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slides/slide249.xml" ContentType="application/vnd.openxmlformats-officedocument.presentationml.slide+xml"/>
  <Override PartName="/ppt/slides/slide250.xml" ContentType="application/vnd.openxmlformats-officedocument.presentationml.slide+xml"/>
  <Override PartName="/ppt/slides/slide251.xml" ContentType="application/vnd.openxmlformats-officedocument.presentationml.slide+xml"/>
  <Override PartName="/ppt/slides/slide252.xml" ContentType="application/vnd.openxmlformats-officedocument.presentationml.slide+xml"/>
  <Override PartName="/ppt/slides/slide253.xml" ContentType="application/vnd.openxmlformats-officedocument.presentationml.slide+xml"/>
  <Override PartName="/ppt/slides/slide254.xml" ContentType="application/vnd.openxmlformats-officedocument.presentationml.slide+xml"/>
  <Override PartName="/ppt/slides/slide255.xml" ContentType="application/vnd.openxmlformats-officedocument.presentationml.slide+xml"/>
  <Override PartName="/ppt/slides/slide256.xml" ContentType="application/vnd.openxmlformats-officedocument.presentationml.slide+xml"/>
  <Override PartName="/ppt/slides/slide257.xml" ContentType="application/vnd.openxmlformats-officedocument.presentationml.slide+xml"/>
  <Override PartName="/ppt/slides/slide258.xml" ContentType="application/vnd.openxmlformats-officedocument.presentationml.slide+xml"/>
  <Override PartName="/ppt/slides/slide259.xml" ContentType="application/vnd.openxmlformats-officedocument.presentationml.slide+xml"/>
  <Override PartName="/ppt/slides/slide260.xml" ContentType="application/vnd.openxmlformats-officedocument.presentationml.slide+xml"/>
  <Override PartName="/ppt/slides/slide261.xml" ContentType="application/vnd.openxmlformats-officedocument.presentationml.slide+xml"/>
  <Override PartName="/ppt/slides/slide262.xml" ContentType="application/vnd.openxmlformats-officedocument.presentationml.slide+xml"/>
  <Override PartName="/ppt/slides/slide263.xml" ContentType="application/vnd.openxmlformats-officedocument.presentationml.slide+xml"/>
  <Override PartName="/ppt/slides/slide264.xml" ContentType="application/vnd.openxmlformats-officedocument.presentationml.slide+xml"/>
  <Override PartName="/ppt/slides/slide265.xml" ContentType="application/vnd.openxmlformats-officedocument.presentationml.slide+xml"/>
  <Override PartName="/ppt/slides/slide266.xml" ContentType="application/vnd.openxmlformats-officedocument.presentationml.slide+xml"/>
  <Override PartName="/ppt/slides/slide267.xml" ContentType="application/vnd.openxmlformats-officedocument.presentationml.slide+xml"/>
  <Override PartName="/ppt/slides/slide268.xml" ContentType="application/vnd.openxmlformats-officedocument.presentationml.slide+xml"/>
  <Override PartName="/ppt/slides/slide269.xml" ContentType="application/vnd.openxmlformats-officedocument.presentationml.slide+xml"/>
  <Override PartName="/ppt/slides/slide270.xml" ContentType="application/vnd.openxmlformats-officedocument.presentationml.slide+xml"/>
  <Override PartName="/ppt/slides/slide271.xml" ContentType="application/vnd.openxmlformats-officedocument.presentationml.slide+xml"/>
  <Override PartName="/ppt/slides/slide272.xml" ContentType="application/vnd.openxmlformats-officedocument.presentationml.slide+xml"/>
  <Override PartName="/ppt/slides/slide273.xml" ContentType="application/vnd.openxmlformats-officedocument.presentationml.slide+xml"/>
  <Override PartName="/ppt/slides/slide274.xml" ContentType="application/vnd.openxmlformats-officedocument.presentationml.slide+xml"/>
  <Override PartName="/ppt/slides/slide275.xml" ContentType="application/vnd.openxmlformats-officedocument.presentationml.slide+xml"/>
  <Override PartName="/ppt/slides/slide276.xml" ContentType="application/vnd.openxmlformats-officedocument.presentationml.slide+xml"/>
  <Override PartName="/ppt/slides/slide277.xml" ContentType="application/vnd.openxmlformats-officedocument.presentationml.slide+xml"/>
  <Override PartName="/ppt/slides/slide278.xml" ContentType="application/vnd.openxmlformats-officedocument.presentationml.slide+xml"/>
  <Override PartName="/ppt/slides/slide279.xml" ContentType="application/vnd.openxmlformats-officedocument.presentationml.slide+xml"/>
  <Override PartName="/ppt/slides/slide280.xml" ContentType="application/vnd.openxmlformats-officedocument.presentationml.slide+xml"/>
  <Override PartName="/ppt/slides/slide281.xml" ContentType="application/vnd.openxmlformats-officedocument.presentationml.slide+xml"/>
  <Override PartName="/ppt/slides/slide282.xml" ContentType="application/vnd.openxmlformats-officedocument.presentationml.slide+xml"/>
  <Override PartName="/ppt/slides/slide283.xml" ContentType="application/vnd.openxmlformats-officedocument.presentationml.slide+xml"/>
  <Override PartName="/ppt/slides/slide284.xml" ContentType="application/vnd.openxmlformats-officedocument.presentationml.slide+xml"/>
  <Override PartName="/ppt/slides/slide285.xml" ContentType="application/vnd.openxmlformats-officedocument.presentationml.slide+xml"/>
  <Override PartName="/ppt/slides/slide286.xml" ContentType="application/vnd.openxmlformats-officedocument.presentationml.slide+xml"/>
  <Override PartName="/ppt/slides/slide287.xml" ContentType="application/vnd.openxmlformats-officedocument.presentationml.slide+xml"/>
  <Override PartName="/ppt/slides/slide288.xml" ContentType="application/vnd.openxmlformats-officedocument.presentationml.slide+xml"/>
  <Override PartName="/ppt/slides/slide289.xml" ContentType="application/vnd.openxmlformats-officedocument.presentationml.slide+xml"/>
  <Override PartName="/ppt/slides/slide290.xml" ContentType="application/vnd.openxmlformats-officedocument.presentationml.slide+xml"/>
  <Override PartName="/ppt/slides/slide291.xml" ContentType="application/vnd.openxmlformats-officedocument.presentationml.slide+xml"/>
  <Override PartName="/ppt/slides/slide292.xml" ContentType="application/vnd.openxmlformats-officedocument.presentationml.slide+xml"/>
  <Override PartName="/ppt/slides/slide293.xml" ContentType="application/vnd.openxmlformats-officedocument.presentationml.slide+xml"/>
  <Override PartName="/ppt/slides/slide294.xml" ContentType="application/vnd.openxmlformats-officedocument.presentationml.slide+xml"/>
  <Override PartName="/ppt/slides/slide295.xml" ContentType="application/vnd.openxmlformats-officedocument.presentationml.slide+xml"/>
  <Override PartName="/ppt/slides/slide296.xml" ContentType="application/vnd.openxmlformats-officedocument.presentationml.slide+xml"/>
  <Override PartName="/ppt/slides/slide297.xml" ContentType="application/vnd.openxmlformats-officedocument.presentationml.slide+xml"/>
  <Override PartName="/ppt/slides/slide298.xml" ContentType="application/vnd.openxmlformats-officedocument.presentationml.slide+xml"/>
  <Override PartName="/ppt/slides/slide299.xml" ContentType="application/vnd.openxmlformats-officedocument.presentationml.slide+xml"/>
  <Override PartName="/ppt/slides/slide300.xml" ContentType="application/vnd.openxmlformats-officedocument.presentationml.slide+xml"/>
  <Override PartName="/ppt/slides/slide301.xml" ContentType="application/vnd.openxmlformats-officedocument.presentationml.slide+xml"/>
  <Override PartName="/ppt/slides/slide302.xml" ContentType="application/vnd.openxmlformats-officedocument.presentationml.slide+xml"/>
  <Override PartName="/ppt/slides/slide303.xml" ContentType="application/vnd.openxmlformats-officedocument.presentationml.slide+xml"/>
  <Override PartName="/ppt/slides/slide304.xml" ContentType="application/vnd.openxmlformats-officedocument.presentationml.slide+xml"/>
  <Override PartName="/ppt/slides/slide305.xml" ContentType="application/vnd.openxmlformats-officedocument.presentationml.slide+xml"/>
  <Override PartName="/ppt/slides/slide306.xml" ContentType="application/vnd.openxmlformats-officedocument.presentationml.slide+xml"/>
  <Override PartName="/ppt/slides/slide307.xml" ContentType="application/vnd.openxmlformats-officedocument.presentationml.slide+xml"/>
  <Override PartName="/ppt/slides/slide308.xml" ContentType="application/vnd.openxmlformats-officedocument.presentationml.slide+xml"/>
  <Override PartName="/ppt/slides/slide309.xml" ContentType="application/vnd.openxmlformats-officedocument.presentationml.slide+xml"/>
  <Override PartName="/ppt/slides/slide310.xml" ContentType="application/vnd.openxmlformats-officedocument.presentationml.slide+xml"/>
  <Override PartName="/ppt/slides/slide311.xml" ContentType="application/vnd.openxmlformats-officedocument.presentationml.slide+xml"/>
  <Override PartName="/ppt/slides/slide312.xml" ContentType="application/vnd.openxmlformats-officedocument.presentationml.slide+xml"/>
  <Override PartName="/ppt/slides/slide313.xml" ContentType="application/vnd.openxmlformats-officedocument.presentationml.slide+xml"/>
  <Override PartName="/ppt/slides/slide314.xml" ContentType="application/vnd.openxmlformats-officedocument.presentationml.slide+xml"/>
  <Override PartName="/ppt/slides/slide315.xml" ContentType="application/vnd.openxmlformats-officedocument.presentationml.slide+xml"/>
  <Override PartName="/ppt/slides/slide316.xml" ContentType="application/vnd.openxmlformats-officedocument.presentationml.slide+xml"/>
  <Override PartName="/ppt/slides/slide317.xml" ContentType="application/vnd.openxmlformats-officedocument.presentationml.slide+xml"/>
  <Override PartName="/ppt/slides/slide318.xml" ContentType="application/vnd.openxmlformats-officedocument.presentationml.slide+xml"/>
  <Override PartName="/ppt/slides/slide319.xml" ContentType="application/vnd.openxmlformats-officedocument.presentationml.slide+xml"/>
  <Override PartName="/ppt/slides/slide320.xml" ContentType="application/vnd.openxmlformats-officedocument.presentationml.slide+xml"/>
  <Override PartName="/ppt/slides/slide321.xml" ContentType="application/vnd.openxmlformats-officedocument.presentationml.slide+xml"/>
  <Override PartName="/ppt/slides/slide322.xml" ContentType="application/vnd.openxmlformats-officedocument.presentationml.slide+xml"/>
  <Override PartName="/ppt/slides/slide323.xml" ContentType="application/vnd.openxmlformats-officedocument.presentationml.slide+xml"/>
  <Override PartName="/ppt/slides/slide324.xml" ContentType="application/vnd.openxmlformats-officedocument.presentationml.slide+xml"/>
  <Override PartName="/ppt/slides/slide325.xml" ContentType="application/vnd.openxmlformats-officedocument.presentationml.slide+xml"/>
  <Override PartName="/ppt/slides/slide326.xml" ContentType="application/vnd.openxmlformats-officedocument.presentationml.slide+xml"/>
  <Override PartName="/ppt/slides/slide327.xml" ContentType="application/vnd.openxmlformats-officedocument.presentationml.slide+xml"/>
  <Override PartName="/ppt/slides/slide328.xml" ContentType="application/vnd.openxmlformats-officedocument.presentationml.slide+xml"/>
  <Override PartName="/ppt/slides/slide329.xml" ContentType="application/vnd.openxmlformats-officedocument.presentationml.slide+xml"/>
  <Override PartName="/ppt/slides/slide330.xml" ContentType="application/vnd.openxmlformats-officedocument.presentationml.slide+xml"/>
  <Override PartName="/ppt/slides/slide331.xml" ContentType="application/vnd.openxmlformats-officedocument.presentationml.slide+xml"/>
  <Override PartName="/ppt/slides/slide332.xml" ContentType="application/vnd.openxmlformats-officedocument.presentationml.slide+xml"/>
  <Override PartName="/ppt/slides/slide333.xml" ContentType="application/vnd.openxmlformats-officedocument.presentationml.slide+xml"/>
  <Override PartName="/ppt/slides/slide334.xml" ContentType="application/vnd.openxmlformats-officedocument.presentationml.slide+xml"/>
  <Override PartName="/ppt/slides/slide335.xml" ContentType="application/vnd.openxmlformats-officedocument.presentationml.slide+xml"/>
  <Override PartName="/ppt/slides/slide336.xml" ContentType="application/vnd.openxmlformats-officedocument.presentationml.slide+xml"/>
  <Override PartName="/ppt/slides/slide337.xml" ContentType="application/vnd.openxmlformats-officedocument.presentationml.slide+xml"/>
  <Override PartName="/ppt/slides/slide338.xml" ContentType="application/vnd.openxmlformats-officedocument.presentationml.slide+xml"/>
  <Override PartName="/ppt/slides/slide339.xml" ContentType="application/vnd.openxmlformats-officedocument.presentationml.slide+xml"/>
  <Override PartName="/ppt/slides/slide340.xml" ContentType="application/vnd.openxmlformats-officedocument.presentationml.slide+xml"/>
  <Override PartName="/ppt/slides/slide341.xml" ContentType="application/vnd.openxmlformats-officedocument.presentationml.slide+xml"/>
  <Override PartName="/ppt/slides/slide342.xml" ContentType="application/vnd.openxmlformats-officedocument.presentationml.slide+xml"/>
  <Override PartName="/ppt/slides/slide343.xml" ContentType="application/vnd.openxmlformats-officedocument.presentationml.slide+xml"/>
  <Override PartName="/ppt/slides/slide344.xml" ContentType="application/vnd.openxmlformats-officedocument.presentationml.slide+xml"/>
  <Override PartName="/ppt/slides/slide345.xml" ContentType="application/vnd.openxmlformats-officedocument.presentationml.slide+xml"/>
  <Override PartName="/ppt/slides/slide346.xml" ContentType="application/vnd.openxmlformats-officedocument.presentationml.slide+xml"/>
  <Override PartName="/ppt/slides/slide347.xml" ContentType="application/vnd.openxmlformats-officedocument.presentationml.slide+xml"/>
  <Override PartName="/ppt/slides/slide348.xml" ContentType="application/vnd.openxmlformats-officedocument.presentationml.slide+xml"/>
  <Override PartName="/ppt/slides/slide349.xml" ContentType="application/vnd.openxmlformats-officedocument.presentationml.slide+xml"/>
  <Override PartName="/ppt/slides/slide350.xml" ContentType="application/vnd.openxmlformats-officedocument.presentationml.slide+xml"/>
  <Override PartName="/ppt/slides/slide351.xml" ContentType="application/vnd.openxmlformats-officedocument.presentationml.slide+xml"/>
  <Override PartName="/ppt/slides/slide352.xml" ContentType="application/vnd.openxmlformats-officedocument.presentationml.slide+xml"/>
  <Override PartName="/ppt/slides/slide353.xml" ContentType="application/vnd.openxmlformats-officedocument.presentationml.slide+xml"/>
  <Override PartName="/ppt/slides/slide354.xml" ContentType="application/vnd.openxmlformats-officedocument.presentationml.slide+xml"/>
  <Override PartName="/ppt/slides/slide355.xml" ContentType="application/vnd.openxmlformats-officedocument.presentationml.slide+xml"/>
  <Override PartName="/ppt/slides/slide356.xml" ContentType="application/vnd.openxmlformats-officedocument.presentationml.slide+xml"/>
  <Override PartName="/ppt/slides/slide357.xml" ContentType="application/vnd.openxmlformats-officedocument.presentationml.slide+xml"/>
  <Override PartName="/ppt/slides/slide358.xml" ContentType="application/vnd.openxmlformats-officedocument.presentationml.slide+xml"/>
  <Override PartName="/ppt/slides/slide359.xml" ContentType="application/vnd.openxmlformats-officedocument.presentationml.slide+xml"/>
  <Override PartName="/ppt/slides/slide360.xml" ContentType="application/vnd.openxmlformats-officedocument.presentationml.slide+xml"/>
  <Override PartName="/ppt/slides/slide361.xml" ContentType="application/vnd.openxmlformats-officedocument.presentationml.slide+xml"/>
  <Override PartName="/ppt/slides/slide362.xml" ContentType="application/vnd.openxmlformats-officedocument.presentationml.slide+xml"/>
  <Override PartName="/ppt/slides/slide363.xml" ContentType="application/vnd.openxmlformats-officedocument.presentationml.slide+xml"/>
  <Override PartName="/ppt/slides/slide364.xml" ContentType="application/vnd.openxmlformats-officedocument.presentationml.slide+xml"/>
  <Override PartName="/ppt/slides/slide365.xml" ContentType="application/vnd.openxmlformats-officedocument.presentationml.slide+xml"/>
  <Override PartName="/ppt/slides/slide366.xml" ContentType="application/vnd.openxmlformats-officedocument.presentationml.slide+xml"/>
  <Override PartName="/ppt/slides/slide367.xml" ContentType="application/vnd.openxmlformats-officedocument.presentationml.slide+xml"/>
  <Override PartName="/ppt/slides/slide368.xml" ContentType="application/vnd.openxmlformats-officedocument.presentationml.slide+xml"/>
  <Override PartName="/ppt/slides/slide369.xml" ContentType="application/vnd.openxmlformats-officedocument.presentationml.slide+xml"/>
  <Override PartName="/ppt/slides/slide370.xml" ContentType="application/vnd.openxmlformats-officedocument.presentationml.slide+xml"/>
  <Override PartName="/ppt/slides/slide371.xml" ContentType="application/vnd.openxmlformats-officedocument.presentationml.slide+xml"/>
  <Override PartName="/ppt/slides/slide372.xml" ContentType="application/vnd.openxmlformats-officedocument.presentationml.slide+xml"/>
  <Override PartName="/ppt/slides/slide373.xml" ContentType="application/vnd.openxmlformats-officedocument.presentationml.slide+xml"/>
  <Override PartName="/ppt/slides/slide374.xml" ContentType="application/vnd.openxmlformats-officedocument.presentationml.slide+xml"/>
  <Override PartName="/ppt/slides/slide375.xml" ContentType="application/vnd.openxmlformats-officedocument.presentationml.slide+xml"/>
  <Override PartName="/ppt/slides/slide376.xml" ContentType="application/vnd.openxmlformats-officedocument.presentationml.slide+xml"/>
  <Override PartName="/ppt/slides/slide377.xml" ContentType="application/vnd.openxmlformats-officedocument.presentationml.slide+xml"/>
  <Override PartName="/ppt/slides/slide378.xml" ContentType="application/vnd.openxmlformats-officedocument.presentationml.slide+xml"/>
  <Override PartName="/ppt/slides/slide379.xml" ContentType="application/vnd.openxmlformats-officedocument.presentationml.slide+xml"/>
  <Override PartName="/ppt/slides/slide380.xml" ContentType="application/vnd.openxmlformats-officedocument.presentationml.slide+xml"/>
  <Override PartName="/ppt/slides/slide381.xml" ContentType="application/vnd.openxmlformats-officedocument.presentationml.slide+xml"/>
  <Override PartName="/ppt/slides/slide382.xml" ContentType="application/vnd.openxmlformats-officedocument.presentationml.slide+xml"/>
  <Override PartName="/ppt/slides/slide383.xml" ContentType="application/vnd.openxmlformats-officedocument.presentationml.slide+xml"/>
  <Override PartName="/ppt/slides/slide384.xml" ContentType="application/vnd.openxmlformats-officedocument.presentationml.slide+xml"/>
  <Override PartName="/ppt/slides/slide385.xml" ContentType="application/vnd.openxmlformats-officedocument.presentationml.slide+xml"/>
  <Override PartName="/ppt/slides/slide386.xml" ContentType="application/vnd.openxmlformats-officedocument.presentationml.slide+xml"/>
  <Override PartName="/ppt/slides/slide387.xml" ContentType="application/vnd.openxmlformats-officedocument.presentationml.slide+xml"/>
  <Override PartName="/ppt/slides/slide388.xml" ContentType="application/vnd.openxmlformats-officedocument.presentationml.slide+xml"/>
  <Override PartName="/ppt/slides/slide389.xml" ContentType="application/vnd.openxmlformats-officedocument.presentationml.slide+xml"/>
  <Override PartName="/ppt/slides/slide390.xml" ContentType="application/vnd.openxmlformats-officedocument.presentationml.slide+xml"/>
  <Override PartName="/ppt/slides/slide391.xml" ContentType="application/vnd.openxmlformats-officedocument.presentationml.slide+xml"/>
  <Override PartName="/ppt/slides/slide392.xml" ContentType="application/vnd.openxmlformats-officedocument.presentationml.slide+xml"/>
  <Override PartName="/ppt/slides/slide393.xml" ContentType="application/vnd.openxmlformats-officedocument.presentationml.slide+xml"/>
  <Override PartName="/ppt/slides/slide394.xml" ContentType="application/vnd.openxmlformats-officedocument.presentationml.slide+xml"/>
  <Override PartName="/ppt/slides/slide395.xml" ContentType="application/vnd.openxmlformats-officedocument.presentationml.slide+xml"/>
  <Override PartName="/ppt/slides/slide396.xml" ContentType="application/vnd.openxmlformats-officedocument.presentationml.slide+xml"/>
  <Override PartName="/ppt/slides/slide397.xml" ContentType="application/vnd.openxmlformats-officedocument.presentationml.slide+xml"/>
  <Override PartName="/ppt/slides/slide398.xml" ContentType="application/vnd.openxmlformats-officedocument.presentationml.slide+xml"/>
  <Override PartName="/ppt/slides/slide399.xml" ContentType="application/vnd.openxmlformats-officedocument.presentationml.slide+xml"/>
  <Override PartName="/ppt/slides/slide400.xml" ContentType="application/vnd.openxmlformats-officedocument.presentationml.slide+xml"/>
  <Override PartName="/ppt/slides/slide401.xml" ContentType="application/vnd.openxmlformats-officedocument.presentationml.slide+xml"/>
  <Override PartName="/ppt/slides/slide402.xml" ContentType="application/vnd.openxmlformats-officedocument.presentationml.slide+xml"/>
  <Override PartName="/ppt/slides/slide403.xml" ContentType="application/vnd.openxmlformats-officedocument.presentationml.slide+xml"/>
  <Override PartName="/ppt/slides/slide404.xml" ContentType="application/vnd.openxmlformats-officedocument.presentationml.slide+xml"/>
  <Override PartName="/ppt/slides/slide405.xml" ContentType="application/vnd.openxmlformats-officedocument.presentationml.slide+xml"/>
  <Override PartName="/ppt/slides/slide406.xml" ContentType="application/vnd.openxmlformats-officedocument.presentationml.slide+xml"/>
  <Override PartName="/ppt/slides/slide407.xml" ContentType="application/vnd.openxmlformats-officedocument.presentationml.slide+xml"/>
  <Override PartName="/ppt/slides/slide408.xml" ContentType="application/vnd.openxmlformats-officedocument.presentationml.slide+xml"/>
  <Override PartName="/ppt/slides/slide409.xml" ContentType="application/vnd.openxmlformats-officedocument.presentationml.slide+xml"/>
  <Override PartName="/ppt/slides/slide410.xml" ContentType="application/vnd.openxmlformats-officedocument.presentationml.slide+xml"/>
  <Override PartName="/ppt/slides/slide411.xml" ContentType="application/vnd.openxmlformats-officedocument.presentationml.slide+xml"/>
  <Override PartName="/ppt/slides/slide412.xml" ContentType="application/vnd.openxmlformats-officedocument.presentationml.slide+xml"/>
  <Override PartName="/ppt/slides/slide413.xml" ContentType="application/vnd.openxmlformats-officedocument.presentationml.slide+xml"/>
  <Override PartName="/ppt/slides/slide414.xml" ContentType="application/vnd.openxmlformats-officedocument.presentationml.slide+xml"/>
  <Override PartName="/ppt/slides/slide415.xml" ContentType="application/vnd.openxmlformats-officedocument.presentationml.slide+xml"/>
  <Override PartName="/ppt/slides/slide416.xml" ContentType="application/vnd.openxmlformats-officedocument.presentationml.slide+xml"/>
  <Override PartName="/ppt/slides/slide417.xml" ContentType="application/vnd.openxmlformats-officedocument.presentationml.slide+xml"/>
  <Override PartName="/ppt/slides/slide418.xml" ContentType="application/vnd.openxmlformats-officedocument.presentationml.slide+xml"/>
  <Override PartName="/ppt/slides/slide419.xml" ContentType="application/vnd.openxmlformats-officedocument.presentationml.slide+xml"/>
  <Override PartName="/ppt/slides/slide420.xml" ContentType="application/vnd.openxmlformats-officedocument.presentationml.slide+xml"/>
  <Override PartName="/ppt/slides/slide421.xml" ContentType="application/vnd.openxmlformats-officedocument.presentationml.slide+xml"/>
  <Override PartName="/ppt/slides/slide422.xml" ContentType="application/vnd.openxmlformats-officedocument.presentationml.slide+xml"/>
  <Override PartName="/ppt/slides/slide423.xml" ContentType="application/vnd.openxmlformats-officedocument.presentationml.slide+xml"/>
  <Override PartName="/ppt/slides/slide424.xml" ContentType="application/vnd.openxmlformats-officedocument.presentationml.slide+xml"/>
  <Override PartName="/ppt/slides/slide425.xml" ContentType="application/vnd.openxmlformats-officedocument.presentationml.slide+xml"/>
  <Override PartName="/ppt/slides/slide426.xml" ContentType="application/vnd.openxmlformats-officedocument.presentationml.slide+xml"/>
  <Override PartName="/ppt/slides/slide427.xml" ContentType="application/vnd.openxmlformats-officedocument.presentationml.slide+xml"/>
  <Override PartName="/ppt/slides/slide428.xml" ContentType="application/vnd.openxmlformats-officedocument.presentationml.slide+xml"/>
  <Override PartName="/ppt/slides/slide429.xml" ContentType="application/vnd.openxmlformats-officedocument.presentationml.slide+xml"/>
  <Override PartName="/ppt/slides/slide430.xml" ContentType="application/vnd.openxmlformats-officedocument.presentationml.slide+xml"/>
  <Override PartName="/ppt/slides/slide431.xml" ContentType="application/vnd.openxmlformats-officedocument.presentationml.slide+xml"/>
  <Override PartName="/ppt/slides/slide432.xml" ContentType="application/vnd.openxmlformats-officedocument.presentationml.slide+xml"/>
  <Override PartName="/ppt/slides/slide433.xml" ContentType="application/vnd.openxmlformats-officedocument.presentationml.slide+xml"/>
  <Override PartName="/ppt/slides/slide434.xml" ContentType="application/vnd.openxmlformats-officedocument.presentationml.slide+xml"/>
  <Override PartName="/ppt/slides/slide435.xml" ContentType="application/vnd.openxmlformats-officedocument.presentationml.slide+xml"/>
  <Override PartName="/ppt/slides/slide436.xml" ContentType="application/vnd.openxmlformats-officedocument.presentationml.slide+xml"/>
  <Override PartName="/ppt/slides/slide437.xml" ContentType="application/vnd.openxmlformats-officedocument.presentationml.slide+xml"/>
  <Override PartName="/ppt/slides/slide438.xml" ContentType="application/vnd.openxmlformats-officedocument.presentationml.slide+xml"/>
  <Override PartName="/ppt/slides/slide439.xml" ContentType="application/vnd.openxmlformats-officedocument.presentationml.slide+xml"/>
  <Override PartName="/ppt/slides/slide440.xml" ContentType="application/vnd.openxmlformats-officedocument.presentationml.slide+xml"/>
  <Override PartName="/ppt/slides/slide441.xml" ContentType="application/vnd.openxmlformats-officedocument.presentationml.slide+xml"/>
  <Override PartName="/ppt/slides/slide442.xml" ContentType="application/vnd.openxmlformats-officedocument.presentationml.slide+xml"/>
  <Override PartName="/ppt/slides/slide443.xml" ContentType="application/vnd.openxmlformats-officedocument.presentationml.slide+xml"/>
  <Override PartName="/ppt/slides/slide444.xml" ContentType="application/vnd.openxmlformats-officedocument.presentationml.slide+xml"/>
  <Override PartName="/ppt/slides/slide445.xml" ContentType="application/vnd.openxmlformats-officedocument.presentationml.slide+xml"/>
  <Override PartName="/ppt/slides/slide446.xml" ContentType="application/vnd.openxmlformats-officedocument.presentationml.slide+xml"/>
  <Override PartName="/ppt/slides/slide4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9"/>
  </p:notesMasterIdLst>
  <p:sldIdLst>
    <p:sldId id="1895" r:id="rId2"/>
    <p:sldId id="1159" r:id="rId3"/>
    <p:sldId id="2127" r:id="rId4"/>
    <p:sldId id="2128" r:id="rId5"/>
    <p:sldId id="2129" r:id="rId6"/>
    <p:sldId id="2130" r:id="rId7"/>
    <p:sldId id="2134" r:id="rId8"/>
    <p:sldId id="2132" r:id="rId9"/>
    <p:sldId id="2133" r:id="rId10"/>
    <p:sldId id="2362" r:id="rId11"/>
    <p:sldId id="1769" r:id="rId12"/>
    <p:sldId id="1770" r:id="rId13"/>
    <p:sldId id="1771" r:id="rId14"/>
    <p:sldId id="1772" r:id="rId15"/>
    <p:sldId id="1773" r:id="rId16"/>
    <p:sldId id="1774" r:id="rId17"/>
    <p:sldId id="1775" r:id="rId18"/>
    <p:sldId id="1776" r:id="rId19"/>
    <p:sldId id="1777" r:id="rId20"/>
    <p:sldId id="1778" r:id="rId21"/>
    <p:sldId id="1779" r:id="rId22"/>
    <p:sldId id="1780" r:id="rId23"/>
    <p:sldId id="1781" r:id="rId24"/>
    <p:sldId id="1782" r:id="rId25"/>
    <p:sldId id="1896" r:id="rId26"/>
    <p:sldId id="1946" r:id="rId27"/>
    <p:sldId id="1911" r:id="rId28"/>
    <p:sldId id="1912" r:id="rId29"/>
    <p:sldId id="1947" r:id="rId30"/>
    <p:sldId id="1913" r:id="rId31"/>
    <p:sldId id="1914" r:id="rId32"/>
    <p:sldId id="1915" r:id="rId33"/>
    <p:sldId id="1897" r:id="rId34"/>
    <p:sldId id="1898" r:id="rId35"/>
    <p:sldId id="1899" r:id="rId36"/>
    <p:sldId id="1900" r:id="rId37"/>
    <p:sldId id="1901" r:id="rId38"/>
    <p:sldId id="1902" r:id="rId39"/>
    <p:sldId id="1903" r:id="rId40"/>
    <p:sldId id="1904" r:id="rId41"/>
    <p:sldId id="2136" r:id="rId42"/>
    <p:sldId id="1907" r:id="rId43"/>
    <p:sldId id="2137" r:id="rId44"/>
    <p:sldId id="1908" r:id="rId45"/>
    <p:sldId id="1909" r:id="rId46"/>
    <p:sldId id="2135" r:id="rId47"/>
    <p:sldId id="1910" r:id="rId48"/>
    <p:sldId id="1916" r:id="rId49"/>
    <p:sldId id="1917" r:id="rId50"/>
    <p:sldId id="1918" r:id="rId51"/>
    <p:sldId id="2110" r:id="rId52"/>
    <p:sldId id="1941" r:id="rId53"/>
    <p:sldId id="1942" r:id="rId54"/>
    <p:sldId id="1943" r:id="rId55"/>
    <p:sldId id="1944" r:id="rId56"/>
    <p:sldId id="1945" r:id="rId57"/>
    <p:sldId id="2139" r:id="rId58"/>
    <p:sldId id="2138" r:id="rId59"/>
    <p:sldId id="2140" r:id="rId60"/>
    <p:sldId id="2361" r:id="rId61"/>
    <p:sldId id="2141" r:id="rId62"/>
    <p:sldId id="2351" r:id="rId63"/>
    <p:sldId id="2352" r:id="rId64"/>
    <p:sldId id="2359" r:id="rId65"/>
    <p:sldId id="2360" r:id="rId66"/>
    <p:sldId id="2355" r:id="rId67"/>
    <p:sldId id="2356" r:id="rId68"/>
    <p:sldId id="2357" r:id="rId69"/>
    <p:sldId id="2358" r:id="rId70"/>
    <p:sldId id="2353" r:id="rId71"/>
    <p:sldId id="2354" r:id="rId72"/>
    <p:sldId id="2176" r:id="rId73"/>
    <p:sldId id="2145" r:id="rId74"/>
    <p:sldId id="2146" r:id="rId75"/>
    <p:sldId id="2147" r:id="rId76"/>
    <p:sldId id="2148" r:id="rId77"/>
    <p:sldId id="2149" r:id="rId78"/>
    <p:sldId id="2150" r:id="rId79"/>
    <p:sldId id="2151" r:id="rId80"/>
    <p:sldId id="2152" r:id="rId81"/>
    <p:sldId id="2153" r:id="rId82"/>
    <p:sldId id="2154" r:id="rId83"/>
    <p:sldId id="2155" r:id="rId84"/>
    <p:sldId id="2156" r:id="rId85"/>
    <p:sldId id="2157" r:id="rId86"/>
    <p:sldId id="2158" r:id="rId87"/>
    <p:sldId id="2159" r:id="rId88"/>
    <p:sldId id="2160" r:id="rId89"/>
    <p:sldId id="2161" r:id="rId90"/>
    <p:sldId id="2162" r:id="rId91"/>
    <p:sldId id="2163" r:id="rId92"/>
    <p:sldId id="2164" r:id="rId93"/>
    <p:sldId id="2165" r:id="rId94"/>
    <p:sldId id="2166" r:id="rId95"/>
    <p:sldId id="2167" r:id="rId96"/>
    <p:sldId id="2168" r:id="rId97"/>
    <p:sldId id="2169" r:id="rId98"/>
    <p:sldId id="2170" r:id="rId99"/>
    <p:sldId id="2171" r:id="rId100"/>
    <p:sldId id="2172" r:id="rId101"/>
    <p:sldId id="2173" r:id="rId102"/>
    <p:sldId id="2174" r:id="rId103"/>
    <p:sldId id="2175" r:id="rId104"/>
    <p:sldId id="2340" r:id="rId105"/>
    <p:sldId id="2341" r:id="rId106"/>
    <p:sldId id="2342" r:id="rId107"/>
    <p:sldId id="2343" r:id="rId108"/>
    <p:sldId id="2344" r:id="rId109"/>
    <p:sldId id="2345" r:id="rId110"/>
    <p:sldId id="2346" r:id="rId111"/>
    <p:sldId id="2347" r:id="rId112"/>
    <p:sldId id="2348" r:id="rId113"/>
    <p:sldId id="2349" r:id="rId114"/>
    <p:sldId id="2350" r:id="rId115"/>
    <p:sldId id="2177" r:id="rId116"/>
    <p:sldId id="2178" r:id="rId117"/>
    <p:sldId id="2179" r:id="rId118"/>
    <p:sldId id="2180" r:id="rId119"/>
    <p:sldId id="2181" r:id="rId120"/>
    <p:sldId id="2183" r:id="rId121"/>
    <p:sldId id="2184" r:id="rId122"/>
    <p:sldId id="2185" r:id="rId123"/>
    <p:sldId id="2186" r:id="rId124"/>
    <p:sldId id="2187" r:id="rId125"/>
    <p:sldId id="2188" r:id="rId126"/>
    <p:sldId id="2189" r:id="rId127"/>
    <p:sldId id="2190" r:id="rId128"/>
    <p:sldId id="2191" r:id="rId129"/>
    <p:sldId id="1745" r:id="rId130"/>
    <p:sldId id="1815" r:id="rId131"/>
    <p:sldId id="1816" r:id="rId132"/>
    <p:sldId id="1814" r:id="rId133"/>
    <p:sldId id="1849" r:id="rId134"/>
    <p:sldId id="1850" r:id="rId135"/>
    <p:sldId id="1812" r:id="rId136"/>
    <p:sldId id="1813" r:id="rId137"/>
    <p:sldId id="1737" r:id="rId138"/>
    <p:sldId id="1738" r:id="rId139"/>
    <p:sldId id="1739" r:id="rId140"/>
    <p:sldId id="1740" r:id="rId141"/>
    <p:sldId id="1741" r:id="rId142"/>
    <p:sldId id="1801" r:id="rId143"/>
    <p:sldId id="1802" r:id="rId144"/>
    <p:sldId id="1803" r:id="rId145"/>
    <p:sldId id="1799" r:id="rId146"/>
    <p:sldId id="1804" r:id="rId147"/>
    <p:sldId id="1805" r:id="rId148"/>
    <p:sldId id="1806" r:id="rId149"/>
    <p:sldId id="1807" r:id="rId150"/>
    <p:sldId id="1808" r:id="rId151"/>
    <p:sldId id="1809" r:id="rId152"/>
    <p:sldId id="1810" r:id="rId153"/>
    <p:sldId id="1811" r:id="rId154"/>
    <p:sldId id="1742" r:id="rId155"/>
    <p:sldId id="1743" r:id="rId156"/>
    <p:sldId id="1328" r:id="rId157"/>
    <p:sldId id="1305" r:id="rId158"/>
    <p:sldId id="1304" r:id="rId159"/>
    <p:sldId id="2363" r:id="rId160"/>
    <p:sldId id="2204" r:id="rId161"/>
    <p:sldId id="2205" r:id="rId162"/>
    <p:sldId id="2206" r:id="rId163"/>
    <p:sldId id="2207" r:id="rId164"/>
    <p:sldId id="2208" r:id="rId165"/>
    <p:sldId id="2209" r:id="rId166"/>
    <p:sldId id="2210" r:id="rId167"/>
    <p:sldId id="2211" r:id="rId168"/>
    <p:sldId id="2212" r:id="rId169"/>
    <p:sldId id="2213" r:id="rId170"/>
    <p:sldId id="2214" r:id="rId171"/>
    <p:sldId id="2215" r:id="rId172"/>
    <p:sldId id="2216" r:id="rId173"/>
    <p:sldId id="2217" r:id="rId174"/>
    <p:sldId id="2218" r:id="rId175"/>
    <p:sldId id="2219" r:id="rId176"/>
    <p:sldId id="2220" r:id="rId177"/>
    <p:sldId id="2221" r:id="rId178"/>
    <p:sldId id="2222" r:id="rId179"/>
    <p:sldId id="2223" r:id="rId180"/>
    <p:sldId id="2224" r:id="rId181"/>
    <p:sldId id="2225" r:id="rId182"/>
    <p:sldId id="2226" r:id="rId183"/>
    <p:sldId id="2227" r:id="rId184"/>
    <p:sldId id="2228" r:id="rId185"/>
    <p:sldId id="2229" r:id="rId186"/>
    <p:sldId id="2230" r:id="rId187"/>
    <p:sldId id="2231" r:id="rId188"/>
    <p:sldId id="2232" r:id="rId189"/>
    <p:sldId id="2233" r:id="rId190"/>
    <p:sldId id="2234" r:id="rId191"/>
    <p:sldId id="2235" r:id="rId192"/>
    <p:sldId id="2236" r:id="rId193"/>
    <p:sldId id="2237" r:id="rId194"/>
    <p:sldId id="2238" r:id="rId195"/>
    <p:sldId id="2239" r:id="rId196"/>
    <p:sldId id="2240" r:id="rId197"/>
    <p:sldId id="2241" r:id="rId198"/>
    <p:sldId id="2242" r:id="rId199"/>
    <p:sldId id="2243" r:id="rId200"/>
    <p:sldId id="2244" r:id="rId201"/>
    <p:sldId id="2245" r:id="rId202"/>
    <p:sldId id="2246" r:id="rId203"/>
    <p:sldId id="2247" r:id="rId204"/>
    <p:sldId id="2248" r:id="rId205"/>
    <p:sldId id="2249" r:id="rId206"/>
    <p:sldId id="2250" r:id="rId207"/>
    <p:sldId id="2251" r:id="rId208"/>
    <p:sldId id="2252" r:id="rId209"/>
    <p:sldId id="2253" r:id="rId210"/>
    <p:sldId id="2254" r:id="rId211"/>
    <p:sldId id="2255" r:id="rId212"/>
    <p:sldId id="2256" r:id="rId213"/>
    <p:sldId id="2257" r:id="rId214"/>
    <p:sldId id="2258" r:id="rId215"/>
    <p:sldId id="2259" r:id="rId216"/>
    <p:sldId id="2260" r:id="rId217"/>
    <p:sldId id="2261" r:id="rId218"/>
    <p:sldId id="2262" r:id="rId219"/>
    <p:sldId id="2263" r:id="rId220"/>
    <p:sldId id="2264" r:id="rId221"/>
    <p:sldId id="2265" r:id="rId222"/>
    <p:sldId id="2266" r:id="rId223"/>
    <p:sldId id="2267" r:id="rId224"/>
    <p:sldId id="2268" r:id="rId225"/>
    <p:sldId id="2269" r:id="rId226"/>
    <p:sldId id="2270" r:id="rId227"/>
    <p:sldId id="2271" r:id="rId228"/>
    <p:sldId id="2272" r:id="rId229"/>
    <p:sldId id="2273" r:id="rId230"/>
    <p:sldId id="2274" r:id="rId231"/>
    <p:sldId id="2275" r:id="rId232"/>
    <p:sldId id="2276" r:id="rId233"/>
    <p:sldId id="2277" r:id="rId234"/>
    <p:sldId id="2278" r:id="rId235"/>
    <p:sldId id="2279" r:id="rId236"/>
    <p:sldId id="2280" r:id="rId237"/>
    <p:sldId id="2281" r:id="rId238"/>
    <p:sldId id="2282" r:id="rId239"/>
    <p:sldId id="2283" r:id="rId240"/>
    <p:sldId id="2284" r:id="rId241"/>
    <p:sldId id="2285" r:id="rId242"/>
    <p:sldId id="2286" r:id="rId243"/>
    <p:sldId id="2287" r:id="rId244"/>
    <p:sldId id="2288" r:id="rId245"/>
    <p:sldId id="2289" r:id="rId246"/>
    <p:sldId id="2290" r:id="rId247"/>
    <p:sldId id="2291" r:id="rId248"/>
    <p:sldId id="2292" r:id="rId249"/>
    <p:sldId id="2293" r:id="rId250"/>
    <p:sldId id="2294" r:id="rId251"/>
    <p:sldId id="2295" r:id="rId252"/>
    <p:sldId id="2296" r:id="rId253"/>
    <p:sldId id="2297" r:id="rId254"/>
    <p:sldId id="2298" r:id="rId255"/>
    <p:sldId id="2299" r:id="rId256"/>
    <p:sldId id="2300" r:id="rId257"/>
    <p:sldId id="2301" r:id="rId258"/>
    <p:sldId id="2302" r:id="rId259"/>
    <p:sldId id="2303" r:id="rId260"/>
    <p:sldId id="2304" r:id="rId261"/>
    <p:sldId id="2305" r:id="rId262"/>
    <p:sldId id="2306" r:id="rId263"/>
    <p:sldId id="2307" r:id="rId264"/>
    <p:sldId id="2308" r:id="rId265"/>
    <p:sldId id="2309" r:id="rId266"/>
    <p:sldId id="2310" r:id="rId267"/>
    <p:sldId id="2311" r:id="rId268"/>
    <p:sldId id="2312" r:id="rId269"/>
    <p:sldId id="2313" r:id="rId270"/>
    <p:sldId id="2314" r:id="rId271"/>
    <p:sldId id="2315" r:id="rId272"/>
    <p:sldId id="2316" r:id="rId273"/>
    <p:sldId id="2364" r:id="rId274"/>
    <p:sldId id="2322" r:id="rId275"/>
    <p:sldId id="2323" r:id="rId276"/>
    <p:sldId id="2324" r:id="rId277"/>
    <p:sldId id="2325" r:id="rId278"/>
    <p:sldId id="2326" r:id="rId279"/>
    <p:sldId id="2327" r:id="rId280"/>
    <p:sldId id="2328" r:id="rId281"/>
    <p:sldId id="2329" r:id="rId282"/>
    <p:sldId id="2330" r:id="rId283"/>
    <p:sldId id="2331" r:id="rId284"/>
    <p:sldId id="2332" r:id="rId285"/>
    <p:sldId id="2333" r:id="rId286"/>
    <p:sldId id="2334" r:id="rId287"/>
    <p:sldId id="2335" r:id="rId288"/>
    <p:sldId id="2336" r:id="rId289"/>
    <p:sldId id="2337" r:id="rId290"/>
    <p:sldId id="2338" r:id="rId291"/>
    <p:sldId id="2339" r:id="rId292"/>
    <p:sldId id="2370" r:id="rId293"/>
    <p:sldId id="2372" r:id="rId294"/>
    <p:sldId id="2373" r:id="rId295"/>
    <p:sldId id="2374" r:id="rId296"/>
    <p:sldId id="2375" r:id="rId297"/>
    <p:sldId id="2376" r:id="rId298"/>
    <p:sldId id="2377" r:id="rId299"/>
    <p:sldId id="2378" r:id="rId300"/>
    <p:sldId id="2379" r:id="rId301"/>
    <p:sldId id="2380" r:id="rId302"/>
    <p:sldId id="2381" r:id="rId303"/>
    <p:sldId id="2382" r:id="rId304"/>
    <p:sldId id="2383" r:id="rId305"/>
    <p:sldId id="2384" r:id="rId306"/>
    <p:sldId id="2385" r:id="rId307"/>
    <p:sldId id="2386" r:id="rId308"/>
    <p:sldId id="2365" r:id="rId309"/>
    <p:sldId id="1948" r:id="rId310"/>
    <p:sldId id="1949" r:id="rId311"/>
    <p:sldId id="1950" r:id="rId312"/>
    <p:sldId id="1951" r:id="rId313"/>
    <p:sldId id="1952" r:id="rId314"/>
    <p:sldId id="1953" r:id="rId315"/>
    <p:sldId id="1954" r:id="rId316"/>
    <p:sldId id="1955" r:id="rId317"/>
    <p:sldId id="1956" r:id="rId318"/>
    <p:sldId id="1957" r:id="rId319"/>
    <p:sldId id="1958" r:id="rId320"/>
    <p:sldId id="1959" r:id="rId321"/>
    <p:sldId id="1960" r:id="rId322"/>
    <p:sldId id="1961" r:id="rId323"/>
    <p:sldId id="1962" r:id="rId324"/>
    <p:sldId id="1963" r:id="rId325"/>
    <p:sldId id="1964" r:id="rId326"/>
    <p:sldId id="2368" r:id="rId327"/>
    <p:sldId id="1967" r:id="rId328"/>
    <p:sldId id="1968" r:id="rId329"/>
    <p:sldId id="1969" r:id="rId330"/>
    <p:sldId id="1970" r:id="rId331"/>
    <p:sldId id="1971" r:id="rId332"/>
    <p:sldId id="1972" r:id="rId333"/>
    <p:sldId id="1973" r:id="rId334"/>
    <p:sldId id="1974" r:id="rId335"/>
    <p:sldId id="1975" r:id="rId336"/>
    <p:sldId id="1976" r:id="rId337"/>
    <p:sldId id="1977" r:id="rId338"/>
    <p:sldId id="1978" r:id="rId339"/>
    <p:sldId id="1979" r:id="rId340"/>
    <p:sldId id="1980" r:id="rId341"/>
    <p:sldId id="1981" r:id="rId342"/>
    <p:sldId id="1982" r:id="rId343"/>
    <p:sldId id="1983" r:id="rId344"/>
    <p:sldId id="1984" r:id="rId345"/>
    <p:sldId id="1985" r:id="rId346"/>
    <p:sldId id="1986" r:id="rId347"/>
    <p:sldId id="1987" r:id="rId348"/>
    <p:sldId id="1988" r:id="rId349"/>
    <p:sldId id="1989" r:id="rId350"/>
    <p:sldId id="1990" r:id="rId351"/>
    <p:sldId id="1991" r:id="rId352"/>
    <p:sldId id="1992" r:id="rId353"/>
    <p:sldId id="1993" r:id="rId354"/>
    <p:sldId id="2387" r:id="rId355"/>
    <p:sldId id="2388" r:id="rId356"/>
    <p:sldId id="2389" r:id="rId357"/>
    <p:sldId id="2390" r:id="rId358"/>
    <p:sldId id="2391" r:id="rId359"/>
    <p:sldId id="2392" r:id="rId360"/>
    <p:sldId id="2393" r:id="rId361"/>
    <p:sldId id="2394" r:id="rId362"/>
    <p:sldId id="2395" r:id="rId363"/>
    <p:sldId id="2396" r:id="rId364"/>
    <p:sldId id="2397" r:id="rId365"/>
    <p:sldId id="2398" r:id="rId366"/>
    <p:sldId id="2399" r:id="rId367"/>
    <p:sldId id="2400" r:id="rId368"/>
    <p:sldId id="2401" r:id="rId369"/>
    <p:sldId id="2402" r:id="rId370"/>
    <p:sldId id="2403" r:id="rId371"/>
    <p:sldId id="2404" r:id="rId372"/>
    <p:sldId id="2405" r:id="rId373"/>
    <p:sldId id="2406" r:id="rId374"/>
    <p:sldId id="2407" r:id="rId375"/>
    <p:sldId id="2408" r:id="rId376"/>
    <p:sldId id="2409" r:id="rId377"/>
    <p:sldId id="2410" r:id="rId378"/>
    <p:sldId id="2411" r:id="rId379"/>
    <p:sldId id="2412" r:id="rId380"/>
    <p:sldId id="2413" r:id="rId381"/>
    <p:sldId id="2414" r:id="rId382"/>
    <p:sldId id="2415" r:id="rId383"/>
    <p:sldId id="2416" r:id="rId384"/>
    <p:sldId id="2417" r:id="rId385"/>
    <p:sldId id="2418" r:id="rId386"/>
    <p:sldId id="2419" r:id="rId387"/>
    <p:sldId id="2420" r:id="rId388"/>
    <p:sldId id="2422" r:id="rId389"/>
    <p:sldId id="2424" r:id="rId390"/>
    <p:sldId id="2425" r:id="rId391"/>
    <p:sldId id="2437" r:id="rId392"/>
    <p:sldId id="2426" r:id="rId393"/>
    <p:sldId id="2427" r:id="rId394"/>
    <p:sldId id="2428" r:id="rId395"/>
    <p:sldId id="2429" r:id="rId396"/>
    <p:sldId id="2430" r:id="rId397"/>
    <p:sldId id="2431" r:id="rId398"/>
    <p:sldId id="2432" r:id="rId399"/>
    <p:sldId id="2433" r:id="rId400"/>
    <p:sldId id="2434" r:id="rId401"/>
    <p:sldId id="2435" r:id="rId402"/>
    <p:sldId id="2436" r:id="rId403"/>
    <p:sldId id="2369" r:id="rId404"/>
    <p:sldId id="1749" r:id="rId405"/>
    <p:sldId id="1755" r:id="rId406"/>
    <p:sldId id="1750" r:id="rId407"/>
    <p:sldId id="1751" r:id="rId408"/>
    <p:sldId id="1752" r:id="rId409"/>
    <p:sldId id="1753" r:id="rId410"/>
    <p:sldId id="2006" r:id="rId411"/>
    <p:sldId id="1756" r:id="rId412"/>
    <p:sldId id="1757" r:id="rId413"/>
    <p:sldId id="1758" r:id="rId414"/>
    <p:sldId id="1759" r:id="rId415"/>
    <p:sldId id="1760" r:id="rId416"/>
    <p:sldId id="1761" r:id="rId417"/>
    <p:sldId id="1744" r:id="rId418"/>
    <p:sldId id="1729" r:id="rId419"/>
    <p:sldId id="1734" r:id="rId420"/>
    <p:sldId id="1728" r:id="rId421"/>
    <p:sldId id="1730" r:id="rId422"/>
    <p:sldId id="1731" r:id="rId423"/>
    <p:sldId id="1732" r:id="rId424"/>
    <p:sldId id="1733" r:id="rId425"/>
    <p:sldId id="1197" r:id="rId426"/>
    <p:sldId id="1762" r:id="rId427"/>
    <p:sldId id="1763" r:id="rId428"/>
    <p:sldId id="1764" r:id="rId429"/>
    <p:sldId id="1765" r:id="rId430"/>
    <p:sldId id="1766" r:id="rId431"/>
    <p:sldId id="1767" r:id="rId432"/>
    <p:sldId id="1072" r:id="rId433"/>
    <p:sldId id="1860" r:id="rId434"/>
    <p:sldId id="1453" r:id="rId435"/>
    <p:sldId id="1454" r:id="rId436"/>
    <p:sldId id="1455" r:id="rId437"/>
    <p:sldId id="1456" r:id="rId438"/>
    <p:sldId id="1457" r:id="rId439"/>
    <p:sldId id="1458" r:id="rId440"/>
    <p:sldId id="2103" r:id="rId441"/>
    <p:sldId id="2104" r:id="rId442"/>
    <p:sldId id="2105" r:id="rId443"/>
    <p:sldId id="2106" r:id="rId444"/>
    <p:sldId id="2107" r:id="rId445"/>
    <p:sldId id="2108" r:id="rId446"/>
    <p:sldId id="2109" r:id="rId447"/>
    <p:sldId id="490" r:id="rId448"/>
  </p:sldIdLst>
  <p:sldSz cx="9144000" cy="6858000" type="screen4x3"/>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81" autoAdjust="0"/>
    <p:restoredTop sz="86330" autoAdjust="0"/>
  </p:normalViewPr>
  <p:slideViewPr>
    <p:cSldViewPr>
      <p:cViewPr>
        <p:scale>
          <a:sx n="69" d="100"/>
          <a:sy n="69" d="100"/>
        </p:scale>
        <p:origin x="-1158" y="72"/>
      </p:cViewPr>
      <p:guideLst>
        <p:guide orient="horz" pos="2160"/>
        <p:guide pos="2880"/>
      </p:guideLst>
    </p:cSldViewPr>
  </p:slideViewPr>
  <p:outlineViewPr>
    <p:cViewPr>
      <p:scale>
        <a:sx n="33" d="100"/>
        <a:sy n="33" d="100"/>
      </p:scale>
      <p:origin x="0" y="-359315"/>
    </p:cViewPr>
    <p:sldLst>
      <p:sld r:id="rId1" collapse="1"/>
      <p:sld r:id="rId2" collapse="1"/>
      <p:sld r:id="rId3" collapse="1"/>
      <p:sld r:id="rId4" collapse="1"/>
      <p:sld r:id="rId5" collapse="1"/>
      <p:sld r:id="rId6" collapse="1"/>
      <p:sld r:id="rId7" collapse="1"/>
      <p:sld r:id="rId8" collapse="1"/>
    </p:sldLst>
  </p:outlineViewPr>
  <p:notesTextViewPr>
    <p:cViewPr>
      <p:scale>
        <a:sx n="1" d="1"/>
        <a:sy n="1" d="1"/>
      </p:scale>
      <p:origin x="0" y="0"/>
    </p:cViewPr>
  </p:notesTextViewPr>
  <p:sorterViewPr>
    <p:cViewPr varScale="1">
      <p:scale>
        <a:sx n="1" d="1"/>
        <a:sy n="1" d="1"/>
      </p:scale>
      <p:origin x="0" y="-4112"/>
    </p:cViewPr>
  </p:sorter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99" Type="http://schemas.openxmlformats.org/officeDocument/2006/relationships/slide" Target="slides/slide298.xml"/><Relationship Id="rId21" Type="http://schemas.openxmlformats.org/officeDocument/2006/relationships/slide" Target="slides/slide20.xml"/><Relationship Id="rId63" Type="http://schemas.openxmlformats.org/officeDocument/2006/relationships/slide" Target="slides/slide62.xml"/><Relationship Id="rId159" Type="http://schemas.openxmlformats.org/officeDocument/2006/relationships/slide" Target="slides/slide158.xml"/><Relationship Id="rId324" Type="http://schemas.openxmlformats.org/officeDocument/2006/relationships/slide" Target="slides/slide323.xml"/><Relationship Id="rId366" Type="http://schemas.openxmlformats.org/officeDocument/2006/relationships/slide" Target="slides/slide365.xml"/><Relationship Id="rId170" Type="http://schemas.openxmlformats.org/officeDocument/2006/relationships/slide" Target="slides/slide169.xml"/><Relationship Id="rId226" Type="http://schemas.openxmlformats.org/officeDocument/2006/relationships/slide" Target="slides/slide225.xml"/><Relationship Id="rId433" Type="http://schemas.openxmlformats.org/officeDocument/2006/relationships/slide" Target="slides/slide432.xml"/><Relationship Id="rId268" Type="http://schemas.openxmlformats.org/officeDocument/2006/relationships/slide" Target="slides/slide267.xml"/><Relationship Id="rId32" Type="http://schemas.openxmlformats.org/officeDocument/2006/relationships/slide" Target="slides/slide31.xml"/><Relationship Id="rId74" Type="http://schemas.openxmlformats.org/officeDocument/2006/relationships/slide" Target="slides/slide73.xml"/><Relationship Id="rId128" Type="http://schemas.openxmlformats.org/officeDocument/2006/relationships/slide" Target="slides/slide127.xml"/><Relationship Id="rId335" Type="http://schemas.openxmlformats.org/officeDocument/2006/relationships/slide" Target="slides/slide334.xml"/><Relationship Id="rId377" Type="http://schemas.openxmlformats.org/officeDocument/2006/relationships/slide" Target="slides/slide376.xml"/><Relationship Id="rId5" Type="http://schemas.openxmlformats.org/officeDocument/2006/relationships/slide" Target="slides/slide4.xml"/><Relationship Id="rId181" Type="http://schemas.openxmlformats.org/officeDocument/2006/relationships/slide" Target="slides/slide180.xml"/><Relationship Id="rId237" Type="http://schemas.openxmlformats.org/officeDocument/2006/relationships/slide" Target="slides/slide236.xml"/><Relationship Id="rId402" Type="http://schemas.openxmlformats.org/officeDocument/2006/relationships/slide" Target="slides/slide401.xml"/><Relationship Id="rId279" Type="http://schemas.openxmlformats.org/officeDocument/2006/relationships/slide" Target="slides/slide278.xml"/><Relationship Id="rId444" Type="http://schemas.openxmlformats.org/officeDocument/2006/relationships/slide" Target="slides/slide443.xml"/><Relationship Id="rId43" Type="http://schemas.openxmlformats.org/officeDocument/2006/relationships/slide" Target="slides/slide42.xml"/><Relationship Id="rId139" Type="http://schemas.openxmlformats.org/officeDocument/2006/relationships/slide" Target="slides/slide138.xml"/><Relationship Id="rId290" Type="http://schemas.openxmlformats.org/officeDocument/2006/relationships/slide" Target="slides/slide289.xml"/><Relationship Id="rId304" Type="http://schemas.openxmlformats.org/officeDocument/2006/relationships/slide" Target="slides/slide303.xml"/><Relationship Id="rId346" Type="http://schemas.openxmlformats.org/officeDocument/2006/relationships/slide" Target="slides/slide345.xml"/><Relationship Id="rId388" Type="http://schemas.openxmlformats.org/officeDocument/2006/relationships/slide" Target="slides/slide387.xml"/><Relationship Id="rId85" Type="http://schemas.openxmlformats.org/officeDocument/2006/relationships/slide" Target="slides/slide84.xml"/><Relationship Id="rId150" Type="http://schemas.openxmlformats.org/officeDocument/2006/relationships/slide" Target="slides/slide149.xml"/><Relationship Id="rId192" Type="http://schemas.openxmlformats.org/officeDocument/2006/relationships/slide" Target="slides/slide191.xml"/><Relationship Id="rId206" Type="http://schemas.openxmlformats.org/officeDocument/2006/relationships/slide" Target="slides/slide205.xml"/><Relationship Id="rId413" Type="http://schemas.openxmlformats.org/officeDocument/2006/relationships/slide" Target="slides/slide412.xml"/><Relationship Id="rId248" Type="http://schemas.openxmlformats.org/officeDocument/2006/relationships/slide" Target="slides/slide247.xml"/><Relationship Id="rId12" Type="http://schemas.openxmlformats.org/officeDocument/2006/relationships/slide" Target="slides/slide11.xml"/><Relationship Id="rId108" Type="http://schemas.openxmlformats.org/officeDocument/2006/relationships/slide" Target="slides/slide107.xml"/><Relationship Id="rId315" Type="http://schemas.openxmlformats.org/officeDocument/2006/relationships/slide" Target="slides/slide314.xml"/><Relationship Id="rId357" Type="http://schemas.openxmlformats.org/officeDocument/2006/relationships/slide" Target="slides/slide356.xml"/><Relationship Id="rId54" Type="http://schemas.openxmlformats.org/officeDocument/2006/relationships/slide" Target="slides/slide53.xml"/><Relationship Id="rId96" Type="http://schemas.openxmlformats.org/officeDocument/2006/relationships/slide" Target="slides/slide95.xml"/><Relationship Id="rId161" Type="http://schemas.openxmlformats.org/officeDocument/2006/relationships/slide" Target="slides/slide160.xml"/><Relationship Id="rId217" Type="http://schemas.openxmlformats.org/officeDocument/2006/relationships/slide" Target="slides/slide216.xml"/><Relationship Id="rId399" Type="http://schemas.openxmlformats.org/officeDocument/2006/relationships/slide" Target="slides/slide398.xml"/><Relationship Id="rId6" Type="http://schemas.openxmlformats.org/officeDocument/2006/relationships/slide" Target="slides/slide5.xml"/><Relationship Id="rId238" Type="http://schemas.openxmlformats.org/officeDocument/2006/relationships/slide" Target="slides/slide237.xml"/><Relationship Id="rId259" Type="http://schemas.openxmlformats.org/officeDocument/2006/relationships/slide" Target="slides/slide258.xml"/><Relationship Id="rId424" Type="http://schemas.openxmlformats.org/officeDocument/2006/relationships/slide" Target="slides/slide423.xml"/><Relationship Id="rId445" Type="http://schemas.openxmlformats.org/officeDocument/2006/relationships/slide" Target="slides/slide444.xml"/><Relationship Id="rId23" Type="http://schemas.openxmlformats.org/officeDocument/2006/relationships/slide" Target="slides/slide22.xml"/><Relationship Id="rId119" Type="http://schemas.openxmlformats.org/officeDocument/2006/relationships/slide" Target="slides/slide118.xml"/><Relationship Id="rId270" Type="http://schemas.openxmlformats.org/officeDocument/2006/relationships/slide" Target="slides/slide269.xml"/><Relationship Id="rId291" Type="http://schemas.openxmlformats.org/officeDocument/2006/relationships/slide" Target="slides/slide290.xml"/><Relationship Id="rId305" Type="http://schemas.openxmlformats.org/officeDocument/2006/relationships/slide" Target="slides/slide304.xml"/><Relationship Id="rId326" Type="http://schemas.openxmlformats.org/officeDocument/2006/relationships/slide" Target="slides/slide325.xml"/><Relationship Id="rId347" Type="http://schemas.openxmlformats.org/officeDocument/2006/relationships/slide" Target="slides/slide346.xml"/><Relationship Id="rId44" Type="http://schemas.openxmlformats.org/officeDocument/2006/relationships/slide" Target="slides/slide43.xml"/><Relationship Id="rId65" Type="http://schemas.openxmlformats.org/officeDocument/2006/relationships/slide" Target="slides/slide64.xml"/><Relationship Id="rId86" Type="http://schemas.openxmlformats.org/officeDocument/2006/relationships/slide" Target="slides/slide85.xml"/><Relationship Id="rId130" Type="http://schemas.openxmlformats.org/officeDocument/2006/relationships/slide" Target="slides/slide129.xml"/><Relationship Id="rId151" Type="http://schemas.openxmlformats.org/officeDocument/2006/relationships/slide" Target="slides/slide150.xml"/><Relationship Id="rId368" Type="http://schemas.openxmlformats.org/officeDocument/2006/relationships/slide" Target="slides/slide367.xml"/><Relationship Id="rId389" Type="http://schemas.openxmlformats.org/officeDocument/2006/relationships/slide" Target="slides/slide388.xml"/><Relationship Id="rId172" Type="http://schemas.openxmlformats.org/officeDocument/2006/relationships/slide" Target="slides/slide171.xml"/><Relationship Id="rId193" Type="http://schemas.openxmlformats.org/officeDocument/2006/relationships/slide" Target="slides/slide192.xml"/><Relationship Id="rId207" Type="http://schemas.openxmlformats.org/officeDocument/2006/relationships/slide" Target="slides/slide206.xml"/><Relationship Id="rId228" Type="http://schemas.openxmlformats.org/officeDocument/2006/relationships/slide" Target="slides/slide227.xml"/><Relationship Id="rId249" Type="http://schemas.openxmlformats.org/officeDocument/2006/relationships/slide" Target="slides/slide248.xml"/><Relationship Id="rId414" Type="http://schemas.openxmlformats.org/officeDocument/2006/relationships/slide" Target="slides/slide413.xml"/><Relationship Id="rId435" Type="http://schemas.openxmlformats.org/officeDocument/2006/relationships/slide" Target="slides/slide434.xml"/><Relationship Id="rId13" Type="http://schemas.openxmlformats.org/officeDocument/2006/relationships/slide" Target="slides/slide12.xml"/><Relationship Id="rId109" Type="http://schemas.openxmlformats.org/officeDocument/2006/relationships/slide" Target="slides/slide108.xml"/><Relationship Id="rId260" Type="http://schemas.openxmlformats.org/officeDocument/2006/relationships/slide" Target="slides/slide259.xml"/><Relationship Id="rId281" Type="http://schemas.openxmlformats.org/officeDocument/2006/relationships/slide" Target="slides/slide280.xml"/><Relationship Id="rId316" Type="http://schemas.openxmlformats.org/officeDocument/2006/relationships/slide" Target="slides/slide315.xml"/><Relationship Id="rId337" Type="http://schemas.openxmlformats.org/officeDocument/2006/relationships/slide" Target="slides/slide336.xml"/><Relationship Id="rId34" Type="http://schemas.openxmlformats.org/officeDocument/2006/relationships/slide" Target="slides/slide33.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20" Type="http://schemas.openxmlformats.org/officeDocument/2006/relationships/slide" Target="slides/slide119.xml"/><Relationship Id="rId141" Type="http://schemas.openxmlformats.org/officeDocument/2006/relationships/slide" Target="slides/slide140.xml"/><Relationship Id="rId358" Type="http://schemas.openxmlformats.org/officeDocument/2006/relationships/slide" Target="slides/slide357.xml"/><Relationship Id="rId379" Type="http://schemas.openxmlformats.org/officeDocument/2006/relationships/slide" Target="slides/slide378.xml"/><Relationship Id="rId7" Type="http://schemas.openxmlformats.org/officeDocument/2006/relationships/slide" Target="slides/slide6.xml"/><Relationship Id="rId162" Type="http://schemas.openxmlformats.org/officeDocument/2006/relationships/slide" Target="slides/slide161.xml"/><Relationship Id="rId183" Type="http://schemas.openxmlformats.org/officeDocument/2006/relationships/slide" Target="slides/slide182.xml"/><Relationship Id="rId218" Type="http://schemas.openxmlformats.org/officeDocument/2006/relationships/slide" Target="slides/slide217.xml"/><Relationship Id="rId239" Type="http://schemas.openxmlformats.org/officeDocument/2006/relationships/slide" Target="slides/slide238.xml"/><Relationship Id="rId390" Type="http://schemas.openxmlformats.org/officeDocument/2006/relationships/slide" Target="slides/slide389.xml"/><Relationship Id="rId404" Type="http://schemas.openxmlformats.org/officeDocument/2006/relationships/slide" Target="slides/slide403.xml"/><Relationship Id="rId425" Type="http://schemas.openxmlformats.org/officeDocument/2006/relationships/slide" Target="slides/slide424.xml"/><Relationship Id="rId446" Type="http://schemas.openxmlformats.org/officeDocument/2006/relationships/slide" Target="slides/slide445.xml"/><Relationship Id="rId250" Type="http://schemas.openxmlformats.org/officeDocument/2006/relationships/slide" Target="slides/slide249.xml"/><Relationship Id="rId271" Type="http://schemas.openxmlformats.org/officeDocument/2006/relationships/slide" Target="slides/slide270.xml"/><Relationship Id="rId292" Type="http://schemas.openxmlformats.org/officeDocument/2006/relationships/slide" Target="slides/slide291.xml"/><Relationship Id="rId306" Type="http://schemas.openxmlformats.org/officeDocument/2006/relationships/slide" Target="slides/slide305.xml"/><Relationship Id="rId24" Type="http://schemas.openxmlformats.org/officeDocument/2006/relationships/slide" Target="slides/slide23.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31" Type="http://schemas.openxmlformats.org/officeDocument/2006/relationships/slide" Target="slides/slide130.xml"/><Relationship Id="rId327" Type="http://schemas.openxmlformats.org/officeDocument/2006/relationships/slide" Target="slides/slide326.xml"/><Relationship Id="rId348" Type="http://schemas.openxmlformats.org/officeDocument/2006/relationships/slide" Target="slides/slide347.xml"/><Relationship Id="rId369" Type="http://schemas.openxmlformats.org/officeDocument/2006/relationships/slide" Target="slides/slide368.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208" Type="http://schemas.openxmlformats.org/officeDocument/2006/relationships/slide" Target="slides/slide207.xml"/><Relationship Id="rId229" Type="http://schemas.openxmlformats.org/officeDocument/2006/relationships/slide" Target="slides/slide228.xml"/><Relationship Id="rId380" Type="http://schemas.openxmlformats.org/officeDocument/2006/relationships/slide" Target="slides/slide379.xml"/><Relationship Id="rId415" Type="http://schemas.openxmlformats.org/officeDocument/2006/relationships/slide" Target="slides/slide414.xml"/><Relationship Id="rId436" Type="http://schemas.openxmlformats.org/officeDocument/2006/relationships/slide" Target="slides/slide435.xml"/><Relationship Id="rId240" Type="http://schemas.openxmlformats.org/officeDocument/2006/relationships/slide" Target="slides/slide239.xml"/><Relationship Id="rId261" Type="http://schemas.openxmlformats.org/officeDocument/2006/relationships/slide" Target="slides/slide260.xml"/><Relationship Id="rId14" Type="http://schemas.openxmlformats.org/officeDocument/2006/relationships/slide" Target="slides/slide13.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282" Type="http://schemas.openxmlformats.org/officeDocument/2006/relationships/slide" Target="slides/slide281.xml"/><Relationship Id="rId317" Type="http://schemas.openxmlformats.org/officeDocument/2006/relationships/slide" Target="slides/slide316.xml"/><Relationship Id="rId338" Type="http://schemas.openxmlformats.org/officeDocument/2006/relationships/slide" Target="slides/slide337.xml"/><Relationship Id="rId359" Type="http://schemas.openxmlformats.org/officeDocument/2006/relationships/slide" Target="slides/slide358.xml"/><Relationship Id="rId8" Type="http://schemas.openxmlformats.org/officeDocument/2006/relationships/slide" Target="slides/slide7.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219" Type="http://schemas.openxmlformats.org/officeDocument/2006/relationships/slide" Target="slides/slide218.xml"/><Relationship Id="rId370" Type="http://schemas.openxmlformats.org/officeDocument/2006/relationships/slide" Target="slides/slide369.xml"/><Relationship Id="rId391" Type="http://schemas.openxmlformats.org/officeDocument/2006/relationships/slide" Target="slides/slide390.xml"/><Relationship Id="rId405" Type="http://schemas.openxmlformats.org/officeDocument/2006/relationships/slide" Target="slides/slide404.xml"/><Relationship Id="rId426" Type="http://schemas.openxmlformats.org/officeDocument/2006/relationships/slide" Target="slides/slide425.xml"/><Relationship Id="rId447" Type="http://schemas.openxmlformats.org/officeDocument/2006/relationships/slide" Target="slides/slide446.xml"/><Relationship Id="rId230" Type="http://schemas.openxmlformats.org/officeDocument/2006/relationships/slide" Target="slides/slide229.xml"/><Relationship Id="rId251" Type="http://schemas.openxmlformats.org/officeDocument/2006/relationships/slide" Target="slides/slide250.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272" Type="http://schemas.openxmlformats.org/officeDocument/2006/relationships/slide" Target="slides/slide271.xml"/><Relationship Id="rId293" Type="http://schemas.openxmlformats.org/officeDocument/2006/relationships/slide" Target="slides/slide292.xml"/><Relationship Id="rId307" Type="http://schemas.openxmlformats.org/officeDocument/2006/relationships/slide" Target="slides/slide306.xml"/><Relationship Id="rId328" Type="http://schemas.openxmlformats.org/officeDocument/2006/relationships/slide" Target="slides/slide327.xml"/><Relationship Id="rId349" Type="http://schemas.openxmlformats.org/officeDocument/2006/relationships/slide" Target="slides/slide348.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95" Type="http://schemas.openxmlformats.org/officeDocument/2006/relationships/slide" Target="slides/slide194.xml"/><Relationship Id="rId209" Type="http://schemas.openxmlformats.org/officeDocument/2006/relationships/slide" Target="slides/slide208.xml"/><Relationship Id="rId360" Type="http://schemas.openxmlformats.org/officeDocument/2006/relationships/slide" Target="slides/slide359.xml"/><Relationship Id="rId381" Type="http://schemas.openxmlformats.org/officeDocument/2006/relationships/slide" Target="slides/slide380.xml"/><Relationship Id="rId416" Type="http://schemas.openxmlformats.org/officeDocument/2006/relationships/slide" Target="slides/slide415.xml"/><Relationship Id="rId220" Type="http://schemas.openxmlformats.org/officeDocument/2006/relationships/slide" Target="slides/slide219.xml"/><Relationship Id="rId241" Type="http://schemas.openxmlformats.org/officeDocument/2006/relationships/slide" Target="slides/slide240.xml"/><Relationship Id="rId437" Type="http://schemas.openxmlformats.org/officeDocument/2006/relationships/slide" Target="slides/slide436.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262" Type="http://schemas.openxmlformats.org/officeDocument/2006/relationships/slide" Target="slides/slide261.xml"/><Relationship Id="rId283" Type="http://schemas.openxmlformats.org/officeDocument/2006/relationships/slide" Target="slides/slide282.xml"/><Relationship Id="rId318" Type="http://schemas.openxmlformats.org/officeDocument/2006/relationships/slide" Target="slides/slide317.xml"/><Relationship Id="rId339" Type="http://schemas.openxmlformats.org/officeDocument/2006/relationships/slide" Target="slides/slide338.xml"/><Relationship Id="rId78" Type="http://schemas.openxmlformats.org/officeDocument/2006/relationships/slide" Target="slides/slide77.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64" Type="http://schemas.openxmlformats.org/officeDocument/2006/relationships/slide" Target="slides/slide163.xml"/><Relationship Id="rId185" Type="http://schemas.openxmlformats.org/officeDocument/2006/relationships/slide" Target="slides/slide184.xml"/><Relationship Id="rId350" Type="http://schemas.openxmlformats.org/officeDocument/2006/relationships/slide" Target="slides/slide349.xml"/><Relationship Id="rId371" Type="http://schemas.openxmlformats.org/officeDocument/2006/relationships/slide" Target="slides/slide370.xml"/><Relationship Id="rId406" Type="http://schemas.openxmlformats.org/officeDocument/2006/relationships/slide" Target="slides/slide405.xml"/><Relationship Id="rId9" Type="http://schemas.openxmlformats.org/officeDocument/2006/relationships/slide" Target="slides/slide8.xml"/><Relationship Id="rId210" Type="http://schemas.openxmlformats.org/officeDocument/2006/relationships/slide" Target="slides/slide209.xml"/><Relationship Id="rId392" Type="http://schemas.openxmlformats.org/officeDocument/2006/relationships/slide" Target="slides/slide391.xml"/><Relationship Id="rId427" Type="http://schemas.openxmlformats.org/officeDocument/2006/relationships/slide" Target="slides/slide426.xml"/><Relationship Id="rId448" Type="http://schemas.openxmlformats.org/officeDocument/2006/relationships/slide" Target="slides/slide447.xml"/><Relationship Id="rId26" Type="http://schemas.openxmlformats.org/officeDocument/2006/relationships/slide" Target="slides/slide25.xml"/><Relationship Id="rId231" Type="http://schemas.openxmlformats.org/officeDocument/2006/relationships/slide" Target="slides/slide230.xml"/><Relationship Id="rId252" Type="http://schemas.openxmlformats.org/officeDocument/2006/relationships/slide" Target="slides/slide251.xml"/><Relationship Id="rId273" Type="http://schemas.openxmlformats.org/officeDocument/2006/relationships/slide" Target="slides/slide272.xml"/><Relationship Id="rId294" Type="http://schemas.openxmlformats.org/officeDocument/2006/relationships/slide" Target="slides/slide293.xml"/><Relationship Id="rId308" Type="http://schemas.openxmlformats.org/officeDocument/2006/relationships/slide" Target="slides/slide307.xml"/><Relationship Id="rId329" Type="http://schemas.openxmlformats.org/officeDocument/2006/relationships/slide" Target="slides/slide328.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340" Type="http://schemas.openxmlformats.org/officeDocument/2006/relationships/slide" Target="slides/slide339.xml"/><Relationship Id="rId361" Type="http://schemas.openxmlformats.org/officeDocument/2006/relationships/slide" Target="slides/slide360.xml"/><Relationship Id="rId196" Type="http://schemas.openxmlformats.org/officeDocument/2006/relationships/slide" Target="slides/slide195.xml"/><Relationship Id="rId200" Type="http://schemas.openxmlformats.org/officeDocument/2006/relationships/slide" Target="slides/slide199.xml"/><Relationship Id="rId382" Type="http://schemas.openxmlformats.org/officeDocument/2006/relationships/slide" Target="slides/slide381.xml"/><Relationship Id="rId417" Type="http://schemas.openxmlformats.org/officeDocument/2006/relationships/slide" Target="slides/slide416.xml"/><Relationship Id="rId438" Type="http://schemas.openxmlformats.org/officeDocument/2006/relationships/slide" Target="slides/slide437.xml"/><Relationship Id="rId16" Type="http://schemas.openxmlformats.org/officeDocument/2006/relationships/slide" Target="slides/slide15.xml"/><Relationship Id="rId221" Type="http://schemas.openxmlformats.org/officeDocument/2006/relationships/slide" Target="slides/slide220.xml"/><Relationship Id="rId242" Type="http://schemas.openxmlformats.org/officeDocument/2006/relationships/slide" Target="slides/slide241.xml"/><Relationship Id="rId263" Type="http://schemas.openxmlformats.org/officeDocument/2006/relationships/slide" Target="slides/slide262.xml"/><Relationship Id="rId284" Type="http://schemas.openxmlformats.org/officeDocument/2006/relationships/slide" Target="slides/slide283.xml"/><Relationship Id="rId319" Type="http://schemas.openxmlformats.org/officeDocument/2006/relationships/slide" Target="slides/slide318.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330" Type="http://schemas.openxmlformats.org/officeDocument/2006/relationships/slide" Target="slides/slide329.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351" Type="http://schemas.openxmlformats.org/officeDocument/2006/relationships/slide" Target="slides/slide350.xml"/><Relationship Id="rId372" Type="http://schemas.openxmlformats.org/officeDocument/2006/relationships/slide" Target="slides/slide371.xml"/><Relationship Id="rId393" Type="http://schemas.openxmlformats.org/officeDocument/2006/relationships/slide" Target="slides/slide392.xml"/><Relationship Id="rId407" Type="http://schemas.openxmlformats.org/officeDocument/2006/relationships/slide" Target="slides/slide406.xml"/><Relationship Id="rId428" Type="http://schemas.openxmlformats.org/officeDocument/2006/relationships/slide" Target="slides/slide427.xml"/><Relationship Id="rId449" Type="http://schemas.openxmlformats.org/officeDocument/2006/relationships/notesMaster" Target="notesMasters/notesMaster1.xml"/><Relationship Id="rId211" Type="http://schemas.openxmlformats.org/officeDocument/2006/relationships/slide" Target="slides/slide210.xml"/><Relationship Id="rId232" Type="http://schemas.openxmlformats.org/officeDocument/2006/relationships/slide" Target="slides/slide231.xml"/><Relationship Id="rId253" Type="http://schemas.openxmlformats.org/officeDocument/2006/relationships/slide" Target="slides/slide252.xml"/><Relationship Id="rId274" Type="http://schemas.openxmlformats.org/officeDocument/2006/relationships/slide" Target="slides/slide273.xml"/><Relationship Id="rId295" Type="http://schemas.openxmlformats.org/officeDocument/2006/relationships/slide" Target="slides/slide294.xml"/><Relationship Id="rId309" Type="http://schemas.openxmlformats.org/officeDocument/2006/relationships/slide" Target="slides/slide308.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320" Type="http://schemas.openxmlformats.org/officeDocument/2006/relationships/slide" Target="slides/slide319.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 Id="rId341" Type="http://schemas.openxmlformats.org/officeDocument/2006/relationships/slide" Target="slides/slide340.xml"/><Relationship Id="rId362" Type="http://schemas.openxmlformats.org/officeDocument/2006/relationships/slide" Target="slides/slide361.xml"/><Relationship Id="rId383" Type="http://schemas.openxmlformats.org/officeDocument/2006/relationships/slide" Target="slides/slide382.xml"/><Relationship Id="rId418" Type="http://schemas.openxmlformats.org/officeDocument/2006/relationships/slide" Target="slides/slide417.xml"/><Relationship Id="rId439" Type="http://schemas.openxmlformats.org/officeDocument/2006/relationships/slide" Target="slides/slide438.xml"/><Relationship Id="rId201" Type="http://schemas.openxmlformats.org/officeDocument/2006/relationships/slide" Target="slides/slide200.xml"/><Relationship Id="rId222" Type="http://schemas.openxmlformats.org/officeDocument/2006/relationships/slide" Target="slides/slide221.xml"/><Relationship Id="rId243" Type="http://schemas.openxmlformats.org/officeDocument/2006/relationships/slide" Target="slides/slide242.xml"/><Relationship Id="rId264" Type="http://schemas.openxmlformats.org/officeDocument/2006/relationships/slide" Target="slides/slide263.xml"/><Relationship Id="rId285" Type="http://schemas.openxmlformats.org/officeDocument/2006/relationships/slide" Target="slides/slide284.xml"/><Relationship Id="rId450" Type="http://schemas.openxmlformats.org/officeDocument/2006/relationships/presProps" Target="presProps.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310" Type="http://schemas.openxmlformats.org/officeDocument/2006/relationships/slide" Target="slides/slide309.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331" Type="http://schemas.openxmlformats.org/officeDocument/2006/relationships/slide" Target="slides/slide330.xml"/><Relationship Id="rId352" Type="http://schemas.openxmlformats.org/officeDocument/2006/relationships/slide" Target="slides/slide351.xml"/><Relationship Id="rId373" Type="http://schemas.openxmlformats.org/officeDocument/2006/relationships/slide" Target="slides/slide372.xml"/><Relationship Id="rId394" Type="http://schemas.openxmlformats.org/officeDocument/2006/relationships/slide" Target="slides/slide393.xml"/><Relationship Id="rId408" Type="http://schemas.openxmlformats.org/officeDocument/2006/relationships/slide" Target="slides/slide407.xml"/><Relationship Id="rId429" Type="http://schemas.openxmlformats.org/officeDocument/2006/relationships/slide" Target="slides/slide428.xml"/><Relationship Id="rId1" Type="http://schemas.openxmlformats.org/officeDocument/2006/relationships/slideMaster" Target="slideMasters/slideMaster1.xml"/><Relationship Id="rId212" Type="http://schemas.openxmlformats.org/officeDocument/2006/relationships/slide" Target="slides/slide211.xml"/><Relationship Id="rId233" Type="http://schemas.openxmlformats.org/officeDocument/2006/relationships/slide" Target="slides/slide232.xml"/><Relationship Id="rId254" Type="http://schemas.openxmlformats.org/officeDocument/2006/relationships/slide" Target="slides/slide253.xml"/><Relationship Id="rId440" Type="http://schemas.openxmlformats.org/officeDocument/2006/relationships/slide" Target="slides/slide439.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275" Type="http://schemas.openxmlformats.org/officeDocument/2006/relationships/slide" Target="slides/slide274.xml"/><Relationship Id="rId296" Type="http://schemas.openxmlformats.org/officeDocument/2006/relationships/slide" Target="slides/slide295.xml"/><Relationship Id="rId300" Type="http://schemas.openxmlformats.org/officeDocument/2006/relationships/slide" Target="slides/slide299.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321" Type="http://schemas.openxmlformats.org/officeDocument/2006/relationships/slide" Target="slides/slide320.xml"/><Relationship Id="rId342" Type="http://schemas.openxmlformats.org/officeDocument/2006/relationships/slide" Target="slides/slide341.xml"/><Relationship Id="rId363" Type="http://schemas.openxmlformats.org/officeDocument/2006/relationships/slide" Target="slides/slide362.xml"/><Relationship Id="rId384" Type="http://schemas.openxmlformats.org/officeDocument/2006/relationships/slide" Target="slides/slide383.xml"/><Relationship Id="rId419" Type="http://schemas.openxmlformats.org/officeDocument/2006/relationships/slide" Target="slides/slide418.xml"/><Relationship Id="rId202" Type="http://schemas.openxmlformats.org/officeDocument/2006/relationships/slide" Target="slides/slide201.xml"/><Relationship Id="rId223" Type="http://schemas.openxmlformats.org/officeDocument/2006/relationships/slide" Target="slides/slide222.xml"/><Relationship Id="rId244" Type="http://schemas.openxmlformats.org/officeDocument/2006/relationships/slide" Target="slides/slide243.xml"/><Relationship Id="rId430" Type="http://schemas.openxmlformats.org/officeDocument/2006/relationships/slide" Target="slides/slide429.xml"/><Relationship Id="rId18" Type="http://schemas.openxmlformats.org/officeDocument/2006/relationships/slide" Target="slides/slide17.xml"/><Relationship Id="rId39" Type="http://schemas.openxmlformats.org/officeDocument/2006/relationships/slide" Target="slides/slide38.xml"/><Relationship Id="rId265" Type="http://schemas.openxmlformats.org/officeDocument/2006/relationships/slide" Target="slides/slide264.xml"/><Relationship Id="rId286" Type="http://schemas.openxmlformats.org/officeDocument/2006/relationships/slide" Target="slides/slide285.xml"/><Relationship Id="rId451" Type="http://schemas.openxmlformats.org/officeDocument/2006/relationships/viewProps" Target="viewProps.xml"/><Relationship Id="rId50" Type="http://schemas.openxmlformats.org/officeDocument/2006/relationships/slide" Target="slides/slide49.xml"/><Relationship Id="rId104" Type="http://schemas.openxmlformats.org/officeDocument/2006/relationships/slide" Target="slides/slide103.xml"/><Relationship Id="rId125" Type="http://schemas.openxmlformats.org/officeDocument/2006/relationships/slide" Target="slides/slide124.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311" Type="http://schemas.openxmlformats.org/officeDocument/2006/relationships/slide" Target="slides/slide310.xml"/><Relationship Id="rId332" Type="http://schemas.openxmlformats.org/officeDocument/2006/relationships/slide" Target="slides/slide331.xml"/><Relationship Id="rId353" Type="http://schemas.openxmlformats.org/officeDocument/2006/relationships/slide" Target="slides/slide352.xml"/><Relationship Id="rId374" Type="http://schemas.openxmlformats.org/officeDocument/2006/relationships/slide" Target="slides/slide373.xml"/><Relationship Id="rId395" Type="http://schemas.openxmlformats.org/officeDocument/2006/relationships/slide" Target="slides/slide394.xml"/><Relationship Id="rId409" Type="http://schemas.openxmlformats.org/officeDocument/2006/relationships/slide" Target="slides/slide408.xml"/><Relationship Id="rId71" Type="http://schemas.openxmlformats.org/officeDocument/2006/relationships/slide" Target="slides/slide70.xml"/><Relationship Id="rId92" Type="http://schemas.openxmlformats.org/officeDocument/2006/relationships/slide" Target="slides/slide91.xml"/><Relationship Id="rId213" Type="http://schemas.openxmlformats.org/officeDocument/2006/relationships/slide" Target="slides/slide212.xml"/><Relationship Id="rId234" Type="http://schemas.openxmlformats.org/officeDocument/2006/relationships/slide" Target="slides/slide233.xml"/><Relationship Id="rId420" Type="http://schemas.openxmlformats.org/officeDocument/2006/relationships/slide" Target="slides/slide419.xml"/><Relationship Id="rId2" Type="http://schemas.openxmlformats.org/officeDocument/2006/relationships/slide" Target="slides/slide1.xml"/><Relationship Id="rId29" Type="http://schemas.openxmlformats.org/officeDocument/2006/relationships/slide" Target="slides/slide28.xml"/><Relationship Id="rId255" Type="http://schemas.openxmlformats.org/officeDocument/2006/relationships/slide" Target="slides/slide254.xml"/><Relationship Id="rId276" Type="http://schemas.openxmlformats.org/officeDocument/2006/relationships/slide" Target="slides/slide275.xml"/><Relationship Id="rId297" Type="http://schemas.openxmlformats.org/officeDocument/2006/relationships/slide" Target="slides/slide296.xml"/><Relationship Id="rId441" Type="http://schemas.openxmlformats.org/officeDocument/2006/relationships/slide" Target="slides/slide440.xml"/><Relationship Id="rId40" Type="http://schemas.openxmlformats.org/officeDocument/2006/relationships/slide" Target="slides/slide39.xml"/><Relationship Id="rId115" Type="http://schemas.openxmlformats.org/officeDocument/2006/relationships/slide" Target="slides/slide114.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301" Type="http://schemas.openxmlformats.org/officeDocument/2006/relationships/slide" Target="slides/slide300.xml"/><Relationship Id="rId322" Type="http://schemas.openxmlformats.org/officeDocument/2006/relationships/slide" Target="slides/slide321.xml"/><Relationship Id="rId343" Type="http://schemas.openxmlformats.org/officeDocument/2006/relationships/slide" Target="slides/slide342.xml"/><Relationship Id="rId364" Type="http://schemas.openxmlformats.org/officeDocument/2006/relationships/slide" Target="slides/slide363.xml"/><Relationship Id="rId61" Type="http://schemas.openxmlformats.org/officeDocument/2006/relationships/slide" Target="slides/slide60.xml"/><Relationship Id="rId82" Type="http://schemas.openxmlformats.org/officeDocument/2006/relationships/slide" Target="slides/slide81.xml"/><Relationship Id="rId199" Type="http://schemas.openxmlformats.org/officeDocument/2006/relationships/slide" Target="slides/slide198.xml"/><Relationship Id="rId203" Type="http://schemas.openxmlformats.org/officeDocument/2006/relationships/slide" Target="slides/slide202.xml"/><Relationship Id="rId385" Type="http://schemas.openxmlformats.org/officeDocument/2006/relationships/slide" Target="slides/slide384.xml"/><Relationship Id="rId19" Type="http://schemas.openxmlformats.org/officeDocument/2006/relationships/slide" Target="slides/slide18.xml"/><Relationship Id="rId224" Type="http://schemas.openxmlformats.org/officeDocument/2006/relationships/slide" Target="slides/slide223.xml"/><Relationship Id="rId245" Type="http://schemas.openxmlformats.org/officeDocument/2006/relationships/slide" Target="slides/slide244.xml"/><Relationship Id="rId266" Type="http://schemas.openxmlformats.org/officeDocument/2006/relationships/slide" Target="slides/slide265.xml"/><Relationship Id="rId287" Type="http://schemas.openxmlformats.org/officeDocument/2006/relationships/slide" Target="slides/slide286.xml"/><Relationship Id="rId410" Type="http://schemas.openxmlformats.org/officeDocument/2006/relationships/slide" Target="slides/slide409.xml"/><Relationship Id="rId431" Type="http://schemas.openxmlformats.org/officeDocument/2006/relationships/slide" Target="slides/slide430.xml"/><Relationship Id="rId452" Type="http://schemas.openxmlformats.org/officeDocument/2006/relationships/theme" Target="theme/theme1.xml"/><Relationship Id="rId30" Type="http://schemas.openxmlformats.org/officeDocument/2006/relationships/slide" Target="slides/slide2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312" Type="http://schemas.openxmlformats.org/officeDocument/2006/relationships/slide" Target="slides/slide311.xml"/><Relationship Id="rId333" Type="http://schemas.openxmlformats.org/officeDocument/2006/relationships/slide" Target="slides/slide332.xml"/><Relationship Id="rId354" Type="http://schemas.openxmlformats.org/officeDocument/2006/relationships/slide" Target="slides/slide353.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189" Type="http://schemas.openxmlformats.org/officeDocument/2006/relationships/slide" Target="slides/slide188.xml"/><Relationship Id="rId375" Type="http://schemas.openxmlformats.org/officeDocument/2006/relationships/slide" Target="slides/slide374.xml"/><Relationship Id="rId396" Type="http://schemas.openxmlformats.org/officeDocument/2006/relationships/slide" Target="slides/slide395.xml"/><Relationship Id="rId3" Type="http://schemas.openxmlformats.org/officeDocument/2006/relationships/slide" Target="slides/slide2.xml"/><Relationship Id="rId214" Type="http://schemas.openxmlformats.org/officeDocument/2006/relationships/slide" Target="slides/slide213.xml"/><Relationship Id="rId235" Type="http://schemas.openxmlformats.org/officeDocument/2006/relationships/slide" Target="slides/slide234.xml"/><Relationship Id="rId256" Type="http://schemas.openxmlformats.org/officeDocument/2006/relationships/slide" Target="slides/slide255.xml"/><Relationship Id="rId277" Type="http://schemas.openxmlformats.org/officeDocument/2006/relationships/slide" Target="slides/slide276.xml"/><Relationship Id="rId298" Type="http://schemas.openxmlformats.org/officeDocument/2006/relationships/slide" Target="slides/slide297.xml"/><Relationship Id="rId400" Type="http://schemas.openxmlformats.org/officeDocument/2006/relationships/slide" Target="slides/slide399.xml"/><Relationship Id="rId421" Type="http://schemas.openxmlformats.org/officeDocument/2006/relationships/slide" Target="slides/slide420.xml"/><Relationship Id="rId442" Type="http://schemas.openxmlformats.org/officeDocument/2006/relationships/slide" Target="slides/slide441.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302" Type="http://schemas.openxmlformats.org/officeDocument/2006/relationships/slide" Target="slides/slide301.xml"/><Relationship Id="rId323" Type="http://schemas.openxmlformats.org/officeDocument/2006/relationships/slide" Target="slides/slide322.xml"/><Relationship Id="rId344" Type="http://schemas.openxmlformats.org/officeDocument/2006/relationships/slide" Target="slides/slide343.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179" Type="http://schemas.openxmlformats.org/officeDocument/2006/relationships/slide" Target="slides/slide178.xml"/><Relationship Id="rId365" Type="http://schemas.openxmlformats.org/officeDocument/2006/relationships/slide" Target="slides/slide364.xml"/><Relationship Id="rId386" Type="http://schemas.openxmlformats.org/officeDocument/2006/relationships/slide" Target="slides/slide385.xml"/><Relationship Id="rId190" Type="http://schemas.openxmlformats.org/officeDocument/2006/relationships/slide" Target="slides/slide189.xml"/><Relationship Id="rId204" Type="http://schemas.openxmlformats.org/officeDocument/2006/relationships/slide" Target="slides/slide203.xml"/><Relationship Id="rId225" Type="http://schemas.openxmlformats.org/officeDocument/2006/relationships/slide" Target="slides/slide224.xml"/><Relationship Id="rId246" Type="http://schemas.openxmlformats.org/officeDocument/2006/relationships/slide" Target="slides/slide245.xml"/><Relationship Id="rId267" Type="http://schemas.openxmlformats.org/officeDocument/2006/relationships/slide" Target="slides/slide266.xml"/><Relationship Id="rId288" Type="http://schemas.openxmlformats.org/officeDocument/2006/relationships/slide" Target="slides/slide287.xml"/><Relationship Id="rId411" Type="http://schemas.openxmlformats.org/officeDocument/2006/relationships/slide" Target="slides/slide410.xml"/><Relationship Id="rId432" Type="http://schemas.openxmlformats.org/officeDocument/2006/relationships/slide" Target="slides/slide431.xml"/><Relationship Id="rId453" Type="http://schemas.openxmlformats.org/officeDocument/2006/relationships/tableStyles" Target="tableStyles.xml"/><Relationship Id="rId106" Type="http://schemas.openxmlformats.org/officeDocument/2006/relationships/slide" Target="slides/slide105.xml"/><Relationship Id="rId127" Type="http://schemas.openxmlformats.org/officeDocument/2006/relationships/slide" Target="slides/slide126.xml"/><Relationship Id="rId313" Type="http://schemas.openxmlformats.org/officeDocument/2006/relationships/slide" Target="slides/slide312.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94" Type="http://schemas.openxmlformats.org/officeDocument/2006/relationships/slide" Target="slides/slide93.xml"/><Relationship Id="rId148" Type="http://schemas.openxmlformats.org/officeDocument/2006/relationships/slide" Target="slides/slide147.xml"/><Relationship Id="rId169" Type="http://schemas.openxmlformats.org/officeDocument/2006/relationships/slide" Target="slides/slide168.xml"/><Relationship Id="rId334" Type="http://schemas.openxmlformats.org/officeDocument/2006/relationships/slide" Target="slides/slide333.xml"/><Relationship Id="rId355" Type="http://schemas.openxmlformats.org/officeDocument/2006/relationships/slide" Target="slides/slide354.xml"/><Relationship Id="rId376" Type="http://schemas.openxmlformats.org/officeDocument/2006/relationships/slide" Target="slides/slide375.xml"/><Relationship Id="rId397" Type="http://schemas.openxmlformats.org/officeDocument/2006/relationships/slide" Target="slides/slide396.xml"/><Relationship Id="rId4" Type="http://schemas.openxmlformats.org/officeDocument/2006/relationships/slide" Target="slides/slide3.xml"/><Relationship Id="rId180" Type="http://schemas.openxmlformats.org/officeDocument/2006/relationships/slide" Target="slides/slide179.xml"/><Relationship Id="rId215" Type="http://schemas.openxmlformats.org/officeDocument/2006/relationships/slide" Target="slides/slide214.xml"/><Relationship Id="rId236" Type="http://schemas.openxmlformats.org/officeDocument/2006/relationships/slide" Target="slides/slide235.xml"/><Relationship Id="rId257" Type="http://schemas.openxmlformats.org/officeDocument/2006/relationships/slide" Target="slides/slide256.xml"/><Relationship Id="rId278" Type="http://schemas.openxmlformats.org/officeDocument/2006/relationships/slide" Target="slides/slide277.xml"/><Relationship Id="rId401" Type="http://schemas.openxmlformats.org/officeDocument/2006/relationships/slide" Target="slides/slide400.xml"/><Relationship Id="rId422" Type="http://schemas.openxmlformats.org/officeDocument/2006/relationships/slide" Target="slides/slide421.xml"/><Relationship Id="rId443" Type="http://schemas.openxmlformats.org/officeDocument/2006/relationships/slide" Target="slides/slide442.xml"/><Relationship Id="rId303" Type="http://schemas.openxmlformats.org/officeDocument/2006/relationships/slide" Target="slides/slide302.xml"/><Relationship Id="rId42" Type="http://schemas.openxmlformats.org/officeDocument/2006/relationships/slide" Target="slides/slide41.xml"/><Relationship Id="rId84" Type="http://schemas.openxmlformats.org/officeDocument/2006/relationships/slide" Target="slides/slide83.xml"/><Relationship Id="rId138" Type="http://schemas.openxmlformats.org/officeDocument/2006/relationships/slide" Target="slides/slide137.xml"/><Relationship Id="rId345" Type="http://schemas.openxmlformats.org/officeDocument/2006/relationships/slide" Target="slides/slide344.xml"/><Relationship Id="rId387" Type="http://schemas.openxmlformats.org/officeDocument/2006/relationships/slide" Target="slides/slide386.xml"/><Relationship Id="rId191" Type="http://schemas.openxmlformats.org/officeDocument/2006/relationships/slide" Target="slides/slide190.xml"/><Relationship Id="rId205" Type="http://schemas.openxmlformats.org/officeDocument/2006/relationships/slide" Target="slides/slide204.xml"/><Relationship Id="rId247" Type="http://schemas.openxmlformats.org/officeDocument/2006/relationships/slide" Target="slides/slide246.xml"/><Relationship Id="rId412" Type="http://schemas.openxmlformats.org/officeDocument/2006/relationships/slide" Target="slides/slide411.xml"/><Relationship Id="rId107" Type="http://schemas.openxmlformats.org/officeDocument/2006/relationships/slide" Target="slides/slide106.xml"/><Relationship Id="rId289" Type="http://schemas.openxmlformats.org/officeDocument/2006/relationships/slide" Target="slides/slide288.xml"/><Relationship Id="rId11" Type="http://schemas.openxmlformats.org/officeDocument/2006/relationships/slide" Target="slides/slide10.xml"/><Relationship Id="rId53" Type="http://schemas.openxmlformats.org/officeDocument/2006/relationships/slide" Target="slides/slide52.xml"/><Relationship Id="rId149" Type="http://schemas.openxmlformats.org/officeDocument/2006/relationships/slide" Target="slides/slide148.xml"/><Relationship Id="rId314" Type="http://schemas.openxmlformats.org/officeDocument/2006/relationships/slide" Target="slides/slide313.xml"/><Relationship Id="rId356" Type="http://schemas.openxmlformats.org/officeDocument/2006/relationships/slide" Target="slides/slide355.xml"/><Relationship Id="rId398" Type="http://schemas.openxmlformats.org/officeDocument/2006/relationships/slide" Target="slides/slide397.xml"/><Relationship Id="rId95" Type="http://schemas.openxmlformats.org/officeDocument/2006/relationships/slide" Target="slides/slide94.xml"/><Relationship Id="rId160" Type="http://schemas.openxmlformats.org/officeDocument/2006/relationships/slide" Target="slides/slide159.xml"/><Relationship Id="rId216" Type="http://schemas.openxmlformats.org/officeDocument/2006/relationships/slide" Target="slides/slide215.xml"/><Relationship Id="rId423" Type="http://schemas.openxmlformats.org/officeDocument/2006/relationships/slide" Target="slides/slide422.xml"/><Relationship Id="rId258" Type="http://schemas.openxmlformats.org/officeDocument/2006/relationships/slide" Target="slides/slide257.xml"/><Relationship Id="rId22" Type="http://schemas.openxmlformats.org/officeDocument/2006/relationships/slide" Target="slides/slide21.xml"/><Relationship Id="rId64" Type="http://schemas.openxmlformats.org/officeDocument/2006/relationships/slide" Target="slides/slide63.xml"/><Relationship Id="rId118" Type="http://schemas.openxmlformats.org/officeDocument/2006/relationships/slide" Target="slides/slide117.xml"/><Relationship Id="rId325" Type="http://schemas.openxmlformats.org/officeDocument/2006/relationships/slide" Target="slides/slide324.xml"/><Relationship Id="rId367" Type="http://schemas.openxmlformats.org/officeDocument/2006/relationships/slide" Target="slides/slide366.xml"/><Relationship Id="rId171" Type="http://schemas.openxmlformats.org/officeDocument/2006/relationships/slide" Target="slides/slide170.xml"/><Relationship Id="rId227" Type="http://schemas.openxmlformats.org/officeDocument/2006/relationships/slide" Target="slides/slide226.xml"/><Relationship Id="rId269" Type="http://schemas.openxmlformats.org/officeDocument/2006/relationships/slide" Target="slides/slide268.xml"/><Relationship Id="rId434" Type="http://schemas.openxmlformats.org/officeDocument/2006/relationships/slide" Target="slides/slide433.xml"/><Relationship Id="rId33" Type="http://schemas.openxmlformats.org/officeDocument/2006/relationships/slide" Target="slides/slide32.xml"/><Relationship Id="rId129" Type="http://schemas.openxmlformats.org/officeDocument/2006/relationships/slide" Target="slides/slide128.xml"/><Relationship Id="rId280" Type="http://schemas.openxmlformats.org/officeDocument/2006/relationships/slide" Target="slides/slide279.xml"/><Relationship Id="rId336" Type="http://schemas.openxmlformats.org/officeDocument/2006/relationships/slide" Target="slides/slide335.xml"/><Relationship Id="rId75" Type="http://schemas.openxmlformats.org/officeDocument/2006/relationships/slide" Target="slides/slide74.xml"/><Relationship Id="rId140" Type="http://schemas.openxmlformats.org/officeDocument/2006/relationships/slide" Target="slides/slide139.xml"/><Relationship Id="rId182" Type="http://schemas.openxmlformats.org/officeDocument/2006/relationships/slide" Target="slides/slide181.xml"/><Relationship Id="rId378" Type="http://schemas.openxmlformats.org/officeDocument/2006/relationships/slide" Target="slides/slide377.xml"/><Relationship Id="rId403" Type="http://schemas.openxmlformats.org/officeDocument/2006/relationships/slide" Target="slides/slide402.xml"/></Relationships>
</file>

<file path=ppt/_rels/viewProps.xml.rels><?xml version="1.0" encoding="UTF-8" standalone="yes"?>
<Relationships xmlns="http://schemas.openxmlformats.org/package/2006/relationships"><Relationship Id="rId8" Type="http://schemas.openxmlformats.org/officeDocument/2006/relationships/slide" Target="slides/slide390.xml"/><Relationship Id="rId3" Type="http://schemas.openxmlformats.org/officeDocument/2006/relationships/slide" Target="slides/slide81.xml"/><Relationship Id="rId7" Type="http://schemas.openxmlformats.org/officeDocument/2006/relationships/slide" Target="slides/slide389.xml"/><Relationship Id="rId2" Type="http://schemas.openxmlformats.org/officeDocument/2006/relationships/slide" Target="slides/slide80.xml"/><Relationship Id="rId1" Type="http://schemas.openxmlformats.org/officeDocument/2006/relationships/slide" Target="slides/slide79.xml"/><Relationship Id="rId6" Type="http://schemas.openxmlformats.org/officeDocument/2006/relationships/slide" Target="slides/slide149.xml"/><Relationship Id="rId5" Type="http://schemas.openxmlformats.org/officeDocument/2006/relationships/slide" Target="slides/slide148.xml"/><Relationship Id="rId4" Type="http://schemas.openxmlformats.org/officeDocument/2006/relationships/slide" Target="slides/slide14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0.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8415F86-19AE-49A2-A7C3-A190E3BCE401}" type="datetimeFigureOut">
              <a:rPr lang="zh-TW" altLang="en-US" smtClean="0"/>
              <a:pPr/>
              <a:t>2023/11/28</a:t>
            </a:fld>
            <a:endParaRPr lang="zh-TW" altLang="en-US"/>
          </a:p>
        </p:txBody>
      </p:sp>
      <p:sp>
        <p:nvSpPr>
          <p:cNvPr id="4" name="投影片圖像版面配置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頁尾版面配置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093C69A-848E-4601-91C8-9F61B5862F44}" type="slidenum">
              <a:rPr lang="zh-TW" altLang="en-US" smtClean="0"/>
              <a:pPr/>
              <a:t>‹#›</a:t>
            </a:fld>
            <a:endParaRPr lang="zh-TW" altLang="en-US"/>
          </a:p>
        </p:txBody>
      </p:sp>
    </p:spTree>
    <p:extLst>
      <p:ext uri="{BB962C8B-B14F-4D97-AF65-F5344CB8AC3E}">
        <p14:creationId xmlns:p14="http://schemas.microsoft.com/office/powerpoint/2010/main" val="15145877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0093C69A-848E-4601-91C8-9F61B5862F44}" type="slidenum">
              <a:rPr lang="zh-TW" altLang="en-US" smtClean="0"/>
              <a:pPr/>
              <a:t>1</a:t>
            </a:fld>
            <a:endParaRPr lang="zh-TW" altLang="en-US"/>
          </a:p>
        </p:txBody>
      </p:sp>
    </p:spTree>
    <p:extLst>
      <p:ext uri="{BB962C8B-B14F-4D97-AF65-F5344CB8AC3E}">
        <p14:creationId xmlns:p14="http://schemas.microsoft.com/office/powerpoint/2010/main" val="14196754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Rot="1" noChangeAspect="1" noTextEdit="1"/>
          </p:cNvSpPr>
          <p:nvPr>
            <p:ph type="sldImg"/>
          </p:nvPr>
        </p:nvSpPr>
        <p:spPr>
          <a:ln/>
        </p:spPr>
      </p:sp>
      <p:sp>
        <p:nvSpPr>
          <p:cNvPr id="26627" name="Rectangle 3"/>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TW" altLang="en-US" smtClean="0">
              <a:latin typeface="Arial" panose="020B0604020202020204" pitchFamily="34" charset="0"/>
            </a:endParaRPr>
          </a:p>
        </p:txBody>
      </p:sp>
    </p:spTree>
    <p:extLst>
      <p:ext uri="{BB962C8B-B14F-4D97-AF65-F5344CB8AC3E}">
        <p14:creationId xmlns:p14="http://schemas.microsoft.com/office/powerpoint/2010/main" val="40702328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Rot="1" noChangeAspect="1" noTextEdit="1"/>
          </p:cNvSpPr>
          <p:nvPr>
            <p:ph type="sldImg"/>
          </p:nvPr>
        </p:nvSpPr>
        <p:spPr>
          <a:ln/>
        </p:spPr>
      </p:sp>
      <p:sp>
        <p:nvSpPr>
          <p:cNvPr id="46083" name="Rectangle 3"/>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TW" altLang="en-US" smtClean="0"/>
          </a:p>
        </p:txBody>
      </p:sp>
    </p:spTree>
    <p:extLst>
      <p:ext uri="{BB962C8B-B14F-4D97-AF65-F5344CB8AC3E}">
        <p14:creationId xmlns:p14="http://schemas.microsoft.com/office/powerpoint/2010/main" val="18376235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標楷體" panose="03000509000000000000" pitchFamily="65" charset="-120"/>
              </a:defRPr>
            </a:lvl1pPr>
            <a:lvl2pPr marL="742950" indent="-285750">
              <a:defRPr kumimoji="1">
                <a:solidFill>
                  <a:schemeClr val="tx1"/>
                </a:solidFill>
                <a:latin typeface="Arial" panose="020B0604020202020204" pitchFamily="34" charset="0"/>
                <a:ea typeface="標楷體" panose="03000509000000000000" pitchFamily="65" charset="-120"/>
              </a:defRPr>
            </a:lvl2pPr>
            <a:lvl3pPr marL="1143000" indent="-228600">
              <a:defRPr kumimoji="1">
                <a:solidFill>
                  <a:schemeClr val="tx1"/>
                </a:solidFill>
                <a:latin typeface="Arial" panose="020B0604020202020204" pitchFamily="34" charset="0"/>
                <a:ea typeface="標楷體" panose="03000509000000000000" pitchFamily="65" charset="-120"/>
              </a:defRPr>
            </a:lvl3pPr>
            <a:lvl4pPr marL="1600200" indent="-228600">
              <a:defRPr kumimoji="1">
                <a:solidFill>
                  <a:schemeClr val="tx1"/>
                </a:solidFill>
                <a:latin typeface="Arial" panose="020B0604020202020204" pitchFamily="34" charset="0"/>
                <a:ea typeface="標楷體" panose="03000509000000000000" pitchFamily="65" charset="-120"/>
              </a:defRPr>
            </a:lvl4pPr>
            <a:lvl5pPr marL="2057400" indent="-228600">
              <a:defRPr kumimoji="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標楷體" panose="03000509000000000000" pitchFamily="65" charset="-120"/>
              </a:defRPr>
            </a:lvl9pPr>
          </a:lstStyle>
          <a:p>
            <a:fld id="{3384B633-19E9-4027-B7F2-BCDFC6CA432F}" type="slidenum">
              <a:rPr lang="en-US" altLang="zh-TW" smtClean="0">
                <a:latin typeface="Times New Roman" panose="02020603050405020304" pitchFamily="18" charset="0"/>
              </a:rPr>
              <a:pPr/>
              <a:t>177</a:t>
            </a:fld>
            <a:endParaRPr lang="en-US" altLang="zh-TW" smtClean="0">
              <a:latin typeface="Times New Roman" panose="02020603050405020304" pitchFamily="18" charset="0"/>
            </a:endParaRPr>
          </a:p>
        </p:txBody>
      </p:sp>
      <p:sp>
        <p:nvSpPr>
          <p:cNvPr id="119811" name="Rectangle 2"/>
          <p:cNvSpPr>
            <a:spLocks noGrp="1" noRot="1" noChangeAspect="1" noChangeArrowheads="1" noTextEdit="1"/>
          </p:cNvSpPr>
          <p:nvPr>
            <p:ph type="sldImg"/>
          </p:nvPr>
        </p:nvSpPr>
        <p:spPr>
          <a:ln/>
        </p:spPr>
      </p:sp>
      <p:sp>
        <p:nvSpPr>
          <p:cNvPr id="11981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TW" altLang="zh-TW" smtClean="0"/>
          </a:p>
        </p:txBody>
      </p:sp>
    </p:spTree>
    <p:extLst>
      <p:ext uri="{BB962C8B-B14F-4D97-AF65-F5344CB8AC3E}">
        <p14:creationId xmlns:p14="http://schemas.microsoft.com/office/powerpoint/2010/main" val="1988023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投影片圖像版面配置區 1"/>
          <p:cNvSpPr>
            <a:spLocks noGrp="1" noRot="1" noChangeAspect="1" noTextEdit="1"/>
          </p:cNvSpPr>
          <p:nvPr>
            <p:ph type="sldImg"/>
          </p:nvPr>
        </p:nvSpPr>
        <p:spPr>
          <a:ln/>
        </p:spPr>
      </p:sp>
      <p:sp>
        <p:nvSpPr>
          <p:cNvPr id="123907" name="備忘稿版面配置區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smtClean="0"/>
          </a:p>
        </p:txBody>
      </p:sp>
      <p:sp>
        <p:nvSpPr>
          <p:cNvPr id="123908" name="投影片編號版面配置區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標楷體" panose="03000509000000000000" pitchFamily="65" charset="-120"/>
              </a:defRPr>
            </a:lvl1pPr>
            <a:lvl2pPr marL="742950" indent="-285750">
              <a:defRPr kumimoji="1">
                <a:solidFill>
                  <a:schemeClr val="tx1"/>
                </a:solidFill>
                <a:latin typeface="Arial" panose="020B0604020202020204" pitchFamily="34" charset="0"/>
                <a:ea typeface="標楷體" panose="03000509000000000000" pitchFamily="65" charset="-120"/>
              </a:defRPr>
            </a:lvl2pPr>
            <a:lvl3pPr marL="1143000" indent="-228600">
              <a:defRPr kumimoji="1">
                <a:solidFill>
                  <a:schemeClr val="tx1"/>
                </a:solidFill>
                <a:latin typeface="Arial" panose="020B0604020202020204" pitchFamily="34" charset="0"/>
                <a:ea typeface="標楷體" panose="03000509000000000000" pitchFamily="65" charset="-120"/>
              </a:defRPr>
            </a:lvl3pPr>
            <a:lvl4pPr marL="1600200" indent="-228600">
              <a:defRPr kumimoji="1">
                <a:solidFill>
                  <a:schemeClr val="tx1"/>
                </a:solidFill>
                <a:latin typeface="Arial" panose="020B0604020202020204" pitchFamily="34" charset="0"/>
                <a:ea typeface="標楷體" panose="03000509000000000000" pitchFamily="65" charset="-120"/>
              </a:defRPr>
            </a:lvl4pPr>
            <a:lvl5pPr marL="2057400" indent="-228600">
              <a:defRPr kumimoji="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標楷體" panose="03000509000000000000" pitchFamily="65" charset="-120"/>
              </a:defRPr>
            </a:lvl9pPr>
          </a:lstStyle>
          <a:p>
            <a:fld id="{1E95C23D-E219-449E-B2D7-85A4A531925B}" type="slidenum">
              <a:rPr lang="zh-TW" altLang="en-US" smtClean="0"/>
              <a:pPr/>
              <a:t>180</a:t>
            </a:fld>
            <a:endParaRPr lang="zh-TW" altLang="en-US" smtClean="0"/>
          </a:p>
        </p:txBody>
      </p:sp>
    </p:spTree>
    <p:extLst>
      <p:ext uri="{BB962C8B-B14F-4D97-AF65-F5344CB8AC3E}">
        <p14:creationId xmlns:p14="http://schemas.microsoft.com/office/powerpoint/2010/main" val="8590063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投影片圖像版面配置區 1"/>
          <p:cNvSpPr>
            <a:spLocks noGrp="1" noRot="1" noChangeAspect="1" noTextEdit="1"/>
          </p:cNvSpPr>
          <p:nvPr>
            <p:ph type="sldImg"/>
          </p:nvPr>
        </p:nvSpPr>
        <p:spPr>
          <a:ln/>
        </p:spPr>
      </p:sp>
      <p:sp>
        <p:nvSpPr>
          <p:cNvPr id="125955" name="備忘稿版面配置區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smtClean="0"/>
          </a:p>
        </p:txBody>
      </p:sp>
      <p:sp>
        <p:nvSpPr>
          <p:cNvPr id="125956" name="投影片編號版面配置區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標楷體" panose="03000509000000000000" pitchFamily="65" charset="-120"/>
              </a:defRPr>
            </a:lvl1pPr>
            <a:lvl2pPr marL="742950" indent="-285750">
              <a:defRPr kumimoji="1">
                <a:solidFill>
                  <a:schemeClr val="tx1"/>
                </a:solidFill>
                <a:latin typeface="Arial" panose="020B0604020202020204" pitchFamily="34" charset="0"/>
                <a:ea typeface="標楷體" panose="03000509000000000000" pitchFamily="65" charset="-120"/>
              </a:defRPr>
            </a:lvl2pPr>
            <a:lvl3pPr marL="1143000" indent="-228600">
              <a:defRPr kumimoji="1">
                <a:solidFill>
                  <a:schemeClr val="tx1"/>
                </a:solidFill>
                <a:latin typeface="Arial" panose="020B0604020202020204" pitchFamily="34" charset="0"/>
                <a:ea typeface="標楷體" panose="03000509000000000000" pitchFamily="65" charset="-120"/>
              </a:defRPr>
            </a:lvl3pPr>
            <a:lvl4pPr marL="1600200" indent="-228600">
              <a:defRPr kumimoji="1">
                <a:solidFill>
                  <a:schemeClr val="tx1"/>
                </a:solidFill>
                <a:latin typeface="Arial" panose="020B0604020202020204" pitchFamily="34" charset="0"/>
                <a:ea typeface="標楷體" panose="03000509000000000000" pitchFamily="65" charset="-120"/>
              </a:defRPr>
            </a:lvl4pPr>
            <a:lvl5pPr marL="2057400" indent="-228600">
              <a:defRPr kumimoji="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標楷體" panose="03000509000000000000" pitchFamily="65" charset="-120"/>
              </a:defRPr>
            </a:lvl9pPr>
          </a:lstStyle>
          <a:p>
            <a:fld id="{79691127-1153-491D-9413-4440A6F978EB}" type="slidenum">
              <a:rPr lang="zh-TW" altLang="en-US" smtClean="0"/>
              <a:pPr/>
              <a:t>181</a:t>
            </a:fld>
            <a:endParaRPr lang="zh-TW" altLang="en-US" smtClean="0"/>
          </a:p>
        </p:txBody>
      </p:sp>
    </p:spTree>
    <p:extLst>
      <p:ext uri="{BB962C8B-B14F-4D97-AF65-F5344CB8AC3E}">
        <p14:creationId xmlns:p14="http://schemas.microsoft.com/office/powerpoint/2010/main" val="34564088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投影片圖像版面配置區 1"/>
          <p:cNvSpPr>
            <a:spLocks noGrp="1" noRot="1" noChangeAspect="1" noTextEdit="1"/>
          </p:cNvSpPr>
          <p:nvPr>
            <p:ph type="sldImg"/>
          </p:nvPr>
        </p:nvSpPr>
        <p:spPr>
          <a:ln/>
        </p:spPr>
      </p:sp>
      <p:sp>
        <p:nvSpPr>
          <p:cNvPr id="137219" name="備忘稿版面配置區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smtClean="0"/>
          </a:p>
        </p:txBody>
      </p:sp>
      <p:sp>
        <p:nvSpPr>
          <p:cNvPr id="137220" name="投影片編號版面配置區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標楷體" panose="03000509000000000000" pitchFamily="65" charset="-120"/>
              </a:defRPr>
            </a:lvl1pPr>
            <a:lvl2pPr marL="742950" indent="-285750">
              <a:defRPr kumimoji="1">
                <a:solidFill>
                  <a:schemeClr val="tx1"/>
                </a:solidFill>
                <a:latin typeface="Arial" panose="020B0604020202020204" pitchFamily="34" charset="0"/>
                <a:ea typeface="標楷體" panose="03000509000000000000" pitchFamily="65" charset="-120"/>
              </a:defRPr>
            </a:lvl2pPr>
            <a:lvl3pPr marL="1143000" indent="-228600">
              <a:defRPr kumimoji="1">
                <a:solidFill>
                  <a:schemeClr val="tx1"/>
                </a:solidFill>
                <a:latin typeface="Arial" panose="020B0604020202020204" pitchFamily="34" charset="0"/>
                <a:ea typeface="標楷體" panose="03000509000000000000" pitchFamily="65" charset="-120"/>
              </a:defRPr>
            </a:lvl3pPr>
            <a:lvl4pPr marL="1600200" indent="-228600">
              <a:defRPr kumimoji="1">
                <a:solidFill>
                  <a:schemeClr val="tx1"/>
                </a:solidFill>
                <a:latin typeface="Arial" panose="020B0604020202020204" pitchFamily="34" charset="0"/>
                <a:ea typeface="標楷體" panose="03000509000000000000" pitchFamily="65" charset="-120"/>
              </a:defRPr>
            </a:lvl4pPr>
            <a:lvl5pPr marL="2057400" indent="-228600">
              <a:defRPr kumimoji="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標楷體" panose="03000509000000000000" pitchFamily="65" charset="-120"/>
              </a:defRPr>
            </a:lvl9pPr>
          </a:lstStyle>
          <a:p>
            <a:fld id="{C07CDD8F-BCF4-4896-91FB-C036EEF49678}" type="slidenum">
              <a:rPr lang="zh-TW" altLang="en-US" smtClean="0"/>
              <a:pPr/>
              <a:t>191</a:t>
            </a:fld>
            <a:endParaRPr lang="zh-TW" altLang="en-US" smtClean="0"/>
          </a:p>
        </p:txBody>
      </p:sp>
    </p:spTree>
    <p:extLst>
      <p:ext uri="{BB962C8B-B14F-4D97-AF65-F5344CB8AC3E}">
        <p14:creationId xmlns:p14="http://schemas.microsoft.com/office/powerpoint/2010/main" val="34574518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投影片圖像版面配置區 1"/>
          <p:cNvSpPr>
            <a:spLocks noGrp="1" noRot="1" noChangeAspect="1" noTextEdit="1"/>
          </p:cNvSpPr>
          <p:nvPr>
            <p:ph type="sldImg"/>
          </p:nvPr>
        </p:nvSpPr>
        <p:spPr>
          <a:ln/>
        </p:spPr>
      </p:sp>
      <p:sp>
        <p:nvSpPr>
          <p:cNvPr id="139267" name="備忘稿版面配置區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smtClean="0"/>
          </a:p>
        </p:txBody>
      </p:sp>
      <p:sp>
        <p:nvSpPr>
          <p:cNvPr id="139268" name="投影片編號版面配置區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標楷體" panose="03000509000000000000" pitchFamily="65" charset="-120"/>
              </a:defRPr>
            </a:lvl1pPr>
            <a:lvl2pPr marL="742950" indent="-285750">
              <a:defRPr kumimoji="1">
                <a:solidFill>
                  <a:schemeClr val="tx1"/>
                </a:solidFill>
                <a:latin typeface="Arial" panose="020B0604020202020204" pitchFamily="34" charset="0"/>
                <a:ea typeface="標楷體" panose="03000509000000000000" pitchFamily="65" charset="-120"/>
              </a:defRPr>
            </a:lvl2pPr>
            <a:lvl3pPr marL="1143000" indent="-228600">
              <a:defRPr kumimoji="1">
                <a:solidFill>
                  <a:schemeClr val="tx1"/>
                </a:solidFill>
                <a:latin typeface="Arial" panose="020B0604020202020204" pitchFamily="34" charset="0"/>
                <a:ea typeface="標楷體" panose="03000509000000000000" pitchFamily="65" charset="-120"/>
              </a:defRPr>
            </a:lvl3pPr>
            <a:lvl4pPr marL="1600200" indent="-228600">
              <a:defRPr kumimoji="1">
                <a:solidFill>
                  <a:schemeClr val="tx1"/>
                </a:solidFill>
                <a:latin typeface="Arial" panose="020B0604020202020204" pitchFamily="34" charset="0"/>
                <a:ea typeface="標楷體" panose="03000509000000000000" pitchFamily="65" charset="-120"/>
              </a:defRPr>
            </a:lvl4pPr>
            <a:lvl5pPr marL="2057400" indent="-228600">
              <a:defRPr kumimoji="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標楷體" panose="03000509000000000000" pitchFamily="65" charset="-120"/>
              </a:defRPr>
            </a:lvl9pPr>
          </a:lstStyle>
          <a:p>
            <a:fld id="{3B1603D4-6246-4AAD-9012-D6647768375D}" type="slidenum">
              <a:rPr lang="zh-TW" altLang="en-US" smtClean="0"/>
              <a:pPr/>
              <a:t>192</a:t>
            </a:fld>
            <a:endParaRPr lang="zh-TW" altLang="en-US" smtClean="0"/>
          </a:p>
        </p:txBody>
      </p:sp>
    </p:spTree>
    <p:extLst>
      <p:ext uri="{BB962C8B-B14F-4D97-AF65-F5344CB8AC3E}">
        <p14:creationId xmlns:p14="http://schemas.microsoft.com/office/powerpoint/2010/main" val="27230854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2"/>
          <p:cNvSpPr>
            <a:spLocks noGrp="1" noRot="1" noChangeAspect="1" noChangeArrowheads="1" noTextEdit="1"/>
          </p:cNvSpPr>
          <p:nvPr>
            <p:ph type="sldImg"/>
          </p:nvPr>
        </p:nvSpPr>
        <p:spPr>
          <a:ln/>
        </p:spPr>
      </p:sp>
      <p:sp>
        <p:nvSpPr>
          <p:cNvPr id="159747"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smtClean="0"/>
          </a:p>
        </p:txBody>
      </p:sp>
    </p:spTree>
    <p:extLst>
      <p:ext uri="{BB962C8B-B14F-4D97-AF65-F5344CB8AC3E}">
        <p14:creationId xmlns:p14="http://schemas.microsoft.com/office/powerpoint/2010/main" val="12659176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投影片圖像版面配置區 1"/>
          <p:cNvSpPr>
            <a:spLocks noGrp="1" noRot="1" noChangeAspect="1" noTextEdit="1"/>
          </p:cNvSpPr>
          <p:nvPr>
            <p:ph type="sldImg"/>
          </p:nvPr>
        </p:nvSpPr>
        <p:spPr>
          <a:ln/>
        </p:spPr>
      </p:sp>
      <p:sp>
        <p:nvSpPr>
          <p:cNvPr id="173059" name="備忘稿版面配置區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smtClean="0"/>
          </a:p>
        </p:txBody>
      </p:sp>
      <p:sp>
        <p:nvSpPr>
          <p:cNvPr id="173060" name="投影片編號版面配置區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標楷體" panose="03000509000000000000" pitchFamily="65" charset="-120"/>
              </a:defRPr>
            </a:lvl1pPr>
            <a:lvl2pPr marL="742950" indent="-285750">
              <a:defRPr kumimoji="1">
                <a:solidFill>
                  <a:schemeClr val="tx1"/>
                </a:solidFill>
                <a:latin typeface="Arial" panose="020B0604020202020204" pitchFamily="34" charset="0"/>
                <a:ea typeface="標楷體" panose="03000509000000000000" pitchFamily="65" charset="-120"/>
              </a:defRPr>
            </a:lvl2pPr>
            <a:lvl3pPr marL="1143000" indent="-228600">
              <a:defRPr kumimoji="1">
                <a:solidFill>
                  <a:schemeClr val="tx1"/>
                </a:solidFill>
                <a:latin typeface="Arial" panose="020B0604020202020204" pitchFamily="34" charset="0"/>
                <a:ea typeface="標楷體" panose="03000509000000000000" pitchFamily="65" charset="-120"/>
              </a:defRPr>
            </a:lvl3pPr>
            <a:lvl4pPr marL="1600200" indent="-228600">
              <a:defRPr kumimoji="1">
                <a:solidFill>
                  <a:schemeClr val="tx1"/>
                </a:solidFill>
                <a:latin typeface="Arial" panose="020B0604020202020204" pitchFamily="34" charset="0"/>
                <a:ea typeface="標楷體" panose="03000509000000000000" pitchFamily="65" charset="-120"/>
              </a:defRPr>
            </a:lvl4pPr>
            <a:lvl5pPr marL="2057400" indent="-228600">
              <a:defRPr kumimoji="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標楷體" panose="03000509000000000000" pitchFamily="65" charset="-120"/>
              </a:defRPr>
            </a:lvl9pPr>
          </a:lstStyle>
          <a:p>
            <a:fld id="{845BDC95-96DC-421E-BE56-897B9A72B0CC}" type="slidenum">
              <a:rPr lang="en-US" altLang="zh-TW" smtClean="0">
                <a:latin typeface="Times New Roman" panose="02020603050405020304" pitchFamily="18" charset="0"/>
              </a:rPr>
              <a:pPr/>
              <a:t>223</a:t>
            </a:fld>
            <a:endParaRPr lang="en-US" altLang="zh-TW" smtClean="0">
              <a:latin typeface="Times New Roman" panose="02020603050405020304" pitchFamily="18" charset="0"/>
            </a:endParaRPr>
          </a:p>
        </p:txBody>
      </p:sp>
    </p:spTree>
    <p:extLst>
      <p:ext uri="{BB962C8B-B14F-4D97-AF65-F5344CB8AC3E}">
        <p14:creationId xmlns:p14="http://schemas.microsoft.com/office/powerpoint/2010/main" val="211359365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投影片圖像版面配置區 1"/>
          <p:cNvSpPr>
            <a:spLocks noGrp="1" noRot="1" noChangeAspect="1" noTextEdit="1"/>
          </p:cNvSpPr>
          <p:nvPr>
            <p:ph type="sldImg"/>
          </p:nvPr>
        </p:nvSpPr>
        <p:spPr>
          <a:ln/>
        </p:spPr>
      </p:sp>
      <p:sp>
        <p:nvSpPr>
          <p:cNvPr id="175107" name="備忘稿版面配置區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smtClean="0"/>
          </a:p>
        </p:txBody>
      </p:sp>
      <p:sp>
        <p:nvSpPr>
          <p:cNvPr id="175108" name="投影片編號版面配置區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標楷體" panose="03000509000000000000" pitchFamily="65" charset="-120"/>
              </a:defRPr>
            </a:lvl1pPr>
            <a:lvl2pPr marL="742950" indent="-285750">
              <a:defRPr kumimoji="1">
                <a:solidFill>
                  <a:schemeClr val="tx1"/>
                </a:solidFill>
                <a:latin typeface="Arial" panose="020B0604020202020204" pitchFamily="34" charset="0"/>
                <a:ea typeface="標楷體" panose="03000509000000000000" pitchFamily="65" charset="-120"/>
              </a:defRPr>
            </a:lvl2pPr>
            <a:lvl3pPr marL="1143000" indent="-228600">
              <a:defRPr kumimoji="1">
                <a:solidFill>
                  <a:schemeClr val="tx1"/>
                </a:solidFill>
                <a:latin typeface="Arial" panose="020B0604020202020204" pitchFamily="34" charset="0"/>
                <a:ea typeface="標楷體" panose="03000509000000000000" pitchFamily="65" charset="-120"/>
              </a:defRPr>
            </a:lvl3pPr>
            <a:lvl4pPr marL="1600200" indent="-228600">
              <a:defRPr kumimoji="1">
                <a:solidFill>
                  <a:schemeClr val="tx1"/>
                </a:solidFill>
                <a:latin typeface="Arial" panose="020B0604020202020204" pitchFamily="34" charset="0"/>
                <a:ea typeface="標楷體" panose="03000509000000000000" pitchFamily="65" charset="-120"/>
              </a:defRPr>
            </a:lvl4pPr>
            <a:lvl5pPr marL="2057400" indent="-228600">
              <a:defRPr kumimoji="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標楷體" panose="03000509000000000000" pitchFamily="65" charset="-120"/>
              </a:defRPr>
            </a:lvl9pPr>
          </a:lstStyle>
          <a:p>
            <a:fld id="{A418E26B-2B19-475D-800A-99921328C67A}" type="slidenum">
              <a:rPr lang="en-US" altLang="zh-TW" smtClean="0">
                <a:latin typeface="Times New Roman" panose="02020603050405020304" pitchFamily="18" charset="0"/>
              </a:rPr>
              <a:pPr/>
              <a:t>224</a:t>
            </a:fld>
            <a:endParaRPr lang="en-US" altLang="zh-TW" smtClean="0">
              <a:latin typeface="Times New Roman" panose="02020603050405020304" pitchFamily="18" charset="0"/>
            </a:endParaRPr>
          </a:p>
        </p:txBody>
      </p:sp>
    </p:spTree>
    <p:extLst>
      <p:ext uri="{BB962C8B-B14F-4D97-AF65-F5344CB8AC3E}">
        <p14:creationId xmlns:p14="http://schemas.microsoft.com/office/powerpoint/2010/main" val="15432932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0093C69A-848E-4601-91C8-9F61B5862F44}" type="slidenum">
              <a:rPr lang="zh-TW" altLang="en-US" smtClean="0"/>
              <a:pPr/>
              <a:t>6</a:t>
            </a:fld>
            <a:endParaRPr lang="zh-TW" altLang="en-US"/>
          </a:p>
        </p:txBody>
      </p:sp>
    </p:spTree>
    <p:extLst>
      <p:ext uri="{BB962C8B-B14F-4D97-AF65-F5344CB8AC3E}">
        <p14:creationId xmlns:p14="http://schemas.microsoft.com/office/powerpoint/2010/main" val="403011609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2"/>
          <p:cNvSpPr>
            <a:spLocks noGrp="1" noRot="1" noChangeAspect="1" noChangeArrowheads="1" noTextEdit="1"/>
          </p:cNvSpPr>
          <p:nvPr>
            <p:ph type="sldImg"/>
          </p:nvPr>
        </p:nvSpPr>
        <p:spPr>
          <a:ln/>
        </p:spPr>
      </p:sp>
      <p:sp>
        <p:nvSpPr>
          <p:cNvPr id="188419"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smtClean="0"/>
          </a:p>
        </p:txBody>
      </p:sp>
    </p:spTree>
    <p:extLst>
      <p:ext uri="{BB962C8B-B14F-4D97-AF65-F5344CB8AC3E}">
        <p14:creationId xmlns:p14="http://schemas.microsoft.com/office/powerpoint/2010/main" val="200811888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Rectangle 2"/>
          <p:cNvSpPr>
            <a:spLocks noGrp="1" noRot="1" noChangeAspect="1" noChangeArrowheads="1" noTextEdit="1"/>
          </p:cNvSpPr>
          <p:nvPr>
            <p:ph type="sldImg"/>
          </p:nvPr>
        </p:nvSpPr>
        <p:spPr>
          <a:ln/>
        </p:spPr>
      </p:sp>
      <p:sp>
        <p:nvSpPr>
          <p:cNvPr id="190467"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smtClean="0"/>
          </a:p>
        </p:txBody>
      </p:sp>
    </p:spTree>
    <p:extLst>
      <p:ext uri="{BB962C8B-B14F-4D97-AF65-F5344CB8AC3E}">
        <p14:creationId xmlns:p14="http://schemas.microsoft.com/office/powerpoint/2010/main" val="128726754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2"/>
          <p:cNvSpPr>
            <a:spLocks noGrp="1" noRot="1" noChangeAspect="1" noChangeArrowheads="1" noTextEdit="1"/>
          </p:cNvSpPr>
          <p:nvPr>
            <p:ph type="sldImg"/>
          </p:nvPr>
        </p:nvSpPr>
        <p:spPr>
          <a:ln/>
        </p:spPr>
      </p:sp>
      <p:sp>
        <p:nvSpPr>
          <p:cNvPr id="192515"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smtClean="0"/>
          </a:p>
        </p:txBody>
      </p:sp>
    </p:spTree>
    <p:extLst>
      <p:ext uri="{BB962C8B-B14F-4D97-AF65-F5344CB8AC3E}">
        <p14:creationId xmlns:p14="http://schemas.microsoft.com/office/powerpoint/2010/main" val="218534125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Rectangle 2"/>
          <p:cNvSpPr>
            <a:spLocks noGrp="1" noRot="1" noChangeAspect="1" noChangeArrowheads="1" noTextEdit="1"/>
          </p:cNvSpPr>
          <p:nvPr>
            <p:ph type="sldImg"/>
          </p:nvPr>
        </p:nvSpPr>
        <p:spPr>
          <a:ln/>
        </p:spPr>
      </p:sp>
      <p:sp>
        <p:nvSpPr>
          <p:cNvPr id="19456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smtClean="0"/>
          </a:p>
        </p:txBody>
      </p:sp>
    </p:spTree>
    <p:extLst>
      <p:ext uri="{BB962C8B-B14F-4D97-AF65-F5344CB8AC3E}">
        <p14:creationId xmlns:p14="http://schemas.microsoft.com/office/powerpoint/2010/main" val="51071000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Rectangle 2"/>
          <p:cNvSpPr>
            <a:spLocks noGrp="1" noRot="1" noChangeAspect="1" noChangeArrowheads="1" noTextEdit="1"/>
          </p:cNvSpPr>
          <p:nvPr>
            <p:ph type="sldImg"/>
          </p:nvPr>
        </p:nvSpPr>
        <p:spPr>
          <a:ln/>
        </p:spPr>
      </p:sp>
      <p:sp>
        <p:nvSpPr>
          <p:cNvPr id="196611"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smtClean="0"/>
          </a:p>
        </p:txBody>
      </p:sp>
    </p:spTree>
    <p:extLst>
      <p:ext uri="{BB962C8B-B14F-4D97-AF65-F5344CB8AC3E}">
        <p14:creationId xmlns:p14="http://schemas.microsoft.com/office/powerpoint/2010/main" val="310192812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投影片圖像版面配置區 1"/>
          <p:cNvSpPr>
            <a:spLocks noGrp="1" noRot="1" noChangeAspect="1" noTextEdit="1"/>
          </p:cNvSpPr>
          <p:nvPr>
            <p:ph type="sldImg"/>
          </p:nvPr>
        </p:nvSpPr>
        <p:spPr>
          <a:ln/>
        </p:spPr>
      </p:sp>
      <p:sp>
        <p:nvSpPr>
          <p:cNvPr id="224259" name="備忘稿版面配置區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smtClean="0"/>
          </a:p>
        </p:txBody>
      </p:sp>
      <p:sp>
        <p:nvSpPr>
          <p:cNvPr id="224260" name="投影片編號版面配置區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標楷體" panose="03000509000000000000" pitchFamily="65" charset="-120"/>
              </a:defRPr>
            </a:lvl1pPr>
            <a:lvl2pPr marL="742950" indent="-285750">
              <a:defRPr kumimoji="1">
                <a:solidFill>
                  <a:schemeClr val="tx1"/>
                </a:solidFill>
                <a:latin typeface="Arial" panose="020B0604020202020204" pitchFamily="34" charset="0"/>
                <a:ea typeface="標楷體" panose="03000509000000000000" pitchFamily="65" charset="-120"/>
              </a:defRPr>
            </a:lvl2pPr>
            <a:lvl3pPr marL="1143000" indent="-228600">
              <a:defRPr kumimoji="1">
                <a:solidFill>
                  <a:schemeClr val="tx1"/>
                </a:solidFill>
                <a:latin typeface="Arial" panose="020B0604020202020204" pitchFamily="34" charset="0"/>
                <a:ea typeface="標楷體" panose="03000509000000000000" pitchFamily="65" charset="-120"/>
              </a:defRPr>
            </a:lvl3pPr>
            <a:lvl4pPr marL="1600200" indent="-228600">
              <a:defRPr kumimoji="1">
                <a:solidFill>
                  <a:schemeClr val="tx1"/>
                </a:solidFill>
                <a:latin typeface="Arial" panose="020B0604020202020204" pitchFamily="34" charset="0"/>
                <a:ea typeface="標楷體" panose="03000509000000000000" pitchFamily="65" charset="-120"/>
              </a:defRPr>
            </a:lvl4pPr>
            <a:lvl5pPr marL="2057400" indent="-228600">
              <a:defRPr kumimoji="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標楷體" panose="03000509000000000000" pitchFamily="65" charset="-120"/>
              </a:defRPr>
            </a:lvl9pPr>
          </a:lstStyle>
          <a:p>
            <a:fld id="{F42D0389-F0CA-46C3-AFA1-73E11C27EEE5}" type="slidenum">
              <a:rPr lang="en-US" altLang="zh-TW" smtClean="0"/>
              <a:pPr/>
              <a:t>266</a:t>
            </a:fld>
            <a:endParaRPr lang="en-US" altLang="zh-TW" smtClean="0"/>
          </a:p>
        </p:txBody>
      </p:sp>
    </p:spTree>
    <p:extLst>
      <p:ext uri="{BB962C8B-B14F-4D97-AF65-F5344CB8AC3E}">
        <p14:creationId xmlns:p14="http://schemas.microsoft.com/office/powerpoint/2010/main" val="349781119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ea typeface="標楷體" panose="03000509000000000000" pitchFamily="65" charset="-120"/>
              </a:defRPr>
            </a:lvl1pPr>
            <a:lvl2pPr marL="742950" indent="-285750">
              <a:spcBef>
                <a:spcPct val="30000"/>
              </a:spcBef>
              <a:defRPr kumimoji="1" sz="1200">
                <a:solidFill>
                  <a:schemeClr val="tx1"/>
                </a:solidFill>
                <a:latin typeface="Arial" panose="020B0604020202020204" pitchFamily="34" charset="0"/>
                <a:ea typeface="標楷體" panose="03000509000000000000" pitchFamily="65" charset="-120"/>
              </a:defRPr>
            </a:lvl2pPr>
            <a:lvl3pPr marL="1143000" indent="-228600">
              <a:spcBef>
                <a:spcPct val="30000"/>
              </a:spcBef>
              <a:defRPr kumimoji="1" sz="1200">
                <a:solidFill>
                  <a:schemeClr val="tx1"/>
                </a:solidFill>
                <a:latin typeface="Arial" panose="020B0604020202020204" pitchFamily="34" charset="0"/>
                <a:ea typeface="標楷體" panose="03000509000000000000" pitchFamily="65" charset="-120"/>
              </a:defRPr>
            </a:lvl3pPr>
            <a:lvl4pPr marL="1600200" indent="-228600">
              <a:spcBef>
                <a:spcPct val="30000"/>
              </a:spcBef>
              <a:defRPr kumimoji="1" sz="1200">
                <a:solidFill>
                  <a:schemeClr val="tx1"/>
                </a:solidFill>
                <a:latin typeface="Arial" panose="020B0604020202020204" pitchFamily="34" charset="0"/>
                <a:ea typeface="標楷體" panose="03000509000000000000" pitchFamily="65" charset="-120"/>
              </a:defRPr>
            </a:lvl4pPr>
            <a:lvl5pPr marL="2057400" indent="-228600">
              <a:spcBef>
                <a:spcPct val="30000"/>
              </a:spcBef>
              <a:defRPr kumimoji="1" sz="1200">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標楷體" panose="03000509000000000000" pitchFamily="65" charset="-120"/>
              </a:defRPr>
            </a:lvl9pPr>
          </a:lstStyle>
          <a:p>
            <a:pPr>
              <a:spcBef>
                <a:spcPct val="0"/>
              </a:spcBef>
            </a:pPr>
            <a:fld id="{65D4E47C-BC52-412A-89DE-4290D1A960E2}" type="slidenum">
              <a:rPr lang="en-US" altLang="zh-TW" smtClean="0">
                <a:latin typeface="Times New Roman" panose="02020603050405020304" pitchFamily="18" charset="0"/>
              </a:rPr>
              <a:pPr>
                <a:spcBef>
                  <a:spcPct val="0"/>
                </a:spcBef>
              </a:pPr>
              <a:t>289</a:t>
            </a:fld>
            <a:endParaRPr lang="en-US" altLang="zh-TW" smtClean="0">
              <a:latin typeface="Times New Roman" panose="02020603050405020304" pitchFamily="18" charset="0"/>
            </a:endParaRPr>
          </a:p>
        </p:txBody>
      </p:sp>
      <p:sp>
        <p:nvSpPr>
          <p:cNvPr id="77827"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kumimoji="1" sz="1200">
                <a:solidFill>
                  <a:schemeClr val="tx1"/>
                </a:solidFill>
                <a:latin typeface="Arial" panose="020B0604020202020204" pitchFamily="34" charset="0"/>
                <a:ea typeface="標楷體" panose="03000509000000000000" pitchFamily="65" charset="-120"/>
              </a:defRPr>
            </a:lvl1pPr>
            <a:lvl2pPr marL="742950" indent="-285750">
              <a:spcBef>
                <a:spcPct val="30000"/>
              </a:spcBef>
              <a:defRPr kumimoji="1" sz="1200">
                <a:solidFill>
                  <a:schemeClr val="tx1"/>
                </a:solidFill>
                <a:latin typeface="Arial" panose="020B0604020202020204" pitchFamily="34" charset="0"/>
                <a:ea typeface="標楷體" panose="03000509000000000000" pitchFamily="65" charset="-120"/>
              </a:defRPr>
            </a:lvl2pPr>
            <a:lvl3pPr marL="1143000" indent="-228600">
              <a:spcBef>
                <a:spcPct val="30000"/>
              </a:spcBef>
              <a:defRPr kumimoji="1" sz="1200">
                <a:solidFill>
                  <a:schemeClr val="tx1"/>
                </a:solidFill>
                <a:latin typeface="Arial" panose="020B0604020202020204" pitchFamily="34" charset="0"/>
                <a:ea typeface="標楷體" panose="03000509000000000000" pitchFamily="65" charset="-120"/>
              </a:defRPr>
            </a:lvl3pPr>
            <a:lvl4pPr marL="1600200" indent="-228600">
              <a:spcBef>
                <a:spcPct val="30000"/>
              </a:spcBef>
              <a:defRPr kumimoji="1" sz="1200">
                <a:solidFill>
                  <a:schemeClr val="tx1"/>
                </a:solidFill>
                <a:latin typeface="Arial" panose="020B0604020202020204" pitchFamily="34" charset="0"/>
                <a:ea typeface="標楷體" panose="03000509000000000000" pitchFamily="65" charset="-120"/>
              </a:defRPr>
            </a:lvl4pPr>
            <a:lvl5pPr marL="2057400" indent="-228600">
              <a:spcBef>
                <a:spcPct val="30000"/>
              </a:spcBef>
              <a:defRPr kumimoji="1" sz="1200">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標楷體" panose="03000509000000000000" pitchFamily="65" charset="-120"/>
              </a:defRPr>
            </a:lvl9pPr>
          </a:lstStyle>
          <a:p>
            <a:pPr algn="r" eaLnBrk="1" hangingPunct="1">
              <a:spcBef>
                <a:spcPct val="0"/>
              </a:spcBef>
            </a:pPr>
            <a:fld id="{AAD0CB0B-73A7-41E4-B385-A965C21EFCB2}" type="slidenum">
              <a:rPr lang="en-US" altLang="zh-TW"/>
              <a:pPr algn="r" eaLnBrk="1" hangingPunct="1">
                <a:spcBef>
                  <a:spcPct val="0"/>
                </a:spcBef>
              </a:pPr>
              <a:t>289</a:t>
            </a:fld>
            <a:endParaRPr lang="en-US" altLang="zh-TW"/>
          </a:p>
        </p:txBody>
      </p:sp>
      <p:sp>
        <p:nvSpPr>
          <p:cNvPr id="77828" name="Rectangle 2"/>
          <p:cNvSpPr>
            <a:spLocks noGrp="1" noRot="1" noChangeAspect="1" noChangeArrowheads="1" noTextEdit="1"/>
          </p:cNvSpPr>
          <p:nvPr>
            <p:ph type="sldImg"/>
          </p:nvPr>
        </p:nvSpPr>
        <p:spPr>
          <a:ln/>
        </p:spPr>
      </p:sp>
      <p:sp>
        <p:nvSpPr>
          <p:cNvPr id="7782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zh-TW" altLang="zh-TW" smtClean="0">
              <a:latin typeface="Arial" panose="020B0604020202020204" pitchFamily="34" charset="0"/>
            </a:endParaRPr>
          </a:p>
        </p:txBody>
      </p:sp>
    </p:spTree>
    <p:extLst>
      <p:ext uri="{BB962C8B-B14F-4D97-AF65-F5344CB8AC3E}">
        <p14:creationId xmlns:p14="http://schemas.microsoft.com/office/powerpoint/2010/main" val="384095133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投影片圖像版面配置區 1"/>
          <p:cNvSpPr>
            <a:spLocks noGrp="1" noRot="1" noChangeAspect="1" noTextEdit="1"/>
          </p:cNvSpPr>
          <p:nvPr>
            <p:ph type="sldImg"/>
          </p:nvPr>
        </p:nvSpPr>
        <p:spPr>
          <a:ln/>
        </p:spPr>
      </p:sp>
      <p:sp>
        <p:nvSpPr>
          <p:cNvPr id="32771" name="備忘稿版面配置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smtClean="0">
              <a:latin typeface="Arial" panose="020B0604020202020204" pitchFamily="34" charset="0"/>
            </a:endParaRPr>
          </a:p>
        </p:txBody>
      </p:sp>
      <p:sp>
        <p:nvSpPr>
          <p:cNvPr id="32772" name="投影片編號版面配置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標楷體" panose="03000509000000000000" pitchFamily="65" charset="-120"/>
              </a:defRPr>
            </a:lvl1pPr>
            <a:lvl2pPr marL="742950" indent="-285750">
              <a:defRPr kumimoji="1">
                <a:solidFill>
                  <a:schemeClr val="tx1"/>
                </a:solidFill>
                <a:latin typeface="Arial" panose="020B0604020202020204" pitchFamily="34" charset="0"/>
                <a:ea typeface="標楷體" panose="03000509000000000000" pitchFamily="65" charset="-120"/>
              </a:defRPr>
            </a:lvl2pPr>
            <a:lvl3pPr marL="1143000" indent="-228600">
              <a:defRPr kumimoji="1">
                <a:solidFill>
                  <a:schemeClr val="tx1"/>
                </a:solidFill>
                <a:latin typeface="Arial" panose="020B0604020202020204" pitchFamily="34" charset="0"/>
                <a:ea typeface="標楷體" panose="03000509000000000000" pitchFamily="65" charset="-120"/>
              </a:defRPr>
            </a:lvl3pPr>
            <a:lvl4pPr marL="1600200" indent="-228600">
              <a:defRPr kumimoji="1">
                <a:solidFill>
                  <a:schemeClr val="tx1"/>
                </a:solidFill>
                <a:latin typeface="Arial" panose="020B0604020202020204" pitchFamily="34" charset="0"/>
                <a:ea typeface="標楷體" panose="03000509000000000000" pitchFamily="65" charset="-120"/>
              </a:defRPr>
            </a:lvl4pPr>
            <a:lvl5pPr marL="2057400" indent="-228600">
              <a:defRPr kumimoji="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標楷體" panose="03000509000000000000" pitchFamily="65" charset="-120"/>
              </a:defRPr>
            </a:lvl9pPr>
          </a:lstStyle>
          <a:p>
            <a:fld id="{A6F157CB-EC89-49AA-9B57-FB1A7354B417}" type="slidenum">
              <a:rPr lang="zh-TW" altLang="en-US" smtClean="0">
                <a:latin typeface="Times New Roman" panose="02020603050405020304" pitchFamily="18" charset="0"/>
              </a:rPr>
              <a:pPr/>
              <a:t>313</a:t>
            </a:fld>
            <a:endParaRPr lang="zh-TW" altLang="en-US" smtClean="0">
              <a:latin typeface="Times New Roman" panose="02020603050405020304" pitchFamily="18" charset="0"/>
            </a:endParaRPr>
          </a:p>
        </p:txBody>
      </p:sp>
    </p:spTree>
    <p:extLst>
      <p:ext uri="{BB962C8B-B14F-4D97-AF65-F5344CB8AC3E}">
        <p14:creationId xmlns:p14="http://schemas.microsoft.com/office/powerpoint/2010/main" val="247946837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標楷體" panose="03000509000000000000" pitchFamily="65" charset="-120"/>
              </a:defRPr>
            </a:lvl1pPr>
            <a:lvl2pPr marL="742950" indent="-285750">
              <a:defRPr kumimoji="1">
                <a:solidFill>
                  <a:schemeClr val="tx1"/>
                </a:solidFill>
                <a:latin typeface="Arial" panose="020B0604020202020204" pitchFamily="34" charset="0"/>
                <a:ea typeface="標楷體" panose="03000509000000000000" pitchFamily="65" charset="-120"/>
              </a:defRPr>
            </a:lvl2pPr>
            <a:lvl3pPr marL="1143000" indent="-228600">
              <a:defRPr kumimoji="1">
                <a:solidFill>
                  <a:schemeClr val="tx1"/>
                </a:solidFill>
                <a:latin typeface="Arial" panose="020B0604020202020204" pitchFamily="34" charset="0"/>
                <a:ea typeface="標楷體" panose="03000509000000000000" pitchFamily="65" charset="-120"/>
              </a:defRPr>
            </a:lvl3pPr>
            <a:lvl4pPr marL="1600200" indent="-228600">
              <a:defRPr kumimoji="1">
                <a:solidFill>
                  <a:schemeClr val="tx1"/>
                </a:solidFill>
                <a:latin typeface="Arial" panose="020B0604020202020204" pitchFamily="34" charset="0"/>
                <a:ea typeface="標楷體" panose="03000509000000000000" pitchFamily="65" charset="-120"/>
              </a:defRPr>
            </a:lvl4pPr>
            <a:lvl5pPr marL="2057400" indent="-228600">
              <a:defRPr kumimoji="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標楷體" panose="03000509000000000000" pitchFamily="65" charset="-120"/>
              </a:defRPr>
            </a:lvl9pPr>
          </a:lstStyle>
          <a:p>
            <a:fld id="{672F3689-9B85-42A9-82C6-43648F15449B}" type="slidenum">
              <a:rPr lang="en-US" altLang="zh-TW" smtClean="0">
                <a:latin typeface="Times New Roman" panose="02020603050405020304" pitchFamily="18" charset="0"/>
              </a:rPr>
              <a:pPr/>
              <a:t>314</a:t>
            </a:fld>
            <a:endParaRPr lang="en-US" altLang="zh-TW" smtClean="0">
              <a:latin typeface="Times New Roman" panose="02020603050405020304" pitchFamily="18" charset="0"/>
            </a:endParaRPr>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TW" altLang="zh-TW" smtClean="0">
              <a:latin typeface="Arial" panose="020B0604020202020204" pitchFamily="34" charset="0"/>
            </a:endParaRPr>
          </a:p>
        </p:txBody>
      </p:sp>
    </p:spTree>
    <p:extLst>
      <p:ext uri="{BB962C8B-B14F-4D97-AF65-F5344CB8AC3E}">
        <p14:creationId xmlns:p14="http://schemas.microsoft.com/office/powerpoint/2010/main" val="402749094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標楷體" panose="03000509000000000000" pitchFamily="65" charset="-120"/>
              </a:defRPr>
            </a:lvl1pPr>
            <a:lvl2pPr marL="742950" indent="-285750">
              <a:defRPr kumimoji="1">
                <a:solidFill>
                  <a:schemeClr val="tx1"/>
                </a:solidFill>
                <a:latin typeface="Arial" panose="020B0604020202020204" pitchFamily="34" charset="0"/>
                <a:ea typeface="標楷體" panose="03000509000000000000" pitchFamily="65" charset="-120"/>
              </a:defRPr>
            </a:lvl2pPr>
            <a:lvl3pPr marL="1143000" indent="-228600">
              <a:defRPr kumimoji="1">
                <a:solidFill>
                  <a:schemeClr val="tx1"/>
                </a:solidFill>
                <a:latin typeface="Arial" panose="020B0604020202020204" pitchFamily="34" charset="0"/>
                <a:ea typeface="標楷體" panose="03000509000000000000" pitchFamily="65" charset="-120"/>
              </a:defRPr>
            </a:lvl3pPr>
            <a:lvl4pPr marL="1600200" indent="-228600">
              <a:defRPr kumimoji="1">
                <a:solidFill>
                  <a:schemeClr val="tx1"/>
                </a:solidFill>
                <a:latin typeface="Arial" panose="020B0604020202020204" pitchFamily="34" charset="0"/>
                <a:ea typeface="標楷體" panose="03000509000000000000" pitchFamily="65" charset="-120"/>
              </a:defRPr>
            </a:lvl4pPr>
            <a:lvl5pPr marL="2057400" indent="-228600">
              <a:defRPr kumimoji="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標楷體" panose="03000509000000000000" pitchFamily="65" charset="-120"/>
              </a:defRPr>
            </a:lvl9pPr>
          </a:lstStyle>
          <a:p>
            <a:fld id="{026621E5-4CC8-4203-888F-6AA0792A8F97}" type="slidenum">
              <a:rPr lang="en-US" altLang="zh-TW" smtClean="0">
                <a:latin typeface="Times New Roman" panose="02020603050405020304" pitchFamily="18" charset="0"/>
              </a:rPr>
              <a:pPr/>
              <a:t>315</a:t>
            </a:fld>
            <a:endParaRPr lang="en-US" altLang="zh-TW" smtClean="0">
              <a:latin typeface="Times New Roman" panose="02020603050405020304" pitchFamily="18" charset="0"/>
            </a:endParaRPr>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TW" altLang="zh-TW" smtClean="0">
              <a:latin typeface="Arial" panose="020B0604020202020204" pitchFamily="34" charset="0"/>
            </a:endParaRPr>
          </a:p>
        </p:txBody>
      </p:sp>
    </p:spTree>
    <p:extLst>
      <p:ext uri="{BB962C8B-B14F-4D97-AF65-F5344CB8AC3E}">
        <p14:creationId xmlns:p14="http://schemas.microsoft.com/office/powerpoint/2010/main" val="12405266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itchFamily="34" charset="0"/>
                <a:ea typeface="標楷體" pitchFamily="65" charset="-120"/>
              </a:defRPr>
            </a:lvl1pPr>
            <a:lvl2pPr marL="742950" indent="-285750" eaLnBrk="0" hangingPunct="0">
              <a:defRPr kumimoji="1">
                <a:solidFill>
                  <a:schemeClr val="tx1"/>
                </a:solidFill>
                <a:latin typeface="Arial" pitchFamily="34" charset="0"/>
                <a:ea typeface="標楷體" pitchFamily="65" charset="-120"/>
              </a:defRPr>
            </a:lvl2pPr>
            <a:lvl3pPr marL="1143000" indent="-228600" eaLnBrk="0" hangingPunct="0">
              <a:defRPr kumimoji="1">
                <a:solidFill>
                  <a:schemeClr val="tx1"/>
                </a:solidFill>
                <a:latin typeface="Arial" pitchFamily="34" charset="0"/>
                <a:ea typeface="標楷體" pitchFamily="65" charset="-120"/>
              </a:defRPr>
            </a:lvl3pPr>
            <a:lvl4pPr marL="1600200" indent="-228600" eaLnBrk="0" hangingPunct="0">
              <a:defRPr kumimoji="1">
                <a:solidFill>
                  <a:schemeClr val="tx1"/>
                </a:solidFill>
                <a:latin typeface="Arial" pitchFamily="34" charset="0"/>
                <a:ea typeface="標楷體" pitchFamily="65" charset="-120"/>
              </a:defRPr>
            </a:lvl4pPr>
            <a:lvl5pPr marL="2057400" indent="-228600" eaLnBrk="0" hangingPunct="0">
              <a:defRPr kumimoji="1">
                <a:solidFill>
                  <a:schemeClr val="tx1"/>
                </a:solidFill>
                <a:latin typeface="Arial" pitchFamily="34" charset="0"/>
                <a:ea typeface="標楷體" pitchFamily="65" charset="-120"/>
              </a:defRPr>
            </a:lvl5pPr>
            <a:lvl6pPr marL="2514600" indent="-228600" eaLnBrk="0" fontAlgn="base" hangingPunct="0">
              <a:spcBef>
                <a:spcPct val="0"/>
              </a:spcBef>
              <a:spcAft>
                <a:spcPct val="0"/>
              </a:spcAft>
              <a:defRPr kumimoji="1">
                <a:solidFill>
                  <a:schemeClr val="tx1"/>
                </a:solidFill>
                <a:latin typeface="Arial" pitchFamily="34" charset="0"/>
                <a:ea typeface="標楷體" pitchFamily="65" charset="-120"/>
              </a:defRPr>
            </a:lvl6pPr>
            <a:lvl7pPr marL="2971800" indent="-228600" eaLnBrk="0" fontAlgn="base" hangingPunct="0">
              <a:spcBef>
                <a:spcPct val="0"/>
              </a:spcBef>
              <a:spcAft>
                <a:spcPct val="0"/>
              </a:spcAft>
              <a:defRPr kumimoji="1">
                <a:solidFill>
                  <a:schemeClr val="tx1"/>
                </a:solidFill>
                <a:latin typeface="Arial" pitchFamily="34" charset="0"/>
                <a:ea typeface="標楷體" pitchFamily="65" charset="-120"/>
              </a:defRPr>
            </a:lvl7pPr>
            <a:lvl8pPr marL="3429000" indent="-228600" eaLnBrk="0" fontAlgn="base" hangingPunct="0">
              <a:spcBef>
                <a:spcPct val="0"/>
              </a:spcBef>
              <a:spcAft>
                <a:spcPct val="0"/>
              </a:spcAft>
              <a:defRPr kumimoji="1">
                <a:solidFill>
                  <a:schemeClr val="tx1"/>
                </a:solidFill>
                <a:latin typeface="Arial" pitchFamily="34" charset="0"/>
                <a:ea typeface="標楷體" pitchFamily="65" charset="-120"/>
              </a:defRPr>
            </a:lvl8pPr>
            <a:lvl9pPr marL="3886200" indent="-228600" eaLnBrk="0" fontAlgn="base" hangingPunct="0">
              <a:spcBef>
                <a:spcPct val="0"/>
              </a:spcBef>
              <a:spcAft>
                <a:spcPct val="0"/>
              </a:spcAft>
              <a:defRPr kumimoji="1">
                <a:solidFill>
                  <a:schemeClr val="tx1"/>
                </a:solidFill>
                <a:latin typeface="Arial" pitchFamily="34" charset="0"/>
                <a:ea typeface="標楷體" pitchFamily="65" charset="-120"/>
              </a:defRPr>
            </a:lvl9pPr>
          </a:lstStyle>
          <a:p>
            <a:pPr eaLnBrk="1" hangingPunct="1"/>
            <a:fld id="{B5BEFD99-33C1-4DBD-9B9D-7E81C3630602}" type="slidenum">
              <a:rPr lang="en-US" altLang="zh-TW" smtClean="0"/>
              <a:pPr eaLnBrk="1" hangingPunct="1"/>
              <a:t>30</a:t>
            </a:fld>
            <a:endParaRPr lang="en-US" altLang="zh-TW" smtClean="0"/>
          </a:p>
        </p:txBody>
      </p:sp>
      <p:sp>
        <p:nvSpPr>
          <p:cNvPr id="161795" name="Rectangle 2"/>
          <p:cNvSpPr>
            <a:spLocks noGrp="1" noRot="1" noChangeAspect="1" noChangeArrowheads="1" noTextEdit="1"/>
          </p:cNvSpPr>
          <p:nvPr>
            <p:ph type="sldImg"/>
          </p:nvPr>
        </p:nvSpPr>
        <p:spPr>
          <a:ln/>
        </p:spPr>
      </p:sp>
      <p:sp>
        <p:nvSpPr>
          <p:cNvPr id="16179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TW" altLang="zh-TW" smtClean="0"/>
          </a:p>
        </p:txBody>
      </p:sp>
    </p:spTree>
    <p:extLst>
      <p:ext uri="{BB962C8B-B14F-4D97-AF65-F5344CB8AC3E}">
        <p14:creationId xmlns:p14="http://schemas.microsoft.com/office/powerpoint/2010/main" val="244983960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標楷體" panose="03000509000000000000" pitchFamily="65" charset="-120"/>
              </a:defRPr>
            </a:lvl1pPr>
            <a:lvl2pPr marL="742950" indent="-285750">
              <a:defRPr kumimoji="1">
                <a:solidFill>
                  <a:schemeClr val="tx1"/>
                </a:solidFill>
                <a:latin typeface="Arial" panose="020B0604020202020204" pitchFamily="34" charset="0"/>
                <a:ea typeface="標楷體" panose="03000509000000000000" pitchFamily="65" charset="-120"/>
              </a:defRPr>
            </a:lvl2pPr>
            <a:lvl3pPr marL="1143000" indent="-228600">
              <a:defRPr kumimoji="1">
                <a:solidFill>
                  <a:schemeClr val="tx1"/>
                </a:solidFill>
                <a:latin typeface="Arial" panose="020B0604020202020204" pitchFamily="34" charset="0"/>
                <a:ea typeface="標楷體" panose="03000509000000000000" pitchFamily="65" charset="-120"/>
              </a:defRPr>
            </a:lvl3pPr>
            <a:lvl4pPr marL="1600200" indent="-228600">
              <a:defRPr kumimoji="1">
                <a:solidFill>
                  <a:schemeClr val="tx1"/>
                </a:solidFill>
                <a:latin typeface="Arial" panose="020B0604020202020204" pitchFamily="34" charset="0"/>
                <a:ea typeface="標楷體" panose="03000509000000000000" pitchFamily="65" charset="-120"/>
              </a:defRPr>
            </a:lvl4pPr>
            <a:lvl5pPr marL="2057400" indent="-228600">
              <a:defRPr kumimoji="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標楷體" panose="03000509000000000000" pitchFamily="65" charset="-120"/>
              </a:defRPr>
            </a:lvl9pPr>
          </a:lstStyle>
          <a:p>
            <a:fld id="{A16C4670-7FA1-41F5-87CD-46FF434313D9}" type="slidenum">
              <a:rPr lang="en-US" altLang="zh-TW" smtClean="0">
                <a:latin typeface="Times New Roman" panose="02020603050405020304" pitchFamily="18" charset="0"/>
              </a:rPr>
              <a:pPr/>
              <a:t>316</a:t>
            </a:fld>
            <a:endParaRPr lang="en-US" altLang="zh-TW" smtClean="0">
              <a:latin typeface="Times New Roman" panose="02020603050405020304" pitchFamily="18" charset="0"/>
            </a:endParaRPr>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TW" altLang="zh-TW" smtClean="0">
              <a:latin typeface="Arial" panose="020B0604020202020204" pitchFamily="34" charset="0"/>
            </a:endParaRPr>
          </a:p>
        </p:txBody>
      </p:sp>
    </p:spTree>
    <p:extLst>
      <p:ext uri="{BB962C8B-B14F-4D97-AF65-F5344CB8AC3E}">
        <p14:creationId xmlns:p14="http://schemas.microsoft.com/office/powerpoint/2010/main" val="349294136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投影片圖像版面配置區 1"/>
          <p:cNvSpPr>
            <a:spLocks noGrp="1" noRot="1" noChangeAspect="1" noTextEdit="1"/>
          </p:cNvSpPr>
          <p:nvPr>
            <p:ph type="sldImg"/>
          </p:nvPr>
        </p:nvSpPr>
        <p:spPr>
          <a:ln/>
        </p:spPr>
      </p:sp>
      <p:sp>
        <p:nvSpPr>
          <p:cNvPr id="40963" name="備忘稿版面配置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smtClean="0">
              <a:latin typeface="Arial" panose="020B0604020202020204" pitchFamily="34" charset="0"/>
            </a:endParaRPr>
          </a:p>
        </p:txBody>
      </p:sp>
      <p:sp>
        <p:nvSpPr>
          <p:cNvPr id="40964" name="投影片編號版面配置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ea typeface="標楷體" panose="03000509000000000000" pitchFamily="65" charset="-120"/>
              </a:defRPr>
            </a:lvl1pPr>
            <a:lvl2pPr marL="742950" indent="-285750">
              <a:spcBef>
                <a:spcPct val="30000"/>
              </a:spcBef>
              <a:defRPr kumimoji="1" sz="1200">
                <a:solidFill>
                  <a:schemeClr val="tx1"/>
                </a:solidFill>
                <a:latin typeface="Arial" panose="020B0604020202020204" pitchFamily="34" charset="0"/>
                <a:ea typeface="標楷體" panose="03000509000000000000" pitchFamily="65" charset="-120"/>
              </a:defRPr>
            </a:lvl2pPr>
            <a:lvl3pPr marL="1143000" indent="-228600">
              <a:spcBef>
                <a:spcPct val="30000"/>
              </a:spcBef>
              <a:defRPr kumimoji="1" sz="1200">
                <a:solidFill>
                  <a:schemeClr val="tx1"/>
                </a:solidFill>
                <a:latin typeface="Arial" panose="020B0604020202020204" pitchFamily="34" charset="0"/>
                <a:ea typeface="標楷體" panose="03000509000000000000" pitchFamily="65" charset="-120"/>
              </a:defRPr>
            </a:lvl3pPr>
            <a:lvl4pPr marL="1600200" indent="-228600">
              <a:spcBef>
                <a:spcPct val="30000"/>
              </a:spcBef>
              <a:defRPr kumimoji="1" sz="1200">
                <a:solidFill>
                  <a:schemeClr val="tx1"/>
                </a:solidFill>
                <a:latin typeface="Arial" panose="020B0604020202020204" pitchFamily="34" charset="0"/>
                <a:ea typeface="標楷體" panose="03000509000000000000" pitchFamily="65" charset="-120"/>
              </a:defRPr>
            </a:lvl4pPr>
            <a:lvl5pPr marL="2057400" indent="-228600">
              <a:spcBef>
                <a:spcPct val="30000"/>
              </a:spcBef>
              <a:defRPr kumimoji="1" sz="1200">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標楷體" panose="03000509000000000000" pitchFamily="65" charset="-120"/>
              </a:defRPr>
            </a:lvl9pPr>
          </a:lstStyle>
          <a:p>
            <a:pPr>
              <a:spcBef>
                <a:spcPct val="0"/>
              </a:spcBef>
            </a:pPr>
            <a:fld id="{22695E7F-26F3-46D0-9F74-B91B10965D33}" type="slidenum">
              <a:rPr lang="zh-TW" altLang="en-US" smtClean="0">
                <a:ea typeface="新細明體" panose="02020500000000000000" pitchFamily="18" charset="-120"/>
              </a:rPr>
              <a:pPr>
                <a:spcBef>
                  <a:spcPct val="0"/>
                </a:spcBef>
              </a:pPr>
              <a:t>317</a:t>
            </a:fld>
            <a:endParaRPr lang="zh-TW" altLang="en-US" smtClean="0">
              <a:ea typeface="新細明體" panose="02020500000000000000" pitchFamily="18" charset="-120"/>
            </a:endParaRPr>
          </a:p>
        </p:txBody>
      </p:sp>
    </p:spTree>
    <p:extLst>
      <p:ext uri="{BB962C8B-B14F-4D97-AF65-F5344CB8AC3E}">
        <p14:creationId xmlns:p14="http://schemas.microsoft.com/office/powerpoint/2010/main" val="316306803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New Roman" panose="02020603050405020304" pitchFamily="18" charset="0"/>
                <a:ea typeface="標楷體" panose="03000509000000000000" pitchFamily="65" charset="-120"/>
              </a:defRPr>
            </a:lvl1pPr>
            <a:lvl2pPr marL="742950" indent="-285750">
              <a:spcBef>
                <a:spcPct val="30000"/>
              </a:spcBef>
              <a:defRPr kumimoji="1" sz="1200">
                <a:solidFill>
                  <a:schemeClr val="tx1"/>
                </a:solidFill>
                <a:latin typeface="Times New Roman" panose="02020603050405020304" pitchFamily="18" charset="0"/>
                <a:ea typeface="標楷體" panose="03000509000000000000" pitchFamily="65" charset="-120"/>
              </a:defRPr>
            </a:lvl2pPr>
            <a:lvl3pPr marL="1143000" indent="-228600">
              <a:spcBef>
                <a:spcPct val="30000"/>
              </a:spcBef>
              <a:defRPr kumimoji="1" sz="1200">
                <a:solidFill>
                  <a:schemeClr val="tx1"/>
                </a:solidFill>
                <a:latin typeface="Times New Roman" panose="02020603050405020304" pitchFamily="18" charset="0"/>
                <a:ea typeface="標楷體" panose="03000509000000000000" pitchFamily="65" charset="-120"/>
              </a:defRPr>
            </a:lvl3pPr>
            <a:lvl4pPr marL="1600200" indent="-228600">
              <a:spcBef>
                <a:spcPct val="30000"/>
              </a:spcBef>
              <a:defRPr kumimoji="1" sz="1200">
                <a:solidFill>
                  <a:schemeClr val="tx1"/>
                </a:solidFill>
                <a:latin typeface="Times New Roman" panose="02020603050405020304" pitchFamily="18" charset="0"/>
                <a:ea typeface="標楷體" panose="03000509000000000000" pitchFamily="65" charset="-120"/>
              </a:defRPr>
            </a:lvl4pPr>
            <a:lvl5pPr marL="2057400" indent="-228600">
              <a:spcBef>
                <a:spcPct val="30000"/>
              </a:spcBef>
              <a:defRPr kumimoji="1" sz="1200">
                <a:solidFill>
                  <a:schemeClr val="tx1"/>
                </a:solidFill>
                <a:latin typeface="Times New Roman" panose="02020603050405020304" pitchFamily="18" charset="0"/>
                <a:ea typeface="標楷體" panose="03000509000000000000" pitchFamily="65" charset="-120"/>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ea typeface="標楷體" panose="03000509000000000000" pitchFamily="65" charset="-120"/>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ea typeface="標楷體" panose="03000509000000000000" pitchFamily="65" charset="-120"/>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ea typeface="標楷體" panose="03000509000000000000" pitchFamily="65" charset="-120"/>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ea typeface="標楷體" panose="03000509000000000000" pitchFamily="65" charset="-120"/>
              </a:defRPr>
            </a:lvl9pPr>
          </a:lstStyle>
          <a:p>
            <a:pPr>
              <a:spcBef>
                <a:spcPct val="0"/>
              </a:spcBef>
            </a:pPr>
            <a:fld id="{95BEF350-BF43-4EFC-90CE-B1A618CD9366}" type="slidenum">
              <a:rPr lang="en-US" altLang="zh-TW" smtClean="0"/>
              <a:pPr>
                <a:spcBef>
                  <a:spcPct val="0"/>
                </a:spcBef>
              </a:pPr>
              <a:t>361</a:t>
            </a:fld>
            <a:endParaRPr lang="en-US" altLang="zh-TW" smtClean="0"/>
          </a:p>
        </p:txBody>
      </p:sp>
      <p:sp>
        <p:nvSpPr>
          <p:cNvPr id="94211" name="Rectangle 2"/>
          <p:cNvSpPr>
            <a:spLocks noGrp="1" noRot="1" noChangeAspect="1" noChangeArrowheads="1" noTextEdit="1"/>
          </p:cNvSpPr>
          <p:nvPr>
            <p:ph type="sldImg"/>
          </p:nvPr>
        </p:nvSpPr>
        <p:spPr>
          <a:ln/>
        </p:spPr>
      </p:sp>
      <p:sp>
        <p:nvSpPr>
          <p:cNvPr id="9421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TW" altLang="zh-TW" smtClean="0">
              <a:latin typeface="Arial" panose="020B0604020202020204" pitchFamily="34" charset="0"/>
            </a:endParaRPr>
          </a:p>
        </p:txBody>
      </p:sp>
    </p:spTree>
    <p:extLst>
      <p:ext uri="{BB962C8B-B14F-4D97-AF65-F5344CB8AC3E}">
        <p14:creationId xmlns:p14="http://schemas.microsoft.com/office/powerpoint/2010/main" val="4074130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itchFamily="34" charset="0"/>
                <a:ea typeface="標楷體" pitchFamily="65" charset="-120"/>
              </a:defRPr>
            </a:lvl1pPr>
            <a:lvl2pPr marL="742950" indent="-285750" eaLnBrk="0" hangingPunct="0">
              <a:defRPr kumimoji="1">
                <a:solidFill>
                  <a:schemeClr val="tx1"/>
                </a:solidFill>
                <a:latin typeface="Arial" pitchFamily="34" charset="0"/>
                <a:ea typeface="標楷體" pitchFamily="65" charset="-120"/>
              </a:defRPr>
            </a:lvl2pPr>
            <a:lvl3pPr marL="1143000" indent="-228600" eaLnBrk="0" hangingPunct="0">
              <a:defRPr kumimoji="1">
                <a:solidFill>
                  <a:schemeClr val="tx1"/>
                </a:solidFill>
                <a:latin typeface="Arial" pitchFamily="34" charset="0"/>
                <a:ea typeface="標楷體" pitchFamily="65" charset="-120"/>
              </a:defRPr>
            </a:lvl3pPr>
            <a:lvl4pPr marL="1600200" indent="-228600" eaLnBrk="0" hangingPunct="0">
              <a:defRPr kumimoji="1">
                <a:solidFill>
                  <a:schemeClr val="tx1"/>
                </a:solidFill>
                <a:latin typeface="Arial" pitchFamily="34" charset="0"/>
                <a:ea typeface="標楷體" pitchFamily="65" charset="-120"/>
              </a:defRPr>
            </a:lvl4pPr>
            <a:lvl5pPr marL="2057400" indent="-228600" eaLnBrk="0" hangingPunct="0">
              <a:defRPr kumimoji="1">
                <a:solidFill>
                  <a:schemeClr val="tx1"/>
                </a:solidFill>
                <a:latin typeface="Arial" pitchFamily="34" charset="0"/>
                <a:ea typeface="標楷體" pitchFamily="65" charset="-120"/>
              </a:defRPr>
            </a:lvl5pPr>
            <a:lvl6pPr marL="2514600" indent="-228600" eaLnBrk="0" fontAlgn="base" hangingPunct="0">
              <a:spcBef>
                <a:spcPct val="0"/>
              </a:spcBef>
              <a:spcAft>
                <a:spcPct val="0"/>
              </a:spcAft>
              <a:defRPr kumimoji="1">
                <a:solidFill>
                  <a:schemeClr val="tx1"/>
                </a:solidFill>
                <a:latin typeface="Arial" pitchFamily="34" charset="0"/>
                <a:ea typeface="標楷體" pitchFamily="65" charset="-120"/>
              </a:defRPr>
            </a:lvl6pPr>
            <a:lvl7pPr marL="2971800" indent="-228600" eaLnBrk="0" fontAlgn="base" hangingPunct="0">
              <a:spcBef>
                <a:spcPct val="0"/>
              </a:spcBef>
              <a:spcAft>
                <a:spcPct val="0"/>
              </a:spcAft>
              <a:defRPr kumimoji="1">
                <a:solidFill>
                  <a:schemeClr val="tx1"/>
                </a:solidFill>
                <a:latin typeface="Arial" pitchFamily="34" charset="0"/>
                <a:ea typeface="標楷體" pitchFamily="65" charset="-120"/>
              </a:defRPr>
            </a:lvl7pPr>
            <a:lvl8pPr marL="3429000" indent="-228600" eaLnBrk="0" fontAlgn="base" hangingPunct="0">
              <a:spcBef>
                <a:spcPct val="0"/>
              </a:spcBef>
              <a:spcAft>
                <a:spcPct val="0"/>
              </a:spcAft>
              <a:defRPr kumimoji="1">
                <a:solidFill>
                  <a:schemeClr val="tx1"/>
                </a:solidFill>
                <a:latin typeface="Arial" pitchFamily="34" charset="0"/>
                <a:ea typeface="標楷體" pitchFamily="65" charset="-120"/>
              </a:defRPr>
            </a:lvl8pPr>
            <a:lvl9pPr marL="3886200" indent="-228600" eaLnBrk="0" fontAlgn="base" hangingPunct="0">
              <a:spcBef>
                <a:spcPct val="0"/>
              </a:spcBef>
              <a:spcAft>
                <a:spcPct val="0"/>
              </a:spcAft>
              <a:defRPr kumimoji="1">
                <a:solidFill>
                  <a:schemeClr val="tx1"/>
                </a:solidFill>
                <a:latin typeface="Arial" pitchFamily="34" charset="0"/>
                <a:ea typeface="標楷體" pitchFamily="65" charset="-120"/>
              </a:defRPr>
            </a:lvl9pPr>
          </a:lstStyle>
          <a:p>
            <a:pPr eaLnBrk="1" hangingPunct="1"/>
            <a:fld id="{16E8AA79-920F-4BAC-8544-CE10196B64AF}" type="slidenum">
              <a:rPr lang="en-US" altLang="zh-TW" smtClean="0"/>
              <a:pPr eaLnBrk="1" hangingPunct="1"/>
              <a:t>31</a:t>
            </a:fld>
            <a:endParaRPr lang="en-US" altLang="zh-TW" smtClean="0"/>
          </a:p>
        </p:txBody>
      </p:sp>
      <p:sp>
        <p:nvSpPr>
          <p:cNvPr id="162819" name="Rectangle 2"/>
          <p:cNvSpPr>
            <a:spLocks noGrp="1" noRot="1" noChangeAspect="1" noChangeArrowheads="1" noTextEdit="1"/>
          </p:cNvSpPr>
          <p:nvPr>
            <p:ph type="sldImg"/>
          </p:nvPr>
        </p:nvSpPr>
        <p:spPr>
          <a:ln/>
        </p:spPr>
      </p:sp>
      <p:sp>
        <p:nvSpPr>
          <p:cNvPr id="16282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TW" altLang="zh-TW" smtClean="0"/>
          </a:p>
        </p:txBody>
      </p:sp>
    </p:spTree>
    <p:extLst>
      <p:ext uri="{BB962C8B-B14F-4D97-AF65-F5344CB8AC3E}">
        <p14:creationId xmlns:p14="http://schemas.microsoft.com/office/powerpoint/2010/main" val="40429962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投影片圖像版面配置區 1"/>
          <p:cNvSpPr>
            <a:spLocks noGrp="1" noRot="1" noChangeAspect="1" noTextEdit="1"/>
          </p:cNvSpPr>
          <p:nvPr>
            <p:ph type="sldImg"/>
          </p:nvPr>
        </p:nvSpPr>
        <p:spPr>
          <a:ln/>
        </p:spPr>
      </p:sp>
      <p:sp>
        <p:nvSpPr>
          <p:cNvPr id="160771" name="備忘稿版面配置區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smtClean="0"/>
          </a:p>
        </p:txBody>
      </p:sp>
      <p:sp>
        <p:nvSpPr>
          <p:cNvPr id="160772" name="投影片編號版面配置區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itchFamily="34" charset="0"/>
                <a:ea typeface="標楷體" pitchFamily="65" charset="-120"/>
              </a:defRPr>
            </a:lvl1pPr>
            <a:lvl2pPr marL="742950" indent="-285750" eaLnBrk="0" hangingPunct="0">
              <a:defRPr kumimoji="1">
                <a:solidFill>
                  <a:schemeClr val="tx1"/>
                </a:solidFill>
                <a:latin typeface="Arial" pitchFamily="34" charset="0"/>
                <a:ea typeface="標楷體" pitchFamily="65" charset="-120"/>
              </a:defRPr>
            </a:lvl2pPr>
            <a:lvl3pPr marL="1143000" indent="-228600" eaLnBrk="0" hangingPunct="0">
              <a:defRPr kumimoji="1">
                <a:solidFill>
                  <a:schemeClr val="tx1"/>
                </a:solidFill>
                <a:latin typeface="Arial" pitchFamily="34" charset="0"/>
                <a:ea typeface="標楷體" pitchFamily="65" charset="-120"/>
              </a:defRPr>
            </a:lvl3pPr>
            <a:lvl4pPr marL="1600200" indent="-228600" eaLnBrk="0" hangingPunct="0">
              <a:defRPr kumimoji="1">
                <a:solidFill>
                  <a:schemeClr val="tx1"/>
                </a:solidFill>
                <a:latin typeface="Arial" pitchFamily="34" charset="0"/>
                <a:ea typeface="標楷體" pitchFamily="65" charset="-120"/>
              </a:defRPr>
            </a:lvl4pPr>
            <a:lvl5pPr marL="2057400" indent="-228600" eaLnBrk="0" hangingPunct="0">
              <a:defRPr kumimoji="1">
                <a:solidFill>
                  <a:schemeClr val="tx1"/>
                </a:solidFill>
                <a:latin typeface="Arial" pitchFamily="34" charset="0"/>
                <a:ea typeface="標楷體" pitchFamily="65" charset="-120"/>
              </a:defRPr>
            </a:lvl5pPr>
            <a:lvl6pPr marL="2514600" indent="-228600" eaLnBrk="0" fontAlgn="base" hangingPunct="0">
              <a:spcBef>
                <a:spcPct val="0"/>
              </a:spcBef>
              <a:spcAft>
                <a:spcPct val="0"/>
              </a:spcAft>
              <a:defRPr kumimoji="1">
                <a:solidFill>
                  <a:schemeClr val="tx1"/>
                </a:solidFill>
                <a:latin typeface="Arial" pitchFamily="34" charset="0"/>
                <a:ea typeface="標楷體" pitchFamily="65" charset="-120"/>
              </a:defRPr>
            </a:lvl6pPr>
            <a:lvl7pPr marL="2971800" indent="-228600" eaLnBrk="0" fontAlgn="base" hangingPunct="0">
              <a:spcBef>
                <a:spcPct val="0"/>
              </a:spcBef>
              <a:spcAft>
                <a:spcPct val="0"/>
              </a:spcAft>
              <a:defRPr kumimoji="1">
                <a:solidFill>
                  <a:schemeClr val="tx1"/>
                </a:solidFill>
                <a:latin typeface="Arial" pitchFamily="34" charset="0"/>
                <a:ea typeface="標楷體" pitchFamily="65" charset="-120"/>
              </a:defRPr>
            </a:lvl7pPr>
            <a:lvl8pPr marL="3429000" indent="-228600" eaLnBrk="0" fontAlgn="base" hangingPunct="0">
              <a:spcBef>
                <a:spcPct val="0"/>
              </a:spcBef>
              <a:spcAft>
                <a:spcPct val="0"/>
              </a:spcAft>
              <a:defRPr kumimoji="1">
                <a:solidFill>
                  <a:schemeClr val="tx1"/>
                </a:solidFill>
                <a:latin typeface="Arial" pitchFamily="34" charset="0"/>
                <a:ea typeface="標楷體" pitchFamily="65" charset="-120"/>
              </a:defRPr>
            </a:lvl8pPr>
            <a:lvl9pPr marL="3886200" indent="-228600" eaLnBrk="0" fontAlgn="base" hangingPunct="0">
              <a:spcBef>
                <a:spcPct val="0"/>
              </a:spcBef>
              <a:spcAft>
                <a:spcPct val="0"/>
              </a:spcAft>
              <a:defRPr kumimoji="1">
                <a:solidFill>
                  <a:schemeClr val="tx1"/>
                </a:solidFill>
                <a:latin typeface="Arial" pitchFamily="34" charset="0"/>
                <a:ea typeface="標楷體" pitchFamily="65" charset="-120"/>
              </a:defRPr>
            </a:lvl9pPr>
          </a:lstStyle>
          <a:p>
            <a:pPr eaLnBrk="1" hangingPunct="1"/>
            <a:fld id="{E3F24BB2-B9A0-4215-BD3D-8A4C50F18AFE}" type="slidenum">
              <a:rPr lang="en-US" altLang="zh-TW" smtClean="0"/>
              <a:pPr eaLnBrk="1" hangingPunct="1"/>
              <a:t>33</a:t>
            </a:fld>
            <a:endParaRPr lang="en-US" altLang="zh-TW" smtClean="0"/>
          </a:p>
        </p:txBody>
      </p:sp>
    </p:spTree>
    <p:extLst>
      <p:ext uri="{BB962C8B-B14F-4D97-AF65-F5344CB8AC3E}">
        <p14:creationId xmlns:p14="http://schemas.microsoft.com/office/powerpoint/2010/main" val="960782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投影片圖像版面配置區 1"/>
          <p:cNvSpPr>
            <a:spLocks noGrp="1" noRot="1" noChangeAspect="1" noTextEdit="1"/>
          </p:cNvSpPr>
          <p:nvPr>
            <p:ph type="sldImg"/>
          </p:nvPr>
        </p:nvSpPr>
        <p:spPr>
          <a:ln/>
        </p:spPr>
      </p:sp>
      <p:sp>
        <p:nvSpPr>
          <p:cNvPr id="160771" name="備忘稿版面配置區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smtClean="0"/>
          </a:p>
        </p:txBody>
      </p:sp>
      <p:sp>
        <p:nvSpPr>
          <p:cNvPr id="160772" name="投影片編號版面配置區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itchFamily="34" charset="0"/>
                <a:ea typeface="標楷體" pitchFamily="65" charset="-120"/>
              </a:defRPr>
            </a:lvl1pPr>
            <a:lvl2pPr marL="742950" indent="-285750" eaLnBrk="0" hangingPunct="0">
              <a:defRPr kumimoji="1">
                <a:solidFill>
                  <a:schemeClr val="tx1"/>
                </a:solidFill>
                <a:latin typeface="Arial" pitchFamily="34" charset="0"/>
                <a:ea typeface="標楷體" pitchFamily="65" charset="-120"/>
              </a:defRPr>
            </a:lvl2pPr>
            <a:lvl3pPr marL="1143000" indent="-228600" eaLnBrk="0" hangingPunct="0">
              <a:defRPr kumimoji="1">
                <a:solidFill>
                  <a:schemeClr val="tx1"/>
                </a:solidFill>
                <a:latin typeface="Arial" pitchFamily="34" charset="0"/>
                <a:ea typeface="標楷體" pitchFamily="65" charset="-120"/>
              </a:defRPr>
            </a:lvl3pPr>
            <a:lvl4pPr marL="1600200" indent="-228600" eaLnBrk="0" hangingPunct="0">
              <a:defRPr kumimoji="1">
                <a:solidFill>
                  <a:schemeClr val="tx1"/>
                </a:solidFill>
                <a:latin typeface="Arial" pitchFamily="34" charset="0"/>
                <a:ea typeface="標楷體" pitchFamily="65" charset="-120"/>
              </a:defRPr>
            </a:lvl4pPr>
            <a:lvl5pPr marL="2057400" indent="-228600" eaLnBrk="0" hangingPunct="0">
              <a:defRPr kumimoji="1">
                <a:solidFill>
                  <a:schemeClr val="tx1"/>
                </a:solidFill>
                <a:latin typeface="Arial" pitchFamily="34" charset="0"/>
                <a:ea typeface="標楷體" pitchFamily="65" charset="-120"/>
              </a:defRPr>
            </a:lvl5pPr>
            <a:lvl6pPr marL="2514600" indent="-228600" eaLnBrk="0" fontAlgn="base" hangingPunct="0">
              <a:spcBef>
                <a:spcPct val="0"/>
              </a:spcBef>
              <a:spcAft>
                <a:spcPct val="0"/>
              </a:spcAft>
              <a:defRPr kumimoji="1">
                <a:solidFill>
                  <a:schemeClr val="tx1"/>
                </a:solidFill>
                <a:latin typeface="Arial" pitchFamily="34" charset="0"/>
                <a:ea typeface="標楷體" pitchFamily="65" charset="-120"/>
              </a:defRPr>
            </a:lvl6pPr>
            <a:lvl7pPr marL="2971800" indent="-228600" eaLnBrk="0" fontAlgn="base" hangingPunct="0">
              <a:spcBef>
                <a:spcPct val="0"/>
              </a:spcBef>
              <a:spcAft>
                <a:spcPct val="0"/>
              </a:spcAft>
              <a:defRPr kumimoji="1">
                <a:solidFill>
                  <a:schemeClr val="tx1"/>
                </a:solidFill>
                <a:latin typeface="Arial" pitchFamily="34" charset="0"/>
                <a:ea typeface="標楷體" pitchFamily="65" charset="-120"/>
              </a:defRPr>
            </a:lvl7pPr>
            <a:lvl8pPr marL="3429000" indent="-228600" eaLnBrk="0" fontAlgn="base" hangingPunct="0">
              <a:spcBef>
                <a:spcPct val="0"/>
              </a:spcBef>
              <a:spcAft>
                <a:spcPct val="0"/>
              </a:spcAft>
              <a:defRPr kumimoji="1">
                <a:solidFill>
                  <a:schemeClr val="tx1"/>
                </a:solidFill>
                <a:latin typeface="Arial" pitchFamily="34" charset="0"/>
                <a:ea typeface="標楷體" pitchFamily="65" charset="-120"/>
              </a:defRPr>
            </a:lvl8pPr>
            <a:lvl9pPr marL="3886200" indent="-228600" eaLnBrk="0" fontAlgn="base" hangingPunct="0">
              <a:spcBef>
                <a:spcPct val="0"/>
              </a:spcBef>
              <a:spcAft>
                <a:spcPct val="0"/>
              </a:spcAft>
              <a:defRPr kumimoji="1">
                <a:solidFill>
                  <a:schemeClr val="tx1"/>
                </a:solidFill>
                <a:latin typeface="Arial" pitchFamily="34" charset="0"/>
                <a:ea typeface="標楷體" pitchFamily="65" charset="-120"/>
              </a:defRPr>
            </a:lvl9pPr>
          </a:lstStyle>
          <a:p>
            <a:pPr eaLnBrk="1" hangingPunct="1"/>
            <a:fld id="{E3F24BB2-B9A0-4215-BD3D-8A4C50F18AFE}" type="slidenum">
              <a:rPr lang="en-US" altLang="zh-TW" smtClean="0"/>
              <a:pPr eaLnBrk="1" hangingPunct="1"/>
              <a:t>35</a:t>
            </a:fld>
            <a:endParaRPr lang="en-US" altLang="zh-TW" smtClean="0"/>
          </a:p>
        </p:txBody>
      </p:sp>
    </p:spTree>
    <p:extLst>
      <p:ext uri="{BB962C8B-B14F-4D97-AF65-F5344CB8AC3E}">
        <p14:creationId xmlns:p14="http://schemas.microsoft.com/office/powerpoint/2010/main" val="13827391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itchFamily="34" charset="0"/>
                <a:ea typeface="標楷體" pitchFamily="65" charset="-120"/>
              </a:defRPr>
            </a:lvl1pPr>
            <a:lvl2pPr marL="742950" indent="-285750" eaLnBrk="0" hangingPunct="0">
              <a:defRPr kumimoji="1">
                <a:solidFill>
                  <a:schemeClr val="tx1"/>
                </a:solidFill>
                <a:latin typeface="Arial" pitchFamily="34" charset="0"/>
                <a:ea typeface="標楷體" pitchFamily="65" charset="-120"/>
              </a:defRPr>
            </a:lvl2pPr>
            <a:lvl3pPr marL="1143000" indent="-228600" eaLnBrk="0" hangingPunct="0">
              <a:defRPr kumimoji="1">
                <a:solidFill>
                  <a:schemeClr val="tx1"/>
                </a:solidFill>
                <a:latin typeface="Arial" pitchFamily="34" charset="0"/>
                <a:ea typeface="標楷體" pitchFamily="65" charset="-120"/>
              </a:defRPr>
            </a:lvl3pPr>
            <a:lvl4pPr marL="1600200" indent="-228600" eaLnBrk="0" hangingPunct="0">
              <a:defRPr kumimoji="1">
                <a:solidFill>
                  <a:schemeClr val="tx1"/>
                </a:solidFill>
                <a:latin typeface="Arial" pitchFamily="34" charset="0"/>
                <a:ea typeface="標楷體" pitchFamily="65" charset="-120"/>
              </a:defRPr>
            </a:lvl4pPr>
            <a:lvl5pPr marL="2057400" indent="-228600" eaLnBrk="0" hangingPunct="0">
              <a:defRPr kumimoji="1">
                <a:solidFill>
                  <a:schemeClr val="tx1"/>
                </a:solidFill>
                <a:latin typeface="Arial" pitchFamily="34" charset="0"/>
                <a:ea typeface="標楷體" pitchFamily="65" charset="-120"/>
              </a:defRPr>
            </a:lvl5pPr>
            <a:lvl6pPr marL="2514600" indent="-228600" eaLnBrk="0" fontAlgn="base" hangingPunct="0">
              <a:spcBef>
                <a:spcPct val="0"/>
              </a:spcBef>
              <a:spcAft>
                <a:spcPct val="0"/>
              </a:spcAft>
              <a:defRPr kumimoji="1">
                <a:solidFill>
                  <a:schemeClr val="tx1"/>
                </a:solidFill>
                <a:latin typeface="Arial" pitchFamily="34" charset="0"/>
                <a:ea typeface="標楷體" pitchFamily="65" charset="-120"/>
              </a:defRPr>
            </a:lvl6pPr>
            <a:lvl7pPr marL="2971800" indent="-228600" eaLnBrk="0" fontAlgn="base" hangingPunct="0">
              <a:spcBef>
                <a:spcPct val="0"/>
              </a:spcBef>
              <a:spcAft>
                <a:spcPct val="0"/>
              </a:spcAft>
              <a:defRPr kumimoji="1">
                <a:solidFill>
                  <a:schemeClr val="tx1"/>
                </a:solidFill>
                <a:latin typeface="Arial" pitchFamily="34" charset="0"/>
                <a:ea typeface="標楷體" pitchFamily="65" charset="-120"/>
              </a:defRPr>
            </a:lvl7pPr>
            <a:lvl8pPr marL="3429000" indent="-228600" eaLnBrk="0" fontAlgn="base" hangingPunct="0">
              <a:spcBef>
                <a:spcPct val="0"/>
              </a:spcBef>
              <a:spcAft>
                <a:spcPct val="0"/>
              </a:spcAft>
              <a:defRPr kumimoji="1">
                <a:solidFill>
                  <a:schemeClr val="tx1"/>
                </a:solidFill>
                <a:latin typeface="Arial" pitchFamily="34" charset="0"/>
                <a:ea typeface="標楷體" pitchFamily="65" charset="-120"/>
              </a:defRPr>
            </a:lvl8pPr>
            <a:lvl9pPr marL="3886200" indent="-228600" eaLnBrk="0" fontAlgn="base" hangingPunct="0">
              <a:spcBef>
                <a:spcPct val="0"/>
              </a:spcBef>
              <a:spcAft>
                <a:spcPct val="0"/>
              </a:spcAft>
              <a:defRPr kumimoji="1">
                <a:solidFill>
                  <a:schemeClr val="tx1"/>
                </a:solidFill>
                <a:latin typeface="Arial" pitchFamily="34" charset="0"/>
                <a:ea typeface="標楷體" pitchFamily="65" charset="-120"/>
              </a:defRPr>
            </a:lvl9pPr>
          </a:lstStyle>
          <a:p>
            <a:pPr eaLnBrk="1" hangingPunct="1"/>
            <a:fld id="{F29DF250-0030-4091-B3EF-7DA11EB294BC}" type="slidenum">
              <a:rPr lang="en-US" altLang="zh-TW" smtClean="0"/>
              <a:pPr eaLnBrk="1" hangingPunct="1"/>
              <a:t>52</a:t>
            </a:fld>
            <a:endParaRPr lang="en-US" altLang="zh-TW" smtClean="0"/>
          </a:p>
        </p:txBody>
      </p:sp>
      <p:sp>
        <p:nvSpPr>
          <p:cNvPr id="164867" name="Rectangle 2"/>
          <p:cNvSpPr>
            <a:spLocks noGrp="1" noRot="1" noChangeAspect="1" noChangeArrowheads="1" noTextEdit="1"/>
          </p:cNvSpPr>
          <p:nvPr>
            <p:ph type="sldImg"/>
          </p:nvPr>
        </p:nvSpPr>
        <p:spPr>
          <a:ln/>
        </p:spPr>
      </p:sp>
      <p:sp>
        <p:nvSpPr>
          <p:cNvPr id="16486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TW" altLang="zh-TW" smtClean="0"/>
          </a:p>
        </p:txBody>
      </p:sp>
    </p:spTree>
    <p:extLst>
      <p:ext uri="{BB962C8B-B14F-4D97-AF65-F5344CB8AC3E}">
        <p14:creationId xmlns:p14="http://schemas.microsoft.com/office/powerpoint/2010/main" val="19547545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itchFamily="34" charset="0"/>
                <a:ea typeface="標楷體" pitchFamily="65" charset="-120"/>
              </a:defRPr>
            </a:lvl1pPr>
            <a:lvl2pPr marL="742950" indent="-285750" eaLnBrk="0" hangingPunct="0">
              <a:defRPr kumimoji="1">
                <a:solidFill>
                  <a:schemeClr val="tx1"/>
                </a:solidFill>
                <a:latin typeface="Arial" pitchFamily="34" charset="0"/>
                <a:ea typeface="標楷體" pitchFamily="65" charset="-120"/>
              </a:defRPr>
            </a:lvl2pPr>
            <a:lvl3pPr marL="1143000" indent="-228600" eaLnBrk="0" hangingPunct="0">
              <a:defRPr kumimoji="1">
                <a:solidFill>
                  <a:schemeClr val="tx1"/>
                </a:solidFill>
                <a:latin typeface="Arial" pitchFamily="34" charset="0"/>
                <a:ea typeface="標楷體" pitchFamily="65" charset="-120"/>
              </a:defRPr>
            </a:lvl3pPr>
            <a:lvl4pPr marL="1600200" indent="-228600" eaLnBrk="0" hangingPunct="0">
              <a:defRPr kumimoji="1">
                <a:solidFill>
                  <a:schemeClr val="tx1"/>
                </a:solidFill>
                <a:latin typeface="Arial" pitchFamily="34" charset="0"/>
                <a:ea typeface="標楷體" pitchFamily="65" charset="-120"/>
              </a:defRPr>
            </a:lvl4pPr>
            <a:lvl5pPr marL="2057400" indent="-228600" eaLnBrk="0" hangingPunct="0">
              <a:defRPr kumimoji="1">
                <a:solidFill>
                  <a:schemeClr val="tx1"/>
                </a:solidFill>
                <a:latin typeface="Arial" pitchFamily="34" charset="0"/>
                <a:ea typeface="標楷體" pitchFamily="65" charset="-120"/>
              </a:defRPr>
            </a:lvl5pPr>
            <a:lvl6pPr marL="2514600" indent="-228600" eaLnBrk="0" fontAlgn="base" hangingPunct="0">
              <a:spcBef>
                <a:spcPct val="0"/>
              </a:spcBef>
              <a:spcAft>
                <a:spcPct val="0"/>
              </a:spcAft>
              <a:defRPr kumimoji="1">
                <a:solidFill>
                  <a:schemeClr val="tx1"/>
                </a:solidFill>
                <a:latin typeface="Arial" pitchFamily="34" charset="0"/>
                <a:ea typeface="標楷體" pitchFamily="65" charset="-120"/>
              </a:defRPr>
            </a:lvl6pPr>
            <a:lvl7pPr marL="2971800" indent="-228600" eaLnBrk="0" fontAlgn="base" hangingPunct="0">
              <a:spcBef>
                <a:spcPct val="0"/>
              </a:spcBef>
              <a:spcAft>
                <a:spcPct val="0"/>
              </a:spcAft>
              <a:defRPr kumimoji="1">
                <a:solidFill>
                  <a:schemeClr val="tx1"/>
                </a:solidFill>
                <a:latin typeface="Arial" pitchFamily="34" charset="0"/>
                <a:ea typeface="標楷體" pitchFamily="65" charset="-120"/>
              </a:defRPr>
            </a:lvl7pPr>
            <a:lvl8pPr marL="3429000" indent="-228600" eaLnBrk="0" fontAlgn="base" hangingPunct="0">
              <a:spcBef>
                <a:spcPct val="0"/>
              </a:spcBef>
              <a:spcAft>
                <a:spcPct val="0"/>
              </a:spcAft>
              <a:defRPr kumimoji="1">
                <a:solidFill>
                  <a:schemeClr val="tx1"/>
                </a:solidFill>
                <a:latin typeface="Arial" pitchFamily="34" charset="0"/>
                <a:ea typeface="標楷體" pitchFamily="65" charset="-120"/>
              </a:defRPr>
            </a:lvl8pPr>
            <a:lvl9pPr marL="3886200" indent="-228600" eaLnBrk="0" fontAlgn="base" hangingPunct="0">
              <a:spcBef>
                <a:spcPct val="0"/>
              </a:spcBef>
              <a:spcAft>
                <a:spcPct val="0"/>
              </a:spcAft>
              <a:defRPr kumimoji="1">
                <a:solidFill>
                  <a:schemeClr val="tx1"/>
                </a:solidFill>
                <a:latin typeface="Arial" pitchFamily="34" charset="0"/>
                <a:ea typeface="標楷體" pitchFamily="65" charset="-120"/>
              </a:defRPr>
            </a:lvl9pPr>
          </a:lstStyle>
          <a:p>
            <a:pPr eaLnBrk="1" hangingPunct="1"/>
            <a:fld id="{7450C56C-DE73-4366-88CE-BCA729862A54}" type="slidenum">
              <a:rPr lang="en-US" altLang="zh-TW" smtClean="0"/>
              <a:pPr eaLnBrk="1" hangingPunct="1"/>
              <a:t>53</a:t>
            </a:fld>
            <a:endParaRPr lang="en-US" altLang="zh-TW" smtClean="0"/>
          </a:p>
        </p:txBody>
      </p:sp>
      <p:sp>
        <p:nvSpPr>
          <p:cNvPr id="165891" name="Rectangle 2"/>
          <p:cNvSpPr>
            <a:spLocks noGrp="1" noRot="1" noChangeAspect="1" noChangeArrowheads="1" noTextEdit="1"/>
          </p:cNvSpPr>
          <p:nvPr>
            <p:ph type="sldImg"/>
          </p:nvPr>
        </p:nvSpPr>
        <p:spPr>
          <a:ln/>
        </p:spPr>
      </p:sp>
      <p:sp>
        <p:nvSpPr>
          <p:cNvPr id="16589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TW" altLang="zh-TW" smtClean="0"/>
          </a:p>
        </p:txBody>
      </p:sp>
    </p:spTree>
    <p:extLst>
      <p:ext uri="{BB962C8B-B14F-4D97-AF65-F5344CB8AC3E}">
        <p14:creationId xmlns:p14="http://schemas.microsoft.com/office/powerpoint/2010/main" val="12180576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755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ahoma" panose="020B0604030504040204" pitchFamily="34" charset="0"/>
                <a:ea typeface="標楷體" panose="03000509000000000000" pitchFamily="65" charset="-120"/>
              </a:defRPr>
            </a:lvl1pPr>
            <a:lvl2pPr marL="742950" indent="-285750">
              <a:defRPr kumimoji="1" sz="2400">
                <a:solidFill>
                  <a:schemeClr val="tx1"/>
                </a:solidFill>
                <a:latin typeface="Tahoma" panose="020B0604030504040204" pitchFamily="34" charset="0"/>
                <a:ea typeface="標楷體" panose="03000509000000000000" pitchFamily="65" charset="-120"/>
              </a:defRPr>
            </a:lvl2pPr>
            <a:lvl3pPr marL="1143000" indent="-228600">
              <a:defRPr kumimoji="1" sz="2400">
                <a:solidFill>
                  <a:schemeClr val="tx1"/>
                </a:solidFill>
                <a:latin typeface="Tahoma" panose="020B0604030504040204" pitchFamily="34" charset="0"/>
                <a:ea typeface="標楷體" panose="03000509000000000000" pitchFamily="65" charset="-120"/>
              </a:defRPr>
            </a:lvl3pPr>
            <a:lvl4pPr marL="1600200" indent="-228600">
              <a:defRPr kumimoji="1" sz="2400">
                <a:solidFill>
                  <a:schemeClr val="tx1"/>
                </a:solidFill>
                <a:latin typeface="Tahoma" panose="020B0604030504040204" pitchFamily="34" charset="0"/>
                <a:ea typeface="標楷體" panose="03000509000000000000" pitchFamily="65" charset="-120"/>
              </a:defRPr>
            </a:lvl4pPr>
            <a:lvl5pPr marL="2057400" indent="-228600">
              <a:defRPr kumimoji="1" sz="2400">
                <a:solidFill>
                  <a:schemeClr val="tx1"/>
                </a:solidFill>
                <a:latin typeface="Tahoma" panose="020B0604030504040204" pitchFamily="34" charset="0"/>
                <a:ea typeface="標楷體" panose="03000509000000000000" pitchFamily="65" charset="-120"/>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標楷體" panose="03000509000000000000" pitchFamily="65" charset="-120"/>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標楷體" panose="03000509000000000000" pitchFamily="65" charset="-120"/>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標楷體" panose="03000509000000000000" pitchFamily="65" charset="-120"/>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標楷體" panose="03000509000000000000" pitchFamily="65" charset="-120"/>
              </a:defRPr>
            </a:lvl9pPr>
          </a:lstStyle>
          <a:p>
            <a:fld id="{03D32AE7-DBB5-4E94-8339-BAAA17C567D8}" type="slidenum">
              <a:rPr lang="en-US" altLang="zh-TW" sz="1200" smtClean="0">
                <a:latin typeface="Arial" panose="020B0604020202020204" pitchFamily="34" charset="0"/>
              </a:rPr>
              <a:pPr/>
              <a:t>54</a:t>
            </a:fld>
            <a:endParaRPr lang="en-US" altLang="zh-TW" sz="1200" smtClean="0">
              <a:latin typeface="Arial" panose="020B0604020202020204" pitchFamily="34" charset="0"/>
            </a:endParaRPr>
          </a:p>
        </p:txBody>
      </p:sp>
      <p:sp>
        <p:nvSpPr>
          <p:cNvPr id="407555" name="Rectangle 2"/>
          <p:cNvSpPr>
            <a:spLocks noGrp="1" noRot="1" noChangeAspect="1" noChangeArrowheads="1" noTextEdit="1"/>
          </p:cNvSpPr>
          <p:nvPr>
            <p:ph type="sldImg"/>
          </p:nvPr>
        </p:nvSpPr>
        <p:spPr>
          <a:ln/>
        </p:spPr>
      </p:sp>
      <p:sp>
        <p:nvSpPr>
          <p:cNvPr id="40755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TW" altLang="zh-TW" smtClean="0"/>
          </a:p>
        </p:txBody>
      </p:sp>
    </p:spTree>
    <p:extLst>
      <p:ext uri="{BB962C8B-B14F-4D97-AF65-F5344CB8AC3E}">
        <p14:creationId xmlns:p14="http://schemas.microsoft.com/office/powerpoint/2010/main" val="35519765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zh-TW" altLang="en-US"/>
          </a:p>
        </p:txBody>
      </p:sp>
      <p:sp>
        <p:nvSpPr>
          <p:cNvPr id="4" name="日期版面配置區 3"/>
          <p:cNvSpPr>
            <a:spLocks noGrp="1"/>
          </p:cNvSpPr>
          <p:nvPr>
            <p:ph type="dt" sz="half" idx="10"/>
          </p:nvPr>
        </p:nvSpPr>
        <p:spPr/>
        <p:txBody>
          <a:bodyPr/>
          <a:lstStyle/>
          <a:p>
            <a:fld id="{2406A2CF-EFDF-42CD-9D68-8FACA4C1C292}" type="datetime1">
              <a:rPr lang="zh-TW" altLang="en-US" smtClean="0"/>
              <a:t>2023/11/28</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1118FB7C-3051-423D-B140-B22D31D849CF}" type="slidenum">
              <a:rPr lang="zh-TW" altLang="en-US" smtClean="0"/>
              <a:pPr/>
              <a:t>‹#›</a:t>
            </a:fld>
            <a:endParaRPr lang="zh-TW" altLang="en-US"/>
          </a:p>
        </p:txBody>
      </p:sp>
    </p:spTree>
    <p:extLst>
      <p:ext uri="{BB962C8B-B14F-4D97-AF65-F5344CB8AC3E}">
        <p14:creationId xmlns:p14="http://schemas.microsoft.com/office/powerpoint/2010/main" val="35526903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AAE92D6C-E968-4204-91BC-CB2E3D541426}" type="datetime1">
              <a:rPr lang="zh-TW" altLang="en-US" smtClean="0"/>
              <a:t>2023/11/28</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1118FB7C-3051-423D-B140-B22D31D849CF}" type="slidenum">
              <a:rPr lang="zh-TW" altLang="en-US" smtClean="0"/>
              <a:pPr/>
              <a:t>‹#›</a:t>
            </a:fld>
            <a:endParaRPr lang="zh-TW" altLang="en-US"/>
          </a:p>
        </p:txBody>
      </p:sp>
    </p:spTree>
    <p:extLst>
      <p:ext uri="{BB962C8B-B14F-4D97-AF65-F5344CB8AC3E}">
        <p14:creationId xmlns:p14="http://schemas.microsoft.com/office/powerpoint/2010/main" val="42129838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8BB7C102-0ED0-4099-9E7F-D9AE0B6B444D}" type="datetime1">
              <a:rPr lang="zh-TW" altLang="en-US" smtClean="0"/>
              <a:t>2023/11/28</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1118FB7C-3051-423D-B140-B22D31D849CF}" type="slidenum">
              <a:rPr lang="zh-TW" altLang="en-US" smtClean="0"/>
              <a:pPr/>
              <a:t>‹#›</a:t>
            </a:fld>
            <a:endParaRPr lang="zh-TW" altLang="en-US"/>
          </a:p>
        </p:txBody>
      </p:sp>
    </p:spTree>
    <p:extLst>
      <p:ext uri="{BB962C8B-B14F-4D97-AF65-F5344CB8AC3E}">
        <p14:creationId xmlns:p14="http://schemas.microsoft.com/office/powerpoint/2010/main" val="10683901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物件">
    <p:spTree>
      <p:nvGrpSpPr>
        <p:cNvPr id="1" name=""/>
        <p:cNvGrpSpPr/>
        <p:nvPr/>
      </p:nvGrpSpPr>
      <p:grpSpPr>
        <a:xfrm>
          <a:off x="0" y="0"/>
          <a:ext cx="0" cy="0"/>
          <a:chOff x="0" y="0"/>
          <a:chExt cx="0" cy="0"/>
        </a:xfrm>
      </p:grpSpPr>
      <p:sp>
        <p:nvSpPr>
          <p:cNvPr id="2" name="內容版面配置區 1"/>
          <p:cNvSpPr>
            <a:spLocks noGrp="1"/>
          </p:cNvSpPr>
          <p:nvPr>
            <p:ph/>
          </p:nvPr>
        </p:nvSpPr>
        <p:spPr>
          <a:xfrm>
            <a:off x="457200" y="274638"/>
            <a:ext cx="8229600" cy="5851525"/>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3" name="Rectangle 4"/>
          <p:cNvSpPr>
            <a:spLocks noGrp="1" noChangeArrowheads="1"/>
          </p:cNvSpPr>
          <p:nvPr>
            <p:ph type="dt" sz="half" idx="10"/>
          </p:nvPr>
        </p:nvSpPr>
        <p:spPr>
          <a:ln/>
        </p:spPr>
        <p:txBody>
          <a:bodyPr/>
          <a:lstStyle>
            <a:lvl1pPr>
              <a:defRPr/>
            </a:lvl1pPr>
          </a:lstStyle>
          <a:p>
            <a:pPr>
              <a:defRPr/>
            </a:pPr>
            <a:fld id="{C595D747-B3E2-421E-9F34-F3F26E573301}" type="datetime1">
              <a:rPr lang="zh-TW" altLang="en-US" smtClean="0"/>
              <a:t>2023/11/28</a:t>
            </a:fld>
            <a:endParaRPr lang="en-US" altLang="zh-TW"/>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5" name="Rectangle 6"/>
          <p:cNvSpPr>
            <a:spLocks noGrp="1" noChangeArrowheads="1"/>
          </p:cNvSpPr>
          <p:nvPr>
            <p:ph type="sldNum" sz="quarter" idx="12"/>
          </p:nvPr>
        </p:nvSpPr>
        <p:spPr>
          <a:ln/>
        </p:spPr>
        <p:txBody>
          <a:bodyPr/>
          <a:lstStyle>
            <a:lvl1pPr>
              <a:defRPr/>
            </a:lvl1pPr>
          </a:lstStyle>
          <a:p>
            <a:pPr>
              <a:defRPr/>
            </a:pPr>
            <a:fld id="{6F52FD78-880B-4770-A454-C78282C901A6}" type="slidenum">
              <a:rPr lang="en-US" altLang="zh-TW"/>
              <a:pPr>
                <a:defRPr/>
              </a:pPr>
              <a:t>‹#›</a:t>
            </a:fld>
            <a:endParaRPr lang="en-US" altLang="zh-TW"/>
          </a:p>
        </p:txBody>
      </p:sp>
    </p:spTree>
    <p:extLst>
      <p:ext uri="{BB962C8B-B14F-4D97-AF65-F5344CB8AC3E}">
        <p14:creationId xmlns:p14="http://schemas.microsoft.com/office/powerpoint/2010/main" val="8987895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cSld name="標題及表格">
    <p:spTree>
      <p:nvGrpSpPr>
        <p:cNvPr id="1" name=""/>
        <p:cNvGrpSpPr/>
        <p:nvPr/>
      </p:nvGrpSpPr>
      <p:grpSpPr>
        <a:xfrm>
          <a:off x="0" y="0"/>
          <a:ext cx="0" cy="0"/>
          <a:chOff x="0" y="0"/>
          <a:chExt cx="0" cy="0"/>
        </a:xfrm>
      </p:grpSpPr>
      <p:sp>
        <p:nvSpPr>
          <p:cNvPr id="2" name="標題 1"/>
          <p:cNvSpPr>
            <a:spLocks noGrp="1"/>
          </p:cNvSpPr>
          <p:nvPr>
            <p:ph type="title"/>
          </p:nvPr>
        </p:nvSpPr>
        <p:spPr>
          <a:xfrm>
            <a:off x="457200" y="277813"/>
            <a:ext cx="8229600" cy="1139825"/>
          </a:xfrm>
        </p:spPr>
        <p:txBody>
          <a:bodyPr/>
          <a:lstStyle/>
          <a:p>
            <a:r>
              <a:rPr lang="zh-TW" altLang="en-US" smtClean="0"/>
              <a:t>按一下以編輯母片標題樣式</a:t>
            </a:r>
            <a:endParaRPr lang="zh-TW" altLang="en-US"/>
          </a:p>
        </p:txBody>
      </p:sp>
      <p:sp>
        <p:nvSpPr>
          <p:cNvPr id="3" name="表格版面配置區 2"/>
          <p:cNvSpPr>
            <a:spLocks noGrp="1"/>
          </p:cNvSpPr>
          <p:nvPr>
            <p:ph type="tbl" idx="1"/>
          </p:nvPr>
        </p:nvSpPr>
        <p:spPr>
          <a:xfrm>
            <a:off x="457200" y="1600200"/>
            <a:ext cx="8229600" cy="4530725"/>
          </a:xfrm>
        </p:spPr>
        <p:txBody>
          <a:bodyPr/>
          <a:lstStyle/>
          <a:p>
            <a:pPr lvl="0"/>
            <a:endParaRPr lang="zh-TW" altLang="en-US" noProof="0" smtClean="0"/>
          </a:p>
        </p:txBody>
      </p:sp>
      <p:sp>
        <p:nvSpPr>
          <p:cNvPr id="4" name="Rectangle 4"/>
          <p:cNvSpPr>
            <a:spLocks noGrp="1" noChangeArrowheads="1"/>
          </p:cNvSpPr>
          <p:nvPr>
            <p:ph type="dt" sz="half" idx="10"/>
          </p:nvPr>
        </p:nvSpPr>
        <p:spPr/>
        <p:txBody>
          <a:bodyPr/>
          <a:lstStyle>
            <a:lvl1pPr>
              <a:defRPr/>
            </a:lvl1pPr>
          </a:lstStyle>
          <a:p>
            <a:pPr>
              <a:defRPr/>
            </a:pPr>
            <a:fld id="{5BF83D78-05DE-420E-A0A0-97B0D39EEE8A}" type="datetime1">
              <a:rPr lang="zh-TW" altLang="en-US" smtClean="0"/>
              <a:t>2023/11/28</a:t>
            </a:fld>
            <a:endParaRPr lang="en-US" altLang="zh-TW"/>
          </a:p>
        </p:txBody>
      </p:sp>
      <p:sp>
        <p:nvSpPr>
          <p:cNvPr id="5" name="Rectangle 5"/>
          <p:cNvSpPr>
            <a:spLocks noGrp="1" noChangeArrowheads="1"/>
          </p:cNvSpPr>
          <p:nvPr>
            <p:ph type="ftr" sz="quarter" idx="11"/>
          </p:nvPr>
        </p:nvSpPr>
        <p:spPr/>
        <p:txBody>
          <a:bodyPr/>
          <a:lstStyle>
            <a:lvl1pPr>
              <a:defRPr/>
            </a:lvl1pPr>
          </a:lstStyle>
          <a:p>
            <a:pPr>
              <a:defRPr/>
            </a:pPr>
            <a:endParaRPr lang="en-US" altLang="zh-TW"/>
          </a:p>
        </p:txBody>
      </p:sp>
      <p:sp>
        <p:nvSpPr>
          <p:cNvPr id="6" name="Rectangle 6"/>
          <p:cNvSpPr>
            <a:spLocks noGrp="1" noChangeArrowheads="1"/>
          </p:cNvSpPr>
          <p:nvPr>
            <p:ph type="sldNum" sz="quarter" idx="12"/>
          </p:nvPr>
        </p:nvSpPr>
        <p:spPr/>
        <p:txBody>
          <a:bodyPr/>
          <a:lstStyle>
            <a:lvl1pPr>
              <a:defRPr/>
            </a:lvl1pPr>
          </a:lstStyle>
          <a:p>
            <a:pPr>
              <a:defRPr/>
            </a:pPr>
            <a:fld id="{0DCBA208-7CA4-4E1A-BD86-C6D70D27DAEB}" type="slidenum">
              <a:rPr lang="en-US" altLang="zh-TW"/>
              <a:pPr>
                <a:defRPr/>
              </a:pPr>
              <a:t>‹#›</a:t>
            </a:fld>
            <a:endParaRPr lang="en-US" altLang="zh-TW"/>
          </a:p>
        </p:txBody>
      </p:sp>
    </p:spTree>
    <p:extLst>
      <p:ext uri="{BB962C8B-B14F-4D97-AF65-F5344CB8AC3E}">
        <p14:creationId xmlns:p14="http://schemas.microsoft.com/office/powerpoint/2010/main" val="10918092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029806DE-090B-415A-A031-6CDE0F845DC7}" type="datetime1">
              <a:rPr lang="zh-TW" altLang="en-US" smtClean="0"/>
              <a:t>2023/11/28</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1118FB7C-3051-423D-B140-B22D31D849CF}" type="slidenum">
              <a:rPr lang="zh-TW" altLang="en-US" smtClean="0"/>
              <a:pPr/>
              <a:t>‹#›</a:t>
            </a:fld>
            <a:endParaRPr lang="zh-TW" altLang="en-US"/>
          </a:p>
        </p:txBody>
      </p:sp>
    </p:spTree>
    <p:extLst>
      <p:ext uri="{BB962C8B-B14F-4D97-AF65-F5344CB8AC3E}">
        <p14:creationId xmlns:p14="http://schemas.microsoft.com/office/powerpoint/2010/main" val="15720017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日期版面配置區 3"/>
          <p:cNvSpPr>
            <a:spLocks noGrp="1"/>
          </p:cNvSpPr>
          <p:nvPr>
            <p:ph type="dt" sz="half" idx="10"/>
          </p:nvPr>
        </p:nvSpPr>
        <p:spPr/>
        <p:txBody>
          <a:bodyPr/>
          <a:lstStyle/>
          <a:p>
            <a:fld id="{3039EA88-5510-477D-8A51-320485A4E064}" type="datetime1">
              <a:rPr lang="zh-TW" altLang="en-US" smtClean="0"/>
              <a:t>2023/11/28</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1118FB7C-3051-423D-B140-B22D31D849CF}" type="slidenum">
              <a:rPr lang="zh-TW" altLang="en-US" smtClean="0"/>
              <a:pPr/>
              <a:t>‹#›</a:t>
            </a:fld>
            <a:endParaRPr lang="zh-TW" altLang="en-US"/>
          </a:p>
        </p:txBody>
      </p:sp>
    </p:spTree>
    <p:extLst>
      <p:ext uri="{BB962C8B-B14F-4D97-AF65-F5344CB8AC3E}">
        <p14:creationId xmlns:p14="http://schemas.microsoft.com/office/powerpoint/2010/main" val="13823613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4"/>
          <p:cNvSpPr>
            <a:spLocks noGrp="1"/>
          </p:cNvSpPr>
          <p:nvPr>
            <p:ph type="dt" sz="half" idx="10"/>
          </p:nvPr>
        </p:nvSpPr>
        <p:spPr/>
        <p:txBody>
          <a:bodyPr/>
          <a:lstStyle/>
          <a:p>
            <a:fld id="{364FD0BD-6465-471A-8552-59B98E5B3833}" type="datetime1">
              <a:rPr lang="zh-TW" altLang="en-US" smtClean="0"/>
              <a:t>2023/11/28</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1118FB7C-3051-423D-B140-B22D31D849CF}" type="slidenum">
              <a:rPr lang="zh-TW" altLang="en-US" smtClean="0"/>
              <a:pPr/>
              <a:t>‹#›</a:t>
            </a:fld>
            <a:endParaRPr lang="zh-TW" altLang="en-US"/>
          </a:p>
        </p:txBody>
      </p:sp>
    </p:spTree>
    <p:extLst>
      <p:ext uri="{BB962C8B-B14F-4D97-AF65-F5344CB8AC3E}">
        <p14:creationId xmlns:p14="http://schemas.microsoft.com/office/powerpoint/2010/main" val="32686902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6"/>
          <p:cNvSpPr>
            <a:spLocks noGrp="1"/>
          </p:cNvSpPr>
          <p:nvPr>
            <p:ph type="dt" sz="half" idx="10"/>
          </p:nvPr>
        </p:nvSpPr>
        <p:spPr/>
        <p:txBody>
          <a:bodyPr/>
          <a:lstStyle/>
          <a:p>
            <a:fld id="{8738F7EE-55D8-423B-9570-BB4B9BBA5173}" type="datetime1">
              <a:rPr lang="zh-TW" altLang="en-US" smtClean="0"/>
              <a:t>2023/11/28</a:t>
            </a:fld>
            <a:endParaRPr lang="zh-TW" altLang="en-US"/>
          </a:p>
        </p:txBody>
      </p:sp>
      <p:sp>
        <p:nvSpPr>
          <p:cNvPr id="8" name="頁尾版面配置區 7"/>
          <p:cNvSpPr>
            <a:spLocks noGrp="1"/>
          </p:cNvSpPr>
          <p:nvPr>
            <p:ph type="ftr" sz="quarter" idx="11"/>
          </p:nvPr>
        </p:nvSpPr>
        <p:spPr/>
        <p:txBody>
          <a:bodyPr/>
          <a:lstStyle/>
          <a:p>
            <a:endParaRPr lang="zh-TW" altLang="en-US"/>
          </a:p>
        </p:txBody>
      </p:sp>
      <p:sp>
        <p:nvSpPr>
          <p:cNvPr id="9" name="投影片編號版面配置區 8"/>
          <p:cNvSpPr>
            <a:spLocks noGrp="1"/>
          </p:cNvSpPr>
          <p:nvPr>
            <p:ph type="sldNum" sz="quarter" idx="12"/>
          </p:nvPr>
        </p:nvSpPr>
        <p:spPr/>
        <p:txBody>
          <a:bodyPr/>
          <a:lstStyle/>
          <a:p>
            <a:fld id="{1118FB7C-3051-423D-B140-B22D31D849CF}" type="slidenum">
              <a:rPr lang="zh-TW" altLang="en-US" smtClean="0"/>
              <a:pPr/>
              <a:t>‹#›</a:t>
            </a:fld>
            <a:endParaRPr lang="zh-TW" altLang="en-US"/>
          </a:p>
        </p:txBody>
      </p:sp>
    </p:spTree>
    <p:extLst>
      <p:ext uri="{BB962C8B-B14F-4D97-AF65-F5344CB8AC3E}">
        <p14:creationId xmlns:p14="http://schemas.microsoft.com/office/powerpoint/2010/main" val="17711425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2"/>
          <p:cNvSpPr>
            <a:spLocks noGrp="1"/>
          </p:cNvSpPr>
          <p:nvPr>
            <p:ph type="dt" sz="half" idx="10"/>
          </p:nvPr>
        </p:nvSpPr>
        <p:spPr/>
        <p:txBody>
          <a:bodyPr/>
          <a:lstStyle/>
          <a:p>
            <a:fld id="{1FC985B6-AB45-4BC4-B6D7-3EEFFF6729F3}" type="datetime1">
              <a:rPr lang="zh-TW" altLang="en-US" smtClean="0"/>
              <a:t>2023/11/28</a:t>
            </a:fld>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1118FB7C-3051-423D-B140-B22D31D849CF}" type="slidenum">
              <a:rPr lang="zh-TW" altLang="en-US" smtClean="0"/>
              <a:pPr/>
              <a:t>‹#›</a:t>
            </a:fld>
            <a:endParaRPr lang="zh-TW" altLang="en-US"/>
          </a:p>
        </p:txBody>
      </p:sp>
    </p:spTree>
    <p:extLst>
      <p:ext uri="{BB962C8B-B14F-4D97-AF65-F5344CB8AC3E}">
        <p14:creationId xmlns:p14="http://schemas.microsoft.com/office/powerpoint/2010/main" val="7059186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8F9DAF21-6CF1-4434-B880-54F420B137E2}" type="datetime1">
              <a:rPr lang="zh-TW" altLang="en-US" smtClean="0"/>
              <a:t>2023/11/28</a:t>
            </a:fld>
            <a:endParaRPr lang="zh-TW" altLang="en-US"/>
          </a:p>
        </p:txBody>
      </p:sp>
      <p:sp>
        <p:nvSpPr>
          <p:cNvPr id="3" name="頁尾版面配置區 2"/>
          <p:cNvSpPr>
            <a:spLocks noGrp="1"/>
          </p:cNvSpPr>
          <p:nvPr>
            <p:ph type="ftr" sz="quarter" idx="1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fld id="{1118FB7C-3051-423D-B140-B22D31D849CF}" type="slidenum">
              <a:rPr lang="zh-TW" altLang="en-US" smtClean="0"/>
              <a:pPr/>
              <a:t>‹#›</a:t>
            </a:fld>
            <a:endParaRPr lang="zh-TW" altLang="en-US"/>
          </a:p>
        </p:txBody>
      </p:sp>
    </p:spTree>
    <p:extLst>
      <p:ext uri="{BB962C8B-B14F-4D97-AF65-F5344CB8AC3E}">
        <p14:creationId xmlns:p14="http://schemas.microsoft.com/office/powerpoint/2010/main" val="17130913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BEDF81C2-7D1D-4564-A4E1-38586EC6D00B}" type="datetime1">
              <a:rPr lang="zh-TW" altLang="en-US" smtClean="0"/>
              <a:t>2023/11/28</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1118FB7C-3051-423D-B140-B22D31D849CF}" type="slidenum">
              <a:rPr lang="zh-TW" altLang="en-US" smtClean="0"/>
              <a:pPr/>
              <a:t>‹#›</a:t>
            </a:fld>
            <a:endParaRPr lang="zh-TW" altLang="en-US"/>
          </a:p>
        </p:txBody>
      </p:sp>
    </p:spTree>
    <p:extLst>
      <p:ext uri="{BB962C8B-B14F-4D97-AF65-F5344CB8AC3E}">
        <p14:creationId xmlns:p14="http://schemas.microsoft.com/office/powerpoint/2010/main" val="5623285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FC9C63BE-0CE5-4870-87E9-000EF346EE6B}" type="datetime1">
              <a:rPr lang="zh-TW" altLang="en-US" smtClean="0"/>
              <a:t>2023/11/28</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1118FB7C-3051-423D-B140-B22D31D849CF}" type="slidenum">
              <a:rPr lang="zh-TW" altLang="en-US" smtClean="0"/>
              <a:pPr/>
              <a:t>‹#›</a:t>
            </a:fld>
            <a:endParaRPr lang="zh-TW" altLang="en-US"/>
          </a:p>
        </p:txBody>
      </p:sp>
    </p:spTree>
    <p:extLst>
      <p:ext uri="{BB962C8B-B14F-4D97-AF65-F5344CB8AC3E}">
        <p14:creationId xmlns:p14="http://schemas.microsoft.com/office/powerpoint/2010/main" val="9405446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B05622-85E2-4B35-86C5-C7FF2D2013E4}" type="datetime1">
              <a:rPr lang="zh-TW" altLang="en-US" smtClean="0"/>
              <a:t>2023/11/28</a:t>
            </a:fld>
            <a:endParaRPr lang="zh-TW" altLang="en-US"/>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118FB7C-3051-423D-B140-B22D31D849CF}" type="slidenum">
              <a:rPr lang="zh-TW" altLang="en-US" smtClean="0"/>
              <a:pPr/>
              <a:t>‹#›</a:t>
            </a:fld>
            <a:endParaRPr lang="zh-TW" altLang="en-US"/>
          </a:p>
        </p:txBody>
      </p:sp>
    </p:spTree>
    <p:extLst>
      <p:ext uri="{BB962C8B-B14F-4D97-AF65-F5344CB8AC3E}">
        <p14:creationId xmlns:p14="http://schemas.microsoft.com/office/powerpoint/2010/main" val="3108862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4" r:id="rId12"/>
    <p:sldLayoutId id="2147483665" r:id="rId13"/>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0.emf"/></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3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4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hyperlink" Target="https://g0v.tw/" TargetMode="Externa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3.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31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7.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1.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6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36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3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4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WordArt 2"/>
          <p:cNvSpPr>
            <a:spLocks noChangeArrowheads="1" noChangeShapeType="1" noTextEdit="1"/>
          </p:cNvSpPr>
          <p:nvPr/>
        </p:nvSpPr>
        <p:spPr bwMode="auto">
          <a:xfrm>
            <a:off x="1115616" y="3068960"/>
            <a:ext cx="6705600" cy="1512169"/>
          </a:xfrm>
          <a:prstGeom prst="rect">
            <a:avLst/>
          </a:prstGeom>
          <a:noFill/>
        </p:spPr>
        <p:txBody>
          <a:bodyPr spcFirstLastPara="1" wrap="none" fromWordArt="1">
            <a:prstTxWarp prst="textArchUp">
              <a:avLst>
                <a:gd name="adj" fmla="val 10922388"/>
              </a:avLst>
            </a:prstTxWarp>
          </a:bodyPr>
          <a:lstStyle/>
          <a:p>
            <a:pPr algn="ctr"/>
            <a:r>
              <a:rPr lang="zh-TW" altLang="en-US" sz="7200" b="1" dirty="0">
                <a:solidFill>
                  <a:srgbClr val="FF0000"/>
                </a:solidFill>
              </a:rPr>
              <a:t>政府採購監辦</a:t>
            </a:r>
            <a:r>
              <a:rPr lang="zh-TW" altLang="en-US" sz="7200" b="1" dirty="0" smtClean="0">
                <a:solidFill>
                  <a:srgbClr val="FF0000"/>
                </a:solidFill>
              </a:rPr>
              <a:t>實務</a:t>
            </a:r>
            <a:endParaRPr lang="en-US" altLang="zh-TW" sz="7200" b="1" dirty="0" smtClean="0">
              <a:solidFill>
                <a:srgbClr val="FF0000"/>
              </a:solidFill>
            </a:endParaRPr>
          </a:p>
          <a:p>
            <a:pPr algn="ctr"/>
            <a:r>
              <a:rPr lang="zh-TW" altLang="en-US" sz="7200" b="1" dirty="0" smtClean="0">
                <a:solidFill>
                  <a:srgbClr val="FF0000"/>
                </a:solidFill>
              </a:rPr>
              <a:t>及</a:t>
            </a:r>
            <a:endParaRPr lang="en-US" altLang="zh-TW" sz="7200" b="1" dirty="0" smtClean="0">
              <a:solidFill>
                <a:srgbClr val="FF0000"/>
              </a:solidFill>
            </a:endParaRPr>
          </a:p>
          <a:p>
            <a:pPr algn="ctr"/>
            <a:r>
              <a:rPr lang="zh-TW" altLang="en-US" sz="7200" b="1" dirty="0" smtClean="0">
                <a:solidFill>
                  <a:srgbClr val="FF0000"/>
                </a:solidFill>
              </a:rPr>
              <a:t>常見採購錯誤</a:t>
            </a:r>
            <a:r>
              <a:rPr lang="zh-TW" altLang="en-US" sz="7200" b="1" dirty="0">
                <a:solidFill>
                  <a:srgbClr val="FF0000"/>
                </a:solidFill>
              </a:rPr>
              <a:t>態樣解析</a:t>
            </a:r>
            <a:endParaRPr lang="zh-TW" altLang="en-US" sz="7200" b="1" kern="10" dirty="0">
              <a:ln w="9525">
                <a:solidFill>
                  <a:srgbClr val="FF0000"/>
                </a:solidFill>
                <a:round/>
                <a:headEnd/>
                <a:tailEnd/>
              </a:ln>
              <a:solidFill>
                <a:srgbClr val="FF0000"/>
              </a:solidFill>
              <a:latin typeface="新細明體"/>
              <a:ea typeface="新細明體"/>
            </a:endParaRPr>
          </a:p>
        </p:txBody>
      </p:sp>
      <p:sp>
        <p:nvSpPr>
          <p:cNvPr id="8195" name="Text Box 4"/>
          <p:cNvSpPr txBox="1">
            <a:spLocks noChangeArrowheads="1"/>
          </p:cNvSpPr>
          <p:nvPr/>
        </p:nvSpPr>
        <p:spPr bwMode="auto">
          <a:xfrm>
            <a:off x="3995936" y="5301208"/>
            <a:ext cx="4968552" cy="923330"/>
          </a:xfrm>
          <a:prstGeom prst="rect">
            <a:avLst/>
          </a:prstGeom>
          <a:noFill/>
          <a:ln w="9525">
            <a:noFill/>
            <a:miter lim="800000"/>
            <a:headEnd/>
            <a:tailEnd/>
          </a:ln>
        </p:spPr>
        <p:txBody>
          <a:bodyPr wrap="square">
            <a:spAutoFit/>
          </a:bodyPr>
          <a:lstStyle/>
          <a:p>
            <a:r>
              <a:rPr lang="zh-TW" altLang="en-US" b="1" dirty="0">
                <a:solidFill>
                  <a:srgbClr val="0000FF"/>
                </a:solidFill>
                <a:latin typeface="+mn-ea"/>
              </a:rPr>
              <a:t>報告人：</a:t>
            </a:r>
            <a:r>
              <a:rPr lang="zh-TW" altLang="en-US" b="1" dirty="0" smtClean="0">
                <a:solidFill>
                  <a:srgbClr val="0000FF"/>
                </a:solidFill>
                <a:latin typeface="+mn-ea"/>
              </a:rPr>
              <a:t>陳有政</a:t>
            </a:r>
            <a:r>
              <a:rPr lang="en-US" altLang="zh-TW" b="1" dirty="0" smtClean="0">
                <a:solidFill>
                  <a:srgbClr val="0000FF"/>
                </a:solidFill>
                <a:latin typeface="+mn-ea"/>
              </a:rPr>
              <a:t>.112.12.01</a:t>
            </a:r>
            <a:r>
              <a:rPr lang="zh-TW" altLang="en-US" b="1" dirty="0" smtClean="0">
                <a:solidFill>
                  <a:srgbClr val="0000FF"/>
                </a:solidFill>
                <a:latin typeface="+mn-ea"/>
              </a:rPr>
              <a:t>新竹縣政府主計處</a:t>
            </a:r>
            <a:endParaRPr lang="en-US" altLang="zh-TW" b="1" dirty="0" smtClean="0">
              <a:solidFill>
                <a:srgbClr val="0000FF"/>
              </a:solidFill>
              <a:latin typeface="+mn-ea"/>
            </a:endParaRPr>
          </a:p>
          <a:p>
            <a:r>
              <a:rPr lang="zh-TW" altLang="en-US" b="1" dirty="0" smtClean="0">
                <a:solidFill>
                  <a:srgbClr val="0000FF"/>
                </a:solidFill>
                <a:latin typeface="+mn-ea"/>
              </a:rPr>
              <a:t>電    </a:t>
            </a:r>
            <a:r>
              <a:rPr lang="zh-TW" altLang="en-US" b="1" dirty="0">
                <a:solidFill>
                  <a:srgbClr val="0000FF"/>
                </a:solidFill>
                <a:latin typeface="+mn-ea"/>
              </a:rPr>
              <a:t>話：</a:t>
            </a:r>
            <a:r>
              <a:rPr lang="en-US" altLang="zh-TW" b="1" dirty="0" smtClean="0">
                <a:solidFill>
                  <a:srgbClr val="0000FF"/>
                </a:solidFill>
                <a:latin typeface="+mn-ea"/>
              </a:rPr>
              <a:t>0910-583875【LINE</a:t>
            </a:r>
            <a:r>
              <a:rPr lang="zh-TW" altLang="en-US" b="1" dirty="0" smtClean="0">
                <a:solidFill>
                  <a:srgbClr val="0000FF"/>
                </a:solidFill>
                <a:latin typeface="+mn-ea"/>
              </a:rPr>
              <a:t> </a:t>
            </a:r>
            <a:r>
              <a:rPr lang="en-US" altLang="zh-TW" b="1" dirty="0" smtClean="0">
                <a:solidFill>
                  <a:srgbClr val="0000FF"/>
                </a:solidFill>
                <a:latin typeface="+mn-ea"/>
              </a:rPr>
              <a:t>ID】</a:t>
            </a:r>
            <a:endParaRPr lang="en-US" altLang="zh-TW" b="1" dirty="0">
              <a:solidFill>
                <a:srgbClr val="0000FF"/>
              </a:solidFill>
              <a:latin typeface="+mn-ea"/>
            </a:endParaRPr>
          </a:p>
          <a:p>
            <a:r>
              <a:rPr lang="en-US" altLang="zh-TW" b="1" dirty="0">
                <a:solidFill>
                  <a:srgbClr val="0000FF"/>
                </a:solidFill>
              </a:rPr>
              <a:t>E-mail </a:t>
            </a:r>
            <a:r>
              <a:rPr lang="zh-TW" altLang="en-US" b="1" dirty="0">
                <a:solidFill>
                  <a:srgbClr val="0000FF"/>
                </a:solidFill>
              </a:rPr>
              <a:t>： </a:t>
            </a:r>
            <a:r>
              <a:rPr lang="en-US" altLang="zh-TW" b="1" dirty="0" smtClean="0">
                <a:solidFill>
                  <a:srgbClr val="0000FF"/>
                </a:solidFill>
              </a:rPr>
              <a:t>chenguchen@yahoo.com.tw</a:t>
            </a:r>
            <a:endParaRPr lang="en-US" altLang="zh-TW" b="1" dirty="0">
              <a:solidFill>
                <a:srgbClr val="0000FF"/>
              </a:solidFill>
            </a:endParaRPr>
          </a:p>
        </p:txBody>
      </p:sp>
      <p:sp>
        <p:nvSpPr>
          <p:cNvPr id="3" name="投影片編號版面配置區 2"/>
          <p:cNvSpPr>
            <a:spLocks noGrp="1"/>
          </p:cNvSpPr>
          <p:nvPr>
            <p:ph type="sldNum" sz="quarter" idx="12"/>
          </p:nvPr>
        </p:nvSpPr>
        <p:spPr/>
        <p:txBody>
          <a:bodyPr/>
          <a:lstStyle/>
          <a:p>
            <a:fld id="{1118FB7C-3051-423D-B140-B22D31D849CF}" type="slidenum">
              <a:rPr lang="zh-TW" altLang="en-US" smtClean="0"/>
              <a:pPr/>
              <a:t>1</a:t>
            </a:fld>
            <a:endParaRPr lang="zh-TW" altLang="en-US"/>
          </a:p>
        </p:txBody>
      </p:sp>
    </p:spTree>
    <p:extLst>
      <p:ext uri="{BB962C8B-B14F-4D97-AF65-F5344CB8AC3E}">
        <p14:creationId xmlns:p14="http://schemas.microsoft.com/office/powerpoint/2010/main" val="187630950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標題 1"/>
          <p:cNvSpPr>
            <a:spLocks noGrp="1"/>
          </p:cNvSpPr>
          <p:nvPr>
            <p:ph type="title"/>
          </p:nvPr>
        </p:nvSpPr>
        <p:spPr>
          <a:xfrm>
            <a:off x="684213" y="188913"/>
            <a:ext cx="7772400" cy="792162"/>
          </a:xfrm>
          <a:solidFill>
            <a:srgbClr val="FFFF00"/>
          </a:solidFill>
        </p:spPr>
        <p:txBody>
          <a:bodyPr/>
          <a:lstStyle/>
          <a:p>
            <a:pPr algn="ctr"/>
            <a:r>
              <a:rPr lang="zh-TW" altLang="en-US" b="1" smtClean="0">
                <a:solidFill>
                  <a:srgbClr val="0000FF"/>
                </a:solidFill>
              </a:rPr>
              <a:t>課 程 大 綱</a:t>
            </a:r>
          </a:p>
        </p:txBody>
      </p:sp>
      <p:sp>
        <p:nvSpPr>
          <p:cNvPr id="14339" name="內容版面配置區 2"/>
          <p:cNvSpPr>
            <a:spLocks noGrp="1"/>
          </p:cNvSpPr>
          <p:nvPr>
            <p:ph idx="1"/>
          </p:nvPr>
        </p:nvSpPr>
        <p:spPr>
          <a:xfrm>
            <a:off x="1115617" y="1052736"/>
            <a:ext cx="7272808" cy="5544616"/>
          </a:xfrm>
        </p:spPr>
        <p:txBody>
          <a:bodyPr>
            <a:normAutofit/>
          </a:bodyPr>
          <a:lstStyle/>
          <a:p>
            <a:pPr>
              <a:spcBef>
                <a:spcPts val="0"/>
              </a:spcBef>
              <a:buFont typeface="Wingdings" panose="05000000000000000000" pitchFamily="2" charset="2"/>
              <a:buChar char="n"/>
              <a:defRPr/>
            </a:pPr>
            <a:r>
              <a:rPr lang="zh-TW" altLang="en-US" sz="2400" b="1" dirty="0">
                <a:solidFill>
                  <a:srgbClr val="FF0000"/>
                </a:solidFill>
                <a:latin typeface="+mn-ea"/>
              </a:rPr>
              <a:t>會同採購監辦實務</a:t>
            </a:r>
          </a:p>
          <a:p>
            <a:pPr>
              <a:spcBef>
                <a:spcPts val="0"/>
              </a:spcBef>
              <a:defRPr/>
            </a:pPr>
            <a:r>
              <a:rPr lang="zh-TW" altLang="en-US" sz="2400" b="1" dirty="0">
                <a:solidFill>
                  <a:srgbClr val="0000FF"/>
                </a:solidFill>
              </a:rPr>
              <a:t>常見爭點議題探討</a:t>
            </a:r>
            <a:endParaRPr lang="zh-TW" altLang="en-US" sz="1200" dirty="0">
              <a:solidFill>
                <a:srgbClr val="0000FF"/>
              </a:solidFill>
            </a:endParaRPr>
          </a:p>
          <a:p>
            <a:pPr>
              <a:spcBef>
                <a:spcPts val="0"/>
              </a:spcBef>
              <a:buFont typeface="Wingdings" panose="05000000000000000000" pitchFamily="2" charset="2"/>
              <a:buChar char="n"/>
              <a:defRPr/>
            </a:pPr>
            <a:r>
              <a:rPr lang="zh-TW" altLang="en-US" sz="2400" b="1" dirty="0" smtClean="0">
                <a:solidFill>
                  <a:srgbClr val="FF0000"/>
                </a:solidFill>
                <a:latin typeface="+mn-ea"/>
              </a:rPr>
              <a:t>採購招</a:t>
            </a:r>
            <a:r>
              <a:rPr lang="zh-TW" altLang="en-US" sz="2400" b="1" dirty="0" smtClean="0">
                <a:solidFill>
                  <a:srgbClr val="FF0000"/>
                </a:solidFill>
                <a:latin typeface="PMingLiU" panose="02020500000000000000" pitchFamily="18" charset="-120"/>
                <a:ea typeface="PMingLiU" panose="02020500000000000000" pitchFamily="18" charset="-120"/>
              </a:rPr>
              <a:t>、</a:t>
            </a:r>
            <a:r>
              <a:rPr lang="zh-TW" altLang="en-US" sz="2400" b="1" dirty="0" smtClean="0">
                <a:solidFill>
                  <a:srgbClr val="FF0000"/>
                </a:solidFill>
                <a:latin typeface="+mn-ea"/>
              </a:rPr>
              <a:t>決</a:t>
            </a:r>
            <a:r>
              <a:rPr lang="zh-TW" altLang="en-US" sz="2400" b="1" dirty="0">
                <a:solidFill>
                  <a:srgbClr val="FF0000"/>
                </a:solidFill>
                <a:latin typeface="+mn-ea"/>
              </a:rPr>
              <a:t>標模式概述</a:t>
            </a:r>
          </a:p>
          <a:p>
            <a:pPr>
              <a:spcBef>
                <a:spcPts val="0"/>
              </a:spcBef>
              <a:buFont typeface="Wingdings" panose="05000000000000000000" pitchFamily="2" charset="2"/>
              <a:buChar char="n"/>
              <a:defRPr/>
            </a:pPr>
            <a:r>
              <a:rPr lang="zh-TW" altLang="en-US" sz="2400" b="1" kern="10" dirty="0" smtClean="0">
                <a:solidFill>
                  <a:srgbClr val="FF0000"/>
                </a:solidFill>
                <a:latin typeface="標楷體"/>
              </a:rPr>
              <a:t>辦理</a:t>
            </a:r>
            <a:r>
              <a:rPr lang="zh-TW" altLang="en-US" sz="2400" b="1" kern="10" dirty="0">
                <a:solidFill>
                  <a:srgbClr val="FF0000"/>
                </a:solidFill>
                <a:latin typeface="標楷體"/>
              </a:rPr>
              <a:t>採購招標相關議題</a:t>
            </a:r>
          </a:p>
          <a:p>
            <a:pPr>
              <a:spcBef>
                <a:spcPts val="0"/>
              </a:spcBef>
              <a:defRPr/>
            </a:pPr>
            <a:r>
              <a:rPr lang="zh-TW" altLang="en-US" sz="2000" b="1" dirty="0">
                <a:solidFill>
                  <a:srgbClr val="0000FF"/>
                </a:solidFill>
              </a:rPr>
              <a:t>規格標：採購評選、最低</a:t>
            </a:r>
            <a:r>
              <a:rPr lang="zh-TW" altLang="en-US" sz="2000" b="1" dirty="0" smtClean="0">
                <a:solidFill>
                  <a:srgbClr val="0000FF"/>
                </a:solidFill>
              </a:rPr>
              <a:t>標</a:t>
            </a:r>
            <a:endParaRPr lang="en-US" altLang="zh-TW" sz="2000" b="1" dirty="0" smtClean="0">
              <a:solidFill>
                <a:srgbClr val="0000FF"/>
              </a:solidFill>
            </a:endParaRPr>
          </a:p>
          <a:p>
            <a:pPr>
              <a:spcBef>
                <a:spcPts val="0"/>
              </a:spcBef>
              <a:defRPr/>
            </a:pPr>
            <a:r>
              <a:rPr lang="zh-TW" altLang="en-US" sz="2000" b="1" dirty="0" smtClean="0">
                <a:solidFill>
                  <a:srgbClr val="0000FF"/>
                </a:solidFill>
              </a:rPr>
              <a:t>資格標</a:t>
            </a:r>
            <a:endParaRPr lang="en-US" altLang="zh-TW" sz="2000" b="1" dirty="0">
              <a:solidFill>
                <a:srgbClr val="0000FF"/>
              </a:solidFill>
            </a:endParaRPr>
          </a:p>
          <a:p>
            <a:pPr>
              <a:spcBef>
                <a:spcPts val="0"/>
              </a:spcBef>
              <a:buFont typeface="Arial" panose="020B0604020202020204" pitchFamily="34" charset="0"/>
              <a:buChar char="•"/>
              <a:defRPr/>
            </a:pPr>
            <a:r>
              <a:rPr lang="zh-TW" altLang="en-US" sz="2000" b="1" dirty="0" smtClean="0">
                <a:solidFill>
                  <a:srgbClr val="0000FF"/>
                </a:solidFill>
              </a:rPr>
              <a:t>投標</a:t>
            </a:r>
            <a:r>
              <a:rPr lang="zh-TW" altLang="en-US" sz="2000" b="1" dirty="0">
                <a:solidFill>
                  <a:srgbClr val="0000FF"/>
                </a:solidFill>
              </a:rPr>
              <a:t>須知留意事項</a:t>
            </a:r>
            <a:endParaRPr lang="en-US" altLang="zh-TW" sz="2000" b="1" dirty="0">
              <a:solidFill>
                <a:srgbClr val="0000FF"/>
              </a:solidFill>
            </a:endParaRPr>
          </a:p>
          <a:p>
            <a:pPr>
              <a:spcBef>
                <a:spcPts val="0"/>
              </a:spcBef>
              <a:buFont typeface="Arial" panose="020B0604020202020204" pitchFamily="34" charset="0"/>
              <a:buChar char="•"/>
              <a:defRPr/>
            </a:pPr>
            <a:r>
              <a:rPr lang="zh-TW" altLang="en-US" sz="2000" b="1" dirty="0" smtClean="0">
                <a:solidFill>
                  <a:srgbClr val="0000FF"/>
                </a:solidFill>
              </a:rPr>
              <a:t>決</a:t>
            </a:r>
            <a:r>
              <a:rPr lang="zh-TW" altLang="en-US" sz="2000" b="1" dirty="0">
                <a:solidFill>
                  <a:srgbClr val="0000FF"/>
                </a:solidFill>
              </a:rPr>
              <a:t>標方式與契約價金</a:t>
            </a:r>
            <a:r>
              <a:rPr lang="zh-TW" altLang="en-US" sz="2000" b="1" dirty="0" smtClean="0">
                <a:solidFill>
                  <a:srgbClr val="0000FF"/>
                </a:solidFill>
              </a:rPr>
              <a:t>給付</a:t>
            </a:r>
            <a:endParaRPr lang="en-US" altLang="zh-TW" sz="2000" b="1" dirty="0" smtClean="0">
              <a:solidFill>
                <a:srgbClr val="0000FF"/>
              </a:solidFill>
            </a:endParaRPr>
          </a:p>
          <a:p>
            <a:pPr>
              <a:spcBef>
                <a:spcPts val="0"/>
              </a:spcBef>
              <a:buFont typeface="Arial" panose="020B0604020202020204" pitchFamily="34" charset="0"/>
              <a:buChar char="•"/>
              <a:defRPr/>
            </a:pPr>
            <a:r>
              <a:rPr lang="zh-TW" altLang="en-US" sz="2000" b="1" smtClean="0">
                <a:solidFill>
                  <a:srgbClr val="0000FF"/>
                </a:solidFill>
              </a:rPr>
              <a:t>其</a:t>
            </a:r>
            <a:r>
              <a:rPr lang="zh-TW" altLang="en-US" sz="2000" b="1">
                <a:solidFill>
                  <a:srgbClr val="0000FF"/>
                </a:solidFill>
              </a:rPr>
              <a:t>他</a:t>
            </a:r>
            <a:endParaRPr lang="en-US" altLang="zh-TW" sz="2000" b="1" dirty="0">
              <a:solidFill>
                <a:srgbClr val="0000FF"/>
              </a:solidFill>
            </a:endParaRPr>
          </a:p>
          <a:p>
            <a:pPr>
              <a:spcBef>
                <a:spcPts val="0"/>
              </a:spcBef>
              <a:buFont typeface="Wingdings" panose="05000000000000000000" pitchFamily="2" charset="2"/>
              <a:buChar char="n"/>
              <a:defRPr/>
            </a:pPr>
            <a:r>
              <a:rPr lang="zh-TW" altLang="en-US" sz="2400" b="1" dirty="0" smtClean="0">
                <a:solidFill>
                  <a:srgbClr val="FF0000"/>
                </a:solidFill>
                <a:latin typeface="+mn-ea"/>
              </a:rPr>
              <a:t>開</a:t>
            </a:r>
            <a:r>
              <a:rPr lang="zh-TW" altLang="en-US" sz="2400" b="1" dirty="0">
                <a:solidFill>
                  <a:srgbClr val="FF0000"/>
                </a:solidFill>
                <a:latin typeface="+mn-ea"/>
              </a:rPr>
              <a:t>、審、決標作業焦點</a:t>
            </a:r>
            <a:r>
              <a:rPr lang="zh-TW" altLang="en-US" sz="2400" b="1" dirty="0" smtClean="0">
                <a:solidFill>
                  <a:srgbClr val="FF0000"/>
                </a:solidFill>
                <a:latin typeface="+mn-ea"/>
              </a:rPr>
              <a:t>議題</a:t>
            </a:r>
            <a:endParaRPr lang="en-US" altLang="zh-TW" sz="2400" b="1" dirty="0" smtClean="0">
              <a:solidFill>
                <a:srgbClr val="FF0000"/>
              </a:solidFill>
            </a:endParaRPr>
          </a:p>
          <a:p>
            <a:pPr>
              <a:spcBef>
                <a:spcPts val="0"/>
              </a:spcBef>
              <a:buFont typeface="Wingdings" panose="05000000000000000000" pitchFamily="2" charset="2"/>
              <a:buChar char="n"/>
              <a:defRPr/>
            </a:pPr>
            <a:r>
              <a:rPr lang="zh-TW" altLang="en-US" sz="2400" b="1" dirty="0">
                <a:solidFill>
                  <a:srgbClr val="FF0000"/>
                </a:solidFill>
              </a:rPr>
              <a:t>契</a:t>
            </a:r>
            <a:r>
              <a:rPr lang="zh-TW" altLang="en-US" sz="2400" b="1" dirty="0" smtClean="0">
                <a:solidFill>
                  <a:srgbClr val="FF0000"/>
                </a:solidFill>
              </a:rPr>
              <a:t>約</a:t>
            </a:r>
            <a:r>
              <a:rPr lang="zh-TW" altLang="en-US" sz="2400" b="1" dirty="0">
                <a:solidFill>
                  <a:srgbClr val="FF0000"/>
                </a:solidFill>
              </a:rPr>
              <a:t>管理及爭議處理常見錯誤態</a:t>
            </a:r>
            <a:r>
              <a:rPr lang="zh-TW" altLang="en-US" sz="2400" b="1" dirty="0" smtClean="0">
                <a:solidFill>
                  <a:srgbClr val="FF0000"/>
                </a:solidFill>
              </a:rPr>
              <a:t>樣</a:t>
            </a:r>
            <a:endParaRPr lang="en-US" altLang="zh-TW" sz="2400" b="1" dirty="0">
              <a:solidFill>
                <a:srgbClr val="FF0000"/>
              </a:solidFill>
            </a:endParaRPr>
          </a:p>
          <a:p>
            <a:pPr>
              <a:spcBef>
                <a:spcPts val="0"/>
              </a:spcBef>
              <a:buFont typeface="Arial" panose="020B0604020202020204" pitchFamily="34" charset="0"/>
              <a:buChar char="•"/>
              <a:defRPr/>
            </a:pPr>
            <a:r>
              <a:rPr lang="zh-TW" altLang="en-US" sz="2000" b="1" dirty="0">
                <a:solidFill>
                  <a:srgbClr val="0000FF"/>
                </a:solidFill>
              </a:rPr>
              <a:t>履約管理</a:t>
            </a:r>
            <a:endParaRPr lang="zh-TW" altLang="en-US" sz="2000" dirty="0">
              <a:solidFill>
                <a:srgbClr val="0000FF"/>
              </a:solidFill>
            </a:endParaRPr>
          </a:p>
          <a:p>
            <a:pPr>
              <a:spcBef>
                <a:spcPts val="0"/>
              </a:spcBef>
              <a:buFont typeface="Arial" panose="020B0604020202020204" pitchFamily="34" charset="0"/>
              <a:buChar char="•"/>
              <a:defRPr/>
            </a:pPr>
            <a:r>
              <a:rPr kumimoji="0" lang="zh-TW" altLang="en-US" sz="2000" b="1" dirty="0" smtClean="0">
                <a:solidFill>
                  <a:srgbClr val="2206C8"/>
                </a:solidFill>
                <a:latin typeface="Perpetua" panose="02020502060401020303" pitchFamily="18" charset="0"/>
              </a:rPr>
              <a:t>竣工</a:t>
            </a:r>
            <a:r>
              <a:rPr kumimoji="0" lang="zh-TW" altLang="en-US" sz="2000" b="1" dirty="0">
                <a:solidFill>
                  <a:srgbClr val="2206C8"/>
                </a:solidFill>
                <a:latin typeface="PMingLiU" panose="02020500000000000000" pitchFamily="18" charset="-120"/>
                <a:ea typeface="PMingLiU" panose="02020500000000000000" pitchFamily="18" charset="-120"/>
              </a:rPr>
              <a:t>、</a:t>
            </a:r>
            <a:r>
              <a:rPr kumimoji="0" lang="zh-TW" altLang="en-US" sz="2000" b="1" dirty="0">
                <a:solidFill>
                  <a:srgbClr val="2206C8"/>
                </a:solidFill>
                <a:latin typeface="Perpetua" panose="02020502060401020303" pitchFamily="18" charset="0"/>
              </a:rPr>
              <a:t>驗收</a:t>
            </a:r>
          </a:p>
          <a:p>
            <a:pPr>
              <a:spcBef>
                <a:spcPts val="0"/>
              </a:spcBef>
              <a:buFont typeface="Arial" panose="020B0604020202020204" pitchFamily="34" charset="0"/>
              <a:buChar char="•"/>
              <a:defRPr/>
            </a:pPr>
            <a:r>
              <a:rPr kumimoji="0" lang="zh-TW" altLang="en-US" sz="2000" b="1" dirty="0">
                <a:solidFill>
                  <a:srgbClr val="2206C8"/>
                </a:solidFill>
                <a:latin typeface="Perpetua" panose="02020502060401020303" pitchFamily="18" charset="0"/>
              </a:rPr>
              <a:t>履約爭議</a:t>
            </a:r>
            <a:r>
              <a:rPr kumimoji="0" lang="zh-TW" altLang="en-US" sz="2000" b="1" dirty="0" smtClean="0">
                <a:solidFill>
                  <a:srgbClr val="2206C8"/>
                </a:solidFill>
                <a:latin typeface="Perpetua" panose="02020502060401020303" pitchFamily="18" charset="0"/>
              </a:rPr>
              <a:t>處理方式</a:t>
            </a:r>
            <a:endParaRPr lang="en-US" altLang="zh-TW" sz="2000" b="1" dirty="0" smtClean="0">
              <a:solidFill>
                <a:srgbClr val="FF0000"/>
              </a:solidFill>
            </a:endParaRPr>
          </a:p>
        </p:txBody>
      </p:sp>
      <p:sp>
        <p:nvSpPr>
          <p:cNvPr id="3" name="投影片編號版面配置區 2"/>
          <p:cNvSpPr>
            <a:spLocks noGrp="1"/>
          </p:cNvSpPr>
          <p:nvPr>
            <p:ph type="sldNum" sz="quarter" idx="12"/>
          </p:nvPr>
        </p:nvSpPr>
        <p:spPr/>
        <p:txBody>
          <a:bodyPr/>
          <a:lstStyle/>
          <a:p>
            <a:fld id="{1118FB7C-3051-423D-B140-B22D31D849CF}" type="slidenum">
              <a:rPr lang="zh-TW" altLang="en-US" smtClean="0"/>
              <a:pPr/>
              <a:t>10</a:t>
            </a:fld>
            <a:endParaRPr lang="zh-TW" altLang="en-US"/>
          </a:p>
        </p:txBody>
      </p:sp>
    </p:spTree>
    <p:extLst>
      <p:ext uri="{BB962C8B-B14F-4D97-AF65-F5344CB8AC3E}">
        <p14:creationId xmlns:p14="http://schemas.microsoft.com/office/powerpoint/2010/main" val="2707997504"/>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idx="4294967295"/>
          </p:nvPr>
        </p:nvSpPr>
        <p:spPr>
          <a:xfrm>
            <a:off x="468313" y="260350"/>
            <a:ext cx="8494712" cy="1143000"/>
          </a:xfrm>
        </p:spPr>
        <p:txBody>
          <a:bodyPr/>
          <a:lstStyle/>
          <a:p>
            <a:pPr eaLnBrk="1" hangingPunct="1"/>
            <a:r>
              <a:rPr lang="zh-TW" altLang="en-US" sz="2800" b="1" u="sng" smtClean="0">
                <a:solidFill>
                  <a:srgbClr val="FF0000"/>
                </a:solidFill>
              </a:rPr>
              <a:t>總價決標</a:t>
            </a:r>
            <a:r>
              <a:rPr lang="zh-TW" altLang="en-US" sz="2800" b="1" u="sng" smtClean="0">
                <a:solidFill>
                  <a:srgbClr val="FF0000"/>
                </a:solidFill>
                <a:latin typeface="新細明體" panose="02020500000000000000" pitchFamily="18" charset="-120"/>
                <a:ea typeface="新細明體" panose="02020500000000000000" pitchFamily="18" charset="-120"/>
              </a:rPr>
              <a:t>、</a:t>
            </a:r>
            <a:r>
              <a:rPr lang="zh-TW" altLang="en-US" sz="2800" b="1" u="sng" smtClean="0">
                <a:solidFill>
                  <a:srgbClr val="FF0000"/>
                </a:solidFill>
              </a:rPr>
              <a:t>總價結算</a:t>
            </a:r>
            <a:r>
              <a:rPr lang="zh-TW" altLang="en-US" sz="2800" b="1" smtClean="0">
                <a:solidFill>
                  <a:srgbClr val="FF0000"/>
                </a:solidFill>
              </a:rPr>
              <a:t>之追加部分累計金額試算案例</a:t>
            </a:r>
          </a:p>
        </p:txBody>
      </p:sp>
      <p:graphicFrame>
        <p:nvGraphicFramePr>
          <p:cNvPr id="8" name="表格 7"/>
          <p:cNvGraphicFramePr>
            <a:graphicFrameLocks noGrp="1"/>
          </p:cNvGraphicFramePr>
          <p:nvPr/>
        </p:nvGraphicFramePr>
        <p:xfrm>
          <a:off x="323850" y="3716338"/>
          <a:ext cx="8569325" cy="2926080"/>
        </p:xfrm>
        <a:graphic>
          <a:graphicData uri="http://schemas.openxmlformats.org/drawingml/2006/table">
            <a:tbl>
              <a:tblPr/>
              <a:tblGrid>
                <a:gridCol w="568325">
                  <a:extLst>
                    <a:ext uri="{9D8B030D-6E8A-4147-A177-3AD203B41FA5}">
                      <a16:colId xmlns:a16="http://schemas.microsoft.com/office/drawing/2014/main" xmlns="" val="20000"/>
                    </a:ext>
                  </a:extLst>
                </a:gridCol>
                <a:gridCol w="584200">
                  <a:extLst>
                    <a:ext uri="{9D8B030D-6E8A-4147-A177-3AD203B41FA5}">
                      <a16:colId xmlns:a16="http://schemas.microsoft.com/office/drawing/2014/main" xmlns="" val="20001"/>
                    </a:ext>
                  </a:extLst>
                </a:gridCol>
                <a:gridCol w="568325">
                  <a:extLst>
                    <a:ext uri="{9D8B030D-6E8A-4147-A177-3AD203B41FA5}">
                      <a16:colId xmlns:a16="http://schemas.microsoft.com/office/drawing/2014/main" xmlns="" val="20002"/>
                    </a:ext>
                  </a:extLst>
                </a:gridCol>
                <a:gridCol w="508000">
                  <a:extLst>
                    <a:ext uri="{9D8B030D-6E8A-4147-A177-3AD203B41FA5}">
                      <a16:colId xmlns:a16="http://schemas.microsoft.com/office/drawing/2014/main" xmlns="" val="20003"/>
                    </a:ext>
                  </a:extLst>
                </a:gridCol>
                <a:gridCol w="558800">
                  <a:extLst>
                    <a:ext uri="{9D8B030D-6E8A-4147-A177-3AD203B41FA5}">
                      <a16:colId xmlns:a16="http://schemas.microsoft.com/office/drawing/2014/main" xmlns="" val="20004"/>
                    </a:ext>
                  </a:extLst>
                </a:gridCol>
                <a:gridCol w="557213">
                  <a:extLst>
                    <a:ext uri="{9D8B030D-6E8A-4147-A177-3AD203B41FA5}">
                      <a16:colId xmlns:a16="http://schemas.microsoft.com/office/drawing/2014/main" xmlns="" val="20005"/>
                    </a:ext>
                  </a:extLst>
                </a:gridCol>
                <a:gridCol w="663575">
                  <a:extLst>
                    <a:ext uri="{9D8B030D-6E8A-4147-A177-3AD203B41FA5}">
                      <a16:colId xmlns:a16="http://schemas.microsoft.com/office/drawing/2014/main" xmlns="" val="20006"/>
                    </a:ext>
                  </a:extLst>
                </a:gridCol>
                <a:gridCol w="665162">
                  <a:extLst>
                    <a:ext uri="{9D8B030D-6E8A-4147-A177-3AD203B41FA5}">
                      <a16:colId xmlns:a16="http://schemas.microsoft.com/office/drawing/2014/main" xmlns="" val="20007"/>
                    </a:ext>
                  </a:extLst>
                </a:gridCol>
                <a:gridCol w="654050">
                  <a:extLst>
                    <a:ext uri="{9D8B030D-6E8A-4147-A177-3AD203B41FA5}">
                      <a16:colId xmlns:a16="http://schemas.microsoft.com/office/drawing/2014/main" xmlns="" val="20008"/>
                    </a:ext>
                  </a:extLst>
                </a:gridCol>
                <a:gridCol w="514350">
                  <a:extLst>
                    <a:ext uri="{9D8B030D-6E8A-4147-A177-3AD203B41FA5}">
                      <a16:colId xmlns:a16="http://schemas.microsoft.com/office/drawing/2014/main" xmlns="" val="20009"/>
                    </a:ext>
                  </a:extLst>
                </a:gridCol>
                <a:gridCol w="665163">
                  <a:extLst>
                    <a:ext uri="{9D8B030D-6E8A-4147-A177-3AD203B41FA5}">
                      <a16:colId xmlns:a16="http://schemas.microsoft.com/office/drawing/2014/main" xmlns="" val="20010"/>
                    </a:ext>
                  </a:extLst>
                </a:gridCol>
                <a:gridCol w="600075">
                  <a:extLst>
                    <a:ext uri="{9D8B030D-6E8A-4147-A177-3AD203B41FA5}">
                      <a16:colId xmlns:a16="http://schemas.microsoft.com/office/drawing/2014/main" xmlns="" val="20011"/>
                    </a:ext>
                  </a:extLst>
                </a:gridCol>
                <a:gridCol w="776287">
                  <a:extLst>
                    <a:ext uri="{9D8B030D-6E8A-4147-A177-3AD203B41FA5}">
                      <a16:colId xmlns:a16="http://schemas.microsoft.com/office/drawing/2014/main" xmlns="" val="20012"/>
                    </a:ext>
                  </a:extLst>
                </a:gridCol>
                <a:gridCol w="325438">
                  <a:extLst>
                    <a:ext uri="{9D8B030D-6E8A-4147-A177-3AD203B41FA5}">
                      <a16:colId xmlns:a16="http://schemas.microsoft.com/office/drawing/2014/main" xmlns="" val="20013"/>
                    </a:ext>
                  </a:extLst>
                </a:gridCol>
                <a:gridCol w="360362">
                  <a:extLst>
                    <a:ext uri="{9D8B030D-6E8A-4147-A177-3AD203B41FA5}">
                      <a16:colId xmlns:a16="http://schemas.microsoft.com/office/drawing/2014/main" xmlns="" val="20014"/>
                    </a:ext>
                  </a:extLst>
                </a:gridCol>
              </a:tblGrid>
              <a:tr h="243814">
                <a:tc gridSpan="12">
                  <a:txBody>
                    <a:bodyPr/>
                    <a:lstStyle>
                      <a:lvl1pPr>
                        <a:spcBef>
                          <a:spcPct val="20000"/>
                        </a:spcBef>
                        <a:buClr>
                          <a:schemeClr val="accent1"/>
                        </a:buClr>
                        <a:buSzPct val="65000"/>
                        <a:buFont typeface="Wingdings" panose="05000000000000000000" pitchFamily="2" charset="2"/>
                        <a:defRPr kumimoji="1" sz="26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1600" b="1" i="0" u="none" strike="noStrike" cap="none" normalizeH="0" baseline="0" dirty="0" smtClean="0">
                          <a:ln>
                            <a:noFill/>
                          </a:ln>
                          <a:solidFill>
                            <a:srgbClr val="FF0000"/>
                          </a:solidFill>
                          <a:effectLst/>
                          <a:latin typeface="標楷體" panose="03000509000000000000" pitchFamily="65" charset="-120"/>
                          <a:ea typeface="新細明體" panose="02020500000000000000" pitchFamily="18" charset="-120"/>
                        </a:rPr>
                        <a:t>第一次變更設計</a:t>
                      </a:r>
                      <a:endParaRPr kumimoji="0" lang="zh-TW" sz="1600" b="1" i="0" u="none" strike="noStrike" cap="none" normalizeH="0" baseline="0" dirty="0" smtClean="0">
                        <a:ln>
                          <a:noFill/>
                        </a:ln>
                        <a:solidFill>
                          <a:srgbClr val="FF0000"/>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13279" marR="13279" marT="0" marB="0" anchor="ctr"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a:txBody>
                    <a:bodyPr/>
                    <a:lstStyle>
                      <a:lvl1pPr>
                        <a:spcBef>
                          <a:spcPct val="20000"/>
                        </a:spcBef>
                        <a:buClr>
                          <a:schemeClr val="accent1"/>
                        </a:buClr>
                        <a:buSzPct val="65000"/>
                        <a:buFont typeface="Wingdings" panose="05000000000000000000" pitchFamily="2" charset="2"/>
                        <a:defRPr kumimoji="1" sz="26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sz="1600" b="1" i="0" u="none" strike="noStrike" cap="none" normalizeH="0" baseline="0" smtClean="0">
                          <a:ln>
                            <a:noFill/>
                          </a:ln>
                          <a:solidFill>
                            <a:srgbClr val="000000"/>
                          </a:solidFill>
                          <a:effectLst/>
                          <a:latin typeface="標楷體" panose="03000509000000000000" pitchFamily="65" charset="-120"/>
                          <a:ea typeface="新細明體" panose="02020500000000000000" pitchFamily="18" charset="-120"/>
                        </a:rPr>
                        <a:t>　</a:t>
                      </a:r>
                      <a:endParaRPr kumimoji="0" lang="zh-TW" sz="1600" b="1" i="0" u="none" strike="noStrike" cap="none" normalizeH="0" baseline="0" smtClean="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13279" marR="1327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SzPct val="65000"/>
                        <a:buFont typeface="Wingdings" panose="05000000000000000000" pitchFamily="2" charset="2"/>
                        <a:defRPr kumimoji="1" sz="26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sz="1600" b="1" i="0" u="none" strike="noStrike" cap="none" normalizeH="0" baseline="0" smtClean="0">
                          <a:ln>
                            <a:noFill/>
                          </a:ln>
                          <a:solidFill>
                            <a:srgbClr val="000000"/>
                          </a:solidFill>
                          <a:effectLst/>
                          <a:latin typeface="標楷體" panose="03000509000000000000" pitchFamily="65" charset="-120"/>
                          <a:ea typeface="新細明體" panose="02020500000000000000" pitchFamily="18" charset="-120"/>
                        </a:rPr>
                        <a:t>　</a:t>
                      </a:r>
                      <a:endParaRPr kumimoji="0" lang="zh-TW" sz="1600" b="1" i="0" u="none" strike="noStrike" cap="none" normalizeH="0" baseline="0" smtClean="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13279" marR="1327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3">
                  <a:txBody>
                    <a:bodyPr/>
                    <a:lstStyle>
                      <a:lvl1pPr>
                        <a:spcBef>
                          <a:spcPct val="20000"/>
                        </a:spcBef>
                        <a:buClr>
                          <a:schemeClr val="accent1"/>
                        </a:buClr>
                        <a:buSzPct val="65000"/>
                        <a:buFont typeface="Wingdings" panose="05000000000000000000" pitchFamily="2" charset="2"/>
                        <a:defRPr kumimoji="1" sz="26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sz="1600" b="1" i="0" u="none" strike="noStrike" cap="none" normalizeH="0" baseline="0" smtClean="0">
                          <a:ln>
                            <a:noFill/>
                          </a:ln>
                          <a:solidFill>
                            <a:srgbClr val="000000"/>
                          </a:solidFill>
                          <a:effectLst/>
                          <a:latin typeface="標楷體" panose="03000509000000000000" pitchFamily="65" charset="-120"/>
                          <a:ea typeface="新細明體" panose="02020500000000000000" pitchFamily="18" charset="-120"/>
                        </a:rPr>
                        <a:t>備</a:t>
                      </a:r>
                      <a:endParaRPr kumimoji="0" lang="en-US" altLang="zh-TW" sz="1600" b="1" i="0" u="none" strike="noStrike" cap="none" normalizeH="0" baseline="0" smtClean="0">
                        <a:ln>
                          <a:noFill/>
                        </a:ln>
                        <a:solidFill>
                          <a:srgbClr val="000000"/>
                        </a:solidFill>
                        <a:effectLst/>
                        <a:latin typeface="標楷體" panose="03000509000000000000" pitchFamily="65" charset="-120"/>
                        <a:ea typeface="新細明體" panose="02020500000000000000" pitchFamily="18" charset="-12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zh-TW" sz="1600" b="1" i="0" u="none" strike="noStrike" cap="none" normalizeH="0" baseline="0" smtClean="0">
                          <a:ln>
                            <a:noFill/>
                          </a:ln>
                          <a:solidFill>
                            <a:srgbClr val="000000"/>
                          </a:solidFill>
                          <a:effectLst/>
                          <a:latin typeface="標楷體" panose="03000509000000000000" pitchFamily="65" charset="-120"/>
                          <a:ea typeface="新細明體" panose="02020500000000000000" pitchFamily="18" charset="-120"/>
                        </a:rPr>
                        <a:t>註</a:t>
                      </a:r>
                      <a:endParaRPr kumimoji="0" lang="zh-TW" sz="1600" b="1" i="0" u="none" strike="noStrike" cap="none" normalizeH="0" baseline="0" smtClean="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13279" marR="1327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r h="487627">
                <a:tc rowSpan="2">
                  <a:txBody>
                    <a:bodyPr/>
                    <a:lstStyle>
                      <a:lvl1pPr>
                        <a:spcBef>
                          <a:spcPct val="20000"/>
                        </a:spcBef>
                        <a:buClr>
                          <a:schemeClr val="accent1"/>
                        </a:buClr>
                        <a:buSzPct val="65000"/>
                        <a:buFont typeface="Wingdings" panose="05000000000000000000" pitchFamily="2" charset="2"/>
                        <a:defRPr kumimoji="1" sz="26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sz="1600" b="1" i="0" u="none" strike="noStrike" cap="none" normalizeH="0" baseline="0" smtClean="0">
                          <a:ln>
                            <a:noFill/>
                          </a:ln>
                          <a:solidFill>
                            <a:srgbClr val="000000"/>
                          </a:solidFill>
                          <a:effectLst/>
                          <a:latin typeface="標楷體" panose="03000509000000000000" pitchFamily="65" charset="-120"/>
                          <a:ea typeface="新細明體" panose="02020500000000000000" pitchFamily="18" charset="-120"/>
                        </a:rPr>
                        <a:t>追加總數量</a:t>
                      </a:r>
                      <a:endParaRPr kumimoji="0" lang="zh-TW" sz="1600" b="1" i="0" u="none" strike="noStrike" cap="none" normalizeH="0" baseline="0" smtClean="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13279" marR="1327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lvl1pPr>
                        <a:spcBef>
                          <a:spcPct val="20000"/>
                        </a:spcBef>
                        <a:buClr>
                          <a:schemeClr val="accent1"/>
                        </a:buClr>
                        <a:buSzPct val="65000"/>
                        <a:buFont typeface="Wingdings" panose="05000000000000000000" pitchFamily="2" charset="2"/>
                        <a:defRPr kumimoji="1" sz="26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sz="1600" b="1" i="0" u="none" strike="noStrike" cap="none" normalizeH="0" baseline="0" smtClean="0">
                          <a:ln>
                            <a:noFill/>
                          </a:ln>
                          <a:solidFill>
                            <a:srgbClr val="000000"/>
                          </a:solidFill>
                          <a:effectLst/>
                          <a:latin typeface="標楷體" panose="03000509000000000000" pitchFamily="65" charset="-120"/>
                          <a:ea typeface="新細明體" panose="02020500000000000000" pitchFamily="18" charset="-120"/>
                        </a:rPr>
                        <a:t>追加</a:t>
                      </a:r>
                      <a:endParaRPr kumimoji="0" lang="en-US" altLang="zh-TW" sz="1600" b="1" i="0" u="none" strike="noStrike" cap="none" normalizeH="0" baseline="0" smtClean="0">
                        <a:ln>
                          <a:noFill/>
                        </a:ln>
                        <a:solidFill>
                          <a:srgbClr val="000000"/>
                        </a:solidFill>
                        <a:effectLst/>
                        <a:latin typeface="標楷體" panose="03000509000000000000" pitchFamily="65" charset="-120"/>
                        <a:ea typeface="新細明體" panose="02020500000000000000" pitchFamily="18" charset="-12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zh-TW" sz="1600" b="1" i="0" u="none" strike="noStrike" cap="none" normalizeH="0" baseline="0" smtClean="0">
                          <a:ln>
                            <a:noFill/>
                          </a:ln>
                          <a:solidFill>
                            <a:srgbClr val="000000"/>
                          </a:solidFill>
                          <a:effectLst/>
                          <a:latin typeface="標楷體" panose="03000509000000000000" pitchFamily="65" charset="-120"/>
                          <a:ea typeface="新細明體" panose="02020500000000000000" pitchFamily="18" charset="-120"/>
                        </a:rPr>
                        <a:t>總複價</a:t>
                      </a:r>
                      <a:endParaRPr kumimoji="0" lang="zh-TW" sz="1600" b="1" i="0" u="none" strike="noStrike" cap="none" normalizeH="0" baseline="0" smtClean="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13279" marR="1327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lvl1pPr>
                        <a:spcBef>
                          <a:spcPct val="20000"/>
                        </a:spcBef>
                        <a:buClr>
                          <a:schemeClr val="accent1"/>
                        </a:buClr>
                        <a:buSzPct val="65000"/>
                        <a:buFont typeface="Wingdings" panose="05000000000000000000" pitchFamily="2" charset="2"/>
                        <a:defRPr kumimoji="1" sz="26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1600" b="1" i="0" u="none" strike="noStrike" cap="none" normalizeH="0" baseline="0" smtClean="0">
                          <a:ln>
                            <a:noFill/>
                          </a:ln>
                          <a:solidFill>
                            <a:srgbClr val="000000"/>
                          </a:solidFill>
                          <a:effectLst/>
                          <a:latin typeface="標楷體" panose="03000509000000000000" pitchFamily="65" charset="-120"/>
                          <a:ea typeface="新細明體" panose="02020500000000000000" pitchFamily="18" charset="-120"/>
                        </a:rPr>
                        <a:t>差異</a:t>
                      </a:r>
                      <a:endParaRPr kumimoji="0" lang="zh-TW" sz="1600" b="1" i="0" u="none" strike="noStrike" cap="none" normalizeH="0" baseline="0" smtClean="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13279" marR="1327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TW" altLang="en-US"/>
                    </a:p>
                  </a:txBody>
                  <a:tcPr/>
                </a:tc>
                <a:tc gridSpan="2">
                  <a:txBody>
                    <a:bodyPr/>
                    <a:lstStyle>
                      <a:lvl1pPr>
                        <a:spcBef>
                          <a:spcPct val="20000"/>
                        </a:spcBef>
                        <a:buClr>
                          <a:schemeClr val="accent1"/>
                        </a:buClr>
                        <a:buSzPct val="65000"/>
                        <a:buFont typeface="Wingdings" panose="05000000000000000000" pitchFamily="2" charset="2"/>
                        <a:defRPr kumimoji="1" sz="26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600" b="1" i="0" u="none" strike="noStrike" cap="none" normalizeH="0" baseline="0" dirty="0" smtClean="0">
                          <a:ln>
                            <a:noFill/>
                          </a:ln>
                          <a:solidFill>
                            <a:srgbClr val="000000"/>
                          </a:solidFill>
                          <a:effectLst/>
                          <a:latin typeface="標楷體" panose="03000509000000000000" pitchFamily="65" charset="-120"/>
                          <a:ea typeface="新細明體" panose="02020500000000000000" pitchFamily="18" charset="-120"/>
                        </a:rPr>
                        <a:t>3%</a:t>
                      </a:r>
                      <a:r>
                        <a:rPr kumimoji="0" lang="zh-TW" sz="1600" b="1" i="0" u="none" strike="noStrike" cap="none" normalizeH="0" baseline="0" dirty="0" smtClean="0">
                          <a:ln>
                            <a:noFill/>
                          </a:ln>
                          <a:solidFill>
                            <a:srgbClr val="000000"/>
                          </a:solidFill>
                          <a:effectLst/>
                          <a:latin typeface="標楷體" panose="03000509000000000000" pitchFamily="65" charset="-120"/>
                          <a:ea typeface="新細明體" panose="02020500000000000000" pitchFamily="18" charset="-120"/>
                        </a:rPr>
                        <a:t>以下</a:t>
                      </a:r>
                      <a:endParaRPr kumimoji="0" lang="en-US" altLang="zh-TW" sz="1600" b="1" i="0" u="none" strike="noStrike" cap="none" normalizeH="0" baseline="0" dirty="0" smtClean="0">
                        <a:ln>
                          <a:noFill/>
                        </a:ln>
                        <a:solidFill>
                          <a:srgbClr val="000000"/>
                        </a:solidFill>
                        <a:effectLst/>
                        <a:latin typeface="標楷體" panose="03000509000000000000" pitchFamily="65" charset="-120"/>
                        <a:ea typeface="新細明體" panose="02020500000000000000" pitchFamily="18" charset="-12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zh-TW" sz="1600" b="1" i="0" u="none" strike="noStrike" cap="none" normalizeH="0" baseline="0" dirty="0" smtClean="0">
                          <a:ln>
                            <a:noFill/>
                          </a:ln>
                          <a:solidFill>
                            <a:srgbClr val="000000"/>
                          </a:solidFill>
                          <a:effectLst/>
                          <a:latin typeface="標楷體" panose="03000509000000000000" pitchFamily="65" charset="-120"/>
                          <a:ea typeface="新細明體" panose="02020500000000000000" pitchFamily="18" charset="-120"/>
                        </a:rPr>
                        <a:t>不計價</a:t>
                      </a:r>
                      <a:endParaRPr kumimoji="0" lang="zh-TW" sz="1600" b="1" i="0" u="none" strike="noStrike" cap="none" normalizeH="0" baseline="0" dirty="0" smtClean="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13279" marR="1327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TW" altLang="en-US"/>
                    </a:p>
                  </a:txBody>
                  <a:tcPr/>
                </a:tc>
                <a:tc gridSpan="2">
                  <a:txBody>
                    <a:bodyPr/>
                    <a:lstStyle>
                      <a:lvl1pPr>
                        <a:spcBef>
                          <a:spcPct val="20000"/>
                        </a:spcBef>
                        <a:buClr>
                          <a:schemeClr val="accent1"/>
                        </a:buClr>
                        <a:buSzPct val="65000"/>
                        <a:buFont typeface="Wingdings" panose="05000000000000000000" pitchFamily="2" charset="2"/>
                        <a:defRPr kumimoji="1" sz="26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600" b="1" i="0" u="none" strike="noStrike" cap="none" normalizeH="0" baseline="0" dirty="0" smtClean="0">
                          <a:ln>
                            <a:noFill/>
                          </a:ln>
                          <a:solidFill>
                            <a:srgbClr val="000000"/>
                          </a:solidFill>
                          <a:effectLst/>
                          <a:latin typeface="標楷體" panose="03000509000000000000" pitchFamily="65" charset="-120"/>
                          <a:ea typeface="新細明體" panose="02020500000000000000" pitchFamily="18" charset="-120"/>
                        </a:rPr>
                        <a:t>3%-30%</a:t>
                      </a:r>
                      <a:r>
                        <a:rPr kumimoji="0" lang="zh-TW" sz="1600" b="1" i="0" u="none" strike="noStrike" cap="none" normalizeH="0" baseline="0" dirty="0" smtClean="0">
                          <a:ln>
                            <a:noFill/>
                          </a:ln>
                          <a:solidFill>
                            <a:srgbClr val="000000"/>
                          </a:solidFill>
                          <a:effectLst/>
                          <a:latin typeface="標楷體" panose="03000509000000000000" pitchFamily="65" charset="-120"/>
                          <a:ea typeface="新細明體" panose="02020500000000000000" pitchFamily="18" charset="-120"/>
                        </a:rPr>
                        <a:t>內</a:t>
                      </a:r>
                      <a:endParaRPr kumimoji="0" lang="en-US" altLang="zh-TW" sz="1600" b="1" i="0" u="none" strike="noStrike" cap="none" normalizeH="0" baseline="0" dirty="0" smtClean="0">
                        <a:ln>
                          <a:noFill/>
                        </a:ln>
                        <a:solidFill>
                          <a:srgbClr val="000000"/>
                        </a:solidFill>
                        <a:effectLst/>
                        <a:latin typeface="標楷體" panose="03000509000000000000" pitchFamily="65" charset="-120"/>
                        <a:ea typeface="新細明體" panose="02020500000000000000" pitchFamily="18" charset="-12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zh-TW" sz="1600" b="1" i="0" u="none" strike="noStrike" cap="none" normalizeH="0" baseline="0" dirty="0" smtClean="0">
                          <a:ln>
                            <a:noFill/>
                          </a:ln>
                          <a:solidFill>
                            <a:srgbClr val="000000"/>
                          </a:solidFill>
                          <a:effectLst/>
                          <a:latin typeface="標楷體" panose="03000509000000000000" pitchFamily="65" charset="-120"/>
                          <a:ea typeface="新細明體" panose="02020500000000000000" pitchFamily="18" charset="-120"/>
                        </a:rPr>
                        <a:t>依原價</a:t>
                      </a:r>
                      <a:endParaRPr kumimoji="0" lang="zh-TW" sz="1600" b="1" i="0" u="none" strike="noStrike" cap="none" normalizeH="0" baseline="0" dirty="0" smtClean="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13279" marR="1327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TW" altLang="en-US"/>
                    </a:p>
                  </a:txBody>
                  <a:tcPr/>
                </a:tc>
                <a:tc gridSpan="3">
                  <a:txBody>
                    <a:bodyPr/>
                    <a:lstStyle>
                      <a:lvl1pPr>
                        <a:spcBef>
                          <a:spcPct val="20000"/>
                        </a:spcBef>
                        <a:buClr>
                          <a:schemeClr val="accent1"/>
                        </a:buClr>
                        <a:buSzPct val="65000"/>
                        <a:buFont typeface="Wingdings" panose="05000000000000000000" pitchFamily="2" charset="2"/>
                        <a:defRPr kumimoji="1" sz="26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1600" b="1" i="0" u="none" strike="noStrike" cap="none" normalizeH="0" baseline="0" smtClean="0">
                          <a:ln>
                            <a:noFill/>
                          </a:ln>
                          <a:solidFill>
                            <a:srgbClr val="000000"/>
                          </a:solidFill>
                          <a:effectLst/>
                          <a:latin typeface="標楷體" panose="03000509000000000000" pitchFamily="65" charset="-120"/>
                          <a:ea typeface="新細明體" panose="02020500000000000000" pitchFamily="18" charset="-120"/>
                        </a:rPr>
                        <a:t>逾</a:t>
                      </a:r>
                      <a:r>
                        <a:rPr kumimoji="0" lang="en-US" altLang="zh-TW" sz="1600" b="1" i="0" u="none" strike="noStrike" cap="none" normalizeH="0" baseline="0" smtClean="0">
                          <a:ln>
                            <a:noFill/>
                          </a:ln>
                          <a:solidFill>
                            <a:srgbClr val="000000"/>
                          </a:solidFill>
                          <a:effectLst/>
                          <a:latin typeface="標楷體" panose="03000509000000000000" pitchFamily="65" charset="-120"/>
                          <a:ea typeface="新細明體" panose="02020500000000000000" pitchFamily="18" charset="-120"/>
                        </a:rPr>
                        <a:t>30%</a:t>
                      </a:r>
                      <a:r>
                        <a:rPr kumimoji="0" lang="zh-TW" sz="1600" b="1" i="0" u="none" strike="noStrike" cap="none" normalizeH="0" baseline="0" smtClean="0">
                          <a:ln>
                            <a:noFill/>
                          </a:ln>
                          <a:solidFill>
                            <a:srgbClr val="000000"/>
                          </a:solidFill>
                          <a:effectLst/>
                          <a:latin typeface="標楷體" panose="03000509000000000000" pitchFamily="65" charset="-120"/>
                          <a:ea typeface="新細明體" panose="02020500000000000000" pitchFamily="18" charset="-120"/>
                        </a:rPr>
                        <a:t>及新增</a:t>
                      </a:r>
                      <a:endParaRPr kumimoji="0" lang="en-US" altLang="zh-TW" sz="1600" b="1" i="0" u="none" strike="noStrike" cap="none" normalizeH="0" baseline="0" smtClean="0">
                        <a:ln>
                          <a:noFill/>
                        </a:ln>
                        <a:solidFill>
                          <a:srgbClr val="000000"/>
                        </a:solidFill>
                        <a:effectLst/>
                        <a:latin typeface="標楷體" panose="03000509000000000000" pitchFamily="65" charset="-120"/>
                        <a:ea typeface="新細明體" panose="02020500000000000000" pitchFamily="18" charset="-12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zh-TW" sz="1600" b="1" i="0" u="none" strike="noStrike" cap="none" normalizeH="0" baseline="0" smtClean="0">
                          <a:ln>
                            <a:noFill/>
                          </a:ln>
                          <a:solidFill>
                            <a:srgbClr val="000000"/>
                          </a:solidFill>
                          <a:effectLst/>
                          <a:latin typeface="標楷體" panose="03000509000000000000" pitchFamily="65" charset="-120"/>
                          <a:ea typeface="新細明體" panose="02020500000000000000" pitchFamily="18" charset="-120"/>
                        </a:rPr>
                        <a:t>項目議價</a:t>
                      </a:r>
                      <a:endParaRPr kumimoji="0" lang="zh-TW" sz="1600" b="1" i="0" u="none" strike="noStrike" cap="none" normalizeH="0" baseline="0" smtClean="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13279" marR="1327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TW" altLang="en-US"/>
                    </a:p>
                  </a:txBody>
                  <a:tcPr/>
                </a:tc>
                <a:tc hMerge="1">
                  <a:txBody>
                    <a:bodyPr/>
                    <a:lstStyle/>
                    <a:p>
                      <a:endParaRPr lang="zh-TW" altLang="en-US"/>
                    </a:p>
                  </a:txBody>
                  <a:tcPr/>
                </a:tc>
                <a:tc rowSpan="2">
                  <a:txBody>
                    <a:bodyPr/>
                    <a:lstStyle>
                      <a:lvl1pPr>
                        <a:spcBef>
                          <a:spcPct val="20000"/>
                        </a:spcBef>
                        <a:buClr>
                          <a:schemeClr val="accent1"/>
                        </a:buClr>
                        <a:buSzPct val="65000"/>
                        <a:buFont typeface="Wingdings" panose="05000000000000000000" pitchFamily="2" charset="2"/>
                        <a:defRPr kumimoji="1" sz="26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sz="1600" b="1" i="0" u="none" strike="noStrike" cap="none" normalizeH="0" baseline="0" smtClean="0">
                          <a:ln>
                            <a:noFill/>
                          </a:ln>
                          <a:solidFill>
                            <a:srgbClr val="000000"/>
                          </a:solidFill>
                          <a:effectLst/>
                          <a:latin typeface="標楷體" panose="03000509000000000000" pitchFamily="65" charset="-120"/>
                          <a:ea typeface="新細明體" panose="02020500000000000000" pitchFamily="18" charset="-120"/>
                        </a:rPr>
                        <a:t>金額</a:t>
                      </a:r>
                      <a:endParaRPr kumimoji="0" lang="zh-TW" sz="1600" b="1" i="0" u="none" strike="noStrike" cap="none" normalizeH="0" baseline="0" smtClean="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zh-TW" sz="1600" b="1" i="0" u="none" strike="noStrike" cap="none" normalizeH="0" baseline="0" smtClean="0">
                          <a:ln>
                            <a:noFill/>
                          </a:ln>
                          <a:solidFill>
                            <a:srgbClr val="000000"/>
                          </a:solidFill>
                          <a:effectLst/>
                          <a:latin typeface="標楷體" panose="03000509000000000000" pitchFamily="65" charset="-120"/>
                          <a:ea typeface="新細明體" panose="02020500000000000000" pitchFamily="18" charset="-120"/>
                        </a:rPr>
                        <a:t>總計</a:t>
                      </a:r>
                      <a:endParaRPr kumimoji="0" lang="zh-TW" sz="1600" b="1" i="0" u="none" strike="noStrike" cap="none" normalizeH="0" baseline="0" smtClean="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13279" marR="1327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lvl1pPr>
                        <a:spcBef>
                          <a:spcPct val="20000"/>
                        </a:spcBef>
                        <a:buClr>
                          <a:schemeClr val="accent1"/>
                        </a:buClr>
                        <a:buSzPct val="65000"/>
                        <a:buFont typeface="Wingdings" panose="05000000000000000000" pitchFamily="2" charset="2"/>
                        <a:defRPr kumimoji="1" sz="26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sz="1600" b="1" i="0" u="none" strike="noStrike" cap="none" normalizeH="0" baseline="0" smtClean="0">
                          <a:ln>
                            <a:noFill/>
                          </a:ln>
                          <a:solidFill>
                            <a:srgbClr val="000000"/>
                          </a:solidFill>
                          <a:effectLst/>
                          <a:latin typeface="標楷體" panose="03000509000000000000" pitchFamily="65" charset="-120"/>
                          <a:ea typeface="新細明體" panose="02020500000000000000" pitchFamily="18" charset="-120"/>
                        </a:rPr>
                        <a:t>增加</a:t>
                      </a:r>
                      <a:endParaRPr kumimoji="0" lang="zh-TW" sz="1600" b="1" i="0" u="none" strike="noStrike" cap="none" normalizeH="0" baseline="0" smtClean="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13279" marR="1327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lvl1pPr>
                        <a:spcBef>
                          <a:spcPct val="20000"/>
                        </a:spcBef>
                        <a:buClr>
                          <a:schemeClr val="accent1"/>
                        </a:buClr>
                        <a:buSzPct val="65000"/>
                        <a:buFont typeface="Wingdings" panose="05000000000000000000" pitchFamily="2" charset="2"/>
                        <a:defRPr kumimoji="1" sz="26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sz="1600" b="1" i="0" u="none" strike="noStrike" cap="none" normalizeH="0" baseline="0" smtClean="0">
                          <a:ln>
                            <a:noFill/>
                          </a:ln>
                          <a:solidFill>
                            <a:srgbClr val="000000"/>
                          </a:solidFill>
                          <a:effectLst/>
                          <a:latin typeface="標楷體" panose="03000509000000000000" pitchFamily="65" charset="-120"/>
                          <a:ea typeface="新細明體" panose="02020500000000000000" pitchFamily="18" charset="-120"/>
                        </a:rPr>
                        <a:t>減少</a:t>
                      </a:r>
                      <a:endParaRPr kumimoji="0" lang="zh-TW" sz="1600" b="1" i="0" u="none" strike="noStrike" cap="none" normalizeH="0" baseline="0" smtClean="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13279" marR="1327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zh-TW" altLang="en-US"/>
                    </a:p>
                  </a:txBody>
                  <a:tcPr/>
                </a:tc>
                <a:extLst>
                  <a:ext uri="{0D108BD9-81ED-4DB2-BD59-A6C34878D82A}">
                    <a16:rowId xmlns:a16="http://schemas.microsoft.com/office/drawing/2014/main" xmlns="" val="10001"/>
                  </a:ext>
                </a:extLst>
              </a:tr>
              <a:tr h="243814">
                <a:tc vMerge="1">
                  <a:txBody>
                    <a:bodyPr/>
                    <a:lstStyle/>
                    <a:p>
                      <a:endParaRPr lang="zh-TW" altLang="en-US"/>
                    </a:p>
                  </a:txBody>
                  <a:tcPr/>
                </a:tc>
                <a:tc vMerge="1">
                  <a:txBody>
                    <a:bodyPr/>
                    <a:lstStyle/>
                    <a:p>
                      <a:endParaRPr lang="zh-TW" altLang="en-US"/>
                    </a:p>
                  </a:txBody>
                  <a:tcPr/>
                </a:tc>
                <a:tc>
                  <a:txBody>
                    <a:bodyPr/>
                    <a:lstStyle>
                      <a:lvl1pPr>
                        <a:spcBef>
                          <a:spcPct val="20000"/>
                        </a:spcBef>
                        <a:buClr>
                          <a:schemeClr val="accent1"/>
                        </a:buClr>
                        <a:buSzPct val="65000"/>
                        <a:buFont typeface="Wingdings" panose="05000000000000000000" pitchFamily="2" charset="2"/>
                        <a:defRPr kumimoji="1" sz="26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sz="1600" b="1" i="0" u="none" strike="noStrike" cap="none" normalizeH="0" baseline="0" smtClean="0">
                          <a:ln>
                            <a:noFill/>
                          </a:ln>
                          <a:solidFill>
                            <a:srgbClr val="000000"/>
                          </a:solidFill>
                          <a:effectLst/>
                          <a:latin typeface="標楷體" panose="03000509000000000000" pitchFamily="65" charset="-120"/>
                          <a:ea typeface="新細明體" panose="02020500000000000000" pitchFamily="18" charset="-120"/>
                        </a:rPr>
                        <a:t>數量</a:t>
                      </a:r>
                      <a:endParaRPr kumimoji="0" lang="zh-TW" sz="1600" b="1" i="0" u="none" strike="noStrike" cap="none" normalizeH="0" baseline="0" smtClean="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13279" marR="1327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SzPct val="65000"/>
                        <a:buFont typeface="Wingdings" panose="05000000000000000000" pitchFamily="2" charset="2"/>
                        <a:defRPr kumimoji="1" sz="26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sz="1600" b="1" i="0" u="none" strike="noStrike" cap="none" normalizeH="0" baseline="0" smtClean="0">
                          <a:ln>
                            <a:noFill/>
                          </a:ln>
                          <a:solidFill>
                            <a:srgbClr val="000000"/>
                          </a:solidFill>
                          <a:effectLst/>
                          <a:latin typeface="標楷體" panose="03000509000000000000" pitchFamily="65" charset="-120"/>
                          <a:ea typeface="新細明體" panose="02020500000000000000" pitchFamily="18" charset="-120"/>
                        </a:rPr>
                        <a:t>複價</a:t>
                      </a:r>
                      <a:endParaRPr kumimoji="0" lang="zh-TW" sz="1600" b="1" i="0" u="none" strike="noStrike" cap="none" normalizeH="0" baseline="0" smtClean="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13279" marR="1327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SzPct val="65000"/>
                        <a:buFont typeface="Wingdings" panose="05000000000000000000" pitchFamily="2" charset="2"/>
                        <a:defRPr kumimoji="1" sz="26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sz="1600" b="1" i="0" u="none" strike="noStrike" cap="none" normalizeH="0" baseline="0" smtClean="0">
                          <a:ln>
                            <a:noFill/>
                          </a:ln>
                          <a:solidFill>
                            <a:srgbClr val="000000"/>
                          </a:solidFill>
                          <a:effectLst/>
                          <a:latin typeface="標楷體" panose="03000509000000000000" pitchFamily="65" charset="-120"/>
                          <a:ea typeface="新細明體" panose="02020500000000000000" pitchFamily="18" charset="-120"/>
                        </a:rPr>
                        <a:t>數量</a:t>
                      </a:r>
                      <a:endParaRPr kumimoji="0" lang="zh-TW" sz="1600" b="1" i="0" u="none" strike="noStrike" cap="none" normalizeH="0" baseline="0" smtClean="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13279" marR="1327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SzPct val="65000"/>
                        <a:buFont typeface="Wingdings" panose="05000000000000000000" pitchFamily="2" charset="2"/>
                        <a:defRPr kumimoji="1" sz="26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sz="1600" b="1" i="0" u="none" strike="noStrike" cap="none" normalizeH="0" baseline="0" smtClean="0">
                          <a:ln>
                            <a:noFill/>
                          </a:ln>
                          <a:solidFill>
                            <a:srgbClr val="000000"/>
                          </a:solidFill>
                          <a:effectLst/>
                          <a:latin typeface="標楷體" panose="03000509000000000000" pitchFamily="65" charset="-120"/>
                          <a:ea typeface="新細明體" panose="02020500000000000000" pitchFamily="18" charset="-120"/>
                        </a:rPr>
                        <a:t>金額</a:t>
                      </a:r>
                      <a:endParaRPr kumimoji="0" lang="zh-TW" sz="1600" b="1" i="0" u="none" strike="noStrike" cap="none" normalizeH="0" baseline="0" smtClean="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13279" marR="1327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SzPct val="65000"/>
                        <a:buFont typeface="Wingdings" panose="05000000000000000000" pitchFamily="2" charset="2"/>
                        <a:defRPr kumimoji="1" sz="26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sz="1600" b="1" i="0" u="none" strike="noStrike" cap="none" normalizeH="0" baseline="0" smtClean="0">
                          <a:ln>
                            <a:noFill/>
                          </a:ln>
                          <a:solidFill>
                            <a:srgbClr val="000000"/>
                          </a:solidFill>
                          <a:effectLst/>
                          <a:latin typeface="標楷體" panose="03000509000000000000" pitchFamily="65" charset="-120"/>
                          <a:ea typeface="新細明體" panose="02020500000000000000" pitchFamily="18" charset="-120"/>
                        </a:rPr>
                        <a:t>數量</a:t>
                      </a:r>
                      <a:endParaRPr kumimoji="0" lang="zh-TW" sz="1600" b="1" i="0" u="none" strike="noStrike" cap="none" normalizeH="0" baseline="0" smtClean="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13279" marR="1327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SzPct val="65000"/>
                        <a:buFont typeface="Wingdings" panose="05000000000000000000" pitchFamily="2" charset="2"/>
                        <a:defRPr kumimoji="1" sz="26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sz="1600" b="1" i="0" u="none" strike="noStrike" cap="none" normalizeH="0" baseline="0" smtClean="0">
                          <a:ln>
                            <a:noFill/>
                          </a:ln>
                          <a:solidFill>
                            <a:srgbClr val="000000"/>
                          </a:solidFill>
                          <a:effectLst/>
                          <a:latin typeface="標楷體" panose="03000509000000000000" pitchFamily="65" charset="-120"/>
                          <a:ea typeface="新細明體" panose="02020500000000000000" pitchFamily="18" charset="-120"/>
                        </a:rPr>
                        <a:t>金額</a:t>
                      </a:r>
                      <a:endParaRPr kumimoji="0" lang="zh-TW" sz="1600" b="1" i="0" u="none" strike="noStrike" cap="none" normalizeH="0" baseline="0" smtClean="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13279" marR="1327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SzPct val="65000"/>
                        <a:buFont typeface="Wingdings" panose="05000000000000000000" pitchFamily="2" charset="2"/>
                        <a:defRPr kumimoji="1" sz="26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sz="1600" b="1" i="0" u="none" strike="noStrike" cap="none" normalizeH="0" baseline="0" smtClean="0">
                          <a:ln>
                            <a:noFill/>
                          </a:ln>
                          <a:solidFill>
                            <a:srgbClr val="000000"/>
                          </a:solidFill>
                          <a:effectLst/>
                          <a:latin typeface="標楷體" panose="03000509000000000000" pitchFamily="65" charset="-120"/>
                          <a:ea typeface="新細明體" panose="02020500000000000000" pitchFamily="18" charset="-120"/>
                        </a:rPr>
                        <a:t>數量</a:t>
                      </a:r>
                      <a:endParaRPr kumimoji="0" lang="zh-TW" sz="1600" b="1" i="0" u="none" strike="noStrike" cap="none" normalizeH="0" baseline="0" smtClean="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13279" marR="1327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SzPct val="65000"/>
                        <a:buFont typeface="Wingdings" panose="05000000000000000000" pitchFamily="2" charset="2"/>
                        <a:defRPr kumimoji="1" sz="26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sz="1600" b="1" i="0" u="none" strike="noStrike" cap="none" normalizeH="0" baseline="0" smtClean="0">
                          <a:ln>
                            <a:noFill/>
                          </a:ln>
                          <a:solidFill>
                            <a:srgbClr val="000000"/>
                          </a:solidFill>
                          <a:effectLst/>
                          <a:latin typeface="標楷體" panose="03000509000000000000" pitchFamily="65" charset="-120"/>
                          <a:ea typeface="新細明體" panose="02020500000000000000" pitchFamily="18" charset="-120"/>
                        </a:rPr>
                        <a:t>單價</a:t>
                      </a:r>
                      <a:endParaRPr kumimoji="0" lang="zh-TW" sz="1600" b="1" i="0" u="none" strike="noStrike" cap="none" normalizeH="0" baseline="0" smtClean="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13279" marR="1327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SzPct val="65000"/>
                        <a:buFont typeface="Wingdings" panose="05000000000000000000" pitchFamily="2" charset="2"/>
                        <a:defRPr kumimoji="1" sz="26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sz="1600" b="1" i="0" u="none" strike="noStrike" cap="none" normalizeH="0" baseline="0" smtClean="0">
                          <a:ln>
                            <a:noFill/>
                          </a:ln>
                          <a:solidFill>
                            <a:srgbClr val="000000"/>
                          </a:solidFill>
                          <a:effectLst/>
                          <a:latin typeface="標楷體" panose="03000509000000000000" pitchFamily="65" charset="-120"/>
                          <a:ea typeface="新細明體" panose="02020500000000000000" pitchFamily="18" charset="-120"/>
                        </a:rPr>
                        <a:t>複價</a:t>
                      </a:r>
                      <a:endParaRPr kumimoji="0" lang="zh-TW" sz="1600" b="1" i="0" u="none" strike="noStrike" cap="none" normalizeH="0" baseline="0" smtClean="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13279" marR="1327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xmlns="" val="10002"/>
                  </a:ext>
                </a:extLst>
              </a:tr>
              <a:tr h="243814">
                <a:tc>
                  <a:txBody>
                    <a:bodyPr/>
                    <a:lstStyle>
                      <a:lvl1pPr>
                        <a:spcBef>
                          <a:spcPct val="20000"/>
                        </a:spcBef>
                        <a:buClr>
                          <a:schemeClr val="accent1"/>
                        </a:buClr>
                        <a:buSzPct val="65000"/>
                        <a:buFont typeface="Wingdings" panose="05000000000000000000" pitchFamily="2" charset="2"/>
                        <a:defRPr kumimoji="1" sz="26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sz="1600" b="1" i="0" u="none" strike="noStrike" cap="none" normalizeH="0" baseline="0" smtClean="0">
                          <a:ln>
                            <a:noFill/>
                          </a:ln>
                          <a:solidFill>
                            <a:srgbClr val="000000"/>
                          </a:solidFill>
                          <a:effectLst/>
                          <a:latin typeface="標楷體" panose="03000509000000000000" pitchFamily="65" charset="-120"/>
                          <a:ea typeface="新細明體" panose="02020500000000000000" pitchFamily="18" charset="-120"/>
                        </a:rPr>
                        <a:t>　</a:t>
                      </a:r>
                      <a:endParaRPr kumimoji="0" lang="zh-TW" sz="1600" b="1" i="0" u="none" strike="noStrike" cap="none" normalizeH="0" baseline="0" smtClean="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13279" marR="13279" marT="0" marB="0" anchor="ctr"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SzPct val="65000"/>
                        <a:buFont typeface="Wingdings" panose="05000000000000000000" pitchFamily="2" charset="2"/>
                        <a:defRPr kumimoji="1" sz="26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sz="1600" b="1" i="0" u="none" strike="noStrike" cap="none" normalizeH="0" baseline="0" smtClean="0">
                          <a:ln>
                            <a:noFill/>
                          </a:ln>
                          <a:solidFill>
                            <a:srgbClr val="000000"/>
                          </a:solidFill>
                          <a:effectLst/>
                          <a:latin typeface="標楷體" panose="03000509000000000000" pitchFamily="65" charset="-120"/>
                          <a:ea typeface="新細明體" panose="02020500000000000000" pitchFamily="18" charset="-120"/>
                        </a:rPr>
                        <a:t>　</a:t>
                      </a:r>
                      <a:endParaRPr kumimoji="0" lang="zh-TW" sz="1600" b="1" i="0" u="none" strike="noStrike" cap="none" normalizeH="0" baseline="0" smtClean="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13279" marR="1327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SzPct val="65000"/>
                        <a:buFont typeface="Wingdings" panose="05000000000000000000" pitchFamily="2" charset="2"/>
                        <a:defRPr kumimoji="1" sz="26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sz="1600" b="1" i="0" u="none" strike="noStrike" cap="none" normalizeH="0" baseline="0" smtClean="0">
                          <a:ln>
                            <a:noFill/>
                          </a:ln>
                          <a:solidFill>
                            <a:srgbClr val="000000"/>
                          </a:solidFill>
                          <a:effectLst/>
                          <a:latin typeface="標楷體" panose="03000509000000000000" pitchFamily="65" charset="-120"/>
                          <a:ea typeface="新細明體" panose="02020500000000000000" pitchFamily="18" charset="-120"/>
                        </a:rPr>
                        <a:t>　</a:t>
                      </a:r>
                      <a:endParaRPr kumimoji="0" lang="zh-TW" sz="1600" b="1" i="0" u="none" strike="noStrike" cap="none" normalizeH="0" baseline="0" smtClean="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13279" marR="1327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SzPct val="65000"/>
                        <a:buFont typeface="Wingdings" panose="05000000000000000000" pitchFamily="2" charset="2"/>
                        <a:defRPr kumimoji="1" sz="26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sz="1600" b="1" i="0" u="none" strike="noStrike" cap="none" normalizeH="0" baseline="0" smtClean="0">
                          <a:ln>
                            <a:noFill/>
                          </a:ln>
                          <a:solidFill>
                            <a:srgbClr val="000000"/>
                          </a:solidFill>
                          <a:effectLst/>
                          <a:latin typeface="標楷體" panose="03000509000000000000" pitchFamily="65" charset="-120"/>
                          <a:ea typeface="新細明體" panose="02020500000000000000" pitchFamily="18" charset="-120"/>
                        </a:rPr>
                        <a:t>　</a:t>
                      </a:r>
                      <a:endParaRPr kumimoji="0" lang="zh-TW" sz="1600" b="1" i="0" u="none" strike="noStrike" cap="none" normalizeH="0" baseline="0" smtClean="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13279" marR="1327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SzPct val="65000"/>
                        <a:buFont typeface="Wingdings" panose="05000000000000000000" pitchFamily="2" charset="2"/>
                        <a:defRPr kumimoji="1" sz="26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sz="1600" b="1" i="0" u="none" strike="noStrike" cap="none" normalizeH="0" baseline="0" smtClean="0">
                          <a:ln>
                            <a:noFill/>
                          </a:ln>
                          <a:solidFill>
                            <a:srgbClr val="000000"/>
                          </a:solidFill>
                          <a:effectLst/>
                          <a:latin typeface="標楷體" panose="03000509000000000000" pitchFamily="65" charset="-120"/>
                          <a:ea typeface="新細明體" panose="02020500000000000000" pitchFamily="18" charset="-120"/>
                        </a:rPr>
                        <a:t>　</a:t>
                      </a:r>
                      <a:endParaRPr kumimoji="0" lang="zh-TW" sz="1600" b="1" i="0" u="none" strike="noStrike" cap="none" normalizeH="0" baseline="0" smtClean="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13279" marR="1327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SzPct val="65000"/>
                        <a:buFont typeface="Wingdings" panose="05000000000000000000" pitchFamily="2" charset="2"/>
                        <a:defRPr kumimoji="1" sz="26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sz="1600" b="1" i="0" u="none" strike="noStrike" cap="none" normalizeH="0" baseline="0" smtClean="0">
                          <a:ln>
                            <a:noFill/>
                          </a:ln>
                          <a:solidFill>
                            <a:srgbClr val="000000"/>
                          </a:solidFill>
                          <a:effectLst/>
                          <a:latin typeface="標楷體" panose="03000509000000000000" pitchFamily="65" charset="-120"/>
                          <a:ea typeface="新細明體" panose="02020500000000000000" pitchFamily="18" charset="-120"/>
                        </a:rPr>
                        <a:t>　</a:t>
                      </a:r>
                      <a:endParaRPr kumimoji="0" lang="zh-TW" sz="1600" b="1" i="0" u="none" strike="noStrike" cap="none" normalizeH="0" baseline="0" smtClean="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13279" marR="1327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SzPct val="65000"/>
                        <a:buFont typeface="Wingdings" panose="05000000000000000000" pitchFamily="2" charset="2"/>
                        <a:defRPr kumimoji="1" sz="26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sz="1600" b="1" i="0" u="none" strike="noStrike" cap="none" normalizeH="0" baseline="0" smtClean="0">
                          <a:ln>
                            <a:noFill/>
                          </a:ln>
                          <a:solidFill>
                            <a:srgbClr val="000000"/>
                          </a:solidFill>
                          <a:effectLst/>
                          <a:latin typeface="標楷體" panose="03000509000000000000" pitchFamily="65" charset="-120"/>
                          <a:ea typeface="新細明體" panose="02020500000000000000" pitchFamily="18" charset="-120"/>
                        </a:rPr>
                        <a:t>　</a:t>
                      </a:r>
                      <a:endParaRPr kumimoji="0" lang="zh-TW" sz="1600" b="1" i="0" u="none" strike="noStrike" cap="none" normalizeH="0" baseline="0" smtClean="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13279" marR="1327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SzPct val="65000"/>
                        <a:buFont typeface="Wingdings" panose="05000000000000000000" pitchFamily="2" charset="2"/>
                        <a:defRPr kumimoji="1" sz="26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sz="1600" b="1" i="0" u="none" strike="noStrike" cap="none" normalizeH="0" baseline="0" smtClean="0">
                          <a:ln>
                            <a:noFill/>
                          </a:ln>
                          <a:solidFill>
                            <a:srgbClr val="000000"/>
                          </a:solidFill>
                          <a:effectLst/>
                          <a:latin typeface="標楷體" panose="03000509000000000000" pitchFamily="65" charset="-120"/>
                          <a:ea typeface="新細明體" panose="02020500000000000000" pitchFamily="18" charset="-120"/>
                        </a:rPr>
                        <a:t>　</a:t>
                      </a:r>
                      <a:endParaRPr kumimoji="0" lang="zh-TW" sz="1600" b="1" i="0" u="none" strike="noStrike" cap="none" normalizeH="0" baseline="0" smtClean="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13279" marR="1327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SzPct val="65000"/>
                        <a:buFont typeface="Wingdings" panose="05000000000000000000" pitchFamily="2" charset="2"/>
                        <a:defRPr kumimoji="1" sz="26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sz="1600" b="1" i="0" u="none" strike="noStrike" cap="none" normalizeH="0" baseline="0" smtClean="0">
                          <a:ln>
                            <a:noFill/>
                          </a:ln>
                          <a:solidFill>
                            <a:srgbClr val="000000"/>
                          </a:solidFill>
                          <a:effectLst/>
                          <a:latin typeface="標楷體" panose="03000509000000000000" pitchFamily="65" charset="-120"/>
                          <a:ea typeface="新細明體" panose="02020500000000000000" pitchFamily="18" charset="-120"/>
                        </a:rPr>
                        <a:t>　</a:t>
                      </a:r>
                      <a:endParaRPr kumimoji="0" lang="zh-TW" sz="1600" b="1" i="0" u="none" strike="noStrike" cap="none" normalizeH="0" baseline="0" smtClean="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13279" marR="1327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SzPct val="65000"/>
                        <a:buFont typeface="Wingdings" panose="05000000000000000000" pitchFamily="2" charset="2"/>
                        <a:defRPr kumimoji="1" sz="26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sz="1600" b="1" i="0" u="none" strike="noStrike" cap="none" normalizeH="0" baseline="0" smtClean="0">
                          <a:ln>
                            <a:noFill/>
                          </a:ln>
                          <a:solidFill>
                            <a:srgbClr val="000000"/>
                          </a:solidFill>
                          <a:effectLst/>
                          <a:latin typeface="標楷體" panose="03000509000000000000" pitchFamily="65" charset="-120"/>
                          <a:ea typeface="新細明體" panose="02020500000000000000" pitchFamily="18" charset="-120"/>
                        </a:rPr>
                        <a:t>　</a:t>
                      </a:r>
                      <a:endParaRPr kumimoji="0" lang="zh-TW" sz="1600" b="1" i="0" u="none" strike="noStrike" cap="none" normalizeH="0" baseline="0" smtClean="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13279" marR="1327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SzPct val="65000"/>
                        <a:buFont typeface="Wingdings" panose="05000000000000000000" pitchFamily="2" charset="2"/>
                        <a:defRPr kumimoji="1" sz="26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sz="1600" b="1" i="0" u="none" strike="noStrike" cap="none" normalizeH="0" baseline="0" smtClean="0">
                          <a:ln>
                            <a:noFill/>
                          </a:ln>
                          <a:solidFill>
                            <a:srgbClr val="000000"/>
                          </a:solidFill>
                          <a:effectLst/>
                          <a:latin typeface="標楷體" panose="03000509000000000000" pitchFamily="65" charset="-120"/>
                          <a:ea typeface="新細明體" panose="02020500000000000000" pitchFamily="18" charset="-120"/>
                        </a:rPr>
                        <a:t>　</a:t>
                      </a:r>
                      <a:endParaRPr kumimoji="0" lang="zh-TW" sz="1600" b="1" i="0" u="none" strike="noStrike" cap="none" normalizeH="0" baseline="0" smtClean="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13279" marR="1327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SzPct val="65000"/>
                        <a:buFont typeface="Wingdings" panose="05000000000000000000" pitchFamily="2" charset="2"/>
                        <a:defRPr kumimoji="1" sz="26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sz="1600" b="1" i="0" u="none" strike="noStrike" cap="none" normalizeH="0" baseline="0" smtClean="0">
                          <a:ln>
                            <a:noFill/>
                          </a:ln>
                          <a:solidFill>
                            <a:srgbClr val="000000"/>
                          </a:solidFill>
                          <a:effectLst/>
                          <a:latin typeface="標楷體" panose="03000509000000000000" pitchFamily="65" charset="-120"/>
                          <a:ea typeface="新細明體" panose="02020500000000000000" pitchFamily="18" charset="-120"/>
                        </a:rPr>
                        <a:t>　</a:t>
                      </a:r>
                      <a:endParaRPr kumimoji="0" lang="zh-TW" sz="1600" b="1" i="0" u="none" strike="noStrike" cap="none" normalizeH="0" baseline="0" smtClean="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13279" marR="1327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SzPct val="65000"/>
                        <a:buFont typeface="Wingdings" panose="05000000000000000000" pitchFamily="2" charset="2"/>
                        <a:defRPr kumimoji="1" sz="26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sz="1600" b="1" i="0" u="none" strike="noStrike" cap="none" normalizeH="0" baseline="0" smtClean="0">
                          <a:ln>
                            <a:noFill/>
                          </a:ln>
                          <a:solidFill>
                            <a:srgbClr val="000000"/>
                          </a:solidFill>
                          <a:effectLst/>
                          <a:latin typeface="標楷體" panose="03000509000000000000" pitchFamily="65" charset="-120"/>
                          <a:ea typeface="新細明體" panose="02020500000000000000" pitchFamily="18" charset="-120"/>
                        </a:rPr>
                        <a:t>　</a:t>
                      </a:r>
                      <a:endParaRPr kumimoji="0" lang="zh-TW" sz="1600" b="1" i="0" u="none" strike="noStrike" cap="none" normalizeH="0" baseline="0" smtClean="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13279" marR="1327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SzPct val="65000"/>
                        <a:buFont typeface="Wingdings" panose="05000000000000000000" pitchFamily="2" charset="2"/>
                        <a:defRPr kumimoji="1" sz="26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sz="1600" b="1" i="0" u="none" strike="noStrike" cap="none" normalizeH="0" baseline="0" smtClean="0">
                          <a:ln>
                            <a:noFill/>
                          </a:ln>
                          <a:solidFill>
                            <a:srgbClr val="000000"/>
                          </a:solidFill>
                          <a:effectLst/>
                          <a:latin typeface="標楷體" panose="03000509000000000000" pitchFamily="65" charset="-120"/>
                          <a:ea typeface="新細明體" panose="02020500000000000000" pitchFamily="18" charset="-120"/>
                        </a:rPr>
                        <a:t>　</a:t>
                      </a:r>
                      <a:endParaRPr kumimoji="0" lang="zh-TW" sz="1600" b="1" i="0" u="none" strike="noStrike" cap="none" normalizeH="0" baseline="0" smtClean="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13279" marR="1327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SzPct val="65000"/>
                        <a:buFont typeface="Wingdings" panose="05000000000000000000" pitchFamily="2" charset="2"/>
                        <a:defRPr kumimoji="1" sz="26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sz="1600" b="1" i="0" u="none" strike="noStrike" cap="none" normalizeH="0" baseline="0" smtClean="0">
                          <a:ln>
                            <a:noFill/>
                          </a:ln>
                          <a:solidFill>
                            <a:srgbClr val="000000"/>
                          </a:solidFill>
                          <a:effectLst/>
                          <a:latin typeface="標楷體" panose="03000509000000000000" pitchFamily="65" charset="-120"/>
                          <a:ea typeface="新細明體" panose="02020500000000000000" pitchFamily="18" charset="-120"/>
                        </a:rPr>
                        <a:t>　</a:t>
                      </a:r>
                      <a:endParaRPr kumimoji="0" lang="zh-TW" sz="1600" b="1" i="0" u="none" strike="noStrike" cap="none" normalizeH="0" baseline="0" smtClean="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13279" marR="1327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3"/>
                  </a:ext>
                </a:extLst>
              </a:tr>
              <a:tr h="487627">
                <a:tc>
                  <a:txBody>
                    <a:bodyPr/>
                    <a:lstStyle>
                      <a:lvl1pPr>
                        <a:spcBef>
                          <a:spcPct val="20000"/>
                        </a:spcBef>
                        <a:buClr>
                          <a:schemeClr val="accent1"/>
                        </a:buClr>
                        <a:buSzPct val="65000"/>
                        <a:buFont typeface="Wingdings" panose="05000000000000000000" pitchFamily="2" charset="2"/>
                        <a:defRPr kumimoji="1" sz="26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zh-TW" sz="1600" b="1" i="0" u="none" strike="noStrike" cap="none" normalizeH="0" baseline="0" smtClean="0">
                          <a:ln>
                            <a:noFill/>
                          </a:ln>
                          <a:solidFill>
                            <a:srgbClr val="000000"/>
                          </a:solidFill>
                          <a:effectLst/>
                          <a:latin typeface="標楷體" panose="03000509000000000000" pitchFamily="65" charset="-120"/>
                          <a:ea typeface="新細明體" panose="02020500000000000000" pitchFamily="18" charset="-120"/>
                        </a:rPr>
                        <a:t>276.2</a:t>
                      </a:r>
                      <a:endParaRPr kumimoji="0" lang="zh-TW" altLang="zh-TW" sz="1600" b="1" i="0" u="none" strike="noStrike" cap="none" normalizeH="0" baseline="0" smtClean="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13279" marR="13279" marT="0" marB="0" anchor="ctr"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SzPct val="65000"/>
                        <a:buFont typeface="Wingdings" panose="05000000000000000000" pitchFamily="2" charset="2"/>
                        <a:defRPr kumimoji="1" sz="26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zh-TW" sz="1600" b="1" i="0" u="none" strike="noStrike" cap="none" normalizeH="0" baseline="0" smtClean="0">
                          <a:ln>
                            <a:noFill/>
                          </a:ln>
                          <a:solidFill>
                            <a:srgbClr val="000000"/>
                          </a:solidFill>
                          <a:effectLst/>
                          <a:latin typeface="標楷體" panose="03000509000000000000" pitchFamily="65" charset="-120"/>
                          <a:ea typeface="新細明體" panose="02020500000000000000" pitchFamily="18" charset="-120"/>
                        </a:rPr>
                        <a:t>1988640</a:t>
                      </a:r>
                      <a:endParaRPr kumimoji="0" lang="zh-TW" altLang="zh-TW" sz="1600" b="1" i="0" u="none" strike="noStrike" cap="none" normalizeH="0" baseline="0" smtClean="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13279" marR="1327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SzPct val="65000"/>
                        <a:buFont typeface="Wingdings" panose="05000000000000000000" pitchFamily="2" charset="2"/>
                        <a:defRPr kumimoji="1" sz="26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600" b="1" i="0" u="none" strike="noStrike" cap="none" normalizeH="0" baseline="0" smtClean="0">
                          <a:ln>
                            <a:noFill/>
                          </a:ln>
                          <a:solidFill>
                            <a:srgbClr val="000000"/>
                          </a:solidFill>
                          <a:effectLst/>
                          <a:latin typeface="標楷體" panose="03000509000000000000" pitchFamily="65" charset="-120"/>
                          <a:ea typeface="新細明體" panose="02020500000000000000" pitchFamily="18" charset="-120"/>
                        </a:rPr>
                        <a:t>(+39.9)</a:t>
                      </a:r>
                      <a:endParaRPr kumimoji="0" lang="zh-TW" altLang="zh-TW" sz="1600" b="1" i="0" u="none" strike="noStrike" cap="none" normalizeH="0" baseline="0" smtClean="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13279" marR="1327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SzPct val="65000"/>
                        <a:buFont typeface="Wingdings" panose="05000000000000000000" pitchFamily="2" charset="2"/>
                        <a:defRPr kumimoji="1" sz="26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zh-TW" sz="1600" b="1" i="0" u="none" strike="noStrike" cap="none" normalizeH="0" baseline="0" smtClean="0">
                          <a:ln>
                            <a:noFill/>
                          </a:ln>
                          <a:solidFill>
                            <a:srgbClr val="000000"/>
                          </a:solidFill>
                          <a:effectLst/>
                          <a:latin typeface="標楷體" panose="03000509000000000000" pitchFamily="65" charset="-120"/>
                          <a:ea typeface="新細明體" panose="02020500000000000000" pitchFamily="18" charset="-120"/>
                        </a:rPr>
                        <a:t>287280</a:t>
                      </a:r>
                      <a:endParaRPr kumimoji="0" lang="zh-TW" altLang="zh-TW" sz="1600" b="1" i="0" u="none" strike="noStrike" cap="none" normalizeH="0" baseline="0" smtClean="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13279" marR="1327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SzPct val="65000"/>
                        <a:buFont typeface="Wingdings" panose="05000000000000000000" pitchFamily="2" charset="2"/>
                        <a:defRPr kumimoji="1" sz="26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zh-TW" sz="1600" b="1" i="0" u="none" strike="noStrike" cap="none" normalizeH="0" baseline="0" smtClean="0">
                          <a:ln>
                            <a:noFill/>
                          </a:ln>
                          <a:solidFill>
                            <a:srgbClr val="000000"/>
                          </a:solidFill>
                          <a:effectLst/>
                          <a:latin typeface="標楷體" panose="03000509000000000000" pitchFamily="65" charset="-120"/>
                          <a:ea typeface="新細明體" panose="02020500000000000000" pitchFamily="18" charset="-120"/>
                        </a:rPr>
                        <a:t>11.81</a:t>
                      </a:r>
                      <a:endParaRPr kumimoji="0" lang="zh-TW" altLang="zh-TW" sz="1600" b="1" i="0" u="none" strike="noStrike" cap="none" normalizeH="0" baseline="0" smtClean="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13279" marR="1327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SzPct val="65000"/>
                        <a:buFont typeface="Wingdings" panose="05000000000000000000" pitchFamily="2" charset="2"/>
                        <a:defRPr kumimoji="1" sz="26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zh-TW" sz="1600" b="1" i="0" u="none" strike="noStrike" cap="none" normalizeH="0" baseline="0" smtClean="0">
                          <a:ln>
                            <a:noFill/>
                          </a:ln>
                          <a:solidFill>
                            <a:srgbClr val="000000"/>
                          </a:solidFill>
                          <a:effectLst/>
                          <a:latin typeface="標楷體" panose="03000509000000000000" pitchFamily="65" charset="-120"/>
                          <a:ea typeface="新細明體" panose="02020500000000000000" pitchFamily="18" charset="-120"/>
                        </a:rPr>
                        <a:t>85032</a:t>
                      </a:r>
                      <a:endParaRPr kumimoji="0" lang="zh-TW" altLang="zh-TW" sz="1600" b="1" i="0" u="none" strike="noStrike" cap="none" normalizeH="0" baseline="0" smtClean="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13279" marR="1327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SzPct val="65000"/>
                        <a:buFont typeface="Wingdings" panose="05000000000000000000" pitchFamily="2" charset="2"/>
                        <a:defRPr kumimoji="1" sz="26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zh-TW" sz="1600" b="1" i="0" u="none" strike="noStrike" cap="none" normalizeH="0" baseline="0" smtClean="0">
                          <a:ln>
                            <a:noFill/>
                          </a:ln>
                          <a:solidFill>
                            <a:srgbClr val="000000"/>
                          </a:solidFill>
                          <a:effectLst/>
                          <a:latin typeface="標楷體" panose="03000509000000000000" pitchFamily="65" charset="-120"/>
                          <a:ea typeface="新細明體" panose="02020500000000000000" pitchFamily="18" charset="-120"/>
                        </a:rPr>
                        <a:t>28.09</a:t>
                      </a:r>
                      <a:endParaRPr kumimoji="0" lang="zh-TW" altLang="zh-TW" sz="1600" b="1" i="0" u="none" strike="noStrike" cap="none" normalizeH="0" baseline="0" smtClean="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13279" marR="1327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SzPct val="65000"/>
                        <a:buFont typeface="Wingdings" panose="05000000000000000000" pitchFamily="2" charset="2"/>
                        <a:defRPr kumimoji="1" sz="26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zh-TW" sz="1600" b="1" i="0" u="none" strike="noStrike" cap="none" normalizeH="0" baseline="0" smtClean="0">
                          <a:ln>
                            <a:noFill/>
                          </a:ln>
                          <a:solidFill>
                            <a:srgbClr val="000000"/>
                          </a:solidFill>
                          <a:effectLst/>
                          <a:latin typeface="標楷體" panose="03000509000000000000" pitchFamily="65" charset="-120"/>
                          <a:ea typeface="新細明體" panose="02020500000000000000" pitchFamily="18" charset="-120"/>
                        </a:rPr>
                        <a:t>202248</a:t>
                      </a:r>
                      <a:endParaRPr kumimoji="0" lang="zh-TW" altLang="zh-TW" sz="1600" b="1" i="0" u="none" strike="noStrike" cap="none" normalizeH="0" baseline="0" smtClean="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13279" marR="1327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SzPct val="65000"/>
                        <a:buFont typeface="Wingdings" panose="05000000000000000000" pitchFamily="2" charset="2"/>
                        <a:defRPr kumimoji="1" sz="26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zh-TW" sz="1600" b="1" i="0" u="none" strike="noStrike" cap="none" normalizeH="0" baseline="0" smtClean="0">
                          <a:ln>
                            <a:noFill/>
                          </a:ln>
                          <a:solidFill>
                            <a:srgbClr val="000000"/>
                          </a:solidFill>
                          <a:effectLst/>
                          <a:latin typeface="標楷體" panose="03000509000000000000" pitchFamily="65" charset="-120"/>
                          <a:ea typeface="新細明體" panose="02020500000000000000" pitchFamily="18" charset="-120"/>
                        </a:rPr>
                        <a:t>0</a:t>
                      </a:r>
                      <a:endParaRPr kumimoji="0" lang="zh-TW" altLang="zh-TW" sz="1600" b="1" i="0" u="none" strike="noStrike" cap="none" normalizeH="0" baseline="0" smtClean="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13279" marR="1327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SzPct val="65000"/>
                        <a:buFont typeface="Wingdings" panose="05000000000000000000" pitchFamily="2" charset="2"/>
                        <a:defRPr kumimoji="1" sz="26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sz="1600" b="1" i="0" u="none" strike="noStrike" cap="none" normalizeH="0" baseline="0" smtClean="0">
                          <a:ln>
                            <a:noFill/>
                          </a:ln>
                          <a:solidFill>
                            <a:srgbClr val="000000"/>
                          </a:solidFill>
                          <a:effectLst/>
                          <a:latin typeface="標楷體" panose="03000509000000000000" pitchFamily="65" charset="-120"/>
                          <a:ea typeface="新細明體" panose="02020500000000000000" pitchFamily="18" charset="-120"/>
                        </a:rPr>
                        <a:t>　</a:t>
                      </a:r>
                      <a:endParaRPr kumimoji="0" lang="zh-TW" sz="1600" b="1" i="0" u="none" strike="noStrike" cap="none" normalizeH="0" baseline="0" smtClean="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13279" marR="1327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SzPct val="65000"/>
                        <a:buFont typeface="Wingdings" panose="05000000000000000000" pitchFamily="2" charset="2"/>
                        <a:defRPr kumimoji="1" sz="26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zh-TW" sz="1600" b="1" i="0" u="none" strike="noStrike" cap="none" normalizeH="0" baseline="0" smtClean="0">
                          <a:ln>
                            <a:noFill/>
                          </a:ln>
                          <a:solidFill>
                            <a:srgbClr val="000000"/>
                          </a:solidFill>
                          <a:effectLst/>
                          <a:latin typeface="標楷體" panose="03000509000000000000" pitchFamily="65" charset="-120"/>
                          <a:ea typeface="新細明體" panose="02020500000000000000" pitchFamily="18" charset="-120"/>
                        </a:rPr>
                        <a:t>0</a:t>
                      </a:r>
                      <a:endParaRPr kumimoji="0" lang="zh-TW" altLang="zh-TW" sz="1600" b="1" i="0" u="none" strike="noStrike" cap="none" normalizeH="0" baseline="0" smtClean="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13279" marR="1327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SzPct val="65000"/>
                        <a:buFont typeface="Wingdings" panose="05000000000000000000" pitchFamily="2" charset="2"/>
                        <a:defRPr kumimoji="1" sz="26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zh-TW" sz="1600" b="1" i="0" u="none" strike="noStrike" cap="none" normalizeH="0" baseline="0" smtClean="0">
                          <a:ln>
                            <a:noFill/>
                          </a:ln>
                          <a:solidFill>
                            <a:srgbClr val="000000"/>
                          </a:solidFill>
                          <a:effectLst/>
                          <a:latin typeface="標楷體" panose="03000509000000000000" pitchFamily="65" charset="-120"/>
                          <a:ea typeface="新細明體" panose="02020500000000000000" pitchFamily="18" charset="-120"/>
                        </a:rPr>
                        <a:t>1903608</a:t>
                      </a:r>
                      <a:endParaRPr kumimoji="0" lang="zh-TW" altLang="zh-TW" sz="1600" b="1" i="0" u="none" strike="noStrike" cap="none" normalizeH="0" baseline="0" smtClean="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13279" marR="1327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SzPct val="65000"/>
                        <a:buFont typeface="Wingdings" panose="05000000000000000000" pitchFamily="2" charset="2"/>
                        <a:defRPr kumimoji="1" sz="26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zh-TW" sz="1600" b="1" i="0" u="none" strike="noStrike" cap="none" normalizeH="0" baseline="0" smtClean="0">
                          <a:ln>
                            <a:noFill/>
                          </a:ln>
                          <a:solidFill>
                            <a:srgbClr val="000000"/>
                          </a:solidFill>
                          <a:effectLst/>
                          <a:latin typeface="標楷體" panose="03000509000000000000" pitchFamily="65" charset="-120"/>
                          <a:ea typeface="新細明體" panose="02020500000000000000" pitchFamily="18" charset="-120"/>
                        </a:rPr>
                        <a:t>202248</a:t>
                      </a:r>
                      <a:endParaRPr kumimoji="0" lang="zh-TW" altLang="zh-TW" sz="1600" b="1" i="0" u="none" strike="noStrike" cap="none" normalizeH="0" baseline="0" smtClean="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13279" marR="1327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SzPct val="65000"/>
                        <a:buFont typeface="Wingdings" panose="05000000000000000000" pitchFamily="2" charset="2"/>
                        <a:defRPr kumimoji="1" sz="26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sz="1600" b="1" i="0" u="none" strike="noStrike" cap="none" normalizeH="0" baseline="0" smtClean="0">
                          <a:ln>
                            <a:noFill/>
                          </a:ln>
                          <a:solidFill>
                            <a:srgbClr val="000000"/>
                          </a:solidFill>
                          <a:effectLst/>
                          <a:latin typeface="標楷體" panose="03000509000000000000" pitchFamily="65" charset="-120"/>
                          <a:ea typeface="新細明體" panose="02020500000000000000" pitchFamily="18" charset="-120"/>
                        </a:rPr>
                        <a:t>　</a:t>
                      </a:r>
                      <a:endParaRPr kumimoji="0" lang="zh-TW" sz="1600" b="1" i="0" u="none" strike="noStrike" cap="none" normalizeH="0" baseline="0" smtClean="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13279" marR="1327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SzPct val="65000"/>
                        <a:buFont typeface="Wingdings" panose="05000000000000000000" pitchFamily="2" charset="2"/>
                        <a:defRPr kumimoji="1" sz="26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sz="1600" b="1" i="0" u="none" strike="noStrike" cap="none" normalizeH="0" baseline="0" smtClean="0">
                          <a:ln>
                            <a:noFill/>
                          </a:ln>
                          <a:solidFill>
                            <a:srgbClr val="000000"/>
                          </a:solidFill>
                          <a:effectLst/>
                          <a:latin typeface="標楷體" panose="03000509000000000000" pitchFamily="65" charset="-120"/>
                          <a:ea typeface="新細明體" panose="02020500000000000000" pitchFamily="18" charset="-120"/>
                        </a:rPr>
                        <a:t>　</a:t>
                      </a:r>
                      <a:endParaRPr kumimoji="0" lang="zh-TW" sz="1600" b="1" i="0" u="none" strike="noStrike" cap="none" normalizeH="0" baseline="0" smtClean="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13279" marR="1327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4"/>
                  </a:ext>
                </a:extLst>
              </a:tr>
              <a:tr h="243814">
                <a:tc>
                  <a:txBody>
                    <a:bodyPr/>
                    <a:lstStyle>
                      <a:lvl1pPr>
                        <a:spcBef>
                          <a:spcPct val="20000"/>
                        </a:spcBef>
                        <a:buClr>
                          <a:schemeClr val="accent1"/>
                        </a:buClr>
                        <a:buSzPct val="65000"/>
                        <a:buFont typeface="Wingdings" panose="05000000000000000000" pitchFamily="2" charset="2"/>
                        <a:defRPr kumimoji="1" sz="26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sz="1600" b="1" i="0" u="none" strike="noStrike" cap="none" normalizeH="0" baseline="0" smtClean="0">
                          <a:ln>
                            <a:noFill/>
                          </a:ln>
                          <a:solidFill>
                            <a:srgbClr val="000000"/>
                          </a:solidFill>
                          <a:effectLst/>
                          <a:latin typeface="標楷體" panose="03000509000000000000" pitchFamily="65" charset="-120"/>
                          <a:ea typeface="新細明體" panose="02020500000000000000" pitchFamily="18" charset="-120"/>
                        </a:rPr>
                        <a:t>　</a:t>
                      </a:r>
                      <a:endParaRPr kumimoji="0" lang="zh-TW" sz="1600" b="1" i="0" u="none" strike="noStrike" cap="none" normalizeH="0" baseline="0" smtClean="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13279" marR="13279" marT="0" marB="0" anchor="ctr"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SzPct val="65000"/>
                        <a:buFont typeface="Wingdings" panose="05000000000000000000" pitchFamily="2" charset="2"/>
                        <a:defRPr kumimoji="1" sz="26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sz="1600" b="1" i="0" u="none" strike="noStrike" cap="none" normalizeH="0" baseline="0" smtClean="0">
                          <a:ln>
                            <a:noFill/>
                          </a:ln>
                          <a:solidFill>
                            <a:srgbClr val="000000"/>
                          </a:solidFill>
                          <a:effectLst/>
                          <a:latin typeface="標楷體" panose="03000509000000000000" pitchFamily="65" charset="-120"/>
                          <a:ea typeface="新細明體" panose="02020500000000000000" pitchFamily="18" charset="-120"/>
                        </a:rPr>
                        <a:t>　</a:t>
                      </a:r>
                      <a:endParaRPr kumimoji="0" lang="zh-TW" sz="1600" b="1" i="0" u="none" strike="noStrike" cap="none" normalizeH="0" baseline="0" smtClean="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13279" marR="1327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SzPct val="65000"/>
                        <a:buFont typeface="Wingdings" panose="05000000000000000000" pitchFamily="2" charset="2"/>
                        <a:defRPr kumimoji="1" sz="26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sz="1600" b="1" i="0" u="none" strike="noStrike" cap="none" normalizeH="0" baseline="0" smtClean="0">
                          <a:ln>
                            <a:noFill/>
                          </a:ln>
                          <a:solidFill>
                            <a:srgbClr val="000000"/>
                          </a:solidFill>
                          <a:effectLst/>
                          <a:latin typeface="標楷體" panose="03000509000000000000" pitchFamily="65" charset="-120"/>
                          <a:ea typeface="新細明體" panose="02020500000000000000" pitchFamily="18" charset="-120"/>
                        </a:rPr>
                        <a:t>　</a:t>
                      </a:r>
                      <a:endParaRPr kumimoji="0" lang="zh-TW" sz="1600" b="1" i="0" u="none" strike="noStrike" cap="none" normalizeH="0" baseline="0" smtClean="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13279" marR="1327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SzPct val="65000"/>
                        <a:buFont typeface="Wingdings" panose="05000000000000000000" pitchFamily="2" charset="2"/>
                        <a:defRPr kumimoji="1" sz="26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sz="1600" b="1" i="0" u="none" strike="noStrike" cap="none" normalizeH="0" baseline="0" smtClean="0">
                          <a:ln>
                            <a:noFill/>
                          </a:ln>
                          <a:solidFill>
                            <a:srgbClr val="000000"/>
                          </a:solidFill>
                          <a:effectLst/>
                          <a:latin typeface="標楷體" panose="03000509000000000000" pitchFamily="65" charset="-120"/>
                          <a:ea typeface="新細明體" panose="02020500000000000000" pitchFamily="18" charset="-120"/>
                        </a:rPr>
                        <a:t>　</a:t>
                      </a:r>
                      <a:endParaRPr kumimoji="0" lang="zh-TW" sz="1600" b="1" i="0" u="none" strike="noStrike" cap="none" normalizeH="0" baseline="0" smtClean="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13279" marR="1327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SzPct val="65000"/>
                        <a:buFont typeface="Wingdings" panose="05000000000000000000" pitchFamily="2" charset="2"/>
                        <a:defRPr kumimoji="1" sz="26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sz="1600" b="1" i="0" u="none" strike="noStrike" cap="none" normalizeH="0" baseline="0" smtClean="0">
                          <a:ln>
                            <a:noFill/>
                          </a:ln>
                          <a:solidFill>
                            <a:srgbClr val="000000"/>
                          </a:solidFill>
                          <a:effectLst/>
                          <a:latin typeface="標楷體" panose="03000509000000000000" pitchFamily="65" charset="-120"/>
                          <a:ea typeface="新細明體" panose="02020500000000000000" pitchFamily="18" charset="-120"/>
                        </a:rPr>
                        <a:t>　</a:t>
                      </a:r>
                      <a:endParaRPr kumimoji="0" lang="zh-TW" sz="1600" b="1" i="0" u="none" strike="noStrike" cap="none" normalizeH="0" baseline="0" smtClean="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13279" marR="1327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SzPct val="65000"/>
                        <a:buFont typeface="Wingdings" panose="05000000000000000000" pitchFamily="2" charset="2"/>
                        <a:defRPr kumimoji="1" sz="26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sz="1600" b="1" i="0" u="none" strike="noStrike" cap="none" normalizeH="0" baseline="0" smtClean="0">
                          <a:ln>
                            <a:noFill/>
                          </a:ln>
                          <a:solidFill>
                            <a:srgbClr val="000000"/>
                          </a:solidFill>
                          <a:effectLst/>
                          <a:latin typeface="標楷體" panose="03000509000000000000" pitchFamily="65" charset="-120"/>
                          <a:ea typeface="新細明體" panose="02020500000000000000" pitchFamily="18" charset="-120"/>
                        </a:rPr>
                        <a:t>　</a:t>
                      </a:r>
                      <a:endParaRPr kumimoji="0" lang="zh-TW" sz="1600" b="1" i="0" u="none" strike="noStrike" cap="none" normalizeH="0" baseline="0" smtClean="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13279" marR="1327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SzPct val="65000"/>
                        <a:buFont typeface="Wingdings" panose="05000000000000000000" pitchFamily="2" charset="2"/>
                        <a:defRPr kumimoji="1" sz="26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sz="1600" b="1" i="0" u="none" strike="noStrike" cap="none" normalizeH="0" baseline="0" smtClean="0">
                          <a:ln>
                            <a:noFill/>
                          </a:ln>
                          <a:solidFill>
                            <a:srgbClr val="000000"/>
                          </a:solidFill>
                          <a:effectLst/>
                          <a:latin typeface="標楷體" panose="03000509000000000000" pitchFamily="65" charset="-120"/>
                          <a:ea typeface="新細明體" panose="02020500000000000000" pitchFamily="18" charset="-120"/>
                        </a:rPr>
                        <a:t>　</a:t>
                      </a:r>
                      <a:endParaRPr kumimoji="0" lang="zh-TW" sz="1600" b="1" i="0" u="none" strike="noStrike" cap="none" normalizeH="0" baseline="0" smtClean="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13279" marR="1327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SzPct val="65000"/>
                        <a:buFont typeface="Wingdings" panose="05000000000000000000" pitchFamily="2" charset="2"/>
                        <a:defRPr kumimoji="1" sz="26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sz="1600" b="1" i="0" u="none" strike="noStrike" cap="none" normalizeH="0" baseline="0" smtClean="0">
                          <a:ln>
                            <a:noFill/>
                          </a:ln>
                          <a:solidFill>
                            <a:srgbClr val="000000"/>
                          </a:solidFill>
                          <a:effectLst/>
                          <a:latin typeface="標楷體" panose="03000509000000000000" pitchFamily="65" charset="-120"/>
                          <a:ea typeface="新細明體" panose="02020500000000000000" pitchFamily="18" charset="-120"/>
                        </a:rPr>
                        <a:t>　</a:t>
                      </a:r>
                      <a:endParaRPr kumimoji="0" lang="zh-TW" sz="1600" b="1" i="0" u="none" strike="noStrike" cap="none" normalizeH="0" baseline="0" smtClean="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13279" marR="1327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SzPct val="65000"/>
                        <a:buFont typeface="Wingdings" panose="05000000000000000000" pitchFamily="2" charset="2"/>
                        <a:defRPr kumimoji="1" sz="26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sz="1600" b="1" i="0" u="none" strike="noStrike" cap="none" normalizeH="0" baseline="0" smtClean="0">
                          <a:ln>
                            <a:noFill/>
                          </a:ln>
                          <a:solidFill>
                            <a:srgbClr val="000000"/>
                          </a:solidFill>
                          <a:effectLst/>
                          <a:latin typeface="標楷體" panose="03000509000000000000" pitchFamily="65" charset="-120"/>
                          <a:ea typeface="新細明體" panose="02020500000000000000" pitchFamily="18" charset="-120"/>
                        </a:rPr>
                        <a:t>　</a:t>
                      </a:r>
                      <a:endParaRPr kumimoji="0" lang="zh-TW" sz="1600" b="1" i="0" u="none" strike="noStrike" cap="none" normalizeH="0" baseline="0" smtClean="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13279" marR="1327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SzPct val="65000"/>
                        <a:buFont typeface="Wingdings" panose="05000000000000000000" pitchFamily="2" charset="2"/>
                        <a:defRPr kumimoji="1" sz="26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sz="1600" b="1" i="0" u="none" strike="noStrike" cap="none" normalizeH="0" baseline="0" smtClean="0">
                          <a:ln>
                            <a:noFill/>
                          </a:ln>
                          <a:solidFill>
                            <a:srgbClr val="000000"/>
                          </a:solidFill>
                          <a:effectLst/>
                          <a:latin typeface="標楷體" panose="03000509000000000000" pitchFamily="65" charset="-120"/>
                          <a:ea typeface="新細明體" panose="02020500000000000000" pitchFamily="18" charset="-120"/>
                        </a:rPr>
                        <a:t>　</a:t>
                      </a:r>
                      <a:endParaRPr kumimoji="0" lang="zh-TW" sz="1600" b="1" i="0" u="none" strike="noStrike" cap="none" normalizeH="0" baseline="0" smtClean="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13279" marR="1327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SzPct val="65000"/>
                        <a:buFont typeface="Wingdings" panose="05000000000000000000" pitchFamily="2" charset="2"/>
                        <a:defRPr kumimoji="1" sz="26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sz="1600" b="1" i="0" u="none" strike="noStrike" cap="none" normalizeH="0" baseline="0" smtClean="0">
                          <a:ln>
                            <a:noFill/>
                          </a:ln>
                          <a:solidFill>
                            <a:srgbClr val="000000"/>
                          </a:solidFill>
                          <a:effectLst/>
                          <a:latin typeface="標楷體" panose="03000509000000000000" pitchFamily="65" charset="-120"/>
                          <a:ea typeface="新細明體" panose="02020500000000000000" pitchFamily="18" charset="-120"/>
                        </a:rPr>
                        <a:t>　</a:t>
                      </a:r>
                      <a:endParaRPr kumimoji="0" lang="zh-TW" sz="1600" b="1" i="0" u="none" strike="noStrike" cap="none" normalizeH="0" baseline="0" smtClean="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13279" marR="1327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SzPct val="65000"/>
                        <a:buFont typeface="Wingdings" panose="05000000000000000000" pitchFamily="2" charset="2"/>
                        <a:defRPr kumimoji="1" sz="26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sz="1600" b="1" i="0" u="none" strike="noStrike" cap="none" normalizeH="0" baseline="0" smtClean="0">
                          <a:ln>
                            <a:noFill/>
                          </a:ln>
                          <a:solidFill>
                            <a:srgbClr val="000000"/>
                          </a:solidFill>
                          <a:effectLst/>
                          <a:latin typeface="標楷體" panose="03000509000000000000" pitchFamily="65" charset="-120"/>
                          <a:ea typeface="新細明體" panose="02020500000000000000" pitchFamily="18" charset="-120"/>
                        </a:rPr>
                        <a:t>　</a:t>
                      </a:r>
                      <a:endParaRPr kumimoji="0" lang="zh-TW" sz="1600" b="1" i="0" u="none" strike="noStrike" cap="none" normalizeH="0" baseline="0" smtClean="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13279" marR="1327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SzPct val="65000"/>
                        <a:buFont typeface="Wingdings" panose="05000000000000000000" pitchFamily="2" charset="2"/>
                        <a:defRPr kumimoji="1" sz="26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sz="1600" b="1" i="0" u="none" strike="noStrike" cap="none" normalizeH="0" baseline="0" smtClean="0">
                          <a:ln>
                            <a:noFill/>
                          </a:ln>
                          <a:solidFill>
                            <a:srgbClr val="000000"/>
                          </a:solidFill>
                          <a:effectLst/>
                          <a:latin typeface="標楷體" panose="03000509000000000000" pitchFamily="65" charset="-120"/>
                          <a:ea typeface="新細明體" panose="02020500000000000000" pitchFamily="18" charset="-120"/>
                        </a:rPr>
                        <a:t>　</a:t>
                      </a:r>
                      <a:endParaRPr kumimoji="0" lang="zh-TW" sz="1600" b="1" i="0" u="none" strike="noStrike" cap="none" normalizeH="0" baseline="0" smtClean="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13279" marR="1327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SzPct val="65000"/>
                        <a:buFont typeface="Wingdings" panose="05000000000000000000" pitchFamily="2" charset="2"/>
                        <a:defRPr kumimoji="1" sz="26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sz="1600" b="1" i="0" u="none" strike="noStrike" cap="none" normalizeH="0" baseline="0" smtClean="0">
                          <a:ln>
                            <a:noFill/>
                          </a:ln>
                          <a:solidFill>
                            <a:srgbClr val="000000"/>
                          </a:solidFill>
                          <a:effectLst/>
                          <a:latin typeface="標楷體" panose="03000509000000000000" pitchFamily="65" charset="-120"/>
                          <a:ea typeface="新細明體" panose="02020500000000000000" pitchFamily="18" charset="-120"/>
                        </a:rPr>
                        <a:t>　</a:t>
                      </a:r>
                      <a:endParaRPr kumimoji="0" lang="zh-TW" sz="1600" b="1" i="0" u="none" strike="noStrike" cap="none" normalizeH="0" baseline="0" smtClean="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13279" marR="1327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SzPct val="65000"/>
                        <a:buFont typeface="Wingdings" panose="05000000000000000000" pitchFamily="2" charset="2"/>
                        <a:defRPr kumimoji="1" sz="26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sz="1600" b="1" i="0" u="none" strike="noStrike" cap="none" normalizeH="0" baseline="0" smtClean="0">
                          <a:ln>
                            <a:noFill/>
                          </a:ln>
                          <a:solidFill>
                            <a:srgbClr val="000000"/>
                          </a:solidFill>
                          <a:effectLst/>
                          <a:latin typeface="標楷體" panose="03000509000000000000" pitchFamily="65" charset="-120"/>
                          <a:ea typeface="新細明體" panose="02020500000000000000" pitchFamily="18" charset="-120"/>
                        </a:rPr>
                        <a:t>　</a:t>
                      </a:r>
                      <a:endParaRPr kumimoji="0" lang="zh-TW" sz="1600" b="1" i="0" u="none" strike="noStrike" cap="none" normalizeH="0" baseline="0" smtClean="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13279" marR="1327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5"/>
                  </a:ext>
                </a:extLst>
              </a:tr>
              <a:tr h="243814">
                <a:tc>
                  <a:txBody>
                    <a:bodyPr/>
                    <a:lstStyle>
                      <a:lvl1pPr>
                        <a:spcBef>
                          <a:spcPct val="20000"/>
                        </a:spcBef>
                        <a:buClr>
                          <a:schemeClr val="accent1"/>
                        </a:buClr>
                        <a:buSzPct val="65000"/>
                        <a:buFont typeface="Wingdings" panose="05000000000000000000" pitchFamily="2" charset="2"/>
                        <a:defRPr kumimoji="1" sz="26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sz="1600" b="1" i="0" u="none" strike="noStrike" cap="none" normalizeH="0" baseline="0" smtClean="0">
                          <a:ln>
                            <a:noFill/>
                          </a:ln>
                          <a:solidFill>
                            <a:srgbClr val="000000"/>
                          </a:solidFill>
                          <a:effectLst/>
                          <a:latin typeface="標楷體" panose="03000509000000000000" pitchFamily="65" charset="-120"/>
                          <a:ea typeface="新細明體" panose="02020500000000000000" pitchFamily="18" charset="-120"/>
                        </a:rPr>
                        <a:t>　</a:t>
                      </a:r>
                      <a:endParaRPr kumimoji="0" lang="zh-TW" sz="1600" b="1" i="0" u="none" strike="noStrike" cap="none" normalizeH="0" baseline="0" smtClean="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13279" marR="13279" marT="0" marB="0" anchor="ctr"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SzPct val="65000"/>
                        <a:buFont typeface="Wingdings" panose="05000000000000000000" pitchFamily="2" charset="2"/>
                        <a:defRPr kumimoji="1" sz="26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sz="1600" b="1" i="0" u="none" strike="noStrike" cap="none" normalizeH="0" baseline="0" smtClean="0">
                          <a:ln>
                            <a:noFill/>
                          </a:ln>
                          <a:solidFill>
                            <a:srgbClr val="000000"/>
                          </a:solidFill>
                          <a:effectLst/>
                          <a:latin typeface="標楷體" panose="03000509000000000000" pitchFamily="65" charset="-120"/>
                          <a:ea typeface="新細明體" panose="02020500000000000000" pitchFamily="18" charset="-120"/>
                        </a:rPr>
                        <a:t>　</a:t>
                      </a:r>
                      <a:endParaRPr kumimoji="0" lang="zh-TW" sz="1600" b="1" i="0" u="none" strike="noStrike" cap="none" normalizeH="0" baseline="0" smtClean="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13279" marR="1327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SzPct val="65000"/>
                        <a:buFont typeface="Wingdings" panose="05000000000000000000" pitchFamily="2" charset="2"/>
                        <a:defRPr kumimoji="1" sz="26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sz="1600" b="1" i="0" u="none" strike="noStrike" cap="none" normalizeH="0" baseline="0" smtClean="0">
                          <a:ln>
                            <a:noFill/>
                          </a:ln>
                          <a:solidFill>
                            <a:srgbClr val="000000"/>
                          </a:solidFill>
                          <a:effectLst/>
                          <a:latin typeface="標楷體" panose="03000509000000000000" pitchFamily="65" charset="-120"/>
                          <a:ea typeface="新細明體" panose="02020500000000000000" pitchFamily="18" charset="-120"/>
                        </a:rPr>
                        <a:t>　</a:t>
                      </a:r>
                      <a:endParaRPr kumimoji="0" lang="zh-TW" sz="1600" b="1" i="0" u="none" strike="noStrike" cap="none" normalizeH="0" baseline="0" smtClean="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13279" marR="1327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SzPct val="65000"/>
                        <a:buFont typeface="Wingdings" panose="05000000000000000000" pitchFamily="2" charset="2"/>
                        <a:defRPr kumimoji="1" sz="26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sz="1600" b="1" i="0" u="none" strike="noStrike" cap="none" normalizeH="0" baseline="0" smtClean="0">
                          <a:ln>
                            <a:noFill/>
                          </a:ln>
                          <a:solidFill>
                            <a:srgbClr val="000000"/>
                          </a:solidFill>
                          <a:effectLst/>
                          <a:latin typeface="標楷體" panose="03000509000000000000" pitchFamily="65" charset="-120"/>
                          <a:ea typeface="新細明體" panose="02020500000000000000" pitchFamily="18" charset="-120"/>
                        </a:rPr>
                        <a:t>　</a:t>
                      </a:r>
                      <a:endParaRPr kumimoji="0" lang="zh-TW" sz="1600" b="1" i="0" u="none" strike="noStrike" cap="none" normalizeH="0" baseline="0" smtClean="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13279" marR="1327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SzPct val="65000"/>
                        <a:buFont typeface="Wingdings" panose="05000000000000000000" pitchFamily="2" charset="2"/>
                        <a:defRPr kumimoji="1" sz="26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sz="1600" b="1" i="0" u="none" strike="noStrike" cap="none" normalizeH="0" baseline="0" smtClean="0">
                          <a:ln>
                            <a:noFill/>
                          </a:ln>
                          <a:solidFill>
                            <a:srgbClr val="000000"/>
                          </a:solidFill>
                          <a:effectLst/>
                          <a:latin typeface="標楷體" panose="03000509000000000000" pitchFamily="65" charset="-120"/>
                          <a:ea typeface="新細明體" panose="02020500000000000000" pitchFamily="18" charset="-120"/>
                        </a:rPr>
                        <a:t>　</a:t>
                      </a:r>
                      <a:endParaRPr kumimoji="0" lang="zh-TW" sz="1600" b="1" i="0" u="none" strike="noStrike" cap="none" normalizeH="0" baseline="0" smtClean="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13279" marR="1327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SzPct val="65000"/>
                        <a:buFont typeface="Wingdings" panose="05000000000000000000" pitchFamily="2" charset="2"/>
                        <a:defRPr kumimoji="1" sz="26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sz="1600" b="1" i="0" u="none" strike="noStrike" cap="none" normalizeH="0" baseline="0" smtClean="0">
                          <a:ln>
                            <a:noFill/>
                          </a:ln>
                          <a:solidFill>
                            <a:srgbClr val="000000"/>
                          </a:solidFill>
                          <a:effectLst/>
                          <a:latin typeface="標楷體" panose="03000509000000000000" pitchFamily="65" charset="-120"/>
                          <a:ea typeface="新細明體" panose="02020500000000000000" pitchFamily="18" charset="-120"/>
                        </a:rPr>
                        <a:t>　</a:t>
                      </a:r>
                      <a:endParaRPr kumimoji="0" lang="zh-TW" sz="1600" b="1" i="0" u="none" strike="noStrike" cap="none" normalizeH="0" baseline="0" smtClean="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13279" marR="1327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SzPct val="65000"/>
                        <a:buFont typeface="Wingdings" panose="05000000000000000000" pitchFamily="2" charset="2"/>
                        <a:defRPr kumimoji="1" sz="26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sz="1600" b="1" i="0" u="none" strike="noStrike" cap="none" normalizeH="0" baseline="0" smtClean="0">
                          <a:ln>
                            <a:noFill/>
                          </a:ln>
                          <a:solidFill>
                            <a:srgbClr val="000000"/>
                          </a:solidFill>
                          <a:effectLst/>
                          <a:latin typeface="標楷體" panose="03000509000000000000" pitchFamily="65" charset="-120"/>
                          <a:ea typeface="新細明體" panose="02020500000000000000" pitchFamily="18" charset="-120"/>
                        </a:rPr>
                        <a:t>　</a:t>
                      </a:r>
                      <a:endParaRPr kumimoji="0" lang="zh-TW" sz="1600" b="1" i="0" u="none" strike="noStrike" cap="none" normalizeH="0" baseline="0" smtClean="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13279" marR="1327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SzPct val="65000"/>
                        <a:buFont typeface="Wingdings" panose="05000000000000000000" pitchFamily="2" charset="2"/>
                        <a:defRPr kumimoji="1" sz="26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sz="1600" b="1" i="0" u="none" strike="noStrike" cap="none" normalizeH="0" baseline="0" smtClean="0">
                          <a:ln>
                            <a:noFill/>
                          </a:ln>
                          <a:solidFill>
                            <a:srgbClr val="000000"/>
                          </a:solidFill>
                          <a:effectLst/>
                          <a:latin typeface="標楷體" panose="03000509000000000000" pitchFamily="65" charset="-120"/>
                          <a:ea typeface="新細明體" panose="02020500000000000000" pitchFamily="18" charset="-120"/>
                        </a:rPr>
                        <a:t>　</a:t>
                      </a:r>
                      <a:endParaRPr kumimoji="0" lang="zh-TW" sz="1600" b="1" i="0" u="none" strike="noStrike" cap="none" normalizeH="0" baseline="0" smtClean="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13279" marR="1327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SzPct val="65000"/>
                        <a:buFont typeface="Wingdings" panose="05000000000000000000" pitchFamily="2" charset="2"/>
                        <a:defRPr kumimoji="1" sz="26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sz="1600" b="1" i="0" u="none" strike="noStrike" cap="none" normalizeH="0" baseline="0" smtClean="0">
                          <a:ln>
                            <a:noFill/>
                          </a:ln>
                          <a:solidFill>
                            <a:srgbClr val="000000"/>
                          </a:solidFill>
                          <a:effectLst/>
                          <a:latin typeface="標楷體" panose="03000509000000000000" pitchFamily="65" charset="-120"/>
                          <a:ea typeface="新細明體" panose="02020500000000000000" pitchFamily="18" charset="-120"/>
                        </a:rPr>
                        <a:t>　</a:t>
                      </a:r>
                      <a:endParaRPr kumimoji="0" lang="zh-TW" sz="1600" b="1" i="0" u="none" strike="noStrike" cap="none" normalizeH="0" baseline="0" smtClean="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13279" marR="1327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SzPct val="65000"/>
                        <a:buFont typeface="Wingdings" panose="05000000000000000000" pitchFamily="2" charset="2"/>
                        <a:defRPr kumimoji="1" sz="26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sz="1600" b="1" i="0" u="none" strike="noStrike" cap="none" normalizeH="0" baseline="0" smtClean="0">
                          <a:ln>
                            <a:noFill/>
                          </a:ln>
                          <a:solidFill>
                            <a:srgbClr val="000000"/>
                          </a:solidFill>
                          <a:effectLst/>
                          <a:latin typeface="標楷體" panose="03000509000000000000" pitchFamily="65" charset="-120"/>
                          <a:ea typeface="新細明體" panose="02020500000000000000" pitchFamily="18" charset="-120"/>
                        </a:rPr>
                        <a:t>　</a:t>
                      </a:r>
                      <a:endParaRPr kumimoji="0" lang="zh-TW" sz="1600" b="1" i="0" u="none" strike="noStrike" cap="none" normalizeH="0" baseline="0" smtClean="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13279" marR="1327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SzPct val="65000"/>
                        <a:buFont typeface="Wingdings" panose="05000000000000000000" pitchFamily="2" charset="2"/>
                        <a:defRPr kumimoji="1" sz="26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sz="1600" b="1" i="0" u="none" strike="noStrike" cap="none" normalizeH="0" baseline="0" smtClean="0">
                          <a:ln>
                            <a:noFill/>
                          </a:ln>
                          <a:solidFill>
                            <a:srgbClr val="000000"/>
                          </a:solidFill>
                          <a:effectLst/>
                          <a:latin typeface="標楷體" panose="03000509000000000000" pitchFamily="65" charset="-120"/>
                          <a:ea typeface="新細明體" panose="02020500000000000000" pitchFamily="18" charset="-120"/>
                        </a:rPr>
                        <a:t>　</a:t>
                      </a:r>
                      <a:endParaRPr kumimoji="0" lang="zh-TW" sz="1600" b="1" i="0" u="none" strike="noStrike" cap="none" normalizeH="0" baseline="0" smtClean="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13279" marR="1327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SzPct val="65000"/>
                        <a:buFont typeface="Wingdings" panose="05000000000000000000" pitchFamily="2" charset="2"/>
                        <a:defRPr kumimoji="1" sz="26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sz="1600" b="1" i="0" u="none" strike="noStrike" cap="none" normalizeH="0" baseline="0" smtClean="0">
                          <a:ln>
                            <a:noFill/>
                          </a:ln>
                          <a:solidFill>
                            <a:srgbClr val="000000"/>
                          </a:solidFill>
                          <a:effectLst/>
                          <a:latin typeface="標楷體" panose="03000509000000000000" pitchFamily="65" charset="-120"/>
                          <a:ea typeface="新細明體" panose="02020500000000000000" pitchFamily="18" charset="-120"/>
                        </a:rPr>
                        <a:t>　</a:t>
                      </a:r>
                      <a:endParaRPr kumimoji="0" lang="zh-TW" sz="1600" b="1" i="0" u="none" strike="noStrike" cap="none" normalizeH="0" baseline="0" smtClean="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13279" marR="1327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SzPct val="65000"/>
                        <a:buFont typeface="Wingdings" panose="05000000000000000000" pitchFamily="2" charset="2"/>
                        <a:defRPr kumimoji="1" sz="26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sz="1600" b="1" i="0" u="none" strike="noStrike" cap="none" normalizeH="0" baseline="0" smtClean="0">
                          <a:ln>
                            <a:noFill/>
                          </a:ln>
                          <a:solidFill>
                            <a:srgbClr val="000000"/>
                          </a:solidFill>
                          <a:effectLst/>
                          <a:latin typeface="標楷體" panose="03000509000000000000" pitchFamily="65" charset="-120"/>
                          <a:ea typeface="新細明體" panose="02020500000000000000" pitchFamily="18" charset="-120"/>
                        </a:rPr>
                        <a:t>　</a:t>
                      </a:r>
                      <a:endParaRPr kumimoji="0" lang="zh-TW" sz="1600" b="1" i="0" u="none" strike="noStrike" cap="none" normalizeH="0" baseline="0" smtClean="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13279" marR="1327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SzPct val="65000"/>
                        <a:buFont typeface="Wingdings" panose="05000000000000000000" pitchFamily="2" charset="2"/>
                        <a:defRPr kumimoji="1" sz="26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sz="1600" b="1" i="0" u="none" strike="noStrike" cap="none" normalizeH="0" baseline="0" smtClean="0">
                          <a:ln>
                            <a:noFill/>
                          </a:ln>
                          <a:solidFill>
                            <a:srgbClr val="000000"/>
                          </a:solidFill>
                          <a:effectLst/>
                          <a:latin typeface="標楷體" panose="03000509000000000000" pitchFamily="65" charset="-120"/>
                          <a:ea typeface="新細明體" panose="02020500000000000000" pitchFamily="18" charset="-120"/>
                        </a:rPr>
                        <a:t>　</a:t>
                      </a:r>
                      <a:endParaRPr kumimoji="0" lang="zh-TW" sz="1600" b="1" i="0" u="none" strike="noStrike" cap="none" normalizeH="0" baseline="0" smtClean="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13279" marR="1327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SzPct val="65000"/>
                        <a:buFont typeface="Wingdings" panose="05000000000000000000" pitchFamily="2" charset="2"/>
                        <a:defRPr kumimoji="1" sz="26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sz="1600" b="1" i="0" u="none" strike="noStrike" cap="none" normalizeH="0" baseline="0" smtClean="0">
                          <a:ln>
                            <a:noFill/>
                          </a:ln>
                          <a:solidFill>
                            <a:srgbClr val="000000"/>
                          </a:solidFill>
                          <a:effectLst/>
                          <a:latin typeface="標楷體" panose="03000509000000000000" pitchFamily="65" charset="-120"/>
                          <a:ea typeface="新細明體" panose="02020500000000000000" pitchFamily="18" charset="-120"/>
                        </a:rPr>
                        <a:t>　</a:t>
                      </a:r>
                      <a:endParaRPr kumimoji="0" lang="zh-TW" sz="1600" b="1" i="0" u="none" strike="noStrike" cap="none" normalizeH="0" baseline="0" smtClean="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13279" marR="1327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6"/>
                  </a:ext>
                </a:extLst>
              </a:tr>
              <a:tr h="487627">
                <a:tc>
                  <a:txBody>
                    <a:bodyPr/>
                    <a:lstStyle>
                      <a:lvl1pPr>
                        <a:spcBef>
                          <a:spcPct val="20000"/>
                        </a:spcBef>
                        <a:buClr>
                          <a:schemeClr val="accent1"/>
                        </a:buClr>
                        <a:buSzPct val="65000"/>
                        <a:buFont typeface="Wingdings" panose="05000000000000000000" pitchFamily="2" charset="2"/>
                        <a:defRPr kumimoji="1" sz="26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zh-TW" sz="1600" b="1" i="0" u="none" strike="noStrike" cap="none" normalizeH="0" baseline="0" smtClean="0">
                          <a:ln>
                            <a:noFill/>
                          </a:ln>
                          <a:solidFill>
                            <a:srgbClr val="000000"/>
                          </a:solidFill>
                          <a:effectLst/>
                          <a:latin typeface="標楷體" panose="03000509000000000000" pitchFamily="65" charset="-120"/>
                          <a:ea typeface="新細明體" panose="02020500000000000000" pitchFamily="18" charset="-120"/>
                        </a:rPr>
                        <a:t>236.1</a:t>
                      </a:r>
                      <a:endParaRPr kumimoji="0" lang="zh-TW" altLang="zh-TW" sz="1600" b="1" i="0" u="none" strike="noStrike" cap="none" normalizeH="0" baseline="0" smtClean="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13279" marR="13279" marT="0" marB="0" anchor="ctr"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SzPct val="65000"/>
                        <a:buFont typeface="Wingdings" panose="05000000000000000000" pitchFamily="2" charset="2"/>
                        <a:defRPr kumimoji="1" sz="26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zh-TW" sz="1600" b="1" i="0" u="none" strike="noStrike" cap="none" normalizeH="0" baseline="0" smtClean="0">
                          <a:ln>
                            <a:noFill/>
                          </a:ln>
                          <a:solidFill>
                            <a:srgbClr val="000000"/>
                          </a:solidFill>
                          <a:effectLst/>
                          <a:latin typeface="標楷體" panose="03000509000000000000" pitchFamily="65" charset="-120"/>
                          <a:ea typeface="新細明體" panose="02020500000000000000" pitchFamily="18" charset="-120"/>
                        </a:rPr>
                        <a:t>1699920</a:t>
                      </a:r>
                      <a:endParaRPr kumimoji="0" lang="zh-TW" altLang="zh-TW" sz="1600" b="1" i="0" u="none" strike="noStrike" cap="none" normalizeH="0" baseline="0" smtClean="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13279" marR="1327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SzPct val="65000"/>
                        <a:buFont typeface="Wingdings" panose="05000000000000000000" pitchFamily="2" charset="2"/>
                        <a:defRPr kumimoji="1" sz="26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600" b="1" i="0" u="none" strike="noStrike" cap="none" normalizeH="0" baseline="0" smtClean="0">
                          <a:ln>
                            <a:noFill/>
                          </a:ln>
                          <a:solidFill>
                            <a:srgbClr val="000000"/>
                          </a:solidFill>
                          <a:effectLst/>
                          <a:latin typeface="標楷體" panose="03000509000000000000" pitchFamily="65" charset="-120"/>
                          <a:ea typeface="新細明體" panose="02020500000000000000" pitchFamily="18" charset="-120"/>
                        </a:rPr>
                        <a:t>(+102.4)</a:t>
                      </a:r>
                      <a:endParaRPr kumimoji="0" lang="zh-TW" altLang="zh-TW" sz="1600" b="1" i="0" u="none" strike="noStrike" cap="none" normalizeH="0" baseline="0" smtClean="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13279" marR="1327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SzPct val="65000"/>
                        <a:buFont typeface="Wingdings" panose="05000000000000000000" pitchFamily="2" charset="2"/>
                        <a:defRPr kumimoji="1" sz="26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zh-TW" sz="1600" b="1" i="0" u="none" strike="noStrike" cap="none" normalizeH="0" baseline="0" smtClean="0">
                          <a:ln>
                            <a:noFill/>
                          </a:ln>
                          <a:solidFill>
                            <a:srgbClr val="000000"/>
                          </a:solidFill>
                          <a:effectLst/>
                          <a:latin typeface="標楷體" panose="03000509000000000000" pitchFamily="65" charset="-120"/>
                          <a:ea typeface="新細明體" panose="02020500000000000000" pitchFamily="18" charset="-120"/>
                        </a:rPr>
                        <a:t>737280</a:t>
                      </a:r>
                      <a:endParaRPr kumimoji="0" lang="zh-TW" altLang="zh-TW" sz="1600" b="1" i="0" u="none" strike="noStrike" cap="none" normalizeH="0" baseline="0" smtClean="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13279" marR="1327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SzPct val="65000"/>
                        <a:buFont typeface="Wingdings" panose="05000000000000000000" pitchFamily="2" charset="2"/>
                        <a:defRPr kumimoji="1" sz="26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zh-TW" sz="1600" b="1" i="0" u="none" strike="noStrike" cap="none" normalizeH="0" baseline="0" smtClean="0">
                          <a:ln>
                            <a:noFill/>
                          </a:ln>
                          <a:solidFill>
                            <a:srgbClr val="000000"/>
                          </a:solidFill>
                          <a:effectLst/>
                          <a:latin typeface="標楷體" panose="03000509000000000000" pitchFamily="65" charset="-120"/>
                          <a:ea typeface="新細明體" panose="02020500000000000000" pitchFamily="18" charset="-120"/>
                        </a:rPr>
                        <a:t>6.68</a:t>
                      </a:r>
                      <a:endParaRPr kumimoji="0" lang="zh-TW" altLang="zh-TW" sz="1600" b="1" i="0" u="none" strike="noStrike" cap="none" normalizeH="0" baseline="0" smtClean="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13279" marR="1327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SzPct val="65000"/>
                        <a:buFont typeface="Wingdings" panose="05000000000000000000" pitchFamily="2" charset="2"/>
                        <a:defRPr kumimoji="1" sz="26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zh-TW" sz="1600" b="1" i="0" u="none" strike="noStrike" cap="none" normalizeH="0" baseline="0" smtClean="0">
                          <a:ln>
                            <a:noFill/>
                          </a:ln>
                          <a:solidFill>
                            <a:srgbClr val="000000"/>
                          </a:solidFill>
                          <a:effectLst/>
                          <a:latin typeface="標楷體" panose="03000509000000000000" pitchFamily="65" charset="-120"/>
                          <a:ea typeface="新細明體" panose="02020500000000000000" pitchFamily="18" charset="-120"/>
                        </a:rPr>
                        <a:t>48096</a:t>
                      </a:r>
                      <a:endParaRPr kumimoji="0" lang="zh-TW" altLang="zh-TW" sz="1600" b="1" i="0" u="none" strike="noStrike" cap="none" normalizeH="0" baseline="0" smtClean="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13279" marR="1327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SzPct val="65000"/>
                        <a:buFont typeface="Wingdings" panose="05000000000000000000" pitchFamily="2" charset="2"/>
                        <a:defRPr kumimoji="1" sz="26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zh-TW" sz="1600" b="1" i="0" u="none" strike="noStrike" cap="none" normalizeH="0" baseline="0" smtClean="0">
                          <a:ln>
                            <a:noFill/>
                          </a:ln>
                          <a:solidFill>
                            <a:srgbClr val="000000"/>
                          </a:solidFill>
                          <a:effectLst/>
                          <a:latin typeface="標楷體" panose="03000509000000000000" pitchFamily="65" charset="-120"/>
                          <a:ea typeface="新細明體" panose="02020500000000000000" pitchFamily="18" charset="-120"/>
                        </a:rPr>
                        <a:t>33.43</a:t>
                      </a:r>
                      <a:endParaRPr kumimoji="0" lang="zh-TW" altLang="zh-TW" sz="1600" b="1" i="0" u="none" strike="noStrike" cap="none" normalizeH="0" baseline="0" smtClean="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13279" marR="1327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SzPct val="65000"/>
                        <a:buFont typeface="Wingdings" panose="05000000000000000000" pitchFamily="2" charset="2"/>
                        <a:defRPr kumimoji="1" sz="26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zh-TW" sz="1600" b="1" i="0" u="none" strike="noStrike" cap="none" normalizeH="0" baseline="0" smtClean="0">
                          <a:ln>
                            <a:noFill/>
                          </a:ln>
                          <a:solidFill>
                            <a:srgbClr val="000000"/>
                          </a:solidFill>
                          <a:effectLst/>
                          <a:latin typeface="標楷體" panose="03000509000000000000" pitchFamily="65" charset="-120"/>
                          <a:ea typeface="新細明體" panose="02020500000000000000" pitchFamily="18" charset="-120"/>
                        </a:rPr>
                        <a:t>240969</a:t>
                      </a:r>
                      <a:endParaRPr kumimoji="0" lang="zh-TW" altLang="zh-TW" sz="1600" b="1" i="0" u="none" strike="noStrike" cap="none" normalizeH="0" baseline="0" smtClean="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13279" marR="1327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SzPct val="65000"/>
                        <a:buFont typeface="Wingdings" panose="05000000000000000000" pitchFamily="2" charset="2"/>
                        <a:defRPr kumimoji="1" sz="26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zh-TW" sz="1600" b="1" i="0" u="none" strike="noStrike" cap="none" normalizeH="0" baseline="0" dirty="0" smtClean="0">
                          <a:ln>
                            <a:noFill/>
                          </a:ln>
                          <a:solidFill>
                            <a:srgbClr val="000000"/>
                          </a:solidFill>
                          <a:effectLst/>
                          <a:latin typeface="標楷體" panose="03000509000000000000" pitchFamily="65" charset="-120"/>
                          <a:ea typeface="新細明體" panose="02020500000000000000" pitchFamily="18" charset="-120"/>
                        </a:rPr>
                        <a:t>62.29</a:t>
                      </a:r>
                      <a:endParaRPr kumimoji="0" lang="zh-TW" altLang="zh-TW" sz="1600" b="1" i="0" u="none" strike="noStrike" cap="none" normalizeH="0" baseline="0" dirty="0" smtClean="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13279" marR="1327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SzPct val="65000"/>
                        <a:buFont typeface="Wingdings" panose="05000000000000000000" pitchFamily="2" charset="2"/>
                        <a:defRPr kumimoji="1" sz="26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zh-TW" sz="1600" b="1" i="0" u="none" strike="noStrike" cap="none" normalizeH="0" baseline="0" smtClean="0">
                          <a:ln>
                            <a:noFill/>
                          </a:ln>
                          <a:solidFill>
                            <a:srgbClr val="000000"/>
                          </a:solidFill>
                          <a:effectLst/>
                          <a:latin typeface="標楷體" panose="03000509000000000000" pitchFamily="65" charset="-120"/>
                          <a:ea typeface="新細明體" panose="02020500000000000000" pitchFamily="18" charset="-120"/>
                        </a:rPr>
                        <a:t>7200</a:t>
                      </a:r>
                      <a:endParaRPr kumimoji="0" lang="zh-TW" altLang="zh-TW" sz="1600" b="1" i="0" u="none" strike="noStrike" cap="none" normalizeH="0" baseline="0" smtClean="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13279" marR="1327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SzPct val="65000"/>
                        <a:buFont typeface="Wingdings" panose="05000000000000000000" pitchFamily="2" charset="2"/>
                        <a:defRPr kumimoji="1" sz="26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zh-TW" sz="1600" b="1" i="0" u="none" strike="noStrike" cap="none" normalizeH="0" baseline="0" smtClean="0">
                          <a:ln>
                            <a:noFill/>
                          </a:ln>
                          <a:solidFill>
                            <a:srgbClr val="000000"/>
                          </a:solidFill>
                          <a:effectLst/>
                          <a:latin typeface="標楷體" panose="03000509000000000000" pitchFamily="65" charset="-120"/>
                          <a:ea typeface="新細明體" panose="02020500000000000000" pitchFamily="18" charset="-120"/>
                        </a:rPr>
                        <a:t>448488</a:t>
                      </a:r>
                      <a:endParaRPr kumimoji="0" lang="zh-TW" altLang="zh-TW" sz="1600" b="1" i="0" u="none" strike="noStrike" cap="none" normalizeH="0" baseline="0" smtClean="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13279" marR="1327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SzPct val="65000"/>
                        <a:buFont typeface="Wingdings" panose="05000000000000000000" pitchFamily="2" charset="2"/>
                        <a:defRPr kumimoji="1" sz="26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zh-TW" sz="1600" b="1" i="0" u="none" strike="noStrike" cap="none" normalizeH="0" baseline="0" smtClean="0">
                          <a:ln>
                            <a:noFill/>
                          </a:ln>
                          <a:solidFill>
                            <a:srgbClr val="000000"/>
                          </a:solidFill>
                          <a:effectLst/>
                          <a:latin typeface="標楷體" panose="03000509000000000000" pitchFamily="65" charset="-120"/>
                          <a:ea typeface="新細明體" panose="02020500000000000000" pitchFamily="18" charset="-120"/>
                        </a:rPr>
                        <a:t>1651824</a:t>
                      </a:r>
                      <a:endParaRPr kumimoji="0" lang="zh-TW" altLang="zh-TW" sz="1600" b="1" i="0" u="none" strike="noStrike" cap="none" normalizeH="0" baseline="0" smtClean="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13279" marR="1327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SzPct val="65000"/>
                        <a:buFont typeface="Wingdings" panose="05000000000000000000" pitchFamily="2" charset="2"/>
                        <a:defRPr kumimoji="1" sz="26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zh-TW" sz="1600" b="1" i="0" u="none" strike="noStrike" cap="none" normalizeH="0" baseline="0" smtClean="0">
                          <a:ln>
                            <a:noFill/>
                          </a:ln>
                          <a:solidFill>
                            <a:srgbClr val="000000"/>
                          </a:solidFill>
                          <a:effectLst/>
                          <a:latin typeface="標楷體" panose="03000509000000000000" pitchFamily="65" charset="-120"/>
                          <a:ea typeface="新細明體" panose="02020500000000000000" pitchFamily="18" charset="-120"/>
                        </a:rPr>
                        <a:t>689184</a:t>
                      </a:r>
                      <a:endParaRPr kumimoji="0" lang="zh-TW" altLang="zh-TW" sz="1600" b="1" i="0" u="none" strike="noStrike" cap="none" normalizeH="0" baseline="0" smtClean="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13279" marR="1327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SzPct val="65000"/>
                        <a:buFont typeface="Wingdings" panose="05000000000000000000" pitchFamily="2" charset="2"/>
                        <a:defRPr kumimoji="1" sz="26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sz="1600" b="1" i="0" u="none" strike="noStrike" cap="none" normalizeH="0" baseline="0" smtClean="0">
                          <a:ln>
                            <a:noFill/>
                          </a:ln>
                          <a:solidFill>
                            <a:srgbClr val="000000"/>
                          </a:solidFill>
                          <a:effectLst/>
                          <a:latin typeface="標楷體" panose="03000509000000000000" pitchFamily="65" charset="-120"/>
                          <a:ea typeface="新細明體" panose="02020500000000000000" pitchFamily="18" charset="-120"/>
                        </a:rPr>
                        <a:t>　</a:t>
                      </a:r>
                      <a:endParaRPr kumimoji="0" lang="zh-TW" sz="1600" b="1" i="0" u="none" strike="noStrike" cap="none" normalizeH="0" baseline="0" smtClean="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13279" marR="1327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SzPct val="65000"/>
                        <a:buFont typeface="Wingdings" panose="05000000000000000000" pitchFamily="2" charset="2"/>
                        <a:defRPr kumimoji="1" sz="26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sz="1600" b="1" i="0" u="none" strike="noStrike" cap="none" normalizeH="0" baseline="0" smtClean="0">
                          <a:ln>
                            <a:noFill/>
                          </a:ln>
                          <a:solidFill>
                            <a:srgbClr val="000000"/>
                          </a:solidFill>
                          <a:effectLst/>
                          <a:latin typeface="標楷體" panose="03000509000000000000" pitchFamily="65" charset="-120"/>
                          <a:ea typeface="新細明體" panose="02020500000000000000" pitchFamily="18" charset="-120"/>
                        </a:rPr>
                        <a:t>　</a:t>
                      </a:r>
                      <a:endParaRPr kumimoji="0" lang="zh-TW" sz="1600" b="1" i="0" u="none" strike="noStrike" cap="none" normalizeH="0" baseline="0" smtClean="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13279" marR="1327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7"/>
                  </a:ext>
                </a:extLst>
              </a:tr>
              <a:tr h="243814">
                <a:tc>
                  <a:txBody>
                    <a:bodyPr/>
                    <a:lstStyle>
                      <a:lvl1pPr>
                        <a:spcBef>
                          <a:spcPct val="20000"/>
                        </a:spcBef>
                        <a:buClr>
                          <a:schemeClr val="accent1"/>
                        </a:buClr>
                        <a:buSzPct val="65000"/>
                        <a:buFont typeface="Wingdings" panose="05000000000000000000" pitchFamily="2" charset="2"/>
                        <a:defRPr kumimoji="1" sz="26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sz="1600" b="1" i="0" u="none" strike="noStrike" cap="none" normalizeH="0" baseline="0" smtClean="0">
                          <a:ln>
                            <a:noFill/>
                          </a:ln>
                          <a:solidFill>
                            <a:srgbClr val="000000"/>
                          </a:solidFill>
                          <a:effectLst/>
                          <a:latin typeface="標楷體" panose="03000509000000000000" pitchFamily="65" charset="-120"/>
                          <a:ea typeface="新細明體" panose="02020500000000000000" pitchFamily="18" charset="-120"/>
                        </a:rPr>
                        <a:t>　</a:t>
                      </a:r>
                      <a:endParaRPr kumimoji="0" lang="zh-TW" sz="1600" b="1" i="0" u="none" strike="noStrike" cap="none" normalizeH="0" baseline="0" smtClean="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13279" marR="13279" marT="0" marB="0" anchor="ctr"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SzPct val="65000"/>
                        <a:buFont typeface="Wingdings" panose="05000000000000000000" pitchFamily="2" charset="2"/>
                        <a:defRPr kumimoji="1" sz="26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sz="1600" b="1" i="0" u="none" strike="noStrike" cap="none" normalizeH="0" baseline="0" smtClean="0">
                          <a:ln>
                            <a:noFill/>
                          </a:ln>
                          <a:solidFill>
                            <a:srgbClr val="000000"/>
                          </a:solidFill>
                          <a:effectLst/>
                          <a:latin typeface="標楷體" panose="03000509000000000000" pitchFamily="65" charset="-120"/>
                          <a:ea typeface="新細明體" panose="02020500000000000000" pitchFamily="18" charset="-120"/>
                        </a:rPr>
                        <a:t>　</a:t>
                      </a:r>
                      <a:endParaRPr kumimoji="0" lang="zh-TW" sz="1600" b="1" i="0" u="none" strike="noStrike" cap="none" normalizeH="0" baseline="0" smtClean="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13279" marR="1327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SzPct val="65000"/>
                        <a:buFont typeface="Wingdings" panose="05000000000000000000" pitchFamily="2" charset="2"/>
                        <a:defRPr kumimoji="1" sz="26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sz="1600" b="1" i="0" u="none" strike="noStrike" cap="none" normalizeH="0" baseline="0" smtClean="0">
                          <a:ln>
                            <a:noFill/>
                          </a:ln>
                          <a:solidFill>
                            <a:srgbClr val="000000"/>
                          </a:solidFill>
                          <a:effectLst/>
                          <a:latin typeface="標楷體" panose="03000509000000000000" pitchFamily="65" charset="-120"/>
                          <a:ea typeface="新細明體" panose="02020500000000000000" pitchFamily="18" charset="-120"/>
                        </a:rPr>
                        <a:t>　</a:t>
                      </a:r>
                      <a:endParaRPr kumimoji="0" lang="zh-TW" sz="1600" b="1" i="0" u="none" strike="noStrike" cap="none" normalizeH="0" baseline="0" smtClean="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13279" marR="1327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SzPct val="65000"/>
                        <a:buFont typeface="Wingdings" panose="05000000000000000000" pitchFamily="2" charset="2"/>
                        <a:defRPr kumimoji="1" sz="26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sz="1600" b="1" i="0" u="none" strike="noStrike" cap="none" normalizeH="0" baseline="0" smtClean="0">
                          <a:ln>
                            <a:noFill/>
                          </a:ln>
                          <a:solidFill>
                            <a:srgbClr val="000000"/>
                          </a:solidFill>
                          <a:effectLst/>
                          <a:latin typeface="標楷體" panose="03000509000000000000" pitchFamily="65" charset="-120"/>
                          <a:ea typeface="新細明體" panose="02020500000000000000" pitchFamily="18" charset="-120"/>
                        </a:rPr>
                        <a:t>　</a:t>
                      </a:r>
                      <a:endParaRPr kumimoji="0" lang="zh-TW" sz="1600" b="1" i="0" u="none" strike="noStrike" cap="none" normalizeH="0" baseline="0" smtClean="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13279" marR="1327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SzPct val="65000"/>
                        <a:buFont typeface="Wingdings" panose="05000000000000000000" pitchFamily="2" charset="2"/>
                        <a:defRPr kumimoji="1" sz="26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sz="1600" b="1" i="0" u="none" strike="noStrike" cap="none" normalizeH="0" baseline="0" smtClean="0">
                          <a:ln>
                            <a:noFill/>
                          </a:ln>
                          <a:solidFill>
                            <a:srgbClr val="000000"/>
                          </a:solidFill>
                          <a:effectLst/>
                          <a:latin typeface="標楷體" panose="03000509000000000000" pitchFamily="65" charset="-120"/>
                          <a:ea typeface="新細明體" panose="02020500000000000000" pitchFamily="18" charset="-120"/>
                        </a:rPr>
                        <a:t>　</a:t>
                      </a:r>
                      <a:endParaRPr kumimoji="0" lang="zh-TW" sz="1600" b="1" i="0" u="none" strike="noStrike" cap="none" normalizeH="0" baseline="0" smtClean="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13279" marR="1327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SzPct val="65000"/>
                        <a:buFont typeface="Wingdings" panose="05000000000000000000" pitchFamily="2" charset="2"/>
                        <a:defRPr kumimoji="1" sz="26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sz="1600" b="1" i="0" u="none" strike="noStrike" cap="none" normalizeH="0" baseline="0" smtClean="0">
                          <a:ln>
                            <a:noFill/>
                          </a:ln>
                          <a:solidFill>
                            <a:srgbClr val="000000"/>
                          </a:solidFill>
                          <a:effectLst/>
                          <a:latin typeface="標楷體" panose="03000509000000000000" pitchFamily="65" charset="-120"/>
                          <a:ea typeface="新細明體" panose="02020500000000000000" pitchFamily="18" charset="-120"/>
                        </a:rPr>
                        <a:t>　</a:t>
                      </a:r>
                      <a:endParaRPr kumimoji="0" lang="zh-TW" sz="1600" b="1" i="0" u="none" strike="noStrike" cap="none" normalizeH="0" baseline="0" smtClean="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13279" marR="1327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SzPct val="65000"/>
                        <a:buFont typeface="Wingdings" panose="05000000000000000000" pitchFamily="2" charset="2"/>
                        <a:defRPr kumimoji="1" sz="26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sz="1600" b="1" i="0" u="none" strike="noStrike" cap="none" normalizeH="0" baseline="0" smtClean="0">
                          <a:ln>
                            <a:noFill/>
                          </a:ln>
                          <a:solidFill>
                            <a:srgbClr val="000000"/>
                          </a:solidFill>
                          <a:effectLst/>
                          <a:latin typeface="標楷體" panose="03000509000000000000" pitchFamily="65" charset="-120"/>
                          <a:ea typeface="新細明體" panose="02020500000000000000" pitchFamily="18" charset="-120"/>
                        </a:rPr>
                        <a:t>　</a:t>
                      </a:r>
                      <a:endParaRPr kumimoji="0" lang="zh-TW" sz="1600" b="1" i="0" u="none" strike="noStrike" cap="none" normalizeH="0" baseline="0" smtClean="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13279" marR="1327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SzPct val="65000"/>
                        <a:buFont typeface="Wingdings" panose="05000000000000000000" pitchFamily="2" charset="2"/>
                        <a:defRPr kumimoji="1" sz="26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sz="1600" b="1" i="0" u="none" strike="noStrike" cap="none" normalizeH="0" baseline="0" smtClean="0">
                          <a:ln>
                            <a:noFill/>
                          </a:ln>
                          <a:solidFill>
                            <a:srgbClr val="000000"/>
                          </a:solidFill>
                          <a:effectLst/>
                          <a:latin typeface="標楷體" panose="03000509000000000000" pitchFamily="65" charset="-120"/>
                          <a:ea typeface="新細明體" panose="02020500000000000000" pitchFamily="18" charset="-120"/>
                        </a:rPr>
                        <a:t>　</a:t>
                      </a:r>
                      <a:endParaRPr kumimoji="0" lang="zh-TW" sz="1600" b="1" i="0" u="none" strike="noStrike" cap="none" normalizeH="0" baseline="0" smtClean="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13279" marR="1327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SzPct val="65000"/>
                        <a:buFont typeface="Wingdings" panose="05000000000000000000" pitchFamily="2" charset="2"/>
                        <a:defRPr kumimoji="1" sz="26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sz="1600" b="1" i="0" u="none" strike="noStrike" cap="none" normalizeH="0" baseline="0" smtClean="0">
                          <a:ln>
                            <a:noFill/>
                          </a:ln>
                          <a:solidFill>
                            <a:srgbClr val="000000"/>
                          </a:solidFill>
                          <a:effectLst/>
                          <a:latin typeface="標楷體" panose="03000509000000000000" pitchFamily="65" charset="-120"/>
                          <a:ea typeface="新細明體" panose="02020500000000000000" pitchFamily="18" charset="-120"/>
                        </a:rPr>
                        <a:t>　</a:t>
                      </a:r>
                      <a:endParaRPr kumimoji="0" lang="zh-TW" sz="1600" b="1" i="0" u="none" strike="noStrike" cap="none" normalizeH="0" baseline="0" smtClean="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13279" marR="1327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SzPct val="65000"/>
                        <a:buFont typeface="Wingdings" panose="05000000000000000000" pitchFamily="2" charset="2"/>
                        <a:defRPr kumimoji="1" sz="26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sz="1600" b="1" i="0" u="none" strike="noStrike" cap="none" normalizeH="0" baseline="0" smtClean="0">
                          <a:ln>
                            <a:noFill/>
                          </a:ln>
                          <a:solidFill>
                            <a:srgbClr val="000000"/>
                          </a:solidFill>
                          <a:effectLst/>
                          <a:latin typeface="標楷體" panose="03000509000000000000" pitchFamily="65" charset="-120"/>
                          <a:ea typeface="新細明體" panose="02020500000000000000" pitchFamily="18" charset="-120"/>
                        </a:rPr>
                        <a:t>　</a:t>
                      </a:r>
                      <a:endParaRPr kumimoji="0" lang="zh-TW" sz="1600" b="1" i="0" u="none" strike="noStrike" cap="none" normalizeH="0" baseline="0" smtClean="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13279" marR="1327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SzPct val="65000"/>
                        <a:buFont typeface="Wingdings" panose="05000000000000000000" pitchFamily="2" charset="2"/>
                        <a:defRPr kumimoji="1" sz="26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sz="1600" b="1" i="0" u="none" strike="noStrike" cap="none" normalizeH="0" baseline="0" smtClean="0">
                          <a:ln>
                            <a:noFill/>
                          </a:ln>
                          <a:solidFill>
                            <a:srgbClr val="000000"/>
                          </a:solidFill>
                          <a:effectLst/>
                          <a:latin typeface="標楷體" panose="03000509000000000000" pitchFamily="65" charset="-120"/>
                          <a:ea typeface="新細明體" panose="02020500000000000000" pitchFamily="18" charset="-120"/>
                        </a:rPr>
                        <a:t>　</a:t>
                      </a:r>
                      <a:endParaRPr kumimoji="0" lang="zh-TW" sz="1600" b="1" i="0" u="none" strike="noStrike" cap="none" normalizeH="0" baseline="0" smtClean="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13279" marR="1327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SzPct val="65000"/>
                        <a:buFont typeface="Wingdings" panose="05000000000000000000" pitchFamily="2" charset="2"/>
                        <a:defRPr kumimoji="1" sz="26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sz="1600" b="1" i="0" u="none" strike="noStrike" cap="none" normalizeH="0" baseline="0" smtClean="0">
                          <a:ln>
                            <a:noFill/>
                          </a:ln>
                          <a:solidFill>
                            <a:srgbClr val="000000"/>
                          </a:solidFill>
                          <a:effectLst/>
                          <a:latin typeface="標楷體" panose="03000509000000000000" pitchFamily="65" charset="-120"/>
                          <a:ea typeface="新細明體" panose="02020500000000000000" pitchFamily="18" charset="-120"/>
                        </a:rPr>
                        <a:t>　</a:t>
                      </a:r>
                      <a:endParaRPr kumimoji="0" lang="zh-TW" sz="1600" b="1" i="0" u="none" strike="noStrike" cap="none" normalizeH="0" baseline="0" smtClean="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13279" marR="1327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SzPct val="65000"/>
                        <a:buFont typeface="Wingdings" panose="05000000000000000000" pitchFamily="2" charset="2"/>
                        <a:defRPr kumimoji="1" sz="26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sz="1600" b="1" i="0" u="none" strike="noStrike" cap="none" normalizeH="0" baseline="0" smtClean="0">
                          <a:ln>
                            <a:noFill/>
                          </a:ln>
                          <a:solidFill>
                            <a:srgbClr val="000000"/>
                          </a:solidFill>
                          <a:effectLst/>
                          <a:latin typeface="標楷體" panose="03000509000000000000" pitchFamily="65" charset="-120"/>
                          <a:ea typeface="新細明體" panose="02020500000000000000" pitchFamily="18" charset="-120"/>
                        </a:rPr>
                        <a:t>　</a:t>
                      </a:r>
                      <a:endParaRPr kumimoji="0" lang="zh-TW" sz="1600" b="1" i="0" u="none" strike="noStrike" cap="none" normalizeH="0" baseline="0" smtClean="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13279" marR="1327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SzPct val="65000"/>
                        <a:buFont typeface="Wingdings" panose="05000000000000000000" pitchFamily="2" charset="2"/>
                        <a:defRPr kumimoji="1" sz="26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sz="1600" b="1" i="0" u="none" strike="noStrike" cap="none" normalizeH="0" baseline="0" smtClean="0">
                          <a:ln>
                            <a:noFill/>
                          </a:ln>
                          <a:solidFill>
                            <a:srgbClr val="000000"/>
                          </a:solidFill>
                          <a:effectLst/>
                          <a:latin typeface="標楷體" panose="03000509000000000000" pitchFamily="65" charset="-120"/>
                          <a:ea typeface="新細明體" panose="02020500000000000000" pitchFamily="18" charset="-120"/>
                        </a:rPr>
                        <a:t>　</a:t>
                      </a:r>
                      <a:endParaRPr kumimoji="0" lang="zh-TW" sz="1600" b="1" i="0" u="none" strike="noStrike" cap="none" normalizeH="0" baseline="0" smtClean="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13279" marR="1327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SzPct val="65000"/>
                        <a:buFont typeface="Wingdings" panose="05000000000000000000" pitchFamily="2" charset="2"/>
                        <a:defRPr kumimoji="1" sz="26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sz="1600" b="1" i="0" u="none" strike="noStrike" cap="none" normalizeH="0" baseline="0" smtClean="0">
                          <a:ln>
                            <a:noFill/>
                          </a:ln>
                          <a:solidFill>
                            <a:srgbClr val="000000"/>
                          </a:solidFill>
                          <a:effectLst/>
                          <a:latin typeface="標楷體" panose="03000509000000000000" pitchFamily="65" charset="-120"/>
                          <a:ea typeface="新細明體" panose="02020500000000000000" pitchFamily="18" charset="-120"/>
                        </a:rPr>
                        <a:t>　</a:t>
                      </a:r>
                      <a:endParaRPr kumimoji="0" lang="zh-TW" sz="1600" b="1" i="0" u="none" strike="noStrike" cap="none" normalizeH="0" baseline="0" smtClean="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13279" marR="1327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8"/>
                  </a:ext>
                </a:extLst>
              </a:tr>
            </a:tbl>
          </a:graphicData>
        </a:graphic>
      </p:graphicFrame>
      <p:graphicFrame>
        <p:nvGraphicFramePr>
          <p:cNvPr id="9" name="表格 8"/>
          <p:cNvGraphicFramePr>
            <a:graphicFrameLocks noGrp="1"/>
          </p:cNvGraphicFramePr>
          <p:nvPr/>
        </p:nvGraphicFramePr>
        <p:xfrm>
          <a:off x="471488" y="1052513"/>
          <a:ext cx="8491537" cy="2194560"/>
        </p:xfrm>
        <a:graphic>
          <a:graphicData uri="http://schemas.openxmlformats.org/drawingml/2006/table">
            <a:tbl>
              <a:tblPr/>
              <a:tblGrid>
                <a:gridCol w="904875">
                  <a:extLst>
                    <a:ext uri="{9D8B030D-6E8A-4147-A177-3AD203B41FA5}">
                      <a16:colId xmlns:a16="http://schemas.microsoft.com/office/drawing/2014/main" xmlns="" val="20000"/>
                    </a:ext>
                  </a:extLst>
                </a:gridCol>
                <a:gridCol w="1209675">
                  <a:extLst>
                    <a:ext uri="{9D8B030D-6E8A-4147-A177-3AD203B41FA5}">
                      <a16:colId xmlns:a16="http://schemas.microsoft.com/office/drawing/2014/main" xmlns="" val="20001"/>
                    </a:ext>
                  </a:extLst>
                </a:gridCol>
                <a:gridCol w="698500">
                  <a:extLst>
                    <a:ext uri="{9D8B030D-6E8A-4147-A177-3AD203B41FA5}">
                      <a16:colId xmlns:a16="http://schemas.microsoft.com/office/drawing/2014/main" xmlns="" val="20002"/>
                    </a:ext>
                  </a:extLst>
                </a:gridCol>
                <a:gridCol w="544512">
                  <a:extLst>
                    <a:ext uri="{9D8B030D-6E8A-4147-A177-3AD203B41FA5}">
                      <a16:colId xmlns:a16="http://schemas.microsoft.com/office/drawing/2014/main" xmlns="" val="20003"/>
                    </a:ext>
                  </a:extLst>
                </a:gridCol>
                <a:gridCol w="936625">
                  <a:extLst>
                    <a:ext uri="{9D8B030D-6E8A-4147-A177-3AD203B41FA5}">
                      <a16:colId xmlns:a16="http://schemas.microsoft.com/office/drawing/2014/main" xmlns="" val="20004"/>
                    </a:ext>
                  </a:extLst>
                </a:gridCol>
                <a:gridCol w="936625">
                  <a:extLst>
                    <a:ext uri="{9D8B030D-6E8A-4147-A177-3AD203B41FA5}">
                      <a16:colId xmlns:a16="http://schemas.microsoft.com/office/drawing/2014/main" xmlns="" val="20005"/>
                    </a:ext>
                  </a:extLst>
                </a:gridCol>
                <a:gridCol w="827088">
                  <a:extLst>
                    <a:ext uri="{9D8B030D-6E8A-4147-A177-3AD203B41FA5}">
                      <a16:colId xmlns:a16="http://schemas.microsoft.com/office/drawing/2014/main" xmlns="" val="20006"/>
                    </a:ext>
                  </a:extLst>
                </a:gridCol>
                <a:gridCol w="828675">
                  <a:extLst>
                    <a:ext uri="{9D8B030D-6E8A-4147-A177-3AD203B41FA5}">
                      <a16:colId xmlns:a16="http://schemas.microsoft.com/office/drawing/2014/main" xmlns="" val="20007"/>
                    </a:ext>
                  </a:extLst>
                </a:gridCol>
                <a:gridCol w="804862">
                  <a:extLst>
                    <a:ext uri="{9D8B030D-6E8A-4147-A177-3AD203B41FA5}">
                      <a16:colId xmlns:a16="http://schemas.microsoft.com/office/drawing/2014/main" xmlns="" val="20008"/>
                    </a:ext>
                  </a:extLst>
                </a:gridCol>
                <a:gridCol w="717550">
                  <a:extLst>
                    <a:ext uri="{9D8B030D-6E8A-4147-A177-3AD203B41FA5}">
                      <a16:colId xmlns:a16="http://schemas.microsoft.com/office/drawing/2014/main" xmlns="" val="20009"/>
                    </a:ext>
                  </a:extLst>
                </a:gridCol>
                <a:gridCol w="82550">
                  <a:extLst>
                    <a:ext uri="{9D8B030D-6E8A-4147-A177-3AD203B41FA5}">
                      <a16:colId xmlns:a16="http://schemas.microsoft.com/office/drawing/2014/main" xmlns="" val="20010"/>
                    </a:ext>
                  </a:extLst>
                </a:gridCol>
              </a:tblGrid>
              <a:tr h="243769">
                <a:tc rowSpan="3">
                  <a:txBody>
                    <a:bodyPr/>
                    <a:lstStyle>
                      <a:lvl1pPr>
                        <a:spcBef>
                          <a:spcPct val="20000"/>
                        </a:spcBef>
                        <a:buClr>
                          <a:schemeClr val="accent1"/>
                        </a:buClr>
                        <a:buSzPct val="65000"/>
                        <a:buFont typeface="Wingdings" panose="05000000000000000000" pitchFamily="2" charset="2"/>
                        <a:defRPr kumimoji="1" sz="26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sz="1600" b="1" i="0" u="none" strike="noStrike" cap="none" normalizeH="0" baseline="0" dirty="0" smtClean="0">
                          <a:ln>
                            <a:noFill/>
                          </a:ln>
                          <a:solidFill>
                            <a:srgbClr val="000000"/>
                          </a:solidFill>
                          <a:effectLst/>
                          <a:latin typeface="標楷體" panose="03000509000000000000" pitchFamily="65" charset="-120"/>
                          <a:ea typeface="新細明體" panose="02020500000000000000" pitchFamily="18" charset="-120"/>
                        </a:rPr>
                        <a:t>項次</a:t>
                      </a:r>
                      <a:endParaRPr kumimoji="0" lang="zh-TW" sz="1600" b="1" i="0" u="none" strike="noStrike" cap="none" normalizeH="0" baseline="0" dirty="0" smtClean="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17780" marR="177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3">
                  <a:txBody>
                    <a:bodyPr/>
                    <a:lstStyle>
                      <a:lvl1pPr>
                        <a:spcBef>
                          <a:spcPct val="20000"/>
                        </a:spcBef>
                        <a:buClr>
                          <a:schemeClr val="accent1"/>
                        </a:buClr>
                        <a:buSzPct val="65000"/>
                        <a:buFont typeface="Wingdings" panose="05000000000000000000" pitchFamily="2" charset="2"/>
                        <a:defRPr kumimoji="1" sz="26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sz="1600" b="1" i="0" u="none" strike="noStrike" cap="none" normalizeH="0" baseline="0" smtClean="0">
                          <a:ln>
                            <a:noFill/>
                          </a:ln>
                          <a:solidFill>
                            <a:srgbClr val="000000"/>
                          </a:solidFill>
                          <a:effectLst/>
                          <a:latin typeface="標楷體" panose="03000509000000000000" pitchFamily="65" charset="-120"/>
                          <a:ea typeface="新細明體" panose="02020500000000000000" pitchFamily="18" charset="-120"/>
                        </a:rPr>
                        <a:t>項目及說明</a:t>
                      </a:r>
                      <a:endParaRPr kumimoji="0" lang="zh-TW" sz="1600" b="1" i="0" u="none" strike="noStrike" cap="none" normalizeH="0" baseline="0" smtClean="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17780" marR="177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3">
                  <a:txBody>
                    <a:bodyPr/>
                    <a:lstStyle>
                      <a:lvl1pPr>
                        <a:spcBef>
                          <a:spcPct val="20000"/>
                        </a:spcBef>
                        <a:buClr>
                          <a:schemeClr val="accent1"/>
                        </a:buClr>
                        <a:buSzPct val="65000"/>
                        <a:buFont typeface="Wingdings" panose="05000000000000000000" pitchFamily="2" charset="2"/>
                        <a:defRPr kumimoji="1" sz="26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sz="1600" b="1" i="0" u="none" strike="noStrike" cap="none" normalizeH="0" baseline="0" smtClean="0">
                          <a:ln>
                            <a:noFill/>
                          </a:ln>
                          <a:solidFill>
                            <a:srgbClr val="000000"/>
                          </a:solidFill>
                          <a:effectLst/>
                          <a:latin typeface="標楷體" panose="03000509000000000000" pitchFamily="65" charset="-120"/>
                          <a:ea typeface="新細明體" panose="02020500000000000000" pitchFamily="18" charset="-120"/>
                        </a:rPr>
                        <a:t>單位</a:t>
                      </a:r>
                      <a:endParaRPr kumimoji="0" lang="zh-TW" sz="1600" b="1" i="0" u="none" strike="noStrike" cap="none" normalizeH="0" baseline="0" smtClean="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17780" marR="177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gridSpan="3">
                  <a:txBody>
                    <a:bodyPr/>
                    <a:lstStyle>
                      <a:lvl1pPr>
                        <a:spcBef>
                          <a:spcPct val="20000"/>
                        </a:spcBef>
                        <a:buClr>
                          <a:schemeClr val="accent1"/>
                        </a:buClr>
                        <a:buSzPct val="65000"/>
                        <a:buFont typeface="Wingdings" panose="05000000000000000000" pitchFamily="2" charset="2"/>
                        <a:defRPr kumimoji="1" sz="26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1600" b="1" i="0" u="none" strike="noStrike" cap="none" normalizeH="0" baseline="0" smtClean="0">
                          <a:ln>
                            <a:noFill/>
                          </a:ln>
                          <a:solidFill>
                            <a:srgbClr val="000000"/>
                          </a:solidFill>
                          <a:effectLst/>
                          <a:latin typeface="標楷體" panose="03000509000000000000" pitchFamily="65" charset="-120"/>
                          <a:ea typeface="新細明體" panose="02020500000000000000" pitchFamily="18" charset="-120"/>
                        </a:rPr>
                        <a:t>原契約</a:t>
                      </a:r>
                      <a:endParaRPr kumimoji="0" lang="zh-TW" sz="1600" b="1" i="0" u="none" strike="noStrike" cap="none" normalizeH="0" baseline="0" smtClean="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17780" marR="177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hMerge="1">
                  <a:txBody>
                    <a:bodyPr/>
                    <a:lstStyle/>
                    <a:p>
                      <a:endParaRPr lang="zh-TW" altLang="en-US"/>
                    </a:p>
                  </a:txBody>
                  <a:tcPr/>
                </a:tc>
                <a:tc rowSpan="2" hMerge="1">
                  <a:txBody>
                    <a:bodyPr/>
                    <a:lstStyle/>
                    <a:p>
                      <a:endParaRPr lang="zh-TW" altLang="en-US"/>
                    </a:p>
                  </a:txBody>
                  <a:tcPr/>
                </a:tc>
                <a:tc gridSpan="4">
                  <a:txBody>
                    <a:bodyPr/>
                    <a:lstStyle>
                      <a:lvl1pPr>
                        <a:spcBef>
                          <a:spcPct val="20000"/>
                        </a:spcBef>
                        <a:buClr>
                          <a:schemeClr val="accent1"/>
                        </a:buClr>
                        <a:buSzPct val="65000"/>
                        <a:buFont typeface="Wingdings" panose="05000000000000000000" pitchFamily="2" charset="2"/>
                        <a:defRPr kumimoji="1" sz="26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1600" b="1" i="0" u="none" strike="noStrike" cap="none" normalizeH="0" baseline="0" smtClean="0">
                          <a:ln>
                            <a:noFill/>
                          </a:ln>
                          <a:solidFill>
                            <a:srgbClr val="FF0000"/>
                          </a:solidFill>
                          <a:effectLst/>
                          <a:latin typeface="標楷體" panose="03000509000000000000" pitchFamily="65" charset="-120"/>
                          <a:ea typeface="新細明體" panose="02020500000000000000" pitchFamily="18" charset="-120"/>
                        </a:rPr>
                        <a:t>第一次變更設計</a:t>
                      </a:r>
                      <a:r>
                        <a:rPr kumimoji="0" lang="en-US" altLang="zh-TW" sz="1600" b="1" i="0" u="none" strike="noStrike" cap="none" normalizeH="0" baseline="0" smtClean="0">
                          <a:ln>
                            <a:noFill/>
                          </a:ln>
                          <a:solidFill>
                            <a:srgbClr val="FF0000"/>
                          </a:solidFill>
                          <a:effectLst/>
                          <a:latin typeface="標楷體" panose="03000509000000000000" pitchFamily="65" charset="-120"/>
                          <a:ea typeface="新細明體" panose="02020500000000000000" pitchFamily="18" charset="-120"/>
                        </a:rPr>
                        <a:t>(</a:t>
                      </a:r>
                      <a:r>
                        <a:rPr kumimoji="0" lang="zh-TW" altLang="en-US" sz="1600" b="1" i="0" u="none" strike="noStrike" cap="none" normalizeH="0" baseline="0" smtClean="0">
                          <a:ln>
                            <a:noFill/>
                          </a:ln>
                          <a:solidFill>
                            <a:srgbClr val="FF0000"/>
                          </a:solidFill>
                          <a:effectLst/>
                          <a:latin typeface="標楷體" panose="03000509000000000000" pitchFamily="65" charset="-120"/>
                          <a:ea typeface="新細明體" panose="02020500000000000000" pitchFamily="18" charset="-120"/>
                        </a:rPr>
                        <a:t>續</a:t>
                      </a:r>
                      <a:r>
                        <a:rPr kumimoji="0" lang="en-US" altLang="zh-TW" sz="1600" b="1" i="0" u="none" strike="noStrike" cap="none" normalizeH="0" baseline="0" smtClean="0">
                          <a:ln>
                            <a:noFill/>
                          </a:ln>
                          <a:solidFill>
                            <a:srgbClr val="FF0000"/>
                          </a:solidFill>
                          <a:effectLst/>
                          <a:latin typeface="標楷體" panose="03000509000000000000" pitchFamily="65" charset="-120"/>
                          <a:ea typeface="新細明體" panose="02020500000000000000" pitchFamily="18" charset="-120"/>
                        </a:rPr>
                        <a:t>)</a:t>
                      </a:r>
                      <a:endParaRPr kumimoji="0" lang="zh-TW" altLang="zh-TW" sz="1600" b="1" i="0" u="none" strike="noStrike" cap="none" normalizeH="0" baseline="0" smtClean="0">
                        <a:ln>
                          <a:noFill/>
                        </a:ln>
                        <a:solidFill>
                          <a:srgbClr val="FF0000"/>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17780" marR="177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a:txBody>
                    <a:bodyPr/>
                    <a:lstStyle>
                      <a:lvl1pPr>
                        <a:spcBef>
                          <a:spcPct val="20000"/>
                        </a:spcBef>
                        <a:buClr>
                          <a:schemeClr val="accent1"/>
                        </a:buClr>
                        <a:buSzPct val="65000"/>
                        <a:buFont typeface="Wingdings" panose="05000000000000000000" pitchFamily="2" charset="2"/>
                        <a:defRPr kumimoji="1" sz="26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zh-TW" sz="1600" b="1" i="0" u="none" strike="noStrike" cap="none" normalizeH="0" baseline="0" smtClean="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rPr>
                        <a:t> </a:t>
                      </a:r>
                    </a:p>
                  </a:txBody>
                  <a:tcPr marL="0" marR="0" marT="0" marB="0" anchor="ctr"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extLst>
                  <a:ext uri="{0D108BD9-81ED-4DB2-BD59-A6C34878D82A}">
                    <a16:rowId xmlns:a16="http://schemas.microsoft.com/office/drawing/2014/main" xmlns="" val="10000"/>
                  </a:ext>
                </a:extLst>
              </a:tr>
              <a:tr h="243769">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gridSpan="3" vMerge="1">
                  <a:txBody>
                    <a:bodyPr/>
                    <a:lstStyle/>
                    <a:p>
                      <a:endParaRPr lang="zh-TW" altLang="en-US"/>
                    </a:p>
                  </a:txBody>
                  <a:tcPr/>
                </a:tc>
                <a:tc hMerge="1" vMerge="1">
                  <a:txBody>
                    <a:bodyPr/>
                    <a:lstStyle/>
                    <a:p>
                      <a:endParaRPr lang="zh-TW" altLang="en-US"/>
                    </a:p>
                  </a:txBody>
                  <a:tcPr/>
                </a:tc>
                <a:tc hMerge="1" vMerge="1">
                  <a:txBody>
                    <a:bodyPr/>
                    <a:lstStyle/>
                    <a:p>
                      <a:endParaRPr lang="zh-TW" altLang="en-US"/>
                    </a:p>
                  </a:txBody>
                  <a:tcPr/>
                </a:tc>
                <a:tc rowSpan="2">
                  <a:txBody>
                    <a:bodyPr/>
                    <a:lstStyle>
                      <a:lvl1pPr>
                        <a:spcBef>
                          <a:spcPct val="20000"/>
                        </a:spcBef>
                        <a:buClr>
                          <a:schemeClr val="accent1"/>
                        </a:buClr>
                        <a:buSzPct val="65000"/>
                        <a:buFont typeface="Wingdings" panose="05000000000000000000" pitchFamily="2" charset="2"/>
                        <a:defRPr kumimoji="1" sz="26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sz="1600" b="1" i="0" u="none" strike="noStrike" cap="none" normalizeH="0" baseline="0" smtClean="0">
                          <a:ln>
                            <a:noFill/>
                          </a:ln>
                          <a:solidFill>
                            <a:srgbClr val="000000"/>
                          </a:solidFill>
                          <a:effectLst/>
                          <a:latin typeface="標楷體" panose="03000509000000000000" pitchFamily="65" charset="-120"/>
                          <a:ea typeface="新細明體" panose="02020500000000000000" pitchFamily="18" charset="-120"/>
                        </a:rPr>
                        <a:t>追加總數量</a:t>
                      </a:r>
                      <a:endParaRPr kumimoji="0" lang="zh-TW" sz="1600" b="1" i="0" u="none" strike="noStrike" cap="none" normalizeH="0" baseline="0" smtClean="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17780" marR="177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lvl1pPr>
                        <a:spcBef>
                          <a:spcPct val="20000"/>
                        </a:spcBef>
                        <a:buClr>
                          <a:schemeClr val="accent1"/>
                        </a:buClr>
                        <a:buSzPct val="65000"/>
                        <a:buFont typeface="Wingdings" panose="05000000000000000000" pitchFamily="2" charset="2"/>
                        <a:defRPr kumimoji="1" sz="26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sz="1600" b="1" i="0" u="none" strike="noStrike" cap="none" normalizeH="0" baseline="0" smtClean="0">
                          <a:ln>
                            <a:noFill/>
                          </a:ln>
                          <a:solidFill>
                            <a:srgbClr val="000000"/>
                          </a:solidFill>
                          <a:effectLst/>
                          <a:latin typeface="標楷體" panose="03000509000000000000" pitchFamily="65" charset="-120"/>
                          <a:ea typeface="新細明體" panose="02020500000000000000" pitchFamily="18" charset="-120"/>
                        </a:rPr>
                        <a:t>追加總複價</a:t>
                      </a:r>
                      <a:endParaRPr kumimoji="0" lang="zh-TW" sz="1600" b="1" i="0" u="none" strike="noStrike" cap="none" normalizeH="0" baseline="0" smtClean="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17780" marR="177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lvl1pPr>
                        <a:spcBef>
                          <a:spcPct val="20000"/>
                        </a:spcBef>
                        <a:buClr>
                          <a:schemeClr val="accent1"/>
                        </a:buClr>
                        <a:buSzPct val="65000"/>
                        <a:buFont typeface="Wingdings" panose="05000000000000000000" pitchFamily="2" charset="2"/>
                        <a:defRPr kumimoji="1" sz="26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sz="1600" b="1" i="0" u="none" strike="noStrike" cap="none" normalizeH="0" baseline="0" smtClean="0">
                          <a:ln>
                            <a:noFill/>
                          </a:ln>
                          <a:solidFill>
                            <a:srgbClr val="000000"/>
                          </a:solidFill>
                          <a:effectLst/>
                          <a:latin typeface="標楷體" panose="03000509000000000000" pitchFamily="65" charset="-120"/>
                          <a:ea typeface="新細明體" panose="02020500000000000000" pitchFamily="18" charset="-120"/>
                        </a:rPr>
                        <a:t>差異</a:t>
                      </a:r>
                      <a:endParaRPr kumimoji="0" lang="zh-TW" sz="1600" b="1" i="0" u="none" strike="noStrike" cap="none" normalizeH="0" baseline="0" smtClean="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17780" marR="177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TW" altLang="en-US"/>
                    </a:p>
                  </a:txBody>
                  <a:tcPr/>
                </a:tc>
                <a:tc>
                  <a:txBody>
                    <a:bodyPr/>
                    <a:lstStyle>
                      <a:lvl1pPr>
                        <a:spcBef>
                          <a:spcPct val="20000"/>
                        </a:spcBef>
                        <a:buClr>
                          <a:schemeClr val="accent1"/>
                        </a:buClr>
                        <a:buSzPct val="65000"/>
                        <a:buFont typeface="Wingdings" panose="05000000000000000000" pitchFamily="2" charset="2"/>
                        <a:defRPr kumimoji="1" sz="26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TW" altLang="zh-TW" sz="1600" b="1" i="0" u="none" strike="noStrike" cap="none" normalizeH="0" baseline="0" smtClean="0">
                        <a:ln>
                          <a:noFill/>
                        </a:ln>
                        <a:solidFill>
                          <a:schemeClr val="tx1"/>
                        </a:solidFill>
                        <a:effectLst/>
                        <a:latin typeface="標楷體" panose="03000509000000000000" pitchFamily="65" charset="-120"/>
                        <a:ea typeface="標楷體" panose="03000509000000000000" pitchFamily="65" charset="-120"/>
                      </a:endParaRPr>
                    </a:p>
                  </a:txBody>
                  <a:tcPr marL="17780" marR="17780" marT="0" marB="0" anchor="ctr"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extLst>
                  <a:ext uri="{0D108BD9-81ED-4DB2-BD59-A6C34878D82A}">
                    <a16:rowId xmlns:a16="http://schemas.microsoft.com/office/drawing/2014/main" xmlns="" val="10001"/>
                  </a:ext>
                </a:extLst>
              </a:tr>
              <a:tr h="243769">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lvl1pPr>
                        <a:spcBef>
                          <a:spcPct val="20000"/>
                        </a:spcBef>
                        <a:buClr>
                          <a:schemeClr val="accent1"/>
                        </a:buClr>
                        <a:buSzPct val="65000"/>
                        <a:buFont typeface="Wingdings" panose="05000000000000000000" pitchFamily="2" charset="2"/>
                        <a:defRPr kumimoji="1" sz="26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sz="1600" b="1" i="0" u="none" strike="noStrike" cap="none" normalizeH="0" baseline="0" smtClean="0">
                          <a:ln>
                            <a:noFill/>
                          </a:ln>
                          <a:solidFill>
                            <a:srgbClr val="000000"/>
                          </a:solidFill>
                          <a:effectLst/>
                          <a:latin typeface="標楷體" panose="03000509000000000000" pitchFamily="65" charset="-120"/>
                          <a:ea typeface="新細明體" panose="02020500000000000000" pitchFamily="18" charset="-120"/>
                        </a:rPr>
                        <a:t>數量</a:t>
                      </a:r>
                      <a:endParaRPr kumimoji="0" lang="zh-TW" sz="1600" b="1" i="0" u="none" strike="noStrike" cap="none" normalizeH="0" baseline="0" smtClean="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17780" marR="177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SzPct val="65000"/>
                        <a:buFont typeface="Wingdings" panose="05000000000000000000" pitchFamily="2" charset="2"/>
                        <a:defRPr kumimoji="1" sz="26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sz="1600" b="1" i="0" u="none" strike="noStrike" cap="none" normalizeH="0" baseline="0" smtClean="0">
                          <a:ln>
                            <a:noFill/>
                          </a:ln>
                          <a:solidFill>
                            <a:srgbClr val="000000"/>
                          </a:solidFill>
                          <a:effectLst/>
                          <a:latin typeface="標楷體" panose="03000509000000000000" pitchFamily="65" charset="-120"/>
                          <a:ea typeface="新細明體" panose="02020500000000000000" pitchFamily="18" charset="-120"/>
                        </a:rPr>
                        <a:t>單價</a:t>
                      </a:r>
                      <a:endParaRPr kumimoji="0" lang="zh-TW" sz="1600" b="1" i="0" u="none" strike="noStrike" cap="none" normalizeH="0" baseline="0" smtClean="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17780" marR="177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SzPct val="65000"/>
                        <a:buFont typeface="Wingdings" panose="05000000000000000000" pitchFamily="2" charset="2"/>
                        <a:defRPr kumimoji="1" sz="26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sz="1600" b="1" i="0" u="none" strike="noStrike" cap="none" normalizeH="0" baseline="0" smtClean="0">
                          <a:ln>
                            <a:noFill/>
                          </a:ln>
                          <a:solidFill>
                            <a:srgbClr val="000000"/>
                          </a:solidFill>
                          <a:effectLst/>
                          <a:latin typeface="標楷體" panose="03000509000000000000" pitchFamily="65" charset="-120"/>
                          <a:ea typeface="新細明體" panose="02020500000000000000" pitchFamily="18" charset="-120"/>
                        </a:rPr>
                        <a:t>複價</a:t>
                      </a:r>
                      <a:endParaRPr kumimoji="0" lang="zh-TW" sz="1600" b="1" i="0" u="none" strike="noStrike" cap="none" normalizeH="0" baseline="0" smtClean="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17780" marR="177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zh-TW" altLang="en-US"/>
                    </a:p>
                  </a:txBody>
                  <a:tcPr/>
                </a:tc>
                <a:tc vMerge="1">
                  <a:txBody>
                    <a:bodyPr/>
                    <a:lstStyle/>
                    <a:p>
                      <a:endParaRPr lang="zh-TW" altLang="en-US"/>
                    </a:p>
                  </a:txBody>
                  <a:tcPr/>
                </a:tc>
                <a:tc>
                  <a:txBody>
                    <a:bodyPr/>
                    <a:lstStyle>
                      <a:lvl1pPr>
                        <a:spcBef>
                          <a:spcPct val="20000"/>
                        </a:spcBef>
                        <a:buClr>
                          <a:schemeClr val="accent1"/>
                        </a:buClr>
                        <a:buSzPct val="65000"/>
                        <a:buFont typeface="Wingdings" panose="05000000000000000000" pitchFamily="2" charset="2"/>
                        <a:defRPr kumimoji="1" sz="26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sz="1600" b="1" i="0" u="none" strike="noStrike" cap="none" normalizeH="0" baseline="0" smtClean="0">
                          <a:ln>
                            <a:noFill/>
                          </a:ln>
                          <a:solidFill>
                            <a:srgbClr val="000000"/>
                          </a:solidFill>
                          <a:effectLst/>
                          <a:latin typeface="標楷體" panose="03000509000000000000" pitchFamily="65" charset="-120"/>
                          <a:ea typeface="新細明體" panose="02020500000000000000" pitchFamily="18" charset="-120"/>
                        </a:rPr>
                        <a:t>數量</a:t>
                      </a:r>
                      <a:endParaRPr kumimoji="0" lang="zh-TW" sz="1600" b="1" i="0" u="none" strike="noStrike" cap="none" normalizeH="0" baseline="0" smtClean="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17780" marR="177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SzPct val="65000"/>
                        <a:buFont typeface="Wingdings" panose="05000000000000000000" pitchFamily="2" charset="2"/>
                        <a:defRPr kumimoji="1" sz="26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sz="1600" b="1" i="0" u="none" strike="noStrike" cap="none" normalizeH="0" baseline="0" smtClean="0">
                          <a:ln>
                            <a:noFill/>
                          </a:ln>
                          <a:solidFill>
                            <a:srgbClr val="000000"/>
                          </a:solidFill>
                          <a:effectLst/>
                          <a:latin typeface="標楷體" panose="03000509000000000000" pitchFamily="65" charset="-120"/>
                          <a:ea typeface="新細明體" panose="02020500000000000000" pitchFamily="18" charset="-120"/>
                        </a:rPr>
                        <a:t>複價</a:t>
                      </a:r>
                      <a:endParaRPr kumimoji="0" lang="zh-TW" sz="1600" b="1" i="0" u="none" strike="noStrike" cap="none" normalizeH="0" baseline="0" smtClean="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17780" marR="177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SzPct val="65000"/>
                        <a:buFont typeface="Wingdings" panose="05000000000000000000" pitchFamily="2" charset="2"/>
                        <a:defRPr kumimoji="1" sz="26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TW" altLang="zh-TW" sz="1600" b="1" i="0" u="none" strike="noStrike" cap="none" normalizeH="0" baseline="0" smtClean="0">
                        <a:ln>
                          <a:noFill/>
                        </a:ln>
                        <a:solidFill>
                          <a:schemeClr val="tx1"/>
                        </a:solidFill>
                        <a:effectLst/>
                        <a:latin typeface="標楷體" panose="03000509000000000000" pitchFamily="65" charset="-120"/>
                        <a:ea typeface="標楷體" panose="03000509000000000000" pitchFamily="65" charset="-120"/>
                      </a:endParaRPr>
                    </a:p>
                  </a:txBody>
                  <a:tcPr marL="17780" marR="17780" marT="0" marB="0" anchor="ctr"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extLst>
                  <a:ext uri="{0D108BD9-81ED-4DB2-BD59-A6C34878D82A}">
                    <a16:rowId xmlns:a16="http://schemas.microsoft.com/office/drawing/2014/main" xmlns="" val="10002"/>
                  </a:ext>
                </a:extLst>
              </a:tr>
              <a:tr h="243769">
                <a:tc>
                  <a:txBody>
                    <a:bodyPr/>
                    <a:lstStyle>
                      <a:lvl1pPr>
                        <a:spcBef>
                          <a:spcPct val="20000"/>
                        </a:spcBef>
                        <a:buClr>
                          <a:schemeClr val="accent1"/>
                        </a:buClr>
                        <a:buSzPct val="65000"/>
                        <a:buFont typeface="Wingdings" panose="05000000000000000000" pitchFamily="2" charset="2"/>
                        <a:defRPr kumimoji="1" sz="26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sz="1600" b="1" i="0" u="none" strike="noStrike" cap="none" normalizeH="0" baseline="0" smtClean="0">
                          <a:ln>
                            <a:noFill/>
                          </a:ln>
                          <a:solidFill>
                            <a:srgbClr val="000000"/>
                          </a:solidFill>
                          <a:effectLst/>
                          <a:latin typeface="標楷體" panose="03000509000000000000" pitchFamily="65" charset="-120"/>
                          <a:ea typeface="新細明體" panose="02020500000000000000" pitchFamily="18" charset="-120"/>
                        </a:rPr>
                        <a:t>甲</a:t>
                      </a:r>
                      <a:endParaRPr kumimoji="0" lang="zh-TW" sz="1600" b="1" i="0" u="none" strike="noStrike" cap="none" normalizeH="0" baseline="0" smtClean="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17780" marR="177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SzPct val="65000"/>
                        <a:buFont typeface="Wingdings" panose="05000000000000000000" pitchFamily="2" charset="2"/>
                        <a:defRPr kumimoji="1" sz="26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sz="1600" b="1" i="0" u="none" strike="noStrike" cap="none" normalizeH="0" baseline="0" smtClean="0">
                          <a:ln>
                            <a:noFill/>
                          </a:ln>
                          <a:solidFill>
                            <a:srgbClr val="000000"/>
                          </a:solidFill>
                          <a:effectLst/>
                          <a:latin typeface="標楷體" panose="03000509000000000000" pitchFamily="65" charset="-120"/>
                          <a:ea typeface="新細明體" panose="02020500000000000000" pitchFamily="18" charset="-120"/>
                        </a:rPr>
                        <a:t>直接工程費</a:t>
                      </a:r>
                      <a:endParaRPr kumimoji="0" lang="zh-TW" sz="1600" b="1" i="0" u="none" strike="noStrike" cap="none" normalizeH="0" baseline="0" smtClean="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17780" marR="177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SzPct val="65000"/>
                        <a:buFont typeface="Wingdings" panose="05000000000000000000" pitchFamily="2" charset="2"/>
                        <a:defRPr kumimoji="1" sz="26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sz="1600" b="1" i="0" u="none" strike="noStrike" cap="none" normalizeH="0" baseline="0" smtClean="0">
                          <a:ln>
                            <a:noFill/>
                          </a:ln>
                          <a:solidFill>
                            <a:srgbClr val="000000"/>
                          </a:solidFill>
                          <a:effectLst/>
                          <a:latin typeface="標楷體" panose="03000509000000000000" pitchFamily="65" charset="-120"/>
                          <a:ea typeface="新細明體" panose="02020500000000000000" pitchFamily="18" charset="-120"/>
                        </a:rPr>
                        <a:t>　</a:t>
                      </a:r>
                      <a:endParaRPr kumimoji="0" lang="zh-TW" sz="1600" b="1" i="0" u="none" strike="noStrike" cap="none" normalizeH="0" baseline="0" smtClean="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17780" marR="177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SzPct val="65000"/>
                        <a:buFont typeface="Wingdings" panose="05000000000000000000" pitchFamily="2" charset="2"/>
                        <a:defRPr kumimoji="1" sz="26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sz="1600" b="1" i="0" u="none" strike="noStrike" cap="none" normalizeH="0" baseline="0" smtClean="0">
                          <a:ln>
                            <a:noFill/>
                          </a:ln>
                          <a:solidFill>
                            <a:srgbClr val="000000"/>
                          </a:solidFill>
                          <a:effectLst/>
                          <a:latin typeface="標楷體" panose="03000509000000000000" pitchFamily="65" charset="-120"/>
                          <a:ea typeface="新細明體" panose="02020500000000000000" pitchFamily="18" charset="-120"/>
                        </a:rPr>
                        <a:t>　</a:t>
                      </a:r>
                      <a:endParaRPr kumimoji="0" lang="zh-TW" sz="1600" b="1" i="0" u="none" strike="noStrike" cap="none" normalizeH="0" baseline="0" smtClean="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17780" marR="177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SzPct val="65000"/>
                        <a:buFont typeface="Wingdings" panose="05000000000000000000" pitchFamily="2" charset="2"/>
                        <a:defRPr kumimoji="1" sz="26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sz="1600" b="1" i="0" u="none" strike="noStrike" cap="none" normalizeH="0" baseline="0" smtClean="0">
                          <a:ln>
                            <a:noFill/>
                          </a:ln>
                          <a:solidFill>
                            <a:srgbClr val="000000"/>
                          </a:solidFill>
                          <a:effectLst/>
                          <a:latin typeface="標楷體" panose="03000509000000000000" pitchFamily="65" charset="-120"/>
                          <a:ea typeface="新細明體" panose="02020500000000000000" pitchFamily="18" charset="-120"/>
                        </a:rPr>
                        <a:t>　</a:t>
                      </a:r>
                      <a:endParaRPr kumimoji="0" lang="zh-TW" sz="1600" b="1" i="0" u="none" strike="noStrike" cap="none" normalizeH="0" baseline="0" smtClean="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17780" marR="177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SzPct val="65000"/>
                        <a:buFont typeface="Wingdings" panose="05000000000000000000" pitchFamily="2" charset="2"/>
                        <a:defRPr kumimoji="1" sz="26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sz="1600" b="1" i="0" u="none" strike="noStrike" cap="none" normalizeH="0" baseline="0" smtClean="0">
                          <a:ln>
                            <a:noFill/>
                          </a:ln>
                          <a:solidFill>
                            <a:srgbClr val="000000"/>
                          </a:solidFill>
                          <a:effectLst/>
                          <a:latin typeface="標楷體" panose="03000509000000000000" pitchFamily="65" charset="-120"/>
                          <a:ea typeface="新細明體" panose="02020500000000000000" pitchFamily="18" charset="-120"/>
                        </a:rPr>
                        <a:t>　</a:t>
                      </a:r>
                      <a:endParaRPr kumimoji="0" lang="zh-TW" sz="1600" b="1" i="0" u="none" strike="noStrike" cap="none" normalizeH="0" baseline="0" smtClean="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17780" marR="177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SzPct val="65000"/>
                        <a:buFont typeface="Wingdings" panose="05000000000000000000" pitchFamily="2" charset="2"/>
                        <a:defRPr kumimoji="1" sz="26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sz="1600" b="1" i="0" u="none" strike="noStrike" cap="none" normalizeH="0" baseline="0" smtClean="0">
                          <a:ln>
                            <a:noFill/>
                          </a:ln>
                          <a:solidFill>
                            <a:srgbClr val="000000"/>
                          </a:solidFill>
                          <a:effectLst/>
                          <a:latin typeface="標楷體" panose="03000509000000000000" pitchFamily="65" charset="-120"/>
                          <a:ea typeface="新細明體" panose="02020500000000000000" pitchFamily="18" charset="-120"/>
                        </a:rPr>
                        <a:t>　</a:t>
                      </a:r>
                      <a:endParaRPr kumimoji="0" lang="zh-TW" sz="1600" b="1" i="0" u="none" strike="noStrike" cap="none" normalizeH="0" baseline="0" smtClean="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17780" marR="177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SzPct val="65000"/>
                        <a:buFont typeface="Wingdings" panose="05000000000000000000" pitchFamily="2" charset="2"/>
                        <a:defRPr kumimoji="1" sz="26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sz="1600" b="1" i="0" u="none" strike="noStrike" cap="none" normalizeH="0" baseline="0" smtClean="0">
                          <a:ln>
                            <a:noFill/>
                          </a:ln>
                          <a:solidFill>
                            <a:srgbClr val="000000"/>
                          </a:solidFill>
                          <a:effectLst/>
                          <a:latin typeface="標楷體" panose="03000509000000000000" pitchFamily="65" charset="-120"/>
                          <a:ea typeface="新細明體" panose="02020500000000000000" pitchFamily="18" charset="-120"/>
                        </a:rPr>
                        <a:t>　</a:t>
                      </a:r>
                      <a:endParaRPr kumimoji="0" lang="zh-TW" sz="1600" b="1" i="0" u="none" strike="noStrike" cap="none" normalizeH="0" baseline="0" smtClean="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17780" marR="177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SzPct val="65000"/>
                        <a:buFont typeface="Wingdings" panose="05000000000000000000" pitchFamily="2" charset="2"/>
                        <a:defRPr kumimoji="1" sz="26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sz="1600" b="1" i="0" u="none" strike="noStrike" cap="none" normalizeH="0" baseline="0" smtClean="0">
                          <a:ln>
                            <a:noFill/>
                          </a:ln>
                          <a:solidFill>
                            <a:srgbClr val="000000"/>
                          </a:solidFill>
                          <a:effectLst/>
                          <a:latin typeface="標楷體" panose="03000509000000000000" pitchFamily="65" charset="-120"/>
                          <a:ea typeface="新細明體" panose="02020500000000000000" pitchFamily="18" charset="-120"/>
                        </a:rPr>
                        <a:t>　</a:t>
                      </a:r>
                      <a:endParaRPr kumimoji="0" lang="zh-TW" sz="1600" b="1" i="0" u="none" strike="noStrike" cap="none" normalizeH="0" baseline="0" smtClean="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17780" marR="177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SzPct val="65000"/>
                        <a:buFont typeface="Wingdings" panose="05000000000000000000" pitchFamily="2" charset="2"/>
                        <a:defRPr kumimoji="1" sz="26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sz="1600" b="1" i="0" u="none" strike="noStrike" cap="none" normalizeH="0" baseline="0" smtClean="0">
                          <a:ln>
                            <a:noFill/>
                          </a:ln>
                          <a:solidFill>
                            <a:srgbClr val="000000"/>
                          </a:solidFill>
                          <a:effectLst/>
                          <a:latin typeface="標楷體" panose="03000509000000000000" pitchFamily="65" charset="-120"/>
                          <a:ea typeface="新細明體" panose="02020500000000000000" pitchFamily="18" charset="-120"/>
                        </a:rPr>
                        <a:t>　</a:t>
                      </a:r>
                      <a:endParaRPr kumimoji="0" lang="zh-TW" sz="1600" b="1" i="0" u="none" strike="noStrike" cap="none" normalizeH="0" baseline="0" smtClean="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17780" marR="177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SzPct val="65000"/>
                        <a:buFont typeface="Wingdings" panose="05000000000000000000" pitchFamily="2" charset="2"/>
                        <a:defRPr kumimoji="1" sz="26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TW" altLang="zh-TW" sz="1600" b="1" i="0" u="none" strike="noStrike" cap="none" normalizeH="0" baseline="0" smtClean="0">
                        <a:ln>
                          <a:noFill/>
                        </a:ln>
                        <a:solidFill>
                          <a:schemeClr val="tx1"/>
                        </a:solidFill>
                        <a:effectLst/>
                        <a:latin typeface="標楷體" panose="03000509000000000000" pitchFamily="65" charset="-120"/>
                        <a:ea typeface="標楷體" panose="03000509000000000000" pitchFamily="65" charset="-120"/>
                      </a:endParaRPr>
                    </a:p>
                  </a:txBody>
                  <a:tcPr marL="17780" marR="17780" marT="0" marB="0" anchor="ctr"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extLst>
                  <a:ext uri="{0D108BD9-81ED-4DB2-BD59-A6C34878D82A}">
                    <a16:rowId xmlns:a16="http://schemas.microsoft.com/office/drawing/2014/main" xmlns="" val="10003"/>
                  </a:ext>
                </a:extLst>
              </a:tr>
              <a:tr h="243769">
                <a:tc>
                  <a:txBody>
                    <a:bodyPr/>
                    <a:lstStyle>
                      <a:lvl1pPr>
                        <a:spcBef>
                          <a:spcPct val="20000"/>
                        </a:spcBef>
                        <a:buClr>
                          <a:schemeClr val="accent1"/>
                        </a:buClr>
                        <a:buSzPct val="65000"/>
                        <a:buFont typeface="Wingdings" panose="05000000000000000000" pitchFamily="2" charset="2"/>
                        <a:defRPr kumimoji="1" sz="26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600" b="1" i="0" u="none" strike="noStrike" cap="none" normalizeH="0" baseline="0" smtClean="0">
                          <a:ln>
                            <a:noFill/>
                          </a:ln>
                          <a:solidFill>
                            <a:srgbClr val="000000"/>
                          </a:solidFill>
                          <a:effectLst/>
                          <a:latin typeface="標楷體" panose="03000509000000000000" pitchFamily="65" charset="-120"/>
                          <a:ea typeface="新細明體" panose="02020500000000000000" pitchFamily="18" charset="-120"/>
                        </a:rPr>
                        <a:t>(</a:t>
                      </a:r>
                      <a:r>
                        <a:rPr kumimoji="0" lang="zh-TW" sz="1600" b="1" i="0" u="none" strike="noStrike" cap="none" normalizeH="0" baseline="0" smtClean="0">
                          <a:ln>
                            <a:noFill/>
                          </a:ln>
                          <a:solidFill>
                            <a:srgbClr val="000000"/>
                          </a:solidFill>
                          <a:effectLst/>
                          <a:latin typeface="標楷體" panose="03000509000000000000" pitchFamily="65" charset="-120"/>
                          <a:ea typeface="新細明體" panose="02020500000000000000" pitchFamily="18" charset="-120"/>
                        </a:rPr>
                        <a:t>五</a:t>
                      </a:r>
                      <a:r>
                        <a:rPr kumimoji="0" lang="en-US" altLang="zh-TW" sz="1600" b="1" i="0" u="none" strike="noStrike" cap="none" normalizeH="0" baseline="0" smtClean="0">
                          <a:ln>
                            <a:noFill/>
                          </a:ln>
                          <a:solidFill>
                            <a:srgbClr val="000000"/>
                          </a:solidFill>
                          <a:effectLst/>
                          <a:latin typeface="標楷體" panose="03000509000000000000" pitchFamily="65" charset="-120"/>
                          <a:ea typeface="新細明體" panose="02020500000000000000" pitchFamily="18" charset="-120"/>
                        </a:rPr>
                        <a:t>)</a:t>
                      </a:r>
                      <a:endParaRPr kumimoji="0" lang="zh-TW" altLang="zh-TW" sz="1600" b="1" i="0" u="none" strike="noStrike" cap="none" normalizeH="0" baseline="0" smtClean="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17780" marR="177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SzPct val="65000"/>
                        <a:buFont typeface="Wingdings" panose="05000000000000000000" pitchFamily="2" charset="2"/>
                        <a:defRPr kumimoji="1" sz="26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600" b="1" i="0" u="none" strike="noStrike" cap="none" normalizeH="0" baseline="0" smtClean="0">
                          <a:ln>
                            <a:noFill/>
                          </a:ln>
                          <a:solidFill>
                            <a:srgbClr val="000000"/>
                          </a:solidFill>
                          <a:effectLst/>
                          <a:latin typeface="標楷體" panose="03000509000000000000" pitchFamily="65" charset="-120"/>
                          <a:ea typeface="新細明體" panose="02020500000000000000" pitchFamily="18" charset="-120"/>
                        </a:rPr>
                        <a:t>A</a:t>
                      </a:r>
                      <a:r>
                        <a:rPr kumimoji="0" lang="zh-TW" sz="1600" b="1" i="0" u="none" strike="noStrike" cap="none" normalizeH="0" baseline="0" smtClean="0">
                          <a:ln>
                            <a:noFill/>
                          </a:ln>
                          <a:solidFill>
                            <a:srgbClr val="000000"/>
                          </a:solidFill>
                          <a:effectLst/>
                          <a:latin typeface="標楷體" panose="03000509000000000000" pitchFamily="65" charset="-120"/>
                          <a:ea typeface="新細明體" panose="02020500000000000000" pitchFamily="18" charset="-120"/>
                        </a:rPr>
                        <a:t>樓</a:t>
                      </a:r>
                      <a:endParaRPr kumimoji="0" lang="zh-TW" sz="1600" b="1" i="0" u="none" strike="noStrike" cap="none" normalizeH="0" baseline="0" smtClean="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17780" marR="177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SzPct val="65000"/>
                        <a:buFont typeface="Wingdings" panose="05000000000000000000" pitchFamily="2" charset="2"/>
                        <a:defRPr kumimoji="1" sz="26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sz="1600" b="1" i="0" u="none" strike="noStrike" cap="none" normalizeH="0" baseline="0" smtClean="0">
                          <a:ln>
                            <a:noFill/>
                          </a:ln>
                          <a:solidFill>
                            <a:srgbClr val="000000"/>
                          </a:solidFill>
                          <a:effectLst/>
                          <a:latin typeface="標楷體" panose="03000509000000000000" pitchFamily="65" charset="-120"/>
                          <a:ea typeface="新細明體" panose="02020500000000000000" pitchFamily="18" charset="-120"/>
                        </a:rPr>
                        <a:t>　</a:t>
                      </a:r>
                      <a:endParaRPr kumimoji="0" lang="zh-TW" sz="1600" b="1" i="0" u="none" strike="noStrike" cap="none" normalizeH="0" baseline="0" smtClean="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17780" marR="177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SzPct val="65000"/>
                        <a:buFont typeface="Wingdings" panose="05000000000000000000" pitchFamily="2" charset="2"/>
                        <a:defRPr kumimoji="1" sz="26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zh-TW" sz="1600" b="1" i="0" u="none" strike="noStrike" cap="none" normalizeH="0" baseline="0" smtClean="0">
                          <a:ln>
                            <a:noFill/>
                          </a:ln>
                          <a:solidFill>
                            <a:srgbClr val="000000"/>
                          </a:solidFill>
                          <a:effectLst/>
                          <a:latin typeface="標楷體" panose="03000509000000000000" pitchFamily="65" charset="-120"/>
                          <a:ea typeface="新細明體" panose="02020500000000000000" pitchFamily="18" charset="-120"/>
                        </a:rPr>
                        <a:t>236.3</a:t>
                      </a:r>
                      <a:endParaRPr kumimoji="0" lang="zh-TW" altLang="zh-TW" sz="1600" b="1" i="0" u="none" strike="noStrike" cap="none" normalizeH="0" baseline="0" smtClean="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17780" marR="177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SzPct val="65000"/>
                        <a:buFont typeface="Wingdings" panose="05000000000000000000" pitchFamily="2" charset="2"/>
                        <a:defRPr kumimoji="1" sz="26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zh-TW" sz="1600" b="1" i="0" u="none" strike="noStrike" cap="none" normalizeH="0" baseline="0" smtClean="0">
                          <a:ln>
                            <a:noFill/>
                          </a:ln>
                          <a:solidFill>
                            <a:srgbClr val="000000"/>
                          </a:solidFill>
                          <a:effectLst/>
                          <a:latin typeface="標楷體" panose="03000509000000000000" pitchFamily="65" charset="-120"/>
                          <a:ea typeface="新細明體" panose="02020500000000000000" pitchFamily="18" charset="-120"/>
                        </a:rPr>
                        <a:t>7200</a:t>
                      </a:r>
                      <a:endParaRPr kumimoji="0" lang="zh-TW" altLang="zh-TW" sz="1600" b="1" i="0" u="none" strike="noStrike" cap="none" normalizeH="0" baseline="0" smtClean="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17780" marR="177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SzPct val="65000"/>
                        <a:buFont typeface="Wingdings" panose="05000000000000000000" pitchFamily="2" charset="2"/>
                        <a:defRPr kumimoji="1" sz="26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zh-TW" sz="1600" b="1" i="0" u="none" strike="noStrike" cap="none" normalizeH="0" baseline="0" smtClean="0">
                          <a:ln>
                            <a:noFill/>
                          </a:ln>
                          <a:solidFill>
                            <a:srgbClr val="000000"/>
                          </a:solidFill>
                          <a:effectLst/>
                          <a:latin typeface="標楷體" panose="03000509000000000000" pitchFamily="65" charset="-120"/>
                          <a:ea typeface="新細明體" panose="02020500000000000000" pitchFamily="18" charset="-120"/>
                        </a:rPr>
                        <a:t>1701360</a:t>
                      </a:r>
                      <a:endParaRPr kumimoji="0" lang="zh-TW" altLang="zh-TW" sz="1600" b="1" i="0" u="none" strike="noStrike" cap="none" normalizeH="0" baseline="0" smtClean="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17780" marR="177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SzPct val="65000"/>
                        <a:buFont typeface="Wingdings" panose="05000000000000000000" pitchFamily="2" charset="2"/>
                        <a:defRPr kumimoji="1" sz="26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zh-TW" sz="1600" b="1" i="0" u="none" strike="noStrike" cap="none" normalizeH="0" baseline="0" smtClean="0">
                          <a:ln>
                            <a:noFill/>
                          </a:ln>
                          <a:solidFill>
                            <a:srgbClr val="000000"/>
                          </a:solidFill>
                          <a:effectLst/>
                          <a:latin typeface="標楷體" panose="03000509000000000000" pitchFamily="65" charset="-120"/>
                          <a:ea typeface="新細明體" panose="02020500000000000000" pitchFamily="18" charset="-120"/>
                        </a:rPr>
                        <a:t>276.2</a:t>
                      </a:r>
                      <a:endParaRPr kumimoji="0" lang="zh-TW" altLang="zh-TW" sz="1600" b="1" i="0" u="none" strike="noStrike" cap="none" normalizeH="0" baseline="0" smtClean="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17780" marR="177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SzPct val="65000"/>
                        <a:buFont typeface="Wingdings" panose="05000000000000000000" pitchFamily="2" charset="2"/>
                        <a:defRPr kumimoji="1" sz="26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zh-TW" sz="1600" b="1" i="0" u="none" strike="noStrike" cap="none" normalizeH="0" baseline="0" smtClean="0">
                          <a:ln>
                            <a:noFill/>
                          </a:ln>
                          <a:solidFill>
                            <a:srgbClr val="000000"/>
                          </a:solidFill>
                          <a:effectLst/>
                          <a:latin typeface="標楷體" panose="03000509000000000000" pitchFamily="65" charset="-120"/>
                          <a:ea typeface="新細明體" panose="02020500000000000000" pitchFamily="18" charset="-120"/>
                        </a:rPr>
                        <a:t>1988640</a:t>
                      </a:r>
                      <a:endParaRPr kumimoji="0" lang="zh-TW" altLang="zh-TW" sz="1600" b="1" i="0" u="none" strike="noStrike" cap="none" normalizeH="0" baseline="0" smtClean="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17780" marR="177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SzPct val="65000"/>
                        <a:buFont typeface="Wingdings" panose="05000000000000000000" pitchFamily="2" charset="2"/>
                        <a:defRPr kumimoji="1" sz="26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600" b="1" i="0" u="none" strike="noStrike" cap="none" normalizeH="0" baseline="0" smtClean="0">
                          <a:ln>
                            <a:noFill/>
                          </a:ln>
                          <a:solidFill>
                            <a:srgbClr val="000000"/>
                          </a:solidFill>
                          <a:effectLst/>
                          <a:latin typeface="標楷體" panose="03000509000000000000" pitchFamily="65" charset="-120"/>
                          <a:ea typeface="新細明體" panose="02020500000000000000" pitchFamily="18" charset="-120"/>
                        </a:rPr>
                        <a:t>(+39.9)</a:t>
                      </a:r>
                      <a:endParaRPr kumimoji="0" lang="zh-TW" altLang="zh-TW" sz="1600" b="1" i="0" u="none" strike="noStrike" cap="none" normalizeH="0" baseline="0" smtClean="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17780" marR="177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SzPct val="65000"/>
                        <a:buFont typeface="Wingdings" panose="05000000000000000000" pitchFamily="2" charset="2"/>
                        <a:defRPr kumimoji="1" sz="26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zh-TW" sz="1600" b="1" i="0" u="none" strike="noStrike" cap="none" normalizeH="0" baseline="0" smtClean="0">
                          <a:ln>
                            <a:noFill/>
                          </a:ln>
                          <a:solidFill>
                            <a:srgbClr val="000000"/>
                          </a:solidFill>
                          <a:effectLst/>
                          <a:latin typeface="標楷體" panose="03000509000000000000" pitchFamily="65" charset="-120"/>
                          <a:ea typeface="新細明體" panose="02020500000000000000" pitchFamily="18" charset="-120"/>
                        </a:rPr>
                        <a:t>287280</a:t>
                      </a:r>
                      <a:endParaRPr kumimoji="0" lang="zh-TW" altLang="zh-TW" sz="1600" b="1" i="0" u="none" strike="noStrike" cap="none" normalizeH="0" baseline="0" smtClean="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17780" marR="177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SzPct val="65000"/>
                        <a:buFont typeface="Wingdings" panose="05000000000000000000" pitchFamily="2" charset="2"/>
                        <a:defRPr kumimoji="1" sz="26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TW" altLang="zh-TW" sz="1600" b="1" i="0" u="none" strike="noStrike" cap="none" normalizeH="0" baseline="0" smtClean="0">
                        <a:ln>
                          <a:noFill/>
                        </a:ln>
                        <a:solidFill>
                          <a:schemeClr val="tx1"/>
                        </a:solidFill>
                        <a:effectLst/>
                        <a:latin typeface="標楷體" panose="03000509000000000000" pitchFamily="65" charset="-120"/>
                        <a:ea typeface="標楷體" panose="03000509000000000000" pitchFamily="65" charset="-120"/>
                      </a:endParaRPr>
                    </a:p>
                  </a:txBody>
                  <a:tcPr marL="17780" marR="17780" marT="0" marB="0" anchor="ctr"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extLst>
                  <a:ext uri="{0D108BD9-81ED-4DB2-BD59-A6C34878D82A}">
                    <a16:rowId xmlns:a16="http://schemas.microsoft.com/office/drawing/2014/main" xmlns="" val="10004"/>
                  </a:ext>
                </a:extLst>
              </a:tr>
              <a:tr h="243769">
                <a:tc>
                  <a:txBody>
                    <a:bodyPr/>
                    <a:lstStyle>
                      <a:lvl1pPr>
                        <a:spcBef>
                          <a:spcPct val="20000"/>
                        </a:spcBef>
                        <a:buClr>
                          <a:schemeClr val="accent1"/>
                        </a:buClr>
                        <a:buSzPct val="65000"/>
                        <a:buFont typeface="Wingdings" panose="05000000000000000000" pitchFamily="2" charset="2"/>
                        <a:defRPr kumimoji="1" sz="26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zh-TW" sz="1600" b="1" i="0" u="none" strike="noStrike" cap="none" normalizeH="0" baseline="0" smtClean="0">
                          <a:ln>
                            <a:noFill/>
                          </a:ln>
                          <a:solidFill>
                            <a:srgbClr val="000000"/>
                          </a:solidFill>
                          <a:effectLst/>
                          <a:latin typeface="標楷體" panose="03000509000000000000" pitchFamily="65" charset="-120"/>
                          <a:ea typeface="新細明體" panose="02020500000000000000" pitchFamily="18" charset="-120"/>
                        </a:rPr>
                        <a:t>9</a:t>
                      </a:r>
                      <a:endParaRPr kumimoji="0" lang="zh-TW" altLang="zh-TW" sz="1600" b="1" i="0" u="none" strike="noStrike" cap="none" normalizeH="0" baseline="0" smtClean="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17780" marR="177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SzPct val="65000"/>
                        <a:buFont typeface="Wingdings" panose="05000000000000000000" pitchFamily="2" charset="2"/>
                        <a:defRPr kumimoji="1" sz="26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sz="1600" b="1" i="0" u="none" strike="noStrike" cap="none" normalizeH="0" baseline="0" smtClean="0">
                          <a:ln>
                            <a:noFill/>
                          </a:ln>
                          <a:solidFill>
                            <a:srgbClr val="000000"/>
                          </a:solidFill>
                          <a:effectLst/>
                          <a:latin typeface="標楷體" panose="03000509000000000000" pitchFamily="65" charset="-120"/>
                          <a:ea typeface="新細明體" panose="02020500000000000000" pitchFamily="18" charset="-120"/>
                        </a:rPr>
                        <a:t>地坪貼磚</a:t>
                      </a:r>
                      <a:endParaRPr kumimoji="0" lang="zh-TW" sz="1600" b="1" i="0" u="none" strike="noStrike" cap="none" normalizeH="0" baseline="0" smtClean="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17780" marR="177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SzPct val="65000"/>
                        <a:buFont typeface="Wingdings" panose="05000000000000000000" pitchFamily="2" charset="2"/>
                        <a:defRPr kumimoji="1" sz="26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600" b="1" i="0" u="none" strike="noStrike" cap="none" normalizeH="0" baseline="0" smtClean="0">
                          <a:ln>
                            <a:noFill/>
                          </a:ln>
                          <a:solidFill>
                            <a:srgbClr val="000000"/>
                          </a:solidFill>
                          <a:effectLst/>
                          <a:latin typeface="標楷體" panose="03000509000000000000" pitchFamily="65" charset="-120"/>
                          <a:ea typeface="新細明體" panose="02020500000000000000" pitchFamily="18" charset="-120"/>
                        </a:rPr>
                        <a:t>M2</a:t>
                      </a:r>
                      <a:endParaRPr kumimoji="0" lang="zh-TW" altLang="zh-TW" sz="1600" b="1" i="0" u="none" strike="noStrike" cap="none" normalizeH="0" baseline="0" smtClean="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17780" marR="177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SzPct val="65000"/>
                        <a:buFont typeface="Wingdings" panose="05000000000000000000" pitchFamily="2" charset="2"/>
                        <a:defRPr kumimoji="1" sz="26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sz="1600" b="1" i="0" u="none" strike="noStrike" cap="none" normalizeH="0" baseline="0" smtClean="0">
                          <a:ln>
                            <a:noFill/>
                          </a:ln>
                          <a:solidFill>
                            <a:srgbClr val="000000"/>
                          </a:solidFill>
                          <a:effectLst/>
                          <a:latin typeface="標楷體" panose="03000509000000000000" pitchFamily="65" charset="-120"/>
                          <a:ea typeface="新細明體" panose="02020500000000000000" pitchFamily="18" charset="-120"/>
                        </a:rPr>
                        <a:t>　</a:t>
                      </a:r>
                      <a:endParaRPr kumimoji="0" lang="zh-TW" sz="1600" b="1" i="0" u="none" strike="noStrike" cap="none" normalizeH="0" baseline="0" smtClean="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17780" marR="177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SzPct val="65000"/>
                        <a:buFont typeface="Wingdings" panose="05000000000000000000" pitchFamily="2" charset="2"/>
                        <a:defRPr kumimoji="1" sz="26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sz="1600" b="1" i="0" u="none" strike="noStrike" cap="none" normalizeH="0" baseline="0" smtClean="0">
                          <a:ln>
                            <a:noFill/>
                          </a:ln>
                          <a:solidFill>
                            <a:srgbClr val="000000"/>
                          </a:solidFill>
                          <a:effectLst/>
                          <a:latin typeface="標楷體" panose="03000509000000000000" pitchFamily="65" charset="-120"/>
                          <a:ea typeface="新細明體" panose="02020500000000000000" pitchFamily="18" charset="-120"/>
                        </a:rPr>
                        <a:t>　</a:t>
                      </a:r>
                      <a:endParaRPr kumimoji="0" lang="zh-TW" sz="1600" b="1" i="0" u="none" strike="noStrike" cap="none" normalizeH="0" baseline="0" smtClean="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17780" marR="177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SzPct val="65000"/>
                        <a:buFont typeface="Wingdings" panose="05000000000000000000" pitchFamily="2" charset="2"/>
                        <a:defRPr kumimoji="1" sz="26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sz="1600" b="1" i="0" u="none" strike="noStrike" cap="none" normalizeH="0" baseline="0" smtClean="0">
                          <a:ln>
                            <a:noFill/>
                          </a:ln>
                          <a:solidFill>
                            <a:srgbClr val="000000"/>
                          </a:solidFill>
                          <a:effectLst/>
                          <a:latin typeface="標楷體" panose="03000509000000000000" pitchFamily="65" charset="-120"/>
                          <a:ea typeface="新細明體" panose="02020500000000000000" pitchFamily="18" charset="-120"/>
                        </a:rPr>
                        <a:t>　</a:t>
                      </a:r>
                      <a:endParaRPr kumimoji="0" lang="zh-TW" sz="1600" b="1" i="0" u="none" strike="noStrike" cap="none" normalizeH="0" baseline="0" smtClean="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17780" marR="177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SzPct val="65000"/>
                        <a:buFont typeface="Wingdings" panose="05000000000000000000" pitchFamily="2" charset="2"/>
                        <a:defRPr kumimoji="1" sz="26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sz="1600" b="1" i="0" u="none" strike="noStrike" cap="none" normalizeH="0" baseline="0" smtClean="0">
                          <a:ln>
                            <a:noFill/>
                          </a:ln>
                          <a:solidFill>
                            <a:srgbClr val="000000"/>
                          </a:solidFill>
                          <a:effectLst/>
                          <a:latin typeface="標楷體" panose="03000509000000000000" pitchFamily="65" charset="-120"/>
                          <a:ea typeface="新細明體" panose="02020500000000000000" pitchFamily="18" charset="-120"/>
                        </a:rPr>
                        <a:t>　</a:t>
                      </a:r>
                      <a:endParaRPr kumimoji="0" lang="zh-TW" sz="1600" b="1" i="0" u="none" strike="noStrike" cap="none" normalizeH="0" baseline="0" smtClean="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17780" marR="177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SzPct val="65000"/>
                        <a:buFont typeface="Wingdings" panose="05000000000000000000" pitchFamily="2" charset="2"/>
                        <a:defRPr kumimoji="1" sz="26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sz="1600" b="1" i="0" u="none" strike="noStrike" cap="none" normalizeH="0" baseline="0" smtClean="0">
                          <a:ln>
                            <a:noFill/>
                          </a:ln>
                          <a:solidFill>
                            <a:srgbClr val="000000"/>
                          </a:solidFill>
                          <a:effectLst/>
                          <a:latin typeface="標楷體" panose="03000509000000000000" pitchFamily="65" charset="-120"/>
                          <a:ea typeface="新細明體" panose="02020500000000000000" pitchFamily="18" charset="-120"/>
                        </a:rPr>
                        <a:t>　</a:t>
                      </a:r>
                      <a:endParaRPr kumimoji="0" lang="zh-TW" sz="1600" b="1" i="0" u="none" strike="noStrike" cap="none" normalizeH="0" baseline="0" smtClean="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17780" marR="177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SzPct val="65000"/>
                        <a:buFont typeface="Wingdings" panose="05000000000000000000" pitchFamily="2" charset="2"/>
                        <a:defRPr kumimoji="1" sz="26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sz="1600" b="1" i="0" u="none" strike="noStrike" cap="none" normalizeH="0" baseline="0" smtClean="0">
                          <a:ln>
                            <a:noFill/>
                          </a:ln>
                          <a:solidFill>
                            <a:srgbClr val="000000"/>
                          </a:solidFill>
                          <a:effectLst/>
                          <a:latin typeface="標楷體" panose="03000509000000000000" pitchFamily="65" charset="-120"/>
                          <a:ea typeface="新細明體" panose="02020500000000000000" pitchFamily="18" charset="-120"/>
                        </a:rPr>
                        <a:t>　</a:t>
                      </a:r>
                      <a:endParaRPr kumimoji="0" lang="zh-TW" sz="1600" b="1" i="0" u="none" strike="noStrike" cap="none" normalizeH="0" baseline="0" smtClean="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17780" marR="177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SzPct val="65000"/>
                        <a:buFont typeface="Wingdings" panose="05000000000000000000" pitchFamily="2" charset="2"/>
                        <a:defRPr kumimoji="1" sz="26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sz="1600" b="1" i="0" u="none" strike="noStrike" cap="none" normalizeH="0" baseline="0" smtClean="0">
                          <a:ln>
                            <a:noFill/>
                          </a:ln>
                          <a:solidFill>
                            <a:srgbClr val="000000"/>
                          </a:solidFill>
                          <a:effectLst/>
                          <a:latin typeface="標楷體" panose="03000509000000000000" pitchFamily="65" charset="-120"/>
                          <a:ea typeface="新細明體" panose="02020500000000000000" pitchFamily="18" charset="-120"/>
                        </a:rPr>
                        <a:t>　</a:t>
                      </a:r>
                      <a:endParaRPr kumimoji="0" lang="zh-TW" sz="1600" b="1" i="0" u="none" strike="noStrike" cap="none" normalizeH="0" baseline="0" smtClean="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17780" marR="177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SzPct val="65000"/>
                        <a:buFont typeface="Wingdings" panose="05000000000000000000" pitchFamily="2" charset="2"/>
                        <a:defRPr kumimoji="1" sz="26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TW" altLang="zh-TW" sz="1600" b="1" i="0" u="none" strike="noStrike" cap="none" normalizeH="0" baseline="0" smtClean="0">
                        <a:ln>
                          <a:noFill/>
                        </a:ln>
                        <a:solidFill>
                          <a:schemeClr val="tx1"/>
                        </a:solidFill>
                        <a:effectLst/>
                        <a:latin typeface="標楷體" panose="03000509000000000000" pitchFamily="65" charset="-120"/>
                        <a:ea typeface="標楷體" panose="03000509000000000000" pitchFamily="65" charset="-120"/>
                      </a:endParaRPr>
                    </a:p>
                  </a:txBody>
                  <a:tcPr marL="17780" marR="17780" marT="0" marB="0" anchor="ctr"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extLst>
                  <a:ext uri="{0D108BD9-81ED-4DB2-BD59-A6C34878D82A}">
                    <a16:rowId xmlns:a16="http://schemas.microsoft.com/office/drawing/2014/main" xmlns="" val="10005"/>
                  </a:ext>
                </a:extLst>
              </a:tr>
              <a:tr h="243769">
                <a:tc>
                  <a:txBody>
                    <a:bodyPr/>
                    <a:lstStyle>
                      <a:lvl1pPr>
                        <a:spcBef>
                          <a:spcPct val="20000"/>
                        </a:spcBef>
                        <a:buClr>
                          <a:schemeClr val="accent1"/>
                        </a:buClr>
                        <a:buSzPct val="65000"/>
                        <a:buFont typeface="Wingdings" panose="05000000000000000000" pitchFamily="2" charset="2"/>
                        <a:defRPr kumimoji="1" sz="26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sz="1600" b="1" i="0" u="none" strike="noStrike" cap="none" normalizeH="0" baseline="0" smtClean="0">
                          <a:ln>
                            <a:noFill/>
                          </a:ln>
                          <a:solidFill>
                            <a:srgbClr val="000000"/>
                          </a:solidFill>
                          <a:effectLst/>
                          <a:latin typeface="標楷體" panose="03000509000000000000" pitchFamily="65" charset="-120"/>
                          <a:ea typeface="新細明體" panose="02020500000000000000" pitchFamily="18" charset="-120"/>
                        </a:rPr>
                        <a:t>　</a:t>
                      </a:r>
                      <a:endParaRPr kumimoji="0" lang="zh-TW" sz="1600" b="1" i="0" u="none" strike="noStrike" cap="none" normalizeH="0" baseline="0" smtClean="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17780" marR="177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SzPct val="65000"/>
                        <a:buFont typeface="Wingdings" panose="05000000000000000000" pitchFamily="2" charset="2"/>
                        <a:defRPr kumimoji="1" sz="26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600" b="1" i="0" u="none" strike="noStrike" cap="none" normalizeH="0" baseline="0" smtClean="0">
                          <a:ln>
                            <a:noFill/>
                          </a:ln>
                          <a:solidFill>
                            <a:srgbClr val="000000"/>
                          </a:solidFill>
                          <a:effectLst/>
                          <a:latin typeface="標楷體" panose="03000509000000000000" pitchFamily="65" charset="-120"/>
                          <a:ea typeface="新細明體" panose="02020500000000000000" pitchFamily="18" charset="-120"/>
                        </a:rPr>
                        <a:t>B</a:t>
                      </a:r>
                      <a:r>
                        <a:rPr kumimoji="0" lang="zh-TW" sz="1600" b="1" i="0" u="none" strike="noStrike" cap="none" normalizeH="0" baseline="0" smtClean="0">
                          <a:ln>
                            <a:noFill/>
                          </a:ln>
                          <a:solidFill>
                            <a:srgbClr val="000000"/>
                          </a:solidFill>
                          <a:effectLst/>
                          <a:latin typeface="標楷體" panose="03000509000000000000" pitchFamily="65" charset="-120"/>
                          <a:ea typeface="新細明體" panose="02020500000000000000" pitchFamily="18" charset="-120"/>
                        </a:rPr>
                        <a:t>樓</a:t>
                      </a:r>
                      <a:endParaRPr kumimoji="0" lang="zh-TW" sz="1600" b="1" i="0" u="none" strike="noStrike" cap="none" normalizeH="0" baseline="0" smtClean="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17780" marR="177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SzPct val="65000"/>
                        <a:buFont typeface="Wingdings" panose="05000000000000000000" pitchFamily="2" charset="2"/>
                        <a:defRPr kumimoji="1" sz="26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sz="1600" b="1" i="0" u="none" strike="noStrike" cap="none" normalizeH="0" baseline="0" smtClean="0">
                          <a:ln>
                            <a:noFill/>
                          </a:ln>
                          <a:solidFill>
                            <a:srgbClr val="000000"/>
                          </a:solidFill>
                          <a:effectLst/>
                          <a:latin typeface="標楷體" panose="03000509000000000000" pitchFamily="65" charset="-120"/>
                          <a:ea typeface="新細明體" panose="02020500000000000000" pitchFamily="18" charset="-120"/>
                        </a:rPr>
                        <a:t>　</a:t>
                      </a:r>
                      <a:endParaRPr kumimoji="0" lang="zh-TW" sz="1600" b="1" i="0" u="none" strike="noStrike" cap="none" normalizeH="0" baseline="0" smtClean="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17780" marR="177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SzPct val="65000"/>
                        <a:buFont typeface="Wingdings" panose="05000000000000000000" pitchFamily="2" charset="2"/>
                        <a:defRPr kumimoji="1" sz="26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sz="1600" b="1" i="0" u="none" strike="noStrike" cap="none" normalizeH="0" baseline="0" smtClean="0">
                          <a:ln>
                            <a:noFill/>
                          </a:ln>
                          <a:solidFill>
                            <a:srgbClr val="000000"/>
                          </a:solidFill>
                          <a:effectLst/>
                          <a:latin typeface="標楷體" panose="03000509000000000000" pitchFamily="65" charset="-120"/>
                          <a:ea typeface="新細明體" panose="02020500000000000000" pitchFamily="18" charset="-120"/>
                        </a:rPr>
                        <a:t>　</a:t>
                      </a:r>
                      <a:endParaRPr kumimoji="0" lang="zh-TW" sz="1600" b="1" i="0" u="none" strike="noStrike" cap="none" normalizeH="0" baseline="0" smtClean="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17780" marR="177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SzPct val="65000"/>
                        <a:buFont typeface="Wingdings" panose="05000000000000000000" pitchFamily="2" charset="2"/>
                        <a:defRPr kumimoji="1" sz="26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sz="1600" b="1" i="0" u="none" strike="noStrike" cap="none" normalizeH="0" baseline="0" smtClean="0">
                          <a:ln>
                            <a:noFill/>
                          </a:ln>
                          <a:solidFill>
                            <a:srgbClr val="000000"/>
                          </a:solidFill>
                          <a:effectLst/>
                          <a:latin typeface="標楷體" panose="03000509000000000000" pitchFamily="65" charset="-120"/>
                          <a:ea typeface="新細明體" panose="02020500000000000000" pitchFamily="18" charset="-120"/>
                        </a:rPr>
                        <a:t>　</a:t>
                      </a:r>
                      <a:endParaRPr kumimoji="0" lang="zh-TW" sz="1600" b="1" i="0" u="none" strike="noStrike" cap="none" normalizeH="0" baseline="0" smtClean="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17780" marR="177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SzPct val="65000"/>
                        <a:buFont typeface="Wingdings" panose="05000000000000000000" pitchFamily="2" charset="2"/>
                        <a:defRPr kumimoji="1" sz="26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sz="1600" b="1" i="0" u="none" strike="noStrike" cap="none" normalizeH="0" baseline="0" smtClean="0">
                          <a:ln>
                            <a:noFill/>
                          </a:ln>
                          <a:solidFill>
                            <a:srgbClr val="000000"/>
                          </a:solidFill>
                          <a:effectLst/>
                          <a:latin typeface="標楷體" panose="03000509000000000000" pitchFamily="65" charset="-120"/>
                          <a:ea typeface="新細明體" panose="02020500000000000000" pitchFamily="18" charset="-120"/>
                        </a:rPr>
                        <a:t>　</a:t>
                      </a:r>
                      <a:endParaRPr kumimoji="0" lang="zh-TW" sz="1600" b="1" i="0" u="none" strike="noStrike" cap="none" normalizeH="0" baseline="0" smtClean="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17780" marR="177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SzPct val="65000"/>
                        <a:buFont typeface="Wingdings" panose="05000000000000000000" pitchFamily="2" charset="2"/>
                        <a:defRPr kumimoji="1" sz="26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sz="1600" b="1" i="0" u="none" strike="noStrike" cap="none" normalizeH="0" baseline="0" smtClean="0">
                          <a:ln>
                            <a:noFill/>
                          </a:ln>
                          <a:solidFill>
                            <a:srgbClr val="000000"/>
                          </a:solidFill>
                          <a:effectLst/>
                          <a:latin typeface="標楷體" panose="03000509000000000000" pitchFamily="65" charset="-120"/>
                          <a:ea typeface="新細明體" panose="02020500000000000000" pitchFamily="18" charset="-120"/>
                        </a:rPr>
                        <a:t>　</a:t>
                      </a:r>
                      <a:endParaRPr kumimoji="0" lang="zh-TW" sz="1600" b="1" i="0" u="none" strike="noStrike" cap="none" normalizeH="0" baseline="0" smtClean="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17780" marR="177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SzPct val="65000"/>
                        <a:buFont typeface="Wingdings" panose="05000000000000000000" pitchFamily="2" charset="2"/>
                        <a:defRPr kumimoji="1" sz="26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sz="1600" b="1" i="0" u="none" strike="noStrike" cap="none" normalizeH="0" baseline="0" smtClean="0">
                          <a:ln>
                            <a:noFill/>
                          </a:ln>
                          <a:solidFill>
                            <a:srgbClr val="000000"/>
                          </a:solidFill>
                          <a:effectLst/>
                          <a:latin typeface="標楷體" panose="03000509000000000000" pitchFamily="65" charset="-120"/>
                          <a:ea typeface="新細明體" panose="02020500000000000000" pitchFamily="18" charset="-120"/>
                        </a:rPr>
                        <a:t>　</a:t>
                      </a:r>
                      <a:endParaRPr kumimoji="0" lang="zh-TW" sz="1600" b="1" i="0" u="none" strike="noStrike" cap="none" normalizeH="0" baseline="0" smtClean="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17780" marR="177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SzPct val="65000"/>
                        <a:buFont typeface="Wingdings" panose="05000000000000000000" pitchFamily="2" charset="2"/>
                        <a:defRPr kumimoji="1" sz="26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sz="1600" b="1" i="0" u="none" strike="noStrike" cap="none" normalizeH="0" baseline="0" smtClean="0">
                          <a:ln>
                            <a:noFill/>
                          </a:ln>
                          <a:solidFill>
                            <a:srgbClr val="000000"/>
                          </a:solidFill>
                          <a:effectLst/>
                          <a:latin typeface="標楷體" panose="03000509000000000000" pitchFamily="65" charset="-120"/>
                          <a:ea typeface="新細明體" panose="02020500000000000000" pitchFamily="18" charset="-120"/>
                        </a:rPr>
                        <a:t>　</a:t>
                      </a:r>
                      <a:endParaRPr kumimoji="0" lang="zh-TW" sz="1600" b="1" i="0" u="none" strike="noStrike" cap="none" normalizeH="0" baseline="0" smtClean="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17780" marR="177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SzPct val="65000"/>
                        <a:buFont typeface="Wingdings" panose="05000000000000000000" pitchFamily="2" charset="2"/>
                        <a:defRPr kumimoji="1" sz="26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sz="1600" b="1" i="0" u="none" strike="noStrike" cap="none" normalizeH="0" baseline="0" smtClean="0">
                          <a:ln>
                            <a:noFill/>
                          </a:ln>
                          <a:solidFill>
                            <a:srgbClr val="000000"/>
                          </a:solidFill>
                          <a:effectLst/>
                          <a:latin typeface="標楷體" panose="03000509000000000000" pitchFamily="65" charset="-120"/>
                          <a:ea typeface="新細明體" panose="02020500000000000000" pitchFamily="18" charset="-120"/>
                        </a:rPr>
                        <a:t>　</a:t>
                      </a:r>
                      <a:endParaRPr kumimoji="0" lang="zh-TW" sz="1600" b="1" i="0" u="none" strike="noStrike" cap="none" normalizeH="0" baseline="0" smtClean="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17780" marR="177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SzPct val="65000"/>
                        <a:buFont typeface="Wingdings" panose="05000000000000000000" pitchFamily="2" charset="2"/>
                        <a:defRPr kumimoji="1" sz="26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TW" altLang="zh-TW" sz="1600" b="1" i="0" u="none" strike="noStrike" cap="none" normalizeH="0" baseline="0" smtClean="0">
                        <a:ln>
                          <a:noFill/>
                        </a:ln>
                        <a:solidFill>
                          <a:schemeClr val="tx1"/>
                        </a:solidFill>
                        <a:effectLst/>
                        <a:latin typeface="標楷體" panose="03000509000000000000" pitchFamily="65" charset="-120"/>
                        <a:ea typeface="標楷體" panose="03000509000000000000" pitchFamily="65" charset="-120"/>
                      </a:endParaRPr>
                    </a:p>
                  </a:txBody>
                  <a:tcPr marL="17780" marR="17780" marT="0" marB="0" anchor="ctr"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extLst>
                  <a:ext uri="{0D108BD9-81ED-4DB2-BD59-A6C34878D82A}">
                    <a16:rowId xmlns:a16="http://schemas.microsoft.com/office/drawing/2014/main" xmlns="" val="10006"/>
                  </a:ext>
                </a:extLst>
              </a:tr>
              <a:tr h="243769">
                <a:tc>
                  <a:txBody>
                    <a:bodyPr/>
                    <a:lstStyle>
                      <a:lvl1pPr>
                        <a:spcBef>
                          <a:spcPct val="20000"/>
                        </a:spcBef>
                        <a:buClr>
                          <a:schemeClr val="accent1"/>
                        </a:buClr>
                        <a:buSzPct val="65000"/>
                        <a:buFont typeface="Wingdings" panose="05000000000000000000" pitchFamily="2" charset="2"/>
                        <a:defRPr kumimoji="1" sz="26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sz="1600" b="1" i="0" u="none" strike="noStrike" cap="none" normalizeH="0" baseline="0" smtClean="0">
                          <a:ln>
                            <a:noFill/>
                          </a:ln>
                          <a:solidFill>
                            <a:srgbClr val="000000"/>
                          </a:solidFill>
                          <a:effectLst/>
                          <a:latin typeface="標楷體" panose="03000509000000000000" pitchFamily="65" charset="-120"/>
                          <a:ea typeface="新細明體" panose="02020500000000000000" pitchFamily="18" charset="-120"/>
                        </a:rPr>
                        <a:t>　</a:t>
                      </a:r>
                      <a:endParaRPr kumimoji="0" lang="zh-TW" sz="1600" b="1" i="0" u="none" strike="noStrike" cap="none" normalizeH="0" baseline="0" smtClean="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17780" marR="177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SzPct val="65000"/>
                        <a:buFont typeface="Wingdings" panose="05000000000000000000" pitchFamily="2" charset="2"/>
                        <a:defRPr kumimoji="1" sz="26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sz="1600" b="1" i="0" u="none" strike="noStrike" cap="none" normalizeH="0" baseline="0" smtClean="0">
                          <a:ln>
                            <a:noFill/>
                          </a:ln>
                          <a:solidFill>
                            <a:srgbClr val="000000"/>
                          </a:solidFill>
                          <a:effectLst/>
                          <a:latin typeface="標楷體" panose="03000509000000000000" pitchFamily="65" charset="-120"/>
                          <a:ea typeface="新細明體" panose="02020500000000000000" pitchFamily="18" charset="-120"/>
                        </a:rPr>
                        <a:t>地坪貼磚</a:t>
                      </a:r>
                      <a:endParaRPr kumimoji="0" lang="zh-TW" sz="1600" b="1" i="0" u="none" strike="noStrike" cap="none" normalizeH="0" baseline="0" smtClean="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17780" marR="177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SzPct val="65000"/>
                        <a:buFont typeface="Wingdings" panose="05000000000000000000" pitchFamily="2" charset="2"/>
                        <a:defRPr kumimoji="1" sz="26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600" b="1" i="0" u="none" strike="noStrike" cap="none" normalizeH="0" baseline="0" smtClean="0">
                          <a:ln>
                            <a:noFill/>
                          </a:ln>
                          <a:solidFill>
                            <a:srgbClr val="000000"/>
                          </a:solidFill>
                          <a:effectLst/>
                          <a:latin typeface="標楷體" panose="03000509000000000000" pitchFamily="65" charset="-120"/>
                          <a:ea typeface="新細明體" panose="02020500000000000000" pitchFamily="18" charset="-120"/>
                        </a:rPr>
                        <a:t>M2</a:t>
                      </a:r>
                      <a:endParaRPr kumimoji="0" lang="zh-TW" altLang="zh-TW" sz="1600" b="1" i="0" u="none" strike="noStrike" cap="none" normalizeH="0" baseline="0" smtClean="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17780" marR="177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SzPct val="65000"/>
                        <a:buFont typeface="Wingdings" panose="05000000000000000000" pitchFamily="2" charset="2"/>
                        <a:defRPr kumimoji="1" sz="26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zh-TW" sz="1600" b="1" i="0" u="none" strike="noStrike" cap="none" normalizeH="0" baseline="0" smtClean="0">
                          <a:ln>
                            <a:noFill/>
                          </a:ln>
                          <a:solidFill>
                            <a:srgbClr val="000000"/>
                          </a:solidFill>
                          <a:effectLst/>
                          <a:latin typeface="標楷體" panose="03000509000000000000" pitchFamily="65" charset="-120"/>
                          <a:ea typeface="新細明體" panose="02020500000000000000" pitchFamily="18" charset="-120"/>
                        </a:rPr>
                        <a:t>133.7</a:t>
                      </a:r>
                      <a:endParaRPr kumimoji="0" lang="zh-TW" altLang="zh-TW" sz="1600" b="1" i="0" u="none" strike="noStrike" cap="none" normalizeH="0" baseline="0" smtClean="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17780" marR="177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SzPct val="65000"/>
                        <a:buFont typeface="Wingdings" panose="05000000000000000000" pitchFamily="2" charset="2"/>
                        <a:defRPr kumimoji="1" sz="26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zh-TW" sz="1600" b="1" i="0" u="none" strike="noStrike" cap="none" normalizeH="0" baseline="0" smtClean="0">
                          <a:ln>
                            <a:noFill/>
                          </a:ln>
                          <a:solidFill>
                            <a:srgbClr val="000000"/>
                          </a:solidFill>
                          <a:effectLst/>
                          <a:latin typeface="標楷體" panose="03000509000000000000" pitchFamily="65" charset="-120"/>
                          <a:ea typeface="新細明體" panose="02020500000000000000" pitchFamily="18" charset="-120"/>
                        </a:rPr>
                        <a:t>7200</a:t>
                      </a:r>
                      <a:endParaRPr kumimoji="0" lang="zh-TW" altLang="zh-TW" sz="1600" b="1" i="0" u="none" strike="noStrike" cap="none" normalizeH="0" baseline="0" smtClean="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17780" marR="177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SzPct val="65000"/>
                        <a:buFont typeface="Wingdings" panose="05000000000000000000" pitchFamily="2" charset="2"/>
                        <a:defRPr kumimoji="1" sz="26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zh-TW" sz="1600" b="1" i="0" u="none" strike="noStrike" cap="none" normalizeH="0" baseline="0" dirty="0" smtClean="0">
                          <a:ln>
                            <a:noFill/>
                          </a:ln>
                          <a:solidFill>
                            <a:srgbClr val="000000"/>
                          </a:solidFill>
                          <a:effectLst/>
                          <a:latin typeface="標楷體" panose="03000509000000000000" pitchFamily="65" charset="-120"/>
                          <a:ea typeface="新細明體" panose="02020500000000000000" pitchFamily="18" charset="-120"/>
                        </a:rPr>
                        <a:t>962640</a:t>
                      </a:r>
                      <a:endParaRPr kumimoji="0" lang="zh-TW" altLang="zh-TW" sz="1600" b="1" i="0" u="none" strike="noStrike" cap="none" normalizeH="0" baseline="0" dirty="0" smtClean="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17780" marR="177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SzPct val="65000"/>
                        <a:buFont typeface="Wingdings" panose="05000000000000000000" pitchFamily="2" charset="2"/>
                        <a:defRPr kumimoji="1" sz="26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zh-TW" sz="1600" b="1" i="0" u="none" strike="noStrike" cap="none" normalizeH="0" baseline="0" smtClean="0">
                          <a:ln>
                            <a:noFill/>
                          </a:ln>
                          <a:solidFill>
                            <a:srgbClr val="000000"/>
                          </a:solidFill>
                          <a:effectLst/>
                          <a:latin typeface="標楷體" panose="03000509000000000000" pitchFamily="65" charset="-120"/>
                          <a:ea typeface="新細明體" panose="02020500000000000000" pitchFamily="18" charset="-120"/>
                        </a:rPr>
                        <a:t>236.1</a:t>
                      </a:r>
                      <a:endParaRPr kumimoji="0" lang="zh-TW" altLang="zh-TW" sz="1600" b="1" i="0" u="none" strike="noStrike" cap="none" normalizeH="0" baseline="0" smtClean="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17780" marR="177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SzPct val="65000"/>
                        <a:buFont typeface="Wingdings" panose="05000000000000000000" pitchFamily="2" charset="2"/>
                        <a:defRPr kumimoji="1" sz="26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zh-TW" sz="1600" b="1" i="0" u="none" strike="noStrike" cap="none" normalizeH="0" baseline="0" smtClean="0">
                          <a:ln>
                            <a:noFill/>
                          </a:ln>
                          <a:solidFill>
                            <a:srgbClr val="000000"/>
                          </a:solidFill>
                          <a:effectLst/>
                          <a:latin typeface="標楷體" panose="03000509000000000000" pitchFamily="65" charset="-120"/>
                          <a:ea typeface="新細明體" panose="02020500000000000000" pitchFamily="18" charset="-120"/>
                        </a:rPr>
                        <a:t>1699920</a:t>
                      </a:r>
                      <a:endParaRPr kumimoji="0" lang="zh-TW" altLang="zh-TW" sz="1600" b="1" i="0" u="none" strike="noStrike" cap="none" normalizeH="0" baseline="0" smtClean="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17780" marR="177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SzPct val="65000"/>
                        <a:buFont typeface="Wingdings" panose="05000000000000000000" pitchFamily="2" charset="2"/>
                        <a:defRPr kumimoji="1" sz="26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600" b="1" i="0" u="none" strike="noStrike" cap="none" normalizeH="0" baseline="0" smtClean="0">
                          <a:ln>
                            <a:noFill/>
                          </a:ln>
                          <a:solidFill>
                            <a:srgbClr val="000000"/>
                          </a:solidFill>
                          <a:effectLst/>
                          <a:latin typeface="標楷體" panose="03000509000000000000" pitchFamily="65" charset="-120"/>
                          <a:ea typeface="新細明體" panose="02020500000000000000" pitchFamily="18" charset="-120"/>
                        </a:rPr>
                        <a:t>(+102.4)</a:t>
                      </a:r>
                      <a:endParaRPr kumimoji="0" lang="zh-TW" altLang="zh-TW" sz="1600" b="1" i="0" u="none" strike="noStrike" cap="none" normalizeH="0" baseline="0" smtClean="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17780" marR="177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SzPct val="65000"/>
                        <a:buFont typeface="Wingdings" panose="05000000000000000000" pitchFamily="2" charset="2"/>
                        <a:defRPr kumimoji="1" sz="26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zh-TW" sz="1600" b="1" i="0" u="none" strike="noStrike" cap="none" normalizeH="0" baseline="0" smtClean="0">
                          <a:ln>
                            <a:noFill/>
                          </a:ln>
                          <a:solidFill>
                            <a:srgbClr val="000000"/>
                          </a:solidFill>
                          <a:effectLst/>
                          <a:latin typeface="標楷體" panose="03000509000000000000" pitchFamily="65" charset="-120"/>
                          <a:ea typeface="新細明體" panose="02020500000000000000" pitchFamily="18" charset="-120"/>
                        </a:rPr>
                        <a:t>737280</a:t>
                      </a:r>
                      <a:endParaRPr kumimoji="0" lang="zh-TW" altLang="zh-TW" sz="1600" b="1" i="0" u="none" strike="noStrike" cap="none" normalizeH="0" baseline="0" smtClean="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17780" marR="177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SzPct val="65000"/>
                        <a:buFont typeface="Wingdings" panose="05000000000000000000" pitchFamily="2" charset="2"/>
                        <a:defRPr kumimoji="1" sz="26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TW" altLang="zh-TW" sz="1600" b="1" i="0" u="none" strike="noStrike" cap="none" normalizeH="0" baseline="0" smtClean="0">
                        <a:ln>
                          <a:noFill/>
                        </a:ln>
                        <a:solidFill>
                          <a:schemeClr val="tx1"/>
                        </a:solidFill>
                        <a:effectLst/>
                        <a:latin typeface="標楷體" panose="03000509000000000000" pitchFamily="65" charset="-120"/>
                        <a:ea typeface="標楷體" panose="03000509000000000000" pitchFamily="65" charset="-120"/>
                      </a:endParaRPr>
                    </a:p>
                  </a:txBody>
                  <a:tcPr marL="17780" marR="17780" marT="0" marB="0" anchor="ctr"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extLst>
                  <a:ext uri="{0D108BD9-81ED-4DB2-BD59-A6C34878D82A}">
                    <a16:rowId xmlns:a16="http://schemas.microsoft.com/office/drawing/2014/main" xmlns="" val="10007"/>
                  </a:ext>
                </a:extLst>
              </a:tr>
              <a:tr h="243769">
                <a:tc>
                  <a:txBody>
                    <a:bodyPr/>
                    <a:lstStyle>
                      <a:lvl1pPr>
                        <a:spcBef>
                          <a:spcPct val="20000"/>
                        </a:spcBef>
                        <a:buClr>
                          <a:schemeClr val="accent1"/>
                        </a:buClr>
                        <a:buSzPct val="65000"/>
                        <a:buFont typeface="Wingdings" panose="05000000000000000000" pitchFamily="2" charset="2"/>
                        <a:defRPr kumimoji="1" sz="26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sz="1600" b="1" i="0" u="none" strike="noStrike" cap="none" normalizeH="0" baseline="0" smtClean="0">
                          <a:ln>
                            <a:noFill/>
                          </a:ln>
                          <a:solidFill>
                            <a:srgbClr val="000000"/>
                          </a:solidFill>
                          <a:effectLst/>
                          <a:latin typeface="標楷體" panose="03000509000000000000" pitchFamily="65" charset="-120"/>
                          <a:ea typeface="新細明體" panose="02020500000000000000" pitchFamily="18" charset="-120"/>
                        </a:rPr>
                        <a:t>　</a:t>
                      </a:r>
                      <a:endParaRPr kumimoji="0" lang="zh-TW" sz="1600" b="1" i="0" u="none" strike="noStrike" cap="none" normalizeH="0" baseline="0" smtClean="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17780" marR="177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SzPct val="65000"/>
                        <a:buFont typeface="Wingdings" panose="05000000000000000000" pitchFamily="2" charset="2"/>
                        <a:defRPr kumimoji="1" sz="26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sz="1600" b="1" i="0" u="none" strike="noStrike" cap="none" normalizeH="0" baseline="0" smtClean="0">
                          <a:ln>
                            <a:noFill/>
                          </a:ln>
                          <a:solidFill>
                            <a:srgbClr val="000000"/>
                          </a:solidFill>
                          <a:effectLst/>
                          <a:latin typeface="標楷體" panose="03000509000000000000" pitchFamily="65" charset="-120"/>
                          <a:ea typeface="新細明體" panose="02020500000000000000" pitchFamily="18" charset="-120"/>
                        </a:rPr>
                        <a:t>合計</a:t>
                      </a:r>
                      <a:endParaRPr kumimoji="0" lang="zh-TW" sz="1600" b="1" i="0" u="none" strike="noStrike" cap="none" normalizeH="0" baseline="0" smtClean="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17780" marR="177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SzPct val="65000"/>
                        <a:buFont typeface="Wingdings" panose="05000000000000000000" pitchFamily="2" charset="2"/>
                        <a:defRPr kumimoji="1" sz="26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sz="1600" b="1" i="0" u="none" strike="noStrike" cap="none" normalizeH="0" baseline="0" smtClean="0">
                          <a:ln>
                            <a:noFill/>
                          </a:ln>
                          <a:solidFill>
                            <a:srgbClr val="000000"/>
                          </a:solidFill>
                          <a:effectLst/>
                          <a:latin typeface="標楷體" panose="03000509000000000000" pitchFamily="65" charset="-120"/>
                          <a:ea typeface="新細明體" panose="02020500000000000000" pitchFamily="18" charset="-120"/>
                        </a:rPr>
                        <a:t>　</a:t>
                      </a:r>
                      <a:endParaRPr kumimoji="0" lang="zh-TW" sz="1600" b="1" i="0" u="none" strike="noStrike" cap="none" normalizeH="0" baseline="0" smtClean="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17780" marR="177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SzPct val="65000"/>
                        <a:buFont typeface="Wingdings" panose="05000000000000000000" pitchFamily="2" charset="2"/>
                        <a:defRPr kumimoji="1" sz="26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sz="1600" b="1" i="0" u="none" strike="noStrike" cap="none" normalizeH="0" baseline="0" smtClean="0">
                          <a:ln>
                            <a:noFill/>
                          </a:ln>
                          <a:solidFill>
                            <a:srgbClr val="000000"/>
                          </a:solidFill>
                          <a:effectLst/>
                          <a:latin typeface="標楷體" panose="03000509000000000000" pitchFamily="65" charset="-120"/>
                          <a:ea typeface="新細明體" panose="02020500000000000000" pitchFamily="18" charset="-120"/>
                        </a:rPr>
                        <a:t>　</a:t>
                      </a:r>
                      <a:endParaRPr kumimoji="0" lang="zh-TW" sz="1600" b="1" i="0" u="none" strike="noStrike" cap="none" normalizeH="0" baseline="0" smtClean="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17780" marR="177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SzPct val="65000"/>
                        <a:buFont typeface="Wingdings" panose="05000000000000000000" pitchFamily="2" charset="2"/>
                        <a:defRPr kumimoji="1" sz="26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sz="1600" b="1" i="0" u="none" strike="noStrike" cap="none" normalizeH="0" baseline="0" smtClean="0">
                          <a:ln>
                            <a:noFill/>
                          </a:ln>
                          <a:solidFill>
                            <a:srgbClr val="000000"/>
                          </a:solidFill>
                          <a:effectLst/>
                          <a:latin typeface="標楷體" panose="03000509000000000000" pitchFamily="65" charset="-120"/>
                          <a:ea typeface="新細明體" panose="02020500000000000000" pitchFamily="18" charset="-120"/>
                        </a:rPr>
                        <a:t>　</a:t>
                      </a:r>
                      <a:endParaRPr kumimoji="0" lang="zh-TW" sz="1600" b="1" i="0" u="none" strike="noStrike" cap="none" normalizeH="0" baseline="0" smtClean="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17780" marR="177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SzPct val="65000"/>
                        <a:buFont typeface="Wingdings" panose="05000000000000000000" pitchFamily="2" charset="2"/>
                        <a:defRPr kumimoji="1" sz="26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sz="1600" b="1" i="0" u="none" strike="noStrike" cap="none" normalizeH="0" baseline="0" smtClean="0">
                          <a:ln>
                            <a:noFill/>
                          </a:ln>
                          <a:solidFill>
                            <a:srgbClr val="000000"/>
                          </a:solidFill>
                          <a:effectLst/>
                          <a:latin typeface="標楷體" panose="03000509000000000000" pitchFamily="65" charset="-120"/>
                          <a:ea typeface="新細明體" panose="02020500000000000000" pitchFamily="18" charset="-120"/>
                        </a:rPr>
                        <a:t>　</a:t>
                      </a:r>
                      <a:endParaRPr kumimoji="0" lang="zh-TW" sz="1600" b="1" i="0" u="none" strike="noStrike" cap="none" normalizeH="0" baseline="0" smtClean="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17780" marR="177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SzPct val="65000"/>
                        <a:buFont typeface="Wingdings" panose="05000000000000000000" pitchFamily="2" charset="2"/>
                        <a:defRPr kumimoji="1" sz="26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sz="1600" b="1" i="0" u="none" strike="noStrike" cap="none" normalizeH="0" baseline="0" smtClean="0">
                          <a:ln>
                            <a:noFill/>
                          </a:ln>
                          <a:solidFill>
                            <a:srgbClr val="000000"/>
                          </a:solidFill>
                          <a:effectLst/>
                          <a:latin typeface="標楷體" panose="03000509000000000000" pitchFamily="65" charset="-120"/>
                          <a:ea typeface="新細明體" panose="02020500000000000000" pitchFamily="18" charset="-120"/>
                        </a:rPr>
                        <a:t>　</a:t>
                      </a:r>
                      <a:endParaRPr kumimoji="0" lang="zh-TW" sz="1600" b="1" i="0" u="none" strike="noStrike" cap="none" normalizeH="0" baseline="0" smtClean="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17780" marR="177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SzPct val="65000"/>
                        <a:buFont typeface="Wingdings" panose="05000000000000000000" pitchFamily="2" charset="2"/>
                        <a:defRPr kumimoji="1" sz="26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sz="1600" b="1" i="0" u="none" strike="noStrike" cap="none" normalizeH="0" baseline="0" smtClean="0">
                          <a:ln>
                            <a:noFill/>
                          </a:ln>
                          <a:solidFill>
                            <a:srgbClr val="000000"/>
                          </a:solidFill>
                          <a:effectLst/>
                          <a:latin typeface="標楷體" panose="03000509000000000000" pitchFamily="65" charset="-120"/>
                          <a:ea typeface="新細明體" panose="02020500000000000000" pitchFamily="18" charset="-120"/>
                        </a:rPr>
                        <a:t>　</a:t>
                      </a:r>
                      <a:endParaRPr kumimoji="0" lang="zh-TW" sz="1600" b="1" i="0" u="none" strike="noStrike" cap="none" normalizeH="0" baseline="0" smtClean="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17780" marR="177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SzPct val="65000"/>
                        <a:buFont typeface="Wingdings" panose="05000000000000000000" pitchFamily="2" charset="2"/>
                        <a:defRPr kumimoji="1" sz="26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sz="1600" b="1" i="0" u="none" strike="noStrike" cap="none" normalizeH="0" baseline="0" smtClean="0">
                          <a:ln>
                            <a:noFill/>
                          </a:ln>
                          <a:solidFill>
                            <a:srgbClr val="000000"/>
                          </a:solidFill>
                          <a:effectLst/>
                          <a:latin typeface="標楷體" panose="03000509000000000000" pitchFamily="65" charset="-120"/>
                          <a:ea typeface="新細明體" panose="02020500000000000000" pitchFamily="18" charset="-120"/>
                        </a:rPr>
                        <a:t>　</a:t>
                      </a:r>
                      <a:endParaRPr kumimoji="0" lang="zh-TW" sz="1600" b="1" i="0" u="none" strike="noStrike" cap="none" normalizeH="0" baseline="0" smtClean="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17780" marR="177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SzPct val="65000"/>
                        <a:buFont typeface="Wingdings" panose="05000000000000000000" pitchFamily="2" charset="2"/>
                        <a:defRPr kumimoji="1" sz="26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sz="1600" b="1" i="0" u="none" strike="noStrike" cap="none" normalizeH="0" baseline="0" smtClean="0">
                          <a:ln>
                            <a:noFill/>
                          </a:ln>
                          <a:solidFill>
                            <a:srgbClr val="000000"/>
                          </a:solidFill>
                          <a:effectLst/>
                          <a:latin typeface="標楷體" panose="03000509000000000000" pitchFamily="65" charset="-120"/>
                          <a:ea typeface="新細明體" panose="02020500000000000000" pitchFamily="18" charset="-120"/>
                        </a:rPr>
                        <a:t>　</a:t>
                      </a:r>
                      <a:endParaRPr kumimoji="0" lang="zh-TW" sz="1600" b="1" i="0" u="none" strike="noStrike" cap="none" normalizeH="0" baseline="0" smtClean="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17780" marR="177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SzPct val="65000"/>
                        <a:buFont typeface="Wingdings" panose="05000000000000000000" pitchFamily="2" charset="2"/>
                        <a:defRPr kumimoji="1" sz="26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TW" altLang="zh-TW" sz="1600" b="1" i="0" u="none" strike="noStrike" cap="none" normalizeH="0" baseline="0" smtClean="0">
                        <a:ln>
                          <a:noFill/>
                        </a:ln>
                        <a:solidFill>
                          <a:schemeClr val="tx1"/>
                        </a:solidFill>
                        <a:effectLst/>
                        <a:latin typeface="標楷體" panose="03000509000000000000" pitchFamily="65" charset="-120"/>
                        <a:ea typeface="標楷體" panose="03000509000000000000" pitchFamily="65" charset="-120"/>
                      </a:endParaRPr>
                    </a:p>
                  </a:txBody>
                  <a:tcPr marL="17780" marR="17780" marT="0" marB="0" anchor="ctr"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extLst>
                  <a:ext uri="{0D108BD9-81ED-4DB2-BD59-A6C34878D82A}">
                    <a16:rowId xmlns:a16="http://schemas.microsoft.com/office/drawing/2014/main" xmlns="" val="10008"/>
                  </a:ext>
                </a:extLst>
              </a:tr>
            </a:tbl>
          </a:graphicData>
        </a:graphic>
      </p:graphicFrame>
      <p:sp>
        <p:nvSpPr>
          <p:cNvPr id="3" name="投影片編號版面配置區 2"/>
          <p:cNvSpPr>
            <a:spLocks noGrp="1"/>
          </p:cNvSpPr>
          <p:nvPr>
            <p:ph type="sldNum" sz="quarter" idx="12"/>
          </p:nvPr>
        </p:nvSpPr>
        <p:spPr/>
        <p:txBody>
          <a:bodyPr/>
          <a:lstStyle/>
          <a:p>
            <a:fld id="{1118FB7C-3051-423D-B140-B22D31D849CF}" type="slidenum">
              <a:rPr lang="zh-TW" altLang="en-US" smtClean="0"/>
              <a:pPr/>
              <a:t>100</a:t>
            </a:fld>
            <a:endParaRPr lang="zh-TW" altLang="en-US"/>
          </a:p>
        </p:txBody>
      </p:sp>
    </p:spTree>
    <p:extLst>
      <p:ext uri="{BB962C8B-B14F-4D97-AF65-F5344CB8AC3E}">
        <p14:creationId xmlns:p14="http://schemas.microsoft.com/office/powerpoint/2010/main" val="1808713192"/>
      </p:ext>
    </p:extLst>
  </p:cSld>
  <p:clrMapOvr>
    <a:masterClrMapping/>
  </p:clrMapOvr>
  <p:transition/>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idx="4294967295"/>
          </p:nvPr>
        </p:nvSpPr>
        <p:spPr>
          <a:xfrm>
            <a:off x="323850" y="212725"/>
            <a:ext cx="8420100" cy="962025"/>
          </a:xfrm>
          <a:solidFill>
            <a:srgbClr val="FFFF00"/>
          </a:solidFill>
        </p:spPr>
        <p:txBody>
          <a:bodyPr>
            <a:normAutofit fontScale="90000"/>
          </a:bodyPr>
          <a:lstStyle/>
          <a:p>
            <a:pPr>
              <a:defRPr/>
            </a:pPr>
            <a:r>
              <a:rPr lang="zh-TW" altLang="en-US" b="1" dirty="0">
                <a:solidFill>
                  <a:srgbClr val="FF0000"/>
                </a:solidFill>
                <a:latin typeface="+mn-ea"/>
                <a:ea typeface="+mn-ea"/>
              </a:rPr>
              <a:t>採購法第</a:t>
            </a:r>
            <a:r>
              <a:rPr lang="en-US" altLang="zh-TW" b="1" dirty="0">
                <a:solidFill>
                  <a:srgbClr val="FF0000"/>
                </a:solidFill>
                <a:latin typeface="+mn-ea"/>
                <a:ea typeface="+mn-ea"/>
              </a:rPr>
              <a:t>22</a:t>
            </a:r>
            <a:r>
              <a:rPr lang="zh-TW" altLang="en-US" b="1" dirty="0">
                <a:solidFill>
                  <a:srgbClr val="FF0000"/>
                </a:solidFill>
                <a:latin typeface="+mn-ea"/>
                <a:ea typeface="+mn-ea"/>
              </a:rPr>
              <a:t>條第</a:t>
            </a:r>
            <a:r>
              <a:rPr lang="en-US" altLang="zh-TW" b="1" dirty="0">
                <a:solidFill>
                  <a:srgbClr val="FF0000"/>
                </a:solidFill>
                <a:latin typeface="+mn-ea"/>
                <a:ea typeface="+mn-ea"/>
              </a:rPr>
              <a:t>1</a:t>
            </a:r>
            <a:r>
              <a:rPr lang="zh-TW" altLang="en-US" b="1" dirty="0">
                <a:solidFill>
                  <a:srgbClr val="FF0000"/>
                </a:solidFill>
                <a:latin typeface="+mn-ea"/>
                <a:ea typeface="+mn-ea"/>
              </a:rPr>
              <a:t>項</a:t>
            </a:r>
            <a:r>
              <a:rPr lang="zh-TW" altLang="en-US" b="1" dirty="0" smtClean="0">
                <a:solidFill>
                  <a:srgbClr val="FF0000"/>
                </a:solidFill>
                <a:latin typeface="+mn-ea"/>
                <a:ea typeface="+mn-ea"/>
              </a:rPr>
              <a:t>第</a:t>
            </a:r>
            <a:r>
              <a:rPr lang="en-US" altLang="zh-TW" b="1" dirty="0" smtClean="0">
                <a:solidFill>
                  <a:srgbClr val="FF0000"/>
                </a:solidFill>
                <a:latin typeface="+mn-ea"/>
                <a:ea typeface="+mn-ea"/>
              </a:rPr>
              <a:t>7</a:t>
            </a:r>
            <a:r>
              <a:rPr lang="zh-TW" altLang="en-US" b="1" dirty="0" smtClean="0">
                <a:solidFill>
                  <a:srgbClr val="FF0000"/>
                </a:solidFill>
                <a:latin typeface="+mn-ea"/>
                <a:ea typeface="+mn-ea"/>
              </a:rPr>
              <a:t>款</a:t>
            </a:r>
            <a:r>
              <a:rPr lang="zh-TW" altLang="en-US" b="1" dirty="0">
                <a:solidFill>
                  <a:srgbClr val="FF0000"/>
                </a:solidFill>
                <a:latin typeface="+mn-ea"/>
                <a:ea typeface="+mn-ea"/>
              </a:rPr>
              <a:t>注意事項</a:t>
            </a:r>
            <a:r>
              <a:rPr lang="en-US" altLang="zh-TW" b="1" dirty="0" smtClean="0">
                <a:solidFill>
                  <a:srgbClr val="FF0000"/>
                </a:solidFill>
                <a:latin typeface="+mn-ea"/>
                <a:ea typeface="+mn-ea"/>
              </a:rPr>
              <a:t>1</a:t>
            </a:r>
            <a:endParaRPr lang="zh-TW" altLang="en-US" u="sng" dirty="0" smtClean="0">
              <a:solidFill>
                <a:srgbClr val="FF0000"/>
              </a:solidFill>
              <a:latin typeface="+mn-ea"/>
              <a:ea typeface="+mn-ea"/>
            </a:endParaRPr>
          </a:p>
        </p:txBody>
      </p:sp>
      <p:sp>
        <p:nvSpPr>
          <p:cNvPr id="99331" name="Rectangle 3"/>
          <p:cNvSpPr>
            <a:spLocks noGrp="1" noChangeArrowheads="1"/>
          </p:cNvSpPr>
          <p:nvPr>
            <p:ph type="body" idx="4294967295"/>
          </p:nvPr>
        </p:nvSpPr>
        <p:spPr>
          <a:xfrm>
            <a:off x="323850" y="2060848"/>
            <a:ext cx="8569325" cy="4201840"/>
          </a:xfrm>
        </p:spPr>
        <p:txBody>
          <a:bodyPr>
            <a:normAutofit lnSpcReduction="10000"/>
          </a:bodyPr>
          <a:lstStyle/>
          <a:p>
            <a:pPr algn="just" eaLnBrk="1" hangingPunct="1"/>
            <a:r>
              <a:rPr lang="zh-TW" altLang="en-US" sz="2400" b="1" dirty="0" smtClean="0">
                <a:solidFill>
                  <a:srgbClr val="0000FF"/>
                </a:solidFill>
                <a:latin typeface="+mn-ea"/>
              </a:rPr>
              <a:t>投標須知第</a:t>
            </a:r>
            <a:r>
              <a:rPr lang="en-US" altLang="zh-TW" sz="2400" b="1" dirty="0" smtClean="0">
                <a:solidFill>
                  <a:srgbClr val="0000FF"/>
                </a:solidFill>
                <a:latin typeface="+mn-ea"/>
              </a:rPr>
              <a:t>62</a:t>
            </a:r>
            <a:r>
              <a:rPr lang="zh-TW" altLang="en-US" sz="2400" b="1" dirty="0" smtClean="0">
                <a:solidFill>
                  <a:srgbClr val="0000FF"/>
                </a:solidFill>
                <a:latin typeface="+mn-ea"/>
              </a:rPr>
              <a:t>點</a:t>
            </a:r>
            <a:r>
              <a:rPr lang="zh-TW" altLang="en-US" sz="2400" b="1" dirty="0" smtClean="0">
                <a:latin typeface="+mn-ea"/>
              </a:rPr>
              <a:t>：本採購保留未來向得標廠商增購之權利，擬增購之項目及內容</a:t>
            </a:r>
            <a:r>
              <a:rPr lang="en-US" altLang="zh-TW" sz="2400" b="1" dirty="0" smtClean="0">
                <a:latin typeface="+mn-ea"/>
              </a:rPr>
              <a:t>(</a:t>
            </a:r>
            <a:r>
              <a:rPr lang="zh-TW" altLang="en-US" sz="2400" b="1" dirty="0" smtClean="0">
                <a:latin typeface="+mn-ea"/>
              </a:rPr>
              <a:t>請載明擴充之金額、數量或期間上限，並</a:t>
            </a:r>
            <a:r>
              <a:rPr lang="zh-TW" altLang="en-US" sz="2400" b="1" dirty="0" smtClean="0">
                <a:solidFill>
                  <a:srgbClr val="0000FF"/>
                </a:solidFill>
                <a:latin typeface="+mn-ea"/>
              </a:rPr>
              <a:t>應將預估選購或擴充項目所需金額計入採購金額</a:t>
            </a:r>
            <a:r>
              <a:rPr lang="zh-TW" altLang="en-US" sz="2400" b="1" dirty="0" smtClean="0">
                <a:latin typeface="+mn-ea"/>
              </a:rPr>
              <a:t>。</a:t>
            </a:r>
            <a:r>
              <a:rPr lang="en-US" altLang="zh-TW" sz="2400" b="1" dirty="0" smtClean="0">
                <a:latin typeface="+mn-ea"/>
              </a:rPr>
              <a:t>)</a:t>
            </a:r>
            <a:r>
              <a:rPr lang="zh-TW" altLang="en-US" sz="2400" b="1" dirty="0" smtClean="0">
                <a:latin typeface="+mn-ea"/>
              </a:rPr>
              <a:t>：</a:t>
            </a:r>
            <a:endParaRPr lang="en-US" altLang="zh-TW" sz="2400" b="1" dirty="0" smtClean="0">
              <a:latin typeface="+mn-ea"/>
            </a:endParaRPr>
          </a:p>
          <a:p>
            <a:pPr eaLnBrk="1" hangingPunct="1">
              <a:buFont typeface="Wingdings" panose="05000000000000000000" pitchFamily="2" charset="2"/>
              <a:buChar char="p"/>
            </a:pPr>
            <a:r>
              <a:rPr lang="zh-TW" altLang="en-US" sz="2400" b="1" dirty="0" smtClean="0">
                <a:solidFill>
                  <a:srgbClr val="2206C8"/>
                </a:solidFill>
                <a:latin typeface="+mn-ea"/>
              </a:rPr>
              <a:t>採購金額認定</a:t>
            </a:r>
            <a:r>
              <a:rPr lang="en-US" altLang="zh-TW" sz="2400" b="1" dirty="0" smtClean="0">
                <a:solidFill>
                  <a:srgbClr val="000000"/>
                </a:solidFill>
                <a:latin typeface="+mn-ea"/>
                <a:sym typeface="Wingdings" panose="05000000000000000000" pitchFamily="2" charset="2"/>
              </a:rPr>
              <a:t>(=</a:t>
            </a:r>
            <a:r>
              <a:rPr lang="zh-TW" altLang="en-US" sz="2400" b="1" dirty="0" smtClean="0">
                <a:solidFill>
                  <a:srgbClr val="000000"/>
                </a:solidFill>
                <a:latin typeface="+mn-ea"/>
                <a:sym typeface="Wingdings" panose="05000000000000000000" pitchFamily="2" charset="2"/>
              </a:rPr>
              <a:t>預算金額</a:t>
            </a:r>
            <a:r>
              <a:rPr lang="en-US" altLang="zh-TW" sz="2400" b="1" dirty="0" smtClean="0">
                <a:solidFill>
                  <a:srgbClr val="000000"/>
                </a:solidFill>
                <a:latin typeface="+mn-ea"/>
                <a:sym typeface="Wingdings" panose="05000000000000000000" pitchFamily="2" charset="2"/>
              </a:rPr>
              <a:t>+</a:t>
            </a:r>
            <a:r>
              <a:rPr lang="zh-TW" altLang="en-US" sz="2400" b="1" dirty="0" smtClean="0">
                <a:solidFill>
                  <a:srgbClr val="000000"/>
                </a:solidFill>
                <a:latin typeface="+mn-ea"/>
                <a:sym typeface="Wingdings" panose="05000000000000000000" pitchFamily="2" charset="2"/>
              </a:rPr>
              <a:t>後續擴充金額</a:t>
            </a:r>
            <a:r>
              <a:rPr lang="en-US" altLang="zh-TW" sz="2400" b="1" dirty="0" smtClean="0">
                <a:solidFill>
                  <a:srgbClr val="000000"/>
                </a:solidFill>
                <a:latin typeface="+mn-ea"/>
                <a:sym typeface="Wingdings" panose="05000000000000000000" pitchFamily="2" charset="2"/>
              </a:rPr>
              <a:t>)</a:t>
            </a:r>
            <a:r>
              <a:rPr lang="zh-TW" altLang="en-US" sz="2400" b="1" dirty="0" smtClean="0">
                <a:solidFill>
                  <a:srgbClr val="000000"/>
                </a:solidFill>
                <a:latin typeface="+mn-ea"/>
              </a:rPr>
              <a:t>　 </a:t>
            </a:r>
            <a:r>
              <a:rPr lang="en-US" altLang="zh-TW" sz="2400" b="1" dirty="0" smtClean="0">
                <a:solidFill>
                  <a:srgbClr val="000000"/>
                </a:solidFill>
                <a:latin typeface="+mn-ea"/>
              </a:rPr>
              <a:t/>
            </a:r>
            <a:br>
              <a:rPr lang="en-US" altLang="zh-TW" sz="2400" b="1" dirty="0" smtClean="0">
                <a:solidFill>
                  <a:srgbClr val="000000"/>
                </a:solidFill>
                <a:latin typeface="+mn-ea"/>
              </a:rPr>
            </a:br>
            <a:r>
              <a:rPr lang="zh-TW" altLang="en-US" sz="2400" b="1" dirty="0" smtClean="0">
                <a:solidFill>
                  <a:srgbClr val="000000"/>
                </a:solidFill>
                <a:latin typeface="+mn-ea"/>
              </a:rPr>
              <a:t>機關辦理採購，其屬巨額採購、查核金額以上之採購、公告金額以上之採購或小額採購，依採購金額於招標前認定之；其</a:t>
            </a:r>
            <a:r>
              <a:rPr lang="zh-TW" altLang="en-US" sz="2400" b="1" dirty="0" smtClean="0">
                <a:solidFill>
                  <a:srgbClr val="2206C8"/>
                </a:solidFill>
                <a:latin typeface="+mn-ea"/>
              </a:rPr>
              <a:t>採購金額之計算方式</a:t>
            </a:r>
            <a:r>
              <a:rPr lang="zh-TW" altLang="en-US" sz="2400" b="1" dirty="0" smtClean="0">
                <a:solidFill>
                  <a:srgbClr val="000000"/>
                </a:solidFill>
                <a:latin typeface="+mn-ea"/>
              </a:rPr>
              <a:t>如下： </a:t>
            </a:r>
            <a:r>
              <a:rPr lang="zh-TW" altLang="en-US" sz="2400" b="1" dirty="0" smtClean="0">
                <a:solidFill>
                  <a:srgbClr val="FF0000"/>
                </a:solidFill>
                <a:latin typeface="+mn-ea"/>
              </a:rPr>
              <a:t>三、招標文件含有選購或後續擴充項目者，應將預估選購或擴充項目所需金額計入。</a:t>
            </a:r>
            <a:r>
              <a:rPr lang="en-US" altLang="zh-TW" sz="2400" b="1" dirty="0" smtClean="0">
                <a:solidFill>
                  <a:srgbClr val="000000"/>
                </a:solidFill>
                <a:latin typeface="+mn-ea"/>
              </a:rPr>
              <a:t>(</a:t>
            </a:r>
            <a:r>
              <a:rPr lang="zh-TW" altLang="en-US" sz="2400" b="1" dirty="0" smtClean="0">
                <a:solidFill>
                  <a:srgbClr val="000000"/>
                </a:solidFill>
                <a:latin typeface="+mn-ea"/>
              </a:rPr>
              <a:t>採購法施行細則第</a:t>
            </a:r>
            <a:r>
              <a:rPr lang="en-US" altLang="zh-TW" sz="2400" b="1" dirty="0" smtClean="0">
                <a:solidFill>
                  <a:srgbClr val="000000"/>
                </a:solidFill>
                <a:latin typeface="+mn-ea"/>
              </a:rPr>
              <a:t>6</a:t>
            </a:r>
            <a:r>
              <a:rPr lang="zh-TW" altLang="en-US" sz="2400" b="1" dirty="0" smtClean="0">
                <a:solidFill>
                  <a:srgbClr val="000000"/>
                </a:solidFill>
                <a:latin typeface="+mn-ea"/>
              </a:rPr>
              <a:t>條第</a:t>
            </a:r>
            <a:r>
              <a:rPr lang="en-US" altLang="zh-TW" sz="2400" b="1" dirty="0" smtClean="0">
                <a:solidFill>
                  <a:srgbClr val="000000"/>
                </a:solidFill>
                <a:latin typeface="+mn-ea"/>
              </a:rPr>
              <a:t>3</a:t>
            </a:r>
            <a:r>
              <a:rPr lang="zh-TW" altLang="en-US" sz="2400" b="1" dirty="0" smtClean="0">
                <a:solidFill>
                  <a:srgbClr val="000000"/>
                </a:solidFill>
                <a:latin typeface="+mn-ea"/>
              </a:rPr>
              <a:t>款</a:t>
            </a:r>
            <a:r>
              <a:rPr lang="en-US" altLang="zh-TW" sz="2400" b="1" dirty="0" smtClean="0">
                <a:solidFill>
                  <a:srgbClr val="000000"/>
                </a:solidFill>
                <a:latin typeface="+mn-ea"/>
              </a:rPr>
              <a:t>)</a:t>
            </a:r>
          </a:p>
          <a:p>
            <a:pPr eaLnBrk="1" hangingPunct="1">
              <a:buFont typeface="Wingdings" panose="05000000000000000000" pitchFamily="2" charset="2"/>
              <a:buChar char="p"/>
            </a:pPr>
            <a:r>
              <a:rPr lang="zh-TW" altLang="en-US" sz="2400" b="1" dirty="0" smtClean="0">
                <a:solidFill>
                  <a:srgbClr val="0000FF"/>
                </a:solidFill>
                <a:latin typeface="+mn-ea"/>
              </a:rPr>
              <a:t>額外紅利：</a:t>
            </a:r>
            <a:r>
              <a:rPr lang="zh-TW" altLang="en-US" sz="2400" b="1" dirty="0" smtClean="0">
                <a:latin typeface="+mn-ea"/>
              </a:rPr>
              <a:t>承攬廠商重視履約品質及進度管理，</a:t>
            </a:r>
            <a:r>
              <a:rPr lang="zh-TW" altLang="en-US" sz="2400" b="1" dirty="0" smtClean="0">
                <a:solidFill>
                  <a:srgbClr val="2206C8"/>
                </a:solidFill>
                <a:latin typeface="+mn-ea"/>
              </a:rPr>
              <a:t>爭取下一年度工作權</a:t>
            </a:r>
            <a:r>
              <a:rPr lang="en-US" altLang="zh-TW" sz="2400" b="1" dirty="0" smtClean="0">
                <a:solidFill>
                  <a:srgbClr val="2206C8"/>
                </a:solidFill>
                <a:latin typeface="+mn-ea"/>
              </a:rPr>
              <a:t>(</a:t>
            </a:r>
            <a:r>
              <a:rPr lang="zh-TW" altLang="en-US" sz="2400" b="1" dirty="0" smtClean="0">
                <a:solidFill>
                  <a:srgbClr val="2206C8"/>
                </a:solidFill>
                <a:latin typeface="+mn-ea"/>
              </a:rPr>
              <a:t>限制性招標</a:t>
            </a:r>
            <a:r>
              <a:rPr lang="en-US" altLang="zh-TW" sz="2400" b="1" dirty="0" smtClean="0">
                <a:solidFill>
                  <a:srgbClr val="2206C8"/>
                </a:solidFill>
                <a:latin typeface="+mn-ea"/>
              </a:rPr>
              <a:t>)</a:t>
            </a:r>
            <a:r>
              <a:rPr lang="zh-TW" altLang="en-US" sz="2400" b="1" dirty="0" smtClean="0">
                <a:latin typeface="+mn-ea"/>
              </a:rPr>
              <a:t>。</a:t>
            </a:r>
          </a:p>
          <a:p>
            <a:pPr eaLnBrk="1" hangingPunct="1">
              <a:buFontTx/>
              <a:buNone/>
            </a:pPr>
            <a:endParaRPr lang="en-US" altLang="zh-TW" sz="2000" b="1" dirty="0" smtClean="0">
              <a:solidFill>
                <a:srgbClr val="000000"/>
              </a:solidFill>
              <a:latin typeface="+mn-ea"/>
            </a:endParaRPr>
          </a:p>
        </p:txBody>
      </p:sp>
      <p:sp>
        <p:nvSpPr>
          <p:cNvPr id="2" name="矩形 1"/>
          <p:cNvSpPr/>
          <p:nvPr/>
        </p:nvSpPr>
        <p:spPr>
          <a:xfrm>
            <a:off x="323850" y="1174750"/>
            <a:ext cx="8496622" cy="830997"/>
          </a:xfrm>
          <a:prstGeom prst="rect">
            <a:avLst/>
          </a:prstGeom>
        </p:spPr>
        <p:txBody>
          <a:bodyPr wrap="square">
            <a:spAutoFit/>
          </a:bodyPr>
          <a:lstStyle/>
          <a:p>
            <a:pPr marL="342900" indent="-342900" algn="just">
              <a:buFont typeface="Wingdings" panose="05000000000000000000" pitchFamily="2" charset="2"/>
              <a:buChar char="n"/>
            </a:pPr>
            <a:r>
              <a:rPr lang="zh-TW" altLang="en-US" sz="2400" b="1" dirty="0">
                <a:solidFill>
                  <a:srgbClr val="C00000"/>
                </a:solidFill>
                <a:latin typeface="+mn-ea"/>
              </a:rPr>
              <a:t>原有採購之後續擴充，且已於原招標公告及招標文件敘明</a:t>
            </a:r>
            <a:r>
              <a:rPr lang="zh-TW" altLang="en-US" sz="2400" b="1" u="sng" dirty="0">
                <a:solidFill>
                  <a:srgbClr val="C00000"/>
                </a:solidFill>
                <a:latin typeface="+mn-ea"/>
              </a:rPr>
              <a:t>擴充之期間、金額或數量</a:t>
            </a:r>
            <a:r>
              <a:rPr lang="zh-TW" altLang="en-US" sz="2400" b="1" dirty="0">
                <a:solidFill>
                  <a:srgbClr val="C00000"/>
                </a:solidFill>
                <a:latin typeface="+mn-ea"/>
              </a:rPr>
              <a:t>者。</a:t>
            </a:r>
            <a:r>
              <a:rPr lang="en-US" altLang="zh-TW" sz="2400" b="1" dirty="0">
                <a:solidFill>
                  <a:srgbClr val="C00000"/>
                </a:solidFill>
                <a:latin typeface="+mn-ea"/>
              </a:rPr>
              <a:t>(</a:t>
            </a:r>
            <a:r>
              <a:rPr lang="zh-TW" altLang="en-US" sz="2400" b="1" dirty="0">
                <a:solidFill>
                  <a:srgbClr val="C00000"/>
                </a:solidFill>
                <a:latin typeface="+mn-ea"/>
              </a:rPr>
              <a:t>採購法第</a:t>
            </a:r>
            <a:r>
              <a:rPr lang="en-US" altLang="zh-TW" sz="2400" b="1" dirty="0">
                <a:solidFill>
                  <a:srgbClr val="C00000"/>
                </a:solidFill>
                <a:latin typeface="+mn-ea"/>
              </a:rPr>
              <a:t>22</a:t>
            </a:r>
            <a:r>
              <a:rPr lang="zh-TW" altLang="en-US" sz="2400" b="1" dirty="0">
                <a:solidFill>
                  <a:srgbClr val="C00000"/>
                </a:solidFill>
                <a:latin typeface="+mn-ea"/>
              </a:rPr>
              <a:t>條第</a:t>
            </a:r>
            <a:r>
              <a:rPr lang="en-US" altLang="zh-TW" sz="2400" b="1" dirty="0">
                <a:solidFill>
                  <a:srgbClr val="C00000"/>
                </a:solidFill>
                <a:latin typeface="+mn-ea"/>
              </a:rPr>
              <a:t>1</a:t>
            </a:r>
            <a:r>
              <a:rPr lang="zh-TW" altLang="en-US" sz="2400" b="1" dirty="0">
                <a:solidFill>
                  <a:srgbClr val="C00000"/>
                </a:solidFill>
                <a:latin typeface="+mn-ea"/>
              </a:rPr>
              <a:t>項第</a:t>
            </a:r>
            <a:r>
              <a:rPr lang="en-US" altLang="zh-TW" sz="2400" b="1" dirty="0">
                <a:solidFill>
                  <a:srgbClr val="C00000"/>
                </a:solidFill>
                <a:latin typeface="+mn-ea"/>
              </a:rPr>
              <a:t>7</a:t>
            </a:r>
            <a:r>
              <a:rPr lang="zh-TW" altLang="en-US" sz="2400" b="1" dirty="0">
                <a:solidFill>
                  <a:srgbClr val="C00000"/>
                </a:solidFill>
                <a:latin typeface="+mn-ea"/>
              </a:rPr>
              <a:t>款</a:t>
            </a:r>
            <a:r>
              <a:rPr lang="en-US" altLang="zh-TW" sz="2400" b="1" dirty="0">
                <a:solidFill>
                  <a:srgbClr val="C00000"/>
                </a:solidFill>
                <a:latin typeface="+mn-ea"/>
              </a:rPr>
              <a:t>)</a:t>
            </a:r>
            <a:endParaRPr lang="zh-TW" altLang="en-US" sz="2400" b="1" dirty="0">
              <a:solidFill>
                <a:srgbClr val="C00000"/>
              </a:solidFill>
              <a:latin typeface="+mn-ea"/>
            </a:endParaRPr>
          </a:p>
        </p:txBody>
      </p:sp>
      <p:sp>
        <p:nvSpPr>
          <p:cNvPr id="4" name="投影片編號版面配置區 3"/>
          <p:cNvSpPr>
            <a:spLocks noGrp="1"/>
          </p:cNvSpPr>
          <p:nvPr>
            <p:ph type="sldNum" sz="quarter" idx="12"/>
          </p:nvPr>
        </p:nvSpPr>
        <p:spPr/>
        <p:txBody>
          <a:bodyPr/>
          <a:lstStyle/>
          <a:p>
            <a:fld id="{1118FB7C-3051-423D-B140-B22D31D849CF}" type="slidenum">
              <a:rPr lang="zh-TW" altLang="en-US" smtClean="0"/>
              <a:pPr/>
              <a:t>101</a:t>
            </a:fld>
            <a:endParaRPr lang="zh-TW" altLang="en-US"/>
          </a:p>
        </p:txBody>
      </p:sp>
    </p:spTree>
    <p:extLst>
      <p:ext uri="{BB962C8B-B14F-4D97-AF65-F5344CB8AC3E}">
        <p14:creationId xmlns:p14="http://schemas.microsoft.com/office/powerpoint/2010/main" val="2814996116"/>
      </p:ext>
    </p:extLst>
  </p:cSld>
  <p:clrMapOvr>
    <a:masterClrMapping/>
  </p:clrMapOvr>
  <p:transition/>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idx="4294967295"/>
          </p:nvPr>
        </p:nvSpPr>
        <p:spPr>
          <a:xfrm>
            <a:off x="323850" y="234950"/>
            <a:ext cx="8420100" cy="962025"/>
          </a:xfrm>
        </p:spPr>
        <p:txBody>
          <a:bodyPr>
            <a:normAutofit fontScale="90000"/>
          </a:bodyPr>
          <a:lstStyle/>
          <a:p>
            <a:pPr>
              <a:defRPr/>
            </a:pPr>
            <a:r>
              <a:rPr lang="zh-TW" altLang="en-US" b="1" dirty="0">
                <a:solidFill>
                  <a:srgbClr val="CA2004"/>
                </a:solidFill>
                <a:latin typeface="標楷體" panose="03000509000000000000" pitchFamily="65" charset="-120"/>
              </a:rPr>
              <a:t>採購法第</a:t>
            </a:r>
            <a:r>
              <a:rPr lang="en-US" altLang="zh-TW" b="1" dirty="0">
                <a:solidFill>
                  <a:srgbClr val="CA2004"/>
                </a:solidFill>
                <a:latin typeface="標楷體" panose="03000509000000000000" pitchFamily="65" charset="-120"/>
              </a:rPr>
              <a:t>22</a:t>
            </a:r>
            <a:r>
              <a:rPr lang="zh-TW" altLang="en-US" b="1" dirty="0">
                <a:solidFill>
                  <a:srgbClr val="CA2004"/>
                </a:solidFill>
                <a:latin typeface="標楷體" panose="03000509000000000000" pitchFamily="65" charset="-120"/>
              </a:rPr>
              <a:t>條第</a:t>
            </a:r>
            <a:r>
              <a:rPr lang="en-US" altLang="zh-TW" b="1" dirty="0">
                <a:solidFill>
                  <a:srgbClr val="CA2004"/>
                </a:solidFill>
                <a:latin typeface="標楷體" panose="03000509000000000000" pitchFamily="65" charset="-120"/>
              </a:rPr>
              <a:t>1</a:t>
            </a:r>
            <a:r>
              <a:rPr lang="zh-TW" altLang="en-US" b="1" dirty="0">
                <a:solidFill>
                  <a:srgbClr val="CA2004"/>
                </a:solidFill>
                <a:latin typeface="標楷體" panose="03000509000000000000" pitchFamily="65" charset="-120"/>
              </a:rPr>
              <a:t>項</a:t>
            </a:r>
            <a:r>
              <a:rPr lang="zh-TW" altLang="en-US" b="1" dirty="0" smtClean="0">
                <a:solidFill>
                  <a:srgbClr val="CA2004"/>
                </a:solidFill>
                <a:latin typeface="標楷體" panose="03000509000000000000" pitchFamily="65" charset="-120"/>
              </a:rPr>
              <a:t>第</a:t>
            </a:r>
            <a:r>
              <a:rPr lang="en-US" altLang="zh-TW" b="1" dirty="0" smtClean="0">
                <a:solidFill>
                  <a:srgbClr val="CA2004"/>
                </a:solidFill>
                <a:latin typeface="標楷體" panose="03000509000000000000" pitchFamily="65" charset="-120"/>
              </a:rPr>
              <a:t>7</a:t>
            </a:r>
            <a:r>
              <a:rPr lang="zh-TW" altLang="en-US" b="1" dirty="0" smtClean="0">
                <a:solidFill>
                  <a:srgbClr val="CA2004"/>
                </a:solidFill>
                <a:latin typeface="標楷體" panose="03000509000000000000" pitchFamily="65" charset="-120"/>
              </a:rPr>
              <a:t>款</a:t>
            </a:r>
            <a:r>
              <a:rPr lang="zh-TW" altLang="en-US" b="1" dirty="0">
                <a:solidFill>
                  <a:srgbClr val="CA2004"/>
                </a:solidFill>
                <a:latin typeface="標楷體" panose="03000509000000000000" pitchFamily="65" charset="-120"/>
              </a:rPr>
              <a:t>注意事項</a:t>
            </a:r>
            <a:r>
              <a:rPr lang="en-US" altLang="zh-TW" b="1" dirty="0" smtClean="0">
                <a:solidFill>
                  <a:srgbClr val="FF0000"/>
                </a:solidFill>
                <a:latin typeface="+mn-ea"/>
              </a:rPr>
              <a:t>2</a:t>
            </a:r>
            <a:endParaRPr lang="zh-TW" altLang="en-US" u="sng" dirty="0" smtClean="0">
              <a:solidFill>
                <a:srgbClr val="FF0000"/>
              </a:solidFill>
              <a:latin typeface="+mn-ea"/>
              <a:ea typeface="+mn-ea"/>
            </a:endParaRPr>
          </a:p>
        </p:txBody>
      </p:sp>
      <p:sp>
        <p:nvSpPr>
          <p:cNvPr id="45059" name="Rectangle 3"/>
          <p:cNvSpPr>
            <a:spLocks noGrp="1" noChangeArrowheads="1"/>
          </p:cNvSpPr>
          <p:nvPr>
            <p:ph type="body" idx="4294967295"/>
          </p:nvPr>
        </p:nvSpPr>
        <p:spPr>
          <a:xfrm>
            <a:off x="539750" y="1196975"/>
            <a:ext cx="8353425" cy="5302250"/>
          </a:xfrm>
        </p:spPr>
        <p:txBody>
          <a:bodyPr/>
          <a:lstStyle/>
          <a:p>
            <a:pPr eaLnBrk="1" hangingPunct="1">
              <a:defRPr/>
            </a:pPr>
            <a:r>
              <a:rPr lang="zh-TW" altLang="en-US" sz="2400" b="1" dirty="0">
                <a:solidFill>
                  <a:srgbClr val="0000FF"/>
                </a:solidFill>
                <a:latin typeface="+mn-ea"/>
              </a:rPr>
              <a:t>後續擴充之總價應注意不逾原載明後續擴充</a:t>
            </a:r>
            <a:r>
              <a:rPr lang="zh-TW" altLang="en-US" sz="2400" b="1" dirty="0">
                <a:latin typeface="+mn-ea"/>
              </a:rPr>
              <a:t>期間、</a:t>
            </a:r>
            <a:r>
              <a:rPr lang="zh-TW" altLang="en-US" sz="2400" b="1" dirty="0">
                <a:solidFill>
                  <a:srgbClr val="0000FF"/>
                </a:solidFill>
                <a:latin typeface="+mn-ea"/>
              </a:rPr>
              <a:t>金額</a:t>
            </a:r>
            <a:r>
              <a:rPr lang="zh-TW" altLang="en-US" sz="2400" b="1" dirty="0">
                <a:latin typeface="+mn-ea"/>
              </a:rPr>
              <a:t>或數量之上限，且不得逾原採購時依政府採購法施行細則第</a:t>
            </a:r>
            <a:r>
              <a:rPr lang="en-US" altLang="zh-TW" sz="2400" b="1" dirty="0">
                <a:latin typeface="+mn-ea"/>
              </a:rPr>
              <a:t>6</a:t>
            </a:r>
            <a:r>
              <a:rPr lang="zh-TW" altLang="en-US" sz="2400" b="1" dirty="0">
                <a:latin typeface="+mn-ea"/>
              </a:rPr>
              <a:t>條於招標前所計算之採購金額。</a:t>
            </a:r>
            <a:r>
              <a:rPr lang="en-US" altLang="zh-TW" sz="2400" b="1" dirty="0">
                <a:latin typeface="+mn-ea"/>
              </a:rPr>
              <a:t>97</a:t>
            </a:r>
            <a:r>
              <a:rPr lang="zh-TW" altLang="en-US" sz="2400" b="1" dirty="0">
                <a:latin typeface="+mn-ea"/>
              </a:rPr>
              <a:t>年</a:t>
            </a:r>
            <a:r>
              <a:rPr lang="en-US" altLang="zh-TW" sz="2400" b="1" dirty="0">
                <a:latin typeface="+mn-ea"/>
              </a:rPr>
              <a:t>01</a:t>
            </a:r>
            <a:r>
              <a:rPr lang="zh-TW" altLang="en-US" sz="2400" b="1" dirty="0">
                <a:latin typeface="+mn-ea"/>
              </a:rPr>
              <a:t>月</a:t>
            </a:r>
            <a:r>
              <a:rPr lang="en-US" altLang="zh-TW" sz="2400" b="1" dirty="0">
                <a:latin typeface="+mn-ea"/>
              </a:rPr>
              <a:t>28</a:t>
            </a:r>
            <a:r>
              <a:rPr lang="zh-TW" altLang="en-US" sz="2400" b="1" dirty="0">
                <a:latin typeface="+mn-ea"/>
              </a:rPr>
              <a:t>日工程企字第</a:t>
            </a:r>
            <a:r>
              <a:rPr lang="en-US" altLang="zh-TW" sz="2400" b="1" dirty="0">
                <a:latin typeface="+mn-ea"/>
              </a:rPr>
              <a:t>09700034290</a:t>
            </a:r>
            <a:r>
              <a:rPr lang="zh-TW" altLang="en-US" sz="2400" b="1" dirty="0">
                <a:latin typeface="+mn-ea"/>
              </a:rPr>
              <a:t>號函。</a:t>
            </a:r>
            <a:r>
              <a:rPr lang="en-US" altLang="zh-TW" sz="2400" b="1" dirty="0">
                <a:latin typeface="+mn-ea"/>
              </a:rPr>
              <a:t/>
            </a:r>
            <a:br>
              <a:rPr lang="en-US" altLang="zh-TW" sz="2400" b="1" dirty="0">
                <a:latin typeface="+mn-ea"/>
              </a:rPr>
            </a:br>
            <a:r>
              <a:rPr lang="en-US" altLang="zh-TW" sz="2400" b="1" dirty="0">
                <a:latin typeface="+mn-ea"/>
              </a:rPr>
              <a:t>【</a:t>
            </a:r>
            <a:r>
              <a:rPr lang="zh-TW" altLang="en-US" sz="2400" b="1" dirty="0">
                <a:latin typeface="+mn-ea"/>
              </a:rPr>
              <a:t>議題</a:t>
            </a:r>
            <a:r>
              <a:rPr lang="en-US" altLang="zh-TW" sz="2400" b="1" dirty="0" smtClean="0">
                <a:latin typeface="+mn-ea"/>
              </a:rPr>
              <a:t>】</a:t>
            </a:r>
            <a:br>
              <a:rPr lang="en-US" altLang="zh-TW" sz="2400" b="1" dirty="0" smtClean="0">
                <a:latin typeface="+mn-ea"/>
              </a:rPr>
            </a:br>
            <a:r>
              <a:rPr lang="zh-TW" altLang="en-US" sz="2400" b="1" dirty="0" smtClean="0">
                <a:latin typeface="+mn-ea"/>
              </a:rPr>
              <a:t>下一</a:t>
            </a:r>
            <a:r>
              <a:rPr lang="zh-TW" altLang="en-US" sz="2400" b="1" dirty="0">
                <a:latin typeface="+mn-ea"/>
              </a:rPr>
              <a:t>年度後續擴充採購案，如超過招標前所計算之採購金額者</a:t>
            </a:r>
            <a:r>
              <a:rPr lang="zh-TW" altLang="en-US" sz="2400" b="1" dirty="0" smtClean="0">
                <a:latin typeface="+mn-ea"/>
              </a:rPr>
              <a:t>，應變方式</a:t>
            </a:r>
            <a:r>
              <a:rPr lang="zh-TW" altLang="en-US" sz="2400" b="1" dirty="0" smtClean="0">
                <a:latin typeface="PMingLiU" panose="02020500000000000000" pitchFamily="18" charset="-120"/>
                <a:ea typeface="PMingLiU" panose="02020500000000000000" pitchFamily="18" charset="-120"/>
              </a:rPr>
              <a:t>：</a:t>
            </a:r>
            <a:r>
              <a:rPr lang="en-US" altLang="zh-TW" sz="2400" b="1" dirty="0" smtClean="0">
                <a:latin typeface="PMingLiU" panose="02020500000000000000" pitchFamily="18" charset="-120"/>
                <a:ea typeface="PMingLiU" panose="02020500000000000000" pitchFamily="18" charset="-120"/>
              </a:rPr>
              <a:t/>
            </a:r>
            <a:br>
              <a:rPr lang="en-US" altLang="zh-TW" sz="2400" b="1" dirty="0" smtClean="0">
                <a:latin typeface="PMingLiU" panose="02020500000000000000" pitchFamily="18" charset="-120"/>
                <a:ea typeface="PMingLiU" panose="02020500000000000000" pitchFamily="18" charset="-120"/>
              </a:rPr>
            </a:br>
            <a:r>
              <a:rPr lang="zh-TW" altLang="en-US" sz="2400" b="1" dirty="0" smtClean="0">
                <a:latin typeface="+mn-ea"/>
              </a:rPr>
              <a:t>得</a:t>
            </a:r>
            <a:r>
              <a:rPr lang="zh-TW" altLang="en-US" sz="2400" b="1" dirty="0">
                <a:latin typeface="+mn-ea"/>
              </a:rPr>
              <a:t>採二階段後擴辦理以為因應；第一階段依</a:t>
            </a:r>
            <a:r>
              <a:rPr lang="zh-TW" altLang="en-US" sz="2400" b="1" dirty="0">
                <a:solidFill>
                  <a:srgbClr val="0000FF"/>
                </a:solidFill>
                <a:latin typeface="+mn-ea"/>
              </a:rPr>
              <a:t>採購法</a:t>
            </a:r>
            <a:r>
              <a:rPr lang="en-US" altLang="zh-TW" sz="2400" b="1" dirty="0">
                <a:solidFill>
                  <a:srgbClr val="0000FF"/>
                </a:solidFill>
                <a:latin typeface="+mn-ea"/>
              </a:rPr>
              <a:t>22-1-7</a:t>
            </a:r>
            <a:r>
              <a:rPr lang="zh-TW" altLang="en-US" sz="2400" b="1" dirty="0">
                <a:latin typeface="+mn-ea"/>
              </a:rPr>
              <a:t>之原公告後續擴充之採購金額辦理限制性招標；俟契約生效後</a:t>
            </a:r>
            <a:r>
              <a:rPr lang="zh-TW" altLang="en-US" sz="2400" b="1" dirty="0" smtClean="0">
                <a:latin typeface="+mn-ea"/>
              </a:rPr>
              <a:t>，</a:t>
            </a:r>
            <a:r>
              <a:rPr lang="en-US" altLang="zh-TW" sz="2400" b="1" dirty="0" smtClean="0">
                <a:latin typeface="+mn-ea"/>
              </a:rPr>
              <a:t/>
            </a:r>
            <a:br>
              <a:rPr lang="en-US" altLang="zh-TW" sz="2400" b="1" dirty="0" smtClean="0">
                <a:latin typeface="+mn-ea"/>
              </a:rPr>
            </a:br>
            <a:r>
              <a:rPr lang="zh-TW" altLang="en-US" sz="2400" b="1" dirty="0" smtClean="0">
                <a:latin typeface="+mn-ea"/>
              </a:rPr>
              <a:t>採</a:t>
            </a:r>
            <a:r>
              <a:rPr lang="zh-TW" altLang="en-US" sz="2400" b="1" dirty="0">
                <a:latin typeface="+mn-ea"/>
              </a:rPr>
              <a:t>第二階段之後擴辦理，依</a:t>
            </a:r>
            <a:r>
              <a:rPr lang="zh-TW" altLang="en-US" sz="2400" b="1" dirty="0">
                <a:solidFill>
                  <a:srgbClr val="0000FF"/>
                </a:solidFill>
                <a:latin typeface="+mn-ea"/>
              </a:rPr>
              <a:t>採購法</a:t>
            </a:r>
            <a:r>
              <a:rPr lang="en-US" altLang="zh-TW" sz="2400" b="1" dirty="0">
                <a:solidFill>
                  <a:srgbClr val="0000FF"/>
                </a:solidFill>
                <a:latin typeface="+mn-ea"/>
              </a:rPr>
              <a:t>22-1-4</a:t>
            </a:r>
            <a:r>
              <a:rPr lang="zh-TW" altLang="en-US" sz="2400" b="1" dirty="0">
                <a:latin typeface="+mn-ea"/>
              </a:rPr>
              <a:t>之後續擴充辦理契約變更程序</a:t>
            </a:r>
            <a:r>
              <a:rPr lang="zh-TW" altLang="en-US" sz="2400" b="1" dirty="0" smtClean="0">
                <a:latin typeface="+mn-ea"/>
              </a:rPr>
              <a:t>。</a:t>
            </a:r>
            <a:r>
              <a:rPr lang="en-US" altLang="zh-TW" sz="2400" b="1" dirty="0" smtClean="0">
                <a:latin typeface="+mn-ea"/>
              </a:rPr>
              <a:t/>
            </a:r>
            <a:br>
              <a:rPr lang="en-US" altLang="zh-TW" sz="2400" b="1" dirty="0" smtClean="0">
                <a:latin typeface="+mn-ea"/>
              </a:rPr>
            </a:br>
            <a:endParaRPr lang="zh-TW" altLang="en-US" sz="2400" b="1" dirty="0" smtClean="0">
              <a:latin typeface="+mn-ea"/>
            </a:endParaRPr>
          </a:p>
          <a:p>
            <a:pPr eaLnBrk="1" hangingPunct="1">
              <a:buFontTx/>
              <a:buNone/>
              <a:defRPr/>
            </a:pPr>
            <a:endParaRPr lang="en-US" altLang="zh-TW" sz="2400" b="1" dirty="0" smtClean="0">
              <a:latin typeface="+mn-ea"/>
            </a:endParaRPr>
          </a:p>
        </p:txBody>
      </p:sp>
      <p:sp>
        <p:nvSpPr>
          <p:cNvPr id="3" name="投影片編號版面配置區 2"/>
          <p:cNvSpPr>
            <a:spLocks noGrp="1"/>
          </p:cNvSpPr>
          <p:nvPr>
            <p:ph type="sldNum" sz="quarter" idx="12"/>
          </p:nvPr>
        </p:nvSpPr>
        <p:spPr/>
        <p:txBody>
          <a:bodyPr/>
          <a:lstStyle/>
          <a:p>
            <a:fld id="{1118FB7C-3051-423D-B140-B22D31D849CF}" type="slidenum">
              <a:rPr lang="zh-TW" altLang="en-US" smtClean="0"/>
              <a:pPr/>
              <a:t>102</a:t>
            </a:fld>
            <a:endParaRPr lang="zh-TW" altLang="en-US"/>
          </a:p>
        </p:txBody>
      </p:sp>
    </p:spTree>
    <p:extLst>
      <p:ext uri="{BB962C8B-B14F-4D97-AF65-F5344CB8AC3E}">
        <p14:creationId xmlns:p14="http://schemas.microsoft.com/office/powerpoint/2010/main" val="1686543676"/>
      </p:ext>
    </p:extLst>
  </p:cSld>
  <p:clrMapOvr>
    <a:masterClrMapping/>
  </p:clrMapOvr>
  <p:transition/>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idx="4294967295"/>
          </p:nvPr>
        </p:nvSpPr>
        <p:spPr>
          <a:xfrm>
            <a:off x="323850" y="260350"/>
            <a:ext cx="8420100" cy="962025"/>
          </a:xfrm>
        </p:spPr>
        <p:txBody>
          <a:bodyPr>
            <a:normAutofit fontScale="90000"/>
          </a:bodyPr>
          <a:lstStyle/>
          <a:p>
            <a:pPr algn="r">
              <a:defRPr/>
            </a:pPr>
            <a:r>
              <a:rPr lang="zh-TW" altLang="en-US" b="1" dirty="0">
                <a:solidFill>
                  <a:srgbClr val="FF0000"/>
                </a:solidFill>
                <a:latin typeface="+mn-ea"/>
              </a:rPr>
              <a:t>採購法第</a:t>
            </a:r>
            <a:r>
              <a:rPr lang="en-US" altLang="zh-TW" b="1" dirty="0">
                <a:solidFill>
                  <a:srgbClr val="FF0000"/>
                </a:solidFill>
                <a:latin typeface="+mn-ea"/>
              </a:rPr>
              <a:t>22</a:t>
            </a:r>
            <a:r>
              <a:rPr lang="zh-TW" altLang="en-US" b="1" dirty="0">
                <a:solidFill>
                  <a:srgbClr val="FF0000"/>
                </a:solidFill>
                <a:latin typeface="+mn-ea"/>
              </a:rPr>
              <a:t>條第</a:t>
            </a:r>
            <a:r>
              <a:rPr lang="en-US" altLang="zh-TW" b="1" dirty="0">
                <a:solidFill>
                  <a:srgbClr val="FF0000"/>
                </a:solidFill>
                <a:latin typeface="+mn-ea"/>
              </a:rPr>
              <a:t>1</a:t>
            </a:r>
            <a:r>
              <a:rPr lang="zh-TW" altLang="en-US" b="1" dirty="0">
                <a:solidFill>
                  <a:srgbClr val="FF0000"/>
                </a:solidFill>
                <a:latin typeface="+mn-ea"/>
              </a:rPr>
              <a:t>項第</a:t>
            </a:r>
            <a:r>
              <a:rPr lang="en-US" altLang="zh-TW" b="1" dirty="0">
                <a:solidFill>
                  <a:srgbClr val="FF0000"/>
                </a:solidFill>
                <a:latin typeface="+mn-ea"/>
              </a:rPr>
              <a:t>4</a:t>
            </a:r>
            <a:r>
              <a:rPr lang="zh-TW" altLang="en-US" b="1" dirty="0">
                <a:solidFill>
                  <a:srgbClr val="FF0000"/>
                </a:solidFill>
                <a:latin typeface="+mn-ea"/>
              </a:rPr>
              <a:t>款注意事項</a:t>
            </a:r>
            <a:r>
              <a:rPr lang="en-US" altLang="zh-TW" b="1" dirty="0" smtClean="0">
                <a:solidFill>
                  <a:srgbClr val="FF0000"/>
                </a:solidFill>
                <a:latin typeface="+mn-ea"/>
                <a:ea typeface="+mn-ea"/>
              </a:rPr>
              <a:t>3</a:t>
            </a:r>
            <a:endParaRPr lang="zh-TW" altLang="en-US" u="sng" dirty="0" smtClean="0">
              <a:solidFill>
                <a:srgbClr val="FF0000"/>
              </a:solidFill>
              <a:latin typeface="+mn-ea"/>
              <a:ea typeface="+mn-ea"/>
            </a:endParaRPr>
          </a:p>
        </p:txBody>
      </p:sp>
      <p:sp>
        <p:nvSpPr>
          <p:cNvPr id="45059" name="Rectangle 3"/>
          <p:cNvSpPr>
            <a:spLocks noGrp="1" noChangeArrowheads="1"/>
          </p:cNvSpPr>
          <p:nvPr>
            <p:ph type="body" idx="4294967295"/>
          </p:nvPr>
        </p:nvSpPr>
        <p:spPr>
          <a:xfrm>
            <a:off x="539750" y="1052513"/>
            <a:ext cx="8353425" cy="5446712"/>
          </a:xfrm>
        </p:spPr>
        <p:txBody>
          <a:bodyPr/>
          <a:lstStyle/>
          <a:p>
            <a:pPr eaLnBrk="1" hangingPunct="1">
              <a:defRPr/>
            </a:pPr>
            <a:r>
              <a:rPr lang="zh-TW" altLang="en-US" sz="2400" b="1" dirty="0">
                <a:solidFill>
                  <a:srgbClr val="0000FF"/>
                </a:solidFill>
                <a:latin typeface="+mn-ea"/>
              </a:rPr>
              <a:t>後續擴充期間、金額或數量，明顯過長、過大，顯不合理</a:t>
            </a:r>
            <a:r>
              <a:rPr lang="zh-TW" altLang="en-US" sz="2400" b="1" dirty="0">
                <a:latin typeface="+mn-ea"/>
              </a:rPr>
              <a:t>。例如原有採購清潔服務</a:t>
            </a:r>
            <a:r>
              <a:rPr lang="en-US" altLang="zh-TW" sz="2400" b="1" dirty="0">
                <a:latin typeface="+mn-ea"/>
              </a:rPr>
              <a:t>1</a:t>
            </a:r>
            <a:r>
              <a:rPr lang="zh-TW" altLang="en-US" sz="2400" b="1" dirty="0">
                <a:latin typeface="+mn-ea"/>
              </a:rPr>
              <a:t>年，後續擴充</a:t>
            </a:r>
            <a:r>
              <a:rPr lang="en-US" altLang="zh-TW" sz="2400" b="1" dirty="0">
                <a:latin typeface="+mn-ea"/>
              </a:rPr>
              <a:t>4</a:t>
            </a:r>
            <a:r>
              <a:rPr lang="zh-TW" altLang="en-US" sz="2400" b="1" dirty="0">
                <a:latin typeface="+mn-ea"/>
              </a:rPr>
              <a:t>年。工程會</a:t>
            </a:r>
            <a:r>
              <a:rPr lang="en-US" altLang="zh-TW" sz="2400" b="1" dirty="0">
                <a:latin typeface="+mn-ea"/>
              </a:rPr>
              <a:t>99.1.28</a:t>
            </a:r>
            <a:r>
              <a:rPr lang="zh-TW" altLang="en-US" sz="2400" b="1" dirty="0">
                <a:latin typeface="+mn-ea"/>
              </a:rPr>
              <a:t>日</a:t>
            </a:r>
            <a:r>
              <a:rPr lang="en-US" altLang="zh-TW" sz="2400" b="1" dirty="0">
                <a:latin typeface="+mn-ea"/>
              </a:rPr>
              <a:t>09900041120</a:t>
            </a:r>
            <a:r>
              <a:rPr lang="zh-TW" altLang="en-US" sz="2400" b="1" dirty="0">
                <a:latin typeface="+mn-ea"/>
              </a:rPr>
              <a:t>號函。</a:t>
            </a:r>
            <a:endParaRPr lang="en-US" altLang="zh-TW" sz="2400" b="1" dirty="0">
              <a:latin typeface="+mn-ea"/>
            </a:endParaRPr>
          </a:p>
          <a:p>
            <a:pPr eaLnBrk="1" hangingPunct="1">
              <a:defRPr/>
            </a:pPr>
            <a:r>
              <a:rPr lang="zh-TW" altLang="en-US" sz="2400" b="1" dirty="0" smtClean="0">
                <a:solidFill>
                  <a:srgbClr val="0000FF"/>
                </a:solidFill>
                <a:latin typeface="+mn-ea"/>
              </a:rPr>
              <a:t>善用「原有採購之後續擴充」機制，得以換文方式辦理</a:t>
            </a:r>
            <a:r>
              <a:rPr lang="zh-TW" altLang="en-US" sz="2400" b="1" dirty="0" smtClean="0">
                <a:latin typeface="+mn-ea"/>
              </a:rPr>
              <a:t>：</a:t>
            </a:r>
            <a:r>
              <a:rPr lang="en-US" altLang="zh-TW" sz="2400" b="1" dirty="0" smtClean="0">
                <a:latin typeface="+mn-ea"/>
              </a:rPr>
              <a:t/>
            </a:r>
            <a:br>
              <a:rPr lang="en-US" altLang="zh-TW" sz="2400" b="1" dirty="0" smtClean="0">
                <a:latin typeface="+mn-ea"/>
              </a:rPr>
            </a:br>
            <a:r>
              <a:rPr lang="zh-TW" altLang="en-US" sz="2400" b="1" dirty="0" smtClean="0">
                <a:latin typeface="+mn-ea"/>
              </a:rPr>
              <a:t>機關依本法第</a:t>
            </a:r>
            <a:r>
              <a:rPr lang="en-US" altLang="zh-TW" sz="2400" b="1" dirty="0" smtClean="0">
                <a:latin typeface="+mn-ea"/>
              </a:rPr>
              <a:t>22</a:t>
            </a:r>
            <a:r>
              <a:rPr lang="zh-TW" altLang="en-US" sz="2400" b="1" dirty="0" smtClean="0">
                <a:latin typeface="+mn-ea"/>
              </a:rPr>
              <a:t>條第</a:t>
            </a:r>
            <a:r>
              <a:rPr lang="en-US" altLang="zh-TW" sz="2400" b="1" dirty="0" smtClean="0">
                <a:latin typeface="+mn-ea"/>
              </a:rPr>
              <a:t>1</a:t>
            </a:r>
            <a:r>
              <a:rPr lang="zh-TW" altLang="en-US" sz="2400" b="1" dirty="0" smtClean="0">
                <a:latin typeface="+mn-ea"/>
              </a:rPr>
              <a:t>項第</a:t>
            </a:r>
            <a:r>
              <a:rPr lang="en-US" altLang="zh-TW" sz="2400" b="1" dirty="0" smtClean="0">
                <a:latin typeface="+mn-ea"/>
              </a:rPr>
              <a:t>7</a:t>
            </a:r>
            <a:r>
              <a:rPr lang="zh-TW" altLang="en-US" sz="2400" b="1" dirty="0" smtClean="0">
                <a:latin typeface="+mn-ea"/>
              </a:rPr>
              <a:t>款規定辦理原有採購之後續擴充，議價程序不得免除。如原招標文件之後續擴充條件載明係以原契約條件及價金續約核算付款，得以換文方式辦理，免召開議價會議。</a:t>
            </a:r>
            <a:r>
              <a:rPr lang="en-US" altLang="zh-TW" sz="2400" b="1" dirty="0" smtClean="0">
                <a:latin typeface="+mn-ea"/>
              </a:rPr>
              <a:t>94</a:t>
            </a:r>
            <a:r>
              <a:rPr lang="zh-TW" altLang="en-US" sz="2400" b="1" dirty="0" smtClean="0">
                <a:latin typeface="+mn-ea"/>
              </a:rPr>
              <a:t>年</a:t>
            </a:r>
            <a:r>
              <a:rPr lang="en-US" altLang="zh-TW" sz="2400" b="1" dirty="0" smtClean="0">
                <a:latin typeface="+mn-ea"/>
              </a:rPr>
              <a:t>3</a:t>
            </a:r>
            <a:r>
              <a:rPr lang="zh-TW" altLang="en-US" sz="2400" b="1" dirty="0" smtClean="0">
                <a:latin typeface="+mn-ea"/>
              </a:rPr>
              <a:t>月</a:t>
            </a:r>
            <a:r>
              <a:rPr lang="en-US" altLang="zh-TW" sz="2400" b="1" dirty="0" smtClean="0">
                <a:latin typeface="+mn-ea"/>
              </a:rPr>
              <a:t>29</a:t>
            </a:r>
            <a:r>
              <a:rPr lang="zh-TW" altLang="en-US" sz="2400" b="1" dirty="0" smtClean="0">
                <a:latin typeface="+mn-ea"/>
              </a:rPr>
              <a:t>日工程企字第</a:t>
            </a:r>
            <a:r>
              <a:rPr lang="en-US" altLang="zh-TW" sz="2400" b="1" dirty="0" smtClean="0">
                <a:latin typeface="+mn-ea"/>
              </a:rPr>
              <a:t>09400096190</a:t>
            </a:r>
            <a:r>
              <a:rPr lang="zh-TW" altLang="en-US" sz="2400" b="1" dirty="0" smtClean="0">
                <a:latin typeface="+mn-ea"/>
              </a:rPr>
              <a:t>號函</a:t>
            </a:r>
          </a:p>
          <a:p>
            <a:pPr eaLnBrk="1" hangingPunct="1">
              <a:buFont typeface="Wingdings" panose="05000000000000000000" pitchFamily="2" charset="2"/>
              <a:buChar char="Ø"/>
              <a:defRPr/>
            </a:pPr>
            <a:r>
              <a:rPr lang="en-US" altLang="zh-TW" sz="2400" b="1" dirty="0" smtClean="0">
                <a:latin typeface="+mn-ea"/>
              </a:rPr>
              <a:t>94</a:t>
            </a:r>
            <a:r>
              <a:rPr lang="zh-TW" altLang="en-US" sz="2400" b="1" dirty="0">
                <a:latin typeface="+mn-ea"/>
              </a:rPr>
              <a:t>年</a:t>
            </a:r>
            <a:r>
              <a:rPr lang="en-US" altLang="zh-TW" sz="2400" b="1" dirty="0">
                <a:latin typeface="+mn-ea"/>
              </a:rPr>
              <a:t>3</a:t>
            </a:r>
            <a:r>
              <a:rPr lang="zh-TW" altLang="en-US" sz="2400" b="1" dirty="0">
                <a:latin typeface="+mn-ea"/>
              </a:rPr>
              <a:t>月</a:t>
            </a:r>
            <a:r>
              <a:rPr lang="en-US" altLang="zh-TW" sz="2400" b="1" dirty="0">
                <a:latin typeface="+mn-ea"/>
              </a:rPr>
              <a:t>29</a:t>
            </a:r>
            <a:r>
              <a:rPr lang="zh-TW" altLang="en-US" sz="2400" b="1" dirty="0">
                <a:latin typeface="+mn-ea"/>
              </a:rPr>
              <a:t>日工程企字第</a:t>
            </a:r>
            <a:r>
              <a:rPr lang="en-US" altLang="zh-TW" sz="2400" b="1" dirty="0">
                <a:latin typeface="+mn-ea"/>
              </a:rPr>
              <a:t>09400096190</a:t>
            </a:r>
            <a:r>
              <a:rPr lang="zh-TW" altLang="en-US" sz="2400" b="1" dirty="0">
                <a:latin typeface="+mn-ea"/>
              </a:rPr>
              <a:t>號函所稱「以換文方式辦理」，例如雙方以公文書面相互確認相關事項；至於原招標文件如何敘明，該函已有說明。另</a:t>
            </a:r>
            <a:r>
              <a:rPr lang="zh-TW" altLang="en-US" sz="2400" b="1" dirty="0">
                <a:solidFill>
                  <a:srgbClr val="0000FF"/>
                </a:solidFill>
                <a:latin typeface="+mn-ea"/>
              </a:rPr>
              <a:t>所稱「以原契約條件及價金續約核算付款」，原契約得載明後續擴充之單價比照原契約</a:t>
            </a:r>
            <a:r>
              <a:rPr lang="zh-TW" altLang="en-US" sz="2400" b="1" dirty="0" smtClean="0">
                <a:solidFill>
                  <a:srgbClr val="0000FF"/>
                </a:solidFill>
                <a:latin typeface="+mn-ea"/>
              </a:rPr>
              <a:t>單價。</a:t>
            </a:r>
            <a:endParaRPr lang="en-US" altLang="zh-TW" sz="2400" b="1" dirty="0" smtClean="0">
              <a:solidFill>
                <a:srgbClr val="0000FF"/>
              </a:solidFill>
              <a:latin typeface="+mn-ea"/>
            </a:endParaRPr>
          </a:p>
          <a:p>
            <a:pPr eaLnBrk="1" hangingPunct="1">
              <a:defRPr/>
            </a:pPr>
            <a:endParaRPr lang="zh-TW" altLang="en-US" sz="2400" b="1" dirty="0" smtClean="0">
              <a:latin typeface="+mn-ea"/>
            </a:endParaRPr>
          </a:p>
          <a:p>
            <a:pPr eaLnBrk="1" hangingPunct="1">
              <a:buFontTx/>
              <a:buNone/>
              <a:defRPr/>
            </a:pPr>
            <a:endParaRPr lang="en-US" altLang="zh-TW" sz="2400" b="1" dirty="0" smtClean="0">
              <a:latin typeface="+mn-ea"/>
            </a:endParaRPr>
          </a:p>
        </p:txBody>
      </p:sp>
      <p:sp>
        <p:nvSpPr>
          <p:cNvPr id="3" name="投影片編號版面配置區 2"/>
          <p:cNvSpPr>
            <a:spLocks noGrp="1"/>
          </p:cNvSpPr>
          <p:nvPr>
            <p:ph type="sldNum" sz="quarter" idx="12"/>
          </p:nvPr>
        </p:nvSpPr>
        <p:spPr/>
        <p:txBody>
          <a:bodyPr/>
          <a:lstStyle/>
          <a:p>
            <a:fld id="{1118FB7C-3051-423D-B140-B22D31D849CF}" type="slidenum">
              <a:rPr lang="zh-TW" altLang="en-US" smtClean="0"/>
              <a:pPr/>
              <a:t>103</a:t>
            </a:fld>
            <a:endParaRPr lang="zh-TW" altLang="en-US"/>
          </a:p>
        </p:txBody>
      </p:sp>
    </p:spTree>
    <p:extLst>
      <p:ext uri="{BB962C8B-B14F-4D97-AF65-F5344CB8AC3E}">
        <p14:creationId xmlns:p14="http://schemas.microsoft.com/office/powerpoint/2010/main" val="1985614166"/>
      </p:ext>
    </p:extLst>
  </p:cSld>
  <p:clrMapOvr>
    <a:masterClrMapping/>
  </p:clrMapOvr>
  <p:transition/>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2" name="矩形 1"/>
          <p:cNvSpPr>
            <a:spLocks noChangeArrowheads="1"/>
          </p:cNvSpPr>
          <p:nvPr/>
        </p:nvSpPr>
        <p:spPr bwMode="auto">
          <a:xfrm>
            <a:off x="1547664" y="2564904"/>
            <a:ext cx="634019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Arial" panose="020B0604020202020204" pitchFamily="34" charset="0"/>
                <a:ea typeface="標楷體" panose="03000509000000000000" pitchFamily="65" charset="-120"/>
              </a:defRPr>
            </a:lvl1pPr>
            <a:lvl2pPr marL="742950" indent="-285750">
              <a:defRPr kumimoji="1">
                <a:solidFill>
                  <a:schemeClr val="tx1"/>
                </a:solidFill>
                <a:latin typeface="Arial" panose="020B0604020202020204" pitchFamily="34" charset="0"/>
                <a:ea typeface="標楷體" panose="03000509000000000000" pitchFamily="65" charset="-120"/>
              </a:defRPr>
            </a:lvl2pPr>
            <a:lvl3pPr marL="1143000" indent="-228600">
              <a:defRPr kumimoji="1">
                <a:solidFill>
                  <a:schemeClr val="tx1"/>
                </a:solidFill>
                <a:latin typeface="Arial" panose="020B0604020202020204" pitchFamily="34" charset="0"/>
                <a:ea typeface="標楷體" panose="03000509000000000000" pitchFamily="65" charset="-120"/>
              </a:defRPr>
            </a:lvl3pPr>
            <a:lvl4pPr marL="1600200" indent="-228600">
              <a:defRPr kumimoji="1">
                <a:solidFill>
                  <a:schemeClr val="tx1"/>
                </a:solidFill>
                <a:latin typeface="Arial" panose="020B0604020202020204" pitchFamily="34" charset="0"/>
                <a:ea typeface="標楷體" panose="03000509000000000000" pitchFamily="65" charset="-120"/>
              </a:defRPr>
            </a:lvl4pPr>
            <a:lvl5pPr marL="2057400" indent="-228600">
              <a:defRPr kumimoji="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標楷體" panose="03000509000000000000" pitchFamily="65" charset="-120"/>
              </a:defRPr>
            </a:lvl9pPr>
          </a:lstStyle>
          <a:p>
            <a:pPr>
              <a:defRPr/>
            </a:pPr>
            <a:r>
              <a:rPr lang="zh-TW" altLang="en-US" sz="4800" b="1" dirty="0" smtClean="0">
                <a:solidFill>
                  <a:srgbClr val="FF0000"/>
                </a:solidFill>
                <a:effectLst>
                  <a:outerShdw blurRad="38100" dist="38100" dir="2700000" algn="tl">
                    <a:srgbClr val="C0C0C0"/>
                  </a:outerShdw>
                </a:effectLst>
              </a:rPr>
              <a:t>契約變更是否議價議題</a:t>
            </a:r>
            <a:endParaRPr lang="zh-TW" altLang="zh-TW" sz="4800" b="1" dirty="0" smtClean="0">
              <a:solidFill>
                <a:srgbClr val="FF0000"/>
              </a:solidFill>
            </a:endParaRPr>
          </a:p>
        </p:txBody>
      </p:sp>
      <p:sp>
        <p:nvSpPr>
          <p:cNvPr id="3" name="投影片編號版面配置區 2"/>
          <p:cNvSpPr>
            <a:spLocks noGrp="1"/>
          </p:cNvSpPr>
          <p:nvPr>
            <p:ph type="sldNum" sz="quarter" idx="12"/>
          </p:nvPr>
        </p:nvSpPr>
        <p:spPr/>
        <p:txBody>
          <a:bodyPr/>
          <a:lstStyle/>
          <a:p>
            <a:fld id="{1118FB7C-3051-423D-B140-B22D31D849CF}" type="slidenum">
              <a:rPr lang="zh-TW" altLang="en-US" smtClean="0"/>
              <a:pPr/>
              <a:t>104</a:t>
            </a:fld>
            <a:endParaRPr lang="zh-TW" altLang="en-US"/>
          </a:p>
        </p:txBody>
      </p:sp>
    </p:spTree>
    <p:extLst>
      <p:ext uri="{BB962C8B-B14F-4D97-AF65-F5344CB8AC3E}">
        <p14:creationId xmlns:p14="http://schemas.microsoft.com/office/powerpoint/2010/main" val="3920490466"/>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Rectangle 2"/>
          <p:cNvSpPr>
            <a:spLocks noGrp="1" noChangeArrowheads="1"/>
          </p:cNvSpPr>
          <p:nvPr>
            <p:ph type="title" idx="4294967295"/>
          </p:nvPr>
        </p:nvSpPr>
        <p:spPr>
          <a:xfrm>
            <a:off x="457200" y="277813"/>
            <a:ext cx="8229600" cy="774700"/>
          </a:xfrm>
        </p:spPr>
        <p:txBody>
          <a:bodyPr/>
          <a:lstStyle/>
          <a:p>
            <a:pPr eaLnBrk="1" hangingPunct="1"/>
            <a:r>
              <a:rPr lang="zh-TW" altLang="en-US" sz="3800" b="1" dirty="0" smtClean="0">
                <a:solidFill>
                  <a:srgbClr val="CA2004"/>
                </a:solidFill>
                <a:latin typeface="標楷體" panose="03000509000000000000" pitchFamily="65" charset="-120"/>
              </a:rPr>
              <a:t>議題</a:t>
            </a:r>
            <a:r>
              <a:rPr lang="en-US" altLang="zh-TW" sz="3800" b="1" dirty="0" smtClean="0">
                <a:solidFill>
                  <a:srgbClr val="CA2004"/>
                </a:solidFill>
                <a:latin typeface="標楷體" panose="03000509000000000000" pitchFamily="65" charset="-120"/>
              </a:rPr>
              <a:t>1</a:t>
            </a:r>
            <a:r>
              <a:rPr lang="zh-TW" altLang="en-US" sz="3800" b="1" dirty="0" smtClean="0">
                <a:solidFill>
                  <a:srgbClr val="CA2004"/>
                </a:solidFill>
                <a:latin typeface="新細明體" panose="02020500000000000000" pitchFamily="18" charset="-120"/>
                <a:ea typeface="新細明體" panose="02020500000000000000" pitchFamily="18" charset="-120"/>
              </a:rPr>
              <a:t>：</a:t>
            </a:r>
            <a:r>
              <a:rPr lang="zh-TW" altLang="en-US" sz="3800" b="1" dirty="0" smtClean="0">
                <a:solidFill>
                  <a:srgbClr val="CA2004"/>
                </a:solidFill>
                <a:latin typeface="標楷體" panose="03000509000000000000" pitchFamily="65" charset="-120"/>
              </a:rPr>
              <a:t>「免」辦理議價者函釋</a:t>
            </a:r>
            <a:r>
              <a:rPr lang="en-US" altLang="zh-TW" sz="3800" b="1" dirty="0" smtClean="0">
                <a:solidFill>
                  <a:srgbClr val="CA2004"/>
                </a:solidFill>
                <a:latin typeface="標楷體" panose="03000509000000000000" pitchFamily="65" charset="-120"/>
              </a:rPr>
              <a:t>1</a:t>
            </a:r>
            <a:endParaRPr lang="zh-TW" altLang="en-US" dirty="0" smtClean="0">
              <a:latin typeface="標楷體" panose="03000509000000000000" pitchFamily="65" charset="-120"/>
            </a:endParaRPr>
          </a:p>
        </p:txBody>
      </p:sp>
      <p:sp>
        <p:nvSpPr>
          <p:cNvPr id="191491" name="Rectangle 3"/>
          <p:cNvSpPr>
            <a:spLocks noGrp="1" noChangeArrowheads="1"/>
          </p:cNvSpPr>
          <p:nvPr>
            <p:ph type="body" idx="4294967295"/>
          </p:nvPr>
        </p:nvSpPr>
        <p:spPr>
          <a:xfrm>
            <a:off x="457200" y="1052512"/>
            <a:ext cx="8435975" cy="5544839"/>
          </a:xfrm>
        </p:spPr>
        <p:txBody>
          <a:bodyPr>
            <a:normAutofit lnSpcReduction="10000"/>
          </a:bodyPr>
          <a:lstStyle/>
          <a:p>
            <a:pPr eaLnBrk="1" hangingPunct="1">
              <a:buFont typeface="Wingdings" panose="05000000000000000000" pitchFamily="2" charset="2"/>
              <a:buChar char="p"/>
            </a:pPr>
            <a:r>
              <a:rPr lang="zh-TW" altLang="en-US" sz="2400" b="1" dirty="0" smtClean="0">
                <a:latin typeface="標楷體" panose="03000509000000000000" pitchFamily="65" charset="-120"/>
              </a:rPr>
              <a:t>機關</a:t>
            </a:r>
            <a:r>
              <a:rPr lang="zh-TW" altLang="en-US" sz="2400" b="1" dirty="0" smtClean="0">
                <a:solidFill>
                  <a:srgbClr val="0000FF"/>
                </a:solidFill>
                <a:latin typeface="標楷體" panose="03000509000000000000" pitchFamily="65" charset="-120"/>
              </a:rPr>
              <a:t>採購公用事業依一定費率供應之標的</a:t>
            </a:r>
            <a:r>
              <a:rPr lang="zh-TW" altLang="en-US" sz="2400" b="1" dirty="0" smtClean="0">
                <a:latin typeface="標楷體" panose="03000509000000000000" pitchFamily="65" charset="-120"/>
              </a:rPr>
              <a:t>、</a:t>
            </a:r>
            <a:r>
              <a:rPr lang="zh-TW" altLang="en-US" sz="2400" b="1" dirty="0" smtClean="0">
                <a:solidFill>
                  <a:srgbClr val="0000FF"/>
                </a:solidFill>
                <a:latin typeface="標楷體" panose="03000509000000000000" pitchFamily="65" charset="-120"/>
              </a:rPr>
              <a:t>依公定費率獨家供應之水、電、油、氣、電信等標的，</a:t>
            </a:r>
            <a:r>
              <a:rPr lang="zh-TW" altLang="en-US" sz="2400" b="1" dirty="0" smtClean="0">
                <a:latin typeface="標楷體" panose="03000509000000000000" pitchFamily="65" charset="-120"/>
              </a:rPr>
              <a:t>如確屬獨家供應且無法以議價方式辦理者，得免經議價程序。</a:t>
            </a:r>
            <a:r>
              <a:rPr lang="en-US" altLang="zh-TW" sz="2400" b="1" dirty="0" smtClean="0">
                <a:latin typeface="標楷體" panose="03000509000000000000" pitchFamily="65" charset="-120"/>
              </a:rPr>
              <a:t>88</a:t>
            </a:r>
            <a:r>
              <a:rPr lang="zh-TW" altLang="en-US" sz="2400" b="1" dirty="0" smtClean="0">
                <a:latin typeface="標楷體" panose="03000509000000000000" pitchFamily="65" charset="-120"/>
              </a:rPr>
              <a:t>年</a:t>
            </a:r>
            <a:r>
              <a:rPr lang="en-US" altLang="zh-TW" sz="2400" b="1" dirty="0" smtClean="0">
                <a:latin typeface="標楷體" panose="03000509000000000000" pitchFamily="65" charset="-120"/>
              </a:rPr>
              <a:t>06</a:t>
            </a:r>
            <a:r>
              <a:rPr lang="zh-TW" altLang="en-US" sz="2400" b="1" dirty="0" smtClean="0">
                <a:latin typeface="標楷體" panose="03000509000000000000" pitchFamily="65" charset="-120"/>
              </a:rPr>
              <a:t>月</a:t>
            </a:r>
            <a:r>
              <a:rPr lang="en-US" altLang="zh-TW" sz="2400" b="1" dirty="0" smtClean="0">
                <a:latin typeface="標楷體" panose="03000509000000000000" pitchFamily="65" charset="-120"/>
              </a:rPr>
              <a:t>23</a:t>
            </a:r>
            <a:r>
              <a:rPr lang="zh-TW" altLang="en-US" sz="2400" b="1" dirty="0" smtClean="0">
                <a:latin typeface="標楷體" panose="03000509000000000000" pitchFamily="65" charset="-120"/>
              </a:rPr>
              <a:t>日工程企字第</a:t>
            </a:r>
            <a:r>
              <a:rPr lang="en-US" altLang="zh-TW" sz="2400" b="1" dirty="0" smtClean="0">
                <a:latin typeface="標楷體" panose="03000509000000000000" pitchFamily="65" charset="-120"/>
              </a:rPr>
              <a:t>8808150</a:t>
            </a:r>
            <a:r>
              <a:rPr lang="zh-TW" altLang="en-US" sz="2400" b="1" dirty="0" smtClean="0">
                <a:latin typeface="標楷體" panose="03000509000000000000" pitchFamily="65" charset="-120"/>
              </a:rPr>
              <a:t>號函</a:t>
            </a:r>
            <a:r>
              <a:rPr lang="zh-TW" altLang="en-US" sz="2400" b="1" dirty="0" smtClean="0">
                <a:solidFill>
                  <a:srgbClr val="0000FF"/>
                </a:solidFill>
                <a:latin typeface="標楷體" panose="03000509000000000000" pitchFamily="65" charset="-120"/>
              </a:rPr>
              <a:t>、</a:t>
            </a:r>
            <a:r>
              <a:rPr lang="en-US" altLang="zh-TW" sz="2400" b="1" dirty="0" smtClean="0">
                <a:latin typeface="標楷體" panose="03000509000000000000" pitchFamily="65" charset="-120"/>
              </a:rPr>
              <a:t>88</a:t>
            </a:r>
            <a:r>
              <a:rPr lang="zh-TW" altLang="en-US" sz="2400" b="1" dirty="0" smtClean="0">
                <a:latin typeface="標楷體" panose="03000509000000000000" pitchFamily="65" charset="-120"/>
              </a:rPr>
              <a:t>年</a:t>
            </a:r>
            <a:r>
              <a:rPr lang="en-US" altLang="zh-TW" sz="2400" b="1" dirty="0" smtClean="0">
                <a:latin typeface="標楷體" panose="03000509000000000000" pitchFamily="65" charset="-120"/>
              </a:rPr>
              <a:t>08</a:t>
            </a:r>
            <a:r>
              <a:rPr lang="zh-TW" altLang="en-US" sz="2400" b="1" dirty="0" smtClean="0">
                <a:latin typeface="標楷體" panose="03000509000000000000" pitchFamily="65" charset="-120"/>
              </a:rPr>
              <a:t>月</a:t>
            </a:r>
            <a:r>
              <a:rPr lang="en-US" altLang="zh-TW" sz="2400" b="1" dirty="0" smtClean="0">
                <a:latin typeface="標楷體" panose="03000509000000000000" pitchFamily="65" charset="-120"/>
              </a:rPr>
              <a:t>25</a:t>
            </a:r>
            <a:r>
              <a:rPr lang="zh-TW" altLang="en-US" sz="2400" b="1" dirty="0" smtClean="0">
                <a:latin typeface="標楷體" panose="03000509000000000000" pitchFamily="65" charset="-120"/>
              </a:rPr>
              <a:t>日工程企字第</a:t>
            </a:r>
            <a:r>
              <a:rPr lang="en-US" altLang="zh-TW" sz="2400" b="1" dirty="0" smtClean="0">
                <a:latin typeface="標楷體" panose="03000509000000000000" pitchFamily="65" charset="-120"/>
              </a:rPr>
              <a:t>8813084</a:t>
            </a:r>
            <a:r>
              <a:rPr lang="zh-TW" altLang="en-US" sz="2400" b="1" dirty="0" smtClean="0">
                <a:latin typeface="標楷體" panose="03000509000000000000" pitchFamily="65" charset="-120"/>
              </a:rPr>
              <a:t>號函</a:t>
            </a:r>
            <a:endParaRPr lang="en-US" altLang="zh-TW" sz="2400" b="1" dirty="0" smtClean="0">
              <a:latin typeface="標楷體" panose="03000509000000000000" pitchFamily="65" charset="-120"/>
            </a:endParaRPr>
          </a:p>
          <a:p>
            <a:pPr eaLnBrk="1" hangingPunct="1">
              <a:buFont typeface="Wingdings" panose="05000000000000000000" pitchFamily="2" charset="2"/>
              <a:buChar char="p"/>
            </a:pPr>
            <a:r>
              <a:rPr lang="zh-TW" altLang="en-US" sz="2400" b="1" dirty="0" smtClean="0">
                <a:latin typeface="標楷體" panose="03000509000000000000" pitchFamily="65" charset="-120"/>
              </a:rPr>
              <a:t>機關</a:t>
            </a:r>
            <a:r>
              <a:rPr lang="zh-TW" altLang="en-US" sz="2400" b="1" dirty="0">
                <a:latin typeface="標楷體" panose="03000509000000000000" pitchFamily="65" charset="-120"/>
              </a:rPr>
              <a:t>依本法</a:t>
            </a:r>
            <a:r>
              <a:rPr lang="zh-TW" altLang="en-US" sz="2400" b="1" dirty="0">
                <a:solidFill>
                  <a:srgbClr val="FF0000"/>
                </a:solidFill>
                <a:latin typeface="標楷體" panose="03000509000000000000" pitchFamily="65" charset="-120"/>
              </a:rPr>
              <a:t>第</a:t>
            </a:r>
            <a:r>
              <a:rPr lang="en-US" altLang="zh-TW" sz="2400" b="1" dirty="0">
                <a:solidFill>
                  <a:srgbClr val="FF0000"/>
                </a:solidFill>
                <a:latin typeface="標楷體" panose="03000509000000000000" pitchFamily="65" charset="-120"/>
              </a:rPr>
              <a:t>22</a:t>
            </a:r>
            <a:r>
              <a:rPr lang="zh-TW" altLang="en-US" sz="2400" b="1" dirty="0">
                <a:solidFill>
                  <a:srgbClr val="FF0000"/>
                </a:solidFill>
                <a:latin typeface="標楷體" panose="03000509000000000000" pitchFamily="65" charset="-120"/>
              </a:rPr>
              <a:t>條第</a:t>
            </a:r>
            <a:r>
              <a:rPr lang="en-US" altLang="zh-TW" sz="2400" b="1" dirty="0">
                <a:solidFill>
                  <a:srgbClr val="FF0000"/>
                </a:solidFill>
                <a:latin typeface="標楷體" panose="03000509000000000000" pitchFamily="65" charset="-120"/>
              </a:rPr>
              <a:t>1</a:t>
            </a:r>
            <a:r>
              <a:rPr lang="zh-TW" altLang="en-US" sz="2400" b="1" dirty="0">
                <a:solidFill>
                  <a:srgbClr val="FF0000"/>
                </a:solidFill>
                <a:latin typeface="標楷體" panose="03000509000000000000" pitchFamily="65" charset="-120"/>
              </a:rPr>
              <a:t>項第</a:t>
            </a:r>
            <a:r>
              <a:rPr lang="en-US" altLang="zh-TW" sz="2400" b="1" dirty="0">
                <a:solidFill>
                  <a:srgbClr val="FF0000"/>
                </a:solidFill>
                <a:latin typeface="標楷體" panose="03000509000000000000" pitchFamily="65" charset="-120"/>
              </a:rPr>
              <a:t>7</a:t>
            </a:r>
            <a:r>
              <a:rPr lang="zh-TW" altLang="en-US" sz="2400" b="1" dirty="0">
                <a:solidFill>
                  <a:srgbClr val="FF0000"/>
                </a:solidFill>
                <a:latin typeface="標楷體" panose="03000509000000000000" pitchFamily="65" charset="-120"/>
              </a:rPr>
              <a:t>款</a:t>
            </a:r>
            <a:r>
              <a:rPr lang="zh-TW" altLang="en-US" sz="2400" b="1" dirty="0">
                <a:latin typeface="標楷體" panose="03000509000000000000" pitchFamily="65" charset="-120"/>
              </a:rPr>
              <a:t>規定辦理</a:t>
            </a:r>
            <a:r>
              <a:rPr lang="zh-TW" altLang="en-US" sz="2400" b="1" dirty="0">
                <a:solidFill>
                  <a:srgbClr val="FF0000"/>
                </a:solidFill>
                <a:latin typeface="標楷體" panose="03000509000000000000" pitchFamily="65" charset="-120"/>
              </a:rPr>
              <a:t>原有採購之後續擴充</a:t>
            </a:r>
            <a:r>
              <a:rPr lang="zh-TW" altLang="en-US" sz="2400" b="1" dirty="0">
                <a:latin typeface="標楷體" panose="03000509000000000000" pitchFamily="65" charset="-120"/>
              </a:rPr>
              <a:t>，議價程序不得免除。</a:t>
            </a:r>
            <a:r>
              <a:rPr lang="zh-TW" altLang="en-US" sz="2400" b="1" dirty="0">
                <a:solidFill>
                  <a:srgbClr val="0000FF"/>
                </a:solidFill>
                <a:latin typeface="標楷體" panose="03000509000000000000" pitchFamily="65" charset="-120"/>
              </a:rPr>
              <a:t>如原招標文件之後續擴充條件載明係</a:t>
            </a:r>
            <a:r>
              <a:rPr lang="zh-TW" altLang="en-US" sz="2400" b="1" u="sng" dirty="0">
                <a:solidFill>
                  <a:srgbClr val="0000FF"/>
                </a:solidFill>
                <a:latin typeface="標楷體" panose="03000509000000000000" pitchFamily="65" charset="-120"/>
              </a:rPr>
              <a:t>以原契約條件及價金續約核算付款</a:t>
            </a:r>
            <a:r>
              <a:rPr lang="zh-TW" altLang="en-US" sz="2400" b="1" dirty="0">
                <a:solidFill>
                  <a:srgbClr val="0000FF"/>
                </a:solidFill>
                <a:latin typeface="標楷體" panose="03000509000000000000" pitchFamily="65" charset="-120"/>
              </a:rPr>
              <a:t>，</a:t>
            </a:r>
            <a:r>
              <a:rPr lang="zh-TW" altLang="en-US" sz="2400" b="1" u="sng" dirty="0">
                <a:solidFill>
                  <a:srgbClr val="0000FF"/>
                </a:solidFill>
                <a:latin typeface="標楷體" panose="03000509000000000000" pitchFamily="65" charset="-120"/>
              </a:rPr>
              <a:t>得以換文方式辦理</a:t>
            </a:r>
            <a:r>
              <a:rPr lang="zh-TW" altLang="en-US" sz="2400" b="1" dirty="0">
                <a:latin typeface="標楷體" panose="03000509000000000000" pitchFamily="65" charset="-120"/>
              </a:rPr>
              <a:t>，免召開議價會議。工程會</a:t>
            </a:r>
            <a:r>
              <a:rPr lang="en-US" altLang="zh-TW" sz="2400" b="1" dirty="0">
                <a:latin typeface="標楷體" panose="03000509000000000000" pitchFamily="65" charset="-120"/>
              </a:rPr>
              <a:t>94</a:t>
            </a:r>
            <a:r>
              <a:rPr lang="zh-TW" altLang="en-US" sz="2400" b="1" dirty="0">
                <a:latin typeface="標楷體" panose="03000509000000000000" pitchFamily="65" charset="-120"/>
              </a:rPr>
              <a:t>年</a:t>
            </a:r>
            <a:r>
              <a:rPr lang="en-US" altLang="zh-TW" sz="2400" b="1" dirty="0">
                <a:latin typeface="標楷體" panose="03000509000000000000" pitchFamily="65" charset="-120"/>
              </a:rPr>
              <a:t>03</a:t>
            </a:r>
            <a:r>
              <a:rPr lang="zh-TW" altLang="en-US" sz="2400" b="1" dirty="0">
                <a:latin typeface="標楷體" panose="03000509000000000000" pitchFamily="65" charset="-120"/>
              </a:rPr>
              <a:t>月</a:t>
            </a:r>
            <a:r>
              <a:rPr lang="en-US" altLang="zh-TW" sz="2400" b="1" dirty="0">
                <a:latin typeface="標楷體" panose="03000509000000000000" pitchFamily="65" charset="-120"/>
              </a:rPr>
              <a:t>29</a:t>
            </a:r>
            <a:r>
              <a:rPr lang="zh-TW" altLang="en-US" sz="2400" b="1" dirty="0">
                <a:latin typeface="標楷體" panose="03000509000000000000" pitchFamily="65" charset="-120"/>
              </a:rPr>
              <a:t>日工程企字第</a:t>
            </a:r>
            <a:r>
              <a:rPr lang="en-US" altLang="zh-TW" sz="2400" b="1" dirty="0">
                <a:latin typeface="標楷體" panose="03000509000000000000" pitchFamily="65" charset="-120"/>
              </a:rPr>
              <a:t>09400096190</a:t>
            </a:r>
            <a:r>
              <a:rPr lang="zh-TW" altLang="en-US" sz="2400" b="1" dirty="0">
                <a:latin typeface="標楷體" panose="03000509000000000000" pitchFamily="65" charset="-120"/>
              </a:rPr>
              <a:t>號函</a:t>
            </a:r>
            <a:endParaRPr lang="en-US" altLang="zh-TW" sz="2400" b="1" dirty="0">
              <a:latin typeface="標楷體" panose="03000509000000000000" pitchFamily="65" charset="-120"/>
            </a:endParaRPr>
          </a:p>
          <a:p>
            <a:r>
              <a:rPr lang="en-US" altLang="zh-TW" sz="2400" b="1" dirty="0">
                <a:solidFill>
                  <a:srgbClr val="FF0000"/>
                </a:solidFill>
                <a:latin typeface="標楷體" panose="03000509000000000000" pitchFamily="65" charset="-120"/>
              </a:rPr>
              <a:t>【</a:t>
            </a:r>
            <a:r>
              <a:rPr lang="zh-TW" altLang="en-US" sz="2400" b="1" dirty="0">
                <a:solidFill>
                  <a:srgbClr val="FF0000"/>
                </a:solidFill>
                <a:latin typeface="標楷體" panose="03000509000000000000" pitchFamily="65" charset="-120"/>
              </a:rPr>
              <a:t>補充說明</a:t>
            </a:r>
            <a:r>
              <a:rPr lang="en-US" altLang="zh-TW" sz="2400" b="1" dirty="0">
                <a:solidFill>
                  <a:srgbClr val="FF0000"/>
                </a:solidFill>
                <a:latin typeface="標楷體" panose="03000509000000000000" pitchFamily="65" charset="-120"/>
              </a:rPr>
              <a:t>】</a:t>
            </a:r>
            <a:r>
              <a:rPr lang="zh-TW" altLang="en-US" sz="2400" b="1" dirty="0">
                <a:latin typeface="標楷體" panose="03000509000000000000" pitchFamily="65" charset="-120"/>
              </a:rPr>
              <a:t>工程會</a:t>
            </a:r>
            <a:r>
              <a:rPr lang="en-US" altLang="zh-TW" sz="2400" b="1" dirty="0">
                <a:latin typeface="標楷體" panose="03000509000000000000" pitchFamily="65" charset="-120"/>
              </a:rPr>
              <a:t>88</a:t>
            </a:r>
            <a:r>
              <a:rPr lang="zh-TW" altLang="en-US" sz="2400" b="1" dirty="0">
                <a:latin typeface="標楷體" panose="03000509000000000000" pitchFamily="65" charset="-120"/>
              </a:rPr>
              <a:t>年</a:t>
            </a:r>
            <a:r>
              <a:rPr lang="en-US" altLang="zh-TW" sz="2400" b="1" dirty="0">
                <a:latin typeface="標楷體" panose="03000509000000000000" pitchFamily="65" charset="-120"/>
              </a:rPr>
              <a:t>10</a:t>
            </a:r>
            <a:r>
              <a:rPr lang="zh-TW" altLang="en-US" sz="2400" b="1" dirty="0">
                <a:latin typeface="標楷體" panose="03000509000000000000" pitchFamily="65" charset="-120"/>
              </a:rPr>
              <a:t>月</a:t>
            </a:r>
            <a:r>
              <a:rPr lang="en-US" altLang="zh-TW" sz="2400" b="1" dirty="0">
                <a:latin typeface="標楷體" panose="03000509000000000000" pitchFamily="65" charset="-120"/>
              </a:rPr>
              <a:t>14</a:t>
            </a:r>
            <a:r>
              <a:rPr lang="zh-TW" altLang="en-US" sz="2400" b="1" dirty="0">
                <a:latin typeface="標楷體" panose="03000509000000000000" pitchFamily="65" charset="-120"/>
              </a:rPr>
              <a:t>日工程企字第</a:t>
            </a:r>
            <a:r>
              <a:rPr lang="en-US" altLang="zh-TW" sz="2400" b="1" dirty="0">
                <a:latin typeface="標楷體" panose="03000509000000000000" pitchFamily="65" charset="-120"/>
              </a:rPr>
              <a:t>8814908</a:t>
            </a:r>
            <a:r>
              <a:rPr lang="zh-TW" altLang="en-US" sz="2400" b="1" dirty="0">
                <a:latin typeface="標楷體" panose="03000509000000000000" pitchFamily="65" charset="-120"/>
              </a:rPr>
              <a:t>號函釋略以，</a:t>
            </a:r>
            <a:r>
              <a:rPr lang="en-US" altLang="zh-TW" sz="2400" b="1" dirty="0">
                <a:latin typeface="標楷體" panose="03000509000000000000" pitchFamily="65" charset="-120"/>
              </a:rPr>
              <a:t/>
            </a:r>
            <a:br>
              <a:rPr lang="en-US" altLang="zh-TW" sz="2400" b="1" dirty="0">
                <a:latin typeface="標楷體" panose="03000509000000000000" pitchFamily="65" charset="-120"/>
              </a:rPr>
            </a:br>
            <a:r>
              <a:rPr lang="zh-TW" altLang="en-US" sz="2400" b="1" dirty="0">
                <a:solidFill>
                  <a:srgbClr val="0000FF"/>
                </a:solidFill>
                <a:latin typeface="標楷體" panose="03000509000000000000" pitchFamily="65" charset="-120"/>
              </a:rPr>
              <a:t>政府採購法第二十二條第一項第七款適用疑義</a:t>
            </a:r>
            <a:r>
              <a:rPr lang="zh-TW" altLang="en-US" sz="2400" b="1" dirty="0">
                <a:latin typeface="標楷體" panose="03000509000000000000" pitchFamily="65" charset="-120"/>
              </a:rPr>
              <a:t>；</a:t>
            </a:r>
            <a:r>
              <a:rPr lang="zh-TW" altLang="en-US" sz="2400" b="1" dirty="0">
                <a:solidFill>
                  <a:srgbClr val="0000FF"/>
                </a:solidFill>
                <a:latin typeface="標楷體" panose="03000509000000000000" pitchFamily="65" charset="-120"/>
              </a:rPr>
              <a:t>若僅敘明「得保留未來向得標廠商增購之權利」等字樣，因增購標的不明，認定得擴充之範圍亦有困難，不宜採行</a:t>
            </a:r>
            <a:r>
              <a:rPr lang="zh-TW" altLang="en-US" sz="2400" b="1" dirty="0">
                <a:latin typeface="標楷體" panose="03000509000000000000" pitchFamily="65" charset="-120"/>
              </a:rPr>
              <a:t>。</a:t>
            </a:r>
            <a:endParaRPr lang="en-US" altLang="zh-TW" sz="2400" b="1" dirty="0">
              <a:latin typeface="標楷體" panose="03000509000000000000" pitchFamily="65" charset="-120"/>
            </a:endParaRPr>
          </a:p>
          <a:p>
            <a:pPr eaLnBrk="1" hangingPunct="1">
              <a:buFont typeface="Wingdings" panose="05000000000000000000" pitchFamily="2" charset="2"/>
              <a:buChar char="p"/>
            </a:pPr>
            <a:endParaRPr lang="zh-TW" altLang="en-US" sz="2400" b="1" dirty="0" smtClean="0">
              <a:latin typeface="標楷體" panose="03000509000000000000" pitchFamily="65" charset="-120"/>
            </a:endParaRPr>
          </a:p>
        </p:txBody>
      </p:sp>
      <p:sp>
        <p:nvSpPr>
          <p:cNvPr id="3" name="投影片編號版面配置區 2"/>
          <p:cNvSpPr>
            <a:spLocks noGrp="1"/>
          </p:cNvSpPr>
          <p:nvPr>
            <p:ph type="sldNum" sz="quarter" idx="12"/>
          </p:nvPr>
        </p:nvSpPr>
        <p:spPr/>
        <p:txBody>
          <a:bodyPr/>
          <a:lstStyle/>
          <a:p>
            <a:fld id="{1118FB7C-3051-423D-B140-B22D31D849CF}" type="slidenum">
              <a:rPr lang="zh-TW" altLang="en-US" smtClean="0"/>
              <a:pPr/>
              <a:t>105</a:t>
            </a:fld>
            <a:endParaRPr lang="zh-TW" altLang="en-US"/>
          </a:p>
        </p:txBody>
      </p:sp>
    </p:spTree>
    <p:extLst>
      <p:ext uri="{BB962C8B-B14F-4D97-AF65-F5344CB8AC3E}">
        <p14:creationId xmlns:p14="http://schemas.microsoft.com/office/powerpoint/2010/main" val="1974288660"/>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Rectangle 2"/>
          <p:cNvSpPr>
            <a:spLocks noGrp="1" noChangeArrowheads="1"/>
          </p:cNvSpPr>
          <p:nvPr>
            <p:ph type="title" idx="4294967295"/>
          </p:nvPr>
        </p:nvSpPr>
        <p:spPr>
          <a:xfrm>
            <a:off x="457200" y="277813"/>
            <a:ext cx="8229600" cy="774700"/>
          </a:xfrm>
        </p:spPr>
        <p:txBody>
          <a:bodyPr/>
          <a:lstStyle/>
          <a:p>
            <a:pPr eaLnBrk="1" hangingPunct="1"/>
            <a:r>
              <a:rPr lang="zh-TW" altLang="en-US" sz="3800" b="1" dirty="0" smtClean="0">
                <a:solidFill>
                  <a:srgbClr val="CA2004"/>
                </a:solidFill>
                <a:latin typeface="標楷體" panose="03000509000000000000" pitchFamily="65" charset="-120"/>
              </a:rPr>
              <a:t>議題</a:t>
            </a:r>
            <a:r>
              <a:rPr lang="en-US" altLang="zh-TW" sz="3800" b="1" dirty="0" smtClean="0">
                <a:solidFill>
                  <a:srgbClr val="CA2004"/>
                </a:solidFill>
                <a:latin typeface="標楷體" panose="03000509000000000000" pitchFamily="65" charset="-120"/>
              </a:rPr>
              <a:t>1</a:t>
            </a:r>
            <a:r>
              <a:rPr lang="zh-TW" altLang="en-US" sz="3800" b="1" dirty="0" smtClean="0">
                <a:solidFill>
                  <a:srgbClr val="CA2004"/>
                </a:solidFill>
                <a:latin typeface="新細明體" panose="02020500000000000000" pitchFamily="18" charset="-120"/>
                <a:ea typeface="新細明體" panose="02020500000000000000" pitchFamily="18" charset="-120"/>
              </a:rPr>
              <a:t>：</a:t>
            </a:r>
            <a:r>
              <a:rPr lang="zh-TW" altLang="en-US" sz="3800" b="1" dirty="0" smtClean="0">
                <a:solidFill>
                  <a:srgbClr val="CA2004"/>
                </a:solidFill>
                <a:latin typeface="標楷體" panose="03000509000000000000" pitchFamily="65" charset="-120"/>
              </a:rPr>
              <a:t>「免」辦理議價者函釋</a:t>
            </a:r>
            <a:r>
              <a:rPr lang="en-US" altLang="zh-TW" sz="3800" b="1" dirty="0" smtClean="0">
                <a:solidFill>
                  <a:srgbClr val="CA2004"/>
                </a:solidFill>
                <a:latin typeface="標楷體" panose="03000509000000000000" pitchFamily="65" charset="-120"/>
              </a:rPr>
              <a:t>2</a:t>
            </a:r>
            <a:endParaRPr lang="zh-TW" altLang="en-US" dirty="0" smtClean="0">
              <a:latin typeface="標楷體" panose="03000509000000000000" pitchFamily="65" charset="-120"/>
            </a:endParaRPr>
          </a:p>
        </p:txBody>
      </p:sp>
      <p:sp>
        <p:nvSpPr>
          <p:cNvPr id="191491" name="Rectangle 3"/>
          <p:cNvSpPr>
            <a:spLocks noGrp="1" noChangeArrowheads="1"/>
          </p:cNvSpPr>
          <p:nvPr>
            <p:ph type="body" idx="4294967295"/>
          </p:nvPr>
        </p:nvSpPr>
        <p:spPr>
          <a:xfrm>
            <a:off x="457200" y="1077089"/>
            <a:ext cx="8435975" cy="5255865"/>
          </a:xfrm>
        </p:spPr>
        <p:txBody>
          <a:bodyPr>
            <a:normAutofit lnSpcReduction="10000"/>
          </a:bodyPr>
          <a:lstStyle/>
          <a:p>
            <a:pPr>
              <a:buFont typeface="Wingdings" panose="05000000000000000000" pitchFamily="2" charset="2"/>
              <a:buChar char="p"/>
            </a:pPr>
            <a:r>
              <a:rPr lang="zh-TW" altLang="en-US" sz="2400" b="1" dirty="0" smtClean="0">
                <a:latin typeface="標楷體" panose="03000509000000000000" pitchFamily="65" charset="-120"/>
              </a:rPr>
              <a:t>有關</a:t>
            </a:r>
            <a:r>
              <a:rPr lang="zh-TW" altLang="en-US" sz="2400" b="1" dirty="0">
                <a:latin typeface="標楷體" panose="03000509000000000000" pitchFamily="65" charset="-120"/>
              </a:rPr>
              <a:t>「</a:t>
            </a:r>
            <a:r>
              <a:rPr lang="zh-TW" altLang="en-US" sz="2400" b="1" dirty="0">
                <a:solidFill>
                  <a:srgbClr val="FF0000"/>
                </a:solidFill>
                <a:latin typeface="標楷體" panose="03000509000000000000" pitchFamily="65" charset="-120"/>
              </a:rPr>
              <a:t>採購契約變更或加減價核准監辦備查規定一覽表</a:t>
            </a:r>
            <a:r>
              <a:rPr lang="zh-TW" altLang="en-US" sz="2400" b="1" dirty="0">
                <a:latin typeface="標楷體" panose="03000509000000000000" pitchFamily="65" charset="-120"/>
              </a:rPr>
              <a:t>」核准規定疑義</a:t>
            </a:r>
            <a:r>
              <a:rPr lang="en-US" altLang="zh-TW" sz="2400" b="1" dirty="0">
                <a:latin typeface="標楷體" panose="03000509000000000000" pitchFamily="65" charset="-120"/>
              </a:rPr>
              <a:t/>
            </a:r>
            <a:br>
              <a:rPr lang="en-US" altLang="zh-TW" sz="2400" b="1" dirty="0">
                <a:latin typeface="標楷體" panose="03000509000000000000" pitchFamily="65" charset="-120"/>
              </a:rPr>
            </a:br>
            <a:r>
              <a:rPr lang="zh-TW" altLang="en-US" sz="2400" b="1" dirty="0">
                <a:latin typeface="標楷體" panose="03000509000000000000" pitchFamily="65" charset="-120"/>
              </a:rPr>
              <a:t>依旨揭一覽表辦理原有契約工程項目數量之增減，其議價程序不得免除。</a:t>
            </a:r>
            <a:r>
              <a:rPr lang="zh-TW" altLang="en-US" sz="2400" b="1" dirty="0">
                <a:solidFill>
                  <a:srgbClr val="0000FF"/>
                </a:solidFill>
                <a:latin typeface="標楷體" panose="03000509000000000000" pitchFamily="65" charset="-120"/>
              </a:rPr>
              <a:t>如該契約價金之給付係</a:t>
            </a:r>
            <a:r>
              <a:rPr lang="zh-TW" altLang="en-US" sz="2400" b="1" dirty="0">
                <a:solidFill>
                  <a:srgbClr val="FF0000"/>
                </a:solidFill>
                <a:latin typeface="標楷體" panose="03000509000000000000" pitchFamily="65" charset="-120"/>
              </a:rPr>
              <a:t>依實際施作之項目及數量給付，且僅係原有契約工程項目數量之增減</a:t>
            </a:r>
            <a:r>
              <a:rPr lang="zh-TW" altLang="en-US" sz="2400" b="1" dirty="0">
                <a:solidFill>
                  <a:srgbClr val="0000FF"/>
                </a:solidFill>
                <a:latin typeface="標楷體" panose="03000509000000000000" pitchFamily="65" charset="-120"/>
              </a:rPr>
              <a:t>，並在契約金額容許範圍內者，</a:t>
            </a:r>
            <a:r>
              <a:rPr lang="zh-TW" altLang="en-US" sz="2400" b="1" u="sng" dirty="0">
                <a:solidFill>
                  <a:srgbClr val="0000FF"/>
                </a:solidFill>
                <a:latin typeface="標楷體" panose="03000509000000000000" pitchFamily="65" charset="-120"/>
              </a:rPr>
              <a:t>得以換文方式辦理</a:t>
            </a:r>
            <a:r>
              <a:rPr lang="zh-TW" altLang="en-US" sz="2400" b="1" dirty="0">
                <a:solidFill>
                  <a:srgbClr val="0000FF"/>
                </a:solidFill>
                <a:latin typeface="標楷體" panose="03000509000000000000" pitchFamily="65" charset="-120"/>
              </a:rPr>
              <a:t>，免召開議價會議</a:t>
            </a:r>
            <a:r>
              <a:rPr lang="zh-TW" altLang="en-US" sz="2400" b="1" dirty="0">
                <a:latin typeface="標楷體" panose="03000509000000000000" pitchFamily="65" charset="-120"/>
              </a:rPr>
              <a:t>。工程會</a:t>
            </a:r>
            <a:r>
              <a:rPr lang="en-US" altLang="zh-TW" sz="2400" b="1" dirty="0">
                <a:latin typeface="標楷體" panose="03000509000000000000" pitchFamily="65" charset="-120"/>
              </a:rPr>
              <a:t>95</a:t>
            </a:r>
            <a:r>
              <a:rPr lang="zh-TW" altLang="en-US" sz="2400" b="1" dirty="0">
                <a:latin typeface="標楷體" panose="03000509000000000000" pitchFamily="65" charset="-120"/>
              </a:rPr>
              <a:t>年</a:t>
            </a:r>
            <a:r>
              <a:rPr lang="en-US" altLang="zh-TW" sz="2400" b="1" dirty="0">
                <a:latin typeface="標楷體" panose="03000509000000000000" pitchFamily="65" charset="-120"/>
              </a:rPr>
              <a:t>06</a:t>
            </a:r>
            <a:r>
              <a:rPr lang="zh-TW" altLang="en-US" sz="2400" b="1" dirty="0">
                <a:latin typeface="標楷體" panose="03000509000000000000" pitchFamily="65" charset="-120"/>
              </a:rPr>
              <a:t>月</a:t>
            </a:r>
            <a:r>
              <a:rPr lang="en-US" altLang="zh-TW" sz="2400" b="1" dirty="0">
                <a:latin typeface="標楷體" panose="03000509000000000000" pitchFamily="65" charset="-120"/>
              </a:rPr>
              <a:t>20</a:t>
            </a:r>
            <a:r>
              <a:rPr lang="zh-TW" altLang="en-US" sz="2400" b="1" dirty="0">
                <a:latin typeface="標楷體" panose="03000509000000000000" pitchFamily="65" charset="-120"/>
              </a:rPr>
              <a:t>日工程企字第</a:t>
            </a:r>
            <a:r>
              <a:rPr lang="en-US" altLang="zh-TW" sz="2400" b="1" dirty="0">
                <a:latin typeface="標楷體" panose="03000509000000000000" pitchFamily="65" charset="-120"/>
              </a:rPr>
              <a:t>09500221470</a:t>
            </a:r>
            <a:r>
              <a:rPr lang="zh-TW" altLang="en-US" sz="2400" b="1" dirty="0">
                <a:latin typeface="標楷體" panose="03000509000000000000" pitchFamily="65" charset="-120"/>
              </a:rPr>
              <a:t>號</a:t>
            </a:r>
            <a:r>
              <a:rPr lang="zh-TW" altLang="en-US" sz="2400" b="1" dirty="0" smtClean="0">
                <a:latin typeface="標楷體" panose="03000509000000000000" pitchFamily="65" charset="-120"/>
              </a:rPr>
              <a:t>函</a:t>
            </a:r>
            <a:endParaRPr lang="en-US" altLang="zh-TW" sz="2400" b="1" dirty="0" smtClean="0">
              <a:latin typeface="標楷體" panose="03000509000000000000" pitchFamily="65" charset="-120"/>
            </a:endParaRPr>
          </a:p>
          <a:p>
            <a:pPr>
              <a:buFont typeface="Wingdings" panose="05000000000000000000" pitchFamily="2" charset="2"/>
              <a:buChar char="p"/>
            </a:pPr>
            <a:r>
              <a:rPr lang="en-US" altLang="zh-TW" sz="2400" b="1" dirty="0" smtClean="0">
                <a:solidFill>
                  <a:srgbClr val="FF0000"/>
                </a:solidFill>
                <a:latin typeface="標楷體" panose="03000509000000000000" pitchFamily="65" charset="-120"/>
              </a:rPr>
              <a:t>【</a:t>
            </a:r>
            <a:r>
              <a:rPr lang="zh-TW" altLang="en-US" sz="2400" b="1" dirty="0">
                <a:solidFill>
                  <a:srgbClr val="FF0000"/>
                </a:solidFill>
                <a:latin typeface="標楷體" panose="03000509000000000000" pitchFamily="65" charset="-120"/>
              </a:rPr>
              <a:t>補充說明</a:t>
            </a:r>
            <a:r>
              <a:rPr lang="en-US" altLang="zh-TW" sz="2400" b="1" dirty="0" smtClean="0">
                <a:solidFill>
                  <a:srgbClr val="FF0000"/>
                </a:solidFill>
                <a:latin typeface="標楷體" panose="03000509000000000000" pitchFamily="65" charset="-120"/>
              </a:rPr>
              <a:t>】</a:t>
            </a:r>
          </a:p>
          <a:p>
            <a:r>
              <a:rPr lang="en-US" altLang="zh-TW" sz="2400" b="1" dirty="0" smtClean="0">
                <a:solidFill>
                  <a:srgbClr val="0000FF"/>
                </a:solidFill>
                <a:latin typeface="標楷體" panose="03000509000000000000" pitchFamily="65" charset="-120"/>
              </a:rPr>
              <a:t>1.</a:t>
            </a:r>
            <a:r>
              <a:rPr lang="zh-TW" altLang="en-US" sz="2400" b="1" dirty="0" smtClean="0">
                <a:solidFill>
                  <a:srgbClr val="FF0000"/>
                </a:solidFill>
                <a:latin typeface="標楷體" panose="03000509000000000000" pitchFamily="65" charset="-120"/>
              </a:rPr>
              <a:t>結算</a:t>
            </a:r>
            <a:r>
              <a:rPr lang="zh-TW" altLang="en-US" sz="2400" b="1" dirty="0">
                <a:solidFill>
                  <a:srgbClr val="FF0000"/>
                </a:solidFill>
                <a:latin typeface="標楷體" panose="03000509000000000000" pitchFamily="65" charset="-120"/>
              </a:rPr>
              <a:t>明細表</a:t>
            </a:r>
            <a:r>
              <a:rPr lang="zh-TW" altLang="en-US" sz="2400" b="1" dirty="0" smtClean="0">
                <a:solidFill>
                  <a:srgbClr val="FF0000"/>
                </a:solidFill>
                <a:latin typeface="標楷體" panose="03000509000000000000" pitchFamily="65" charset="-120"/>
              </a:rPr>
              <a:t>：</a:t>
            </a:r>
            <a:r>
              <a:rPr lang="zh-TW" altLang="zh-TW" sz="2400" b="1" dirty="0" smtClean="0">
                <a:solidFill>
                  <a:srgbClr val="0000FF"/>
                </a:solidFill>
                <a:latin typeface="標楷體" panose="03000509000000000000" pitchFamily="65" charset="-120"/>
              </a:rPr>
              <a:t>依</a:t>
            </a:r>
            <a:r>
              <a:rPr lang="zh-TW" altLang="zh-TW" sz="2400" b="1" dirty="0">
                <a:solidFill>
                  <a:srgbClr val="0000FF"/>
                </a:solidFill>
                <a:latin typeface="標楷體" panose="03000509000000000000" pitchFamily="65" charset="-120"/>
              </a:rPr>
              <a:t>實做數量</a:t>
            </a:r>
            <a:r>
              <a:rPr lang="zh-TW" altLang="zh-TW" sz="2400" b="1" dirty="0">
                <a:latin typeface="標楷體" panose="03000509000000000000" pitchFamily="65" charset="-120"/>
              </a:rPr>
              <a:t>或自行購料僱工辦理者，</a:t>
            </a:r>
            <a:r>
              <a:rPr lang="zh-TW" altLang="zh-TW" sz="2400" b="1" dirty="0">
                <a:solidFill>
                  <a:srgbClr val="0000FF"/>
                </a:solidFill>
                <a:latin typeface="標楷體" panose="03000509000000000000" pitchFamily="65" charset="-120"/>
              </a:rPr>
              <a:t>結算驗收證明書應附本表</a:t>
            </a:r>
            <a:r>
              <a:rPr lang="zh-TW" altLang="zh-TW" sz="2400" b="1" dirty="0" smtClean="0">
                <a:solidFill>
                  <a:srgbClr val="0000FF"/>
                </a:solidFill>
                <a:latin typeface="標楷體" panose="03000509000000000000" pitchFamily="65" charset="-120"/>
              </a:rPr>
              <a:t>。</a:t>
            </a:r>
            <a:endParaRPr lang="en-US" altLang="zh-TW" sz="2400" b="1" dirty="0" smtClean="0">
              <a:solidFill>
                <a:srgbClr val="0000FF"/>
              </a:solidFill>
              <a:latin typeface="標楷體" panose="03000509000000000000" pitchFamily="65" charset="-120"/>
            </a:endParaRPr>
          </a:p>
          <a:p>
            <a:r>
              <a:rPr lang="en-US" altLang="zh-TW" sz="2400" b="1" dirty="0" smtClean="0">
                <a:solidFill>
                  <a:srgbClr val="0000FF"/>
                </a:solidFill>
                <a:latin typeface="標楷體" panose="03000509000000000000" pitchFamily="65" charset="-120"/>
              </a:rPr>
              <a:t>2.</a:t>
            </a:r>
            <a:r>
              <a:rPr lang="zh-TW" altLang="en-US" sz="2400" b="1" dirty="0">
                <a:solidFill>
                  <a:srgbClr val="FF0000"/>
                </a:solidFill>
                <a:latin typeface="標楷體" panose="03000509000000000000" pitchFamily="65" charset="-120"/>
              </a:rPr>
              <a:t>所稱「換文」者</a:t>
            </a:r>
            <a:r>
              <a:rPr lang="zh-TW" altLang="zh-TW" sz="2400" b="1" dirty="0" smtClean="0">
                <a:latin typeface="標楷體" panose="03000509000000000000" pitchFamily="65" charset="-120"/>
              </a:rPr>
              <a:t>，</a:t>
            </a:r>
            <a:r>
              <a:rPr lang="zh-TW" altLang="en-US" sz="2400" b="1" dirty="0" smtClean="0">
                <a:solidFill>
                  <a:srgbClr val="0000FF"/>
                </a:solidFill>
                <a:latin typeface="標楷體" panose="03000509000000000000" pitchFamily="65" charset="-120"/>
              </a:rPr>
              <a:t>雙方合意並相互行文通知契約變更條件，應作為契約之附件</a:t>
            </a:r>
            <a:r>
              <a:rPr lang="en-US" altLang="zh-TW" sz="2400" b="1" dirty="0" smtClean="0">
                <a:solidFill>
                  <a:srgbClr val="0000FF"/>
                </a:solidFill>
                <a:latin typeface="標楷體" panose="03000509000000000000" pitchFamily="65" charset="-120"/>
              </a:rPr>
              <a:t>(</a:t>
            </a:r>
            <a:r>
              <a:rPr lang="zh-TW" altLang="en-US" sz="2400" b="1" dirty="0" smtClean="0">
                <a:solidFill>
                  <a:srgbClr val="0000FF"/>
                </a:solidFill>
                <a:latin typeface="標楷體" panose="03000509000000000000" pitchFamily="65" charset="-120"/>
              </a:rPr>
              <a:t>詳契約範本第</a:t>
            </a:r>
            <a:r>
              <a:rPr lang="en-US" altLang="zh-TW" sz="2400" b="1" dirty="0" smtClean="0">
                <a:solidFill>
                  <a:srgbClr val="0000FF"/>
                </a:solidFill>
                <a:latin typeface="標楷體" panose="03000509000000000000" pitchFamily="65" charset="-120"/>
              </a:rPr>
              <a:t>1</a:t>
            </a:r>
            <a:r>
              <a:rPr lang="zh-TW" altLang="en-US" sz="2400" b="1" dirty="0" smtClean="0">
                <a:solidFill>
                  <a:srgbClr val="0000FF"/>
                </a:solidFill>
                <a:latin typeface="標楷體" panose="03000509000000000000" pitchFamily="65" charset="-120"/>
              </a:rPr>
              <a:t>條第</a:t>
            </a:r>
            <a:r>
              <a:rPr lang="en-US" altLang="zh-TW" sz="2400" b="1" dirty="0" smtClean="0">
                <a:solidFill>
                  <a:srgbClr val="0000FF"/>
                </a:solidFill>
                <a:latin typeface="標楷體" panose="03000509000000000000" pitchFamily="65" charset="-120"/>
              </a:rPr>
              <a:t>1</a:t>
            </a:r>
            <a:r>
              <a:rPr lang="zh-TW" altLang="en-US" sz="2400" b="1" dirty="0" smtClean="0">
                <a:solidFill>
                  <a:srgbClr val="0000FF"/>
                </a:solidFill>
                <a:latin typeface="標楷體" panose="03000509000000000000" pitchFamily="65" charset="-120"/>
              </a:rPr>
              <a:t>款規定</a:t>
            </a:r>
            <a:r>
              <a:rPr lang="en-US" altLang="zh-TW" sz="2400" b="1" dirty="0" smtClean="0">
                <a:solidFill>
                  <a:srgbClr val="0000FF"/>
                </a:solidFill>
                <a:latin typeface="標楷體" panose="03000509000000000000" pitchFamily="65" charset="-120"/>
              </a:rPr>
              <a:t>)</a:t>
            </a:r>
            <a:r>
              <a:rPr lang="zh-TW" altLang="en-US" sz="2400" b="1" dirty="0" smtClean="0">
                <a:solidFill>
                  <a:srgbClr val="0000FF"/>
                </a:solidFill>
                <a:latin typeface="PMingLiU" panose="02020500000000000000" pitchFamily="18" charset="-120"/>
                <a:ea typeface="PMingLiU" panose="02020500000000000000" pitchFamily="18" charset="-120"/>
              </a:rPr>
              <a:t>；</a:t>
            </a:r>
            <a:r>
              <a:rPr lang="zh-TW" altLang="en-US" sz="2400" b="1" dirty="0" smtClean="0">
                <a:latin typeface="標楷體" panose="03000509000000000000" pitchFamily="65" charset="-120"/>
              </a:rPr>
              <a:t>「</a:t>
            </a:r>
            <a:r>
              <a:rPr lang="zh-TW" altLang="en-US" sz="2400" b="1" dirty="0">
                <a:latin typeface="標楷體" panose="03000509000000000000" pitchFamily="65" charset="-120"/>
              </a:rPr>
              <a:t>契約之變更，非經機關及廠商雙方合意，作成書面紀錄，並簽名或蓋章者，無效。」</a:t>
            </a:r>
          </a:p>
          <a:p>
            <a:pPr eaLnBrk="1" hangingPunct="1"/>
            <a:endParaRPr lang="zh-TW" altLang="en-US" sz="2400" b="1" dirty="0" smtClean="0">
              <a:latin typeface="標楷體" panose="03000509000000000000" pitchFamily="65" charset="-120"/>
            </a:endParaRPr>
          </a:p>
        </p:txBody>
      </p:sp>
      <p:sp>
        <p:nvSpPr>
          <p:cNvPr id="3" name="投影片編號版面配置區 2"/>
          <p:cNvSpPr>
            <a:spLocks noGrp="1"/>
          </p:cNvSpPr>
          <p:nvPr>
            <p:ph type="sldNum" sz="quarter" idx="12"/>
          </p:nvPr>
        </p:nvSpPr>
        <p:spPr/>
        <p:txBody>
          <a:bodyPr/>
          <a:lstStyle/>
          <a:p>
            <a:fld id="{1118FB7C-3051-423D-B140-B22D31D849CF}" type="slidenum">
              <a:rPr lang="zh-TW" altLang="en-US" smtClean="0"/>
              <a:pPr/>
              <a:t>106</a:t>
            </a:fld>
            <a:endParaRPr lang="zh-TW" altLang="en-US"/>
          </a:p>
        </p:txBody>
      </p:sp>
    </p:spTree>
    <p:extLst>
      <p:ext uri="{BB962C8B-B14F-4D97-AF65-F5344CB8AC3E}">
        <p14:creationId xmlns:p14="http://schemas.microsoft.com/office/powerpoint/2010/main" val="487813583"/>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2"/>
          <p:cNvSpPr>
            <a:spLocks noGrp="1" noChangeArrowheads="1"/>
          </p:cNvSpPr>
          <p:nvPr>
            <p:ph type="title" idx="4294967295"/>
          </p:nvPr>
        </p:nvSpPr>
        <p:spPr>
          <a:xfrm>
            <a:off x="457200" y="277813"/>
            <a:ext cx="8686800" cy="774700"/>
          </a:xfrm>
        </p:spPr>
        <p:txBody>
          <a:bodyPr/>
          <a:lstStyle/>
          <a:p>
            <a:pPr eaLnBrk="1" hangingPunct="1"/>
            <a:r>
              <a:rPr lang="zh-TW" altLang="en-US" sz="3800" b="1" smtClean="0">
                <a:solidFill>
                  <a:srgbClr val="CA2004"/>
                </a:solidFill>
                <a:latin typeface="標楷體" panose="03000509000000000000" pitchFamily="65" charset="-120"/>
              </a:rPr>
              <a:t>議題</a:t>
            </a:r>
            <a:r>
              <a:rPr lang="en-US" altLang="zh-TW" sz="3800" b="1" smtClean="0">
                <a:solidFill>
                  <a:srgbClr val="CA2004"/>
                </a:solidFill>
                <a:latin typeface="標楷體" panose="03000509000000000000" pitchFamily="65" charset="-120"/>
              </a:rPr>
              <a:t>1</a:t>
            </a:r>
            <a:r>
              <a:rPr lang="zh-TW" altLang="en-US" sz="3800" b="1" smtClean="0">
                <a:solidFill>
                  <a:srgbClr val="CA2004"/>
                </a:solidFill>
                <a:latin typeface="標楷體" panose="03000509000000000000" pitchFamily="65" charset="-120"/>
              </a:rPr>
              <a:t>：「免」辦理議價情形</a:t>
            </a:r>
            <a:r>
              <a:rPr lang="en-US" altLang="zh-TW" sz="3800" b="1" smtClean="0">
                <a:solidFill>
                  <a:srgbClr val="CA2004"/>
                </a:solidFill>
                <a:latin typeface="標楷體" panose="03000509000000000000" pitchFamily="65" charset="-120"/>
              </a:rPr>
              <a:t>--</a:t>
            </a:r>
            <a:r>
              <a:rPr lang="zh-TW" altLang="en-US" sz="3800" b="1" smtClean="0">
                <a:solidFill>
                  <a:srgbClr val="CA2004"/>
                </a:solidFill>
                <a:latin typeface="標楷體" panose="03000509000000000000" pitchFamily="65" charset="-120"/>
              </a:rPr>
              <a:t>工程契約</a:t>
            </a:r>
            <a:endParaRPr lang="zh-TW" altLang="en-US" smtClean="0">
              <a:latin typeface="標楷體" panose="03000509000000000000" pitchFamily="65" charset="-120"/>
            </a:endParaRPr>
          </a:p>
        </p:txBody>
      </p:sp>
      <p:sp>
        <p:nvSpPr>
          <p:cNvPr id="192515" name="Rectangle 3"/>
          <p:cNvSpPr>
            <a:spLocks noGrp="1" noChangeArrowheads="1"/>
          </p:cNvSpPr>
          <p:nvPr>
            <p:ph type="body" idx="4294967295"/>
          </p:nvPr>
        </p:nvSpPr>
        <p:spPr>
          <a:xfrm>
            <a:off x="457200" y="1341438"/>
            <a:ext cx="8435975" cy="4824412"/>
          </a:xfrm>
        </p:spPr>
        <p:txBody>
          <a:bodyPr/>
          <a:lstStyle/>
          <a:p>
            <a:r>
              <a:rPr lang="zh-TW" altLang="zh-TW" sz="2400" b="1" dirty="0" smtClean="0">
                <a:latin typeface="+mj-ea"/>
                <a:ea typeface="+mj-ea"/>
              </a:rPr>
              <a:t>工程採購契約範本第</a:t>
            </a:r>
            <a:r>
              <a:rPr lang="en-US" altLang="zh-TW" sz="2400" b="1" dirty="0" smtClean="0">
                <a:latin typeface="+mj-ea"/>
                <a:ea typeface="+mj-ea"/>
              </a:rPr>
              <a:t>3</a:t>
            </a:r>
            <a:r>
              <a:rPr lang="zh-TW" altLang="zh-TW" sz="2400" b="1" dirty="0" smtClean="0">
                <a:latin typeface="+mj-ea"/>
                <a:ea typeface="+mj-ea"/>
              </a:rPr>
              <a:t>條　契約價金之給付</a:t>
            </a:r>
          </a:p>
          <a:p>
            <a:r>
              <a:rPr lang="en-US" altLang="zh-TW" sz="2400" b="1" dirty="0" smtClean="0">
                <a:latin typeface="+mj-ea"/>
                <a:ea typeface="+mj-ea"/>
              </a:rPr>
              <a:t>(</a:t>
            </a:r>
            <a:r>
              <a:rPr lang="zh-TW" altLang="zh-TW" sz="2400" b="1" dirty="0" smtClean="0">
                <a:latin typeface="+mj-ea"/>
                <a:ea typeface="+mj-ea"/>
              </a:rPr>
              <a:t>二</a:t>
            </a:r>
            <a:r>
              <a:rPr lang="en-US" altLang="zh-TW" sz="2400" b="1" dirty="0" smtClean="0">
                <a:latin typeface="+mj-ea"/>
                <a:ea typeface="+mj-ea"/>
              </a:rPr>
              <a:t>)</a:t>
            </a:r>
            <a:r>
              <a:rPr lang="zh-TW" altLang="zh-TW" sz="2400" b="1" dirty="0" smtClean="0">
                <a:latin typeface="+mj-ea"/>
                <a:ea typeface="+mj-ea"/>
              </a:rPr>
              <a:t>採契約價金</a:t>
            </a:r>
            <a:r>
              <a:rPr lang="zh-TW" altLang="zh-TW" sz="2400" b="1" dirty="0" smtClean="0">
                <a:solidFill>
                  <a:srgbClr val="0000FF"/>
                </a:solidFill>
                <a:latin typeface="+mj-ea"/>
                <a:ea typeface="+mj-ea"/>
              </a:rPr>
              <a:t>總額結算給付</a:t>
            </a:r>
            <a:r>
              <a:rPr lang="zh-TW" altLang="zh-TW" sz="2400" b="1" dirty="0" smtClean="0">
                <a:latin typeface="+mj-ea"/>
                <a:ea typeface="+mj-ea"/>
              </a:rPr>
              <a:t>之部分：</a:t>
            </a:r>
          </a:p>
          <a:p>
            <a:r>
              <a:rPr lang="en-US" altLang="zh-TW" sz="2400" b="1" dirty="0" smtClean="0">
                <a:latin typeface="+mj-ea"/>
                <a:ea typeface="+mj-ea"/>
              </a:rPr>
              <a:t>1.</a:t>
            </a:r>
            <a:r>
              <a:rPr lang="zh-TW" altLang="zh-TW" sz="2400" b="1" dirty="0" smtClean="0">
                <a:latin typeface="+mj-ea"/>
                <a:ea typeface="+mj-ea"/>
              </a:rPr>
              <a:t>工程之個別項目實作數量較契約所定數量增減達</a:t>
            </a:r>
            <a:r>
              <a:rPr lang="en-US" altLang="zh-TW" sz="2400" b="1" dirty="0" smtClean="0">
                <a:latin typeface="+mj-ea"/>
                <a:ea typeface="+mj-ea"/>
              </a:rPr>
              <a:t>3%</a:t>
            </a:r>
            <a:r>
              <a:rPr lang="zh-TW" altLang="zh-TW" sz="2400" b="1" dirty="0" smtClean="0">
                <a:latin typeface="+mj-ea"/>
                <a:ea typeface="+mj-ea"/>
              </a:rPr>
              <a:t>以上時，其</a:t>
            </a:r>
            <a:r>
              <a:rPr lang="zh-TW" altLang="zh-TW" sz="2400" b="1" dirty="0" smtClean="0">
                <a:solidFill>
                  <a:srgbClr val="0000FF"/>
                </a:solidFill>
                <a:latin typeface="+mj-ea"/>
                <a:ea typeface="+mj-ea"/>
              </a:rPr>
              <a:t>逾</a:t>
            </a:r>
            <a:r>
              <a:rPr lang="en-US" altLang="zh-TW" sz="2400" b="1" dirty="0" smtClean="0">
                <a:solidFill>
                  <a:srgbClr val="0000FF"/>
                </a:solidFill>
                <a:latin typeface="+mj-ea"/>
                <a:ea typeface="+mj-ea"/>
              </a:rPr>
              <a:t>3%</a:t>
            </a:r>
            <a:r>
              <a:rPr lang="zh-TW" altLang="zh-TW" sz="2400" b="1" dirty="0" smtClean="0">
                <a:solidFill>
                  <a:srgbClr val="0000FF"/>
                </a:solidFill>
                <a:latin typeface="+mj-ea"/>
                <a:ea typeface="+mj-ea"/>
              </a:rPr>
              <a:t>之部分，依原契約單價以契約變更增減契約價金</a:t>
            </a:r>
            <a:r>
              <a:rPr lang="zh-TW" altLang="zh-TW" sz="2400" b="1" dirty="0" smtClean="0">
                <a:latin typeface="+mj-ea"/>
                <a:ea typeface="+mj-ea"/>
              </a:rPr>
              <a:t>。</a:t>
            </a:r>
            <a:r>
              <a:rPr lang="zh-TW" altLang="zh-TW" sz="2400" b="1" dirty="0" smtClean="0">
                <a:solidFill>
                  <a:srgbClr val="0000FF"/>
                </a:solidFill>
                <a:latin typeface="+mj-ea"/>
                <a:ea typeface="+mj-ea"/>
              </a:rPr>
              <a:t>未達</a:t>
            </a:r>
            <a:r>
              <a:rPr lang="en-US" altLang="zh-TW" sz="2400" b="1" dirty="0" smtClean="0">
                <a:solidFill>
                  <a:srgbClr val="0000FF"/>
                </a:solidFill>
                <a:latin typeface="+mj-ea"/>
                <a:ea typeface="+mj-ea"/>
              </a:rPr>
              <a:t>3%</a:t>
            </a:r>
            <a:r>
              <a:rPr lang="zh-TW" altLang="zh-TW" sz="2400" b="1" dirty="0" smtClean="0">
                <a:solidFill>
                  <a:srgbClr val="0000FF"/>
                </a:solidFill>
                <a:latin typeface="+mj-ea"/>
                <a:ea typeface="+mj-ea"/>
              </a:rPr>
              <a:t>者，契約價金不予增減</a:t>
            </a:r>
            <a:r>
              <a:rPr lang="zh-TW" altLang="zh-TW" sz="2400" b="1" dirty="0" smtClean="0">
                <a:latin typeface="+mj-ea"/>
                <a:ea typeface="+mj-ea"/>
              </a:rPr>
              <a:t>。</a:t>
            </a:r>
          </a:p>
          <a:p>
            <a:r>
              <a:rPr lang="en-US" altLang="zh-TW" sz="2400" b="1" dirty="0" smtClean="0">
                <a:latin typeface="+mj-ea"/>
                <a:ea typeface="+mj-ea"/>
              </a:rPr>
              <a:t>(</a:t>
            </a:r>
            <a:r>
              <a:rPr lang="zh-TW" altLang="zh-TW" sz="2400" b="1" dirty="0" smtClean="0">
                <a:latin typeface="+mj-ea"/>
                <a:ea typeface="+mj-ea"/>
              </a:rPr>
              <a:t>三</a:t>
            </a:r>
            <a:r>
              <a:rPr lang="en-US" altLang="zh-TW" sz="2400" b="1" dirty="0" smtClean="0">
                <a:latin typeface="+mj-ea"/>
                <a:ea typeface="+mj-ea"/>
              </a:rPr>
              <a:t>)</a:t>
            </a:r>
            <a:r>
              <a:rPr lang="zh-TW" altLang="zh-TW" sz="2400" b="1" dirty="0" smtClean="0">
                <a:latin typeface="+mj-ea"/>
                <a:ea typeface="+mj-ea"/>
              </a:rPr>
              <a:t>採</a:t>
            </a:r>
            <a:r>
              <a:rPr lang="zh-TW" altLang="zh-TW" sz="2400" b="1" dirty="0" smtClean="0">
                <a:solidFill>
                  <a:srgbClr val="0000FF"/>
                </a:solidFill>
                <a:latin typeface="+mj-ea"/>
                <a:ea typeface="+mj-ea"/>
              </a:rPr>
              <a:t>實際施作或供應之項目及數量結算給付</a:t>
            </a:r>
            <a:r>
              <a:rPr lang="zh-TW" altLang="zh-TW" sz="2400" b="1" dirty="0" smtClean="0">
                <a:latin typeface="+mj-ea"/>
                <a:ea typeface="+mj-ea"/>
              </a:rPr>
              <a:t>之部分：</a:t>
            </a:r>
          </a:p>
          <a:p>
            <a:r>
              <a:rPr lang="en-US" altLang="zh-TW" sz="2400" b="1" dirty="0" smtClean="0">
                <a:latin typeface="+mj-ea"/>
                <a:ea typeface="+mj-ea"/>
              </a:rPr>
              <a:t>1.</a:t>
            </a:r>
            <a:r>
              <a:rPr lang="zh-TW" altLang="zh-TW" sz="2400" b="1" dirty="0" smtClean="0">
                <a:latin typeface="+mj-ea"/>
                <a:ea typeface="+mj-ea"/>
              </a:rPr>
              <a:t>工程之個別項目實作數量較契約所定數量增加達</a:t>
            </a:r>
            <a:r>
              <a:rPr lang="en-US" altLang="zh-TW" sz="2400" b="1" dirty="0" smtClean="0">
                <a:latin typeface="+mj-ea"/>
                <a:ea typeface="+mj-ea"/>
              </a:rPr>
              <a:t>30%</a:t>
            </a:r>
            <a:r>
              <a:rPr lang="zh-TW" altLang="zh-TW" sz="2400" b="1" dirty="0" smtClean="0">
                <a:latin typeface="+mj-ea"/>
                <a:ea typeface="+mj-ea"/>
              </a:rPr>
              <a:t>以上時，其逾</a:t>
            </a:r>
            <a:r>
              <a:rPr lang="en-US" altLang="zh-TW" sz="2400" b="1" dirty="0" smtClean="0">
                <a:latin typeface="+mj-ea"/>
                <a:ea typeface="+mj-ea"/>
              </a:rPr>
              <a:t>30%</a:t>
            </a:r>
            <a:r>
              <a:rPr lang="zh-TW" altLang="zh-TW" sz="2400" b="1" dirty="0" smtClean="0">
                <a:latin typeface="+mj-ea"/>
                <a:ea typeface="+mj-ea"/>
              </a:rPr>
              <a:t>之部分，應以契約變更合理調整契約單價及計算契約價金。</a:t>
            </a:r>
            <a:r>
              <a:rPr lang="en-US" altLang="zh-TW" sz="2400" b="1" dirty="0" smtClean="0">
                <a:latin typeface="+mj-ea"/>
                <a:ea typeface="+mj-ea"/>
              </a:rPr>
              <a:t>(</a:t>
            </a:r>
            <a:r>
              <a:rPr lang="zh-TW" altLang="en-US" sz="2400" b="1" dirty="0" smtClean="0">
                <a:solidFill>
                  <a:srgbClr val="0000FF"/>
                </a:solidFill>
                <a:latin typeface="+mj-ea"/>
                <a:ea typeface="+mj-ea"/>
              </a:rPr>
              <a:t>即未</a:t>
            </a:r>
            <a:r>
              <a:rPr lang="zh-TW" altLang="zh-TW" sz="2400" b="1" dirty="0" smtClean="0">
                <a:solidFill>
                  <a:srgbClr val="0000FF"/>
                </a:solidFill>
                <a:latin typeface="+mj-ea"/>
                <a:ea typeface="+mj-ea"/>
              </a:rPr>
              <a:t>達</a:t>
            </a:r>
            <a:r>
              <a:rPr lang="zh-TW" altLang="en-US" sz="2400" b="1" dirty="0" smtClean="0">
                <a:solidFill>
                  <a:srgbClr val="0000FF"/>
                </a:solidFill>
                <a:latin typeface="+mj-ea"/>
                <a:ea typeface="+mj-ea"/>
              </a:rPr>
              <a:t>數量增減</a:t>
            </a:r>
            <a:r>
              <a:rPr lang="en-US" altLang="zh-TW" sz="2400" b="1" dirty="0" smtClean="0">
                <a:solidFill>
                  <a:srgbClr val="0000FF"/>
                </a:solidFill>
                <a:latin typeface="+mj-ea"/>
                <a:ea typeface="+mj-ea"/>
              </a:rPr>
              <a:t>30%</a:t>
            </a:r>
            <a:r>
              <a:rPr lang="zh-TW" altLang="en-US" sz="2400" b="1" dirty="0" smtClean="0">
                <a:solidFill>
                  <a:srgbClr val="0000FF"/>
                </a:solidFill>
                <a:latin typeface="+mj-ea"/>
                <a:ea typeface="+mj-ea"/>
              </a:rPr>
              <a:t>者</a:t>
            </a:r>
            <a:r>
              <a:rPr lang="zh-TW" altLang="zh-TW" sz="2400" b="1" dirty="0" smtClean="0">
                <a:solidFill>
                  <a:srgbClr val="0000FF"/>
                </a:solidFill>
                <a:latin typeface="+mj-ea"/>
                <a:ea typeface="+mj-ea"/>
              </a:rPr>
              <a:t>，</a:t>
            </a:r>
            <a:r>
              <a:rPr lang="zh-TW" altLang="en-US" sz="2400" b="1" dirty="0" smtClean="0">
                <a:solidFill>
                  <a:srgbClr val="0000FF"/>
                </a:solidFill>
                <a:latin typeface="+mj-ea"/>
                <a:ea typeface="+mj-ea"/>
              </a:rPr>
              <a:t>依</a:t>
            </a:r>
            <a:r>
              <a:rPr lang="zh-TW" altLang="zh-TW" sz="2400" b="1" dirty="0" smtClean="0">
                <a:solidFill>
                  <a:srgbClr val="0000FF"/>
                </a:solidFill>
                <a:latin typeface="+mj-ea"/>
                <a:ea typeface="+mj-ea"/>
              </a:rPr>
              <a:t>契約</a:t>
            </a:r>
            <a:r>
              <a:rPr lang="zh-TW" altLang="en-US" sz="2400" b="1" dirty="0" smtClean="0">
                <a:solidFill>
                  <a:srgbClr val="0000FF"/>
                </a:solidFill>
                <a:latin typeface="+mj-ea"/>
                <a:ea typeface="+mj-ea"/>
              </a:rPr>
              <a:t>辦理結算</a:t>
            </a:r>
            <a:r>
              <a:rPr lang="en-US" altLang="zh-TW" sz="2400" b="1" dirty="0" smtClean="0">
                <a:latin typeface="+mj-ea"/>
                <a:ea typeface="+mj-ea"/>
              </a:rPr>
              <a:t>)</a:t>
            </a:r>
            <a:endParaRPr lang="zh-TW" altLang="zh-TW" sz="2400" b="1" dirty="0" smtClean="0">
              <a:latin typeface="+mj-ea"/>
              <a:ea typeface="+mj-ea"/>
            </a:endParaRPr>
          </a:p>
          <a:p>
            <a:pPr eaLnBrk="1" hangingPunct="1"/>
            <a:endParaRPr lang="zh-TW" altLang="en-US" sz="2400" b="1" dirty="0" smtClean="0">
              <a:latin typeface="+mj-ea"/>
              <a:ea typeface="+mj-ea"/>
            </a:endParaRPr>
          </a:p>
        </p:txBody>
      </p:sp>
      <p:sp>
        <p:nvSpPr>
          <p:cNvPr id="3" name="投影片編號版面配置區 2"/>
          <p:cNvSpPr>
            <a:spLocks noGrp="1"/>
          </p:cNvSpPr>
          <p:nvPr>
            <p:ph type="sldNum" sz="quarter" idx="12"/>
          </p:nvPr>
        </p:nvSpPr>
        <p:spPr/>
        <p:txBody>
          <a:bodyPr/>
          <a:lstStyle/>
          <a:p>
            <a:fld id="{1118FB7C-3051-423D-B140-B22D31D849CF}" type="slidenum">
              <a:rPr lang="zh-TW" altLang="en-US" smtClean="0"/>
              <a:pPr/>
              <a:t>107</a:t>
            </a:fld>
            <a:endParaRPr lang="zh-TW" altLang="en-US"/>
          </a:p>
        </p:txBody>
      </p:sp>
    </p:spTree>
    <p:extLst>
      <p:ext uri="{BB962C8B-B14F-4D97-AF65-F5344CB8AC3E}">
        <p14:creationId xmlns:p14="http://schemas.microsoft.com/office/powerpoint/2010/main" val="3587485280"/>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2"/>
          <p:cNvSpPr>
            <a:spLocks noGrp="1" noChangeArrowheads="1"/>
          </p:cNvSpPr>
          <p:nvPr>
            <p:ph type="title" idx="4294967295"/>
          </p:nvPr>
        </p:nvSpPr>
        <p:spPr>
          <a:xfrm>
            <a:off x="457200" y="277813"/>
            <a:ext cx="8229600" cy="774700"/>
          </a:xfrm>
        </p:spPr>
        <p:txBody>
          <a:bodyPr/>
          <a:lstStyle/>
          <a:p>
            <a:pPr eaLnBrk="1" hangingPunct="1"/>
            <a:r>
              <a:rPr lang="zh-TW" altLang="en-US" sz="3800" b="1" smtClean="0">
                <a:solidFill>
                  <a:srgbClr val="CA2004"/>
                </a:solidFill>
                <a:latin typeface="標楷體" panose="03000509000000000000" pitchFamily="65" charset="-120"/>
              </a:rPr>
              <a:t>議題</a:t>
            </a:r>
            <a:r>
              <a:rPr lang="en-US" altLang="zh-TW" sz="3800" b="1" smtClean="0">
                <a:solidFill>
                  <a:srgbClr val="CA2004"/>
                </a:solidFill>
                <a:latin typeface="標楷體" panose="03000509000000000000" pitchFamily="65" charset="-120"/>
              </a:rPr>
              <a:t>2</a:t>
            </a:r>
            <a:r>
              <a:rPr lang="zh-TW" altLang="en-US" sz="3800" b="1" smtClean="0">
                <a:solidFill>
                  <a:srgbClr val="CA2004"/>
                </a:solidFill>
                <a:latin typeface="標楷體" panose="03000509000000000000" pitchFamily="65" charset="-120"/>
              </a:rPr>
              <a:t>：「得」辦理議價函釋</a:t>
            </a:r>
            <a:endParaRPr lang="zh-TW" altLang="en-US" smtClean="0">
              <a:latin typeface="標楷體" panose="03000509000000000000" pitchFamily="65" charset="-120"/>
            </a:endParaRPr>
          </a:p>
        </p:txBody>
      </p:sp>
      <p:sp>
        <p:nvSpPr>
          <p:cNvPr id="193539" name="Rectangle 3"/>
          <p:cNvSpPr>
            <a:spLocks noGrp="1" noChangeArrowheads="1"/>
          </p:cNvSpPr>
          <p:nvPr>
            <p:ph type="body" idx="4294967295"/>
          </p:nvPr>
        </p:nvSpPr>
        <p:spPr>
          <a:xfrm>
            <a:off x="287338" y="1065213"/>
            <a:ext cx="8569325" cy="5111750"/>
          </a:xfrm>
        </p:spPr>
        <p:txBody>
          <a:bodyPr>
            <a:normAutofit fontScale="92500" lnSpcReduction="10000"/>
          </a:bodyPr>
          <a:lstStyle/>
          <a:p>
            <a:r>
              <a:rPr lang="zh-TW" altLang="en-US" sz="2400" b="1" dirty="0" smtClean="0">
                <a:latin typeface="+mj-ea"/>
                <a:ea typeface="+mj-ea"/>
              </a:rPr>
              <a:t>「機關通知契約變更時契約</a:t>
            </a:r>
            <a:r>
              <a:rPr lang="zh-TW" altLang="en-US" sz="2400" b="1" dirty="0" smtClean="0">
                <a:solidFill>
                  <a:srgbClr val="0000FF"/>
                </a:solidFill>
                <a:latin typeface="+mj-ea"/>
                <a:ea typeface="+mj-ea"/>
              </a:rPr>
              <a:t>原有項目之單價得否重新議訂</a:t>
            </a:r>
            <a:r>
              <a:rPr lang="zh-TW" altLang="en-US" sz="2400" b="1" dirty="0" smtClean="0">
                <a:latin typeface="+mj-ea"/>
                <a:ea typeface="+mj-ea"/>
              </a:rPr>
              <a:t>」</a:t>
            </a:r>
            <a:endParaRPr lang="en-US" altLang="zh-TW" sz="2400" b="1" dirty="0" smtClean="0">
              <a:latin typeface="+mj-ea"/>
              <a:ea typeface="+mj-ea"/>
            </a:endParaRPr>
          </a:p>
          <a:p>
            <a:r>
              <a:rPr lang="zh-TW" altLang="en-US" sz="2400" b="1" dirty="0" smtClean="0">
                <a:latin typeface="+mj-ea"/>
                <a:ea typeface="+mj-ea"/>
              </a:rPr>
              <a:t>一</a:t>
            </a:r>
            <a:r>
              <a:rPr lang="zh-TW" altLang="en-US" sz="2400" b="1" dirty="0">
                <a:latin typeface="+mj-ea"/>
                <a:ea typeface="+mj-ea"/>
              </a:rPr>
              <a:t>、依契約總價給付之情形不在本次討論範圍。因機關通知契約變更，造成契約項目或數量增減及價格（或施工）條件改變，其涉及契約價金之變動，尚非屬契約所定物價指數調整機制處理之範疇。此外，於目前政府採購制度下，廠商對契約單價已具有相當程度的自主性，並非完全由機關掌控，故廠商對價格的合理性亦須負相當程度之責任</a:t>
            </a:r>
            <a:r>
              <a:rPr lang="zh-TW" altLang="en-US" sz="2400" b="1" dirty="0" smtClean="0">
                <a:latin typeface="+mj-ea"/>
                <a:ea typeface="+mj-ea"/>
              </a:rPr>
              <a:t>。</a:t>
            </a:r>
            <a:endParaRPr lang="en-US" altLang="zh-TW" sz="2400" b="1" dirty="0" smtClean="0">
              <a:latin typeface="+mj-ea"/>
              <a:ea typeface="+mj-ea"/>
            </a:endParaRPr>
          </a:p>
          <a:p>
            <a:r>
              <a:rPr lang="zh-TW" altLang="en-US" sz="2400" b="1" dirty="0" smtClean="0">
                <a:latin typeface="+mj-ea"/>
                <a:ea typeface="+mj-ea"/>
              </a:rPr>
              <a:t>二、契約原有項目之數量，依原單價給付較為合理。</a:t>
            </a:r>
            <a:r>
              <a:rPr lang="zh-TW" altLang="en-US" sz="2400" b="1" dirty="0" smtClean="0">
                <a:solidFill>
                  <a:srgbClr val="0000FF"/>
                </a:solidFill>
                <a:latin typeface="+mj-ea"/>
                <a:ea typeface="+mj-ea"/>
              </a:rPr>
              <a:t>如經廠商舉證</a:t>
            </a:r>
            <a:r>
              <a:rPr lang="zh-TW" altLang="en-US" sz="2400" b="1" dirty="0" smtClean="0">
                <a:latin typeface="+mj-ea"/>
                <a:ea typeface="+mj-ea"/>
              </a:rPr>
              <a:t>，確認機關原指定該等項目之工法或製程不可行，</a:t>
            </a:r>
            <a:r>
              <a:rPr lang="zh-TW" altLang="en-US" sz="2400" b="1" dirty="0" smtClean="0">
                <a:solidFill>
                  <a:srgbClr val="0000FF"/>
                </a:solidFill>
                <a:latin typeface="+mj-ea"/>
                <a:ea typeface="+mj-ea"/>
              </a:rPr>
              <a:t>方得依情事變更原則另行議價。</a:t>
            </a:r>
            <a:endParaRPr lang="en-US" altLang="zh-TW" sz="2400" b="1" dirty="0" smtClean="0">
              <a:solidFill>
                <a:srgbClr val="0000FF"/>
              </a:solidFill>
              <a:latin typeface="+mj-ea"/>
              <a:ea typeface="+mj-ea"/>
            </a:endParaRPr>
          </a:p>
          <a:p>
            <a:r>
              <a:rPr lang="zh-TW" altLang="en-US" sz="2400" b="1" dirty="0">
                <a:latin typeface="+mj-ea"/>
                <a:ea typeface="+mj-ea"/>
              </a:rPr>
              <a:t>三、</a:t>
            </a:r>
            <a:r>
              <a:rPr lang="zh-TW" altLang="en-US" sz="2400" b="1" dirty="0">
                <a:solidFill>
                  <a:srgbClr val="0000FF"/>
                </a:solidFill>
                <a:latin typeface="+mj-ea"/>
                <a:ea typeface="+mj-ea"/>
              </a:rPr>
              <a:t>契約原有項目，因機關要求契約變更，致其價格（或施工）條件改變，可視為新型態之新增項目</a:t>
            </a:r>
            <a:r>
              <a:rPr lang="zh-TW" altLang="en-US" sz="2400" b="1" dirty="0">
                <a:latin typeface="+mj-ea"/>
                <a:ea typeface="+mj-ea"/>
              </a:rPr>
              <a:t>，其處理方式為刪除原契約項目並就新增價格（或施工）條件不同之項目另行議價。惟廠商須在一定期間或契約所訂期限內負責舉證價格（或施工）條件之改變，方有主張重行議價之權利。</a:t>
            </a:r>
          </a:p>
        </p:txBody>
      </p:sp>
      <p:sp>
        <p:nvSpPr>
          <p:cNvPr id="3" name="投影片編號版面配置區 2"/>
          <p:cNvSpPr>
            <a:spLocks noGrp="1"/>
          </p:cNvSpPr>
          <p:nvPr>
            <p:ph type="sldNum" sz="quarter" idx="12"/>
          </p:nvPr>
        </p:nvSpPr>
        <p:spPr/>
        <p:txBody>
          <a:bodyPr/>
          <a:lstStyle/>
          <a:p>
            <a:fld id="{1118FB7C-3051-423D-B140-B22D31D849CF}" type="slidenum">
              <a:rPr lang="zh-TW" altLang="en-US" smtClean="0"/>
              <a:pPr/>
              <a:t>108</a:t>
            </a:fld>
            <a:endParaRPr lang="zh-TW" altLang="en-US"/>
          </a:p>
        </p:txBody>
      </p:sp>
    </p:spTree>
    <p:extLst>
      <p:ext uri="{BB962C8B-B14F-4D97-AF65-F5344CB8AC3E}">
        <p14:creationId xmlns:p14="http://schemas.microsoft.com/office/powerpoint/2010/main" val="1827534076"/>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2"/>
          <p:cNvSpPr>
            <a:spLocks noGrp="1" noChangeArrowheads="1"/>
          </p:cNvSpPr>
          <p:nvPr>
            <p:ph type="title" idx="4294967295"/>
          </p:nvPr>
        </p:nvSpPr>
        <p:spPr>
          <a:xfrm>
            <a:off x="457200" y="277813"/>
            <a:ext cx="8229600" cy="774700"/>
          </a:xfrm>
        </p:spPr>
        <p:txBody>
          <a:bodyPr/>
          <a:lstStyle/>
          <a:p>
            <a:pPr eaLnBrk="1" hangingPunct="1"/>
            <a:r>
              <a:rPr lang="zh-TW" altLang="en-US" sz="3800" b="1" smtClean="0">
                <a:solidFill>
                  <a:srgbClr val="CA2004"/>
                </a:solidFill>
                <a:latin typeface="標楷體" panose="03000509000000000000" pitchFamily="65" charset="-120"/>
              </a:rPr>
              <a:t>議題</a:t>
            </a:r>
            <a:r>
              <a:rPr lang="en-US" altLang="zh-TW" sz="3800" b="1" smtClean="0">
                <a:solidFill>
                  <a:srgbClr val="CA2004"/>
                </a:solidFill>
                <a:latin typeface="標楷體" panose="03000509000000000000" pitchFamily="65" charset="-120"/>
              </a:rPr>
              <a:t>2</a:t>
            </a:r>
            <a:r>
              <a:rPr lang="zh-TW" altLang="en-US" sz="3800" b="1" smtClean="0">
                <a:solidFill>
                  <a:srgbClr val="CA2004"/>
                </a:solidFill>
                <a:latin typeface="標楷體" panose="03000509000000000000" pitchFamily="65" charset="-120"/>
              </a:rPr>
              <a:t>：「得」辦理議價函釋</a:t>
            </a:r>
            <a:endParaRPr lang="zh-TW" altLang="en-US" smtClean="0">
              <a:latin typeface="標楷體" panose="03000509000000000000" pitchFamily="65" charset="-120"/>
            </a:endParaRPr>
          </a:p>
        </p:txBody>
      </p:sp>
      <p:sp>
        <p:nvSpPr>
          <p:cNvPr id="193539" name="Rectangle 3"/>
          <p:cNvSpPr>
            <a:spLocks noGrp="1" noChangeArrowheads="1"/>
          </p:cNvSpPr>
          <p:nvPr>
            <p:ph type="body" idx="4294967295"/>
          </p:nvPr>
        </p:nvSpPr>
        <p:spPr>
          <a:xfrm>
            <a:off x="287338" y="1065213"/>
            <a:ext cx="8569325" cy="5111750"/>
          </a:xfrm>
        </p:spPr>
        <p:txBody>
          <a:bodyPr>
            <a:normAutofit/>
          </a:bodyPr>
          <a:lstStyle/>
          <a:p>
            <a:pPr eaLnBrk="1" hangingPunct="1"/>
            <a:r>
              <a:rPr lang="zh-TW" altLang="en-US" sz="2400" b="1" dirty="0" smtClean="0">
                <a:latin typeface="標楷體" panose="03000509000000000000" pitchFamily="65" charset="-120"/>
              </a:rPr>
              <a:t>「機關通知契約變更時契約</a:t>
            </a:r>
            <a:r>
              <a:rPr lang="zh-TW" altLang="en-US" sz="2400" b="1" dirty="0" smtClean="0">
                <a:solidFill>
                  <a:srgbClr val="0000FF"/>
                </a:solidFill>
                <a:latin typeface="標楷體" panose="03000509000000000000" pitchFamily="65" charset="-120"/>
              </a:rPr>
              <a:t>原有項目之單價得否重新議訂</a:t>
            </a:r>
            <a:r>
              <a:rPr lang="zh-TW" altLang="en-US" sz="2400" b="1" dirty="0" smtClean="0">
                <a:latin typeface="標楷體" panose="03000509000000000000" pitchFamily="65" charset="-120"/>
              </a:rPr>
              <a:t>」</a:t>
            </a:r>
            <a:endParaRPr lang="en-US" altLang="zh-TW" sz="2400" b="1" dirty="0" smtClean="0">
              <a:latin typeface="標楷體" panose="03000509000000000000" pitchFamily="65" charset="-120"/>
            </a:endParaRPr>
          </a:p>
          <a:p>
            <a:r>
              <a:rPr lang="zh-TW" altLang="en-US" sz="2400" b="1" dirty="0">
                <a:latin typeface="標楷體" panose="03000509000000000000" pitchFamily="65" charset="-120"/>
              </a:rPr>
              <a:t>四、因機關要求契約變更，致契約原有項目之數量變動，可參考本會訂頒之「採購契約要項」第</a:t>
            </a:r>
            <a:r>
              <a:rPr lang="en-US" altLang="zh-TW" sz="2400" b="1" dirty="0">
                <a:latin typeface="標楷體" panose="03000509000000000000" pitchFamily="65" charset="-120"/>
              </a:rPr>
              <a:t>20</a:t>
            </a:r>
            <a:r>
              <a:rPr lang="zh-TW" altLang="en-US" sz="2400" b="1" dirty="0">
                <a:latin typeface="標楷體" panose="03000509000000000000" pitchFamily="65" charset="-120"/>
              </a:rPr>
              <a:t>點及第</a:t>
            </a:r>
            <a:r>
              <a:rPr lang="en-US" altLang="zh-TW" sz="2400" b="1" dirty="0">
                <a:latin typeface="標楷體" panose="03000509000000000000" pitchFamily="65" charset="-120"/>
              </a:rPr>
              <a:t>32</a:t>
            </a:r>
            <a:r>
              <a:rPr lang="zh-TW" altLang="en-US" sz="2400" b="1" dirty="0">
                <a:latin typeface="標楷體" panose="03000509000000000000" pitchFamily="65" charset="-120"/>
              </a:rPr>
              <a:t>點之內容。部分機關（例如臺北市政府）已有數量變動達某一程度時，可合理調整單價之做法</a:t>
            </a:r>
            <a:r>
              <a:rPr lang="zh-TW" altLang="en-US" sz="2400" b="1" dirty="0" smtClean="0">
                <a:latin typeface="標楷體" panose="03000509000000000000" pitchFamily="65" charset="-120"/>
              </a:rPr>
              <a:t>。</a:t>
            </a:r>
            <a:endParaRPr lang="zh-TW" altLang="en-US" sz="2400" b="1" dirty="0">
              <a:latin typeface="標楷體" panose="03000509000000000000" pitchFamily="65" charset="-120"/>
            </a:endParaRPr>
          </a:p>
          <a:p>
            <a:r>
              <a:rPr lang="zh-TW" altLang="en-US" sz="2400" b="1" dirty="0" smtClean="0">
                <a:latin typeface="標楷體" panose="03000509000000000000" pitchFamily="65" charset="-120"/>
              </a:rPr>
              <a:t>五</a:t>
            </a:r>
            <a:r>
              <a:rPr lang="zh-TW" altLang="en-US" sz="2400" b="1" dirty="0">
                <a:latin typeface="標楷體" panose="03000509000000000000" pitchFamily="65" charset="-120"/>
              </a:rPr>
              <a:t>、</a:t>
            </a:r>
            <a:r>
              <a:rPr lang="zh-TW" altLang="en-US" sz="2400" b="1" dirty="0">
                <a:solidFill>
                  <a:srgbClr val="0000FF"/>
                </a:solidFill>
                <a:latin typeface="標楷體" panose="03000509000000000000" pitchFamily="65" charset="-120"/>
              </a:rPr>
              <a:t>新增工作中之原有契約項目，如經廠商舉證依原單價施作顯失公平者，得另行議價</a:t>
            </a:r>
            <a:r>
              <a:rPr lang="zh-TW" altLang="en-US" sz="2400" b="1" dirty="0">
                <a:latin typeface="標楷體" panose="03000509000000000000" pitchFamily="65" charset="-120"/>
              </a:rPr>
              <a:t>，其處理方式同三</a:t>
            </a:r>
            <a:r>
              <a:rPr lang="zh-TW" altLang="en-US" sz="2400" b="1" dirty="0" smtClean="0">
                <a:latin typeface="標楷體" panose="03000509000000000000" pitchFamily="65" charset="-120"/>
              </a:rPr>
              <a:t>。</a:t>
            </a:r>
            <a:endParaRPr lang="zh-TW" altLang="en-US" sz="2400" b="1" dirty="0">
              <a:latin typeface="標楷體" panose="03000509000000000000" pitchFamily="65" charset="-120"/>
            </a:endParaRPr>
          </a:p>
          <a:p>
            <a:r>
              <a:rPr lang="zh-TW" altLang="en-US" sz="2400" b="1" dirty="0" smtClean="0">
                <a:latin typeface="標楷體" panose="03000509000000000000" pitchFamily="65" charset="-120"/>
              </a:rPr>
              <a:t>六</a:t>
            </a:r>
            <a:r>
              <a:rPr lang="zh-TW" altLang="en-US" sz="2400" b="1" dirty="0">
                <a:latin typeface="標楷體" panose="03000509000000000000" pitchFamily="65" charset="-120"/>
              </a:rPr>
              <a:t>、</a:t>
            </a:r>
            <a:r>
              <a:rPr lang="zh-TW" altLang="en-US" sz="2400" b="1" dirty="0">
                <a:solidFill>
                  <a:srgbClr val="0000FF"/>
                </a:solidFill>
                <a:latin typeface="標楷體" panose="03000509000000000000" pitchFamily="65" charset="-120"/>
              </a:rPr>
              <a:t>漏項之情形如係可歸責於機關（含設計單位）之因素，自應給付廠商。</a:t>
            </a:r>
            <a:r>
              <a:rPr lang="zh-TW" altLang="en-US" sz="2400" b="1" dirty="0">
                <a:latin typeface="標楷體" panose="03000509000000000000" pitchFamily="65" charset="-120"/>
              </a:rPr>
              <a:t>其屬契約已有項目之數量漏列者，依契約單價給付；如確屬契約項目漏列，且未於其他項目中編列者，得辦理契約變更另議單價。</a:t>
            </a:r>
            <a:r>
              <a:rPr lang="en-US" altLang="zh-TW" sz="2400" b="1" dirty="0" smtClean="0">
                <a:latin typeface="標楷體" panose="03000509000000000000" pitchFamily="65" charset="-120"/>
              </a:rPr>
              <a:t>95</a:t>
            </a:r>
            <a:r>
              <a:rPr lang="zh-TW" altLang="en-US" sz="2400" b="1" dirty="0" smtClean="0">
                <a:latin typeface="標楷體" panose="03000509000000000000" pitchFamily="65" charset="-120"/>
              </a:rPr>
              <a:t>年</a:t>
            </a:r>
            <a:r>
              <a:rPr lang="en-US" altLang="zh-TW" sz="2400" b="1" dirty="0" smtClean="0">
                <a:latin typeface="標楷體" panose="03000509000000000000" pitchFamily="65" charset="-120"/>
              </a:rPr>
              <a:t>11</a:t>
            </a:r>
            <a:r>
              <a:rPr lang="zh-TW" altLang="en-US" sz="2400" b="1" dirty="0" smtClean="0">
                <a:latin typeface="標楷體" panose="03000509000000000000" pitchFamily="65" charset="-120"/>
              </a:rPr>
              <a:t>月</a:t>
            </a:r>
            <a:r>
              <a:rPr lang="en-US" altLang="zh-TW" sz="2400" b="1" dirty="0" smtClean="0">
                <a:latin typeface="標楷體" panose="03000509000000000000" pitchFamily="65" charset="-120"/>
              </a:rPr>
              <a:t>24</a:t>
            </a:r>
            <a:r>
              <a:rPr lang="zh-TW" altLang="en-US" sz="2400" b="1" dirty="0" smtClean="0">
                <a:latin typeface="標楷體" panose="03000509000000000000" pitchFamily="65" charset="-120"/>
              </a:rPr>
              <a:t>日工程企字第</a:t>
            </a:r>
            <a:r>
              <a:rPr lang="en-US" altLang="zh-TW" sz="2400" b="1" dirty="0" smtClean="0">
                <a:latin typeface="標楷體" panose="03000509000000000000" pitchFamily="65" charset="-120"/>
              </a:rPr>
              <a:t>09500459150</a:t>
            </a:r>
            <a:r>
              <a:rPr lang="zh-TW" altLang="en-US" sz="2400" b="1" dirty="0" smtClean="0">
                <a:latin typeface="標楷體" panose="03000509000000000000" pitchFamily="65" charset="-120"/>
              </a:rPr>
              <a:t>號函</a:t>
            </a:r>
          </a:p>
          <a:p>
            <a:pPr eaLnBrk="1" hangingPunct="1"/>
            <a:endParaRPr lang="zh-TW" altLang="en-US" sz="2400" b="1" dirty="0" smtClean="0">
              <a:latin typeface="標楷體" panose="03000509000000000000" pitchFamily="65" charset="-120"/>
            </a:endParaRPr>
          </a:p>
        </p:txBody>
      </p:sp>
      <p:sp>
        <p:nvSpPr>
          <p:cNvPr id="3" name="投影片編號版面配置區 2"/>
          <p:cNvSpPr>
            <a:spLocks noGrp="1"/>
          </p:cNvSpPr>
          <p:nvPr>
            <p:ph type="sldNum" sz="quarter" idx="12"/>
          </p:nvPr>
        </p:nvSpPr>
        <p:spPr/>
        <p:txBody>
          <a:bodyPr/>
          <a:lstStyle/>
          <a:p>
            <a:fld id="{1118FB7C-3051-423D-B140-B22D31D849CF}" type="slidenum">
              <a:rPr lang="zh-TW" altLang="en-US" smtClean="0"/>
              <a:pPr/>
              <a:t>109</a:t>
            </a:fld>
            <a:endParaRPr lang="zh-TW" altLang="en-US"/>
          </a:p>
        </p:txBody>
      </p:sp>
    </p:spTree>
    <p:extLst>
      <p:ext uri="{BB962C8B-B14F-4D97-AF65-F5344CB8AC3E}">
        <p14:creationId xmlns:p14="http://schemas.microsoft.com/office/powerpoint/2010/main" val="421755771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idx="4294967295"/>
          </p:nvPr>
        </p:nvSpPr>
        <p:spPr>
          <a:xfrm>
            <a:off x="457200" y="116632"/>
            <a:ext cx="8507413" cy="847725"/>
          </a:xfrm>
        </p:spPr>
        <p:txBody>
          <a:bodyPr anchor="ctr"/>
          <a:lstStyle/>
          <a:p>
            <a:pPr algn="ctr">
              <a:spcBef>
                <a:spcPts val="900"/>
              </a:spcBef>
              <a:spcAft>
                <a:spcPts val="0"/>
              </a:spcAft>
              <a:defRPr/>
            </a:pPr>
            <a:r>
              <a:rPr lang="zh-TW" altLang="zh-TW" sz="3600" b="1" kern="150" dirty="0" smtClean="0">
                <a:solidFill>
                  <a:srgbClr val="FF0000"/>
                </a:solidFill>
                <a:latin typeface="Times New Roman" panose="02020603050405020304" pitchFamily="18" charset="0"/>
              </a:rPr>
              <a:t>政府採購各階段防弊機制及執行要點</a:t>
            </a:r>
            <a:r>
              <a:rPr lang="en-US" altLang="zh-TW" sz="3600" b="1" kern="150" dirty="0" smtClean="0">
                <a:solidFill>
                  <a:srgbClr val="FF0000"/>
                </a:solidFill>
                <a:latin typeface="Times New Roman" panose="02020603050405020304" pitchFamily="18" charset="0"/>
              </a:rPr>
              <a:t>1</a:t>
            </a:r>
            <a:endParaRPr lang="zh-TW" altLang="zh-TW" sz="3600" kern="150" dirty="0">
              <a:solidFill>
                <a:srgbClr val="FF0000"/>
              </a:solidFill>
              <a:latin typeface="Times New Roman" panose="02020603050405020304" pitchFamily="18" charset="0"/>
              <a:ea typeface="新細明體, PMingLiU"/>
            </a:endParaRPr>
          </a:p>
        </p:txBody>
      </p:sp>
      <p:sp>
        <p:nvSpPr>
          <p:cNvPr id="184323" name="Rectangle 3"/>
          <p:cNvSpPr>
            <a:spLocks noGrp="1" noChangeArrowheads="1"/>
          </p:cNvSpPr>
          <p:nvPr>
            <p:ph type="body" idx="4294967295"/>
          </p:nvPr>
        </p:nvSpPr>
        <p:spPr>
          <a:xfrm>
            <a:off x="466710" y="908720"/>
            <a:ext cx="8229600" cy="465138"/>
          </a:xfrm>
        </p:spPr>
        <p:txBody>
          <a:bodyPr/>
          <a:lstStyle/>
          <a:p>
            <a:pPr>
              <a:buClr>
                <a:srgbClr val="C00000"/>
              </a:buClr>
              <a:defRPr/>
            </a:pPr>
            <a:r>
              <a:rPr lang="zh-TW" altLang="en-US" sz="2400" b="1" dirty="0">
                <a:latin typeface="+mn-ea"/>
              </a:rPr>
              <a:t>壹、準備招標文件階段</a:t>
            </a:r>
            <a:endParaRPr lang="en-US" altLang="zh-TW" sz="2000" dirty="0" smtClean="0">
              <a:latin typeface="+mn-ea"/>
            </a:endParaRPr>
          </a:p>
        </p:txBody>
      </p:sp>
      <p:graphicFrame>
        <p:nvGraphicFramePr>
          <p:cNvPr id="3" name="表格 2"/>
          <p:cNvGraphicFramePr>
            <a:graphicFrameLocks noGrp="1"/>
          </p:cNvGraphicFramePr>
          <p:nvPr>
            <p:extLst/>
          </p:nvPr>
        </p:nvGraphicFramePr>
        <p:xfrm>
          <a:off x="342549" y="1359499"/>
          <a:ext cx="8477921" cy="5191146"/>
        </p:xfrm>
        <a:graphic>
          <a:graphicData uri="http://schemas.openxmlformats.org/drawingml/2006/table">
            <a:tbl>
              <a:tblPr firstRow="1" firstCol="1" bandRow="1"/>
              <a:tblGrid>
                <a:gridCol w="413557">
                  <a:extLst>
                    <a:ext uri="{9D8B030D-6E8A-4147-A177-3AD203B41FA5}">
                      <a16:colId xmlns:a16="http://schemas.microsoft.com/office/drawing/2014/main" xmlns="" val="565777537"/>
                    </a:ext>
                  </a:extLst>
                </a:gridCol>
                <a:gridCol w="1240671">
                  <a:extLst>
                    <a:ext uri="{9D8B030D-6E8A-4147-A177-3AD203B41FA5}">
                      <a16:colId xmlns:a16="http://schemas.microsoft.com/office/drawing/2014/main" xmlns="" val="3379581042"/>
                    </a:ext>
                  </a:extLst>
                </a:gridCol>
                <a:gridCol w="6823693">
                  <a:extLst>
                    <a:ext uri="{9D8B030D-6E8A-4147-A177-3AD203B41FA5}">
                      <a16:colId xmlns:a16="http://schemas.microsoft.com/office/drawing/2014/main" xmlns="" val="3740109008"/>
                    </a:ext>
                  </a:extLst>
                </a:gridCol>
              </a:tblGrid>
              <a:tr h="619146">
                <a:tc>
                  <a:txBody>
                    <a:bodyPr/>
                    <a:lstStyle/>
                    <a:p>
                      <a:pPr algn="ctr">
                        <a:lnSpc>
                          <a:spcPts val="1800"/>
                        </a:lnSpc>
                        <a:spcAft>
                          <a:spcPts val="0"/>
                        </a:spcAft>
                      </a:pPr>
                      <a:r>
                        <a:rPr lang="zh-TW" sz="2000" b="1" kern="150" dirty="0">
                          <a:solidFill>
                            <a:srgbClr val="000000"/>
                          </a:solidFill>
                          <a:effectLst/>
                          <a:latin typeface="Times New Roman" panose="02020603050405020304" pitchFamily="18" charset="0"/>
                          <a:ea typeface="標楷體" panose="03000509000000000000" pitchFamily="65" charset="-120"/>
                        </a:rPr>
                        <a:t>項次</a:t>
                      </a:r>
                      <a:endParaRPr lang="zh-TW" sz="2000" b="1" kern="150" dirty="0">
                        <a:effectLst/>
                        <a:latin typeface="Times New Roman" panose="02020603050405020304" pitchFamily="18" charset="0"/>
                        <a:ea typeface="新細明體, PMingLiU"/>
                      </a:endParaRPr>
                    </a:p>
                  </a:txBody>
                  <a:tcPr marL="14213" marR="14213"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800"/>
                        </a:lnSpc>
                        <a:spcAft>
                          <a:spcPts val="0"/>
                        </a:spcAft>
                      </a:pPr>
                      <a:r>
                        <a:rPr lang="zh-TW" sz="2000" b="1" kern="150">
                          <a:solidFill>
                            <a:srgbClr val="000000"/>
                          </a:solidFill>
                          <a:effectLst/>
                          <a:latin typeface="Times New Roman" panose="02020603050405020304" pitchFamily="18" charset="0"/>
                          <a:ea typeface="標楷體" panose="03000509000000000000" pitchFamily="65" charset="-120"/>
                        </a:rPr>
                        <a:t>防弊機制</a:t>
                      </a:r>
                      <a:endParaRPr lang="zh-TW" sz="2000" b="1" kern="150">
                        <a:effectLst/>
                        <a:latin typeface="Times New Roman" panose="02020603050405020304" pitchFamily="18" charset="0"/>
                        <a:ea typeface="新細明體, PMingLiU"/>
                      </a:endParaRPr>
                    </a:p>
                  </a:txBody>
                  <a:tcPr marL="14213" marR="142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800"/>
                        </a:lnSpc>
                        <a:spcAft>
                          <a:spcPts val="0"/>
                        </a:spcAft>
                      </a:pPr>
                      <a:r>
                        <a:rPr lang="zh-TW" sz="2000" b="1" kern="150" dirty="0">
                          <a:solidFill>
                            <a:srgbClr val="000000"/>
                          </a:solidFill>
                          <a:effectLst/>
                          <a:latin typeface="Times New Roman" panose="02020603050405020304" pitchFamily="18" charset="0"/>
                          <a:ea typeface="標楷體" panose="03000509000000000000" pitchFamily="65" charset="-120"/>
                        </a:rPr>
                        <a:t>執行要點</a:t>
                      </a:r>
                      <a:endParaRPr lang="zh-TW" sz="2000" b="1" kern="150" dirty="0">
                        <a:effectLst/>
                        <a:latin typeface="Times New Roman" panose="02020603050405020304" pitchFamily="18" charset="0"/>
                        <a:ea typeface="新細明體, PMingLiU"/>
                      </a:endParaRPr>
                    </a:p>
                  </a:txBody>
                  <a:tcPr marL="14213" marR="142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366504562"/>
                  </a:ext>
                </a:extLst>
              </a:tr>
              <a:tr h="2519483">
                <a:tc>
                  <a:txBody>
                    <a:bodyPr/>
                    <a:lstStyle/>
                    <a:p>
                      <a:pPr algn="ctr">
                        <a:lnSpc>
                          <a:spcPts val="2400"/>
                        </a:lnSpc>
                        <a:spcAft>
                          <a:spcPts val="0"/>
                        </a:spcAft>
                      </a:pPr>
                      <a:r>
                        <a:rPr lang="zh-TW" sz="2000" b="1" kern="150">
                          <a:solidFill>
                            <a:srgbClr val="000000"/>
                          </a:solidFill>
                          <a:effectLst/>
                          <a:latin typeface="Times New Roman" panose="02020603050405020304" pitchFamily="18" charset="0"/>
                          <a:ea typeface="標楷體" panose="03000509000000000000" pitchFamily="65" charset="-120"/>
                        </a:rPr>
                        <a:t>一</a:t>
                      </a:r>
                      <a:endParaRPr lang="zh-TW" sz="2000" b="1" kern="150">
                        <a:effectLst/>
                        <a:latin typeface="Times New Roman" panose="02020603050405020304" pitchFamily="18" charset="0"/>
                        <a:ea typeface="新細明體, PMingLiU"/>
                      </a:endParaRPr>
                    </a:p>
                  </a:txBody>
                  <a:tcPr marL="14213" marR="14213"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270" algn="just">
                        <a:lnSpc>
                          <a:spcPts val="2400"/>
                        </a:lnSpc>
                        <a:spcAft>
                          <a:spcPts val="0"/>
                        </a:spcAft>
                      </a:pPr>
                      <a:r>
                        <a:rPr lang="zh-TW" sz="2000" b="1" kern="150">
                          <a:solidFill>
                            <a:srgbClr val="000000"/>
                          </a:solidFill>
                          <a:effectLst/>
                          <a:latin typeface="Times New Roman" panose="02020603050405020304" pitchFamily="18" charset="0"/>
                          <a:ea typeface="標楷體" panose="03000509000000000000" pitchFamily="65" charset="-120"/>
                        </a:rPr>
                        <a:t>合併招標或依法分別辦理採購（避免違反意圖分批辦理）</a:t>
                      </a:r>
                      <a:endParaRPr lang="zh-TW" sz="2000" b="1" kern="150">
                        <a:effectLst/>
                        <a:latin typeface="Times New Roman" panose="02020603050405020304" pitchFamily="18" charset="0"/>
                        <a:ea typeface="新細明體, PMingLiU"/>
                      </a:endParaRPr>
                    </a:p>
                  </a:txBody>
                  <a:tcPr marL="14213" marR="142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270" algn="just">
                        <a:lnSpc>
                          <a:spcPts val="2400"/>
                        </a:lnSpc>
                        <a:spcAft>
                          <a:spcPts val="0"/>
                        </a:spcAft>
                      </a:pPr>
                      <a:r>
                        <a:rPr lang="en-US" sz="2000" b="1" u="sng" kern="150" dirty="0">
                          <a:solidFill>
                            <a:srgbClr val="000000"/>
                          </a:solidFill>
                          <a:effectLst/>
                          <a:latin typeface="Times New Roman" panose="02020603050405020304" pitchFamily="18" charset="0"/>
                          <a:ea typeface="標楷體" panose="03000509000000000000" pitchFamily="65" charset="-120"/>
                        </a:rPr>
                        <a:t>1.</a:t>
                      </a:r>
                      <a:r>
                        <a:rPr lang="zh-TW" sz="2000" b="1" u="sng" kern="150" dirty="0">
                          <a:solidFill>
                            <a:srgbClr val="000000"/>
                          </a:solidFill>
                          <a:effectLst/>
                          <a:latin typeface="Times New Roman" panose="02020603050405020304" pitchFamily="18" charset="0"/>
                          <a:ea typeface="標楷體" panose="03000509000000000000" pitchFamily="65" charset="-120"/>
                        </a:rPr>
                        <a:t>合併招標</a:t>
                      </a:r>
                      <a:endParaRPr lang="zh-TW" sz="2000" b="1" kern="150" dirty="0">
                        <a:effectLst/>
                        <a:latin typeface="Times New Roman" panose="02020603050405020304" pitchFamily="18" charset="0"/>
                        <a:ea typeface="新細明體, PMingLiU"/>
                      </a:endParaRPr>
                    </a:p>
                    <a:p>
                      <a:pPr marL="1270" algn="just">
                        <a:lnSpc>
                          <a:spcPts val="2400"/>
                        </a:lnSpc>
                        <a:spcAft>
                          <a:spcPts val="0"/>
                        </a:spcAft>
                      </a:pPr>
                      <a:r>
                        <a:rPr lang="en-US" sz="2000" b="1" kern="150" dirty="0">
                          <a:solidFill>
                            <a:srgbClr val="000000"/>
                          </a:solidFill>
                          <a:effectLst/>
                          <a:latin typeface="Times New Roman" panose="02020603050405020304" pitchFamily="18" charset="0"/>
                          <a:ea typeface="Times New Roman" panose="02020603050405020304" pitchFamily="18" charset="0"/>
                        </a:rPr>
                        <a:t>    </a:t>
                      </a:r>
                      <a:r>
                        <a:rPr lang="zh-TW" sz="2000" b="1" kern="150" dirty="0">
                          <a:solidFill>
                            <a:srgbClr val="000000"/>
                          </a:solidFill>
                          <a:effectLst/>
                          <a:latin typeface="Times New Roman" panose="02020603050405020304" pitchFamily="18" charset="0"/>
                          <a:ea typeface="標楷體" panose="03000509000000000000" pitchFamily="65" charset="-120"/>
                        </a:rPr>
                        <a:t>如採購需求可預知且數量確定，不得意圖規避政府採購法（下稱採購法）之適用，分批辦理採購，而應合併辦理採購。</a:t>
                      </a:r>
                      <a:endParaRPr lang="zh-TW" sz="2000" b="1" kern="150" dirty="0">
                        <a:effectLst/>
                        <a:latin typeface="Times New Roman" panose="02020603050405020304" pitchFamily="18" charset="0"/>
                        <a:ea typeface="新細明體, PMingLiU"/>
                      </a:endParaRPr>
                    </a:p>
                    <a:p>
                      <a:pPr marL="1270" algn="just">
                        <a:lnSpc>
                          <a:spcPts val="2400"/>
                        </a:lnSpc>
                        <a:spcAft>
                          <a:spcPts val="0"/>
                        </a:spcAft>
                      </a:pPr>
                      <a:r>
                        <a:rPr lang="en-US" sz="2000" b="1" u="sng" kern="150" dirty="0">
                          <a:solidFill>
                            <a:srgbClr val="000000"/>
                          </a:solidFill>
                          <a:effectLst/>
                          <a:latin typeface="Times New Roman" panose="02020603050405020304" pitchFamily="18" charset="0"/>
                          <a:ea typeface="標楷體" panose="03000509000000000000" pitchFamily="65" charset="-120"/>
                        </a:rPr>
                        <a:t>2.</a:t>
                      </a:r>
                      <a:r>
                        <a:rPr lang="zh-TW" sz="2000" b="1" u="sng" kern="150" dirty="0">
                          <a:solidFill>
                            <a:srgbClr val="000000"/>
                          </a:solidFill>
                          <a:effectLst/>
                          <a:latin typeface="Times New Roman" panose="02020603050405020304" pitchFamily="18" charset="0"/>
                          <a:ea typeface="標楷體" panose="03000509000000000000" pitchFamily="65" charset="-120"/>
                        </a:rPr>
                        <a:t>得依法適當分別辦理之情形</a:t>
                      </a:r>
                      <a:endParaRPr lang="zh-TW" sz="2000" b="1" kern="150" dirty="0">
                        <a:effectLst/>
                        <a:latin typeface="Times New Roman" panose="02020603050405020304" pitchFamily="18" charset="0"/>
                        <a:ea typeface="新細明體, PMingLiU"/>
                      </a:endParaRPr>
                    </a:p>
                    <a:p>
                      <a:pPr marL="457200" indent="-457200" algn="just">
                        <a:lnSpc>
                          <a:spcPts val="2400"/>
                        </a:lnSpc>
                        <a:spcAft>
                          <a:spcPts val="0"/>
                        </a:spcAft>
                      </a:pPr>
                      <a:r>
                        <a:rPr lang="zh-TW" sz="2000" b="1" kern="150" dirty="0">
                          <a:solidFill>
                            <a:srgbClr val="000000"/>
                          </a:solidFill>
                          <a:effectLst/>
                          <a:latin typeface="Times New Roman" panose="02020603050405020304" pitchFamily="18" charset="0"/>
                          <a:ea typeface="標楷體" panose="03000509000000000000" pitchFamily="65" charset="-120"/>
                        </a:rPr>
                        <a:t>（</a:t>
                      </a:r>
                      <a:r>
                        <a:rPr lang="en-US" sz="2000" b="1" kern="150" dirty="0">
                          <a:solidFill>
                            <a:srgbClr val="000000"/>
                          </a:solidFill>
                          <a:effectLst/>
                          <a:latin typeface="Times New Roman" panose="02020603050405020304" pitchFamily="18" charset="0"/>
                          <a:ea typeface="標楷體" panose="03000509000000000000" pitchFamily="65" charset="-120"/>
                        </a:rPr>
                        <a:t>1</a:t>
                      </a:r>
                      <a:r>
                        <a:rPr lang="zh-TW" sz="2000" b="1" kern="150" dirty="0">
                          <a:solidFill>
                            <a:srgbClr val="000000"/>
                          </a:solidFill>
                          <a:effectLst/>
                          <a:latin typeface="Times New Roman" panose="02020603050405020304" pitchFamily="18" charset="0"/>
                          <a:ea typeface="標楷體" panose="03000509000000000000" pitchFamily="65" charset="-120"/>
                        </a:rPr>
                        <a:t>）屬不同標的、不同施工或供應地區、不同需求條件或不同行業廠商之專業項目者，得依採購法施行細則第</a:t>
                      </a:r>
                      <a:r>
                        <a:rPr lang="en-US" sz="2000" b="1" kern="150" dirty="0">
                          <a:solidFill>
                            <a:srgbClr val="000000"/>
                          </a:solidFill>
                          <a:effectLst/>
                          <a:latin typeface="Times New Roman" panose="02020603050405020304" pitchFamily="18" charset="0"/>
                          <a:ea typeface="標楷體" panose="03000509000000000000" pitchFamily="65" charset="-120"/>
                        </a:rPr>
                        <a:t>13</a:t>
                      </a:r>
                      <a:r>
                        <a:rPr lang="zh-TW" sz="2000" b="1" kern="150" dirty="0">
                          <a:solidFill>
                            <a:srgbClr val="000000"/>
                          </a:solidFill>
                          <a:effectLst/>
                          <a:latin typeface="Times New Roman" panose="02020603050405020304" pitchFamily="18" charset="0"/>
                          <a:ea typeface="標楷體" panose="03000509000000000000" pitchFamily="65" charset="-120"/>
                        </a:rPr>
                        <a:t>條規定分別辦理採購。</a:t>
                      </a:r>
                      <a:endParaRPr lang="zh-TW" sz="2000" b="1" kern="150" dirty="0">
                        <a:effectLst/>
                        <a:latin typeface="Times New Roman" panose="02020603050405020304" pitchFamily="18" charset="0"/>
                        <a:ea typeface="新細明體, PMingLiU"/>
                      </a:endParaRPr>
                    </a:p>
                    <a:p>
                      <a:pPr marL="457200" indent="-457200" algn="just">
                        <a:lnSpc>
                          <a:spcPts val="2400"/>
                        </a:lnSpc>
                        <a:spcAft>
                          <a:spcPts val="0"/>
                        </a:spcAft>
                      </a:pPr>
                      <a:r>
                        <a:rPr lang="zh-TW" sz="2000" b="1" kern="150" dirty="0">
                          <a:solidFill>
                            <a:srgbClr val="000000"/>
                          </a:solidFill>
                          <a:effectLst/>
                          <a:latin typeface="Times New Roman" panose="02020603050405020304" pitchFamily="18" charset="0"/>
                          <a:ea typeface="標楷體" panose="03000509000000000000" pitchFamily="65" charset="-120"/>
                        </a:rPr>
                        <a:t>（</a:t>
                      </a:r>
                      <a:r>
                        <a:rPr lang="en-US" sz="2000" b="1" kern="150" dirty="0">
                          <a:solidFill>
                            <a:srgbClr val="000000"/>
                          </a:solidFill>
                          <a:effectLst/>
                          <a:latin typeface="Times New Roman" panose="02020603050405020304" pitchFamily="18" charset="0"/>
                          <a:ea typeface="標楷體" panose="03000509000000000000" pitchFamily="65" charset="-120"/>
                        </a:rPr>
                        <a:t>2</a:t>
                      </a:r>
                      <a:r>
                        <a:rPr lang="zh-TW" sz="2000" b="1" kern="150" dirty="0">
                          <a:solidFill>
                            <a:srgbClr val="000000"/>
                          </a:solidFill>
                          <a:effectLst/>
                          <a:latin typeface="Times New Roman" panose="02020603050405020304" pitchFamily="18" charset="0"/>
                          <a:ea typeface="標楷體" panose="03000509000000000000" pitchFamily="65" charset="-120"/>
                        </a:rPr>
                        <a:t>）有分批辦理之必要，經上級機關核准，依其總金額核計採購金額，分別按公告金額或查核金額以上之規定辦理。</a:t>
                      </a:r>
                      <a:endParaRPr lang="zh-TW" sz="2000" b="1" kern="150" dirty="0">
                        <a:effectLst/>
                        <a:latin typeface="Times New Roman" panose="02020603050405020304" pitchFamily="18" charset="0"/>
                        <a:ea typeface="新細明體, PMingLiU"/>
                      </a:endParaRPr>
                    </a:p>
                  </a:txBody>
                  <a:tcPr marL="14213" marR="142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948778014"/>
                  </a:ext>
                </a:extLst>
              </a:tr>
              <a:tr h="1679656">
                <a:tc>
                  <a:txBody>
                    <a:bodyPr/>
                    <a:lstStyle/>
                    <a:p>
                      <a:pPr algn="ctr">
                        <a:lnSpc>
                          <a:spcPts val="2400"/>
                        </a:lnSpc>
                        <a:spcAft>
                          <a:spcPts val="0"/>
                        </a:spcAft>
                      </a:pPr>
                      <a:r>
                        <a:rPr lang="zh-TW" sz="2000" b="1" kern="150">
                          <a:solidFill>
                            <a:srgbClr val="000000"/>
                          </a:solidFill>
                          <a:effectLst/>
                          <a:latin typeface="Times New Roman" panose="02020603050405020304" pitchFamily="18" charset="0"/>
                          <a:ea typeface="標楷體" panose="03000509000000000000" pitchFamily="65" charset="-120"/>
                        </a:rPr>
                        <a:t>二</a:t>
                      </a:r>
                      <a:endParaRPr lang="zh-TW" sz="2000" b="1" kern="150">
                        <a:effectLst/>
                        <a:latin typeface="Times New Roman" panose="02020603050405020304" pitchFamily="18" charset="0"/>
                        <a:ea typeface="新細明體, PMingLiU"/>
                      </a:endParaRPr>
                    </a:p>
                  </a:txBody>
                  <a:tcPr marL="14213" marR="14213"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270" algn="just">
                        <a:lnSpc>
                          <a:spcPts val="2400"/>
                        </a:lnSpc>
                        <a:spcAft>
                          <a:spcPts val="0"/>
                        </a:spcAft>
                      </a:pPr>
                      <a:r>
                        <a:rPr lang="zh-TW" sz="2000" b="1" kern="150">
                          <a:solidFill>
                            <a:srgbClr val="000000"/>
                          </a:solidFill>
                          <a:effectLst/>
                          <a:latin typeface="Times New Roman" panose="02020603050405020304" pitchFamily="18" charset="0"/>
                          <a:ea typeface="標楷體" panose="03000509000000000000" pitchFamily="65" charset="-120"/>
                        </a:rPr>
                        <a:t>善用公開徵求機制訪價（避免洩密）</a:t>
                      </a:r>
                      <a:endParaRPr lang="zh-TW" sz="2000" b="1" kern="150">
                        <a:effectLst/>
                        <a:latin typeface="Times New Roman" panose="02020603050405020304" pitchFamily="18" charset="0"/>
                        <a:ea typeface="新細明體, PMingLiU"/>
                      </a:endParaRPr>
                    </a:p>
                  </a:txBody>
                  <a:tcPr marL="14213" marR="142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2400"/>
                        </a:lnSpc>
                        <a:spcAft>
                          <a:spcPts val="0"/>
                        </a:spcAft>
                        <a:tabLst>
                          <a:tab pos="210820" algn="l"/>
                        </a:tabLst>
                      </a:pPr>
                      <a:r>
                        <a:rPr lang="zh-TW" sz="2000" b="1" u="sng" kern="150" dirty="0">
                          <a:solidFill>
                            <a:srgbClr val="000000"/>
                          </a:solidFill>
                          <a:effectLst/>
                          <a:latin typeface="Times New Roman" panose="02020603050405020304" pitchFamily="18" charset="0"/>
                          <a:ea typeface="標楷體" panose="03000509000000000000" pitchFamily="65" charset="-120"/>
                        </a:rPr>
                        <a:t>善用公開說明或徵求價格及規格資料</a:t>
                      </a:r>
                      <a:endParaRPr lang="zh-TW" sz="2000" b="1" kern="150" dirty="0">
                        <a:effectLst/>
                        <a:latin typeface="Times New Roman" panose="02020603050405020304" pitchFamily="18" charset="0"/>
                        <a:ea typeface="新細明體, PMingLiU"/>
                      </a:endParaRPr>
                    </a:p>
                    <a:p>
                      <a:pPr algn="just">
                        <a:lnSpc>
                          <a:spcPts val="2400"/>
                        </a:lnSpc>
                        <a:spcAft>
                          <a:spcPts val="0"/>
                        </a:spcAft>
                      </a:pPr>
                      <a:r>
                        <a:rPr lang="en-US" sz="2000" b="1" kern="150" dirty="0">
                          <a:solidFill>
                            <a:srgbClr val="000000"/>
                          </a:solidFill>
                          <a:effectLst/>
                          <a:latin typeface="Times New Roman" panose="02020603050405020304" pitchFamily="18" charset="0"/>
                          <a:ea typeface="Times New Roman" panose="02020603050405020304" pitchFamily="18" charset="0"/>
                        </a:rPr>
                        <a:t>   </a:t>
                      </a:r>
                      <a:r>
                        <a:rPr lang="zh-TW" sz="2000" b="1" kern="150" dirty="0">
                          <a:solidFill>
                            <a:srgbClr val="000000"/>
                          </a:solidFill>
                          <a:effectLst/>
                          <a:latin typeface="Times New Roman" panose="02020603050405020304" pitchFamily="18" charset="0"/>
                          <a:ea typeface="標楷體" panose="03000509000000000000" pitchFamily="65" charset="-120"/>
                        </a:rPr>
                        <a:t>編列預算及制定採購需求，依採購法第</a:t>
                      </a:r>
                      <a:r>
                        <a:rPr lang="en-US" sz="2000" b="1" kern="150" dirty="0">
                          <a:solidFill>
                            <a:srgbClr val="000000"/>
                          </a:solidFill>
                          <a:effectLst/>
                          <a:latin typeface="Times New Roman" panose="02020603050405020304" pitchFamily="18" charset="0"/>
                          <a:ea typeface="標楷體" panose="03000509000000000000" pitchFamily="65" charset="-120"/>
                        </a:rPr>
                        <a:t>34</a:t>
                      </a:r>
                      <a:r>
                        <a:rPr lang="zh-TW" sz="2000" b="1" kern="150" dirty="0">
                          <a:solidFill>
                            <a:srgbClr val="000000"/>
                          </a:solidFill>
                          <a:effectLst/>
                          <a:latin typeface="Times New Roman" panose="02020603050405020304" pitchFamily="18" charset="0"/>
                          <a:ea typeface="標楷體" panose="03000509000000000000" pitchFamily="65" charset="-120"/>
                        </a:rPr>
                        <a:t>條第</a:t>
                      </a:r>
                      <a:r>
                        <a:rPr lang="en-US" sz="2000" b="1" kern="150" dirty="0">
                          <a:solidFill>
                            <a:srgbClr val="000000"/>
                          </a:solidFill>
                          <a:effectLst/>
                          <a:latin typeface="Times New Roman" panose="02020603050405020304" pitchFamily="18" charset="0"/>
                          <a:ea typeface="標楷體" panose="03000509000000000000" pitchFamily="65" charset="-120"/>
                        </a:rPr>
                        <a:t>1</a:t>
                      </a:r>
                      <a:r>
                        <a:rPr lang="zh-TW" sz="2000" b="1" kern="150" dirty="0">
                          <a:solidFill>
                            <a:srgbClr val="000000"/>
                          </a:solidFill>
                          <a:effectLst/>
                          <a:latin typeface="Times New Roman" panose="02020603050405020304" pitchFamily="18" charset="0"/>
                          <a:ea typeface="標楷體" panose="03000509000000000000" pitchFamily="65" charset="-120"/>
                        </a:rPr>
                        <a:t>項但書及其施行細則第</a:t>
                      </a:r>
                      <a:r>
                        <a:rPr lang="en-US" sz="2000" b="1" kern="150" dirty="0">
                          <a:solidFill>
                            <a:srgbClr val="000000"/>
                          </a:solidFill>
                          <a:effectLst/>
                          <a:latin typeface="Times New Roman" panose="02020603050405020304" pitchFamily="18" charset="0"/>
                          <a:ea typeface="標楷體" panose="03000509000000000000" pitchFamily="65" charset="-120"/>
                        </a:rPr>
                        <a:t>34</a:t>
                      </a:r>
                      <a:r>
                        <a:rPr lang="zh-TW" sz="2000" b="1" kern="150" dirty="0">
                          <a:solidFill>
                            <a:srgbClr val="000000"/>
                          </a:solidFill>
                          <a:effectLst/>
                          <a:latin typeface="Times New Roman" panose="02020603050405020304" pitchFamily="18" charset="0"/>
                          <a:ea typeface="標楷體" panose="03000509000000000000" pitchFamily="65" charset="-120"/>
                        </a:rPr>
                        <a:t>條第</a:t>
                      </a:r>
                      <a:r>
                        <a:rPr lang="en-US" sz="2000" b="1" kern="150" dirty="0">
                          <a:solidFill>
                            <a:srgbClr val="000000"/>
                          </a:solidFill>
                          <a:effectLst/>
                          <a:latin typeface="Times New Roman" panose="02020603050405020304" pitchFamily="18" charset="0"/>
                          <a:ea typeface="標楷體" panose="03000509000000000000" pitchFamily="65" charset="-120"/>
                        </a:rPr>
                        <a:t>1</a:t>
                      </a:r>
                      <a:r>
                        <a:rPr lang="zh-TW" sz="2000" b="1" kern="150" dirty="0">
                          <a:solidFill>
                            <a:srgbClr val="000000"/>
                          </a:solidFill>
                          <a:effectLst/>
                          <a:latin typeface="Times New Roman" panose="02020603050405020304" pitchFamily="18" charset="0"/>
                          <a:ea typeface="標楷體" panose="03000509000000000000" pitchFamily="65" charset="-120"/>
                        </a:rPr>
                        <a:t>項規定，採「公開說明或藉以公開徵求廠商提供參考資料」方式，向廠商訪價或請其提供參考資料；或將招標文件公開閱覽，徵求民眾或廠商意見，以避免違反保密規定。</a:t>
                      </a:r>
                      <a:endParaRPr lang="zh-TW" sz="2000" b="1" kern="150" dirty="0">
                        <a:effectLst/>
                        <a:latin typeface="Times New Roman" panose="02020603050405020304" pitchFamily="18" charset="0"/>
                        <a:ea typeface="新細明體, PMingLiU"/>
                      </a:endParaRPr>
                    </a:p>
                  </a:txBody>
                  <a:tcPr marL="14213" marR="142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151490609"/>
                  </a:ext>
                </a:extLst>
              </a:tr>
            </a:tbl>
          </a:graphicData>
        </a:graphic>
      </p:graphicFrame>
      <p:sp>
        <p:nvSpPr>
          <p:cNvPr id="4" name="投影片編號版面配置區 3"/>
          <p:cNvSpPr>
            <a:spLocks noGrp="1"/>
          </p:cNvSpPr>
          <p:nvPr>
            <p:ph type="sldNum" sz="quarter" idx="12"/>
          </p:nvPr>
        </p:nvSpPr>
        <p:spPr/>
        <p:txBody>
          <a:bodyPr/>
          <a:lstStyle/>
          <a:p>
            <a:fld id="{1118FB7C-3051-423D-B140-B22D31D849CF}" type="slidenum">
              <a:rPr lang="zh-TW" altLang="en-US" smtClean="0"/>
              <a:pPr/>
              <a:t>11</a:t>
            </a:fld>
            <a:endParaRPr lang="zh-TW" altLang="en-US"/>
          </a:p>
        </p:txBody>
      </p:sp>
    </p:spTree>
    <p:extLst>
      <p:ext uri="{BB962C8B-B14F-4D97-AF65-F5344CB8AC3E}">
        <p14:creationId xmlns:p14="http://schemas.microsoft.com/office/powerpoint/2010/main" val="2298763535"/>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Rectangle 2"/>
          <p:cNvSpPr>
            <a:spLocks noGrp="1" noChangeArrowheads="1"/>
          </p:cNvSpPr>
          <p:nvPr>
            <p:ph type="title" idx="4294967295"/>
          </p:nvPr>
        </p:nvSpPr>
        <p:spPr>
          <a:xfrm>
            <a:off x="457200" y="277813"/>
            <a:ext cx="8229600" cy="774700"/>
          </a:xfrm>
        </p:spPr>
        <p:txBody>
          <a:bodyPr/>
          <a:lstStyle/>
          <a:p>
            <a:pPr eaLnBrk="1" hangingPunct="1"/>
            <a:r>
              <a:rPr lang="zh-TW" altLang="en-US" sz="3800" b="1" smtClean="0">
                <a:solidFill>
                  <a:srgbClr val="CA2004"/>
                </a:solidFill>
                <a:latin typeface="標楷體" panose="03000509000000000000" pitchFamily="65" charset="-120"/>
              </a:rPr>
              <a:t>議題</a:t>
            </a:r>
            <a:r>
              <a:rPr lang="en-US" altLang="zh-TW" sz="3800" b="1" smtClean="0">
                <a:solidFill>
                  <a:srgbClr val="CA2004"/>
                </a:solidFill>
                <a:latin typeface="新細明體" panose="02020500000000000000" pitchFamily="18" charset="-120"/>
                <a:ea typeface="新細明體" panose="02020500000000000000" pitchFamily="18" charset="-120"/>
              </a:rPr>
              <a:t>3</a:t>
            </a:r>
            <a:r>
              <a:rPr lang="zh-TW" altLang="en-US" sz="3800" b="1" smtClean="0">
                <a:solidFill>
                  <a:srgbClr val="CA2004"/>
                </a:solidFill>
                <a:latin typeface="新細明體" panose="02020500000000000000" pitchFamily="18" charset="-120"/>
                <a:ea typeface="新細明體" panose="02020500000000000000" pitchFamily="18" charset="-120"/>
              </a:rPr>
              <a:t>：</a:t>
            </a:r>
            <a:r>
              <a:rPr lang="zh-TW" altLang="en-US" sz="3800" b="1" smtClean="0">
                <a:solidFill>
                  <a:srgbClr val="CA2004"/>
                </a:solidFill>
                <a:latin typeface="標楷體" panose="03000509000000000000" pitchFamily="65" charset="-120"/>
              </a:rPr>
              <a:t>「需」辦理議價者</a:t>
            </a:r>
            <a:r>
              <a:rPr lang="en-US" altLang="zh-TW" sz="3800" b="1" smtClean="0">
                <a:solidFill>
                  <a:srgbClr val="CA2004"/>
                </a:solidFill>
                <a:latin typeface="標楷體" panose="03000509000000000000" pitchFamily="65" charset="-120"/>
              </a:rPr>
              <a:t>1</a:t>
            </a:r>
            <a:endParaRPr lang="zh-TW" altLang="en-US" smtClean="0">
              <a:latin typeface="標楷體" panose="03000509000000000000" pitchFamily="65" charset="-120"/>
            </a:endParaRPr>
          </a:p>
        </p:txBody>
      </p:sp>
      <p:sp>
        <p:nvSpPr>
          <p:cNvPr id="194563" name="Rectangle 3"/>
          <p:cNvSpPr>
            <a:spLocks noGrp="1" noChangeArrowheads="1"/>
          </p:cNvSpPr>
          <p:nvPr>
            <p:ph type="body" idx="4294967295"/>
          </p:nvPr>
        </p:nvSpPr>
        <p:spPr>
          <a:xfrm>
            <a:off x="457200" y="1124744"/>
            <a:ext cx="8435975" cy="5399881"/>
          </a:xfrm>
        </p:spPr>
        <p:txBody>
          <a:bodyPr>
            <a:normAutofit fontScale="92500" lnSpcReduction="10000"/>
          </a:bodyPr>
          <a:lstStyle/>
          <a:p>
            <a:pPr>
              <a:buFont typeface="Wingdings" panose="05000000000000000000" pitchFamily="2" charset="2"/>
              <a:buChar char="p"/>
            </a:pPr>
            <a:r>
              <a:rPr lang="zh-TW" altLang="en-US" sz="2500" b="1" dirty="0">
                <a:latin typeface="+mj-ea"/>
                <a:ea typeface="+mj-ea"/>
              </a:rPr>
              <a:t>涉及工程採購之機關通知廠商變更契約，查本會訂頒工程採購契約範本第</a:t>
            </a:r>
            <a:r>
              <a:rPr lang="en-US" altLang="zh-TW" sz="2500" b="1" dirty="0">
                <a:latin typeface="+mj-ea"/>
                <a:ea typeface="+mj-ea"/>
              </a:rPr>
              <a:t>20</a:t>
            </a:r>
            <a:r>
              <a:rPr lang="zh-TW" altLang="en-US" sz="2500" b="1" dirty="0">
                <a:latin typeface="+mj-ea"/>
                <a:ea typeface="+mj-ea"/>
              </a:rPr>
              <a:t>條相關內容如下：</a:t>
            </a:r>
          </a:p>
          <a:p>
            <a:r>
              <a:rPr lang="en-US" altLang="zh-TW" sz="2500" b="1" dirty="0">
                <a:latin typeface="+mj-ea"/>
                <a:ea typeface="+mj-ea"/>
              </a:rPr>
              <a:t>(</a:t>
            </a:r>
            <a:r>
              <a:rPr lang="zh-TW" altLang="en-US" sz="2500" b="1" dirty="0">
                <a:latin typeface="+mj-ea"/>
                <a:ea typeface="+mj-ea"/>
              </a:rPr>
              <a:t>一</a:t>
            </a:r>
            <a:r>
              <a:rPr lang="en-US" altLang="zh-TW" sz="2500" b="1" dirty="0">
                <a:latin typeface="+mj-ea"/>
                <a:ea typeface="+mj-ea"/>
              </a:rPr>
              <a:t>)</a:t>
            </a:r>
            <a:r>
              <a:rPr lang="zh-TW" altLang="en-US" sz="2500" b="1" dirty="0">
                <a:latin typeface="+mj-ea"/>
                <a:ea typeface="+mj-ea"/>
              </a:rPr>
              <a:t>第</a:t>
            </a:r>
            <a:r>
              <a:rPr lang="en-US" altLang="zh-TW" sz="2500" b="1" dirty="0">
                <a:latin typeface="+mj-ea"/>
                <a:ea typeface="+mj-ea"/>
              </a:rPr>
              <a:t>1</a:t>
            </a:r>
            <a:r>
              <a:rPr lang="zh-TW" altLang="en-US" sz="2500" b="1" dirty="0">
                <a:latin typeface="+mj-ea"/>
                <a:ea typeface="+mj-ea"/>
              </a:rPr>
              <a:t>款：「機關於必要時得於契約所約定之範圍內通知廠商變更契約</a:t>
            </a:r>
            <a:r>
              <a:rPr lang="zh-TW" altLang="en-US" sz="2500" b="1" dirty="0">
                <a:solidFill>
                  <a:srgbClr val="0000FF"/>
                </a:solidFill>
                <a:latin typeface="+mj-ea"/>
                <a:ea typeface="+mj-ea"/>
              </a:rPr>
              <a:t>（含新增項目）</a:t>
            </a:r>
            <a:r>
              <a:rPr lang="zh-TW" altLang="en-US" sz="2500" b="1" dirty="0">
                <a:latin typeface="+mj-ea"/>
                <a:ea typeface="+mj-ea"/>
              </a:rPr>
              <a:t>，廠商於接獲通知後，除雙方另有協議外，應於</a:t>
            </a:r>
            <a:r>
              <a:rPr lang="en-US" altLang="zh-TW" sz="2500" b="1" dirty="0">
                <a:latin typeface="+mj-ea"/>
                <a:ea typeface="+mj-ea"/>
              </a:rPr>
              <a:t>30</a:t>
            </a:r>
            <a:r>
              <a:rPr lang="zh-TW" altLang="en-US" sz="2500" b="1" dirty="0">
                <a:latin typeface="+mj-ea"/>
                <a:ea typeface="+mj-ea"/>
              </a:rPr>
              <a:t>日內向機關提出契約標的、價金、履約期限、付款期程或其他契約內容須變更之相關文件。契約價金之變更，其底價依採購法第</a:t>
            </a:r>
            <a:r>
              <a:rPr lang="en-US" altLang="zh-TW" sz="2500" b="1" dirty="0">
                <a:latin typeface="+mj-ea"/>
                <a:ea typeface="+mj-ea"/>
              </a:rPr>
              <a:t>46</a:t>
            </a:r>
            <a:r>
              <a:rPr lang="zh-TW" altLang="en-US" sz="2500" b="1" dirty="0">
                <a:latin typeface="+mj-ea"/>
                <a:ea typeface="+mj-ea"/>
              </a:rPr>
              <a:t>條第</a:t>
            </a:r>
            <a:r>
              <a:rPr lang="en-US" altLang="zh-TW" sz="2500" b="1" dirty="0">
                <a:latin typeface="+mj-ea"/>
                <a:ea typeface="+mj-ea"/>
              </a:rPr>
              <a:t>1</a:t>
            </a:r>
            <a:r>
              <a:rPr lang="zh-TW" altLang="en-US" sz="2500" b="1" dirty="0">
                <a:latin typeface="+mj-ea"/>
                <a:ea typeface="+mj-ea"/>
              </a:rPr>
              <a:t>項之規定。契約原有項目，因機關要求契約變更，如變更之部分，其價格或施工條件改變，得就該等變更之部分另行議價。</a:t>
            </a:r>
            <a:r>
              <a:rPr lang="zh-TW" altLang="en-US" sz="2500" b="1" dirty="0">
                <a:solidFill>
                  <a:srgbClr val="0000FF"/>
                </a:solidFill>
                <a:latin typeface="+mj-ea"/>
                <a:ea typeface="+mj-ea"/>
              </a:rPr>
              <a:t>新增工作中如包括原有契約項目，經廠商舉證依原單價施作顯失公平者，亦同</a:t>
            </a:r>
            <a:r>
              <a:rPr lang="zh-TW" altLang="en-US" sz="2500" b="1" dirty="0">
                <a:latin typeface="+mj-ea"/>
                <a:ea typeface="+mj-ea"/>
              </a:rPr>
              <a:t>。</a:t>
            </a:r>
            <a:r>
              <a:rPr lang="zh-TW" altLang="en-US" sz="2500" b="1" dirty="0" smtClean="0">
                <a:latin typeface="+mj-ea"/>
                <a:ea typeface="+mj-ea"/>
              </a:rPr>
              <a:t>」工程會</a:t>
            </a:r>
            <a:r>
              <a:rPr lang="en-US" altLang="zh-TW" sz="2500" b="1" dirty="0" smtClean="0">
                <a:latin typeface="+mj-ea"/>
                <a:ea typeface="+mj-ea"/>
              </a:rPr>
              <a:t>103</a:t>
            </a:r>
            <a:r>
              <a:rPr lang="zh-TW" altLang="en-US" sz="2500" b="1" dirty="0">
                <a:latin typeface="+mj-ea"/>
                <a:ea typeface="+mj-ea"/>
              </a:rPr>
              <a:t>年</a:t>
            </a:r>
            <a:r>
              <a:rPr lang="en-US" altLang="zh-TW" sz="2500" b="1" dirty="0">
                <a:latin typeface="+mj-ea"/>
                <a:ea typeface="+mj-ea"/>
              </a:rPr>
              <a:t>07</a:t>
            </a:r>
            <a:r>
              <a:rPr lang="zh-TW" altLang="en-US" sz="2500" b="1" dirty="0">
                <a:latin typeface="+mj-ea"/>
                <a:ea typeface="+mj-ea"/>
              </a:rPr>
              <a:t>月</a:t>
            </a:r>
            <a:r>
              <a:rPr lang="en-US" altLang="zh-TW" sz="2500" b="1" dirty="0">
                <a:latin typeface="+mj-ea"/>
                <a:ea typeface="+mj-ea"/>
              </a:rPr>
              <a:t>06</a:t>
            </a:r>
            <a:r>
              <a:rPr lang="zh-TW" altLang="en-US" sz="2500" b="1" dirty="0" smtClean="0">
                <a:latin typeface="+mj-ea"/>
                <a:ea typeface="+mj-ea"/>
              </a:rPr>
              <a:t>日工程</a:t>
            </a:r>
            <a:r>
              <a:rPr lang="zh-TW" altLang="en-US" sz="2500" b="1" dirty="0">
                <a:latin typeface="+mj-ea"/>
                <a:ea typeface="+mj-ea"/>
              </a:rPr>
              <a:t>企字第</a:t>
            </a:r>
            <a:r>
              <a:rPr lang="en-US" altLang="zh-TW" sz="2500" b="1" dirty="0">
                <a:latin typeface="+mj-ea"/>
                <a:ea typeface="+mj-ea"/>
              </a:rPr>
              <a:t>10300192890</a:t>
            </a:r>
            <a:r>
              <a:rPr lang="zh-TW" altLang="en-US" sz="2500" b="1" dirty="0">
                <a:latin typeface="+mj-ea"/>
                <a:ea typeface="+mj-ea"/>
              </a:rPr>
              <a:t>號</a:t>
            </a:r>
            <a:r>
              <a:rPr lang="zh-TW" altLang="en-US" sz="2400" b="1" dirty="0" smtClean="0"/>
              <a:t>函</a:t>
            </a:r>
            <a:endParaRPr lang="en-US" altLang="zh-TW" sz="2400" b="1" dirty="0" smtClean="0"/>
          </a:p>
          <a:p>
            <a:pPr>
              <a:buFont typeface="Wingdings" panose="05000000000000000000" pitchFamily="2" charset="2"/>
              <a:buChar char="p"/>
            </a:pPr>
            <a:r>
              <a:rPr lang="zh-TW" altLang="zh-TW" sz="2400" b="1" dirty="0" smtClean="0">
                <a:latin typeface="+mj-ea"/>
                <a:ea typeface="+mj-ea"/>
              </a:rPr>
              <a:t>工程採購契約範本第</a:t>
            </a:r>
            <a:r>
              <a:rPr lang="en-US" altLang="zh-TW" sz="2400" b="1" dirty="0" smtClean="0">
                <a:latin typeface="+mj-ea"/>
                <a:ea typeface="+mj-ea"/>
              </a:rPr>
              <a:t>3</a:t>
            </a:r>
            <a:r>
              <a:rPr lang="zh-TW" altLang="zh-TW" sz="2400" b="1" dirty="0" smtClean="0">
                <a:latin typeface="+mj-ea"/>
                <a:ea typeface="+mj-ea"/>
              </a:rPr>
              <a:t>條</a:t>
            </a:r>
            <a:r>
              <a:rPr lang="en-US" altLang="zh-TW" sz="2400" b="1" dirty="0" smtClean="0">
                <a:latin typeface="+mj-ea"/>
                <a:ea typeface="+mj-ea"/>
              </a:rPr>
              <a:t>(</a:t>
            </a:r>
            <a:r>
              <a:rPr lang="zh-TW" altLang="zh-TW" sz="2400" b="1" dirty="0" smtClean="0">
                <a:latin typeface="+mj-ea"/>
                <a:ea typeface="+mj-ea"/>
              </a:rPr>
              <a:t>契約價金之給付</a:t>
            </a:r>
            <a:r>
              <a:rPr lang="en-US" altLang="zh-TW" sz="2400" b="1" dirty="0" smtClean="0">
                <a:latin typeface="+mj-ea"/>
                <a:ea typeface="+mj-ea"/>
              </a:rPr>
              <a:t>)(</a:t>
            </a:r>
            <a:r>
              <a:rPr lang="zh-TW" altLang="zh-TW" sz="2400" b="1" dirty="0" smtClean="0">
                <a:latin typeface="+mj-ea"/>
                <a:ea typeface="+mj-ea"/>
              </a:rPr>
              <a:t>二</a:t>
            </a:r>
            <a:r>
              <a:rPr lang="en-US" altLang="zh-TW" sz="2400" b="1" dirty="0" smtClean="0">
                <a:latin typeface="+mj-ea"/>
                <a:ea typeface="+mj-ea"/>
              </a:rPr>
              <a:t>)</a:t>
            </a:r>
            <a:r>
              <a:rPr lang="zh-TW" altLang="zh-TW" sz="2400" b="1" dirty="0" smtClean="0">
                <a:latin typeface="+mj-ea"/>
                <a:ea typeface="+mj-ea"/>
              </a:rPr>
              <a:t>採契約價金</a:t>
            </a:r>
            <a:r>
              <a:rPr lang="zh-TW" altLang="zh-TW" sz="2400" b="1" dirty="0" smtClean="0">
                <a:solidFill>
                  <a:srgbClr val="0000FF"/>
                </a:solidFill>
                <a:latin typeface="+mj-ea"/>
                <a:ea typeface="+mj-ea"/>
              </a:rPr>
              <a:t>總額結算給付</a:t>
            </a:r>
            <a:r>
              <a:rPr lang="zh-TW" altLang="zh-TW" sz="2400" b="1" dirty="0" smtClean="0">
                <a:latin typeface="+mj-ea"/>
                <a:ea typeface="+mj-ea"/>
              </a:rPr>
              <a:t>之部分：</a:t>
            </a:r>
          </a:p>
          <a:p>
            <a:r>
              <a:rPr lang="en-US" altLang="zh-TW" sz="2400" b="1" dirty="0" smtClean="0">
                <a:latin typeface="+mj-ea"/>
                <a:ea typeface="+mj-ea"/>
              </a:rPr>
              <a:t>2.</a:t>
            </a:r>
            <a:r>
              <a:rPr lang="zh-TW" altLang="zh-TW" sz="2400" b="1" dirty="0" smtClean="0">
                <a:latin typeface="+mj-ea"/>
                <a:ea typeface="+mj-ea"/>
              </a:rPr>
              <a:t>工程之個別項目實作數量較契約所定數量增加達</a:t>
            </a:r>
            <a:r>
              <a:rPr lang="en-US" altLang="zh-TW" sz="2400" b="1" dirty="0" smtClean="0">
                <a:latin typeface="+mj-ea"/>
                <a:ea typeface="+mj-ea"/>
              </a:rPr>
              <a:t>30%</a:t>
            </a:r>
            <a:r>
              <a:rPr lang="zh-TW" altLang="zh-TW" sz="2400" b="1" dirty="0" smtClean="0">
                <a:latin typeface="+mj-ea"/>
                <a:ea typeface="+mj-ea"/>
              </a:rPr>
              <a:t>以上時，其</a:t>
            </a:r>
            <a:r>
              <a:rPr lang="zh-TW" altLang="zh-TW" sz="2400" b="1" dirty="0" smtClean="0">
                <a:solidFill>
                  <a:srgbClr val="0000FF"/>
                </a:solidFill>
                <a:latin typeface="+mj-ea"/>
                <a:ea typeface="+mj-ea"/>
              </a:rPr>
              <a:t>逾</a:t>
            </a:r>
            <a:r>
              <a:rPr lang="en-US" altLang="zh-TW" sz="2400" b="1" dirty="0" smtClean="0">
                <a:solidFill>
                  <a:srgbClr val="0000FF"/>
                </a:solidFill>
                <a:latin typeface="+mj-ea"/>
                <a:ea typeface="+mj-ea"/>
              </a:rPr>
              <a:t>30%</a:t>
            </a:r>
            <a:r>
              <a:rPr lang="zh-TW" altLang="zh-TW" sz="2400" b="1" dirty="0" smtClean="0">
                <a:solidFill>
                  <a:srgbClr val="0000FF"/>
                </a:solidFill>
                <a:latin typeface="+mj-ea"/>
                <a:ea typeface="+mj-ea"/>
              </a:rPr>
              <a:t>之部分</a:t>
            </a:r>
            <a:r>
              <a:rPr lang="zh-TW" altLang="zh-TW" sz="2400" b="1" dirty="0" smtClean="0">
                <a:latin typeface="+mj-ea"/>
                <a:ea typeface="+mj-ea"/>
              </a:rPr>
              <a:t>，應以契約變更合理調整契約單價及計算契約價金。</a:t>
            </a:r>
          </a:p>
        </p:txBody>
      </p:sp>
      <p:sp>
        <p:nvSpPr>
          <p:cNvPr id="3" name="投影片編號版面配置區 2"/>
          <p:cNvSpPr>
            <a:spLocks noGrp="1"/>
          </p:cNvSpPr>
          <p:nvPr>
            <p:ph type="sldNum" sz="quarter" idx="12"/>
          </p:nvPr>
        </p:nvSpPr>
        <p:spPr/>
        <p:txBody>
          <a:bodyPr/>
          <a:lstStyle/>
          <a:p>
            <a:fld id="{1118FB7C-3051-423D-B140-B22D31D849CF}" type="slidenum">
              <a:rPr lang="zh-TW" altLang="en-US" smtClean="0"/>
              <a:pPr/>
              <a:t>110</a:t>
            </a:fld>
            <a:endParaRPr lang="zh-TW" altLang="en-US"/>
          </a:p>
        </p:txBody>
      </p:sp>
    </p:spTree>
    <p:extLst>
      <p:ext uri="{BB962C8B-B14F-4D97-AF65-F5344CB8AC3E}">
        <p14:creationId xmlns:p14="http://schemas.microsoft.com/office/powerpoint/2010/main" val="3145327899"/>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2"/>
          <p:cNvSpPr>
            <a:spLocks noGrp="1" noChangeArrowheads="1"/>
          </p:cNvSpPr>
          <p:nvPr>
            <p:ph type="title" idx="4294967295"/>
          </p:nvPr>
        </p:nvSpPr>
        <p:spPr>
          <a:xfrm>
            <a:off x="457200" y="277813"/>
            <a:ext cx="8229600" cy="774700"/>
          </a:xfrm>
        </p:spPr>
        <p:txBody>
          <a:bodyPr/>
          <a:lstStyle/>
          <a:p>
            <a:pPr eaLnBrk="1" hangingPunct="1"/>
            <a:r>
              <a:rPr lang="zh-TW" altLang="en-US" sz="3800" b="1" smtClean="0">
                <a:solidFill>
                  <a:srgbClr val="CA2004"/>
                </a:solidFill>
                <a:latin typeface="標楷體" panose="03000509000000000000" pitchFamily="65" charset="-120"/>
              </a:rPr>
              <a:t>議題</a:t>
            </a:r>
            <a:r>
              <a:rPr lang="en-US" altLang="zh-TW" sz="3800" b="1" smtClean="0">
                <a:solidFill>
                  <a:srgbClr val="CA2004"/>
                </a:solidFill>
                <a:latin typeface="標楷體" panose="03000509000000000000" pitchFamily="65" charset="-120"/>
              </a:rPr>
              <a:t>3</a:t>
            </a:r>
            <a:r>
              <a:rPr lang="zh-TW" altLang="en-US" sz="3800" b="1" smtClean="0">
                <a:solidFill>
                  <a:srgbClr val="CA2004"/>
                </a:solidFill>
                <a:latin typeface="標楷體" panose="03000509000000000000" pitchFamily="65" charset="-120"/>
              </a:rPr>
              <a:t>：「需」辦理議價者</a:t>
            </a:r>
            <a:r>
              <a:rPr lang="en-US" altLang="zh-TW" sz="3800" b="1" smtClean="0">
                <a:solidFill>
                  <a:srgbClr val="CA2004"/>
                </a:solidFill>
                <a:latin typeface="標楷體" panose="03000509000000000000" pitchFamily="65" charset="-120"/>
              </a:rPr>
              <a:t>2</a:t>
            </a:r>
            <a:endParaRPr lang="zh-TW" altLang="en-US" smtClean="0">
              <a:latin typeface="標楷體" panose="03000509000000000000" pitchFamily="65" charset="-120"/>
            </a:endParaRPr>
          </a:p>
        </p:txBody>
      </p:sp>
      <p:sp>
        <p:nvSpPr>
          <p:cNvPr id="195587" name="Rectangle 3"/>
          <p:cNvSpPr>
            <a:spLocks noGrp="1" noChangeArrowheads="1"/>
          </p:cNvSpPr>
          <p:nvPr>
            <p:ph type="body" idx="4294967295"/>
          </p:nvPr>
        </p:nvSpPr>
        <p:spPr>
          <a:xfrm>
            <a:off x="457200" y="1125538"/>
            <a:ext cx="8435975" cy="5399087"/>
          </a:xfrm>
        </p:spPr>
        <p:txBody>
          <a:bodyPr/>
          <a:lstStyle/>
          <a:p>
            <a:r>
              <a:rPr lang="en-US" altLang="zh-TW" sz="2400" b="1" dirty="0" smtClean="0">
                <a:latin typeface="+mj-ea"/>
                <a:ea typeface="+mj-ea"/>
              </a:rPr>
              <a:t>3.</a:t>
            </a:r>
            <a:r>
              <a:rPr lang="zh-TW" altLang="en-US" sz="2400" b="1" dirty="0" smtClean="0">
                <a:latin typeface="+mj-ea"/>
                <a:ea typeface="+mj-ea"/>
              </a:rPr>
              <a:t>工程之個別項目實作數量較契約所定數量減少達</a:t>
            </a:r>
            <a:r>
              <a:rPr lang="en-US" altLang="zh-TW" sz="2400" b="1" dirty="0" smtClean="0">
                <a:latin typeface="+mj-ea"/>
                <a:ea typeface="+mj-ea"/>
              </a:rPr>
              <a:t>30%</a:t>
            </a:r>
            <a:r>
              <a:rPr lang="zh-TW" altLang="en-US" sz="2400" b="1" dirty="0" smtClean="0">
                <a:latin typeface="+mj-ea"/>
                <a:ea typeface="+mj-ea"/>
              </a:rPr>
              <a:t>以上時，依原契約單價計算契約價金顯不合理者，應就顯不合理之部分以契約變更合理調整實作數量部分之契約單價及計算契約價金。</a:t>
            </a:r>
            <a:endParaRPr lang="en-US" altLang="zh-TW" sz="2400" b="1" dirty="0" smtClean="0">
              <a:latin typeface="+mj-ea"/>
              <a:ea typeface="+mj-ea"/>
            </a:endParaRPr>
          </a:p>
          <a:p>
            <a:r>
              <a:rPr lang="en-US" altLang="zh-TW" sz="2400" b="1" dirty="0" smtClean="0">
                <a:latin typeface="+mj-ea"/>
                <a:ea typeface="+mj-ea"/>
              </a:rPr>
              <a:t>(</a:t>
            </a:r>
            <a:r>
              <a:rPr lang="zh-TW" altLang="zh-TW" sz="2400" b="1" dirty="0" smtClean="0">
                <a:latin typeface="+mj-ea"/>
                <a:ea typeface="+mj-ea"/>
              </a:rPr>
              <a:t>三</a:t>
            </a:r>
            <a:r>
              <a:rPr lang="en-US" altLang="zh-TW" sz="2400" b="1" dirty="0" smtClean="0">
                <a:latin typeface="+mj-ea"/>
                <a:ea typeface="+mj-ea"/>
              </a:rPr>
              <a:t>)</a:t>
            </a:r>
            <a:r>
              <a:rPr lang="zh-TW" altLang="zh-TW" sz="2400" b="1" dirty="0" smtClean="0">
                <a:latin typeface="+mj-ea"/>
                <a:ea typeface="+mj-ea"/>
              </a:rPr>
              <a:t>採</a:t>
            </a:r>
            <a:r>
              <a:rPr lang="zh-TW" altLang="zh-TW" sz="2400" b="1" dirty="0" smtClean="0">
                <a:solidFill>
                  <a:srgbClr val="0000FF"/>
                </a:solidFill>
                <a:latin typeface="+mj-ea"/>
                <a:ea typeface="+mj-ea"/>
              </a:rPr>
              <a:t>實際施作或供應之項目及數量結算給付</a:t>
            </a:r>
            <a:r>
              <a:rPr lang="zh-TW" altLang="zh-TW" sz="2400" b="1" dirty="0" smtClean="0">
                <a:latin typeface="+mj-ea"/>
                <a:ea typeface="+mj-ea"/>
              </a:rPr>
              <a:t>之部分：</a:t>
            </a:r>
          </a:p>
          <a:p>
            <a:r>
              <a:rPr lang="en-US" altLang="zh-TW" sz="2400" b="1" dirty="0" smtClean="0">
                <a:latin typeface="+mj-ea"/>
                <a:ea typeface="+mj-ea"/>
              </a:rPr>
              <a:t>1.</a:t>
            </a:r>
            <a:r>
              <a:rPr lang="zh-TW" altLang="zh-TW" sz="2400" b="1" dirty="0" smtClean="0">
                <a:latin typeface="+mj-ea"/>
                <a:ea typeface="+mj-ea"/>
              </a:rPr>
              <a:t>工程之個別項目實作數量較契約所定數量增加達</a:t>
            </a:r>
            <a:r>
              <a:rPr lang="en-US" altLang="zh-TW" sz="2400" b="1" dirty="0" smtClean="0">
                <a:latin typeface="+mj-ea"/>
                <a:ea typeface="+mj-ea"/>
              </a:rPr>
              <a:t>30%</a:t>
            </a:r>
            <a:r>
              <a:rPr lang="zh-TW" altLang="zh-TW" sz="2400" b="1" dirty="0" smtClean="0">
                <a:latin typeface="+mj-ea"/>
                <a:ea typeface="+mj-ea"/>
              </a:rPr>
              <a:t>以上時，其</a:t>
            </a:r>
            <a:r>
              <a:rPr lang="zh-TW" altLang="zh-TW" sz="2400" b="1" dirty="0" smtClean="0">
                <a:solidFill>
                  <a:srgbClr val="0000FF"/>
                </a:solidFill>
                <a:latin typeface="+mj-ea"/>
                <a:ea typeface="+mj-ea"/>
              </a:rPr>
              <a:t>逾</a:t>
            </a:r>
            <a:r>
              <a:rPr lang="en-US" altLang="zh-TW" sz="2400" b="1" dirty="0" smtClean="0">
                <a:solidFill>
                  <a:srgbClr val="0000FF"/>
                </a:solidFill>
                <a:latin typeface="+mj-ea"/>
                <a:ea typeface="+mj-ea"/>
              </a:rPr>
              <a:t>30%</a:t>
            </a:r>
            <a:r>
              <a:rPr lang="zh-TW" altLang="zh-TW" sz="2400" b="1" dirty="0" smtClean="0">
                <a:solidFill>
                  <a:srgbClr val="0000FF"/>
                </a:solidFill>
                <a:latin typeface="+mj-ea"/>
                <a:ea typeface="+mj-ea"/>
              </a:rPr>
              <a:t>之部分</a:t>
            </a:r>
            <a:r>
              <a:rPr lang="zh-TW" altLang="zh-TW" sz="2400" b="1" dirty="0" smtClean="0">
                <a:latin typeface="+mj-ea"/>
                <a:ea typeface="+mj-ea"/>
              </a:rPr>
              <a:t>，應以契約變更合理調整契約單價及計算契約價金。</a:t>
            </a:r>
          </a:p>
          <a:p>
            <a:r>
              <a:rPr lang="en-US" altLang="zh-TW" sz="2400" b="1" dirty="0" smtClean="0">
                <a:latin typeface="+mj-ea"/>
                <a:ea typeface="+mj-ea"/>
              </a:rPr>
              <a:t>2.</a:t>
            </a:r>
            <a:r>
              <a:rPr lang="zh-TW" altLang="zh-TW" sz="2400" b="1" dirty="0" smtClean="0">
                <a:latin typeface="+mj-ea"/>
                <a:ea typeface="+mj-ea"/>
              </a:rPr>
              <a:t>工程之個別項目實作數量較契約所定數量</a:t>
            </a:r>
            <a:r>
              <a:rPr lang="zh-TW" altLang="zh-TW" sz="2400" b="1" dirty="0" smtClean="0">
                <a:solidFill>
                  <a:srgbClr val="0000FF"/>
                </a:solidFill>
                <a:latin typeface="+mj-ea"/>
                <a:ea typeface="+mj-ea"/>
              </a:rPr>
              <a:t>減少達</a:t>
            </a:r>
            <a:r>
              <a:rPr lang="en-US" altLang="zh-TW" sz="2400" b="1" dirty="0" smtClean="0">
                <a:solidFill>
                  <a:srgbClr val="0000FF"/>
                </a:solidFill>
                <a:latin typeface="+mj-ea"/>
                <a:ea typeface="+mj-ea"/>
              </a:rPr>
              <a:t>30%</a:t>
            </a:r>
            <a:r>
              <a:rPr lang="zh-TW" altLang="zh-TW" sz="2400" b="1" dirty="0" smtClean="0">
                <a:solidFill>
                  <a:srgbClr val="0000FF"/>
                </a:solidFill>
                <a:latin typeface="+mj-ea"/>
                <a:ea typeface="+mj-ea"/>
              </a:rPr>
              <a:t>以上</a:t>
            </a:r>
            <a:r>
              <a:rPr lang="zh-TW" altLang="zh-TW" sz="2400" b="1" dirty="0" smtClean="0">
                <a:latin typeface="+mj-ea"/>
                <a:ea typeface="+mj-ea"/>
              </a:rPr>
              <a:t>時，依原契約單價計算契約價金顯不合理者，</a:t>
            </a:r>
            <a:r>
              <a:rPr lang="zh-TW" altLang="zh-TW" sz="2400" b="1" dirty="0" smtClean="0">
                <a:solidFill>
                  <a:srgbClr val="0000FF"/>
                </a:solidFill>
                <a:latin typeface="+mj-ea"/>
                <a:ea typeface="+mj-ea"/>
              </a:rPr>
              <a:t>應就顯不合理之部分</a:t>
            </a:r>
            <a:r>
              <a:rPr lang="zh-TW" altLang="zh-TW" sz="2400" b="1" dirty="0" smtClean="0">
                <a:latin typeface="+mj-ea"/>
                <a:ea typeface="+mj-ea"/>
              </a:rPr>
              <a:t>以契約變更合理調整實作數量部分之契約單價及計算契約價金。</a:t>
            </a:r>
          </a:p>
          <a:p>
            <a:pPr eaLnBrk="1" hangingPunct="1"/>
            <a:endParaRPr lang="zh-TW" altLang="en-US" sz="2400" b="1" dirty="0" smtClean="0">
              <a:latin typeface="+mj-ea"/>
              <a:ea typeface="+mj-ea"/>
            </a:endParaRPr>
          </a:p>
        </p:txBody>
      </p:sp>
      <p:sp>
        <p:nvSpPr>
          <p:cNvPr id="3" name="投影片編號版面配置區 2"/>
          <p:cNvSpPr>
            <a:spLocks noGrp="1"/>
          </p:cNvSpPr>
          <p:nvPr>
            <p:ph type="sldNum" sz="quarter" idx="12"/>
          </p:nvPr>
        </p:nvSpPr>
        <p:spPr/>
        <p:txBody>
          <a:bodyPr/>
          <a:lstStyle/>
          <a:p>
            <a:fld id="{1118FB7C-3051-423D-B140-B22D31D849CF}" type="slidenum">
              <a:rPr lang="zh-TW" altLang="en-US" smtClean="0"/>
              <a:pPr/>
              <a:t>111</a:t>
            </a:fld>
            <a:endParaRPr lang="zh-TW" altLang="en-US"/>
          </a:p>
        </p:txBody>
      </p:sp>
    </p:spTree>
    <p:extLst>
      <p:ext uri="{BB962C8B-B14F-4D97-AF65-F5344CB8AC3E}">
        <p14:creationId xmlns:p14="http://schemas.microsoft.com/office/powerpoint/2010/main" val="3424557971"/>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Rectangle 2"/>
          <p:cNvSpPr>
            <a:spLocks noGrp="1" noChangeArrowheads="1"/>
          </p:cNvSpPr>
          <p:nvPr>
            <p:ph type="title" idx="4294967295"/>
          </p:nvPr>
        </p:nvSpPr>
        <p:spPr>
          <a:xfrm>
            <a:off x="457200" y="277813"/>
            <a:ext cx="8507413" cy="774700"/>
          </a:xfrm>
        </p:spPr>
        <p:txBody>
          <a:bodyPr/>
          <a:lstStyle/>
          <a:p>
            <a:pPr eaLnBrk="1" hangingPunct="1"/>
            <a:r>
              <a:rPr lang="zh-TW" altLang="en-US" sz="3600" b="1" dirty="0" smtClean="0">
                <a:solidFill>
                  <a:srgbClr val="CA2004"/>
                </a:solidFill>
                <a:latin typeface="標楷體" panose="03000509000000000000" pitchFamily="65" charset="-120"/>
              </a:rPr>
              <a:t>議題</a:t>
            </a:r>
            <a:r>
              <a:rPr lang="en-US" altLang="zh-TW" sz="3600" b="1" dirty="0" smtClean="0">
                <a:solidFill>
                  <a:srgbClr val="CA2004"/>
                </a:solidFill>
                <a:latin typeface="標楷體" panose="03000509000000000000" pitchFamily="65" charset="-120"/>
              </a:rPr>
              <a:t>4</a:t>
            </a:r>
            <a:r>
              <a:rPr lang="zh-TW" altLang="en-US" sz="3600" b="1" dirty="0" smtClean="0">
                <a:solidFill>
                  <a:srgbClr val="CA2004"/>
                </a:solidFill>
                <a:latin typeface="標楷體" panose="03000509000000000000" pitchFamily="65" charset="-120"/>
              </a:rPr>
              <a:t>：無須議減價格，可議定其他內容</a:t>
            </a:r>
            <a:endParaRPr lang="zh-TW" altLang="en-US" sz="3600" dirty="0" smtClean="0">
              <a:latin typeface="標楷體" panose="03000509000000000000" pitchFamily="65" charset="-120"/>
            </a:endParaRPr>
          </a:p>
        </p:txBody>
      </p:sp>
      <p:sp>
        <p:nvSpPr>
          <p:cNvPr id="89091" name="Rectangle 3"/>
          <p:cNvSpPr>
            <a:spLocks noGrp="1" noChangeArrowheads="1"/>
          </p:cNvSpPr>
          <p:nvPr>
            <p:ph type="body" idx="4294967295"/>
          </p:nvPr>
        </p:nvSpPr>
        <p:spPr>
          <a:xfrm>
            <a:off x="457200" y="1125538"/>
            <a:ext cx="8435975" cy="5399087"/>
          </a:xfrm>
        </p:spPr>
        <p:txBody>
          <a:bodyPr/>
          <a:lstStyle/>
          <a:p>
            <a:pPr>
              <a:buFont typeface="Wingdings" panose="05000000000000000000" pitchFamily="2" charset="2"/>
              <a:buChar char="p"/>
              <a:defRPr/>
            </a:pPr>
            <a:r>
              <a:rPr lang="zh-TW" altLang="zh-TW" sz="2400" b="1" dirty="0">
                <a:latin typeface="+mj-ea"/>
                <a:ea typeface="+mj-ea"/>
              </a:rPr>
              <a:t>依採購法第</a:t>
            </a:r>
            <a:r>
              <a:rPr lang="en-US" altLang="zh-TW" sz="2400" b="1" dirty="0">
                <a:latin typeface="+mj-ea"/>
                <a:ea typeface="+mj-ea"/>
              </a:rPr>
              <a:t>22</a:t>
            </a:r>
            <a:r>
              <a:rPr lang="zh-TW" altLang="zh-TW" sz="2400" b="1" dirty="0">
                <a:latin typeface="+mj-ea"/>
                <a:ea typeface="+mj-ea"/>
              </a:rPr>
              <a:t>條第</a:t>
            </a:r>
            <a:r>
              <a:rPr lang="en-US" altLang="zh-TW" sz="2400" b="1" dirty="0">
                <a:latin typeface="+mj-ea"/>
                <a:ea typeface="+mj-ea"/>
              </a:rPr>
              <a:t>1</a:t>
            </a:r>
            <a:r>
              <a:rPr lang="zh-TW" altLang="zh-TW" sz="2400" b="1" dirty="0">
                <a:latin typeface="+mj-ea"/>
                <a:ea typeface="+mj-ea"/>
              </a:rPr>
              <a:t>項第</a:t>
            </a:r>
            <a:r>
              <a:rPr lang="en-US" altLang="zh-TW" sz="2400" b="1" dirty="0">
                <a:latin typeface="+mj-ea"/>
                <a:ea typeface="+mj-ea"/>
              </a:rPr>
              <a:t>9</a:t>
            </a:r>
            <a:r>
              <a:rPr lang="zh-TW" altLang="zh-TW" sz="2400" b="1" dirty="0">
                <a:latin typeface="+mj-ea"/>
                <a:ea typeface="+mj-ea"/>
              </a:rPr>
              <a:t>款規定以限制性招標、準用最有利標，辦理之專業服務、技術服務、資訊服務、社會福利服務，經公開客觀評選為優勝者。於</a:t>
            </a:r>
            <a:r>
              <a:rPr lang="zh-TW" altLang="zh-TW" sz="2400" b="1" dirty="0">
                <a:solidFill>
                  <a:srgbClr val="0000FF"/>
                </a:solidFill>
                <a:latin typeface="+mj-ea"/>
                <a:ea typeface="+mj-ea"/>
              </a:rPr>
              <a:t>招標文件訂明決標之固定金額或費率者</a:t>
            </a:r>
            <a:r>
              <a:rPr lang="zh-TW" altLang="zh-TW" sz="2400" b="1" dirty="0">
                <a:latin typeface="+mj-ea"/>
                <a:ea typeface="+mj-ea"/>
              </a:rPr>
              <a:t>，則以該金額或費率決標。但須注意議價程序仍不得免除，</a:t>
            </a:r>
            <a:r>
              <a:rPr lang="zh-TW" altLang="zh-TW" sz="2400" b="1" dirty="0">
                <a:solidFill>
                  <a:srgbClr val="0000FF"/>
                </a:solidFill>
                <a:latin typeface="+mj-ea"/>
                <a:ea typeface="+mj-ea"/>
              </a:rPr>
              <a:t>無須議減價格，可議定其他內容</a:t>
            </a:r>
            <a:r>
              <a:rPr lang="zh-TW" altLang="zh-TW" sz="2400" b="1" dirty="0">
                <a:latin typeface="+mj-ea"/>
                <a:ea typeface="+mj-ea"/>
              </a:rPr>
              <a:t>。 </a:t>
            </a:r>
            <a:r>
              <a:rPr lang="en-US" altLang="zh-TW" sz="2400" b="1" dirty="0">
                <a:latin typeface="+mj-ea"/>
                <a:ea typeface="+mj-ea"/>
              </a:rPr>
              <a:t>(</a:t>
            </a:r>
            <a:r>
              <a:rPr lang="zh-TW" altLang="zh-TW" sz="2400" b="1" dirty="0">
                <a:latin typeface="+mj-ea"/>
                <a:ea typeface="+mj-ea"/>
              </a:rPr>
              <a:t>最有利標作業手冊</a:t>
            </a:r>
            <a:r>
              <a:rPr lang="en-US" altLang="zh-TW" sz="2400" b="1" dirty="0">
                <a:latin typeface="+mj-ea"/>
                <a:ea typeface="+mj-ea"/>
              </a:rPr>
              <a:t>/</a:t>
            </a:r>
            <a:r>
              <a:rPr lang="zh-TW" altLang="zh-TW" sz="2400" b="1" dirty="0">
                <a:latin typeface="+mj-ea"/>
                <a:ea typeface="+mj-ea"/>
              </a:rPr>
              <a:t>準用最有利標</a:t>
            </a:r>
            <a:r>
              <a:rPr lang="en-US" altLang="zh-TW" sz="2400" b="1" dirty="0">
                <a:latin typeface="+mj-ea"/>
                <a:ea typeface="+mj-ea"/>
              </a:rPr>
              <a:t>)</a:t>
            </a:r>
            <a:endParaRPr lang="zh-TW" altLang="zh-TW" sz="2400" b="1" dirty="0">
              <a:latin typeface="+mj-ea"/>
              <a:ea typeface="+mj-ea"/>
            </a:endParaRPr>
          </a:p>
          <a:p>
            <a:pPr>
              <a:buFont typeface="Wingdings" panose="05000000000000000000" pitchFamily="2" charset="2"/>
              <a:buChar char="p"/>
              <a:defRPr/>
            </a:pPr>
            <a:r>
              <a:rPr lang="zh-TW" altLang="zh-TW" sz="2400" b="1" dirty="0" smtClean="0">
                <a:latin typeface="+mj-ea"/>
                <a:ea typeface="+mj-ea"/>
              </a:rPr>
              <a:t>主旨</a:t>
            </a:r>
            <a:r>
              <a:rPr lang="zh-TW" altLang="zh-TW" sz="2400" b="1" dirty="0">
                <a:latin typeface="+mj-ea"/>
                <a:ea typeface="+mj-ea"/>
              </a:rPr>
              <a:t>：有關 貴會請本部</a:t>
            </a:r>
            <a:r>
              <a:rPr lang="zh-TW" altLang="zh-TW" sz="2400" b="1" dirty="0">
                <a:solidFill>
                  <a:srgbClr val="0000FF"/>
                </a:solidFill>
                <a:latin typeface="+mj-ea"/>
                <a:ea typeface="+mj-ea"/>
              </a:rPr>
              <a:t>釐清公共藝術設置辦法第</a:t>
            </a:r>
            <a:r>
              <a:rPr lang="en-US" altLang="zh-TW" sz="2400" b="1" dirty="0">
                <a:solidFill>
                  <a:srgbClr val="0000FF"/>
                </a:solidFill>
                <a:latin typeface="+mj-ea"/>
                <a:ea typeface="+mj-ea"/>
              </a:rPr>
              <a:t>21</a:t>
            </a:r>
            <a:r>
              <a:rPr lang="zh-TW" altLang="zh-TW" sz="2400" b="1" dirty="0">
                <a:solidFill>
                  <a:srgbClr val="0000FF"/>
                </a:solidFill>
                <a:latin typeface="+mj-ea"/>
                <a:ea typeface="+mj-ea"/>
              </a:rPr>
              <a:t>條第</a:t>
            </a:r>
            <a:r>
              <a:rPr lang="en-US" altLang="zh-TW" sz="2400" b="1" dirty="0">
                <a:solidFill>
                  <a:srgbClr val="0000FF"/>
                </a:solidFill>
                <a:latin typeface="+mj-ea"/>
                <a:ea typeface="+mj-ea"/>
              </a:rPr>
              <a:t>2</a:t>
            </a:r>
            <a:r>
              <a:rPr lang="zh-TW" altLang="zh-TW" sz="2400" b="1" dirty="0">
                <a:solidFill>
                  <a:srgbClr val="0000FF"/>
                </a:solidFill>
                <a:latin typeface="+mj-ea"/>
                <a:ea typeface="+mj-ea"/>
              </a:rPr>
              <a:t>項、第</a:t>
            </a:r>
            <a:r>
              <a:rPr lang="en-US" altLang="zh-TW" sz="2400" b="1" dirty="0">
                <a:solidFill>
                  <a:srgbClr val="0000FF"/>
                </a:solidFill>
                <a:latin typeface="+mj-ea"/>
                <a:ea typeface="+mj-ea"/>
              </a:rPr>
              <a:t>22</a:t>
            </a:r>
            <a:r>
              <a:rPr lang="zh-TW" altLang="zh-TW" sz="2400" b="1" dirty="0">
                <a:solidFill>
                  <a:srgbClr val="0000FF"/>
                </a:solidFill>
                <a:latin typeface="+mj-ea"/>
                <a:ea typeface="+mj-ea"/>
              </a:rPr>
              <a:t>條第</a:t>
            </a:r>
            <a:r>
              <a:rPr lang="en-US" altLang="zh-TW" sz="2400" b="1" dirty="0">
                <a:solidFill>
                  <a:srgbClr val="0000FF"/>
                </a:solidFill>
                <a:latin typeface="+mj-ea"/>
                <a:ea typeface="+mj-ea"/>
              </a:rPr>
              <a:t>1</a:t>
            </a:r>
            <a:r>
              <a:rPr lang="zh-TW" altLang="zh-TW" sz="2400" b="1" dirty="0">
                <a:solidFill>
                  <a:srgbClr val="0000FF"/>
                </a:solidFill>
                <a:latin typeface="+mj-ea"/>
                <a:ea typeface="+mj-ea"/>
              </a:rPr>
              <a:t>項規定，有無允許採固定服務費用決標</a:t>
            </a:r>
            <a:r>
              <a:rPr lang="zh-TW" altLang="zh-TW" sz="2400" b="1" dirty="0" smtClean="0">
                <a:solidFill>
                  <a:srgbClr val="0000FF"/>
                </a:solidFill>
                <a:latin typeface="+mj-ea"/>
                <a:ea typeface="+mj-ea"/>
              </a:rPr>
              <a:t>事宜</a:t>
            </a:r>
            <a:endParaRPr lang="en-US" altLang="zh-TW" sz="2400" b="1" dirty="0" smtClean="0">
              <a:solidFill>
                <a:srgbClr val="0000FF"/>
              </a:solidFill>
              <a:latin typeface="+mj-ea"/>
              <a:ea typeface="+mj-ea"/>
            </a:endParaRPr>
          </a:p>
          <a:p>
            <a:pPr>
              <a:defRPr/>
            </a:pPr>
            <a:r>
              <a:rPr lang="zh-TW" altLang="zh-TW" sz="2400" b="1" dirty="0" smtClean="0">
                <a:latin typeface="+mj-ea"/>
                <a:ea typeface="+mj-ea"/>
              </a:rPr>
              <a:t>二</a:t>
            </a:r>
            <a:r>
              <a:rPr lang="zh-TW" altLang="zh-TW" sz="2400" b="1" dirty="0">
                <a:latin typeface="+mj-ea"/>
                <a:ea typeface="+mj-ea"/>
              </a:rPr>
              <a:t>、依據公共藝術設置辦法第</a:t>
            </a:r>
            <a:r>
              <a:rPr lang="en-US" altLang="zh-TW" sz="2400" b="1" dirty="0">
                <a:latin typeface="+mj-ea"/>
                <a:ea typeface="+mj-ea"/>
              </a:rPr>
              <a:t>18</a:t>
            </a:r>
            <a:r>
              <a:rPr lang="zh-TW" altLang="zh-TW" sz="2400" b="1" dirty="0">
                <a:latin typeface="+mj-ea"/>
                <a:ea typeface="+mj-ea"/>
              </a:rPr>
              <a:t>條第</a:t>
            </a:r>
            <a:r>
              <a:rPr lang="en-US" altLang="zh-TW" sz="2400" b="1" dirty="0">
                <a:latin typeface="+mj-ea"/>
                <a:ea typeface="+mj-ea"/>
              </a:rPr>
              <a:t>3</a:t>
            </a:r>
            <a:r>
              <a:rPr lang="zh-TW" altLang="zh-TW" sz="2400" b="1" dirty="0">
                <a:latin typeface="+mj-ea"/>
                <a:ea typeface="+mj-ea"/>
              </a:rPr>
              <a:t>項規定：「採公開徵選、邀請比件及委託創作者，得於招標文件明定以固定費用辦理。」目前業有許多興辦機關以固定服務費用方式辦理公共藝術，先予陳明。</a:t>
            </a:r>
          </a:p>
          <a:p>
            <a:pPr eaLnBrk="1" hangingPunct="1">
              <a:defRPr/>
            </a:pPr>
            <a:endParaRPr lang="zh-TW" altLang="en-US" sz="2400" b="1" dirty="0" smtClean="0">
              <a:latin typeface="+mj-ea"/>
              <a:ea typeface="+mj-ea"/>
            </a:endParaRPr>
          </a:p>
        </p:txBody>
      </p:sp>
      <p:sp>
        <p:nvSpPr>
          <p:cNvPr id="3" name="投影片編號版面配置區 2"/>
          <p:cNvSpPr>
            <a:spLocks noGrp="1"/>
          </p:cNvSpPr>
          <p:nvPr>
            <p:ph type="sldNum" sz="quarter" idx="12"/>
          </p:nvPr>
        </p:nvSpPr>
        <p:spPr/>
        <p:txBody>
          <a:bodyPr/>
          <a:lstStyle/>
          <a:p>
            <a:fld id="{1118FB7C-3051-423D-B140-B22D31D849CF}" type="slidenum">
              <a:rPr lang="zh-TW" altLang="en-US" smtClean="0"/>
              <a:pPr/>
              <a:t>112</a:t>
            </a:fld>
            <a:endParaRPr lang="zh-TW" altLang="en-US"/>
          </a:p>
        </p:txBody>
      </p:sp>
    </p:spTree>
    <p:extLst>
      <p:ext uri="{BB962C8B-B14F-4D97-AF65-F5344CB8AC3E}">
        <p14:creationId xmlns:p14="http://schemas.microsoft.com/office/powerpoint/2010/main" val="219626234"/>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2"/>
          <p:cNvSpPr>
            <a:spLocks noGrp="1" noChangeArrowheads="1"/>
          </p:cNvSpPr>
          <p:nvPr>
            <p:ph type="title" idx="4294967295"/>
          </p:nvPr>
        </p:nvSpPr>
        <p:spPr>
          <a:xfrm>
            <a:off x="457200" y="277813"/>
            <a:ext cx="8229600" cy="774700"/>
          </a:xfrm>
          <a:solidFill>
            <a:srgbClr val="FFFF00"/>
          </a:solidFill>
        </p:spPr>
        <p:txBody>
          <a:bodyPr>
            <a:normAutofit fontScale="90000"/>
          </a:bodyPr>
          <a:lstStyle/>
          <a:p>
            <a:pPr eaLnBrk="1" hangingPunct="1"/>
            <a:r>
              <a:rPr lang="zh-TW" altLang="en-US" sz="3800" b="1" dirty="0" smtClean="0">
                <a:solidFill>
                  <a:srgbClr val="CA2004"/>
                </a:solidFill>
                <a:latin typeface="標楷體" panose="03000509000000000000" pitchFamily="65" charset="-120"/>
              </a:rPr>
              <a:t>契約變更致工期展延應</a:t>
            </a:r>
            <a:r>
              <a:rPr lang="zh-TW" altLang="en-US" sz="3800" b="1" dirty="0">
                <a:solidFill>
                  <a:srgbClr val="CA2004"/>
                </a:solidFill>
                <a:latin typeface="標楷體" panose="03000509000000000000" pitchFamily="65" charset="-120"/>
              </a:rPr>
              <a:t>列</a:t>
            </a:r>
            <a:r>
              <a:rPr lang="zh-TW" altLang="en-US" sz="3800" b="1" dirty="0" smtClean="0">
                <a:solidFill>
                  <a:srgbClr val="CA2004"/>
                </a:solidFill>
                <a:latin typeface="標楷體" panose="03000509000000000000" pitchFamily="65" charset="-120"/>
              </a:rPr>
              <a:t>議價條件之一</a:t>
            </a:r>
            <a:endParaRPr lang="zh-TW" altLang="en-US" dirty="0" smtClean="0">
              <a:latin typeface="標楷體" panose="03000509000000000000" pitchFamily="65" charset="-120"/>
            </a:endParaRPr>
          </a:p>
        </p:txBody>
      </p:sp>
      <p:sp>
        <p:nvSpPr>
          <p:cNvPr id="199683" name="Rectangle 3"/>
          <p:cNvSpPr>
            <a:spLocks noGrp="1" noChangeArrowheads="1"/>
          </p:cNvSpPr>
          <p:nvPr>
            <p:ph type="body" idx="4294967295"/>
          </p:nvPr>
        </p:nvSpPr>
        <p:spPr>
          <a:xfrm>
            <a:off x="568325" y="1340768"/>
            <a:ext cx="8137525" cy="4825082"/>
          </a:xfrm>
        </p:spPr>
        <p:txBody>
          <a:bodyPr>
            <a:normAutofit/>
          </a:bodyPr>
          <a:lstStyle/>
          <a:p>
            <a:pPr eaLnBrk="1" hangingPunct="1"/>
            <a:r>
              <a:rPr lang="zh-TW" altLang="zh-TW" sz="2400" b="1" dirty="0" smtClean="0">
                <a:latin typeface="+mj-ea"/>
                <a:ea typeface="+mj-ea"/>
              </a:rPr>
              <a:t>主旨：機關辦理工程採購，如因可歸責於機關之事由致需變更契約，而需展延工期者，請依說明配合辦理</a:t>
            </a:r>
            <a:r>
              <a:rPr lang="zh-TW" altLang="en-US" sz="2400" b="1" dirty="0" smtClean="0">
                <a:latin typeface="+mj-ea"/>
                <a:ea typeface="+mj-ea"/>
              </a:rPr>
              <a:t>。</a:t>
            </a:r>
            <a:r>
              <a:rPr lang="en-US" altLang="zh-TW" sz="2400" b="1" dirty="0" smtClean="0">
                <a:latin typeface="+mj-ea"/>
                <a:ea typeface="+mj-ea"/>
              </a:rPr>
              <a:t>…</a:t>
            </a:r>
            <a:endParaRPr lang="zh-TW" altLang="zh-TW" sz="2400" b="1" dirty="0" smtClean="0">
              <a:latin typeface="+mj-ea"/>
              <a:ea typeface="+mj-ea"/>
            </a:endParaRPr>
          </a:p>
          <a:p>
            <a:r>
              <a:rPr lang="zh-TW" altLang="en-US" sz="2400" b="1" dirty="0">
                <a:latin typeface="+mj-ea"/>
                <a:ea typeface="+mj-ea"/>
              </a:rPr>
              <a:t>二、訂約機關如因可歸責於機關之事由致生變更需求、變更設計、變更工地條件，</a:t>
            </a:r>
            <a:r>
              <a:rPr lang="zh-TW" altLang="en-US" sz="2400" b="1" dirty="0">
                <a:solidFill>
                  <a:srgbClr val="0000FF"/>
                </a:solidFill>
                <a:latin typeface="+mj-ea"/>
                <a:ea typeface="+mj-ea"/>
              </a:rPr>
              <a:t>而需展延工期者，請考量給予廠商合理工期</a:t>
            </a:r>
            <a:r>
              <a:rPr lang="zh-TW" altLang="en-US" sz="2400" b="1" dirty="0">
                <a:latin typeface="+mj-ea"/>
                <a:ea typeface="+mj-ea"/>
              </a:rPr>
              <a:t>，及展延工期期間內衍生之合理費用</a:t>
            </a:r>
            <a:r>
              <a:rPr lang="en-US" altLang="zh-TW" sz="2400" b="1" dirty="0">
                <a:latin typeface="+mj-ea"/>
                <a:ea typeface="+mj-ea"/>
              </a:rPr>
              <a:t>(</a:t>
            </a:r>
            <a:r>
              <a:rPr lang="zh-TW" altLang="en-US" sz="2400" b="1" dirty="0">
                <a:latin typeface="+mj-ea"/>
                <a:ea typeface="+mj-ea"/>
              </a:rPr>
              <a:t>如管理費、物價調整款</a:t>
            </a:r>
            <a:r>
              <a:rPr lang="en-US" altLang="zh-TW" sz="2400" b="1" dirty="0">
                <a:latin typeface="+mj-ea"/>
                <a:ea typeface="+mj-ea"/>
              </a:rPr>
              <a:t>)</a:t>
            </a:r>
            <a:r>
              <a:rPr lang="zh-TW" altLang="en-US" sz="2400" b="1" dirty="0">
                <a:latin typeface="+mj-ea"/>
                <a:ea typeface="+mj-ea"/>
              </a:rPr>
              <a:t>，避免因契約工期展延之變更程序欠妥適或遲未完成，致生履約爭議。 </a:t>
            </a:r>
            <a:r>
              <a:rPr lang="zh-TW" altLang="en-US" sz="2400" b="1" dirty="0" smtClean="0">
                <a:latin typeface="+mj-ea"/>
                <a:ea typeface="+mj-ea"/>
              </a:rPr>
              <a:t>工程會</a:t>
            </a:r>
            <a:r>
              <a:rPr lang="en-US" altLang="zh-TW" sz="2400" b="1" dirty="0" smtClean="0">
                <a:latin typeface="+mj-ea"/>
                <a:ea typeface="+mj-ea"/>
              </a:rPr>
              <a:t>102</a:t>
            </a:r>
            <a:r>
              <a:rPr lang="zh-TW" altLang="en-US" sz="2400" b="1" dirty="0">
                <a:latin typeface="+mj-ea"/>
                <a:ea typeface="+mj-ea"/>
              </a:rPr>
              <a:t>年</a:t>
            </a:r>
            <a:r>
              <a:rPr lang="en-US" altLang="zh-TW" sz="2400" b="1" dirty="0">
                <a:latin typeface="+mj-ea"/>
                <a:ea typeface="+mj-ea"/>
              </a:rPr>
              <a:t>6</a:t>
            </a:r>
            <a:r>
              <a:rPr lang="zh-TW" altLang="en-US" sz="2400" b="1" dirty="0">
                <a:latin typeface="+mj-ea"/>
                <a:ea typeface="+mj-ea"/>
              </a:rPr>
              <a:t>月</a:t>
            </a:r>
            <a:r>
              <a:rPr lang="en-US" altLang="zh-TW" sz="2400" b="1" dirty="0">
                <a:latin typeface="+mj-ea"/>
                <a:ea typeface="+mj-ea"/>
              </a:rPr>
              <a:t>10</a:t>
            </a:r>
            <a:r>
              <a:rPr lang="zh-TW" altLang="en-US" sz="2400" b="1" dirty="0">
                <a:latin typeface="+mj-ea"/>
                <a:ea typeface="+mj-ea"/>
              </a:rPr>
              <a:t>日工程企字第</a:t>
            </a:r>
            <a:r>
              <a:rPr lang="en-US" altLang="zh-TW" sz="2400" b="1" dirty="0">
                <a:latin typeface="+mj-ea"/>
                <a:ea typeface="+mj-ea"/>
              </a:rPr>
              <a:t>10200205370</a:t>
            </a:r>
            <a:r>
              <a:rPr lang="zh-TW" altLang="en-US" sz="2400" b="1" dirty="0">
                <a:latin typeface="+mj-ea"/>
                <a:ea typeface="+mj-ea"/>
              </a:rPr>
              <a:t>號</a:t>
            </a:r>
            <a:r>
              <a:rPr lang="zh-TW" altLang="en-US" sz="2400" b="1" dirty="0" smtClean="0">
                <a:latin typeface="+mj-ea"/>
                <a:ea typeface="+mj-ea"/>
              </a:rPr>
              <a:t>函</a:t>
            </a:r>
            <a:endParaRPr lang="zh-TW" altLang="en-US" sz="2400" b="1" dirty="0">
              <a:latin typeface="+mj-ea"/>
              <a:ea typeface="+mj-ea"/>
            </a:endParaRPr>
          </a:p>
        </p:txBody>
      </p:sp>
      <p:sp>
        <p:nvSpPr>
          <p:cNvPr id="3" name="投影片編號版面配置區 2"/>
          <p:cNvSpPr>
            <a:spLocks noGrp="1"/>
          </p:cNvSpPr>
          <p:nvPr>
            <p:ph type="sldNum" sz="quarter" idx="12"/>
          </p:nvPr>
        </p:nvSpPr>
        <p:spPr/>
        <p:txBody>
          <a:bodyPr/>
          <a:lstStyle/>
          <a:p>
            <a:fld id="{1118FB7C-3051-423D-B140-B22D31D849CF}" type="slidenum">
              <a:rPr lang="zh-TW" altLang="en-US" smtClean="0"/>
              <a:pPr/>
              <a:t>113</a:t>
            </a:fld>
            <a:endParaRPr lang="zh-TW" altLang="en-US"/>
          </a:p>
        </p:txBody>
      </p:sp>
    </p:spTree>
    <p:extLst>
      <p:ext uri="{BB962C8B-B14F-4D97-AF65-F5344CB8AC3E}">
        <p14:creationId xmlns:p14="http://schemas.microsoft.com/office/powerpoint/2010/main" val="3670726420"/>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8" name="標題 1"/>
          <p:cNvSpPr>
            <a:spLocks noGrp="1"/>
          </p:cNvSpPr>
          <p:nvPr>
            <p:ph type="title" idx="4294967295"/>
          </p:nvPr>
        </p:nvSpPr>
        <p:spPr>
          <a:xfrm>
            <a:off x="323528" y="278036"/>
            <a:ext cx="8496944" cy="774700"/>
          </a:xfrm>
          <a:solidFill>
            <a:srgbClr val="FFFF00"/>
          </a:solidFill>
        </p:spPr>
        <p:txBody>
          <a:bodyPr>
            <a:normAutofit fontScale="90000"/>
          </a:bodyPr>
          <a:lstStyle/>
          <a:p>
            <a:pPr algn="ctr" eaLnBrk="1" hangingPunct="1"/>
            <a:r>
              <a:rPr lang="zh-TW" altLang="en-US" sz="3600" b="1" dirty="0" smtClean="0">
                <a:solidFill>
                  <a:srgbClr val="CA2004"/>
                </a:solidFill>
                <a:latin typeface="標楷體" panose="03000509000000000000" pitchFamily="65" charset="-120"/>
              </a:rPr>
              <a:t>議題</a:t>
            </a:r>
            <a:r>
              <a:rPr lang="zh-TW" altLang="en-US" sz="3600" b="1" dirty="0" smtClean="0">
                <a:solidFill>
                  <a:srgbClr val="CA2004"/>
                </a:solidFill>
                <a:latin typeface="新細明體" panose="02020500000000000000" pitchFamily="18" charset="-120"/>
                <a:ea typeface="新細明體" panose="02020500000000000000" pitchFamily="18" charset="-120"/>
              </a:rPr>
              <a:t>：</a:t>
            </a:r>
            <a:r>
              <a:rPr lang="zh-TW" altLang="en-US" sz="3600" b="1" dirty="0" smtClean="0">
                <a:solidFill>
                  <a:srgbClr val="CA2004"/>
                </a:solidFill>
                <a:latin typeface="標楷體" panose="03000509000000000000" pitchFamily="65" charset="-120"/>
              </a:rPr>
              <a:t>議價結果竟高於前次廢標之最後報價</a:t>
            </a:r>
          </a:p>
        </p:txBody>
      </p:sp>
      <p:sp>
        <p:nvSpPr>
          <p:cNvPr id="236547" name="內容版面配置區 2"/>
          <p:cNvSpPr>
            <a:spLocks noGrp="1"/>
          </p:cNvSpPr>
          <p:nvPr>
            <p:ph idx="4294967295"/>
          </p:nvPr>
        </p:nvSpPr>
        <p:spPr>
          <a:xfrm>
            <a:off x="323528" y="1052736"/>
            <a:ext cx="8496944" cy="5400378"/>
          </a:xfrm>
        </p:spPr>
        <p:txBody>
          <a:bodyPr>
            <a:noAutofit/>
          </a:bodyPr>
          <a:lstStyle/>
          <a:p>
            <a:pPr>
              <a:buFont typeface="Wingdings" panose="05000000000000000000" pitchFamily="2" charset="2"/>
              <a:buChar char="p"/>
              <a:defRPr/>
            </a:pPr>
            <a:r>
              <a:rPr lang="zh-TW" altLang="en-US" sz="2400" b="1" dirty="0" smtClean="0">
                <a:solidFill>
                  <a:srgbClr val="FF0000"/>
                </a:solidFill>
                <a:latin typeface="+mn-ea"/>
              </a:rPr>
              <a:t>案例背景：</a:t>
            </a:r>
            <a:endParaRPr lang="en-US" altLang="zh-TW" sz="2400" b="1" dirty="0" smtClean="0">
              <a:solidFill>
                <a:srgbClr val="FF0000"/>
              </a:solidFill>
              <a:latin typeface="+mn-ea"/>
            </a:endParaRPr>
          </a:p>
          <a:p>
            <a:r>
              <a:rPr lang="zh-TW" altLang="en-US" sz="2400" b="1" dirty="0">
                <a:latin typeface="+mj-ea"/>
              </a:rPr>
              <a:t>未達公告金額採購案採最低價決標案，第</a:t>
            </a:r>
            <a:r>
              <a:rPr lang="en-US" altLang="zh-TW" sz="2400" b="1" dirty="0">
                <a:latin typeface="+mj-ea"/>
              </a:rPr>
              <a:t>1</a:t>
            </a:r>
            <a:r>
              <a:rPr lang="zh-TW" altLang="en-US" sz="2400" b="1" dirty="0">
                <a:latin typeface="+mj-ea"/>
              </a:rPr>
              <a:t>次開標結果，最低價廠商減價結果</a:t>
            </a:r>
            <a:r>
              <a:rPr lang="en-US" altLang="zh-TW" sz="2400" b="1" dirty="0">
                <a:solidFill>
                  <a:srgbClr val="0000FF"/>
                </a:solidFill>
                <a:latin typeface="+mj-ea"/>
              </a:rPr>
              <a:t>(31</a:t>
            </a:r>
            <a:r>
              <a:rPr lang="zh-TW" altLang="en-US" sz="2400" b="1" dirty="0">
                <a:solidFill>
                  <a:srgbClr val="0000FF"/>
                </a:solidFill>
                <a:latin typeface="+mj-ea"/>
              </a:rPr>
              <a:t>萬元</a:t>
            </a:r>
            <a:r>
              <a:rPr lang="en-US" altLang="zh-TW" sz="2400" b="1" dirty="0">
                <a:solidFill>
                  <a:srgbClr val="0000FF"/>
                </a:solidFill>
                <a:latin typeface="+mj-ea"/>
              </a:rPr>
              <a:t>)</a:t>
            </a:r>
            <a:r>
              <a:rPr lang="zh-TW" altLang="en-US" sz="2400" b="1" dirty="0">
                <a:latin typeface="+mj-ea"/>
              </a:rPr>
              <a:t>仍高於底價</a:t>
            </a:r>
            <a:r>
              <a:rPr lang="en-US" altLang="zh-TW" sz="2400" b="1" dirty="0">
                <a:solidFill>
                  <a:srgbClr val="0000FF"/>
                </a:solidFill>
                <a:latin typeface="+mj-ea"/>
              </a:rPr>
              <a:t>(30</a:t>
            </a:r>
            <a:r>
              <a:rPr lang="zh-TW" altLang="en-US" sz="2400" b="1" dirty="0">
                <a:solidFill>
                  <a:srgbClr val="0000FF"/>
                </a:solidFill>
                <a:latin typeface="+mj-ea"/>
              </a:rPr>
              <a:t>萬元</a:t>
            </a:r>
            <a:r>
              <a:rPr lang="en-US" altLang="zh-TW" sz="2400" b="1" dirty="0">
                <a:solidFill>
                  <a:srgbClr val="0000FF"/>
                </a:solidFill>
                <a:latin typeface="+mj-ea"/>
              </a:rPr>
              <a:t>)</a:t>
            </a:r>
            <a:r>
              <a:rPr lang="zh-TW" altLang="en-US" sz="2400" b="1" dirty="0">
                <a:latin typeface="+mj-ea"/>
              </a:rPr>
              <a:t>而無法決標。</a:t>
            </a:r>
            <a:r>
              <a:rPr lang="en-US" altLang="zh-TW" sz="2400" b="1" dirty="0">
                <a:latin typeface="+mj-ea"/>
              </a:rPr>
              <a:t/>
            </a:r>
            <a:br>
              <a:rPr lang="en-US" altLang="zh-TW" sz="2400" b="1" dirty="0">
                <a:latin typeface="+mj-ea"/>
              </a:rPr>
            </a:br>
            <a:r>
              <a:rPr lang="zh-TW" altLang="en-US" sz="2400" b="1" dirty="0">
                <a:latin typeface="+mj-ea"/>
              </a:rPr>
              <a:t>辦理第</a:t>
            </a:r>
            <a:r>
              <a:rPr lang="en-US" altLang="zh-TW" sz="2400" b="1" dirty="0">
                <a:latin typeface="+mj-ea"/>
              </a:rPr>
              <a:t>2</a:t>
            </a:r>
            <a:r>
              <a:rPr lang="zh-TW" altLang="en-US" sz="2400" b="1" dirty="0">
                <a:latin typeface="+mj-ea"/>
              </a:rPr>
              <a:t>次</a:t>
            </a:r>
            <a:r>
              <a:rPr lang="zh-TW" altLang="en-US" sz="2400" b="1" dirty="0" smtClean="0">
                <a:latin typeface="+mj-ea"/>
              </a:rPr>
              <a:t>招標</a:t>
            </a:r>
            <a:r>
              <a:rPr lang="zh-TW" altLang="zh-TW" sz="2400" b="1" dirty="0">
                <a:latin typeface="+mj-ea"/>
              </a:rPr>
              <a:t>未更改招標文件內容</a:t>
            </a:r>
            <a:r>
              <a:rPr lang="zh-TW" altLang="en-US" sz="2400" b="1" dirty="0" smtClean="0">
                <a:latin typeface="+mj-ea"/>
              </a:rPr>
              <a:t>，</a:t>
            </a:r>
            <a:r>
              <a:rPr lang="zh-TW" altLang="en-US" sz="2400" b="1" dirty="0">
                <a:latin typeface="+mj-ea"/>
              </a:rPr>
              <a:t>僅</a:t>
            </a:r>
            <a:r>
              <a:rPr lang="en-US" altLang="zh-TW" sz="2400" b="1" dirty="0">
                <a:latin typeface="+mj-ea"/>
              </a:rPr>
              <a:t>1</a:t>
            </a:r>
            <a:r>
              <a:rPr lang="zh-TW" altLang="en-US" sz="2400" b="1" dirty="0">
                <a:latin typeface="+mj-ea"/>
              </a:rPr>
              <a:t>家投標</a:t>
            </a:r>
            <a:r>
              <a:rPr lang="en-US" altLang="zh-TW" sz="2400" b="1" dirty="0">
                <a:latin typeface="+mj-ea"/>
              </a:rPr>
              <a:t>(</a:t>
            </a:r>
            <a:r>
              <a:rPr lang="zh-TW" altLang="en-US" sz="2400" b="1" dirty="0">
                <a:latin typeface="+mj-ea"/>
              </a:rPr>
              <a:t>前次減價結果仍高於底價而無法決標之廠商投標</a:t>
            </a:r>
            <a:r>
              <a:rPr lang="en-US" altLang="zh-TW" sz="2400" b="1" dirty="0">
                <a:latin typeface="+mj-ea"/>
              </a:rPr>
              <a:t>)</a:t>
            </a:r>
            <a:r>
              <a:rPr lang="zh-TW" altLang="en-US" sz="2400" b="1" dirty="0">
                <a:latin typeface="+mj-ea"/>
              </a:rPr>
              <a:t>，其報價比前次減價結果之報價為高</a:t>
            </a:r>
            <a:r>
              <a:rPr lang="en-US" altLang="zh-TW" sz="2400" b="1" dirty="0">
                <a:solidFill>
                  <a:srgbClr val="FF0000"/>
                </a:solidFill>
                <a:latin typeface="+mj-ea"/>
              </a:rPr>
              <a:t>(32</a:t>
            </a:r>
            <a:r>
              <a:rPr lang="zh-TW" altLang="en-US" sz="2400" b="1" dirty="0">
                <a:solidFill>
                  <a:srgbClr val="FF0000"/>
                </a:solidFill>
                <a:latin typeface="+mj-ea"/>
              </a:rPr>
              <a:t>萬元</a:t>
            </a:r>
            <a:r>
              <a:rPr lang="en-US" altLang="zh-TW" sz="2400" b="1" dirty="0">
                <a:solidFill>
                  <a:srgbClr val="FF0000"/>
                </a:solidFill>
                <a:latin typeface="+mj-ea"/>
              </a:rPr>
              <a:t>)</a:t>
            </a:r>
            <a:r>
              <a:rPr lang="zh-TW" altLang="en-US" sz="2400" b="1" dirty="0">
                <a:latin typeface="+mj-ea"/>
              </a:rPr>
              <a:t>，開標主持人參考廠商報價後認其標價合理，書寫底價與報價相同而決標。</a:t>
            </a:r>
            <a:endParaRPr lang="en-US" altLang="zh-TW" sz="2400" b="1" dirty="0">
              <a:latin typeface="+mj-ea"/>
            </a:endParaRPr>
          </a:p>
          <a:p>
            <a:pPr>
              <a:buFont typeface="Wingdings" panose="05000000000000000000" pitchFamily="2" charset="2"/>
              <a:buChar char="p"/>
            </a:pPr>
            <a:r>
              <a:rPr lang="en-US" altLang="zh-TW" sz="2400" b="1" dirty="0" smtClean="0">
                <a:solidFill>
                  <a:srgbClr val="FF0000"/>
                </a:solidFill>
                <a:latin typeface="+mj-ea"/>
              </a:rPr>
              <a:t>【</a:t>
            </a:r>
            <a:r>
              <a:rPr lang="zh-TW" altLang="en-US" sz="2400" b="1" dirty="0" smtClean="0">
                <a:solidFill>
                  <a:srgbClr val="FF0000"/>
                </a:solidFill>
                <a:latin typeface="+mj-ea"/>
              </a:rPr>
              <a:t>相關規定</a:t>
            </a:r>
            <a:r>
              <a:rPr lang="en-US" altLang="zh-TW" sz="2400" b="1" dirty="0" smtClean="0">
                <a:solidFill>
                  <a:srgbClr val="FF0000"/>
                </a:solidFill>
                <a:latin typeface="+mj-ea"/>
              </a:rPr>
              <a:t>】</a:t>
            </a:r>
            <a:r>
              <a:rPr lang="zh-TW" altLang="zh-TW" sz="2400" b="1" dirty="0" smtClean="0">
                <a:latin typeface="+mj-ea"/>
              </a:rPr>
              <a:t>政府</a:t>
            </a:r>
            <a:r>
              <a:rPr lang="zh-TW" altLang="zh-TW" sz="2400" b="1" dirty="0">
                <a:latin typeface="+mj-ea"/>
              </a:rPr>
              <a:t>採購錯誤行為態樣十</a:t>
            </a:r>
            <a:r>
              <a:rPr lang="en-US" altLang="zh-TW" sz="2400" b="1" dirty="0">
                <a:latin typeface="+mj-ea"/>
              </a:rPr>
              <a:t>(</a:t>
            </a:r>
            <a:r>
              <a:rPr lang="zh-TW" altLang="zh-TW" sz="2400" b="1" dirty="0">
                <a:latin typeface="+mj-ea"/>
              </a:rPr>
              <a:t>決標程序</a:t>
            </a:r>
            <a:r>
              <a:rPr lang="en-US" altLang="zh-TW" sz="2400" b="1" dirty="0">
                <a:latin typeface="+mj-ea"/>
              </a:rPr>
              <a:t>)/(</a:t>
            </a:r>
            <a:r>
              <a:rPr lang="zh-TW" altLang="en-US" sz="2400" b="1" dirty="0">
                <a:latin typeface="+mj-ea"/>
              </a:rPr>
              <a:t>十七</a:t>
            </a:r>
            <a:r>
              <a:rPr lang="en-US" altLang="zh-TW" sz="2400" b="1" dirty="0" smtClean="0">
                <a:latin typeface="+mj-ea"/>
              </a:rPr>
              <a:t>)</a:t>
            </a:r>
            <a:r>
              <a:rPr lang="zh-TW" altLang="en-US" sz="2400" b="1" dirty="0" smtClean="0">
                <a:latin typeface="PMingLiU" panose="02020500000000000000" pitchFamily="18" charset="-120"/>
                <a:ea typeface="PMingLiU" panose="02020500000000000000" pitchFamily="18" charset="-120"/>
              </a:rPr>
              <a:t>：</a:t>
            </a:r>
            <a:r>
              <a:rPr lang="en-US" altLang="zh-TW" sz="2400" b="1" dirty="0">
                <a:latin typeface="+mj-ea"/>
              </a:rPr>
              <a:t/>
            </a:r>
            <a:br>
              <a:rPr lang="en-US" altLang="zh-TW" sz="2400" b="1" dirty="0">
                <a:latin typeface="+mj-ea"/>
              </a:rPr>
            </a:br>
            <a:r>
              <a:rPr lang="zh-TW" altLang="zh-TW" sz="2400" b="1" dirty="0">
                <a:latin typeface="+mj-ea"/>
              </a:rPr>
              <a:t>未更改招標文件內容而重行訂定之底價，</a:t>
            </a:r>
            <a:r>
              <a:rPr lang="zh-TW" altLang="zh-TW" sz="2400" b="1" dirty="0">
                <a:solidFill>
                  <a:srgbClr val="0000FF"/>
                </a:solidFill>
                <a:latin typeface="+mj-ea"/>
              </a:rPr>
              <a:t>除有正當理由</a:t>
            </a:r>
            <a:r>
              <a:rPr lang="zh-TW" altLang="zh-TW" sz="2400" b="1" dirty="0" smtClean="0">
                <a:solidFill>
                  <a:srgbClr val="0000FF"/>
                </a:solidFill>
                <a:latin typeface="+mj-ea"/>
              </a:rPr>
              <a:t>外</a:t>
            </a:r>
            <a:r>
              <a:rPr lang="zh-TW" altLang="zh-TW" sz="2400" b="1" dirty="0" smtClean="0">
                <a:latin typeface="+mj-ea"/>
              </a:rPr>
              <a:t>，</a:t>
            </a:r>
            <a:r>
              <a:rPr lang="zh-TW" altLang="zh-TW" sz="2400" b="1" dirty="0">
                <a:solidFill>
                  <a:srgbClr val="0000FF"/>
                </a:solidFill>
                <a:latin typeface="+mj-ea"/>
              </a:rPr>
              <a:t>較廢標前合格廠商之最低標價為高</a:t>
            </a:r>
            <a:r>
              <a:rPr lang="zh-TW" altLang="zh-TW" sz="2400" b="1" dirty="0" smtClean="0">
                <a:solidFill>
                  <a:srgbClr val="0000FF"/>
                </a:solidFill>
                <a:latin typeface="+mj-ea"/>
              </a:rPr>
              <a:t>。</a:t>
            </a:r>
            <a:endParaRPr lang="en-US" altLang="zh-TW" sz="2400" b="1" dirty="0" smtClean="0">
              <a:solidFill>
                <a:srgbClr val="0000FF"/>
              </a:solidFill>
              <a:latin typeface="+mj-ea"/>
            </a:endParaRPr>
          </a:p>
          <a:p>
            <a:pPr>
              <a:buFont typeface="Wingdings" panose="05000000000000000000" pitchFamily="2" charset="2"/>
              <a:buChar char="p"/>
            </a:pPr>
            <a:r>
              <a:rPr lang="zh-TW" altLang="en-US" sz="2400" b="1" dirty="0">
                <a:latin typeface="+mj-ea"/>
              </a:rPr>
              <a:t>政府採購法</a:t>
            </a:r>
            <a:r>
              <a:rPr lang="zh-TW" altLang="en-US" sz="2400" b="1" dirty="0">
                <a:solidFill>
                  <a:srgbClr val="0000FF"/>
                </a:solidFill>
                <a:latin typeface="+mj-ea"/>
              </a:rPr>
              <a:t>並無規定機關辦理工程採購須經多次流標後，始得調整招標預算</a:t>
            </a:r>
            <a:r>
              <a:rPr lang="zh-TW" altLang="en-US" sz="2400" b="1" dirty="0" smtClean="0">
                <a:latin typeface="+mj-ea"/>
              </a:rPr>
              <a:t>。遇</a:t>
            </a:r>
            <a:r>
              <a:rPr lang="zh-TW" altLang="en-US" sz="2400" b="1" dirty="0">
                <a:latin typeface="+mj-ea"/>
              </a:rPr>
              <a:t>有流標，重行招標前，應確實檢討原因，其屬預算不足者，應核實調整預算後，再行招標</a:t>
            </a:r>
            <a:r>
              <a:rPr lang="zh-TW" altLang="en-US" sz="2400" b="1" dirty="0" smtClean="0">
                <a:latin typeface="+mj-ea"/>
              </a:rPr>
              <a:t>。</a:t>
            </a:r>
            <a:r>
              <a:rPr lang="en-US" altLang="zh-TW" sz="2400" b="1" dirty="0" smtClean="0">
                <a:latin typeface="+mj-ea"/>
              </a:rPr>
              <a:t/>
            </a:r>
            <a:br>
              <a:rPr lang="en-US" altLang="zh-TW" sz="2400" b="1" dirty="0" smtClean="0">
                <a:latin typeface="+mj-ea"/>
              </a:rPr>
            </a:br>
            <a:r>
              <a:rPr lang="zh-TW" altLang="en-US" sz="2400" b="1" dirty="0" smtClean="0">
                <a:solidFill>
                  <a:srgbClr val="0000FF"/>
                </a:solidFill>
                <a:latin typeface="+mj-ea"/>
              </a:rPr>
              <a:t>工程會</a:t>
            </a:r>
            <a:r>
              <a:rPr lang="en-US" altLang="zh-TW" sz="2400" b="1" dirty="0" smtClean="0">
                <a:solidFill>
                  <a:srgbClr val="0000FF"/>
                </a:solidFill>
                <a:latin typeface="+mj-ea"/>
              </a:rPr>
              <a:t>112</a:t>
            </a:r>
            <a:r>
              <a:rPr lang="zh-TW" altLang="en-US" sz="2400" b="1" dirty="0">
                <a:solidFill>
                  <a:srgbClr val="0000FF"/>
                </a:solidFill>
                <a:latin typeface="+mj-ea"/>
              </a:rPr>
              <a:t>年</a:t>
            </a:r>
            <a:r>
              <a:rPr lang="en-US" altLang="zh-TW" sz="2400" b="1" dirty="0">
                <a:solidFill>
                  <a:srgbClr val="0000FF"/>
                </a:solidFill>
                <a:latin typeface="+mj-ea"/>
              </a:rPr>
              <a:t>01</a:t>
            </a:r>
            <a:r>
              <a:rPr lang="zh-TW" altLang="en-US" sz="2400" b="1" dirty="0">
                <a:solidFill>
                  <a:srgbClr val="0000FF"/>
                </a:solidFill>
                <a:latin typeface="+mj-ea"/>
              </a:rPr>
              <a:t>月</a:t>
            </a:r>
            <a:r>
              <a:rPr lang="en-US" altLang="zh-TW" sz="2400" b="1" dirty="0">
                <a:solidFill>
                  <a:srgbClr val="0000FF"/>
                </a:solidFill>
                <a:latin typeface="+mj-ea"/>
              </a:rPr>
              <a:t>11</a:t>
            </a:r>
            <a:r>
              <a:rPr lang="zh-TW" altLang="en-US" sz="2400" b="1" dirty="0" smtClean="0">
                <a:solidFill>
                  <a:srgbClr val="0000FF"/>
                </a:solidFill>
                <a:latin typeface="+mj-ea"/>
              </a:rPr>
              <a:t>日工程</a:t>
            </a:r>
            <a:r>
              <a:rPr lang="zh-TW" altLang="en-US" sz="2400" b="1" dirty="0">
                <a:solidFill>
                  <a:srgbClr val="0000FF"/>
                </a:solidFill>
                <a:latin typeface="+mj-ea"/>
              </a:rPr>
              <a:t>企字第</a:t>
            </a:r>
            <a:r>
              <a:rPr lang="en-US" altLang="zh-TW" sz="2400" b="1" dirty="0">
                <a:solidFill>
                  <a:srgbClr val="0000FF"/>
                </a:solidFill>
                <a:latin typeface="+mj-ea"/>
              </a:rPr>
              <a:t>11101007381</a:t>
            </a:r>
            <a:r>
              <a:rPr lang="zh-TW" altLang="en-US" sz="2400" b="1" dirty="0" smtClean="0">
                <a:solidFill>
                  <a:srgbClr val="0000FF"/>
                </a:solidFill>
                <a:latin typeface="+mj-ea"/>
              </a:rPr>
              <a:t>號</a:t>
            </a:r>
            <a:r>
              <a:rPr lang="zh-TW" altLang="en-US" sz="2400" b="1" dirty="0">
                <a:solidFill>
                  <a:srgbClr val="0000FF"/>
                </a:solidFill>
                <a:latin typeface="+mj-ea"/>
              </a:rPr>
              <a:t>函 </a:t>
            </a:r>
            <a:endParaRPr lang="en-US" altLang="zh-TW" sz="2400" b="1" dirty="0" smtClean="0">
              <a:solidFill>
                <a:srgbClr val="0000FF"/>
              </a:solidFill>
              <a:latin typeface="+mj-ea"/>
            </a:endParaRPr>
          </a:p>
          <a:p>
            <a:pPr>
              <a:buFont typeface="Wingdings" panose="05000000000000000000" pitchFamily="2" charset="2"/>
              <a:buChar char="p"/>
            </a:pPr>
            <a:endParaRPr lang="en-US" altLang="zh-TW" sz="2400" b="1" dirty="0">
              <a:solidFill>
                <a:srgbClr val="0000FF"/>
              </a:solidFill>
              <a:latin typeface="+mj-ea"/>
            </a:endParaRPr>
          </a:p>
          <a:p>
            <a:endParaRPr lang="en-US" altLang="zh-TW" sz="2400" b="1" dirty="0" smtClean="0">
              <a:latin typeface="+mn-ea"/>
            </a:endParaRPr>
          </a:p>
          <a:p>
            <a:pPr>
              <a:buFont typeface="Wingdings" panose="05000000000000000000" pitchFamily="2" charset="2"/>
              <a:buChar char="p"/>
            </a:pPr>
            <a:endParaRPr lang="zh-TW" altLang="zh-TW" sz="2400" b="1" dirty="0"/>
          </a:p>
          <a:p>
            <a:pPr>
              <a:buFont typeface="Wingdings" panose="05000000000000000000" pitchFamily="2" charset="2"/>
              <a:buChar char="l"/>
              <a:defRPr/>
            </a:pPr>
            <a:endParaRPr lang="zh-TW" altLang="en-US" sz="2400" b="1" dirty="0">
              <a:latin typeface="+mn-ea"/>
            </a:endParaRPr>
          </a:p>
          <a:p>
            <a:pPr>
              <a:defRPr/>
            </a:pPr>
            <a:endParaRPr lang="zh-TW" altLang="en-US" sz="2400" b="1" dirty="0">
              <a:latin typeface="+mn-ea"/>
            </a:endParaRPr>
          </a:p>
          <a:p>
            <a:pPr>
              <a:buFont typeface="Wingdings" panose="05000000000000000000" pitchFamily="2" charset="2"/>
              <a:buChar char="p"/>
              <a:defRPr/>
            </a:pPr>
            <a:endParaRPr lang="zh-TW" altLang="zh-TW" sz="2400" b="1" dirty="0">
              <a:latin typeface="+mn-ea"/>
            </a:endParaRPr>
          </a:p>
        </p:txBody>
      </p:sp>
      <p:sp>
        <p:nvSpPr>
          <p:cNvPr id="3" name="投影片編號版面配置區 2"/>
          <p:cNvSpPr>
            <a:spLocks noGrp="1"/>
          </p:cNvSpPr>
          <p:nvPr>
            <p:ph type="sldNum" sz="quarter" idx="12"/>
          </p:nvPr>
        </p:nvSpPr>
        <p:spPr/>
        <p:txBody>
          <a:bodyPr/>
          <a:lstStyle/>
          <a:p>
            <a:fld id="{1118FB7C-3051-423D-B140-B22D31D849CF}" type="slidenum">
              <a:rPr lang="zh-TW" altLang="en-US" smtClean="0"/>
              <a:pPr/>
              <a:t>114</a:t>
            </a:fld>
            <a:endParaRPr lang="zh-TW" altLang="en-US"/>
          </a:p>
        </p:txBody>
      </p:sp>
    </p:spTree>
    <p:extLst>
      <p:ext uri="{BB962C8B-B14F-4D97-AF65-F5344CB8AC3E}">
        <p14:creationId xmlns:p14="http://schemas.microsoft.com/office/powerpoint/2010/main" val="3434663696"/>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2"/>
          <p:cNvSpPr>
            <a:spLocks noGrp="1" noChangeArrowheads="1"/>
          </p:cNvSpPr>
          <p:nvPr>
            <p:ph type="title" idx="4294967295"/>
          </p:nvPr>
        </p:nvSpPr>
        <p:spPr>
          <a:xfrm>
            <a:off x="1452785" y="1196752"/>
            <a:ext cx="7462911" cy="1012825"/>
          </a:xfrm>
        </p:spPr>
        <p:txBody>
          <a:bodyPr/>
          <a:lstStyle/>
          <a:p>
            <a:pPr>
              <a:defRPr/>
            </a:pPr>
            <a:r>
              <a:rPr lang="zh-TW" altLang="en-US" b="1" dirty="0">
                <a:solidFill>
                  <a:srgbClr val="FF0000"/>
                </a:solidFill>
                <a:effectLst>
                  <a:outerShdw blurRad="38100" dist="38100" dir="2700000" algn="tl">
                    <a:srgbClr val="C0C0C0"/>
                  </a:outerShdw>
                </a:effectLst>
              </a:rPr>
              <a:t>採購監</a:t>
            </a:r>
            <a:r>
              <a:rPr lang="zh-TW" altLang="en-US" b="1" dirty="0" smtClean="0">
                <a:solidFill>
                  <a:srgbClr val="FF0000"/>
                </a:solidFill>
                <a:effectLst>
                  <a:outerShdw blurRad="38100" dist="38100" dir="2700000" algn="tl">
                    <a:srgbClr val="C0C0C0"/>
                  </a:outerShdw>
                </a:effectLst>
              </a:rPr>
              <a:t>辦實務案例解析</a:t>
            </a:r>
            <a:endParaRPr lang="zh-TW" altLang="en-US" sz="5400" b="1" dirty="0" smtClean="0">
              <a:solidFill>
                <a:srgbClr val="FF0000"/>
              </a:solidFill>
              <a:effectLst>
                <a:outerShdw blurRad="38100" dist="38100" dir="2700000" algn="tl">
                  <a:srgbClr val="C0C0C0"/>
                </a:outerShdw>
              </a:effectLst>
            </a:endParaRPr>
          </a:p>
        </p:txBody>
      </p:sp>
      <p:sp>
        <p:nvSpPr>
          <p:cNvPr id="55299" name="Rectangle 3"/>
          <p:cNvSpPr>
            <a:spLocks noGrp="1" noChangeArrowheads="1"/>
          </p:cNvSpPr>
          <p:nvPr>
            <p:ph type="body" idx="4294967295"/>
          </p:nvPr>
        </p:nvSpPr>
        <p:spPr>
          <a:xfrm>
            <a:off x="2051720" y="3717032"/>
            <a:ext cx="6791968" cy="1618258"/>
          </a:xfrm>
        </p:spPr>
        <p:txBody>
          <a:bodyPr>
            <a:normAutofit/>
          </a:bodyPr>
          <a:lstStyle/>
          <a:p>
            <a:pPr lvl="0">
              <a:buFont typeface="Wingdings" panose="05000000000000000000" pitchFamily="2" charset="2"/>
              <a:buChar char="n"/>
            </a:pPr>
            <a:r>
              <a:rPr lang="zh-TW" altLang="en-US" sz="4300" b="1" dirty="0">
                <a:solidFill>
                  <a:srgbClr val="0000FF"/>
                </a:solidFill>
              </a:rPr>
              <a:t>爭點議題</a:t>
            </a:r>
            <a:r>
              <a:rPr lang="zh-TW" altLang="en-US" sz="4300" b="1" dirty="0" smtClean="0">
                <a:solidFill>
                  <a:srgbClr val="0000FF"/>
                </a:solidFill>
              </a:rPr>
              <a:t>探討</a:t>
            </a:r>
            <a:endParaRPr lang="en-US" altLang="zh-TW" sz="4300" b="1" dirty="0" smtClean="0">
              <a:solidFill>
                <a:srgbClr val="0000FF"/>
              </a:solidFill>
            </a:endParaRPr>
          </a:p>
          <a:p>
            <a:r>
              <a:rPr lang="zh-TW" altLang="en-US" sz="4000" b="1" dirty="0">
                <a:solidFill>
                  <a:srgbClr val="0000FF"/>
                </a:solidFill>
              </a:rPr>
              <a:t>工程結算注意事項</a:t>
            </a:r>
            <a:endParaRPr lang="zh-TW" altLang="en-US" sz="2000" dirty="0" smtClean="0">
              <a:solidFill>
                <a:srgbClr val="0000FF"/>
              </a:solidFill>
            </a:endParaRPr>
          </a:p>
        </p:txBody>
      </p:sp>
      <p:sp>
        <p:nvSpPr>
          <p:cNvPr id="4" name="弧形向右箭號 3"/>
          <p:cNvSpPr/>
          <p:nvPr/>
        </p:nvSpPr>
        <p:spPr>
          <a:xfrm>
            <a:off x="1115616" y="2564904"/>
            <a:ext cx="731837" cy="1216025"/>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solidFill>
                <a:schemeClr val="tx1"/>
              </a:solidFill>
            </a:endParaRPr>
          </a:p>
        </p:txBody>
      </p:sp>
      <p:pic>
        <p:nvPicPr>
          <p:cNvPr id="5" name="圖片版面配置區 4"/>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32240" y="5335290"/>
            <a:ext cx="1987203" cy="115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投影片編號版面配置區 2"/>
          <p:cNvSpPr>
            <a:spLocks noGrp="1"/>
          </p:cNvSpPr>
          <p:nvPr>
            <p:ph type="sldNum" sz="quarter" idx="12"/>
          </p:nvPr>
        </p:nvSpPr>
        <p:spPr/>
        <p:txBody>
          <a:bodyPr/>
          <a:lstStyle/>
          <a:p>
            <a:fld id="{1118FB7C-3051-423D-B140-B22D31D849CF}" type="slidenum">
              <a:rPr lang="zh-TW" altLang="en-US" smtClean="0"/>
              <a:pPr/>
              <a:t>115</a:t>
            </a:fld>
            <a:endParaRPr lang="zh-TW" altLang="en-US"/>
          </a:p>
        </p:txBody>
      </p:sp>
    </p:spTree>
    <p:extLst>
      <p:ext uri="{BB962C8B-B14F-4D97-AF65-F5344CB8AC3E}">
        <p14:creationId xmlns:p14="http://schemas.microsoft.com/office/powerpoint/2010/main" val="1452465004"/>
      </p:ext>
    </p:extLst>
  </p:cSld>
  <p:clrMapOvr>
    <a:masterClrMapping/>
  </p:clrMapOvr>
  <p:transition/>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90" name="標題 1"/>
          <p:cNvSpPr>
            <a:spLocks noGrp="1"/>
          </p:cNvSpPr>
          <p:nvPr>
            <p:ph type="title"/>
          </p:nvPr>
        </p:nvSpPr>
        <p:spPr>
          <a:xfrm>
            <a:off x="457200" y="277813"/>
            <a:ext cx="8229600" cy="847725"/>
          </a:xfrm>
        </p:spPr>
        <p:txBody>
          <a:bodyPr/>
          <a:lstStyle/>
          <a:p>
            <a:pPr algn="ctr"/>
            <a:r>
              <a:rPr lang="zh-TW" altLang="zh-TW" b="1" dirty="0" smtClean="0">
                <a:solidFill>
                  <a:srgbClr val="FF0000"/>
                </a:solidFill>
              </a:rPr>
              <a:t>工程結算注意事項</a:t>
            </a:r>
            <a:r>
              <a:rPr lang="en-US" altLang="zh-TW" b="1" dirty="0" smtClean="0">
                <a:solidFill>
                  <a:srgbClr val="FF0000"/>
                </a:solidFill>
              </a:rPr>
              <a:t>-</a:t>
            </a:r>
            <a:r>
              <a:rPr lang="zh-TW" altLang="en-US" b="1" dirty="0" smtClean="0">
                <a:solidFill>
                  <a:srgbClr val="FF0000"/>
                </a:solidFill>
              </a:rPr>
              <a:t>相關法規</a:t>
            </a:r>
            <a:r>
              <a:rPr lang="en-US" altLang="zh-TW" b="1" dirty="0" smtClean="0">
                <a:solidFill>
                  <a:srgbClr val="FF0000"/>
                </a:solidFill>
                <a:latin typeface="+mn-ea"/>
                <a:ea typeface="+mn-ea"/>
              </a:rPr>
              <a:t>1</a:t>
            </a:r>
            <a:endParaRPr lang="zh-TW" altLang="en-US" b="1" dirty="0" smtClean="0">
              <a:solidFill>
                <a:srgbClr val="FF0000"/>
              </a:solidFill>
              <a:latin typeface="+mn-ea"/>
              <a:ea typeface="+mn-ea"/>
            </a:endParaRPr>
          </a:p>
        </p:txBody>
      </p:sp>
      <p:sp>
        <p:nvSpPr>
          <p:cNvPr id="211971" name="內容版面配置區 2"/>
          <p:cNvSpPr>
            <a:spLocks noGrp="1"/>
          </p:cNvSpPr>
          <p:nvPr>
            <p:ph idx="1"/>
          </p:nvPr>
        </p:nvSpPr>
        <p:spPr>
          <a:xfrm>
            <a:off x="457200" y="1125538"/>
            <a:ext cx="8229600" cy="5005387"/>
          </a:xfrm>
        </p:spPr>
        <p:txBody>
          <a:bodyPr/>
          <a:lstStyle/>
          <a:p>
            <a:pPr>
              <a:defRPr/>
            </a:pPr>
            <a:r>
              <a:rPr lang="zh-TW" altLang="en-US" sz="2400" b="1" dirty="0" smtClean="0">
                <a:solidFill>
                  <a:srgbClr val="0000FF"/>
                </a:solidFill>
                <a:latin typeface="+mj-ea"/>
                <a:ea typeface="+mj-ea"/>
              </a:rPr>
              <a:t>機關辦理工程、財物採購，應限期辦理驗收</a:t>
            </a:r>
            <a:r>
              <a:rPr lang="zh-TW" altLang="en-US" sz="2400" b="1" dirty="0" smtClean="0">
                <a:latin typeface="+mj-ea"/>
                <a:ea typeface="+mj-ea"/>
              </a:rPr>
              <a:t>，並得辦理部分驗收。</a:t>
            </a:r>
            <a:r>
              <a:rPr lang="en-US" altLang="zh-TW" sz="2400" b="1" dirty="0" smtClean="0">
                <a:solidFill>
                  <a:srgbClr val="000000"/>
                </a:solidFill>
                <a:latin typeface="+mj-ea"/>
                <a:ea typeface="+mj-ea"/>
              </a:rPr>
              <a:t>(</a:t>
            </a:r>
            <a:r>
              <a:rPr lang="zh-TW" altLang="en-US" sz="2400" b="1" dirty="0" smtClean="0">
                <a:solidFill>
                  <a:srgbClr val="000000"/>
                </a:solidFill>
                <a:latin typeface="+mj-ea"/>
                <a:ea typeface="+mj-ea"/>
              </a:rPr>
              <a:t>採細</a:t>
            </a:r>
            <a:r>
              <a:rPr lang="en-US" altLang="zh-TW" sz="2400" b="1" dirty="0" smtClean="0">
                <a:solidFill>
                  <a:srgbClr val="000000"/>
                </a:solidFill>
                <a:latin typeface="+mj-ea"/>
                <a:ea typeface="+mj-ea"/>
              </a:rPr>
              <a:t>§71.1)</a:t>
            </a:r>
            <a:endParaRPr lang="en-US" altLang="zh-TW" sz="2400" b="1" dirty="0" smtClean="0">
              <a:latin typeface="+mj-ea"/>
              <a:ea typeface="+mj-ea"/>
            </a:endParaRPr>
          </a:p>
          <a:p>
            <a:pPr>
              <a:defRPr/>
            </a:pPr>
            <a:r>
              <a:rPr lang="zh-TW" altLang="zh-TW" sz="2400" b="1" dirty="0" smtClean="0">
                <a:latin typeface="+mj-ea"/>
                <a:ea typeface="+mj-ea"/>
              </a:rPr>
              <a:t>廠商應於工程</a:t>
            </a:r>
            <a:r>
              <a:rPr lang="zh-TW" altLang="zh-TW" sz="2400" b="1" dirty="0" smtClean="0">
                <a:solidFill>
                  <a:srgbClr val="0000FF"/>
                </a:solidFill>
                <a:latin typeface="+mj-ea"/>
                <a:ea typeface="+mj-ea"/>
              </a:rPr>
              <a:t>預定竣工日前或竣工當日，將竣工日期書面通知監造單位及機關</a:t>
            </a:r>
            <a:r>
              <a:rPr lang="zh-TW" altLang="zh-TW" sz="2400" b="1" dirty="0" smtClean="0">
                <a:latin typeface="+mj-ea"/>
                <a:ea typeface="+mj-ea"/>
              </a:rPr>
              <a:t>。除契約另有規定者外，</a:t>
            </a:r>
            <a:r>
              <a:rPr lang="zh-TW" altLang="zh-TW" sz="2400" b="1" dirty="0" smtClean="0">
                <a:solidFill>
                  <a:srgbClr val="0070C0"/>
                </a:solidFill>
                <a:latin typeface="+mj-ea"/>
                <a:ea typeface="+mj-ea"/>
              </a:rPr>
              <a:t>機關應</a:t>
            </a:r>
            <a:r>
              <a:rPr lang="zh-TW" altLang="zh-TW" sz="2400" b="1" dirty="0" smtClean="0">
                <a:latin typeface="+mj-ea"/>
                <a:ea typeface="+mj-ea"/>
              </a:rPr>
              <a:t>於收到該書面通知之日起</a:t>
            </a:r>
            <a:r>
              <a:rPr lang="zh-TW" altLang="zh-TW" sz="2400" b="1" dirty="0" smtClean="0">
                <a:solidFill>
                  <a:srgbClr val="0000FF"/>
                </a:solidFill>
                <a:latin typeface="+mj-ea"/>
                <a:ea typeface="+mj-ea"/>
              </a:rPr>
              <a:t>七日內會同監造單位及廠商</a:t>
            </a:r>
            <a:r>
              <a:rPr lang="zh-TW" altLang="zh-TW" sz="2400" b="1" dirty="0" smtClean="0">
                <a:latin typeface="+mj-ea"/>
                <a:ea typeface="+mj-ea"/>
              </a:rPr>
              <a:t>，依據契約、圖說或貨樣核對竣工之項目及數量，</a:t>
            </a:r>
            <a:r>
              <a:rPr lang="zh-TW" altLang="zh-TW" sz="2400" b="1" dirty="0" smtClean="0">
                <a:solidFill>
                  <a:srgbClr val="0070C0"/>
                </a:solidFill>
                <a:latin typeface="+mj-ea"/>
                <a:ea typeface="+mj-ea"/>
              </a:rPr>
              <a:t>確定是否竣工</a:t>
            </a:r>
            <a:r>
              <a:rPr lang="zh-TW" altLang="zh-TW" sz="2400" b="1" dirty="0" smtClean="0">
                <a:latin typeface="+mj-ea"/>
                <a:ea typeface="+mj-ea"/>
              </a:rPr>
              <a:t>；</a:t>
            </a:r>
            <a:r>
              <a:rPr lang="zh-TW" altLang="zh-TW" sz="2400" b="1" u="sng" dirty="0" smtClean="0">
                <a:latin typeface="+mj-ea"/>
                <a:ea typeface="+mj-ea"/>
              </a:rPr>
              <a:t>廠商未依機關通知派代表參加者，仍得予確定</a:t>
            </a:r>
            <a:r>
              <a:rPr lang="zh-TW" altLang="zh-TW" sz="2400" b="1" dirty="0" smtClean="0">
                <a:latin typeface="+mj-ea"/>
                <a:ea typeface="+mj-ea"/>
              </a:rPr>
              <a:t>。</a:t>
            </a:r>
            <a:r>
              <a:rPr lang="en-US" altLang="zh-TW" sz="2400" b="1" dirty="0" smtClean="0">
                <a:solidFill>
                  <a:srgbClr val="000000"/>
                </a:solidFill>
                <a:latin typeface="+mj-ea"/>
                <a:ea typeface="+mj-ea"/>
              </a:rPr>
              <a:t> (</a:t>
            </a:r>
            <a:r>
              <a:rPr lang="zh-TW" altLang="en-US" sz="2400" b="1" dirty="0" smtClean="0">
                <a:solidFill>
                  <a:srgbClr val="000000"/>
                </a:solidFill>
                <a:latin typeface="+mj-ea"/>
                <a:ea typeface="+mj-ea"/>
              </a:rPr>
              <a:t>採細</a:t>
            </a:r>
            <a:r>
              <a:rPr lang="en-US" altLang="zh-TW" sz="2400" b="1" dirty="0" smtClean="0">
                <a:solidFill>
                  <a:srgbClr val="000000"/>
                </a:solidFill>
                <a:latin typeface="+mj-ea"/>
                <a:ea typeface="+mj-ea"/>
              </a:rPr>
              <a:t>§92.1)</a:t>
            </a:r>
            <a:r>
              <a:rPr lang="en-US" altLang="zh-TW" sz="2400" b="1" dirty="0" smtClean="0">
                <a:latin typeface="+mj-ea"/>
                <a:ea typeface="+mj-ea"/>
              </a:rPr>
              <a:t/>
            </a:r>
            <a:br>
              <a:rPr lang="en-US" altLang="zh-TW" sz="2400" b="1" dirty="0" smtClean="0">
                <a:latin typeface="+mj-ea"/>
                <a:ea typeface="+mj-ea"/>
              </a:rPr>
            </a:br>
            <a:r>
              <a:rPr lang="zh-TW" altLang="zh-TW" sz="2400" b="1" dirty="0" smtClean="0">
                <a:latin typeface="+mj-ea"/>
                <a:ea typeface="+mj-ea"/>
              </a:rPr>
              <a:t>工程竣工後，除契約另有規定者外，</a:t>
            </a:r>
            <a:r>
              <a:rPr lang="zh-TW" altLang="zh-TW" sz="2400" b="1" u="sng" dirty="0" smtClean="0">
                <a:solidFill>
                  <a:srgbClr val="FF0000"/>
                </a:solidFill>
                <a:latin typeface="+mj-ea"/>
                <a:ea typeface="+mj-ea"/>
              </a:rPr>
              <a:t>監造單位</a:t>
            </a:r>
            <a:r>
              <a:rPr lang="zh-TW" altLang="zh-TW" sz="2400" b="1" dirty="0" smtClean="0">
                <a:solidFill>
                  <a:srgbClr val="0000FF"/>
                </a:solidFill>
                <a:latin typeface="+mj-ea"/>
                <a:ea typeface="+mj-ea"/>
              </a:rPr>
              <a:t>應於竣工後七日內，將竣工圖表、工程結算明細表及契約規定之其他資料，送請機關審核。</a:t>
            </a:r>
            <a:r>
              <a:rPr lang="zh-TW" altLang="zh-TW" sz="2400" b="1" dirty="0" smtClean="0">
                <a:latin typeface="+mj-ea"/>
                <a:ea typeface="+mj-ea"/>
              </a:rPr>
              <a:t>有初驗程序者，機關應於收受全部資料之日起三十日內辦理初驗，並作成初驗紀錄。</a:t>
            </a:r>
            <a:r>
              <a:rPr lang="en-US" altLang="zh-TW" sz="2400" b="1" dirty="0" smtClean="0">
                <a:solidFill>
                  <a:srgbClr val="000000"/>
                </a:solidFill>
                <a:latin typeface="+mj-ea"/>
                <a:ea typeface="+mj-ea"/>
              </a:rPr>
              <a:t>(</a:t>
            </a:r>
            <a:r>
              <a:rPr lang="zh-TW" altLang="en-US" sz="2400" b="1" dirty="0" smtClean="0">
                <a:solidFill>
                  <a:srgbClr val="000000"/>
                </a:solidFill>
                <a:latin typeface="+mj-ea"/>
                <a:ea typeface="+mj-ea"/>
              </a:rPr>
              <a:t>採細</a:t>
            </a:r>
            <a:r>
              <a:rPr lang="en-US" altLang="zh-TW" sz="2400" b="1" dirty="0" smtClean="0">
                <a:solidFill>
                  <a:srgbClr val="000000"/>
                </a:solidFill>
                <a:latin typeface="+mj-ea"/>
                <a:ea typeface="+mj-ea"/>
              </a:rPr>
              <a:t>§92.2)</a:t>
            </a:r>
            <a:endParaRPr lang="zh-TW" altLang="en-US" sz="2400" b="1" dirty="0" smtClean="0">
              <a:latin typeface="+mj-ea"/>
              <a:ea typeface="+mj-ea"/>
            </a:endParaRPr>
          </a:p>
        </p:txBody>
      </p:sp>
      <p:sp>
        <p:nvSpPr>
          <p:cNvPr id="3" name="投影片編號版面配置區 2"/>
          <p:cNvSpPr>
            <a:spLocks noGrp="1"/>
          </p:cNvSpPr>
          <p:nvPr>
            <p:ph type="sldNum" sz="quarter" idx="12"/>
          </p:nvPr>
        </p:nvSpPr>
        <p:spPr/>
        <p:txBody>
          <a:bodyPr/>
          <a:lstStyle/>
          <a:p>
            <a:fld id="{1118FB7C-3051-423D-B140-B22D31D849CF}" type="slidenum">
              <a:rPr lang="zh-TW" altLang="en-US" smtClean="0"/>
              <a:pPr/>
              <a:t>116</a:t>
            </a:fld>
            <a:endParaRPr lang="zh-TW" altLang="en-US"/>
          </a:p>
        </p:txBody>
      </p:sp>
    </p:spTree>
    <p:extLst>
      <p:ext uri="{BB962C8B-B14F-4D97-AF65-F5344CB8AC3E}">
        <p14:creationId xmlns:p14="http://schemas.microsoft.com/office/powerpoint/2010/main" val="3855597500"/>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314" name="標題 1"/>
          <p:cNvSpPr>
            <a:spLocks noGrp="1"/>
          </p:cNvSpPr>
          <p:nvPr>
            <p:ph type="title"/>
          </p:nvPr>
        </p:nvSpPr>
        <p:spPr>
          <a:xfrm>
            <a:off x="457200" y="277813"/>
            <a:ext cx="8229600" cy="847725"/>
          </a:xfrm>
        </p:spPr>
        <p:txBody>
          <a:bodyPr/>
          <a:lstStyle/>
          <a:p>
            <a:pPr algn="ctr"/>
            <a:r>
              <a:rPr lang="zh-TW" altLang="zh-TW" b="1" dirty="0" smtClean="0">
                <a:solidFill>
                  <a:srgbClr val="FF0000"/>
                </a:solidFill>
              </a:rPr>
              <a:t>工程結算注意事項</a:t>
            </a:r>
            <a:r>
              <a:rPr lang="en-US" altLang="zh-TW" b="1" dirty="0" smtClean="0">
                <a:solidFill>
                  <a:srgbClr val="FF0000"/>
                </a:solidFill>
              </a:rPr>
              <a:t>-</a:t>
            </a:r>
            <a:r>
              <a:rPr lang="zh-TW" altLang="en-US" b="1" dirty="0" smtClean="0">
                <a:solidFill>
                  <a:srgbClr val="FF0000"/>
                </a:solidFill>
              </a:rPr>
              <a:t>相關法規</a:t>
            </a:r>
            <a:r>
              <a:rPr lang="en-US" altLang="zh-TW" b="1" dirty="0" smtClean="0">
                <a:solidFill>
                  <a:srgbClr val="FF0000"/>
                </a:solidFill>
                <a:latin typeface="+mj-ea"/>
              </a:rPr>
              <a:t>2</a:t>
            </a:r>
            <a:endParaRPr lang="zh-TW" altLang="en-US" b="1" dirty="0" smtClean="0">
              <a:solidFill>
                <a:srgbClr val="FF0000"/>
              </a:solidFill>
              <a:latin typeface="+mj-ea"/>
            </a:endParaRPr>
          </a:p>
        </p:txBody>
      </p:sp>
      <p:sp>
        <p:nvSpPr>
          <p:cNvPr id="212995" name="內容版面配置區 2"/>
          <p:cNvSpPr>
            <a:spLocks noGrp="1"/>
          </p:cNvSpPr>
          <p:nvPr>
            <p:ph idx="1"/>
          </p:nvPr>
        </p:nvSpPr>
        <p:spPr>
          <a:xfrm>
            <a:off x="457200" y="1125538"/>
            <a:ext cx="8229600" cy="5005387"/>
          </a:xfrm>
        </p:spPr>
        <p:txBody>
          <a:bodyPr/>
          <a:lstStyle/>
          <a:p>
            <a:pPr>
              <a:spcBef>
                <a:spcPts val="600"/>
              </a:spcBef>
              <a:buFont typeface="Wingdings" panose="05000000000000000000" pitchFamily="2" charset="2"/>
              <a:buChar char="p"/>
              <a:defRPr/>
            </a:pPr>
            <a:r>
              <a:rPr lang="zh-TW" altLang="zh-TW" sz="2400" b="1" dirty="0" smtClean="0">
                <a:solidFill>
                  <a:srgbClr val="000000"/>
                </a:solidFill>
                <a:latin typeface="+mj-ea"/>
                <a:ea typeface="+mj-ea"/>
              </a:rPr>
              <a:t>工程、財物採購</a:t>
            </a:r>
            <a:r>
              <a:rPr lang="zh-TW" altLang="zh-TW" sz="2400" b="1" dirty="0" smtClean="0">
                <a:solidFill>
                  <a:srgbClr val="0000FF"/>
                </a:solidFill>
                <a:latin typeface="+mj-ea"/>
                <a:ea typeface="+mj-ea"/>
              </a:rPr>
              <a:t>經驗收完畢後，應由驗收及監驗人員</a:t>
            </a:r>
            <a:r>
              <a:rPr lang="zh-TW" altLang="zh-TW" sz="2400" b="1" dirty="0" smtClean="0">
                <a:solidFill>
                  <a:srgbClr val="000000"/>
                </a:solidFill>
                <a:latin typeface="+mj-ea"/>
                <a:ea typeface="+mj-ea"/>
              </a:rPr>
              <a:t>於</a:t>
            </a:r>
            <a:r>
              <a:rPr lang="zh-TW" altLang="zh-TW" sz="2400" b="1" dirty="0" smtClean="0">
                <a:solidFill>
                  <a:srgbClr val="FF0000"/>
                </a:solidFill>
                <a:latin typeface="+mj-ea"/>
                <a:ea typeface="+mj-ea"/>
              </a:rPr>
              <a:t>結算驗收證明書</a:t>
            </a:r>
            <a:r>
              <a:rPr lang="zh-TW" altLang="zh-TW" sz="2400" b="1" dirty="0" smtClean="0">
                <a:solidFill>
                  <a:srgbClr val="000000"/>
                </a:solidFill>
                <a:latin typeface="+mj-ea"/>
                <a:ea typeface="+mj-ea"/>
              </a:rPr>
              <a:t>上分別簽認。</a:t>
            </a:r>
            <a:r>
              <a:rPr lang="en-US" altLang="zh-TW" sz="2400" b="1" dirty="0" smtClean="0">
                <a:solidFill>
                  <a:srgbClr val="000000"/>
                </a:solidFill>
                <a:latin typeface="+mj-ea"/>
                <a:ea typeface="+mj-ea"/>
              </a:rPr>
              <a:t>(</a:t>
            </a:r>
            <a:r>
              <a:rPr lang="zh-TW" altLang="en-US" sz="2400" b="1" dirty="0" smtClean="0">
                <a:solidFill>
                  <a:srgbClr val="000000"/>
                </a:solidFill>
                <a:latin typeface="+mj-ea"/>
                <a:ea typeface="+mj-ea"/>
              </a:rPr>
              <a:t>採細</a:t>
            </a:r>
            <a:r>
              <a:rPr lang="en-US" altLang="zh-TW" sz="2400" b="1" dirty="0" smtClean="0">
                <a:solidFill>
                  <a:srgbClr val="000000"/>
                </a:solidFill>
                <a:latin typeface="+mj-ea"/>
                <a:ea typeface="+mj-ea"/>
              </a:rPr>
              <a:t>§73)</a:t>
            </a:r>
          </a:p>
          <a:p>
            <a:pPr>
              <a:defRPr/>
            </a:pPr>
            <a:r>
              <a:rPr lang="zh-TW" altLang="zh-TW" sz="2400" b="1" dirty="0" smtClean="0">
                <a:latin typeface="+mj-ea"/>
                <a:ea typeface="+mj-ea"/>
              </a:rPr>
              <a:t>公告金額以上之工程或財物採購，</a:t>
            </a:r>
            <a:r>
              <a:rPr lang="zh-TW" altLang="zh-TW" sz="2400" b="1" dirty="0" smtClean="0">
                <a:solidFill>
                  <a:srgbClr val="0000FF"/>
                </a:solidFill>
                <a:latin typeface="+mj-ea"/>
                <a:ea typeface="+mj-ea"/>
              </a:rPr>
              <a:t>除符合第九十條第一項第一款或其他經主管機關認定之情形者外，應</a:t>
            </a:r>
            <a:r>
              <a:rPr lang="zh-TW" altLang="zh-TW" sz="2400" b="1" dirty="0" smtClean="0">
                <a:latin typeface="+mj-ea"/>
                <a:ea typeface="+mj-ea"/>
              </a:rPr>
              <a:t>填具</a:t>
            </a:r>
            <a:r>
              <a:rPr lang="zh-TW" altLang="zh-TW" sz="2400" b="1" dirty="0" smtClean="0">
                <a:solidFill>
                  <a:srgbClr val="FF0000"/>
                </a:solidFill>
                <a:latin typeface="+mj-ea"/>
                <a:ea typeface="+mj-ea"/>
              </a:rPr>
              <a:t>結算驗收證明書</a:t>
            </a:r>
            <a:r>
              <a:rPr lang="zh-TW" altLang="zh-TW" sz="2400" b="1" dirty="0" smtClean="0">
                <a:latin typeface="+mj-ea"/>
                <a:ea typeface="+mj-ea"/>
              </a:rPr>
              <a:t>或其他類似文件。</a:t>
            </a:r>
            <a:r>
              <a:rPr lang="zh-TW" altLang="zh-TW" sz="2400" b="1" u="sng" dirty="0" smtClean="0">
                <a:latin typeface="+mj-ea"/>
                <a:ea typeface="+mj-ea"/>
              </a:rPr>
              <a:t>未達公告金額之工程或財物採購，得由機關視需要填具之</a:t>
            </a:r>
            <a:r>
              <a:rPr lang="zh-TW" altLang="zh-TW" sz="2400" b="1" dirty="0" smtClean="0">
                <a:latin typeface="+mj-ea"/>
                <a:ea typeface="+mj-ea"/>
              </a:rPr>
              <a:t>。</a:t>
            </a:r>
            <a:r>
              <a:rPr lang="en-US" altLang="zh-TW" sz="2400" b="1" dirty="0" smtClean="0">
                <a:solidFill>
                  <a:srgbClr val="000000"/>
                </a:solidFill>
                <a:latin typeface="+mj-ea"/>
                <a:ea typeface="+mj-ea"/>
              </a:rPr>
              <a:t>(</a:t>
            </a:r>
            <a:r>
              <a:rPr lang="zh-TW" altLang="en-US" sz="2400" b="1" dirty="0" smtClean="0">
                <a:solidFill>
                  <a:srgbClr val="000000"/>
                </a:solidFill>
                <a:latin typeface="+mj-ea"/>
                <a:ea typeface="+mj-ea"/>
              </a:rPr>
              <a:t>採細</a:t>
            </a:r>
            <a:r>
              <a:rPr lang="en-US" altLang="zh-TW" sz="2400" b="1" dirty="0" smtClean="0">
                <a:solidFill>
                  <a:srgbClr val="000000"/>
                </a:solidFill>
                <a:latin typeface="+mj-ea"/>
                <a:ea typeface="+mj-ea"/>
              </a:rPr>
              <a:t>§101.1)</a:t>
            </a:r>
            <a:br>
              <a:rPr lang="en-US" altLang="zh-TW" sz="2400" b="1" dirty="0" smtClean="0">
                <a:solidFill>
                  <a:srgbClr val="000000"/>
                </a:solidFill>
                <a:latin typeface="+mj-ea"/>
                <a:ea typeface="+mj-ea"/>
              </a:rPr>
            </a:br>
            <a:r>
              <a:rPr lang="zh-TW" altLang="zh-TW" sz="2400" b="1" dirty="0" smtClean="0">
                <a:latin typeface="+mj-ea"/>
                <a:ea typeface="+mj-ea"/>
              </a:rPr>
              <a:t>前項結算驗收證明書或其他類似文件，機關應於</a:t>
            </a:r>
            <a:r>
              <a:rPr lang="zh-TW" altLang="zh-TW" sz="2400" b="1" dirty="0" smtClean="0">
                <a:solidFill>
                  <a:srgbClr val="0000FF"/>
                </a:solidFill>
                <a:latin typeface="+mj-ea"/>
                <a:ea typeface="+mj-ea"/>
              </a:rPr>
              <a:t>驗收完畢後十五日內填具</a:t>
            </a:r>
            <a:r>
              <a:rPr lang="zh-TW" altLang="zh-TW" sz="2400" b="1" dirty="0" smtClean="0">
                <a:latin typeface="+mj-ea"/>
                <a:ea typeface="+mj-ea"/>
              </a:rPr>
              <a:t>，並經主驗及監驗人員分別簽認。但有特殊情形必須延期，經機關首長或其授權人員核准者，不在此限。</a:t>
            </a:r>
            <a:r>
              <a:rPr lang="en-US" altLang="zh-TW" sz="2400" b="1" dirty="0" smtClean="0">
                <a:solidFill>
                  <a:srgbClr val="000000"/>
                </a:solidFill>
                <a:latin typeface="+mj-ea"/>
                <a:ea typeface="+mj-ea"/>
              </a:rPr>
              <a:t>(</a:t>
            </a:r>
            <a:r>
              <a:rPr lang="zh-TW" altLang="en-US" sz="2400" b="1" dirty="0" smtClean="0">
                <a:solidFill>
                  <a:srgbClr val="000000"/>
                </a:solidFill>
                <a:latin typeface="+mj-ea"/>
                <a:ea typeface="+mj-ea"/>
              </a:rPr>
              <a:t>採細</a:t>
            </a:r>
            <a:r>
              <a:rPr lang="en-US" altLang="zh-TW" sz="2400" b="1" dirty="0" smtClean="0">
                <a:solidFill>
                  <a:srgbClr val="000000"/>
                </a:solidFill>
                <a:latin typeface="+mj-ea"/>
                <a:ea typeface="+mj-ea"/>
              </a:rPr>
              <a:t>§101.2)</a:t>
            </a:r>
            <a:endParaRPr lang="zh-TW" altLang="en-US" sz="2400" b="1" dirty="0" smtClean="0">
              <a:latin typeface="+mj-ea"/>
              <a:ea typeface="+mj-ea"/>
            </a:endParaRPr>
          </a:p>
        </p:txBody>
      </p:sp>
      <p:sp>
        <p:nvSpPr>
          <p:cNvPr id="3" name="投影片編號版面配置區 2"/>
          <p:cNvSpPr>
            <a:spLocks noGrp="1"/>
          </p:cNvSpPr>
          <p:nvPr>
            <p:ph type="sldNum" sz="quarter" idx="12"/>
          </p:nvPr>
        </p:nvSpPr>
        <p:spPr/>
        <p:txBody>
          <a:bodyPr/>
          <a:lstStyle/>
          <a:p>
            <a:fld id="{1118FB7C-3051-423D-B140-B22D31D849CF}" type="slidenum">
              <a:rPr lang="zh-TW" altLang="en-US" smtClean="0"/>
              <a:pPr/>
              <a:t>117</a:t>
            </a:fld>
            <a:endParaRPr lang="zh-TW" altLang="en-US"/>
          </a:p>
        </p:txBody>
      </p:sp>
    </p:spTree>
    <p:extLst>
      <p:ext uri="{BB962C8B-B14F-4D97-AF65-F5344CB8AC3E}">
        <p14:creationId xmlns:p14="http://schemas.microsoft.com/office/powerpoint/2010/main" val="1684336430"/>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8" name="標題 1"/>
          <p:cNvSpPr>
            <a:spLocks noGrp="1"/>
          </p:cNvSpPr>
          <p:nvPr>
            <p:ph type="title"/>
          </p:nvPr>
        </p:nvSpPr>
        <p:spPr>
          <a:xfrm>
            <a:off x="457200" y="277813"/>
            <a:ext cx="8229600" cy="847725"/>
          </a:xfrm>
        </p:spPr>
        <p:txBody>
          <a:bodyPr/>
          <a:lstStyle/>
          <a:p>
            <a:pPr algn="ctr"/>
            <a:r>
              <a:rPr lang="zh-TW" altLang="zh-TW" b="1" dirty="0" smtClean="0">
                <a:solidFill>
                  <a:srgbClr val="FF0000"/>
                </a:solidFill>
              </a:rPr>
              <a:t>工程結算注意事項</a:t>
            </a:r>
            <a:r>
              <a:rPr lang="en-US" altLang="zh-TW" b="1" dirty="0" smtClean="0">
                <a:solidFill>
                  <a:srgbClr val="FF0000"/>
                </a:solidFill>
              </a:rPr>
              <a:t>-</a:t>
            </a:r>
            <a:r>
              <a:rPr lang="zh-TW" altLang="en-US" b="1" dirty="0" smtClean="0">
                <a:solidFill>
                  <a:srgbClr val="FF0000"/>
                </a:solidFill>
              </a:rPr>
              <a:t>相關法規</a:t>
            </a:r>
            <a:r>
              <a:rPr lang="en-US" altLang="zh-TW" b="1" dirty="0" smtClean="0">
                <a:solidFill>
                  <a:srgbClr val="FF0000"/>
                </a:solidFill>
                <a:latin typeface="+mn-ea"/>
                <a:ea typeface="+mn-ea"/>
              </a:rPr>
              <a:t>3</a:t>
            </a:r>
            <a:endParaRPr lang="zh-TW" altLang="en-US" b="1" dirty="0" smtClean="0">
              <a:solidFill>
                <a:srgbClr val="FF0000"/>
              </a:solidFill>
              <a:latin typeface="+mn-ea"/>
              <a:ea typeface="+mn-ea"/>
            </a:endParaRPr>
          </a:p>
        </p:txBody>
      </p:sp>
      <p:sp>
        <p:nvSpPr>
          <p:cNvPr id="270339" name="內容版面配置區 2"/>
          <p:cNvSpPr>
            <a:spLocks noGrp="1"/>
          </p:cNvSpPr>
          <p:nvPr>
            <p:ph idx="1"/>
          </p:nvPr>
        </p:nvSpPr>
        <p:spPr>
          <a:xfrm>
            <a:off x="319088" y="1125538"/>
            <a:ext cx="8505825" cy="5005387"/>
          </a:xfrm>
        </p:spPr>
        <p:txBody>
          <a:bodyPr/>
          <a:lstStyle/>
          <a:p>
            <a:r>
              <a:rPr lang="zh-TW" altLang="zh-TW" sz="2400" b="1" smtClean="0"/>
              <a:t>機關依本法第七十一條第一項規定辦理下列工程、財物採購之驗收，得由承辦採購單位備具書面憑證採書面驗收，免辦理現場查驗：</a:t>
            </a:r>
            <a:r>
              <a:rPr lang="en-US" altLang="zh-TW" sz="2400" b="1" smtClean="0"/>
              <a:t>(</a:t>
            </a:r>
            <a:r>
              <a:rPr lang="zh-TW" altLang="en-US" sz="2400" b="1" smtClean="0"/>
              <a:t>採細</a:t>
            </a:r>
            <a:r>
              <a:rPr lang="en-US" altLang="zh-TW" sz="2400" b="1" smtClean="0"/>
              <a:t>§90.1)</a:t>
            </a:r>
            <a:br>
              <a:rPr lang="en-US" altLang="zh-TW" sz="2400" b="1" smtClean="0"/>
            </a:br>
            <a:r>
              <a:rPr lang="zh-TW" altLang="zh-TW" sz="2400" b="1" smtClean="0"/>
              <a:t>一、公用事業依一定費率所供應之財物。二、即買即用或自供應至使用之期間甚為短暫，現場查驗有困難者。</a:t>
            </a:r>
            <a:r>
              <a:rPr lang="en-US" altLang="zh-TW" sz="2400" b="1" smtClean="0"/>
              <a:t/>
            </a:r>
            <a:br>
              <a:rPr lang="en-US" altLang="zh-TW" sz="2400" b="1" smtClean="0"/>
            </a:br>
            <a:r>
              <a:rPr lang="zh-TW" altLang="zh-TW" sz="2400" b="1" smtClean="0"/>
              <a:t>三、小額採購。</a:t>
            </a:r>
            <a:r>
              <a:rPr lang="en-US" altLang="zh-TW" sz="2400" b="1" smtClean="0"/>
              <a:t/>
            </a:r>
            <a:br>
              <a:rPr lang="en-US" altLang="zh-TW" sz="2400" b="1" smtClean="0"/>
            </a:br>
            <a:r>
              <a:rPr lang="zh-TW" altLang="zh-TW" sz="2400" b="1" smtClean="0">
                <a:solidFill>
                  <a:srgbClr val="0070C0"/>
                </a:solidFill>
              </a:rPr>
              <a:t>四、</a:t>
            </a:r>
            <a:r>
              <a:rPr lang="zh-TW" altLang="zh-TW" sz="2400" b="1" smtClean="0">
                <a:solidFill>
                  <a:srgbClr val="0000FF"/>
                </a:solidFill>
              </a:rPr>
              <a:t>分批或部分驗收，其驗收金額不逾公告金額十分之一。</a:t>
            </a:r>
            <a:r>
              <a:rPr lang="en-US" altLang="zh-TW" sz="2400" b="1" smtClean="0">
                <a:solidFill>
                  <a:srgbClr val="0000FF"/>
                </a:solidFill>
              </a:rPr>
              <a:t>(</a:t>
            </a:r>
            <a:r>
              <a:rPr lang="zh-TW" altLang="en-US" sz="2400" b="1" smtClean="0">
                <a:solidFill>
                  <a:srgbClr val="0000FF"/>
                </a:solidFill>
              </a:rPr>
              <a:t>採細</a:t>
            </a:r>
            <a:r>
              <a:rPr lang="en-US" altLang="zh-TW" sz="2400" b="1" smtClean="0">
                <a:solidFill>
                  <a:srgbClr val="0000FF"/>
                </a:solidFill>
              </a:rPr>
              <a:t>§90.1.4)</a:t>
            </a:r>
            <a:br>
              <a:rPr lang="en-US" altLang="zh-TW" sz="2400" b="1" smtClean="0">
                <a:solidFill>
                  <a:srgbClr val="0000FF"/>
                </a:solidFill>
              </a:rPr>
            </a:br>
            <a:r>
              <a:rPr lang="zh-TW" altLang="zh-TW" sz="2400" b="1" smtClean="0"/>
              <a:t>五、經政府機關或公正第三人查驗，並有相關品質或數量之證明文書者。六、其他經主管機關認定者。</a:t>
            </a:r>
          </a:p>
          <a:p>
            <a:r>
              <a:rPr lang="zh-TW" altLang="zh-TW" sz="2400" b="1" smtClean="0">
                <a:solidFill>
                  <a:srgbClr val="0000FF"/>
                </a:solidFill>
              </a:rPr>
              <a:t>前項第四款情形於各批或全部驗收完成後，應將各批或全部驗收結果彙總填具結算驗收證明書</a:t>
            </a:r>
            <a:r>
              <a:rPr lang="zh-TW" altLang="zh-TW" sz="2400" b="1" smtClean="0"/>
              <a:t>。</a:t>
            </a:r>
            <a:r>
              <a:rPr lang="en-US" altLang="zh-TW" sz="2400" b="1" smtClean="0"/>
              <a:t>(</a:t>
            </a:r>
            <a:r>
              <a:rPr lang="zh-TW" altLang="en-US" sz="2400" b="1" smtClean="0"/>
              <a:t>採細</a:t>
            </a:r>
            <a:r>
              <a:rPr lang="en-US" altLang="zh-TW" sz="2400" b="1" smtClean="0"/>
              <a:t>§90.2)</a:t>
            </a:r>
            <a:endParaRPr lang="zh-TW" altLang="en-US" sz="2400" b="1" smtClean="0"/>
          </a:p>
        </p:txBody>
      </p:sp>
      <p:sp>
        <p:nvSpPr>
          <p:cNvPr id="5" name="橢圓形圖說文字 4"/>
          <p:cNvSpPr/>
          <p:nvPr/>
        </p:nvSpPr>
        <p:spPr>
          <a:xfrm>
            <a:off x="7380288" y="2781300"/>
            <a:ext cx="1871662" cy="576263"/>
          </a:xfrm>
          <a:prstGeom prst="wedgeEllipseCallou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kumimoji="1">
                <a:solidFill>
                  <a:schemeClr val="tx1"/>
                </a:solidFill>
                <a:latin typeface="Arial" panose="020B0604020202020204" pitchFamily="34" charset="0"/>
                <a:ea typeface="標楷體" panose="03000509000000000000" pitchFamily="65" charset="-120"/>
              </a:defRPr>
            </a:lvl1pPr>
            <a:lvl2pPr marL="742950" indent="-285750">
              <a:defRPr kumimoji="1">
                <a:solidFill>
                  <a:schemeClr val="tx1"/>
                </a:solidFill>
                <a:latin typeface="Arial" panose="020B0604020202020204" pitchFamily="34" charset="0"/>
                <a:ea typeface="標楷體" panose="03000509000000000000" pitchFamily="65" charset="-120"/>
              </a:defRPr>
            </a:lvl2pPr>
            <a:lvl3pPr marL="1143000" indent="-228600">
              <a:defRPr kumimoji="1">
                <a:solidFill>
                  <a:schemeClr val="tx1"/>
                </a:solidFill>
                <a:latin typeface="Arial" panose="020B0604020202020204" pitchFamily="34" charset="0"/>
                <a:ea typeface="標楷體" panose="03000509000000000000" pitchFamily="65" charset="-120"/>
              </a:defRPr>
            </a:lvl3pPr>
            <a:lvl4pPr marL="1600200" indent="-228600">
              <a:defRPr kumimoji="1">
                <a:solidFill>
                  <a:schemeClr val="tx1"/>
                </a:solidFill>
                <a:latin typeface="Arial" panose="020B0604020202020204" pitchFamily="34" charset="0"/>
                <a:ea typeface="標楷體" panose="03000509000000000000" pitchFamily="65" charset="-120"/>
              </a:defRPr>
            </a:lvl4pPr>
            <a:lvl5pPr marL="2057400" indent="-228600">
              <a:defRPr kumimoji="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標楷體" panose="03000509000000000000" pitchFamily="65" charset="-120"/>
              </a:defRPr>
            </a:lvl9pPr>
          </a:lstStyle>
          <a:p>
            <a:pPr algn="ctr">
              <a:defRPr/>
            </a:pPr>
            <a:r>
              <a:rPr lang="zh-TW" altLang="en-US" b="1" smtClean="0">
                <a:solidFill>
                  <a:srgbClr val="000000"/>
                </a:solidFill>
                <a:latin typeface="Calibri" panose="020F0502020204030204" pitchFamily="34" charset="0"/>
                <a:ea typeface="新細明體" panose="02020500000000000000" pitchFamily="18" charset="-120"/>
              </a:rPr>
              <a:t>開口契約</a:t>
            </a:r>
            <a:endParaRPr lang="zh-TW" altLang="en-US" smtClean="0">
              <a:solidFill>
                <a:srgbClr val="FFFFFF"/>
              </a:solidFill>
            </a:endParaRPr>
          </a:p>
        </p:txBody>
      </p:sp>
      <p:sp>
        <p:nvSpPr>
          <p:cNvPr id="3" name="投影片編號版面配置區 2"/>
          <p:cNvSpPr>
            <a:spLocks noGrp="1"/>
          </p:cNvSpPr>
          <p:nvPr>
            <p:ph type="sldNum" sz="quarter" idx="12"/>
          </p:nvPr>
        </p:nvSpPr>
        <p:spPr/>
        <p:txBody>
          <a:bodyPr/>
          <a:lstStyle/>
          <a:p>
            <a:fld id="{1118FB7C-3051-423D-B140-B22D31D849CF}" type="slidenum">
              <a:rPr lang="zh-TW" altLang="en-US" smtClean="0"/>
              <a:pPr/>
              <a:t>118</a:t>
            </a:fld>
            <a:endParaRPr lang="zh-TW" altLang="en-US"/>
          </a:p>
        </p:txBody>
      </p:sp>
    </p:spTree>
    <p:extLst>
      <p:ext uri="{BB962C8B-B14F-4D97-AF65-F5344CB8AC3E}">
        <p14:creationId xmlns:p14="http://schemas.microsoft.com/office/powerpoint/2010/main" val="1512793082"/>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2" name="標題 1"/>
          <p:cNvSpPr>
            <a:spLocks noGrp="1"/>
          </p:cNvSpPr>
          <p:nvPr>
            <p:ph type="title"/>
          </p:nvPr>
        </p:nvSpPr>
        <p:spPr>
          <a:xfrm>
            <a:off x="457200" y="277813"/>
            <a:ext cx="8229600" cy="847725"/>
          </a:xfrm>
        </p:spPr>
        <p:txBody>
          <a:bodyPr/>
          <a:lstStyle/>
          <a:p>
            <a:pPr algn="ctr"/>
            <a:r>
              <a:rPr lang="zh-TW" altLang="zh-TW" b="1" dirty="0" smtClean="0">
                <a:solidFill>
                  <a:srgbClr val="FF0000"/>
                </a:solidFill>
              </a:rPr>
              <a:t>工程結算注意事項</a:t>
            </a:r>
            <a:r>
              <a:rPr lang="en-US" altLang="zh-TW" b="1" dirty="0" smtClean="0">
                <a:solidFill>
                  <a:srgbClr val="FF0000"/>
                </a:solidFill>
              </a:rPr>
              <a:t>-</a:t>
            </a:r>
            <a:r>
              <a:rPr lang="zh-TW" altLang="en-US" b="1" dirty="0" smtClean="0">
                <a:solidFill>
                  <a:srgbClr val="FF0000"/>
                </a:solidFill>
              </a:rPr>
              <a:t>相關法規</a:t>
            </a:r>
            <a:r>
              <a:rPr lang="en-US" altLang="zh-TW" b="1" dirty="0" smtClean="0">
                <a:solidFill>
                  <a:srgbClr val="FF0000"/>
                </a:solidFill>
                <a:latin typeface="+mj-ea"/>
              </a:rPr>
              <a:t>4</a:t>
            </a:r>
            <a:endParaRPr lang="zh-TW" altLang="en-US" b="1" dirty="0" smtClean="0">
              <a:solidFill>
                <a:srgbClr val="FF0000"/>
              </a:solidFill>
              <a:latin typeface="+mj-ea"/>
            </a:endParaRPr>
          </a:p>
        </p:txBody>
      </p:sp>
      <p:sp>
        <p:nvSpPr>
          <p:cNvPr id="215043" name="內容版面配置區 2"/>
          <p:cNvSpPr>
            <a:spLocks noGrp="1"/>
          </p:cNvSpPr>
          <p:nvPr>
            <p:ph idx="1"/>
          </p:nvPr>
        </p:nvSpPr>
        <p:spPr>
          <a:xfrm>
            <a:off x="319088" y="981075"/>
            <a:ext cx="8505825" cy="5400675"/>
          </a:xfrm>
        </p:spPr>
        <p:txBody>
          <a:bodyPr>
            <a:normAutofit lnSpcReduction="10000"/>
          </a:bodyPr>
          <a:lstStyle/>
          <a:p>
            <a:pPr>
              <a:defRPr/>
            </a:pPr>
            <a:r>
              <a:rPr lang="zh-TW" altLang="zh-TW" sz="2400" b="1" dirty="0" smtClean="0">
                <a:latin typeface="+mj-ea"/>
                <a:ea typeface="+mj-ea"/>
              </a:rPr>
              <a:t>機關辦理</a:t>
            </a:r>
            <a:r>
              <a:rPr lang="zh-TW" altLang="zh-TW" sz="2400" b="1" dirty="0" smtClean="0">
                <a:solidFill>
                  <a:srgbClr val="0000FF"/>
                </a:solidFill>
                <a:latin typeface="+mj-ea"/>
                <a:ea typeface="+mj-ea"/>
              </a:rPr>
              <a:t>工程採購之付款及審核程序</a:t>
            </a:r>
            <a:r>
              <a:rPr lang="zh-TW" altLang="zh-TW" sz="2400" b="1" dirty="0" smtClean="0">
                <a:latin typeface="+mj-ea"/>
                <a:ea typeface="+mj-ea"/>
              </a:rPr>
              <a:t>，除契約另有約定外，應依下列規定辦理：</a:t>
            </a:r>
            <a:r>
              <a:rPr lang="en-US" altLang="zh-TW" sz="2400" b="1" dirty="0" smtClean="0">
                <a:latin typeface="+mj-ea"/>
                <a:ea typeface="+mj-ea"/>
              </a:rPr>
              <a:t/>
            </a:r>
            <a:br>
              <a:rPr lang="en-US" altLang="zh-TW" sz="2400" b="1" dirty="0" smtClean="0">
                <a:latin typeface="+mj-ea"/>
                <a:ea typeface="+mj-ea"/>
              </a:rPr>
            </a:br>
            <a:r>
              <a:rPr lang="zh-TW" altLang="zh-TW" sz="2400" b="1" dirty="0" smtClean="0">
                <a:latin typeface="+mj-ea"/>
                <a:ea typeface="+mj-ea"/>
              </a:rPr>
              <a:t>一、</a:t>
            </a:r>
            <a:r>
              <a:rPr lang="zh-TW" altLang="zh-TW" sz="2400" b="1" dirty="0" smtClean="0">
                <a:solidFill>
                  <a:srgbClr val="0000FF"/>
                </a:solidFill>
                <a:latin typeface="+mj-ea"/>
                <a:ea typeface="+mj-ea"/>
              </a:rPr>
              <a:t>定期估驗或分階段付款者</a:t>
            </a:r>
            <a:r>
              <a:rPr lang="zh-TW" altLang="zh-TW" sz="2400" b="1" dirty="0" smtClean="0">
                <a:latin typeface="+mj-ea"/>
                <a:ea typeface="+mj-ea"/>
              </a:rPr>
              <a:t>，機關應於廠商提出估驗或階段完成之證明文件後，十五日內完成審核程序，並於接到廠商提出之請款單據後，十五日內付款。</a:t>
            </a:r>
            <a:r>
              <a:rPr lang="en-US" altLang="zh-TW" sz="2400" b="1" dirty="0" smtClean="0">
                <a:solidFill>
                  <a:srgbClr val="000000"/>
                </a:solidFill>
                <a:latin typeface="+mj-ea"/>
                <a:ea typeface="+mj-ea"/>
              </a:rPr>
              <a:t>(</a:t>
            </a:r>
            <a:r>
              <a:rPr lang="zh-TW" altLang="en-US" sz="2400" b="1" dirty="0" smtClean="0">
                <a:solidFill>
                  <a:srgbClr val="000000"/>
                </a:solidFill>
                <a:latin typeface="+mj-ea"/>
                <a:ea typeface="+mj-ea"/>
              </a:rPr>
              <a:t>採</a:t>
            </a:r>
            <a:r>
              <a:rPr lang="en-US" altLang="zh-TW" sz="2400" b="1" dirty="0" smtClean="0">
                <a:solidFill>
                  <a:srgbClr val="000000"/>
                </a:solidFill>
                <a:latin typeface="+mj-ea"/>
                <a:ea typeface="+mj-ea"/>
              </a:rPr>
              <a:t>§73-1.1.1)</a:t>
            </a:r>
            <a:r>
              <a:rPr lang="en-US" altLang="zh-TW" sz="2400" b="1" dirty="0" smtClean="0">
                <a:latin typeface="+mj-ea"/>
                <a:ea typeface="+mj-ea"/>
              </a:rPr>
              <a:t/>
            </a:r>
            <a:br>
              <a:rPr lang="en-US" altLang="zh-TW" sz="2400" b="1" dirty="0" smtClean="0">
                <a:latin typeface="+mj-ea"/>
                <a:ea typeface="+mj-ea"/>
              </a:rPr>
            </a:br>
            <a:r>
              <a:rPr lang="zh-TW" altLang="zh-TW" sz="2400" b="1" dirty="0" smtClean="0">
                <a:latin typeface="+mj-ea"/>
                <a:ea typeface="+mj-ea"/>
              </a:rPr>
              <a:t>二、驗收付款者</a:t>
            </a:r>
            <a:r>
              <a:rPr lang="en-US" altLang="zh-TW" sz="2400" b="1" dirty="0" smtClean="0">
                <a:latin typeface="+mj-ea"/>
                <a:ea typeface="+mj-ea"/>
              </a:rPr>
              <a:t>,</a:t>
            </a:r>
            <a:r>
              <a:rPr lang="zh-TW" altLang="zh-TW" sz="2400" b="1" dirty="0" smtClean="0">
                <a:latin typeface="+mj-ea"/>
                <a:ea typeface="+mj-ea"/>
              </a:rPr>
              <a:t>機關應於驗收合格後</a:t>
            </a:r>
            <a:r>
              <a:rPr lang="en-US" altLang="zh-TW" sz="2400" b="1" dirty="0" smtClean="0">
                <a:latin typeface="+mj-ea"/>
                <a:ea typeface="+mj-ea"/>
              </a:rPr>
              <a:t>,</a:t>
            </a:r>
            <a:r>
              <a:rPr lang="zh-TW" altLang="zh-TW" sz="2400" b="1" dirty="0" smtClean="0">
                <a:latin typeface="+mj-ea"/>
                <a:ea typeface="+mj-ea"/>
              </a:rPr>
              <a:t>填具結算驗收證明文件，並於接到廠商請款單據後，</a:t>
            </a:r>
            <a:r>
              <a:rPr lang="zh-TW" altLang="zh-TW" sz="2400" b="1" dirty="0" smtClean="0">
                <a:solidFill>
                  <a:srgbClr val="0000FF"/>
                </a:solidFill>
                <a:latin typeface="+mj-ea"/>
                <a:ea typeface="+mj-ea"/>
              </a:rPr>
              <a:t>十五日內付款</a:t>
            </a:r>
            <a:r>
              <a:rPr lang="zh-TW" altLang="zh-TW" sz="2400" b="1" dirty="0" smtClean="0">
                <a:latin typeface="+mj-ea"/>
                <a:ea typeface="+mj-ea"/>
              </a:rPr>
              <a:t>。</a:t>
            </a:r>
            <a:r>
              <a:rPr lang="en-US" altLang="zh-TW" sz="2400" b="1" dirty="0" smtClean="0">
                <a:solidFill>
                  <a:srgbClr val="000000"/>
                </a:solidFill>
                <a:latin typeface="+mj-ea"/>
                <a:ea typeface="+mj-ea"/>
              </a:rPr>
              <a:t>(</a:t>
            </a:r>
            <a:r>
              <a:rPr lang="zh-TW" altLang="en-US" sz="2400" b="1" dirty="0" smtClean="0">
                <a:solidFill>
                  <a:srgbClr val="000000"/>
                </a:solidFill>
                <a:latin typeface="+mj-ea"/>
                <a:ea typeface="+mj-ea"/>
              </a:rPr>
              <a:t>採</a:t>
            </a:r>
            <a:r>
              <a:rPr lang="en-US" altLang="zh-TW" sz="2400" b="1" dirty="0" smtClean="0">
                <a:solidFill>
                  <a:srgbClr val="000000"/>
                </a:solidFill>
                <a:latin typeface="+mj-ea"/>
                <a:ea typeface="+mj-ea"/>
              </a:rPr>
              <a:t>§73-1.1.2)</a:t>
            </a:r>
            <a:br>
              <a:rPr lang="en-US" altLang="zh-TW" sz="2400" b="1" dirty="0" smtClean="0">
                <a:solidFill>
                  <a:srgbClr val="000000"/>
                </a:solidFill>
                <a:latin typeface="+mj-ea"/>
                <a:ea typeface="+mj-ea"/>
              </a:rPr>
            </a:br>
            <a:r>
              <a:rPr lang="zh-TW" altLang="zh-TW" sz="2400" b="1" dirty="0" smtClean="0">
                <a:latin typeface="+mj-ea"/>
                <a:ea typeface="+mj-ea"/>
              </a:rPr>
              <a:t>三、前二款付款期限</a:t>
            </a:r>
            <a:r>
              <a:rPr lang="en-US" altLang="zh-TW" sz="2400" b="1" dirty="0" smtClean="0">
                <a:latin typeface="+mj-ea"/>
                <a:ea typeface="+mj-ea"/>
              </a:rPr>
              <a:t>,</a:t>
            </a:r>
            <a:r>
              <a:rPr lang="zh-TW" altLang="zh-TW" sz="2400" b="1" dirty="0" smtClean="0">
                <a:latin typeface="+mj-ea"/>
                <a:ea typeface="+mj-ea"/>
              </a:rPr>
              <a:t>應向上級機關申請核撥補助款者，為三十日。</a:t>
            </a:r>
            <a:r>
              <a:rPr lang="en-US" altLang="zh-TW" sz="2400" b="1" dirty="0" smtClean="0">
                <a:solidFill>
                  <a:srgbClr val="000000"/>
                </a:solidFill>
                <a:latin typeface="+mj-ea"/>
                <a:ea typeface="+mj-ea"/>
              </a:rPr>
              <a:t>(</a:t>
            </a:r>
            <a:r>
              <a:rPr lang="zh-TW" altLang="en-US" sz="2400" b="1" dirty="0" smtClean="0">
                <a:solidFill>
                  <a:srgbClr val="000000"/>
                </a:solidFill>
                <a:latin typeface="+mj-ea"/>
                <a:ea typeface="+mj-ea"/>
              </a:rPr>
              <a:t>採</a:t>
            </a:r>
            <a:r>
              <a:rPr lang="en-US" altLang="zh-TW" sz="2400" b="1" dirty="0" smtClean="0">
                <a:solidFill>
                  <a:srgbClr val="000000"/>
                </a:solidFill>
                <a:latin typeface="+mj-ea"/>
                <a:ea typeface="+mj-ea"/>
              </a:rPr>
              <a:t>§73-1.1.3)</a:t>
            </a:r>
            <a:endParaRPr lang="zh-TW" altLang="zh-TW" sz="2400" b="1" dirty="0" smtClean="0">
              <a:latin typeface="+mj-ea"/>
              <a:ea typeface="+mj-ea"/>
            </a:endParaRPr>
          </a:p>
          <a:p>
            <a:pPr>
              <a:defRPr/>
            </a:pPr>
            <a:r>
              <a:rPr lang="zh-TW" altLang="zh-TW" sz="2400" b="1" dirty="0" smtClean="0">
                <a:latin typeface="+mj-ea"/>
                <a:ea typeface="+mj-ea"/>
              </a:rPr>
              <a:t>前項各款所稱日數</a:t>
            </a:r>
            <a:r>
              <a:rPr lang="en-US" altLang="zh-TW" sz="2400" b="1" dirty="0" smtClean="0">
                <a:latin typeface="+mj-ea"/>
                <a:ea typeface="+mj-ea"/>
              </a:rPr>
              <a:t>,</a:t>
            </a:r>
            <a:r>
              <a:rPr lang="zh-TW" altLang="zh-TW" sz="2400" b="1" dirty="0" smtClean="0">
                <a:latin typeface="+mj-ea"/>
                <a:ea typeface="+mj-ea"/>
              </a:rPr>
              <a:t>係指實際工作日，</a:t>
            </a:r>
            <a:r>
              <a:rPr lang="zh-TW" altLang="zh-TW" sz="2400" b="1" dirty="0" smtClean="0">
                <a:solidFill>
                  <a:srgbClr val="0000FF"/>
                </a:solidFill>
                <a:latin typeface="+mj-ea"/>
                <a:ea typeface="+mj-ea"/>
              </a:rPr>
              <a:t>不包括例假日、特定假日及退款受款人補正之日數。</a:t>
            </a:r>
            <a:r>
              <a:rPr lang="en-US" altLang="zh-TW" sz="2400" b="1" dirty="0" smtClean="0">
                <a:solidFill>
                  <a:srgbClr val="000000"/>
                </a:solidFill>
                <a:latin typeface="+mj-ea"/>
                <a:ea typeface="+mj-ea"/>
              </a:rPr>
              <a:t>(</a:t>
            </a:r>
            <a:r>
              <a:rPr lang="zh-TW" altLang="en-US" sz="2400" b="1" dirty="0" smtClean="0">
                <a:solidFill>
                  <a:srgbClr val="000000"/>
                </a:solidFill>
                <a:latin typeface="+mj-ea"/>
                <a:ea typeface="+mj-ea"/>
              </a:rPr>
              <a:t>採</a:t>
            </a:r>
            <a:r>
              <a:rPr lang="en-US" altLang="zh-TW" sz="2400" b="1" dirty="0" smtClean="0">
                <a:solidFill>
                  <a:srgbClr val="000000"/>
                </a:solidFill>
                <a:latin typeface="+mj-ea"/>
                <a:ea typeface="+mj-ea"/>
              </a:rPr>
              <a:t>§73-1.2)</a:t>
            </a:r>
          </a:p>
          <a:p>
            <a:pPr>
              <a:defRPr/>
            </a:pPr>
            <a:r>
              <a:rPr lang="zh-TW" altLang="zh-TW" sz="2400" b="1" dirty="0" smtClean="0">
                <a:latin typeface="+mj-ea"/>
                <a:ea typeface="+mj-ea"/>
              </a:rPr>
              <a:t>機關辦理付款及審核程序，如發現廠商有文件不符、不足或有疑義而需補正或澄清者，</a:t>
            </a:r>
            <a:r>
              <a:rPr lang="zh-TW" altLang="zh-TW" sz="2400" b="1" dirty="0" smtClean="0">
                <a:solidFill>
                  <a:srgbClr val="0000FF"/>
                </a:solidFill>
                <a:latin typeface="+mj-ea"/>
                <a:ea typeface="+mj-ea"/>
              </a:rPr>
              <a:t>應一次通知澄清或補正，不得分次辦理。</a:t>
            </a:r>
            <a:r>
              <a:rPr lang="en-US" altLang="zh-TW" sz="2400" b="1" dirty="0" smtClean="0">
                <a:solidFill>
                  <a:srgbClr val="000000"/>
                </a:solidFill>
                <a:latin typeface="+mj-ea"/>
                <a:ea typeface="+mj-ea"/>
              </a:rPr>
              <a:t>(</a:t>
            </a:r>
            <a:r>
              <a:rPr lang="zh-TW" altLang="en-US" sz="2400" b="1" dirty="0" smtClean="0">
                <a:solidFill>
                  <a:srgbClr val="000000"/>
                </a:solidFill>
                <a:latin typeface="+mj-ea"/>
                <a:ea typeface="+mj-ea"/>
              </a:rPr>
              <a:t>採</a:t>
            </a:r>
            <a:r>
              <a:rPr lang="en-US" altLang="zh-TW" sz="2400" b="1" dirty="0" smtClean="0">
                <a:solidFill>
                  <a:srgbClr val="000000"/>
                </a:solidFill>
                <a:latin typeface="+mj-ea"/>
                <a:ea typeface="+mj-ea"/>
              </a:rPr>
              <a:t>§73-1.3)</a:t>
            </a:r>
            <a:endParaRPr lang="zh-TW" altLang="en-US" sz="2400" b="1" dirty="0" smtClean="0">
              <a:latin typeface="+mj-ea"/>
              <a:ea typeface="+mj-ea"/>
            </a:endParaRPr>
          </a:p>
        </p:txBody>
      </p:sp>
      <p:sp>
        <p:nvSpPr>
          <p:cNvPr id="5" name="橢圓形圖說文字 4"/>
          <p:cNvSpPr/>
          <p:nvPr/>
        </p:nvSpPr>
        <p:spPr>
          <a:xfrm>
            <a:off x="3708400" y="1341438"/>
            <a:ext cx="1655763" cy="449262"/>
          </a:xfrm>
          <a:prstGeom prst="wedgeEllipseCallou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kumimoji="1">
                <a:solidFill>
                  <a:schemeClr val="tx1"/>
                </a:solidFill>
                <a:latin typeface="Arial" panose="020B0604020202020204" pitchFamily="34" charset="0"/>
                <a:ea typeface="標楷體" panose="03000509000000000000" pitchFamily="65" charset="-120"/>
              </a:defRPr>
            </a:lvl1pPr>
            <a:lvl2pPr marL="742950" indent="-285750">
              <a:defRPr kumimoji="1">
                <a:solidFill>
                  <a:schemeClr val="tx1"/>
                </a:solidFill>
                <a:latin typeface="Arial" panose="020B0604020202020204" pitchFamily="34" charset="0"/>
                <a:ea typeface="標楷體" panose="03000509000000000000" pitchFamily="65" charset="-120"/>
              </a:defRPr>
            </a:lvl2pPr>
            <a:lvl3pPr marL="1143000" indent="-228600">
              <a:defRPr kumimoji="1">
                <a:solidFill>
                  <a:schemeClr val="tx1"/>
                </a:solidFill>
                <a:latin typeface="Arial" panose="020B0604020202020204" pitchFamily="34" charset="0"/>
                <a:ea typeface="標楷體" panose="03000509000000000000" pitchFamily="65" charset="-120"/>
              </a:defRPr>
            </a:lvl3pPr>
            <a:lvl4pPr marL="1600200" indent="-228600">
              <a:defRPr kumimoji="1">
                <a:solidFill>
                  <a:schemeClr val="tx1"/>
                </a:solidFill>
                <a:latin typeface="Arial" panose="020B0604020202020204" pitchFamily="34" charset="0"/>
                <a:ea typeface="標楷體" panose="03000509000000000000" pitchFamily="65" charset="-120"/>
              </a:defRPr>
            </a:lvl4pPr>
            <a:lvl5pPr marL="2057400" indent="-228600">
              <a:defRPr kumimoji="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標楷體" panose="03000509000000000000" pitchFamily="65" charset="-120"/>
              </a:defRPr>
            </a:lvl9pPr>
          </a:lstStyle>
          <a:p>
            <a:pPr algn="ctr">
              <a:defRPr/>
            </a:pPr>
            <a:r>
              <a:rPr lang="zh-TW" altLang="en-US" b="1" smtClean="0">
                <a:solidFill>
                  <a:srgbClr val="000000"/>
                </a:solidFill>
                <a:latin typeface="Calibri" panose="020F0502020204030204" pitchFamily="34" charset="0"/>
                <a:ea typeface="新細明體" panose="02020500000000000000" pitchFamily="18" charset="-120"/>
              </a:rPr>
              <a:t>開口契約</a:t>
            </a:r>
            <a:endParaRPr lang="zh-TW" altLang="en-US" smtClean="0">
              <a:solidFill>
                <a:srgbClr val="FFFFFF"/>
              </a:solidFill>
            </a:endParaRPr>
          </a:p>
        </p:txBody>
      </p:sp>
      <p:sp>
        <p:nvSpPr>
          <p:cNvPr id="3" name="投影片編號版面配置區 2"/>
          <p:cNvSpPr>
            <a:spLocks noGrp="1"/>
          </p:cNvSpPr>
          <p:nvPr>
            <p:ph type="sldNum" sz="quarter" idx="12"/>
          </p:nvPr>
        </p:nvSpPr>
        <p:spPr/>
        <p:txBody>
          <a:bodyPr/>
          <a:lstStyle/>
          <a:p>
            <a:fld id="{1118FB7C-3051-423D-B140-B22D31D849CF}" type="slidenum">
              <a:rPr lang="zh-TW" altLang="en-US" smtClean="0"/>
              <a:pPr/>
              <a:t>119</a:t>
            </a:fld>
            <a:endParaRPr lang="zh-TW" altLang="en-US"/>
          </a:p>
        </p:txBody>
      </p:sp>
    </p:spTree>
    <p:extLst>
      <p:ext uri="{BB962C8B-B14F-4D97-AF65-F5344CB8AC3E}">
        <p14:creationId xmlns:p14="http://schemas.microsoft.com/office/powerpoint/2010/main" val="40077482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idx="4294967295"/>
          </p:nvPr>
        </p:nvSpPr>
        <p:spPr>
          <a:xfrm>
            <a:off x="457200" y="277813"/>
            <a:ext cx="8507413" cy="847725"/>
          </a:xfrm>
        </p:spPr>
        <p:txBody>
          <a:bodyPr anchor="ctr"/>
          <a:lstStyle/>
          <a:p>
            <a:pPr algn="ctr">
              <a:spcBef>
                <a:spcPts val="900"/>
              </a:spcBef>
              <a:spcAft>
                <a:spcPts val="0"/>
              </a:spcAft>
              <a:defRPr/>
            </a:pPr>
            <a:r>
              <a:rPr lang="zh-TW" altLang="zh-TW" sz="3600" b="1" kern="150" dirty="0" smtClean="0">
                <a:solidFill>
                  <a:srgbClr val="FF0000"/>
                </a:solidFill>
                <a:latin typeface="Times New Roman" panose="02020603050405020304" pitchFamily="18" charset="0"/>
              </a:rPr>
              <a:t>政府採購各階段防弊機制及執行要點</a:t>
            </a:r>
            <a:r>
              <a:rPr lang="en-US" altLang="zh-TW" sz="3600" b="1" kern="150" dirty="0" smtClean="0">
                <a:solidFill>
                  <a:srgbClr val="FF0000"/>
                </a:solidFill>
                <a:latin typeface="Times New Roman" panose="02020603050405020304" pitchFamily="18" charset="0"/>
              </a:rPr>
              <a:t>2</a:t>
            </a:r>
            <a:endParaRPr lang="zh-TW" altLang="zh-TW" sz="3600" kern="150" dirty="0">
              <a:solidFill>
                <a:srgbClr val="FF0000"/>
              </a:solidFill>
              <a:latin typeface="Times New Roman" panose="02020603050405020304" pitchFamily="18" charset="0"/>
              <a:ea typeface="新細明體, PMingLiU"/>
            </a:endParaRPr>
          </a:p>
        </p:txBody>
      </p:sp>
      <p:sp>
        <p:nvSpPr>
          <p:cNvPr id="184323" name="Rectangle 3"/>
          <p:cNvSpPr>
            <a:spLocks noGrp="1" noChangeArrowheads="1"/>
          </p:cNvSpPr>
          <p:nvPr>
            <p:ph type="body" idx="4294967295"/>
          </p:nvPr>
        </p:nvSpPr>
        <p:spPr>
          <a:xfrm>
            <a:off x="457200" y="1092200"/>
            <a:ext cx="8229600" cy="465138"/>
          </a:xfrm>
        </p:spPr>
        <p:txBody>
          <a:bodyPr/>
          <a:lstStyle/>
          <a:p>
            <a:pPr>
              <a:buClr>
                <a:srgbClr val="C00000"/>
              </a:buClr>
              <a:defRPr/>
            </a:pPr>
            <a:r>
              <a:rPr lang="zh-TW" altLang="en-US" sz="2400" b="1" dirty="0">
                <a:latin typeface="+mn-ea"/>
              </a:rPr>
              <a:t>壹、準備招標文件階段</a:t>
            </a:r>
            <a:endParaRPr lang="en-US" altLang="zh-TW" sz="2000" dirty="0" smtClean="0">
              <a:latin typeface="+mn-ea"/>
            </a:endParaRPr>
          </a:p>
        </p:txBody>
      </p:sp>
      <p:graphicFrame>
        <p:nvGraphicFramePr>
          <p:cNvPr id="3" name="表格 2"/>
          <p:cNvGraphicFramePr>
            <a:graphicFrameLocks noGrp="1"/>
          </p:cNvGraphicFramePr>
          <p:nvPr>
            <p:extLst/>
          </p:nvPr>
        </p:nvGraphicFramePr>
        <p:xfrm>
          <a:off x="342550" y="1563042"/>
          <a:ext cx="8477921" cy="4818285"/>
        </p:xfrm>
        <a:graphic>
          <a:graphicData uri="http://schemas.openxmlformats.org/drawingml/2006/table">
            <a:tbl>
              <a:tblPr firstRow="1" firstCol="1" bandRow="1"/>
              <a:tblGrid>
                <a:gridCol w="413557">
                  <a:extLst>
                    <a:ext uri="{9D8B030D-6E8A-4147-A177-3AD203B41FA5}">
                      <a16:colId xmlns:a16="http://schemas.microsoft.com/office/drawing/2014/main" xmlns="" val="565777537"/>
                    </a:ext>
                  </a:extLst>
                </a:gridCol>
                <a:gridCol w="1240671">
                  <a:extLst>
                    <a:ext uri="{9D8B030D-6E8A-4147-A177-3AD203B41FA5}">
                      <a16:colId xmlns:a16="http://schemas.microsoft.com/office/drawing/2014/main" xmlns="" val="3379581042"/>
                    </a:ext>
                  </a:extLst>
                </a:gridCol>
                <a:gridCol w="6823693">
                  <a:extLst>
                    <a:ext uri="{9D8B030D-6E8A-4147-A177-3AD203B41FA5}">
                      <a16:colId xmlns:a16="http://schemas.microsoft.com/office/drawing/2014/main" xmlns="" val="3740109008"/>
                    </a:ext>
                  </a:extLst>
                </a:gridCol>
              </a:tblGrid>
              <a:tr h="806600">
                <a:tc>
                  <a:txBody>
                    <a:bodyPr/>
                    <a:lstStyle/>
                    <a:p>
                      <a:pPr algn="ctr">
                        <a:lnSpc>
                          <a:spcPts val="2400"/>
                        </a:lnSpc>
                        <a:spcAft>
                          <a:spcPts val="0"/>
                        </a:spcAft>
                      </a:pPr>
                      <a:r>
                        <a:rPr lang="zh-TW" sz="2000" b="1" kern="150" dirty="0">
                          <a:solidFill>
                            <a:srgbClr val="000000"/>
                          </a:solidFill>
                          <a:effectLst/>
                          <a:latin typeface="Times New Roman" panose="02020603050405020304" pitchFamily="18" charset="0"/>
                          <a:ea typeface="標楷體" panose="03000509000000000000" pitchFamily="65" charset="-120"/>
                        </a:rPr>
                        <a:t>項次</a:t>
                      </a:r>
                      <a:endParaRPr lang="zh-TW" sz="2000" b="1" kern="150" dirty="0">
                        <a:effectLst/>
                        <a:latin typeface="Times New Roman" panose="02020603050405020304" pitchFamily="18" charset="0"/>
                        <a:ea typeface="新細明體, PMingLiU"/>
                      </a:endParaRPr>
                    </a:p>
                  </a:txBody>
                  <a:tcPr marL="14213" marR="14213"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400"/>
                        </a:lnSpc>
                        <a:spcAft>
                          <a:spcPts val="0"/>
                        </a:spcAft>
                      </a:pPr>
                      <a:r>
                        <a:rPr lang="zh-TW" sz="2000" b="1" kern="150">
                          <a:solidFill>
                            <a:srgbClr val="000000"/>
                          </a:solidFill>
                          <a:effectLst/>
                          <a:latin typeface="Times New Roman" panose="02020603050405020304" pitchFamily="18" charset="0"/>
                          <a:ea typeface="標楷體" panose="03000509000000000000" pitchFamily="65" charset="-120"/>
                        </a:rPr>
                        <a:t>防弊機制</a:t>
                      </a:r>
                      <a:endParaRPr lang="zh-TW" sz="2000" b="1" kern="150">
                        <a:effectLst/>
                        <a:latin typeface="Times New Roman" panose="02020603050405020304" pitchFamily="18" charset="0"/>
                        <a:ea typeface="新細明體, PMingLiU"/>
                      </a:endParaRPr>
                    </a:p>
                  </a:txBody>
                  <a:tcPr marL="14213" marR="142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400"/>
                        </a:lnSpc>
                        <a:spcAft>
                          <a:spcPts val="0"/>
                        </a:spcAft>
                      </a:pPr>
                      <a:r>
                        <a:rPr lang="zh-TW" sz="2000" b="1" kern="150">
                          <a:solidFill>
                            <a:srgbClr val="000000"/>
                          </a:solidFill>
                          <a:effectLst/>
                          <a:latin typeface="Times New Roman" panose="02020603050405020304" pitchFamily="18" charset="0"/>
                          <a:ea typeface="標楷體" panose="03000509000000000000" pitchFamily="65" charset="-120"/>
                        </a:rPr>
                        <a:t>執行要點</a:t>
                      </a:r>
                      <a:endParaRPr lang="zh-TW" sz="2000" b="1" kern="150">
                        <a:effectLst/>
                        <a:latin typeface="Times New Roman" panose="02020603050405020304" pitchFamily="18" charset="0"/>
                        <a:ea typeface="新細明體, PMingLiU"/>
                      </a:endParaRPr>
                    </a:p>
                  </a:txBody>
                  <a:tcPr marL="14213" marR="142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366504562"/>
                  </a:ext>
                </a:extLst>
              </a:tr>
              <a:tr h="2188192">
                <a:tc>
                  <a:txBody>
                    <a:bodyPr/>
                    <a:lstStyle/>
                    <a:p>
                      <a:pPr algn="ctr">
                        <a:lnSpc>
                          <a:spcPts val="2400"/>
                        </a:lnSpc>
                        <a:spcAft>
                          <a:spcPts val="0"/>
                        </a:spcAft>
                      </a:pPr>
                      <a:r>
                        <a:rPr lang="zh-TW" sz="2000" b="1" kern="150" dirty="0">
                          <a:solidFill>
                            <a:srgbClr val="000000"/>
                          </a:solidFill>
                          <a:effectLst/>
                          <a:latin typeface="Times New Roman" panose="02020603050405020304" pitchFamily="18" charset="0"/>
                          <a:ea typeface="標楷體" panose="03000509000000000000" pitchFamily="65" charset="-120"/>
                        </a:rPr>
                        <a:t>三</a:t>
                      </a:r>
                      <a:endParaRPr lang="zh-TW" sz="2000" b="1" kern="150" dirty="0">
                        <a:effectLst/>
                        <a:latin typeface="Times New Roman" panose="02020603050405020304" pitchFamily="18" charset="0"/>
                        <a:ea typeface="新細明體, PMingLiU"/>
                      </a:endParaRPr>
                    </a:p>
                  </a:txBody>
                  <a:tcPr marL="14213" marR="14213"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270" algn="just">
                        <a:lnSpc>
                          <a:spcPts val="2400"/>
                        </a:lnSpc>
                        <a:spcAft>
                          <a:spcPts val="0"/>
                        </a:spcAft>
                      </a:pPr>
                      <a:r>
                        <a:rPr lang="zh-TW" sz="2000" b="1" kern="150">
                          <a:solidFill>
                            <a:srgbClr val="000000"/>
                          </a:solidFill>
                          <a:effectLst/>
                          <a:latin typeface="Times New Roman" panose="02020603050405020304" pitchFamily="18" charset="0"/>
                          <a:ea typeface="標楷體" panose="03000509000000000000" pitchFamily="65" charset="-120"/>
                        </a:rPr>
                        <a:t>訂定規格不得限制競爭（避免綁標）</a:t>
                      </a:r>
                      <a:endParaRPr lang="zh-TW" sz="2000" b="1" kern="150">
                        <a:effectLst/>
                        <a:latin typeface="Times New Roman" panose="02020603050405020304" pitchFamily="18" charset="0"/>
                        <a:ea typeface="新細明體, PMingLiU"/>
                      </a:endParaRPr>
                    </a:p>
                  </a:txBody>
                  <a:tcPr marL="14213" marR="142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2400"/>
                        </a:lnSpc>
                        <a:spcAft>
                          <a:spcPts val="0"/>
                        </a:spcAft>
                        <a:tabLst>
                          <a:tab pos="210820" algn="l"/>
                        </a:tabLst>
                      </a:pPr>
                      <a:r>
                        <a:rPr lang="zh-TW" sz="2000" b="1" u="sng" kern="150" dirty="0">
                          <a:solidFill>
                            <a:srgbClr val="000000"/>
                          </a:solidFill>
                          <a:effectLst/>
                          <a:latin typeface="Times New Roman" panose="02020603050405020304" pitchFamily="18" charset="0"/>
                          <a:ea typeface="標楷體" panose="03000509000000000000" pitchFamily="65" charset="-120"/>
                        </a:rPr>
                        <a:t>依需求妥適訂定規格</a:t>
                      </a:r>
                      <a:endParaRPr lang="zh-TW" sz="2000" b="1" kern="150" dirty="0">
                        <a:effectLst/>
                        <a:latin typeface="Times New Roman" panose="02020603050405020304" pitchFamily="18" charset="0"/>
                        <a:ea typeface="新細明體, PMingLiU"/>
                      </a:endParaRPr>
                    </a:p>
                    <a:p>
                      <a:pPr algn="just">
                        <a:lnSpc>
                          <a:spcPts val="2400"/>
                        </a:lnSpc>
                        <a:spcAft>
                          <a:spcPts val="0"/>
                        </a:spcAft>
                      </a:pPr>
                      <a:r>
                        <a:rPr lang="en-US" sz="2000" b="1" kern="150" dirty="0">
                          <a:solidFill>
                            <a:srgbClr val="000000"/>
                          </a:solidFill>
                          <a:effectLst/>
                          <a:latin typeface="Times New Roman" panose="02020603050405020304" pitchFamily="18" charset="0"/>
                          <a:ea typeface="Times New Roman" panose="02020603050405020304" pitchFamily="18" charset="0"/>
                        </a:rPr>
                        <a:t>    </a:t>
                      </a:r>
                      <a:r>
                        <a:rPr lang="zh-TW" sz="2000" b="1" kern="150" dirty="0">
                          <a:solidFill>
                            <a:srgbClr val="000000"/>
                          </a:solidFill>
                          <a:effectLst/>
                          <a:latin typeface="Times New Roman" panose="02020603050405020304" pitchFamily="18" charset="0"/>
                          <a:ea typeface="標楷體" panose="03000509000000000000" pitchFamily="65" charset="-120"/>
                        </a:rPr>
                        <a:t>機關辦理公告金額以上之採購，依採購法第</a:t>
                      </a:r>
                      <a:r>
                        <a:rPr lang="en-US" sz="2000" b="1" kern="150" dirty="0">
                          <a:solidFill>
                            <a:srgbClr val="000000"/>
                          </a:solidFill>
                          <a:effectLst/>
                          <a:latin typeface="Times New Roman" panose="02020603050405020304" pitchFamily="18" charset="0"/>
                          <a:ea typeface="標楷體" panose="03000509000000000000" pitchFamily="65" charset="-120"/>
                        </a:rPr>
                        <a:t>26</a:t>
                      </a:r>
                      <a:r>
                        <a:rPr lang="zh-TW" sz="2000" b="1" kern="150" dirty="0">
                          <a:solidFill>
                            <a:srgbClr val="000000"/>
                          </a:solidFill>
                          <a:effectLst/>
                          <a:latin typeface="Times New Roman" panose="02020603050405020304" pitchFamily="18" charset="0"/>
                          <a:ea typeface="標楷體" panose="03000509000000000000" pitchFamily="65" charset="-120"/>
                        </a:rPr>
                        <a:t>條及「政府採購法第二十六條執行注意事項」規定，訂定招標文件之技術規範，應以達成機關需求所必須（不得逾機關所必須者），以避免在目的或效果上有限制競爭。本會</a:t>
                      </a:r>
                      <a:r>
                        <a:rPr lang="en-US" sz="2000" b="1" kern="150" dirty="0">
                          <a:solidFill>
                            <a:srgbClr val="000000"/>
                          </a:solidFill>
                          <a:effectLst/>
                          <a:latin typeface="Times New Roman" panose="02020603050405020304" pitchFamily="18" charset="0"/>
                          <a:ea typeface="標楷體" panose="03000509000000000000" pitchFamily="65" charset="-120"/>
                        </a:rPr>
                        <a:t>111</a:t>
                      </a:r>
                      <a:r>
                        <a:rPr lang="zh-TW" sz="2000" b="1" kern="150" dirty="0">
                          <a:solidFill>
                            <a:srgbClr val="000000"/>
                          </a:solidFill>
                          <a:effectLst/>
                          <a:latin typeface="Times New Roman" panose="02020603050405020304" pitchFamily="18" charset="0"/>
                          <a:ea typeface="標楷體" panose="03000509000000000000" pitchFamily="65" charset="-120"/>
                        </a:rPr>
                        <a:t>年</a:t>
                      </a:r>
                      <a:r>
                        <a:rPr lang="en-US" sz="2000" b="1" kern="150" dirty="0">
                          <a:solidFill>
                            <a:srgbClr val="000000"/>
                          </a:solidFill>
                          <a:effectLst/>
                          <a:latin typeface="Times New Roman" panose="02020603050405020304" pitchFamily="18" charset="0"/>
                          <a:ea typeface="標楷體" panose="03000509000000000000" pitchFamily="65" charset="-120"/>
                        </a:rPr>
                        <a:t>2</a:t>
                      </a:r>
                      <a:r>
                        <a:rPr lang="zh-TW" sz="2000" b="1" kern="150" dirty="0">
                          <a:solidFill>
                            <a:srgbClr val="000000"/>
                          </a:solidFill>
                          <a:effectLst/>
                          <a:latin typeface="Times New Roman" panose="02020603050405020304" pitchFamily="18" charset="0"/>
                          <a:ea typeface="標楷體" panose="03000509000000000000" pitchFamily="65" charset="-120"/>
                        </a:rPr>
                        <a:t>月</a:t>
                      </a:r>
                      <a:r>
                        <a:rPr lang="en-US" sz="2000" b="1" kern="150" dirty="0">
                          <a:solidFill>
                            <a:srgbClr val="000000"/>
                          </a:solidFill>
                          <a:effectLst/>
                          <a:latin typeface="Times New Roman" panose="02020603050405020304" pitchFamily="18" charset="0"/>
                          <a:ea typeface="標楷體" panose="03000509000000000000" pitchFamily="65" charset="-120"/>
                        </a:rPr>
                        <a:t>14</a:t>
                      </a:r>
                      <a:r>
                        <a:rPr lang="zh-TW" sz="2000" b="1" kern="150" dirty="0">
                          <a:solidFill>
                            <a:srgbClr val="000000"/>
                          </a:solidFill>
                          <a:effectLst/>
                          <a:latin typeface="Times New Roman" panose="02020603050405020304" pitchFamily="18" charset="0"/>
                          <a:ea typeface="標楷體" panose="03000509000000000000" pitchFamily="65" charset="-120"/>
                        </a:rPr>
                        <a:t>日工程企字第</a:t>
                      </a:r>
                      <a:r>
                        <a:rPr lang="en-US" sz="2000" b="1" kern="150" dirty="0">
                          <a:solidFill>
                            <a:srgbClr val="000000"/>
                          </a:solidFill>
                          <a:effectLst/>
                          <a:latin typeface="Times New Roman" panose="02020603050405020304" pitchFamily="18" charset="0"/>
                          <a:ea typeface="標楷體" panose="03000509000000000000" pitchFamily="65" charset="-120"/>
                        </a:rPr>
                        <a:t>1110100017</a:t>
                      </a:r>
                      <a:r>
                        <a:rPr lang="zh-TW" sz="2000" b="1" kern="150" dirty="0">
                          <a:solidFill>
                            <a:srgbClr val="000000"/>
                          </a:solidFill>
                          <a:effectLst/>
                          <a:latin typeface="Times New Roman" panose="02020603050405020304" pitchFamily="18" charset="0"/>
                          <a:ea typeface="標楷體" panose="03000509000000000000" pitchFamily="65" charset="-120"/>
                        </a:rPr>
                        <a:t>號函，併請參考（公開於本會網站）。</a:t>
                      </a:r>
                      <a:endParaRPr lang="zh-TW" sz="2000" b="1" kern="150" dirty="0">
                        <a:effectLst/>
                        <a:latin typeface="Times New Roman" panose="02020603050405020304" pitchFamily="18" charset="0"/>
                        <a:ea typeface="新細明體, PMingLiU"/>
                      </a:endParaRPr>
                    </a:p>
                  </a:txBody>
                  <a:tcPr marL="14213" marR="142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534399746"/>
                  </a:ext>
                </a:extLst>
              </a:tr>
              <a:tr h="1823493">
                <a:tc>
                  <a:txBody>
                    <a:bodyPr/>
                    <a:lstStyle/>
                    <a:p>
                      <a:pPr algn="ctr">
                        <a:lnSpc>
                          <a:spcPts val="2400"/>
                        </a:lnSpc>
                        <a:spcAft>
                          <a:spcPts val="0"/>
                        </a:spcAft>
                      </a:pPr>
                      <a:r>
                        <a:rPr lang="zh-TW" sz="2000" b="1" kern="150">
                          <a:solidFill>
                            <a:srgbClr val="000000"/>
                          </a:solidFill>
                          <a:effectLst/>
                          <a:latin typeface="Times New Roman" panose="02020603050405020304" pitchFamily="18" charset="0"/>
                          <a:ea typeface="標楷體" panose="03000509000000000000" pitchFamily="65" charset="-120"/>
                        </a:rPr>
                        <a:t>四</a:t>
                      </a:r>
                      <a:endParaRPr lang="zh-TW" sz="2000" b="1" kern="150">
                        <a:effectLst/>
                        <a:latin typeface="Times New Roman" panose="02020603050405020304" pitchFamily="18" charset="0"/>
                        <a:ea typeface="新細明體, PMingLiU"/>
                      </a:endParaRPr>
                    </a:p>
                  </a:txBody>
                  <a:tcPr marL="14213" marR="14213"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1270" algn="just">
                        <a:lnSpc>
                          <a:spcPts val="2400"/>
                        </a:lnSpc>
                        <a:spcAft>
                          <a:spcPts val="0"/>
                        </a:spcAft>
                      </a:pPr>
                      <a:r>
                        <a:rPr lang="zh-TW" sz="2000" b="1" kern="150" dirty="0">
                          <a:solidFill>
                            <a:srgbClr val="000000"/>
                          </a:solidFill>
                          <a:effectLst/>
                          <a:latin typeface="Times New Roman" panose="02020603050405020304" pitchFamily="18" charset="0"/>
                          <a:ea typeface="標楷體" panose="03000509000000000000" pitchFamily="65" charset="-120"/>
                        </a:rPr>
                        <a:t>妥適訂定投標廠商資格（避免不當限制競爭）</a:t>
                      </a:r>
                      <a:endParaRPr lang="zh-TW" sz="2000" b="1" kern="150" dirty="0">
                        <a:effectLst/>
                        <a:latin typeface="Times New Roman" panose="02020603050405020304" pitchFamily="18" charset="0"/>
                        <a:ea typeface="新細明體, PMingLiU"/>
                      </a:endParaRPr>
                    </a:p>
                  </a:txBody>
                  <a:tcPr marL="14213" marR="142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just">
                        <a:lnSpc>
                          <a:spcPts val="2400"/>
                        </a:lnSpc>
                        <a:spcAft>
                          <a:spcPts val="0"/>
                        </a:spcAft>
                      </a:pPr>
                      <a:r>
                        <a:rPr lang="zh-TW" sz="2000" b="1" u="sng" kern="150" dirty="0">
                          <a:solidFill>
                            <a:srgbClr val="000000"/>
                          </a:solidFill>
                          <a:effectLst/>
                          <a:latin typeface="Times New Roman" panose="02020603050405020304" pitchFamily="18" charset="0"/>
                          <a:ea typeface="標楷體" panose="03000509000000000000" pitchFamily="65" charset="-120"/>
                        </a:rPr>
                        <a:t>廠商資格以確認廠商具備履行契約所必須之能力為限</a:t>
                      </a:r>
                      <a:endParaRPr lang="zh-TW" sz="2000" b="1" kern="150" dirty="0">
                        <a:effectLst/>
                        <a:latin typeface="Times New Roman" panose="02020603050405020304" pitchFamily="18" charset="0"/>
                        <a:ea typeface="新細明體, PMingLiU"/>
                      </a:endParaRPr>
                    </a:p>
                    <a:p>
                      <a:pPr algn="just">
                        <a:lnSpc>
                          <a:spcPts val="2400"/>
                        </a:lnSpc>
                        <a:spcAft>
                          <a:spcPts val="0"/>
                        </a:spcAft>
                      </a:pPr>
                      <a:r>
                        <a:rPr lang="en-US" sz="2000" b="1" kern="150" dirty="0">
                          <a:solidFill>
                            <a:srgbClr val="000000"/>
                          </a:solidFill>
                          <a:effectLst/>
                          <a:latin typeface="Times New Roman" panose="02020603050405020304" pitchFamily="18" charset="0"/>
                          <a:ea typeface="Times New Roman" panose="02020603050405020304" pitchFamily="18" charset="0"/>
                        </a:rPr>
                        <a:t>    </a:t>
                      </a:r>
                      <a:r>
                        <a:rPr lang="zh-TW" sz="2000" b="1" kern="150" dirty="0">
                          <a:solidFill>
                            <a:srgbClr val="000000"/>
                          </a:solidFill>
                          <a:effectLst/>
                          <a:latin typeface="Times New Roman" panose="02020603050405020304" pitchFamily="18" charset="0"/>
                          <a:ea typeface="標楷體" panose="03000509000000000000" pitchFamily="65" charset="-120"/>
                        </a:rPr>
                        <a:t>機關訂定投標廠商之資格條件，應以確認廠商具備履行契約所必須之能力者為限，另所訂資格，應符合投標廠商資格與特殊或巨額採購認定標準規定所定之條件及內容，以避免不當限制競爭。</a:t>
                      </a:r>
                      <a:endParaRPr lang="zh-TW" sz="2000" b="1" kern="150" dirty="0">
                        <a:effectLst/>
                        <a:latin typeface="Times New Roman" panose="02020603050405020304" pitchFamily="18" charset="0"/>
                        <a:ea typeface="新細明體, PMingLiU"/>
                      </a:endParaRPr>
                    </a:p>
                  </a:txBody>
                  <a:tcPr marL="14213" marR="142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482705777"/>
                  </a:ext>
                </a:extLst>
              </a:tr>
            </a:tbl>
          </a:graphicData>
        </a:graphic>
      </p:graphicFrame>
      <p:sp>
        <p:nvSpPr>
          <p:cNvPr id="4" name="投影片編號版面配置區 3"/>
          <p:cNvSpPr>
            <a:spLocks noGrp="1"/>
          </p:cNvSpPr>
          <p:nvPr>
            <p:ph type="sldNum" sz="quarter" idx="12"/>
          </p:nvPr>
        </p:nvSpPr>
        <p:spPr/>
        <p:txBody>
          <a:bodyPr/>
          <a:lstStyle/>
          <a:p>
            <a:fld id="{1118FB7C-3051-423D-B140-B22D31D849CF}" type="slidenum">
              <a:rPr lang="zh-TW" altLang="en-US" smtClean="0"/>
              <a:pPr/>
              <a:t>12</a:t>
            </a:fld>
            <a:endParaRPr lang="zh-TW" altLang="en-US"/>
          </a:p>
        </p:txBody>
      </p:sp>
    </p:spTree>
    <p:extLst>
      <p:ext uri="{BB962C8B-B14F-4D97-AF65-F5344CB8AC3E}">
        <p14:creationId xmlns:p14="http://schemas.microsoft.com/office/powerpoint/2010/main" val="4142898754"/>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10" name="標題 1"/>
          <p:cNvSpPr>
            <a:spLocks noGrp="1"/>
          </p:cNvSpPr>
          <p:nvPr>
            <p:ph type="title"/>
          </p:nvPr>
        </p:nvSpPr>
        <p:spPr>
          <a:xfrm>
            <a:off x="457200" y="277813"/>
            <a:ext cx="8229600" cy="847725"/>
          </a:xfrm>
        </p:spPr>
        <p:txBody>
          <a:bodyPr/>
          <a:lstStyle/>
          <a:p>
            <a:pPr algn="ctr"/>
            <a:r>
              <a:rPr lang="zh-TW" altLang="zh-TW" b="1" smtClean="0">
                <a:solidFill>
                  <a:srgbClr val="FF0000"/>
                </a:solidFill>
              </a:rPr>
              <a:t>工程結算注意事項</a:t>
            </a:r>
            <a:r>
              <a:rPr lang="en-US" altLang="zh-TW" b="1" smtClean="0">
                <a:solidFill>
                  <a:srgbClr val="FF0000"/>
                </a:solidFill>
              </a:rPr>
              <a:t>-</a:t>
            </a:r>
            <a:r>
              <a:rPr lang="zh-TW" altLang="en-US" b="1" smtClean="0">
                <a:solidFill>
                  <a:srgbClr val="FF0000"/>
                </a:solidFill>
              </a:rPr>
              <a:t>上級監辦</a:t>
            </a:r>
          </a:p>
        </p:txBody>
      </p:sp>
      <p:sp>
        <p:nvSpPr>
          <p:cNvPr id="273411" name="內容版面配置區 2"/>
          <p:cNvSpPr>
            <a:spLocks noGrp="1"/>
          </p:cNvSpPr>
          <p:nvPr>
            <p:ph idx="1"/>
          </p:nvPr>
        </p:nvSpPr>
        <p:spPr>
          <a:xfrm>
            <a:off x="457200" y="1125538"/>
            <a:ext cx="8229600" cy="5005387"/>
          </a:xfrm>
        </p:spPr>
        <p:txBody>
          <a:bodyPr>
            <a:normAutofit/>
          </a:bodyPr>
          <a:lstStyle/>
          <a:p>
            <a:pPr>
              <a:buFont typeface="Wingdings" panose="05000000000000000000" pitchFamily="2" charset="2"/>
              <a:buChar char="n"/>
            </a:pPr>
            <a:r>
              <a:rPr lang="zh-TW" altLang="en-US" sz="2400" b="1" dirty="0">
                <a:latin typeface="+mj-ea"/>
                <a:ea typeface="+mj-ea"/>
              </a:rPr>
              <a:t>採購法施行</a:t>
            </a:r>
            <a:r>
              <a:rPr lang="zh-TW" altLang="en-US" sz="2400" b="1" dirty="0" smtClean="0">
                <a:latin typeface="+mj-ea"/>
                <a:ea typeface="+mj-ea"/>
              </a:rPr>
              <a:t>細則第</a:t>
            </a:r>
            <a:r>
              <a:rPr lang="en-US" altLang="zh-TW" sz="2400" b="1" dirty="0">
                <a:latin typeface="+mj-ea"/>
                <a:ea typeface="+mj-ea"/>
              </a:rPr>
              <a:t>9</a:t>
            </a:r>
            <a:r>
              <a:rPr lang="zh-TW" altLang="en-US" sz="2400" b="1" dirty="0" smtClean="0">
                <a:latin typeface="+mj-ea"/>
                <a:ea typeface="+mj-ea"/>
              </a:rPr>
              <a:t>條</a:t>
            </a:r>
            <a:r>
              <a:rPr lang="zh-TW" altLang="en-US" sz="2400" b="1" dirty="0" smtClean="0">
                <a:latin typeface="PMingLiU" panose="02020500000000000000" pitchFamily="18" charset="-120"/>
                <a:ea typeface="PMingLiU" panose="02020500000000000000" pitchFamily="18" charset="-120"/>
              </a:rPr>
              <a:t>：</a:t>
            </a:r>
            <a:endParaRPr lang="en-US" altLang="zh-TW" sz="2400" b="1" dirty="0" smtClean="0">
              <a:latin typeface="+mj-ea"/>
              <a:ea typeface="+mj-ea"/>
            </a:endParaRPr>
          </a:p>
          <a:p>
            <a:r>
              <a:rPr lang="zh-TW" altLang="zh-TW" sz="2400" b="1" dirty="0" smtClean="0">
                <a:latin typeface="+mj-ea"/>
                <a:ea typeface="+mj-ea"/>
              </a:rPr>
              <a:t>機關辦理</a:t>
            </a:r>
            <a:r>
              <a:rPr lang="zh-TW" altLang="zh-TW" sz="2400" b="1" dirty="0" smtClean="0">
                <a:solidFill>
                  <a:srgbClr val="0000FF"/>
                </a:solidFill>
                <a:latin typeface="+mj-ea"/>
                <a:ea typeface="+mj-ea"/>
              </a:rPr>
              <a:t>查核金額以上採購之驗收</a:t>
            </a:r>
            <a:r>
              <a:rPr lang="zh-TW" altLang="zh-TW" sz="2400" b="1" dirty="0" smtClean="0">
                <a:latin typeface="+mj-ea"/>
                <a:ea typeface="+mj-ea"/>
              </a:rPr>
              <a:t>，應於</a:t>
            </a:r>
            <a:r>
              <a:rPr lang="zh-TW" altLang="zh-TW" sz="2400" b="1" dirty="0" smtClean="0">
                <a:solidFill>
                  <a:srgbClr val="0000FF"/>
                </a:solidFill>
                <a:latin typeface="+mj-ea"/>
                <a:ea typeface="+mj-ea"/>
              </a:rPr>
              <a:t>預定驗收日五日前</a:t>
            </a:r>
            <a:r>
              <a:rPr lang="zh-TW" altLang="zh-TW" sz="2400" b="1" dirty="0" smtClean="0">
                <a:latin typeface="+mj-ea"/>
                <a:ea typeface="+mj-ea"/>
              </a:rPr>
              <a:t>，檢送結算表及相關文件，</a:t>
            </a:r>
            <a:r>
              <a:rPr lang="zh-TW" altLang="zh-TW" sz="2400" b="1" dirty="0" smtClean="0">
                <a:solidFill>
                  <a:srgbClr val="0000FF"/>
                </a:solidFill>
                <a:latin typeface="+mj-ea"/>
                <a:ea typeface="+mj-ea"/>
              </a:rPr>
              <a:t>報請上級機關派員監辦</a:t>
            </a:r>
            <a:r>
              <a:rPr lang="zh-TW" altLang="zh-TW" sz="2400" b="1" dirty="0" smtClean="0">
                <a:solidFill>
                  <a:srgbClr val="0070C0"/>
                </a:solidFill>
                <a:latin typeface="+mj-ea"/>
                <a:ea typeface="+mj-ea"/>
              </a:rPr>
              <a:t>。</a:t>
            </a:r>
            <a:r>
              <a:rPr lang="zh-TW" altLang="zh-TW" sz="2400" b="1" u="sng" dirty="0" smtClean="0">
                <a:latin typeface="+mj-ea"/>
                <a:ea typeface="+mj-ea"/>
              </a:rPr>
              <a:t>結算表及相關文件併入</a:t>
            </a:r>
            <a:r>
              <a:rPr lang="zh-TW" altLang="zh-TW" sz="2400" b="1" u="sng" dirty="0" smtClean="0">
                <a:solidFill>
                  <a:srgbClr val="0000FF"/>
                </a:solidFill>
                <a:latin typeface="+mj-ea"/>
                <a:ea typeface="+mj-ea"/>
              </a:rPr>
              <a:t>結算驗收證明書</a:t>
            </a:r>
            <a:r>
              <a:rPr lang="zh-TW" altLang="zh-TW" sz="2400" b="1" u="sng" dirty="0" smtClean="0">
                <a:latin typeface="+mj-ea"/>
                <a:ea typeface="+mj-ea"/>
              </a:rPr>
              <a:t>編送時，得免另行填送</a:t>
            </a:r>
            <a:r>
              <a:rPr lang="zh-TW" altLang="zh-TW" sz="2400" b="1" dirty="0" smtClean="0">
                <a:latin typeface="+mj-ea"/>
                <a:ea typeface="+mj-ea"/>
              </a:rPr>
              <a:t>。</a:t>
            </a:r>
            <a:r>
              <a:rPr lang="en-US" altLang="zh-TW" sz="2400" b="1" dirty="0" smtClean="0">
                <a:latin typeface="+mj-ea"/>
                <a:ea typeface="+mj-ea"/>
              </a:rPr>
              <a:t>(</a:t>
            </a:r>
            <a:r>
              <a:rPr lang="zh-TW" altLang="en-US" sz="2400" b="1" dirty="0" smtClean="0">
                <a:latin typeface="+mj-ea"/>
                <a:ea typeface="+mj-ea"/>
              </a:rPr>
              <a:t>第</a:t>
            </a:r>
            <a:r>
              <a:rPr lang="en-US" altLang="zh-TW" sz="2400" b="1" dirty="0">
                <a:latin typeface="+mj-ea"/>
                <a:ea typeface="+mj-ea"/>
              </a:rPr>
              <a:t>1</a:t>
            </a:r>
            <a:r>
              <a:rPr lang="zh-TW" altLang="en-US" sz="2400" b="1" dirty="0">
                <a:latin typeface="+mj-ea"/>
                <a:ea typeface="+mj-ea"/>
              </a:rPr>
              <a:t>項</a:t>
            </a:r>
            <a:r>
              <a:rPr lang="en-US" altLang="zh-TW" sz="2400" b="1" dirty="0" smtClean="0">
                <a:latin typeface="+mj-ea"/>
                <a:ea typeface="+mj-ea"/>
              </a:rPr>
              <a:t>)</a:t>
            </a:r>
          </a:p>
          <a:p>
            <a:r>
              <a:rPr lang="zh-TW" altLang="zh-TW" sz="2400" b="1" dirty="0" smtClean="0">
                <a:latin typeface="+mj-ea"/>
                <a:ea typeface="+mj-ea"/>
              </a:rPr>
              <a:t>財物</a:t>
            </a:r>
            <a:r>
              <a:rPr lang="zh-TW" altLang="zh-TW" sz="2400" b="1" dirty="0">
                <a:latin typeface="+mj-ea"/>
                <a:ea typeface="+mj-ea"/>
              </a:rPr>
              <a:t>之驗收，其有分批交貨、因緊急需要必須立即使用或因逐一開箱或裝配完成後方知其數量，報請上級機關派員監辦確有困難者，得視個案實際情形，事先敘明理由，函請上級機關同意後自行辦理，並於全部驗收完成後一個月內，將結算表及相關文件彙總報請上級機關備查</a:t>
            </a:r>
            <a:r>
              <a:rPr lang="zh-TW" altLang="zh-TW" sz="2400" b="1" dirty="0" smtClean="0">
                <a:latin typeface="+mj-ea"/>
                <a:ea typeface="+mj-ea"/>
              </a:rPr>
              <a:t>。</a:t>
            </a:r>
            <a:r>
              <a:rPr lang="en-US" altLang="zh-TW" sz="2400" b="1" dirty="0">
                <a:latin typeface="+mj-ea"/>
                <a:ea typeface="+mj-ea"/>
              </a:rPr>
              <a:t>(</a:t>
            </a:r>
            <a:r>
              <a:rPr lang="zh-TW" altLang="en-US" sz="2400" b="1" dirty="0" smtClean="0">
                <a:latin typeface="+mj-ea"/>
                <a:ea typeface="+mj-ea"/>
              </a:rPr>
              <a:t>第</a:t>
            </a:r>
            <a:r>
              <a:rPr lang="en-US" altLang="zh-TW" sz="2400" b="1" dirty="0" smtClean="0">
                <a:latin typeface="+mj-ea"/>
                <a:ea typeface="+mj-ea"/>
              </a:rPr>
              <a:t>2</a:t>
            </a:r>
            <a:r>
              <a:rPr lang="zh-TW" altLang="en-US" sz="2400" b="1" dirty="0" smtClean="0">
                <a:latin typeface="+mj-ea"/>
                <a:ea typeface="+mj-ea"/>
              </a:rPr>
              <a:t>項</a:t>
            </a:r>
            <a:r>
              <a:rPr lang="en-US" altLang="zh-TW" sz="2400" b="1" dirty="0" smtClean="0">
                <a:latin typeface="+mj-ea"/>
                <a:ea typeface="+mj-ea"/>
              </a:rPr>
              <a:t>)</a:t>
            </a:r>
            <a:endParaRPr lang="zh-TW" altLang="en-US" sz="2400" b="1" dirty="0" smtClean="0">
              <a:latin typeface="+mj-ea"/>
              <a:ea typeface="+mj-ea"/>
            </a:endParaRPr>
          </a:p>
        </p:txBody>
      </p:sp>
      <p:sp>
        <p:nvSpPr>
          <p:cNvPr id="3" name="投影片編號版面配置區 2"/>
          <p:cNvSpPr>
            <a:spLocks noGrp="1"/>
          </p:cNvSpPr>
          <p:nvPr>
            <p:ph type="sldNum" sz="quarter" idx="12"/>
          </p:nvPr>
        </p:nvSpPr>
        <p:spPr/>
        <p:txBody>
          <a:bodyPr/>
          <a:lstStyle/>
          <a:p>
            <a:fld id="{1118FB7C-3051-423D-B140-B22D31D849CF}" type="slidenum">
              <a:rPr lang="zh-TW" altLang="en-US" smtClean="0"/>
              <a:pPr/>
              <a:t>120</a:t>
            </a:fld>
            <a:endParaRPr lang="zh-TW" altLang="en-US"/>
          </a:p>
        </p:txBody>
      </p:sp>
    </p:spTree>
    <p:extLst>
      <p:ext uri="{BB962C8B-B14F-4D97-AF65-F5344CB8AC3E}">
        <p14:creationId xmlns:p14="http://schemas.microsoft.com/office/powerpoint/2010/main" val="2977523117"/>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4" name="內容版面配置區 2"/>
          <p:cNvSpPr>
            <a:spLocks noGrp="1"/>
          </p:cNvSpPr>
          <p:nvPr>
            <p:ph idx="1"/>
          </p:nvPr>
        </p:nvSpPr>
        <p:spPr>
          <a:xfrm>
            <a:off x="323850" y="1125538"/>
            <a:ext cx="8569325" cy="5005387"/>
          </a:xfrm>
        </p:spPr>
        <p:txBody>
          <a:bodyPr/>
          <a:lstStyle/>
          <a:p>
            <a:endParaRPr lang="zh-TW" altLang="zh-TW" sz="2400" b="1" smtClean="0"/>
          </a:p>
          <a:p>
            <a:pPr>
              <a:spcBef>
                <a:spcPts val="600"/>
              </a:spcBef>
              <a:buFont typeface="Wingdings" panose="05000000000000000000" pitchFamily="2" charset="2"/>
              <a:buChar char="p"/>
            </a:pPr>
            <a:endParaRPr lang="en-US" altLang="zh-TW" sz="2400" b="1" smtClean="0">
              <a:solidFill>
                <a:srgbClr val="000000"/>
              </a:solidFill>
              <a:latin typeface="Calibri" panose="020F0502020204030204" pitchFamily="34" charset="0"/>
              <a:ea typeface="新細明體" panose="02020500000000000000" pitchFamily="18" charset="-120"/>
            </a:endParaRPr>
          </a:p>
          <a:p>
            <a:pPr>
              <a:spcBef>
                <a:spcPts val="600"/>
              </a:spcBef>
              <a:buFont typeface="Wingdings" panose="05000000000000000000" pitchFamily="2" charset="2"/>
              <a:buChar char="p"/>
            </a:pPr>
            <a:endParaRPr lang="zh-TW" altLang="zh-TW" sz="2400" b="1" smtClean="0">
              <a:latin typeface="Calibri" panose="020F0502020204030204" pitchFamily="34" charset="0"/>
              <a:ea typeface="新細明體" panose="02020500000000000000" pitchFamily="18" charset="-120"/>
              <a:cs typeface="Times New Roman" panose="02020603050405020304" pitchFamily="18" charset="0"/>
            </a:endParaRPr>
          </a:p>
          <a:p>
            <a:endParaRPr lang="zh-TW" altLang="en-US" sz="2400" b="1" smtClean="0"/>
          </a:p>
        </p:txBody>
      </p:sp>
      <p:sp>
        <p:nvSpPr>
          <p:cNvPr id="7" name="矩形 6"/>
          <p:cNvSpPr/>
          <p:nvPr/>
        </p:nvSpPr>
        <p:spPr>
          <a:xfrm>
            <a:off x="539750" y="404813"/>
            <a:ext cx="8135938" cy="615950"/>
          </a:xfrm>
          <a:prstGeom prst="rect">
            <a:avLst/>
          </a:prstGeom>
        </p:spPr>
        <p:txBody>
          <a:bodyPr>
            <a:spAutoFit/>
          </a:bodyPr>
          <a:lstStyle/>
          <a:p>
            <a:pPr>
              <a:lnSpc>
                <a:spcPts val="1400"/>
              </a:lnSpc>
              <a:spcAft>
                <a:spcPts val="0"/>
              </a:spcAft>
              <a:defRPr/>
            </a:pPr>
            <a:r>
              <a:rPr lang="zh-TW" altLang="zh-TW" b="1" u="sng" kern="100" dirty="0">
                <a:latin typeface="Times New Roman" panose="02020603050405020304" pitchFamily="18" charset="0"/>
              </a:rPr>
              <a:t>（機關全銜）</a:t>
            </a:r>
            <a:r>
              <a:rPr lang="zh-TW" altLang="zh-TW" b="1" kern="100" dirty="0">
                <a:latin typeface="Times New Roman" panose="02020603050405020304" pitchFamily="18" charset="0"/>
              </a:rPr>
              <a:t> </a:t>
            </a:r>
            <a:r>
              <a:rPr lang="en-US" altLang="zh-TW" kern="100" dirty="0">
                <a:latin typeface="標楷體" panose="03000509000000000000" pitchFamily="65" charset="-120"/>
                <a:ea typeface="新細明體" panose="02020500000000000000" pitchFamily="18" charset="-120"/>
              </a:rPr>
              <a:t>          </a:t>
            </a:r>
            <a:r>
              <a:rPr lang="zh-TW" altLang="zh-TW" sz="2400" b="1" u="sng" kern="100" dirty="0">
                <a:solidFill>
                  <a:srgbClr val="FF0000"/>
                </a:solidFill>
                <a:latin typeface="Times New Roman" panose="02020603050405020304" pitchFamily="18" charset="0"/>
              </a:rPr>
              <a:t>工程結算驗收證明書 </a:t>
            </a:r>
            <a:endParaRPr lang="zh-TW" altLang="zh-TW" sz="2400" b="1" kern="100" dirty="0">
              <a:solidFill>
                <a:srgbClr val="FF0000"/>
              </a:solidFill>
              <a:latin typeface="Times New Roman" panose="02020603050405020304" pitchFamily="18" charset="0"/>
              <a:ea typeface="新細明體" panose="02020500000000000000" pitchFamily="18" charset="-120"/>
            </a:endParaRPr>
          </a:p>
          <a:p>
            <a:pPr>
              <a:lnSpc>
                <a:spcPts val="1400"/>
              </a:lnSpc>
              <a:spcBef>
                <a:spcPts val="1200"/>
              </a:spcBef>
              <a:spcAft>
                <a:spcPts val="0"/>
              </a:spcAft>
              <a:defRPr/>
            </a:pPr>
            <a:r>
              <a:rPr lang="zh-TW" altLang="zh-TW" kern="100" dirty="0">
                <a:latin typeface="Times New Roman" panose="02020603050405020304" pitchFamily="18" charset="0"/>
              </a:rPr>
              <a:t>填發日期：</a:t>
            </a:r>
            <a:r>
              <a:rPr lang="en-US" altLang="zh-TW" kern="100" dirty="0">
                <a:latin typeface="Times New Roman" panose="02020603050405020304" pitchFamily="18" charset="0"/>
              </a:rPr>
              <a:t>    </a:t>
            </a:r>
            <a:r>
              <a:rPr lang="zh-TW" altLang="zh-TW" kern="100" dirty="0">
                <a:latin typeface="Times New Roman" panose="02020603050405020304" pitchFamily="18" charset="0"/>
              </a:rPr>
              <a:t>年</a:t>
            </a:r>
            <a:r>
              <a:rPr lang="en-US" altLang="zh-TW" kern="100" dirty="0">
                <a:latin typeface="Times New Roman" panose="02020603050405020304" pitchFamily="18" charset="0"/>
              </a:rPr>
              <a:t>    </a:t>
            </a:r>
            <a:r>
              <a:rPr lang="zh-TW" altLang="zh-TW" kern="100" dirty="0">
                <a:latin typeface="Times New Roman" panose="02020603050405020304" pitchFamily="18" charset="0"/>
              </a:rPr>
              <a:t>月</a:t>
            </a:r>
            <a:r>
              <a:rPr lang="en-US" altLang="zh-TW" kern="100" dirty="0">
                <a:latin typeface="Times New Roman" panose="02020603050405020304" pitchFamily="18" charset="0"/>
              </a:rPr>
              <a:t>    </a:t>
            </a:r>
            <a:r>
              <a:rPr lang="zh-TW" altLang="zh-TW" kern="100" dirty="0">
                <a:latin typeface="Times New Roman" panose="02020603050405020304" pitchFamily="18" charset="0"/>
              </a:rPr>
              <a:t>日</a:t>
            </a:r>
            <a:r>
              <a:rPr lang="en-US" altLang="zh-TW" kern="100" dirty="0">
                <a:latin typeface="Times New Roman" panose="02020603050405020304" pitchFamily="18" charset="0"/>
              </a:rPr>
              <a:t>                     </a:t>
            </a:r>
            <a:r>
              <a:rPr lang="zh-TW" altLang="zh-TW" kern="100" dirty="0">
                <a:latin typeface="Times New Roman" panose="02020603050405020304" pitchFamily="18" charset="0"/>
              </a:rPr>
              <a:t>發文字號：</a:t>
            </a:r>
            <a:r>
              <a:rPr lang="en-US" altLang="zh-TW" kern="100" dirty="0">
                <a:latin typeface="Times New Roman" panose="02020603050405020304" pitchFamily="18" charset="0"/>
              </a:rPr>
              <a:t>       </a:t>
            </a:r>
            <a:r>
              <a:rPr lang="zh-TW" altLang="zh-TW" kern="100" dirty="0">
                <a:latin typeface="Times New Roman" panose="02020603050405020304" pitchFamily="18" charset="0"/>
              </a:rPr>
              <a:t>字第</a:t>
            </a:r>
            <a:r>
              <a:rPr lang="en-US" altLang="zh-TW" kern="100" dirty="0">
                <a:latin typeface="Times New Roman" panose="02020603050405020304" pitchFamily="18" charset="0"/>
              </a:rPr>
              <a:t>         </a:t>
            </a:r>
            <a:r>
              <a:rPr lang="zh-TW" altLang="zh-TW" kern="100" dirty="0">
                <a:latin typeface="Times New Roman" panose="02020603050405020304" pitchFamily="18" charset="0"/>
              </a:rPr>
              <a:t>號</a:t>
            </a:r>
            <a:endParaRPr lang="zh-TW" altLang="zh-TW" kern="100" dirty="0">
              <a:latin typeface="Times New Roman" panose="02020603050405020304" pitchFamily="18" charset="0"/>
              <a:ea typeface="新細明體" panose="02020500000000000000" pitchFamily="18" charset="-120"/>
            </a:endParaRPr>
          </a:p>
        </p:txBody>
      </p:sp>
      <p:graphicFrame>
        <p:nvGraphicFramePr>
          <p:cNvPr id="274436" name="物件 10"/>
          <p:cNvGraphicFramePr>
            <a:graphicFrameLocks noChangeAspect="1"/>
          </p:cNvGraphicFramePr>
          <p:nvPr/>
        </p:nvGraphicFramePr>
        <p:xfrm>
          <a:off x="468313" y="1020763"/>
          <a:ext cx="8675687" cy="5670550"/>
        </p:xfrm>
        <a:graphic>
          <a:graphicData uri="http://schemas.openxmlformats.org/presentationml/2006/ole">
            <mc:AlternateContent xmlns:mc="http://schemas.openxmlformats.org/markup-compatibility/2006">
              <mc:Choice xmlns:v="urn:schemas-microsoft-com:vml" Requires="v">
                <p:oleObj spid="_x0000_s1050" name="文件" r:id="rId3" imgW="6569707" imgH="5671073" progId="Word.Document.12">
                  <p:embed/>
                </p:oleObj>
              </mc:Choice>
              <mc:Fallback>
                <p:oleObj name="文件" r:id="rId3" imgW="6569707" imgH="5671073" progId="Word.Document.12">
                  <p:embed/>
                  <p:pic>
                    <p:nvPicPr>
                      <p:cNvPr id="274436" name="物件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8313" y="1020763"/>
                        <a:ext cx="8675687" cy="567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 name="投影片編號版面配置區 2"/>
          <p:cNvSpPr>
            <a:spLocks noGrp="1"/>
          </p:cNvSpPr>
          <p:nvPr>
            <p:ph type="sldNum" sz="quarter" idx="12"/>
          </p:nvPr>
        </p:nvSpPr>
        <p:spPr/>
        <p:txBody>
          <a:bodyPr/>
          <a:lstStyle/>
          <a:p>
            <a:fld id="{1118FB7C-3051-423D-B140-B22D31D849CF}" type="slidenum">
              <a:rPr lang="zh-TW" altLang="en-US" smtClean="0"/>
              <a:pPr/>
              <a:t>121</a:t>
            </a:fld>
            <a:endParaRPr lang="zh-TW" altLang="en-US"/>
          </a:p>
        </p:txBody>
      </p:sp>
    </p:spTree>
    <p:extLst>
      <p:ext uri="{BB962C8B-B14F-4D97-AF65-F5344CB8AC3E}">
        <p14:creationId xmlns:p14="http://schemas.microsoft.com/office/powerpoint/2010/main" val="973858759"/>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8" name="標題 1"/>
          <p:cNvSpPr>
            <a:spLocks noGrp="1"/>
          </p:cNvSpPr>
          <p:nvPr>
            <p:ph type="title"/>
          </p:nvPr>
        </p:nvSpPr>
        <p:spPr>
          <a:xfrm>
            <a:off x="457200" y="277813"/>
            <a:ext cx="8229600" cy="847725"/>
          </a:xfrm>
        </p:spPr>
        <p:txBody>
          <a:bodyPr/>
          <a:lstStyle/>
          <a:p>
            <a:pPr algn="ctr"/>
            <a:r>
              <a:rPr lang="zh-TW" altLang="zh-TW" smtClean="0">
                <a:solidFill>
                  <a:srgbClr val="FF0000"/>
                </a:solidFill>
              </a:rPr>
              <a:t>工程結算驗收證明書</a:t>
            </a:r>
            <a:r>
              <a:rPr lang="zh-TW" altLang="en-US" smtClean="0">
                <a:solidFill>
                  <a:srgbClr val="FF0000"/>
                </a:solidFill>
              </a:rPr>
              <a:t>填寫說明</a:t>
            </a:r>
          </a:p>
        </p:txBody>
      </p:sp>
      <p:sp>
        <p:nvSpPr>
          <p:cNvPr id="275459" name="內容版面配置區 2"/>
          <p:cNvSpPr>
            <a:spLocks noGrp="1"/>
          </p:cNvSpPr>
          <p:nvPr>
            <p:ph idx="1"/>
          </p:nvPr>
        </p:nvSpPr>
        <p:spPr>
          <a:xfrm>
            <a:off x="323850" y="1125538"/>
            <a:ext cx="8569325" cy="5005387"/>
          </a:xfrm>
        </p:spPr>
        <p:txBody>
          <a:bodyPr/>
          <a:lstStyle/>
          <a:p>
            <a:r>
              <a:rPr lang="zh-TW" altLang="en-US" sz="2400" b="1" smtClean="0"/>
              <a:t>一</a:t>
            </a:r>
            <a:r>
              <a:rPr lang="zh-TW" altLang="zh-TW" sz="2400" b="1" smtClean="0"/>
              <a:t>、工程結算驗收證明書</a:t>
            </a:r>
            <a:r>
              <a:rPr lang="zh-TW" altLang="en-US" sz="2400" b="1" smtClean="0"/>
              <a:t>之</a:t>
            </a:r>
            <a:r>
              <a:rPr lang="zh-TW" altLang="zh-TW" sz="2400" b="1" smtClean="0"/>
              <a:t>備註：</a:t>
            </a:r>
          </a:p>
          <a:p>
            <a:r>
              <a:rPr lang="en-US" altLang="zh-TW" sz="2400" b="1" smtClean="0"/>
              <a:t>1</a:t>
            </a:r>
            <a:r>
              <a:rPr lang="zh-TW" altLang="zh-TW" sz="2400" b="1" smtClean="0"/>
              <a:t>、</a:t>
            </a:r>
            <a:r>
              <a:rPr lang="zh-TW" altLang="zh-TW" sz="2400" b="1" smtClean="0">
                <a:solidFill>
                  <a:srgbClr val="0000FF"/>
                </a:solidFill>
              </a:rPr>
              <a:t>本證明書</a:t>
            </a:r>
            <a:r>
              <a:rPr lang="en-US" altLang="zh-TW" sz="2400" b="1" smtClean="0">
                <a:solidFill>
                  <a:srgbClr val="0000FF"/>
                </a:solidFill>
              </a:rPr>
              <a:t>(</a:t>
            </a:r>
            <a:r>
              <a:rPr lang="zh-TW" altLang="zh-TW" sz="2400" b="1" smtClean="0">
                <a:solidFill>
                  <a:srgbClr val="0000FF"/>
                </a:solidFill>
              </a:rPr>
              <a:t>含本頁及</a:t>
            </a:r>
            <a:r>
              <a:rPr lang="en-US" altLang="zh-TW" sz="2400" b="1" smtClean="0">
                <a:solidFill>
                  <a:srgbClr val="0000FF"/>
                </a:solidFill>
              </a:rPr>
              <a:t>(</a:t>
            </a:r>
            <a:r>
              <a:rPr lang="zh-TW" altLang="zh-TW" sz="2400" b="1" smtClean="0">
                <a:solidFill>
                  <a:srgbClr val="0000FF"/>
                </a:solidFill>
              </a:rPr>
              <a:t>工程主要內容</a:t>
            </a:r>
            <a:r>
              <a:rPr lang="en-US" altLang="zh-TW" sz="2400" b="1" smtClean="0">
                <a:solidFill>
                  <a:srgbClr val="0000FF"/>
                </a:solidFill>
              </a:rPr>
              <a:t>)</a:t>
            </a:r>
            <a:r>
              <a:rPr lang="zh-TW" altLang="zh-TW" sz="2400" b="1" smtClean="0">
                <a:solidFill>
                  <a:srgbClr val="0000FF"/>
                </a:solidFill>
              </a:rPr>
              <a:t>頁</a:t>
            </a:r>
            <a:r>
              <a:rPr lang="en-US" altLang="zh-TW" sz="2400" b="1" smtClean="0">
                <a:solidFill>
                  <a:srgbClr val="0000FF"/>
                </a:solidFill>
              </a:rPr>
              <a:t>)</a:t>
            </a:r>
            <a:r>
              <a:rPr lang="zh-TW" altLang="zh-TW" sz="2400" b="1" smtClean="0"/>
              <a:t>已含有結算內容者，得免附具「結算明細表」，以資簡化；</a:t>
            </a:r>
            <a:r>
              <a:rPr lang="zh-TW" altLang="zh-TW" sz="2400" b="1" smtClean="0">
                <a:solidFill>
                  <a:srgbClr val="0000FF"/>
                </a:solidFill>
              </a:rPr>
              <a:t>依實做數量或自行購料僱工辦理者，應附具「結算明細表」</a:t>
            </a:r>
            <a:r>
              <a:rPr lang="zh-TW" altLang="zh-TW" sz="2400" b="1" smtClean="0"/>
              <a:t>。</a:t>
            </a:r>
          </a:p>
          <a:p>
            <a:r>
              <a:rPr lang="en-US" altLang="zh-TW" sz="2400" b="1" smtClean="0"/>
              <a:t>2</a:t>
            </a:r>
            <a:r>
              <a:rPr lang="zh-TW" altLang="zh-TW" sz="2400" b="1" smtClean="0"/>
              <a:t>、本證明書份數請各機關自行依需要備具，</a:t>
            </a:r>
            <a:r>
              <a:rPr lang="en-US" altLang="zh-TW" sz="2400" b="1" smtClean="0"/>
              <a:t>…</a:t>
            </a:r>
            <a:r>
              <a:rPr lang="zh-TW" altLang="zh-TW" sz="2400" b="1" smtClean="0"/>
              <a:t>。</a:t>
            </a:r>
          </a:p>
          <a:p>
            <a:r>
              <a:rPr lang="en-US" altLang="zh-TW" sz="2400" b="1" smtClean="0"/>
              <a:t>3</a:t>
            </a:r>
            <a:r>
              <a:rPr lang="zh-TW" altLang="zh-TW" sz="2400" b="1" smtClean="0"/>
              <a:t>、本證明書作業及填報方式，詳如「『工程結算驗收證明書』作業流程及填報說明」。</a:t>
            </a:r>
          </a:p>
          <a:p>
            <a:r>
              <a:rPr lang="en-US" altLang="zh-TW" sz="2400" b="1" smtClean="0"/>
              <a:t>4</a:t>
            </a:r>
            <a:r>
              <a:rPr lang="zh-TW" altLang="zh-TW" sz="2400" b="1" smtClean="0"/>
              <a:t>、本證明書所定欄位如不敷使用，得新增其他欄位或增補續頁。</a:t>
            </a:r>
          </a:p>
          <a:p>
            <a:r>
              <a:rPr lang="en-US" altLang="zh-TW" sz="2400" b="1" smtClean="0"/>
              <a:t>5</a:t>
            </a:r>
            <a:r>
              <a:rPr lang="zh-TW" altLang="zh-TW" sz="2400" b="1" smtClean="0"/>
              <a:t>、本證明書原則不得塗改，並應循公文處理程序簽核後，</a:t>
            </a:r>
            <a:r>
              <a:rPr lang="zh-TW" altLang="zh-TW" sz="2400" b="1" smtClean="0">
                <a:solidFill>
                  <a:srgbClr val="0000FF"/>
                </a:solidFill>
              </a:rPr>
              <a:t>每頁加蓋驗收機關印信</a:t>
            </a:r>
            <a:r>
              <a:rPr lang="zh-TW" altLang="zh-TW" sz="2400" b="1" smtClean="0"/>
              <a:t>；供機關自存者，得免加蓋機關印信。</a:t>
            </a:r>
          </a:p>
          <a:p>
            <a:endParaRPr lang="zh-TW" altLang="zh-TW" sz="2400" b="1" smtClean="0"/>
          </a:p>
          <a:p>
            <a:pPr>
              <a:spcBef>
                <a:spcPts val="600"/>
              </a:spcBef>
              <a:buFont typeface="Wingdings" panose="05000000000000000000" pitchFamily="2" charset="2"/>
              <a:buChar char="p"/>
            </a:pPr>
            <a:endParaRPr lang="en-US" altLang="zh-TW" sz="2400" b="1" smtClean="0">
              <a:solidFill>
                <a:srgbClr val="000000"/>
              </a:solidFill>
              <a:latin typeface="Calibri" panose="020F0502020204030204" pitchFamily="34" charset="0"/>
              <a:ea typeface="新細明體" panose="02020500000000000000" pitchFamily="18" charset="-120"/>
            </a:endParaRPr>
          </a:p>
          <a:p>
            <a:pPr>
              <a:spcBef>
                <a:spcPts val="600"/>
              </a:spcBef>
              <a:buFont typeface="Wingdings" panose="05000000000000000000" pitchFamily="2" charset="2"/>
              <a:buChar char="p"/>
            </a:pPr>
            <a:endParaRPr lang="zh-TW" altLang="zh-TW" sz="2400" b="1" smtClean="0">
              <a:latin typeface="Calibri" panose="020F0502020204030204" pitchFamily="34" charset="0"/>
              <a:ea typeface="新細明體" panose="02020500000000000000" pitchFamily="18" charset="-120"/>
              <a:cs typeface="Times New Roman" panose="02020603050405020304" pitchFamily="18" charset="0"/>
            </a:endParaRPr>
          </a:p>
          <a:p>
            <a:endParaRPr lang="zh-TW" altLang="en-US" sz="2400" b="1" smtClean="0"/>
          </a:p>
        </p:txBody>
      </p:sp>
      <p:sp>
        <p:nvSpPr>
          <p:cNvPr id="3" name="投影片編號版面配置區 2"/>
          <p:cNvSpPr>
            <a:spLocks noGrp="1"/>
          </p:cNvSpPr>
          <p:nvPr>
            <p:ph type="sldNum" sz="quarter" idx="12"/>
          </p:nvPr>
        </p:nvSpPr>
        <p:spPr/>
        <p:txBody>
          <a:bodyPr/>
          <a:lstStyle/>
          <a:p>
            <a:fld id="{1118FB7C-3051-423D-B140-B22D31D849CF}" type="slidenum">
              <a:rPr lang="zh-TW" altLang="en-US" smtClean="0"/>
              <a:pPr/>
              <a:t>122</a:t>
            </a:fld>
            <a:endParaRPr lang="zh-TW" altLang="en-US"/>
          </a:p>
        </p:txBody>
      </p:sp>
    </p:spTree>
    <p:extLst>
      <p:ext uri="{BB962C8B-B14F-4D97-AF65-F5344CB8AC3E}">
        <p14:creationId xmlns:p14="http://schemas.microsoft.com/office/powerpoint/2010/main" val="1558592805"/>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82" name="標題 1"/>
          <p:cNvSpPr>
            <a:spLocks noGrp="1"/>
          </p:cNvSpPr>
          <p:nvPr>
            <p:ph type="title"/>
          </p:nvPr>
        </p:nvSpPr>
        <p:spPr>
          <a:xfrm>
            <a:off x="457200" y="277813"/>
            <a:ext cx="8229600" cy="847725"/>
          </a:xfrm>
        </p:spPr>
        <p:txBody>
          <a:bodyPr/>
          <a:lstStyle/>
          <a:p>
            <a:pPr algn="ctr"/>
            <a:r>
              <a:rPr lang="zh-TW" altLang="zh-TW" smtClean="0">
                <a:solidFill>
                  <a:srgbClr val="FF0000"/>
                </a:solidFill>
              </a:rPr>
              <a:t>工程結算驗收證明書</a:t>
            </a:r>
            <a:r>
              <a:rPr lang="zh-TW" altLang="en-US" smtClean="0">
                <a:solidFill>
                  <a:srgbClr val="FF0000"/>
                </a:solidFill>
              </a:rPr>
              <a:t>填寫說明</a:t>
            </a:r>
          </a:p>
        </p:txBody>
      </p:sp>
      <p:sp>
        <p:nvSpPr>
          <p:cNvPr id="276483" name="內容版面配置區 2"/>
          <p:cNvSpPr>
            <a:spLocks noGrp="1"/>
          </p:cNvSpPr>
          <p:nvPr>
            <p:ph idx="1"/>
          </p:nvPr>
        </p:nvSpPr>
        <p:spPr>
          <a:xfrm>
            <a:off x="179388" y="1125538"/>
            <a:ext cx="8713787" cy="5005387"/>
          </a:xfrm>
        </p:spPr>
        <p:txBody>
          <a:bodyPr>
            <a:normAutofit lnSpcReduction="10000"/>
          </a:bodyPr>
          <a:lstStyle/>
          <a:p>
            <a:r>
              <a:rPr lang="zh-TW" altLang="en-US" sz="2400" b="1" smtClean="0"/>
              <a:t>二</a:t>
            </a:r>
            <a:r>
              <a:rPr lang="zh-TW" altLang="zh-TW" sz="2400" b="1" smtClean="0"/>
              <a:t>、</a:t>
            </a:r>
            <a:r>
              <a:rPr lang="zh-TW" altLang="en-US" sz="2400" b="1" smtClean="0"/>
              <a:t>填報說明</a:t>
            </a:r>
            <a:r>
              <a:rPr lang="zh-TW" altLang="en-US" sz="2400" b="1" smtClean="0">
                <a:latin typeface="新細明體" panose="02020500000000000000" pitchFamily="18" charset="-120"/>
                <a:ea typeface="新細明體" panose="02020500000000000000" pitchFamily="18" charset="-120"/>
              </a:rPr>
              <a:t>：</a:t>
            </a:r>
            <a:endParaRPr lang="zh-TW" altLang="en-US" sz="2400" b="1" smtClean="0"/>
          </a:p>
          <a:p>
            <a:r>
              <a:rPr lang="zh-TW" altLang="en-US" sz="2400" b="1" smtClean="0"/>
              <a:t> </a:t>
            </a:r>
            <a:r>
              <a:rPr lang="en-US" altLang="zh-TW" sz="2400" b="1" smtClean="0"/>
              <a:t>(</a:t>
            </a:r>
            <a:r>
              <a:rPr lang="zh-TW" altLang="en-US" sz="2400" b="1" smtClean="0"/>
              <a:t>一</a:t>
            </a:r>
            <a:r>
              <a:rPr lang="en-US" altLang="zh-TW" sz="2400" b="1" smtClean="0"/>
              <a:t>)</a:t>
            </a:r>
            <a:r>
              <a:rPr lang="zh-TW" altLang="en-US" sz="2400" b="1" smtClean="0"/>
              <a:t>「驗收完畢</a:t>
            </a:r>
            <a:r>
              <a:rPr lang="en-US" altLang="zh-TW" sz="2400" b="1" smtClean="0"/>
              <a:t>/</a:t>
            </a:r>
            <a:r>
              <a:rPr lang="zh-TW" altLang="en-US" sz="2400" b="1" smtClean="0"/>
              <a:t>驗收合格日期」，指政府採購法第</a:t>
            </a:r>
            <a:r>
              <a:rPr lang="en-US" altLang="zh-TW" sz="2400" b="1" smtClean="0"/>
              <a:t>73</a:t>
            </a:r>
            <a:r>
              <a:rPr lang="zh-TW" altLang="en-US" sz="2400" b="1" smtClean="0"/>
              <a:t>條所定「驗收完畢」之日期，亦即</a:t>
            </a:r>
            <a:r>
              <a:rPr lang="zh-TW" altLang="en-US" sz="2400" b="1" smtClean="0">
                <a:solidFill>
                  <a:srgbClr val="0000FF"/>
                </a:solidFill>
              </a:rPr>
              <a:t>參加驗收人員於驗收紀錄會同簽認廠商履約與契約、圖說、貨樣規定相符時之日期</a:t>
            </a:r>
            <a:r>
              <a:rPr lang="zh-TW" altLang="en-US" sz="2400" b="1" smtClean="0"/>
              <a:t>。</a:t>
            </a:r>
            <a:r>
              <a:rPr lang="zh-TW" altLang="en-US" sz="2400" b="1" smtClean="0">
                <a:solidFill>
                  <a:srgbClr val="0000FF"/>
                </a:solidFill>
              </a:rPr>
              <a:t>惟其屬減價收受者</a:t>
            </a:r>
            <a:r>
              <a:rPr lang="zh-TW" altLang="en-US" sz="2400" b="1" smtClean="0"/>
              <a:t>，指依政府採購法第</a:t>
            </a:r>
            <a:r>
              <a:rPr lang="en-US" altLang="zh-TW" sz="2400" b="1" smtClean="0"/>
              <a:t>72</a:t>
            </a:r>
            <a:r>
              <a:rPr lang="zh-TW" altLang="en-US" sz="2400" b="1" smtClean="0"/>
              <a:t>條第</a:t>
            </a:r>
            <a:r>
              <a:rPr lang="en-US" altLang="zh-TW" sz="2400" b="1" smtClean="0"/>
              <a:t>2</a:t>
            </a:r>
            <a:r>
              <a:rPr lang="zh-TW" altLang="en-US" sz="2400" b="1" smtClean="0"/>
              <a:t>項報經上級機關核准</a:t>
            </a:r>
            <a:r>
              <a:rPr lang="en-US" altLang="zh-TW" sz="2400" b="1" smtClean="0"/>
              <a:t>(</a:t>
            </a:r>
            <a:r>
              <a:rPr lang="zh-TW" altLang="en-US" sz="2400" b="1" smtClean="0"/>
              <a:t>查核金額以上</a:t>
            </a:r>
            <a:r>
              <a:rPr lang="en-US" altLang="zh-TW" sz="2400" b="1" smtClean="0"/>
              <a:t>)</a:t>
            </a:r>
            <a:r>
              <a:rPr lang="zh-TW" altLang="en-US" sz="2400" b="1" smtClean="0"/>
              <a:t>或經機關首長或其授權人</a:t>
            </a:r>
            <a:r>
              <a:rPr lang="zh-TW" altLang="en-US" sz="2400" b="1" smtClean="0">
                <a:solidFill>
                  <a:srgbClr val="0000FF"/>
                </a:solidFill>
              </a:rPr>
              <a:t>核准</a:t>
            </a:r>
            <a:r>
              <a:rPr lang="en-US" altLang="zh-TW" sz="2400" b="1" smtClean="0">
                <a:solidFill>
                  <a:srgbClr val="0000FF"/>
                </a:solidFill>
              </a:rPr>
              <a:t>(</a:t>
            </a:r>
            <a:r>
              <a:rPr lang="zh-TW" altLang="en-US" sz="2400" b="1" smtClean="0">
                <a:solidFill>
                  <a:srgbClr val="0000FF"/>
                </a:solidFill>
              </a:rPr>
              <a:t>未達查核金額</a:t>
            </a:r>
            <a:r>
              <a:rPr lang="en-US" altLang="zh-TW" sz="2400" b="1" smtClean="0">
                <a:solidFill>
                  <a:srgbClr val="0000FF"/>
                </a:solidFill>
              </a:rPr>
              <a:t>)</a:t>
            </a:r>
            <a:r>
              <a:rPr lang="zh-TW" altLang="en-US" sz="2400" b="1" smtClean="0">
                <a:solidFill>
                  <a:srgbClr val="0000FF"/>
                </a:solidFill>
              </a:rPr>
              <a:t>之日期。</a:t>
            </a:r>
          </a:p>
          <a:p>
            <a:r>
              <a:rPr lang="zh-TW" altLang="en-US" sz="2400" b="1" smtClean="0"/>
              <a:t> </a:t>
            </a:r>
            <a:r>
              <a:rPr lang="en-US" altLang="zh-TW" sz="2400" b="1" smtClean="0"/>
              <a:t>(</a:t>
            </a:r>
            <a:r>
              <a:rPr lang="zh-TW" altLang="en-US" sz="2400" b="1" smtClean="0"/>
              <a:t>二</a:t>
            </a:r>
            <a:r>
              <a:rPr lang="en-US" altLang="zh-TW" sz="2400" b="1" smtClean="0"/>
              <a:t>)</a:t>
            </a:r>
            <a:r>
              <a:rPr lang="zh-TW" altLang="en-US" sz="2400" b="1" smtClean="0">
                <a:solidFill>
                  <a:srgbClr val="0000FF"/>
                </a:solidFill>
              </a:rPr>
              <a:t>「逾期違約金」及「其他違約金」以預算外或營業外收入處理，不必扣抵結算總價</a:t>
            </a:r>
            <a:r>
              <a:rPr lang="zh-TW" altLang="en-US" sz="2400" b="1" smtClean="0"/>
              <a:t>；「其他違約金」，指例如政府採購法施行細則第</a:t>
            </a:r>
            <a:r>
              <a:rPr lang="en-US" altLang="zh-TW" sz="2400" b="1" smtClean="0"/>
              <a:t>98</a:t>
            </a:r>
            <a:r>
              <a:rPr lang="zh-TW" altLang="en-US" sz="2400" b="1" smtClean="0"/>
              <a:t>條第</a:t>
            </a:r>
            <a:r>
              <a:rPr lang="en-US" altLang="zh-TW" sz="2400" b="1" smtClean="0"/>
              <a:t>2</a:t>
            </a:r>
            <a:r>
              <a:rPr lang="zh-TW" altLang="en-US" sz="2400" b="1" smtClean="0"/>
              <a:t>項所定之</a:t>
            </a:r>
            <a:r>
              <a:rPr lang="zh-TW" altLang="en-US" sz="2400" b="1" smtClean="0">
                <a:solidFill>
                  <a:srgbClr val="0000FF"/>
                </a:solidFill>
              </a:rPr>
              <a:t>減價收受懲罰性違約金</a:t>
            </a:r>
            <a:r>
              <a:rPr lang="zh-TW" altLang="en-US" sz="2400" b="1" smtClean="0"/>
              <a:t>。</a:t>
            </a:r>
          </a:p>
          <a:p>
            <a:r>
              <a:rPr lang="zh-TW" altLang="en-US" sz="2400" b="1" smtClean="0"/>
              <a:t> </a:t>
            </a:r>
            <a:r>
              <a:rPr lang="en-US" altLang="zh-TW" sz="2400" b="1" smtClean="0"/>
              <a:t>(</a:t>
            </a:r>
            <a:r>
              <a:rPr lang="zh-TW" altLang="en-US" sz="2400" b="1" smtClean="0"/>
              <a:t>三</a:t>
            </a:r>
            <a:r>
              <a:rPr lang="en-US" altLang="zh-TW" sz="2400" b="1" smtClean="0"/>
              <a:t>)</a:t>
            </a:r>
            <a:r>
              <a:rPr lang="zh-TW" altLang="en-US" sz="2400" b="1" smtClean="0">
                <a:solidFill>
                  <a:srgbClr val="FF0000"/>
                </a:solidFill>
              </a:rPr>
              <a:t>「結算總價」</a:t>
            </a:r>
            <a:r>
              <a:rPr lang="zh-TW" altLang="en-US" sz="2400" b="1" smtClean="0"/>
              <a:t>之計算方式為</a:t>
            </a:r>
            <a:r>
              <a:rPr lang="zh-TW" altLang="en-US" sz="2400" b="1" smtClean="0">
                <a:solidFill>
                  <a:srgbClr val="0000FF"/>
                </a:solidFill>
              </a:rPr>
              <a:t>「契約金額」加「增加金額」減「減少金額」減「驗收扣款」</a:t>
            </a:r>
            <a:r>
              <a:rPr lang="zh-TW" altLang="en-US" sz="2400" b="1" smtClean="0"/>
              <a:t>。至主辦機關供給材料及管理費或作業費等契約以外之各項支出均不必合併結算。</a:t>
            </a:r>
          </a:p>
          <a:p>
            <a:endParaRPr lang="zh-TW" altLang="zh-TW" sz="2400" b="1" smtClean="0"/>
          </a:p>
          <a:p>
            <a:pPr>
              <a:spcBef>
                <a:spcPts val="600"/>
              </a:spcBef>
              <a:buFont typeface="Wingdings" panose="05000000000000000000" pitchFamily="2" charset="2"/>
              <a:buChar char="p"/>
            </a:pPr>
            <a:endParaRPr lang="en-US" altLang="zh-TW" sz="2400" b="1" smtClean="0">
              <a:solidFill>
                <a:srgbClr val="000000"/>
              </a:solidFill>
              <a:latin typeface="Calibri" panose="020F0502020204030204" pitchFamily="34" charset="0"/>
              <a:ea typeface="新細明體" panose="02020500000000000000" pitchFamily="18" charset="-120"/>
            </a:endParaRPr>
          </a:p>
          <a:p>
            <a:pPr>
              <a:spcBef>
                <a:spcPts val="600"/>
              </a:spcBef>
              <a:buFont typeface="Wingdings" panose="05000000000000000000" pitchFamily="2" charset="2"/>
              <a:buChar char="p"/>
            </a:pPr>
            <a:endParaRPr lang="zh-TW" altLang="zh-TW" sz="2400" b="1" smtClean="0">
              <a:latin typeface="Calibri" panose="020F0502020204030204" pitchFamily="34" charset="0"/>
              <a:ea typeface="新細明體" panose="02020500000000000000" pitchFamily="18" charset="-120"/>
              <a:cs typeface="Times New Roman" panose="02020603050405020304" pitchFamily="18" charset="0"/>
            </a:endParaRPr>
          </a:p>
          <a:p>
            <a:endParaRPr lang="zh-TW" altLang="en-US" sz="2400" b="1" smtClean="0"/>
          </a:p>
        </p:txBody>
      </p:sp>
      <p:sp>
        <p:nvSpPr>
          <p:cNvPr id="3" name="投影片編號版面配置區 2"/>
          <p:cNvSpPr>
            <a:spLocks noGrp="1"/>
          </p:cNvSpPr>
          <p:nvPr>
            <p:ph type="sldNum" sz="quarter" idx="12"/>
          </p:nvPr>
        </p:nvSpPr>
        <p:spPr/>
        <p:txBody>
          <a:bodyPr/>
          <a:lstStyle/>
          <a:p>
            <a:fld id="{1118FB7C-3051-423D-B140-B22D31D849CF}" type="slidenum">
              <a:rPr lang="zh-TW" altLang="en-US" smtClean="0"/>
              <a:pPr/>
              <a:t>123</a:t>
            </a:fld>
            <a:endParaRPr lang="zh-TW" altLang="en-US"/>
          </a:p>
        </p:txBody>
      </p:sp>
    </p:spTree>
    <p:extLst>
      <p:ext uri="{BB962C8B-B14F-4D97-AF65-F5344CB8AC3E}">
        <p14:creationId xmlns:p14="http://schemas.microsoft.com/office/powerpoint/2010/main" val="3487749558"/>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6" name="標題 1"/>
          <p:cNvSpPr>
            <a:spLocks noGrp="1"/>
          </p:cNvSpPr>
          <p:nvPr>
            <p:ph type="title"/>
          </p:nvPr>
        </p:nvSpPr>
        <p:spPr>
          <a:xfrm>
            <a:off x="457200" y="277813"/>
            <a:ext cx="8229600" cy="847725"/>
          </a:xfrm>
        </p:spPr>
        <p:txBody>
          <a:bodyPr/>
          <a:lstStyle/>
          <a:p>
            <a:pPr algn="ctr"/>
            <a:r>
              <a:rPr lang="zh-TW" altLang="en-US" smtClean="0">
                <a:solidFill>
                  <a:srgbClr val="FF0000"/>
                </a:solidFill>
              </a:rPr>
              <a:t>議題</a:t>
            </a:r>
            <a:r>
              <a:rPr lang="zh-TW" altLang="en-US" smtClean="0">
                <a:solidFill>
                  <a:srgbClr val="FF0000"/>
                </a:solidFill>
                <a:latin typeface="新細明體" panose="02020500000000000000" pitchFamily="18" charset="-120"/>
                <a:ea typeface="新細明體" panose="02020500000000000000" pitchFamily="18" charset="-120"/>
              </a:rPr>
              <a:t>：</a:t>
            </a:r>
            <a:r>
              <a:rPr lang="zh-TW" altLang="zh-TW" smtClean="0">
                <a:solidFill>
                  <a:srgbClr val="FF0000"/>
                </a:solidFill>
              </a:rPr>
              <a:t>結算驗收證明書</a:t>
            </a:r>
            <a:r>
              <a:rPr lang="zh-TW" altLang="en-US" smtClean="0">
                <a:solidFill>
                  <a:srgbClr val="FF0000"/>
                </a:solidFill>
              </a:rPr>
              <a:t>簽認</a:t>
            </a:r>
            <a:r>
              <a:rPr lang="en-US" altLang="zh-TW" smtClean="0">
                <a:solidFill>
                  <a:srgbClr val="FF0000"/>
                </a:solidFill>
              </a:rPr>
              <a:t>1</a:t>
            </a:r>
            <a:endParaRPr lang="zh-TW" altLang="en-US" smtClean="0">
              <a:solidFill>
                <a:srgbClr val="FF0000"/>
              </a:solidFill>
            </a:endParaRPr>
          </a:p>
        </p:txBody>
      </p:sp>
      <p:sp>
        <p:nvSpPr>
          <p:cNvPr id="277507" name="內容版面配置區 2"/>
          <p:cNvSpPr>
            <a:spLocks noGrp="1"/>
          </p:cNvSpPr>
          <p:nvPr>
            <p:ph idx="1"/>
          </p:nvPr>
        </p:nvSpPr>
        <p:spPr>
          <a:xfrm>
            <a:off x="250825" y="981075"/>
            <a:ext cx="8713788" cy="5184775"/>
          </a:xfrm>
        </p:spPr>
        <p:txBody>
          <a:bodyPr/>
          <a:lstStyle/>
          <a:p>
            <a:r>
              <a:rPr lang="zh-TW" altLang="zh-TW" sz="2400" b="1" smtClean="0"/>
              <a:t>政府採購法施行細則第</a:t>
            </a:r>
            <a:r>
              <a:rPr lang="en-US" altLang="zh-TW" sz="2400" b="1" smtClean="0"/>
              <a:t>101</a:t>
            </a:r>
            <a:r>
              <a:rPr lang="zh-TW" altLang="zh-TW" sz="2400" b="1" smtClean="0"/>
              <a:t>條第</a:t>
            </a:r>
            <a:r>
              <a:rPr lang="en-US" altLang="zh-TW" sz="2400" b="1" smtClean="0"/>
              <a:t>2</a:t>
            </a:r>
            <a:r>
              <a:rPr lang="zh-TW" altLang="zh-TW" sz="2400" b="1" smtClean="0"/>
              <a:t>項規定：「前項結算驗收證明書或其他類似文件，機關應於驗收完畢後十五日內填具，</a:t>
            </a:r>
            <a:r>
              <a:rPr lang="zh-TW" altLang="zh-TW" sz="2400" b="1" smtClean="0">
                <a:solidFill>
                  <a:srgbClr val="0000FF"/>
                </a:solidFill>
              </a:rPr>
              <a:t>並經主驗及監驗人員分別簽認</a:t>
            </a:r>
            <a:r>
              <a:rPr lang="zh-TW" altLang="zh-TW" sz="2400" b="1" smtClean="0"/>
              <a:t>。</a:t>
            </a:r>
            <a:r>
              <a:rPr lang="zh-TW" altLang="en-US" sz="2400" b="1" smtClean="0">
                <a:latin typeface="新細明體" panose="02020500000000000000" pitchFamily="18" charset="-120"/>
                <a:ea typeface="新細明體" panose="02020500000000000000" pitchFamily="18" charset="-120"/>
              </a:rPr>
              <a:t>」</a:t>
            </a:r>
            <a:endParaRPr lang="en-US" altLang="zh-TW" sz="2400" b="1" smtClean="0"/>
          </a:p>
          <a:p>
            <a:pPr marL="342900" lvl="1" indent="-342900">
              <a:buClr>
                <a:schemeClr val="accent1"/>
              </a:buClr>
              <a:buSzPct val="65000"/>
              <a:buFont typeface="Wingdings" panose="05000000000000000000" pitchFamily="2" charset="2"/>
              <a:buChar char="n"/>
            </a:pPr>
            <a:r>
              <a:rPr lang="zh-TW" altLang="zh-TW" sz="2400" b="1" smtClean="0"/>
              <a:t>機關主會計及有關單位會同監辦採購辦法</a:t>
            </a:r>
            <a:r>
              <a:rPr lang="zh-TW" altLang="en-US" sz="2400" b="1" smtClean="0"/>
              <a:t>第七條</a:t>
            </a:r>
            <a:r>
              <a:rPr lang="zh-TW" altLang="zh-TW" sz="2400" b="1" smtClean="0"/>
              <a:t>：</a:t>
            </a:r>
            <a:r>
              <a:rPr lang="en-US" altLang="zh-TW" sz="2400" b="1" smtClean="0"/>
              <a:t/>
            </a:r>
            <a:br>
              <a:rPr lang="en-US" altLang="zh-TW" sz="2400" b="1" smtClean="0"/>
            </a:br>
            <a:r>
              <a:rPr lang="zh-TW" altLang="zh-TW" sz="2400" b="1" smtClean="0"/>
              <a:t>監辦人員於完成監辦後，應於紀錄簽名，並得於各相關人員均簽名後為之。無監辦者，紀錄應載明其符合本辦法第五條規定之特殊情形。</a:t>
            </a:r>
            <a:r>
              <a:rPr lang="en-US" altLang="zh-TW" sz="2400" b="1" smtClean="0"/>
              <a:t>(</a:t>
            </a:r>
            <a:r>
              <a:rPr lang="zh-TW" altLang="en-US" sz="2400" b="1" smtClean="0"/>
              <a:t>第</a:t>
            </a:r>
            <a:r>
              <a:rPr lang="en-US" altLang="zh-TW" sz="2400" b="1" smtClean="0"/>
              <a:t>1</a:t>
            </a:r>
            <a:r>
              <a:rPr lang="zh-TW" altLang="en-US" sz="2400" b="1" smtClean="0"/>
              <a:t>項</a:t>
            </a:r>
            <a:r>
              <a:rPr lang="en-US" altLang="zh-TW" sz="2400" b="1" smtClean="0"/>
              <a:t>)</a:t>
            </a:r>
            <a:br>
              <a:rPr lang="en-US" altLang="zh-TW" sz="2400" b="1" smtClean="0"/>
            </a:br>
            <a:r>
              <a:rPr lang="zh-TW" altLang="zh-TW" sz="2400" b="1" smtClean="0">
                <a:solidFill>
                  <a:srgbClr val="0000FF"/>
                </a:solidFill>
              </a:rPr>
              <a:t>監辦人員辦理書面審核監辦，應於紀錄上載明「書面審核監辦」字樣</a:t>
            </a:r>
            <a:r>
              <a:rPr lang="zh-TW" altLang="zh-TW" sz="2400" b="1" smtClean="0">
                <a:solidFill>
                  <a:srgbClr val="0070C0"/>
                </a:solidFill>
              </a:rPr>
              <a:t>。</a:t>
            </a:r>
            <a:r>
              <a:rPr lang="en-US" altLang="zh-TW" sz="2400" b="1" smtClean="0"/>
              <a:t>(</a:t>
            </a:r>
            <a:r>
              <a:rPr lang="zh-TW" altLang="en-US" sz="2400" b="1" smtClean="0"/>
              <a:t>第</a:t>
            </a:r>
            <a:r>
              <a:rPr lang="en-US" altLang="zh-TW" sz="2400" b="1" smtClean="0"/>
              <a:t>4</a:t>
            </a:r>
            <a:r>
              <a:rPr lang="zh-TW" altLang="en-US" sz="2400" b="1" smtClean="0"/>
              <a:t>項</a:t>
            </a:r>
            <a:r>
              <a:rPr lang="en-US" altLang="zh-TW" sz="2400" b="1" smtClean="0"/>
              <a:t>)</a:t>
            </a:r>
          </a:p>
          <a:p>
            <a:pPr marL="342900" lvl="1" indent="-342900">
              <a:buClr>
                <a:schemeClr val="accent1"/>
              </a:buClr>
              <a:buSzPct val="65000"/>
              <a:buFont typeface="Wingdings" panose="05000000000000000000" pitchFamily="2" charset="2"/>
              <a:buChar char="n"/>
            </a:pPr>
            <a:r>
              <a:rPr lang="en-US" altLang="zh-TW" sz="2400" b="1" smtClean="0">
                <a:solidFill>
                  <a:srgbClr val="FF0000"/>
                </a:solidFill>
              </a:rPr>
              <a:t>【</a:t>
            </a:r>
            <a:r>
              <a:rPr lang="zh-TW" altLang="en-US" sz="2400" b="1" smtClean="0">
                <a:solidFill>
                  <a:srgbClr val="FF0000"/>
                </a:solidFill>
              </a:rPr>
              <a:t>案例探討</a:t>
            </a:r>
            <a:r>
              <a:rPr lang="en-US" altLang="zh-TW" sz="2400" b="1" smtClean="0">
                <a:solidFill>
                  <a:srgbClr val="FF0000"/>
                </a:solidFill>
              </a:rPr>
              <a:t>】</a:t>
            </a:r>
            <a:r>
              <a:rPr lang="zh-TW" altLang="zh-TW" sz="2400" b="1" smtClean="0">
                <a:solidFill>
                  <a:srgbClr val="FF0000"/>
                </a:solidFill>
              </a:rPr>
              <a:t>結算驗收證明書</a:t>
            </a:r>
            <a:r>
              <a:rPr lang="zh-TW" altLang="en-US" sz="2400" b="1" smtClean="0">
                <a:solidFill>
                  <a:srgbClr val="FF0000"/>
                </a:solidFill>
              </a:rPr>
              <a:t>之「本機關監辦人員簽章」欄，如採</a:t>
            </a:r>
            <a:r>
              <a:rPr lang="zh-TW" altLang="zh-TW" sz="2400" b="1" smtClean="0">
                <a:solidFill>
                  <a:srgbClr val="FF0000"/>
                </a:solidFill>
              </a:rPr>
              <a:t>書面監辦</a:t>
            </a:r>
            <a:r>
              <a:rPr lang="zh-TW" altLang="en-US" sz="2400" b="1" smtClean="0">
                <a:solidFill>
                  <a:srgbClr val="FF0000"/>
                </a:solidFill>
              </a:rPr>
              <a:t>者</a:t>
            </a:r>
            <a:r>
              <a:rPr lang="zh-TW" altLang="zh-TW" sz="2400" b="1" smtClean="0">
                <a:solidFill>
                  <a:srgbClr val="FF0000"/>
                </a:solidFill>
              </a:rPr>
              <a:t>，</a:t>
            </a:r>
            <a:r>
              <a:rPr lang="zh-TW" altLang="en-US" sz="2400" b="1" smtClean="0">
                <a:solidFill>
                  <a:srgbClr val="FF0000"/>
                </a:solidFill>
              </a:rPr>
              <a:t>需要再</a:t>
            </a:r>
            <a:r>
              <a:rPr lang="zh-TW" altLang="zh-TW" sz="2400" b="1" smtClean="0">
                <a:solidFill>
                  <a:srgbClr val="FF0000"/>
                </a:solidFill>
              </a:rPr>
              <a:t>載明</a:t>
            </a:r>
            <a:r>
              <a:rPr lang="zh-TW" altLang="en-US" sz="2400" b="1" smtClean="0">
                <a:solidFill>
                  <a:srgbClr val="FF0000"/>
                </a:solidFill>
              </a:rPr>
              <a:t>以</a:t>
            </a:r>
            <a:r>
              <a:rPr lang="zh-TW" altLang="zh-TW" sz="2400" b="1" smtClean="0">
                <a:solidFill>
                  <a:srgbClr val="FF0000"/>
                </a:solidFill>
              </a:rPr>
              <a:t>「書面審核監辦」字樣</a:t>
            </a:r>
            <a:r>
              <a:rPr lang="zh-TW" altLang="en-US" sz="2400" b="1" smtClean="0">
                <a:solidFill>
                  <a:srgbClr val="FF0000"/>
                </a:solidFill>
              </a:rPr>
              <a:t>？</a:t>
            </a:r>
            <a:endParaRPr lang="zh-TW" altLang="zh-TW" sz="2400" b="1" smtClean="0">
              <a:solidFill>
                <a:srgbClr val="FF0000"/>
              </a:solidFill>
            </a:endParaRPr>
          </a:p>
          <a:p>
            <a:pPr marL="342900" lvl="1" indent="-342900">
              <a:buClr>
                <a:schemeClr val="accent1"/>
              </a:buClr>
              <a:buSzPct val="65000"/>
              <a:buFont typeface="Wingdings" panose="05000000000000000000" pitchFamily="2" charset="2"/>
              <a:buChar char="n"/>
            </a:pPr>
            <a:endParaRPr lang="zh-TW" altLang="zh-TW" sz="2000" smtClean="0"/>
          </a:p>
          <a:p>
            <a:endParaRPr lang="zh-TW" altLang="zh-TW" sz="2400" smtClean="0"/>
          </a:p>
          <a:p>
            <a:endParaRPr lang="zh-TW" altLang="zh-TW" sz="2400" b="1" smtClean="0"/>
          </a:p>
          <a:p>
            <a:pPr>
              <a:spcBef>
                <a:spcPts val="600"/>
              </a:spcBef>
              <a:buFont typeface="Wingdings" panose="05000000000000000000" pitchFamily="2" charset="2"/>
              <a:buChar char="p"/>
            </a:pPr>
            <a:endParaRPr lang="en-US" altLang="zh-TW" sz="2400" b="1" smtClean="0">
              <a:solidFill>
                <a:srgbClr val="000000"/>
              </a:solidFill>
              <a:latin typeface="Calibri" panose="020F0502020204030204" pitchFamily="34" charset="0"/>
              <a:ea typeface="新細明體" panose="02020500000000000000" pitchFamily="18" charset="-120"/>
            </a:endParaRPr>
          </a:p>
          <a:p>
            <a:pPr>
              <a:spcBef>
                <a:spcPts val="600"/>
              </a:spcBef>
              <a:buFont typeface="Wingdings" panose="05000000000000000000" pitchFamily="2" charset="2"/>
              <a:buChar char="p"/>
            </a:pPr>
            <a:endParaRPr lang="zh-TW" altLang="zh-TW" sz="2400" b="1" smtClean="0">
              <a:latin typeface="Calibri" panose="020F0502020204030204" pitchFamily="34" charset="0"/>
              <a:ea typeface="新細明體" panose="02020500000000000000" pitchFamily="18" charset="-120"/>
            </a:endParaRPr>
          </a:p>
          <a:p>
            <a:endParaRPr lang="zh-TW" altLang="en-US" sz="2400" b="1" smtClean="0"/>
          </a:p>
        </p:txBody>
      </p:sp>
      <p:sp>
        <p:nvSpPr>
          <p:cNvPr id="3" name="投影片編號版面配置區 2"/>
          <p:cNvSpPr>
            <a:spLocks noGrp="1"/>
          </p:cNvSpPr>
          <p:nvPr>
            <p:ph type="sldNum" sz="quarter" idx="12"/>
          </p:nvPr>
        </p:nvSpPr>
        <p:spPr/>
        <p:txBody>
          <a:bodyPr/>
          <a:lstStyle/>
          <a:p>
            <a:fld id="{1118FB7C-3051-423D-B140-B22D31D849CF}" type="slidenum">
              <a:rPr lang="zh-TW" altLang="en-US" smtClean="0"/>
              <a:pPr/>
              <a:t>124</a:t>
            </a:fld>
            <a:endParaRPr lang="zh-TW" altLang="en-US"/>
          </a:p>
        </p:txBody>
      </p:sp>
    </p:spTree>
    <p:extLst>
      <p:ext uri="{BB962C8B-B14F-4D97-AF65-F5344CB8AC3E}">
        <p14:creationId xmlns:p14="http://schemas.microsoft.com/office/powerpoint/2010/main" val="1580247352"/>
      </p:ext>
    </p:ext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530" name="標題 1"/>
          <p:cNvSpPr>
            <a:spLocks noGrp="1"/>
          </p:cNvSpPr>
          <p:nvPr>
            <p:ph type="title"/>
          </p:nvPr>
        </p:nvSpPr>
        <p:spPr>
          <a:xfrm>
            <a:off x="457200" y="277813"/>
            <a:ext cx="8229600" cy="847725"/>
          </a:xfrm>
        </p:spPr>
        <p:txBody>
          <a:bodyPr/>
          <a:lstStyle/>
          <a:p>
            <a:pPr algn="ctr"/>
            <a:r>
              <a:rPr lang="zh-TW" altLang="en-US" smtClean="0">
                <a:solidFill>
                  <a:srgbClr val="FF0000"/>
                </a:solidFill>
              </a:rPr>
              <a:t>議題</a:t>
            </a:r>
            <a:r>
              <a:rPr lang="zh-TW" altLang="en-US" smtClean="0">
                <a:solidFill>
                  <a:srgbClr val="FF0000"/>
                </a:solidFill>
                <a:latin typeface="新細明體" panose="02020500000000000000" pitchFamily="18" charset="-120"/>
                <a:ea typeface="新細明體" panose="02020500000000000000" pitchFamily="18" charset="-120"/>
              </a:rPr>
              <a:t>：</a:t>
            </a:r>
            <a:r>
              <a:rPr lang="zh-TW" altLang="zh-TW" smtClean="0">
                <a:solidFill>
                  <a:srgbClr val="FF0000"/>
                </a:solidFill>
              </a:rPr>
              <a:t>結算驗收證明書</a:t>
            </a:r>
            <a:r>
              <a:rPr lang="zh-TW" altLang="en-US" smtClean="0">
                <a:solidFill>
                  <a:srgbClr val="FF0000"/>
                </a:solidFill>
              </a:rPr>
              <a:t>簽認</a:t>
            </a:r>
            <a:r>
              <a:rPr lang="en-US" altLang="zh-TW" smtClean="0">
                <a:solidFill>
                  <a:srgbClr val="FF0000"/>
                </a:solidFill>
              </a:rPr>
              <a:t>2</a:t>
            </a:r>
            <a:endParaRPr lang="zh-TW" altLang="en-US" smtClean="0">
              <a:solidFill>
                <a:srgbClr val="FF0000"/>
              </a:solidFill>
            </a:endParaRPr>
          </a:p>
        </p:txBody>
      </p:sp>
      <p:sp>
        <p:nvSpPr>
          <p:cNvPr id="278531" name="內容版面配置區 2"/>
          <p:cNvSpPr>
            <a:spLocks noGrp="1"/>
          </p:cNvSpPr>
          <p:nvPr>
            <p:ph idx="1"/>
          </p:nvPr>
        </p:nvSpPr>
        <p:spPr>
          <a:xfrm>
            <a:off x="250825" y="981075"/>
            <a:ext cx="8713788" cy="1943100"/>
          </a:xfrm>
        </p:spPr>
        <p:txBody>
          <a:bodyPr/>
          <a:lstStyle/>
          <a:p>
            <a:r>
              <a:rPr lang="zh-TW" altLang="en-US" sz="2400" b="1" smtClean="0"/>
              <a:t>所稱「</a:t>
            </a:r>
            <a:r>
              <a:rPr lang="zh-TW" altLang="zh-TW" sz="2400" b="1" smtClean="0"/>
              <a:t>簽認</a:t>
            </a:r>
            <a:r>
              <a:rPr lang="zh-TW" altLang="en-US" sz="2400" b="1" smtClean="0"/>
              <a:t>」者，</a:t>
            </a:r>
            <a:r>
              <a:rPr lang="zh-TW" altLang="zh-TW" sz="2400" b="1" smtClean="0"/>
              <a:t>一般的說法，係表示</a:t>
            </a:r>
            <a:r>
              <a:rPr lang="zh-TW" altLang="zh-TW" sz="2400" b="1" smtClean="0">
                <a:solidFill>
                  <a:srgbClr val="FF0000"/>
                </a:solidFill>
              </a:rPr>
              <a:t>簽名與認可</a:t>
            </a:r>
            <a:r>
              <a:rPr lang="zh-TW" altLang="en-US" sz="2400" b="1" smtClean="0"/>
              <a:t>。此與簽署、簽證有別，</a:t>
            </a:r>
            <a:r>
              <a:rPr lang="zh-TW" altLang="zh-TW" sz="2400" b="1" smtClean="0"/>
              <a:t>參照建築物結構與設備專業工程技師</a:t>
            </a:r>
            <a:r>
              <a:rPr lang="zh-TW" altLang="zh-TW" sz="2400" b="1" smtClean="0">
                <a:solidFill>
                  <a:srgbClr val="0070C0"/>
                </a:solidFill>
              </a:rPr>
              <a:t>簽證規則</a:t>
            </a:r>
            <a:r>
              <a:rPr lang="zh-TW" altLang="zh-TW" sz="2400" b="1" smtClean="0"/>
              <a:t>第九條：「技師</a:t>
            </a:r>
            <a:r>
              <a:rPr lang="zh-TW" altLang="zh-TW" sz="2400" b="1" smtClean="0">
                <a:solidFill>
                  <a:srgbClr val="0070C0"/>
                </a:solidFill>
              </a:rPr>
              <a:t>辦理</a:t>
            </a:r>
            <a:r>
              <a:rPr lang="zh-TW" altLang="zh-TW" sz="2400" b="1" u="sng" smtClean="0">
                <a:solidFill>
                  <a:srgbClr val="0070C0"/>
                </a:solidFill>
              </a:rPr>
              <a:t>簽證</a:t>
            </a:r>
            <a:r>
              <a:rPr lang="zh-TW" altLang="zh-TW" sz="2400" b="1" smtClean="0">
                <a:solidFill>
                  <a:srgbClr val="0070C0"/>
                </a:solidFill>
              </a:rPr>
              <a:t>業務</a:t>
            </a:r>
            <a:r>
              <a:rPr lang="zh-TW" altLang="zh-TW" sz="2400" b="1" smtClean="0"/>
              <a:t>時，其簽證報告、計畫書、圖樣、說明書、</a:t>
            </a:r>
            <a:r>
              <a:rPr lang="zh-TW" altLang="zh-TW" sz="2400" b="1" smtClean="0">
                <a:solidFill>
                  <a:srgbClr val="0070C0"/>
                </a:solidFill>
              </a:rPr>
              <a:t>除應</a:t>
            </a:r>
            <a:r>
              <a:rPr lang="zh-TW" altLang="zh-TW" sz="2400" b="1" u="sng" smtClean="0">
                <a:solidFill>
                  <a:srgbClr val="0070C0"/>
                </a:solidFill>
              </a:rPr>
              <a:t>簽署</a:t>
            </a:r>
            <a:r>
              <a:rPr lang="zh-TW" altLang="zh-TW" sz="2400" b="1" smtClean="0"/>
              <a:t>、</a:t>
            </a:r>
            <a:r>
              <a:rPr lang="zh-TW" altLang="zh-TW" sz="2400" b="1" smtClean="0">
                <a:solidFill>
                  <a:srgbClr val="0070C0"/>
                </a:solidFill>
              </a:rPr>
              <a:t>加蓋技師執業圖記</a:t>
            </a:r>
            <a:r>
              <a:rPr lang="zh-TW" altLang="zh-TW" sz="2400" b="1" smtClean="0"/>
              <a:t>外，並應載明中央主管建築機關許可文號」。</a:t>
            </a:r>
            <a:endParaRPr lang="zh-TW" altLang="zh-TW" sz="2400" smtClean="0"/>
          </a:p>
          <a:p>
            <a:pPr>
              <a:spcBef>
                <a:spcPts val="600"/>
              </a:spcBef>
              <a:buFont typeface="Wingdings" panose="05000000000000000000" pitchFamily="2" charset="2"/>
              <a:buNone/>
            </a:pPr>
            <a:endParaRPr lang="en-US" altLang="zh-TW" sz="2400" b="1" smtClean="0">
              <a:solidFill>
                <a:srgbClr val="000000"/>
              </a:solidFill>
              <a:latin typeface="Calibri" panose="020F0502020204030204" pitchFamily="34" charset="0"/>
              <a:ea typeface="新細明體" panose="02020500000000000000" pitchFamily="18" charset="-120"/>
            </a:endParaRPr>
          </a:p>
          <a:p>
            <a:pPr>
              <a:spcBef>
                <a:spcPts val="600"/>
              </a:spcBef>
              <a:buFont typeface="Wingdings" panose="05000000000000000000" pitchFamily="2" charset="2"/>
              <a:buChar char="p"/>
            </a:pPr>
            <a:endParaRPr lang="zh-TW" altLang="zh-TW" sz="2400" b="1" smtClean="0">
              <a:latin typeface="Calibri" panose="020F0502020204030204" pitchFamily="34" charset="0"/>
              <a:ea typeface="新細明體" panose="02020500000000000000" pitchFamily="18" charset="-120"/>
              <a:cs typeface="Times New Roman" panose="02020603050405020304" pitchFamily="18" charset="0"/>
            </a:endParaRPr>
          </a:p>
          <a:p>
            <a:endParaRPr lang="zh-TW" altLang="en-US" sz="2400" b="1" smtClean="0"/>
          </a:p>
        </p:txBody>
      </p:sp>
      <p:pic>
        <p:nvPicPr>
          <p:cNvPr id="278532" name="圖片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23850" y="2924175"/>
            <a:ext cx="8640763" cy="3313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向右箭號 7"/>
          <p:cNvSpPr/>
          <p:nvPr/>
        </p:nvSpPr>
        <p:spPr>
          <a:xfrm>
            <a:off x="1116013" y="5589588"/>
            <a:ext cx="935037" cy="215900"/>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3" name="向右箭號 12"/>
          <p:cNvSpPr/>
          <p:nvPr/>
        </p:nvSpPr>
        <p:spPr>
          <a:xfrm>
            <a:off x="971550" y="3933825"/>
            <a:ext cx="936625" cy="215900"/>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3" name="投影片編號版面配置區 2"/>
          <p:cNvSpPr>
            <a:spLocks noGrp="1"/>
          </p:cNvSpPr>
          <p:nvPr>
            <p:ph type="sldNum" sz="quarter" idx="12"/>
          </p:nvPr>
        </p:nvSpPr>
        <p:spPr/>
        <p:txBody>
          <a:bodyPr/>
          <a:lstStyle/>
          <a:p>
            <a:fld id="{1118FB7C-3051-423D-B140-B22D31D849CF}" type="slidenum">
              <a:rPr lang="zh-TW" altLang="en-US" smtClean="0"/>
              <a:pPr/>
              <a:t>125</a:t>
            </a:fld>
            <a:endParaRPr lang="zh-TW" altLang="en-US"/>
          </a:p>
        </p:txBody>
      </p:sp>
    </p:spTree>
    <p:extLst>
      <p:ext uri="{BB962C8B-B14F-4D97-AF65-F5344CB8AC3E}">
        <p14:creationId xmlns:p14="http://schemas.microsoft.com/office/powerpoint/2010/main" val="97694131"/>
      </p:ext>
    </p:extLst>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554" name="標題 1"/>
          <p:cNvSpPr>
            <a:spLocks noGrp="1"/>
          </p:cNvSpPr>
          <p:nvPr>
            <p:ph type="title"/>
          </p:nvPr>
        </p:nvSpPr>
        <p:spPr>
          <a:xfrm>
            <a:off x="457200" y="277813"/>
            <a:ext cx="8229600" cy="847725"/>
          </a:xfrm>
        </p:spPr>
        <p:txBody>
          <a:bodyPr/>
          <a:lstStyle/>
          <a:p>
            <a:pPr algn="ctr"/>
            <a:r>
              <a:rPr lang="zh-TW" altLang="en-US" smtClean="0">
                <a:solidFill>
                  <a:srgbClr val="FF0000"/>
                </a:solidFill>
              </a:rPr>
              <a:t>議題</a:t>
            </a:r>
            <a:r>
              <a:rPr lang="zh-TW" altLang="en-US" smtClean="0">
                <a:solidFill>
                  <a:srgbClr val="FF0000"/>
                </a:solidFill>
                <a:latin typeface="新細明體" panose="02020500000000000000" pitchFamily="18" charset="-120"/>
                <a:ea typeface="新細明體" panose="02020500000000000000" pitchFamily="18" charset="-120"/>
              </a:rPr>
              <a:t>：</a:t>
            </a:r>
            <a:r>
              <a:rPr lang="zh-TW" altLang="zh-TW" smtClean="0">
                <a:solidFill>
                  <a:srgbClr val="FF0000"/>
                </a:solidFill>
              </a:rPr>
              <a:t>結算驗收證明書</a:t>
            </a:r>
            <a:r>
              <a:rPr lang="en-US" altLang="zh-TW" smtClean="0">
                <a:solidFill>
                  <a:srgbClr val="FF0000"/>
                </a:solidFill>
              </a:rPr>
              <a:t>--</a:t>
            </a:r>
            <a:r>
              <a:rPr lang="zh-TW" altLang="en-US" smtClean="0">
                <a:solidFill>
                  <a:srgbClr val="FF0000"/>
                </a:solidFill>
              </a:rPr>
              <a:t>統包</a:t>
            </a:r>
          </a:p>
        </p:txBody>
      </p:sp>
      <p:sp>
        <p:nvSpPr>
          <p:cNvPr id="279555" name="內容版面配置區 2"/>
          <p:cNvSpPr>
            <a:spLocks noGrp="1"/>
          </p:cNvSpPr>
          <p:nvPr>
            <p:ph idx="1"/>
          </p:nvPr>
        </p:nvSpPr>
        <p:spPr>
          <a:xfrm>
            <a:off x="411163" y="908050"/>
            <a:ext cx="8713787" cy="5184775"/>
          </a:xfrm>
        </p:spPr>
        <p:txBody>
          <a:bodyPr>
            <a:normAutofit lnSpcReduction="10000"/>
          </a:bodyPr>
          <a:lstStyle/>
          <a:p>
            <a:r>
              <a:rPr lang="zh-TW" altLang="zh-TW" sz="2400" b="1" smtClean="0"/>
              <a:t>共同投標辦法第</a:t>
            </a:r>
            <a:r>
              <a:rPr lang="en-US" altLang="zh-TW" sz="2400" b="1" smtClean="0"/>
              <a:t>10</a:t>
            </a:r>
            <a:r>
              <a:rPr lang="zh-TW" altLang="zh-TW" sz="2400" b="1" smtClean="0"/>
              <a:t>條：</a:t>
            </a:r>
            <a:r>
              <a:rPr lang="en-US" altLang="zh-TW" sz="2400" b="1" smtClean="0"/>
              <a:t/>
            </a:r>
            <a:br>
              <a:rPr lang="en-US" altLang="zh-TW" sz="2400" b="1" smtClean="0"/>
            </a:br>
            <a:r>
              <a:rPr lang="zh-TW" altLang="en-US" sz="2400" b="1" smtClean="0"/>
              <a:t>共同投標廠商於投標時</a:t>
            </a:r>
            <a:r>
              <a:rPr lang="zh-TW" altLang="en-US" sz="2400" b="1" smtClean="0">
                <a:solidFill>
                  <a:srgbClr val="0000FF"/>
                </a:solidFill>
              </a:rPr>
              <a:t>應檢附由各成員之負責人或其代理人共同具名，且經公證或認證之共同投標協議書</a:t>
            </a:r>
            <a:r>
              <a:rPr lang="zh-TW" altLang="en-US" sz="2400" b="1" smtClean="0"/>
              <a:t>，載明下列事項，於得標後列入契約：一、招標案號、標的名稱、機關名稱及共同投標廠商各成員之名稱、地址、電話、負責人。二、共同投標廠商之代表廠商、代表人及其權責。</a:t>
            </a:r>
            <a:r>
              <a:rPr lang="en-US" altLang="zh-TW" sz="2400" b="1" smtClean="0"/>
              <a:t/>
            </a:r>
            <a:br>
              <a:rPr lang="en-US" altLang="zh-TW" sz="2400" b="1" smtClean="0"/>
            </a:br>
            <a:r>
              <a:rPr lang="zh-TW" altLang="en-US" sz="2400" b="1" smtClean="0">
                <a:solidFill>
                  <a:srgbClr val="0000FF"/>
                </a:solidFill>
              </a:rPr>
              <a:t>三、各成員之主辦項目及所占契約金額比率。</a:t>
            </a:r>
            <a:r>
              <a:rPr lang="en-US" altLang="zh-TW" sz="2400" b="1" smtClean="0">
                <a:solidFill>
                  <a:srgbClr val="0000FF"/>
                </a:solidFill>
              </a:rPr>
              <a:t/>
            </a:r>
            <a:br>
              <a:rPr lang="en-US" altLang="zh-TW" sz="2400" b="1" smtClean="0">
                <a:solidFill>
                  <a:srgbClr val="0000FF"/>
                </a:solidFill>
              </a:rPr>
            </a:br>
            <a:r>
              <a:rPr lang="zh-TW" altLang="en-US" sz="2400" b="1" smtClean="0"/>
              <a:t>四、各成員於得標後連帶負履行契約責任。</a:t>
            </a:r>
            <a:r>
              <a:rPr lang="en-US" altLang="zh-TW" sz="2400" b="1" smtClean="0"/>
              <a:t/>
            </a:r>
            <a:br>
              <a:rPr lang="en-US" altLang="zh-TW" sz="2400" b="1" smtClean="0"/>
            </a:br>
            <a:r>
              <a:rPr lang="zh-TW" altLang="en-US" sz="2400" b="1" smtClean="0">
                <a:solidFill>
                  <a:srgbClr val="0000FF"/>
                </a:solidFill>
              </a:rPr>
              <a:t>五、契約價金請</a:t>
            </a:r>
            <a:r>
              <a:rPr lang="en-US" altLang="zh-TW" sz="2400" b="1" smtClean="0">
                <a:solidFill>
                  <a:srgbClr val="0000FF"/>
                </a:solidFill>
              </a:rPr>
              <a:t>(</a:t>
            </a:r>
            <a:r>
              <a:rPr lang="zh-TW" altLang="en-US" sz="2400" b="1" smtClean="0">
                <a:solidFill>
                  <a:srgbClr val="0000FF"/>
                </a:solidFill>
              </a:rPr>
              <a:t>受</a:t>
            </a:r>
            <a:r>
              <a:rPr lang="en-US" altLang="zh-TW" sz="2400" b="1" smtClean="0">
                <a:solidFill>
                  <a:srgbClr val="0000FF"/>
                </a:solidFill>
              </a:rPr>
              <a:t>)</a:t>
            </a:r>
            <a:r>
              <a:rPr lang="zh-TW" altLang="en-US" sz="2400" b="1" smtClean="0">
                <a:solidFill>
                  <a:srgbClr val="0000FF"/>
                </a:solidFill>
              </a:rPr>
              <a:t>領之方式、項目及金額。</a:t>
            </a:r>
            <a:r>
              <a:rPr lang="zh-TW" altLang="en-US" sz="2400" b="1" smtClean="0"/>
              <a:t>六、成員有破產或其他重大情事，致無法繼續共同履約者，同意將其契約之一切權利義務由其他成員另覓之廠商或其他成員繼受。七、招標文件規定之其他事項。</a:t>
            </a:r>
          </a:p>
          <a:p>
            <a:pPr>
              <a:buFont typeface="Wingdings" panose="05000000000000000000" pitchFamily="2" charset="2"/>
              <a:buChar char="p"/>
            </a:pPr>
            <a:r>
              <a:rPr lang="zh-TW" altLang="en-US" sz="2400" b="1" smtClean="0"/>
              <a:t>前項協議書內容與契約規定不符者，以契約規定為準。</a:t>
            </a:r>
          </a:p>
          <a:p>
            <a:pPr>
              <a:buFont typeface="Wingdings" panose="05000000000000000000" pitchFamily="2" charset="2"/>
              <a:buChar char="p"/>
            </a:pPr>
            <a:r>
              <a:rPr lang="zh-TW" altLang="en-US" sz="2400" b="1" smtClean="0">
                <a:solidFill>
                  <a:srgbClr val="0000FF"/>
                </a:solidFill>
              </a:rPr>
              <a:t>第一項協議書內容，非經機關同意不得變更。</a:t>
            </a:r>
          </a:p>
          <a:p>
            <a:endParaRPr lang="zh-TW" altLang="zh-TW" sz="2400" smtClean="0"/>
          </a:p>
          <a:p>
            <a:endParaRPr lang="zh-TW" altLang="zh-TW" sz="2400" smtClean="0"/>
          </a:p>
          <a:p>
            <a:endParaRPr lang="zh-TW" altLang="zh-TW" sz="2400" b="1" smtClean="0"/>
          </a:p>
          <a:p>
            <a:pPr>
              <a:spcBef>
                <a:spcPts val="600"/>
              </a:spcBef>
              <a:buFont typeface="Wingdings" panose="05000000000000000000" pitchFamily="2" charset="2"/>
              <a:buChar char="p"/>
            </a:pPr>
            <a:endParaRPr lang="en-US" altLang="zh-TW" sz="2400" b="1" smtClean="0">
              <a:solidFill>
                <a:srgbClr val="000000"/>
              </a:solidFill>
              <a:latin typeface="Calibri" panose="020F0502020204030204" pitchFamily="34" charset="0"/>
              <a:ea typeface="新細明體" panose="02020500000000000000" pitchFamily="18" charset="-120"/>
            </a:endParaRPr>
          </a:p>
          <a:p>
            <a:pPr>
              <a:spcBef>
                <a:spcPts val="600"/>
              </a:spcBef>
              <a:buFont typeface="Wingdings" panose="05000000000000000000" pitchFamily="2" charset="2"/>
              <a:buChar char="p"/>
            </a:pPr>
            <a:endParaRPr lang="zh-TW" altLang="zh-TW" sz="2400" b="1" smtClean="0">
              <a:latin typeface="Calibri" panose="020F0502020204030204" pitchFamily="34" charset="0"/>
              <a:ea typeface="新細明體" panose="02020500000000000000" pitchFamily="18" charset="-120"/>
            </a:endParaRPr>
          </a:p>
          <a:p>
            <a:endParaRPr lang="zh-TW" altLang="en-US" sz="2400" b="1" smtClean="0"/>
          </a:p>
        </p:txBody>
      </p:sp>
      <p:sp>
        <p:nvSpPr>
          <p:cNvPr id="3" name="投影片編號版面配置區 2"/>
          <p:cNvSpPr>
            <a:spLocks noGrp="1"/>
          </p:cNvSpPr>
          <p:nvPr>
            <p:ph type="sldNum" sz="quarter" idx="12"/>
          </p:nvPr>
        </p:nvSpPr>
        <p:spPr/>
        <p:txBody>
          <a:bodyPr/>
          <a:lstStyle/>
          <a:p>
            <a:fld id="{1118FB7C-3051-423D-B140-B22D31D849CF}" type="slidenum">
              <a:rPr lang="zh-TW" altLang="en-US" smtClean="0"/>
              <a:pPr/>
              <a:t>126</a:t>
            </a:fld>
            <a:endParaRPr lang="zh-TW" altLang="en-US"/>
          </a:p>
        </p:txBody>
      </p:sp>
    </p:spTree>
    <p:extLst>
      <p:ext uri="{BB962C8B-B14F-4D97-AF65-F5344CB8AC3E}">
        <p14:creationId xmlns:p14="http://schemas.microsoft.com/office/powerpoint/2010/main" val="4249241848"/>
      </p:ext>
    </p:extLst>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578" name="標題 1"/>
          <p:cNvSpPr>
            <a:spLocks noGrp="1"/>
          </p:cNvSpPr>
          <p:nvPr>
            <p:ph type="title"/>
          </p:nvPr>
        </p:nvSpPr>
        <p:spPr>
          <a:xfrm>
            <a:off x="457200" y="277813"/>
            <a:ext cx="8229600" cy="847725"/>
          </a:xfrm>
        </p:spPr>
        <p:txBody>
          <a:bodyPr/>
          <a:lstStyle/>
          <a:p>
            <a:pPr algn="ctr"/>
            <a:r>
              <a:rPr lang="zh-TW" altLang="en-US" smtClean="0">
                <a:solidFill>
                  <a:srgbClr val="FF0000"/>
                </a:solidFill>
              </a:rPr>
              <a:t>議題</a:t>
            </a:r>
            <a:r>
              <a:rPr lang="zh-TW" altLang="en-US" smtClean="0">
                <a:solidFill>
                  <a:srgbClr val="FF0000"/>
                </a:solidFill>
                <a:latin typeface="新細明體" panose="02020500000000000000" pitchFamily="18" charset="-120"/>
                <a:ea typeface="新細明體" panose="02020500000000000000" pitchFamily="18" charset="-120"/>
              </a:rPr>
              <a:t>：</a:t>
            </a:r>
            <a:r>
              <a:rPr lang="zh-TW" altLang="zh-TW" smtClean="0">
                <a:solidFill>
                  <a:srgbClr val="FF0000"/>
                </a:solidFill>
              </a:rPr>
              <a:t>結算驗收證明書</a:t>
            </a:r>
            <a:r>
              <a:rPr lang="en-US" altLang="zh-TW" smtClean="0">
                <a:solidFill>
                  <a:srgbClr val="FF0000"/>
                </a:solidFill>
              </a:rPr>
              <a:t>--</a:t>
            </a:r>
            <a:r>
              <a:rPr lang="zh-TW" altLang="en-US" smtClean="0">
                <a:solidFill>
                  <a:srgbClr val="FF0000"/>
                </a:solidFill>
              </a:rPr>
              <a:t>統包</a:t>
            </a:r>
          </a:p>
        </p:txBody>
      </p:sp>
      <p:sp>
        <p:nvSpPr>
          <p:cNvPr id="280579" name="內容版面配置區 2"/>
          <p:cNvSpPr>
            <a:spLocks noGrp="1"/>
          </p:cNvSpPr>
          <p:nvPr>
            <p:ph idx="1"/>
          </p:nvPr>
        </p:nvSpPr>
        <p:spPr>
          <a:xfrm>
            <a:off x="411163" y="1196975"/>
            <a:ext cx="8713787" cy="4895850"/>
          </a:xfrm>
        </p:spPr>
        <p:txBody>
          <a:bodyPr/>
          <a:lstStyle/>
          <a:p>
            <a:r>
              <a:rPr lang="zh-TW" altLang="zh-TW" sz="2400" b="1" smtClean="0"/>
              <a:t>統包</a:t>
            </a:r>
            <a:r>
              <a:rPr lang="zh-TW" altLang="en-US" sz="2400" b="1" smtClean="0"/>
              <a:t>工程案</a:t>
            </a:r>
            <a:r>
              <a:rPr lang="zh-TW" altLang="zh-TW" sz="2400" b="1" smtClean="0"/>
              <a:t>之結算驗收證明書</a:t>
            </a:r>
            <a:r>
              <a:rPr lang="zh-TW" altLang="en-US" sz="2400" b="1" smtClean="0"/>
              <a:t>，原則可分下列：</a:t>
            </a:r>
            <a:endParaRPr lang="en-US" altLang="zh-TW" sz="2400" b="1" smtClean="0"/>
          </a:p>
          <a:p>
            <a:r>
              <a:rPr lang="zh-TW" altLang="en-US" sz="2400" b="1" smtClean="0"/>
              <a:t>一、統包商之承攬施工、供應、安裝部分結算價金。</a:t>
            </a:r>
            <a:endParaRPr lang="en-US" altLang="zh-TW" sz="2400" b="1" smtClean="0"/>
          </a:p>
          <a:p>
            <a:r>
              <a:rPr lang="zh-TW" altLang="en-US" sz="2400" b="1" smtClean="0"/>
              <a:t>二、統包商之承攬設計部分結算價金。</a:t>
            </a:r>
          </a:p>
          <a:p>
            <a:r>
              <a:rPr lang="zh-TW" altLang="en-US" sz="2400" b="1" smtClean="0"/>
              <a:t>三、其它</a:t>
            </a:r>
            <a:r>
              <a:rPr lang="zh-TW" altLang="en-US" sz="2400" b="1" smtClean="0">
                <a:latin typeface="新細明體" panose="02020500000000000000" pitchFamily="18" charset="-120"/>
                <a:ea typeface="新細明體" panose="02020500000000000000" pitchFamily="18" charset="-120"/>
              </a:rPr>
              <a:t>：</a:t>
            </a:r>
            <a:endParaRPr lang="en-US" altLang="zh-TW" sz="2400" b="1" smtClean="0"/>
          </a:p>
          <a:p>
            <a:pPr>
              <a:buFont typeface="Wingdings" panose="05000000000000000000" pitchFamily="2" charset="2"/>
              <a:buChar char="p"/>
            </a:pPr>
            <a:r>
              <a:rPr lang="en-US" altLang="zh-TW" sz="2400" b="1" smtClean="0"/>
              <a:t>(</a:t>
            </a:r>
            <a:r>
              <a:rPr lang="zh-TW" altLang="en-US" sz="2400" b="1" smtClean="0"/>
              <a:t>一</a:t>
            </a:r>
            <a:r>
              <a:rPr lang="en-US" altLang="zh-TW" sz="2400" b="1" smtClean="0"/>
              <a:t>)</a:t>
            </a:r>
            <a:r>
              <a:rPr lang="zh-TW" altLang="en-US" sz="2400" b="1" smtClean="0"/>
              <a:t>專案管理承商部分</a:t>
            </a:r>
            <a:r>
              <a:rPr lang="en-US" altLang="zh-TW" sz="2400" b="1" smtClean="0"/>
              <a:t>(PCM</a:t>
            </a:r>
            <a:r>
              <a:rPr lang="zh-TW" altLang="en-US" sz="2400" b="1" smtClean="0"/>
              <a:t>；含監造工作經費</a:t>
            </a:r>
            <a:r>
              <a:rPr lang="en-US" altLang="zh-TW" sz="2400" b="1" smtClean="0"/>
              <a:t>)</a:t>
            </a:r>
            <a:r>
              <a:rPr lang="zh-TW" altLang="en-US" sz="2400" b="1" smtClean="0"/>
              <a:t>結算價金。</a:t>
            </a:r>
            <a:endParaRPr lang="en-US" altLang="zh-TW" sz="2400" b="1" smtClean="0"/>
          </a:p>
          <a:p>
            <a:pPr>
              <a:buFont typeface="Wingdings" panose="05000000000000000000" pitchFamily="2" charset="2"/>
              <a:buChar char="p"/>
            </a:pPr>
            <a:r>
              <a:rPr lang="en-US" altLang="zh-TW" sz="2400" b="1" smtClean="0"/>
              <a:t>(</a:t>
            </a:r>
            <a:r>
              <a:rPr lang="zh-TW" altLang="en-US" sz="2400" b="1" smtClean="0"/>
              <a:t>二</a:t>
            </a:r>
            <a:r>
              <a:rPr lang="en-US" altLang="zh-TW" sz="2400" b="1" smtClean="0"/>
              <a:t>)</a:t>
            </a:r>
            <a:r>
              <a:rPr lang="zh-TW" altLang="en-US" sz="2400" b="1" smtClean="0"/>
              <a:t>專案管理不含監造工作：</a:t>
            </a:r>
            <a:r>
              <a:rPr lang="en-US" altLang="zh-TW" sz="2400" b="1" smtClean="0"/>
              <a:t/>
            </a:r>
            <a:br>
              <a:rPr lang="en-US" altLang="zh-TW" sz="2400" b="1" smtClean="0"/>
            </a:br>
            <a:r>
              <a:rPr lang="zh-TW" altLang="en-US" sz="2400" b="1" smtClean="0"/>
              <a:t>   </a:t>
            </a:r>
            <a:r>
              <a:rPr lang="en-US" altLang="zh-TW" sz="2400" b="1" smtClean="0"/>
              <a:t>1.</a:t>
            </a:r>
            <a:r>
              <a:rPr lang="zh-TW" altLang="en-US" sz="2400" b="1" smtClean="0"/>
              <a:t>專案管理</a:t>
            </a:r>
            <a:r>
              <a:rPr lang="en-US" altLang="zh-TW" sz="2400" b="1" smtClean="0"/>
              <a:t>(PCM)</a:t>
            </a:r>
            <a:r>
              <a:rPr lang="zh-TW" altLang="en-US" sz="2400" b="1" smtClean="0"/>
              <a:t>承攬部分結算價金。</a:t>
            </a:r>
            <a:r>
              <a:rPr lang="en-US" altLang="zh-TW" sz="2400" b="1" smtClean="0"/>
              <a:t/>
            </a:r>
            <a:br>
              <a:rPr lang="en-US" altLang="zh-TW" sz="2400" b="1" smtClean="0"/>
            </a:br>
            <a:r>
              <a:rPr lang="zh-TW" altLang="en-US" sz="2400" b="1" smtClean="0"/>
              <a:t>   </a:t>
            </a:r>
            <a:r>
              <a:rPr lang="en-US" altLang="zh-TW" sz="2400" b="1" smtClean="0"/>
              <a:t>2.</a:t>
            </a:r>
            <a:r>
              <a:rPr lang="zh-TW" altLang="en-US" sz="2400" b="1" smtClean="0"/>
              <a:t>監造工作承攬結算價金。</a:t>
            </a:r>
            <a:endParaRPr lang="zh-TW" altLang="zh-TW" sz="2400" b="1" smtClean="0"/>
          </a:p>
          <a:p>
            <a:endParaRPr lang="zh-TW" altLang="zh-TW" sz="2400" smtClean="0"/>
          </a:p>
          <a:p>
            <a:endParaRPr lang="zh-TW" altLang="zh-TW" sz="2400" b="1" smtClean="0"/>
          </a:p>
          <a:p>
            <a:pPr>
              <a:spcBef>
                <a:spcPts val="600"/>
              </a:spcBef>
              <a:buFont typeface="Wingdings" panose="05000000000000000000" pitchFamily="2" charset="2"/>
              <a:buChar char="p"/>
            </a:pPr>
            <a:endParaRPr lang="en-US" altLang="zh-TW" sz="2400" b="1" smtClean="0">
              <a:solidFill>
                <a:srgbClr val="000000"/>
              </a:solidFill>
              <a:latin typeface="Calibri" panose="020F0502020204030204" pitchFamily="34" charset="0"/>
              <a:ea typeface="新細明體" panose="02020500000000000000" pitchFamily="18" charset="-120"/>
            </a:endParaRPr>
          </a:p>
          <a:p>
            <a:pPr>
              <a:spcBef>
                <a:spcPts val="600"/>
              </a:spcBef>
              <a:buFont typeface="Wingdings" panose="05000000000000000000" pitchFamily="2" charset="2"/>
              <a:buChar char="p"/>
            </a:pPr>
            <a:endParaRPr lang="zh-TW" altLang="zh-TW" sz="2400" b="1" smtClean="0">
              <a:latin typeface="Calibri" panose="020F0502020204030204" pitchFamily="34" charset="0"/>
              <a:ea typeface="新細明體" panose="02020500000000000000" pitchFamily="18" charset="-120"/>
            </a:endParaRPr>
          </a:p>
          <a:p>
            <a:endParaRPr lang="zh-TW" altLang="en-US" sz="2400" b="1" smtClean="0"/>
          </a:p>
        </p:txBody>
      </p:sp>
      <p:sp>
        <p:nvSpPr>
          <p:cNvPr id="3" name="投影片編號版面配置區 2"/>
          <p:cNvSpPr>
            <a:spLocks noGrp="1"/>
          </p:cNvSpPr>
          <p:nvPr>
            <p:ph type="sldNum" sz="quarter" idx="12"/>
          </p:nvPr>
        </p:nvSpPr>
        <p:spPr/>
        <p:txBody>
          <a:bodyPr/>
          <a:lstStyle/>
          <a:p>
            <a:fld id="{1118FB7C-3051-423D-B140-B22D31D849CF}" type="slidenum">
              <a:rPr lang="zh-TW" altLang="en-US" smtClean="0"/>
              <a:pPr/>
              <a:t>127</a:t>
            </a:fld>
            <a:endParaRPr lang="zh-TW" altLang="en-US"/>
          </a:p>
        </p:txBody>
      </p:sp>
    </p:spTree>
    <p:extLst>
      <p:ext uri="{BB962C8B-B14F-4D97-AF65-F5344CB8AC3E}">
        <p14:creationId xmlns:p14="http://schemas.microsoft.com/office/powerpoint/2010/main" val="2528281909"/>
      </p:ext>
    </p:extLst>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602" name="標題 1"/>
          <p:cNvSpPr>
            <a:spLocks noGrp="1"/>
          </p:cNvSpPr>
          <p:nvPr>
            <p:ph type="title"/>
          </p:nvPr>
        </p:nvSpPr>
        <p:spPr>
          <a:xfrm>
            <a:off x="457200" y="277813"/>
            <a:ext cx="8229600" cy="847725"/>
          </a:xfrm>
        </p:spPr>
        <p:txBody>
          <a:bodyPr>
            <a:normAutofit fontScale="90000"/>
          </a:bodyPr>
          <a:lstStyle/>
          <a:p>
            <a:pPr algn="ctr"/>
            <a:r>
              <a:rPr lang="zh-TW" altLang="en-US" smtClean="0">
                <a:solidFill>
                  <a:srgbClr val="FF0000"/>
                </a:solidFill>
              </a:rPr>
              <a:t>議題</a:t>
            </a:r>
            <a:r>
              <a:rPr lang="zh-TW" altLang="en-US" smtClean="0">
                <a:solidFill>
                  <a:srgbClr val="FF0000"/>
                </a:solidFill>
                <a:latin typeface="新細明體" panose="02020500000000000000" pitchFamily="18" charset="-120"/>
                <a:ea typeface="新細明體" panose="02020500000000000000" pitchFamily="18" charset="-120"/>
              </a:rPr>
              <a:t>：</a:t>
            </a:r>
            <a:r>
              <a:rPr lang="zh-TW" altLang="zh-TW" smtClean="0">
                <a:solidFill>
                  <a:srgbClr val="FF0000"/>
                </a:solidFill>
              </a:rPr>
              <a:t>結算驗收證明書</a:t>
            </a:r>
            <a:r>
              <a:rPr lang="en-US" altLang="zh-TW" smtClean="0">
                <a:solidFill>
                  <a:srgbClr val="FF0000"/>
                </a:solidFill>
              </a:rPr>
              <a:t>--</a:t>
            </a:r>
            <a:r>
              <a:rPr lang="zh-TW" altLang="en-US" smtClean="0">
                <a:solidFill>
                  <a:srgbClr val="FF0000"/>
                </a:solidFill>
              </a:rPr>
              <a:t>開口契約</a:t>
            </a:r>
          </a:p>
        </p:txBody>
      </p:sp>
      <p:sp>
        <p:nvSpPr>
          <p:cNvPr id="281603" name="內容版面配置區 2"/>
          <p:cNvSpPr>
            <a:spLocks noGrp="1"/>
          </p:cNvSpPr>
          <p:nvPr>
            <p:ph idx="1"/>
          </p:nvPr>
        </p:nvSpPr>
        <p:spPr>
          <a:xfrm>
            <a:off x="411163" y="1125538"/>
            <a:ext cx="8482012" cy="4967287"/>
          </a:xfrm>
        </p:spPr>
        <p:txBody>
          <a:bodyPr>
            <a:normAutofit lnSpcReduction="10000"/>
          </a:bodyPr>
          <a:lstStyle/>
          <a:p>
            <a:r>
              <a:rPr lang="zh-TW" altLang="zh-TW" sz="2400" b="1" smtClean="0"/>
              <a:t>開口契約之分批派工、驗收採購作業，</a:t>
            </a:r>
            <a:r>
              <a:rPr lang="zh-TW" altLang="en-US" sz="2400" b="1" smtClean="0"/>
              <a:t>得</a:t>
            </a:r>
            <a:r>
              <a:rPr lang="zh-TW" altLang="zh-TW" sz="2400" b="1" smtClean="0"/>
              <a:t>依採購法施行細則第</a:t>
            </a:r>
            <a:r>
              <a:rPr lang="en-US" altLang="zh-TW" sz="2400" b="1" smtClean="0"/>
              <a:t>99</a:t>
            </a:r>
            <a:r>
              <a:rPr lang="zh-TW" altLang="zh-TW" sz="2400" b="1" smtClean="0"/>
              <a:t>條規定，辦理</a:t>
            </a:r>
            <a:r>
              <a:rPr lang="zh-TW" altLang="en-US" sz="2400" b="1" smtClean="0">
                <a:latin typeface="新細明體" panose="02020500000000000000" pitchFamily="18" charset="-120"/>
                <a:ea typeface="新細明體" panose="02020500000000000000" pitchFamily="18" charset="-120"/>
              </a:rPr>
              <a:t>「</a:t>
            </a:r>
            <a:r>
              <a:rPr lang="zh-TW" altLang="zh-TW" sz="2400" b="1" smtClean="0"/>
              <a:t>部分驗收</a:t>
            </a:r>
            <a:r>
              <a:rPr lang="zh-TW" altLang="en-US" sz="2400" b="1" smtClean="0">
                <a:latin typeface="新細明體" panose="02020500000000000000" pitchFamily="18" charset="-120"/>
                <a:ea typeface="新細明體" panose="02020500000000000000" pitchFamily="18" charset="-120"/>
              </a:rPr>
              <a:t>」</a:t>
            </a:r>
            <a:r>
              <a:rPr lang="zh-TW" altLang="zh-TW" sz="2400" b="1" smtClean="0"/>
              <a:t>或</a:t>
            </a:r>
            <a:r>
              <a:rPr lang="zh-TW" altLang="en-US" sz="2400" b="1" smtClean="0">
                <a:latin typeface="新細明體" panose="02020500000000000000" pitchFamily="18" charset="-120"/>
                <a:ea typeface="新細明體" panose="02020500000000000000" pitchFamily="18" charset="-120"/>
              </a:rPr>
              <a:t>「</a:t>
            </a:r>
            <a:r>
              <a:rPr lang="zh-TW" altLang="zh-TW" sz="2400" b="1" smtClean="0"/>
              <a:t>分段查驗</a:t>
            </a:r>
            <a:r>
              <a:rPr lang="zh-TW" altLang="en-US" sz="2400" b="1" smtClean="0">
                <a:latin typeface="新細明體" panose="02020500000000000000" pitchFamily="18" charset="-120"/>
                <a:ea typeface="新細明體" panose="02020500000000000000" pitchFamily="18" charset="-120"/>
              </a:rPr>
              <a:t>」</a:t>
            </a:r>
            <a:r>
              <a:rPr lang="zh-TW" altLang="zh-TW" sz="2400" b="1" smtClean="0"/>
              <a:t>供驗收之用，並得就該部分支付價金及起算保固期間。</a:t>
            </a:r>
          </a:p>
          <a:p>
            <a:pPr>
              <a:buFont typeface="Wingdings" panose="05000000000000000000" pitchFamily="2" charset="2"/>
              <a:buChar char="p"/>
            </a:pPr>
            <a:r>
              <a:rPr lang="zh-TW" altLang="en-US" sz="2400" b="1" smtClean="0">
                <a:solidFill>
                  <a:srgbClr val="0000FF"/>
                </a:solidFill>
              </a:rPr>
              <a:t>採「</a:t>
            </a:r>
            <a:r>
              <a:rPr lang="zh-TW" altLang="zh-TW" sz="2400" b="1" smtClean="0">
                <a:solidFill>
                  <a:srgbClr val="0000FF"/>
                </a:solidFill>
              </a:rPr>
              <a:t>部分驗收</a:t>
            </a:r>
            <a:r>
              <a:rPr lang="zh-TW" altLang="en-US" sz="2400" b="1" smtClean="0">
                <a:solidFill>
                  <a:srgbClr val="0000FF"/>
                </a:solidFill>
              </a:rPr>
              <a:t>」者</a:t>
            </a:r>
            <a:r>
              <a:rPr lang="zh-TW" altLang="en-US" sz="2400" b="1" smtClean="0">
                <a:solidFill>
                  <a:srgbClr val="0000FF"/>
                </a:solidFill>
                <a:latin typeface="新細明體" panose="02020500000000000000" pitchFamily="18" charset="-120"/>
                <a:ea typeface="新細明體" panose="02020500000000000000" pitchFamily="18" charset="-120"/>
              </a:rPr>
              <a:t>：</a:t>
            </a:r>
            <a:r>
              <a:rPr lang="zh-TW" altLang="zh-TW" sz="2400" b="1" smtClean="0"/>
              <a:t>開口契約</a:t>
            </a:r>
            <a:r>
              <a:rPr lang="zh-TW" altLang="en-US" sz="2400" b="1" smtClean="0"/>
              <a:t>如</a:t>
            </a:r>
            <a:r>
              <a:rPr lang="zh-TW" altLang="zh-TW" sz="2400" b="1" smtClean="0"/>
              <a:t>有採購法施行細則</a:t>
            </a:r>
            <a:r>
              <a:rPr lang="en-US" altLang="zh-TW" sz="2400" b="1" smtClean="0"/>
              <a:t>90</a:t>
            </a:r>
            <a:r>
              <a:rPr lang="zh-TW" altLang="zh-TW" sz="2400" b="1" smtClean="0"/>
              <a:t>條第</a:t>
            </a:r>
            <a:r>
              <a:rPr lang="en-US" altLang="zh-TW" sz="2400" b="1" smtClean="0"/>
              <a:t>1</a:t>
            </a:r>
            <a:r>
              <a:rPr lang="zh-TW" altLang="zh-TW" sz="2400" b="1" smtClean="0"/>
              <a:t>項第</a:t>
            </a:r>
            <a:r>
              <a:rPr lang="en-US" altLang="zh-TW" sz="2400" b="1" smtClean="0"/>
              <a:t>4</a:t>
            </a:r>
            <a:r>
              <a:rPr lang="zh-TW" altLang="zh-TW" sz="2400" b="1" smtClean="0"/>
              <a:t>款（分批或部分驗收，其驗收金額不逾公告金額十分之一）之情形者，</a:t>
            </a:r>
            <a:r>
              <a:rPr lang="zh-TW" altLang="en-US" sz="2400" b="1" smtClean="0"/>
              <a:t>並依同條</a:t>
            </a:r>
            <a:r>
              <a:rPr lang="zh-TW" altLang="zh-TW" sz="2400" b="1" smtClean="0"/>
              <a:t>第</a:t>
            </a:r>
            <a:r>
              <a:rPr lang="en-US" altLang="zh-TW" sz="2400" b="1" smtClean="0"/>
              <a:t>2</a:t>
            </a:r>
            <a:r>
              <a:rPr lang="zh-TW" altLang="zh-TW" sz="2400" b="1" smtClean="0"/>
              <a:t>項</a:t>
            </a:r>
            <a:r>
              <a:rPr lang="en-US" altLang="zh-TW" sz="2400" b="1" smtClean="0"/>
              <a:t>(</a:t>
            </a:r>
            <a:r>
              <a:rPr lang="zh-TW" altLang="zh-TW" sz="2400" b="1" smtClean="0"/>
              <a:t>前項第四款情形於各批或全部驗收完成後，應將各批或全部驗收結果彙總填具結算驗收證明書。</a:t>
            </a:r>
            <a:r>
              <a:rPr lang="en-US" altLang="zh-TW" sz="2400" b="1" smtClean="0"/>
              <a:t>)</a:t>
            </a:r>
            <a:r>
              <a:rPr lang="zh-TW" altLang="en-US" sz="2400" b="1" smtClean="0"/>
              <a:t>辦理</a:t>
            </a:r>
            <a:r>
              <a:rPr lang="zh-TW" altLang="zh-TW" sz="2400" b="1" smtClean="0"/>
              <a:t>。</a:t>
            </a:r>
            <a:endParaRPr lang="en-US" altLang="zh-TW" sz="2400" b="1" smtClean="0"/>
          </a:p>
          <a:p>
            <a:pPr>
              <a:buFont typeface="Wingdings" panose="05000000000000000000" pitchFamily="2" charset="2"/>
              <a:buChar char="p"/>
            </a:pPr>
            <a:r>
              <a:rPr lang="zh-TW" altLang="en-US" sz="2400" b="1" smtClean="0">
                <a:solidFill>
                  <a:srgbClr val="0000FF"/>
                </a:solidFill>
              </a:rPr>
              <a:t>採</a:t>
            </a:r>
            <a:r>
              <a:rPr lang="zh-TW" altLang="en-US" sz="2400" b="1" smtClean="0">
                <a:solidFill>
                  <a:srgbClr val="0000FF"/>
                </a:solidFill>
                <a:latin typeface="新細明體" panose="02020500000000000000" pitchFamily="18" charset="-120"/>
                <a:ea typeface="新細明體" panose="02020500000000000000" pitchFamily="18" charset="-120"/>
              </a:rPr>
              <a:t>「</a:t>
            </a:r>
            <a:r>
              <a:rPr lang="zh-TW" altLang="zh-TW" sz="2400" b="1" smtClean="0">
                <a:solidFill>
                  <a:srgbClr val="0000FF"/>
                </a:solidFill>
              </a:rPr>
              <a:t>分段查驗</a:t>
            </a:r>
            <a:r>
              <a:rPr lang="zh-TW" altLang="en-US" sz="2400" b="1" smtClean="0">
                <a:solidFill>
                  <a:srgbClr val="0000FF"/>
                </a:solidFill>
                <a:latin typeface="新細明體" panose="02020500000000000000" pitchFamily="18" charset="-120"/>
                <a:ea typeface="新細明體" panose="02020500000000000000" pitchFamily="18" charset="-120"/>
              </a:rPr>
              <a:t>」</a:t>
            </a:r>
            <a:r>
              <a:rPr lang="zh-TW" altLang="en-US" sz="2400" b="1" smtClean="0">
                <a:solidFill>
                  <a:srgbClr val="0000FF"/>
                </a:solidFill>
              </a:rPr>
              <a:t>者</a:t>
            </a:r>
            <a:r>
              <a:rPr lang="zh-TW" altLang="en-US" sz="2400" b="1" smtClean="0">
                <a:solidFill>
                  <a:srgbClr val="0000FF"/>
                </a:solidFill>
                <a:latin typeface="新細明體" panose="02020500000000000000" pitchFamily="18" charset="-120"/>
                <a:ea typeface="新細明體" panose="02020500000000000000" pitchFamily="18" charset="-120"/>
              </a:rPr>
              <a:t>：</a:t>
            </a:r>
            <a:r>
              <a:rPr lang="zh-TW" altLang="zh-TW" sz="2400" b="1" smtClean="0"/>
              <a:t>開口契約</a:t>
            </a:r>
            <a:r>
              <a:rPr lang="zh-TW" altLang="en-US" sz="2400" b="1" smtClean="0"/>
              <a:t>得規定</a:t>
            </a:r>
            <a:r>
              <a:rPr lang="zh-TW" altLang="zh-TW" sz="2400" b="1" smtClean="0">
                <a:solidFill>
                  <a:srgbClr val="FF0000"/>
                </a:solidFill>
              </a:rPr>
              <a:t>分段查</a:t>
            </a:r>
            <a:r>
              <a:rPr lang="zh-TW" altLang="en-US" sz="2400" b="1" smtClean="0">
                <a:solidFill>
                  <a:srgbClr val="FF0000"/>
                </a:solidFill>
              </a:rPr>
              <a:t>估</a:t>
            </a:r>
            <a:r>
              <a:rPr lang="zh-TW" altLang="zh-TW" sz="2400" b="1" smtClean="0">
                <a:solidFill>
                  <a:srgbClr val="FF0000"/>
                </a:solidFill>
              </a:rPr>
              <a:t>驗</a:t>
            </a:r>
            <a:r>
              <a:rPr lang="zh-TW" altLang="en-US" sz="2400" b="1" smtClean="0">
                <a:solidFill>
                  <a:srgbClr val="FF0000"/>
                </a:solidFill>
              </a:rPr>
              <a:t>、分期付款</a:t>
            </a:r>
            <a:r>
              <a:rPr lang="zh-TW" altLang="en-US" sz="2400" b="1" smtClean="0">
                <a:latin typeface="新細明體" panose="02020500000000000000" pitchFamily="18" charset="-120"/>
                <a:ea typeface="新細明體" panose="02020500000000000000" pitchFamily="18" charset="-120"/>
              </a:rPr>
              <a:t>，</a:t>
            </a:r>
            <a:r>
              <a:rPr lang="zh-TW" altLang="zh-TW" sz="2400" b="1" smtClean="0"/>
              <a:t>估驗以完成施工者為限，該項估驗款每期均應扣除</a:t>
            </a:r>
            <a:r>
              <a:rPr lang="en-US" altLang="zh-TW" sz="2400" b="1" smtClean="0"/>
              <a:t>5%</a:t>
            </a:r>
            <a:r>
              <a:rPr lang="zh-TW" altLang="zh-TW" sz="2400" b="1" smtClean="0"/>
              <a:t>作為保留款。</a:t>
            </a:r>
            <a:r>
              <a:rPr lang="zh-TW" altLang="en-US" sz="2400" b="1" smtClean="0"/>
              <a:t>得</a:t>
            </a:r>
            <a:r>
              <a:rPr lang="zh-TW" altLang="zh-TW" sz="2400" b="1" smtClean="0"/>
              <a:t>於</a:t>
            </a:r>
            <a:r>
              <a:rPr lang="zh-TW" altLang="en-US" sz="2400" b="1" smtClean="0">
                <a:solidFill>
                  <a:srgbClr val="FF0000"/>
                </a:solidFill>
              </a:rPr>
              <a:t>分期</a:t>
            </a:r>
            <a:r>
              <a:rPr lang="en-US" altLang="zh-TW" sz="2400" b="1" smtClean="0">
                <a:solidFill>
                  <a:srgbClr val="FF0000"/>
                </a:solidFill>
              </a:rPr>
              <a:t>(</a:t>
            </a:r>
            <a:r>
              <a:rPr lang="zh-TW" altLang="en-US" sz="2400" b="1" smtClean="0">
                <a:solidFill>
                  <a:srgbClr val="FF0000"/>
                </a:solidFill>
              </a:rPr>
              <a:t>部分</a:t>
            </a:r>
            <a:r>
              <a:rPr lang="en-US" altLang="zh-TW" sz="2400" b="1" smtClean="0">
                <a:solidFill>
                  <a:srgbClr val="FF0000"/>
                </a:solidFill>
              </a:rPr>
              <a:t>)</a:t>
            </a:r>
            <a:r>
              <a:rPr lang="zh-TW" altLang="en-US" sz="2400" b="1" smtClean="0">
                <a:solidFill>
                  <a:srgbClr val="FF0000"/>
                </a:solidFill>
              </a:rPr>
              <a:t>驗收</a:t>
            </a:r>
            <a:r>
              <a:rPr lang="zh-TW" altLang="en-US" sz="2400" b="1" smtClean="0"/>
              <a:t>或</a:t>
            </a:r>
            <a:r>
              <a:rPr lang="zh-TW" altLang="en-US" sz="2400" b="1" smtClean="0">
                <a:solidFill>
                  <a:srgbClr val="FF0000"/>
                </a:solidFill>
              </a:rPr>
              <a:t>年度</a:t>
            </a:r>
            <a:r>
              <a:rPr lang="zh-TW" altLang="zh-TW" sz="2400" b="1" smtClean="0">
                <a:solidFill>
                  <a:srgbClr val="FF0000"/>
                </a:solidFill>
              </a:rPr>
              <a:t>驗收</a:t>
            </a:r>
            <a:r>
              <a:rPr lang="zh-TW" altLang="zh-TW" sz="2400" b="1" smtClean="0"/>
              <a:t>合格，廠商繳納保固保證金後，機關於接到廠商請款單據後</a:t>
            </a:r>
            <a:r>
              <a:rPr lang="en-US" altLang="zh-TW" sz="2400" b="1" smtClean="0"/>
              <a:t>15</a:t>
            </a:r>
            <a:r>
              <a:rPr lang="zh-TW" altLang="zh-TW" sz="2400" b="1" smtClean="0"/>
              <a:t>工作天內，一次無息結付尾款</a:t>
            </a:r>
            <a:r>
              <a:rPr lang="zh-TW" altLang="en-US" sz="2400" b="1" smtClean="0"/>
              <a:t>及</a:t>
            </a:r>
            <a:r>
              <a:rPr lang="zh-TW" altLang="zh-TW" sz="2400" b="1" smtClean="0"/>
              <a:t>填具結算驗收證明書。</a:t>
            </a:r>
            <a:endParaRPr lang="zh-TW" altLang="en-US" sz="2400" b="1" smtClean="0"/>
          </a:p>
        </p:txBody>
      </p:sp>
      <p:sp>
        <p:nvSpPr>
          <p:cNvPr id="3" name="投影片編號版面配置區 2"/>
          <p:cNvSpPr>
            <a:spLocks noGrp="1"/>
          </p:cNvSpPr>
          <p:nvPr>
            <p:ph type="sldNum" sz="quarter" idx="12"/>
          </p:nvPr>
        </p:nvSpPr>
        <p:spPr/>
        <p:txBody>
          <a:bodyPr/>
          <a:lstStyle/>
          <a:p>
            <a:fld id="{1118FB7C-3051-423D-B140-B22D31D849CF}" type="slidenum">
              <a:rPr lang="zh-TW" altLang="en-US" smtClean="0"/>
              <a:pPr/>
              <a:t>128</a:t>
            </a:fld>
            <a:endParaRPr lang="zh-TW" altLang="en-US"/>
          </a:p>
        </p:txBody>
      </p:sp>
    </p:spTree>
    <p:extLst>
      <p:ext uri="{BB962C8B-B14F-4D97-AF65-F5344CB8AC3E}">
        <p14:creationId xmlns:p14="http://schemas.microsoft.com/office/powerpoint/2010/main" val="88558093"/>
      </p:ext>
    </p:extLst>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2"/>
          <p:cNvSpPr>
            <a:spLocks noGrp="1" noChangeArrowheads="1"/>
          </p:cNvSpPr>
          <p:nvPr>
            <p:ph type="title" idx="4294967295"/>
          </p:nvPr>
        </p:nvSpPr>
        <p:spPr>
          <a:xfrm>
            <a:off x="1452785" y="1196752"/>
            <a:ext cx="7462911" cy="1012825"/>
          </a:xfrm>
        </p:spPr>
        <p:txBody>
          <a:bodyPr/>
          <a:lstStyle/>
          <a:p>
            <a:pPr>
              <a:defRPr/>
            </a:pPr>
            <a:r>
              <a:rPr lang="zh-TW" altLang="en-US" b="1" dirty="0" smtClean="0">
                <a:solidFill>
                  <a:srgbClr val="FF0000"/>
                </a:solidFill>
                <a:effectLst>
                  <a:outerShdw blurRad="38100" dist="38100" dir="2700000" algn="tl">
                    <a:srgbClr val="C0C0C0"/>
                  </a:outerShdw>
                </a:effectLst>
              </a:rPr>
              <a:t>採購監辦實務案例解析</a:t>
            </a:r>
            <a:endParaRPr lang="zh-TW" altLang="en-US" sz="5400" b="1" dirty="0" smtClean="0">
              <a:solidFill>
                <a:srgbClr val="FF0000"/>
              </a:solidFill>
              <a:effectLst>
                <a:outerShdw blurRad="38100" dist="38100" dir="2700000" algn="tl">
                  <a:srgbClr val="C0C0C0"/>
                </a:outerShdw>
              </a:effectLst>
            </a:endParaRPr>
          </a:p>
        </p:txBody>
      </p:sp>
      <p:sp>
        <p:nvSpPr>
          <p:cNvPr id="55299" name="Rectangle 3"/>
          <p:cNvSpPr>
            <a:spLocks noGrp="1" noChangeArrowheads="1"/>
          </p:cNvSpPr>
          <p:nvPr>
            <p:ph type="body" idx="4294967295"/>
          </p:nvPr>
        </p:nvSpPr>
        <p:spPr>
          <a:xfrm>
            <a:off x="2051720" y="3717032"/>
            <a:ext cx="6791968" cy="1223888"/>
          </a:xfrm>
        </p:spPr>
        <p:txBody>
          <a:bodyPr>
            <a:normAutofit/>
          </a:bodyPr>
          <a:lstStyle/>
          <a:p>
            <a:r>
              <a:rPr lang="zh-TW" altLang="en-US" sz="4000" b="1" dirty="0" smtClean="0">
                <a:solidFill>
                  <a:srgbClr val="0000FF"/>
                </a:solidFill>
              </a:rPr>
              <a:t>採購招決標模式概述</a:t>
            </a:r>
            <a:endParaRPr kumimoji="0" lang="zh-TW" altLang="en-US" sz="2000" b="1" dirty="0" smtClean="0">
              <a:solidFill>
                <a:srgbClr val="0000FF"/>
              </a:solidFill>
            </a:endParaRPr>
          </a:p>
          <a:p>
            <a:endParaRPr lang="zh-TW" altLang="en-US" sz="2000" b="1" dirty="0" smtClean="0"/>
          </a:p>
          <a:p>
            <a:endParaRPr lang="zh-TW" altLang="en-US" sz="2000" dirty="0" smtClean="0"/>
          </a:p>
          <a:p>
            <a:pPr lvl="1">
              <a:spcBef>
                <a:spcPts val="600"/>
              </a:spcBef>
              <a:spcAft>
                <a:spcPts val="600"/>
              </a:spcAft>
              <a:buFont typeface="Wingdings" panose="05000000000000000000" pitchFamily="2" charset="2"/>
              <a:buChar char="l"/>
            </a:pPr>
            <a:endParaRPr lang="zh-TW" altLang="en-US" sz="2000" dirty="0" smtClean="0"/>
          </a:p>
        </p:txBody>
      </p:sp>
      <p:sp>
        <p:nvSpPr>
          <p:cNvPr id="4" name="弧形向右箭號 3"/>
          <p:cNvSpPr/>
          <p:nvPr/>
        </p:nvSpPr>
        <p:spPr>
          <a:xfrm>
            <a:off x="1115616" y="2564904"/>
            <a:ext cx="731837" cy="1216025"/>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solidFill>
                <a:schemeClr val="tx1"/>
              </a:solidFill>
            </a:endParaRPr>
          </a:p>
        </p:txBody>
      </p:sp>
      <p:sp>
        <p:nvSpPr>
          <p:cNvPr id="3" name="投影片編號版面配置區 2"/>
          <p:cNvSpPr>
            <a:spLocks noGrp="1"/>
          </p:cNvSpPr>
          <p:nvPr>
            <p:ph type="sldNum" sz="quarter" idx="12"/>
          </p:nvPr>
        </p:nvSpPr>
        <p:spPr/>
        <p:txBody>
          <a:bodyPr/>
          <a:lstStyle/>
          <a:p>
            <a:fld id="{1118FB7C-3051-423D-B140-B22D31D849CF}" type="slidenum">
              <a:rPr lang="zh-TW" altLang="en-US" smtClean="0"/>
              <a:pPr/>
              <a:t>129</a:t>
            </a:fld>
            <a:endParaRPr lang="zh-TW" altLang="en-US"/>
          </a:p>
        </p:txBody>
      </p:sp>
    </p:spTree>
    <p:extLst>
      <p:ext uri="{BB962C8B-B14F-4D97-AF65-F5344CB8AC3E}">
        <p14:creationId xmlns:p14="http://schemas.microsoft.com/office/powerpoint/2010/main" val="1836792825"/>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idx="4294967295"/>
          </p:nvPr>
        </p:nvSpPr>
        <p:spPr>
          <a:xfrm>
            <a:off x="395536" y="116632"/>
            <a:ext cx="8507413" cy="847725"/>
          </a:xfrm>
        </p:spPr>
        <p:txBody>
          <a:bodyPr anchor="ctr"/>
          <a:lstStyle/>
          <a:p>
            <a:pPr algn="ctr">
              <a:spcBef>
                <a:spcPts val="900"/>
              </a:spcBef>
              <a:spcAft>
                <a:spcPts val="0"/>
              </a:spcAft>
              <a:defRPr/>
            </a:pPr>
            <a:r>
              <a:rPr lang="zh-TW" altLang="zh-TW" sz="3600" b="1" kern="150" dirty="0" smtClean="0">
                <a:solidFill>
                  <a:srgbClr val="FF0000"/>
                </a:solidFill>
                <a:latin typeface="Times New Roman" panose="02020603050405020304" pitchFamily="18" charset="0"/>
              </a:rPr>
              <a:t>政府採購各階段防弊機制及執行要點</a:t>
            </a:r>
            <a:r>
              <a:rPr lang="en-US" altLang="zh-TW" sz="3600" b="1" kern="150" dirty="0" smtClean="0">
                <a:solidFill>
                  <a:srgbClr val="FF0000"/>
                </a:solidFill>
                <a:latin typeface="Times New Roman" panose="02020603050405020304" pitchFamily="18" charset="0"/>
              </a:rPr>
              <a:t>3</a:t>
            </a:r>
            <a:endParaRPr lang="zh-TW" altLang="zh-TW" sz="3600" kern="150" dirty="0">
              <a:solidFill>
                <a:srgbClr val="FF0000"/>
              </a:solidFill>
              <a:latin typeface="Times New Roman" panose="02020603050405020304" pitchFamily="18" charset="0"/>
              <a:ea typeface="新細明體, PMingLiU"/>
            </a:endParaRPr>
          </a:p>
        </p:txBody>
      </p:sp>
      <p:sp>
        <p:nvSpPr>
          <p:cNvPr id="184323" name="Rectangle 3"/>
          <p:cNvSpPr>
            <a:spLocks noGrp="1" noChangeArrowheads="1"/>
          </p:cNvSpPr>
          <p:nvPr>
            <p:ph type="body" idx="4294967295"/>
          </p:nvPr>
        </p:nvSpPr>
        <p:spPr>
          <a:xfrm>
            <a:off x="467544" y="908720"/>
            <a:ext cx="8229600" cy="465138"/>
          </a:xfrm>
        </p:spPr>
        <p:txBody>
          <a:bodyPr/>
          <a:lstStyle/>
          <a:p>
            <a:pPr>
              <a:buClr>
                <a:srgbClr val="C00000"/>
              </a:buClr>
              <a:defRPr/>
            </a:pPr>
            <a:r>
              <a:rPr lang="zh-TW" altLang="en-US" sz="2400" b="1" dirty="0">
                <a:latin typeface="+mn-ea"/>
              </a:rPr>
              <a:t>貳、招標決標階段</a:t>
            </a:r>
            <a:endParaRPr lang="en-US" altLang="zh-TW" sz="2000" dirty="0" smtClean="0">
              <a:latin typeface="+mn-ea"/>
            </a:endParaRPr>
          </a:p>
        </p:txBody>
      </p:sp>
      <p:graphicFrame>
        <p:nvGraphicFramePr>
          <p:cNvPr id="2" name="表格 1"/>
          <p:cNvGraphicFramePr>
            <a:graphicFrameLocks noGrp="1"/>
          </p:cNvGraphicFramePr>
          <p:nvPr>
            <p:extLst/>
          </p:nvPr>
        </p:nvGraphicFramePr>
        <p:xfrm>
          <a:off x="179512" y="1373858"/>
          <a:ext cx="8640960" cy="4935462"/>
        </p:xfrm>
        <a:graphic>
          <a:graphicData uri="http://schemas.openxmlformats.org/drawingml/2006/table">
            <a:tbl>
              <a:tblPr firstRow="1" firstCol="1" bandRow="1"/>
              <a:tblGrid>
                <a:gridCol w="421509">
                  <a:extLst>
                    <a:ext uri="{9D8B030D-6E8A-4147-A177-3AD203B41FA5}">
                      <a16:colId xmlns:a16="http://schemas.microsoft.com/office/drawing/2014/main" xmlns="" val="1807200466"/>
                    </a:ext>
                  </a:extLst>
                </a:gridCol>
                <a:gridCol w="1264530">
                  <a:extLst>
                    <a:ext uri="{9D8B030D-6E8A-4147-A177-3AD203B41FA5}">
                      <a16:colId xmlns:a16="http://schemas.microsoft.com/office/drawing/2014/main" xmlns="" val="3736333682"/>
                    </a:ext>
                  </a:extLst>
                </a:gridCol>
                <a:gridCol w="6954921">
                  <a:extLst>
                    <a:ext uri="{9D8B030D-6E8A-4147-A177-3AD203B41FA5}">
                      <a16:colId xmlns:a16="http://schemas.microsoft.com/office/drawing/2014/main" xmlns="" val="1520228269"/>
                    </a:ext>
                  </a:extLst>
                </a:gridCol>
              </a:tblGrid>
              <a:tr h="616932">
                <a:tc>
                  <a:txBody>
                    <a:bodyPr/>
                    <a:lstStyle/>
                    <a:p>
                      <a:pPr algn="ctr">
                        <a:lnSpc>
                          <a:spcPts val="1800"/>
                        </a:lnSpc>
                        <a:spcAft>
                          <a:spcPts val="0"/>
                        </a:spcAft>
                      </a:pPr>
                      <a:r>
                        <a:rPr lang="zh-TW" sz="2000" kern="150" dirty="0">
                          <a:solidFill>
                            <a:srgbClr val="000000"/>
                          </a:solidFill>
                          <a:effectLst/>
                          <a:latin typeface="Times New Roman" panose="02020603050405020304" pitchFamily="18" charset="0"/>
                          <a:ea typeface="標楷體" panose="03000509000000000000" pitchFamily="65" charset="-120"/>
                          <a:cs typeface="+mn-cs"/>
                        </a:rPr>
                        <a:t>項次</a:t>
                      </a:r>
                    </a:p>
                  </a:txBody>
                  <a:tcPr marL="7823" marR="7823"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800"/>
                        </a:lnSpc>
                        <a:spcAft>
                          <a:spcPts val="0"/>
                        </a:spcAft>
                      </a:pPr>
                      <a:r>
                        <a:rPr lang="zh-TW" sz="2000" kern="150">
                          <a:solidFill>
                            <a:srgbClr val="000000"/>
                          </a:solidFill>
                          <a:effectLst/>
                          <a:latin typeface="Times New Roman" panose="02020603050405020304" pitchFamily="18" charset="0"/>
                          <a:ea typeface="標楷體" panose="03000509000000000000" pitchFamily="65" charset="-120"/>
                          <a:cs typeface="+mn-cs"/>
                        </a:rPr>
                        <a:t>防弊機制</a:t>
                      </a:r>
                    </a:p>
                  </a:txBody>
                  <a:tcPr marL="7823" marR="78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800"/>
                        </a:lnSpc>
                        <a:spcAft>
                          <a:spcPts val="0"/>
                        </a:spcAft>
                      </a:pPr>
                      <a:r>
                        <a:rPr lang="zh-TW" sz="2000" kern="150" dirty="0">
                          <a:solidFill>
                            <a:srgbClr val="000000"/>
                          </a:solidFill>
                          <a:effectLst/>
                          <a:latin typeface="Times New Roman" panose="02020603050405020304" pitchFamily="18" charset="0"/>
                          <a:ea typeface="標楷體" panose="03000509000000000000" pitchFamily="65" charset="-120"/>
                          <a:cs typeface="+mn-cs"/>
                        </a:rPr>
                        <a:t>執行要點</a:t>
                      </a:r>
                    </a:p>
                  </a:txBody>
                  <a:tcPr marL="7823" marR="78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272214427"/>
                  </a:ext>
                </a:extLst>
              </a:tr>
              <a:tr h="4318530">
                <a:tc>
                  <a:txBody>
                    <a:bodyPr/>
                    <a:lstStyle/>
                    <a:p>
                      <a:pPr algn="ctr">
                        <a:lnSpc>
                          <a:spcPts val="2400"/>
                        </a:lnSpc>
                        <a:spcAft>
                          <a:spcPts val="0"/>
                        </a:spcAft>
                      </a:pPr>
                      <a:r>
                        <a:rPr lang="zh-TW" sz="2000" kern="150">
                          <a:solidFill>
                            <a:srgbClr val="000000"/>
                          </a:solidFill>
                          <a:effectLst/>
                          <a:latin typeface="Times New Roman" panose="02020603050405020304" pitchFamily="18" charset="0"/>
                          <a:ea typeface="標楷體" panose="03000509000000000000" pitchFamily="65" charset="-120"/>
                        </a:rPr>
                        <a:t>一</a:t>
                      </a:r>
                      <a:endParaRPr lang="zh-TW" sz="2000" kern="150">
                        <a:effectLst/>
                        <a:latin typeface="Times New Roman" panose="02020603050405020304" pitchFamily="18" charset="0"/>
                        <a:ea typeface="新細明體, PMingLiU"/>
                      </a:endParaRPr>
                    </a:p>
                  </a:txBody>
                  <a:tcPr marL="7823" marR="7823"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270" algn="just">
                        <a:lnSpc>
                          <a:spcPts val="2400"/>
                        </a:lnSpc>
                        <a:spcAft>
                          <a:spcPts val="0"/>
                        </a:spcAft>
                      </a:pPr>
                      <a:r>
                        <a:rPr lang="zh-TW" sz="2000" kern="150" dirty="0">
                          <a:solidFill>
                            <a:srgbClr val="000000"/>
                          </a:solidFill>
                          <a:effectLst/>
                          <a:latin typeface="Times New Roman" panose="02020603050405020304" pitchFamily="18" charset="0"/>
                          <a:ea typeface="標楷體" panose="03000509000000000000" pitchFamily="65" charset="-120"/>
                        </a:rPr>
                        <a:t>開標時注意投標廠商借牌圍標行為</a:t>
                      </a:r>
                      <a:endParaRPr lang="zh-TW" sz="2000" kern="150" dirty="0">
                        <a:effectLst/>
                        <a:latin typeface="Times New Roman" panose="02020603050405020304" pitchFamily="18" charset="0"/>
                        <a:ea typeface="新細明體, PMingLiU"/>
                      </a:endParaRPr>
                    </a:p>
                  </a:txBody>
                  <a:tcPr marL="7823" marR="78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2400"/>
                        </a:lnSpc>
                        <a:spcAft>
                          <a:spcPts val="0"/>
                        </a:spcAft>
                      </a:pPr>
                      <a:r>
                        <a:rPr lang="en-US" sz="2000" b="1" u="sng" kern="150" dirty="0">
                          <a:solidFill>
                            <a:srgbClr val="000000"/>
                          </a:solidFill>
                          <a:effectLst/>
                          <a:latin typeface="Times New Roman" panose="02020603050405020304" pitchFamily="18" charset="0"/>
                          <a:ea typeface="標楷體" panose="03000509000000000000" pitchFamily="65" charset="-120"/>
                        </a:rPr>
                        <a:t>1.</a:t>
                      </a:r>
                      <a:r>
                        <a:rPr lang="zh-TW" sz="2000" b="1" u="sng" kern="150" dirty="0">
                          <a:solidFill>
                            <a:srgbClr val="000000"/>
                          </a:solidFill>
                          <a:effectLst/>
                          <a:latin typeface="Times New Roman" panose="02020603050405020304" pitchFamily="18" charset="0"/>
                          <a:ea typeface="標楷體" panose="03000509000000000000" pitchFamily="65" charset="-120"/>
                        </a:rPr>
                        <a:t>查察廠商投標文件有無異常關聯及借牌投標</a:t>
                      </a:r>
                      <a:endParaRPr lang="zh-TW" sz="2000" kern="150" dirty="0">
                        <a:effectLst/>
                        <a:latin typeface="Times New Roman" panose="02020603050405020304" pitchFamily="18" charset="0"/>
                        <a:ea typeface="新細明體, PMingLiU"/>
                      </a:endParaRPr>
                    </a:p>
                    <a:p>
                      <a:pPr algn="just">
                        <a:lnSpc>
                          <a:spcPts val="2400"/>
                        </a:lnSpc>
                        <a:spcAft>
                          <a:spcPts val="0"/>
                        </a:spcAft>
                      </a:pPr>
                      <a:r>
                        <a:rPr lang="en-US" sz="2000" kern="150" dirty="0">
                          <a:solidFill>
                            <a:srgbClr val="000000"/>
                          </a:solidFill>
                          <a:effectLst/>
                          <a:latin typeface="Times New Roman" panose="02020603050405020304" pitchFamily="18" charset="0"/>
                          <a:ea typeface="Times New Roman" panose="02020603050405020304" pitchFamily="18" charset="0"/>
                        </a:rPr>
                        <a:t>   </a:t>
                      </a:r>
                      <a:r>
                        <a:rPr lang="zh-TW" sz="2000" kern="150" dirty="0">
                          <a:solidFill>
                            <a:srgbClr val="000000"/>
                          </a:solidFill>
                          <a:effectLst/>
                          <a:latin typeface="Times New Roman" panose="02020603050405020304" pitchFamily="18" charset="0"/>
                          <a:ea typeface="標楷體" panose="03000509000000000000" pitchFamily="65" charset="-120"/>
                        </a:rPr>
                        <a:t>機關辦理開標及審標作業，落實審查廠商投標文件，並注意廠商有無「借用或冒用他人名義或證件投標」、「不同投標廠商間之投標文件內容有重大異常關聯」及「其他影響採購公正之違反法令行為」（例如投標文件筆跡相同、投標標封連號、投標文件所載負責人為同一人、不同投標廠商出席開標人員為同一人、投標文件有刻意製造不合格標情形、出席開標人員非投標廠商人員等）。如有，應依採購法第</a:t>
                      </a:r>
                      <a:r>
                        <a:rPr lang="en-US" sz="2000" kern="150" dirty="0">
                          <a:solidFill>
                            <a:srgbClr val="000000"/>
                          </a:solidFill>
                          <a:effectLst/>
                          <a:latin typeface="Times New Roman" panose="02020603050405020304" pitchFamily="18" charset="0"/>
                          <a:ea typeface="標楷體" panose="03000509000000000000" pitchFamily="65" charset="-120"/>
                        </a:rPr>
                        <a:t>31</a:t>
                      </a:r>
                      <a:r>
                        <a:rPr lang="zh-TW" sz="2000" kern="150" dirty="0">
                          <a:solidFill>
                            <a:srgbClr val="000000"/>
                          </a:solidFill>
                          <a:effectLst/>
                          <a:latin typeface="Times New Roman" panose="02020603050405020304" pitchFamily="18" charset="0"/>
                          <a:ea typeface="標楷體" panose="03000509000000000000" pitchFamily="65" charset="-120"/>
                        </a:rPr>
                        <a:t>條（不予發還或追繳押標金）、第</a:t>
                      </a:r>
                      <a:r>
                        <a:rPr lang="en-US" sz="2000" kern="150" dirty="0">
                          <a:solidFill>
                            <a:srgbClr val="000000"/>
                          </a:solidFill>
                          <a:effectLst/>
                          <a:latin typeface="Times New Roman" panose="02020603050405020304" pitchFamily="18" charset="0"/>
                          <a:ea typeface="標楷體" panose="03000509000000000000" pitchFamily="65" charset="-120"/>
                        </a:rPr>
                        <a:t>50</a:t>
                      </a:r>
                      <a:r>
                        <a:rPr lang="zh-TW" sz="2000" kern="150" dirty="0">
                          <a:solidFill>
                            <a:srgbClr val="000000"/>
                          </a:solidFill>
                          <a:effectLst/>
                          <a:latin typeface="Times New Roman" panose="02020603050405020304" pitchFamily="18" charset="0"/>
                          <a:ea typeface="標楷體" panose="03000509000000000000" pitchFamily="65" charset="-120"/>
                        </a:rPr>
                        <a:t>條（不決標予該廠商、撤銷決標、終止或解除契約）及第</a:t>
                      </a:r>
                      <a:r>
                        <a:rPr lang="en-US" sz="2000" kern="150" dirty="0">
                          <a:solidFill>
                            <a:srgbClr val="000000"/>
                          </a:solidFill>
                          <a:effectLst/>
                          <a:latin typeface="Times New Roman" panose="02020603050405020304" pitchFamily="18" charset="0"/>
                          <a:ea typeface="標楷體" panose="03000509000000000000" pitchFamily="65" charset="-120"/>
                        </a:rPr>
                        <a:t>101</a:t>
                      </a:r>
                      <a:r>
                        <a:rPr lang="zh-TW" sz="2000" kern="150" dirty="0">
                          <a:solidFill>
                            <a:srgbClr val="000000"/>
                          </a:solidFill>
                          <a:effectLst/>
                          <a:latin typeface="Times New Roman" panose="02020603050405020304" pitchFamily="18" charset="0"/>
                          <a:ea typeface="標楷體" panose="03000509000000000000" pitchFamily="65" charset="-120"/>
                        </a:rPr>
                        <a:t>條（通知刊登政府採購公報拒絕往來）規定處理，以避免發生影響採購公平競爭情事。</a:t>
                      </a:r>
                      <a:endParaRPr lang="zh-TW" sz="2000" kern="150" dirty="0">
                        <a:effectLst/>
                        <a:latin typeface="Times New Roman" panose="02020603050405020304" pitchFamily="18" charset="0"/>
                        <a:ea typeface="新細明體, PMingLiU"/>
                      </a:endParaRPr>
                    </a:p>
                    <a:p>
                      <a:pPr algn="just">
                        <a:lnSpc>
                          <a:spcPts val="2400"/>
                        </a:lnSpc>
                        <a:spcAft>
                          <a:spcPts val="0"/>
                        </a:spcAft>
                      </a:pPr>
                      <a:r>
                        <a:rPr lang="en-US" sz="2000" b="1" u="sng" kern="150" dirty="0">
                          <a:solidFill>
                            <a:srgbClr val="000000"/>
                          </a:solidFill>
                          <a:effectLst/>
                          <a:latin typeface="Times New Roman" panose="02020603050405020304" pitchFamily="18" charset="0"/>
                          <a:ea typeface="標楷體" panose="03000509000000000000" pitchFamily="65" charset="-120"/>
                        </a:rPr>
                        <a:t>2.</a:t>
                      </a:r>
                      <a:r>
                        <a:rPr lang="zh-TW" sz="2000" b="1" u="sng" kern="150" dirty="0">
                          <a:solidFill>
                            <a:srgbClr val="000000"/>
                          </a:solidFill>
                          <a:effectLst/>
                          <a:latin typeface="Times New Roman" panose="02020603050405020304" pitchFamily="18" charset="0"/>
                          <a:ea typeface="標楷體" panose="03000509000000000000" pitchFamily="65" charset="-120"/>
                        </a:rPr>
                        <a:t>發現違法情事予以告發</a:t>
                      </a:r>
                      <a:endParaRPr lang="zh-TW" sz="2000" kern="150" dirty="0">
                        <a:effectLst/>
                        <a:latin typeface="Times New Roman" panose="02020603050405020304" pitchFamily="18" charset="0"/>
                        <a:ea typeface="新細明體, PMingLiU"/>
                      </a:endParaRPr>
                    </a:p>
                    <a:p>
                      <a:pPr algn="just">
                        <a:lnSpc>
                          <a:spcPts val="2400"/>
                        </a:lnSpc>
                        <a:spcAft>
                          <a:spcPts val="0"/>
                        </a:spcAft>
                      </a:pPr>
                      <a:r>
                        <a:rPr lang="en-US" sz="2000" kern="150" dirty="0">
                          <a:solidFill>
                            <a:srgbClr val="000000"/>
                          </a:solidFill>
                          <a:effectLst/>
                          <a:latin typeface="Times New Roman" panose="02020603050405020304" pitchFamily="18" charset="0"/>
                          <a:ea typeface="Times New Roman" panose="02020603050405020304" pitchFamily="18" charset="0"/>
                        </a:rPr>
                        <a:t>   </a:t>
                      </a:r>
                      <a:r>
                        <a:rPr lang="zh-TW" sz="2000" kern="150" dirty="0">
                          <a:solidFill>
                            <a:srgbClr val="000000"/>
                          </a:solidFill>
                          <a:effectLst/>
                          <a:latin typeface="Times New Roman" panose="02020603050405020304" pitchFamily="18" charset="0"/>
                          <a:ea typeface="標楷體" panose="03000509000000000000" pitchFamily="65" charset="-120"/>
                        </a:rPr>
                        <a:t>機關發現廠商疑有違反採購法第</a:t>
                      </a:r>
                      <a:r>
                        <a:rPr lang="en-US" sz="2000" kern="150" dirty="0">
                          <a:solidFill>
                            <a:srgbClr val="000000"/>
                          </a:solidFill>
                          <a:effectLst/>
                          <a:latin typeface="Times New Roman" panose="02020603050405020304" pitchFamily="18" charset="0"/>
                          <a:ea typeface="標楷體" panose="03000509000000000000" pitchFamily="65" charset="-120"/>
                        </a:rPr>
                        <a:t>87</a:t>
                      </a:r>
                      <a:r>
                        <a:rPr lang="zh-TW" sz="2000" kern="150" dirty="0">
                          <a:solidFill>
                            <a:srgbClr val="000000"/>
                          </a:solidFill>
                          <a:effectLst/>
                          <a:latin typeface="Times New Roman" panose="02020603050405020304" pitchFamily="18" charset="0"/>
                          <a:ea typeface="標楷體" panose="03000509000000000000" pitchFamily="65" charset="-120"/>
                        </a:rPr>
                        <a:t>條至第</a:t>
                      </a:r>
                      <a:r>
                        <a:rPr lang="en-US" sz="2000" kern="150" dirty="0">
                          <a:solidFill>
                            <a:srgbClr val="000000"/>
                          </a:solidFill>
                          <a:effectLst/>
                          <a:latin typeface="Times New Roman" panose="02020603050405020304" pitchFamily="18" charset="0"/>
                          <a:ea typeface="標楷體" panose="03000509000000000000" pitchFamily="65" charset="-120"/>
                        </a:rPr>
                        <a:t>92</a:t>
                      </a:r>
                      <a:r>
                        <a:rPr lang="zh-TW" sz="2000" kern="150" dirty="0">
                          <a:solidFill>
                            <a:srgbClr val="000000"/>
                          </a:solidFill>
                          <a:effectLst/>
                          <a:latin typeface="Times New Roman" panose="02020603050405020304" pitchFamily="18" charset="0"/>
                          <a:ea typeface="標楷體" panose="03000509000000000000" pitchFamily="65" charset="-120"/>
                        </a:rPr>
                        <a:t>條之情形者，應立即保全相關證據並通知政風單位。</a:t>
                      </a:r>
                      <a:endParaRPr lang="zh-TW" sz="2000" kern="150" dirty="0">
                        <a:effectLst/>
                        <a:latin typeface="Times New Roman" panose="02020603050405020304" pitchFamily="18" charset="0"/>
                        <a:ea typeface="新細明體, PMingLiU"/>
                      </a:endParaRPr>
                    </a:p>
                  </a:txBody>
                  <a:tcPr marL="7823" marR="78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67084485"/>
                  </a:ext>
                </a:extLst>
              </a:tr>
            </a:tbl>
          </a:graphicData>
        </a:graphic>
      </p:graphicFrame>
      <p:sp>
        <p:nvSpPr>
          <p:cNvPr id="4" name="投影片編號版面配置區 3"/>
          <p:cNvSpPr>
            <a:spLocks noGrp="1"/>
          </p:cNvSpPr>
          <p:nvPr>
            <p:ph type="sldNum" sz="quarter" idx="12"/>
          </p:nvPr>
        </p:nvSpPr>
        <p:spPr/>
        <p:txBody>
          <a:bodyPr/>
          <a:lstStyle/>
          <a:p>
            <a:fld id="{1118FB7C-3051-423D-B140-B22D31D849CF}" type="slidenum">
              <a:rPr lang="zh-TW" altLang="en-US" smtClean="0"/>
              <a:pPr/>
              <a:t>13</a:t>
            </a:fld>
            <a:endParaRPr lang="zh-TW" altLang="en-US"/>
          </a:p>
        </p:txBody>
      </p:sp>
    </p:spTree>
    <p:extLst>
      <p:ext uri="{BB962C8B-B14F-4D97-AF65-F5344CB8AC3E}">
        <p14:creationId xmlns:p14="http://schemas.microsoft.com/office/powerpoint/2010/main" val="363394150"/>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p:cNvSpPr>
          <p:nvPr>
            <p:ph type="title"/>
          </p:nvPr>
        </p:nvSpPr>
        <p:spPr>
          <a:xfrm>
            <a:off x="323850" y="274638"/>
            <a:ext cx="8424863" cy="922337"/>
          </a:xfrm>
        </p:spPr>
        <p:txBody>
          <a:bodyPr>
            <a:normAutofit/>
          </a:bodyPr>
          <a:lstStyle/>
          <a:p>
            <a:pPr eaLnBrk="1" hangingPunct="1">
              <a:defRPr/>
            </a:pPr>
            <a:r>
              <a:rPr lang="zh-TW" altLang="en-US" b="1" dirty="0" smtClean="0">
                <a:solidFill>
                  <a:srgbClr val="FF0000"/>
                </a:solidFill>
                <a:latin typeface="+mn-ea"/>
                <a:ea typeface="+mn-ea"/>
              </a:rPr>
              <a:t>政府採購預算經費概述</a:t>
            </a:r>
            <a:r>
              <a:rPr lang="en-US" altLang="zh-TW" b="1" dirty="0" smtClean="0">
                <a:solidFill>
                  <a:srgbClr val="FF0000"/>
                </a:solidFill>
                <a:latin typeface="+mn-ea"/>
                <a:ea typeface="+mn-ea"/>
              </a:rPr>
              <a:t>1-1</a:t>
            </a:r>
            <a:endParaRPr lang="zh-TW" altLang="en-US" b="1" dirty="0" smtClean="0">
              <a:solidFill>
                <a:srgbClr val="FF0000"/>
              </a:solidFill>
              <a:latin typeface="+mn-ea"/>
              <a:ea typeface="+mn-ea"/>
            </a:endParaRPr>
          </a:p>
        </p:txBody>
      </p:sp>
      <p:sp>
        <p:nvSpPr>
          <p:cNvPr id="56323" name="Rectangle 3"/>
          <p:cNvSpPr>
            <a:spLocks noGrp="1"/>
          </p:cNvSpPr>
          <p:nvPr>
            <p:ph type="body" sz="half" idx="1"/>
          </p:nvPr>
        </p:nvSpPr>
        <p:spPr>
          <a:xfrm>
            <a:off x="395536" y="1196975"/>
            <a:ext cx="8353177" cy="4968330"/>
          </a:xfrm>
        </p:spPr>
        <p:txBody>
          <a:bodyPr>
            <a:noAutofit/>
          </a:bodyPr>
          <a:lstStyle/>
          <a:p>
            <a:pPr>
              <a:buFont typeface="Wingdings" panose="05000000000000000000" pitchFamily="2" charset="2"/>
              <a:buChar char="n"/>
              <a:defRPr/>
            </a:pPr>
            <a:r>
              <a:rPr lang="zh-TW" altLang="en-US" sz="2400" b="1" dirty="0" smtClean="0">
                <a:solidFill>
                  <a:srgbClr val="0000FF"/>
                </a:solidFill>
                <a:latin typeface="+mn-ea"/>
              </a:rPr>
              <a:t>政府採購</a:t>
            </a:r>
            <a:r>
              <a:rPr lang="zh-TW" altLang="en-US" sz="2400" b="1" dirty="0">
                <a:solidFill>
                  <a:srgbClr val="0000FF"/>
                </a:solidFill>
                <a:latin typeface="+mn-ea"/>
              </a:rPr>
              <a:t>預算經費</a:t>
            </a:r>
            <a:r>
              <a:rPr lang="zh-TW" altLang="en-US" sz="2400" b="1" dirty="0" smtClean="0">
                <a:solidFill>
                  <a:srgbClr val="0000FF"/>
                </a:solidFill>
                <a:latin typeface="+mn-ea"/>
              </a:rPr>
              <a:t>來源原則有三</a:t>
            </a:r>
            <a:r>
              <a:rPr lang="zh-TW" altLang="en-US" sz="2400" b="1" dirty="0" smtClean="0">
                <a:solidFill>
                  <a:srgbClr val="0000FF"/>
                </a:solidFill>
                <a:latin typeface="PMingLiU" panose="02020500000000000000" pitchFamily="18" charset="-120"/>
                <a:ea typeface="PMingLiU" panose="02020500000000000000" pitchFamily="18" charset="-120"/>
              </a:rPr>
              <a:t>：</a:t>
            </a:r>
            <a:endParaRPr lang="en-US" altLang="zh-TW" sz="2400" b="1" dirty="0" smtClean="0">
              <a:solidFill>
                <a:srgbClr val="0000FF"/>
              </a:solidFill>
              <a:latin typeface="+mn-ea"/>
            </a:endParaRPr>
          </a:p>
          <a:p>
            <a:pPr marL="457200" indent="-457200">
              <a:buFont typeface="+mj-lt"/>
              <a:buAutoNum type="arabicPeriod"/>
              <a:defRPr/>
            </a:pPr>
            <a:r>
              <a:rPr lang="zh-TW" altLang="en-US" sz="2400" b="1" dirty="0" smtClean="0">
                <a:solidFill>
                  <a:srgbClr val="0000FF"/>
                </a:solidFill>
                <a:latin typeface="+mn-ea"/>
              </a:rPr>
              <a:t>「機關</a:t>
            </a:r>
            <a:r>
              <a:rPr lang="zh-TW" altLang="en-US" sz="2400" b="1" dirty="0" smtClean="0">
                <a:solidFill>
                  <a:srgbClr val="0000FF"/>
                </a:solidFill>
                <a:latin typeface="+mj-ea"/>
                <a:ea typeface="+mj-ea"/>
              </a:rPr>
              <a:t>預算」</a:t>
            </a:r>
            <a:r>
              <a:rPr lang="zh-TW" altLang="en-US" sz="2400" b="1" dirty="0">
                <a:solidFill>
                  <a:srgbClr val="0000FF"/>
                </a:solidFill>
                <a:latin typeface="+mj-ea"/>
                <a:ea typeface="+mj-ea"/>
              </a:rPr>
              <a:t>：公開之預算金額，</a:t>
            </a:r>
            <a:r>
              <a:rPr lang="zh-TW" altLang="en-US" sz="2400" b="1" dirty="0" smtClean="0">
                <a:latin typeface="+mn-ea"/>
              </a:rPr>
              <a:t>為</a:t>
            </a:r>
            <a:r>
              <a:rPr lang="zh-TW" altLang="en-US" sz="2400" b="1" dirty="0">
                <a:latin typeface="+mn-ea"/>
              </a:rPr>
              <a:t>該採購得用以支付得標廠商契約價金</a:t>
            </a:r>
            <a:r>
              <a:rPr lang="zh-TW" altLang="en-US" sz="2400" b="1" dirty="0" smtClean="0">
                <a:latin typeface="+mn-ea"/>
              </a:rPr>
              <a:t>。</a:t>
            </a:r>
            <a:r>
              <a:rPr lang="en-US" altLang="zh-TW" sz="2400" b="1" dirty="0" smtClean="0">
                <a:latin typeface="+mn-ea"/>
              </a:rPr>
              <a:t>(</a:t>
            </a:r>
            <a:r>
              <a:rPr lang="zh-TW" altLang="en-US" sz="2400" b="1" dirty="0" smtClean="0">
                <a:latin typeface="+mn-ea"/>
              </a:rPr>
              <a:t>採購</a:t>
            </a:r>
            <a:r>
              <a:rPr lang="zh-TW" altLang="en-US" sz="2400" b="1" dirty="0">
                <a:latin typeface="+mn-ea"/>
              </a:rPr>
              <a:t>法施行細則</a:t>
            </a:r>
            <a:r>
              <a:rPr lang="zh-TW" altLang="en-US" sz="2400" b="1" dirty="0" smtClean="0">
                <a:latin typeface="+mn-ea"/>
              </a:rPr>
              <a:t>第</a:t>
            </a:r>
            <a:r>
              <a:rPr lang="en-US" altLang="zh-TW" sz="2400" b="1" dirty="0" smtClean="0">
                <a:latin typeface="+mn-ea"/>
              </a:rPr>
              <a:t>26</a:t>
            </a:r>
            <a:r>
              <a:rPr lang="zh-TW" altLang="en-US" sz="2400" b="1" dirty="0" smtClean="0">
                <a:latin typeface="+mn-ea"/>
              </a:rPr>
              <a:t>條</a:t>
            </a:r>
            <a:r>
              <a:rPr lang="en-US" altLang="zh-TW" sz="2400" b="1" dirty="0" smtClean="0">
                <a:latin typeface="+mn-ea"/>
              </a:rPr>
              <a:t>)</a:t>
            </a:r>
          </a:p>
          <a:p>
            <a:pPr>
              <a:buFont typeface="Wingdings" panose="05000000000000000000" pitchFamily="2" charset="2"/>
              <a:buChar char="p"/>
              <a:defRPr/>
            </a:pPr>
            <a:r>
              <a:rPr lang="en-US" altLang="zh-TW" sz="2400" b="1" dirty="0" smtClean="0">
                <a:solidFill>
                  <a:srgbClr val="0000FF"/>
                </a:solidFill>
                <a:latin typeface="+mn-ea"/>
              </a:rPr>
              <a:t>【</a:t>
            </a:r>
            <a:r>
              <a:rPr lang="zh-TW" altLang="en-US" sz="2400" b="1" dirty="0" smtClean="0">
                <a:solidFill>
                  <a:srgbClr val="0000FF"/>
                </a:solidFill>
                <a:latin typeface="+mn-ea"/>
              </a:rPr>
              <a:t>模擬議題</a:t>
            </a:r>
            <a:r>
              <a:rPr lang="en-US" altLang="zh-TW" sz="2400" b="1" dirty="0" smtClean="0">
                <a:solidFill>
                  <a:srgbClr val="0000FF"/>
                </a:solidFill>
                <a:latin typeface="+mn-ea"/>
              </a:rPr>
              <a:t>】</a:t>
            </a:r>
            <a:br>
              <a:rPr lang="en-US" altLang="zh-TW" sz="2400" b="1" dirty="0" smtClean="0">
                <a:solidFill>
                  <a:srgbClr val="0000FF"/>
                </a:solidFill>
                <a:latin typeface="+mn-ea"/>
              </a:rPr>
            </a:br>
            <a:r>
              <a:rPr lang="zh-TW" altLang="en-US" sz="2400" b="1" dirty="0" smtClean="0">
                <a:latin typeface="+mn-ea"/>
              </a:rPr>
              <a:t>機關在</a:t>
            </a:r>
            <a:r>
              <a:rPr lang="zh-TW" altLang="en-US" sz="2400" b="1" dirty="0">
                <a:latin typeface="+mn-ea"/>
              </a:rPr>
              <a:t>補助計畫</a:t>
            </a:r>
            <a:r>
              <a:rPr lang="zh-TW" altLang="en-US" sz="2400" b="1" dirty="0" smtClean="0">
                <a:latin typeface="+mn-ea"/>
              </a:rPr>
              <a:t>編列設備採購預算</a:t>
            </a:r>
            <a:r>
              <a:rPr lang="zh-TW" altLang="en-US" sz="2400" b="1" dirty="0">
                <a:latin typeface="+mn-ea"/>
              </a:rPr>
              <a:t>金額超過</a:t>
            </a:r>
            <a:r>
              <a:rPr lang="en-US" altLang="zh-TW" sz="2400" b="1" dirty="0" smtClean="0">
                <a:latin typeface="+mn-ea"/>
              </a:rPr>
              <a:t>15</a:t>
            </a:r>
            <a:r>
              <a:rPr lang="zh-TW" altLang="en-US" sz="2400" b="1" dirty="0" smtClean="0">
                <a:latin typeface="+mn-ea"/>
              </a:rPr>
              <a:t>萬</a:t>
            </a:r>
            <a:r>
              <a:rPr lang="zh-TW" altLang="en-US" sz="2400" b="1" dirty="0">
                <a:latin typeface="+mn-ea"/>
              </a:rPr>
              <a:t>元</a:t>
            </a:r>
            <a:r>
              <a:rPr lang="zh-TW" altLang="en-US" sz="2400" b="1" dirty="0" smtClean="0">
                <a:latin typeface="+mn-ea"/>
              </a:rPr>
              <a:t>，但詢</a:t>
            </a:r>
            <a:r>
              <a:rPr lang="zh-TW" altLang="en-US" sz="2400" b="1" dirty="0">
                <a:latin typeface="+mn-ea"/>
              </a:rPr>
              <a:t>價後，廠商報價低於</a:t>
            </a:r>
            <a:r>
              <a:rPr lang="en-US" altLang="zh-TW" sz="2400" b="1" dirty="0" smtClean="0">
                <a:latin typeface="+mn-ea"/>
              </a:rPr>
              <a:t>15</a:t>
            </a:r>
            <a:r>
              <a:rPr lang="zh-TW" altLang="en-US" sz="2400" b="1" dirty="0" smtClean="0">
                <a:latin typeface="+mn-ea"/>
              </a:rPr>
              <a:t>萬元</a:t>
            </a:r>
            <a:r>
              <a:rPr lang="en-US" altLang="zh-TW" sz="2400" b="1" dirty="0" smtClean="0">
                <a:latin typeface="+mn-ea"/>
              </a:rPr>
              <a:t>(</a:t>
            </a:r>
            <a:r>
              <a:rPr lang="zh-TW" altLang="en-US" sz="2400" b="1" dirty="0" smtClean="0">
                <a:latin typeface="+mn-ea"/>
              </a:rPr>
              <a:t>小額採購</a:t>
            </a:r>
            <a:r>
              <a:rPr lang="en-US" altLang="zh-TW" sz="2400" b="1" dirty="0" smtClean="0">
                <a:latin typeface="+mn-ea"/>
              </a:rPr>
              <a:t>)</a:t>
            </a:r>
            <a:r>
              <a:rPr lang="zh-TW" altLang="en-US" sz="2400" b="1" dirty="0" smtClean="0">
                <a:latin typeface="+mn-ea"/>
              </a:rPr>
              <a:t>，</a:t>
            </a:r>
            <a:r>
              <a:rPr lang="zh-TW" altLang="en-US" sz="2400" b="1" dirty="0">
                <a:latin typeface="+mn-ea"/>
              </a:rPr>
              <a:t>請問在這種情況下，可否不辦理招標程序，逕洽</a:t>
            </a:r>
            <a:r>
              <a:rPr lang="zh-TW" altLang="en-US" sz="2400" b="1" dirty="0" smtClean="0">
                <a:latin typeface="+mn-ea"/>
              </a:rPr>
              <a:t>廠商購買</a:t>
            </a:r>
            <a:r>
              <a:rPr lang="en-US" altLang="zh-TW" sz="2400" b="1" dirty="0" smtClean="0">
                <a:latin typeface="+mn-ea"/>
              </a:rPr>
              <a:t>?</a:t>
            </a:r>
            <a:br>
              <a:rPr lang="en-US" altLang="zh-TW" sz="2400" b="1" dirty="0" smtClean="0">
                <a:latin typeface="+mn-ea"/>
              </a:rPr>
            </a:br>
            <a:r>
              <a:rPr lang="en-US" altLang="zh-TW" sz="2400" b="1" dirty="0">
                <a:latin typeface="+mn-ea"/>
              </a:rPr>
              <a:t>【</a:t>
            </a:r>
            <a:r>
              <a:rPr lang="zh-TW" altLang="en-US" sz="2400" b="1" dirty="0">
                <a:latin typeface="+mn-ea"/>
              </a:rPr>
              <a:t>法律見解</a:t>
            </a:r>
            <a:r>
              <a:rPr lang="en-US" altLang="zh-TW" sz="2400" b="1" dirty="0">
                <a:latin typeface="+mn-ea"/>
              </a:rPr>
              <a:t>】</a:t>
            </a:r>
          </a:p>
          <a:p>
            <a:pPr>
              <a:buFont typeface="Wingdings" panose="05000000000000000000" pitchFamily="2" charset="2"/>
              <a:buChar char="l"/>
              <a:defRPr/>
            </a:pPr>
            <a:r>
              <a:rPr lang="en-US" altLang="zh-TW" sz="2400" b="1" dirty="0" smtClean="0">
                <a:solidFill>
                  <a:srgbClr val="0000FF"/>
                </a:solidFill>
                <a:latin typeface="+mn-ea"/>
              </a:rPr>
              <a:t>(</a:t>
            </a:r>
            <a:r>
              <a:rPr lang="zh-TW" altLang="en-US" sz="2400" b="1" dirty="0" smtClean="0">
                <a:solidFill>
                  <a:srgbClr val="0000FF"/>
                </a:solidFill>
                <a:latin typeface="+mn-ea"/>
              </a:rPr>
              <a:t>一</a:t>
            </a:r>
            <a:r>
              <a:rPr lang="en-US" altLang="zh-TW" sz="2400" b="1" dirty="0" smtClean="0">
                <a:solidFill>
                  <a:srgbClr val="0000FF"/>
                </a:solidFill>
                <a:latin typeface="+mn-ea"/>
              </a:rPr>
              <a:t>)</a:t>
            </a:r>
            <a:r>
              <a:rPr lang="zh-TW" altLang="en-US" sz="2400" b="1" dirty="0" smtClean="0">
                <a:solidFill>
                  <a:srgbClr val="0000FF"/>
                </a:solidFill>
                <a:latin typeface="+mn-ea"/>
              </a:rPr>
              <a:t>採購</a:t>
            </a:r>
            <a:r>
              <a:rPr lang="zh-TW" altLang="en-US" sz="2400" b="1" dirty="0">
                <a:solidFill>
                  <a:srgbClr val="0000FF"/>
                </a:solidFill>
                <a:latin typeface="+mn-ea"/>
              </a:rPr>
              <a:t>金額決定招標方式</a:t>
            </a:r>
            <a:r>
              <a:rPr lang="zh-TW" altLang="en-US" sz="2400" b="1" dirty="0" smtClean="0">
                <a:solidFill>
                  <a:srgbClr val="0000FF"/>
                </a:solidFill>
                <a:latin typeface="+mn-ea"/>
              </a:rPr>
              <a:t>：</a:t>
            </a:r>
            <a:r>
              <a:rPr lang="en-US" altLang="zh-TW" sz="2400" b="1" dirty="0" smtClean="0">
                <a:latin typeface="+mn-ea"/>
              </a:rPr>
              <a:t/>
            </a:r>
            <a:br>
              <a:rPr lang="en-US" altLang="zh-TW" sz="2400" b="1" dirty="0" smtClean="0">
                <a:latin typeface="+mn-ea"/>
              </a:rPr>
            </a:br>
            <a:r>
              <a:rPr lang="zh-TW" altLang="en-US" sz="2400" b="1" dirty="0" smtClean="0">
                <a:latin typeface="+mn-ea"/>
              </a:rPr>
              <a:t>採購</a:t>
            </a:r>
            <a:r>
              <a:rPr lang="zh-TW" altLang="en-US" sz="2400" b="1" dirty="0">
                <a:latin typeface="+mn-ea"/>
              </a:rPr>
              <a:t>法施行細則第</a:t>
            </a:r>
            <a:r>
              <a:rPr lang="en-US" altLang="zh-TW" sz="2400" b="1" dirty="0">
                <a:latin typeface="+mn-ea"/>
              </a:rPr>
              <a:t>6</a:t>
            </a:r>
            <a:r>
              <a:rPr lang="zh-TW" altLang="en-US" sz="2400" b="1" dirty="0">
                <a:latin typeface="+mn-ea"/>
              </a:rPr>
              <a:t>條規定，採購金額於招標前認定之；如採購案之預算金額超過</a:t>
            </a:r>
            <a:r>
              <a:rPr lang="en-US" altLang="zh-TW" sz="2400" b="1" dirty="0" smtClean="0">
                <a:latin typeface="+mn-ea"/>
              </a:rPr>
              <a:t>15</a:t>
            </a:r>
            <a:r>
              <a:rPr lang="zh-TW" altLang="en-US" sz="2400" b="1" dirty="0" smtClean="0">
                <a:latin typeface="+mn-ea"/>
              </a:rPr>
              <a:t>萬</a:t>
            </a:r>
            <a:r>
              <a:rPr lang="zh-TW" altLang="en-US" sz="2400" b="1" dirty="0">
                <a:latin typeface="+mn-ea"/>
              </a:rPr>
              <a:t>元未達</a:t>
            </a:r>
            <a:r>
              <a:rPr lang="en-US" altLang="zh-TW" sz="2400" b="1" dirty="0" smtClean="0">
                <a:latin typeface="+mn-ea"/>
              </a:rPr>
              <a:t>150</a:t>
            </a:r>
            <a:r>
              <a:rPr lang="zh-TW" altLang="en-US" sz="2400" b="1" dirty="0">
                <a:latin typeface="+mn-ea"/>
              </a:rPr>
              <a:t>萬元，理應依中央機關未達公告金額採購招標辦法第</a:t>
            </a:r>
            <a:r>
              <a:rPr lang="en-US" altLang="zh-TW" sz="2400" b="1" dirty="0">
                <a:latin typeface="+mn-ea"/>
              </a:rPr>
              <a:t>2</a:t>
            </a:r>
            <a:r>
              <a:rPr lang="zh-TW" altLang="en-US" sz="2400" b="1" dirty="0">
                <a:latin typeface="+mn-ea"/>
              </a:rPr>
              <a:t>條第</a:t>
            </a:r>
            <a:r>
              <a:rPr lang="en-US" altLang="zh-TW" sz="2400" b="1" dirty="0">
                <a:latin typeface="+mn-ea"/>
              </a:rPr>
              <a:t>1</a:t>
            </a:r>
            <a:r>
              <a:rPr lang="zh-TW" altLang="en-US" sz="2400" b="1" dirty="0">
                <a:latin typeface="+mn-ea"/>
              </a:rPr>
              <a:t>項各款辦理</a:t>
            </a:r>
            <a:r>
              <a:rPr lang="zh-TW" altLang="en-US" sz="2400" b="1" dirty="0" smtClean="0">
                <a:latin typeface="+mn-ea"/>
              </a:rPr>
              <a:t>。</a:t>
            </a:r>
            <a:endParaRPr lang="zh-TW" altLang="en-US" sz="2400" b="1" dirty="0">
              <a:latin typeface="+mn-ea"/>
            </a:endParaRPr>
          </a:p>
        </p:txBody>
      </p:sp>
      <p:sp>
        <p:nvSpPr>
          <p:cNvPr id="3" name="投影片編號版面配置區 2"/>
          <p:cNvSpPr>
            <a:spLocks noGrp="1"/>
          </p:cNvSpPr>
          <p:nvPr>
            <p:ph type="sldNum" sz="quarter" idx="12"/>
          </p:nvPr>
        </p:nvSpPr>
        <p:spPr/>
        <p:txBody>
          <a:bodyPr/>
          <a:lstStyle/>
          <a:p>
            <a:fld id="{1118FB7C-3051-423D-B140-B22D31D849CF}" type="slidenum">
              <a:rPr lang="zh-TW" altLang="en-US" smtClean="0"/>
              <a:pPr/>
              <a:t>130</a:t>
            </a:fld>
            <a:endParaRPr lang="zh-TW" altLang="en-US"/>
          </a:p>
        </p:txBody>
      </p:sp>
    </p:spTree>
    <p:extLst>
      <p:ext uri="{BB962C8B-B14F-4D97-AF65-F5344CB8AC3E}">
        <p14:creationId xmlns:p14="http://schemas.microsoft.com/office/powerpoint/2010/main" val="1125616168"/>
      </p:ext>
    </p:extLst>
  </p:cSld>
  <p:clrMapOvr>
    <a:masterClrMapping/>
  </p:clrMapOvr>
  <p:transition/>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p:cNvSpPr>
          <p:nvPr>
            <p:ph type="title"/>
          </p:nvPr>
        </p:nvSpPr>
        <p:spPr>
          <a:xfrm>
            <a:off x="323850" y="274638"/>
            <a:ext cx="8424863" cy="922337"/>
          </a:xfrm>
        </p:spPr>
        <p:txBody>
          <a:bodyPr>
            <a:normAutofit/>
          </a:bodyPr>
          <a:lstStyle/>
          <a:p>
            <a:pPr eaLnBrk="1" hangingPunct="1">
              <a:defRPr/>
            </a:pPr>
            <a:r>
              <a:rPr lang="zh-TW" altLang="en-US" b="1" dirty="0" smtClean="0">
                <a:solidFill>
                  <a:srgbClr val="FF0000"/>
                </a:solidFill>
                <a:latin typeface="+mn-ea"/>
                <a:ea typeface="+mn-ea"/>
              </a:rPr>
              <a:t>政府採購預算經費概述</a:t>
            </a:r>
            <a:r>
              <a:rPr lang="en-US" altLang="zh-TW" b="1" dirty="0" smtClean="0">
                <a:solidFill>
                  <a:srgbClr val="FF0000"/>
                </a:solidFill>
                <a:latin typeface="+mn-ea"/>
                <a:ea typeface="+mn-ea"/>
              </a:rPr>
              <a:t>1-2</a:t>
            </a:r>
            <a:endParaRPr lang="zh-TW" altLang="en-US" b="1" dirty="0" smtClean="0">
              <a:solidFill>
                <a:srgbClr val="FF0000"/>
              </a:solidFill>
              <a:latin typeface="+mn-ea"/>
              <a:ea typeface="+mn-ea"/>
            </a:endParaRPr>
          </a:p>
        </p:txBody>
      </p:sp>
      <p:sp>
        <p:nvSpPr>
          <p:cNvPr id="56323" name="Rectangle 3"/>
          <p:cNvSpPr>
            <a:spLocks noGrp="1"/>
          </p:cNvSpPr>
          <p:nvPr>
            <p:ph type="body" sz="half" idx="1"/>
          </p:nvPr>
        </p:nvSpPr>
        <p:spPr>
          <a:xfrm>
            <a:off x="395536" y="1196975"/>
            <a:ext cx="8496944" cy="4968330"/>
          </a:xfrm>
        </p:spPr>
        <p:txBody>
          <a:bodyPr>
            <a:noAutofit/>
          </a:bodyPr>
          <a:lstStyle/>
          <a:p>
            <a:pPr>
              <a:buFont typeface="Wingdings" panose="05000000000000000000" pitchFamily="2" charset="2"/>
              <a:buChar char="l"/>
              <a:defRPr/>
            </a:pPr>
            <a:r>
              <a:rPr lang="en-US" altLang="zh-TW" sz="2400" b="1" dirty="0" smtClean="0">
                <a:solidFill>
                  <a:srgbClr val="0000FF"/>
                </a:solidFill>
                <a:latin typeface="+mn-ea"/>
              </a:rPr>
              <a:t>(</a:t>
            </a:r>
            <a:r>
              <a:rPr lang="zh-TW" altLang="en-US" sz="2400" b="1" dirty="0" smtClean="0">
                <a:solidFill>
                  <a:srgbClr val="0000FF"/>
                </a:solidFill>
                <a:latin typeface="+mn-ea"/>
              </a:rPr>
              <a:t>二</a:t>
            </a:r>
            <a:r>
              <a:rPr lang="en-US" altLang="zh-TW" sz="2400" b="1" dirty="0" smtClean="0">
                <a:solidFill>
                  <a:srgbClr val="0000FF"/>
                </a:solidFill>
                <a:latin typeface="+mn-ea"/>
              </a:rPr>
              <a:t>)</a:t>
            </a:r>
            <a:r>
              <a:rPr lang="zh-TW" altLang="en-US" sz="2400" b="1" dirty="0" smtClean="0">
                <a:solidFill>
                  <a:srgbClr val="0000FF"/>
                </a:solidFill>
                <a:latin typeface="+mn-ea"/>
              </a:rPr>
              <a:t>因應方式之相關函釋：</a:t>
            </a:r>
            <a:endParaRPr lang="en-US" altLang="zh-TW" sz="2400" b="1" dirty="0" smtClean="0">
              <a:solidFill>
                <a:srgbClr val="0000FF"/>
              </a:solidFill>
              <a:latin typeface="+mn-ea"/>
            </a:endParaRPr>
          </a:p>
          <a:p>
            <a:pPr>
              <a:defRPr/>
            </a:pPr>
            <a:r>
              <a:rPr lang="zh-TW" altLang="en-US" sz="2400" b="1" dirty="0" smtClean="0">
                <a:latin typeface="+mn-ea"/>
              </a:rPr>
              <a:t>關於政府採購法施行</a:t>
            </a:r>
            <a:r>
              <a:rPr lang="zh-TW" altLang="en-US" sz="2400" b="1" dirty="0">
                <a:latin typeface="+mn-ea"/>
              </a:rPr>
              <a:t>細則第二十六條第一項之執行</a:t>
            </a:r>
            <a:r>
              <a:rPr lang="zh-TW" altLang="en-US" sz="2400" b="1" dirty="0" smtClean="0">
                <a:latin typeface="+mn-ea"/>
              </a:rPr>
              <a:t>疑義</a:t>
            </a:r>
            <a:r>
              <a:rPr lang="en-US" altLang="zh-TW" sz="2400" b="1" dirty="0" smtClean="0">
                <a:latin typeface="+mn-ea"/>
              </a:rPr>
              <a:t>…</a:t>
            </a:r>
          </a:p>
          <a:p>
            <a:pPr>
              <a:defRPr/>
            </a:pPr>
            <a:r>
              <a:rPr lang="zh-TW" altLang="en-US" sz="2400" b="1" dirty="0" smtClean="0">
                <a:latin typeface="+mn-ea"/>
              </a:rPr>
              <a:t>二</a:t>
            </a:r>
            <a:r>
              <a:rPr lang="zh-TW" altLang="en-US" sz="2400" b="1" dirty="0">
                <a:latin typeface="+mn-ea"/>
              </a:rPr>
              <a:t>、按「預算金額」依本法施行細則第二十六條第一項規定，為該採購得用以支付得標廠商契約價金之預算金額，機關辦理採購應依上開規定於招標前確認</a:t>
            </a:r>
            <a:r>
              <a:rPr lang="zh-TW" altLang="en-US" sz="2400" b="1" dirty="0" smtClean="0">
                <a:latin typeface="+mn-ea"/>
              </a:rPr>
              <a:t>。</a:t>
            </a:r>
            <a:r>
              <a:rPr lang="en-US" altLang="zh-TW" sz="2400" b="1" dirty="0" smtClean="0">
                <a:latin typeface="+mn-ea"/>
              </a:rPr>
              <a:t>…</a:t>
            </a:r>
          </a:p>
          <a:p>
            <a:pPr>
              <a:defRPr/>
            </a:pPr>
            <a:r>
              <a:rPr lang="zh-TW" altLang="en-US" sz="2400" b="1" dirty="0" smtClean="0">
                <a:latin typeface="+mn-ea"/>
              </a:rPr>
              <a:t>所述電腦</a:t>
            </a:r>
            <a:r>
              <a:rPr lang="zh-TW" altLang="en-US" sz="2400" b="1" dirty="0">
                <a:latin typeface="+mn-ea"/>
              </a:rPr>
              <a:t>財物採購預算</a:t>
            </a:r>
            <a:r>
              <a:rPr lang="zh-TW" altLang="en-US" sz="2400" b="1" dirty="0" smtClean="0">
                <a:latin typeface="+mn-ea"/>
              </a:rPr>
              <a:t>編列</a:t>
            </a:r>
            <a:r>
              <a:rPr lang="en-US" altLang="zh-TW" sz="2400" b="1" dirty="0" smtClean="0">
                <a:latin typeface="+mn-ea"/>
              </a:rPr>
              <a:t>100</a:t>
            </a:r>
            <a:r>
              <a:rPr lang="zh-TW" altLang="en-US" sz="2400" b="1" dirty="0" smtClean="0">
                <a:latin typeface="+mn-ea"/>
              </a:rPr>
              <a:t>萬</a:t>
            </a:r>
            <a:r>
              <a:rPr lang="zh-TW" altLang="en-US" sz="2400" b="1" dirty="0">
                <a:latin typeface="+mn-ea"/>
              </a:rPr>
              <a:t>元，經市場詢價後</a:t>
            </a:r>
            <a:r>
              <a:rPr lang="zh-TW" altLang="en-US" sz="2400" b="1" dirty="0" smtClean="0">
                <a:latin typeface="+mn-ea"/>
              </a:rPr>
              <a:t>只需</a:t>
            </a:r>
            <a:r>
              <a:rPr lang="en-US" altLang="zh-TW" sz="2400" b="1" dirty="0" smtClean="0">
                <a:latin typeface="+mn-ea"/>
              </a:rPr>
              <a:t>80</a:t>
            </a:r>
            <a:r>
              <a:rPr lang="zh-TW" altLang="en-US" sz="2400" b="1" dirty="0" smtClean="0">
                <a:latin typeface="+mn-ea"/>
              </a:rPr>
              <a:t>萬</a:t>
            </a:r>
            <a:r>
              <a:rPr lang="zh-TW" altLang="en-US" sz="2400" b="1" dirty="0">
                <a:latin typeface="+mn-ea"/>
              </a:rPr>
              <a:t>元，依前揭條項規定，該採購之預算金額仍應</a:t>
            </a:r>
            <a:r>
              <a:rPr lang="zh-TW" altLang="en-US" sz="2400" b="1" dirty="0" smtClean="0">
                <a:latin typeface="+mn-ea"/>
              </a:rPr>
              <a:t>為</a:t>
            </a:r>
            <a:r>
              <a:rPr lang="en-US" altLang="zh-TW" sz="2400" b="1" dirty="0" smtClean="0">
                <a:latin typeface="+mn-ea"/>
              </a:rPr>
              <a:t>100</a:t>
            </a:r>
            <a:r>
              <a:rPr lang="zh-TW" altLang="en-US" sz="2400" b="1" dirty="0" smtClean="0">
                <a:latin typeface="+mn-ea"/>
              </a:rPr>
              <a:t>萬元</a:t>
            </a:r>
            <a:r>
              <a:rPr lang="zh-TW" altLang="en-US" sz="2400" b="1" dirty="0">
                <a:latin typeface="+mn-ea"/>
              </a:rPr>
              <a:t>，屬公告金額以上之採購。惟如</a:t>
            </a:r>
            <a:r>
              <a:rPr lang="zh-TW" altLang="en-US" sz="2400" b="1" dirty="0">
                <a:solidFill>
                  <a:srgbClr val="0000FF"/>
                </a:solidFill>
                <a:latin typeface="+mn-ea"/>
              </a:rPr>
              <a:t>機關決定控</a:t>
            </a:r>
            <a:r>
              <a:rPr lang="zh-TW" altLang="en-US" sz="2400" b="1" dirty="0" smtClean="0">
                <a:solidFill>
                  <a:srgbClr val="0000FF"/>
                </a:solidFill>
                <a:latin typeface="+mn-ea"/>
              </a:rPr>
              <a:t>留</a:t>
            </a:r>
            <a:r>
              <a:rPr lang="en-US" altLang="zh-TW" sz="2400" b="1" dirty="0" smtClean="0">
                <a:solidFill>
                  <a:srgbClr val="0000FF"/>
                </a:solidFill>
                <a:latin typeface="+mn-ea"/>
              </a:rPr>
              <a:t>20</a:t>
            </a:r>
            <a:r>
              <a:rPr lang="zh-TW" altLang="en-US" sz="2400" b="1" dirty="0" smtClean="0">
                <a:solidFill>
                  <a:srgbClr val="0000FF"/>
                </a:solidFill>
                <a:latin typeface="+mn-ea"/>
              </a:rPr>
              <a:t>萬</a:t>
            </a:r>
            <a:r>
              <a:rPr lang="zh-TW" altLang="en-US" sz="2400" b="1" dirty="0">
                <a:solidFill>
                  <a:srgbClr val="0000FF"/>
                </a:solidFill>
                <a:latin typeface="+mn-ea"/>
              </a:rPr>
              <a:t>元繳庫不支用，得以可支用</a:t>
            </a:r>
            <a:r>
              <a:rPr lang="zh-TW" altLang="en-US" sz="2400" b="1" dirty="0" smtClean="0">
                <a:solidFill>
                  <a:srgbClr val="0000FF"/>
                </a:solidFill>
                <a:latin typeface="+mn-ea"/>
              </a:rPr>
              <a:t>上限</a:t>
            </a:r>
            <a:r>
              <a:rPr lang="en-US" altLang="zh-TW" sz="2400" b="1" dirty="0" smtClean="0">
                <a:solidFill>
                  <a:srgbClr val="0000FF"/>
                </a:solidFill>
                <a:latin typeface="+mn-ea"/>
              </a:rPr>
              <a:t>80</a:t>
            </a:r>
            <a:r>
              <a:rPr lang="zh-TW" altLang="en-US" sz="2400" b="1" dirty="0" smtClean="0">
                <a:solidFill>
                  <a:srgbClr val="0000FF"/>
                </a:solidFill>
                <a:latin typeface="+mn-ea"/>
              </a:rPr>
              <a:t>萬</a:t>
            </a:r>
            <a:r>
              <a:rPr lang="zh-TW" altLang="en-US" sz="2400" b="1" dirty="0">
                <a:solidFill>
                  <a:srgbClr val="0000FF"/>
                </a:solidFill>
                <a:latin typeface="+mn-ea"/>
              </a:rPr>
              <a:t>元認定為未達公告金額之採購。</a:t>
            </a:r>
            <a:r>
              <a:rPr lang="zh-TW" altLang="en-US" sz="2400" b="1" dirty="0">
                <a:latin typeface="+mn-ea"/>
              </a:rPr>
              <a:t>工程會</a:t>
            </a:r>
            <a:r>
              <a:rPr lang="en-US" altLang="zh-TW" sz="2400" b="1" dirty="0">
                <a:latin typeface="+mn-ea"/>
              </a:rPr>
              <a:t>93</a:t>
            </a:r>
            <a:r>
              <a:rPr lang="zh-TW" altLang="en-US" sz="2400" b="1" dirty="0">
                <a:latin typeface="+mn-ea"/>
              </a:rPr>
              <a:t>年</a:t>
            </a:r>
            <a:r>
              <a:rPr lang="en-US" altLang="zh-TW" sz="2400" b="1" dirty="0">
                <a:latin typeface="+mn-ea"/>
              </a:rPr>
              <a:t>09</a:t>
            </a:r>
            <a:r>
              <a:rPr lang="zh-TW" altLang="en-US" sz="2400" b="1" dirty="0">
                <a:latin typeface="+mn-ea"/>
              </a:rPr>
              <a:t>月</a:t>
            </a:r>
            <a:r>
              <a:rPr lang="en-US" altLang="zh-TW" sz="2400" b="1" dirty="0">
                <a:latin typeface="+mn-ea"/>
              </a:rPr>
              <a:t>23</a:t>
            </a:r>
            <a:r>
              <a:rPr lang="zh-TW" altLang="en-US" sz="2400" b="1" dirty="0">
                <a:latin typeface="+mn-ea"/>
              </a:rPr>
              <a:t>日工程企字第</a:t>
            </a:r>
            <a:r>
              <a:rPr lang="en-US" altLang="zh-TW" sz="2400" b="1" dirty="0">
                <a:latin typeface="+mn-ea"/>
              </a:rPr>
              <a:t>09300370160</a:t>
            </a:r>
            <a:r>
              <a:rPr lang="zh-TW" altLang="en-US" sz="2400" b="1" dirty="0">
                <a:latin typeface="+mn-ea"/>
              </a:rPr>
              <a:t>號</a:t>
            </a:r>
            <a:r>
              <a:rPr lang="zh-TW" altLang="en-US" sz="2400" b="1" dirty="0" smtClean="0">
                <a:latin typeface="+mn-ea"/>
              </a:rPr>
              <a:t>函</a:t>
            </a:r>
            <a:endParaRPr lang="en-US" altLang="zh-TW" sz="2400" b="1" dirty="0" smtClean="0">
              <a:latin typeface="+mn-ea"/>
            </a:endParaRPr>
          </a:p>
          <a:p>
            <a:pPr>
              <a:defRPr/>
            </a:pPr>
            <a:r>
              <a:rPr lang="zh-TW" altLang="en-US" sz="2400" b="1" dirty="0">
                <a:latin typeface="+mn-ea"/>
              </a:rPr>
              <a:t>備註：本會</a:t>
            </a:r>
            <a:r>
              <a:rPr lang="en-US" altLang="zh-TW" sz="2400" b="1" dirty="0">
                <a:latin typeface="+mn-ea"/>
              </a:rPr>
              <a:t>111</a:t>
            </a:r>
            <a:r>
              <a:rPr lang="zh-TW" altLang="en-US" sz="2400" b="1" dirty="0">
                <a:latin typeface="+mn-ea"/>
              </a:rPr>
              <a:t>年</a:t>
            </a:r>
            <a:r>
              <a:rPr lang="en-US" altLang="zh-TW" sz="2400" b="1" dirty="0">
                <a:latin typeface="+mn-ea"/>
              </a:rPr>
              <a:t>12</a:t>
            </a:r>
            <a:r>
              <a:rPr lang="zh-TW" altLang="en-US" sz="2400" b="1" dirty="0">
                <a:latin typeface="+mn-ea"/>
              </a:rPr>
              <a:t>月</a:t>
            </a:r>
            <a:r>
              <a:rPr lang="en-US" altLang="zh-TW" sz="2400" b="1" dirty="0">
                <a:latin typeface="+mn-ea"/>
              </a:rPr>
              <a:t>23</a:t>
            </a:r>
            <a:r>
              <a:rPr lang="zh-TW" altLang="en-US" sz="2400" b="1" dirty="0">
                <a:latin typeface="+mn-ea"/>
              </a:rPr>
              <a:t>日工程企字第</a:t>
            </a:r>
            <a:r>
              <a:rPr lang="en-US" altLang="zh-TW" sz="2400" b="1" dirty="0">
                <a:latin typeface="+mn-ea"/>
              </a:rPr>
              <a:t>1110100798</a:t>
            </a:r>
            <a:r>
              <a:rPr lang="zh-TW" altLang="en-US" sz="2400" b="1" dirty="0">
                <a:latin typeface="+mn-ea"/>
              </a:rPr>
              <a:t>號令修正政府採購法公告金額為</a:t>
            </a:r>
            <a:r>
              <a:rPr lang="en-US" altLang="zh-TW" sz="2400" b="1" dirty="0">
                <a:latin typeface="+mn-ea"/>
              </a:rPr>
              <a:t>150</a:t>
            </a:r>
            <a:r>
              <a:rPr lang="zh-TW" altLang="en-US" sz="2400" b="1" dirty="0">
                <a:latin typeface="+mn-ea"/>
              </a:rPr>
              <a:t>萬元，及中央機關小額採購金額為</a:t>
            </a:r>
            <a:r>
              <a:rPr lang="en-US" altLang="zh-TW" sz="2400" b="1" dirty="0">
                <a:latin typeface="+mn-ea"/>
              </a:rPr>
              <a:t>15</a:t>
            </a:r>
            <a:r>
              <a:rPr lang="zh-TW" altLang="en-US" sz="2400" b="1" dirty="0">
                <a:latin typeface="+mn-ea"/>
              </a:rPr>
              <a:t>萬元，並自</a:t>
            </a:r>
            <a:r>
              <a:rPr lang="en-US" altLang="zh-TW" sz="2400" b="1" dirty="0">
                <a:latin typeface="+mn-ea"/>
              </a:rPr>
              <a:t>112</a:t>
            </a:r>
            <a:r>
              <a:rPr lang="zh-TW" altLang="en-US" sz="2400" b="1" dirty="0">
                <a:latin typeface="+mn-ea"/>
              </a:rPr>
              <a:t>年</a:t>
            </a:r>
            <a:r>
              <a:rPr lang="en-US" altLang="zh-TW" sz="2400" b="1" dirty="0">
                <a:latin typeface="+mn-ea"/>
              </a:rPr>
              <a:t>1</a:t>
            </a:r>
            <a:r>
              <a:rPr lang="zh-TW" altLang="en-US" sz="2400" b="1" dirty="0">
                <a:latin typeface="+mn-ea"/>
              </a:rPr>
              <a:t>月</a:t>
            </a:r>
            <a:r>
              <a:rPr lang="en-US" altLang="zh-TW" sz="2400" b="1" dirty="0">
                <a:latin typeface="+mn-ea"/>
              </a:rPr>
              <a:t>1</a:t>
            </a:r>
            <a:r>
              <a:rPr lang="zh-TW" altLang="en-US" sz="2400" b="1" dirty="0">
                <a:latin typeface="+mn-ea"/>
              </a:rPr>
              <a:t>日生效。</a:t>
            </a:r>
          </a:p>
        </p:txBody>
      </p:sp>
      <p:sp>
        <p:nvSpPr>
          <p:cNvPr id="3" name="投影片編號版面配置區 2"/>
          <p:cNvSpPr>
            <a:spLocks noGrp="1"/>
          </p:cNvSpPr>
          <p:nvPr>
            <p:ph type="sldNum" sz="quarter" idx="12"/>
          </p:nvPr>
        </p:nvSpPr>
        <p:spPr/>
        <p:txBody>
          <a:bodyPr/>
          <a:lstStyle/>
          <a:p>
            <a:fld id="{1118FB7C-3051-423D-B140-B22D31D849CF}" type="slidenum">
              <a:rPr lang="zh-TW" altLang="en-US" smtClean="0"/>
              <a:pPr/>
              <a:t>131</a:t>
            </a:fld>
            <a:endParaRPr lang="zh-TW" altLang="en-US"/>
          </a:p>
        </p:txBody>
      </p:sp>
    </p:spTree>
    <p:extLst>
      <p:ext uri="{BB962C8B-B14F-4D97-AF65-F5344CB8AC3E}">
        <p14:creationId xmlns:p14="http://schemas.microsoft.com/office/powerpoint/2010/main" val="1652255780"/>
      </p:ext>
    </p:extLst>
  </p:cSld>
  <p:clrMapOvr>
    <a:masterClrMapping/>
  </p:clrMapOvr>
  <p:transition/>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p:cNvSpPr>
          <p:nvPr>
            <p:ph type="title"/>
          </p:nvPr>
        </p:nvSpPr>
        <p:spPr>
          <a:xfrm>
            <a:off x="323850" y="274638"/>
            <a:ext cx="8424863" cy="922337"/>
          </a:xfrm>
        </p:spPr>
        <p:txBody>
          <a:bodyPr>
            <a:normAutofit/>
          </a:bodyPr>
          <a:lstStyle/>
          <a:p>
            <a:pPr eaLnBrk="1" hangingPunct="1">
              <a:defRPr/>
            </a:pPr>
            <a:r>
              <a:rPr lang="zh-TW" altLang="en-US" b="1" dirty="0" smtClean="0">
                <a:solidFill>
                  <a:srgbClr val="FF0000"/>
                </a:solidFill>
                <a:latin typeface="+mn-ea"/>
                <a:ea typeface="+mn-ea"/>
              </a:rPr>
              <a:t>採購預算經費來源</a:t>
            </a:r>
            <a:r>
              <a:rPr lang="en-US" altLang="zh-TW" b="1" dirty="0" smtClean="0">
                <a:solidFill>
                  <a:srgbClr val="FF0000"/>
                </a:solidFill>
                <a:latin typeface="+mn-ea"/>
                <a:ea typeface="+mn-ea"/>
              </a:rPr>
              <a:t>2</a:t>
            </a:r>
            <a:endParaRPr lang="zh-TW" altLang="en-US" b="1" dirty="0" smtClean="0">
              <a:solidFill>
                <a:srgbClr val="FF0000"/>
              </a:solidFill>
              <a:latin typeface="+mn-ea"/>
              <a:ea typeface="+mn-ea"/>
            </a:endParaRPr>
          </a:p>
        </p:txBody>
      </p:sp>
      <p:sp>
        <p:nvSpPr>
          <p:cNvPr id="56323" name="Rectangle 3"/>
          <p:cNvSpPr>
            <a:spLocks noGrp="1"/>
          </p:cNvSpPr>
          <p:nvPr>
            <p:ph type="body" sz="half" idx="1"/>
          </p:nvPr>
        </p:nvSpPr>
        <p:spPr>
          <a:xfrm>
            <a:off x="539552" y="1124744"/>
            <a:ext cx="7920880" cy="5400377"/>
          </a:xfrm>
        </p:spPr>
        <p:txBody>
          <a:bodyPr>
            <a:noAutofit/>
          </a:bodyPr>
          <a:lstStyle/>
          <a:p>
            <a:pPr>
              <a:buFont typeface="Wingdings" panose="05000000000000000000" pitchFamily="2" charset="2"/>
              <a:buChar char="n"/>
              <a:defRPr/>
            </a:pPr>
            <a:r>
              <a:rPr lang="zh-TW" altLang="en-US" sz="2400" b="1" dirty="0">
                <a:solidFill>
                  <a:srgbClr val="0000FF"/>
                </a:solidFill>
                <a:latin typeface="+mn-ea"/>
              </a:rPr>
              <a:t>採購預算經費</a:t>
            </a:r>
            <a:r>
              <a:rPr lang="zh-TW" altLang="en-US" sz="2400" b="1" dirty="0" smtClean="0">
                <a:solidFill>
                  <a:srgbClr val="0000FF"/>
                </a:solidFill>
                <a:latin typeface="+mn-ea"/>
              </a:rPr>
              <a:t>來源原則有三</a:t>
            </a:r>
            <a:r>
              <a:rPr lang="zh-TW" altLang="en-US" sz="2400" b="1" dirty="0" smtClean="0">
                <a:solidFill>
                  <a:srgbClr val="0000FF"/>
                </a:solidFill>
                <a:latin typeface="PMingLiU" panose="02020500000000000000" pitchFamily="18" charset="-120"/>
                <a:ea typeface="PMingLiU" panose="02020500000000000000" pitchFamily="18" charset="-120"/>
              </a:rPr>
              <a:t>：</a:t>
            </a:r>
            <a:endParaRPr lang="en-US" altLang="zh-TW" sz="2400" b="1" dirty="0" smtClean="0">
              <a:solidFill>
                <a:srgbClr val="0000FF"/>
              </a:solidFill>
              <a:latin typeface="+mn-ea"/>
            </a:endParaRPr>
          </a:p>
          <a:p>
            <a:pPr marL="457200" indent="-457200">
              <a:buFont typeface="+mj-lt"/>
              <a:buAutoNum type="arabicPeriod" startAt="2"/>
              <a:defRPr/>
            </a:pPr>
            <a:r>
              <a:rPr lang="zh-TW" altLang="en-US" sz="2400" b="1" dirty="0" smtClean="0">
                <a:solidFill>
                  <a:srgbClr val="0000FF"/>
                </a:solidFill>
                <a:latin typeface="+mn-ea"/>
              </a:rPr>
              <a:t>「上級補助」</a:t>
            </a:r>
            <a:r>
              <a:rPr lang="zh-TW" altLang="en-US" sz="2400" b="1" dirty="0" smtClean="0">
                <a:solidFill>
                  <a:srgbClr val="0000FF"/>
                </a:solidFill>
                <a:latin typeface="PMingLiU" panose="02020500000000000000" pitchFamily="18" charset="-120"/>
                <a:ea typeface="PMingLiU" panose="02020500000000000000" pitchFamily="18" charset="-120"/>
              </a:rPr>
              <a:t>：</a:t>
            </a:r>
            <a:r>
              <a:rPr lang="zh-TW" altLang="en-US" sz="2400" b="1" dirty="0">
                <a:latin typeface="+mn-ea"/>
              </a:rPr>
              <a:t>非採購法第</a:t>
            </a:r>
            <a:r>
              <a:rPr lang="en-US" altLang="zh-TW" sz="2400" b="1" dirty="0" smtClean="0">
                <a:latin typeface="+mn-ea"/>
              </a:rPr>
              <a:t>4</a:t>
            </a:r>
            <a:r>
              <a:rPr lang="zh-TW" altLang="en-US" sz="2400" b="1" dirty="0">
                <a:latin typeface="+mn-ea"/>
              </a:rPr>
              <a:t>條所稱法人或團體接受機關</a:t>
            </a:r>
            <a:r>
              <a:rPr lang="zh-TW" altLang="en-US" sz="2400" b="1" dirty="0" smtClean="0">
                <a:latin typeface="+mn-ea"/>
              </a:rPr>
              <a:t>補助</a:t>
            </a:r>
            <a:r>
              <a:rPr lang="zh-TW" altLang="en-US" sz="2400" b="1" dirty="0" smtClean="0">
                <a:latin typeface="標楷體" panose="03000509000000000000" pitchFamily="65" charset="-120"/>
                <a:ea typeface="標楷體" panose="03000509000000000000" pitchFamily="65" charset="-120"/>
              </a:rPr>
              <a:t>。</a:t>
            </a:r>
            <a:endParaRPr lang="en-US" altLang="zh-TW" sz="2400" b="1" dirty="0" smtClean="0">
              <a:latin typeface="標楷體" panose="03000509000000000000" pitchFamily="65" charset="-120"/>
              <a:ea typeface="標楷體" panose="03000509000000000000" pitchFamily="65" charset="-120"/>
            </a:endParaRPr>
          </a:p>
          <a:p>
            <a:pPr marL="457200" indent="-457200">
              <a:buFont typeface="+mj-lt"/>
              <a:buAutoNum type="arabicPeriod" startAt="2"/>
              <a:defRPr/>
            </a:pPr>
            <a:r>
              <a:rPr lang="zh-TW" altLang="en-US" sz="2400" b="1" dirty="0" smtClean="0">
                <a:solidFill>
                  <a:srgbClr val="0000FF"/>
                </a:solidFill>
                <a:latin typeface="+mn-ea"/>
              </a:rPr>
              <a:t>「代收代付」</a:t>
            </a:r>
            <a:r>
              <a:rPr lang="zh-TW" altLang="en-US" sz="2400" b="1" dirty="0" smtClean="0">
                <a:solidFill>
                  <a:srgbClr val="0000FF"/>
                </a:solidFill>
                <a:latin typeface="PMingLiU" panose="02020500000000000000" pitchFamily="18" charset="-120"/>
                <a:ea typeface="PMingLiU" panose="02020500000000000000" pitchFamily="18" charset="-120"/>
              </a:rPr>
              <a:t>：</a:t>
            </a:r>
            <a:endParaRPr lang="en-US" altLang="zh-TW" sz="2400" b="1" dirty="0" smtClean="0">
              <a:solidFill>
                <a:srgbClr val="0000FF"/>
              </a:solidFill>
              <a:latin typeface="PMingLiU" panose="02020500000000000000" pitchFamily="18" charset="-120"/>
              <a:ea typeface="PMingLiU" panose="02020500000000000000" pitchFamily="18" charset="-120"/>
            </a:endParaRPr>
          </a:p>
          <a:p>
            <a:pPr>
              <a:buFont typeface="Wingdings" panose="05000000000000000000" pitchFamily="2" charset="2"/>
              <a:buChar char="p"/>
              <a:defRPr/>
            </a:pPr>
            <a:r>
              <a:rPr lang="zh-TW" altLang="en-US" sz="2400" b="1" dirty="0">
                <a:latin typeface="+mn-ea"/>
              </a:rPr>
              <a:t>教育部</a:t>
            </a:r>
            <a:r>
              <a:rPr lang="en-US" altLang="zh-TW" sz="2400" b="1" dirty="0">
                <a:latin typeface="+mn-ea"/>
              </a:rPr>
              <a:t>96</a:t>
            </a:r>
            <a:r>
              <a:rPr lang="zh-TW" altLang="en-US" sz="2400" b="1" dirty="0">
                <a:latin typeface="+mn-ea"/>
              </a:rPr>
              <a:t>年</a:t>
            </a:r>
            <a:r>
              <a:rPr lang="en-US" altLang="zh-TW" sz="2400" b="1" dirty="0">
                <a:latin typeface="+mn-ea"/>
              </a:rPr>
              <a:t>2</a:t>
            </a:r>
            <a:r>
              <a:rPr lang="zh-TW" altLang="en-US" sz="2400" b="1" dirty="0">
                <a:latin typeface="+mn-ea"/>
              </a:rPr>
              <a:t>月</a:t>
            </a:r>
            <a:r>
              <a:rPr lang="en-US" altLang="zh-TW" sz="2400" b="1" dirty="0">
                <a:latin typeface="+mn-ea"/>
              </a:rPr>
              <a:t>14</a:t>
            </a:r>
            <a:r>
              <a:rPr lang="zh-TW" altLang="en-US" sz="2400" b="1" dirty="0">
                <a:latin typeface="+mn-ea"/>
              </a:rPr>
              <a:t>日台國（一）字第</a:t>
            </a:r>
            <a:r>
              <a:rPr lang="en-US" altLang="zh-TW" sz="2400" b="1" dirty="0">
                <a:latin typeface="+mn-ea"/>
              </a:rPr>
              <a:t>0960019870</a:t>
            </a:r>
            <a:r>
              <a:rPr lang="zh-TW" altLang="en-US" sz="2400" b="1" dirty="0">
                <a:latin typeface="+mn-ea"/>
              </a:rPr>
              <a:t>號函</a:t>
            </a:r>
            <a:r>
              <a:rPr lang="zh-TW" altLang="en-US" sz="2400" b="1" dirty="0" smtClean="0">
                <a:latin typeface="+mn-ea"/>
              </a:rPr>
              <a:t>示</a:t>
            </a:r>
            <a:r>
              <a:rPr lang="zh-TW" altLang="en-US" sz="2400" b="1" dirty="0">
                <a:solidFill>
                  <a:srgbClr val="0000FF"/>
                </a:solidFill>
                <a:latin typeface="PMingLiU" panose="02020500000000000000" pitchFamily="18" charset="-120"/>
                <a:ea typeface="PMingLiU" panose="02020500000000000000" pitchFamily="18" charset="-120"/>
              </a:rPr>
              <a:t>：</a:t>
            </a:r>
            <a:r>
              <a:rPr lang="zh-TW" altLang="en-US" sz="2400" b="1" dirty="0" smtClean="0">
                <a:solidFill>
                  <a:srgbClr val="0000FF"/>
                </a:solidFill>
                <a:latin typeface="+mn-ea"/>
              </a:rPr>
              <a:t>「</a:t>
            </a:r>
            <a:r>
              <a:rPr lang="zh-TW" altLang="en-US" sz="2400" b="1" dirty="0">
                <a:solidFill>
                  <a:srgbClr val="0000FF"/>
                </a:solidFill>
                <a:latin typeface="+mn-ea"/>
              </a:rPr>
              <a:t>學校營養午餐代收代付係屬學校校務</a:t>
            </a:r>
            <a:r>
              <a:rPr lang="zh-TW" altLang="en-US" sz="2400" b="1" dirty="0" smtClean="0">
                <a:solidFill>
                  <a:srgbClr val="0000FF"/>
                </a:solidFill>
                <a:latin typeface="+mn-ea"/>
              </a:rPr>
              <a:t>」</a:t>
            </a:r>
            <a:r>
              <a:rPr lang="zh-TW" altLang="en-US" sz="2400" b="1" dirty="0" smtClean="0">
                <a:latin typeface="標楷體" panose="03000509000000000000" pitchFamily="65" charset="-120"/>
                <a:ea typeface="標楷體" panose="03000509000000000000" pitchFamily="65" charset="-120"/>
              </a:rPr>
              <a:t>。</a:t>
            </a:r>
            <a:endParaRPr lang="en-US" altLang="zh-TW" sz="2400" b="1" dirty="0" smtClean="0">
              <a:latin typeface="標楷體" panose="03000509000000000000" pitchFamily="65" charset="-120"/>
              <a:ea typeface="標楷體" panose="03000509000000000000" pitchFamily="65" charset="-120"/>
            </a:endParaRPr>
          </a:p>
          <a:p>
            <a:pPr>
              <a:buFont typeface="Wingdings" panose="05000000000000000000" pitchFamily="2" charset="2"/>
              <a:buChar char="p"/>
              <a:defRPr/>
            </a:pPr>
            <a:r>
              <a:rPr lang="zh-TW" altLang="en-US" sz="2400" b="1" dirty="0" smtClean="0">
                <a:latin typeface="+mn-ea"/>
              </a:rPr>
              <a:t>工程</a:t>
            </a:r>
            <a:r>
              <a:rPr lang="zh-TW" altLang="en-US" sz="2400" b="1" dirty="0">
                <a:latin typeface="+mn-ea"/>
              </a:rPr>
              <a:t>會</a:t>
            </a:r>
            <a:r>
              <a:rPr lang="en-US" altLang="zh-TW" sz="2400" b="1" dirty="0">
                <a:latin typeface="+mn-ea"/>
              </a:rPr>
              <a:t>88</a:t>
            </a:r>
            <a:r>
              <a:rPr lang="zh-TW" altLang="en-US" sz="2400" b="1" dirty="0">
                <a:latin typeface="+mn-ea"/>
              </a:rPr>
              <a:t>年</a:t>
            </a:r>
            <a:r>
              <a:rPr lang="en-US" altLang="zh-TW" sz="2400" b="1" dirty="0">
                <a:latin typeface="+mn-ea"/>
              </a:rPr>
              <a:t>07</a:t>
            </a:r>
            <a:r>
              <a:rPr lang="zh-TW" altLang="en-US" sz="2400" b="1" dirty="0">
                <a:latin typeface="+mn-ea"/>
              </a:rPr>
              <a:t>月</a:t>
            </a:r>
            <a:r>
              <a:rPr lang="en-US" altLang="zh-TW" sz="2400" b="1" dirty="0">
                <a:latin typeface="+mn-ea"/>
              </a:rPr>
              <a:t>19</a:t>
            </a:r>
            <a:r>
              <a:rPr lang="zh-TW" altLang="en-US" sz="2400" b="1" dirty="0">
                <a:latin typeface="+mn-ea"/>
              </a:rPr>
              <a:t>日工程企字第</a:t>
            </a:r>
            <a:r>
              <a:rPr lang="en-US" altLang="zh-TW" sz="2400" b="1" dirty="0">
                <a:latin typeface="+mn-ea"/>
              </a:rPr>
              <a:t>8808912</a:t>
            </a:r>
            <a:r>
              <a:rPr lang="zh-TW" altLang="en-US" sz="2400" b="1" dirty="0" smtClean="0">
                <a:latin typeface="+mn-ea"/>
              </a:rPr>
              <a:t>號函釋</a:t>
            </a:r>
            <a:r>
              <a:rPr lang="zh-TW" altLang="en-US" sz="2400" b="1" dirty="0" smtClean="0">
                <a:solidFill>
                  <a:srgbClr val="0000FF"/>
                </a:solidFill>
                <a:latin typeface="PMingLiU" panose="02020500000000000000" pitchFamily="18" charset="-120"/>
                <a:ea typeface="PMingLiU" panose="02020500000000000000" pitchFamily="18" charset="-120"/>
              </a:rPr>
              <a:t>：</a:t>
            </a:r>
            <a:endParaRPr lang="en-US" altLang="zh-TW" sz="2400" b="1" dirty="0" smtClean="0">
              <a:solidFill>
                <a:srgbClr val="0000FF"/>
              </a:solidFill>
              <a:latin typeface="PMingLiU" panose="02020500000000000000" pitchFamily="18" charset="-120"/>
              <a:ea typeface="PMingLiU" panose="02020500000000000000" pitchFamily="18" charset="-120"/>
            </a:endParaRPr>
          </a:p>
          <a:p>
            <a:pPr>
              <a:defRPr/>
            </a:pPr>
            <a:r>
              <a:rPr lang="zh-TW" altLang="en-US" sz="2400" b="1" dirty="0" smtClean="0">
                <a:solidFill>
                  <a:srgbClr val="0000FF"/>
                </a:solidFill>
                <a:latin typeface="+mn-ea"/>
              </a:rPr>
              <a:t>公立學校</a:t>
            </a:r>
            <a:r>
              <a:rPr lang="zh-TW" altLang="en-US" sz="2400" b="1" dirty="0">
                <a:solidFill>
                  <a:srgbClr val="0000FF"/>
                </a:solidFill>
                <a:latin typeface="+mn-ea"/>
              </a:rPr>
              <a:t>以代收代付方式辦理採購，如係以學校名義辦理招標，並作為簽約主體，應適用</a:t>
            </a:r>
            <a:r>
              <a:rPr lang="zh-TW" altLang="en-US" sz="2400" b="1" dirty="0" smtClean="0">
                <a:solidFill>
                  <a:srgbClr val="0000FF"/>
                </a:solidFill>
                <a:latin typeface="+mn-ea"/>
              </a:rPr>
              <a:t>政府採購法</a:t>
            </a:r>
            <a:r>
              <a:rPr lang="zh-TW" altLang="en-US" sz="2400" b="1" dirty="0" smtClean="0">
                <a:latin typeface="標楷體" panose="03000509000000000000" pitchFamily="65" charset="-120"/>
                <a:ea typeface="標楷體" panose="03000509000000000000" pitchFamily="65" charset="-120"/>
              </a:rPr>
              <a:t>。</a:t>
            </a:r>
            <a:endParaRPr lang="en-US" altLang="zh-TW" sz="2400" b="1" dirty="0" smtClean="0">
              <a:latin typeface="標楷體" panose="03000509000000000000" pitchFamily="65" charset="-120"/>
              <a:ea typeface="標楷體" panose="03000509000000000000" pitchFamily="65" charset="-120"/>
            </a:endParaRPr>
          </a:p>
          <a:p>
            <a:pPr>
              <a:defRPr/>
            </a:pPr>
            <a:r>
              <a:rPr lang="zh-TW" altLang="en-US" sz="2400" b="1" dirty="0" smtClean="0">
                <a:latin typeface="標楷體" panose="03000509000000000000" pitchFamily="65" charset="-120"/>
              </a:rPr>
              <a:t>公立學校</a:t>
            </a:r>
            <a:r>
              <a:rPr lang="zh-TW" altLang="en-US" sz="2400" b="1" dirty="0">
                <a:latin typeface="標楷體" panose="03000509000000000000" pitchFamily="65" charset="-120"/>
              </a:rPr>
              <a:t>以補助之預算辦理採購，適用本法之規定</a:t>
            </a:r>
            <a:r>
              <a:rPr lang="zh-TW" altLang="en-US" sz="2400" b="1" dirty="0" smtClean="0">
                <a:latin typeface="標楷體" panose="03000509000000000000" pitchFamily="65" charset="-120"/>
              </a:rPr>
              <a:t>。</a:t>
            </a:r>
            <a:endParaRPr lang="en-US" altLang="zh-TW" sz="2400" b="1" dirty="0" smtClean="0">
              <a:latin typeface="標楷體" panose="03000509000000000000" pitchFamily="65" charset="-120"/>
            </a:endParaRPr>
          </a:p>
          <a:p>
            <a:pPr>
              <a:defRPr/>
            </a:pPr>
            <a:r>
              <a:rPr lang="zh-TW" altLang="en-US" sz="2400" b="1" dirty="0" smtClean="0">
                <a:latin typeface="標楷體" panose="03000509000000000000" pitchFamily="65" charset="-120"/>
              </a:rPr>
              <a:t>機關</a:t>
            </a:r>
            <a:r>
              <a:rPr lang="zh-TW" altLang="en-US" sz="2400" b="1" dirty="0">
                <a:latin typeface="標楷體" panose="03000509000000000000" pitchFamily="65" charset="-120"/>
              </a:rPr>
              <a:t>食材委託員工消費合作社辦理者，其委辦應適用本法之規定</a:t>
            </a:r>
            <a:r>
              <a:rPr lang="zh-TW" altLang="en-US" sz="2400" b="1" dirty="0" smtClean="0">
                <a:latin typeface="標楷體" panose="03000509000000000000" pitchFamily="65" charset="-120"/>
              </a:rPr>
              <a:t>。</a:t>
            </a:r>
            <a:endParaRPr lang="en-US" altLang="zh-TW" sz="2400" b="1" dirty="0" smtClean="0">
              <a:latin typeface="標楷體" panose="03000509000000000000" pitchFamily="65" charset="-120"/>
            </a:endParaRPr>
          </a:p>
          <a:p>
            <a:pPr>
              <a:defRPr/>
            </a:pPr>
            <a:r>
              <a:rPr lang="zh-TW" altLang="en-US" sz="2400" b="1" dirty="0">
                <a:solidFill>
                  <a:srgbClr val="0000FF"/>
                </a:solidFill>
                <a:latin typeface="+mn-ea"/>
              </a:rPr>
              <a:t>如係以員生消費合作社或家長會名義辦理，不適用本法</a:t>
            </a:r>
            <a:r>
              <a:rPr lang="zh-TW" altLang="en-US" sz="2400" b="1" dirty="0">
                <a:latin typeface="標楷體" panose="03000509000000000000" pitchFamily="65" charset="-120"/>
              </a:rPr>
              <a:t>。 </a:t>
            </a:r>
          </a:p>
          <a:p>
            <a:pPr>
              <a:defRPr/>
            </a:pPr>
            <a:endParaRPr lang="zh-TW" altLang="en-US" sz="2400" b="1" dirty="0">
              <a:latin typeface="+mn-ea"/>
            </a:endParaRPr>
          </a:p>
        </p:txBody>
      </p:sp>
      <p:sp>
        <p:nvSpPr>
          <p:cNvPr id="3" name="投影片編號版面配置區 2"/>
          <p:cNvSpPr>
            <a:spLocks noGrp="1"/>
          </p:cNvSpPr>
          <p:nvPr>
            <p:ph type="sldNum" sz="quarter" idx="12"/>
          </p:nvPr>
        </p:nvSpPr>
        <p:spPr/>
        <p:txBody>
          <a:bodyPr/>
          <a:lstStyle/>
          <a:p>
            <a:fld id="{1118FB7C-3051-423D-B140-B22D31D849CF}" type="slidenum">
              <a:rPr lang="zh-TW" altLang="en-US" smtClean="0"/>
              <a:pPr/>
              <a:t>132</a:t>
            </a:fld>
            <a:endParaRPr lang="zh-TW" altLang="en-US"/>
          </a:p>
        </p:txBody>
      </p:sp>
    </p:spTree>
    <p:extLst>
      <p:ext uri="{BB962C8B-B14F-4D97-AF65-F5344CB8AC3E}">
        <p14:creationId xmlns:p14="http://schemas.microsoft.com/office/powerpoint/2010/main" val="3462801108"/>
      </p:ext>
    </p:extLst>
  </p:cSld>
  <p:clrMapOvr>
    <a:masterClrMapping/>
  </p:clrMapOvr>
  <p:transition/>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標題 1"/>
          <p:cNvSpPr>
            <a:spLocks noGrp="1"/>
          </p:cNvSpPr>
          <p:nvPr>
            <p:ph type="title"/>
          </p:nvPr>
        </p:nvSpPr>
        <p:spPr>
          <a:xfrm>
            <a:off x="323850" y="274638"/>
            <a:ext cx="8569325" cy="633412"/>
          </a:xfrm>
        </p:spPr>
        <p:txBody>
          <a:bodyPr/>
          <a:lstStyle/>
          <a:p>
            <a:pPr algn="ctr"/>
            <a:r>
              <a:rPr lang="zh-TW" altLang="en-US" sz="3200" b="1" smtClean="0">
                <a:solidFill>
                  <a:srgbClr val="FF0000"/>
                </a:solidFill>
              </a:rPr>
              <a:t>公告金額以上校園營養午餐採購類型摘要表</a:t>
            </a:r>
            <a:r>
              <a:rPr lang="en-US" altLang="zh-TW" sz="3200" b="1" smtClean="0">
                <a:solidFill>
                  <a:srgbClr val="FF0000"/>
                </a:solidFill>
              </a:rPr>
              <a:t>1</a:t>
            </a:r>
            <a:endParaRPr lang="zh-TW" altLang="en-US" sz="3200" b="1" smtClean="0">
              <a:solidFill>
                <a:srgbClr val="FF0000"/>
              </a:solidFill>
            </a:endParaRPr>
          </a:p>
        </p:txBody>
      </p:sp>
      <p:graphicFrame>
        <p:nvGraphicFramePr>
          <p:cNvPr id="5" name="表格 4"/>
          <p:cNvGraphicFramePr>
            <a:graphicFrameLocks noGrp="1"/>
          </p:cNvGraphicFramePr>
          <p:nvPr/>
        </p:nvGraphicFramePr>
        <p:xfrm>
          <a:off x="250825" y="836613"/>
          <a:ext cx="8713789" cy="5672297"/>
        </p:xfrm>
        <a:graphic>
          <a:graphicData uri="http://schemas.openxmlformats.org/drawingml/2006/table">
            <a:tbl>
              <a:tblPr firstRow="1" firstCol="1" bandRow="1"/>
              <a:tblGrid>
                <a:gridCol w="1368281">
                  <a:extLst>
                    <a:ext uri="{9D8B030D-6E8A-4147-A177-3AD203B41FA5}">
                      <a16:colId xmlns:a16="http://schemas.microsoft.com/office/drawing/2014/main" xmlns="" val="382203086"/>
                    </a:ext>
                  </a:extLst>
                </a:gridCol>
                <a:gridCol w="1296266">
                  <a:extLst>
                    <a:ext uri="{9D8B030D-6E8A-4147-A177-3AD203B41FA5}">
                      <a16:colId xmlns:a16="http://schemas.microsoft.com/office/drawing/2014/main" xmlns="" val="1120049958"/>
                    </a:ext>
                  </a:extLst>
                </a:gridCol>
                <a:gridCol w="1512310">
                  <a:extLst>
                    <a:ext uri="{9D8B030D-6E8A-4147-A177-3AD203B41FA5}">
                      <a16:colId xmlns:a16="http://schemas.microsoft.com/office/drawing/2014/main" xmlns="" val="3485328407"/>
                    </a:ext>
                  </a:extLst>
                </a:gridCol>
                <a:gridCol w="1516456">
                  <a:extLst>
                    <a:ext uri="{9D8B030D-6E8A-4147-A177-3AD203B41FA5}">
                      <a16:colId xmlns:a16="http://schemas.microsoft.com/office/drawing/2014/main" xmlns="" val="4039962905"/>
                    </a:ext>
                  </a:extLst>
                </a:gridCol>
                <a:gridCol w="1509783">
                  <a:extLst>
                    <a:ext uri="{9D8B030D-6E8A-4147-A177-3AD203B41FA5}">
                      <a16:colId xmlns:a16="http://schemas.microsoft.com/office/drawing/2014/main" xmlns="" val="3990865415"/>
                    </a:ext>
                  </a:extLst>
                </a:gridCol>
                <a:gridCol w="1510693">
                  <a:extLst>
                    <a:ext uri="{9D8B030D-6E8A-4147-A177-3AD203B41FA5}">
                      <a16:colId xmlns:a16="http://schemas.microsoft.com/office/drawing/2014/main" xmlns="" val="3123912610"/>
                    </a:ext>
                  </a:extLst>
                </a:gridCol>
              </a:tblGrid>
              <a:tr h="304784">
                <a:tc rowSpan="2">
                  <a:txBody>
                    <a:bodyPr/>
                    <a:lstStyle/>
                    <a:p>
                      <a:pPr>
                        <a:spcAft>
                          <a:spcPts val="0"/>
                        </a:spcAft>
                      </a:pPr>
                      <a:r>
                        <a:rPr lang="en-US" sz="2000" b="1" kern="100" dirty="0">
                          <a:effectLst/>
                          <a:latin typeface="+mj-ea"/>
                          <a:ea typeface="+mj-ea"/>
                          <a:cs typeface="Times New Roman" panose="02020603050405020304" pitchFamily="18" charset="0"/>
                        </a:rPr>
                        <a:t>       </a:t>
                      </a:r>
                      <a:r>
                        <a:rPr lang="zh-TW" sz="2000" b="1" kern="100" dirty="0">
                          <a:effectLst/>
                          <a:latin typeface="+mj-ea"/>
                          <a:ea typeface="+mj-ea"/>
                          <a:cs typeface="Times New Roman" panose="02020603050405020304" pitchFamily="18" charset="0"/>
                        </a:rPr>
                        <a:t>類型</a:t>
                      </a:r>
                    </a:p>
                    <a:p>
                      <a:pPr>
                        <a:spcAft>
                          <a:spcPts val="0"/>
                        </a:spcAft>
                      </a:pPr>
                      <a:r>
                        <a:rPr lang="zh-TW" sz="2000" b="1" kern="100" dirty="0">
                          <a:effectLst/>
                          <a:latin typeface="+mj-ea"/>
                          <a:ea typeface="+mj-ea"/>
                          <a:cs typeface="Times New Roman" panose="02020603050405020304" pitchFamily="18" charset="0"/>
                        </a:rPr>
                        <a:t>採購策略</a:t>
                      </a:r>
                    </a:p>
                  </a:txBody>
                  <a:tcPr marL="43966" marR="439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ctr">
                        <a:spcAft>
                          <a:spcPts val="0"/>
                        </a:spcAft>
                      </a:pPr>
                      <a:r>
                        <a:rPr lang="zh-TW" sz="2000" b="1" kern="0">
                          <a:solidFill>
                            <a:srgbClr val="FF0000"/>
                          </a:solidFill>
                          <a:effectLst/>
                          <a:latin typeface="+mj-ea"/>
                          <a:ea typeface="+mj-ea"/>
                          <a:cs typeface="Times New Roman" panose="02020603050405020304" pitchFamily="18" charset="0"/>
                        </a:rPr>
                        <a:t>中央餐廚</a:t>
                      </a:r>
                      <a:endParaRPr lang="zh-TW" sz="2000" b="1" kern="100">
                        <a:effectLst/>
                        <a:latin typeface="+mj-ea"/>
                        <a:ea typeface="+mj-ea"/>
                        <a:cs typeface="Times New Roman" panose="02020603050405020304" pitchFamily="18" charset="0"/>
                      </a:endParaRPr>
                    </a:p>
                  </a:txBody>
                  <a:tcPr marL="43966" marR="439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c rowSpan="2">
                  <a:txBody>
                    <a:bodyPr/>
                    <a:lstStyle/>
                    <a:p>
                      <a:pPr algn="ctr">
                        <a:spcAft>
                          <a:spcPts val="0"/>
                        </a:spcAft>
                      </a:pPr>
                      <a:r>
                        <a:rPr lang="zh-TW" sz="2000" b="1" kern="0">
                          <a:solidFill>
                            <a:srgbClr val="FF0000"/>
                          </a:solidFill>
                          <a:effectLst/>
                          <a:latin typeface="+mj-ea"/>
                          <a:ea typeface="+mj-ea"/>
                          <a:cs typeface="Times New Roman" panose="02020603050405020304" pitchFamily="18" charset="0"/>
                        </a:rPr>
                        <a:t>外訂餐盒</a:t>
                      </a:r>
                      <a:endParaRPr lang="zh-TW" sz="2000" b="1" kern="100">
                        <a:effectLst/>
                        <a:latin typeface="+mj-ea"/>
                        <a:ea typeface="+mj-ea"/>
                        <a:cs typeface="Times New Roman" panose="02020603050405020304" pitchFamily="18" charset="0"/>
                      </a:endParaRPr>
                    </a:p>
                  </a:txBody>
                  <a:tcPr marL="43966" marR="439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spcAft>
                          <a:spcPts val="0"/>
                        </a:spcAft>
                      </a:pPr>
                      <a:r>
                        <a:rPr lang="zh-TW" sz="2000" b="1" kern="100">
                          <a:effectLst/>
                          <a:latin typeface="+mj-ea"/>
                          <a:ea typeface="+mj-ea"/>
                          <a:cs typeface="Times New Roman" panose="02020603050405020304" pitchFamily="18" charset="0"/>
                        </a:rPr>
                        <a:t>法規函示或</a:t>
                      </a:r>
                    </a:p>
                    <a:p>
                      <a:pPr algn="ctr">
                        <a:spcAft>
                          <a:spcPts val="0"/>
                        </a:spcAft>
                      </a:pPr>
                      <a:r>
                        <a:rPr lang="zh-TW" sz="2000" b="1" kern="100">
                          <a:effectLst/>
                          <a:latin typeface="+mj-ea"/>
                          <a:ea typeface="+mj-ea"/>
                          <a:cs typeface="Times New Roman" panose="02020603050405020304" pitchFamily="18" charset="0"/>
                        </a:rPr>
                        <a:t>補充說明</a:t>
                      </a:r>
                    </a:p>
                  </a:txBody>
                  <a:tcPr marL="43966" marR="439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741900519"/>
                  </a:ext>
                </a:extLst>
              </a:tr>
              <a:tr h="304784">
                <a:tc vMerge="1">
                  <a:txBody>
                    <a:bodyPr/>
                    <a:lstStyle/>
                    <a:p>
                      <a:endParaRPr lang="zh-TW" altLang="en-US"/>
                    </a:p>
                  </a:txBody>
                  <a:tcPr/>
                </a:tc>
                <a:tc gridSpan="2">
                  <a:txBody>
                    <a:bodyPr/>
                    <a:lstStyle/>
                    <a:p>
                      <a:pPr algn="ctr">
                        <a:spcAft>
                          <a:spcPts val="0"/>
                        </a:spcAft>
                      </a:pPr>
                      <a:r>
                        <a:rPr lang="zh-TW" sz="2000" b="1" kern="100">
                          <a:solidFill>
                            <a:srgbClr val="2206C8"/>
                          </a:solidFill>
                          <a:effectLst/>
                          <a:latin typeface="+mj-ea"/>
                          <a:ea typeface="+mj-ea"/>
                          <a:cs typeface="Times New Roman" panose="02020603050405020304" pitchFamily="18" charset="0"/>
                        </a:rPr>
                        <a:t>公辦公營</a:t>
                      </a:r>
                    </a:p>
                  </a:txBody>
                  <a:tcPr marL="43966" marR="439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TW" altLang="en-US"/>
                    </a:p>
                  </a:txBody>
                  <a:tcPr/>
                </a:tc>
                <a:tc>
                  <a:txBody>
                    <a:bodyPr/>
                    <a:lstStyle/>
                    <a:p>
                      <a:pPr algn="ctr">
                        <a:spcAft>
                          <a:spcPts val="0"/>
                        </a:spcAft>
                      </a:pPr>
                      <a:r>
                        <a:rPr lang="zh-TW" sz="2000" b="1" kern="100" dirty="0">
                          <a:solidFill>
                            <a:srgbClr val="2206C8"/>
                          </a:solidFill>
                          <a:effectLst/>
                          <a:latin typeface="+mj-ea"/>
                          <a:ea typeface="+mj-ea"/>
                          <a:cs typeface="Times New Roman" panose="02020603050405020304" pitchFamily="18" charset="0"/>
                        </a:rPr>
                        <a:t>公辦民營</a:t>
                      </a:r>
                    </a:p>
                  </a:txBody>
                  <a:tcPr marL="43966" marR="439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xmlns="" val="498951867"/>
                  </a:ext>
                </a:extLst>
              </a:tr>
              <a:tr h="914352">
                <a:tc>
                  <a:txBody>
                    <a:bodyPr/>
                    <a:lstStyle/>
                    <a:p>
                      <a:pPr algn="just">
                        <a:spcAft>
                          <a:spcPts val="0"/>
                        </a:spcAft>
                      </a:pPr>
                      <a:r>
                        <a:rPr lang="en-US" sz="2000" b="1" kern="100" dirty="0">
                          <a:effectLst/>
                          <a:latin typeface="+mj-ea"/>
                          <a:ea typeface="+mj-ea"/>
                          <a:cs typeface="Times New Roman" panose="02020603050405020304" pitchFamily="18" charset="0"/>
                        </a:rPr>
                        <a:t>1.</a:t>
                      </a:r>
                      <a:r>
                        <a:rPr lang="zh-TW" sz="2000" b="1" kern="100" dirty="0">
                          <a:effectLst/>
                          <a:latin typeface="+mj-ea"/>
                          <a:ea typeface="+mj-ea"/>
                          <a:cs typeface="Times New Roman" panose="02020603050405020304" pitchFamily="18" charset="0"/>
                        </a:rPr>
                        <a:t>規格制定</a:t>
                      </a:r>
                    </a:p>
                    <a:p>
                      <a:pPr algn="just">
                        <a:spcAft>
                          <a:spcPts val="0"/>
                        </a:spcAft>
                      </a:pPr>
                      <a:r>
                        <a:rPr lang="en-US" sz="2000" b="1" kern="100" dirty="0">
                          <a:effectLst/>
                          <a:latin typeface="+mj-ea"/>
                          <a:ea typeface="+mj-ea"/>
                          <a:cs typeface="Times New Roman" panose="02020603050405020304" pitchFamily="18" charset="0"/>
                        </a:rPr>
                        <a:t>(</a:t>
                      </a:r>
                      <a:r>
                        <a:rPr lang="zh-TW" sz="2000" b="1" kern="100" dirty="0">
                          <a:effectLst/>
                          <a:latin typeface="+mj-ea"/>
                          <a:ea typeface="+mj-ea"/>
                          <a:cs typeface="Times New Roman" panose="02020603050405020304" pitchFamily="18" charset="0"/>
                        </a:rPr>
                        <a:t>菜單來源</a:t>
                      </a:r>
                      <a:r>
                        <a:rPr lang="en-US" sz="2000" b="1" kern="100" dirty="0">
                          <a:effectLst/>
                          <a:latin typeface="+mj-ea"/>
                          <a:ea typeface="+mj-ea"/>
                          <a:cs typeface="Times New Roman" panose="02020603050405020304" pitchFamily="18" charset="0"/>
                        </a:rPr>
                        <a:t>)</a:t>
                      </a:r>
                      <a:endParaRPr lang="zh-TW" sz="2000" b="1" kern="100" dirty="0">
                        <a:effectLst/>
                        <a:latin typeface="+mj-ea"/>
                        <a:ea typeface="+mj-ea"/>
                        <a:cs typeface="Times New Roman" panose="02020603050405020304" pitchFamily="18" charset="0"/>
                      </a:endParaRPr>
                    </a:p>
                  </a:txBody>
                  <a:tcPr marL="43966" marR="439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zh-TW" sz="2000" b="1" kern="100" dirty="0">
                          <a:effectLst/>
                          <a:latin typeface="+mj-ea"/>
                          <a:ea typeface="+mj-ea"/>
                          <a:cs typeface="Times New Roman" panose="02020603050405020304" pitchFamily="18" charset="0"/>
                        </a:rPr>
                        <a:t>自訂菜單</a:t>
                      </a:r>
                    </a:p>
                    <a:p>
                      <a:pPr algn="just">
                        <a:spcAft>
                          <a:spcPts val="0"/>
                        </a:spcAft>
                      </a:pPr>
                      <a:r>
                        <a:rPr lang="zh-TW" sz="2000" b="1" kern="100" dirty="0">
                          <a:effectLst/>
                          <a:latin typeface="+mj-ea"/>
                          <a:ea typeface="+mj-ea"/>
                          <a:cs typeface="Times New Roman" panose="02020603050405020304" pitchFamily="18" charset="0"/>
                        </a:rPr>
                        <a:t>食材自購</a:t>
                      </a:r>
                    </a:p>
                  </a:txBody>
                  <a:tcPr marL="43966" marR="439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zh-TW" sz="2000" b="1" kern="100">
                          <a:effectLst/>
                          <a:latin typeface="+mj-ea"/>
                          <a:ea typeface="+mj-ea"/>
                          <a:cs typeface="Times New Roman" panose="02020603050405020304" pitchFamily="18" charset="0"/>
                        </a:rPr>
                        <a:t>由廠商設計菜單及供應</a:t>
                      </a:r>
                    </a:p>
                  </a:txBody>
                  <a:tcPr marL="43966" marR="439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zh-TW" sz="2000" b="1" kern="100">
                          <a:effectLst/>
                          <a:latin typeface="+mj-ea"/>
                          <a:ea typeface="+mj-ea"/>
                          <a:cs typeface="Times New Roman" panose="02020603050405020304" pitchFamily="18" charset="0"/>
                        </a:rPr>
                        <a:t>由廠商設計菜單及供應</a:t>
                      </a:r>
                    </a:p>
                  </a:txBody>
                  <a:tcPr marL="43966" marR="439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zh-TW" sz="2000" b="1" kern="100">
                          <a:effectLst/>
                          <a:latin typeface="+mj-ea"/>
                          <a:ea typeface="+mj-ea"/>
                          <a:cs typeface="Times New Roman" panose="02020603050405020304" pitchFamily="18" charset="0"/>
                        </a:rPr>
                        <a:t>由廠商設計菜單及供應</a:t>
                      </a:r>
                    </a:p>
                  </a:txBody>
                  <a:tcPr marL="43966" marR="439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zh-TW" altLang="en-US" sz="2000" b="1" kern="100" dirty="0" smtClean="0">
                          <a:effectLst/>
                          <a:latin typeface="+mj-ea"/>
                          <a:ea typeface="+mj-ea"/>
                          <a:cs typeface="Times New Roman" panose="02020603050405020304" pitchFamily="18" charset="0"/>
                        </a:rPr>
                        <a:t>委託廠商設計菜單屬勞務採購</a:t>
                      </a:r>
                      <a:endParaRPr lang="zh-TW" sz="2000" b="1" kern="100" dirty="0">
                        <a:effectLst/>
                        <a:latin typeface="+mj-ea"/>
                        <a:ea typeface="+mj-ea"/>
                        <a:cs typeface="Times New Roman" panose="02020603050405020304" pitchFamily="18" charset="0"/>
                      </a:endParaRPr>
                    </a:p>
                  </a:txBody>
                  <a:tcPr marL="43966" marR="439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486663285"/>
                  </a:ext>
                </a:extLst>
              </a:tr>
              <a:tr h="1523920">
                <a:tc>
                  <a:txBody>
                    <a:bodyPr/>
                    <a:lstStyle/>
                    <a:p>
                      <a:pPr algn="just">
                        <a:spcAft>
                          <a:spcPts val="0"/>
                        </a:spcAft>
                      </a:pPr>
                      <a:r>
                        <a:rPr lang="en-US" sz="2000" b="1" kern="100" dirty="0">
                          <a:effectLst/>
                          <a:latin typeface="+mj-ea"/>
                          <a:ea typeface="+mj-ea"/>
                          <a:cs typeface="Times New Roman" panose="02020603050405020304" pitchFamily="18" charset="0"/>
                        </a:rPr>
                        <a:t>2.</a:t>
                      </a:r>
                      <a:r>
                        <a:rPr lang="zh-TW" sz="2000" b="1" kern="100" dirty="0">
                          <a:effectLst/>
                          <a:latin typeface="+mj-ea"/>
                          <a:ea typeface="+mj-ea"/>
                          <a:cs typeface="Times New Roman" panose="02020603050405020304" pitchFamily="18" charset="0"/>
                        </a:rPr>
                        <a:t>決標原則</a:t>
                      </a:r>
                    </a:p>
                  </a:txBody>
                  <a:tcPr marL="43966" marR="439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2000" b="1" kern="100" dirty="0">
                          <a:effectLst/>
                          <a:latin typeface="+mj-ea"/>
                          <a:ea typeface="+mj-ea"/>
                          <a:cs typeface="Times New Roman" panose="02020603050405020304" pitchFamily="18" charset="0"/>
                        </a:rPr>
                        <a:t>1.</a:t>
                      </a:r>
                      <a:r>
                        <a:rPr lang="zh-TW" sz="2000" b="1" kern="100" dirty="0">
                          <a:effectLst/>
                          <a:latin typeface="+mj-ea"/>
                          <a:ea typeface="+mj-ea"/>
                          <a:cs typeface="Times New Roman" panose="02020603050405020304" pitchFamily="18" charset="0"/>
                        </a:rPr>
                        <a:t>最低標</a:t>
                      </a:r>
                    </a:p>
                    <a:p>
                      <a:pPr algn="just">
                        <a:spcAft>
                          <a:spcPts val="0"/>
                        </a:spcAft>
                      </a:pPr>
                      <a:r>
                        <a:rPr lang="en-US" sz="2000" b="1" kern="100" dirty="0">
                          <a:effectLst/>
                          <a:latin typeface="+mj-ea"/>
                          <a:ea typeface="+mj-ea"/>
                          <a:cs typeface="Times New Roman" panose="02020603050405020304" pitchFamily="18" charset="0"/>
                        </a:rPr>
                        <a:t>2.</a:t>
                      </a:r>
                      <a:r>
                        <a:rPr lang="zh-TW" sz="2000" b="1" kern="100" dirty="0">
                          <a:effectLst/>
                          <a:latin typeface="+mj-ea"/>
                          <a:ea typeface="+mj-ea"/>
                          <a:cs typeface="Times New Roman" panose="02020603050405020304" pitchFamily="18" charset="0"/>
                        </a:rPr>
                        <a:t>最有利標</a:t>
                      </a:r>
                    </a:p>
                  </a:txBody>
                  <a:tcPr marL="43966" marR="439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2000" b="1" kern="100" dirty="0" smtClean="0">
                          <a:effectLst/>
                          <a:latin typeface="+mj-ea"/>
                          <a:ea typeface="+mj-ea"/>
                          <a:cs typeface="Times New Roman" panose="02020603050405020304" pitchFamily="18" charset="0"/>
                        </a:rPr>
                        <a:t>1.</a:t>
                      </a:r>
                      <a:r>
                        <a:rPr lang="zh-TW" altLang="zh-TW" sz="2000" b="1" kern="100" dirty="0" smtClean="0">
                          <a:effectLst/>
                          <a:latin typeface="+mj-ea"/>
                          <a:ea typeface="+mj-ea"/>
                          <a:cs typeface="Times New Roman" panose="02020603050405020304" pitchFamily="18" charset="0"/>
                        </a:rPr>
                        <a:t>採購法第</a:t>
                      </a:r>
                      <a:r>
                        <a:rPr lang="en-US" altLang="zh-TW" sz="2000" b="1" kern="100" dirty="0" smtClean="0">
                          <a:effectLst/>
                          <a:latin typeface="+mj-ea"/>
                          <a:ea typeface="+mj-ea"/>
                          <a:cs typeface="Times New Roman" panose="02020603050405020304" pitchFamily="18" charset="0"/>
                        </a:rPr>
                        <a:t>22</a:t>
                      </a:r>
                      <a:r>
                        <a:rPr lang="zh-TW" altLang="zh-TW" sz="2000" b="1" kern="100" dirty="0" smtClean="0">
                          <a:effectLst/>
                          <a:latin typeface="+mj-ea"/>
                          <a:ea typeface="+mj-ea"/>
                          <a:cs typeface="Times New Roman" panose="02020603050405020304" pitchFamily="18" charset="0"/>
                        </a:rPr>
                        <a:t>條第</a:t>
                      </a:r>
                      <a:r>
                        <a:rPr lang="en-US" altLang="zh-TW" sz="2000" b="1" kern="100" dirty="0" smtClean="0">
                          <a:effectLst/>
                          <a:latin typeface="+mj-ea"/>
                          <a:ea typeface="+mj-ea"/>
                          <a:cs typeface="Times New Roman" panose="02020603050405020304" pitchFamily="18" charset="0"/>
                        </a:rPr>
                        <a:t>1</a:t>
                      </a:r>
                      <a:r>
                        <a:rPr lang="zh-TW" altLang="zh-TW" sz="2000" b="1" kern="100" dirty="0" smtClean="0">
                          <a:effectLst/>
                          <a:latin typeface="+mj-ea"/>
                          <a:ea typeface="+mj-ea"/>
                          <a:cs typeface="Times New Roman" panose="02020603050405020304" pitchFamily="18" charset="0"/>
                        </a:rPr>
                        <a:t>項第</a:t>
                      </a:r>
                      <a:r>
                        <a:rPr lang="en-US" altLang="zh-TW" sz="2000" b="1" kern="100" dirty="0" smtClean="0">
                          <a:effectLst/>
                          <a:latin typeface="+mj-ea"/>
                          <a:ea typeface="+mj-ea"/>
                          <a:cs typeface="Times New Roman" panose="02020603050405020304" pitchFamily="18" charset="0"/>
                        </a:rPr>
                        <a:t>9</a:t>
                      </a:r>
                      <a:r>
                        <a:rPr lang="zh-TW" altLang="zh-TW" sz="2000" b="1" kern="100" dirty="0" smtClean="0">
                          <a:effectLst/>
                          <a:latin typeface="+mj-ea"/>
                          <a:ea typeface="+mj-ea"/>
                          <a:cs typeface="Times New Roman" panose="02020603050405020304" pitchFamily="18" charset="0"/>
                        </a:rPr>
                        <a:t>款</a:t>
                      </a:r>
                      <a:r>
                        <a:rPr lang="zh-TW" altLang="en-US" sz="2000" b="1" kern="100" dirty="0" smtClean="0">
                          <a:effectLst/>
                          <a:latin typeface="+mj-ea"/>
                          <a:ea typeface="+mj-ea"/>
                          <a:cs typeface="Times New Roman" panose="02020603050405020304" pitchFamily="18" charset="0"/>
                        </a:rPr>
                        <a:t>之委託專業服務，經公開客觀評選為優勝者。</a:t>
                      </a:r>
                      <a:endParaRPr lang="en-US" altLang="zh-TW" sz="2000" b="1" kern="100" dirty="0" smtClean="0">
                        <a:effectLst/>
                        <a:latin typeface="+mj-ea"/>
                        <a:ea typeface="+mj-ea"/>
                        <a:cs typeface="Times New Roman" panose="02020603050405020304"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2000" b="1" kern="100" dirty="0" smtClean="0">
                          <a:effectLst/>
                          <a:latin typeface="+mj-ea"/>
                          <a:ea typeface="+mj-ea"/>
                          <a:cs typeface="Times New Roman" panose="02020603050405020304" pitchFamily="18" charset="0"/>
                        </a:rPr>
                        <a:t>2.</a:t>
                      </a:r>
                      <a:r>
                        <a:rPr lang="zh-TW" altLang="zh-TW" sz="2000" b="1" kern="100" dirty="0" smtClean="0">
                          <a:effectLst/>
                          <a:latin typeface="+mj-ea"/>
                          <a:ea typeface="+mj-ea"/>
                          <a:cs typeface="Times New Roman" panose="02020603050405020304" pitchFamily="18" charset="0"/>
                        </a:rPr>
                        <a:t>機關委託專業服務廠商評選及計費辦法</a:t>
                      </a:r>
                      <a:r>
                        <a:rPr lang="zh-TW" altLang="en-US" sz="2000" b="1" kern="100" dirty="0" smtClean="0">
                          <a:effectLst/>
                          <a:latin typeface="+mj-ea"/>
                          <a:ea typeface="+mj-ea"/>
                          <a:cs typeface="Times New Roman" panose="02020603050405020304" pitchFamily="18" charset="0"/>
                        </a:rPr>
                        <a:t>第</a:t>
                      </a:r>
                      <a:r>
                        <a:rPr lang="en-US" altLang="zh-TW" sz="2000" b="1" kern="100" dirty="0" smtClean="0">
                          <a:effectLst/>
                          <a:latin typeface="+mj-ea"/>
                          <a:ea typeface="+mj-ea"/>
                          <a:cs typeface="Times New Roman" panose="02020603050405020304" pitchFamily="18" charset="0"/>
                        </a:rPr>
                        <a:t>3</a:t>
                      </a:r>
                      <a:r>
                        <a:rPr lang="zh-TW" altLang="en-US" sz="2000" b="1" kern="100" dirty="0" smtClean="0">
                          <a:effectLst/>
                          <a:latin typeface="+mj-ea"/>
                          <a:ea typeface="+mj-ea"/>
                          <a:cs typeface="Times New Roman" panose="02020603050405020304" pitchFamily="18" charset="0"/>
                        </a:rPr>
                        <a:t>條之</a:t>
                      </a:r>
                      <a:r>
                        <a:rPr lang="zh-TW" altLang="en-US" sz="2000" b="1" kern="100" dirty="0" smtClean="0">
                          <a:effectLst/>
                          <a:latin typeface="標楷體" panose="03000509000000000000" pitchFamily="65" charset="-120"/>
                          <a:ea typeface="標楷體" panose="03000509000000000000" pitchFamily="65" charset="-120"/>
                          <a:cs typeface="Times New Roman" panose="02020603050405020304" pitchFamily="18" charset="0"/>
                        </a:rPr>
                        <a:t>「</a:t>
                      </a:r>
                      <a:r>
                        <a:rPr lang="zh-TW" altLang="en-US" sz="2000" b="1" kern="100" dirty="0" smtClean="0">
                          <a:effectLst/>
                          <a:latin typeface="+mj-ea"/>
                          <a:ea typeface="+mj-ea"/>
                          <a:cs typeface="Times New Roman" panose="02020603050405020304" pitchFamily="18" charset="0"/>
                        </a:rPr>
                        <a:t>其他</a:t>
                      </a:r>
                      <a:r>
                        <a:rPr lang="zh-TW" altLang="en-US" sz="2000" b="1" kern="100" dirty="0" smtClean="0">
                          <a:effectLst/>
                          <a:latin typeface="標楷體" panose="03000509000000000000" pitchFamily="65" charset="-120"/>
                          <a:ea typeface="+mn-ea"/>
                          <a:cs typeface="Times New Roman" panose="02020603050405020304" pitchFamily="18" charset="0"/>
                        </a:rPr>
                        <a:t>」</a:t>
                      </a:r>
                      <a:r>
                        <a:rPr lang="zh-TW" altLang="en-US" sz="2000" b="1" kern="100" dirty="0" smtClean="0">
                          <a:effectLst/>
                          <a:latin typeface="+mj-ea"/>
                          <a:ea typeface="+mj-ea"/>
                          <a:cs typeface="Times New Roman" panose="02020603050405020304" pitchFamily="18" charset="0"/>
                        </a:rPr>
                        <a:t>與提供專門知識或技藝有關之服務。</a:t>
                      </a:r>
                      <a:endParaRPr lang="zh-TW" sz="2000" b="1" kern="100" dirty="0">
                        <a:effectLst/>
                        <a:latin typeface="+mj-ea"/>
                        <a:ea typeface="+mj-ea"/>
                        <a:cs typeface="Times New Roman" panose="02020603050405020304" pitchFamily="18" charset="0"/>
                      </a:endParaRPr>
                    </a:p>
                  </a:txBody>
                  <a:tcPr marL="43966" marR="439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ctr">
                        <a:spcAft>
                          <a:spcPts val="0"/>
                        </a:spcAft>
                      </a:pPr>
                      <a:endParaRPr lang="zh-TW" sz="2000" b="1" kern="100" dirty="0">
                        <a:effectLst/>
                        <a:latin typeface="+mj-ea"/>
                        <a:ea typeface="+mj-ea"/>
                        <a:cs typeface="Times New Roman" panose="02020603050405020304" pitchFamily="18" charset="0"/>
                      </a:endParaRPr>
                    </a:p>
                  </a:txBody>
                  <a:tcPr marL="43962" marR="439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ctr">
                        <a:spcAft>
                          <a:spcPts val="0"/>
                        </a:spcAft>
                      </a:pPr>
                      <a:endParaRPr lang="zh-TW" sz="2000" b="1" kern="100" dirty="0">
                        <a:effectLst/>
                        <a:latin typeface="+mj-ea"/>
                        <a:ea typeface="+mj-ea"/>
                        <a:cs typeface="Times New Roman" panose="02020603050405020304" pitchFamily="18" charset="0"/>
                      </a:endParaRPr>
                    </a:p>
                  </a:txBody>
                  <a:tcPr marL="43962" marR="439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zh-TW" sz="2000" b="1" kern="100" dirty="0">
                        <a:effectLst/>
                        <a:latin typeface="+mj-ea"/>
                        <a:ea typeface="+mj-ea"/>
                        <a:cs typeface="Times New Roman" panose="02020603050405020304" pitchFamily="18" charset="0"/>
                      </a:endParaRPr>
                    </a:p>
                  </a:txBody>
                  <a:tcPr marL="43966" marR="439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500212751"/>
                  </a:ext>
                </a:extLst>
              </a:tr>
              <a:tr h="2624297">
                <a:tc>
                  <a:txBody>
                    <a:bodyPr/>
                    <a:lstStyle/>
                    <a:p>
                      <a:pPr algn="just">
                        <a:spcAft>
                          <a:spcPts val="0"/>
                        </a:spcAft>
                      </a:pPr>
                      <a:r>
                        <a:rPr lang="en-US" sz="2000" b="1" kern="100" dirty="0">
                          <a:effectLst/>
                          <a:latin typeface="+mj-ea"/>
                          <a:ea typeface="+mj-ea"/>
                          <a:cs typeface="Times New Roman" panose="02020603050405020304" pitchFamily="18" charset="0"/>
                        </a:rPr>
                        <a:t>3.</a:t>
                      </a:r>
                      <a:r>
                        <a:rPr lang="zh-TW" sz="2000" b="1" kern="100" dirty="0">
                          <a:effectLst/>
                          <a:latin typeface="+mj-ea"/>
                          <a:ea typeface="+mj-ea"/>
                          <a:cs typeface="Times New Roman" panose="02020603050405020304" pitchFamily="18" charset="0"/>
                        </a:rPr>
                        <a:t>採購評選</a:t>
                      </a:r>
                    </a:p>
                    <a:p>
                      <a:pPr algn="just">
                        <a:spcAft>
                          <a:spcPts val="0"/>
                        </a:spcAft>
                      </a:pPr>
                      <a:r>
                        <a:rPr lang="zh-TW" sz="2000" b="1" kern="100" dirty="0">
                          <a:effectLst/>
                          <a:latin typeface="+mj-ea"/>
                          <a:ea typeface="+mj-ea"/>
                          <a:cs typeface="Times New Roman" panose="02020603050405020304" pitchFamily="18" charset="0"/>
                        </a:rPr>
                        <a:t>注意事項</a:t>
                      </a:r>
                    </a:p>
                  </a:txBody>
                  <a:tcPr marL="43966" marR="439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TW" altLang="en-US" sz="2000" b="1" kern="100" dirty="0" smtClean="0">
                          <a:solidFill>
                            <a:srgbClr val="2206C8"/>
                          </a:solidFill>
                          <a:effectLst/>
                          <a:latin typeface="+mj-ea"/>
                          <a:ea typeface="+mj-ea"/>
                          <a:cs typeface="Times New Roman" panose="02020603050405020304" pitchFamily="18" charset="0"/>
                        </a:rPr>
                        <a:t>採</a:t>
                      </a:r>
                      <a:r>
                        <a:rPr lang="zh-TW" sz="2000" b="1" kern="100" dirty="0" smtClean="0">
                          <a:solidFill>
                            <a:srgbClr val="2206C8"/>
                          </a:solidFill>
                          <a:effectLst/>
                          <a:latin typeface="+mj-ea"/>
                          <a:ea typeface="+mj-ea"/>
                          <a:cs typeface="Times New Roman" panose="02020603050405020304" pitchFamily="18" charset="0"/>
                        </a:rPr>
                        <a:t>評分</a:t>
                      </a:r>
                      <a:r>
                        <a:rPr lang="zh-TW" sz="2000" b="1" kern="100" dirty="0">
                          <a:solidFill>
                            <a:srgbClr val="2206C8"/>
                          </a:solidFill>
                          <a:effectLst/>
                          <a:latin typeface="+mj-ea"/>
                          <a:ea typeface="+mj-ea"/>
                          <a:cs typeface="Times New Roman" panose="02020603050405020304" pitchFamily="18" charset="0"/>
                        </a:rPr>
                        <a:t>及格</a:t>
                      </a:r>
                      <a:r>
                        <a:rPr lang="zh-TW" sz="2000" b="1" kern="0" dirty="0">
                          <a:solidFill>
                            <a:srgbClr val="2206C8"/>
                          </a:solidFill>
                          <a:effectLst/>
                          <a:latin typeface="+mj-ea"/>
                          <a:ea typeface="+mj-ea"/>
                          <a:cs typeface="Times New Roman" panose="02020603050405020304" pitchFamily="18" charset="0"/>
                        </a:rPr>
                        <a:t>最低標</a:t>
                      </a:r>
                      <a:r>
                        <a:rPr lang="zh-TW" sz="2000" b="1" kern="0" dirty="0">
                          <a:effectLst/>
                          <a:latin typeface="+mj-ea"/>
                          <a:ea typeface="+mj-ea"/>
                          <a:cs typeface="Times New Roman" panose="02020603050405020304" pitchFamily="18" charset="0"/>
                        </a:rPr>
                        <a:t>或</a:t>
                      </a:r>
                      <a:r>
                        <a:rPr lang="zh-TW" sz="2000" b="1" kern="0" dirty="0">
                          <a:solidFill>
                            <a:srgbClr val="2206C8"/>
                          </a:solidFill>
                          <a:effectLst/>
                          <a:latin typeface="+mj-ea"/>
                          <a:ea typeface="+mj-ea"/>
                          <a:cs typeface="Times New Roman" panose="02020603050405020304" pitchFamily="18" charset="0"/>
                        </a:rPr>
                        <a:t>最有利標</a:t>
                      </a:r>
                      <a:r>
                        <a:rPr lang="zh-TW" sz="2000" b="1" kern="0" dirty="0">
                          <a:effectLst/>
                          <a:latin typeface="+mj-ea"/>
                          <a:ea typeface="+mj-ea"/>
                          <a:cs typeface="Times New Roman" panose="02020603050405020304" pitchFamily="18" charset="0"/>
                        </a:rPr>
                        <a:t>者適用右列各項規範</a:t>
                      </a:r>
                      <a:r>
                        <a:rPr lang="zh-TW" sz="2000" b="1" kern="0" dirty="0">
                          <a:solidFill>
                            <a:srgbClr val="FF0000"/>
                          </a:solidFill>
                          <a:effectLst/>
                          <a:latin typeface="+mj-ea"/>
                          <a:ea typeface="+mj-ea"/>
                          <a:cs typeface="Times New Roman" panose="02020603050405020304" pitchFamily="18" charset="0"/>
                        </a:rPr>
                        <a:t>。</a:t>
                      </a:r>
                      <a:endParaRPr lang="zh-TW" sz="2000" b="1" kern="100" dirty="0">
                        <a:effectLst/>
                        <a:latin typeface="+mj-ea"/>
                        <a:ea typeface="+mj-ea"/>
                        <a:cs typeface="Times New Roman" panose="02020603050405020304" pitchFamily="18" charset="0"/>
                      </a:endParaRPr>
                    </a:p>
                  </a:txBody>
                  <a:tcPr marL="43966" marR="439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just">
                        <a:spcAft>
                          <a:spcPts val="0"/>
                        </a:spcAft>
                      </a:pPr>
                      <a:r>
                        <a:rPr lang="en-US" sz="2000" b="1" kern="100" dirty="0">
                          <a:solidFill>
                            <a:srgbClr val="2206C8"/>
                          </a:solidFill>
                          <a:effectLst/>
                          <a:latin typeface="+mj-ea"/>
                          <a:ea typeface="+mj-ea"/>
                          <a:cs typeface="Times New Roman" panose="02020603050405020304" pitchFamily="18" charset="0"/>
                        </a:rPr>
                        <a:t>1.</a:t>
                      </a:r>
                      <a:r>
                        <a:rPr lang="en-US" sz="2000" b="1" kern="0" dirty="0">
                          <a:solidFill>
                            <a:srgbClr val="2206C8"/>
                          </a:solidFill>
                          <a:effectLst/>
                          <a:latin typeface="+mj-ea"/>
                          <a:ea typeface="+mj-ea"/>
                          <a:cs typeface="Times New Roman" panose="02020603050405020304" pitchFamily="18" charset="0"/>
                        </a:rPr>
                        <a:t> </a:t>
                      </a:r>
                      <a:r>
                        <a:rPr lang="zh-TW" sz="2000" b="1" kern="0" dirty="0">
                          <a:solidFill>
                            <a:srgbClr val="2206C8"/>
                          </a:solidFill>
                          <a:effectLst/>
                          <a:latin typeface="+mj-ea"/>
                          <a:ea typeface="+mj-ea"/>
                          <a:cs typeface="Times New Roman" panose="02020603050405020304" pitchFamily="18" charset="0"/>
                        </a:rPr>
                        <a:t>不得以「創意回饋」作為評選項目。</a:t>
                      </a:r>
                      <a:endParaRPr lang="zh-TW" sz="2000" b="1" kern="100" dirty="0">
                        <a:solidFill>
                          <a:srgbClr val="2206C8"/>
                        </a:solidFill>
                        <a:effectLst/>
                        <a:latin typeface="+mj-ea"/>
                        <a:ea typeface="+mj-ea"/>
                        <a:cs typeface="Times New Roman" panose="02020603050405020304" pitchFamily="18" charset="0"/>
                      </a:endParaRPr>
                    </a:p>
                    <a:p>
                      <a:pPr>
                        <a:spcAft>
                          <a:spcPts val="0"/>
                        </a:spcAft>
                      </a:pPr>
                      <a:r>
                        <a:rPr lang="en-US" sz="2000" b="1" kern="0" dirty="0">
                          <a:solidFill>
                            <a:srgbClr val="2206C8"/>
                          </a:solidFill>
                          <a:effectLst/>
                          <a:latin typeface="+mj-ea"/>
                          <a:ea typeface="+mj-ea"/>
                          <a:cs typeface="Times New Roman" panose="02020603050405020304" pitchFamily="18" charset="0"/>
                        </a:rPr>
                        <a:t>2. </a:t>
                      </a:r>
                      <a:r>
                        <a:rPr kumimoji="0" lang="zh-TW" sz="2000" b="1" kern="0" dirty="0">
                          <a:solidFill>
                            <a:srgbClr val="2206C8"/>
                          </a:solidFill>
                          <a:effectLst/>
                          <a:latin typeface="+mj-ea"/>
                          <a:ea typeface="+mj-ea"/>
                          <a:cs typeface="Times New Roman" panose="02020603050405020304" pitchFamily="18" charset="0"/>
                        </a:rPr>
                        <a:t>宜儘量避免與前次採購之委員重複</a:t>
                      </a:r>
                      <a:r>
                        <a:rPr lang="zh-TW" sz="2000" b="1" kern="0" dirty="0">
                          <a:solidFill>
                            <a:srgbClr val="2206C8"/>
                          </a:solidFill>
                          <a:effectLst/>
                          <a:latin typeface="+mj-ea"/>
                          <a:ea typeface="+mj-ea"/>
                          <a:cs typeface="Times New Roman" panose="02020603050405020304" pitchFamily="18" charset="0"/>
                        </a:rPr>
                        <a:t>。</a:t>
                      </a:r>
                      <a:endParaRPr lang="zh-TW" sz="2000" b="1" kern="100" dirty="0">
                        <a:solidFill>
                          <a:srgbClr val="2206C8"/>
                        </a:solidFill>
                        <a:effectLst/>
                        <a:latin typeface="+mj-ea"/>
                        <a:ea typeface="+mj-ea"/>
                        <a:cs typeface="Times New Roman" panose="02020603050405020304" pitchFamily="18" charset="0"/>
                      </a:endParaRPr>
                    </a:p>
                    <a:p>
                      <a:pPr>
                        <a:spcAft>
                          <a:spcPts val="0"/>
                        </a:spcAft>
                      </a:pPr>
                      <a:r>
                        <a:rPr kumimoji="0" lang="en-US" sz="2000" b="1" kern="100" dirty="0">
                          <a:solidFill>
                            <a:srgbClr val="FF0000"/>
                          </a:solidFill>
                          <a:effectLst/>
                          <a:latin typeface="+mj-ea"/>
                          <a:ea typeface="+mj-ea"/>
                          <a:cs typeface="Times New Roman" panose="02020603050405020304" pitchFamily="18" charset="0"/>
                        </a:rPr>
                        <a:t>3. </a:t>
                      </a:r>
                      <a:r>
                        <a:rPr lang="zh-TW" sz="2000" b="1" kern="100" dirty="0">
                          <a:solidFill>
                            <a:srgbClr val="FF0000"/>
                          </a:solidFill>
                          <a:effectLst/>
                          <a:latin typeface="+mj-ea"/>
                          <a:ea typeface="+mj-ea"/>
                          <a:cs typeface="Times New Roman" panose="02020603050405020304" pitchFamily="18" charset="0"/>
                        </a:rPr>
                        <a:t>委員會召集人應符合採購評選委員會組織準則第七條規定，校長不得擔任委員會召集人，亦不得擔任他校委員</a:t>
                      </a:r>
                      <a:r>
                        <a:rPr lang="zh-TW" sz="2000" b="1" kern="100" dirty="0" smtClean="0">
                          <a:solidFill>
                            <a:srgbClr val="FF0000"/>
                          </a:solidFill>
                          <a:effectLst/>
                          <a:latin typeface="+mj-ea"/>
                          <a:ea typeface="+mj-ea"/>
                          <a:cs typeface="Times New Roman" panose="02020603050405020304" pitchFamily="18" charset="0"/>
                        </a:rPr>
                        <a:t>，</a:t>
                      </a:r>
                      <a:r>
                        <a:rPr lang="en-US" altLang="zh-TW" sz="2000" b="1" kern="100" dirty="0" smtClean="0">
                          <a:solidFill>
                            <a:srgbClr val="FF0000"/>
                          </a:solidFill>
                          <a:effectLst/>
                          <a:latin typeface="+mj-ea"/>
                          <a:ea typeface="+mj-ea"/>
                          <a:cs typeface="Times New Roman" panose="02020603050405020304" pitchFamily="18" charset="0"/>
                        </a:rPr>
                        <a:t>…</a:t>
                      </a:r>
                      <a:r>
                        <a:rPr lang="zh-TW" sz="2000" b="1" kern="100" dirty="0" smtClean="0">
                          <a:solidFill>
                            <a:srgbClr val="FF0000"/>
                          </a:solidFill>
                          <a:effectLst/>
                          <a:latin typeface="+mj-ea"/>
                          <a:ea typeface="+mj-ea"/>
                          <a:cs typeface="Times New Roman" panose="02020603050405020304" pitchFamily="18" charset="0"/>
                        </a:rPr>
                        <a:t>且</a:t>
                      </a:r>
                      <a:r>
                        <a:rPr lang="zh-TW" sz="2000" b="1" kern="100" dirty="0">
                          <a:solidFill>
                            <a:srgbClr val="FF0000"/>
                          </a:solidFill>
                          <a:effectLst/>
                          <a:latin typeface="+mj-ea"/>
                          <a:ea typeface="+mj-ea"/>
                          <a:cs typeface="Times New Roman" panose="02020603050405020304" pitchFamily="18" charset="0"/>
                        </a:rPr>
                        <a:t>外聘委員名單二年內不得重複。</a:t>
                      </a:r>
                      <a:r>
                        <a:rPr lang="zh-TW" sz="2000" b="1" kern="0" dirty="0">
                          <a:effectLst/>
                          <a:latin typeface="+mj-ea"/>
                          <a:ea typeface="+mj-ea"/>
                          <a:cs typeface="Times New Roman" panose="02020603050405020304" pitchFamily="18" charset="0"/>
                        </a:rPr>
                        <a:t> </a:t>
                      </a:r>
                      <a:r>
                        <a:rPr lang="en-US" sz="2000" b="1" kern="0" dirty="0">
                          <a:effectLst/>
                          <a:latin typeface="+mj-ea"/>
                          <a:ea typeface="+mj-ea"/>
                          <a:cs typeface="Times New Roman" panose="02020603050405020304" pitchFamily="18" charset="0"/>
                        </a:rPr>
                        <a:t>(</a:t>
                      </a:r>
                      <a:r>
                        <a:rPr lang="zh-TW" sz="2000" b="1" kern="100" dirty="0">
                          <a:effectLst/>
                          <a:latin typeface="+mj-ea"/>
                          <a:ea typeface="+mj-ea"/>
                          <a:cs typeface="Times New Roman" panose="02020603050405020304" pitchFamily="18" charset="0"/>
                        </a:rPr>
                        <a:t>臺中市立各級學校營養午餐採購案評選委員遴選作業規定第</a:t>
                      </a:r>
                      <a:r>
                        <a:rPr lang="en-US" sz="2000" b="1" kern="100" dirty="0">
                          <a:effectLst/>
                          <a:latin typeface="+mj-ea"/>
                          <a:ea typeface="+mj-ea"/>
                          <a:cs typeface="Times New Roman" panose="02020603050405020304" pitchFamily="18" charset="0"/>
                        </a:rPr>
                        <a:t>9</a:t>
                      </a:r>
                      <a:r>
                        <a:rPr lang="zh-TW" sz="2000" b="1" kern="100" dirty="0">
                          <a:effectLst/>
                          <a:latin typeface="+mj-ea"/>
                          <a:ea typeface="+mj-ea"/>
                          <a:cs typeface="Times New Roman" panose="02020603050405020304" pitchFamily="18" charset="0"/>
                        </a:rPr>
                        <a:t>點</a:t>
                      </a:r>
                      <a:r>
                        <a:rPr lang="en-US" sz="2000" b="1" kern="100" dirty="0">
                          <a:effectLst/>
                          <a:latin typeface="+mj-ea"/>
                          <a:ea typeface="+mj-ea"/>
                          <a:cs typeface="Times New Roman" panose="02020603050405020304" pitchFamily="18" charset="0"/>
                        </a:rPr>
                        <a:t>)</a:t>
                      </a:r>
                      <a:endParaRPr lang="zh-TW" sz="2000" b="1" kern="100" dirty="0">
                        <a:effectLst/>
                        <a:latin typeface="+mj-ea"/>
                        <a:ea typeface="+mj-ea"/>
                        <a:cs typeface="Times New Roman" panose="02020603050405020304" pitchFamily="18" charset="0"/>
                      </a:endParaRPr>
                    </a:p>
                  </a:txBody>
                  <a:tcPr marL="43966" marR="439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c>
                  <a:txBody>
                    <a:bodyPr/>
                    <a:lstStyle/>
                    <a:p>
                      <a:pPr>
                        <a:spcAft>
                          <a:spcPts val="0"/>
                        </a:spcAft>
                      </a:pPr>
                      <a:r>
                        <a:rPr lang="zh-TW" sz="2000" b="1" kern="100" dirty="0">
                          <a:solidFill>
                            <a:srgbClr val="2206C8"/>
                          </a:solidFill>
                          <a:effectLst/>
                          <a:latin typeface="+mj-ea"/>
                          <a:ea typeface="+mj-ea"/>
                          <a:cs typeface="Times New Roman" panose="02020603050405020304" pitchFamily="18" charset="0"/>
                        </a:rPr>
                        <a:t>高級中等以下學校午餐供應會組織及運作要點第</a:t>
                      </a:r>
                      <a:r>
                        <a:rPr lang="en-US" sz="2000" b="1" kern="100" dirty="0">
                          <a:solidFill>
                            <a:srgbClr val="2206C8"/>
                          </a:solidFill>
                          <a:effectLst/>
                          <a:latin typeface="+mj-ea"/>
                          <a:ea typeface="+mj-ea"/>
                          <a:cs typeface="Times New Roman" panose="02020603050405020304" pitchFamily="18" charset="0"/>
                        </a:rPr>
                        <a:t>8</a:t>
                      </a:r>
                      <a:r>
                        <a:rPr lang="zh-TW" sz="2000" b="1" kern="100" dirty="0">
                          <a:solidFill>
                            <a:srgbClr val="2206C8"/>
                          </a:solidFill>
                          <a:effectLst/>
                          <a:latin typeface="+mj-ea"/>
                          <a:ea typeface="+mj-ea"/>
                          <a:cs typeface="Times New Roman" panose="02020603050405020304" pitchFamily="18" charset="0"/>
                        </a:rPr>
                        <a:t>、</a:t>
                      </a:r>
                      <a:r>
                        <a:rPr lang="en-US" sz="2000" b="1" kern="100" dirty="0">
                          <a:solidFill>
                            <a:srgbClr val="2206C8"/>
                          </a:solidFill>
                          <a:effectLst/>
                          <a:latin typeface="+mj-ea"/>
                          <a:ea typeface="+mj-ea"/>
                          <a:cs typeface="Times New Roman" panose="02020603050405020304" pitchFamily="18" charset="0"/>
                        </a:rPr>
                        <a:t>9</a:t>
                      </a:r>
                      <a:r>
                        <a:rPr lang="zh-TW" sz="2000" b="1" kern="100" dirty="0">
                          <a:solidFill>
                            <a:srgbClr val="2206C8"/>
                          </a:solidFill>
                          <a:effectLst/>
                          <a:latin typeface="+mj-ea"/>
                          <a:ea typeface="+mj-ea"/>
                          <a:cs typeface="Times New Roman" panose="02020603050405020304" pitchFamily="18" charset="0"/>
                        </a:rPr>
                        <a:t>點</a:t>
                      </a:r>
                    </a:p>
                    <a:p>
                      <a:pPr>
                        <a:spcAft>
                          <a:spcPts val="0"/>
                        </a:spcAft>
                      </a:pPr>
                      <a:r>
                        <a:rPr lang="en-US" sz="2000" b="1" kern="100" dirty="0">
                          <a:effectLst/>
                          <a:latin typeface="+mj-ea"/>
                          <a:ea typeface="+mj-ea"/>
                          <a:cs typeface="Times New Roman" panose="02020603050405020304" pitchFamily="18" charset="0"/>
                        </a:rPr>
                        <a:t> </a:t>
                      </a:r>
                      <a:endParaRPr lang="zh-TW" sz="2000" b="1" kern="100" dirty="0">
                        <a:effectLst/>
                        <a:latin typeface="+mj-ea"/>
                        <a:ea typeface="+mj-ea"/>
                        <a:cs typeface="Times New Roman" panose="02020603050405020304" pitchFamily="18" charset="0"/>
                      </a:endParaRPr>
                    </a:p>
                  </a:txBody>
                  <a:tcPr marL="43966" marR="439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197951178"/>
                  </a:ext>
                </a:extLst>
              </a:tr>
            </a:tbl>
          </a:graphicData>
        </a:graphic>
      </p:graphicFrame>
      <p:sp>
        <p:nvSpPr>
          <p:cNvPr id="3" name="投影片編號版面配置區 2"/>
          <p:cNvSpPr>
            <a:spLocks noGrp="1"/>
          </p:cNvSpPr>
          <p:nvPr>
            <p:ph type="sldNum" sz="quarter" idx="12"/>
          </p:nvPr>
        </p:nvSpPr>
        <p:spPr/>
        <p:txBody>
          <a:bodyPr/>
          <a:lstStyle/>
          <a:p>
            <a:fld id="{1118FB7C-3051-423D-B140-B22D31D849CF}" type="slidenum">
              <a:rPr lang="zh-TW" altLang="en-US" smtClean="0"/>
              <a:pPr/>
              <a:t>133</a:t>
            </a:fld>
            <a:endParaRPr lang="zh-TW" altLang="en-US"/>
          </a:p>
        </p:txBody>
      </p:sp>
    </p:spTree>
    <p:extLst>
      <p:ext uri="{BB962C8B-B14F-4D97-AF65-F5344CB8AC3E}">
        <p14:creationId xmlns:p14="http://schemas.microsoft.com/office/powerpoint/2010/main" val="710493648"/>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標題 1"/>
          <p:cNvSpPr>
            <a:spLocks noGrp="1"/>
          </p:cNvSpPr>
          <p:nvPr>
            <p:ph type="title"/>
          </p:nvPr>
        </p:nvSpPr>
        <p:spPr>
          <a:xfrm>
            <a:off x="323850" y="274638"/>
            <a:ext cx="8569325" cy="633412"/>
          </a:xfrm>
        </p:spPr>
        <p:txBody>
          <a:bodyPr/>
          <a:lstStyle/>
          <a:p>
            <a:pPr algn="ctr"/>
            <a:r>
              <a:rPr lang="zh-TW" altLang="en-US" sz="3200" b="1" smtClean="0">
                <a:solidFill>
                  <a:srgbClr val="FF0000"/>
                </a:solidFill>
              </a:rPr>
              <a:t>公告金額以上校園營養午餐採購類型摘要表</a:t>
            </a:r>
            <a:r>
              <a:rPr lang="en-US" altLang="zh-TW" sz="3200" b="1" smtClean="0">
                <a:solidFill>
                  <a:srgbClr val="FF0000"/>
                </a:solidFill>
              </a:rPr>
              <a:t>2</a:t>
            </a:r>
            <a:endParaRPr lang="zh-TW" altLang="en-US" sz="3200" b="1" smtClean="0">
              <a:solidFill>
                <a:srgbClr val="FF0000"/>
              </a:solidFill>
            </a:endParaRPr>
          </a:p>
        </p:txBody>
      </p:sp>
      <p:graphicFrame>
        <p:nvGraphicFramePr>
          <p:cNvPr id="5" name="表格 4"/>
          <p:cNvGraphicFramePr>
            <a:graphicFrameLocks noGrp="1"/>
          </p:cNvGraphicFramePr>
          <p:nvPr/>
        </p:nvGraphicFramePr>
        <p:xfrm>
          <a:off x="250825" y="836613"/>
          <a:ext cx="8785225" cy="5770561"/>
        </p:xfrm>
        <a:graphic>
          <a:graphicData uri="http://schemas.openxmlformats.org/drawingml/2006/table">
            <a:tbl>
              <a:tblPr firstRow="1" firstCol="1" bandRow="1"/>
              <a:tblGrid>
                <a:gridCol w="1656232">
                  <a:extLst>
                    <a:ext uri="{9D8B030D-6E8A-4147-A177-3AD203B41FA5}">
                      <a16:colId xmlns:a16="http://schemas.microsoft.com/office/drawing/2014/main" xmlns="" val="382203086"/>
                    </a:ext>
                  </a:extLst>
                </a:gridCol>
                <a:gridCol w="864120">
                  <a:extLst>
                    <a:ext uri="{9D8B030D-6E8A-4147-A177-3AD203B41FA5}">
                      <a16:colId xmlns:a16="http://schemas.microsoft.com/office/drawing/2014/main" xmlns="" val="1120049958"/>
                    </a:ext>
                  </a:extLst>
                </a:gridCol>
                <a:gridCol w="1008140">
                  <a:extLst>
                    <a:ext uri="{9D8B030D-6E8A-4147-A177-3AD203B41FA5}">
                      <a16:colId xmlns:a16="http://schemas.microsoft.com/office/drawing/2014/main" xmlns="" val="3485328407"/>
                    </a:ext>
                  </a:extLst>
                </a:gridCol>
                <a:gridCol w="1152161">
                  <a:extLst>
                    <a:ext uri="{9D8B030D-6E8A-4147-A177-3AD203B41FA5}">
                      <a16:colId xmlns:a16="http://schemas.microsoft.com/office/drawing/2014/main" xmlns="" val="4039962905"/>
                    </a:ext>
                  </a:extLst>
                </a:gridCol>
                <a:gridCol w="1800251">
                  <a:extLst>
                    <a:ext uri="{9D8B030D-6E8A-4147-A177-3AD203B41FA5}">
                      <a16:colId xmlns:a16="http://schemas.microsoft.com/office/drawing/2014/main" xmlns="" val="3990865415"/>
                    </a:ext>
                  </a:extLst>
                </a:gridCol>
                <a:gridCol w="2304321">
                  <a:extLst>
                    <a:ext uri="{9D8B030D-6E8A-4147-A177-3AD203B41FA5}">
                      <a16:colId xmlns:a16="http://schemas.microsoft.com/office/drawing/2014/main" xmlns="" val="3123912610"/>
                    </a:ext>
                  </a:extLst>
                </a:gridCol>
              </a:tblGrid>
              <a:tr h="304840">
                <a:tc rowSpan="2">
                  <a:txBody>
                    <a:bodyPr/>
                    <a:lstStyle/>
                    <a:p>
                      <a:pPr>
                        <a:spcAft>
                          <a:spcPts val="0"/>
                        </a:spcAft>
                      </a:pPr>
                      <a:r>
                        <a:rPr lang="en-US" sz="2000" b="1" kern="100">
                          <a:effectLst/>
                          <a:latin typeface="+mn-ea"/>
                          <a:ea typeface="+mn-ea"/>
                          <a:cs typeface="Times New Roman" panose="02020603050405020304" pitchFamily="18" charset="0"/>
                        </a:rPr>
                        <a:t>       </a:t>
                      </a:r>
                      <a:r>
                        <a:rPr lang="zh-TW" sz="2000" b="1" kern="100">
                          <a:effectLst/>
                          <a:latin typeface="+mn-ea"/>
                          <a:ea typeface="+mn-ea"/>
                          <a:cs typeface="Times New Roman" panose="02020603050405020304" pitchFamily="18" charset="0"/>
                        </a:rPr>
                        <a:t>類型</a:t>
                      </a:r>
                    </a:p>
                    <a:p>
                      <a:pPr>
                        <a:spcAft>
                          <a:spcPts val="0"/>
                        </a:spcAft>
                      </a:pPr>
                      <a:r>
                        <a:rPr lang="zh-TW" sz="2000" b="1" kern="100">
                          <a:effectLst/>
                          <a:latin typeface="+mn-ea"/>
                          <a:ea typeface="+mn-ea"/>
                          <a:cs typeface="Times New Roman" panose="02020603050405020304" pitchFamily="18" charset="0"/>
                        </a:rPr>
                        <a:t>採購策略</a:t>
                      </a:r>
                    </a:p>
                  </a:txBody>
                  <a:tcPr marL="43963" marR="43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ctr">
                        <a:spcAft>
                          <a:spcPts val="0"/>
                        </a:spcAft>
                      </a:pPr>
                      <a:r>
                        <a:rPr lang="zh-TW" sz="2000" b="1" kern="0">
                          <a:solidFill>
                            <a:srgbClr val="FF0000"/>
                          </a:solidFill>
                          <a:effectLst/>
                          <a:latin typeface="+mn-ea"/>
                          <a:ea typeface="+mn-ea"/>
                          <a:cs typeface="Times New Roman" panose="02020603050405020304" pitchFamily="18" charset="0"/>
                        </a:rPr>
                        <a:t>中央餐廚</a:t>
                      </a:r>
                      <a:endParaRPr lang="zh-TW" sz="2000" b="1" kern="100">
                        <a:effectLst/>
                        <a:latin typeface="+mn-ea"/>
                        <a:ea typeface="+mn-ea"/>
                        <a:cs typeface="Times New Roman" panose="02020603050405020304" pitchFamily="18" charset="0"/>
                      </a:endParaRPr>
                    </a:p>
                  </a:txBody>
                  <a:tcPr marL="43963" marR="439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c rowSpan="2">
                  <a:txBody>
                    <a:bodyPr/>
                    <a:lstStyle/>
                    <a:p>
                      <a:pPr algn="ctr">
                        <a:spcAft>
                          <a:spcPts val="0"/>
                        </a:spcAft>
                      </a:pPr>
                      <a:r>
                        <a:rPr lang="zh-TW" sz="2000" b="1" kern="0">
                          <a:solidFill>
                            <a:srgbClr val="FF0000"/>
                          </a:solidFill>
                          <a:effectLst/>
                          <a:latin typeface="+mn-ea"/>
                          <a:ea typeface="+mn-ea"/>
                          <a:cs typeface="Times New Roman" panose="02020603050405020304" pitchFamily="18" charset="0"/>
                        </a:rPr>
                        <a:t>外訂餐盒</a:t>
                      </a:r>
                      <a:endParaRPr lang="zh-TW" sz="2000" b="1" kern="100">
                        <a:effectLst/>
                        <a:latin typeface="+mn-ea"/>
                        <a:ea typeface="+mn-ea"/>
                        <a:cs typeface="Times New Roman" panose="02020603050405020304" pitchFamily="18" charset="0"/>
                      </a:endParaRPr>
                    </a:p>
                  </a:txBody>
                  <a:tcPr marL="43963" marR="439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spcAft>
                          <a:spcPts val="0"/>
                        </a:spcAft>
                      </a:pPr>
                      <a:r>
                        <a:rPr lang="zh-TW" sz="2000" b="1" kern="100">
                          <a:effectLst/>
                          <a:latin typeface="+mn-ea"/>
                          <a:ea typeface="+mn-ea"/>
                          <a:cs typeface="Times New Roman" panose="02020603050405020304" pitchFamily="18" charset="0"/>
                        </a:rPr>
                        <a:t>法規函示或</a:t>
                      </a:r>
                    </a:p>
                    <a:p>
                      <a:pPr algn="ctr">
                        <a:spcAft>
                          <a:spcPts val="0"/>
                        </a:spcAft>
                      </a:pPr>
                      <a:r>
                        <a:rPr lang="zh-TW" sz="2000" b="1" kern="100">
                          <a:effectLst/>
                          <a:latin typeface="+mn-ea"/>
                          <a:ea typeface="+mn-ea"/>
                          <a:cs typeface="Times New Roman" panose="02020603050405020304" pitchFamily="18" charset="0"/>
                        </a:rPr>
                        <a:t>補充說明</a:t>
                      </a:r>
                    </a:p>
                  </a:txBody>
                  <a:tcPr marL="43963" marR="439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741900519"/>
                  </a:ext>
                </a:extLst>
              </a:tr>
              <a:tr h="609681">
                <a:tc vMerge="1">
                  <a:txBody>
                    <a:bodyPr/>
                    <a:lstStyle/>
                    <a:p>
                      <a:endParaRPr lang="zh-TW" altLang="en-US"/>
                    </a:p>
                  </a:txBody>
                  <a:tcPr/>
                </a:tc>
                <a:tc gridSpan="2">
                  <a:txBody>
                    <a:bodyPr/>
                    <a:lstStyle/>
                    <a:p>
                      <a:pPr algn="ctr">
                        <a:spcAft>
                          <a:spcPts val="0"/>
                        </a:spcAft>
                      </a:pPr>
                      <a:r>
                        <a:rPr lang="zh-TW" sz="2000" b="1" kern="100" dirty="0">
                          <a:effectLst/>
                          <a:latin typeface="+mn-ea"/>
                          <a:ea typeface="+mn-ea"/>
                          <a:cs typeface="Times New Roman" panose="02020603050405020304" pitchFamily="18" charset="0"/>
                        </a:rPr>
                        <a:t>公辦</a:t>
                      </a:r>
                      <a:r>
                        <a:rPr lang="zh-TW" sz="2000" b="1" kern="100" dirty="0" smtClean="0">
                          <a:effectLst/>
                          <a:latin typeface="+mn-ea"/>
                          <a:ea typeface="+mn-ea"/>
                          <a:cs typeface="Times New Roman" panose="02020603050405020304" pitchFamily="18" charset="0"/>
                        </a:rPr>
                        <a:t>公營</a:t>
                      </a:r>
                      <a:r>
                        <a:rPr lang="en-US" altLang="zh-TW" sz="2000" b="1" kern="100" dirty="0" smtClean="0">
                          <a:effectLst/>
                          <a:latin typeface="+mn-ea"/>
                          <a:ea typeface="+mn-ea"/>
                          <a:cs typeface="Times New Roman" panose="02020603050405020304" pitchFamily="18" charset="0"/>
                        </a:rPr>
                        <a:t>(</a:t>
                      </a:r>
                      <a:r>
                        <a:rPr lang="zh-TW" altLang="en-US" sz="2000" b="1" kern="100" dirty="0" smtClean="0">
                          <a:solidFill>
                            <a:srgbClr val="2206C8"/>
                          </a:solidFill>
                          <a:effectLst/>
                          <a:latin typeface="+mn-ea"/>
                          <a:ea typeface="+mn-ea"/>
                          <a:cs typeface="Times New Roman" panose="02020603050405020304" pitchFamily="18" charset="0"/>
                        </a:rPr>
                        <a:t>菜單</a:t>
                      </a:r>
                      <a:r>
                        <a:rPr lang="en-US" altLang="zh-TW" sz="2000" b="1" kern="100" dirty="0" smtClean="0">
                          <a:effectLst/>
                          <a:latin typeface="+mn-ea"/>
                          <a:ea typeface="+mn-ea"/>
                          <a:cs typeface="Times New Roman" panose="02020603050405020304" pitchFamily="18" charset="0"/>
                        </a:rPr>
                        <a:t>)</a:t>
                      </a:r>
                    </a:p>
                    <a:p>
                      <a:pPr algn="l">
                        <a:spcAft>
                          <a:spcPts val="0"/>
                        </a:spcAft>
                      </a:pPr>
                      <a:r>
                        <a:rPr lang="zh-TW" altLang="en-US" sz="2000" b="1" kern="100" dirty="0" smtClean="0">
                          <a:effectLst/>
                          <a:latin typeface="+mn-ea"/>
                          <a:ea typeface="+mn-ea"/>
                          <a:cs typeface="Times New Roman" panose="02020603050405020304" pitchFamily="18" charset="0"/>
                        </a:rPr>
                        <a:t>*</a:t>
                      </a:r>
                      <a:r>
                        <a:rPr lang="zh-TW" altLang="en-US" sz="2000" b="1" kern="100" dirty="0" smtClean="0">
                          <a:solidFill>
                            <a:srgbClr val="FF0000"/>
                          </a:solidFill>
                          <a:effectLst/>
                          <a:latin typeface="+mn-ea"/>
                          <a:ea typeface="+mn-ea"/>
                          <a:cs typeface="Times New Roman" panose="02020603050405020304" pitchFamily="18" charset="0"/>
                        </a:rPr>
                        <a:t>自訂</a:t>
                      </a:r>
                      <a:r>
                        <a:rPr lang="zh-TW" altLang="en-US" sz="2000" b="1" kern="100" dirty="0" smtClean="0">
                          <a:effectLst/>
                          <a:latin typeface="+mn-ea"/>
                          <a:ea typeface="+mn-ea"/>
                          <a:cs typeface="Times New Roman" panose="02020603050405020304" pitchFamily="18" charset="0"/>
                        </a:rPr>
                        <a:t> </a:t>
                      </a:r>
                      <a:r>
                        <a:rPr lang="en-US" altLang="zh-TW" sz="2000" b="1" kern="100" dirty="0" smtClean="0">
                          <a:effectLst/>
                          <a:latin typeface="+mn-ea"/>
                          <a:ea typeface="+mn-ea"/>
                          <a:cs typeface="Times New Roman" panose="02020603050405020304" pitchFamily="18" charset="0"/>
                        </a:rPr>
                        <a:t>/</a:t>
                      </a:r>
                      <a:r>
                        <a:rPr lang="zh-TW" altLang="en-US" sz="2000" b="1" kern="100" dirty="0" smtClean="0">
                          <a:effectLst/>
                          <a:latin typeface="+mn-ea"/>
                          <a:ea typeface="+mn-ea"/>
                          <a:cs typeface="Times New Roman" panose="02020603050405020304" pitchFamily="18" charset="0"/>
                        </a:rPr>
                        <a:t> *</a:t>
                      </a:r>
                      <a:r>
                        <a:rPr lang="zh-TW" altLang="en-US" sz="2000" b="1" kern="100" dirty="0" smtClean="0">
                          <a:solidFill>
                            <a:srgbClr val="FF0000"/>
                          </a:solidFill>
                          <a:effectLst/>
                          <a:latin typeface="+mn-ea"/>
                          <a:ea typeface="+mn-ea"/>
                          <a:cs typeface="Times New Roman" panose="02020603050405020304" pitchFamily="18" charset="0"/>
                        </a:rPr>
                        <a:t>委設</a:t>
                      </a:r>
                      <a:endParaRPr lang="zh-TW" sz="2000" b="1" kern="100" dirty="0">
                        <a:solidFill>
                          <a:srgbClr val="FF0000"/>
                        </a:solidFill>
                        <a:effectLst/>
                        <a:latin typeface="+mn-ea"/>
                        <a:ea typeface="+mn-ea"/>
                        <a:cs typeface="Times New Roman" panose="02020603050405020304" pitchFamily="18" charset="0"/>
                      </a:endParaRPr>
                    </a:p>
                  </a:txBody>
                  <a:tcPr marL="43963" marR="439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TW" altLang="en-US"/>
                    </a:p>
                  </a:txBody>
                  <a:tcPr/>
                </a:tc>
                <a:tc>
                  <a:txBody>
                    <a:bodyPr/>
                    <a:lstStyle/>
                    <a:p>
                      <a:pPr algn="ctr">
                        <a:spcAft>
                          <a:spcPts val="0"/>
                        </a:spcAft>
                      </a:pPr>
                      <a:r>
                        <a:rPr lang="zh-TW" sz="2000" b="1" kern="100" dirty="0">
                          <a:effectLst/>
                          <a:latin typeface="+mn-ea"/>
                          <a:ea typeface="+mn-ea"/>
                          <a:cs typeface="Times New Roman" panose="02020603050405020304" pitchFamily="18" charset="0"/>
                        </a:rPr>
                        <a:t>公辦民營</a:t>
                      </a:r>
                    </a:p>
                  </a:txBody>
                  <a:tcPr marL="43963" marR="439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xmlns="" val="498951867"/>
                  </a:ext>
                </a:extLst>
              </a:tr>
              <a:tr h="1524202">
                <a:tc>
                  <a:txBody>
                    <a:bodyPr/>
                    <a:lstStyle/>
                    <a:p>
                      <a:pPr algn="just">
                        <a:spcAft>
                          <a:spcPts val="0"/>
                        </a:spcAft>
                      </a:pPr>
                      <a:r>
                        <a:rPr lang="en-US" sz="2000" b="1" kern="100" dirty="0">
                          <a:effectLst/>
                          <a:latin typeface="+mn-ea"/>
                          <a:ea typeface="+mn-ea"/>
                          <a:cs typeface="Times New Roman" panose="02020603050405020304" pitchFamily="18" charset="0"/>
                        </a:rPr>
                        <a:t>4.</a:t>
                      </a:r>
                      <a:r>
                        <a:rPr lang="zh-TW" sz="2000" b="1" kern="100" dirty="0">
                          <a:effectLst/>
                          <a:latin typeface="+mn-ea"/>
                          <a:ea typeface="+mn-ea"/>
                          <a:cs typeface="Times New Roman" panose="02020603050405020304" pitchFamily="18" charset="0"/>
                        </a:rPr>
                        <a:t>複數決標</a:t>
                      </a:r>
                    </a:p>
                  </a:txBody>
                  <a:tcPr marL="43963" marR="439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TW" sz="2000" b="1" kern="100" dirty="0">
                          <a:solidFill>
                            <a:srgbClr val="2206C8"/>
                          </a:solidFill>
                          <a:effectLst/>
                          <a:latin typeface="+mn-ea"/>
                          <a:ea typeface="+mn-ea"/>
                          <a:cs typeface="Times New Roman" panose="02020603050405020304" pitchFamily="18" charset="0"/>
                        </a:rPr>
                        <a:t>依項目</a:t>
                      </a:r>
                      <a:r>
                        <a:rPr lang="zh-TW" sz="2000" b="1" kern="100" dirty="0" smtClean="0">
                          <a:effectLst/>
                          <a:latin typeface="+mn-ea"/>
                          <a:ea typeface="+mn-ea"/>
                          <a:cs typeface="Times New Roman" panose="02020603050405020304" pitchFamily="18" charset="0"/>
                        </a:rPr>
                        <a:t>之複</a:t>
                      </a:r>
                      <a:r>
                        <a:rPr lang="zh-TW" sz="2000" b="1" kern="100" dirty="0">
                          <a:effectLst/>
                          <a:latin typeface="+mn-ea"/>
                          <a:ea typeface="+mn-ea"/>
                          <a:cs typeface="Times New Roman" panose="02020603050405020304" pitchFamily="18" charset="0"/>
                        </a:rPr>
                        <a:t>複決標</a:t>
                      </a:r>
                    </a:p>
                  </a:txBody>
                  <a:tcPr marL="43963" marR="439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TW" sz="2000" b="1" kern="100" dirty="0">
                          <a:effectLst/>
                          <a:latin typeface="+mn-ea"/>
                          <a:ea typeface="+mn-ea"/>
                          <a:cs typeface="Times New Roman" panose="02020603050405020304" pitchFamily="18" charset="0"/>
                        </a:rPr>
                        <a:t>否</a:t>
                      </a:r>
                    </a:p>
                  </a:txBody>
                  <a:tcPr marL="43963" marR="439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TW" sz="2000" b="1" kern="100" dirty="0">
                          <a:effectLst/>
                          <a:latin typeface="+mn-ea"/>
                          <a:ea typeface="+mn-ea"/>
                          <a:cs typeface="Times New Roman" panose="02020603050405020304" pitchFamily="18" charset="0"/>
                        </a:rPr>
                        <a:t>否</a:t>
                      </a:r>
                    </a:p>
                  </a:txBody>
                  <a:tcPr marL="43963" marR="439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altLang="zh-TW" sz="2000" b="1" kern="100" dirty="0" smtClean="0">
                          <a:effectLst/>
                          <a:latin typeface="+mn-ea"/>
                          <a:ea typeface="+mn-ea"/>
                          <a:cs typeface="Times New Roman" panose="02020603050405020304" pitchFamily="18" charset="0"/>
                        </a:rPr>
                        <a:t>1.</a:t>
                      </a:r>
                      <a:r>
                        <a:rPr lang="zh-TW" sz="2000" b="1" kern="100" dirty="0" smtClean="0">
                          <a:effectLst/>
                          <a:latin typeface="+mn-ea"/>
                          <a:ea typeface="+mn-ea"/>
                          <a:cs typeface="Times New Roman" panose="02020603050405020304" pitchFamily="18" charset="0"/>
                        </a:rPr>
                        <a:t>原則</a:t>
                      </a:r>
                      <a:r>
                        <a:rPr lang="zh-TW" sz="2000" b="1" kern="100" dirty="0">
                          <a:effectLst/>
                          <a:latin typeface="+mn-ea"/>
                          <a:ea typeface="+mn-ea"/>
                          <a:cs typeface="Times New Roman" panose="02020603050405020304" pitchFamily="18" charset="0"/>
                        </a:rPr>
                        <a:t>二家以上</a:t>
                      </a:r>
                      <a:r>
                        <a:rPr lang="en-US" sz="2000" b="1" kern="100" dirty="0">
                          <a:effectLst/>
                          <a:latin typeface="+mn-ea"/>
                          <a:ea typeface="+mn-ea"/>
                          <a:cs typeface="Times New Roman" panose="02020603050405020304" pitchFamily="18" charset="0"/>
                        </a:rPr>
                        <a:t>(</a:t>
                      </a:r>
                      <a:r>
                        <a:rPr lang="zh-TW" sz="2000" b="1" kern="100" dirty="0">
                          <a:solidFill>
                            <a:srgbClr val="2206C8"/>
                          </a:solidFill>
                          <a:effectLst/>
                          <a:latin typeface="+mn-ea"/>
                          <a:ea typeface="+mn-ea"/>
                          <a:cs typeface="Times New Roman" panose="02020603050405020304" pitchFamily="18" charset="0"/>
                        </a:rPr>
                        <a:t>依數量</a:t>
                      </a:r>
                      <a:r>
                        <a:rPr lang="zh-TW" sz="2000" b="1" kern="100" dirty="0">
                          <a:effectLst/>
                          <a:latin typeface="+mn-ea"/>
                          <a:ea typeface="+mn-ea"/>
                          <a:cs typeface="Times New Roman" panose="02020603050405020304" pitchFamily="18" charset="0"/>
                        </a:rPr>
                        <a:t>複數決標</a:t>
                      </a:r>
                      <a:r>
                        <a:rPr lang="en-US" sz="2000" b="1" kern="100" dirty="0" smtClean="0">
                          <a:effectLst/>
                          <a:latin typeface="+mn-ea"/>
                          <a:ea typeface="+mn-ea"/>
                          <a:cs typeface="Times New Roman" panose="02020603050405020304" pitchFamily="18" charset="0"/>
                        </a:rPr>
                        <a:t>)</a:t>
                      </a:r>
                    </a:p>
                    <a:p>
                      <a:pPr marL="0" marR="0" indent="0" algn="just" defTabSz="914400" rtl="0" eaLnBrk="1" fontAlgn="auto" latinLnBrk="0" hangingPunct="1">
                        <a:lnSpc>
                          <a:spcPct val="100000"/>
                        </a:lnSpc>
                        <a:spcBef>
                          <a:spcPts val="0"/>
                        </a:spcBef>
                        <a:spcAft>
                          <a:spcPts val="0"/>
                        </a:spcAft>
                        <a:buClrTx/>
                        <a:buSzTx/>
                        <a:buFontTx/>
                        <a:buNone/>
                        <a:tabLst/>
                        <a:defRPr/>
                      </a:pPr>
                      <a:r>
                        <a:rPr lang="en-US" altLang="zh-TW" sz="2000" b="1" kern="100" dirty="0" smtClean="0">
                          <a:effectLst/>
                          <a:latin typeface="+mn-ea"/>
                          <a:ea typeface="+mn-ea"/>
                          <a:cs typeface="Times New Roman" panose="02020603050405020304" pitchFamily="18" charset="0"/>
                        </a:rPr>
                        <a:t>2.</a:t>
                      </a:r>
                      <a:r>
                        <a:rPr lang="zh-TW" altLang="zh-TW" sz="2000" b="1" kern="100" dirty="0" smtClean="0">
                          <a:effectLst/>
                          <a:latin typeface="+mn-ea"/>
                          <a:ea typeface="+mn-ea"/>
                          <a:cs typeface="Times New Roman" panose="02020603050405020304" pitchFamily="18" charset="0"/>
                        </a:rPr>
                        <a:t>例外</a:t>
                      </a:r>
                      <a:r>
                        <a:rPr lang="zh-TW" altLang="en-US" sz="2000" b="1" kern="100" dirty="0" smtClean="0">
                          <a:effectLst/>
                          <a:latin typeface="PMingLiU" panose="02020500000000000000" pitchFamily="18" charset="-120"/>
                          <a:ea typeface="PMingLiU" panose="02020500000000000000" pitchFamily="18" charset="-120"/>
                          <a:cs typeface="Times New Roman" panose="02020603050405020304" pitchFamily="18" charset="0"/>
                        </a:rPr>
                        <a:t>：</a:t>
                      </a:r>
                      <a:r>
                        <a:rPr lang="zh-TW" altLang="zh-TW" sz="2000" b="1" kern="100" dirty="0" smtClean="0">
                          <a:effectLst/>
                          <a:latin typeface="+mn-ea"/>
                          <a:ea typeface="+mn-ea"/>
                          <a:cs typeface="Times New Roman" panose="02020603050405020304" pitchFamily="18" charset="0"/>
                        </a:rPr>
                        <a:t>報准</a:t>
                      </a:r>
                      <a:r>
                        <a:rPr lang="zh-TW" altLang="en-US" sz="2000" b="1" kern="100" dirty="0" smtClean="0">
                          <a:effectLst/>
                          <a:latin typeface="+mn-ea"/>
                          <a:ea typeface="+mn-ea"/>
                          <a:cs typeface="Times New Roman" panose="02020603050405020304" pitchFamily="18" charset="0"/>
                        </a:rPr>
                        <a:t>僅</a:t>
                      </a:r>
                      <a:r>
                        <a:rPr lang="zh-TW" altLang="zh-TW" sz="2000" b="1" kern="100" dirty="0" smtClean="0">
                          <a:effectLst/>
                          <a:latin typeface="+mn-ea"/>
                          <a:ea typeface="+mn-ea"/>
                          <a:cs typeface="Times New Roman" panose="02020603050405020304" pitchFamily="18" charset="0"/>
                        </a:rPr>
                        <a:t>取一家</a:t>
                      </a:r>
                      <a:r>
                        <a:rPr lang="zh-TW" altLang="en-US" sz="2000" b="1" kern="100" dirty="0" smtClean="0">
                          <a:effectLst/>
                          <a:latin typeface="+mn-ea"/>
                          <a:ea typeface="+mn-ea"/>
                          <a:cs typeface="Times New Roman" panose="02020603050405020304" pitchFamily="18" charset="0"/>
                        </a:rPr>
                        <a:t>決標*</a:t>
                      </a:r>
                      <a:endParaRPr lang="zh-TW" sz="2000" b="1" kern="100" dirty="0">
                        <a:effectLst/>
                        <a:latin typeface="+mn-ea"/>
                        <a:ea typeface="+mn-ea"/>
                        <a:cs typeface="Times New Roman" panose="02020603050405020304" pitchFamily="18" charset="0"/>
                      </a:endParaRPr>
                    </a:p>
                  </a:txBody>
                  <a:tcPr marL="43963" marR="439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zh-TW" altLang="en-US" sz="2000" b="1" kern="100" dirty="0" smtClean="0">
                          <a:effectLst/>
                          <a:latin typeface="+mn-ea"/>
                          <a:ea typeface="+mn-ea"/>
                          <a:cs typeface="Times New Roman" panose="02020603050405020304" pitchFamily="18" charset="0"/>
                        </a:rPr>
                        <a:t>*直轄市縣（市）政府及所屬國民小學及國民中學辦理學校午餐應行注意事項第</a:t>
                      </a:r>
                      <a:r>
                        <a:rPr lang="en-US" altLang="zh-TW" sz="2000" b="1" kern="100" dirty="0" smtClean="0">
                          <a:effectLst/>
                          <a:latin typeface="+mn-ea"/>
                          <a:ea typeface="+mn-ea"/>
                          <a:cs typeface="Times New Roman" panose="02020603050405020304" pitchFamily="18" charset="0"/>
                        </a:rPr>
                        <a:t>5</a:t>
                      </a:r>
                      <a:r>
                        <a:rPr lang="zh-TW" altLang="en-US" sz="2000" b="1" kern="100" dirty="0" smtClean="0">
                          <a:effectLst/>
                          <a:latin typeface="+mn-ea"/>
                          <a:ea typeface="+mn-ea"/>
                          <a:cs typeface="Times New Roman" panose="02020603050405020304" pitchFamily="18" charset="0"/>
                        </a:rPr>
                        <a:t>點第</a:t>
                      </a:r>
                      <a:r>
                        <a:rPr lang="en-US" altLang="zh-TW" sz="2000" b="1" kern="100" dirty="0" smtClean="0">
                          <a:effectLst/>
                          <a:latin typeface="+mn-ea"/>
                          <a:ea typeface="+mn-ea"/>
                          <a:cs typeface="Times New Roman" panose="02020603050405020304" pitchFamily="18" charset="0"/>
                        </a:rPr>
                        <a:t>7</a:t>
                      </a:r>
                      <a:r>
                        <a:rPr lang="zh-TW" altLang="en-US" sz="2000" b="1" kern="100" smtClean="0">
                          <a:effectLst/>
                          <a:latin typeface="+mn-ea"/>
                          <a:ea typeface="+mn-ea"/>
                          <a:cs typeface="Times New Roman" panose="02020603050405020304" pitchFamily="18" charset="0"/>
                        </a:rPr>
                        <a:t>款</a:t>
                      </a:r>
                      <a:endParaRPr lang="zh-TW" sz="2000" b="1" kern="100" dirty="0">
                        <a:effectLst/>
                        <a:latin typeface="+mn-ea"/>
                        <a:ea typeface="+mn-ea"/>
                        <a:cs typeface="Times New Roman" panose="02020603050405020304" pitchFamily="18" charset="0"/>
                      </a:endParaRPr>
                    </a:p>
                  </a:txBody>
                  <a:tcPr marL="43963" marR="43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964615925"/>
                  </a:ext>
                </a:extLst>
              </a:tr>
              <a:tr h="946102">
                <a:tc>
                  <a:txBody>
                    <a:bodyPr/>
                    <a:lstStyle/>
                    <a:p>
                      <a:pPr algn="just">
                        <a:spcAft>
                          <a:spcPts val="0"/>
                        </a:spcAft>
                      </a:pPr>
                      <a:r>
                        <a:rPr lang="en-US" sz="2000" b="1" kern="100" dirty="0">
                          <a:effectLst/>
                          <a:latin typeface="+mn-ea"/>
                          <a:ea typeface="+mn-ea"/>
                          <a:cs typeface="Times New Roman" panose="02020603050405020304" pitchFamily="18" charset="0"/>
                        </a:rPr>
                        <a:t>5.</a:t>
                      </a:r>
                      <a:r>
                        <a:rPr lang="zh-TW" sz="2000" b="1" kern="100" dirty="0">
                          <a:effectLst/>
                          <a:latin typeface="+mn-ea"/>
                          <a:ea typeface="+mn-ea"/>
                          <a:cs typeface="Times New Roman" panose="02020603050405020304" pitchFamily="18" charset="0"/>
                        </a:rPr>
                        <a:t>採購標的</a:t>
                      </a:r>
                    </a:p>
                  </a:txBody>
                  <a:tcPr marL="43963" marR="439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TW" sz="2000" b="1" kern="100" dirty="0">
                          <a:effectLst/>
                          <a:latin typeface="+mn-ea"/>
                          <a:ea typeface="+mn-ea"/>
                          <a:cs typeface="Times New Roman" panose="02020603050405020304" pitchFamily="18" charset="0"/>
                        </a:rPr>
                        <a:t>財物</a:t>
                      </a:r>
                      <a:r>
                        <a:rPr lang="en-US" sz="2000" b="1" kern="100" dirty="0">
                          <a:effectLst/>
                          <a:latin typeface="+mn-ea"/>
                          <a:ea typeface="+mn-ea"/>
                          <a:cs typeface="Times New Roman" panose="02020603050405020304" pitchFamily="18" charset="0"/>
                        </a:rPr>
                        <a:t>*</a:t>
                      </a:r>
                      <a:endParaRPr lang="zh-TW" sz="2000" b="1" kern="100" dirty="0">
                        <a:effectLst/>
                        <a:latin typeface="+mn-ea"/>
                        <a:ea typeface="+mn-ea"/>
                        <a:cs typeface="Times New Roman" panose="02020603050405020304" pitchFamily="18" charset="0"/>
                      </a:endParaRPr>
                    </a:p>
                  </a:txBody>
                  <a:tcPr marL="43963" marR="439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TW" sz="2000" b="1" kern="100">
                          <a:effectLst/>
                          <a:latin typeface="+mn-ea"/>
                          <a:ea typeface="+mn-ea"/>
                          <a:cs typeface="Times New Roman" panose="02020603050405020304" pitchFamily="18" charset="0"/>
                        </a:rPr>
                        <a:t>勞務</a:t>
                      </a:r>
                    </a:p>
                  </a:txBody>
                  <a:tcPr marL="43963" marR="439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TW" sz="2000" b="1" kern="100">
                          <a:effectLst/>
                          <a:latin typeface="+mn-ea"/>
                          <a:ea typeface="+mn-ea"/>
                          <a:cs typeface="Times New Roman" panose="02020603050405020304" pitchFamily="18" charset="0"/>
                        </a:rPr>
                        <a:t>勞務</a:t>
                      </a:r>
                    </a:p>
                  </a:txBody>
                  <a:tcPr marL="43963" marR="439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TW" sz="2000" b="1" kern="100" dirty="0">
                          <a:effectLst/>
                          <a:latin typeface="+mn-ea"/>
                          <a:ea typeface="+mn-ea"/>
                          <a:cs typeface="Times New Roman" panose="02020603050405020304" pitchFamily="18" charset="0"/>
                        </a:rPr>
                        <a:t>勞務</a:t>
                      </a:r>
                    </a:p>
                  </a:txBody>
                  <a:tcPr marL="43963" marR="439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2000" b="1" kern="100" dirty="0" smtClean="0">
                          <a:effectLst/>
                          <a:latin typeface="+mn-ea"/>
                          <a:ea typeface="+mn-ea"/>
                          <a:cs typeface="Times New Roman" panose="02020603050405020304" pitchFamily="18" charset="0"/>
                        </a:rPr>
                        <a:t>*</a:t>
                      </a:r>
                      <a:r>
                        <a:rPr lang="zh-TW" sz="2000" b="1" kern="100" dirty="0" smtClean="0">
                          <a:effectLst/>
                          <a:latin typeface="+mn-ea"/>
                          <a:ea typeface="+mn-ea"/>
                          <a:cs typeface="Times New Roman" panose="02020603050405020304" pitchFamily="18" charset="0"/>
                        </a:rPr>
                        <a:t>採購</a:t>
                      </a:r>
                      <a:r>
                        <a:rPr lang="zh-TW" sz="2000" b="1" kern="100" dirty="0">
                          <a:effectLst/>
                          <a:latin typeface="+mn-ea"/>
                          <a:ea typeface="+mn-ea"/>
                          <a:cs typeface="Times New Roman" panose="02020603050405020304" pitchFamily="18" charset="0"/>
                        </a:rPr>
                        <a:t>法第</a:t>
                      </a:r>
                      <a:r>
                        <a:rPr lang="en-US" sz="2000" b="1" kern="100" dirty="0">
                          <a:effectLst/>
                          <a:latin typeface="+mn-ea"/>
                          <a:ea typeface="+mn-ea"/>
                          <a:cs typeface="Times New Roman" panose="02020603050405020304" pitchFamily="18" charset="0"/>
                        </a:rPr>
                        <a:t>7</a:t>
                      </a:r>
                      <a:r>
                        <a:rPr lang="zh-TW" sz="2000" b="1" kern="100" dirty="0">
                          <a:effectLst/>
                          <a:latin typeface="+mn-ea"/>
                          <a:ea typeface="+mn-ea"/>
                          <a:cs typeface="Times New Roman" panose="02020603050405020304" pitchFamily="18" charset="0"/>
                        </a:rPr>
                        <a:t>條第</a:t>
                      </a:r>
                      <a:r>
                        <a:rPr lang="en-US" sz="2000" b="1" kern="100" dirty="0">
                          <a:effectLst/>
                          <a:latin typeface="+mn-ea"/>
                          <a:ea typeface="+mn-ea"/>
                          <a:cs typeface="Times New Roman" panose="02020603050405020304" pitchFamily="18" charset="0"/>
                        </a:rPr>
                        <a:t>2</a:t>
                      </a:r>
                      <a:r>
                        <a:rPr lang="zh-TW" sz="2000" b="1" kern="100" dirty="0" smtClean="0">
                          <a:effectLst/>
                          <a:latin typeface="+mn-ea"/>
                          <a:ea typeface="+mn-ea"/>
                          <a:cs typeface="Times New Roman" panose="02020603050405020304" pitchFamily="18" charset="0"/>
                        </a:rPr>
                        <a:t>項</a:t>
                      </a:r>
                      <a:r>
                        <a:rPr lang="zh-TW" altLang="en-US" sz="2000" b="1" kern="100" dirty="0" smtClean="0">
                          <a:effectLst/>
                          <a:latin typeface="PMingLiU" panose="02020500000000000000" pitchFamily="18" charset="-120"/>
                          <a:ea typeface="PMingLiU" panose="02020500000000000000" pitchFamily="18" charset="-120"/>
                          <a:cs typeface="Times New Roman" panose="02020603050405020304" pitchFamily="18" charset="0"/>
                        </a:rPr>
                        <a:t>：</a:t>
                      </a:r>
                      <a:r>
                        <a:rPr lang="zh-TW" altLang="zh-TW" sz="2000" b="1" kern="100" dirty="0" smtClean="0">
                          <a:solidFill>
                            <a:srgbClr val="2206C8"/>
                          </a:solidFill>
                          <a:effectLst/>
                          <a:latin typeface="+mn-ea"/>
                          <a:ea typeface="+mn-ea"/>
                          <a:cs typeface="Times New Roman" panose="02020603050405020304" pitchFamily="18" charset="0"/>
                        </a:rPr>
                        <a:t>生鮮農漁產品不適用</a:t>
                      </a:r>
                      <a:endParaRPr lang="zh-TW" sz="2000" b="1" kern="100" dirty="0">
                        <a:solidFill>
                          <a:srgbClr val="2206C8"/>
                        </a:solidFill>
                        <a:effectLst/>
                        <a:latin typeface="+mn-ea"/>
                        <a:ea typeface="+mn-ea"/>
                        <a:cs typeface="Times New Roman" panose="02020603050405020304" pitchFamily="18" charset="0"/>
                      </a:endParaRPr>
                    </a:p>
                  </a:txBody>
                  <a:tcPr marL="43963" marR="43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164983277"/>
                  </a:ext>
                </a:extLst>
              </a:tr>
              <a:tr h="648158">
                <a:tc>
                  <a:txBody>
                    <a:bodyPr/>
                    <a:lstStyle/>
                    <a:p>
                      <a:pPr algn="just">
                        <a:spcAft>
                          <a:spcPts val="0"/>
                        </a:spcAft>
                      </a:pPr>
                      <a:r>
                        <a:rPr lang="en-US" sz="2000" b="1" kern="100" dirty="0">
                          <a:effectLst/>
                          <a:latin typeface="+mn-ea"/>
                          <a:ea typeface="+mn-ea"/>
                          <a:cs typeface="Times New Roman" panose="02020603050405020304" pitchFamily="18" charset="0"/>
                        </a:rPr>
                        <a:t>6.</a:t>
                      </a:r>
                      <a:r>
                        <a:rPr lang="zh-TW" sz="2000" b="1" kern="100" dirty="0">
                          <a:effectLst/>
                          <a:latin typeface="+mn-ea"/>
                          <a:ea typeface="+mn-ea"/>
                          <a:cs typeface="Times New Roman" panose="02020603050405020304" pitchFamily="18" charset="0"/>
                        </a:rPr>
                        <a:t>招標方式</a:t>
                      </a:r>
                    </a:p>
                  </a:txBody>
                  <a:tcPr marL="43963" marR="439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TW" altLang="en-US" sz="2000" b="1" kern="100" dirty="0" smtClean="0">
                          <a:effectLst/>
                          <a:latin typeface="+mn-ea"/>
                          <a:ea typeface="+mn-ea"/>
                          <a:cs typeface="Times New Roman" panose="02020603050405020304" pitchFamily="18" charset="0"/>
                        </a:rPr>
                        <a:t>公開</a:t>
                      </a:r>
                      <a:endParaRPr lang="en-US" altLang="zh-TW" sz="2000" b="1" kern="100" dirty="0" smtClean="0">
                        <a:effectLst/>
                        <a:latin typeface="+mn-ea"/>
                        <a:ea typeface="+mn-ea"/>
                        <a:cs typeface="Times New Roman" panose="02020603050405020304" pitchFamily="18" charset="0"/>
                      </a:endParaRPr>
                    </a:p>
                    <a:p>
                      <a:pPr algn="ctr">
                        <a:spcAft>
                          <a:spcPts val="0"/>
                        </a:spcAft>
                      </a:pPr>
                      <a:r>
                        <a:rPr lang="zh-TW" altLang="en-US" sz="2000" b="1" kern="100" dirty="0" smtClean="0">
                          <a:effectLst/>
                          <a:latin typeface="+mn-ea"/>
                          <a:ea typeface="+mn-ea"/>
                          <a:cs typeface="Times New Roman" panose="02020603050405020304" pitchFamily="18" charset="0"/>
                        </a:rPr>
                        <a:t>招標</a:t>
                      </a:r>
                      <a:endParaRPr lang="zh-TW" sz="2000" b="1" kern="100" dirty="0">
                        <a:effectLst/>
                        <a:latin typeface="+mn-ea"/>
                        <a:ea typeface="+mn-ea"/>
                        <a:cs typeface="Times New Roman" panose="02020603050405020304" pitchFamily="18" charset="0"/>
                      </a:endParaRPr>
                    </a:p>
                  </a:txBody>
                  <a:tcPr marL="43963" marR="439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ctr">
                        <a:spcAft>
                          <a:spcPts val="0"/>
                        </a:spcAft>
                      </a:pPr>
                      <a:r>
                        <a:rPr lang="zh-TW" altLang="en-US" sz="2000" b="1" kern="100" dirty="0" smtClean="0">
                          <a:effectLst/>
                          <a:latin typeface="+mn-ea"/>
                          <a:ea typeface="+mn-ea"/>
                          <a:cs typeface="Times New Roman" panose="02020603050405020304" pitchFamily="18" charset="0"/>
                        </a:rPr>
                        <a:t>*</a:t>
                      </a:r>
                      <a:r>
                        <a:rPr lang="zh-TW" sz="2000" b="1" kern="100" dirty="0" smtClean="0">
                          <a:effectLst/>
                          <a:latin typeface="+mn-ea"/>
                          <a:ea typeface="+mn-ea"/>
                          <a:cs typeface="Times New Roman" panose="02020603050405020304" pitchFamily="18" charset="0"/>
                        </a:rPr>
                        <a:t>限制性招標</a:t>
                      </a:r>
                      <a:endParaRPr lang="zh-TW" sz="2000" b="1" kern="100" dirty="0">
                        <a:effectLst/>
                        <a:latin typeface="+mn-ea"/>
                        <a:ea typeface="+mn-ea"/>
                        <a:cs typeface="Times New Roman" panose="02020603050405020304" pitchFamily="18" charset="0"/>
                      </a:endParaRPr>
                    </a:p>
                  </a:txBody>
                  <a:tcPr marL="43963" marR="439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ctr">
                        <a:spcAft>
                          <a:spcPts val="0"/>
                        </a:spcAft>
                      </a:pPr>
                      <a:endParaRPr lang="zh-TW" sz="2000" b="1" kern="100" dirty="0">
                        <a:effectLst/>
                        <a:latin typeface="+mn-ea"/>
                        <a:ea typeface="+mn-ea"/>
                        <a:cs typeface="Times New Roman" panose="02020603050405020304" pitchFamily="18" charset="0"/>
                      </a:endParaRPr>
                    </a:p>
                  </a:txBody>
                  <a:tcPr marL="43962" marR="439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ctr">
                        <a:spcAft>
                          <a:spcPts val="0"/>
                        </a:spcAft>
                      </a:pPr>
                      <a:endParaRPr lang="zh-TW" sz="2000" b="1" kern="100" dirty="0">
                        <a:effectLst/>
                        <a:latin typeface="+mn-ea"/>
                        <a:ea typeface="+mn-ea"/>
                        <a:cs typeface="Times New Roman" panose="02020603050405020304" pitchFamily="18" charset="0"/>
                      </a:endParaRPr>
                    </a:p>
                  </a:txBody>
                  <a:tcPr marL="43962" marR="439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zh-TW" altLang="en-US" sz="2000" b="1" kern="100" dirty="0" smtClean="0">
                          <a:effectLst/>
                          <a:latin typeface="+mn-ea"/>
                          <a:ea typeface="+mn-ea"/>
                          <a:cs typeface="Times New Roman" panose="02020603050405020304" pitchFamily="18" charset="0"/>
                        </a:rPr>
                        <a:t>*</a:t>
                      </a:r>
                      <a:r>
                        <a:rPr lang="zh-TW" sz="2000" b="1" kern="100" dirty="0" smtClean="0">
                          <a:effectLst/>
                          <a:latin typeface="+mn-ea"/>
                          <a:ea typeface="+mn-ea"/>
                          <a:cs typeface="Times New Roman" panose="02020603050405020304" pitchFamily="18" charset="0"/>
                        </a:rPr>
                        <a:t>採購</a:t>
                      </a:r>
                      <a:r>
                        <a:rPr lang="zh-TW" sz="2000" b="1" kern="100" dirty="0">
                          <a:effectLst/>
                          <a:latin typeface="+mn-ea"/>
                          <a:ea typeface="+mn-ea"/>
                          <a:cs typeface="Times New Roman" panose="02020603050405020304" pitchFamily="18" charset="0"/>
                        </a:rPr>
                        <a:t>法第</a:t>
                      </a:r>
                      <a:r>
                        <a:rPr lang="en-US" sz="2000" b="1" kern="100" dirty="0">
                          <a:effectLst/>
                          <a:latin typeface="+mn-ea"/>
                          <a:ea typeface="+mn-ea"/>
                          <a:cs typeface="Times New Roman" panose="02020603050405020304" pitchFamily="18" charset="0"/>
                        </a:rPr>
                        <a:t>22</a:t>
                      </a:r>
                      <a:r>
                        <a:rPr lang="zh-TW" sz="2000" b="1" kern="100" dirty="0">
                          <a:effectLst/>
                          <a:latin typeface="+mn-ea"/>
                          <a:ea typeface="+mn-ea"/>
                          <a:cs typeface="Times New Roman" panose="02020603050405020304" pitchFamily="18" charset="0"/>
                        </a:rPr>
                        <a:t>條第</a:t>
                      </a:r>
                      <a:r>
                        <a:rPr lang="en-US" sz="2000" b="1" kern="100" dirty="0">
                          <a:effectLst/>
                          <a:latin typeface="+mn-ea"/>
                          <a:ea typeface="+mn-ea"/>
                          <a:cs typeface="Times New Roman" panose="02020603050405020304" pitchFamily="18" charset="0"/>
                        </a:rPr>
                        <a:t>1</a:t>
                      </a:r>
                      <a:r>
                        <a:rPr lang="zh-TW" sz="2000" b="1" kern="100" dirty="0">
                          <a:effectLst/>
                          <a:latin typeface="+mn-ea"/>
                          <a:ea typeface="+mn-ea"/>
                          <a:cs typeface="Times New Roman" panose="02020603050405020304" pitchFamily="18" charset="0"/>
                        </a:rPr>
                        <a:t>項第</a:t>
                      </a:r>
                      <a:r>
                        <a:rPr lang="en-US" sz="2000" b="1" kern="100" dirty="0">
                          <a:effectLst/>
                          <a:latin typeface="+mn-ea"/>
                          <a:ea typeface="+mn-ea"/>
                          <a:cs typeface="Times New Roman" panose="02020603050405020304" pitchFamily="18" charset="0"/>
                        </a:rPr>
                        <a:t>9</a:t>
                      </a:r>
                      <a:r>
                        <a:rPr lang="zh-TW" sz="2000" b="1" kern="100" dirty="0">
                          <a:effectLst/>
                          <a:latin typeface="+mn-ea"/>
                          <a:ea typeface="+mn-ea"/>
                          <a:cs typeface="Times New Roman" panose="02020603050405020304" pitchFamily="18" charset="0"/>
                        </a:rPr>
                        <a:t>款</a:t>
                      </a:r>
                    </a:p>
                  </a:txBody>
                  <a:tcPr marL="43963" marR="43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193123386"/>
                  </a:ext>
                </a:extLst>
              </a:tr>
              <a:tr h="914521">
                <a:tc>
                  <a:txBody>
                    <a:bodyPr/>
                    <a:lstStyle/>
                    <a:p>
                      <a:pPr algn="just">
                        <a:spcAft>
                          <a:spcPts val="0"/>
                        </a:spcAft>
                      </a:pPr>
                      <a:r>
                        <a:rPr lang="en-US" sz="2000" b="1" kern="100" dirty="0">
                          <a:effectLst/>
                          <a:latin typeface="+mn-ea"/>
                          <a:ea typeface="+mn-ea"/>
                          <a:cs typeface="Times New Roman" panose="02020603050405020304" pitchFamily="18" charset="0"/>
                        </a:rPr>
                        <a:t>7.</a:t>
                      </a:r>
                      <a:r>
                        <a:rPr lang="zh-TW" sz="2000" b="1" kern="100" dirty="0">
                          <a:effectLst/>
                          <a:latin typeface="+mn-ea"/>
                          <a:ea typeface="+mn-ea"/>
                          <a:cs typeface="Times New Roman" panose="02020603050405020304" pitchFamily="18" charset="0"/>
                        </a:rPr>
                        <a:t>決標方式</a:t>
                      </a:r>
                      <a:r>
                        <a:rPr lang="en-US" sz="2000" b="1" kern="100" dirty="0">
                          <a:effectLst/>
                          <a:latin typeface="+mn-ea"/>
                          <a:ea typeface="+mn-ea"/>
                          <a:cs typeface="Times New Roman" panose="02020603050405020304" pitchFamily="18" charset="0"/>
                        </a:rPr>
                        <a:t>(</a:t>
                      </a:r>
                      <a:r>
                        <a:rPr lang="zh-TW" sz="2000" b="1" kern="100" dirty="0">
                          <a:effectLst/>
                          <a:latin typeface="+mn-ea"/>
                          <a:ea typeface="+mn-ea"/>
                          <a:cs typeface="Times New Roman" panose="02020603050405020304" pitchFamily="18" charset="0"/>
                        </a:rPr>
                        <a:t>契約價金給付</a:t>
                      </a:r>
                      <a:r>
                        <a:rPr lang="en-US" sz="2000" b="1" kern="100" dirty="0">
                          <a:effectLst/>
                          <a:latin typeface="+mn-ea"/>
                          <a:ea typeface="+mn-ea"/>
                          <a:cs typeface="Times New Roman" panose="02020603050405020304" pitchFamily="18" charset="0"/>
                        </a:rPr>
                        <a:t>/</a:t>
                      </a:r>
                      <a:r>
                        <a:rPr lang="zh-TW" sz="2000" b="1" kern="100" dirty="0">
                          <a:effectLst/>
                          <a:latin typeface="+mn-ea"/>
                          <a:ea typeface="+mn-ea"/>
                          <a:cs typeface="Times New Roman" panose="02020603050405020304" pitchFamily="18" charset="0"/>
                        </a:rPr>
                        <a:t>計費方式</a:t>
                      </a:r>
                      <a:r>
                        <a:rPr lang="en-US" sz="2000" b="1" kern="100" dirty="0">
                          <a:effectLst/>
                          <a:latin typeface="+mn-ea"/>
                          <a:ea typeface="+mn-ea"/>
                          <a:cs typeface="Times New Roman" panose="02020603050405020304" pitchFamily="18" charset="0"/>
                        </a:rPr>
                        <a:t>)</a:t>
                      </a:r>
                      <a:endParaRPr lang="zh-TW" sz="2000" b="1" kern="100" dirty="0">
                        <a:effectLst/>
                        <a:latin typeface="+mn-ea"/>
                        <a:ea typeface="+mn-ea"/>
                        <a:cs typeface="Times New Roman" panose="02020603050405020304" pitchFamily="18" charset="0"/>
                      </a:endParaRPr>
                    </a:p>
                  </a:txBody>
                  <a:tcPr marL="43963" marR="439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TW" altLang="en-US" sz="2000" b="1" kern="100" dirty="0" smtClean="0">
                          <a:effectLst/>
                          <a:latin typeface="+mn-ea"/>
                          <a:ea typeface="+mn-ea"/>
                          <a:cs typeface="Times New Roman" panose="02020603050405020304" pitchFamily="18" charset="0"/>
                        </a:rPr>
                        <a:t>*</a:t>
                      </a:r>
                      <a:r>
                        <a:rPr lang="zh-TW" sz="2000" b="1" kern="100" dirty="0" smtClean="0">
                          <a:effectLst/>
                          <a:latin typeface="+mn-ea"/>
                          <a:ea typeface="+mn-ea"/>
                          <a:cs typeface="Times New Roman" panose="02020603050405020304" pitchFamily="18" charset="0"/>
                        </a:rPr>
                        <a:t>總價</a:t>
                      </a:r>
                      <a:endParaRPr lang="en-US" altLang="zh-TW" sz="2000" b="1" kern="100" dirty="0" smtClean="0">
                        <a:effectLst/>
                        <a:latin typeface="+mn-ea"/>
                        <a:ea typeface="+mn-ea"/>
                        <a:cs typeface="Times New Roman" panose="02020603050405020304" pitchFamily="18" charset="0"/>
                      </a:endParaRPr>
                    </a:p>
                    <a:p>
                      <a:pPr algn="ctr">
                        <a:spcAft>
                          <a:spcPts val="0"/>
                        </a:spcAft>
                      </a:pPr>
                      <a:r>
                        <a:rPr lang="zh-TW" sz="2000" b="1" kern="100" dirty="0" smtClean="0">
                          <a:effectLst/>
                          <a:latin typeface="+mn-ea"/>
                          <a:ea typeface="+mn-ea"/>
                          <a:cs typeface="Times New Roman" panose="02020603050405020304" pitchFamily="18" charset="0"/>
                        </a:rPr>
                        <a:t>決</a:t>
                      </a:r>
                      <a:r>
                        <a:rPr lang="zh-TW" sz="2000" b="1" kern="100" dirty="0">
                          <a:effectLst/>
                          <a:latin typeface="+mn-ea"/>
                          <a:ea typeface="+mn-ea"/>
                          <a:cs typeface="Times New Roman" panose="02020603050405020304" pitchFamily="18" charset="0"/>
                        </a:rPr>
                        <a:t>標</a:t>
                      </a:r>
                    </a:p>
                  </a:txBody>
                  <a:tcPr marL="43963" marR="439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ctr">
                        <a:spcAft>
                          <a:spcPts val="0"/>
                        </a:spcAft>
                      </a:pPr>
                      <a:r>
                        <a:rPr lang="zh-TW" sz="2000" b="1" kern="100" dirty="0" smtClean="0">
                          <a:effectLst/>
                          <a:latin typeface="+mn-ea"/>
                          <a:ea typeface="+mn-ea"/>
                          <a:cs typeface="Times New Roman" panose="02020603050405020304" pitchFamily="18" charset="0"/>
                        </a:rPr>
                        <a:t>單價計算法</a:t>
                      </a:r>
                      <a:endParaRPr lang="en-US" altLang="zh-TW" sz="2000" b="1" kern="100" dirty="0" smtClean="0">
                        <a:effectLst/>
                        <a:latin typeface="+mn-ea"/>
                        <a:ea typeface="+mn-ea"/>
                        <a:cs typeface="Times New Roman" panose="02020603050405020304" pitchFamily="18" charset="0"/>
                      </a:endParaRPr>
                    </a:p>
                    <a:p>
                      <a:pPr algn="ctr">
                        <a:spcAft>
                          <a:spcPts val="0"/>
                        </a:spcAft>
                      </a:pPr>
                      <a:r>
                        <a:rPr lang="en-US" altLang="zh-TW" sz="2000" b="1" kern="100" dirty="0" smtClean="0">
                          <a:effectLst/>
                          <a:latin typeface="+mn-ea"/>
                          <a:ea typeface="+mn-ea"/>
                          <a:cs typeface="Times New Roman" panose="02020603050405020304" pitchFamily="18" charset="0"/>
                        </a:rPr>
                        <a:t>(</a:t>
                      </a:r>
                      <a:r>
                        <a:rPr lang="zh-TW" altLang="en-US" sz="2000" b="1" kern="100" dirty="0" smtClean="0">
                          <a:effectLst/>
                          <a:latin typeface="+mn-ea"/>
                          <a:ea typeface="+mn-ea"/>
                          <a:cs typeface="Times New Roman" panose="02020603050405020304" pitchFamily="18" charset="0"/>
                        </a:rPr>
                        <a:t>機關委託專業服務廠商評選及計費辦法第</a:t>
                      </a:r>
                      <a:r>
                        <a:rPr lang="en-US" altLang="zh-TW" sz="2000" b="1" kern="100" dirty="0" smtClean="0">
                          <a:effectLst/>
                          <a:latin typeface="+mn-ea"/>
                          <a:ea typeface="+mn-ea"/>
                          <a:cs typeface="Times New Roman" panose="02020603050405020304" pitchFamily="18" charset="0"/>
                        </a:rPr>
                        <a:t>10</a:t>
                      </a:r>
                      <a:r>
                        <a:rPr lang="zh-TW" altLang="en-US" sz="2000" b="1" kern="100" dirty="0" smtClean="0">
                          <a:effectLst/>
                          <a:latin typeface="+mn-ea"/>
                          <a:ea typeface="+mn-ea"/>
                          <a:cs typeface="Times New Roman" panose="02020603050405020304" pitchFamily="18" charset="0"/>
                        </a:rPr>
                        <a:t>條第</a:t>
                      </a:r>
                      <a:r>
                        <a:rPr lang="en-US" altLang="zh-TW" sz="2000" b="1" kern="100" dirty="0" smtClean="0">
                          <a:effectLst/>
                          <a:latin typeface="+mn-ea"/>
                          <a:ea typeface="+mn-ea"/>
                          <a:cs typeface="Times New Roman" panose="02020603050405020304" pitchFamily="18" charset="0"/>
                        </a:rPr>
                        <a:t>1</a:t>
                      </a:r>
                      <a:r>
                        <a:rPr lang="zh-TW" altLang="en-US" sz="2000" b="1" kern="100" dirty="0" smtClean="0">
                          <a:effectLst/>
                          <a:latin typeface="+mn-ea"/>
                          <a:ea typeface="+mn-ea"/>
                          <a:cs typeface="Times New Roman" panose="02020603050405020304" pitchFamily="18" charset="0"/>
                        </a:rPr>
                        <a:t>項第</a:t>
                      </a:r>
                      <a:r>
                        <a:rPr lang="en-US" altLang="zh-TW" sz="2000" b="1" kern="100" dirty="0" smtClean="0">
                          <a:effectLst/>
                          <a:latin typeface="+mn-ea"/>
                          <a:ea typeface="+mn-ea"/>
                          <a:cs typeface="Times New Roman" panose="02020603050405020304" pitchFamily="18" charset="0"/>
                        </a:rPr>
                        <a:t>1</a:t>
                      </a:r>
                      <a:r>
                        <a:rPr lang="zh-TW" altLang="en-US" sz="2000" b="1" kern="100" dirty="0" smtClean="0">
                          <a:effectLst/>
                          <a:latin typeface="+mn-ea"/>
                          <a:ea typeface="+mn-ea"/>
                          <a:cs typeface="Times New Roman" panose="02020603050405020304" pitchFamily="18" charset="0"/>
                        </a:rPr>
                        <a:t>款</a:t>
                      </a:r>
                      <a:r>
                        <a:rPr lang="en-US" altLang="zh-TW" sz="2000" b="1" kern="100" dirty="0" smtClean="0">
                          <a:effectLst/>
                          <a:latin typeface="+mn-ea"/>
                          <a:ea typeface="+mn-ea"/>
                          <a:cs typeface="Times New Roman" panose="02020603050405020304" pitchFamily="18" charset="0"/>
                        </a:rPr>
                        <a:t>)</a:t>
                      </a:r>
                      <a:endParaRPr lang="zh-TW" sz="2000" b="1" kern="100" dirty="0">
                        <a:effectLst/>
                        <a:latin typeface="+mn-ea"/>
                        <a:ea typeface="+mn-ea"/>
                        <a:cs typeface="Times New Roman" panose="02020603050405020304" pitchFamily="18" charset="0"/>
                      </a:endParaRPr>
                    </a:p>
                  </a:txBody>
                  <a:tcPr marL="43963" marR="439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ctr">
                        <a:spcAft>
                          <a:spcPts val="0"/>
                        </a:spcAft>
                      </a:pPr>
                      <a:endParaRPr lang="zh-TW" sz="2000" b="1" kern="100" dirty="0">
                        <a:effectLst/>
                        <a:latin typeface="+mn-ea"/>
                        <a:ea typeface="+mn-ea"/>
                        <a:cs typeface="Times New Roman" panose="02020603050405020304" pitchFamily="18" charset="0"/>
                      </a:endParaRPr>
                    </a:p>
                  </a:txBody>
                  <a:tcPr marL="43962" marR="439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ctr">
                        <a:spcAft>
                          <a:spcPts val="0"/>
                        </a:spcAft>
                      </a:pPr>
                      <a:endParaRPr lang="zh-TW" sz="2000" b="1" kern="100" dirty="0">
                        <a:effectLst/>
                        <a:latin typeface="+mn-ea"/>
                        <a:ea typeface="+mn-ea"/>
                        <a:cs typeface="Times New Roman" panose="02020603050405020304" pitchFamily="18" charset="0"/>
                      </a:endParaRPr>
                    </a:p>
                  </a:txBody>
                  <a:tcPr marL="43962" marR="439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zh-TW" altLang="en-US" sz="2000" b="1" kern="100" dirty="0" smtClean="0">
                          <a:effectLst/>
                          <a:latin typeface="+mn-ea"/>
                          <a:ea typeface="+mn-ea"/>
                          <a:cs typeface="Times New Roman" panose="02020603050405020304" pitchFamily="18" charset="0"/>
                        </a:rPr>
                        <a:t>*</a:t>
                      </a:r>
                      <a:r>
                        <a:rPr lang="zh-TW" sz="2000" b="1" kern="100" dirty="0" smtClean="0">
                          <a:effectLst/>
                          <a:latin typeface="+mn-ea"/>
                          <a:ea typeface="+mn-ea"/>
                          <a:cs typeface="Times New Roman" panose="02020603050405020304" pitchFamily="18" charset="0"/>
                        </a:rPr>
                        <a:t>依</a:t>
                      </a:r>
                      <a:r>
                        <a:rPr lang="zh-TW" sz="2000" b="1" kern="100" dirty="0">
                          <a:effectLst/>
                          <a:latin typeface="+mn-ea"/>
                          <a:ea typeface="+mn-ea"/>
                          <a:cs typeface="Times New Roman" panose="02020603050405020304" pitchFamily="18" charset="0"/>
                        </a:rPr>
                        <a:t>實作之數量</a:t>
                      </a:r>
                      <a:r>
                        <a:rPr lang="zh-TW" sz="2000" b="1" kern="100" dirty="0" smtClean="0">
                          <a:effectLst/>
                          <a:latin typeface="+mn-ea"/>
                          <a:ea typeface="+mn-ea"/>
                          <a:cs typeface="Times New Roman" panose="02020603050405020304" pitchFamily="18" charset="0"/>
                        </a:rPr>
                        <a:t>給付</a:t>
                      </a:r>
                      <a:endParaRPr lang="en-US" altLang="zh-TW" sz="2000" b="1" kern="100" dirty="0" smtClean="0">
                        <a:effectLst/>
                        <a:latin typeface="+mn-ea"/>
                        <a:ea typeface="+mn-ea"/>
                        <a:cs typeface="Times New Roman" panose="02020603050405020304" pitchFamily="18" charset="0"/>
                      </a:endParaRPr>
                    </a:p>
                    <a:p>
                      <a:pPr>
                        <a:spcAft>
                          <a:spcPts val="0"/>
                        </a:spcAft>
                      </a:pPr>
                      <a:endParaRPr lang="zh-TW" sz="2000" b="1" kern="100" dirty="0">
                        <a:effectLst/>
                        <a:latin typeface="+mn-ea"/>
                        <a:ea typeface="+mn-ea"/>
                        <a:cs typeface="Times New Roman" panose="02020603050405020304" pitchFamily="18" charset="0"/>
                      </a:endParaRPr>
                    </a:p>
                  </a:txBody>
                  <a:tcPr marL="43963" marR="43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636346852"/>
                  </a:ext>
                </a:extLst>
              </a:tr>
              <a:tr h="823057">
                <a:tc>
                  <a:txBody>
                    <a:bodyPr/>
                    <a:lstStyle/>
                    <a:p>
                      <a:pPr algn="just">
                        <a:spcAft>
                          <a:spcPts val="0"/>
                        </a:spcAft>
                      </a:pPr>
                      <a:r>
                        <a:rPr lang="en-US" sz="2000" b="1" kern="100" dirty="0">
                          <a:effectLst/>
                          <a:latin typeface="+mn-ea"/>
                          <a:ea typeface="+mn-ea"/>
                          <a:cs typeface="Times New Roman" panose="02020603050405020304" pitchFamily="18" charset="0"/>
                        </a:rPr>
                        <a:t>8.</a:t>
                      </a:r>
                      <a:r>
                        <a:rPr lang="zh-TW" sz="2000" b="1" kern="100" dirty="0">
                          <a:effectLst/>
                          <a:latin typeface="+mn-ea"/>
                          <a:ea typeface="+mn-ea"/>
                          <a:cs typeface="Times New Roman" panose="02020603050405020304" pitchFamily="18" charset="0"/>
                        </a:rPr>
                        <a:t>固定</a:t>
                      </a:r>
                      <a:r>
                        <a:rPr lang="zh-TW" sz="2000" b="1" kern="100" dirty="0" smtClean="0">
                          <a:effectLst/>
                          <a:latin typeface="+mn-ea"/>
                          <a:ea typeface="+mn-ea"/>
                          <a:cs typeface="Times New Roman" panose="02020603050405020304" pitchFamily="18" charset="0"/>
                        </a:rPr>
                        <a:t>費用</a:t>
                      </a:r>
                      <a:r>
                        <a:rPr lang="en-US" sz="2000" b="1" kern="100" dirty="0" smtClean="0">
                          <a:effectLst/>
                          <a:latin typeface="+mn-ea"/>
                          <a:ea typeface="+mn-ea"/>
                          <a:cs typeface="Times New Roman" panose="02020603050405020304" pitchFamily="18" charset="0"/>
                        </a:rPr>
                        <a:t>(</a:t>
                      </a:r>
                      <a:r>
                        <a:rPr lang="zh-TW" sz="2000" b="1" kern="100" dirty="0">
                          <a:effectLst/>
                          <a:latin typeface="+mn-ea"/>
                          <a:ea typeface="+mn-ea"/>
                          <a:cs typeface="Times New Roman" panose="02020603050405020304" pitchFamily="18" charset="0"/>
                        </a:rPr>
                        <a:t>訂或不訂底價</a:t>
                      </a:r>
                      <a:r>
                        <a:rPr lang="en-US" sz="2000" b="1" kern="100" dirty="0">
                          <a:effectLst/>
                          <a:latin typeface="+mn-ea"/>
                          <a:ea typeface="+mn-ea"/>
                          <a:cs typeface="Times New Roman" panose="02020603050405020304" pitchFamily="18" charset="0"/>
                        </a:rPr>
                        <a:t>)</a:t>
                      </a:r>
                      <a:endParaRPr lang="zh-TW" sz="2000" b="1" kern="100" dirty="0">
                        <a:effectLst/>
                        <a:latin typeface="+mn-ea"/>
                        <a:ea typeface="+mn-ea"/>
                        <a:cs typeface="Times New Roman" panose="02020603050405020304" pitchFamily="18" charset="0"/>
                      </a:endParaRPr>
                    </a:p>
                  </a:txBody>
                  <a:tcPr marL="43963" marR="439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2000" b="1" kern="100">
                          <a:effectLst/>
                          <a:latin typeface="+mn-ea"/>
                          <a:ea typeface="+mn-ea"/>
                          <a:cs typeface="Times New Roman" panose="02020603050405020304" pitchFamily="18" charset="0"/>
                        </a:rPr>
                        <a:t> (</a:t>
                      </a:r>
                      <a:r>
                        <a:rPr lang="zh-TW" sz="2000" b="1" kern="100">
                          <a:effectLst/>
                          <a:latin typeface="+mn-ea"/>
                          <a:ea typeface="+mn-ea"/>
                          <a:cs typeface="Times New Roman" panose="02020603050405020304" pitchFamily="18" charset="0"/>
                        </a:rPr>
                        <a:t>訂有底價</a:t>
                      </a:r>
                      <a:r>
                        <a:rPr lang="en-US" sz="2000" b="1" kern="100">
                          <a:effectLst/>
                          <a:latin typeface="+mn-ea"/>
                          <a:ea typeface="+mn-ea"/>
                          <a:cs typeface="Times New Roman" panose="02020603050405020304" pitchFamily="18" charset="0"/>
                        </a:rPr>
                        <a:t>)</a:t>
                      </a:r>
                      <a:endParaRPr lang="zh-TW" sz="2000" b="1" kern="100">
                        <a:effectLst/>
                        <a:latin typeface="+mn-ea"/>
                        <a:ea typeface="+mn-ea"/>
                        <a:cs typeface="Times New Roman" panose="02020603050405020304" pitchFamily="18" charset="0"/>
                      </a:endParaRPr>
                    </a:p>
                  </a:txBody>
                  <a:tcPr marL="43963" marR="439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TW" sz="2000" b="1" kern="100">
                          <a:effectLst/>
                          <a:latin typeface="+mn-ea"/>
                          <a:ea typeface="+mn-ea"/>
                          <a:cs typeface="Times New Roman" panose="02020603050405020304" pitchFamily="18" charset="0"/>
                        </a:rPr>
                        <a:t>是</a:t>
                      </a:r>
                    </a:p>
                  </a:txBody>
                  <a:tcPr marL="43963" marR="439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TW" sz="2000" b="1" kern="100">
                          <a:effectLst/>
                          <a:latin typeface="+mn-ea"/>
                          <a:ea typeface="+mn-ea"/>
                          <a:cs typeface="Times New Roman" panose="02020603050405020304" pitchFamily="18" charset="0"/>
                        </a:rPr>
                        <a:t>是</a:t>
                      </a:r>
                    </a:p>
                  </a:txBody>
                  <a:tcPr marL="43963" marR="439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TW" sz="2000" b="1" kern="100">
                          <a:effectLst/>
                          <a:latin typeface="+mn-ea"/>
                          <a:ea typeface="+mn-ea"/>
                          <a:cs typeface="Times New Roman" panose="02020603050405020304" pitchFamily="18" charset="0"/>
                        </a:rPr>
                        <a:t>是</a:t>
                      </a:r>
                    </a:p>
                  </a:txBody>
                  <a:tcPr marL="43963" marR="439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2000" b="1" kern="100" dirty="0">
                          <a:effectLst/>
                          <a:latin typeface="+mn-ea"/>
                          <a:ea typeface="+mn-ea"/>
                          <a:cs typeface="Times New Roman" panose="02020603050405020304" pitchFamily="18" charset="0"/>
                        </a:rPr>
                        <a:t> </a:t>
                      </a:r>
                      <a:endParaRPr lang="zh-TW" sz="2000" b="1" kern="100" dirty="0">
                        <a:effectLst/>
                        <a:latin typeface="+mn-ea"/>
                        <a:ea typeface="+mn-ea"/>
                        <a:cs typeface="Times New Roman" panose="02020603050405020304" pitchFamily="18" charset="0"/>
                      </a:endParaRPr>
                    </a:p>
                  </a:txBody>
                  <a:tcPr marL="43963" marR="43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377920343"/>
                  </a:ext>
                </a:extLst>
              </a:tr>
            </a:tbl>
          </a:graphicData>
        </a:graphic>
      </p:graphicFrame>
      <p:sp>
        <p:nvSpPr>
          <p:cNvPr id="3" name="投影片編號版面配置區 2"/>
          <p:cNvSpPr>
            <a:spLocks noGrp="1"/>
          </p:cNvSpPr>
          <p:nvPr>
            <p:ph type="sldNum" sz="quarter" idx="12"/>
          </p:nvPr>
        </p:nvSpPr>
        <p:spPr/>
        <p:txBody>
          <a:bodyPr/>
          <a:lstStyle/>
          <a:p>
            <a:fld id="{1118FB7C-3051-423D-B140-B22D31D849CF}" type="slidenum">
              <a:rPr lang="zh-TW" altLang="en-US" smtClean="0"/>
              <a:pPr/>
              <a:t>134</a:t>
            </a:fld>
            <a:endParaRPr lang="zh-TW" altLang="en-US"/>
          </a:p>
        </p:txBody>
      </p:sp>
    </p:spTree>
    <p:extLst>
      <p:ext uri="{BB962C8B-B14F-4D97-AF65-F5344CB8AC3E}">
        <p14:creationId xmlns:p14="http://schemas.microsoft.com/office/powerpoint/2010/main" val="1500425617"/>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p:cNvSpPr>
          <p:nvPr>
            <p:ph type="title"/>
          </p:nvPr>
        </p:nvSpPr>
        <p:spPr/>
        <p:txBody>
          <a:bodyPr/>
          <a:lstStyle/>
          <a:p>
            <a:r>
              <a:rPr lang="zh-TW" altLang="en-US" b="1" dirty="0" smtClean="0">
                <a:solidFill>
                  <a:srgbClr val="FF0000"/>
                </a:solidFill>
                <a:latin typeface="+mj-ea"/>
              </a:rPr>
              <a:t>預算一年一編之特性</a:t>
            </a:r>
            <a:r>
              <a:rPr lang="en-US" altLang="zh-TW" b="1" dirty="0" smtClean="0">
                <a:solidFill>
                  <a:srgbClr val="FF0000"/>
                </a:solidFill>
                <a:latin typeface="+mj-ea"/>
              </a:rPr>
              <a:t>1</a:t>
            </a:r>
            <a:endParaRPr lang="zh-TW" altLang="en-US" b="1" dirty="0" smtClean="0">
              <a:solidFill>
                <a:srgbClr val="FF0000"/>
              </a:solidFill>
              <a:latin typeface="+mj-ea"/>
            </a:endParaRPr>
          </a:p>
        </p:txBody>
      </p:sp>
      <p:sp>
        <p:nvSpPr>
          <p:cNvPr id="47107" name="Rectangle 3"/>
          <p:cNvSpPr>
            <a:spLocks noGrp="1"/>
          </p:cNvSpPr>
          <p:nvPr>
            <p:ph type="body" idx="1"/>
          </p:nvPr>
        </p:nvSpPr>
        <p:spPr>
          <a:xfrm>
            <a:off x="457200" y="1600200"/>
            <a:ext cx="8229600" cy="4853136"/>
          </a:xfrm>
        </p:spPr>
        <p:txBody>
          <a:bodyPr>
            <a:normAutofit/>
          </a:bodyPr>
          <a:lstStyle/>
          <a:p>
            <a:pPr>
              <a:buFont typeface="Wingdings" panose="05000000000000000000" pitchFamily="2" charset="2"/>
              <a:buChar char="n"/>
              <a:defRPr/>
            </a:pPr>
            <a:r>
              <a:rPr lang="zh-TW" altLang="zh-TW" sz="2400" b="1" dirty="0">
                <a:latin typeface="+mj-ea"/>
                <a:ea typeface="+mj-ea"/>
              </a:rPr>
              <a:t>前揭</a:t>
            </a:r>
            <a:r>
              <a:rPr lang="zh-TW" altLang="zh-TW" sz="2400" b="1" dirty="0">
                <a:solidFill>
                  <a:srgbClr val="0000FF"/>
                </a:solidFill>
                <a:latin typeface="+mj-ea"/>
                <a:ea typeface="+mj-ea"/>
              </a:rPr>
              <a:t>分批採購，建議以前一年度屬於此一性質之採購總金額預估之</a:t>
            </a:r>
            <a:r>
              <a:rPr lang="zh-TW" altLang="zh-TW" sz="2400" b="1" dirty="0">
                <a:latin typeface="+mj-ea"/>
                <a:ea typeface="+mj-ea"/>
              </a:rPr>
              <a:t>，如在公告金額以上，則於預算年度開始時即報上級機關核准。八十八年八月二日工程企字第八八一Ｏ九五二號函 </a:t>
            </a:r>
            <a:endParaRPr lang="en-US" altLang="zh-TW" sz="2400" b="1" dirty="0">
              <a:latin typeface="+mj-ea"/>
              <a:ea typeface="+mj-ea"/>
            </a:endParaRPr>
          </a:p>
          <a:p>
            <a:pPr>
              <a:buFont typeface="Wingdings" panose="05000000000000000000" pitchFamily="2" charset="2"/>
              <a:buChar char="n"/>
              <a:defRPr/>
            </a:pPr>
            <a:r>
              <a:rPr lang="zh-TW" altLang="en-US" sz="2400" b="1" dirty="0">
                <a:latin typeface="+mj-ea"/>
                <a:ea typeface="+mj-ea"/>
              </a:rPr>
              <a:t>建議機關配合</a:t>
            </a:r>
            <a:r>
              <a:rPr lang="zh-TW" altLang="en-US" sz="2400" b="1" dirty="0">
                <a:solidFill>
                  <a:srgbClr val="0000FF"/>
                </a:solidFill>
                <a:latin typeface="+mj-ea"/>
                <a:ea typeface="+mj-ea"/>
              </a:rPr>
              <a:t>預算一年一編之特性，訂定不逾一年之履約期間</a:t>
            </a:r>
            <a:r>
              <a:rPr lang="zh-TW" altLang="en-US" sz="2400" b="1" dirty="0">
                <a:latin typeface="+mj-ea"/>
                <a:ea typeface="+mj-ea"/>
              </a:rPr>
              <a:t>，如有後續擴充之需要者，得於招標公告及招標文件載明後續擴充之金額、期間或數量，依政府採購法第</a:t>
            </a:r>
            <a:r>
              <a:rPr lang="en-US" altLang="zh-TW" sz="2400" b="1" dirty="0">
                <a:latin typeface="+mj-ea"/>
                <a:ea typeface="+mj-ea"/>
              </a:rPr>
              <a:t>22</a:t>
            </a:r>
            <a:r>
              <a:rPr lang="zh-TW" altLang="en-US" sz="2400" b="1" dirty="0">
                <a:latin typeface="+mj-ea"/>
                <a:ea typeface="+mj-ea"/>
              </a:rPr>
              <a:t>條第</a:t>
            </a:r>
            <a:r>
              <a:rPr lang="en-US" altLang="zh-TW" sz="2400" b="1" dirty="0">
                <a:latin typeface="+mj-ea"/>
                <a:ea typeface="+mj-ea"/>
              </a:rPr>
              <a:t>1</a:t>
            </a:r>
            <a:r>
              <a:rPr lang="zh-TW" altLang="en-US" sz="2400" b="1" dirty="0">
                <a:latin typeface="+mj-ea"/>
                <a:ea typeface="+mj-ea"/>
              </a:rPr>
              <a:t>項第</a:t>
            </a:r>
            <a:r>
              <a:rPr lang="en-US" altLang="zh-TW" sz="2400" b="1" dirty="0">
                <a:latin typeface="+mj-ea"/>
                <a:ea typeface="+mj-ea"/>
              </a:rPr>
              <a:t>7</a:t>
            </a:r>
            <a:r>
              <a:rPr lang="zh-TW" altLang="en-US" sz="2400" b="1" dirty="0">
                <a:latin typeface="+mj-ea"/>
                <a:ea typeface="+mj-ea"/>
              </a:rPr>
              <a:t>款規定辦理應更合宜。 </a:t>
            </a:r>
            <a:r>
              <a:rPr lang="en-US" altLang="zh-TW" sz="2400" b="1" dirty="0">
                <a:latin typeface="+mj-ea"/>
                <a:ea typeface="+mj-ea"/>
              </a:rPr>
              <a:t>97</a:t>
            </a:r>
            <a:r>
              <a:rPr lang="zh-TW" altLang="en-US" sz="2400" b="1" dirty="0">
                <a:latin typeface="+mj-ea"/>
                <a:ea typeface="+mj-ea"/>
              </a:rPr>
              <a:t>年</a:t>
            </a:r>
            <a:r>
              <a:rPr lang="en-US" altLang="zh-TW" sz="2400" b="1" dirty="0">
                <a:latin typeface="+mj-ea"/>
                <a:ea typeface="+mj-ea"/>
              </a:rPr>
              <a:t>1</a:t>
            </a:r>
            <a:r>
              <a:rPr lang="zh-TW" altLang="en-US" sz="2400" b="1" dirty="0">
                <a:latin typeface="+mj-ea"/>
                <a:ea typeface="+mj-ea"/>
              </a:rPr>
              <a:t>月</a:t>
            </a:r>
            <a:r>
              <a:rPr lang="en-US" altLang="zh-TW" sz="2400" b="1" dirty="0">
                <a:latin typeface="+mj-ea"/>
                <a:ea typeface="+mj-ea"/>
              </a:rPr>
              <a:t>8</a:t>
            </a:r>
            <a:r>
              <a:rPr lang="zh-TW" altLang="en-US" sz="2400" b="1" dirty="0">
                <a:latin typeface="+mj-ea"/>
                <a:ea typeface="+mj-ea"/>
              </a:rPr>
              <a:t>日 工程企字第</a:t>
            </a:r>
            <a:r>
              <a:rPr lang="en-US" altLang="zh-TW" sz="2400" b="1" dirty="0">
                <a:latin typeface="+mj-ea"/>
                <a:ea typeface="+mj-ea"/>
              </a:rPr>
              <a:t>09700010760</a:t>
            </a:r>
            <a:r>
              <a:rPr lang="zh-TW" altLang="en-US" sz="2400" b="1" dirty="0" smtClean="0">
                <a:latin typeface="+mj-ea"/>
                <a:ea typeface="+mj-ea"/>
              </a:rPr>
              <a:t>號函</a:t>
            </a:r>
            <a:r>
              <a:rPr lang="zh-TW" altLang="en-US" sz="2400" dirty="0" smtClean="0"/>
              <a:t/>
            </a:r>
            <a:br>
              <a:rPr lang="zh-TW" altLang="en-US" sz="2400" dirty="0" smtClean="0"/>
            </a:br>
            <a:endParaRPr lang="zh-TW" altLang="en-US" sz="2400" dirty="0" smtClean="0"/>
          </a:p>
        </p:txBody>
      </p:sp>
      <p:sp>
        <p:nvSpPr>
          <p:cNvPr id="3" name="投影片編號版面配置區 2"/>
          <p:cNvSpPr>
            <a:spLocks noGrp="1"/>
          </p:cNvSpPr>
          <p:nvPr>
            <p:ph type="sldNum" sz="quarter" idx="12"/>
          </p:nvPr>
        </p:nvSpPr>
        <p:spPr/>
        <p:txBody>
          <a:bodyPr/>
          <a:lstStyle/>
          <a:p>
            <a:fld id="{1118FB7C-3051-423D-B140-B22D31D849CF}" type="slidenum">
              <a:rPr lang="zh-TW" altLang="en-US" smtClean="0"/>
              <a:pPr/>
              <a:t>135</a:t>
            </a:fld>
            <a:endParaRPr lang="zh-TW" altLang="en-US"/>
          </a:p>
        </p:txBody>
      </p:sp>
    </p:spTree>
    <p:extLst>
      <p:ext uri="{BB962C8B-B14F-4D97-AF65-F5344CB8AC3E}">
        <p14:creationId xmlns:p14="http://schemas.microsoft.com/office/powerpoint/2010/main" val="2171167355"/>
      </p:ext>
    </p:extLst>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p:cNvSpPr>
          <p:nvPr>
            <p:ph type="title"/>
          </p:nvPr>
        </p:nvSpPr>
        <p:spPr>
          <a:xfrm>
            <a:off x="457200" y="277813"/>
            <a:ext cx="8229600" cy="919162"/>
          </a:xfrm>
        </p:spPr>
        <p:txBody>
          <a:bodyPr>
            <a:normAutofit/>
          </a:bodyPr>
          <a:lstStyle/>
          <a:p>
            <a:r>
              <a:rPr lang="zh-TW" altLang="en-US" sz="3600" b="1" dirty="0">
                <a:solidFill>
                  <a:srgbClr val="FF0000"/>
                </a:solidFill>
                <a:latin typeface="+mn-ea"/>
                <a:ea typeface="+mn-ea"/>
              </a:rPr>
              <a:t>預算一年一編之</a:t>
            </a:r>
            <a:r>
              <a:rPr lang="zh-TW" altLang="en-US" sz="3600" b="1" dirty="0" smtClean="0">
                <a:solidFill>
                  <a:srgbClr val="FF0000"/>
                </a:solidFill>
                <a:latin typeface="+mn-ea"/>
                <a:ea typeface="+mn-ea"/>
              </a:rPr>
              <a:t>特性</a:t>
            </a:r>
            <a:r>
              <a:rPr lang="en-US" altLang="zh-TW" sz="3600" b="1" dirty="0">
                <a:solidFill>
                  <a:srgbClr val="FF0000"/>
                </a:solidFill>
                <a:latin typeface="+mn-ea"/>
                <a:ea typeface="+mn-ea"/>
              </a:rPr>
              <a:t>2</a:t>
            </a:r>
            <a:endParaRPr lang="zh-TW" altLang="en-US" b="1" dirty="0" smtClean="0">
              <a:solidFill>
                <a:srgbClr val="FF0000"/>
              </a:solidFill>
              <a:latin typeface="+mn-ea"/>
              <a:ea typeface="+mn-ea"/>
            </a:endParaRPr>
          </a:p>
        </p:txBody>
      </p:sp>
      <p:sp>
        <p:nvSpPr>
          <p:cNvPr id="59395" name="Rectangle 3"/>
          <p:cNvSpPr>
            <a:spLocks noGrp="1"/>
          </p:cNvSpPr>
          <p:nvPr>
            <p:ph type="body" idx="1"/>
          </p:nvPr>
        </p:nvSpPr>
        <p:spPr>
          <a:xfrm>
            <a:off x="395536" y="1340768"/>
            <a:ext cx="8229600" cy="5040312"/>
          </a:xfrm>
        </p:spPr>
        <p:txBody>
          <a:bodyPr>
            <a:noAutofit/>
          </a:bodyPr>
          <a:lstStyle/>
          <a:p>
            <a:pPr>
              <a:buFont typeface="Wingdings" panose="05000000000000000000" pitchFamily="2" charset="2"/>
              <a:buChar char="n"/>
            </a:pPr>
            <a:r>
              <a:rPr lang="zh-TW" altLang="zh-TW" sz="2400" b="1" dirty="0" smtClean="0">
                <a:latin typeface="+mj-ea"/>
                <a:ea typeface="+mj-ea"/>
              </a:rPr>
              <a:t>為</a:t>
            </a:r>
            <a:r>
              <a:rPr lang="zh-TW" altLang="zh-TW" sz="2400" b="1" dirty="0">
                <a:latin typeface="+mj-ea"/>
                <a:ea typeface="+mj-ea"/>
              </a:rPr>
              <a:t>對</a:t>
            </a:r>
            <a:r>
              <a:rPr lang="zh-TW" altLang="zh-TW" sz="2400" b="1" dirty="0">
                <a:solidFill>
                  <a:srgbClr val="0000FF"/>
                </a:solidFill>
                <a:latin typeface="+mj-ea"/>
                <a:ea typeface="+mj-ea"/>
              </a:rPr>
              <a:t>政府預算內分年編列預算須一次發包或簽約辦理之延續性計畫</a:t>
            </a:r>
            <a:r>
              <a:rPr lang="zh-TW" altLang="zh-TW" sz="2400" b="1" dirty="0">
                <a:latin typeface="+mj-ea"/>
                <a:ea typeface="+mj-ea"/>
              </a:rPr>
              <a:t>，有明確規範及執行依據，請依說明事項辦理。</a:t>
            </a:r>
          </a:p>
          <a:p>
            <a:r>
              <a:rPr lang="zh-TW" altLang="zh-TW" sz="2400" b="1" dirty="0">
                <a:latin typeface="+mj-ea"/>
                <a:ea typeface="+mj-ea"/>
              </a:rPr>
              <a:t>為利整體計畫之執行及實際需要，對已奉本院核定之延續性計畫，並已於預算內列明其計畫總金額及分年度經費需求，如確為應計畫或工程整體需要且報經主管機關同意者，得</a:t>
            </a:r>
            <a:r>
              <a:rPr lang="zh-TW" altLang="zh-TW" sz="2400" b="1" dirty="0">
                <a:solidFill>
                  <a:srgbClr val="0000FF"/>
                </a:solidFill>
                <a:latin typeface="+mj-ea"/>
                <a:ea typeface="+mj-ea"/>
              </a:rPr>
              <a:t>依預算法第</a:t>
            </a:r>
            <a:r>
              <a:rPr lang="en-US" altLang="zh-TW" sz="2400" b="1" dirty="0">
                <a:solidFill>
                  <a:srgbClr val="0000FF"/>
                </a:solidFill>
                <a:latin typeface="+mj-ea"/>
                <a:ea typeface="+mj-ea"/>
              </a:rPr>
              <a:t>39</a:t>
            </a:r>
            <a:r>
              <a:rPr lang="zh-TW" altLang="zh-TW" sz="2400" b="1" dirty="0">
                <a:solidFill>
                  <a:srgbClr val="0000FF"/>
                </a:solidFill>
                <a:latin typeface="+mj-ea"/>
                <a:ea typeface="+mj-ea"/>
              </a:rPr>
              <a:t>條「繼續經費預算之編製，應列明全部計畫之內容、經費總額、執行期間及各年度之分配額，依各年度之分配額，編列各該年度預算」</a:t>
            </a:r>
            <a:r>
              <a:rPr lang="zh-TW" altLang="zh-TW" sz="2400" b="1" dirty="0">
                <a:latin typeface="+mj-ea"/>
                <a:ea typeface="+mj-ea"/>
              </a:rPr>
              <a:t>規定之精神，</a:t>
            </a:r>
            <a:r>
              <a:rPr lang="zh-TW" altLang="zh-TW" sz="2400" b="1" dirty="0">
                <a:solidFill>
                  <a:srgbClr val="0000FF"/>
                </a:solidFill>
                <a:latin typeface="+mj-ea"/>
                <a:ea typeface="+mj-ea"/>
              </a:rPr>
              <a:t>先行一次發包或簽約辦理，惟各機關與廠商簽訂合約時，應列明：「以後年度所需經費如未獲立法院審議通過或經部分刪減，得依政府採購法第</a:t>
            </a:r>
            <a:r>
              <a:rPr lang="en-US" altLang="zh-TW" sz="2400" b="1" dirty="0">
                <a:solidFill>
                  <a:srgbClr val="0000FF"/>
                </a:solidFill>
                <a:latin typeface="+mj-ea"/>
                <a:ea typeface="+mj-ea"/>
              </a:rPr>
              <a:t>64</a:t>
            </a:r>
            <a:r>
              <a:rPr lang="zh-TW" altLang="zh-TW" sz="2400" b="1" dirty="0">
                <a:solidFill>
                  <a:srgbClr val="0000FF"/>
                </a:solidFill>
                <a:latin typeface="+mj-ea"/>
                <a:ea typeface="+mj-ea"/>
              </a:rPr>
              <a:t>條規定辦理。」</a:t>
            </a:r>
            <a:r>
              <a:rPr lang="zh-TW" altLang="zh-TW" sz="2400" b="1" dirty="0">
                <a:latin typeface="+mj-ea"/>
                <a:ea typeface="+mj-ea"/>
              </a:rPr>
              <a:t>但不得以業經一次發包，作為請求核准或追加預算之理由</a:t>
            </a:r>
            <a:r>
              <a:rPr lang="zh-TW" altLang="zh-TW" sz="2400" b="1" dirty="0" smtClean="0">
                <a:latin typeface="+mj-ea"/>
                <a:ea typeface="+mj-ea"/>
              </a:rPr>
              <a:t>。行政院</a:t>
            </a:r>
            <a:r>
              <a:rPr lang="en-US" altLang="zh-TW" sz="2400" b="1" dirty="0">
                <a:latin typeface="+mj-ea"/>
                <a:ea typeface="+mj-ea"/>
              </a:rPr>
              <a:t>95</a:t>
            </a:r>
            <a:r>
              <a:rPr lang="zh-TW" altLang="zh-TW" sz="2400" b="1" dirty="0">
                <a:latin typeface="+mj-ea"/>
                <a:ea typeface="+mj-ea"/>
              </a:rPr>
              <a:t>年</a:t>
            </a:r>
            <a:r>
              <a:rPr lang="en-US" altLang="zh-TW" sz="2400" b="1" dirty="0">
                <a:latin typeface="+mj-ea"/>
                <a:ea typeface="+mj-ea"/>
              </a:rPr>
              <a:t>5</a:t>
            </a:r>
            <a:r>
              <a:rPr lang="zh-TW" altLang="zh-TW" sz="2400" b="1" dirty="0">
                <a:latin typeface="+mj-ea"/>
                <a:ea typeface="+mj-ea"/>
              </a:rPr>
              <a:t>月</a:t>
            </a:r>
            <a:r>
              <a:rPr lang="en-US" altLang="zh-TW" sz="2400" b="1" dirty="0">
                <a:latin typeface="+mj-ea"/>
                <a:ea typeface="+mj-ea"/>
              </a:rPr>
              <a:t>19</a:t>
            </a:r>
            <a:r>
              <a:rPr lang="zh-TW" altLang="zh-TW" sz="2400" b="1" dirty="0">
                <a:latin typeface="+mj-ea"/>
                <a:ea typeface="+mj-ea"/>
              </a:rPr>
              <a:t>日院授主忠字</a:t>
            </a:r>
            <a:r>
              <a:rPr lang="zh-TW" altLang="zh-TW" sz="2400" b="1" dirty="0" smtClean="0">
                <a:latin typeface="+mj-ea"/>
                <a:ea typeface="+mj-ea"/>
              </a:rPr>
              <a:t>第</a:t>
            </a:r>
            <a:r>
              <a:rPr lang="en-US" altLang="zh-TW" sz="2400" b="1" dirty="0" smtClean="0">
                <a:latin typeface="+mj-ea"/>
                <a:ea typeface="+mj-ea"/>
              </a:rPr>
              <a:t>0950003151</a:t>
            </a:r>
            <a:r>
              <a:rPr lang="zh-TW" altLang="zh-TW" sz="2400" b="1" dirty="0" smtClean="0">
                <a:latin typeface="+mj-ea"/>
                <a:ea typeface="+mj-ea"/>
              </a:rPr>
              <a:t>號函</a:t>
            </a:r>
            <a:endParaRPr lang="zh-TW" altLang="en-US" sz="2400" b="1" dirty="0">
              <a:latin typeface="+mj-ea"/>
              <a:ea typeface="+mj-ea"/>
            </a:endParaRPr>
          </a:p>
        </p:txBody>
      </p:sp>
      <p:sp>
        <p:nvSpPr>
          <p:cNvPr id="3" name="投影片編號版面配置區 2"/>
          <p:cNvSpPr>
            <a:spLocks noGrp="1"/>
          </p:cNvSpPr>
          <p:nvPr>
            <p:ph type="sldNum" sz="quarter" idx="12"/>
          </p:nvPr>
        </p:nvSpPr>
        <p:spPr/>
        <p:txBody>
          <a:bodyPr/>
          <a:lstStyle/>
          <a:p>
            <a:fld id="{1118FB7C-3051-423D-B140-B22D31D849CF}" type="slidenum">
              <a:rPr lang="zh-TW" altLang="en-US" smtClean="0"/>
              <a:pPr/>
              <a:t>136</a:t>
            </a:fld>
            <a:endParaRPr lang="zh-TW" altLang="en-US"/>
          </a:p>
        </p:txBody>
      </p:sp>
    </p:spTree>
    <p:extLst>
      <p:ext uri="{BB962C8B-B14F-4D97-AF65-F5344CB8AC3E}">
        <p14:creationId xmlns:p14="http://schemas.microsoft.com/office/powerpoint/2010/main" val="7948807"/>
      </p:ext>
    </p:extLst>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標題 1"/>
          <p:cNvSpPr>
            <a:spLocks noGrp="1"/>
          </p:cNvSpPr>
          <p:nvPr>
            <p:ph type="title"/>
          </p:nvPr>
        </p:nvSpPr>
        <p:spPr>
          <a:xfrm>
            <a:off x="457200" y="277813"/>
            <a:ext cx="8229600" cy="703262"/>
          </a:xfrm>
        </p:spPr>
        <p:txBody>
          <a:bodyPr>
            <a:normAutofit fontScale="90000"/>
          </a:bodyPr>
          <a:lstStyle/>
          <a:p>
            <a:pPr algn="ctr"/>
            <a:r>
              <a:rPr lang="zh-TW" altLang="en-US" smtClean="0">
                <a:solidFill>
                  <a:srgbClr val="FF0000"/>
                </a:solidFill>
              </a:rPr>
              <a:t>採購招標階段相關經費摘要</a:t>
            </a:r>
            <a:r>
              <a:rPr lang="en-US" altLang="zh-TW" smtClean="0">
                <a:solidFill>
                  <a:srgbClr val="FF0000"/>
                </a:solidFill>
              </a:rPr>
              <a:t>1</a:t>
            </a:r>
            <a:endParaRPr lang="zh-TW" altLang="en-US" smtClean="0">
              <a:solidFill>
                <a:srgbClr val="FF0000"/>
              </a:solidFill>
            </a:endParaRPr>
          </a:p>
        </p:txBody>
      </p:sp>
      <p:sp>
        <p:nvSpPr>
          <p:cNvPr id="32771" name="Rectangle 3"/>
          <p:cNvSpPr>
            <a:spLocks noChangeArrowheads="1"/>
          </p:cNvSpPr>
          <p:nvPr/>
        </p:nvSpPr>
        <p:spPr bwMode="auto">
          <a:xfrm>
            <a:off x="2705100" y="16002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kumimoji="1">
                <a:solidFill>
                  <a:schemeClr val="tx1"/>
                </a:solidFill>
                <a:latin typeface="Arial" panose="020B0604020202020204" pitchFamily="34" charset="0"/>
                <a:ea typeface="標楷體" panose="03000509000000000000" pitchFamily="65" charset="-120"/>
              </a:defRPr>
            </a:lvl1pPr>
            <a:lvl2pPr marL="742950" indent="-285750">
              <a:defRPr kumimoji="1">
                <a:solidFill>
                  <a:schemeClr val="tx1"/>
                </a:solidFill>
                <a:latin typeface="Arial" panose="020B0604020202020204" pitchFamily="34" charset="0"/>
                <a:ea typeface="標楷體" panose="03000509000000000000" pitchFamily="65" charset="-120"/>
              </a:defRPr>
            </a:lvl2pPr>
            <a:lvl3pPr marL="1143000" indent="-228600">
              <a:defRPr kumimoji="1">
                <a:solidFill>
                  <a:schemeClr val="tx1"/>
                </a:solidFill>
                <a:latin typeface="Arial" panose="020B0604020202020204" pitchFamily="34" charset="0"/>
                <a:ea typeface="標楷體" panose="03000509000000000000" pitchFamily="65" charset="-120"/>
              </a:defRPr>
            </a:lvl3pPr>
            <a:lvl4pPr marL="1600200" indent="-228600">
              <a:defRPr kumimoji="1">
                <a:solidFill>
                  <a:schemeClr val="tx1"/>
                </a:solidFill>
                <a:latin typeface="Arial" panose="020B0604020202020204" pitchFamily="34" charset="0"/>
                <a:ea typeface="標楷體" panose="03000509000000000000" pitchFamily="65" charset="-120"/>
              </a:defRPr>
            </a:lvl4pPr>
            <a:lvl5pPr marL="2057400" indent="-228600">
              <a:defRPr kumimoji="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標楷體" panose="03000509000000000000" pitchFamily="65" charset="-120"/>
              </a:defRPr>
            </a:lvl9pPr>
          </a:lstStyle>
          <a:p>
            <a:endParaRPr lang="zh-TW" altLang="en-US"/>
          </a:p>
        </p:txBody>
      </p:sp>
      <p:sp>
        <p:nvSpPr>
          <p:cNvPr id="32772" name="Rectangle 5"/>
          <p:cNvSpPr>
            <a:spLocks noChangeArrowheads="1"/>
          </p:cNvSpPr>
          <p:nvPr/>
        </p:nvSpPr>
        <p:spPr bwMode="auto">
          <a:xfrm>
            <a:off x="2555875" y="21336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kumimoji="1">
                <a:solidFill>
                  <a:schemeClr val="tx1"/>
                </a:solidFill>
                <a:latin typeface="Arial" panose="020B0604020202020204" pitchFamily="34" charset="0"/>
                <a:ea typeface="標楷體" panose="03000509000000000000" pitchFamily="65" charset="-120"/>
              </a:defRPr>
            </a:lvl1pPr>
            <a:lvl2pPr marL="742950" indent="-285750">
              <a:defRPr kumimoji="1">
                <a:solidFill>
                  <a:schemeClr val="tx1"/>
                </a:solidFill>
                <a:latin typeface="Arial" panose="020B0604020202020204" pitchFamily="34" charset="0"/>
                <a:ea typeface="標楷體" panose="03000509000000000000" pitchFamily="65" charset="-120"/>
              </a:defRPr>
            </a:lvl2pPr>
            <a:lvl3pPr marL="1143000" indent="-228600">
              <a:defRPr kumimoji="1">
                <a:solidFill>
                  <a:schemeClr val="tx1"/>
                </a:solidFill>
                <a:latin typeface="Arial" panose="020B0604020202020204" pitchFamily="34" charset="0"/>
                <a:ea typeface="標楷體" panose="03000509000000000000" pitchFamily="65" charset="-120"/>
              </a:defRPr>
            </a:lvl3pPr>
            <a:lvl4pPr marL="1600200" indent="-228600">
              <a:defRPr kumimoji="1">
                <a:solidFill>
                  <a:schemeClr val="tx1"/>
                </a:solidFill>
                <a:latin typeface="Arial" panose="020B0604020202020204" pitchFamily="34" charset="0"/>
                <a:ea typeface="標楷體" panose="03000509000000000000" pitchFamily="65" charset="-120"/>
              </a:defRPr>
            </a:lvl4pPr>
            <a:lvl5pPr marL="2057400" indent="-228600">
              <a:defRPr kumimoji="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標楷體" panose="03000509000000000000" pitchFamily="65" charset="-120"/>
              </a:defRPr>
            </a:lvl9pPr>
          </a:lstStyle>
          <a:p>
            <a:endParaRPr lang="zh-TW" altLang="en-US"/>
          </a:p>
        </p:txBody>
      </p:sp>
      <p:graphicFrame>
        <p:nvGraphicFramePr>
          <p:cNvPr id="22" name="表格 21"/>
          <p:cNvGraphicFramePr>
            <a:graphicFrameLocks noGrp="1"/>
          </p:cNvGraphicFramePr>
          <p:nvPr/>
        </p:nvGraphicFramePr>
        <p:xfrm>
          <a:off x="395288" y="1052513"/>
          <a:ext cx="8497887" cy="5394335"/>
        </p:xfrm>
        <a:graphic>
          <a:graphicData uri="http://schemas.openxmlformats.org/drawingml/2006/table">
            <a:tbl>
              <a:tblPr>
                <a:tableStyleId>{5C22544A-7EE6-4342-B048-85BDC9FD1C3A}</a:tableStyleId>
              </a:tblPr>
              <a:tblGrid>
                <a:gridCol w="2262624">
                  <a:extLst>
                    <a:ext uri="{9D8B030D-6E8A-4147-A177-3AD203B41FA5}">
                      <a16:colId xmlns:a16="http://schemas.microsoft.com/office/drawing/2014/main" xmlns="" val="3583076086"/>
                    </a:ext>
                  </a:extLst>
                </a:gridCol>
                <a:gridCol w="1980298">
                  <a:extLst>
                    <a:ext uri="{9D8B030D-6E8A-4147-A177-3AD203B41FA5}">
                      <a16:colId xmlns:a16="http://schemas.microsoft.com/office/drawing/2014/main" xmlns="" val="2238492194"/>
                    </a:ext>
                  </a:extLst>
                </a:gridCol>
                <a:gridCol w="2274667">
                  <a:extLst>
                    <a:ext uri="{9D8B030D-6E8A-4147-A177-3AD203B41FA5}">
                      <a16:colId xmlns:a16="http://schemas.microsoft.com/office/drawing/2014/main" xmlns="" val="2773612248"/>
                    </a:ext>
                  </a:extLst>
                </a:gridCol>
                <a:gridCol w="1980298">
                  <a:extLst>
                    <a:ext uri="{9D8B030D-6E8A-4147-A177-3AD203B41FA5}">
                      <a16:colId xmlns:a16="http://schemas.microsoft.com/office/drawing/2014/main" xmlns="" val="1045028304"/>
                    </a:ext>
                  </a:extLst>
                </a:gridCol>
              </a:tblGrid>
              <a:tr h="453382">
                <a:tc gridSpan="4">
                  <a:txBody>
                    <a:bodyPr/>
                    <a:lstStyle/>
                    <a:p>
                      <a:pPr algn="ctr">
                        <a:spcAft>
                          <a:spcPts val="0"/>
                        </a:spcAft>
                      </a:pPr>
                      <a:r>
                        <a:rPr lang="zh-TW" sz="2400" b="1" kern="100" dirty="0">
                          <a:solidFill>
                            <a:srgbClr val="FF0000"/>
                          </a:solidFill>
                          <a:effectLst/>
                          <a:latin typeface="+mn-ea"/>
                          <a:ea typeface="+mn-ea"/>
                        </a:rPr>
                        <a:t>採購級距</a:t>
                      </a:r>
                      <a:endParaRPr lang="zh-TW" sz="2400" b="1" kern="100" dirty="0">
                        <a:solidFill>
                          <a:srgbClr val="FF0000"/>
                        </a:solidFill>
                        <a:effectLst/>
                        <a:latin typeface="+mn-ea"/>
                        <a:ea typeface="+mn-ea"/>
                        <a:cs typeface="Times New Roman" panose="02020603050405020304" pitchFamily="18" charset="0"/>
                      </a:endParaRPr>
                    </a:p>
                  </a:txBody>
                  <a:tcPr marL="87640" marR="87640" marT="43812" marB="43812" anchor="ct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xmlns="" val="1304623457"/>
                  </a:ext>
                </a:extLst>
              </a:tr>
              <a:tr h="392422">
                <a:tc>
                  <a:txBody>
                    <a:bodyPr/>
                    <a:lstStyle/>
                    <a:p>
                      <a:pPr>
                        <a:spcAft>
                          <a:spcPts val="0"/>
                        </a:spcAft>
                      </a:pPr>
                      <a:r>
                        <a:rPr lang="zh-TW" sz="2000" b="1" kern="100">
                          <a:solidFill>
                            <a:srgbClr val="0000FF"/>
                          </a:solidFill>
                          <a:effectLst/>
                          <a:latin typeface="+mn-ea"/>
                          <a:ea typeface="+mn-ea"/>
                        </a:rPr>
                        <a:t>標的</a:t>
                      </a:r>
                      <a:r>
                        <a:rPr lang="en-US" sz="2000" b="1" kern="100">
                          <a:solidFill>
                            <a:srgbClr val="0000FF"/>
                          </a:solidFill>
                          <a:effectLst/>
                          <a:latin typeface="+mn-ea"/>
                          <a:ea typeface="+mn-ea"/>
                        </a:rPr>
                        <a:t>/</a:t>
                      </a:r>
                      <a:r>
                        <a:rPr lang="zh-TW" sz="2000" b="1" kern="100">
                          <a:solidFill>
                            <a:srgbClr val="0000FF"/>
                          </a:solidFill>
                          <a:effectLst/>
                          <a:latin typeface="+mn-ea"/>
                          <a:ea typeface="+mn-ea"/>
                        </a:rPr>
                        <a:t>項目</a:t>
                      </a:r>
                      <a:endParaRPr lang="zh-TW" sz="2000" b="1" kern="100">
                        <a:solidFill>
                          <a:srgbClr val="0000FF"/>
                        </a:solidFill>
                        <a:effectLst/>
                        <a:latin typeface="+mn-ea"/>
                        <a:ea typeface="+mn-ea"/>
                        <a:cs typeface="Times New Roman" panose="02020603050405020304" pitchFamily="18" charset="0"/>
                      </a:endParaRPr>
                    </a:p>
                  </a:txBody>
                  <a:tcPr marL="87640" marR="87640" marT="43812" marB="43812" anchor="ctr"/>
                </a:tc>
                <a:tc>
                  <a:txBody>
                    <a:bodyPr/>
                    <a:lstStyle/>
                    <a:p>
                      <a:pPr algn="ctr">
                        <a:spcAft>
                          <a:spcPts val="0"/>
                        </a:spcAft>
                      </a:pPr>
                      <a:r>
                        <a:rPr lang="zh-TW" sz="2000" b="1" kern="100">
                          <a:solidFill>
                            <a:srgbClr val="0000FF"/>
                          </a:solidFill>
                          <a:effectLst/>
                          <a:latin typeface="+mn-ea"/>
                          <a:ea typeface="+mn-ea"/>
                        </a:rPr>
                        <a:t>工程</a:t>
                      </a:r>
                      <a:endParaRPr lang="zh-TW" sz="2000" b="1" kern="100">
                        <a:solidFill>
                          <a:srgbClr val="0000FF"/>
                        </a:solidFill>
                        <a:effectLst/>
                        <a:latin typeface="+mn-ea"/>
                        <a:ea typeface="+mn-ea"/>
                        <a:cs typeface="Times New Roman" panose="02020603050405020304" pitchFamily="18" charset="0"/>
                      </a:endParaRPr>
                    </a:p>
                  </a:txBody>
                  <a:tcPr marL="87640" marR="87640" marT="43812" marB="43812" anchor="ctr"/>
                </a:tc>
                <a:tc>
                  <a:txBody>
                    <a:bodyPr/>
                    <a:lstStyle/>
                    <a:p>
                      <a:pPr algn="ctr">
                        <a:spcAft>
                          <a:spcPts val="0"/>
                        </a:spcAft>
                      </a:pPr>
                      <a:r>
                        <a:rPr lang="zh-TW" sz="2000" b="1" kern="100">
                          <a:solidFill>
                            <a:srgbClr val="0000FF"/>
                          </a:solidFill>
                          <a:effectLst/>
                          <a:latin typeface="+mn-ea"/>
                          <a:ea typeface="+mn-ea"/>
                        </a:rPr>
                        <a:t>財物</a:t>
                      </a:r>
                      <a:endParaRPr lang="zh-TW" sz="2000" b="1" kern="100">
                        <a:solidFill>
                          <a:srgbClr val="0000FF"/>
                        </a:solidFill>
                        <a:effectLst/>
                        <a:latin typeface="+mn-ea"/>
                        <a:ea typeface="+mn-ea"/>
                        <a:cs typeface="Times New Roman" panose="02020603050405020304" pitchFamily="18" charset="0"/>
                      </a:endParaRPr>
                    </a:p>
                  </a:txBody>
                  <a:tcPr marL="87640" marR="87640" marT="43812" marB="43812" anchor="ctr"/>
                </a:tc>
                <a:tc>
                  <a:txBody>
                    <a:bodyPr/>
                    <a:lstStyle/>
                    <a:p>
                      <a:pPr algn="ctr">
                        <a:spcAft>
                          <a:spcPts val="0"/>
                        </a:spcAft>
                      </a:pPr>
                      <a:r>
                        <a:rPr lang="zh-TW" sz="2000" b="1" kern="100" dirty="0">
                          <a:solidFill>
                            <a:srgbClr val="0000FF"/>
                          </a:solidFill>
                          <a:effectLst/>
                          <a:latin typeface="+mn-ea"/>
                          <a:ea typeface="+mn-ea"/>
                        </a:rPr>
                        <a:t>勞務</a:t>
                      </a:r>
                      <a:endParaRPr lang="zh-TW" sz="2000" b="1" kern="100" dirty="0">
                        <a:solidFill>
                          <a:srgbClr val="0000FF"/>
                        </a:solidFill>
                        <a:effectLst/>
                        <a:latin typeface="+mn-ea"/>
                        <a:ea typeface="+mn-ea"/>
                        <a:cs typeface="Times New Roman" panose="02020603050405020304" pitchFamily="18" charset="0"/>
                      </a:endParaRPr>
                    </a:p>
                  </a:txBody>
                  <a:tcPr marL="87640" marR="87640" marT="43812" marB="43812" anchor="ctr"/>
                </a:tc>
                <a:extLst>
                  <a:ext uri="{0D108BD9-81ED-4DB2-BD59-A6C34878D82A}">
                    <a16:rowId xmlns:a16="http://schemas.microsoft.com/office/drawing/2014/main" xmlns="" val="2548594570"/>
                  </a:ext>
                </a:extLst>
              </a:tr>
              <a:tr h="392422">
                <a:tc>
                  <a:txBody>
                    <a:bodyPr/>
                    <a:lstStyle/>
                    <a:p>
                      <a:pPr>
                        <a:spcAft>
                          <a:spcPts val="0"/>
                        </a:spcAft>
                      </a:pPr>
                      <a:r>
                        <a:rPr lang="zh-TW" sz="2000" b="1" kern="100" dirty="0">
                          <a:solidFill>
                            <a:srgbClr val="0000FF"/>
                          </a:solidFill>
                          <a:effectLst/>
                          <a:latin typeface="+mn-ea"/>
                          <a:ea typeface="+mn-ea"/>
                        </a:rPr>
                        <a:t>巨額採購</a:t>
                      </a:r>
                      <a:endParaRPr lang="zh-TW" sz="2000" b="1" kern="100" dirty="0">
                        <a:solidFill>
                          <a:srgbClr val="0000FF"/>
                        </a:solidFill>
                        <a:effectLst/>
                        <a:latin typeface="+mn-ea"/>
                        <a:ea typeface="+mn-ea"/>
                        <a:cs typeface="Times New Roman" panose="02020603050405020304" pitchFamily="18" charset="0"/>
                      </a:endParaRPr>
                    </a:p>
                  </a:txBody>
                  <a:tcPr marL="87640" marR="87640" marT="43812" marB="43812" anchor="ctr"/>
                </a:tc>
                <a:tc>
                  <a:txBody>
                    <a:bodyPr/>
                    <a:lstStyle/>
                    <a:p>
                      <a:pPr algn="ctr">
                        <a:spcAft>
                          <a:spcPts val="0"/>
                        </a:spcAft>
                      </a:pPr>
                      <a:r>
                        <a:rPr lang="zh-TW" sz="2000" b="1" kern="100">
                          <a:effectLst/>
                          <a:latin typeface="+mn-ea"/>
                          <a:ea typeface="+mn-ea"/>
                        </a:rPr>
                        <a:t>二億</a:t>
                      </a:r>
                      <a:endParaRPr lang="zh-TW" sz="2000" b="1" kern="100">
                        <a:effectLst/>
                        <a:latin typeface="+mn-ea"/>
                        <a:ea typeface="+mn-ea"/>
                        <a:cs typeface="Times New Roman" panose="02020603050405020304" pitchFamily="18" charset="0"/>
                      </a:endParaRPr>
                    </a:p>
                  </a:txBody>
                  <a:tcPr marL="87640" marR="87640" marT="43812" marB="43812" anchor="ctr"/>
                </a:tc>
                <a:tc>
                  <a:txBody>
                    <a:bodyPr/>
                    <a:lstStyle/>
                    <a:p>
                      <a:pPr algn="ctr">
                        <a:spcAft>
                          <a:spcPts val="0"/>
                        </a:spcAft>
                      </a:pPr>
                      <a:r>
                        <a:rPr lang="zh-TW" sz="2000" b="1" kern="100">
                          <a:effectLst/>
                          <a:latin typeface="+mn-ea"/>
                          <a:ea typeface="+mn-ea"/>
                        </a:rPr>
                        <a:t>一億</a:t>
                      </a:r>
                      <a:endParaRPr lang="zh-TW" sz="2000" b="1" kern="100">
                        <a:effectLst/>
                        <a:latin typeface="+mn-ea"/>
                        <a:ea typeface="+mn-ea"/>
                        <a:cs typeface="Times New Roman" panose="02020603050405020304" pitchFamily="18" charset="0"/>
                      </a:endParaRPr>
                    </a:p>
                  </a:txBody>
                  <a:tcPr marL="87640" marR="87640" marT="43812" marB="43812" anchor="ctr"/>
                </a:tc>
                <a:tc>
                  <a:txBody>
                    <a:bodyPr/>
                    <a:lstStyle/>
                    <a:p>
                      <a:pPr algn="ctr">
                        <a:spcAft>
                          <a:spcPts val="0"/>
                        </a:spcAft>
                      </a:pPr>
                      <a:r>
                        <a:rPr lang="zh-TW" sz="2000" b="1" kern="100">
                          <a:effectLst/>
                          <a:latin typeface="+mn-ea"/>
                          <a:ea typeface="+mn-ea"/>
                        </a:rPr>
                        <a:t>二千萬</a:t>
                      </a:r>
                      <a:endParaRPr lang="zh-TW" sz="2000" b="1" kern="100">
                        <a:effectLst/>
                        <a:latin typeface="+mn-ea"/>
                        <a:ea typeface="+mn-ea"/>
                        <a:cs typeface="Times New Roman" panose="02020603050405020304" pitchFamily="18" charset="0"/>
                      </a:endParaRPr>
                    </a:p>
                  </a:txBody>
                  <a:tcPr marL="87640" marR="87640" marT="43812" marB="43812" anchor="ctr"/>
                </a:tc>
                <a:extLst>
                  <a:ext uri="{0D108BD9-81ED-4DB2-BD59-A6C34878D82A}">
                    <a16:rowId xmlns:a16="http://schemas.microsoft.com/office/drawing/2014/main" xmlns="" val="1315283209"/>
                  </a:ext>
                </a:extLst>
              </a:tr>
              <a:tr h="392422">
                <a:tc>
                  <a:txBody>
                    <a:bodyPr/>
                    <a:lstStyle/>
                    <a:p>
                      <a:pPr>
                        <a:spcAft>
                          <a:spcPts val="0"/>
                        </a:spcAft>
                      </a:pPr>
                      <a:r>
                        <a:rPr lang="zh-TW" sz="2000" b="1" kern="100" dirty="0">
                          <a:solidFill>
                            <a:srgbClr val="0000FF"/>
                          </a:solidFill>
                          <a:effectLst/>
                          <a:latin typeface="+mn-ea"/>
                          <a:ea typeface="+mn-ea"/>
                        </a:rPr>
                        <a:t>查核金額</a:t>
                      </a:r>
                      <a:endParaRPr lang="zh-TW" sz="2000" b="1" kern="100" dirty="0">
                        <a:solidFill>
                          <a:srgbClr val="0000FF"/>
                        </a:solidFill>
                        <a:effectLst/>
                        <a:latin typeface="+mn-ea"/>
                        <a:ea typeface="+mn-ea"/>
                        <a:cs typeface="Times New Roman" panose="02020603050405020304" pitchFamily="18" charset="0"/>
                      </a:endParaRPr>
                    </a:p>
                  </a:txBody>
                  <a:tcPr marL="87640" marR="87640" marT="43812" marB="43812" anchor="ctr"/>
                </a:tc>
                <a:tc>
                  <a:txBody>
                    <a:bodyPr/>
                    <a:lstStyle/>
                    <a:p>
                      <a:pPr algn="ctr">
                        <a:spcAft>
                          <a:spcPts val="0"/>
                        </a:spcAft>
                      </a:pPr>
                      <a:r>
                        <a:rPr lang="zh-TW" sz="2000" b="1" kern="100">
                          <a:effectLst/>
                          <a:latin typeface="+mn-ea"/>
                          <a:ea typeface="+mn-ea"/>
                        </a:rPr>
                        <a:t>五千萬</a:t>
                      </a:r>
                      <a:endParaRPr lang="zh-TW" sz="2000" b="1" kern="100">
                        <a:effectLst/>
                        <a:latin typeface="+mn-ea"/>
                        <a:ea typeface="+mn-ea"/>
                        <a:cs typeface="Times New Roman" panose="02020603050405020304" pitchFamily="18" charset="0"/>
                      </a:endParaRPr>
                    </a:p>
                  </a:txBody>
                  <a:tcPr marL="87640" marR="87640" marT="43812" marB="43812" anchor="ctr"/>
                </a:tc>
                <a:tc>
                  <a:txBody>
                    <a:bodyPr/>
                    <a:lstStyle/>
                    <a:p>
                      <a:pPr algn="ctr">
                        <a:spcAft>
                          <a:spcPts val="0"/>
                        </a:spcAft>
                      </a:pPr>
                      <a:r>
                        <a:rPr lang="zh-TW" sz="2000" b="1" kern="100" dirty="0">
                          <a:effectLst/>
                          <a:latin typeface="+mn-ea"/>
                          <a:ea typeface="+mn-ea"/>
                        </a:rPr>
                        <a:t>五千萬</a:t>
                      </a:r>
                      <a:endParaRPr lang="zh-TW" sz="2000" b="1" kern="100" dirty="0">
                        <a:effectLst/>
                        <a:latin typeface="+mn-ea"/>
                        <a:ea typeface="+mn-ea"/>
                        <a:cs typeface="Times New Roman" panose="02020603050405020304" pitchFamily="18" charset="0"/>
                      </a:endParaRPr>
                    </a:p>
                  </a:txBody>
                  <a:tcPr marL="87640" marR="87640" marT="43812" marB="43812" anchor="ctr"/>
                </a:tc>
                <a:tc>
                  <a:txBody>
                    <a:bodyPr/>
                    <a:lstStyle/>
                    <a:p>
                      <a:pPr algn="ctr">
                        <a:spcAft>
                          <a:spcPts val="0"/>
                        </a:spcAft>
                      </a:pPr>
                      <a:r>
                        <a:rPr lang="zh-TW" sz="2000" b="1" kern="100" dirty="0">
                          <a:effectLst/>
                          <a:latin typeface="+mn-ea"/>
                          <a:ea typeface="+mn-ea"/>
                        </a:rPr>
                        <a:t>一千萬</a:t>
                      </a:r>
                      <a:endParaRPr lang="zh-TW" sz="2000" b="1" kern="100" dirty="0">
                        <a:effectLst/>
                        <a:latin typeface="+mn-ea"/>
                        <a:ea typeface="+mn-ea"/>
                        <a:cs typeface="Times New Roman" panose="02020603050405020304" pitchFamily="18" charset="0"/>
                      </a:endParaRPr>
                    </a:p>
                  </a:txBody>
                  <a:tcPr marL="87640" marR="87640" marT="43812" marB="43812" anchor="ctr"/>
                </a:tc>
                <a:extLst>
                  <a:ext uri="{0D108BD9-81ED-4DB2-BD59-A6C34878D82A}">
                    <a16:rowId xmlns:a16="http://schemas.microsoft.com/office/drawing/2014/main" xmlns="" val="2961164244"/>
                  </a:ext>
                </a:extLst>
              </a:tr>
              <a:tr h="392422">
                <a:tc>
                  <a:txBody>
                    <a:bodyPr/>
                    <a:lstStyle/>
                    <a:p>
                      <a:pPr>
                        <a:spcAft>
                          <a:spcPts val="0"/>
                        </a:spcAft>
                      </a:pPr>
                      <a:r>
                        <a:rPr lang="zh-TW" sz="2000" b="1" kern="100" dirty="0">
                          <a:solidFill>
                            <a:srgbClr val="0000FF"/>
                          </a:solidFill>
                          <a:effectLst/>
                          <a:latin typeface="+mn-ea"/>
                          <a:ea typeface="+mn-ea"/>
                        </a:rPr>
                        <a:t>公告金額</a:t>
                      </a:r>
                      <a:endParaRPr lang="zh-TW" sz="2000" b="1" kern="100" dirty="0">
                        <a:solidFill>
                          <a:srgbClr val="0000FF"/>
                        </a:solidFill>
                        <a:effectLst/>
                        <a:latin typeface="+mn-ea"/>
                        <a:ea typeface="+mn-ea"/>
                        <a:cs typeface="Times New Roman" panose="02020603050405020304" pitchFamily="18" charset="0"/>
                      </a:endParaRPr>
                    </a:p>
                  </a:txBody>
                  <a:tcPr marL="87640" marR="87640" marT="43812" marB="43812" anchor="ctr"/>
                </a:tc>
                <a:tc gridSpan="3">
                  <a:txBody>
                    <a:bodyPr/>
                    <a:lstStyle/>
                    <a:p>
                      <a:pPr algn="ctr">
                        <a:spcAft>
                          <a:spcPts val="0"/>
                        </a:spcAft>
                      </a:pPr>
                      <a:r>
                        <a:rPr lang="en-US" sz="2000" b="1" kern="100" dirty="0">
                          <a:effectLst/>
                          <a:latin typeface="+mn-ea"/>
                          <a:ea typeface="+mn-ea"/>
                        </a:rPr>
                        <a:t>150</a:t>
                      </a:r>
                      <a:r>
                        <a:rPr lang="zh-TW" sz="2000" b="1" kern="100" dirty="0">
                          <a:effectLst/>
                          <a:latin typeface="+mn-ea"/>
                          <a:ea typeface="+mn-ea"/>
                        </a:rPr>
                        <a:t>萬以上</a:t>
                      </a:r>
                      <a:endParaRPr lang="zh-TW" sz="2000" b="1" kern="100" dirty="0">
                        <a:effectLst/>
                        <a:latin typeface="+mn-ea"/>
                        <a:ea typeface="+mn-ea"/>
                        <a:cs typeface="Times New Roman" panose="02020603050405020304" pitchFamily="18" charset="0"/>
                      </a:endParaRPr>
                    </a:p>
                  </a:txBody>
                  <a:tcPr marL="87640" marR="87640" marT="43812" marB="43812" anchor="ct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xmlns="" val="3894292888"/>
                  </a:ext>
                </a:extLst>
              </a:tr>
              <a:tr h="392422">
                <a:tc>
                  <a:txBody>
                    <a:bodyPr/>
                    <a:lstStyle/>
                    <a:p>
                      <a:pPr>
                        <a:spcAft>
                          <a:spcPts val="0"/>
                        </a:spcAft>
                      </a:pPr>
                      <a:r>
                        <a:rPr lang="zh-TW" sz="2000" b="1" kern="100" dirty="0">
                          <a:solidFill>
                            <a:srgbClr val="0000FF"/>
                          </a:solidFill>
                          <a:effectLst/>
                          <a:latin typeface="+mn-ea"/>
                          <a:ea typeface="+mn-ea"/>
                        </a:rPr>
                        <a:t>小額採購</a:t>
                      </a:r>
                      <a:endParaRPr lang="zh-TW" sz="2000" b="1" kern="100" dirty="0">
                        <a:solidFill>
                          <a:srgbClr val="0000FF"/>
                        </a:solidFill>
                        <a:effectLst/>
                        <a:latin typeface="+mn-ea"/>
                        <a:ea typeface="+mn-ea"/>
                        <a:cs typeface="Times New Roman" panose="02020603050405020304" pitchFamily="18" charset="0"/>
                      </a:endParaRPr>
                    </a:p>
                  </a:txBody>
                  <a:tcPr marL="87640" marR="87640" marT="43812" marB="43812" anchor="ctr"/>
                </a:tc>
                <a:tc gridSpan="3">
                  <a:txBody>
                    <a:bodyPr/>
                    <a:lstStyle/>
                    <a:p>
                      <a:pPr algn="ctr">
                        <a:spcAft>
                          <a:spcPts val="0"/>
                        </a:spcAft>
                      </a:pPr>
                      <a:r>
                        <a:rPr lang="en-US" sz="2000" b="1" kern="100" dirty="0">
                          <a:effectLst/>
                          <a:latin typeface="+mn-ea"/>
                          <a:ea typeface="+mn-ea"/>
                        </a:rPr>
                        <a:t>15</a:t>
                      </a:r>
                      <a:r>
                        <a:rPr lang="zh-TW" sz="2000" b="1" kern="100" dirty="0">
                          <a:effectLst/>
                          <a:latin typeface="+mn-ea"/>
                          <a:ea typeface="+mn-ea"/>
                        </a:rPr>
                        <a:t>萬以下</a:t>
                      </a:r>
                      <a:endParaRPr lang="zh-TW" sz="2000" b="1" kern="100" dirty="0">
                        <a:effectLst/>
                        <a:latin typeface="+mn-ea"/>
                        <a:ea typeface="+mn-ea"/>
                        <a:cs typeface="Times New Roman" panose="02020603050405020304" pitchFamily="18" charset="0"/>
                      </a:endParaRPr>
                    </a:p>
                  </a:txBody>
                  <a:tcPr marL="87640" marR="87640" marT="43812" marB="43812" anchor="ct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xmlns="" val="2825097063"/>
                  </a:ext>
                </a:extLst>
              </a:tr>
              <a:tr h="2978831">
                <a:tc gridSpan="4">
                  <a:txBody>
                    <a:bodyPr/>
                    <a:lstStyle/>
                    <a:p>
                      <a:pPr algn="just">
                        <a:spcAft>
                          <a:spcPts val="0"/>
                        </a:spcAft>
                      </a:pPr>
                      <a:r>
                        <a:rPr lang="zh-TW" sz="2000" b="1" kern="100" dirty="0">
                          <a:effectLst/>
                          <a:latin typeface="+mn-ea"/>
                          <a:ea typeface="+mn-ea"/>
                        </a:rPr>
                        <a:t>備註：</a:t>
                      </a:r>
                    </a:p>
                    <a:p>
                      <a:pPr algn="just">
                        <a:spcAft>
                          <a:spcPts val="0"/>
                        </a:spcAft>
                      </a:pPr>
                      <a:r>
                        <a:rPr lang="en-US" sz="2000" b="1" kern="100" dirty="0">
                          <a:effectLst/>
                          <a:latin typeface="+mn-ea"/>
                          <a:ea typeface="+mn-ea"/>
                        </a:rPr>
                        <a:t>1.</a:t>
                      </a:r>
                      <a:r>
                        <a:rPr lang="zh-TW" sz="2000" b="1" kern="100" dirty="0">
                          <a:effectLst/>
                          <a:latin typeface="+mn-ea"/>
                          <a:ea typeface="+mn-ea"/>
                        </a:rPr>
                        <a:t>巨額採購：投標廠商資格與特殊或巨額採購認定標準第</a:t>
                      </a:r>
                      <a:r>
                        <a:rPr lang="en-US" sz="2000" b="1" kern="100" dirty="0">
                          <a:effectLst/>
                          <a:latin typeface="+mn-ea"/>
                          <a:ea typeface="+mn-ea"/>
                        </a:rPr>
                        <a:t>8</a:t>
                      </a:r>
                      <a:r>
                        <a:rPr lang="zh-TW" sz="2000" b="1" kern="100" dirty="0">
                          <a:effectLst/>
                          <a:latin typeface="+mn-ea"/>
                          <a:ea typeface="+mn-ea"/>
                        </a:rPr>
                        <a:t>條</a:t>
                      </a:r>
                    </a:p>
                    <a:p>
                      <a:pPr algn="just">
                        <a:spcAft>
                          <a:spcPts val="0"/>
                        </a:spcAft>
                      </a:pPr>
                      <a:r>
                        <a:rPr lang="en-US" sz="2000" b="1" kern="100" dirty="0">
                          <a:effectLst/>
                          <a:latin typeface="+mn-ea"/>
                          <a:ea typeface="+mn-ea"/>
                        </a:rPr>
                        <a:t>2.</a:t>
                      </a:r>
                      <a:r>
                        <a:rPr lang="zh-TW" sz="2000" b="1" kern="100" dirty="0">
                          <a:effectLst/>
                          <a:latin typeface="+mn-ea"/>
                          <a:ea typeface="+mn-ea"/>
                        </a:rPr>
                        <a:t>查核金額：採購法第</a:t>
                      </a:r>
                      <a:r>
                        <a:rPr lang="en-US" sz="2000" b="1" kern="100" dirty="0">
                          <a:effectLst/>
                          <a:latin typeface="+mn-ea"/>
                          <a:ea typeface="+mn-ea"/>
                        </a:rPr>
                        <a:t>12</a:t>
                      </a:r>
                      <a:r>
                        <a:rPr lang="zh-TW" sz="2000" b="1" kern="100" dirty="0">
                          <a:effectLst/>
                          <a:latin typeface="+mn-ea"/>
                          <a:ea typeface="+mn-ea"/>
                        </a:rPr>
                        <a:t>條第</a:t>
                      </a:r>
                      <a:r>
                        <a:rPr lang="en-US" sz="2000" b="1" kern="100" dirty="0">
                          <a:effectLst/>
                          <a:latin typeface="+mn-ea"/>
                          <a:ea typeface="+mn-ea"/>
                        </a:rPr>
                        <a:t>3</a:t>
                      </a:r>
                      <a:r>
                        <a:rPr lang="zh-TW" sz="2000" b="1" kern="100" dirty="0">
                          <a:effectLst/>
                          <a:latin typeface="+mn-ea"/>
                          <a:ea typeface="+mn-ea"/>
                        </a:rPr>
                        <a:t>項</a:t>
                      </a:r>
                    </a:p>
                    <a:p>
                      <a:pPr algn="just">
                        <a:spcAft>
                          <a:spcPts val="0"/>
                        </a:spcAft>
                      </a:pPr>
                      <a:r>
                        <a:rPr lang="en-US" sz="2000" b="1" kern="100" dirty="0">
                          <a:effectLst/>
                          <a:latin typeface="+mn-ea"/>
                          <a:ea typeface="+mn-ea"/>
                        </a:rPr>
                        <a:t>3.</a:t>
                      </a:r>
                      <a:r>
                        <a:rPr lang="zh-TW" sz="2000" b="1" kern="100" dirty="0">
                          <a:effectLst/>
                          <a:latin typeface="+mn-ea"/>
                          <a:ea typeface="+mn-ea"/>
                        </a:rPr>
                        <a:t>公告金額：採購法第</a:t>
                      </a:r>
                      <a:r>
                        <a:rPr lang="en-US" sz="2000" b="1" kern="100" dirty="0">
                          <a:effectLst/>
                          <a:latin typeface="+mn-ea"/>
                          <a:ea typeface="+mn-ea"/>
                        </a:rPr>
                        <a:t>13</a:t>
                      </a:r>
                      <a:r>
                        <a:rPr lang="zh-TW" sz="2000" b="1" kern="100" dirty="0">
                          <a:effectLst/>
                          <a:latin typeface="+mn-ea"/>
                          <a:ea typeface="+mn-ea"/>
                        </a:rPr>
                        <a:t>條第</a:t>
                      </a:r>
                      <a:r>
                        <a:rPr lang="en-US" sz="2000" b="1" kern="100" dirty="0">
                          <a:effectLst/>
                          <a:latin typeface="+mn-ea"/>
                          <a:ea typeface="+mn-ea"/>
                        </a:rPr>
                        <a:t>3</a:t>
                      </a:r>
                      <a:r>
                        <a:rPr lang="zh-TW" sz="2000" b="1" kern="100" dirty="0">
                          <a:effectLst/>
                          <a:latin typeface="+mn-ea"/>
                          <a:ea typeface="+mn-ea"/>
                        </a:rPr>
                        <a:t>項</a:t>
                      </a:r>
                    </a:p>
                    <a:p>
                      <a:pPr algn="just">
                        <a:spcAft>
                          <a:spcPts val="0"/>
                        </a:spcAft>
                      </a:pPr>
                      <a:r>
                        <a:rPr lang="en-US" sz="2000" b="1" kern="100" dirty="0">
                          <a:effectLst/>
                          <a:latin typeface="+mn-ea"/>
                          <a:ea typeface="+mn-ea"/>
                        </a:rPr>
                        <a:t>4.</a:t>
                      </a:r>
                      <a:r>
                        <a:rPr lang="zh-TW" sz="2000" b="1" kern="100" dirty="0">
                          <a:effectLst/>
                          <a:latin typeface="+mn-ea"/>
                          <a:ea typeface="+mn-ea"/>
                        </a:rPr>
                        <a:t>小額採購：中央機關未達公告金額採購招標辦法第</a:t>
                      </a:r>
                      <a:r>
                        <a:rPr lang="en-US" sz="2000" b="1" kern="100" dirty="0">
                          <a:effectLst/>
                          <a:latin typeface="+mn-ea"/>
                          <a:ea typeface="+mn-ea"/>
                        </a:rPr>
                        <a:t>5</a:t>
                      </a:r>
                      <a:r>
                        <a:rPr lang="zh-TW" sz="2000" b="1" kern="100" dirty="0">
                          <a:effectLst/>
                          <a:latin typeface="+mn-ea"/>
                          <a:ea typeface="+mn-ea"/>
                        </a:rPr>
                        <a:t>條</a:t>
                      </a:r>
                    </a:p>
                    <a:p>
                      <a:pPr algn="just">
                        <a:spcAft>
                          <a:spcPts val="0"/>
                        </a:spcAft>
                      </a:pPr>
                      <a:r>
                        <a:rPr lang="en-US" sz="2000" b="1" kern="100" dirty="0">
                          <a:effectLst/>
                          <a:latin typeface="+mn-ea"/>
                          <a:ea typeface="+mn-ea"/>
                        </a:rPr>
                        <a:t>5.</a:t>
                      </a:r>
                      <a:r>
                        <a:rPr lang="zh-TW" sz="2000" b="1" kern="100" dirty="0">
                          <a:effectLst/>
                          <a:latin typeface="+mn-ea"/>
                          <a:ea typeface="+mn-ea"/>
                        </a:rPr>
                        <a:t>特殊採購：投標廠商資格與特殊或巨額採購認定標準第</a:t>
                      </a:r>
                      <a:r>
                        <a:rPr lang="en-US" sz="2000" b="1" kern="100" dirty="0">
                          <a:effectLst/>
                          <a:latin typeface="+mn-ea"/>
                          <a:ea typeface="+mn-ea"/>
                        </a:rPr>
                        <a:t>6</a:t>
                      </a:r>
                      <a:r>
                        <a:rPr lang="zh-TW" sz="2000" b="1" kern="100" dirty="0">
                          <a:effectLst/>
                          <a:latin typeface="+mn-ea"/>
                          <a:ea typeface="+mn-ea"/>
                        </a:rPr>
                        <a:t>、</a:t>
                      </a:r>
                      <a:r>
                        <a:rPr lang="en-US" sz="2000" b="1" kern="100" dirty="0">
                          <a:effectLst/>
                          <a:latin typeface="+mn-ea"/>
                          <a:ea typeface="+mn-ea"/>
                        </a:rPr>
                        <a:t>7</a:t>
                      </a:r>
                      <a:r>
                        <a:rPr lang="zh-TW" sz="2000" b="1" kern="100" dirty="0">
                          <a:effectLst/>
                          <a:latin typeface="+mn-ea"/>
                          <a:ea typeface="+mn-ea"/>
                        </a:rPr>
                        <a:t>、</a:t>
                      </a:r>
                      <a:r>
                        <a:rPr lang="en-US" sz="2000" b="1" kern="100" dirty="0">
                          <a:effectLst/>
                          <a:latin typeface="+mn-ea"/>
                          <a:ea typeface="+mn-ea"/>
                        </a:rPr>
                        <a:t>7-1</a:t>
                      </a:r>
                      <a:r>
                        <a:rPr lang="zh-TW" sz="2000" b="1" kern="100" dirty="0">
                          <a:effectLst/>
                          <a:latin typeface="+mn-ea"/>
                          <a:ea typeface="+mn-ea"/>
                        </a:rPr>
                        <a:t>條</a:t>
                      </a:r>
                    </a:p>
                    <a:p>
                      <a:pPr algn="just">
                        <a:spcAft>
                          <a:spcPts val="0"/>
                        </a:spcAft>
                      </a:pPr>
                      <a:r>
                        <a:rPr lang="en-US" sz="2000" b="1" kern="100" dirty="0">
                          <a:effectLst/>
                          <a:latin typeface="+mn-ea"/>
                          <a:ea typeface="+mn-ea"/>
                        </a:rPr>
                        <a:t>6. </a:t>
                      </a:r>
                      <a:r>
                        <a:rPr lang="zh-TW" sz="2000" b="1" kern="100" dirty="0">
                          <a:effectLst/>
                          <a:latin typeface="+mn-ea"/>
                          <a:ea typeface="+mn-ea"/>
                        </a:rPr>
                        <a:t>其他：</a:t>
                      </a:r>
                    </a:p>
                    <a:p>
                      <a:pPr algn="just">
                        <a:spcAft>
                          <a:spcPts val="0"/>
                        </a:spcAft>
                      </a:pPr>
                      <a:r>
                        <a:rPr lang="en-US" sz="2000" b="1" kern="100" dirty="0">
                          <a:effectLst/>
                          <a:latin typeface="+mn-ea"/>
                          <a:ea typeface="+mn-ea"/>
                        </a:rPr>
                        <a:t>(1)</a:t>
                      </a:r>
                      <a:r>
                        <a:rPr lang="zh-TW" sz="2000" b="1" kern="100" dirty="0">
                          <a:effectLst/>
                          <a:latin typeface="+mn-ea"/>
                          <a:ea typeface="+mn-ea"/>
                        </a:rPr>
                        <a:t>工程會</a:t>
                      </a:r>
                      <a:r>
                        <a:rPr lang="en-US" sz="2000" b="1" kern="100" dirty="0">
                          <a:effectLst/>
                          <a:latin typeface="+mn-ea"/>
                          <a:ea typeface="+mn-ea"/>
                        </a:rPr>
                        <a:t>111</a:t>
                      </a:r>
                      <a:r>
                        <a:rPr lang="zh-TW" sz="2000" b="1" kern="100" dirty="0">
                          <a:effectLst/>
                          <a:latin typeface="+mn-ea"/>
                          <a:ea typeface="+mn-ea"/>
                        </a:rPr>
                        <a:t>年</a:t>
                      </a:r>
                      <a:r>
                        <a:rPr lang="en-US" sz="2000" b="1" kern="100" dirty="0">
                          <a:effectLst/>
                          <a:latin typeface="+mn-ea"/>
                          <a:ea typeface="+mn-ea"/>
                        </a:rPr>
                        <a:t>12</a:t>
                      </a:r>
                      <a:r>
                        <a:rPr lang="zh-TW" sz="2000" b="1" kern="100" dirty="0">
                          <a:effectLst/>
                          <a:latin typeface="+mn-ea"/>
                          <a:ea typeface="+mn-ea"/>
                        </a:rPr>
                        <a:t>月</a:t>
                      </a:r>
                      <a:r>
                        <a:rPr lang="en-US" sz="2000" b="1" kern="100" dirty="0">
                          <a:effectLst/>
                          <a:latin typeface="+mn-ea"/>
                          <a:ea typeface="+mn-ea"/>
                        </a:rPr>
                        <a:t>23</a:t>
                      </a:r>
                      <a:r>
                        <a:rPr lang="zh-TW" sz="2000" b="1" kern="100" dirty="0">
                          <a:effectLst/>
                          <a:latin typeface="+mn-ea"/>
                          <a:ea typeface="+mn-ea"/>
                        </a:rPr>
                        <a:t>日工程企字第</a:t>
                      </a:r>
                      <a:r>
                        <a:rPr lang="en-US" sz="2000" b="1" kern="100" dirty="0">
                          <a:effectLst/>
                          <a:latin typeface="+mn-ea"/>
                          <a:ea typeface="+mn-ea"/>
                        </a:rPr>
                        <a:t> 1110100798</a:t>
                      </a:r>
                      <a:r>
                        <a:rPr lang="zh-TW" sz="2000" b="1" kern="100" dirty="0">
                          <a:effectLst/>
                          <a:latin typeface="+mn-ea"/>
                          <a:ea typeface="+mn-ea"/>
                        </a:rPr>
                        <a:t>號函</a:t>
                      </a:r>
                    </a:p>
                    <a:p>
                      <a:pPr algn="just">
                        <a:spcAft>
                          <a:spcPts val="0"/>
                        </a:spcAft>
                      </a:pPr>
                      <a:r>
                        <a:rPr lang="en-US" sz="2000" b="1" kern="100" dirty="0">
                          <a:effectLst/>
                          <a:latin typeface="+mn-ea"/>
                          <a:ea typeface="+mn-ea"/>
                        </a:rPr>
                        <a:t>(2)</a:t>
                      </a:r>
                      <a:r>
                        <a:rPr lang="zh-TW" sz="2000" b="1" kern="100" dirty="0">
                          <a:effectLst/>
                          <a:latin typeface="+mn-ea"/>
                          <a:ea typeface="+mn-ea"/>
                        </a:rPr>
                        <a:t>稱以上、以下、以內者，俱連本數計算。</a:t>
                      </a:r>
                      <a:r>
                        <a:rPr lang="en-US" sz="2000" b="1" kern="100" dirty="0">
                          <a:effectLst/>
                          <a:latin typeface="+mn-ea"/>
                          <a:ea typeface="+mn-ea"/>
                        </a:rPr>
                        <a:t>(</a:t>
                      </a:r>
                      <a:r>
                        <a:rPr lang="zh-TW" sz="2000" b="1" kern="100" dirty="0">
                          <a:effectLst/>
                          <a:latin typeface="+mn-ea"/>
                          <a:ea typeface="+mn-ea"/>
                        </a:rPr>
                        <a:t>刑法第</a:t>
                      </a:r>
                      <a:r>
                        <a:rPr lang="en-US" sz="2000" b="1" kern="100" dirty="0">
                          <a:effectLst/>
                          <a:latin typeface="+mn-ea"/>
                          <a:ea typeface="+mn-ea"/>
                        </a:rPr>
                        <a:t>10</a:t>
                      </a:r>
                      <a:r>
                        <a:rPr lang="zh-TW" sz="2000" b="1" kern="100" dirty="0">
                          <a:effectLst/>
                          <a:latin typeface="+mn-ea"/>
                          <a:ea typeface="+mn-ea"/>
                        </a:rPr>
                        <a:t>條第</a:t>
                      </a:r>
                      <a:r>
                        <a:rPr lang="en-US" sz="2000" b="1" kern="100" dirty="0">
                          <a:effectLst/>
                          <a:latin typeface="+mn-ea"/>
                          <a:ea typeface="+mn-ea"/>
                        </a:rPr>
                        <a:t>1</a:t>
                      </a:r>
                      <a:r>
                        <a:rPr lang="zh-TW" sz="2000" b="1" kern="100" dirty="0">
                          <a:effectLst/>
                          <a:latin typeface="+mn-ea"/>
                          <a:ea typeface="+mn-ea"/>
                        </a:rPr>
                        <a:t>項</a:t>
                      </a:r>
                      <a:r>
                        <a:rPr lang="en-US" sz="2000" b="1" kern="100" dirty="0">
                          <a:effectLst/>
                          <a:latin typeface="+mn-ea"/>
                          <a:ea typeface="+mn-ea"/>
                        </a:rPr>
                        <a:t>)</a:t>
                      </a:r>
                      <a:endParaRPr lang="zh-TW" sz="2000" b="1" kern="100" dirty="0">
                        <a:effectLst/>
                        <a:latin typeface="+mn-ea"/>
                        <a:ea typeface="+mn-ea"/>
                        <a:cs typeface="Times New Roman" panose="02020603050405020304" pitchFamily="18" charset="0"/>
                      </a:endParaRPr>
                    </a:p>
                  </a:txBody>
                  <a:tcPr marL="87640" marR="87640" marT="43812" marB="43812"/>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xmlns="" val="1681045941"/>
                  </a:ext>
                </a:extLst>
              </a:tr>
            </a:tbl>
          </a:graphicData>
        </a:graphic>
      </p:graphicFrame>
      <p:sp>
        <p:nvSpPr>
          <p:cNvPr id="32805" name="Rectangle 6"/>
          <p:cNvSpPr>
            <a:spLocks noChangeArrowheads="1"/>
          </p:cNvSpPr>
          <p:nvPr/>
        </p:nvSpPr>
        <p:spPr bwMode="auto">
          <a:xfrm>
            <a:off x="2555875" y="190658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kumimoji="1">
                <a:solidFill>
                  <a:schemeClr val="tx1"/>
                </a:solidFill>
                <a:latin typeface="Arial" panose="020B0604020202020204" pitchFamily="34" charset="0"/>
                <a:ea typeface="標楷體" panose="03000509000000000000" pitchFamily="65" charset="-120"/>
              </a:defRPr>
            </a:lvl1pPr>
            <a:lvl2pPr marL="742950" indent="-285750">
              <a:defRPr kumimoji="1">
                <a:solidFill>
                  <a:schemeClr val="tx1"/>
                </a:solidFill>
                <a:latin typeface="Arial" panose="020B0604020202020204" pitchFamily="34" charset="0"/>
                <a:ea typeface="標楷體" panose="03000509000000000000" pitchFamily="65" charset="-120"/>
              </a:defRPr>
            </a:lvl2pPr>
            <a:lvl3pPr marL="1143000" indent="-228600">
              <a:defRPr kumimoji="1">
                <a:solidFill>
                  <a:schemeClr val="tx1"/>
                </a:solidFill>
                <a:latin typeface="Arial" panose="020B0604020202020204" pitchFamily="34" charset="0"/>
                <a:ea typeface="標楷體" panose="03000509000000000000" pitchFamily="65" charset="-120"/>
              </a:defRPr>
            </a:lvl3pPr>
            <a:lvl4pPr marL="1600200" indent="-228600">
              <a:defRPr kumimoji="1">
                <a:solidFill>
                  <a:schemeClr val="tx1"/>
                </a:solidFill>
                <a:latin typeface="Arial" panose="020B0604020202020204" pitchFamily="34" charset="0"/>
                <a:ea typeface="標楷體" panose="03000509000000000000" pitchFamily="65" charset="-120"/>
              </a:defRPr>
            </a:lvl4pPr>
            <a:lvl5pPr marL="2057400" indent="-228600">
              <a:defRPr kumimoji="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標楷體" panose="03000509000000000000" pitchFamily="65" charset="-120"/>
              </a:defRPr>
            </a:lvl9pPr>
          </a:lstStyle>
          <a:p>
            <a:endParaRPr lang="zh-TW" altLang="en-US"/>
          </a:p>
        </p:txBody>
      </p:sp>
      <p:sp>
        <p:nvSpPr>
          <p:cNvPr id="3" name="投影片編號版面配置區 2"/>
          <p:cNvSpPr>
            <a:spLocks noGrp="1"/>
          </p:cNvSpPr>
          <p:nvPr>
            <p:ph type="sldNum" sz="quarter" idx="12"/>
          </p:nvPr>
        </p:nvSpPr>
        <p:spPr/>
        <p:txBody>
          <a:bodyPr/>
          <a:lstStyle/>
          <a:p>
            <a:fld id="{1118FB7C-3051-423D-B140-B22D31D849CF}" type="slidenum">
              <a:rPr lang="zh-TW" altLang="en-US" smtClean="0"/>
              <a:pPr/>
              <a:t>137</a:t>
            </a:fld>
            <a:endParaRPr lang="zh-TW" altLang="en-US"/>
          </a:p>
        </p:txBody>
      </p:sp>
    </p:spTree>
    <p:extLst>
      <p:ext uri="{BB962C8B-B14F-4D97-AF65-F5344CB8AC3E}">
        <p14:creationId xmlns:p14="http://schemas.microsoft.com/office/powerpoint/2010/main" val="619163011"/>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標題 1"/>
          <p:cNvSpPr>
            <a:spLocks noGrp="1"/>
          </p:cNvSpPr>
          <p:nvPr>
            <p:ph type="title"/>
          </p:nvPr>
        </p:nvSpPr>
        <p:spPr>
          <a:xfrm>
            <a:off x="457200" y="277813"/>
            <a:ext cx="8229600" cy="703262"/>
          </a:xfrm>
        </p:spPr>
        <p:txBody>
          <a:bodyPr>
            <a:normAutofit fontScale="90000"/>
          </a:bodyPr>
          <a:lstStyle/>
          <a:p>
            <a:pPr algn="ctr"/>
            <a:r>
              <a:rPr lang="zh-TW" altLang="en-US" smtClean="0">
                <a:solidFill>
                  <a:srgbClr val="FF0000"/>
                </a:solidFill>
              </a:rPr>
              <a:t>採購招標階段相關經費摘要</a:t>
            </a:r>
            <a:r>
              <a:rPr lang="en-US" altLang="zh-TW" smtClean="0">
                <a:solidFill>
                  <a:srgbClr val="FF0000"/>
                </a:solidFill>
              </a:rPr>
              <a:t>2</a:t>
            </a:r>
            <a:endParaRPr lang="zh-TW" altLang="en-US" smtClean="0">
              <a:solidFill>
                <a:srgbClr val="FF0000"/>
              </a:solidFill>
            </a:endParaRPr>
          </a:p>
        </p:txBody>
      </p:sp>
      <p:sp>
        <p:nvSpPr>
          <p:cNvPr id="33795" name="Rectangle 3"/>
          <p:cNvSpPr>
            <a:spLocks noChangeArrowheads="1"/>
          </p:cNvSpPr>
          <p:nvPr/>
        </p:nvSpPr>
        <p:spPr bwMode="auto">
          <a:xfrm>
            <a:off x="2705100" y="16002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kumimoji="1">
                <a:solidFill>
                  <a:schemeClr val="tx1"/>
                </a:solidFill>
                <a:latin typeface="Arial" panose="020B0604020202020204" pitchFamily="34" charset="0"/>
                <a:ea typeface="標楷體" panose="03000509000000000000" pitchFamily="65" charset="-120"/>
              </a:defRPr>
            </a:lvl1pPr>
            <a:lvl2pPr marL="742950" indent="-285750">
              <a:defRPr kumimoji="1">
                <a:solidFill>
                  <a:schemeClr val="tx1"/>
                </a:solidFill>
                <a:latin typeface="Arial" panose="020B0604020202020204" pitchFamily="34" charset="0"/>
                <a:ea typeface="標楷體" panose="03000509000000000000" pitchFamily="65" charset="-120"/>
              </a:defRPr>
            </a:lvl2pPr>
            <a:lvl3pPr marL="1143000" indent="-228600">
              <a:defRPr kumimoji="1">
                <a:solidFill>
                  <a:schemeClr val="tx1"/>
                </a:solidFill>
                <a:latin typeface="Arial" panose="020B0604020202020204" pitchFamily="34" charset="0"/>
                <a:ea typeface="標楷體" panose="03000509000000000000" pitchFamily="65" charset="-120"/>
              </a:defRPr>
            </a:lvl3pPr>
            <a:lvl4pPr marL="1600200" indent="-228600">
              <a:defRPr kumimoji="1">
                <a:solidFill>
                  <a:schemeClr val="tx1"/>
                </a:solidFill>
                <a:latin typeface="Arial" panose="020B0604020202020204" pitchFamily="34" charset="0"/>
                <a:ea typeface="標楷體" panose="03000509000000000000" pitchFamily="65" charset="-120"/>
              </a:defRPr>
            </a:lvl4pPr>
            <a:lvl5pPr marL="2057400" indent="-228600">
              <a:defRPr kumimoji="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標楷體" panose="03000509000000000000" pitchFamily="65" charset="-120"/>
              </a:defRPr>
            </a:lvl9pPr>
          </a:lstStyle>
          <a:p>
            <a:endParaRPr lang="zh-TW" altLang="en-US"/>
          </a:p>
        </p:txBody>
      </p:sp>
      <p:sp>
        <p:nvSpPr>
          <p:cNvPr id="33796" name="Rectangle 5"/>
          <p:cNvSpPr>
            <a:spLocks noChangeArrowheads="1"/>
          </p:cNvSpPr>
          <p:nvPr/>
        </p:nvSpPr>
        <p:spPr bwMode="auto">
          <a:xfrm>
            <a:off x="2555875" y="21336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kumimoji="1">
                <a:solidFill>
                  <a:schemeClr val="tx1"/>
                </a:solidFill>
                <a:latin typeface="Arial" panose="020B0604020202020204" pitchFamily="34" charset="0"/>
                <a:ea typeface="標楷體" panose="03000509000000000000" pitchFamily="65" charset="-120"/>
              </a:defRPr>
            </a:lvl1pPr>
            <a:lvl2pPr marL="742950" indent="-285750">
              <a:defRPr kumimoji="1">
                <a:solidFill>
                  <a:schemeClr val="tx1"/>
                </a:solidFill>
                <a:latin typeface="Arial" panose="020B0604020202020204" pitchFamily="34" charset="0"/>
                <a:ea typeface="標楷體" panose="03000509000000000000" pitchFamily="65" charset="-120"/>
              </a:defRPr>
            </a:lvl2pPr>
            <a:lvl3pPr marL="1143000" indent="-228600">
              <a:defRPr kumimoji="1">
                <a:solidFill>
                  <a:schemeClr val="tx1"/>
                </a:solidFill>
                <a:latin typeface="Arial" panose="020B0604020202020204" pitchFamily="34" charset="0"/>
                <a:ea typeface="標楷體" panose="03000509000000000000" pitchFamily="65" charset="-120"/>
              </a:defRPr>
            </a:lvl3pPr>
            <a:lvl4pPr marL="1600200" indent="-228600">
              <a:defRPr kumimoji="1">
                <a:solidFill>
                  <a:schemeClr val="tx1"/>
                </a:solidFill>
                <a:latin typeface="Arial" panose="020B0604020202020204" pitchFamily="34" charset="0"/>
                <a:ea typeface="標楷體" panose="03000509000000000000" pitchFamily="65" charset="-120"/>
              </a:defRPr>
            </a:lvl4pPr>
            <a:lvl5pPr marL="2057400" indent="-228600">
              <a:defRPr kumimoji="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標楷體" panose="03000509000000000000" pitchFamily="65" charset="-120"/>
              </a:defRPr>
            </a:lvl9pPr>
          </a:lstStyle>
          <a:p>
            <a:endParaRPr lang="zh-TW" altLang="en-US"/>
          </a:p>
        </p:txBody>
      </p:sp>
      <p:graphicFrame>
        <p:nvGraphicFramePr>
          <p:cNvPr id="3" name="表格 2"/>
          <p:cNvGraphicFramePr>
            <a:graphicFrameLocks noGrp="1"/>
          </p:cNvGraphicFramePr>
          <p:nvPr/>
        </p:nvGraphicFramePr>
        <p:xfrm>
          <a:off x="457200" y="981075"/>
          <a:ext cx="8435975" cy="5491202"/>
        </p:xfrm>
        <a:graphic>
          <a:graphicData uri="http://schemas.openxmlformats.org/drawingml/2006/table">
            <a:tbl>
              <a:tblPr firstRow="1" firstCol="1" bandRow="1">
                <a:tableStyleId>{5C22544A-7EE6-4342-B048-85BDC9FD1C3A}</a:tableStyleId>
              </a:tblPr>
              <a:tblGrid>
                <a:gridCol w="1025769">
                  <a:extLst>
                    <a:ext uri="{9D8B030D-6E8A-4147-A177-3AD203B41FA5}">
                      <a16:colId xmlns:a16="http://schemas.microsoft.com/office/drawing/2014/main" xmlns="" val="2991449431"/>
                    </a:ext>
                  </a:extLst>
                </a:gridCol>
                <a:gridCol w="4597811">
                  <a:extLst>
                    <a:ext uri="{9D8B030D-6E8A-4147-A177-3AD203B41FA5}">
                      <a16:colId xmlns:a16="http://schemas.microsoft.com/office/drawing/2014/main" xmlns="" val="1040926530"/>
                    </a:ext>
                  </a:extLst>
                </a:gridCol>
                <a:gridCol w="2812395">
                  <a:extLst>
                    <a:ext uri="{9D8B030D-6E8A-4147-A177-3AD203B41FA5}">
                      <a16:colId xmlns:a16="http://schemas.microsoft.com/office/drawing/2014/main" xmlns="" val="605842888"/>
                    </a:ext>
                  </a:extLst>
                </a:gridCol>
              </a:tblGrid>
              <a:tr h="365752">
                <a:tc>
                  <a:txBody>
                    <a:bodyPr/>
                    <a:lstStyle/>
                    <a:p>
                      <a:pPr algn="ctr">
                        <a:spcAft>
                          <a:spcPts val="0"/>
                        </a:spcAft>
                      </a:pPr>
                      <a:r>
                        <a:rPr lang="zh-TW" sz="2400" b="1" kern="100" dirty="0">
                          <a:effectLst/>
                        </a:rPr>
                        <a:t>名稱</a:t>
                      </a:r>
                      <a:endParaRPr lang="zh-TW" sz="2400" b="1"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43569" marR="43569" marT="0" marB="0"/>
                </a:tc>
                <a:tc>
                  <a:txBody>
                    <a:bodyPr/>
                    <a:lstStyle/>
                    <a:p>
                      <a:pPr algn="ctr">
                        <a:spcAft>
                          <a:spcPts val="0"/>
                        </a:spcAft>
                      </a:pPr>
                      <a:r>
                        <a:rPr lang="zh-TW" sz="2400" b="1" kern="100">
                          <a:effectLst/>
                        </a:rPr>
                        <a:t>相關規定</a:t>
                      </a:r>
                      <a:endParaRPr lang="zh-TW" sz="2400" b="1"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43569" marR="43569" marT="0" marB="0"/>
                </a:tc>
                <a:tc>
                  <a:txBody>
                    <a:bodyPr/>
                    <a:lstStyle/>
                    <a:p>
                      <a:pPr algn="ctr">
                        <a:spcAft>
                          <a:spcPts val="0"/>
                        </a:spcAft>
                      </a:pPr>
                      <a:r>
                        <a:rPr lang="zh-TW" sz="2400" b="1" kern="100">
                          <a:effectLst/>
                        </a:rPr>
                        <a:t>法源</a:t>
                      </a:r>
                      <a:endParaRPr lang="zh-TW" sz="2400" b="1"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43569" marR="43569" marT="0" marB="0"/>
                </a:tc>
                <a:extLst>
                  <a:ext uri="{0D108BD9-81ED-4DB2-BD59-A6C34878D82A}">
                    <a16:rowId xmlns:a16="http://schemas.microsoft.com/office/drawing/2014/main" xmlns="" val="1683693256"/>
                  </a:ext>
                </a:extLst>
              </a:tr>
              <a:tr h="1463009">
                <a:tc>
                  <a:txBody>
                    <a:bodyPr/>
                    <a:lstStyle/>
                    <a:p>
                      <a:pPr algn="ctr">
                        <a:spcAft>
                          <a:spcPts val="0"/>
                        </a:spcAft>
                      </a:pPr>
                      <a:r>
                        <a:rPr lang="zh-TW" sz="2400" b="1" kern="100" dirty="0" smtClean="0">
                          <a:effectLst/>
                        </a:rPr>
                        <a:t>採購</a:t>
                      </a:r>
                      <a:endParaRPr lang="en-US" altLang="zh-TW" sz="2400" b="1" kern="100" dirty="0" smtClean="0">
                        <a:effectLst/>
                      </a:endParaRPr>
                    </a:p>
                    <a:p>
                      <a:pPr algn="ctr">
                        <a:spcAft>
                          <a:spcPts val="0"/>
                        </a:spcAft>
                      </a:pPr>
                      <a:r>
                        <a:rPr lang="zh-TW" sz="2400" b="1" kern="100" dirty="0" smtClean="0">
                          <a:effectLst/>
                        </a:rPr>
                        <a:t>金額</a:t>
                      </a:r>
                      <a:endParaRPr lang="zh-TW" sz="2400" b="1"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43569" marR="43569" marT="0" marB="0" anchor="ctr"/>
                </a:tc>
                <a:tc>
                  <a:txBody>
                    <a:bodyPr/>
                    <a:lstStyle/>
                    <a:p>
                      <a:pPr>
                        <a:spcAft>
                          <a:spcPts val="0"/>
                        </a:spcAft>
                      </a:pPr>
                      <a:r>
                        <a:rPr lang="en-US" sz="2400" b="1" kern="0" dirty="0">
                          <a:effectLst/>
                        </a:rPr>
                        <a:t>1</a:t>
                      </a:r>
                      <a:r>
                        <a:rPr lang="en-US" sz="2400" b="1" kern="0" dirty="0" smtClean="0">
                          <a:effectLst/>
                        </a:rPr>
                        <a:t>.</a:t>
                      </a:r>
                      <a:r>
                        <a:rPr lang="zh-TW" sz="2400" b="1" kern="0" dirty="0" smtClean="0">
                          <a:effectLst/>
                        </a:rPr>
                        <a:t>招標</a:t>
                      </a:r>
                      <a:r>
                        <a:rPr lang="zh-TW" sz="2400" b="1" kern="0" dirty="0">
                          <a:effectLst/>
                        </a:rPr>
                        <a:t>前認定及計算之。</a:t>
                      </a:r>
                      <a:r>
                        <a:rPr lang="en-US" sz="2400" b="1" kern="0" dirty="0" smtClean="0">
                          <a:effectLst/>
                        </a:rPr>
                        <a:t>(</a:t>
                      </a:r>
                      <a:r>
                        <a:rPr lang="zh-TW" sz="2400" b="1" kern="0" dirty="0" smtClean="0">
                          <a:effectLst/>
                        </a:rPr>
                        <a:t>於招標</a:t>
                      </a:r>
                      <a:r>
                        <a:rPr lang="zh-TW" sz="2400" b="1" kern="0" dirty="0">
                          <a:effectLst/>
                        </a:rPr>
                        <a:t>公告欄位填報</a:t>
                      </a:r>
                      <a:r>
                        <a:rPr lang="en-US" sz="2400" b="1" kern="0" dirty="0">
                          <a:effectLst/>
                        </a:rPr>
                        <a:t>)</a:t>
                      </a:r>
                      <a:endParaRPr lang="zh-TW" sz="2400" b="1" kern="100" dirty="0">
                        <a:effectLst/>
                      </a:endParaRPr>
                    </a:p>
                    <a:p>
                      <a:pPr>
                        <a:spcAft>
                          <a:spcPts val="0"/>
                        </a:spcAft>
                      </a:pPr>
                      <a:r>
                        <a:rPr lang="en-US" sz="2400" b="1" kern="0" dirty="0">
                          <a:effectLst/>
                        </a:rPr>
                        <a:t>2.</a:t>
                      </a:r>
                      <a:r>
                        <a:rPr lang="en-US" sz="2400" b="1" kern="100" dirty="0">
                          <a:effectLst/>
                        </a:rPr>
                        <a:t> </a:t>
                      </a:r>
                      <a:r>
                        <a:rPr lang="zh-TW" sz="2400" b="1" kern="100" dirty="0">
                          <a:effectLst/>
                        </a:rPr>
                        <a:t>採購法第</a:t>
                      </a:r>
                      <a:r>
                        <a:rPr lang="en-US" sz="2400" b="1" kern="100" dirty="0">
                          <a:effectLst/>
                        </a:rPr>
                        <a:t>22</a:t>
                      </a:r>
                      <a:r>
                        <a:rPr lang="zh-TW" sz="2400" b="1" kern="100" dirty="0">
                          <a:effectLst/>
                        </a:rPr>
                        <a:t>條第</a:t>
                      </a:r>
                      <a:r>
                        <a:rPr lang="en-US" sz="2400" b="1" kern="100" dirty="0">
                          <a:effectLst/>
                        </a:rPr>
                        <a:t>1</a:t>
                      </a:r>
                      <a:r>
                        <a:rPr lang="zh-TW" sz="2400" b="1" kern="100" dirty="0">
                          <a:effectLst/>
                        </a:rPr>
                        <a:t>項第</a:t>
                      </a:r>
                      <a:r>
                        <a:rPr lang="en-US" sz="2400" b="1" kern="100" dirty="0">
                          <a:effectLst/>
                        </a:rPr>
                        <a:t>7</a:t>
                      </a:r>
                      <a:r>
                        <a:rPr lang="zh-TW" sz="2400" b="1" kern="100" dirty="0">
                          <a:effectLst/>
                        </a:rPr>
                        <a:t>款之採購金額</a:t>
                      </a:r>
                      <a:r>
                        <a:rPr lang="en-US" sz="2400" b="1" kern="100" dirty="0">
                          <a:effectLst/>
                        </a:rPr>
                        <a:t>=</a:t>
                      </a:r>
                      <a:r>
                        <a:rPr lang="zh-TW" sz="2400" b="1" kern="100" dirty="0">
                          <a:effectLst/>
                        </a:rPr>
                        <a:t>預算金額</a:t>
                      </a:r>
                      <a:r>
                        <a:rPr lang="en-US" sz="2400" b="1" kern="100" dirty="0">
                          <a:effectLst/>
                        </a:rPr>
                        <a:t>+</a:t>
                      </a:r>
                      <a:r>
                        <a:rPr lang="zh-TW" sz="2400" b="1" kern="100" dirty="0">
                          <a:effectLst/>
                        </a:rPr>
                        <a:t>後續擴充金額</a:t>
                      </a:r>
                      <a:endParaRPr lang="zh-TW" sz="2400" b="1"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43569" marR="43569" marT="0" marB="0"/>
                </a:tc>
                <a:tc>
                  <a:txBody>
                    <a:bodyPr/>
                    <a:lstStyle/>
                    <a:p>
                      <a:pPr>
                        <a:spcAft>
                          <a:spcPts val="0"/>
                        </a:spcAft>
                      </a:pPr>
                      <a:r>
                        <a:rPr lang="zh-TW" sz="2000" b="1" kern="100" dirty="0">
                          <a:effectLst/>
                        </a:rPr>
                        <a:t>採購法施行細則第</a:t>
                      </a:r>
                      <a:r>
                        <a:rPr lang="en-US" sz="2000" b="1" kern="100" dirty="0">
                          <a:effectLst/>
                        </a:rPr>
                        <a:t>6</a:t>
                      </a:r>
                      <a:r>
                        <a:rPr lang="zh-TW" sz="2000" b="1" kern="100" dirty="0">
                          <a:effectLst/>
                        </a:rPr>
                        <a:t>條</a:t>
                      </a:r>
                      <a:endParaRPr lang="zh-TW" sz="2000" b="1"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43569" marR="43569" marT="0" marB="0"/>
                </a:tc>
                <a:extLst>
                  <a:ext uri="{0D108BD9-81ED-4DB2-BD59-A6C34878D82A}">
                    <a16:rowId xmlns:a16="http://schemas.microsoft.com/office/drawing/2014/main" xmlns="" val="1391603892"/>
                  </a:ext>
                </a:extLst>
              </a:tr>
              <a:tr h="1997674">
                <a:tc>
                  <a:txBody>
                    <a:bodyPr/>
                    <a:lstStyle/>
                    <a:p>
                      <a:pPr algn="just">
                        <a:spcAft>
                          <a:spcPts val="0"/>
                        </a:spcAft>
                      </a:pPr>
                      <a:r>
                        <a:rPr lang="zh-TW" sz="2400" b="1" kern="100">
                          <a:effectLst/>
                        </a:rPr>
                        <a:t>後續擴充金額</a:t>
                      </a:r>
                      <a:endParaRPr lang="zh-TW" sz="2400" b="1"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43569" marR="43569" marT="0" marB="0" anchor="ctr"/>
                </a:tc>
                <a:tc>
                  <a:txBody>
                    <a:bodyPr/>
                    <a:lstStyle/>
                    <a:p>
                      <a:pPr>
                        <a:spcAft>
                          <a:spcPts val="0"/>
                        </a:spcAft>
                      </a:pPr>
                      <a:r>
                        <a:rPr lang="en-US" sz="2400" b="1" kern="100" dirty="0">
                          <a:effectLst/>
                        </a:rPr>
                        <a:t>1.</a:t>
                      </a:r>
                      <a:r>
                        <a:rPr lang="zh-TW" sz="2400" b="1" kern="100" dirty="0">
                          <a:effectLst/>
                        </a:rPr>
                        <a:t>招標文件含有選購或後續擴充項目者，應將預估選購或擴充項目所需金額計入。</a:t>
                      </a:r>
                    </a:p>
                    <a:p>
                      <a:pPr>
                        <a:spcAft>
                          <a:spcPts val="0"/>
                        </a:spcAft>
                      </a:pPr>
                      <a:r>
                        <a:rPr lang="en-US" sz="2400" b="1" kern="100" dirty="0">
                          <a:effectLst/>
                        </a:rPr>
                        <a:t>2.</a:t>
                      </a:r>
                      <a:r>
                        <a:rPr lang="zh-TW" sz="2400" b="1" kern="100" dirty="0">
                          <a:effectLst/>
                        </a:rPr>
                        <a:t>應以數據化計算，不得以文字敘述如「標餘款」。</a:t>
                      </a:r>
                      <a:endParaRPr lang="zh-TW" sz="2400" b="1"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43569" marR="43569" marT="0" marB="0"/>
                </a:tc>
                <a:tc>
                  <a:txBody>
                    <a:bodyPr/>
                    <a:lstStyle/>
                    <a:p>
                      <a:pPr>
                        <a:spcAft>
                          <a:spcPts val="0"/>
                        </a:spcAft>
                      </a:pPr>
                      <a:r>
                        <a:rPr lang="en-US" sz="2000" b="1" kern="100" dirty="0">
                          <a:effectLst/>
                        </a:rPr>
                        <a:t>1.</a:t>
                      </a:r>
                      <a:r>
                        <a:rPr lang="zh-TW" sz="2000" b="1" kern="100" dirty="0">
                          <a:effectLst/>
                        </a:rPr>
                        <a:t>採購法施行細則第</a:t>
                      </a:r>
                      <a:r>
                        <a:rPr lang="en-US" sz="2000" b="1" kern="100" dirty="0">
                          <a:effectLst/>
                        </a:rPr>
                        <a:t>6</a:t>
                      </a:r>
                      <a:r>
                        <a:rPr lang="zh-TW" sz="2000" b="1" kern="100" dirty="0">
                          <a:effectLst/>
                        </a:rPr>
                        <a:t>條第</a:t>
                      </a:r>
                      <a:r>
                        <a:rPr lang="en-US" sz="2000" b="1" kern="100" dirty="0">
                          <a:effectLst/>
                        </a:rPr>
                        <a:t>3</a:t>
                      </a:r>
                      <a:r>
                        <a:rPr lang="zh-TW" sz="2000" b="1" kern="100" dirty="0">
                          <a:effectLst/>
                        </a:rPr>
                        <a:t>款</a:t>
                      </a:r>
                    </a:p>
                    <a:p>
                      <a:pPr>
                        <a:spcAft>
                          <a:spcPts val="0"/>
                        </a:spcAft>
                      </a:pPr>
                      <a:r>
                        <a:rPr lang="en-US" sz="2000" b="1" kern="100" dirty="0">
                          <a:effectLst/>
                        </a:rPr>
                        <a:t>2. </a:t>
                      </a:r>
                      <a:r>
                        <a:rPr lang="zh-TW" sz="2000" b="1" kern="100" dirty="0">
                          <a:effectLst/>
                        </a:rPr>
                        <a:t>採購法第</a:t>
                      </a:r>
                      <a:r>
                        <a:rPr lang="en-US" sz="2000" b="1" kern="100" dirty="0">
                          <a:effectLst/>
                        </a:rPr>
                        <a:t>22</a:t>
                      </a:r>
                      <a:r>
                        <a:rPr lang="zh-TW" sz="2000" b="1" kern="100" dirty="0">
                          <a:effectLst/>
                        </a:rPr>
                        <a:t>條第</a:t>
                      </a:r>
                      <a:r>
                        <a:rPr lang="en-US" sz="2000" b="1" kern="100" dirty="0">
                          <a:effectLst/>
                        </a:rPr>
                        <a:t>1</a:t>
                      </a:r>
                      <a:r>
                        <a:rPr lang="zh-TW" sz="2000" b="1" kern="100" dirty="0">
                          <a:effectLst/>
                        </a:rPr>
                        <a:t>項第</a:t>
                      </a:r>
                      <a:r>
                        <a:rPr lang="en-US" sz="2000" b="1" kern="100" dirty="0">
                          <a:effectLst/>
                        </a:rPr>
                        <a:t>4</a:t>
                      </a:r>
                      <a:r>
                        <a:rPr lang="zh-TW" sz="2000" b="1" kern="100" dirty="0">
                          <a:effectLst/>
                        </a:rPr>
                        <a:t>款</a:t>
                      </a:r>
                      <a:r>
                        <a:rPr lang="en-US" sz="2000" b="1" kern="100" dirty="0">
                          <a:effectLst/>
                        </a:rPr>
                        <a:t>(</a:t>
                      </a:r>
                      <a:r>
                        <a:rPr lang="zh-TW" sz="2000" b="1" kern="100" dirty="0">
                          <a:effectLst/>
                        </a:rPr>
                        <a:t>預案辦理</a:t>
                      </a:r>
                      <a:r>
                        <a:rPr lang="en-US" sz="2000" b="1" kern="100" dirty="0">
                          <a:effectLst/>
                        </a:rPr>
                        <a:t>)</a:t>
                      </a:r>
                      <a:endParaRPr lang="zh-TW" sz="2000" b="1" kern="100" dirty="0">
                        <a:effectLst/>
                      </a:endParaRPr>
                    </a:p>
                    <a:p>
                      <a:pPr>
                        <a:spcAft>
                          <a:spcPts val="0"/>
                        </a:spcAft>
                      </a:pPr>
                      <a:r>
                        <a:rPr lang="en-US" sz="2000" b="1" kern="100" dirty="0">
                          <a:effectLst/>
                        </a:rPr>
                        <a:t>3.</a:t>
                      </a:r>
                      <a:r>
                        <a:rPr lang="zh-TW" sz="2000" b="1" kern="100" dirty="0">
                          <a:effectLst/>
                        </a:rPr>
                        <a:t>採購法第</a:t>
                      </a:r>
                      <a:r>
                        <a:rPr lang="en-US" sz="2000" b="1" kern="100" dirty="0">
                          <a:effectLst/>
                        </a:rPr>
                        <a:t>22</a:t>
                      </a:r>
                      <a:r>
                        <a:rPr lang="zh-TW" sz="2000" b="1" kern="100" dirty="0">
                          <a:effectLst/>
                        </a:rPr>
                        <a:t>條第</a:t>
                      </a:r>
                      <a:r>
                        <a:rPr lang="en-US" sz="2000" b="1" kern="100" dirty="0">
                          <a:effectLst/>
                        </a:rPr>
                        <a:t>1</a:t>
                      </a:r>
                      <a:r>
                        <a:rPr lang="zh-TW" sz="2000" b="1" kern="100" dirty="0">
                          <a:effectLst/>
                        </a:rPr>
                        <a:t>項第</a:t>
                      </a:r>
                      <a:r>
                        <a:rPr lang="en-US" sz="2000" b="1" kern="100" dirty="0">
                          <a:effectLst/>
                        </a:rPr>
                        <a:t>7</a:t>
                      </a:r>
                      <a:r>
                        <a:rPr lang="zh-TW" sz="2000" b="1" kern="100" dirty="0" smtClean="0">
                          <a:effectLst/>
                        </a:rPr>
                        <a:t>款之原有採購</a:t>
                      </a:r>
                      <a:endParaRPr lang="zh-TW" sz="2000" b="1"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43569" marR="43569" marT="0" marB="0"/>
                </a:tc>
                <a:extLst>
                  <a:ext uri="{0D108BD9-81ED-4DB2-BD59-A6C34878D82A}">
                    <a16:rowId xmlns:a16="http://schemas.microsoft.com/office/drawing/2014/main" xmlns="" val="1288115968"/>
                  </a:ext>
                </a:extLst>
              </a:tr>
              <a:tr h="1664728">
                <a:tc>
                  <a:txBody>
                    <a:bodyPr/>
                    <a:lstStyle/>
                    <a:p>
                      <a:pPr algn="just">
                        <a:spcAft>
                          <a:spcPts val="0"/>
                        </a:spcAft>
                      </a:pPr>
                      <a:r>
                        <a:rPr lang="zh-TW" sz="2400" b="1" kern="100">
                          <a:effectLst/>
                        </a:rPr>
                        <a:t>固定費用</a:t>
                      </a:r>
                      <a:r>
                        <a:rPr lang="en-US" sz="2400" b="1" kern="100">
                          <a:effectLst/>
                        </a:rPr>
                        <a:t>(</a:t>
                      </a:r>
                      <a:r>
                        <a:rPr lang="zh-TW" sz="2400" b="1" kern="100">
                          <a:effectLst/>
                        </a:rPr>
                        <a:t>率</a:t>
                      </a:r>
                      <a:r>
                        <a:rPr lang="en-US" sz="2400" b="1" kern="100">
                          <a:effectLst/>
                        </a:rPr>
                        <a:t>)</a:t>
                      </a:r>
                      <a:endParaRPr lang="zh-TW" sz="2400" b="1"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43569" marR="43569" marT="0" marB="0" anchor="ctr"/>
                </a:tc>
                <a:tc>
                  <a:txBody>
                    <a:bodyPr/>
                    <a:lstStyle/>
                    <a:p>
                      <a:pPr>
                        <a:spcAft>
                          <a:spcPts val="0"/>
                        </a:spcAft>
                      </a:pPr>
                      <a:r>
                        <a:rPr lang="zh-TW" sz="2400" b="1" kern="0" dirty="0">
                          <a:effectLst/>
                        </a:rPr>
                        <a:t>不訂底價者，得於招標文件預先載明契約金額或相關費率作為決標條件。</a:t>
                      </a:r>
                      <a:endParaRPr lang="zh-TW" sz="2400" b="1"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43569" marR="43569" marT="0" marB="0"/>
                </a:tc>
                <a:tc>
                  <a:txBody>
                    <a:bodyPr/>
                    <a:lstStyle/>
                    <a:p>
                      <a:pPr>
                        <a:spcAft>
                          <a:spcPts val="0"/>
                        </a:spcAft>
                      </a:pPr>
                      <a:r>
                        <a:rPr lang="en-US" sz="2000" b="1" kern="100" dirty="0">
                          <a:effectLst/>
                        </a:rPr>
                        <a:t>1.</a:t>
                      </a:r>
                      <a:r>
                        <a:rPr lang="zh-TW" sz="2000" b="1" kern="100" dirty="0">
                          <a:effectLst/>
                        </a:rPr>
                        <a:t>採購法施行細則第</a:t>
                      </a:r>
                      <a:r>
                        <a:rPr lang="en-US" sz="2000" b="1" kern="100" dirty="0">
                          <a:effectLst/>
                        </a:rPr>
                        <a:t>54</a:t>
                      </a:r>
                      <a:r>
                        <a:rPr lang="zh-TW" sz="2000" b="1" kern="100" dirty="0">
                          <a:effectLst/>
                        </a:rPr>
                        <a:t>條之</a:t>
                      </a:r>
                      <a:r>
                        <a:rPr lang="en-US" sz="2000" b="1" kern="100" dirty="0">
                          <a:effectLst/>
                        </a:rPr>
                        <a:t>1</a:t>
                      </a:r>
                      <a:endParaRPr lang="zh-TW" sz="2000" b="1" kern="100" dirty="0">
                        <a:effectLst/>
                      </a:endParaRPr>
                    </a:p>
                    <a:p>
                      <a:pPr>
                        <a:spcAft>
                          <a:spcPts val="0"/>
                        </a:spcAft>
                      </a:pPr>
                      <a:r>
                        <a:rPr lang="en-US" sz="2000" b="1" kern="100" dirty="0">
                          <a:effectLst/>
                        </a:rPr>
                        <a:t>2.</a:t>
                      </a:r>
                      <a:r>
                        <a:rPr lang="zh-TW" sz="2000" b="1" kern="100" dirty="0">
                          <a:effectLst/>
                        </a:rPr>
                        <a:t>機關辦理最有利標採固定費用或費率之參考作業方式</a:t>
                      </a:r>
                      <a:endParaRPr lang="zh-TW" sz="2000" b="1"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43569" marR="43569" marT="0" marB="0"/>
                </a:tc>
                <a:extLst>
                  <a:ext uri="{0D108BD9-81ED-4DB2-BD59-A6C34878D82A}">
                    <a16:rowId xmlns:a16="http://schemas.microsoft.com/office/drawing/2014/main" xmlns="" val="1448699995"/>
                  </a:ext>
                </a:extLst>
              </a:tr>
            </a:tbl>
          </a:graphicData>
        </a:graphic>
      </p:graphicFrame>
      <p:sp>
        <p:nvSpPr>
          <p:cNvPr id="33819" name="Rectangle 1"/>
          <p:cNvSpPr>
            <a:spLocks noChangeArrowheads="1"/>
          </p:cNvSpPr>
          <p:nvPr/>
        </p:nvSpPr>
        <p:spPr bwMode="auto">
          <a:xfrm>
            <a:off x="1758950" y="130492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kumimoji="1">
                <a:solidFill>
                  <a:schemeClr val="tx1"/>
                </a:solidFill>
                <a:latin typeface="Arial" panose="020B0604020202020204" pitchFamily="34" charset="0"/>
                <a:ea typeface="標楷體" panose="03000509000000000000" pitchFamily="65" charset="-120"/>
              </a:defRPr>
            </a:lvl1pPr>
            <a:lvl2pPr marL="742950" indent="-285750">
              <a:defRPr kumimoji="1">
                <a:solidFill>
                  <a:schemeClr val="tx1"/>
                </a:solidFill>
                <a:latin typeface="Arial" panose="020B0604020202020204" pitchFamily="34" charset="0"/>
                <a:ea typeface="標楷體" panose="03000509000000000000" pitchFamily="65" charset="-120"/>
              </a:defRPr>
            </a:lvl2pPr>
            <a:lvl3pPr marL="1143000" indent="-228600">
              <a:defRPr kumimoji="1">
                <a:solidFill>
                  <a:schemeClr val="tx1"/>
                </a:solidFill>
                <a:latin typeface="Arial" panose="020B0604020202020204" pitchFamily="34" charset="0"/>
                <a:ea typeface="標楷體" panose="03000509000000000000" pitchFamily="65" charset="-120"/>
              </a:defRPr>
            </a:lvl3pPr>
            <a:lvl4pPr marL="1600200" indent="-228600">
              <a:defRPr kumimoji="1">
                <a:solidFill>
                  <a:schemeClr val="tx1"/>
                </a:solidFill>
                <a:latin typeface="Arial" panose="020B0604020202020204" pitchFamily="34" charset="0"/>
                <a:ea typeface="標楷體" panose="03000509000000000000" pitchFamily="65" charset="-120"/>
              </a:defRPr>
            </a:lvl4pPr>
            <a:lvl5pPr marL="2057400" indent="-228600">
              <a:defRPr kumimoji="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標楷體" panose="03000509000000000000" pitchFamily="65" charset="-120"/>
              </a:defRPr>
            </a:lvl9pPr>
          </a:lstStyle>
          <a:p>
            <a:endParaRPr lang="zh-TW" altLang="en-US"/>
          </a:p>
        </p:txBody>
      </p:sp>
      <p:sp>
        <p:nvSpPr>
          <p:cNvPr id="4" name="投影片編號版面配置區 3"/>
          <p:cNvSpPr>
            <a:spLocks noGrp="1"/>
          </p:cNvSpPr>
          <p:nvPr>
            <p:ph type="sldNum" sz="quarter" idx="12"/>
          </p:nvPr>
        </p:nvSpPr>
        <p:spPr/>
        <p:txBody>
          <a:bodyPr/>
          <a:lstStyle/>
          <a:p>
            <a:fld id="{1118FB7C-3051-423D-B140-B22D31D849CF}" type="slidenum">
              <a:rPr lang="zh-TW" altLang="en-US" smtClean="0"/>
              <a:pPr/>
              <a:t>138</a:t>
            </a:fld>
            <a:endParaRPr lang="zh-TW" altLang="en-US"/>
          </a:p>
        </p:txBody>
      </p:sp>
    </p:spTree>
    <p:extLst>
      <p:ext uri="{BB962C8B-B14F-4D97-AF65-F5344CB8AC3E}">
        <p14:creationId xmlns:p14="http://schemas.microsoft.com/office/powerpoint/2010/main" val="1904105496"/>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標題 1"/>
          <p:cNvSpPr>
            <a:spLocks noGrp="1"/>
          </p:cNvSpPr>
          <p:nvPr>
            <p:ph type="title"/>
          </p:nvPr>
        </p:nvSpPr>
        <p:spPr>
          <a:xfrm>
            <a:off x="457200" y="277813"/>
            <a:ext cx="8229600" cy="703262"/>
          </a:xfrm>
        </p:spPr>
        <p:txBody>
          <a:bodyPr>
            <a:normAutofit fontScale="90000"/>
          </a:bodyPr>
          <a:lstStyle/>
          <a:p>
            <a:pPr algn="ctr"/>
            <a:r>
              <a:rPr lang="zh-TW" altLang="en-US" smtClean="0">
                <a:solidFill>
                  <a:srgbClr val="FF0000"/>
                </a:solidFill>
              </a:rPr>
              <a:t>採購招標階段相關經費摘要</a:t>
            </a:r>
            <a:r>
              <a:rPr lang="en-US" altLang="zh-TW" smtClean="0">
                <a:solidFill>
                  <a:srgbClr val="FF0000"/>
                </a:solidFill>
              </a:rPr>
              <a:t>3</a:t>
            </a:r>
            <a:endParaRPr lang="zh-TW" altLang="en-US" smtClean="0">
              <a:solidFill>
                <a:srgbClr val="FF0000"/>
              </a:solidFill>
            </a:endParaRPr>
          </a:p>
        </p:txBody>
      </p:sp>
      <p:sp>
        <p:nvSpPr>
          <p:cNvPr id="34819" name="Rectangle 3"/>
          <p:cNvSpPr>
            <a:spLocks noChangeArrowheads="1"/>
          </p:cNvSpPr>
          <p:nvPr/>
        </p:nvSpPr>
        <p:spPr bwMode="auto">
          <a:xfrm>
            <a:off x="2705100" y="16002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kumimoji="1">
                <a:solidFill>
                  <a:schemeClr val="tx1"/>
                </a:solidFill>
                <a:latin typeface="Arial" panose="020B0604020202020204" pitchFamily="34" charset="0"/>
                <a:ea typeface="標楷體" panose="03000509000000000000" pitchFamily="65" charset="-120"/>
              </a:defRPr>
            </a:lvl1pPr>
            <a:lvl2pPr marL="742950" indent="-285750">
              <a:defRPr kumimoji="1">
                <a:solidFill>
                  <a:schemeClr val="tx1"/>
                </a:solidFill>
                <a:latin typeface="Arial" panose="020B0604020202020204" pitchFamily="34" charset="0"/>
                <a:ea typeface="標楷體" panose="03000509000000000000" pitchFamily="65" charset="-120"/>
              </a:defRPr>
            </a:lvl2pPr>
            <a:lvl3pPr marL="1143000" indent="-228600">
              <a:defRPr kumimoji="1">
                <a:solidFill>
                  <a:schemeClr val="tx1"/>
                </a:solidFill>
                <a:latin typeface="Arial" panose="020B0604020202020204" pitchFamily="34" charset="0"/>
                <a:ea typeface="標楷體" panose="03000509000000000000" pitchFamily="65" charset="-120"/>
              </a:defRPr>
            </a:lvl3pPr>
            <a:lvl4pPr marL="1600200" indent="-228600">
              <a:defRPr kumimoji="1">
                <a:solidFill>
                  <a:schemeClr val="tx1"/>
                </a:solidFill>
                <a:latin typeface="Arial" panose="020B0604020202020204" pitchFamily="34" charset="0"/>
                <a:ea typeface="標楷體" panose="03000509000000000000" pitchFamily="65" charset="-120"/>
              </a:defRPr>
            </a:lvl4pPr>
            <a:lvl5pPr marL="2057400" indent="-228600">
              <a:defRPr kumimoji="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標楷體" panose="03000509000000000000" pitchFamily="65" charset="-120"/>
              </a:defRPr>
            </a:lvl9pPr>
          </a:lstStyle>
          <a:p>
            <a:endParaRPr lang="zh-TW" altLang="en-US"/>
          </a:p>
        </p:txBody>
      </p:sp>
      <p:sp>
        <p:nvSpPr>
          <p:cNvPr id="34820" name="Rectangle 5"/>
          <p:cNvSpPr>
            <a:spLocks noChangeArrowheads="1"/>
          </p:cNvSpPr>
          <p:nvPr/>
        </p:nvSpPr>
        <p:spPr bwMode="auto">
          <a:xfrm>
            <a:off x="2555875" y="21336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kumimoji="1">
                <a:solidFill>
                  <a:schemeClr val="tx1"/>
                </a:solidFill>
                <a:latin typeface="Arial" panose="020B0604020202020204" pitchFamily="34" charset="0"/>
                <a:ea typeface="標楷體" panose="03000509000000000000" pitchFamily="65" charset="-120"/>
              </a:defRPr>
            </a:lvl1pPr>
            <a:lvl2pPr marL="742950" indent="-285750">
              <a:defRPr kumimoji="1">
                <a:solidFill>
                  <a:schemeClr val="tx1"/>
                </a:solidFill>
                <a:latin typeface="Arial" panose="020B0604020202020204" pitchFamily="34" charset="0"/>
                <a:ea typeface="標楷體" panose="03000509000000000000" pitchFamily="65" charset="-120"/>
              </a:defRPr>
            </a:lvl2pPr>
            <a:lvl3pPr marL="1143000" indent="-228600">
              <a:defRPr kumimoji="1">
                <a:solidFill>
                  <a:schemeClr val="tx1"/>
                </a:solidFill>
                <a:latin typeface="Arial" panose="020B0604020202020204" pitchFamily="34" charset="0"/>
                <a:ea typeface="標楷體" panose="03000509000000000000" pitchFamily="65" charset="-120"/>
              </a:defRPr>
            </a:lvl3pPr>
            <a:lvl4pPr marL="1600200" indent="-228600">
              <a:defRPr kumimoji="1">
                <a:solidFill>
                  <a:schemeClr val="tx1"/>
                </a:solidFill>
                <a:latin typeface="Arial" panose="020B0604020202020204" pitchFamily="34" charset="0"/>
                <a:ea typeface="標楷體" panose="03000509000000000000" pitchFamily="65" charset="-120"/>
              </a:defRPr>
            </a:lvl4pPr>
            <a:lvl5pPr marL="2057400" indent="-228600">
              <a:defRPr kumimoji="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標楷體" panose="03000509000000000000" pitchFamily="65" charset="-120"/>
              </a:defRPr>
            </a:lvl9pPr>
          </a:lstStyle>
          <a:p>
            <a:endParaRPr lang="zh-TW" altLang="en-US"/>
          </a:p>
        </p:txBody>
      </p:sp>
      <p:graphicFrame>
        <p:nvGraphicFramePr>
          <p:cNvPr id="3" name="表格 2"/>
          <p:cNvGraphicFramePr>
            <a:graphicFrameLocks noGrp="1"/>
          </p:cNvGraphicFramePr>
          <p:nvPr/>
        </p:nvGraphicFramePr>
        <p:xfrm>
          <a:off x="490538" y="969963"/>
          <a:ext cx="8435975" cy="5300663"/>
        </p:xfrm>
        <a:graphic>
          <a:graphicData uri="http://schemas.openxmlformats.org/drawingml/2006/table">
            <a:tbl>
              <a:tblPr firstRow="1" firstCol="1" bandRow="1">
                <a:tableStyleId>{5C22544A-7EE6-4342-B048-85BDC9FD1C3A}</a:tableStyleId>
              </a:tblPr>
              <a:tblGrid>
                <a:gridCol w="1025769">
                  <a:extLst>
                    <a:ext uri="{9D8B030D-6E8A-4147-A177-3AD203B41FA5}">
                      <a16:colId xmlns:a16="http://schemas.microsoft.com/office/drawing/2014/main" xmlns="" val="2991449431"/>
                    </a:ext>
                  </a:extLst>
                </a:gridCol>
                <a:gridCol w="4889718">
                  <a:extLst>
                    <a:ext uri="{9D8B030D-6E8A-4147-A177-3AD203B41FA5}">
                      <a16:colId xmlns:a16="http://schemas.microsoft.com/office/drawing/2014/main" xmlns="" val="1040926530"/>
                    </a:ext>
                  </a:extLst>
                </a:gridCol>
                <a:gridCol w="2520488">
                  <a:extLst>
                    <a:ext uri="{9D8B030D-6E8A-4147-A177-3AD203B41FA5}">
                      <a16:colId xmlns:a16="http://schemas.microsoft.com/office/drawing/2014/main" xmlns="" val="605842888"/>
                    </a:ext>
                  </a:extLst>
                </a:gridCol>
              </a:tblGrid>
              <a:tr h="328507">
                <a:tc>
                  <a:txBody>
                    <a:bodyPr/>
                    <a:lstStyle/>
                    <a:p>
                      <a:pPr algn="ctr">
                        <a:spcAft>
                          <a:spcPts val="0"/>
                        </a:spcAft>
                      </a:pPr>
                      <a:r>
                        <a:rPr lang="zh-TW" sz="2000" b="1" kern="100" dirty="0">
                          <a:effectLst/>
                        </a:rPr>
                        <a:t>名稱</a:t>
                      </a:r>
                      <a:endParaRPr lang="zh-TW" sz="2000" b="1"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43569" marR="43569" marT="0" marB="0"/>
                </a:tc>
                <a:tc>
                  <a:txBody>
                    <a:bodyPr/>
                    <a:lstStyle/>
                    <a:p>
                      <a:pPr algn="ctr">
                        <a:spcAft>
                          <a:spcPts val="0"/>
                        </a:spcAft>
                      </a:pPr>
                      <a:r>
                        <a:rPr lang="zh-TW" sz="2000" b="1" kern="100">
                          <a:effectLst/>
                        </a:rPr>
                        <a:t>相關規定</a:t>
                      </a:r>
                      <a:endParaRPr lang="zh-TW" sz="2000" b="1"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43569" marR="43569" marT="0" marB="0"/>
                </a:tc>
                <a:tc>
                  <a:txBody>
                    <a:bodyPr/>
                    <a:lstStyle/>
                    <a:p>
                      <a:pPr algn="ctr">
                        <a:spcAft>
                          <a:spcPts val="0"/>
                        </a:spcAft>
                      </a:pPr>
                      <a:r>
                        <a:rPr lang="zh-TW" sz="2000" b="1" kern="100">
                          <a:effectLst/>
                        </a:rPr>
                        <a:t>法源</a:t>
                      </a:r>
                      <a:endParaRPr lang="zh-TW" sz="2000" b="1"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43569" marR="43569" marT="0" marB="0"/>
                </a:tc>
                <a:extLst>
                  <a:ext uri="{0D108BD9-81ED-4DB2-BD59-A6C34878D82A}">
                    <a16:rowId xmlns:a16="http://schemas.microsoft.com/office/drawing/2014/main" xmlns="" val="1683693256"/>
                  </a:ext>
                </a:extLst>
              </a:tr>
              <a:tr h="1314034">
                <a:tc>
                  <a:txBody>
                    <a:bodyPr/>
                    <a:lstStyle/>
                    <a:p>
                      <a:pPr algn="just">
                        <a:spcAft>
                          <a:spcPts val="0"/>
                        </a:spcAft>
                      </a:pPr>
                      <a:r>
                        <a:rPr lang="zh-TW" sz="2000" b="1" kern="100" dirty="0">
                          <a:effectLst/>
                        </a:rPr>
                        <a:t>押標金</a:t>
                      </a:r>
                      <a:endParaRPr lang="zh-TW" sz="2000" b="1"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43569" marR="43569" marT="0" marB="0" anchor="ctr"/>
                </a:tc>
                <a:tc>
                  <a:txBody>
                    <a:bodyPr/>
                    <a:lstStyle/>
                    <a:p>
                      <a:pPr>
                        <a:spcAft>
                          <a:spcPts val="0"/>
                        </a:spcAft>
                      </a:pPr>
                      <a:r>
                        <a:rPr lang="zh-TW" sz="2000" b="1" kern="100" dirty="0">
                          <a:effectLst/>
                        </a:rPr>
                        <a:t>得為一定金額或標價之一定比率，以不逾標價之</a:t>
                      </a:r>
                      <a:r>
                        <a:rPr lang="zh-TW" sz="2000" b="1" kern="100" dirty="0">
                          <a:solidFill>
                            <a:srgbClr val="0000FF"/>
                          </a:solidFill>
                          <a:effectLst/>
                        </a:rPr>
                        <a:t>百分之五為原則。但不得逾新臺幣五千萬元。</a:t>
                      </a:r>
                      <a:endParaRPr lang="zh-TW" sz="2000" b="1" kern="100" dirty="0">
                        <a:solidFill>
                          <a:srgbClr val="0000FF"/>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43569" marR="43569" marT="0" marB="0"/>
                </a:tc>
                <a:tc>
                  <a:txBody>
                    <a:bodyPr/>
                    <a:lstStyle/>
                    <a:p>
                      <a:pPr>
                        <a:spcAft>
                          <a:spcPts val="0"/>
                        </a:spcAft>
                      </a:pPr>
                      <a:r>
                        <a:rPr lang="en-US" sz="1600" b="1" kern="100" dirty="0">
                          <a:effectLst/>
                        </a:rPr>
                        <a:t>1.</a:t>
                      </a:r>
                      <a:r>
                        <a:rPr lang="zh-TW" sz="1600" b="1" kern="100" dirty="0">
                          <a:effectLst/>
                        </a:rPr>
                        <a:t>押標金保證金暨其他擔保作業辦法第</a:t>
                      </a:r>
                      <a:r>
                        <a:rPr lang="en-US" sz="1600" b="1" kern="100" dirty="0">
                          <a:effectLst/>
                        </a:rPr>
                        <a:t>9</a:t>
                      </a:r>
                      <a:r>
                        <a:rPr lang="zh-TW" sz="1600" b="1" kern="100" dirty="0">
                          <a:effectLst/>
                        </a:rPr>
                        <a:t>條</a:t>
                      </a:r>
                    </a:p>
                    <a:p>
                      <a:pPr>
                        <a:spcAft>
                          <a:spcPts val="0"/>
                        </a:spcAft>
                      </a:pPr>
                      <a:r>
                        <a:rPr lang="en-US" sz="1600" b="1" kern="100" dirty="0">
                          <a:effectLst/>
                        </a:rPr>
                        <a:t>2.</a:t>
                      </a:r>
                      <a:r>
                        <a:rPr lang="zh-TW" sz="1600" b="1" kern="100" dirty="0">
                          <a:effectLst/>
                        </a:rPr>
                        <a:t>免適用之除外情形</a:t>
                      </a:r>
                      <a:r>
                        <a:rPr lang="en-US" sz="1600" b="1" kern="100" dirty="0">
                          <a:effectLst/>
                        </a:rPr>
                        <a:t>(</a:t>
                      </a:r>
                      <a:r>
                        <a:rPr lang="zh-TW" sz="1600" b="1" kern="100" dirty="0">
                          <a:effectLst/>
                        </a:rPr>
                        <a:t>採購法第</a:t>
                      </a:r>
                      <a:r>
                        <a:rPr lang="en-US" sz="1600" b="1" kern="100" dirty="0">
                          <a:effectLst/>
                        </a:rPr>
                        <a:t>30</a:t>
                      </a:r>
                      <a:r>
                        <a:rPr lang="zh-TW" sz="1600" b="1" kern="100" dirty="0">
                          <a:effectLst/>
                        </a:rPr>
                        <a:t>條第</a:t>
                      </a:r>
                      <a:r>
                        <a:rPr lang="en-US" sz="1600" b="1" kern="100" dirty="0">
                          <a:effectLst/>
                        </a:rPr>
                        <a:t>1</a:t>
                      </a:r>
                      <a:r>
                        <a:rPr lang="zh-TW" sz="1600" b="1" kern="100" dirty="0">
                          <a:effectLst/>
                        </a:rPr>
                        <a:t>項</a:t>
                      </a:r>
                      <a:r>
                        <a:rPr lang="en-US" sz="1600" b="1" kern="100" dirty="0">
                          <a:effectLst/>
                        </a:rPr>
                        <a:t>)</a:t>
                      </a:r>
                      <a:endParaRPr lang="zh-TW" sz="1600" b="1"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43569" marR="43569" marT="0" marB="0"/>
                </a:tc>
                <a:extLst>
                  <a:ext uri="{0D108BD9-81ED-4DB2-BD59-A6C34878D82A}">
                    <a16:rowId xmlns:a16="http://schemas.microsoft.com/office/drawing/2014/main" xmlns="" val="1329767560"/>
                  </a:ext>
                </a:extLst>
              </a:tr>
              <a:tr h="1219374">
                <a:tc>
                  <a:txBody>
                    <a:bodyPr/>
                    <a:lstStyle/>
                    <a:p>
                      <a:pPr algn="just">
                        <a:spcAft>
                          <a:spcPts val="0"/>
                        </a:spcAft>
                      </a:pPr>
                      <a:r>
                        <a:rPr lang="zh-TW" sz="2000" b="1" kern="100">
                          <a:effectLst/>
                        </a:rPr>
                        <a:t>履約保證金</a:t>
                      </a:r>
                      <a:endParaRPr lang="zh-TW" sz="2000" b="1"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43569" marR="43569" marT="0" marB="0" anchor="ctr"/>
                </a:tc>
                <a:tc>
                  <a:txBody>
                    <a:bodyPr/>
                    <a:lstStyle/>
                    <a:p>
                      <a:pPr>
                        <a:spcAft>
                          <a:spcPts val="0"/>
                        </a:spcAft>
                      </a:pPr>
                      <a:r>
                        <a:rPr lang="zh-TW" sz="2000" b="1" kern="100" dirty="0">
                          <a:effectLst/>
                        </a:rPr>
                        <a:t>一定金額，以不逾預算金額或預估採購總額之</a:t>
                      </a:r>
                      <a:r>
                        <a:rPr lang="zh-TW" sz="2000" b="1" kern="100" dirty="0">
                          <a:solidFill>
                            <a:srgbClr val="0000FF"/>
                          </a:solidFill>
                          <a:effectLst/>
                        </a:rPr>
                        <a:t>百分之十為原則</a:t>
                      </a:r>
                      <a:r>
                        <a:rPr lang="zh-TW" sz="2000" b="1" kern="100" dirty="0" smtClean="0">
                          <a:effectLst/>
                        </a:rPr>
                        <a:t>；</a:t>
                      </a:r>
                      <a:endParaRPr lang="en-US" altLang="zh-TW" sz="2000" b="1" kern="100" dirty="0" smtClean="0">
                        <a:effectLst/>
                      </a:endParaRPr>
                    </a:p>
                    <a:p>
                      <a:pPr>
                        <a:spcAft>
                          <a:spcPts val="0"/>
                        </a:spcAft>
                      </a:pPr>
                      <a:r>
                        <a:rPr lang="zh-TW" sz="2000" b="1" kern="100" dirty="0" smtClean="0">
                          <a:effectLst/>
                        </a:rPr>
                        <a:t>採</a:t>
                      </a:r>
                      <a:r>
                        <a:rPr lang="zh-TW" sz="2000" b="1" kern="100" dirty="0">
                          <a:solidFill>
                            <a:srgbClr val="0000FF"/>
                          </a:solidFill>
                          <a:effectLst/>
                        </a:rPr>
                        <a:t>單價決標</a:t>
                      </a:r>
                      <a:r>
                        <a:rPr lang="zh-TW" sz="2000" b="1" kern="100" dirty="0">
                          <a:effectLst/>
                        </a:rPr>
                        <a:t>之採購，履約保證金</a:t>
                      </a:r>
                      <a:r>
                        <a:rPr lang="zh-TW" sz="2000" b="1" kern="100" dirty="0">
                          <a:solidFill>
                            <a:srgbClr val="0000FF"/>
                          </a:solidFill>
                          <a:effectLst/>
                        </a:rPr>
                        <a:t>應為一定金額。</a:t>
                      </a:r>
                      <a:endParaRPr lang="zh-TW" sz="2000" b="1" kern="100" dirty="0">
                        <a:solidFill>
                          <a:srgbClr val="0000FF"/>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43569" marR="43569" marT="0" marB="0"/>
                </a:tc>
                <a:tc>
                  <a:txBody>
                    <a:bodyPr/>
                    <a:lstStyle/>
                    <a:p>
                      <a:pPr>
                        <a:spcAft>
                          <a:spcPts val="0"/>
                        </a:spcAft>
                      </a:pPr>
                      <a:r>
                        <a:rPr lang="zh-TW" sz="1600" b="1" kern="100">
                          <a:effectLst/>
                        </a:rPr>
                        <a:t>押標金保證金暨其他擔保作業辦法第</a:t>
                      </a:r>
                      <a:r>
                        <a:rPr lang="en-US" sz="1600" b="1" kern="100">
                          <a:effectLst/>
                        </a:rPr>
                        <a:t>15</a:t>
                      </a:r>
                      <a:r>
                        <a:rPr lang="zh-TW" sz="1600" b="1" kern="100">
                          <a:effectLst/>
                        </a:rPr>
                        <a:t>條</a:t>
                      </a:r>
                      <a:endParaRPr lang="zh-TW" sz="1600" b="1"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43569" marR="43569" marT="0" marB="0"/>
                </a:tc>
                <a:extLst>
                  <a:ext uri="{0D108BD9-81ED-4DB2-BD59-A6C34878D82A}">
                    <a16:rowId xmlns:a16="http://schemas.microsoft.com/office/drawing/2014/main" xmlns="" val="3333263165"/>
                  </a:ext>
                </a:extLst>
              </a:tr>
              <a:tr h="1219374">
                <a:tc>
                  <a:txBody>
                    <a:bodyPr/>
                    <a:lstStyle/>
                    <a:p>
                      <a:pPr algn="just">
                        <a:spcAft>
                          <a:spcPts val="0"/>
                        </a:spcAft>
                      </a:pPr>
                      <a:r>
                        <a:rPr lang="zh-TW" sz="2000" b="1" kern="100">
                          <a:effectLst/>
                        </a:rPr>
                        <a:t>保固保證金</a:t>
                      </a:r>
                      <a:endParaRPr lang="zh-TW" sz="2000" b="1"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43569" marR="43569" marT="0" marB="0" anchor="ctr"/>
                </a:tc>
                <a:tc>
                  <a:txBody>
                    <a:bodyPr/>
                    <a:lstStyle/>
                    <a:p>
                      <a:pPr>
                        <a:spcAft>
                          <a:spcPts val="0"/>
                        </a:spcAft>
                      </a:pPr>
                      <a:r>
                        <a:rPr lang="zh-TW" sz="2000" b="1" kern="100" dirty="0">
                          <a:effectLst/>
                        </a:rPr>
                        <a:t>得為一定金額以不逾預算金額或預估採購總金額之</a:t>
                      </a:r>
                      <a:r>
                        <a:rPr lang="zh-TW" sz="2000" b="1" kern="100" dirty="0">
                          <a:solidFill>
                            <a:srgbClr val="0000FF"/>
                          </a:solidFill>
                          <a:effectLst/>
                        </a:rPr>
                        <a:t>百分之三</a:t>
                      </a:r>
                      <a:r>
                        <a:rPr lang="zh-TW" sz="2000" b="1" kern="100" dirty="0">
                          <a:effectLst/>
                        </a:rPr>
                        <a:t>為原則或契約金額之一定比率，以不逾契約金額之百分之三為原則。</a:t>
                      </a:r>
                      <a:endParaRPr lang="zh-TW" sz="2000" b="1"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43569" marR="43569" marT="0" marB="0"/>
                </a:tc>
                <a:tc>
                  <a:txBody>
                    <a:bodyPr/>
                    <a:lstStyle/>
                    <a:p>
                      <a:pPr>
                        <a:spcAft>
                          <a:spcPts val="0"/>
                        </a:spcAft>
                      </a:pPr>
                      <a:r>
                        <a:rPr lang="zh-TW" sz="1600" b="1" kern="100" dirty="0">
                          <a:effectLst/>
                        </a:rPr>
                        <a:t>押標金保證金暨其他擔保作業辦法第</a:t>
                      </a:r>
                      <a:r>
                        <a:rPr lang="en-US" sz="1600" b="1" kern="100" dirty="0">
                          <a:effectLst/>
                        </a:rPr>
                        <a:t>25</a:t>
                      </a:r>
                      <a:r>
                        <a:rPr lang="zh-TW" sz="1600" b="1" kern="100" dirty="0">
                          <a:effectLst/>
                        </a:rPr>
                        <a:t>條</a:t>
                      </a:r>
                      <a:endParaRPr lang="zh-TW" sz="1600" b="1"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43569" marR="43569" marT="0" marB="0"/>
                </a:tc>
                <a:extLst>
                  <a:ext uri="{0D108BD9-81ED-4DB2-BD59-A6C34878D82A}">
                    <a16:rowId xmlns:a16="http://schemas.microsoft.com/office/drawing/2014/main" xmlns="" val="3898185169"/>
                  </a:ext>
                </a:extLst>
              </a:tr>
              <a:tr h="1219374">
                <a:tc>
                  <a:txBody>
                    <a:bodyPr/>
                    <a:lstStyle/>
                    <a:p>
                      <a:pPr algn="just">
                        <a:spcAft>
                          <a:spcPts val="0"/>
                        </a:spcAft>
                      </a:pPr>
                      <a:r>
                        <a:rPr lang="zh-TW" sz="2000" b="1" kern="100">
                          <a:effectLst/>
                        </a:rPr>
                        <a:t>差額保證金</a:t>
                      </a:r>
                      <a:endParaRPr lang="zh-TW" sz="2000" b="1"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43569" marR="43569" marT="0" marB="0" anchor="ctr"/>
                </a:tc>
                <a:tc>
                  <a:txBody>
                    <a:bodyPr/>
                    <a:lstStyle/>
                    <a:p>
                      <a:pPr>
                        <a:spcAft>
                          <a:spcPts val="0"/>
                        </a:spcAft>
                      </a:pPr>
                      <a:r>
                        <a:rPr lang="zh-TW" sz="2000" b="1" kern="100" dirty="0">
                          <a:effectLst/>
                        </a:rPr>
                        <a:t>如總標價偏低者，</a:t>
                      </a:r>
                      <a:r>
                        <a:rPr lang="zh-TW" sz="2000" b="1" kern="100" dirty="0">
                          <a:solidFill>
                            <a:srgbClr val="0000FF"/>
                          </a:solidFill>
                          <a:effectLst/>
                        </a:rPr>
                        <a:t>擔保金額為總標價與底價之百分之八十之差額</a:t>
                      </a:r>
                      <a:r>
                        <a:rPr lang="zh-TW" sz="2000" b="1" kern="100" dirty="0">
                          <a:effectLst/>
                        </a:rPr>
                        <a:t>，或為總標價與本法第五十四條評審委員會建議金額之百分之八十之差額。</a:t>
                      </a:r>
                      <a:endParaRPr lang="zh-TW" sz="2000" b="1"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43569" marR="43569" marT="0" marB="0"/>
                </a:tc>
                <a:tc>
                  <a:txBody>
                    <a:bodyPr/>
                    <a:lstStyle/>
                    <a:p>
                      <a:pPr>
                        <a:spcAft>
                          <a:spcPts val="0"/>
                        </a:spcAft>
                      </a:pPr>
                      <a:r>
                        <a:rPr lang="zh-TW" sz="1600" b="1" kern="100" dirty="0">
                          <a:effectLst/>
                        </a:rPr>
                        <a:t>押標金保證金暨其他擔保作業辦法第</a:t>
                      </a:r>
                      <a:r>
                        <a:rPr lang="en-US" sz="1600" b="1" kern="100" dirty="0">
                          <a:effectLst/>
                        </a:rPr>
                        <a:t>30</a:t>
                      </a:r>
                      <a:r>
                        <a:rPr lang="zh-TW" sz="1600" b="1" kern="100" dirty="0">
                          <a:effectLst/>
                        </a:rPr>
                        <a:t>條</a:t>
                      </a:r>
                      <a:endParaRPr lang="zh-TW" sz="1600" b="1"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43569" marR="43569" marT="0" marB="0"/>
                </a:tc>
                <a:extLst>
                  <a:ext uri="{0D108BD9-81ED-4DB2-BD59-A6C34878D82A}">
                    <a16:rowId xmlns:a16="http://schemas.microsoft.com/office/drawing/2014/main" xmlns="" val="3274733039"/>
                  </a:ext>
                </a:extLst>
              </a:tr>
            </a:tbl>
          </a:graphicData>
        </a:graphic>
      </p:graphicFrame>
      <p:sp>
        <p:nvSpPr>
          <p:cNvPr id="34847" name="Rectangle 1"/>
          <p:cNvSpPr>
            <a:spLocks noChangeArrowheads="1"/>
          </p:cNvSpPr>
          <p:nvPr/>
        </p:nvSpPr>
        <p:spPr bwMode="auto">
          <a:xfrm>
            <a:off x="1758950" y="130492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kumimoji="1">
                <a:solidFill>
                  <a:schemeClr val="tx1"/>
                </a:solidFill>
                <a:latin typeface="Arial" panose="020B0604020202020204" pitchFamily="34" charset="0"/>
                <a:ea typeface="標楷體" panose="03000509000000000000" pitchFamily="65" charset="-120"/>
              </a:defRPr>
            </a:lvl1pPr>
            <a:lvl2pPr marL="742950" indent="-285750">
              <a:defRPr kumimoji="1">
                <a:solidFill>
                  <a:schemeClr val="tx1"/>
                </a:solidFill>
                <a:latin typeface="Arial" panose="020B0604020202020204" pitchFamily="34" charset="0"/>
                <a:ea typeface="標楷體" panose="03000509000000000000" pitchFamily="65" charset="-120"/>
              </a:defRPr>
            </a:lvl2pPr>
            <a:lvl3pPr marL="1143000" indent="-228600">
              <a:defRPr kumimoji="1">
                <a:solidFill>
                  <a:schemeClr val="tx1"/>
                </a:solidFill>
                <a:latin typeface="Arial" panose="020B0604020202020204" pitchFamily="34" charset="0"/>
                <a:ea typeface="標楷體" panose="03000509000000000000" pitchFamily="65" charset="-120"/>
              </a:defRPr>
            </a:lvl3pPr>
            <a:lvl4pPr marL="1600200" indent="-228600">
              <a:defRPr kumimoji="1">
                <a:solidFill>
                  <a:schemeClr val="tx1"/>
                </a:solidFill>
                <a:latin typeface="Arial" panose="020B0604020202020204" pitchFamily="34" charset="0"/>
                <a:ea typeface="標楷體" panose="03000509000000000000" pitchFamily="65" charset="-120"/>
              </a:defRPr>
            </a:lvl4pPr>
            <a:lvl5pPr marL="2057400" indent="-228600">
              <a:defRPr kumimoji="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標楷體" panose="03000509000000000000" pitchFamily="65" charset="-120"/>
              </a:defRPr>
            </a:lvl9pPr>
          </a:lstStyle>
          <a:p>
            <a:endParaRPr lang="zh-TW" altLang="en-US"/>
          </a:p>
        </p:txBody>
      </p:sp>
      <p:sp>
        <p:nvSpPr>
          <p:cNvPr id="4" name="投影片編號版面配置區 3"/>
          <p:cNvSpPr>
            <a:spLocks noGrp="1"/>
          </p:cNvSpPr>
          <p:nvPr>
            <p:ph type="sldNum" sz="quarter" idx="12"/>
          </p:nvPr>
        </p:nvSpPr>
        <p:spPr/>
        <p:txBody>
          <a:bodyPr/>
          <a:lstStyle/>
          <a:p>
            <a:fld id="{1118FB7C-3051-423D-B140-B22D31D849CF}" type="slidenum">
              <a:rPr lang="zh-TW" altLang="en-US" smtClean="0"/>
              <a:pPr/>
              <a:t>139</a:t>
            </a:fld>
            <a:endParaRPr lang="zh-TW" altLang="en-US"/>
          </a:p>
        </p:txBody>
      </p:sp>
    </p:spTree>
    <p:extLst>
      <p:ext uri="{BB962C8B-B14F-4D97-AF65-F5344CB8AC3E}">
        <p14:creationId xmlns:p14="http://schemas.microsoft.com/office/powerpoint/2010/main" val="21755202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idx="4294967295"/>
          </p:nvPr>
        </p:nvSpPr>
        <p:spPr>
          <a:xfrm>
            <a:off x="395536" y="116632"/>
            <a:ext cx="8507413" cy="847725"/>
          </a:xfrm>
        </p:spPr>
        <p:txBody>
          <a:bodyPr anchor="ctr"/>
          <a:lstStyle/>
          <a:p>
            <a:pPr algn="ctr">
              <a:spcBef>
                <a:spcPts val="900"/>
              </a:spcBef>
              <a:spcAft>
                <a:spcPts val="0"/>
              </a:spcAft>
              <a:defRPr/>
            </a:pPr>
            <a:r>
              <a:rPr lang="zh-TW" altLang="zh-TW" sz="3600" b="1" kern="150" dirty="0" smtClean="0">
                <a:solidFill>
                  <a:srgbClr val="FF0000"/>
                </a:solidFill>
                <a:latin typeface="Times New Roman" panose="02020603050405020304" pitchFamily="18" charset="0"/>
              </a:rPr>
              <a:t>政府採購各階段防弊機制及執行要點</a:t>
            </a:r>
            <a:r>
              <a:rPr lang="en-US" altLang="zh-TW" sz="3600" b="1" kern="150" dirty="0" smtClean="0">
                <a:solidFill>
                  <a:srgbClr val="FF0000"/>
                </a:solidFill>
                <a:latin typeface="Times New Roman" panose="02020603050405020304" pitchFamily="18" charset="0"/>
              </a:rPr>
              <a:t>4</a:t>
            </a:r>
            <a:endParaRPr lang="zh-TW" altLang="zh-TW" sz="3600" kern="150" dirty="0">
              <a:solidFill>
                <a:srgbClr val="FF0000"/>
              </a:solidFill>
              <a:latin typeface="Times New Roman" panose="02020603050405020304" pitchFamily="18" charset="0"/>
              <a:ea typeface="新細明體, PMingLiU"/>
            </a:endParaRPr>
          </a:p>
        </p:txBody>
      </p:sp>
      <p:sp>
        <p:nvSpPr>
          <p:cNvPr id="184323" name="Rectangle 3"/>
          <p:cNvSpPr>
            <a:spLocks noGrp="1" noChangeArrowheads="1"/>
          </p:cNvSpPr>
          <p:nvPr>
            <p:ph type="body" idx="4294967295"/>
          </p:nvPr>
        </p:nvSpPr>
        <p:spPr>
          <a:xfrm>
            <a:off x="467544" y="908720"/>
            <a:ext cx="8229600" cy="465138"/>
          </a:xfrm>
        </p:spPr>
        <p:txBody>
          <a:bodyPr/>
          <a:lstStyle/>
          <a:p>
            <a:pPr>
              <a:buClr>
                <a:srgbClr val="C00000"/>
              </a:buClr>
              <a:defRPr/>
            </a:pPr>
            <a:r>
              <a:rPr lang="zh-TW" altLang="en-US" sz="2400" b="1" dirty="0">
                <a:latin typeface="+mn-ea"/>
              </a:rPr>
              <a:t>貳、招標決標階段</a:t>
            </a:r>
            <a:endParaRPr lang="en-US" altLang="zh-TW" sz="2000" dirty="0" smtClean="0">
              <a:latin typeface="+mn-ea"/>
            </a:endParaRPr>
          </a:p>
        </p:txBody>
      </p:sp>
      <p:graphicFrame>
        <p:nvGraphicFramePr>
          <p:cNvPr id="2" name="表格 1"/>
          <p:cNvGraphicFramePr>
            <a:graphicFrameLocks noGrp="1"/>
          </p:cNvGraphicFramePr>
          <p:nvPr>
            <p:extLst/>
          </p:nvPr>
        </p:nvGraphicFramePr>
        <p:xfrm>
          <a:off x="323528" y="1412776"/>
          <a:ext cx="8496943" cy="5153419"/>
        </p:xfrm>
        <a:graphic>
          <a:graphicData uri="http://schemas.openxmlformats.org/drawingml/2006/table">
            <a:tbl>
              <a:tblPr firstRow="1" firstCol="1" bandRow="1"/>
              <a:tblGrid>
                <a:gridCol w="414484">
                  <a:extLst>
                    <a:ext uri="{9D8B030D-6E8A-4147-A177-3AD203B41FA5}">
                      <a16:colId xmlns:a16="http://schemas.microsoft.com/office/drawing/2014/main" xmlns="" val="1807200466"/>
                    </a:ext>
                  </a:extLst>
                </a:gridCol>
                <a:gridCol w="1243454">
                  <a:extLst>
                    <a:ext uri="{9D8B030D-6E8A-4147-A177-3AD203B41FA5}">
                      <a16:colId xmlns:a16="http://schemas.microsoft.com/office/drawing/2014/main" xmlns="" val="3736333682"/>
                    </a:ext>
                  </a:extLst>
                </a:gridCol>
                <a:gridCol w="6839005">
                  <a:extLst>
                    <a:ext uri="{9D8B030D-6E8A-4147-A177-3AD203B41FA5}">
                      <a16:colId xmlns:a16="http://schemas.microsoft.com/office/drawing/2014/main" xmlns="" val="1520228269"/>
                    </a:ext>
                  </a:extLst>
                </a:gridCol>
              </a:tblGrid>
              <a:tr h="530585">
                <a:tc>
                  <a:txBody>
                    <a:bodyPr/>
                    <a:lstStyle/>
                    <a:p>
                      <a:pPr algn="ctr">
                        <a:lnSpc>
                          <a:spcPts val="2200"/>
                        </a:lnSpc>
                        <a:spcAft>
                          <a:spcPts val="0"/>
                        </a:spcAft>
                      </a:pPr>
                      <a:r>
                        <a:rPr lang="zh-TW" sz="2000" b="1" kern="150" dirty="0" smtClean="0">
                          <a:solidFill>
                            <a:srgbClr val="000000"/>
                          </a:solidFill>
                          <a:effectLst/>
                          <a:latin typeface="Times New Roman" panose="02020603050405020304" pitchFamily="18" charset="0"/>
                          <a:ea typeface="標楷體" panose="03000509000000000000" pitchFamily="65" charset="-120"/>
                        </a:rPr>
                        <a:t>項次</a:t>
                      </a:r>
                      <a:endParaRPr lang="zh-TW" sz="2000" kern="150" dirty="0">
                        <a:effectLst/>
                        <a:latin typeface="Times New Roman" panose="02020603050405020304" pitchFamily="18" charset="0"/>
                        <a:ea typeface="新細明體, PMingLiU"/>
                      </a:endParaRPr>
                    </a:p>
                  </a:txBody>
                  <a:tcPr marL="7823" marR="7823"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200"/>
                        </a:lnSpc>
                        <a:spcAft>
                          <a:spcPts val="0"/>
                        </a:spcAft>
                      </a:pPr>
                      <a:r>
                        <a:rPr lang="zh-TW" sz="2000" b="1" kern="150" smtClean="0">
                          <a:solidFill>
                            <a:srgbClr val="000000"/>
                          </a:solidFill>
                          <a:effectLst/>
                          <a:latin typeface="Times New Roman" panose="02020603050405020304" pitchFamily="18" charset="0"/>
                          <a:ea typeface="標楷體" panose="03000509000000000000" pitchFamily="65" charset="-120"/>
                        </a:rPr>
                        <a:t>防弊機制</a:t>
                      </a:r>
                      <a:endParaRPr lang="zh-TW" sz="2000" kern="150">
                        <a:effectLst/>
                        <a:latin typeface="Times New Roman" panose="02020603050405020304" pitchFamily="18" charset="0"/>
                        <a:ea typeface="新細明體, PMingLiU"/>
                      </a:endParaRPr>
                    </a:p>
                  </a:txBody>
                  <a:tcPr marL="7823" marR="78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200"/>
                        </a:lnSpc>
                        <a:spcAft>
                          <a:spcPts val="0"/>
                        </a:spcAft>
                      </a:pPr>
                      <a:r>
                        <a:rPr lang="zh-TW" sz="2000" b="1" kern="150" smtClean="0">
                          <a:solidFill>
                            <a:srgbClr val="000000"/>
                          </a:solidFill>
                          <a:effectLst/>
                          <a:latin typeface="Times New Roman" panose="02020603050405020304" pitchFamily="18" charset="0"/>
                          <a:ea typeface="標楷體" panose="03000509000000000000" pitchFamily="65" charset="-120"/>
                        </a:rPr>
                        <a:t>執行要點</a:t>
                      </a:r>
                      <a:endParaRPr lang="zh-TW" sz="2000" kern="150">
                        <a:effectLst/>
                        <a:latin typeface="Times New Roman" panose="02020603050405020304" pitchFamily="18" charset="0"/>
                        <a:ea typeface="新細明體, PMingLiU"/>
                      </a:endParaRPr>
                    </a:p>
                  </a:txBody>
                  <a:tcPr marL="7823" marR="78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272214427"/>
                  </a:ext>
                </a:extLst>
              </a:tr>
              <a:tr h="1591756">
                <a:tc>
                  <a:txBody>
                    <a:bodyPr/>
                    <a:lstStyle/>
                    <a:p>
                      <a:pPr algn="ctr">
                        <a:lnSpc>
                          <a:spcPts val="2200"/>
                        </a:lnSpc>
                        <a:spcAft>
                          <a:spcPts val="0"/>
                        </a:spcAft>
                      </a:pPr>
                      <a:r>
                        <a:rPr lang="zh-TW" sz="2000" kern="150" smtClean="0">
                          <a:solidFill>
                            <a:srgbClr val="000000"/>
                          </a:solidFill>
                          <a:effectLst/>
                          <a:latin typeface="Times New Roman" panose="02020603050405020304" pitchFamily="18" charset="0"/>
                          <a:ea typeface="標楷體" panose="03000509000000000000" pitchFamily="65" charset="-120"/>
                        </a:rPr>
                        <a:t>二</a:t>
                      </a:r>
                      <a:endParaRPr lang="zh-TW" sz="2000" kern="150" dirty="0">
                        <a:effectLst/>
                        <a:latin typeface="Times New Roman" panose="02020603050405020304" pitchFamily="18" charset="0"/>
                        <a:ea typeface="新細明體, PMingLiU"/>
                      </a:endParaRPr>
                    </a:p>
                  </a:txBody>
                  <a:tcPr marL="7823" marR="7823"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270" algn="just">
                        <a:lnSpc>
                          <a:spcPts val="2200"/>
                        </a:lnSpc>
                        <a:spcAft>
                          <a:spcPts val="0"/>
                        </a:spcAft>
                      </a:pPr>
                      <a:r>
                        <a:rPr lang="zh-TW" sz="2000" kern="150" smtClean="0">
                          <a:solidFill>
                            <a:srgbClr val="000000"/>
                          </a:solidFill>
                          <a:effectLst/>
                          <a:latin typeface="Times New Roman" panose="02020603050405020304" pitchFamily="18" charset="0"/>
                          <a:ea typeface="標楷體" panose="03000509000000000000" pitchFamily="65" charset="-120"/>
                        </a:rPr>
                        <a:t>依招標文件規定審標</a:t>
                      </a:r>
                      <a:endParaRPr lang="zh-TW" sz="2000" kern="150">
                        <a:effectLst/>
                        <a:latin typeface="Times New Roman" panose="02020603050405020304" pitchFamily="18" charset="0"/>
                        <a:ea typeface="新細明體, PMingLiU"/>
                      </a:endParaRPr>
                    </a:p>
                  </a:txBody>
                  <a:tcPr marL="7823" marR="78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2200"/>
                        </a:lnSpc>
                        <a:spcAft>
                          <a:spcPts val="0"/>
                        </a:spcAft>
                      </a:pPr>
                      <a:r>
                        <a:rPr lang="zh-TW" sz="2000" b="1" u="sng" kern="150" smtClean="0">
                          <a:solidFill>
                            <a:srgbClr val="000000"/>
                          </a:solidFill>
                          <a:effectLst/>
                          <a:latin typeface="Times New Roman" panose="02020603050405020304" pitchFamily="18" charset="0"/>
                          <a:ea typeface="標楷體" panose="03000509000000000000" pitchFamily="65" charset="-120"/>
                        </a:rPr>
                        <a:t>核實審標，不得於開標當場變更補充招標文件規定</a:t>
                      </a:r>
                      <a:endParaRPr lang="zh-TW" sz="2000" kern="150" smtClean="0">
                        <a:effectLst/>
                        <a:latin typeface="Times New Roman" panose="02020603050405020304" pitchFamily="18" charset="0"/>
                        <a:ea typeface="新細明體, PMingLiU"/>
                      </a:endParaRPr>
                    </a:p>
                    <a:p>
                      <a:pPr algn="just">
                        <a:lnSpc>
                          <a:spcPts val="2200"/>
                        </a:lnSpc>
                        <a:spcAft>
                          <a:spcPts val="0"/>
                        </a:spcAft>
                      </a:pPr>
                      <a:r>
                        <a:rPr lang="en-US" sz="2000" kern="150" smtClean="0">
                          <a:solidFill>
                            <a:srgbClr val="000000"/>
                          </a:solidFill>
                          <a:effectLst/>
                          <a:latin typeface="Times New Roman" panose="02020603050405020304" pitchFamily="18" charset="0"/>
                          <a:ea typeface="Times New Roman" panose="02020603050405020304" pitchFamily="18" charset="0"/>
                        </a:rPr>
                        <a:t>   </a:t>
                      </a:r>
                      <a:r>
                        <a:rPr lang="zh-TW" sz="2000" kern="150" smtClean="0">
                          <a:solidFill>
                            <a:srgbClr val="000000"/>
                          </a:solidFill>
                          <a:effectLst/>
                          <a:latin typeface="Times New Roman" panose="02020603050405020304" pitchFamily="18" charset="0"/>
                          <a:ea typeface="標楷體" panose="03000509000000000000" pitchFamily="65" charset="-120"/>
                        </a:rPr>
                        <a:t>開標後，應依招標文件規定審查廠商投標文件；發現招標文件內容有錯誤時，必要時依採購法第</a:t>
                      </a:r>
                      <a:r>
                        <a:rPr lang="en-US" sz="2000" kern="150" smtClean="0">
                          <a:solidFill>
                            <a:srgbClr val="000000"/>
                          </a:solidFill>
                          <a:effectLst/>
                          <a:latin typeface="Times New Roman" panose="02020603050405020304" pitchFamily="18" charset="0"/>
                          <a:ea typeface="標楷體" panose="03000509000000000000" pitchFamily="65" charset="-120"/>
                        </a:rPr>
                        <a:t>48</a:t>
                      </a:r>
                      <a:r>
                        <a:rPr lang="zh-TW" sz="2000" kern="150" smtClean="0">
                          <a:solidFill>
                            <a:srgbClr val="000000"/>
                          </a:solidFill>
                          <a:effectLst/>
                          <a:latin typeface="Times New Roman" panose="02020603050405020304" pitchFamily="18" charset="0"/>
                          <a:ea typeface="標楷體" panose="03000509000000000000" pitchFamily="65" charset="-120"/>
                        </a:rPr>
                        <a:t>條規定不予決標，不得於開標當場宣布補充規定或修正規格。審查廠商投標文件，對其內容有疑義時，得通知投標廠商提出說明；遇明顯打字或書寫錯誤，且與標價無關者，始得允許廠商更正。</a:t>
                      </a:r>
                      <a:endParaRPr lang="zh-TW" sz="2000" kern="150" dirty="0">
                        <a:effectLst/>
                        <a:latin typeface="Times New Roman" panose="02020603050405020304" pitchFamily="18" charset="0"/>
                        <a:ea typeface="新細明體, PMingLiU"/>
                      </a:endParaRPr>
                    </a:p>
                  </a:txBody>
                  <a:tcPr marL="7823" marR="78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033386428"/>
                  </a:ext>
                </a:extLst>
              </a:tr>
              <a:tr h="2918219">
                <a:tc>
                  <a:txBody>
                    <a:bodyPr/>
                    <a:lstStyle/>
                    <a:p>
                      <a:pPr algn="ctr">
                        <a:lnSpc>
                          <a:spcPts val="2200"/>
                        </a:lnSpc>
                        <a:spcAft>
                          <a:spcPts val="0"/>
                        </a:spcAft>
                      </a:pPr>
                      <a:r>
                        <a:rPr lang="zh-TW" sz="2000" kern="150" smtClean="0">
                          <a:solidFill>
                            <a:srgbClr val="000000"/>
                          </a:solidFill>
                          <a:effectLst/>
                          <a:latin typeface="Times New Roman" panose="02020603050405020304" pitchFamily="18" charset="0"/>
                          <a:ea typeface="標楷體" panose="03000509000000000000" pitchFamily="65" charset="-120"/>
                        </a:rPr>
                        <a:t>三</a:t>
                      </a:r>
                      <a:endParaRPr lang="zh-TW" sz="2000" kern="150">
                        <a:effectLst/>
                        <a:latin typeface="Times New Roman" panose="02020603050405020304" pitchFamily="18" charset="0"/>
                        <a:ea typeface="新細明體, PMingLiU"/>
                      </a:endParaRPr>
                    </a:p>
                  </a:txBody>
                  <a:tcPr marL="7823" marR="7823"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270" algn="just">
                        <a:lnSpc>
                          <a:spcPts val="2200"/>
                        </a:lnSpc>
                        <a:spcAft>
                          <a:spcPts val="0"/>
                        </a:spcAft>
                      </a:pPr>
                      <a:r>
                        <a:rPr lang="zh-TW" sz="2000" kern="150" smtClean="0">
                          <a:solidFill>
                            <a:srgbClr val="000000"/>
                          </a:solidFill>
                          <a:effectLst/>
                          <a:latin typeface="Times New Roman" panose="02020603050405020304" pitchFamily="18" charset="0"/>
                          <a:ea typeface="標楷體" panose="03000509000000000000" pitchFamily="65" charset="-120"/>
                        </a:rPr>
                        <a:t>落實採購評選公正性相關措施</a:t>
                      </a:r>
                      <a:endParaRPr lang="zh-TW" sz="2000" kern="150">
                        <a:effectLst/>
                        <a:latin typeface="Times New Roman" panose="02020603050405020304" pitchFamily="18" charset="0"/>
                        <a:ea typeface="新細明體, PMingLiU"/>
                      </a:endParaRPr>
                    </a:p>
                  </a:txBody>
                  <a:tcPr marL="7823" marR="78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lvl="0" indent="0" algn="just">
                        <a:lnSpc>
                          <a:spcPts val="2200"/>
                        </a:lnSpc>
                        <a:spcAft>
                          <a:spcPts val="0"/>
                        </a:spcAft>
                        <a:buFont typeface="+mj-lt"/>
                        <a:buNone/>
                      </a:pPr>
                      <a:r>
                        <a:rPr lang="en-US" altLang="zh-TW" sz="2000" b="1" u="sng" kern="150" dirty="0" smtClean="0">
                          <a:solidFill>
                            <a:srgbClr val="000000"/>
                          </a:solidFill>
                          <a:effectLst/>
                          <a:latin typeface="Times New Roman" panose="02020603050405020304" pitchFamily="18" charset="0"/>
                          <a:ea typeface="標楷體" panose="03000509000000000000" pitchFamily="65" charset="-120"/>
                        </a:rPr>
                        <a:t>1.</a:t>
                      </a:r>
                      <a:r>
                        <a:rPr lang="zh-TW" sz="2000" b="1" u="sng" kern="150" dirty="0" smtClean="0">
                          <a:solidFill>
                            <a:srgbClr val="000000"/>
                          </a:solidFill>
                          <a:effectLst/>
                          <a:latin typeface="Times New Roman" panose="02020603050405020304" pitchFamily="18" charset="0"/>
                          <a:ea typeface="標楷體" panose="03000509000000000000" pitchFamily="65" charset="-120"/>
                        </a:rPr>
                        <a:t>遴選公正且具專門知識之評選委員</a:t>
                      </a:r>
                      <a:endParaRPr lang="zh-TW" sz="2000" kern="150" dirty="0" smtClean="0">
                        <a:effectLst/>
                        <a:latin typeface="Times New Roman" panose="02020603050405020304" pitchFamily="18" charset="0"/>
                        <a:ea typeface="新細明體, PMingLiU"/>
                      </a:endParaRPr>
                    </a:p>
                    <a:p>
                      <a:pPr indent="304800" algn="just">
                        <a:lnSpc>
                          <a:spcPts val="2200"/>
                        </a:lnSpc>
                        <a:spcAft>
                          <a:spcPts val="0"/>
                        </a:spcAft>
                      </a:pPr>
                      <a:r>
                        <a:rPr lang="zh-TW" sz="2000" kern="150" dirty="0" smtClean="0">
                          <a:solidFill>
                            <a:srgbClr val="000000"/>
                          </a:solidFill>
                          <a:effectLst/>
                          <a:latin typeface="Times New Roman" panose="02020603050405020304" pitchFamily="18" charset="0"/>
                          <a:ea typeface="標楷體" panose="03000509000000000000" pitchFamily="65" charset="-120"/>
                        </a:rPr>
                        <a:t>遴選公正客觀、操守良好，且具有與採購案相關專門知識之人員擔任評選委員，並注意不得有採購評選委員會組織準則（下稱組織準則）第</a:t>
                      </a:r>
                      <a:r>
                        <a:rPr lang="en-US" sz="2000" kern="150" dirty="0" smtClean="0">
                          <a:solidFill>
                            <a:srgbClr val="000000"/>
                          </a:solidFill>
                          <a:effectLst/>
                          <a:latin typeface="Times New Roman" panose="02020603050405020304" pitchFamily="18" charset="0"/>
                          <a:ea typeface="標楷體" panose="03000509000000000000" pitchFamily="65" charset="-120"/>
                        </a:rPr>
                        <a:t>4</a:t>
                      </a:r>
                      <a:r>
                        <a:rPr lang="zh-TW" sz="2000" kern="150" dirty="0" smtClean="0">
                          <a:solidFill>
                            <a:srgbClr val="000000"/>
                          </a:solidFill>
                          <a:effectLst/>
                          <a:latin typeface="Times New Roman" panose="02020603050405020304" pitchFamily="18" charset="0"/>
                          <a:ea typeface="標楷體" panose="03000509000000000000" pitchFamily="65" charset="-120"/>
                        </a:rPr>
                        <a:t>條之</a:t>
                      </a:r>
                      <a:r>
                        <a:rPr lang="en-US" sz="2000" kern="150" dirty="0" smtClean="0">
                          <a:solidFill>
                            <a:srgbClr val="000000"/>
                          </a:solidFill>
                          <a:effectLst/>
                          <a:latin typeface="Times New Roman" panose="02020603050405020304" pitchFamily="18" charset="0"/>
                          <a:ea typeface="標楷體" panose="03000509000000000000" pitchFamily="65" charset="-120"/>
                        </a:rPr>
                        <a:t>1</a:t>
                      </a:r>
                      <a:r>
                        <a:rPr lang="zh-TW" sz="2000" kern="150" dirty="0" smtClean="0">
                          <a:solidFill>
                            <a:srgbClr val="000000"/>
                          </a:solidFill>
                          <a:effectLst/>
                          <a:latin typeface="Times New Roman" panose="02020603050405020304" pitchFamily="18" charset="0"/>
                          <a:ea typeface="標楷體" panose="03000509000000000000" pitchFamily="65" charset="-120"/>
                        </a:rPr>
                        <a:t>及第</a:t>
                      </a:r>
                      <a:r>
                        <a:rPr lang="en-US" sz="2000" kern="150" dirty="0" smtClean="0">
                          <a:solidFill>
                            <a:srgbClr val="000000"/>
                          </a:solidFill>
                          <a:effectLst/>
                          <a:latin typeface="Times New Roman" panose="02020603050405020304" pitchFamily="18" charset="0"/>
                          <a:ea typeface="標楷體" panose="03000509000000000000" pitchFamily="65" charset="-120"/>
                        </a:rPr>
                        <a:t>5</a:t>
                      </a:r>
                      <a:r>
                        <a:rPr lang="zh-TW" sz="2000" kern="150" dirty="0" smtClean="0">
                          <a:solidFill>
                            <a:srgbClr val="000000"/>
                          </a:solidFill>
                          <a:effectLst/>
                          <a:latin typeface="Times New Roman" panose="02020603050405020304" pitchFamily="18" charset="0"/>
                          <a:ea typeface="標楷體" panose="03000509000000000000" pitchFamily="65" charset="-120"/>
                        </a:rPr>
                        <a:t>條情形。</a:t>
                      </a:r>
                      <a:endParaRPr lang="zh-TW" sz="2000" kern="150" dirty="0" smtClean="0">
                        <a:effectLst/>
                        <a:latin typeface="Times New Roman" panose="02020603050405020304" pitchFamily="18" charset="0"/>
                        <a:ea typeface="新細明體, PMingLiU"/>
                      </a:endParaRPr>
                    </a:p>
                    <a:p>
                      <a:pPr marL="0" lvl="0" indent="0" algn="just">
                        <a:lnSpc>
                          <a:spcPts val="2200"/>
                        </a:lnSpc>
                        <a:spcAft>
                          <a:spcPts val="0"/>
                        </a:spcAft>
                        <a:buFont typeface="+mj-lt"/>
                        <a:buNone/>
                      </a:pPr>
                      <a:r>
                        <a:rPr lang="en-US" altLang="zh-TW" sz="2000" b="1" u="sng" kern="150" dirty="0" smtClean="0">
                          <a:solidFill>
                            <a:srgbClr val="000000"/>
                          </a:solidFill>
                          <a:effectLst/>
                          <a:latin typeface="Times New Roman" panose="02020603050405020304" pitchFamily="18" charset="0"/>
                          <a:ea typeface="標楷體" panose="03000509000000000000" pitchFamily="65" charset="-120"/>
                        </a:rPr>
                        <a:t>2.</a:t>
                      </a:r>
                      <a:r>
                        <a:rPr lang="zh-TW" sz="2000" b="1" u="sng" kern="150" dirty="0" smtClean="0">
                          <a:solidFill>
                            <a:srgbClr val="000000"/>
                          </a:solidFill>
                          <a:effectLst/>
                          <a:latin typeface="Times New Roman" panose="02020603050405020304" pitchFamily="18" charset="0"/>
                          <a:ea typeface="標楷體" panose="03000509000000000000" pitchFamily="65" charset="-120"/>
                        </a:rPr>
                        <a:t>公開評選委員名單</a:t>
                      </a:r>
                      <a:endParaRPr lang="zh-TW" sz="2000" kern="150" dirty="0" smtClean="0">
                        <a:effectLst/>
                        <a:latin typeface="Times New Roman" panose="02020603050405020304" pitchFamily="18" charset="0"/>
                        <a:ea typeface="新細明體, PMingLiU"/>
                      </a:endParaRPr>
                    </a:p>
                    <a:p>
                      <a:pPr algn="just">
                        <a:lnSpc>
                          <a:spcPts val="2200"/>
                        </a:lnSpc>
                        <a:spcAft>
                          <a:spcPts val="0"/>
                        </a:spcAft>
                      </a:pPr>
                      <a:r>
                        <a:rPr lang="en-US" sz="2000" kern="150" dirty="0" smtClean="0">
                          <a:solidFill>
                            <a:srgbClr val="000000"/>
                          </a:solidFill>
                          <a:effectLst/>
                          <a:latin typeface="Times New Roman" panose="02020603050405020304" pitchFamily="18" charset="0"/>
                          <a:ea typeface="Times New Roman" panose="02020603050405020304" pitchFamily="18" charset="0"/>
                        </a:rPr>
                        <a:t>    </a:t>
                      </a:r>
                      <a:r>
                        <a:rPr lang="zh-TW" sz="2000" kern="150" dirty="0" smtClean="0">
                          <a:solidFill>
                            <a:srgbClr val="000000"/>
                          </a:solidFill>
                          <a:effectLst/>
                          <a:latin typeface="Times New Roman" panose="02020603050405020304" pitchFamily="18" charset="0"/>
                          <a:ea typeface="標楷體" panose="03000509000000000000" pitchFamily="65" charset="-120"/>
                        </a:rPr>
                        <a:t>依組織準則第</a:t>
                      </a:r>
                      <a:r>
                        <a:rPr lang="en-US" sz="2000" kern="150" dirty="0" smtClean="0">
                          <a:solidFill>
                            <a:srgbClr val="000000"/>
                          </a:solidFill>
                          <a:effectLst/>
                          <a:latin typeface="Times New Roman" panose="02020603050405020304" pitchFamily="18" charset="0"/>
                          <a:ea typeface="標楷體" panose="03000509000000000000" pitchFamily="65" charset="-120"/>
                        </a:rPr>
                        <a:t>6</a:t>
                      </a:r>
                      <a:r>
                        <a:rPr lang="zh-TW" sz="2000" kern="150" dirty="0" smtClean="0">
                          <a:solidFill>
                            <a:srgbClr val="000000"/>
                          </a:solidFill>
                          <a:effectLst/>
                          <a:latin typeface="Times New Roman" panose="02020603050405020304" pitchFamily="18" charset="0"/>
                          <a:ea typeface="標楷體" panose="03000509000000000000" pitchFamily="65" charset="-120"/>
                        </a:rPr>
                        <a:t>條第</a:t>
                      </a:r>
                      <a:r>
                        <a:rPr lang="en-US" sz="2000" kern="150" dirty="0" smtClean="0">
                          <a:solidFill>
                            <a:srgbClr val="000000"/>
                          </a:solidFill>
                          <a:effectLst/>
                          <a:latin typeface="Times New Roman" panose="02020603050405020304" pitchFamily="18" charset="0"/>
                          <a:ea typeface="標楷體" panose="03000509000000000000" pitchFamily="65" charset="-120"/>
                        </a:rPr>
                        <a:t>1</a:t>
                      </a:r>
                      <a:r>
                        <a:rPr lang="zh-TW" sz="2000" kern="150" dirty="0" smtClean="0">
                          <a:solidFill>
                            <a:srgbClr val="000000"/>
                          </a:solidFill>
                          <a:effectLst/>
                          <a:latin typeface="Times New Roman" panose="02020603050405020304" pitchFamily="18" charset="0"/>
                          <a:ea typeface="標楷體" panose="03000509000000000000" pitchFamily="65" charset="-120"/>
                        </a:rPr>
                        <a:t>項規定，於成立採購評選委員會時即公開委員名單。</a:t>
                      </a:r>
                      <a:endParaRPr lang="zh-TW" sz="2000" kern="150" dirty="0" smtClean="0">
                        <a:effectLst/>
                        <a:latin typeface="Times New Roman" panose="02020603050405020304" pitchFamily="18" charset="0"/>
                        <a:ea typeface="新細明體, PMingLiU"/>
                      </a:endParaRPr>
                    </a:p>
                    <a:p>
                      <a:pPr marL="0" lvl="0" indent="0" algn="just">
                        <a:lnSpc>
                          <a:spcPts val="2200"/>
                        </a:lnSpc>
                        <a:spcAft>
                          <a:spcPts val="0"/>
                        </a:spcAft>
                        <a:buFont typeface="+mj-lt"/>
                        <a:buNone/>
                      </a:pPr>
                      <a:r>
                        <a:rPr lang="en-US" altLang="zh-TW" sz="2000" b="1" u="sng" kern="150" dirty="0" smtClean="0">
                          <a:solidFill>
                            <a:srgbClr val="000000"/>
                          </a:solidFill>
                          <a:effectLst/>
                          <a:latin typeface="Times New Roman" panose="02020603050405020304" pitchFamily="18" charset="0"/>
                          <a:ea typeface="標楷體" panose="03000509000000000000" pitchFamily="65" charset="-120"/>
                        </a:rPr>
                        <a:t>3.</a:t>
                      </a:r>
                      <a:r>
                        <a:rPr lang="zh-TW" sz="2000" b="1" u="sng" kern="150" dirty="0" smtClean="0">
                          <a:solidFill>
                            <a:srgbClr val="000000"/>
                          </a:solidFill>
                          <a:effectLst/>
                          <a:latin typeface="Times New Roman" panose="02020603050405020304" pitchFamily="18" charset="0"/>
                          <a:ea typeface="標楷體" panose="03000509000000000000" pitchFamily="65" charset="-120"/>
                        </a:rPr>
                        <a:t>注意評選結果有無明顯差異</a:t>
                      </a:r>
                      <a:endParaRPr lang="zh-TW" sz="2000" kern="150" dirty="0" smtClean="0">
                        <a:effectLst/>
                        <a:latin typeface="Times New Roman" panose="02020603050405020304" pitchFamily="18" charset="0"/>
                        <a:ea typeface="新細明體, PMingLiU"/>
                      </a:endParaRPr>
                    </a:p>
                    <a:p>
                      <a:pPr indent="304800" algn="just">
                        <a:lnSpc>
                          <a:spcPts val="2200"/>
                        </a:lnSpc>
                        <a:spcAft>
                          <a:spcPts val="0"/>
                        </a:spcAft>
                      </a:pPr>
                      <a:r>
                        <a:rPr lang="zh-TW" sz="2000" kern="150" dirty="0" smtClean="0">
                          <a:solidFill>
                            <a:srgbClr val="000000"/>
                          </a:solidFill>
                          <a:effectLst/>
                          <a:latin typeface="Times New Roman" panose="02020603050405020304" pitchFamily="18" charset="0"/>
                          <a:ea typeface="標楷體" panose="03000509000000000000" pitchFamily="65" charset="-120"/>
                        </a:rPr>
                        <a:t>不同委員之評選結果如有明顯差異情形，依採購評選委員會審議規則（下稱審議規則）第</a:t>
                      </a:r>
                      <a:r>
                        <a:rPr lang="en-US" sz="2000" kern="150" dirty="0" smtClean="0">
                          <a:solidFill>
                            <a:srgbClr val="000000"/>
                          </a:solidFill>
                          <a:effectLst/>
                          <a:latin typeface="Times New Roman" panose="02020603050405020304" pitchFamily="18" charset="0"/>
                          <a:ea typeface="標楷體" panose="03000509000000000000" pitchFamily="65" charset="-120"/>
                        </a:rPr>
                        <a:t>6</a:t>
                      </a:r>
                      <a:r>
                        <a:rPr lang="zh-TW" sz="2000" kern="150" dirty="0" smtClean="0">
                          <a:solidFill>
                            <a:srgbClr val="000000"/>
                          </a:solidFill>
                          <a:effectLst/>
                          <a:latin typeface="Times New Roman" panose="02020603050405020304" pitchFamily="18" charset="0"/>
                          <a:ea typeface="標楷體" panose="03000509000000000000" pitchFamily="65" charset="-120"/>
                        </a:rPr>
                        <a:t>條第</a:t>
                      </a:r>
                      <a:r>
                        <a:rPr lang="en-US" sz="2000" kern="150" dirty="0" smtClean="0">
                          <a:solidFill>
                            <a:srgbClr val="000000"/>
                          </a:solidFill>
                          <a:effectLst/>
                          <a:latin typeface="Times New Roman" panose="02020603050405020304" pitchFamily="18" charset="0"/>
                          <a:ea typeface="標楷體" panose="03000509000000000000" pitchFamily="65" charset="-120"/>
                        </a:rPr>
                        <a:t>2</a:t>
                      </a:r>
                      <a:r>
                        <a:rPr lang="zh-TW" sz="2000" kern="150" dirty="0" smtClean="0">
                          <a:solidFill>
                            <a:srgbClr val="000000"/>
                          </a:solidFill>
                          <a:effectLst/>
                          <a:latin typeface="Times New Roman" panose="02020603050405020304" pitchFamily="18" charset="0"/>
                          <a:ea typeface="標楷體" panose="03000509000000000000" pitchFamily="65" charset="-120"/>
                        </a:rPr>
                        <a:t>項規定處理。</a:t>
                      </a:r>
                      <a:endParaRPr lang="zh-TW" sz="2000" kern="150" dirty="0">
                        <a:effectLst/>
                        <a:latin typeface="Times New Roman" panose="02020603050405020304" pitchFamily="18" charset="0"/>
                        <a:ea typeface="新細明體, PMingLiU"/>
                      </a:endParaRPr>
                    </a:p>
                  </a:txBody>
                  <a:tcPr marL="7823" marR="78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234107545"/>
                  </a:ext>
                </a:extLst>
              </a:tr>
            </a:tbl>
          </a:graphicData>
        </a:graphic>
      </p:graphicFrame>
      <p:sp>
        <p:nvSpPr>
          <p:cNvPr id="4" name="投影片編號版面配置區 3"/>
          <p:cNvSpPr>
            <a:spLocks noGrp="1"/>
          </p:cNvSpPr>
          <p:nvPr>
            <p:ph type="sldNum" sz="quarter" idx="12"/>
          </p:nvPr>
        </p:nvSpPr>
        <p:spPr/>
        <p:txBody>
          <a:bodyPr/>
          <a:lstStyle/>
          <a:p>
            <a:fld id="{1118FB7C-3051-423D-B140-B22D31D849CF}" type="slidenum">
              <a:rPr lang="zh-TW" altLang="en-US" smtClean="0"/>
              <a:pPr/>
              <a:t>14</a:t>
            </a:fld>
            <a:endParaRPr lang="zh-TW" altLang="en-US"/>
          </a:p>
        </p:txBody>
      </p:sp>
    </p:spTree>
    <p:extLst>
      <p:ext uri="{BB962C8B-B14F-4D97-AF65-F5344CB8AC3E}">
        <p14:creationId xmlns:p14="http://schemas.microsoft.com/office/powerpoint/2010/main" val="3288291658"/>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標題 1"/>
          <p:cNvSpPr>
            <a:spLocks noGrp="1"/>
          </p:cNvSpPr>
          <p:nvPr>
            <p:ph type="title"/>
          </p:nvPr>
        </p:nvSpPr>
        <p:spPr>
          <a:xfrm>
            <a:off x="457200" y="277813"/>
            <a:ext cx="8229600" cy="703262"/>
          </a:xfrm>
        </p:spPr>
        <p:txBody>
          <a:bodyPr>
            <a:normAutofit fontScale="90000"/>
          </a:bodyPr>
          <a:lstStyle/>
          <a:p>
            <a:pPr algn="ctr"/>
            <a:r>
              <a:rPr lang="zh-TW" altLang="en-US" smtClean="0">
                <a:solidFill>
                  <a:srgbClr val="FF0000"/>
                </a:solidFill>
              </a:rPr>
              <a:t>採購招標階段相關經費摘要</a:t>
            </a:r>
            <a:r>
              <a:rPr lang="en-US" altLang="zh-TW" smtClean="0">
                <a:solidFill>
                  <a:srgbClr val="FF0000"/>
                </a:solidFill>
              </a:rPr>
              <a:t>4</a:t>
            </a:r>
            <a:endParaRPr lang="zh-TW" altLang="en-US" smtClean="0">
              <a:solidFill>
                <a:srgbClr val="FF0000"/>
              </a:solidFill>
            </a:endParaRPr>
          </a:p>
        </p:txBody>
      </p:sp>
      <p:sp>
        <p:nvSpPr>
          <p:cNvPr id="35843" name="Rectangle 3"/>
          <p:cNvSpPr>
            <a:spLocks noChangeArrowheads="1"/>
          </p:cNvSpPr>
          <p:nvPr/>
        </p:nvSpPr>
        <p:spPr bwMode="auto">
          <a:xfrm>
            <a:off x="2705100" y="16002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kumimoji="1">
                <a:solidFill>
                  <a:schemeClr val="tx1"/>
                </a:solidFill>
                <a:latin typeface="Arial" panose="020B0604020202020204" pitchFamily="34" charset="0"/>
                <a:ea typeface="標楷體" panose="03000509000000000000" pitchFamily="65" charset="-120"/>
              </a:defRPr>
            </a:lvl1pPr>
            <a:lvl2pPr marL="742950" indent="-285750">
              <a:defRPr kumimoji="1">
                <a:solidFill>
                  <a:schemeClr val="tx1"/>
                </a:solidFill>
                <a:latin typeface="Arial" panose="020B0604020202020204" pitchFamily="34" charset="0"/>
                <a:ea typeface="標楷體" panose="03000509000000000000" pitchFamily="65" charset="-120"/>
              </a:defRPr>
            </a:lvl2pPr>
            <a:lvl3pPr marL="1143000" indent="-228600">
              <a:defRPr kumimoji="1">
                <a:solidFill>
                  <a:schemeClr val="tx1"/>
                </a:solidFill>
                <a:latin typeface="Arial" panose="020B0604020202020204" pitchFamily="34" charset="0"/>
                <a:ea typeface="標楷體" panose="03000509000000000000" pitchFamily="65" charset="-120"/>
              </a:defRPr>
            </a:lvl3pPr>
            <a:lvl4pPr marL="1600200" indent="-228600">
              <a:defRPr kumimoji="1">
                <a:solidFill>
                  <a:schemeClr val="tx1"/>
                </a:solidFill>
                <a:latin typeface="Arial" panose="020B0604020202020204" pitchFamily="34" charset="0"/>
                <a:ea typeface="標楷體" panose="03000509000000000000" pitchFamily="65" charset="-120"/>
              </a:defRPr>
            </a:lvl4pPr>
            <a:lvl5pPr marL="2057400" indent="-228600">
              <a:defRPr kumimoji="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標楷體" panose="03000509000000000000" pitchFamily="65" charset="-120"/>
              </a:defRPr>
            </a:lvl9pPr>
          </a:lstStyle>
          <a:p>
            <a:endParaRPr lang="zh-TW" altLang="en-US"/>
          </a:p>
        </p:txBody>
      </p:sp>
      <p:sp>
        <p:nvSpPr>
          <p:cNvPr id="35844" name="Rectangle 5"/>
          <p:cNvSpPr>
            <a:spLocks noChangeArrowheads="1"/>
          </p:cNvSpPr>
          <p:nvPr/>
        </p:nvSpPr>
        <p:spPr bwMode="auto">
          <a:xfrm>
            <a:off x="2555875" y="21336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kumimoji="1">
                <a:solidFill>
                  <a:schemeClr val="tx1"/>
                </a:solidFill>
                <a:latin typeface="Arial" panose="020B0604020202020204" pitchFamily="34" charset="0"/>
                <a:ea typeface="標楷體" panose="03000509000000000000" pitchFamily="65" charset="-120"/>
              </a:defRPr>
            </a:lvl1pPr>
            <a:lvl2pPr marL="742950" indent="-285750">
              <a:defRPr kumimoji="1">
                <a:solidFill>
                  <a:schemeClr val="tx1"/>
                </a:solidFill>
                <a:latin typeface="Arial" panose="020B0604020202020204" pitchFamily="34" charset="0"/>
                <a:ea typeface="標楷體" panose="03000509000000000000" pitchFamily="65" charset="-120"/>
              </a:defRPr>
            </a:lvl2pPr>
            <a:lvl3pPr marL="1143000" indent="-228600">
              <a:defRPr kumimoji="1">
                <a:solidFill>
                  <a:schemeClr val="tx1"/>
                </a:solidFill>
                <a:latin typeface="Arial" panose="020B0604020202020204" pitchFamily="34" charset="0"/>
                <a:ea typeface="標楷體" panose="03000509000000000000" pitchFamily="65" charset="-120"/>
              </a:defRPr>
            </a:lvl3pPr>
            <a:lvl4pPr marL="1600200" indent="-228600">
              <a:defRPr kumimoji="1">
                <a:solidFill>
                  <a:schemeClr val="tx1"/>
                </a:solidFill>
                <a:latin typeface="Arial" panose="020B0604020202020204" pitchFamily="34" charset="0"/>
                <a:ea typeface="標楷體" panose="03000509000000000000" pitchFamily="65" charset="-120"/>
              </a:defRPr>
            </a:lvl4pPr>
            <a:lvl5pPr marL="2057400" indent="-228600">
              <a:defRPr kumimoji="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標楷體" panose="03000509000000000000" pitchFamily="65" charset="-120"/>
              </a:defRPr>
            </a:lvl9pPr>
          </a:lstStyle>
          <a:p>
            <a:endParaRPr lang="zh-TW" altLang="en-US"/>
          </a:p>
        </p:txBody>
      </p:sp>
      <p:graphicFrame>
        <p:nvGraphicFramePr>
          <p:cNvPr id="3" name="表格 2"/>
          <p:cNvGraphicFramePr>
            <a:graphicFrameLocks noGrp="1"/>
          </p:cNvGraphicFramePr>
          <p:nvPr>
            <p:extLst/>
          </p:nvPr>
        </p:nvGraphicFramePr>
        <p:xfrm>
          <a:off x="457200" y="981075"/>
          <a:ext cx="8435975" cy="5585282"/>
        </p:xfrm>
        <a:graphic>
          <a:graphicData uri="http://schemas.openxmlformats.org/drawingml/2006/table">
            <a:tbl>
              <a:tblPr firstRow="1" firstCol="1" bandRow="1">
                <a:tableStyleId>{5C22544A-7EE6-4342-B048-85BDC9FD1C3A}</a:tableStyleId>
              </a:tblPr>
              <a:tblGrid>
                <a:gridCol w="1025769">
                  <a:extLst>
                    <a:ext uri="{9D8B030D-6E8A-4147-A177-3AD203B41FA5}">
                      <a16:colId xmlns:a16="http://schemas.microsoft.com/office/drawing/2014/main" xmlns="" val="2991449431"/>
                    </a:ext>
                  </a:extLst>
                </a:gridCol>
                <a:gridCol w="5609858">
                  <a:extLst>
                    <a:ext uri="{9D8B030D-6E8A-4147-A177-3AD203B41FA5}">
                      <a16:colId xmlns:a16="http://schemas.microsoft.com/office/drawing/2014/main" xmlns="" val="1040926530"/>
                    </a:ext>
                  </a:extLst>
                </a:gridCol>
                <a:gridCol w="1800348">
                  <a:extLst>
                    <a:ext uri="{9D8B030D-6E8A-4147-A177-3AD203B41FA5}">
                      <a16:colId xmlns:a16="http://schemas.microsoft.com/office/drawing/2014/main" xmlns="" val="605842888"/>
                    </a:ext>
                  </a:extLst>
                </a:gridCol>
              </a:tblGrid>
              <a:tr h="464642">
                <a:tc>
                  <a:txBody>
                    <a:bodyPr/>
                    <a:lstStyle/>
                    <a:p>
                      <a:pPr algn="ctr">
                        <a:spcAft>
                          <a:spcPts val="0"/>
                        </a:spcAft>
                      </a:pPr>
                      <a:r>
                        <a:rPr lang="zh-TW" sz="2400" b="1" kern="100" dirty="0">
                          <a:effectLst/>
                        </a:rPr>
                        <a:t>名稱</a:t>
                      </a:r>
                      <a:endParaRPr lang="zh-TW" sz="2400" b="1"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43569" marR="43569" marT="0" marB="0"/>
                </a:tc>
                <a:tc>
                  <a:txBody>
                    <a:bodyPr/>
                    <a:lstStyle/>
                    <a:p>
                      <a:pPr algn="ctr">
                        <a:spcAft>
                          <a:spcPts val="0"/>
                        </a:spcAft>
                      </a:pPr>
                      <a:r>
                        <a:rPr lang="zh-TW" sz="2400" b="1" kern="100">
                          <a:effectLst/>
                        </a:rPr>
                        <a:t>相關規定</a:t>
                      </a:r>
                      <a:endParaRPr lang="zh-TW" sz="2400" b="1"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43569" marR="43569" marT="0" marB="0"/>
                </a:tc>
                <a:tc>
                  <a:txBody>
                    <a:bodyPr/>
                    <a:lstStyle/>
                    <a:p>
                      <a:pPr algn="ctr">
                        <a:spcAft>
                          <a:spcPts val="0"/>
                        </a:spcAft>
                      </a:pPr>
                      <a:r>
                        <a:rPr lang="zh-TW" sz="2400" b="1" kern="100">
                          <a:effectLst/>
                        </a:rPr>
                        <a:t>法源</a:t>
                      </a:r>
                      <a:endParaRPr lang="zh-TW" sz="2400" b="1"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43569" marR="43569" marT="0" marB="0"/>
                </a:tc>
                <a:extLst>
                  <a:ext uri="{0D108BD9-81ED-4DB2-BD59-A6C34878D82A}">
                    <a16:rowId xmlns:a16="http://schemas.microsoft.com/office/drawing/2014/main" xmlns="" val="1683693256"/>
                  </a:ext>
                </a:extLst>
              </a:tr>
              <a:tr h="1462910">
                <a:tc>
                  <a:txBody>
                    <a:bodyPr/>
                    <a:lstStyle/>
                    <a:p>
                      <a:pPr algn="ctr">
                        <a:spcAft>
                          <a:spcPts val="0"/>
                        </a:spcAft>
                      </a:pPr>
                      <a:r>
                        <a:rPr lang="zh-TW" sz="2400" b="1" kern="100" dirty="0">
                          <a:effectLst/>
                        </a:rPr>
                        <a:t>底價</a:t>
                      </a:r>
                      <a:endParaRPr lang="zh-TW" sz="2400" b="1"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43569" marR="43569" marT="0" marB="0" anchor="ctr"/>
                </a:tc>
                <a:tc>
                  <a:txBody>
                    <a:bodyPr/>
                    <a:lstStyle/>
                    <a:p>
                      <a:pPr>
                        <a:spcAft>
                          <a:spcPts val="0"/>
                        </a:spcAft>
                      </a:pPr>
                      <a:r>
                        <a:rPr lang="zh-TW" sz="2400" b="1" kern="100" dirty="0">
                          <a:effectLst/>
                        </a:rPr>
                        <a:t>機關辦理採購，除本法另有規定外，</a:t>
                      </a:r>
                      <a:r>
                        <a:rPr lang="zh-TW" sz="2400" b="1" kern="100" dirty="0">
                          <a:solidFill>
                            <a:srgbClr val="0000FF"/>
                          </a:solidFill>
                          <a:effectLst/>
                        </a:rPr>
                        <a:t>應訂定底價</a:t>
                      </a:r>
                      <a:r>
                        <a:rPr lang="zh-TW" sz="2400" b="1" kern="100" dirty="0">
                          <a:effectLst/>
                        </a:rPr>
                        <a:t>。底價應依</a:t>
                      </a:r>
                      <a:r>
                        <a:rPr lang="zh-TW" sz="2400" b="1" kern="100" dirty="0">
                          <a:solidFill>
                            <a:srgbClr val="0000FF"/>
                          </a:solidFill>
                          <a:effectLst/>
                        </a:rPr>
                        <a:t>圖說、規範、契約並考量成本、市場行情及政府機關決標資料</a:t>
                      </a:r>
                      <a:r>
                        <a:rPr lang="zh-TW" sz="2400" b="1" kern="100" dirty="0">
                          <a:effectLst/>
                        </a:rPr>
                        <a:t>逐項編列，由機關首長或其授權人員核定。</a:t>
                      </a:r>
                      <a:endParaRPr lang="zh-TW" sz="2400" b="1"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43569" marR="43569" marT="0" marB="0"/>
                </a:tc>
                <a:tc>
                  <a:txBody>
                    <a:bodyPr/>
                    <a:lstStyle/>
                    <a:p>
                      <a:pPr>
                        <a:spcAft>
                          <a:spcPts val="0"/>
                        </a:spcAft>
                      </a:pPr>
                      <a:r>
                        <a:rPr lang="en-US" sz="1600" b="1" kern="100" dirty="0">
                          <a:effectLst/>
                        </a:rPr>
                        <a:t>1. </a:t>
                      </a:r>
                      <a:r>
                        <a:rPr lang="zh-TW" sz="1600" b="1" kern="100" dirty="0">
                          <a:effectLst/>
                        </a:rPr>
                        <a:t>採購法第</a:t>
                      </a:r>
                      <a:r>
                        <a:rPr lang="en-US" sz="1600" b="1" kern="100" dirty="0">
                          <a:effectLst/>
                        </a:rPr>
                        <a:t>46</a:t>
                      </a:r>
                      <a:r>
                        <a:rPr lang="zh-TW" sz="1600" b="1" kern="100" dirty="0">
                          <a:effectLst/>
                        </a:rPr>
                        <a:t>條第</a:t>
                      </a:r>
                      <a:r>
                        <a:rPr lang="en-US" sz="1600" b="1" kern="100" dirty="0">
                          <a:effectLst/>
                        </a:rPr>
                        <a:t>1</a:t>
                      </a:r>
                      <a:r>
                        <a:rPr lang="zh-TW" sz="1600" b="1" kern="100" dirty="0">
                          <a:effectLst/>
                        </a:rPr>
                        <a:t>項</a:t>
                      </a:r>
                    </a:p>
                    <a:p>
                      <a:pPr>
                        <a:spcAft>
                          <a:spcPts val="0"/>
                        </a:spcAft>
                      </a:pPr>
                      <a:r>
                        <a:rPr lang="en-US" sz="1600" b="1" kern="100" dirty="0">
                          <a:effectLst/>
                        </a:rPr>
                        <a:t>2. </a:t>
                      </a:r>
                      <a:r>
                        <a:rPr lang="zh-TW" sz="1600" b="1" kern="100" dirty="0">
                          <a:effectLst/>
                        </a:rPr>
                        <a:t>採購法施行細則第</a:t>
                      </a:r>
                      <a:r>
                        <a:rPr lang="en-US" sz="1600" b="1" kern="100" dirty="0">
                          <a:effectLst/>
                        </a:rPr>
                        <a:t>53</a:t>
                      </a:r>
                      <a:r>
                        <a:rPr lang="zh-TW" sz="1600" b="1" kern="100" dirty="0">
                          <a:effectLst/>
                        </a:rPr>
                        <a:t>、</a:t>
                      </a:r>
                      <a:r>
                        <a:rPr lang="en-US" sz="1600" b="1" kern="100" dirty="0">
                          <a:effectLst/>
                        </a:rPr>
                        <a:t>54</a:t>
                      </a:r>
                      <a:r>
                        <a:rPr lang="zh-TW" sz="1600" b="1" kern="100" dirty="0">
                          <a:effectLst/>
                        </a:rPr>
                        <a:t>條</a:t>
                      </a:r>
                      <a:endParaRPr lang="zh-TW" sz="1600" b="1"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43569" marR="43569" marT="0" marB="0"/>
                </a:tc>
                <a:extLst>
                  <a:ext uri="{0D108BD9-81ED-4DB2-BD59-A6C34878D82A}">
                    <a16:rowId xmlns:a16="http://schemas.microsoft.com/office/drawing/2014/main" xmlns="" val="1875488371"/>
                  </a:ext>
                </a:extLst>
              </a:tr>
              <a:tr h="1462910">
                <a:tc>
                  <a:txBody>
                    <a:bodyPr/>
                    <a:lstStyle/>
                    <a:p>
                      <a:pPr algn="ctr">
                        <a:spcAft>
                          <a:spcPts val="0"/>
                        </a:spcAft>
                      </a:pPr>
                      <a:r>
                        <a:rPr lang="zh-TW" sz="2400" b="1" kern="100" dirty="0" smtClean="0">
                          <a:solidFill>
                            <a:schemeClr val="bg1"/>
                          </a:solidFill>
                          <a:effectLst/>
                        </a:rPr>
                        <a:t>合理</a:t>
                      </a:r>
                      <a:endParaRPr lang="en-US" altLang="zh-TW" sz="2400" b="1" kern="100" dirty="0" smtClean="0">
                        <a:solidFill>
                          <a:schemeClr val="bg1"/>
                        </a:solidFill>
                        <a:effectLst/>
                      </a:endParaRPr>
                    </a:p>
                    <a:p>
                      <a:pPr algn="ctr">
                        <a:spcAft>
                          <a:spcPts val="0"/>
                        </a:spcAft>
                      </a:pPr>
                      <a:r>
                        <a:rPr lang="zh-TW" sz="2400" b="1" kern="100" dirty="0" smtClean="0">
                          <a:solidFill>
                            <a:schemeClr val="bg1"/>
                          </a:solidFill>
                          <a:effectLst/>
                        </a:rPr>
                        <a:t>價格</a:t>
                      </a:r>
                      <a:endParaRPr lang="zh-TW" sz="2400" b="1" kern="100" dirty="0">
                        <a:solidFill>
                          <a:schemeClr val="bg1"/>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43569" marR="43569" marT="0" marB="0" anchor="ctr"/>
                </a:tc>
                <a:tc>
                  <a:txBody>
                    <a:bodyPr/>
                    <a:lstStyle/>
                    <a:p>
                      <a:pPr>
                        <a:spcAft>
                          <a:spcPts val="0"/>
                        </a:spcAft>
                      </a:pPr>
                      <a:r>
                        <a:rPr lang="zh-TW" sz="2400" b="1" kern="100" dirty="0">
                          <a:effectLst/>
                        </a:rPr>
                        <a:t>指訂有底價且合於底價以內或經評審委員會、採購評選</a:t>
                      </a:r>
                      <a:r>
                        <a:rPr lang="zh-TW" sz="2400" b="1" kern="100" dirty="0" smtClean="0">
                          <a:effectLst/>
                        </a:rPr>
                        <a:t>委員會</a:t>
                      </a:r>
                      <a:r>
                        <a:rPr lang="zh-TW" sz="2400" b="1" kern="100" dirty="0">
                          <a:effectLst/>
                        </a:rPr>
                        <a:t>，或無評審委員會、採購評選委員會者，由義務採購單位認定</a:t>
                      </a:r>
                      <a:r>
                        <a:rPr lang="zh-TW" sz="2400" b="1" kern="100" dirty="0" smtClean="0">
                          <a:effectLst/>
                        </a:rPr>
                        <a:t>其價格</a:t>
                      </a:r>
                      <a:r>
                        <a:rPr lang="zh-TW" sz="2400" b="1" kern="100" dirty="0">
                          <a:effectLst/>
                        </a:rPr>
                        <a:t>合理者。</a:t>
                      </a:r>
                      <a:endParaRPr lang="zh-TW" sz="2400" b="1"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43569" marR="43569" marT="0" marB="0"/>
                </a:tc>
                <a:tc>
                  <a:txBody>
                    <a:bodyPr/>
                    <a:lstStyle/>
                    <a:p>
                      <a:pPr>
                        <a:spcAft>
                          <a:spcPts val="0"/>
                        </a:spcAft>
                      </a:pPr>
                      <a:r>
                        <a:rPr lang="zh-TW" sz="1600" b="1" kern="100">
                          <a:effectLst/>
                        </a:rPr>
                        <a:t>優先採購身心障礙福利機構團體或庇護工場生產物品及服務辦法第</a:t>
                      </a:r>
                      <a:r>
                        <a:rPr lang="en-US" sz="1600" b="1" kern="100">
                          <a:effectLst/>
                        </a:rPr>
                        <a:t>2</a:t>
                      </a:r>
                      <a:r>
                        <a:rPr lang="zh-TW" sz="1600" b="1" kern="100">
                          <a:effectLst/>
                        </a:rPr>
                        <a:t>條第</a:t>
                      </a:r>
                      <a:r>
                        <a:rPr lang="en-US" sz="1600" b="1" kern="100">
                          <a:effectLst/>
                        </a:rPr>
                        <a:t>4</a:t>
                      </a:r>
                      <a:r>
                        <a:rPr lang="zh-TW" sz="1600" b="1" kern="100">
                          <a:effectLst/>
                        </a:rPr>
                        <a:t>款</a:t>
                      </a:r>
                      <a:endParaRPr lang="zh-TW" sz="1600" b="1"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43569" marR="43569" marT="0" marB="0"/>
                </a:tc>
                <a:extLst>
                  <a:ext uri="{0D108BD9-81ED-4DB2-BD59-A6C34878D82A}">
                    <a16:rowId xmlns:a16="http://schemas.microsoft.com/office/drawing/2014/main" xmlns="" val="2120703016"/>
                  </a:ext>
                </a:extLst>
              </a:tr>
              <a:tr h="2194364">
                <a:tc>
                  <a:txBody>
                    <a:bodyPr/>
                    <a:lstStyle/>
                    <a:p>
                      <a:pPr algn="just">
                        <a:spcAft>
                          <a:spcPts val="0"/>
                        </a:spcAft>
                      </a:pPr>
                      <a:r>
                        <a:rPr lang="zh-TW" altLang="en-US" sz="2400" b="1" kern="100" dirty="0" smtClean="0">
                          <a:effectLst/>
                        </a:rPr>
                        <a:t>補助</a:t>
                      </a:r>
                      <a:endParaRPr lang="zh-TW" sz="2400" b="1"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43569" marR="43569" marT="0" marB="0" anchor="ctr"/>
                </a:tc>
                <a:tc>
                  <a:txBody>
                    <a:bodyPr/>
                    <a:lstStyle/>
                    <a:p>
                      <a:pPr>
                        <a:spcAft>
                          <a:spcPts val="0"/>
                        </a:spcAft>
                      </a:pPr>
                      <a:r>
                        <a:rPr lang="en-US" sz="2400" b="1" kern="100" dirty="0">
                          <a:effectLst/>
                        </a:rPr>
                        <a:t>1.</a:t>
                      </a:r>
                      <a:r>
                        <a:rPr lang="zh-TW" sz="2400" b="1" kern="100" dirty="0">
                          <a:effectLst/>
                        </a:rPr>
                        <a:t>法人或團體接受機關補助辦理採購，其補助金額占採購金額半數以上，且補助金額在公告金額以上者，適用本法之規定，並應受該機關之監督</a:t>
                      </a:r>
                      <a:r>
                        <a:rPr lang="zh-TW" sz="2400" b="1" kern="100" dirty="0" smtClean="0">
                          <a:effectLst/>
                        </a:rPr>
                        <a:t>。</a:t>
                      </a:r>
                      <a:endParaRPr lang="en-US" altLang="zh-TW" sz="2400" b="1" kern="100" dirty="0" smtClean="0">
                        <a:effectLst/>
                      </a:endParaRPr>
                    </a:p>
                    <a:p>
                      <a:pPr>
                        <a:spcAft>
                          <a:spcPts val="0"/>
                        </a:spcAft>
                      </a:pPr>
                      <a:r>
                        <a:rPr lang="en-US" sz="2400" b="1" kern="100" dirty="0" smtClean="0">
                          <a:solidFill>
                            <a:srgbClr val="0000FF"/>
                          </a:solidFill>
                          <a:effectLst/>
                        </a:rPr>
                        <a:t>2.</a:t>
                      </a:r>
                      <a:r>
                        <a:rPr lang="zh-TW" sz="2400" b="1" kern="100" dirty="0" smtClean="0">
                          <a:solidFill>
                            <a:srgbClr val="0000FF"/>
                          </a:solidFill>
                          <a:effectLst/>
                        </a:rPr>
                        <a:t>各機關單位補助地方政府之經費，應於總預算案中彙總列表說明。</a:t>
                      </a:r>
                      <a:endParaRPr lang="zh-TW" sz="2400" b="1" kern="100" dirty="0">
                        <a:solidFill>
                          <a:srgbClr val="0000FF"/>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43569" marR="43569" marT="0" marB="0"/>
                </a:tc>
                <a:tc>
                  <a:txBody>
                    <a:bodyPr/>
                    <a:lstStyle/>
                    <a:p>
                      <a:pPr>
                        <a:spcAft>
                          <a:spcPts val="0"/>
                        </a:spcAft>
                      </a:pPr>
                      <a:r>
                        <a:rPr lang="en-US" sz="1600" b="1" kern="100" dirty="0">
                          <a:effectLst/>
                        </a:rPr>
                        <a:t>1. </a:t>
                      </a:r>
                      <a:r>
                        <a:rPr lang="zh-TW" sz="1600" b="1" kern="100" dirty="0">
                          <a:effectLst/>
                        </a:rPr>
                        <a:t>採購法第</a:t>
                      </a:r>
                      <a:r>
                        <a:rPr lang="en-US" sz="1600" b="1" kern="100" dirty="0">
                          <a:effectLst/>
                        </a:rPr>
                        <a:t>4</a:t>
                      </a:r>
                      <a:r>
                        <a:rPr lang="zh-TW" sz="1600" b="1" kern="100" dirty="0">
                          <a:effectLst/>
                        </a:rPr>
                        <a:t>條第</a:t>
                      </a:r>
                      <a:r>
                        <a:rPr lang="en-US" sz="1600" b="1" kern="100" dirty="0">
                          <a:effectLst/>
                        </a:rPr>
                        <a:t>1</a:t>
                      </a:r>
                      <a:r>
                        <a:rPr lang="zh-TW" sz="1600" b="1" kern="100" dirty="0">
                          <a:effectLst/>
                        </a:rPr>
                        <a:t>項</a:t>
                      </a:r>
                    </a:p>
                    <a:p>
                      <a:pPr>
                        <a:spcAft>
                          <a:spcPts val="0"/>
                        </a:spcAft>
                      </a:pPr>
                      <a:r>
                        <a:rPr lang="en-US" sz="1600" b="1" kern="100" dirty="0">
                          <a:effectLst/>
                        </a:rPr>
                        <a:t>2.</a:t>
                      </a:r>
                      <a:r>
                        <a:rPr lang="zh-TW" sz="1600" b="1" kern="100" dirty="0">
                          <a:effectLst/>
                        </a:rPr>
                        <a:t>預算法第</a:t>
                      </a:r>
                      <a:r>
                        <a:rPr lang="en-US" sz="1600" b="1" kern="100" dirty="0">
                          <a:effectLst/>
                        </a:rPr>
                        <a:t>38</a:t>
                      </a:r>
                      <a:r>
                        <a:rPr lang="zh-TW" sz="1600" b="1" kern="100" dirty="0">
                          <a:effectLst/>
                        </a:rPr>
                        <a:t>條</a:t>
                      </a:r>
                      <a:endParaRPr lang="zh-TW" sz="1600" b="1"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43569" marR="43569" marT="0" marB="0"/>
                </a:tc>
                <a:extLst>
                  <a:ext uri="{0D108BD9-81ED-4DB2-BD59-A6C34878D82A}">
                    <a16:rowId xmlns:a16="http://schemas.microsoft.com/office/drawing/2014/main" xmlns="" val="1144642457"/>
                  </a:ext>
                </a:extLst>
              </a:tr>
            </a:tbl>
          </a:graphicData>
        </a:graphic>
      </p:graphicFrame>
      <p:sp>
        <p:nvSpPr>
          <p:cNvPr id="35867" name="Rectangle 1"/>
          <p:cNvSpPr>
            <a:spLocks noChangeArrowheads="1"/>
          </p:cNvSpPr>
          <p:nvPr/>
        </p:nvSpPr>
        <p:spPr bwMode="auto">
          <a:xfrm>
            <a:off x="1758950" y="130492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kumimoji="1">
                <a:solidFill>
                  <a:schemeClr val="tx1"/>
                </a:solidFill>
                <a:latin typeface="Arial" panose="020B0604020202020204" pitchFamily="34" charset="0"/>
                <a:ea typeface="標楷體" panose="03000509000000000000" pitchFamily="65" charset="-120"/>
              </a:defRPr>
            </a:lvl1pPr>
            <a:lvl2pPr marL="742950" indent="-285750">
              <a:defRPr kumimoji="1">
                <a:solidFill>
                  <a:schemeClr val="tx1"/>
                </a:solidFill>
                <a:latin typeface="Arial" panose="020B0604020202020204" pitchFamily="34" charset="0"/>
                <a:ea typeface="標楷體" panose="03000509000000000000" pitchFamily="65" charset="-120"/>
              </a:defRPr>
            </a:lvl2pPr>
            <a:lvl3pPr marL="1143000" indent="-228600">
              <a:defRPr kumimoji="1">
                <a:solidFill>
                  <a:schemeClr val="tx1"/>
                </a:solidFill>
                <a:latin typeface="Arial" panose="020B0604020202020204" pitchFamily="34" charset="0"/>
                <a:ea typeface="標楷體" panose="03000509000000000000" pitchFamily="65" charset="-120"/>
              </a:defRPr>
            </a:lvl3pPr>
            <a:lvl4pPr marL="1600200" indent="-228600">
              <a:defRPr kumimoji="1">
                <a:solidFill>
                  <a:schemeClr val="tx1"/>
                </a:solidFill>
                <a:latin typeface="Arial" panose="020B0604020202020204" pitchFamily="34" charset="0"/>
                <a:ea typeface="標楷體" panose="03000509000000000000" pitchFamily="65" charset="-120"/>
              </a:defRPr>
            </a:lvl4pPr>
            <a:lvl5pPr marL="2057400" indent="-228600">
              <a:defRPr kumimoji="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標楷體" panose="03000509000000000000" pitchFamily="65" charset="-120"/>
              </a:defRPr>
            </a:lvl9pPr>
          </a:lstStyle>
          <a:p>
            <a:endParaRPr lang="zh-TW" altLang="en-US"/>
          </a:p>
        </p:txBody>
      </p:sp>
      <p:sp>
        <p:nvSpPr>
          <p:cNvPr id="4" name="投影片編號版面配置區 3"/>
          <p:cNvSpPr>
            <a:spLocks noGrp="1"/>
          </p:cNvSpPr>
          <p:nvPr>
            <p:ph type="sldNum" sz="quarter" idx="12"/>
          </p:nvPr>
        </p:nvSpPr>
        <p:spPr/>
        <p:txBody>
          <a:bodyPr/>
          <a:lstStyle/>
          <a:p>
            <a:fld id="{1118FB7C-3051-423D-B140-B22D31D849CF}" type="slidenum">
              <a:rPr lang="zh-TW" altLang="en-US" smtClean="0"/>
              <a:pPr/>
              <a:t>140</a:t>
            </a:fld>
            <a:endParaRPr lang="zh-TW" altLang="en-US"/>
          </a:p>
        </p:txBody>
      </p:sp>
    </p:spTree>
    <p:extLst>
      <p:ext uri="{BB962C8B-B14F-4D97-AF65-F5344CB8AC3E}">
        <p14:creationId xmlns:p14="http://schemas.microsoft.com/office/powerpoint/2010/main" val="3816505830"/>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標題 1"/>
          <p:cNvSpPr>
            <a:spLocks noGrp="1"/>
          </p:cNvSpPr>
          <p:nvPr>
            <p:ph type="title"/>
          </p:nvPr>
        </p:nvSpPr>
        <p:spPr>
          <a:xfrm>
            <a:off x="457200" y="277813"/>
            <a:ext cx="8229600" cy="703262"/>
          </a:xfrm>
        </p:spPr>
        <p:txBody>
          <a:bodyPr>
            <a:normAutofit fontScale="90000"/>
          </a:bodyPr>
          <a:lstStyle/>
          <a:p>
            <a:pPr algn="ctr"/>
            <a:r>
              <a:rPr lang="zh-TW" altLang="en-US" smtClean="0">
                <a:solidFill>
                  <a:srgbClr val="FF0000"/>
                </a:solidFill>
              </a:rPr>
              <a:t>採購招標階段相關經費摘要</a:t>
            </a:r>
            <a:r>
              <a:rPr lang="en-US" altLang="zh-TW" smtClean="0">
                <a:solidFill>
                  <a:srgbClr val="FF0000"/>
                </a:solidFill>
              </a:rPr>
              <a:t>5</a:t>
            </a:r>
            <a:endParaRPr lang="zh-TW" altLang="en-US" smtClean="0">
              <a:solidFill>
                <a:srgbClr val="FF0000"/>
              </a:solidFill>
            </a:endParaRPr>
          </a:p>
        </p:txBody>
      </p:sp>
      <p:sp>
        <p:nvSpPr>
          <p:cNvPr id="36867" name="Rectangle 3"/>
          <p:cNvSpPr>
            <a:spLocks noChangeArrowheads="1"/>
          </p:cNvSpPr>
          <p:nvPr/>
        </p:nvSpPr>
        <p:spPr bwMode="auto">
          <a:xfrm>
            <a:off x="2705100" y="16002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kumimoji="1">
                <a:solidFill>
                  <a:schemeClr val="tx1"/>
                </a:solidFill>
                <a:latin typeface="Arial" panose="020B0604020202020204" pitchFamily="34" charset="0"/>
                <a:ea typeface="標楷體" panose="03000509000000000000" pitchFamily="65" charset="-120"/>
              </a:defRPr>
            </a:lvl1pPr>
            <a:lvl2pPr marL="742950" indent="-285750">
              <a:defRPr kumimoji="1">
                <a:solidFill>
                  <a:schemeClr val="tx1"/>
                </a:solidFill>
                <a:latin typeface="Arial" panose="020B0604020202020204" pitchFamily="34" charset="0"/>
                <a:ea typeface="標楷體" panose="03000509000000000000" pitchFamily="65" charset="-120"/>
              </a:defRPr>
            </a:lvl2pPr>
            <a:lvl3pPr marL="1143000" indent="-228600">
              <a:defRPr kumimoji="1">
                <a:solidFill>
                  <a:schemeClr val="tx1"/>
                </a:solidFill>
                <a:latin typeface="Arial" panose="020B0604020202020204" pitchFamily="34" charset="0"/>
                <a:ea typeface="標楷體" panose="03000509000000000000" pitchFamily="65" charset="-120"/>
              </a:defRPr>
            </a:lvl3pPr>
            <a:lvl4pPr marL="1600200" indent="-228600">
              <a:defRPr kumimoji="1">
                <a:solidFill>
                  <a:schemeClr val="tx1"/>
                </a:solidFill>
                <a:latin typeface="Arial" panose="020B0604020202020204" pitchFamily="34" charset="0"/>
                <a:ea typeface="標楷體" panose="03000509000000000000" pitchFamily="65" charset="-120"/>
              </a:defRPr>
            </a:lvl4pPr>
            <a:lvl5pPr marL="2057400" indent="-228600">
              <a:defRPr kumimoji="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標楷體" panose="03000509000000000000" pitchFamily="65" charset="-120"/>
              </a:defRPr>
            </a:lvl9pPr>
          </a:lstStyle>
          <a:p>
            <a:endParaRPr lang="zh-TW" altLang="en-US"/>
          </a:p>
        </p:txBody>
      </p:sp>
      <p:sp>
        <p:nvSpPr>
          <p:cNvPr id="36868" name="Rectangle 5"/>
          <p:cNvSpPr>
            <a:spLocks noChangeArrowheads="1"/>
          </p:cNvSpPr>
          <p:nvPr/>
        </p:nvSpPr>
        <p:spPr bwMode="auto">
          <a:xfrm>
            <a:off x="2555875" y="21336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kumimoji="1">
                <a:solidFill>
                  <a:schemeClr val="tx1"/>
                </a:solidFill>
                <a:latin typeface="Arial" panose="020B0604020202020204" pitchFamily="34" charset="0"/>
                <a:ea typeface="標楷體" panose="03000509000000000000" pitchFamily="65" charset="-120"/>
              </a:defRPr>
            </a:lvl1pPr>
            <a:lvl2pPr marL="742950" indent="-285750">
              <a:defRPr kumimoji="1">
                <a:solidFill>
                  <a:schemeClr val="tx1"/>
                </a:solidFill>
                <a:latin typeface="Arial" panose="020B0604020202020204" pitchFamily="34" charset="0"/>
                <a:ea typeface="標楷體" panose="03000509000000000000" pitchFamily="65" charset="-120"/>
              </a:defRPr>
            </a:lvl2pPr>
            <a:lvl3pPr marL="1143000" indent="-228600">
              <a:defRPr kumimoji="1">
                <a:solidFill>
                  <a:schemeClr val="tx1"/>
                </a:solidFill>
                <a:latin typeface="Arial" panose="020B0604020202020204" pitchFamily="34" charset="0"/>
                <a:ea typeface="標楷體" panose="03000509000000000000" pitchFamily="65" charset="-120"/>
              </a:defRPr>
            </a:lvl3pPr>
            <a:lvl4pPr marL="1600200" indent="-228600">
              <a:defRPr kumimoji="1">
                <a:solidFill>
                  <a:schemeClr val="tx1"/>
                </a:solidFill>
                <a:latin typeface="Arial" panose="020B0604020202020204" pitchFamily="34" charset="0"/>
                <a:ea typeface="標楷體" panose="03000509000000000000" pitchFamily="65" charset="-120"/>
              </a:defRPr>
            </a:lvl4pPr>
            <a:lvl5pPr marL="2057400" indent="-228600">
              <a:defRPr kumimoji="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標楷體" panose="03000509000000000000" pitchFamily="65" charset="-120"/>
              </a:defRPr>
            </a:lvl9pPr>
          </a:lstStyle>
          <a:p>
            <a:endParaRPr lang="zh-TW" altLang="en-US"/>
          </a:p>
        </p:txBody>
      </p:sp>
      <p:graphicFrame>
        <p:nvGraphicFramePr>
          <p:cNvPr id="3" name="表格 2"/>
          <p:cNvGraphicFramePr>
            <a:graphicFrameLocks noGrp="1"/>
          </p:cNvGraphicFramePr>
          <p:nvPr/>
        </p:nvGraphicFramePr>
        <p:xfrm>
          <a:off x="457200" y="981075"/>
          <a:ext cx="8435975" cy="5613594"/>
        </p:xfrm>
        <a:graphic>
          <a:graphicData uri="http://schemas.openxmlformats.org/drawingml/2006/table">
            <a:tbl>
              <a:tblPr firstRow="1" firstCol="1" bandRow="1">
                <a:tableStyleId>{5C22544A-7EE6-4342-B048-85BDC9FD1C3A}</a:tableStyleId>
              </a:tblPr>
              <a:tblGrid>
                <a:gridCol w="1025769">
                  <a:extLst>
                    <a:ext uri="{9D8B030D-6E8A-4147-A177-3AD203B41FA5}">
                      <a16:colId xmlns:a16="http://schemas.microsoft.com/office/drawing/2014/main" xmlns="" val="2991449431"/>
                    </a:ext>
                  </a:extLst>
                </a:gridCol>
                <a:gridCol w="4597811">
                  <a:extLst>
                    <a:ext uri="{9D8B030D-6E8A-4147-A177-3AD203B41FA5}">
                      <a16:colId xmlns:a16="http://schemas.microsoft.com/office/drawing/2014/main" xmlns="" val="1040926530"/>
                    </a:ext>
                  </a:extLst>
                </a:gridCol>
                <a:gridCol w="2812395">
                  <a:extLst>
                    <a:ext uri="{9D8B030D-6E8A-4147-A177-3AD203B41FA5}">
                      <a16:colId xmlns:a16="http://schemas.microsoft.com/office/drawing/2014/main" xmlns="" val="605842888"/>
                    </a:ext>
                  </a:extLst>
                </a:gridCol>
              </a:tblGrid>
              <a:tr h="431994">
                <a:tc>
                  <a:txBody>
                    <a:bodyPr/>
                    <a:lstStyle/>
                    <a:p>
                      <a:pPr algn="ctr">
                        <a:spcAft>
                          <a:spcPts val="0"/>
                        </a:spcAft>
                      </a:pPr>
                      <a:r>
                        <a:rPr lang="zh-TW" sz="2000" b="1" kern="100" dirty="0">
                          <a:effectLst/>
                        </a:rPr>
                        <a:t>名稱</a:t>
                      </a:r>
                      <a:endParaRPr lang="zh-TW" sz="2000" b="1"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43569" marR="43569" marT="0" marB="0"/>
                </a:tc>
                <a:tc>
                  <a:txBody>
                    <a:bodyPr/>
                    <a:lstStyle/>
                    <a:p>
                      <a:pPr algn="ctr">
                        <a:spcAft>
                          <a:spcPts val="0"/>
                        </a:spcAft>
                      </a:pPr>
                      <a:r>
                        <a:rPr lang="zh-TW" sz="2000" b="1" kern="100">
                          <a:effectLst/>
                        </a:rPr>
                        <a:t>相關規定</a:t>
                      </a:r>
                      <a:endParaRPr lang="zh-TW" sz="2000" b="1"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43569" marR="43569" marT="0" marB="0"/>
                </a:tc>
                <a:tc>
                  <a:txBody>
                    <a:bodyPr/>
                    <a:lstStyle/>
                    <a:p>
                      <a:pPr algn="ctr">
                        <a:spcAft>
                          <a:spcPts val="0"/>
                        </a:spcAft>
                      </a:pPr>
                      <a:r>
                        <a:rPr lang="zh-TW" sz="2000" b="1" kern="100">
                          <a:effectLst/>
                        </a:rPr>
                        <a:t>法源</a:t>
                      </a:r>
                      <a:endParaRPr lang="zh-TW" sz="2000" b="1"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43569" marR="43569" marT="0" marB="0"/>
                </a:tc>
                <a:extLst>
                  <a:ext uri="{0D108BD9-81ED-4DB2-BD59-A6C34878D82A}">
                    <a16:rowId xmlns:a16="http://schemas.microsoft.com/office/drawing/2014/main" xmlns="" val="1683693256"/>
                  </a:ext>
                </a:extLst>
              </a:tr>
              <a:tr h="1523943">
                <a:tc>
                  <a:txBody>
                    <a:bodyPr/>
                    <a:lstStyle/>
                    <a:p>
                      <a:pPr algn="just">
                        <a:spcAft>
                          <a:spcPts val="0"/>
                        </a:spcAft>
                      </a:pPr>
                      <a:r>
                        <a:rPr lang="zh-TW" sz="2000" b="1" kern="100" dirty="0">
                          <a:effectLst/>
                        </a:rPr>
                        <a:t>預付款還款保證</a:t>
                      </a:r>
                      <a:endParaRPr lang="zh-TW" sz="2000" b="1"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43569" marR="43569" marT="0" marB="0" anchor="ctr"/>
                </a:tc>
                <a:tc>
                  <a:txBody>
                    <a:bodyPr/>
                    <a:lstStyle/>
                    <a:p>
                      <a:pPr>
                        <a:spcAft>
                          <a:spcPts val="0"/>
                        </a:spcAft>
                      </a:pPr>
                      <a:r>
                        <a:rPr lang="en-US" sz="2000" b="1" kern="100" dirty="0">
                          <a:effectLst/>
                        </a:rPr>
                        <a:t>1.</a:t>
                      </a:r>
                      <a:r>
                        <a:rPr lang="zh-TW" sz="2000" b="1" kern="100" dirty="0">
                          <a:effectLst/>
                        </a:rPr>
                        <a:t>訂明廠商支領預付款前</a:t>
                      </a:r>
                      <a:r>
                        <a:rPr lang="zh-TW" sz="2000" b="1" kern="100" dirty="0">
                          <a:solidFill>
                            <a:srgbClr val="0000FF"/>
                          </a:solidFill>
                          <a:effectLst/>
                        </a:rPr>
                        <a:t>應先提供同額預付款還款保證。</a:t>
                      </a:r>
                    </a:p>
                    <a:p>
                      <a:pPr>
                        <a:spcAft>
                          <a:spcPts val="0"/>
                        </a:spcAft>
                      </a:pPr>
                      <a:r>
                        <a:rPr lang="en-US" sz="2000" b="1" kern="100" dirty="0">
                          <a:effectLst/>
                        </a:rPr>
                        <a:t>2. </a:t>
                      </a:r>
                      <a:r>
                        <a:rPr lang="zh-TW" sz="2000" b="1" kern="100" dirty="0">
                          <a:effectLst/>
                        </a:rPr>
                        <a:t>契約預付款為契約價金總額</a:t>
                      </a:r>
                      <a:r>
                        <a:rPr lang="en-US" sz="2000" b="1" kern="100" dirty="0">
                          <a:effectLst/>
                        </a:rPr>
                        <a:t>  </a:t>
                      </a:r>
                      <a:r>
                        <a:rPr lang="zh-TW" sz="2000" b="1" kern="100" dirty="0">
                          <a:effectLst/>
                        </a:rPr>
                        <a:t>　</a:t>
                      </a:r>
                      <a:r>
                        <a:rPr lang="en-US" sz="2000" b="1" kern="100" dirty="0">
                          <a:effectLst/>
                        </a:rPr>
                        <a:t> % (</a:t>
                      </a:r>
                      <a:r>
                        <a:rPr lang="zh-TW" sz="2000" b="1" kern="100" dirty="0">
                          <a:effectLst/>
                        </a:rPr>
                        <a:t>由機關於招標時載明；其額度以不逾契約價金總額或</a:t>
                      </a:r>
                      <a:r>
                        <a:rPr lang="zh-TW" sz="2000" b="1" kern="100" dirty="0">
                          <a:solidFill>
                            <a:srgbClr val="0000FF"/>
                          </a:solidFill>
                          <a:effectLst/>
                        </a:rPr>
                        <a:t>契約價金上限之</a:t>
                      </a:r>
                      <a:r>
                        <a:rPr lang="en-US" sz="2000" b="1" kern="100" dirty="0">
                          <a:solidFill>
                            <a:srgbClr val="0000FF"/>
                          </a:solidFill>
                          <a:effectLst/>
                        </a:rPr>
                        <a:t>30</a:t>
                      </a:r>
                      <a:r>
                        <a:rPr lang="en-US" sz="2000" b="1" kern="100" dirty="0" smtClean="0">
                          <a:solidFill>
                            <a:srgbClr val="0000FF"/>
                          </a:solidFill>
                          <a:effectLst/>
                        </a:rPr>
                        <a:t>%</a:t>
                      </a:r>
                      <a:r>
                        <a:rPr lang="zh-TW" sz="2000" b="1" kern="100" dirty="0" smtClean="0">
                          <a:solidFill>
                            <a:srgbClr val="0000FF"/>
                          </a:solidFill>
                          <a:effectLst/>
                        </a:rPr>
                        <a:t>為</a:t>
                      </a:r>
                      <a:r>
                        <a:rPr lang="zh-TW" sz="2000" b="1" kern="100" dirty="0">
                          <a:solidFill>
                            <a:srgbClr val="0000FF"/>
                          </a:solidFill>
                          <a:effectLst/>
                        </a:rPr>
                        <a:t>原則</a:t>
                      </a:r>
                      <a:r>
                        <a:rPr lang="en-US" sz="2000" b="1" kern="100" dirty="0">
                          <a:effectLst/>
                        </a:rPr>
                        <a:t>)</a:t>
                      </a:r>
                      <a:endParaRPr lang="zh-TW" sz="2000" b="1"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43569" marR="43569" marT="0" marB="0"/>
                </a:tc>
                <a:tc>
                  <a:txBody>
                    <a:bodyPr/>
                    <a:lstStyle/>
                    <a:p>
                      <a:pPr>
                        <a:spcAft>
                          <a:spcPts val="0"/>
                        </a:spcAft>
                      </a:pPr>
                      <a:r>
                        <a:rPr lang="en-US" sz="2000" b="1" kern="100" dirty="0">
                          <a:effectLst/>
                        </a:rPr>
                        <a:t>1. </a:t>
                      </a:r>
                      <a:r>
                        <a:rPr lang="zh-TW" sz="2000" b="1" kern="100" dirty="0">
                          <a:effectLst/>
                        </a:rPr>
                        <a:t>押標金保證金暨其他擔保作業辦法第</a:t>
                      </a:r>
                      <a:r>
                        <a:rPr lang="en-US" sz="2000" b="1" kern="100" dirty="0">
                          <a:effectLst/>
                        </a:rPr>
                        <a:t>21</a:t>
                      </a:r>
                      <a:r>
                        <a:rPr lang="zh-TW" sz="2000" b="1" kern="100" dirty="0">
                          <a:effectLst/>
                        </a:rPr>
                        <a:t>條</a:t>
                      </a:r>
                    </a:p>
                    <a:p>
                      <a:pPr>
                        <a:spcAft>
                          <a:spcPts val="0"/>
                        </a:spcAft>
                      </a:pPr>
                      <a:r>
                        <a:rPr lang="en-US" sz="2000" b="1" kern="100" dirty="0">
                          <a:effectLst/>
                        </a:rPr>
                        <a:t>2. </a:t>
                      </a:r>
                      <a:r>
                        <a:rPr lang="zh-TW" sz="2000" b="1" kern="100" dirty="0">
                          <a:effectLst/>
                        </a:rPr>
                        <a:t>勞務採購契約範本第</a:t>
                      </a:r>
                      <a:r>
                        <a:rPr lang="en-US" sz="2000" b="1" kern="100" dirty="0">
                          <a:effectLst/>
                        </a:rPr>
                        <a:t>5</a:t>
                      </a:r>
                      <a:r>
                        <a:rPr lang="zh-TW" sz="2000" b="1" kern="100" dirty="0">
                          <a:effectLst/>
                        </a:rPr>
                        <a:t>條第</a:t>
                      </a:r>
                      <a:r>
                        <a:rPr lang="en-US" sz="2000" b="1" kern="100" dirty="0">
                          <a:effectLst/>
                        </a:rPr>
                        <a:t>1</a:t>
                      </a:r>
                      <a:r>
                        <a:rPr lang="zh-TW" sz="2000" b="1" kern="100" dirty="0">
                          <a:effectLst/>
                        </a:rPr>
                        <a:t>款</a:t>
                      </a:r>
                      <a:endParaRPr lang="zh-TW" sz="2000" b="1"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43569" marR="43569" marT="0" marB="0"/>
                </a:tc>
                <a:extLst>
                  <a:ext uri="{0D108BD9-81ED-4DB2-BD59-A6C34878D82A}">
                    <a16:rowId xmlns:a16="http://schemas.microsoft.com/office/drawing/2014/main" xmlns="" val="2764303547"/>
                  </a:ext>
                </a:extLst>
              </a:tr>
              <a:tr h="1828732">
                <a:tc>
                  <a:txBody>
                    <a:bodyPr/>
                    <a:lstStyle/>
                    <a:p>
                      <a:pPr algn="ctr">
                        <a:spcAft>
                          <a:spcPts val="0"/>
                        </a:spcAft>
                      </a:pPr>
                      <a:r>
                        <a:rPr lang="zh-TW" sz="2000" b="1" kern="100" dirty="0" smtClean="0">
                          <a:effectLst/>
                        </a:rPr>
                        <a:t>分期</a:t>
                      </a:r>
                      <a:endParaRPr lang="en-US" altLang="zh-TW" sz="2000" b="1" kern="100" dirty="0" smtClean="0">
                        <a:effectLst/>
                      </a:endParaRPr>
                    </a:p>
                    <a:p>
                      <a:pPr algn="ctr">
                        <a:spcAft>
                          <a:spcPts val="0"/>
                        </a:spcAft>
                      </a:pPr>
                      <a:r>
                        <a:rPr lang="zh-TW" sz="2000" b="1" kern="100" dirty="0" smtClean="0">
                          <a:effectLst/>
                        </a:rPr>
                        <a:t>付款</a:t>
                      </a:r>
                      <a:endParaRPr lang="zh-TW" sz="2000" b="1"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43569" marR="43569" marT="0" marB="0" anchor="ctr"/>
                </a:tc>
                <a:tc>
                  <a:txBody>
                    <a:bodyPr/>
                    <a:lstStyle/>
                    <a:p>
                      <a:pPr>
                        <a:spcAft>
                          <a:spcPts val="0"/>
                        </a:spcAft>
                      </a:pPr>
                      <a:r>
                        <a:rPr lang="en-US" sz="2000" b="1" kern="100" dirty="0">
                          <a:effectLst/>
                        </a:rPr>
                        <a:t>1. </a:t>
                      </a:r>
                      <a:r>
                        <a:rPr lang="zh-TW" sz="2000" b="1" kern="100" dirty="0">
                          <a:effectLst/>
                        </a:rPr>
                        <a:t>機關辦理工程及財物採購，應限期辦理驗收，並</a:t>
                      </a:r>
                      <a:r>
                        <a:rPr lang="zh-TW" sz="2000" b="1" kern="100" dirty="0">
                          <a:solidFill>
                            <a:srgbClr val="0000FF"/>
                          </a:solidFill>
                          <a:effectLst/>
                        </a:rPr>
                        <a:t>可視需要辦理部分驗收，以便部分先行使用</a:t>
                      </a:r>
                      <a:r>
                        <a:rPr lang="zh-TW" sz="2000" b="1" kern="100" dirty="0">
                          <a:effectLst/>
                        </a:rPr>
                        <a:t>。</a:t>
                      </a:r>
                    </a:p>
                    <a:p>
                      <a:pPr>
                        <a:spcAft>
                          <a:spcPts val="0"/>
                        </a:spcAft>
                      </a:pPr>
                      <a:r>
                        <a:rPr lang="en-US" sz="2000" b="1" kern="100" dirty="0">
                          <a:effectLst/>
                        </a:rPr>
                        <a:t>2.</a:t>
                      </a:r>
                      <a:r>
                        <a:rPr lang="zh-TW" sz="2000" b="1" kern="100" dirty="0">
                          <a:effectLst/>
                        </a:rPr>
                        <a:t>契約分期付款為契約價金總額</a:t>
                      </a:r>
                      <a:r>
                        <a:rPr lang="en-US" sz="2000" b="1" kern="100" dirty="0">
                          <a:effectLst/>
                        </a:rPr>
                        <a:t>  </a:t>
                      </a:r>
                      <a:r>
                        <a:rPr lang="zh-TW" sz="2000" b="1" kern="100" dirty="0">
                          <a:effectLst/>
                        </a:rPr>
                        <a:t>　</a:t>
                      </a:r>
                      <a:r>
                        <a:rPr lang="en-US" sz="2000" b="1" kern="100" dirty="0">
                          <a:effectLst/>
                        </a:rPr>
                        <a:t>  % (</a:t>
                      </a:r>
                      <a:r>
                        <a:rPr lang="zh-TW" sz="2000" b="1" kern="100" dirty="0">
                          <a:effectLst/>
                        </a:rPr>
                        <a:t>由機關於招標時載明</a:t>
                      </a:r>
                      <a:r>
                        <a:rPr lang="en-US" sz="2000" b="1" kern="100" dirty="0">
                          <a:effectLst/>
                        </a:rPr>
                        <a:t>)</a:t>
                      </a:r>
                      <a:r>
                        <a:rPr lang="zh-TW" sz="2000" b="1" kern="100" dirty="0">
                          <a:effectLst/>
                        </a:rPr>
                        <a:t>，其各期之付款條件：</a:t>
                      </a:r>
                      <a:r>
                        <a:rPr lang="en-US" sz="2000" b="1" kern="100" dirty="0">
                          <a:effectLst/>
                        </a:rPr>
                        <a:t>   (</a:t>
                      </a:r>
                      <a:r>
                        <a:rPr lang="zh-TW" sz="2000" b="1" kern="100" dirty="0">
                          <a:effectLst/>
                        </a:rPr>
                        <a:t>由機關於招標時載明</a:t>
                      </a:r>
                      <a:r>
                        <a:rPr lang="en-US" sz="2000" b="1" kern="100" dirty="0">
                          <a:effectLst/>
                        </a:rPr>
                        <a:t>)</a:t>
                      </a:r>
                      <a:endParaRPr lang="zh-TW" sz="2000" b="1"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43569" marR="43569" marT="0" marB="0"/>
                </a:tc>
                <a:tc>
                  <a:txBody>
                    <a:bodyPr/>
                    <a:lstStyle/>
                    <a:p>
                      <a:pPr>
                        <a:spcAft>
                          <a:spcPts val="0"/>
                        </a:spcAft>
                      </a:pPr>
                      <a:r>
                        <a:rPr lang="en-US" sz="2000" b="1" kern="100">
                          <a:effectLst/>
                        </a:rPr>
                        <a:t>1. </a:t>
                      </a:r>
                      <a:r>
                        <a:rPr lang="zh-TW" sz="2000" b="1" kern="100">
                          <a:effectLst/>
                        </a:rPr>
                        <a:t>採購法第</a:t>
                      </a:r>
                      <a:r>
                        <a:rPr lang="en-US" sz="2000" b="1" kern="100">
                          <a:effectLst/>
                        </a:rPr>
                        <a:t>71</a:t>
                      </a:r>
                      <a:r>
                        <a:rPr lang="zh-TW" sz="2000" b="1" kern="100">
                          <a:effectLst/>
                        </a:rPr>
                        <a:t>條第</a:t>
                      </a:r>
                      <a:r>
                        <a:rPr lang="en-US" sz="2000" b="1" kern="100">
                          <a:effectLst/>
                        </a:rPr>
                        <a:t>1</a:t>
                      </a:r>
                      <a:r>
                        <a:rPr lang="zh-TW" sz="2000" b="1" kern="100">
                          <a:effectLst/>
                        </a:rPr>
                        <a:t>項</a:t>
                      </a:r>
                    </a:p>
                    <a:p>
                      <a:pPr>
                        <a:spcAft>
                          <a:spcPts val="0"/>
                        </a:spcAft>
                      </a:pPr>
                      <a:r>
                        <a:rPr lang="en-US" sz="2000" b="1" kern="100">
                          <a:effectLst/>
                        </a:rPr>
                        <a:t>2.</a:t>
                      </a:r>
                      <a:r>
                        <a:rPr lang="zh-TW" sz="2000" b="1" kern="100">
                          <a:effectLst/>
                        </a:rPr>
                        <a:t>勞務採購契約範本第</a:t>
                      </a:r>
                      <a:r>
                        <a:rPr lang="en-US" sz="2000" b="1" kern="100">
                          <a:effectLst/>
                        </a:rPr>
                        <a:t>1</a:t>
                      </a:r>
                      <a:r>
                        <a:rPr lang="zh-TW" sz="2000" b="1" kern="100">
                          <a:effectLst/>
                        </a:rPr>
                        <a:t>款第</a:t>
                      </a:r>
                      <a:r>
                        <a:rPr lang="en-US" sz="2000" b="1" kern="100">
                          <a:effectLst/>
                        </a:rPr>
                        <a:t>2</a:t>
                      </a:r>
                      <a:r>
                        <a:rPr lang="zh-TW" sz="2000" b="1" kern="100">
                          <a:effectLst/>
                        </a:rPr>
                        <a:t>目</a:t>
                      </a:r>
                      <a:endParaRPr lang="zh-TW" sz="2000" b="1"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43569" marR="43569" marT="0" marB="0"/>
                </a:tc>
                <a:extLst>
                  <a:ext uri="{0D108BD9-81ED-4DB2-BD59-A6C34878D82A}">
                    <a16:rowId xmlns:a16="http://schemas.microsoft.com/office/drawing/2014/main" xmlns="" val="1937822420"/>
                  </a:ext>
                </a:extLst>
              </a:tr>
              <a:tr h="1828732">
                <a:tc>
                  <a:txBody>
                    <a:bodyPr/>
                    <a:lstStyle/>
                    <a:p>
                      <a:pPr algn="ctr">
                        <a:spcAft>
                          <a:spcPts val="0"/>
                        </a:spcAft>
                      </a:pPr>
                      <a:r>
                        <a:rPr lang="zh-TW" sz="2000" b="1" kern="100" dirty="0">
                          <a:effectLst/>
                        </a:rPr>
                        <a:t>估驗款</a:t>
                      </a:r>
                      <a:endParaRPr lang="zh-TW" sz="2000" b="1"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43569" marR="43569" marT="0" marB="0" anchor="ctr"/>
                </a:tc>
                <a:tc>
                  <a:txBody>
                    <a:bodyPr/>
                    <a:lstStyle/>
                    <a:p>
                      <a:pPr>
                        <a:spcAft>
                          <a:spcPts val="0"/>
                        </a:spcAft>
                      </a:pPr>
                      <a:r>
                        <a:rPr lang="en-US" sz="2000" b="1" kern="100" dirty="0">
                          <a:effectLst/>
                        </a:rPr>
                        <a:t>1.</a:t>
                      </a:r>
                      <a:r>
                        <a:rPr lang="zh-TW" sz="2000" b="1" kern="100" dirty="0">
                          <a:effectLst/>
                        </a:rPr>
                        <a:t>依工程會訂定之「公共工程估驗付款作業程序」提出必要文件，以供估驗。</a:t>
                      </a:r>
                    </a:p>
                    <a:p>
                      <a:pPr>
                        <a:spcAft>
                          <a:spcPts val="0"/>
                        </a:spcAft>
                      </a:pPr>
                      <a:r>
                        <a:rPr lang="en-US" sz="2000" b="1" kern="100" dirty="0">
                          <a:effectLst/>
                        </a:rPr>
                        <a:t>2.</a:t>
                      </a:r>
                      <a:r>
                        <a:rPr lang="zh-TW" sz="2000" b="1" kern="100" dirty="0">
                          <a:solidFill>
                            <a:srgbClr val="0000FF"/>
                          </a:solidFill>
                          <a:effectLst/>
                        </a:rPr>
                        <a:t>估驗以完成施工者為限</a:t>
                      </a:r>
                      <a:r>
                        <a:rPr lang="zh-TW" sz="2000" b="1" kern="100" dirty="0">
                          <a:effectLst/>
                        </a:rPr>
                        <a:t>，如另有規定其半成品或進場材料得以估驗計價者，從其規定。該項估驗款</a:t>
                      </a:r>
                      <a:r>
                        <a:rPr lang="zh-TW" sz="2000" b="1" kern="100" dirty="0">
                          <a:solidFill>
                            <a:srgbClr val="0000FF"/>
                          </a:solidFill>
                          <a:effectLst/>
                        </a:rPr>
                        <a:t>每期均應扣除</a:t>
                      </a:r>
                      <a:r>
                        <a:rPr lang="en-US" sz="2000" b="1" kern="100" dirty="0">
                          <a:solidFill>
                            <a:srgbClr val="0000FF"/>
                          </a:solidFill>
                          <a:effectLst/>
                        </a:rPr>
                        <a:t>5%</a:t>
                      </a:r>
                      <a:r>
                        <a:rPr lang="zh-TW" sz="2000" b="1" kern="100" dirty="0">
                          <a:solidFill>
                            <a:srgbClr val="0000FF"/>
                          </a:solidFill>
                          <a:effectLst/>
                        </a:rPr>
                        <a:t>作為保留款</a:t>
                      </a:r>
                      <a:endParaRPr lang="zh-TW" sz="2000" b="1" kern="100" dirty="0">
                        <a:solidFill>
                          <a:srgbClr val="0000FF"/>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43569" marR="43569" marT="0" marB="0"/>
                </a:tc>
                <a:tc>
                  <a:txBody>
                    <a:bodyPr/>
                    <a:lstStyle/>
                    <a:p>
                      <a:pPr>
                        <a:spcAft>
                          <a:spcPts val="0"/>
                        </a:spcAft>
                      </a:pPr>
                      <a:r>
                        <a:rPr lang="en-US" altLang="zh-TW" sz="2000" b="1" kern="100" dirty="0" smtClean="0">
                          <a:effectLst/>
                        </a:rPr>
                        <a:t>1.</a:t>
                      </a:r>
                      <a:r>
                        <a:rPr lang="zh-TW" sz="2000" b="1" kern="100" dirty="0" smtClean="0">
                          <a:effectLst/>
                        </a:rPr>
                        <a:t>工程</a:t>
                      </a:r>
                      <a:r>
                        <a:rPr lang="zh-TW" sz="2000" b="1" kern="100" dirty="0">
                          <a:effectLst/>
                        </a:rPr>
                        <a:t>採購契約範本第</a:t>
                      </a:r>
                      <a:r>
                        <a:rPr lang="en-US" sz="2000" b="1" kern="100" dirty="0">
                          <a:effectLst/>
                        </a:rPr>
                        <a:t>5</a:t>
                      </a:r>
                      <a:r>
                        <a:rPr lang="zh-TW" sz="2000" b="1" kern="100" dirty="0">
                          <a:effectLst/>
                        </a:rPr>
                        <a:t>條第</a:t>
                      </a:r>
                      <a:r>
                        <a:rPr lang="en-US" sz="2000" b="1" kern="100" dirty="0">
                          <a:effectLst/>
                        </a:rPr>
                        <a:t>1</a:t>
                      </a:r>
                      <a:r>
                        <a:rPr lang="zh-TW" sz="2000" b="1" kern="100" dirty="0">
                          <a:effectLst/>
                        </a:rPr>
                        <a:t>款第</a:t>
                      </a:r>
                      <a:r>
                        <a:rPr lang="en-US" sz="2000" b="1" kern="100" dirty="0">
                          <a:effectLst/>
                        </a:rPr>
                        <a:t>2</a:t>
                      </a:r>
                      <a:r>
                        <a:rPr lang="zh-TW" sz="2000" b="1" kern="100" dirty="0" smtClean="0">
                          <a:effectLst/>
                        </a:rPr>
                        <a:t>目</a:t>
                      </a:r>
                      <a:endParaRPr lang="en-US" altLang="zh-TW" sz="2000" b="1" kern="100" dirty="0" smtClean="0">
                        <a:effectLst/>
                      </a:endParaRPr>
                    </a:p>
                    <a:p>
                      <a:pPr>
                        <a:spcAft>
                          <a:spcPts val="0"/>
                        </a:spcAft>
                      </a:pPr>
                      <a:r>
                        <a:rPr lang="en-US" altLang="zh-TW" sz="2000" b="1" kern="100" dirty="0" smtClean="0">
                          <a:effectLst/>
                        </a:rPr>
                        <a:t>2.</a:t>
                      </a:r>
                      <a:r>
                        <a:rPr lang="zh-TW" altLang="en-US" sz="2000" b="1" kern="100" dirty="0" smtClean="0">
                          <a:effectLst/>
                        </a:rPr>
                        <a:t>註</a:t>
                      </a:r>
                      <a:r>
                        <a:rPr lang="zh-TW" altLang="en-US" sz="2000" b="1" kern="100" dirty="0" smtClean="0">
                          <a:effectLst/>
                          <a:latin typeface="PMingLiU" panose="02020500000000000000" pitchFamily="18" charset="-120"/>
                          <a:ea typeface="PMingLiU" panose="02020500000000000000" pitchFamily="18" charset="-120"/>
                        </a:rPr>
                        <a:t>：</a:t>
                      </a:r>
                      <a:r>
                        <a:rPr lang="zh-TW" altLang="en-US" sz="2000" b="1" kern="100" dirty="0" smtClean="0">
                          <a:effectLst/>
                        </a:rPr>
                        <a:t>依施工進度認定</a:t>
                      </a:r>
                      <a:r>
                        <a:rPr lang="zh-TW" altLang="en-US" sz="2000" b="1" kern="100" dirty="0" smtClean="0">
                          <a:effectLst/>
                          <a:latin typeface="標楷體" panose="03000509000000000000" pitchFamily="65" charset="-120"/>
                          <a:ea typeface="標楷體" panose="03000509000000000000" pitchFamily="65" charset="-120"/>
                        </a:rPr>
                        <a:t>，非驗收性質，由履約管理主辦單位主政。</a:t>
                      </a:r>
                      <a:endParaRPr lang="zh-TW" sz="2000" b="1" kern="100" dirty="0">
                        <a:effectLst/>
                      </a:endParaRPr>
                    </a:p>
                    <a:p>
                      <a:pPr>
                        <a:spcAft>
                          <a:spcPts val="0"/>
                        </a:spcAft>
                      </a:pPr>
                      <a:r>
                        <a:rPr lang="en-US" sz="2000" b="1" kern="100" dirty="0">
                          <a:effectLst/>
                        </a:rPr>
                        <a:t> </a:t>
                      </a:r>
                      <a:endParaRPr lang="zh-TW" sz="2000" b="1"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43569" marR="43569" marT="0" marB="0"/>
                </a:tc>
                <a:extLst>
                  <a:ext uri="{0D108BD9-81ED-4DB2-BD59-A6C34878D82A}">
                    <a16:rowId xmlns:a16="http://schemas.microsoft.com/office/drawing/2014/main" xmlns="" val="519638436"/>
                  </a:ext>
                </a:extLst>
              </a:tr>
            </a:tbl>
          </a:graphicData>
        </a:graphic>
      </p:graphicFrame>
      <p:sp>
        <p:nvSpPr>
          <p:cNvPr id="36891" name="Rectangle 1"/>
          <p:cNvSpPr>
            <a:spLocks noChangeArrowheads="1"/>
          </p:cNvSpPr>
          <p:nvPr/>
        </p:nvSpPr>
        <p:spPr bwMode="auto">
          <a:xfrm>
            <a:off x="1758950" y="130492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kumimoji="1">
                <a:solidFill>
                  <a:schemeClr val="tx1"/>
                </a:solidFill>
                <a:latin typeface="Arial" panose="020B0604020202020204" pitchFamily="34" charset="0"/>
                <a:ea typeface="標楷體" panose="03000509000000000000" pitchFamily="65" charset="-120"/>
              </a:defRPr>
            </a:lvl1pPr>
            <a:lvl2pPr marL="742950" indent="-285750">
              <a:defRPr kumimoji="1">
                <a:solidFill>
                  <a:schemeClr val="tx1"/>
                </a:solidFill>
                <a:latin typeface="Arial" panose="020B0604020202020204" pitchFamily="34" charset="0"/>
                <a:ea typeface="標楷體" panose="03000509000000000000" pitchFamily="65" charset="-120"/>
              </a:defRPr>
            </a:lvl2pPr>
            <a:lvl3pPr marL="1143000" indent="-228600">
              <a:defRPr kumimoji="1">
                <a:solidFill>
                  <a:schemeClr val="tx1"/>
                </a:solidFill>
                <a:latin typeface="Arial" panose="020B0604020202020204" pitchFamily="34" charset="0"/>
                <a:ea typeface="標楷體" panose="03000509000000000000" pitchFamily="65" charset="-120"/>
              </a:defRPr>
            </a:lvl3pPr>
            <a:lvl4pPr marL="1600200" indent="-228600">
              <a:defRPr kumimoji="1">
                <a:solidFill>
                  <a:schemeClr val="tx1"/>
                </a:solidFill>
                <a:latin typeface="Arial" panose="020B0604020202020204" pitchFamily="34" charset="0"/>
                <a:ea typeface="標楷體" panose="03000509000000000000" pitchFamily="65" charset="-120"/>
              </a:defRPr>
            </a:lvl4pPr>
            <a:lvl5pPr marL="2057400" indent="-228600">
              <a:defRPr kumimoji="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標楷體" panose="03000509000000000000" pitchFamily="65" charset="-120"/>
              </a:defRPr>
            </a:lvl9pPr>
          </a:lstStyle>
          <a:p>
            <a:endParaRPr lang="zh-TW" altLang="en-US"/>
          </a:p>
        </p:txBody>
      </p:sp>
      <p:sp>
        <p:nvSpPr>
          <p:cNvPr id="4" name="投影片編號版面配置區 3"/>
          <p:cNvSpPr>
            <a:spLocks noGrp="1"/>
          </p:cNvSpPr>
          <p:nvPr>
            <p:ph type="sldNum" sz="quarter" idx="12"/>
          </p:nvPr>
        </p:nvSpPr>
        <p:spPr/>
        <p:txBody>
          <a:bodyPr/>
          <a:lstStyle/>
          <a:p>
            <a:fld id="{1118FB7C-3051-423D-B140-B22D31D849CF}" type="slidenum">
              <a:rPr lang="zh-TW" altLang="en-US" smtClean="0"/>
              <a:pPr/>
              <a:t>141</a:t>
            </a:fld>
            <a:endParaRPr lang="zh-TW" altLang="en-US"/>
          </a:p>
        </p:txBody>
      </p:sp>
    </p:spTree>
    <p:extLst>
      <p:ext uri="{BB962C8B-B14F-4D97-AF65-F5344CB8AC3E}">
        <p14:creationId xmlns:p14="http://schemas.microsoft.com/office/powerpoint/2010/main" val="4275657040"/>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idx="4294967295"/>
          </p:nvPr>
        </p:nvSpPr>
        <p:spPr>
          <a:xfrm>
            <a:off x="468313" y="188913"/>
            <a:ext cx="8229600" cy="576262"/>
          </a:xfrm>
        </p:spPr>
        <p:txBody>
          <a:bodyPr>
            <a:normAutofit fontScale="90000"/>
          </a:bodyPr>
          <a:lstStyle/>
          <a:p>
            <a:pPr algn="ctr" eaLnBrk="1" hangingPunct="1">
              <a:defRPr/>
            </a:pPr>
            <a:r>
              <a:rPr lang="zh-TW" altLang="en-US" b="1" dirty="0" smtClean="0">
                <a:solidFill>
                  <a:srgbClr val="FF0000"/>
                </a:solidFill>
              </a:rPr>
              <a:t>採購金額決定招標方式</a:t>
            </a:r>
            <a:r>
              <a:rPr lang="en-US" altLang="zh-TW" b="1" dirty="0" smtClean="0">
                <a:solidFill>
                  <a:srgbClr val="FF0000"/>
                </a:solidFill>
              </a:rPr>
              <a:t>1</a:t>
            </a:r>
            <a:endParaRPr lang="zh-TW" altLang="en-US" b="1" dirty="0" smtClean="0">
              <a:solidFill>
                <a:srgbClr val="FF0000"/>
              </a:solidFill>
            </a:endParaRPr>
          </a:p>
        </p:txBody>
      </p:sp>
      <p:sp>
        <p:nvSpPr>
          <p:cNvPr id="23555" name="矩形 1"/>
          <p:cNvSpPr>
            <a:spLocks noChangeArrowheads="1"/>
          </p:cNvSpPr>
          <p:nvPr/>
        </p:nvSpPr>
        <p:spPr bwMode="auto">
          <a:xfrm>
            <a:off x="298450" y="6284913"/>
            <a:ext cx="8666163"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Arial" panose="020B0604020202020204" pitchFamily="34" charset="0"/>
                <a:ea typeface="標楷體" panose="03000509000000000000" pitchFamily="65" charset="-120"/>
              </a:defRPr>
            </a:lvl1pPr>
            <a:lvl2pPr marL="742950" indent="-285750">
              <a:defRPr kumimoji="1">
                <a:solidFill>
                  <a:schemeClr val="tx1"/>
                </a:solidFill>
                <a:latin typeface="Arial" panose="020B0604020202020204" pitchFamily="34" charset="0"/>
                <a:ea typeface="標楷體" panose="03000509000000000000" pitchFamily="65" charset="-120"/>
              </a:defRPr>
            </a:lvl2pPr>
            <a:lvl3pPr marL="1143000" indent="-228600">
              <a:defRPr kumimoji="1">
                <a:solidFill>
                  <a:schemeClr val="tx1"/>
                </a:solidFill>
                <a:latin typeface="Arial" panose="020B0604020202020204" pitchFamily="34" charset="0"/>
                <a:ea typeface="標楷體" panose="03000509000000000000" pitchFamily="65" charset="-120"/>
              </a:defRPr>
            </a:lvl3pPr>
            <a:lvl4pPr marL="1600200" indent="-228600">
              <a:defRPr kumimoji="1">
                <a:solidFill>
                  <a:schemeClr val="tx1"/>
                </a:solidFill>
                <a:latin typeface="Arial" panose="020B0604020202020204" pitchFamily="34" charset="0"/>
                <a:ea typeface="標楷體" panose="03000509000000000000" pitchFamily="65" charset="-120"/>
              </a:defRPr>
            </a:lvl4pPr>
            <a:lvl5pPr marL="2057400" indent="-228600">
              <a:defRPr kumimoji="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標楷體" panose="03000509000000000000" pitchFamily="65" charset="-120"/>
              </a:defRPr>
            </a:lvl9pPr>
          </a:lstStyle>
          <a:p>
            <a:r>
              <a:rPr lang="en-US" altLang="zh-TW" sz="1600" b="1">
                <a:solidFill>
                  <a:srgbClr val="1205BB"/>
                </a:solidFill>
              </a:rPr>
              <a:t>(</a:t>
            </a:r>
            <a:r>
              <a:rPr lang="zh-TW" altLang="en-US" sz="1600" b="1">
                <a:solidFill>
                  <a:srgbClr val="1205BB"/>
                </a:solidFill>
              </a:rPr>
              <a:t>工程會會</a:t>
            </a:r>
            <a:r>
              <a:rPr lang="en-US" altLang="zh-TW" sz="1600" b="1">
                <a:solidFill>
                  <a:srgbClr val="1205BB"/>
                </a:solidFill>
              </a:rPr>
              <a:t>111.12.23</a:t>
            </a:r>
            <a:r>
              <a:rPr lang="zh-TW" altLang="en-US" sz="1600" b="1">
                <a:solidFill>
                  <a:srgbClr val="1205BB"/>
                </a:solidFill>
              </a:rPr>
              <a:t>工程企字第</a:t>
            </a:r>
            <a:r>
              <a:rPr lang="en-US" altLang="zh-TW" sz="1600" b="1">
                <a:solidFill>
                  <a:srgbClr val="1205BB"/>
                </a:solidFill>
              </a:rPr>
              <a:t>1110100798</a:t>
            </a:r>
            <a:r>
              <a:rPr lang="zh-TW" altLang="en-US" sz="1600" b="1">
                <a:solidFill>
                  <a:srgbClr val="1205BB"/>
                </a:solidFill>
              </a:rPr>
              <a:t>號令修正公告金額及小額採購金額，自</a:t>
            </a:r>
            <a:r>
              <a:rPr lang="en-US" altLang="zh-TW" sz="1600" b="1">
                <a:solidFill>
                  <a:srgbClr val="1205BB"/>
                </a:solidFill>
              </a:rPr>
              <a:t>112.1.1</a:t>
            </a:r>
            <a:r>
              <a:rPr lang="zh-TW" altLang="en-US" sz="1600" b="1">
                <a:solidFill>
                  <a:srgbClr val="1205BB"/>
                </a:solidFill>
              </a:rPr>
              <a:t>生效</a:t>
            </a:r>
            <a:r>
              <a:rPr lang="en-US" altLang="zh-TW" sz="1600" b="1">
                <a:solidFill>
                  <a:srgbClr val="1205BB"/>
                </a:solidFill>
              </a:rPr>
              <a:t>)</a:t>
            </a:r>
            <a:endParaRPr lang="zh-TW" altLang="en-US" sz="1600" b="1">
              <a:solidFill>
                <a:srgbClr val="1205BB"/>
              </a:solidFill>
            </a:endParaRPr>
          </a:p>
        </p:txBody>
      </p:sp>
      <p:graphicFrame>
        <p:nvGraphicFramePr>
          <p:cNvPr id="9" name="表格 8"/>
          <p:cNvGraphicFramePr>
            <a:graphicFrameLocks noGrp="1"/>
          </p:cNvGraphicFramePr>
          <p:nvPr/>
        </p:nvGraphicFramePr>
        <p:xfrm>
          <a:off x="323850" y="908050"/>
          <a:ext cx="8569324" cy="5387507"/>
        </p:xfrm>
        <a:graphic>
          <a:graphicData uri="http://schemas.openxmlformats.org/drawingml/2006/table">
            <a:tbl>
              <a:tblPr/>
              <a:tblGrid>
                <a:gridCol w="1440221">
                  <a:extLst>
                    <a:ext uri="{9D8B030D-6E8A-4147-A177-3AD203B41FA5}">
                      <a16:colId xmlns:a16="http://schemas.microsoft.com/office/drawing/2014/main" xmlns="" val="1344425291"/>
                    </a:ext>
                  </a:extLst>
                </a:gridCol>
                <a:gridCol w="936145">
                  <a:extLst>
                    <a:ext uri="{9D8B030D-6E8A-4147-A177-3AD203B41FA5}">
                      <a16:colId xmlns:a16="http://schemas.microsoft.com/office/drawing/2014/main" xmlns="" val="958944733"/>
                    </a:ext>
                  </a:extLst>
                </a:gridCol>
                <a:gridCol w="1080167">
                  <a:extLst>
                    <a:ext uri="{9D8B030D-6E8A-4147-A177-3AD203B41FA5}">
                      <a16:colId xmlns:a16="http://schemas.microsoft.com/office/drawing/2014/main" xmlns="" val="3961391003"/>
                    </a:ext>
                  </a:extLst>
                </a:gridCol>
                <a:gridCol w="936145">
                  <a:extLst>
                    <a:ext uri="{9D8B030D-6E8A-4147-A177-3AD203B41FA5}">
                      <a16:colId xmlns:a16="http://schemas.microsoft.com/office/drawing/2014/main" xmlns="" val="1385132807"/>
                    </a:ext>
                  </a:extLst>
                </a:gridCol>
                <a:gridCol w="1103421">
                  <a:extLst>
                    <a:ext uri="{9D8B030D-6E8A-4147-A177-3AD203B41FA5}">
                      <a16:colId xmlns:a16="http://schemas.microsoft.com/office/drawing/2014/main" xmlns="" val="3681673574"/>
                    </a:ext>
                  </a:extLst>
                </a:gridCol>
                <a:gridCol w="1211437">
                  <a:extLst>
                    <a:ext uri="{9D8B030D-6E8A-4147-A177-3AD203B41FA5}">
                      <a16:colId xmlns:a16="http://schemas.microsoft.com/office/drawing/2014/main" xmlns="" val="1494525044"/>
                    </a:ext>
                  </a:extLst>
                </a:gridCol>
                <a:gridCol w="1861788">
                  <a:extLst>
                    <a:ext uri="{9D8B030D-6E8A-4147-A177-3AD203B41FA5}">
                      <a16:colId xmlns:a16="http://schemas.microsoft.com/office/drawing/2014/main" xmlns="" val="3343718220"/>
                    </a:ext>
                  </a:extLst>
                </a:gridCol>
              </a:tblGrid>
              <a:tr h="658420">
                <a:tc>
                  <a:txBody>
                    <a:bodyPr/>
                    <a:lstStyle/>
                    <a:p>
                      <a:pPr algn="ctr">
                        <a:spcAft>
                          <a:spcPts val="0"/>
                        </a:spcAft>
                      </a:pPr>
                      <a:r>
                        <a:rPr lang="zh-TW" sz="1800" b="1" kern="100" dirty="0">
                          <a:effectLst/>
                          <a:latin typeface="+mn-ea"/>
                          <a:ea typeface="+mn-ea"/>
                          <a:cs typeface="Times New Roman" panose="02020603050405020304" pitchFamily="18" charset="0"/>
                        </a:rPr>
                        <a:t>項目 </a:t>
                      </a:r>
                      <a:r>
                        <a:rPr lang="en-US" sz="1800" b="1" kern="100" dirty="0">
                          <a:effectLst/>
                          <a:latin typeface="+mn-ea"/>
                          <a:ea typeface="+mn-ea"/>
                          <a:cs typeface="Times New Roman" panose="02020603050405020304" pitchFamily="18" charset="0"/>
                        </a:rPr>
                        <a:t>/</a:t>
                      </a:r>
                      <a:endParaRPr lang="zh-TW" sz="1800" b="1" kern="100" dirty="0">
                        <a:effectLst/>
                        <a:latin typeface="+mn-ea"/>
                        <a:ea typeface="+mn-ea"/>
                        <a:cs typeface="Times New Roman" panose="02020603050405020304" pitchFamily="18" charset="0"/>
                      </a:endParaRPr>
                    </a:p>
                    <a:p>
                      <a:pPr algn="ctr">
                        <a:spcAft>
                          <a:spcPts val="0"/>
                        </a:spcAft>
                      </a:pPr>
                      <a:r>
                        <a:rPr lang="zh-TW" sz="1800" b="1" kern="100" dirty="0">
                          <a:effectLst/>
                          <a:latin typeface="+mn-ea"/>
                          <a:ea typeface="+mn-ea"/>
                          <a:cs typeface="Times New Roman" panose="02020603050405020304" pitchFamily="18" charset="0"/>
                        </a:rPr>
                        <a:t>標的</a:t>
                      </a:r>
                    </a:p>
                  </a:txBody>
                  <a:tcPr marL="87743" marR="87743" marT="43875" marB="4387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TW" sz="1800" b="1" kern="100">
                          <a:effectLst/>
                          <a:latin typeface="+mn-ea"/>
                          <a:ea typeface="+mn-ea"/>
                          <a:cs typeface="Times New Roman" panose="02020603050405020304" pitchFamily="18" charset="0"/>
                        </a:rPr>
                        <a:t>工程</a:t>
                      </a:r>
                    </a:p>
                  </a:txBody>
                  <a:tcPr marL="87743" marR="87743" marT="43875" marB="4387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TW" sz="1800" b="1" kern="100">
                          <a:effectLst/>
                          <a:latin typeface="+mn-ea"/>
                          <a:ea typeface="+mn-ea"/>
                          <a:cs typeface="Times New Roman" panose="02020603050405020304" pitchFamily="18" charset="0"/>
                        </a:rPr>
                        <a:t>財物</a:t>
                      </a:r>
                    </a:p>
                  </a:txBody>
                  <a:tcPr marL="87743" marR="87743" marT="43875" marB="4387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TW" sz="1800" b="1" kern="100">
                          <a:effectLst/>
                          <a:latin typeface="+mn-ea"/>
                          <a:ea typeface="+mn-ea"/>
                          <a:cs typeface="Times New Roman" panose="02020603050405020304" pitchFamily="18" charset="0"/>
                        </a:rPr>
                        <a:t>勞務</a:t>
                      </a:r>
                    </a:p>
                  </a:txBody>
                  <a:tcPr marL="87743" marR="87743" marT="43875" marB="4387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TW" sz="1800" b="1" kern="100" dirty="0">
                          <a:effectLst/>
                          <a:latin typeface="+mn-ea"/>
                          <a:ea typeface="+mn-ea"/>
                          <a:cs typeface="Times New Roman" panose="02020603050405020304" pitchFamily="18" charset="0"/>
                        </a:rPr>
                        <a:t>等標期限</a:t>
                      </a:r>
                    </a:p>
                    <a:p>
                      <a:pPr algn="ctr">
                        <a:spcAft>
                          <a:spcPts val="0"/>
                        </a:spcAft>
                      </a:pPr>
                      <a:r>
                        <a:rPr lang="zh-TW" sz="1800" b="1" kern="100" dirty="0">
                          <a:effectLst/>
                          <a:latin typeface="+mn-ea"/>
                          <a:ea typeface="+mn-ea"/>
                          <a:cs typeface="Times New Roman" panose="02020603050405020304" pitchFamily="18" charset="0"/>
                        </a:rPr>
                        <a:t>（至少）</a:t>
                      </a:r>
                    </a:p>
                  </a:txBody>
                  <a:tcPr marL="87743" marR="87743" marT="43875" marB="4387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TW" sz="1800" b="1" kern="100">
                          <a:effectLst/>
                          <a:latin typeface="+mn-ea"/>
                          <a:ea typeface="+mn-ea"/>
                          <a:cs typeface="Times New Roman" panose="02020603050405020304" pitchFamily="18" charset="0"/>
                        </a:rPr>
                        <a:t>招標方式</a:t>
                      </a:r>
                    </a:p>
                  </a:txBody>
                  <a:tcPr marL="87743" marR="87743" marT="43875" marB="4387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TW" sz="1800" b="1" kern="100" dirty="0">
                          <a:effectLst/>
                          <a:latin typeface="+mn-ea"/>
                          <a:ea typeface="+mn-ea"/>
                          <a:cs typeface="Times New Roman" panose="02020603050405020304" pitchFamily="18" charset="0"/>
                        </a:rPr>
                        <a:t>資格標</a:t>
                      </a:r>
                    </a:p>
                  </a:txBody>
                  <a:tcPr marL="87743" marR="87743" marT="43875" marB="4387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517164727"/>
                  </a:ext>
                </a:extLst>
              </a:tr>
              <a:tr h="1352208">
                <a:tc>
                  <a:txBody>
                    <a:bodyPr/>
                    <a:lstStyle/>
                    <a:p>
                      <a:pPr>
                        <a:spcAft>
                          <a:spcPts val="0"/>
                        </a:spcAft>
                      </a:pPr>
                      <a:r>
                        <a:rPr lang="zh-TW" sz="1800" b="1" kern="100" dirty="0" smtClean="0">
                          <a:effectLst/>
                          <a:latin typeface="+mn-ea"/>
                          <a:ea typeface="+mn-ea"/>
                          <a:cs typeface="Times New Roman" panose="02020603050405020304" pitchFamily="18" charset="0"/>
                        </a:rPr>
                        <a:t>巨額採購</a:t>
                      </a:r>
                      <a:endParaRPr lang="zh-TW" sz="1800" b="1" kern="100" dirty="0">
                        <a:effectLst/>
                        <a:latin typeface="+mn-ea"/>
                        <a:ea typeface="+mn-ea"/>
                        <a:cs typeface="Times New Roman" panose="02020603050405020304" pitchFamily="18" charset="0"/>
                      </a:endParaRPr>
                    </a:p>
                  </a:txBody>
                  <a:tcPr marL="87743" marR="87743" marT="43875" marB="4387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TW" sz="1800" b="1" kern="100" dirty="0">
                          <a:effectLst/>
                          <a:latin typeface="+mn-ea"/>
                          <a:ea typeface="+mn-ea"/>
                          <a:cs typeface="Times New Roman" panose="02020603050405020304" pitchFamily="18" charset="0"/>
                        </a:rPr>
                        <a:t>二億</a:t>
                      </a:r>
                    </a:p>
                  </a:txBody>
                  <a:tcPr marL="87743" marR="87743" marT="43875" marB="4387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TW" sz="1800" b="1" kern="100" dirty="0">
                          <a:effectLst/>
                          <a:latin typeface="+mn-ea"/>
                          <a:ea typeface="+mn-ea"/>
                          <a:cs typeface="Times New Roman" panose="02020603050405020304" pitchFamily="18" charset="0"/>
                        </a:rPr>
                        <a:t>一億</a:t>
                      </a:r>
                    </a:p>
                  </a:txBody>
                  <a:tcPr marL="87743" marR="87743" marT="43875" marB="4387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TW" sz="1800" b="1" kern="100">
                          <a:effectLst/>
                          <a:latin typeface="+mn-ea"/>
                          <a:ea typeface="+mn-ea"/>
                          <a:cs typeface="Times New Roman" panose="02020603050405020304" pitchFamily="18" charset="0"/>
                        </a:rPr>
                        <a:t>二千萬</a:t>
                      </a:r>
                    </a:p>
                  </a:txBody>
                  <a:tcPr marL="87743" marR="87743" marT="43875" marB="4387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b="1" kern="100">
                          <a:effectLst/>
                          <a:latin typeface="+mn-ea"/>
                          <a:ea typeface="+mn-ea"/>
                          <a:cs typeface="Times New Roman" panose="02020603050405020304" pitchFamily="18" charset="0"/>
                        </a:rPr>
                        <a:t>28</a:t>
                      </a:r>
                      <a:r>
                        <a:rPr lang="zh-TW" sz="1800" b="1" kern="100">
                          <a:effectLst/>
                          <a:latin typeface="+mn-ea"/>
                          <a:ea typeface="+mn-ea"/>
                          <a:cs typeface="Times New Roman" panose="02020603050405020304" pitchFamily="18" charset="0"/>
                        </a:rPr>
                        <a:t>天</a:t>
                      </a:r>
                    </a:p>
                  </a:txBody>
                  <a:tcPr marL="87743" marR="87743" marT="43875" marB="4387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4">
                  <a:txBody>
                    <a:bodyPr/>
                    <a:lstStyle/>
                    <a:p>
                      <a:pPr>
                        <a:spcAft>
                          <a:spcPts val="0"/>
                        </a:spcAft>
                      </a:pPr>
                      <a:r>
                        <a:rPr lang="en-US" sz="1800" b="1" kern="100" dirty="0">
                          <a:effectLst/>
                          <a:latin typeface="+mn-ea"/>
                          <a:ea typeface="+mn-ea"/>
                          <a:cs typeface="Times New Roman" panose="02020603050405020304" pitchFamily="18" charset="0"/>
                        </a:rPr>
                        <a:t>1.</a:t>
                      </a:r>
                      <a:r>
                        <a:rPr lang="zh-TW" sz="1800" b="1" kern="100" dirty="0">
                          <a:effectLst/>
                          <a:latin typeface="+mn-ea"/>
                          <a:ea typeface="+mn-ea"/>
                          <a:cs typeface="Times New Roman" panose="02020603050405020304" pitchFamily="18" charset="0"/>
                        </a:rPr>
                        <a:t>原則：</a:t>
                      </a:r>
                    </a:p>
                    <a:p>
                      <a:pPr>
                        <a:spcAft>
                          <a:spcPts val="0"/>
                        </a:spcAft>
                      </a:pPr>
                      <a:r>
                        <a:rPr lang="zh-TW" sz="1800" b="1" kern="100" dirty="0">
                          <a:effectLst/>
                          <a:latin typeface="+mn-ea"/>
                          <a:ea typeface="+mn-ea"/>
                          <a:cs typeface="Times New Roman" panose="02020603050405020304" pitchFamily="18" charset="0"/>
                        </a:rPr>
                        <a:t>公開招標</a:t>
                      </a:r>
                    </a:p>
                    <a:p>
                      <a:pPr>
                        <a:spcAft>
                          <a:spcPts val="0"/>
                        </a:spcAft>
                      </a:pPr>
                      <a:r>
                        <a:rPr lang="en-US" sz="1800" b="1" kern="100" dirty="0">
                          <a:effectLst/>
                          <a:latin typeface="+mn-ea"/>
                          <a:ea typeface="+mn-ea"/>
                          <a:cs typeface="Times New Roman" panose="02020603050405020304" pitchFamily="18" charset="0"/>
                        </a:rPr>
                        <a:t>2.</a:t>
                      </a:r>
                      <a:r>
                        <a:rPr lang="zh-TW" sz="1800" b="1" kern="100" dirty="0">
                          <a:effectLst/>
                          <a:latin typeface="+mn-ea"/>
                          <a:ea typeface="+mn-ea"/>
                          <a:cs typeface="Times New Roman" panose="02020603050405020304" pitchFamily="18" charset="0"/>
                        </a:rPr>
                        <a:t>例外：</a:t>
                      </a:r>
                    </a:p>
                    <a:p>
                      <a:pPr>
                        <a:spcAft>
                          <a:spcPts val="0"/>
                        </a:spcAft>
                      </a:pPr>
                      <a:r>
                        <a:rPr lang="zh-TW" sz="1800" b="1" kern="100" dirty="0">
                          <a:effectLst/>
                          <a:latin typeface="+mn-ea"/>
                          <a:ea typeface="+mn-ea"/>
                          <a:cs typeface="Times New Roman" panose="02020603050405020304" pitchFamily="18" charset="0"/>
                        </a:rPr>
                        <a:t>限制性招標選擇性招標（</a:t>
                      </a:r>
                      <a:r>
                        <a:rPr lang="zh-TW" sz="1800" b="1" kern="100" dirty="0" smtClean="0">
                          <a:effectLst/>
                          <a:latin typeface="+mn-ea"/>
                          <a:ea typeface="+mn-ea"/>
                          <a:cs typeface="Times New Roman" panose="02020603050405020304" pitchFamily="18" charset="0"/>
                        </a:rPr>
                        <a:t>採</a:t>
                      </a:r>
                      <a:r>
                        <a:rPr lang="zh-TW" altLang="en-US" sz="1800" b="1" kern="100" dirty="0" smtClean="0">
                          <a:effectLst/>
                          <a:latin typeface="+mn-ea"/>
                          <a:ea typeface="+mn-ea"/>
                          <a:cs typeface="Times New Roman" panose="02020603050405020304" pitchFamily="18" charset="0"/>
                        </a:rPr>
                        <a:t>購法</a:t>
                      </a:r>
                      <a:r>
                        <a:rPr lang="en-US" altLang="zh-TW" sz="1800" b="1" kern="100" dirty="0" smtClean="0">
                          <a:effectLst/>
                          <a:latin typeface="標楷體" panose="03000509000000000000" pitchFamily="65" charset="-120"/>
                          <a:ea typeface="標楷體" panose="03000509000000000000" pitchFamily="65" charset="-120"/>
                          <a:cs typeface="Times New Roman" panose="02020603050405020304" pitchFamily="18" charset="0"/>
                        </a:rPr>
                        <a:t>§</a:t>
                      </a:r>
                      <a:r>
                        <a:rPr lang="en-US" sz="1800" b="1" kern="100" dirty="0" smtClean="0">
                          <a:effectLst/>
                          <a:latin typeface="+mn-ea"/>
                          <a:ea typeface="+mn-ea"/>
                          <a:cs typeface="Times New Roman" panose="02020603050405020304" pitchFamily="18" charset="0"/>
                        </a:rPr>
                        <a:t>19</a:t>
                      </a:r>
                      <a:r>
                        <a:rPr lang="zh-TW" sz="1800" b="1" kern="100" dirty="0">
                          <a:effectLst/>
                          <a:latin typeface="+mn-ea"/>
                          <a:ea typeface="+mn-ea"/>
                          <a:cs typeface="Times New Roman" panose="02020603050405020304" pitchFamily="18" charset="0"/>
                        </a:rPr>
                        <a:t>）</a:t>
                      </a:r>
                    </a:p>
                  </a:txBody>
                  <a:tcPr marL="87743" marR="87743" marT="43875" marB="4387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zh-TW" sz="1600" b="1" kern="100" dirty="0">
                          <a:effectLst/>
                          <a:latin typeface="+mn-ea"/>
                          <a:ea typeface="+mn-ea"/>
                          <a:cs typeface="Times New Roman" panose="02020603050405020304" pitchFamily="18" charset="0"/>
                        </a:rPr>
                        <a:t>投標廠商資格與特殊或巨額採購認定標準第</a:t>
                      </a:r>
                      <a:r>
                        <a:rPr lang="en-US" sz="1600" b="1" kern="100" dirty="0">
                          <a:effectLst/>
                          <a:latin typeface="+mn-ea"/>
                          <a:ea typeface="+mn-ea"/>
                          <a:cs typeface="Times New Roman" panose="02020603050405020304" pitchFamily="18" charset="0"/>
                        </a:rPr>
                        <a:t>5</a:t>
                      </a:r>
                      <a:r>
                        <a:rPr lang="zh-TW" sz="1600" b="1" kern="100" dirty="0">
                          <a:effectLst/>
                          <a:latin typeface="+mn-ea"/>
                          <a:ea typeface="+mn-ea"/>
                          <a:cs typeface="Times New Roman" panose="02020603050405020304" pitchFamily="18" charset="0"/>
                        </a:rPr>
                        <a:t>條之</a:t>
                      </a:r>
                      <a:r>
                        <a:rPr lang="zh-TW" sz="1600" b="1" kern="100" dirty="0">
                          <a:solidFill>
                            <a:srgbClr val="1205BB"/>
                          </a:solidFill>
                          <a:effectLst/>
                          <a:latin typeface="+mn-ea"/>
                          <a:ea typeface="+mn-ea"/>
                          <a:cs typeface="Times New Roman" panose="02020603050405020304" pitchFamily="18" charset="0"/>
                        </a:rPr>
                        <a:t>特定資格</a:t>
                      </a:r>
                      <a:r>
                        <a:rPr lang="zh-TW" sz="1600" b="1" kern="100" dirty="0">
                          <a:effectLst/>
                          <a:latin typeface="+mn-ea"/>
                          <a:ea typeface="+mn-ea"/>
                          <a:cs typeface="Times New Roman" panose="02020603050405020304" pitchFamily="18" charset="0"/>
                        </a:rPr>
                        <a:t>【特殊或</a:t>
                      </a:r>
                      <a:r>
                        <a:rPr lang="zh-TW" sz="1600" b="1" kern="100" dirty="0" smtClean="0">
                          <a:solidFill>
                            <a:srgbClr val="FF0000"/>
                          </a:solidFill>
                          <a:effectLst/>
                          <a:latin typeface="+mn-ea"/>
                          <a:ea typeface="+mn-ea"/>
                          <a:cs typeface="Times New Roman" panose="02020603050405020304" pitchFamily="18" charset="0"/>
                        </a:rPr>
                        <a:t>巨額採購</a:t>
                      </a:r>
                      <a:r>
                        <a:rPr lang="zh-TW" sz="1600" b="1" kern="100" dirty="0">
                          <a:effectLst/>
                          <a:latin typeface="+mn-ea"/>
                          <a:ea typeface="+mn-ea"/>
                          <a:cs typeface="Times New Roman" panose="02020603050405020304" pitchFamily="18" charset="0"/>
                        </a:rPr>
                        <a:t>】</a:t>
                      </a:r>
                    </a:p>
                  </a:txBody>
                  <a:tcPr marL="87743" marR="87743" marT="43875" marB="4387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949825667"/>
                  </a:ext>
                </a:extLst>
              </a:tr>
              <a:tr h="513772">
                <a:tc>
                  <a:txBody>
                    <a:bodyPr/>
                    <a:lstStyle/>
                    <a:p>
                      <a:pPr>
                        <a:spcAft>
                          <a:spcPts val="0"/>
                        </a:spcAft>
                      </a:pPr>
                      <a:r>
                        <a:rPr lang="zh-TW" sz="1800" b="1" kern="100" dirty="0" smtClean="0">
                          <a:effectLst/>
                          <a:latin typeface="+mn-ea"/>
                          <a:ea typeface="+mn-ea"/>
                          <a:cs typeface="Times New Roman" panose="02020603050405020304" pitchFamily="18" charset="0"/>
                        </a:rPr>
                        <a:t>查核金額</a:t>
                      </a:r>
                      <a:endParaRPr lang="zh-TW" sz="1800" b="1" kern="100" dirty="0">
                        <a:effectLst/>
                        <a:latin typeface="+mn-ea"/>
                        <a:ea typeface="+mn-ea"/>
                        <a:cs typeface="Times New Roman" panose="02020603050405020304" pitchFamily="18" charset="0"/>
                      </a:endParaRPr>
                    </a:p>
                  </a:txBody>
                  <a:tcPr marL="87743" marR="87743" marT="43875" marB="4387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TW" sz="1800" b="1" kern="100">
                          <a:effectLst/>
                          <a:latin typeface="+mn-ea"/>
                          <a:ea typeface="+mn-ea"/>
                          <a:cs typeface="Times New Roman" panose="02020603050405020304" pitchFamily="18" charset="0"/>
                        </a:rPr>
                        <a:t>五千萬</a:t>
                      </a:r>
                    </a:p>
                  </a:txBody>
                  <a:tcPr marL="87743" marR="87743" marT="43875" marB="4387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TW" sz="1800" b="1" kern="100" dirty="0">
                          <a:effectLst/>
                          <a:latin typeface="+mn-ea"/>
                          <a:ea typeface="+mn-ea"/>
                          <a:cs typeface="Times New Roman" panose="02020603050405020304" pitchFamily="18" charset="0"/>
                        </a:rPr>
                        <a:t>五千萬</a:t>
                      </a:r>
                    </a:p>
                  </a:txBody>
                  <a:tcPr marL="87743" marR="87743" marT="43875" marB="4387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TW" sz="1800" b="1" kern="100" dirty="0">
                          <a:effectLst/>
                          <a:latin typeface="+mn-ea"/>
                          <a:ea typeface="+mn-ea"/>
                          <a:cs typeface="Times New Roman" panose="02020603050405020304" pitchFamily="18" charset="0"/>
                        </a:rPr>
                        <a:t>一千萬</a:t>
                      </a:r>
                    </a:p>
                  </a:txBody>
                  <a:tcPr marL="87743" marR="87743" marT="43875" marB="4387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b="1" kern="100">
                          <a:effectLst/>
                          <a:latin typeface="+mn-ea"/>
                          <a:ea typeface="+mn-ea"/>
                          <a:cs typeface="Times New Roman" panose="02020603050405020304" pitchFamily="18" charset="0"/>
                        </a:rPr>
                        <a:t>21</a:t>
                      </a:r>
                      <a:r>
                        <a:rPr lang="zh-TW" sz="1800" b="1" kern="100">
                          <a:effectLst/>
                          <a:latin typeface="+mn-ea"/>
                          <a:ea typeface="+mn-ea"/>
                          <a:cs typeface="Times New Roman" panose="02020603050405020304" pitchFamily="18" charset="0"/>
                        </a:rPr>
                        <a:t>天</a:t>
                      </a:r>
                    </a:p>
                  </a:txBody>
                  <a:tcPr marL="87743" marR="87743" marT="43875" marB="4387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zh-TW" altLang="en-US"/>
                    </a:p>
                  </a:txBody>
                  <a:tcPr/>
                </a:tc>
                <a:tc rowSpan="5">
                  <a:txBody>
                    <a:bodyPr/>
                    <a:lstStyle/>
                    <a:p>
                      <a:pPr>
                        <a:spcAft>
                          <a:spcPts val="0"/>
                        </a:spcAft>
                      </a:pPr>
                      <a:r>
                        <a:rPr lang="zh-TW" sz="1800" b="1" kern="100" dirty="0">
                          <a:effectLst/>
                          <a:latin typeface="+mn-ea"/>
                          <a:ea typeface="+mn-ea"/>
                          <a:cs typeface="Times New Roman" panose="02020603050405020304" pitchFamily="18" charset="0"/>
                        </a:rPr>
                        <a:t>投標廠商資格與特殊或巨額採購認定</a:t>
                      </a:r>
                      <a:r>
                        <a:rPr lang="zh-TW" sz="1800" b="1" kern="100" dirty="0" smtClean="0">
                          <a:effectLst/>
                          <a:latin typeface="+mn-ea"/>
                          <a:ea typeface="+mn-ea"/>
                          <a:cs typeface="Times New Roman" panose="02020603050405020304" pitchFamily="18" charset="0"/>
                        </a:rPr>
                        <a:t>標準之</a:t>
                      </a:r>
                      <a:r>
                        <a:rPr lang="zh-TW" sz="1800" b="1" kern="100" dirty="0">
                          <a:solidFill>
                            <a:srgbClr val="1205BB"/>
                          </a:solidFill>
                          <a:effectLst/>
                          <a:latin typeface="+mn-ea"/>
                          <a:ea typeface="+mn-ea"/>
                          <a:cs typeface="Times New Roman" panose="02020603050405020304" pitchFamily="18" charset="0"/>
                        </a:rPr>
                        <a:t>基本資格</a:t>
                      </a:r>
                      <a:r>
                        <a:rPr lang="zh-TW" sz="1800" b="1" kern="100" dirty="0">
                          <a:effectLst/>
                          <a:latin typeface="+mn-ea"/>
                          <a:ea typeface="+mn-ea"/>
                          <a:cs typeface="Times New Roman" panose="02020603050405020304" pitchFamily="18" charset="0"/>
                        </a:rPr>
                        <a:t>：</a:t>
                      </a:r>
                    </a:p>
                    <a:p>
                      <a:pPr>
                        <a:spcAft>
                          <a:spcPts val="0"/>
                        </a:spcAft>
                      </a:pPr>
                      <a:r>
                        <a:rPr lang="en-US" sz="1800" b="1" kern="100" dirty="0">
                          <a:effectLst/>
                          <a:latin typeface="+mn-ea"/>
                          <a:ea typeface="+mn-ea"/>
                          <a:cs typeface="Times New Roman" panose="02020603050405020304" pitchFamily="18" charset="0"/>
                        </a:rPr>
                        <a:t>1.</a:t>
                      </a:r>
                      <a:r>
                        <a:rPr lang="zh-TW" sz="1800" b="1" kern="100" dirty="0">
                          <a:effectLst/>
                          <a:latin typeface="+mn-ea"/>
                          <a:ea typeface="+mn-ea"/>
                          <a:cs typeface="Times New Roman" panose="02020603050405020304" pitchFamily="18" charset="0"/>
                        </a:rPr>
                        <a:t>與提供招標標的有關者</a:t>
                      </a:r>
                      <a:r>
                        <a:rPr lang="zh-TW" sz="1800" b="1" kern="100" dirty="0" smtClean="0">
                          <a:effectLst/>
                          <a:latin typeface="+mn-ea"/>
                          <a:ea typeface="+mn-ea"/>
                          <a:cs typeface="Times New Roman" panose="02020603050405020304" pitchFamily="18" charset="0"/>
                        </a:rPr>
                        <a:t>。</a:t>
                      </a:r>
                      <a:r>
                        <a:rPr lang="en-US" altLang="zh-TW" sz="1800" b="1" kern="100" dirty="0" smtClean="0">
                          <a:effectLst/>
                          <a:latin typeface="+mn-ea"/>
                          <a:ea typeface="+mn-ea"/>
                          <a:cs typeface="Times New Roman" panose="02020603050405020304" pitchFamily="18" charset="0"/>
                        </a:rPr>
                        <a:t>(</a:t>
                      </a:r>
                      <a:r>
                        <a:rPr lang="zh-TW" altLang="en-US" sz="1800" b="1" kern="100" dirty="0" smtClean="0">
                          <a:effectLst/>
                          <a:latin typeface="+mn-ea"/>
                          <a:ea typeface="+mn-ea"/>
                          <a:cs typeface="Times New Roman" panose="02020603050405020304" pitchFamily="18" charset="0"/>
                        </a:rPr>
                        <a:t>設立或登記證明</a:t>
                      </a:r>
                      <a:r>
                        <a:rPr lang="zh-TW" altLang="en-US" sz="1800" b="1" kern="100" dirty="0" smtClean="0">
                          <a:effectLst/>
                          <a:latin typeface="PMingLiU" panose="02020500000000000000" pitchFamily="18" charset="-120"/>
                          <a:ea typeface="PMingLiU" panose="02020500000000000000" pitchFamily="18" charset="-120"/>
                          <a:cs typeface="Times New Roman" panose="02020603050405020304" pitchFamily="18" charset="0"/>
                        </a:rPr>
                        <a:t>、</a:t>
                      </a:r>
                      <a:r>
                        <a:rPr lang="zh-TW" altLang="en-US" sz="1800" b="1" kern="100" dirty="0" smtClean="0">
                          <a:effectLst/>
                          <a:latin typeface="+mn-ea"/>
                          <a:ea typeface="+mn-ea"/>
                          <a:cs typeface="Times New Roman" panose="02020603050405020304" pitchFamily="18" charset="0"/>
                        </a:rPr>
                        <a:t>納稅證明</a:t>
                      </a:r>
                      <a:r>
                        <a:rPr lang="zh-TW" altLang="en-US" sz="1800" b="1" kern="100" dirty="0" smtClean="0">
                          <a:effectLst/>
                          <a:latin typeface="PMingLiU" panose="02020500000000000000" pitchFamily="18" charset="-120"/>
                          <a:ea typeface="PMingLiU" panose="02020500000000000000" pitchFamily="18" charset="-120"/>
                          <a:cs typeface="Times New Roman" panose="02020603050405020304" pitchFamily="18" charset="0"/>
                        </a:rPr>
                        <a:t>、</a:t>
                      </a:r>
                      <a:r>
                        <a:rPr lang="zh-TW" altLang="en-US" sz="1800" b="1" kern="100" dirty="0" smtClean="0">
                          <a:effectLst/>
                          <a:latin typeface="+mn-ea"/>
                          <a:ea typeface="+mn-ea"/>
                          <a:cs typeface="Times New Roman" panose="02020603050405020304" pitchFamily="18" charset="0"/>
                        </a:rPr>
                        <a:t>會員證</a:t>
                      </a:r>
                      <a:r>
                        <a:rPr lang="zh-TW" altLang="en-US" sz="1800" b="1" kern="100" dirty="0" smtClean="0">
                          <a:effectLst/>
                          <a:latin typeface="PMingLiU" panose="02020500000000000000" pitchFamily="18" charset="-120"/>
                          <a:ea typeface="PMingLiU" panose="02020500000000000000" pitchFamily="18" charset="-120"/>
                          <a:cs typeface="Times New Roman" panose="02020603050405020304" pitchFamily="18" charset="0"/>
                        </a:rPr>
                        <a:t>；</a:t>
                      </a:r>
                      <a:r>
                        <a:rPr lang="zh-TW" altLang="zh-TW" sz="1800" b="1" kern="1200" dirty="0" smtClean="0">
                          <a:solidFill>
                            <a:schemeClr val="tx1"/>
                          </a:solidFill>
                          <a:effectLst/>
                          <a:latin typeface="+mn-lt"/>
                          <a:ea typeface="+mn-ea"/>
                          <a:cs typeface="+mn-cs"/>
                        </a:rPr>
                        <a:t>第</a:t>
                      </a:r>
                      <a:r>
                        <a:rPr lang="en-US" altLang="zh-TW" sz="1800" b="1" kern="1200" dirty="0" smtClean="0">
                          <a:solidFill>
                            <a:schemeClr val="tx1"/>
                          </a:solidFill>
                          <a:effectLst/>
                          <a:latin typeface="+mn-lt"/>
                          <a:ea typeface="+mn-ea"/>
                          <a:cs typeface="+mn-cs"/>
                        </a:rPr>
                        <a:t>3</a:t>
                      </a:r>
                      <a:r>
                        <a:rPr lang="zh-TW" altLang="zh-TW" sz="1800" b="1" kern="1200" dirty="0" smtClean="0">
                          <a:solidFill>
                            <a:schemeClr val="tx1"/>
                          </a:solidFill>
                          <a:effectLst/>
                          <a:latin typeface="+mn-lt"/>
                          <a:ea typeface="+mn-ea"/>
                          <a:cs typeface="+mn-cs"/>
                        </a:rPr>
                        <a:t>條</a:t>
                      </a:r>
                      <a:r>
                        <a:rPr lang="en-US" altLang="zh-TW" sz="1800" b="1" kern="100" dirty="0" smtClean="0">
                          <a:effectLst/>
                          <a:latin typeface="+mn-ea"/>
                          <a:ea typeface="+mn-ea"/>
                          <a:cs typeface="Times New Roman" panose="02020603050405020304" pitchFamily="18" charset="0"/>
                        </a:rPr>
                        <a:t>)</a:t>
                      </a:r>
                      <a:endParaRPr lang="zh-TW" sz="1800" b="1" kern="100" dirty="0">
                        <a:effectLst/>
                        <a:latin typeface="+mn-ea"/>
                        <a:ea typeface="+mn-ea"/>
                        <a:cs typeface="Times New Roman" panose="02020603050405020304" pitchFamily="18" charset="0"/>
                      </a:endParaRPr>
                    </a:p>
                    <a:p>
                      <a:pPr>
                        <a:spcAft>
                          <a:spcPts val="0"/>
                        </a:spcAft>
                      </a:pPr>
                      <a:r>
                        <a:rPr lang="en-US" sz="1800" b="1" kern="100" dirty="0">
                          <a:effectLst/>
                          <a:latin typeface="+mn-ea"/>
                          <a:ea typeface="+mn-ea"/>
                          <a:cs typeface="Times New Roman" panose="02020603050405020304" pitchFamily="18" charset="0"/>
                        </a:rPr>
                        <a:t>2.</a:t>
                      </a:r>
                      <a:r>
                        <a:rPr lang="zh-TW" sz="1800" b="1" kern="100" dirty="0">
                          <a:effectLst/>
                          <a:latin typeface="+mn-ea"/>
                          <a:ea typeface="+mn-ea"/>
                          <a:cs typeface="Times New Roman" panose="02020603050405020304" pitchFamily="18" charset="0"/>
                        </a:rPr>
                        <a:t>與履約能力有關者</a:t>
                      </a:r>
                      <a:r>
                        <a:rPr lang="zh-TW" sz="1800" b="1" kern="100" dirty="0" smtClean="0">
                          <a:effectLst/>
                          <a:latin typeface="+mn-ea"/>
                          <a:ea typeface="+mn-ea"/>
                          <a:cs typeface="Times New Roman" panose="02020603050405020304" pitchFamily="18" charset="0"/>
                        </a:rPr>
                        <a:t>。</a:t>
                      </a:r>
                      <a:r>
                        <a:rPr lang="en-US" altLang="zh-TW" sz="1800" b="1" kern="100" dirty="0" smtClean="0">
                          <a:effectLst/>
                          <a:latin typeface="+mn-ea"/>
                          <a:ea typeface="+mn-ea"/>
                          <a:cs typeface="Times New Roman" panose="02020603050405020304" pitchFamily="18" charset="0"/>
                        </a:rPr>
                        <a:t>(</a:t>
                      </a:r>
                      <a:r>
                        <a:rPr lang="zh-TW" altLang="zh-TW" sz="1800" b="1" kern="1200" dirty="0" smtClean="0">
                          <a:solidFill>
                            <a:schemeClr val="tx1"/>
                          </a:solidFill>
                          <a:effectLst/>
                          <a:latin typeface="+mn-lt"/>
                          <a:ea typeface="+mn-ea"/>
                          <a:cs typeface="+mn-cs"/>
                        </a:rPr>
                        <a:t>第</a:t>
                      </a:r>
                      <a:r>
                        <a:rPr lang="en-US" altLang="zh-TW" sz="1800" b="1" kern="1200" dirty="0" smtClean="0">
                          <a:solidFill>
                            <a:schemeClr val="tx1"/>
                          </a:solidFill>
                          <a:effectLst/>
                          <a:latin typeface="+mn-lt"/>
                          <a:ea typeface="+mn-ea"/>
                          <a:cs typeface="+mn-cs"/>
                        </a:rPr>
                        <a:t>4</a:t>
                      </a:r>
                      <a:r>
                        <a:rPr lang="zh-TW" altLang="zh-TW" sz="1800" b="1" kern="1200" dirty="0" smtClean="0">
                          <a:solidFill>
                            <a:schemeClr val="tx1"/>
                          </a:solidFill>
                          <a:effectLst/>
                          <a:latin typeface="+mn-lt"/>
                          <a:ea typeface="+mn-ea"/>
                          <a:cs typeface="+mn-cs"/>
                        </a:rPr>
                        <a:t>條</a:t>
                      </a:r>
                      <a:r>
                        <a:rPr lang="en-US" altLang="zh-TW" sz="1800" b="1" kern="100" dirty="0" smtClean="0">
                          <a:effectLst/>
                          <a:latin typeface="+mn-ea"/>
                          <a:ea typeface="+mn-ea"/>
                          <a:cs typeface="Times New Roman" panose="02020603050405020304" pitchFamily="18" charset="0"/>
                        </a:rPr>
                        <a:t>)</a:t>
                      </a:r>
                      <a:endParaRPr lang="zh-TW" sz="1800" b="1" kern="100" dirty="0">
                        <a:effectLst/>
                        <a:latin typeface="+mn-ea"/>
                        <a:ea typeface="+mn-ea"/>
                        <a:cs typeface="Times New Roman" panose="02020603050405020304" pitchFamily="18" charset="0"/>
                      </a:endParaRPr>
                    </a:p>
                  </a:txBody>
                  <a:tcPr marL="87743" marR="87743" marT="43875" marB="4387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201308246"/>
                  </a:ext>
                </a:extLst>
              </a:tr>
              <a:tr h="374599">
                <a:tc>
                  <a:txBody>
                    <a:bodyPr/>
                    <a:lstStyle/>
                    <a:p>
                      <a:pPr>
                        <a:spcAft>
                          <a:spcPts val="0"/>
                        </a:spcAft>
                      </a:pPr>
                      <a:r>
                        <a:rPr lang="zh-TW" sz="1800" b="1" kern="100" dirty="0">
                          <a:effectLst/>
                          <a:latin typeface="+mn-ea"/>
                          <a:ea typeface="+mn-ea"/>
                          <a:cs typeface="Times New Roman" panose="02020603050405020304" pitchFamily="18" charset="0"/>
                        </a:rPr>
                        <a:t>公告</a:t>
                      </a:r>
                      <a:r>
                        <a:rPr lang="zh-TW" sz="1800" b="1" kern="100" dirty="0" smtClean="0">
                          <a:effectLst/>
                          <a:latin typeface="+mn-ea"/>
                          <a:ea typeface="+mn-ea"/>
                          <a:cs typeface="Times New Roman" panose="02020603050405020304" pitchFamily="18" charset="0"/>
                        </a:rPr>
                        <a:t>金額</a:t>
                      </a:r>
                      <a:endParaRPr lang="zh-TW" sz="1800" b="1" kern="100" dirty="0">
                        <a:effectLst/>
                        <a:latin typeface="+mn-ea"/>
                        <a:ea typeface="+mn-ea"/>
                        <a:cs typeface="Times New Roman" panose="02020603050405020304" pitchFamily="18" charset="0"/>
                      </a:endParaRPr>
                    </a:p>
                  </a:txBody>
                  <a:tcPr marL="87743" marR="87743" marT="43875" marB="4387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b="1" kern="100" dirty="0">
                          <a:solidFill>
                            <a:srgbClr val="1205BB"/>
                          </a:solidFill>
                          <a:effectLst/>
                          <a:latin typeface="+mn-ea"/>
                          <a:ea typeface="+mn-ea"/>
                          <a:cs typeface="Times New Roman" panose="02020603050405020304" pitchFamily="18" charset="0"/>
                        </a:rPr>
                        <a:t>150</a:t>
                      </a:r>
                      <a:r>
                        <a:rPr lang="zh-TW" sz="1800" b="1" kern="100" dirty="0">
                          <a:solidFill>
                            <a:srgbClr val="1205BB"/>
                          </a:solidFill>
                          <a:effectLst/>
                          <a:latin typeface="+mn-ea"/>
                          <a:ea typeface="+mn-ea"/>
                          <a:cs typeface="Times New Roman" panose="02020603050405020304" pitchFamily="18" charset="0"/>
                        </a:rPr>
                        <a:t>萬</a:t>
                      </a:r>
                    </a:p>
                  </a:txBody>
                  <a:tcPr marL="87743" marR="87743" marT="43875" marB="4387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b="1" kern="100" dirty="0">
                          <a:solidFill>
                            <a:srgbClr val="1205BB"/>
                          </a:solidFill>
                          <a:effectLst/>
                          <a:latin typeface="+mn-ea"/>
                          <a:ea typeface="+mn-ea"/>
                          <a:cs typeface="Times New Roman" panose="02020603050405020304" pitchFamily="18" charset="0"/>
                        </a:rPr>
                        <a:t>150</a:t>
                      </a:r>
                      <a:r>
                        <a:rPr lang="zh-TW" sz="1800" b="1" kern="100" dirty="0">
                          <a:solidFill>
                            <a:srgbClr val="1205BB"/>
                          </a:solidFill>
                          <a:effectLst/>
                          <a:latin typeface="+mn-ea"/>
                          <a:ea typeface="+mn-ea"/>
                          <a:cs typeface="Times New Roman" panose="02020603050405020304" pitchFamily="18" charset="0"/>
                        </a:rPr>
                        <a:t>萬</a:t>
                      </a:r>
                    </a:p>
                  </a:txBody>
                  <a:tcPr marL="87743" marR="87743" marT="43875" marB="4387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b="1" kern="100" dirty="0">
                          <a:solidFill>
                            <a:srgbClr val="1205BB"/>
                          </a:solidFill>
                          <a:effectLst/>
                          <a:latin typeface="+mn-ea"/>
                          <a:ea typeface="+mn-ea"/>
                          <a:cs typeface="Times New Roman" panose="02020603050405020304" pitchFamily="18" charset="0"/>
                        </a:rPr>
                        <a:t>150</a:t>
                      </a:r>
                      <a:r>
                        <a:rPr lang="zh-TW" sz="1800" b="1" kern="100" dirty="0">
                          <a:solidFill>
                            <a:srgbClr val="1205BB"/>
                          </a:solidFill>
                          <a:effectLst/>
                          <a:latin typeface="+mn-ea"/>
                          <a:ea typeface="+mn-ea"/>
                          <a:cs typeface="Times New Roman" panose="02020603050405020304" pitchFamily="18" charset="0"/>
                        </a:rPr>
                        <a:t>萬</a:t>
                      </a:r>
                    </a:p>
                  </a:txBody>
                  <a:tcPr marL="87743" marR="87743" marT="43875" marB="4387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b="1" kern="100" dirty="0">
                          <a:effectLst/>
                          <a:latin typeface="+mn-ea"/>
                          <a:ea typeface="+mn-ea"/>
                          <a:cs typeface="Times New Roman" panose="02020603050405020304" pitchFamily="18" charset="0"/>
                        </a:rPr>
                        <a:t>14</a:t>
                      </a:r>
                      <a:r>
                        <a:rPr lang="zh-TW" sz="1800" b="1" kern="100" dirty="0">
                          <a:effectLst/>
                          <a:latin typeface="+mn-ea"/>
                          <a:ea typeface="+mn-ea"/>
                          <a:cs typeface="Times New Roman" panose="02020603050405020304" pitchFamily="18" charset="0"/>
                        </a:rPr>
                        <a:t>天</a:t>
                      </a:r>
                    </a:p>
                  </a:txBody>
                  <a:tcPr marL="87743" marR="87743" marT="43875" marB="4387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xmlns="" val="959456336"/>
                  </a:ext>
                </a:extLst>
              </a:tr>
              <a:tr h="732425">
                <a:tc>
                  <a:txBody>
                    <a:bodyPr/>
                    <a:lstStyle/>
                    <a:p>
                      <a:pPr>
                        <a:spcAft>
                          <a:spcPts val="0"/>
                        </a:spcAft>
                      </a:pPr>
                      <a:r>
                        <a:rPr lang="zh-TW" sz="1800" b="1" kern="100" dirty="0">
                          <a:effectLst/>
                          <a:latin typeface="+mn-ea"/>
                          <a:ea typeface="+mn-ea"/>
                          <a:cs typeface="Times New Roman" panose="02020603050405020304" pitchFamily="18" charset="0"/>
                        </a:rPr>
                        <a:t>適用政府採購協定</a:t>
                      </a:r>
                    </a:p>
                  </a:txBody>
                  <a:tcPr marL="87743" marR="87743" marT="43875" marB="4387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spcAft>
                          <a:spcPts val="0"/>
                        </a:spcAft>
                      </a:pPr>
                      <a:r>
                        <a:rPr lang="zh-TW" sz="1600" b="1" kern="100" dirty="0" smtClean="0">
                          <a:effectLst/>
                          <a:latin typeface="+mn-ea"/>
                          <a:ea typeface="+mn-ea"/>
                          <a:cs typeface="Times New Roman" panose="02020603050405020304" pitchFamily="18" charset="0"/>
                        </a:rPr>
                        <a:t>世界</a:t>
                      </a:r>
                      <a:r>
                        <a:rPr lang="zh-TW" sz="1600" b="1" kern="100" dirty="0">
                          <a:effectLst/>
                          <a:latin typeface="+mn-ea"/>
                          <a:ea typeface="+mn-ea"/>
                          <a:cs typeface="Times New Roman" panose="02020603050405020304" pitchFamily="18" charset="0"/>
                        </a:rPr>
                        <a:t>貿易組織</a:t>
                      </a:r>
                      <a:r>
                        <a:rPr lang="en-US" sz="1600" b="1" kern="100" dirty="0">
                          <a:effectLst/>
                          <a:latin typeface="+mn-ea"/>
                          <a:ea typeface="+mn-ea"/>
                          <a:cs typeface="Times New Roman" panose="02020603050405020304" pitchFamily="18" charset="0"/>
                        </a:rPr>
                        <a:t>(WTO)</a:t>
                      </a:r>
                      <a:r>
                        <a:rPr lang="zh-TW" sz="1600" b="1" kern="100" dirty="0">
                          <a:effectLst/>
                          <a:latin typeface="+mn-ea"/>
                          <a:ea typeface="+mn-ea"/>
                          <a:cs typeface="Times New Roman" panose="02020603050405020304" pitchFamily="18" charset="0"/>
                        </a:rPr>
                        <a:t>政府採購協定</a:t>
                      </a:r>
                      <a:r>
                        <a:rPr lang="en-US" sz="1600" b="1" kern="100" dirty="0">
                          <a:effectLst/>
                          <a:latin typeface="+mn-ea"/>
                          <a:ea typeface="+mn-ea"/>
                          <a:cs typeface="Times New Roman" panose="02020603050405020304" pitchFamily="18" charset="0"/>
                        </a:rPr>
                        <a:t>(GPA)</a:t>
                      </a:r>
                      <a:r>
                        <a:rPr lang="zh-TW" sz="1600" b="1" kern="100" dirty="0">
                          <a:effectLst/>
                          <a:latin typeface="+mn-ea"/>
                          <a:ea typeface="+mn-ea"/>
                          <a:cs typeface="Times New Roman" panose="02020603050405020304" pitchFamily="18" charset="0"/>
                        </a:rPr>
                        <a:t>之門檻金額換算結果</a:t>
                      </a:r>
                    </a:p>
                  </a:txBody>
                  <a:tcPr marL="87743" marR="87743" marT="43875" marB="4387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c>
                  <a:txBody>
                    <a:bodyPr/>
                    <a:lstStyle/>
                    <a:p>
                      <a:pPr algn="ctr">
                        <a:spcAft>
                          <a:spcPts val="0"/>
                        </a:spcAft>
                      </a:pPr>
                      <a:r>
                        <a:rPr lang="en-US" sz="1800" b="1" kern="100">
                          <a:effectLst/>
                          <a:latin typeface="+mn-ea"/>
                          <a:ea typeface="+mn-ea"/>
                          <a:cs typeface="Times New Roman" panose="02020603050405020304" pitchFamily="18" charset="0"/>
                        </a:rPr>
                        <a:t>40</a:t>
                      </a:r>
                      <a:r>
                        <a:rPr lang="zh-TW" sz="1800" b="1" kern="100">
                          <a:effectLst/>
                          <a:latin typeface="+mn-ea"/>
                          <a:ea typeface="+mn-ea"/>
                          <a:cs typeface="Times New Roman" panose="02020603050405020304" pitchFamily="18" charset="0"/>
                        </a:rPr>
                        <a:t>天</a:t>
                      </a:r>
                    </a:p>
                  </a:txBody>
                  <a:tcPr marL="87743" marR="87743" marT="43875" marB="4387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xmlns="" val="2438331927"/>
                  </a:ext>
                </a:extLst>
              </a:tr>
              <a:tr h="849861">
                <a:tc>
                  <a:txBody>
                    <a:bodyPr/>
                    <a:lstStyle/>
                    <a:p>
                      <a:pPr>
                        <a:spcAft>
                          <a:spcPts val="0"/>
                        </a:spcAft>
                      </a:pPr>
                      <a:r>
                        <a:rPr lang="zh-TW" altLang="en-US" sz="1600" b="1" kern="100" dirty="0" smtClean="0">
                          <a:solidFill>
                            <a:srgbClr val="1205BB"/>
                          </a:solidFill>
                          <a:effectLst/>
                          <a:latin typeface="+mn-ea"/>
                          <a:ea typeface="+mn-ea"/>
                          <a:cs typeface="Times New Roman" panose="02020603050405020304" pitchFamily="18" charset="0"/>
                        </a:rPr>
                        <a:t>未達公告金額，逾公告金額十分之一</a:t>
                      </a:r>
                      <a:endParaRPr lang="zh-TW" sz="1600" b="1" kern="100" dirty="0">
                        <a:solidFill>
                          <a:srgbClr val="1205BB"/>
                        </a:solidFill>
                        <a:effectLst/>
                        <a:latin typeface="+mn-ea"/>
                        <a:ea typeface="+mn-ea"/>
                        <a:cs typeface="Times New Roman" panose="02020603050405020304" pitchFamily="18" charset="0"/>
                      </a:endParaRPr>
                    </a:p>
                  </a:txBody>
                  <a:tcPr marL="87743" marR="87743" marT="43875" marB="4387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1800" b="1" kern="100" dirty="0" smtClean="0">
                          <a:effectLst/>
                          <a:latin typeface="+mn-ea"/>
                          <a:ea typeface="+mn-ea"/>
                          <a:cs typeface="Times New Roman" panose="02020603050405020304" pitchFamily="18" charset="0"/>
                        </a:rPr>
                        <a:t>1.</a:t>
                      </a:r>
                      <a:r>
                        <a:rPr lang="zh-TW" altLang="zh-TW" sz="1800" b="1" kern="100" dirty="0" smtClean="0">
                          <a:solidFill>
                            <a:srgbClr val="1205BB"/>
                          </a:solidFill>
                          <a:effectLst/>
                          <a:latin typeface="+mn-ea"/>
                          <a:ea typeface="+mn-ea"/>
                          <a:cs typeface="Times New Roman" panose="02020603050405020304" pitchFamily="18" charset="0"/>
                        </a:rPr>
                        <a:t>未達</a:t>
                      </a:r>
                      <a:r>
                        <a:rPr lang="en-US" altLang="zh-TW" sz="1800" b="1" kern="100" dirty="0" smtClean="0">
                          <a:solidFill>
                            <a:srgbClr val="1205BB"/>
                          </a:solidFill>
                          <a:effectLst/>
                          <a:latin typeface="+mn-ea"/>
                          <a:ea typeface="+mn-ea"/>
                          <a:cs typeface="Times New Roman" panose="02020603050405020304" pitchFamily="18" charset="0"/>
                        </a:rPr>
                        <a:t>150</a:t>
                      </a:r>
                      <a:r>
                        <a:rPr lang="zh-TW" altLang="zh-TW" sz="1800" b="1" kern="100" dirty="0" smtClean="0">
                          <a:solidFill>
                            <a:srgbClr val="1205BB"/>
                          </a:solidFill>
                          <a:effectLst/>
                          <a:latin typeface="+mn-ea"/>
                          <a:ea typeface="+mn-ea"/>
                          <a:cs typeface="Times New Roman" panose="02020603050405020304" pitchFamily="18" charset="0"/>
                        </a:rPr>
                        <a:t>萬</a:t>
                      </a:r>
                      <a:r>
                        <a:rPr lang="en-US" altLang="zh-TW" sz="1800" b="1" kern="100" dirty="0" smtClean="0">
                          <a:solidFill>
                            <a:srgbClr val="1205BB"/>
                          </a:solidFill>
                          <a:effectLst/>
                          <a:latin typeface="+mn-ea"/>
                          <a:ea typeface="+mn-ea"/>
                          <a:cs typeface="Times New Roman" panose="02020603050405020304" pitchFamily="18" charset="0"/>
                        </a:rPr>
                        <a:t>--</a:t>
                      </a:r>
                      <a:r>
                        <a:rPr lang="zh-TW" altLang="en-US" sz="1800" b="1" kern="100" dirty="0" smtClean="0">
                          <a:solidFill>
                            <a:srgbClr val="1205BB"/>
                          </a:solidFill>
                          <a:effectLst/>
                          <a:latin typeface="+mn-ea"/>
                          <a:ea typeface="+mn-ea"/>
                          <a:cs typeface="Times New Roman" panose="02020603050405020304" pitchFamily="18" charset="0"/>
                        </a:rPr>
                        <a:t>逾</a:t>
                      </a:r>
                      <a:r>
                        <a:rPr lang="en-US" altLang="zh-TW" sz="1800" b="1" kern="100" dirty="0" smtClean="0">
                          <a:solidFill>
                            <a:srgbClr val="1205BB"/>
                          </a:solidFill>
                          <a:effectLst/>
                          <a:latin typeface="+mn-ea"/>
                          <a:ea typeface="+mn-ea"/>
                          <a:cs typeface="Times New Roman" panose="02020603050405020304" pitchFamily="18" charset="0"/>
                        </a:rPr>
                        <a:t>15</a:t>
                      </a:r>
                      <a:r>
                        <a:rPr lang="zh-TW" altLang="en-US" sz="1800" b="1" kern="100" dirty="0" smtClean="0">
                          <a:solidFill>
                            <a:srgbClr val="1205BB"/>
                          </a:solidFill>
                          <a:effectLst/>
                          <a:latin typeface="+mn-ea"/>
                          <a:ea typeface="+mn-ea"/>
                          <a:cs typeface="Times New Roman" panose="02020603050405020304" pitchFamily="18" charset="0"/>
                        </a:rPr>
                        <a:t>萬</a:t>
                      </a:r>
                      <a:endParaRPr lang="zh-TW" altLang="zh-TW" sz="1800" b="1" kern="100" dirty="0" smtClean="0">
                        <a:solidFill>
                          <a:srgbClr val="1205BB"/>
                        </a:solidFill>
                        <a:effectLst/>
                        <a:latin typeface="+mn-ea"/>
                        <a:ea typeface="+mn-ea"/>
                        <a:cs typeface="Times New Roman" panose="02020603050405020304" pitchFamily="18" charset="0"/>
                      </a:endParaRPr>
                    </a:p>
                    <a:p>
                      <a:pPr>
                        <a:spcAft>
                          <a:spcPts val="0"/>
                        </a:spcAft>
                      </a:pPr>
                      <a:r>
                        <a:rPr lang="en-US" altLang="zh-TW" sz="1600" b="1" kern="100" dirty="0" smtClean="0">
                          <a:effectLst/>
                          <a:latin typeface="+mn-ea"/>
                          <a:ea typeface="+mn-ea"/>
                          <a:cs typeface="Times New Roman" panose="02020603050405020304" pitchFamily="18" charset="0"/>
                        </a:rPr>
                        <a:t>2.</a:t>
                      </a:r>
                      <a:r>
                        <a:rPr lang="zh-TW" sz="1600" b="1" kern="100" dirty="0" smtClean="0">
                          <a:effectLst/>
                          <a:latin typeface="+mn-ea"/>
                          <a:ea typeface="+mn-ea"/>
                          <a:cs typeface="Times New Roman" panose="02020603050405020304" pitchFamily="18" charset="0"/>
                        </a:rPr>
                        <a:t>採購</a:t>
                      </a:r>
                      <a:r>
                        <a:rPr lang="zh-TW" sz="1600" b="1" kern="100" dirty="0">
                          <a:effectLst/>
                          <a:latin typeface="+mn-ea"/>
                          <a:ea typeface="+mn-ea"/>
                          <a:cs typeface="Times New Roman" panose="02020603050405020304" pitchFamily="18" charset="0"/>
                        </a:rPr>
                        <a:t>法第</a:t>
                      </a:r>
                      <a:r>
                        <a:rPr lang="en-US" sz="1600" b="1" kern="100" dirty="0">
                          <a:effectLst/>
                          <a:latin typeface="+mn-ea"/>
                          <a:ea typeface="+mn-ea"/>
                          <a:cs typeface="Times New Roman" panose="02020603050405020304" pitchFamily="18" charset="0"/>
                        </a:rPr>
                        <a:t>49</a:t>
                      </a:r>
                      <a:r>
                        <a:rPr lang="zh-TW" sz="1600" b="1" kern="100" dirty="0">
                          <a:effectLst/>
                          <a:latin typeface="+mn-ea"/>
                          <a:ea typeface="+mn-ea"/>
                          <a:cs typeface="Times New Roman" panose="02020603050405020304" pitchFamily="18" charset="0"/>
                        </a:rPr>
                        <a:t>條暨中央機關未達公告金額採購招標辦法第</a:t>
                      </a:r>
                      <a:r>
                        <a:rPr lang="en-US" sz="1600" b="1" kern="100" dirty="0">
                          <a:effectLst/>
                          <a:latin typeface="+mn-ea"/>
                          <a:ea typeface="+mn-ea"/>
                          <a:cs typeface="Times New Roman" panose="02020603050405020304" pitchFamily="18" charset="0"/>
                        </a:rPr>
                        <a:t>2</a:t>
                      </a:r>
                      <a:r>
                        <a:rPr lang="zh-TW" sz="1600" b="1" kern="100" dirty="0">
                          <a:effectLst/>
                          <a:latin typeface="+mn-ea"/>
                          <a:ea typeface="+mn-ea"/>
                          <a:cs typeface="Times New Roman" panose="02020603050405020304" pitchFamily="18" charset="0"/>
                        </a:rPr>
                        <a:t>條</a:t>
                      </a:r>
                    </a:p>
                  </a:txBody>
                  <a:tcPr marL="87743" marR="87743" marT="43875" marB="4387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c>
                  <a:txBody>
                    <a:bodyPr/>
                    <a:lstStyle/>
                    <a:p>
                      <a:pPr algn="ctr">
                        <a:spcAft>
                          <a:spcPts val="0"/>
                        </a:spcAft>
                      </a:pPr>
                      <a:r>
                        <a:rPr lang="en-US" sz="1800" b="1" kern="100">
                          <a:effectLst/>
                          <a:latin typeface="+mn-ea"/>
                          <a:ea typeface="+mn-ea"/>
                          <a:cs typeface="Times New Roman" panose="02020603050405020304" pitchFamily="18" charset="0"/>
                        </a:rPr>
                        <a:t>5</a:t>
                      </a:r>
                      <a:r>
                        <a:rPr lang="zh-TW" sz="1800" b="1" kern="100">
                          <a:effectLst/>
                          <a:latin typeface="+mn-ea"/>
                          <a:ea typeface="+mn-ea"/>
                          <a:cs typeface="Times New Roman" panose="02020603050405020304" pitchFamily="18" charset="0"/>
                        </a:rPr>
                        <a:t>天</a:t>
                      </a:r>
                    </a:p>
                  </a:txBody>
                  <a:tcPr marL="87743" marR="87743" marT="43875" marB="4387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600" b="1" kern="100" dirty="0">
                          <a:effectLst/>
                          <a:latin typeface="+mn-ea"/>
                          <a:ea typeface="+mn-ea"/>
                          <a:cs typeface="Times New Roman" panose="02020603050405020304" pitchFamily="18" charset="0"/>
                        </a:rPr>
                        <a:t>1.</a:t>
                      </a:r>
                      <a:r>
                        <a:rPr lang="zh-TW" sz="1600" b="1" kern="100" dirty="0">
                          <a:effectLst/>
                          <a:latin typeface="+mn-ea"/>
                          <a:ea typeface="+mn-ea"/>
                          <a:cs typeface="Times New Roman" panose="02020603050405020304" pitchFamily="18" charset="0"/>
                        </a:rPr>
                        <a:t>公開取得</a:t>
                      </a:r>
                    </a:p>
                    <a:p>
                      <a:pPr>
                        <a:spcAft>
                          <a:spcPts val="0"/>
                        </a:spcAft>
                      </a:pPr>
                      <a:r>
                        <a:rPr lang="en-US" sz="1600" b="1" kern="100" dirty="0">
                          <a:effectLst/>
                          <a:latin typeface="+mn-ea"/>
                          <a:ea typeface="+mn-ea"/>
                          <a:cs typeface="Times New Roman" panose="02020603050405020304" pitchFamily="18" charset="0"/>
                        </a:rPr>
                        <a:t>2.</a:t>
                      </a:r>
                      <a:r>
                        <a:rPr lang="zh-TW" sz="1600" b="1" kern="100" dirty="0">
                          <a:effectLst/>
                          <a:latin typeface="+mn-ea"/>
                          <a:ea typeface="+mn-ea"/>
                          <a:cs typeface="Times New Roman" panose="02020603050405020304" pitchFamily="18" charset="0"/>
                        </a:rPr>
                        <a:t>限制性招標</a:t>
                      </a:r>
                    </a:p>
                  </a:txBody>
                  <a:tcPr marL="87743" marR="87743" marT="43875" marB="4387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zh-TW" altLang="en-US"/>
                    </a:p>
                  </a:txBody>
                  <a:tcPr/>
                </a:tc>
                <a:extLst>
                  <a:ext uri="{0D108BD9-81ED-4DB2-BD59-A6C34878D82A}">
                    <a16:rowId xmlns:a16="http://schemas.microsoft.com/office/drawing/2014/main" xmlns="" val="1206077023"/>
                  </a:ext>
                </a:extLst>
              </a:tr>
              <a:tr h="81937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600" b="1" kern="100" dirty="0" smtClean="0">
                          <a:solidFill>
                            <a:srgbClr val="1205BB"/>
                          </a:solidFill>
                          <a:effectLst/>
                          <a:latin typeface="+mn-ea"/>
                          <a:ea typeface="+mn-ea"/>
                          <a:cs typeface="Times New Roman" panose="02020603050405020304" pitchFamily="18" charset="0"/>
                        </a:rPr>
                        <a:t>公告金額十分之一以下</a:t>
                      </a:r>
                      <a:endParaRPr lang="zh-TW" altLang="zh-TW" sz="1600" b="1" kern="100" dirty="0" smtClean="0">
                        <a:solidFill>
                          <a:srgbClr val="1205BB"/>
                        </a:solidFill>
                        <a:effectLst/>
                        <a:latin typeface="+mn-ea"/>
                        <a:ea typeface="+mn-ea"/>
                        <a:cs typeface="Times New Roman" panose="02020603050405020304" pitchFamily="18" charset="0"/>
                      </a:endParaRPr>
                    </a:p>
                    <a:p>
                      <a:pPr>
                        <a:spcAft>
                          <a:spcPts val="0"/>
                        </a:spcAft>
                      </a:pPr>
                      <a:endParaRPr lang="zh-TW" sz="1600" b="1" kern="100" dirty="0">
                        <a:effectLst/>
                        <a:latin typeface="+mn-ea"/>
                        <a:ea typeface="+mn-ea"/>
                        <a:cs typeface="Times New Roman" panose="02020603050405020304" pitchFamily="18" charset="0"/>
                      </a:endParaRPr>
                    </a:p>
                  </a:txBody>
                  <a:tcPr marL="87743" marR="87743" marT="43875" marB="4387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spcAft>
                          <a:spcPts val="0"/>
                        </a:spcAft>
                      </a:pPr>
                      <a:r>
                        <a:rPr lang="en-US" altLang="zh-TW" sz="1600" b="1" kern="100" dirty="0" smtClean="0">
                          <a:solidFill>
                            <a:srgbClr val="FF0000"/>
                          </a:solidFill>
                          <a:effectLst/>
                          <a:latin typeface="+mn-ea"/>
                          <a:ea typeface="+mn-ea"/>
                          <a:cs typeface="Times New Roman" panose="02020603050405020304" pitchFamily="18" charset="0"/>
                        </a:rPr>
                        <a:t>1.15</a:t>
                      </a:r>
                      <a:r>
                        <a:rPr lang="zh-TW" altLang="zh-TW" sz="1600" b="1" kern="100" dirty="0" smtClean="0">
                          <a:solidFill>
                            <a:srgbClr val="FF0000"/>
                          </a:solidFill>
                          <a:effectLst/>
                          <a:latin typeface="+mn-ea"/>
                          <a:ea typeface="+mn-ea"/>
                          <a:cs typeface="Times New Roman" panose="02020603050405020304" pitchFamily="18" charset="0"/>
                        </a:rPr>
                        <a:t>萬以下</a:t>
                      </a:r>
                      <a:r>
                        <a:rPr lang="en-US" altLang="zh-TW" sz="1600" b="1" kern="100" dirty="0" smtClean="0">
                          <a:solidFill>
                            <a:srgbClr val="FF0000"/>
                          </a:solidFill>
                          <a:effectLst/>
                          <a:latin typeface="+mn-ea"/>
                          <a:ea typeface="+mn-ea"/>
                          <a:cs typeface="Times New Roman" panose="02020603050405020304" pitchFamily="18" charset="0"/>
                        </a:rPr>
                        <a:t>(</a:t>
                      </a:r>
                      <a:r>
                        <a:rPr lang="zh-TW" altLang="zh-TW" sz="1600" b="1" kern="100" dirty="0" smtClean="0">
                          <a:solidFill>
                            <a:srgbClr val="FF0000"/>
                          </a:solidFill>
                          <a:effectLst/>
                          <a:latin typeface="+mn-ea"/>
                          <a:ea typeface="+mn-ea"/>
                          <a:cs typeface="Times New Roman" panose="02020603050405020304" pitchFamily="18" charset="0"/>
                        </a:rPr>
                        <a:t>小額採購</a:t>
                      </a:r>
                      <a:r>
                        <a:rPr lang="en-US" altLang="zh-TW" sz="1600" b="1" kern="100" dirty="0" smtClean="0">
                          <a:solidFill>
                            <a:srgbClr val="FF0000"/>
                          </a:solidFill>
                          <a:effectLst/>
                          <a:latin typeface="+mn-ea"/>
                          <a:ea typeface="+mn-ea"/>
                          <a:cs typeface="Times New Roman" panose="02020603050405020304" pitchFamily="18" charset="0"/>
                        </a:rPr>
                        <a:t>)</a:t>
                      </a:r>
                      <a:endParaRPr lang="zh-TW" altLang="zh-TW" sz="1600" b="1" kern="100" dirty="0" smtClean="0">
                        <a:solidFill>
                          <a:srgbClr val="FF0000"/>
                        </a:solidFill>
                        <a:effectLst/>
                        <a:latin typeface="+mn-ea"/>
                        <a:ea typeface="+mn-ea"/>
                        <a:cs typeface="Times New Roman" panose="02020603050405020304" pitchFamily="18" charset="0"/>
                      </a:endParaRPr>
                    </a:p>
                    <a:p>
                      <a:pPr>
                        <a:spcAft>
                          <a:spcPts val="0"/>
                        </a:spcAft>
                      </a:pPr>
                      <a:r>
                        <a:rPr lang="en-US" altLang="zh-TW" sz="1600" b="1" kern="100" dirty="0" smtClean="0">
                          <a:effectLst/>
                          <a:latin typeface="+mn-ea"/>
                          <a:ea typeface="+mn-ea"/>
                          <a:cs typeface="Times New Roman" panose="02020603050405020304" pitchFamily="18" charset="0"/>
                        </a:rPr>
                        <a:t>2.</a:t>
                      </a:r>
                      <a:r>
                        <a:rPr lang="zh-TW" sz="1600" b="1" kern="100" dirty="0" smtClean="0">
                          <a:effectLst/>
                          <a:latin typeface="+mn-ea"/>
                          <a:ea typeface="+mn-ea"/>
                          <a:cs typeface="Times New Roman" panose="02020603050405020304" pitchFamily="18" charset="0"/>
                        </a:rPr>
                        <a:t>中央</a:t>
                      </a:r>
                      <a:r>
                        <a:rPr lang="zh-TW" sz="1600" b="1" kern="100" dirty="0">
                          <a:effectLst/>
                          <a:latin typeface="+mn-ea"/>
                          <a:ea typeface="+mn-ea"/>
                          <a:cs typeface="Times New Roman" panose="02020603050405020304" pitchFamily="18" charset="0"/>
                        </a:rPr>
                        <a:t>機關未達公告金額採購招標辦法第</a:t>
                      </a:r>
                      <a:r>
                        <a:rPr lang="en-US" sz="1600" b="1" kern="100" dirty="0">
                          <a:effectLst/>
                          <a:latin typeface="+mn-ea"/>
                          <a:ea typeface="+mn-ea"/>
                          <a:cs typeface="Times New Roman" panose="02020603050405020304" pitchFamily="18" charset="0"/>
                        </a:rPr>
                        <a:t>5</a:t>
                      </a:r>
                      <a:r>
                        <a:rPr lang="zh-TW" sz="1600" b="1" kern="100" dirty="0">
                          <a:effectLst/>
                          <a:latin typeface="+mn-ea"/>
                          <a:ea typeface="+mn-ea"/>
                          <a:cs typeface="Times New Roman" panose="02020603050405020304" pitchFamily="18" charset="0"/>
                        </a:rPr>
                        <a:t>條</a:t>
                      </a:r>
                    </a:p>
                  </a:txBody>
                  <a:tcPr marL="87743" marR="87743" marT="43875" marB="4387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c>
                  <a:txBody>
                    <a:bodyPr/>
                    <a:lstStyle/>
                    <a:p>
                      <a:pPr>
                        <a:spcAft>
                          <a:spcPts val="0"/>
                        </a:spcAft>
                      </a:pPr>
                      <a:r>
                        <a:rPr lang="en-US" sz="1800" b="1" kern="100" dirty="0" smtClean="0">
                          <a:effectLst/>
                          <a:latin typeface="+mn-ea"/>
                          <a:ea typeface="+mn-ea"/>
                          <a:cs typeface="Times New Roman" panose="02020603050405020304" pitchFamily="18" charset="0"/>
                        </a:rPr>
                        <a:t> </a:t>
                      </a:r>
                      <a:r>
                        <a:rPr lang="zh-TW" altLang="en-US" sz="1800" b="1" kern="100" dirty="0" smtClean="0">
                          <a:effectLst/>
                          <a:latin typeface="+mn-ea"/>
                          <a:ea typeface="+mn-ea"/>
                          <a:cs typeface="Times New Roman" panose="02020603050405020304" pitchFamily="18" charset="0"/>
                        </a:rPr>
                        <a:t>  </a:t>
                      </a:r>
                      <a:endParaRPr lang="en-US" altLang="zh-TW" sz="1800" b="1" kern="100" dirty="0" smtClean="0">
                        <a:effectLst/>
                        <a:latin typeface="+mn-ea"/>
                        <a:ea typeface="+mn-ea"/>
                        <a:cs typeface="Times New Roman" panose="02020603050405020304" pitchFamily="18" charset="0"/>
                      </a:endParaRPr>
                    </a:p>
                    <a:p>
                      <a:pPr>
                        <a:spcAft>
                          <a:spcPts val="0"/>
                        </a:spcAft>
                      </a:pPr>
                      <a:r>
                        <a:rPr lang="zh-TW" altLang="en-US" sz="1800" b="1" kern="100" dirty="0" smtClean="0">
                          <a:effectLst/>
                          <a:latin typeface="+mn-ea"/>
                          <a:ea typeface="+mn-ea"/>
                          <a:cs typeface="Times New Roman" panose="02020603050405020304" pitchFamily="18" charset="0"/>
                        </a:rPr>
                        <a:t>   免</a:t>
                      </a:r>
                      <a:endParaRPr lang="zh-TW" sz="1800" b="1" kern="100" dirty="0">
                        <a:effectLst/>
                        <a:latin typeface="+mn-ea"/>
                        <a:ea typeface="+mn-ea"/>
                        <a:cs typeface="Times New Roman" panose="02020603050405020304" pitchFamily="18" charset="0"/>
                      </a:endParaRPr>
                    </a:p>
                  </a:txBody>
                  <a:tcPr marL="87743" marR="87743" marT="43875" marB="4387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zh-TW" altLang="en-US" sz="1600" b="1" kern="100" dirty="0" smtClean="0">
                          <a:solidFill>
                            <a:srgbClr val="FF0000"/>
                          </a:solidFill>
                          <a:effectLst/>
                          <a:latin typeface="+mn-ea"/>
                          <a:ea typeface="+mn-ea"/>
                          <a:cs typeface="Times New Roman" panose="02020603050405020304" pitchFamily="18" charset="0"/>
                        </a:rPr>
                        <a:t>得不經公告程序逕洽廠商採購</a:t>
                      </a:r>
                      <a:endParaRPr lang="zh-TW" sz="1600" b="1" kern="100" dirty="0">
                        <a:solidFill>
                          <a:srgbClr val="FF0000"/>
                        </a:solidFill>
                        <a:effectLst/>
                        <a:latin typeface="+mn-ea"/>
                        <a:ea typeface="+mn-ea"/>
                        <a:cs typeface="Times New Roman" panose="02020603050405020304" pitchFamily="18" charset="0"/>
                      </a:endParaRPr>
                    </a:p>
                  </a:txBody>
                  <a:tcPr marL="87743" marR="87743" marT="43875" marB="4387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zh-TW" altLang="en-US"/>
                    </a:p>
                  </a:txBody>
                  <a:tcPr/>
                </a:tc>
                <a:extLst>
                  <a:ext uri="{0D108BD9-81ED-4DB2-BD59-A6C34878D82A}">
                    <a16:rowId xmlns:a16="http://schemas.microsoft.com/office/drawing/2014/main" xmlns="" val="961616056"/>
                  </a:ext>
                </a:extLst>
              </a:tr>
            </a:tbl>
          </a:graphicData>
        </a:graphic>
      </p:graphicFrame>
      <p:sp>
        <p:nvSpPr>
          <p:cNvPr id="23610" name="Rectangle 4"/>
          <p:cNvSpPr>
            <a:spLocks noChangeArrowheads="1"/>
          </p:cNvSpPr>
          <p:nvPr/>
        </p:nvSpPr>
        <p:spPr bwMode="auto">
          <a:xfrm>
            <a:off x="477838" y="16002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kumimoji="1">
                <a:solidFill>
                  <a:schemeClr val="tx1"/>
                </a:solidFill>
                <a:latin typeface="Arial" panose="020B0604020202020204" pitchFamily="34" charset="0"/>
                <a:ea typeface="標楷體" panose="03000509000000000000" pitchFamily="65" charset="-120"/>
              </a:defRPr>
            </a:lvl1pPr>
            <a:lvl2pPr marL="742950" indent="-285750">
              <a:defRPr kumimoji="1">
                <a:solidFill>
                  <a:schemeClr val="tx1"/>
                </a:solidFill>
                <a:latin typeface="Arial" panose="020B0604020202020204" pitchFamily="34" charset="0"/>
                <a:ea typeface="標楷體" panose="03000509000000000000" pitchFamily="65" charset="-120"/>
              </a:defRPr>
            </a:lvl2pPr>
            <a:lvl3pPr marL="1143000" indent="-228600">
              <a:defRPr kumimoji="1">
                <a:solidFill>
                  <a:schemeClr val="tx1"/>
                </a:solidFill>
                <a:latin typeface="Arial" panose="020B0604020202020204" pitchFamily="34" charset="0"/>
                <a:ea typeface="標楷體" panose="03000509000000000000" pitchFamily="65" charset="-120"/>
              </a:defRPr>
            </a:lvl3pPr>
            <a:lvl4pPr marL="1600200" indent="-228600">
              <a:defRPr kumimoji="1">
                <a:solidFill>
                  <a:schemeClr val="tx1"/>
                </a:solidFill>
                <a:latin typeface="Arial" panose="020B0604020202020204" pitchFamily="34" charset="0"/>
                <a:ea typeface="標楷體" panose="03000509000000000000" pitchFamily="65" charset="-120"/>
              </a:defRPr>
            </a:lvl4pPr>
            <a:lvl5pPr marL="2057400" indent="-228600">
              <a:defRPr kumimoji="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標楷體" panose="03000509000000000000" pitchFamily="65" charset="-120"/>
              </a:defRPr>
            </a:lvl9pPr>
          </a:lstStyle>
          <a:p>
            <a:endParaRPr lang="zh-TW" altLang="en-US"/>
          </a:p>
        </p:txBody>
      </p:sp>
      <p:sp>
        <p:nvSpPr>
          <p:cNvPr id="3" name="投影片編號版面配置區 2"/>
          <p:cNvSpPr>
            <a:spLocks noGrp="1"/>
          </p:cNvSpPr>
          <p:nvPr>
            <p:ph type="sldNum" sz="quarter" idx="12"/>
          </p:nvPr>
        </p:nvSpPr>
        <p:spPr/>
        <p:txBody>
          <a:bodyPr/>
          <a:lstStyle/>
          <a:p>
            <a:fld id="{1118FB7C-3051-423D-B140-B22D31D849CF}" type="slidenum">
              <a:rPr lang="zh-TW" altLang="en-US" smtClean="0"/>
              <a:pPr/>
              <a:t>142</a:t>
            </a:fld>
            <a:endParaRPr lang="zh-TW" altLang="en-US"/>
          </a:p>
        </p:txBody>
      </p:sp>
    </p:spTree>
    <p:extLst>
      <p:ext uri="{BB962C8B-B14F-4D97-AF65-F5344CB8AC3E}">
        <p14:creationId xmlns:p14="http://schemas.microsoft.com/office/powerpoint/2010/main" val="206191217"/>
      </p:ext>
    </p:extLst>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p:cNvSpPr>
          <p:nvPr>
            <p:ph type="title"/>
          </p:nvPr>
        </p:nvSpPr>
        <p:spPr>
          <a:xfrm>
            <a:off x="439738" y="404813"/>
            <a:ext cx="8229600" cy="738187"/>
          </a:xfrm>
        </p:spPr>
        <p:txBody>
          <a:bodyPr>
            <a:normAutofit fontScale="90000"/>
          </a:bodyPr>
          <a:lstStyle/>
          <a:p>
            <a:pPr algn="ctr"/>
            <a:r>
              <a:rPr lang="zh-TW" altLang="en-US" sz="4800" b="1" smtClean="0">
                <a:solidFill>
                  <a:srgbClr val="FF0000"/>
                </a:solidFill>
              </a:rPr>
              <a:t>採購金額決定招標方式</a:t>
            </a:r>
            <a:r>
              <a:rPr lang="en-US" altLang="zh-TW" sz="4800" b="1" smtClean="0">
                <a:solidFill>
                  <a:srgbClr val="FF0000"/>
                </a:solidFill>
              </a:rPr>
              <a:t>2</a:t>
            </a:r>
            <a:endParaRPr lang="zh-TW" altLang="en-US" sz="1600" b="1" smtClean="0"/>
          </a:p>
        </p:txBody>
      </p:sp>
      <p:sp>
        <p:nvSpPr>
          <p:cNvPr id="57347" name="Rectangle 3"/>
          <p:cNvSpPr>
            <a:spLocks noGrp="1"/>
          </p:cNvSpPr>
          <p:nvPr>
            <p:ph type="body" idx="1"/>
          </p:nvPr>
        </p:nvSpPr>
        <p:spPr>
          <a:xfrm>
            <a:off x="457200" y="1268413"/>
            <a:ext cx="8229600" cy="4857750"/>
          </a:xfrm>
        </p:spPr>
        <p:txBody>
          <a:bodyPr/>
          <a:lstStyle/>
          <a:p>
            <a:pPr>
              <a:defRPr/>
            </a:pPr>
            <a:r>
              <a:rPr lang="zh-TW" altLang="en-US" sz="2800" b="1" dirty="0" smtClean="0">
                <a:latin typeface="+mn-ea"/>
              </a:rPr>
              <a:t>政府採購法施行細則第</a:t>
            </a:r>
            <a:r>
              <a:rPr lang="en-US" altLang="zh-TW" sz="2800" b="1" dirty="0" smtClean="0">
                <a:latin typeface="+mn-ea"/>
              </a:rPr>
              <a:t>6</a:t>
            </a:r>
            <a:r>
              <a:rPr lang="zh-TW" altLang="en-US" sz="2800" b="1" dirty="0" smtClean="0">
                <a:latin typeface="+mn-ea"/>
              </a:rPr>
              <a:t>條第</a:t>
            </a:r>
            <a:r>
              <a:rPr lang="en-US" altLang="zh-TW" sz="2800" b="1" dirty="0" smtClean="0">
                <a:latin typeface="+mn-ea"/>
              </a:rPr>
              <a:t>1</a:t>
            </a:r>
            <a:r>
              <a:rPr lang="zh-TW" altLang="en-US" sz="2800" b="1" dirty="0" smtClean="0">
                <a:latin typeface="+mn-ea"/>
              </a:rPr>
              <a:t>款：機關辦理採購，其屬巨額採購、查核金額以上之採購、公告金額以上之採購或</a:t>
            </a:r>
            <a:r>
              <a:rPr lang="zh-TW" altLang="en-US" sz="2800" b="1" dirty="0" smtClean="0">
                <a:solidFill>
                  <a:srgbClr val="0000FF"/>
                </a:solidFill>
                <a:latin typeface="+mn-ea"/>
              </a:rPr>
              <a:t>小額採購</a:t>
            </a:r>
            <a:r>
              <a:rPr lang="zh-TW" altLang="en-US" sz="2800" b="1" dirty="0" smtClean="0">
                <a:latin typeface="+mn-ea"/>
              </a:rPr>
              <a:t>，依採購金額於招標前認定之；其採購金額之計算方式如下：</a:t>
            </a:r>
          </a:p>
          <a:p>
            <a:pPr>
              <a:defRPr/>
            </a:pPr>
            <a:r>
              <a:rPr lang="zh-TW" altLang="en-US" sz="2800" b="1" dirty="0" smtClean="0">
                <a:latin typeface="+mn-ea"/>
              </a:rPr>
              <a:t>一、採分批辦理採購者，依</a:t>
            </a:r>
            <a:r>
              <a:rPr lang="zh-TW" altLang="en-US" sz="2800" b="1" dirty="0" smtClean="0">
                <a:solidFill>
                  <a:srgbClr val="0000FF"/>
                </a:solidFill>
                <a:latin typeface="+mn-ea"/>
              </a:rPr>
              <a:t>全部批數之預算總額</a:t>
            </a:r>
            <a:r>
              <a:rPr lang="zh-TW" altLang="en-US" sz="2800" b="1" dirty="0" smtClean="0">
                <a:latin typeface="+mn-ea"/>
              </a:rPr>
              <a:t>認定之。</a:t>
            </a:r>
            <a:endParaRPr lang="en-US" altLang="zh-TW" sz="2800" b="1" dirty="0" smtClean="0">
              <a:latin typeface="+mn-ea"/>
            </a:endParaRPr>
          </a:p>
          <a:p>
            <a:pPr>
              <a:defRPr/>
            </a:pPr>
            <a:r>
              <a:rPr lang="zh-TW" altLang="en-US" sz="2800" b="1" dirty="0">
                <a:latin typeface="+mn-ea"/>
              </a:rPr>
              <a:t>中央機關未達公告金額採購招標辦法</a:t>
            </a:r>
            <a:r>
              <a:rPr lang="zh-TW" altLang="en-US" sz="2800" b="1" dirty="0" smtClean="0">
                <a:latin typeface="+mn-ea"/>
              </a:rPr>
              <a:t>第</a:t>
            </a:r>
            <a:r>
              <a:rPr lang="en-US" altLang="zh-TW" sz="2800" b="1" dirty="0" smtClean="0">
                <a:latin typeface="+mn-ea"/>
              </a:rPr>
              <a:t>6</a:t>
            </a:r>
            <a:r>
              <a:rPr lang="zh-TW" altLang="en-US" sz="2800" b="1" dirty="0" smtClean="0">
                <a:latin typeface="+mn-ea"/>
              </a:rPr>
              <a:t>條</a:t>
            </a:r>
            <a:r>
              <a:rPr lang="zh-TW" altLang="en-US" sz="2800" b="1" dirty="0">
                <a:latin typeface="+mn-ea"/>
              </a:rPr>
              <a:t>：</a:t>
            </a:r>
            <a:br>
              <a:rPr lang="zh-TW" altLang="en-US" sz="2800" b="1" dirty="0">
                <a:latin typeface="+mn-ea"/>
              </a:rPr>
            </a:br>
            <a:r>
              <a:rPr lang="zh-TW" altLang="zh-TW" sz="2800" b="1" dirty="0">
                <a:latin typeface="+mn-ea"/>
              </a:rPr>
              <a:t>機關不得意圖規避本辦法之適用，</a:t>
            </a:r>
            <a:r>
              <a:rPr lang="zh-TW" altLang="zh-TW" sz="2800" b="1" dirty="0">
                <a:solidFill>
                  <a:srgbClr val="0000FF"/>
                </a:solidFill>
                <a:latin typeface="+mn-ea"/>
              </a:rPr>
              <a:t>分批辦理未達公告金額但逾公告金額十分之一之採購</a:t>
            </a:r>
            <a:r>
              <a:rPr lang="zh-TW" altLang="zh-TW" sz="2800" b="1" dirty="0">
                <a:latin typeface="+mn-ea"/>
              </a:rPr>
              <a:t>。</a:t>
            </a:r>
            <a:endParaRPr lang="zh-TW" altLang="en-US" sz="2800" b="1" dirty="0">
              <a:latin typeface="+mn-ea"/>
            </a:endParaRPr>
          </a:p>
        </p:txBody>
      </p:sp>
      <p:sp>
        <p:nvSpPr>
          <p:cNvPr id="3" name="投影片編號版面配置區 2"/>
          <p:cNvSpPr>
            <a:spLocks noGrp="1"/>
          </p:cNvSpPr>
          <p:nvPr>
            <p:ph type="sldNum" sz="quarter" idx="12"/>
          </p:nvPr>
        </p:nvSpPr>
        <p:spPr/>
        <p:txBody>
          <a:bodyPr/>
          <a:lstStyle/>
          <a:p>
            <a:fld id="{1118FB7C-3051-423D-B140-B22D31D849CF}" type="slidenum">
              <a:rPr lang="zh-TW" altLang="en-US" smtClean="0"/>
              <a:pPr/>
              <a:t>143</a:t>
            </a:fld>
            <a:endParaRPr lang="zh-TW" altLang="en-US"/>
          </a:p>
        </p:txBody>
      </p:sp>
    </p:spTree>
    <p:extLst>
      <p:ext uri="{BB962C8B-B14F-4D97-AF65-F5344CB8AC3E}">
        <p14:creationId xmlns:p14="http://schemas.microsoft.com/office/powerpoint/2010/main" val="3558921116"/>
      </p:ext>
    </p:extLst>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p:cNvSpPr>
          <p:nvPr>
            <p:ph type="title"/>
          </p:nvPr>
        </p:nvSpPr>
        <p:spPr>
          <a:xfrm>
            <a:off x="611188" y="260350"/>
            <a:ext cx="7391400" cy="1143000"/>
          </a:xfrm>
        </p:spPr>
        <p:txBody>
          <a:bodyPr/>
          <a:lstStyle/>
          <a:p>
            <a:pPr algn="ctr" eaLnBrk="1" hangingPunct="1"/>
            <a:r>
              <a:rPr lang="zh-TW" altLang="en-US" sz="5400" b="1" smtClean="0">
                <a:solidFill>
                  <a:srgbClr val="FF0000"/>
                </a:solidFill>
              </a:rPr>
              <a:t>分批與分別辦理異同</a:t>
            </a:r>
          </a:p>
        </p:txBody>
      </p:sp>
      <p:sp>
        <p:nvSpPr>
          <p:cNvPr id="59395" name="Rectangle 3"/>
          <p:cNvSpPr>
            <a:spLocks noGrp="1"/>
          </p:cNvSpPr>
          <p:nvPr>
            <p:ph type="body" idx="1"/>
          </p:nvPr>
        </p:nvSpPr>
        <p:spPr>
          <a:xfrm>
            <a:off x="900113" y="1341438"/>
            <a:ext cx="7593012" cy="4876800"/>
          </a:xfrm>
        </p:spPr>
        <p:txBody>
          <a:bodyPr/>
          <a:lstStyle/>
          <a:p>
            <a:pPr marL="812800" indent="-812800" eaLnBrk="1" hangingPunct="1">
              <a:buFontTx/>
              <a:buNone/>
              <a:defRPr/>
            </a:pPr>
            <a:r>
              <a:rPr lang="zh-TW" altLang="en-US" sz="1800" b="1" dirty="0" smtClean="0">
                <a:latin typeface="+mn-ea"/>
              </a:rPr>
              <a:t>               </a:t>
            </a:r>
            <a:r>
              <a:rPr lang="zh-TW" altLang="en-US" sz="2400" b="1" u="sng" dirty="0" smtClean="0">
                <a:latin typeface="+mn-ea"/>
              </a:rPr>
              <a:t>分批辦理</a:t>
            </a:r>
            <a:r>
              <a:rPr lang="zh-TW" altLang="en-US" sz="2400" b="1" dirty="0" smtClean="0">
                <a:latin typeface="+mn-ea"/>
              </a:rPr>
              <a:t>            </a:t>
            </a:r>
            <a:r>
              <a:rPr lang="en-US" altLang="zh-TW" sz="2400" b="1" dirty="0" err="1" smtClean="0">
                <a:latin typeface="+mn-ea"/>
              </a:rPr>
              <a:t>vs</a:t>
            </a:r>
            <a:r>
              <a:rPr lang="en-US" altLang="zh-TW" sz="2400" b="1" dirty="0" smtClean="0">
                <a:latin typeface="+mn-ea"/>
              </a:rPr>
              <a:t>     </a:t>
            </a:r>
            <a:r>
              <a:rPr lang="zh-TW" altLang="en-US" sz="2400" b="1" u="sng" dirty="0" smtClean="0">
                <a:latin typeface="+mn-ea"/>
              </a:rPr>
              <a:t>分別辦理</a:t>
            </a:r>
          </a:p>
          <a:p>
            <a:pPr marL="812800" indent="-812800" eaLnBrk="1" hangingPunct="1">
              <a:buFontTx/>
              <a:buNone/>
              <a:defRPr/>
            </a:pPr>
            <a:r>
              <a:rPr lang="zh-TW" altLang="en-US" sz="2400" b="1" u="sng" dirty="0" smtClean="0">
                <a:latin typeface="+mn-ea"/>
              </a:rPr>
              <a:t>法令依據</a:t>
            </a:r>
            <a:r>
              <a:rPr lang="zh-TW" altLang="en-US" sz="2400" b="1" dirty="0" smtClean="0">
                <a:latin typeface="+mn-ea"/>
              </a:rPr>
              <a:t>：</a:t>
            </a:r>
            <a:r>
              <a:rPr lang="en-US" altLang="zh-TW" sz="2400" b="1" dirty="0" smtClean="0">
                <a:latin typeface="+mn-ea"/>
              </a:rPr>
              <a:t>【§</a:t>
            </a:r>
            <a:r>
              <a:rPr lang="zh-TW" altLang="en-US" sz="2400" b="1" dirty="0" smtClean="0">
                <a:latin typeface="+mn-ea"/>
              </a:rPr>
              <a:t>採</a:t>
            </a:r>
            <a:r>
              <a:rPr lang="en-US" altLang="zh-TW" sz="2400" b="1" dirty="0" smtClean="0">
                <a:latin typeface="+mn-ea"/>
              </a:rPr>
              <a:t>14</a:t>
            </a:r>
            <a:r>
              <a:rPr lang="zh-TW" altLang="en-US" sz="2400" b="1" dirty="0" smtClean="0">
                <a:latin typeface="+mn-ea"/>
              </a:rPr>
              <a:t>；</a:t>
            </a:r>
            <a:r>
              <a:rPr lang="en-US" altLang="zh-TW" sz="2400" b="1" dirty="0" smtClean="0">
                <a:latin typeface="+mn-ea"/>
              </a:rPr>
              <a:t>§</a:t>
            </a:r>
            <a:r>
              <a:rPr lang="zh-TW" altLang="en-US" sz="2400" b="1" dirty="0" smtClean="0">
                <a:latin typeface="+mn-ea"/>
              </a:rPr>
              <a:t>細</a:t>
            </a:r>
            <a:r>
              <a:rPr lang="en-US" altLang="zh-TW" sz="2400" b="1" dirty="0" smtClean="0">
                <a:latin typeface="+mn-ea"/>
              </a:rPr>
              <a:t>6.1.1】         【§</a:t>
            </a:r>
            <a:r>
              <a:rPr lang="zh-TW" altLang="en-US" sz="2400" b="1" dirty="0" smtClean="0">
                <a:latin typeface="+mn-ea"/>
              </a:rPr>
              <a:t>採細</a:t>
            </a:r>
            <a:r>
              <a:rPr lang="en-US" altLang="zh-TW" sz="2400" b="1" dirty="0" smtClean="0">
                <a:latin typeface="+mn-ea"/>
              </a:rPr>
              <a:t>13】</a:t>
            </a:r>
          </a:p>
          <a:p>
            <a:pPr marL="812800" indent="-812800" eaLnBrk="1" hangingPunct="1">
              <a:buFontTx/>
              <a:buNone/>
              <a:defRPr/>
            </a:pPr>
            <a:r>
              <a:rPr lang="zh-TW" altLang="en-US" sz="2400" b="1" u="sng" dirty="0" smtClean="0">
                <a:latin typeface="+mn-ea"/>
              </a:rPr>
              <a:t>採購方式</a:t>
            </a:r>
            <a:r>
              <a:rPr lang="zh-TW" altLang="en-US" sz="2400" b="1" dirty="0" smtClean="0">
                <a:latin typeface="+mn-ea"/>
              </a:rPr>
              <a:t>：全部批數預算總額          個案個別認定</a:t>
            </a:r>
          </a:p>
          <a:p>
            <a:pPr marL="812800" indent="-812800" eaLnBrk="1" hangingPunct="1">
              <a:buFontTx/>
              <a:buNone/>
              <a:defRPr/>
            </a:pPr>
            <a:r>
              <a:rPr lang="zh-TW" altLang="en-US" sz="2400" b="1" u="sng" dirty="0" smtClean="0">
                <a:latin typeface="+mn-ea"/>
              </a:rPr>
              <a:t>適用原則</a:t>
            </a:r>
            <a:r>
              <a:rPr lang="zh-TW" altLang="en-US" sz="2400" b="1" dirty="0" smtClean="0">
                <a:latin typeface="+mn-ea"/>
              </a:rPr>
              <a:t>：不得意圖規避              五大構成要件</a:t>
            </a:r>
          </a:p>
          <a:p>
            <a:pPr marL="812800" indent="-812800" eaLnBrk="1" hangingPunct="1">
              <a:buFontTx/>
              <a:buNone/>
              <a:defRPr/>
            </a:pPr>
            <a:r>
              <a:rPr lang="zh-TW" altLang="en-US" sz="2400" b="1" u="sng" dirty="0" smtClean="0">
                <a:latin typeface="+mn-ea"/>
              </a:rPr>
              <a:t>認定方式</a:t>
            </a:r>
            <a:r>
              <a:rPr lang="zh-TW" altLang="en-US" sz="2400" b="1" dirty="0" smtClean="0">
                <a:latin typeface="+mn-ea"/>
              </a:rPr>
              <a:t>：採購效率（能）            負舉證之責</a:t>
            </a:r>
            <a:endParaRPr lang="zh-TW" altLang="en-US" sz="1800" b="1" dirty="0" smtClean="0">
              <a:latin typeface="+mn-ea"/>
            </a:endParaRPr>
          </a:p>
          <a:p>
            <a:pPr eaLnBrk="1" hangingPunct="1">
              <a:defRPr/>
            </a:pPr>
            <a:r>
              <a:rPr lang="zh-TW" altLang="en-US" sz="2400" b="1" dirty="0" smtClean="0">
                <a:solidFill>
                  <a:srgbClr val="0000FF"/>
                </a:solidFill>
                <a:latin typeface="+mn-ea"/>
              </a:rPr>
              <a:t>分批辦理：</a:t>
            </a:r>
            <a:r>
              <a:rPr lang="zh-TW" altLang="en-US" sz="2400" b="1" dirty="0" smtClean="0">
                <a:latin typeface="+mn-ea"/>
              </a:rPr>
              <a:t>採分批辦理採購者，依全部批數之預算總額認定之。</a:t>
            </a:r>
            <a:r>
              <a:rPr lang="en-US" altLang="zh-TW" sz="2400" b="1" dirty="0" smtClean="0">
                <a:latin typeface="+mn-ea"/>
              </a:rPr>
              <a:t>(</a:t>
            </a:r>
            <a:r>
              <a:rPr lang="zh-TW" altLang="en-US" sz="2400" b="1" dirty="0" smtClean="0">
                <a:latin typeface="+mn-ea"/>
              </a:rPr>
              <a:t>政府採購法施行細則第</a:t>
            </a:r>
            <a:r>
              <a:rPr lang="en-US" altLang="zh-TW" sz="2400" b="1" dirty="0" smtClean="0">
                <a:latin typeface="+mn-ea"/>
              </a:rPr>
              <a:t>6</a:t>
            </a:r>
            <a:r>
              <a:rPr lang="zh-TW" altLang="en-US" sz="2400" b="1" dirty="0" smtClean="0">
                <a:latin typeface="+mn-ea"/>
              </a:rPr>
              <a:t>條</a:t>
            </a:r>
            <a:r>
              <a:rPr lang="en-US" altLang="zh-TW" sz="2400" b="1" dirty="0" smtClean="0">
                <a:latin typeface="+mn-ea"/>
              </a:rPr>
              <a:t>)</a:t>
            </a:r>
          </a:p>
          <a:p>
            <a:pPr eaLnBrk="1" hangingPunct="1">
              <a:defRPr/>
            </a:pPr>
            <a:r>
              <a:rPr lang="zh-TW" altLang="en-US" sz="2400" b="1" dirty="0" smtClean="0">
                <a:solidFill>
                  <a:srgbClr val="0000FF"/>
                </a:solidFill>
                <a:latin typeface="+mn-ea"/>
              </a:rPr>
              <a:t>分別辦理：</a:t>
            </a:r>
            <a:r>
              <a:rPr lang="zh-TW" altLang="en-US" sz="2400" b="1" dirty="0" smtClean="0">
                <a:latin typeface="+mn-ea"/>
              </a:rPr>
              <a:t>本法第十四條所定意圖規避本法適用之分批，不包括依</a:t>
            </a:r>
            <a:r>
              <a:rPr lang="zh-TW" altLang="en-US" sz="2400" b="1" dirty="0" smtClean="0">
                <a:solidFill>
                  <a:srgbClr val="0000FF"/>
                </a:solidFill>
                <a:latin typeface="+mn-ea"/>
              </a:rPr>
              <a:t>不同</a:t>
            </a:r>
            <a:r>
              <a:rPr lang="zh-TW" altLang="en-US" sz="2400" b="1" u="sng" dirty="0" smtClean="0">
                <a:solidFill>
                  <a:srgbClr val="0000FF"/>
                </a:solidFill>
                <a:latin typeface="+mn-ea"/>
              </a:rPr>
              <a:t>標的</a:t>
            </a:r>
            <a:r>
              <a:rPr lang="zh-TW" altLang="en-US" sz="2400" b="1" dirty="0" smtClean="0">
                <a:solidFill>
                  <a:srgbClr val="0000FF"/>
                </a:solidFill>
                <a:latin typeface="+mn-ea"/>
              </a:rPr>
              <a:t>、不同</a:t>
            </a:r>
            <a:r>
              <a:rPr lang="zh-TW" altLang="en-US" sz="2400" b="1" u="sng" dirty="0" smtClean="0">
                <a:solidFill>
                  <a:srgbClr val="0000FF"/>
                </a:solidFill>
                <a:latin typeface="+mn-ea"/>
              </a:rPr>
              <a:t>施工</a:t>
            </a:r>
            <a:r>
              <a:rPr lang="zh-TW" altLang="en-US" sz="2400" b="1" dirty="0" smtClean="0">
                <a:solidFill>
                  <a:srgbClr val="0000FF"/>
                </a:solidFill>
                <a:latin typeface="+mn-ea"/>
              </a:rPr>
              <a:t>或</a:t>
            </a:r>
            <a:r>
              <a:rPr lang="zh-TW" altLang="en-US" sz="2400" b="1" u="sng" dirty="0" smtClean="0">
                <a:solidFill>
                  <a:srgbClr val="0000FF"/>
                </a:solidFill>
                <a:latin typeface="+mn-ea"/>
              </a:rPr>
              <a:t>供應地區</a:t>
            </a:r>
            <a:r>
              <a:rPr lang="zh-TW" altLang="en-US" sz="2400" b="1" dirty="0" smtClean="0">
                <a:solidFill>
                  <a:srgbClr val="0000FF"/>
                </a:solidFill>
                <a:latin typeface="+mn-ea"/>
              </a:rPr>
              <a:t>、不同</a:t>
            </a:r>
            <a:r>
              <a:rPr lang="zh-TW" altLang="en-US" sz="2400" b="1" u="sng" dirty="0" smtClean="0">
                <a:solidFill>
                  <a:srgbClr val="0000FF"/>
                </a:solidFill>
                <a:latin typeface="+mn-ea"/>
              </a:rPr>
              <a:t>需求條件</a:t>
            </a:r>
            <a:r>
              <a:rPr lang="zh-TW" altLang="en-US" sz="2400" b="1" dirty="0" smtClean="0">
                <a:solidFill>
                  <a:srgbClr val="0000FF"/>
                </a:solidFill>
                <a:latin typeface="+mn-ea"/>
              </a:rPr>
              <a:t>或不同</a:t>
            </a:r>
            <a:r>
              <a:rPr lang="zh-TW" altLang="en-US" sz="2400" b="1" u="sng" dirty="0" smtClean="0">
                <a:solidFill>
                  <a:srgbClr val="0000FF"/>
                </a:solidFill>
                <a:latin typeface="+mn-ea"/>
              </a:rPr>
              <a:t>行業廠商</a:t>
            </a:r>
            <a:r>
              <a:rPr lang="zh-TW" altLang="en-US" sz="2400" b="1" dirty="0" smtClean="0">
                <a:solidFill>
                  <a:srgbClr val="0000FF"/>
                </a:solidFill>
                <a:latin typeface="+mn-ea"/>
              </a:rPr>
              <a:t>之</a:t>
            </a:r>
            <a:r>
              <a:rPr lang="zh-TW" altLang="en-US" sz="2400" b="1" u="sng" dirty="0" smtClean="0">
                <a:solidFill>
                  <a:srgbClr val="0000FF"/>
                </a:solidFill>
                <a:latin typeface="+mn-ea"/>
              </a:rPr>
              <a:t>專業項目</a:t>
            </a:r>
            <a:r>
              <a:rPr lang="zh-TW" altLang="en-US" sz="2400" b="1" dirty="0" smtClean="0">
                <a:latin typeface="+mn-ea"/>
              </a:rPr>
              <a:t>所分別辦理者。</a:t>
            </a:r>
            <a:r>
              <a:rPr lang="en-US" altLang="zh-TW" sz="2400" b="1" dirty="0" smtClean="0">
                <a:latin typeface="+mn-ea"/>
              </a:rPr>
              <a:t>(</a:t>
            </a:r>
            <a:r>
              <a:rPr lang="zh-TW" altLang="en-US" sz="2400" b="1" dirty="0" smtClean="0">
                <a:latin typeface="+mn-ea"/>
              </a:rPr>
              <a:t>政府採購法施行細則第</a:t>
            </a:r>
            <a:r>
              <a:rPr lang="en-US" altLang="zh-TW" sz="2400" b="1" dirty="0" smtClean="0">
                <a:latin typeface="+mn-ea"/>
              </a:rPr>
              <a:t>13</a:t>
            </a:r>
            <a:r>
              <a:rPr lang="zh-TW" altLang="en-US" sz="2400" b="1" dirty="0" smtClean="0">
                <a:latin typeface="+mn-ea"/>
              </a:rPr>
              <a:t>條</a:t>
            </a:r>
            <a:r>
              <a:rPr lang="en-US" altLang="zh-TW" sz="2400" b="1" dirty="0" smtClean="0">
                <a:latin typeface="+mn-ea"/>
              </a:rPr>
              <a:t>)</a:t>
            </a:r>
          </a:p>
          <a:p>
            <a:pPr eaLnBrk="1" hangingPunct="1">
              <a:defRPr/>
            </a:pPr>
            <a:endParaRPr lang="zh-TW" altLang="en-US" sz="2400" b="1" dirty="0" smtClean="0">
              <a:latin typeface="+mn-ea"/>
            </a:endParaRPr>
          </a:p>
        </p:txBody>
      </p:sp>
      <p:sp>
        <p:nvSpPr>
          <p:cNvPr id="3" name="投影片編號版面配置區 2"/>
          <p:cNvSpPr>
            <a:spLocks noGrp="1"/>
          </p:cNvSpPr>
          <p:nvPr>
            <p:ph type="sldNum" sz="quarter" idx="12"/>
          </p:nvPr>
        </p:nvSpPr>
        <p:spPr/>
        <p:txBody>
          <a:bodyPr/>
          <a:lstStyle/>
          <a:p>
            <a:fld id="{1118FB7C-3051-423D-B140-B22D31D849CF}" type="slidenum">
              <a:rPr lang="zh-TW" altLang="en-US" smtClean="0"/>
              <a:pPr/>
              <a:t>144</a:t>
            </a:fld>
            <a:endParaRPr lang="zh-TW" altLang="en-US"/>
          </a:p>
        </p:txBody>
      </p:sp>
    </p:spTree>
    <p:extLst>
      <p:ext uri="{BB962C8B-B14F-4D97-AF65-F5344CB8AC3E}">
        <p14:creationId xmlns:p14="http://schemas.microsoft.com/office/powerpoint/2010/main" val="2157586622"/>
      </p:ext>
    </p:extLst>
  </p:cSld>
  <p:clrMapOvr>
    <a:masterClrMapping/>
  </p:clrMapOvr>
  <p:transition/>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467543" y="333375"/>
            <a:ext cx="8470081" cy="1295425"/>
          </a:xfrm>
          <a:solidFill>
            <a:srgbClr val="FFFF00"/>
          </a:solidFill>
        </p:spPr>
        <p:txBody>
          <a:bodyPr/>
          <a:lstStyle/>
          <a:p>
            <a:pPr algn="ctr" eaLnBrk="1" hangingPunct="1"/>
            <a:r>
              <a:rPr lang="zh-TW" altLang="en-US" sz="3600" b="1" dirty="0" smtClean="0">
                <a:solidFill>
                  <a:srgbClr val="FF0000"/>
                </a:solidFill>
              </a:rPr>
              <a:t>鄉長任內放任小額採購浮濫 南投原民局</a:t>
            </a:r>
            <a:r>
              <a:rPr lang="en-US" altLang="zh-TW" sz="3600" b="1" dirty="0" smtClean="0">
                <a:solidFill>
                  <a:srgbClr val="FF0000"/>
                </a:solidFill>
              </a:rPr>
              <a:t/>
            </a:r>
            <a:br>
              <a:rPr lang="en-US" altLang="zh-TW" sz="3600" b="1" dirty="0" smtClean="0">
                <a:solidFill>
                  <a:srgbClr val="FF0000"/>
                </a:solidFill>
              </a:rPr>
            </a:br>
            <a:r>
              <a:rPr lang="zh-TW" altLang="en-US" sz="3600" b="1" dirty="0" smtClean="0">
                <a:solidFill>
                  <a:srgbClr val="FF0000"/>
                </a:solidFill>
              </a:rPr>
              <a:t>局長遭撤職</a:t>
            </a:r>
          </a:p>
        </p:txBody>
      </p:sp>
      <p:sp>
        <p:nvSpPr>
          <p:cNvPr id="55299" name="Rectangle 3"/>
          <p:cNvSpPr>
            <a:spLocks noGrp="1" noChangeArrowheads="1"/>
          </p:cNvSpPr>
          <p:nvPr>
            <p:ph type="body" idx="1"/>
          </p:nvPr>
        </p:nvSpPr>
        <p:spPr>
          <a:xfrm>
            <a:off x="539552" y="1700808"/>
            <a:ext cx="8229600" cy="4392488"/>
          </a:xfrm>
        </p:spPr>
        <p:txBody>
          <a:bodyPr>
            <a:normAutofit/>
          </a:bodyPr>
          <a:lstStyle/>
          <a:p>
            <a:pPr eaLnBrk="1" hangingPunct="1">
              <a:buFont typeface="Wingdings" panose="05000000000000000000" pitchFamily="2" charset="2"/>
              <a:buChar char="p"/>
              <a:defRPr/>
            </a:pPr>
            <a:r>
              <a:rPr lang="zh-TW" altLang="en-US" sz="2400" b="1" dirty="0" smtClean="0">
                <a:latin typeface="+mn-ea"/>
              </a:rPr>
              <a:t>南投縣原住民族行政局長史○，在擔任</a:t>
            </a:r>
            <a:r>
              <a:rPr lang="zh-TW" altLang="en-US" sz="2400" b="1" dirty="0" smtClean="0">
                <a:solidFill>
                  <a:srgbClr val="0000FF"/>
                </a:solidFill>
                <a:latin typeface="+mn-ea"/>
              </a:rPr>
              <a:t>信義鄉長時因指示採購案化整為零，</a:t>
            </a:r>
            <a:r>
              <a:rPr lang="en-US" altLang="zh-TW" sz="2400" b="1" dirty="0" smtClean="0">
                <a:solidFill>
                  <a:srgbClr val="0000FF"/>
                </a:solidFill>
                <a:latin typeface="+mn-ea"/>
              </a:rPr>
              <a:t>1</a:t>
            </a:r>
            <a:r>
              <a:rPr lang="zh-TW" altLang="en-US" sz="2400" b="1" dirty="0" smtClean="0">
                <a:solidFill>
                  <a:srgbClr val="0000FF"/>
                </a:solidFill>
                <a:latin typeface="+mn-ea"/>
              </a:rPr>
              <a:t>年暴增</a:t>
            </a:r>
            <a:r>
              <a:rPr lang="en-US" altLang="zh-TW" sz="2400" b="1" dirty="0" smtClean="0">
                <a:solidFill>
                  <a:srgbClr val="0000FF"/>
                </a:solidFill>
                <a:latin typeface="+mn-ea"/>
              </a:rPr>
              <a:t>8</a:t>
            </a:r>
            <a:r>
              <a:rPr lang="zh-TW" altLang="en-US" sz="2400" b="1" dirty="0" smtClean="0">
                <a:solidFill>
                  <a:srgbClr val="0000FF"/>
                </a:solidFill>
                <a:latin typeface="+mn-ea"/>
              </a:rPr>
              <a:t>、</a:t>
            </a:r>
            <a:r>
              <a:rPr lang="en-US" altLang="zh-TW" sz="2400" b="1" dirty="0" smtClean="0">
                <a:solidFill>
                  <a:srgbClr val="0000FF"/>
                </a:solidFill>
                <a:latin typeface="+mn-ea"/>
              </a:rPr>
              <a:t>900</a:t>
            </a:r>
            <a:r>
              <a:rPr lang="zh-TW" altLang="en-US" sz="2400" b="1" dirty="0" smtClean="0">
                <a:solidFill>
                  <a:srgbClr val="0000FF"/>
                </a:solidFill>
                <a:latin typeface="+mn-ea"/>
              </a:rPr>
              <a:t>件，且下屬製作不實文書驗收工程</a:t>
            </a:r>
            <a:r>
              <a:rPr lang="zh-TW" altLang="en-US" sz="2400" b="1" dirty="0" smtClean="0">
                <a:latin typeface="+mn-ea"/>
              </a:rPr>
              <a:t>，也未盡監督之責，經監察院彈劾後，懲戒法院認定史○怠職、推諉卸責，日前</a:t>
            </a:r>
            <a:r>
              <a:rPr lang="zh-TW" altLang="en-US" sz="2400" b="1" dirty="0" smtClean="0">
                <a:solidFill>
                  <a:srgbClr val="0000FF"/>
                </a:solidFill>
                <a:latin typeface="+mn-ea"/>
              </a:rPr>
              <a:t>判撤職，停止任用公務員</a:t>
            </a:r>
            <a:r>
              <a:rPr lang="en-US" altLang="zh-TW" sz="2400" b="1" dirty="0" smtClean="0">
                <a:solidFill>
                  <a:srgbClr val="0000FF"/>
                </a:solidFill>
                <a:latin typeface="+mn-ea"/>
              </a:rPr>
              <a:t>3</a:t>
            </a:r>
            <a:r>
              <a:rPr lang="zh-TW" altLang="en-US" sz="2400" b="1" dirty="0" smtClean="0">
                <a:solidFill>
                  <a:srgbClr val="0000FF"/>
                </a:solidFill>
                <a:latin typeface="+mn-ea"/>
              </a:rPr>
              <a:t>年</a:t>
            </a:r>
            <a:r>
              <a:rPr lang="zh-TW" altLang="en-US" sz="2400" b="1" dirty="0" smtClean="0">
                <a:latin typeface="+mn-ea"/>
              </a:rPr>
              <a:t>，可上訴</a:t>
            </a:r>
            <a:r>
              <a:rPr lang="zh-TW" altLang="en-US" sz="2400" b="1" dirty="0" smtClean="0">
                <a:latin typeface="標楷體" panose="03000509000000000000" pitchFamily="65" charset="-120"/>
                <a:ea typeface="標楷體" panose="03000509000000000000" pitchFamily="65" charset="-120"/>
              </a:rPr>
              <a:t>。</a:t>
            </a:r>
            <a:r>
              <a:rPr lang="en-US" altLang="zh-TW" sz="2400" b="1" dirty="0" smtClean="0">
                <a:latin typeface="標楷體" panose="03000509000000000000" pitchFamily="65" charset="-120"/>
                <a:ea typeface="標楷體" panose="03000509000000000000" pitchFamily="65" charset="-120"/>
              </a:rPr>
              <a:t/>
            </a:r>
            <a:br>
              <a:rPr lang="en-US" altLang="zh-TW" sz="2400" b="1" dirty="0" smtClean="0">
                <a:latin typeface="標楷體" panose="03000509000000000000" pitchFamily="65" charset="-120"/>
                <a:ea typeface="標楷體" panose="03000509000000000000" pitchFamily="65" charset="-120"/>
              </a:rPr>
            </a:br>
            <a:r>
              <a:rPr lang="zh-TW" altLang="en-US" sz="2400" b="1" dirty="0" smtClean="0">
                <a:latin typeface="標楷體" panose="03000509000000000000" pitchFamily="65" charset="-120"/>
                <a:ea typeface="標楷體" panose="03000509000000000000" pitchFamily="65" charset="-120"/>
              </a:rPr>
              <a:t>監察院</a:t>
            </a:r>
            <a:r>
              <a:rPr lang="en-US" altLang="zh-TW" sz="2400" b="1" dirty="0" smtClean="0">
                <a:latin typeface="標楷體" panose="03000509000000000000" pitchFamily="65" charset="-120"/>
                <a:ea typeface="標楷體" panose="03000509000000000000" pitchFamily="65" charset="-120"/>
              </a:rPr>
              <a:t>2021</a:t>
            </a:r>
            <a:r>
              <a:rPr lang="zh-TW" altLang="en-US" sz="2400" b="1" dirty="0">
                <a:latin typeface="標楷體" panose="03000509000000000000" pitchFamily="65" charset="-120"/>
                <a:ea typeface="標楷體" panose="03000509000000000000" pitchFamily="65" charset="-120"/>
              </a:rPr>
              <a:t>年彈劾指出，南投縣原住民族行政局長史○，在擔任信義鄉長時，放任下屬把數起採購案拆成多筆小額採購辦理</a:t>
            </a:r>
            <a:r>
              <a:rPr lang="zh-TW" altLang="en-US" sz="2400" b="1" dirty="0" smtClean="0">
                <a:latin typeface="標楷體" panose="03000509000000000000" pitchFamily="65" charset="-120"/>
                <a:ea typeface="標楷體" panose="03000509000000000000" pitchFamily="65" charset="-120"/>
              </a:rPr>
              <a:t>，史○未盡監督之責。</a:t>
            </a:r>
            <a:r>
              <a:rPr lang="en-US" altLang="zh-TW" sz="2400" b="1" dirty="0" smtClean="0">
                <a:latin typeface="標楷體" panose="03000509000000000000" pitchFamily="65" charset="-120"/>
                <a:ea typeface="標楷體" panose="03000509000000000000" pitchFamily="65" charset="-120"/>
              </a:rPr>
              <a:t/>
            </a:r>
            <a:br>
              <a:rPr lang="en-US" altLang="zh-TW" sz="2400" b="1" dirty="0" smtClean="0">
                <a:latin typeface="標楷體" panose="03000509000000000000" pitchFamily="65" charset="-120"/>
                <a:ea typeface="標楷體" panose="03000509000000000000" pitchFamily="65" charset="-120"/>
              </a:rPr>
            </a:br>
            <a:r>
              <a:rPr lang="zh-TW" altLang="en-US" sz="2400" b="1" dirty="0" smtClean="0">
                <a:latin typeface="標楷體" panose="03000509000000000000" pitchFamily="65" charset="-120"/>
                <a:ea typeface="標楷體" panose="03000509000000000000" pitchFamily="65" charset="-120"/>
              </a:rPr>
              <a:t>莊姓秘書休職</a:t>
            </a:r>
            <a:r>
              <a:rPr lang="en-US" altLang="zh-TW" sz="2400" b="1" dirty="0" smtClean="0">
                <a:latin typeface="標楷體" panose="03000509000000000000" pitchFamily="65" charset="-120"/>
                <a:ea typeface="標楷體" panose="03000509000000000000" pitchFamily="65" charset="-120"/>
              </a:rPr>
              <a:t>2</a:t>
            </a:r>
            <a:r>
              <a:rPr lang="zh-TW" altLang="en-US" sz="2400" b="1" dirty="0" smtClean="0">
                <a:latin typeface="標楷體" panose="03000509000000000000" pitchFamily="65" charset="-120"/>
                <a:ea typeface="標楷體" panose="03000509000000000000" pitchFamily="65" charset="-120"/>
              </a:rPr>
              <a:t>年；全姓課長休職</a:t>
            </a:r>
            <a:r>
              <a:rPr lang="en-US" altLang="zh-TW" sz="2400" b="1" dirty="0" smtClean="0">
                <a:latin typeface="標楷體" panose="03000509000000000000" pitchFamily="65" charset="-120"/>
                <a:ea typeface="標楷體" panose="03000509000000000000" pitchFamily="65" charset="-120"/>
              </a:rPr>
              <a:t>1</a:t>
            </a:r>
            <a:r>
              <a:rPr lang="zh-TW" altLang="en-US" sz="2400" b="1" dirty="0" smtClean="0">
                <a:latin typeface="標楷體" panose="03000509000000000000" pitchFamily="65" charset="-120"/>
                <a:ea typeface="標楷體" panose="03000509000000000000" pitchFamily="65" charset="-120"/>
              </a:rPr>
              <a:t>年；全姓技佐降</a:t>
            </a:r>
            <a:r>
              <a:rPr lang="en-US" altLang="zh-TW" sz="2400" b="1" dirty="0" smtClean="0">
                <a:latin typeface="標楷體" panose="03000509000000000000" pitchFamily="65" charset="-120"/>
                <a:ea typeface="標楷體" panose="03000509000000000000" pitchFamily="65" charset="-120"/>
              </a:rPr>
              <a:t>2</a:t>
            </a:r>
            <a:r>
              <a:rPr lang="zh-TW" altLang="en-US" sz="2400" b="1" dirty="0" smtClean="0">
                <a:latin typeface="標楷體" panose="03000509000000000000" pitchFamily="65" charset="-120"/>
                <a:ea typeface="標楷體" panose="03000509000000000000" pitchFamily="65" charset="-120"/>
              </a:rPr>
              <a:t>級改敘；田姓技士超過追懲時效，免議。 </a:t>
            </a:r>
            <a:r>
              <a:rPr lang="en-US" altLang="zh-TW" sz="2400" b="1" dirty="0" smtClean="0">
                <a:solidFill>
                  <a:srgbClr val="FF0000"/>
                </a:solidFill>
                <a:latin typeface="標楷體" panose="03000509000000000000" pitchFamily="65" charset="-120"/>
                <a:ea typeface="標楷體" panose="03000509000000000000" pitchFamily="65" charset="-120"/>
              </a:rPr>
              <a:t>(</a:t>
            </a:r>
            <a:r>
              <a:rPr lang="en-US" altLang="zh-TW" sz="2400" b="1" dirty="0" smtClean="0">
                <a:solidFill>
                  <a:srgbClr val="FF0000"/>
                </a:solidFill>
                <a:latin typeface="+mn-ea"/>
              </a:rPr>
              <a:t>2023/04/15 </a:t>
            </a:r>
            <a:r>
              <a:rPr lang="zh-TW" altLang="en-US" sz="2400" b="1" dirty="0" smtClean="0">
                <a:solidFill>
                  <a:srgbClr val="FF0000"/>
                </a:solidFill>
                <a:latin typeface="+mn-ea"/>
              </a:rPr>
              <a:t>自由時報報導</a:t>
            </a:r>
            <a:r>
              <a:rPr lang="en-US" altLang="zh-TW" sz="2400" b="1" dirty="0" smtClean="0">
                <a:solidFill>
                  <a:srgbClr val="FF0000"/>
                </a:solidFill>
                <a:latin typeface="標楷體" panose="03000509000000000000" pitchFamily="65" charset="-120"/>
                <a:ea typeface="標楷體" panose="03000509000000000000" pitchFamily="65" charset="-120"/>
              </a:rPr>
              <a:t>)</a:t>
            </a:r>
            <a:endParaRPr lang="en-US" altLang="zh-TW" sz="2400" b="1" dirty="0">
              <a:solidFill>
                <a:srgbClr val="FF0000"/>
              </a:solidFill>
              <a:latin typeface="+mn-ea"/>
            </a:endParaRPr>
          </a:p>
        </p:txBody>
      </p:sp>
      <p:sp>
        <p:nvSpPr>
          <p:cNvPr id="3" name="投影片編號版面配置區 2"/>
          <p:cNvSpPr>
            <a:spLocks noGrp="1"/>
          </p:cNvSpPr>
          <p:nvPr>
            <p:ph type="sldNum" sz="quarter" idx="12"/>
          </p:nvPr>
        </p:nvSpPr>
        <p:spPr/>
        <p:txBody>
          <a:bodyPr/>
          <a:lstStyle/>
          <a:p>
            <a:fld id="{1118FB7C-3051-423D-B140-B22D31D849CF}" type="slidenum">
              <a:rPr lang="zh-TW" altLang="en-US" smtClean="0"/>
              <a:pPr/>
              <a:t>145</a:t>
            </a:fld>
            <a:endParaRPr lang="zh-TW" altLang="en-US"/>
          </a:p>
        </p:txBody>
      </p:sp>
    </p:spTree>
    <p:extLst>
      <p:ext uri="{BB962C8B-B14F-4D97-AF65-F5344CB8AC3E}">
        <p14:creationId xmlns:p14="http://schemas.microsoft.com/office/powerpoint/2010/main" val="2453891022"/>
      </p:ext>
    </p:extLst>
  </p:cSld>
  <p:clrMapOvr>
    <a:masterClrMapping/>
  </p:clrMapOvr>
  <p:transition/>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p:cNvSpPr>
          <p:nvPr>
            <p:ph type="title"/>
          </p:nvPr>
        </p:nvSpPr>
        <p:spPr>
          <a:xfrm>
            <a:off x="395288" y="-63500"/>
            <a:ext cx="8353425" cy="1143000"/>
          </a:xfrm>
        </p:spPr>
        <p:txBody>
          <a:bodyPr/>
          <a:lstStyle/>
          <a:p>
            <a:pPr eaLnBrk="1" hangingPunct="1"/>
            <a:r>
              <a:rPr lang="zh-TW" altLang="en-US" b="1" smtClean="0">
                <a:solidFill>
                  <a:srgbClr val="FF0000"/>
                </a:solidFill>
              </a:rPr>
              <a:t>採購金額決定招標方式</a:t>
            </a:r>
            <a:r>
              <a:rPr lang="en-US" altLang="zh-TW" b="1" smtClean="0">
                <a:solidFill>
                  <a:srgbClr val="FF0000"/>
                </a:solidFill>
              </a:rPr>
              <a:t>—</a:t>
            </a:r>
            <a:r>
              <a:rPr lang="zh-TW" altLang="en-US" b="1" smtClean="0">
                <a:solidFill>
                  <a:srgbClr val="FF0000"/>
                </a:solidFill>
              </a:rPr>
              <a:t>併案</a:t>
            </a:r>
          </a:p>
        </p:txBody>
      </p:sp>
      <p:sp>
        <p:nvSpPr>
          <p:cNvPr id="69635" name="Rectangle 3"/>
          <p:cNvSpPr>
            <a:spLocks noGrp="1"/>
          </p:cNvSpPr>
          <p:nvPr>
            <p:ph type="body" idx="1"/>
          </p:nvPr>
        </p:nvSpPr>
        <p:spPr>
          <a:xfrm>
            <a:off x="395288" y="1052513"/>
            <a:ext cx="8353425" cy="5256212"/>
          </a:xfrm>
        </p:spPr>
        <p:txBody>
          <a:bodyPr>
            <a:normAutofit lnSpcReduction="10000"/>
          </a:bodyPr>
          <a:lstStyle/>
          <a:p>
            <a:pPr>
              <a:buFont typeface="Wingdings" panose="05000000000000000000" pitchFamily="2" charset="2"/>
              <a:buChar char="n"/>
              <a:defRPr/>
            </a:pPr>
            <a:r>
              <a:rPr lang="zh-TW" altLang="zh-TW" sz="2400" b="1" dirty="0" smtClean="0"/>
              <a:t>政府採購法第</a:t>
            </a:r>
            <a:r>
              <a:rPr lang="en-US" altLang="zh-TW" sz="2400" b="1" dirty="0" smtClean="0"/>
              <a:t>7</a:t>
            </a:r>
            <a:r>
              <a:rPr lang="zh-TW" altLang="zh-TW" sz="2400" b="1" dirty="0" smtClean="0"/>
              <a:t>條第</a:t>
            </a:r>
            <a:r>
              <a:rPr lang="en-US" altLang="zh-TW" sz="2400" b="1" dirty="0" smtClean="0"/>
              <a:t>4</a:t>
            </a:r>
            <a:r>
              <a:rPr lang="zh-TW" altLang="zh-TW" sz="2400" b="1" dirty="0" smtClean="0"/>
              <a:t>項：</a:t>
            </a:r>
            <a:r>
              <a:rPr lang="en-US" altLang="zh-TW" sz="2400" b="1" dirty="0" smtClean="0"/>
              <a:t/>
            </a:r>
            <a:br>
              <a:rPr lang="en-US" altLang="zh-TW" sz="2400" b="1" dirty="0" smtClean="0"/>
            </a:br>
            <a:r>
              <a:rPr lang="zh-TW" altLang="zh-TW" sz="2400" b="1" dirty="0" smtClean="0">
                <a:solidFill>
                  <a:srgbClr val="FF0000"/>
                </a:solidFill>
              </a:rPr>
              <a:t>採購兼有</a:t>
            </a:r>
            <a:r>
              <a:rPr lang="zh-TW" altLang="zh-TW" sz="2400" b="1" dirty="0" smtClean="0"/>
              <a:t>工程、財物、勞務二種以上性質，</a:t>
            </a:r>
            <a:r>
              <a:rPr lang="zh-TW" altLang="zh-TW" sz="2400" b="1" dirty="0" smtClean="0">
                <a:solidFill>
                  <a:srgbClr val="0000FF"/>
                </a:solidFill>
              </a:rPr>
              <a:t>難以認定其歸屬者</a:t>
            </a:r>
            <a:r>
              <a:rPr lang="zh-TW" altLang="zh-TW" sz="2400" b="1" dirty="0" smtClean="0"/>
              <a:t>，按其性質所占預算金額比率最高者歸屬之。</a:t>
            </a:r>
            <a:endParaRPr lang="en-US" altLang="zh-TW" sz="2400" b="1" dirty="0" smtClean="0"/>
          </a:p>
          <a:p>
            <a:pPr>
              <a:defRPr/>
            </a:pPr>
            <a:r>
              <a:rPr lang="zh-TW" altLang="en-US" sz="2400" b="1" dirty="0" smtClean="0"/>
              <a:t>參照</a:t>
            </a:r>
            <a:r>
              <a:rPr lang="zh-TW" altLang="zh-TW" sz="2400" b="1" dirty="0" smtClean="0"/>
              <a:t>政府採購法第</a:t>
            </a:r>
            <a:r>
              <a:rPr lang="en-US" altLang="zh-TW" sz="2400" b="1" dirty="0" smtClean="0"/>
              <a:t>6</a:t>
            </a:r>
            <a:r>
              <a:rPr lang="zh-TW" altLang="zh-TW" sz="2400" b="1" dirty="0" smtClean="0"/>
              <a:t>條第</a:t>
            </a:r>
            <a:r>
              <a:rPr lang="en-US" altLang="zh-TW" sz="2400" b="1" dirty="0" smtClean="0"/>
              <a:t>2</a:t>
            </a:r>
            <a:r>
              <a:rPr lang="zh-TW" altLang="zh-TW" sz="2400" b="1" dirty="0" smtClean="0"/>
              <a:t>項：辦理採購人員於不違反本法規定之範圍內，得基於公共利益、採購效益或專業判斷之考量，</a:t>
            </a:r>
            <a:r>
              <a:rPr lang="zh-TW" altLang="zh-TW" sz="2400" b="1" dirty="0" smtClean="0">
                <a:solidFill>
                  <a:srgbClr val="FF0000"/>
                </a:solidFill>
              </a:rPr>
              <a:t>為適當之採購決定</a:t>
            </a:r>
            <a:r>
              <a:rPr lang="zh-TW" altLang="zh-TW" sz="2400" b="1" dirty="0" smtClean="0"/>
              <a:t>。</a:t>
            </a:r>
            <a:endParaRPr lang="en-US" altLang="zh-TW" sz="2400" b="1" dirty="0" smtClean="0"/>
          </a:p>
          <a:p>
            <a:pPr>
              <a:defRPr/>
            </a:pPr>
            <a:r>
              <a:rPr lang="en-US" altLang="zh-TW" sz="2400" b="1" dirty="0" smtClean="0">
                <a:latin typeface="新細明體" panose="02020500000000000000" pitchFamily="18" charset="-120"/>
                <a:ea typeface="新細明體" panose="02020500000000000000" pitchFamily="18" charset="-120"/>
              </a:rPr>
              <a:t>【</a:t>
            </a:r>
            <a:r>
              <a:rPr lang="zh-TW" altLang="en-US" sz="2400" b="1" dirty="0" smtClean="0"/>
              <a:t>相關法例</a:t>
            </a:r>
            <a:r>
              <a:rPr lang="en-US" altLang="zh-TW" sz="2400" b="1" dirty="0" smtClean="0">
                <a:latin typeface="新細明體" panose="02020500000000000000" pitchFamily="18" charset="-120"/>
                <a:ea typeface="新細明體" panose="02020500000000000000" pitchFamily="18" charset="-120"/>
              </a:rPr>
              <a:t>】</a:t>
            </a:r>
            <a:r>
              <a:rPr lang="zh-TW" altLang="zh-TW" sz="2400" b="1" dirty="0" smtClean="0"/>
              <a:t>：</a:t>
            </a:r>
            <a:endParaRPr lang="en-US" altLang="zh-TW" sz="2400" b="1" dirty="0" smtClean="0"/>
          </a:p>
          <a:p>
            <a:pPr>
              <a:buFont typeface="Wingdings" panose="05000000000000000000" pitchFamily="2" charset="2"/>
              <a:buChar char="p"/>
              <a:defRPr/>
            </a:pPr>
            <a:r>
              <a:rPr lang="zh-TW" altLang="zh-TW" sz="2400" b="1" dirty="0" smtClean="0"/>
              <a:t>機關委託社會福利服務廠商評選及計費辦法</a:t>
            </a:r>
            <a:r>
              <a:rPr lang="zh-TW" altLang="en-US" sz="2400" b="1" dirty="0" smtClean="0"/>
              <a:t>第</a:t>
            </a:r>
            <a:r>
              <a:rPr lang="en-US" altLang="zh-TW" sz="2400" b="1" dirty="0" smtClean="0"/>
              <a:t>14</a:t>
            </a:r>
            <a:r>
              <a:rPr lang="zh-TW" altLang="en-US" sz="2400" b="1" dirty="0" smtClean="0"/>
              <a:t>條</a:t>
            </a:r>
            <a:r>
              <a:rPr lang="zh-TW" altLang="en-US" sz="2400" b="1" dirty="0" smtClean="0">
                <a:latin typeface="新細明體" panose="02020500000000000000" pitchFamily="18" charset="-120"/>
                <a:ea typeface="新細明體" panose="02020500000000000000" pitchFamily="18" charset="-120"/>
              </a:rPr>
              <a:t>：</a:t>
            </a:r>
            <a:r>
              <a:rPr lang="en-US" altLang="zh-TW" sz="2400" b="1" dirty="0" smtClean="0">
                <a:latin typeface="新細明體" panose="02020500000000000000" pitchFamily="18" charset="-120"/>
                <a:ea typeface="新細明體" panose="02020500000000000000" pitchFamily="18" charset="-120"/>
              </a:rPr>
              <a:t/>
            </a:r>
            <a:br>
              <a:rPr lang="en-US" altLang="zh-TW" sz="2400" b="1" dirty="0" smtClean="0">
                <a:latin typeface="新細明體" panose="02020500000000000000" pitchFamily="18" charset="-120"/>
                <a:ea typeface="新細明體" panose="02020500000000000000" pitchFamily="18" charset="-120"/>
              </a:rPr>
            </a:br>
            <a:r>
              <a:rPr lang="zh-TW" altLang="zh-TW" sz="2400" b="1" dirty="0" smtClean="0"/>
              <a:t>機關委託廠商辦理社會福利服務，由機關提供場地、設施、設備供廠商使用，並由廠商負責維修、保險者，應合理編列費用。</a:t>
            </a:r>
            <a:r>
              <a:rPr lang="en-US" altLang="zh-TW" sz="2400" b="1" dirty="0" smtClean="0"/>
              <a:t/>
            </a:r>
            <a:br>
              <a:rPr lang="en-US" altLang="zh-TW" sz="2400" b="1" dirty="0" smtClean="0"/>
            </a:br>
            <a:r>
              <a:rPr lang="zh-TW" altLang="zh-TW" sz="2400" b="1" dirty="0" smtClean="0">
                <a:solidFill>
                  <a:srgbClr val="0000FF"/>
                </a:solidFill>
              </a:rPr>
              <a:t>前項場地、設施或設備之維修、汰換或保險費用難以估計者，得由機關於契約載明核實給付</a:t>
            </a:r>
            <a:r>
              <a:rPr lang="zh-TW" altLang="zh-TW" sz="2400" b="1" dirty="0" smtClean="0"/>
              <a:t>、給付上限及逾上限時之處理，或以另案採購方式辦理。</a:t>
            </a:r>
          </a:p>
          <a:p>
            <a:pPr>
              <a:buFont typeface="Wingdings" panose="05000000000000000000" pitchFamily="2" charset="2"/>
              <a:buChar char="p"/>
              <a:defRPr/>
            </a:pPr>
            <a:endParaRPr lang="zh-TW" altLang="zh-TW" sz="2400" b="1" dirty="0" smtClean="0"/>
          </a:p>
        </p:txBody>
      </p:sp>
      <p:sp>
        <p:nvSpPr>
          <p:cNvPr id="3" name="投影片編號版面配置區 2"/>
          <p:cNvSpPr>
            <a:spLocks noGrp="1"/>
          </p:cNvSpPr>
          <p:nvPr>
            <p:ph type="sldNum" sz="quarter" idx="12"/>
          </p:nvPr>
        </p:nvSpPr>
        <p:spPr/>
        <p:txBody>
          <a:bodyPr/>
          <a:lstStyle/>
          <a:p>
            <a:fld id="{1118FB7C-3051-423D-B140-B22D31D849CF}" type="slidenum">
              <a:rPr lang="zh-TW" altLang="en-US" smtClean="0"/>
              <a:pPr/>
              <a:t>146</a:t>
            </a:fld>
            <a:endParaRPr lang="zh-TW" altLang="en-US"/>
          </a:p>
        </p:txBody>
      </p:sp>
    </p:spTree>
    <p:extLst>
      <p:ext uri="{BB962C8B-B14F-4D97-AF65-F5344CB8AC3E}">
        <p14:creationId xmlns:p14="http://schemas.microsoft.com/office/powerpoint/2010/main" val="4076010176"/>
      </p:ext>
    </p:extLst>
  </p:cSld>
  <p:clrMapOvr>
    <a:masterClrMapping/>
  </p:clrMapOvr>
  <p:transition/>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idx="4294967295"/>
          </p:nvPr>
        </p:nvSpPr>
        <p:spPr>
          <a:xfrm>
            <a:off x="323850" y="90488"/>
            <a:ext cx="8420100" cy="962025"/>
          </a:xfrm>
        </p:spPr>
        <p:txBody>
          <a:bodyPr/>
          <a:lstStyle/>
          <a:p>
            <a:pPr eaLnBrk="1" hangingPunct="1">
              <a:defRPr/>
            </a:pPr>
            <a:r>
              <a:rPr lang="zh-TW" altLang="en-US" b="1" dirty="0" smtClean="0">
                <a:solidFill>
                  <a:srgbClr val="FF0000"/>
                </a:solidFill>
                <a:latin typeface="+mn-ea"/>
                <a:ea typeface="+mn-ea"/>
              </a:rPr>
              <a:t>採購金額</a:t>
            </a:r>
            <a:r>
              <a:rPr lang="en-US" altLang="zh-TW" b="1" dirty="0" smtClean="0">
                <a:solidFill>
                  <a:srgbClr val="FF0000"/>
                </a:solidFill>
                <a:latin typeface="+mn-ea"/>
                <a:ea typeface="+mn-ea"/>
              </a:rPr>
              <a:t>—</a:t>
            </a:r>
            <a:r>
              <a:rPr lang="zh-TW" altLang="en-US" b="1" dirty="0" smtClean="0">
                <a:solidFill>
                  <a:srgbClr val="FF0000"/>
                </a:solidFill>
                <a:latin typeface="+mn-ea"/>
                <a:ea typeface="+mn-ea"/>
              </a:rPr>
              <a:t>原有採購後續擴充</a:t>
            </a:r>
            <a:r>
              <a:rPr lang="en-US" altLang="zh-TW" b="1" dirty="0" smtClean="0">
                <a:solidFill>
                  <a:srgbClr val="FF0000"/>
                </a:solidFill>
                <a:latin typeface="+mn-ea"/>
                <a:ea typeface="+mn-ea"/>
              </a:rPr>
              <a:t>1</a:t>
            </a:r>
            <a:endParaRPr lang="zh-TW" altLang="en-US" u="sng" dirty="0" smtClean="0">
              <a:solidFill>
                <a:srgbClr val="FF0000"/>
              </a:solidFill>
              <a:latin typeface="+mn-ea"/>
              <a:ea typeface="+mn-ea"/>
            </a:endParaRPr>
          </a:p>
        </p:txBody>
      </p:sp>
      <p:sp>
        <p:nvSpPr>
          <p:cNvPr id="47107" name="Rectangle 3"/>
          <p:cNvSpPr>
            <a:spLocks noGrp="1" noChangeArrowheads="1"/>
          </p:cNvSpPr>
          <p:nvPr>
            <p:ph type="body" idx="4294967295"/>
          </p:nvPr>
        </p:nvSpPr>
        <p:spPr>
          <a:xfrm>
            <a:off x="323850" y="1196975"/>
            <a:ext cx="8569325" cy="5230813"/>
          </a:xfrm>
        </p:spPr>
        <p:txBody>
          <a:bodyPr/>
          <a:lstStyle/>
          <a:p>
            <a:pPr algn="just" eaLnBrk="1" hangingPunct="1">
              <a:buFont typeface="Wingdings" panose="05000000000000000000" pitchFamily="2" charset="2"/>
              <a:buChar char="n"/>
            </a:pPr>
            <a:r>
              <a:rPr lang="zh-TW" altLang="en-US" sz="2400" b="1" dirty="0" smtClean="0">
                <a:solidFill>
                  <a:srgbClr val="0000FF"/>
                </a:solidFill>
                <a:latin typeface="+mj-ea"/>
                <a:ea typeface="+mj-ea"/>
              </a:rPr>
              <a:t>原有採購之後續擴充，且已於原</a:t>
            </a:r>
            <a:r>
              <a:rPr lang="zh-TW" altLang="en-US" sz="2400" b="1" dirty="0" smtClean="0">
                <a:solidFill>
                  <a:srgbClr val="FF0000"/>
                </a:solidFill>
                <a:latin typeface="+mj-ea"/>
                <a:ea typeface="+mj-ea"/>
              </a:rPr>
              <a:t>招標公告及招標文件</a:t>
            </a:r>
            <a:r>
              <a:rPr lang="zh-TW" altLang="en-US" sz="2400" b="1" dirty="0" smtClean="0">
                <a:solidFill>
                  <a:srgbClr val="0000FF"/>
                </a:solidFill>
                <a:latin typeface="+mj-ea"/>
                <a:ea typeface="+mj-ea"/>
              </a:rPr>
              <a:t>敘明</a:t>
            </a:r>
            <a:r>
              <a:rPr lang="zh-TW" altLang="en-US" sz="2400" b="1" u="sng" dirty="0" smtClean="0">
                <a:solidFill>
                  <a:srgbClr val="0000FF"/>
                </a:solidFill>
                <a:latin typeface="+mj-ea"/>
                <a:ea typeface="+mj-ea"/>
              </a:rPr>
              <a:t>擴充之期間、</a:t>
            </a:r>
            <a:r>
              <a:rPr lang="zh-TW" altLang="en-US" sz="2400" b="1" u="sng" dirty="0" smtClean="0">
                <a:solidFill>
                  <a:srgbClr val="FF0000"/>
                </a:solidFill>
                <a:latin typeface="+mj-ea"/>
                <a:ea typeface="+mj-ea"/>
              </a:rPr>
              <a:t>金額</a:t>
            </a:r>
            <a:r>
              <a:rPr lang="zh-TW" altLang="en-US" sz="2400" b="1" u="sng" dirty="0" smtClean="0">
                <a:solidFill>
                  <a:srgbClr val="0000FF"/>
                </a:solidFill>
                <a:latin typeface="+mj-ea"/>
                <a:ea typeface="+mj-ea"/>
              </a:rPr>
              <a:t>或數量</a:t>
            </a:r>
            <a:r>
              <a:rPr lang="zh-TW" altLang="en-US" sz="2400" b="1" dirty="0" smtClean="0">
                <a:solidFill>
                  <a:srgbClr val="0000FF"/>
                </a:solidFill>
                <a:latin typeface="+mj-ea"/>
                <a:ea typeface="+mj-ea"/>
              </a:rPr>
              <a:t>者。</a:t>
            </a:r>
            <a:r>
              <a:rPr lang="en-US" altLang="zh-TW" sz="2400" b="1" dirty="0" smtClean="0">
                <a:solidFill>
                  <a:srgbClr val="0000FF"/>
                </a:solidFill>
                <a:latin typeface="+mj-ea"/>
                <a:ea typeface="+mj-ea"/>
              </a:rPr>
              <a:t>(</a:t>
            </a:r>
            <a:r>
              <a:rPr lang="zh-TW" altLang="en-US" sz="2400" b="1" dirty="0" smtClean="0">
                <a:solidFill>
                  <a:srgbClr val="0000FF"/>
                </a:solidFill>
                <a:latin typeface="+mj-ea"/>
                <a:ea typeface="+mj-ea"/>
              </a:rPr>
              <a:t>採購法第</a:t>
            </a:r>
            <a:r>
              <a:rPr lang="en-US" altLang="zh-TW" sz="2400" b="1" dirty="0" smtClean="0">
                <a:solidFill>
                  <a:srgbClr val="0000FF"/>
                </a:solidFill>
                <a:latin typeface="+mj-ea"/>
                <a:ea typeface="+mj-ea"/>
              </a:rPr>
              <a:t>22</a:t>
            </a:r>
            <a:r>
              <a:rPr lang="zh-TW" altLang="en-US" sz="2400" b="1" dirty="0" smtClean="0">
                <a:solidFill>
                  <a:srgbClr val="0000FF"/>
                </a:solidFill>
                <a:latin typeface="+mj-ea"/>
                <a:ea typeface="+mj-ea"/>
              </a:rPr>
              <a:t>條第</a:t>
            </a:r>
            <a:r>
              <a:rPr lang="en-US" altLang="zh-TW" sz="2400" b="1" dirty="0" smtClean="0">
                <a:solidFill>
                  <a:srgbClr val="0000FF"/>
                </a:solidFill>
                <a:latin typeface="+mj-ea"/>
                <a:ea typeface="+mj-ea"/>
              </a:rPr>
              <a:t>1</a:t>
            </a:r>
            <a:r>
              <a:rPr lang="zh-TW" altLang="en-US" sz="2400" b="1" dirty="0" smtClean="0">
                <a:solidFill>
                  <a:srgbClr val="0000FF"/>
                </a:solidFill>
                <a:latin typeface="+mj-ea"/>
                <a:ea typeface="+mj-ea"/>
              </a:rPr>
              <a:t>項第</a:t>
            </a:r>
            <a:r>
              <a:rPr lang="en-US" altLang="zh-TW" sz="2400" b="1" dirty="0" smtClean="0">
                <a:solidFill>
                  <a:srgbClr val="0000FF"/>
                </a:solidFill>
                <a:latin typeface="+mj-ea"/>
                <a:ea typeface="+mj-ea"/>
              </a:rPr>
              <a:t>7</a:t>
            </a:r>
            <a:r>
              <a:rPr lang="zh-TW" altLang="en-US" sz="2400" b="1" dirty="0" smtClean="0">
                <a:solidFill>
                  <a:srgbClr val="0000FF"/>
                </a:solidFill>
                <a:latin typeface="+mj-ea"/>
                <a:ea typeface="+mj-ea"/>
              </a:rPr>
              <a:t>款</a:t>
            </a:r>
            <a:r>
              <a:rPr lang="en-US" altLang="zh-TW" sz="2400" b="1" dirty="0" smtClean="0">
                <a:solidFill>
                  <a:srgbClr val="0000FF"/>
                </a:solidFill>
                <a:latin typeface="+mj-ea"/>
                <a:ea typeface="+mj-ea"/>
              </a:rPr>
              <a:t>)</a:t>
            </a:r>
            <a:endParaRPr lang="zh-TW" altLang="en-US" sz="2400" b="1" dirty="0" smtClean="0">
              <a:solidFill>
                <a:srgbClr val="0000FF"/>
              </a:solidFill>
              <a:latin typeface="+mj-ea"/>
              <a:ea typeface="+mj-ea"/>
            </a:endParaRPr>
          </a:p>
          <a:p>
            <a:pPr eaLnBrk="1" hangingPunct="1">
              <a:buFont typeface="Wingdings" panose="05000000000000000000" pitchFamily="2" charset="2"/>
              <a:buChar char="p"/>
            </a:pPr>
            <a:r>
              <a:rPr lang="zh-TW" altLang="en-US" sz="2400" b="1" dirty="0" smtClean="0">
                <a:solidFill>
                  <a:srgbClr val="2206C8"/>
                </a:solidFill>
                <a:latin typeface="+mj-ea"/>
                <a:ea typeface="+mj-ea"/>
              </a:rPr>
              <a:t>採購金額認定</a:t>
            </a:r>
            <a:r>
              <a:rPr lang="en-US" altLang="zh-TW" sz="2400" b="1" dirty="0" smtClean="0">
                <a:solidFill>
                  <a:srgbClr val="000000"/>
                </a:solidFill>
                <a:latin typeface="+mj-ea"/>
                <a:ea typeface="+mj-ea"/>
                <a:sym typeface="Wingdings" panose="05000000000000000000" pitchFamily="2" charset="2"/>
              </a:rPr>
              <a:t>(=</a:t>
            </a:r>
            <a:r>
              <a:rPr lang="zh-TW" altLang="en-US" sz="2400" b="1" dirty="0" smtClean="0">
                <a:solidFill>
                  <a:srgbClr val="000000"/>
                </a:solidFill>
                <a:latin typeface="+mj-ea"/>
                <a:ea typeface="+mj-ea"/>
                <a:sym typeface="Wingdings" panose="05000000000000000000" pitchFamily="2" charset="2"/>
              </a:rPr>
              <a:t>預算金額</a:t>
            </a:r>
            <a:r>
              <a:rPr lang="en-US" altLang="zh-TW" sz="2400" b="1" dirty="0" smtClean="0">
                <a:solidFill>
                  <a:srgbClr val="000000"/>
                </a:solidFill>
                <a:latin typeface="+mj-ea"/>
                <a:ea typeface="+mj-ea"/>
                <a:sym typeface="Wingdings" panose="05000000000000000000" pitchFamily="2" charset="2"/>
              </a:rPr>
              <a:t>+</a:t>
            </a:r>
            <a:r>
              <a:rPr lang="zh-TW" altLang="en-US" sz="2400" b="1" dirty="0" smtClean="0">
                <a:solidFill>
                  <a:srgbClr val="000000"/>
                </a:solidFill>
                <a:latin typeface="+mj-ea"/>
                <a:ea typeface="+mj-ea"/>
                <a:sym typeface="Wingdings" panose="05000000000000000000" pitchFamily="2" charset="2"/>
              </a:rPr>
              <a:t>後續擴充金額</a:t>
            </a:r>
            <a:r>
              <a:rPr lang="en-US" altLang="zh-TW" sz="2400" b="1" dirty="0" smtClean="0">
                <a:solidFill>
                  <a:srgbClr val="000000"/>
                </a:solidFill>
                <a:latin typeface="+mj-ea"/>
                <a:ea typeface="+mj-ea"/>
                <a:sym typeface="Wingdings" panose="05000000000000000000" pitchFamily="2" charset="2"/>
              </a:rPr>
              <a:t>)</a:t>
            </a:r>
            <a:r>
              <a:rPr lang="zh-TW" altLang="en-US" sz="2400" b="1" dirty="0" smtClean="0">
                <a:solidFill>
                  <a:srgbClr val="000000"/>
                </a:solidFill>
                <a:latin typeface="+mj-ea"/>
                <a:ea typeface="+mj-ea"/>
              </a:rPr>
              <a:t>　 </a:t>
            </a:r>
            <a:r>
              <a:rPr lang="en-US" altLang="zh-TW" sz="2400" b="1" dirty="0" smtClean="0">
                <a:solidFill>
                  <a:srgbClr val="000000"/>
                </a:solidFill>
                <a:latin typeface="+mj-ea"/>
                <a:ea typeface="+mj-ea"/>
              </a:rPr>
              <a:t/>
            </a:r>
            <a:br>
              <a:rPr lang="en-US" altLang="zh-TW" sz="2400" b="1" dirty="0" smtClean="0">
                <a:solidFill>
                  <a:srgbClr val="000000"/>
                </a:solidFill>
                <a:latin typeface="+mj-ea"/>
                <a:ea typeface="+mj-ea"/>
              </a:rPr>
            </a:br>
            <a:r>
              <a:rPr lang="zh-TW" altLang="en-US" sz="2400" b="1" dirty="0" smtClean="0">
                <a:solidFill>
                  <a:srgbClr val="000000"/>
                </a:solidFill>
                <a:latin typeface="+mj-ea"/>
                <a:ea typeface="+mj-ea"/>
              </a:rPr>
              <a:t>機關辦理採購，其屬巨額採購、查核金額以上之採購、公告金額以上之採購或小額採購，依採購金額於招標前認定之；其</a:t>
            </a:r>
            <a:r>
              <a:rPr lang="zh-TW" altLang="en-US" sz="2400" b="1" dirty="0" smtClean="0">
                <a:solidFill>
                  <a:srgbClr val="2206C8"/>
                </a:solidFill>
                <a:latin typeface="+mj-ea"/>
                <a:ea typeface="+mj-ea"/>
              </a:rPr>
              <a:t>採購金額之計算方式</a:t>
            </a:r>
            <a:r>
              <a:rPr lang="zh-TW" altLang="en-US" sz="2400" b="1" dirty="0" smtClean="0">
                <a:solidFill>
                  <a:srgbClr val="000000"/>
                </a:solidFill>
                <a:latin typeface="+mj-ea"/>
                <a:ea typeface="+mj-ea"/>
              </a:rPr>
              <a:t>如下： </a:t>
            </a:r>
            <a:r>
              <a:rPr lang="zh-TW" altLang="en-US" sz="2400" b="1" dirty="0" smtClean="0">
                <a:solidFill>
                  <a:srgbClr val="FF0000"/>
                </a:solidFill>
                <a:latin typeface="+mj-ea"/>
                <a:ea typeface="+mj-ea"/>
              </a:rPr>
              <a:t>三、招標文件含有選購或後續擴充項目者，應將預估選購或擴充項目所需金額計入。</a:t>
            </a:r>
            <a:r>
              <a:rPr lang="en-US" altLang="zh-TW" sz="2400" b="1" dirty="0" smtClean="0">
                <a:solidFill>
                  <a:srgbClr val="000000"/>
                </a:solidFill>
                <a:latin typeface="+mj-ea"/>
                <a:ea typeface="+mj-ea"/>
              </a:rPr>
              <a:t>(</a:t>
            </a:r>
            <a:r>
              <a:rPr lang="zh-TW" altLang="en-US" sz="2400" b="1" dirty="0" smtClean="0">
                <a:solidFill>
                  <a:srgbClr val="000000"/>
                </a:solidFill>
                <a:latin typeface="+mj-ea"/>
                <a:ea typeface="+mj-ea"/>
              </a:rPr>
              <a:t>採購法施行細則第</a:t>
            </a:r>
            <a:r>
              <a:rPr lang="en-US" altLang="zh-TW" sz="2400" b="1" dirty="0" smtClean="0">
                <a:solidFill>
                  <a:srgbClr val="000000"/>
                </a:solidFill>
                <a:latin typeface="+mj-ea"/>
                <a:ea typeface="+mj-ea"/>
              </a:rPr>
              <a:t>6</a:t>
            </a:r>
            <a:r>
              <a:rPr lang="zh-TW" altLang="en-US" sz="2400" b="1" dirty="0" smtClean="0">
                <a:solidFill>
                  <a:srgbClr val="000000"/>
                </a:solidFill>
                <a:latin typeface="+mj-ea"/>
                <a:ea typeface="+mj-ea"/>
              </a:rPr>
              <a:t>條第</a:t>
            </a:r>
            <a:r>
              <a:rPr lang="en-US" altLang="zh-TW" sz="2400" b="1" dirty="0" smtClean="0">
                <a:solidFill>
                  <a:srgbClr val="000000"/>
                </a:solidFill>
                <a:latin typeface="+mj-ea"/>
                <a:ea typeface="+mj-ea"/>
              </a:rPr>
              <a:t>3</a:t>
            </a:r>
            <a:r>
              <a:rPr lang="zh-TW" altLang="en-US" sz="2400" b="1" dirty="0" smtClean="0">
                <a:solidFill>
                  <a:srgbClr val="000000"/>
                </a:solidFill>
                <a:latin typeface="+mj-ea"/>
                <a:ea typeface="+mj-ea"/>
              </a:rPr>
              <a:t>款</a:t>
            </a:r>
            <a:r>
              <a:rPr lang="en-US" altLang="zh-TW" sz="2400" b="1" dirty="0" smtClean="0">
                <a:solidFill>
                  <a:srgbClr val="000000"/>
                </a:solidFill>
                <a:latin typeface="+mj-ea"/>
                <a:ea typeface="+mj-ea"/>
              </a:rPr>
              <a:t>)</a:t>
            </a:r>
          </a:p>
          <a:p>
            <a:pPr eaLnBrk="1" hangingPunct="1">
              <a:buFont typeface="Wingdings" panose="05000000000000000000" pitchFamily="2" charset="2"/>
              <a:buChar char="p"/>
            </a:pPr>
            <a:r>
              <a:rPr lang="zh-TW" altLang="en-US" sz="2400" b="1" dirty="0" smtClean="0">
                <a:latin typeface="+mj-ea"/>
                <a:ea typeface="+mj-ea"/>
              </a:rPr>
              <a:t>後續擴充期間、金額或數量，明顯過長、過大，顯不合理。例如原有採購清潔服務</a:t>
            </a:r>
            <a:r>
              <a:rPr lang="en-US" altLang="zh-TW" sz="2400" b="1" dirty="0" smtClean="0">
                <a:latin typeface="+mj-ea"/>
                <a:ea typeface="+mj-ea"/>
              </a:rPr>
              <a:t>1</a:t>
            </a:r>
            <a:r>
              <a:rPr lang="zh-TW" altLang="en-US" sz="2400" b="1" dirty="0" smtClean="0">
                <a:latin typeface="+mj-ea"/>
                <a:ea typeface="+mj-ea"/>
              </a:rPr>
              <a:t>年，後續擴充</a:t>
            </a:r>
            <a:r>
              <a:rPr lang="en-US" altLang="zh-TW" sz="2400" b="1" dirty="0" smtClean="0">
                <a:latin typeface="+mj-ea"/>
                <a:ea typeface="+mj-ea"/>
              </a:rPr>
              <a:t>4</a:t>
            </a:r>
            <a:r>
              <a:rPr lang="zh-TW" altLang="en-US" sz="2400" b="1" dirty="0" smtClean="0">
                <a:latin typeface="+mj-ea"/>
                <a:ea typeface="+mj-ea"/>
              </a:rPr>
              <a:t>年。工程會</a:t>
            </a:r>
            <a:r>
              <a:rPr lang="en-US" altLang="zh-TW" sz="2400" b="1" dirty="0" smtClean="0">
                <a:latin typeface="+mj-ea"/>
                <a:ea typeface="+mj-ea"/>
              </a:rPr>
              <a:t>108.12.03</a:t>
            </a:r>
            <a:r>
              <a:rPr lang="zh-TW" altLang="en-US" sz="2400" b="1" dirty="0" smtClean="0">
                <a:latin typeface="+mj-ea"/>
                <a:ea typeface="+mj-ea"/>
              </a:rPr>
              <a:t>日</a:t>
            </a:r>
            <a:r>
              <a:rPr lang="en-US" altLang="zh-TW" sz="2400" b="1" dirty="0" smtClean="0">
                <a:latin typeface="+mj-ea"/>
                <a:ea typeface="+mj-ea"/>
              </a:rPr>
              <a:t>1080101022</a:t>
            </a:r>
            <a:r>
              <a:rPr lang="zh-TW" altLang="en-US" sz="2400" b="1" dirty="0" smtClean="0">
                <a:latin typeface="+mj-ea"/>
                <a:ea typeface="+mj-ea"/>
              </a:rPr>
              <a:t>號函。</a:t>
            </a:r>
            <a:endParaRPr lang="en-US" altLang="zh-TW" sz="2400" b="1" dirty="0" smtClean="0">
              <a:latin typeface="+mj-ea"/>
              <a:ea typeface="+mj-ea"/>
            </a:endParaRPr>
          </a:p>
          <a:p>
            <a:pPr eaLnBrk="1" hangingPunct="1">
              <a:buFont typeface="Wingdings" panose="05000000000000000000" pitchFamily="2" charset="2"/>
              <a:buChar char="p"/>
            </a:pPr>
            <a:r>
              <a:rPr lang="zh-TW" altLang="en-US" sz="2400" b="1" dirty="0" smtClean="0">
                <a:latin typeface="+mj-ea"/>
                <a:ea typeface="+mj-ea"/>
              </a:rPr>
              <a:t>額外紅利：承攬廠商重視履約品質及進度管理，</a:t>
            </a:r>
            <a:r>
              <a:rPr lang="zh-TW" altLang="en-US" sz="2400" b="1" dirty="0" smtClean="0">
                <a:solidFill>
                  <a:srgbClr val="2206C8"/>
                </a:solidFill>
                <a:latin typeface="+mj-ea"/>
                <a:ea typeface="+mj-ea"/>
              </a:rPr>
              <a:t>爭取下一年度工作權</a:t>
            </a:r>
            <a:r>
              <a:rPr lang="en-US" altLang="zh-TW" sz="2400" b="1" dirty="0" smtClean="0">
                <a:solidFill>
                  <a:srgbClr val="2206C8"/>
                </a:solidFill>
                <a:latin typeface="+mj-ea"/>
                <a:ea typeface="+mj-ea"/>
              </a:rPr>
              <a:t>(</a:t>
            </a:r>
            <a:r>
              <a:rPr lang="zh-TW" altLang="en-US" sz="2400" b="1" dirty="0" smtClean="0">
                <a:solidFill>
                  <a:srgbClr val="2206C8"/>
                </a:solidFill>
                <a:latin typeface="+mj-ea"/>
                <a:ea typeface="+mj-ea"/>
              </a:rPr>
              <a:t>限制性招標</a:t>
            </a:r>
            <a:r>
              <a:rPr lang="en-US" altLang="zh-TW" sz="2400" b="1" dirty="0" smtClean="0">
                <a:solidFill>
                  <a:srgbClr val="2206C8"/>
                </a:solidFill>
                <a:latin typeface="+mj-ea"/>
                <a:ea typeface="+mj-ea"/>
              </a:rPr>
              <a:t>)</a:t>
            </a:r>
            <a:r>
              <a:rPr lang="zh-TW" altLang="en-US" sz="2400" b="1" dirty="0" smtClean="0">
                <a:latin typeface="+mj-ea"/>
                <a:ea typeface="+mj-ea"/>
              </a:rPr>
              <a:t>。</a:t>
            </a:r>
          </a:p>
          <a:p>
            <a:pPr eaLnBrk="1" hangingPunct="1">
              <a:buFontTx/>
              <a:buNone/>
            </a:pPr>
            <a:endParaRPr lang="en-US" altLang="zh-TW" sz="2000" b="1" dirty="0" smtClean="0">
              <a:solidFill>
                <a:srgbClr val="000000"/>
              </a:solidFill>
              <a:latin typeface="+mj-ea"/>
              <a:ea typeface="+mj-ea"/>
            </a:endParaRPr>
          </a:p>
        </p:txBody>
      </p:sp>
      <p:sp>
        <p:nvSpPr>
          <p:cNvPr id="3" name="投影片編號版面配置區 2"/>
          <p:cNvSpPr>
            <a:spLocks noGrp="1"/>
          </p:cNvSpPr>
          <p:nvPr>
            <p:ph type="sldNum" sz="quarter" idx="12"/>
          </p:nvPr>
        </p:nvSpPr>
        <p:spPr/>
        <p:txBody>
          <a:bodyPr/>
          <a:lstStyle/>
          <a:p>
            <a:fld id="{1118FB7C-3051-423D-B140-B22D31D849CF}" type="slidenum">
              <a:rPr lang="zh-TW" altLang="en-US" smtClean="0"/>
              <a:pPr/>
              <a:t>147</a:t>
            </a:fld>
            <a:endParaRPr lang="zh-TW" altLang="en-US"/>
          </a:p>
        </p:txBody>
      </p:sp>
    </p:spTree>
    <p:extLst>
      <p:ext uri="{BB962C8B-B14F-4D97-AF65-F5344CB8AC3E}">
        <p14:creationId xmlns:p14="http://schemas.microsoft.com/office/powerpoint/2010/main" val="3105190092"/>
      </p:ext>
    </p:extLst>
  </p:cSld>
  <p:clrMapOvr>
    <a:masterClrMapping/>
  </p:clrMapOvr>
  <p:transition/>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idx="4294967295"/>
          </p:nvPr>
        </p:nvSpPr>
        <p:spPr>
          <a:xfrm>
            <a:off x="323850" y="90488"/>
            <a:ext cx="8420100" cy="962025"/>
          </a:xfrm>
        </p:spPr>
        <p:txBody>
          <a:bodyPr/>
          <a:lstStyle/>
          <a:p>
            <a:pPr eaLnBrk="1" hangingPunct="1">
              <a:defRPr/>
            </a:pPr>
            <a:r>
              <a:rPr lang="zh-TW" altLang="en-US" b="1" dirty="0">
                <a:solidFill>
                  <a:srgbClr val="FF0000"/>
                </a:solidFill>
                <a:latin typeface="+mn-ea"/>
              </a:rPr>
              <a:t>採購金額</a:t>
            </a:r>
            <a:r>
              <a:rPr lang="en-US" altLang="zh-TW" b="1" dirty="0">
                <a:solidFill>
                  <a:srgbClr val="FF0000"/>
                </a:solidFill>
                <a:latin typeface="+mn-ea"/>
              </a:rPr>
              <a:t>—</a:t>
            </a:r>
            <a:r>
              <a:rPr lang="zh-TW" altLang="en-US" b="1" dirty="0">
                <a:solidFill>
                  <a:srgbClr val="FF0000"/>
                </a:solidFill>
                <a:latin typeface="+mn-ea"/>
              </a:rPr>
              <a:t>原有採購後續</a:t>
            </a:r>
            <a:r>
              <a:rPr lang="zh-TW" altLang="en-US" b="1" dirty="0" smtClean="0">
                <a:solidFill>
                  <a:srgbClr val="FF0000"/>
                </a:solidFill>
                <a:latin typeface="+mn-ea"/>
              </a:rPr>
              <a:t>擴充</a:t>
            </a:r>
            <a:r>
              <a:rPr lang="en-US" altLang="zh-TW" b="1" dirty="0" smtClean="0">
                <a:solidFill>
                  <a:srgbClr val="FF0000"/>
                </a:solidFill>
                <a:latin typeface="+mn-ea"/>
              </a:rPr>
              <a:t>2</a:t>
            </a:r>
            <a:endParaRPr lang="zh-TW" altLang="en-US" u="sng" dirty="0" smtClean="0">
              <a:solidFill>
                <a:srgbClr val="FF0000"/>
              </a:solidFill>
              <a:latin typeface="+mn-ea"/>
              <a:ea typeface="+mn-ea"/>
            </a:endParaRPr>
          </a:p>
        </p:txBody>
      </p:sp>
      <p:sp>
        <p:nvSpPr>
          <p:cNvPr id="45059" name="Rectangle 3"/>
          <p:cNvSpPr>
            <a:spLocks noGrp="1" noChangeArrowheads="1"/>
          </p:cNvSpPr>
          <p:nvPr>
            <p:ph type="body" idx="4294967295"/>
          </p:nvPr>
        </p:nvSpPr>
        <p:spPr>
          <a:xfrm>
            <a:off x="539750" y="1196975"/>
            <a:ext cx="8353425" cy="5302250"/>
          </a:xfrm>
        </p:spPr>
        <p:txBody>
          <a:bodyPr/>
          <a:lstStyle/>
          <a:p>
            <a:pPr eaLnBrk="1" hangingPunct="1">
              <a:buFont typeface="Wingdings" panose="05000000000000000000" pitchFamily="2" charset="2"/>
              <a:buChar char="n"/>
              <a:defRPr/>
            </a:pPr>
            <a:r>
              <a:rPr lang="zh-TW" altLang="en-US" sz="2400" b="1" dirty="0">
                <a:solidFill>
                  <a:srgbClr val="0000FF"/>
                </a:solidFill>
                <a:latin typeface="+mn-ea"/>
              </a:rPr>
              <a:t>後續擴充之總價應注意不逾原載明後續擴充</a:t>
            </a:r>
            <a:r>
              <a:rPr lang="zh-TW" altLang="en-US" sz="2400" b="1" dirty="0">
                <a:latin typeface="+mn-ea"/>
              </a:rPr>
              <a:t>期間、</a:t>
            </a:r>
            <a:r>
              <a:rPr lang="zh-TW" altLang="en-US" sz="2400" b="1" dirty="0">
                <a:solidFill>
                  <a:srgbClr val="0000FF"/>
                </a:solidFill>
                <a:latin typeface="+mn-ea"/>
              </a:rPr>
              <a:t>金額</a:t>
            </a:r>
            <a:r>
              <a:rPr lang="zh-TW" altLang="en-US" sz="2400" b="1" dirty="0">
                <a:latin typeface="+mn-ea"/>
              </a:rPr>
              <a:t>或數量之上限，且不得逾原採購時依政府採購法施行細則第</a:t>
            </a:r>
            <a:r>
              <a:rPr lang="en-US" altLang="zh-TW" sz="2400" b="1" dirty="0">
                <a:latin typeface="+mn-ea"/>
              </a:rPr>
              <a:t>6</a:t>
            </a:r>
            <a:r>
              <a:rPr lang="zh-TW" altLang="en-US" sz="2400" b="1" dirty="0">
                <a:latin typeface="+mn-ea"/>
              </a:rPr>
              <a:t>條於招標前所計算之採購金額。</a:t>
            </a:r>
            <a:r>
              <a:rPr lang="en-US" altLang="zh-TW" sz="2400" b="1" dirty="0">
                <a:latin typeface="+mn-ea"/>
              </a:rPr>
              <a:t>97</a:t>
            </a:r>
            <a:r>
              <a:rPr lang="zh-TW" altLang="en-US" sz="2400" b="1" dirty="0">
                <a:latin typeface="+mn-ea"/>
              </a:rPr>
              <a:t>年</a:t>
            </a:r>
            <a:r>
              <a:rPr lang="en-US" altLang="zh-TW" sz="2400" b="1" dirty="0">
                <a:latin typeface="+mn-ea"/>
              </a:rPr>
              <a:t>01</a:t>
            </a:r>
            <a:r>
              <a:rPr lang="zh-TW" altLang="en-US" sz="2400" b="1" dirty="0">
                <a:latin typeface="+mn-ea"/>
              </a:rPr>
              <a:t>月</a:t>
            </a:r>
            <a:r>
              <a:rPr lang="en-US" altLang="zh-TW" sz="2400" b="1" dirty="0">
                <a:latin typeface="+mn-ea"/>
              </a:rPr>
              <a:t>28</a:t>
            </a:r>
            <a:r>
              <a:rPr lang="zh-TW" altLang="en-US" sz="2400" b="1" dirty="0">
                <a:latin typeface="+mn-ea"/>
              </a:rPr>
              <a:t>日工程企字第</a:t>
            </a:r>
            <a:r>
              <a:rPr lang="en-US" altLang="zh-TW" sz="2400" b="1" dirty="0">
                <a:latin typeface="+mn-ea"/>
              </a:rPr>
              <a:t>09700034290</a:t>
            </a:r>
            <a:r>
              <a:rPr lang="zh-TW" altLang="en-US" sz="2400" b="1" dirty="0">
                <a:latin typeface="+mn-ea"/>
              </a:rPr>
              <a:t>號函。</a:t>
            </a:r>
            <a:r>
              <a:rPr lang="en-US" altLang="zh-TW" sz="2400" b="1" dirty="0">
                <a:latin typeface="+mn-ea"/>
              </a:rPr>
              <a:t/>
            </a:r>
            <a:br>
              <a:rPr lang="en-US" altLang="zh-TW" sz="2400" b="1" dirty="0">
                <a:latin typeface="+mn-ea"/>
              </a:rPr>
            </a:br>
            <a:r>
              <a:rPr lang="en-US" altLang="zh-TW" sz="2400" b="1" dirty="0">
                <a:latin typeface="+mn-ea"/>
              </a:rPr>
              <a:t>【</a:t>
            </a:r>
            <a:r>
              <a:rPr lang="zh-TW" altLang="en-US" sz="2400" b="1" dirty="0">
                <a:latin typeface="+mn-ea"/>
              </a:rPr>
              <a:t>議題</a:t>
            </a:r>
            <a:r>
              <a:rPr lang="en-US" altLang="zh-TW" sz="2400" b="1" dirty="0" smtClean="0">
                <a:latin typeface="+mn-ea"/>
              </a:rPr>
              <a:t>】</a:t>
            </a:r>
            <a:br>
              <a:rPr lang="en-US" altLang="zh-TW" sz="2400" b="1" dirty="0" smtClean="0">
                <a:latin typeface="+mn-ea"/>
              </a:rPr>
            </a:br>
            <a:r>
              <a:rPr lang="zh-TW" altLang="en-US" sz="2400" b="1" dirty="0" smtClean="0">
                <a:latin typeface="+mn-ea"/>
              </a:rPr>
              <a:t>下一</a:t>
            </a:r>
            <a:r>
              <a:rPr lang="zh-TW" altLang="en-US" sz="2400" b="1" dirty="0">
                <a:latin typeface="+mn-ea"/>
              </a:rPr>
              <a:t>年度後續擴充採購案，如超過招標前所計算之採購金額者</a:t>
            </a:r>
            <a:r>
              <a:rPr lang="zh-TW" altLang="en-US" sz="2400" b="1" dirty="0" smtClean="0">
                <a:latin typeface="+mn-ea"/>
              </a:rPr>
              <a:t>，應變方式</a:t>
            </a:r>
            <a:r>
              <a:rPr lang="zh-TW" altLang="en-US" sz="2400" b="1" dirty="0" smtClean="0">
                <a:latin typeface="PMingLiU" panose="02020500000000000000" pitchFamily="18" charset="-120"/>
                <a:ea typeface="PMingLiU" panose="02020500000000000000" pitchFamily="18" charset="-120"/>
              </a:rPr>
              <a:t>：</a:t>
            </a:r>
            <a:r>
              <a:rPr lang="en-US" altLang="zh-TW" sz="2400" b="1" dirty="0" smtClean="0">
                <a:latin typeface="PMingLiU" panose="02020500000000000000" pitchFamily="18" charset="-120"/>
                <a:ea typeface="PMingLiU" panose="02020500000000000000" pitchFamily="18" charset="-120"/>
              </a:rPr>
              <a:t/>
            </a:r>
            <a:br>
              <a:rPr lang="en-US" altLang="zh-TW" sz="2400" b="1" dirty="0" smtClean="0">
                <a:latin typeface="PMingLiU" panose="02020500000000000000" pitchFamily="18" charset="-120"/>
                <a:ea typeface="PMingLiU" panose="02020500000000000000" pitchFamily="18" charset="-120"/>
              </a:rPr>
            </a:br>
            <a:r>
              <a:rPr lang="zh-TW" altLang="en-US" sz="2400" b="1" dirty="0" smtClean="0">
                <a:latin typeface="+mn-ea"/>
              </a:rPr>
              <a:t>得</a:t>
            </a:r>
            <a:r>
              <a:rPr lang="zh-TW" altLang="en-US" sz="2400" b="1" dirty="0">
                <a:latin typeface="+mn-ea"/>
              </a:rPr>
              <a:t>採二階段後擴辦理以為因應；第一階段依</a:t>
            </a:r>
            <a:r>
              <a:rPr lang="zh-TW" altLang="en-US" sz="2400" b="1" dirty="0">
                <a:solidFill>
                  <a:srgbClr val="0000FF"/>
                </a:solidFill>
                <a:latin typeface="+mn-ea"/>
              </a:rPr>
              <a:t>採購法</a:t>
            </a:r>
            <a:r>
              <a:rPr lang="en-US" altLang="zh-TW" sz="2400" b="1" dirty="0">
                <a:solidFill>
                  <a:srgbClr val="0000FF"/>
                </a:solidFill>
                <a:latin typeface="+mn-ea"/>
              </a:rPr>
              <a:t>22-1-7</a:t>
            </a:r>
            <a:r>
              <a:rPr lang="zh-TW" altLang="en-US" sz="2400" b="1" dirty="0">
                <a:latin typeface="+mn-ea"/>
              </a:rPr>
              <a:t>之原公告後續擴充之採購金額辦理限制性招標；俟契約生效後</a:t>
            </a:r>
            <a:r>
              <a:rPr lang="zh-TW" altLang="en-US" sz="2400" b="1" dirty="0" smtClean="0">
                <a:latin typeface="+mn-ea"/>
              </a:rPr>
              <a:t>，</a:t>
            </a:r>
            <a:r>
              <a:rPr lang="en-US" altLang="zh-TW" sz="2400" b="1" dirty="0" smtClean="0">
                <a:latin typeface="+mn-ea"/>
              </a:rPr>
              <a:t/>
            </a:r>
            <a:br>
              <a:rPr lang="en-US" altLang="zh-TW" sz="2400" b="1" dirty="0" smtClean="0">
                <a:latin typeface="+mn-ea"/>
              </a:rPr>
            </a:br>
            <a:r>
              <a:rPr lang="zh-TW" altLang="en-US" sz="2400" b="1" dirty="0" smtClean="0">
                <a:latin typeface="+mn-ea"/>
              </a:rPr>
              <a:t>採</a:t>
            </a:r>
            <a:r>
              <a:rPr lang="zh-TW" altLang="en-US" sz="2400" b="1" dirty="0">
                <a:latin typeface="+mn-ea"/>
              </a:rPr>
              <a:t>第二階段之後擴辦理，依</a:t>
            </a:r>
            <a:r>
              <a:rPr lang="zh-TW" altLang="en-US" sz="2400" b="1" dirty="0">
                <a:solidFill>
                  <a:srgbClr val="0000FF"/>
                </a:solidFill>
                <a:latin typeface="+mn-ea"/>
              </a:rPr>
              <a:t>採購法</a:t>
            </a:r>
            <a:r>
              <a:rPr lang="en-US" altLang="zh-TW" sz="2400" b="1" dirty="0">
                <a:solidFill>
                  <a:srgbClr val="0000FF"/>
                </a:solidFill>
                <a:latin typeface="+mn-ea"/>
              </a:rPr>
              <a:t>22-1-4</a:t>
            </a:r>
            <a:r>
              <a:rPr lang="zh-TW" altLang="en-US" sz="2400" b="1" dirty="0">
                <a:latin typeface="+mn-ea"/>
              </a:rPr>
              <a:t>之後續擴充辦理契約變更程序</a:t>
            </a:r>
            <a:r>
              <a:rPr lang="zh-TW" altLang="en-US" sz="2400" b="1" dirty="0" smtClean="0">
                <a:latin typeface="+mn-ea"/>
              </a:rPr>
              <a:t>。</a:t>
            </a:r>
            <a:r>
              <a:rPr lang="en-US" altLang="zh-TW" sz="2400" b="1" dirty="0" smtClean="0">
                <a:latin typeface="+mn-ea"/>
              </a:rPr>
              <a:t/>
            </a:r>
            <a:br>
              <a:rPr lang="en-US" altLang="zh-TW" sz="2400" b="1" dirty="0" smtClean="0">
                <a:latin typeface="+mn-ea"/>
              </a:rPr>
            </a:br>
            <a:endParaRPr lang="zh-TW" altLang="en-US" sz="2400" b="1" dirty="0" smtClean="0">
              <a:latin typeface="+mn-ea"/>
            </a:endParaRPr>
          </a:p>
          <a:p>
            <a:pPr eaLnBrk="1" hangingPunct="1">
              <a:buFontTx/>
              <a:buNone/>
              <a:defRPr/>
            </a:pPr>
            <a:endParaRPr lang="en-US" altLang="zh-TW" sz="2400" b="1" dirty="0" smtClean="0">
              <a:latin typeface="+mn-ea"/>
            </a:endParaRPr>
          </a:p>
        </p:txBody>
      </p:sp>
      <p:sp>
        <p:nvSpPr>
          <p:cNvPr id="3" name="投影片編號版面配置區 2"/>
          <p:cNvSpPr>
            <a:spLocks noGrp="1"/>
          </p:cNvSpPr>
          <p:nvPr>
            <p:ph type="sldNum" sz="quarter" idx="12"/>
          </p:nvPr>
        </p:nvSpPr>
        <p:spPr/>
        <p:txBody>
          <a:bodyPr/>
          <a:lstStyle/>
          <a:p>
            <a:fld id="{1118FB7C-3051-423D-B140-B22D31D849CF}" type="slidenum">
              <a:rPr lang="zh-TW" altLang="en-US" smtClean="0"/>
              <a:pPr/>
              <a:t>148</a:t>
            </a:fld>
            <a:endParaRPr lang="zh-TW" altLang="en-US"/>
          </a:p>
        </p:txBody>
      </p:sp>
    </p:spTree>
    <p:extLst>
      <p:ext uri="{BB962C8B-B14F-4D97-AF65-F5344CB8AC3E}">
        <p14:creationId xmlns:p14="http://schemas.microsoft.com/office/powerpoint/2010/main" val="159663969"/>
      </p:ext>
    </p:extLst>
  </p:cSld>
  <p:clrMapOvr>
    <a:masterClrMapping/>
  </p:clrMapOvr>
  <p:transition/>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idx="4294967295"/>
          </p:nvPr>
        </p:nvSpPr>
        <p:spPr>
          <a:xfrm>
            <a:off x="323850" y="90488"/>
            <a:ext cx="8420100" cy="962025"/>
          </a:xfrm>
        </p:spPr>
        <p:txBody>
          <a:bodyPr/>
          <a:lstStyle/>
          <a:p>
            <a:pPr eaLnBrk="1" hangingPunct="1">
              <a:defRPr/>
            </a:pPr>
            <a:r>
              <a:rPr lang="zh-TW" altLang="en-US" b="1" dirty="0">
                <a:solidFill>
                  <a:srgbClr val="FF0000"/>
                </a:solidFill>
                <a:latin typeface="+mn-ea"/>
              </a:rPr>
              <a:t>採購金額</a:t>
            </a:r>
            <a:r>
              <a:rPr lang="en-US" altLang="zh-TW" b="1" dirty="0">
                <a:solidFill>
                  <a:srgbClr val="FF0000"/>
                </a:solidFill>
                <a:latin typeface="+mn-ea"/>
              </a:rPr>
              <a:t>—</a:t>
            </a:r>
            <a:r>
              <a:rPr lang="zh-TW" altLang="en-US" b="1" dirty="0">
                <a:solidFill>
                  <a:srgbClr val="FF0000"/>
                </a:solidFill>
                <a:latin typeface="+mn-ea"/>
              </a:rPr>
              <a:t>原有採購後續擴充</a:t>
            </a:r>
            <a:r>
              <a:rPr lang="en-US" altLang="zh-TW" b="1" dirty="0" smtClean="0">
                <a:solidFill>
                  <a:srgbClr val="FF0000"/>
                </a:solidFill>
                <a:latin typeface="+mn-ea"/>
                <a:ea typeface="+mn-ea"/>
              </a:rPr>
              <a:t>3</a:t>
            </a:r>
            <a:endParaRPr lang="zh-TW" altLang="en-US" u="sng" dirty="0" smtClean="0">
              <a:solidFill>
                <a:srgbClr val="FF0000"/>
              </a:solidFill>
              <a:latin typeface="+mn-ea"/>
              <a:ea typeface="+mn-ea"/>
            </a:endParaRPr>
          </a:p>
        </p:txBody>
      </p:sp>
      <p:sp>
        <p:nvSpPr>
          <p:cNvPr id="45059" name="Rectangle 3"/>
          <p:cNvSpPr>
            <a:spLocks noGrp="1" noChangeArrowheads="1"/>
          </p:cNvSpPr>
          <p:nvPr>
            <p:ph type="body" idx="4294967295"/>
          </p:nvPr>
        </p:nvSpPr>
        <p:spPr>
          <a:xfrm>
            <a:off x="539750" y="1052513"/>
            <a:ext cx="8353425" cy="5446712"/>
          </a:xfrm>
        </p:spPr>
        <p:txBody>
          <a:bodyPr/>
          <a:lstStyle/>
          <a:p>
            <a:pPr eaLnBrk="1" hangingPunct="1">
              <a:buFont typeface="Wingdings" panose="05000000000000000000" pitchFamily="2" charset="2"/>
              <a:buChar char="n"/>
              <a:defRPr/>
            </a:pPr>
            <a:r>
              <a:rPr lang="zh-TW" altLang="en-US" sz="2400" b="1" dirty="0" smtClean="0">
                <a:solidFill>
                  <a:srgbClr val="0000FF"/>
                </a:solidFill>
                <a:latin typeface="+mn-ea"/>
              </a:rPr>
              <a:t>善用「原有採購之後續擴充」機制，得以換文方式辦理</a:t>
            </a:r>
            <a:r>
              <a:rPr lang="zh-TW" altLang="en-US" sz="2400" b="1" dirty="0" smtClean="0">
                <a:latin typeface="+mn-ea"/>
              </a:rPr>
              <a:t>：</a:t>
            </a:r>
            <a:r>
              <a:rPr lang="en-US" altLang="zh-TW" sz="2400" b="1" dirty="0" smtClean="0">
                <a:latin typeface="+mn-ea"/>
              </a:rPr>
              <a:t/>
            </a:r>
            <a:br>
              <a:rPr lang="en-US" altLang="zh-TW" sz="2400" b="1" dirty="0" smtClean="0">
                <a:latin typeface="+mn-ea"/>
              </a:rPr>
            </a:br>
            <a:r>
              <a:rPr lang="zh-TW" altLang="en-US" sz="2400" b="1" dirty="0" smtClean="0">
                <a:latin typeface="+mn-ea"/>
              </a:rPr>
              <a:t>機關依本法第</a:t>
            </a:r>
            <a:r>
              <a:rPr lang="en-US" altLang="zh-TW" sz="2400" b="1" dirty="0" smtClean="0">
                <a:latin typeface="+mn-ea"/>
              </a:rPr>
              <a:t>22</a:t>
            </a:r>
            <a:r>
              <a:rPr lang="zh-TW" altLang="en-US" sz="2400" b="1" dirty="0" smtClean="0">
                <a:latin typeface="+mn-ea"/>
              </a:rPr>
              <a:t>條第</a:t>
            </a:r>
            <a:r>
              <a:rPr lang="en-US" altLang="zh-TW" sz="2400" b="1" dirty="0" smtClean="0">
                <a:latin typeface="+mn-ea"/>
              </a:rPr>
              <a:t>1</a:t>
            </a:r>
            <a:r>
              <a:rPr lang="zh-TW" altLang="en-US" sz="2400" b="1" dirty="0" smtClean="0">
                <a:latin typeface="+mn-ea"/>
              </a:rPr>
              <a:t>項第</a:t>
            </a:r>
            <a:r>
              <a:rPr lang="en-US" altLang="zh-TW" sz="2400" b="1" dirty="0" smtClean="0">
                <a:latin typeface="+mn-ea"/>
              </a:rPr>
              <a:t>7</a:t>
            </a:r>
            <a:r>
              <a:rPr lang="zh-TW" altLang="en-US" sz="2400" b="1" dirty="0" smtClean="0">
                <a:latin typeface="+mn-ea"/>
              </a:rPr>
              <a:t>款規定辦理原有採購之後續擴充，議價程序不得免除。如原招標文件之後續擴充條件載明係以原契約條件及價金續約核算付款，得以換文方式辦理，免召開議價會議。</a:t>
            </a:r>
            <a:r>
              <a:rPr lang="en-US" altLang="zh-TW" sz="2400" b="1" dirty="0" smtClean="0">
                <a:latin typeface="+mn-ea"/>
              </a:rPr>
              <a:t>94</a:t>
            </a:r>
            <a:r>
              <a:rPr lang="zh-TW" altLang="en-US" sz="2400" b="1" dirty="0" smtClean="0">
                <a:latin typeface="+mn-ea"/>
              </a:rPr>
              <a:t>年</a:t>
            </a:r>
            <a:r>
              <a:rPr lang="en-US" altLang="zh-TW" sz="2400" b="1" dirty="0" smtClean="0">
                <a:latin typeface="+mn-ea"/>
              </a:rPr>
              <a:t>3</a:t>
            </a:r>
            <a:r>
              <a:rPr lang="zh-TW" altLang="en-US" sz="2400" b="1" dirty="0" smtClean="0">
                <a:latin typeface="+mn-ea"/>
              </a:rPr>
              <a:t>月</a:t>
            </a:r>
            <a:r>
              <a:rPr lang="en-US" altLang="zh-TW" sz="2400" b="1" dirty="0" smtClean="0">
                <a:latin typeface="+mn-ea"/>
              </a:rPr>
              <a:t>29</a:t>
            </a:r>
            <a:r>
              <a:rPr lang="zh-TW" altLang="en-US" sz="2400" b="1" dirty="0" smtClean="0">
                <a:latin typeface="+mn-ea"/>
              </a:rPr>
              <a:t>日工程企字第</a:t>
            </a:r>
            <a:r>
              <a:rPr lang="en-US" altLang="zh-TW" sz="2400" b="1" dirty="0" smtClean="0">
                <a:latin typeface="+mn-ea"/>
              </a:rPr>
              <a:t>09400096190</a:t>
            </a:r>
            <a:r>
              <a:rPr lang="zh-TW" altLang="en-US" sz="2400" b="1" dirty="0" smtClean="0">
                <a:latin typeface="+mn-ea"/>
              </a:rPr>
              <a:t>號函</a:t>
            </a:r>
          </a:p>
          <a:p>
            <a:pPr eaLnBrk="1" hangingPunct="1">
              <a:buFont typeface="Wingdings" panose="05000000000000000000" pitchFamily="2" charset="2"/>
              <a:buChar char="Ø"/>
              <a:defRPr/>
            </a:pPr>
            <a:r>
              <a:rPr lang="en-US" altLang="zh-TW" sz="2400" b="1" dirty="0" smtClean="0">
                <a:latin typeface="+mn-ea"/>
              </a:rPr>
              <a:t>94</a:t>
            </a:r>
            <a:r>
              <a:rPr lang="zh-TW" altLang="en-US" sz="2400" b="1" dirty="0">
                <a:latin typeface="+mn-ea"/>
              </a:rPr>
              <a:t>年</a:t>
            </a:r>
            <a:r>
              <a:rPr lang="en-US" altLang="zh-TW" sz="2400" b="1" dirty="0">
                <a:latin typeface="+mn-ea"/>
              </a:rPr>
              <a:t>3</a:t>
            </a:r>
            <a:r>
              <a:rPr lang="zh-TW" altLang="en-US" sz="2400" b="1" dirty="0">
                <a:latin typeface="+mn-ea"/>
              </a:rPr>
              <a:t>月</a:t>
            </a:r>
            <a:r>
              <a:rPr lang="en-US" altLang="zh-TW" sz="2400" b="1" dirty="0">
                <a:latin typeface="+mn-ea"/>
              </a:rPr>
              <a:t>29</a:t>
            </a:r>
            <a:r>
              <a:rPr lang="zh-TW" altLang="en-US" sz="2400" b="1" dirty="0">
                <a:latin typeface="+mn-ea"/>
              </a:rPr>
              <a:t>日工程企字第</a:t>
            </a:r>
            <a:r>
              <a:rPr lang="en-US" altLang="zh-TW" sz="2400" b="1" dirty="0">
                <a:latin typeface="+mn-ea"/>
              </a:rPr>
              <a:t>09400096190</a:t>
            </a:r>
            <a:r>
              <a:rPr lang="zh-TW" altLang="en-US" sz="2400" b="1" dirty="0">
                <a:latin typeface="+mn-ea"/>
              </a:rPr>
              <a:t>號函所稱「以換文方式辦理」，例如雙方以公文書面相互確認相關事項；至於原招標文件如何敘明，該函已有說明。另</a:t>
            </a:r>
            <a:r>
              <a:rPr lang="zh-TW" altLang="en-US" sz="2400" b="1" dirty="0">
                <a:solidFill>
                  <a:srgbClr val="0000FF"/>
                </a:solidFill>
                <a:latin typeface="+mn-ea"/>
              </a:rPr>
              <a:t>所稱「以原契約條件及價金續約核算付款」，原契約得載明後續擴充之單價比照原契約</a:t>
            </a:r>
            <a:r>
              <a:rPr lang="zh-TW" altLang="en-US" sz="2400" b="1" dirty="0" smtClean="0">
                <a:solidFill>
                  <a:srgbClr val="0000FF"/>
                </a:solidFill>
                <a:latin typeface="+mn-ea"/>
              </a:rPr>
              <a:t>單價。</a:t>
            </a:r>
            <a:endParaRPr lang="en-US" altLang="zh-TW" sz="2400" b="1" dirty="0" smtClean="0">
              <a:solidFill>
                <a:srgbClr val="0000FF"/>
              </a:solidFill>
              <a:latin typeface="+mn-ea"/>
            </a:endParaRPr>
          </a:p>
          <a:p>
            <a:pPr eaLnBrk="1" hangingPunct="1">
              <a:buFont typeface="Wingdings" panose="05000000000000000000" pitchFamily="2" charset="2"/>
              <a:buChar char="n"/>
              <a:defRPr/>
            </a:pPr>
            <a:endParaRPr lang="zh-TW" altLang="en-US" sz="2400" b="1" dirty="0" smtClean="0">
              <a:latin typeface="+mn-ea"/>
            </a:endParaRPr>
          </a:p>
          <a:p>
            <a:pPr eaLnBrk="1" hangingPunct="1">
              <a:buFontTx/>
              <a:buNone/>
              <a:defRPr/>
            </a:pPr>
            <a:endParaRPr lang="en-US" altLang="zh-TW" sz="2400" b="1" dirty="0" smtClean="0">
              <a:latin typeface="+mn-ea"/>
            </a:endParaRPr>
          </a:p>
        </p:txBody>
      </p:sp>
      <p:sp>
        <p:nvSpPr>
          <p:cNvPr id="3" name="投影片編號版面配置區 2"/>
          <p:cNvSpPr>
            <a:spLocks noGrp="1"/>
          </p:cNvSpPr>
          <p:nvPr>
            <p:ph type="sldNum" sz="quarter" idx="12"/>
          </p:nvPr>
        </p:nvSpPr>
        <p:spPr/>
        <p:txBody>
          <a:bodyPr/>
          <a:lstStyle/>
          <a:p>
            <a:fld id="{1118FB7C-3051-423D-B140-B22D31D849CF}" type="slidenum">
              <a:rPr lang="zh-TW" altLang="en-US" smtClean="0"/>
              <a:pPr/>
              <a:t>149</a:t>
            </a:fld>
            <a:endParaRPr lang="zh-TW" altLang="en-US"/>
          </a:p>
        </p:txBody>
      </p:sp>
    </p:spTree>
    <p:extLst>
      <p:ext uri="{BB962C8B-B14F-4D97-AF65-F5344CB8AC3E}">
        <p14:creationId xmlns:p14="http://schemas.microsoft.com/office/powerpoint/2010/main" val="543442508"/>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idx="4294967295"/>
          </p:nvPr>
        </p:nvSpPr>
        <p:spPr>
          <a:xfrm>
            <a:off x="395536" y="116632"/>
            <a:ext cx="8507413" cy="847725"/>
          </a:xfrm>
        </p:spPr>
        <p:txBody>
          <a:bodyPr anchor="ctr"/>
          <a:lstStyle/>
          <a:p>
            <a:pPr algn="ctr">
              <a:spcBef>
                <a:spcPts val="900"/>
              </a:spcBef>
              <a:spcAft>
                <a:spcPts val="0"/>
              </a:spcAft>
              <a:defRPr/>
            </a:pPr>
            <a:r>
              <a:rPr lang="zh-TW" altLang="zh-TW" sz="3600" b="1" kern="150" dirty="0" smtClean="0">
                <a:solidFill>
                  <a:srgbClr val="FF0000"/>
                </a:solidFill>
                <a:latin typeface="Times New Roman" panose="02020603050405020304" pitchFamily="18" charset="0"/>
              </a:rPr>
              <a:t>政府採購各階段防弊機制及執行要點</a:t>
            </a:r>
            <a:r>
              <a:rPr lang="en-US" altLang="zh-TW" sz="3600" b="1" kern="150" dirty="0" smtClean="0">
                <a:solidFill>
                  <a:srgbClr val="FF0000"/>
                </a:solidFill>
                <a:latin typeface="Times New Roman" panose="02020603050405020304" pitchFamily="18" charset="0"/>
              </a:rPr>
              <a:t>5</a:t>
            </a:r>
            <a:endParaRPr lang="zh-TW" altLang="zh-TW" sz="3600" kern="150" dirty="0">
              <a:solidFill>
                <a:srgbClr val="FF0000"/>
              </a:solidFill>
              <a:latin typeface="Times New Roman" panose="02020603050405020304" pitchFamily="18" charset="0"/>
              <a:ea typeface="新細明體, PMingLiU"/>
            </a:endParaRPr>
          </a:p>
        </p:txBody>
      </p:sp>
      <p:sp>
        <p:nvSpPr>
          <p:cNvPr id="184323" name="Rectangle 3"/>
          <p:cNvSpPr>
            <a:spLocks noGrp="1" noChangeArrowheads="1"/>
          </p:cNvSpPr>
          <p:nvPr>
            <p:ph type="body" idx="4294967295"/>
          </p:nvPr>
        </p:nvSpPr>
        <p:spPr>
          <a:xfrm>
            <a:off x="498439" y="764704"/>
            <a:ext cx="8229600" cy="465138"/>
          </a:xfrm>
        </p:spPr>
        <p:txBody>
          <a:bodyPr/>
          <a:lstStyle/>
          <a:p>
            <a:pPr>
              <a:buClr>
                <a:srgbClr val="C00000"/>
              </a:buClr>
              <a:defRPr/>
            </a:pPr>
            <a:r>
              <a:rPr lang="zh-TW" altLang="en-US" sz="2400" b="1" dirty="0">
                <a:latin typeface="+mn-ea"/>
              </a:rPr>
              <a:t>貳、招標決標階段</a:t>
            </a:r>
            <a:endParaRPr lang="en-US" altLang="zh-TW" sz="2000" dirty="0" smtClean="0">
              <a:latin typeface="+mn-ea"/>
            </a:endParaRPr>
          </a:p>
        </p:txBody>
      </p:sp>
      <p:graphicFrame>
        <p:nvGraphicFramePr>
          <p:cNvPr id="2" name="表格 1"/>
          <p:cNvGraphicFramePr>
            <a:graphicFrameLocks noGrp="1"/>
          </p:cNvGraphicFramePr>
          <p:nvPr>
            <p:extLst/>
          </p:nvPr>
        </p:nvGraphicFramePr>
        <p:xfrm>
          <a:off x="323529" y="1229842"/>
          <a:ext cx="8579420" cy="5334000"/>
        </p:xfrm>
        <a:graphic>
          <a:graphicData uri="http://schemas.openxmlformats.org/drawingml/2006/table">
            <a:tbl>
              <a:tblPr firstRow="1" firstCol="1" bandRow="1"/>
              <a:tblGrid>
                <a:gridCol w="418507">
                  <a:extLst>
                    <a:ext uri="{9D8B030D-6E8A-4147-A177-3AD203B41FA5}">
                      <a16:colId xmlns:a16="http://schemas.microsoft.com/office/drawing/2014/main" xmlns="" val="1807200466"/>
                    </a:ext>
                  </a:extLst>
                </a:gridCol>
                <a:gridCol w="1255524">
                  <a:extLst>
                    <a:ext uri="{9D8B030D-6E8A-4147-A177-3AD203B41FA5}">
                      <a16:colId xmlns:a16="http://schemas.microsoft.com/office/drawing/2014/main" xmlns="" val="3736333682"/>
                    </a:ext>
                  </a:extLst>
                </a:gridCol>
                <a:gridCol w="6905389">
                  <a:extLst>
                    <a:ext uri="{9D8B030D-6E8A-4147-A177-3AD203B41FA5}">
                      <a16:colId xmlns:a16="http://schemas.microsoft.com/office/drawing/2014/main" xmlns="" val="1520228269"/>
                    </a:ext>
                  </a:extLst>
                </a:gridCol>
              </a:tblGrid>
              <a:tr h="500283">
                <a:tc>
                  <a:txBody>
                    <a:bodyPr/>
                    <a:lstStyle/>
                    <a:p>
                      <a:pPr algn="ctr">
                        <a:lnSpc>
                          <a:spcPts val="2000"/>
                        </a:lnSpc>
                        <a:spcAft>
                          <a:spcPts val="0"/>
                        </a:spcAft>
                      </a:pPr>
                      <a:r>
                        <a:rPr lang="zh-TW" sz="2000" b="1" kern="150" dirty="0">
                          <a:solidFill>
                            <a:srgbClr val="000000"/>
                          </a:solidFill>
                          <a:effectLst/>
                          <a:latin typeface="Times New Roman" panose="02020603050405020304" pitchFamily="18" charset="0"/>
                          <a:ea typeface="標楷體" panose="03000509000000000000" pitchFamily="65" charset="-120"/>
                        </a:rPr>
                        <a:t>項次</a:t>
                      </a:r>
                      <a:endParaRPr lang="zh-TW" sz="2000" b="1" kern="150" dirty="0">
                        <a:effectLst/>
                        <a:latin typeface="Times New Roman" panose="02020603050405020304" pitchFamily="18" charset="0"/>
                        <a:ea typeface="新細明體, PMingLiU"/>
                      </a:endParaRPr>
                    </a:p>
                  </a:txBody>
                  <a:tcPr marL="7823" marR="7823"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000"/>
                        </a:lnSpc>
                        <a:spcAft>
                          <a:spcPts val="0"/>
                        </a:spcAft>
                      </a:pPr>
                      <a:r>
                        <a:rPr lang="zh-TW" sz="2000" b="1" kern="150">
                          <a:solidFill>
                            <a:srgbClr val="000000"/>
                          </a:solidFill>
                          <a:effectLst/>
                          <a:latin typeface="Times New Roman" panose="02020603050405020304" pitchFamily="18" charset="0"/>
                          <a:ea typeface="標楷體" panose="03000509000000000000" pitchFamily="65" charset="-120"/>
                        </a:rPr>
                        <a:t>防弊機制</a:t>
                      </a:r>
                      <a:endParaRPr lang="zh-TW" sz="2000" b="1" kern="150">
                        <a:effectLst/>
                        <a:latin typeface="Times New Roman" panose="02020603050405020304" pitchFamily="18" charset="0"/>
                        <a:ea typeface="新細明體, PMingLiU"/>
                      </a:endParaRPr>
                    </a:p>
                  </a:txBody>
                  <a:tcPr marL="7823" marR="78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000"/>
                        </a:lnSpc>
                        <a:spcAft>
                          <a:spcPts val="0"/>
                        </a:spcAft>
                      </a:pPr>
                      <a:r>
                        <a:rPr lang="zh-TW" sz="2000" b="1" kern="150" dirty="0">
                          <a:solidFill>
                            <a:srgbClr val="000000"/>
                          </a:solidFill>
                          <a:effectLst/>
                          <a:latin typeface="Times New Roman" panose="02020603050405020304" pitchFamily="18" charset="0"/>
                          <a:ea typeface="標楷體" panose="03000509000000000000" pitchFamily="65" charset="-120"/>
                        </a:rPr>
                        <a:t>執行要點</a:t>
                      </a:r>
                      <a:endParaRPr lang="zh-TW" sz="2000" b="1" kern="150" dirty="0">
                        <a:effectLst/>
                        <a:latin typeface="Times New Roman" panose="02020603050405020304" pitchFamily="18" charset="0"/>
                        <a:ea typeface="新細明體, PMingLiU"/>
                      </a:endParaRPr>
                    </a:p>
                  </a:txBody>
                  <a:tcPr marL="7823" marR="78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272214427"/>
                  </a:ext>
                </a:extLst>
              </a:tr>
              <a:tr h="2755169">
                <a:tc>
                  <a:txBody>
                    <a:bodyPr/>
                    <a:lstStyle/>
                    <a:p>
                      <a:pPr algn="ctr">
                        <a:lnSpc>
                          <a:spcPts val="2000"/>
                        </a:lnSpc>
                        <a:spcAft>
                          <a:spcPts val="0"/>
                        </a:spcAft>
                      </a:pPr>
                      <a:r>
                        <a:rPr lang="zh-TW" sz="2000" b="1" kern="150" dirty="0">
                          <a:solidFill>
                            <a:srgbClr val="000000"/>
                          </a:solidFill>
                          <a:effectLst/>
                          <a:latin typeface="Times New Roman" panose="02020603050405020304" pitchFamily="18" charset="0"/>
                          <a:ea typeface="標楷體" panose="03000509000000000000" pitchFamily="65" charset="-120"/>
                        </a:rPr>
                        <a:t>三</a:t>
                      </a:r>
                      <a:endParaRPr lang="zh-TW" sz="2000" b="1" kern="150" dirty="0">
                        <a:effectLst/>
                        <a:latin typeface="Times New Roman" panose="02020603050405020304" pitchFamily="18" charset="0"/>
                        <a:ea typeface="新細明體, PMingLiU"/>
                      </a:endParaRPr>
                    </a:p>
                  </a:txBody>
                  <a:tcPr marL="7823" marR="7823"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270" algn="just">
                        <a:lnSpc>
                          <a:spcPts val="2000"/>
                        </a:lnSpc>
                        <a:spcAft>
                          <a:spcPts val="0"/>
                        </a:spcAft>
                      </a:pPr>
                      <a:r>
                        <a:rPr lang="zh-TW" sz="2000" b="1" kern="150" dirty="0">
                          <a:solidFill>
                            <a:srgbClr val="000000"/>
                          </a:solidFill>
                          <a:effectLst/>
                          <a:latin typeface="Times New Roman" panose="02020603050405020304" pitchFamily="18" charset="0"/>
                          <a:ea typeface="標楷體" panose="03000509000000000000" pitchFamily="65" charset="-120"/>
                        </a:rPr>
                        <a:t>落實採購評選公正性相關措施</a:t>
                      </a:r>
                      <a:endParaRPr lang="zh-TW" sz="2000" b="1" kern="150" dirty="0">
                        <a:effectLst/>
                        <a:latin typeface="Times New Roman" panose="02020603050405020304" pitchFamily="18" charset="0"/>
                        <a:ea typeface="新細明體, PMingLiU"/>
                      </a:endParaRPr>
                    </a:p>
                  </a:txBody>
                  <a:tcPr marL="7823" marR="78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lvl="0" indent="0" algn="just">
                        <a:lnSpc>
                          <a:spcPts val="2000"/>
                        </a:lnSpc>
                        <a:spcAft>
                          <a:spcPts val="0"/>
                        </a:spcAft>
                        <a:buFont typeface="+mj-lt"/>
                        <a:buNone/>
                      </a:pPr>
                      <a:r>
                        <a:rPr lang="en-US" altLang="zh-TW" sz="2000" b="1" u="sng" kern="150" dirty="0" smtClean="0">
                          <a:solidFill>
                            <a:srgbClr val="000000"/>
                          </a:solidFill>
                          <a:effectLst/>
                          <a:latin typeface="Times New Roman" panose="02020603050405020304" pitchFamily="18" charset="0"/>
                          <a:ea typeface="標楷體" panose="03000509000000000000" pitchFamily="65" charset="-120"/>
                        </a:rPr>
                        <a:t>4.</a:t>
                      </a:r>
                      <a:r>
                        <a:rPr lang="zh-TW" sz="2000" b="1" u="sng" kern="150" dirty="0" smtClean="0">
                          <a:solidFill>
                            <a:srgbClr val="000000"/>
                          </a:solidFill>
                          <a:effectLst/>
                          <a:latin typeface="Times New Roman" panose="02020603050405020304" pitchFamily="18" charset="0"/>
                          <a:ea typeface="標楷體" panose="03000509000000000000" pitchFamily="65" charset="-120"/>
                        </a:rPr>
                        <a:t>評選</a:t>
                      </a:r>
                      <a:r>
                        <a:rPr lang="zh-TW" sz="2000" b="1" u="sng" kern="150" dirty="0">
                          <a:solidFill>
                            <a:srgbClr val="000000"/>
                          </a:solidFill>
                          <a:effectLst/>
                          <a:latin typeface="Times New Roman" panose="02020603050405020304" pitchFamily="18" charset="0"/>
                          <a:ea typeface="標楷體" panose="03000509000000000000" pitchFamily="65" charset="-120"/>
                        </a:rPr>
                        <a:t>委員有利益衝突情形應辭職或予以解聘</a:t>
                      </a:r>
                      <a:endParaRPr lang="zh-TW" sz="2000" b="1" kern="150" dirty="0">
                        <a:effectLst/>
                        <a:latin typeface="Times New Roman" panose="02020603050405020304" pitchFamily="18" charset="0"/>
                        <a:ea typeface="新細明體, PMingLiU"/>
                      </a:endParaRPr>
                    </a:p>
                    <a:p>
                      <a:pPr indent="304800" algn="just">
                        <a:lnSpc>
                          <a:spcPts val="2000"/>
                        </a:lnSpc>
                        <a:spcAft>
                          <a:spcPts val="0"/>
                        </a:spcAft>
                      </a:pPr>
                      <a:r>
                        <a:rPr lang="zh-TW" sz="2000" b="1" kern="150" dirty="0">
                          <a:solidFill>
                            <a:srgbClr val="000000"/>
                          </a:solidFill>
                          <a:effectLst/>
                          <a:latin typeface="Times New Roman" panose="02020603050405020304" pitchFamily="18" charset="0"/>
                          <a:ea typeface="標楷體" panose="03000509000000000000" pitchFamily="65" charset="-120"/>
                        </a:rPr>
                        <a:t>評選委員如有審議規則第</a:t>
                      </a:r>
                      <a:r>
                        <a:rPr lang="en-US" sz="2000" b="1" kern="150" dirty="0">
                          <a:solidFill>
                            <a:srgbClr val="000000"/>
                          </a:solidFill>
                          <a:effectLst/>
                          <a:latin typeface="Times New Roman" panose="02020603050405020304" pitchFamily="18" charset="0"/>
                          <a:ea typeface="標楷體" panose="03000509000000000000" pitchFamily="65" charset="-120"/>
                        </a:rPr>
                        <a:t>14</a:t>
                      </a:r>
                      <a:r>
                        <a:rPr lang="zh-TW" sz="2000" b="1" kern="150" dirty="0">
                          <a:solidFill>
                            <a:srgbClr val="000000"/>
                          </a:solidFill>
                          <a:effectLst/>
                          <a:latin typeface="Times New Roman" panose="02020603050405020304" pitchFamily="18" charset="0"/>
                          <a:ea typeface="標楷體" panose="03000509000000000000" pitchFamily="65" charset="-120"/>
                        </a:rPr>
                        <a:t>條各款所定情形之一，應即辭職或予以解聘。如辭職或解聘後委員總額或專家、學者人數未達法定人數、比率者，應另行遴選委員補足。</a:t>
                      </a:r>
                      <a:endParaRPr lang="zh-TW" sz="2000" b="1" kern="150" dirty="0">
                        <a:effectLst/>
                        <a:latin typeface="Times New Roman" panose="02020603050405020304" pitchFamily="18" charset="0"/>
                        <a:ea typeface="新細明體, PMingLiU"/>
                      </a:endParaRPr>
                    </a:p>
                    <a:p>
                      <a:pPr marL="0" lvl="0" indent="0" algn="just">
                        <a:lnSpc>
                          <a:spcPts val="2000"/>
                        </a:lnSpc>
                        <a:spcAft>
                          <a:spcPts val="0"/>
                        </a:spcAft>
                        <a:buFont typeface="+mj-lt"/>
                        <a:buNone/>
                      </a:pPr>
                      <a:r>
                        <a:rPr lang="en-US" altLang="zh-TW" sz="2000" b="1" u="sng" kern="150" dirty="0" smtClean="0">
                          <a:solidFill>
                            <a:srgbClr val="000000"/>
                          </a:solidFill>
                          <a:effectLst/>
                          <a:latin typeface="Times New Roman" panose="02020603050405020304" pitchFamily="18" charset="0"/>
                          <a:ea typeface="標楷體" panose="03000509000000000000" pitchFamily="65" charset="-120"/>
                        </a:rPr>
                        <a:t>5.</a:t>
                      </a:r>
                      <a:r>
                        <a:rPr lang="zh-TW" sz="2000" b="1" u="sng" kern="150" dirty="0" smtClean="0">
                          <a:solidFill>
                            <a:srgbClr val="000000"/>
                          </a:solidFill>
                          <a:effectLst/>
                          <a:latin typeface="Times New Roman" panose="02020603050405020304" pitchFamily="18" charset="0"/>
                          <a:ea typeface="標楷體" panose="03000509000000000000" pitchFamily="65" charset="-120"/>
                        </a:rPr>
                        <a:t>評選</a:t>
                      </a:r>
                      <a:r>
                        <a:rPr lang="zh-TW" sz="2000" b="1" u="sng" kern="150" dirty="0">
                          <a:solidFill>
                            <a:srgbClr val="000000"/>
                          </a:solidFill>
                          <a:effectLst/>
                          <a:latin typeface="Times New Roman" panose="02020603050405020304" pitchFamily="18" charset="0"/>
                          <a:ea typeface="標楷體" panose="03000509000000000000" pitchFamily="65" charset="-120"/>
                        </a:rPr>
                        <a:t>委員不得擔任廠商工作成員或協助履約</a:t>
                      </a:r>
                      <a:endParaRPr lang="zh-TW" sz="2000" b="1" kern="150" dirty="0">
                        <a:effectLst/>
                        <a:latin typeface="Times New Roman" panose="02020603050405020304" pitchFamily="18" charset="0"/>
                        <a:ea typeface="新細明體, PMingLiU"/>
                      </a:endParaRPr>
                    </a:p>
                    <a:p>
                      <a:pPr indent="304800" algn="just">
                        <a:lnSpc>
                          <a:spcPts val="2000"/>
                        </a:lnSpc>
                        <a:spcAft>
                          <a:spcPts val="0"/>
                        </a:spcAft>
                      </a:pPr>
                      <a:r>
                        <a:rPr lang="zh-TW" sz="2000" b="1" kern="150" dirty="0">
                          <a:solidFill>
                            <a:srgbClr val="000000"/>
                          </a:solidFill>
                          <a:effectLst/>
                          <a:latin typeface="Times New Roman" panose="02020603050405020304" pitchFamily="18" charset="0"/>
                          <a:ea typeface="標楷體" panose="03000509000000000000" pitchFamily="65" charset="-120"/>
                        </a:rPr>
                        <a:t>評選委員自接獲評選有關資料之時起，不得就該採購案參加投標、作為投標廠商之分包廠商或擔任工作成員。其有違反者，機關應不決標予該廠商。</a:t>
                      </a:r>
                      <a:endParaRPr lang="zh-TW" sz="2000" b="1" kern="150" dirty="0">
                        <a:effectLst/>
                        <a:latin typeface="Times New Roman" panose="02020603050405020304" pitchFamily="18" charset="0"/>
                        <a:ea typeface="新細明體, PMingLiU"/>
                      </a:endParaRPr>
                    </a:p>
                    <a:p>
                      <a:pPr indent="304800" algn="just">
                        <a:lnSpc>
                          <a:spcPts val="2000"/>
                        </a:lnSpc>
                        <a:spcAft>
                          <a:spcPts val="0"/>
                        </a:spcAft>
                      </a:pPr>
                      <a:r>
                        <a:rPr lang="zh-TW" sz="2000" b="1" kern="150" dirty="0">
                          <a:solidFill>
                            <a:srgbClr val="000000"/>
                          </a:solidFill>
                          <a:effectLst/>
                          <a:latin typeface="Times New Roman" panose="02020603050405020304" pitchFamily="18" charset="0"/>
                          <a:ea typeface="標楷體" panose="03000509000000000000" pitchFamily="65" charset="-120"/>
                        </a:rPr>
                        <a:t>評選委員於所評採購個案決標後，不得擔任得標廠商該案之履約工作成員，或協助履約。如有違反者，依審議規則第</a:t>
                      </a:r>
                      <a:r>
                        <a:rPr lang="en-US" sz="2000" b="1" kern="150" dirty="0">
                          <a:solidFill>
                            <a:srgbClr val="000000"/>
                          </a:solidFill>
                          <a:effectLst/>
                          <a:latin typeface="Times New Roman" panose="02020603050405020304" pitchFamily="18" charset="0"/>
                          <a:ea typeface="標楷體" panose="03000509000000000000" pitchFamily="65" charset="-120"/>
                        </a:rPr>
                        <a:t>14</a:t>
                      </a:r>
                      <a:r>
                        <a:rPr lang="zh-TW" sz="2000" b="1" kern="150" dirty="0">
                          <a:solidFill>
                            <a:srgbClr val="000000"/>
                          </a:solidFill>
                          <a:effectLst/>
                          <a:latin typeface="Times New Roman" panose="02020603050405020304" pitchFamily="18" charset="0"/>
                          <a:ea typeface="標楷體" panose="03000509000000000000" pitchFamily="65" charset="-120"/>
                        </a:rPr>
                        <a:t>條之</a:t>
                      </a:r>
                      <a:r>
                        <a:rPr lang="en-US" sz="2000" b="1" kern="150" dirty="0">
                          <a:solidFill>
                            <a:srgbClr val="000000"/>
                          </a:solidFill>
                          <a:effectLst/>
                          <a:latin typeface="Times New Roman" panose="02020603050405020304" pitchFamily="18" charset="0"/>
                          <a:ea typeface="標楷體" panose="03000509000000000000" pitchFamily="65" charset="-120"/>
                        </a:rPr>
                        <a:t>1</a:t>
                      </a:r>
                      <a:r>
                        <a:rPr lang="zh-TW" sz="2000" b="1" kern="150" dirty="0">
                          <a:solidFill>
                            <a:srgbClr val="000000"/>
                          </a:solidFill>
                          <a:effectLst/>
                          <a:latin typeface="Times New Roman" panose="02020603050405020304" pitchFamily="18" charset="0"/>
                          <a:ea typeface="標楷體" panose="03000509000000000000" pitchFamily="65" charset="-120"/>
                        </a:rPr>
                        <a:t>第</a:t>
                      </a:r>
                      <a:r>
                        <a:rPr lang="en-US" sz="2000" b="1" kern="150" dirty="0">
                          <a:solidFill>
                            <a:srgbClr val="000000"/>
                          </a:solidFill>
                          <a:effectLst/>
                          <a:latin typeface="Times New Roman" panose="02020603050405020304" pitchFamily="18" charset="0"/>
                          <a:ea typeface="標楷體" panose="03000509000000000000" pitchFamily="65" charset="-120"/>
                        </a:rPr>
                        <a:t>3</a:t>
                      </a:r>
                      <a:r>
                        <a:rPr lang="zh-TW" sz="2000" b="1" kern="150" dirty="0">
                          <a:solidFill>
                            <a:srgbClr val="000000"/>
                          </a:solidFill>
                          <a:effectLst/>
                          <a:latin typeface="Times New Roman" panose="02020603050405020304" pitchFamily="18" charset="0"/>
                          <a:ea typeface="標楷體" panose="03000509000000000000" pitchFamily="65" charset="-120"/>
                        </a:rPr>
                        <a:t>項規定，終止或解除該採購契約。</a:t>
                      </a:r>
                      <a:endParaRPr lang="zh-TW" sz="2000" b="1" kern="150" dirty="0">
                        <a:effectLst/>
                        <a:latin typeface="Times New Roman" panose="02020603050405020304" pitchFamily="18" charset="0"/>
                        <a:ea typeface="新細明體, PMingLiU"/>
                      </a:endParaRPr>
                    </a:p>
                  </a:txBody>
                  <a:tcPr marL="7823" marR="78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234107545"/>
                  </a:ext>
                </a:extLst>
              </a:tr>
              <a:tr h="2001132">
                <a:tc>
                  <a:txBody>
                    <a:bodyPr/>
                    <a:lstStyle/>
                    <a:p>
                      <a:pPr algn="ctr">
                        <a:lnSpc>
                          <a:spcPts val="2000"/>
                        </a:lnSpc>
                        <a:spcAft>
                          <a:spcPts val="0"/>
                        </a:spcAft>
                      </a:pPr>
                      <a:r>
                        <a:rPr lang="zh-TW" sz="2000" b="1" kern="150">
                          <a:solidFill>
                            <a:srgbClr val="000000"/>
                          </a:solidFill>
                          <a:effectLst/>
                          <a:latin typeface="Times New Roman" panose="02020603050405020304" pitchFamily="18" charset="0"/>
                          <a:ea typeface="標楷體" panose="03000509000000000000" pitchFamily="65" charset="-120"/>
                        </a:rPr>
                        <a:t>四</a:t>
                      </a:r>
                      <a:endParaRPr lang="zh-TW" sz="2000" b="1" kern="150">
                        <a:effectLst/>
                        <a:latin typeface="Times New Roman" panose="02020603050405020304" pitchFamily="18" charset="0"/>
                        <a:ea typeface="新細明體, PMingLiU"/>
                      </a:endParaRPr>
                    </a:p>
                  </a:txBody>
                  <a:tcPr marL="7823" marR="7823"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1270" algn="just">
                        <a:lnSpc>
                          <a:spcPts val="2000"/>
                        </a:lnSpc>
                        <a:spcAft>
                          <a:spcPts val="0"/>
                        </a:spcAft>
                      </a:pPr>
                      <a:r>
                        <a:rPr lang="zh-TW" sz="2000" b="1" kern="150">
                          <a:solidFill>
                            <a:srgbClr val="000000"/>
                          </a:solidFill>
                          <a:effectLst/>
                          <a:latin typeface="Times New Roman" panose="02020603050405020304" pitchFamily="18" charset="0"/>
                          <a:ea typeface="標楷體" panose="03000509000000000000" pitchFamily="65" charset="-120"/>
                        </a:rPr>
                        <a:t>避免低價搶標，影響品質</a:t>
                      </a:r>
                      <a:endParaRPr lang="zh-TW" sz="2000" b="1" kern="150">
                        <a:effectLst/>
                        <a:latin typeface="Times New Roman" panose="02020603050405020304" pitchFamily="18" charset="0"/>
                        <a:ea typeface="新細明體, PMingLiU"/>
                      </a:endParaRPr>
                    </a:p>
                  </a:txBody>
                  <a:tcPr marL="7823" marR="78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342900" lvl="0" indent="-342900" algn="just">
                        <a:lnSpc>
                          <a:spcPts val="2000"/>
                        </a:lnSpc>
                        <a:spcAft>
                          <a:spcPts val="0"/>
                        </a:spcAft>
                        <a:buFont typeface="+mj-lt"/>
                        <a:buAutoNum type="arabicPeriod"/>
                      </a:pPr>
                      <a:r>
                        <a:rPr lang="zh-TW" sz="2000" b="1" u="sng" kern="150" dirty="0">
                          <a:solidFill>
                            <a:srgbClr val="000000"/>
                          </a:solidFill>
                          <a:effectLst/>
                          <a:latin typeface="Times New Roman" panose="02020603050405020304" pitchFamily="18" charset="0"/>
                          <a:ea typeface="標楷體" panose="03000509000000000000" pitchFamily="65" charset="-120"/>
                        </a:rPr>
                        <a:t>落實審查標價偏低情形</a:t>
                      </a:r>
                      <a:endParaRPr lang="zh-TW" sz="2000" b="1" kern="150" dirty="0">
                        <a:effectLst/>
                        <a:latin typeface="Times New Roman" panose="02020603050405020304" pitchFamily="18" charset="0"/>
                        <a:ea typeface="新細明體, PMingLiU"/>
                      </a:endParaRPr>
                    </a:p>
                    <a:p>
                      <a:pPr algn="just">
                        <a:lnSpc>
                          <a:spcPts val="2000"/>
                        </a:lnSpc>
                        <a:spcAft>
                          <a:spcPts val="0"/>
                        </a:spcAft>
                      </a:pPr>
                      <a:r>
                        <a:rPr lang="en-US" sz="2000" b="1" kern="150" dirty="0">
                          <a:solidFill>
                            <a:srgbClr val="000000"/>
                          </a:solidFill>
                          <a:effectLst/>
                          <a:latin typeface="Times New Roman" panose="02020603050405020304" pitchFamily="18" charset="0"/>
                          <a:ea typeface="Times New Roman" panose="02020603050405020304" pitchFamily="18" charset="0"/>
                        </a:rPr>
                        <a:t>    </a:t>
                      </a:r>
                      <a:r>
                        <a:rPr lang="zh-TW" sz="2000" b="1" kern="150" dirty="0">
                          <a:solidFill>
                            <a:srgbClr val="000000"/>
                          </a:solidFill>
                          <a:effectLst/>
                          <a:latin typeface="Times New Roman" panose="02020603050405020304" pitchFamily="18" charset="0"/>
                          <a:ea typeface="標楷體" panose="03000509000000000000" pitchFamily="65" charset="-120"/>
                        </a:rPr>
                        <a:t>最低標廠商之總標價偏低時，落實「依政府採購法第五十八條處理總標價低於底價百分之八十案件之執行程序」，以避免發生降低品質、不能誠信履約之情形。</a:t>
                      </a:r>
                      <a:endParaRPr lang="zh-TW" sz="2000" b="1" kern="150" dirty="0">
                        <a:effectLst/>
                        <a:latin typeface="Times New Roman" panose="02020603050405020304" pitchFamily="18" charset="0"/>
                        <a:ea typeface="新細明體, PMingLiU"/>
                      </a:endParaRPr>
                    </a:p>
                    <a:p>
                      <a:pPr marL="342900" lvl="0" indent="-342900" algn="just">
                        <a:lnSpc>
                          <a:spcPts val="2000"/>
                        </a:lnSpc>
                        <a:spcAft>
                          <a:spcPts val="0"/>
                        </a:spcAft>
                        <a:buFont typeface="+mj-lt"/>
                        <a:buAutoNum type="arabicPeriod"/>
                      </a:pPr>
                      <a:r>
                        <a:rPr lang="zh-TW" sz="2000" b="1" u="sng" kern="150" dirty="0">
                          <a:solidFill>
                            <a:srgbClr val="000000"/>
                          </a:solidFill>
                          <a:effectLst/>
                          <a:latin typeface="Times New Roman" panose="02020603050405020304" pitchFamily="18" charset="0"/>
                          <a:ea typeface="標楷體" panose="03000509000000000000" pitchFamily="65" charset="-120"/>
                        </a:rPr>
                        <a:t>審查程序應迅速合理</a:t>
                      </a:r>
                      <a:endParaRPr lang="zh-TW" sz="2000" b="1" kern="150" dirty="0">
                        <a:effectLst/>
                        <a:latin typeface="Times New Roman" panose="02020603050405020304" pitchFamily="18" charset="0"/>
                        <a:ea typeface="新細明體, PMingLiU"/>
                      </a:endParaRPr>
                    </a:p>
                    <a:p>
                      <a:pPr algn="just">
                        <a:lnSpc>
                          <a:spcPts val="2000"/>
                        </a:lnSpc>
                        <a:spcAft>
                          <a:spcPts val="0"/>
                        </a:spcAft>
                      </a:pPr>
                      <a:r>
                        <a:rPr lang="en-US" sz="2000" b="1" kern="150" dirty="0">
                          <a:solidFill>
                            <a:srgbClr val="000000"/>
                          </a:solidFill>
                          <a:effectLst/>
                          <a:latin typeface="Times New Roman" panose="02020603050405020304" pitchFamily="18" charset="0"/>
                          <a:ea typeface="Times New Roman" panose="02020603050405020304" pitchFamily="18" charset="0"/>
                        </a:rPr>
                        <a:t>    </a:t>
                      </a:r>
                      <a:r>
                        <a:rPr lang="zh-TW" sz="2000" b="1" kern="150" dirty="0">
                          <a:solidFill>
                            <a:srgbClr val="000000"/>
                          </a:solidFill>
                          <a:effectLst/>
                          <a:latin typeface="Times New Roman" panose="02020603050405020304" pitchFamily="18" charset="0"/>
                          <a:ea typeface="標楷體" panose="03000509000000000000" pitchFamily="65" charset="-120"/>
                        </a:rPr>
                        <a:t>機關限期通知廠商提出說明，其所訂期限及認定廠商說明是否合理之程序，應迅速合理，避免最低標與其他廠商串通瓜分利益。</a:t>
                      </a:r>
                      <a:endParaRPr lang="zh-TW" sz="2000" b="1" kern="150" dirty="0">
                        <a:effectLst/>
                        <a:latin typeface="Times New Roman" panose="02020603050405020304" pitchFamily="18" charset="0"/>
                        <a:ea typeface="新細明體, PMingLiU"/>
                      </a:endParaRPr>
                    </a:p>
                  </a:txBody>
                  <a:tcPr marL="7823" marR="78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697392627"/>
                  </a:ext>
                </a:extLst>
              </a:tr>
            </a:tbl>
          </a:graphicData>
        </a:graphic>
      </p:graphicFrame>
      <p:sp>
        <p:nvSpPr>
          <p:cNvPr id="4" name="投影片編號版面配置區 3"/>
          <p:cNvSpPr>
            <a:spLocks noGrp="1"/>
          </p:cNvSpPr>
          <p:nvPr>
            <p:ph type="sldNum" sz="quarter" idx="12"/>
          </p:nvPr>
        </p:nvSpPr>
        <p:spPr/>
        <p:txBody>
          <a:bodyPr/>
          <a:lstStyle/>
          <a:p>
            <a:fld id="{1118FB7C-3051-423D-B140-B22D31D849CF}" type="slidenum">
              <a:rPr lang="zh-TW" altLang="en-US" smtClean="0"/>
              <a:pPr/>
              <a:t>15</a:t>
            </a:fld>
            <a:endParaRPr lang="zh-TW" altLang="en-US"/>
          </a:p>
        </p:txBody>
      </p:sp>
    </p:spTree>
    <p:extLst>
      <p:ext uri="{BB962C8B-B14F-4D97-AF65-F5344CB8AC3E}">
        <p14:creationId xmlns:p14="http://schemas.microsoft.com/office/powerpoint/2010/main" val="916507019"/>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30"/>
          <p:cNvSpPr>
            <a:spLocks noChangeArrowheads="1"/>
          </p:cNvSpPr>
          <p:nvPr/>
        </p:nvSpPr>
        <p:spPr bwMode="auto">
          <a:xfrm>
            <a:off x="827088" y="404813"/>
            <a:ext cx="7261225"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標楷體" panose="03000509000000000000" pitchFamily="65" charset="-120"/>
              </a:defRPr>
            </a:lvl1pPr>
            <a:lvl2pPr marL="742950" indent="-285750">
              <a:spcBef>
                <a:spcPct val="20000"/>
              </a:spcBef>
              <a:buChar char="–"/>
              <a:defRPr kumimoji="1" sz="2800">
                <a:solidFill>
                  <a:schemeClr val="tx1"/>
                </a:solidFill>
                <a:latin typeface="Times New Roman" panose="02020603050405020304" pitchFamily="18" charset="0"/>
                <a:ea typeface="標楷體" panose="03000509000000000000" pitchFamily="65" charset="-120"/>
              </a:defRPr>
            </a:lvl2pPr>
            <a:lvl3pPr marL="1143000" indent="-228600">
              <a:spcBef>
                <a:spcPct val="20000"/>
              </a:spcBef>
              <a:buChar char="•"/>
              <a:defRPr kumimoji="1" sz="2400">
                <a:solidFill>
                  <a:schemeClr val="tx1"/>
                </a:solidFill>
                <a:latin typeface="Times New Roman" panose="02020603050405020304" pitchFamily="18" charset="0"/>
                <a:ea typeface="標楷體" panose="03000509000000000000" pitchFamily="65" charset="-120"/>
              </a:defRPr>
            </a:lvl3pPr>
            <a:lvl4pPr marL="1600200" indent="-228600">
              <a:spcBef>
                <a:spcPct val="20000"/>
              </a:spcBef>
              <a:buChar char="–"/>
              <a:defRPr kumimoji="1" sz="2000">
                <a:solidFill>
                  <a:schemeClr val="tx1"/>
                </a:solidFill>
                <a:latin typeface="Times New Roman" panose="02020603050405020304" pitchFamily="18" charset="0"/>
                <a:ea typeface="標楷體" panose="03000509000000000000" pitchFamily="65" charset="-120"/>
              </a:defRPr>
            </a:lvl4pPr>
            <a:lvl5pPr marL="2057400" indent="-228600">
              <a:spcBef>
                <a:spcPct val="20000"/>
              </a:spcBef>
              <a:buChar char="»"/>
              <a:defRPr kumimoji="1" sz="2000">
                <a:solidFill>
                  <a:schemeClr val="tx1"/>
                </a:solidFill>
                <a:latin typeface="Times New Roman" panose="02020603050405020304" pitchFamily="18" charset="0"/>
                <a:ea typeface="標楷體" panose="03000509000000000000" pitchFamily="65" charset="-12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標楷體" panose="03000509000000000000" pitchFamily="65" charset="-12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標楷體" panose="03000509000000000000" pitchFamily="65" charset="-12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標楷體" panose="03000509000000000000" pitchFamily="65" charset="-12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標楷體" panose="03000509000000000000" pitchFamily="65" charset="-120"/>
              </a:defRPr>
            </a:lvl9pPr>
          </a:lstStyle>
          <a:p>
            <a:pPr eaLnBrk="1" hangingPunct="1">
              <a:spcBef>
                <a:spcPct val="0"/>
              </a:spcBef>
              <a:buFontTx/>
              <a:buNone/>
            </a:pPr>
            <a:r>
              <a:rPr lang="zh-TW" altLang="en-US" b="1">
                <a:solidFill>
                  <a:srgbClr val="FF0000"/>
                </a:solidFill>
                <a:latin typeface="標楷體" panose="03000509000000000000" pitchFamily="65" charset="-120"/>
              </a:rPr>
              <a:t>採購法第</a:t>
            </a:r>
            <a:r>
              <a:rPr lang="en-US" altLang="zh-TW" b="1">
                <a:solidFill>
                  <a:srgbClr val="FF0000"/>
                </a:solidFill>
                <a:latin typeface="標楷體" panose="03000509000000000000" pitchFamily="65" charset="-120"/>
              </a:rPr>
              <a:t>22</a:t>
            </a:r>
            <a:r>
              <a:rPr lang="zh-TW" altLang="en-US" b="1">
                <a:solidFill>
                  <a:srgbClr val="FF0000"/>
                </a:solidFill>
                <a:latin typeface="標楷體" panose="03000509000000000000" pitchFamily="65" charset="-120"/>
              </a:rPr>
              <a:t>條第</a:t>
            </a:r>
            <a:r>
              <a:rPr lang="en-US" altLang="zh-TW" b="1">
                <a:solidFill>
                  <a:srgbClr val="FF0000"/>
                </a:solidFill>
                <a:latin typeface="標楷體" panose="03000509000000000000" pitchFamily="65" charset="-120"/>
              </a:rPr>
              <a:t>1</a:t>
            </a:r>
            <a:r>
              <a:rPr lang="zh-TW" altLang="en-US" b="1">
                <a:solidFill>
                  <a:srgbClr val="FF0000"/>
                </a:solidFill>
                <a:latin typeface="標楷體" panose="03000509000000000000" pitchFamily="65" charset="-120"/>
              </a:rPr>
              <a:t>項第</a:t>
            </a:r>
            <a:r>
              <a:rPr lang="en-US" altLang="zh-TW" b="1">
                <a:solidFill>
                  <a:srgbClr val="FF0000"/>
                </a:solidFill>
                <a:latin typeface="標楷體" panose="03000509000000000000" pitchFamily="65" charset="-120"/>
              </a:rPr>
              <a:t>7</a:t>
            </a:r>
            <a:r>
              <a:rPr lang="zh-TW" altLang="en-US" b="1">
                <a:solidFill>
                  <a:srgbClr val="FF0000"/>
                </a:solidFill>
                <a:latin typeface="標楷體" panose="03000509000000000000" pitchFamily="65" charset="-120"/>
              </a:rPr>
              <a:t>款執行錯誤態樣</a:t>
            </a:r>
          </a:p>
        </p:txBody>
      </p:sp>
      <p:graphicFrame>
        <p:nvGraphicFramePr>
          <p:cNvPr id="347272" name="Group 136"/>
          <p:cNvGraphicFramePr>
            <a:graphicFrameLocks noGrp="1"/>
          </p:cNvGraphicFramePr>
          <p:nvPr/>
        </p:nvGraphicFramePr>
        <p:xfrm>
          <a:off x="468313" y="1125538"/>
          <a:ext cx="8424862" cy="4992687"/>
        </p:xfrm>
        <a:graphic>
          <a:graphicData uri="http://schemas.openxmlformats.org/drawingml/2006/table">
            <a:tbl>
              <a:tblPr/>
              <a:tblGrid>
                <a:gridCol w="747330">
                  <a:extLst>
                    <a:ext uri="{9D8B030D-6E8A-4147-A177-3AD203B41FA5}">
                      <a16:colId xmlns:a16="http://schemas.microsoft.com/office/drawing/2014/main" xmlns="" val="20000"/>
                    </a:ext>
                  </a:extLst>
                </a:gridCol>
                <a:gridCol w="5949356">
                  <a:extLst>
                    <a:ext uri="{9D8B030D-6E8A-4147-A177-3AD203B41FA5}">
                      <a16:colId xmlns:a16="http://schemas.microsoft.com/office/drawing/2014/main" xmlns="" val="20001"/>
                    </a:ext>
                  </a:extLst>
                </a:gridCol>
                <a:gridCol w="1728176">
                  <a:extLst>
                    <a:ext uri="{9D8B030D-6E8A-4147-A177-3AD203B41FA5}">
                      <a16:colId xmlns:a16="http://schemas.microsoft.com/office/drawing/2014/main" xmlns="" val="20002"/>
                    </a:ext>
                  </a:extLst>
                </a:gridCol>
              </a:tblGrid>
              <a:tr h="69510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2000" b="1" i="0" u="none" strike="noStrike" cap="none" normalizeH="0" baseline="0" dirty="0" smtClean="0">
                          <a:ln>
                            <a:noFill/>
                          </a:ln>
                          <a:solidFill>
                            <a:schemeClr val="tx1"/>
                          </a:solidFill>
                          <a:effectLst/>
                          <a:latin typeface="標楷體" pitchFamily="65" charset="-120"/>
                          <a:ea typeface="標楷體" pitchFamily="65" charset="-120"/>
                          <a:cs typeface="Times New Roman" pitchFamily="18" charset="0"/>
                        </a:rPr>
                        <a:t>序號</a:t>
                      </a:r>
                      <a:endParaRPr kumimoji="1" lang="zh-TW" altLang="en-US" sz="2000" b="0" i="0" u="none" strike="noStrike" cap="none" normalizeH="0" baseline="0" dirty="0" smtClean="0">
                        <a:ln>
                          <a:noFill/>
                        </a:ln>
                        <a:solidFill>
                          <a:schemeClr val="tx1"/>
                        </a:solidFill>
                        <a:effectLst/>
                        <a:latin typeface="標楷體" pitchFamily="65" charset="-120"/>
                        <a:ea typeface="標楷體" pitchFamily="65" charset="-120"/>
                      </a:endParaRPr>
                    </a:p>
                  </a:txBody>
                  <a:tcPr marL="91439" marR="91439" marT="45708" marB="4570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2000" b="1" i="0" u="none" strike="noStrike" cap="none" normalizeH="0" baseline="0" dirty="0" smtClean="0">
                          <a:ln>
                            <a:noFill/>
                          </a:ln>
                          <a:solidFill>
                            <a:schemeClr val="tx1"/>
                          </a:solidFill>
                          <a:effectLst/>
                          <a:latin typeface="標楷體" pitchFamily="65" charset="-120"/>
                          <a:ea typeface="標楷體" pitchFamily="65" charset="-120"/>
                          <a:cs typeface="Times New Roman" pitchFamily="18" charset="0"/>
                        </a:rPr>
                        <a:t>錯誤態樣</a:t>
                      </a:r>
                      <a:endParaRPr kumimoji="1" lang="zh-TW" altLang="en-US" sz="2000" b="0" i="0" u="none" strike="noStrike" cap="none" normalizeH="0" baseline="0" dirty="0" smtClean="0">
                        <a:ln>
                          <a:noFill/>
                        </a:ln>
                        <a:solidFill>
                          <a:schemeClr val="tx1"/>
                        </a:solidFill>
                        <a:effectLst/>
                        <a:latin typeface="標楷體" pitchFamily="65" charset="-120"/>
                        <a:ea typeface="標楷體" pitchFamily="65" charset="-120"/>
                      </a:endParaRPr>
                    </a:p>
                  </a:txBody>
                  <a:tcPr marL="91439" marR="91439" marT="45708" marB="4570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1800" b="1"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rPr>
                        <a:t>相關法令、</a:t>
                      </a:r>
                    </a:p>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1800" b="1"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rPr>
                        <a:t>函釋或說明</a:t>
                      </a:r>
                      <a:endParaRPr kumimoji="1" lang="zh-TW" altLang="en-US" sz="1800" b="0" i="0" u="none" strike="noStrike" cap="none" normalizeH="0" baseline="0" smtClean="0">
                        <a:ln>
                          <a:noFill/>
                        </a:ln>
                        <a:solidFill>
                          <a:schemeClr val="tx1"/>
                        </a:solidFill>
                        <a:effectLst/>
                        <a:latin typeface="標楷體" pitchFamily="65" charset="-120"/>
                        <a:ea typeface="標楷體" pitchFamily="65" charset="-120"/>
                      </a:endParaRPr>
                    </a:p>
                  </a:txBody>
                  <a:tcPr marL="91439" marR="91439" marT="45708" marB="4570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r h="118869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800" b="1"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rPr>
                        <a:t>(</a:t>
                      </a:r>
                      <a:r>
                        <a:rPr kumimoji="1" lang="zh-TW" altLang="en-US" sz="1800" b="1"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rPr>
                        <a:t>一</a:t>
                      </a:r>
                      <a:r>
                        <a:rPr kumimoji="1" lang="en-US" altLang="zh-TW" sz="1800" b="1"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rPr>
                        <a:t>)</a:t>
                      </a:r>
                      <a:endParaRPr kumimoji="1" lang="en-US" altLang="zh-TW" sz="1800" b="0" i="0" u="none" strike="noStrike" cap="none" normalizeH="0" baseline="0" smtClean="0">
                        <a:ln>
                          <a:noFill/>
                        </a:ln>
                        <a:solidFill>
                          <a:schemeClr val="tx1"/>
                        </a:solidFill>
                        <a:effectLst/>
                        <a:latin typeface="標楷體" pitchFamily="65" charset="-120"/>
                        <a:ea typeface="標楷體" pitchFamily="65" charset="-120"/>
                      </a:endParaRPr>
                    </a:p>
                  </a:txBody>
                  <a:tcPr marL="91439" marR="91439" marT="45708" marB="4570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zh-TW" altLang="en-US" sz="2400" b="1" i="0" u="none" strike="noStrike" cap="none" normalizeH="0" baseline="0" dirty="0" smtClean="0">
                          <a:ln>
                            <a:noFill/>
                          </a:ln>
                          <a:solidFill>
                            <a:srgbClr val="0000FF"/>
                          </a:solidFill>
                          <a:effectLst/>
                          <a:latin typeface="標楷體" pitchFamily="65" charset="-120"/>
                          <a:ea typeface="標楷體" pitchFamily="65" charset="-120"/>
                          <a:cs typeface="Times New Roman" pitchFamily="18" charset="0"/>
                        </a:rPr>
                        <a:t>未於原招標公告及招標文件載明</a:t>
                      </a:r>
                      <a:r>
                        <a:rPr kumimoji="1" lang="zh-TW" altLang="en-US" sz="2400" b="1" i="0" u="none" strike="noStrike" cap="none" normalizeH="0" baseline="0" dirty="0" smtClean="0">
                          <a:ln>
                            <a:noFill/>
                          </a:ln>
                          <a:solidFill>
                            <a:schemeClr val="tx1"/>
                          </a:solidFill>
                          <a:effectLst/>
                          <a:latin typeface="標楷體" pitchFamily="65" charset="-120"/>
                          <a:ea typeface="標楷體" pitchFamily="65" charset="-120"/>
                          <a:cs typeface="Times New Roman" pitchFamily="18" charset="0"/>
                        </a:rPr>
                        <a:t>後續擴充之期間、金額或數量。例如僅於招標文件載明。</a:t>
                      </a:r>
                      <a:endParaRPr kumimoji="1" lang="zh-TW" altLang="en-US" sz="2400" b="0" i="0" u="none" strike="noStrike" cap="none" normalizeH="0" baseline="0" dirty="0" smtClean="0">
                        <a:ln>
                          <a:noFill/>
                        </a:ln>
                        <a:solidFill>
                          <a:schemeClr val="tx1"/>
                        </a:solidFill>
                        <a:effectLst/>
                        <a:latin typeface="標楷體" pitchFamily="65" charset="-120"/>
                        <a:ea typeface="標楷體" pitchFamily="65" charset="-120"/>
                      </a:endParaRPr>
                    </a:p>
                  </a:txBody>
                  <a:tcPr marL="91439" marR="91439" marT="45708" marB="4570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zh-TW" altLang="en-US" sz="1800" b="1"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rPr>
                        <a:t>工程會</a:t>
                      </a:r>
                      <a:r>
                        <a:rPr kumimoji="1" lang="en-US" altLang="zh-TW" sz="1800" b="1"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rPr>
                        <a:t>96</a:t>
                      </a:r>
                      <a:r>
                        <a:rPr kumimoji="1" lang="zh-TW" altLang="en-US" sz="1800" b="1"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rPr>
                        <a:t>年</a:t>
                      </a:r>
                      <a:r>
                        <a:rPr kumimoji="1" lang="en-US" altLang="zh-TW" sz="1800" b="1"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rPr>
                        <a:t>8</a:t>
                      </a:r>
                      <a:r>
                        <a:rPr kumimoji="1" lang="zh-TW" altLang="en-US" sz="1800" b="1"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rPr>
                        <a:t>月</a:t>
                      </a:r>
                      <a:r>
                        <a:rPr kumimoji="1" lang="en-US" altLang="zh-TW" sz="1800" b="1"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rPr>
                        <a:t>29</a:t>
                      </a:r>
                      <a:r>
                        <a:rPr kumimoji="1" lang="zh-TW" altLang="en-US" sz="1800" b="1"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rPr>
                        <a:t>日工程企字第</a:t>
                      </a:r>
                      <a:r>
                        <a:rPr kumimoji="1" lang="en-US" altLang="zh-TW" sz="1800" b="1"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rPr>
                        <a:t>09600351690</a:t>
                      </a:r>
                      <a:r>
                        <a:rPr kumimoji="1" lang="zh-TW" altLang="en-US" sz="1800" b="1"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rPr>
                        <a:t>號函</a:t>
                      </a:r>
                      <a:endParaRPr kumimoji="1" lang="zh-TW" altLang="en-US" sz="1800" b="0" i="0" u="none" strike="noStrike" cap="none" normalizeH="0" baseline="0" smtClean="0">
                        <a:ln>
                          <a:noFill/>
                        </a:ln>
                        <a:solidFill>
                          <a:schemeClr val="tx1"/>
                        </a:solidFill>
                        <a:effectLst/>
                        <a:latin typeface="標楷體" pitchFamily="65" charset="-120"/>
                        <a:ea typeface="標楷體" pitchFamily="65" charset="-120"/>
                      </a:endParaRPr>
                    </a:p>
                  </a:txBody>
                  <a:tcPr marL="91439" marR="91439" marT="45708" marB="4570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155444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800" b="1" i="0" u="none" strike="noStrike" cap="none" normalizeH="0" baseline="0" dirty="0" smtClean="0">
                          <a:ln>
                            <a:noFill/>
                          </a:ln>
                          <a:solidFill>
                            <a:schemeClr val="tx1"/>
                          </a:solidFill>
                          <a:effectLst/>
                          <a:latin typeface="標楷體" pitchFamily="65" charset="-120"/>
                          <a:ea typeface="標楷體" pitchFamily="65" charset="-120"/>
                          <a:cs typeface="Times New Roman" pitchFamily="18" charset="0"/>
                        </a:rPr>
                        <a:t>(</a:t>
                      </a:r>
                      <a:r>
                        <a:rPr kumimoji="1" lang="zh-TW" altLang="en-US" sz="1800" b="1" i="0" u="none" strike="noStrike" cap="none" normalizeH="0" baseline="0" dirty="0" smtClean="0">
                          <a:ln>
                            <a:noFill/>
                          </a:ln>
                          <a:solidFill>
                            <a:schemeClr val="tx1"/>
                          </a:solidFill>
                          <a:effectLst/>
                          <a:latin typeface="標楷體" pitchFamily="65" charset="-120"/>
                          <a:ea typeface="標楷體" pitchFamily="65" charset="-120"/>
                          <a:cs typeface="Times New Roman" pitchFamily="18" charset="0"/>
                        </a:rPr>
                        <a:t>二</a:t>
                      </a:r>
                      <a:r>
                        <a:rPr kumimoji="1" lang="en-US" altLang="zh-TW" sz="1800" b="1" i="0" u="none" strike="noStrike" cap="none" normalizeH="0" baseline="0" dirty="0" smtClean="0">
                          <a:ln>
                            <a:noFill/>
                          </a:ln>
                          <a:solidFill>
                            <a:schemeClr val="tx1"/>
                          </a:solidFill>
                          <a:effectLst/>
                          <a:latin typeface="標楷體" pitchFamily="65" charset="-120"/>
                          <a:ea typeface="標楷體" pitchFamily="65" charset="-120"/>
                          <a:cs typeface="Times New Roman" pitchFamily="18" charset="0"/>
                        </a:rPr>
                        <a:t>)</a:t>
                      </a:r>
                      <a:endParaRPr kumimoji="1" lang="en-US" altLang="zh-TW" sz="1800" b="0" i="0" u="none" strike="noStrike" cap="none" normalizeH="0" baseline="0" dirty="0" smtClean="0">
                        <a:ln>
                          <a:noFill/>
                        </a:ln>
                        <a:solidFill>
                          <a:schemeClr val="tx1"/>
                        </a:solidFill>
                        <a:effectLst/>
                        <a:latin typeface="標楷體" pitchFamily="65" charset="-120"/>
                        <a:ea typeface="標楷體" pitchFamily="65" charset="-120"/>
                      </a:endParaRPr>
                    </a:p>
                  </a:txBody>
                  <a:tcPr marL="91439" marR="91439" marT="45708" marB="4570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zh-TW" altLang="en-US" sz="2400" b="1" i="0" u="none" strike="noStrike" cap="none" normalizeH="0" baseline="0" dirty="0" smtClean="0">
                          <a:ln>
                            <a:noFill/>
                          </a:ln>
                          <a:solidFill>
                            <a:schemeClr val="tx1"/>
                          </a:solidFill>
                          <a:effectLst/>
                          <a:latin typeface="標楷體" pitchFamily="65" charset="-120"/>
                          <a:ea typeface="標楷體" pitchFamily="65" charset="-120"/>
                          <a:cs typeface="Times New Roman" pitchFamily="18" charset="0"/>
                        </a:rPr>
                        <a:t>於招標公告刊載保留未來增購權利，惟後續擴充情形之內容過簡，未敘明擴充之期間、金額或數量。例如僅敘明詳如招標文件某條款。</a:t>
                      </a:r>
                      <a:endParaRPr kumimoji="1" lang="zh-TW" altLang="en-US" sz="2400" b="0" i="0" u="none" strike="noStrike" cap="none" normalizeH="0" baseline="0" dirty="0" smtClean="0">
                        <a:ln>
                          <a:noFill/>
                        </a:ln>
                        <a:solidFill>
                          <a:schemeClr val="tx1"/>
                        </a:solidFill>
                        <a:effectLst/>
                        <a:latin typeface="標楷體" pitchFamily="65" charset="-120"/>
                        <a:ea typeface="標楷體" pitchFamily="65" charset="-120"/>
                      </a:endParaRPr>
                    </a:p>
                  </a:txBody>
                  <a:tcPr marL="91439" marR="91439" marT="45708" marB="4570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zh-TW" altLang="en-US" sz="1800" b="1"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rPr>
                        <a:t>同上</a:t>
                      </a:r>
                      <a:endParaRPr kumimoji="1" lang="zh-TW" altLang="en-US" sz="1800" b="0" i="0" u="none" strike="noStrike" cap="none" normalizeH="0" baseline="0" smtClean="0">
                        <a:ln>
                          <a:noFill/>
                        </a:ln>
                        <a:solidFill>
                          <a:schemeClr val="tx1"/>
                        </a:solidFill>
                        <a:effectLst/>
                        <a:latin typeface="標楷體" pitchFamily="65" charset="-120"/>
                        <a:ea typeface="標楷體" pitchFamily="65" charset="-120"/>
                      </a:endParaRPr>
                    </a:p>
                  </a:txBody>
                  <a:tcPr marL="91439" marR="91439" marT="45708" marB="4570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r h="155444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800" b="1"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rPr>
                        <a:t>(</a:t>
                      </a:r>
                      <a:r>
                        <a:rPr kumimoji="1" lang="zh-TW" altLang="en-US" sz="1800" b="1"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rPr>
                        <a:t>三</a:t>
                      </a:r>
                      <a:r>
                        <a:rPr kumimoji="1" lang="en-US" altLang="zh-TW" sz="1800" b="1"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rPr>
                        <a:t>)</a:t>
                      </a:r>
                      <a:endParaRPr kumimoji="1" lang="en-US" altLang="zh-TW" sz="1800" b="0" i="0" u="none" strike="noStrike" cap="none" normalizeH="0" baseline="0" smtClean="0">
                        <a:ln>
                          <a:noFill/>
                        </a:ln>
                        <a:solidFill>
                          <a:schemeClr val="tx1"/>
                        </a:solidFill>
                        <a:effectLst/>
                        <a:latin typeface="標楷體" pitchFamily="65" charset="-120"/>
                        <a:ea typeface="標楷體" pitchFamily="65" charset="-120"/>
                      </a:endParaRPr>
                    </a:p>
                  </a:txBody>
                  <a:tcPr marL="91439" marR="91439" marT="45708" marB="4570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zh-TW" altLang="en-US" sz="2400" b="1" i="0" u="none" strike="noStrike" cap="none" normalizeH="0" baseline="0" dirty="0" smtClean="0">
                          <a:ln>
                            <a:noFill/>
                          </a:ln>
                          <a:solidFill>
                            <a:schemeClr val="tx1"/>
                          </a:solidFill>
                          <a:effectLst/>
                          <a:latin typeface="標楷體" pitchFamily="65" charset="-120"/>
                          <a:ea typeface="標楷體" pitchFamily="65" charset="-120"/>
                          <a:cs typeface="Times New Roman" pitchFamily="18" charset="0"/>
                        </a:rPr>
                        <a:t>招標公告已載明後續擴充情形，</a:t>
                      </a:r>
                      <a:r>
                        <a:rPr kumimoji="1" lang="zh-TW" altLang="en-US" sz="2400" b="1" i="0" u="none" strike="noStrike" cap="none" normalizeH="0" baseline="0" dirty="0" smtClean="0">
                          <a:ln>
                            <a:noFill/>
                          </a:ln>
                          <a:solidFill>
                            <a:srgbClr val="0000FF"/>
                          </a:solidFill>
                          <a:effectLst/>
                          <a:latin typeface="標楷體" pitchFamily="65" charset="-120"/>
                          <a:ea typeface="標楷體" pitchFamily="65" charset="-120"/>
                          <a:cs typeface="Times New Roman" pitchFamily="18" charset="0"/>
                        </a:rPr>
                        <a:t>計算採購金額時未將預估後續擴充項目所需金額計入</a:t>
                      </a:r>
                      <a:r>
                        <a:rPr kumimoji="1" lang="zh-TW" altLang="en-US" sz="2400" b="1" i="0" u="none" strike="noStrike" cap="none" normalizeH="0" baseline="0" dirty="0" smtClean="0">
                          <a:ln>
                            <a:noFill/>
                          </a:ln>
                          <a:solidFill>
                            <a:schemeClr val="tx1"/>
                          </a:solidFill>
                          <a:effectLst/>
                          <a:latin typeface="標楷體" pitchFamily="65" charset="-120"/>
                          <a:ea typeface="標楷體" pitchFamily="65" charset="-120"/>
                          <a:cs typeface="Times New Roman" pitchFamily="18" charset="0"/>
                        </a:rPr>
                        <a:t>，或招標公告預算金額誤以採購金額登載。</a:t>
                      </a:r>
                      <a:endParaRPr kumimoji="1" lang="zh-TW" altLang="en-US" sz="2400" b="0" i="0" u="none" strike="noStrike" cap="none" normalizeH="0" baseline="0" dirty="0" smtClean="0">
                        <a:ln>
                          <a:noFill/>
                        </a:ln>
                        <a:solidFill>
                          <a:schemeClr val="tx1"/>
                        </a:solidFill>
                        <a:effectLst/>
                        <a:latin typeface="標楷體" pitchFamily="65" charset="-120"/>
                        <a:ea typeface="標楷體" pitchFamily="65" charset="-120"/>
                      </a:endParaRPr>
                    </a:p>
                  </a:txBody>
                  <a:tcPr marL="91439" marR="91439" marT="45708" marB="4570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en-US" altLang="zh-TW" sz="1800" b="0" i="0" u="none" strike="noStrike" cap="none" normalizeH="0" baseline="0" dirty="0" smtClean="0">
                        <a:ln>
                          <a:noFill/>
                        </a:ln>
                        <a:solidFill>
                          <a:schemeClr val="tx1"/>
                        </a:solidFill>
                        <a:effectLst/>
                        <a:latin typeface="標楷體" pitchFamily="65" charset="-120"/>
                        <a:ea typeface="標楷體" pitchFamily="65" charset="-12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AutoNum type="arabicPeriod"/>
                        <a:tabLst/>
                      </a:pPr>
                      <a:r>
                        <a:rPr kumimoji="1" lang="zh-TW" altLang="en-US" sz="1800" b="1" i="0" u="none" strike="noStrike" cap="none" normalizeH="0" baseline="0" dirty="0" smtClean="0">
                          <a:ln>
                            <a:noFill/>
                          </a:ln>
                          <a:solidFill>
                            <a:schemeClr val="tx1"/>
                          </a:solidFill>
                          <a:effectLst/>
                          <a:latin typeface="標楷體" pitchFamily="65" charset="-120"/>
                          <a:ea typeface="標楷體" pitchFamily="65" charset="-120"/>
                          <a:cs typeface="Times New Roman" pitchFamily="18" charset="0"/>
                        </a:rPr>
                        <a:t>同上</a:t>
                      </a:r>
                      <a:endParaRPr kumimoji="1" lang="zh-TW" altLang="en-US" sz="1800" b="0" i="0" u="none" strike="noStrike" cap="none" normalizeH="0" baseline="0" dirty="0" smtClean="0">
                        <a:ln>
                          <a:noFill/>
                        </a:ln>
                        <a:solidFill>
                          <a:schemeClr val="tx1"/>
                        </a:solidFill>
                        <a:effectLst/>
                        <a:latin typeface="標楷體" pitchFamily="65" charset="-120"/>
                        <a:ea typeface="標楷體" pitchFamily="65" charset="-12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1" lang="zh-TW" altLang="en-US" sz="1800" b="1" i="0" u="none" strike="noStrike" cap="none" normalizeH="0" baseline="0" dirty="0" smtClean="0">
                          <a:ln>
                            <a:noFill/>
                          </a:ln>
                          <a:solidFill>
                            <a:schemeClr val="tx1"/>
                          </a:solidFill>
                          <a:effectLst/>
                          <a:latin typeface="標楷體" pitchFamily="65" charset="-120"/>
                          <a:ea typeface="標楷體" pitchFamily="65" charset="-120"/>
                          <a:cs typeface="Times New Roman" pitchFamily="18" charset="0"/>
                        </a:rPr>
                        <a:t>採購法施行細則第</a:t>
                      </a:r>
                      <a:r>
                        <a:rPr kumimoji="1" lang="en-US" altLang="zh-TW" sz="1800" b="1" i="0" u="none" strike="noStrike" cap="none" normalizeH="0" baseline="0" dirty="0" smtClean="0">
                          <a:ln>
                            <a:noFill/>
                          </a:ln>
                          <a:solidFill>
                            <a:schemeClr val="tx1"/>
                          </a:solidFill>
                          <a:effectLst/>
                          <a:latin typeface="標楷體" pitchFamily="65" charset="-120"/>
                          <a:ea typeface="標楷體" pitchFamily="65" charset="-120"/>
                          <a:cs typeface="Times New Roman" pitchFamily="18" charset="0"/>
                        </a:rPr>
                        <a:t>6</a:t>
                      </a:r>
                      <a:r>
                        <a:rPr kumimoji="1" lang="zh-TW" altLang="en-US" sz="1800" b="1" i="0" u="none" strike="noStrike" cap="none" normalizeH="0" baseline="0" dirty="0" smtClean="0">
                          <a:ln>
                            <a:noFill/>
                          </a:ln>
                          <a:solidFill>
                            <a:schemeClr val="tx1"/>
                          </a:solidFill>
                          <a:effectLst/>
                          <a:latin typeface="標楷體" pitchFamily="65" charset="-120"/>
                          <a:ea typeface="標楷體" pitchFamily="65" charset="-120"/>
                          <a:cs typeface="Times New Roman" pitchFamily="18" charset="0"/>
                        </a:rPr>
                        <a:t>條第</a:t>
                      </a:r>
                      <a:r>
                        <a:rPr kumimoji="1" lang="en-US" altLang="zh-TW" sz="1800" b="1" i="0" u="none" strike="noStrike" cap="none" normalizeH="0" baseline="0" dirty="0" smtClean="0">
                          <a:ln>
                            <a:noFill/>
                          </a:ln>
                          <a:solidFill>
                            <a:schemeClr val="tx1"/>
                          </a:solidFill>
                          <a:effectLst/>
                          <a:latin typeface="標楷體" pitchFamily="65" charset="-120"/>
                          <a:ea typeface="標楷體" pitchFamily="65" charset="-120"/>
                          <a:cs typeface="Times New Roman" pitchFamily="18" charset="0"/>
                        </a:rPr>
                        <a:t>3</a:t>
                      </a:r>
                      <a:r>
                        <a:rPr kumimoji="1" lang="zh-TW" altLang="en-US" sz="1800" b="1" i="0" u="none" strike="noStrike" cap="none" normalizeH="0" baseline="0" dirty="0" smtClean="0">
                          <a:ln>
                            <a:noFill/>
                          </a:ln>
                          <a:solidFill>
                            <a:schemeClr val="tx1"/>
                          </a:solidFill>
                          <a:effectLst/>
                          <a:latin typeface="標楷體" pitchFamily="65" charset="-120"/>
                          <a:ea typeface="標楷體" pitchFamily="65" charset="-120"/>
                          <a:cs typeface="Times New Roman" pitchFamily="18" charset="0"/>
                        </a:rPr>
                        <a:t>款。</a:t>
                      </a:r>
                      <a:endParaRPr kumimoji="1" lang="zh-TW" altLang="en-US" sz="1800" b="0" i="0" u="none" strike="noStrike" cap="none" normalizeH="0" baseline="0" dirty="0" smtClean="0">
                        <a:ln>
                          <a:noFill/>
                        </a:ln>
                        <a:solidFill>
                          <a:schemeClr val="tx1"/>
                        </a:solidFill>
                        <a:effectLst/>
                        <a:latin typeface="標楷體" pitchFamily="65" charset="-120"/>
                        <a:ea typeface="標楷體" pitchFamily="65" charset="-120"/>
                      </a:endParaRPr>
                    </a:p>
                  </a:txBody>
                  <a:tcPr marL="91439" marR="91439" marT="45708" marB="4570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3"/>
                  </a:ext>
                </a:extLst>
              </a:tr>
            </a:tbl>
          </a:graphicData>
        </a:graphic>
      </p:graphicFrame>
      <p:sp>
        <p:nvSpPr>
          <p:cNvPr id="3" name="投影片編號版面配置區 2"/>
          <p:cNvSpPr>
            <a:spLocks noGrp="1"/>
          </p:cNvSpPr>
          <p:nvPr>
            <p:ph type="sldNum" sz="quarter" idx="12"/>
          </p:nvPr>
        </p:nvSpPr>
        <p:spPr/>
        <p:txBody>
          <a:bodyPr/>
          <a:lstStyle/>
          <a:p>
            <a:fld id="{1118FB7C-3051-423D-B140-B22D31D849CF}" type="slidenum">
              <a:rPr lang="zh-TW" altLang="en-US" smtClean="0"/>
              <a:pPr/>
              <a:t>150</a:t>
            </a:fld>
            <a:endParaRPr lang="zh-TW" altLang="en-US"/>
          </a:p>
        </p:txBody>
      </p:sp>
    </p:spTree>
    <p:extLst>
      <p:ext uri="{BB962C8B-B14F-4D97-AF65-F5344CB8AC3E}">
        <p14:creationId xmlns:p14="http://schemas.microsoft.com/office/powerpoint/2010/main" val="1762133042"/>
      </p:ext>
    </p:extLst>
  </p:cSld>
  <p:clrMapOvr>
    <a:masterClrMapping/>
  </p:clrMapOvr>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p:cNvSpPr>
          <p:nvPr>
            <p:ph type="title" idx="4294967295"/>
          </p:nvPr>
        </p:nvSpPr>
        <p:spPr>
          <a:xfrm>
            <a:off x="468313" y="333375"/>
            <a:ext cx="8640762" cy="809625"/>
          </a:xfrm>
        </p:spPr>
        <p:txBody>
          <a:bodyPr bIns="91440" anchor="b"/>
          <a:lstStyle/>
          <a:p>
            <a:pPr eaLnBrk="1" hangingPunct="1"/>
            <a:r>
              <a:rPr lang="zh-TW" altLang="en-US" b="1" smtClean="0">
                <a:solidFill>
                  <a:srgbClr val="CA2004"/>
                </a:solidFill>
                <a:latin typeface="標楷體" panose="03000509000000000000" pitchFamily="65" charset="-120"/>
              </a:rPr>
              <a:t>工程採購因故減項採購之盲點因應</a:t>
            </a:r>
          </a:p>
        </p:txBody>
      </p:sp>
      <p:sp>
        <p:nvSpPr>
          <p:cNvPr id="52227" name="Rectangle 3"/>
          <p:cNvSpPr>
            <a:spLocks noGrp="1"/>
          </p:cNvSpPr>
          <p:nvPr>
            <p:ph type="body" idx="4294967295"/>
          </p:nvPr>
        </p:nvSpPr>
        <p:spPr>
          <a:xfrm>
            <a:off x="539750" y="1143000"/>
            <a:ext cx="8424863" cy="5238750"/>
          </a:xfrm>
        </p:spPr>
        <p:txBody>
          <a:bodyPr/>
          <a:lstStyle/>
          <a:p>
            <a:pPr eaLnBrk="1" hangingPunct="1">
              <a:spcBef>
                <a:spcPct val="0"/>
              </a:spcBef>
            </a:pPr>
            <a:r>
              <a:rPr lang="zh-TW" altLang="en-US" sz="2400" b="1" smtClean="0"/>
              <a:t>焦點：採購法第</a:t>
            </a:r>
            <a:r>
              <a:rPr lang="en-US" altLang="zh-TW" sz="2400" b="1" smtClean="0"/>
              <a:t>22</a:t>
            </a:r>
            <a:r>
              <a:rPr lang="zh-TW" altLang="en-US" sz="2400" b="1" smtClean="0"/>
              <a:t>條第</a:t>
            </a:r>
            <a:r>
              <a:rPr lang="en-US" altLang="zh-TW" sz="2400" b="1" smtClean="0"/>
              <a:t>1</a:t>
            </a:r>
            <a:r>
              <a:rPr lang="zh-TW" altLang="en-US" sz="2400" b="1" smtClean="0"/>
              <a:t>項第</a:t>
            </a:r>
            <a:r>
              <a:rPr lang="en-US" altLang="zh-TW" sz="2400" b="1" smtClean="0"/>
              <a:t>6</a:t>
            </a:r>
            <a:r>
              <a:rPr lang="zh-TW" altLang="en-US" sz="2400" b="1" smtClean="0"/>
              <a:t>款</a:t>
            </a:r>
            <a:r>
              <a:rPr lang="zh-TW" altLang="en-US" sz="2400" b="1" smtClean="0">
                <a:solidFill>
                  <a:srgbClr val="0000FF"/>
                </a:solidFill>
              </a:rPr>
              <a:t>執行錯誤態樣</a:t>
            </a:r>
            <a:r>
              <a:rPr lang="en-US" altLang="zh-TW" sz="2400" b="1" smtClean="0"/>
              <a:t>(</a:t>
            </a:r>
            <a:r>
              <a:rPr lang="zh-TW" altLang="en-US" sz="2400" b="1" smtClean="0"/>
              <a:t>一</a:t>
            </a:r>
            <a:r>
              <a:rPr lang="en-US" altLang="zh-TW" sz="2400" b="1" smtClean="0"/>
              <a:t>)</a:t>
            </a:r>
            <a:br>
              <a:rPr lang="en-US" altLang="zh-TW" sz="2400" b="1" smtClean="0"/>
            </a:br>
            <a:r>
              <a:rPr lang="zh-TW" altLang="zh-TW" sz="2400" b="1" smtClean="0">
                <a:solidFill>
                  <a:srgbClr val="FF0000"/>
                </a:solidFill>
              </a:rPr>
              <a:t>非屬「因未能預見之情形」，例如因故減項辦理招標</a:t>
            </a:r>
            <a:r>
              <a:rPr lang="zh-TW" altLang="zh-TW" sz="2400" b="1" smtClean="0"/>
              <a:t>，履約期間因尚有預算而逕依本款向得標廠商辦理契約變更，採購原減項內容。</a:t>
            </a:r>
            <a:r>
              <a:rPr lang="en-US" altLang="zh-TW" sz="2400" b="1" smtClean="0"/>
              <a:t>108</a:t>
            </a:r>
            <a:r>
              <a:rPr lang="zh-TW" altLang="en-US" sz="2400" b="1" smtClean="0"/>
              <a:t>年</a:t>
            </a:r>
            <a:r>
              <a:rPr lang="en-US" altLang="zh-TW" sz="2400" b="1" smtClean="0"/>
              <a:t>12</a:t>
            </a:r>
            <a:r>
              <a:rPr lang="zh-TW" altLang="en-US" sz="2400" b="1" smtClean="0"/>
              <a:t>月</a:t>
            </a:r>
            <a:r>
              <a:rPr lang="en-US" altLang="zh-TW" sz="2400" b="1" smtClean="0"/>
              <a:t>03</a:t>
            </a:r>
            <a:r>
              <a:rPr lang="zh-TW" altLang="en-US" sz="2400" b="1" smtClean="0"/>
              <a:t>日工程企字第</a:t>
            </a:r>
            <a:r>
              <a:rPr lang="en-US" altLang="zh-TW" sz="2400" b="1" smtClean="0"/>
              <a:t>1080101022</a:t>
            </a:r>
            <a:r>
              <a:rPr lang="zh-TW" altLang="en-US" sz="2400" b="1" smtClean="0"/>
              <a:t>號函</a:t>
            </a:r>
            <a:r>
              <a:rPr lang="en-US" altLang="zh-TW" sz="2400" b="1" smtClean="0"/>
              <a:t/>
            </a:r>
            <a:br>
              <a:rPr lang="en-US" altLang="zh-TW" sz="2400" b="1" smtClean="0"/>
            </a:br>
            <a:r>
              <a:rPr lang="zh-TW" altLang="zh-TW" sz="2400" b="1" smtClean="0"/>
              <a:t>【</a:t>
            </a:r>
            <a:r>
              <a:rPr lang="zh-TW" altLang="en-US" sz="2400" b="1" smtClean="0"/>
              <a:t>法規</a:t>
            </a:r>
            <a:r>
              <a:rPr lang="en-US" altLang="zh-TW" sz="2400" b="1" smtClean="0"/>
              <a:t>】</a:t>
            </a:r>
            <a:r>
              <a:rPr lang="zh-TW" altLang="en-US" sz="2400" b="1" smtClean="0"/>
              <a:t>採購法第</a:t>
            </a:r>
            <a:r>
              <a:rPr lang="en-US" altLang="zh-TW" sz="2400" b="1" smtClean="0"/>
              <a:t>22</a:t>
            </a:r>
            <a:r>
              <a:rPr lang="zh-TW" altLang="en-US" sz="2400" b="1" smtClean="0"/>
              <a:t>條第</a:t>
            </a:r>
            <a:r>
              <a:rPr lang="en-US" altLang="zh-TW" sz="2400" b="1" smtClean="0"/>
              <a:t>1</a:t>
            </a:r>
            <a:r>
              <a:rPr lang="zh-TW" altLang="en-US" sz="2400" b="1" smtClean="0"/>
              <a:t>項第</a:t>
            </a:r>
            <a:r>
              <a:rPr lang="en-US" altLang="zh-TW" sz="2400" b="1" smtClean="0"/>
              <a:t>6</a:t>
            </a:r>
            <a:r>
              <a:rPr lang="zh-TW" altLang="en-US" sz="2400" b="1" smtClean="0"/>
              <a:t>款：</a:t>
            </a:r>
            <a:r>
              <a:rPr lang="en-US" altLang="zh-TW" sz="2400" b="1" smtClean="0"/>
              <a:t/>
            </a:r>
            <a:br>
              <a:rPr lang="en-US" altLang="zh-TW" sz="2400" b="1" smtClean="0"/>
            </a:br>
            <a:r>
              <a:rPr lang="zh-TW" altLang="en-US" sz="2400" b="1" smtClean="0"/>
              <a:t>在原招標目的範圍內，因未能預見之情形，必須追加契約以外之工程，如另行招標，確有產生重大不便及技術或經濟上困難之虞，非洽原訂約廠商辦理，不能達契約之目的，且未逾原主契約金額百分之五十者。</a:t>
            </a:r>
            <a:endParaRPr lang="en-US" altLang="zh-TW" sz="2400" b="1" smtClean="0"/>
          </a:p>
          <a:p>
            <a:pPr eaLnBrk="1" hangingPunct="1">
              <a:spcBef>
                <a:spcPct val="0"/>
              </a:spcBef>
              <a:buFont typeface="Wingdings" panose="05000000000000000000" pitchFamily="2" charset="2"/>
              <a:buChar char="n"/>
            </a:pPr>
            <a:r>
              <a:rPr lang="zh-TW" altLang="en-US" sz="2400" b="1" smtClean="0">
                <a:solidFill>
                  <a:srgbClr val="0000FF"/>
                </a:solidFill>
              </a:rPr>
              <a:t>期前因應策略：採購法第</a:t>
            </a:r>
            <a:r>
              <a:rPr lang="en-US" altLang="zh-TW" sz="2400" b="1" smtClean="0">
                <a:solidFill>
                  <a:srgbClr val="0000FF"/>
                </a:solidFill>
              </a:rPr>
              <a:t>22</a:t>
            </a:r>
            <a:r>
              <a:rPr lang="zh-TW" altLang="en-US" sz="2400" b="1" smtClean="0">
                <a:solidFill>
                  <a:srgbClr val="0000FF"/>
                </a:solidFill>
              </a:rPr>
              <a:t>條第</a:t>
            </a:r>
            <a:r>
              <a:rPr lang="en-US" altLang="zh-TW" sz="2400" b="1" smtClean="0">
                <a:solidFill>
                  <a:srgbClr val="0000FF"/>
                </a:solidFill>
              </a:rPr>
              <a:t>1</a:t>
            </a:r>
            <a:r>
              <a:rPr lang="zh-TW" altLang="en-US" sz="2400" b="1" smtClean="0">
                <a:solidFill>
                  <a:srgbClr val="0000FF"/>
                </a:solidFill>
              </a:rPr>
              <a:t>項第</a:t>
            </a:r>
            <a:r>
              <a:rPr lang="en-US" altLang="zh-TW" sz="2400" b="1" smtClean="0">
                <a:solidFill>
                  <a:srgbClr val="0000FF"/>
                </a:solidFill>
              </a:rPr>
              <a:t>7</a:t>
            </a:r>
            <a:r>
              <a:rPr lang="zh-TW" altLang="en-US" sz="2400" b="1" smtClean="0">
                <a:solidFill>
                  <a:srgbClr val="0000FF"/>
                </a:solidFill>
              </a:rPr>
              <a:t>款</a:t>
            </a:r>
            <a:r>
              <a:rPr lang="en-US" altLang="zh-TW" sz="2400" b="1" smtClean="0"/>
              <a:t/>
            </a:r>
            <a:br>
              <a:rPr lang="en-US" altLang="zh-TW" sz="2400" b="1" smtClean="0"/>
            </a:br>
            <a:r>
              <a:rPr lang="zh-TW" altLang="en-US" sz="2400" b="1" smtClean="0"/>
              <a:t>原有採購之後續擴充，且已於原招標公告及招標文件敘明擴充之期間、金額或數量者。</a:t>
            </a:r>
            <a:endParaRPr lang="en-US" altLang="zh-TW" sz="2400" b="1" smtClean="0"/>
          </a:p>
          <a:p>
            <a:pPr eaLnBrk="1" hangingPunct="1">
              <a:spcBef>
                <a:spcPct val="0"/>
              </a:spcBef>
            </a:pPr>
            <a:endParaRPr lang="en-US" altLang="zh-TW" sz="2400" smtClean="0"/>
          </a:p>
          <a:p>
            <a:pPr eaLnBrk="1" hangingPunct="1">
              <a:spcBef>
                <a:spcPct val="0"/>
              </a:spcBef>
            </a:pPr>
            <a:endParaRPr lang="zh-TW" altLang="en-US" sz="2400" b="1" smtClean="0">
              <a:solidFill>
                <a:srgbClr val="FF0000"/>
              </a:solidFill>
              <a:latin typeface="標楷體" panose="03000509000000000000" pitchFamily="65" charset="-120"/>
            </a:endParaRPr>
          </a:p>
        </p:txBody>
      </p:sp>
      <p:sp>
        <p:nvSpPr>
          <p:cNvPr id="3" name="投影片編號版面配置區 2"/>
          <p:cNvSpPr>
            <a:spLocks noGrp="1"/>
          </p:cNvSpPr>
          <p:nvPr>
            <p:ph type="sldNum" sz="quarter" idx="12"/>
          </p:nvPr>
        </p:nvSpPr>
        <p:spPr/>
        <p:txBody>
          <a:bodyPr/>
          <a:lstStyle/>
          <a:p>
            <a:fld id="{1118FB7C-3051-423D-B140-B22D31D849CF}" type="slidenum">
              <a:rPr lang="zh-TW" altLang="en-US" smtClean="0"/>
              <a:pPr/>
              <a:t>151</a:t>
            </a:fld>
            <a:endParaRPr lang="zh-TW" altLang="en-US"/>
          </a:p>
        </p:txBody>
      </p:sp>
    </p:spTree>
    <p:extLst>
      <p:ext uri="{BB962C8B-B14F-4D97-AF65-F5344CB8AC3E}">
        <p14:creationId xmlns:p14="http://schemas.microsoft.com/office/powerpoint/2010/main" val="3086838367"/>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p:cNvSpPr>
          <p:nvPr>
            <p:ph type="title" idx="4294967295"/>
          </p:nvPr>
        </p:nvSpPr>
        <p:spPr>
          <a:xfrm>
            <a:off x="34925" y="333375"/>
            <a:ext cx="9074150" cy="809625"/>
          </a:xfrm>
        </p:spPr>
        <p:txBody>
          <a:bodyPr bIns="91440" anchor="b"/>
          <a:lstStyle/>
          <a:p>
            <a:pPr eaLnBrk="1" hangingPunct="1"/>
            <a:r>
              <a:rPr lang="zh-TW" altLang="en-US" b="1" smtClean="0">
                <a:solidFill>
                  <a:srgbClr val="CA2004"/>
                </a:solidFill>
                <a:latin typeface="標楷體" panose="03000509000000000000" pitchFamily="65" charset="-120"/>
              </a:rPr>
              <a:t>工程契約變更如逾原主契約</a:t>
            </a:r>
            <a:r>
              <a:rPr lang="en-US" altLang="zh-TW" b="1" smtClean="0">
                <a:solidFill>
                  <a:srgbClr val="CA2004"/>
                </a:solidFill>
                <a:latin typeface="標楷體" panose="03000509000000000000" pitchFamily="65" charset="-120"/>
              </a:rPr>
              <a:t>50%</a:t>
            </a:r>
            <a:r>
              <a:rPr lang="zh-TW" altLang="en-US" b="1" smtClean="0">
                <a:solidFill>
                  <a:srgbClr val="CA2004"/>
                </a:solidFill>
                <a:latin typeface="標楷體" panose="03000509000000000000" pitchFamily="65" charset="-120"/>
              </a:rPr>
              <a:t>因應</a:t>
            </a:r>
          </a:p>
        </p:txBody>
      </p:sp>
      <p:sp>
        <p:nvSpPr>
          <p:cNvPr id="53251" name="Rectangle 3"/>
          <p:cNvSpPr>
            <a:spLocks noGrp="1"/>
          </p:cNvSpPr>
          <p:nvPr>
            <p:ph type="body" idx="4294967295"/>
          </p:nvPr>
        </p:nvSpPr>
        <p:spPr>
          <a:xfrm>
            <a:off x="539750" y="1143000"/>
            <a:ext cx="8424863" cy="5238750"/>
          </a:xfrm>
        </p:spPr>
        <p:txBody>
          <a:bodyPr/>
          <a:lstStyle/>
          <a:p>
            <a:pPr eaLnBrk="1" hangingPunct="1">
              <a:spcBef>
                <a:spcPct val="0"/>
              </a:spcBef>
            </a:pPr>
            <a:r>
              <a:rPr lang="zh-TW" altLang="en-US" sz="2400" b="1" smtClean="0"/>
              <a:t>焦點：採購法第</a:t>
            </a:r>
            <a:r>
              <a:rPr lang="en-US" altLang="zh-TW" sz="2400" b="1" smtClean="0"/>
              <a:t>22</a:t>
            </a:r>
            <a:r>
              <a:rPr lang="zh-TW" altLang="en-US" sz="2400" b="1" smtClean="0"/>
              <a:t>條第</a:t>
            </a:r>
            <a:r>
              <a:rPr lang="en-US" altLang="zh-TW" sz="2400" b="1" smtClean="0"/>
              <a:t>1</a:t>
            </a:r>
            <a:r>
              <a:rPr lang="zh-TW" altLang="en-US" sz="2400" b="1" smtClean="0"/>
              <a:t>項第</a:t>
            </a:r>
            <a:r>
              <a:rPr lang="en-US" altLang="zh-TW" sz="2400" b="1" smtClean="0"/>
              <a:t>4</a:t>
            </a:r>
            <a:r>
              <a:rPr lang="zh-TW" altLang="en-US" sz="2400" b="1" smtClean="0"/>
              <a:t>款執行錯誤態樣</a:t>
            </a:r>
            <a:r>
              <a:rPr lang="en-US" altLang="zh-TW" sz="2400" b="1" smtClean="0"/>
              <a:t>(</a:t>
            </a:r>
            <a:r>
              <a:rPr lang="zh-TW" altLang="en-US" sz="2400" b="1" smtClean="0"/>
              <a:t>一</a:t>
            </a:r>
            <a:r>
              <a:rPr lang="en-US" altLang="zh-TW" sz="2400" b="1" smtClean="0"/>
              <a:t>)</a:t>
            </a:r>
            <a:br>
              <a:rPr lang="en-US" altLang="zh-TW" sz="2400" b="1" smtClean="0"/>
            </a:br>
            <a:r>
              <a:rPr lang="zh-TW" altLang="en-US" sz="2400" b="1" smtClean="0"/>
              <a:t>本次修正刪除第</a:t>
            </a:r>
            <a:r>
              <a:rPr lang="en-US" altLang="zh-TW" sz="2400" b="1" smtClean="0"/>
              <a:t>4</a:t>
            </a:r>
            <a:r>
              <a:rPr lang="zh-TW" altLang="en-US" sz="2400" b="1" smtClean="0"/>
              <a:t>款原序號（五）所載「依採購法第</a:t>
            </a:r>
            <a:r>
              <a:rPr lang="en-US" altLang="zh-TW" sz="2400" b="1" smtClean="0"/>
              <a:t>22</a:t>
            </a:r>
            <a:r>
              <a:rPr lang="zh-TW" altLang="en-US" sz="2400" b="1" smtClean="0"/>
              <a:t>條第</a:t>
            </a:r>
            <a:r>
              <a:rPr lang="en-US" altLang="zh-TW" sz="2400" b="1" smtClean="0"/>
              <a:t>1</a:t>
            </a:r>
            <a:r>
              <a:rPr lang="zh-TW" altLang="en-US" sz="2400" b="1" smtClean="0"/>
              <a:t>項第</a:t>
            </a:r>
            <a:r>
              <a:rPr lang="en-US" altLang="zh-TW" sz="2400" b="1" smtClean="0"/>
              <a:t>6</a:t>
            </a:r>
            <a:r>
              <a:rPr lang="zh-TW" altLang="en-US" sz="2400" b="1" smtClean="0"/>
              <a:t>款辦理後，逾</a:t>
            </a:r>
            <a:r>
              <a:rPr lang="en-US" altLang="zh-TW" sz="2400" b="1" smtClean="0"/>
              <a:t>50</a:t>
            </a:r>
            <a:r>
              <a:rPr lang="zh-TW" altLang="en-US" sz="2400" b="1" smtClean="0"/>
              <a:t>％之部分改依本款辦理」，修正理由為部分機關反映政府採購法第</a:t>
            </a:r>
            <a:r>
              <a:rPr lang="en-US" altLang="zh-TW" sz="2400" b="1" smtClean="0"/>
              <a:t>22</a:t>
            </a:r>
            <a:r>
              <a:rPr lang="zh-TW" altLang="en-US" sz="2400" b="1" smtClean="0"/>
              <a:t>條第</a:t>
            </a:r>
            <a:r>
              <a:rPr lang="en-US" altLang="zh-TW" sz="2400" b="1" smtClean="0"/>
              <a:t>1</a:t>
            </a:r>
            <a:r>
              <a:rPr lang="zh-TW" altLang="en-US" sz="2400" b="1" smtClean="0"/>
              <a:t>項係規定如符合各該款情形，即得採限制性招標，</a:t>
            </a:r>
            <a:r>
              <a:rPr lang="zh-TW" altLang="en-US" sz="2400" b="1" smtClean="0">
                <a:solidFill>
                  <a:srgbClr val="FF0000"/>
                </a:solidFill>
              </a:rPr>
              <a:t>原序號（五）對第</a:t>
            </a:r>
            <a:r>
              <a:rPr lang="en-US" altLang="zh-TW" sz="2400" b="1" smtClean="0">
                <a:solidFill>
                  <a:srgbClr val="FF0000"/>
                </a:solidFill>
              </a:rPr>
              <a:t>4</a:t>
            </a:r>
            <a:r>
              <a:rPr lang="zh-TW" altLang="en-US" sz="2400" b="1" smtClean="0">
                <a:solidFill>
                  <a:srgbClr val="FF0000"/>
                </a:solidFill>
              </a:rPr>
              <a:t>款之限制，與該款規定無直接相關，牴觸政府採購法或增加法律所無之限制，爰予刪除</a:t>
            </a:r>
            <a:r>
              <a:rPr lang="zh-TW" altLang="en-US" sz="2400" b="1" smtClean="0"/>
              <a:t>。</a:t>
            </a:r>
            <a:r>
              <a:rPr lang="en-US" altLang="zh-TW" sz="2400" b="1" smtClean="0"/>
              <a:t>99</a:t>
            </a:r>
            <a:r>
              <a:rPr lang="zh-TW" altLang="en-US" sz="2400" b="1" smtClean="0"/>
              <a:t>年</a:t>
            </a:r>
            <a:r>
              <a:rPr lang="en-US" altLang="zh-TW" sz="2400" b="1" smtClean="0"/>
              <a:t>06</a:t>
            </a:r>
            <a:r>
              <a:rPr lang="zh-TW" altLang="en-US" sz="2400" b="1" smtClean="0"/>
              <a:t>月</a:t>
            </a:r>
            <a:r>
              <a:rPr lang="en-US" altLang="zh-TW" sz="2400" b="1" smtClean="0"/>
              <a:t>23</a:t>
            </a:r>
            <a:r>
              <a:rPr lang="zh-TW" altLang="en-US" sz="2400" b="1" smtClean="0"/>
              <a:t>日工程企字第</a:t>
            </a:r>
            <a:r>
              <a:rPr lang="en-US" altLang="zh-TW" sz="2400" b="1" smtClean="0"/>
              <a:t>09900250030</a:t>
            </a:r>
            <a:r>
              <a:rPr lang="zh-TW" altLang="en-US" sz="2400" smtClean="0"/>
              <a:t>號</a:t>
            </a:r>
            <a:endParaRPr lang="en-US" altLang="zh-TW" sz="2400" smtClean="0"/>
          </a:p>
          <a:p>
            <a:pPr eaLnBrk="1" hangingPunct="1">
              <a:spcBef>
                <a:spcPct val="0"/>
              </a:spcBef>
            </a:pPr>
            <a:r>
              <a:rPr lang="zh-TW" altLang="zh-TW" sz="2400" b="1" smtClean="0"/>
              <a:t>【</a:t>
            </a:r>
            <a:r>
              <a:rPr lang="zh-TW" altLang="en-US" sz="2400" b="1" smtClean="0"/>
              <a:t>法規</a:t>
            </a:r>
            <a:r>
              <a:rPr lang="en-US" altLang="zh-TW" sz="2400" b="1" smtClean="0"/>
              <a:t>】</a:t>
            </a:r>
            <a:r>
              <a:rPr lang="zh-TW" altLang="en-US" sz="2400" b="1" smtClean="0"/>
              <a:t>採購法第</a:t>
            </a:r>
            <a:r>
              <a:rPr lang="en-US" altLang="zh-TW" sz="2400" b="1" smtClean="0"/>
              <a:t>22</a:t>
            </a:r>
            <a:r>
              <a:rPr lang="zh-TW" altLang="en-US" sz="2400" b="1" smtClean="0"/>
              <a:t>條第</a:t>
            </a:r>
            <a:r>
              <a:rPr lang="en-US" altLang="zh-TW" sz="2400" b="1" smtClean="0"/>
              <a:t>1</a:t>
            </a:r>
            <a:r>
              <a:rPr lang="zh-TW" altLang="en-US" sz="2400" b="1" smtClean="0"/>
              <a:t>項第</a:t>
            </a:r>
            <a:r>
              <a:rPr lang="en-US" altLang="zh-TW" sz="2400" b="1" smtClean="0"/>
              <a:t>4</a:t>
            </a:r>
            <a:r>
              <a:rPr lang="zh-TW" altLang="en-US" sz="2400" b="1" smtClean="0"/>
              <a:t>款：</a:t>
            </a:r>
            <a:r>
              <a:rPr lang="en-US" altLang="zh-TW" sz="2400" b="1" smtClean="0"/>
              <a:t/>
            </a:r>
            <a:br>
              <a:rPr lang="en-US" altLang="zh-TW" sz="2400" b="1" smtClean="0"/>
            </a:br>
            <a:r>
              <a:rPr lang="zh-TW" altLang="en-US" sz="2400" b="1" smtClean="0"/>
              <a:t>原有採購之後續維修、零配件供應、更換或擴充，因相容或互通性之需要，必須向原供應廠商採購者。</a:t>
            </a:r>
            <a:endParaRPr lang="en-US" altLang="zh-TW" sz="2400" b="1" smtClean="0"/>
          </a:p>
          <a:p>
            <a:pPr eaLnBrk="1" hangingPunct="1">
              <a:spcBef>
                <a:spcPct val="0"/>
              </a:spcBef>
            </a:pPr>
            <a:r>
              <a:rPr lang="zh-TW" altLang="en-US" sz="2400" b="1" smtClean="0">
                <a:solidFill>
                  <a:srgbClr val="0000FF"/>
                </a:solidFill>
              </a:rPr>
              <a:t>期前因應策略：採購法第</a:t>
            </a:r>
            <a:r>
              <a:rPr lang="en-US" altLang="zh-TW" sz="2400" b="1" smtClean="0">
                <a:solidFill>
                  <a:srgbClr val="0000FF"/>
                </a:solidFill>
              </a:rPr>
              <a:t>22</a:t>
            </a:r>
            <a:r>
              <a:rPr lang="zh-TW" altLang="en-US" sz="2400" b="1" smtClean="0">
                <a:solidFill>
                  <a:srgbClr val="0000FF"/>
                </a:solidFill>
              </a:rPr>
              <a:t>條第</a:t>
            </a:r>
            <a:r>
              <a:rPr lang="en-US" altLang="zh-TW" sz="2400" b="1" smtClean="0">
                <a:solidFill>
                  <a:srgbClr val="0000FF"/>
                </a:solidFill>
              </a:rPr>
              <a:t>1</a:t>
            </a:r>
            <a:r>
              <a:rPr lang="zh-TW" altLang="en-US" sz="2400" b="1" smtClean="0">
                <a:solidFill>
                  <a:srgbClr val="0000FF"/>
                </a:solidFill>
              </a:rPr>
              <a:t>項第</a:t>
            </a:r>
            <a:r>
              <a:rPr lang="en-US" altLang="zh-TW" sz="2400" b="1" smtClean="0">
                <a:solidFill>
                  <a:srgbClr val="0000FF"/>
                </a:solidFill>
              </a:rPr>
              <a:t>7</a:t>
            </a:r>
            <a:r>
              <a:rPr lang="zh-TW" altLang="en-US" sz="2400" b="1" smtClean="0">
                <a:solidFill>
                  <a:srgbClr val="0000FF"/>
                </a:solidFill>
              </a:rPr>
              <a:t>款</a:t>
            </a:r>
            <a:r>
              <a:rPr lang="en-US" altLang="zh-TW" sz="2400" b="1" smtClean="0"/>
              <a:t/>
            </a:r>
            <a:br>
              <a:rPr lang="en-US" altLang="zh-TW" sz="2400" b="1" smtClean="0"/>
            </a:br>
            <a:r>
              <a:rPr lang="zh-TW" altLang="en-US" sz="2400" b="1" smtClean="0"/>
              <a:t>原有採購之後續擴充，且已於原招標公告及招標文件敘明擴充之期間、金額或數量者。</a:t>
            </a:r>
            <a:endParaRPr lang="en-US" altLang="zh-TW" sz="2400" b="1" smtClean="0"/>
          </a:p>
          <a:p>
            <a:pPr eaLnBrk="1" hangingPunct="1">
              <a:spcBef>
                <a:spcPct val="0"/>
              </a:spcBef>
            </a:pPr>
            <a:endParaRPr lang="zh-TW" altLang="en-US" sz="2400" b="1" smtClean="0">
              <a:solidFill>
                <a:srgbClr val="FF0000"/>
              </a:solidFill>
              <a:latin typeface="標楷體" panose="03000509000000000000" pitchFamily="65" charset="-120"/>
            </a:endParaRPr>
          </a:p>
        </p:txBody>
      </p:sp>
      <p:sp>
        <p:nvSpPr>
          <p:cNvPr id="3" name="投影片編號版面配置區 2"/>
          <p:cNvSpPr>
            <a:spLocks noGrp="1"/>
          </p:cNvSpPr>
          <p:nvPr>
            <p:ph type="sldNum" sz="quarter" idx="12"/>
          </p:nvPr>
        </p:nvSpPr>
        <p:spPr/>
        <p:txBody>
          <a:bodyPr/>
          <a:lstStyle/>
          <a:p>
            <a:fld id="{1118FB7C-3051-423D-B140-B22D31D849CF}" type="slidenum">
              <a:rPr lang="zh-TW" altLang="en-US" smtClean="0"/>
              <a:pPr/>
              <a:t>152</a:t>
            </a:fld>
            <a:endParaRPr lang="zh-TW" altLang="en-US"/>
          </a:p>
        </p:txBody>
      </p:sp>
    </p:spTree>
    <p:extLst>
      <p:ext uri="{BB962C8B-B14F-4D97-AF65-F5344CB8AC3E}">
        <p14:creationId xmlns:p14="http://schemas.microsoft.com/office/powerpoint/2010/main" val="3127808990"/>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2"/>
          <p:cNvSpPr>
            <a:spLocks noGrp="1" noChangeArrowheads="1"/>
          </p:cNvSpPr>
          <p:nvPr>
            <p:ph type="title" idx="4294967295"/>
          </p:nvPr>
        </p:nvSpPr>
        <p:spPr>
          <a:xfrm>
            <a:off x="492125" y="260350"/>
            <a:ext cx="8229600" cy="792163"/>
          </a:xfrm>
        </p:spPr>
        <p:txBody>
          <a:bodyPr/>
          <a:lstStyle/>
          <a:p>
            <a:pPr algn="ctr" eaLnBrk="1" hangingPunct="1"/>
            <a:r>
              <a:rPr lang="zh-TW" altLang="en-US" sz="4000" b="1" smtClean="0">
                <a:solidFill>
                  <a:srgbClr val="FF0000"/>
                </a:solidFill>
              </a:rPr>
              <a:t>採購後續擴充 </a:t>
            </a:r>
            <a:r>
              <a:rPr lang="en-US" altLang="zh-TW" sz="4000" b="1" smtClean="0">
                <a:solidFill>
                  <a:srgbClr val="FF0000"/>
                </a:solidFill>
              </a:rPr>
              <a:t>(</a:t>
            </a:r>
            <a:r>
              <a:rPr lang="zh-TW" altLang="en-US" sz="4000" b="1" smtClean="0">
                <a:solidFill>
                  <a:srgbClr val="FF0000"/>
                </a:solidFill>
              </a:rPr>
              <a:t>契約變更 </a:t>
            </a:r>
            <a:r>
              <a:rPr lang="en-US" altLang="zh-TW" sz="4000" b="1" smtClean="0">
                <a:solidFill>
                  <a:srgbClr val="FF0000"/>
                </a:solidFill>
              </a:rPr>
              <a:t>)</a:t>
            </a:r>
            <a:r>
              <a:rPr lang="zh-TW" altLang="en-US" sz="4000" b="1" smtClean="0">
                <a:solidFill>
                  <a:srgbClr val="FF0000"/>
                </a:solidFill>
              </a:rPr>
              <a:t>分析表</a:t>
            </a:r>
          </a:p>
        </p:txBody>
      </p:sp>
      <p:graphicFrame>
        <p:nvGraphicFramePr>
          <p:cNvPr id="2" name="表格 1"/>
          <p:cNvGraphicFramePr>
            <a:graphicFrameLocks noGrp="1"/>
          </p:cNvGraphicFramePr>
          <p:nvPr/>
        </p:nvGraphicFramePr>
        <p:xfrm>
          <a:off x="250825" y="981075"/>
          <a:ext cx="8713788" cy="5132388"/>
        </p:xfrm>
        <a:graphic>
          <a:graphicData uri="http://schemas.openxmlformats.org/drawingml/2006/table">
            <a:tbl>
              <a:tblPr/>
              <a:tblGrid>
                <a:gridCol w="1124833">
                  <a:extLst>
                    <a:ext uri="{9D8B030D-6E8A-4147-A177-3AD203B41FA5}">
                      <a16:colId xmlns:a16="http://schemas.microsoft.com/office/drawing/2014/main" xmlns="" val="2236035885"/>
                    </a:ext>
                  </a:extLst>
                </a:gridCol>
                <a:gridCol w="1977053">
                  <a:extLst>
                    <a:ext uri="{9D8B030D-6E8A-4147-A177-3AD203B41FA5}">
                      <a16:colId xmlns:a16="http://schemas.microsoft.com/office/drawing/2014/main" xmlns="" val="3682337831"/>
                    </a:ext>
                  </a:extLst>
                </a:gridCol>
                <a:gridCol w="3235605">
                  <a:extLst>
                    <a:ext uri="{9D8B030D-6E8A-4147-A177-3AD203B41FA5}">
                      <a16:colId xmlns:a16="http://schemas.microsoft.com/office/drawing/2014/main" xmlns="" val="3175662828"/>
                    </a:ext>
                  </a:extLst>
                </a:gridCol>
                <a:gridCol w="2376297">
                  <a:extLst>
                    <a:ext uri="{9D8B030D-6E8A-4147-A177-3AD203B41FA5}">
                      <a16:colId xmlns:a16="http://schemas.microsoft.com/office/drawing/2014/main" xmlns="" val="2167509471"/>
                    </a:ext>
                  </a:extLst>
                </a:gridCol>
              </a:tblGrid>
              <a:tr h="465145">
                <a:tc>
                  <a:txBody>
                    <a:bodyPr/>
                    <a:lstStyle>
                      <a:lvl1pPr>
                        <a:spcBef>
                          <a:spcPct val="20000"/>
                        </a:spcBef>
                        <a:buClr>
                          <a:schemeClr val="accent1"/>
                        </a:buClr>
                        <a:buSzPct val="65000"/>
                        <a:buFont typeface="Wingdings" panose="05000000000000000000" pitchFamily="2" charset="2"/>
                        <a:defRPr kumimoji="1" sz="2600">
                          <a:solidFill>
                            <a:schemeClr val="tx1"/>
                          </a:solidFill>
                          <a:latin typeface="Arial" panose="020B0604020202020204" pitchFamily="34" charset="0"/>
                          <a:ea typeface="標楷體" panose="03000509000000000000" pitchFamily="65" charset="-120"/>
                          <a:cs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標楷體" panose="03000509000000000000" pitchFamily="65" charset="-120"/>
                          <a:cs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標楷體" panose="03000509000000000000" pitchFamily="65" charset="-120"/>
                          <a:cs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cs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cs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cs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cs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cs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cs typeface="標楷體" panose="03000509000000000000" pitchFamily="65"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zh-TW" sz="2000" b="1" i="0" u="none" strike="noStrike" cap="none" normalizeH="0" baseline="0" dirty="0" smtClean="0">
                          <a:ln>
                            <a:noFill/>
                          </a:ln>
                          <a:solidFill>
                            <a:srgbClr val="000000"/>
                          </a:solidFill>
                          <a:effectLst/>
                          <a:latin typeface="Calibri" panose="020F0502020204030204" pitchFamily="34" charset="0"/>
                          <a:ea typeface="標楷體" panose="03000509000000000000" pitchFamily="65" charset="-120"/>
                          <a:cs typeface="Times New Roman" panose="02020603050405020304" pitchFamily="18" charset="0"/>
                        </a:rPr>
                        <a:t>法條</a:t>
                      </a:r>
                      <a:endParaRPr kumimoji="0" lang="zh-TW" altLang="zh-TW" sz="2000" b="1" i="0" u="none" strike="noStrike" cap="none" normalizeH="0" baseline="0" dirty="0" smtClean="0">
                        <a:ln>
                          <a:noFill/>
                        </a:ln>
                        <a:solidFill>
                          <a:schemeClr val="tx1"/>
                        </a:solidFill>
                        <a:effectLst/>
                        <a:latin typeface="Calibri" panose="020F0502020204030204" pitchFamily="34" charset="0"/>
                        <a:ea typeface="標楷體" panose="03000509000000000000" pitchFamily="65" charset="-120"/>
                        <a:cs typeface="Times New Roman" panose="02020603050405020304" pitchFamily="18" charset="0"/>
                      </a:endParaRPr>
                    </a:p>
                  </a:txBody>
                  <a:tcPr marL="53632" marR="53632" marT="7448"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SzPct val="65000"/>
                        <a:buFont typeface="Wingdings" panose="05000000000000000000" pitchFamily="2" charset="2"/>
                        <a:defRPr kumimoji="1" sz="2600">
                          <a:solidFill>
                            <a:schemeClr val="tx1"/>
                          </a:solidFill>
                          <a:latin typeface="Arial" panose="020B0604020202020204" pitchFamily="34" charset="0"/>
                          <a:ea typeface="標楷體" panose="03000509000000000000" pitchFamily="65" charset="-120"/>
                          <a:cs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標楷體" panose="03000509000000000000" pitchFamily="65" charset="-120"/>
                          <a:cs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標楷體" panose="03000509000000000000" pitchFamily="65" charset="-120"/>
                          <a:cs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cs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cs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cs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cs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cs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cs typeface="標楷體" panose="03000509000000000000" pitchFamily="65"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zh-TW" sz="2000" b="1" i="0" u="none" strike="noStrike" cap="none" normalizeH="0" baseline="0" dirty="0" smtClean="0">
                          <a:ln>
                            <a:noFill/>
                          </a:ln>
                          <a:solidFill>
                            <a:srgbClr val="000000"/>
                          </a:solidFill>
                          <a:effectLst/>
                          <a:latin typeface="Calibri" panose="020F0502020204030204" pitchFamily="34" charset="0"/>
                          <a:ea typeface="標楷體" panose="03000509000000000000" pitchFamily="65" charset="-120"/>
                          <a:cs typeface="Times New Roman" panose="02020603050405020304" pitchFamily="18" charset="0"/>
                        </a:rPr>
                        <a:t>採購法</a:t>
                      </a:r>
                      <a:r>
                        <a:rPr kumimoji="0" lang="en-US" altLang="zh-TW" sz="2000" b="1" i="0" u="none" strike="noStrike" cap="none" normalizeH="0" baseline="0" dirty="0" smtClean="0">
                          <a:ln>
                            <a:noFill/>
                          </a:ln>
                          <a:solidFill>
                            <a:srgbClr val="000000"/>
                          </a:solidFill>
                          <a:effectLst/>
                          <a:latin typeface="Calibri" panose="020F0502020204030204" pitchFamily="34" charset="0"/>
                          <a:ea typeface="標楷體" panose="03000509000000000000" pitchFamily="65" charset="-120"/>
                          <a:cs typeface="Times New Roman" panose="02020603050405020304" pitchFamily="18" charset="0"/>
                        </a:rPr>
                        <a:t>22-1-4</a:t>
                      </a:r>
                      <a:endParaRPr kumimoji="0" lang="zh-TW" altLang="zh-TW" sz="2000" b="1" i="0" u="none" strike="noStrike" cap="none" normalizeH="0" baseline="0" dirty="0" smtClean="0">
                        <a:ln>
                          <a:noFill/>
                        </a:ln>
                        <a:solidFill>
                          <a:schemeClr val="tx1"/>
                        </a:solidFill>
                        <a:effectLst/>
                        <a:latin typeface="Calibri" panose="020F0502020204030204" pitchFamily="34" charset="0"/>
                        <a:ea typeface="標楷體" panose="03000509000000000000" pitchFamily="65" charset="-120"/>
                        <a:cs typeface="Times New Roman" panose="02020603050405020304" pitchFamily="18" charset="0"/>
                      </a:endParaRPr>
                    </a:p>
                  </a:txBody>
                  <a:tcPr marL="53632" marR="53632" marT="7448"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SzPct val="65000"/>
                        <a:buFont typeface="Wingdings" panose="05000000000000000000" pitchFamily="2" charset="2"/>
                        <a:defRPr kumimoji="1" sz="2600">
                          <a:solidFill>
                            <a:schemeClr val="tx1"/>
                          </a:solidFill>
                          <a:latin typeface="Arial" panose="020B0604020202020204" pitchFamily="34" charset="0"/>
                          <a:ea typeface="標楷體" panose="03000509000000000000" pitchFamily="65" charset="-120"/>
                          <a:cs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標楷體" panose="03000509000000000000" pitchFamily="65" charset="-120"/>
                          <a:cs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標楷體" panose="03000509000000000000" pitchFamily="65" charset="-120"/>
                          <a:cs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cs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cs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cs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cs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cs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cs typeface="標楷體" panose="03000509000000000000" pitchFamily="65"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zh-TW" sz="2000" b="1" i="0" u="none" strike="noStrike" cap="none" normalizeH="0" baseline="0" dirty="0" smtClean="0">
                          <a:ln>
                            <a:noFill/>
                          </a:ln>
                          <a:solidFill>
                            <a:srgbClr val="000000"/>
                          </a:solidFill>
                          <a:effectLst/>
                          <a:latin typeface="Calibri" panose="020F0502020204030204" pitchFamily="34" charset="0"/>
                          <a:ea typeface="標楷體" panose="03000509000000000000" pitchFamily="65" charset="-120"/>
                          <a:cs typeface="Times New Roman" panose="02020603050405020304" pitchFamily="18" charset="0"/>
                        </a:rPr>
                        <a:t>採購法</a:t>
                      </a:r>
                      <a:r>
                        <a:rPr kumimoji="0" lang="en-US" altLang="zh-TW" sz="2000" b="1" i="0" u="none" strike="noStrike" cap="none" normalizeH="0" baseline="0" dirty="0" smtClean="0">
                          <a:ln>
                            <a:noFill/>
                          </a:ln>
                          <a:solidFill>
                            <a:srgbClr val="000000"/>
                          </a:solidFill>
                          <a:effectLst/>
                          <a:latin typeface="Calibri" panose="020F0502020204030204" pitchFamily="34" charset="0"/>
                          <a:ea typeface="標楷體" panose="03000509000000000000" pitchFamily="65" charset="-120"/>
                          <a:cs typeface="Times New Roman" panose="02020603050405020304" pitchFamily="18" charset="0"/>
                        </a:rPr>
                        <a:t>22-1-6</a:t>
                      </a:r>
                      <a:endParaRPr kumimoji="0" lang="zh-TW" altLang="zh-TW" sz="2000" b="1" i="0" u="none" strike="noStrike" cap="none" normalizeH="0" baseline="0" dirty="0" smtClean="0">
                        <a:ln>
                          <a:noFill/>
                        </a:ln>
                        <a:solidFill>
                          <a:schemeClr val="tx1"/>
                        </a:solidFill>
                        <a:effectLst/>
                        <a:latin typeface="Calibri" panose="020F0502020204030204" pitchFamily="34" charset="0"/>
                        <a:ea typeface="標楷體" panose="03000509000000000000" pitchFamily="65" charset="-120"/>
                        <a:cs typeface="Times New Roman" panose="02020603050405020304" pitchFamily="18" charset="0"/>
                      </a:endParaRPr>
                    </a:p>
                  </a:txBody>
                  <a:tcPr marL="53632" marR="53632" marT="7448"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SzPct val="65000"/>
                        <a:buFont typeface="Wingdings" panose="05000000000000000000" pitchFamily="2" charset="2"/>
                        <a:defRPr kumimoji="1" sz="2600">
                          <a:solidFill>
                            <a:schemeClr val="tx1"/>
                          </a:solidFill>
                          <a:latin typeface="Arial" panose="020B0604020202020204" pitchFamily="34" charset="0"/>
                          <a:ea typeface="標楷體" panose="03000509000000000000" pitchFamily="65" charset="-120"/>
                          <a:cs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標楷體" panose="03000509000000000000" pitchFamily="65" charset="-120"/>
                          <a:cs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標楷體" panose="03000509000000000000" pitchFamily="65" charset="-120"/>
                          <a:cs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cs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cs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cs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cs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cs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cs typeface="標楷體" panose="03000509000000000000" pitchFamily="65"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zh-TW" sz="2000" b="1" i="0" u="none" strike="noStrike" cap="none" normalizeH="0" baseline="0" dirty="0" smtClean="0">
                          <a:ln>
                            <a:noFill/>
                          </a:ln>
                          <a:solidFill>
                            <a:srgbClr val="000000"/>
                          </a:solidFill>
                          <a:effectLst/>
                          <a:latin typeface="Calibri" panose="020F0502020204030204" pitchFamily="34" charset="0"/>
                          <a:ea typeface="標楷體" panose="03000509000000000000" pitchFamily="65" charset="-120"/>
                          <a:cs typeface="Times New Roman" panose="02020603050405020304" pitchFamily="18" charset="0"/>
                        </a:rPr>
                        <a:t>採購法</a:t>
                      </a:r>
                      <a:r>
                        <a:rPr kumimoji="0" lang="en-US" altLang="zh-TW" sz="2000" b="1" i="0" u="none" strike="noStrike" cap="none" normalizeH="0" baseline="0" dirty="0" smtClean="0">
                          <a:ln>
                            <a:noFill/>
                          </a:ln>
                          <a:solidFill>
                            <a:srgbClr val="000000"/>
                          </a:solidFill>
                          <a:effectLst/>
                          <a:latin typeface="Calibri" panose="020F0502020204030204" pitchFamily="34" charset="0"/>
                          <a:ea typeface="標楷體" panose="03000509000000000000" pitchFamily="65" charset="-120"/>
                          <a:cs typeface="Times New Roman" panose="02020603050405020304" pitchFamily="18" charset="0"/>
                        </a:rPr>
                        <a:t>22-1-7</a:t>
                      </a:r>
                      <a:endParaRPr kumimoji="0" lang="zh-TW" altLang="zh-TW" sz="2000" b="1" i="0" u="none" strike="noStrike" cap="none" normalizeH="0" baseline="0" dirty="0" smtClean="0">
                        <a:ln>
                          <a:noFill/>
                        </a:ln>
                        <a:solidFill>
                          <a:schemeClr val="tx1"/>
                        </a:solidFill>
                        <a:effectLst/>
                        <a:latin typeface="Calibri" panose="020F0502020204030204" pitchFamily="34" charset="0"/>
                        <a:ea typeface="標楷體" panose="03000509000000000000" pitchFamily="65" charset="-120"/>
                        <a:cs typeface="Times New Roman" panose="02020603050405020304" pitchFamily="18" charset="0"/>
                      </a:endParaRPr>
                    </a:p>
                  </a:txBody>
                  <a:tcPr marL="53632" marR="53632" marT="7448"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675078170"/>
                  </a:ext>
                </a:extLst>
              </a:tr>
              <a:tr h="617057">
                <a:tc>
                  <a:txBody>
                    <a:bodyPr/>
                    <a:lstStyle>
                      <a:lvl1pPr>
                        <a:spcBef>
                          <a:spcPct val="20000"/>
                        </a:spcBef>
                        <a:buClr>
                          <a:schemeClr val="accent1"/>
                        </a:buClr>
                        <a:buSzPct val="65000"/>
                        <a:buFont typeface="Wingdings" panose="05000000000000000000" pitchFamily="2" charset="2"/>
                        <a:defRPr kumimoji="1" sz="2600">
                          <a:solidFill>
                            <a:schemeClr val="tx1"/>
                          </a:solidFill>
                          <a:latin typeface="Arial" panose="020B0604020202020204" pitchFamily="34" charset="0"/>
                          <a:ea typeface="標楷體" panose="03000509000000000000" pitchFamily="65" charset="-120"/>
                          <a:cs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標楷體" panose="03000509000000000000" pitchFamily="65" charset="-120"/>
                          <a:cs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標楷體" panose="03000509000000000000" pitchFamily="65" charset="-120"/>
                          <a:cs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cs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cs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cs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cs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cs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cs typeface="標楷體" panose="03000509000000000000" pitchFamily="65"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zh-TW" sz="1800" b="1" i="0" u="none" strike="noStrike" cap="none" normalizeH="0" baseline="0" dirty="0" smtClean="0">
                          <a:ln>
                            <a:noFill/>
                          </a:ln>
                          <a:solidFill>
                            <a:srgbClr val="000000"/>
                          </a:solidFill>
                          <a:effectLst/>
                          <a:latin typeface="Calibri" panose="020F0502020204030204" pitchFamily="34" charset="0"/>
                          <a:ea typeface="標楷體" panose="03000509000000000000" pitchFamily="65" charset="-120"/>
                          <a:cs typeface="Times New Roman" panose="02020603050405020304" pitchFamily="18" charset="0"/>
                        </a:rPr>
                        <a:t>採購標的</a:t>
                      </a:r>
                      <a:endParaRPr kumimoji="0" lang="zh-TW" altLang="zh-TW" sz="1800" b="1" i="0" u="none" strike="noStrike" cap="none" normalizeH="0" baseline="0" dirty="0" smtClean="0">
                        <a:ln>
                          <a:noFill/>
                        </a:ln>
                        <a:solidFill>
                          <a:schemeClr val="tx1"/>
                        </a:solidFill>
                        <a:effectLst/>
                        <a:latin typeface="Calibri" panose="020F0502020204030204" pitchFamily="34" charset="0"/>
                        <a:ea typeface="標楷體" panose="03000509000000000000" pitchFamily="65" charset="-120"/>
                        <a:cs typeface="Times New Roman" panose="02020603050405020304" pitchFamily="18" charset="0"/>
                      </a:endParaRPr>
                    </a:p>
                  </a:txBody>
                  <a:tcPr marL="53632" marR="53632" marT="7448"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SzPct val="65000"/>
                        <a:buFont typeface="Wingdings" panose="05000000000000000000" pitchFamily="2" charset="2"/>
                        <a:defRPr kumimoji="1" sz="2600">
                          <a:solidFill>
                            <a:schemeClr val="tx1"/>
                          </a:solidFill>
                          <a:latin typeface="Arial" panose="020B0604020202020204" pitchFamily="34" charset="0"/>
                          <a:ea typeface="標楷體" panose="03000509000000000000" pitchFamily="65" charset="-120"/>
                          <a:cs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標楷體" panose="03000509000000000000" pitchFamily="65" charset="-120"/>
                          <a:cs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標楷體" panose="03000509000000000000" pitchFamily="65" charset="-120"/>
                          <a:cs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cs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cs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cs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cs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cs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cs typeface="標楷體" panose="03000509000000000000" pitchFamily="65"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zh-TW" sz="2000" b="1" i="0" u="none" strike="noStrike" cap="none" normalizeH="0" baseline="0" dirty="0" smtClean="0">
                          <a:ln>
                            <a:noFill/>
                          </a:ln>
                          <a:solidFill>
                            <a:srgbClr val="000000"/>
                          </a:solidFill>
                          <a:effectLst/>
                          <a:latin typeface="Calibri" panose="020F0502020204030204" pitchFamily="34" charset="0"/>
                          <a:ea typeface="標楷體" panose="03000509000000000000" pitchFamily="65" charset="-120"/>
                          <a:cs typeface="Times New Roman" panose="02020603050405020304" pitchFamily="18" charset="0"/>
                        </a:rPr>
                        <a:t>財物、勞務</a:t>
                      </a:r>
                      <a:r>
                        <a:rPr kumimoji="0" lang="zh-TW" altLang="en-US" sz="2000" b="1" i="0" u="none" strike="noStrike" cap="none" normalizeH="0" baseline="0" dirty="0" smtClean="0">
                          <a:ln>
                            <a:noFill/>
                          </a:ln>
                          <a:solidFill>
                            <a:srgbClr val="000000"/>
                          </a:solidFill>
                          <a:effectLst/>
                          <a:latin typeface="Calibri" panose="020F0502020204030204" pitchFamily="34" charset="0"/>
                          <a:ea typeface="標楷體" panose="03000509000000000000" pitchFamily="65" charset="-120"/>
                          <a:cs typeface="Times New Roman" panose="02020603050405020304" pitchFamily="18" charset="0"/>
                        </a:rPr>
                        <a:t>為主</a:t>
                      </a:r>
                      <a:r>
                        <a:rPr kumimoji="0" lang="en-US" altLang="zh-TW" sz="2000" b="1" i="0" u="none" strike="noStrike" cap="none" normalizeH="0" baseline="0" dirty="0" smtClean="0">
                          <a:ln>
                            <a:noFill/>
                          </a:ln>
                          <a:solidFill>
                            <a:srgbClr val="000000"/>
                          </a:solidFill>
                          <a:effectLst/>
                          <a:latin typeface="Calibri" panose="020F0502020204030204" pitchFamily="34" charset="0"/>
                          <a:ea typeface="標楷體" panose="03000509000000000000" pitchFamily="65" charset="-120"/>
                          <a:cs typeface="Times New Roman" panose="02020603050405020304" pitchFamily="18" charset="0"/>
                        </a:rPr>
                        <a:t/>
                      </a:r>
                      <a:br>
                        <a:rPr kumimoji="0" lang="en-US" altLang="zh-TW" sz="2000" b="1" i="0" u="none" strike="noStrike" cap="none" normalizeH="0" baseline="0" dirty="0" smtClean="0">
                          <a:ln>
                            <a:noFill/>
                          </a:ln>
                          <a:solidFill>
                            <a:srgbClr val="000000"/>
                          </a:solidFill>
                          <a:effectLst/>
                          <a:latin typeface="Calibri" panose="020F0502020204030204" pitchFamily="34" charset="0"/>
                          <a:ea typeface="標楷體" panose="03000509000000000000" pitchFamily="65" charset="-120"/>
                          <a:cs typeface="Times New Roman" panose="02020603050405020304" pitchFamily="18" charset="0"/>
                        </a:rPr>
                      </a:br>
                      <a:r>
                        <a:rPr kumimoji="0" lang="en-US" altLang="zh-TW" sz="2000" b="1" i="0" u="none" strike="noStrike" cap="none" normalizeH="0" baseline="0" dirty="0" smtClean="0">
                          <a:ln>
                            <a:noFill/>
                          </a:ln>
                          <a:solidFill>
                            <a:srgbClr val="000000"/>
                          </a:solidFill>
                          <a:effectLst/>
                          <a:latin typeface="Calibri" panose="020F0502020204030204" pitchFamily="34" charset="0"/>
                          <a:ea typeface="標楷體" panose="03000509000000000000" pitchFamily="65" charset="-120"/>
                          <a:cs typeface="Times New Roman" panose="02020603050405020304" pitchFamily="18" charset="0"/>
                        </a:rPr>
                        <a:t>(</a:t>
                      </a:r>
                      <a:r>
                        <a:rPr kumimoji="0" lang="zh-TW" altLang="en-US" sz="2000" b="1" i="0" u="none" strike="noStrike" cap="none" normalizeH="0" baseline="0" dirty="0" smtClean="0">
                          <a:ln>
                            <a:noFill/>
                          </a:ln>
                          <a:solidFill>
                            <a:srgbClr val="000000"/>
                          </a:solidFill>
                          <a:effectLst/>
                          <a:latin typeface="Calibri" panose="020F0502020204030204" pitchFamily="34" charset="0"/>
                          <a:ea typeface="標楷體" panose="03000509000000000000" pitchFamily="65" charset="-120"/>
                          <a:cs typeface="Times New Roman" panose="02020603050405020304" pitchFamily="18" charset="0"/>
                        </a:rPr>
                        <a:t>除斥在建工程</a:t>
                      </a:r>
                      <a:r>
                        <a:rPr kumimoji="0" lang="en-US" altLang="zh-TW" sz="2000" b="1" i="0" u="none" strike="noStrike" cap="none" normalizeH="0" baseline="0" dirty="0" smtClean="0">
                          <a:ln>
                            <a:noFill/>
                          </a:ln>
                          <a:solidFill>
                            <a:srgbClr val="000000"/>
                          </a:solidFill>
                          <a:effectLst/>
                          <a:latin typeface="Calibri" panose="020F0502020204030204" pitchFamily="34" charset="0"/>
                          <a:ea typeface="標楷體" panose="03000509000000000000" pitchFamily="65" charset="-120"/>
                          <a:cs typeface="Times New Roman" panose="02020603050405020304" pitchFamily="18" charset="0"/>
                        </a:rPr>
                        <a:t>)</a:t>
                      </a:r>
                      <a:endParaRPr kumimoji="0" lang="zh-TW" altLang="zh-TW" sz="2000" b="1" i="0" u="none" strike="noStrike" cap="none" normalizeH="0" baseline="0" dirty="0" smtClean="0">
                        <a:ln>
                          <a:noFill/>
                        </a:ln>
                        <a:solidFill>
                          <a:schemeClr val="tx1"/>
                        </a:solidFill>
                        <a:effectLst/>
                        <a:latin typeface="Calibri" panose="020F0502020204030204" pitchFamily="34" charset="0"/>
                        <a:ea typeface="標楷體" panose="03000509000000000000" pitchFamily="65" charset="-120"/>
                        <a:cs typeface="Times New Roman" panose="02020603050405020304" pitchFamily="18" charset="0"/>
                      </a:endParaRPr>
                    </a:p>
                  </a:txBody>
                  <a:tcPr marL="53632" marR="53632" marT="7448"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SzPct val="65000"/>
                        <a:buFont typeface="Wingdings" panose="05000000000000000000" pitchFamily="2" charset="2"/>
                        <a:defRPr kumimoji="1" sz="2600">
                          <a:solidFill>
                            <a:schemeClr val="tx1"/>
                          </a:solidFill>
                          <a:latin typeface="Arial" panose="020B0604020202020204" pitchFamily="34" charset="0"/>
                          <a:ea typeface="標楷體" panose="03000509000000000000" pitchFamily="65" charset="-120"/>
                          <a:cs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標楷體" panose="03000509000000000000" pitchFamily="65" charset="-120"/>
                          <a:cs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標楷體" panose="03000509000000000000" pitchFamily="65" charset="-120"/>
                          <a:cs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cs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cs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cs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cs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cs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cs typeface="標楷體" panose="03000509000000000000" pitchFamily="65"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zh-TW" sz="2000" b="1" i="0" u="none" strike="noStrike" cap="none" normalizeH="0" baseline="0" dirty="0" smtClean="0">
                          <a:ln>
                            <a:noFill/>
                          </a:ln>
                          <a:solidFill>
                            <a:srgbClr val="000000"/>
                          </a:solidFill>
                          <a:effectLst/>
                          <a:latin typeface="Calibri" panose="020F0502020204030204" pitchFamily="34" charset="0"/>
                          <a:ea typeface="標楷體" panose="03000509000000000000" pitchFamily="65" charset="-120"/>
                          <a:cs typeface="Times New Roman" panose="02020603050405020304" pitchFamily="18" charset="0"/>
                        </a:rPr>
                        <a:t>工程</a:t>
                      </a:r>
                      <a:endParaRPr kumimoji="0" lang="zh-TW" altLang="zh-TW" sz="2000" b="1" i="0" u="none" strike="noStrike" cap="none" normalizeH="0" baseline="0" dirty="0" smtClean="0">
                        <a:ln>
                          <a:noFill/>
                        </a:ln>
                        <a:solidFill>
                          <a:schemeClr val="tx1"/>
                        </a:solidFill>
                        <a:effectLst/>
                        <a:latin typeface="Calibri" panose="020F0502020204030204" pitchFamily="34" charset="0"/>
                        <a:ea typeface="標楷體" panose="03000509000000000000" pitchFamily="65" charset="-120"/>
                        <a:cs typeface="Times New Roman" panose="02020603050405020304" pitchFamily="18" charset="0"/>
                      </a:endParaRPr>
                    </a:p>
                  </a:txBody>
                  <a:tcPr marL="53632" marR="53632" marT="7448"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SzPct val="65000"/>
                        <a:buFont typeface="Wingdings" panose="05000000000000000000" pitchFamily="2" charset="2"/>
                        <a:defRPr kumimoji="1" sz="2600">
                          <a:solidFill>
                            <a:schemeClr val="tx1"/>
                          </a:solidFill>
                          <a:latin typeface="Arial" panose="020B0604020202020204" pitchFamily="34" charset="0"/>
                          <a:ea typeface="標楷體" panose="03000509000000000000" pitchFamily="65" charset="-120"/>
                          <a:cs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標楷體" panose="03000509000000000000" pitchFamily="65" charset="-120"/>
                          <a:cs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標楷體" panose="03000509000000000000" pitchFamily="65" charset="-120"/>
                          <a:cs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cs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cs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cs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cs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cs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cs typeface="標楷體" panose="03000509000000000000" pitchFamily="65"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zh-TW" sz="2000" b="1" i="0" u="none" strike="noStrike" cap="none" normalizeH="0" baseline="0" dirty="0" smtClean="0">
                          <a:ln>
                            <a:noFill/>
                          </a:ln>
                          <a:solidFill>
                            <a:srgbClr val="000000"/>
                          </a:solidFill>
                          <a:effectLst/>
                          <a:latin typeface="Calibri" panose="020F0502020204030204" pitchFamily="34" charset="0"/>
                          <a:ea typeface="標楷體" panose="03000509000000000000" pitchFamily="65" charset="-120"/>
                          <a:cs typeface="Times New Roman" panose="02020603050405020304" pitchFamily="18" charset="0"/>
                        </a:rPr>
                        <a:t>工程、財物、勞務</a:t>
                      </a:r>
                      <a:endParaRPr kumimoji="0" lang="zh-TW" altLang="zh-TW" sz="2000" b="1" i="0" u="none" strike="noStrike" cap="none" normalizeH="0" baseline="0" dirty="0" smtClean="0">
                        <a:ln>
                          <a:noFill/>
                        </a:ln>
                        <a:solidFill>
                          <a:schemeClr val="tx1"/>
                        </a:solidFill>
                        <a:effectLst/>
                        <a:latin typeface="Calibri" panose="020F0502020204030204" pitchFamily="34" charset="0"/>
                        <a:ea typeface="標楷體" panose="03000509000000000000" pitchFamily="65" charset="-120"/>
                        <a:cs typeface="Times New Roman" panose="02020603050405020304" pitchFamily="18" charset="0"/>
                      </a:endParaRPr>
                    </a:p>
                  </a:txBody>
                  <a:tcPr marL="53632" marR="53632" marT="7448"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2091103135"/>
                  </a:ext>
                </a:extLst>
              </a:tr>
              <a:tr h="2157858">
                <a:tc>
                  <a:txBody>
                    <a:bodyPr/>
                    <a:lstStyle>
                      <a:lvl1pPr>
                        <a:spcBef>
                          <a:spcPct val="20000"/>
                        </a:spcBef>
                        <a:buClr>
                          <a:schemeClr val="accent1"/>
                        </a:buClr>
                        <a:buSzPct val="65000"/>
                        <a:buFont typeface="Wingdings" panose="05000000000000000000" pitchFamily="2" charset="2"/>
                        <a:defRPr kumimoji="1" sz="2600">
                          <a:solidFill>
                            <a:schemeClr val="tx1"/>
                          </a:solidFill>
                          <a:latin typeface="Arial" panose="020B0604020202020204" pitchFamily="34" charset="0"/>
                          <a:ea typeface="標楷體" panose="03000509000000000000" pitchFamily="65" charset="-120"/>
                          <a:cs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標楷體" panose="03000509000000000000" pitchFamily="65" charset="-120"/>
                          <a:cs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標楷體" panose="03000509000000000000" pitchFamily="65" charset="-120"/>
                          <a:cs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cs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cs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cs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cs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cs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cs typeface="標楷體" panose="03000509000000000000" pitchFamily="65"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zh-TW" sz="2000" b="1" i="0" u="none" strike="noStrike" cap="none" normalizeH="0" baseline="0" dirty="0" smtClean="0">
                          <a:ln>
                            <a:noFill/>
                          </a:ln>
                          <a:solidFill>
                            <a:srgbClr val="000000"/>
                          </a:solidFill>
                          <a:effectLst/>
                          <a:latin typeface="Calibri" panose="020F0502020204030204" pitchFamily="34" charset="0"/>
                          <a:ea typeface="標楷體" panose="03000509000000000000" pitchFamily="65" charset="-120"/>
                          <a:cs typeface="Times New Roman" panose="02020603050405020304" pitchFamily="18" charset="0"/>
                        </a:rPr>
                        <a:t>構成</a:t>
                      </a:r>
                      <a:endParaRPr kumimoji="0" lang="en-US" altLang="zh-TW" sz="2000" b="1" i="0" u="none" strike="noStrike" cap="none" normalizeH="0" baseline="0" dirty="0" smtClean="0">
                        <a:ln>
                          <a:noFill/>
                        </a:ln>
                        <a:solidFill>
                          <a:srgbClr val="000000"/>
                        </a:solidFill>
                        <a:effectLst/>
                        <a:latin typeface="Calibri" panose="020F0502020204030204" pitchFamily="34" charset="0"/>
                        <a:ea typeface="標楷體" panose="03000509000000000000" pitchFamily="65" charset="-12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zh-TW" sz="2000" b="1" i="0" u="none" strike="noStrike" cap="none" normalizeH="0" baseline="0" dirty="0" smtClean="0">
                          <a:ln>
                            <a:noFill/>
                          </a:ln>
                          <a:solidFill>
                            <a:srgbClr val="000000"/>
                          </a:solidFill>
                          <a:effectLst/>
                          <a:latin typeface="Calibri" panose="020F0502020204030204" pitchFamily="34" charset="0"/>
                          <a:ea typeface="標楷體" panose="03000509000000000000" pitchFamily="65" charset="-120"/>
                          <a:cs typeface="Times New Roman" panose="02020603050405020304" pitchFamily="18" charset="0"/>
                        </a:rPr>
                        <a:t>要件</a:t>
                      </a:r>
                      <a:endParaRPr kumimoji="0" lang="zh-TW" altLang="zh-TW" sz="2000" b="1" i="0" u="none" strike="noStrike" cap="none" normalizeH="0" baseline="0" dirty="0" smtClean="0">
                        <a:ln>
                          <a:noFill/>
                        </a:ln>
                        <a:solidFill>
                          <a:schemeClr val="tx1"/>
                        </a:solidFill>
                        <a:effectLst/>
                        <a:latin typeface="Calibri" panose="020F0502020204030204" pitchFamily="34" charset="0"/>
                        <a:ea typeface="標楷體" panose="03000509000000000000" pitchFamily="65" charset="-120"/>
                        <a:cs typeface="Times New Roman" panose="02020603050405020304" pitchFamily="18" charset="0"/>
                      </a:endParaRPr>
                    </a:p>
                  </a:txBody>
                  <a:tcPr marL="53632" marR="53632" marT="7448"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SzPct val="65000"/>
                        <a:buFont typeface="Wingdings" panose="05000000000000000000" pitchFamily="2" charset="2"/>
                        <a:defRPr kumimoji="1" sz="2600">
                          <a:solidFill>
                            <a:schemeClr val="tx1"/>
                          </a:solidFill>
                          <a:latin typeface="Arial" panose="020B0604020202020204" pitchFamily="34" charset="0"/>
                          <a:ea typeface="標楷體" panose="03000509000000000000" pitchFamily="65" charset="-120"/>
                          <a:cs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標楷體" panose="03000509000000000000" pitchFamily="65" charset="-120"/>
                          <a:cs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標楷體" panose="03000509000000000000" pitchFamily="65" charset="-120"/>
                          <a:cs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cs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cs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cs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cs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cs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cs typeface="標楷體" panose="03000509000000000000" pitchFamily="65"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2000" b="1" i="0" u="none" strike="noStrike" cap="none" normalizeH="0" baseline="0" dirty="0" smtClean="0">
                          <a:ln>
                            <a:noFill/>
                          </a:ln>
                          <a:solidFill>
                            <a:srgbClr val="000000"/>
                          </a:solidFill>
                          <a:effectLst/>
                          <a:latin typeface="Calibri" panose="020F0502020204030204" pitchFamily="34" charset="0"/>
                          <a:ea typeface="標楷體" panose="03000509000000000000" pitchFamily="65" charset="-120"/>
                          <a:cs typeface="Times New Roman" panose="02020603050405020304" pitchFamily="18" charset="0"/>
                        </a:rPr>
                        <a:t>原有採購之後續維修、零配件供應、更換或擴充，</a:t>
                      </a:r>
                      <a:r>
                        <a:rPr kumimoji="0" lang="zh-TW" altLang="en-US" sz="2000" b="1" i="0" u="none" strike="noStrike" cap="none" normalizeH="0" baseline="0" dirty="0" smtClean="0">
                          <a:ln>
                            <a:noFill/>
                          </a:ln>
                          <a:solidFill>
                            <a:srgbClr val="0000FF"/>
                          </a:solidFill>
                          <a:effectLst/>
                          <a:latin typeface="Calibri" panose="020F0502020204030204" pitchFamily="34" charset="0"/>
                          <a:ea typeface="標楷體" panose="03000509000000000000" pitchFamily="65" charset="-120"/>
                          <a:cs typeface="Times New Roman" panose="02020603050405020304" pitchFamily="18" charset="0"/>
                        </a:rPr>
                        <a:t>因相容或互通性之需</a:t>
                      </a:r>
                      <a:r>
                        <a:rPr kumimoji="0" lang="zh-TW" altLang="en-US" sz="2000" b="1" i="0" u="none" strike="noStrike" cap="none" normalizeH="0" baseline="0" dirty="0" smtClean="0">
                          <a:ln>
                            <a:noFill/>
                          </a:ln>
                          <a:solidFill>
                            <a:srgbClr val="000000"/>
                          </a:solidFill>
                          <a:effectLst/>
                          <a:latin typeface="Calibri" panose="020F0502020204030204" pitchFamily="34" charset="0"/>
                          <a:ea typeface="標楷體" panose="03000509000000000000" pitchFamily="65" charset="-120"/>
                          <a:cs typeface="Times New Roman" panose="02020603050405020304" pitchFamily="18" charset="0"/>
                        </a:rPr>
                        <a:t>要，必須向</a:t>
                      </a:r>
                      <a:r>
                        <a:rPr kumimoji="0" lang="zh-TW" altLang="en-US" sz="2000" b="1" i="0" u="none" strike="noStrike" kern="1200" cap="none" normalizeH="0" baseline="0" dirty="0" smtClean="0">
                          <a:ln>
                            <a:noFill/>
                          </a:ln>
                          <a:solidFill>
                            <a:srgbClr val="0000FF"/>
                          </a:solidFill>
                          <a:effectLst/>
                          <a:latin typeface="Calibri" panose="020F0502020204030204" pitchFamily="34" charset="0"/>
                          <a:ea typeface="標楷體" panose="03000509000000000000" pitchFamily="65" charset="-120"/>
                          <a:cs typeface="Times New Roman" panose="02020603050405020304" pitchFamily="18" charset="0"/>
                        </a:rPr>
                        <a:t>原供應廠商</a:t>
                      </a:r>
                      <a:r>
                        <a:rPr kumimoji="0" lang="zh-TW" altLang="en-US" sz="2000" b="1" i="0" u="none" strike="noStrike" cap="none" normalizeH="0" baseline="0" dirty="0" smtClean="0">
                          <a:ln>
                            <a:noFill/>
                          </a:ln>
                          <a:solidFill>
                            <a:srgbClr val="000000"/>
                          </a:solidFill>
                          <a:effectLst/>
                          <a:latin typeface="Calibri" panose="020F0502020204030204" pitchFamily="34" charset="0"/>
                          <a:ea typeface="標楷體" panose="03000509000000000000" pitchFamily="65" charset="-120"/>
                          <a:cs typeface="Times New Roman" panose="02020603050405020304" pitchFamily="18" charset="0"/>
                        </a:rPr>
                        <a:t>採購者。</a:t>
                      </a:r>
                      <a:endParaRPr kumimoji="0" lang="zh-TW" altLang="zh-TW" sz="2000" b="1" i="0" u="none" strike="noStrike" cap="none" normalizeH="0" baseline="0" dirty="0" smtClean="0">
                        <a:ln>
                          <a:noFill/>
                        </a:ln>
                        <a:solidFill>
                          <a:schemeClr val="tx1"/>
                        </a:solidFill>
                        <a:effectLst/>
                        <a:latin typeface="Calibri" panose="020F0502020204030204" pitchFamily="34" charset="0"/>
                        <a:ea typeface="標楷體" panose="03000509000000000000" pitchFamily="65" charset="-120"/>
                        <a:cs typeface="Times New Roman" panose="02020603050405020304" pitchFamily="18" charset="0"/>
                      </a:endParaRPr>
                    </a:p>
                  </a:txBody>
                  <a:tcPr marL="53632" marR="53632" marT="7448"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SzPct val="65000"/>
                        <a:buFont typeface="Wingdings" panose="05000000000000000000" pitchFamily="2" charset="2"/>
                        <a:defRPr kumimoji="1" sz="2600">
                          <a:solidFill>
                            <a:schemeClr val="tx1"/>
                          </a:solidFill>
                          <a:latin typeface="Arial" panose="020B0604020202020204" pitchFamily="34" charset="0"/>
                          <a:ea typeface="標楷體" panose="03000509000000000000" pitchFamily="65" charset="-120"/>
                          <a:cs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標楷體" panose="03000509000000000000" pitchFamily="65" charset="-120"/>
                          <a:cs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標楷體" panose="03000509000000000000" pitchFamily="65" charset="-120"/>
                          <a:cs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cs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cs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cs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cs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cs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cs typeface="標楷體" panose="03000509000000000000" pitchFamily="65"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zh-TW" sz="2000" b="1" i="0" u="none" strike="noStrike" cap="none" normalizeH="0" baseline="0" dirty="0" smtClean="0">
                          <a:ln>
                            <a:noFill/>
                          </a:ln>
                          <a:solidFill>
                            <a:srgbClr val="000000"/>
                          </a:solidFill>
                          <a:effectLst/>
                          <a:latin typeface="Calibri" panose="020F0502020204030204" pitchFamily="34" charset="0"/>
                          <a:ea typeface="標楷體" panose="03000509000000000000" pitchFamily="65" charset="-120"/>
                          <a:cs typeface="Arial" panose="020B0604020202020204" pitchFamily="34" charset="0"/>
                        </a:rPr>
                        <a:t>原招標目的範圍內，因未能預見之情形，如另行招標，確有產生重大不便及技術或經濟上困難之虞，非洽原訂約廠商辦理，不能達契約之目的，且未逾原主契約金額百分之五十者。</a:t>
                      </a:r>
                      <a:endParaRPr kumimoji="0" lang="zh-TW" altLang="zh-TW" sz="2000" b="1" i="0" u="none" strike="noStrike" cap="none" normalizeH="0" baseline="0" dirty="0" smtClean="0">
                        <a:ln>
                          <a:noFill/>
                        </a:ln>
                        <a:solidFill>
                          <a:schemeClr val="tx1"/>
                        </a:solidFill>
                        <a:effectLst/>
                        <a:latin typeface="Calibri" panose="020F0502020204030204" pitchFamily="34" charset="0"/>
                        <a:ea typeface="標楷體" panose="03000509000000000000" pitchFamily="65" charset="-120"/>
                        <a:cs typeface="Times New Roman" panose="02020603050405020304" pitchFamily="18" charset="0"/>
                      </a:endParaRPr>
                    </a:p>
                  </a:txBody>
                  <a:tcPr marL="53632" marR="53632" marT="7448"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SzPct val="65000"/>
                        <a:buFont typeface="Wingdings" panose="05000000000000000000" pitchFamily="2" charset="2"/>
                        <a:defRPr kumimoji="1" sz="2600">
                          <a:solidFill>
                            <a:schemeClr val="tx1"/>
                          </a:solidFill>
                          <a:latin typeface="Arial" panose="020B0604020202020204" pitchFamily="34" charset="0"/>
                          <a:ea typeface="標楷體" panose="03000509000000000000" pitchFamily="65" charset="-120"/>
                          <a:cs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標楷體" panose="03000509000000000000" pitchFamily="65" charset="-120"/>
                          <a:cs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標楷體" panose="03000509000000000000" pitchFamily="65" charset="-120"/>
                          <a:cs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cs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cs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cs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cs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cs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cs typeface="標楷體" panose="03000509000000000000" pitchFamily="65"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zh-TW" sz="2000" b="1" i="0" u="none" strike="noStrike" cap="none" normalizeH="0" baseline="0" dirty="0" smtClean="0">
                          <a:ln>
                            <a:noFill/>
                          </a:ln>
                          <a:solidFill>
                            <a:srgbClr val="000000"/>
                          </a:solidFill>
                          <a:effectLst/>
                          <a:latin typeface="Calibri" panose="020F0502020204030204" pitchFamily="34" charset="0"/>
                          <a:ea typeface="標楷體" panose="03000509000000000000" pitchFamily="65" charset="-120"/>
                          <a:cs typeface="Arial" panose="020B0604020202020204" pitchFamily="34" charset="0"/>
                        </a:rPr>
                        <a:t>原有採購之後續擴充，且已於原招標公告及招標文件敘明擴充之期間、金額或數量者。</a:t>
                      </a:r>
                      <a:endParaRPr kumimoji="0" lang="zh-TW" altLang="zh-TW" sz="2000" b="1" i="0" u="none" strike="noStrike" cap="none" normalizeH="0" baseline="0" dirty="0" smtClean="0">
                        <a:ln>
                          <a:noFill/>
                        </a:ln>
                        <a:solidFill>
                          <a:schemeClr val="tx1"/>
                        </a:solidFill>
                        <a:effectLst/>
                        <a:latin typeface="Calibri" panose="020F0502020204030204" pitchFamily="34" charset="0"/>
                        <a:ea typeface="標楷體" panose="03000509000000000000" pitchFamily="65" charset="-120"/>
                        <a:cs typeface="Times New Roman" panose="02020603050405020304" pitchFamily="18" charset="0"/>
                      </a:endParaRPr>
                    </a:p>
                  </a:txBody>
                  <a:tcPr marL="53632" marR="53632" marT="7448"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576676397"/>
                  </a:ext>
                </a:extLst>
              </a:tr>
              <a:tr h="617547">
                <a:tc>
                  <a:txBody>
                    <a:bodyPr/>
                    <a:lstStyle>
                      <a:lvl1pPr>
                        <a:spcBef>
                          <a:spcPct val="20000"/>
                        </a:spcBef>
                        <a:buClr>
                          <a:schemeClr val="accent1"/>
                        </a:buClr>
                        <a:buSzPct val="65000"/>
                        <a:buFont typeface="Wingdings" panose="05000000000000000000" pitchFamily="2" charset="2"/>
                        <a:defRPr kumimoji="1" sz="2600">
                          <a:solidFill>
                            <a:schemeClr val="tx1"/>
                          </a:solidFill>
                          <a:latin typeface="Arial" panose="020B0604020202020204" pitchFamily="34" charset="0"/>
                          <a:ea typeface="標楷體" panose="03000509000000000000" pitchFamily="65" charset="-120"/>
                          <a:cs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標楷體" panose="03000509000000000000" pitchFamily="65" charset="-120"/>
                          <a:cs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標楷體" panose="03000509000000000000" pitchFamily="65" charset="-120"/>
                          <a:cs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cs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cs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cs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cs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cs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cs typeface="標楷體" panose="03000509000000000000" pitchFamily="65"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zh-TW" sz="2000" b="1" i="0" u="none" strike="noStrike" cap="none" normalizeH="0" baseline="0" dirty="0" smtClean="0">
                          <a:ln>
                            <a:noFill/>
                          </a:ln>
                          <a:solidFill>
                            <a:srgbClr val="000000"/>
                          </a:solidFill>
                          <a:effectLst/>
                          <a:latin typeface="Calibri" panose="020F0502020204030204" pitchFamily="34" charset="0"/>
                          <a:ea typeface="標楷體" panose="03000509000000000000" pitchFamily="65" charset="-120"/>
                          <a:cs typeface="Times New Roman" panose="02020603050405020304" pitchFamily="18" charset="0"/>
                        </a:rPr>
                        <a:t>契約</a:t>
                      </a:r>
                      <a:endParaRPr kumimoji="0" lang="en-US" altLang="zh-TW" sz="2000" b="1" i="0" u="none" strike="noStrike" cap="none" normalizeH="0" baseline="0" dirty="0" smtClean="0">
                        <a:ln>
                          <a:noFill/>
                        </a:ln>
                        <a:solidFill>
                          <a:srgbClr val="000000"/>
                        </a:solidFill>
                        <a:effectLst/>
                        <a:latin typeface="Calibri" panose="020F0502020204030204" pitchFamily="34" charset="0"/>
                        <a:ea typeface="標楷體" panose="03000509000000000000" pitchFamily="65" charset="-12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zh-TW" sz="2000" b="1" i="0" u="none" strike="noStrike" cap="none" normalizeH="0" baseline="0" dirty="0" smtClean="0">
                          <a:ln>
                            <a:noFill/>
                          </a:ln>
                          <a:solidFill>
                            <a:srgbClr val="000000"/>
                          </a:solidFill>
                          <a:effectLst/>
                          <a:latin typeface="Calibri" panose="020F0502020204030204" pitchFamily="34" charset="0"/>
                          <a:ea typeface="標楷體" panose="03000509000000000000" pitchFamily="65" charset="-120"/>
                          <a:cs typeface="Times New Roman" panose="02020603050405020304" pitchFamily="18" charset="0"/>
                        </a:rPr>
                        <a:t>限制</a:t>
                      </a:r>
                      <a:endParaRPr kumimoji="0" lang="zh-TW" altLang="zh-TW" sz="2000" b="1" i="0" u="none" strike="noStrike" cap="none" normalizeH="0" baseline="0" dirty="0" smtClean="0">
                        <a:ln>
                          <a:noFill/>
                        </a:ln>
                        <a:solidFill>
                          <a:schemeClr val="tx1"/>
                        </a:solidFill>
                        <a:effectLst/>
                        <a:latin typeface="Calibri" panose="020F0502020204030204" pitchFamily="34" charset="0"/>
                        <a:ea typeface="標楷體" panose="03000509000000000000" pitchFamily="65" charset="-120"/>
                        <a:cs typeface="Times New Roman" panose="02020603050405020304" pitchFamily="18" charset="0"/>
                      </a:endParaRPr>
                    </a:p>
                  </a:txBody>
                  <a:tcPr marL="53632" marR="53632" marT="7448"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SzPct val="65000"/>
                        <a:buFont typeface="Wingdings" panose="05000000000000000000" pitchFamily="2" charset="2"/>
                        <a:defRPr kumimoji="1" sz="2600">
                          <a:solidFill>
                            <a:schemeClr val="tx1"/>
                          </a:solidFill>
                          <a:latin typeface="Arial" panose="020B0604020202020204" pitchFamily="34" charset="0"/>
                          <a:ea typeface="標楷體" panose="03000509000000000000" pitchFamily="65" charset="-120"/>
                          <a:cs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標楷體" panose="03000509000000000000" pitchFamily="65" charset="-120"/>
                          <a:cs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標楷體" panose="03000509000000000000" pitchFamily="65" charset="-120"/>
                          <a:cs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cs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cs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cs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cs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cs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cs typeface="標楷體" panose="03000509000000000000" pitchFamily="65"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zh-TW" sz="2000" b="1" i="0" u="none" strike="noStrike" cap="none" normalizeH="0" baseline="0" dirty="0" smtClean="0">
                          <a:ln>
                            <a:noFill/>
                          </a:ln>
                          <a:solidFill>
                            <a:srgbClr val="FF0000"/>
                          </a:solidFill>
                          <a:effectLst/>
                          <a:latin typeface="Calibri" panose="020F0502020204030204" pitchFamily="34" charset="0"/>
                          <a:ea typeface="標楷體" panose="03000509000000000000" pitchFamily="65" charset="-120"/>
                          <a:cs typeface="Times New Roman" panose="02020603050405020304" pitchFamily="18" charset="0"/>
                        </a:rPr>
                        <a:t>正履約中</a:t>
                      </a:r>
                      <a:endParaRPr kumimoji="0" lang="en-US" altLang="zh-TW" sz="2000" b="1" i="0" u="none" strike="noStrike" cap="none" normalizeH="0" baseline="0" dirty="0" smtClean="0">
                        <a:ln>
                          <a:noFill/>
                        </a:ln>
                        <a:solidFill>
                          <a:srgbClr val="FF0000"/>
                        </a:solidFill>
                        <a:effectLst/>
                        <a:latin typeface="Calibri" panose="020F0502020204030204" pitchFamily="34" charset="0"/>
                        <a:ea typeface="標楷體" panose="03000509000000000000" pitchFamily="65" charset="-12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zh-TW" sz="2000" b="1" i="0" u="none" strike="noStrike" cap="none" normalizeH="0" baseline="0" dirty="0" smtClean="0">
                          <a:ln>
                            <a:noFill/>
                          </a:ln>
                          <a:solidFill>
                            <a:srgbClr val="FF0000"/>
                          </a:solidFill>
                          <a:effectLst/>
                          <a:latin typeface="Calibri" panose="020F0502020204030204" pitchFamily="34" charset="0"/>
                          <a:ea typeface="標楷體" panose="03000509000000000000" pitchFamily="65" charset="-120"/>
                          <a:cs typeface="Times New Roman" panose="02020603050405020304" pitchFamily="18" charset="0"/>
                        </a:rPr>
                        <a:t>或</a:t>
                      </a:r>
                      <a:r>
                        <a:rPr kumimoji="0" lang="zh-TW" altLang="en-US" sz="2000" b="1" i="0" u="none" strike="noStrike" cap="none" normalizeH="0" baseline="0" dirty="0" smtClean="0">
                          <a:ln>
                            <a:noFill/>
                          </a:ln>
                          <a:solidFill>
                            <a:srgbClr val="FF0000"/>
                          </a:solidFill>
                          <a:effectLst/>
                          <a:latin typeface="Calibri" panose="020F0502020204030204" pitchFamily="34" charset="0"/>
                          <a:ea typeface="標楷體" panose="03000509000000000000" pitchFamily="65" charset="-120"/>
                          <a:cs typeface="Times New Roman" panose="02020603050405020304" pitchFamily="18" charset="0"/>
                        </a:rPr>
                        <a:t>以後</a:t>
                      </a:r>
                      <a:r>
                        <a:rPr kumimoji="0" lang="zh-TW" altLang="zh-TW" sz="2000" b="1" i="0" u="none" strike="noStrike" cap="none" normalizeH="0" baseline="0" dirty="0" smtClean="0">
                          <a:ln>
                            <a:noFill/>
                          </a:ln>
                          <a:solidFill>
                            <a:srgbClr val="FF0000"/>
                          </a:solidFill>
                          <a:effectLst/>
                          <a:latin typeface="Calibri" panose="020F0502020204030204" pitchFamily="34" charset="0"/>
                          <a:ea typeface="標楷體" panose="03000509000000000000" pitchFamily="65" charset="-120"/>
                          <a:cs typeface="Times New Roman" panose="02020603050405020304" pitchFamily="18" charset="0"/>
                        </a:rPr>
                        <a:t>年度</a:t>
                      </a:r>
                      <a:endParaRPr kumimoji="0" lang="zh-TW" altLang="zh-TW" sz="2000" b="1" i="0" u="none" strike="noStrike" cap="none" normalizeH="0" baseline="0" dirty="0" smtClean="0">
                        <a:ln>
                          <a:noFill/>
                        </a:ln>
                        <a:solidFill>
                          <a:schemeClr val="tx1"/>
                        </a:solidFill>
                        <a:effectLst/>
                        <a:latin typeface="Calibri" panose="020F0502020204030204" pitchFamily="34" charset="0"/>
                        <a:ea typeface="標楷體" panose="03000509000000000000" pitchFamily="65" charset="-120"/>
                        <a:cs typeface="Times New Roman" panose="02020603050405020304" pitchFamily="18" charset="0"/>
                      </a:endParaRPr>
                    </a:p>
                  </a:txBody>
                  <a:tcPr marL="53632" marR="53632" marT="7448"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SzPct val="65000"/>
                        <a:buFont typeface="Wingdings" panose="05000000000000000000" pitchFamily="2" charset="2"/>
                        <a:defRPr kumimoji="1" sz="2600">
                          <a:solidFill>
                            <a:schemeClr val="tx1"/>
                          </a:solidFill>
                          <a:latin typeface="Arial" panose="020B0604020202020204" pitchFamily="34" charset="0"/>
                          <a:ea typeface="標楷體" panose="03000509000000000000" pitchFamily="65" charset="-120"/>
                          <a:cs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標楷體" panose="03000509000000000000" pitchFamily="65" charset="-120"/>
                          <a:cs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標楷體" panose="03000509000000000000" pitchFamily="65" charset="-120"/>
                          <a:cs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cs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cs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cs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cs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cs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cs typeface="標楷體" panose="03000509000000000000" pitchFamily="65"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zh-TW" sz="2000" b="1" i="0" u="none" strike="noStrike" cap="none" normalizeH="0" baseline="0" dirty="0" smtClean="0">
                          <a:ln>
                            <a:noFill/>
                          </a:ln>
                          <a:solidFill>
                            <a:srgbClr val="0000FF"/>
                          </a:solidFill>
                          <a:effectLst/>
                          <a:latin typeface="Calibri" panose="020F0502020204030204" pitchFamily="34" charset="0"/>
                          <a:ea typeface="標楷體" panose="03000509000000000000" pitchFamily="65" charset="-120"/>
                          <a:cs typeface="Arial" panose="020B0604020202020204" pitchFamily="34" charset="0"/>
                        </a:rPr>
                        <a:t>在建工程。</a:t>
                      </a:r>
                      <a:endParaRPr kumimoji="0" lang="zh-TW" altLang="zh-TW" sz="2000" b="1" i="0" u="none" strike="noStrike" cap="none" normalizeH="0" baseline="0" dirty="0" smtClean="0">
                        <a:ln>
                          <a:noFill/>
                        </a:ln>
                        <a:solidFill>
                          <a:srgbClr val="0000FF"/>
                        </a:solidFill>
                        <a:effectLst/>
                        <a:latin typeface="Calibri" panose="020F0502020204030204" pitchFamily="34" charset="0"/>
                        <a:ea typeface="標楷體" panose="03000509000000000000" pitchFamily="65" charset="-120"/>
                        <a:cs typeface="Times New Roman" panose="02020603050405020304" pitchFamily="18" charset="0"/>
                      </a:endParaRPr>
                    </a:p>
                  </a:txBody>
                  <a:tcPr marL="53632" marR="53632" marT="7448"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SzPct val="65000"/>
                        <a:buFont typeface="Wingdings" panose="05000000000000000000" pitchFamily="2" charset="2"/>
                        <a:defRPr kumimoji="1" sz="2600">
                          <a:solidFill>
                            <a:schemeClr val="tx1"/>
                          </a:solidFill>
                          <a:latin typeface="Arial" panose="020B0604020202020204" pitchFamily="34" charset="0"/>
                          <a:ea typeface="標楷體" panose="03000509000000000000" pitchFamily="65" charset="-120"/>
                          <a:cs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標楷體" panose="03000509000000000000" pitchFamily="65" charset="-120"/>
                          <a:cs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標楷體" panose="03000509000000000000" pitchFamily="65" charset="-120"/>
                          <a:cs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cs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cs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cs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cs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cs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cs typeface="標楷體" panose="03000509000000000000" pitchFamily="65"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zh-TW" sz="2000" b="1" i="0" u="none" strike="noStrike" cap="none" normalizeH="0" baseline="0" dirty="0" smtClean="0">
                          <a:ln>
                            <a:noFill/>
                          </a:ln>
                          <a:solidFill>
                            <a:srgbClr val="0000FF"/>
                          </a:solidFill>
                          <a:effectLst/>
                          <a:latin typeface="Calibri" panose="020F0502020204030204" pitchFamily="34" charset="0"/>
                          <a:ea typeface="標楷體" panose="03000509000000000000" pitchFamily="65" charset="-120"/>
                          <a:cs typeface="Arial" panose="020B0604020202020204" pitchFamily="34" charset="0"/>
                        </a:rPr>
                        <a:t>首次招標者</a:t>
                      </a:r>
                      <a:r>
                        <a:rPr kumimoji="0" lang="zh-TW" altLang="zh-TW" sz="2000" b="1" i="0" u="none" strike="noStrike" cap="none" normalizeH="0" baseline="0" dirty="0" smtClean="0">
                          <a:ln>
                            <a:noFill/>
                          </a:ln>
                          <a:solidFill>
                            <a:srgbClr val="000000"/>
                          </a:solidFill>
                          <a:effectLst/>
                          <a:latin typeface="Calibri" panose="020F0502020204030204" pitchFamily="34" charset="0"/>
                          <a:ea typeface="標楷體" panose="03000509000000000000" pitchFamily="65" charset="-120"/>
                          <a:cs typeface="Arial" panose="020B0604020202020204" pitchFamily="34" charset="0"/>
                        </a:rPr>
                        <a:t>且</a:t>
                      </a:r>
                      <a:r>
                        <a:rPr kumimoji="0" lang="zh-TW" altLang="zh-TW" sz="2000" b="1" i="0" u="none" strike="noStrike" cap="none" normalizeH="0" baseline="0" dirty="0" smtClean="0">
                          <a:ln>
                            <a:noFill/>
                          </a:ln>
                          <a:solidFill>
                            <a:srgbClr val="0000FF"/>
                          </a:solidFill>
                          <a:effectLst/>
                          <a:latin typeface="Calibri" panose="020F0502020204030204" pitchFamily="34" charset="0"/>
                          <a:ea typeface="標楷體" panose="03000509000000000000" pitchFamily="65" charset="-120"/>
                          <a:cs typeface="Arial" panose="020B0604020202020204" pitchFamily="34" charset="0"/>
                        </a:rPr>
                        <a:t>預</a:t>
                      </a:r>
                      <a:r>
                        <a:rPr kumimoji="0" lang="zh-TW" altLang="en-US" sz="2000" b="1" i="0" u="none" strike="noStrike" cap="none" normalizeH="0" baseline="0" dirty="0" smtClean="0">
                          <a:ln>
                            <a:noFill/>
                          </a:ln>
                          <a:solidFill>
                            <a:srgbClr val="0000FF"/>
                          </a:solidFill>
                          <a:effectLst/>
                          <a:latin typeface="Calibri" panose="020F0502020204030204" pitchFamily="34" charset="0"/>
                          <a:ea typeface="標楷體" panose="03000509000000000000" pitchFamily="65" charset="-120"/>
                          <a:cs typeface="Arial" panose="020B0604020202020204" pitchFamily="34" charset="0"/>
                        </a:rPr>
                        <a:t>告</a:t>
                      </a:r>
                      <a:r>
                        <a:rPr kumimoji="0" lang="zh-TW" altLang="zh-TW" sz="2000" b="1" i="0" u="none" strike="noStrike" cap="none" normalizeH="0" baseline="0" dirty="0" smtClean="0">
                          <a:ln>
                            <a:noFill/>
                          </a:ln>
                          <a:solidFill>
                            <a:srgbClr val="000000"/>
                          </a:solidFill>
                          <a:effectLst/>
                          <a:latin typeface="Calibri" panose="020F0502020204030204" pitchFamily="34" charset="0"/>
                          <a:ea typeface="標楷體" panose="03000509000000000000" pitchFamily="65" charset="-120"/>
                          <a:cs typeface="Arial" panose="020B0604020202020204" pitchFamily="34" charset="0"/>
                        </a:rPr>
                        <a:t>年度</a:t>
                      </a:r>
                      <a:r>
                        <a:rPr kumimoji="0" lang="zh-TW" altLang="zh-TW" sz="2000" b="1" i="0" u="none" strike="noStrike" cap="none" normalizeH="0" baseline="0" dirty="0" smtClean="0">
                          <a:ln>
                            <a:noFill/>
                          </a:ln>
                          <a:solidFill>
                            <a:srgbClr val="000000"/>
                          </a:solidFill>
                          <a:effectLst/>
                          <a:latin typeface="Calibri" panose="020F0502020204030204" pitchFamily="34" charset="0"/>
                          <a:ea typeface="標楷體" panose="03000509000000000000" pitchFamily="65" charset="-120"/>
                          <a:cs typeface="Times New Roman" panose="02020603050405020304" pitchFamily="18" charset="0"/>
                        </a:rPr>
                        <a:t>、金額</a:t>
                      </a:r>
                      <a:r>
                        <a:rPr kumimoji="0" lang="zh-TW" altLang="en-US" sz="2000" b="1" i="0" u="none" strike="noStrike" cap="none" normalizeH="0" baseline="0" dirty="0" smtClean="0">
                          <a:ln>
                            <a:noFill/>
                          </a:ln>
                          <a:solidFill>
                            <a:srgbClr val="000000"/>
                          </a:solidFill>
                          <a:effectLst/>
                          <a:latin typeface="Calibri" panose="020F0502020204030204" pitchFamily="34" charset="0"/>
                          <a:ea typeface="標楷體" panose="03000509000000000000" pitchFamily="65" charset="-120"/>
                          <a:cs typeface="Times New Roman" panose="02020603050405020304" pitchFamily="18" charset="0"/>
                        </a:rPr>
                        <a:t>或</a:t>
                      </a:r>
                      <a:r>
                        <a:rPr kumimoji="0" lang="zh-TW" altLang="zh-TW" sz="2000" b="1" i="0" u="none" strike="noStrike" cap="none" normalizeH="0" baseline="0" dirty="0" smtClean="0">
                          <a:ln>
                            <a:noFill/>
                          </a:ln>
                          <a:solidFill>
                            <a:srgbClr val="000000"/>
                          </a:solidFill>
                          <a:effectLst/>
                          <a:latin typeface="Calibri" panose="020F0502020204030204" pitchFamily="34" charset="0"/>
                          <a:ea typeface="標楷體" panose="03000509000000000000" pitchFamily="65" charset="-120"/>
                          <a:cs typeface="Times New Roman" panose="02020603050405020304" pitchFamily="18" charset="0"/>
                        </a:rPr>
                        <a:t>數量。</a:t>
                      </a:r>
                      <a:endParaRPr kumimoji="0" lang="zh-TW" altLang="zh-TW" sz="2000" b="1" i="0" u="none" strike="noStrike" cap="none" normalizeH="0" baseline="0" dirty="0" smtClean="0">
                        <a:ln>
                          <a:noFill/>
                        </a:ln>
                        <a:solidFill>
                          <a:schemeClr val="tx1"/>
                        </a:solidFill>
                        <a:effectLst/>
                        <a:latin typeface="Calibri" panose="020F0502020204030204" pitchFamily="34" charset="0"/>
                        <a:ea typeface="標楷體" panose="03000509000000000000" pitchFamily="65" charset="-120"/>
                        <a:cs typeface="Times New Roman" panose="02020603050405020304" pitchFamily="18" charset="0"/>
                      </a:endParaRPr>
                    </a:p>
                  </a:txBody>
                  <a:tcPr marL="53632" marR="53632" marT="7448"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346162866"/>
                  </a:ext>
                </a:extLst>
              </a:tr>
              <a:tr h="1274781">
                <a:tc>
                  <a:txBody>
                    <a:bodyPr/>
                    <a:lstStyle>
                      <a:lvl1pPr>
                        <a:spcBef>
                          <a:spcPct val="20000"/>
                        </a:spcBef>
                        <a:buClr>
                          <a:schemeClr val="accent1"/>
                        </a:buClr>
                        <a:buSzPct val="65000"/>
                        <a:buFont typeface="Wingdings" panose="05000000000000000000" pitchFamily="2" charset="2"/>
                        <a:defRPr kumimoji="1" sz="2600">
                          <a:solidFill>
                            <a:schemeClr val="tx1"/>
                          </a:solidFill>
                          <a:latin typeface="Arial" panose="020B0604020202020204" pitchFamily="34" charset="0"/>
                          <a:ea typeface="標楷體" panose="03000509000000000000" pitchFamily="65" charset="-120"/>
                          <a:cs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標楷體" panose="03000509000000000000" pitchFamily="65" charset="-120"/>
                          <a:cs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標楷體" panose="03000509000000000000" pitchFamily="65" charset="-120"/>
                          <a:cs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cs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cs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cs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cs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cs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cs typeface="標楷體" panose="03000509000000000000" pitchFamily="65"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000" b="1" i="0" u="none" strike="noStrike" cap="none" normalizeH="0" baseline="0" dirty="0" smtClean="0">
                          <a:ln>
                            <a:noFill/>
                          </a:ln>
                          <a:solidFill>
                            <a:srgbClr val="000000"/>
                          </a:solidFill>
                          <a:effectLst/>
                          <a:latin typeface="Calibri" panose="020F0502020204030204" pitchFamily="34" charset="0"/>
                          <a:ea typeface="標楷體" panose="03000509000000000000" pitchFamily="65" charset="-120"/>
                          <a:cs typeface="Times New Roman" panose="02020603050405020304" pitchFamily="18" charset="0"/>
                        </a:rPr>
                        <a:t>限制</a:t>
                      </a:r>
                      <a:endParaRPr kumimoji="0" lang="en-US" altLang="zh-TW" sz="2000" b="1" i="0" u="none" strike="noStrike" cap="none" normalizeH="0" baseline="0" dirty="0" smtClean="0">
                        <a:ln>
                          <a:noFill/>
                        </a:ln>
                        <a:solidFill>
                          <a:srgbClr val="000000"/>
                        </a:solidFill>
                        <a:effectLst/>
                        <a:latin typeface="Calibri" panose="020F0502020204030204" pitchFamily="34" charset="0"/>
                        <a:ea typeface="標楷體" panose="03000509000000000000" pitchFamily="65" charset="-12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zh-TW" sz="2000" b="1" i="0" u="none" strike="noStrike" cap="none" normalizeH="0" baseline="0" dirty="0" smtClean="0">
                          <a:ln>
                            <a:noFill/>
                          </a:ln>
                          <a:solidFill>
                            <a:srgbClr val="000000"/>
                          </a:solidFill>
                          <a:effectLst/>
                          <a:latin typeface="Calibri" panose="020F0502020204030204" pitchFamily="34" charset="0"/>
                          <a:ea typeface="標楷體" panose="03000509000000000000" pitchFamily="65" charset="-120"/>
                          <a:cs typeface="Times New Roman" panose="02020603050405020304" pitchFamily="18" charset="0"/>
                        </a:rPr>
                        <a:t>條件</a:t>
                      </a:r>
                      <a:endParaRPr kumimoji="0" lang="zh-TW" altLang="zh-TW" sz="2000" b="1" i="0" u="none" strike="noStrike" cap="none" normalizeH="0" baseline="0" dirty="0" smtClean="0">
                        <a:ln>
                          <a:noFill/>
                        </a:ln>
                        <a:solidFill>
                          <a:schemeClr val="tx1"/>
                        </a:solidFill>
                        <a:effectLst/>
                        <a:latin typeface="Calibri" panose="020F0502020204030204" pitchFamily="34" charset="0"/>
                        <a:ea typeface="標楷體" panose="03000509000000000000" pitchFamily="65" charset="-120"/>
                        <a:cs typeface="Times New Roman" panose="02020603050405020304" pitchFamily="18" charset="0"/>
                      </a:endParaRPr>
                    </a:p>
                  </a:txBody>
                  <a:tcPr marL="53632" marR="53632" marT="7448"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SzPct val="65000"/>
                        <a:buFont typeface="Wingdings" panose="05000000000000000000" pitchFamily="2" charset="2"/>
                        <a:defRPr kumimoji="1" sz="2600">
                          <a:solidFill>
                            <a:schemeClr val="tx1"/>
                          </a:solidFill>
                          <a:latin typeface="Arial" panose="020B0604020202020204" pitchFamily="34" charset="0"/>
                          <a:ea typeface="標楷體" panose="03000509000000000000" pitchFamily="65" charset="-120"/>
                          <a:cs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標楷體" panose="03000509000000000000" pitchFamily="65" charset="-120"/>
                          <a:cs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標楷體" panose="03000509000000000000" pitchFamily="65" charset="-120"/>
                          <a:cs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cs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cs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cs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cs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cs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cs typeface="標楷體" panose="03000509000000000000" pitchFamily="65"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zh-TW" sz="2000" b="1" i="0" u="none" strike="noStrike" cap="none" normalizeH="0" baseline="0" dirty="0" smtClean="0">
                          <a:ln>
                            <a:noFill/>
                          </a:ln>
                          <a:solidFill>
                            <a:srgbClr val="000000"/>
                          </a:solidFill>
                          <a:effectLst/>
                          <a:latin typeface="Calibri" panose="020F0502020204030204" pitchFamily="34" charset="0"/>
                          <a:ea typeface="標楷體" panose="03000509000000000000" pitchFamily="65" charset="-120"/>
                          <a:cs typeface="Times New Roman" panose="02020603050405020304" pitchFamily="18" charset="0"/>
                        </a:rPr>
                        <a:t>所增加之金額偏高不合理</a:t>
                      </a:r>
                      <a:r>
                        <a:rPr kumimoji="0" lang="zh-TW" altLang="zh-TW" sz="2000" b="1" i="0" u="none" strike="noStrike" cap="none" normalizeH="0" baseline="0" dirty="0" smtClean="0">
                          <a:ln>
                            <a:noFill/>
                          </a:ln>
                          <a:solidFill>
                            <a:srgbClr val="000000"/>
                          </a:solidFill>
                          <a:effectLst/>
                          <a:latin typeface="Calibri" panose="020F0502020204030204" pitchFamily="34" charset="0"/>
                          <a:ea typeface="標楷體" panose="03000509000000000000" pitchFamily="65" charset="-120"/>
                          <a:cs typeface="Arial" panose="020B0604020202020204" pitchFamily="34" charset="0"/>
                        </a:rPr>
                        <a:t>。</a:t>
                      </a:r>
                      <a:endParaRPr kumimoji="0" lang="zh-TW" altLang="zh-TW" sz="2000" b="1" i="0" u="none" strike="noStrike" cap="none" normalizeH="0" baseline="0" dirty="0" smtClean="0">
                        <a:ln>
                          <a:noFill/>
                        </a:ln>
                        <a:solidFill>
                          <a:schemeClr val="tx1"/>
                        </a:solidFill>
                        <a:effectLst/>
                        <a:latin typeface="Calibri" panose="020F0502020204030204" pitchFamily="34" charset="0"/>
                        <a:ea typeface="標楷體" panose="03000509000000000000" pitchFamily="65" charset="-120"/>
                        <a:cs typeface="Times New Roman" panose="02020603050405020304" pitchFamily="18" charset="0"/>
                      </a:endParaRPr>
                    </a:p>
                  </a:txBody>
                  <a:tcPr marL="53632" marR="53632" marT="7448"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SzPct val="65000"/>
                        <a:buFont typeface="Wingdings" panose="05000000000000000000" pitchFamily="2" charset="2"/>
                        <a:defRPr kumimoji="1" sz="2600">
                          <a:solidFill>
                            <a:schemeClr val="tx1"/>
                          </a:solidFill>
                          <a:latin typeface="Arial" panose="020B0604020202020204" pitchFamily="34" charset="0"/>
                          <a:ea typeface="標楷體" panose="03000509000000000000" pitchFamily="65" charset="-120"/>
                          <a:cs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標楷體" panose="03000509000000000000" pitchFamily="65" charset="-120"/>
                          <a:cs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標楷體" panose="03000509000000000000" pitchFamily="65" charset="-120"/>
                          <a:cs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cs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cs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cs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cs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cs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cs typeface="標楷體" panose="03000509000000000000" pitchFamily="65"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zh-TW" sz="2000" b="1" i="0" u="none" strike="noStrike" cap="none" normalizeH="0" baseline="0" dirty="0" smtClean="0">
                          <a:ln>
                            <a:noFill/>
                          </a:ln>
                          <a:solidFill>
                            <a:srgbClr val="000000"/>
                          </a:solidFill>
                          <a:effectLst/>
                          <a:latin typeface="Calibri" panose="020F0502020204030204" pitchFamily="34" charset="0"/>
                          <a:ea typeface="標楷體" panose="03000509000000000000" pitchFamily="65" charset="-120"/>
                          <a:cs typeface="Times New Roman" panose="02020603050405020304" pitchFamily="18" charset="0"/>
                        </a:rPr>
                        <a:t>依採購法</a:t>
                      </a:r>
                      <a:r>
                        <a:rPr kumimoji="0" lang="en-US" altLang="zh-TW" sz="2000" b="1" i="0" u="none" strike="noStrike" cap="none" normalizeH="0" baseline="0" dirty="0" smtClean="0">
                          <a:ln>
                            <a:noFill/>
                          </a:ln>
                          <a:solidFill>
                            <a:srgbClr val="000000"/>
                          </a:solidFill>
                          <a:effectLst/>
                          <a:latin typeface="Calibri" panose="020F0502020204030204" pitchFamily="34" charset="0"/>
                          <a:ea typeface="標楷體" panose="03000509000000000000" pitchFamily="65" charset="-120"/>
                          <a:cs typeface="Times New Roman" panose="02020603050405020304" pitchFamily="18" charset="0"/>
                        </a:rPr>
                        <a:t>22.1.6</a:t>
                      </a:r>
                      <a:r>
                        <a:rPr kumimoji="0" lang="zh-TW" altLang="zh-TW" sz="2000" b="1" i="0" u="none" strike="noStrike" cap="none" normalizeH="0" baseline="0" dirty="0" smtClean="0">
                          <a:ln>
                            <a:noFill/>
                          </a:ln>
                          <a:solidFill>
                            <a:srgbClr val="000000"/>
                          </a:solidFill>
                          <a:effectLst/>
                          <a:latin typeface="Calibri" panose="020F0502020204030204" pitchFamily="34" charset="0"/>
                          <a:ea typeface="標楷體" panose="03000509000000000000" pitchFamily="65" charset="-120"/>
                          <a:cs typeface="Times New Roman" panose="02020603050405020304" pitchFamily="18" charset="0"/>
                        </a:rPr>
                        <a:t>辦理後，逾</a:t>
                      </a:r>
                      <a:r>
                        <a:rPr kumimoji="0" lang="zh-TW" altLang="en-US" sz="2000" b="1" i="0" u="none" strike="noStrike" cap="none" normalizeH="0" baseline="0" dirty="0" smtClean="0">
                          <a:ln>
                            <a:noFill/>
                          </a:ln>
                          <a:solidFill>
                            <a:srgbClr val="000000"/>
                          </a:solidFill>
                          <a:effectLst/>
                          <a:latin typeface="Calibri" panose="020F0502020204030204" pitchFamily="34" charset="0"/>
                          <a:ea typeface="標楷體" panose="03000509000000000000" pitchFamily="65" charset="-120"/>
                          <a:cs typeface="Times New Roman" panose="02020603050405020304" pitchFamily="18" charset="0"/>
                        </a:rPr>
                        <a:t>原主契約金額</a:t>
                      </a:r>
                      <a:r>
                        <a:rPr kumimoji="0" lang="en-US" altLang="zh-TW" sz="2000" b="1" i="0" u="none" strike="noStrike" cap="none" normalizeH="0" baseline="0" dirty="0" smtClean="0">
                          <a:ln>
                            <a:noFill/>
                          </a:ln>
                          <a:solidFill>
                            <a:srgbClr val="000000"/>
                          </a:solidFill>
                          <a:effectLst/>
                          <a:latin typeface="Calibri" panose="020F0502020204030204" pitchFamily="34" charset="0"/>
                          <a:ea typeface="標楷體" panose="03000509000000000000" pitchFamily="65" charset="-120"/>
                          <a:cs typeface="Times New Roman" panose="02020603050405020304" pitchFamily="18" charset="0"/>
                        </a:rPr>
                        <a:t>50</a:t>
                      </a:r>
                      <a:r>
                        <a:rPr kumimoji="0" lang="zh-TW" altLang="zh-TW" sz="2000" b="1" i="0" u="none" strike="noStrike" cap="none" normalizeH="0" baseline="0" dirty="0" smtClean="0">
                          <a:ln>
                            <a:noFill/>
                          </a:ln>
                          <a:solidFill>
                            <a:srgbClr val="000000"/>
                          </a:solidFill>
                          <a:effectLst/>
                          <a:latin typeface="Calibri" panose="020F0502020204030204" pitchFamily="34" charset="0"/>
                          <a:ea typeface="標楷體" panose="03000509000000000000" pitchFamily="65" charset="-120"/>
                          <a:cs typeface="Times New Roman" panose="02020603050405020304" pitchFamily="18" charset="0"/>
                        </a:rPr>
                        <a:t>％之部分</a:t>
                      </a:r>
                      <a:r>
                        <a:rPr kumimoji="0" lang="zh-TW" altLang="en-US" sz="2000" b="1" i="0" u="none" strike="noStrike" cap="none" normalizeH="0" baseline="0" dirty="0" smtClean="0">
                          <a:ln>
                            <a:noFill/>
                          </a:ln>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a:t>
                      </a:r>
                      <a:r>
                        <a:rPr kumimoji="0" lang="zh-TW" altLang="zh-TW" sz="2000" b="1" i="0" u="none" strike="noStrike" cap="none" normalizeH="0" baseline="0" dirty="0" smtClean="0">
                          <a:ln>
                            <a:noFill/>
                          </a:ln>
                          <a:solidFill>
                            <a:srgbClr val="000000"/>
                          </a:solidFill>
                          <a:effectLst/>
                          <a:latin typeface="Calibri" panose="020F0502020204030204" pitchFamily="34" charset="0"/>
                          <a:ea typeface="標楷體" panose="03000509000000000000" pitchFamily="65" charset="-120"/>
                          <a:cs typeface="Times New Roman" panose="02020603050405020304" pitchFamily="18" charset="0"/>
                        </a:rPr>
                        <a:t>改依</a:t>
                      </a:r>
                      <a:r>
                        <a:rPr kumimoji="0" lang="zh-TW" altLang="en-US" sz="2000" b="1" i="0" u="none" strike="noStrike" cap="none" normalizeH="0" baseline="0" dirty="0" smtClean="0">
                          <a:ln>
                            <a:noFill/>
                          </a:ln>
                          <a:solidFill>
                            <a:srgbClr val="000000"/>
                          </a:solidFill>
                          <a:effectLst/>
                          <a:latin typeface="Calibri" panose="020F0502020204030204" pitchFamily="34" charset="0"/>
                          <a:ea typeface="標楷體" panose="03000509000000000000" pitchFamily="65" charset="-120"/>
                          <a:cs typeface="Times New Roman" panose="02020603050405020304" pitchFamily="18" charset="0"/>
                        </a:rPr>
                        <a:t>採購法</a:t>
                      </a:r>
                      <a:r>
                        <a:rPr kumimoji="0" lang="en-US" altLang="zh-TW" sz="2000" b="1" i="0" u="none" strike="noStrike" cap="none" normalizeH="0" baseline="0" dirty="0" smtClean="0">
                          <a:ln>
                            <a:noFill/>
                          </a:ln>
                          <a:solidFill>
                            <a:srgbClr val="000000"/>
                          </a:solidFill>
                          <a:effectLst/>
                          <a:latin typeface="Calibri" panose="020F0502020204030204" pitchFamily="34" charset="0"/>
                          <a:ea typeface="標楷體" panose="03000509000000000000" pitchFamily="65" charset="-120"/>
                          <a:cs typeface="Times New Roman" panose="02020603050405020304" pitchFamily="18" charset="0"/>
                        </a:rPr>
                        <a:t>22-1-4</a:t>
                      </a:r>
                      <a:r>
                        <a:rPr kumimoji="0" lang="zh-TW" altLang="zh-TW" sz="2000" b="1" i="0" u="none" strike="noStrike" cap="none" normalizeH="0" baseline="0" dirty="0" smtClean="0">
                          <a:ln>
                            <a:noFill/>
                          </a:ln>
                          <a:solidFill>
                            <a:srgbClr val="000000"/>
                          </a:solidFill>
                          <a:effectLst/>
                          <a:latin typeface="Calibri" panose="020F0502020204030204" pitchFamily="34" charset="0"/>
                          <a:ea typeface="標楷體" panose="03000509000000000000" pitchFamily="65" charset="-120"/>
                          <a:cs typeface="Times New Roman" panose="02020603050405020304" pitchFamily="18" charset="0"/>
                        </a:rPr>
                        <a:t>辦理</a:t>
                      </a:r>
                      <a:r>
                        <a:rPr kumimoji="0" lang="zh-TW" altLang="zh-TW" sz="2000" b="1" i="0" u="none" strike="noStrike" cap="none" normalizeH="0" baseline="0" dirty="0" smtClean="0">
                          <a:ln>
                            <a:noFill/>
                          </a:ln>
                          <a:solidFill>
                            <a:srgbClr val="000000"/>
                          </a:solidFill>
                          <a:effectLst/>
                          <a:latin typeface="Calibri" panose="020F0502020204030204" pitchFamily="34" charset="0"/>
                          <a:ea typeface="標楷體" panose="03000509000000000000" pitchFamily="65" charset="-120"/>
                          <a:cs typeface="Arial" panose="020B0604020202020204" pitchFamily="34" charset="0"/>
                        </a:rPr>
                        <a:t>。</a:t>
                      </a:r>
                      <a:endParaRPr kumimoji="0" lang="zh-TW" altLang="zh-TW" sz="2000" b="1" i="0" u="none" strike="noStrike" cap="none" normalizeH="0" baseline="0" dirty="0" smtClean="0">
                        <a:ln>
                          <a:noFill/>
                        </a:ln>
                        <a:solidFill>
                          <a:schemeClr val="tx1"/>
                        </a:solidFill>
                        <a:effectLst/>
                        <a:latin typeface="Calibri" panose="020F0502020204030204" pitchFamily="34" charset="0"/>
                        <a:ea typeface="標楷體" panose="03000509000000000000" pitchFamily="65" charset="-120"/>
                        <a:cs typeface="Times New Roman" panose="02020603050405020304" pitchFamily="18" charset="0"/>
                      </a:endParaRPr>
                    </a:p>
                  </a:txBody>
                  <a:tcPr marL="53632" marR="53632" marT="7448"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SzPct val="65000"/>
                        <a:buFont typeface="Wingdings" panose="05000000000000000000" pitchFamily="2" charset="2"/>
                        <a:defRPr kumimoji="1" sz="2600">
                          <a:solidFill>
                            <a:schemeClr val="tx1"/>
                          </a:solidFill>
                          <a:latin typeface="Arial" panose="020B0604020202020204" pitchFamily="34" charset="0"/>
                          <a:ea typeface="標楷體" panose="03000509000000000000" pitchFamily="65" charset="-120"/>
                          <a:cs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標楷體" panose="03000509000000000000" pitchFamily="65" charset="-120"/>
                          <a:cs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標楷體" panose="03000509000000000000" pitchFamily="65" charset="-120"/>
                          <a:cs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cs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cs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cs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cs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cs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cs typeface="標楷體" panose="03000509000000000000" pitchFamily="65"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zh-TW" sz="2000" b="1" i="0" u="none" strike="noStrike" cap="none" normalizeH="0" baseline="0" dirty="0" smtClean="0">
                          <a:ln>
                            <a:noFill/>
                          </a:ln>
                          <a:solidFill>
                            <a:srgbClr val="000000"/>
                          </a:solidFill>
                          <a:effectLst/>
                          <a:latin typeface="Calibri" panose="020F0502020204030204" pitchFamily="34" charset="0"/>
                          <a:ea typeface="標楷體" panose="03000509000000000000" pitchFamily="65" charset="-120"/>
                          <a:cs typeface="Times New Roman" panose="02020603050405020304" pitchFamily="18" charset="0"/>
                        </a:rPr>
                        <a:t>後續擴充期間、金額或數量，明顯過長、過大，顯不合理。如後續擴充</a:t>
                      </a:r>
                      <a:r>
                        <a:rPr kumimoji="0" lang="en-US" altLang="zh-TW" sz="2000" b="1" i="0" u="none" strike="noStrike" cap="none" normalizeH="0" baseline="0" dirty="0" smtClean="0">
                          <a:ln>
                            <a:noFill/>
                          </a:ln>
                          <a:solidFill>
                            <a:srgbClr val="000000"/>
                          </a:solidFill>
                          <a:effectLst/>
                          <a:latin typeface="Calibri" panose="020F0502020204030204" pitchFamily="34" charset="0"/>
                          <a:ea typeface="標楷體" panose="03000509000000000000" pitchFamily="65" charset="-120"/>
                          <a:cs typeface="Times New Roman" panose="02020603050405020304" pitchFamily="18" charset="0"/>
                        </a:rPr>
                        <a:t>4</a:t>
                      </a:r>
                      <a:r>
                        <a:rPr kumimoji="0" lang="zh-TW" altLang="zh-TW" sz="2000" b="1" i="0" u="none" strike="noStrike" cap="none" normalizeH="0" baseline="0" dirty="0" smtClean="0">
                          <a:ln>
                            <a:noFill/>
                          </a:ln>
                          <a:solidFill>
                            <a:srgbClr val="000000"/>
                          </a:solidFill>
                          <a:effectLst/>
                          <a:latin typeface="Calibri" panose="020F0502020204030204" pitchFamily="34" charset="0"/>
                          <a:ea typeface="標楷體" panose="03000509000000000000" pitchFamily="65" charset="-120"/>
                          <a:cs typeface="Times New Roman" panose="02020603050405020304" pitchFamily="18" charset="0"/>
                        </a:rPr>
                        <a:t>年。</a:t>
                      </a:r>
                      <a:endParaRPr kumimoji="0" lang="zh-TW" altLang="zh-TW" sz="2000" b="1" i="0" u="none" strike="noStrike" cap="none" normalizeH="0" baseline="0" dirty="0" smtClean="0">
                        <a:ln>
                          <a:noFill/>
                        </a:ln>
                        <a:solidFill>
                          <a:schemeClr val="tx1"/>
                        </a:solidFill>
                        <a:effectLst/>
                        <a:latin typeface="Calibri" panose="020F0502020204030204" pitchFamily="34" charset="0"/>
                        <a:ea typeface="標楷體" panose="03000509000000000000" pitchFamily="65" charset="-120"/>
                        <a:cs typeface="Times New Roman" panose="02020603050405020304" pitchFamily="18" charset="0"/>
                      </a:endParaRPr>
                    </a:p>
                  </a:txBody>
                  <a:tcPr marL="53632" marR="53632" marT="7448"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945009416"/>
                  </a:ext>
                </a:extLst>
              </a:tr>
            </a:tbl>
          </a:graphicData>
        </a:graphic>
      </p:graphicFrame>
      <p:sp>
        <p:nvSpPr>
          <p:cNvPr id="4" name="投影片編號版面配置區 3"/>
          <p:cNvSpPr>
            <a:spLocks noGrp="1"/>
          </p:cNvSpPr>
          <p:nvPr>
            <p:ph type="sldNum" sz="quarter" idx="12"/>
          </p:nvPr>
        </p:nvSpPr>
        <p:spPr/>
        <p:txBody>
          <a:bodyPr/>
          <a:lstStyle/>
          <a:p>
            <a:fld id="{1118FB7C-3051-423D-B140-B22D31D849CF}" type="slidenum">
              <a:rPr lang="zh-TW" altLang="en-US" smtClean="0"/>
              <a:pPr/>
              <a:t>153</a:t>
            </a:fld>
            <a:endParaRPr lang="zh-TW" altLang="en-US"/>
          </a:p>
        </p:txBody>
      </p:sp>
    </p:spTree>
    <p:extLst>
      <p:ext uri="{BB962C8B-B14F-4D97-AF65-F5344CB8AC3E}">
        <p14:creationId xmlns:p14="http://schemas.microsoft.com/office/powerpoint/2010/main" val="4014766499"/>
      </p:ext>
    </p:extLst>
  </p:cSld>
  <p:clrMapOvr>
    <a:masterClrMapping/>
  </p:clrMapOvr>
  <p:transition/>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標題 1"/>
          <p:cNvSpPr>
            <a:spLocks noGrp="1"/>
          </p:cNvSpPr>
          <p:nvPr>
            <p:ph type="title" idx="4294967295"/>
          </p:nvPr>
        </p:nvSpPr>
        <p:spPr>
          <a:xfrm>
            <a:off x="468313" y="115888"/>
            <a:ext cx="8229600" cy="649287"/>
          </a:xfrm>
        </p:spPr>
        <p:txBody>
          <a:bodyPr anchor="ctr">
            <a:normAutofit fontScale="90000"/>
          </a:bodyPr>
          <a:lstStyle/>
          <a:p>
            <a:pPr algn="ctr" eaLnBrk="1" hangingPunct="1">
              <a:defRPr/>
            </a:pPr>
            <a:r>
              <a:rPr lang="zh-TW" altLang="en-US" b="1" dirty="0" smtClean="0">
                <a:solidFill>
                  <a:srgbClr val="FF0000"/>
                </a:solidFill>
              </a:rPr>
              <a:t>採購邏輯運用模式</a:t>
            </a:r>
            <a:endParaRPr lang="zh-TW" altLang="en-US" b="1" dirty="0" smtClean="0"/>
          </a:p>
        </p:txBody>
      </p:sp>
      <p:graphicFrame>
        <p:nvGraphicFramePr>
          <p:cNvPr id="2" name="表格 1"/>
          <p:cNvGraphicFramePr>
            <a:graphicFrameLocks noGrp="1"/>
          </p:cNvGraphicFramePr>
          <p:nvPr/>
        </p:nvGraphicFramePr>
        <p:xfrm>
          <a:off x="323850" y="836613"/>
          <a:ext cx="8640762" cy="5853265"/>
        </p:xfrm>
        <a:graphic>
          <a:graphicData uri="http://schemas.openxmlformats.org/drawingml/2006/table">
            <a:tbl>
              <a:tblPr/>
              <a:tblGrid>
                <a:gridCol w="647700">
                  <a:extLst>
                    <a:ext uri="{9D8B030D-6E8A-4147-A177-3AD203B41FA5}">
                      <a16:colId xmlns:a16="http://schemas.microsoft.com/office/drawing/2014/main" xmlns="" val="20000"/>
                    </a:ext>
                  </a:extLst>
                </a:gridCol>
                <a:gridCol w="2305050">
                  <a:extLst>
                    <a:ext uri="{9D8B030D-6E8A-4147-A177-3AD203B41FA5}">
                      <a16:colId xmlns:a16="http://schemas.microsoft.com/office/drawing/2014/main" xmlns="" val="20001"/>
                    </a:ext>
                  </a:extLst>
                </a:gridCol>
                <a:gridCol w="2016125">
                  <a:extLst>
                    <a:ext uri="{9D8B030D-6E8A-4147-A177-3AD203B41FA5}">
                      <a16:colId xmlns:a16="http://schemas.microsoft.com/office/drawing/2014/main" xmlns="" val="20002"/>
                    </a:ext>
                  </a:extLst>
                </a:gridCol>
                <a:gridCol w="2447925">
                  <a:extLst>
                    <a:ext uri="{9D8B030D-6E8A-4147-A177-3AD203B41FA5}">
                      <a16:colId xmlns:a16="http://schemas.microsoft.com/office/drawing/2014/main" xmlns="" val="20003"/>
                    </a:ext>
                  </a:extLst>
                </a:gridCol>
                <a:gridCol w="1223962">
                  <a:extLst>
                    <a:ext uri="{9D8B030D-6E8A-4147-A177-3AD203B41FA5}">
                      <a16:colId xmlns:a16="http://schemas.microsoft.com/office/drawing/2014/main" xmlns="" val="20004"/>
                    </a:ext>
                  </a:extLst>
                </a:gridCol>
              </a:tblGrid>
              <a:tr h="609587">
                <a:tc>
                  <a:txBody>
                    <a:bodyPr/>
                    <a:lstStyle>
                      <a:lvl1pPr eaLnBrk="0" hangingPunct="0">
                        <a:spcBef>
                          <a:spcPct val="20000"/>
                        </a:spcBef>
                        <a:buClr>
                          <a:schemeClr val="accent1"/>
                        </a:buClr>
                        <a:buSzPct val="65000"/>
                        <a:buFont typeface="Wingdings" panose="05000000000000000000" pitchFamily="2" charset="2"/>
                        <a:defRPr kumimoji="1" sz="2600">
                          <a:solidFill>
                            <a:schemeClr val="tx1"/>
                          </a:solidFill>
                          <a:latin typeface="Arial" panose="020B0604020202020204" pitchFamily="34" charset="0"/>
                          <a:ea typeface="標楷體" panose="03000509000000000000" pitchFamily="65" charset="-120"/>
                        </a:defRPr>
                      </a:lvl1pPr>
                      <a:lvl2pPr marL="742950" indent="-285750" eaLnBrk="0" hangingPunct="0">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標楷體" panose="03000509000000000000" pitchFamily="65" charset="-120"/>
                        </a:defRPr>
                      </a:lvl2pPr>
                      <a:lvl3pPr marL="1143000" indent="-228600" eaLnBrk="0" hangingPunct="0">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標楷體" panose="03000509000000000000" pitchFamily="65" charset="-120"/>
                        </a:defRPr>
                      </a:lvl3pPr>
                      <a:lvl4pPr marL="1600200" indent="-228600" eaLnBrk="0" hangingPunct="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4pPr>
                      <a:lvl5pPr marL="2057400" indent="-228600" eaLnBrk="0" hangingPunct="0">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TW" sz="1400" b="1" i="0" u="none" strike="noStrike" cap="none" normalizeH="0" baseline="0" dirty="0" smtClean="0">
                          <a:ln>
                            <a:noFill/>
                          </a:ln>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項目</a:t>
                      </a:r>
                      <a:endParaRPr kumimoji="0" lang="zh-TW" sz="1400" b="1" i="0" u="none" strike="noStrike" cap="none" normalizeH="0" baseline="0" dirty="0" smtClean="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61800" marR="61800" marT="30895" marB="308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accent1"/>
                        </a:buClr>
                        <a:buSzPct val="65000"/>
                        <a:buFont typeface="Wingdings" panose="05000000000000000000" pitchFamily="2" charset="2"/>
                        <a:defRPr kumimoji="1" sz="2600">
                          <a:solidFill>
                            <a:schemeClr val="tx1"/>
                          </a:solidFill>
                          <a:latin typeface="Arial" panose="020B0604020202020204" pitchFamily="34" charset="0"/>
                          <a:ea typeface="標楷體" panose="03000509000000000000" pitchFamily="65" charset="-120"/>
                        </a:defRPr>
                      </a:lvl1pPr>
                      <a:lvl2pPr marL="742950" indent="-285750" eaLnBrk="0" hangingPunct="0">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標楷體" panose="03000509000000000000" pitchFamily="65" charset="-120"/>
                        </a:defRPr>
                      </a:lvl2pPr>
                      <a:lvl3pPr marL="1143000" indent="-228600" eaLnBrk="0" hangingPunct="0">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標楷體" panose="03000509000000000000" pitchFamily="65" charset="-120"/>
                        </a:defRPr>
                      </a:lvl3pPr>
                      <a:lvl4pPr marL="1600200" indent="-228600" eaLnBrk="0" hangingPunct="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4pPr>
                      <a:lvl5pPr marL="2057400" indent="-228600" eaLnBrk="0" hangingPunct="0">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TW" sz="1800" b="1" i="0" u="none" strike="noStrike" cap="none" normalizeH="0" baseline="0" dirty="0" smtClean="0">
                          <a:ln>
                            <a:noFill/>
                          </a:ln>
                          <a:solidFill>
                            <a:srgbClr val="1205BB"/>
                          </a:solidFill>
                          <a:effectLst/>
                          <a:latin typeface="標楷體" panose="03000509000000000000" pitchFamily="65" charset="-120"/>
                          <a:ea typeface="標楷體" panose="03000509000000000000" pitchFamily="65" charset="-120"/>
                          <a:cs typeface="Times New Roman" panose="02020603050405020304" pitchFamily="18" charset="0"/>
                        </a:rPr>
                        <a:t>規格</a:t>
                      </a:r>
                      <a:r>
                        <a:rPr kumimoji="0" lang="zh-TW" sz="1800" b="1" i="0" u="none" strike="noStrike" cap="none" normalizeH="0" baseline="0" dirty="0" smtClean="0">
                          <a:ln>
                            <a:noFill/>
                          </a:ln>
                          <a:solidFill>
                            <a:srgbClr val="1205BB"/>
                          </a:solidFill>
                          <a:effectLst/>
                          <a:latin typeface="標楷體" panose="03000509000000000000" pitchFamily="65" charset="-120"/>
                          <a:ea typeface="標楷體" panose="03000509000000000000" pitchFamily="65" charset="-120"/>
                          <a:cs typeface="Times New Roman" panose="02020603050405020304" pitchFamily="18" charset="0"/>
                        </a:rPr>
                        <a:t>標</a:t>
                      </a:r>
                    </a:p>
                  </a:txBody>
                  <a:tcPr marL="61800" marR="61800" marT="30895" marB="308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accent1"/>
                        </a:buClr>
                        <a:buSzPct val="65000"/>
                        <a:buFont typeface="Wingdings" panose="05000000000000000000" pitchFamily="2" charset="2"/>
                        <a:defRPr kumimoji="1" sz="2600">
                          <a:solidFill>
                            <a:schemeClr val="tx1"/>
                          </a:solidFill>
                          <a:latin typeface="Arial" panose="020B0604020202020204" pitchFamily="34" charset="0"/>
                          <a:ea typeface="標楷體" panose="03000509000000000000" pitchFamily="65" charset="-120"/>
                        </a:defRPr>
                      </a:lvl1pPr>
                      <a:lvl2pPr marL="742950" indent="-285750" eaLnBrk="0" hangingPunct="0">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標楷體" panose="03000509000000000000" pitchFamily="65" charset="-120"/>
                        </a:defRPr>
                      </a:lvl2pPr>
                      <a:lvl3pPr marL="1143000" indent="-228600" eaLnBrk="0" hangingPunct="0">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標楷體" panose="03000509000000000000" pitchFamily="65" charset="-120"/>
                        </a:defRPr>
                      </a:lvl3pPr>
                      <a:lvl4pPr marL="1600200" indent="-228600" eaLnBrk="0" hangingPunct="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4pPr>
                      <a:lvl5pPr marL="2057400" indent="-228600" eaLnBrk="0" hangingPunct="0">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TW" sz="1400" b="1" i="0" u="none" strike="noStrike" cap="none" normalizeH="0" baseline="0" smtClean="0">
                          <a:ln>
                            <a:noFill/>
                          </a:ln>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決標原則</a:t>
                      </a:r>
                      <a:endParaRPr kumimoji="0" lang="zh-TW" sz="1400" b="1" i="0" u="none" strike="noStrike" cap="none" normalizeH="0" baseline="0" smtClean="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1" lang="zh-TW" sz="1400" b="1" i="0" u="none" strike="noStrike" cap="none" normalizeH="0" baseline="0" smtClean="0">
                          <a:ln>
                            <a:noFill/>
                          </a:ln>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a:t>
                      </a:r>
                      <a:r>
                        <a:rPr kumimoji="1" lang="zh-TW" sz="1400" b="1" i="0" u="none" strike="noStrike" cap="none" normalizeH="0" baseline="0" smtClean="0">
                          <a:ln>
                            <a:noFill/>
                          </a:ln>
                          <a:solidFill>
                            <a:srgbClr val="FF0000"/>
                          </a:solidFill>
                          <a:effectLst/>
                          <a:latin typeface="標楷體" panose="03000509000000000000" pitchFamily="65" charset="-120"/>
                          <a:ea typeface="標楷體" panose="03000509000000000000" pitchFamily="65" charset="-120"/>
                          <a:cs typeface="Arial" panose="020B0604020202020204" pitchFamily="34" charset="0"/>
                        </a:rPr>
                        <a:t>複數決標</a:t>
                      </a:r>
                      <a:r>
                        <a:rPr kumimoji="0" lang="zh-TW" sz="1400" b="1" i="0" u="none" strike="noStrike" cap="none" normalizeH="0" baseline="0" smtClean="0">
                          <a:ln>
                            <a:noFill/>
                          </a:ln>
                          <a:solidFill>
                            <a:srgbClr val="FF0000"/>
                          </a:solidFill>
                          <a:effectLst/>
                          <a:latin typeface="標楷體" panose="03000509000000000000" pitchFamily="65" charset="-120"/>
                          <a:ea typeface="標楷體" panose="03000509000000000000" pitchFamily="65" charset="-120"/>
                          <a:cs typeface="Arial" panose="020B0604020202020204" pitchFamily="34" charset="0"/>
                        </a:rPr>
                        <a:t>屬採購策略</a:t>
                      </a:r>
                      <a:r>
                        <a:rPr kumimoji="1" lang="zh-TW" sz="1400" b="1" i="0" u="none" strike="noStrike" cap="none" normalizeH="0" baseline="0" smtClean="0">
                          <a:ln>
                            <a:noFill/>
                          </a:ln>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a:t>
                      </a:r>
                      <a:endParaRPr kumimoji="0" lang="zh-TW" sz="1400" b="1" i="0" u="none" strike="noStrike" cap="none" normalizeH="0" baseline="0" smtClean="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61800" marR="61800" marT="30895" marB="308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accent1"/>
                        </a:buClr>
                        <a:buSzPct val="65000"/>
                        <a:buFont typeface="Wingdings" panose="05000000000000000000" pitchFamily="2" charset="2"/>
                        <a:defRPr kumimoji="1" sz="2600">
                          <a:solidFill>
                            <a:schemeClr val="tx1"/>
                          </a:solidFill>
                          <a:latin typeface="Arial" panose="020B0604020202020204" pitchFamily="34" charset="0"/>
                          <a:ea typeface="標楷體" panose="03000509000000000000" pitchFamily="65" charset="-120"/>
                        </a:defRPr>
                      </a:lvl1pPr>
                      <a:lvl2pPr marL="742950" indent="-285750" eaLnBrk="0" hangingPunct="0">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標楷體" panose="03000509000000000000" pitchFamily="65" charset="-120"/>
                        </a:defRPr>
                      </a:lvl2pPr>
                      <a:lvl3pPr marL="1143000" indent="-228600" eaLnBrk="0" hangingPunct="0">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標楷體" panose="03000509000000000000" pitchFamily="65" charset="-120"/>
                        </a:defRPr>
                      </a:lvl3pPr>
                      <a:lvl4pPr marL="1600200" indent="-228600" eaLnBrk="0" hangingPunct="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4pPr>
                      <a:lvl5pPr marL="2057400" indent="-228600" eaLnBrk="0" hangingPunct="0">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1400" b="1" i="0" u="none" strike="noStrike" cap="none" normalizeH="0" baseline="0" smtClean="0">
                          <a:ln>
                            <a:noFill/>
                          </a:ln>
                          <a:solidFill>
                            <a:srgbClr val="000000"/>
                          </a:solidFill>
                          <a:effectLst/>
                          <a:latin typeface="標楷體" panose="03000509000000000000" pitchFamily="65" charset="-120"/>
                          <a:ea typeface="標楷體" panose="03000509000000000000" pitchFamily="65" charset="-120"/>
                          <a:cs typeface="Arial" panose="020B0604020202020204" pitchFamily="34" charset="0"/>
                        </a:rPr>
                        <a:t>招標方式</a:t>
                      </a:r>
                      <a:endParaRPr kumimoji="0" lang="zh-TW" sz="1400" b="1" i="0" u="none" strike="noStrike" cap="none" normalizeH="0" baseline="0" smtClean="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accent1"/>
                        </a:buClr>
                        <a:buSzPct val="65000"/>
                        <a:buFont typeface="Wingdings" panose="05000000000000000000" pitchFamily="2" charset="2"/>
                        <a:defRPr kumimoji="1" sz="2600">
                          <a:solidFill>
                            <a:schemeClr val="tx1"/>
                          </a:solidFill>
                          <a:latin typeface="Arial" panose="020B0604020202020204" pitchFamily="34" charset="0"/>
                          <a:ea typeface="標楷體" panose="03000509000000000000" pitchFamily="65" charset="-120"/>
                        </a:defRPr>
                      </a:lvl1pPr>
                      <a:lvl2pPr marL="742950" indent="-285750" eaLnBrk="0" hangingPunct="0">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標楷體" panose="03000509000000000000" pitchFamily="65" charset="-120"/>
                        </a:defRPr>
                      </a:lvl2pPr>
                      <a:lvl3pPr marL="1143000" indent="-228600" eaLnBrk="0" hangingPunct="0">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標楷體" panose="03000509000000000000" pitchFamily="65" charset="-120"/>
                        </a:defRPr>
                      </a:lvl3pPr>
                      <a:lvl4pPr marL="1600200" indent="-228600" eaLnBrk="0" hangingPunct="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4pPr>
                      <a:lvl5pPr marL="2057400" indent="-228600" eaLnBrk="0" hangingPunct="0">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1400" b="1" i="0" u="none" strike="noStrike" cap="none" normalizeH="0" baseline="0" smtClean="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rPr>
                        <a:t>契約價金</a:t>
                      </a:r>
                      <a:endParaRPr kumimoji="0" lang="en-US" altLang="zh-TW" sz="1400" b="1" i="0" u="none" strike="noStrike" cap="none" normalizeH="0" baseline="0" smtClean="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1400" b="1" i="0" u="none" strike="noStrike" cap="none" normalizeH="0" baseline="0" smtClean="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rPr>
                        <a:t>給付條件</a:t>
                      </a:r>
                      <a:endParaRPr kumimoji="0" lang="zh-TW" sz="1400" b="1" i="0" u="none" strike="noStrike" cap="none" normalizeH="0" baseline="0" smtClean="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r h="3719238">
                <a:tc>
                  <a:txBody>
                    <a:bodyPr/>
                    <a:lstStyle>
                      <a:lvl1pPr eaLnBrk="0" hangingPunct="0">
                        <a:spcBef>
                          <a:spcPct val="20000"/>
                        </a:spcBef>
                        <a:buClr>
                          <a:schemeClr val="accent1"/>
                        </a:buClr>
                        <a:buSzPct val="65000"/>
                        <a:buFont typeface="Wingdings" panose="05000000000000000000" pitchFamily="2" charset="2"/>
                        <a:defRPr kumimoji="1" sz="2600">
                          <a:solidFill>
                            <a:schemeClr val="tx1"/>
                          </a:solidFill>
                          <a:latin typeface="Arial" panose="020B0604020202020204" pitchFamily="34" charset="0"/>
                          <a:ea typeface="標楷體" panose="03000509000000000000" pitchFamily="65" charset="-120"/>
                        </a:defRPr>
                      </a:lvl1pPr>
                      <a:lvl2pPr marL="742950" indent="-285750" eaLnBrk="0" hangingPunct="0">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標楷體" panose="03000509000000000000" pitchFamily="65" charset="-120"/>
                        </a:defRPr>
                      </a:lvl2pPr>
                      <a:lvl3pPr marL="1143000" indent="-228600" eaLnBrk="0" hangingPunct="0">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標楷體" panose="03000509000000000000" pitchFamily="65" charset="-120"/>
                        </a:defRPr>
                      </a:lvl3pPr>
                      <a:lvl4pPr marL="1600200" indent="-228600" eaLnBrk="0" hangingPunct="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4pPr>
                      <a:lvl5pPr marL="2057400" indent="-228600" eaLnBrk="0" hangingPunct="0">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TW" sz="1600" b="1" i="0" u="none" strike="noStrike" cap="none" normalizeH="0" baseline="0" smtClean="0">
                          <a:ln>
                            <a:noFill/>
                          </a:ln>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公告金額以上</a:t>
                      </a:r>
                      <a:endParaRPr kumimoji="0" lang="zh-TW" sz="1600" b="1" i="0" u="none" strike="noStrike" cap="none" normalizeH="0" baseline="0" smtClean="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61800" marR="61800" marT="30895" marB="308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accent1"/>
                        </a:buClr>
                        <a:buSzPct val="65000"/>
                        <a:buFont typeface="Wingdings" panose="05000000000000000000" pitchFamily="2" charset="2"/>
                        <a:defRPr kumimoji="1" sz="2600">
                          <a:solidFill>
                            <a:schemeClr val="tx1"/>
                          </a:solidFill>
                          <a:latin typeface="Arial" panose="020B0604020202020204" pitchFamily="34" charset="0"/>
                          <a:ea typeface="標楷體" panose="03000509000000000000" pitchFamily="65" charset="-120"/>
                        </a:defRPr>
                      </a:lvl1pPr>
                      <a:lvl2pPr marL="742950" indent="-285750" eaLnBrk="0" hangingPunct="0">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標楷體" panose="03000509000000000000" pitchFamily="65" charset="-120"/>
                        </a:defRPr>
                      </a:lvl2pPr>
                      <a:lvl3pPr marL="1143000" indent="-228600" eaLnBrk="0" hangingPunct="0">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標楷體" panose="03000509000000000000" pitchFamily="65" charset="-120"/>
                        </a:defRPr>
                      </a:lvl3pPr>
                      <a:lvl4pPr marL="1600200" indent="-228600" eaLnBrk="0" hangingPunct="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4pPr>
                      <a:lvl5pPr marL="2057400" indent="-228600" eaLnBrk="0" hangingPunct="0">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zh-TW" altLang="zh-TW" sz="1600" b="1" i="0" u="none" strike="noStrike" cap="none" normalizeH="0" baseline="0" dirty="0" smtClean="0">
                          <a:ln>
                            <a:noFill/>
                          </a:ln>
                          <a:solidFill>
                            <a:srgbClr val="FF0000"/>
                          </a:solidFill>
                          <a:effectLst/>
                          <a:latin typeface="+mn-ea"/>
                          <a:ea typeface="+mn-ea"/>
                          <a:cs typeface="Times New Roman" panose="02020603050405020304" pitchFamily="18" charset="0"/>
                        </a:rPr>
                        <a:t>◎</a:t>
                      </a:r>
                      <a:r>
                        <a:rPr kumimoji="1" lang="zh-TW" altLang="en-US" sz="1600" b="1" i="0" u="none" strike="noStrike" cap="none" normalizeH="0" baseline="0" dirty="0" smtClean="0">
                          <a:ln>
                            <a:noFill/>
                          </a:ln>
                          <a:solidFill>
                            <a:srgbClr val="FF0000"/>
                          </a:solidFill>
                          <a:effectLst/>
                          <a:latin typeface="+mn-ea"/>
                          <a:ea typeface="+mn-ea"/>
                          <a:cs typeface="Times New Roman" panose="02020603050405020304" pitchFamily="18" charset="0"/>
                        </a:rPr>
                        <a:t>採購評選</a:t>
                      </a:r>
                      <a:r>
                        <a:rPr kumimoji="1" lang="en-US" altLang="zh-TW" sz="1600" b="1" i="0" u="none" strike="noStrike" cap="none" normalizeH="0" baseline="0" dirty="0" smtClean="0">
                          <a:ln>
                            <a:noFill/>
                          </a:ln>
                          <a:solidFill>
                            <a:srgbClr val="FF0000"/>
                          </a:solidFill>
                          <a:effectLst/>
                          <a:latin typeface="+mn-ea"/>
                          <a:ea typeface="+mn-ea"/>
                          <a:cs typeface="Times New Roman" panose="02020603050405020304" pitchFamily="18" charset="0"/>
                        </a:rPr>
                        <a:t>(</a:t>
                      </a:r>
                      <a:r>
                        <a:rPr kumimoji="1" lang="zh-TW" altLang="en-US" sz="1600" b="1" i="0" u="none" strike="noStrike" cap="none" normalizeH="0" baseline="0" dirty="0" smtClean="0">
                          <a:ln>
                            <a:noFill/>
                          </a:ln>
                          <a:solidFill>
                            <a:srgbClr val="FF0000"/>
                          </a:solidFill>
                          <a:effectLst/>
                          <a:latin typeface="+mn-ea"/>
                          <a:ea typeface="+mn-ea"/>
                          <a:cs typeface="Times New Roman" panose="02020603050405020304" pitchFamily="18" charset="0"/>
                        </a:rPr>
                        <a:t>最有利標</a:t>
                      </a:r>
                      <a:r>
                        <a:rPr kumimoji="1" lang="en-US" altLang="zh-TW" sz="1600" b="1" i="0" u="none" strike="noStrike" cap="none" normalizeH="0" baseline="0" dirty="0" smtClean="0">
                          <a:ln>
                            <a:noFill/>
                          </a:ln>
                          <a:solidFill>
                            <a:srgbClr val="FF0000"/>
                          </a:solidFill>
                          <a:effectLst/>
                          <a:latin typeface="+mn-ea"/>
                          <a:ea typeface="+mn-ea"/>
                          <a:cs typeface="Times New Roman" panose="02020603050405020304" pitchFamily="18" charset="0"/>
                        </a:rPr>
                        <a:t>)</a:t>
                      </a:r>
                      <a:r>
                        <a:rPr kumimoji="1" lang="zh-TW" sz="1600" b="1" i="0" u="none" strike="noStrike" cap="none" normalizeH="0" baseline="0" dirty="0" smtClean="0">
                          <a:ln>
                            <a:noFill/>
                          </a:ln>
                          <a:solidFill>
                            <a:srgbClr val="FF0000"/>
                          </a:solidFill>
                          <a:effectLst/>
                          <a:latin typeface="+mn-ea"/>
                          <a:ea typeface="+mn-ea"/>
                          <a:cs typeface="Times New Roman" panose="02020603050405020304" pitchFamily="18" charset="0"/>
                        </a:rPr>
                        <a:t>：</a:t>
                      </a:r>
                      <a:endParaRPr kumimoji="0" lang="zh-TW" sz="1600" b="1" i="0" u="none" strike="noStrike" cap="none" normalizeH="0" baseline="0" dirty="0" smtClean="0">
                        <a:ln>
                          <a:noFill/>
                        </a:ln>
                        <a:solidFill>
                          <a:schemeClr val="tx1"/>
                        </a:solidFill>
                        <a:effectLst/>
                        <a:latin typeface="+mn-ea"/>
                        <a:ea typeface="+mn-ea"/>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1" lang="zh-TW" sz="1600" b="1" i="0" u="none" strike="noStrike" cap="none" normalizeH="0" baseline="0" dirty="0" smtClean="0">
                          <a:ln>
                            <a:noFill/>
                          </a:ln>
                          <a:solidFill>
                            <a:schemeClr val="tx1"/>
                          </a:solidFill>
                          <a:effectLst/>
                          <a:latin typeface="+mn-ea"/>
                          <a:ea typeface="+mn-ea"/>
                          <a:cs typeface="Arial" panose="020B0604020202020204" pitchFamily="34" charset="0"/>
                        </a:rPr>
                        <a:t>機關提出</a:t>
                      </a:r>
                      <a:r>
                        <a:rPr kumimoji="1" lang="zh-TW" sz="1600" b="1" i="0" u="none" strike="noStrike" cap="none" normalizeH="0" baseline="0" dirty="0" smtClean="0">
                          <a:ln>
                            <a:noFill/>
                          </a:ln>
                          <a:solidFill>
                            <a:srgbClr val="FF0000"/>
                          </a:solidFill>
                          <a:effectLst/>
                          <a:latin typeface="+mn-ea"/>
                          <a:ea typeface="+mn-ea"/>
                          <a:cs typeface="Arial" panose="020B0604020202020204" pitchFamily="34" charset="0"/>
                        </a:rPr>
                        <a:t>採購需求計畫</a:t>
                      </a:r>
                      <a:r>
                        <a:rPr kumimoji="1" lang="zh-TW" altLang="en-US" sz="1600" b="1" i="0" u="none" strike="noStrike" cap="none" normalizeH="0" baseline="0" dirty="0" smtClean="0">
                          <a:ln>
                            <a:noFill/>
                          </a:ln>
                          <a:solidFill>
                            <a:srgbClr val="FF0000"/>
                          </a:solidFill>
                          <a:effectLst/>
                          <a:latin typeface="+mn-ea"/>
                          <a:ea typeface="+mn-ea"/>
                          <a:cs typeface="Arial" panose="020B0604020202020204" pitchFamily="34" charset="0"/>
                        </a:rPr>
                        <a:t>要約</a:t>
                      </a:r>
                      <a:r>
                        <a:rPr kumimoji="1" lang="zh-TW" sz="1600" b="1" i="0" u="none" strike="noStrike" cap="none" normalizeH="0" baseline="0" dirty="0" smtClean="0">
                          <a:ln>
                            <a:noFill/>
                          </a:ln>
                          <a:solidFill>
                            <a:srgbClr val="000000"/>
                          </a:solidFill>
                          <a:effectLst/>
                          <a:latin typeface="+mn-ea"/>
                          <a:ea typeface="+mn-ea"/>
                          <a:cs typeface="Arial" panose="020B0604020202020204" pitchFamily="34" charset="0"/>
                        </a:rPr>
                        <a:t>，</a:t>
                      </a:r>
                      <a:r>
                        <a:rPr kumimoji="1" lang="zh-TW" altLang="en-US" sz="1600" b="1" i="0" u="none" strike="noStrike" cap="none" normalizeH="0" baseline="0" dirty="0" smtClean="0">
                          <a:ln>
                            <a:noFill/>
                          </a:ln>
                          <a:solidFill>
                            <a:srgbClr val="000000"/>
                          </a:solidFill>
                          <a:effectLst/>
                          <a:latin typeface="+mn-ea"/>
                          <a:ea typeface="+mn-ea"/>
                          <a:cs typeface="Arial" panose="020B0604020202020204" pitchFamily="34" charset="0"/>
                        </a:rPr>
                        <a:t>請</a:t>
                      </a:r>
                      <a:r>
                        <a:rPr kumimoji="1" lang="zh-TW" sz="1600" b="1" i="0" u="none" strike="noStrike" cap="none" normalizeH="0" baseline="0" dirty="0" smtClean="0">
                          <a:ln>
                            <a:noFill/>
                          </a:ln>
                          <a:solidFill>
                            <a:srgbClr val="000000"/>
                          </a:solidFill>
                          <a:effectLst/>
                          <a:latin typeface="+mn-ea"/>
                          <a:ea typeface="+mn-ea"/>
                          <a:cs typeface="Arial" panose="020B0604020202020204" pitchFamily="34" charset="0"/>
                        </a:rPr>
                        <a:t>投標廠商</a:t>
                      </a:r>
                      <a:r>
                        <a:rPr kumimoji="1" lang="zh-TW" altLang="en-US" sz="1600" b="1" i="0" u="none" strike="noStrike" cap="none" normalizeH="0" baseline="0" dirty="0" smtClean="0">
                          <a:ln>
                            <a:noFill/>
                          </a:ln>
                          <a:solidFill>
                            <a:srgbClr val="000000"/>
                          </a:solidFill>
                          <a:effectLst/>
                          <a:latin typeface="+mn-ea"/>
                          <a:ea typeface="+mn-ea"/>
                          <a:cs typeface="Arial" panose="020B0604020202020204" pitchFamily="34" charset="0"/>
                        </a:rPr>
                        <a:t>製作</a:t>
                      </a:r>
                      <a:r>
                        <a:rPr kumimoji="1" lang="zh-TW" sz="1600" b="1" i="0" u="none" strike="noStrike" cap="none" normalizeH="0" baseline="0" dirty="0" smtClean="0">
                          <a:ln>
                            <a:noFill/>
                          </a:ln>
                          <a:solidFill>
                            <a:srgbClr val="000000"/>
                          </a:solidFill>
                          <a:effectLst/>
                          <a:latin typeface="+mn-ea"/>
                          <a:ea typeface="+mn-ea"/>
                          <a:cs typeface="Arial" panose="020B0604020202020204" pitchFamily="34" charset="0"/>
                        </a:rPr>
                        <a:t>服務建議書</a:t>
                      </a:r>
                      <a:r>
                        <a:rPr kumimoji="1" lang="zh-TW" altLang="en-US" sz="1600" b="1" i="0" u="none" strike="noStrike" cap="none" normalizeH="0" baseline="0" dirty="0" smtClean="0">
                          <a:ln>
                            <a:noFill/>
                          </a:ln>
                          <a:solidFill>
                            <a:srgbClr val="000000"/>
                          </a:solidFill>
                          <a:effectLst/>
                          <a:latin typeface="標楷體" panose="03000509000000000000" pitchFamily="65" charset="-120"/>
                          <a:ea typeface="標楷體" panose="03000509000000000000" pitchFamily="65" charset="-120"/>
                          <a:cs typeface="Arial" panose="020B0604020202020204" pitchFamily="34" charset="0"/>
                        </a:rPr>
                        <a:t>，經</a:t>
                      </a:r>
                      <a:r>
                        <a:rPr kumimoji="1" lang="zh-TW" altLang="en-US" sz="1600" b="1" i="0" u="none" strike="noStrike" cap="none" normalizeH="0" baseline="0" dirty="0" smtClean="0">
                          <a:ln>
                            <a:noFill/>
                          </a:ln>
                          <a:solidFill>
                            <a:srgbClr val="000000"/>
                          </a:solidFill>
                          <a:effectLst/>
                          <a:latin typeface="+mn-ea"/>
                          <a:ea typeface="+mn-ea"/>
                          <a:cs typeface="Arial" panose="020B0604020202020204" pitchFamily="34" charset="0"/>
                        </a:rPr>
                        <a:t>採購</a:t>
                      </a:r>
                      <a:r>
                        <a:rPr kumimoji="1" lang="zh-TW" sz="1600" b="1" i="0" u="none" strike="noStrike" cap="none" normalizeH="0" baseline="0" dirty="0" smtClean="0">
                          <a:ln>
                            <a:noFill/>
                          </a:ln>
                          <a:solidFill>
                            <a:srgbClr val="000000"/>
                          </a:solidFill>
                          <a:effectLst/>
                          <a:latin typeface="+mn-ea"/>
                          <a:ea typeface="+mn-ea"/>
                          <a:cs typeface="Arial" panose="020B0604020202020204" pitchFamily="34" charset="0"/>
                        </a:rPr>
                        <a:t>評選</a:t>
                      </a:r>
                      <a:r>
                        <a:rPr kumimoji="1" lang="zh-TW" altLang="en-US" sz="1600" b="1" i="0" u="none" strike="noStrike" cap="none" normalizeH="0" baseline="0" dirty="0" smtClean="0">
                          <a:ln>
                            <a:noFill/>
                          </a:ln>
                          <a:solidFill>
                            <a:srgbClr val="000000"/>
                          </a:solidFill>
                          <a:effectLst/>
                          <a:latin typeface="+mn-ea"/>
                          <a:ea typeface="+mn-ea"/>
                          <a:cs typeface="Arial" panose="020B0604020202020204" pitchFamily="34" charset="0"/>
                        </a:rPr>
                        <a:t>會議評選決標</a:t>
                      </a:r>
                      <a:r>
                        <a:rPr kumimoji="1" lang="zh-TW" sz="1600" b="1" i="0" u="none" strike="noStrike" cap="none" normalizeH="0" baseline="0" dirty="0" smtClean="0">
                          <a:ln>
                            <a:noFill/>
                          </a:ln>
                          <a:solidFill>
                            <a:srgbClr val="000000"/>
                          </a:solidFill>
                          <a:effectLst/>
                          <a:latin typeface="+mn-ea"/>
                          <a:ea typeface="+mn-ea"/>
                          <a:cs typeface="Arial" panose="020B0604020202020204" pitchFamily="34" charset="0"/>
                        </a:rPr>
                        <a:t>廠商。</a:t>
                      </a:r>
                      <a:endParaRPr kumimoji="0" lang="zh-TW" sz="1600" b="1" i="0" u="none" strike="noStrike" cap="none" normalizeH="0" baseline="0" dirty="0" smtClean="0">
                        <a:ln>
                          <a:noFill/>
                        </a:ln>
                        <a:solidFill>
                          <a:schemeClr val="tx1"/>
                        </a:solidFill>
                        <a:effectLst/>
                        <a:latin typeface="+mn-ea"/>
                        <a:ea typeface="+mn-ea"/>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1" lang="zh-TW" sz="1600" b="1" i="0" u="none" strike="noStrike" cap="none" normalizeH="0" baseline="0" dirty="0" smtClean="0">
                          <a:ln>
                            <a:noFill/>
                          </a:ln>
                          <a:solidFill>
                            <a:srgbClr val="FF0000"/>
                          </a:solidFill>
                          <a:effectLst/>
                          <a:latin typeface="+mn-ea"/>
                          <a:ea typeface="+mn-ea"/>
                          <a:cs typeface="Times New Roman" panose="02020603050405020304" pitchFamily="18" charset="0"/>
                        </a:rPr>
                        <a:t>◎</a:t>
                      </a:r>
                      <a:r>
                        <a:rPr kumimoji="1" lang="zh-TW" altLang="en-US" sz="1600" b="1" i="0" u="none" strike="noStrike" cap="none" normalizeH="0" baseline="0" dirty="0" smtClean="0">
                          <a:ln>
                            <a:noFill/>
                          </a:ln>
                          <a:solidFill>
                            <a:srgbClr val="FF0000"/>
                          </a:solidFill>
                          <a:effectLst/>
                          <a:latin typeface="+mn-ea"/>
                          <a:ea typeface="+mn-ea"/>
                          <a:cs typeface="Times New Roman" panose="02020603050405020304" pitchFamily="18" charset="0"/>
                        </a:rPr>
                        <a:t>規格擬訂</a:t>
                      </a:r>
                      <a:r>
                        <a:rPr kumimoji="1" lang="en-US" altLang="zh-TW" sz="1600" b="1" i="0" u="none" strike="noStrike" cap="none" normalizeH="0" baseline="0" dirty="0" smtClean="0">
                          <a:ln>
                            <a:noFill/>
                          </a:ln>
                          <a:solidFill>
                            <a:srgbClr val="FF0000"/>
                          </a:solidFill>
                          <a:effectLst/>
                          <a:latin typeface="+mn-ea"/>
                          <a:ea typeface="+mn-ea"/>
                          <a:cs typeface="Times New Roman" panose="02020603050405020304" pitchFamily="18" charset="0"/>
                        </a:rPr>
                        <a:t>(</a:t>
                      </a:r>
                      <a:r>
                        <a:rPr kumimoji="1" lang="zh-TW" altLang="en-US" sz="1600" b="1" i="0" u="none" strike="noStrike" cap="none" normalizeH="0" baseline="0" dirty="0" smtClean="0">
                          <a:ln>
                            <a:noFill/>
                          </a:ln>
                          <a:solidFill>
                            <a:srgbClr val="FF0000"/>
                          </a:solidFill>
                          <a:effectLst/>
                          <a:latin typeface="+mn-ea"/>
                          <a:ea typeface="+mn-ea"/>
                          <a:cs typeface="Times New Roman" panose="02020603050405020304" pitchFamily="18" charset="0"/>
                        </a:rPr>
                        <a:t>最低標</a:t>
                      </a:r>
                      <a:r>
                        <a:rPr kumimoji="1" lang="en-US" altLang="zh-TW" sz="1600" b="1" i="0" u="none" strike="noStrike" cap="none" normalizeH="0" baseline="0" dirty="0" smtClean="0">
                          <a:ln>
                            <a:noFill/>
                          </a:ln>
                          <a:solidFill>
                            <a:srgbClr val="FF0000"/>
                          </a:solidFill>
                          <a:effectLst/>
                          <a:latin typeface="+mn-ea"/>
                          <a:ea typeface="+mn-ea"/>
                          <a:cs typeface="Times New Roman" panose="02020603050405020304" pitchFamily="18" charset="0"/>
                        </a:rPr>
                        <a:t>)</a:t>
                      </a:r>
                      <a:r>
                        <a:rPr kumimoji="1" lang="zh-TW" sz="1600" b="1" i="0" u="none" strike="noStrike" cap="none" normalizeH="0" baseline="0" dirty="0" smtClean="0">
                          <a:ln>
                            <a:noFill/>
                          </a:ln>
                          <a:solidFill>
                            <a:srgbClr val="FF0000"/>
                          </a:solidFill>
                          <a:effectLst/>
                          <a:latin typeface="+mn-ea"/>
                          <a:ea typeface="+mn-ea"/>
                          <a:cs typeface="Times New Roman" panose="02020603050405020304" pitchFamily="18" charset="0"/>
                        </a:rPr>
                        <a:t>：</a:t>
                      </a:r>
                      <a:endParaRPr kumimoji="0" lang="zh-TW" sz="1600" b="1" i="0" u="none" strike="noStrike" cap="none" normalizeH="0" baseline="0" dirty="0" smtClean="0">
                        <a:ln>
                          <a:noFill/>
                        </a:ln>
                        <a:solidFill>
                          <a:srgbClr val="FF0000"/>
                        </a:solidFill>
                        <a:effectLst/>
                        <a:latin typeface="+mn-ea"/>
                        <a:ea typeface="+mn-ea"/>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1" lang="zh-TW" sz="1600" b="1" i="0" u="none" strike="noStrike" cap="none" normalizeH="0" baseline="0" dirty="0" smtClean="0">
                          <a:ln>
                            <a:noFill/>
                          </a:ln>
                          <a:solidFill>
                            <a:srgbClr val="000000"/>
                          </a:solidFill>
                          <a:effectLst/>
                          <a:latin typeface="+mn-ea"/>
                          <a:ea typeface="+mn-ea"/>
                          <a:cs typeface="Arial" panose="020B0604020202020204" pitchFamily="34" charset="0"/>
                        </a:rPr>
                        <a:t>機關擬定之技術規格</a:t>
                      </a:r>
                      <a:r>
                        <a:rPr kumimoji="0" lang="zh-TW" sz="1600" b="1" i="0" u="none" strike="noStrike" cap="none" normalizeH="0" baseline="0" dirty="0" smtClean="0">
                          <a:ln>
                            <a:noFill/>
                          </a:ln>
                          <a:solidFill>
                            <a:srgbClr val="000000"/>
                          </a:solidFill>
                          <a:effectLst/>
                          <a:latin typeface="+mn-ea"/>
                          <a:ea typeface="+mn-ea"/>
                        </a:rPr>
                        <a:t>有國際標準或國家標準者從其規定，在目的及效果上不得限制競爭</a:t>
                      </a:r>
                      <a:r>
                        <a:rPr kumimoji="0" lang="zh-TW" altLang="en-US" sz="1600" b="1" i="0" u="none" strike="noStrike" cap="none" normalizeH="0" baseline="0" dirty="0" smtClean="0">
                          <a:ln>
                            <a:noFill/>
                          </a:ln>
                          <a:solidFill>
                            <a:srgbClr val="000000"/>
                          </a:solidFill>
                          <a:effectLst/>
                          <a:latin typeface="+mn-ea"/>
                          <a:ea typeface="+mn-ea"/>
                        </a:rPr>
                        <a:t>、</a:t>
                      </a:r>
                      <a:r>
                        <a:rPr kumimoji="0" lang="zh-TW" sz="1600" b="1" i="0" u="none" strike="noStrike" cap="none" normalizeH="0" baseline="0" dirty="0" smtClean="0">
                          <a:ln>
                            <a:noFill/>
                          </a:ln>
                          <a:solidFill>
                            <a:schemeClr val="tx1"/>
                          </a:solidFill>
                          <a:effectLst/>
                          <a:latin typeface="+mn-ea"/>
                          <a:ea typeface="+mn-ea"/>
                        </a:rPr>
                        <a:t>要求或提及特定之商標</a:t>
                      </a:r>
                      <a:r>
                        <a:rPr kumimoji="0" lang="en-US" altLang="zh-TW" sz="1600" b="1" i="0" u="none" strike="noStrike" cap="none" normalizeH="0" baseline="0" dirty="0" smtClean="0">
                          <a:ln>
                            <a:noFill/>
                          </a:ln>
                          <a:solidFill>
                            <a:schemeClr val="tx1"/>
                          </a:solidFill>
                          <a:effectLst/>
                          <a:latin typeface="+mn-ea"/>
                          <a:ea typeface="+mn-ea"/>
                        </a:rPr>
                        <a:t>…</a:t>
                      </a:r>
                      <a:r>
                        <a:rPr kumimoji="0" lang="zh-TW" sz="1600" b="1" i="0" u="none" strike="noStrike" cap="none" normalizeH="0" baseline="0" dirty="0" smtClean="0">
                          <a:ln>
                            <a:noFill/>
                          </a:ln>
                          <a:solidFill>
                            <a:schemeClr val="tx1"/>
                          </a:solidFill>
                          <a:effectLst/>
                          <a:latin typeface="+mn-ea"/>
                          <a:ea typeface="+mn-ea"/>
                        </a:rPr>
                        <a:t>供應者。</a:t>
                      </a:r>
                      <a:r>
                        <a:rPr kumimoji="0" lang="zh-TW" altLang="en-US" sz="1600" b="1" i="0" u="none" strike="noStrike" cap="none" normalizeH="0" baseline="0" dirty="0" smtClean="0">
                          <a:ln>
                            <a:noFill/>
                          </a:ln>
                          <a:solidFill>
                            <a:schemeClr val="tx1"/>
                          </a:solidFill>
                          <a:effectLst/>
                          <a:latin typeface="+mn-ea"/>
                          <a:ea typeface="+mn-ea"/>
                        </a:rPr>
                        <a:t>如</a:t>
                      </a:r>
                      <a:r>
                        <a:rPr kumimoji="0" lang="zh-TW" sz="1600" b="1" i="0" u="sng" strike="noStrike" cap="none" normalizeH="0" baseline="0" dirty="0" smtClean="0">
                          <a:ln>
                            <a:noFill/>
                          </a:ln>
                          <a:solidFill>
                            <a:schemeClr val="tx1"/>
                          </a:solidFill>
                          <a:effectLst/>
                          <a:latin typeface="+mn-ea"/>
                          <a:ea typeface="+mn-ea"/>
                        </a:rPr>
                        <a:t>註明</a:t>
                      </a:r>
                      <a:r>
                        <a:rPr kumimoji="0" lang="zh-TW" sz="1600" b="1" i="0" u="sng" strike="noStrike" cap="none" normalizeH="0" baseline="0" dirty="0" smtClean="0">
                          <a:ln>
                            <a:noFill/>
                          </a:ln>
                          <a:solidFill>
                            <a:srgbClr val="FF0000"/>
                          </a:solidFill>
                          <a:effectLst/>
                          <a:latin typeface="+mn-ea"/>
                          <a:ea typeface="+mn-ea"/>
                        </a:rPr>
                        <a:t>「或同等品」者，不在此限。</a:t>
                      </a:r>
                      <a:endParaRPr kumimoji="0" lang="zh-TW" sz="1600" b="1" i="0" u="none" strike="noStrike" cap="none" normalizeH="0" baseline="0" dirty="0" smtClean="0">
                        <a:ln>
                          <a:noFill/>
                        </a:ln>
                        <a:solidFill>
                          <a:srgbClr val="FF0000"/>
                        </a:solidFill>
                        <a:effectLst/>
                        <a:latin typeface="+mn-ea"/>
                        <a:ea typeface="+mn-ea"/>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1" lang="zh-TW" altLang="zh-TW" sz="1600" b="1" i="0" u="none" strike="noStrike" cap="none" normalizeH="0" baseline="0" dirty="0" smtClean="0">
                          <a:ln>
                            <a:noFill/>
                          </a:ln>
                          <a:solidFill>
                            <a:srgbClr val="000000"/>
                          </a:solidFill>
                          <a:effectLst/>
                          <a:latin typeface="+mn-ea"/>
                          <a:ea typeface="+mn-ea"/>
                          <a:cs typeface="Arial" panose="020B0604020202020204" pitchFamily="34" charset="0"/>
                        </a:rPr>
                        <a:t>【</a:t>
                      </a:r>
                      <a:r>
                        <a:rPr kumimoji="0" lang="zh-TW" sz="1600" b="1" i="0" u="none" strike="noStrike" cap="none" normalizeH="0" baseline="0" dirty="0" smtClean="0">
                          <a:ln>
                            <a:noFill/>
                          </a:ln>
                          <a:solidFill>
                            <a:srgbClr val="000000"/>
                          </a:solidFill>
                          <a:effectLst/>
                          <a:latin typeface="+mn-ea"/>
                          <a:ea typeface="+mn-ea"/>
                          <a:cs typeface="Arial" panose="020B0604020202020204" pitchFamily="34" charset="0"/>
                        </a:rPr>
                        <a:t>採</a:t>
                      </a:r>
                      <a:r>
                        <a:rPr kumimoji="0" lang="en-US" altLang="zh-TW" sz="1600" b="1" i="0" u="none" strike="noStrike" cap="none" normalizeH="0" baseline="0" dirty="0" smtClean="0">
                          <a:ln>
                            <a:noFill/>
                          </a:ln>
                          <a:solidFill>
                            <a:srgbClr val="000000"/>
                          </a:solidFill>
                          <a:effectLst/>
                          <a:latin typeface="+mn-ea"/>
                          <a:ea typeface="+mn-ea"/>
                          <a:cs typeface="Arial" panose="020B0604020202020204" pitchFamily="34" charset="0"/>
                        </a:rPr>
                        <a:t>26</a:t>
                      </a:r>
                      <a:r>
                        <a:rPr kumimoji="0" lang="en-US" sz="1600" b="1" i="0" u="none" strike="noStrike" cap="none" normalizeH="0" baseline="0" dirty="0" smtClean="0">
                          <a:ln>
                            <a:noFill/>
                          </a:ln>
                          <a:solidFill>
                            <a:srgbClr val="000000"/>
                          </a:solidFill>
                          <a:effectLst/>
                          <a:latin typeface="+mn-ea"/>
                          <a:ea typeface="+mn-ea"/>
                          <a:cs typeface="Arial" panose="020B0604020202020204" pitchFamily="34" charset="0"/>
                        </a:rPr>
                        <a:t>；</a:t>
                      </a:r>
                      <a:r>
                        <a:rPr kumimoji="0" lang="zh-TW" altLang="en-US" sz="1600" b="1" i="0" u="none" strike="noStrike" cap="none" normalizeH="0" baseline="0" dirty="0" smtClean="0">
                          <a:ln>
                            <a:noFill/>
                          </a:ln>
                          <a:solidFill>
                            <a:srgbClr val="000000"/>
                          </a:solidFill>
                          <a:effectLst/>
                          <a:latin typeface="+mn-ea"/>
                          <a:ea typeface="+mn-ea"/>
                          <a:cs typeface="Arial" panose="020B0604020202020204" pitchFamily="34" charset="0"/>
                        </a:rPr>
                        <a:t>政府採購法第二十六條執行注意事項</a:t>
                      </a:r>
                      <a:r>
                        <a:rPr kumimoji="1" lang="zh-TW" altLang="zh-TW" sz="1600" b="1" i="0" u="none" strike="noStrike" cap="none" normalizeH="0" baseline="0" dirty="0" smtClean="0">
                          <a:ln>
                            <a:noFill/>
                          </a:ln>
                          <a:solidFill>
                            <a:srgbClr val="000000"/>
                          </a:solidFill>
                          <a:effectLst/>
                          <a:latin typeface="+mn-ea"/>
                          <a:ea typeface="+mn-ea"/>
                          <a:cs typeface="Arial" panose="020B0604020202020204" pitchFamily="34" charset="0"/>
                        </a:rPr>
                        <a:t>】</a:t>
                      </a:r>
                      <a:endParaRPr kumimoji="0" lang="zh-TW" altLang="zh-TW" sz="1600" b="1" i="0" u="none" strike="noStrike" cap="none" normalizeH="0" baseline="0" dirty="0" smtClean="0">
                        <a:ln>
                          <a:noFill/>
                        </a:ln>
                        <a:solidFill>
                          <a:schemeClr val="tx1"/>
                        </a:solidFill>
                        <a:effectLst/>
                        <a:latin typeface="+mn-ea"/>
                        <a:ea typeface="+mn-ea"/>
                        <a:cs typeface="Times New Roman" panose="02020603050405020304" pitchFamily="18" charset="0"/>
                      </a:endParaRPr>
                    </a:p>
                  </a:txBody>
                  <a:tcPr marL="61800" marR="61800" marT="30895" marB="3089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accent1"/>
                        </a:buClr>
                        <a:buSzPct val="65000"/>
                        <a:buFont typeface="Wingdings" panose="05000000000000000000" pitchFamily="2" charset="2"/>
                        <a:defRPr kumimoji="1" sz="2600">
                          <a:solidFill>
                            <a:schemeClr val="tx1"/>
                          </a:solidFill>
                          <a:latin typeface="Arial" panose="020B0604020202020204" pitchFamily="34" charset="0"/>
                          <a:ea typeface="標楷體" panose="03000509000000000000" pitchFamily="65" charset="-120"/>
                        </a:defRPr>
                      </a:lvl1pPr>
                      <a:lvl2pPr marL="742950" indent="-285750" eaLnBrk="0" hangingPunct="0">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標楷體" panose="03000509000000000000" pitchFamily="65" charset="-120"/>
                        </a:defRPr>
                      </a:lvl2pPr>
                      <a:lvl3pPr marL="1143000" indent="-228600" eaLnBrk="0" hangingPunct="0">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標楷體" panose="03000509000000000000" pitchFamily="65" charset="-120"/>
                        </a:defRPr>
                      </a:lvl3pPr>
                      <a:lvl4pPr marL="1600200" indent="-228600" eaLnBrk="0" hangingPunct="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4pPr>
                      <a:lvl5pPr marL="2057400" indent="-228600" eaLnBrk="0" hangingPunct="0">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zh-TW" altLang="zh-TW" sz="1600" b="1" i="0" u="none" strike="noStrike" cap="none" normalizeH="0" baseline="0" dirty="0" smtClean="0">
                          <a:ln>
                            <a:noFill/>
                          </a:ln>
                          <a:solidFill>
                            <a:srgbClr val="FF0000"/>
                          </a:solidFill>
                          <a:effectLst/>
                          <a:latin typeface="標楷體" panose="03000509000000000000" pitchFamily="65" charset="-120"/>
                          <a:ea typeface="標楷體" panose="03000509000000000000" pitchFamily="65" charset="-120"/>
                          <a:cs typeface="Times New Roman" panose="02020603050405020304" pitchFamily="18" charset="0"/>
                        </a:rPr>
                        <a:t>◎</a:t>
                      </a:r>
                      <a:r>
                        <a:rPr kumimoji="1" lang="zh-TW" altLang="en-US" sz="1600" b="1" i="0" u="none" strike="noStrike" cap="none" normalizeH="0" baseline="0" dirty="0" smtClean="0">
                          <a:ln>
                            <a:noFill/>
                          </a:ln>
                          <a:solidFill>
                            <a:srgbClr val="FF0000"/>
                          </a:solidFill>
                          <a:effectLst/>
                          <a:latin typeface="標楷體" panose="03000509000000000000" pitchFamily="65" charset="-120"/>
                          <a:ea typeface="標楷體" panose="03000509000000000000" pitchFamily="65" charset="-120"/>
                          <a:cs typeface="Times New Roman" panose="02020603050405020304" pitchFamily="18" charset="0"/>
                        </a:rPr>
                        <a:t>採購評選</a:t>
                      </a:r>
                      <a:r>
                        <a:rPr kumimoji="1" lang="zh-TW" sz="1600" b="1" i="0" u="none" strike="noStrike" cap="none" normalizeH="0" baseline="0" dirty="0" smtClean="0">
                          <a:ln>
                            <a:noFill/>
                          </a:ln>
                          <a:solidFill>
                            <a:srgbClr val="FF0000"/>
                          </a:solidFill>
                          <a:effectLst/>
                          <a:latin typeface="標楷體" panose="03000509000000000000" pitchFamily="65" charset="-120"/>
                          <a:ea typeface="標楷體" panose="03000509000000000000" pitchFamily="65" charset="-120"/>
                          <a:cs typeface="Times New Roman" panose="02020603050405020304" pitchFamily="18" charset="0"/>
                        </a:rPr>
                        <a:t>：</a:t>
                      </a:r>
                      <a:endParaRPr kumimoji="0" lang="zh-TW" sz="1600" b="1" i="0" u="none" strike="noStrike" cap="none" normalizeH="0" baseline="0" dirty="0" smtClean="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zh-TW" sz="1600" b="1" i="0" u="none" strike="noStrike" cap="none" normalizeH="0" baseline="0" dirty="0" smtClean="0">
                          <a:ln>
                            <a:noFill/>
                          </a:ln>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1.</a:t>
                      </a:r>
                      <a:r>
                        <a:rPr kumimoji="1" lang="zh-TW" sz="1600" b="1" i="0" u="none" strike="noStrike" cap="none" normalizeH="0" baseline="0" dirty="0" smtClean="0">
                          <a:ln>
                            <a:noFill/>
                          </a:ln>
                          <a:solidFill>
                            <a:srgbClr val="000000"/>
                          </a:solidFill>
                          <a:effectLst/>
                          <a:latin typeface="標楷體" panose="03000509000000000000" pitchFamily="65" charset="-120"/>
                          <a:ea typeface="標楷體" panose="03000509000000000000" pitchFamily="65" charset="-120"/>
                          <a:cs typeface="Arial" panose="020B0604020202020204" pitchFamily="34" charset="0"/>
                        </a:rPr>
                        <a:t>準用最有利標</a:t>
                      </a:r>
                      <a:r>
                        <a:rPr kumimoji="1" lang="zh-TW" altLang="en-US" sz="1600" b="1" i="0" u="none" strike="noStrike" cap="none" normalizeH="0" baseline="0" dirty="0" smtClean="0">
                          <a:ln>
                            <a:noFill/>
                          </a:ln>
                          <a:solidFill>
                            <a:srgbClr val="000000"/>
                          </a:solidFill>
                          <a:effectLst/>
                          <a:latin typeface="PMingLiU" panose="02020500000000000000" pitchFamily="18" charset="-120"/>
                          <a:ea typeface="PMingLiU" panose="02020500000000000000" pitchFamily="18" charset="-120"/>
                          <a:cs typeface="Arial" panose="020B0604020202020204" pitchFamily="34" charset="0"/>
                        </a:rPr>
                        <a:t>：</a:t>
                      </a:r>
                      <a:r>
                        <a:rPr kumimoji="1" lang="en-US" altLang="zh-TW" sz="1600" b="1" i="0" u="none" strike="noStrike" cap="none" normalizeH="0" baseline="0" dirty="0" smtClean="0">
                          <a:ln>
                            <a:noFill/>
                          </a:ln>
                          <a:solidFill>
                            <a:srgbClr val="000000"/>
                          </a:solidFill>
                          <a:effectLst/>
                          <a:latin typeface="PMingLiU" panose="02020500000000000000" pitchFamily="18" charset="-120"/>
                          <a:ea typeface="PMingLiU" panose="02020500000000000000" pitchFamily="18" charset="-120"/>
                          <a:cs typeface="Arial" panose="020B0604020202020204" pitchFamily="34" charset="0"/>
                        </a:rPr>
                        <a:t>【</a:t>
                      </a:r>
                      <a:r>
                        <a:rPr kumimoji="1" lang="en-US" altLang="zh-TW" sz="1600" b="1" i="0" u="none" strike="noStrike" cap="none" normalizeH="0" baseline="0" dirty="0" smtClean="0">
                          <a:ln>
                            <a:noFill/>
                          </a:ln>
                          <a:solidFill>
                            <a:srgbClr val="000000"/>
                          </a:solidFill>
                          <a:effectLst/>
                          <a:latin typeface="標楷體" panose="03000509000000000000" pitchFamily="65" charset="-120"/>
                          <a:ea typeface="標楷體" panose="03000509000000000000" pitchFamily="65" charset="-120"/>
                          <a:cs typeface="Arial" panose="020B0604020202020204" pitchFamily="34" charset="0"/>
                        </a:rPr>
                        <a:t>22.1.9</a:t>
                      </a:r>
                      <a:r>
                        <a:rPr kumimoji="1" lang="zh-TW" sz="1600" b="1" i="0" u="none" strike="noStrike" cap="none" normalizeH="0" baseline="0" dirty="0" smtClean="0">
                          <a:ln>
                            <a:noFill/>
                          </a:ln>
                          <a:solidFill>
                            <a:srgbClr val="000000"/>
                          </a:solidFill>
                          <a:effectLst/>
                          <a:latin typeface="標楷體" panose="03000509000000000000" pitchFamily="65" charset="-120"/>
                          <a:ea typeface="標楷體" panose="03000509000000000000" pitchFamily="65" charset="-120"/>
                          <a:cs typeface="Arial" panose="020B0604020202020204" pitchFamily="34" charset="0"/>
                        </a:rPr>
                        <a:t>；</a:t>
                      </a:r>
                      <a:r>
                        <a:rPr kumimoji="1" lang="zh-TW" altLang="en-US" sz="1600" b="1" i="0" u="sng" strike="noStrike" cap="none" normalizeH="0" baseline="0" dirty="0" smtClean="0">
                          <a:ln>
                            <a:noFill/>
                          </a:ln>
                          <a:solidFill>
                            <a:srgbClr val="000000"/>
                          </a:solidFill>
                          <a:effectLst/>
                          <a:latin typeface="標楷體" panose="03000509000000000000" pitchFamily="65" charset="-120"/>
                          <a:ea typeface="標楷體" panose="03000509000000000000" pitchFamily="65" charset="-120"/>
                          <a:cs typeface="Arial" panose="020B0604020202020204" pitchFamily="34" charset="0"/>
                        </a:rPr>
                        <a:t>委託</a:t>
                      </a:r>
                      <a:r>
                        <a:rPr kumimoji="1" lang="zh-TW" sz="1600" b="1" i="0" u="sng" strike="noStrike" cap="none" normalizeH="0" baseline="0" dirty="0" smtClean="0">
                          <a:ln>
                            <a:noFill/>
                          </a:ln>
                          <a:solidFill>
                            <a:srgbClr val="000000"/>
                          </a:solidFill>
                          <a:effectLst/>
                          <a:latin typeface="標楷體" panose="03000509000000000000" pitchFamily="65" charset="-120"/>
                          <a:ea typeface="標楷體" panose="03000509000000000000" pitchFamily="65" charset="-120"/>
                          <a:cs typeface="Arial" panose="020B0604020202020204" pitchFamily="34" charset="0"/>
                        </a:rPr>
                        <a:t>專業</a:t>
                      </a:r>
                      <a:r>
                        <a:rPr kumimoji="1" lang="en-US" altLang="zh-TW" sz="1600" b="1" i="0" u="none" strike="noStrike" cap="none" normalizeH="0" baseline="0" dirty="0" smtClean="0">
                          <a:ln>
                            <a:noFill/>
                          </a:ln>
                          <a:solidFill>
                            <a:srgbClr val="000000"/>
                          </a:solidFill>
                          <a:effectLst/>
                          <a:latin typeface="標楷體" panose="03000509000000000000" pitchFamily="65" charset="-120"/>
                          <a:ea typeface="標楷體" panose="03000509000000000000" pitchFamily="65" charset="-120"/>
                          <a:cs typeface="Arial" panose="020B0604020202020204" pitchFamily="34" charset="0"/>
                        </a:rPr>
                        <a:t>(</a:t>
                      </a:r>
                      <a:r>
                        <a:rPr kumimoji="1" lang="zh-TW" sz="1600" b="1" i="0" u="none" strike="noStrike" cap="none" normalizeH="0" baseline="0" dirty="0" smtClean="0">
                          <a:ln>
                            <a:noFill/>
                          </a:ln>
                          <a:solidFill>
                            <a:srgbClr val="000000"/>
                          </a:solidFill>
                          <a:effectLst/>
                          <a:latin typeface="標楷體" panose="03000509000000000000" pitchFamily="65" charset="-120"/>
                          <a:ea typeface="標楷體" panose="03000509000000000000" pitchFamily="65" charset="-120"/>
                          <a:cs typeface="Arial" panose="020B0604020202020204" pitchFamily="34" charset="0"/>
                        </a:rPr>
                        <a:t>技術、資訊</a:t>
                      </a:r>
                      <a:r>
                        <a:rPr kumimoji="1" lang="zh-TW" altLang="en-US" sz="1600" b="1" i="0" u="none" strike="noStrike" cap="none" normalizeH="0" baseline="0" dirty="0" smtClean="0">
                          <a:ln>
                            <a:noFill/>
                          </a:ln>
                          <a:solidFill>
                            <a:srgbClr val="000000"/>
                          </a:solidFill>
                          <a:effectLst/>
                          <a:latin typeface="標楷體" panose="03000509000000000000" pitchFamily="65" charset="-120"/>
                          <a:ea typeface="標楷體" panose="03000509000000000000" pitchFamily="65" charset="-120"/>
                          <a:cs typeface="Arial" panose="020B0604020202020204" pitchFamily="34" charset="0"/>
                        </a:rPr>
                        <a:t>、社會福利</a:t>
                      </a:r>
                      <a:r>
                        <a:rPr kumimoji="1" lang="en-US" altLang="zh-TW" sz="1600" b="1" i="0" u="none" strike="noStrike" cap="none" normalizeH="0" baseline="0" dirty="0" smtClean="0">
                          <a:ln>
                            <a:noFill/>
                          </a:ln>
                          <a:solidFill>
                            <a:srgbClr val="000000"/>
                          </a:solidFill>
                          <a:effectLst/>
                          <a:latin typeface="標楷體" panose="03000509000000000000" pitchFamily="65" charset="-120"/>
                          <a:ea typeface="標楷體" panose="03000509000000000000" pitchFamily="65" charset="-120"/>
                          <a:cs typeface="Arial" panose="020B0604020202020204" pitchFamily="34" charset="0"/>
                        </a:rPr>
                        <a:t>)</a:t>
                      </a:r>
                      <a:r>
                        <a:rPr kumimoji="1" lang="zh-TW" altLang="zh-TW" sz="1600" b="1" i="0" u="sng" strike="noStrike" cap="none" normalizeH="0" baseline="0" dirty="0" smtClean="0">
                          <a:ln>
                            <a:noFill/>
                          </a:ln>
                          <a:solidFill>
                            <a:srgbClr val="000000"/>
                          </a:solidFill>
                          <a:effectLst/>
                          <a:latin typeface="標楷體" panose="03000509000000000000" pitchFamily="65" charset="-120"/>
                          <a:ea typeface="標楷體" panose="03000509000000000000" pitchFamily="65" charset="-120"/>
                          <a:cs typeface="Arial" panose="020B0604020202020204" pitchFamily="34" charset="0"/>
                        </a:rPr>
                        <a:t>服務</a:t>
                      </a:r>
                      <a:r>
                        <a:rPr kumimoji="1" lang="zh-TW" altLang="en-US" sz="1600" b="1" i="0" u="sng" strike="noStrike" cap="none" normalizeH="0" baseline="0" dirty="0" smtClean="0">
                          <a:ln>
                            <a:noFill/>
                          </a:ln>
                          <a:solidFill>
                            <a:srgbClr val="000000"/>
                          </a:solidFill>
                          <a:effectLst/>
                          <a:latin typeface="標楷體" panose="03000509000000000000" pitchFamily="65" charset="-120"/>
                          <a:ea typeface="標楷體" panose="03000509000000000000" pitchFamily="65" charset="-120"/>
                          <a:cs typeface="Arial" panose="020B0604020202020204" pitchFamily="34" charset="0"/>
                        </a:rPr>
                        <a:t>廠商評選及</a:t>
                      </a:r>
                      <a:r>
                        <a:rPr kumimoji="0" lang="zh-TW" sz="1600" b="1" i="0" u="sng" strike="noStrike" cap="none" normalizeH="0" baseline="0" dirty="0" smtClean="0">
                          <a:ln>
                            <a:noFill/>
                          </a:ln>
                          <a:solidFill>
                            <a:srgbClr val="000000"/>
                          </a:solidFill>
                          <a:effectLst/>
                          <a:latin typeface="標楷體" panose="03000509000000000000" pitchFamily="65" charset="-120"/>
                          <a:ea typeface="標楷體" panose="03000509000000000000" pitchFamily="65" charset="-120"/>
                          <a:cs typeface="Arial" panose="020B0604020202020204" pitchFamily="34" charset="0"/>
                        </a:rPr>
                        <a:t>計費辦法</a:t>
                      </a:r>
                      <a:r>
                        <a:rPr kumimoji="1" lang="zh-TW" altLang="zh-TW" sz="1600" b="1" i="0" u="none" strike="noStrike" cap="none" normalizeH="0" baseline="0" dirty="0" smtClean="0">
                          <a:ln>
                            <a:noFill/>
                          </a:ln>
                          <a:solidFill>
                            <a:srgbClr val="000000"/>
                          </a:solidFill>
                          <a:effectLst/>
                          <a:latin typeface="標楷體" panose="03000509000000000000" pitchFamily="65" charset="-120"/>
                          <a:ea typeface="標楷體" panose="03000509000000000000" pitchFamily="65" charset="-120"/>
                          <a:cs typeface="Arial" panose="020B0604020202020204" pitchFamily="34" charset="0"/>
                        </a:rPr>
                        <a:t>】 </a:t>
                      </a:r>
                      <a:endParaRPr kumimoji="0" lang="zh-TW" altLang="zh-TW" sz="1600" b="1" i="0" u="none" strike="noStrike" cap="none" normalizeH="0" baseline="0" dirty="0" smtClean="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zh-TW" sz="1600" b="1" i="0" u="none" strike="noStrike" cap="none" normalizeH="0" baseline="0" dirty="0" smtClean="0">
                          <a:ln>
                            <a:noFill/>
                          </a:ln>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2.</a:t>
                      </a:r>
                      <a:r>
                        <a:rPr kumimoji="1" lang="zh-TW" sz="1600" b="1" i="0" u="none" strike="noStrike" cap="none" normalizeH="0" baseline="0" dirty="0" smtClean="0">
                          <a:ln>
                            <a:noFill/>
                          </a:ln>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適用最有利標決標</a:t>
                      </a:r>
                    </a:p>
                    <a:p>
                      <a:pPr marL="0" marR="0" lvl="0" indent="0" algn="l" defTabSz="914400" rtl="0" eaLnBrk="1" fontAlgn="base" latinLnBrk="0" hangingPunct="1">
                        <a:lnSpc>
                          <a:spcPct val="100000"/>
                        </a:lnSpc>
                        <a:spcBef>
                          <a:spcPct val="0"/>
                        </a:spcBef>
                        <a:spcAft>
                          <a:spcPct val="0"/>
                        </a:spcAft>
                        <a:buClrTx/>
                        <a:buSzTx/>
                        <a:buFontTx/>
                        <a:buNone/>
                        <a:tabLst/>
                      </a:pPr>
                      <a:r>
                        <a:rPr kumimoji="1" lang="zh-TW" altLang="zh-TW" sz="1600" b="1" i="0" u="none" strike="noStrike" cap="none" normalizeH="0" baseline="0" dirty="0" smtClean="0">
                          <a:ln>
                            <a:noFill/>
                          </a:ln>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a:t>
                      </a:r>
                      <a:r>
                        <a:rPr kumimoji="1" lang="zh-TW" sz="1600" b="1" i="0" u="none" strike="noStrike" cap="none" normalizeH="0" baseline="0" dirty="0" smtClean="0">
                          <a:ln>
                            <a:noFill/>
                          </a:ln>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採</a:t>
                      </a:r>
                      <a:r>
                        <a:rPr kumimoji="1" lang="en-US" altLang="zh-TW" sz="1600" b="1" i="0" u="none" strike="noStrike" cap="none" normalizeH="0" baseline="0" dirty="0" smtClean="0">
                          <a:ln>
                            <a:noFill/>
                          </a:ln>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56</a:t>
                      </a:r>
                      <a:r>
                        <a:rPr kumimoji="1" lang="zh-TW" altLang="zh-TW" sz="1600" b="1" i="0" u="none" strike="noStrike" cap="none" normalizeH="0" baseline="0" dirty="0" smtClean="0">
                          <a:ln>
                            <a:noFill/>
                          </a:ln>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a:t>
                      </a:r>
                      <a:endParaRPr kumimoji="0" lang="zh-TW" altLang="zh-TW" sz="1600" b="1" i="0" u="none" strike="noStrike" cap="none" normalizeH="0" baseline="0" dirty="0" smtClean="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zh-TW" sz="1600" b="1" i="0" u="sng" strike="noStrike" cap="none" normalizeH="0" baseline="0" dirty="0" smtClean="0">
                          <a:ln>
                            <a:noFill/>
                          </a:ln>
                          <a:solidFill>
                            <a:srgbClr val="000000"/>
                          </a:solidFill>
                          <a:effectLst/>
                          <a:latin typeface="標楷體" panose="03000509000000000000" pitchFamily="65" charset="-120"/>
                          <a:ea typeface="標楷體" panose="03000509000000000000" pitchFamily="65" charset="-120"/>
                          <a:cs typeface="Arial" panose="020B0604020202020204" pitchFamily="34" charset="0"/>
                        </a:rPr>
                        <a:t>3.</a:t>
                      </a:r>
                      <a:r>
                        <a:rPr kumimoji="1" lang="zh-TW" sz="1600" b="1" i="0" u="sng" strike="noStrike" cap="none" normalizeH="0" baseline="0" dirty="0" smtClean="0">
                          <a:ln>
                            <a:noFill/>
                          </a:ln>
                          <a:solidFill>
                            <a:srgbClr val="000000"/>
                          </a:solidFill>
                          <a:effectLst/>
                          <a:latin typeface="標楷體" panose="03000509000000000000" pitchFamily="65" charset="-120"/>
                          <a:ea typeface="標楷體" panose="03000509000000000000" pitchFamily="65" charset="-120"/>
                          <a:cs typeface="Arial" panose="020B0604020202020204" pitchFamily="34" charset="0"/>
                        </a:rPr>
                        <a:t>評分及格最低標</a:t>
                      </a:r>
                      <a:endParaRPr kumimoji="0" lang="zh-TW" sz="1600" b="1" i="0" u="none" strike="noStrike" cap="none" normalizeH="0" baseline="0" dirty="0" smtClean="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1" lang="zh-TW" altLang="zh-TW" sz="1600" b="1" i="0" u="none" strike="noStrike" cap="none" normalizeH="0" baseline="0" dirty="0" smtClean="0">
                          <a:ln>
                            <a:noFill/>
                          </a:ln>
                          <a:solidFill>
                            <a:srgbClr val="000000"/>
                          </a:solidFill>
                          <a:effectLst/>
                          <a:latin typeface="標楷體" panose="03000509000000000000" pitchFamily="65" charset="-120"/>
                          <a:ea typeface="標楷體" panose="03000509000000000000" pitchFamily="65" charset="-120"/>
                          <a:cs typeface="Arial" panose="020B0604020202020204" pitchFamily="34" charset="0"/>
                        </a:rPr>
                        <a:t>【</a:t>
                      </a:r>
                      <a:r>
                        <a:rPr kumimoji="0" lang="zh-TW" sz="1600" b="1" i="0" u="none" strike="noStrike" cap="none" normalizeH="0" baseline="0" dirty="0" smtClean="0">
                          <a:ln>
                            <a:noFill/>
                          </a:ln>
                          <a:solidFill>
                            <a:srgbClr val="000000"/>
                          </a:solidFill>
                          <a:effectLst/>
                          <a:latin typeface="標楷體" panose="03000509000000000000" pitchFamily="65" charset="-120"/>
                          <a:ea typeface="標楷體" panose="03000509000000000000" pitchFamily="65" charset="-120"/>
                          <a:cs typeface="Arial" panose="020B0604020202020204" pitchFamily="34" charset="0"/>
                        </a:rPr>
                        <a:t>採</a:t>
                      </a:r>
                      <a:r>
                        <a:rPr kumimoji="1" lang="zh-TW" sz="1600" b="1" i="0" u="none" strike="noStrike" cap="none" normalizeH="0" baseline="0" dirty="0" smtClean="0">
                          <a:ln>
                            <a:noFill/>
                          </a:ln>
                          <a:solidFill>
                            <a:srgbClr val="000000"/>
                          </a:solidFill>
                          <a:effectLst/>
                          <a:latin typeface="標楷體" panose="03000509000000000000" pitchFamily="65" charset="-120"/>
                          <a:ea typeface="標楷體" panose="03000509000000000000" pitchFamily="65" charset="-120"/>
                          <a:cs typeface="Arial" panose="020B0604020202020204" pitchFamily="34" charset="0"/>
                        </a:rPr>
                        <a:t>細則</a:t>
                      </a:r>
                      <a:r>
                        <a:rPr kumimoji="1" lang="en-US" altLang="zh-TW" sz="1600" b="1" i="0" u="none" strike="noStrike" cap="none" normalizeH="0" baseline="0" dirty="0" smtClean="0">
                          <a:ln>
                            <a:noFill/>
                          </a:ln>
                          <a:solidFill>
                            <a:srgbClr val="000000"/>
                          </a:solidFill>
                          <a:effectLst/>
                          <a:latin typeface="標楷體" panose="03000509000000000000" pitchFamily="65" charset="-120"/>
                          <a:ea typeface="標楷體" panose="03000509000000000000" pitchFamily="65" charset="-120"/>
                          <a:cs typeface="Arial" panose="020B0604020202020204" pitchFamily="34" charset="0"/>
                        </a:rPr>
                        <a:t>64</a:t>
                      </a:r>
                      <a:r>
                        <a:rPr kumimoji="1" lang="zh-TW" sz="1600" b="1" i="0" u="none" strike="noStrike" cap="none" normalizeH="0" baseline="0" dirty="0" smtClean="0">
                          <a:ln>
                            <a:noFill/>
                          </a:ln>
                          <a:solidFill>
                            <a:srgbClr val="000000"/>
                          </a:solidFill>
                          <a:effectLst/>
                          <a:latin typeface="標楷體" panose="03000509000000000000" pitchFamily="65" charset="-120"/>
                          <a:ea typeface="標楷體" panose="03000509000000000000" pitchFamily="65" charset="-120"/>
                          <a:cs typeface="Arial" panose="020B0604020202020204" pitchFamily="34" charset="0"/>
                        </a:rPr>
                        <a:t>之</a:t>
                      </a:r>
                      <a:r>
                        <a:rPr kumimoji="1" lang="en-US" altLang="zh-TW" sz="1600" b="1" i="0" u="none" strike="noStrike" cap="none" normalizeH="0" baseline="0" dirty="0" smtClean="0">
                          <a:ln>
                            <a:noFill/>
                          </a:ln>
                          <a:solidFill>
                            <a:srgbClr val="000000"/>
                          </a:solidFill>
                          <a:effectLst/>
                          <a:latin typeface="標楷體" panose="03000509000000000000" pitchFamily="65" charset="-120"/>
                          <a:ea typeface="標楷體" panose="03000509000000000000" pitchFamily="65" charset="-120"/>
                          <a:cs typeface="Arial" panose="020B0604020202020204" pitchFamily="34" charset="0"/>
                        </a:rPr>
                        <a:t>2</a:t>
                      </a:r>
                      <a:r>
                        <a:rPr kumimoji="1" lang="zh-TW" altLang="zh-TW" sz="1600" b="1" i="0" u="none" strike="noStrike" cap="none" normalizeH="0" baseline="0" dirty="0" smtClean="0">
                          <a:ln>
                            <a:noFill/>
                          </a:ln>
                          <a:solidFill>
                            <a:srgbClr val="000000"/>
                          </a:solidFill>
                          <a:effectLst/>
                          <a:latin typeface="標楷體" panose="03000509000000000000" pitchFamily="65" charset="-120"/>
                          <a:ea typeface="標楷體" panose="03000509000000000000" pitchFamily="65" charset="-120"/>
                          <a:cs typeface="Arial" panose="020B0604020202020204" pitchFamily="34" charset="0"/>
                        </a:rPr>
                        <a:t>】</a:t>
                      </a:r>
                      <a:endParaRPr kumimoji="0" lang="zh-TW" altLang="zh-TW" sz="1600" b="1" i="0" u="none" strike="noStrike" cap="none" normalizeH="0" baseline="0" dirty="0" smtClean="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1" lang="zh-TW" altLang="zh-TW" sz="1600" b="1" i="0" u="none" strike="noStrike" cap="none" normalizeH="0" baseline="0" dirty="0" smtClean="0">
                          <a:ln>
                            <a:noFill/>
                          </a:ln>
                          <a:solidFill>
                            <a:srgbClr val="FF0000"/>
                          </a:solidFill>
                          <a:effectLst/>
                          <a:latin typeface="標楷體" panose="03000509000000000000" pitchFamily="65" charset="-120"/>
                          <a:ea typeface="標楷體" panose="03000509000000000000" pitchFamily="65" charset="-120"/>
                          <a:cs typeface="Times New Roman" panose="02020603050405020304" pitchFamily="18" charset="0"/>
                        </a:rPr>
                        <a:t>◎</a:t>
                      </a:r>
                      <a:r>
                        <a:rPr kumimoji="1" lang="zh-TW" altLang="en-US" sz="1600" b="1" i="0" u="none" strike="noStrike" cap="none" normalizeH="0" baseline="0" dirty="0" smtClean="0">
                          <a:ln>
                            <a:noFill/>
                          </a:ln>
                          <a:solidFill>
                            <a:srgbClr val="FF0000"/>
                          </a:solidFill>
                          <a:effectLst/>
                          <a:latin typeface="標楷體" panose="03000509000000000000" pitchFamily="65" charset="-120"/>
                          <a:ea typeface="標楷體" panose="03000509000000000000" pitchFamily="65" charset="-120"/>
                          <a:cs typeface="Times New Roman" panose="02020603050405020304" pitchFamily="18" charset="0"/>
                        </a:rPr>
                        <a:t>規格擬訂</a:t>
                      </a:r>
                      <a:r>
                        <a:rPr kumimoji="1" lang="zh-TW" sz="1600" b="1" i="0" u="none" strike="noStrike" cap="none" normalizeH="0" baseline="0" dirty="0" smtClean="0">
                          <a:ln>
                            <a:noFill/>
                          </a:ln>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a:t>
                      </a:r>
                      <a:endParaRPr kumimoji="0" lang="zh-TW" sz="1600" b="1" i="0" u="none" strike="noStrike" cap="none" normalizeH="0" baseline="0" dirty="0" smtClean="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zh-TW" sz="1600" b="1" i="0" u="none" strike="noStrike" cap="none" normalizeH="0" baseline="0" dirty="0" smtClean="0">
                          <a:ln>
                            <a:noFill/>
                          </a:ln>
                          <a:solidFill>
                            <a:schemeClr val="tx1"/>
                          </a:solidFill>
                          <a:effectLst/>
                          <a:latin typeface="標楷體" panose="03000509000000000000" pitchFamily="65" charset="-120"/>
                          <a:ea typeface="標楷體" panose="03000509000000000000" pitchFamily="65" charset="-120"/>
                          <a:cs typeface="Arial" panose="020B0604020202020204" pitchFamily="34" charset="0"/>
                        </a:rPr>
                        <a:t>最低標</a:t>
                      </a:r>
                      <a:endParaRPr kumimoji="0" lang="zh-TW" sz="1600" b="1" i="0" u="none" strike="noStrike" cap="none" normalizeH="0" baseline="0" dirty="0" smtClean="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1" lang="zh-TW" altLang="zh-TW" sz="1600" b="1" i="0" u="none" strike="noStrike" cap="none" normalizeH="0" baseline="0" dirty="0" smtClean="0">
                          <a:ln>
                            <a:noFill/>
                          </a:ln>
                          <a:solidFill>
                            <a:srgbClr val="000000"/>
                          </a:solidFill>
                          <a:effectLst/>
                          <a:latin typeface="標楷體" panose="03000509000000000000" pitchFamily="65" charset="-120"/>
                          <a:ea typeface="標楷體" panose="03000509000000000000" pitchFamily="65" charset="-120"/>
                          <a:cs typeface="Arial" panose="020B0604020202020204" pitchFamily="34" charset="0"/>
                        </a:rPr>
                        <a:t>【</a:t>
                      </a:r>
                      <a:r>
                        <a:rPr kumimoji="0" lang="zh-TW" sz="1600" b="1" i="0" u="none" strike="noStrike" cap="none" normalizeH="0" baseline="0" dirty="0" smtClean="0">
                          <a:ln>
                            <a:noFill/>
                          </a:ln>
                          <a:solidFill>
                            <a:schemeClr val="tx1"/>
                          </a:solidFill>
                          <a:effectLst/>
                          <a:latin typeface="標楷體" panose="03000509000000000000" pitchFamily="65" charset="-120"/>
                          <a:ea typeface="標楷體" panose="03000509000000000000" pitchFamily="65" charset="-120"/>
                          <a:cs typeface="Arial" panose="020B0604020202020204" pitchFamily="34" charset="0"/>
                        </a:rPr>
                        <a:t>採</a:t>
                      </a:r>
                      <a:r>
                        <a:rPr kumimoji="0" lang="en-US" altLang="zh-TW" sz="1600" b="1" i="0" u="none" strike="noStrike" cap="none" normalizeH="0" baseline="0" dirty="0" smtClean="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rPr>
                        <a:t>52.1.1</a:t>
                      </a:r>
                      <a:r>
                        <a:rPr kumimoji="0" lang="zh-TW" sz="1600" b="1" i="0" u="none" strike="noStrike" cap="none" normalizeH="0" baseline="0" dirty="0" smtClean="0">
                          <a:ln>
                            <a:noFill/>
                          </a:ln>
                          <a:solidFill>
                            <a:schemeClr val="tx1"/>
                          </a:solidFill>
                          <a:effectLst/>
                          <a:latin typeface="標楷體" panose="03000509000000000000" pitchFamily="65" charset="-120"/>
                          <a:ea typeface="標楷體" panose="03000509000000000000" pitchFamily="65" charset="-120"/>
                          <a:cs typeface="Arial" panose="020B0604020202020204" pitchFamily="34" charset="0"/>
                        </a:rPr>
                        <a:t>、</a:t>
                      </a:r>
                      <a:r>
                        <a:rPr kumimoji="0" lang="en-US" altLang="zh-TW" sz="1600" b="1" i="0" u="none" strike="noStrike" cap="none" normalizeH="0" baseline="0" dirty="0" smtClean="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rPr>
                        <a:t>2</a:t>
                      </a:r>
                      <a:r>
                        <a:rPr kumimoji="1" lang="zh-TW" altLang="zh-TW" sz="1600" b="1" i="0" u="none" strike="noStrike" cap="none" normalizeH="0" baseline="0" dirty="0" smtClean="0">
                          <a:ln>
                            <a:noFill/>
                          </a:ln>
                          <a:solidFill>
                            <a:srgbClr val="000000"/>
                          </a:solidFill>
                          <a:effectLst/>
                          <a:latin typeface="標楷體" panose="03000509000000000000" pitchFamily="65" charset="-120"/>
                          <a:ea typeface="標楷體" panose="03000509000000000000" pitchFamily="65" charset="-120"/>
                          <a:cs typeface="Arial" panose="020B0604020202020204" pitchFamily="34" charset="0"/>
                        </a:rPr>
                        <a:t>】</a:t>
                      </a:r>
                      <a:endParaRPr kumimoji="0" lang="zh-TW" altLang="zh-TW" sz="1600" b="1" i="0" u="none" strike="noStrike" cap="none" normalizeH="0" baseline="0" dirty="0" smtClean="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zh-TW" sz="1600" b="1" i="0" u="none" strike="noStrike" cap="none" normalizeH="0" baseline="0" dirty="0" smtClean="0">
                          <a:ln>
                            <a:noFill/>
                          </a:ln>
                          <a:solidFill>
                            <a:schemeClr val="tx1"/>
                          </a:solidFill>
                          <a:effectLst/>
                          <a:latin typeface="標楷體" panose="03000509000000000000" pitchFamily="65" charset="-120"/>
                          <a:ea typeface="標楷體" panose="03000509000000000000" pitchFamily="65" charset="-120"/>
                          <a:cs typeface="Arial" panose="020B0604020202020204" pitchFamily="34" charset="0"/>
                        </a:rPr>
                        <a:t>最高標</a:t>
                      </a:r>
                      <a:endParaRPr kumimoji="0" lang="zh-TW" sz="1600" b="1" i="0" u="none" strike="noStrike" cap="none" normalizeH="0" baseline="0" dirty="0" smtClean="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1" lang="zh-TW" altLang="zh-TW" sz="1600" b="1" i="0" u="none" strike="noStrike" cap="none" normalizeH="0" baseline="0" dirty="0" smtClean="0">
                          <a:ln>
                            <a:noFill/>
                          </a:ln>
                          <a:solidFill>
                            <a:srgbClr val="000000"/>
                          </a:solidFill>
                          <a:effectLst/>
                          <a:latin typeface="標楷體" panose="03000509000000000000" pitchFamily="65" charset="-120"/>
                          <a:ea typeface="標楷體" panose="03000509000000000000" pitchFamily="65" charset="-120"/>
                          <a:cs typeface="Arial" panose="020B0604020202020204" pitchFamily="34" charset="0"/>
                        </a:rPr>
                        <a:t>【</a:t>
                      </a:r>
                      <a:r>
                        <a:rPr kumimoji="0" lang="zh-TW" sz="1600" b="1" i="0" u="none" strike="noStrike" cap="none" normalizeH="0" baseline="0" dirty="0" smtClean="0">
                          <a:ln>
                            <a:noFill/>
                          </a:ln>
                          <a:solidFill>
                            <a:schemeClr val="tx1"/>
                          </a:solidFill>
                          <a:effectLst/>
                          <a:latin typeface="標楷體" panose="03000509000000000000" pitchFamily="65" charset="-120"/>
                          <a:ea typeface="標楷體" panose="03000509000000000000" pitchFamily="65" charset="-120"/>
                          <a:cs typeface="Arial" panose="020B0604020202020204" pitchFamily="34" charset="0"/>
                        </a:rPr>
                        <a:t>採細則</a:t>
                      </a:r>
                      <a:r>
                        <a:rPr kumimoji="0" lang="en-US" altLang="zh-TW" sz="1600" b="1" i="0" u="none" strike="noStrike" cap="none" normalizeH="0" baseline="0" dirty="0" smtClean="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rPr>
                        <a:t>109</a:t>
                      </a:r>
                      <a:r>
                        <a:rPr kumimoji="1" lang="zh-TW" altLang="zh-TW" sz="1600" b="1" i="0" u="none" strike="noStrike" cap="none" normalizeH="0" baseline="0" dirty="0" smtClean="0">
                          <a:ln>
                            <a:noFill/>
                          </a:ln>
                          <a:solidFill>
                            <a:srgbClr val="000000"/>
                          </a:solidFill>
                          <a:effectLst/>
                          <a:latin typeface="標楷體" panose="03000509000000000000" pitchFamily="65" charset="-120"/>
                          <a:ea typeface="標楷體" panose="03000509000000000000" pitchFamily="65" charset="-120"/>
                          <a:cs typeface="Arial" panose="020B0604020202020204" pitchFamily="34" charset="0"/>
                        </a:rPr>
                        <a:t>】</a:t>
                      </a:r>
                      <a:endParaRPr kumimoji="0" lang="zh-TW" altLang="zh-TW" sz="1600" b="1" i="0" u="none" strike="noStrike" cap="none" normalizeH="0" baseline="0" dirty="0" smtClean="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61800" marR="61800" marT="30895" marB="3089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accent1"/>
                        </a:buClr>
                        <a:buSzPct val="65000"/>
                        <a:buFont typeface="Wingdings" panose="05000000000000000000" pitchFamily="2" charset="2"/>
                        <a:defRPr kumimoji="1" sz="2600">
                          <a:solidFill>
                            <a:schemeClr val="tx1"/>
                          </a:solidFill>
                          <a:latin typeface="Arial" panose="020B0604020202020204" pitchFamily="34" charset="0"/>
                          <a:ea typeface="標楷體" panose="03000509000000000000" pitchFamily="65" charset="-120"/>
                        </a:defRPr>
                      </a:lvl1pPr>
                      <a:lvl2pPr marL="742950" indent="-285750" eaLnBrk="0" hangingPunct="0">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標楷體" panose="03000509000000000000" pitchFamily="65" charset="-120"/>
                        </a:defRPr>
                      </a:lvl2pPr>
                      <a:lvl3pPr marL="1143000" indent="-228600" eaLnBrk="0" hangingPunct="0">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標楷體" panose="03000509000000000000" pitchFamily="65" charset="-120"/>
                        </a:defRPr>
                      </a:lvl3pPr>
                      <a:lvl4pPr marL="1600200" indent="-228600" eaLnBrk="0" hangingPunct="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4pPr>
                      <a:lvl5pPr marL="2057400" indent="-228600" eaLnBrk="0" hangingPunct="0">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zh-TW" altLang="zh-TW" sz="1600" b="1" i="0" u="none" strike="noStrike" cap="none" normalizeH="0" baseline="0" dirty="0" smtClean="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rPr>
                        <a:t>◎</a:t>
                      </a:r>
                      <a:r>
                        <a:rPr kumimoji="0" lang="zh-TW" sz="1600" b="1" i="0" u="none" strike="noStrike" cap="none" normalizeH="0" baseline="0" dirty="0" smtClean="0">
                          <a:ln>
                            <a:noFill/>
                          </a:ln>
                          <a:solidFill>
                            <a:schemeClr val="tx1"/>
                          </a:solidFill>
                          <a:effectLst/>
                          <a:latin typeface="標楷體" panose="03000509000000000000" pitchFamily="65" charset="-120"/>
                          <a:ea typeface="標楷體" panose="03000509000000000000" pitchFamily="65" charset="-120"/>
                          <a:cs typeface="Arial" panose="020B0604020202020204" pitchFamily="34" charset="0"/>
                        </a:rPr>
                        <a:t>原則：</a:t>
                      </a:r>
                      <a:endParaRPr kumimoji="0" lang="zh-TW" sz="1600" b="1" i="0" u="none" strike="noStrike" cap="none" normalizeH="0" baseline="0" dirty="0" smtClean="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zh-TW" sz="1600" b="1" i="0" u="none" strike="noStrike" cap="none" normalizeH="0" baseline="0" dirty="0" smtClean="0">
                          <a:ln>
                            <a:noFill/>
                          </a:ln>
                          <a:solidFill>
                            <a:schemeClr val="tx1"/>
                          </a:solidFill>
                          <a:effectLst/>
                          <a:latin typeface="標楷體" panose="03000509000000000000" pitchFamily="65" charset="-120"/>
                          <a:ea typeface="標楷體" panose="03000509000000000000" pitchFamily="65" charset="-120"/>
                          <a:cs typeface="Arial" panose="020B0604020202020204" pitchFamily="34" charset="0"/>
                        </a:rPr>
                        <a:t>公開招標</a:t>
                      </a:r>
                      <a:r>
                        <a:rPr kumimoji="1" lang="zh-TW" altLang="zh-TW" sz="1600" b="1" i="0" u="none" strike="noStrike" cap="none" normalizeH="0" baseline="0" dirty="0" smtClean="0">
                          <a:ln>
                            <a:noFill/>
                          </a:ln>
                          <a:solidFill>
                            <a:schemeClr val="tx1"/>
                          </a:solidFill>
                          <a:effectLst/>
                          <a:latin typeface="標楷體" panose="03000509000000000000" pitchFamily="65" charset="-120"/>
                          <a:ea typeface="標楷體" panose="03000509000000000000" pitchFamily="65" charset="-120"/>
                          <a:cs typeface="Arial" panose="020B0604020202020204" pitchFamily="34" charset="0"/>
                        </a:rPr>
                        <a:t>【</a:t>
                      </a:r>
                      <a:r>
                        <a:rPr kumimoji="0" lang="zh-TW" sz="1600" b="1" i="0" u="none" strike="noStrike" cap="none" normalizeH="0" baseline="0" dirty="0" smtClean="0">
                          <a:ln>
                            <a:noFill/>
                          </a:ln>
                          <a:solidFill>
                            <a:schemeClr val="tx1"/>
                          </a:solidFill>
                          <a:effectLst/>
                          <a:latin typeface="標楷體" panose="03000509000000000000" pitchFamily="65" charset="-120"/>
                          <a:ea typeface="標楷體" panose="03000509000000000000" pitchFamily="65" charset="-120"/>
                          <a:cs typeface="Arial" panose="020B0604020202020204" pitchFamily="34" charset="0"/>
                        </a:rPr>
                        <a:t>採</a:t>
                      </a:r>
                      <a:r>
                        <a:rPr kumimoji="0" lang="en-US" altLang="zh-TW" sz="1600" b="1" i="0" u="none" strike="noStrike" cap="none" normalizeH="0" baseline="0" dirty="0" smtClean="0">
                          <a:ln>
                            <a:noFill/>
                          </a:ln>
                          <a:solidFill>
                            <a:schemeClr val="tx1"/>
                          </a:solidFill>
                          <a:effectLst/>
                          <a:latin typeface="標楷體" panose="03000509000000000000" pitchFamily="65" charset="-120"/>
                          <a:ea typeface="標楷體" panose="03000509000000000000" pitchFamily="65" charset="-120"/>
                          <a:cs typeface="Arial" panose="020B0604020202020204" pitchFamily="34" charset="0"/>
                        </a:rPr>
                        <a:t>18</a:t>
                      </a:r>
                      <a:r>
                        <a:rPr kumimoji="1" lang="zh-TW" altLang="zh-TW" sz="1600" b="1" i="0" u="none" strike="noStrike" cap="none" normalizeH="0" baseline="0" dirty="0" smtClean="0">
                          <a:ln>
                            <a:noFill/>
                          </a:ln>
                          <a:solidFill>
                            <a:schemeClr val="tx1"/>
                          </a:solidFill>
                          <a:effectLst/>
                          <a:latin typeface="標楷體" panose="03000509000000000000" pitchFamily="65" charset="-120"/>
                          <a:ea typeface="標楷體" panose="03000509000000000000" pitchFamily="65" charset="-120"/>
                          <a:cs typeface="Arial" panose="020B0604020202020204" pitchFamily="34" charset="0"/>
                        </a:rPr>
                        <a:t>】</a:t>
                      </a:r>
                      <a:endParaRPr kumimoji="0" lang="zh-TW" altLang="zh-TW" sz="1600" b="1" i="0" u="none" strike="noStrike" cap="none" normalizeH="0" baseline="0" dirty="0" smtClean="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1" lang="zh-TW" altLang="zh-TW" sz="1600" b="1" i="0" u="none" strike="noStrike" cap="none" normalizeH="0" baseline="0" dirty="0" smtClean="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rPr>
                        <a:t>◎</a:t>
                      </a:r>
                      <a:r>
                        <a:rPr kumimoji="0" lang="zh-TW" sz="1600" b="1" i="0" u="none" strike="noStrike" cap="none" normalizeH="0" baseline="0" dirty="0" smtClean="0">
                          <a:ln>
                            <a:noFill/>
                          </a:ln>
                          <a:solidFill>
                            <a:schemeClr val="tx1"/>
                          </a:solidFill>
                          <a:effectLst/>
                          <a:latin typeface="標楷體" panose="03000509000000000000" pitchFamily="65" charset="-120"/>
                          <a:ea typeface="標楷體" panose="03000509000000000000" pitchFamily="65" charset="-120"/>
                          <a:cs typeface="Arial" panose="020B0604020202020204" pitchFamily="34" charset="0"/>
                        </a:rPr>
                        <a:t>例外：</a:t>
                      </a:r>
                      <a:endParaRPr kumimoji="0" lang="zh-TW" sz="1600" b="1" i="0" u="none" strike="noStrike" cap="none" normalizeH="0" baseline="0" dirty="0" smtClean="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zh-TW" sz="1600" b="1" i="0" u="none" strike="noStrike" cap="none" normalizeH="0" baseline="0" dirty="0" smtClean="0">
                          <a:ln>
                            <a:noFill/>
                          </a:ln>
                          <a:solidFill>
                            <a:schemeClr val="tx1"/>
                          </a:solidFill>
                          <a:effectLst/>
                          <a:latin typeface="標楷體" panose="03000509000000000000" pitchFamily="65" charset="-120"/>
                          <a:ea typeface="標楷體" panose="03000509000000000000" pitchFamily="65" charset="-120"/>
                          <a:cs typeface="Arial" panose="020B0604020202020204" pitchFamily="34" charset="0"/>
                        </a:rPr>
                        <a:t>限制性招標</a:t>
                      </a:r>
                      <a:r>
                        <a:rPr kumimoji="1" lang="zh-TW" altLang="zh-TW" sz="1600" b="1" i="0" u="none" strike="noStrike" cap="none" normalizeH="0" baseline="0" dirty="0" smtClean="0">
                          <a:ln>
                            <a:noFill/>
                          </a:ln>
                          <a:solidFill>
                            <a:schemeClr val="tx1"/>
                          </a:solidFill>
                          <a:effectLst/>
                          <a:latin typeface="標楷體" panose="03000509000000000000" pitchFamily="65" charset="-120"/>
                          <a:ea typeface="標楷體" panose="03000509000000000000" pitchFamily="65" charset="-120"/>
                          <a:cs typeface="Arial" panose="020B0604020202020204" pitchFamily="34" charset="0"/>
                        </a:rPr>
                        <a:t>【</a:t>
                      </a:r>
                      <a:r>
                        <a:rPr kumimoji="0" lang="zh-TW" sz="1600" b="1" i="0" u="none" strike="noStrike" cap="none" normalizeH="0" baseline="0" dirty="0" smtClean="0">
                          <a:ln>
                            <a:noFill/>
                          </a:ln>
                          <a:solidFill>
                            <a:schemeClr val="tx1"/>
                          </a:solidFill>
                          <a:effectLst/>
                          <a:latin typeface="標楷體" panose="03000509000000000000" pitchFamily="65" charset="-120"/>
                          <a:ea typeface="標楷體" panose="03000509000000000000" pitchFamily="65" charset="-120"/>
                          <a:cs typeface="Arial" panose="020B0604020202020204" pitchFamily="34" charset="0"/>
                        </a:rPr>
                        <a:t>採</a:t>
                      </a:r>
                      <a:r>
                        <a:rPr kumimoji="0" lang="en-US" altLang="zh-TW" sz="1600" b="1" i="0" u="none" strike="noStrike" cap="none" normalizeH="0" baseline="0" dirty="0" smtClean="0">
                          <a:ln>
                            <a:noFill/>
                          </a:ln>
                          <a:solidFill>
                            <a:schemeClr val="tx1"/>
                          </a:solidFill>
                          <a:effectLst/>
                          <a:latin typeface="標楷體" panose="03000509000000000000" pitchFamily="65" charset="-120"/>
                          <a:ea typeface="標楷體" panose="03000509000000000000" pitchFamily="65" charset="-120"/>
                          <a:cs typeface="Arial" panose="020B0604020202020204" pitchFamily="34" charset="0"/>
                        </a:rPr>
                        <a:t>22</a:t>
                      </a:r>
                      <a:r>
                        <a:rPr kumimoji="0" lang="zh-TW" sz="1600" b="1" i="0" u="none" strike="noStrike" cap="none" normalizeH="0" baseline="0" dirty="0" smtClean="0">
                          <a:ln>
                            <a:noFill/>
                          </a:ln>
                          <a:solidFill>
                            <a:schemeClr val="tx1"/>
                          </a:solidFill>
                          <a:effectLst/>
                          <a:latin typeface="標楷體" panose="03000509000000000000" pitchFamily="65" charset="-120"/>
                          <a:ea typeface="標楷體" panose="03000509000000000000" pitchFamily="65" charset="-120"/>
                          <a:cs typeface="Arial" panose="020B0604020202020204" pitchFamily="34" charset="0"/>
                        </a:rPr>
                        <a:t>；</a:t>
                      </a:r>
                      <a:r>
                        <a:rPr kumimoji="0" lang="en-US" altLang="zh-TW" sz="1600" b="1" i="0" u="none" strike="noStrike" cap="none" normalizeH="0" baseline="0" dirty="0" smtClean="0">
                          <a:ln>
                            <a:noFill/>
                          </a:ln>
                          <a:solidFill>
                            <a:schemeClr val="tx1"/>
                          </a:solidFill>
                          <a:effectLst/>
                          <a:latin typeface="標楷體" panose="03000509000000000000" pitchFamily="65" charset="-120"/>
                          <a:ea typeface="標楷體" panose="03000509000000000000" pitchFamily="65" charset="-120"/>
                          <a:cs typeface="Arial" panose="020B0604020202020204" pitchFamily="34" charset="0"/>
                        </a:rPr>
                        <a:t>105</a:t>
                      </a:r>
                      <a:r>
                        <a:rPr kumimoji="1" lang="zh-TW" altLang="zh-TW" sz="1600" b="1" i="0" u="none" strike="noStrike" cap="none" normalizeH="0" baseline="0" dirty="0" smtClean="0">
                          <a:ln>
                            <a:noFill/>
                          </a:ln>
                          <a:solidFill>
                            <a:schemeClr val="tx1"/>
                          </a:solidFill>
                          <a:effectLst/>
                          <a:latin typeface="標楷體" panose="03000509000000000000" pitchFamily="65" charset="-120"/>
                          <a:ea typeface="標楷體" panose="03000509000000000000" pitchFamily="65" charset="-120"/>
                          <a:cs typeface="Arial" panose="020B0604020202020204" pitchFamily="34" charset="0"/>
                        </a:rPr>
                        <a:t>】</a:t>
                      </a:r>
                      <a:endParaRPr kumimoji="0" lang="zh-TW" altLang="zh-TW" sz="1600" b="1" i="0" u="none" strike="noStrike" cap="none" normalizeH="0" baseline="0" dirty="0" smtClean="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zh-TW" sz="1600" b="1" i="0" u="none" strike="noStrike" cap="none" normalizeH="0" baseline="0" dirty="0" smtClean="0">
                          <a:ln>
                            <a:noFill/>
                          </a:ln>
                          <a:solidFill>
                            <a:schemeClr val="tx1"/>
                          </a:solidFill>
                          <a:effectLst/>
                          <a:latin typeface="標楷體" panose="03000509000000000000" pitchFamily="65" charset="-120"/>
                          <a:ea typeface="標楷體" panose="03000509000000000000" pitchFamily="65" charset="-120"/>
                          <a:cs typeface="Arial" panose="020B0604020202020204" pitchFamily="34" charset="0"/>
                        </a:rPr>
                        <a:t>選擇性招標</a:t>
                      </a:r>
                      <a:r>
                        <a:rPr kumimoji="1" lang="zh-TW" altLang="zh-TW" sz="1600" b="1" i="0" u="none" strike="noStrike" cap="none" normalizeH="0" baseline="0" dirty="0" smtClean="0">
                          <a:ln>
                            <a:noFill/>
                          </a:ln>
                          <a:solidFill>
                            <a:schemeClr val="tx1"/>
                          </a:solidFill>
                          <a:effectLst/>
                          <a:latin typeface="標楷體" panose="03000509000000000000" pitchFamily="65" charset="-120"/>
                          <a:ea typeface="標楷體" panose="03000509000000000000" pitchFamily="65" charset="-120"/>
                          <a:cs typeface="Arial" panose="020B0604020202020204" pitchFamily="34" charset="0"/>
                        </a:rPr>
                        <a:t>【</a:t>
                      </a:r>
                      <a:r>
                        <a:rPr kumimoji="0" lang="zh-TW" sz="1600" b="1" i="0" u="none" strike="noStrike" cap="none" normalizeH="0" baseline="0" dirty="0" smtClean="0">
                          <a:ln>
                            <a:noFill/>
                          </a:ln>
                          <a:solidFill>
                            <a:schemeClr val="tx1"/>
                          </a:solidFill>
                          <a:effectLst/>
                          <a:latin typeface="標楷體" panose="03000509000000000000" pitchFamily="65" charset="-120"/>
                          <a:ea typeface="標楷體" panose="03000509000000000000" pitchFamily="65" charset="-120"/>
                          <a:cs typeface="Arial" panose="020B0604020202020204" pitchFamily="34" charset="0"/>
                        </a:rPr>
                        <a:t>採</a:t>
                      </a:r>
                      <a:r>
                        <a:rPr kumimoji="0" lang="en-US" altLang="zh-TW" sz="1600" b="1" i="0" u="none" strike="noStrike" cap="none" normalizeH="0" baseline="0" dirty="0" smtClean="0">
                          <a:ln>
                            <a:noFill/>
                          </a:ln>
                          <a:solidFill>
                            <a:schemeClr val="tx1"/>
                          </a:solidFill>
                          <a:effectLst/>
                          <a:latin typeface="標楷體" panose="03000509000000000000" pitchFamily="65" charset="-120"/>
                          <a:ea typeface="標楷體" panose="03000509000000000000" pitchFamily="65" charset="-120"/>
                          <a:cs typeface="Arial" panose="020B0604020202020204" pitchFamily="34" charset="0"/>
                        </a:rPr>
                        <a:t>20</a:t>
                      </a:r>
                      <a:r>
                        <a:rPr kumimoji="0" lang="zh-TW" sz="1600" b="1" i="0" u="none" strike="noStrike" cap="none" normalizeH="0" baseline="0" dirty="0" smtClean="0">
                          <a:ln>
                            <a:noFill/>
                          </a:ln>
                          <a:solidFill>
                            <a:schemeClr val="tx1"/>
                          </a:solidFill>
                          <a:effectLst/>
                          <a:latin typeface="標楷體" panose="03000509000000000000" pitchFamily="65" charset="-120"/>
                          <a:ea typeface="標楷體" panose="03000509000000000000" pitchFamily="65" charset="-120"/>
                          <a:cs typeface="Arial" panose="020B0604020202020204" pitchFamily="34" charset="0"/>
                        </a:rPr>
                        <a:t>、</a:t>
                      </a:r>
                      <a:r>
                        <a:rPr kumimoji="0" lang="en-US" altLang="zh-TW" sz="1600" b="1" i="0" u="none" strike="noStrike" cap="none" normalizeH="0" baseline="0" dirty="0" smtClean="0">
                          <a:ln>
                            <a:noFill/>
                          </a:ln>
                          <a:solidFill>
                            <a:schemeClr val="tx1"/>
                          </a:solidFill>
                          <a:effectLst/>
                          <a:latin typeface="標楷體" panose="03000509000000000000" pitchFamily="65" charset="-120"/>
                          <a:ea typeface="標楷體" panose="03000509000000000000" pitchFamily="65" charset="-120"/>
                          <a:cs typeface="Arial" panose="020B0604020202020204" pitchFamily="34" charset="0"/>
                        </a:rPr>
                        <a:t>21</a:t>
                      </a:r>
                      <a:r>
                        <a:rPr kumimoji="1" lang="zh-TW" altLang="zh-TW" sz="1600" b="1" i="0" u="none" strike="noStrike" cap="none" normalizeH="0" baseline="0" dirty="0" smtClean="0">
                          <a:ln>
                            <a:noFill/>
                          </a:ln>
                          <a:solidFill>
                            <a:schemeClr val="tx1"/>
                          </a:solidFill>
                          <a:effectLst/>
                          <a:latin typeface="標楷體" panose="03000509000000000000" pitchFamily="65" charset="-120"/>
                          <a:ea typeface="標楷體" panose="03000509000000000000" pitchFamily="65" charset="-120"/>
                          <a:cs typeface="Arial" panose="020B0604020202020204" pitchFamily="34" charset="0"/>
                        </a:rPr>
                        <a:t>】</a:t>
                      </a:r>
                      <a:endParaRPr kumimoji="0" lang="zh-TW" altLang="zh-TW" sz="1600" b="1" i="0" u="none" strike="noStrike" cap="none" normalizeH="0" baseline="0" dirty="0" smtClean="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1" lang="zh-TW" altLang="zh-TW" sz="1600" b="1" i="0" u="none" strike="noStrike" cap="none" normalizeH="0" baseline="0" dirty="0" smtClean="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rPr>
                        <a:t>◎</a:t>
                      </a:r>
                      <a:r>
                        <a:rPr kumimoji="0" lang="zh-TW" altLang="en-US" sz="1600" b="1" i="0" u="none" strike="noStrike" cap="none" normalizeH="0" baseline="0" dirty="0" smtClean="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rPr>
                        <a:t>認定基準</a:t>
                      </a:r>
                      <a:r>
                        <a:rPr kumimoji="0" lang="en-US" altLang="zh-TW" sz="1600" b="1" i="0" u="none" strike="noStrike" cap="none" normalizeH="0" baseline="0" dirty="0" smtClean="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rPr>
                        <a:t>:</a:t>
                      </a:r>
                      <a:r>
                        <a:rPr kumimoji="0" lang="zh-TW" sz="1600" b="1" i="0" u="none" strike="noStrike" cap="none" normalizeH="0" baseline="0" dirty="0" smtClean="0">
                          <a:ln>
                            <a:noFill/>
                          </a:ln>
                          <a:solidFill>
                            <a:srgbClr val="FF0000"/>
                          </a:solidFill>
                          <a:effectLst/>
                          <a:latin typeface="標楷體" panose="03000509000000000000" pitchFamily="65" charset="-120"/>
                          <a:ea typeface="標楷體" panose="03000509000000000000" pitchFamily="65" charset="-120"/>
                          <a:cs typeface="Arial" panose="020B0604020202020204" pitchFamily="34" charset="0"/>
                        </a:rPr>
                        <a:t>採購金額認定</a:t>
                      </a:r>
                      <a:r>
                        <a:rPr kumimoji="1" lang="zh-TW" altLang="zh-TW" sz="1600" b="1" i="0" u="none" strike="noStrike" cap="none" normalizeH="0" baseline="0" dirty="0" smtClean="0">
                          <a:ln>
                            <a:noFill/>
                          </a:ln>
                          <a:solidFill>
                            <a:srgbClr val="000000"/>
                          </a:solidFill>
                          <a:effectLst/>
                          <a:latin typeface="標楷體" panose="03000509000000000000" pitchFamily="65" charset="-120"/>
                          <a:ea typeface="標楷體" panose="03000509000000000000" pitchFamily="65" charset="-120"/>
                          <a:cs typeface="Arial" panose="020B0604020202020204" pitchFamily="34" charset="0"/>
                        </a:rPr>
                        <a:t>【</a:t>
                      </a:r>
                      <a:r>
                        <a:rPr kumimoji="0" lang="zh-TW" sz="1600" b="1" i="0" u="none" strike="noStrike" cap="none" normalizeH="0" baseline="0" dirty="0" smtClean="0">
                          <a:ln>
                            <a:noFill/>
                          </a:ln>
                          <a:solidFill>
                            <a:srgbClr val="000000"/>
                          </a:solidFill>
                          <a:effectLst/>
                          <a:latin typeface="標楷體" panose="03000509000000000000" pitchFamily="65" charset="-120"/>
                          <a:ea typeface="標楷體" panose="03000509000000000000" pitchFamily="65" charset="-120"/>
                          <a:cs typeface="Arial" panose="020B0604020202020204" pitchFamily="34" charset="0"/>
                        </a:rPr>
                        <a:t>採</a:t>
                      </a:r>
                      <a:r>
                        <a:rPr kumimoji="1" lang="zh-TW" sz="1600" b="1" i="0" u="none" strike="noStrike" cap="none" normalizeH="0" baseline="0" dirty="0" smtClean="0">
                          <a:ln>
                            <a:noFill/>
                          </a:ln>
                          <a:solidFill>
                            <a:srgbClr val="000000"/>
                          </a:solidFill>
                          <a:effectLst/>
                          <a:latin typeface="標楷體" panose="03000509000000000000" pitchFamily="65" charset="-120"/>
                          <a:ea typeface="標楷體" panose="03000509000000000000" pitchFamily="65" charset="-120"/>
                          <a:cs typeface="Arial" panose="020B0604020202020204" pitchFamily="34" charset="0"/>
                        </a:rPr>
                        <a:t>細則</a:t>
                      </a:r>
                      <a:r>
                        <a:rPr kumimoji="0" lang="en-US" altLang="zh-TW" sz="1600" b="1" i="0" u="none" strike="noStrike" cap="none" normalizeH="0" baseline="0" dirty="0" smtClean="0">
                          <a:ln>
                            <a:noFill/>
                          </a:ln>
                          <a:solidFill>
                            <a:srgbClr val="000000"/>
                          </a:solidFill>
                          <a:effectLst/>
                          <a:latin typeface="標楷體" panose="03000509000000000000" pitchFamily="65" charset="-120"/>
                          <a:ea typeface="標楷體" panose="03000509000000000000" pitchFamily="65" charset="-120"/>
                          <a:cs typeface="Arial" panose="020B0604020202020204" pitchFamily="34" charset="0"/>
                        </a:rPr>
                        <a:t>6</a:t>
                      </a:r>
                      <a:r>
                        <a:rPr kumimoji="1" lang="zh-TW" altLang="zh-TW" sz="1600" b="1" i="0" u="none" strike="noStrike" cap="none" normalizeH="0" baseline="0" dirty="0" smtClean="0">
                          <a:ln>
                            <a:noFill/>
                          </a:ln>
                          <a:solidFill>
                            <a:srgbClr val="000000"/>
                          </a:solidFill>
                          <a:effectLst/>
                          <a:latin typeface="標楷體" panose="03000509000000000000" pitchFamily="65" charset="-120"/>
                          <a:ea typeface="標楷體" panose="03000509000000000000" pitchFamily="65" charset="-120"/>
                          <a:cs typeface="Arial" panose="020B0604020202020204" pitchFamily="34" charset="0"/>
                        </a:rPr>
                        <a:t>】</a:t>
                      </a:r>
                      <a:r>
                        <a:rPr kumimoji="1" lang="en-US" altLang="zh-TW" sz="1600" b="1" i="0" u="none" strike="noStrike" cap="none" normalizeH="0" baseline="0" dirty="0" smtClean="0">
                          <a:ln>
                            <a:noFill/>
                          </a:ln>
                          <a:solidFill>
                            <a:srgbClr val="000000"/>
                          </a:solidFill>
                          <a:effectLst/>
                          <a:latin typeface="標楷體" panose="03000509000000000000" pitchFamily="65" charset="-120"/>
                          <a:ea typeface="標楷體" panose="03000509000000000000" pitchFamily="65" charset="-120"/>
                          <a:cs typeface="Arial" panose="020B0604020202020204" pitchFamily="34" charset="0"/>
                        </a:rPr>
                        <a:t>(</a:t>
                      </a:r>
                      <a:r>
                        <a:rPr kumimoji="1" lang="zh-TW" altLang="en-US" sz="1600" b="1" i="0" u="none" strike="noStrike" cap="none" normalizeH="0" baseline="0" dirty="0" smtClean="0">
                          <a:ln>
                            <a:noFill/>
                          </a:ln>
                          <a:solidFill>
                            <a:srgbClr val="000000"/>
                          </a:solidFill>
                          <a:effectLst/>
                          <a:latin typeface="標楷體" panose="03000509000000000000" pitchFamily="65" charset="-120"/>
                          <a:ea typeface="標楷體" panose="03000509000000000000" pitchFamily="65" charset="-120"/>
                          <a:cs typeface="Arial" panose="020B0604020202020204" pitchFamily="34" charset="0"/>
                        </a:rPr>
                        <a:t>常見型態</a:t>
                      </a:r>
                      <a:r>
                        <a:rPr kumimoji="1" lang="en-US" altLang="zh-TW" sz="1600" b="1" i="0" u="none" strike="noStrike" cap="none" normalizeH="0" baseline="0" dirty="0" smtClean="0">
                          <a:ln>
                            <a:noFill/>
                          </a:ln>
                          <a:solidFill>
                            <a:srgbClr val="000000"/>
                          </a:solidFill>
                          <a:effectLst/>
                          <a:latin typeface="標楷體" panose="03000509000000000000" pitchFamily="65" charset="-120"/>
                          <a:ea typeface="標楷體" panose="03000509000000000000" pitchFamily="65" charset="-120"/>
                          <a:cs typeface="Arial" panose="020B0604020202020204" pitchFamily="34" charset="0"/>
                        </a:rPr>
                        <a:t>)</a:t>
                      </a:r>
                      <a:endParaRPr kumimoji="0" lang="zh-TW" altLang="zh-TW" sz="1600" b="1" i="0" u="none" strike="noStrike" cap="none" normalizeH="0" baseline="0" dirty="0" smtClean="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Blip>
                          <a:blip r:embed="rId2"/>
                        </a:buBlip>
                        <a:tabLst/>
                      </a:pPr>
                      <a:r>
                        <a:rPr kumimoji="0" lang="zh-TW" sz="1600" b="1" i="0" u="none" strike="noStrike" cap="none" normalizeH="0" baseline="0" dirty="0" smtClean="0">
                          <a:ln>
                            <a:noFill/>
                          </a:ln>
                          <a:solidFill>
                            <a:srgbClr val="FF0000"/>
                          </a:solidFill>
                          <a:effectLst/>
                          <a:latin typeface="標楷體" panose="03000509000000000000" pitchFamily="65" charset="-120"/>
                          <a:ea typeface="標楷體" panose="03000509000000000000" pitchFamily="65" charset="-120"/>
                          <a:cs typeface="Arial" panose="020B0604020202020204" pitchFamily="34" charset="0"/>
                        </a:rPr>
                        <a:t>分批辦理</a:t>
                      </a:r>
                      <a:r>
                        <a:rPr kumimoji="0" lang="en-US" sz="1600" b="1" i="0" u="none" strike="noStrike" cap="none" normalizeH="0" baseline="0" dirty="0" smtClean="0">
                          <a:ln>
                            <a:noFill/>
                          </a:ln>
                          <a:solidFill>
                            <a:srgbClr val="FF0000"/>
                          </a:solidFill>
                          <a:effectLst/>
                          <a:latin typeface="標楷體" panose="03000509000000000000" pitchFamily="65" charset="-120"/>
                          <a:ea typeface="標楷體" panose="03000509000000000000" pitchFamily="65" charset="-120"/>
                          <a:cs typeface="Arial" panose="020B0604020202020204" pitchFamily="34" charset="0"/>
                        </a:rPr>
                        <a:t/>
                      </a:r>
                      <a:br>
                        <a:rPr kumimoji="0" lang="en-US" sz="1600" b="1" i="0" u="none" strike="noStrike" cap="none" normalizeH="0" baseline="0" dirty="0" smtClean="0">
                          <a:ln>
                            <a:noFill/>
                          </a:ln>
                          <a:solidFill>
                            <a:srgbClr val="FF0000"/>
                          </a:solidFill>
                          <a:effectLst/>
                          <a:latin typeface="標楷體" panose="03000509000000000000" pitchFamily="65" charset="-120"/>
                          <a:ea typeface="標楷體" panose="03000509000000000000" pitchFamily="65" charset="-120"/>
                          <a:cs typeface="Arial" panose="020B0604020202020204" pitchFamily="34" charset="0"/>
                        </a:rPr>
                      </a:br>
                      <a:r>
                        <a:rPr kumimoji="1" lang="zh-TW" altLang="zh-TW" sz="1600" b="1" i="0" u="none" strike="noStrike" cap="none" normalizeH="0" baseline="0" dirty="0" smtClean="0">
                          <a:ln>
                            <a:noFill/>
                          </a:ln>
                          <a:solidFill>
                            <a:srgbClr val="000000"/>
                          </a:solidFill>
                          <a:effectLst/>
                          <a:latin typeface="標楷體" panose="03000509000000000000" pitchFamily="65" charset="-120"/>
                          <a:ea typeface="標楷體" panose="03000509000000000000" pitchFamily="65" charset="-120"/>
                          <a:cs typeface="Arial" panose="020B0604020202020204" pitchFamily="34" charset="0"/>
                        </a:rPr>
                        <a:t>【</a:t>
                      </a:r>
                      <a:r>
                        <a:rPr kumimoji="0" lang="zh-TW" sz="1600" b="1" i="0" u="none" strike="noStrike" cap="none" normalizeH="0" baseline="0" dirty="0" smtClean="0">
                          <a:ln>
                            <a:noFill/>
                          </a:ln>
                          <a:solidFill>
                            <a:srgbClr val="000000"/>
                          </a:solidFill>
                          <a:effectLst/>
                          <a:latin typeface="標楷體" panose="03000509000000000000" pitchFamily="65" charset="-120"/>
                          <a:ea typeface="標楷體" panose="03000509000000000000" pitchFamily="65" charset="-120"/>
                          <a:cs typeface="Arial" panose="020B0604020202020204" pitchFamily="34" charset="0"/>
                        </a:rPr>
                        <a:t>採</a:t>
                      </a:r>
                      <a:r>
                        <a:rPr kumimoji="0" lang="en-US" altLang="zh-TW" sz="1600" b="1" i="0" u="none" strike="noStrike" cap="none" normalizeH="0" baseline="0" dirty="0" smtClean="0">
                          <a:ln>
                            <a:noFill/>
                          </a:ln>
                          <a:solidFill>
                            <a:srgbClr val="000000"/>
                          </a:solidFill>
                          <a:effectLst/>
                          <a:latin typeface="標楷體" panose="03000509000000000000" pitchFamily="65" charset="-120"/>
                          <a:ea typeface="標楷體" panose="03000509000000000000" pitchFamily="65" charset="-120"/>
                          <a:cs typeface="Arial" panose="020B0604020202020204" pitchFamily="34" charset="0"/>
                        </a:rPr>
                        <a:t>14</a:t>
                      </a:r>
                      <a:r>
                        <a:rPr kumimoji="0" lang="zh-TW" sz="1600" b="1" i="0" u="none" strike="noStrike" cap="none" normalizeH="0" baseline="0" dirty="0" smtClean="0">
                          <a:ln>
                            <a:noFill/>
                          </a:ln>
                          <a:solidFill>
                            <a:srgbClr val="000000"/>
                          </a:solidFill>
                          <a:effectLst/>
                          <a:latin typeface="標楷體" panose="03000509000000000000" pitchFamily="65" charset="-120"/>
                          <a:ea typeface="標楷體" panose="03000509000000000000" pitchFamily="65" charset="-120"/>
                          <a:cs typeface="Arial" panose="020B0604020202020204" pitchFamily="34" charset="0"/>
                        </a:rPr>
                        <a:t>；採</a:t>
                      </a:r>
                      <a:r>
                        <a:rPr kumimoji="1" lang="zh-TW" sz="1600" b="1" i="0" u="none" strike="noStrike" cap="none" normalizeH="0" baseline="0" dirty="0" smtClean="0">
                          <a:ln>
                            <a:noFill/>
                          </a:ln>
                          <a:solidFill>
                            <a:srgbClr val="000000"/>
                          </a:solidFill>
                          <a:effectLst/>
                          <a:latin typeface="標楷體" panose="03000509000000000000" pitchFamily="65" charset="-120"/>
                          <a:ea typeface="標楷體" panose="03000509000000000000" pitchFamily="65" charset="-120"/>
                          <a:cs typeface="Arial" panose="020B0604020202020204" pitchFamily="34" charset="0"/>
                        </a:rPr>
                        <a:t>細則</a:t>
                      </a:r>
                      <a:r>
                        <a:rPr kumimoji="0" lang="en-US" altLang="zh-TW" sz="1600" b="1" i="0" u="none" strike="noStrike" cap="none" normalizeH="0" baseline="0" dirty="0" smtClean="0">
                          <a:ln>
                            <a:noFill/>
                          </a:ln>
                          <a:solidFill>
                            <a:srgbClr val="000000"/>
                          </a:solidFill>
                          <a:effectLst/>
                          <a:latin typeface="標楷體" panose="03000509000000000000" pitchFamily="65" charset="-120"/>
                          <a:ea typeface="標楷體" panose="03000509000000000000" pitchFamily="65" charset="-120"/>
                          <a:cs typeface="Arial" panose="020B0604020202020204" pitchFamily="34" charset="0"/>
                        </a:rPr>
                        <a:t>6.1.1</a:t>
                      </a:r>
                      <a:r>
                        <a:rPr kumimoji="1" lang="zh-TW" altLang="zh-TW" sz="1600" b="1" i="0" u="none" strike="noStrike" cap="none" normalizeH="0" baseline="0" dirty="0" smtClean="0">
                          <a:ln>
                            <a:noFill/>
                          </a:ln>
                          <a:solidFill>
                            <a:srgbClr val="000000"/>
                          </a:solidFill>
                          <a:effectLst/>
                          <a:latin typeface="標楷體" panose="03000509000000000000" pitchFamily="65" charset="-120"/>
                          <a:ea typeface="標楷體" panose="03000509000000000000" pitchFamily="65" charset="-120"/>
                          <a:cs typeface="Arial" panose="020B0604020202020204" pitchFamily="34" charset="0"/>
                        </a:rPr>
                        <a:t>】</a:t>
                      </a:r>
                      <a:endParaRPr kumimoji="0" lang="zh-TW" altLang="zh-TW" sz="1600" b="1" i="0" u="none" strike="noStrike" cap="none" normalizeH="0" baseline="0" dirty="0" smtClean="0">
                        <a:ln>
                          <a:noFill/>
                        </a:ln>
                        <a:solidFill>
                          <a:schemeClr val="tx1"/>
                        </a:solidFill>
                        <a:effectLst/>
                        <a:latin typeface="標楷體" panose="03000509000000000000" pitchFamily="65" charset="-120"/>
                        <a:ea typeface="新細明體" panose="02020500000000000000" pitchFamily="18" charset="-120"/>
                      </a:endParaRPr>
                    </a:p>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Blip>
                          <a:blip r:embed="rId2"/>
                        </a:buBlip>
                        <a:tabLst/>
                      </a:pPr>
                      <a:r>
                        <a:rPr kumimoji="0" lang="zh-TW" sz="1600" b="1" i="0" u="none" strike="noStrike" cap="none" normalizeH="0" baseline="0" dirty="0" smtClean="0">
                          <a:ln>
                            <a:noFill/>
                          </a:ln>
                          <a:solidFill>
                            <a:srgbClr val="FF0000"/>
                          </a:solidFill>
                          <a:effectLst/>
                          <a:latin typeface="標楷體" panose="03000509000000000000" pitchFamily="65" charset="-120"/>
                          <a:ea typeface="標楷體" panose="03000509000000000000" pitchFamily="65" charset="-120"/>
                          <a:cs typeface="Arial" panose="020B0604020202020204" pitchFamily="34" charset="0"/>
                        </a:rPr>
                        <a:t>分別辦理</a:t>
                      </a:r>
                      <a:r>
                        <a:rPr kumimoji="0" lang="en-US" sz="1600" b="1" i="0" u="none" strike="noStrike" cap="none" normalizeH="0" baseline="0" dirty="0" smtClean="0">
                          <a:ln>
                            <a:noFill/>
                          </a:ln>
                          <a:solidFill>
                            <a:srgbClr val="FF0000"/>
                          </a:solidFill>
                          <a:effectLst/>
                          <a:latin typeface="標楷體" panose="03000509000000000000" pitchFamily="65" charset="-120"/>
                          <a:ea typeface="標楷體" panose="03000509000000000000" pitchFamily="65" charset="-120"/>
                          <a:cs typeface="Arial" panose="020B0604020202020204" pitchFamily="34" charset="0"/>
                        </a:rPr>
                        <a:t/>
                      </a:r>
                      <a:br>
                        <a:rPr kumimoji="0" lang="en-US" sz="1600" b="1" i="0" u="none" strike="noStrike" cap="none" normalizeH="0" baseline="0" dirty="0" smtClean="0">
                          <a:ln>
                            <a:noFill/>
                          </a:ln>
                          <a:solidFill>
                            <a:srgbClr val="FF0000"/>
                          </a:solidFill>
                          <a:effectLst/>
                          <a:latin typeface="標楷體" panose="03000509000000000000" pitchFamily="65" charset="-120"/>
                          <a:ea typeface="標楷體" panose="03000509000000000000" pitchFamily="65" charset="-120"/>
                          <a:cs typeface="Arial" panose="020B0604020202020204" pitchFamily="34" charset="0"/>
                        </a:rPr>
                      </a:br>
                      <a:r>
                        <a:rPr kumimoji="1" lang="zh-TW" altLang="zh-TW" sz="1600" b="1" i="0" u="none" strike="noStrike" cap="none" normalizeH="0" baseline="0" dirty="0" smtClean="0">
                          <a:ln>
                            <a:noFill/>
                          </a:ln>
                          <a:solidFill>
                            <a:srgbClr val="000000"/>
                          </a:solidFill>
                          <a:effectLst/>
                          <a:latin typeface="標楷體" panose="03000509000000000000" pitchFamily="65" charset="-120"/>
                          <a:ea typeface="標楷體" panose="03000509000000000000" pitchFamily="65" charset="-120"/>
                          <a:cs typeface="Arial" panose="020B0604020202020204" pitchFamily="34" charset="0"/>
                        </a:rPr>
                        <a:t>【</a:t>
                      </a:r>
                      <a:r>
                        <a:rPr kumimoji="0" lang="zh-TW" sz="1600" b="1" i="0" u="none" strike="noStrike" cap="none" normalizeH="0" baseline="0" dirty="0" smtClean="0">
                          <a:ln>
                            <a:noFill/>
                          </a:ln>
                          <a:solidFill>
                            <a:srgbClr val="000000"/>
                          </a:solidFill>
                          <a:effectLst/>
                          <a:latin typeface="標楷體" panose="03000509000000000000" pitchFamily="65" charset="-120"/>
                          <a:ea typeface="標楷體" panose="03000509000000000000" pitchFamily="65" charset="-120"/>
                          <a:cs typeface="Arial" panose="020B0604020202020204" pitchFamily="34" charset="0"/>
                        </a:rPr>
                        <a:t>採</a:t>
                      </a:r>
                      <a:r>
                        <a:rPr kumimoji="1" lang="zh-TW" sz="1600" b="1" i="0" u="none" strike="noStrike" cap="none" normalizeH="0" baseline="0" dirty="0" smtClean="0">
                          <a:ln>
                            <a:noFill/>
                          </a:ln>
                          <a:solidFill>
                            <a:srgbClr val="000000"/>
                          </a:solidFill>
                          <a:effectLst/>
                          <a:latin typeface="標楷體" panose="03000509000000000000" pitchFamily="65" charset="-120"/>
                          <a:ea typeface="標楷體" panose="03000509000000000000" pitchFamily="65" charset="-120"/>
                          <a:cs typeface="Arial" panose="020B0604020202020204" pitchFamily="34" charset="0"/>
                        </a:rPr>
                        <a:t>細則</a:t>
                      </a:r>
                      <a:r>
                        <a:rPr kumimoji="0" lang="en-US" altLang="zh-TW" sz="1600" b="1" i="0" u="none" strike="noStrike" cap="none" normalizeH="0" baseline="0" dirty="0" smtClean="0">
                          <a:ln>
                            <a:noFill/>
                          </a:ln>
                          <a:solidFill>
                            <a:srgbClr val="000000"/>
                          </a:solidFill>
                          <a:effectLst/>
                          <a:latin typeface="標楷體" panose="03000509000000000000" pitchFamily="65" charset="-120"/>
                          <a:ea typeface="標楷體" panose="03000509000000000000" pitchFamily="65" charset="-120"/>
                          <a:cs typeface="Arial" panose="020B0604020202020204" pitchFamily="34" charset="0"/>
                        </a:rPr>
                        <a:t>13</a:t>
                      </a:r>
                      <a:r>
                        <a:rPr kumimoji="1" lang="zh-TW" altLang="zh-TW" sz="1600" b="1" i="0" u="none" strike="noStrike" cap="none" normalizeH="0" baseline="0" dirty="0" smtClean="0">
                          <a:ln>
                            <a:noFill/>
                          </a:ln>
                          <a:solidFill>
                            <a:srgbClr val="000000"/>
                          </a:solidFill>
                          <a:effectLst/>
                          <a:latin typeface="標楷體" panose="03000509000000000000" pitchFamily="65" charset="-120"/>
                          <a:ea typeface="標楷體" panose="03000509000000000000" pitchFamily="65" charset="-120"/>
                          <a:cs typeface="Arial" panose="020B0604020202020204" pitchFamily="34" charset="0"/>
                        </a:rPr>
                        <a:t>】</a:t>
                      </a:r>
                      <a:endParaRPr kumimoji="0" lang="zh-TW" altLang="zh-TW" sz="1600" b="1" i="0" u="none" strike="noStrike" cap="none" normalizeH="0" baseline="0" dirty="0" smtClean="0">
                        <a:ln>
                          <a:noFill/>
                        </a:ln>
                        <a:solidFill>
                          <a:schemeClr val="tx1"/>
                        </a:solidFill>
                        <a:effectLst/>
                        <a:latin typeface="標楷體" panose="03000509000000000000" pitchFamily="65" charset="-120"/>
                        <a:ea typeface="新細明體" panose="02020500000000000000" pitchFamily="18" charset="-120"/>
                      </a:endParaRPr>
                    </a:p>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Blip>
                          <a:blip r:embed="rId2"/>
                        </a:buBlip>
                        <a:tabLst/>
                      </a:pPr>
                      <a:r>
                        <a:rPr kumimoji="0" lang="zh-TW" sz="1600" b="1" i="0" u="none" strike="noStrike" cap="none" normalizeH="0" baseline="0" dirty="0" smtClean="0">
                          <a:ln>
                            <a:noFill/>
                          </a:ln>
                          <a:solidFill>
                            <a:srgbClr val="FF0000"/>
                          </a:solidFill>
                          <a:effectLst/>
                          <a:latin typeface="標楷體" panose="03000509000000000000" pitchFamily="65" charset="-120"/>
                          <a:ea typeface="標楷體" panose="03000509000000000000" pitchFamily="65" charset="-120"/>
                          <a:cs typeface="Arial" panose="020B0604020202020204" pitchFamily="34" charset="0"/>
                        </a:rPr>
                        <a:t>併案辦理</a:t>
                      </a:r>
                      <a:r>
                        <a:rPr kumimoji="0" lang="en-US" sz="1600" b="1" i="0" u="none" strike="noStrike" cap="none" normalizeH="0" baseline="0" dirty="0" smtClean="0">
                          <a:ln>
                            <a:noFill/>
                          </a:ln>
                          <a:solidFill>
                            <a:srgbClr val="FF0000"/>
                          </a:solidFill>
                          <a:effectLst/>
                          <a:latin typeface="標楷體" panose="03000509000000000000" pitchFamily="65" charset="-120"/>
                          <a:ea typeface="標楷體" panose="03000509000000000000" pitchFamily="65" charset="-120"/>
                          <a:cs typeface="Arial" panose="020B0604020202020204" pitchFamily="34" charset="0"/>
                        </a:rPr>
                        <a:t/>
                      </a:r>
                      <a:br>
                        <a:rPr kumimoji="0" lang="en-US" sz="1600" b="1" i="0" u="none" strike="noStrike" cap="none" normalizeH="0" baseline="0" dirty="0" smtClean="0">
                          <a:ln>
                            <a:noFill/>
                          </a:ln>
                          <a:solidFill>
                            <a:srgbClr val="FF0000"/>
                          </a:solidFill>
                          <a:effectLst/>
                          <a:latin typeface="標楷體" panose="03000509000000000000" pitchFamily="65" charset="-120"/>
                          <a:ea typeface="標楷體" panose="03000509000000000000" pitchFamily="65" charset="-120"/>
                          <a:cs typeface="Arial" panose="020B0604020202020204" pitchFamily="34" charset="0"/>
                        </a:rPr>
                      </a:br>
                      <a:r>
                        <a:rPr kumimoji="1" lang="zh-TW" altLang="zh-TW" sz="1600" b="1" i="0" u="none" strike="noStrike" cap="none" normalizeH="0" baseline="0" dirty="0" smtClean="0">
                          <a:ln>
                            <a:noFill/>
                          </a:ln>
                          <a:solidFill>
                            <a:srgbClr val="000000"/>
                          </a:solidFill>
                          <a:effectLst/>
                          <a:latin typeface="標楷體" panose="03000509000000000000" pitchFamily="65" charset="-120"/>
                          <a:ea typeface="標楷體" panose="03000509000000000000" pitchFamily="65" charset="-120"/>
                          <a:cs typeface="Arial" panose="020B0604020202020204" pitchFamily="34" charset="0"/>
                        </a:rPr>
                        <a:t>【</a:t>
                      </a:r>
                      <a:r>
                        <a:rPr kumimoji="0" lang="zh-TW" sz="1600" b="1" i="0" u="none" strike="noStrike" cap="none" normalizeH="0" baseline="0" dirty="0" smtClean="0">
                          <a:ln>
                            <a:noFill/>
                          </a:ln>
                          <a:solidFill>
                            <a:srgbClr val="000000"/>
                          </a:solidFill>
                          <a:effectLst/>
                          <a:latin typeface="標楷體" panose="03000509000000000000" pitchFamily="65" charset="-120"/>
                          <a:ea typeface="標楷體" panose="03000509000000000000" pitchFamily="65" charset="-120"/>
                          <a:cs typeface="Arial" panose="020B0604020202020204" pitchFamily="34" charset="0"/>
                        </a:rPr>
                        <a:t>採</a:t>
                      </a:r>
                      <a:r>
                        <a:rPr kumimoji="0" lang="en-US" altLang="zh-TW" sz="1600" b="1" i="0" u="none" strike="noStrike" cap="none" normalizeH="0" baseline="0" dirty="0" smtClean="0">
                          <a:ln>
                            <a:noFill/>
                          </a:ln>
                          <a:solidFill>
                            <a:srgbClr val="000000"/>
                          </a:solidFill>
                          <a:effectLst/>
                          <a:latin typeface="標楷體" panose="03000509000000000000" pitchFamily="65" charset="-120"/>
                          <a:ea typeface="標楷體" panose="03000509000000000000" pitchFamily="65" charset="-120"/>
                          <a:cs typeface="Arial" panose="020B0604020202020204" pitchFamily="34" charset="0"/>
                        </a:rPr>
                        <a:t>7.4</a:t>
                      </a:r>
                      <a:r>
                        <a:rPr kumimoji="1" lang="zh-TW" altLang="zh-TW" sz="1600" b="1" i="0" u="none" strike="noStrike" cap="none" normalizeH="0" baseline="0" dirty="0" smtClean="0">
                          <a:ln>
                            <a:noFill/>
                          </a:ln>
                          <a:solidFill>
                            <a:srgbClr val="000000"/>
                          </a:solidFill>
                          <a:effectLst/>
                          <a:latin typeface="標楷體" panose="03000509000000000000" pitchFamily="65" charset="-120"/>
                          <a:ea typeface="標楷體" panose="03000509000000000000" pitchFamily="65" charset="-120"/>
                          <a:cs typeface="Arial" panose="020B0604020202020204" pitchFamily="34" charset="0"/>
                        </a:rPr>
                        <a:t>】</a:t>
                      </a:r>
                      <a:endParaRPr kumimoji="0" lang="zh-TW" altLang="zh-TW" sz="1600" b="1" i="0" u="none" strike="noStrike" cap="none" normalizeH="0" baseline="0" dirty="0" smtClean="0">
                        <a:ln>
                          <a:noFill/>
                        </a:ln>
                        <a:solidFill>
                          <a:schemeClr val="tx1"/>
                        </a:solidFill>
                        <a:effectLst/>
                        <a:latin typeface="標楷體" panose="03000509000000000000" pitchFamily="65" charset="-120"/>
                        <a:ea typeface="新細明體" panose="02020500000000000000" pitchFamily="18" charset="-120"/>
                      </a:endParaRPr>
                    </a:p>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Blip>
                          <a:blip r:embed="rId2"/>
                        </a:buBlip>
                        <a:tabLst/>
                      </a:pPr>
                      <a:r>
                        <a:rPr kumimoji="0" lang="zh-TW" sz="1600" b="1" i="0" u="none" strike="noStrike" cap="none" normalizeH="0" baseline="0" dirty="0" smtClean="0">
                          <a:ln>
                            <a:noFill/>
                          </a:ln>
                          <a:solidFill>
                            <a:srgbClr val="FF0000"/>
                          </a:solidFill>
                          <a:effectLst/>
                          <a:latin typeface="標楷體" panose="03000509000000000000" pitchFamily="65" charset="-120"/>
                          <a:ea typeface="標楷體" panose="03000509000000000000" pitchFamily="65" charset="-120"/>
                          <a:cs typeface="Arial" panose="020B0604020202020204" pitchFamily="34" charset="0"/>
                        </a:rPr>
                        <a:t>後續擴充</a:t>
                      </a:r>
                      <a:r>
                        <a:rPr kumimoji="0" lang="en-US" altLang="zh-TW" sz="1600" b="1" i="0" u="none" strike="noStrike" cap="none" normalizeH="0" baseline="0" dirty="0" smtClean="0">
                          <a:ln>
                            <a:noFill/>
                          </a:ln>
                          <a:solidFill>
                            <a:srgbClr val="FF0000"/>
                          </a:solidFill>
                          <a:effectLst/>
                          <a:latin typeface="標楷體" panose="03000509000000000000" pitchFamily="65" charset="-120"/>
                          <a:ea typeface="標楷體" panose="03000509000000000000" pitchFamily="65" charset="-120"/>
                          <a:cs typeface="Arial" panose="020B0604020202020204" pitchFamily="34" charset="0"/>
                        </a:rPr>
                        <a:t/>
                      </a:r>
                      <a:br>
                        <a:rPr kumimoji="0" lang="en-US" altLang="zh-TW" sz="1600" b="1" i="0" u="none" strike="noStrike" cap="none" normalizeH="0" baseline="0" dirty="0" smtClean="0">
                          <a:ln>
                            <a:noFill/>
                          </a:ln>
                          <a:solidFill>
                            <a:srgbClr val="FF0000"/>
                          </a:solidFill>
                          <a:effectLst/>
                          <a:latin typeface="標楷體" panose="03000509000000000000" pitchFamily="65" charset="-120"/>
                          <a:ea typeface="標楷體" panose="03000509000000000000" pitchFamily="65" charset="-120"/>
                          <a:cs typeface="Arial" panose="020B0604020202020204" pitchFamily="34" charset="0"/>
                        </a:rPr>
                      </a:br>
                      <a:r>
                        <a:rPr kumimoji="1" lang="zh-TW" altLang="zh-TW" sz="1600" b="1" i="0" u="none" strike="noStrike" cap="none" normalizeH="0" baseline="0" dirty="0" smtClean="0">
                          <a:ln>
                            <a:noFill/>
                          </a:ln>
                          <a:solidFill>
                            <a:srgbClr val="000000"/>
                          </a:solidFill>
                          <a:effectLst/>
                          <a:latin typeface="標楷體" panose="03000509000000000000" pitchFamily="65" charset="-120"/>
                          <a:ea typeface="標楷體" panose="03000509000000000000" pitchFamily="65" charset="-120"/>
                          <a:cs typeface="Arial" panose="020B0604020202020204" pitchFamily="34" charset="0"/>
                        </a:rPr>
                        <a:t>【</a:t>
                      </a:r>
                      <a:r>
                        <a:rPr kumimoji="0" lang="zh-TW" altLang="zh-TW" sz="1600" b="1" i="0" u="none" strike="noStrike" cap="none" normalizeH="0" baseline="0" dirty="0" smtClean="0">
                          <a:ln>
                            <a:noFill/>
                          </a:ln>
                          <a:solidFill>
                            <a:srgbClr val="000000"/>
                          </a:solidFill>
                          <a:effectLst/>
                          <a:latin typeface="標楷體" panose="03000509000000000000" pitchFamily="65" charset="-120"/>
                          <a:ea typeface="標楷體" panose="03000509000000000000" pitchFamily="65" charset="-120"/>
                          <a:cs typeface="Arial" panose="020B0604020202020204" pitchFamily="34" charset="0"/>
                        </a:rPr>
                        <a:t>採</a:t>
                      </a:r>
                      <a:r>
                        <a:rPr kumimoji="1" lang="zh-TW" altLang="zh-TW" sz="1600" b="1" i="0" u="none" strike="noStrike" cap="none" normalizeH="0" baseline="0" dirty="0" smtClean="0">
                          <a:ln>
                            <a:noFill/>
                          </a:ln>
                          <a:solidFill>
                            <a:srgbClr val="000000"/>
                          </a:solidFill>
                          <a:effectLst/>
                          <a:latin typeface="標楷體" panose="03000509000000000000" pitchFamily="65" charset="-120"/>
                          <a:ea typeface="標楷體" panose="03000509000000000000" pitchFamily="65" charset="-120"/>
                          <a:cs typeface="Arial" panose="020B0604020202020204" pitchFamily="34" charset="0"/>
                        </a:rPr>
                        <a:t>細則</a:t>
                      </a:r>
                      <a:r>
                        <a:rPr kumimoji="1" lang="en-US" altLang="zh-TW" sz="1600" b="1" i="0" u="none" strike="noStrike" cap="none" normalizeH="0" baseline="0" dirty="0" smtClean="0">
                          <a:ln>
                            <a:noFill/>
                          </a:ln>
                          <a:solidFill>
                            <a:srgbClr val="000000"/>
                          </a:solidFill>
                          <a:effectLst/>
                          <a:latin typeface="標楷體" panose="03000509000000000000" pitchFamily="65" charset="-120"/>
                          <a:ea typeface="標楷體" panose="03000509000000000000" pitchFamily="65" charset="-120"/>
                          <a:cs typeface="Arial" panose="020B0604020202020204" pitchFamily="34" charset="0"/>
                        </a:rPr>
                        <a:t>6.1.3</a:t>
                      </a:r>
                      <a:r>
                        <a:rPr kumimoji="1" lang="zh-TW" altLang="zh-TW" sz="1600" b="1" i="0" u="none" strike="noStrike" cap="none" normalizeH="0" baseline="0" dirty="0" smtClean="0">
                          <a:ln>
                            <a:noFill/>
                          </a:ln>
                          <a:solidFill>
                            <a:srgbClr val="000000"/>
                          </a:solidFill>
                          <a:effectLst/>
                          <a:latin typeface="標楷體" panose="03000509000000000000" pitchFamily="65" charset="-120"/>
                          <a:ea typeface="標楷體" panose="03000509000000000000" pitchFamily="65" charset="-120"/>
                          <a:cs typeface="Arial" panose="020B0604020202020204" pitchFamily="34" charset="0"/>
                        </a:rPr>
                        <a:t>】</a:t>
                      </a:r>
                      <a:endParaRPr kumimoji="0" lang="zh-TW" altLang="zh-TW" sz="1600" b="1" i="0" u="none" strike="noStrike" cap="none" normalizeH="0" baseline="0" dirty="0" smtClean="0">
                        <a:ln>
                          <a:noFill/>
                        </a:ln>
                        <a:solidFill>
                          <a:schemeClr val="tx1"/>
                        </a:solidFill>
                        <a:effectLst/>
                        <a:latin typeface="標楷體" panose="03000509000000000000" pitchFamily="65" charset="-120"/>
                        <a:ea typeface="新細明體" panose="02020500000000000000" pitchFamily="18" charset="-12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lvl1pPr eaLnBrk="0" hangingPunct="0">
                        <a:spcBef>
                          <a:spcPct val="20000"/>
                        </a:spcBef>
                        <a:buClr>
                          <a:schemeClr val="accent1"/>
                        </a:buClr>
                        <a:buSzPct val="65000"/>
                        <a:buFont typeface="Wingdings" panose="05000000000000000000" pitchFamily="2" charset="2"/>
                        <a:defRPr kumimoji="1" sz="2600">
                          <a:solidFill>
                            <a:schemeClr val="tx1"/>
                          </a:solidFill>
                          <a:latin typeface="Arial" panose="020B0604020202020204" pitchFamily="34" charset="0"/>
                          <a:ea typeface="標楷體" panose="03000509000000000000" pitchFamily="65" charset="-120"/>
                        </a:defRPr>
                      </a:lvl1pPr>
                      <a:lvl2pPr marL="742950" indent="-285750" eaLnBrk="0" hangingPunct="0">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標楷體" panose="03000509000000000000" pitchFamily="65" charset="-120"/>
                        </a:defRPr>
                      </a:lvl2pPr>
                      <a:lvl3pPr marL="1143000" indent="-228600" eaLnBrk="0" hangingPunct="0">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標楷體" panose="03000509000000000000" pitchFamily="65" charset="-120"/>
                        </a:defRPr>
                      </a:lvl3pPr>
                      <a:lvl4pPr marL="1600200" indent="-228600" eaLnBrk="0" hangingPunct="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4pPr>
                      <a:lvl5pPr marL="2057400" indent="-228600" eaLnBrk="0" hangingPunct="0">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9pPr>
                    </a:lstStyle>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None/>
                        <a:tabLst/>
                      </a:pPr>
                      <a:r>
                        <a:rPr kumimoji="0" lang="en-US" altLang="zh-TW" sz="1600" b="1" i="0" u="none" strike="noStrike" cap="none" normalizeH="0" baseline="0" dirty="0" smtClean="0">
                          <a:ln>
                            <a:noFill/>
                          </a:ln>
                          <a:solidFill>
                            <a:srgbClr val="FF0000"/>
                          </a:solidFill>
                          <a:effectLst/>
                          <a:latin typeface="標楷體" panose="03000509000000000000" pitchFamily="65" charset="-120"/>
                          <a:ea typeface="標楷體" panose="03000509000000000000" pitchFamily="65" charset="-120"/>
                          <a:cs typeface="Times New Roman" panose="02020603050405020304" pitchFamily="18" charset="0"/>
                        </a:rPr>
                        <a:t>☉</a:t>
                      </a:r>
                      <a:r>
                        <a:rPr kumimoji="0" lang="zh-TW" altLang="en-US" sz="1600" b="1" i="0" u="none" strike="noStrike" cap="none" normalizeH="0" baseline="0" dirty="0" smtClean="0">
                          <a:ln>
                            <a:noFill/>
                          </a:ln>
                          <a:solidFill>
                            <a:srgbClr val="FF0000"/>
                          </a:solidFill>
                          <a:effectLst/>
                          <a:latin typeface="標楷體" panose="03000509000000000000" pitchFamily="65" charset="-120"/>
                          <a:ea typeface="標楷體" panose="03000509000000000000" pitchFamily="65" charset="-120"/>
                          <a:cs typeface="Times New Roman" panose="02020603050405020304" pitchFamily="18" charset="0"/>
                        </a:rPr>
                        <a:t>決標方式</a:t>
                      </a:r>
                      <a:endParaRPr kumimoji="0" lang="en-US" altLang="zh-TW" sz="1600" b="1" i="0" u="none" strike="noStrike" cap="none" normalizeH="0" baseline="0" dirty="0" smtClean="0">
                        <a:ln>
                          <a:noFill/>
                        </a:ln>
                        <a:solidFill>
                          <a:srgbClr val="FF0000"/>
                        </a:solidFill>
                        <a:effectLst/>
                        <a:latin typeface="標楷體" panose="03000509000000000000" pitchFamily="65" charset="-120"/>
                        <a:ea typeface="標楷體" panose="03000509000000000000" pitchFamily="65" charset="-120"/>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None/>
                        <a:tabLst/>
                      </a:pPr>
                      <a:r>
                        <a:rPr kumimoji="0" lang="zh-TW" altLang="en-US" sz="1600" b="1" i="0" u="none" strike="noStrike" cap="none" normalizeH="0" baseline="0" dirty="0" smtClean="0">
                          <a:ln>
                            <a:noFill/>
                          </a:ln>
                          <a:solidFill>
                            <a:schemeClr val="tx1"/>
                          </a:solidFill>
                          <a:effectLst/>
                          <a:latin typeface="新細明體" panose="02020500000000000000" pitchFamily="18" charset="-120"/>
                          <a:ea typeface="新細明體" panose="02020500000000000000" pitchFamily="18" charset="-120"/>
                          <a:cs typeface="Times New Roman" panose="02020603050405020304" pitchFamily="18" charset="0"/>
                        </a:rPr>
                        <a:t>￭</a:t>
                      </a:r>
                      <a:r>
                        <a:rPr kumimoji="0" lang="zh-TW" altLang="en-US" sz="1600" b="1" i="0" u="none" strike="noStrike" cap="none" normalizeH="0" baseline="0" dirty="0" smtClean="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rPr>
                        <a:t>總價決標</a:t>
                      </a:r>
                      <a:endParaRPr kumimoji="0" lang="en-US" sz="1600" b="1" i="0" u="none" strike="noStrike" cap="none" normalizeH="0" baseline="0" dirty="0" smtClean="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None/>
                        <a:tabLst/>
                      </a:pPr>
                      <a:r>
                        <a:rPr kumimoji="0" lang="en-US" altLang="zh-TW" sz="1600" b="1" i="0" u="none" strike="noStrike" cap="none" normalizeH="0" baseline="0" dirty="0" smtClean="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rPr>
                        <a:t>1.</a:t>
                      </a:r>
                      <a:r>
                        <a:rPr kumimoji="0" lang="zh-TW" altLang="en-US" sz="1600" b="1" i="0" u="none" strike="noStrike" cap="none" normalizeH="0" baseline="0" dirty="0" smtClean="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rPr>
                        <a:t>總價給付</a:t>
                      </a:r>
                      <a:endParaRPr kumimoji="0" lang="en-US" altLang="zh-TW" sz="1600" b="1" i="0" u="none" strike="noStrike" cap="none" normalizeH="0" baseline="0" dirty="0" smtClean="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None/>
                        <a:tabLst/>
                      </a:pPr>
                      <a:r>
                        <a:rPr kumimoji="0" lang="en-US" altLang="zh-TW" sz="1600" b="1" i="0" u="none" strike="noStrike" cap="none" normalizeH="0" baseline="0" dirty="0" smtClean="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rPr>
                        <a:t>2.</a:t>
                      </a:r>
                      <a:r>
                        <a:rPr kumimoji="0" lang="zh-TW" altLang="en-US" sz="1600" b="1" i="0" u="none" strike="noStrike" cap="none" normalizeH="0" baseline="0" dirty="0" smtClean="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rPr>
                        <a:t>實作實付</a:t>
                      </a:r>
                      <a:endParaRPr kumimoji="0" lang="en-US" sz="1600" b="1" i="0" u="none" strike="noStrike" cap="none" normalizeH="0" baseline="0" dirty="0" smtClean="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None/>
                        <a:tabLst/>
                      </a:pPr>
                      <a:r>
                        <a:rPr kumimoji="0" lang="en-US" altLang="zh-TW" sz="1600" b="1" i="0" u="none" strike="noStrike" cap="none" normalizeH="0" baseline="0" dirty="0" smtClean="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rPr>
                        <a:t>3.</a:t>
                      </a:r>
                      <a:r>
                        <a:rPr kumimoji="0" lang="zh-TW" altLang="en-US" sz="1600" b="1" i="0" u="none" strike="noStrike" cap="none" normalizeH="0" baseline="0" dirty="0" smtClean="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rPr>
                        <a:t>其他運用</a:t>
                      </a:r>
                      <a:endParaRPr kumimoji="0" lang="en-US" altLang="zh-TW" sz="1600" b="1" i="0" u="none" strike="noStrike" cap="none" normalizeH="0" baseline="0" dirty="0" smtClean="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None/>
                        <a:tabLst/>
                      </a:pPr>
                      <a:r>
                        <a:rPr kumimoji="0" lang="zh-TW" altLang="en-US" sz="1600" b="1" i="0" u="none" strike="noStrike" cap="none" normalizeH="0" baseline="0" dirty="0" smtClean="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rPr>
                        <a:t>￭單價決標</a:t>
                      </a:r>
                      <a:r>
                        <a:rPr kumimoji="0" lang="en-US" altLang="zh-TW" sz="1600" b="1" i="0" u="none" strike="noStrike" cap="none" normalizeH="0" baseline="0" dirty="0" smtClean="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rPr>
                        <a:t>(</a:t>
                      </a:r>
                      <a:r>
                        <a:rPr kumimoji="0" lang="zh-TW" altLang="en-US" sz="1600" b="1" i="0" u="none" strike="noStrike" cap="none" normalizeH="0" baseline="0" dirty="0" smtClean="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rPr>
                        <a:t>實作實付</a:t>
                      </a:r>
                      <a:r>
                        <a:rPr kumimoji="0" lang="en-US" altLang="zh-TW" sz="1600" b="1" i="0" u="none" strike="noStrike" cap="none" normalizeH="0" baseline="0" dirty="0" smtClean="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rPr>
                        <a:t>)</a:t>
                      </a:r>
                    </a:p>
                    <a:p>
                      <a:pPr marL="0" marR="0" indent="0" algn="l" rtl="0" eaLnBrk="1" fontAlgn="base" latinLnBrk="0" hangingPunct="1">
                        <a:spcBef>
                          <a:spcPts val="0"/>
                        </a:spcBef>
                        <a:spcAft>
                          <a:spcPts val="0"/>
                        </a:spcAft>
                      </a:pPr>
                      <a:r>
                        <a:rPr lang="zh-TW" altLang="en-US" sz="1600" b="1" i="0" kern="1200" baseline="0" dirty="0" smtClean="0">
                          <a:ln>
                            <a:noFill/>
                          </a:ln>
                          <a:solidFill>
                            <a:srgbClr val="FF0000"/>
                          </a:solidFill>
                          <a:effectLst/>
                          <a:latin typeface="新細明體" panose="02020500000000000000" pitchFamily="18" charset="-120"/>
                          <a:ea typeface="新細明體" panose="02020500000000000000" pitchFamily="18" charset="-120"/>
                        </a:rPr>
                        <a:t>☉</a:t>
                      </a:r>
                      <a:r>
                        <a:rPr lang="zh-TW" altLang="en-US" sz="1600" b="1" dirty="0" smtClean="0">
                          <a:solidFill>
                            <a:srgbClr val="FF0000"/>
                          </a:solidFill>
                          <a:effectLst/>
                        </a:rPr>
                        <a:t>契約價金結算方式：</a:t>
                      </a:r>
                    </a:p>
                    <a:p>
                      <a:pPr marL="0" marR="0" indent="0" algn="l" rtl="0" eaLnBrk="1" fontAlgn="base" latinLnBrk="0" hangingPunct="1">
                        <a:spcBef>
                          <a:spcPts val="0"/>
                        </a:spcBef>
                        <a:spcAft>
                          <a:spcPts val="0"/>
                        </a:spcAft>
                      </a:pPr>
                      <a:r>
                        <a:rPr lang="zh-TW" altLang="en-US" sz="1600" b="1" dirty="0" smtClean="0">
                          <a:effectLst/>
                        </a:rPr>
                        <a:t>■</a:t>
                      </a:r>
                      <a:r>
                        <a:rPr lang="zh-TW" altLang="en-US" sz="1600" b="1" dirty="0" smtClean="0">
                          <a:solidFill>
                            <a:srgbClr val="1205BB"/>
                          </a:solidFill>
                          <a:effectLst/>
                        </a:rPr>
                        <a:t>工程</a:t>
                      </a:r>
                      <a:r>
                        <a:rPr lang="zh-TW" altLang="en-US" sz="1600" b="1" dirty="0" smtClean="0">
                          <a:solidFill>
                            <a:srgbClr val="1205BB"/>
                          </a:solidFill>
                          <a:effectLst/>
                          <a:latin typeface="PMingLiU" panose="02020500000000000000" pitchFamily="18" charset="-120"/>
                          <a:ea typeface="PMingLiU" panose="02020500000000000000" pitchFamily="18" charset="-120"/>
                        </a:rPr>
                        <a:t>、</a:t>
                      </a:r>
                      <a:r>
                        <a:rPr lang="zh-TW" altLang="en-US" sz="1600" b="1" dirty="0" smtClean="0">
                          <a:solidFill>
                            <a:srgbClr val="1205BB"/>
                          </a:solidFill>
                          <a:effectLst/>
                        </a:rPr>
                        <a:t>財物類</a:t>
                      </a:r>
                      <a:r>
                        <a:rPr lang="zh-TW" altLang="en-US" sz="1600" b="1" dirty="0" smtClean="0">
                          <a:solidFill>
                            <a:srgbClr val="1205BB"/>
                          </a:solidFill>
                          <a:effectLst/>
                          <a:latin typeface="PMingLiU" panose="02020500000000000000" pitchFamily="18" charset="-120"/>
                          <a:ea typeface="PMingLiU" panose="02020500000000000000" pitchFamily="18" charset="-120"/>
                        </a:rPr>
                        <a:t>：</a:t>
                      </a:r>
                      <a:r>
                        <a:rPr lang="zh-TW" altLang="en-US" sz="1600" b="1" dirty="0" smtClean="0">
                          <a:effectLst/>
                        </a:rPr>
                        <a:t>總價結算</a:t>
                      </a:r>
                      <a:r>
                        <a:rPr lang="zh-TW" altLang="en-US" sz="1600" b="1" dirty="0" smtClean="0">
                          <a:effectLst/>
                          <a:latin typeface="PMingLiU" panose="02020500000000000000" pitchFamily="18" charset="-120"/>
                          <a:ea typeface="PMingLiU" panose="02020500000000000000" pitchFamily="18" charset="-120"/>
                        </a:rPr>
                        <a:t>、</a:t>
                      </a:r>
                      <a:r>
                        <a:rPr lang="zh-TW" altLang="en-US" sz="1600" b="1" dirty="0" smtClean="0">
                          <a:effectLst/>
                        </a:rPr>
                        <a:t>實作給付</a:t>
                      </a:r>
                    </a:p>
                    <a:p>
                      <a:pPr marL="0" marR="0" indent="0" algn="l" rtl="0" eaLnBrk="1" fontAlgn="base" latinLnBrk="0" hangingPunct="1">
                        <a:spcBef>
                          <a:spcPts val="0"/>
                        </a:spcBef>
                        <a:spcAft>
                          <a:spcPts val="0"/>
                        </a:spcAft>
                      </a:pPr>
                      <a:r>
                        <a:rPr lang="zh-TW" altLang="en-US" sz="1600" b="1" dirty="0" smtClean="0">
                          <a:effectLst/>
                        </a:rPr>
                        <a:t>■</a:t>
                      </a:r>
                      <a:r>
                        <a:rPr lang="zh-TW" altLang="en-US" sz="1600" b="1" dirty="0" smtClean="0">
                          <a:solidFill>
                            <a:srgbClr val="1205BB"/>
                          </a:solidFill>
                          <a:effectLst/>
                        </a:rPr>
                        <a:t>勞務類</a:t>
                      </a:r>
                      <a:r>
                        <a:rPr lang="zh-TW" altLang="en-US" sz="1600" b="1" dirty="0" smtClean="0">
                          <a:solidFill>
                            <a:srgbClr val="1205BB"/>
                          </a:solidFill>
                          <a:effectLst/>
                          <a:latin typeface="新細明體" panose="02020500000000000000" pitchFamily="18" charset="-120"/>
                          <a:ea typeface="新細明體" panose="02020500000000000000" pitchFamily="18" charset="-120"/>
                        </a:rPr>
                        <a:t>：</a:t>
                      </a:r>
                      <a:r>
                        <a:rPr lang="en-US" altLang="zh-TW" sz="1600" b="1" dirty="0" smtClean="0">
                          <a:solidFill>
                            <a:srgbClr val="1205BB"/>
                          </a:solidFill>
                          <a:effectLst/>
                          <a:latin typeface="新細明體" panose="02020500000000000000" pitchFamily="18" charset="-120"/>
                          <a:ea typeface="新細明體" panose="02020500000000000000" pitchFamily="18" charset="-120"/>
                        </a:rPr>
                        <a:t/>
                      </a:r>
                      <a:br>
                        <a:rPr lang="en-US" altLang="zh-TW" sz="1600" b="1" dirty="0" smtClean="0">
                          <a:solidFill>
                            <a:srgbClr val="1205BB"/>
                          </a:solidFill>
                          <a:effectLst/>
                          <a:latin typeface="新細明體" panose="02020500000000000000" pitchFamily="18" charset="-120"/>
                          <a:ea typeface="新細明體" panose="02020500000000000000" pitchFamily="18" charset="-120"/>
                        </a:rPr>
                      </a:br>
                      <a:r>
                        <a:rPr lang="zh-TW" altLang="en-US" sz="1600" b="1" dirty="0" smtClean="0">
                          <a:effectLst/>
                        </a:rPr>
                        <a:t>總包價</a:t>
                      </a:r>
                      <a:r>
                        <a:rPr kumimoji="1" lang="zh-TW" altLang="en-US" sz="1600" b="1" kern="1200" dirty="0" smtClean="0">
                          <a:solidFill>
                            <a:schemeClr val="tx1"/>
                          </a:solidFill>
                          <a:effectLst/>
                          <a:latin typeface="Arial" panose="020B0604020202020204" pitchFamily="34" charset="0"/>
                          <a:ea typeface="標楷體" panose="03000509000000000000" pitchFamily="65" charset="-120"/>
                          <a:cs typeface="+mn-cs"/>
                        </a:rPr>
                        <a:t>法、單價計算法、服務成本加工費法、建築費用百分比法、其他</a:t>
                      </a:r>
                      <a:endParaRPr kumimoji="1" lang="en-US" altLang="zh-TW" sz="1600" b="1" kern="1200" dirty="0" smtClean="0">
                        <a:solidFill>
                          <a:schemeClr val="tx1"/>
                        </a:solidFill>
                        <a:effectLst/>
                        <a:latin typeface="Arial" panose="020B0604020202020204" pitchFamily="34" charset="0"/>
                        <a:ea typeface="標楷體" panose="03000509000000000000" pitchFamily="65" charset="-120"/>
                        <a:cs typeface="+mn-cs"/>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1524288">
                <a:tc>
                  <a:txBody>
                    <a:bodyPr/>
                    <a:lstStyle>
                      <a:lvl1pPr eaLnBrk="0" hangingPunct="0">
                        <a:spcBef>
                          <a:spcPct val="20000"/>
                        </a:spcBef>
                        <a:buClr>
                          <a:schemeClr val="accent1"/>
                        </a:buClr>
                        <a:buSzPct val="65000"/>
                        <a:buFont typeface="Wingdings" panose="05000000000000000000" pitchFamily="2" charset="2"/>
                        <a:defRPr kumimoji="1" sz="2600">
                          <a:solidFill>
                            <a:schemeClr val="tx1"/>
                          </a:solidFill>
                          <a:latin typeface="Arial" panose="020B0604020202020204" pitchFamily="34" charset="0"/>
                          <a:ea typeface="標楷體" panose="03000509000000000000" pitchFamily="65" charset="-120"/>
                        </a:defRPr>
                      </a:lvl1pPr>
                      <a:lvl2pPr marL="742950" indent="-285750" eaLnBrk="0" hangingPunct="0">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標楷體" panose="03000509000000000000" pitchFamily="65" charset="-120"/>
                        </a:defRPr>
                      </a:lvl2pPr>
                      <a:lvl3pPr marL="1143000" indent="-228600" eaLnBrk="0" hangingPunct="0">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標楷體" panose="03000509000000000000" pitchFamily="65" charset="-120"/>
                        </a:defRPr>
                      </a:lvl3pPr>
                      <a:lvl4pPr marL="1600200" indent="-228600" eaLnBrk="0" hangingPunct="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4pPr>
                      <a:lvl5pPr marL="2057400" indent="-228600" eaLnBrk="0" hangingPunct="0">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TW" sz="1600" b="1" i="0" u="none" strike="noStrike" cap="none" normalizeH="0" baseline="0" dirty="0" smtClean="0">
                          <a:ln>
                            <a:noFill/>
                          </a:ln>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未達</a:t>
                      </a:r>
                      <a:r>
                        <a:rPr kumimoji="1" lang="zh-TW" altLang="en-US" sz="1600" b="1" i="0" u="none" strike="noStrike" cap="none" normalizeH="0" baseline="0" dirty="0" smtClean="0">
                          <a:ln>
                            <a:noFill/>
                          </a:ln>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公告金額</a:t>
                      </a:r>
                      <a:endParaRPr kumimoji="0" lang="zh-TW" sz="1600" b="1" i="0" u="none" strike="noStrike" cap="none" normalizeH="0" baseline="0" dirty="0" smtClean="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61800" marR="61800" marT="30895" marB="308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accent1"/>
                        </a:buClr>
                        <a:buSzPct val="65000"/>
                        <a:buFont typeface="Wingdings" panose="05000000000000000000" pitchFamily="2" charset="2"/>
                        <a:defRPr kumimoji="1" sz="2600">
                          <a:solidFill>
                            <a:schemeClr val="tx1"/>
                          </a:solidFill>
                          <a:latin typeface="Arial" panose="020B0604020202020204" pitchFamily="34" charset="0"/>
                          <a:ea typeface="標楷體" panose="03000509000000000000" pitchFamily="65" charset="-120"/>
                        </a:defRPr>
                      </a:lvl1pPr>
                      <a:lvl2pPr marL="742950" indent="-285750" eaLnBrk="0" hangingPunct="0">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標楷體" panose="03000509000000000000" pitchFamily="65" charset="-120"/>
                        </a:defRPr>
                      </a:lvl2pPr>
                      <a:lvl3pPr marL="1143000" indent="-228600" eaLnBrk="0" hangingPunct="0">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標楷體" panose="03000509000000000000" pitchFamily="65" charset="-120"/>
                        </a:defRPr>
                      </a:lvl3pPr>
                      <a:lvl4pPr marL="1600200" indent="-228600" eaLnBrk="0" hangingPunct="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4pPr>
                      <a:lvl5pPr marL="2057400" indent="-228600" eaLnBrk="0" hangingPunct="0">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zh-TW" sz="1600" b="1" i="0" u="none" strike="noStrike" cap="none" normalizeH="0" baseline="0" dirty="0" smtClean="0">
                          <a:ln>
                            <a:noFill/>
                          </a:ln>
                          <a:solidFill>
                            <a:srgbClr val="000000"/>
                          </a:solidFill>
                          <a:effectLst/>
                          <a:latin typeface="標楷體" panose="03000509000000000000" pitchFamily="65" charset="-120"/>
                          <a:ea typeface="標楷體" panose="03000509000000000000" pitchFamily="65" charset="-120"/>
                          <a:cs typeface="Arial" panose="020B0604020202020204" pitchFamily="34" charset="0"/>
                        </a:rPr>
                        <a:t>無本法第</a:t>
                      </a:r>
                      <a:r>
                        <a:rPr kumimoji="1" lang="en-US" altLang="zh-TW" sz="1600" b="1" i="0" u="none" strike="noStrike" cap="none" normalizeH="0" baseline="0" dirty="0" smtClean="0">
                          <a:ln>
                            <a:noFill/>
                          </a:ln>
                          <a:solidFill>
                            <a:srgbClr val="000000"/>
                          </a:solidFill>
                          <a:effectLst/>
                          <a:latin typeface="標楷體" panose="03000509000000000000" pitchFamily="65" charset="-120"/>
                          <a:ea typeface="標楷體" panose="03000509000000000000" pitchFamily="65" charset="-120"/>
                          <a:cs typeface="Arial" panose="020B0604020202020204" pitchFamily="34" charset="0"/>
                        </a:rPr>
                        <a:t>26</a:t>
                      </a:r>
                      <a:r>
                        <a:rPr kumimoji="1" lang="zh-TW" sz="1600" b="1" i="0" u="none" strike="noStrike" cap="none" normalizeH="0" baseline="0" dirty="0" smtClean="0">
                          <a:ln>
                            <a:noFill/>
                          </a:ln>
                          <a:solidFill>
                            <a:srgbClr val="000000"/>
                          </a:solidFill>
                          <a:effectLst/>
                          <a:latin typeface="標楷體" panose="03000509000000000000" pitchFamily="65" charset="-120"/>
                          <a:ea typeface="標楷體" panose="03000509000000000000" pitchFamily="65" charset="-120"/>
                          <a:cs typeface="Arial" panose="020B0604020202020204" pitchFamily="34" charset="0"/>
                        </a:rPr>
                        <a:t>條之適用，得指定廠牌型號；但應符合本法第</a:t>
                      </a:r>
                      <a:r>
                        <a:rPr kumimoji="1" lang="en-US" altLang="zh-TW" sz="1600" b="1" i="0" u="none" strike="noStrike" cap="none" normalizeH="0" baseline="0" dirty="0" smtClean="0">
                          <a:ln>
                            <a:noFill/>
                          </a:ln>
                          <a:solidFill>
                            <a:srgbClr val="000000"/>
                          </a:solidFill>
                          <a:effectLst/>
                          <a:latin typeface="標楷體" panose="03000509000000000000" pitchFamily="65" charset="-120"/>
                          <a:ea typeface="標楷體" panose="03000509000000000000" pitchFamily="65" charset="-120"/>
                          <a:cs typeface="Arial" panose="020B0604020202020204" pitchFamily="34" charset="0"/>
                        </a:rPr>
                        <a:t>6</a:t>
                      </a:r>
                      <a:r>
                        <a:rPr kumimoji="1" lang="zh-TW" sz="1600" b="1" i="0" u="none" strike="noStrike" cap="none" normalizeH="0" baseline="0" dirty="0" smtClean="0">
                          <a:ln>
                            <a:noFill/>
                          </a:ln>
                          <a:solidFill>
                            <a:srgbClr val="000000"/>
                          </a:solidFill>
                          <a:effectLst/>
                          <a:latin typeface="標楷體" panose="03000509000000000000" pitchFamily="65" charset="-120"/>
                          <a:ea typeface="標楷體" panose="03000509000000000000" pitchFamily="65" charset="-120"/>
                          <a:cs typeface="Arial" panose="020B0604020202020204" pitchFamily="34" charset="0"/>
                        </a:rPr>
                        <a:t>條第</a:t>
                      </a:r>
                      <a:r>
                        <a:rPr kumimoji="1" lang="en-US" altLang="zh-TW" sz="1600" b="1" i="0" u="none" strike="noStrike" cap="none" normalizeH="0" baseline="0" dirty="0" smtClean="0">
                          <a:ln>
                            <a:noFill/>
                          </a:ln>
                          <a:solidFill>
                            <a:srgbClr val="000000"/>
                          </a:solidFill>
                          <a:effectLst/>
                          <a:latin typeface="標楷體" panose="03000509000000000000" pitchFamily="65" charset="-120"/>
                          <a:ea typeface="標楷體" panose="03000509000000000000" pitchFamily="65" charset="-120"/>
                          <a:cs typeface="Arial" panose="020B0604020202020204" pitchFamily="34" charset="0"/>
                        </a:rPr>
                        <a:t>1</a:t>
                      </a:r>
                      <a:r>
                        <a:rPr kumimoji="1" lang="zh-TW" sz="1600" b="1" i="0" u="none" strike="noStrike" cap="none" normalizeH="0" baseline="0" dirty="0" smtClean="0">
                          <a:ln>
                            <a:noFill/>
                          </a:ln>
                          <a:solidFill>
                            <a:srgbClr val="000000"/>
                          </a:solidFill>
                          <a:effectLst/>
                          <a:latin typeface="標楷體" panose="03000509000000000000" pitchFamily="65" charset="-120"/>
                          <a:ea typeface="標楷體" panose="03000509000000000000" pitchFamily="65" charset="-120"/>
                          <a:cs typeface="Arial" panose="020B0604020202020204" pitchFamily="34" charset="0"/>
                        </a:rPr>
                        <a:t>項之公平合理規定</a:t>
                      </a:r>
                      <a:r>
                        <a:rPr kumimoji="1" lang="zh-TW" sz="1600" b="1" i="0" u="none" strike="noStrike" cap="none" normalizeH="0" baseline="0" dirty="0" smtClean="0">
                          <a:ln>
                            <a:noFill/>
                          </a:ln>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a:t>
                      </a:r>
                      <a:r>
                        <a:rPr kumimoji="1" lang="zh-TW" altLang="en-US" sz="1600" b="1" i="0" u="none" strike="noStrike" cap="none" normalizeH="0" baseline="0" dirty="0" smtClean="0">
                          <a:ln>
                            <a:noFill/>
                          </a:ln>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需</a:t>
                      </a:r>
                      <a:r>
                        <a:rPr kumimoji="0" lang="zh-TW" sz="1600" b="1" i="0" u="none" strike="noStrike" cap="none" normalizeH="0" baseline="0" dirty="0" smtClean="0">
                          <a:ln>
                            <a:noFill/>
                          </a:ln>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加註</a:t>
                      </a:r>
                      <a:r>
                        <a:rPr kumimoji="0" lang="zh-TW" altLang="en-US" sz="1600" b="1" i="0" u="none" strike="noStrike" cap="none" normalizeH="0" baseline="0" dirty="0" smtClean="0">
                          <a:ln>
                            <a:noFill/>
                          </a:ln>
                          <a:solidFill>
                            <a:srgbClr val="000000"/>
                          </a:solidFill>
                          <a:effectLst/>
                          <a:latin typeface="新細明體" panose="02020500000000000000" pitchFamily="18" charset="-120"/>
                          <a:ea typeface="新細明體" panose="02020500000000000000" pitchFamily="18" charset="-120"/>
                          <a:cs typeface="Times New Roman" panose="02020603050405020304" pitchFamily="18" charset="0"/>
                        </a:rPr>
                        <a:t>「</a:t>
                      </a:r>
                      <a:r>
                        <a:rPr kumimoji="0" lang="zh-TW" altLang="en-US" sz="1600" b="1" i="0" u="none" strike="noStrike" cap="none" normalizeH="0" baseline="0" dirty="0" smtClean="0">
                          <a:ln>
                            <a:noFill/>
                          </a:ln>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或</a:t>
                      </a:r>
                      <a:r>
                        <a:rPr kumimoji="0" lang="zh-TW" sz="1600" b="1" i="0" u="none" strike="noStrike" cap="none" normalizeH="0" baseline="0" dirty="0" smtClean="0">
                          <a:ln>
                            <a:noFill/>
                          </a:ln>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同等品</a:t>
                      </a:r>
                      <a:r>
                        <a:rPr kumimoji="0" lang="zh-TW" altLang="en-US" sz="1600" b="1" i="0" u="none" strike="noStrike" cap="none" normalizeH="0" baseline="0" dirty="0" smtClean="0">
                          <a:ln>
                            <a:noFill/>
                          </a:ln>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」字樣</a:t>
                      </a:r>
                      <a:r>
                        <a:rPr kumimoji="1" lang="zh-TW" sz="1600" b="1" i="0" u="none" strike="noStrike" cap="none" normalizeH="0" baseline="0" dirty="0" smtClean="0">
                          <a:ln>
                            <a:noFill/>
                          </a:ln>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a:t>
                      </a:r>
                      <a:r>
                        <a:rPr kumimoji="1" lang="zh-TW" sz="1600" b="1" i="0" u="none" strike="noStrike" cap="none" normalizeH="0" baseline="0" dirty="0" smtClean="0">
                          <a:ln>
                            <a:noFill/>
                          </a:ln>
                          <a:solidFill>
                            <a:srgbClr val="000000"/>
                          </a:solidFill>
                          <a:effectLst/>
                          <a:latin typeface="標楷體" panose="03000509000000000000" pitchFamily="65" charset="-120"/>
                          <a:ea typeface="標楷體" panose="03000509000000000000" pitchFamily="65" charset="-120"/>
                          <a:cs typeface="Arial" panose="020B0604020202020204" pitchFamily="34" charset="0"/>
                        </a:rPr>
                        <a:t>。</a:t>
                      </a:r>
                      <a:endParaRPr kumimoji="0" lang="zh-TW" sz="1600" b="1" i="0" u="none" strike="noStrike" cap="none" normalizeH="0" baseline="0" dirty="0" smtClean="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61800" marR="61800" marT="30895" marB="3089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accent1"/>
                        </a:buClr>
                        <a:buSzPct val="65000"/>
                        <a:buFont typeface="Wingdings" panose="05000000000000000000" pitchFamily="2" charset="2"/>
                        <a:defRPr kumimoji="1" sz="2600">
                          <a:solidFill>
                            <a:schemeClr val="tx1"/>
                          </a:solidFill>
                          <a:latin typeface="Arial" panose="020B0604020202020204" pitchFamily="34" charset="0"/>
                          <a:ea typeface="標楷體" panose="03000509000000000000" pitchFamily="65" charset="-120"/>
                        </a:defRPr>
                      </a:lvl1pPr>
                      <a:lvl2pPr marL="742950" indent="-285750" eaLnBrk="0" hangingPunct="0">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標楷體" panose="03000509000000000000" pitchFamily="65" charset="-120"/>
                        </a:defRPr>
                      </a:lvl2pPr>
                      <a:lvl3pPr marL="1143000" indent="-228600" eaLnBrk="0" hangingPunct="0">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標楷體" panose="03000509000000000000" pitchFamily="65" charset="-120"/>
                        </a:defRPr>
                      </a:lvl3pPr>
                      <a:lvl4pPr marL="1600200" indent="-228600" eaLnBrk="0" hangingPunct="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4pPr>
                      <a:lvl5pPr marL="2057400" indent="-228600" eaLnBrk="0" hangingPunct="0">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zh-TW" sz="1600" b="1" i="0" u="none" strike="noStrike" cap="none" normalizeH="0" baseline="0" dirty="0" smtClean="0">
                          <a:ln>
                            <a:noFill/>
                          </a:ln>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1.</a:t>
                      </a:r>
                      <a:r>
                        <a:rPr kumimoji="1" lang="zh-TW" altLang="en-US" sz="1600" b="1" i="0" u="none" strike="noStrike" cap="none" normalizeH="0" baseline="0" dirty="0" smtClean="0">
                          <a:ln>
                            <a:noFill/>
                          </a:ln>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最有利標</a:t>
                      </a:r>
                      <a:r>
                        <a:rPr kumimoji="1" lang="zh-TW" altLang="en-US" sz="1600" b="1" i="0" u="none" strike="noStrike" cap="none" normalizeH="0" baseline="0" dirty="0" smtClean="0">
                          <a:ln>
                            <a:noFill/>
                          </a:ln>
                          <a:solidFill>
                            <a:srgbClr val="000000"/>
                          </a:solidFill>
                          <a:effectLst/>
                          <a:latin typeface="PMingLiU" panose="02020500000000000000" pitchFamily="18" charset="-120"/>
                          <a:ea typeface="PMingLiU" panose="02020500000000000000" pitchFamily="18" charset="-120"/>
                          <a:cs typeface="Times New Roman" panose="02020603050405020304" pitchFamily="18" charset="0"/>
                        </a:rPr>
                        <a:t>：</a:t>
                      </a:r>
                      <a:r>
                        <a:rPr kumimoji="1" lang="zh-TW" altLang="en-US" sz="1600" b="1" i="0" u="none" strike="noStrike" cap="none" normalizeH="0" baseline="0" dirty="0" smtClean="0">
                          <a:ln>
                            <a:noFill/>
                          </a:ln>
                          <a:solidFill>
                            <a:srgbClr val="FF0000"/>
                          </a:solidFill>
                          <a:effectLst/>
                          <a:latin typeface="標楷體" panose="03000509000000000000" pitchFamily="65" charset="-120"/>
                          <a:ea typeface="標楷體" panose="03000509000000000000" pitchFamily="65" charset="-120"/>
                          <a:cs typeface="Times New Roman" panose="02020603050405020304" pitchFamily="18" charset="0"/>
                        </a:rPr>
                        <a:t>取最有利標精神</a:t>
                      </a:r>
                      <a:r>
                        <a:rPr kumimoji="1" lang="en-US" altLang="zh-TW" sz="1600" b="1" i="0" u="none" strike="noStrike" cap="none" normalizeH="0" baseline="0" dirty="0" smtClean="0">
                          <a:ln>
                            <a:noFill/>
                          </a:ln>
                          <a:solidFill>
                            <a:srgbClr val="FF0000"/>
                          </a:solidFill>
                          <a:effectLst/>
                          <a:latin typeface="標楷體" panose="03000509000000000000" pitchFamily="65" charset="-120"/>
                          <a:ea typeface="標楷體" panose="03000509000000000000" pitchFamily="65" charset="-120"/>
                          <a:cs typeface="Times New Roman" panose="02020603050405020304" pitchFamily="18" charset="0"/>
                        </a:rPr>
                        <a:t>/</a:t>
                      </a:r>
                      <a:r>
                        <a:rPr kumimoji="0" lang="zh-TW" altLang="en-US" sz="1600" b="1" i="0" u="none" strike="noStrike" cap="none" normalizeH="0" baseline="0" dirty="0" smtClean="0">
                          <a:ln>
                            <a:noFill/>
                          </a:ln>
                          <a:solidFill>
                            <a:srgbClr val="1205BB"/>
                          </a:solidFill>
                          <a:effectLst/>
                          <a:latin typeface="+mn-ea"/>
                          <a:ea typeface="+mn-ea"/>
                          <a:cs typeface="Times New Roman" panose="02020603050405020304" pitchFamily="18" charset="0"/>
                        </a:rPr>
                        <a:t>公開取得</a:t>
                      </a:r>
                      <a:r>
                        <a:rPr kumimoji="1" lang="zh-TW" sz="1600" b="1" i="0" u="none" strike="noStrike" cap="none" normalizeH="0" baseline="0" dirty="0" smtClean="0">
                          <a:ln>
                            <a:noFill/>
                          </a:ln>
                          <a:solidFill>
                            <a:srgbClr val="1205BB"/>
                          </a:solidFill>
                          <a:effectLst/>
                          <a:latin typeface="+mn-ea"/>
                          <a:ea typeface="+mn-ea"/>
                          <a:cs typeface="Times New Roman" panose="02020603050405020304" pitchFamily="18" charset="0"/>
                        </a:rPr>
                        <a:t>企劃書</a:t>
                      </a:r>
                      <a:endParaRPr kumimoji="0" lang="zh-TW" sz="1600" b="1" i="0" u="none" strike="noStrike" cap="none" normalizeH="0" baseline="0" dirty="0" smtClean="0">
                        <a:ln>
                          <a:noFill/>
                        </a:ln>
                        <a:solidFill>
                          <a:srgbClr val="1205BB"/>
                        </a:solidFill>
                        <a:effectLst/>
                        <a:latin typeface="+mn-ea"/>
                        <a:ea typeface="+mn-ea"/>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zh-TW" sz="1600" b="1" i="0" u="none" strike="noStrike" cap="none" normalizeH="0" baseline="0" dirty="0" smtClean="0">
                          <a:ln>
                            <a:noFill/>
                          </a:ln>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2.</a:t>
                      </a:r>
                      <a:r>
                        <a:rPr kumimoji="1" lang="zh-TW" sz="1600" b="1" i="0" u="none" strike="noStrike" cap="none" normalizeH="0" baseline="0" dirty="0" smtClean="0">
                          <a:ln>
                            <a:noFill/>
                          </a:ln>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最低標</a:t>
                      </a:r>
                      <a:r>
                        <a:rPr kumimoji="1" lang="zh-TW" altLang="en-US" sz="1600" b="1" i="0" u="none" strike="noStrike" cap="none" normalizeH="0" baseline="0" dirty="0" smtClean="0">
                          <a:ln>
                            <a:noFill/>
                          </a:ln>
                          <a:solidFill>
                            <a:srgbClr val="000000"/>
                          </a:solidFill>
                          <a:effectLst/>
                          <a:latin typeface="PMingLiU" panose="02020500000000000000" pitchFamily="18" charset="-120"/>
                          <a:ea typeface="PMingLiU" panose="02020500000000000000" pitchFamily="18" charset="-120"/>
                          <a:cs typeface="Times New Roman" panose="02020603050405020304" pitchFamily="18" charset="0"/>
                        </a:rPr>
                        <a:t>：</a:t>
                      </a:r>
                      <a:r>
                        <a:rPr kumimoji="1" lang="zh-TW" sz="1600" b="1" i="0" u="none" strike="noStrike" cap="none" normalizeH="0" baseline="0" dirty="0" smtClean="0">
                          <a:ln>
                            <a:noFill/>
                          </a:ln>
                          <a:solidFill>
                            <a:srgbClr val="FF0000"/>
                          </a:solidFill>
                          <a:effectLst/>
                          <a:latin typeface="標楷體" panose="03000509000000000000" pitchFamily="65" charset="-120"/>
                          <a:ea typeface="標楷體" panose="03000509000000000000" pitchFamily="65" charset="-120"/>
                          <a:cs typeface="Times New Roman" panose="02020603050405020304" pitchFamily="18" charset="0"/>
                        </a:rPr>
                        <a:t>書面報價</a:t>
                      </a:r>
                      <a:endParaRPr kumimoji="1" lang="en-US" altLang="zh-TW" sz="1600" b="1" i="0" u="none" strike="noStrike" cap="none" normalizeH="0" baseline="0" dirty="0" smtClean="0">
                        <a:ln>
                          <a:noFill/>
                        </a:ln>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zh-TW" altLang="zh-TW" sz="1600" b="1" i="0" u="none" strike="noStrike" cap="none" normalizeH="0" baseline="0" dirty="0" smtClean="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61800" marR="61800" marT="30895" marB="3089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accent1"/>
                        </a:buClr>
                        <a:buSzPct val="65000"/>
                        <a:buFont typeface="Wingdings" panose="05000000000000000000" pitchFamily="2" charset="2"/>
                        <a:defRPr kumimoji="1" sz="2600">
                          <a:solidFill>
                            <a:schemeClr val="tx1"/>
                          </a:solidFill>
                          <a:latin typeface="Arial" panose="020B0604020202020204" pitchFamily="34" charset="0"/>
                          <a:ea typeface="標楷體" panose="03000509000000000000" pitchFamily="65" charset="-120"/>
                        </a:defRPr>
                      </a:lvl1pPr>
                      <a:lvl2pPr marL="742950" indent="-285750" eaLnBrk="0" hangingPunct="0">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標楷體" panose="03000509000000000000" pitchFamily="65" charset="-120"/>
                        </a:defRPr>
                      </a:lvl2pPr>
                      <a:lvl3pPr marL="1143000" indent="-228600" eaLnBrk="0" hangingPunct="0">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標楷體" panose="03000509000000000000" pitchFamily="65" charset="-120"/>
                        </a:defRPr>
                      </a:lvl3pPr>
                      <a:lvl4pPr marL="1600200" indent="-228600" eaLnBrk="0" hangingPunct="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4pPr>
                      <a:lvl5pPr marL="2057400" indent="-228600" eaLnBrk="0" hangingPunct="0">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600" b="1" i="0" u="none" strike="noStrike" cap="none" normalizeH="0" baseline="0" dirty="0" smtClean="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rPr>
                        <a:t>1.</a:t>
                      </a:r>
                      <a:r>
                        <a:rPr kumimoji="0" lang="zh-TW" sz="1600" b="1" i="0" u="none" strike="noStrike" cap="none" normalizeH="0" baseline="0" dirty="0" smtClean="0">
                          <a:ln>
                            <a:noFill/>
                          </a:ln>
                          <a:solidFill>
                            <a:schemeClr val="tx1"/>
                          </a:solidFill>
                          <a:effectLst/>
                          <a:latin typeface="標楷體" panose="03000509000000000000" pitchFamily="65" charset="-120"/>
                          <a:ea typeface="標楷體" panose="03000509000000000000" pitchFamily="65" charset="-120"/>
                          <a:cs typeface="Arial" panose="020B0604020202020204" pitchFamily="34" charset="0"/>
                        </a:rPr>
                        <a:t>公開取得</a:t>
                      </a:r>
                      <a:r>
                        <a:rPr kumimoji="1" lang="zh-TW" altLang="zh-TW" sz="1600" b="1" i="0" u="none" strike="noStrike" cap="none" normalizeH="0" baseline="0" dirty="0" smtClean="0">
                          <a:ln>
                            <a:noFill/>
                          </a:ln>
                          <a:solidFill>
                            <a:srgbClr val="000000"/>
                          </a:solidFill>
                          <a:effectLst/>
                          <a:latin typeface="標楷體" panose="03000509000000000000" pitchFamily="65" charset="-120"/>
                          <a:ea typeface="標楷體" panose="03000509000000000000" pitchFamily="65" charset="-120"/>
                          <a:cs typeface="Arial" panose="020B0604020202020204" pitchFamily="34" charset="0"/>
                        </a:rPr>
                        <a:t>【</a:t>
                      </a:r>
                      <a:r>
                        <a:rPr kumimoji="0" lang="zh-TW" sz="1600" b="1" i="0" u="none" strike="noStrike" cap="none" normalizeH="0" baseline="0" dirty="0" smtClean="0">
                          <a:ln>
                            <a:noFill/>
                          </a:ln>
                          <a:solidFill>
                            <a:schemeClr val="tx1"/>
                          </a:solidFill>
                          <a:effectLst/>
                          <a:latin typeface="標楷體" panose="03000509000000000000" pitchFamily="65" charset="-120"/>
                          <a:ea typeface="標楷體" panose="03000509000000000000" pitchFamily="65" charset="-120"/>
                          <a:cs typeface="Arial" panose="020B0604020202020204" pitchFamily="34" charset="0"/>
                        </a:rPr>
                        <a:t>採</a:t>
                      </a:r>
                      <a:r>
                        <a:rPr kumimoji="0" lang="en-US" altLang="zh-TW" sz="1600" b="1" i="0" u="none" strike="noStrike" cap="none" normalizeH="0" baseline="0" dirty="0" smtClean="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rPr>
                        <a:t>49</a:t>
                      </a:r>
                      <a:r>
                        <a:rPr kumimoji="1" lang="zh-TW" altLang="zh-TW" sz="1600" b="1" i="0" u="none" strike="noStrike" cap="none" normalizeH="0" baseline="0" dirty="0" smtClean="0">
                          <a:ln>
                            <a:noFill/>
                          </a:ln>
                          <a:solidFill>
                            <a:srgbClr val="000000"/>
                          </a:solidFill>
                          <a:effectLst/>
                          <a:latin typeface="標楷體" panose="03000509000000000000" pitchFamily="65" charset="-120"/>
                          <a:ea typeface="標楷體" panose="03000509000000000000" pitchFamily="65" charset="-120"/>
                          <a:cs typeface="Arial" panose="020B0604020202020204" pitchFamily="34" charset="0"/>
                        </a:rPr>
                        <a:t>】</a:t>
                      </a:r>
                      <a:endParaRPr kumimoji="0" lang="zh-TW" altLang="zh-TW" sz="1600" b="1" i="0" u="none" strike="noStrike" cap="none" normalizeH="0" baseline="0" dirty="0" smtClean="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600" b="1" i="0" u="none" strike="noStrike" cap="none" normalizeH="0" baseline="0" dirty="0" smtClean="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rPr>
                        <a:t>2.</a:t>
                      </a:r>
                      <a:r>
                        <a:rPr kumimoji="0" lang="zh-TW" sz="1600" b="1" i="0" u="none" strike="noStrike" cap="none" normalizeH="0" baseline="0" dirty="0" smtClean="0">
                          <a:ln>
                            <a:noFill/>
                          </a:ln>
                          <a:solidFill>
                            <a:schemeClr val="tx1"/>
                          </a:solidFill>
                          <a:effectLst/>
                          <a:latin typeface="標楷體" panose="03000509000000000000" pitchFamily="65" charset="-120"/>
                          <a:ea typeface="標楷體" panose="03000509000000000000" pitchFamily="65" charset="-120"/>
                          <a:cs typeface="Arial" panose="020B0604020202020204" pitchFamily="34" charset="0"/>
                        </a:rPr>
                        <a:t>限制性招標</a:t>
                      </a:r>
                      <a:r>
                        <a:rPr kumimoji="1" lang="zh-TW" altLang="zh-TW" sz="1600" b="1" i="0" u="none" strike="noStrike" cap="none" normalizeH="0" baseline="0" dirty="0" smtClean="0">
                          <a:ln>
                            <a:noFill/>
                          </a:ln>
                          <a:solidFill>
                            <a:srgbClr val="000000"/>
                          </a:solidFill>
                          <a:effectLst/>
                          <a:latin typeface="標楷體" panose="03000509000000000000" pitchFamily="65" charset="-120"/>
                          <a:ea typeface="標楷體" panose="03000509000000000000" pitchFamily="65" charset="-120"/>
                          <a:cs typeface="Arial" panose="020B0604020202020204" pitchFamily="34" charset="0"/>
                        </a:rPr>
                        <a:t>【</a:t>
                      </a:r>
                      <a:r>
                        <a:rPr kumimoji="0" lang="zh-TW" sz="1600" b="1" i="0" u="none" strike="noStrike" cap="none" normalizeH="0" baseline="0" dirty="0" smtClean="0">
                          <a:ln>
                            <a:noFill/>
                          </a:ln>
                          <a:solidFill>
                            <a:schemeClr val="tx1"/>
                          </a:solidFill>
                          <a:effectLst/>
                          <a:latin typeface="標楷體" panose="03000509000000000000" pitchFamily="65" charset="-120"/>
                          <a:ea typeface="標楷體" panose="03000509000000000000" pitchFamily="65" charset="-120"/>
                          <a:cs typeface="Arial" panose="020B0604020202020204" pitchFamily="34" charset="0"/>
                        </a:rPr>
                        <a:t>未達公告</a:t>
                      </a:r>
                      <a:r>
                        <a:rPr kumimoji="0" lang="zh-TW" altLang="en-US" sz="1600" b="1" i="0" u="none" strike="noStrike" cap="none" normalizeH="0" baseline="0" dirty="0" smtClean="0">
                          <a:ln>
                            <a:noFill/>
                          </a:ln>
                          <a:solidFill>
                            <a:schemeClr val="tx1"/>
                          </a:solidFill>
                          <a:effectLst/>
                          <a:latin typeface="標楷體" panose="03000509000000000000" pitchFamily="65" charset="-120"/>
                          <a:ea typeface="標楷體" panose="03000509000000000000" pitchFamily="65" charset="-120"/>
                          <a:cs typeface="Arial" panose="020B0604020202020204" pitchFamily="34" charset="0"/>
                        </a:rPr>
                        <a:t>金額</a:t>
                      </a:r>
                      <a:r>
                        <a:rPr kumimoji="0" lang="zh-TW" sz="1600" b="1" i="0" u="none" strike="noStrike" cap="none" normalizeH="0" baseline="0" dirty="0" smtClean="0">
                          <a:ln>
                            <a:noFill/>
                          </a:ln>
                          <a:solidFill>
                            <a:schemeClr val="tx1"/>
                          </a:solidFill>
                          <a:effectLst/>
                          <a:latin typeface="標楷體" panose="03000509000000000000" pitchFamily="65" charset="-120"/>
                          <a:ea typeface="標楷體" panose="03000509000000000000" pitchFamily="65" charset="-120"/>
                          <a:cs typeface="Arial" panose="020B0604020202020204" pitchFamily="34" charset="0"/>
                        </a:rPr>
                        <a:t>採購招標辦法</a:t>
                      </a:r>
                      <a:r>
                        <a:rPr kumimoji="0" lang="en-US" altLang="zh-TW" sz="1600" b="1" i="0" u="none" strike="noStrike" cap="none" normalizeH="0" baseline="0" dirty="0" smtClean="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rPr>
                        <a:t>2.1.1</a:t>
                      </a:r>
                      <a:r>
                        <a:rPr kumimoji="0" lang="zh-TW" altLang="en-US" sz="1600" b="1" i="0" u="none" strike="noStrike" cap="none" normalizeH="0" baseline="0" dirty="0" smtClean="0">
                          <a:ln>
                            <a:noFill/>
                          </a:ln>
                          <a:solidFill>
                            <a:schemeClr val="tx1"/>
                          </a:solidFill>
                          <a:effectLst/>
                          <a:latin typeface="PMingLiU" panose="02020500000000000000" pitchFamily="18" charset="-120"/>
                          <a:ea typeface="PMingLiU" panose="02020500000000000000" pitchFamily="18" charset="-120"/>
                          <a:cs typeface="Times New Roman" panose="02020603050405020304" pitchFamily="18" charset="0"/>
                        </a:rPr>
                        <a:t>、</a:t>
                      </a:r>
                      <a:r>
                        <a:rPr kumimoji="0" lang="en-US" altLang="zh-TW" sz="1600" b="1" i="0" u="none" strike="noStrike" cap="none" normalizeH="0" baseline="0" dirty="0" smtClean="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rPr>
                        <a:t>2</a:t>
                      </a:r>
                      <a:r>
                        <a:rPr kumimoji="1" lang="zh-TW" altLang="zh-TW" sz="1600" b="1" i="0" u="none" strike="noStrike" cap="none" normalizeH="0" baseline="0" dirty="0" smtClean="0">
                          <a:ln>
                            <a:noFill/>
                          </a:ln>
                          <a:solidFill>
                            <a:srgbClr val="000000"/>
                          </a:solidFill>
                          <a:effectLst/>
                          <a:latin typeface="標楷體" panose="03000509000000000000" pitchFamily="65" charset="-120"/>
                          <a:ea typeface="標楷體" panose="03000509000000000000" pitchFamily="65" charset="-120"/>
                          <a:cs typeface="Arial" panose="020B0604020202020204" pitchFamily="34" charset="0"/>
                        </a:rPr>
                        <a:t>】</a:t>
                      </a:r>
                      <a:endParaRPr kumimoji="0" lang="zh-TW" altLang="zh-TW" sz="1600" b="1" i="0" u="none" strike="noStrike" cap="none" normalizeH="0" baseline="0" dirty="0" smtClean="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None/>
                        <a:tabLst/>
                      </a:pPr>
                      <a:r>
                        <a:rPr kumimoji="0" lang="en-US" altLang="zh-TW" sz="1600" b="1" i="0" u="none" strike="noStrike" cap="none" normalizeH="0" baseline="0" dirty="0" smtClean="0">
                          <a:ln>
                            <a:noFill/>
                          </a:ln>
                          <a:solidFill>
                            <a:srgbClr val="000000"/>
                          </a:solidFill>
                          <a:effectLst/>
                          <a:latin typeface="標楷體" panose="03000509000000000000" pitchFamily="65" charset="-120"/>
                          <a:ea typeface="標楷體" panose="03000509000000000000" pitchFamily="65" charset="-120"/>
                          <a:cs typeface="Arial" panose="020B0604020202020204" pitchFamily="34" charset="0"/>
                        </a:rPr>
                        <a:t>3.</a:t>
                      </a:r>
                      <a:r>
                        <a:rPr kumimoji="0" lang="zh-TW" sz="1600" b="1" i="0" u="none" strike="noStrike" cap="none" normalizeH="0" baseline="0" dirty="0" smtClean="0">
                          <a:ln>
                            <a:noFill/>
                          </a:ln>
                          <a:solidFill>
                            <a:srgbClr val="000000"/>
                          </a:solidFill>
                          <a:effectLst/>
                          <a:latin typeface="標楷體" panose="03000509000000000000" pitchFamily="65" charset="-120"/>
                          <a:ea typeface="標楷體" panose="03000509000000000000" pitchFamily="65" charset="-120"/>
                          <a:cs typeface="Arial" panose="020B0604020202020204" pitchFamily="34" charset="0"/>
                        </a:rPr>
                        <a:t>小額採購</a:t>
                      </a:r>
                      <a:r>
                        <a:rPr kumimoji="0" lang="en-US" altLang="zh-TW" sz="1600" b="1" i="0" u="none" strike="noStrike" cap="none" normalizeH="0" baseline="0" dirty="0" smtClean="0">
                          <a:ln>
                            <a:noFill/>
                          </a:ln>
                          <a:solidFill>
                            <a:srgbClr val="1205BB"/>
                          </a:solidFill>
                          <a:effectLst/>
                          <a:latin typeface="標楷體" panose="03000509000000000000" pitchFamily="65" charset="-120"/>
                          <a:ea typeface="標楷體" panose="03000509000000000000" pitchFamily="65" charset="-120"/>
                          <a:cs typeface="Arial" panose="020B0604020202020204" pitchFamily="34" charset="0"/>
                        </a:rPr>
                        <a:t>(15</a:t>
                      </a:r>
                      <a:r>
                        <a:rPr kumimoji="0" lang="zh-TW" altLang="en-US" sz="1600" b="1" i="0" u="none" strike="noStrike" cap="none" normalizeH="0" baseline="0" dirty="0" smtClean="0">
                          <a:ln>
                            <a:noFill/>
                          </a:ln>
                          <a:solidFill>
                            <a:srgbClr val="1205BB"/>
                          </a:solidFill>
                          <a:effectLst/>
                          <a:latin typeface="標楷體" panose="03000509000000000000" pitchFamily="65" charset="-120"/>
                          <a:ea typeface="標楷體" panose="03000509000000000000" pitchFamily="65" charset="-120"/>
                          <a:cs typeface="Arial" panose="020B0604020202020204" pitchFamily="34" charset="0"/>
                        </a:rPr>
                        <a:t>萬元以下</a:t>
                      </a:r>
                      <a:r>
                        <a:rPr kumimoji="0" lang="en-US" altLang="zh-TW" sz="1600" b="1" i="0" u="none" strike="noStrike" cap="none" normalizeH="0" baseline="0" dirty="0" smtClean="0">
                          <a:ln>
                            <a:noFill/>
                          </a:ln>
                          <a:solidFill>
                            <a:srgbClr val="1205BB"/>
                          </a:solidFill>
                          <a:effectLst/>
                          <a:latin typeface="標楷體" panose="03000509000000000000" pitchFamily="65" charset="-120"/>
                          <a:ea typeface="標楷體" panose="03000509000000000000" pitchFamily="65" charset="-120"/>
                          <a:cs typeface="Arial" panose="020B0604020202020204" pitchFamily="34" charset="0"/>
                        </a:rPr>
                        <a:t>)</a:t>
                      </a:r>
                      <a:r>
                        <a:rPr kumimoji="1" lang="zh-TW" altLang="zh-TW" sz="1600" b="1" i="0" u="none" strike="noStrike" cap="none" normalizeH="0" baseline="0" dirty="0" smtClean="0">
                          <a:ln>
                            <a:noFill/>
                          </a:ln>
                          <a:solidFill>
                            <a:srgbClr val="000000"/>
                          </a:solidFill>
                          <a:effectLst/>
                          <a:latin typeface="標楷體" panose="03000509000000000000" pitchFamily="65" charset="-120"/>
                          <a:ea typeface="標楷體" panose="03000509000000000000" pitchFamily="65" charset="-120"/>
                          <a:cs typeface="Arial" panose="020B0604020202020204" pitchFamily="34" charset="0"/>
                        </a:rPr>
                        <a:t>【</a:t>
                      </a:r>
                      <a:r>
                        <a:rPr kumimoji="0" lang="zh-TW" sz="1600" b="1" i="0" u="none" strike="noStrike" cap="none" normalizeH="0" baseline="0" dirty="0" smtClean="0">
                          <a:ln>
                            <a:noFill/>
                          </a:ln>
                          <a:solidFill>
                            <a:schemeClr val="tx1"/>
                          </a:solidFill>
                          <a:effectLst/>
                          <a:latin typeface="標楷體" panose="03000509000000000000" pitchFamily="65" charset="-120"/>
                          <a:ea typeface="標楷體" panose="03000509000000000000" pitchFamily="65" charset="-120"/>
                          <a:cs typeface="Arial" panose="020B0604020202020204" pitchFamily="34" charset="0"/>
                        </a:rPr>
                        <a:t>未達公告</a:t>
                      </a:r>
                      <a:r>
                        <a:rPr kumimoji="0" lang="zh-TW" altLang="en-US" sz="1600" b="1" i="0" u="none" strike="noStrike" cap="none" normalizeH="0" baseline="0" dirty="0" smtClean="0">
                          <a:ln>
                            <a:noFill/>
                          </a:ln>
                          <a:solidFill>
                            <a:schemeClr val="tx1"/>
                          </a:solidFill>
                          <a:effectLst/>
                          <a:latin typeface="標楷體" panose="03000509000000000000" pitchFamily="65" charset="-120"/>
                          <a:ea typeface="標楷體" panose="03000509000000000000" pitchFamily="65" charset="-120"/>
                          <a:cs typeface="Arial" panose="020B0604020202020204" pitchFamily="34" charset="0"/>
                        </a:rPr>
                        <a:t>金額</a:t>
                      </a:r>
                      <a:r>
                        <a:rPr kumimoji="0" lang="zh-TW" sz="1600" b="1" i="0" u="none" strike="noStrike" cap="none" normalizeH="0" baseline="0" dirty="0" smtClean="0">
                          <a:ln>
                            <a:noFill/>
                          </a:ln>
                          <a:solidFill>
                            <a:schemeClr val="tx1"/>
                          </a:solidFill>
                          <a:effectLst/>
                          <a:latin typeface="標楷體" panose="03000509000000000000" pitchFamily="65" charset="-120"/>
                          <a:ea typeface="標楷體" panose="03000509000000000000" pitchFamily="65" charset="-120"/>
                          <a:cs typeface="Arial" panose="020B0604020202020204" pitchFamily="34" charset="0"/>
                        </a:rPr>
                        <a:t>採購招標辦法</a:t>
                      </a:r>
                      <a:r>
                        <a:rPr kumimoji="0" lang="en-US" altLang="zh-TW" sz="1600" b="1" i="0" u="none" strike="noStrike" cap="none" normalizeH="0" baseline="0" dirty="0" smtClean="0">
                          <a:ln>
                            <a:noFill/>
                          </a:ln>
                          <a:solidFill>
                            <a:schemeClr val="tx1"/>
                          </a:solidFill>
                          <a:effectLst/>
                          <a:latin typeface="標楷體" panose="03000509000000000000" pitchFamily="65" charset="-120"/>
                          <a:ea typeface="新細明體" panose="02020500000000000000" pitchFamily="18" charset="-120"/>
                        </a:rPr>
                        <a:t>5</a:t>
                      </a:r>
                      <a:r>
                        <a:rPr kumimoji="1" lang="zh-TW" altLang="zh-TW" sz="1600" b="1" i="0" u="none" strike="noStrike" cap="none" normalizeH="0" baseline="0" dirty="0" smtClean="0">
                          <a:ln>
                            <a:noFill/>
                          </a:ln>
                          <a:solidFill>
                            <a:srgbClr val="000000"/>
                          </a:solidFill>
                          <a:effectLst/>
                          <a:latin typeface="標楷體" panose="03000509000000000000" pitchFamily="65" charset="-120"/>
                          <a:ea typeface="標楷體" panose="03000509000000000000" pitchFamily="65" charset="-120"/>
                          <a:cs typeface="Arial" panose="020B0604020202020204" pitchFamily="34" charset="0"/>
                        </a:rPr>
                        <a:t>】</a:t>
                      </a:r>
                      <a:r>
                        <a:rPr kumimoji="0" lang="en-US" altLang="zh-TW" sz="1600" b="1" i="0" u="none" strike="noStrike" cap="none" normalizeH="0" baseline="0" dirty="0" smtClean="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rPr>
                        <a:t> </a:t>
                      </a:r>
                      <a:endParaRPr kumimoji="0" lang="zh-TW" altLang="zh-TW" sz="1600" b="1" i="0" u="none" strike="noStrike" cap="none" normalizeH="0" baseline="0" dirty="0" smtClean="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zh-TW" altLang="en-US"/>
                    </a:p>
                  </a:txBody>
                  <a:tcPr/>
                </a:tc>
                <a:extLst>
                  <a:ext uri="{0D108BD9-81ED-4DB2-BD59-A6C34878D82A}">
                    <a16:rowId xmlns:a16="http://schemas.microsoft.com/office/drawing/2014/main" xmlns="" val="10002"/>
                  </a:ext>
                </a:extLst>
              </a:tr>
            </a:tbl>
          </a:graphicData>
        </a:graphic>
      </p:graphicFrame>
      <p:sp>
        <p:nvSpPr>
          <p:cNvPr id="37916" name="Rectangle 1"/>
          <p:cNvSpPr>
            <a:spLocks noChangeArrowheads="1"/>
          </p:cNvSpPr>
          <p:nvPr/>
        </p:nvSpPr>
        <p:spPr bwMode="auto">
          <a:xfrm>
            <a:off x="1514475" y="16002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accent1"/>
              </a:buClr>
              <a:buSzPct val="65000"/>
              <a:buFont typeface="Wingdings" panose="05000000000000000000" pitchFamily="2" charset="2"/>
              <a:buChar char="n"/>
              <a:defRPr kumimoji="1" sz="30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buChar char="q"/>
              <a:defRPr kumimoji="1" sz="26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buChar char="n"/>
              <a:defRPr kumimoji="1" sz="22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buChar char="q"/>
              <a:defRPr kumimoji="1" sz="2000">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9pPr>
          </a:lstStyle>
          <a:p>
            <a:pPr eaLnBrk="1" hangingPunct="1">
              <a:spcBef>
                <a:spcPct val="0"/>
              </a:spcBef>
              <a:buClrTx/>
              <a:buSzTx/>
              <a:buFontTx/>
              <a:buNone/>
            </a:pPr>
            <a:endParaRPr lang="zh-TW" altLang="zh-TW" sz="1800">
              <a:ea typeface="新細明體" panose="02020500000000000000" pitchFamily="18" charset="-120"/>
            </a:endParaRPr>
          </a:p>
        </p:txBody>
      </p:sp>
      <p:sp>
        <p:nvSpPr>
          <p:cNvPr id="4" name="投影片編號版面配置區 3"/>
          <p:cNvSpPr>
            <a:spLocks noGrp="1"/>
          </p:cNvSpPr>
          <p:nvPr>
            <p:ph type="sldNum" sz="quarter" idx="12"/>
          </p:nvPr>
        </p:nvSpPr>
        <p:spPr/>
        <p:txBody>
          <a:bodyPr/>
          <a:lstStyle/>
          <a:p>
            <a:fld id="{1118FB7C-3051-423D-B140-B22D31D849CF}" type="slidenum">
              <a:rPr lang="zh-TW" altLang="en-US" smtClean="0"/>
              <a:pPr/>
              <a:t>154</a:t>
            </a:fld>
            <a:endParaRPr lang="zh-TW" altLang="en-US"/>
          </a:p>
        </p:txBody>
      </p:sp>
    </p:spTree>
    <p:extLst>
      <p:ext uri="{BB962C8B-B14F-4D97-AF65-F5344CB8AC3E}">
        <p14:creationId xmlns:p14="http://schemas.microsoft.com/office/powerpoint/2010/main" val="3375690598"/>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idx="4294967295"/>
          </p:nvPr>
        </p:nvSpPr>
        <p:spPr>
          <a:xfrm>
            <a:off x="468313" y="188913"/>
            <a:ext cx="8229600" cy="575791"/>
          </a:xfrm>
        </p:spPr>
        <p:txBody>
          <a:bodyPr>
            <a:normAutofit fontScale="90000"/>
          </a:bodyPr>
          <a:lstStyle/>
          <a:p>
            <a:pPr algn="ctr" eaLnBrk="1" hangingPunct="1"/>
            <a:r>
              <a:rPr lang="zh-TW" altLang="en-US" b="1" dirty="0" smtClean="0">
                <a:solidFill>
                  <a:srgbClr val="FF0000"/>
                </a:solidFill>
              </a:rPr>
              <a:t>採購金額決定招標方式</a:t>
            </a:r>
          </a:p>
        </p:txBody>
      </p:sp>
      <p:sp>
        <p:nvSpPr>
          <p:cNvPr id="38915" name="矩形 1"/>
          <p:cNvSpPr>
            <a:spLocks noChangeArrowheads="1"/>
          </p:cNvSpPr>
          <p:nvPr/>
        </p:nvSpPr>
        <p:spPr bwMode="auto">
          <a:xfrm>
            <a:off x="298450" y="6284913"/>
            <a:ext cx="8666163"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Arial" panose="020B0604020202020204" pitchFamily="34" charset="0"/>
                <a:ea typeface="標楷體" panose="03000509000000000000" pitchFamily="65" charset="-120"/>
              </a:defRPr>
            </a:lvl1pPr>
            <a:lvl2pPr marL="742950" indent="-285750">
              <a:defRPr kumimoji="1">
                <a:solidFill>
                  <a:schemeClr val="tx1"/>
                </a:solidFill>
                <a:latin typeface="Arial" panose="020B0604020202020204" pitchFamily="34" charset="0"/>
                <a:ea typeface="標楷體" panose="03000509000000000000" pitchFamily="65" charset="-120"/>
              </a:defRPr>
            </a:lvl2pPr>
            <a:lvl3pPr marL="1143000" indent="-228600">
              <a:defRPr kumimoji="1">
                <a:solidFill>
                  <a:schemeClr val="tx1"/>
                </a:solidFill>
                <a:latin typeface="Arial" panose="020B0604020202020204" pitchFamily="34" charset="0"/>
                <a:ea typeface="標楷體" panose="03000509000000000000" pitchFamily="65" charset="-120"/>
              </a:defRPr>
            </a:lvl3pPr>
            <a:lvl4pPr marL="1600200" indent="-228600">
              <a:defRPr kumimoji="1">
                <a:solidFill>
                  <a:schemeClr val="tx1"/>
                </a:solidFill>
                <a:latin typeface="Arial" panose="020B0604020202020204" pitchFamily="34" charset="0"/>
                <a:ea typeface="標楷體" panose="03000509000000000000" pitchFamily="65" charset="-120"/>
              </a:defRPr>
            </a:lvl4pPr>
            <a:lvl5pPr marL="2057400" indent="-228600">
              <a:defRPr kumimoji="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標楷體" panose="03000509000000000000" pitchFamily="65" charset="-120"/>
              </a:defRPr>
            </a:lvl9pPr>
          </a:lstStyle>
          <a:p>
            <a:r>
              <a:rPr lang="en-US" altLang="zh-TW" sz="1600" b="1">
                <a:solidFill>
                  <a:srgbClr val="1205BB"/>
                </a:solidFill>
              </a:rPr>
              <a:t>(</a:t>
            </a:r>
            <a:r>
              <a:rPr lang="zh-TW" altLang="en-US" sz="1600" b="1">
                <a:solidFill>
                  <a:srgbClr val="1205BB"/>
                </a:solidFill>
              </a:rPr>
              <a:t>工程會會</a:t>
            </a:r>
            <a:r>
              <a:rPr lang="en-US" altLang="zh-TW" sz="1600" b="1">
                <a:solidFill>
                  <a:srgbClr val="1205BB"/>
                </a:solidFill>
              </a:rPr>
              <a:t>111.12.23</a:t>
            </a:r>
            <a:r>
              <a:rPr lang="zh-TW" altLang="en-US" sz="1600" b="1">
                <a:solidFill>
                  <a:srgbClr val="1205BB"/>
                </a:solidFill>
              </a:rPr>
              <a:t>工程企字第</a:t>
            </a:r>
            <a:r>
              <a:rPr lang="en-US" altLang="zh-TW" sz="1600" b="1">
                <a:solidFill>
                  <a:srgbClr val="1205BB"/>
                </a:solidFill>
              </a:rPr>
              <a:t>1110100798</a:t>
            </a:r>
            <a:r>
              <a:rPr lang="zh-TW" altLang="en-US" sz="1600" b="1">
                <a:solidFill>
                  <a:srgbClr val="1205BB"/>
                </a:solidFill>
              </a:rPr>
              <a:t>號令修正公告金額及小額採購金額，自</a:t>
            </a:r>
            <a:r>
              <a:rPr lang="en-US" altLang="zh-TW" sz="1600" b="1">
                <a:solidFill>
                  <a:srgbClr val="1205BB"/>
                </a:solidFill>
              </a:rPr>
              <a:t>112.1.1</a:t>
            </a:r>
            <a:r>
              <a:rPr lang="zh-TW" altLang="en-US" sz="1600" b="1">
                <a:solidFill>
                  <a:srgbClr val="1205BB"/>
                </a:solidFill>
              </a:rPr>
              <a:t>生效</a:t>
            </a:r>
            <a:r>
              <a:rPr lang="en-US" altLang="zh-TW" sz="1600" b="1">
                <a:solidFill>
                  <a:srgbClr val="1205BB"/>
                </a:solidFill>
              </a:rPr>
              <a:t>)</a:t>
            </a:r>
            <a:endParaRPr lang="zh-TW" altLang="en-US" sz="1600" b="1">
              <a:solidFill>
                <a:srgbClr val="1205BB"/>
              </a:solidFill>
            </a:endParaRPr>
          </a:p>
        </p:txBody>
      </p:sp>
      <p:graphicFrame>
        <p:nvGraphicFramePr>
          <p:cNvPr id="9" name="表格 8"/>
          <p:cNvGraphicFramePr>
            <a:graphicFrameLocks noGrp="1"/>
          </p:cNvGraphicFramePr>
          <p:nvPr/>
        </p:nvGraphicFramePr>
        <p:xfrm>
          <a:off x="323850" y="908050"/>
          <a:ext cx="8569324" cy="5387507"/>
        </p:xfrm>
        <a:graphic>
          <a:graphicData uri="http://schemas.openxmlformats.org/drawingml/2006/table">
            <a:tbl>
              <a:tblPr/>
              <a:tblGrid>
                <a:gridCol w="1440221">
                  <a:extLst>
                    <a:ext uri="{9D8B030D-6E8A-4147-A177-3AD203B41FA5}">
                      <a16:colId xmlns:a16="http://schemas.microsoft.com/office/drawing/2014/main" xmlns="" val="1344425291"/>
                    </a:ext>
                  </a:extLst>
                </a:gridCol>
                <a:gridCol w="936145">
                  <a:extLst>
                    <a:ext uri="{9D8B030D-6E8A-4147-A177-3AD203B41FA5}">
                      <a16:colId xmlns:a16="http://schemas.microsoft.com/office/drawing/2014/main" xmlns="" val="958944733"/>
                    </a:ext>
                  </a:extLst>
                </a:gridCol>
                <a:gridCol w="1080167">
                  <a:extLst>
                    <a:ext uri="{9D8B030D-6E8A-4147-A177-3AD203B41FA5}">
                      <a16:colId xmlns:a16="http://schemas.microsoft.com/office/drawing/2014/main" xmlns="" val="3961391003"/>
                    </a:ext>
                  </a:extLst>
                </a:gridCol>
                <a:gridCol w="936145">
                  <a:extLst>
                    <a:ext uri="{9D8B030D-6E8A-4147-A177-3AD203B41FA5}">
                      <a16:colId xmlns:a16="http://schemas.microsoft.com/office/drawing/2014/main" xmlns="" val="1385132807"/>
                    </a:ext>
                  </a:extLst>
                </a:gridCol>
                <a:gridCol w="1103421">
                  <a:extLst>
                    <a:ext uri="{9D8B030D-6E8A-4147-A177-3AD203B41FA5}">
                      <a16:colId xmlns:a16="http://schemas.microsoft.com/office/drawing/2014/main" xmlns="" val="3681673574"/>
                    </a:ext>
                  </a:extLst>
                </a:gridCol>
                <a:gridCol w="1211437">
                  <a:extLst>
                    <a:ext uri="{9D8B030D-6E8A-4147-A177-3AD203B41FA5}">
                      <a16:colId xmlns:a16="http://schemas.microsoft.com/office/drawing/2014/main" xmlns="" val="1494525044"/>
                    </a:ext>
                  </a:extLst>
                </a:gridCol>
                <a:gridCol w="1861788">
                  <a:extLst>
                    <a:ext uri="{9D8B030D-6E8A-4147-A177-3AD203B41FA5}">
                      <a16:colId xmlns:a16="http://schemas.microsoft.com/office/drawing/2014/main" xmlns="" val="3343718220"/>
                    </a:ext>
                  </a:extLst>
                </a:gridCol>
              </a:tblGrid>
              <a:tr h="658420">
                <a:tc>
                  <a:txBody>
                    <a:bodyPr/>
                    <a:lstStyle/>
                    <a:p>
                      <a:pPr algn="ctr">
                        <a:spcAft>
                          <a:spcPts val="0"/>
                        </a:spcAft>
                      </a:pPr>
                      <a:r>
                        <a:rPr lang="zh-TW" sz="1800" b="1" kern="100" dirty="0">
                          <a:effectLst/>
                          <a:latin typeface="+mn-ea"/>
                          <a:ea typeface="+mn-ea"/>
                          <a:cs typeface="Times New Roman" panose="02020603050405020304" pitchFamily="18" charset="0"/>
                        </a:rPr>
                        <a:t>項目 </a:t>
                      </a:r>
                      <a:r>
                        <a:rPr lang="en-US" sz="1800" b="1" kern="100" dirty="0">
                          <a:effectLst/>
                          <a:latin typeface="+mn-ea"/>
                          <a:ea typeface="+mn-ea"/>
                          <a:cs typeface="Times New Roman" panose="02020603050405020304" pitchFamily="18" charset="0"/>
                        </a:rPr>
                        <a:t>/</a:t>
                      </a:r>
                      <a:endParaRPr lang="zh-TW" sz="1800" b="1" kern="100" dirty="0">
                        <a:effectLst/>
                        <a:latin typeface="+mn-ea"/>
                        <a:ea typeface="+mn-ea"/>
                        <a:cs typeface="Times New Roman" panose="02020603050405020304" pitchFamily="18" charset="0"/>
                      </a:endParaRPr>
                    </a:p>
                    <a:p>
                      <a:pPr algn="ctr">
                        <a:spcAft>
                          <a:spcPts val="0"/>
                        </a:spcAft>
                      </a:pPr>
                      <a:r>
                        <a:rPr lang="zh-TW" sz="1800" b="1" kern="100" dirty="0">
                          <a:effectLst/>
                          <a:latin typeface="+mn-ea"/>
                          <a:ea typeface="+mn-ea"/>
                          <a:cs typeface="Times New Roman" panose="02020603050405020304" pitchFamily="18" charset="0"/>
                        </a:rPr>
                        <a:t>標的</a:t>
                      </a:r>
                    </a:p>
                  </a:txBody>
                  <a:tcPr marL="87743" marR="87743" marT="43875" marB="4387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TW" sz="1800" b="1" kern="100">
                          <a:effectLst/>
                          <a:latin typeface="+mn-ea"/>
                          <a:ea typeface="+mn-ea"/>
                          <a:cs typeface="Times New Roman" panose="02020603050405020304" pitchFamily="18" charset="0"/>
                        </a:rPr>
                        <a:t>工程</a:t>
                      </a:r>
                    </a:p>
                  </a:txBody>
                  <a:tcPr marL="87743" marR="87743" marT="43875" marB="4387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TW" sz="1800" b="1" kern="100">
                          <a:effectLst/>
                          <a:latin typeface="+mn-ea"/>
                          <a:ea typeface="+mn-ea"/>
                          <a:cs typeface="Times New Roman" panose="02020603050405020304" pitchFamily="18" charset="0"/>
                        </a:rPr>
                        <a:t>財物</a:t>
                      </a:r>
                    </a:p>
                  </a:txBody>
                  <a:tcPr marL="87743" marR="87743" marT="43875" marB="4387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TW" sz="1800" b="1" kern="100">
                          <a:effectLst/>
                          <a:latin typeface="+mn-ea"/>
                          <a:ea typeface="+mn-ea"/>
                          <a:cs typeface="Times New Roman" panose="02020603050405020304" pitchFamily="18" charset="0"/>
                        </a:rPr>
                        <a:t>勞務</a:t>
                      </a:r>
                    </a:p>
                  </a:txBody>
                  <a:tcPr marL="87743" marR="87743" marT="43875" marB="4387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TW" sz="1800" b="1" kern="100" dirty="0">
                          <a:effectLst/>
                          <a:latin typeface="+mn-ea"/>
                          <a:ea typeface="+mn-ea"/>
                          <a:cs typeface="Times New Roman" panose="02020603050405020304" pitchFamily="18" charset="0"/>
                        </a:rPr>
                        <a:t>等標期限</a:t>
                      </a:r>
                    </a:p>
                    <a:p>
                      <a:pPr algn="ctr">
                        <a:spcAft>
                          <a:spcPts val="0"/>
                        </a:spcAft>
                      </a:pPr>
                      <a:r>
                        <a:rPr lang="zh-TW" sz="1800" b="1" kern="100" dirty="0">
                          <a:effectLst/>
                          <a:latin typeface="+mn-ea"/>
                          <a:ea typeface="+mn-ea"/>
                          <a:cs typeface="Times New Roman" panose="02020603050405020304" pitchFamily="18" charset="0"/>
                        </a:rPr>
                        <a:t>（至少）</a:t>
                      </a:r>
                    </a:p>
                  </a:txBody>
                  <a:tcPr marL="87743" marR="87743" marT="43875" marB="4387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TW" sz="1800" b="1" kern="100">
                          <a:effectLst/>
                          <a:latin typeface="+mn-ea"/>
                          <a:ea typeface="+mn-ea"/>
                          <a:cs typeface="Times New Roman" panose="02020603050405020304" pitchFamily="18" charset="0"/>
                        </a:rPr>
                        <a:t>招標方式</a:t>
                      </a:r>
                    </a:p>
                  </a:txBody>
                  <a:tcPr marL="87743" marR="87743" marT="43875" marB="4387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TW" sz="1800" b="1" kern="100" dirty="0">
                          <a:effectLst/>
                          <a:latin typeface="+mn-ea"/>
                          <a:ea typeface="+mn-ea"/>
                          <a:cs typeface="Times New Roman" panose="02020603050405020304" pitchFamily="18" charset="0"/>
                        </a:rPr>
                        <a:t>資格標</a:t>
                      </a:r>
                    </a:p>
                  </a:txBody>
                  <a:tcPr marL="87743" marR="87743" marT="43875" marB="4387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517164727"/>
                  </a:ext>
                </a:extLst>
              </a:tr>
              <a:tr h="1352208">
                <a:tc>
                  <a:txBody>
                    <a:bodyPr/>
                    <a:lstStyle/>
                    <a:p>
                      <a:pPr>
                        <a:spcAft>
                          <a:spcPts val="0"/>
                        </a:spcAft>
                      </a:pPr>
                      <a:r>
                        <a:rPr lang="zh-TW" sz="1800" b="1" kern="100" dirty="0" smtClean="0">
                          <a:effectLst/>
                          <a:latin typeface="+mn-ea"/>
                          <a:ea typeface="+mn-ea"/>
                          <a:cs typeface="Times New Roman" panose="02020603050405020304" pitchFamily="18" charset="0"/>
                        </a:rPr>
                        <a:t>巨額採購</a:t>
                      </a:r>
                      <a:endParaRPr lang="zh-TW" sz="1800" b="1" kern="100" dirty="0">
                        <a:effectLst/>
                        <a:latin typeface="+mn-ea"/>
                        <a:ea typeface="+mn-ea"/>
                        <a:cs typeface="Times New Roman" panose="02020603050405020304" pitchFamily="18" charset="0"/>
                      </a:endParaRPr>
                    </a:p>
                  </a:txBody>
                  <a:tcPr marL="87743" marR="87743" marT="43875" marB="4387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TW" sz="1800" b="1" kern="100" dirty="0">
                          <a:effectLst/>
                          <a:latin typeface="+mn-ea"/>
                          <a:ea typeface="+mn-ea"/>
                          <a:cs typeface="Times New Roman" panose="02020603050405020304" pitchFamily="18" charset="0"/>
                        </a:rPr>
                        <a:t>二億</a:t>
                      </a:r>
                    </a:p>
                  </a:txBody>
                  <a:tcPr marL="87743" marR="87743" marT="43875" marB="4387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TW" sz="1800" b="1" kern="100" dirty="0">
                          <a:effectLst/>
                          <a:latin typeface="+mn-ea"/>
                          <a:ea typeface="+mn-ea"/>
                          <a:cs typeface="Times New Roman" panose="02020603050405020304" pitchFamily="18" charset="0"/>
                        </a:rPr>
                        <a:t>一億</a:t>
                      </a:r>
                    </a:p>
                  </a:txBody>
                  <a:tcPr marL="87743" marR="87743" marT="43875" marB="4387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TW" sz="1800" b="1" kern="100">
                          <a:effectLst/>
                          <a:latin typeface="+mn-ea"/>
                          <a:ea typeface="+mn-ea"/>
                          <a:cs typeface="Times New Roman" panose="02020603050405020304" pitchFamily="18" charset="0"/>
                        </a:rPr>
                        <a:t>二千萬</a:t>
                      </a:r>
                    </a:p>
                  </a:txBody>
                  <a:tcPr marL="87743" marR="87743" marT="43875" marB="4387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b="1" kern="100">
                          <a:effectLst/>
                          <a:latin typeface="+mn-ea"/>
                          <a:ea typeface="+mn-ea"/>
                          <a:cs typeface="Times New Roman" panose="02020603050405020304" pitchFamily="18" charset="0"/>
                        </a:rPr>
                        <a:t>28</a:t>
                      </a:r>
                      <a:r>
                        <a:rPr lang="zh-TW" sz="1800" b="1" kern="100">
                          <a:effectLst/>
                          <a:latin typeface="+mn-ea"/>
                          <a:ea typeface="+mn-ea"/>
                          <a:cs typeface="Times New Roman" panose="02020603050405020304" pitchFamily="18" charset="0"/>
                        </a:rPr>
                        <a:t>天</a:t>
                      </a:r>
                    </a:p>
                  </a:txBody>
                  <a:tcPr marL="87743" marR="87743" marT="43875" marB="4387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4">
                  <a:txBody>
                    <a:bodyPr/>
                    <a:lstStyle/>
                    <a:p>
                      <a:pPr>
                        <a:spcAft>
                          <a:spcPts val="0"/>
                        </a:spcAft>
                      </a:pPr>
                      <a:r>
                        <a:rPr lang="en-US" sz="1800" b="1" kern="100" dirty="0">
                          <a:effectLst/>
                          <a:latin typeface="+mn-ea"/>
                          <a:ea typeface="+mn-ea"/>
                          <a:cs typeface="Times New Roman" panose="02020603050405020304" pitchFamily="18" charset="0"/>
                        </a:rPr>
                        <a:t>1.</a:t>
                      </a:r>
                      <a:r>
                        <a:rPr lang="zh-TW" sz="1800" b="1" kern="100" dirty="0">
                          <a:effectLst/>
                          <a:latin typeface="+mn-ea"/>
                          <a:ea typeface="+mn-ea"/>
                          <a:cs typeface="Times New Roman" panose="02020603050405020304" pitchFamily="18" charset="0"/>
                        </a:rPr>
                        <a:t>原則：</a:t>
                      </a:r>
                    </a:p>
                    <a:p>
                      <a:pPr>
                        <a:spcAft>
                          <a:spcPts val="0"/>
                        </a:spcAft>
                      </a:pPr>
                      <a:r>
                        <a:rPr lang="zh-TW" sz="1800" b="1" kern="100" dirty="0">
                          <a:effectLst/>
                          <a:latin typeface="+mn-ea"/>
                          <a:ea typeface="+mn-ea"/>
                          <a:cs typeface="Times New Roman" panose="02020603050405020304" pitchFamily="18" charset="0"/>
                        </a:rPr>
                        <a:t>公開招標</a:t>
                      </a:r>
                    </a:p>
                    <a:p>
                      <a:pPr>
                        <a:spcAft>
                          <a:spcPts val="0"/>
                        </a:spcAft>
                      </a:pPr>
                      <a:r>
                        <a:rPr lang="en-US" sz="1800" b="1" kern="100" dirty="0">
                          <a:effectLst/>
                          <a:latin typeface="+mn-ea"/>
                          <a:ea typeface="+mn-ea"/>
                          <a:cs typeface="Times New Roman" panose="02020603050405020304" pitchFamily="18" charset="0"/>
                        </a:rPr>
                        <a:t>2.</a:t>
                      </a:r>
                      <a:r>
                        <a:rPr lang="zh-TW" sz="1800" b="1" kern="100" dirty="0">
                          <a:effectLst/>
                          <a:latin typeface="+mn-ea"/>
                          <a:ea typeface="+mn-ea"/>
                          <a:cs typeface="Times New Roman" panose="02020603050405020304" pitchFamily="18" charset="0"/>
                        </a:rPr>
                        <a:t>例外：</a:t>
                      </a:r>
                    </a:p>
                    <a:p>
                      <a:pPr>
                        <a:spcAft>
                          <a:spcPts val="0"/>
                        </a:spcAft>
                      </a:pPr>
                      <a:r>
                        <a:rPr lang="zh-TW" sz="1800" b="1" kern="100" dirty="0">
                          <a:effectLst/>
                          <a:latin typeface="+mn-ea"/>
                          <a:ea typeface="+mn-ea"/>
                          <a:cs typeface="Times New Roman" panose="02020603050405020304" pitchFamily="18" charset="0"/>
                        </a:rPr>
                        <a:t>限制性招標選擇性招標（</a:t>
                      </a:r>
                      <a:r>
                        <a:rPr lang="zh-TW" sz="1800" b="1" kern="100" dirty="0" smtClean="0">
                          <a:effectLst/>
                          <a:latin typeface="+mn-ea"/>
                          <a:ea typeface="+mn-ea"/>
                          <a:cs typeface="Times New Roman" panose="02020603050405020304" pitchFamily="18" charset="0"/>
                        </a:rPr>
                        <a:t>採</a:t>
                      </a:r>
                      <a:r>
                        <a:rPr lang="zh-TW" altLang="en-US" sz="1800" b="1" kern="100" dirty="0" smtClean="0">
                          <a:effectLst/>
                          <a:latin typeface="+mn-ea"/>
                          <a:ea typeface="+mn-ea"/>
                          <a:cs typeface="Times New Roman" panose="02020603050405020304" pitchFamily="18" charset="0"/>
                        </a:rPr>
                        <a:t>購法</a:t>
                      </a:r>
                      <a:r>
                        <a:rPr lang="en-US" altLang="zh-TW" sz="1800" b="1" kern="100" dirty="0" smtClean="0">
                          <a:effectLst/>
                          <a:latin typeface="標楷體" panose="03000509000000000000" pitchFamily="65" charset="-120"/>
                          <a:ea typeface="標楷體" panose="03000509000000000000" pitchFamily="65" charset="-120"/>
                          <a:cs typeface="Times New Roman" panose="02020603050405020304" pitchFamily="18" charset="0"/>
                        </a:rPr>
                        <a:t>§</a:t>
                      </a:r>
                      <a:r>
                        <a:rPr lang="en-US" sz="1800" b="1" kern="100" dirty="0" smtClean="0">
                          <a:effectLst/>
                          <a:latin typeface="+mn-ea"/>
                          <a:ea typeface="+mn-ea"/>
                          <a:cs typeface="Times New Roman" panose="02020603050405020304" pitchFamily="18" charset="0"/>
                        </a:rPr>
                        <a:t>19</a:t>
                      </a:r>
                      <a:r>
                        <a:rPr lang="zh-TW" sz="1800" b="1" kern="100" dirty="0">
                          <a:effectLst/>
                          <a:latin typeface="+mn-ea"/>
                          <a:ea typeface="+mn-ea"/>
                          <a:cs typeface="Times New Roman" panose="02020603050405020304" pitchFamily="18" charset="0"/>
                        </a:rPr>
                        <a:t>）</a:t>
                      </a:r>
                    </a:p>
                  </a:txBody>
                  <a:tcPr marL="87743" marR="87743" marT="43875" marB="4387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zh-TW" sz="1600" b="1" kern="100" dirty="0">
                          <a:effectLst/>
                          <a:latin typeface="+mn-ea"/>
                          <a:ea typeface="+mn-ea"/>
                          <a:cs typeface="Times New Roman" panose="02020603050405020304" pitchFamily="18" charset="0"/>
                        </a:rPr>
                        <a:t>投標廠商資格與特殊或巨額採購認定標準第</a:t>
                      </a:r>
                      <a:r>
                        <a:rPr lang="en-US" sz="1600" b="1" kern="100" dirty="0">
                          <a:effectLst/>
                          <a:latin typeface="+mn-ea"/>
                          <a:ea typeface="+mn-ea"/>
                          <a:cs typeface="Times New Roman" panose="02020603050405020304" pitchFamily="18" charset="0"/>
                        </a:rPr>
                        <a:t>5</a:t>
                      </a:r>
                      <a:r>
                        <a:rPr lang="zh-TW" sz="1600" b="1" kern="100" dirty="0">
                          <a:effectLst/>
                          <a:latin typeface="+mn-ea"/>
                          <a:ea typeface="+mn-ea"/>
                          <a:cs typeface="Times New Roman" panose="02020603050405020304" pitchFamily="18" charset="0"/>
                        </a:rPr>
                        <a:t>條之</a:t>
                      </a:r>
                      <a:r>
                        <a:rPr lang="zh-TW" sz="1600" b="1" kern="100" dirty="0">
                          <a:solidFill>
                            <a:srgbClr val="1205BB"/>
                          </a:solidFill>
                          <a:effectLst/>
                          <a:latin typeface="+mn-ea"/>
                          <a:ea typeface="+mn-ea"/>
                          <a:cs typeface="Times New Roman" panose="02020603050405020304" pitchFamily="18" charset="0"/>
                        </a:rPr>
                        <a:t>特定資格</a:t>
                      </a:r>
                      <a:r>
                        <a:rPr lang="zh-TW" sz="1600" b="1" kern="100" dirty="0">
                          <a:effectLst/>
                          <a:latin typeface="+mn-ea"/>
                          <a:ea typeface="+mn-ea"/>
                          <a:cs typeface="Times New Roman" panose="02020603050405020304" pitchFamily="18" charset="0"/>
                        </a:rPr>
                        <a:t>【特殊或</a:t>
                      </a:r>
                      <a:r>
                        <a:rPr lang="zh-TW" sz="1600" b="1" kern="100" dirty="0" smtClean="0">
                          <a:solidFill>
                            <a:srgbClr val="FF0000"/>
                          </a:solidFill>
                          <a:effectLst/>
                          <a:latin typeface="+mn-ea"/>
                          <a:ea typeface="+mn-ea"/>
                          <a:cs typeface="Times New Roman" panose="02020603050405020304" pitchFamily="18" charset="0"/>
                        </a:rPr>
                        <a:t>巨額採購</a:t>
                      </a:r>
                      <a:r>
                        <a:rPr lang="zh-TW" sz="1600" b="1" kern="100" dirty="0">
                          <a:effectLst/>
                          <a:latin typeface="+mn-ea"/>
                          <a:ea typeface="+mn-ea"/>
                          <a:cs typeface="Times New Roman" panose="02020603050405020304" pitchFamily="18" charset="0"/>
                        </a:rPr>
                        <a:t>】</a:t>
                      </a:r>
                    </a:p>
                  </a:txBody>
                  <a:tcPr marL="87743" marR="87743" marT="43875" marB="4387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949825667"/>
                  </a:ext>
                </a:extLst>
              </a:tr>
              <a:tr h="513772">
                <a:tc>
                  <a:txBody>
                    <a:bodyPr/>
                    <a:lstStyle/>
                    <a:p>
                      <a:pPr>
                        <a:spcAft>
                          <a:spcPts val="0"/>
                        </a:spcAft>
                      </a:pPr>
                      <a:r>
                        <a:rPr lang="zh-TW" sz="1800" b="1" kern="100" dirty="0" smtClean="0">
                          <a:effectLst/>
                          <a:latin typeface="+mn-ea"/>
                          <a:ea typeface="+mn-ea"/>
                          <a:cs typeface="Times New Roman" panose="02020603050405020304" pitchFamily="18" charset="0"/>
                        </a:rPr>
                        <a:t>查核金額</a:t>
                      </a:r>
                      <a:endParaRPr lang="zh-TW" sz="1800" b="1" kern="100" dirty="0">
                        <a:effectLst/>
                        <a:latin typeface="+mn-ea"/>
                        <a:ea typeface="+mn-ea"/>
                        <a:cs typeface="Times New Roman" panose="02020603050405020304" pitchFamily="18" charset="0"/>
                      </a:endParaRPr>
                    </a:p>
                  </a:txBody>
                  <a:tcPr marL="87743" marR="87743" marT="43875" marB="4387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TW" sz="1800" b="1" kern="100">
                          <a:effectLst/>
                          <a:latin typeface="+mn-ea"/>
                          <a:ea typeface="+mn-ea"/>
                          <a:cs typeface="Times New Roman" panose="02020603050405020304" pitchFamily="18" charset="0"/>
                        </a:rPr>
                        <a:t>五千萬</a:t>
                      </a:r>
                    </a:p>
                  </a:txBody>
                  <a:tcPr marL="87743" marR="87743" marT="43875" marB="4387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TW" sz="1800" b="1" kern="100" dirty="0">
                          <a:effectLst/>
                          <a:latin typeface="+mn-ea"/>
                          <a:ea typeface="+mn-ea"/>
                          <a:cs typeface="Times New Roman" panose="02020603050405020304" pitchFamily="18" charset="0"/>
                        </a:rPr>
                        <a:t>五千萬</a:t>
                      </a:r>
                    </a:p>
                  </a:txBody>
                  <a:tcPr marL="87743" marR="87743" marT="43875" marB="4387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TW" sz="1800" b="1" kern="100" dirty="0">
                          <a:effectLst/>
                          <a:latin typeface="+mn-ea"/>
                          <a:ea typeface="+mn-ea"/>
                          <a:cs typeface="Times New Roman" panose="02020603050405020304" pitchFamily="18" charset="0"/>
                        </a:rPr>
                        <a:t>一千萬</a:t>
                      </a:r>
                    </a:p>
                  </a:txBody>
                  <a:tcPr marL="87743" marR="87743" marT="43875" marB="4387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b="1" kern="100">
                          <a:effectLst/>
                          <a:latin typeface="+mn-ea"/>
                          <a:ea typeface="+mn-ea"/>
                          <a:cs typeface="Times New Roman" panose="02020603050405020304" pitchFamily="18" charset="0"/>
                        </a:rPr>
                        <a:t>21</a:t>
                      </a:r>
                      <a:r>
                        <a:rPr lang="zh-TW" sz="1800" b="1" kern="100">
                          <a:effectLst/>
                          <a:latin typeface="+mn-ea"/>
                          <a:ea typeface="+mn-ea"/>
                          <a:cs typeface="Times New Roman" panose="02020603050405020304" pitchFamily="18" charset="0"/>
                        </a:rPr>
                        <a:t>天</a:t>
                      </a:r>
                    </a:p>
                  </a:txBody>
                  <a:tcPr marL="87743" marR="87743" marT="43875" marB="4387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zh-TW" altLang="en-US"/>
                    </a:p>
                  </a:txBody>
                  <a:tcPr/>
                </a:tc>
                <a:tc rowSpan="5">
                  <a:txBody>
                    <a:bodyPr/>
                    <a:lstStyle/>
                    <a:p>
                      <a:pPr>
                        <a:spcAft>
                          <a:spcPts val="0"/>
                        </a:spcAft>
                      </a:pPr>
                      <a:r>
                        <a:rPr lang="zh-TW" sz="1800" b="1" kern="100" dirty="0">
                          <a:effectLst/>
                          <a:latin typeface="+mn-ea"/>
                          <a:ea typeface="+mn-ea"/>
                          <a:cs typeface="Times New Roman" panose="02020603050405020304" pitchFamily="18" charset="0"/>
                        </a:rPr>
                        <a:t>投標廠商資格與特殊或巨額採購認定</a:t>
                      </a:r>
                      <a:r>
                        <a:rPr lang="zh-TW" sz="1800" b="1" kern="100" dirty="0" smtClean="0">
                          <a:effectLst/>
                          <a:latin typeface="+mn-ea"/>
                          <a:ea typeface="+mn-ea"/>
                          <a:cs typeface="Times New Roman" panose="02020603050405020304" pitchFamily="18" charset="0"/>
                        </a:rPr>
                        <a:t>標準之</a:t>
                      </a:r>
                      <a:r>
                        <a:rPr lang="zh-TW" sz="1800" b="1" kern="100" dirty="0">
                          <a:solidFill>
                            <a:srgbClr val="1205BB"/>
                          </a:solidFill>
                          <a:effectLst/>
                          <a:latin typeface="+mn-ea"/>
                          <a:ea typeface="+mn-ea"/>
                          <a:cs typeface="Times New Roman" panose="02020603050405020304" pitchFamily="18" charset="0"/>
                        </a:rPr>
                        <a:t>基本資格</a:t>
                      </a:r>
                      <a:r>
                        <a:rPr lang="zh-TW" sz="1800" b="1" kern="100" dirty="0">
                          <a:effectLst/>
                          <a:latin typeface="+mn-ea"/>
                          <a:ea typeface="+mn-ea"/>
                          <a:cs typeface="Times New Roman" panose="02020603050405020304" pitchFamily="18" charset="0"/>
                        </a:rPr>
                        <a:t>：</a:t>
                      </a:r>
                    </a:p>
                    <a:p>
                      <a:pPr>
                        <a:spcAft>
                          <a:spcPts val="0"/>
                        </a:spcAft>
                      </a:pPr>
                      <a:r>
                        <a:rPr lang="en-US" sz="1800" b="1" kern="100" dirty="0">
                          <a:effectLst/>
                          <a:latin typeface="+mn-ea"/>
                          <a:ea typeface="+mn-ea"/>
                          <a:cs typeface="Times New Roman" panose="02020603050405020304" pitchFamily="18" charset="0"/>
                        </a:rPr>
                        <a:t>1.</a:t>
                      </a:r>
                      <a:r>
                        <a:rPr lang="zh-TW" sz="1800" b="1" kern="100" dirty="0">
                          <a:effectLst/>
                          <a:latin typeface="+mn-ea"/>
                          <a:ea typeface="+mn-ea"/>
                          <a:cs typeface="Times New Roman" panose="02020603050405020304" pitchFamily="18" charset="0"/>
                        </a:rPr>
                        <a:t>與提供招標標的有關者</a:t>
                      </a:r>
                      <a:r>
                        <a:rPr lang="zh-TW" sz="1800" b="1" kern="100" dirty="0" smtClean="0">
                          <a:effectLst/>
                          <a:latin typeface="+mn-ea"/>
                          <a:ea typeface="+mn-ea"/>
                          <a:cs typeface="Times New Roman" panose="02020603050405020304" pitchFamily="18" charset="0"/>
                        </a:rPr>
                        <a:t>。</a:t>
                      </a:r>
                      <a:r>
                        <a:rPr lang="en-US" altLang="zh-TW" sz="1800" b="1" kern="100" dirty="0" smtClean="0">
                          <a:effectLst/>
                          <a:latin typeface="+mn-ea"/>
                          <a:ea typeface="+mn-ea"/>
                          <a:cs typeface="Times New Roman" panose="02020603050405020304" pitchFamily="18" charset="0"/>
                        </a:rPr>
                        <a:t>(</a:t>
                      </a:r>
                      <a:r>
                        <a:rPr lang="zh-TW" altLang="en-US" sz="1800" b="1" kern="100" dirty="0" smtClean="0">
                          <a:effectLst/>
                          <a:latin typeface="+mn-ea"/>
                          <a:ea typeface="+mn-ea"/>
                          <a:cs typeface="Times New Roman" panose="02020603050405020304" pitchFamily="18" charset="0"/>
                        </a:rPr>
                        <a:t>設立或登記證明</a:t>
                      </a:r>
                      <a:r>
                        <a:rPr lang="zh-TW" altLang="en-US" sz="1800" b="1" kern="100" dirty="0" smtClean="0">
                          <a:effectLst/>
                          <a:latin typeface="PMingLiU" panose="02020500000000000000" pitchFamily="18" charset="-120"/>
                          <a:ea typeface="PMingLiU" panose="02020500000000000000" pitchFamily="18" charset="-120"/>
                          <a:cs typeface="Times New Roman" panose="02020603050405020304" pitchFamily="18" charset="0"/>
                        </a:rPr>
                        <a:t>、</a:t>
                      </a:r>
                      <a:r>
                        <a:rPr lang="zh-TW" altLang="en-US" sz="1800" b="1" kern="100" dirty="0" smtClean="0">
                          <a:effectLst/>
                          <a:latin typeface="+mn-ea"/>
                          <a:ea typeface="+mn-ea"/>
                          <a:cs typeface="Times New Roman" panose="02020603050405020304" pitchFamily="18" charset="0"/>
                        </a:rPr>
                        <a:t>納稅證明</a:t>
                      </a:r>
                      <a:r>
                        <a:rPr lang="zh-TW" altLang="en-US" sz="1800" b="1" kern="100" dirty="0" smtClean="0">
                          <a:effectLst/>
                          <a:latin typeface="PMingLiU" panose="02020500000000000000" pitchFamily="18" charset="-120"/>
                          <a:ea typeface="PMingLiU" panose="02020500000000000000" pitchFamily="18" charset="-120"/>
                          <a:cs typeface="Times New Roman" panose="02020603050405020304" pitchFamily="18" charset="0"/>
                        </a:rPr>
                        <a:t>、</a:t>
                      </a:r>
                      <a:r>
                        <a:rPr lang="zh-TW" altLang="en-US" sz="1800" b="1" kern="100" dirty="0" smtClean="0">
                          <a:effectLst/>
                          <a:latin typeface="+mn-ea"/>
                          <a:ea typeface="+mn-ea"/>
                          <a:cs typeface="Times New Roman" panose="02020603050405020304" pitchFamily="18" charset="0"/>
                        </a:rPr>
                        <a:t>會員證</a:t>
                      </a:r>
                      <a:r>
                        <a:rPr lang="zh-TW" altLang="en-US" sz="1800" b="1" kern="100" dirty="0" smtClean="0">
                          <a:effectLst/>
                          <a:latin typeface="PMingLiU" panose="02020500000000000000" pitchFamily="18" charset="-120"/>
                          <a:ea typeface="PMingLiU" panose="02020500000000000000" pitchFamily="18" charset="-120"/>
                          <a:cs typeface="Times New Roman" panose="02020603050405020304" pitchFamily="18" charset="0"/>
                        </a:rPr>
                        <a:t>；</a:t>
                      </a:r>
                      <a:r>
                        <a:rPr lang="zh-TW" altLang="zh-TW" sz="1800" b="1" kern="1200" dirty="0" smtClean="0">
                          <a:solidFill>
                            <a:schemeClr val="tx1"/>
                          </a:solidFill>
                          <a:effectLst/>
                          <a:latin typeface="+mn-lt"/>
                          <a:ea typeface="+mn-ea"/>
                          <a:cs typeface="+mn-cs"/>
                        </a:rPr>
                        <a:t>第</a:t>
                      </a:r>
                      <a:r>
                        <a:rPr lang="en-US" altLang="zh-TW" sz="1800" b="1" kern="1200" dirty="0" smtClean="0">
                          <a:solidFill>
                            <a:schemeClr val="tx1"/>
                          </a:solidFill>
                          <a:effectLst/>
                          <a:latin typeface="+mn-lt"/>
                          <a:ea typeface="+mn-ea"/>
                          <a:cs typeface="+mn-cs"/>
                        </a:rPr>
                        <a:t>3</a:t>
                      </a:r>
                      <a:r>
                        <a:rPr lang="zh-TW" altLang="zh-TW" sz="1800" b="1" kern="1200" dirty="0" smtClean="0">
                          <a:solidFill>
                            <a:schemeClr val="tx1"/>
                          </a:solidFill>
                          <a:effectLst/>
                          <a:latin typeface="+mn-lt"/>
                          <a:ea typeface="+mn-ea"/>
                          <a:cs typeface="+mn-cs"/>
                        </a:rPr>
                        <a:t>條</a:t>
                      </a:r>
                      <a:r>
                        <a:rPr lang="en-US" altLang="zh-TW" sz="1800" b="1" kern="100" dirty="0" smtClean="0">
                          <a:effectLst/>
                          <a:latin typeface="+mn-ea"/>
                          <a:ea typeface="+mn-ea"/>
                          <a:cs typeface="Times New Roman" panose="02020603050405020304" pitchFamily="18" charset="0"/>
                        </a:rPr>
                        <a:t>)</a:t>
                      </a:r>
                      <a:endParaRPr lang="zh-TW" sz="1800" b="1" kern="100" dirty="0">
                        <a:effectLst/>
                        <a:latin typeface="+mn-ea"/>
                        <a:ea typeface="+mn-ea"/>
                        <a:cs typeface="Times New Roman" panose="02020603050405020304" pitchFamily="18" charset="0"/>
                      </a:endParaRPr>
                    </a:p>
                    <a:p>
                      <a:pPr>
                        <a:spcAft>
                          <a:spcPts val="0"/>
                        </a:spcAft>
                      </a:pPr>
                      <a:r>
                        <a:rPr lang="en-US" sz="1800" b="1" kern="100" dirty="0">
                          <a:effectLst/>
                          <a:latin typeface="+mn-ea"/>
                          <a:ea typeface="+mn-ea"/>
                          <a:cs typeface="Times New Roman" panose="02020603050405020304" pitchFamily="18" charset="0"/>
                        </a:rPr>
                        <a:t>2.</a:t>
                      </a:r>
                      <a:r>
                        <a:rPr lang="zh-TW" sz="1800" b="1" kern="100" dirty="0">
                          <a:effectLst/>
                          <a:latin typeface="+mn-ea"/>
                          <a:ea typeface="+mn-ea"/>
                          <a:cs typeface="Times New Roman" panose="02020603050405020304" pitchFamily="18" charset="0"/>
                        </a:rPr>
                        <a:t>與履約能力有關者</a:t>
                      </a:r>
                      <a:r>
                        <a:rPr lang="zh-TW" sz="1800" b="1" kern="100" dirty="0" smtClean="0">
                          <a:effectLst/>
                          <a:latin typeface="+mn-ea"/>
                          <a:ea typeface="+mn-ea"/>
                          <a:cs typeface="Times New Roman" panose="02020603050405020304" pitchFamily="18" charset="0"/>
                        </a:rPr>
                        <a:t>。</a:t>
                      </a:r>
                      <a:r>
                        <a:rPr lang="en-US" altLang="zh-TW" sz="1800" b="1" kern="100" dirty="0" smtClean="0">
                          <a:effectLst/>
                          <a:latin typeface="+mn-ea"/>
                          <a:ea typeface="+mn-ea"/>
                          <a:cs typeface="Times New Roman" panose="02020603050405020304" pitchFamily="18" charset="0"/>
                        </a:rPr>
                        <a:t>(</a:t>
                      </a:r>
                      <a:r>
                        <a:rPr lang="zh-TW" altLang="zh-TW" sz="1800" b="1" kern="1200" dirty="0" smtClean="0">
                          <a:solidFill>
                            <a:schemeClr val="tx1"/>
                          </a:solidFill>
                          <a:effectLst/>
                          <a:latin typeface="+mn-lt"/>
                          <a:ea typeface="+mn-ea"/>
                          <a:cs typeface="+mn-cs"/>
                        </a:rPr>
                        <a:t>第</a:t>
                      </a:r>
                      <a:r>
                        <a:rPr lang="en-US" altLang="zh-TW" sz="1800" b="1" kern="1200" dirty="0" smtClean="0">
                          <a:solidFill>
                            <a:schemeClr val="tx1"/>
                          </a:solidFill>
                          <a:effectLst/>
                          <a:latin typeface="+mn-lt"/>
                          <a:ea typeface="+mn-ea"/>
                          <a:cs typeface="+mn-cs"/>
                        </a:rPr>
                        <a:t>4</a:t>
                      </a:r>
                      <a:r>
                        <a:rPr lang="zh-TW" altLang="zh-TW" sz="1800" b="1" kern="1200" dirty="0" smtClean="0">
                          <a:solidFill>
                            <a:schemeClr val="tx1"/>
                          </a:solidFill>
                          <a:effectLst/>
                          <a:latin typeface="+mn-lt"/>
                          <a:ea typeface="+mn-ea"/>
                          <a:cs typeface="+mn-cs"/>
                        </a:rPr>
                        <a:t>條</a:t>
                      </a:r>
                      <a:r>
                        <a:rPr lang="en-US" altLang="zh-TW" sz="1800" b="1" kern="100" dirty="0" smtClean="0">
                          <a:effectLst/>
                          <a:latin typeface="+mn-ea"/>
                          <a:ea typeface="+mn-ea"/>
                          <a:cs typeface="Times New Roman" panose="02020603050405020304" pitchFamily="18" charset="0"/>
                        </a:rPr>
                        <a:t>)</a:t>
                      </a:r>
                      <a:endParaRPr lang="zh-TW" sz="1800" b="1" kern="100" dirty="0">
                        <a:effectLst/>
                        <a:latin typeface="+mn-ea"/>
                        <a:ea typeface="+mn-ea"/>
                        <a:cs typeface="Times New Roman" panose="02020603050405020304" pitchFamily="18" charset="0"/>
                      </a:endParaRPr>
                    </a:p>
                  </a:txBody>
                  <a:tcPr marL="87743" marR="87743" marT="43875" marB="4387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201308246"/>
                  </a:ext>
                </a:extLst>
              </a:tr>
              <a:tr h="374599">
                <a:tc>
                  <a:txBody>
                    <a:bodyPr/>
                    <a:lstStyle/>
                    <a:p>
                      <a:pPr>
                        <a:spcAft>
                          <a:spcPts val="0"/>
                        </a:spcAft>
                      </a:pPr>
                      <a:r>
                        <a:rPr lang="zh-TW" sz="1800" b="1" kern="100" dirty="0">
                          <a:effectLst/>
                          <a:latin typeface="+mn-ea"/>
                          <a:ea typeface="+mn-ea"/>
                          <a:cs typeface="Times New Roman" panose="02020603050405020304" pitchFamily="18" charset="0"/>
                        </a:rPr>
                        <a:t>公告</a:t>
                      </a:r>
                      <a:r>
                        <a:rPr lang="zh-TW" sz="1800" b="1" kern="100" dirty="0" smtClean="0">
                          <a:effectLst/>
                          <a:latin typeface="+mn-ea"/>
                          <a:ea typeface="+mn-ea"/>
                          <a:cs typeface="Times New Roman" panose="02020603050405020304" pitchFamily="18" charset="0"/>
                        </a:rPr>
                        <a:t>金額</a:t>
                      </a:r>
                      <a:endParaRPr lang="zh-TW" sz="1800" b="1" kern="100" dirty="0">
                        <a:effectLst/>
                        <a:latin typeface="+mn-ea"/>
                        <a:ea typeface="+mn-ea"/>
                        <a:cs typeface="Times New Roman" panose="02020603050405020304" pitchFamily="18" charset="0"/>
                      </a:endParaRPr>
                    </a:p>
                  </a:txBody>
                  <a:tcPr marL="87743" marR="87743" marT="43875" marB="4387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b="1" kern="100" dirty="0">
                          <a:solidFill>
                            <a:srgbClr val="1205BB"/>
                          </a:solidFill>
                          <a:effectLst/>
                          <a:latin typeface="+mn-ea"/>
                          <a:ea typeface="+mn-ea"/>
                          <a:cs typeface="Times New Roman" panose="02020603050405020304" pitchFamily="18" charset="0"/>
                        </a:rPr>
                        <a:t>150</a:t>
                      </a:r>
                      <a:r>
                        <a:rPr lang="zh-TW" sz="1800" b="1" kern="100" dirty="0">
                          <a:solidFill>
                            <a:srgbClr val="1205BB"/>
                          </a:solidFill>
                          <a:effectLst/>
                          <a:latin typeface="+mn-ea"/>
                          <a:ea typeface="+mn-ea"/>
                          <a:cs typeface="Times New Roman" panose="02020603050405020304" pitchFamily="18" charset="0"/>
                        </a:rPr>
                        <a:t>萬</a:t>
                      </a:r>
                    </a:p>
                  </a:txBody>
                  <a:tcPr marL="87743" marR="87743" marT="43875" marB="4387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b="1" kern="100" dirty="0">
                          <a:solidFill>
                            <a:srgbClr val="1205BB"/>
                          </a:solidFill>
                          <a:effectLst/>
                          <a:latin typeface="+mn-ea"/>
                          <a:ea typeface="+mn-ea"/>
                          <a:cs typeface="Times New Roman" panose="02020603050405020304" pitchFamily="18" charset="0"/>
                        </a:rPr>
                        <a:t>150</a:t>
                      </a:r>
                      <a:r>
                        <a:rPr lang="zh-TW" sz="1800" b="1" kern="100" dirty="0">
                          <a:solidFill>
                            <a:srgbClr val="1205BB"/>
                          </a:solidFill>
                          <a:effectLst/>
                          <a:latin typeface="+mn-ea"/>
                          <a:ea typeface="+mn-ea"/>
                          <a:cs typeface="Times New Roman" panose="02020603050405020304" pitchFamily="18" charset="0"/>
                        </a:rPr>
                        <a:t>萬</a:t>
                      </a:r>
                    </a:p>
                  </a:txBody>
                  <a:tcPr marL="87743" marR="87743" marT="43875" marB="4387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b="1" kern="100" dirty="0">
                          <a:solidFill>
                            <a:srgbClr val="1205BB"/>
                          </a:solidFill>
                          <a:effectLst/>
                          <a:latin typeface="+mn-ea"/>
                          <a:ea typeface="+mn-ea"/>
                          <a:cs typeface="Times New Roman" panose="02020603050405020304" pitchFamily="18" charset="0"/>
                        </a:rPr>
                        <a:t>150</a:t>
                      </a:r>
                      <a:r>
                        <a:rPr lang="zh-TW" sz="1800" b="1" kern="100" dirty="0">
                          <a:solidFill>
                            <a:srgbClr val="1205BB"/>
                          </a:solidFill>
                          <a:effectLst/>
                          <a:latin typeface="+mn-ea"/>
                          <a:ea typeface="+mn-ea"/>
                          <a:cs typeface="Times New Roman" panose="02020603050405020304" pitchFamily="18" charset="0"/>
                        </a:rPr>
                        <a:t>萬</a:t>
                      </a:r>
                    </a:p>
                  </a:txBody>
                  <a:tcPr marL="87743" marR="87743" marT="43875" marB="4387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b="1" kern="100" dirty="0">
                          <a:effectLst/>
                          <a:latin typeface="+mn-ea"/>
                          <a:ea typeface="+mn-ea"/>
                          <a:cs typeface="Times New Roman" panose="02020603050405020304" pitchFamily="18" charset="0"/>
                        </a:rPr>
                        <a:t>14</a:t>
                      </a:r>
                      <a:r>
                        <a:rPr lang="zh-TW" sz="1800" b="1" kern="100" dirty="0">
                          <a:effectLst/>
                          <a:latin typeface="+mn-ea"/>
                          <a:ea typeface="+mn-ea"/>
                          <a:cs typeface="Times New Roman" panose="02020603050405020304" pitchFamily="18" charset="0"/>
                        </a:rPr>
                        <a:t>天</a:t>
                      </a:r>
                    </a:p>
                  </a:txBody>
                  <a:tcPr marL="87743" marR="87743" marT="43875" marB="4387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xmlns="" val="959456336"/>
                  </a:ext>
                </a:extLst>
              </a:tr>
              <a:tr h="732425">
                <a:tc>
                  <a:txBody>
                    <a:bodyPr/>
                    <a:lstStyle/>
                    <a:p>
                      <a:pPr>
                        <a:spcAft>
                          <a:spcPts val="0"/>
                        </a:spcAft>
                      </a:pPr>
                      <a:r>
                        <a:rPr lang="zh-TW" sz="1800" b="1" kern="100" dirty="0">
                          <a:effectLst/>
                          <a:latin typeface="+mn-ea"/>
                          <a:ea typeface="+mn-ea"/>
                          <a:cs typeface="Times New Roman" panose="02020603050405020304" pitchFamily="18" charset="0"/>
                        </a:rPr>
                        <a:t>適用政府採購協定</a:t>
                      </a:r>
                    </a:p>
                  </a:txBody>
                  <a:tcPr marL="87743" marR="87743" marT="43875" marB="4387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spcAft>
                          <a:spcPts val="0"/>
                        </a:spcAft>
                      </a:pPr>
                      <a:r>
                        <a:rPr lang="zh-TW" sz="1600" b="1" kern="100" dirty="0" smtClean="0">
                          <a:effectLst/>
                          <a:latin typeface="+mn-ea"/>
                          <a:ea typeface="+mn-ea"/>
                          <a:cs typeface="Times New Roman" panose="02020603050405020304" pitchFamily="18" charset="0"/>
                        </a:rPr>
                        <a:t>世界</a:t>
                      </a:r>
                      <a:r>
                        <a:rPr lang="zh-TW" sz="1600" b="1" kern="100" dirty="0">
                          <a:effectLst/>
                          <a:latin typeface="+mn-ea"/>
                          <a:ea typeface="+mn-ea"/>
                          <a:cs typeface="Times New Roman" panose="02020603050405020304" pitchFamily="18" charset="0"/>
                        </a:rPr>
                        <a:t>貿易組織</a:t>
                      </a:r>
                      <a:r>
                        <a:rPr lang="en-US" sz="1600" b="1" kern="100" dirty="0">
                          <a:effectLst/>
                          <a:latin typeface="+mn-ea"/>
                          <a:ea typeface="+mn-ea"/>
                          <a:cs typeface="Times New Roman" panose="02020603050405020304" pitchFamily="18" charset="0"/>
                        </a:rPr>
                        <a:t>(WTO)</a:t>
                      </a:r>
                      <a:r>
                        <a:rPr lang="zh-TW" sz="1600" b="1" kern="100" dirty="0">
                          <a:effectLst/>
                          <a:latin typeface="+mn-ea"/>
                          <a:ea typeface="+mn-ea"/>
                          <a:cs typeface="Times New Roman" panose="02020603050405020304" pitchFamily="18" charset="0"/>
                        </a:rPr>
                        <a:t>政府採購協定</a:t>
                      </a:r>
                      <a:r>
                        <a:rPr lang="en-US" sz="1600" b="1" kern="100" dirty="0">
                          <a:effectLst/>
                          <a:latin typeface="+mn-ea"/>
                          <a:ea typeface="+mn-ea"/>
                          <a:cs typeface="Times New Roman" panose="02020603050405020304" pitchFamily="18" charset="0"/>
                        </a:rPr>
                        <a:t>(GPA)</a:t>
                      </a:r>
                      <a:r>
                        <a:rPr lang="zh-TW" sz="1600" b="1" kern="100" dirty="0">
                          <a:effectLst/>
                          <a:latin typeface="+mn-ea"/>
                          <a:ea typeface="+mn-ea"/>
                          <a:cs typeface="Times New Roman" panose="02020603050405020304" pitchFamily="18" charset="0"/>
                        </a:rPr>
                        <a:t>之門檻金額換算結果</a:t>
                      </a:r>
                    </a:p>
                  </a:txBody>
                  <a:tcPr marL="87743" marR="87743" marT="43875" marB="4387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c>
                  <a:txBody>
                    <a:bodyPr/>
                    <a:lstStyle/>
                    <a:p>
                      <a:pPr algn="ctr">
                        <a:spcAft>
                          <a:spcPts val="0"/>
                        </a:spcAft>
                      </a:pPr>
                      <a:r>
                        <a:rPr lang="en-US" sz="1800" b="1" kern="100">
                          <a:effectLst/>
                          <a:latin typeface="+mn-ea"/>
                          <a:ea typeface="+mn-ea"/>
                          <a:cs typeface="Times New Roman" panose="02020603050405020304" pitchFamily="18" charset="0"/>
                        </a:rPr>
                        <a:t>40</a:t>
                      </a:r>
                      <a:r>
                        <a:rPr lang="zh-TW" sz="1800" b="1" kern="100">
                          <a:effectLst/>
                          <a:latin typeface="+mn-ea"/>
                          <a:ea typeface="+mn-ea"/>
                          <a:cs typeface="Times New Roman" panose="02020603050405020304" pitchFamily="18" charset="0"/>
                        </a:rPr>
                        <a:t>天</a:t>
                      </a:r>
                    </a:p>
                  </a:txBody>
                  <a:tcPr marL="87743" marR="87743" marT="43875" marB="4387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xmlns="" val="2438331927"/>
                  </a:ext>
                </a:extLst>
              </a:tr>
              <a:tr h="849861">
                <a:tc>
                  <a:txBody>
                    <a:bodyPr/>
                    <a:lstStyle/>
                    <a:p>
                      <a:pPr>
                        <a:spcAft>
                          <a:spcPts val="0"/>
                        </a:spcAft>
                      </a:pPr>
                      <a:r>
                        <a:rPr lang="zh-TW" altLang="en-US" sz="1600" b="1" kern="100" dirty="0" smtClean="0">
                          <a:solidFill>
                            <a:srgbClr val="1205BB"/>
                          </a:solidFill>
                          <a:effectLst/>
                          <a:latin typeface="+mn-ea"/>
                          <a:ea typeface="+mn-ea"/>
                          <a:cs typeface="Times New Roman" panose="02020603050405020304" pitchFamily="18" charset="0"/>
                        </a:rPr>
                        <a:t>未達公告金額，逾公告金額十分之一</a:t>
                      </a:r>
                      <a:endParaRPr lang="zh-TW" sz="1600" b="1" kern="100" dirty="0">
                        <a:solidFill>
                          <a:srgbClr val="1205BB"/>
                        </a:solidFill>
                        <a:effectLst/>
                        <a:latin typeface="+mn-ea"/>
                        <a:ea typeface="+mn-ea"/>
                        <a:cs typeface="Times New Roman" panose="02020603050405020304" pitchFamily="18" charset="0"/>
                      </a:endParaRPr>
                    </a:p>
                  </a:txBody>
                  <a:tcPr marL="87743" marR="87743" marT="43875" marB="4387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1800" b="1" kern="100" dirty="0" smtClean="0">
                          <a:effectLst/>
                          <a:latin typeface="+mn-ea"/>
                          <a:ea typeface="+mn-ea"/>
                          <a:cs typeface="Times New Roman" panose="02020603050405020304" pitchFamily="18" charset="0"/>
                        </a:rPr>
                        <a:t>1.</a:t>
                      </a:r>
                      <a:r>
                        <a:rPr lang="zh-TW" altLang="zh-TW" sz="1800" b="1" kern="100" dirty="0" smtClean="0">
                          <a:solidFill>
                            <a:srgbClr val="1205BB"/>
                          </a:solidFill>
                          <a:effectLst/>
                          <a:latin typeface="+mn-ea"/>
                          <a:ea typeface="+mn-ea"/>
                          <a:cs typeface="Times New Roman" panose="02020603050405020304" pitchFamily="18" charset="0"/>
                        </a:rPr>
                        <a:t>未達</a:t>
                      </a:r>
                      <a:r>
                        <a:rPr lang="en-US" altLang="zh-TW" sz="1800" b="1" kern="100" dirty="0" smtClean="0">
                          <a:solidFill>
                            <a:srgbClr val="1205BB"/>
                          </a:solidFill>
                          <a:effectLst/>
                          <a:latin typeface="+mn-ea"/>
                          <a:ea typeface="+mn-ea"/>
                          <a:cs typeface="Times New Roman" panose="02020603050405020304" pitchFamily="18" charset="0"/>
                        </a:rPr>
                        <a:t>150</a:t>
                      </a:r>
                      <a:r>
                        <a:rPr lang="zh-TW" altLang="zh-TW" sz="1800" b="1" kern="100" dirty="0" smtClean="0">
                          <a:solidFill>
                            <a:srgbClr val="1205BB"/>
                          </a:solidFill>
                          <a:effectLst/>
                          <a:latin typeface="+mn-ea"/>
                          <a:ea typeface="+mn-ea"/>
                          <a:cs typeface="Times New Roman" panose="02020603050405020304" pitchFamily="18" charset="0"/>
                        </a:rPr>
                        <a:t>萬</a:t>
                      </a:r>
                      <a:r>
                        <a:rPr lang="en-US" altLang="zh-TW" sz="1800" b="1" kern="100" dirty="0" smtClean="0">
                          <a:solidFill>
                            <a:srgbClr val="1205BB"/>
                          </a:solidFill>
                          <a:effectLst/>
                          <a:latin typeface="+mn-ea"/>
                          <a:ea typeface="+mn-ea"/>
                          <a:cs typeface="Times New Roman" panose="02020603050405020304" pitchFamily="18" charset="0"/>
                        </a:rPr>
                        <a:t>--</a:t>
                      </a:r>
                      <a:r>
                        <a:rPr lang="zh-TW" altLang="en-US" sz="1800" b="1" kern="100" dirty="0" smtClean="0">
                          <a:solidFill>
                            <a:srgbClr val="1205BB"/>
                          </a:solidFill>
                          <a:effectLst/>
                          <a:latin typeface="+mn-ea"/>
                          <a:ea typeface="+mn-ea"/>
                          <a:cs typeface="Times New Roman" panose="02020603050405020304" pitchFamily="18" charset="0"/>
                        </a:rPr>
                        <a:t>逾</a:t>
                      </a:r>
                      <a:r>
                        <a:rPr lang="en-US" altLang="zh-TW" sz="1800" b="1" kern="100" dirty="0" smtClean="0">
                          <a:solidFill>
                            <a:srgbClr val="1205BB"/>
                          </a:solidFill>
                          <a:effectLst/>
                          <a:latin typeface="+mn-ea"/>
                          <a:ea typeface="+mn-ea"/>
                          <a:cs typeface="Times New Roman" panose="02020603050405020304" pitchFamily="18" charset="0"/>
                        </a:rPr>
                        <a:t>15</a:t>
                      </a:r>
                      <a:r>
                        <a:rPr lang="zh-TW" altLang="en-US" sz="1800" b="1" kern="100" dirty="0" smtClean="0">
                          <a:solidFill>
                            <a:srgbClr val="1205BB"/>
                          </a:solidFill>
                          <a:effectLst/>
                          <a:latin typeface="+mn-ea"/>
                          <a:ea typeface="+mn-ea"/>
                          <a:cs typeface="Times New Roman" panose="02020603050405020304" pitchFamily="18" charset="0"/>
                        </a:rPr>
                        <a:t>萬</a:t>
                      </a:r>
                      <a:endParaRPr lang="zh-TW" altLang="zh-TW" sz="1800" b="1" kern="100" dirty="0" smtClean="0">
                        <a:solidFill>
                          <a:srgbClr val="1205BB"/>
                        </a:solidFill>
                        <a:effectLst/>
                        <a:latin typeface="+mn-ea"/>
                        <a:ea typeface="+mn-ea"/>
                        <a:cs typeface="Times New Roman" panose="02020603050405020304" pitchFamily="18" charset="0"/>
                      </a:endParaRPr>
                    </a:p>
                    <a:p>
                      <a:pPr>
                        <a:spcAft>
                          <a:spcPts val="0"/>
                        </a:spcAft>
                      </a:pPr>
                      <a:r>
                        <a:rPr lang="en-US" altLang="zh-TW" sz="1600" b="1" kern="100" dirty="0" smtClean="0">
                          <a:effectLst/>
                          <a:latin typeface="+mn-ea"/>
                          <a:ea typeface="+mn-ea"/>
                          <a:cs typeface="Times New Roman" panose="02020603050405020304" pitchFamily="18" charset="0"/>
                        </a:rPr>
                        <a:t>2.</a:t>
                      </a:r>
                      <a:r>
                        <a:rPr lang="zh-TW" sz="1600" b="1" kern="100" dirty="0" smtClean="0">
                          <a:effectLst/>
                          <a:latin typeface="+mn-ea"/>
                          <a:ea typeface="+mn-ea"/>
                          <a:cs typeface="Times New Roman" panose="02020603050405020304" pitchFamily="18" charset="0"/>
                        </a:rPr>
                        <a:t>採購</a:t>
                      </a:r>
                      <a:r>
                        <a:rPr lang="zh-TW" sz="1600" b="1" kern="100" dirty="0">
                          <a:effectLst/>
                          <a:latin typeface="+mn-ea"/>
                          <a:ea typeface="+mn-ea"/>
                          <a:cs typeface="Times New Roman" panose="02020603050405020304" pitchFamily="18" charset="0"/>
                        </a:rPr>
                        <a:t>法第</a:t>
                      </a:r>
                      <a:r>
                        <a:rPr lang="en-US" sz="1600" b="1" kern="100" dirty="0">
                          <a:effectLst/>
                          <a:latin typeface="+mn-ea"/>
                          <a:ea typeface="+mn-ea"/>
                          <a:cs typeface="Times New Roman" panose="02020603050405020304" pitchFamily="18" charset="0"/>
                        </a:rPr>
                        <a:t>49</a:t>
                      </a:r>
                      <a:r>
                        <a:rPr lang="zh-TW" sz="1600" b="1" kern="100" dirty="0">
                          <a:effectLst/>
                          <a:latin typeface="+mn-ea"/>
                          <a:ea typeface="+mn-ea"/>
                          <a:cs typeface="Times New Roman" panose="02020603050405020304" pitchFamily="18" charset="0"/>
                        </a:rPr>
                        <a:t>條暨中央機關未達公告金額採購招標辦法第</a:t>
                      </a:r>
                      <a:r>
                        <a:rPr lang="en-US" sz="1600" b="1" kern="100" dirty="0">
                          <a:effectLst/>
                          <a:latin typeface="+mn-ea"/>
                          <a:ea typeface="+mn-ea"/>
                          <a:cs typeface="Times New Roman" panose="02020603050405020304" pitchFamily="18" charset="0"/>
                        </a:rPr>
                        <a:t>2</a:t>
                      </a:r>
                      <a:r>
                        <a:rPr lang="zh-TW" sz="1600" b="1" kern="100" dirty="0">
                          <a:effectLst/>
                          <a:latin typeface="+mn-ea"/>
                          <a:ea typeface="+mn-ea"/>
                          <a:cs typeface="Times New Roman" panose="02020603050405020304" pitchFamily="18" charset="0"/>
                        </a:rPr>
                        <a:t>條</a:t>
                      </a:r>
                    </a:p>
                  </a:txBody>
                  <a:tcPr marL="87743" marR="87743" marT="43875" marB="4387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c>
                  <a:txBody>
                    <a:bodyPr/>
                    <a:lstStyle/>
                    <a:p>
                      <a:pPr algn="ctr">
                        <a:spcAft>
                          <a:spcPts val="0"/>
                        </a:spcAft>
                      </a:pPr>
                      <a:r>
                        <a:rPr lang="en-US" sz="1800" b="1" kern="100">
                          <a:effectLst/>
                          <a:latin typeface="+mn-ea"/>
                          <a:ea typeface="+mn-ea"/>
                          <a:cs typeface="Times New Roman" panose="02020603050405020304" pitchFamily="18" charset="0"/>
                        </a:rPr>
                        <a:t>5</a:t>
                      </a:r>
                      <a:r>
                        <a:rPr lang="zh-TW" sz="1800" b="1" kern="100">
                          <a:effectLst/>
                          <a:latin typeface="+mn-ea"/>
                          <a:ea typeface="+mn-ea"/>
                          <a:cs typeface="Times New Roman" panose="02020603050405020304" pitchFamily="18" charset="0"/>
                        </a:rPr>
                        <a:t>天</a:t>
                      </a:r>
                    </a:p>
                  </a:txBody>
                  <a:tcPr marL="87743" marR="87743" marT="43875" marB="4387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600" b="1" kern="100" dirty="0">
                          <a:effectLst/>
                          <a:latin typeface="+mn-ea"/>
                          <a:ea typeface="+mn-ea"/>
                          <a:cs typeface="Times New Roman" panose="02020603050405020304" pitchFamily="18" charset="0"/>
                        </a:rPr>
                        <a:t>1.</a:t>
                      </a:r>
                      <a:r>
                        <a:rPr lang="zh-TW" sz="1600" b="1" kern="100" dirty="0">
                          <a:effectLst/>
                          <a:latin typeface="+mn-ea"/>
                          <a:ea typeface="+mn-ea"/>
                          <a:cs typeface="Times New Roman" panose="02020603050405020304" pitchFamily="18" charset="0"/>
                        </a:rPr>
                        <a:t>公開取得</a:t>
                      </a:r>
                    </a:p>
                    <a:p>
                      <a:pPr>
                        <a:spcAft>
                          <a:spcPts val="0"/>
                        </a:spcAft>
                      </a:pPr>
                      <a:r>
                        <a:rPr lang="en-US" sz="1600" b="1" kern="100" dirty="0">
                          <a:effectLst/>
                          <a:latin typeface="+mn-ea"/>
                          <a:ea typeface="+mn-ea"/>
                          <a:cs typeface="Times New Roman" panose="02020603050405020304" pitchFamily="18" charset="0"/>
                        </a:rPr>
                        <a:t>2.</a:t>
                      </a:r>
                      <a:r>
                        <a:rPr lang="zh-TW" sz="1600" b="1" kern="100" dirty="0">
                          <a:effectLst/>
                          <a:latin typeface="+mn-ea"/>
                          <a:ea typeface="+mn-ea"/>
                          <a:cs typeface="Times New Roman" panose="02020603050405020304" pitchFamily="18" charset="0"/>
                        </a:rPr>
                        <a:t>限制性招標</a:t>
                      </a:r>
                    </a:p>
                  </a:txBody>
                  <a:tcPr marL="87743" marR="87743" marT="43875" marB="4387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zh-TW" altLang="en-US"/>
                    </a:p>
                  </a:txBody>
                  <a:tcPr/>
                </a:tc>
                <a:extLst>
                  <a:ext uri="{0D108BD9-81ED-4DB2-BD59-A6C34878D82A}">
                    <a16:rowId xmlns:a16="http://schemas.microsoft.com/office/drawing/2014/main" xmlns="" val="1206077023"/>
                  </a:ext>
                </a:extLst>
              </a:tr>
              <a:tr h="81937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600" b="1" kern="100" dirty="0" smtClean="0">
                          <a:solidFill>
                            <a:srgbClr val="1205BB"/>
                          </a:solidFill>
                          <a:effectLst/>
                          <a:latin typeface="+mn-ea"/>
                          <a:ea typeface="+mn-ea"/>
                          <a:cs typeface="Times New Roman" panose="02020603050405020304" pitchFamily="18" charset="0"/>
                        </a:rPr>
                        <a:t>公告金額十分之一以下</a:t>
                      </a:r>
                      <a:endParaRPr lang="zh-TW" altLang="zh-TW" sz="1600" b="1" kern="100" dirty="0" smtClean="0">
                        <a:solidFill>
                          <a:srgbClr val="1205BB"/>
                        </a:solidFill>
                        <a:effectLst/>
                        <a:latin typeface="+mn-ea"/>
                        <a:ea typeface="+mn-ea"/>
                        <a:cs typeface="Times New Roman" panose="02020603050405020304" pitchFamily="18" charset="0"/>
                      </a:endParaRPr>
                    </a:p>
                    <a:p>
                      <a:pPr>
                        <a:spcAft>
                          <a:spcPts val="0"/>
                        </a:spcAft>
                      </a:pPr>
                      <a:endParaRPr lang="zh-TW" sz="1600" b="1" kern="100" dirty="0">
                        <a:effectLst/>
                        <a:latin typeface="+mn-ea"/>
                        <a:ea typeface="+mn-ea"/>
                        <a:cs typeface="Times New Roman" panose="02020603050405020304" pitchFamily="18" charset="0"/>
                      </a:endParaRPr>
                    </a:p>
                  </a:txBody>
                  <a:tcPr marL="87743" marR="87743" marT="43875" marB="4387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spcAft>
                          <a:spcPts val="0"/>
                        </a:spcAft>
                      </a:pPr>
                      <a:r>
                        <a:rPr lang="en-US" altLang="zh-TW" sz="1600" b="1" kern="100" dirty="0" smtClean="0">
                          <a:solidFill>
                            <a:srgbClr val="FF0000"/>
                          </a:solidFill>
                          <a:effectLst/>
                          <a:latin typeface="+mn-ea"/>
                          <a:ea typeface="+mn-ea"/>
                          <a:cs typeface="Times New Roman" panose="02020603050405020304" pitchFamily="18" charset="0"/>
                        </a:rPr>
                        <a:t>1.15</a:t>
                      </a:r>
                      <a:r>
                        <a:rPr lang="zh-TW" altLang="zh-TW" sz="1600" b="1" kern="100" dirty="0" smtClean="0">
                          <a:solidFill>
                            <a:srgbClr val="FF0000"/>
                          </a:solidFill>
                          <a:effectLst/>
                          <a:latin typeface="+mn-ea"/>
                          <a:ea typeface="+mn-ea"/>
                          <a:cs typeface="Times New Roman" panose="02020603050405020304" pitchFamily="18" charset="0"/>
                        </a:rPr>
                        <a:t>萬以下</a:t>
                      </a:r>
                      <a:r>
                        <a:rPr lang="en-US" altLang="zh-TW" sz="1600" b="1" kern="100" dirty="0" smtClean="0">
                          <a:solidFill>
                            <a:srgbClr val="FF0000"/>
                          </a:solidFill>
                          <a:effectLst/>
                          <a:latin typeface="+mn-ea"/>
                          <a:ea typeface="+mn-ea"/>
                          <a:cs typeface="Times New Roman" panose="02020603050405020304" pitchFamily="18" charset="0"/>
                        </a:rPr>
                        <a:t>(</a:t>
                      </a:r>
                      <a:r>
                        <a:rPr lang="zh-TW" altLang="zh-TW" sz="1600" b="1" kern="100" dirty="0" smtClean="0">
                          <a:solidFill>
                            <a:srgbClr val="FF0000"/>
                          </a:solidFill>
                          <a:effectLst/>
                          <a:latin typeface="+mn-ea"/>
                          <a:ea typeface="+mn-ea"/>
                          <a:cs typeface="Times New Roman" panose="02020603050405020304" pitchFamily="18" charset="0"/>
                        </a:rPr>
                        <a:t>小額採購</a:t>
                      </a:r>
                      <a:r>
                        <a:rPr lang="en-US" altLang="zh-TW" sz="1600" b="1" kern="100" dirty="0" smtClean="0">
                          <a:solidFill>
                            <a:srgbClr val="FF0000"/>
                          </a:solidFill>
                          <a:effectLst/>
                          <a:latin typeface="+mn-ea"/>
                          <a:ea typeface="+mn-ea"/>
                          <a:cs typeface="Times New Roman" panose="02020603050405020304" pitchFamily="18" charset="0"/>
                        </a:rPr>
                        <a:t>)</a:t>
                      </a:r>
                      <a:endParaRPr lang="zh-TW" altLang="zh-TW" sz="1600" b="1" kern="100" dirty="0" smtClean="0">
                        <a:solidFill>
                          <a:srgbClr val="FF0000"/>
                        </a:solidFill>
                        <a:effectLst/>
                        <a:latin typeface="+mn-ea"/>
                        <a:ea typeface="+mn-ea"/>
                        <a:cs typeface="Times New Roman" panose="02020603050405020304" pitchFamily="18" charset="0"/>
                      </a:endParaRPr>
                    </a:p>
                    <a:p>
                      <a:pPr>
                        <a:spcAft>
                          <a:spcPts val="0"/>
                        </a:spcAft>
                      </a:pPr>
                      <a:r>
                        <a:rPr lang="en-US" altLang="zh-TW" sz="1600" b="1" kern="100" dirty="0" smtClean="0">
                          <a:effectLst/>
                          <a:latin typeface="+mn-ea"/>
                          <a:ea typeface="+mn-ea"/>
                          <a:cs typeface="Times New Roman" panose="02020603050405020304" pitchFamily="18" charset="0"/>
                        </a:rPr>
                        <a:t>2.</a:t>
                      </a:r>
                      <a:r>
                        <a:rPr lang="zh-TW" sz="1600" b="1" kern="100" dirty="0" smtClean="0">
                          <a:effectLst/>
                          <a:latin typeface="+mn-ea"/>
                          <a:ea typeface="+mn-ea"/>
                          <a:cs typeface="Times New Roman" panose="02020603050405020304" pitchFamily="18" charset="0"/>
                        </a:rPr>
                        <a:t>中央</a:t>
                      </a:r>
                      <a:r>
                        <a:rPr lang="zh-TW" sz="1600" b="1" kern="100" dirty="0">
                          <a:effectLst/>
                          <a:latin typeface="+mn-ea"/>
                          <a:ea typeface="+mn-ea"/>
                          <a:cs typeface="Times New Roman" panose="02020603050405020304" pitchFamily="18" charset="0"/>
                        </a:rPr>
                        <a:t>機關未達公告金額採購招標辦法第</a:t>
                      </a:r>
                      <a:r>
                        <a:rPr lang="en-US" sz="1600" b="1" kern="100" dirty="0">
                          <a:effectLst/>
                          <a:latin typeface="+mn-ea"/>
                          <a:ea typeface="+mn-ea"/>
                          <a:cs typeface="Times New Roman" panose="02020603050405020304" pitchFamily="18" charset="0"/>
                        </a:rPr>
                        <a:t>5</a:t>
                      </a:r>
                      <a:r>
                        <a:rPr lang="zh-TW" sz="1600" b="1" kern="100" dirty="0">
                          <a:effectLst/>
                          <a:latin typeface="+mn-ea"/>
                          <a:ea typeface="+mn-ea"/>
                          <a:cs typeface="Times New Roman" panose="02020603050405020304" pitchFamily="18" charset="0"/>
                        </a:rPr>
                        <a:t>條</a:t>
                      </a:r>
                    </a:p>
                  </a:txBody>
                  <a:tcPr marL="87743" marR="87743" marT="43875" marB="4387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c>
                  <a:txBody>
                    <a:bodyPr/>
                    <a:lstStyle/>
                    <a:p>
                      <a:pPr>
                        <a:spcAft>
                          <a:spcPts val="0"/>
                        </a:spcAft>
                      </a:pPr>
                      <a:r>
                        <a:rPr lang="en-US" sz="1800" b="1" kern="100" dirty="0" smtClean="0">
                          <a:effectLst/>
                          <a:latin typeface="+mn-ea"/>
                          <a:ea typeface="+mn-ea"/>
                          <a:cs typeface="Times New Roman" panose="02020603050405020304" pitchFamily="18" charset="0"/>
                        </a:rPr>
                        <a:t> </a:t>
                      </a:r>
                      <a:r>
                        <a:rPr lang="zh-TW" altLang="en-US" sz="1800" b="1" kern="100" dirty="0" smtClean="0">
                          <a:effectLst/>
                          <a:latin typeface="+mn-ea"/>
                          <a:ea typeface="+mn-ea"/>
                          <a:cs typeface="Times New Roman" panose="02020603050405020304" pitchFamily="18" charset="0"/>
                        </a:rPr>
                        <a:t>  </a:t>
                      </a:r>
                      <a:endParaRPr lang="en-US" altLang="zh-TW" sz="1800" b="1" kern="100" dirty="0" smtClean="0">
                        <a:effectLst/>
                        <a:latin typeface="+mn-ea"/>
                        <a:ea typeface="+mn-ea"/>
                        <a:cs typeface="Times New Roman" panose="02020603050405020304" pitchFamily="18" charset="0"/>
                      </a:endParaRPr>
                    </a:p>
                    <a:p>
                      <a:pPr>
                        <a:spcAft>
                          <a:spcPts val="0"/>
                        </a:spcAft>
                      </a:pPr>
                      <a:r>
                        <a:rPr lang="zh-TW" altLang="en-US" sz="1800" b="1" kern="100" dirty="0" smtClean="0">
                          <a:effectLst/>
                          <a:latin typeface="+mn-ea"/>
                          <a:ea typeface="+mn-ea"/>
                          <a:cs typeface="Times New Roman" panose="02020603050405020304" pitchFamily="18" charset="0"/>
                        </a:rPr>
                        <a:t>   免</a:t>
                      </a:r>
                      <a:endParaRPr lang="zh-TW" sz="1800" b="1" kern="100" dirty="0">
                        <a:effectLst/>
                        <a:latin typeface="+mn-ea"/>
                        <a:ea typeface="+mn-ea"/>
                        <a:cs typeface="Times New Roman" panose="02020603050405020304" pitchFamily="18" charset="0"/>
                      </a:endParaRPr>
                    </a:p>
                  </a:txBody>
                  <a:tcPr marL="87743" marR="87743" marT="43875" marB="4387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zh-TW" altLang="en-US" sz="1600" b="1" kern="100" dirty="0" smtClean="0">
                          <a:solidFill>
                            <a:srgbClr val="FF0000"/>
                          </a:solidFill>
                          <a:effectLst/>
                          <a:latin typeface="+mn-ea"/>
                          <a:ea typeface="+mn-ea"/>
                          <a:cs typeface="Times New Roman" panose="02020603050405020304" pitchFamily="18" charset="0"/>
                        </a:rPr>
                        <a:t>得不經公告程序逕洽廠商採購</a:t>
                      </a:r>
                      <a:endParaRPr lang="zh-TW" sz="1600" b="1" kern="100" dirty="0">
                        <a:solidFill>
                          <a:srgbClr val="FF0000"/>
                        </a:solidFill>
                        <a:effectLst/>
                        <a:latin typeface="+mn-ea"/>
                        <a:ea typeface="+mn-ea"/>
                        <a:cs typeface="Times New Roman" panose="02020603050405020304" pitchFamily="18" charset="0"/>
                      </a:endParaRPr>
                    </a:p>
                  </a:txBody>
                  <a:tcPr marL="87743" marR="87743" marT="43875" marB="4387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zh-TW" altLang="en-US"/>
                    </a:p>
                  </a:txBody>
                  <a:tcPr/>
                </a:tc>
                <a:extLst>
                  <a:ext uri="{0D108BD9-81ED-4DB2-BD59-A6C34878D82A}">
                    <a16:rowId xmlns:a16="http://schemas.microsoft.com/office/drawing/2014/main" xmlns="" val="961616056"/>
                  </a:ext>
                </a:extLst>
              </a:tr>
            </a:tbl>
          </a:graphicData>
        </a:graphic>
      </p:graphicFrame>
      <p:sp>
        <p:nvSpPr>
          <p:cNvPr id="38970" name="Rectangle 4"/>
          <p:cNvSpPr>
            <a:spLocks noChangeArrowheads="1"/>
          </p:cNvSpPr>
          <p:nvPr/>
        </p:nvSpPr>
        <p:spPr bwMode="auto">
          <a:xfrm>
            <a:off x="477838" y="16002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kumimoji="1">
                <a:solidFill>
                  <a:schemeClr val="tx1"/>
                </a:solidFill>
                <a:latin typeface="Arial" panose="020B0604020202020204" pitchFamily="34" charset="0"/>
                <a:ea typeface="標楷體" panose="03000509000000000000" pitchFamily="65" charset="-120"/>
              </a:defRPr>
            </a:lvl1pPr>
            <a:lvl2pPr marL="742950" indent="-285750">
              <a:defRPr kumimoji="1">
                <a:solidFill>
                  <a:schemeClr val="tx1"/>
                </a:solidFill>
                <a:latin typeface="Arial" panose="020B0604020202020204" pitchFamily="34" charset="0"/>
                <a:ea typeface="標楷體" panose="03000509000000000000" pitchFamily="65" charset="-120"/>
              </a:defRPr>
            </a:lvl2pPr>
            <a:lvl3pPr marL="1143000" indent="-228600">
              <a:defRPr kumimoji="1">
                <a:solidFill>
                  <a:schemeClr val="tx1"/>
                </a:solidFill>
                <a:latin typeface="Arial" panose="020B0604020202020204" pitchFamily="34" charset="0"/>
                <a:ea typeface="標楷體" panose="03000509000000000000" pitchFamily="65" charset="-120"/>
              </a:defRPr>
            </a:lvl3pPr>
            <a:lvl4pPr marL="1600200" indent="-228600">
              <a:defRPr kumimoji="1">
                <a:solidFill>
                  <a:schemeClr val="tx1"/>
                </a:solidFill>
                <a:latin typeface="Arial" panose="020B0604020202020204" pitchFamily="34" charset="0"/>
                <a:ea typeface="標楷體" panose="03000509000000000000" pitchFamily="65" charset="-120"/>
              </a:defRPr>
            </a:lvl4pPr>
            <a:lvl5pPr marL="2057400" indent="-228600">
              <a:defRPr kumimoji="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標楷體" panose="03000509000000000000" pitchFamily="65" charset="-120"/>
              </a:defRPr>
            </a:lvl9pPr>
          </a:lstStyle>
          <a:p>
            <a:endParaRPr lang="zh-TW" altLang="en-US"/>
          </a:p>
        </p:txBody>
      </p:sp>
      <p:sp>
        <p:nvSpPr>
          <p:cNvPr id="3" name="投影片編號版面配置區 2"/>
          <p:cNvSpPr>
            <a:spLocks noGrp="1"/>
          </p:cNvSpPr>
          <p:nvPr>
            <p:ph type="sldNum" sz="quarter" idx="12"/>
          </p:nvPr>
        </p:nvSpPr>
        <p:spPr/>
        <p:txBody>
          <a:bodyPr/>
          <a:lstStyle/>
          <a:p>
            <a:fld id="{1118FB7C-3051-423D-B140-B22D31D849CF}" type="slidenum">
              <a:rPr lang="zh-TW" altLang="en-US" smtClean="0"/>
              <a:pPr/>
              <a:t>155</a:t>
            </a:fld>
            <a:endParaRPr lang="zh-TW" altLang="en-US"/>
          </a:p>
        </p:txBody>
      </p:sp>
    </p:spTree>
    <p:extLst>
      <p:ext uri="{BB962C8B-B14F-4D97-AF65-F5344CB8AC3E}">
        <p14:creationId xmlns:p14="http://schemas.microsoft.com/office/powerpoint/2010/main" val="3059844795"/>
      </p:ext>
    </p:extLst>
  </p:cSld>
  <p:clrMapOvr>
    <a:masterClrMapping/>
  </p:clrMapOvr>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a:xfrm>
            <a:off x="0" y="127000"/>
            <a:ext cx="9144000" cy="765175"/>
          </a:xfrm>
          <a:prstGeom prst="rect">
            <a:avLst/>
          </a:prstGeom>
          <a:noFill/>
        </p:spPr>
        <p:txBody>
          <a:bodyPr/>
          <a:lstStyle/>
          <a:p>
            <a:pPr algn="ctr">
              <a:defRPr/>
            </a:pPr>
            <a:r>
              <a:rPr lang="zh-TW" altLang="en-US" sz="4300" b="1" kern="0" dirty="0">
                <a:solidFill>
                  <a:srgbClr val="006666"/>
                </a:solidFill>
                <a:latin typeface="華康粗黑體" pitchFamily="49" charset="-120"/>
                <a:ea typeface="華康粗黑體" pitchFamily="49" charset="-120"/>
                <a:cs typeface="+mj-cs"/>
              </a:rPr>
              <a:t>政府採購常見</a:t>
            </a:r>
            <a:r>
              <a:rPr lang="zh-TW" altLang="en-US" sz="4300" b="1" kern="0" dirty="0" smtClean="0">
                <a:solidFill>
                  <a:srgbClr val="006666"/>
                </a:solidFill>
                <a:latin typeface="華康粗黑體" pitchFamily="49" charset="-120"/>
                <a:ea typeface="華康粗黑體" pitchFamily="49" charset="-120"/>
                <a:cs typeface="+mj-cs"/>
              </a:rPr>
              <a:t>招</a:t>
            </a:r>
            <a:r>
              <a:rPr lang="zh-TW" altLang="en-US" sz="4300" b="1" kern="0" dirty="0" smtClean="0">
                <a:solidFill>
                  <a:srgbClr val="006666"/>
                </a:solidFill>
                <a:latin typeface="PMingLiU" panose="02020500000000000000" pitchFamily="18" charset="-120"/>
                <a:ea typeface="PMingLiU" panose="02020500000000000000" pitchFamily="18" charset="-120"/>
                <a:cs typeface="+mj-cs"/>
              </a:rPr>
              <a:t>、</a:t>
            </a:r>
            <a:r>
              <a:rPr lang="zh-TW" altLang="en-US" sz="4300" b="1" kern="0" dirty="0" smtClean="0">
                <a:solidFill>
                  <a:srgbClr val="006666"/>
                </a:solidFill>
                <a:latin typeface="華康粗黑體" pitchFamily="49" charset="-120"/>
                <a:ea typeface="華康粗黑體" pitchFamily="49" charset="-120"/>
                <a:cs typeface="+mj-cs"/>
              </a:rPr>
              <a:t>決</a:t>
            </a:r>
            <a:r>
              <a:rPr lang="zh-TW" altLang="en-US" sz="4300" b="1" kern="0" dirty="0">
                <a:solidFill>
                  <a:srgbClr val="006666"/>
                </a:solidFill>
                <a:latin typeface="華康粗黑體" pitchFamily="49" charset="-120"/>
                <a:ea typeface="華康粗黑體" pitchFamily="49" charset="-120"/>
                <a:cs typeface="+mj-cs"/>
              </a:rPr>
              <a:t>標</a:t>
            </a:r>
            <a:r>
              <a:rPr lang="zh-TW" altLang="en-US" sz="4300" b="1" kern="0" dirty="0" smtClean="0">
                <a:solidFill>
                  <a:srgbClr val="006666"/>
                </a:solidFill>
                <a:latin typeface="華康粗黑體" pitchFamily="49" charset="-120"/>
                <a:ea typeface="華康粗黑體" pitchFamily="49" charset="-120"/>
                <a:cs typeface="+mj-cs"/>
              </a:rPr>
              <a:t>型態</a:t>
            </a:r>
            <a:endParaRPr lang="zh-TW" altLang="en-US" sz="4300" b="1" kern="0" dirty="0">
              <a:solidFill>
                <a:srgbClr val="006666"/>
              </a:solidFill>
              <a:latin typeface="華康粗黑體" pitchFamily="49" charset="-120"/>
              <a:ea typeface="華康粗黑體" pitchFamily="49" charset="-120"/>
              <a:cs typeface="+mj-cs"/>
            </a:endParaRPr>
          </a:p>
        </p:txBody>
      </p:sp>
      <p:sp>
        <p:nvSpPr>
          <p:cNvPr id="29700" name="Text Box 41"/>
          <p:cNvSpPr txBox="1">
            <a:spLocks noChangeArrowheads="1"/>
          </p:cNvSpPr>
          <p:nvPr/>
        </p:nvSpPr>
        <p:spPr bwMode="auto">
          <a:xfrm>
            <a:off x="1187450" y="1385888"/>
            <a:ext cx="2376488" cy="528637"/>
          </a:xfrm>
          <a:prstGeom prst="rect">
            <a:avLst/>
          </a:prstGeom>
          <a:gradFill rotWithShape="1">
            <a:gsLst>
              <a:gs pos="0">
                <a:srgbClr val="FF0000"/>
              </a:gs>
              <a:gs pos="50000">
                <a:srgbClr val="FFFFFF"/>
              </a:gs>
              <a:gs pos="100000">
                <a:srgbClr val="FF0000"/>
              </a:gs>
            </a:gsLst>
            <a:lin ang="5400000" scaled="1"/>
          </a:gradFill>
          <a:ln w="9525">
            <a:solidFill>
              <a:srgbClr val="FF0000"/>
            </a:solidFill>
            <a:miter lim="800000"/>
            <a:headEnd/>
            <a:tailEnd/>
          </a:ln>
          <a:effectLst>
            <a:outerShdw dist="81320" dir="3080412" algn="ctr" rotWithShape="0">
              <a:srgbClr val="DDDDDD">
                <a:alpha val="50000"/>
              </a:srgbClr>
            </a:outerShdw>
          </a:effectLst>
        </p:spPr>
        <p:txBody>
          <a:bodyPr>
            <a:spAutoFit/>
          </a:bodyPr>
          <a:lstStyle>
            <a:lvl1pPr>
              <a:spcBef>
                <a:spcPct val="20000"/>
              </a:spcBef>
              <a:buChar char="•"/>
              <a:defRPr kumimoji="1" sz="3200">
                <a:solidFill>
                  <a:schemeClr val="tx1"/>
                </a:solidFill>
                <a:latin typeface="Times New Roman" panose="02020603050405020304" pitchFamily="18" charset="0"/>
                <a:ea typeface="標楷體" panose="03000509000000000000" pitchFamily="65" charset="-120"/>
              </a:defRPr>
            </a:lvl1pPr>
            <a:lvl2pPr marL="742950" indent="-285750">
              <a:spcBef>
                <a:spcPct val="20000"/>
              </a:spcBef>
              <a:buChar char="–"/>
              <a:defRPr kumimoji="1" sz="2800">
                <a:solidFill>
                  <a:schemeClr val="tx1"/>
                </a:solidFill>
                <a:latin typeface="Times New Roman" panose="02020603050405020304" pitchFamily="18" charset="0"/>
                <a:ea typeface="標楷體" panose="03000509000000000000" pitchFamily="65" charset="-120"/>
              </a:defRPr>
            </a:lvl2pPr>
            <a:lvl3pPr marL="1143000" indent="-228600">
              <a:spcBef>
                <a:spcPct val="20000"/>
              </a:spcBef>
              <a:buChar char="•"/>
              <a:defRPr kumimoji="1" sz="2400">
                <a:solidFill>
                  <a:schemeClr val="tx1"/>
                </a:solidFill>
                <a:latin typeface="Times New Roman" panose="02020603050405020304" pitchFamily="18" charset="0"/>
                <a:ea typeface="標楷體" panose="03000509000000000000" pitchFamily="65" charset="-120"/>
              </a:defRPr>
            </a:lvl3pPr>
            <a:lvl4pPr marL="1600200" indent="-228600">
              <a:spcBef>
                <a:spcPct val="20000"/>
              </a:spcBef>
              <a:buChar char="–"/>
              <a:defRPr kumimoji="1" sz="2000">
                <a:solidFill>
                  <a:schemeClr val="tx1"/>
                </a:solidFill>
                <a:latin typeface="Times New Roman" panose="02020603050405020304" pitchFamily="18" charset="0"/>
                <a:ea typeface="標楷體" panose="03000509000000000000" pitchFamily="65" charset="-120"/>
              </a:defRPr>
            </a:lvl4pPr>
            <a:lvl5pPr marL="2057400" indent="-228600">
              <a:spcBef>
                <a:spcPct val="20000"/>
              </a:spcBef>
              <a:buChar char="»"/>
              <a:defRPr kumimoji="1" sz="2000">
                <a:solidFill>
                  <a:schemeClr val="tx1"/>
                </a:solidFill>
                <a:latin typeface="Times New Roman" panose="02020603050405020304" pitchFamily="18" charset="0"/>
                <a:ea typeface="標楷體" panose="03000509000000000000" pitchFamily="65" charset="-12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標楷體" panose="03000509000000000000" pitchFamily="65" charset="-12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標楷體" panose="03000509000000000000" pitchFamily="65" charset="-12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標楷體" panose="03000509000000000000" pitchFamily="65" charset="-12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標楷體" panose="03000509000000000000" pitchFamily="65" charset="-120"/>
              </a:defRPr>
            </a:lvl9pPr>
          </a:lstStyle>
          <a:p>
            <a:pPr algn="ctr">
              <a:spcBef>
                <a:spcPct val="0"/>
              </a:spcBef>
              <a:buFontTx/>
              <a:buNone/>
            </a:pPr>
            <a:r>
              <a:rPr lang="zh-TW" altLang="en-US" sz="2800" b="1">
                <a:solidFill>
                  <a:srgbClr val="000000"/>
                </a:solidFill>
                <a:latin typeface="Arial" panose="020B0604020202020204" pitchFamily="34" charset="0"/>
              </a:rPr>
              <a:t>公開招標</a:t>
            </a:r>
          </a:p>
        </p:txBody>
      </p:sp>
      <p:sp>
        <p:nvSpPr>
          <p:cNvPr id="29701" name="Text Box 42"/>
          <p:cNvSpPr txBox="1">
            <a:spLocks noChangeArrowheads="1"/>
          </p:cNvSpPr>
          <p:nvPr/>
        </p:nvSpPr>
        <p:spPr bwMode="auto">
          <a:xfrm>
            <a:off x="1189038" y="2762250"/>
            <a:ext cx="503237" cy="1808163"/>
          </a:xfrm>
          <a:prstGeom prst="rect">
            <a:avLst/>
          </a:prstGeom>
          <a:gradFill rotWithShape="1">
            <a:gsLst>
              <a:gs pos="0">
                <a:srgbClr val="FFCF01"/>
              </a:gs>
              <a:gs pos="50000">
                <a:srgbClr val="FFFFFF"/>
              </a:gs>
              <a:gs pos="100000">
                <a:srgbClr val="FFCF01"/>
              </a:gs>
            </a:gsLst>
            <a:lin ang="5400000" scaled="1"/>
          </a:gradFill>
          <a:ln w="9525">
            <a:solidFill>
              <a:srgbClr val="FFCF01"/>
            </a:solidFill>
            <a:miter lim="800000"/>
            <a:headEnd/>
            <a:tailEnd/>
          </a:ln>
          <a:effectLst>
            <a:outerShdw dist="81320" dir="3080412" algn="ctr" rotWithShape="0">
              <a:srgbClr val="DDDDDD">
                <a:alpha val="50000"/>
              </a:srgbClr>
            </a:outerShdw>
          </a:effectLst>
        </p:spPr>
        <p:txBody>
          <a:bodyPr lIns="54000" rIns="54000">
            <a:spAutoFit/>
          </a:bodyPr>
          <a:lstStyle>
            <a:lvl1pPr>
              <a:spcBef>
                <a:spcPct val="20000"/>
              </a:spcBef>
              <a:buChar char="•"/>
              <a:defRPr kumimoji="1" sz="3200">
                <a:solidFill>
                  <a:schemeClr val="tx1"/>
                </a:solidFill>
                <a:latin typeface="Times New Roman" panose="02020603050405020304" pitchFamily="18" charset="0"/>
                <a:ea typeface="標楷體" panose="03000509000000000000" pitchFamily="65" charset="-120"/>
              </a:defRPr>
            </a:lvl1pPr>
            <a:lvl2pPr marL="742950" indent="-285750">
              <a:spcBef>
                <a:spcPct val="20000"/>
              </a:spcBef>
              <a:buChar char="–"/>
              <a:defRPr kumimoji="1" sz="2800">
                <a:solidFill>
                  <a:schemeClr val="tx1"/>
                </a:solidFill>
                <a:latin typeface="Times New Roman" panose="02020603050405020304" pitchFamily="18" charset="0"/>
                <a:ea typeface="標楷體" panose="03000509000000000000" pitchFamily="65" charset="-120"/>
              </a:defRPr>
            </a:lvl2pPr>
            <a:lvl3pPr marL="1143000" indent="-228600">
              <a:spcBef>
                <a:spcPct val="20000"/>
              </a:spcBef>
              <a:buChar char="•"/>
              <a:defRPr kumimoji="1" sz="2400">
                <a:solidFill>
                  <a:schemeClr val="tx1"/>
                </a:solidFill>
                <a:latin typeface="Times New Roman" panose="02020603050405020304" pitchFamily="18" charset="0"/>
                <a:ea typeface="標楷體" panose="03000509000000000000" pitchFamily="65" charset="-120"/>
              </a:defRPr>
            </a:lvl3pPr>
            <a:lvl4pPr marL="1600200" indent="-228600">
              <a:spcBef>
                <a:spcPct val="20000"/>
              </a:spcBef>
              <a:buChar char="–"/>
              <a:defRPr kumimoji="1" sz="2000">
                <a:solidFill>
                  <a:schemeClr val="tx1"/>
                </a:solidFill>
                <a:latin typeface="Times New Roman" panose="02020603050405020304" pitchFamily="18" charset="0"/>
                <a:ea typeface="標楷體" panose="03000509000000000000" pitchFamily="65" charset="-120"/>
              </a:defRPr>
            </a:lvl4pPr>
            <a:lvl5pPr marL="2057400" indent="-228600">
              <a:spcBef>
                <a:spcPct val="20000"/>
              </a:spcBef>
              <a:buChar char="»"/>
              <a:defRPr kumimoji="1" sz="2000">
                <a:solidFill>
                  <a:schemeClr val="tx1"/>
                </a:solidFill>
                <a:latin typeface="Times New Roman" panose="02020603050405020304" pitchFamily="18" charset="0"/>
                <a:ea typeface="標楷體" panose="03000509000000000000" pitchFamily="65" charset="-12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標楷體" panose="03000509000000000000" pitchFamily="65" charset="-12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標楷體" panose="03000509000000000000" pitchFamily="65" charset="-12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標楷體" panose="03000509000000000000" pitchFamily="65" charset="-12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標楷體" panose="03000509000000000000" pitchFamily="65" charset="-120"/>
              </a:defRPr>
            </a:lvl9pPr>
          </a:lstStyle>
          <a:p>
            <a:pPr>
              <a:lnSpc>
                <a:spcPct val="80000"/>
              </a:lnSpc>
              <a:spcBef>
                <a:spcPct val="0"/>
              </a:spcBef>
              <a:buFontTx/>
              <a:buNone/>
            </a:pPr>
            <a:r>
              <a:rPr lang="zh-TW" altLang="en-US" sz="2800" b="1">
                <a:solidFill>
                  <a:srgbClr val="000000"/>
                </a:solidFill>
                <a:latin typeface="Arial" panose="020B0604020202020204" pitchFamily="34" charset="0"/>
              </a:rPr>
              <a:t>限制性招標</a:t>
            </a:r>
          </a:p>
        </p:txBody>
      </p:sp>
      <p:sp>
        <p:nvSpPr>
          <p:cNvPr id="29702" name="Text Box 43"/>
          <p:cNvSpPr txBox="1">
            <a:spLocks noChangeArrowheads="1"/>
          </p:cNvSpPr>
          <p:nvPr/>
        </p:nvSpPr>
        <p:spPr bwMode="auto">
          <a:xfrm>
            <a:off x="1187450" y="2111375"/>
            <a:ext cx="2376488" cy="528638"/>
          </a:xfrm>
          <a:prstGeom prst="rect">
            <a:avLst/>
          </a:prstGeom>
          <a:gradFill rotWithShape="1">
            <a:gsLst>
              <a:gs pos="0">
                <a:srgbClr val="0000FF"/>
              </a:gs>
              <a:gs pos="50000">
                <a:srgbClr val="FFFFFF"/>
              </a:gs>
              <a:gs pos="100000">
                <a:srgbClr val="0000FF"/>
              </a:gs>
            </a:gsLst>
            <a:lin ang="5400000" scaled="1"/>
          </a:gradFill>
          <a:ln w="9525">
            <a:solidFill>
              <a:srgbClr val="0000FF"/>
            </a:solidFill>
            <a:miter lim="800000"/>
            <a:headEnd/>
            <a:tailEnd/>
          </a:ln>
          <a:effectLst>
            <a:outerShdw dist="81320" dir="3080412" algn="ctr" rotWithShape="0">
              <a:srgbClr val="DDDDDD">
                <a:alpha val="50000"/>
              </a:srgbClr>
            </a:outerShdw>
          </a:effectLst>
        </p:spPr>
        <p:txBody>
          <a:bodyPr>
            <a:spAutoFit/>
          </a:bodyPr>
          <a:lstStyle>
            <a:lvl1pPr>
              <a:spcBef>
                <a:spcPct val="20000"/>
              </a:spcBef>
              <a:buChar char="•"/>
              <a:defRPr kumimoji="1" sz="3200">
                <a:solidFill>
                  <a:schemeClr val="tx1"/>
                </a:solidFill>
                <a:latin typeface="Times New Roman" panose="02020603050405020304" pitchFamily="18" charset="0"/>
                <a:ea typeface="標楷體" panose="03000509000000000000" pitchFamily="65" charset="-120"/>
              </a:defRPr>
            </a:lvl1pPr>
            <a:lvl2pPr marL="742950" indent="-285750">
              <a:spcBef>
                <a:spcPct val="20000"/>
              </a:spcBef>
              <a:buChar char="–"/>
              <a:defRPr kumimoji="1" sz="2800">
                <a:solidFill>
                  <a:schemeClr val="tx1"/>
                </a:solidFill>
                <a:latin typeface="Times New Roman" panose="02020603050405020304" pitchFamily="18" charset="0"/>
                <a:ea typeface="標楷體" panose="03000509000000000000" pitchFamily="65" charset="-120"/>
              </a:defRPr>
            </a:lvl2pPr>
            <a:lvl3pPr marL="1143000" indent="-228600">
              <a:spcBef>
                <a:spcPct val="20000"/>
              </a:spcBef>
              <a:buChar char="•"/>
              <a:defRPr kumimoji="1" sz="2400">
                <a:solidFill>
                  <a:schemeClr val="tx1"/>
                </a:solidFill>
                <a:latin typeface="Times New Roman" panose="02020603050405020304" pitchFamily="18" charset="0"/>
                <a:ea typeface="標楷體" panose="03000509000000000000" pitchFamily="65" charset="-120"/>
              </a:defRPr>
            </a:lvl3pPr>
            <a:lvl4pPr marL="1600200" indent="-228600">
              <a:spcBef>
                <a:spcPct val="20000"/>
              </a:spcBef>
              <a:buChar char="–"/>
              <a:defRPr kumimoji="1" sz="2000">
                <a:solidFill>
                  <a:schemeClr val="tx1"/>
                </a:solidFill>
                <a:latin typeface="Times New Roman" panose="02020603050405020304" pitchFamily="18" charset="0"/>
                <a:ea typeface="標楷體" panose="03000509000000000000" pitchFamily="65" charset="-120"/>
              </a:defRPr>
            </a:lvl4pPr>
            <a:lvl5pPr marL="2057400" indent="-228600">
              <a:spcBef>
                <a:spcPct val="20000"/>
              </a:spcBef>
              <a:buChar char="»"/>
              <a:defRPr kumimoji="1" sz="2000">
                <a:solidFill>
                  <a:schemeClr val="tx1"/>
                </a:solidFill>
                <a:latin typeface="Times New Roman" panose="02020603050405020304" pitchFamily="18" charset="0"/>
                <a:ea typeface="標楷體" panose="03000509000000000000" pitchFamily="65" charset="-12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標楷體" panose="03000509000000000000" pitchFamily="65" charset="-12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標楷體" panose="03000509000000000000" pitchFamily="65" charset="-12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標楷體" panose="03000509000000000000" pitchFamily="65" charset="-12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標楷體" panose="03000509000000000000" pitchFamily="65" charset="-120"/>
              </a:defRPr>
            </a:lvl9pPr>
          </a:lstStyle>
          <a:p>
            <a:pPr algn="ctr">
              <a:spcBef>
                <a:spcPct val="0"/>
              </a:spcBef>
              <a:buFontTx/>
              <a:buNone/>
            </a:pPr>
            <a:r>
              <a:rPr lang="zh-TW" altLang="en-US" sz="2800" b="1">
                <a:solidFill>
                  <a:srgbClr val="000000"/>
                </a:solidFill>
                <a:latin typeface="Arial" panose="020B0604020202020204" pitchFamily="34" charset="0"/>
              </a:rPr>
              <a:t>選擇性招標</a:t>
            </a:r>
          </a:p>
        </p:txBody>
      </p:sp>
      <p:sp>
        <p:nvSpPr>
          <p:cNvPr id="29703" name="Text Box 44"/>
          <p:cNvSpPr txBox="1">
            <a:spLocks noChangeArrowheads="1"/>
          </p:cNvSpPr>
          <p:nvPr/>
        </p:nvSpPr>
        <p:spPr bwMode="auto">
          <a:xfrm>
            <a:off x="2628900" y="2762250"/>
            <a:ext cx="936625" cy="528638"/>
          </a:xfrm>
          <a:prstGeom prst="rect">
            <a:avLst/>
          </a:prstGeom>
          <a:gradFill rotWithShape="1">
            <a:gsLst>
              <a:gs pos="0">
                <a:srgbClr val="FF9900"/>
              </a:gs>
              <a:gs pos="50000">
                <a:srgbClr val="FFFFFF"/>
              </a:gs>
              <a:gs pos="100000">
                <a:srgbClr val="FF9900"/>
              </a:gs>
            </a:gsLst>
            <a:lin ang="5400000" scaled="1"/>
          </a:gradFill>
          <a:ln w="9525">
            <a:solidFill>
              <a:srgbClr val="FF9900"/>
            </a:solidFill>
            <a:miter lim="800000"/>
            <a:headEnd/>
            <a:tailEnd/>
          </a:ln>
        </p:spPr>
        <p:txBody>
          <a:bodyPr>
            <a:spAutoFit/>
          </a:bodyPr>
          <a:lstStyle>
            <a:lvl1pPr>
              <a:spcBef>
                <a:spcPct val="20000"/>
              </a:spcBef>
              <a:buChar char="•"/>
              <a:defRPr kumimoji="1" sz="3200">
                <a:solidFill>
                  <a:schemeClr val="tx1"/>
                </a:solidFill>
                <a:latin typeface="Times New Roman" panose="02020603050405020304" pitchFamily="18" charset="0"/>
                <a:ea typeface="標楷體" panose="03000509000000000000" pitchFamily="65" charset="-120"/>
              </a:defRPr>
            </a:lvl1pPr>
            <a:lvl2pPr marL="742950" indent="-285750">
              <a:spcBef>
                <a:spcPct val="20000"/>
              </a:spcBef>
              <a:buChar char="–"/>
              <a:defRPr kumimoji="1" sz="2800">
                <a:solidFill>
                  <a:schemeClr val="tx1"/>
                </a:solidFill>
                <a:latin typeface="Times New Roman" panose="02020603050405020304" pitchFamily="18" charset="0"/>
                <a:ea typeface="標楷體" panose="03000509000000000000" pitchFamily="65" charset="-120"/>
              </a:defRPr>
            </a:lvl2pPr>
            <a:lvl3pPr marL="1143000" indent="-228600">
              <a:spcBef>
                <a:spcPct val="20000"/>
              </a:spcBef>
              <a:buChar char="•"/>
              <a:defRPr kumimoji="1" sz="2400">
                <a:solidFill>
                  <a:schemeClr val="tx1"/>
                </a:solidFill>
                <a:latin typeface="Times New Roman" panose="02020603050405020304" pitchFamily="18" charset="0"/>
                <a:ea typeface="標楷體" panose="03000509000000000000" pitchFamily="65" charset="-120"/>
              </a:defRPr>
            </a:lvl3pPr>
            <a:lvl4pPr marL="1600200" indent="-228600">
              <a:spcBef>
                <a:spcPct val="20000"/>
              </a:spcBef>
              <a:buChar char="–"/>
              <a:defRPr kumimoji="1" sz="2000">
                <a:solidFill>
                  <a:schemeClr val="tx1"/>
                </a:solidFill>
                <a:latin typeface="Times New Roman" panose="02020603050405020304" pitchFamily="18" charset="0"/>
                <a:ea typeface="標楷體" panose="03000509000000000000" pitchFamily="65" charset="-120"/>
              </a:defRPr>
            </a:lvl4pPr>
            <a:lvl5pPr marL="2057400" indent="-228600">
              <a:spcBef>
                <a:spcPct val="20000"/>
              </a:spcBef>
              <a:buChar char="»"/>
              <a:defRPr kumimoji="1" sz="2000">
                <a:solidFill>
                  <a:schemeClr val="tx1"/>
                </a:solidFill>
                <a:latin typeface="Times New Roman" panose="02020603050405020304" pitchFamily="18" charset="0"/>
                <a:ea typeface="標楷體" panose="03000509000000000000" pitchFamily="65" charset="-12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標楷體" panose="03000509000000000000" pitchFamily="65" charset="-12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標楷體" panose="03000509000000000000" pitchFamily="65" charset="-12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標楷體" panose="03000509000000000000" pitchFamily="65" charset="-12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標楷體" panose="03000509000000000000" pitchFamily="65" charset="-120"/>
              </a:defRPr>
            </a:lvl9pPr>
          </a:lstStyle>
          <a:p>
            <a:pPr algn="ctr">
              <a:spcBef>
                <a:spcPct val="0"/>
              </a:spcBef>
              <a:buFontTx/>
              <a:buNone/>
            </a:pPr>
            <a:r>
              <a:rPr lang="zh-TW" altLang="en-US" sz="2800" b="1">
                <a:solidFill>
                  <a:srgbClr val="000000"/>
                </a:solidFill>
                <a:latin typeface="Tahoma" panose="020B0604030504040204" pitchFamily="34" charset="0"/>
              </a:rPr>
              <a:t>議價</a:t>
            </a:r>
          </a:p>
        </p:txBody>
      </p:sp>
      <p:sp>
        <p:nvSpPr>
          <p:cNvPr id="29704" name="Text Box 45"/>
          <p:cNvSpPr txBox="1">
            <a:spLocks noChangeArrowheads="1"/>
          </p:cNvSpPr>
          <p:nvPr/>
        </p:nvSpPr>
        <p:spPr bwMode="auto">
          <a:xfrm>
            <a:off x="2628900" y="3338513"/>
            <a:ext cx="936625" cy="528637"/>
          </a:xfrm>
          <a:prstGeom prst="rect">
            <a:avLst/>
          </a:prstGeom>
          <a:gradFill rotWithShape="1">
            <a:gsLst>
              <a:gs pos="0">
                <a:srgbClr val="FF9900"/>
              </a:gs>
              <a:gs pos="50000">
                <a:srgbClr val="FFFFFF"/>
              </a:gs>
              <a:gs pos="100000">
                <a:srgbClr val="FF9900"/>
              </a:gs>
            </a:gsLst>
            <a:lin ang="5400000" scaled="1"/>
          </a:gradFill>
          <a:ln w="9525">
            <a:solidFill>
              <a:srgbClr val="FF9900"/>
            </a:solidFill>
            <a:miter lim="800000"/>
            <a:headEnd/>
            <a:tailEnd/>
          </a:ln>
        </p:spPr>
        <p:txBody>
          <a:bodyPr>
            <a:spAutoFit/>
          </a:bodyPr>
          <a:lstStyle>
            <a:lvl1pPr>
              <a:spcBef>
                <a:spcPct val="20000"/>
              </a:spcBef>
              <a:buChar char="•"/>
              <a:defRPr kumimoji="1" sz="3200">
                <a:solidFill>
                  <a:schemeClr val="tx1"/>
                </a:solidFill>
                <a:latin typeface="Times New Roman" panose="02020603050405020304" pitchFamily="18" charset="0"/>
                <a:ea typeface="標楷體" panose="03000509000000000000" pitchFamily="65" charset="-120"/>
              </a:defRPr>
            </a:lvl1pPr>
            <a:lvl2pPr marL="742950" indent="-285750">
              <a:spcBef>
                <a:spcPct val="20000"/>
              </a:spcBef>
              <a:buChar char="–"/>
              <a:defRPr kumimoji="1" sz="2800">
                <a:solidFill>
                  <a:schemeClr val="tx1"/>
                </a:solidFill>
                <a:latin typeface="Times New Roman" panose="02020603050405020304" pitchFamily="18" charset="0"/>
                <a:ea typeface="標楷體" panose="03000509000000000000" pitchFamily="65" charset="-120"/>
              </a:defRPr>
            </a:lvl2pPr>
            <a:lvl3pPr marL="1143000" indent="-228600">
              <a:spcBef>
                <a:spcPct val="20000"/>
              </a:spcBef>
              <a:buChar char="•"/>
              <a:defRPr kumimoji="1" sz="2400">
                <a:solidFill>
                  <a:schemeClr val="tx1"/>
                </a:solidFill>
                <a:latin typeface="Times New Roman" panose="02020603050405020304" pitchFamily="18" charset="0"/>
                <a:ea typeface="標楷體" panose="03000509000000000000" pitchFamily="65" charset="-120"/>
              </a:defRPr>
            </a:lvl3pPr>
            <a:lvl4pPr marL="1600200" indent="-228600">
              <a:spcBef>
                <a:spcPct val="20000"/>
              </a:spcBef>
              <a:buChar char="–"/>
              <a:defRPr kumimoji="1" sz="2000">
                <a:solidFill>
                  <a:schemeClr val="tx1"/>
                </a:solidFill>
                <a:latin typeface="Times New Roman" panose="02020603050405020304" pitchFamily="18" charset="0"/>
                <a:ea typeface="標楷體" panose="03000509000000000000" pitchFamily="65" charset="-120"/>
              </a:defRPr>
            </a:lvl4pPr>
            <a:lvl5pPr marL="2057400" indent="-228600">
              <a:spcBef>
                <a:spcPct val="20000"/>
              </a:spcBef>
              <a:buChar char="»"/>
              <a:defRPr kumimoji="1" sz="2000">
                <a:solidFill>
                  <a:schemeClr val="tx1"/>
                </a:solidFill>
                <a:latin typeface="Times New Roman" panose="02020603050405020304" pitchFamily="18" charset="0"/>
                <a:ea typeface="標楷體" panose="03000509000000000000" pitchFamily="65" charset="-12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標楷體" panose="03000509000000000000" pitchFamily="65" charset="-12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標楷體" panose="03000509000000000000" pitchFamily="65" charset="-12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標楷體" panose="03000509000000000000" pitchFamily="65" charset="-12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標楷體" panose="03000509000000000000" pitchFamily="65" charset="-120"/>
              </a:defRPr>
            </a:lvl9pPr>
          </a:lstStyle>
          <a:p>
            <a:pPr algn="ctr">
              <a:spcBef>
                <a:spcPct val="0"/>
              </a:spcBef>
              <a:buFontTx/>
              <a:buNone/>
            </a:pPr>
            <a:r>
              <a:rPr lang="zh-TW" altLang="en-US" sz="2800" b="1">
                <a:solidFill>
                  <a:srgbClr val="000000"/>
                </a:solidFill>
                <a:latin typeface="Tahoma" panose="020B0604030504040204" pitchFamily="34" charset="0"/>
              </a:rPr>
              <a:t>比價</a:t>
            </a:r>
          </a:p>
        </p:txBody>
      </p:sp>
      <p:sp>
        <p:nvSpPr>
          <p:cNvPr id="29705" name="Text Box 46"/>
          <p:cNvSpPr txBox="1">
            <a:spLocks noChangeArrowheads="1"/>
          </p:cNvSpPr>
          <p:nvPr/>
        </p:nvSpPr>
        <p:spPr bwMode="auto">
          <a:xfrm>
            <a:off x="2628900" y="3914775"/>
            <a:ext cx="936625" cy="647700"/>
          </a:xfrm>
          <a:prstGeom prst="rect">
            <a:avLst/>
          </a:prstGeom>
          <a:gradFill rotWithShape="1">
            <a:gsLst>
              <a:gs pos="0">
                <a:srgbClr val="FF9900"/>
              </a:gs>
              <a:gs pos="50000">
                <a:srgbClr val="FFFFFF"/>
              </a:gs>
              <a:gs pos="100000">
                <a:srgbClr val="FF9900"/>
              </a:gs>
            </a:gsLst>
            <a:lin ang="5400000" scaled="1"/>
          </a:gradFill>
          <a:ln w="9525">
            <a:solidFill>
              <a:srgbClr val="FF9900"/>
            </a:solidFill>
            <a:miter lim="800000"/>
            <a:headEnd/>
            <a:tailEnd/>
          </a:ln>
        </p:spPr>
        <p:txBody>
          <a:bodyPr lIns="0" tIns="0" rIns="0" bIns="0"/>
          <a:lstStyle>
            <a:lvl1pPr>
              <a:spcBef>
                <a:spcPct val="20000"/>
              </a:spcBef>
              <a:buChar char="•"/>
              <a:defRPr kumimoji="1" sz="3200">
                <a:solidFill>
                  <a:schemeClr val="tx1"/>
                </a:solidFill>
                <a:latin typeface="Times New Roman" panose="02020603050405020304" pitchFamily="18" charset="0"/>
                <a:ea typeface="標楷體" panose="03000509000000000000" pitchFamily="65" charset="-120"/>
              </a:defRPr>
            </a:lvl1pPr>
            <a:lvl2pPr marL="742950" indent="-285750">
              <a:spcBef>
                <a:spcPct val="20000"/>
              </a:spcBef>
              <a:buChar char="–"/>
              <a:defRPr kumimoji="1" sz="2800">
                <a:solidFill>
                  <a:schemeClr val="tx1"/>
                </a:solidFill>
                <a:latin typeface="Times New Roman" panose="02020603050405020304" pitchFamily="18" charset="0"/>
                <a:ea typeface="標楷體" panose="03000509000000000000" pitchFamily="65" charset="-120"/>
              </a:defRPr>
            </a:lvl2pPr>
            <a:lvl3pPr marL="1143000" indent="-228600">
              <a:spcBef>
                <a:spcPct val="20000"/>
              </a:spcBef>
              <a:buChar char="•"/>
              <a:defRPr kumimoji="1" sz="2400">
                <a:solidFill>
                  <a:schemeClr val="tx1"/>
                </a:solidFill>
                <a:latin typeface="Times New Roman" panose="02020603050405020304" pitchFamily="18" charset="0"/>
                <a:ea typeface="標楷體" panose="03000509000000000000" pitchFamily="65" charset="-120"/>
              </a:defRPr>
            </a:lvl3pPr>
            <a:lvl4pPr marL="1600200" indent="-228600">
              <a:spcBef>
                <a:spcPct val="20000"/>
              </a:spcBef>
              <a:buChar char="–"/>
              <a:defRPr kumimoji="1" sz="2000">
                <a:solidFill>
                  <a:schemeClr val="tx1"/>
                </a:solidFill>
                <a:latin typeface="Times New Roman" panose="02020603050405020304" pitchFamily="18" charset="0"/>
                <a:ea typeface="標楷體" panose="03000509000000000000" pitchFamily="65" charset="-120"/>
              </a:defRPr>
            </a:lvl4pPr>
            <a:lvl5pPr marL="2057400" indent="-228600">
              <a:spcBef>
                <a:spcPct val="20000"/>
              </a:spcBef>
              <a:buChar char="»"/>
              <a:defRPr kumimoji="1" sz="2000">
                <a:solidFill>
                  <a:schemeClr val="tx1"/>
                </a:solidFill>
                <a:latin typeface="Times New Roman" panose="02020603050405020304" pitchFamily="18" charset="0"/>
                <a:ea typeface="標楷體" panose="03000509000000000000" pitchFamily="65" charset="-12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標楷體" panose="03000509000000000000" pitchFamily="65" charset="-12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標楷體" panose="03000509000000000000" pitchFamily="65" charset="-12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標楷體" panose="03000509000000000000" pitchFamily="65" charset="-12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標楷體" panose="03000509000000000000" pitchFamily="65" charset="-120"/>
              </a:defRPr>
            </a:lvl9pPr>
          </a:lstStyle>
          <a:p>
            <a:pPr algn="ctr">
              <a:lnSpc>
                <a:spcPct val="75000"/>
              </a:lnSpc>
              <a:spcBef>
                <a:spcPct val="0"/>
              </a:spcBef>
              <a:buFontTx/>
              <a:buNone/>
            </a:pPr>
            <a:r>
              <a:rPr lang="zh-TW" altLang="en-US" sz="2600" b="1">
                <a:solidFill>
                  <a:srgbClr val="000000"/>
                </a:solidFill>
                <a:latin typeface="Tahoma" panose="020B0604030504040204" pitchFamily="34" charset="0"/>
              </a:rPr>
              <a:t>公開</a:t>
            </a:r>
          </a:p>
          <a:p>
            <a:pPr algn="ctr">
              <a:lnSpc>
                <a:spcPct val="75000"/>
              </a:lnSpc>
              <a:spcBef>
                <a:spcPct val="0"/>
              </a:spcBef>
              <a:buFontTx/>
              <a:buNone/>
            </a:pPr>
            <a:r>
              <a:rPr lang="zh-TW" altLang="en-US" sz="2600" b="1">
                <a:solidFill>
                  <a:srgbClr val="000000"/>
                </a:solidFill>
                <a:latin typeface="Tahoma" panose="020B0604030504040204" pitchFamily="34" charset="0"/>
              </a:rPr>
              <a:t>評選</a:t>
            </a:r>
          </a:p>
        </p:txBody>
      </p:sp>
      <p:sp>
        <p:nvSpPr>
          <p:cNvPr id="29706" name="Text Box 47"/>
          <p:cNvSpPr txBox="1">
            <a:spLocks noChangeArrowheads="1"/>
          </p:cNvSpPr>
          <p:nvPr/>
        </p:nvSpPr>
        <p:spPr bwMode="auto">
          <a:xfrm>
            <a:off x="1187450" y="5108575"/>
            <a:ext cx="504825" cy="1387475"/>
          </a:xfrm>
          <a:prstGeom prst="rect">
            <a:avLst/>
          </a:prstGeom>
          <a:gradFill rotWithShape="1">
            <a:gsLst>
              <a:gs pos="0">
                <a:srgbClr val="008000"/>
              </a:gs>
              <a:gs pos="50000">
                <a:srgbClr val="FFFFFF"/>
              </a:gs>
              <a:gs pos="100000">
                <a:srgbClr val="0080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lIns="54000" tIns="10800" rIns="54000" bIns="10800">
            <a:spAutoFit/>
          </a:bodyPr>
          <a:lstStyle>
            <a:lvl1pPr>
              <a:spcBef>
                <a:spcPct val="20000"/>
              </a:spcBef>
              <a:buChar char="•"/>
              <a:defRPr kumimoji="1" sz="3200">
                <a:solidFill>
                  <a:schemeClr val="tx1"/>
                </a:solidFill>
                <a:latin typeface="Times New Roman" panose="02020603050405020304" pitchFamily="18" charset="0"/>
                <a:ea typeface="標楷體" panose="03000509000000000000" pitchFamily="65" charset="-120"/>
              </a:defRPr>
            </a:lvl1pPr>
            <a:lvl2pPr marL="742950" indent="-285750">
              <a:spcBef>
                <a:spcPct val="20000"/>
              </a:spcBef>
              <a:buChar char="–"/>
              <a:defRPr kumimoji="1" sz="2800">
                <a:solidFill>
                  <a:schemeClr val="tx1"/>
                </a:solidFill>
                <a:latin typeface="Times New Roman" panose="02020603050405020304" pitchFamily="18" charset="0"/>
                <a:ea typeface="標楷體" panose="03000509000000000000" pitchFamily="65" charset="-120"/>
              </a:defRPr>
            </a:lvl2pPr>
            <a:lvl3pPr marL="1143000" indent="-228600">
              <a:spcBef>
                <a:spcPct val="20000"/>
              </a:spcBef>
              <a:buChar char="•"/>
              <a:defRPr kumimoji="1" sz="2400">
                <a:solidFill>
                  <a:schemeClr val="tx1"/>
                </a:solidFill>
                <a:latin typeface="Times New Roman" panose="02020603050405020304" pitchFamily="18" charset="0"/>
                <a:ea typeface="標楷體" panose="03000509000000000000" pitchFamily="65" charset="-120"/>
              </a:defRPr>
            </a:lvl3pPr>
            <a:lvl4pPr marL="1600200" indent="-228600">
              <a:spcBef>
                <a:spcPct val="20000"/>
              </a:spcBef>
              <a:buChar char="–"/>
              <a:defRPr kumimoji="1" sz="2000">
                <a:solidFill>
                  <a:schemeClr val="tx1"/>
                </a:solidFill>
                <a:latin typeface="Times New Roman" panose="02020603050405020304" pitchFamily="18" charset="0"/>
                <a:ea typeface="標楷體" panose="03000509000000000000" pitchFamily="65" charset="-120"/>
              </a:defRPr>
            </a:lvl4pPr>
            <a:lvl5pPr marL="2057400" indent="-228600">
              <a:spcBef>
                <a:spcPct val="20000"/>
              </a:spcBef>
              <a:buChar char="»"/>
              <a:defRPr kumimoji="1" sz="2000">
                <a:solidFill>
                  <a:schemeClr val="tx1"/>
                </a:solidFill>
                <a:latin typeface="Times New Roman" panose="02020603050405020304" pitchFamily="18" charset="0"/>
                <a:ea typeface="標楷體" panose="03000509000000000000" pitchFamily="65" charset="-12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標楷體" panose="03000509000000000000" pitchFamily="65" charset="-12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標楷體" panose="03000509000000000000" pitchFamily="65" charset="-12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標楷體" panose="03000509000000000000" pitchFamily="65" charset="-12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標楷體" panose="03000509000000000000" pitchFamily="65" charset="-120"/>
              </a:defRPr>
            </a:lvl9pPr>
          </a:lstStyle>
          <a:p>
            <a:pPr algn="ctr">
              <a:lnSpc>
                <a:spcPct val="80000"/>
              </a:lnSpc>
              <a:spcBef>
                <a:spcPct val="0"/>
              </a:spcBef>
              <a:buFontTx/>
              <a:buNone/>
            </a:pPr>
            <a:r>
              <a:rPr lang="zh-TW" altLang="en-US" sz="2800" b="1">
                <a:solidFill>
                  <a:srgbClr val="000000"/>
                </a:solidFill>
                <a:latin typeface="Tahoma" panose="020B0604030504040204" pitchFamily="34" charset="0"/>
              </a:rPr>
              <a:t>公開取得</a:t>
            </a:r>
          </a:p>
        </p:txBody>
      </p:sp>
      <p:sp>
        <p:nvSpPr>
          <p:cNvPr id="29707" name="Text Box 48"/>
          <p:cNvSpPr txBox="1">
            <a:spLocks noChangeArrowheads="1"/>
          </p:cNvSpPr>
          <p:nvPr/>
        </p:nvSpPr>
        <p:spPr bwMode="auto">
          <a:xfrm>
            <a:off x="5364163" y="1392238"/>
            <a:ext cx="2592387" cy="528637"/>
          </a:xfrm>
          <a:prstGeom prst="rect">
            <a:avLst/>
          </a:prstGeom>
          <a:gradFill rotWithShape="1">
            <a:gsLst>
              <a:gs pos="0">
                <a:srgbClr val="CC0099"/>
              </a:gs>
              <a:gs pos="50000">
                <a:srgbClr val="FFFFFF"/>
              </a:gs>
              <a:gs pos="100000">
                <a:srgbClr val="CC0099"/>
              </a:gs>
            </a:gsLst>
            <a:lin ang="5400000" scaled="1"/>
          </a:gradFill>
          <a:ln w="9525">
            <a:solidFill>
              <a:srgbClr val="FF3399"/>
            </a:solidFill>
            <a:miter lim="800000"/>
            <a:headEnd/>
            <a:tailEnd/>
          </a:ln>
          <a:effectLst>
            <a:outerShdw dist="63500" dir="2212194" algn="ctr" rotWithShape="0">
              <a:srgbClr val="DDDDDD">
                <a:alpha val="50000"/>
              </a:srgbClr>
            </a:outerShdw>
          </a:effectLst>
        </p:spPr>
        <p:txBody>
          <a:bodyPr lIns="0" rIns="0">
            <a:spAutoFit/>
          </a:bodyPr>
          <a:lstStyle>
            <a:lvl1pPr>
              <a:spcBef>
                <a:spcPct val="20000"/>
              </a:spcBef>
              <a:buChar char="•"/>
              <a:defRPr kumimoji="1" sz="3200">
                <a:solidFill>
                  <a:schemeClr val="tx1"/>
                </a:solidFill>
                <a:latin typeface="Times New Roman" panose="02020603050405020304" pitchFamily="18" charset="0"/>
                <a:ea typeface="標楷體" panose="03000509000000000000" pitchFamily="65" charset="-120"/>
              </a:defRPr>
            </a:lvl1pPr>
            <a:lvl2pPr marL="742950" indent="-285750">
              <a:spcBef>
                <a:spcPct val="20000"/>
              </a:spcBef>
              <a:buChar char="–"/>
              <a:defRPr kumimoji="1" sz="2800">
                <a:solidFill>
                  <a:schemeClr val="tx1"/>
                </a:solidFill>
                <a:latin typeface="Times New Roman" panose="02020603050405020304" pitchFamily="18" charset="0"/>
                <a:ea typeface="標楷體" panose="03000509000000000000" pitchFamily="65" charset="-120"/>
              </a:defRPr>
            </a:lvl2pPr>
            <a:lvl3pPr marL="1143000" indent="-228600">
              <a:spcBef>
                <a:spcPct val="20000"/>
              </a:spcBef>
              <a:buChar char="•"/>
              <a:defRPr kumimoji="1" sz="2400">
                <a:solidFill>
                  <a:schemeClr val="tx1"/>
                </a:solidFill>
                <a:latin typeface="Times New Roman" panose="02020603050405020304" pitchFamily="18" charset="0"/>
                <a:ea typeface="標楷體" panose="03000509000000000000" pitchFamily="65" charset="-120"/>
              </a:defRPr>
            </a:lvl3pPr>
            <a:lvl4pPr marL="1600200" indent="-228600">
              <a:spcBef>
                <a:spcPct val="20000"/>
              </a:spcBef>
              <a:buChar char="–"/>
              <a:defRPr kumimoji="1" sz="2000">
                <a:solidFill>
                  <a:schemeClr val="tx1"/>
                </a:solidFill>
                <a:latin typeface="Times New Roman" panose="02020603050405020304" pitchFamily="18" charset="0"/>
                <a:ea typeface="標楷體" panose="03000509000000000000" pitchFamily="65" charset="-120"/>
              </a:defRPr>
            </a:lvl4pPr>
            <a:lvl5pPr marL="2057400" indent="-228600">
              <a:spcBef>
                <a:spcPct val="20000"/>
              </a:spcBef>
              <a:buChar char="»"/>
              <a:defRPr kumimoji="1" sz="2000">
                <a:solidFill>
                  <a:schemeClr val="tx1"/>
                </a:solidFill>
                <a:latin typeface="Times New Roman" panose="02020603050405020304" pitchFamily="18" charset="0"/>
                <a:ea typeface="標楷體" panose="03000509000000000000" pitchFamily="65" charset="-12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標楷體" panose="03000509000000000000" pitchFamily="65" charset="-12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標楷體" panose="03000509000000000000" pitchFamily="65" charset="-12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標楷體" panose="03000509000000000000" pitchFamily="65" charset="-12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標楷體" panose="03000509000000000000" pitchFamily="65" charset="-120"/>
              </a:defRPr>
            </a:lvl9pPr>
          </a:lstStyle>
          <a:p>
            <a:pPr algn="ctr">
              <a:spcBef>
                <a:spcPct val="0"/>
              </a:spcBef>
              <a:buFontTx/>
              <a:buNone/>
            </a:pPr>
            <a:r>
              <a:rPr lang="zh-TW" altLang="en-US" sz="2800" b="1">
                <a:solidFill>
                  <a:srgbClr val="000000"/>
                </a:solidFill>
                <a:latin typeface="Arial" panose="020B0604020202020204" pitchFamily="34" charset="0"/>
              </a:rPr>
              <a:t>最低標</a:t>
            </a:r>
          </a:p>
        </p:txBody>
      </p:sp>
      <p:sp>
        <p:nvSpPr>
          <p:cNvPr id="12" name="Text Box 49"/>
          <p:cNvSpPr txBox="1">
            <a:spLocks noChangeArrowheads="1"/>
          </p:cNvSpPr>
          <p:nvPr/>
        </p:nvSpPr>
        <p:spPr bwMode="auto">
          <a:xfrm>
            <a:off x="5364163" y="2854325"/>
            <a:ext cx="2592387" cy="954088"/>
          </a:xfrm>
          <a:prstGeom prst="rect">
            <a:avLst/>
          </a:prstGeom>
          <a:gradFill rotWithShape="1">
            <a:gsLst>
              <a:gs pos="0">
                <a:srgbClr val="CC0099"/>
              </a:gs>
              <a:gs pos="50000">
                <a:srgbClr val="FFFFFF"/>
              </a:gs>
              <a:gs pos="100000">
                <a:srgbClr val="CC0099"/>
              </a:gs>
            </a:gsLst>
            <a:lin ang="5400000" scaled="1"/>
          </a:gradFill>
          <a:ln w="9525">
            <a:solidFill>
              <a:srgbClr val="FF3399"/>
            </a:solidFill>
            <a:miter lim="800000"/>
            <a:headEnd/>
            <a:tailEnd/>
          </a:ln>
          <a:effectLst>
            <a:outerShdw dist="63500" dir="2212194" algn="ctr" rotWithShape="0">
              <a:srgbClr val="DDDDDD">
                <a:alpha val="50000"/>
              </a:srgbClr>
            </a:outerShdw>
          </a:effectLst>
        </p:spPr>
        <p:txBody>
          <a:bodyPr lIns="0" rIns="0">
            <a:spAutoFit/>
          </a:bodyPr>
          <a:lstStyle/>
          <a:p>
            <a:pPr>
              <a:defRPr/>
            </a:pPr>
            <a:r>
              <a:rPr lang="en-US" altLang="zh-TW" sz="2800" b="1" u="sng" dirty="0">
                <a:solidFill>
                  <a:srgbClr val="000000"/>
                </a:solidFill>
                <a:effectLst>
                  <a:outerShdw blurRad="38100" dist="38100" dir="2700000" algn="tl">
                    <a:srgbClr val="FFFFFF"/>
                  </a:outerShdw>
                </a:effectLst>
                <a:latin typeface="標楷體" pitchFamily="65" charset="-120"/>
              </a:rPr>
              <a:t>1.</a:t>
            </a:r>
            <a:r>
              <a:rPr lang="zh-TW" altLang="en-US" sz="2400" b="1" u="sng" dirty="0">
                <a:solidFill>
                  <a:srgbClr val="000000"/>
                </a:solidFill>
                <a:effectLst>
                  <a:outerShdw blurRad="38100" dist="38100" dir="2700000" algn="tl">
                    <a:srgbClr val="FFFFFF"/>
                  </a:outerShdw>
                </a:effectLst>
                <a:latin typeface="標楷體" pitchFamily="65" charset="-120"/>
              </a:rPr>
              <a:t>評分及格最低標</a:t>
            </a:r>
          </a:p>
          <a:p>
            <a:pPr>
              <a:defRPr/>
            </a:pPr>
            <a:r>
              <a:rPr lang="en-US" altLang="zh-TW" sz="2800" b="1" u="sng" dirty="0">
                <a:solidFill>
                  <a:srgbClr val="000000"/>
                </a:solidFill>
                <a:effectLst>
                  <a:outerShdw blurRad="38100" dist="38100" dir="2700000" algn="tl">
                    <a:srgbClr val="FFFFFF"/>
                  </a:outerShdw>
                </a:effectLst>
                <a:latin typeface="標楷體" pitchFamily="65" charset="-120"/>
              </a:rPr>
              <a:t>2.</a:t>
            </a:r>
            <a:r>
              <a:rPr lang="zh-TW" altLang="en-US" sz="2400" b="1" u="sng" dirty="0">
                <a:solidFill>
                  <a:srgbClr val="000000"/>
                </a:solidFill>
                <a:effectLst>
                  <a:outerShdw blurRad="38100" dist="38100" dir="2700000" algn="tl">
                    <a:srgbClr val="FFFFFF"/>
                  </a:outerShdw>
                </a:effectLst>
                <a:latin typeface="標楷體" pitchFamily="65" charset="-120"/>
              </a:rPr>
              <a:t>適用</a:t>
            </a:r>
            <a:r>
              <a:rPr lang="zh-TW" altLang="en-US" sz="2400" b="1" dirty="0">
                <a:solidFill>
                  <a:srgbClr val="000000"/>
                </a:solidFill>
                <a:latin typeface="標楷體" pitchFamily="65" charset="-120"/>
              </a:rPr>
              <a:t>最有利標</a:t>
            </a:r>
          </a:p>
        </p:txBody>
      </p:sp>
      <p:sp>
        <p:nvSpPr>
          <p:cNvPr id="13" name="Text Box 50"/>
          <p:cNvSpPr txBox="1">
            <a:spLocks noChangeArrowheads="1"/>
          </p:cNvSpPr>
          <p:nvPr/>
        </p:nvSpPr>
        <p:spPr bwMode="auto">
          <a:xfrm>
            <a:off x="5364163" y="4003675"/>
            <a:ext cx="2592387" cy="461963"/>
          </a:xfrm>
          <a:prstGeom prst="rect">
            <a:avLst/>
          </a:prstGeom>
          <a:gradFill rotWithShape="1">
            <a:gsLst>
              <a:gs pos="0">
                <a:srgbClr val="CC0099"/>
              </a:gs>
              <a:gs pos="50000">
                <a:srgbClr val="FFFFFF"/>
              </a:gs>
              <a:gs pos="100000">
                <a:srgbClr val="CC0099"/>
              </a:gs>
            </a:gsLst>
            <a:lin ang="5400000" scaled="1"/>
          </a:gradFill>
          <a:ln w="9525">
            <a:solidFill>
              <a:srgbClr val="FF3399"/>
            </a:solidFill>
            <a:miter lim="800000"/>
            <a:headEnd/>
            <a:tailEnd/>
          </a:ln>
          <a:effectLst>
            <a:outerShdw dist="63500" dir="2212194" algn="ctr" rotWithShape="0">
              <a:srgbClr val="DDDDDD">
                <a:alpha val="50000"/>
              </a:srgbClr>
            </a:outerShdw>
          </a:effectLst>
        </p:spPr>
        <p:txBody>
          <a:bodyPr lIns="0" rIns="0">
            <a:spAutoFit/>
          </a:bodyPr>
          <a:lstStyle/>
          <a:p>
            <a:pPr algn="ctr">
              <a:defRPr/>
            </a:pPr>
            <a:r>
              <a:rPr lang="zh-TW" altLang="en-US" sz="2400" b="1" u="sng" dirty="0">
                <a:solidFill>
                  <a:srgbClr val="000000"/>
                </a:solidFill>
                <a:effectLst>
                  <a:outerShdw blurRad="38100" dist="38100" dir="2700000" algn="tl">
                    <a:srgbClr val="FFFFFF"/>
                  </a:outerShdw>
                </a:effectLst>
              </a:rPr>
              <a:t>準用</a:t>
            </a:r>
            <a:r>
              <a:rPr lang="zh-TW" altLang="en-US" sz="2400" b="1" dirty="0">
                <a:solidFill>
                  <a:srgbClr val="000000"/>
                </a:solidFill>
              </a:rPr>
              <a:t>最有利標</a:t>
            </a:r>
          </a:p>
        </p:txBody>
      </p:sp>
      <p:sp>
        <p:nvSpPr>
          <p:cNvPr id="14" name="Text Box 51"/>
          <p:cNvSpPr txBox="1">
            <a:spLocks noChangeArrowheads="1"/>
          </p:cNvSpPr>
          <p:nvPr/>
        </p:nvSpPr>
        <p:spPr bwMode="auto">
          <a:xfrm>
            <a:off x="5364163" y="5864225"/>
            <a:ext cx="2592387" cy="682625"/>
          </a:xfrm>
          <a:prstGeom prst="rect">
            <a:avLst/>
          </a:prstGeom>
          <a:gradFill rotWithShape="1">
            <a:gsLst>
              <a:gs pos="0">
                <a:srgbClr val="CC0099"/>
              </a:gs>
              <a:gs pos="50000">
                <a:srgbClr val="FFFFFF"/>
              </a:gs>
              <a:gs pos="100000">
                <a:srgbClr val="CC0099"/>
              </a:gs>
            </a:gsLst>
            <a:lin ang="5400000" scaled="1"/>
          </a:gradFill>
          <a:ln w="9525" algn="ctr">
            <a:solidFill>
              <a:srgbClr val="FF3399"/>
            </a:solidFill>
            <a:miter lim="800000"/>
            <a:headEnd/>
            <a:tailEnd/>
          </a:ln>
          <a:effectLst>
            <a:outerShdw dist="63500" dir="2212194" algn="ctr" rotWithShape="0">
              <a:srgbClr val="DDDDDD">
                <a:alpha val="50000"/>
              </a:srgbClr>
            </a:outerShdw>
          </a:effectLst>
        </p:spPr>
        <p:txBody>
          <a:bodyPr lIns="0" rIns="0">
            <a:spAutoFit/>
          </a:bodyPr>
          <a:lstStyle/>
          <a:p>
            <a:pPr algn="ctr">
              <a:lnSpc>
                <a:spcPct val="80000"/>
              </a:lnSpc>
              <a:defRPr/>
            </a:pPr>
            <a:r>
              <a:rPr lang="zh-TW" altLang="en-US" sz="2400" b="1" dirty="0">
                <a:solidFill>
                  <a:srgbClr val="000000"/>
                </a:solidFill>
              </a:rPr>
              <a:t>取最有利標精神</a:t>
            </a:r>
          </a:p>
          <a:p>
            <a:pPr algn="ctr">
              <a:lnSpc>
                <a:spcPct val="80000"/>
              </a:lnSpc>
              <a:defRPr/>
            </a:pPr>
            <a:r>
              <a:rPr lang="en-US" altLang="zh-TW" sz="2400" b="1" u="sng" dirty="0">
                <a:solidFill>
                  <a:srgbClr val="000000"/>
                </a:solidFill>
                <a:effectLst>
                  <a:outerShdw blurRad="38100" dist="38100" dir="2700000" algn="tl">
                    <a:srgbClr val="FFFFFF"/>
                  </a:outerShdw>
                </a:effectLst>
              </a:rPr>
              <a:t>(</a:t>
            </a:r>
            <a:r>
              <a:rPr lang="zh-TW" altLang="en-US" sz="2400" b="1" u="sng" dirty="0">
                <a:solidFill>
                  <a:srgbClr val="000000"/>
                </a:solidFill>
                <a:effectLst>
                  <a:outerShdw blurRad="38100" dist="38100" dir="2700000" algn="tl">
                    <a:srgbClr val="FFFFFF"/>
                  </a:outerShdw>
                </a:effectLst>
              </a:rPr>
              <a:t>參考</a:t>
            </a:r>
            <a:r>
              <a:rPr lang="zh-TW" altLang="en-US" sz="2400" b="1" dirty="0">
                <a:solidFill>
                  <a:srgbClr val="000000"/>
                </a:solidFill>
              </a:rPr>
              <a:t>最有利標</a:t>
            </a:r>
            <a:r>
              <a:rPr lang="en-US" altLang="zh-TW" sz="2400" b="1" dirty="0">
                <a:solidFill>
                  <a:srgbClr val="000000"/>
                </a:solidFill>
              </a:rPr>
              <a:t>)</a:t>
            </a:r>
            <a:endParaRPr lang="zh-TW" altLang="en-US" sz="2400" b="1" dirty="0">
              <a:solidFill>
                <a:srgbClr val="000000"/>
              </a:solidFill>
            </a:endParaRPr>
          </a:p>
        </p:txBody>
      </p:sp>
      <p:sp>
        <p:nvSpPr>
          <p:cNvPr id="29711" name="Line 52"/>
          <p:cNvSpPr>
            <a:spLocks noChangeShapeType="1"/>
          </p:cNvSpPr>
          <p:nvPr/>
        </p:nvSpPr>
        <p:spPr bwMode="auto">
          <a:xfrm>
            <a:off x="3563938" y="2400300"/>
            <a:ext cx="0" cy="0"/>
          </a:xfrm>
          <a:prstGeom prst="line">
            <a:avLst/>
          </a:prstGeom>
          <a:noFill/>
          <a:ln w="44450">
            <a:solidFill>
              <a:srgbClr val="000000"/>
            </a:solidFill>
            <a:miter lim="800000"/>
            <a:headEnd/>
            <a:tailEnd/>
          </a:ln>
          <a:extLst>
            <a:ext uri="{909E8E84-426E-40DD-AFC4-6F175D3DCCD1}">
              <a14:hiddenFill xmlns:a14="http://schemas.microsoft.com/office/drawing/2010/main">
                <a:noFill/>
              </a14:hiddenFill>
            </a:ext>
          </a:extLst>
        </p:spPr>
        <p:txBody>
          <a:bodyPr wrap="none"/>
          <a:lstStyle/>
          <a:p>
            <a:endParaRPr lang="zh-TW" altLang="en-US"/>
          </a:p>
        </p:txBody>
      </p:sp>
      <p:cxnSp>
        <p:nvCxnSpPr>
          <p:cNvPr id="29712" name="AutoShape 53"/>
          <p:cNvCxnSpPr>
            <a:cxnSpLocks noChangeShapeType="1"/>
            <a:stCxn id="29700" idx="3"/>
            <a:endCxn id="12" idx="1"/>
          </p:cNvCxnSpPr>
          <p:nvPr/>
        </p:nvCxnSpPr>
        <p:spPr bwMode="auto">
          <a:xfrm>
            <a:off x="3563938" y="1651000"/>
            <a:ext cx="1800225" cy="1681163"/>
          </a:xfrm>
          <a:prstGeom prst="straightConnector1">
            <a:avLst/>
          </a:prstGeom>
          <a:noFill/>
          <a:ln w="44450">
            <a:solidFill>
              <a:srgbClr val="800080"/>
            </a:solidFill>
            <a:prstDash val="sysDot"/>
            <a:miter lim="800000"/>
            <a:headEnd/>
            <a:tailEnd type="triangle" w="med" len="med"/>
          </a:ln>
          <a:extLst>
            <a:ext uri="{909E8E84-426E-40DD-AFC4-6F175D3DCCD1}">
              <a14:hiddenFill xmlns:a14="http://schemas.microsoft.com/office/drawing/2010/main">
                <a:noFill/>
              </a14:hiddenFill>
            </a:ext>
          </a:extLst>
        </p:spPr>
      </p:cxnSp>
      <p:cxnSp>
        <p:nvCxnSpPr>
          <p:cNvPr id="29713" name="AutoShape 54"/>
          <p:cNvCxnSpPr>
            <a:cxnSpLocks noChangeShapeType="1"/>
            <a:stCxn id="29700" idx="3"/>
            <a:endCxn id="29707" idx="1"/>
          </p:cNvCxnSpPr>
          <p:nvPr/>
        </p:nvCxnSpPr>
        <p:spPr bwMode="auto">
          <a:xfrm>
            <a:off x="3563938" y="1651000"/>
            <a:ext cx="1800225" cy="6350"/>
          </a:xfrm>
          <a:prstGeom prst="straightConnector1">
            <a:avLst/>
          </a:prstGeom>
          <a:noFill/>
          <a:ln w="44450">
            <a:solidFill>
              <a:srgbClr val="800080"/>
            </a:solidFill>
            <a:miter lim="800000"/>
            <a:headEnd/>
            <a:tailEnd type="triangle" w="med" len="med"/>
          </a:ln>
          <a:extLst>
            <a:ext uri="{909E8E84-426E-40DD-AFC4-6F175D3DCCD1}">
              <a14:hiddenFill xmlns:a14="http://schemas.microsoft.com/office/drawing/2010/main">
                <a:noFill/>
              </a14:hiddenFill>
            </a:ext>
          </a:extLst>
        </p:spPr>
      </p:cxnSp>
      <p:cxnSp>
        <p:nvCxnSpPr>
          <p:cNvPr id="29714" name="AutoShape 55"/>
          <p:cNvCxnSpPr>
            <a:cxnSpLocks noChangeShapeType="1"/>
            <a:stCxn id="29702" idx="3"/>
            <a:endCxn id="12" idx="1"/>
          </p:cNvCxnSpPr>
          <p:nvPr/>
        </p:nvCxnSpPr>
        <p:spPr bwMode="auto">
          <a:xfrm>
            <a:off x="3563938" y="2376488"/>
            <a:ext cx="1800225" cy="955675"/>
          </a:xfrm>
          <a:prstGeom prst="straightConnector1">
            <a:avLst/>
          </a:prstGeom>
          <a:noFill/>
          <a:ln w="44450">
            <a:solidFill>
              <a:srgbClr val="0000FF"/>
            </a:solidFill>
            <a:prstDash val="sysDot"/>
            <a:miter lim="800000"/>
            <a:headEnd/>
            <a:tailEnd type="triangle" w="med" len="med"/>
          </a:ln>
          <a:extLst>
            <a:ext uri="{909E8E84-426E-40DD-AFC4-6F175D3DCCD1}">
              <a14:hiddenFill xmlns:a14="http://schemas.microsoft.com/office/drawing/2010/main">
                <a:noFill/>
              </a14:hiddenFill>
            </a:ext>
          </a:extLst>
        </p:spPr>
      </p:cxnSp>
      <p:cxnSp>
        <p:nvCxnSpPr>
          <p:cNvPr id="29715" name="AutoShape 56"/>
          <p:cNvCxnSpPr>
            <a:cxnSpLocks noChangeShapeType="1"/>
            <a:stCxn id="29702" idx="3"/>
            <a:endCxn id="29707" idx="1"/>
          </p:cNvCxnSpPr>
          <p:nvPr/>
        </p:nvCxnSpPr>
        <p:spPr bwMode="auto">
          <a:xfrm flipV="1">
            <a:off x="3563938" y="1657350"/>
            <a:ext cx="1800225" cy="719138"/>
          </a:xfrm>
          <a:prstGeom prst="straightConnector1">
            <a:avLst/>
          </a:prstGeom>
          <a:noFill/>
          <a:ln w="44450">
            <a:solidFill>
              <a:srgbClr val="0000FF"/>
            </a:solidFill>
            <a:miter lim="800000"/>
            <a:headEnd/>
            <a:tailEnd type="triangle" w="med" len="med"/>
          </a:ln>
          <a:extLst>
            <a:ext uri="{909E8E84-426E-40DD-AFC4-6F175D3DCCD1}">
              <a14:hiddenFill xmlns:a14="http://schemas.microsoft.com/office/drawing/2010/main">
                <a:noFill/>
              </a14:hiddenFill>
            </a:ext>
          </a:extLst>
        </p:spPr>
      </p:cxnSp>
      <p:cxnSp>
        <p:nvCxnSpPr>
          <p:cNvPr id="29716" name="AutoShape 57"/>
          <p:cNvCxnSpPr>
            <a:cxnSpLocks noChangeShapeType="1"/>
            <a:stCxn id="29704" idx="3"/>
            <a:endCxn id="29707" idx="1"/>
          </p:cNvCxnSpPr>
          <p:nvPr/>
        </p:nvCxnSpPr>
        <p:spPr bwMode="auto">
          <a:xfrm flipV="1">
            <a:off x="3565525" y="1657350"/>
            <a:ext cx="1798638" cy="1946275"/>
          </a:xfrm>
          <a:prstGeom prst="straightConnector1">
            <a:avLst/>
          </a:prstGeom>
          <a:noFill/>
          <a:ln w="44450">
            <a:solidFill>
              <a:srgbClr val="FF6600"/>
            </a:solidFill>
            <a:miter lim="800000"/>
            <a:headEnd/>
            <a:tailEnd type="triangle" w="med" len="med"/>
          </a:ln>
          <a:extLst>
            <a:ext uri="{909E8E84-426E-40DD-AFC4-6F175D3DCCD1}">
              <a14:hiddenFill xmlns:a14="http://schemas.microsoft.com/office/drawing/2010/main">
                <a:noFill/>
              </a14:hiddenFill>
            </a:ext>
          </a:extLst>
        </p:spPr>
      </p:cxnSp>
      <p:cxnSp>
        <p:nvCxnSpPr>
          <p:cNvPr id="29717" name="AutoShape 58"/>
          <p:cNvCxnSpPr>
            <a:cxnSpLocks noChangeShapeType="1"/>
            <a:stCxn id="29705" idx="3"/>
            <a:endCxn id="13" idx="1"/>
          </p:cNvCxnSpPr>
          <p:nvPr/>
        </p:nvCxnSpPr>
        <p:spPr bwMode="auto">
          <a:xfrm flipV="1">
            <a:off x="3565525" y="4233863"/>
            <a:ext cx="1798638" cy="4762"/>
          </a:xfrm>
          <a:prstGeom prst="straightConnector1">
            <a:avLst/>
          </a:prstGeom>
          <a:noFill/>
          <a:ln w="44450">
            <a:solidFill>
              <a:srgbClr val="FF6600"/>
            </a:solidFill>
            <a:prstDash val="sysDot"/>
            <a:miter lim="800000"/>
            <a:headEnd/>
            <a:tailEnd type="triangle" w="med" len="med"/>
          </a:ln>
          <a:extLst>
            <a:ext uri="{909E8E84-426E-40DD-AFC4-6F175D3DCCD1}">
              <a14:hiddenFill xmlns:a14="http://schemas.microsoft.com/office/drawing/2010/main">
                <a:noFill/>
              </a14:hiddenFill>
            </a:ext>
          </a:extLst>
        </p:spPr>
      </p:cxnSp>
      <p:cxnSp>
        <p:nvCxnSpPr>
          <p:cNvPr id="29718" name="AutoShape 59"/>
          <p:cNvCxnSpPr>
            <a:cxnSpLocks noChangeShapeType="1"/>
            <a:stCxn id="29730" idx="3"/>
            <a:endCxn id="29707" idx="1"/>
          </p:cNvCxnSpPr>
          <p:nvPr/>
        </p:nvCxnSpPr>
        <p:spPr bwMode="auto">
          <a:xfrm flipV="1">
            <a:off x="3563938" y="1657350"/>
            <a:ext cx="1800225" cy="3689350"/>
          </a:xfrm>
          <a:prstGeom prst="straightConnector1">
            <a:avLst/>
          </a:prstGeom>
          <a:noFill/>
          <a:ln w="44450">
            <a:solidFill>
              <a:srgbClr val="008000"/>
            </a:solidFill>
            <a:miter lim="800000"/>
            <a:headEnd/>
            <a:tailEnd type="triangle" w="med" len="med"/>
          </a:ln>
          <a:extLst>
            <a:ext uri="{909E8E84-426E-40DD-AFC4-6F175D3DCCD1}">
              <a14:hiddenFill xmlns:a14="http://schemas.microsoft.com/office/drawing/2010/main">
                <a:noFill/>
              </a14:hiddenFill>
            </a:ext>
          </a:extLst>
        </p:spPr>
      </p:cxnSp>
      <p:cxnSp>
        <p:nvCxnSpPr>
          <p:cNvPr id="29719" name="AutoShape 60"/>
          <p:cNvCxnSpPr>
            <a:cxnSpLocks noChangeShapeType="1"/>
            <a:stCxn id="29731" idx="3"/>
            <a:endCxn id="14" idx="1"/>
          </p:cNvCxnSpPr>
          <p:nvPr/>
        </p:nvCxnSpPr>
        <p:spPr bwMode="auto">
          <a:xfrm flipV="1">
            <a:off x="3563938" y="6205538"/>
            <a:ext cx="1800225" cy="50800"/>
          </a:xfrm>
          <a:prstGeom prst="straightConnector1">
            <a:avLst/>
          </a:prstGeom>
          <a:noFill/>
          <a:ln w="44450">
            <a:solidFill>
              <a:srgbClr val="008000"/>
            </a:solidFill>
            <a:prstDash val="sysDot"/>
            <a:miter lim="800000"/>
            <a:headEnd/>
            <a:tailEnd type="triangle" w="med" len="med"/>
          </a:ln>
          <a:extLst>
            <a:ext uri="{909E8E84-426E-40DD-AFC4-6F175D3DCCD1}">
              <a14:hiddenFill xmlns:a14="http://schemas.microsoft.com/office/drawing/2010/main">
                <a:noFill/>
              </a14:hiddenFill>
            </a:ext>
          </a:extLst>
        </p:spPr>
      </p:cxnSp>
      <p:sp>
        <p:nvSpPr>
          <p:cNvPr id="29720" name="Text Box 61"/>
          <p:cNvSpPr txBox="1">
            <a:spLocks noChangeArrowheads="1"/>
          </p:cNvSpPr>
          <p:nvPr/>
        </p:nvSpPr>
        <p:spPr bwMode="auto">
          <a:xfrm>
            <a:off x="1908175" y="2762250"/>
            <a:ext cx="503238" cy="1044575"/>
          </a:xfrm>
          <a:prstGeom prst="rect">
            <a:avLst/>
          </a:prstGeom>
          <a:gradFill rotWithShape="1">
            <a:gsLst>
              <a:gs pos="0">
                <a:srgbClr val="FFCF01"/>
              </a:gs>
              <a:gs pos="50000">
                <a:srgbClr val="FFFFFF"/>
              </a:gs>
              <a:gs pos="100000">
                <a:srgbClr val="FFCF01"/>
              </a:gs>
            </a:gsLst>
            <a:lin ang="5400000" scaled="1"/>
          </a:gradFill>
          <a:ln w="9525">
            <a:solidFill>
              <a:srgbClr val="FFCF01"/>
            </a:solidFill>
            <a:miter lim="800000"/>
            <a:headEnd/>
            <a:tailEnd/>
          </a:ln>
          <a:effectLst>
            <a:outerShdw dist="81320" dir="3080412" algn="ctr" rotWithShape="0">
              <a:srgbClr val="DDDDDD">
                <a:alpha val="50000"/>
              </a:srgbClr>
            </a:outerShdw>
          </a:effectLst>
        </p:spPr>
        <p:txBody>
          <a:bodyPr lIns="54000" tIns="36000" rIns="54000" bIns="36000">
            <a:spAutoFit/>
          </a:bodyPr>
          <a:lstStyle>
            <a:lvl1pPr>
              <a:spcBef>
                <a:spcPct val="20000"/>
              </a:spcBef>
              <a:buChar char="•"/>
              <a:defRPr kumimoji="1" sz="3200">
                <a:solidFill>
                  <a:schemeClr val="tx1"/>
                </a:solidFill>
                <a:latin typeface="Times New Roman" panose="02020603050405020304" pitchFamily="18" charset="0"/>
                <a:ea typeface="標楷體" panose="03000509000000000000" pitchFamily="65" charset="-120"/>
              </a:defRPr>
            </a:lvl1pPr>
            <a:lvl2pPr marL="742950" indent="-285750">
              <a:spcBef>
                <a:spcPct val="20000"/>
              </a:spcBef>
              <a:buChar char="–"/>
              <a:defRPr kumimoji="1" sz="2800">
                <a:solidFill>
                  <a:schemeClr val="tx1"/>
                </a:solidFill>
                <a:latin typeface="Times New Roman" panose="02020603050405020304" pitchFamily="18" charset="0"/>
                <a:ea typeface="標楷體" panose="03000509000000000000" pitchFamily="65" charset="-120"/>
              </a:defRPr>
            </a:lvl2pPr>
            <a:lvl3pPr marL="1143000" indent="-228600">
              <a:spcBef>
                <a:spcPct val="20000"/>
              </a:spcBef>
              <a:buChar char="•"/>
              <a:defRPr kumimoji="1" sz="2400">
                <a:solidFill>
                  <a:schemeClr val="tx1"/>
                </a:solidFill>
                <a:latin typeface="Times New Roman" panose="02020603050405020304" pitchFamily="18" charset="0"/>
                <a:ea typeface="標楷體" panose="03000509000000000000" pitchFamily="65" charset="-120"/>
              </a:defRPr>
            </a:lvl3pPr>
            <a:lvl4pPr marL="1600200" indent="-228600">
              <a:spcBef>
                <a:spcPct val="20000"/>
              </a:spcBef>
              <a:buChar char="–"/>
              <a:defRPr kumimoji="1" sz="2000">
                <a:solidFill>
                  <a:schemeClr val="tx1"/>
                </a:solidFill>
                <a:latin typeface="Times New Roman" panose="02020603050405020304" pitchFamily="18" charset="0"/>
                <a:ea typeface="標楷體" panose="03000509000000000000" pitchFamily="65" charset="-120"/>
              </a:defRPr>
            </a:lvl4pPr>
            <a:lvl5pPr marL="2057400" indent="-228600">
              <a:spcBef>
                <a:spcPct val="20000"/>
              </a:spcBef>
              <a:buChar char="»"/>
              <a:defRPr kumimoji="1" sz="2000">
                <a:solidFill>
                  <a:schemeClr val="tx1"/>
                </a:solidFill>
                <a:latin typeface="Times New Roman" panose="02020603050405020304" pitchFamily="18" charset="0"/>
                <a:ea typeface="標楷體" panose="03000509000000000000" pitchFamily="65" charset="-12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標楷體" panose="03000509000000000000" pitchFamily="65" charset="-12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標楷體" panose="03000509000000000000" pitchFamily="65" charset="-12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標楷體" panose="03000509000000000000" pitchFamily="65" charset="-12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標楷體" panose="03000509000000000000" pitchFamily="65" charset="-120"/>
              </a:defRPr>
            </a:lvl9pPr>
          </a:lstStyle>
          <a:p>
            <a:pPr>
              <a:lnSpc>
                <a:spcPct val="75000"/>
              </a:lnSpc>
              <a:spcBef>
                <a:spcPct val="0"/>
              </a:spcBef>
              <a:buFontTx/>
              <a:buNone/>
            </a:pPr>
            <a:r>
              <a:rPr lang="zh-TW" altLang="en-US" sz="2800" b="1">
                <a:solidFill>
                  <a:srgbClr val="000000"/>
                </a:solidFill>
                <a:latin typeface="Arial" panose="020B0604020202020204" pitchFamily="34" charset="0"/>
              </a:rPr>
              <a:t>未公開</a:t>
            </a:r>
          </a:p>
        </p:txBody>
      </p:sp>
      <p:sp>
        <p:nvSpPr>
          <p:cNvPr id="29721" name="Text Box 62"/>
          <p:cNvSpPr txBox="1">
            <a:spLocks noChangeArrowheads="1"/>
          </p:cNvSpPr>
          <p:nvPr/>
        </p:nvSpPr>
        <p:spPr bwMode="auto">
          <a:xfrm>
            <a:off x="1908175" y="3838575"/>
            <a:ext cx="503238" cy="647700"/>
          </a:xfrm>
          <a:prstGeom prst="rect">
            <a:avLst/>
          </a:prstGeom>
          <a:gradFill rotWithShape="1">
            <a:gsLst>
              <a:gs pos="0">
                <a:srgbClr val="FFCF01"/>
              </a:gs>
              <a:gs pos="50000">
                <a:srgbClr val="FFFFFF"/>
              </a:gs>
              <a:gs pos="100000">
                <a:srgbClr val="FFCF01"/>
              </a:gs>
            </a:gsLst>
            <a:lin ang="5400000" scaled="1"/>
          </a:gradFill>
          <a:ln w="9525">
            <a:solidFill>
              <a:srgbClr val="FFCF01"/>
            </a:solidFill>
            <a:miter lim="800000"/>
            <a:headEnd/>
            <a:tailEnd/>
          </a:ln>
          <a:effectLst>
            <a:outerShdw dist="81320" dir="3080412" algn="ctr" rotWithShape="0">
              <a:srgbClr val="DDDDDD">
                <a:alpha val="50000"/>
              </a:srgbClr>
            </a:outerShdw>
          </a:effectLst>
        </p:spPr>
        <p:txBody>
          <a:bodyPr lIns="54000" tIns="0" rIns="54000" bIns="0"/>
          <a:lstStyle>
            <a:lvl1pPr>
              <a:spcBef>
                <a:spcPct val="20000"/>
              </a:spcBef>
              <a:buChar char="•"/>
              <a:defRPr kumimoji="1" sz="3200">
                <a:solidFill>
                  <a:schemeClr val="tx1"/>
                </a:solidFill>
                <a:latin typeface="Times New Roman" panose="02020603050405020304" pitchFamily="18" charset="0"/>
                <a:ea typeface="標楷體" panose="03000509000000000000" pitchFamily="65" charset="-120"/>
              </a:defRPr>
            </a:lvl1pPr>
            <a:lvl2pPr marL="742950" indent="-285750">
              <a:spcBef>
                <a:spcPct val="20000"/>
              </a:spcBef>
              <a:buChar char="–"/>
              <a:defRPr kumimoji="1" sz="2800">
                <a:solidFill>
                  <a:schemeClr val="tx1"/>
                </a:solidFill>
                <a:latin typeface="Times New Roman" panose="02020603050405020304" pitchFamily="18" charset="0"/>
                <a:ea typeface="標楷體" panose="03000509000000000000" pitchFamily="65" charset="-120"/>
              </a:defRPr>
            </a:lvl2pPr>
            <a:lvl3pPr marL="1143000" indent="-228600">
              <a:spcBef>
                <a:spcPct val="20000"/>
              </a:spcBef>
              <a:buChar char="•"/>
              <a:defRPr kumimoji="1" sz="2400">
                <a:solidFill>
                  <a:schemeClr val="tx1"/>
                </a:solidFill>
                <a:latin typeface="Times New Roman" panose="02020603050405020304" pitchFamily="18" charset="0"/>
                <a:ea typeface="標楷體" panose="03000509000000000000" pitchFamily="65" charset="-120"/>
              </a:defRPr>
            </a:lvl3pPr>
            <a:lvl4pPr marL="1600200" indent="-228600">
              <a:spcBef>
                <a:spcPct val="20000"/>
              </a:spcBef>
              <a:buChar char="–"/>
              <a:defRPr kumimoji="1" sz="2000">
                <a:solidFill>
                  <a:schemeClr val="tx1"/>
                </a:solidFill>
                <a:latin typeface="Times New Roman" panose="02020603050405020304" pitchFamily="18" charset="0"/>
                <a:ea typeface="標楷體" panose="03000509000000000000" pitchFamily="65" charset="-120"/>
              </a:defRPr>
            </a:lvl4pPr>
            <a:lvl5pPr marL="2057400" indent="-228600">
              <a:spcBef>
                <a:spcPct val="20000"/>
              </a:spcBef>
              <a:buChar char="»"/>
              <a:defRPr kumimoji="1" sz="2000">
                <a:solidFill>
                  <a:schemeClr val="tx1"/>
                </a:solidFill>
                <a:latin typeface="Times New Roman" panose="02020603050405020304" pitchFamily="18" charset="0"/>
                <a:ea typeface="標楷體" panose="03000509000000000000" pitchFamily="65" charset="-12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標楷體" panose="03000509000000000000" pitchFamily="65" charset="-12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標楷體" panose="03000509000000000000" pitchFamily="65" charset="-12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標楷體" panose="03000509000000000000" pitchFamily="65" charset="-12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標楷體" panose="03000509000000000000" pitchFamily="65" charset="-120"/>
              </a:defRPr>
            </a:lvl9pPr>
          </a:lstStyle>
          <a:p>
            <a:pPr>
              <a:lnSpc>
                <a:spcPct val="75000"/>
              </a:lnSpc>
              <a:spcBef>
                <a:spcPct val="0"/>
              </a:spcBef>
              <a:buFontTx/>
              <a:buNone/>
            </a:pPr>
            <a:r>
              <a:rPr lang="zh-TW" altLang="en-US" sz="2800" b="1">
                <a:solidFill>
                  <a:srgbClr val="000000"/>
                </a:solidFill>
                <a:latin typeface="Arial" panose="020B0604020202020204" pitchFamily="34" charset="0"/>
              </a:rPr>
              <a:t>公開</a:t>
            </a:r>
          </a:p>
        </p:txBody>
      </p:sp>
      <p:cxnSp>
        <p:nvCxnSpPr>
          <p:cNvPr id="29722" name="AutoShape 63"/>
          <p:cNvCxnSpPr>
            <a:cxnSpLocks noChangeShapeType="1"/>
            <a:stCxn id="29701" idx="3"/>
            <a:endCxn id="29720" idx="1"/>
          </p:cNvCxnSpPr>
          <p:nvPr/>
        </p:nvCxnSpPr>
        <p:spPr bwMode="auto">
          <a:xfrm flipV="1">
            <a:off x="1692275" y="3284538"/>
            <a:ext cx="215900" cy="382587"/>
          </a:xfrm>
          <a:prstGeom prst="bentConnector3">
            <a:avLst>
              <a:gd name="adj1" fmla="val 49264"/>
            </a:avLst>
          </a:prstGeom>
          <a:noFill/>
          <a:ln w="25400">
            <a:solidFill>
              <a:srgbClr val="000000"/>
            </a:solidFill>
            <a:miter lim="800000"/>
            <a:headEnd/>
            <a:tailEnd/>
          </a:ln>
          <a:extLst>
            <a:ext uri="{909E8E84-426E-40DD-AFC4-6F175D3DCCD1}">
              <a14:hiddenFill xmlns:a14="http://schemas.microsoft.com/office/drawing/2010/main">
                <a:noFill/>
              </a14:hiddenFill>
            </a:ext>
          </a:extLst>
        </p:spPr>
      </p:cxnSp>
      <p:cxnSp>
        <p:nvCxnSpPr>
          <p:cNvPr id="29723" name="AutoShape 64"/>
          <p:cNvCxnSpPr>
            <a:cxnSpLocks noChangeShapeType="1"/>
            <a:stCxn id="29701" idx="3"/>
            <a:endCxn id="29721" idx="1"/>
          </p:cNvCxnSpPr>
          <p:nvPr/>
        </p:nvCxnSpPr>
        <p:spPr bwMode="auto">
          <a:xfrm>
            <a:off x="1692275" y="3667125"/>
            <a:ext cx="215900" cy="495300"/>
          </a:xfrm>
          <a:prstGeom prst="bentConnector3">
            <a:avLst>
              <a:gd name="adj1" fmla="val 49264"/>
            </a:avLst>
          </a:prstGeom>
          <a:noFill/>
          <a:ln w="25400">
            <a:solidFill>
              <a:srgbClr val="000000"/>
            </a:solidFill>
            <a:miter lim="800000"/>
            <a:headEnd/>
            <a:tailEnd/>
          </a:ln>
          <a:extLst>
            <a:ext uri="{909E8E84-426E-40DD-AFC4-6F175D3DCCD1}">
              <a14:hiddenFill xmlns:a14="http://schemas.microsoft.com/office/drawing/2010/main">
                <a:noFill/>
              </a14:hiddenFill>
            </a:ext>
          </a:extLst>
        </p:spPr>
      </p:cxnSp>
      <p:cxnSp>
        <p:nvCxnSpPr>
          <p:cNvPr id="29724" name="AutoShape 65"/>
          <p:cNvCxnSpPr>
            <a:cxnSpLocks noChangeShapeType="1"/>
            <a:stCxn id="29720" idx="3"/>
            <a:endCxn id="29703" idx="1"/>
          </p:cNvCxnSpPr>
          <p:nvPr/>
        </p:nvCxnSpPr>
        <p:spPr bwMode="auto">
          <a:xfrm flipV="1">
            <a:off x="2411413" y="3027363"/>
            <a:ext cx="217487" cy="257175"/>
          </a:xfrm>
          <a:prstGeom prst="bentConnector3">
            <a:avLst>
              <a:gd name="adj1" fmla="val 49634"/>
            </a:avLst>
          </a:prstGeom>
          <a:noFill/>
          <a:ln w="25400">
            <a:solidFill>
              <a:srgbClr val="000000"/>
            </a:solidFill>
            <a:miter lim="800000"/>
            <a:headEnd/>
            <a:tailEnd/>
          </a:ln>
          <a:extLst>
            <a:ext uri="{909E8E84-426E-40DD-AFC4-6F175D3DCCD1}">
              <a14:hiddenFill xmlns:a14="http://schemas.microsoft.com/office/drawing/2010/main">
                <a:noFill/>
              </a14:hiddenFill>
            </a:ext>
          </a:extLst>
        </p:spPr>
      </p:cxnSp>
      <p:cxnSp>
        <p:nvCxnSpPr>
          <p:cNvPr id="29725" name="AutoShape 66"/>
          <p:cNvCxnSpPr>
            <a:cxnSpLocks noChangeShapeType="1"/>
            <a:stCxn id="29720" idx="3"/>
            <a:endCxn id="29704" idx="1"/>
          </p:cNvCxnSpPr>
          <p:nvPr/>
        </p:nvCxnSpPr>
        <p:spPr bwMode="auto">
          <a:xfrm>
            <a:off x="2411413" y="3284538"/>
            <a:ext cx="217487" cy="319087"/>
          </a:xfrm>
          <a:prstGeom prst="bentConnector3">
            <a:avLst>
              <a:gd name="adj1" fmla="val 49634"/>
            </a:avLst>
          </a:prstGeom>
          <a:noFill/>
          <a:ln w="25400">
            <a:solidFill>
              <a:srgbClr val="000000"/>
            </a:solidFill>
            <a:miter lim="800000"/>
            <a:headEnd/>
            <a:tailEnd/>
          </a:ln>
          <a:extLst>
            <a:ext uri="{909E8E84-426E-40DD-AFC4-6F175D3DCCD1}">
              <a14:hiddenFill xmlns:a14="http://schemas.microsoft.com/office/drawing/2010/main">
                <a:noFill/>
              </a14:hiddenFill>
            </a:ext>
          </a:extLst>
        </p:spPr>
      </p:cxnSp>
      <p:cxnSp>
        <p:nvCxnSpPr>
          <p:cNvPr id="29726" name="AutoShape 67"/>
          <p:cNvCxnSpPr>
            <a:cxnSpLocks noChangeShapeType="1"/>
            <a:stCxn id="29721" idx="3"/>
            <a:endCxn id="29705" idx="1"/>
          </p:cNvCxnSpPr>
          <p:nvPr/>
        </p:nvCxnSpPr>
        <p:spPr bwMode="auto">
          <a:xfrm>
            <a:off x="2411413" y="4162425"/>
            <a:ext cx="217487" cy="76200"/>
          </a:xfrm>
          <a:prstGeom prst="bentConnector3">
            <a:avLst>
              <a:gd name="adj1" fmla="val 49634"/>
            </a:avLst>
          </a:prstGeom>
          <a:noFill/>
          <a:ln w="25400">
            <a:solidFill>
              <a:srgbClr val="000000"/>
            </a:solidFill>
            <a:miter lim="800000"/>
            <a:headEnd/>
            <a:tailEnd/>
          </a:ln>
          <a:extLst>
            <a:ext uri="{909E8E84-426E-40DD-AFC4-6F175D3DCCD1}">
              <a14:hiddenFill xmlns:a14="http://schemas.microsoft.com/office/drawing/2010/main">
                <a:noFill/>
              </a14:hiddenFill>
            </a:ext>
          </a:extLst>
        </p:spPr>
      </p:cxnSp>
      <p:sp>
        <p:nvSpPr>
          <p:cNvPr id="29727" name="Rectangle 68"/>
          <p:cNvSpPr>
            <a:spLocks noChangeArrowheads="1"/>
          </p:cNvSpPr>
          <p:nvPr/>
        </p:nvSpPr>
        <p:spPr bwMode="auto">
          <a:xfrm>
            <a:off x="250825" y="1773238"/>
            <a:ext cx="719138" cy="237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1434" tIns="45717" rIns="91434" bIns="45717" anchor="ctr"/>
          <a:lstStyle>
            <a:lvl1pPr>
              <a:spcBef>
                <a:spcPct val="20000"/>
              </a:spcBef>
              <a:buChar char="•"/>
              <a:defRPr kumimoji="1" sz="3200">
                <a:solidFill>
                  <a:schemeClr val="tx1"/>
                </a:solidFill>
                <a:latin typeface="Times New Roman" panose="02020603050405020304" pitchFamily="18" charset="0"/>
                <a:ea typeface="標楷體" panose="03000509000000000000" pitchFamily="65" charset="-120"/>
              </a:defRPr>
            </a:lvl1pPr>
            <a:lvl2pPr marL="742950" indent="-285750">
              <a:spcBef>
                <a:spcPct val="20000"/>
              </a:spcBef>
              <a:buChar char="–"/>
              <a:defRPr kumimoji="1" sz="2800">
                <a:solidFill>
                  <a:schemeClr val="tx1"/>
                </a:solidFill>
                <a:latin typeface="Times New Roman" panose="02020603050405020304" pitchFamily="18" charset="0"/>
                <a:ea typeface="標楷體" panose="03000509000000000000" pitchFamily="65" charset="-120"/>
              </a:defRPr>
            </a:lvl2pPr>
            <a:lvl3pPr marL="1143000" indent="-228600">
              <a:spcBef>
                <a:spcPct val="20000"/>
              </a:spcBef>
              <a:buChar char="•"/>
              <a:defRPr kumimoji="1" sz="2400">
                <a:solidFill>
                  <a:schemeClr val="tx1"/>
                </a:solidFill>
                <a:latin typeface="Times New Roman" panose="02020603050405020304" pitchFamily="18" charset="0"/>
                <a:ea typeface="標楷體" panose="03000509000000000000" pitchFamily="65" charset="-120"/>
              </a:defRPr>
            </a:lvl3pPr>
            <a:lvl4pPr marL="1600200" indent="-228600">
              <a:spcBef>
                <a:spcPct val="20000"/>
              </a:spcBef>
              <a:buChar char="–"/>
              <a:defRPr kumimoji="1" sz="2000">
                <a:solidFill>
                  <a:schemeClr val="tx1"/>
                </a:solidFill>
                <a:latin typeface="Times New Roman" panose="02020603050405020304" pitchFamily="18" charset="0"/>
                <a:ea typeface="標楷體" panose="03000509000000000000" pitchFamily="65" charset="-120"/>
              </a:defRPr>
            </a:lvl4pPr>
            <a:lvl5pPr marL="2057400" indent="-228600">
              <a:spcBef>
                <a:spcPct val="20000"/>
              </a:spcBef>
              <a:buChar char="»"/>
              <a:defRPr kumimoji="1" sz="2000">
                <a:solidFill>
                  <a:schemeClr val="tx1"/>
                </a:solidFill>
                <a:latin typeface="Times New Roman" panose="02020603050405020304" pitchFamily="18" charset="0"/>
                <a:ea typeface="標楷體" panose="03000509000000000000" pitchFamily="65" charset="-12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標楷體" panose="03000509000000000000" pitchFamily="65" charset="-12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標楷體" panose="03000509000000000000" pitchFamily="65" charset="-12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標楷體" panose="03000509000000000000" pitchFamily="65" charset="-12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標楷體" panose="03000509000000000000" pitchFamily="65" charset="-120"/>
              </a:defRPr>
            </a:lvl9pPr>
          </a:lstStyle>
          <a:p>
            <a:pPr algn="ctr">
              <a:lnSpc>
                <a:spcPct val="85000"/>
              </a:lnSpc>
              <a:spcBef>
                <a:spcPct val="0"/>
              </a:spcBef>
              <a:buFontTx/>
              <a:buNone/>
            </a:pPr>
            <a:r>
              <a:rPr lang="zh-TW" altLang="en-US" sz="2800" b="1">
                <a:solidFill>
                  <a:srgbClr val="FF3300"/>
                </a:solidFill>
                <a:latin typeface="華康粗圓體"/>
                <a:ea typeface="華康粗圓體"/>
                <a:cs typeface="華康粗圓體"/>
              </a:rPr>
              <a:t>公告金額以上</a:t>
            </a:r>
          </a:p>
        </p:txBody>
      </p:sp>
      <p:sp>
        <p:nvSpPr>
          <p:cNvPr id="29728" name="Rectangle 69"/>
          <p:cNvSpPr>
            <a:spLocks noChangeArrowheads="1"/>
          </p:cNvSpPr>
          <p:nvPr/>
        </p:nvSpPr>
        <p:spPr bwMode="auto">
          <a:xfrm>
            <a:off x="250825" y="4800600"/>
            <a:ext cx="719138" cy="1998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1434" tIns="45717" rIns="91434" bIns="45717" anchor="ctr"/>
          <a:lstStyle>
            <a:lvl1pPr>
              <a:spcBef>
                <a:spcPct val="20000"/>
              </a:spcBef>
              <a:buChar char="•"/>
              <a:defRPr kumimoji="1" sz="3200">
                <a:solidFill>
                  <a:schemeClr val="tx1"/>
                </a:solidFill>
                <a:latin typeface="Times New Roman" panose="02020603050405020304" pitchFamily="18" charset="0"/>
                <a:ea typeface="標楷體" panose="03000509000000000000" pitchFamily="65" charset="-120"/>
              </a:defRPr>
            </a:lvl1pPr>
            <a:lvl2pPr marL="742950" indent="-285750">
              <a:spcBef>
                <a:spcPct val="20000"/>
              </a:spcBef>
              <a:buChar char="–"/>
              <a:defRPr kumimoji="1" sz="2800">
                <a:solidFill>
                  <a:schemeClr val="tx1"/>
                </a:solidFill>
                <a:latin typeface="Times New Roman" panose="02020603050405020304" pitchFamily="18" charset="0"/>
                <a:ea typeface="標楷體" panose="03000509000000000000" pitchFamily="65" charset="-120"/>
              </a:defRPr>
            </a:lvl2pPr>
            <a:lvl3pPr marL="1143000" indent="-228600">
              <a:spcBef>
                <a:spcPct val="20000"/>
              </a:spcBef>
              <a:buChar char="•"/>
              <a:defRPr kumimoji="1" sz="2400">
                <a:solidFill>
                  <a:schemeClr val="tx1"/>
                </a:solidFill>
                <a:latin typeface="Times New Roman" panose="02020603050405020304" pitchFamily="18" charset="0"/>
                <a:ea typeface="標楷體" panose="03000509000000000000" pitchFamily="65" charset="-120"/>
              </a:defRPr>
            </a:lvl3pPr>
            <a:lvl4pPr marL="1600200" indent="-228600">
              <a:spcBef>
                <a:spcPct val="20000"/>
              </a:spcBef>
              <a:buChar char="–"/>
              <a:defRPr kumimoji="1" sz="2000">
                <a:solidFill>
                  <a:schemeClr val="tx1"/>
                </a:solidFill>
                <a:latin typeface="Times New Roman" panose="02020603050405020304" pitchFamily="18" charset="0"/>
                <a:ea typeface="標楷體" panose="03000509000000000000" pitchFamily="65" charset="-120"/>
              </a:defRPr>
            </a:lvl4pPr>
            <a:lvl5pPr marL="2057400" indent="-228600">
              <a:spcBef>
                <a:spcPct val="20000"/>
              </a:spcBef>
              <a:buChar char="»"/>
              <a:defRPr kumimoji="1" sz="2000">
                <a:solidFill>
                  <a:schemeClr val="tx1"/>
                </a:solidFill>
                <a:latin typeface="Times New Roman" panose="02020603050405020304" pitchFamily="18" charset="0"/>
                <a:ea typeface="標楷體" panose="03000509000000000000" pitchFamily="65" charset="-12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標楷體" panose="03000509000000000000" pitchFamily="65" charset="-12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標楷體" panose="03000509000000000000" pitchFamily="65" charset="-12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標楷體" panose="03000509000000000000" pitchFamily="65" charset="-12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標楷體" panose="03000509000000000000" pitchFamily="65" charset="-120"/>
              </a:defRPr>
            </a:lvl9pPr>
          </a:lstStyle>
          <a:p>
            <a:pPr algn="ctr">
              <a:lnSpc>
                <a:spcPct val="85000"/>
              </a:lnSpc>
              <a:spcBef>
                <a:spcPct val="0"/>
              </a:spcBef>
              <a:buFontTx/>
              <a:buNone/>
            </a:pPr>
            <a:r>
              <a:rPr lang="zh-TW" altLang="en-US" sz="2600" b="1" dirty="0">
                <a:solidFill>
                  <a:srgbClr val="FF3300"/>
                </a:solidFill>
                <a:latin typeface="華康粗圓體"/>
                <a:ea typeface="華康粗圓體"/>
                <a:cs typeface="華康粗圓體"/>
              </a:rPr>
              <a:t>未達公告金額</a:t>
            </a:r>
          </a:p>
        </p:txBody>
      </p:sp>
      <p:sp>
        <p:nvSpPr>
          <p:cNvPr id="29729" name="Line 70"/>
          <p:cNvSpPr>
            <a:spLocks noChangeShapeType="1"/>
          </p:cNvSpPr>
          <p:nvPr/>
        </p:nvSpPr>
        <p:spPr bwMode="auto">
          <a:xfrm>
            <a:off x="71438" y="4724400"/>
            <a:ext cx="3563937" cy="0"/>
          </a:xfrm>
          <a:prstGeom prst="line">
            <a:avLst/>
          </a:prstGeom>
          <a:noFill/>
          <a:ln w="57150">
            <a:solidFill>
              <a:srgbClr val="499149"/>
            </a:solidFill>
            <a:prstDash val="dashDot"/>
            <a:round/>
            <a:headEnd/>
            <a:tailEnd/>
          </a:ln>
          <a:extLst>
            <a:ext uri="{909E8E84-426E-40DD-AFC4-6F175D3DCCD1}">
              <a14:hiddenFill xmlns:a14="http://schemas.microsoft.com/office/drawing/2010/main">
                <a:noFill/>
              </a14:hiddenFill>
            </a:ext>
          </a:extLst>
        </p:spPr>
        <p:txBody>
          <a:bodyPr wrap="none"/>
          <a:lstStyle/>
          <a:p>
            <a:endParaRPr lang="zh-TW" altLang="en-US"/>
          </a:p>
        </p:txBody>
      </p:sp>
      <p:sp>
        <p:nvSpPr>
          <p:cNvPr id="29730" name="Text Box 71"/>
          <p:cNvSpPr txBox="1">
            <a:spLocks noChangeArrowheads="1"/>
          </p:cNvSpPr>
          <p:nvPr/>
        </p:nvSpPr>
        <p:spPr bwMode="auto">
          <a:xfrm>
            <a:off x="1908175" y="5118100"/>
            <a:ext cx="1655763" cy="455613"/>
          </a:xfrm>
          <a:prstGeom prst="rect">
            <a:avLst/>
          </a:prstGeom>
          <a:gradFill rotWithShape="1">
            <a:gsLst>
              <a:gs pos="0">
                <a:srgbClr val="008000"/>
              </a:gs>
              <a:gs pos="50000">
                <a:srgbClr val="FFFFFF"/>
              </a:gs>
              <a:gs pos="100000">
                <a:srgbClr val="0080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lIns="54000" rIns="54000">
            <a:spAutoFit/>
          </a:bodyPr>
          <a:lstStyle>
            <a:lvl1pPr>
              <a:spcBef>
                <a:spcPct val="20000"/>
              </a:spcBef>
              <a:buChar char="•"/>
              <a:defRPr kumimoji="1" sz="3200">
                <a:solidFill>
                  <a:schemeClr val="tx1"/>
                </a:solidFill>
                <a:latin typeface="Times New Roman" panose="02020603050405020304" pitchFamily="18" charset="0"/>
                <a:ea typeface="標楷體" panose="03000509000000000000" pitchFamily="65" charset="-120"/>
              </a:defRPr>
            </a:lvl1pPr>
            <a:lvl2pPr marL="742950" indent="-285750">
              <a:spcBef>
                <a:spcPct val="20000"/>
              </a:spcBef>
              <a:buChar char="–"/>
              <a:defRPr kumimoji="1" sz="2800">
                <a:solidFill>
                  <a:schemeClr val="tx1"/>
                </a:solidFill>
                <a:latin typeface="Times New Roman" panose="02020603050405020304" pitchFamily="18" charset="0"/>
                <a:ea typeface="標楷體" panose="03000509000000000000" pitchFamily="65" charset="-120"/>
              </a:defRPr>
            </a:lvl2pPr>
            <a:lvl3pPr marL="1143000" indent="-228600">
              <a:spcBef>
                <a:spcPct val="20000"/>
              </a:spcBef>
              <a:buChar char="•"/>
              <a:defRPr kumimoji="1" sz="2400">
                <a:solidFill>
                  <a:schemeClr val="tx1"/>
                </a:solidFill>
                <a:latin typeface="Times New Roman" panose="02020603050405020304" pitchFamily="18" charset="0"/>
                <a:ea typeface="標楷體" panose="03000509000000000000" pitchFamily="65" charset="-120"/>
              </a:defRPr>
            </a:lvl3pPr>
            <a:lvl4pPr marL="1600200" indent="-228600">
              <a:spcBef>
                <a:spcPct val="20000"/>
              </a:spcBef>
              <a:buChar char="–"/>
              <a:defRPr kumimoji="1" sz="2000">
                <a:solidFill>
                  <a:schemeClr val="tx1"/>
                </a:solidFill>
                <a:latin typeface="Times New Roman" panose="02020603050405020304" pitchFamily="18" charset="0"/>
                <a:ea typeface="標楷體" panose="03000509000000000000" pitchFamily="65" charset="-120"/>
              </a:defRPr>
            </a:lvl4pPr>
            <a:lvl5pPr marL="2057400" indent="-228600">
              <a:spcBef>
                <a:spcPct val="20000"/>
              </a:spcBef>
              <a:buChar char="»"/>
              <a:defRPr kumimoji="1" sz="2000">
                <a:solidFill>
                  <a:schemeClr val="tx1"/>
                </a:solidFill>
                <a:latin typeface="Times New Roman" panose="02020603050405020304" pitchFamily="18" charset="0"/>
                <a:ea typeface="標楷體" panose="03000509000000000000" pitchFamily="65" charset="-12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標楷體" panose="03000509000000000000" pitchFamily="65" charset="-12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標楷體" panose="03000509000000000000" pitchFamily="65" charset="-12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標楷體" panose="03000509000000000000" pitchFamily="65" charset="-12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標楷體" panose="03000509000000000000" pitchFamily="65" charset="-120"/>
              </a:defRPr>
            </a:lvl9pPr>
          </a:lstStyle>
          <a:p>
            <a:pPr algn="ctr">
              <a:lnSpc>
                <a:spcPct val="85000"/>
              </a:lnSpc>
              <a:spcBef>
                <a:spcPct val="0"/>
              </a:spcBef>
              <a:buFontTx/>
              <a:buNone/>
            </a:pPr>
            <a:r>
              <a:rPr lang="zh-TW" altLang="en-US" sz="2800" b="1">
                <a:solidFill>
                  <a:srgbClr val="000000"/>
                </a:solidFill>
                <a:latin typeface="Tahoma" panose="020B0604030504040204" pitchFamily="34" charset="0"/>
              </a:rPr>
              <a:t>報價單</a:t>
            </a:r>
          </a:p>
        </p:txBody>
      </p:sp>
      <p:sp>
        <p:nvSpPr>
          <p:cNvPr id="29731" name="Text Box 72"/>
          <p:cNvSpPr txBox="1">
            <a:spLocks noChangeArrowheads="1"/>
          </p:cNvSpPr>
          <p:nvPr/>
        </p:nvSpPr>
        <p:spPr bwMode="auto">
          <a:xfrm>
            <a:off x="1908175" y="6027738"/>
            <a:ext cx="1655763" cy="455612"/>
          </a:xfrm>
          <a:prstGeom prst="rect">
            <a:avLst/>
          </a:prstGeom>
          <a:gradFill rotWithShape="1">
            <a:gsLst>
              <a:gs pos="0">
                <a:srgbClr val="008000"/>
              </a:gs>
              <a:gs pos="50000">
                <a:srgbClr val="FFFFFF"/>
              </a:gs>
              <a:gs pos="100000">
                <a:srgbClr val="0080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lIns="54000" rIns="54000">
            <a:spAutoFit/>
          </a:bodyPr>
          <a:lstStyle>
            <a:lvl1pPr>
              <a:spcBef>
                <a:spcPct val="20000"/>
              </a:spcBef>
              <a:buChar char="•"/>
              <a:defRPr kumimoji="1" sz="3200">
                <a:solidFill>
                  <a:schemeClr val="tx1"/>
                </a:solidFill>
                <a:latin typeface="Times New Roman" panose="02020603050405020304" pitchFamily="18" charset="0"/>
                <a:ea typeface="標楷體" panose="03000509000000000000" pitchFamily="65" charset="-120"/>
              </a:defRPr>
            </a:lvl1pPr>
            <a:lvl2pPr marL="742950" indent="-285750">
              <a:spcBef>
                <a:spcPct val="20000"/>
              </a:spcBef>
              <a:buChar char="–"/>
              <a:defRPr kumimoji="1" sz="2800">
                <a:solidFill>
                  <a:schemeClr val="tx1"/>
                </a:solidFill>
                <a:latin typeface="Times New Roman" panose="02020603050405020304" pitchFamily="18" charset="0"/>
                <a:ea typeface="標楷體" panose="03000509000000000000" pitchFamily="65" charset="-120"/>
              </a:defRPr>
            </a:lvl2pPr>
            <a:lvl3pPr marL="1143000" indent="-228600">
              <a:spcBef>
                <a:spcPct val="20000"/>
              </a:spcBef>
              <a:buChar char="•"/>
              <a:defRPr kumimoji="1" sz="2400">
                <a:solidFill>
                  <a:schemeClr val="tx1"/>
                </a:solidFill>
                <a:latin typeface="Times New Roman" panose="02020603050405020304" pitchFamily="18" charset="0"/>
                <a:ea typeface="標楷體" panose="03000509000000000000" pitchFamily="65" charset="-120"/>
              </a:defRPr>
            </a:lvl3pPr>
            <a:lvl4pPr marL="1600200" indent="-228600">
              <a:spcBef>
                <a:spcPct val="20000"/>
              </a:spcBef>
              <a:buChar char="–"/>
              <a:defRPr kumimoji="1" sz="2000">
                <a:solidFill>
                  <a:schemeClr val="tx1"/>
                </a:solidFill>
                <a:latin typeface="Times New Roman" panose="02020603050405020304" pitchFamily="18" charset="0"/>
                <a:ea typeface="標楷體" panose="03000509000000000000" pitchFamily="65" charset="-120"/>
              </a:defRPr>
            </a:lvl4pPr>
            <a:lvl5pPr marL="2057400" indent="-228600">
              <a:spcBef>
                <a:spcPct val="20000"/>
              </a:spcBef>
              <a:buChar char="»"/>
              <a:defRPr kumimoji="1" sz="2000">
                <a:solidFill>
                  <a:schemeClr val="tx1"/>
                </a:solidFill>
                <a:latin typeface="Times New Roman" panose="02020603050405020304" pitchFamily="18" charset="0"/>
                <a:ea typeface="標楷體" panose="03000509000000000000" pitchFamily="65" charset="-12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標楷體" panose="03000509000000000000" pitchFamily="65" charset="-12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標楷體" panose="03000509000000000000" pitchFamily="65" charset="-12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標楷體" panose="03000509000000000000" pitchFamily="65" charset="-12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標楷體" panose="03000509000000000000" pitchFamily="65" charset="-120"/>
              </a:defRPr>
            </a:lvl9pPr>
          </a:lstStyle>
          <a:p>
            <a:pPr algn="ctr">
              <a:lnSpc>
                <a:spcPct val="85000"/>
              </a:lnSpc>
              <a:spcBef>
                <a:spcPct val="0"/>
              </a:spcBef>
              <a:buFontTx/>
              <a:buNone/>
            </a:pPr>
            <a:r>
              <a:rPr lang="zh-TW" altLang="en-US" sz="2800" b="1">
                <a:solidFill>
                  <a:srgbClr val="000000"/>
                </a:solidFill>
                <a:latin typeface="Tahoma" panose="020B0604030504040204" pitchFamily="34" charset="0"/>
              </a:rPr>
              <a:t>企劃書</a:t>
            </a:r>
          </a:p>
        </p:txBody>
      </p:sp>
      <p:cxnSp>
        <p:nvCxnSpPr>
          <p:cNvPr id="29732" name="AutoShape 73"/>
          <p:cNvCxnSpPr>
            <a:cxnSpLocks noChangeShapeType="1"/>
            <a:stCxn id="29706" idx="3"/>
            <a:endCxn id="29730" idx="1"/>
          </p:cNvCxnSpPr>
          <p:nvPr/>
        </p:nvCxnSpPr>
        <p:spPr bwMode="auto">
          <a:xfrm flipV="1">
            <a:off x="1692275" y="5346700"/>
            <a:ext cx="215900" cy="455613"/>
          </a:xfrm>
          <a:prstGeom prst="bentConnector3">
            <a:avLst>
              <a:gd name="adj1" fmla="val 50000"/>
            </a:avLst>
          </a:prstGeom>
          <a:noFill/>
          <a:ln w="25400">
            <a:solidFill>
              <a:srgbClr val="000000"/>
            </a:solidFill>
            <a:miter lim="800000"/>
            <a:headEnd/>
            <a:tailEnd/>
          </a:ln>
          <a:extLst>
            <a:ext uri="{909E8E84-426E-40DD-AFC4-6F175D3DCCD1}">
              <a14:hiddenFill xmlns:a14="http://schemas.microsoft.com/office/drawing/2010/main">
                <a:noFill/>
              </a14:hiddenFill>
            </a:ext>
          </a:extLst>
        </p:spPr>
      </p:cxnSp>
      <p:cxnSp>
        <p:nvCxnSpPr>
          <p:cNvPr id="29733" name="AutoShape 74"/>
          <p:cNvCxnSpPr>
            <a:cxnSpLocks noChangeShapeType="1"/>
            <a:stCxn id="29706" idx="3"/>
            <a:endCxn id="29731" idx="1"/>
          </p:cNvCxnSpPr>
          <p:nvPr/>
        </p:nvCxnSpPr>
        <p:spPr bwMode="auto">
          <a:xfrm>
            <a:off x="1692275" y="5802313"/>
            <a:ext cx="215900" cy="454025"/>
          </a:xfrm>
          <a:prstGeom prst="bentConnector3">
            <a:avLst>
              <a:gd name="adj1" fmla="val 50000"/>
            </a:avLst>
          </a:prstGeom>
          <a:noFill/>
          <a:ln w="25400">
            <a:solidFill>
              <a:srgbClr val="000000"/>
            </a:solidFill>
            <a:miter lim="800000"/>
            <a:headEnd/>
            <a:tailEnd/>
          </a:ln>
          <a:extLst>
            <a:ext uri="{909E8E84-426E-40DD-AFC4-6F175D3DCCD1}">
              <a14:hiddenFill xmlns:a14="http://schemas.microsoft.com/office/drawing/2010/main">
                <a:noFill/>
              </a14:hiddenFill>
            </a:ext>
          </a:extLst>
        </p:spPr>
      </p:cxnSp>
      <p:sp>
        <p:nvSpPr>
          <p:cNvPr id="29734" name="Line 75"/>
          <p:cNvSpPr>
            <a:spLocks noChangeShapeType="1"/>
          </p:cNvSpPr>
          <p:nvPr/>
        </p:nvSpPr>
        <p:spPr bwMode="auto">
          <a:xfrm>
            <a:off x="5364163" y="2708275"/>
            <a:ext cx="3779837" cy="0"/>
          </a:xfrm>
          <a:prstGeom prst="line">
            <a:avLst/>
          </a:prstGeom>
          <a:noFill/>
          <a:ln w="57150">
            <a:solidFill>
              <a:srgbClr val="006600"/>
            </a:solidFill>
            <a:prstDash val="dashDot"/>
            <a:round/>
            <a:headEnd/>
            <a:tailEnd/>
          </a:ln>
          <a:extLst>
            <a:ext uri="{909E8E84-426E-40DD-AFC4-6F175D3DCCD1}">
              <a14:hiddenFill xmlns:a14="http://schemas.microsoft.com/office/drawing/2010/main">
                <a:noFill/>
              </a14:hiddenFill>
            </a:ext>
          </a:extLst>
        </p:spPr>
        <p:txBody>
          <a:bodyPr wrap="none"/>
          <a:lstStyle/>
          <a:p>
            <a:endParaRPr lang="zh-TW" altLang="en-US"/>
          </a:p>
        </p:txBody>
      </p:sp>
      <p:sp>
        <p:nvSpPr>
          <p:cNvPr id="29735" name="Rectangle 76"/>
          <p:cNvSpPr>
            <a:spLocks noChangeArrowheads="1"/>
          </p:cNvSpPr>
          <p:nvPr/>
        </p:nvSpPr>
        <p:spPr bwMode="auto">
          <a:xfrm>
            <a:off x="8259763" y="914400"/>
            <a:ext cx="503237" cy="1512888"/>
          </a:xfrm>
          <a:prstGeom prst="rect">
            <a:avLst/>
          </a:prstGeom>
          <a:solidFill>
            <a:srgbClr val="CCFFCC">
              <a:alpha val="50195"/>
            </a:srgbClr>
          </a:solidFill>
          <a:ln w="9525">
            <a:miter lim="800000"/>
            <a:headEnd/>
            <a:tailEnd/>
          </a:ln>
          <a:scene3d>
            <a:camera prst="legacyObliqueTopRight"/>
            <a:lightRig rig="legacyFlat3" dir="b"/>
          </a:scene3d>
          <a:sp3d extrusionH="36500" prstMaterial="legacyMatte">
            <a:bevelT w="13500" h="13500" prst="angle"/>
            <a:bevelB w="13500" h="13500" prst="angle"/>
            <a:extrusionClr>
              <a:srgbClr val="CCFFCC"/>
            </a:extrusionClr>
            <a:contourClr>
              <a:srgbClr val="CCFFCC"/>
            </a:contourClr>
          </a:sp3d>
        </p:spPr>
        <p:txBody>
          <a:bodyPr lIns="54000" tIns="10800" rIns="54000" bIns="10800" anchor="ctr">
            <a:flatTx/>
          </a:bodyPr>
          <a:lstStyle>
            <a:lvl1pPr>
              <a:spcBef>
                <a:spcPct val="20000"/>
              </a:spcBef>
              <a:buChar char="•"/>
              <a:defRPr kumimoji="1" sz="3200">
                <a:solidFill>
                  <a:schemeClr val="tx1"/>
                </a:solidFill>
                <a:latin typeface="Times New Roman" panose="02020603050405020304" pitchFamily="18" charset="0"/>
                <a:ea typeface="標楷體" panose="03000509000000000000" pitchFamily="65" charset="-120"/>
              </a:defRPr>
            </a:lvl1pPr>
            <a:lvl2pPr marL="742950" indent="-285750">
              <a:spcBef>
                <a:spcPct val="20000"/>
              </a:spcBef>
              <a:buChar char="–"/>
              <a:defRPr kumimoji="1" sz="2800">
                <a:solidFill>
                  <a:schemeClr val="tx1"/>
                </a:solidFill>
                <a:latin typeface="Times New Roman" panose="02020603050405020304" pitchFamily="18" charset="0"/>
                <a:ea typeface="標楷體" panose="03000509000000000000" pitchFamily="65" charset="-120"/>
              </a:defRPr>
            </a:lvl2pPr>
            <a:lvl3pPr marL="1143000" indent="-228600">
              <a:spcBef>
                <a:spcPct val="20000"/>
              </a:spcBef>
              <a:buChar char="•"/>
              <a:defRPr kumimoji="1" sz="2400">
                <a:solidFill>
                  <a:schemeClr val="tx1"/>
                </a:solidFill>
                <a:latin typeface="Times New Roman" panose="02020603050405020304" pitchFamily="18" charset="0"/>
                <a:ea typeface="標楷體" panose="03000509000000000000" pitchFamily="65" charset="-120"/>
              </a:defRPr>
            </a:lvl3pPr>
            <a:lvl4pPr marL="1600200" indent="-228600">
              <a:spcBef>
                <a:spcPct val="20000"/>
              </a:spcBef>
              <a:buChar char="–"/>
              <a:defRPr kumimoji="1" sz="2000">
                <a:solidFill>
                  <a:schemeClr val="tx1"/>
                </a:solidFill>
                <a:latin typeface="Times New Roman" panose="02020603050405020304" pitchFamily="18" charset="0"/>
                <a:ea typeface="標楷體" panose="03000509000000000000" pitchFamily="65" charset="-120"/>
              </a:defRPr>
            </a:lvl4pPr>
            <a:lvl5pPr marL="2057400" indent="-228600">
              <a:spcBef>
                <a:spcPct val="20000"/>
              </a:spcBef>
              <a:buChar char="»"/>
              <a:defRPr kumimoji="1" sz="2000">
                <a:solidFill>
                  <a:schemeClr val="tx1"/>
                </a:solidFill>
                <a:latin typeface="Times New Roman" panose="02020603050405020304" pitchFamily="18" charset="0"/>
                <a:ea typeface="標楷體" panose="03000509000000000000" pitchFamily="65" charset="-12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標楷體" panose="03000509000000000000" pitchFamily="65" charset="-12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標楷體" panose="03000509000000000000" pitchFamily="65" charset="-12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標楷體" panose="03000509000000000000" pitchFamily="65" charset="-12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標楷體" panose="03000509000000000000" pitchFamily="65" charset="-120"/>
              </a:defRPr>
            </a:lvl9pPr>
          </a:lstStyle>
          <a:p>
            <a:pPr algn="ctr">
              <a:lnSpc>
                <a:spcPct val="85000"/>
              </a:lnSpc>
              <a:spcBef>
                <a:spcPct val="0"/>
              </a:spcBef>
              <a:buFontTx/>
              <a:buNone/>
            </a:pPr>
            <a:r>
              <a:rPr lang="zh-TW" altLang="en-US" sz="2800" b="1">
                <a:solidFill>
                  <a:srgbClr val="0000FF"/>
                </a:solidFill>
                <a:latin typeface="華康粗圓體"/>
                <a:ea typeface="華康粗圓體"/>
                <a:cs typeface="華康粗圓體"/>
              </a:rPr>
              <a:t>製訂規格</a:t>
            </a:r>
          </a:p>
        </p:txBody>
      </p:sp>
      <p:sp>
        <p:nvSpPr>
          <p:cNvPr id="29736" name="Rectangle 78"/>
          <p:cNvSpPr>
            <a:spLocks noChangeArrowheads="1"/>
          </p:cNvSpPr>
          <p:nvPr/>
        </p:nvSpPr>
        <p:spPr bwMode="auto">
          <a:xfrm>
            <a:off x="8305800" y="2895600"/>
            <a:ext cx="503238" cy="3733800"/>
          </a:xfrm>
          <a:prstGeom prst="rect">
            <a:avLst/>
          </a:prstGeom>
          <a:solidFill>
            <a:srgbClr val="CCFFFF"/>
          </a:solidFill>
          <a:ln w="38100" algn="ctr">
            <a:solidFill>
              <a:srgbClr val="000000"/>
            </a:solidFill>
            <a:prstDash val="sysDot"/>
            <a:miter lim="800000"/>
            <a:headEnd/>
            <a:tailEnd/>
          </a:ln>
        </p:spPr>
        <p:txBody>
          <a:bodyPr wrap="none" anchor="ctr"/>
          <a:lstStyle>
            <a:lvl1pPr>
              <a:spcBef>
                <a:spcPct val="20000"/>
              </a:spcBef>
              <a:buChar char="•"/>
              <a:defRPr kumimoji="1" sz="3200">
                <a:solidFill>
                  <a:schemeClr val="tx1"/>
                </a:solidFill>
                <a:latin typeface="Times New Roman" panose="02020603050405020304" pitchFamily="18" charset="0"/>
                <a:ea typeface="標楷體" panose="03000509000000000000" pitchFamily="65" charset="-120"/>
              </a:defRPr>
            </a:lvl1pPr>
            <a:lvl2pPr marL="742950" indent="-285750">
              <a:spcBef>
                <a:spcPct val="20000"/>
              </a:spcBef>
              <a:buChar char="–"/>
              <a:defRPr kumimoji="1" sz="2800">
                <a:solidFill>
                  <a:schemeClr val="tx1"/>
                </a:solidFill>
                <a:latin typeface="Times New Roman" panose="02020603050405020304" pitchFamily="18" charset="0"/>
                <a:ea typeface="標楷體" panose="03000509000000000000" pitchFamily="65" charset="-120"/>
              </a:defRPr>
            </a:lvl2pPr>
            <a:lvl3pPr marL="1143000" indent="-228600">
              <a:spcBef>
                <a:spcPct val="20000"/>
              </a:spcBef>
              <a:buChar char="•"/>
              <a:defRPr kumimoji="1" sz="2400">
                <a:solidFill>
                  <a:schemeClr val="tx1"/>
                </a:solidFill>
                <a:latin typeface="Times New Roman" panose="02020603050405020304" pitchFamily="18" charset="0"/>
                <a:ea typeface="標楷體" panose="03000509000000000000" pitchFamily="65" charset="-120"/>
              </a:defRPr>
            </a:lvl3pPr>
            <a:lvl4pPr marL="1600200" indent="-228600">
              <a:spcBef>
                <a:spcPct val="20000"/>
              </a:spcBef>
              <a:buChar char="–"/>
              <a:defRPr kumimoji="1" sz="2000">
                <a:solidFill>
                  <a:schemeClr val="tx1"/>
                </a:solidFill>
                <a:latin typeface="Times New Roman" panose="02020603050405020304" pitchFamily="18" charset="0"/>
                <a:ea typeface="標楷體" panose="03000509000000000000" pitchFamily="65" charset="-120"/>
              </a:defRPr>
            </a:lvl4pPr>
            <a:lvl5pPr marL="2057400" indent="-228600">
              <a:spcBef>
                <a:spcPct val="20000"/>
              </a:spcBef>
              <a:buChar char="»"/>
              <a:defRPr kumimoji="1" sz="2000">
                <a:solidFill>
                  <a:schemeClr val="tx1"/>
                </a:solidFill>
                <a:latin typeface="Times New Roman" panose="02020603050405020304" pitchFamily="18" charset="0"/>
                <a:ea typeface="標楷體" panose="03000509000000000000" pitchFamily="65" charset="-12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標楷體" panose="03000509000000000000" pitchFamily="65" charset="-12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標楷體" panose="03000509000000000000" pitchFamily="65" charset="-12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標楷體" panose="03000509000000000000" pitchFamily="65" charset="-12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標楷體" panose="03000509000000000000" pitchFamily="65" charset="-120"/>
              </a:defRPr>
            </a:lvl9pPr>
          </a:lstStyle>
          <a:p>
            <a:pPr>
              <a:spcBef>
                <a:spcPct val="0"/>
              </a:spcBef>
              <a:buFontTx/>
              <a:buNone/>
            </a:pPr>
            <a:endParaRPr lang="zh-TW" altLang="en-US" sz="2400">
              <a:latin typeface="Tahoma" panose="020B0604030504040204" pitchFamily="34" charset="0"/>
              <a:ea typeface="新細明體" panose="02020500000000000000" pitchFamily="18" charset="-120"/>
            </a:endParaRPr>
          </a:p>
        </p:txBody>
      </p:sp>
      <p:sp>
        <p:nvSpPr>
          <p:cNvPr id="29737" name="Rectangle 77"/>
          <p:cNvSpPr>
            <a:spLocks noChangeArrowheads="1"/>
          </p:cNvSpPr>
          <p:nvPr/>
        </p:nvSpPr>
        <p:spPr bwMode="auto">
          <a:xfrm>
            <a:off x="8272463" y="3124200"/>
            <a:ext cx="574675"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54000" tIns="10800" rIns="54000" bIns="10800" anchor="ctr"/>
          <a:lstStyle>
            <a:lvl1pPr>
              <a:spcBef>
                <a:spcPct val="20000"/>
              </a:spcBef>
              <a:buChar char="•"/>
              <a:defRPr kumimoji="1" sz="3200">
                <a:solidFill>
                  <a:schemeClr val="tx1"/>
                </a:solidFill>
                <a:latin typeface="Times New Roman" panose="02020603050405020304" pitchFamily="18" charset="0"/>
                <a:ea typeface="標楷體" panose="03000509000000000000" pitchFamily="65" charset="-120"/>
              </a:defRPr>
            </a:lvl1pPr>
            <a:lvl2pPr marL="742950" indent="-285750">
              <a:spcBef>
                <a:spcPct val="20000"/>
              </a:spcBef>
              <a:buChar char="–"/>
              <a:defRPr kumimoji="1" sz="2800">
                <a:solidFill>
                  <a:schemeClr val="tx1"/>
                </a:solidFill>
                <a:latin typeface="Times New Roman" panose="02020603050405020304" pitchFamily="18" charset="0"/>
                <a:ea typeface="標楷體" panose="03000509000000000000" pitchFamily="65" charset="-120"/>
              </a:defRPr>
            </a:lvl2pPr>
            <a:lvl3pPr marL="1143000" indent="-228600">
              <a:spcBef>
                <a:spcPct val="20000"/>
              </a:spcBef>
              <a:buChar char="•"/>
              <a:defRPr kumimoji="1" sz="2400">
                <a:solidFill>
                  <a:schemeClr val="tx1"/>
                </a:solidFill>
                <a:latin typeface="Times New Roman" panose="02020603050405020304" pitchFamily="18" charset="0"/>
                <a:ea typeface="標楷體" panose="03000509000000000000" pitchFamily="65" charset="-120"/>
              </a:defRPr>
            </a:lvl3pPr>
            <a:lvl4pPr marL="1600200" indent="-228600">
              <a:spcBef>
                <a:spcPct val="20000"/>
              </a:spcBef>
              <a:buChar char="–"/>
              <a:defRPr kumimoji="1" sz="2000">
                <a:solidFill>
                  <a:schemeClr val="tx1"/>
                </a:solidFill>
                <a:latin typeface="Times New Roman" panose="02020603050405020304" pitchFamily="18" charset="0"/>
                <a:ea typeface="標楷體" panose="03000509000000000000" pitchFamily="65" charset="-120"/>
              </a:defRPr>
            </a:lvl4pPr>
            <a:lvl5pPr marL="2057400" indent="-228600">
              <a:spcBef>
                <a:spcPct val="20000"/>
              </a:spcBef>
              <a:buChar char="»"/>
              <a:defRPr kumimoji="1" sz="2000">
                <a:solidFill>
                  <a:schemeClr val="tx1"/>
                </a:solidFill>
                <a:latin typeface="Times New Roman" panose="02020603050405020304" pitchFamily="18" charset="0"/>
                <a:ea typeface="標楷體" panose="03000509000000000000" pitchFamily="65" charset="-12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標楷體" panose="03000509000000000000" pitchFamily="65" charset="-12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標楷體" panose="03000509000000000000" pitchFamily="65" charset="-12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標楷體" panose="03000509000000000000" pitchFamily="65" charset="-12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標楷體" panose="03000509000000000000" pitchFamily="65" charset="-120"/>
              </a:defRPr>
            </a:lvl9pPr>
          </a:lstStyle>
          <a:p>
            <a:pPr algn="ctr">
              <a:lnSpc>
                <a:spcPct val="85000"/>
              </a:lnSpc>
              <a:spcBef>
                <a:spcPct val="0"/>
              </a:spcBef>
              <a:buFontTx/>
              <a:buNone/>
            </a:pPr>
            <a:endParaRPr lang="zh-TW" altLang="en-US" sz="2800" b="1">
              <a:solidFill>
                <a:srgbClr val="0000FF"/>
              </a:solidFill>
              <a:latin typeface="華康粗圓體"/>
              <a:ea typeface="華康粗圓體"/>
              <a:cs typeface="華康粗圓體"/>
            </a:endParaRPr>
          </a:p>
          <a:p>
            <a:pPr algn="ctr">
              <a:lnSpc>
                <a:spcPct val="85000"/>
              </a:lnSpc>
              <a:spcBef>
                <a:spcPct val="0"/>
              </a:spcBef>
              <a:buFontTx/>
              <a:buNone/>
            </a:pPr>
            <a:r>
              <a:rPr lang="zh-TW" altLang="en-US" sz="2800" b="1">
                <a:solidFill>
                  <a:srgbClr val="0000FF"/>
                </a:solidFill>
                <a:latin typeface="華康粗圓體"/>
                <a:ea typeface="華康粗圓體"/>
                <a:cs typeface="華康粗圓體"/>
              </a:rPr>
              <a:t>採</a:t>
            </a:r>
            <a:endParaRPr lang="en-US" altLang="zh-TW" sz="2800" b="1">
              <a:solidFill>
                <a:srgbClr val="0000FF"/>
              </a:solidFill>
              <a:latin typeface="華康粗圓體"/>
              <a:ea typeface="華康粗圓體"/>
              <a:cs typeface="華康粗圓體"/>
            </a:endParaRPr>
          </a:p>
          <a:p>
            <a:pPr algn="ctr">
              <a:lnSpc>
                <a:spcPct val="85000"/>
              </a:lnSpc>
              <a:spcBef>
                <a:spcPct val="0"/>
              </a:spcBef>
              <a:buFontTx/>
              <a:buNone/>
            </a:pPr>
            <a:endParaRPr lang="zh-TW" altLang="en-US" sz="2800" b="1">
              <a:solidFill>
                <a:srgbClr val="0000FF"/>
              </a:solidFill>
              <a:latin typeface="華康粗圓體"/>
              <a:ea typeface="華康粗圓體"/>
              <a:cs typeface="華康粗圓體"/>
            </a:endParaRPr>
          </a:p>
          <a:p>
            <a:pPr algn="ctr">
              <a:lnSpc>
                <a:spcPct val="85000"/>
              </a:lnSpc>
              <a:spcBef>
                <a:spcPct val="0"/>
              </a:spcBef>
              <a:buFontTx/>
              <a:buNone/>
            </a:pPr>
            <a:r>
              <a:rPr lang="zh-TW" altLang="en-US" sz="2800" b="1">
                <a:solidFill>
                  <a:srgbClr val="0000FF"/>
                </a:solidFill>
                <a:latin typeface="華康粗圓體"/>
                <a:ea typeface="華康粗圓體"/>
                <a:cs typeface="華康粗圓體"/>
              </a:rPr>
              <a:t>購</a:t>
            </a:r>
            <a:endParaRPr lang="en-US" altLang="zh-TW" sz="2800" b="1">
              <a:solidFill>
                <a:srgbClr val="0000FF"/>
              </a:solidFill>
              <a:latin typeface="華康粗圓體"/>
              <a:ea typeface="華康粗圓體"/>
              <a:cs typeface="華康粗圓體"/>
            </a:endParaRPr>
          </a:p>
          <a:p>
            <a:pPr algn="ctr">
              <a:lnSpc>
                <a:spcPct val="85000"/>
              </a:lnSpc>
              <a:spcBef>
                <a:spcPct val="0"/>
              </a:spcBef>
              <a:buFontTx/>
              <a:buNone/>
            </a:pPr>
            <a:endParaRPr lang="en-US" altLang="zh-TW" sz="2800" b="1">
              <a:solidFill>
                <a:srgbClr val="0000FF"/>
              </a:solidFill>
              <a:latin typeface="華康粗圓體"/>
              <a:ea typeface="華康粗圓體"/>
              <a:cs typeface="華康粗圓體"/>
            </a:endParaRPr>
          </a:p>
          <a:p>
            <a:pPr algn="ctr">
              <a:lnSpc>
                <a:spcPct val="85000"/>
              </a:lnSpc>
              <a:spcBef>
                <a:spcPct val="0"/>
              </a:spcBef>
              <a:buFontTx/>
              <a:buNone/>
            </a:pPr>
            <a:r>
              <a:rPr lang="zh-TW" altLang="en-US" sz="2800" b="1">
                <a:solidFill>
                  <a:srgbClr val="0000FF"/>
                </a:solidFill>
                <a:latin typeface="華康粗圓體"/>
                <a:ea typeface="華康粗圓體"/>
                <a:cs typeface="華康粗圓體"/>
              </a:rPr>
              <a:t>評</a:t>
            </a:r>
            <a:endParaRPr lang="en-US" altLang="zh-TW" sz="2800" b="1">
              <a:solidFill>
                <a:srgbClr val="0000FF"/>
              </a:solidFill>
              <a:latin typeface="華康粗圓體"/>
              <a:ea typeface="華康粗圓體"/>
              <a:cs typeface="華康粗圓體"/>
            </a:endParaRPr>
          </a:p>
          <a:p>
            <a:pPr algn="ctr">
              <a:lnSpc>
                <a:spcPct val="85000"/>
              </a:lnSpc>
              <a:spcBef>
                <a:spcPct val="0"/>
              </a:spcBef>
              <a:buFontTx/>
              <a:buNone/>
            </a:pPr>
            <a:endParaRPr lang="en-US" altLang="zh-TW" sz="2800" b="1">
              <a:solidFill>
                <a:srgbClr val="0000FF"/>
              </a:solidFill>
              <a:latin typeface="華康粗圓體"/>
              <a:ea typeface="華康粗圓體"/>
              <a:cs typeface="華康粗圓體"/>
            </a:endParaRPr>
          </a:p>
          <a:p>
            <a:pPr algn="ctr">
              <a:lnSpc>
                <a:spcPct val="85000"/>
              </a:lnSpc>
              <a:spcBef>
                <a:spcPct val="0"/>
              </a:spcBef>
              <a:buFontTx/>
              <a:buNone/>
            </a:pPr>
            <a:r>
              <a:rPr lang="zh-TW" altLang="en-US" sz="2800" b="1">
                <a:solidFill>
                  <a:srgbClr val="0000FF"/>
                </a:solidFill>
                <a:latin typeface="華康粗圓體"/>
                <a:ea typeface="華康粗圓體"/>
                <a:cs typeface="華康粗圓體"/>
              </a:rPr>
              <a:t>選</a:t>
            </a:r>
          </a:p>
        </p:txBody>
      </p:sp>
      <p:sp>
        <p:nvSpPr>
          <p:cNvPr id="42" name="Rectangle 79"/>
          <p:cNvSpPr>
            <a:spLocks noChangeArrowheads="1"/>
          </p:cNvSpPr>
          <p:nvPr/>
        </p:nvSpPr>
        <p:spPr bwMode="auto">
          <a:xfrm>
            <a:off x="5853113" y="836613"/>
            <a:ext cx="1606550" cy="519112"/>
          </a:xfrm>
          <a:prstGeom prst="rect">
            <a:avLst/>
          </a:prstGeom>
          <a:solidFill>
            <a:srgbClr val="FFFF00"/>
          </a:solidFill>
          <a:ln w="9525">
            <a:noFill/>
            <a:miter lim="800000"/>
            <a:headEnd/>
            <a:tailEnd/>
          </a:ln>
          <a:effectLst/>
        </p:spPr>
        <p:txBody>
          <a:bodyPr>
            <a:spAutoFit/>
          </a:bodyPr>
          <a:lstStyle/>
          <a:p>
            <a:pPr algn="ctr">
              <a:defRPr/>
            </a:pPr>
            <a:r>
              <a:rPr lang="zh-TW" altLang="en-US" sz="2800" b="1" u="sng" dirty="0">
                <a:solidFill>
                  <a:srgbClr val="CC3300"/>
                </a:solidFill>
                <a:effectLst>
                  <a:outerShdw blurRad="38100" dist="38100" dir="2700000" algn="tl">
                    <a:srgbClr val="000000"/>
                  </a:outerShdw>
                </a:effectLst>
                <a:latin typeface="華康粗黑體" pitchFamily="49" charset="-120"/>
                <a:ea typeface="華康粗黑體" pitchFamily="49" charset="-120"/>
              </a:rPr>
              <a:t>決標原則</a:t>
            </a:r>
          </a:p>
        </p:txBody>
      </p:sp>
      <p:sp>
        <p:nvSpPr>
          <p:cNvPr id="43" name="Rectangle 80"/>
          <p:cNvSpPr>
            <a:spLocks noChangeArrowheads="1"/>
          </p:cNvSpPr>
          <p:nvPr/>
        </p:nvSpPr>
        <p:spPr bwMode="auto">
          <a:xfrm>
            <a:off x="1476375" y="835025"/>
            <a:ext cx="1784350" cy="519113"/>
          </a:xfrm>
          <a:prstGeom prst="rect">
            <a:avLst/>
          </a:prstGeom>
          <a:noFill/>
          <a:ln w="9525">
            <a:noFill/>
            <a:miter lim="800000"/>
            <a:headEnd/>
            <a:tailEnd/>
          </a:ln>
          <a:effectLst/>
        </p:spPr>
        <p:txBody>
          <a:bodyPr>
            <a:spAutoFit/>
          </a:bodyPr>
          <a:lstStyle/>
          <a:p>
            <a:pPr algn="ctr">
              <a:defRPr/>
            </a:pPr>
            <a:r>
              <a:rPr lang="zh-TW" altLang="en-US" sz="2800" b="1" u="sng">
                <a:solidFill>
                  <a:srgbClr val="CC3300"/>
                </a:solidFill>
                <a:effectLst>
                  <a:outerShdw blurRad="38100" dist="38100" dir="2700000" algn="tl">
                    <a:srgbClr val="000000"/>
                  </a:outerShdw>
                </a:effectLst>
                <a:latin typeface="華康粗黑體" pitchFamily="49" charset="-120"/>
                <a:ea typeface="華康粗黑體" pitchFamily="49" charset="-120"/>
              </a:rPr>
              <a:t>招標方式</a:t>
            </a:r>
          </a:p>
        </p:txBody>
      </p:sp>
      <p:sp>
        <p:nvSpPr>
          <p:cNvPr id="29740" name="Line 81"/>
          <p:cNvSpPr>
            <a:spLocks noChangeShapeType="1"/>
          </p:cNvSpPr>
          <p:nvPr/>
        </p:nvSpPr>
        <p:spPr bwMode="auto">
          <a:xfrm flipV="1">
            <a:off x="3563938" y="1844675"/>
            <a:ext cx="1512887" cy="1152525"/>
          </a:xfrm>
          <a:prstGeom prst="line">
            <a:avLst/>
          </a:prstGeom>
          <a:noFill/>
          <a:ln w="38100">
            <a:solidFill>
              <a:srgbClr val="FF6600"/>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zh-TW" altLang="en-US"/>
          </a:p>
        </p:txBody>
      </p:sp>
      <p:sp>
        <p:nvSpPr>
          <p:cNvPr id="29741" name="Line 83"/>
          <p:cNvSpPr>
            <a:spLocks noChangeShapeType="1"/>
          </p:cNvSpPr>
          <p:nvPr/>
        </p:nvSpPr>
        <p:spPr bwMode="auto">
          <a:xfrm>
            <a:off x="7986713" y="1676400"/>
            <a:ext cx="304800" cy="0"/>
          </a:xfrm>
          <a:prstGeom prst="line">
            <a:avLst/>
          </a:prstGeom>
          <a:noFill/>
          <a:ln w="2857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zh-TW" altLang="en-US"/>
          </a:p>
        </p:txBody>
      </p:sp>
      <p:sp>
        <p:nvSpPr>
          <p:cNvPr id="29742" name="Line 84"/>
          <p:cNvSpPr>
            <a:spLocks noChangeShapeType="1"/>
          </p:cNvSpPr>
          <p:nvPr/>
        </p:nvSpPr>
        <p:spPr bwMode="auto">
          <a:xfrm>
            <a:off x="7986713" y="3352800"/>
            <a:ext cx="304800" cy="0"/>
          </a:xfrm>
          <a:prstGeom prst="line">
            <a:avLst/>
          </a:prstGeom>
          <a:noFill/>
          <a:ln w="2857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zh-TW" altLang="en-US"/>
          </a:p>
        </p:txBody>
      </p:sp>
      <p:sp>
        <p:nvSpPr>
          <p:cNvPr id="29743" name="Line 85"/>
          <p:cNvSpPr>
            <a:spLocks noChangeShapeType="1"/>
          </p:cNvSpPr>
          <p:nvPr/>
        </p:nvSpPr>
        <p:spPr bwMode="auto">
          <a:xfrm>
            <a:off x="7986713" y="4281488"/>
            <a:ext cx="304800" cy="0"/>
          </a:xfrm>
          <a:prstGeom prst="line">
            <a:avLst/>
          </a:prstGeom>
          <a:noFill/>
          <a:ln w="2857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zh-TW" altLang="en-US"/>
          </a:p>
        </p:txBody>
      </p:sp>
      <p:sp>
        <p:nvSpPr>
          <p:cNvPr id="29744" name="Line 86"/>
          <p:cNvSpPr>
            <a:spLocks noChangeShapeType="1"/>
          </p:cNvSpPr>
          <p:nvPr/>
        </p:nvSpPr>
        <p:spPr bwMode="auto">
          <a:xfrm>
            <a:off x="7986713" y="6262688"/>
            <a:ext cx="304800" cy="0"/>
          </a:xfrm>
          <a:prstGeom prst="line">
            <a:avLst/>
          </a:prstGeom>
          <a:noFill/>
          <a:ln w="2857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zh-TW" altLang="en-US"/>
          </a:p>
        </p:txBody>
      </p:sp>
      <p:sp>
        <p:nvSpPr>
          <p:cNvPr id="29745" name="Text Box 48"/>
          <p:cNvSpPr txBox="1">
            <a:spLocks noChangeArrowheads="1"/>
          </p:cNvSpPr>
          <p:nvPr/>
        </p:nvSpPr>
        <p:spPr bwMode="auto">
          <a:xfrm>
            <a:off x="5357813" y="1857375"/>
            <a:ext cx="2592387" cy="528638"/>
          </a:xfrm>
          <a:prstGeom prst="rect">
            <a:avLst/>
          </a:prstGeom>
          <a:gradFill rotWithShape="1">
            <a:gsLst>
              <a:gs pos="0">
                <a:srgbClr val="CC0099"/>
              </a:gs>
              <a:gs pos="50000">
                <a:srgbClr val="FFFFFF"/>
              </a:gs>
              <a:gs pos="100000">
                <a:srgbClr val="CC0099"/>
              </a:gs>
            </a:gsLst>
            <a:lin ang="5400000" scaled="1"/>
          </a:gradFill>
          <a:ln w="9525">
            <a:solidFill>
              <a:srgbClr val="FF3399"/>
            </a:solidFill>
            <a:miter lim="800000"/>
            <a:headEnd/>
            <a:tailEnd/>
          </a:ln>
          <a:effectLst>
            <a:outerShdw dist="63500" dir="2212194" algn="ctr" rotWithShape="0">
              <a:srgbClr val="DDDDDD">
                <a:alpha val="50000"/>
              </a:srgbClr>
            </a:outerShdw>
          </a:effectLst>
        </p:spPr>
        <p:txBody>
          <a:bodyPr lIns="0" rIns="0">
            <a:spAutoFit/>
          </a:bodyPr>
          <a:lstStyle>
            <a:lvl1pPr>
              <a:spcBef>
                <a:spcPct val="20000"/>
              </a:spcBef>
              <a:buChar char="•"/>
              <a:defRPr kumimoji="1" sz="3200">
                <a:solidFill>
                  <a:schemeClr val="tx1"/>
                </a:solidFill>
                <a:latin typeface="Times New Roman" panose="02020603050405020304" pitchFamily="18" charset="0"/>
                <a:ea typeface="標楷體" panose="03000509000000000000" pitchFamily="65" charset="-120"/>
              </a:defRPr>
            </a:lvl1pPr>
            <a:lvl2pPr marL="742950" indent="-285750">
              <a:spcBef>
                <a:spcPct val="20000"/>
              </a:spcBef>
              <a:buChar char="–"/>
              <a:defRPr kumimoji="1" sz="2800">
                <a:solidFill>
                  <a:schemeClr val="tx1"/>
                </a:solidFill>
                <a:latin typeface="Times New Roman" panose="02020603050405020304" pitchFamily="18" charset="0"/>
                <a:ea typeface="標楷體" panose="03000509000000000000" pitchFamily="65" charset="-120"/>
              </a:defRPr>
            </a:lvl2pPr>
            <a:lvl3pPr marL="1143000" indent="-228600">
              <a:spcBef>
                <a:spcPct val="20000"/>
              </a:spcBef>
              <a:buChar char="•"/>
              <a:defRPr kumimoji="1" sz="2400">
                <a:solidFill>
                  <a:schemeClr val="tx1"/>
                </a:solidFill>
                <a:latin typeface="Times New Roman" panose="02020603050405020304" pitchFamily="18" charset="0"/>
                <a:ea typeface="標楷體" panose="03000509000000000000" pitchFamily="65" charset="-120"/>
              </a:defRPr>
            </a:lvl3pPr>
            <a:lvl4pPr marL="1600200" indent="-228600">
              <a:spcBef>
                <a:spcPct val="20000"/>
              </a:spcBef>
              <a:buChar char="–"/>
              <a:defRPr kumimoji="1" sz="2000">
                <a:solidFill>
                  <a:schemeClr val="tx1"/>
                </a:solidFill>
                <a:latin typeface="Times New Roman" panose="02020603050405020304" pitchFamily="18" charset="0"/>
                <a:ea typeface="標楷體" panose="03000509000000000000" pitchFamily="65" charset="-120"/>
              </a:defRPr>
            </a:lvl4pPr>
            <a:lvl5pPr marL="2057400" indent="-228600">
              <a:spcBef>
                <a:spcPct val="20000"/>
              </a:spcBef>
              <a:buChar char="»"/>
              <a:defRPr kumimoji="1" sz="2000">
                <a:solidFill>
                  <a:schemeClr val="tx1"/>
                </a:solidFill>
                <a:latin typeface="Times New Roman" panose="02020603050405020304" pitchFamily="18" charset="0"/>
                <a:ea typeface="標楷體" panose="03000509000000000000" pitchFamily="65" charset="-12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標楷體" panose="03000509000000000000" pitchFamily="65" charset="-12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標楷體" panose="03000509000000000000" pitchFamily="65" charset="-12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標楷體" panose="03000509000000000000" pitchFamily="65" charset="-12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標楷體" panose="03000509000000000000" pitchFamily="65" charset="-120"/>
              </a:defRPr>
            </a:lvl9pPr>
          </a:lstStyle>
          <a:p>
            <a:pPr algn="ctr">
              <a:spcBef>
                <a:spcPct val="0"/>
              </a:spcBef>
              <a:buFontTx/>
              <a:buNone/>
            </a:pPr>
            <a:r>
              <a:rPr lang="zh-TW" altLang="en-US" sz="2800" b="1">
                <a:solidFill>
                  <a:srgbClr val="000000"/>
                </a:solidFill>
                <a:latin typeface="Arial" panose="020B0604020202020204" pitchFamily="34" charset="0"/>
              </a:rPr>
              <a:t>最高標</a:t>
            </a:r>
          </a:p>
        </p:txBody>
      </p:sp>
      <p:sp>
        <p:nvSpPr>
          <p:cNvPr id="4" name="投影片編號版面配置區 3"/>
          <p:cNvSpPr>
            <a:spLocks noGrp="1"/>
          </p:cNvSpPr>
          <p:nvPr>
            <p:ph type="sldNum" sz="quarter" idx="12"/>
          </p:nvPr>
        </p:nvSpPr>
        <p:spPr/>
        <p:txBody>
          <a:bodyPr/>
          <a:lstStyle/>
          <a:p>
            <a:fld id="{1118FB7C-3051-423D-B140-B22D31D849CF}" type="slidenum">
              <a:rPr lang="zh-TW" altLang="en-US" smtClean="0"/>
              <a:pPr/>
              <a:t>156</a:t>
            </a:fld>
            <a:endParaRPr lang="zh-TW" altLang="en-US"/>
          </a:p>
        </p:txBody>
      </p:sp>
    </p:spTree>
    <p:extLst>
      <p:ext uri="{BB962C8B-B14F-4D97-AF65-F5344CB8AC3E}">
        <p14:creationId xmlns:p14="http://schemas.microsoft.com/office/powerpoint/2010/main" val="2028857709"/>
      </p:ext>
    </p:extLst>
  </p:cSld>
  <p:clrMapOvr>
    <a:masterClrMapping/>
  </p:clrMapOvr>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0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lr>
                <a:schemeClr val="accent1"/>
              </a:buClr>
              <a:buSzPct val="65000"/>
              <a:buFont typeface="Wingdings" panose="05000000000000000000" pitchFamily="2" charset="2"/>
              <a:buChar char="n"/>
              <a:defRPr kumimoji="1" sz="30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buChar char="q"/>
              <a:defRPr kumimoji="1" sz="26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buChar char="n"/>
              <a:defRPr kumimoji="1" sz="22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buChar char="q"/>
              <a:defRPr kumimoji="1" sz="2000">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9pPr>
          </a:lstStyle>
          <a:p>
            <a:pPr eaLnBrk="1" hangingPunct="1">
              <a:spcBef>
                <a:spcPct val="0"/>
              </a:spcBef>
              <a:buClrTx/>
              <a:buSzTx/>
              <a:buFontTx/>
              <a:buNone/>
            </a:pPr>
            <a:endParaRPr kumimoji="0" lang="zh-TW" altLang="en-US" sz="2400">
              <a:solidFill>
                <a:srgbClr val="000000"/>
              </a:solidFill>
              <a:latin typeface="Constantia" panose="02030602050306030303" pitchFamily="18" charset="0"/>
            </a:endParaRPr>
          </a:p>
        </p:txBody>
      </p:sp>
      <p:grpSp>
        <p:nvGrpSpPr>
          <p:cNvPr id="54275" name="Group 7"/>
          <p:cNvGrpSpPr>
            <a:grpSpLocks noChangeAspect="1"/>
          </p:cNvGrpSpPr>
          <p:nvPr/>
        </p:nvGrpSpPr>
        <p:grpSpPr bwMode="auto">
          <a:xfrm>
            <a:off x="369888" y="0"/>
            <a:ext cx="11957050" cy="8470900"/>
            <a:chOff x="-177" y="0"/>
            <a:chExt cx="12348" cy="8748"/>
          </a:xfrm>
        </p:grpSpPr>
        <p:sp>
          <p:nvSpPr>
            <p:cNvPr id="54285" name="AutoShape 201"/>
            <p:cNvSpPr>
              <a:spLocks noChangeAspect="1" noChangeArrowheads="1" noTextEdit="1"/>
            </p:cNvSpPr>
            <p:nvPr/>
          </p:nvSpPr>
          <p:spPr bwMode="auto">
            <a:xfrm>
              <a:off x="-1" y="0"/>
              <a:ext cx="12172" cy="8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
          <p:nvSpPr>
            <p:cNvPr id="54286" name="Rectangle 200"/>
            <p:cNvSpPr>
              <a:spLocks noChangeArrowheads="1"/>
            </p:cNvSpPr>
            <p:nvPr/>
          </p:nvSpPr>
          <p:spPr bwMode="auto">
            <a:xfrm>
              <a:off x="180" y="95"/>
              <a:ext cx="120" cy="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accent1"/>
                </a:buClr>
                <a:buSzPct val="65000"/>
                <a:buFont typeface="Wingdings" panose="05000000000000000000" pitchFamily="2" charset="2"/>
                <a:buChar char="n"/>
                <a:defRPr kumimoji="1" sz="30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buChar char="q"/>
                <a:defRPr kumimoji="1" sz="26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buChar char="n"/>
                <a:defRPr kumimoji="1" sz="22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buChar char="q"/>
                <a:defRPr kumimoji="1" sz="2000">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9pPr>
            </a:lstStyle>
            <a:p>
              <a:pPr eaLnBrk="1" hangingPunct="1">
                <a:spcBef>
                  <a:spcPct val="0"/>
                </a:spcBef>
                <a:buClrTx/>
                <a:buSzTx/>
                <a:buFontTx/>
                <a:buNone/>
              </a:pPr>
              <a:r>
                <a:rPr kumimoji="0" lang="zh-TW" altLang="zh-TW" sz="1200" b="1">
                  <a:solidFill>
                    <a:srgbClr val="000000"/>
                  </a:solidFill>
                  <a:latin typeface="Calibri" panose="020F0502020204030204" pitchFamily="34" charset="0"/>
                  <a:ea typeface="新細明體" panose="02020500000000000000" pitchFamily="18" charset="-120"/>
                  <a:cs typeface="標楷體" panose="03000509000000000000" pitchFamily="65" charset="-120"/>
                </a:rPr>
                <a:t> </a:t>
              </a:r>
              <a:endParaRPr kumimoji="0" lang="zh-TW" altLang="zh-TW" sz="2400">
                <a:solidFill>
                  <a:srgbClr val="000000"/>
                </a:solidFill>
                <a:latin typeface="Constantia" panose="02030602050306030303" pitchFamily="18" charset="0"/>
                <a:ea typeface="新細明體" panose="02020500000000000000" pitchFamily="18" charset="-120"/>
                <a:cs typeface="標楷體" panose="03000509000000000000" pitchFamily="65" charset="-120"/>
              </a:endParaRPr>
            </a:p>
          </p:txBody>
        </p:sp>
        <p:grpSp>
          <p:nvGrpSpPr>
            <p:cNvPr id="54287" name="Group 197"/>
            <p:cNvGrpSpPr>
              <a:grpSpLocks/>
            </p:cNvGrpSpPr>
            <p:nvPr/>
          </p:nvGrpSpPr>
          <p:grpSpPr bwMode="auto">
            <a:xfrm>
              <a:off x="1984" y="710"/>
              <a:ext cx="1804" cy="744"/>
              <a:chOff x="1984" y="710"/>
              <a:chExt cx="1804" cy="744"/>
            </a:xfrm>
          </p:grpSpPr>
          <p:sp>
            <p:nvSpPr>
              <p:cNvPr id="54433" name="Rectangle 199"/>
              <p:cNvSpPr>
                <a:spLocks noChangeArrowheads="1"/>
              </p:cNvSpPr>
              <p:nvPr/>
            </p:nvSpPr>
            <p:spPr bwMode="auto">
              <a:xfrm>
                <a:off x="2040" y="897"/>
                <a:ext cx="1748" cy="55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65000"/>
                  <a:buFont typeface="Wingdings" panose="05000000000000000000" pitchFamily="2" charset="2"/>
                  <a:buChar char="n"/>
                  <a:defRPr kumimoji="1" sz="30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buChar char="q"/>
                  <a:defRPr kumimoji="1" sz="26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buChar char="n"/>
                  <a:defRPr kumimoji="1" sz="22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buChar char="q"/>
                  <a:defRPr kumimoji="1" sz="2000">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9pPr>
              </a:lstStyle>
              <a:p>
                <a:pPr eaLnBrk="1" hangingPunct="1">
                  <a:spcBef>
                    <a:spcPct val="0"/>
                  </a:spcBef>
                  <a:buClrTx/>
                  <a:buSzTx/>
                  <a:buFontTx/>
                  <a:buNone/>
                </a:pPr>
                <a:endParaRPr kumimoji="0" lang="zh-TW" altLang="en-US" sz="2400">
                  <a:solidFill>
                    <a:srgbClr val="000000"/>
                  </a:solidFill>
                  <a:latin typeface="Constantia" panose="02030602050306030303" pitchFamily="18" charset="0"/>
                </a:endParaRPr>
              </a:p>
            </p:txBody>
          </p:sp>
          <p:sp>
            <p:nvSpPr>
              <p:cNvPr id="54434" name="Rectangle 198"/>
              <p:cNvSpPr>
                <a:spLocks noChangeArrowheads="1"/>
              </p:cNvSpPr>
              <p:nvPr/>
            </p:nvSpPr>
            <p:spPr bwMode="auto">
              <a:xfrm>
                <a:off x="1984" y="710"/>
                <a:ext cx="1804" cy="744"/>
              </a:xfrm>
              <a:prstGeom prst="rect">
                <a:avLst/>
              </a:prstGeom>
              <a:noFill/>
              <a:ln w="7" cap="rnd">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accent1"/>
                  </a:buClr>
                  <a:buSzPct val="65000"/>
                  <a:buFont typeface="Wingdings" panose="05000000000000000000" pitchFamily="2" charset="2"/>
                  <a:buChar char="n"/>
                  <a:defRPr kumimoji="1" sz="30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buChar char="q"/>
                  <a:defRPr kumimoji="1" sz="26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buChar char="n"/>
                  <a:defRPr kumimoji="1" sz="22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buChar char="q"/>
                  <a:defRPr kumimoji="1" sz="2000">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9pPr>
              </a:lstStyle>
              <a:p>
                <a:pPr eaLnBrk="1" hangingPunct="1">
                  <a:spcBef>
                    <a:spcPct val="0"/>
                  </a:spcBef>
                  <a:buClrTx/>
                  <a:buSzTx/>
                  <a:buFontTx/>
                  <a:buNone/>
                </a:pPr>
                <a:endParaRPr kumimoji="0" lang="zh-TW" altLang="en-US" sz="2400">
                  <a:solidFill>
                    <a:srgbClr val="000000"/>
                  </a:solidFill>
                  <a:latin typeface="Constantia" panose="02030602050306030303" pitchFamily="18" charset="0"/>
                </a:endParaRPr>
              </a:p>
            </p:txBody>
          </p:sp>
        </p:grpSp>
        <p:sp>
          <p:nvSpPr>
            <p:cNvPr id="54288" name="Rectangle 196"/>
            <p:cNvSpPr>
              <a:spLocks noChangeArrowheads="1"/>
            </p:cNvSpPr>
            <p:nvPr/>
          </p:nvSpPr>
          <p:spPr bwMode="auto">
            <a:xfrm>
              <a:off x="3665" y="1659"/>
              <a:ext cx="1011" cy="509"/>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lr>
                  <a:schemeClr val="accent1"/>
                </a:buClr>
                <a:buSzPct val="65000"/>
                <a:buFont typeface="Wingdings" panose="05000000000000000000" pitchFamily="2" charset="2"/>
                <a:buChar char="n"/>
                <a:defRPr kumimoji="1" sz="30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buChar char="q"/>
                <a:defRPr kumimoji="1" sz="26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buChar char="n"/>
                <a:defRPr kumimoji="1" sz="22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buChar char="q"/>
                <a:defRPr kumimoji="1" sz="2000">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9pPr>
            </a:lstStyle>
            <a:p>
              <a:pPr eaLnBrk="1" hangingPunct="1">
                <a:spcBef>
                  <a:spcPct val="0"/>
                </a:spcBef>
                <a:buClrTx/>
                <a:buSzTx/>
                <a:buFontTx/>
                <a:buNone/>
              </a:pPr>
              <a:r>
                <a:rPr kumimoji="0" lang="zh-TW" altLang="en-US" sz="1600" b="1">
                  <a:solidFill>
                    <a:srgbClr val="0000FF"/>
                  </a:solidFill>
                  <a:latin typeface="標楷體" panose="03000509000000000000" pitchFamily="65" charset="-120"/>
                </a:rPr>
                <a:t>採購評選</a:t>
              </a:r>
              <a:endParaRPr kumimoji="0" lang="en-US" altLang="zh-TW" sz="1600" b="1">
                <a:solidFill>
                  <a:srgbClr val="0000FF"/>
                </a:solidFill>
                <a:latin typeface="標楷體" panose="03000509000000000000" pitchFamily="65" charset="-120"/>
              </a:endParaRPr>
            </a:p>
            <a:p>
              <a:pPr eaLnBrk="1" hangingPunct="1">
                <a:spcBef>
                  <a:spcPct val="0"/>
                </a:spcBef>
                <a:buClrTx/>
                <a:buSzTx/>
                <a:buFontTx/>
                <a:buNone/>
              </a:pPr>
              <a:r>
                <a:rPr kumimoji="0" lang="en-US" altLang="zh-TW" sz="1600" b="1">
                  <a:solidFill>
                    <a:srgbClr val="0000FF"/>
                  </a:solidFill>
                  <a:latin typeface="標楷體" panose="03000509000000000000" pitchFamily="65" charset="-120"/>
                </a:rPr>
                <a:t>(</a:t>
              </a:r>
              <a:r>
                <a:rPr kumimoji="0" lang="zh-TW" altLang="en-US" sz="1600" b="1">
                  <a:solidFill>
                    <a:srgbClr val="0000FF"/>
                  </a:solidFill>
                  <a:latin typeface="標楷體" panose="03000509000000000000" pitchFamily="65" charset="-120"/>
                </a:rPr>
                <a:t>採購需求</a:t>
              </a:r>
              <a:r>
                <a:rPr kumimoji="0" lang="en-US" altLang="zh-TW" sz="1600" b="1">
                  <a:solidFill>
                    <a:srgbClr val="0000FF"/>
                  </a:solidFill>
                  <a:latin typeface="標楷體" panose="03000509000000000000" pitchFamily="65" charset="-120"/>
                </a:rPr>
                <a:t>)</a:t>
              </a:r>
              <a:endParaRPr kumimoji="0" lang="zh-TW" altLang="en-US" sz="1600" b="1">
                <a:solidFill>
                  <a:srgbClr val="0000FF"/>
                </a:solidFill>
                <a:latin typeface="標楷體" panose="03000509000000000000" pitchFamily="65" charset="-120"/>
              </a:endParaRPr>
            </a:p>
          </p:txBody>
        </p:sp>
        <p:sp>
          <p:nvSpPr>
            <p:cNvPr id="54289" name="Rectangle 195"/>
            <p:cNvSpPr>
              <a:spLocks noChangeArrowheads="1"/>
            </p:cNvSpPr>
            <p:nvPr/>
          </p:nvSpPr>
          <p:spPr bwMode="auto">
            <a:xfrm>
              <a:off x="3287" y="1001"/>
              <a:ext cx="120" cy="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accent1"/>
                </a:buClr>
                <a:buSzPct val="65000"/>
                <a:buFont typeface="Wingdings" panose="05000000000000000000" pitchFamily="2" charset="2"/>
                <a:buChar char="n"/>
                <a:defRPr kumimoji="1" sz="30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buChar char="q"/>
                <a:defRPr kumimoji="1" sz="26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buChar char="n"/>
                <a:defRPr kumimoji="1" sz="22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buChar char="q"/>
                <a:defRPr kumimoji="1" sz="2000">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9pPr>
            </a:lstStyle>
            <a:p>
              <a:pPr eaLnBrk="1" hangingPunct="1">
                <a:spcBef>
                  <a:spcPct val="0"/>
                </a:spcBef>
                <a:buClrTx/>
                <a:buSzTx/>
                <a:buFontTx/>
                <a:buNone/>
              </a:pPr>
              <a:r>
                <a:rPr kumimoji="0" lang="zh-TW" altLang="zh-TW" sz="1200" b="1">
                  <a:solidFill>
                    <a:srgbClr val="000000"/>
                  </a:solidFill>
                  <a:latin typeface="Times New Roman" panose="02020603050405020304" pitchFamily="18" charset="0"/>
                  <a:ea typeface="新細明體" panose="02020500000000000000" pitchFamily="18" charset="-120"/>
                  <a:cs typeface="Times New Roman" panose="02020603050405020304" pitchFamily="18" charset="0"/>
                </a:rPr>
                <a:t> </a:t>
              </a:r>
              <a:endParaRPr kumimoji="0" lang="zh-TW" altLang="zh-TW" sz="2400">
                <a:solidFill>
                  <a:srgbClr val="000000"/>
                </a:solidFill>
                <a:latin typeface="Constantia" panose="02030602050306030303" pitchFamily="18" charset="0"/>
                <a:ea typeface="新細明體" panose="02020500000000000000" pitchFamily="18" charset="-120"/>
                <a:cs typeface="Times New Roman" panose="02020603050405020304" pitchFamily="18" charset="0"/>
              </a:endParaRPr>
            </a:p>
          </p:txBody>
        </p:sp>
        <p:sp>
          <p:nvSpPr>
            <p:cNvPr id="54290" name="Freeform 192"/>
            <p:cNvSpPr>
              <a:spLocks noEditPoints="1"/>
            </p:cNvSpPr>
            <p:nvPr/>
          </p:nvSpPr>
          <p:spPr bwMode="auto">
            <a:xfrm>
              <a:off x="1022" y="2356"/>
              <a:ext cx="47" cy="354"/>
            </a:xfrm>
            <a:custGeom>
              <a:avLst/>
              <a:gdLst>
                <a:gd name="T0" fmla="*/ 0 w 800"/>
                <a:gd name="T1" fmla="*/ 0 h 6300"/>
                <a:gd name="T2" fmla="*/ 0 w 800"/>
                <a:gd name="T3" fmla="*/ 0 h 6300"/>
                <a:gd name="T4" fmla="*/ 0 w 800"/>
                <a:gd name="T5" fmla="*/ 0 h 6300"/>
                <a:gd name="T6" fmla="*/ 0 w 800"/>
                <a:gd name="T7" fmla="*/ 0 h 6300"/>
                <a:gd name="T8" fmla="*/ 0 w 800"/>
                <a:gd name="T9" fmla="*/ 0 h 6300"/>
                <a:gd name="T10" fmla="*/ 0 w 800"/>
                <a:gd name="T11" fmla="*/ 0 h 6300"/>
                <a:gd name="T12" fmla="*/ 0 w 800"/>
                <a:gd name="T13" fmla="*/ 0 h 6300"/>
                <a:gd name="T14" fmla="*/ 0 w 800"/>
                <a:gd name="T15" fmla="*/ 0 h 6300"/>
                <a:gd name="T16" fmla="*/ 0 w 800"/>
                <a:gd name="T17" fmla="*/ 0 h 6300"/>
                <a:gd name="T18" fmla="*/ 0 w 800"/>
                <a:gd name="T19" fmla="*/ 0 h 6300"/>
                <a:gd name="T20" fmla="*/ 0 w 800"/>
                <a:gd name="T21" fmla="*/ 0 h 63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00"/>
                <a:gd name="T34" fmla="*/ 0 h 6300"/>
                <a:gd name="T35" fmla="*/ 800 w 800"/>
                <a:gd name="T36" fmla="*/ 6300 h 630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00" h="6300">
                  <a:moveTo>
                    <a:pt x="467" y="66"/>
                  </a:moveTo>
                  <a:lnTo>
                    <a:pt x="467" y="5633"/>
                  </a:lnTo>
                  <a:cubicBezTo>
                    <a:pt x="467" y="5670"/>
                    <a:pt x="437" y="5700"/>
                    <a:pt x="400" y="5700"/>
                  </a:cubicBezTo>
                  <a:cubicBezTo>
                    <a:pt x="364" y="5700"/>
                    <a:pt x="334" y="5670"/>
                    <a:pt x="334" y="5633"/>
                  </a:cubicBezTo>
                  <a:lnTo>
                    <a:pt x="334" y="66"/>
                  </a:lnTo>
                  <a:cubicBezTo>
                    <a:pt x="334" y="30"/>
                    <a:pt x="364" y="0"/>
                    <a:pt x="400" y="0"/>
                  </a:cubicBezTo>
                  <a:cubicBezTo>
                    <a:pt x="437" y="0"/>
                    <a:pt x="467" y="30"/>
                    <a:pt x="467" y="66"/>
                  </a:cubicBezTo>
                  <a:close/>
                  <a:moveTo>
                    <a:pt x="800" y="5500"/>
                  </a:moveTo>
                  <a:lnTo>
                    <a:pt x="400" y="6300"/>
                  </a:lnTo>
                  <a:lnTo>
                    <a:pt x="0" y="5500"/>
                  </a:lnTo>
                  <a:lnTo>
                    <a:pt x="800" y="5500"/>
                  </a:lnTo>
                  <a:close/>
                </a:path>
              </a:pathLst>
            </a:custGeom>
            <a:solidFill>
              <a:srgbClr val="000000"/>
            </a:solidFill>
            <a:ln w="1">
              <a:solidFill>
                <a:srgbClr val="000000"/>
              </a:solidFill>
              <a:bevel/>
              <a:headEnd/>
              <a:tailEnd/>
            </a:ln>
          </p:spPr>
          <p:txBody>
            <a:bodyPr/>
            <a:lstStyle/>
            <a:p>
              <a:endParaRPr lang="zh-TW" altLang="en-US"/>
            </a:p>
          </p:txBody>
        </p:sp>
        <p:sp>
          <p:nvSpPr>
            <p:cNvPr id="54291" name="Freeform 191"/>
            <p:cNvSpPr>
              <a:spLocks noEditPoints="1"/>
            </p:cNvSpPr>
            <p:nvPr/>
          </p:nvSpPr>
          <p:spPr bwMode="auto">
            <a:xfrm flipH="1">
              <a:off x="4094" y="2364"/>
              <a:ext cx="51" cy="363"/>
            </a:xfrm>
            <a:custGeom>
              <a:avLst/>
              <a:gdLst>
                <a:gd name="T0" fmla="*/ 0 w 400"/>
                <a:gd name="T1" fmla="*/ 0 h 2843"/>
                <a:gd name="T2" fmla="*/ 0 w 400"/>
                <a:gd name="T3" fmla="*/ 0 h 2843"/>
                <a:gd name="T4" fmla="*/ 0 w 400"/>
                <a:gd name="T5" fmla="*/ 0 h 2843"/>
                <a:gd name="T6" fmla="*/ 0 w 400"/>
                <a:gd name="T7" fmla="*/ 0 h 2843"/>
                <a:gd name="T8" fmla="*/ 0 w 400"/>
                <a:gd name="T9" fmla="*/ 0 h 2843"/>
                <a:gd name="T10" fmla="*/ 0 w 400"/>
                <a:gd name="T11" fmla="*/ 0 h 2843"/>
                <a:gd name="T12" fmla="*/ 0 w 400"/>
                <a:gd name="T13" fmla="*/ 0 h 2843"/>
                <a:gd name="T14" fmla="*/ 0 w 400"/>
                <a:gd name="T15" fmla="*/ 0 h 2843"/>
                <a:gd name="T16" fmla="*/ 0 w 400"/>
                <a:gd name="T17" fmla="*/ 0 h 2843"/>
                <a:gd name="T18" fmla="*/ 0 w 400"/>
                <a:gd name="T19" fmla="*/ 0 h 2843"/>
                <a:gd name="T20" fmla="*/ 0 w 400"/>
                <a:gd name="T21" fmla="*/ 0 h 284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00"/>
                <a:gd name="T34" fmla="*/ 0 h 2843"/>
                <a:gd name="T35" fmla="*/ 400 w 400"/>
                <a:gd name="T36" fmla="*/ 2843 h 284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00" h="2843">
                  <a:moveTo>
                    <a:pt x="233" y="33"/>
                  </a:moveTo>
                  <a:lnTo>
                    <a:pt x="233" y="2510"/>
                  </a:lnTo>
                  <a:cubicBezTo>
                    <a:pt x="233" y="2529"/>
                    <a:pt x="219" y="2543"/>
                    <a:pt x="200" y="2543"/>
                  </a:cubicBezTo>
                  <a:cubicBezTo>
                    <a:pt x="182" y="2543"/>
                    <a:pt x="167" y="2529"/>
                    <a:pt x="167" y="2510"/>
                  </a:cubicBezTo>
                  <a:lnTo>
                    <a:pt x="167" y="33"/>
                  </a:lnTo>
                  <a:cubicBezTo>
                    <a:pt x="167" y="15"/>
                    <a:pt x="182" y="0"/>
                    <a:pt x="200" y="0"/>
                  </a:cubicBezTo>
                  <a:cubicBezTo>
                    <a:pt x="219" y="0"/>
                    <a:pt x="233" y="15"/>
                    <a:pt x="233" y="33"/>
                  </a:cubicBezTo>
                  <a:close/>
                  <a:moveTo>
                    <a:pt x="400" y="2443"/>
                  </a:moveTo>
                  <a:lnTo>
                    <a:pt x="200" y="2843"/>
                  </a:lnTo>
                  <a:lnTo>
                    <a:pt x="0" y="2443"/>
                  </a:lnTo>
                  <a:lnTo>
                    <a:pt x="400" y="2443"/>
                  </a:lnTo>
                  <a:close/>
                </a:path>
              </a:pathLst>
            </a:custGeom>
            <a:solidFill>
              <a:srgbClr val="000000"/>
            </a:solidFill>
            <a:ln w="1">
              <a:solidFill>
                <a:srgbClr val="000000"/>
              </a:solidFill>
              <a:bevel/>
              <a:headEnd/>
              <a:tailEnd/>
            </a:ln>
          </p:spPr>
          <p:txBody>
            <a:bodyPr/>
            <a:lstStyle/>
            <a:p>
              <a:endParaRPr lang="zh-TW" altLang="en-US"/>
            </a:p>
          </p:txBody>
        </p:sp>
        <p:grpSp>
          <p:nvGrpSpPr>
            <p:cNvPr id="54292" name="Group 188"/>
            <p:cNvGrpSpPr>
              <a:grpSpLocks/>
            </p:cNvGrpSpPr>
            <p:nvPr/>
          </p:nvGrpSpPr>
          <p:grpSpPr bwMode="auto">
            <a:xfrm>
              <a:off x="3503" y="2731"/>
              <a:ext cx="1301" cy="569"/>
              <a:chOff x="3503" y="2731"/>
              <a:chExt cx="1301" cy="569"/>
            </a:xfrm>
          </p:grpSpPr>
          <p:sp>
            <p:nvSpPr>
              <p:cNvPr id="54431" name="Rectangle 190"/>
              <p:cNvSpPr>
                <a:spLocks noChangeArrowheads="1"/>
              </p:cNvSpPr>
              <p:nvPr/>
            </p:nvSpPr>
            <p:spPr bwMode="auto">
              <a:xfrm>
                <a:off x="3577" y="2731"/>
                <a:ext cx="1000" cy="56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65000"/>
                  <a:buFont typeface="Wingdings" panose="05000000000000000000" pitchFamily="2" charset="2"/>
                  <a:buChar char="n"/>
                  <a:defRPr kumimoji="1" sz="30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buChar char="q"/>
                  <a:defRPr kumimoji="1" sz="26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buChar char="n"/>
                  <a:defRPr kumimoji="1" sz="22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buChar char="q"/>
                  <a:defRPr kumimoji="1" sz="2000">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9pPr>
              </a:lstStyle>
              <a:p>
                <a:pPr eaLnBrk="1" hangingPunct="1">
                  <a:spcBef>
                    <a:spcPct val="0"/>
                  </a:spcBef>
                  <a:buClrTx/>
                  <a:buSzTx/>
                  <a:buFontTx/>
                  <a:buNone/>
                </a:pPr>
                <a:endParaRPr kumimoji="0" lang="zh-TW" altLang="en-US" sz="2400">
                  <a:solidFill>
                    <a:srgbClr val="000000"/>
                  </a:solidFill>
                  <a:latin typeface="Constantia" panose="02030602050306030303" pitchFamily="18" charset="0"/>
                </a:endParaRPr>
              </a:p>
            </p:txBody>
          </p:sp>
          <p:sp>
            <p:nvSpPr>
              <p:cNvPr id="54432" name="Rectangle 189"/>
              <p:cNvSpPr>
                <a:spLocks noChangeArrowheads="1"/>
              </p:cNvSpPr>
              <p:nvPr/>
            </p:nvSpPr>
            <p:spPr bwMode="auto">
              <a:xfrm>
                <a:off x="3503" y="2732"/>
                <a:ext cx="1301" cy="568"/>
              </a:xfrm>
              <a:prstGeom prst="rect">
                <a:avLst/>
              </a:prstGeom>
              <a:noFill/>
              <a:ln w="7" cap="rnd">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accent1"/>
                  </a:buClr>
                  <a:buSzPct val="65000"/>
                  <a:buFont typeface="Wingdings" panose="05000000000000000000" pitchFamily="2" charset="2"/>
                  <a:buChar char="n"/>
                  <a:defRPr kumimoji="1" sz="30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buChar char="q"/>
                  <a:defRPr kumimoji="1" sz="26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buChar char="n"/>
                  <a:defRPr kumimoji="1" sz="22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buChar char="q"/>
                  <a:defRPr kumimoji="1" sz="2000">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9pPr>
              </a:lstStyle>
              <a:p>
                <a:pPr eaLnBrk="1" hangingPunct="1">
                  <a:spcBef>
                    <a:spcPct val="0"/>
                  </a:spcBef>
                  <a:buClrTx/>
                  <a:buSzTx/>
                  <a:buFontTx/>
                  <a:buNone/>
                </a:pPr>
                <a:endParaRPr kumimoji="0" lang="zh-TW" altLang="en-US" sz="2400">
                  <a:solidFill>
                    <a:srgbClr val="000000"/>
                  </a:solidFill>
                  <a:latin typeface="Constantia" panose="02030602050306030303" pitchFamily="18" charset="0"/>
                </a:endParaRPr>
              </a:p>
            </p:txBody>
          </p:sp>
        </p:grpSp>
        <p:sp>
          <p:nvSpPr>
            <p:cNvPr id="21525" name="Rectangle 187"/>
            <p:cNvSpPr>
              <a:spLocks noChangeArrowheads="1"/>
            </p:cNvSpPr>
            <p:nvPr/>
          </p:nvSpPr>
          <p:spPr bwMode="auto">
            <a:xfrm>
              <a:off x="3628" y="2802"/>
              <a:ext cx="1112" cy="221"/>
            </a:xfrm>
            <a:prstGeom prst="rect">
              <a:avLst/>
            </a:prstGeom>
            <a:solidFill>
              <a:schemeClr val="accent1">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kumimoji="1">
                  <a:solidFill>
                    <a:schemeClr val="tx1"/>
                  </a:solidFill>
                  <a:latin typeface="Arial" panose="020B0604020202020204" pitchFamily="34" charset="0"/>
                  <a:ea typeface="標楷體" panose="03000509000000000000" pitchFamily="65" charset="-120"/>
                </a:defRPr>
              </a:lvl1pPr>
              <a:lvl2pPr marL="742950" indent="-285750">
                <a:defRPr kumimoji="1">
                  <a:solidFill>
                    <a:schemeClr val="tx1"/>
                  </a:solidFill>
                  <a:latin typeface="Arial" panose="020B0604020202020204" pitchFamily="34" charset="0"/>
                  <a:ea typeface="標楷體" panose="03000509000000000000" pitchFamily="65" charset="-120"/>
                </a:defRPr>
              </a:lvl2pPr>
              <a:lvl3pPr marL="1143000" indent="-228600">
                <a:defRPr kumimoji="1">
                  <a:solidFill>
                    <a:schemeClr val="tx1"/>
                  </a:solidFill>
                  <a:latin typeface="Arial" panose="020B0604020202020204" pitchFamily="34" charset="0"/>
                  <a:ea typeface="標楷體" panose="03000509000000000000" pitchFamily="65" charset="-120"/>
                </a:defRPr>
              </a:lvl3pPr>
              <a:lvl4pPr marL="1600200" indent="-228600">
                <a:defRPr kumimoji="1">
                  <a:solidFill>
                    <a:schemeClr val="tx1"/>
                  </a:solidFill>
                  <a:latin typeface="Arial" panose="020B0604020202020204" pitchFamily="34" charset="0"/>
                  <a:ea typeface="標楷體" panose="03000509000000000000" pitchFamily="65" charset="-120"/>
                </a:defRPr>
              </a:lvl4pPr>
              <a:lvl5pPr marL="2057400" indent="-228600">
                <a:defRPr kumimoji="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標楷體" panose="03000509000000000000" pitchFamily="65" charset="-120"/>
                </a:defRPr>
              </a:lvl9pPr>
            </a:lstStyle>
            <a:p>
              <a:pPr eaLnBrk="1" hangingPunct="1">
                <a:defRPr/>
              </a:pPr>
              <a:r>
                <a:rPr kumimoji="0" lang="zh-TW" altLang="en-US" sz="1400" b="1" dirty="0" smtClean="0">
                  <a:solidFill>
                    <a:srgbClr val="FF0000"/>
                  </a:solidFill>
                  <a:latin typeface="標楷體" panose="03000509000000000000" pitchFamily="65" charset="-120"/>
                </a:rPr>
                <a:t>適用最有利標</a:t>
              </a:r>
              <a:endParaRPr kumimoji="0" lang="zh-TW" altLang="en-US" sz="1400" dirty="0" smtClean="0">
                <a:solidFill>
                  <a:srgbClr val="000000"/>
                </a:solidFill>
                <a:latin typeface="標楷體" panose="03000509000000000000" pitchFamily="65" charset="-120"/>
                <a:ea typeface="新細明體" panose="02020500000000000000" pitchFamily="18" charset="-120"/>
              </a:endParaRPr>
            </a:p>
          </p:txBody>
        </p:sp>
        <p:sp>
          <p:nvSpPr>
            <p:cNvPr id="54294" name="Rectangle 186"/>
            <p:cNvSpPr>
              <a:spLocks noChangeArrowheads="1"/>
            </p:cNvSpPr>
            <p:nvPr/>
          </p:nvSpPr>
          <p:spPr bwMode="auto">
            <a:xfrm>
              <a:off x="4906" y="2876"/>
              <a:ext cx="90" cy="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accent1"/>
                </a:buClr>
                <a:buSzPct val="65000"/>
                <a:buFont typeface="Wingdings" panose="05000000000000000000" pitchFamily="2" charset="2"/>
                <a:buChar char="n"/>
                <a:defRPr kumimoji="1" sz="30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buChar char="q"/>
                <a:defRPr kumimoji="1" sz="26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buChar char="n"/>
                <a:defRPr kumimoji="1" sz="22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buChar char="q"/>
                <a:defRPr kumimoji="1" sz="2000">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9pPr>
            </a:lstStyle>
            <a:p>
              <a:pPr eaLnBrk="1" hangingPunct="1">
                <a:spcBef>
                  <a:spcPct val="0"/>
                </a:spcBef>
                <a:buClrTx/>
                <a:buSzTx/>
                <a:buFontTx/>
                <a:buNone/>
              </a:pPr>
              <a:r>
                <a:rPr kumimoji="0" lang="zh-TW" altLang="zh-TW" sz="900" b="1">
                  <a:solidFill>
                    <a:srgbClr val="FF0000"/>
                  </a:solidFill>
                  <a:latin typeface="Times New Roman" panose="02020603050405020304" pitchFamily="18" charset="0"/>
                  <a:ea typeface="新細明體" panose="02020500000000000000" pitchFamily="18" charset="-120"/>
                  <a:cs typeface="Times New Roman" panose="02020603050405020304" pitchFamily="18" charset="0"/>
                </a:rPr>
                <a:t> </a:t>
              </a:r>
              <a:endParaRPr kumimoji="0" lang="zh-TW" altLang="zh-TW" sz="2400">
                <a:solidFill>
                  <a:srgbClr val="000000"/>
                </a:solidFill>
                <a:latin typeface="Constantia" panose="02030602050306030303" pitchFamily="18" charset="0"/>
                <a:ea typeface="新細明體" panose="02020500000000000000" pitchFamily="18" charset="-120"/>
                <a:cs typeface="Times New Roman" panose="02020603050405020304" pitchFamily="18" charset="0"/>
              </a:endParaRPr>
            </a:p>
          </p:txBody>
        </p:sp>
        <p:sp>
          <p:nvSpPr>
            <p:cNvPr id="21527" name="Rectangle 182"/>
            <p:cNvSpPr>
              <a:spLocks noChangeArrowheads="1"/>
            </p:cNvSpPr>
            <p:nvPr/>
          </p:nvSpPr>
          <p:spPr bwMode="auto">
            <a:xfrm>
              <a:off x="1826" y="2771"/>
              <a:ext cx="1110" cy="223"/>
            </a:xfrm>
            <a:prstGeom prst="rect">
              <a:avLst/>
            </a:prstGeom>
            <a:solidFill>
              <a:schemeClr val="accent1">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kumimoji="1">
                  <a:solidFill>
                    <a:schemeClr val="tx1"/>
                  </a:solidFill>
                  <a:latin typeface="Arial" panose="020B0604020202020204" pitchFamily="34" charset="0"/>
                  <a:ea typeface="標楷體" panose="03000509000000000000" pitchFamily="65" charset="-120"/>
                </a:defRPr>
              </a:lvl1pPr>
              <a:lvl2pPr marL="742950" indent="-285750">
                <a:defRPr kumimoji="1">
                  <a:solidFill>
                    <a:schemeClr val="tx1"/>
                  </a:solidFill>
                  <a:latin typeface="Arial" panose="020B0604020202020204" pitchFamily="34" charset="0"/>
                  <a:ea typeface="標楷體" panose="03000509000000000000" pitchFamily="65" charset="-120"/>
                </a:defRPr>
              </a:lvl2pPr>
              <a:lvl3pPr marL="1143000" indent="-228600">
                <a:defRPr kumimoji="1">
                  <a:solidFill>
                    <a:schemeClr val="tx1"/>
                  </a:solidFill>
                  <a:latin typeface="Arial" panose="020B0604020202020204" pitchFamily="34" charset="0"/>
                  <a:ea typeface="標楷體" panose="03000509000000000000" pitchFamily="65" charset="-120"/>
                </a:defRPr>
              </a:lvl3pPr>
              <a:lvl4pPr marL="1600200" indent="-228600">
                <a:defRPr kumimoji="1">
                  <a:solidFill>
                    <a:schemeClr val="tx1"/>
                  </a:solidFill>
                  <a:latin typeface="Arial" panose="020B0604020202020204" pitchFamily="34" charset="0"/>
                  <a:ea typeface="標楷體" panose="03000509000000000000" pitchFamily="65" charset="-120"/>
                </a:defRPr>
              </a:lvl4pPr>
              <a:lvl5pPr marL="2057400" indent="-228600">
                <a:defRPr kumimoji="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標楷體" panose="03000509000000000000" pitchFamily="65" charset="-120"/>
                </a:defRPr>
              </a:lvl9pPr>
            </a:lstStyle>
            <a:p>
              <a:pPr eaLnBrk="1" hangingPunct="1">
                <a:defRPr/>
              </a:pPr>
              <a:r>
                <a:rPr kumimoji="0" lang="zh-TW" altLang="en-US" sz="1400" b="1" dirty="0" smtClean="0">
                  <a:solidFill>
                    <a:srgbClr val="FF0000"/>
                  </a:solidFill>
                  <a:latin typeface="標楷體" panose="03000509000000000000" pitchFamily="65" charset="-120"/>
                </a:rPr>
                <a:t>準用最有利標</a:t>
              </a:r>
              <a:endParaRPr kumimoji="0" lang="zh-TW" altLang="en-US" sz="1400" dirty="0" smtClean="0">
                <a:solidFill>
                  <a:srgbClr val="000000"/>
                </a:solidFill>
                <a:latin typeface="標楷體" panose="03000509000000000000" pitchFamily="65" charset="-120"/>
                <a:ea typeface="新細明體" panose="02020500000000000000" pitchFamily="18" charset="-120"/>
              </a:endParaRPr>
            </a:p>
          </p:txBody>
        </p:sp>
        <p:sp>
          <p:nvSpPr>
            <p:cNvPr id="54296" name="Rectangle 181"/>
            <p:cNvSpPr>
              <a:spLocks noChangeArrowheads="1"/>
            </p:cNvSpPr>
            <p:nvPr/>
          </p:nvSpPr>
          <p:spPr bwMode="auto">
            <a:xfrm>
              <a:off x="3293" y="2756"/>
              <a:ext cx="90" cy="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accent1"/>
                </a:buClr>
                <a:buSzPct val="65000"/>
                <a:buFont typeface="Wingdings" panose="05000000000000000000" pitchFamily="2" charset="2"/>
                <a:buChar char="n"/>
                <a:defRPr kumimoji="1" sz="30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buChar char="q"/>
                <a:defRPr kumimoji="1" sz="26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buChar char="n"/>
                <a:defRPr kumimoji="1" sz="22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buChar char="q"/>
                <a:defRPr kumimoji="1" sz="2000">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9pPr>
            </a:lstStyle>
            <a:p>
              <a:pPr eaLnBrk="1" hangingPunct="1">
                <a:spcBef>
                  <a:spcPct val="0"/>
                </a:spcBef>
                <a:buClrTx/>
                <a:buSzTx/>
                <a:buFontTx/>
                <a:buNone/>
              </a:pPr>
              <a:r>
                <a:rPr kumimoji="0" lang="zh-TW" altLang="zh-TW" sz="900" b="1">
                  <a:solidFill>
                    <a:srgbClr val="FF0000"/>
                  </a:solidFill>
                  <a:latin typeface="Times New Roman" panose="02020603050405020304" pitchFamily="18" charset="0"/>
                  <a:ea typeface="新細明體" panose="02020500000000000000" pitchFamily="18" charset="-120"/>
                  <a:cs typeface="Times New Roman" panose="02020603050405020304" pitchFamily="18" charset="0"/>
                </a:rPr>
                <a:t> </a:t>
              </a:r>
              <a:endParaRPr kumimoji="0" lang="zh-TW" altLang="zh-TW" sz="2400">
                <a:solidFill>
                  <a:srgbClr val="000000"/>
                </a:solidFill>
                <a:latin typeface="Constantia" panose="02030602050306030303" pitchFamily="18" charset="0"/>
                <a:ea typeface="新細明體" panose="02020500000000000000" pitchFamily="18" charset="-120"/>
                <a:cs typeface="Times New Roman" panose="02020603050405020304" pitchFamily="18" charset="0"/>
              </a:endParaRPr>
            </a:p>
          </p:txBody>
        </p:sp>
        <p:sp>
          <p:nvSpPr>
            <p:cNvPr id="54297" name="Rectangle 180"/>
            <p:cNvSpPr>
              <a:spLocks noChangeArrowheads="1"/>
            </p:cNvSpPr>
            <p:nvPr/>
          </p:nvSpPr>
          <p:spPr bwMode="auto">
            <a:xfrm>
              <a:off x="1592" y="3007"/>
              <a:ext cx="1340" cy="2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lr>
                  <a:schemeClr val="accent1"/>
                </a:buClr>
                <a:buSzPct val="65000"/>
                <a:buFont typeface="Wingdings" panose="05000000000000000000" pitchFamily="2" charset="2"/>
                <a:buChar char="n"/>
                <a:defRPr kumimoji="1" sz="30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buChar char="q"/>
                <a:defRPr kumimoji="1" sz="26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buChar char="n"/>
                <a:defRPr kumimoji="1" sz="22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buChar char="q"/>
                <a:defRPr kumimoji="1" sz="2000">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9pPr>
            </a:lstStyle>
            <a:p>
              <a:pPr algn="r" eaLnBrk="1" hangingPunct="1">
                <a:spcBef>
                  <a:spcPct val="0"/>
                </a:spcBef>
                <a:buClrTx/>
                <a:buSzTx/>
                <a:buFontTx/>
                <a:buNone/>
              </a:pPr>
              <a:r>
                <a:rPr kumimoji="0" lang="en-US" altLang="zh-TW" sz="1400" b="1">
                  <a:solidFill>
                    <a:srgbClr val="000000"/>
                  </a:solidFill>
                  <a:latin typeface="Calibri" panose="020F0502020204030204" pitchFamily="34" charset="0"/>
                  <a:ea typeface="新細明體" panose="02020500000000000000" pitchFamily="18" charset="-120"/>
                  <a:cs typeface="標楷體" panose="03000509000000000000" pitchFamily="65" charset="-120"/>
                </a:rPr>
                <a:t>(</a:t>
              </a:r>
              <a:r>
                <a:rPr kumimoji="0" lang="zh-TW" altLang="en-US" sz="1400" b="1">
                  <a:solidFill>
                    <a:srgbClr val="000000"/>
                  </a:solidFill>
                  <a:latin typeface="Calibri" panose="020F0502020204030204" pitchFamily="34" charset="0"/>
                  <a:ea typeface="新細明體" panose="02020500000000000000" pitchFamily="18" charset="-120"/>
                  <a:cs typeface="標楷體" panose="03000509000000000000" pitchFamily="65" charset="-120"/>
                </a:rPr>
                <a:t>限制性招標</a:t>
              </a:r>
              <a:r>
                <a:rPr kumimoji="0" lang="en-US" altLang="zh-TW" sz="1400" b="1">
                  <a:solidFill>
                    <a:srgbClr val="000000"/>
                  </a:solidFill>
                  <a:latin typeface="Calibri" panose="020F0502020204030204" pitchFamily="34" charset="0"/>
                  <a:ea typeface="新細明體" panose="02020500000000000000" pitchFamily="18" charset="-120"/>
                  <a:cs typeface="標楷體" panose="03000509000000000000" pitchFamily="65" charset="-120"/>
                </a:rPr>
                <a:t>)</a:t>
              </a:r>
              <a:endParaRPr kumimoji="0" lang="en-US" altLang="zh-TW" sz="1400" b="1">
                <a:solidFill>
                  <a:srgbClr val="000000"/>
                </a:solidFill>
                <a:latin typeface="Constantia" panose="02030602050306030303" pitchFamily="18" charset="0"/>
                <a:ea typeface="新細明體" panose="02020500000000000000" pitchFamily="18" charset="-120"/>
                <a:cs typeface="標楷體" panose="03000509000000000000" pitchFamily="65" charset="-120"/>
              </a:endParaRPr>
            </a:p>
          </p:txBody>
        </p:sp>
        <p:sp>
          <p:nvSpPr>
            <p:cNvPr id="54298" name="Rectangle 179"/>
            <p:cNvSpPr>
              <a:spLocks noChangeArrowheads="1"/>
            </p:cNvSpPr>
            <p:nvPr/>
          </p:nvSpPr>
          <p:spPr bwMode="auto">
            <a:xfrm>
              <a:off x="3373" y="2969"/>
              <a:ext cx="90" cy="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accent1"/>
                </a:buClr>
                <a:buSzPct val="65000"/>
                <a:buFont typeface="Wingdings" panose="05000000000000000000" pitchFamily="2" charset="2"/>
                <a:buChar char="n"/>
                <a:defRPr kumimoji="1" sz="30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buChar char="q"/>
                <a:defRPr kumimoji="1" sz="26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buChar char="n"/>
                <a:defRPr kumimoji="1" sz="22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buChar char="q"/>
                <a:defRPr kumimoji="1" sz="2000">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9pPr>
            </a:lstStyle>
            <a:p>
              <a:pPr eaLnBrk="1" hangingPunct="1">
                <a:spcBef>
                  <a:spcPct val="0"/>
                </a:spcBef>
                <a:buClrTx/>
                <a:buSzTx/>
                <a:buFontTx/>
                <a:buNone/>
              </a:pPr>
              <a:r>
                <a:rPr kumimoji="0" lang="zh-TW" altLang="zh-TW" sz="900" b="1">
                  <a:solidFill>
                    <a:srgbClr val="FF0000"/>
                  </a:solidFill>
                  <a:latin typeface="Times New Roman" panose="02020603050405020304" pitchFamily="18" charset="0"/>
                  <a:ea typeface="新細明體" panose="02020500000000000000" pitchFamily="18" charset="-120"/>
                  <a:cs typeface="Times New Roman" panose="02020603050405020304" pitchFamily="18" charset="0"/>
                </a:rPr>
                <a:t> </a:t>
              </a:r>
              <a:endParaRPr kumimoji="0" lang="zh-TW" altLang="zh-TW" sz="2400">
                <a:solidFill>
                  <a:srgbClr val="000000"/>
                </a:solidFill>
                <a:latin typeface="Constantia" panose="02030602050306030303" pitchFamily="18" charset="0"/>
                <a:ea typeface="新細明體" panose="02020500000000000000" pitchFamily="18" charset="-120"/>
                <a:cs typeface="Times New Roman" panose="02020603050405020304" pitchFamily="18" charset="0"/>
              </a:endParaRPr>
            </a:p>
          </p:txBody>
        </p:sp>
        <p:sp>
          <p:nvSpPr>
            <p:cNvPr id="54299" name="Rectangle 178"/>
            <p:cNvSpPr>
              <a:spLocks noChangeArrowheads="1"/>
            </p:cNvSpPr>
            <p:nvPr/>
          </p:nvSpPr>
          <p:spPr bwMode="auto">
            <a:xfrm>
              <a:off x="2811" y="3295"/>
              <a:ext cx="90" cy="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accent1"/>
                </a:buClr>
                <a:buSzPct val="65000"/>
                <a:buFont typeface="Wingdings" panose="05000000000000000000" pitchFamily="2" charset="2"/>
                <a:buChar char="n"/>
                <a:defRPr kumimoji="1" sz="30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buChar char="q"/>
                <a:defRPr kumimoji="1" sz="26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buChar char="n"/>
                <a:defRPr kumimoji="1" sz="22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buChar char="q"/>
                <a:defRPr kumimoji="1" sz="2000">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9pPr>
            </a:lstStyle>
            <a:p>
              <a:pPr eaLnBrk="1" hangingPunct="1">
                <a:spcBef>
                  <a:spcPct val="0"/>
                </a:spcBef>
                <a:buClrTx/>
                <a:buSzTx/>
                <a:buFontTx/>
                <a:buNone/>
              </a:pPr>
              <a:r>
                <a:rPr kumimoji="0" lang="zh-TW" altLang="zh-TW" sz="900">
                  <a:solidFill>
                    <a:srgbClr val="000000"/>
                  </a:solidFill>
                  <a:latin typeface="Times New Roman" panose="02020603050405020304" pitchFamily="18" charset="0"/>
                  <a:ea typeface="新細明體" panose="02020500000000000000" pitchFamily="18" charset="-120"/>
                  <a:cs typeface="Times New Roman" panose="02020603050405020304" pitchFamily="18" charset="0"/>
                </a:rPr>
                <a:t> </a:t>
              </a:r>
              <a:endParaRPr kumimoji="0" lang="zh-TW" altLang="zh-TW" sz="2400">
                <a:solidFill>
                  <a:srgbClr val="000000"/>
                </a:solidFill>
                <a:latin typeface="Constantia" panose="02030602050306030303" pitchFamily="18" charset="0"/>
                <a:ea typeface="新細明體" panose="02020500000000000000" pitchFamily="18" charset="-120"/>
                <a:cs typeface="Times New Roman" panose="02020603050405020304" pitchFamily="18" charset="0"/>
              </a:endParaRPr>
            </a:p>
          </p:txBody>
        </p:sp>
        <p:sp>
          <p:nvSpPr>
            <p:cNvPr id="54300" name="Freeform 177"/>
            <p:cNvSpPr>
              <a:spLocks noEditPoints="1"/>
            </p:cNvSpPr>
            <p:nvPr/>
          </p:nvSpPr>
          <p:spPr bwMode="auto">
            <a:xfrm>
              <a:off x="4390" y="3294"/>
              <a:ext cx="60" cy="325"/>
            </a:xfrm>
            <a:custGeom>
              <a:avLst/>
              <a:gdLst>
                <a:gd name="T0" fmla="*/ 0 w 400"/>
                <a:gd name="T1" fmla="*/ 0 h 1833"/>
                <a:gd name="T2" fmla="*/ 0 w 400"/>
                <a:gd name="T3" fmla="*/ 0 h 1833"/>
                <a:gd name="T4" fmla="*/ 0 w 400"/>
                <a:gd name="T5" fmla="*/ 0 h 1833"/>
                <a:gd name="T6" fmla="*/ 0 w 400"/>
                <a:gd name="T7" fmla="*/ 0 h 1833"/>
                <a:gd name="T8" fmla="*/ 0 w 400"/>
                <a:gd name="T9" fmla="*/ 0 h 1833"/>
                <a:gd name="T10" fmla="*/ 0 w 400"/>
                <a:gd name="T11" fmla="*/ 0 h 1833"/>
                <a:gd name="T12" fmla="*/ 0 w 400"/>
                <a:gd name="T13" fmla="*/ 0 h 1833"/>
                <a:gd name="T14" fmla="*/ 0 w 400"/>
                <a:gd name="T15" fmla="*/ 0 h 1833"/>
                <a:gd name="T16" fmla="*/ 0 w 400"/>
                <a:gd name="T17" fmla="*/ 0 h 1833"/>
                <a:gd name="T18" fmla="*/ 0 w 400"/>
                <a:gd name="T19" fmla="*/ 0 h 1833"/>
                <a:gd name="T20" fmla="*/ 0 w 400"/>
                <a:gd name="T21" fmla="*/ 0 h 183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00"/>
                <a:gd name="T34" fmla="*/ 0 h 1833"/>
                <a:gd name="T35" fmla="*/ 400 w 400"/>
                <a:gd name="T36" fmla="*/ 1833 h 183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00" h="1833">
                  <a:moveTo>
                    <a:pt x="234" y="33"/>
                  </a:moveTo>
                  <a:lnTo>
                    <a:pt x="234" y="1500"/>
                  </a:lnTo>
                  <a:cubicBezTo>
                    <a:pt x="234" y="1519"/>
                    <a:pt x="219" y="1533"/>
                    <a:pt x="200" y="1533"/>
                  </a:cubicBezTo>
                  <a:cubicBezTo>
                    <a:pt x="182" y="1533"/>
                    <a:pt x="167" y="1519"/>
                    <a:pt x="167" y="1500"/>
                  </a:cubicBezTo>
                  <a:lnTo>
                    <a:pt x="167" y="33"/>
                  </a:lnTo>
                  <a:cubicBezTo>
                    <a:pt x="167" y="15"/>
                    <a:pt x="182" y="0"/>
                    <a:pt x="200" y="0"/>
                  </a:cubicBezTo>
                  <a:cubicBezTo>
                    <a:pt x="219" y="0"/>
                    <a:pt x="234" y="15"/>
                    <a:pt x="234" y="33"/>
                  </a:cubicBezTo>
                  <a:close/>
                  <a:moveTo>
                    <a:pt x="400" y="1433"/>
                  </a:moveTo>
                  <a:lnTo>
                    <a:pt x="200" y="1833"/>
                  </a:lnTo>
                  <a:lnTo>
                    <a:pt x="0" y="1433"/>
                  </a:lnTo>
                  <a:lnTo>
                    <a:pt x="400" y="1433"/>
                  </a:lnTo>
                  <a:close/>
                </a:path>
              </a:pathLst>
            </a:custGeom>
            <a:solidFill>
              <a:srgbClr val="000000"/>
            </a:solidFill>
            <a:ln w="1">
              <a:solidFill>
                <a:srgbClr val="000000"/>
              </a:solidFill>
              <a:bevel/>
              <a:headEnd/>
              <a:tailEnd/>
            </a:ln>
          </p:spPr>
          <p:txBody>
            <a:bodyPr/>
            <a:lstStyle/>
            <a:p>
              <a:endParaRPr lang="zh-TW" altLang="en-US"/>
            </a:p>
          </p:txBody>
        </p:sp>
        <p:sp>
          <p:nvSpPr>
            <p:cNvPr id="54301" name="Freeform 176"/>
            <p:cNvSpPr>
              <a:spLocks noEditPoints="1"/>
            </p:cNvSpPr>
            <p:nvPr/>
          </p:nvSpPr>
          <p:spPr bwMode="auto">
            <a:xfrm>
              <a:off x="2799" y="3339"/>
              <a:ext cx="61" cy="325"/>
            </a:xfrm>
            <a:custGeom>
              <a:avLst/>
              <a:gdLst>
                <a:gd name="T0" fmla="*/ 0 w 400"/>
                <a:gd name="T1" fmla="*/ 0 h 1834"/>
                <a:gd name="T2" fmla="*/ 0 w 400"/>
                <a:gd name="T3" fmla="*/ 0 h 1834"/>
                <a:gd name="T4" fmla="*/ 0 w 400"/>
                <a:gd name="T5" fmla="*/ 0 h 1834"/>
                <a:gd name="T6" fmla="*/ 0 w 400"/>
                <a:gd name="T7" fmla="*/ 0 h 1834"/>
                <a:gd name="T8" fmla="*/ 0 w 400"/>
                <a:gd name="T9" fmla="*/ 0 h 1834"/>
                <a:gd name="T10" fmla="*/ 0 w 400"/>
                <a:gd name="T11" fmla="*/ 0 h 1834"/>
                <a:gd name="T12" fmla="*/ 0 w 400"/>
                <a:gd name="T13" fmla="*/ 0 h 1834"/>
                <a:gd name="T14" fmla="*/ 0 w 400"/>
                <a:gd name="T15" fmla="*/ 0 h 1834"/>
                <a:gd name="T16" fmla="*/ 0 w 400"/>
                <a:gd name="T17" fmla="*/ 0 h 1834"/>
                <a:gd name="T18" fmla="*/ 0 w 400"/>
                <a:gd name="T19" fmla="*/ 0 h 1834"/>
                <a:gd name="T20" fmla="*/ 0 w 400"/>
                <a:gd name="T21" fmla="*/ 0 h 183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00"/>
                <a:gd name="T34" fmla="*/ 0 h 1834"/>
                <a:gd name="T35" fmla="*/ 400 w 400"/>
                <a:gd name="T36" fmla="*/ 1834 h 183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00" h="1834">
                  <a:moveTo>
                    <a:pt x="233" y="34"/>
                  </a:moveTo>
                  <a:lnTo>
                    <a:pt x="233" y="1500"/>
                  </a:lnTo>
                  <a:cubicBezTo>
                    <a:pt x="233" y="1519"/>
                    <a:pt x="218" y="1534"/>
                    <a:pt x="200" y="1534"/>
                  </a:cubicBezTo>
                  <a:cubicBezTo>
                    <a:pt x="181" y="1534"/>
                    <a:pt x="166" y="1519"/>
                    <a:pt x="166" y="1500"/>
                  </a:cubicBezTo>
                  <a:lnTo>
                    <a:pt x="166" y="34"/>
                  </a:lnTo>
                  <a:cubicBezTo>
                    <a:pt x="166" y="15"/>
                    <a:pt x="181" y="0"/>
                    <a:pt x="200" y="0"/>
                  </a:cubicBezTo>
                  <a:cubicBezTo>
                    <a:pt x="218" y="0"/>
                    <a:pt x="233" y="15"/>
                    <a:pt x="233" y="34"/>
                  </a:cubicBezTo>
                  <a:close/>
                  <a:moveTo>
                    <a:pt x="400" y="1434"/>
                  </a:moveTo>
                  <a:lnTo>
                    <a:pt x="200" y="1834"/>
                  </a:lnTo>
                  <a:lnTo>
                    <a:pt x="0" y="1434"/>
                  </a:lnTo>
                  <a:lnTo>
                    <a:pt x="400" y="1434"/>
                  </a:lnTo>
                  <a:close/>
                </a:path>
              </a:pathLst>
            </a:custGeom>
            <a:solidFill>
              <a:srgbClr val="000000"/>
            </a:solidFill>
            <a:ln w="1">
              <a:solidFill>
                <a:srgbClr val="000000"/>
              </a:solidFill>
              <a:bevel/>
              <a:headEnd/>
              <a:tailEnd/>
            </a:ln>
          </p:spPr>
          <p:txBody>
            <a:bodyPr/>
            <a:lstStyle/>
            <a:p>
              <a:endParaRPr lang="zh-TW" altLang="en-US"/>
            </a:p>
          </p:txBody>
        </p:sp>
        <p:grpSp>
          <p:nvGrpSpPr>
            <p:cNvPr id="54302" name="Group 173"/>
            <p:cNvGrpSpPr>
              <a:grpSpLocks/>
            </p:cNvGrpSpPr>
            <p:nvPr/>
          </p:nvGrpSpPr>
          <p:grpSpPr bwMode="auto">
            <a:xfrm>
              <a:off x="3587" y="3619"/>
              <a:ext cx="1474" cy="1693"/>
              <a:chOff x="3587" y="3619"/>
              <a:chExt cx="1474" cy="1693"/>
            </a:xfrm>
          </p:grpSpPr>
          <p:sp>
            <p:nvSpPr>
              <p:cNvPr id="54429" name="Rectangle 175"/>
              <p:cNvSpPr>
                <a:spLocks noChangeArrowheads="1"/>
              </p:cNvSpPr>
              <p:nvPr/>
            </p:nvSpPr>
            <p:spPr bwMode="auto">
              <a:xfrm>
                <a:off x="3788" y="3619"/>
                <a:ext cx="1273" cy="149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65000"/>
                  <a:buFont typeface="Wingdings" panose="05000000000000000000" pitchFamily="2" charset="2"/>
                  <a:buChar char="n"/>
                  <a:defRPr kumimoji="1" sz="30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buChar char="q"/>
                  <a:defRPr kumimoji="1" sz="26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buChar char="n"/>
                  <a:defRPr kumimoji="1" sz="22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buChar char="q"/>
                  <a:defRPr kumimoji="1" sz="2000">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9pPr>
              </a:lstStyle>
              <a:p>
                <a:pPr eaLnBrk="1" hangingPunct="1">
                  <a:spcBef>
                    <a:spcPct val="0"/>
                  </a:spcBef>
                  <a:buClrTx/>
                  <a:buSzTx/>
                  <a:buFontTx/>
                  <a:buNone/>
                </a:pPr>
                <a:endParaRPr kumimoji="0" lang="zh-TW" altLang="en-US" sz="2400">
                  <a:solidFill>
                    <a:srgbClr val="000000"/>
                  </a:solidFill>
                  <a:latin typeface="Constantia" panose="02030602050306030303" pitchFamily="18" charset="0"/>
                </a:endParaRPr>
              </a:p>
            </p:txBody>
          </p:sp>
          <p:sp>
            <p:nvSpPr>
              <p:cNvPr id="54430" name="Rectangle 174"/>
              <p:cNvSpPr>
                <a:spLocks noChangeArrowheads="1"/>
              </p:cNvSpPr>
              <p:nvPr/>
            </p:nvSpPr>
            <p:spPr bwMode="auto">
              <a:xfrm>
                <a:off x="3587" y="3619"/>
                <a:ext cx="1243" cy="1693"/>
              </a:xfrm>
              <a:prstGeom prst="rect">
                <a:avLst/>
              </a:prstGeom>
              <a:noFill/>
              <a:ln w="7" cap="rnd">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accent1"/>
                  </a:buClr>
                  <a:buSzPct val="65000"/>
                  <a:buFont typeface="Wingdings" panose="05000000000000000000" pitchFamily="2" charset="2"/>
                  <a:buChar char="n"/>
                  <a:defRPr kumimoji="1" sz="30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buChar char="q"/>
                  <a:defRPr kumimoji="1" sz="26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buChar char="n"/>
                  <a:defRPr kumimoji="1" sz="22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buChar char="q"/>
                  <a:defRPr kumimoji="1" sz="2000">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9pPr>
              </a:lstStyle>
              <a:p>
                <a:pPr eaLnBrk="1" hangingPunct="1">
                  <a:spcBef>
                    <a:spcPct val="0"/>
                  </a:spcBef>
                  <a:buClrTx/>
                  <a:buSzTx/>
                  <a:buFontTx/>
                  <a:buNone/>
                </a:pPr>
                <a:endParaRPr kumimoji="0" lang="zh-TW" altLang="en-US" sz="2400">
                  <a:solidFill>
                    <a:srgbClr val="000000"/>
                  </a:solidFill>
                  <a:latin typeface="Constantia" panose="02030602050306030303" pitchFamily="18" charset="0"/>
                </a:endParaRPr>
              </a:p>
            </p:txBody>
          </p:sp>
        </p:grpSp>
        <p:sp>
          <p:nvSpPr>
            <p:cNvPr id="54303" name="Rectangle 172"/>
            <p:cNvSpPr>
              <a:spLocks noChangeArrowheads="1"/>
            </p:cNvSpPr>
            <p:nvPr/>
          </p:nvSpPr>
          <p:spPr bwMode="auto">
            <a:xfrm>
              <a:off x="3646" y="3689"/>
              <a:ext cx="1137" cy="15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lr>
                  <a:schemeClr val="accent1"/>
                </a:buClr>
                <a:buSzPct val="65000"/>
                <a:buFont typeface="Wingdings" panose="05000000000000000000" pitchFamily="2" charset="2"/>
                <a:buChar char="n"/>
                <a:defRPr kumimoji="1" sz="30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buChar char="q"/>
                <a:defRPr kumimoji="1" sz="26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buChar char="n"/>
                <a:defRPr kumimoji="1" sz="22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buChar char="q"/>
                <a:defRPr kumimoji="1" sz="2000">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9pPr>
            </a:lstStyle>
            <a:p>
              <a:pPr eaLnBrk="1" hangingPunct="1">
                <a:spcBef>
                  <a:spcPct val="0"/>
                </a:spcBef>
                <a:buClrTx/>
                <a:buSzTx/>
                <a:buFontTx/>
                <a:buNone/>
              </a:pPr>
              <a:r>
                <a:rPr kumimoji="0" lang="en-US" altLang="zh-TW" sz="1400" b="1">
                  <a:solidFill>
                    <a:srgbClr val="000000"/>
                  </a:solidFill>
                  <a:latin typeface="標楷體" panose="03000509000000000000" pitchFamily="65" charset="-120"/>
                </a:rPr>
                <a:t>1.</a:t>
              </a:r>
              <a:r>
                <a:rPr kumimoji="0" lang="zh-TW" altLang="en-US" sz="1400" b="1">
                  <a:solidFill>
                    <a:srgbClr val="000000"/>
                  </a:solidFill>
                  <a:latin typeface="標楷體" panose="03000509000000000000" pitchFamily="65" charset="-120"/>
                </a:rPr>
                <a:t>採購法第</a:t>
              </a:r>
              <a:r>
                <a:rPr kumimoji="0" lang="en-US" altLang="zh-TW" sz="1400" b="1">
                  <a:solidFill>
                    <a:srgbClr val="000000"/>
                  </a:solidFill>
                  <a:latin typeface="標楷體" panose="03000509000000000000" pitchFamily="65" charset="-120"/>
                </a:rPr>
                <a:t>56</a:t>
              </a:r>
              <a:r>
                <a:rPr kumimoji="0" lang="zh-TW" altLang="en-US" sz="1400" b="1">
                  <a:solidFill>
                    <a:srgbClr val="000000"/>
                  </a:solidFill>
                  <a:latin typeface="標楷體" panose="03000509000000000000" pitchFamily="65" charset="-120"/>
                </a:rPr>
                <a:t>條</a:t>
              </a:r>
              <a:r>
                <a:rPr kumimoji="0" lang="en-US" altLang="zh-TW" sz="1400" b="1">
                  <a:solidFill>
                    <a:srgbClr val="000000"/>
                  </a:solidFill>
                  <a:latin typeface="標楷體" panose="03000509000000000000" pitchFamily="65" charset="-120"/>
                </a:rPr>
                <a:t>.</a:t>
              </a:r>
              <a:r>
                <a:rPr kumimoji="0" lang="zh-TW" altLang="en-US" sz="1400" b="1">
                  <a:solidFill>
                    <a:srgbClr val="000000"/>
                  </a:solidFill>
                  <a:latin typeface="標楷體" panose="03000509000000000000" pitchFamily="65" charset="-120"/>
                </a:rPr>
                <a:t>分段開標</a:t>
              </a:r>
              <a:endParaRPr kumimoji="0" lang="en-US" altLang="zh-TW" sz="1400" b="1">
                <a:solidFill>
                  <a:srgbClr val="000000"/>
                </a:solidFill>
                <a:latin typeface="標楷體" panose="03000509000000000000" pitchFamily="65" charset="-120"/>
              </a:endParaRPr>
            </a:p>
            <a:p>
              <a:pPr eaLnBrk="1" hangingPunct="1">
                <a:spcBef>
                  <a:spcPct val="0"/>
                </a:spcBef>
                <a:buClrTx/>
                <a:buSzTx/>
                <a:buFontTx/>
                <a:buNone/>
              </a:pPr>
              <a:r>
                <a:rPr kumimoji="0" lang="en-US" altLang="zh-TW" sz="1400" b="1">
                  <a:solidFill>
                    <a:srgbClr val="000000"/>
                  </a:solidFill>
                  <a:latin typeface="標楷體" panose="03000509000000000000" pitchFamily="65" charset="-120"/>
                </a:rPr>
                <a:t>2.</a:t>
              </a:r>
              <a:r>
                <a:rPr kumimoji="0" lang="zh-TW" altLang="en-US" sz="1400" b="1">
                  <a:solidFill>
                    <a:srgbClr val="000000"/>
                  </a:solidFill>
                  <a:latin typeface="標楷體" panose="03000509000000000000" pitchFamily="65" charset="-120"/>
                </a:rPr>
                <a:t>適用最有利標評選辦法、採購評選委員會組織準則、審議規則等。</a:t>
              </a:r>
              <a:endParaRPr kumimoji="0" lang="zh-TW" altLang="en-US" sz="1400" b="1">
                <a:solidFill>
                  <a:srgbClr val="000000"/>
                </a:solidFill>
                <a:latin typeface="標楷體" panose="03000509000000000000" pitchFamily="65" charset="-120"/>
                <a:ea typeface="新細明體" panose="02020500000000000000" pitchFamily="18" charset="-120"/>
              </a:endParaRPr>
            </a:p>
          </p:txBody>
        </p:sp>
        <p:sp>
          <p:nvSpPr>
            <p:cNvPr id="54304" name="Rectangle 171"/>
            <p:cNvSpPr>
              <a:spLocks noChangeArrowheads="1"/>
            </p:cNvSpPr>
            <p:nvPr/>
          </p:nvSpPr>
          <p:spPr bwMode="auto">
            <a:xfrm>
              <a:off x="4426" y="4907"/>
              <a:ext cx="80" cy="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accent1"/>
                </a:buClr>
                <a:buSzPct val="65000"/>
                <a:buFont typeface="Wingdings" panose="05000000000000000000" pitchFamily="2" charset="2"/>
                <a:buChar char="n"/>
                <a:defRPr kumimoji="1" sz="30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buChar char="q"/>
                <a:defRPr kumimoji="1" sz="26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buChar char="n"/>
                <a:defRPr kumimoji="1" sz="22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buChar char="q"/>
                <a:defRPr kumimoji="1" sz="2000">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9pPr>
            </a:lstStyle>
            <a:p>
              <a:pPr eaLnBrk="1" hangingPunct="1">
                <a:spcBef>
                  <a:spcPct val="0"/>
                </a:spcBef>
                <a:buClrTx/>
                <a:buSzTx/>
                <a:buFontTx/>
                <a:buNone/>
              </a:pPr>
              <a:r>
                <a:rPr kumimoji="0" lang="zh-TW" altLang="zh-TW" sz="800">
                  <a:solidFill>
                    <a:srgbClr val="000000"/>
                  </a:solidFill>
                  <a:latin typeface="Calibri" panose="020F0502020204030204" pitchFamily="34" charset="0"/>
                  <a:ea typeface="新細明體" panose="02020500000000000000" pitchFamily="18" charset="-120"/>
                  <a:cs typeface="標楷體" panose="03000509000000000000" pitchFamily="65" charset="-120"/>
                </a:rPr>
                <a:t> </a:t>
              </a:r>
              <a:endParaRPr kumimoji="0" lang="zh-TW" altLang="zh-TW" sz="2400">
                <a:solidFill>
                  <a:srgbClr val="000000"/>
                </a:solidFill>
                <a:latin typeface="Constantia" panose="02030602050306030303" pitchFamily="18" charset="0"/>
                <a:ea typeface="新細明體" panose="02020500000000000000" pitchFamily="18" charset="-120"/>
                <a:cs typeface="標楷體" panose="03000509000000000000" pitchFamily="65" charset="-120"/>
              </a:endParaRPr>
            </a:p>
          </p:txBody>
        </p:sp>
        <p:grpSp>
          <p:nvGrpSpPr>
            <p:cNvPr id="54305" name="Group 168"/>
            <p:cNvGrpSpPr>
              <a:grpSpLocks/>
            </p:cNvGrpSpPr>
            <p:nvPr/>
          </p:nvGrpSpPr>
          <p:grpSpPr bwMode="auto">
            <a:xfrm>
              <a:off x="1510" y="3619"/>
              <a:ext cx="1990" cy="1693"/>
              <a:chOff x="1510" y="3619"/>
              <a:chExt cx="1990" cy="1693"/>
            </a:xfrm>
          </p:grpSpPr>
          <p:sp>
            <p:nvSpPr>
              <p:cNvPr id="54427" name="Rectangle 170"/>
              <p:cNvSpPr>
                <a:spLocks noChangeArrowheads="1"/>
              </p:cNvSpPr>
              <p:nvPr/>
            </p:nvSpPr>
            <p:spPr bwMode="auto">
              <a:xfrm>
                <a:off x="1510" y="3619"/>
                <a:ext cx="1805" cy="149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65000"/>
                  <a:buFont typeface="Wingdings" panose="05000000000000000000" pitchFamily="2" charset="2"/>
                  <a:buChar char="n"/>
                  <a:defRPr kumimoji="1" sz="30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buChar char="q"/>
                  <a:defRPr kumimoji="1" sz="26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buChar char="n"/>
                  <a:defRPr kumimoji="1" sz="22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buChar char="q"/>
                  <a:defRPr kumimoji="1" sz="2000">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9pPr>
              </a:lstStyle>
              <a:p>
                <a:pPr eaLnBrk="1" hangingPunct="1">
                  <a:spcBef>
                    <a:spcPct val="0"/>
                  </a:spcBef>
                  <a:buClrTx/>
                  <a:buSzTx/>
                  <a:buFontTx/>
                  <a:buNone/>
                </a:pPr>
                <a:endParaRPr kumimoji="0" lang="zh-TW" altLang="en-US" sz="2400">
                  <a:solidFill>
                    <a:srgbClr val="000000"/>
                  </a:solidFill>
                  <a:latin typeface="Constantia" panose="02030602050306030303" pitchFamily="18" charset="0"/>
                </a:endParaRPr>
              </a:p>
            </p:txBody>
          </p:sp>
          <p:sp>
            <p:nvSpPr>
              <p:cNvPr id="54428" name="Rectangle 169"/>
              <p:cNvSpPr>
                <a:spLocks noChangeArrowheads="1"/>
              </p:cNvSpPr>
              <p:nvPr/>
            </p:nvSpPr>
            <p:spPr bwMode="auto">
              <a:xfrm>
                <a:off x="1559" y="3619"/>
                <a:ext cx="1941" cy="1693"/>
              </a:xfrm>
              <a:prstGeom prst="rect">
                <a:avLst/>
              </a:prstGeom>
              <a:noFill/>
              <a:ln w="7" cap="rnd">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accent1"/>
                  </a:buClr>
                  <a:buSzPct val="65000"/>
                  <a:buFont typeface="Wingdings" panose="05000000000000000000" pitchFamily="2" charset="2"/>
                  <a:buChar char="n"/>
                  <a:defRPr kumimoji="1" sz="30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buChar char="q"/>
                  <a:defRPr kumimoji="1" sz="26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buChar char="n"/>
                  <a:defRPr kumimoji="1" sz="22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buChar char="q"/>
                  <a:defRPr kumimoji="1" sz="2000">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9pPr>
              </a:lstStyle>
              <a:p>
                <a:pPr eaLnBrk="1" hangingPunct="1">
                  <a:spcBef>
                    <a:spcPct val="0"/>
                  </a:spcBef>
                  <a:buClrTx/>
                  <a:buSzTx/>
                  <a:buFontTx/>
                  <a:buNone/>
                </a:pPr>
                <a:endParaRPr kumimoji="0" lang="zh-TW" altLang="en-US" sz="2400">
                  <a:solidFill>
                    <a:srgbClr val="000000"/>
                  </a:solidFill>
                  <a:latin typeface="Constantia" panose="02030602050306030303" pitchFamily="18" charset="0"/>
                </a:endParaRPr>
              </a:p>
            </p:txBody>
          </p:sp>
        </p:grpSp>
        <p:sp>
          <p:nvSpPr>
            <p:cNvPr id="54306" name="Rectangle 167"/>
            <p:cNvSpPr>
              <a:spLocks noChangeArrowheads="1"/>
            </p:cNvSpPr>
            <p:nvPr/>
          </p:nvSpPr>
          <p:spPr bwMode="auto">
            <a:xfrm>
              <a:off x="1624" y="3689"/>
              <a:ext cx="1812" cy="16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lr>
                  <a:schemeClr val="accent1"/>
                </a:buClr>
                <a:buSzPct val="65000"/>
                <a:buFont typeface="Wingdings" panose="05000000000000000000" pitchFamily="2" charset="2"/>
                <a:buChar char="n"/>
                <a:defRPr kumimoji="1" sz="30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buChar char="q"/>
                <a:defRPr kumimoji="1" sz="26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buChar char="n"/>
                <a:defRPr kumimoji="1" sz="22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buChar char="q"/>
                <a:defRPr kumimoji="1" sz="2000">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9pPr>
            </a:lstStyle>
            <a:p>
              <a:pPr eaLnBrk="1" hangingPunct="1">
                <a:spcBef>
                  <a:spcPct val="0"/>
                </a:spcBef>
                <a:buClrTx/>
                <a:buSzTx/>
                <a:buFontTx/>
                <a:buNone/>
              </a:pPr>
              <a:r>
                <a:rPr kumimoji="0" lang="en-US" altLang="zh-TW" sz="1200" b="1" dirty="0">
                  <a:solidFill>
                    <a:srgbClr val="000000"/>
                  </a:solidFill>
                  <a:latin typeface="標楷體" panose="03000509000000000000" pitchFamily="65" charset="-120"/>
                </a:rPr>
                <a:t>1.</a:t>
              </a:r>
              <a:r>
                <a:rPr kumimoji="0" lang="zh-TW" altLang="en-US" sz="1200" b="1" dirty="0">
                  <a:solidFill>
                    <a:srgbClr val="000000"/>
                  </a:solidFill>
                  <a:latin typeface="標楷體" panose="03000509000000000000" pitchFamily="65" charset="-120"/>
                </a:rPr>
                <a:t>不分段開標，公開評選優勝者，不訂底價為原則。</a:t>
              </a:r>
              <a:endParaRPr kumimoji="0" lang="zh-TW" altLang="en-US" sz="1200" dirty="0">
                <a:solidFill>
                  <a:srgbClr val="000000"/>
                </a:solidFill>
                <a:latin typeface="標楷體" panose="03000509000000000000" pitchFamily="65" charset="-120"/>
                <a:ea typeface="新細明體" panose="02020500000000000000" pitchFamily="18" charset="-120"/>
              </a:endParaRPr>
            </a:p>
            <a:p>
              <a:pPr>
                <a:spcBef>
                  <a:spcPct val="0"/>
                </a:spcBef>
                <a:buClrTx/>
                <a:buSzTx/>
                <a:buFontTx/>
                <a:buNone/>
              </a:pPr>
              <a:r>
                <a:rPr kumimoji="0" lang="en-US" altLang="zh-TW" sz="1200" b="1" dirty="0">
                  <a:solidFill>
                    <a:srgbClr val="000000"/>
                  </a:solidFill>
                  <a:latin typeface="標楷體" panose="03000509000000000000" pitchFamily="65" charset="-120"/>
                </a:rPr>
                <a:t>2.</a:t>
              </a:r>
              <a:r>
                <a:rPr kumimoji="0" lang="zh-TW" altLang="en-US" sz="1200" b="1" dirty="0">
                  <a:latin typeface="標楷體" panose="03000509000000000000" pitchFamily="65" charset="-120"/>
                  <a:cs typeface="Times New Roman" panose="02020603050405020304" pitchFamily="18" charset="0"/>
                </a:rPr>
                <a:t>適用採購評選委員會組織準則、審議規則，準用最有利標評選辦法</a:t>
              </a:r>
              <a:endParaRPr kumimoji="0" lang="en-US" altLang="zh-TW" sz="1200" b="1" dirty="0">
                <a:latin typeface="標楷體" panose="03000509000000000000" pitchFamily="65" charset="-120"/>
                <a:cs typeface="Times New Roman" panose="02020603050405020304" pitchFamily="18" charset="0"/>
              </a:endParaRPr>
            </a:p>
            <a:p>
              <a:pPr>
                <a:spcBef>
                  <a:spcPct val="0"/>
                </a:spcBef>
                <a:buClrTx/>
                <a:buSzTx/>
                <a:buFontTx/>
                <a:buNone/>
              </a:pPr>
              <a:r>
                <a:rPr kumimoji="0" lang="en-US" altLang="zh-TW" sz="1200" b="1" dirty="0">
                  <a:latin typeface="標楷體" panose="03000509000000000000" pitchFamily="65" charset="-120"/>
                  <a:ea typeface="新細明體" panose="02020500000000000000" pitchFamily="18" charset="-120"/>
                  <a:cs typeface="Times New Roman" panose="02020603050405020304" pitchFamily="18" charset="0"/>
                </a:rPr>
                <a:t>3.</a:t>
              </a:r>
              <a:r>
                <a:rPr kumimoji="0" lang="zh-TW" altLang="en-US" sz="1200" b="1" dirty="0">
                  <a:latin typeface="標楷體" panose="03000509000000000000" pitchFamily="65" charset="-120"/>
                  <a:cs typeface="Times New Roman" panose="02020603050405020304" pitchFamily="18" charset="0"/>
                </a:rPr>
                <a:t>專業、技術、資訊、社會福利等服務之勞務採購。</a:t>
              </a:r>
            </a:p>
          </p:txBody>
        </p:sp>
        <p:sp>
          <p:nvSpPr>
            <p:cNvPr id="54307" name="Rectangle 166"/>
            <p:cNvSpPr>
              <a:spLocks noChangeArrowheads="1"/>
            </p:cNvSpPr>
            <p:nvPr/>
          </p:nvSpPr>
          <p:spPr bwMode="auto">
            <a:xfrm>
              <a:off x="3445" y="4197"/>
              <a:ext cx="80" cy="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accent1"/>
                </a:buClr>
                <a:buSzPct val="65000"/>
                <a:buFont typeface="Wingdings" panose="05000000000000000000" pitchFamily="2" charset="2"/>
                <a:buChar char="n"/>
                <a:defRPr kumimoji="1" sz="30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buChar char="q"/>
                <a:defRPr kumimoji="1" sz="26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buChar char="n"/>
                <a:defRPr kumimoji="1" sz="22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buChar char="q"/>
                <a:defRPr kumimoji="1" sz="2000">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9pPr>
            </a:lstStyle>
            <a:p>
              <a:pPr eaLnBrk="1" hangingPunct="1">
                <a:spcBef>
                  <a:spcPct val="0"/>
                </a:spcBef>
                <a:buClrTx/>
                <a:buSzTx/>
                <a:buFontTx/>
                <a:buNone/>
              </a:pPr>
              <a:r>
                <a:rPr kumimoji="0" lang="zh-TW" altLang="zh-TW" sz="800" b="1">
                  <a:solidFill>
                    <a:srgbClr val="000000"/>
                  </a:solidFill>
                  <a:latin typeface="Calibri" panose="020F0502020204030204" pitchFamily="34" charset="0"/>
                  <a:ea typeface="新細明體" panose="02020500000000000000" pitchFamily="18" charset="-120"/>
                  <a:cs typeface="標楷體" panose="03000509000000000000" pitchFamily="65" charset="-120"/>
                </a:rPr>
                <a:t> </a:t>
              </a:r>
              <a:endParaRPr kumimoji="0" lang="zh-TW" altLang="zh-TW" sz="2400">
                <a:solidFill>
                  <a:srgbClr val="000000"/>
                </a:solidFill>
                <a:latin typeface="Constantia" panose="02030602050306030303" pitchFamily="18" charset="0"/>
                <a:ea typeface="新細明體" panose="02020500000000000000" pitchFamily="18" charset="-120"/>
                <a:cs typeface="標楷體" panose="03000509000000000000" pitchFamily="65" charset="-120"/>
              </a:endParaRPr>
            </a:p>
          </p:txBody>
        </p:sp>
        <p:sp>
          <p:nvSpPr>
            <p:cNvPr id="54308" name="Rectangle 165"/>
            <p:cNvSpPr>
              <a:spLocks noChangeArrowheads="1"/>
            </p:cNvSpPr>
            <p:nvPr/>
          </p:nvSpPr>
          <p:spPr bwMode="auto">
            <a:xfrm>
              <a:off x="3585" y="4907"/>
              <a:ext cx="80" cy="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accent1"/>
                </a:buClr>
                <a:buSzPct val="65000"/>
                <a:buFont typeface="Wingdings" panose="05000000000000000000" pitchFamily="2" charset="2"/>
                <a:buChar char="n"/>
                <a:defRPr kumimoji="1" sz="30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buChar char="q"/>
                <a:defRPr kumimoji="1" sz="26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buChar char="n"/>
                <a:defRPr kumimoji="1" sz="22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buChar char="q"/>
                <a:defRPr kumimoji="1" sz="2000">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9pPr>
            </a:lstStyle>
            <a:p>
              <a:pPr eaLnBrk="1" hangingPunct="1">
                <a:spcBef>
                  <a:spcPct val="0"/>
                </a:spcBef>
                <a:buClrTx/>
                <a:buSzTx/>
                <a:buFontTx/>
                <a:buNone/>
              </a:pPr>
              <a:r>
                <a:rPr kumimoji="0" lang="zh-TW" altLang="zh-TW" sz="800" b="1">
                  <a:solidFill>
                    <a:srgbClr val="000000"/>
                  </a:solidFill>
                  <a:latin typeface="Calibri" panose="020F0502020204030204" pitchFamily="34" charset="0"/>
                  <a:ea typeface="新細明體" panose="02020500000000000000" pitchFamily="18" charset="-120"/>
                  <a:cs typeface="標楷體" panose="03000509000000000000" pitchFamily="65" charset="-120"/>
                </a:rPr>
                <a:t> </a:t>
              </a:r>
              <a:endParaRPr kumimoji="0" lang="zh-TW" altLang="zh-TW" sz="2400">
                <a:solidFill>
                  <a:srgbClr val="000000"/>
                </a:solidFill>
                <a:latin typeface="Constantia" panose="02030602050306030303" pitchFamily="18" charset="0"/>
                <a:ea typeface="新細明體" panose="02020500000000000000" pitchFamily="18" charset="-120"/>
                <a:cs typeface="標楷體" panose="03000509000000000000" pitchFamily="65" charset="-120"/>
              </a:endParaRPr>
            </a:p>
          </p:txBody>
        </p:sp>
        <p:sp>
          <p:nvSpPr>
            <p:cNvPr id="54309" name="Rectangle 164"/>
            <p:cNvSpPr>
              <a:spLocks noChangeArrowheads="1"/>
            </p:cNvSpPr>
            <p:nvPr/>
          </p:nvSpPr>
          <p:spPr bwMode="auto">
            <a:xfrm>
              <a:off x="1970" y="5117"/>
              <a:ext cx="70" cy="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accent1"/>
                </a:buClr>
                <a:buSzPct val="65000"/>
                <a:buFont typeface="Wingdings" panose="05000000000000000000" pitchFamily="2" charset="2"/>
                <a:buChar char="n"/>
                <a:defRPr kumimoji="1" sz="30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buChar char="q"/>
                <a:defRPr kumimoji="1" sz="26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buChar char="n"/>
                <a:defRPr kumimoji="1" sz="22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buChar char="q"/>
                <a:defRPr kumimoji="1" sz="2000">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9pPr>
            </a:lstStyle>
            <a:p>
              <a:pPr eaLnBrk="1" hangingPunct="1">
                <a:spcBef>
                  <a:spcPct val="0"/>
                </a:spcBef>
                <a:buClrTx/>
                <a:buSzTx/>
                <a:buFontTx/>
                <a:buNone/>
              </a:pPr>
              <a:r>
                <a:rPr kumimoji="0" lang="zh-TW" altLang="zh-TW" sz="700">
                  <a:solidFill>
                    <a:srgbClr val="000000"/>
                  </a:solidFill>
                  <a:latin typeface="Times New Roman" panose="02020603050405020304" pitchFamily="18" charset="0"/>
                  <a:ea typeface="新細明體" panose="02020500000000000000" pitchFamily="18" charset="-120"/>
                  <a:cs typeface="Times New Roman" panose="02020603050405020304" pitchFamily="18" charset="0"/>
                </a:rPr>
                <a:t> </a:t>
              </a:r>
              <a:endParaRPr kumimoji="0" lang="zh-TW" altLang="zh-TW" sz="2400">
                <a:solidFill>
                  <a:srgbClr val="000000"/>
                </a:solidFill>
                <a:latin typeface="Constantia" panose="02030602050306030303" pitchFamily="18" charset="0"/>
                <a:ea typeface="新細明體" panose="02020500000000000000" pitchFamily="18" charset="-120"/>
                <a:cs typeface="Times New Roman" panose="02020603050405020304" pitchFamily="18" charset="0"/>
              </a:endParaRPr>
            </a:p>
          </p:txBody>
        </p:sp>
        <p:sp>
          <p:nvSpPr>
            <p:cNvPr id="54310" name="Freeform 162"/>
            <p:cNvSpPr>
              <a:spLocks noEditPoints="1"/>
            </p:cNvSpPr>
            <p:nvPr/>
          </p:nvSpPr>
          <p:spPr bwMode="auto">
            <a:xfrm flipH="1">
              <a:off x="2789" y="5312"/>
              <a:ext cx="47" cy="251"/>
            </a:xfrm>
            <a:custGeom>
              <a:avLst/>
              <a:gdLst>
                <a:gd name="T0" fmla="*/ 0 w 400"/>
                <a:gd name="T1" fmla="*/ 0 h 1833"/>
                <a:gd name="T2" fmla="*/ 0 w 400"/>
                <a:gd name="T3" fmla="*/ 0 h 1833"/>
                <a:gd name="T4" fmla="*/ 0 w 400"/>
                <a:gd name="T5" fmla="*/ 0 h 1833"/>
                <a:gd name="T6" fmla="*/ 0 w 400"/>
                <a:gd name="T7" fmla="*/ 0 h 1833"/>
                <a:gd name="T8" fmla="*/ 0 w 400"/>
                <a:gd name="T9" fmla="*/ 0 h 1833"/>
                <a:gd name="T10" fmla="*/ 0 w 400"/>
                <a:gd name="T11" fmla="*/ 0 h 1833"/>
                <a:gd name="T12" fmla="*/ 0 w 400"/>
                <a:gd name="T13" fmla="*/ 0 h 1833"/>
                <a:gd name="T14" fmla="*/ 0 w 400"/>
                <a:gd name="T15" fmla="*/ 0 h 1833"/>
                <a:gd name="T16" fmla="*/ 0 w 400"/>
                <a:gd name="T17" fmla="*/ 0 h 1833"/>
                <a:gd name="T18" fmla="*/ 0 w 400"/>
                <a:gd name="T19" fmla="*/ 0 h 1833"/>
                <a:gd name="T20" fmla="*/ 0 w 400"/>
                <a:gd name="T21" fmla="*/ 0 h 183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00"/>
                <a:gd name="T34" fmla="*/ 0 h 1833"/>
                <a:gd name="T35" fmla="*/ 400 w 400"/>
                <a:gd name="T36" fmla="*/ 1833 h 183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00" h="1833">
                  <a:moveTo>
                    <a:pt x="233" y="33"/>
                  </a:moveTo>
                  <a:lnTo>
                    <a:pt x="233" y="1500"/>
                  </a:lnTo>
                  <a:cubicBezTo>
                    <a:pt x="233" y="1519"/>
                    <a:pt x="218" y="1533"/>
                    <a:pt x="200" y="1533"/>
                  </a:cubicBezTo>
                  <a:cubicBezTo>
                    <a:pt x="181" y="1533"/>
                    <a:pt x="166" y="1519"/>
                    <a:pt x="166" y="1500"/>
                  </a:cubicBezTo>
                  <a:lnTo>
                    <a:pt x="166" y="33"/>
                  </a:lnTo>
                  <a:cubicBezTo>
                    <a:pt x="166" y="15"/>
                    <a:pt x="181" y="0"/>
                    <a:pt x="200" y="0"/>
                  </a:cubicBezTo>
                  <a:cubicBezTo>
                    <a:pt x="218" y="0"/>
                    <a:pt x="233" y="15"/>
                    <a:pt x="233" y="33"/>
                  </a:cubicBezTo>
                  <a:close/>
                  <a:moveTo>
                    <a:pt x="400" y="1433"/>
                  </a:moveTo>
                  <a:lnTo>
                    <a:pt x="200" y="1833"/>
                  </a:lnTo>
                  <a:lnTo>
                    <a:pt x="0" y="1433"/>
                  </a:lnTo>
                  <a:lnTo>
                    <a:pt x="400" y="1433"/>
                  </a:lnTo>
                  <a:close/>
                </a:path>
              </a:pathLst>
            </a:custGeom>
            <a:solidFill>
              <a:srgbClr val="000000"/>
            </a:solidFill>
            <a:ln w="1">
              <a:solidFill>
                <a:srgbClr val="000000"/>
              </a:solidFill>
              <a:bevel/>
              <a:headEnd/>
              <a:tailEnd/>
            </a:ln>
          </p:spPr>
          <p:txBody>
            <a:bodyPr/>
            <a:lstStyle/>
            <a:p>
              <a:endParaRPr lang="zh-TW" altLang="en-US"/>
            </a:p>
          </p:txBody>
        </p:sp>
        <p:grpSp>
          <p:nvGrpSpPr>
            <p:cNvPr id="54311" name="Group 159"/>
            <p:cNvGrpSpPr>
              <a:grpSpLocks/>
            </p:cNvGrpSpPr>
            <p:nvPr/>
          </p:nvGrpSpPr>
          <p:grpSpPr bwMode="auto">
            <a:xfrm>
              <a:off x="3761" y="5429"/>
              <a:ext cx="1259" cy="962"/>
              <a:chOff x="3761" y="5429"/>
              <a:chExt cx="1259" cy="962"/>
            </a:xfrm>
          </p:grpSpPr>
          <p:sp>
            <p:nvSpPr>
              <p:cNvPr id="54425" name="Rectangle 161"/>
              <p:cNvSpPr>
                <a:spLocks noChangeArrowheads="1"/>
              </p:cNvSpPr>
              <p:nvPr/>
            </p:nvSpPr>
            <p:spPr bwMode="auto">
              <a:xfrm>
                <a:off x="3788" y="5429"/>
                <a:ext cx="1186" cy="85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65000"/>
                  <a:buFont typeface="Wingdings" panose="05000000000000000000" pitchFamily="2" charset="2"/>
                  <a:buChar char="n"/>
                  <a:defRPr kumimoji="1" sz="30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buChar char="q"/>
                  <a:defRPr kumimoji="1" sz="26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buChar char="n"/>
                  <a:defRPr kumimoji="1" sz="22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buChar char="q"/>
                  <a:defRPr kumimoji="1" sz="2000">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9pPr>
              </a:lstStyle>
              <a:p>
                <a:pPr eaLnBrk="1" hangingPunct="1">
                  <a:spcBef>
                    <a:spcPct val="0"/>
                  </a:spcBef>
                  <a:buClrTx/>
                  <a:buSzTx/>
                  <a:buFontTx/>
                  <a:buNone/>
                </a:pPr>
                <a:endParaRPr kumimoji="0" lang="zh-TW" altLang="en-US" sz="2400">
                  <a:solidFill>
                    <a:srgbClr val="000000"/>
                  </a:solidFill>
                  <a:latin typeface="Constantia" panose="02030602050306030303" pitchFamily="18" charset="0"/>
                </a:endParaRPr>
              </a:p>
            </p:txBody>
          </p:sp>
          <p:sp>
            <p:nvSpPr>
              <p:cNvPr id="54426" name="Rectangle 160"/>
              <p:cNvSpPr>
                <a:spLocks noChangeArrowheads="1"/>
              </p:cNvSpPr>
              <p:nvPr/>
            </p:nvSpPr>
            <p:spPr bwMode="auto">
              <a:xfrm>
                <a:off x="3761" y="5533"/>
                <a:ext cx="1259" cy="858"/>
              </a:xfrm>
              <a:prstGeom prst="rect">
                <a:avLst/>
              </a:prstGeom>
              <a:noFill/>
              <a:ln w="7" cap="rnd">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accent1"/>
                  </a:buClr>
                  <a:buSzPct val="65000"/>
                  <a:buFont typeface="Wingdings" panose="05000000000000000000" pitchFamily="2" charset="2"/>
                  <a:buChar char="n"/>
                  <a:defRPr kumimoji="1" sz="30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buChar char="q"/>
                  <a:defRPr kumimoji="1" sz="26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buChar char="n"/>
                  <a:defRPr kumimoji="1" sz="22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buChar char="q"/>
                  <a:defRPr kumimoji="1" sz="2000">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9pPr>
              </a:lstStyle>
              <a:p>
                <a:pPr eaLnBrk="1" hangingPunct="1">
                  <a:spcBef>
                    <a:spcPct val="0"/>
                  </a:spcBef>
                  <a:buClrTx/>
                  <a:buSzTx/>
                  <a:buFontTx/>
                  <a:buNone/>
                </a:pPr>
                <a:endParaRPr kumimoji="0" lang="zh-TW" altLang="en-US" sz="2400">
                  <a:solidFill>
                    <a:srgbClr val="000000"/>
                  </a:solidFill>
                  <a:latin typeface="Constantia" panose="02030602050306030303" pitchFamily="18" charset="0"/>
                </a:endParaRPr>
              </a:p>
            </p:txBody>
          </p:sp>
        </p:grpSp>
        <p:sp>
          <p:nvSpPr>
            <p:cNvPr id="54312" name="Rectangle 158"/>
            <p:cNvSpPr>
              <a:spLocks noChangeArrowheads="1"/>
            </p:cNvSpPr>
            <p:nvPr/>
          </p:nvSpPr>
          <p:spPr bwMode="auto">
            <a:xfrm>
              <a:off x="3835" y="5607"/>
              <a:ext cx="1218" cy="2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accent1"/>
                </a:buClr>
                <a:buSzPct val="65000"/>
                <a:buFont typeface="Wingdings" panose="05000000000000000000" pitchFamily="2" charset="2"/>
                <a:buChar char="n"/>
                <a:defRPr kumimoji="1" sz="30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buChar char="q"/>
                <a:defRPr kumimoji="1" sz="26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buChar char="n"/>
                <a:defRPr kumimoji="1" sz="22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buChar char="q"/>
                <a:defRPr kumimoji="1" sz="2000">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9pPr>
            </a:lstStyle>
            <a:p>
              <a:pPr eaLnBrk="1" hangingPunct="1">
                <a:spcBef>
                  <a:spcPct val="0"/>
                </a:spcBef>
                <a:buClrTx/>
                <a:buSzTx/>
                <a:buFontTx/>
                <a:buNone/>
              </a:pPr>
              <a:r>
                <a:rPr kumimoji="0" lang="zh-TW" altLang="en-US" sz="1400" b="1" u="sng" dirty="0">
                  <a:solidFill>
                    <a:srgbClr val="FF0000"/>
                  </a:solidFill>
                  <a:latin typeface="標楷體" panose="03000509000000000000" pitchFamily="65" charset="-120"/>
                </a:rPr>
                <a:t>不訂底價</a:t>
              </a:r>
              <a:r>
                <a:rPr kumimoji="0" lang="zh-TW" altLang="en-US" sz="1200" b="1" u="sng" dirty="0">
                  <a:solidFill>
                    <a:srgbClr val="FF0000"/>
                  </a:solidFill>
                  <a:latin typeface="標楷體" panose="03000509000000000000" pitchFamily="65" charset="-120"/>
                </a:rPr>
                <a:t>為原則</a:t>
              </a:r>
              <a:endParaRPr kumimoji="0" lang="zh-TW" altLang="en-US" sz="1200" b="1" u="sng" dirty="0">
                <a:solidFill>
                  <a:srgbClr val="000000"/>
                </a:solidFill>
                <a:latin typeface="標楷體" panose="03000509000000000000" pitchFamily="65" charset="-120"/>
              </a:endParaRPr>
            </a:p>
          </p:txBody>
        </p:sp>
        <p:sp>
          <p:nvSpPr>
            <p:cNvPr id="54313" name="Rectangle 157"/>
            <p:cNvSpPr>
              <a:spLocks noChangeArrowheads="1"/>
            </p:cNvSpPr>
            <p:nvPr/>
          </p:nvSpPr>
          <p:spPr bwMode="auto">
            <a:xfrm>
              <a:off x="4974" y="5514"/>
              <a:ext cx="80" cy="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accent1"/>
                </a:buClr>
                <a:buSzPct val="65000"/>
                <a:buFont typeface="Wingdings" panose="05000000000000000000" pitchFamily="2" charset="2"/>
                <a:buChar char="n"/>
                <a:defRPr kumimoji="1" sz="30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buChar char="q"/>
                <a:defRPr kumimoji="1" sz="26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buChar char="n"/>
                <a:defRPr kumimoji="1" sz="22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buChar char="q"/>
                <a:defRPr kumimoji="1" sz="2000">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9pPr>
            </a:lstStyle>
            <a:p>
              <a:pPr eaLnBrk="1" hangingPunct="1">
                <a:spcBef>
                  <a:spcPct val="0"/>
                </a:spcBef>
                <a:buClrTx/>
                <a:buSzTx/>
                <a:buFontTx/>
                <a:buNone/>
              </a:pPr>
              <a:r>
                <a:rPr kumimoji="0" lang="zh-TW" altLang="zh-TW" sz="800" b="1">
                  <a:solidFill>
                    <a:srgbClr val="FF0000"/>
                  </a:solidFill>
                  <a:latin typeface="Times New Roman" panose="02020603050405020304" pitchFamily="18" charset="0"/>
                  <a:ea typeface="新細明體" panose="02020500000000000000" pitchFamily="18" charset="-120"/>
                  <a:cs typeface="Times New Roman" panose="02020603050405020304" pitchFamily="18" charset="0"/>
                </a:rPr>
                <a:t> </a:t>
              </a:r>
              <a:endParaRPr kumimoji="0" lang="zh-TW" altLang="zh-TW" sz="2400">
                <a:solidFill>
                  <a:srgbClr val="000000"/>
                </a:solidFill>
                <a:latin typeface="Constantia" panose="02030602050306030303" pitchFamily="18" charset="0"/>
                <a:ea typeface="新細明體" panose="02020500000000000000" pitchFamily="18" charset="-120"/>
                <a:cs typeface="Times New Roman" panose="02020603050405020304" pitchFamily="18" charset="0"/>
              </a:endParaRPr>
            </a:p>
          </p:txBody>
        </p:sp>
        <p:sp>
          <p:nvSpPr>
            <p:cNvPr id="54314" name="Rectangle 156"/>
            <p:cNvSpPr>
              <a:spLocks noChangeArrowheads="1"/>
            </p:cNvSpPr>
            <p:nvPr/>
          </p:nvSpPr>
          <p:spPr bwMode="auto">
            <a:xfrm>
              <a:off x="3921" y="5770"/>
              <a:ext cx="0" cy="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accent1"/>
                </a:buClr>
                <a:buSzPct val="65000"/>
                <a:buFont typeface="Wingdings" panose="05000000000000000000" pitchFamily="2" charset="2"/>
                <a:buChar char="n"/>
                <a:defRPr kumimoji="1" sz="30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buChar char="q"/>
                <a:defRPr kumimoji="1" sz="26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buChar char="n"/>
                <a:defRPr kumimoji="1" sz="22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buChar char="q"/>
                <a:defRPr kumimoji="1" sz="2000">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9pPr>
            </a:lstStyle>
            <a:p>
              <a:pPr eaLnBrk="1" hangingPunct="1">
                <a:spcBef>
                  <a:spcPct val="0"/>
                </a:spcBef>
                <a:buClrTx/>
                <a:buSzTx/>
                <a:buFontTx/>
                <a:buNone/>
              </a:pPr>
              <a:endParaRPr kumimoji="0" lang="zh-TW" altLang="zh-TW" sz="2400">
                <a:solidFill>
                  <a:srgbClr val="000000"/>
                </a:solidFill>
                <a:latin typeface="Constantia" panose="02030602050306030303" pitchFamily="18" charset="0"/>
                <a:ea typeface="新細明體" panose="02020500000000000000" pitchFamily="18" charset="-120"/>
              </a:endParaRPr>
            </a:p>
          </p:txBody>
        </p:sp>
        <p:sp>
          <p:nvSpPr>
            <p:cNvPr id="54315" name="Rectangle 154"/>
            <p:cNvSpPr>
              <a:spLocks noChangeArrowheads="1"/>
            </p:cNvSpPr>
            <p:nvPr/>
          </p:nvSpPr>
          <p:spPr bwMode="auto">
            <a:xfrm>
              <a:off x="5043" y="5993"/>
              <a:ext cx="80" cy="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accent1"/>
                </a:buClr>
                <a:buSzPct val="65000"/>
                <a:buFont typeface="Wingdings" panose="05000000000000000000" pitchFamily="2" charset="2"/>
                <a:buChar char="n"/>
                <a:defRPr kumimoji="1" sz="30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buChar char="q"/>
                <a:defRPr kumimoji="1" sz="26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buChar char="n"/>
                <a:defRPr kumimoji="1" sz="22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buChar char="q"/>
                <a:defRPr kumimoji="1" sz="2000">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9pPr>
            </a:lstStyle>
            <a:p>
              <a:pPr eaLnBrk="1" hangingPunct="1">
                <a:spcBef>
                  <a:spcPct val="0"/>
                </a:spcBef>
                <a:buClrTx/>
                <a:buSzTx/>
                <a:buFontTx/>
                <a:buNone/>
              </a:pPr>
              <a:r>
                <a:rPr kumimoji="0" lang="zh-TW" altLang="zh-TW" sz="800">
                  <a:solidFill>
                    <a:srgbClr val="000000"/>
                  </a:solidFill>
                  <a:latin typeface="Times New Roman" panose="02020603050405020304" pitchFamily="18" charset="0"/>
                  <a:ea typeface="新細明體" panose="02020500000000000000" pitchFamily="18" charset="-120"/>
                  <a:cs typeface="Times New Roman" panose="02020603050405020304" pitchFamily="18" charset="0"/>
                </a:rPr>
                <a:t> </a:t>
              </a:r>
              <a:endParaRPr kumimoji="0" lang="zh-TW" altLang="zh-TW" sz="2400">
                <a:solidFill>
                  <a:srgbClr val="000000"/>
                </a:solidFill>
                <a:latin typeface="Constantia" panose="02030602050306030303" pitchFamily="18" charset="0"/>
                <a:ea typeface="新細明體" panose="02020500000000000000" pitchFamily="18" charset="-120"/>
                <a:cs typeface="Times New Roman" panose="02020603050405020304" pitchFamily="18" charset="0"/>
              </a:endParaRPr>
            </a:p>
          </p:txBody>
        </p:sp>
        <p:sp>
          <p:nvSpPr>
            <p:cNvPr id="54316" name="Rectangle 152"/>
            <p:cNvSpPr>
              <a:spLocks noChangeArrowheads="1"/>
            </p:cNvSpPr>
            <p:nvPr/>
          </p:nvSpPr>
          <p:spPr bwMode="auto">
            <a:xfrm>
              <a:off x="7063" y="1650"/>
              <a:ext cx="648" cy="553"/>
            </a:xfrm>
            <a:prstGeom prst="rect">
              <a:avLst/>
            </a:prstGeom>
            <a:noFill/>
            <a:ln w="7" cap="rnd">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accent1"/>
                </a:buClr>
                <a:buSzPct val="65000"/>
                <a:buFont typeface="Wingdings" panose="05000000000000000000" pitchFamily="2" charset="2"/>
                <a:buChar char="n"/>
                <a:defRPr kumimoji="1" sz="30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buChar char="q"/>
                <a:defRPr kumimoji="1" sz="26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buChar char="n"/>
                <a:defRPr kumimoji="1" sz="22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buChar char="q"/>
                <a:defRPr kumimoji="1" sz="2000">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9pPr>
            </a:lstStyle>
            <a:p>
              <a:pPr eaLnBrk="1" hangingPunct="1">
                <a:spcBef>
                  <a:spcPct val="0"/>
                </a:spcBef>
                <a:buClrTx/>
                <a:buSzTx/>
                <a:buFontTx/>
                <a:buNone/>
              </a:pPr>
              <a:endParaRPr kumimoji="0" lang="zh-TW" altLang="en-US" sz="2400">
                <a:solidFill>
                  <a:srgbClr val="000000"/>
                </a:solidFill>
                <a:latin typeface="Constantia" panose="02030602050306030303" pitchFamily="18" charset="0"/>
              </a:endParaRPr>
            </a:p>
          </p:txBody>
        </p:sp>
        <p:sp>
          <p:nvSpPr>
            <p:cNvPr id="54317" name="Rectangle 150"/>
            <p:cNvSpPr>
              <a:spLocks noChangeArrowheads="1"/>
            </p:cNvSpPr>
            <p:nvPr/>
          </p:nvSpPr>
          <p:spPr bwMode="auto">
            <a:xfrm>
              <a:off x="7159" y="1670"/>
              <a:ext cx="424" cy="509"/>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accent1"/>
                </a:buClr>
                <a:buSzPct val="65000"/>
                <a:buFont typeface="Wingdings" panose="05000000000000000000" pitchFamily="2" charset="2"/>
                <a:buChar char="n"/>
                <a:defRPr kumimoji="1" sz="30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buChar char="q"/>
                <a:defRPr kumimoji="1" sz="26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buChar char="n"/>
                <a:defRPr kumimoji="1" sz="22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buChar char="q"/>
                <a:defRPr kumimoji="1" sz="2000">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9pPr>
            </a:lstStyle>
            <a:p>
              <a:pPr eaLnBrk="1" hangingPunct="1">
                <a:spcBef>
                  <a:spcPct val="0"/>
                </a:spcBef>
                <a:buClrTx/>
                <a:buSzTx/>
                <a:buFontTx/>
                <a:buNone/>
              </a:pPr>
              <a:r>
                <a:rPr kumimoji="0" lang="zh-TW" altLang="en-US" sz="1600" b="1">
                  <a:solidFill>
                    <a:srgbClr val="0000FF"/>
                  </a:solidFill>
                  <a:latin typeface="標楷體" panose="03000509000000000000" pitchFamily="65" charset="-120"/>
                </a:rPr>
                <a:t>製訂</a:t>
              </a:r>
              <a:endParaRPr kumimoji="0" lang="en-US" altLang="zh-TW" sz="1600" b="1">
                <a:solidFill>
                  <a:srgbClr val="0000FF"/>
                </a:solidFill>
                <a:latin typeface="標楷體" panose="03000509000000000000" pitchFamily="65" charset="-120"/>
              </a:endParaRPr>
            </a:p>
            <a:p>
              <a:pPr eaLnBrk="1" hangingPunct="1">
                <a:spcBef>
                  <a:spcPct val="0"/>
                </a:spcBef>
                <a:buClrTx/>
                <a:buSzTx/>
                <a:buFontTx/>
                <a:buNone/>
              </a:pPr>
              <a:r>
                <a:rPr kumimoji="0" lang="zh-TW" altLang="en-US" sz="1600" b="1">
                  <a:solidFill>
                    <a:srgbClr val="0000FF"/>
                  </a:solidFill>
                  <a:latin typeface="標楷體" panose="03000509000000000000" pitchFamily="65" charset="-120"/>
                </a:rPr>
                <a:t>規格</a:t>
              </a:r>
              <a:endParaRPr kumimoji="0" lang="en-US" altLang="zh-TW" sz="1600" b="1">
                <a:solidFill>
                  <a:srgbClr val="0000FF"/>
                </a:solidFill>
                <a:latin typeface="標楷體" panose="03000509000000000000" pitchFamily="65" charset="-120"/>
              </a:endParaRPr>
            </a:p>
          </p:txBody>
        </p:sp>
        <p:sp>
          <p:nvSpPr>
            <p:cNvPr id="54318" name="Rectangle 149"/>
            <p:cNvSpPr>
              <a:spLocks noChangeArrowheads="1"/>
            </p:cNvSpPr>
            <p:nvPr/>
          </p:nvSpPr>
          <p:spPr bwMode="auto">
            <a:xfrm>
              <a:off x="7674" y="1001"/>
              <a:ext cx="120" cy="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accent1"/>
                </a:buClr>
                <a:buSzPct val="65000"/>
                <a:buFont typeface="Wingdings" panose="05000000000000000000" pitchFamily="2" charset="2"/>
                <a:buChar char="n"/>
                <a:defRPr kumimoji="1" sz="30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buChar char="q"/>
                <a:defRPr kumimoji="1" sz="26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buChar char="n"/>
                <a:defRPr kumimoji="1" sz="22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buChar char="q"/>
                <a:defRPr kumimoji="1" sz="2000">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9pPr>
            </a:lstStyle>
            <a:p>
              <a:pPr eaLnBrk="1" hangingPunct="1">
                <a:spcBef>
                  <a:spcPct val="0"/>
                </a:spcBef>
                <a:buClrTx/>
                <a:buSzTx/>
                <a:buFontTx/>
                <a:buNone/>
              </a:pPr>
              <a:r>
                <a:rPr kumimoji="0" lang="zh-TW" altLang="zh-TW" sz="1200" b="1">
                  <a:solidFill>
                    <a:srgbClr val="000000"/>
                  </a:solidFill>
                  <a:latin typeface="Times New Roman" panose="02020603050405020304" pitchFamily="18" charset="0"/>
                  <a:ea typeface="新細明體" panose="02020500000000000000" pitchFamily="18" charset="-120"/>
                  <a:cs typeface="Times New Roman" panose="02020603050405020304" pitchFamily="18" charset="0"/>
                </a:rPr>
                <a:t> </a:t>
              </a:r>
              <a:endParaRPr kumimoji="0" lang="zh-TW" altLang="zh-TW" sz="2400">
                <a:solidFill>
                  <a:srgbClr val="000000"/>
                </a:solidFill>
                <a:latin typeface="Constantia" panose="02030602050306030303" pitchFamily="18" charset="0"/>
                <a:ea typeface="新細明體" panose="02020500000000000000" pitchFamily="18" charset="-120"/>
                <a:cs typeface="Times New Roman" panose="02020603050405020304" pitchFamily="18" charset="0"/>
              </a:endParaRPr>
            </a:p>
          </p:txBody>
        </p:sp>
        <p:sp>
          <p:nvSpPr>
            <p:cNvPr id="54319" name="Rectangle 147"/>
            <p:cNvSpPr>
              <a:spLocks noChangeArrowheads="1"/>
            </p:cNvSpPr>
            <p:nvPr/>
          </p:nvSpPr>
          <p:spPr bwMode="auto">
            <a:xfrm>
              <a:off x="6555" y="2710"/>
              <a:ext cx="762" cy="568"/>
            </a:xfrm>
            <a:prstGeom prst="rect">
              <a:avLst/>
            </a:prstGeom>
            <a:noFill/>
            <a:ln w="7" cap="rnd">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accent1"/>
                </a:buClr>
                <a:buSzPct val="65000"/>
                <a:buFont typeface="Wingdings" panose="05000000000000000000" pitchFamily="2" charset="2"/>
                <a:buChar char="n"/>
                <a:defRPr kumimoji="1" sz="30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buChar char="q"/>
                <a:defRPr kumimoji="1" sz="26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buChar char="n"/>
                <a:defRPr kumimoji="1" sz="22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buChar char="q"/>
                <a:defRPr kumimoji="1" sz="2000">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9pPr>
            </a:lstStyle>
            <a:p>
              <a:pPr eaLnBrk="1" hangingPunct="1">
                <a:spcBef>
                  <a:spcPct val="0"/>
                </a:spcBef>
                <a:buClrTx/>
                <a:buSzTx/>
                <a:buFontTx/>
                <a:buNone/>
              </a:pPr>
              <a:endParaRPr kumimoji="0" lang="zh-TW" altLang="en-US" sz="2400">
                <a:solidFill>
                  <a:srgbClr val="000000"/>
                </a:solidFill>
                <a:latin typeface="Constantia" panose="02030602050306030303" pitchFamily="18" charset="0"/>
              </a:endParaRPr>
            </a:p>
          </p:txBody>
        </p:sp>
        <p:sp>
          <p:nvSpPr>
            <p:cNvPr id="54320" name="Rectangle 145"/>
            <p:cNvSpPr>
              <a:spLocks noChangeArrowheads="1"/>
            </p:cNvSpPr>
            <p:nvPr/>
          </p:nvSpPr>
          <p:spPr bwMode="auto">
            <a:xfrm>
              <a:off x="6595" y="2801"/>
              <a:ext cx="556" cy="2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accent1"/>
                </a:buClr>
                <a:buSzPct val="65000"/>
                <a:buFont typeface="Wingdings" panose="05000000000000000000" pitchFamily="2" charset="2"/>
                <a:buChar char="n"/>
                <a:defRPr kumimoji="1" sz="30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buChar char="q"/>
                <a:defRPr kumimoji="1" sz="26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buChar char="n"/>
                <a:defRPr kumimoji="1" sz="22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buChar char="q"/>
                <a:defRPr kumimoji="1" sz="2000">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9pPr>
            </a:lstStyle>
            <a:p>
              <a:pPr eaLnBrk="1" hangingPunct="1">
                <a:spcBef>
                  <a:spcPct val="0"/>
                </a:spcBef>
                <a:buClrTx/>
                <a:buSzTx/>
                <a:buFontTx/>
                <a:buNone/>
              </a:pPr>
              <a:r>
                <a:rPr kumimoji="0" lang="zh-TW" altLang="en-US" sz="1400" b="1">
                  <a:latin typeface="標楷體" panose="03000509000000000000" pitchFamily="65" charset="-120"/>
                </a:rPr>
                <a:t>最低價</a:t>
              </a:r>
              <a:endParaRPr kumimoji="0" lang="zh-TW" altLang="en-US" sz="1400" b="1">
                <a:latin typeface="標楷體" panose="03000509000000000000" pitchFamily="65" charset="-120"/>
                <a:ea typeface="新細明體" panose="02020500000000000000" pitchFamily="18" charset="-120"/>
              </a:endParaRPr>
            </a:p>
          </p:txBody>
        </p:sp>
        <p:sp>
          <p:nvSpPr>
            <p:cNvPr id="54321" name="Rectangle 144"/>
            <p:cNvSpPr>
              <a:spLocks noChangeArrowheads="1"/>
            </p:cNvSpPr>
            <p:nvPr/>
          </p:nvSpPr>
          <p:spPr bwMode="auto">
            <a:xfrm>
              <a:off x="7176" y="2861"/>
              <a:ext cx="90" cy="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accent1"/>
                </a:buClr>
                <a:buSzPct val="65000"/>
                <a:buFont typeface="Wingdings" panose="05000000000000000000" pitchFamily="2" charset="2"/>
                <a:buChar char="n"/>
                <a:defRPr kumimoji="1" sz="30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buChar char="q"/>
                <a:defRPr kumimoji="1" sz="26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buChar char="n"/>
                <a:defRPr kumimoji="1" sz="22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buChar char="q"/>
                <a:defRPr kumimoji="1" sz="2000">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9pPr>
            </a:lstStyle>
            <a:p>
              <a:pPr eaLnBrk="1" hangingPunct="1">
                <a:spcBef>
                  <a:spcPct val="0"/>
                </a:spcBef>
                <a:buClrTx/>
                <a:buSzTx/>
                <a:buFontTx/>
                <a:buNone/>
              </a:pPr>
              <a:r>
                <a:rPr kumimoji="0" lang="zh-TW" altLang="zh-TW" sz="900">
                  <a:solidFill>
                    <a:srgbClr val="000000"/>
                  </a:solidFill>
                  <a:latin typeface="Times New Roman" panose="02020603050405020304" pitchFamily="18" charset="0"/>
                  <a:ea typeface="新細明體" panose="02020500000000000000" pitchFamily="18" charset="-120"/>
                  <a:cs typeface="Times New Roman" panose="02020603050405020304" pitchFamily="18" charset="0"/>
                </a:rPr>
                <a:t> </a:t>
              </a:r>
              <a:endParaRPr kumimoji="0" lang="zh-TW" altLang="zh-TW" sz="2400">
                <a:solidFill>
                  <a:srgbClr val="000000"/>
                </a:solidFill>
                <a:latin typeface="Constantia" panose="02030602050306030303" pitchFamily="18" charset="0"/>
                <a:ea typeface="新細明體" panose="02020500000000000000" pitchFamily="18" charset="-120"/>
                <a:cs typeface="Times New Roman" panose="02020603050405020304" pitchFamily="18" charset="0"/>
              </a:endParaRPr>
            </a:p>
          </p:txBody>
        </p:sp>
        <p:sp>
          <p:nvSpPr>
            <p:cNvPr id="54322" name="Rectangle 141"/>
            <p:cNvSpPr>
              <a:spLocks noChangeArrowheads="1"/>
            </p:cNvSpPr>
            <p:nvPr/>
          </p:nvSpPr>
          <p:spPr bwMode="auto">
            <a:xfrm>
              <a:off x="1696" y="7048"/>
              <a:ext cx="110"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accent1"/>
                </a:buClr>
                <a:buSzPct val="65000"/>
                <a:buFont typeface="Wingdings" panose="05000000000000000000" pitchFamily="2" charset="2"/>
                <a:buChar char="n"/>
                <a:defRPr kumimoji="1" sz="30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buChar char="q"/>
                <a:defRPr kumimoji="1" sz="26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buChar char="n"/>
                <a:defRPr kumimoji="1" sz="22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buChar char="q"/>
                <a:defRPr kumimoji="1" sz="2000">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9pPr>
            </a:lstStyle>
            <a:p>
              <a:pPr eaLnBrk="1" hangingPunct="1">
                <a:spcBef>
                  <a:spcPct val="0"/>
                </a:spcBef>
                <a:buClrTx/>
                <a:buSzTx/>
                <a:buFontTx/>
                <a:buNone/>
              </a:pPr>
              <a:r>
                <a:rPr kumimoji="0" lang="zh-TW" altLang="zh-TW" sz="1100">
                  <a:solidFill>
                    <a:srgbClr val="000000"/>
                  </a:solidFill>
                  <a:latin typeface="Times New Roman" panose="02020603050405020304" pitchFamily="18" charset="0"/>
                  <a:ea typeface="新細明體" panose="02020500000000000000" pitchFamily="18" charset="-120"/>
                  <a:cs typeface="Times New Roman" panose="02020603050405020304" pitchFamily="18" charset="0"/>
                </a:rPr>
                <a:t> </a:t>
              </a:r>
              <a:endParaRPr kumimoji="0" lang="zh-TW" altLang="zh-TW" sz="2400">
                <a:solidFill>
                  <a:srgbClr val="000000"/>
                </a:solidFill>
                <a:latin typeface="Constantia" panose="02030602050306030303" pitchFamily="18" charset="0"/>
                <a:ea typeface="新細明體" panose="02020500000000000000" pitchFamily="18" charset="-120"/>
                <a:cs typeface="Times New Roman" panose="02020603050405020304" pitchFamily="18" charset="0"/>
              </a:endParaRPr>
            </a:p>
          </p:txBody>
        </p:sp>
        <p:sp>
          <p:nvSpPr>
            <p:cNvPr id="54323" name="Rectangle 139"/>
            <p:cNvSpPr>
              <a:spLocks noChangeArrowheads="1"/>
            </p:cNvSpPr>
            <p:nvPr/>
          </p:nvSpPr>
          <p:spPr bwMode="auto">
            <a:xfrm>
              <a:off x="3590" y="7048"/>
              <a:ext cx="110"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accent1"/>
                </a:buClr>
                <a:buSzPct val="65000"/>
                <a:buFont typeface="Wingdings" panose="05000000000000000000" pitchFamily="2" charset="2"/>
                <a:buChar char="n"/>
                <a:defRPr kumimoji="1" sz="30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buChar char="q"/>
                <a:defRPr kumimoji="1" sz="26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buChar char="n"/>
                <a:defRPr kumimoji="1" sz="22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buChar char="q"/>
                <a:defRPr kumimoji="1" sz="2000">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9pPr>
            </a:lstStyle>
            <a:p>
              <a:pPr eaLnBrk="1" hangingPunct="1">
                <a:spcBef>
                  <a:spcPct val="0"/>
                </a:spcBef>
                <a:buClrTx/>
                <a:buSzTx/>
                <a:buFontTx/>
                <a:buNone/>
              </a:pPr>
              <a:r>
                <a:rPr kumimoji="0" lang="zh-TW" altLang="zh-TW" sz="1100">
                  <a:solidFill>
                    <a:srgbClr val="000000"/>
                  </a:solidFill>
                  <a:latin typeface="Times New Roman" panose="02020603050405020304" pitchFamily="18" charset="0"/>
                  <a:ea typeface="新細明體" panose="02020500000000000000" pitchFamily="18" charset="-120"/>
                  <a:cs typeface="Times New Roman" panose="02020603050405020304" pitchFamily="18" charset="0"/>
                </a:rPr>
                <a:t> </a:t>
              </a:r>
              <a:endParaRPr kumimoji="0" lang="zh-TW" altLang="zh-TW" sz="2400">
                <a:solidFill>
                  <a:srgbClr val="000000"/>
                </a:solidFill>
                <a:latin typeface="Constantia" panose="02030602050306030303" pitchFamily="18" charset="0"/>
                <a:ea typeface="新細明體" panose="02020500000000000000" pitchFamily="18" charset="-120"/>
                <a:cs typeface="Times New Roman" panose="02020603050405020304" pitchFamily="18" charset="0"/>
              </a:endParaRPr>
            </a:p>
          </p:txBody>
        </p:sp>
        <p:sp>
          <p:nvSpPr>
            <p:cNvPr id="54324" name="Rectangle 138"/>
            <p:cNvSpPr>
              <a:spLocks noChangeArrowheads="1"/>
            </p:cNvSpPr>
            <p:nvPr/>
          </p:nvSpPr>
          <p:spPr bwMode="auto">
            <a:xfrm>
              <a:off x="2876" y="8161"/>
              <a:ext cx="80" cy="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accent1"/>
                </a:buClr>
                <a:buSzPct val="65000"/>
                <a:buFont typeface="Wingdings" panose="05000000000000000000" pitchFamily="2" charset="2"/>
                <a:buChar char="n"/>
                <a:defRPr kumimoji="1" sz="30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buChar char="q"/>
                <a:defRPr kumimoji="1" sz="26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buChar char="n"/>
                <a:defRPr kumimoji="1" sz="22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buChar char="q"/>
                <a:defRPr kumimoji="1" sz="2000">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9pPr>
            </a:lstStyle>
            <a:p>
              <a:pPr eaLnBrk="1" hangingPunct="1">
                <a:spcBef>
                  <a:spcPct val="0"/>
                </a:spcBef>
                <a:buClrTx/>
                <a:buSzTx/>
                <a:buFontTx/>
                <a:buNone/>
              </a:pPr>
              <a:r>
                <a:rPr kumimoji="0" lang="zh-TW" altLang="zh-TW" sz="800">
                  <a:solidFill>
                    <a:srgbClr val="000000"/>
                  </a:solidFill>
                  <a:latin typeface="Times New Roman" panose="02020603050405020304" pitchFamily="18" charset="0"/>
                  <a:ea typeface="新細明體" panose="02020500000000000000" pitchFamily="18" charset="-120"/>
                  <a:cs typeface="Times New Roman" panose="02020603050405020304" pitchFamily="18" charset="0"/>
                </a:rPr>
                <a:t> </a:t>
              </a:r>
              <a:endParaRPr kumimoji="0" lang="zh-TW" altLang="zh-TW" sz="2400">
                <a:solidFill>
                  <a:srgbClr val="000000"/>
                </a:solidFill>
                <a:latin typeface="Constantia" panose="02030602050306030303" pitchFamily="18" charset="0"/>
                <a:ea typeface="新細明體" panose="02020500000000000000" pitchFamily="18" charset="-120"/>
                <a:cs typeface="Times New Roman" panose="02020603050405020304" pitchFamily="18" charset="0"/>
              </a:endParaRPr>
            </a:p>
          </p:txBody>
        </p:sp>
        <p:sp>
          <p:nvSpPr>
            <p:cNvPr id="54325" name="Rectangle 137"/>
            <p:cNvSpPr>
              <a:spLocks noChangeArrowheads="1"/>
            </p:cNvSpPr>
            <p:nvPr/>
          </p:nvSpPr>
          <p:spPr bwMode="auto">
            <a:xfrm>
              <a:off x="2665" y="8352"/>
              <a:ext cx="90" cy="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accent1"/>
                </a:buClr>
                <a:buSzPct val="65000"/>
                <a:buFont typeface="Wingdings" panose="05000000000000000000" pitchFamily="2" charset="2"/>
                <a:buChar char="n"/>
                <a:defRPr kumimoji="1" sz="30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buChar char="q"/>
                <a:defRPr kumimoji="1" sz="26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buChar char="n"/>
                <a:defRPr kumimoji="1" sz="22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buChar char="q"/>
                <a:defRPr kumimoji="1" sz="2000">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9pPr>
            </a:lstStyle>
            <a:p>
              <a:pPr eaLnBrk="1" hangingPunct="1">
                <a:spcBef>
                  <a:spcPct val="0"/>
                </a:spcBef>
                <a:buClrTx/>
                <a:buSzTx/>
                <a:buFontTx/>
                <a:buNone/>
              </a:pPr>
              <a:r>
                <a:rPr kumimoji="0" lang="zh-TW" altLang="zh-TW" sz="900">
                  <a:solidFill>
                    <a:srgbClr val="000000"/>
                  </a:solidFill>
                  <a:latin typeface="Times New Roman" panose="02020603050405020304" pitchFamily="18" charset="0"/>
                  <a:ea typeface="新細明體" panose="02020500000000000000" pitchFamily="18" charset="-120"/>
                  <a:cs typeface="Times New Roman" panose="02020603050405020304" pitchFamily="18" charset="0"/>
                </a:rPr>
                <a:t> </a:t>
              </a:r>
              <a:endParaRPr kumimoji="0" lang="zh-TW" altLang="zh-TW" sz="2400">
                <a:solidFill>
                  <a:srgbClr val="000000"/>
                </a:solidFill>
                <a:latin typeface="Constantia" panose="02030602050306030303" pitchFamily="18" charset="0"/>
                <a:ea typeface="新細明體" panose="02020500000000000000" pitchFamily="18" charset="-120"/>
                <a:cs typeface="Times New Roman" panose="02020603050405020304" pitchFamily="18" charset="0"/>
              </a:endParaRPr>
            </a:p>
          </p:txBody>
        </p:sp>
        <p:sp>
          <p:nvSpPr>
            <p:cNvPr id="54326" name="Rectangle 136"/>
            <p:cNvSpPr>
              <a:spLocks noChangeArrowheads="1"/>
            </p:cNvSpPr>
            <p:nvPr/>
          </p:nvSpPr>
          <p:spPr bwMode="auto">
            <a:xfrm>
              <a:off x="3958" y="8139"/>
              <a:ext cx="90" cy="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accent1"/>
                </a:buClr>
                <a:buSzPct val="65000"/>
                <a:buFont typeface="Wingdings" panose="05000000000000000000" pitchFamily="2" charset="2"/>
                <a:buChar char="n"/>
                <a:defRPr kumimoji="1" sz="30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buChar char="q"/>
                <a:defRPr kumimoji="1" sz="26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buChar char="n"/>
                <a:defRPr kumimoji="1" sz="22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buChar char="q"/>
                <a:defRPr kumimoji="1" sz="2000">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9pPr>
            </a:lstStyle>
            <a:p>
              <a:pPr eaLnBrk="1" hangingPunct="1">
                <a:spcBef>
                  <a:spcPct val="0"/>
                </a:spcBef>
                <a:buClrTx/>
                <a:buSzTx/>
                <a:buFontTx/>
                <a:buNone/>
              </a:pPr>
              <a:r>
                <a:rPr kumimoji="0" lang="zh-TW" altLang="zh-TW" sz="900">
                  <a:solidFill>
                    <a:srgbClr val="000000"/>
                  </a:solidFill>
                  <a:latin typeface="Times New Roman" panose="02020603050405020304" pitchFamily="18" charset="0"/>
                  <a:ea typeface="新細明體" panose="02020500000000000000" pitchFamily="18" charset="-120"/>
                  <a:cs typeface="Times New Roman" panose="02020603050405020304" pitchFamily="18" charset="0"/>
                </a:rPr>
                <a:t> </a:t>
              </a:r>
              <a:endParaRPr kumimoji="0" lang="zh-TW" altLang="zh-TW" sz="2400">
                <a:solidFill>
                  <a:srgbClr val="000000"/>
                </a:solidFill>
                <a:latin typeface="Constantia" panose="02030602050306030303" pitchFamily="18" charset="0"/>
                <a:ea typeface="新細明體" panose="02020500000000000000" pitchFamily="18" charset="-120"/>
                <a:cs typeface="Times New Roman" panose="02020603050405020304" pitchFamily="18" charset="0"/>
              </a:endParaRPr>
            </a:p>
          </p:txBody>
        </p:sp>
        <p:sp>
          <p:nvSpPr>
            <p:cNvPr id="54327" name="Rectangle 135"/>
            <p:cNvSpPr>
              <a:spLocks noChangeArrowheads="1"/>
            </p:cNvSpPr>
            <p:nvPr/>
          </p:nvSpPr>
          <p:spPr bwMode="auto">
            <a:xfrm>
              <a:off x="1774" y="8139"/>
              <a:ext cx="90" cy="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accent1"/>
                </a:buClr>
                <a:buSzPct val="65000"/>
                <a:buFont typeface="Wingdings" panose="05000000000000000000" pitchFamily="2" charset="2"/>
                <a:buChar char="n"/>
                <a:defRPr kumimoji="1" sz="30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buChar char="q"/>
                <a:defRPr kumimoji="1" sz="26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buChar char="n"/>
                <a:defRPr kumimoji="1" sz="22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buChar char="q"/>
                <a:defRPr kumimoji="1" sz="2000">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9pPr>
            </a:lstStyle>
            <a:p>
              <a:pPr eaLnBrk="1" hangingPunct="1">
                <a:spcBef>
                  <a:spcPct val="0"/>
                </a:spcBef>
                <a:buClrTx/>
                <a:buSzTx/>
                <a:buFontTx/>
                <a:buNone/>
              </a:pPr>
              <a:r>
                <a:rPr kumimoji="0" lang="zh-TW" altLang="zh-TW" sz="900">
                  <a:solidFill>
                    <a:srgbClr val="000000"/>
                  </a:solidFill>
                  <a:latin typeface="Times New Roman" panose="02020603050405020304" pitchFamily="18" charset="0"/>
                  <a:ea typeface="新細明體" panose="02020500000000000000" pitchFamily="18" charset="-120"/>
                  <a:cs typeface="Times New Roman" panose="02020603050405020304" pitchFamily="18" charset="0"/>
                </a:rPr>
                <a:t> </a:t>
              </a:r>
              <a:endParaRPr kumimoji="0" lang="zh-TW" altLang="zh-TW" sz="2400">
                <a:solidFill>
                  <a:srgbClr val="000000"/>
                </a:solidFill>
                <a:latin typeface="Constantia" panose="02030602050306030303" pitchFamily="18" charset="0"/>
                <a:ea typeface="新細明體" panose="02020500000000000000" pitchFamily="18" charset="-120"/>
                <a:cs typeface="Times New Roman" panose="02020603050405020304" pitchFamily="18" charset="0"/>
              </a:endParaRPr>
            </a:p>
          </p:txBody>
        </p:sp>
        <p:sp>
          <p:nvSpPr>
            <p:cNvPr id="54328" name="Rectangle 134"/>
            <p:cNvSpPr>
              <a:spLocks noChangeArrowheads="1"/>
            </p:cNvSpPr>
            <p:nvPr/>
          </p:nvSpPr>
          <p:spPr bwMode="auto">
            <a:xfrm>
              <a:off x="1284" y="265"/>
              <a:ext cx="5289" cy="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lr>
                  <a:schemeClr val="accent1"/>
                </a:buClr>
                <a:buSzPct val="65000"/>
                <a:buFont typeface="Wingdings" panose="05000000000000000000" pitchFamily="2" charset="2"/>
                <a:buChar char="n"/>
                <a:defRPr kumimoji="1" sz="30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buChar char="q"/>
                <a:defRPr kumimoji="1" sz="26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buChar char="n"/>
                <a:defRPr kumimoji="1" sz="22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buChar char="q"/>
                <a:defRPr kumimoji="1" sz="2000">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9pPr>
            </a:lstStyle>
            <a:p>
              <a:pPr eaLnBrk="1" hangingPunct="1">
                <a:spcBef>
                  <a:spcPct val="0"/>
                </a:spcBef>
                <a:buClrTx/>
                <a:buSzTx/>
                <a:buFontTx/>
                <a:buNone/>
              </a:pPr>
              <a:r>
                <a:rPr kumimoji="0" lang="zh-TW" altLang="en-US" sz="2400" b="1" u="sng" dirty="0">
                  <a:solidFill>
                    <a:srgbClr val="FF0000"/>
                  </a:solidFill>
                  <a:latin typeface="標楷體" panose="03000509000000000000" pitchFamily="65" charset="-120"/>
                </a:rPr>
                <a:t>政府採購決標原則</a:t>
              </a:r>
              <a:r>
                <a:rPr kumimoji="0" lang="en-US" altLang="zh-TW" sz="2400" b="1" u="sng" dirty="0">
                  <a:solidFill>
                    <a:srgbClr val="FF0000"/>
                  </a:solidFill>
                  <a:latin typeface="標楷體" panose="03000509000000000000" pitchFamily="65" charset="-120"/>
                </a:rPr>
                <a:t>(</a:t>
              </a:r>
              <a:r>
                <a:rPr kumimoji="0" lang="zh-TW" altLang="en-US" sz="2400" b="1" u="sng" dirty="0">
                  <a:solidFill>
                    <a:srgbClr val="FF0000"/>
                  </a:solidFill>
                  <a:latin typeface="標楷體" panose="03000509000000000000" pitchFamily="65" charset="-120"/>
                </a:rPr>
                <a:t>方式</a:t>
              </a:r>
              <a:r>
                <a:rPr kumimoji="0" lang="en-US" altLang="zh-TW" sz="2400" b="1" u="sng" dirty="0">
                  <a:solidFill>
                    <a:srgbClr val="FF0000"/>
                  </a:solidFill>
                  <a:latin typeface="標楷體" panose="03000509000000000000" pitchFamily="65" charset="-120"/>
                </a:rPr>
                <a:t>)</a:t>
              </a:r>
              <a:r>
                <a:rPr kumimoji="0" lang="zh-TW" altLang="en-US" sz="2400" b="1" u="sng" dirty="0">
                  <a:solidFill>
                    <a:srgbClr val="FF0000"/>
                  </a:solidFill>
                  <a:latin typeface="標楷體" panose="03000509000000000000" pitchFamily="65" charset="-120"/>
                </a:rPr>
                <a:t>模式參考圖</a:t>
              </a:r>
              <a:endParaRPr kumimoji="0" lang="zh-TW" altLang="en-US" sz="2400" b="1" u="sng" dirty="0">
                <a:solidFill>
                  <a:srgbClr val="000000"/>
                </a:solidFill>
                <a:latin typeface="標楷體" panose="03000509000000000000" pitchFamily="65" charset="-120"/>
              </a:endParaRPr>
            </a:p>
          </p:txBody>
        </p:sp>
        <p:sp>
          <p:nvSpPr>
            <p:cNvPr id="54329" name="Rectangle 132"/>
            <p:cNvSpPr>
              <a:spLocks noChangeArrowheads="1"/>
            </p:cNvSpPr>
            <p:nvPr/>
          </p:nvSpPr>
          <p:spPr bwMode="auto">
            <a:xfrm>
              <a:off x="5156" y="410"/>
              <a:ext cx="70" cy="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accent1"/>
                </a:buClr>
                <a:buSzPct val="65000"/>
                <a:buFont typeface="Wingdings" panose="05000000000000000000" pitchFamily="2" charset="2"/>
                <a:buChar char="n"/>
                <a:defRPr kumimoji="1" sz="30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buChar char="q"/>
                <a:defRPr kumimoji="1" sz="26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buChar char="n"/>
                <a:defRPr kumimoji="1" sz="22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buChar char="q"/>
                <a:defRPr kumimoji="1" sz="2000">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9pPr>
            </a:lstStyle>
            <a:p>
              <a:pPr eaLnBrk="1" hangingPunct="1">
                <a:spcBef>
                  <a:spcPct val="0"/>
                </a:spcBef>
                <a:buClrTx/>
                <a:buSzTx/>
                <a:buFontTx/>
                <a:buNone/>
              </a:pPr>
              <a:r>
                <a:rPr kumimoji="0" lang="zh-TW" altLang="zh-TW" sz="700" b="1">
                  <a:solidFill>
                    <a:srgbClr val="FF0000"/>
                  </a:solidFill>
                  <a:latin typeface="Times New Roman" panose="02020603050405020304" pitchFamily="18" charset="0"/>
                  <a:ea typeface="新細明體" panose="02020500000000000000" pitchFamily="18" charset="-120"/>
                  <a:cs typeface="Times New Roman" panose="02020603050405020304" pitchFamily="18" charset="0"/>
                </a:rPr>
                <a:t> </a:t>
              </a:r>
              <a:endParaRPr kumimoji="0" lang="zh-TW" altLang="zh-TW" sz="2400">
                <a:solidFill>
                  <a:srgbClr val="000000"/>
                </a:solidFill>
                <a:latin typeface="Constantia" panose="02030602050306030303" pitchFamily="18" charset="0"/>
                <a:ea typeface="新細明體" panose="02020500000000000000" pitchFamily="18" charset="-120"/>
                <a:cs typeface="Times New Roman" panose="02020603050405020304" pitchFamily="18" charset="0"/>
              </a:endParaRPr>
            </a:p>
          </p:txBody>
        </p:sp>
        <p:sp>
          <p:nvSpPr>
            <p:cNvPr id="54330" name="Freeform 131"/>
            <p:cNvSpPr>
              <a:spLocks noEditPoints="1"/>
            </p:cNvSpPr>
            <p:nvPr/>
          </p:nvSpPr>
          <p:spPr bwMode="auto">
            <a:xfrm>
              <a:off x="7884" y="3320"/>
              <a:ext cx="47" cy="299"/>
            </a:xfrm>
            <a:custGeom>
              <a:avLst/>
              <a:gdLst>
                <a:gd name="T0" fmla="*/ 0 w 200"/>
                <a:gd name="T1" fmla="*/ 0 h 790"/>
                <a:gd name="T2" fmla="*/ 0 w 200"/>
                <a:gd name="T3" fmla="*/ 0 h 790"/>
                <a:gd name="T4" fmla="*/ 0 w 200"/>
                <a:gd name="T5" fmla="*/ 0 h 790"/>
                <a:gd name="T6" fmla="*/ 0 w 200"/>
                <a:gd name="T7" fmla="*/ 0 h 790"/>
                <a:gd name="T8" fmla="*/ 0 w 200"/>
                <a:gd name="T9" fmla="*/ 0 h 790"/>
                <a:gd name="T10" fmla="*/ 0 w 200"/>
                <a:gd name="T11" fmla="*/ 0 h 790"/>
                <a:gd name="T12" fmla="*/ 0 w 200"/>
                <a:gd name="T13" fmla="*/ 0 h 790"/>
                <a:gd name="T14" fmla="*/ 0 w 200"/>
                <a:gd name="T15" fmla="*/ 0 h 790"/>
                <a:gd name="T16" fmla="*/ 0 w 200"/>
                <a:gd name="T17" fmla="*/ 0 h 790"/>
                <a:gd name="T18" fmla="*/ 0 w 200"/>
                <a:gd name="T19" fmla="*/ 0 h 790"/>
                <a:gd name="T20" fmla="*/ 0 w 200"/>
                <a:gd name="T21" fmla="*/ 0 h 79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0"/>
                <a:gd name="T34" fmla="*/ 0 h 790"/>
                <a:gd name="T35" fmla="*/ 200 w 200"/>
                <a:gd name="T36" fmla="*/ 790 h 79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0" h="790">
                  <a:moveTo>
                    <a:pt x="117" y="17"/>
                  </a:moveTo>
                  <a:lnTo>
                    <a:pt x="117" y="624"/>
                  </a:lnTo>
                  <a:cubicBezTo>
                    <a:pt x="117" y="633"/>
                    <a:pt x="110" y="640"/>
                    <a:pt x="100" y="640"/>
                  </a:cubicBezTo>
                  <a:cubicBezTo>
                    <a:pt x="91" y="640"/>
                    <a:pt x="84" y="633"/>
                    <a:pt x="84" y="624"/>
                  </a:cubicBezTo>
                  <a:lnTo>
                    <a:pt x="84" y="17"/>
                  </a:lnTo>
                  <a:cubicBezTo>
                    <a:pt x="84" y="8"/>
                    <a:pt x="91" y="0"/>
                    <a:pt x="100" y="0"/>
                  </a:cubicBezTo>
                  <a:cubicBezTo>
                    <a:pt x="110" y="0"/>
                    <a:pt x="117" y="8"/>
                    <a:pt x="117" y="17"/>
                  </a:cubicBezTo>
                  <a:close/>
                  <a:moveTo>
                    <a:pt x="200" y="590"/>
                  </a:moveTo>
                  <a:lnTo>
                    <a:pt x="100" y="790"/>
                  </a:lnTo>
                  <a:lnTo>
                    <a:pt x="0" y="590"/>
                  </a:lnTo>
                  <a:lnTo>
                    <a:pt x="200" y="590"/>
                  </a:lnTo>
                  <a:close/>
                </a:path>
              </a:pathLst>
            </a:custGeom>
            <a:solidFill>
              <a:srgbClr val="000000"/>
            </a:solidFill>
            <a:ln w="1">
              <a:solidFill>
                <a:srgbClr val="000000"/>
              </a:solidFill>
              <a:bevel/>
              <a:headEnd/>
              <a:tailEnd/>
            </a:ln>
          </p:spPr>
          <p:txBody>
            <a:bodyPr/>
            <a:lstStyle/>
            <a:p>
              <a:endParaRPr lang="zh-TW" altLang="en-US"/>
            </a:p>
          </p:txBody>
        </p:sp>
        <p:grpSp>
          <p:nvGrpSpPr>
            <p:cNvPr id="54331" name="Group 128"/>
            <p:cNvGrpSpPr>
              <a:grpSpLocks/>
            </p:cNvGrpSpPr>
            <p:nvPr/>
          </p:nvGrpSpPr>
          <p:grpSpPr bwMode="auto">
            <a:xfrm>
              <a:off x="6555" y="3619"/>
              <a:ext cx="972" cy="1693"/>
              <a:chOff x="6555" y="3619"/>
              <a:chExt cx="972" cy="1693"/>
            </a:xfrm>
          </p:grpSpPr>
          <p:sp>
            <p:nvSpPr>
              <p:cNvPr id="54423" name="Rectangle 130"/>
              <p:cNvSpPr>
                <a:spLocks noChangeArrowheads="1"/>
              </p:cNvSpPr>
              <p:nvPr/>
            </p:nvSpPr>
            <p:spPr bwMode="auto">
              <a:xfrm>
                <a:off x="6555" y="3619"/>
                <a:ext cx="972" cy="149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65000"/>
                  <a:buFont typeface="Wingdings" panose="05000000000000000000" pitchFamily="2" charset="2"/>
                  <a:buChar char="n"/>
                  <a:defRPr kumimoji="1" sz="30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buChar char="q"/>
                  <a:defRPr kumimoji="1" sz="26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buChar char="n"/>
                  <a:defRPr kumimoji="1" sz="22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buChar char="q"/>
                  <a:defRPr kumimoji="1" sz="2000">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9pPr>
              </a:lstStyle>
              <a:p>
                <a:pPr eaLnBrk="1" hangingPunct="1">
                  <a:spcBef>
                    <a:spcPct val="0"/>
                  </a:spcBef>
                  <a:buClrTx/>
                  <a:buSzTx/>
                  <a:buFontTx/>
                  <a:buNone/>
                </a:pPr>
                <a:endParaRPr kumimoji="0" lang="zh-TW" altLang="en-US" sz="2400">
                  <a:solidFill>
                    <a:srgbClr val="000000"/>
                  </a:solidFill>
                  <a:latin typeface="Constantia" panose="02030602050306030303" pitchFamily="18" charset="0"/>
                </a:endParaRPr>
              </a:p>
            </p:txBody>
          </p:sp>
          <p:sp>
            <p:nvSpPr>
              <p:cNvPr id="54424" name="Rectangle 129"/>
              <p:cNvSpPr>
                <a:spLocks noChangeArrowheads="1"/>
              </p:cNvSpPr>
              <p:nvPr/>
            </p:nvSpPr>
            <p:spPr bwMode="auto">
              <a:xfrm>
                <a:off x="6555" y="3619"/>
                <a:ext cx="972" cy="1693"/>
              </a:xfrm>
              <a:prstGeom prst="rect">
                <a:avLst/>
              </a:prstGeom>
              <a:noFill/>
              <a:ln w="7" cap="rnd">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accent1"/>
                  </a:buClr>
                  <a:buSzPct val="65000"/>
                  <a:buFont typeface="Wingdings" panose="05000000000000000000" pitchFamily="2" charset="2"/>
                  <a:buChar char="n"/>
                  <a:defRPr kumimoji="1" sz="30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buChar char="q"/>
                  <a:defRPr kumimoji="1" sz="26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buChar char="n"/>
                  <a:defRPr kumimoji="1" sz="22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buChar char="q"/>
                  <a:defRPr kumimoji="1" sz="2000">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9pPr>
              </a:lstStyle>
              <a:p>
                <a:pPr eaLnBrk="1" hangingPunct="1">
                  <a:spcBef>
                    <a:spcPct val="0"/>
                  </a:spcBef>
                  <a:buClrTx/>
                  <a:buSzTx/>
                  <a:buFontTx/>
                  <a:buNone/>
                </a:pPr>
                <a:endParaRPr kumimoji="0" lang="zh-TW" altLang="en-US" sz="2400">
                  <a:solidFill>
                    <a:srgbClr val="000000"/>
                  </a:solidFill>
                  <a:latin typeface="Constantia" panose="02030602050306030303" pitchFamily="18" charset="0"/>
                </a:endParaRPr>
              </a:p>
            </p:txBody>
          </p:sp>
        </p:grpSp>
        <p:sp>
          <p:nvSpPr>
            <p:cNvPr id="54332" name="Rectangle 117"/>
            <p:cNvSpPr>
              <a:spLocks noChangeArrowheads="1"/>
            </p:cNvSpPr>
            <p:nvPr/>
          </p:nvSpPr>
          <p:spPr bwMode="auto">
            <a:xfrm>
              <a:off x="6911" y="4907"/>
              <a:ext cx="80" cy="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accent1"/>
                </a:buClr>
                <a:buSzPct val="65000"/>
                <a:buFont typeface="Wingdings" panose="05000000000000000000" pitchFamily="2" charset="2"/>
                <a:buChar char="n"/>
                <a:defRPr kumimoji="1" sz="30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buChar char="q"/>
                <a:defRPr kumimoji="1" sz="26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buChar char="n"/>
                <a:defRPr kumimoji="1" sz="22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buChar char="q"/>
                <a:defRPr kumimoji="1" sz="2000">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9pPr>
            </a:lstStyle>
            <a:p>
              <a:pPr eaLnBrk="1" hangingPunct="1">
                <a:spcBef>
                  <a:spcPct val="0"/>
                </a:spcBef>
                <a:buClrTx/>
                <a:buSzTx/>
                <a:buFontTx/>
                <a:buNone/>
              </a:pPr>
              <a:r>
                <a:rPr kumimoji="0" lang="zh-TW" altLang="zh-TW" sz="800">
                  <a:solidFill>
                    <a:srgbClr val="000000"/>
                  </a:solidFill>
                  <a:latin typeface="Calibri" panose="020F0502020204030204" pitchFamily="34" charset="0"/>
                  <a:ea typeface="新細明體" panose="02020500000000000000" pitchFamily="18" charset="-120"/>
                  <a:cs typeface="標楷體" panose="03000509000000000000" pitchFamily="65" charset="-120"/>
                </a:rPr>
                <a:t> </a:t>
              </a:r>
              <a:endParaRPr kumimoji="0" lang="zh-TW" altLang="zh-TW" sz="2400">
                <a:solidFill>
                  <a:srgbClr val="000000"/>
                </a:solidFill>
                <a:latin typeface="Constantia" panose="02030602050306030303" pitchFamily="18" charset="0"/>
                <a:ea typeface="新細明體" panose="02020500000000000000" pitchFamily="18" charset="-120"/>
                <a:cs typeface="標楷體" panose="03000509000000000000" pitchFamily="65" charset="-120"/>
              </a:endParaRPr>
            </a:p>
          </p:txBody>
        </p:sp>
        <p:sp>
          <p:nvSpPr>
            <p:cNvPr id="54333" name="Freeform 116"/>
            <p:cNvSpPr>
              <a:spLocks noEditPoints="1"/>
            </p:cNvSpPr>
            <p:nvPr/>
          </p:nvSpPr>
          <p:spPr bwMode="auto">
            <a:xfrm>
              <a:off x="7007" y="5312"/>
              <a:ext cx="60" cy="218"/>
            </a:xfrm>
            <a:custGeom>
              <a:avLst/>
              <a:gdLst>
                <a:gd name="T0" fmla="*/ 0 w 200"/>
                <a:gd name="T1" fmla="*/ 0 h 616"/>
                <a:gd name="T2" fmla="*/ 0 w 200"/>
                <a:gd name="T3" fmla="*/ 0 h 616"/>
                <a:gd name="T4" fmla="*/ 0 w 200"/>
                <a:gd name="T5" fmla="*/ 0 h 616"/>
                <a:gd name="T6" fmla="*/ 0 w 200"/>
                <a:gd name="T7" fmla="*/ 0 h 616"/>
                <a:gd name="T8" fmla="*/ 0 w 200"/>
                <a:gd name="T9" fmla="*/ 0 h 616"/>
                <a:gd name="T10" fmla="*/ 0 w 200"/>
                <a:gd name="T11" fmla="*/ 0 h 616"/>
                <a:gd name="T12" fmla="*/ 0 w 200"/>
                <a:gd name="T13" fmla="*/ 0 h 616"/>
                <a:gd name="T14" fmla="*/ 0 w 200"/>
                <a:gd name="T15" fmla="*/ 0 h 616"/>
                <a:gd name="T16" fmla="*/ 0 w 200"/>
                <a:gd name="T17" fmla="*/ 0 h 616"/>
                <a:gd name="T18" fmla="*/ 0 w 200"/>
                <a:gd name="T19" fmla="*/ 0 h 616"/>
                <a:gd name="T20" fmla="*/ 0 w 200"/>
                <a:gd name="T21" fmla="*/ 0 h 61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0"/>
                <a:gd name="T34" fmla="*/ 0 h 616"/>
                <a:gd name="T35" fmla="*/ 200 w 200"/>
                <a:gd name="T36" fmla="*/ 616 h 61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0" h="616">
                  <a:moveTo>
                    <a:pt x="116" y="16"/>
                  </a:moveTo>
                  <a:lnTo>
                    <a:pt x="116" y="450"/>
                  </a:lnTo>
                  <a:cubicBezTo>
                    <a:pt x="116" y="459"/>
                    <a:pt x="109" y="466"/>
                    <a:pt x="100" y="466"/>
                  </a:cubicBezTo>
                  <a:cubicBezTo>
                    <a:pt x="91" y="466"/>
                    <a:pt x="83" y="459"/>
                    <a:pt x="83" y="450"/>
                  </a:cubicBezTo>
                  <a:lnTo>
                    <a:pt x="83" y="16"/>
                  </a:lnTo>
                  <a:cubicBezTo>
                    <a:pt x="83" y="7"/>
                    <a:pt x="91" y="0"/>
                    <a:pt x="100" y="0"/>
                  </a:cubicBezTo>
                  <a:cubicBezTo>
                    <a:pt x="109" y="0"/>
                    <a:pt x="116" y="7"/>
                    <a:pt x="116" y="16"/>
                  </a:cubicBezTo>
                  <a:close/>
                  <a:moveTo>
                    <a:pt x="200" y="416"/>
                  </a:moveTo>
                  <a:lnTo>
                    <a:pt x="100" y="616"/>
                  </a:lnTo>
                  <a:lnTo>
                    <a:pt x="0" y="416"/>
                  </a:lnTo>
                  <a:lnTo>
                    <a:pt x="200" y="416"/>
                  </a:lnTo>
                  <a:close/>
                </a:path>
              </a:pathLst>
            </a:custGeom>
            <a:solidFill>
              <a:srgbClr val="000000"/>
            </a:solidFill>
            <a:ln w="1">
              <a:solidFill>
                <a:srgbClr val="000000"/>
              </a:solidFill>
              <a:bevel/>
              <a:headEnd/>
              <a:tailEnd/>
            </a:ln>
          </p:spPr>
          <p:txBody>
            <a:bodyPr/>
            <a:lstStyle/>
            <a:p>
              <a:endParaRPr lang="zh-TW" altLang="en-US"/>
            </a:p>
          </p:txBody>
        </p:sp>
        <p:grpSp>
          <p:nvGrpSpPr>
            <p:cNvPr id="54334" name="Group 113"/>
            <p:cNvGrpSpPr>
              <a:grpSpLocks/>
            </p:cNvGrpSpPr>
            <p:nvPr/>
          </p:nvGrpSpPr>
          <p:grpSpPr bwMode="auto">
            <a:xfrm>
              <a:off x="6564" y="5533"/>
              <a:ext cx="957" cy="875"/>
              <a:chOff x="6628" y="5470"/>
              <a:chExt cx="1272" cy="982"/>
            </a:xfrm>
          </p:grpSpPr>
          <p:sp>
            <p:nvSpPr>
              <p:cNvPr id="54421" name="Rectangle 115"/>
              <p:cNvSpPr>
                <a:spLocks noChangeArrowheads="1"/>
              </p:cNvSpPr>
              <p:nvPr/>
            </p:nvSpPr>
            <p:spPr bwMode="auto">
              <a:xfrm>
                <a:off x="6628" y="5470"/>
                <a:ext cx="1272" cy="33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65000"/>
                  <a:buFont typeface="Wingdings" panose="05000000000000000000" pitchFamily="2" charset="2"/>
                  <a:buChar char="n"/>
                  <a:defRPr kumimoji="1" sz="30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buChar char="q"/>
                  <a:defRPr kumimoji="1" sz="26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buChar char="n"/>
                  <a:defRPr kumimoji="1" sz="22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buChar char="q"/>
                  <a:defRPr kumimoji="1" sz="2000">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9pPr>
              </a:lstStyle>
              <a:p>
                <a:pPr eaLnBrk="1" hangingPunct="1">
                  <a:spcBef>
                    <a:spcPct val="0"/>
                  </a:spcBef>
                  <a:buClrTx/>
                  <a:buSzTx/>
                  <a:buFontTx/>
                  <a:buNone/>
                </a:pPr>
                <a:endParaRPr kumimoji="0" lang="zh-TW" altLang="en-US" sz="2400">
                  <a:solidFill>
                    <a:srgbClr val="000000"/>
                  </a:solidFill>
                  <a:latin typeface="Constantia" panose="02030602050306030303" pitchFamily="18" charset="0"/>
                </a:endParaRPr>
              </a:p>
            </p:txBody>
          </p:sp>
          <p:sp>
            <p:nvSpPr>
              <p:cNvPr id="54422" name="Rectangle 114"/>
              <p:cNvSpPr>
                <a:spLocks noChangeArrowheads="1"/>
              </p:cNvSpPr>
              <p:nvPr/>
            </p:nvSpPr>
            <p:spPr bwMode="auto">
              <a:xfrm>
                <a:off x="6628" y="5470"/>
                <a:ext cx="1272" cy="982"/>
              </a:xfrm>
              <a:prstGeom prst="rect">
                <a:avLst/>
              </a:prstGeom>
              <a:noFill/>
              <a:ln w="7" cap="rnd">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accent1"/>
                  </a:buClr>
                  <a:buSzPct val="65000"/>
                  <a:buFont typeface="Wingdings" panose="05000000000000000000" pitchFamily="2" charset="2"/>
                  <a:buChar char="n"/>
                  <a:defRPr kumimoji="1" sz="30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buChar char="q"/>
                  <a:defRPr kumimoji="1" sz="26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buChar char="n"/>
                  <a:defRPr kumimoji="1" sz="22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buChar char="q"/>
                  <a:defRPr kumimoji="1" sz="2000">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9pPr>
              </a:lstStyle>
              <a:p>
                <a:pPr eaLnBrk="1" hangingPunct="1">
                  <a:spcBef>
                    <a:spcPct val="0"/>
                  </a:spcBef>
                  <a:buClrTx/>
                  <a:buSzTx/>
                  <a:buFontTx/>
                  <a:buNone/>
                </a:pPr>
                <a:endParaRPr kumimoji="0" lang="zh-TW" altLang="en-US" sz="2400">
                  <a:solidFill>
                    <a:srgbClr val="000000"/>
                  </a:solidFill>
                  <a:latin typeface="Constantia" panose="02030602050306030303" pitchFamily="18" charset="0"/>
                </a:endParaRPr>
              </a:p>
            </p:txBody>
          </p:sp>
        </p:grpSp>
        <p:sp>
          <p:nvSpPr>
            <p:cNvPr id="54335" name="Rectangle 112"/>
            <p:cNvSpPr>
              <a:spLocks noChangeArrowheads="1"/>
            </p:cNvSpPr>
            <p:nvPr/>
          </p:nvSpPr>
          <p:spPr bwMode="auto">
            <a:xfrm>
              <a:off x="6712" y="5681"/>
              <a:ext cx="737" cy="2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lr>
                  <a:schemeClr val="accent1"/>
                </a:buClr>
                <a:buSzPct val="65000"/>
                <a:buFont typeface="Wingdings" panose="05000000000000000000" pitchFamily="2" charset="2"/>
                <a:buChar char="n"/>
                <a:defRPr kumimoji="1" sz="30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buChar char="q"/>
                <a:defRPr kumimoji="1" sz="26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buChar char="n"/>
                <a:defRPr kumimoji="1" sz="22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buChar char="q"/>
                <a:defRPr kumimoji="1" sz="2000">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9pPr>
            </a:lstStyle>
            <a:p>
              <a:pPr algn="ctr" eaLnBrk="1" hangingPunct="1">
                <a:spcBef>
                  <a:spcPct val="0"/>
                </a:spcBef>
                <a:buClrTx/>
                <a:buSzTx/>
                <a:buFontTx/>
                <a:buNone/>
              </a:pPr>
              <a:r>
                <a:rPr kumimoji="0" lang="zh-TW" altLang="en-US" sz="1400" b="1">
                  <a:solidFill>
                    <a:srgbClr val="FF0000"/>
                  </a:solidFill>
                  <a:latin typeface="Calibri" panose="020F0502020204030204" pitchFamily="34" charset="0"/>
                  <a:ea typeface="新細明體" panose="02020500000000000000" pitchFamily="18" charset="-120"/>
                  <a:cs typeface="標楷體" panose="03000509000000000000" pitchFamily="65" charset="-120"/>
                </a:rPr>
                <a:t>比價</a:t>
              </a:r>
              <a:endParaRPr kumimoji="0" lang="zh-TW" altLang="en-US" sz="1400">
                <a:solidFill>
                  <a:srgbClr val="000000"/>
                </a:solidFill>
                <a:latin typeface="Constantia" panose="02030602050306030303" pitchFamily="18" charset="0"/>
                <a:ea typeface="新細明體" panose="02020500000000000000" pitchFamily="18" charset="-120"/>
                <a:cs typeface="標楷體" panose="03000509000000000000" pitchFamily="65" charset="-120"/>
              </a:endParaRPr>
            </a:p>
          </p:txBody>
        </p:sp>
        <p:sp>
          <p:nvSpPr>
            <p:cNvPr id="54336" name="Rectangle 111"/>
            <p:cNvSpPr>
              <a:spLocks noChangeArrowheads="1"/>
            </p:cNvSpPr>
            <p:nvPr/>
          </p:nvSpPr>
          <p:spPr bwMode="auto">
            <a:xfrm>
              <a:off x="7696" y="5901"/>
              <a:ext cx="70"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accent1"/>
                </a:buClr>
                <a:buSzPct val="65000"/>
                <a:buFont typeface="Wingdings" panose="05000000000000000000" pitchFamily="2" charset="2"/>
                <a:buChar char="n"/>
                <a:defRPr kumimoji="1" sz="30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buChar char="q"/>
                <a:defRPr kumimoji="1" sz="26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buChar char="n"/>
                <a:defRPr kumimoji="1" sz="22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buChar char="q"/>
                <a:defRPr kumimoji="1" sz="2000">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9pPr>
            </a:lstStyle>
            <a:p>
              <a:pPr eaLnBrk="1" hangingPunct="1">
                <a:spcBef>
                  <a:spcPct val="0"/>
                </a:spcBef>
                <a:buClrTx/>
                <a:buSzTx/>
                <a:buFontTx/>
                <a:buNone/>
              </a:pPr>
              <a:r>
                <a:rPr kumimoji="0" lang="zh-TW" altLang="zh-TW" sz="700">
                  <a:solidFill>
                    <a:srgbClr val="000000"/>
                  </a:solidFill>
                  <a:latin typeface="Calibri" panose="020F0502020204030204" pitchFamily="34" charset="0"/>
                  <a:ea typeface="新細明體" panose="02020500000000000000" pitchFamily="18" charset="-120"/>
                  <a:cs typeface="標楷體" panose="03000509000000000000" pitchFamily="65" charset="-120"/>
                </a:rPr>
                <a:t> </a:t>
              </a:r>
              <a:endParaRPr kumimoji="0" lang="zh-TW" altLang="zh-TW" sz="2400">
                <a:solidFill>
                  <a:srgbClr val="000000"/>
                </a:solidFill>
                <a:latin typeface="Constantia" panose="02030602050306030303" pitchFamily="18" charset="0"/>
                <a:ea typeface="新細明體" panose="02020500000000000000" pitchFamily="18" charset="-120"/>
                <a:cs typeface="標楷體" panose="03000509000000000000" pitchFamily="65" charset="-120"/>
              </a:endParaRPr>
            </a:p>
          </p:txBody>
        </p:sp>
        <p:sp>
          <p:nvSpPr>
            <p:cNvPr id="54337" name="Freeform 110"/>
            <p:cNvSpPr>
              <a:spLocks noEditPoints="1"/>
            </p:cNvSpPr>
            <p:nvPr/>
          </p:nvSpPr>
          <p:spPr bwMode="auto">
            <a:xfrm>
              <a:off x="2705" y="1423"/>
              <a:ext cx="47" cy="1304"/>
            </a:xfrm>
            <a:custGeom>
              <a:avLst/>
              <a:gdLst>
                <a:gd name="T0" fmla="*/ 0 w 400"/>
                <a:gd name="T1" fmla="*/ 0 h 1833"/>
                <a:gd name="T2" fmla="*/ 0 w 400"/>
                <a:gd name="T3" fmla="*/ 0 h 1833"/>
                <a:gd name="T4" fmla="*/ 0 w 400"/>
                <a:gd name="T5" fmla="*/ 0 h 1833"/>
                <a:gd name="T6" fmla="*/ 0 w 400"/>
                <a:gd name="T7" fmla="*/ 0 h 1833"/>
                <a:gd name="T8" fmla="*/ 0 w 400"/>
                <a:gd name="T9" fmla="*/ 0 h 1833"/>
                <a:gd name="T10" fmla="*/ 0 w 400"/>
                <a:gd name="T11" fmla="*/ 0 h 1833"/>
                <a:gd name="T12" fmla="*/ 0 w 400"/>
                <a:gd name="T13" fmla="*/ 0 h 1833"/>
                <a:gd name="T14" fmla="*/ 0 w 400"/>
                <a:gd name="T15" fmla="*/ 0 h 1833"/>
                <a:gd name="T16" fmla="*/ 0 w 400"/>
                <a:gd name="T17" fmla="*/ 0 h 1833"/>
                <a:gd name="T18" fmla="*/ 0 w 400"/>
                <a:gd name="T19" fmla="*/ 0 h 1833"/>
                <a:gd name="T20" fmla="*/ 0 w 400"/>
                <a:gd name="T21" fmla="*/ 0 h 183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00"/>
                <a:gd name="T34" fmla="*/ 0 h 1833"/>
                <a:gd name="T35" fmla="*/ 400 w 400"/>
                <a:gd name="T36" fmla="*/ 1833 h 183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00" h="1833">
                  <a:moveTo>
                    <a:pt x="233" y="33"/>
                  </a:moveTo>
                  <a:lnTo>
                    <a:pt x="233" y="1500"/>
                  </a:lnTo>
                  <a:cubicBezTo>
                    <a:pt x="233" y="1519"/>
                    <a:pt x="218" y="1533"/>
                    <a:pt x="200" y="1533"/>
                  </a:cubicBezTo>
                  <a:cubicBezTo>
                    <a:pt x="181" y="1533"/>
                    <a:pt x="166" y="1519"/>
                    <a:pt x="166" y="1500"/>
                  </a:cubicBezTo>
                  <a:lnTo>
                    <a:pt x="166" y="33"/>
                  </a:lnTo>
                  <a:cubicBezTo>
                    <a:pt x="166" y="15"/>
                    <a:pt x="181" y="0"/>
                    <a:pt x="200" y="0"/>
                  </a:cubicBezTo>
                  <a:cubicBezTo>
                    <a:pt x="218" y="0"/>
                    <a:pt x="233" y="15"/>
                    <a:pt x="233" y="33"/>
                  </a:cubicBezTo>
                  <a:close/>
                  <a:moveTo>
                    <a:pt x="400" y="1433"/>
                  </a:moveTo>
                  <a:lnTo>
                    <a:pt x="200" y="1833"/>
                  </a:lnTo>
                  <a:lnTo>
                    <a:pt x="0" y="1433"/>
                  </a:lnTo>
                  <a:lnTo>
                    <a:pt x="400" y="1433"/>
                  </a:lnTo>
                  <a:close/>
                </a:path>
              </a:pathLst>
            </a:custGeom>
            <a:solidFill>
              <a:srgbClr val="000000"/>
            </a:solidFill>
            <a:ln w="1">
              <a:solidFill>
                <a:srgbClr val="000000"/>
              </a:solidFill>
              <a:bevel/>
              <a:headEnd/>
              <a:tailEnd/>
            </a:ln>
          </p:spPr>
          <p:txBody>
            <a:bodyPr/>
            <a:lstStyle/>
            <a:p>
              <a:endParaRPr lang="zh-TW" altLang="en-US"/>
            </a:p>
          </p:txBody>
        </p:sp>
        <p:grpSp>
          <p:nvGrpSpPr>
            <p:cNvPr id="54338" name="Group 106"/>
            <p:cNvGrpSpPr>
              <a:grpSpLocks/>
            </p:cNvGrpSpPr>
            <p:nvPr/>
          </p:nvGrpSpPr>
          <p:grpSpPr bwMode="auto">
            <a:xfrm>
              <a:off x="-79" y="2710"/>
              <a:ext cx="1710" cy="588"/>
              <a:chOff x="-79" y="2710"/>
              <a:chExt cx="1710" cy="588"/>
            </a:xfrm>
          </p:grpSpPr>
          <p:sp>
            <p:nvSpPr>
              <p:cNvPr id="54419" name="Rectangle 108"/>
              <p:cNvSpPr>
                <a:spLocks noChangeArrowheads="1"/>
              </p:cNvSpPr>
              <p:nvPr/>
            </p:nvSpPr>
            <p:spPr bwMode="auto">
              <a:xfrm>
                <a:off x="368" y="2730"/>
                <a:ext cx="1263" cy="56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65000"/>
                  <a:buFont typeface="Wingdings" panose="05000000000000000000" pitchFamily="2" charset="2"/>
                  <a:buChar char="n"/>
                  <a:defRPr kumimoji="1" sz="30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buChar char="q"/>
                  <a:defRPr kumimoji="1" sz="26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buChar char="n"/>
                  <a:defRPr kumimoji="1" sz="22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buChar char="q"/>
                  <a:defRPr kumimoji="1" sz="2000">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9pPr>
              </a:lstStyle>
              <a:p>
                <a:pPr eaLnBrk="1" hangingPunct="1">
                  <a:spcBef>
                    <a:spcPct val="0"/>
                  </a:spcBef>
                  <a:buClrTx/>
                  <a:buSzTx/>
                  <a:buFontTx/>
                  <a:buNone/>
                </a:pPr>
                <a:endParaRPr kumimoji="0" lang="zh-TW" altLang="en-US" sz="2400">
                  <a:solidFill>
                    <a:srgbClr val="000000"/>
                  </a:solidFill>
                  <a:latin typeface="Constantia" panose="02030602050306030303" pitchFamily="18" charset="0"/>
                </a:endParaRPr>
              </a:p>
            </p:txBody>
          </p:sp>
          <p:sp>
            <p:nvSpPr>
              <p:cNvPr id="54420" name="Rectangle 107"/>
              <p:cNvSpPr>
                <a:spLocks noChangeArrowheads="1"/>
              </p:cNvSpPr>
              <p:nvPr/>
            </p:nvSpPr>
            <p:spPr bwMode="auto">
              <a:xfrm>
                <a:off x="-79" y="2710"/>
                <a:ext cx="1486" cy="568"/>
              </a:xfrm>
              <a:prstGeom prst="rect">
                <a:avLst/>
              </a:prstGeom>
              <a:noFill/>
              <a:ln w="7" cap="rnd">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accent1"/>
                  </a:buClr>
                  <a:buSzPct val="65000"/>
                  <a:buFont typeface="Wingdings" panose="05000000000000000000" pitchFamily="2" charset="2"/>
                  <a:buChar char="n"/>
                  <a:defRPr kumimoji="1" sz="30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buChar char="q"/>
                  <a:defRPr kumimoji="1" sz="26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buChar char="n"/>
                  <a:defRPr kumimoji="1" sz="22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buChar char="q"/>
                  <a:defRPr kumimoji="1" sz="2000">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9pPr>
              </a:lstStyle>
              <a:p>
                <a:pPr eaLnBrk="1" hangingPunct="1">
                  <a:spcBef>
                    <a:spcPct val="0"/>
                  </a:spcBef>
                  <a:buClrTx/>
                  <a:buSzTx/>
                  <a:buFontTx/>
                  <a:buNone/>
                </a:pPr>
                <a:endParaRPr kumimoji="0" lang="zh-TW" altLang="en-US" sz="2400">
                  <a:solidFill>
                    <a:srgbClr val="000000"/>
                  </a:solidFill>
                  <a:latin typeface="Constantia" panose="02030602050306030303" pitchFamily="18" charset="0"/>
                </a:endParaRPr>
              </a:p>
            </p:txBody>
          </p:sp>
        </p:grpSp>
        <p:sp>
          <p:nvSpPr>
            <p:cNvPr id="21572" name="Rectangle 105"/>
            <p:cNvSpPr>
              <a:spLocks noChangeArrowheads="1"/>
            </p:cNvSpPr>
            <p:nvPr/>
          </p:nvSpPr>
          <p:spPr bwMode="auto">
            <a:xfrm>
              <a:off x="62" y="2803"/>
              <a:ext cx="1298" cy="221"/>
            </a:xfrm>
            <a:prstGeom prst="rect">
              <a:avLst/>
            </a:prstGeom>
            <a:solidFill>
              <a:schemeClr val="accent1">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kumimoji="1">
                  <a:solidFill>
                    <a:schemeClr val="tx1"/>
                  </a:solidFill>
                  <a:latin typeface="Arial" panose="020B0604020202020204" pitchFamily="34" charset="0"/>
                  <a:ea typeface="標楷體" panose="03000509000000000000" pitchFamily="65" charset="-120"/>
                </a:defRPr>
              </a:lvl1pPr>
              <a:lvl2pPr marL="742950" indent="-285750">
                <a:defRPr kumimoji="1">
                  <a:solidFill>
                    <a:schemeClr val="tx1"/>
                  </a:solidFill>
                  <a:latin typeface="Arial" panose="020B0604020202020204" pitchFamily="34" charset="0"/>
                  <a:ea typeface="標楷體" panose="03000509000000000000" pitchFamily="65" charset="-120"/>
                </a:defRPr>
              </a:lvl2pPr>
              <a:lvl3pPr marL="1143000" indent="-228600">
                <a:defRPr kumimoji="1">
                  <a:solidFill>
                    <a:schemeClr val="tx1"/>
                  </a:solidFill>
                  <a:latin typeface="Arial" panose="020B0604020202020204" pitchFamily="34" charset="0"/>
                  <a:ea typeface="標楷體" panose="03000509000000000000" pitchFamily="65" charset="-120"/>
                </a:defRPr>
              </a:lvl3pPr>
              <a:lvl4pPr marL="1600200" indent="-228600">
                <a:defRPr kumimoji="1">
                  <a:solidFill>
                    <a:schemeClr val="tx1"/>
                  </a:solidFill>
                  <a:latin typeface="Arial" panose="020B0604020202020204" pitchFamily="34" charset="0"/>
                  <a:ea typeface="標楷體" panose="03000509000000000000" pitchFamily="65" charset="-120"/>
                </a:defRPr>
              </a:lvl4pPr>
              <a:lvl5pPr marL="2057400" indent="-228600">
                <a:defRPr kumimoji="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標楷體" panose="03000509000000000000" pitchFamily="65" charset="-120"/>
                </a:defRPr>
              </a:lvl9pPr>
            </a:lstStyle>
            <a:p>
              <a:pPr eaLnBrk="1" hangingPunct="1">
                <a:defRPr/>
              </a:pPr>
              <a:r>
                <a:rPr kumimoji="0" lang="zh-TW" altLang="en-US" sz="1400" b="1" dirty="0" smtClean="0">
                  <a:solidFill>
                    <a:srgbClr val="FF0000"/>
                  </a:solidFill>
                  <a:latin typeface="標楷體" panose="03000509000000000000" pitchFamily="65" charset="-120"/>
                </a:rPr>
                <a:t>取最有利標精神</a:t>
              </a:r>
              <a:endParaRPr kumimoji="0" lang="zh-TW" altLang="en-US" sz="1400" dirty="0" smtClean="0">
                <a:solidFill>
                  <a:srgbClr val="000000"/>
                </a:solidFill>
                <a:latin typeface="標楷體" panose="03000509000000000000" pitchFamily="65" charset="-120"/>
              </a:endParaRPr>
            </a:p>
          </p:txBody>
        </p:sp>
        <p:sp>
          <p:nvSpPr>
            <p:cNvPr id="54340" name="Rectangle 104"/>
            <p:cNvSpPr>
              <a:spLocks noChangeArrowheads="1"/>
            </p:cNvSpPr>
            <p:nvPr/>
          </p:nvSpPr>
          <p:spPr bwMode="auto">
            <a:xfrm>
              <a:off x="1383" y="2861"/>
              <a:ext cx="90" cy="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accent1"/>
                </a:buClr>
                <a:buSzPct val="65000"/>
                <a:buFont typeface="Wingdings" panose="05000000000000000000" pitchFamily="2" charset="2"/>
                <a:buChar char="n"/>
                <a:defRPr kumimoji="1" sz="30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buChar char="q"/>
                <a:defRPr kumimoji="1" sz="26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buChar char="n"/>
                <a:defRPr kumimoji="1" sz="22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buChar char="q"/>
                <a:defRPr kumimoji="1" sz="2000">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9pPr>
            </a:lstStyle>
            <a:p>
              <a:pPr eaLnBrk="1" hangingPunct="1">
                <a:spcBef>
                  <a:spcPct val="0"/>
                </a:spcBef>
                <a:buClrTx/>
                <a:buSzTx/>
                <a:buFontTx/>
                <a:buNone/>
              </a:pPr>
              <a:r>
                <a:rPr kumimoji="0" lang="zh-TW" altLang="zh-TW" sz="900">
                  <a:solidFill>
                    <a:srgbClr val="000000"/>
                  </a:solidFill>
                  <a:latin typeface="Times New Roman" panose="02020603050405020304" pitchFamily="18" charset="0"/>
                  <a:ea typeface="新細明體" panose="02020500000000000000" pitchFamily="18" charset="-120"/>
                  <a:cs typeface="Times New Roman" panose="02020603050405020304" pitchFamily="18" charset="0"/>
                </a:rPr>
                <a:t> </a:t>
              </a:r>
              <a:endParaRPr kumimoji="0" lang="zh-TW" altLang="zh-TW" sz="2400">
                <a:solidFill>
                  <a:srgbClr val="000000"/>
                </a:solidFill>
                <a:latin typeface="Constantia" panose="02030602050306030303" pitchFamily="18" charset="0"/>
                <a:ea typeface="新細明體" panose="02020500000000000000" pitchFamily="18" charset="-120"/>
                <a:cs typeface="Times New Roman" panose="02020603050405020304" pitchFamily="18" charset="0"/>
              </a:endParaRPr>
            </a:p>
          </p:txBody>
        </p:sp>
        <p:sp>
          <p:nvSpPr>
            <p:cNvPr id="54341" name="Freeform 103"/>
            <p:cNvSpPr>
              <a:spLocks noEditPoints="1"/>
            </p:cNvSpPr>
            <p:nvPr/>
          </p:nvSpPr>
          <p:spPr bwMode="auto">
            <a:xfrm>
              <a:off x="931" y="3339"/>
              <a:ext cx="60" cy="325"/>
            </a:xfrm>
            <a:custGeom>
              <a:avLst/>
              <a:gdLst>
                <a:gd name="T0" fmla="*/ 0 w 400"/>
                <a:gd name="T1" fmla="*/ 0 h 1834"/>
                <a:gd name="T2" fmla="*/ 0 w 400"/>
                <a:gd name="T3" fmla="*/ 0 h 1834"/>
                <a:gd name="T4" fmla="*/ 0 w 400"/>
                <a:gd name="T5" fmla="*/ 0 h 1834"/>
                <a:gd name="T6" fmla="*/ 0 w 400"/>
                <a:gd name="T7" fmla="*/ 0 h 1834"/>
                <a:gd name="T8" fmla="*/ 0 w 400"/>
                <a:gd name="T9" fmla="*/ 0 h 1834"/>
                <a:gd name="T10" fmla="*/ 0 w 400"/>
                <a:gd name="T11" fmla="*/ 0 h 1834"/>
                <a:gd name="T12" fmla="*/ 0 w 400"/>
                <a:gd name="T13" fmla="*/ 0 h 1834"/>
                <a:gd name="T14" fmla="*/ 0 w 400"/>
                <a:gd name="T15" fmla="*/ 0 h 1834"/>
                <a:gd name="T16" fmla="*/ 0 w 400"/>
                <a:gd name="T17" fmla="*/ 0 h 1834"/>
                <a:gd name="T18" fmla="*/ 0 w 400"/>
                <a:gd name="T19" fmla="*/ 0 h 1834"/>
                <a:gd name="T20" fmla="*/ 0 w 400"/>
                <a:gd name="T21" fmla="*/ 0 h 183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00"/>
                <a:gd name="T34" fmla="*/ 0 h 1834"/>
                <a:gd name="T35" fmla="*/ 400 w 400"/>
                <a:gd name="T36" fmla="*/ 1834 h 183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00" h="1834">
                  <a:moveTo>
                    <a:pt x="233" y="34"/>
                  </a:moveTo>
                  <a:lnTo>
                    <a:pt x="233" y="1500"/>
                  </a:lnTo>
                  <a:cubicBezTo>
                    <a:pt x="233" y="1519"/>
                    <a:pt x="219" y="1534"/>
                    <a:pt x="200" y="1534"/>
                  </a:cubicBezTo>
                  <a:cubicBezTo>
                    <a:pt x="182" y="1534"/>
                    <a:pt x="167" y="1519"/>
                    <a:pt x="167" y="1500"/>
                  </a:cubicBezTo>
                  <a:lnTo>
                    <a:pt x="167" y="34"/>
                  </a:lnTo>
                  <a:cubicBezTo>
                    <a:pt x="167" y="15"/>
                    <a:pt x="182" y="0"/>
                    <a:pt x="200" y="0"/>
                  </a:cubicBezTo>
                  <a:cubicBezTo>
                    <a:pt x="219" y="0"/>
                    <a:pt x="233" y="15"/>
                    <a:pt x="233" y="34"/>
                  </a:cubicBezTo>
                  <a:close/>
                  <a:moveTo>
                    <a:pt x="400" y="1434"/>
                  </a:moveTo>
                  <a:lnTo>
                    <a:pt x="200" y="1834"/>
                  </a:lnTo>
                  <a:lnTo>
                    <a:pt x="0" y="1434"/>
                  </a:lnTo>
                  <a:lnTo>
                    <a:pt x="400" y="1434"/>
                  </a:lnTo>
                  <a:close/>
                </a:path>
              </a:pathLst>
            </a:custGeom>
            <a:solidFill>
              <a:srgbClr val="000000"/>
            </a:solidFill>
            <a:ln w="1">
              <a:solidFill>
                <a:srgbClr val="000000"/>
              </a:solidFill>
              <a:bevel/>
              <a:headEnd/>
              <a:tailEnd/>
            </a:ln>
          </p:spPr>
          <p:txBody>
            <a:bodyPr/>
            <a:lstStyle/>
            <a:p>
              <a:endParaRPr lang="zh-TW" altLang="en-US"/>
            </a:p>
          </p:txBody>
        </p:sp>
        <p:sp>
          <p:nvSpPr>
            <p:cNvPr id="54342" name="Rectangle 95"/>
            <p:cNvSpPr>
              <a:spLocks noChangeArrowheads="1"/>
            </p:cNvSpPr>
            <p:nvPr/>
          </p:nvSpPr>
          <p:spPr bwMode="auto">
            <a:xfrm>
              <a:off x="1691" y="4197"/>
              <a:ext cx="80" cy="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accent1"/>
                </a:buClr>
                <a:buSzPct val="65000"/>
                <a:buFont typeface="Wingdings" panose="05000000000000000000" pitchFamily="2" charset="2"/>
                <a:buChar char="n"/>
                <a:defRPr kumimoji="1" sz="30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buChar char="q"/>
                <a:defRPr kumimoji="1" sz="26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buChar char="n"/>
                <a:defRPr kumimoji="1" sz="22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buChar char="q"/>
                <a:defRPr kumimoji="1" sz="2000">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9pPr>
            </a:lstStyle>
            <a:p>
              <a:pPr eaLnBrk="1" hangingPunct="1">
                <a:spcBef>
                  <a:spcPct val="0"/>
                </a:spcBef>
                <a:buClrTx/>
                <a:buSzTx/>
                <a:buFontTx/>
                <a:buNone/>
              </a:pPr>
              <a:r>
                <a:rPr kumimoji="0" lang="zh-TW" altLang="zh-TW" sz="800" b="1">
                  <a:solidFill>
                    <a:srgbClr val="FF0000"/>
                  </a:solidFill>
                  <a:latin typeface="Calibri" panose="020F0502020204030204" pitchFamily="34" charset="0"/>
                  <a:ea typeface="新細明體" panose="02020500000000000000" pitchFamily="18" charset="-120"/>
                  <a:cs typeface="標楷體" panose="03000509000000000000" pitchFamily="65" charset="-120"/>
                </a:rPr>
                <a:t> </a:t>
              </a:r>
              <a:endParaRPr kumimoji="0" lang="zh-TW" altLang="zh-TW" sz="2400">
                <a:solidFill>
                  <a:srgbClr val="000000"/>
                </a:solidFill>
                <a:latin typeface="Constantia" panose="02030602050306030303" pitchFamily="18" charset="0"/>
                <a:ea typeface="新細明體" panose="02020500000000000000" pitchFamily="18" charset="-120"/>
                <a:cs typeface="標楷體" panose="03000509000000000000" pitchFamily="65" charset="-120"/>
              </a:endParaRPr>
            </a:p>
          </p:txBody>
        </p:sp>
        <p:sp>
          <p:nvSpPr>
            <p:cNvPr id="54343" name="Rectangle 93"/>
            <p:cNvSpPr>
              <a:spLocks noChangeArrowheads="1"/>
            </p:cNvSpPr>
            <p:nvPr/>
          </p:nvSpPr>
          <p:spPr bwMode="auto">
            <a:xfrm>
              <a:off x="1691" y="4907"/>
              <a:ext cx="80" cy="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accent1"/>
                </a:buClr>
                <a:buSzPct val="65000"/>
                <a:buFont typeface="Wingdings" panose="05000000000000000000" pitchFamily="2" charset="2"/>
                <a:buChar char="n"/>
                <a:defRPr kumimoji="1" sz="30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buChar char="q"/>
                <a:defRPr kumimoji="1" sz="26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buChar char="n"/>
                <a:defRPr kumimoji="1" sz="22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buChar char="q"/>
                <a:defRPr kumimoji="1" sz="2000">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9pPr>
            </a:lstStyle>
            <a:p>
              <a:pPr eaLnBrk="1" hangingPunct="1">
                <a:spcBef>
                  <a:spcPct val="0"/>
                </a:spcBef>
                <a:buClrTx/>
                <a:buSzTx/>
                <a:buFontTx/>
                <a:buNone/>
              </a:pPr>
              <a:r>
                <a:rPr kumimoji="0" lang="zh-TW" altLang="zh-TW" sz="800" b="1">
                  <a:solidFill>
                    <a:srgbClr val="FF0000"/>
                  </a:solidFill>
                  <a:latin typeface="Calibri" panose="020F0502020204030204" pitchFamily="34" charset="0"/>
                  <a:ea typeface="新細明體" panose="02020500000000000000" pitchFamily="18" charset="-120"/>
                  <a:cs typeface="標楷體" panose="03000509000000000000" pitchFamily="65" charset="-120"/>
                </a:rPr>
                <a:t> </a:t>
              </a:r>
              <a:endParaRPr kumimoji="0" lang="zh-TW" altLang="zh-TW" sz="2400">
                <a:solidFill>
                  <a:srgbClr val="000000"/>
                </a:solidFill>
                <a:latin typeface="Constantia" panose="02030602050306030303" pitchFamily="18" charset="0"/>
                <a:ea typeface="新細明體" panose="02020500000000000000" pitchFamily="18" charset="-120"/>
                <a:cs typeface="標楷體" panose="03000509000000000000" pitchFamily="65" charset="-120"/>
              </a:endParaRPr>
            </a:p>
          </p:txBody>
        </p:sp>
        <p:sp>
          <p:nvSpPr>
            <p:cNvPr id="54344" name="Freeform 92"/>
            <p:cNvSpPr>
              <a:spLocks noEditPoints="1"/>
            </p:cNvSpPr>
            <p:nvPr/>
          </p:nvSpPr>
          <p:spPr bwMode="auto">
            <a:xfrm flipH="1">
              <a:off x="747" y="5238"/>
              <a:ext cx="128" cy="292"/>
            </a:xfrm>
            <a:custGeom>
              <a:avLst/>
              <a:gdLst>
                <a:gd name="T0" fmla="*/ 0 w 400"/>
                <a:gd name="T1" fmla="*/ 0 h 1833"/>
                <a:gd name="T2" fmla="*/ 0 w 400"/>
                <a:gd name="T3" fmla="*/ 0 h 1833"/>
                <a:gd name="T4" fmla="*/ 0 w 400"/>
                <a:gd name="T5" fmla="*/ 0 h 1833"/>
                <a:gd name="T6" fmla="*/ 0 w 400"/>
                <a:gd name="T7" fmla="*/ 0 h 1833"/>
                <a:gd name="T8" fmla="*/ 0 w 400"/>
                <a:gd name="T9" fmla="*/ 0 h 1833"/>
                <a:gd name="T10" fmla="*/ 0 w 400"/>
                <a:gd name="T11" fmla="*/ 0 h 1833"/>
                <a:gd name="T12" fmla="*/ 0 w 400"/>
                <a:gd name="T13" fmla="*/ 0 h 1833"/>
                <a:gd name="T14" fmla="*/ 0 w 400"/>
                <a:gd name="T15" fmla="*/ 0 h 1833"/>
                <a:gd name="T16" fmla="*/ 0 w 400"/>
                <a:gd name="T17" fmla="*/ 0 h 1833"/>
                <a:gd name="T18" fmla="*/ 0 w 400"/>
                <a:gd name="T19" fmla="*/ 0 h 1833"/>
                <a:gd name="T20" fmla="*/ 0 w 400"/>
                <a:gd name="T21" fmla="*/ 0 h 183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00"/>
                <a:gd name="T34" fmla="*/ 0 h 1833"/>
                <a:gd name="T35" fmla="*/ 400 w 400"/>
                <a:gd name="T36" fmla="*/ 1833 h 183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00" h="1833">
                  <a:moveTo>
                    <a:pt x="233" y="33"/>
                  </a:moveTo>
                  <a:lnTo>
                    <a:pt x="233" y="1500"/>
                  </a:lnTo>
                  <a:cubicBezTo>
                    <a:pt x="233" y="1519"/>
                    <a:pt x="218" y="1533"/>
                    <a:pt x="200" y="1533"/>
                  </a:cubicBezTo>
                  <a:cubicBezTo>
                    <a:pt x="181" y="1533"/>
                    <a:pt x="166" y="1519"/>
                    <a:pt x="166" y="1500"/>
                  </a:cubicBezTo>
                  <a:lnTo>
                    <a:pt x="166" y="33"/>
                  </a:lnTo>
                  <a:cubicBezTo>
                    <a:pt x="166" y="15"/>
                    <a:pt x="181" y="0"/>
                    <a:pt x="200" y="0"/>
                  </a:cubicBezTo>
                  <a:cubicBezTo>
                    <a:pt x="218" y="0"/>
                    <a:pt x="233" y="15"/>
                    <a:pt x="233" y="33"/>
                  </a:cubicBezTo>
                  <a:close/>
                  <a:moveTo>
                    <a:pt x="400" y="1433"/>
                  </a:moveTo>
                  <a:lnTo>
                    <a:pt x="200" y="1833"/>
                  </a:lnTo>
                  <a:lnTo>
                    <a:pt x="0" y="1433"/>
                  </a:lnTo>
                  <a:lnTo>
                    <a:pt x="400" y="1433"/>
                  </a:lnTo>
                  <a:close/>
                </a:path>
              </a:pathLst>
            </a:custGeom>
            <a:solidFill>
              <a:srgbClr val="000000"/>
            </a:solidFill>
            <a:ln w="1">
              <a:solidFill>
                <a:srgbClr val="000000"/>
              </a:solidFill>
              <a:bevel/>
              <a:headEnd/>
              <a:tailEnd/>
            </a:ln>
          </p:spPr>
          <p:txBody>
            <a:bodyPr/>
            <a:lstStyle/>
            <a:p>
              <a:endParaRPr lang="zh-TW" altLang="en-US"/>
            </a:p>
          </p:txBody>
        </p:sp>
        <p:grpSp>
          <p:nvGrpSpPr>
            <p:cNvPr id="54345" name="Group 89"/>
            <p:cNvGrpSpPr>
              <a:grpSpLocks/>
            </p:cNvGrpSpPr>
            <p:nvPr/>
          </p:nvGrpSpPr>
          <p:grpSpPr bwMode="auto">
            <a:xfrm>
              <a:off x="1843" y="5533"/>
              <a:ext cx="1618" cy="949"/>
              <a:chOff x="1974" y="5533"/>
              <a:chExt cx="1618" cy="949"/>
            </a:xfrm>
          </p:grpSpPr>
          <p:sp>
            <p:nvSpPr>
              <p:cNvPr id="54417" name="Rectangle 91"/>
              <p:cNvSpPr>
                <a:spLocks noChangeArrowheads="1"/>
              </p:cNvSpPr>
              <p:nvPr/>
            </p:nvSpPr>
            <p:spPr bwMode="auto">
              <a:xfrm>
                <a:off x="1974" y="5607"/>
                <a:ext cx="1544" cy="8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65000"/>
                  <a:buFont typeface="Wingdings" panose="05000000000000000000" pitchFamily="2" charset="2"/>
                  <a:buChar char="n"/>
                  <a:defRPr kumimoji="1" sz="30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buChar char="q"/>
                  <a:defRPr kumimoji="1" sz="26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buChar char="n"/>
                  <a:defRPr kumimoji="1" sz="22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buChar char="q"/>
                  <a:defRPr kumimoji="1" sz="2000">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9pPr>
              </a:lstStyle>
              <a:p>
                <a:pPr eaLnBrk="1" hangingPunct="1">
                  <a:spcBef>
                    <a:spcPct val="0"/>
                  </a:spcBef>
                  <a:buClrTx/>
                  <a:buSzTx/>
                  <a:buFontTx/>
                  <a:buNone/>
                </a:pPr>
                <a:endParaRPr kumimoji="0" lang="zh-TW" altLang="en-US" sz="2400">
                  <a:solidFill>
                    <a:srgbClr val="000000"/>
                  </a:solidFill>
                  <a:latin typeface="Constantia" panose="02030602050306030303" pitchFamily="18" charset="0"/>
                </a:endParaRPr>
              </a:p>
            </p:txBody>
          </p:sp>
          <p:sp>
            <p:nvSpPr>
              <p:cNvPr id="54418" name="Rectangle 90"/>
              <p:cNvSpPr>
                <a:spLocks noChangeArrowheads="1"/>
              </p:cNvSpPr>
              <p:nvPr/>
            </p:nvSpPr>
            <p:spPr bwMode="auto">
              <a:xfrm>
                <a:off x="2048" y="5533"/>
                <a:ext cx="1544" cy="875"/>
              </a:xfrm>
              <a:prstGeom prst="rect">
                <a:avLst/>
              </a:prstGeom>
              <a:noFill/>
              <a:ln w="7" cap="rnd">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accent1"/>
                  </a:buClr>
                  <a:buSzPct val="65000"/>
                  <a:buFont typeface="Wingdings" panose="05000000000000000000" pitchFamily="2" charset="2"/>
                  <a:buChar char="n"/>
                  <a:defRPr kumimoji="1" sz="30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buChar char="q"/>
                  <a:defRPr kumimoji="1" sz="26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buChar char="n"/>
                  <a:defRPr kumimoji="1" sz="22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buChar char="q"/>
                  <a:defRPr kumimoji="1" sz="2000">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9pPr>
              </a:lstStyle>
              <a:p>
                <a:pPr eaLnBrk="1" hangingPunct="1">
                  <a:spcBef>
                    <a:spcPct val="0"/>
                  </a:spcBef>
                  <a:buClrTx/>
                  <a:buSzTx/>
                  <a:buFontTx/>
                  <a:buNone/>
                </a:pPr>
                <a:endParaRPr kumimoji="0" lang="zh-TW" altLang="en-US" sz="2400">
                  <a:solidFill>
                    <a:srgbClr val="000000"/>
                  </a:solidFill>
                  <a:latin typeface="Constantia" panose="02030602050306030303" pitchFamily="18" charset="0"/>
                </a:endParaRPr>
              </a:p>
            </p:txBody>
          </p:sp>
        </p:grpSp>
        <p:sp>
          <p:nvSpPr>
            <p:cNvPr id="54346" name="Rectangle 88"/>
            <p:cNvSpPr>
              <a:spLocks noChangeArrowheads="1"/>
            </p:cNvSpPr>
            <p:nvPr/>
          </p:nvSpPr>
          <p:spPr bwMode="auto">
            <a:xfrm>
              <a:off x="2039" y="5616"/>
              <a:ext cx="1298" cy="2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accent1"/>
                </a:buClr>
                <a:buSzPct val="65000"/>
                <a:buFont typeface="Wingdings" panose="05000000000000000000" pitchFamily="2" charset="2"/>
                <a:buChar char="n"/>
                <a:defRPr kumimoji="1" sz="30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buChar char="q"/>
                <a:defRPr kumimoji="1" sz="26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buChar char="n"/>
                <a:defRPr kumimoji="1" sz="22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buChar char="q"/>
                <a:defRPr kumimoji="1" sz="2000">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9pPr>
            </a:lstStyle>
            <a:p>
              <a:pPr eaLnBrk="1" hangingPunct="1">
                <a:spcBef>
                  <a:spcPct val="0"/>
                </a:spcBef>
                <a:buClrTx/>
                <a:buSzTx/>
                <a:buFontTx/>
                <a:buNone/>
              </a:pPr>
              <a:r>
                <a:rPr kumimoji="0" lang="zh-TW" altLang="en-US" sz="1400" b="1" u="sng" dirty="0">
                  <a:solidFill>
                    <a:srgbClr val="FF0000"/>
                  </a:solidFill>
                  <a:latin typeface="標楷體" panose="03000509000000000000" pitchFamily="65" charset="-120"/>
                </a:rPr>
                <a:t>不訂底價為原則</a:t>
              </a:r>
            </a:p>
          </p:txBody>
        </p:sp>
        <p:sp>
          <p:nvSpPr>
            <p:cNvPr id="54347" name="Rectangle 87"/>
            <p:cNvSpPr>
              <a:spLocks noChangeArrowheads="1"/>
            </p:cNvSpPr>
            <p:nvPr/>
          </p:nvSpPr>
          <p:spPr bwMode="auto">
            <a:xfrm>
              <a:off x="3026" y="5457"/>
              <a:ext cx="110"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accent1"/>
                </a:buClr>
                <a:buSzPct val="65000"/>
                <a:buFont typeface="Wingdings" panose="05000000000000000000" pitchFamily="2" charset="2"/>
                <a:buChar char="n"/>
                <a:defRPr kumimoji="1" sz="30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buChar char="q"/>
                <a:defRPr kumimoji="1" sz="26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buChar char="n"/>
                <a:defRPr kumimoji="1" sz="22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buChar char="q"/>
                <a:defRPr kumimoji="1" sz="2000">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9pPr>
            </a:lstStyle>
            <a:p>
              <a:pPr eaLnBrk="1" hangingPunct="1">
                <a:spcBef>
                  <a:spcPct val="0"/>
                </a:spcBef>
                <a:buClrTx/>
                <a:buSzTx/>
                <a:buFontTx/>
                <a:buNone/>
              </a:pPr>
              <a:r>
                <a:rPr kumimoji="0" lang="zh-TW" altLang="zh-TW" sz="1100">
                  <a:solidFill>
                    <a:srgbClr val="FF0000"/>
                  </a:solidFill>
                  <a:latin typeface="Times New Roman" panose="02020603050405020304" pitchFamily="18" charset="0"/>
                  <a:ea typeface="新細明體" panose="02020500000000000000" pitchFamily="18" charset="-120"/>
                  <a:cs typeface="Times New Roman" panose="02020603050405020304" pitchFamily="18" charset="0"/>
                </a:rPr>
                <a:t> </a:t>
              </a:r>
              <a:endParaRPr kumimoji="0" lang="zh-TW" altLang="zh-TW" sz="2400">
                <a:solidFill>
                  <a:srgbClr val="000000"/>
                </a:solidFill>
                <a:latin typeface="Constantia" panose="02030602050306030303" pitchFamily="18" charset="0"/>
                <a:ea typeface="新細明體" panose="02020500000000000000" pitchFamily="18" charset="-120"/>
                <a:cs typeface="Times New Roman" panose="02020603050405020304" pitchFamily="18" charset="0"/>
              </a:endParaRPr>
            </a:p>
          </p:txBody>
        </p:sp>
        <p:sp>
          <p:nvSpPr>
            <p:cNvPr id="54348" name="Rectangle 86"/>
            <p:cNvSpPr>
              <a:spLocks noChangeArrowheads="1"/>
            </p:cNvSpPr>
            <p:nvPr/>
          </p:nvSpPr>
          <p:spPr bwMode="auto">
            <a:xfrm>
              <a:off x="2212" y="5902"/>
              <a:ext cx="742" cy="4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accent1"/>
                </a:buClr>
                <a:buSzPct val="65000"/>
                <a:buFont typeface="Wingdings" panose="05000000000000000000" pitchFamily="2" charset="2"/>
                <a:buChar char="n"/>
                <a:defRPr kumimoji="1" sz="30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buChar char="q"/>
                <a:defRPr kumimoji="1" sz="26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buChar char="n"/>
                <a:defRPr kumimoji="1" sz="22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buChar char="q"/>
                <a:defRPr kumimoji="1" sz="2000">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9pPr>
            </a:lstStyle>
            <a:p>
              <a:pPr eaLnBrk="1" hangingPunct="1">
                <a:spcBef>
                  <a:spcPct val="0"/>
                </a:spcBef>
                <a:buClrTx/>
                <a:buSzTx/>
                <a:buFontTx/>
                <a:buNone/>
              </a:pPr>
              <a:r>
                <a:rPr kumimoji="0" lang="zh-TW" altLang="en-US" sz="1400" b="1">
                  <a:solidFill>
                    <a:srgbClr val="000000"/>
                  </a:solidFill>
                  <a:latin typeface="Calibri" panose="020F0502020204030204" pitchFamily="34" charset="0"/>
                  <a:ea typeface="新細明體" panose="02020500000000000000" pitchFamily="18" charset="-120"/>
                  <a:cs typeface="標楷體" panose="03000509000000000000" pitchFamily="65" charset="-120"/>
                </a:rPr>
                <a:t>最有利標</a:t>
              </a:r>
              <a:endParaRPr kumimoji="0" lang="en-US" altLang="zh-TW" sz="1400" b="1">
                <a:solidFill>
                  <a:srgbClr val="000000"/>
                </a:solidFill>
                <a:latin typeface="Calibri" panose="020F0502020204030204" pitchFamily="34" charset="0"/>
                <a:ea typeface="新細明體" panose="02020500000000000000" pitchFamily="18" charset="-120"/>
                <a:cs typeface="標楷體" panose="03000509000000000000" pitchFamily="65" charset="-120"/>
              </a:endParaRPr>
            </a:p>
            <a:p>
              <a:pPr eaLnBrk="1" hangingPunct="1">
                <a:spcBef>
                  <a:spcPct val="0"/>
                </a:spcBef>
                <a:buClrTx/>
                <a:buSzTx/>
                <a:buFontTx/>
                <a:buNone/>
              </a:pPr>
              <a:r>
                <a:rPr kumimoji="0" lang="zh-TW" altLang="en-US" sz="1400" b="1">
                  <a:solidFill>
                    <a:srgbClr val="000000"/>
                  </a:solidFill>
                  <a:latin typeface="Calibri" panose="020F0502020204030204" pitchFamily="34" charset="0"/>
                  <a:ea typeface="新細明體" panose="02020500000000000000" pitchFamily="18" charset="-120"/>
                  <a:cs typeface="標楷體" panose="03000509000000000000" pitchFamily="65" charset="-120"/>
                </a:rPr>
                <a:t>作業手冊</a:t>
              </a:r>
              <a:endParaRPr kumimoji="0" lang="zh-TW" altLang="en-US" sz="1400" b="1">
                <a:solidFill>
                  <a:srgbClr val="000000"/>
                </a:solidFill>
                <a:latin typeface="Constantia" panose="02030602050306030303" pitchFamily="18" charset="0"/>
                <a:ea typeface="新細明體" panose="02020500000000000000" pitchFamily="18" charset="-120"/>
                <a:cs typeface="標楷體" panose="03000509000000000000" pitchFamily="65" charset="-120"/>
              </a:endParaRPr>
            </a:p>
          </p:txBody>
        </p:sp>
        <p:sp>
          <p:nvSpPr>
            <p:cNvPr id="54349" name="Rectangle 85"/>
            <p:cNvSpPr>
              <a:spLocks noChangeArrowheads="1"/>
            </p:cNvSpPr>
            <p:nvPr/>
          </p:nvSpPr>
          <p:spPr bwMode="auto">
            <a:xfrm>
              <a:off x="3487" y="5761"/>
              <a:ext cx="70" cy="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accent1"/>
                </a:buClr>
                <a:buSzPct val="65000"/>
                <a:buFont typeface="Wingdings" panose="05000000000000000000" pitchFamily="2" charset="2"/>
                <a:buChar char="n"/>
                <a:defRPr kumimoji="1" sz="30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buChar char="q"/>
                <a:defRPr kumimoji="1" sz="26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buChar char="n"/>
                <a:defRPr kumimoji="1" sz="22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buChar char="q"/>
                <a:defRPr kumimoji="1" sz="2000">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9pPr>
            </a:lstStyle>
            <a:p>
              <a:pPr eaLnBrk="1" hangingPunct="1">
                <a:spcBef>
                  <a:spcPct val="0"/>
                </a:spcBef>
                <a:buClrTx/>
                <a:buSzTx/>
                <a:buFontTx/>
                <a:buNone/>
              </a:pPr>
              <a:r>
                <a:rPr kumimoji="0" lang="zh-TW" altLang="zh-TW" sz="700">
                  <a:solidFill>
                    <a:srgbClr val="000000"/>
                  </a:solidFill>
                  <a:latin typeface="Times New Roman" panose="02020603050405020304" pitchFamily="18" charset="0"/>
                  <a:ea typeface="新細明體" panose="02020500000000000000" pitchFamily="18" charset="-120"/>
                  <a:cs typeface="Times New Roman" panose="02020603050405020304" pitchFamily="18" charset="0"/>
                </a:rPr>
                <a:t> </a:t>
              </a:r>
              <a:endParaRPr kumimoji="0" lang="zh-TW" altLang="zh-TW" sz="2400">
                <a:solidFill>
                  <a:srgbClr val="000000"/>
                </a:solidFill>
                <a:latin typeface="Constantia" panose="02030602050306030303" pitchFamily="18" charset="0"/>
                <a:ea typeface="新細明體" panose="02020500000000000000" pitchFamily="18" charset="-120"/>
                <a:cs typeface="Times New Roman" panose="02020603050405020304" pitchFamily="18" charset="0"/>
              </a:endParaRPr>
            </a:p>
          </p:txBody>
        </p:sp>
        <p:sp>
          <p:nvSpPr>
            <p:cNvPr id="54350" name="Rectangle 80"/>
            <p:cNvSpPr>
              <a:spLocks noChangeArrowheads="1"/>
            </p:cNvSpPr>
            <p:nvPr/>
          </p:nvSpPr>
          <p:spPr bwMode="auto">
            <a:xfrm>
              <a:off x="1082" y="5457"/>
              <a:ext cx="110"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accent1"/>
                </a:buClr>
                <a:buSzPct val="65000"/>
                <a:buFont typeface="Wingdings" panose="05000000000000000000" pitchFamily="2" charset="2"/>
                <a:buChar char="n"/>
                <a:defRPr kumimoji="1" sz="30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buChar char="q"/>
                <a:defRPr kumimoji="1" sz="26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buChar char="n"/>
                <a:defRPr kumimoji="1" sz="22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buChar char="q"/>
                <a:defRPr kumimoji="1" sz="2000">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9pPr>
            </a:lstStyle>
            <a:p>
              <a:pPr eaLnBrk="1" hangingPunct="1">
                <a:spcBef>
                  <a:spcPct val="0"/>
                </a:spcBef>
                <a:buClrTx/>
                <a:buSzTx/>
                <a:buFontTx/>
                <a:buNone/>
              </a:pPr>
              <a:r>
                <a:rPr kumimoji="0" lang="zh-TW" altLang="zh-TW" sz="1100">
                  <a:solidFill>
                    <a:srgbClr val="FF0000"/>
                  </a:solidFill>
                  <a:latin typeface="Times New Roman" panose="02020603050405020304" pitchFamily="18" charset="0"/>
                  <a:ea typeface="新細明體" panose="02020500000000000000" pitchFamily="18" charset="-120"/>
                  <a:cs typeface="Times New Roman" panose="02020603050405020304" pitchFamily="18" charset="0"/>
                </a:rPr>
                <a:t> </a:t>
              </a:r>
              <a:endParaRPr kumimoji="0" lang="zh-TW" altLang="zh-TW" sz="2400">
                <a:solidFill>
                  <a:srgbClr val="000000"/>
                </a:solidFill>
                <a:latin typeface="Constantia" panose="02030602050306030303" pitchFamily="18" charset="0"/>
                <a:ea typeface="新細明體" panose="02020500000000000000" pitchFamily="18" charset="-120"/>
                <a:cs typeface="Times New Roman" panose="02020603050405020304" pitchFamily="18" charset="0"/>
              </a:endParaRPr>
            </a:p>
          </p:txBody>
        </p:sp>
        <p:sp>
          <p:nvSpPr>
            <p:cNvPr id="54351" name="Rectangle 79"/>
            <p:cNvSpPr>
              <a:spLocks noChangeArrowheads="1"/>
            </p:cNvSpPr>
            <p:nvPr/>
          </p:nvSpPr>
          <p:spPr bwMode="auto">
            <a:xfrm>
              <a:off x="1624" y="5695"/>
              <a:ext cx="110"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accent1"/>
                </a:buClr>
                <a:buSzPct val="65000"/>
                <a:buFont typeface="Wingdings" panose="05000000000000000000" pitchFamily="2" charset="2"/>
                <a:buChar char="n"/>
                <a:defRPr kumimoji="1" sz="30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buChar char="q"/>
                <a:defRPr kumimoji="1" sz="26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buChar char="n"/>
                <a:defRPr kumimoji="1" sz="22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buChar char="q"/>
                <a:defRPr kumimoji="1" sz="2000">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9pPr>
            </a:lstStyle>
            <a:p>
              <a:pPr eaLnBrk="1" hangingPunct="1">
                <a:spcBef>
                  <a:spcPct val="0"/>
                </a:spcBef>
                <a:buClrTx/>
                <a:buSzTx/>
                <a:buFontTx/>
                <a:buNone/>
              </a:pPr>
              <a:r>
                <a:rPr kumimoji="0" lang="zh-TW" altLang="zh-TW" sz="1100">
                  <a:solidFill>
                    <a:srgbClr val="FF0000"/>
                  </a:solidFill>
                  <a:latin typeface="Times New Roman" panose="02020603050405020304" pitchFamily="18" charset="0"/>
                  <a:ea typeface="新細明體" panose="02020500000000000000" pitchFamily="18" charset="-120"/>
                  <a:cs typeface="Times New Roman" panose="02020603050405020304" pitchFamily="18" charset="0"/>
                </a:rPr>
                <a:t> </a:t>
              </a:r>
              <a:endParaRPr kumimoji="0" lang="zh-TW" altLang="zh-TW" sz="2400">
                <a:solidFill>
                  <a:srgbClr val="000000"/>
                </a:solidFill>
                <a:latin typeface="Constantia" panose="02030602050306030303" pitchFamily="18" charset="0"/>
                <a:ea typeface="新細明體" panose="02020500000000000000" pitchFamily="18" charset="-120"/>
                <a:cs typeface="Times New Roman" panose="02020603050405020304" pitchFamily="18" charset="0"/>
              </a:endParaRPr>
            </a:p>
          </p:txBody>
        </p:sp>
        <p:sp>
          <p:nvSpPr>
            <p:cNvPr id="54352" name="Freeform 78"/>
            <p:cNvSpPr>
              <a:spLocks noEditPoints="1"/>
            </p:cNvSpPr>
            <p:nvPr/>
          </p:nvSpPr>
          <p:spPr bwMode="auto">
            <a:xfrm>
              <a:off x="5531" y="2445"/>
              <a:ext cx="47" cy="275"/>
            </a:xfrm>
            <a:custGeom>
              <a:avLst/>
              <a:gdLst>
                <a:gd name="T0" fmla="*/ 0 w 200"/>
                <a:gd name="T1" fmla="*/ 0 h 959"/>
                <a:gd name="T2" fmla="*/ 0 w 200"/>
                <a:gd name="T3" fmla="*/ 0 h 959"/>
                <a:gd name="T4" fmla="*/ 0 w 200"/>
                <a:gd name="T5" fmla="*/ 0 h 959"/>
                <a:gd name="T6" fmla="*/ 0 w 200"/>
                <a:gd name="T7" fmla="*/ 0 h 959"/>
                <a:gd name="T8" fmla="*/ 0 w 200"/>
                <a:gd name="T9" fmla="*/ 0 h 959"/>
                <a:gd name="T10" fmla="*/ 0 w 200"/>
                <a:gd name="T11" fmla="*/ 0 h 959"/>
                <a:gd name="T12" fmla="*/ 0 w 200"/>
                <a:gd name="T13" fmla="*/ 0 h 959"/>
                <a:gd name="T14" fmla="*/ 0 w 200"/>
                <a:gd name="T15" fmla="*/ 0 h 959"/>
                <a:gd name="T16" fmla="*/ 0 w 200"/>
                <a:gd name="T17" fmla="*/ 0 h 959"/>
                <a:gd name="T18" fmla="*/ 0 w 200"/>
                <a:gd name="T19" fmla="*/ 0 h 959"/>
                <a:gd name="T20" fmla="*/ 0 w 200"/>
                <a:gd name="T21" fmla="*/ 0 h 95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0"/>
                <a:gd name="T34" fmla="*/ 0 h 959"/>
                <a:gd name="T35" fmla="*/ 200 w 200"/>
                <a:gd name="T36" fmla="*/ 959 h 95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0" h="959">
                  <a:moveTo>
                    <a:pt x="117" y="17"/>
                  </a:moveTo>
                  <a:lnTo>
                    <a:pt x="117" y="792"/>
                  </a:lnTo>
                  <a:cubicBezTo>
                    <a:pt x="117" y="801"/>
                    <a:pt x="109" y="809"/>
                    <a:pt x="100" y="809"/>
                  </a:cubicBezTo>
                  <a:cubicBezTo>
                    <a:pt x="91" y="809"/>
                    <a:pt x="83" y="801"/>
                    <a:pt x="83" y="792"/>
                  </a:cubicBezTo>
                  <a:lnTo>
                    <a:pt x="83" y="17"/>
                  </a:lnTo>
                  <a:cubicBezTo>
                    <a:pt x="83" y="8"/>
                    <a:pt x="91" y="0"/>
                    <a:pt x="100" y="0"/>
                  </a:cubicBezTo>
                  <a:cubicBezTo>
                    <a:pt x="109" y="0"/>
                    <a:pt x="117" y="8"/>
                    <a:pt x="117" y="17"/>
                  </a:cubicBezTo>
                  <a:close/>
                  <a:moveTo>
                    <a:pt x="200" y="759"/>
                  </a:moveTo>
                  <a:lnTo>
                    <a:pt x="100" y="959"/>
                  </a:lnTo>
                  <a:lnTo>
                    <a:pt x="0" y="759"/>
                  </a:lnTo>
                  <a:lnTo>
                    <a:pt x="200" y="759"/>
                  </a:lnTo>
                  <a:close/>
                </a:path>
              </a:pathLst>
            </a:custGeom>
            <a:solidFill>
              <a:srgbClr val="000000"/>
            </a:solidFill>
            <a:ln w="1">
              <a:solidFill>
                <a:srgbClr val="000000"/>
              </a:solidFill>
              <a:bevel/>
              <a:headEnd/>
              <a:tailEnd/>
            </a:ln>
          </p:spPr>
          <p:txBody>
            <a:bodyPr/>
            <a:lstStyle/>
            <a:p>
              <a:endParaRPr lang="zh-TW" altLang="en-US"/>
            </a:p>
          </p:txBody>
        </p:sp>
        <p:grpSp>
          <p:nvGrpSpPr>
            <p:cNvPr id="54353" name="Group 75"/>
            <p:cNvGrpSpPr>
              <a:grpSpLocks/>
            </p:cNvGrpSpPr>
            <p:nvPr/>
          </p:nvGrpSpPr>
          <p:grpSpPr bwMode="auto">
            <a:xfrm>
              <a:off x="4942" y="2748"/>
              <a:ext cx="1498" cy="568"/>
              <a:chOff x="4942" y="2748"/>
              <a:chExt cx="1498" cy="568"/>
            </a:xfrm>
          </p:grpSpPr>
          <p:sp>
            <p:nvSpPr>
              <p:cNvPr id="54415" name="Rectangle 77"/>
              <p:cNvSpPr>
                <a:spLocks noChangeArrowheads="1"/>
              </p:cNvSpPr>
              <p:nvPr/>
            </p:nvSpPr>
            <p:spPr bwMode="auto">
              <a:xfrm>
                <a:off x="5005" y="2748"/>
                <a:ext cx="1148" cy="56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65000"/>
                  <a:buFont typeface="Wingdings" panose="05000000000000000000" pitchFamily="2" charset="2"/>
                  <a:buChar char="n"/>
                  <a:defRPr kumimoji="1" sz="30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buChar char="q"/>
                  <a:defRPr kumimoji="1" sz="26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buChar char="n"/>
                  <a:defRPr kumimoji="1" sz="22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buChar char="q"/>
                  <a:defRPr kumimoji="1" sz="2000">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9pPr>
              </a:lstStyle>
              <a:p>
                <a:pPr eaLnBrk="1" hangingPunct="1">
                  <a:spcBef>
                    <a:spcPct val="0"/>
                  </a:spcBef>
                  <a:buClrTx/>
                  <a:buSzTx/>
                  <a:buFontTx/>
                  <a:buNone/>
                </a:pPr>
                <a:endParaRPr kumimoji="0" lang="zh-TW" altLang="en-US" sz="2400">
                  <a:solidFill>
                    <a:srgbClr val="000000"/>
                  </a:solidFill>
                  <a:latin typeface="Constantia" panose="02030602050306030303" pitchFamily="18" charset="0"/>
                </a:endParaRPr>
              </a:p>
            </p:txBody>
          </p:sp>
          <p:sp>
            <p:nvSpPr>
              <p:cNvPr id="54416" name="Rectangle 76"/>
              <p:cNvSpPr>
                <a:spLocks noChangeArrowheads="1"/>
              </p:cNvSpPr>
              <p:nvPr/>
            </p:nvSpPr>
            <p:spPr bwMode="auto">
              <a:xfrm>
                <a:off x="4942" y="2752"/>
                <a:ext cx="1498" cy="543"/>
              </a:xfrm>
              <a:prstGeom prst="rect">
                <a:avLst/>
              </a:prstGeom>
              <a:noFill/>
              <a:ln w="7" cap="rnd">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accent1"/>
                  </a:buClr>
                  <a:buSzPct val="65000"/>
                  <a:buFont typeface="Wingdings" panose="05000000000000000000" pitchFamily="2" charset="2"/>
                  <a:buChar char="n"/>
                  <a:defRPr kumimoji="1" sz="30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buChar char="q"/>
                  <a:defRPr kumimoji="1" sz="26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buChar char="n"/>
                  <a:defRPr kumimoji="1" sz="22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buChar char="q"/>
                  <a:defRPr kumimoji="1" sz="2000">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9pPr>
              </a:lstStyle>
              <a:p>
                <a:pPr eaLnBrk="1" hangingPunct="1">
                  <a:spcBef>
                    <a:spcPct val="0"/>
                  </a:spcBef>
                  <a:buClrTx/>
                  <a:buSzTx/>
                  <a:buFontTx/>
                  <a:buNone/>
                </a:pPr>
                <a:endParaRPr kumimoji="0" lang="zh-TW" altLang="en-US" sz="2400">
                  <a:solidFill>
                    <a:srgbClr val="000000"/>
                  </a:solidFill>
                  <a:latin typeface="Constantia" panose="02030602050306030303" pitchFamily="18" charset="0"/>
                </a:endParaRPr>
              </a:p>
            </p:txBody>
          </p:sp>
        </p:grpSp>
        <p:sp>
          <p:nvSpPr>
            <p:cNvPr id="54354" name="Rectangle 74"/>
            <p:cNvSpPr>
              <a:spLocks noChangeArrowheads="1"/>
            </p:cNvSpPr>
            <p:nvPr/>
          </p:nvSpPr>
          <p:spPr bwMode="auto">
            <a:xfrm>
              <a:off x="5061" y="2782"/>
              <a:ext cx="1318" cy="2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lr>
                  <a:schemeClr val="accent1"/>
                </a:buClr>
                <a:buSzPct val="65000"/>
                <a:buFont typeface="Wingdings" panose="05000000000000000000" pitchFamily="2" charset="2"/>
                <a:buChar char="n"/>
                <a:defRPr kumimoji="1" sz="30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buChar char="q"/>
                <a:defRPr kumimoji="1" sz="26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buChar char="n"/>
                <a:defRPr kumimoji="1" sz="22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buChar char="q"/>
                <a:defRPr kumimoji="1" sz="2000">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9pPr>
            </a:lstStyle>
            <a:p>
              <a:pPr eaLnBrk="1" hangingPunct="1">
                <a:spcBef>
                  <a:spcPct val="0"/>
                </a:spcBef>
                <a:buClrTx/>
                <a:buSzTx/>
                <a:buFontTx/>
                <a:buNone/>
              </a:pPr>
              <a:r>
                <a:rPr kumimoji="0" lang="zh-TW" altLang="en-US" sz="1400" b="1">
                  <a:solidFill>
                    <a:srgbClr val="0066FF"/>
                  </a:solidFill>
                  <a:latin typeface="標楷體" panose="03000509000000000000" pitchFamily="65" charset="-120"/>
                </a:rPr>
                <a:t>評分及格最低標</a:t>
              </a:r>
              <a:endParaRPr kumimoji="0" lang="zh-TW" altLang="en-US" sz="1400">
                <a:solidFill>
                  <a:srgbClr val="0066FF"/>
                </a:solidFill>
                <a:latin typeface="標楷體" panose="03000509000000000000" pitchFamily="65" charset="-120"/>
              </a:endParaRPr>
            </a:p>
          </p:txBody>
        </p:sp>
        <p:sp>
          <p:nvSpPr>
            <p:cNvPr id="54355" name="Rectangle 73"/>
            <p:cNvSpPr>
              <a:spLocks noChangeArrowheads="1"/>
            </p:cNvSpPr>
            <p:nvPr/>
          </p:nvSpPr>
          <p:spPr bwMode="auto">
            <a:xfrm>
              <a:off x="5991" y="2874"/>
              <a:ext cx="90" cy="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accent1"/>
                </a:buClr>
                <a:buSzPct val="65000"/>
                <a:buFont typeface="Wingdings" panose="05000000000000000000" pitchFamily="2" charset="2"/>
                <a:buChar char="n"/>
                <a:defRPr kumimoji="1" sz="30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buChar char="q"/>
                <a:defRPr kumimoji="1" sz="26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buChar char="n"/>
                <a:defRPr kumimoji="1" sz="22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buChar char="q"/>
                <a:defRPr kumimoji="1" sz="2000">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9pPr>
            </a:lstStyle>
            <a:p>
              <a:pPr eaLnBrk="1" hangingPunct="1">
                <a:spcBef>
                  <a:spcPct val="0"/>
                </a:spcBef>
                <a:buClrTx/>
                <a:buSzTx/>
                <a:buFontTx/>
                <a:buNone/>
              </a:pPr>
              <a:r>
                <a:rPr kumimoji="0" lang="zh-TW" altLang="zh-TW" sz="900" b="1">
                  <a:solidFill>
                    <a:srgbClr val="FF0000"/>
                  </a:solidFill>
                  <a:latin typeface="Times New Roman" panose="02020603050405020304" pitchFamily="18" charset="0"/>
                  <a:ea typeface="新細明體" panose="02020500000000000000" pitchFamily="18" charset="-120"/>
                  <a:cs typeface="Times New Roman" panose="02020603050405020304" pitchFamily="18" charset="0"/>
                </a:rPr>
                <a:t> </a:t>
              </a:r>
              <a:endParaRPr kumimoji="0" lang="zh-TW" altLang="zh-TW" sz="2400">
                <a:solidFill>
                  <a:srgbClr val="000000"/>
                </a:solidFill>
                <a:latin typeface="Constantia" panose="02030602050306030303" pitchFamily="18" charset="0"/>
                <a:ea typeface="新細明體" panose="02020500000000000000" pitchFamily="18" charset="-120"/>
                <a:cs typeface="Times New Roman" panose="02020603050405020304" pitchFamily="18" charset="0"/>
              </a:endParaRPr>
            </a:p>
          </p:txBody>
        </p:sp>
        <p:sp>
          <p:nvSpPr>
            <p:cNvPr id="54356" name="Rectangle 71"/>
            <p:cNvSpPr>
              <a:spLocks noChangeArrowheads="1"/>
            </p:cNvSpPr>
            <p:nvPr/>
          </p:nvSpPr>
          <p:spPr bwMode="auto">
            <a:xfrm>
              <a:off x="-177" y="3619"/>
              <a:ext cx="1600" cy="1619"/>
            </a:xfrm>
            <a:prstGeom prst="rect">
              <a:avLst/>
            </a:prstGeom>
            <a:noFill/>
            <a:ln w="7" cap="rnd">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accent1"/>
                </a:buClr>
                <a:buSzPct val="65000"/>
                <a:buFont typeface="Wingdings" panose="05000000000000000000" pitchFamily="2" charset="2"/>
                <a:buChar char="n"/>
                <a:defRPr kumimoji="1" sz="30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buChar char="q"/>
                <a:defRPr kumimoji="1" sz="26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buChar char="n"/>
                <a:defRPr kumimoji="1" sz="22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buChar char="q"/>
                <a:defRPr kumimoji="1" sz="2000">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9pPr>
            </a:lstStyle>
            <a:p>
              <a:pPr eaLnBrk="1" hangingPunct="1">
                <a:spcBef>
                  <a:spcPct val="0"/>
                </a:spcBef>
                <a:buClrTx/>
                <a:buSzTx/>
                <a:buFontTx/>
                <a:buNone/>
              </a:pPr>
              <a:endParaRPr kumimoji="0" lang="zh-TW" altLang="en-US" sz="2400">
                <a:solidFill>
                  <a:srgbClr val="000000"/>
                </a:solidFill>
                <a:latin typeface="Constantia" panose="02030602050306030303" pitchFamily="18" charset="0"/>
              </a:endParaRPr>
            </a:p>
          </p:txBody>
        </p:sp>
        <p:sp>
          <p:nvSpPr>
            <p:cNvPr id="2" name="Rectangle 69"/>
            <p:cNvSpPr>
              <a:spLocks noChangeArrowheads="1"/>
            </p:cNvSpPr>
            <p:nvPr/>
          </p:nvSpPr>
          <p:spPr bwMode="auto">
            <a:xfrm>
              <a:off x="-128" y="3681"/>
              <a:ext cx="1475" cy="1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kumimoji="1">
                  <a:solidFill>
                    <a:schemeClr val="tx1"/>
                  </a:solidFill>
                  <a:latin typeface="Arial" panose="020B0604020202020204" pitchFamily="34" charset="0"/>
                  <a:ea typeface="標楷體" panose="03000509000000000000" pitchFamily="65" charset="-120"/>
                </a:defRPr>
              </a:lvl1pPr>
              <a:lvl2pPr marL="742950" indent="-285750">
                <a:defRPr kumimoji="1">
                  <a:solidFill>
                    <a:schemeClr val="tx1"/>
                  </a:solidFill>
                  <a:latin typeface="Arial" panose="020B0604020202020204" pitchFamily="34" charset="0"/>
                  <a:ea typeface="標楷體" panose="03000509000000000000" pitchFamily="65" charset="-120"/>
                </a:defRPr>
              </a:lvl2pPr>
              <a:lvl3pPr marL="1143000" indent="-228600">
                <a:defRPr kumimoji="1">
                  <a:solidFill>
                    <a:schemeClr val="tx1"/>
                  </a:solidFill>
                  <a:latin typeface="Arial" panose="020B0604020202020204" pitchFamily="34" charset="0"/>
                  <a:ea typeface="標楷體" panose="03000509000000000000" pitchFamily="65" charset="-120"/>
                </a:defRPr>
              </a:lvl3pPr>
              <a:lvl4pPr marL="1600200" indent="-228600">
                <a:defRPr kumimoji="1">
                  <a:solidFill>
                    <a:schemeClr val="tx1"/>
                  </a:solidFill>
                  <a:latin typeface="Arial" panose="020B0604020202020204" pitchFamily="34" charset="0"/>
                  <a:ea typeface="標楷體" panose="03000509000000000000" pitchFamily="65" charset="-120"/>
                </a:defRPr>
              </a:lvl4pPr>
              <a:lvl5pPr marL="2057400" indent="-228600">
                <a:defRPr kumimoji="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標楷體" panose="03000509000000000000" pitchFamily="65" charset="-120"/>
                </a:defRPr>
              </a:lvl9pPr>
            </a:lstStyle>
            <a:p>
              <a:pPr eaLnBrk="1" hangingPunct="1">
                <a:defRPr/>
              </a:pPr>
              <a:r>
                <a:rPr kumimoji="0" lang="en-US" altLang="zh-TW" sz="1200" b="1" dirty="0" smtClean="0">
                  <a:solidFill>
                    <a:srgbClr val="000000"/>
                  </a:solidFill>
                  <a:latin typeface="+mn-ea"/>
                </a:rPr>
                <a:t>1.</a:t>
              </a:r>
              <a:r>
                <a:rPr kumimoji="0" lang="zh-TW" altLang="en-US" sz="1200" b="1" dirty="0" smtClean="0">
                  <a:solidFill>
                    <a:srgbClr val="000000"/>
                  </a:solidFill>
                  <a:latin typeface="+mn-ea"/>
                </a:rPr>
                <a:t>不分段開標</a:t>
              </a:r>
              <a:endParaRPr kumimoji="0" lang="en-US" altLang="zh-TW" sz="1200" b="1" dirty="0" smtClean="0">
                <a:solidFill>
                  <a:srgbClr val="000000"/>
                </a:solidFill>
                <a:latin typeface="+mn-ea"/>
              </a:endParaRPr>
            </a:p>
            <a:p>
              <a:pPr eaLnBrk="1" hangingPunct="1">
                <a:defRPr/>
              </a:pPr>
              <a:r>
                <a:rPr kumimoji="0" lang="en-US" altLang="zh-TW" sz="1200" b="1" dirty="0" smtClean="0">
                  <a:solidFill>
                    <a:srgbClr val="000000"/>
                  </a:solidFill>
                  <a:latin typeface="+mn-ea"/>
                </a:rPr>
                <a:t>2.</a:t>
              </a:r>
              <a:r>
                <a:rPr kumimoji="0" lang="zh-TW" altLang="en-US" sz="1200" b="1" dirty="0" smtClean="0">
                  <a:solidFill>
                    <a:srgbClr val="000000"/>
                  </a:solidFill>
                  <a:latin typeface="+mn-ea"/>
                </a:rPr>
                <a:t>採購法第</a:t>
              </a:r>
              <a:r>
                <a:rPr kumimoji="0" lang="en-US" altLang="zh-TW" sz="1200" b="1" dirty="0" smtClean="0">
                  <a:solidFill>
                    <a:srgbClr val="000000"/>
                  </a:solidFill>
                  <a:latin typeface="+mn-ea"/>
                </a:rPr>
                <a:t>49</a:t>
              </a:r>
              <a:r>
                <a:rPr kumimoji="0" lang="zh-TW" altLang="en-US" sz="1200" b="1" dirty="0" smtClean="0">
                  <a:solidFill>
                    <a:srgbClr val="000000"/>
                  </a:solidFill>
                  <a:latin typeface="+mn-ea"/>
                </a:rPr>
                <a:t>條暨中央機關未達公告金額採購招標辦法第</a:t>
              </a:r>
              <a:r>
                <a:rPr kumimoji="0" lang="en-US" altLang="zh-TW" sz="1200" b="1" dirty="0" smtClean="0">
                  <a:solidFill>
                    <a:srgbClr val="000000"/>
                  </a:solidFill>
                  <a:latin typeface="+mn-ea"/>
                </a:rPr>
                <a:t>2</a:t>
              </a:r>
              <a:r>
                <a:rPr kumimoji="0" lang="zh-TW" altLang="en-US" sz="1200" b="1" dirty="0" smtClean="0">
                  <a:solidFill>
                    <a:srgbClr val="000000"/>
                  </a:solidFill>
                  <a:latin typeface="+mn-ea"/>
                </a:rPr>
                <a:t>條</a:t>
              </a:r>
              <a:r>
                <a:rPr kumimoji="0" lang="en-US" altLang="zh-TW" sz="1200" b="1" dirty="0" smtClean="0">
                  <a:solidFill>
                    <a:srgbClr val="000000"/>
                  </a:solidFill>
                  <a:latin typeface="+mn-ea"/>
                </a:rPr>
                <a:t>1</a:t>
              </a:r>
              <a:r>
                <a:rPr kumimoji="0" lang="zh-TW" altLang="en-US" sz="1200" b="1" dirty="0" smtClean="0">
                  <a:solidFill>
                    <a:srgbClr val="000000"/>
                  </a:solidFill>
                  <a:latin typeface="+mn-ea"/>
                </a:rPr>
                <a:t>項</a:t>
              </a:r>
              <a:r>
                <a:rPr kumimoji="0" lang="en-US" altLang="zh-TW" sz="1200" b="1" dirty="0" smtClean="0">
                  <a:solidFill>
                    <a:srgbClr val="000000"/>
                  </a:solidFill>
                  <a:latin typeface="+mn-ea"/>
                </a:rPr>
                <a:t>3</a:t>
              </a:r>
              <a:r>
                <a:rPr kumimoji="0" lang="zh-TW" altLang="en-US" sz="1200" b="1" dirty="0" smtClean="0">
                  <a:solidFill>
                    <a:srgbClr val="000000"/>
                  </a:solidFill>
                  <a:latin typeface="+mn-ea"/>
                </a:rPr>
                <a:t>款</a:t>
              </a:r>
              <a:r>
                <a:rPr kumimoji="0" lang="en-US" altLang="zh-TW" sz="1200" b="1" dirty="0" smtClean="0">
                  <a:solidFill>
                    <a:srgbClr val="000000"/>
                  </a:solidFill>
                  <a:latin typeface="+mn-ea"/>
                </a:rPr>
                <a:t>.</a:t>
              </a:r>
              <a:r>
                <a:rPr kumimoji="0" lang="zh-TW" altLang="en-US" sz="1200" b="1" dirty="0">
                  <a:solidFill>
                    <a:srgbClr val="000000"/>
                  </a:solidFill>
                  <a:latin typeface="+mn-ea"/>
                </a:rPr>
                <a:t>公開取得企劃</a:t>
              </a:r>
              <a:r>
                <a:rPr kumimoji="0" lang="zh-TW" altLang="en-US" sz="1200" b="1" dirty="0" smtClean="0">
                  <a:solidFill>
                    <a:srgbClr val="000000"/>
                  </a:solidFill>
                  <a:latin typeface="+mn-ea"/>
                </a:rPr>
                <a:t>書</a:t>
              </a:r>
              <a:r>
                <a:rPr kumimoji="0" lang="en-US" altLang="zh-TW" sz="1200" b="1" dirty="0" smtClean="0">
                  <a:solidFill>
                    <a:srgbClr val="000000"/>
                  </a:solidFill>
                  <a:latin typeface="+mn-ea"/>
                </a:rPr>
                <a:t>.</a:t>
              </a:r>
              <a:r>
                <a:rPr kumimoji="0" lang="zh-TW" altLang="en-US" sz="1200" b="1" dirty="0" smtClean="0">
                  <a:solidFill>
                    <a:srgbClr val="000000"/>
                  </a:solidFill>
                  <a:latin typeface="+mn-ea"/>
                </a:rPr>
                <a:t>擇符合需要辦理議價</a:t>
              </a:r>
            </a:p>
            <a:p>
              <a:pPr>
                <a:defRPr/>
              </a:pPr>
              <a:endParaRPr kumimoji="0" lang="zh-TW" altLang="en-US" sz="1200" dirty="0" smtClean="0">
                <a:solidFill>
                  <a:srgbClr val="000000"/>
                </a:solidFill>
                <a:latin typeface="Constantia" panose="02030602050306030303" pitchFamily="18" charset="0"/>
                <a:ea typeface="新細明體" panose="02020500000000000000" pitchFamily="18" charset="-120"/>
              </a:endParaRPr>
            </a:p>
          </p:txBody>
        </p:sp>
        <p:sp>
          <p:nvSpPr>
            <p:cNvPr id="54358" name="Rectangle 68"/>
            <p:cNvSpPr>
              <a:spLocks noChangeArrowheads="1"/>
            </p:cNvSpPr>
            <p:nvPr/>
          </p:nvSpPr>
          <p:spPr bwMode="auto">
            <a:xfrm>
              <a:off x="1691" y="4197"/>
              <a:ext cx="80" cy="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accent1"/>
                </a:buClr>
                <a:buSzPct val="65000"/>
                <a:buFont typeface="Wingdings" panose="05000000000000000000" pitchFamily="2" charset="2"/>
                <a:buChar char="n"/>
                <a:defRPr kumimoji="1" sz="30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buChar char="q"/>
                <a:defRPr kumimoji="1" sz="26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buChar char="n"/>
                <a:defRPr kumimoji="1" sz="22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buChar char="q"/>
                <a:defRPr kumimoji="1" sz="2000">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9pPr>
            </a:lstStyle>
            <a:p>
              <a:pPr eaLnBrk="1" hangingPunct="1">
                <a:spcBef>
                  <a:spcPct val="0"/>
                </a:spcBef>
                <a:buClrTx/>
                <a:buSzTx/>
                <a:buFontTx/>
                <a:buNone/>
              </a:pPr>
              <a:r>
                <a:rPr kumimoji="0" lang="zh-TW" altLang="zh-TW" sz="800" b="1">
                  <a:solidFill>
                    <a:srgbClr val="FF0000"/>
                  </a:solidFill>
                  <a:latin typeface="Calibri" panose="020F0502020204030204" pitchFamily="34" charset="0"/>
                  <a:ea typeface="新細明體" panose="02020500000000000000" pitchFamily="18" charset="-120"/>
                  <a:cs typeface="標楷體" panose="03000509000000000000" pitchFamily="65" charset="-120"/>
                </a:rPr>
                <a:t> </a:t>
              </a:r>
              <a:endParaRPr kumimoji="0" lang="zh-TW" altLang="zh-TW" sz="2400">
                <a:solidFill>
                  <a:srgbClr val="000000"/>
                </a:solidFill>
                <a:latin typeface="Constantia" panose="02030602050306030303" pitchFamily="18" charset="0"/>
                <a:ea typeface="新細明體" panose="02020500000000000000" pitchFamily="18" charset="-120"/>
                <a:cs typeface="標楷體" panose="03000509000000000000" pitchFamily="65" charset="-120"/>
              </a:endParaRPr>
            </a:p>
          </p:txBody>
        </p:sp>
        <p:sp>
          <p:nvSpPr>
            <p:cNvPr id="54359" name="Rectangle 67"/>
            <p:cNvSpPr>
              <a:spLocks noChangeArrowheads="1"/>
            </p:cNvSpPr>
            <p:nvPr/>
          </p:nvSpPr>
          <p:spPr bwMode="auto">
            <a:xfrm>
              <a:off x="1691" y="4907"/>
              <a:ext cx="80" cy="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accent1"/>
                </a:buClr>
                <a:buSzPct val="65000"/>
                <a:buFont typeface="Wingdings" panose="05000000000000000000" pitchFamily="2" charset="2"/>
                <a:buChar char="n"/>
                <a:defRPr kumimoji="1" sz="30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buChar char="q"/>
                <a:defRPr kumimoji="1" sz="26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buChar char="n"/>
                <a:defRPr kumimoji="1" sz="22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buChar char="q"/>
                <a:defRPr kumimoji="1" sz="2000">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9pPr>
            </a:lstStyle>
            <a:p>
              <a:pPr eaLnBrk="1" hangingPunct="1">
                <a:spcBef>
                  <a:spcPct val="0"/>
                </a:spcBef>
                <a:buClrTx/>
                <a:buSzTx/>
                <a:buFontTx/>
                <a:buNone/>
              </a:pPr>
              <a:r>
                <a:rPr kumimoji="0" lang="zh-TW" altLang="zh-TW" sz="800" b="1">
                  <a:solidFill>
                    <a:srgbClr val="FF0000"/>
                  </a:solidFill>
                  <a:latin typeface="Calibri" panose="020F0502020204030204" pitchFamily="34" charset="0"/>
                  <a:ea typeface="新細明體" panose="02020500000000000000" pitchFamily="18" charset="-120"/>
                  <a:cs typeface="標楷體" panose="03000509000000000000" pitchFamily="65" charset="-120"/>
                </a:rPr>
                <a:t> </a:t>
              </a:r>
              <a:endParaRPr kumimoji="0" lang="zh-TW" altLang="zh-TW" sz="2400">
                <a:solidFill>
                  <a:srgbClr val="000000"/>
                </a:solidFill>
                <a:latin typeface="Constantia" panose="02030602050306030303" pitchFamily="18" charset="0"/>
                <a:ea typeface="新細明體" panose="02020500000000000000" pitchFamily="18" charset="-120"/>
                <a:cs typeface="標楷體" panose="03000509000000000000" pitchFamily="65" charset="-120"/>
              </a:endParaRPr>
            </a:p>
          </p:txBody>
        </p:sp>
        <p:grpSp>
          <p:nvGrpSpPr>
            <p:cNvPr id="54360" name="Group 63"/>
            <p:cNvGrpSpPr>
              <a:grpSpLocks/>
            </p:cNvGrpSpPr>
            <p:nvPr/>
          </p:nvGrpSpPr>
          <p:grpSpPr bwMode="auto">
            <a:xfrm>
              <a:off x="4897" y="3619"/>
              <a:ext cx="1551" cy="1619"/>
              <a:chOff x="4897" y="3619"/>
              <a:chExt cx="1551" cy="1619"/>
            </a:xfrm>
          </p:grpSpPr>
          <p:sp>
            <p:nvSpPr>
              <p:cNvPr id="54413" name="Rectangle 65"/>
              <p:cNvSpPr>
                <a:spLocks noChangeArrowheads="1"/>
              </p:cNvSpPr>
              <p:nvPr/>
            </p:nvSpPr>
            <p:spPr bwMode="auto">
              <a:xfrm>
                <a:off x="5176" y="3619"/>
                <a:ext cx="1272" cy="149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65000"/>
                  <a:buFont typeface="Wingdings" panose="05000000000000000000" pitchFamily="2" charset="2"/>
                  <a:buChar char="n"/>
                  <a:defRPr kumimoji="1" sz="30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buChar char="q"/>
                  <a:defRPr kumimoji="1" sz="26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buChar char="n"/>
                  <a:defRPr kumimoji="1" sz="22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buChar char="q"/>
                  <a:defRPr kumimoji="1" sz="2000">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9pPr>
              </a:lstStyle>
              <a:p>
                <a:pPr eaLnBrk="1" hangingPunct="1">
                  <a:spcBef>
                    <a:spcPct val="0"/>
                  </a:spcBef>
                  <a:buClrTx/>
                  <a:buSzTx/>
                  <a:buFontTx/>
                  <a:buNone/>
                </a:pPr>
                <a:endParaRPr kumimoji="0" lang="zh-TW" altLang="en-US" sz="2400">
                  <a:solidFill>
                    <a:srgbClr val="000000"/>
                  </a:solidFill>
                  <a:latin typeface="Constantia" panose="02030602050306030303" pitchFamily="18" charset="0"/>
                </a:endParaRPr>
              </a:p>
            </p:txBody>
          </p:sp>
          <p:sp>
            <p:nvSpPr>
              <p:cNvPr id="54414" name="Rectangle 64"/>
              <p:cNvSpPr>
                <a:spLocks noChangeArrowheads="1"/>
              </p:cNvSpPr>
              <p:nvPr/>
            </p:nvSpPr>
            <p:spPr bwMode="auto">
              <a:xfrm>
                <a:off x="4897" y="3619"/>
                <a:ext cx="1551" cy="1619"/>
              </a:xfrm>
              <a:prstGeom prst="rect">
                <a:avLst/>
              </a:prstGeom>
              <a:noFill/>
              <a:ln w="7" cap="rnd">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accent1"/>
                  </a:buClr>
                  <a:buSzPct val="65000"/>
                  <a:buFont typeface="Wingdings" panose="05000000000000000000" pitchFamily="2" charset="2"/>
                  <a:buChar char="n"/>
                  <a:defRPr kumimoji="1" sz="30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buChar char="q"/>
                  <a:defRPr kumimoji="1" sz="26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buChar char="n"/>
                  <a:defRPr kumimoji="1" sz="22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buChar char="q"/>
                  <a:defRPr kumimoji="1" sz="2000">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9pPr>
              </a:lstStyle>
              <a:p>
                <a:pPr eaLnBrk="1" hangingPunct="1">
                  <a:spcBef>
                    <a:spcPct val="0"/>
                  </a:spcBef>
                  <a:buClrTx/>
                  <a:buSzTx/>
                  <a:buFontTx/>
                  <a:buNone/>
                </a:pPr>
                <a:endParaRPr kumimoji="0" lang="zh-TW" altLang="en-US" sz="2400">
                  <a:solidFill>
                    <a:srgbClr val="000000"/>
                  </a:solidFill>
                  <a:latin typeface="Constantia" panose="02030602050306030303" pitchFamily="18" charset="0"/>
                </a:endParaRPr>
              </a:p>
            </p:txBody>
          </p:sp>
        </p:grpSp>
        <p:sp>
          <p:nvSpPr>
            <p:cNvPr id="3" name="Rectangle 62"/>
            <p:cNvSpPr>
              <a:spLocks noChangeArrowheads="1"/>
            </p:cNvSpPr>
            <p:nvPr/>
          </p:nvSpPr>
          <p:spPr bwMode="auto">
            <a:xfrm>
              <a:off x="4958" y="3664"/>
              <a:ext cx="1413" cy="18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kumimoji="1">
                  <a:solidFill>
                    <a:schemeClr val="tx1"/>
                  </a:solidFill>
                  <a:latin typeface="Arial" panose="020B0604020202020204" pitchFamily="34" charset="0"/>
                  <a:ea typeface="標楷體" panose="03000509000000000000" pitchFamily="65" charset="-120"/>
                </a:defRPr>
              </a:lvl1pPr>
              <a:lvl2pPr marL="742950" indent="-285750">
                <a:defRPr kumimoji="1">
                  <a:solidFill>
                    <a:schemeClr val="tx1"/>
                  </a:solidFill>
                  <a:latin typeface="Arial" panose="020B0604020202020204" pitchFamily="34" charset="0"/>
                  <a:ea typeface="標楷體" panose="03000509000000000000" pitchFamily="65" charset="-120"/>
                </a:defRPr>
              </a:lvl2pPr>
              <a:lvl3pPr marL="1143000" indent="-228600">
                <a:defRPr kumimoji="1">
                  <a:solidFill>
                    <a:schemeClr val="tx1"/>
                  </a:solidFill>
                  <a:latin typeface="Arial" panose="020B0604020202020204" pitchFamily="34" charset="0"/>
                  <a:ea typeface="標楷體" panose="03000509000000000000" pitchFamily="65" charset="-120"/>
                </a:defRPr>
              </a:lvl3pPr>
              <a:lvl4pPr marL="1600200" indent="-228600">
                <a:defRPr kumimoji="1">
                  <a:solidFill>
                    <a:schemeClr val="tx1"/>
                  </a:solidFill>
                  <a:latin typeface="Arial" panose="020B0604020202020204" pitchFamily="34" charset="0"/>
                  <a:ea typeface="標楷體" panose="03000509000000000000" pitchFamily="65" charset="-120"/>
                </a:defRPr>
              </a:lvl4pPr>
              <a:lvl5pPr marL="2057400" indent="-228600">
                <a:defRPr kumimoji="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標楷體" panose="03000509000000000000" pitchFamily="65" charset="-120"/>
                </a:defRPr>
              </a:lvl9pPr>
            </a:lstStyle>
            <a:p>
              <a:pPr eaLnBrk="1" hangingPunct="1">
                <a:defRPr/>
              </a:pPr>
              <a:r>
                <a:rPr kumimoji="0" lang="en-US" altLang="zh-TW" sz="1400" b="1" dirty="0" smtClean="0">
                  <a:solidFill>
                    <a:srgbClr val="000000"/>
                  </a:solidFill>
                  <a:latin typeface="+mn-ea"/>
                </a:rPr>
                <a:t>1.</a:t>
              </a:r>
              <a:r>
                <a:rPr kumimoji="0" lang="zh-TW" altLang="en-US" sz="1400" b="1" dirty="0">
                  <a:solidFill>
                    <a:srgbClr val="000000"/>
                  </a:solidFill>
                  <a:latin typeface="+mn-ea"/>
                </a:rPr>
                <a:t>採購</a:t>
              </a:r>
              <a:r>
                <a:rPr kumimoji="0" lang="zh-TW" altLang="en-US" sz="1400" b="1" dirty="0" smtClean="0">
                  <a:solidFill>
                    <a:srgbClr val="000000"/>
                  </a:solidFill>
                  <a:latin typeface="+mn-ea"/>
                </a:rPr>
                <a:t>法施行細則第</a:t>
              </a:r>
              <a:r>
                <a:rPr kumimoji="0" lang="en-US" altLang="zh-TW" sz="1400" b="1" dirty="0">
                  <a:solidFill>
                    <a:srgbClr val="000000"/>
                  </a:solidFill>
                  <a:latin typeface="+mn-ea"/>
                </a:rPr>
                <a:t>64</a:t>
              </a:r>
              <a:r>
                <a:rPr kumimoji="0" lang="zh-TW" altLang="en-US" sz="1400" b="1" dirty="0">
                  <a:solidFill>
                    <a:srgbClr val="000000"/>
                  </a:solidFill>
                  <a:latin typeface="+mn-ea"/>
                </a:rPr>
                <a:t>條</a:t>
              </a:r>
              <a:r>
                <a:rPr kumimoji="0" lang="zh-TW" altLang="en-US" sz="1400" b="1" dirty="0" smtClean="0">
                  <a:solidFill>
                    <a:srgbClr val="000000"/>
                  </a:solidFill>
                  <a:latin typeface="+mn-ea"/>
                </a:rPr>
                <a:t>之</a:t>
              </a:r>
              <a:r>
                <a:rPr kumimoji="0" lang="en-US" altLang="zh-TW" sz="1400" b="1" dirty="0" smtClean="0">
                  <a:solidFill>
                    <a:srgbClr val="000000"/>
                  </a:solidFill>
                  <a:latin typeface="+mn-ea"/>
                </a:rPr>
                <a:t>2</a:t>
              </a:r>
              <a:r>
                <a:rPr kumimoji="0" lang="zh-TW" altLang="en-US" sz="1400" b="1" dirty="0" smtClean="0">
                  <a:solidFill>
                    <a:srgbClr val="000000"/>
                  </a:solidFill>
                  <a:latin typeface="+mn-ea"/>
                </a:rPr>
                <a:t> </a:t>
              </a:r>
              <a:endParaRPr kumimoji="0" lang="en-US" altLang="zh-TW" sz="1400" b="1" dirty="0" smtClean="0">
                <a:solidFill>
                  <a:srgbClr val="000000"/>
                </a:solidFill>
                <a:latin typeface="+mn-ea"/>
              </a:endParaRPr>
            </a:p>
            <a:p>
              <a:pPr eaLnBrk="1" hangingPunct="1">
                <a:defRPr/>
              </a:pPr>
              <a:r>
                <a:rPr kumimoji="0" lang="en-US" altLang="zh-TW" sz="1400" b="1" dirty="0" smtClean="0">
                  <a:solidFill>
                    <a:srgbClr val="000000"/>
                  </a:solidFill>
                  <a:latin typeface="+mn-ea"/>
                </a:rPr>
                <a:t>2.</a:t>
              </a:r>
              <a:r>
                <a:rPr lang="zh-TW" altLang="zh-TW" sz="1400" b="1" dirty="0"/>
                <a:t>成立審查委員會及工作小組，</a:t>
              </a:r>
              <a:r>
                <a:rPr lang="zh-TW" altLang="zh-TW" sz="1400" b="1" dirty="0" smtClean="0"/>
                <a:t>採</a:t>
              </a:r>
              <a:r>
                <a:rPr lang="zh-TW" altLang="en-US" sz="1400" b="1" dirty="0" smtClean="0"/>
                <a:t>總</a:t>
              </a:r>
              <a:r>
                <a:rPr lang="zh-TW" altLang="zh-TW" sz="1400" b="1" dirty="0" smtClean="0"/>
                <a:t>評分</a:t>
              </a:r>
              <a:r>
                <a:rPr lang="zh-TW" altLang="en-US" sz="1400" b="1" dirty="0" smtClean="0"/>
                <a:t>法</a:t>
              </a:r>
              <a:r>
                <a:rPr lang="zh-TW" altLang="en-US" sz="1400" b="1" dirty="0" smtClean="0">
                  <a:latin typeface="新細明體" panose="02020500000000000000" pitchFamily="18" charset="-120"/>
                  <a:ea typeface="新細明體" panose="02020500000000000000" pitchFamily="18" charset="-120"/>
                </a:rPr>
                <a:t>、</a:t>
              </a:r>
              <a:r>
                <a:rPr kumimoji="0" lang="zh-TW" altLang="en-US" sz="1400" b="1" dirty="0" smtClean="0">
                  <a:solidFill>
                    <a:srgbClr val="000000"/>
                  </a:solidFill>
                  <a:latin typeface="+mn-ea"/>
                </a:rPr>
                <a:t>分段開標</a:t>
              </a:r>
              <a:r>
                <a:rPr kumimoji="0" lang="zh-TW" altLang="en-US" sz="1400" b="1" dirty="0" smtClean="0">
                  <a:solidFill>
                    <a:srgbClr val="000000"/>
                  </a:solidFill>
                  <a:latin typeface="新細明體" panose="02020500000000000000" pitchFamily="18" charset="-120"/>
                  <a:ea typeface="新細明體" panose="02020500000000000000" pitchFamily="18" charset="-120"/>
                </a:rPr>
                <a:t>、</a:t>
              </a:r>
              <a:r>
                <a:rPr lang="zh-TW" altLang="zh-TW" sz="1400" b="1" dirty="0" smtClean="0"/>
                <a:t>評分</a:t>
              </a:r>
              <a:r>
                <a:rPr lang="zh-TW" altLang="zh-TW" sz="1400" b="1" dirty="0"/>
                <a:t>項目不包括</a:t>
              </a:r>
              <a:r>
                <a:rPr lang="zh-TW" altLang="zh-TW" sz="1400" b="1" dirty="0" smtClean="0"/>
                <a:t>價格</a:t>
              </a:r>
              <a:r>
                <a:rPr lang="zh-TW" altLang="en-US" sz="1400" b="1" dirty="0" smtClean="0">
                  <a:latin typeface="新細明體" panose="02020500000000000000" pitchFamily="18" charset="-120"/>
                  <a:ea typeface="新細明體" panose="02020500000000000000" pitchFamily="18" charset="-120"/>
                </a:rPr>
                <a:t>。</a:t>
              </a:r>
              <a:endParaRPr kumimoji="0" lang="en-US" altLang="zh-TW" sz="1400" b="1" dirty="0">
                <a:solidFill>
                  <a:srgbClr val="000000"/>
                </a:solidFill>
                <a:latin typeface="+mn-ea"/>
              </a:endParaRPr>
            </a:p>
            <a:p>
              <a:pPr eaLnBrk="1" hangingPunct="1">
                <a:defRPr/>
              </a:pPr>
              <a:endParaRPr kumimoji="0" lang="zh-TW" altLang="en-US" sz="1400" dirty="0">
                <a:solidFill>
                  <a:srgbClr val="000000"/>
                </a:solidFill>
                <a:latin typeface="Constantia" panose="02030602050306030303" pitchFamily="18" charset="0"/>
                <a:ea typeface="新細明體" panose="02020500000000000000" pitchFamily="18" charset="-120"/>
              </a:endParaRPr>
            </a:p>
          </p:txBody>
        </p:sp>
        <p:sp>
          <p:nvSpPr>
            <p:cNvPr id="54362" name="Rectangle 61"/>
            <p:cNvSpPr>
              <a:spLocks noChangeArrowheads="1"/>
            </p:cNvSpPr>
            <p:nvPr/>
          </p:nvSpPr>
          <p:spPr bwMode="auto">
            <a:xfrm>
              <a:off x="6235" y="4907"/>
              <a:ext cx="80" cy="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accent1"/>
                </a:buClr>
                <a:buSzPct val="65000"/>
                <a:buFont typeface="Wingdings" panose="05000000000000000000" pitchFamily="2" charset="2"/>
                <a:buChar char="n"/>
                <a:defRPr kumimoji="1" sz="30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buChar char="q"/>
                <a:defRPr kumimoji="1" sz="26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buChar char="n"/>
                <a:defRPr kumimoji="1" sz="22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buChar char="q"/>
                <a:defRPr kumimoji="1" sz="2000">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9pPr>
            </a:lstStyle>
            <a:p>
              <a:pPr eaLnBrk="1" hangingPunct="1">
                <a:spcBef>
                  <a:spcPct val="0"/>
                </a:spcBef>
                <a:buClrTx/>
                <a:buSzTx/>
                <a:buFontTx/>
                <a:buNone/>
              </a:pPr>
              <a:r>
                <a:rPr kumimoji="0" lang="zh-TW" altLang="zh-TW" sz="800">
                  <a:solidFill>
                    <a:srgbClr val="000000"/>
                  </a:solidFill>
                  <a:latin typeface="Calibri" panose="020F0502020204030204" pitchFamily="34" charset="0"/>
                  <a:ea typeface="新細明體" panose="02020500000000000000" pitchFamily="18" charset="-120"/>
                  <a:cs typeface="標楷體" panose="03000509000000000000" pitchFamily="65" charset="-120"/>
                </a:rPr>
                <a:t> </a:t>
              </a:r>
              <a:endParaRPr kumimoji="0" lang="zh-TW" altLang="zh-TW" sz="2400">
                <a:solidFill>
                  <a:srgbClr val="000000"/>
                </a:solidFill>
                <a:latin typeface="Constantia" panose="02030602050306030303" pitchFamily="18" charset="0"/>
                <a:ea typeface="新細明體" panose="02020500000000000000" pitchFamily="18" charset="-120"/>
                <a:cs typeface="標楷體" panose="03000509000000000000" pitchFamily="65" charset="-120"/>
              </a:endParaRPr>
            </a:p>
          </p:txBody>
        </p:sp>
        <p:sp>
          <p:nvSpPr>
            <p:cNvPr id="54363" name="Freeform 60"/>
            <p:cNvSpPr>
              <a:spLocks noEditPoints="1"/>
            </p:cNvSpPr>
            <p:nvPr/>
          </p:nvSpPr>
          <p:spPr bwMode="auto">
            <a:xfrm>
              <a:off x="5650" y="3289"/>
              <a:ext cx="60" cy="325"/>
            </a:xfrm>
            <a:custGeom>
              <a:avLst/>
              <a:gdLst>
                <a:gd name="T0" fmla="*/ 0 w 200"/>
                <a:gd name="T1" fmla="*/ 0 h 916"/>
                <a:gd name="T2" fmla="*/ 0 w 200"/>
                <a:gd name="T3" fmla="*/ 0 h 916"/>
                <a:gd name="T4" fmla="*/ 0 w 200"/>
                <a:gd name="T5" fmla="*/ 0 h 916"/>
                <a:gd name="T6" fmla="*/ 0 w 200"/>
                <a:gd name="T7" fmla="*/ 0 h 916"/>
                <a:gd name="T8" fmla="*/ 0 w 200"/>
                <a:gd name="T9" fmla="*/ 0 h 916"/>
                <a:gd name="T10" fmla="*/ 0 w 200"/>
                <a:gd name="T11" fmla="*/ 0 h 916"/>
                <a:gd name="T12" fmla="*/ 0 w 200"/>
                <a:gd name="T13" fmla="*/ 0 h 916"/>
                <a:gd name="T14" fmla="*/ 0 w 200"/>
                <a:gd name="T15" fmla="*/ 0 h 916"/>
                <a:gd name="T16" fmla="*/ 0 w 200"/>
                <a:gd name="T17" fmla="*/ 0 h 916"/>
                <a:gd name="T18" fmla="*/ 0 w 200"/>
                <a:gd name="T19" fmla="*/ 0 h 916"/>
                <a:gd name="T20" fmla="*/ 0 w 200"/>
                <a:gd name="T21" fmla="*/ 0 h 91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0"/>
                <a:gd name="T34" fmla="*/ 0 h 916"/>
                <a:gd name="T35" fmla="*/ 200 w 200"/>
                <a:gd name="T36" fmla="*/ 916 h 91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0" h="916">
                  <a:moveTo>
                    <a:pt x="117" y="16"/>
                  </a:moveTo>
                  <a:lnTo>
                    <a:pt x="117" y="750"/>
                  </a:lnTo>
                  <a:cubicBezTo>
                    <a:pt x="117" y="759"/>
                    <a:pt x="110" y="766"/>
                    <a:pt x="100" y="766"/>
                  </a:cubicBezTo>
                  <a:cubicBezTo>
                    <a:pt x="91" y="766"/>
                    <a:pt x="84" y="759"/>
                    <a:pt x="84" y="750"/>
                  </a:cubicBezTo>
                  <a:lnTo>
                    <a:pt x="84" y="16"/>
                  </a:lnTo>
                  <a:cubicBezTo>
                    <a:pt x="84" y="7"/>
                    <a:pt x="91" y="0"/>
                    <a:pt x="100" y="0"/>
                  </a:cubicBezTo>
                  <a:cubicBezTo>
                    <a:pt x="110" y="0"/>
                    <a:pt x="117" y="7"/>
                    <a:pt x="117" y="16"/>
                  </a:cubicBezTo>
                  <a:close/>
                  <a:moveTo>
                    <a:pt x="200" y="716"/>
                  </a:moveTo>
                  <a:lnTo>
                    <a:pt x="100" y="916"/>
                  </a:lnTo>
                  <a:lnTo>
                    <a:pt x="0" y="716"/>
                  </a:lnTo>
                  <a:lnTo>
                    <a:pt x="200" y="716"/>
                  </a:lnTo>
                  <a:close/>
                </a:path>
              </a:pathLst>
            </a:custGeom>
            <a:solidFill>
              <a:srgbClr val="000000"/>
            </a:solidFill>
            <a:ln w="1">
              <a:solidFill>
                <a:srgbClr val="000000"/>
              </a:solidFill>
              <a:bevel/>
              <a:headEnd/>
              <a:tailEnd/>
            </a:ln>
          </p:spPr>
          <p:txBody>
            <a:bodyPr/>
            <a:lstStyle/>
            <a:p>
              <a:endParaRPr lang="zh-TW" altLang="en-US"/>
            </a:p>
          </p:txBody>
        </p:sp>
        <p:grpSp>
          <p:nvGrpSpPr>
            <p:cNvPr id="54364" name="Group 56"/>
            <p:cNvGrpSpPr>
              <a:grpSpLocks/>
            </p:cNvGrpSpPr>
            <p:nvPr/>
          </p:nvGrpSpPr>
          <p:grpSpPr bwMode="auto">
            <a:xfrm>
              <a:off x="-75" y="5533"/>
              <a:ext cx="1805" cy="949"/>
              <a:chOff x="-75" y="5533"/>
              <a:chExt cx="1805" cy="949"/>
            </a:xfrm>
          </p:grpSpPr>
          <p:sp>
            <p:nvSpPr>
              <p:cNvPr id="54411" name="Rectangle 58"/>
              <p:cNvSpPr>
                <a:spLocks noChangeArrowheads="1"/>
              </p:cNvSpPr>
              <p:nvPr/>
            </p:nvSpPr>
            <p:spPr bwMode="auto">
              <a:xfrm>
                <a:off x="-75" y="5607"/>
                <a:ext cx="1805" cy="8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65000"/>
                  <a:buFont typeface="Wingdings" panose="05000000000000000000" pitchFamily="2" charset="2"/>
                  <a:buChar char="n"/>
                  <a:defRPr kumimoji="1" sz="30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buChar char="q"/>
                  <a:defRPr kumimoji="1" sz="26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buChar char="n"/>
                  <a:defRPr kumimoji="1" sz="22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buChar char="q"/>
                  <a:defRPr kumimoji="1" sz="2000">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9pPr>
              </a:lstStyle>
              <a:p>
                <a:pPr eaLnBrk="1" hangingPunct="1">
                  <a:spcBef>
                    <a:spcPct val="0"/>
                  </a:spcBef>
                  <a:buClrTx/>
                  <a:buSzTx/>
                  <a:buFontTx/>
                  <a:buNone/>
                </a:pPr>
                <a:endParaRPr kumimoji="0" lang="zh-TW" altLang="en-US" sz="2400">
                  <a:solidFill>
                    <a:srgbClr val="000000"/>
                  </a:solidFill>
                  <a:latin typeface="Constantia" panose="02030602050306030303" pitchFamily="18" charset="0"/>
                </a:endParaRPr>
              </a:p>
            </p:txBody>
          </p:sp>
          <p:sp>
            <p:nvSpPr>
              <p:cNvPr id="54412" name="Rectangle 57"/>
              <p:cNvSpPr>
                <a:spLocks noChangeArrowheads="1"/>
              </p:cNvSpPr>
              <p:nvPr/>
            </p:nvSpPr>
            <p:spPr bwMode="auto">
              <a:xfrm>
                <a:off x="-75" y="5533"/>
                <a:ext cx="1805" cy="875"/>
              </a:xfrm>
              <a:prstGeom prst="rect">
                <a:avLst/>
              </a:prstGeom>
              <a:noFill/>
              <a:ln w="7" cap="rnd">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accent1"/>
                  </a:buClr>
                  <a:buSzPct val="65000"/>
                  <a:buFont typeface="Wingdings" panose="05000000000000000000" pitchFamily="2" charset="2"/>
                  <a:buChar char="n"/>
                  <a:defRPr kumimoji="1" sz="30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buChar char="q"/>
                  <a:defRPr kumimoji="1" sz="26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buChar char="n"/>
                  <a:defRPr kumimoji="1" sz="22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buChar char="q"/>
                  <a:defRPr kumimoji="1" sz="2000">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9pPr>
              </a:lstStyle>
              <a:p>
                <a:pPr eaLnBrk="1" hangingPunct="1">
                  <a:spcBef>
                    <a:spcPct val="0"/>
                  </a:spcBef>
                  <a:buClrTx/>
                  <a:buSzTx/>
                  <a:buFontTx/>
                  <a:buNone/>
                </a:pPr>
                <a:endParaRPr kumimoji="0" lang="zh-TW" altLang="en-US" sz="2400">
                  <a:solidFill>
                    <a:srgbClr val="000000"/>
                  </a:solidFill>
                  <a:latin typeface="Constantia" panose="02030602050306030303" pitchFamily="18" charset="0"/>
                </a:endParaRPr>
              </a:p>
            </p:txBody>
          </p:sp>
        </p:grpSp>
        <p:sp>
          <p:nvSpPr>
            <p:cNvPr id="54365" name="Rectangle 55"/>
            <p:cNvSpPr>
              <a:spLocks noChangeArrowheads="1"/>
            </p:cNvSpPr>
            <p:nvPr/>
          </p:nvSpPr>
          <p:spPr bwMode="auto">
            <a:xfrm>
              <a:off x="663" y="5607"/>
              <a:ext cx="371" cy="2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accent1"/>
                </a:buClr>
                <a:buSzPct val="65000"/>
                <a:buFont typeface="Wingdings" panose="05000000000000000000" pitchFamily="2" charset="2"/>
                <a:buChar char="n"/>
                <a:defRPr kumimoji="1" sz="30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buChar char="q"/>
                <a:defRPr kumimoji="1" sz="26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buChar char="n"/>
                <a:defRPr kumimoji="1" sz="22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buChar char="q"/>
                <a:defRPr kumimoji="1" sz="2000">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9pPr>
            </a:lstStyle>
            <a:p>
              <a:pPr eaLnBrk="1" hangingPunct="1">
                <a:spcBef>
                  <a:spcPct val="0"/>
                </a:spcBef>
                <a:buClrTx/>
                <a:buSzTx/>
                <a:buFontTx/>
                <a:buNone/>
              </a:pPr>
              <a:r>
                <a:rPr kumimoji="0" lang="zh-TW" altLang="en-US" sz="1400" b="1" u="sng">
                  <a:solidFill>
                    <a:srgbClr val="FF0000"/>
                  </a:solidFill>
                  <a:latin typeface="Calibri" panose="020F0502020204030204" pitchFamily="34" charset="0"/>
                  <a:ea typeface="新細明體" panose="02020500000000000000" pitchFamily="18" charset="-120"/>
                  <a:cs typeface="標楷體" panose="03000509000000000000" pitchFamily="65" charset="-120"/>
                </a:rPr>
                <a:t>議價</a:t>
              </a:r>
              <a:endParaRPr kumimoji="0" lang="zh-TW" altLang="en-US" sz="1400">
                <a:solidFill>
                  <a:srgbClr val="000000"/>
                </a:solidFill>
                <a:latin typeface="Constantia" panose="02030602050306030303" pitchFamily="18" charset="0"/>
                <a:ea typeface="新細明體" panose="02020500000000000000" pitchFamily="18" charset="-120"/>
                <a:cs typeface="標楷體" panose="03000509000000000000" pitchFamily="65" charset="-120"/>
              </a:endParaRPr>
            </a:p>
          </p:txBody>
        </p:sp>
        <p:sp>
          <p:nvSpPr>
            <p:cNvPr id="54366" name="Rectangle 54"/>
            <p:cNvSpPr>
              <a:spLocks noChangeArrowheads="1"/>
            </p:cNvSpPr>
            <p:nvPr/>
          </p:nvSpPr>
          <p:spPr bwMode="auto">
            <a:xfrm>
              <a:off x="1082" y="5455"/>
              <a:ext cx="110"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accent1"/>
                </a:buClr>
                <a:buSzPct val="65000"/>
                <a:buFont typeface="Wingdings" panose="05000000000000000000" pitchFamily="2" charset="2"/>
                <a:buChar char="n"/>
                <a:defRPr kumimoji="1" sz="30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buChar char="q"/>
                <a:defRPr kumimoji="1" sz="26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buChar char="n"/>
                <a:defRPr kumimoji="1" sz="22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buChar char="q"/>
                <a:defRPr kumimoji="1" sz="2000">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9pPr>
            </a:lstStyle>
            <a:p>
              <a:pPr eaLnBrk="1" hangingPunct="1">
                <a:spcBef>
                  <a:spcPct val="0"/>
                </a:spcBef>
                <a:buClrTx/>
                <a:buSzTx/>
                <a:buFontTx/>
                <a:buNone/>
              </a:pPr>
              <a:r>
                <a:rPr kumimoji="0" lang="zh-TW" altLang="zh-TW" sz="1100" b="1">
                  <a:solidFill>
                    <a:srgbClr val="FF0000"/>
                  </a:solidFill>
                  <a:latin typeface="Times New Roman" panose="02020603050405020304" pitchFamily="18" charset="0"/>
                  <a:ea typeface="新細明體" panose="02020500000000000000" pitchFamily="18" charset="-120"/>
                  <a:cs typeface="Times New Roman" panose="02020603050405020304" pitchFamily="18" charset="0"/>
                </a:rPr>
                <a:t> </a:t>
              </a:r>
              <a:endParaRPr kumimoji="0" lang="zh-TW" altLang="zh-TW" sz="2400">
                <a:solidFill>
                  <a:srgbClr val="000000"/>
                </a:solidFill>
                <a:latin typeface="Constantia" panose="02030602050306030303" pitchFamily="18" charset="0"/>
                <a:ea typeface="新細明體" panose="02020500000000000000" pitchFamily="18" charset="-120"/>
                <a:cs typeface="Times New Roman" panose="02020603050405020304" pitchFamily="18" charset="0"/>
              </a:endParaRPr>
            </a:p>
          </p:txBody>
        </p:sp>
        <p:sp>
          <p:nvSpPr>
            <p:cNvPr id="54367" name="Rectangle 53"/>
            <p:cNvSpPr>
              <a:spLocks noChangeArrowheads="1"/>
            </p:cNvSpPr>
            <p:nvPr/>
          </p:nvSpPr>
          <p:spPr bwMode="auto">
            <a:xfrm>
              <a:off x="359" y="5915"/>
              <a:ext cx="942" cy="4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lr>
                  <a:schemeClr val="accent1"/>
                </a:buClr>
                <a:buSzPct val="65000"/>
                <a:buFont typeface="Wingdings" panose="05000000000000000000" pitchFamily="2" charset="2"/>
                <a:buChar char="n"/>
                <a:defRPr kumimoji="1" sz="30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buChar char="q"/>
                <a:defRPr kumimoji="1" sz="26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buChar char="n"/>
                <a:defRPr kumimoji="1" sz="22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buChar char="q"/>
                <a:defRPr kumimoji="1" sz="2000">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9pPr>
            </a:lstStyle>
            <a:p>
              <a:pPr algn="ctr" eaLnBrk="1" hangingPunct="1">
                <a:spcBef>
                  <a:spcPct val="0"/>
                </a:spcBef>
                <a:buClrTx/>
                <a:buSzTx/>
                <a:buFontTx/>
                <a:buNone/>
              </a:pPr>
              <a:r>
                <a:rPr kumimoji="0" lang="zh-TW" altLang="en-US" sz="1400" b="1">
                  <a:solidFill>
                    <a:srgbClr val="000000"/>
                  </a:solidFill>
                  <a:latin typeface="Calibri" panose="020F0502020204030204" pitchFamily="34" charset="0"/>
                  <a:ea typeface="新細明體" panose="02020500000000000000" pitchFamily="18" charset="-120"/>
                  <a:cs typeface="標楷體" panose="03000509000000000000" pitchFamily="65" charset="-120"/>
                </a:rPr>
                <a:t>最有利標</a:t>
              </a:r>
              <a:endParaRPr kumimoji="0" lang="en-US" altLang="zh-TW" sz="1400" b="1">
                <a:solidFill>
                  <a:srgbClr val="000000"/>
                </a:solidFill>
                <a:latin typeface="Calibri" panose="020F0502020204030204" pitchFamily="34" charset="0"/>
                <a:ea typeface="新細明體" panose="02020500000000000000" pitchFamily="18" charset="-120"/>
                <a:cs typeface="標楷體" panose="03000509000000000000" pitchFamily="65" charset="-120"/>
              </a:endParaRPr>
            </a:p>
            <a:p>
              <a:pPr algn="ctr" eaLnBrk="1" hangingPunct="1">
                <a:spcBef>
                  <a:spcPct val="0"/>
                </a:spcBef>
                <a:buClrTx/>
                <a:buSzTx/>
                <a:buFontTx/>
                <a:buNone/>
              </a:pPr>
              <a:r>
                <a:rPr kumimoji="0" lang="zh-TW" altLang="en-US" sz="1400" b="1">
                  <a:solidFill>
                    <a:srgbClr val="000000"/>
                  </a:solidFill>
                  <a:latin typeface="Calibri" panose="020F0502020204030204" pitchFamily="34" charset="0"/>
                  <a:ea typeface="新細明體" panose="02020500000000000000" pitchFamily="18" charset="-120"/>
                  <a:cs typeface="標楷體" panose="03000509000000000000" pitchFamily="65" charset="-120"/>
                </a:rPr>
                <a:t>作業手冊</a:t>
              </a:r>
              <a:endParaRPr kumimoji="0" lang="zh-TW" altLang="en-US" sz="1400" b="1">
                <a:solidFill>
                  <a:srgbClr val="000000"/>
                </a:solidFill>
                <a:latin typeface="Constantia" panose="02030602050306030303" pitchFamily="18" charset="0"/>
                <a:ea typeface="新細明體" panose="02020500000000000000" pitchFamily="18" charset="-120"/>
                <a:cs typeface="標楷體" panose="03000509000000000000" pitchFamily="65" charset="-120"/>
              </a:endParaRPr>
            </a:p>
          </p:txBody>
        </p:sp>
        <p:sp>
          <p:nvSpPr>
            <p:cNvPr id="54368" name="Rectangle 52"/>
            <p:cNvSpPr>
              <a:spLocks noChangeArrowheads="1"/>
            </p:cNvSpPr>
            <p:nvPr/>
          </p:nvSpPr>
          <p:spPr bwMode="auto">
            <a:xfrm>
              <a:off x="1323" y="5738"/>
              <a:ext cx="80" cy="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accent1"/>
                </a:buClr>
                <a:buSzPct val="65000"/>
                <a:buFont typeface="Wingdings" panose="05000000000000000000" pitchFamily="2" charset="2"/>
                <a:buChar char="n"/>
                <a:defRPr kumimoji="1" sz="30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buChar char="q"/>
                <a:defRPr kumimoji="1" sz="26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buChar char="n"/>
                <a:defRPr kumimoji="1" sz="22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buChar char="q"/>
                <a:defRPr kumimoji="1" sz="2000">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9pPr>
            </a:lstStyle>
            <a:p>
              <a:pPr eaLnBrk="1" hangingPunct="1">
                <a:spcBef>
                  <a:spcPct val="0"/>
                </a:spcBef>
                <a:buClrTx/>
                <a:buSzTx/>
                <a:buFontTx/>
                <a:buNone/>
              </a:pPr>
              <a:r>
                <a:rPr kumimoji="0" lang="zh-TW" altLang="zh-TW" sz="800">
                  <a:solidFill>
                    <a:srgbClr val="000000"/>
                  </a:solidFill>
                  <a:latin typeface="Times New Roman" panose="02020603050405020304" pitchFamily="18" charset="0"/>
                  <a:ea typeface="新細明體" panose="02020500000000000000" pitchFamily="18" charset="-120"/>
                  <a:cs typeface="Times New Roman" panose="02020603050405020304" pitchFamily="18" charset="0"/>
                </a:rPr>
                <a:t> </a:t>
              </a:r>
              <a:endParaRPr kumimoji="0" lang="zh-TW" altLang="zh-TW" sz="2400">
                <a:solidFill>
                  <a:srgbClr val="000000"/>
                </a:solidFill>
                <a:latin typeface="Constantia" panose="02030602050306030303" pitchFamily="18" charset="0"/>
                <a:ea typeface="新細明體" panose="02020500000000000000" pitchFamily="18" charset="-120"/>
                <a:cs typeface="Times New Roman" panose="02020603050405020304" pitchFamily="18" charset="0"/>
              </a:endParaRPr>
            </a:p>
          </p:txBody>
        </p:sp>
        <p:sp>
          <p:nvSpPr>
            <p:cNvPr id="54369" name="Rectangle 50"/>
            <p:cNvSpPr>
              <a:spLocks noChangeArrowheads="1"/>
            </p:cNvSpPr>
            <p:nvPr/>
          </p:nvSpPr>
          <p:spPr bwMode="auto">
            <a:xfrm>
              <a:off x="1393" y="5973"/>
              <a:ext cx="80" cy="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accent1"/>
                </a:buClr>
                <a:buSzPct val="65000"/>
                <a:buFont typeface="Wingdings" panose="05000000000000000000" pitchFamily="2" charset="2"/>
                <a:buChar char="n"/>
                <a:defRPr kumimoji="1" sz="30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buChar char="q"/>
                <a:defRPr kumimoji="1" sz="26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buChar char="n"/>
                <a:defRPr kumimoji="1" sz="22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buChar char="q"/>
                <a:defRPr kumimoji="1" sz="2000">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9pPr>
            </a:lstStyle>
            <a:p>
              <a:pPr eaLnBrk="1" hangingPunct="1">
                <a:spcBef>
                  <a:spcPct val="0"/>
                </a:spcBef>
                <a:buClrTx/>
                <a:buSzTx/>
                <a:buFontTx/>
                <a:buNone/>
              </a:pPr>
              <a:r>
                <a:rPr kumimoji="0" lang="zh-TW" altLang="zh-TW" sz="800">
                  <a:solidFill>
                    <a:srgbClr val="000000"/>
                  </a:solidFill>
                  <a:latin typeface="Times New Roman" panose="02020603050405020304" pitchFamily="18" charset="0"/>
                  <a:ea typeface="新細明體" panose="02020500000000000000" pitchFamily="18" charset="-120"/>
                  <a:cs typeface="Times New Roman" panose="02020603050405020304" pitchFamily="18" charset="0"/>
                </a:rPr>
                <a:t> </a:t>
              </a:r>
              <a:endParaRPr kumimoji="0" lang="zh-TW" altLang="zh-TW" sz="2400">
                <a:solidFill>
                  <a:srgbClr val="000000"/>
                </a:solidFill>
                <a:latin typeface="Constantia" panose="02030602050306030303" pitchFamily="18" charset="0"/>
                <a:ea typeface="新細明體" panose="02020500000000000000" pitchFamily="18" charset="-120"/>
                <a:cs typeface="Times New Roman" panose="02020603050405020304" pitchFamily="18" charset="0"/>
              </a:endParaRPr>
            </a:p>
          </p:txBody>
        </p:sp>
        <p:sp>
          <p:nvSpPr>
            <p:cNvPr id="54370" name="Rectangle 49"/>
            <p:cNvSpPr>
              <a:spLocks noChangeArrowheads="1"/>
            </p:cNvSpPr>
            <p:nvPr/>
          </p:nvSpPr>
          <p:spPr bwMode="auto">
            <a:xfrm>
              <a:off x="76" y="6200"/>
              <a:ext cx="70" cy="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accent1"/>
                </a:buClr>
                <a:buSzPct val="65000"/>
                <a:buFont typeface="Wingdings" panose="05000000000000000000" pitchFamily="2" charset="2"/>
                <a:buChar char="n"/>
                <a:defRPr kumimoji="1" sz="30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buChar char="q"/>
                <a:defRPr kumimoji="1" sz="26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buChar char="n"/>
                <a:defRPr kumimoji="1" sz="22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buChar char="q"/>
                <a:defRPr kumimoji="1" sz="2000">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9pPr>
            </a:lstStyle>
            <a:p>
              <a:pPr eaLnBrk="1" hangingPunct="1">
                <a:spcBef>
                  <a:spcPct val="0"/>
                </a:spcBef>
                <a:buClrTx/>
                <a:buSzTx/>
                <a:buFontTx/>
                <a:buNone/>
              </a:pPr>
              <a:r>
                <a:rPr kumimoji="0" lang="zh-TW" altLang="zh-TW" sz="700">
                  <a:solidFill>
                    <a:srgbClr val="000000"/>
                  </a:solidFill>
                  <a:latin typeface="Times New Roman" panose="02020603050405020304" pitchFamily="18" charset="0"/>
                  <a:ea typeface="新細明體" panose="02020500000000000000" pitchFamily="18" charset="-120"/>
                  <a:cs typeface="Times New Roman" panose="02020603050405020304" pitchFamily="18" charset="0"/>
                </a:rPr>
                <a:t> </a:t>
              </a:r>
              <a:endParaRPr kumimoji="0" lang="zh-TW" altLang="zh-TW" sz="2400">
                <a:solidFill>
                  <a:srgbClr val="000000"/>
                </a:solidFill>
                <a:latin typeface="Constantia" panose="02030602050306030303" pitchFamily="18" charset="0"/>
                <a:ea typeface="新細明體" panose="02020500000000000000" pitchFamily="18" charset="-120"/>
                <a:cs typeface="Times New Roman" panose="02020603050405020304" pitchFamily="18" charset="0"/>
              </a:endParaRPr>
            </a:p>
          </p:txBody>
        </p:sp>
        <p:grpSp>
          <p:nvGrpSpPr>
            <p:cNvPr id="54371" name="Group 46"/>
            <p:cNvGrpSpPr>
              <a:grpSpLocks/>
            </p:cNvGrpSpPr>
            <p:nvPr/>
          </p:nvGrpSpPr>
          <p:grpSpPr bwMode="auto">
            <a:xfrm>
              <a:off x="5310" y="5412"/>
              <a:ext cx="1138" cy="996"/>
              <a:chOff x="5310" y="5412"/>
              <a:chExt cx="1138" cy="996"/>
            </a:xfrm>
          </p:grpSpPr>
          <p:sp>
            <p:nvSpPr>
              <p:cNvPr id="54409" name="Rectangle 48"/>
              <p:cNvSpPr>
                <a:spLocks noChangeArrowheads="1"/>
              </p:cNvSpPr>
              <p:nvPr/>
            </p:nvSpPr>
            <p:spPr bwMode="auto">
              <a:xfrm>
                <a:off x="5342" y="5412"/>
                <a:ext cx="1106" cy="8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65000"/>
                  <a:buFont typeface="Wingdings" panose="05000000000000000000" pitchFamily="2" charset="2"/>
                  <a:buChar char="n"/>
                  <a:defRPr kumimoji="1" sz="30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buChar char="q"/>
                  <a:defRPr kumimoji="1" sz="26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buChar char="n"/>
                  <a:defRPr kumimoji="1" sz="22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buChar char="q"/>
                  <a:defRPr kumimoji="1" sz="2000">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9pPr>
              </a:lstStyle>
              <a:p>
                <a:pPr eaLnBrk="1" hangingPunct="1">
                  <a:spcBef>
                    <a:spcPct val="0"/>
                  </a:spcBef>
                  <a:buClrTx/>
                  <a:buSzTx/>
                  <a:buFontTx/>
                  <a:buNone/>
                </a:pPr>
                <a:endParaRPr kumimoji="0" lang="zh-TW" altLang="en-US" sz="2400">
                  <a:solidFill>
                    <a:srgbClr val="000000"/>
                  </a:solidFill>
                  <a:latin typeface="Constantia" panose="02030602050306030303" pitchFamily="18" charset="0"/>
                </a:endParaRPr>
              </a:p>
            </p:txBody>
          </p:sp>
          <p:sp>
            <p:nvSpPr>
              <p:cNvPr id="54410" name="Rectangle 47"/>
              <p:cNvSpPr>
                <a:spLocks noChangeArrowheads="1"/>
              </p:cNvSpPr>
              <p:nvPr/>
            </p:nvSpPr>
            <p:spPr bwMode="auto">
              <a:xfrm>
                <a:off x="5310" y="5533"/>
                <a:ext cx="1106" cy="875"/>
              </a:xfrm>
              <a:prstGeom prst="rect">
                <a:avLst/>
              </a:prstGeom>
              <a:noFill/>
              <a:ln w="7" cap="rnd">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accent1"/>
                  </a:buClr>
                  <a:buSzPct val="65000"/>
                  <a:buFont typeface="Wingdings" panose="05000000000000000000" pitchFamily="2" charset="2"/>
                  <a:buChar char="n"/>
                  <a:defRPr kumimoji="1" sz="30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buChar char="q"/>
                  <a:defRPr kumimoji="1" sz="26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buChar char="n"/>
                  <a:defRPr kumimoji="1" sz="22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buChar char="q"/>
                  <a:defRPr kumimoji="1" sz="2000">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9pPr>
              </a:lstStyle>
              <a:p>
                <a:pPr eaLnBrk="1" hangingPunct="1">
                  <a:spcBef>
                    <a:spcPct val="0"/>
                  </a:spcBef>
                  <a:buClrTx/>
                  <a:buSzTx/>
                  <a:buFontTx/>
                  <a:buNone/>
                </a:pPr>
                <a:endParaRPr kumimoji="0" lang="zh-TW" altLang="en-US" sz="2400">
                  <a:solidFill>
                    <a:srgbClr val="000000"/>
                  </a:solidFill>
                  <a:latin typeface="Constantia" panose="02030602050306030303" pitchFamily="18" charset="0"/>
                </a:endParaRPr>
              </a:p>
            </p:txBody>
          </p:sp>
        </p:grpSp>
        <p:sp>
          <p:nvSpPr>
            <p:cNvPr id="54372" name="Rectangle 45"/>
            <p:cNvSpPr>
              <a:spLocks noChangeArrowheads="1"/>
            </p:cNvSpPr>
            <p:nvPr/>
          </p:nvSpPr>
          <p:spPr bwMode="auto">
            <a:xfrm>
              <a:off x="5532" y="5607"/>
              <a:ext cx="627" cy="2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lr>
                  <a:schemeClr val="accent1"/>
                </a:buClr>
                <a:buSzPct val="65000"/>
                <a:buFont typeface="Wingdings" panose="05000000000000000000" pitchFamily="2" charset="2"/>
                <a:buChar char="n"/>
                <a:defRPr kumimoji="1" sz="30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buChar char="q"/>
                <a:defRPr kumimoji="1" sz="26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buChar char="n"/>
                <a:defRPr kumimoji="1" sz="22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buChar char="q"/>
                <a:defRPr kumimoji="1" sz="2000">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9pPr>
            </a:lstStyle>
            <a:p>
              <a:pPr eaLnBrk="1" hangingPunct="1">
                <a:spcBef>
                  <a:spcPct val="0"/>
                </a:spcBef>
                <a:buClrTx/>
                <a:buSzTx/>
                <a:buFontTx/>
                <a:buNone/>
              </a:pPr>
              <a:r>
                <a:rPr kumimoji="0" lang="zh-TW" altLang="en-US" sz="1400" b="1" u="sng">
                  <a:solidFill>
                    <a:srgbClr val="FF0000"/>
                  </a:solidFill>
                  <a:latin typeface="Calibri" panose="020F0502020204030204" pitchFamily="34" charset="0"/>
                  <a:ea typeface="新細明體" panose="02020500000000000000" pitchFamily="18" charset="-120"/>
                  <a:cs typeface="標楷體" panose="03000509000000000000" pitchFamily="65" charset="-120"/>
                </a:rPr>
                <a:t>比價</a:t>
              </a:r>
              <a:endParaRPr kumimoji="0" lang="zh-TW" altLang="en-US" sz="1400">
                <a:solidFill>
                  <a:srgbClr val="000000"/>
                </a:solidFill>
                <a:latin typeface="Constantia" panose="02030602050306030303" pitchFamily="18" charset="0"/>
                <a:ea typeface="新細明體" panose="02020500000000000000" pitchFamily="18" charset="-120"/>
                <a:cs typeface="標楷體" panose="03000509000000000000" pitchFamily="65" charset="-120"/>
              </a:endParaRPr>
            </a:p>
          </p:txBody>
        </p:sp>
        <p:sp>
          <p:nvSpPr>
            <p:cNvPr id="54373" name="Rectangle 42"/>
            <p:cNvSpPr>
              <a:spLocks noChangeArrowheads="1"/>
            </p:cNvSpPr>
            <p:nvPr/>
          </p:nvSpPr>
          <p:spPr bwMode="auto">
            <a:xfrm>
              <a:off x="6137" y="5952"/>
              <a:ext cx="90" cy="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accent1"/>
                </a:buClr>
                <a:buSzPct val="65000"/>
                <a:buFont typeface="Wingdings" panose="05000000000000000000" pitchFamily="2" charset="2"/>
                <a:buChar char="n"/>
                <a:defRPr kumimoji="1" sz="30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buChar char="q"/>
                <a:defRPr kumimoji="1" sz="26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buChar char="n"/>
                <a:defRPr kumimoji="1" sz="22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buChar char="q"/>
                <a:defRPr kumimoji="1" sz="2000">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9pPr>
            </a:lstStyle>
            <a:p>
              <a:pPr eaLnBrk="1" hangingPunct="1">
                <a:spcBef>
                  <a:spcPct val="0"/>
                </a:spcBef>
                <a:buClrTx/>
                <a:buSzTx/>
                <a:buFontTx/>
                <a:buNone/>
              </a:pPr>
              <a:r>
                <a:rPr kumimoji="0" lang="zh-TW" altLang="zh-TW" sz="900">
                  <a:solidFill>
                    <a:srgbClr val="FF0000"/>
                  </a:solidFill>
                  <a:latin typeface="Times New Roman" panose="02020603050405020304" pitchFamily="18" charset="0"/>
                  <a:ea typeface="新細明體" panose="02020500000000000000" pitchFamily="18" charset="-120"/>
                  <a:cs typeface="Times New Roman" panose="02020603050405020304" pitchFamily="18" charset="0"/>
                </a:rPr>
                <a:t> </a:t>
              </a:r>
              <a:endParaRPr kumimoji="0" lang="zh-TW" altLang="zh-TW" sz="2400">
                <a:solidFill>
                  <a:srgbClr val="000000"/>
                </a:solidFill>
                <a:latin typeface="Constantia" panose="02030602050306030303" pitchFamily="18" charset="0"/>
                <a:ea typeface="新細明體" panose="02020500000000000000" pitchFamily="18" charset="-120"/>
                <a:cs typeface="Times New Roman" panose="02020603050405020304" pitchFamily="18" charset="0"/>
              </a:endParaRPr>
            </a:p>
          </p:txBody>
        </p:sp>
        <p:grpSp>
          <p:nvGrpSpPr>
            <p:cNvPr id="54374" name="Group 39"/>
            <p:cNvGrpSpPr>
              <a:grpSpLocks/>
            </p:cNvGrpSpPr>
            <p:nvPr/>
          </p:nvGrpSpPr>
          <p:grpSpPr bwMode="auto">
            <a:xfrm>
              <a:off x="7377" y="2727"/>
              <a:ext cx="981" cy="571"/>
              <a:chOff x="7377" y="2727"/>
              <a:chExt cx="981" cy="571"/>
            </a:xfrm>
          </p:grpSpPr>
          <p:sp>
            <p:nvSpPr>
              <p:cNvPr id="54407" name="Rectangle 41"/>
              <p:cNvSpPr>
                <a:spLocks noChangeArrowheads="1"/>
              </p:cNvSpPr>
              <p:nvPr/>
            </p:nvSpPr>
            <p:spPr bwMode="auto">
              <a:xfrm>
                <a:off x="7377" y="2727"/>
                <a:ext cx="761" cy="56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65000"/>
                  <a:buFont typeface="Wingdings" panose="05000000000000000000" pitchFamily="2" charset="2"/>
                  <a:buChar char="n"/>
                  <a:defRPr kumimoji="1" sz="30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buChar char="q"/>
                  <a:defRPr kumimoji="1" sz="26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buChar char="n"/>
                  <a:defRPr kumimoji="1" sz="22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buChar char="q"/>
                  <a:defRPr kumimoji="1" sz="2000">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9pPr>
              </a:lstStyle>
              <a:p>
                <a:pPr eaLnBrk="1" hangingPunct="1">
                  <a:spcBef>
                    <a:spcPct val="0"/>
                  </a:spcBef>
                  <a:buClrTx/>
                  <a:buSzTx/>
                  <a:buFontTx/>
                  <a:buNone/>
                </a:pPr>
                <a:endParaRPr kumimoji="0" lang="zh-TW" altLang="en-US" sz="2400">
                  <a:solidFill>
                    <a:srgbClr val="000000"/>
                  </a:solidFill>
                  <a:latin typeface="Constantia" panose="02030602050306030303" pitchFamily="18" charset="0"/>
                </a:endParaRPr>
              </a:p>
            </p:txBody>
          </p:sp>
          <p:sp>
            <p:nvSpPr>
              <p:cNvPr id="54408" name="Rectangle 40"/>
              <p:cNvSpPr>
                <a:spLocks noChangeArrowheads="1"/>
              </p:cNvSpPr>
              <p:nvPr/>
            </p:nvSpPr>
            <p:spPr bwMode="auto">
              <a:xfrm>
                <a:off x="7597" y="2730"/>
                <a:ext cx="761" cy="568"/>
              </a:xfrm>
              <a:prstGeom prst="rect">
                <a:avLst/>
              </a:prstGeom>
              <a:noFill/>
              <a:ln w="7" cap="rnd">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accent1"/>
                  </a:buClr>
                  <a:buSzPct val="65000"/>
                  <a:buFont typeface="Wingdings" panose="05000000000000000000" pitchFamily="2" charset="2"/>
                  <a:buChar char="n"/>
                  <a:defRPr kumimoji="1" sz="30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buChar char="q"/>
                  <a:defRPr kumimoji="1" sz="26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buChar char="n"/>
                  <a:defRPr kumimoji="1" sz="22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buChar char="q"/>
                  <a:defRPr kumimoji="1" sz="2000">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9pPr>
              </a:lstStyle>
              <a:p>
                <a:pPr eaLnBrk="1" hangingPunct="1">
                  <a:spcBef>
                    <a:spcPct val="0"/>
                  </a:spcBef>
                  <a:buClrTx/>
                  <a:buSzTx/>
                  <a:buFontTx/>
                  <a:buNone/>
                </a:pPr>
                <a:endParaRPr kumimoji="0" lang="zh-TW" altLang="en-US" sz="2400">
                  <a:solidFill>
                    <a:srgbClr val="000000"/>
                  </a:solidFill>
                  <a:latin typeface="Constantia" panose="02030602050306030303" pitchFamily="18" charset="0"/>
                </a:endParaRPr>
              </a:p>
            </p:txBody>
          </p:sp>
        </p:grpSp>
        <p:sp>
          <p:nvSpPr>
            <p:cNvPr id="54375" name="Rectangle 38"/>
            <p:cNvSpPr>
              <a:spLocks noChangeArrowheads="1"/>
            </p:cNvSpPr>
            <p:nvPr/>
          </p:nvSpPr>
          <p:spPr bwMode="auto">
            <a:xfrm>
              <a:off x="7745" y="2803"/>
              <a:ext cx="556" cy="2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accent1"/>
                </a:buClr>
                <a:buSzPct val="65000"/>
                <a:buFont typeface="Wingdings" panose="05000000000000000000" pitchFamily="2" charset="2"/>
                <a:buChar char="n"/>
                <a:defRPr kumimoji="1" sz="30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buChar char="q"/>
                <a:defRPr kumimoji="1" sz="26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buChar char="n"/>
                <a:defRPr kumimoji="1" sz="22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buChar char="q"/>
                <a:defRPr kumimoji="1" sz="2000">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9pPr>
            </a:lstStyle>
            <a:p>
              <a:pPr eaLnBrk="1" hangingPunct="1">
                <a:spcBef>
                  <a:spcPct val="0"/>
                </a:spcBef>
                <a:buClrTx/>
                <a:buSzTx/>
                <a:buFontTx/>
                <a:buNone/>
              </a:pPr>
              <a:r>
                <a:rPr kumimoji="0" lang="zh-TW" altLang="en-US" sz="1400" b="1">
                  <a:latin typeface="標楷體" panose="03000509000000000000" pitchFamily="65" charset="-120"/>
                </a:rPr>
                <a:t>最高價</a:t>
              </a:r>
              <a:endParaRPr kumimoji="0" lang="zh-TW" altLang="en-US" sz="1400" b="1">
                <a:latin typeface="標楷體" panose="03000509000000000000" pitchFamily="65" charset="-120"/>
                <a:ea typeface="新細明體" panose="02020500000000000000" pitchFamily="18" charset="-120"/>
              </a:endParaRPr>
            </a:p>
          </p:txBody>
        </p:sp>
        <p:sp>
          <p:nvSpPr>
            <p:cNvPr id="54376" name="Rectangle 37"/>
            <p:cNvSpPr>
              <a:spLocks noChangeArrowheads="1"/>
            </p:cNvSpPr>
            <p:nvPr/>
          </p:nvSpPr>
          <p:spPr bwMode="auto">
            <a:xfrm>
              <a:off x="7999" y="2878"/>
              <a:ext cx="90" cy="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accent1"/>
                </a:buClr>
                <a:buSzPct val="65000"/>
                <a:buFont typeface="Wingdings" panose="05000000000000000000" pitchFamily="2" charset="2"/>
                <a:buChar char="n"/>
                <a:defRPr kumimoji="1" sz="30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buChar char="q"/>
                <a:defRPr kumimoji="1" sz="26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buChar char="n"/>
                <a:defRPr kumimoji="1" sz="22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buChar char="q"/>
                <a:defRPr kumimoji="1" sz="2000">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9pPr>
            </a:lstStyle>
            <a:p>
              <a:pPr eaLnBrk="1" hangingPunct="1">
                <a:spcBef>
                  <a:spcPct val="0"/>
                </a:spcBef>
                <a:buClrTx/>
                <a:buSzTx/>
                <a:buFontTx/>
                <a:buNone/>
              </a:pPr>
              <a:r>
                <a:rPr kumimoji="0" lang="zh-TW" altLang="zh-TW" sz="900">
                  <a:solidFill>
                    <a:srgbClr val="000000"/>
                  </a:solidFill>
                  <a:latin typeface="Times New Roman" panose="02020603050405020304" pitchFamily="18" charset="0"/>
                  <a:ea typeface="新細明體" panose="02020500000000000000" pitchFamily="18" charset="-120"/>
                  <a:cs typeface="Times New Roman" panose="02020603050405020304" pitchFamily="18" charset="0"/>
                </a:rPr>
                <a:t> </a:t>
              </a:r>
              <a:endParaRPr kumimoji="0" lang="zh-TW" altLang="zh-TW" sz="2400">
                <a:solidFill>
                  <a:srgbClr val="000000"/>
                </a:solidFill>
                <a:latin typeface="Constantia" panose="02030602050306030303" pitchFamily="18" charset="0"/>
                <a:ea typeface="新細明體" panose="02020500000000000000" pitchFamily="18" charset="-120"/>
                <a:cs typeface="Times New Roman" panose="02020603050405020304" pitchFamily="18" charset="0"/>
              </a:endParaRPr>
            </a:p>
          </p:txBody>
        </p:sp>
        <p:sp>
          <p:nvSpPr>
            <p:cNvPr id="54377" name="Line 36"/>
            <p:cNvSpPr>
              <a:spLocks noChangeShapeType="1"/>
            </p:cNvSpPr>
            <p:nvPr/>
          </p:nvSpPr>
          <p:spPr bwMode="auto">
            <a:xfrm>
              <a:off x="5531" y="2435"/>
              <a:ext cx="1254" cy="3"/>
            </a:xfrm>
            <a:prstGeom prst="line">
              <a:avLst/>
            </a:prstGeom>
            <a:noFill/>
            <a:ln w="7"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54378" name="Freeform 35"/>
            <p:cNvSpPr>
              <a:spLocks noEditPoints="1"/>
            </p:cNvSpPr>
            <p:nvPr/>
          </p:nvSpPr>
          <p:spPr bwMode="auto">
            <a:xfrm>
              <a:off x="6785" y="2435"/>
              <a:ext cx="60" cy="261"/>
            </a:xfrm>
            <a:custGeom>
              <a:avLst/>
              <a:gdLst>
                <a:gd name="T0" fmla="*/ 0 w 200"/>
                <a:gd name="T1" fmla="*/ 0 h 958"/>
                <a:gd name="T2" fmla="*/ 0 w 200"/>
                <a:gd name="T3" fmla="*/ 0 h 958"/>
                <a:gd name="T4" fmla="*/ 0 w 200"/>
                <a:gd name="T5" fmla="*/ 0 h 958"/>
                <a:gd name="T6" fmla="*/ 0 w 200"/>
                <a:gd name="T7" fmla="*/ 0 h 958"/>
                <a:gd name="T8" fmla="*/ 0 w 200"/>
                <a:gd name="T9" fmla="*/ 0 h 958"/>
                <a:gd name="T10" fmla="*/ 0 w 200"/>
                <a:gd name="T11" fmla="*/ 0 h 958"/>
                <a:gd name="T12" fmla="*/ 0 w 200"/>
                <a:gd name="T13" fmla="*/ 0 h 958"/>
                <a:gd name="T14" fmla="*/ 0 w 200"/>
                <a:gd name="T15" fmla="*/ 0 h 958"/>
                <a:gd name="T16" fmla="*/ 0 w 200"/>
                <a:gd name="T17" fmla="*/ 0 h 958"/>
                <a:gd name="T18" fmla="*/ 0 w 200"/>
                <a:gd name="T19" fmla="*/ 0 h 958"/>
                <a:gd name="T20" fmla="*/ 0 w 200"/>
                <a:gd name="T21" fmla="*/ 0 h 95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0"/>
                <a:gd name="T34" fmla="*/ 0 h 958"/>
                <a:gd name="T35" fmla="*/ 200 w 200"/>
                <a:gd name="T36" fmla="*/ 958 h 95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0" h="958">
                  <a:moveTo>
                    <a:pt x="117" y="16"/>
                  </a:moveTo>
                  <a:lnTo>
                    <a:pt x="117" y="791"/>
                  </a:lnTo>
                  <a:cubicBezTo>
                    <a:pt x="117" y="801"/>
                    <a:pt x="109" y="808"/>
                    <a:pt x="100" y="808"/>
                  </a:cubicBezTo>
                  <a:cubicBezTo>
                    <a:pt x="91" y="808"/>
                    <a:pt x="83" y="801"/>
                    <a:pt x="83" y="791"/>
                  </a:cubicBezTo>
                  <a:lnTo>
                    <a:pt x="83" y="16"/>
                  </a:lnTo>
                  <a:cubicBezTo>
                    <a:pt x="83" y="7"/>
                    <a:pt x="91" y="0"/>
                    <a:pt x="100" y="0"/>
                  </a:cubicBezTo>
                  <a:cubicBezTo>
                    <a:pt x="109" y="0"/>
                    <a:pt x="117" y="7"/>
                    <a:pt x="117" y="16"/>
                  </a:cubicBezTo>
                  <a:close/>
                  <a:moveTo>
                    <a:pt x="200" y="758"/>
                  </a:moveTo>
                  <a:lnTo>
                    <a:pt x="100" y="958"/>
                  </a:lnTo>
                  <a:lnTo>
                    <a:pt x="0" y="758"/>
                  </a:lnTo>
                  <a:lnTo>
                    <a:pt x="200" y="758"/>
                  </a:lnTo>
                  <a:close/>
                </a:path>
              </a:pathLst>
            </a:custGeom>
            <a:solidFill>
              <a:srgbClr val="000000"/>
            </a:solidFill>
            <a:ln w="1">
              <a:solidFill>
                <a:srgbClr val="000000"/>
              </a:solidFill>
              <a:bevel/>
              <a:headEnd/>
              <a:tailEnd/>
            </a:ln>
          </p:spPr>
          <p:txBody>
            <a:bodyPr/>
            <a:lstStyle/>
            <a:p>
              <a:endParaRPr lang="zh-TW" altLang="en-US"/>
            </a:p>
          </p:txBody>
        </p:sp>
        <p:grpSp>
          <p:nvGrpSpPr>
            <p:cNvPr id="54379" name="Group 31"/>
            <p:cNvGrpSpPr>
              <a:grpSpLocks/>
            </p:cNvGrpSpPr>
            <p:nvPr/>
          </p:nvGrpSpPr>
          <p:grpSpPr bwMode="auto">
            <a:xfrm>
              <a:off x="7641" y="3602"/>
              <a:ext cx="768" cy="1710"/>
              <a:chOff x="7641" y="3602"/>
              <a:chExt cx="768" cy="1710"/>
            </a:xfrm>
          </p:grpSpPr>
          <p:sp>
            <p:nvSpPr>
              <p:cNvPr id="54405" name="Rectangle 33"/>
              <p:cNvSpPr>
                <a:spLocks noChangeArrowheads="1"/>
              </p:cNvSpPr>
              <p:nvPr/>
            </p:nvSpPr>
            <p:spPr bwMode="auto">
              <a:xfrm>
                <a:off x="7641" y="3602"/>
                <a:ext cx="658" cy="149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65000"/>
                  <a:buFont typeface="Wingdings" panose="05000000000000000000" pitchFamily="2" charset="2"/>
                  <a:buChar char="n"/>
                  <a:defRPr kumimoji="1" sz="30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buChar char="q"/>
                  <a:defRPr kumimoji="1" sz="26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buChar char="n"/>
                  <a:defRPr kumimoji="1" sz="22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buChar char="q"/>
                  <a:defRPr kumimoji="1" sz="2000">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9pPr>
              </a:lstStyle>
              <a:p>
                <a:pPr eaLnBrk="1" hangingPunct="1">
                  <a:spcBef>
                    <a:spcPct val="0"/>
                  </a:spcBef>
                  <a:buClrTx/>
                  <a:buSzTx/>
                  <a:buFontTx/>
                  <a:buNone/>
                </a:pPr>
                <a:endParaRPr kumimoji="0" lang="zh-TW" altLang="en-US" sz="2400">
                  <a:solidFill>
                    <a:srgbClr val="000000"/>
                  </a:solidFill>
                  <a:latin typeface="Constantia" panose="02030602050306030303" pitchFamily="18" charset="0"/>
                </a:endParaRPr>
              </a:p>
            </p:txBody>
          </p:sp>
          <p:sp>
            <p:nvSpPr>
              <p:cNvPr id="54406" name="Rectangle 32"/>
              <p:cNvSpPr>
                <a:spLocks noChangeArrowheads="1"/>
              </p:cNvSpPr>
              <p:nvPr/>
            </p:nvSpPr>
            <p:spPr bwMode="auto">
              <a:xfrm>
                <a:off x="7641" y="3602"/>
                <a:ext cx="768" cy="1710"/>
              </a:xfrm>
              <a:prstGeom prst="rect">
                <a:avLst/>
              </a:prstGeom>
              <a:noFill/>
              <a:ln w="7" cap="rnd">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accent1"/>
                  </a:buClr>
                  <a:buSzPct val="65000"/>
                  <a:buFont typeface="Wingdings" panose="05000000000000000000" pitchFamily="2" charset="2"/>
                  <a:buChar char="n"/>
                  <a:defRPr kumimoji="1" sz="30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buChar char="q"/>
                  <a:defRPr kumimoji="1" sz="26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buChar char="n"/>
                  <a:defRPr kumimoji="1" sz="22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buChar char="q"/>
                  <a:defRPr kumimoji="1" sz="2000">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9pPr>
              </a:lstStyle>
              <a:p>
                <a:pPr eaLnBrk="1" hangingPunct="1">
                  <a:spcBef>
                    <a:spcPct val="0"/>
                  </a:spcBef>
                  <a:buClrTx/>
                  <a:buSzTx/>
                  <a:buFontTx/>
                  <a:buNone/>
                </a:pPr>
                <a:endParaRPr kumimoji="0" lang="zh-TW" altLang="en-US" sz="2400">
                  <a:solidFill>
                    <a:srgbClr val="000000"/>
                  </a:solidFill>
                  <a:latin typeface="Constantia" panose="02030602050306030303" pitchFamily="18" charset="0"/>
                </a:endParaRPr>
              </a:p>
            </p:txBody>
          </p:sp>
        </p:grpSp>
        <p:sp>
          <p:nvSpPr>
            <p:cNvPr id="54380" name="Rectangle 30"/>
            <p:cNvSpPr>
              <a:spLocks noChangeArrowheads="1"/>
            </p:cNvSpPr>
            <p:nvPr/>
          </p:nvSpPr>
          <p:spPr bwMode="auto">
            <a:xfrm>
              <a:off x="7642" y="3654"/>
              <a:ext cx="767" cy="1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lr>
                  <a:schemeClr val="accent1"/>
                </a:buClr>
                <a:buSzPct val="65000"/>
                <a:buFont typeface="Wingdings" panose="05000000000000000000" pitchFamily="2" charset="2"/>
                <a:buChar char="n"/>
                <a:defRPr kumimoji="1" sz="30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buChar char="q"/>
                <a:defRPr kumimoji="1" sz="26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buChar char="n"/>
                <a:defRPr kumimoji="1" sz="22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buChar char="q"/>
                <a:defRPr kumimoji="1" sz="2000">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9pPr>
            </a:lstStyle>
            <a:p>
              <a:pPr eaLnBrk="1" hangingPunct="1">
                <a:spcBef>
                  <a:spcPct val="0"/>
                </a:spcBef>
                <a:buClrTx/>
                <a:buSzTx/>
                <a:buFontTx/>
                <a:buNone/>
              </a:pPr>
              <a:r>
                <a:rPr kumimoji="0" lang="zh-TW" altLang="en-US" sz="1400" b="1" dirty="0">
                  <a:solidFill>
                    <a:srgbClr val="000000"/>
                  </a:solidFill>
                  <a:latin typeface="標楷體" panose="03000509000000000000" pitchFamily="65" charset="-120"/>
                </a:rPr>
                <a:t>依採購法施行細則</a:t>
              </a:r>
              <a:r>
                <a:rPr kumimoji="0" lang="en-US" altLang="zh-TW" sz="1400" b="1" dirty="0">
                  <a:solidFill>
                    <a:srgbClr val="000000"/>
                  </a:solidFill>
                  <a:latin typeface="標楷體" panose="03000509000000000000" pitchFamily="65" charset="-120"/>
                </a:rPr>
                <a:t>109</a:t>
              </a:r>
              <a:r>
                <a:rPr kumimoji="0" lang="zh-TW" altLang="en-US" sz="1400" b="1" dirty="0">
                  <a:solidFill>
                    <a:srgbClr val="000000"/>
                  </a:solidFill>
                  <a:latin typeface="標楷體" panose="03000509000000000000" pitchFamily="65" charset="-120"/>
                </a:rPr>
                <a:t>條規定決標</a:t>
              </a:r>
              <a:r>
                <a:rPr kumimoji="0" lang="en-US" altLang="zh-TW" sz="1400" b="1" dirty="0">
                  <a:solidFill>
                    <a:srgbClr val="000000"/>
                  </a:solidFill>
                  <a:latin typeface="標楷體" panose="03000509000000000000" pitchFamily="65" charset="-120"/>
                </a:rPr>
                <a:t>【</a:t>
              </a:r>
              <a:r>
                <a:rPr kumimoji="0" lang="zh-TW" altLang="en-US" sz="1400" b="1" dirty="0">
                  <a:solidFill>
                    <a:srgbClr val="000000"/>
                  </a:solidFill>
                  <a:latin typeface="標楷體" panose="03000509000000000000" pitchFamily="65" charset="-120"/>
                </a:rPr>
                <a:t>宜公布底價</a:t>
              </a:r>
              <a:r>
                <a:rPr kumimoji="0" lang="en-US" altLang="zh-TW" sz="1400" b="1" dirty="0">
                  <a:solidFill>
                    <a:srgbClr val="000000"/>
                  </a:solidFill>
                  <a:latin typeface="標楷體" panose="03000509000000000000" pitchFamily="65" charset="-120"/>
                </a:rPr>
                <a:t>】</a:t>
              </a:r>
              <a:endParaRPr kumimoji="0" lang="en-US" altLang="zh-TW" sz="1400" b="1" dirty="0">
                <a:solidFill>
                  <a:srgbClr val="000000"/>
                </a:solidFill>
                <a:latin typeface="標楷體" panose="03000509000000000000" pitchFamily="65" charset="-120"/>
                <a:ea typeface="新細明體" panose="02020500000000000000" pitchFamily="18" charset="-120"/>
              </a:endParaRPr>
            </a:p>
          </p:txBody>
        </p:sp>
        <p:sp>
          <p:nvSpPr>
            <p:cNvPr id="54381" name="Rectangle 29"/>
            <p:cNvSpPr>
              <a:spLocks noChangeArrowheads="1"/>
            </p:cNvSpPr>
            <p:nvPr/>
          </p:nvSpPr>
          <p:spPr bwMode="auto">
            <a:xfrm>
              <a:off x="8138" y="4654"/>
              <a:ext cx="80" cy="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accent1"/>
                </a:buClr>
                <a:buSzPct val="65000"/>
                <a:buFont typeface="Wingdings" panose="05000000000000000000" pitchFamily="2" charset="2"/>
                <a:buChar char="n"/>
                <a:defRPr kumimoji="1" sz="30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buChar char="q"/>
                <a:defRPr kumimoji="1" sz="26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buChar char="n"/>
                <a:defRPr kumimoji="1" sz="22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buChar char="q"/>
                <a:defRPr kumimoji="1" sz="2000">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9pPr>
            </a:lstStyle>
            <a:p>
              <a:pPr eaLnBrk="1" hangingPunct="1">
                <a:spcBef>
                  <a:spcPct val="0"/>
                </a:spcBef>
                <a:buClrTx/>
                <a:buSzTx/>
                <a:buFontTx/>
                <a:buNone/>
              </a:pPr>
              <a:r>
                <a:rPr kumimoji="0" lang="zh-TW" altLang="zh-TW" sz="800">
                  <a:solidFill>
                    <a:srgbClr val="000000"/>
                  </a:solidFill>
                  <a:latin typeface="Calibri" panose="020F0502020204030204" pitchFamily="34" charset="0"/>
                  <a:ea typeface="新細明體" panose="02020500000000000000" pitchFamily="18" charset="-120"/>
                  <a:cs typeface="標楷體" panose="03000509000000000000" pitchFamily="65" charset="-120"/>
                </a:rPr>
                <a:t> </a:t>
              </a:r>
              <a:endParaRPr kumimoji="0" lang="zh-TW" altLang="zh-TW" sz="2400">
                <a:solidFill>
                  <a:srgbClr val="000000"/>
                </a:solidFill>
                <a:latin typeface="Constantia" panose="02030602050306030303" pitchFamily="18" charset="0"/>
                <a:ea typeface="新細明體" panose="02020500000000000000" pitchFamily="18" charset="-120"/>
                <a:cs typeface="標楷體" panose="03000509000000000000" pitchFamily="65" charset="-120"/>
              </a:endParaRPr>
            </a:p>
          </p:txBody>
        </p:sp>
        <p:sp>
          <p:nvSpPr>
            <p:cNvPr id="54382" name="Rectangle 27"/>
            <p:cNvSpPr>
              <a:spLocks noChangeArrowheads="1"/>
            </p:cNvSpPr>
            <p:nvPr/>
          </p:nvSpPr>
          <p:spPr bwMode="auto">
            <a:xfrm>
              <a:off x="3628" y="1631"/>
              <a:ext cx="1116" cy="568"/>
            </a:xfrm>
            <a:prstGeom prst="rect">
              <a:avLst/>
            </a:prstGeom>
            <a:noFill/>
            <a:ln w="7" cap="rnd">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accent1"/>
                </a:buClr>
                <a:buSzPct val="65000"/>
                <a:buFont typeface="Wingdings" panose="05000000000000000000" pitchFamily="2" charset="2"/>
                <a:buChar char="n"/>
                <a:defRPr kumimoji="1" sz="30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buChar char="q"/>
                <a:defRPr kumimoji="1" sz="26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buChar char="n"/>
                <a:defRPr kumimoji="1" sz="22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buChar char="q"/>
                <a:defRPr kumimoji="1" sz="2000">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9pPr>
            </a:lstStyle>
            <a:p>
              <a:pPr eaLnBrk="1" hangingPunct="1">
                <a:spcBef>
                  <a:spcPct val="0"/>
                </a:spcBef>
                <a:buClrTx/>
                <a:buSzTx/>
                <a:buFontTx/>
                <a:buNone/>
              </a:pPr>
              <a:endParaRPr kumimoji="0" lang="zh-TW" altLang="en-US" sz="2400">
                <a:solidFill>
                  <a:srgbClr val="000000"/>
                </a:solidFill>
                <a:latin typeface="Constantia" panose="02030602050306030303" pitchFamily="18" charset="0"/>
              </a:endParaRPr>
            </a:p>
          </p:txBody>
        </p:sp>
        <p:sp>
          <p:nvSpPr>
            <p:cNvPr id="21617" name="Rectangle 25"/>
            <p:cNvSpPr>
              <a:spLocks noChangeArrowheads="1"/>
            </p:cNvSpPr>
            <p:nvPr/>
          </p:nvSpPr>
          <p:spPr bwMode="auto">
            <a:xfrm>
              <a:off x="2221" y="925"/>
              <a:ext cx="1292" cy="254"/>
            </a:xfrm>
            <a:prstGeom prst="rect">
              <a:avLst/>
            </a:prstGeom>
            <a:solidFill>
              <a:schemeClr val="accent1">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kumimoji="1">
                  <a:solidFill>
                    <a:schemeClr val="tx1"/>
                  </a:solidFill>
                  <a:latin typeface="Arial" panose="020B0604020202020204" pitchFamily="34" charset="0"/>
                  <a:ea typeface="標楷體" panose="03000509000000000000" pitchFamily="65" charset="-120"/>
                </a:defRPr>
              </a:lvl1pPr>
              <a:lvl2pPr marL="742950" indent="-285750">
                <a:defRPr kumimoji="1">
                  <a:solidFill>
                    <a:schemeClr val="tx1"/>
                  </a:solidFill>
                  <a:latin typeface="Arial" panose="020B0604020202020204" pitchFamily="34" charset="0"/>
                  <a:ea typeface="標楷體" panose="03000509000000000000" pitchFamily="65" charset="-120"/>
                </a:defRPr>
              </a:lvl2pPr>
              <a:lvl3pPr marL="1143000" indent="-228600">
                <a:defRPr kumimoji="1">
                  <a:solidFill>
                    <a:schemeClr val="tx1"/>
                  </a:solidFill>
                  <a:latin typeface="Arial" panose="020B0604020202020204" pitchFamily="34" charset="0"/>
                  <a:ea typeface="標楷體" panose="03000509000000000000" pitchFamily="65" charset="-120"/>
                </a:defRPr>
              </a:lvl3pPr>
              <a:lvl4pPr marL="1600200" indent="-228600">
                <a:defRPr kumimoji="1">
                  <a:solidFill>
                    <a:schemeClr val="tx1"/>
                  </a:solidFill>
                  <a:latin typeface="Arial" panose="020B0604020202020204" pitchFamily="34" charset="0"/>
                  <a:ea typeface="標楷體" panose="03000509000000000000" pitchFamily="65" charset="-120"/>
                </a:defRPr>
              </a:lvl4pPr>
              <a:lvl5pPr marL="2057400" indent="-228600">
                <a:defRPr kumimoji="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標楷體" panose="03000509000000000000" pitchFamily="65" charset="-120"/>
                </a:defRPr>
              </a:lvl9pPr>
            </a:lstStyle>
            <a:p>
              <a:pPr eaLnBrk="1" hangingPunct="1">
                <a:defRPr/>
              </a:pPr>
              <a:r>
                <a:rPr kumimoji="0" lang="zh-TW" altLang="en-US" b="1" dirty="0" smtClean="0">
                  <a:solidFill>
                    <a:srgbClr val="FF0000"/>
                  </a:solidFill>
                  <a:latin typeface="Calibri" panose="020F0502020204030204" pitchFamily="34" charset="0"/>
                  <a:ea typeface="新細明體" panose="02020500000000000000" pitchFamily="18" charset="-120"/>
                  <a:cs typeface="標楷體" panose="03000509000000000000" pitchFamily="65" charset="-120"/>
                </a:rPr>
                <a:t>     最有利標</a:t>
              </a:r>
              <a:endParaRPr kumimoji="0" lang="zh-TW" altLang="en-US" dirty="0" smtClean="0">
                <a:solidFill>
                  <a:srgbClr val="000000"/>
                </a:solidFill>
                <a:latin typeface="Constantia" panose="02030602050306030303" pitchFamily="18" charset="0"/>
                <a:ea typeface="新細明體" panose="02020500000000000000" pitchFamily="18" charset="-120"/>
                <a:cs typeface="標楷體" panose="03000509000000000000" pitchFamily="65" charset="-120"/>
              </a:endParaRPr>
            </a:p>
          </p:txBody>
        </p:sp>
        <p:sp>
          <p:nvSpPr>
            <p:cNvPr id="54384" name="Rectangle 24"/>
            <p:cNvSpPr>
              <a:spLocks noChangeArrowheads="1"/>
            </p:cNvSpPr>
            <p:nvPr/>
          </p:nvSpPr>
          <p:spPr bwMode="auto">
            <a:xfrm>
              <a:off x="4756" y="1805"/>
              <a:ext cx="90" cy="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accent1"/>
                </a:buClr>
                <a:buSzPct val="65000"/>
                <a:buFont typeface="Wingdings" panose="05000000000000000000" pitchFamily="2" charset="2"/>
                <a:buChar char="n"/>
                <a:defRPr kumimoji="1" sz="30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buChar char="q"/>
                <a:defRPr kumimoji="1" sz="26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buChar char="n"/>
                <a:defRPr kumimoji="1" sz="22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buChar char="q"/>
                <a:defRPr kumimoji="1" sz="2000">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9pPr>
            </a:lstStyle>
            <a:p>
              <a:pPr eaLnBrk="1" hangingPunct="1">
                <a:spcBef>
                  <a:spcPct val="0"/>
                </a:spcBef>
                <a:buClrTx/>
                <a:buSzTx/>
                <a:buFontTx/>
                <a:buNone/>
              </a:pPr>
              <a:r>
                <a:rPr kumimoji="0" lang="zh-TW" altLang="zh-TW" sz="900" b="1">
                  <a:solidFill>
                    <a:srgbClr val="FF0000"/>
                  </a:solidFill>
                  <a:latin typeface="Times New Roman" panose="02020603050405020304" pitchFamily="18" charset="0"/>
                  <a:ea typeface="新細明體" panose="02020500000000000000" pitchFamily="18" charset="-120"/>
                  <a:cs typeface="Times New Roman" panose="02020603050405020304" pitchFamily="18" charset="0"/>
                </a:rPr>
                <a:t> </a:t>
              </a:r>
              <a:endParaRPr kumimoji="0" lang="zh-TW" altLang="zh-TW" sz="2400">
                <a:solidFill>
                  <a:srgbClr val="000000"/>
                </a:solidFill>
                <a:latin typeface="Constantia" panose="02030602050306030303" pitchFamily="18" charset="0"/>
                <a:ea typeface="新細明體" panose="02020500000000000000" pitchFamily="18" charset="-120"/>
                <a:cs typeface="Times New Roman" panose="02020603050405020304" pitchFamily="18" charset="0"/>
              </a:endParaRPr>
            </a:p>
          </p:txBody>
        </p:sp>
        <p:sp>
          <p:nvSpPr>
            <p:cNvPr id="54385" name="Rectangle 17"/>
            <p:cNvSpPr>
              <a:spLocks noChangeArrowheads="1"/>
            </p:cNvSpPr>
            <p:nvPr/>
          </p:nvSpPr>
          <p:spPr bwMode="auto">
            <a:xfrm>
              <a:off x="1478" y="1805"/>
              <a:ext cx="90" cy="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accent1"/>
                </a:buClr>
                <a:buSzPct val="65000"/>
                <a:buFont typeface="Wingdings" panose="05000000000000000000" pitchFamily="2" charset="2"/>
                <a:buChar char="n"/>
                <a:defRPr kumimoji="1" sz="30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buChar char="q"/>
                <a:defRPr kumimoji="1" sz="26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buChar char="n"/>
                <a:defRPr kumimoji="1" sz="22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buChar char="q"/>
                <a:defRPr kumimoji="1" sz="2000">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9pPr>
            </a:lstStyle>
            <a:p>
              <a:pPr eaLnBrk="1" hangingPunct="1">
                <a:spcBef>
                  <a:spcPct val="0"/>
                </a:spcBef>
                <a:buClrTx/>
                <a:buSzTx/>
                <a:buFontTx/>
                <a:buNone/>
              </a:pPr>
              <a:r>
                <a:rPr kumimoji="0" lang="zh-TW" altLang="zh-TW" sz="900" b="1">
                  <a:solidFill>
                    <a:srgbClr val="FF0000"/>
                  </a:solidFill>
                  <a:latin typeface="Times New Roman" panose="02020603050405020304" pitchFamily="18" charset="0"/>
                  <a:ea typeface="新細明體" panose="02020500000000000000" pitchFamily="18" charset="-120"/>
                  <a:cs typeface="Times New Roman" panose="02020603050405020304" pitchFamily="18" charset="0"/>
                </a:rPr>
                <a:t> </a:t>
              </a:r>
              <a:endParaRPr kumimoji="0" lang="zh-TW" altLang="zh-TW" sz="2400">
                <a:solidFill>
                  <a:srgbClr val="000000"/>
                </a:solidFill>
                <a:latin typeface="Constantia" panose="02030602050306030303" pitchFamily="18" charset="0"/>
                <a:ea typeface="新細明體" panose="02020500000000000000" pitchFamily="18" charset="-120"/>
                <a:cs typeface="Times New Roman" panose="02020603050405020304" pitchFamily="18" charset="0"/>
              </a:endParaRPr>
            </a:p>
          </p:txBody>
        </p:sp>
        <p:sp>
          <p:nvSpPr>
            <p:cNvPr id="54386" name="Freeform 15"/>
            <p:cNvSpPr>
              <a:spLocks noEditPoints="1"/>
            </p:cNvSpPr>
            <p:nvPr/>
          </p:nvSpPr>
          <p:spPr bwMode="auto">
            <a:xfrm>
              <a:off x="7966" y="5312"/>
              <a:ext cx="60" cy="218"/>
            </a:xfrm>
            <a:custGeom>
              <a:avLst/>
              <a:gdLst>
                <a:gd name="T0" fmla="*/ 0 w 200"/>
                <a:gd name="T1" fmla="*/ 0 h 616"/>
                <a:gd name="T2" fmla="*/ 0 w 200"/>
                <a:gd name="T3" fmla="*/ 0 h 616"/>
                <a:gd name="T4" fmla="*/ 0 w 200"/>
                <a:gd name="T5" fmla="*/ 0 h 616"/>
                <a:gd name="T6" fmla="*/ 0 w 200"/>
                <a:gd name="T7" fmla="*/ 0 h 616"/>
                <a:gd name="T8" fmla="*/ 0 w 200"/>
                <a:gd name="T9" fmla="*/ 0 h 616"/>
                <a:gd name="T10" fmla="*/ 0 w 200"/>
                <a:gd name="T11" fmla="*/ 0 h 616"/>
                <a:gd name="T12" fmla="*/ 0 w 200"/>
                <a:gd name="T13" fmla="*/ 0 h 616"/>
                <a:gd name="T14" fmla="*/ 0 w 200"/>
                <a:gd name="T15" fmla="*/ 0 h 616"/>
                <a:gd name="T16" fmla="*/ 0 w 200"/>
                <a:gd name="T17" fmla="*/ 0 h 616"/>
                <a:gd name="T18" fmla="*/ 0 w 200"/>
                <a:gd name="T19" fmla="*/ 0 h 616"/>
                <a:gd name="T20" fmla="*/ 0 w 200"/>
                <a:gd name="T21" fmla="*/ 0 h 61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0"/>
                <a:gd name="T34" fmla="*/ 0 h 616"/>
                <a:gd name="T35" fmla="*/ 200 w 200"/>
                <a:gd name="T36" fmla="*/ 616 h 61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0" h="616">
                  <a:moveTo>
                    <a:pt x="116" y="16"/>
                  </a:moveTo>
                  <a:lnTo>
                    <a:pt x="116" y="450"/>
                  </a:lnTo>
                  <a:cubicBezTo>
                    <a:pt x="116" y="459"/>
                    <a:pt x="109" y="466"/>
                    <a:pt x="100" y="466"/>
                  </a:cubicBezTo>
                  <a:cubicBezTo>
                    <a:pt x="91" y="466"/>
                    <a:pt x="83" y="459"/>
                    <a:pt x="83" y="450"/>
                  </a:cubicBezTo>
                  <a:lnTo>
                    <a:pt x="83" y="16"/>
                  </a:lnTo>
                  <a:cubicBezTo>
                    <a:pt x="83" y="7"/>
                    <a:pt x="91" y="0"/>
                    <a:pt x="100" y="0"/>
                  </a:cubicBezTo>
                  <a:cubicBezTo>
                    <a:pt x="109" y="0"/>
                    <a:pt x="116" y="7"/>
                    <a:pt x="116" y="16"/>
                  </a:cubicBezTo>
                  <a:close/>
                  <a:moveTo>
                    <a:pt x="200" y="416"/>
                  </a:moveTo>
                  <a:lnTo>
                    <a:pt x="100" y="616"/>
                  </a:lnTo>
                  <a:lnTo>
                    <a:pt x="0" y="416"/>
                  </a:lnTo>
                  <a:lnTo>
                    <a:pt x="200" y="416"/>
                  </a:lnTo>
                  <a:close/>
                </a:path>
              </a:pathLst>
            </a:custGeom>
            <a:solidFill>
              <a:srgbClr val="000000"/>
            </a:solidFill>
            <a:ln w="1">
              <a:solidFill>
                <a:srgbClr val="000000"/>
              </a:solidFill>
              <a:bevel/>
              <a:headEnd/>
              <a:tailEnd/>
            </a:ln>
          </p:spPr>
          <p:txBody>
            <a:bodyPr/>
            <a:lstStyle/>
            <a:p>
              <a:endParaRPr lang="zh-TW" altLang="en-US"/>
            </a:p>
          </p:txBody>
        </p:sp>
        <p:sp>
          <p:nvSpPr>
            <p:cNvPr id="54387" name="Rectangle 13"/>
            <p:cNvSpPr>
              <a:spLocks noChangeArrowheads="1"/>
            </p:cNvSpPr>
            <p:nvPr/>
          </p:nvSpPr>
          <p:spPr bwMode="auto">
            <a:xfrm>
              <a:off x="7671" y="5533"/>
              <a:ext cx="671" cy="875"/>
            </a:xfrm>
            <a:prstGeom prst="rect">
              <a:avLst/>
            </a:prstGeom>
            <a:noFill/>
            <a:ln w="7" cap="rnd">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accent1"/>
                </a:buClr>
                <a:buSzPct val="65000"/>
                <a:buFont typeface="Wingdings" panose="05000000000000000000" pitchFamily="2" charset="2"/>
                <a:buChar char="n"/>
                <a:defRPr kumimoji="1" sz="30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buChar char="q"/>
                <a:defRPr kumimoji="1" sz="26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buChar char="n"/>
                <a:defRPr kumimoji="1" sz="22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buChar char="q"/>
                <a:defRPr kumimoji="1" sz="2000">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9pPr>
            </a:lstStyle>
            <a:p>
              <a:pPr eaLnBrk="1" hangingPunct="1">
                <a:spcBef>
                  <a:spcPct val="0"/>
                </a:spcBef>
                <a:buClrTx/>
                <a:buSzTx/>
                <a:buFontTx/>
                <a:buNone/>
              </a:pPr>
              <a:endParaRPr kumimoji="0" lang="zh-TW" altLang="en-US" sz="2400">
                <a:solidFill>
                  <a:srgbClr val="000000"/>
                </a:solidFill>
                <a:latin typeface="Constantia" panose="02030602050306030303" pitchFamily="18" charset="0"/>
              </a:endParaRPr>
            </a:p>
          </p:txBody>
        </p:sp>
        <p:sp>
          <p:nvSpPr>
            <p:cNvPr id="54388" name="Rectangle 11"/>
            <p:cNvSpPr>
              <a:spLocks noChangeArrowheads="1"/>
            </p:cNvSpPr>
            <p:nvPr/>
          </p:nvSpPr>
          <p:spPr bwMode="auto">
            <a:xfrm>
              <a:off x="7745" y="5681"/>
              <a:ext cx="501" cy="2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lr>
                  <a:schemeClr val="accent1"/>
                </a:buClr>
                <a:buSzPct val="65000"/>
                <a:buFont typeface="Wingdings" panose="05000000000000000000" pitchFamily="2" charset="2"/>
                <a:buChar char="n"/>
                <a:defRPr kumimoji="1" sz="30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buChar char="q"/>
                <a:defRPr kumimoji="1" sz="26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buChar char="n"/>
                <a:defRPr kumimoji="1" sz="22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buChar char="q"/>
                <a:defRPr kumimoji="1" sz="2000">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9pPr>
            </a:lstStyle>
            <a:p>
              <a:pPr eaLnBrk="1" hangingPunct="1">
                <a:spcBef>
                  <a:spcPct val="0"/>
                </a:spcBef>
                <a:buClrTx/>
                <a:buSzTx/>
                <a:buFontTx/>
                <a:buNone/>
              </a:pPr>
              <a:r>
                <a:rPr kumimoji="0" lang="zh-TW" altLang="en-US" sz="1400" b="1" u="sng">
                  <a:solidFill>
                    <a:srgbClr val="FF0000"/>
                  </a:solidFill>
                  <a:latin typeface="Calibri" panose="020F0502020204030204" pitchFamily="34" charset="0"/>
                  <a:ea typeface="新細明體" panose="02020500000000000000" pitchFamily="18" charset="-120"/>
                  <a:cs typeface="標楷體" panose="03000509000000000000" pitchFamily="65" charset="-120"/>
                </a:rPr>
                <a:t>比價</a:t>
              </a:r>
              <a:endParaRPr kumimoji="0" lang="zh-TW" altLang="en-US" sz="1400">
                <a:solidFill>
                  <a:srgbClr val="000000"/>
                </a:solidFill>
                <a:latin typeface="Constantia" panose="02030602050306030303" pitchFamily="18" charset="0"/>
                <a:ea typeface="新細明體" panose="02020500000000000000" pitchFamily="18" charset="-120"/>
                <a:cs typeface="標楷體" panose="03000509000000000000" pitchFamily="65" charset="-120"/>
              </a:endParaRPr>
            </a:p>
          </p:txBody>
        </p:sp>
        <p:sp>
          <p:nvSpPr>
            <p:cNvPr id="54389" name="Rectangle 10"/>
            <p:cNvSpPr>
              <a:spLocks noChangeArrowheads="1"/>
            </p:cNvSpPr>
            <p:nvPr/>
          </p:nvSpPr>
          <p:spPr bwMode="auto">
            <a:xfrm>
              <a:off x="3687" y="3030"/>
              <a:ext cx="1129" cy="2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lr>
                  <a:schemeClr val="accent1"/>
                </a:buClr>
                <a:buSzPct val="65000"/>
                <a:buFont typeface="Wingdings" panose="05000000000000000000" pitchFamily="2" charset="2"/>
                <a:buChar char="n"/>
                <a:defRPr kumimoji="1" sz="30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buChar char="q"/>
                <a:defRPr kumimoji="1" sz="26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buChar char="n"/>
                <a:defRPr kumimoji="1" sz="22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buChar char="q"/>
                <a:defRPr kumimoji="1" sz="2000">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9pPr>
            </a:lstStyle>
            <a:p>
              <a:pPr eaLnBrk="1" hangingPunct="1">
                <a:spcBef>
                  <a:spcPct val="0"/>
                </a:spcBef>
                <a:buClrTx/>
                <a:buSzTx/>
                <a:buFontTx/>
                <a:buNone/>
              </a:pPr>
              <a:r>
                <a:rPr kumimoji="0" lang="en-US" altLang="zh-TW" sz="1400" b="1">
                  <a:solidFill>
                    <a:srgbClr val="000000"/>
                  </a:solidFill>
                  <a:latin typeface="Calibri" panose="020F0502020204030204" pitchFamily="34" charset="0"/>
                  <a:ea typeface="新細明體" panose="02020500000000000000" pitchFamily="18" charset="-120"/>
                  <a:cs typeface="標楷體" panose="03000509000000000000" pitchFamily="65" charset="-120"/>
                </a:rPr>
                <a:t>(</a:t>
              </a:r>
              <a:r>
                <a:rPr kumimoji="0" lang="zh-TW" altLang="en-US" sz="1400" b="1">
                  <a:solidFill>
                    <a:srgbClr val="000000"/>
                  </a:solidFill>
                  <a:latin typeface="Calibri" panose="020F0502020204030204" pitchFamily="34" charset="0"/>
                  <a:ea typeface="新細明體" panose="02020500000000000000" pitchFamily="18" charset="-120"/>
                  <a:cs typeface="標楷體" panose="03000509000000000000" pitchFamily="65" charset="-120"/>
                </a:rPr>
                <a:t>公開招標</a:t>
              </a:r>
              <a:r>
                <a:rPr kumimoji="0" lang="en-US" altLang="zh-TW" sz="1400" b="1">
                  <a:solidFill>
                    <a:srgbClr val="000000"/>
                  </a:solidFill>
                  <a:latin typeface="Calibri" panose="020F0502020204030204" pitchFamily="34" charset="0"/>
                  <a:ea typeface="新細明體" panose="02020500000000000000" pitchFamily="18" charset="-120"/>
                  <a:cs typeface="標楷體" panose="03000509000000000000" pitchFamily="65" charset="-120"/>
                </a:rPr>
                <a:t>)</a:t>
              </a:r>
              <a:endParaRPr kumimoji="0" lang="en-US" altLang="zh-TW" sz="1400" b="1">
                <a:solidFill>
                  <a:srgbClr val="000000"/>
                </a:solidFill>
                <a:latin typeface="Constantia" panose="02030602050306030303" pitchFamily="18" charset="0"/>
                <a:ea typeface="新細明體" panose="02020500000000000000" pitchFamily="18" charset="-120"/>
                <a:cs typeface="標楷體" panose="03000509000000000000" pitchFamily="65" charset="-120"/>
              </a:endParaRPr>
            </a:p>
          </p:txBody>
        </p:sp>
        <p:sp>
          <p:nvSpPr>
            <p:cNvPr id="54390" name="Rectangle 9"/>
            <p:cNvSpPr>
              <a:spLocks noChangeArrowheads="1"/>
            </p:cNvSpPr>
            <p:nvPr/>
          </p:nvSpPr>
          <p:spPr bwMode="auto">
            <a:xfrm>
              <a:off x="5237" y="3025"/>
              <a:ext cx="1024" cy="2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lr>
                  <a:schemeClr val="accent1"/>
                </a:buClr>
                <a:buSzPct val="65000"/>
                <a:buFont typeface="Wingdings" panose="05000000000000000000" pitchFamily="2" charset="2"/>
                <a:buChar char="n"/>
                <a:defRPr kumimoji="1" sz="30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buChar char="q"/>
                <a:defRPr kumimoji="1" sz="26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buChar char="n"/>
                <a:defRPr kumimoji="1" sz="22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buChar char="q"/>
                <a:defRPr kumimoji="1" sz="2000">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9pPr>
            </a:lstStyle>
            <a:p>
              <a:pPr eaLnBrk="1" hangingPunct="1">
                <a:spcBef>
                  <a:spcPct val="0"/>
                </a:spcBef>
                <a:buClrTx/>
                <a:buSzTx/>
                <a:buFontTx/>
                <a:buNone/>
              </a:pPr>
              <a:r>
                <a:rPr kumimoji="0" lang="en-US" altLang="zh-TW" sz="1400" b="1">
                  <a:solidFill>
                    <a:srgbClr val="000000"/>
                  </a:solidFill>
                  <a:latin typeface="細明體" panose="02020509000000000000" pitchFamily="49" charset="-120"/>
                  <a:ea typeface="細明體" panose="02020509000000000000" pitchFamily="49" charset="-120"/>
                  <a:cs typeface="標楷體" panose="03000509000000000000" pitchFamily="65" charset="-120"/>
                </a:rPr>
                <a:t>(</a:t>
              </a:r>
              <a:r>
                <a:rPr kumimoji="0" lang="zh-TW" altLang="en-US" sz="1400" b="1">
                  <a:solidFill>
                    <a:srgbClr val="000000"/>
                  </a:solidFill>
                  <a:latin typeface="細明體" panose="02020509000000000000" pitchFamily="49" charset="-120"/>
                  <a:ea typeface="細明體" panose="02020509000000000000" pitchFamily="49" charset="-120"/>
                  <a:cs typeface="標楷體" panose="03000509000000000000" pitchFamily="65" charset="-120"/>
                </a:rPr>
                <a:t>公開招標</a:t>
              </a:r>
              <a:r>
                <a:rPr kumimoji="0" lang="en-US" altLang="zh-TW" sz="1400" b="1">
                  <a:solidFill>
                    <a:srgbClr val="000000"/>
                  </a:solidFill>
                  <a:latin typeface="細明體" panose="02020509000000000000" pitchFamily="49" charset="-120"/>
                  <a:ea typeface="細明體" panose="02020509000000000000" pitchFamily="49" charset="-120"/>
                  <a:cs typeface="標楷體" panose="03000509000000000000" pitchFamily="65" charset="-120"/>
                </a:rPr>
                <a:t>)</a:t>
              </a:r>
              <a:endParaRPr kumimoji="0" lang="en-US" altLang="zh-TW" sz="1400" b="1">
                <a:solidFill>
                  <a:srgbClr val="000000"/>
                </a:solidFill>
                <a:latin typeface="細明體" panose="02020509000000000000" pitchFamily="49" charset="-120"/>
                <a:ea typeface="細明體" panose="02020509000000000000" pitchFamily="49" charset="-120"/>
                <a:cs typeface="新細明體" panose="02020500000000000000" pitchFamily="18" charset="-120"/>
              </a:endParaRPr>
            </a:p>
          </p:txBody>
        </p:sp>
        <p:sp>
          <p:nvSpPr>
            <p:cNvPr id="54391" name="Rectangle 8"/>
            <p:cNvSpPr>
              <a:spLocks noChangeArrowheads="1"/>
            </p:cNvSpPr>
            <p:nvPr/>
          </p:nvSpPr>
          <p:spPr bwMode="auto">
            <a:xfrm>
              <a:off x="-4" y="3025"/>
              <a:ext cx="1402" cy="2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lr>
                  <a:schemeClr val="accent1"/>
                </a:buClr>
                <a:buSzPct val="65000"/>
                <a:buFont typeface="Wingdings" panose="05000000000000000000" pitchFamily="2" charset="2"/>
                <a:buChar char="n"/>
                <a:defRPr kumimoji="1" sz="30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buChar char="q"/>
                <a:defRPr kumimoji="1" sz="26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buChar char="n"/>
                <a:defRPr kumimoji="1" sz="22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buChar char="q"/>
                <a:defRPr kumimoji="1" sz="2000">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9pPr>
            </a:lstStyle>
            <a:p>
              <a:pPr eaLnBrk="1" hangingPunct="1">
                <a:spcBef>
                  <a:spcPct val="0"/>
                </a:spcBef>
                <a:buClrTx/>
                <a:buSzTx/>
                <a:buFontTx/>
                <a:buNone/>
              </a:pPr>
              <a:r>
                <a:rPr kumimoji="0" lang="en-US" altLang="zh-TW" sz="1400" b="1">
                  <a:solidFill>
                    <a:srgbClr val="000000"/>
                  </a:solidFill>
                  <a:latin typeface="Calibri" panose="020F0502020204030204" pitchFamily="34" charset="0"/>
                  <a:ea typeface="新細明體" panose="02020500000000000000" pitchFamily="18" charset="-120"/>
                  <a:cs typeface="標楷體" panose="03000509000000000000" pitchFamily="65" charset="-120"/>
                </a:rPr>
                <a:t>(</a:t>
              </a:r>
              <a:r>
                <a:rPr kumimoji="0" lang="zh-TW" altLang="en-US" sz="1400" b="1">
                  <a:solidFill>
                    <a:srgbClr val="000000"/>
                  </a:solidFill>
                  <a:latin typeface="Calibri" panose="020F0502020204030204" pitchFamily="34" charset="0"/>
                  <a:ea typeface="新細明體" panose="02020500000000000000" pitchFamily="18" charset="-120"/>
                  <a:cs typeface="標楷體" panose="03000509000000000000" pitchFamily="65" charset="-120"/>
                </a:rPr>
                <a:t>公開取得</a:t>
              </a:r>
              <a:r>
                <a:rPr kumimoji="0" lang="en-US" altLang="zh-TW" sz="1400" b="1">
                  <a:solidFill>
                    <a:srgbClr val="000000"/>
                  </a:solidFill>
                  <a:latin typeface="Calibri" panose="020F0502020204030204" pitchFamily="34" charset="0"/>
                  <a:ea typeface="新細明體" panose="02020500000000000000" pitchFamily="18" charset="-120"/>
                  <a:cs typeface="標楷體" panose="03000509000000000000" pitchFamily="65" charset="-120"/>
                </a:rPr>
                <a:t>.</a:t>
              </a:r>
              <a:r>
                <a:rPr kumimoji="0" lang="zh-TW" altLang="en-US" sz="1400" b="1">
                  <a:solidFill>
                    <a:srgbClr val="000000"/>
                  </a:solidFill>
                  <a:latin typeface="Calibri" panose="020F0502020204030204" pitchFamily="34" charset="0"/>
                  <a:ea typeface="新細明體" panose="02020500000000000000" pitchFamily="18" charset="-120"/>
                  <a:cs typeface="標楷體" panose="03000509000000000000" pitchFamily="65" charset="-120"/>
                </a:rPr>
                <a:t>企畫書</a:t>
              </a:r>
              <a:r>
                <a:rPr kumimoji="0" lang="en-US" altLang="zh-TW" sz="1400" b="1">
                  <a:solidFill>
                    <a:srgbClr val="000000"/>
                  </a:solidFill>
                  <a:latin typeface="Calibri" panose="020F0502020204030204" pitchFamily="34" charset="0"/>
                  <a:ea typeface="新細明體" panose="02020500000000000000" pitchFamily="18" charset="-120"/>
                  <a:cs typeface="標楷體" panose="03000509000000000000" pitchFamily="65" charset="-120"/>
                </a:rPr>
                <a:t>)</a:t>
              </a:r>
              <a:endParaRPr kumimoji="0" lang="en-US" altLang="zh-TW" sz="1400" b="1">
                <a:solidFill>
                  <a:srgbClr val="000000"/>
                </a:solidFill>
                <a:latin typeface="Constantia" panose="02030602050306030303" pitchFamily="18" charset="0"/>
                <a:ea typeface="新細明體" panose="02020500000000000000" pitchFamily="18" charset="-120"/>
                <a:cs typeface="標楷體" panose="03000509000000000000" pitchFamily="65" charset="-120"/>
              </a:endParaRPr>
            </a:p>
          </p:txBody>
        </p:sp>
        <p:sp>
          <p:nvSpPr>
            <p:cNvPr id="54392" name="Rectangle 86"/>
            <p:cNvSpPr>
              <a:spLocks noChangeArrowheads="1"/>
            </p:cNvSpPr>
            <p:nvPr/>
          </p:nvSpPr>
          <p:spPr bwMode="auto">
            <a:xfrm>
              <a:off x="5320" y="5892"/>
              <a:ext cx="1112" cy="4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accent1"/>
                </a:buClr>
                <a:buSzPct val="65000"/>
                <a:buFont typeface="Wingdings" panose="05000000000000000000" pitchFamily="2" charset="2"/>
                <a:buChar char="n"/>
                <a:defRPr kumimoji="1" sz="30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buChar char="q"/>
                <a:defRPr kumimoji="1" sz="26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buChar char="n"/>
                <a:defRPr kumimoji="1" sz="22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buChar char="q"/>
                <a:defRPr kumimoji="1" sz="2000">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9pPr>
            </a:lstStyle>
            <a:p>
              <a:pPr eaLnBrk="1" hangingPunct="1">
                <a:spcBef>
                  <a:spcPct val="0"/>
                </a:spcBef>
                <a:buClrTx/>
                <a:buSzTx/>
                <a:buFontTx/>
                <a:buNone/>
              </a:pPr>
              <a:r>
                <a:rPr kumimoji="0" lang="zh-TW" altLang="en-US" sz="1400" b="1">
                  <a:solidFill>
                    <a:srgbClr val="000000"/>
                  </a:solidFill>
                  <a:latin typeface="Constantia" panose="02030602050306030303" pitchFamily="18" charset="0"/>
                  <a:ea typeface="新細明體" panose="02020500000000000000" pitchFamily="18" charset="-120"/>
                  <a:cs typeface="標楷體" panose="03000509000000000000" pitchFamily="65" charset="-120"/>
                </a:rPr>
                <a:t>評分及格最低</a:t>
              </a:r>
              <a:endParaRPr kumimoji="0" lang="en-US" altLang="zh-TW" sz="1400" b="1">
                <a:solidFill>
                  <a:srgbClr val="000000"/>
                </a:solidFill>
                <a:latin typeface="Constantia" panose="02030602050306030303" pitchFamily="18" charset="0"/>
                <a:ea typeface="新細明體" panose="02020500000000000000" pitchFamily="18" charset="-120"/>
                <a:cs typeface="標楷體" panose="03000509000000000000" pitchFamily="65" charset="-120"/>
              </a:endParaRPr>
            </a:p>
            <a:p>
              <a:pPr eaLnBrk="1" hangingPunct="1">
                <a:spcBef>
                  <a:spcPct val="0"/>
                </a:spcBef>
                <a:buClrTx/>
                <a:buSzTx/>
                <a:buFontTx/>
                <a:buNone/>
              </a:pPr>
              <a:r>
                <a:rPr kumimoji="0" lang="zh-TW" altLang="en-US" sz="1400" b="1">
                  <a:solidFill>
                    <a:srgbClr val="000000"/>
                  </a:solidFill>
                  <a:latin typeface="Constantia" panose="02030602050306030303" pitchFamily="18" charset="0"/>
                  <a:ea typeface="新細明體" panose="02020500000000000000" pitchFamily="18" charset="-120"/>
                  <a:cs typeface="標楷體" panose="03000509000000000000" pitchFamily="65" charset="-120"/>
                </a:rPr>
                <a:t>標錯誤態樣</a:t>
              </a:r>
              <a:endParaRPr kumimoji="0" lang="zh-TW" altLang="zh-TW" sz="1400" b="1">
                <a:solidFill>
                  <a:srgbClr val="000000"/>
                </a:solidFill>
                <a:latin typeface="Constantia" panose="02030602050306030303" pitchFamily="18" charset="0"/>
                <a:ea typeface="新細明體" panose="02020500000000000000" pitchFamily="18" charset="-120"/>
                <a:cs typeface="標楷體" panose="03000509000000000000" pitchFamily="65" charset="-120"/>
              </a:endParaRPr>
            </a:p>
          </p:txBody>
        </p:sp>
        <p:sp>
          <p:nvSpPr>
            <p:cNvPr id="54393" name="Rectangle 86"/>
            <p:cNvSpPr>
              <a:spLocks noChangeArrowheads="1"/>
            </p:cNvSpPr>
            <p:nvPr/>
          </p:nvSpPr>
          <p:spPr bwMode="auto">
            <a:xfrm>
              <a:off x="3965" y="5882"/>
              <a:ext cx="742" cy="4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accent1"/>
                </a:buClr>
                <a:buSzPct val="65000"/>
                <a:buFont typeface="Wingdings" panose="05000000000000000000" pitchFamily="2" charset="2"/>
                <a:buChar char="n"/>
                <a:defRPr kumimoji="1" sz="30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buChar char="q"/>
                <a:defRPr kumimoji="1" sz="26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buChar char="n"/>
                <a:defRPr kumimoji="1" sz="22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buChar char="q"/>
                <a:defRPr kumimoji="1" sz="2000">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9pPr>
            </a:lstStyle>
            <a:p>
              <a:pPr eaLnBrk="1" hangingPunct="1">
                <a:spcBef>
                  <a:spcPct val="0"/>
                </a:spcBef>
                <a:buClrTx/>
                <a:buSzTx/>
                <a:buFontTx/>
                <a:buNone/>
              </a:pPr>
              <a:r>
                <a:rPr kumimoji="0" lang="zh-TW" altLang="en-US" sz="1400" b="1">
                  <a:solidFill>
                    <a:srgbClr val="000000"/>
                  </a:solidFill>
                  <a:latin typeface="Calibri" panose="020F0502020204030204" pitchFamily="34" charset="0"/>
                  <a:ea typeface="新細明體" panose="02020500000000000000" pitchFamily="18" charset="-120"/>
                  <a:cs typeface="標楷體" panose="03000509000000000000" pitchFamily="65" charset="-120"/>
                </a:rPr>
                <a:t>最有利標</a:t>
              </a:r>
              <a:endParaRPr kumimoji="0" lang="en-US" altLang="zh-TW" sz="1400" b="1">
                <a:solidFill>
                  <a:srgbClr val="000000"/>
                </a:solidFill>
                <a:latin typeface="Calibri" panose="020F0502020204030204" pitchFamily="34" charset="0"/>
                <a:ea typeface="新細明體" panose="02020500000000000000" pitchFamily="18" charset="-120"/>
                <a:cs typeface="標楷體" panose="03000509000000000000" pitchFamily="65" charset="-120"/>
              </a:endParaRPr>
            </a:p>
            <a:p>
              <a:pPr eaLnBrk="1" hangingPunct="1">
                <a:spcBef>
                  <a:spcPct val="0"/>
                </a:spcBef>
                <a:buClrTx/>
                <a:buSzTx/>
                <a:buFontTx/>
                <a:buNone/>
              </a:pPr>
              <a:r>
                <a:rPr kumimoji="0" lang="zh-TW" altLang="en-US" sz="1400" b="1">
                  <a:solidFill>
                    <a:srgbClr val="000000"/>
                  </a:solidFill>
                  <a:latin typeface="Calibri" panose="020F0502020204030204" pitchFamily="34" charset="0"/>
                  <a:ea typeface="新細明體" panose="02020500000000000000" pitchFamily="18" charset="-120"/>
                  <a:cs typeface="標楷體" panose="03000509000000000000" pitchFamily="65" charset="-120"/>
                </a:rPr>
                <a:t>作業手冊</a:t>
              </a:r>
              <a:endParaRPr kumimoji="0" lang="zh-TW" altLang="en-US" sz="1400" b="1">
                <a:solidFill>
                  <a:srgbClr val="000000"/>
                </a:solidFill>
                <a:latin typeface="Constantia" panose="02030602050306030303" pitchFamily="18" charset="0"/>
                <a:ea typeface="新細明體" panose="02020500000000000000" pitchFamily="18" charset="-120"/>
                <a:cs typeface="標楷體" panose="03000509000000000000" pitchFamily="65" charset="-120"/>
              </a:endParaRPr>
            </a:p>
          </p:txBody>
        </p:sp>
        <p:sp>
          <p:nvSpPr>
            <p:cNvPr id="54394" name="Rectangle 9"/>
            <p:cNvSpPr>
              <a:spLocks noChangeArrowheads="1"/>
            </p:cNvSpPr>
            <p:nvPr/>
          </p:nvSpPr>
          <p:spPr bwMode="auto">
            <a:xfrm>
              <a:off x="6565" y="3099"/>
              <a:ext cx="1024" cy="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lr>
                  <a:schemeClr val="accent1"/>
                </a:buClr>
                <a:buSzPct val="65000"/>
                <a:buFont typeface="Wingdings" panose="05000000000000000000" pitchFamily="2" charset="2"/>
                <a:buChar char="n"/>
                <a:defRPr kumimoji="1" sz="30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buChar char="q"/>
                <a:defRPr kumimoji="1" sz="26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buChar char="n"/>
                <a:defRPr kumimoji="1" sz="22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buChar char="q"/>
                <a:defRPr kumimoji="1" sz="2000">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9pPr>
            </a:lstStyle>
            <a:p>
              <a:pPr eaLnBrk="1" hangingPunct="1">
                <a:spcBef>
                  <a:spcPct val="0"/>
                </a:spcBef>
                <a:buClrTx/>
                <a:buSzTx/>
                <a:buFontTx/>
                <a:buNone/>
              </a:pPr>
              <a:r>
                <a:rPr kumimoji="0" lang="en-US" altLang="zh-TW" sz="1100" b="1">
                  <a:solidFill>
                    <a:srgbClr val="000000"/>
                  </a:solidFill>
                  <a:latin typeface="細明體" panose="02020509000000000000" pitchFamily="49" charset="-120"/>
                  <a:ea typeface="細明體" panose="02020509000000000000" pitchFamily="49" charset="-120"/>
                  <a:cs typeface="標楷體" panose="03000509000000000000" pitchFamily="65" charset="-120"/>
                </a:rPr>
                <a:t>(</a:t>
              </a:r>
              <a:r>
                <a:rPr kumimoji="0" lang="zh-TW" altLang="en-US" sz="1100" b="1">
                  <a:solidFill>
                    <a:srgbClr val="000000"/>
                  </a:solidFill>
                  <a:latin typeface="細明體" panose="02020509000000000000" pitchFamily="49" charset="-120"/>
                  <a:ea typeface="細明體" panose="02020509000000000000" pitchFamily="49" charset="-120"/>
                  <a:cs typeface="標楷體" panose="03000509000000000000" pitchFamily="65" charset="-120"/>
                </a:rPr>
                <a:t>公開招標</a:t>
              </a:r>
              <a:r>
                <a:rPr kumimoji="0" lang="en-US" altLang="zh-TW" sz="1100" b="1">
                  <a:solidFill>
                    <a:srgbClr val="000000"/>
                  </a:solidFill>
                  <a:latin typeface="細明體" panose="02020509000000000000" pitchFamily="49" charset="-120"/>
                  <a:ea typeface="細明體" panose="02020509000000000000" pitchFamily="49" charset="-120"/>
                  <a:cs typeface="標楷體" panose="03000509000000000000" pitchFamily="65" charset="-120"/>
                </a:rPr>
                <a:t>)</a:t>
              </a:r>
              <a:endParaRPr kumimoji="0" lang="en-US" altLang="zh-TW" sz="1100" b="1">
                <a:solidFill>
                  <a:srgbClr val="000000"/>
                </a:solidFill>
                <a:latin typeface="細明體" panose="02020509000000000000" pitchFamily="49" charset="-120"/>
                <a:ea typeface="細明體" panose="02020509000000000000" pitchFamily="49" charset="-120"/>
                <a:cs typeface="新細明體" panose="02020500000000000000" pitchFamily="18" charset="-120"/>
              </a:endParaRPr>
            </a:p>
          </p:txBody>
        </p:sp>
        <p:sp>
          <p:nvSpPr>
            <p:cNvPr id="54395" name="Rectangle 9"/>
            <p:cNvSpPr>
              <a:spLocks noChangeArrowheads="1"/>
            </p:cNvSpPr>
            <p:nvPr/>
          </p:nvSpPr>
          <p:spPr bwMode="auto">
            <a:xfrm>
              <a:off x="7597" y="3099"/>
              <a:ext cx="1024" cy="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lr>
                  <a:schemeClr val="accent1"/>
                </a:buClr>
                <a:buSzPct val="65000"/>
                <a:buFont typeface="Wingdings" panose="05000000000000000000" pitchFamily="2" charset="2"/>
                <a:buChar char="n"/>
                <a:defRPr kumimoji="1" sz="30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buChar char="q"/>
                <a:defRPr kumimoji="1" sz="26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buChar char="n"/>
                <a:defRPr kumimoji="1" sz="22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buChar char="q"/>
                <a:defRPr kumimoji="1" sz="2000">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9pPr>
            </a:lstStyle>
            <a:p>
              <a:pPr eaLnBrk="1" hangingPunct="1">
                <a:spcBef>
                  <a:spcPct val="0"/>
                </a:spcBef>
                <a:buClrTx/>
                <a:buSzTx/>
                <a:buFontTx/>
                <a:buNone/>
              </a:pPr>
              <a:r>
                <a:rPr kumimoji="0" lang="en-US" altLang="zh-TW" sz="1100" b="1">
                  <a:solidFill>
                    <a:srgbClr val="000000"/>
                  </a:solidFill>
                  <a:latin typeface="細明體" panose="02020509000000000000" pitchFamily="49" charset="-120"/>
                  <a:ea typeface="細明體" panose="02020509000000000000" pitchFamily="49" charset="-120"/>
                  <a:cs typeface="標楷體" panose="03000509000000000000" pitchFamily="65" charset="-120"/>
                </a:rPr>
                <a:t>(</a:t>
              </a:r>
              <a:r>
                <a:rPr kumimoji="0" lang="zh-TW" altLang="en-US" sz="1100" b="1">
                  <a:solidFill>
                    <a:srgbClr val="000000"/>
                  </a:solidFill>
                  <a:latin typeface="細明體" panose="02020509000000000000" pitchFamily="49" charset="-120"/>
                  <a:ea typeface="細明體" panose="02020509000000000000" pitchFamily="49" charset="-120"/>
                  <a:cs typeface="標楷體" panose="03000509000000000000" pitchFamily="65" charset="-120"/>
                </a:rPr>
                <a:t>公開招標</a:t>
              </a:r>
              <a:r>
                <a:rPr kumimoji="0" lang="en-US" altLang="zh-TW" sz="1100" b="1">
                  <a:solidFill>
                    <a:srgbClr val="000000"/>
                  </a:solidFill>
                  <a:latin typeface="細明體" panose="02020509000000000000" pitchFamily="49" charset="-120"/>
                  <a:ea typeface="細明體" panose="02020509000000000000" pitchFamily="49" charset="-120"/>
                  <a:cs typeface="標楷體" panose="03000509000000000000" pitchFamily="65" charset="-120"/>
                </a:rPr>
                <a:t>)</a:t>
              </a:r>
              <a:endParaRPr kumimoji="0" lang="en-US" altLang="zh-TW" sz="1100" b="1">
                <a:solidFill>
                  <a:srgbClr val="000000"/>
                </a:solidFill>
                <a:latin typeface="細明體" panose="02020509000000000000" pitchFamily="49" charset="-120"/>
                <a:ea typeface="細明體" panose="02020509000000000000" pitchFamily="49" charset="-120"/>
                <a:cs typeface="新細明體" panose="02020500000000000000" pitchFamily="18" charset="-120"/>
              </a:endParaRPr>
            </a:p>
          </p:txBody>
        </p:sp>
        <p:sp>
          <p:nvSpPr>
            <p:cNvPr id="54396" name="Freeform 131"/>
            <p:cNvSpPr>
              <a:spLocks noEditPoints="1"/>
            </p:cNvSpPr>
            <p:nvPr/>
          </p:nvSpPr>
          <p:spPr bwMode="auto">
            <a:xfrm>
              <a:off x="6933" y="3320"/>
              <a:ext cx="47" cy="299"/>
            </a:xfrm>
            <a:custGeom>
              <a:avLst/>
              <a:gdLst>
                <a:gd name="T0" fmla="*/ 0 w 200"/>
                <a:gd name="T1" fmla="*/ 0 h 790"/>
                <a:gd name="T2" fmla="*/ 0 w 200"/>
                <a:gd name="T3" fmla="*/ 0 h 790"/>
                <a:gd name="T4" fmla="*/ 0 w 200"/>
                <a:gd name="T5" fmla="*/ 0 h 790"/>
                <a:gd name="T6" fmla="*/ 0 w 200"/>
                <a:gd name="T7" fmla="*/ 0 h 790"/>
                <a:gd name="T8" fmla="*/ 0 w 200"/>
                <a:gd name="T9" fmla="*/ 0 h 790"/>
                <a:gd name="T10" fmla="*/ 0 w 200"/>
                <a:gd name="T11" fmla="*/ 0 h 790"/>
                <a:gd name="T12" fmla="*/ 0 w 200"/>
                <a:gd name="T13" fmla="*/ 0 h 790"/>
                <a:gd name="T14" fmla="*/ 0 w 200"/>
                <a:gd name="T15" fmla="*/ 0 h 790"/>
                <a:gd name="T16" fmla="*/ 0 w 200"/>
                <a:gd name="T17" fmla="*/ 0 h 790"/>
                <a:gd name="T18" fmla="*/ 0 w 200"/>
                <a:gd name="T19" fmla="*/ 0 h 790"/>
                <a:gd name="T20" fmla="*/ 0 w 200"/>
                <a:gd name="T21" fmla="*/ 0 h 79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0"/>
                <a:gd name="T34" fmla="*/ 0 h 790"/>
                <a:gd name="T35" fmla="*/ 200 w 200"/>
                <a:gd name="T36" fmla="*/ 790 h 79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0" h="790">
                  <a:moveTo>
                    <a:pt x="117" y="17"/>
                  </a:moveTo>
                  <a:lnTo>
                    <a:pt x="117" y="624"/>
                  </a:lnTo>
                  <a:cubicBezTo>
                    <a:pt x="117" y="633"/>
                    <a:pt x="110" y="640"/>
                    <a:pt x="100" y="640"/>
                  </a:cubicBezTo>
                  <a:cubicBezTo>
                    <a:pt x="91" y="640"/>
                    <a:pt x="84" y="633"/>
                    <a:pt x="84" y="624"/>
                  </a:cubicBezTo>
                  <a:lnTo>
                    <a:pt x="84" y="17"/>
                  </a:lnTo>
                  <a:cubicBezTo>
                    <a:pt x="84" y="8"/>
                    <a:pt x="91" y="0"/>
                    <a:pt x="100" y="0"/>
                  </a:cubicBezTo>
                  <a:cubicBezTo>
                    <a:pt x="110" y="0"/>
                    <a:pt x="117" y="8"/>
                    <a:pt x="117" y="17"/>
                  </a:cubicBezTo>
                  <a:close/>
                  <a:moveTo>
                    <a:pt x="200" y="590"/>
                  </a:moveTo>
                  <a:lnTo>
                    <a:pt x="100" y="790"/>
                  </a:lnTo>
                  <a:lnTo>
                    <a:pt x="0" y="590"/>
                  </a:lnTo>
                  <a:lnTo>
                    <a:pt x="200" y="590"/>
                  </a:lnTo>
                  <a:close/>
                </a:path>
              </a:pathLst>
            </a:custGeom>
            <a:solidFill>
              <a:srgbClr val="000000"/>
            </a:solidFill>
            <a:ln w="1">
              <a:solidFill>
                <a:srgbClr val="000000"/>
              </a:solidFill>
              <a:bevel/>
              <a:headEnd/>
              <a:tailEnd/>
            </a:ln>
          </p:spPr>
          <p:txBody>
            <a:bodyPr/>
            <a:lstStyle/>
            <a:p>
              <a:endParaRPr lang="zh-TW" altLang="en-US"/>
            </a:p>
          </p:txBody>
        </p:sp>
        <p:sp>
          <p:nvSpPr>
            <p:cNvPr id="54397" name="Freeform 163"/>
            <p:cNvSpPr>
              <a:spLocks noEditPoints="1"/>
            </p:cNvSpPr>
            <p:nvPr/>
          </p:nvSpPr>
          <p:spPr bwMode="auto">
            <a:xfrm>
              <a:off x="4425" y="5312"/>
              <a:ext cx="74" cy="251"/>
            </a:xfrm>
            <a:custGeom>
              <a:avLst/>
              <a:gdLst>
                <a:gd name="T0" fmla="*/ 0 w 400"/>
                <a:gd name="T1" fmla="*/ 0 h 1833"/>
                <a:gd name="T2" fmla="*/ 0 w 400"/>
                <a:gd name="T3" fmla="*/ 0 h 1833"/>
                <a:gd name="T4" fmla="*/ 0 w 400"/>
                <a:gd name="T5" fmla="*/ 0 h 1833"/>
                <a:gd name="T6" fmla="*/ 0 w 400"/>
                <a:gd name="T7" fmla="*/ 0 h 1833"/>
                <a:gd name="T8" fmla="*/ 0 w 400"/>
                <a:gd name="T9" fmla="*/ 0 h 1833"/>
                <a:gd name="T10" fmla="*/ 0 w 400"/>
                <a:gd name="T11" fmla="*/ 0 h 1833"/>
                <a:gd name="T12" fmla="*/ 0 w 400"/>
                <a:gd name="T13" fmla="*/ 0 h 1833"/>
                <a:gd name="T14" fmla="*/ 0 w 400"/>
                <a:gd name="T15" fmla="*/ 0 h 1833"/>
                <a:gd name="T16" fmla="*/ 0 w 400"/>
                <a:gd name="T17" fmla="*/ 0 h 1833"/>
                <a:gd name="T18" fmla="*/ 0 w 400"/>
                <a:gd name="T19" fmla="*/ 0 h 1833"/>
                <a:gd name="T20" fmla="*/ 0 w 400"/>
                <a:gd name="T21" fmla="*/ 0 h 183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00"/>
                <a:gd name="T34" fmla="*/ 0 h 1833"/>
                <a:gd name="T35" fmla="*/ 400 w 400"/>
                <a:gd name="T36" fmla="*/ 1833 h 183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00" h="1833">
                  <a:moveTo>
                    <a:pt x="233" y="33"/>
                  </a:moveTo>
                  <a:lnTo>
                    <a:pt x="233" y="1500"/>
                  </a:lnTo>
                  <a:cubicBezTo>
                    <a:pt x="233" y="1519"/>
                    <a:pt x="218" y="1533"/>
                    <a:pt x="200" y="1533"/>
                  </a:cubicBezTo>
                  <a:cubicBezTo>
                    <a:pt x="181" y="1533"/>
                    <a:pt x="166" y="1519"/>
                    <a:pt x="166" y="1500"/>
                  </a:cubicBezTo>
                  <a:lnTo>
                    <a:pt x="166" y="33"/>
                  </a:lnTo>
                  <a:cubicBezTo>
                    <a:pt x="166" y="15"/>
                    <a:pt x="181" y="0"/>
                    <a:pt x="200" y="0"/>
                  </a:cubicBezTo>
                  <a:cubicBezTo>
                    <a:pt x="218" y="0"/>
                    <a:pt x="233" y="15"/>
                    <a:pt x="233" y="33"/>
                  </a:cubicBezTo>
                  <a:close/>
                  <a:moveTo>
                    <a:pt x="400" y="1433"/>
                  </a:moveTo>
                  <a:lnTo>
                    <a:pt x="200" y="1833"/>
                  </a:lnTo>
                  <a:lnTo>
                    <a:pt x="0" y="1433"/>
                  </a:lnTo>
                  <a:lnTo>
                    <a:pt x="400" y="1433"/>
                  </a:lnTo>
                  <a:close/>
                </a:path>
              </a:pathLst>
            </a:custGeom>
            <a:solidFill>
              <a:srgbClr val="000000"/>
            </a:solidFill>
            <a:ln w="1">
              <a:solidFill>
                <a:srgbClr val="000000"/>
              </a:solidFill>
              <a:bevel/>
              <a:headEnd/>
              <a:tailEnd/>
            </a:ln>
          </p:spPr>
          <p:txBody>
            <a:bodyPr/>
            <a:lstStyle/>
            <a:p>
              <a:endParaRPr lang="zh-TW" altLang="en-US"/>
            </a:p>
          </p:txBody>
        </p:sp>
        <p:sp>
          <p:nvSpPr>
            <p:cNvPr id="54398" name="Freeform 59"/>
            <p:cNvSpPr>
              <a:spLocks noEditPoints="1"/>
            </p:cNvSpPr>
            <p:nvPr/>
          </p:nvSpPr>
          <p:spPr bwMode="auto">
            <a:xfrm>
              <a:off x="5753" y="5238"/>
              <a:ext cx="60" cy="325"/>
            </a:xfrm>
            <a:custGeom>
              <a:avLst/>
              <a:gdLst>
                <a:gd name="T0" fmla="*/ 0 w 200"/>
                <a:gd name="T1" fmla="*/ 0 h 916"/>
                <a:gd name="T2" fmla="*/ 0 w 200"/>
                <a:gd name="T3" fmla="*/ 0 h 916"/>
                <a:gd name="T4" fmla="*/ 0 w 200"/>
                <a:gd name="T5" fmla="*/ 0 h 916"/>
                <a:gd name="T6" fmla="*/ 0 w 200"/>
                <a:gd name="T7" fmla="*/ 0 h 916"/>
                <a:gd name="T8" fmla="*/ 0 w 200"/>
                <a:gd name="T9" fmla="*/ 0 h 916"/>
                <a:gd name="T10" fmla="*/ 0 w 200"/>
                <a:gd name="T11" fmla="*/ 0 h 916"/>
                <a:gd name="T12" fmla="*/ 0 w 200"/>
                <a:gd name="T13" fmla="*/ 0 h 916"/>
                <a:gd name="T14" fmla="*/ 0 w 200"/>
                <a:gd name="T15" fmla="*/ 0 h 916"/>
                <a:gd name="T16" fmla="*/ 0 w 200"/>
                <a:gd name="T17" fmla="*/ 0 h 916"/>
                <a:gd name="T18" fmla="*/ 0 w 200"/>
                <a:gd name="T19" fmla="*/ 0 h 916"/>
                <a:gd name="T20" fmla="*/ 0 w 200"/>
                <a:gd name="T21" fmla="*/ 0 h 91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0"/>
                <a:gd name="T34" fmla="*/ 0 h 916"/>
                <a:gd name="T35" fmla="*/ 200 w 200"/>
                <a:gd name="T36" fmla="*/ 916 h 91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0" h="916">
                  <a:moveTo>
                    <a:pt x="117" y="16"/>
                  </a:moveTo>
                  <a:lnTo>
                    <a:pt x="117" y="750"/>
                  </a:lnTo>
                  <a:cubicBezTo>
                    <a:pt x="117" y="759"/>
                    <a:pt x="109" y="766"/>
                    <a:pt x="100" y="766"/>
                  </a:cubicBezTo>
                  <a:cubicBezTo>
                    <a:pt x="91" y="766"/>
                    <a:pt x="83" y="759"/>
                    <a:pt x="83" y="750"/>
                  </a:cubicBezTo>
                  <a:lnTo>
                    <a:pt x="83" y="16"/>
                  </a:lnTo>
                  <a:cubicBezTo>
                    <a:pt x="83" y="7"/>
                    <a:pt x="91" y="0"/>
                    <a:pt x="100" y="0"/>
                  </a:cubicBezTo>
                  <a:cubicBezTo>
                    <a:pt x="109" y="0"/>
                    <a:pt x="117" y="7"/>
                    <a:pt x="117" y="16"/>
                  </a:cubicBezTo>
                  <a:close/>
                  <a:moveTo>
                    <a:pt x="200" y="716"/>
                  </a:moveTo>
                  <a:lnTo>
                    <a:pt x="100" y="916"/>
                  </a:lnTo>
                  <a:lnTo>
                    <a:pt x="0" y="716"/>
                  </a:lnTo>
                  <a:lnTo>
                    <a:pt x="200" y="716"/>
                  </a:lnTo>
                  <a:close/>
                </a:path>
              </a:pathLst>
            </a:custGeom>
            <a:solidFill>
              <a:srgbClr val="000000"/>
            </a:solidFill>
            <a:ln w="1">
              <a:solidFill>
                <a:srgbClr val="000000"/>
              </a:solidFill>
              <a:bevel/>
              <a:headEnd/>
              <a:tailEnd/>
            </a:ln>
          </p:spPr>
          <p:txBody>
            <a:bodyPr/>
            <a:lstStyle/>
            <a:p>
              <a:endParaRPr lang="zh-TW" altLang="en-US"/>
            </a:p>
          </p:txBody>
        </p:sp>
        <p:sp>
          <p:nvSpPr>
            <p:cNvPr id="54399" name="Line 16"/>
            <p:cNvSpPr>
              <a:spLocks noChangeShapeType="1"/>
            </p:cNvSpPr>
            <p:nvPr/>
          </p:nvSpPr>
          <p:spPr bwMode="auto">
            <a:xfrm>
              <a:off x="1021" y="2391"/>
              <a:ext cx="1925" cy="1"/>
            </a:xfrm>
            <a:prstGeom prst="line">
              <a:avLst/>
            </a:prstGeom>
            <a:noFill/>
            <a:ln w="7"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54400" name="Line 16"/>
            <p:cNvSpPr>
              <a:spLocks noChangeShapeType="1"/>
            </p:cNvSpPr>
            <p:nvPr/>
          </p:nvSpPr>
          <p:spPr bwMode="auto">
            <a:xfrm>
              <a:off x="2932" y="2391"/>
              <a:ext cx="1162" cy="12"/>
            </a:xfrm>
            <a:prstGeom prst="line">
              <a:avLst/>
            </a:prstGeom>
            <a:noFill/>
            <a:ln w="7"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54401" name="Rectangle 184"/>
            <p:cNvSpPr>
              <a:spLocks noChangeArrowheads="1"/>
            </p:cNvSpPr>
            <p:nvPr/>
          </p:nvSpPr>
          <p:spPr bwMode="auto">
            <a:xfrm>
              <a:off x="1547" y="2710"/>
              <a:ext cx="1570" cy="568"/>
            </a:xfrm>
            <a:prstGeom prst="rect">
              <a:avLst/>
            </a:prstGeom>
            <a:noFill/>
            <a:ln w="7" cap="rnd">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accent1"/>
                </a:buClr>
                <a:buSzPct val="65000"/>
                <a:buFont typeface="Wingdings" panose="05000000000000000000" pitchFamily="2" charset="2"/>
                <a:buChar char="n"/>
                <a:defRPr kumimoji="1" sz="30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buChar char="q"/>
                <a:defRPr kumimoji="1" sz="26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buChar char="n"/>
                <a:defRPr kumimoji="1" sz="22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buChar char="q"/>
                <a:defRPr kumimoji="1" sz="2000">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9pPr>
            </a:lstStyle>
            <a:p>
              <a:pPr eaLnBrk="1" hangingPunct="1">
                <a:spcBef>
                  <a:spcPct val="0"/>
                </a:spcBef>
                <a:buClrTx/>
                <a:buSzTx/>
                <a:buFontTx/>
                <a:buNone/>
              </a:pPr>
              <a:endParaRPr kumimoji="0" lang="zh-TW" altLang="en-US" sz="2400">
                <a:solidFill>
                  <a:srgbClr val="000000"/>
                </a:solidFill>
                <a:latin typeface="Constantia" panose="02030602050306030303" pitchFamily="18" charset="0"/>
              </a:endParaRPr>
            </a:p>
          </p:txBody>
        </p:sp>
        <p:sp>
          <p:nvSpPr>
            <p:cNvPr id="54402" name="Rectangle 145"/>
            <p:cNvSpPr>
              <a:spLocks noChangeArrowheads="1"/>
            </p:cNvSpPr>
            <p:nvPr/>
          </p:nvSpPr>
          <p:spPr bwMode="auto">
            <a:xfrm>
              <a:off x="5595" y="963"/>
              <a:ext cx="912" cy="25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lr>
                  <a:schemeClr val="accent1"/>
                </a:buClr>
                <a:buSzPct val="65000"/>
                <a:buFont typeface="Wingdings" panose="05000000000000000000" pitchFamily="2" charset="2"/>
                <a:buChar char="n"/>
                <a:defRPr kumimoji="1" sz="30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buChar char="q"/>
                <a:defRPr kumimoji="1" sz="26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buChar char="n"/>
                <a:defRPr kumimoji="1" sz="22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buChar char="q"/>
                <a:defRPr kumimoji="1" sz="2000">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9pPr>
            </a:lstStyle>
            <a:p>
              <a:pPr eaLnBrk="1" hangingPunct="1">
                <a:spcBef>
                  <a:spcPct val="0"/>
                </a:spcBef>
                <a:buClrTx/>
                <a:buSzTx/>
                <a:buFontTx/>
                <a:buNone/>
              </a:pPr>
              <a:r>
                <a:rPr kumimoji="0" lang="zh-TW" altLang="en-US" sz="1600" b="1">
                  <a:solidFill>
                    <a:srgbClr val="FF0000"/>
                  </a:solidFill>
                  <a:latin typeface="標楷體" panose="03000509000000000000" pitchFamily="65" charset="-120"/>
                </a:rPr>
                <a:t> </a:t>
              </a:r>
              <a:r>
                <a:rPr kumimoji="0" lang="zh-TW" altLang="en-US" sz="1600" b="1">
                  <a:solidFill>
                    <a:srgbClr val="FF0000"/>
                  </a:solidFill>
                  <a:latin typeface="細明體" panose="02020509000000000000" pitchFamily="49" charset="-120"/>
                  <a:ea typeface="細明體" panose="02020509000000000000" pitchFamily="49" charset="-120"/>
                </a:rPr>
                <a:t>最低標</a:t>
              </a:r>
            </a:p>
          </p:txBody>
        </p:sp>
        <p:sp>
          <p:nvSpPr>
            <p:cNvPr id="54403" name="Freeform 191"/>
            <p:cNvSpPr>
              <a:spLocks noEditPoints="1"/>
            </p:cNvSpPr>
            <p:nvPr/>
          </p:nvSpPr>
          <p:spPr bwMode="auto">
            <a:xfrm>
              <a:off x="5087" y="1925"/>
              <a:ext cx="74" cy="821"/>
            </a:xfrm>
            <a:custGeom>
              <a:avLst/>
              <a:gdLst>
                <a:gd name="T0" fmla="*/ 0 w 400"/>
                <a:gd name="T1" fmla="*/ 0 h 2843"/>
                <a:gd name="T2" fmla="*/ 0 w 400"/>
                <a:gd name="T3" fmla="*/ 0 h 2843"/>
                <a:gd name="T4" fmla="*/ 0 w 400"/>
                <a:gd name="T5" fmla="*/ 0 h 2843"/>
                <a:gd name="T6" fmla="*/ 0 w 400"/>
                <a:gd name="T7" fmla="*/ 0 h 2843"/>
                <a:gd name="T8" fmla="*/ 0 w 400"/>
                <a:gd name="T9" fmla="*/ 0 h 2843"/>
                <a:gd name="T10" fmla="*/ 0 w 400"/>
                <a:gd name="T11" fmla="*/ 0 h 2843"/>
                <a:gd name="T12" fmla="*/ 0 w 400"/>
                <a:gd name="T13" fmla="*/ 0 h 2843"/>
                <a:gd name="T14" fmla="*/ 0 w 400"/>
                <a:gd name="T15" fmla="*/ 0 h 2843"/>
                <a:gd name="T16" fmla="*/ 0 w 400"/>
                <a:gd name="T17" fmla="*/ 0 h 2843"/>
                <a:gd name="T18" fmla="*/ 0 w 400"/>
                <a:gd name="T19" fmla="*/ 0 h 2843"/>
                <a:gd name="T20" fmla="*/ 0 w 400"/>
                <a:gd name="T21" fmla="*/ 0 h 284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00"/>
                <a:gd name="T34" fmla="*/ 0 h 2843"/>
                <a:gd name="T35" fmla="*/ 400 w 400"/>
                <a:gd name="T36" fmla="*/ 2843 h 284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00" h="2843">
                  <a:moveTo>
                    <a:pt x="233" y="33"/>
                  </a:moveTo>
                  <a:lnTo>
                    <a:pt x="233" y="2510"/>
                  </a:lnTo>
                  <a:cubicBezTo>
                    <a:pt x="233" y="2529"/>
                    <a:pt x="219" y="2543"/>
                    <a:pt x="200" y="2543"/>
                  </a:cubicBezTo>
                  <a:cubicBezTo>
                    <a:pt x="182" y="2543"/>
                    <a:pt x="167" y="2529"/>
                    <a:pt x="167" y="2510"/>
                  </a:cubicBezTo>
                  <a:lnTo>
                    <a:pt x="167" y="33"/>
                  </a:lnTo>
                  <a:cubicBezTo>
                    <a:pt x="167" y="15"/>
                    <a:pt x="182" y="0"/>
                    <a:pt x="200" y="0"/>
                  </a:cubicBezTo>
                  <a:cubicBezTo>
                    <a:pt x="219" y="0"/>
                    <a:pt x="233" y="15"/>
                    <a:pt x="233" y="33"/>
                  </a:cubicBezTo>
                  <a:close/>
                  <a:moveTo>
                    <a:pt x="400" y="2443"/>
                  </a:moveTo>
                  <a:lnTo>
                    <a:pt x="200" y="2843"/>
                  </a:lnTo>
                  <a:lnTo>
                    <a:pt x="0" y="2443"/>
                  </a:lnTo>
                  <a:lnTo>
                    <a:pt x="400" y="2443"/>
                  </a:lnTo>
                  <a:close/>
                </a:path>
              </a:pathLst>
            </a:custGeom>
            <a:solidFill>
              <a:srgbClr val="000000"/>
            </a:solidFill>
            <a:ln w="1">
              <a:solidFill>
                <a:srgbClr val="000000"/>
              </a:solidFill>
              <a:bevel/>
              <a:headEnd/>
              <a:tailEnd/>
            </a:ln>
          </p:spPr>
          <p:txBody>
            <a:bodyPr/>
            <a:lstStyle/>
            <a:p>
              <a:endParaRPr lang="zh-TW" altLang="en-US"/>
            </a:p>
          </p:txBody>
        </p:sp>
        <p:sp>
          <p:nvSpPr>
            <p:cNvPr id="54404" name="Rectangle 30"/>
            <p:cNvSpPr>
              <a:spLocks noChangeArrowheads="1"/>
            </p:cNvSpPr>
            <p:nvPr/>
          </p:nvSpPr>
          <p:spPr bwMode="auto">
            <a:xfrm>
              <a:off x="6573" y="3622"/>
              <a:ext cx="934" cy="1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lr>
                  <a:schemeClr val="accent1"/>
                </a:buClr>
                <a:buSzPct val="65000"/>
                <a:buFont typeface="Wingdings" panose="05000000000000000000" pitchFamily="2" charset="2"/>
                <a:buChar char="n"/>
                <a:defRPr kumimoji="1" sz="30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buChar char="q"/>
                <a:defRPr kumimoji="1" sz="26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buChar char="n"/>
                <a:defRPr kumimoji="1" sz="22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buChar char="q"/>
                <a:defRPr kumimoji="1" sz="2000">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9pPr>
            </a:lstStyle>
            <a:p>
              <a:pPr eaLnBrk="1" hangingPunct="1">
                <a:spcBef>
                  <a:spcPct val="0"/>
                </a:spcBef>
                <a:buClrTx/>
                <a:buSzTx/>
                <a:buFontTx/>
                <a:buNone/>
              </a:pPr>
              <a:r>
                <a:rPr kumimoji="0" lang="en-US" altLang="zh-TW" sz="1400" b="1" dirty="0">
                  <a:solidFill>
                    <a:srgbClr val="000000"/>
                  </a:solidFill>
                  <a:latin typeface="標楷體" panose="03000509000000000000" pitchFamily="65" charset="-120"/>
                </a:rPr>
                <a:t>1.</a:t>
              </a:r>
              <a:r>
                <a:rPr kumimoji="0" lang="zh-TW" altLang="en-US" sz="1400" b="1" dirty="0">
                  <a:solidFill>
                    <a:srgbClr val="000000"/>
                  </a:solidFill>
                  <a:latin typeface="標楷體" panose="03000509000000000000" pitchFamily="65" charset="-120"/>
                </a:rPr>
                <a:t>依採購法第</a:t>
              </a:r>
              <a:r>
                <a:rPr kumimoji="0" lang="en-US" altLang="zh-TW" sz="1400" b="1" dirty="0">
                  <a:solidFill>
                    <a:srgbClr val="000000"/>
                  </a:solidFill>
                  <a:latin typeface="標楷體" panose="03000509000000000000" pitchFamily="65" charset="-120"/>
                </a:rPr>
                <a:t>52</a:t>
              </a:r>
              <a:r>
                <a:rPr kumimoji="0" lang="zh-TW" altLang="en-US" sz="1400" b="1" dirty="0">
                  <a:solidFill>
                    <a:srgbClr val="000000"/>
                  </a:solidFill>
                  <a:latin typeface="標楷體" panose="03000509000000000000" pitchFamily="65" charset="-120"/>
                </a:rPr>
                <a:t>條第</a:t>
              </a:r>
              <a:r>
                <a:rPr kumimoji="0" lang="en-US" altLang="zh-TW" sz="1400" b="1" dirty="0">
                  <a:solidFill>
                    <a:srgbClr val="000000"/>
                  </a:solidFill>
                  <a:latin typeface="標楷體" panose="03000509000000000000" pitchFamily="65" charset="-120"/>
                </a:rPr>
                <a:t>1</a:t>
              </a:r>
              <a:r>
                <a:rPr kumimoji="0" lang="zh-TW" altLang="en-US" sz="1400" b="1" dirty="0">
                  <a:solidFill>
                    <a:srgbClr val="000000"/>
                  </a:solidFill>
                  <a:latin typeface="標楷體" panose="03000509000000000000" pitchFamily="65" charset="-120"/>
                </a:rPr>
                <a:t>項</a:t>
              </a:r>
              <a:r>
                <a:rPr kumimoji="0" lang="en-US" altLang="zh-TW" sz="1400" b="1" dirty="0">
                  <a:solidFill>
                    <a:srgbClr val="000000"/>
                  </a:solidFill>
                  <a:latin typeface="標楷體" panose="03000509000000000000" pitchFamily="65" charset="-120"/>
                </a:rPr>
                <a:t>1.2</a:t>
              </a:r>
              <a:r>
                <a:rPr kumimoji="0" lang="zh-TW" altLang="en-US" sz="1400" b="1" dirty="0">
                  <a:solidFill>
                    <a:srgbClr val="000000"/>
                  </a:solidFill>
                  <a:latin typeface="標楷體" panose="03000509000000000000" pitchFamily="65" charset="-120"/>
                </a:rPr>
                <a:t>款辦理決標。</a:t>
              </a:r>
              <a:endParaRPr kumimoji="0" lang="en-US" altLang="zh-TW" sz="1400" b="1" dirty="0">
                <a:solidFill>
                  <a:srgbClr val="000000"/>
                </a:solidFill>
                <a:latin typeface="標楷體" panose="03000509000000000000" pitchFamily="65" charset="-120"/>
              </a:endParaRPr>
            </a:p>
            <a:p>
              <a:pPr eaLnBrk="1" hangingPunct="1">
                <a:spcBef>
                  <a:spcPct val="0"/>
                </a:spcBef>
                <a:buClrTx/>
                <a:buSzTx/>
                <a:buFontTx/>
                <a:buNone/>
              </a:pPr>
              <a:r>
                <a:rPr kumimoji="0" lang="en-US" altLang="zh-TW" sz="1400" b="1" dirty="0">
                  <a:solidFill>
                    <a:srgbClr val="000000"/>
                  </a:solidFill>
                  <a:latin typeface="標楷體" panose="03000509000000000000" pitchFamily="65" charset="-120"/>
                </a:rPr>
                <a:t>2.</a:t>
              </a:r>
              <a:r>
                <a:rPr kumimoji="0" lang="zh-TW" altLang="en-US" sz="1400" b="1" dirty="0">
                  <a:solidFill>
                    <a:srgbClr val="000000"/>
                  </a:solidFill>
                  <a:latin typeface="標楷體" panose="03000509000000000000" pitchFamily="65" charset="-120"/>
                </a:rPr>
                <a:t>公開取得書面報價</a:t>
              </a:r>
              <a:endParaRPr kumimoji="0" lang="en-US" altLang="zh-TW" sz="1400" b="1" dirty="0">
                <a:solidFill>
                  <a:srgbClr val="000000"/>
                </a:solidFill>
                <a:latin typeface="標楷體" panose="03000509000000000000" pitchFamily="65" charset="-120"/>
              </a:endParaRPr>
            </a:p>
            <a:p>
              <a:pPr eaLnBrk="1" hangingPunct="1">
                <a:spcBef>
                  <a:spcPct val="0"/>
                </a:spcBef>
                <a:buClrTx/>
                <a:buSzTx/>
                <a:buFontTx/>
                <a:buNone/>
              </a:pPr>
              <a:r>
                <a:rPr kumimoji="0" lang="en-US" altLang="zh-TW" sz="1400" b="1" dirty="0">
                  <a:solidFill>
                    <a:srgbClr val="000000"/>
                  </a:solidFill>
                  <a:latin typeface="標楷體" panose="03000509000000000000" pitchFamily="65" charset="-120"/>
                </a:rPr>
                <a:t>3.</a:t>
              </a:r>
              <a:r>
                <a:rPr kumimoji="0" lang="zh-TW" altLang="en-US" sz="1400" b="1" dirty="0">
                  <a:solidFill>
                    <a:srgbClr val="000000"/>
                  </a:solidFill>
                  <a:latin typeface="標楷體" panose="03000509000000000000" pitchFamily="65" charset="-120"/>
                </a:rPr>
                <a:t>制訂規格</a:t>
              </a:r>
            </a:p>
          </p:txBody>
        </p:sp>
      </p:grpSp>
      <p:sp>
        <p:nvSpPr>
          <p:cNvPr id="54276" name="Rectangle 27"/>
          <p:cNvSpPr>
            <a:spLocks noChangeArrowheads="1"/>
          </p:cNvSpPr>
          <p:nvPr/>
        </p:nvSpPr>
        <p:spPr bwMode="auto">
          <a:xfrm>
            <a:off x="5792788" y="688975"/>
            <a:ext cx="1228725" cy="733425"/>
          </a:xfrm>
          <a:prstGeom prst="rect">
            <a:avLst/>
          </a:prstGeom>
          <a:noFill/>
          <a:ln w="7" cap="rnd">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accent1"/>
              </a:buClr>
              <a:buSzPct val="65000"/>
              <a:buFont typeface="Wingdings" panose="05000000000000000000" pitchFamily="2" charset="2"/>
              <a:buChar char="n"/>
              <a:defRPr kumimoji="1" sz="30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buChar char="q"/>
              <a:defRPr kumimoji="1" sz="26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buChar char="n"/>
              <a:defRPr kumimoji="1" sz="22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buChar char="q"/>
              <a:defRPr kumimoji="1" sz="2000">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9pPr>
          </a:lstStyle>
          <a:p>
            <a:pPr eaLnBrk="1" hangingPunct="1">
              <a:spcBef>
                <a:spcPct val="0"/>
              </a:spcBef>
              <a:buClrTx/>
              <a:buSzTx/>
              <a:buFontTx/>
              <a:buNone/>
            </a:pPr>
            <a:endParaRPr kumimoji="0" lang="zh-TW" altLang="en-US" sz="2400">
              <a:solidFill>
                <a:srgbClr val="000000"/>
              </a:solidFill>
              <a:latin typeface="Constantia" panose="02030602050306030303" pitchFamily="18" charset="0"/>
            </a:endParaRPr>
          </a:p>
        </p:txBody>
      </p:sp>
      <p:sp>
        <p:nvSpPr>
          <p:cNvPr id="54277" name="Line 36"/>
          <p:cNvSpPr>
            <a:spLocks noChangeShapeType="1"/>
          </p:cNvSpPr>
          <p:nvPr/>
        </p:nvSpPr>
        <p:spPr bwMode="auto">
          <a:xfrm>
            <a:off x="8021638" y="1855788"/>
            <a:ext cx="352425" cy="0"/>
          </a:xfrm>
          <a:prstGeom prst="line">
            <a:avLst/>
          </a:prstGeom>
          <a:noFill/>
          <a:ln w="7"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54278" name="Rectangle 152"/>
          <p:cNvSpPr>
            <a:spLocks noChangeArrowheads="1"/>
          </p:cNvSpPr>
          <p:nvPr/>
        </p:nvSpPr>
        <p:spPr bwMode="auto">
          <a:xfrm>
            <a:off x="7939088" y="709613"/>
            <a:ext cx="931862" cy="719137"/>
          </a:xfrm>
          <a:prstGeom prst="rect">
            <a:avLst/>
          </a:prstGeom>
          <a:noFill/>
          <a:ln w="7" cap="rnd">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accent1"/>
              </a:buClr>
              <a:buSzPct val="65000"/>
              <a:buFont typeface="Wingdings" panose="05000000000000000000" pitchFamily="2" charset="2"/>
              <a:buChar char="n"/>
              <a:defRPr kumimoji="1" sz="30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buChar char="q"/>
              <a:defRPr kumimoji="1" sz="26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buChar char="n"/>
              <a:defRPr kumimoji="1" sz="22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buChar char="q"/>
              <a:defRPr kumimoji="1" sz="2000">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9pPr>
          </a:lstStyle>
          <a:p>
            <a:pPr eaLnBrk="1" hangingPunct="1">
              <a:spcBef>
                <a:spcPct val="0"/>
              </a:spcBef>
              <a:buClrTx/>
              <a:buSzTx/>
              <a:buFontTx/>
              <a:buNone/>
            </a:pPr>
            <a:endParaRPr kumimoji="0" lang="zh-TW" altLang="en-US" sz="2400">
              <a:solidFill>
                <a:srgbClr val="000000"/>
              </a:solidFill>
              <a:latin typeface="Constantia" panose="02030602050306030303" pitchFamily="18" charset="0"/>
            </a:endParaRPr>
          </a:p>
        </p:txBody>
      </p:sp>
      <p:sp>
        <p:nvSpPr>
          <p:cNvPr id="54279" name="Rectangle 38"/>
          <p:cNvSpPr>
            <a:spLocks noChangeArrowheads="1"/>
          </p:cNvSpPr>
          <p:nvPr/>
        </p:nvSpPr>
        <p:spPr bwMode="auto">
          <a:xfrm>
            <a:off x="8066088" y="968375"/>
            <a:ext cx="614362" cy="2460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accent1"/>
              </a:buClr>
              <a:buSzPct val="65000"/>
              <a:buFont typeface="Wingdings" panose="05000000000000000000" pitchFamily="2" charset="2"/>
              <a:buChar char="n"/>
              <a:defRPr kumimoji="1" sz="30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buChar char="q"/>
              <a:defRPr kumimoji="1" sz="26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buChar char="n"/>
              <a:defRPr kumimoji="1" sz="22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buChar char="q"/>
              <a:defRPr kumimoji="1" sz="2000">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9pPr>
          </a:lstStyle>
          <a:p>
            <a:pPr eaLnBrk="1" hangingPunct="1">
              <a:spcBef>
                <a:spcPct val="0"/>
              </a:spcBef>
              <a:buClrTx/>
              <a:buSzTx/>
              <a:buFontTx/>
              <a:buNone/>
            </a:pPr>
            <a:r>
              <a:rPr kumimoji="0" lang="zh-TW" altLang="en-US" sz="1600" b="1">
                <a:solidFill>
                  <a:srgbClr val="FF0000"/>
                </a:solidFill>
                <a:latin typeface="細明體" panose="02020509000000000000" pitchFamily="49" charset="-120"/>
                <a:ea typeface="細明體" panose="02020509000000000000" pitchFamily="49" charset="-120"/>
              </a:rPr>
              <a:t>最高標</a:t>
            </a:r>
          </a:p>
        </p:txBody>
      </p:sp>
      <p:sp>
        <p:nvSpPr>
          <p:cNvPr id="54280" name="Freeform 35"/>
          <p:cNvSpPr>
            <a:spLocks noEditPoints="1"/>
          </p:cNvSpPr>
          <p:nvPr/>
        </p:nvSpPr>
        <p:spPr bwMode="auto">
          <a:xfrm flipH="1">
            <a:off x="6473825" y="1422400"/>
            <a:ext cx="46038" cy="914400"/>
          </a:xfrm>
          <a:custGeom>
            <a:avLst/>
            <a:gdLst>
              <a:gd name="T0" fmla="*/ 0 w 200"/>
              <a:gd name="T1" fmla="*/ 0 h 958"/>
              <a:gd name="T2" fmla="*/ 0 w 200"/>
              <a:gd name="T3" fmla="*/ 0 h 958"/>
              <a:gd name="T4" fmla="*/ 0 w 200"/>
              <a:gd name="T5" fmla="*/ 0 h 958"/>
              <a:gd name="T6" fmla="*/ 0 w 200"/>
              <a:gd name="T7" fmla="*/ 0 h 958"/>
              <a:gd name="T8" fmla="*/ 0 w 200"/>
              <a:gd name="T9" fmla="*/ 0 h 958"/>
              <a:gd name="T10" fmla="*/ 0 w 200"/>
              <a:gd name="T11" fmla="*/ 0 h 958"/>
              <a:gd name="T12" fmla="*/ 0 w 200"/>
              <a:gd name="T13" fmla="*/ 0 h 958"/>
              <a:gd name="T14" fmla="*/ 0 w 200"/>
              <a:gd name="T15" fmla="*/ 0 h 958"/>
              <a:gd name="T16" fmla="*/ 0 w 200"/>
              <a:gd name="T17" fmla="*/ 0 h 958"/>
              <a:gd name="T18" fmla="*/ 0 w 200"/>
              <a:gd name="T19" fmla="*/ 0 h 958"/>
              <a:gd name="T20" fmla="*/ 0 w 200"/>
              <a:gd name="T21" fmla="*/ 0 h 95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0"/>
              <a:gd name="T34" fmla="*/ 0 h 958"/>
              <a:gd name="T35" fmla="*/ 200 w 200"/>
              <a:gd name="T36" fmla="*/ 958 h 95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0" h="958">
                <a:moveTo>
                  <a:pt x="117" y="16"/>
                </a:moveTo>
                <a:lnTo>
                  <a:pt x="117" y="791"/>
                </a:lnTo>
                <a:cubicBezTo>
                  <a:pt x="117" y="801"/>
                  <a:pt x="109" y="808"/>
                  <a:pt x="100" y="808"/>
                </a:cubicBezTo>
                <a:cubicBezTo>
                  <a:pt x="91" y="808"/>
                  <a:pt x="83" y="801"/>
                  <a:pt x="83" y="791"/>
                </a:cubicBezTo>
                <a:lnTo>
                  <a:pt x="83" y="16"/>
                </a:lnTo>
                <a:cubicBezTo>
                  <a:pt x="83" y="7"/>
                  <a:pt x="91" y="0"/>
                  <a:pt x="100" y="0"/>
                </a:cubicBezTo>
                <a:cubicBezTo>
                  <a:pt x="109" y="0"/>
                  <a:pt x="117" y="7"/>
                  <a:pt x="117" y="16"/>
                </a:cubicBezTo>
                <a:close/>
                <a:moveTo>
                  <a:pt x="200" y="758"/>
                </a:moveTo>
                <a:lnTo>
                  <a:pt x="100" y="958"/>
                </a:lnTo>
                <a:lnTo>
                  <a:pt x="0" y="758"/>
                </a:lnTo>
                <a:lnTo>
                  <a:pt x="200" y="758"/>
                </a:lnTo>
                <a:close/>
              </a:path>
            </a:pathLst>
          </a:custGeom>
          <a:solidFill>
            <a:srgbClr val="000000"/>
          </a:solidFill>
          <a:ln w="1">
            <a:solidFill>
              <a:srgbClr val="000000"/>
            </a:solidFill>
            <a:bevel/>
            <a:headEnd/>
            <a:tailEnd/>
          </a:ln>
        </p:spPr>
        <p:txBody>
          <a:bodyPr/>
          <a:lstStyle/>
          <a:p>
            <a:endParaRPr lang="zh-TW" altLang="en-US"/>
          </a:p>
        </p:txBody>
      </p:sp>
      <p:sp>
        <p:nvSpPr>
          <p:cNvPr id="54281" name="Line 36"/>
          <p:cNvSpPr>
            <a:spLocks noChangeShapeType="1"/>
          </p:cNvSpPr>
          <p:nvPr/>
        </p:nvSpPr>
        <p:spPr bwMode="auto">
          <a:xfrm>
            <a:off x="5146675" y="1855788"/>
            <a:ext cx="328613" cy="6350"/>
          </a:xfrm>
          <a:prstGeom prst="line">
            <a:avLst/>
          </a:prstGeom>
          <a:noFill/>
          <a:ln w="7"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54282" name="Freeform 35"/>
          <p:cNvSpPr>
            <a:spLocks noEditPoints="1"/>
          </p:cNvSpPr>
          <p:nvPr/>
        </p:nvSpPr>
        <p:spPr bwMode="auto">
          <a:xfrm flipH="1">
            <a:off x="8337550" y="1495425"/>
            <a:ext cx="46038" cy="1152525"/>
          </a:xfrm>
          <a:custGeom>
            <a:avLst/>
            <a:gdLst>
              <a:gd name="T0" fmla="*/ 0 w 200"/>
              <a:gd name="T1" fmla="*/ 0 h 958"/>
              <a:gd name="T2" fmla="*/ 0 w 200"/>
              <a:gd name="T3" fmla="*/ 0 h 958"/>
              <a:gd name="T4" fmla="*/ 0 w 200"/>
              <a:gd name="T5" fmla="*/ 0 h 958"/>
              <a:gd name="T6" fmla="*/ 0 w 200"/>
              <a:gd name="T7" fmla="*/ 0 h 958"/>
              <a:gd name="T8" fmla="*/ 0 w 200"/>
              <a:gd name="T9" fmla="*/ 0 h 958"/>
              <a:gd name="T10" fmla="*/ 0 w 200"/>
              <a:gd name="T11" fmla="*/ 0 h 958"/>
              <a:gd name="T12" fmla="*/ 0 w 200"/>
              <a:gd name="T13" fmla="*/ 0 h 958"/>
              <a:gd name="T14" fmla="*/ 0 w 200"/>
              <a:gd name="T15" fmla="*/ 0 h 958"/>
              <a:gd name="T16" fmla="*/ 0 w 200"/>
              <a:gd name="T17" fmla="*/ 0 h 958"/>
              <a:gd name="T18" fmla="*/ 0 w 200"/>
              <a:gd name="T19" fmla="*/ 0 h 958"/>
              <a:gd name="T20" fmla="*/ 0 w 200"/>
              <a:gd name="T21" fmla="*/ 0 h 95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0"/>
              <a:gd name="T34" fmla="*/ 0 h 958"/>
              <a:gd name="T35" fmla="*/ 200 w 200"/>
              <a:gd name="T36" fmla="*/ 958 h 95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0" h="958">
                <a:moveTo>
                  <a:pt x="117" y="16"/>
                </a:moveTo>
                <a:lnTo>
                  <a:pt x="117" y="791"/>
                </a:lnTo>
                <a:cubicBezTo>
                  <a:pt x="117" y="801"/>
                  <a:pt x="109" y="808"/>
                  <a:pt x="100" y="808"/>
                </a:cubicBezTo>
                <a:cubicBezTo>
                  <a:pt x="91" y="808"/>
                  <a:pt x="83" y="801"/>
                  <a:pt x="83" y="791"/>
                </a:cubicBezTo>
                <a:lnTo>
                  <a:pt x="83" y="16"/>
                </a:lnTo>
                <a:cubicBezTo>
                  <a:pt x="83" y="7"/>
                  <a:pt x="91" y="0"/>
                  <a:pt x="100" y="0"/>
                </a:cubicBezTo>
                <a:cubicBezTo>
                  <a:pt x="109" y="0"/>
                  <a:pt x="117" y="7"/>
                  <a:pt x="117" y="16"/>
                </a:cubicBezTo>
                <a:close/>
                <a:moveTo>
                  <a:pt x="200" y="758"/>
                </a:moveTo>
                <a:lnTo>
                  <a:pt x="100" y="958"/>
                </a:lnTo>
                <a:lnTo>
                  <a:pt x="0" y="758"/>
                </a:lnTo>
                <a:lnTo>
                  <a:pt x="200" y="758"/>
                </a:lnTo>
                <a:close/>
              </a:path>
            </a:pathLst>
          </a:custGeom>
          <a:solidFill>
            <a:srgbClr val="000000"/>
          </a:solidFill>
          <a:ln w="1">
            <a:solidFill>
              <a:srgbClr val="000000"/>
            </a:solidFill>
            <a:bevel/>
            <a:headEnd/>
            <a:tailEnd/>
          </a:ln>
        </p:spPr>
        <p:txBody>
          <a:bodyPr/>
          <a:lstStyle/>
          <a:p>
            <a:endParaRPr lang="zh-TW" altLang="en-US"/>
          </a:p>
        </p:txBody>
      </p:sp>
      <p:sp>
        <p:nvSpPr>
          <p:cNvPr id="54283" name="Line 36"/>
          <p:cNvSpPr>
            <a:spLocks noChangeShapeType="1"/>
          </p:cNvSpPr>
          <p:nvPr/>
        </p:nvSpPr>
        <p:spPr bwMode="auto">
          <a:xfrm>
            <a:off x="3214688" y="1822450"/>
            <a:ext cx="827087" cy="6350"/>
          </a:xfrm>
          <a:prstGeom prst="line">
            <a:avLst/>
          </a:prstGeom>
          <a:noFill/>
          <a:ln w="7"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54284" name="Line 36"/>
          <p:cNvSpPr>
            <a:spLocks noChangeShapeType="1"/>
          </p:cNvSpPr>
          <p:nvPr/>
        </p:nvSpPr>
        <p:spPr bwMode="auto">
          <a:xfrm>
            <a:off x="6527800" y="1825625"/>
            <a:ext cx="852488" cy="3175"/>
          </a:xfrm>
          <a:prstGeom prst="line">
            <a:avLst/>
          </a:prstGeom>
          <a:noFill/>
          <a:ln w="7"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5" name="投影片編號版面配置區 4"/>
          <p:cNvSpPr>
            <a:spLocks noGrp="1"/>
          </p:cNvSpPr>
          <p:nvPr>
            <p:ph type="sldNum" sz="quarter" idx="12"/>
          </p:nvPr>
        </p:nvSpPr>
        <p:spPr/>
        <p:txBody>
          <a:bodyPr/>
          <a:lstStyle/>
          <a:p>
            <a:fld id="{1118FB7C-3051-423D-B140-B22D31D849CF}" type="slidenum">
              <a:rPr lang="zh-TW" altLang="en-US" smtClean="0"/>
              <a:pPr/>
              <a:t>157</a:t>
            </a:fld>
            <a:endParaRPr lang="zh-TW" altLang="en-US"/>
          </a:p>
        </p:txBody>
      </p:sp>
    </p:spTree>
    <p:extLst>
      <p:ext uri="{BB962C8B-B14F-4D97-AF65-F5344CB8AC3E}">
        <p14:creationId xmlns:p14="http://schemas.microsoft.com/office/powerpoint/2010/main" val="2590127562"/>
      </p:ext>
    </p:extLst>
  </p:cSld>
  <p:clrMapOvr>
    <a:masterClrMapping/>
  </p:clrMapOvr>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標題 1"/>
          <p:cNvSpPr>
            <a:spLocks noGrp="1"/>
          </p:cNvSpPr>
          <p:nvPr>
            <p:ph type="title"/>
          </p:nvPr>
        </p:nvSpPr>
        <p:spPr>
          <a:xfrm>
            <a:off x="684213" y="260350"/>
            <a:ext cx="7772400" cy="792163"/>
          </a:xfrm>
        </p:spPr>
        <p:txBody>
          <a:bodyPr/>
          <a:lstStyle/>
          <a:p>
            <a:r>
              <a:rPr lang="zh-TW" altLang="en-US" b="1" dirty="0" smtClean="0">
                <a:solidFill>
                  <a:srgbClr val="FF0000"/>
                </a:solidFill>
              </a:rPr>
              <a:t>採購招</a:t>
            </a:r>
            <a:r>
              <a:rPr lang="zh-TW" altLang="en-US" b="1" dirty="0" smtClean="0">
                <a:solidFill>
                  <a:srgbClr val="FF0000"/>
                </a:solidFill>
                <a:latin typeface="新細明體" panose="02020500000000000000" pitchFamily="18" charset="-120"/>
                <a:ea typeface="新細明體" panose="02020500000000000000" pitchFamily="18" charset="-120"/>
              </a:rPr>
              <a:t>、</a:t>
            </a:r>
            <a:r>
              <a:rPr lang="zh-TW" altLang="en-US" b="1" dirty="0" smtClean="0">
                <a:solidFill>
                  <a:srgbClr val="FF0000"/>
                </a:solidFill>
              </a:rPr>
              <a:t>決標策略效應解析</a:t>
            </a:r>
          </a:p>
        </p:txBody>
      </p:sp>
      <p:graphicFrame>
        <p:nvGraphicFramePr>
          <p:cNvPr id="3" name="表格 2"/>
          <p:cNvGraphicFramePr>
            <a:graphicFrameLocks noGrp="1"/>
          </p:cNvGraphicFramePr>
          <p:nvPr/>
        </p:nvGraphicFramePr>
        <p:xfrm>
          <a:off x="179388" y="1081088"/>
          <a:ext cx="8785225" cy="5616577"/>
        </p:xfrm>
        <a:graphic>
          <a:graphicData uri="http://schemas.openxmlformats.org/drawingml/2006/table">
            <a:tbl>
              <a:tblPr firstRow="1" firstCol="1" bandRow="1"/>
              <a:tblGrid>
                <a:gridCol w="2160301">
                  <a:extLst>
                    <a:ext uri="{9D8B030D-6E8A-4147-A177-3AD203B41FA5}">
                      <a16:colId xmlns:a16="http://schemas.microsoft.com/office/drawing/2014/main" xmlns="" val="2475158091"/>
                    </a:ext>
                  </a:extLst>
                </a:gridCol>
                <a:gridCol w="3312462">
                  <a:extLst>
                    <a:ext uri="{9D8B030D-6E8A-4147-A177-3AD203B41FA5}">
                      <a16:colId xmlns:a16="http://schemas.microsoft.com/office/drawing/2014/main" xmlns="" val="2339837447"/>
                    </a:ext>
                  </a:extLst>
                </a:gridCol>
                <a:gridCol w="3312462">
                  <a:extLst>
                    <a:ext uri="{9D8B030D-6E8A-4147-A177-3AD203B41FA5}">
                      <a16:colId xmlns:a16="http://schemas.microsoft.com/office/drawing/2014/main" xmlns="" val="1856287135"/>
                    </a:ext>
                  </a:extLst>
                </a:gridCol>
              </a:tblGrid>
              <a:tr h="37443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sz="2400" b="1" kern="100" dirty="0">
                          <a:solidFill>
                            <a:srgbClr val="FF0000"/>
                          </a:solidFill>
                          <a:effectLst/>
                          <a:latin typeface="Calibri" panose="020F0502020204030204" pitchFamily="34" charset="0"/>
                          <a:ea typeface="標楷體" panose="03000509000000000000" pitchFamily="65" charset="-120"/>
                          <a:cs typeface="Times New Roman" panose="02020603050405020304" pitchFamily="18" charset="0"/>
                        </a:rPr>
                        <a:t>採購特性</a:t>
                      </a:r>
                      <a:r>
                        <a:rPr lang="en-US" sz="2400" b="1" kern="100" dirty="0" smtClean="0">
                          <a:effectLst/>
                          <a:latin typeface="Calibri" panose="020F0502020204030204" pitchFamily="34" charset="0"/>
                          <a:ea typeface="標楷體" panose="03000509000000000000" pitchFamily="65" charset="-120"/>
                          <a:cs typeface="Times New Roman" panose="02020603050405020304" pitchFamily="18" charset="0"/>
                        </a:rPr>
                        <a:t>/</a:t>
                      </a:r>
                      <a:r>
                        <a:rPr kumimoji="0" lang="zh-TW" altLang="en-US" sz="2400" b="1" i="0" u="none" strike="noStrike" kern="100" cap="none" spc="0" normalizeH="0" baseline="0" noProof="0" dirty="0" smtClean="0">
                          <a:ln>
                            <a:noFill/>
                          </a:ln>
                          <a:solidFill>
                            <a:srgbClr val="0000FF"/>
                          </a:solidFill>
                          <a:effectLst/>
                          <a:uLnTx/>
                          <a:uFillTx/>
                          <a:latin typeface="Calibri" panose="020F0502020204030204" pitchFamily="34" charset="0"/>
                          <a:ea typeface="標楷體" panose="03000509000000000000" pitchFamily="65" charset="-120"/>
                          <a:cs typeface="Times New Roman" panose="02020603050405020304" pitchFamily="18" charset="0"/>
                        </a:rPr>
                        <a:t>型態</a:t>
                      </a:r>
                      <a:endParaRPr lang="zh-TW" sz="2400" kern="100" dirty="0">
                        <a:solidFill>
                          <a:srgbClr val="0000FF"/>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68582" marR="685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TW" sz="2400" b="1" kern="100" dirty="0">
                          <a:solidFill>
                            <a:srgbClr val="0000FF"/>
                          </a:solidFill>
                          <a:effectLst/>
                          <a:latin typeface="Calibri" panose="020F0502020204030204" pitchFamily="34" charset="0"/>
                          <a:ea typeface="標楷體" panose="03000509000000000000" pitchFamily="65" charset="-120"/>
                          <a:cs typeface="Times New Roman" panose="02020603050405020304" pitchFamily="18" charset="0"/>
                        </a:rPr>
                        <a:t>最有利標</a:t>
                      </a:r>
                      <a:r>
                        <a:rPr lang="en-US" sz="2400" b="1" kern="100" dirty="0">
                          <a:solidFill>
                            <a:srgbClr val="0000FF"/>
                          </a:solidFill>
                          <a:effectLst/>
                          <a:latin typeface="Calibri" panose="020F0502020204030204" pitchFamily="34" charset="0"/>
                          <a:ea typeface="標楷體" panose="03000509000000000000" pitchFamily="65" charset="-120"/>
                          <a:cs typeface="Times New Roman" panose="02020603050405020304" pitchFamily="18" charset="0"/>
                        </a:rPr>
                        <a:t>(</a:t>
                      </a:r>
                      <a:r>
                        <a:rPr lang="zh-TW" sz="2400" b="1" kern="100" dirty="0">
                          <a:solidFill>
                            <a:srgbClr val="0000FF"/>
                          </a:solidFill>
                          <a:effectLst/>
                          <a:latin typeface="Calibri" panose="020F0502020204030204" pitchFamily="34" charset="0"/>
                          <a:ea typeface="標楷體" panose="03000509000000000000" pitchFamily="65" charset="-120"/>
                          <a:cs typeface="Times New Roman" panose="02020603050405020304" pitchFamily="18" charset="0"/>
                        </a:rPr>
                        <a:t>採購評選</a:t>
                      </a:r>
                      <a:r>
                        <a:rPr lang="en-US" sz="2400" b="1" kern="100" dirty="0">
                          <a:solidFill>
                            <a:srgbClr val="0000FF"/>
                          </a:solidFill>
                          <a:effectLst/>
                          <a:latin typeface="Calibri" panose="020F0502020204030204" pitchFamily="34" charset="0"/>
                          <a:ea typeface="標楷體" panose="03000509000000000000" pitchFamily="65" charset="-120"/>
                          <a:cs typeface="Times New Roman" panose="02020603050405020304" pitchFamily="18" charset="0"/>
                        </a:rPr>
                        <a:t>)</a:t>
                      </a:r>
                      <a:endParaRPr lang="zh-TW" sz="2400" kern="100" dirty="0">
                        <a:solidFill>
                          <a:srgbClr val="0000FF"/>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68582" marR="685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TW" sz="2400" b="1" kern="100" dirty="0">
                          <a:solidFill>
                            <a:srgbClr val="0000FF"/>
                          </a:solidFill>
                          <a:effectLst/>
                          <a:latin typeface="Calibri" panose="020F0502020204030204" pitchFamily="34" charset="0"/>
                          <a:ea typeface="標楷體" panose="03000509000000000000" pitchFamily="65" charset="-120"/>
                          <a:cs typeface="Times New Roman" panose="02020603050405020304" pitchFamily="18" charset="0"/>
                        </a:rPr>
                        <a:t>最低價標</a:t>
                      </a:r>
                      <a:endParaRPr lang="zh-TW" sz="2400" kern="100" dirty="0">
                        <a:solidFill>
                          <a:srgbClr val="0000FF"/>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68582" marR="685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770819170"/>
                  </a:ext>
                </a:extLst>
              </a:tr>
              <a:tr h="748876">
                <a:tc>
                  <a:txBody>
                    <a:bodyPr/>
                    <a:lstStyle/>
                    <a:p>
                      <a:pPr algn="ctr">
                        <a:spcAft>
                          <a:spcPts val="0"/>
                        </a:spcAft>
                      </a:pPr>
                      <a:r>
                        <a:rPr lang="zh-TW" sz="2400" b="1" kern="100" dirty="0">
                          <a:solidFill>
                            <a:srgbClr val="FF0000"/>
                          </a:solidFill>
                          <a:effectLst/>
                          <a:latin typeface="Calibri" panose="020F0502020204030204" pitchFamily="34" charset="0"/>
                          <a:ea typeface="標楷體" panose="03000509000000000000" pitchFamily="65" charset="-120"/>
                          <a:cs typeface="Times New Roman" panose="02020603050405020304" pitchFamily="18" charset="0"/>
                        </a:rPr>
                        <a:t>採購特性</a:t>
                      </a:r>
                      <a:endParaRPr lang="zh-TW" sz="2400" kern="100" dirty="0">
                        <a:solidFill>
                          <a:srgbClr val="FF0000"/>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68582" marR="685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zh-TW" sz="2400" b="1" kern="100" dirty="0" smtClean="0">
                          <a:effectLst/>
                          <a:latin typeface="Calibri" panose="020F0502020204030204" pitchFamily="34" charset="0"/>
                          <a:ea typeface="標楷體" panose="03000509000000000000" pitchFamily="65" charset="-120"/>
                          <a:cs typeface="Times New Roman" panose="02020603050405020304" pitchFamily="18" charset="0"/>
                        </a:rPr>
                        <a:t>獨特</a:t>
                      </a:r>
                      <a:r>
                        <a:rPr lang="zh-TW" sz="2400" b="1" kern="100" dirty="0">
                          <a:effectLst/>
                          <a:latin typeface="Calibri" panose="020F0502020204030204" pitchFamily="34" charset="0"/>
                          <a:ea typeface="標楷體" panose="03000509000000000000" pitchFamily="65" charset="-120"/>
                          <a:cs typeface="Times New Roman" panose="02020603050405020304" pitchFamily="18" charset="0"/>
                        </a:rPr>
                        <a:t>性、品質考量</a:t>
                      </a:r>
                      <a:endParaRPr lang="zh-TW" sz="24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2" marR="685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zh-TW" sz="2400" b="1" kern="100" dirty="0">
                          <a:effectLst/>
                          <a:latin typeface="Calibri" panose="020F0502020204030204" pitchFamily="34" charset="0"/>
                          <a:ea typeface="標楷體" panose="03000509000000000000" pitchFamily="65" charset="-120"/>
                          <a:cs typeface="Times New Roman" panose="02020603050405020304" pitchFamily="18" charset="0"/>
                        </a:rPr>
                        <a:t>偏向國家、際標</a:t>
                      </a:r>
                      <a:r>
                        <a:rPr lang="zh-TW" sz="2400" b="1" kern="100" dirty="0" smtClean="0">
                          <a:effectLst/>
                          <a:latin typeface="Calibri" panose="020F0502020204030204" pitchFamily="34" charset="0"/>
                          <a:ea typeface="標楷體" panose="03000509000000000000" pitchFamily="65" charset="-120"/>
                          <a:cs typeface="Times New Roman" panose="02020603050405020304" pitchFamily="18" charset="0"/>
                        </a:rPr>
                        <a:t>標準</a:t>
                      </a:r>
                      <a:r>
                        <a:rPr lang="zh-TW" altLang="en-US" sz="2400" b="1" kern="100" dirty="0" smtClean="0">
                          <a:effectLst/>
                          <a:latin typeface="Calibri" panose="020F0502020204030204" pitchFamily="34" charset="0"/>
                          <a:ea typeface="標楷體" panose="03000509000000000000" pitchFamily="65" charset="-120"/>
                          <a:cs typeface="Times New Roman" panose="02020603050405020304" pitchFamily="18" charset="0"/>
                        </a:rPr>
                        <a:t>等大眾化產品</a:t>
                      </a:r>
                      <a:endParaRPr lang="zh-TW" sz="24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2" marR="685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458493214"/>
                  </a:ext>
                </a:extLst>
              </a:tr>
              <a:tr h="374439">
                <a:tc>
                  <a:txBody>
                    <a:bodyPr/>
                    <a:lstStyle/>
                    <a:p>
                      <a:pPr algn="ctr">
                        <a:spcAft>
                          <a:spcPts val="0"/>
                        </a:spcAft>
                      </a:pPr>
                      <a:r>
                        <a:rPr lang="zh-TW" sz="2400" b="1" kern="100" dirty="0">
                          <a:solidFill>
                            <a:srgbClr val="FF0000"/>
                          </a:solidFill>
                          <a:effectLst/>
                          <a:latin typeface="Calibri" panose="020F0502020204030204" pitchFamily="34" charset="0"/>
                          <a:ea typeface="標楷體" panose="03000509000000000000" pitchFamily="65" charset="-120"/>
                          <a:cs typeface="Times New Roman" panose="02020603050405020304" pitchFamily="18" charset="0"/>
                        </a:rPr>
                        <a:t>決標效率</a:t>
                      </a:r>
                      <a:endParaRPr lang="zh-TW" sz="2400" kern="100" dirty="0">
                        <a:solidFill>
                          <a:srgbClr val="FF0000"/>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68582" marR="685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zh-TW" sz="2400" b="1" kern="100" dirty="0">
                          <a:effectLst/>
                          <a:latin typeface="Calibri" panose="020F0502020204030204" pitchFamily="34" charset="0"/>
                          <a:ea typeface="標楷體" panose="03000509000000000000" pitchFamily="65" charset="-120"/>
                          <a:cs typeface="Times New Roman" panose="02020603050405020304" pitchFamily="18" charset="0"/>
                        </a:rPr>
                        <a:t>較長</a:t>
                      </a:r>
                      <a:r>
                        <a:rPr lang="en-US" sz="2400" b="1" kern="100" dirty="0">
                          <a:effectLst/>
                          <a:latin typeface="Calibri" panose="020F0502020204030204" pitchFamily="34" charset="0"/>
                          <a:ea typeface="標楷體" panose="03000509000000000000" pitchFamily="65" charset="-120"/>
                          <a:cs typeface="Times New Roman" panose="02020603050405020304" pitchFamily="18" charset="0"/>
                        </a:rPr>
                        <a:t>(</a:t>
                      </a:r>
                      <a:r>
                        <a:rPr lang="zh-TW" sz="2400" b="1" kern="100" dirty="0">
                          <a:effectLst/>
                          <a:latin typeface="Calibri" panose="020F0502020204030204" pitchFamily="34" charset="0"/>
                          <a:ea typeface="標楷體" panose="03000509000000000000" pitchFamily="65" charset="-120"/>
                          <a:cs typeface="Times New Roman" panose="02020603050405020304" pitchFamily="18" charset="0"/>
                        </a:rPr>
                        <a:t>採購評選</a:t>
                      </a:r>
                      <a:r>
                        <a:rPr lang="en-US" sz="2400" b="1" kern="100" dirty="0">
                          <a:effectLst/>
                          <a:latin typeface="Calibri" panose="020F0502020204030204" pitchFamily="34" charset="0"/>
                          <a:ea typeface="標楷體" panose="03000509000000000000" pitchFamily="65" charset="-120"/>
                          <a:cs typeface="Times New Roman" panose="02020603050405020304" pitchFamily="18" charset="0"/>
                        </a:rPr>
                        <a:t>)</a:t>
                      </a:r>
                      <a:endParaRPr lang="zh-TW" sz="24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2" marR="685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zh-TW" sz="2400" b="1" kern="100" dirty="0">
                          <a:effectLst/>
                          <a:latin typeface="Calibri" panose="020F0502020204030204" pitchFamily="34" charset="0"/>
                          <a:ea typeface="標楷體" panose="03000509000000000000" pitchFamily="65" charset="-120"/>
                          <a:cs typeface="Times New Roman" panose="02020603050405020304" pitchFamily="18" charset="0"/>
                        </a:rPr>
                        <a:t>快</a:t>
                      </a:r>
                      <a:r>
                        <a:rPr lang="en-US" sz="2400" b="1" kern="100" dirty="0">
                          <a:effectLst/>
                          <a:latin typeface="Calibri" panose="020F0502020204030204" pitchFamily="34" charset="0"/>
                          <a:ea typeface="標楷體" panose="03000509000000000000" pitchFamily="65" charset="-120"/>
                          <a:cs typeface="Times New Roman" panose="02020603050405020304" pitchFamily="18" charset="0"/>
                        </a:rPr>
                        <a:t>(</a:t>
                      </a:r>
                      <a:r>
                        <a:rPr lang="zh-TW" sz="2400" b="1" kern="100" dirty="0">
                          <a:effectLst/>
                          <a:latin typeface="Calibri" panose="020F0502020204030204" pitchFamily="34" charset="0"/>
                          <a:ea typeface="標楷體" panose="03000509000000000000" pitchFamily="65" charset="-120"/>
                          <a:cs typeface="Times New Roman" panose="02020603050405020304" pitchFamily="18" charset="0"/>
                        </a:rPr>
                        <a:t>低於底價</a:t>
                      </a:r>
                      <a:r>
                        <a:rPr lang="en-US" sz="2400" b="1" kern="100" dirty="0">
                          <a:effectLst/>
                          <a:latin typeface="Calibri" panose="020F0502020204030204" pitchFamily="34" charset="0"/>
                          <a:ea typeface="標楷體" panose="03000509000000000000" pitchFamily="65" charset="-120"/>
                          <a:cs typeface="Times New Roman" panose="02020603050405020304" pitchFamily="18" charset="0"/>
                        </a:rPr>
                        <a:t>80%)</a:t>
                      </a:r>
                      <a:endParaRPr lang="zh-TW" sz="24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2" marR="685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69470327"/>
                  </a:ext>
                </a:extLst>
              </a:tr>
              <a:tr h="374439">
                <a:tc>
                  <a:txBody>
                    <a:bodyPr/>
                    <a:lstStyle/>
                    <a:p>
                      <a:pPr algn="ctr">
                        <a:spcAft>
                          <a:spcPts val="0"/>
                        </a:spcAft>
                      </a:pPr>
                      <a:r>
                        <a:rPr lang="zh-TW" sz="2400" b="1" kern="100" dirty="0">
                          <a:solidFill>
                            <a:srgbClr val="FF0000"/>
                          </a:solidFill>
                          <a:effectLst/>
                          <a:latin typeface="Calibri" panose="020F0502020204030204" pitchFamily="34" charset="0"/>
                          <a:ea typeface="標楷體" panose="03000509000000000000" pitchFamily="65" charset="-120"/>
                          <a:cs typeface="Times New Roman" panose="02020603050405020304" pitchFamily="18" charset="0"/>
                        </a:rPr>
                        <a:t>主宰決</a:t>
                      </a:r>
                      <a:r>
                        <a:rPr lang="zh-TW" sz="2400" b="1" kern="100" dirty="0" smtClean="0">
                          <a:solidFill>
                            <a:srgbClr val="FF0000"/>
                          </a:solidFill>
                          <a:effectLst/>
                          <a:latin typeface="Calibri" panose="020F0502020204030204" pitchFamily="34" charset="0"/>
                          <a:ea typeface="標楷體" panose="03000509000000000000" pitchFamily="65" charset="-120"/>
                          <a:cs typeface="Times New Roman" panose="02020603050405020304" pitchFamily="18" charset="0"/>
                        </a:rPr>
                        <a:t>標</a:t>
                      </a:r>
                      <a:r>
                        <a:rPr lang="zh-TW" altLang="en-US" sz="2400" b="1" kern="100" dirty="0" smtClean="0">
                          <a:solidFill>
                            <a:srgbClr val="FF0000"/>
                          </a:solidFill>
                          <a:effectLst/>
                          <a:latin typeface="Calibri" panose="020F0502020204030204" pitchFamily="34" charset="0"/>
                          <a:ea typeface="標楷體" panose="03000509000000000000" pitchFamily="65" charset="-120"/>
                          <a:cs typeface="Times New Roman" panose="02020603050405020304" pitchFamily="18" charset="0"/>
                        </a:rPr>
                        <a:t>者</a:t>
                      </a:r>
                      <a:endParaRPr lang="zh-TW" sz="2400" kern="100" dirty="0">
                        <a:solidFill>
                          <a:srgbClr val="FF0000"/>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68582" marR="685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zh-TW" sz="2400" b="1" kern="100" dirty="0">
                          <a:effectLst/>
                          <a:latin typeface="Calibri" panose="020F0502020204030204" pitchFamily="34" charset="0"/>
                          <a:ea typeface="標楷體" panose="03000509000000000000" pitchFamily="65" charset="-120"/>
                          <a:cs typeface="Times New Roman" panose="02020603050405020304" pitchFamily="18" charset="0"/>
                        </a:rPr>
                        <a:t>評選委員</a:t>
                      </a:r>
                      <a:endParaRPr lang="zh-TW" sz="24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2" marR="685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zh-TW" sz="2400" b="1" kern="100" dirty="0">
                          <a:effectLst/>
                          <a:latin typeface="Calibri" panose="020F0502020204030204" pitchFamily="34" charset="0"/>
                          <a:ea typeface="標楷體" panose="03000509000000000000" pitchFamily="65" charset="-120"/>
                          <a:cs typeface="Times New Roman" panose="02020603050405020304" pitchFamily="18" charset="0"/>
                        </a:rPr>
                        <a:t>廠商報價</a:t>
                      </a:r>
                      <a:endParaRPr lang="zh-TW" sz="24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2" marR="685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473596781"/>
                  </a:ext>
                </a:extLst>
              </a:tr>
              <a:tr h="374439">
                <a:tc>
                  <a:txBody>
                    <a:bodyPr/>
                    <a:lstStyle/>
                    <a:p>
                      <a:pPr algn="ctr">
                        <a:spcAft>
                          <a:spcPts val="0"/>
                        </a:spcAft>
                      </a:pPr>
                      <a:r>
                        <a:rPr lang="zh-TW" sz="2400" b="1" kern="100" dirty="0">
                          <a:solidFill>
                            <a:srgbClr val="FF0000"/>
                          </a:solidFill>
                          <a:effectLst/>
                          <a:latin typeface="Calibri" panose="020F0502020204030204" pitchFamily="34" charset="0"/>
                          <a:ea typeface="標楷體" panose="03000509000000000000" pitchFamily="65" charset="-120"/>
                          <a:cs typeface="Times New Roman" panose="02020603050405020304" pitchFamily="18" charset="0"/>
                        </a:rPr>
                        <a:t>履約效果</a:t>
                      </a:r>
                      <a:endParaRPr lang="zh-TW" sz="2400" kern="100" dirty="0">
                        <a:solidFill>
                          <a:srgbClr val="FF0000"/>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68582" marR="685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zh-TW" sz="2400" b="1" kern="100" dirty="0">
                          <a:effectLst/>
                          <a:latin typeface="Calibri" panose="020F0502020204030204" pitchFamily="34" charset="0"/>
                          <a:ea typeface="標楷體" panose="03000509000000000000" pitchFamily="65" charset="-120"/>
                          <a:cs typeface="Times New Roman" panose="02020603050405020304" pitchFamily="18" charset="0"/>
                        </a:rPr>
                        <a:t>滿意度</a:t>
                      </a:r>
                      <a:r>
                        <a:rPr lang="zh-TW" sz="2400" b="1" kern="100" dirty="0" smtClean="0">
                          <a:effectLst/>
                          <a:latin typeface="Calibri" panose="020F0502020204030204" pitchFamily="34" charset="0"/>
                          <a:ea typeface="標楷體" panose="03000509000000000000" pitchFamily="65" charset="-120"/>
                          <a:cs typeface="Times New Roman" panose="02020603050405020304" pitchFamily="18" charset="0"/>
                        </a:rPr>
                        <a:t>高</a:t>
                      </a:r>
                      <a:r>
                        <a:rPr lang="en-US" altLang="zh-TW" sz="2400" b="1" kern="100" dirty="0" smtClean="0">
                          <a:effectLst/>
                          <a:latin typeface="Calibri" panose="020F0502020204030204" pitchFamily="34" charset="0"/>
                          <a:ea typeface="標楷體" panose="03000509000000000000" pitchFamily="65" charset="-120"/>
                          <a:cs typeface="Times New Roman" panose="02020603050405020304" pitchFamily="18" charset="0"/>
                        </a:rPr>
                        <a:t>(</a:t>
                      </a:r>
                      <a:r>
                        <a:rPr lang="zh-TW" altLang="en-US" sz="2400" b="1" kern="100" dirty="0" smtClean="0">
                          <a:effectLst/>
                          <a:latin typeface="Calibri" panose="020F0502020204030204" pitchFamily="34" charset="0"/>
                          <a:ea typeface="標楷體" panose="03000509000000000000" pitchFamily="65" charset="-120"/>
                          <a:cs typeface="Times New Roman" panose="02020603050405020304" pitchFamily="18" charset="0"/>
                        </a:rPr>
                        <a:t>預知</a:t>
                      </a:r>
                      <a:r>
                        <a:rPr lang="en-US" altLang="zh-TW" sz="2400" b="1" kern="100" dirty="0" smtClean="0">
                          <a:effectLst/>
                          <a:latin typeface="Calibri" panose="020F0502020204030204" pitchFamily="34" charset="0"/>
                          <a:ea typeface="標楷體" panose="03000509000000000000" pitchFamily="65" charset="-120"/>
                          <a:cs typeface="Times New Roman" panose="02020603050405020304" pitchFamily="18" charset="0"/>
                        </a:rPr>
                        <a:t>)</a:t>
                      </a:r>
                      <a:endParaRPr lang="zh-TW" sz="24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2" marR="685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zh-TW" sz="2400" b="1" kern="100" dirty="0">
                          <a:effectLst/>
                          <a:latin typeface="Calibri" panose="020F0502020204030204" pitchFamily="34" charset="0"/>
                          <a:ea typeface="標楷體" panose="03000509000000000000" pitchFamily="65" charset="-120"/>
                          <a:cs typeface="Times New Roman" panose="02020603050405020304" pitchFamily="18" charset="0"/>
                        </a:rPr>
                        <a:t>堪用</a:t>
                      </a:r>
                      <a:r>
                        <a:rPr lang="zh-TW" sz="2400" b="1" kern="100" dirty="0" smtClean="0">
                          <a:effectLst/>
                          <a:latin typeface="Calibri" panose="020F0502020204030204" pitchFamily="34" charset="0"/>
                          <a:ea typeface="標楷體" panose="03000509000000000000" pitchFamily="65" charset="-120"/>
                          <a:cs typeface="Times New Roman" panose="02020603050405020304" pitchFamily="18" charset="0"/>
                        </a:rPr>
                        <a:t>程度</a:t>
                      </a:r>
                      <a:r>
                        <a:rPr lang="en-US" altLang="zh-TW" sz="2400" b="1" kern="100" dirty="0" smtClean="0">
                          <a:effectLst/>
                          <a:latin typeface="Calibri" panose="020F0502020204030204" pitchFamily="34" charset="0"/>
                          <a:ea typeface="標楷體" panose="03000509000000000000" pitchFamily="65" charset="-120"/>
                          <a:cs typeface="Times New Roman" panose="02020603050405020304" pitchFamily="18" charset="0"/>
                        </a:rPr>
                        <a:t>(</a:t>
                      </a:r>
                      <a:r>
                        <a:rPr lang="zh-TW" altLang="en-US" sz="2400" b="1" kern="100" dirty="0" smtClean="0">
                          <a:effectLst/>
                          <a:latin typeface="Calibri" panose="020F0502020204030204" pitchFamily="34" charset="0"/>
                          <a:ea typeface="標楷體" panose="03000509000000000000" pitchFamily="65" charset="-120"/>
                          <a:cs typeface="Times New Roman" panose="02020603050405020304" pitchFamily="18" charset="0"/>
                        </a:rPr>
                        <a:t>難測</a:t>
                      </a:r>
                      <a:r>
                        <a:rPr lang="en-US" altLang="zh-TW" sz="2400" b="1" kern="100" dirty="0" smtClean="0">
                          <a:effectLst/>
                          <a:latin typeface="Calibri" panose="020F0502020204030204" pitchFamily="34" charset="0"/>
                          <a:ea typeface="標楷體" panose="03000509000000000000" pitchFamily="65" charset="-120"/>
                          <a:cs typeface="Times New Roman" panose="02020603050405020304" pitchFamily="18" charset="0"/>
                        </a:rPr>
                        <a:t>)</a:t>
                      </a:r>
                      <a:endParaRPr lang="zh-TW" sz="24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2" marR="685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185434650"/>
                  </a:ext>
                </a:extLst>
              </a:tr>
              <a:tr h="374439">
                <a:tc>
                  <a:txBody>
                    <a:bodyPr/>
                    <a:lstStyle/>
                    <a:p>
                      <a:pPr algn="ctr">
                        <a:spcAft>
                          <a:spcPts val="0"/>
                        </a:spcAft>
                      </a:pPr>
                      <a:r>
                        <a:rPr lang="zh-TW" sz="2400" b="1" kern="100" dirty="0">
                          <a:solidFill>
                            <a:srgbClr val="FF0000"/>
                          </a:solidFill>
                          <a:effectLst/>
                          <a:latin typeface="Calibri" panose="020F0502020204030204" pitchFamily="34" charset="0"/>
                          <a:ea typeface="標楷體" panose="03000509000000000000" pitchFamily="65" charset="-120"/>
                          <a:cs typeface="Times New Roman" panose="02020603050405020304" pitchFamily="18" charset="0"/>
                        </a:rPr>
                        <a:t>履約效率</a:t>
                      </a:r>
                      <a:endParaRPr lang="zh-TW" sz="2400" kern="100" dirty="0">
                        <a:solidFill>
                          <a:srgbClr val="FF0000"/>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68582" marR="685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zh-TW" sz="2400" b="1" kern="100" dirty="0">
                          <a:effectLst/>
                          <a:latin typeface="Calibri" panose="020F0502020204030204" pitchFamily="34" charset="0"/>
                          <a:ea typeface="標楷體" panose="03000509000000000000" pitchFamily="65" charset="-120"/>
                          <a:cs typeface="Times New Roman" panose="02020603050405020304" pitchFamily="18" charset="0"/>
                        </a:rPr>
                        <a:t>較高</a:t>
                      </a:r>
                      <a:endParaRPr lang="zh-TW" sz="24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2" marR="685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zh-TW" sz="2400" b="1" kern="100" dirty="0">
                          <a:effectLst/>
                          <a:latin typeface="Calibri" panose="020F0502020204030204" pitchFamily="34" charset="0"/>
                          <a:ea typeface="標楷體" panose="03000509000000000000" pitchFamily="65" charset="-120"/>
                          <a:cs typeface="Times New Roman" panose="02020603050405020304" pitchFamily="18" charset="0"/>
                        </a:rPr>
                        <a:t>履約</a:t>
                      </a:r>
                      <a:r>
                        <a:rPr lang="zh-TW" sz="2400" b="1" kern="100" dirty="0" smtClean="0">
                          <a:effectLst/>
                          <a:latin typeface="Calibri" panose="020F0502020204030204" pitchFamily="34" charset="0"/>
                          <a:ea typeface="標楷體" panose="03000509000000000000" pitchFamily="65" charset="-120"/>
                          <a:cs typeface="Times New Roman" panose="02020603050405020304" pitchFamily="18" charset="0"/>
                        </a:rPr>
                        <a:t>認知</a:t>
                      </a:r>
                      <a:r>
                        <a:rPr lang="zh-TW" altLang="en-US" sz="2400" b="1" kern="100" dirty="0" smtClean="0">
                          <a:effectLst/>
                          <a:latin typeface="Calibri" panose="020F0502020204030204" pitchFamily="34" charset="0"/>
                          <a:ea typeface="標楷體" panose="03000509000000000000" pitchFamily="65" charset="-120"/>
                          <a:cs typeface="Times New Roman" panose="02020603050405020304" pitchFamily="18" charset="0"/>
                        </a:rPr>
                        <a:t>歧</a:t>
                      </a:r>
                      <a:r>
                        <a:rPr lang="zh-TW" sz="2400" b="1" kern="100" dirty="0" smtClean="0">
                          <a:effectLst/>
                          <a:latin typeface="Calibri" panose="020F0502020204030204" pitchFamily="34" charset="0"/>
                          <a:ea typeface="標楷體" panose="03000509000000000000" pitchFamily="65" charset="-120"/>
                          <a:cs typeface="Times New Roman" panose="02020603050405020304" pitchFamily="18" charset="0"/>
                        </a:rPr>
                        <a:t>異生</a:t>
                      </a:r>
                      <a:r>
                        <a:rPr lang="zh-TW" sz="2400" b="1" kern="100" dirty="0">
                          <a:effectLst/>
                          <a:latin typeface="Calibri" panose="020F0502020204030204" pitchFamily="34" charset="0"/>
                          <a:ea typeface="標楷體" panose="03000509000000000000" pitchFamily="65" charset="-120"/>
                          <a:cs typeface="Times New Roman" panose="02020603050405020304" pitchFamily="18" charset="0"/>
                        </a:rPr>
                        <a:t>爭議</a:t>
                      </a:r>
                      <a:endParaRPr lang="zh-TW" sz="24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2" marR="685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953302421"/>
                  </a:ext>
                </a:extLst>
              </a:tr>
              <a:tr h="374439">
                <a:tc>
                  <a:txBody>
                    <a:bodyPr/>
                    <a:lstStyle/>
                    <a:p>
                      <a:pPr algn="ctr">
                        <a:spcAft>
                          <a:spcPts val="0"/>
                        </a:spcAft>
                      </a:pPr>
                      <a:r>
                        <a:rPr lang="zh-TW" sz="2400" b="1" kern="100" dirty="0">
                          <a:solidFill>
                            <a:srgbClr val="FF0000"/>
                          </a:solidFill>
                          <a:effectLst/>
                          <a:latin typeface="Calibri" panose="020F0502020204030204" pitchFamily="34" charset="0"/>
                          <a:ea typeface="標楷體" panose="03000509000000000000" pitchFamily="65" charset="-120"/>
                          <a:cs typeface="Times New Roman" panose="02020603050405020304" pitchFamily="18" charset="0"/>
                        </a:rPr>
                        <a:t>變更契約</a:t>
                      </a:r>
                      <a:endParaRPr lang="zh-TW" sz="2400" kern="100" dirty="0">
                        <a:solidFill>
                          <a:srgbClr val="FF0000"/>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68582" marR="685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zh-TW" sz="2400" b="1" kern="100" dirty="0">
                          <a:effectLst/>
                          <a:latin typeface="Calibri" panose="020F0502020204030204" pitchFamily="34" charset="0"/>
                          <a:ea typeface="標楷體" panose="03000509000000000000" pitchFamily="65" charset="-120"/>
                          <a:cs typeface="Times New Roman" panose="02020603050405020304" pitchFamily="18" charset="0"/>
                        </a:rPr>
                        <a:t>少</a:t>
                      </a:r>
                      <a:r>
                        <a:rPr lang="en-US" sz="2400" b="1" kern="100" dirty="0" smtClean="0">
                          <a:effectLst/>
                          <a:latin typeface="Calibri" panose="020F0502020204030204" pitchFamily="34" charset="0"/>
                          <a:ea typeface="標楷體" panose="03000509000000000000" pitchFamily="65" charset="-120"/>
                          <a:cs typeface="Times New Roman" panose="02020603050405020304" pitchFamily="18" charset="0"/>
                        </a:rPr>
                        <a:t>(</a:t>
                      </a:r>
                      <a:r>
                        <a:rPr lang="zh-TW" altLang="en-US" sz="2400" b="1" kern="100" dirty="0" smtClean="0">
                          <a:effectLst/>
                          <a:latin typeface="Calibri" panose="020F0502020204030204" pitchFamily="34" charset="0"/>
                          <a:ea typeface="標楷體" panose="03000509000000000000" pitchFamily="65" charset="-120"/>
                          <a:cs typeface="Times New Roman" panose="02020603050405020304" pitchFamily="18" charset="0"/>
                        </a:rPr>
                        <a:t>偏向</a:t>
                      </a:r>
                      <a:r>
                        <a:rPr lang="zh-TW" sz="2400" b="1" kern="100" dirty="0" smtClean="0">
                          <a:effectLst/>
                          <a:latin typeface="Calibri" panose="020F0502020204030204" pitchFamily="34" charset="0"/>
                          <a:ea typeface="標楷體" panose="03000509000000000000" pitchFamily="65" charset="-120"/>
                          <a:cs typeface="Times New Roman" panose="02020603050405020304" pitchFamily="18" charset="0"/>
                        </a:rPr>
                        <a:t>機關</a:t>
                      </a:r>
                      <a:r>
                        <a:rPr lang="zh-TW" sz="2400" b="1" kern="100" dirty="0">
                          <a:effectLst/>
                          <a:latin typeface="Calibri" panose="020F0502020204030204" pitchFamily="34" charset="0"/>
                          <a:ea typeface="標楷體" panose="03000509000000000000" pitchFamily="65" charset="-120"/>
                          <a:cs typeface="Times New Roman" panose="02020603050405020304" pitchFamily="18" charset="0"/>
                        </a:rPr>
                        <a:t>需求</a:t>
                      </a:r>
                      <a:r>
                        <a:rPr lang="en-US" sz="2400" b="1" kern="100" dirty="0">
                          <a:effectLst/>
                          <a:latin typeface="Calibri" panose="020F0502020204030204" pitchFamily="34" charset="0"/>
                          <a:ea typeface="標楷體" panose="03000509000000000000" pitchFamily="65" charset="-120"/>
                          <a:cs typeface="Times New Roman" panose="02020603050405020304" pitchFamily="18" charset="0"/>
                        </a:rPr>
                        <a:t>)</a:t>
                      </a:r>
                      <a:endParaRPr lang="zh-TW" sz="24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2" marR="685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zh-TW" sz="2400" b="1" kern="100" dirty="0">
                          <a:effectLst/>
                          <a:latin typeface="Calibri" panose="020F0502020204030204" pitchFamily="34" charset="0"/>
                          <a:ea typeface="標楷體" panose="03000509000000000000" pitchFamily="65" charset="-120"/>
                          <a:cs typeface="Times New Roman" panose="02020603050405020304" pitchFamily="18" charset="0"/>
                        </a:rPr>
                        <a:t>較</a:t>
                      </a:r>
                      <a:r>
                        <a:rPr lang="zh-TW" sz="2400" b="1" kern="100" dirty="0" smtClean="0">
                          <a:effectLst/>
                          <a:latin typeface="Calibri" panose="020F0502020204030204" pitchFamily="34" charset="0"/>
                          <a:ea typeface="標楷體" panose="03000509000000000000" pitchFamily="65" charset="-120"/>
                          <a:cs typeface="Times New Roman" panose="02020603050405020304" pitchFamily="18" charset="0"/>
                        </a:rPr>
                        <a:t>多</a:t>
                      </a:r>
                      <a:r>
                        <a:rPr lang="en-US" altLang="zh-TW" sz="2400" b="1" kern="100" dirty="0" smtClean="0">
                          <a:effectLst/>
                          <a:latin typeface="Calibri" panose="020F0502020204030204" pitchFamily="34" charset="0"/>
                          <a:ea typeface="標楷體" panose="03000509000000000000" pitchFamily="65" charset="-120"/>
                          <a:cs typeface="Times New Roman" panose="02020603050405020304" pitchFamily="18" charset="0"/>
                        </a:rPr>
                        <a:t>(</a:t>
                      </a:r>
                      <a:r>
                        <a:rPr lang="zh-TW" altLang="en-US" sz="2400" b="1" kern="100" dirty="0" smtClean="0">
                          <a:effectLst/>
                          <a:latin typeface="Calibri" panose="020F0502020204030204" pitchFamily="34" charset="0"/>
                          <a:ea typeface="標楷體" panose="03000509000000000000" pitchFamily="65" charset="-120"/>
                          <a:cs typeface="Times New Roman" panose="02020603050405020304" pitchFamily="18" charset="0"/>
                        </a:rPr>
                        <a:t>廠商</a:t>
                      </a:r>
                      <a:r>
                        <a:rPr lang="en-US" altLang="zh-TW" sz="2400" b="1" kern="100" dirty="0" smtClean="0">
                          <a:effectLst/>
                          <a:latin typeface="Calibri" panose="020F0502020204030204" pitchFamily="34" charset="0"/>
                          <a:ea typeface="標楷體" panose="03000509000000000000" pitchFamily="65" charset="-120"/>
                          <a:cs typeface="Times New Roman" panose="02020603050405020304" pitchFamily="18" charset="0"/>
                        </a:rPr>
                        <a:t>)</a:t>
                      </a:r>
                      <a:endParaRPr lang="zh-TW" sz="24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2" marR="685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622335739"/>
                  </a:ext>
                </a:extLst>
              </a:tr>
              <a:tr h="748876">
                <a:tc>
                  <a:txBody>
                    <a:bodyPr/>
                    <a:lstStyle/>
                    <a:p>
                      <a:pPr algn="ctr">
                        <a:spcAft>
                          <a:spcPts val="0"/>
                        </a:spcAft>
                      </a:pPr>
                      <a:r>
                        <a:rPr lang="zh-TW" sz="2400" b="1" kern="100" dirty="0">
                          <a:solidFill>
                            <a:srgbClr val="FF0000"/>
                          </a:solidFill>
                          <a:effectLst/>
                          <a:latin typeface="Calibri" panose="020F0502020204030204" pitchFamily="34" charset="0"/>
                          <a:ea typeface="標楷體" panose="03000509000000000000" pitchFamily="65" charset="-120"/>
                          <a:cs typeface="Times New Roman" panose="02020603050405020304" pitchFamily="18" charset="0"/>
                        </a:rPr>
                        <a:t>採購經費</a:t>
                      </a:r>
                      <a:endParaRPr lang="zh-TW" sz="2400" kern="100" dirty="0">
                        <a:solidFill>
                          <a:srgbClr val="FF0000"/>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68582" marR="685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zh-TW" sz="2400" b="1" kern="100" dirty="0">
                          <a:effectLst/>
                          <a:latin typeface="Calibri" panose="020F0502020204030204" pitchFamily="34" charset="0"/>
                          <a:ea typeface="標楷體" panose="03000509000000000000" pitchFamily="65" charset="-120"/>
                          <a:cs typeface="Times New Roman" panose="02020603050405020304" pitchFamily="18" charset="0"/>
                        </a:rPr>
                        <a:t>結餘款</a:t>
                      </a:r>
                      <a:r>
                        <a:rPr lang="zh-TW" sz="2400" b="1" kern="100" dirty="0" smtClean="0">
                          <a:effectLst/>
                          <a:latin typeface="Calibri" panose="020F0502020204030204" pitchFamily="34" charset="0"/>
                          <a:ea typeface="標楷體" panose="03000509000000000000" pitchFamily="65" charset="-120"/>
                          <a:cs typeface="Times New Roman" panose="02020603050405020304" pitchFamily="18" charset="0"/>
                        </a:rPr>
                        <a:t>少</a:t>
                      </a:r>
                      <a:endParaRPr lang="en-US" altLang="zh-TW" sz="2400" b="1" kern="100" dirty="0" smtClean="0">
                        <a:effectLst/>
                        <a:latin typeface="Calibri" panose="020F0502020204030204" pitchFamily="34" charset="0"/>
                        <a:ea typeface="標楷體" panose="03000509000000000000" pitchFamily="65" charset="-120"/>
                        <a:cs typeface="Times New Roman" panose="02020603050405020304" pitchFamily="18" charset="0"/>
                      </a:endParaRPr>
                    </a:p>
                    <a:p>
                      <a:pPr algn="just">
                        <a:spcAft>
                          <a:spcPts val="0"/>
                        </a:spcAft>
                      </a:pPr>
                      <a:r>
                        <a:rPr lang="en-US" sz="2400" b="1" kern="100" dirty="0" smtClean="0">
                          <a:effectLst/>
                          <a:latin typeface="Calibri" panose="020F0502020204030204" pitchFamily="34" charset="0"/>
                          <a:ea typeface="標楷體" panose="03000509000000000000" pitchFamily="65" charset="-120"/>
                          <a:cs typeface="Times New Roman" panose="02020603050405020304" pitchFamily="18" charset="0"/>
                        </a:rPr>
                        <a:t>(</a:t>
                      </a:r>
                      <a:r>
                        <a:rPr lang="zh-TW" sz="2400" b="1" kern="100" dirty="0">
                          <a:effectLst/>
                          <a:latin typeface="Calibri" panose="020F0502020204030204" pitchFamily="34" charset="0"/>
                          <a:ea typeface="標楷體" panose="03000509000000000000" pitchFamily="65" charset="-120"/>
                          <a:cs typeface="Times New Roman" panose="02020603050405020304" pitchFamily="18" charset="0"/>
                        </a:rPr>
                        <a:t>不訂底價、固定費用</a:t>
                      </a:r>
                      <a:r>
                        <a:rPr lang="en-US" sz="2400" b="1" kern="100" dirty="0">
                          <a:effectLst/>
                          <a:latin typeface="Calibri" panose="020F0502020204030204" pitchFamily="34" charset="0"/>
                          <a:ea typeface="標楷體" panose="03000509000000000000" pitchFamily="65" charset="-120"/>
                          <a:cs typeface="Times New Roman" panose="02020603050405020304" pitchFamily="18" charset="0"/>
                        </a:rPr>
                        <a:t>)</a:t>
                      </a:r>
                      <a:endParaRPr lang="zh-TW" sz="24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2" marR="685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zh-TW" sz="2400" b="1" kern="100" dirty="0">
                          <a:effectLst/>
                          <a:latin typeface="Calibri" panose="020F0502020204030204" pitchFamily="34" charset="0"/>
                          <a:ea typeface="標楷體" panose="03000509000000000000" pitchFamily="65" charset="-120"/>
                          <a:cs typeface="Times New Roman" panose="02020603050405020304" pitchFamily="18" charset="0"/>
                        </a:rPr>
                        <a:t>可能較</a:t>
                      </a:r>
                      <a:r>
                        <a:rPr lang="zh-TW" sz="2400" b="1" kern="100" dirty="0" smtClean="0">
                          <a:effectLst/>
                          <a:latin typeface="Calibri" panose="020F0502020204030204" pitchFamily="34" charset="0"/>
                          <a:ea typeface="標楷體" panose="03000509000000000000" pitchFamily="65" charset="-120"/>
                          <a:cs typeface="Times New Roman" panose="02020603050405020304" pitchFamily="18" charset="0"/>
                        </a:rPr>
                        <a:t>多</a:t>
                      </a:r>
                      <a:endParaRPr lang="en-US" altLang="zh-TW" sz="2400" b="1" kern="100" dirty="0" smtClean="0">
                        <a:effectLst/>
                        <a:latin typeface="Calibri" panose="020F0502020204030204" pitchFamily="34" charset="0"/>
                        <a:ea typeface="標楷體" panose="03000509000000000000" pitchFamily="65" charset="-120"/>
                        <a:cs typeface="Times New Roman" panose="02020603050405020304" pitchFamily="18" charset="0"/>
                      </a:endParaRPr>
                    </a:p>
                    <a:p>
                      <a:pPr algn="just">
                        <a:spcAft>
                          <a:spcPts val="0"/>
                        </a:spcAft>
                      </a:pPr>
                      <a:r>
                        <a:rPr lang="en-US" sz="2400" b="1" kern="100" dirty="0" smtClean="0">
                          <a:effectLst/>
                          <a:latin typeface="Calibri" panose="020F0502020204030204" pitchFamily="34" charset="0"/>
                          <a:ea typeface="標楷體" panose="03000509000000000000" pitchFamily="65" charset="-120"/>
                          <a:cs typeface="Times New Roman" panose="02020603050405020304" pitchFamily="18" charset="0"/>
                        </a:rPr>
                        <a:t>(</a:t>
                      </a:r>
                      <a:r>
                        <a:rPr lang="zh-TW" sz="2400" b="1" kern="100" dirty="0">
                          <a:effectLst/>
                          <a:latin typeface="Calibri" panose="020F0502020204030204" pitchFamily="34" charset="0"/>
                          <a:ea typeface="標楷體" panose="03000509000000000000" pitchFamily="65" charset="-120"/>
                          <a:cs typeface="Times New Roman" panose="02020603050405020304" pitchFamily="18" charset="0"/>
                        </a:rPr>
                        <a:t>標餘款</a:t>
                      </a:r>
                      <a:r>
                        <a:rPr lang="en-US" sz="2400" b="1" kern="100" dirty="0">
                          <a:effectLst/>
                          <a:latin typeface="Calibri" panose="020F0502020204030204" pitchFamily="34" charset="0"/>
                          <a:ea typeface="標楷體" panose="03000509000000000000" pitchFamily="65" charset="-120"/>
                          <a:cs typeface="Times New Roman" panose="02020603050405020304" pitchFamily="18" charset="0"/>
                        </a:rPr>
                        <a:t>-</a:t>
                      </a:r>
                      <a:r>
                        <a:rPr lang="zh-TW" sz="2400" b="1" kern="100" dirty="0">
                          <a:effectLst/>
                          <a:latin typeface="Calibri" panose="020F0502020204030204" pitchFamily="34" charset="0"/>
                          <a:ea typeface="標楷體" panose="03000509000000000000" pitchFamily="65" charset="-120"/>
                          <a:cs typeface="Times New Roman" panose="02020603050405020304" pitchFamily="18" charset="0"/>
                        </a:rPr>
                        <a:t>變更契約</a:t>
                      </a:r>
                      <a:r>
                        <a:rPr lang="en-US" sz="2400" b="1" kern="100" dirty="0">
                          <a:effectLst/>
                          <a:latin typeface="Calibri" panose="020F0502020204030204" pitchFamily="34" charset="0"/>
                          <a:ea typeface="標楷體" panose="03000509000000000000" pitchFamily="65" charset="-120"/>
                          <a:cs typeface="Times New Roman" panose="02020603050405020304" pitchFamily="18" charset="0"/>
                        </a:rPr>
                        <a:t>)</a:t>
                      </a:r>
                      <a:endParaRPr lang="zh-TW" sz="24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2" marR="685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52845492"/>
                  </a:ext>
                </a:extLst>
              </a:tr>
              <a:tr h="748876">
                <a:tc>
                  <a:txBody>
                    <a:bodyPr/>
                    <a:lstStyle/>
                    <a:p>
                      <a:pPr algn="ctr">
                        <a:spcAft>
                          <a:spcPts val="0"/>
                        </a:spcAft>
                      </a:pPr>
                      <a:r>
                        <a:rPr lang="zh-TW" altLang="en-US" sz="2400" b="1" kern="100" dirty="0" smtClean="0">
                          <a:solidFill>
                            <a:srgbClr val="FF0000"/>
                          </a:solidFill>
                          <a:effectLst/>
                          <a:latin typeface="Calibri" panose="020F0502020204030204" pitchFamily="34" charset="0"/>
                          <a:ea typeface="標楷體" panose="03000509000000000000" pitchFamily="65" charset="-120"/>
                          <a:cs typeface="Times New Roman" panose="02020603050405020304" pitchFamily="18" charset="0"/>
                        </a:rPr>
                        <a:t>辦理</a:t>
                      </a:r>
                      <a:r>
                        <a:rPr lang="zh-TW" sz="2400" b="1" kern="100" dirty="0" smtClean="0">
                          <a:solidFill>
                            <a:srgbClr val="FF0000"/>
                          </a:solidFill>
                          <a:effectLst/>
                          <a:latin typeface="Calibri" panose="020F0502020204030204" pitchFamily="34" charset="0"/>
                          <a:ea typeface="標楷體" panose="03000509000000000000" pitchFamily="65" charset="-120"/>
                          <a:cs typeface="Times New Roman" panose="02020603050405020304" pitchFamily="18" charset="0"/>
                        </a:rPr>
                        <a:t>成本</a:t>
                      </a:r>
                      <a:endParaRPr lang="zh-TW" sz="2400" kern="100" dirty="0">
                        <a:solidFill>
                          <a:srgbClr val="FF0000"/>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68582" marR="685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zh-TW" altLang="en-US" sz="2400" b="1" kern="100" dirty="0" smtClean="0">
                          <a:effectLst/>
                          <a:latin typeface="Calibri" panose="020F0502020204030204" pitchFamily="34" charset="0"/>
                          <a:ea typeface="標楷體" panose="03000509000000000000" pitchFamily="65" charset="-120"/>
                          <a:cs typeface="Times New Roman" panose="02020603050405020304" pitchFamily="18" charset="0"/>
                        </a:rPr>
                        <a:t> </a:t>
                      </a:r>
                      <a:r>
                        <a:rPr lang="zh-TW" sz="2400" b="1" kern="100" dirty="0" smtClean="0">
                          <a:effectLst/>
                          <a:latin typeface="Calibri" panose="020F0502020204030204" pitchFamily="34" charset="0"/>
                          <a:ea typeface="標楷體" panose="03000509000000000000" pitchFamily="65" charset="-120"/>
                          <a:cs typeface="Times New Roman" panose="02020603050405020304" pitchFamily="18" charset="0"/>
                        </a:rPr>
                        <a:t>高</a:t>
                      </a:r>
                      <a:r>
                        <a:rPr lang="zh-TW" altLang="en-US" sz="2400" b="1" kern="100" dirty="0" smtClean="0">
                          <a:effectLst/>
                          <a:latin typeface="Calibri" panose="020F0502020204030204" pitchFamily="34" charset="0"/>
                          <a:ea typeface="標楷體" panose="03000509000000000000" pitchFamily="65" charset="-120"/>
                          <a:cs typeface="Times New Roman" panose="02020603050405020304" pitchFamily="18" charset="0"/>
                        </a:rPr>
                        <a:t>   </a:t>
                      </a:r>
                      <a:r>
                        <a:rPr lang="en-US" sz="2400" b="1" kern="100" dirty="0" smtClean="0">
                          <a:effectLst/>
                          <a:latin typeface="Calibri" panose="020F0502020204030204" pitchFamily="34" charset="0"/>
                          <a:ea typeface="標楷體" panose="03000509000000000000" pitchFamily="65" charset="-120"/>
                          <a:cs typeface="Times New Roman" panose="02020603050405020304" pitchFamily="18" charset="0"/>
                        </a:rPr>
                        <a:t>(</a:t>
                      </a:r>
                      <a:r>
                        <a:rPr lang="zh-TW" sz="2400" b="1" kern="100" dirty="0">
                          <a:effectLst/>
                          <a:latin typeface="Calibri" panose="020F0502020204030204" pitchFamily="34" charset="0"/>
                          <a:ea typeface="標楷體" panose="03000509000000000000" pitchFamily="65" charset="-120"/>
                          <a:cs typeface="Times New Roman" panose="02020603050405020304" pitchFamily="18" charset="0"/>
                        </a:rPr>
                        <a:t>委員出席、審查</a:t>
                      </a:r>
                      <a:r>
                        <a:rPr lang="zh-TW" sz="2400" b="1" kern="100" dirty="0" smtClean="0">
                          <a:effectLst/>
                          <a:latin typeface="Calibri" panose="020F0502020204030204" pitchFamily="34" charset="0"/>
                          <a:ea typeface="標楷體" panose="03000509000000000000" pitchFamily="65" charset="-120"/>
                          <a:cs typeface="Times New Roman" panose="02020603050405020304" pitchFamily="18" charset="0"/>
                        </a:rPr>
                        <a:t>、</a:t>
                      </a:r>
                      <a:endParaRPr lang="en-US" altLang="zh-TW" sz="2400" b="1" kern="100" dirty="0" smtClean="0">
                        <a:effectLst/>
                        <a:latin typeface="Calibri" panose="020F0502020204030204" pitchFamily="34" charset="0"/>
                        <a:ea typeface="標楷體" panose="03000509000000000000" pitchFamily="65" charset="-120"/>
                        <a:cs typeface="Times New Roman" panose="02020603050405020304" pitchFamily="18" charset="0"/>
                      </a:endParaRPr>
                    </a:p>
                    <a:p>
                      <a:pPr algn="just">
                        <a:spcAft>
                          <a:spcPts val="0"/>
                        </a:spcAft>
                      </a:pPr>
                      <a:r>
                        <a:rPr lang="zh-TW" sz="2400" b="1" kern="100" dirty="0" smtClean="0">
                          <a:effectLst/>
                          <a:latin typeface="Calibri" panose="020F0502020204030204" pitchFamily="34" charset="0"/>
                          <a:ea typeface="標楷體" panose="03000509000000000000" pitchFamily="65" charset="-120"/>
                          <a:cs typeface="Times New Roman" panose="02020603050405020304" pitchFamily="18" charset="0"/>
                        </a:rPr>
                        <a:t>交通、</a:t>
                      </a:r>
                      <a:r>
                        <a:rPr lang="zh-TW" sz="2400" b="1" kern="100" dirty="0">
                          <a:effectLst/>
                          <a:latin typeface="Calibri" panose="020F0502020204030204" pitchFamily="34" charset="0"/>
                          <a:ea typeface="標楷體" panose="03000509000000000000" pitchFamily="65" charset="-120"/>
                          <a:cs typeface="Times New Roman" panose="02020603050405020304" pitchFamily="18" charset="0"/>
                        </a:rPr>
                        <a:t>行政紙張等費用</a:t>
                      </a:r>
                      <a:r>
                        <a:rPr lang="en-US" sz="2400" b="1" kern="100" dirty="0">
                          <a:effectLst/>
                          <a:latin typeface="Calibri" panose="020F0502020204030204" pitchFamily="34" charset="0"/>
                          <a:ea typeface="標楷體" panose="03000509000000000000" pitchFamily="65" charset="-120"/>
                          <a:cs typeface="Times New Roman" panose="02020603050405020304" pitchFamily="18" charset="0"/>
                        </a:rPr>
                        <a:t>)</a:t>
                      </a:r>
                      <a:endParaRPr lang="zh-TW" sz="24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2" marR="685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zh-TW" sz="2400" b="1" kern="100" dirty="0">
                          <a:effectLst/>
                          <a:latin typeface="Calibri" panose="020F0502020204030204" pitchFamily="34" charset="0"/>
                          <a:ea typeface="標楷體" panose="03000509000000000000" pitchFamily="65" charset="-120"/>
                          <a:cs typeface="Times New Roman" panose="02020603050405020304" pitchFamily="18" charset="0"/>
                        </a:rPr>
                        <a:t>很低</a:t>
                      </a:r>
                      <a:endParaRPr lang="zh-TW" sz="24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2" marR="685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599420121"/>
                  </a:ext>
                </a:extLst>
              </a:tr>
              <a:tr h="748876">
                <a:tc>
                  <a:txBody>
                    <a:bodyPr/>
                    <a:lstStyle/>
                    <a:p>
                      <a:pPr algn="ctr">
                        <a:spcAft>
                          <a:spcPts val="0"/>
                        </a:spcAft>
                      </a:pPr>
                      <a:r>
                        <a:rPr lang="zh-TW" sz="2400" b="1" kern="100" dirty="0" smtClean="0">
                          <a:solidFill>
                            <a:srgbClr val="FF0000"/>
                          </a:solidFill>
                          <a:effectLst/>
                          <a:latin typeface="Calibri" panose="020F0502020204030204" pitchFamily="34" charset="0"/>
                          <a:ea typeface="標楷體" panose="03000509000000000000" pitchFamily="65" charset="-120"/>
                          <a:cs typeface="Times New Roman" panose="02020603050405020304" pitchFamily="18" charset="0"/>
                        </a:rPr>
                        <a:t>司法</a:t>
                      </a:r>
                      <a:r>
                        <a:rPr lang="zh-TW" altLang="en-US" sz="2400" b="1" kern="100" dirty="0" smtClean="0">
                          <a:solidFill>
                            <a:srgbClr val="FF0000"/>
                          </a:solidFill>
                          <a:effectLst/>
                          <a:latin typeface="Calibri" panose="020F0502020204030204" pitchFamily="34" charset="0"/>
                          <a:ea typeface="標楷體" panose="03000509000000000000" pitchFamily="65" charset="-120"/>
                          <a:cs typeface="Times New Roman" panose="02020603050405020304" pitchFamily="18" charset="0"/>
                        </a:rPr>
                        <a:t>案件</a:t>
                      </a:r>
                      <a:endParaRPr lang="zh-TW" sz="2400" kern="100" dirty="0">
                        <a:solidFill>
                          <a:srgbClr val="FF0000"/>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68582" marR="685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zh-TW" sz="2400" b="1" kern="100" dirty="0">
                          <a:effectLst/>
                          <a:latin typeface="Calibri" panose="020F0502020204030204" pitchFamily="34" charset="0"/>
                          <a:ea typeface="標楷體" panose="03000509000000000000" pitchFamily="65" charset="-120"/>
                          <a:cs typeface="Times New Roman" panose="02020603050405020304" pitchFamily="18" charset="0"/>
                        </a:rPr>
                        <a:t>比例較少</a:t>
                      </a:r>
                      <a:r>
                        <a:rPr lang="en-US" sz="2400" b="1" kern="100" dirty="0">
                          <a:effectLst/>
                          <a:latin typeface="Calibri" panose="020F0502020204030204" pitchFamily="34" charset="0"/>
                          <a:ea typeface="標楷體" panose="03000509000000000000" pitchFamily="65" charset="-120"/>
                          <a:cs typeface="Times New Roman" panose="02020603050405020304" pitchFamily="18" charset="0"/>
                        </a:rPr>
                        <a:t>(</a:t>
                      </a:r>
                      <a:r>
                        <a:rPr lang="zh-TW" sz="2400" b="1" kern="100" dirty="0">
                          <a:effectLst/>
                          <a:latin typeface="Calibri" panose="020F0502020204030204" pitchFamily="34" charset="0"/>
                          <a:ea typeface="標楷體" panose="03000509000000000000" pitchFamily="65" charset="-120"/>
                          <a:cs typeface="Times New Roman" panose="02020603050405020304" pitchFamily="18" charset="0"/>
                        </a:rPr>
                        <a:t>評委不公</a:t>
                      </a:r>
                      <a:r>
                        <a:rPr lang="en-US" sz="2400" b="1" kern="100" dirty="0">
                          <a:effectLst/>
                          <a:latin typeface="Calibri" panose="020F0502020204030204" pitchFamily="34" charset="0"/>
                          <a:ea typeface="標楷體" panose="03000509000000000000" pitchFamily="65" charset="-120"/>
                          <a:cs typeface="Times New Roman" panose="02020603050405020304" pitchFamily="18" charset="0"/>
                        </a:rPr>
                        <a:t>)</a:t>
                      </a:r>
                      <a:endParaRPr lang="zh-TW" sz="24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2" marR="685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zh-TW" sz="2400" b="1" kern="100" dirty="0">
                          <a:effectLst/>
                          <a:latin typeface="Calibri" panose="020F0502020204030204" pitchFamily="34" charset="0"/>
                          <a:ea typeface="標楷體" panose="03000509000000000000" pitchFamily="65" charset="-120"/>
                          <a:cs typeface="Times New Roman" panose="02020603050405020304" pitchFamily="18" charset="0"/>
                        </a:rPr>
                        <a:t>案件較多</a:t>
                      </a:r>
                      <a:endParaRPr lang="zh-TW" sz="2400" kern="100" dirty="0">
                        <a:effectLst/>
                        <a:latin typeface="Calibri" panose="020F0502020204030204" pitchFamily="34" charset="0"/>
                        <a:ea typeface="新細明體" panose="02020500000000000000" pitchFamily="18" charset="-120"/>
                        <a:cs typeface="Times New Roman" panose="02020603050405020304" pitchFamily="18" charset="0"/>
                      </a:endParaRPr>
                    </a:p>
                    <a:p>
                      <a:pPr algn="just">
                        <a:spcAft>
                          <a:spcPts val="0"/>
                        </a:spcAft>
                      </a:pPr>
                      <a:r>
                        <a:rPr lang="en-US" sz="2400" b="1" kern="100" dirty="0">
                          <a:effectLst/>
                          <a:latin typeface="標楷體" panose="03000509000000000000" pitchFamily="65" charset="-120"/>
                          <a:ea typeface="新細明體" panose="02020500000000000000" pitchFamily="18" charset="-120"/>
                          <a:cs typeface="Times New Roman" panose="02020603050405020304" pitchFamily="18" charset="0"/>
                        </a:rPr>
                        <a:t>(</a:t>
                      </a:r>
                      <a:r>
                        <a:rPr lang="zh-TW" sz="2400" b="1" kern="100" dirty="0">
                          <a:effectLst/>
                          <a:latin typeface="Calibri" panose="020F0502020204030204" pitchFamily="34" charset="0"/>
                          <a:ea typeface="標楷體" panose="03000509000000000000" pitchFamily="65" charset="-120"/>
                          <a:cs typeface="Times New Roman" panose="02020603050405020304" pitchFamily="18" charset="0"/>
                        </a:rPr>
                        <a:t>採</a:t>
                      </a:r>
                      <a:r>
                        <a:rPr lang="en-US" sz="2400" b="1" kern="100" dirty="0">
                          <a:effectLst/>
                          <a:latin typeface="Calibri" panose="020F0502020204030204" pitchFamily="34" charset="0"/>
                          <a:ea typeface="標楷體" panose="03000509000000000000" pitchFamily="65" charset="-120"/>
                          <a:cs typeface="Times New Roman" panose="02020603050405020304" pitchFamily="18" charset="0"/>
                        </a:rPr>
                        <a:t>48.50.31.87.101)</a:t>
                      </a:r>
                      <a:endParaRPr lang="zh-TW" sz="24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2" marR="685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266702707"/>
                  </a:ext>
                </a:extLst>
              </a:tr>
              <a:tr h="374439">
                <a:tc>
                  <a:txBody>
                    <a:bodyPr/>
                    <a:lstStyle/>
                    <a:p>
                      <a:pPr algn="ctr">
                        <a:spcAft>
                          <a:spcPts val="0"/>
                        </a:spcAft>
                      </a:pPr>
                      <a:r>
                        <a:rPr lang="zh-TW" altLang="en-US" sz="2400" b="1" kern="100" dirty="0" smtClean="0">
                          <a:solidFill>
                            <a:srgbClr val="FF0000"/>
                          </a:solidFill>
                          <a:effectLst/>
                          <a:latin typeface="Calibri" panose="020F0502020204030204" pitchFamily="34" charset="0"/>
                          <a:ea typeface="標楷體" panose="03000509000000000000" pitchFamily="65" charset="-120"/>
                          <a:cs typeface="Times New Roman" panose="02020603050405020304" pitchFamily="18" charset="0"/>
                        </a:rPr>
                        <a:t>常見</a:t>
                      </a:r>
                      <a:r>
                        <a:rPr lang="zh-TW" sz="2400" b="1" kern="100" dirty="0" smtClean="0">
                          <a:solidFill>
                            <a:srgbClr val="FF0000"/>
                          </a:solidFill>
                          <a:effectLst/>
                          <a:latin typeface="Calibri" panose="020F0502020204030204" pitchFamily="34" charset="0"/>
                          <a:ea typeface="標楷體" panose="03000509000000000000" pitchFamily="65" charset="-120"/>
                          <a:cs typeface="Times New Roman" panose="02020603050405020304" pitchFamily="18" charset="0"/>
                        </a:rPr>
                        <a:t>刑</a:t>
                      </a:r>
                      <a:r>
                        <a:rPr lang="zh-TW" altLang="en-US" sz="2400" b="1" kern="100" dirty="0" smtClean="0">
                          <a:solidFill>
                            <a:srgbClr val="FF0000"/>
                          </a:solidFill>
                          <a:effectLst/>
                          <a:latin typeface="Calibri" panose="020F0502020204030204" pitchFamily="34" charset="0"/>
                          <a:ea typeface="標楷體" panose="03000509000000000000" pitchFamily="65" charset="-120"/>
                          <a:cs typeface="Times New Roman" panose="02020603050405020304" pitchFamily="18" charset="0"/>
                        </a:rPr>
                        <a:t>責</a:t>
                      </a:r>
                      <a:endParaRPr lang="zh-TW" sz="2400" kern="100" dirty="0">
                        <a:solidFill>
                          <a:srgbClr val="FF0000"/>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68582" marR="685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zh-TW" sz="2400" b="1" kern="100" dirty="0">
                          <a:effectLst/>
                          <a:latin typeface="Calibri" panose="020F0502020204030204" pitchFamily="34" charset="0"/>
                          <a:ea typeface="標楷體" panose="03000509000000000000" pitchFamily="65" charset="-120"/>
                          <a:cs typeface="Times New Roman" panose="02020603050405020304" pitchFamily="18" charset="0"/>
                        </a:rPr>
                        <a:t>評</a:t>
                      </a:r>
                      <a:r>
                        <a:rPr lang="zh-TW" sz="2400" b="1" kern="100" dirty="0" smtClean="0">
                          <a:effectLst/>
                          <a:latin typeface="Calibri" panose="020F0502020204030204" pitchFamily="34" charset="0"/>
                          <a:ea typeface="標楷體" panose="03000509000000000000" pitchFamily="65" charset="-120"/>
                          <a:cs typeface="Times New Roman" panose="02020603050405020304" pitchFamily="18" charset="0"/>
                        </a:rPr>
                        <a:t>委</a:t>
                      </a:r>
                      <a:r>
                        <a:rPr lang="zh-TW" altLang="en-US" sz="2400" b="1" kern="100" dirty="0" smtClean="0">
                          <a:effectLst/>
                          <a:latin typeface="Calibri" panose="020F0502020204030204" pitchFamily="34" charset="0"/>
                          <a:ea typeface="標楷體" panose="03000509000000000000" pitchFamily="65" charset="-120"/>
                          <a:cs typeface="Times New Roman" panose="02020603050405020304" pitchFamily="18" charset="0"/>
                        </a:rPr>
                        <a:t>貪汙</a:t>
                      </a:r>
                      <a:endParaRPr lang="zh-TW" sz="24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2" marR="685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zh-TW" sz="2400" b="1" kern="100" dirty="0">
                          <a:effectLst/>
                          <a:latin typeface="Calibri" panose="020F0502020204030204" pitchFamily="34" charset="0"/>
                          <a:ea typeface="標楷體" panose="03000509000000000000" pitchFamily="65" charset="-120"/>
                          <a:cs typeface="Times New Roman" panose="02020603050405020304" pitchFamily="18" charset="0"/>
                        </a:rPr>
                        <a:t>圍</a:t>
                      </a:r>
                      <a:r>
                        <a:rPr lang="zh-TW" sz="2400" b="1" kern="100" dirty="0" smtClean="0">
                          <a:effectLst/>
                          <a:latin typeface="Calibri" panose="020F0502020204030204" pitchFamily="34" charset="0"/>
                          <a:ea typeface="標楷體" panose="03000509000000000000" pitchFamily="65" charset="-120"/>
                          <a:cs typeface="Times New Roman" panose="02020603050405020304" pitchFamily="18" charset="0"/>
                        </a:rPr>
                        <a:t>綁標</a:t>
                      </a:r>
                      <a:r>
                        <a:rPr lang="zh-TW" altLang="en-US" sz="2400" b="1" kern="100" dirty="0" smtClean="0">
                          <a:solidFill>
                            <a:schemeClr val="tx1"/>
                          </a:solidFill>
                          <a:effectLst/>
                          <a:latin typeface="Calibri" panose="020F0502020204030204" pitchFamily="34" charset="0"/>
                          <a:ea typeface="標楷體" panose="03000509000000000000" pitchFamily="65" charset="-120"/>
                          <a:cs typeface="Times New Roman" panose="02020603050405020304" pitchFamily="18" charset="0"/>
                        </a:rPr>
                        <a:t>、登載不實等罪</a:t>
                      </a:r>
                      <a:endParaRPr lang="zh-TW" sz="2400" b="1" kern="100" dirty="0">
                        <a:solidFill>
                          <a:schemeClr val="tx1"/>
                        </a:solidFill>
                        <a:effectLst/>
                        <a:latin typeface="Calibri" panose="020F0502020204030204" pitchFamily="34" charset="0"/>
                        <a:ea typeface="標楷體" panose="03000509000000000000" pitchFamily="65" charset="-120"/>
                        <a:cs typeface="Times New Roman" panose="02020603050405020304" pitchFamily="18" charset="0"/>
                      </a:endParaRPr>
                    </a:p>
                  </a:txBody>
                  <a:tcPr marL="68582" marR="685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50823809"/>
                  </a:ext>
                </a:extLst>
              </a:tr>
            </a:tbl>
          </a:graphicData>
        </a:graphic>
      </p:graphicFrame>
      <p:sp>
        <p:nvSpPr>
          <p:cNvPr id="4" name="投影片編號版面配置區 3"/>
          <p:cNvSpPr>
            <a:spLocks noGrp="1"/>
          </p:cNvSpPr>
          <p:nvPr>
            <p:ph type="sldNum" sz="quarter" idx="12"/>
          </p:nvPr>
        </p:nvSpPr>
        <p:spPr/>
        <p:txBody>
          <a:bodyPr/>
          <a:lstStyle/>
          <a:p>
            <a:fld id="{1118FB7C-3051-423D-B140-B22D31D849CF}" type="slidenum">
              <a:rPr lang="zh-TW" altLang="en-US" smtClean="0"/>
              <a:pPr/>
              <a:t>158</a:t>
            </a:fld>
            <a:endParaRPr lang="zh-TW" altLang="en-US"/>
          </a:p>
        </p:txBody>
      </p:sp>
    </p:spTree>
    <p:extLst>
      <p:ext uri="{BB962C8B-B14F-4D97-AF65-F5344CB8AC3E}">
        <p14:creationId xmlns:p14="http://schemas.microsoft.com/office/powerpoint/2010/main" val="1535593323"/>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2"/>
          <p:cNvSpPr>
            <a:spLocks noGrp="1" noChangeArrowheads="1"/>
          </p:cNvSpPr>
          <p:nvPr>
            <p:ph type="title" idx="4294967295"/>
          </p:nvPr>
        </p:nvSpPr>
        <p:spPr>
          <a:xfrm>
            <a:off x="1452785" y="1196752"/>
            <a:ext cx="7462911" cy="1012825"/>
          </a:xfrm>
        </p:spPr>
        <p:txBody>
          <a:bodyPr/>
          <a:lstStyle/>
          <a:p>
            <a:pPr>
              <a:defRPr/>
            </a:pPr>
            <a:r>
              <a:rPr lang="zh-TW" altLang="en-US" b="1" dirty="0" smtClean="0">
                <a:solidFill>
                  <a:srgbClr val="FF0000"/>
                </a:solidFill>
                <a:effectLst>
                  <a:outerShdw blurRad="38100" dist="38100" dir="2700000" algn="tl">
                    <a:srgbClr val="C0C0C0"/>
                  </a:outerShdw>
                </a:effectLst>
              </a:rPr>
              <a:t>採購監辦實務案例解析</a:t>
            </a:r>
            <a:endParaRPr lang="zh-TW" altLang="en-US" sz="5400" b="1" dirty="0" smtClean="0">
              <a:solidFill>
                <a:srgbClr val="FF0000"/>
              </a:solidFill>
              <a:effectLst>
                <a:outerShdw blurRad="38100" dist="38100" dir="2700000" algn="tl">
                  <a:srgbClr val="C0C0C0"/>
                </a:outerShdw>
              </a:effectLst>
            </a:endParaRPr>
          </a:p>
        </p:txBody>
      </p:sp>
      <p:sp>
        <p:nvSpPr>
          <p:cNvPr id="55299" name="Rectangle 3"/>
          <p:cNvSpPr>
            <a:spLocks noGrp="1" noChangeArrowheads="1"/>
          </p:cNvSpPr>
          <p:nvPr>
            <p:ph type="body" idx="4294967295"/>
          </p:nvPr>
        </p:nvSpPr>
        <p:spPr>
          <a:xfrm>
            <a:off x="2051720" y="3717032"/>
            <a:ext cx="6791968" cy="1223888"/>
          </a:xfrm>
        </p:spPr>
        <p:txBody>
          <a:bodyPr>
            <a:normAutofit lnSpcReduction="10000"/>
          </a:bodyPr>
          <a:lstStyle/>
          <a:p>
            <a:pPr>
              <a:spcBef>
                <a:spcPts val="0"/>
              </a:spcBef>
              <a:buFont typeface="Wingdings" panose="05000000000000000000" pitchFamily="2" charset="2"/>
              <a:buChar char="n"/>
              <a:defRPr/>
            </a:pPr>
            <a:r>
              <a:rPr lang="zh-TW" altLang="en-US" sz="4000" b="1" kern="10" dirty="0">
                <a:solidFill>
                  <a:srgbClr val="0000FF"/>
                </a:solidFill>
                <a:latin typeface="標楷體"/>
              </a:rPr>
              <a:t>辦理採購招標相關</a:t>
            </a:r>
            <a:r>
              <a:rPr lang="zh-TW" altLang="en-US" sz="4000" b="1" kern="10" dirty="0" smtClean="0">
                <a:solidFill>
                  <a:srgbClr val="0000FF"/>
                </a:solidFill>
                <a:latin typeface="標楷體"/>
              </a:rPr>
              <a:t>議題</a:t>
            </a:r>
            <a:endParaRPr lang="en-US" altLang="zh-TW" sz="4000" b="1" kern="10" dirty="0" smtClean="0">
              <a:solidFill>
                <a:srgbClr val="0000FF"/>
              </a:solidFill>
              <a:latin typeface="標楷體"/>
            </a:endParaRPr>
          </a:p>
          <a:p>
            <a:pPr>
              <a:spcBef>
                <a:spcPts val="0"/>
              </a:spcBef>
              <a:defRPr/>
            </a:pPr>
            <a:r>
              <a:rPr lang="zh-TW" altLang="en-US" sz="4000" b="1" kern="10" dirty="0" smtClean="0">
                <a:solidFill>
                  <a:srgbClr val="0000FF"/>
                </a:solidFill>
                <a:latin typeface="標楷體"/>
              </a:rPr>
              <a:t>採購評選</a:t>
            </a:r>
            <a:endParaRPr lang="zh-TW" altLang="en-US" sz="4000" b="1" kern="10" dirty="0">
              <a:solidFill>
                <a:srgbClr val="0000FF"/>
              </a:solidFill>
              <a:latin typeface="標楷體"/>
            </a:endParaRPr>
          </a:p>
          <a:p>
            <a:endParaRPr lang="zh-TW" altLang="en-US" sz="2000" b="1" dirty="0" smtClean="0"/>
          </a:p>
          <a:p>
            <a:endParaRPr lang="zh-TW" altLang="en-US" sz="2000" dirty="0" smtClean="0"/>
          </a:p>
          <a:p>
            <a:pPr lvl="1">
              <a:spcBef>
                <a:spcPts val="600"/>
              </a:spcBef>
              <a:spcAft>
                <a:spcPts val="600"/>
              </a:spcAft>
              <a:buFont typeface="Wingdings" panose="05000000000000000000" pitchFamily="2" charset="2"/>
              <a:buChar char="l"/>
            </a:pPr>
            <a:endParaRPr lang="zh-TW" altLang="en-US" sz="2000" dirty="0" smtClean="0"/>
          </a:p>
        </p:txBody>
      </p:sp>
      <p:sp>
        <p:nvSpPr>
          <p:cNvPr id="4" name="弧形向右箭號 3"/>
          <p:cNvSpPr/>
          <p:nvPr/>
        </p:nvSpPr>
        <p:spPr>
          <a:xfrm>
            <a:off x="1115616" y="2564904"/>
            <a:ext cx="731837" cy="1216025"/>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solidFill>
                <a:schemeClr val="tx1"/>
              </a:solidFill>
            </a:endParaRPr>
          </a:p>
        </p:txBody>
      </p:sp>
      <p:sp>
        <p:nvSpPr>
          <p:cNvPr id="3" name="投影片編號版面配置區 2"/>
          <p:cNvSpPr>
            <a:spLocks noGrp="1"/>
          </p:cNvSpPr>
          <p:nvPr>
            <p:ph type="sldNum" sz="quarter" idx="12"/>
          </p:nvPr>
        </p:nvSpPr>
        <p:spPr/>
        <p:txBody>
          <a:bodyPr/>
          <a:lstStyle/>
          <a:p>
            <a:fld id="{1118FB7C-3051-423D-B140-B22D31D849CF}" type="slidenum">
              <a:rPr lang="zh-TW" altLang="en-US" smtClean="0"/>
              <a:pPr/>
              <a:t>159</a:t>
            </a:fld>
            <a:endParaRPr lang="zh-TW" altLang="en-US"/>
          </a:p>
        </p:txBody>
      </p:sp>
    </p:spTree>
    <p:extLst>
      <p:ext uri="{BB962C8B-B14F-4D97-AF65-F5344CB8AC3E}">
        <p14:creationId xmlns:p14="http://schemas.microsoft.com/office/powerpoint/2010/main" val="3023218141"/>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idx="4294967295"/>
          </p:nvPr>
        </p:nvSpPr>
        <p:spPr>
          <a:xfrm>
            <a:off x="395536" y="116632"/>
            <a:ext cx="8507413" cy="847725"/>
          </a:xfrm>
        </p:spPr>
        <p:txBody>
          <a:bodyPr anchor="ctr"/>
          <a:lstStyle/>
          <a:p>
            <a:pPr algn="ctr">
              <a:spcBef>
                <a:spcPts val="900"/>
              </a:spcBef>
              <a:spcAft>
                <a:spcPts val="0"/>
              </a:spcAft>
              <a:defRPr/>
            </a:pPr>
            <a:r>
              <a:rPr lang="zh-TW" altLang="zh-TW" sz="3600" b="1" kern="150" dirty="0" smtClean="0">
                <a:solidFill>
                  <a:srgbClr val="FF0000"/>
                </a:solidFill>
                <a:latin typeface="Times New Roman" panose="02020603050405020304" pitchFamily="18" charset="0"/>
              </a:rPr>
              <a:t>政府採購各階段防弊機制及執行要點</a:t>
            </a:r>
            <a:r>
              <a:rPr lang="en-US" altLang="zh-TW" sz="3600" b="1" kern="150" dirty="0" smtClean="0">
                <a:solidFill>
                  <a:srgbClr val="FF0000"/>
                </a:solidFill>
                <a:latin typeface="Times New Roman" panose="02020603050405020304" pitchFamily="18" charset="0"/>
              </a:rPr>
              <a:t>6</a:t>
            </a:r>
            <a:endParaRPr lang="zh-TW" altLang="zh-TW" sz="3600" kern="150" dirty="0">
              <a:solidFill>
                <a:srgbClr val="FF0000"/>
              </a:solidFill>
              <a:latin typeface="Times New Roman" panose="02020603050405020304" pitchFamily="18" charset="0"/>
              <a:ea typeface="新細明體, PMingLiU"/>
            </a:endParaRPr>
          </a:p>
        </p:txBody>
      </p:sp>
      <p:sp>
        <p:nvSpPr>
          <p:cNvPr id="184323" name="Rectangle 3"/>
          <p:cNvSpPr>
            <a:spLocks noGrp="1" noChangeArrowheads="1"/>
          </p:cNvSpPr>
          <p:nvPr>
            <p:ph type="body" idx="4294967295"/>
          </p:nvPr>
        </p:nvSpPr>
        <p:spPr>
          <a:xfrm>
            <a:off x="467544" y="731788"/>
            <a:ext cx="8229600" cy="465138"/>
          </a:xfrm>
        </p:spPr>
        <p:txBody>
          <a:bodyPr/>
          <a:lstStyle/>
          <a:p>
            <a:pPr>
              <a:buClr>
                <a:srgbClr val="C00000"/>
              </a:buClr>
              <a:defRPr/>
            </a:pPr>
            <a:r>
              <a:rPr lang="zh-TW" altLang="en-US" sz="2400" b="1" dirty="0">
                <a:latin typeface="+mn-ea"/>
              </a:rPr>
              <a:t>參、履約驗收階段</a:t>
            </a:r>
            <a:endParaRPr lang="en-US" altLang="zh-TW" sz="2000" dirty="0" smtClean="0">
              <a:latin typeface="+mn-ea"/>
            </a:endParaRPr>
          </a:p>
        </p:txBody>
      </p:sp>
      <p:graphicFrame>
        <p:nvGraphicFramePr>
          <p:cNvPr id="3" name="表格 2"/>
          <p:cNvGraphicFramePr>
            <a:graphicFrameLocks noGrp="1"/>
          </p:cNvGraphicFramePr>
          <p:nvPr>
            <p:extLst/>
          </p:nvPr>
        </p:nvGraphicFramePr>
        <p:xfrm>
          <a:off x="272209" y="1211596"/>
          <a:ext cx="8692278" cy="5169731"/>
        </p:xfrm>
        <a:graphic>
          <a:graphicData uri="http://schemas.openxmlformats.org/drawingml/2006/table">
            <a:tbl>
              <a:tblPr firstRow="1" firstCol="1" bandRow="1"/>
              <a:tblGrid>
                <a:gridCol w="424014">
                  <a:extLst>
                    <a:ext uri="{9D8B030D-6E8A-4147-A177-3AD203B41FA5}">
                      <a16:colId xmlns:a16="http://schemas.microsoft.com/office/drawing/2014/main" xmlns="" val="2528879163"/>
                    </a:ext>
                  </a:extLst>
                </a:gridCol>
                <a:gridCol w="1272039">
                  <a:extLst>
                    <a:ext uri="{9D8B030D-6E8A-4147-A177-3AD203B41FA5}">
                      <a16:colId xmlns:a16="http://schemas.microsoft.com/office/drawing/2014/main" xmlns="" val="3028446773"/>
                    </a:ext>
                  </a:extLst>
                </a:gridCol>
                <a:gridCol w="6996225">
                  <a:extLst>
                    <a:ext uri="{9D8B030D-6E8A-4147-A177-3AD203B41FA5}">
                      <a16:colId xmlns:a16="http://schemas.microsoft.com/office/drawing/2014/main" xmlns="" val="2386730043"/>
                    </a:ext>
                  </a:extLst>
                </a:gridCol>
              </a:tblGrid>
              <a:tr h="574415">
                <a:tc>
                  <a:txBody>
                    <a:bodyPr/>
                    <a:lstStyle/>
                    <a:p>
                      <a:pPr algn="ctr">
                        <a:lnSpc>
                          <a:spcPts val="2100"/>
                        </a:lnSpc>
                        <a:spcAft>
                          <a:spcPts val="0"/>
                        </a:spcAft>
                      </a:pPr>
                      <a:r>
                        <a:rPr lang="zh-TW" sz="2000" b="1" kern="150" dirty="0">
                          <a:solidFill>
                            <a:srgbClr val="000000"/>
                          </a:solidFill>
                          <a:effectLst/>
                          <a:latin typeface="Times New Roman" panose="02020603050405020304" pitchFamily="18" charset="0"/>
                          <a:ea typeface="標楷體" panose="03000509000000000000" pitchFamily="65" charset="-120"/>
                        </a:rPr>
                        <a:t>項次</a:t>
                      </a:r>
                      <a:endParaRPr lang="zh-TW" sz="2000" kern="150" dirty="0">
                        <a:effectLst/>
                        <a:latin typeface="Times New Roman" panose="02020603050405020304" pitchFamily="18" charset="0"/>
                        <a:ea typeface="新細明體, PMingLiU"/>
                      </a:endParaRPr>
                    </a:p>
                  </a:txBody>
                  <a:tcPr marL="9778" marR="9778"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100"/>
                        </a:lnSpc>
                        <a:spcAft>
                          <a:spcPts val="0"/>
                        </a:spcAft>
                      </a:pPr>
                      <a:r>
                        <a:rPr lang="zh-TW" sz="2000" b="1" kern="150">
                          <a:solidFill>
                            <a:srgbClr val="000000"/>
                          </a:solidFill>
                          <a:effectLst/>
                          <a:latin typeface="Times New Roman" panose="02020603050405020304" pitchFamily="18" charset="0"/>
                          <a:ea typeface="標楷體" panose="03000509000000000000" pitchFamily="65" charset="-120"/>
                        </a:rPr>
                        <a:t>防弊機制</a:t>
                      </a:r>
                      <a:endParaRPr lang="zh-TW" sz="2000" kern="150">
                        <a:effectLst/>
                        <a:latin typeface="Times New Roman" panose="02020603050405020304" pitchFamily="18" charset="0"/>
                        <a:ea typeface="新細明體, PMingLiU"/>
                      </a:endParaRPr>
                    </a:p>
                  </a:txBody>
                  <a:tcPr marL="9778" marR="97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100"/>
                        </a:lnSpc>
                        <a:spcAft>
                          <a:spcPts val="0"/>
                        </a:spcAft>
                      </a:pPr>
                      <a:r>
                        <a:rPr lang="zh-TW" sz="2000" b="1" kern="150">
                          <a:solidFill>
                            <a:srgbClr val="000000"/>
                          </a:solidFill>
                          <a:effectLst/>
                          <a:latin typeface="Times New Roman" panose="02020603050405020304" pitchFamily="18" charset="0"/>
                          <a:ea typeface="標楷體" panose="03000509000000000000" pitchFamily="65" charset="-120"/>
                        </a:rPr>
                        <a:t>執行要點</a:t>
                      </a:r>
                      <a:endParaRPr lang="zh-TW" sz="2000" kern="150">
                        <a:effectLst/>
                        <a:latin typeface="Times New Roman" panose="02020603050405020304" pitchFamily="18" charset="0"/>
                        <a:ea typeface="新細明體, PMingLiU"/>
                      </a:endParaRPr>
                    </a:p>
                  </a:txBody>
                  <a:tcPr marL="9778" marR="97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596372825"/>
                  </a:ext>
                </a:extLst>
              </a:tr>
              <a:tr h="4595316">
                <a:tc>
                  <a:txBody>
                    <a:bodyPr/>
                    <a:lstStyle/>
                    <a:p>
                      <a:pPr algn="ctr">
                        <a:lnSpc>
                          <a:spcPts val="2100"/>
                        </a:lnSpc>
                        <a:spcAft>
                          <a:spcPts val="0"/>
                        </a:spcAft>
                      </a:pPr>
                      <a:r>
                        <a:rPr lang="zh-TW" sz="2000" kern="150">
                          <a:solidFill>
                            <a:srgbClr val="000000"/>
                          </a:solidFill>
                          <a:effectLst/>
                          <a:latin typeface="Times New Roman" panose="02020603050405020304" pitchFamily="18" charset="0"/>
                          <a:ea typeface="標楷體" panose="03000509000000000000" pitchFamily="65" charset="-120"/>
                        </a:rPr>
                        <a:t>一</a:t>
                      </a:r>
                      <a:endParaRPr lang="zh-TW" sz="2000" kern="150">
                        <a:effectLst/>
                        <a:latin typeface="Times New Roman" panose="02020603050405020304" pitchFamily="18" charset="0"/>
                        <a:ea typeface="新細明體, PMingLiU"/>
                      </a:endParaRPr>
                    </a:p>
                  </a:txBody>
                  <a:tcPr marL="9778" marR="9778"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2100"/>
                        </a:lnSpc>
                        <a:spcAft>
                          <a:spcPts val="0"/>
                        </a:spcAft>
                      </a:pPr>
                      <a:r>
                        <a:rPr lang="zh-TW" sz="2000" kern="150" dirty="0">
                          <a:solidFill>
                            <a:srgbClr val="000000"/>
                          </a:solidFill>
                          <a:effectLst/>
                          <a:latin typeface="Times New Roman" panose="02020603050405020304" pitchFamily="18" charset="0"/>
                          <a:ea typeface="標楷體" panose="03000509000000000000" pitchFamily="65" charset="-120"/>
                          <a:cs typeface="標楷體" panose="03000509000000000000" pitchFamily="65" charset="-120"/>
                        </a:rPr>
                        <a:t>契約變更應有正當理由</a:t>
                      </a:r>
                      <a:endParaRPr lang="zh-TW" sz="2000" kern="150" dirty="0">
                        <a:effectLst/>
                        <a:latin typeface="Times New Roman" panose="02020603050405020304" pitchFamily="18" charset="0"/>
                        <a:ea typeface="新細明體, PMingLiU"/>
                      </a:endParaRPr>
                    </a:p>
                  </a:txBody>
                  <a:tcPr marL="9778" marR="97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lvl="0" indent="0" algn="just">
                        <a:lnSpc>
                          <a:spcPts val="2100"/>
                        </a:lnSpc>
                        <a:spcAft>
                          <a:spcPts val="0"/>
                        </a:spcAft>
                        <a:buFont typeface="+mj-lt"/>
                        <a:buNone/>
                      </a:pPr>
                      <a:r>
                        <a:rPr lang="en-US" altLang="zh-TW" sz="2000" b="1" u="sng" kern="150" dirty="0" smtClean="0">
                          <a:solidFill>
                            <a:srgbClr val="000000"/>
                          </a:solidFill>
                          <a:effectLst/>
                          <a:latin typeface="Times New Roman" panose="02020603050405020304" pitchFamily="18" charset="0"/>
                          <a:ea typeface="標楷體" panose="03000509000000000000" pitchFamily="65" charset="-120"/>
                        </a:rPr>
                        <a:t>1.</a:t>
                      </a:r>
                      <a:r>
                        <a:rPr lang="zh-TW" sz="2000" b="1" u="sng" kern="150" dirty="0" smtClean="0">
                          <a:solidFill>
                            <a:srgbClr val="000000"/>
                          </a:solidFill>
                          <a:effectLst/>
                          <a:latin typeface="Times New Roman" panose="02020603050405020304" pitchFamily="18" charset="0"/>
                          <a:ea typeface="標楷體" panose="03000509000000000000" pitchFamily="65" charset="-120"/>
                        </a:rPr>
                        <a:t>契約</a:t>
                      </a:r>
                      <a:r>
                        <a:rPr lang="zh-TW" sz="2000" b="1" u="sng" kern="150" dirty="0">
                          <a:solidFill>
                            <a:srgbClr val="000000"/>
                          </a:solidFill>
                          <a:effectLst/>
                          <a:latin typeface="Times New Roman" panose="02020603050405020304" pitchFamily="18" charset="0"/>
                          <a:ea typeface="標楷體" panose="03000509000000000000" pitchFamily="65" charset="-120"/>
                        </a:rPr>
                        <a:t>變更應評估必要性及正當性</a:t>
                      </a:r>
                      <a:endParaRPr lang="zh-TW" sz="2000" kern="150" dirty="0">
                        <a:effectLst/>
                        <a:latin typeface="Times New Roman" panose="02020603050405020304" pitchFamily="18" charset="0"/>
                        <a:ea typeface="新細明體, PMingLiU"/>
                      </a:endParaRPr>
                    </a:p>
                    <a:p>
                      <a:pPr indent="304800" algn="just">
                        <a:lnSpc>
                          <a:spcPts val="2100"/>
                        </a:lnSpc>
                        <a:spcAft>
                          <a:spcPts val="0"/>
                        </a:spcAft>
                      </a:pPr>
                      <a:r>
                        <a:rPr lang="zh-TW" sz="2000" kern="150" dirty="0">
                          <a:solidFill>
                            <a:srgbClr val="000000"/>
                          </a:solidFill>
                          <a:effectLst/>
                          <a:latin typeface="Times New Roman" panose="02020603050405020304" pitchFamily="18" charset="0"/>
                          <a:ea typeface="標楷體" panose="03000509000000000000" pitchFamily="65" charset="-120"/>
                        </a:rPr>
                        <a:t>契約內容須變更者，應依據契約約定程序辦理，且應檢討評估其必要性及具正當理由（例如契約標示廠牌或型號不再製造或供應）。</a:t>
                      </a:r>
                      <a:endParaRPr lang="zh-TW" sz="2000" kern="150" dirty="0">
                        <a:effectLst/>
                        <a:latin typeface="Times New Roman" panose="02020603050405020304" pitchFamily="18" charset="0"/>
                        <a:ea typeface="新細明體, PMingLiU"/>
                      </a:endParaRPr>
                    </a:p>
                    <a:p>
                      <a:pPr marL="0" lvl="0" indent="0" algn="just">
                        <a:lnSpc>
                          <a:spcPts val="2100"/>
                        </a:lnSpc>
                        <a:spcAft>
                          <a:spcPts val="0"/>
                        </a:spcAft>
                        <a:buFont typeface="+mj-lt"/>
                        <a:buNone/>
                      </a:pPr>
                      <a:r>
                        <a:rPr lang="en-US" altLang="zh-TW" sz="2000" b="1" u="sng" kern="150" dirty="0" smtClean="0">
                          <a:solidFill>
                            <a:srgbClr val="000000"/>
                          </a:solidFill>
                          <a:effectLst/>
                          <a:latin typeface="Times New Roman" panose="02020603050405020304" pitchFamily="18" charset="0"/>
                          <a:ea typeface="標楷體" panose="03000509000000000000" pitchFamily="65" charset="-120"/>
                        </a:rPr>
                        <a:t>2.</a:t>
                      </a:r>
                      <a:r>
                        <a:rPr lang="zh-TW" sz="2000" b="1" u="sng" kern="150" dirty="0" smtClean="0">
                          <a:solidFill>
                            <a:srgbClr val="000000"/>
                          </a:solidFill>
                          <a:effectLst/>
                          <a:latin typeface="Times New Roman" panose="02020603050405020304" pitchFamily="18" charset="0"/>
                          <a:ea typeface="標楷體" panose="03000509000000000000" pitchFamily="65" charset="-120"/>
                        </a:rPr>
                        <a:t>契約</a:t>
                      </a:r>
                      <a:r>
                        <a:rPr lang="zh-TW" sz="2000" b="1" u="sng" kern="150" dirty="0">
                          <a:solidFill>
                            <a:srgbClr val="000000"/>
                          </a:solidFill>
                          <a:effectLst/>
                          <a:latin typeface="Times New Roman" panose="02020603050405020304" pitchFamily="18" charset="0"/>
                          <a:ea typeface="標楷體" panose="03000509000000000000" pitchFamily="65" charset="-120"/>
                        </a:rPr>
                        <a:t>變更之累計金額逾公告金額十分之一者，應符合採限制性招標之核准規定</a:t>
                      </a:r>
                      <a:endParaRPr lang="zh-TW" sz="2000" kern="150" dirty="0">
                        <a:effectLst/>
                        <a:latin typeface="Times New Roman" panose="02020603050405020304" pitchFamily="18" charset="0"/>
                        <a:ea typeface="新細明體, PMingLiU"/>
                      </a:endParaRPr>
                    </a:p>
                    <a:p>
                      <a:pPr indent="304800" algn="just">
                        <a:lnSpc>
                          <a:spcPts val="2100"/>
                        </a:lnSpc>
                        <a:spcAft>
                          <a:spcPts val="0"/>
                        </a:spcAft>
                      </a:pPr>
                      <a:r>
                        <a:rPr lang="zh-TW" sz="2000" kern="150" dirty="0">
                          <a:solidFill>
                            <a:srgbClr val="000000"/>
                          </a:solidFill>
                          <a:effectLst/>
                          <a:latin typeface="Times New Roman" panose="02020603050405020304" pitchFamily="18" charset="0"/>
                          <a:ea typeface="標楷體" panose="03000509000000000000" pitchFamily="65" charset="-120"/>
                        </a:rPr>
                        <a:t>履約過程，如契約標的之價格或數量須變更，應視變更部分之累計金額（契約價金變更之「加帳金額」及「減帳絕對值」合計之累計金額）依「採購契約變更或加減價核准監辦備查規定一覽表」擇適當項次辦理核准及監辦程序；加帳累計金額在公告金額以上者，應符合採購法第</a:t>
                      </a:r>
                      <a:r>
                        <a:rPr lang="en-US" sz="2000" kern="150" dirty="0">
                          <a:solidFill>
                            <a:srgbClr val="000000"/>
                          </a:solidFill>
                          <a:effectLst/>
                          <a:latin typeface="Times New Roman" panose="02020603050405020304" pitchFamily="18" charset="0"/>
                          <a:ea typeface="標楷體" panose="03000509000000000000" pitchFamily="65" charset="-120"/>
                        </a:rPr>
                        <a:t>22</a:t>
                      </a:r>
                      <a:r>
                        <a:rPr lang="zh-TW" sz="2000" kern="150" dirty="0">
                          <a:solidFill>
                            <a:srgbClr val="000000"/>
                          </a:solidFill>
                          <a:effectLst/>
                          <a:latin typeface="Times New Roman" panose="02020603050405020304" pitchFamily="18" charset="0"/>
                          <a:ea typeface="標楷體" panose="03000509000000000000" pitchFamily="65" charset="-120"/>
                        </a:rPr>
                        <a:t>條第</a:t>
                      </a:r>
                      <a:r>
                        <a:rPr lang="en-US" sz="2000" kern="150" dirty="0">
                          <a:solidFill>
                            <a:srgbClr val="000000"/>
                          </a:solidFill>
                          <a:effectLst/>
                          <a:latin typeface="Times New Roman" panose="02020603050405020304" pitchFamily="18" charset="0"/>
                          <a:ea typeface="標楷體" panose="03000509000000000000" pitchFamily="65" charset="-120"/>
                        </a:rPr>
                        <a:t>1</a:t>
                      </a:r>
                      <a:r>
                        <a:rPr lang="zh-TW" sz="2000" kern="150" dirty="0">
                          <a:solidFill>
                            <a:srgbClr val="000000"/>
                          </a:solidFill>
                          <a:effectLst/>
                          <a:latin typeface="Times New Roman" panose="02020603050405020304" pitchFamily="18" charset="0"/>
                          <a:ea typeface="標楷體" panose="03000509000000000000" pitchFamily="65" charset="-120"/>
                        </a:rPr>
                        <a:t>項各款情形之一；加帳累計金額逾公告金額十分之一，未達公告金額者，中央機關應符合「中央機關未達公告金額採購招標辦法」（地方政府未另定規定者，比照中央）第</a:t>
                      </a:r>
                      <a:r>
                        <a:rPr lang="en-US" sz="2000" kern="150" dirty="0">
                          <a:solidFill>
                            <a:srgbClr val="000000"/>
                          </a:solidFill>
                          <a:effectLst/>
                          <a:latin typeface="Times New Roman" panose="02020603050405020304" pitchFamily="18" charset="0"/>
                          <a:ea typeface="標楷體" panose="03000509000000000000" pitchFamily="65" charset="-120"/>
                        </a:rPr>
                        <a:t>2</a:t>
                      </a:r>
                      <a:r>
                        <a:rPr lang="zh-TW" sz="2000" kern="150" dirty="0">
                          <a:solidFill>
                            <a:srgbClr val="000000"/>
                          </a:solidFill>
                          <a:effectLst/>
                          <a:latin typeface="Times New Roman" panose="02020603050405020304" pitchFamily="18" charset="0"/>
                          <a:ea typeface="標楷體" panose="03000509000000000000" pitchFamily="65" charset="-120"/>
                        </a:rPr>
                        <a:t>條第</a:t>
                      </a:r>
                      <a:r>
                        <a:rPr lang="en-US" sz="2000" kern="150" dirty="0">
                          <a:solidFill>
                            <a:srgbClr val="000000"/>
                          </a:solidFill>
                          <a:effectLst/>
                          <a:latin typeface="Times New Roman" panose="02020603050405020304" pitchFamily="18" charset="0"/>
                          <a:ea typeface="標楷體" panose="03000509000000000000" pitchFamily="65" charset="-120"/>
                        </a:rPr>
                        <a:t>1</a:t>
                      </a:r>
                      <a:r>
                        <a:rPr lang="zh-TW" sz="2000" kern="150" dirty="0">
                          <a:solidFill>
                            <a:srgbClr val="000000"/>
                          </a:solidFill>
                          <a:effectLst/>
                          <a:latin typeface="Times New Roman" panose="02020603050405020304" pitchFamily="18" charset="0"/>
                          <a:ea typeface="標楷體" panose="03000509000000000000" pitchFamily="65" charset="-120"/>
                        </a:rPr>
                        <a:t>項第</a:t>
                      </a:r>
                      <a:r>
                        <a:rPr lang="en-US" sz="2000" kern="150" dirty="0">
                          <a:solidFill>
                            <a:srgbClr val="000000"/>
                          </a:solidFill>
                          <a:effectLst/>
                          <a:latin typeface="Times New Roman" panose="02020603050405020304" pitchFamily="18" charset="0"/>
                          <a:ea typeface="標楷體" panose="03000509000000000000" pitchFamily="65" charset="-120"/>
                        </a:rPr>
                        <a:t>1</a:t>
                      </a:r>
                      <a:r>
                        <a:rPr lang="zh-TW" sz="2000" kern="150" dirty="0">
                          <a:solidFill>
                            <a:srgbClr val="000000"/>
                          </a:solidFill>
                          <a:effectLst/>
                          <a:latin typeface="Times New Roman" panose="02020603050405020304" pitchFamily="18" charset="0"/>
                          <a:ea typeface="標楷體" panose="03000509000000000000" pitchFamily="65" charset="-120"/>
                        </a:rPr>
                        <a:t>款或第</a:t>
                      </a:r>
                      <a:r>
                        <a:rPr lang="en-US" sz="2000" kern="150" dirty="0">
                          <a:solidFill>
                            <a:srgbClr val="000000"/>
                          </a:solidFill>
                          <a:effectLst/>
                          <a:latin typeface="Times New Roman" panose="02020603050405020304" pitchFamily="18" charset="0"/>
                          <a:ea typeface="標楷體" panose="03000509000000000000" pitchFamily="65" charset="-120"/>
                        </a:rPr>
                        <a:t>2</a:t>
                      </a:r>
                      <a:r>
                        <a:rPr lang="zh-TW" sz="2000" kern="150" dirty="0">
                          <a:solidFill>
                            <a:srgbClr val="000000"/>
                          </a:solidFill>
                          <a:effectLst/>
                          <a:latin typeface="Times New Roman" panose="02020603050405020304" pitchFamily="18" charset="0"/>
                          <a:ea typeface="標楷體" panose="03000509000000000000" pitchFamily="65" charset="-120"/>
                        </a:rPr>
                        <a:t>款規定。契約變更後致原決標金額增加者，該增加之金額應依採購法第</a:t>
                      </a:r>
                      <a:r>
                        <a:rPr lang="en-US" sz="2000" kern="150" dirty="0">
                          <a:solidFill>
                            <a:srgbClr val="000000"/>
                          </a:solidFill>
                          <a:effectLst/>
                          <a:latin typeface="Times New Roman" panose="02020603050405020304" pitchFamily="18" charset="0"/>
                          <a:ea typeface="標楷體" panose="03000509000000000000" pitchFamily="65" charset="-120"/>
                        </a:rPr>
                        <a:t>61</a:t>
                      </a:r>
                      <a:r>
                        <a:rPr lang="zh-TW" sz="2000" kern="150" dirty="0">
                          <a:solidFill>
                            <a:srgbClr val="000000"/>
                          </a:solidFill>
                          <a:effectLst/>
                          <a:latin typeface="Times New Roman" panose="02020603050405020304" pitchFamily="18" charset="0"/>
                          <a:ea typeface="標楷體" panose="03000509000000000000" pitchFamily="65" charset="-120"/>
                        </a:rPr>
                        <a:t>條或第</a:t>
                      </a:r>
                      <a:r>
                        <a:rPr lang="en-US" sz="2000" kern="150" dirty="0">
                          <a:solidFill>
                            <a:srgbClr val="000000"/>
                          </a:solidFill>
                          <a:effectLst/>
                          <a:latin typeface="Times New Roman" panose="02020603050405020304" pitchFamily="18" charset="0"/>
                          <a:ea typeface="標楷體" panose="03000509000000000000" pitchFamily="65" charset="-120"/>
                        </a:rPr>
                        <a:t>62</a:t>
                      </a:r>
                      <a:r>
                        <a:rPr lang="zh-TW" sz="2000" kern="150" dirty="0">
                          <a:solidFill>
                            <a:srgbClr val="000000"/>
                          </a:solidFill>
                          <a:effectLst/>
                          <a:latin typeface="Times New Roman" panose="02020603050405020304" pitchFamily="18" charset="0"/>
                          <a:ea typeface="標楷體" panose="03000509000000000000" pitchFamily="65" charset="-120"/>
                        </a:rPr>
                        <a:t>條刊登決標公告或定期彙送。</a:t>
                      </a:r>
                      <a:endParaRPr lang="zh-TW" sz="2000" kern="150" dirty="0">
                        <a:effectLst/>
                        <a:latin typeface="Times New Roman" panose="02020603050405020304" pitchFamily="18" charset="0"/>
                        <a:ea typeface="新細明體, PMingLiU"/>
                      </a:endParaRPr>
                    </a:p>
                  </a:txBody>
                  <a:tcPr marL="9778" marR="97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181311720"/>
                  </a:ext>
                </a:extLst>
              </a:tr>
            </a:tbl>
          </a:graphicData>
        </a:graphic>
      </p:graphicFrame>
      <p:sp>
        <p:nvSpPr>
          <p:cNvPr id="4" name="投影片編號版面配置區 3"/>
          <p:cNvSpPr>
            <a:spLocks noGrp="1"/>
          </p:cNvSpPr>
          <p:nvPr>
            <p:ph type="sldNum" sz="quarter" idx="12"/>
          </p:nvPr>
        </p:nvSpPr>
        <p:spPr/>
        <p:txBody>
          <a:bodyPr/>
          <a:lstStyle/>
          <a:p>
            <a:fld id="{1118FB7C-3051-423D-B140-B22D31D849CF}" type="slidenum">
              <a:rPr lang="zh-TW" altLang="en-US" smtClean="0"/>
              <a:pPr/>
              <a:t>16</a:t>
            </a:fld>
            <a:endParaRPr lang="zh-TW" altLang="en-US"/>
          </a:p>
        </p:txBody>
      </p:sp>
    </p:spTree>
    <p:extLst>
      <p:ext uri="{BB962C8B-B14F-4D97-AF65-F5344CB8AC3E}">
        <p14:creationId xmlns:p14="http://schemas.microsoft.com/office/powerpoint/2010/main" val="880677033"/>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2"/>
          <p:cNvSpPr>
            <a:spLocks noGrp="1" noChangeArrowheads="1"/>
          </p:cNvSpPr>
          <p:nvPr>
            <p:ph type="title" idx="4294967295"/>
          </p:nvPr>
        </p:nvSpPr>
        <p:spPr>
          <a:xfrm>
            <a:off x="1636713" y="1001713"/>
            <a:ext cx="5671591" cy="1012825"/>
          </a:xfrm>
          <a:solidFill>
            <a:schemeClr val="bg1"/>
          </a:solidFill>
        </p:spPr>
        <p:txBody>
          <a:bodyPr>
            <a:normAutofit fontScale="90000"/>
          </a:bodyPr>
          <a:lstStyle/>
          <a:p>
            <a:pPr algn="ctr">
              <a:defRPr/>
            </a:pPr>
            <a:r>
              <a:rPr lang="zh-TW" altLang="en-US" sz="4000" b="1" dirty="0" smtClean="0">
                <a:solidFill>
                  <a:srgbClr val="FF0000"/>
                </a:solidFill>
              </a:rPr>
              <a:t>議題</a:t>
            </a:r>
            <a:r>
              <a:rPr lang="zh-TW" altLang="en-US" sz="4000" b="1" dirty="0" smtClean="0">
                <a:solidFill>
                  <a:srgbClr val="FF0000"/>
                </a:solidFill>
                <a:latin typeface="PMingLiU" panose="02020500000000000000" pitchFamily="18" charset="-120"/>
                <a:ea typeface="PMingLiU" panose="02020500000000000000" pitchFamily="18" charset="-120"/>
              </a:rPr>
              <a:t>：</a:t>
            </a:r>
            <a:r>
              <a:rPr lang="zh-TW" altLang="en-US" sz="4000" b="1" dirty="0" smtClean="0">
                <a:solidFill>
                  <a:srgbClr val="FF0000"/>
                </a:solidFill>
              </a:rPr>
              <a:t>採購評選</a:t>
            </a:r>
            <a:r>
              <a:rPr lang="zh-TW" altLang="zh-TW" sz="4000" b="1" dirty="0" smtClean="0">
                <a:solidFill>
                  <a:srgbClr val="FF0000"/>
                </a:solidFill>
              </a:rPr>
              <a:t>作業解析</a:t>
            </a:r>
            <a:r>
              <a:rPr lang="en-US" altLang="zh-TW" sz="4000" b="1" dirty="0" smtClean="0">
                <a:solidFill>
                  <a:srgbClr val="FF0000"/>
                </a:solidFill>
              </a:rPr>
              <a:t/>
            </a:r>
            <a:br>
              <a:rPr lang="en-US" altLang="zh-TW" sz="4000" b="1" dirty="0" smtClean="0">
                <a:solidFill>
                  <a:srgbClr val="FF0000"/>
                </a:solidFill>
              </a:rPr>
            </a:br>
            <a:r>
              <a:rPr lang="zh-TW" altLang="zh-TW" sz="4000" b="1" dirty="0" smtClean="0">
                <a:solidFill>
                  <a:srgbClr val="FF0000"/>
                </a:solidFill>
              </a:rPr>
              <a:t>暨</a:t>
            </a:r>
            <a:r>
              <a:rPr lang="zh-TW" altLang="zh-TW" sz="4000" b="1" dirty="0">
                <a:solidFill>
                  <a:srgbClr val="FF0000"/>
                </a:solidFill>
              </a:rPr>
              <a:t>應留意事項</a:t>
            </a:r>
            <a:endParaRPr lang="zh-TW" altLang="en-US" sz="4000" b="1" dirty="0">
              <a:solidFill>
                <a:srgbClr val="FF0000"/>
              </a:solidFill>
              <a:effectLst>
                <a:outerShdw blurRad="38100" dist="38100" dir="2700000" algn="tl">
                  <a:srgbClr val="C0C0C0"/>
                </a:outerShdw>
              </a:effectLst>
            </a:endParaRPr>
          </a:p>
        </p:txBody>
      </p:sp>
      <p:sp>
        <p:nvSpPr>
          <p:cNvPr id="101379" name="Rectangle 3"/>
          <p:cNvSpPr>
            <a:spLocks noGrp="1" noChangeArrowheads="1"/>
          </p:cNvSpPr>
          <p:nvPr>
            <p:ph type="body" idx="4294967295"/>
          </p:nvPr>
        </p:nvSpPr>
        <p:spPr>
          <a:xfrm>
            <a:off x="1616075" y="3868738"/>
            <a:ext cx="7032625" cy="2447925"/>
          </a:xfrm>
        </p:spPr>
        <p:txBody>
          <a:bodyPr/>
          <a:lstStyle/>
          <a:p>
            <a:pPr>
              <a:buFont typeface="Wingdings" panose="05000000000000000000" pitchFamily="2" charset="2"/>
              <a:buChar char="Ø"/>
            </a:pPr>
            <a:r>
              <a:rPr lang="zh-TW" altLang="en-US" sz="3200" b="1" smtClean="0">
                <a:solidFill>
                  <a:srgbClr val="FF0000"/>
                </a:solidFill>
              </a:rPr>
              <a:t>適用最有利標決標</a:t>
            </a:r>
            <a:endParaRPr lang="en-US" altLang="zh-TW" sz="3200" b="1" smtClean="0">
              <a:solidFill>
                <a:srgbClr val="FF0000"/>
              </a:solidFill>
            </a:endParaRPr>
          </a:p>
          <a:p>
            <a:pPr>
              <a:buFont typeface="Wingdings" panose="05000000000000000000" pitchFamily="2" charset="2"/>
              <a:buChar char="Ø"/>
            </a:pPr>
            <a:r>
              <a:rPr lang="zh-TW" altLang="en-US" sz="3200" b="1" smtClean="0">
                <a:solidFill>
                  <a:srgbClr val="000000"/>
                </a:solidFill>
              </a:rPr>
              <a:t>準用最有利標</a:t>
            </a:r>
            <a:endParaRPr lang="en-US" altLang="zh-TW" sz="3200" b="1" smtClean="0">
              <a:solidFill>
                <a:srgbClr val="000000"/>
              </a:solidFill>
            </a:endParaRPr>
          </a:p>
          <a:p>
            <a:pPr>
              <a:buFont typeface="Wingdings" panose="05000000000000000000" pitchFamily="2" charset="2"/>
              <a:buChar char="Ø"/>
            </a:pPr>
            <a:r>
              <a:rPr lang="zh-TW" altLang="en-US" sz="3200" b="1" smtClean="0">
                <a:solidFill>
                  <a:srgbClr val="000000"/>
                </a:solidFill>
              </a:rPr>
              <a:t>取最有利標精神擇最符合需要者</a:t>
            </a:r>
            <a:endParaRPr lang="en-US" altLang="zh-TW" sz="3200" b="1" smtClean="0">
              <a:solidFill>
                <a:srgbClr val="000000"/>
              </a:solidFill>
            </a:endParaRPr>
          </a:p>
          <a:p>
            <a:pPr>
              <a:buFont typeface="Wingdings" panose="05000000000000000000" pitchFamily="2" charset="2"/>
              <a:buChar char="Ø"/>
            </a:pPr>
            <a:r>
              <a:rPr lang="zh-TW" altLang="en-US" sz="3200" b="1" smtClean="0">
                <a:solidFill>
                  <a:srgbClr val="000000"/>
                </a:solidFill>
              </a:rPr>
              <a:t>評分及格最低標</a:t>
            </a:r>
            <a:endParaRPr lang="zh-TW" altLang="en-US" sz="3200" smtClean="0"/>
          </a:p>
        </p:txBody>
      </p:sp>
      <p:sp>
        <p:nvSpPr>
          <p:cNvPr id="2" name="矩形 1"/>
          <p:cNvSpPr/>
          <p:nvPr/>
        </p:nvSpPr>
        <p:spPr>
          <a:xfrm>
            <a:off x="1636713" y="3213100"/>
            <a:ext cx="7345362" cy="646113"/>
          </a:xfrm>
          <a:prstGeom prst="rect">
            <a:avLst/>
          </a:prstGeom>
        </p:spPr>
        <p:txBody>
          <a:bodyPr>
            <a:spAutoFit/>
          </a:bodyPr>
          <a:lstStyle/>
          <a:p>
            <a:pPr marL="571500" indent="-571500">
              <a:buFont typeface="Wingdings" panose="05000000000000000000" pitchFamily="2" charset="2"/>
              <a:buChar char="n"/>
              <a:defRPr/>
            </a:pPr>
            <a:r>
              <a:rPr lang="zh-TW" altLang="en-US" sz="3600" b="1" kern="0" dirty="0">
                <a:solidFill>
                  <a:srgbClr val="0070C0"/>
                </a:solidFill>
                <a:effectLst>
                  <a:outerShdw blurRad="38100" dist="38100" dir="2700000" algn="tl">
                    <a:srgbClr val="C0C0C0"/>
                  </a:outerShdw>
                </a:effectLst>
                <a:latin typeface="Garamond"/>
                <a:ea typeface="標楷體"/>
              </a:rPr>
              <a:t>善用「採購評選」四種作業方式</a:t>
            </a:r>
            <a:endParaRPr lang="zh-TW" altLang="en-US" sz="3600" dirty="0">
              <a:solidFill>
                <a:srgbClr val="0070C0"/>
              </a:solidFill>
            </a:endParaRPr>
          </a:p>
        </p:txBody>
      </p:sp>
      <p:sp>
        <p:nvSpPr>
          <p:cNvPr id="5" name="弧形向右箭號 4"/>
          <p:cNvSpPr/>
          <p:nvPr/>
        </p:nvSpPr>
        <p:spPr>
          <a:xfrm>
            <a:off x="557213" y="2439988"/>
            <a:ext cx="731837" cy="1216025"/>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solidFill>
                <a:schemeClr val="tx1"/>
              </a:solidFill>
            </a:endParaRPr>
          </a:p>
        </p:txBody>
      </p:sp>
      <p:sp>
        <p:nvSpPr>
          <p:cNvPr id="4" name="投影片編號版面配置區 3"/>
          <p:cNvSpPr>
            <a:spLocks noGrp="1"/>
          </p:cNvSpPr>
          <p:nvPr>
            <p:ph type="sldNum" sz="quarter" idx="12"/>
          </p:nvPr>
        </p:nvSpPr>
        <p:spPr/>
        <p:txBody>
          <a:bodyPr/>
          <a:lstStyle/>
          <a:p>
            <a:fld id="{1118FB7C-3051-423D-B140-B22D31D849CF}" type="slidenum">
              <a:rPr lang="zh-TW" altLang="en-US" smtClean="0"/>
              <a:pPr/>
              <a:t>160</a:t>
            </a:fld>
            <a:endParaRPr lang="zh-TW" altLang="en-US"/>
          </a:p>
        </p:txBody>
      </p:sp>
    </p:spTree>
    <p:extLst>
      <p:ext uri="{BB962C8B-B14F-4D97-AF65-F5344CB8AC3E}">
        <p14:creationId xmlns:p14="http://schemas.microsoft.com/office/powerpoint/2010/main" val="2438138774"/>
      </p:ext>
    </p:extLst>
  </p:cSld>
  <p:clrMapOvr>
    <a:masterClrMapping/>
  </p:clrMapOvr>
  <p:transition/>
  <p:timing>
    <p:tnLst>
      <p:par>
        <p:cT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title"/>
          </p:nvPr>
        </p:nvSpPr>
        <p:spPr>
          <a:xfrm>
            <a:off x="684213" y="333375"/>
            <a:ext cx="7772400" cy="792163"/>
          </a:xfrm>
          <a:solidFill>
            <a:srgbClr val="FFFF00"/>
          </a:solidFill>
        </p:spPr>
        <p:txBody>
          <a:bodyPr/>
          <a:lstStyle/>
          <a:p>
            <a:pPr algn="ctr" eaLnBrk="1" hangingPunct="1"/>
            <a:r>
              <a:rPr lang="zh-TW" altLang="en-US" sz="4000" b="1" dirty="0" smtClean="0">
                <a:solidFill>
                  <a:srgbClr val="FF0000"/>
                </a:solidFill>
              </a:rPr>
              <a:t>採購評選四種作業方式</a:t>
            </a:r>
            <a:r>
              <a:rPr lang="en-US" altLang="zh-TW" sz="4000" b="1" dirty="0" smtClean="0">
                <a:solidFill>
                  <a:srgbClr val="FF0000"/>
                </a:solidFill>
                <a:latin typeface="+mj-ea"/>
              </a:rPr>
              <a:t>1</a:t>
            </a:r>
            <a:endParaRPr lang="zh-TW" altLang="en-US" sz="4000" dirty="0" smtClean="0">
              <a:latin typeface="+mj-ea"/>
            </a:endParaRPr>
          </a:p>
        </p:txBody>
      </p:sp>
      <p:graphicFrame>
        <p:nvGraphicFramePr>
          <p:cNvPr id="3" name="表格 2"/>
          <p:cNvGraphicFramePr>
            <a:graphicFrameLocks noGrp="1"/>
          </p:cNvGraphicFramePr>
          <p:nvPr/>
        </p:nvGraphicFramePr>
        <p:xfrm>
          <a:off x="395288" y="1125538"/>
          <a:ext cx="8642351" cy="4895850"/>
        </p:xfrm>
        <a:graphic>
          <a:graphicData uri="http://schemas.openxmlformats.org/drawingml/2006/table">
            <a:tbl>
              <a:tblPr firstRow="1" firstCol="1" bandRow="1"/>
              <a:tblGrid>
                <a:gridCol w="1512168">
                  <a:extLst>
                    <a:ext uri="{9D8B030D-6E8A-4147-A177-3AD203B41FA5}">
                      <a16:colId xmlns:a16="http://schemas.microsoft.com/office/drawing/2014/main" xmlns="" val="20000"/>
                    </a:ext>
                  </a:extLst>
                </a:gridCol>
                <a:gridCol w="2592288">
                  <a:extLst>
                    <a:ext uri="{9D8B030D-6E8A-4147-A177-3AD203B41FA5}">
                      <a16:colId xmlns:a16="http://schemas.microsoft.com/office/drawing/2014/main" xmlns="" val="20001"/>
                    </a:ext>
                  </a:extLst>
                </a:gridCol>
                <a:gridCol w="2376264">
                  <a:extLst>
                    <a:ext uri="{9D8B030D-6E8A-4147-A177-3AD203B41FA5}">
                      <a16:colId xmlns:a16="http://schemas.microsoft.com/office/drawing/2014/main" xmlns="" val="20002"/>
                    </a:ext>
                  </a:extLst>
                </a:gridCol>
                <a:gridCol w="2161631">
                  <a:extLst>
                    <a:ext uri="{9D8B030D-6E8A-4147-A177-3AD203B41FA5}">
                      <a16:colId xmlns:a16="http://schemas.microsoft.com/office/drawing/2014/main" xmlns="" val="930609466"/>
                    </a:ext>
                  </a:extLst>
                </a:gridCol>
              </a:tblGrid>
              <a:tr h="780082">
                <a:tc>
                  <a:txBody>
                    <a:bodyPr/>
                    <a:lstStyle/>
                    <a:p>
                      <a:pPr algn="ctr">
                        <a:spcAft>
                          <a:spcPts val="0"/>
                        </a:spcAft>
                      </a:pPr>
                      <a:r>
                        <a:rPr lang="zh-TW" sz="2400" b="1" kern="100" dirty="0">
                          <a:solidFill>
                            <a:srgbClr val="0000FF"/>
                          </a:solidFill>
                          <a:effectLst/>
                          <a:latin typeface="+mj-ea"/>
                          <a:ea typeface="+mj-ea"/>
                          <a:cs typeface="Times New Roman" panose="02020603050405020304" pitchFamily="18" charset="0"/>
                        </a:rPr>
                        <a:t>項目</a:t>
                      </a:r>
                    </a:p>
                  </a:txBody>
                  <a:tcPr marL="68591" marR="685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TW" sz="2400" b="1" kern="100" dirty="0">
                          <a:solidFill>
                            <a:srgbClr val="0000FF"/>
                          </a:solidFill>
                          <a:effectLst/>
                          <a:latin typeface="+mj-ea"/>
                          <a:ea typeface="+mj-ea"/>
                          <a:cs typeface="Times New Roman" panose="02020603050405020304" pitchFamily="18" charset="0"/>
                        </a:rPr>
                        <a:t>法源依據</a:t>
                      </a:r>
                    </a:p>
                  </a:txBody>
                  <a:tcPr marL="68591" marR="685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TW" altLang="en-US" sz="2400" b="1" kern="100" dirty="0" smtClean="0">
                          <a:solidFill>
                            <a:srgbClr val="0000FF"/>
                          </a:solidFill>
                          <a:effectLst/>
                          <a:latin typeface="+mj-ea"/>
                          <a:ea typeface="+mj-ea"/>
                          <a:cs typeface="Times New Roman" panose="02020603050405020304" pitchFamily="18" charset="0"/>
                        </a:rPr>
                        <a:t>招標方式</a:t>
                      </a:r>
                      <a:endParaRPr lang="zh-TW" sz="2400" b="1" kern="100" dirty="0">
                        <a:solidFill>
                          <a:srgbClr val="0000FF"/>
                        </a:solidFill>
                        <a:effectLst/>
                        <a:latin typeface="+mj-ea"/>
                        <a:ea typeface="+mj-ea"/>
                        <a:cs typeface="Times New Roman" panose="02020603050405020304" pitchFamily="18" charset="0"/>
                      </a:endParaRPr>
                    </a:p>
                  </a:txBody>
                  <a:tcPr marL="68591" marR="685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TW" altLang="en-US" sz="2400" b="1" kern="100" dirty="0" smtClean="0">
                          <a:solidFill>
                            <a:srgbClr val="0000FF"/>
                          </a:solidFill>
                          <a:effectLst/>
                          <a:latin typeface="+mj-ea"/>
                          <a:ea typeface="+mj-ea"/>
                          <a:cs typeface="Times New Roman" panose="02020603050405020304" pitchFamily="18" charset="0"/>
                        </a:rPr>
                        <a:t>決標廠商</a:t>
                      </a:r>
                      <a:endParaRPr lang="en-US" altLang="zh-TW" sz="2400" b="1" kern="100" dirty="0" smtClean="0">
                        <a:solidFill>
                          <a:srgbClr val="0000FF"/>
                        </a:solidFill>
                        <a:effectLst/>
                        <a:latin typeface="+mj-ea"/>
                        <a:ea typeface="+mj-ea"/>
                        <a:cs typeface="Times New Roman" panose="02020603050405020304" pitchFamily="18" charset="0"/>
                      </a:endParaRPr>
                    </a:p>
                    <a:p>
                      <a:pPr algn="ctr">
                        <a:spcAft>
                          <a:spcPts val="0"/>
                        </a:spcAft>
                      </a:pPr>
                      <a:r>
                        <a:rPr lang="zh-TW" altLang="en-US" sz="2400" b="1" kern="100" dirty="0" smtClean="0">
                          <a:solidFill>
                            <a:srgbClr val="0000FF"/>
                          </a:solidFill>
                          <a:effectLst/>
                          <a:latin typeface="+mj-ea"/>
                          <a:ea typeface="+mj-ea"/>
                          <a:cs typeface="Times New Roman" panose="02020603050405020304" pitchFamily="18" charset="0"/>
                        </a:rPr>
                        <a:t>專有名詞</a:t>
                      </a:r>
                      <a:endParaRPr lang="zh-TW" sz="2400" b="1" kern="100" dirty="0">
                        <a:solidFill>
                          <a:srgbClr val="0000FF"/>
                        </a:solidFill>
                        <a:effectLst/>
                        <a:latin typeface="+mj-ea"/>
                        <a:ea typeface="+mj-ea"/>
                        <a:cs typeface="Times New Roman" panose="02020603050405020304" pitchFamily="18" charset="0"/>
                      </a:endParaRPr>
                    </a:p>
                  </a:txBody>
                  <a:tcPr marL="68591" marR="685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0"/>
                  </a:ext>
                </a:extLst>
              </a:tr>
              <a:tr h="910095">
                <a:tc>
                  <a:txBody>
                    <a:bodyPr/>
                    <a:lstStyle/>
                    <a:p>
                      <a:pPr>
                        <a:spcAft>
                          <a:spcPts val="0"/>
                        </a:spcAft>
                      </a:pPr>
                      <a:r>
                        <a:rPr lang="zh-TW" sz="2400" b="1" kern="100" dirty="0">
                          <a:solidFill>
                            <a:srgbClr val="0000FF"/>
                          </a:solidFill>
                          <a:effectLst/>
                          <a:latin typeface="+mj-ea"/>
                          <a:ea typeface="+mj-ea"/>
                          <a:cs typeface="Times New Roman" panose="02020603050405020304" pitchFamily="18" charset="0"/>
                        </a:rPr>
                        <a:t>一、</a:t>
                      </a:r>
                      <a:r>
                        <a:rPr lang="zh-TW" sz="2400" b="1" kern="100" dirty="0" smtClean="0">
                          <a:solidFill>
                            <a:srgbClr val="0000FF"/>
                          </a:solidFill>
                          <a:effectLst/>
                          <a:latin typeface="+mj-ea"/>
                          <a:ea typeface="+mj-ea"/>
                          <a:cs typeface="Times New Roman" panose="02020603050405020304" pitchFamily="18" charset="0"/>
                        </a:rPr>
                        <a:t>適用</a:t>
                      </a:r>
                      <a:r>
                        <a:rPr lang="en-US" altLang="zh-TW" sz="2400" b="1" kern="100" dirty="0" smtClean="0">
                          <a:solidFill>
                            <a:srgbClr val="0000FF"/>
                          </a:solidFill>
                          <a:effectLst/>
                          <a:latin typeface="+mj-ea"/>
                          <a:ea typeface="+mj-ea"/>
                          <a:cs typeface="Times New Roman" panose="02020603050405020304" pitchFamily="18" charset="0"/>
                        </a:rPr>
                        <a:t/>
                      </a:r>
                      <a:br>
                        <a:rPr lang="en-US" altLang="zh-TW" sz="2400" b="1" kern="100" dirty="0" smtClean="0">
                          <a:solidFill>
                            <a:srgbClr val="0000FF"/>
                          </a:solidFill>
                          <a:effectLst/>
                          <a:latin typeface="+mj-ea"/>
                          <a:ea typeface="+mj-ea"/>
                          <a:cs typeface="Times New Roman" panose="02020603050405020304" pitchFamily="18" charset="0"/>
                        </a:rPr>
                      </a:br>
                      <a:r>
                        <a:rPr lang="zh-TW" sz="2400" b="1" kern="100" dirty="0" smtClean="0">
                          <a:solidFill>
                            <a:srgbClr val="0000FF"/>
                          </a:solidFill>
                          <a:effectLst/>
                          <a:latin typeface="+mj-ea"/>
                          <a:ea typeface="+mj-ea"/>
                          <a:cs typeface="Times New Roman" panose="02020603050405020304" pitchFamily="18" charset="0"/>
                        </a:rPr>
                        <a:t>最</a:t>
                      </a:r>
                      <a:r>
                        <a:rPr lang="zh-TW" sz="2400" b="1" kern="100" dirty="0">
                          <a:solidFill>
                            <a:srgbClr val="0000FF"/>
                          </a:solidFill>
                          <a:effectLst/>
                          <a:latin typeface="+mj-ea"/>
                          <a:ea typeface="+mj-ea"/>
                          <a:cs typeface="Times New Roman" panose="02020603050405020304" pitchFamily="18" charset="0"/>
                        </a:rPr>
                        <a:t>有利</a:t>
                      </a:r>
                      <a:r>
                        <a:rPr lang="zh-TW" sz="2400" b="1" kern="100" dirty="0" smtClean="0">
                          <a:solidFill>
                            <a:srgbClr val="0000FF"/>
                          </a:solidFill>
                          <a:effectLst/>
                          <a:latin typeface="+mj-ea"/>
                          <a:ea typeface="+mj-ea"/>
                          <a:cs typeface="Times New Roman" panose="02020603050405020304" pitchFamily="18" charset="0"/>
                        </a:rPr>
                        <a:t>標</a:t>
                      </a:r>
                      <a:r>
                        <a:rPr lang="en-US" sz="2400" b="1" kern="100" dirty="0">
                          <a:solidFill>
                            <a:srgbClr val="0000FF"/>
                          </a:solidFill>
                          <a:effectLst/>
                          <a:latin typeface="+mj-ea"/>
                          <a:ea typeface="+mj-ea"/>
                          <a:cs typeface="Times New Roman" panose="02020603050405020304" pitchFamily="18" charset="0"/>
                        </a:rPr>
                        <a:t> </a:t>
                      </a:r>
                      <a:endParaRPr lang="zh-TW" sz="2400" b="1" kern="100" dirty="0">
                        <a:solidFill>
                          <a:srgbClr val="0000FF"/>
                        </a:solidFill>
                        <a:effectLst/>
                        <a:latin typeface="+mj-ea"/>
                        <a:ea typeface="+mj-ea"/>
                        <a:cs typeface="Times New Roman" panose="02020603050405020304" pitchFamily="18" charset="0"/>
                      </a:endParaRPr>
                    </a:p>
                  </a:txBody>
                  <a:tcPr marL="68591" marR="685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2000" b="1" kern="100" dirty="0">
                          <a:effectLst/>
                          <a:latin typeface="+mj-ea"/>
                          <a:ea typeface="+mj-ea"/>
                          <a:cs typeface="Times New Roman" panose="02020603050405020304" pitchFamily="18" charset="0"/>
                        </a:rPr>
                        <a:t>1.</a:t>
                      </a:r>
                      <a:r>
                        <a:rPr lang="zh-TW" sz="2000" b="1" kern="100" dirty="0">
                          <a:effectLst/>
                          <a:latin typeface="+mj-ea"/>
                          <a:ea typeface="+mj-ea"/>
                          <a:cs typeface="Times New Roman" panose="02020603050405020304" pitchFamily="18" charset="0"/>
                        </a:rPr>
                        <a:t>採購法</a:t>
                      </a:r>
                      <a:r>
                        <a:rPr lang="en-US" sz="2000" b="1" kern="100" dirty="0">
                          <a:effectLst/>
                          <a:latin typeface="+mj-ea"/>
                          <a:ea typeface="+mj-ea"/>
                          <a:cs typeface="Times New Roman" panose="02020603050405020304" pitchFamily="18" charset="0"/>
                        </a:rPr>
                        <a:t>52.1.3</a:t>
                      </a:r>
                      <a:endParaRPr lang="zh-TW" sz="2000" b="1" kern="100" dirty="0">
                        <a:effectLst/>
                        <a:latin typeface="+mj-ea"/>
                        <a:ea typeface="+mj-ea"/>
                        <a:cs typeface="Times New Roman" panose="02020603050405020304" pitchFamily="18" charset="0"/>
                      </a:endParaRPr>
                    </a:p>
                    <a:p>
                      <a:pPr>
                        <a:spcAft>
                          <a:spcPts val="0"/>
                        </a:spcAft>
                      </a:pPr>
                      <a:r>
                        <a:rPr lang="en-US" sz="2000" b="1" kern="100" dirty="0">
                          <a:effectLst/>
                          <a:latin typeface="+mj-ea"/>
                          <a:ea typeface="+mj-ea"/>
                          <a:cs typeface="Times New Roman" panose="02020603050405020304" pitchFamily="18" charset="0"/>
                        </a:rPr>
                        <a:t>2.</a:t>
                      </a:r>
                      <a:r>
                        <a:rPr lang="zh-TW" sz="2000" b="1" kern="100" dirty="0">
                          <a:effectLst/>
                          <a:latin typeface="+mj-ea"/>
                          <a:ea typeface="+mj-ea"/>
                          <a:cs typeface="Times New Roman" panose="02020603050405020304" pitchFamily="18" charset="0"/>
                        </a:rPr>
                        <a:t>最有利標作業手冊</a:t>
                      </a:r>
                    </a:p>
                  </a:txBody>
                  <a:tcPr marL="68591" marR="685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zh-TW" sz="2400" b="1" kern="100" dirty="0" smtClean="0">
                          <a:effectLst/>
                          <a:latin typeface="+mj-ea"/>
                          <a:ea typeface="+mj-ea"/>
                          <a:cs typeface="Times New Roman" panose="02020603050405020304" pitchFamily="18" charset="0"/>
                        </a:rPr>
                        <a:t>公開招標</a:t>
                      </a:r>
                      <a:endParaRPr lang="en-US" altLang="zh-TW" sz="2400" b="1" kern="100" dirty="0" smtClean="0">
                        <a:effectLst/>
                        <a:latin typeface="+mj-ea"/>
                        <a:ea typeface="+mj-ea"/>
                        <a:cs typeface="Times New Roman" panose="02020603050405020304" pitchFamily="18" charset="0"/>
                      </a:endParaRPr>
                    </a:p>
                    <a:p>
                      <a:pPr>
                        <a:spcAft>
                          <a:spcPts val="0"/>
                        </a:spcAft>
                      </a:pPr>
                      <a:r>
                        <a:rPr lang="en-US" altLang="zh-TW" sz="2400" b="1" kern="100" dirty="0" smtClean="0">
                          <a:effectLst/>
                          <a:latin typeface="+mj-ea"/>
                          <a:ea typeface="+mj-ea"/>
                          <a:cs typeface="Times New Roman" panose="02020603050405020304" pitchFamily="18" charset="0"/>
                        </a:rPr>
                        <a:t>(</a:t>
                      </a:r>
                      <a:r>
                        <a:rPr lang="zh-TW" altLang="zh-TW" sz="2400" b="1" kern="100" dirty="0" smtClean="0">
                          <a:effectLst/>
                          <a:latin typeface="+mj-ea"/>
                          <a:ea typeface="+mj-ea"/>
                          <a:cs typeface="Times New Roman" panose="02020603050405020304" pitchFamily="18" charset="0"/>
                        </a:rPr>
                        <a:t>公告金額以上</a:t>
                      </a:r>
                      <a:r>
                        <a:rPr lang="en-US" altLang="zh-TW" sz="2400" b="1" kern="100" dirty="0" smtClean="0">
                          <a:effectLst/>
                          <a:latin typeface="+mj-ea"/>
                          <a:ea typeface="+mj-ea"/>
                          <a:cs typeface="Times New Roman" panose="02020603050405020304" pitchFamily="18" charset="0"/>
                        </a:rPr>
                        <a:t>)</a:t>
                      </a:r>
                      <a:endParaRPr lang="zh-TW" sz="2400" b="1" kern="100" dirty="0">
                        <a:effectLst/>
                        <a:latin typeface="+mj-ea"/>
                        <a:ea typeface="+mj-ea"/>
                        <a:cs typeface="Times New Roman" panose="02020603050405020304" pitchFamily="18" charset="0"/>
                      </a:endParaRPr>
                    </a:p>
                  </a:txBody>
                  <a:tcPr marL="68591" marR="685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zh-TW" altLang="en-US" sz="2400" b="1" kern="100" dirty="0" smtClean="0">
                          <a:effectLst/>
                          <a:latin typeface="+mj-ea"/>
                          <a:ea typeface="+mj-ea"/>
                          <a:cs typeface="Times New Roman" panose="02020603050405020304" pitchFamily="18" charset="0"/>
                        </a:rPr>
                        <a:t>最有利標廠商</a:t>
                      </a:r>
                      <a:endParaRPr lang="zh-TW" sz="2400" b="1" kern="100" dirty="0">
                        <a:effectLst/>
                        <a:latin typeface="+mj-ea"/>
                        <a:ea typeface="+mj-ea"/>
                        <a:cs typeface="Times New Roman" panose="02020603050405020304" pitchFamily="18" charset="0"/>
                      </a:endParaRPr>
                    </a:p>
                  </a:txBody>
                  <a:tcPr marL="68591" marR="685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915748">
                <a:tc>
                  <a:txBody>
                    <a:bodyPr/>
                    <a:lstStyle/>
                    <a:p>
                      <a:pPr>
                        <a:spcAft>
                          <a:spcPts val="0"/>
                        </a:spcAft>
                      </a:pPr>
                      <a:r>
                        <a:rPr lang="zh-TW" sz="2400" b="1" kern="100" dirty="0">
                          <a:solidFill>
                            <a:srgbClr val="0000FF"/>
                          </a:solidFill>
                          <a:effectLst/>
                          <a:latin typeface="+mj-ea"/>
                          <a:ea typeface="+mj-ea"/>
                          <a:cs typeface="Times New Roman" panose="02020603050405020304" pitchFamily="18" charset="0"/>
                        </a:rPr>
                        <a:t>二、準</a:t>
                      </a:r>
                      <a:r>
                        <a:rPr lang="zh-TW" sz="2400" b="1" kern="100" dirty="0" smtClean="0">
                          <a:solidFill>
                            <a:srgbClr val="0000FF"/>
                          </a:solidFill>
                          <a:effectLst/>
                          <a:latin typeface="+mj-ea"/>
                          <a:ea typeface="+mj-ea"/>
                          <a:cs typeface="Times New Roman" panose="02020603050405020304" pitchFamily="18" charset="0"/>
                        </a:rPr>
                        <a:t>用</a:t>
                      </a:r>
                      <a:r>
                        <a:rPr lang="en-US" altLang="zh-TW" sz="2400" b="1" kern="100" dirty="0" smtClean="0">
                          <a:solidFill>
                            <a:srgbClr val="0000FF"/>
                          </a:solidFill>
                          <a:effectLst/>
                          <a:latin typeface="+mj-ea"/>
                          <a:ea typeface="+mj-ea"/>
                          <a:cs typeface="Times New Roman" panose="02020603050405020304" pitchFamily="18" charset="0"/>
                        </a:rPr>
                        <a:t/>
                      </a:r>
                      <a:br>
                        <a:rPr lang="en-US" altLang="zh-TW" sz="2400" b="1" kern="100" dirty="0" smtClean="0">
                          <a:solidFill>
                            <a:srgbClr val="0000FF"/>
                          </a:solidFill>
                          <a:effectLst/>
                          <a:latin typeface="+mj-ea"/>
                          <a:ea typeface="+mj-ea"/>
                          <a:cs typeface="Times New Roman" panose="02020603050405020304" pitchFamily="18" charset="0"/>
                        </a:rPr>
                      </a:br>
                      <a:r>
                        <a:rPr lang="zh-TW" sz="2400" b="1" kern="100" dirty="0" smtClean="0">
                          <a:solidFill>
                            <a:srgbClr val="0000FF"/>
                          </a:solidFill>
                          <a:effectLst/>
                          <a:latin typeface="+mj-ea"/>
                          <a:ea typeface="+mj-ea"/>
                          <a:cs typeface="Times New Roman" panose="02020603050405020304" pitchFamily="18" charset="0"/>
                        </a:rPr>
                        <a:t>最</a:t>
                      </a:r>
                      <a:r>
                        <a:rPr lang="zh-TW" sz="2400" b="1" kern="100" dirty="0">
                          <a:solidFill>
                            <a:srgbClr val="0000FF"/>
                          </a:solidFill>
                          <a:effectLst/>
                          <a:latin typeface="+mj-ea"/>
                          <a:ea typeface="+mj-ea"/>
                          <a:cs typeface="Times New Roman" panose="02020603050405020304" pitchFamily="18" charset="0"/>
                        </a:rPr>
                        <a:t>有利</a:t>
                      </a:r>
                      <a:r>
                        <a:rPr lang="zh-TW" sz="2400" b="1" kern="100" dirty="0" smtClean="0">
                          <a:solidFill>
                            <a:srgbClr val="0000FF"/>
                          </a:solidFill>
                          <a:effectLst/>
                          <a:latin typeface="+mj-ea"/>
                          <a:ea typeface="+mj-ea"/>
                          <a:cs typeface="Times New Roman" panose="02020603050405020304" pitchFamily="18" charset="0"/>
                        </a:rPr>
                        <a:t>標</a:t>
                      </a:r>
                      <a:endParaRPr lang="zh-TW" sz="2400" b="1" kern="100" dirty="0">
                        <a:solidFill>
                          <a:srgbClr val="0000FF"/>
                        </a:solidFill>
                        <a:effectLst/>
                        <a:latin typeface="+mj-ea"/>
                        <a:ea typeface="+mj-ea"/>
                        <a:cs typeface="Times New Roman" panose="02020603050405020304" pitchFamily="18" charset="0"/>
                      </a:endParaRPr>
                    </a:p>
                  </a:txBody>
                  <a:tcPr marL="68591" marR="685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2000" b="1" kern="100" dirty="0">
                          <a:effectLst/>
                          <a:latin typeface="+mj-ea"/>
                          <a:ea typeface="+mj-ea"/>
                          <a:cs typeface="Times New Roman" panose="02020603050405020304" pitchFamily="18" charset="0"/>
                        </a:rPr>
                        <a:t>1.</a:t>
                      </a:r>
                      <a:r>
                        <a:rPr lang="zh-TW" sz="2000" b="1" kern="100" dirty="0">
                          <a:effectLst/>
                          <a:latin typeface="+mj-ea"/>
                          <a:ea typeface="+mj-ea"/>
                          <a:cs typeface="Times New Roman" panose="02020603050405020304" pitchFamily="18" charset="0"/>
                        </a:rPr>
                        <a:t>採購法</a:t>
                      </a:r>
                      <a:r>
                        <a:rPr lang="en-US" sz="2000" b="1" kern="100" dirty="0">
                          <a:effectLst/>
                          <a:latin typeface="+mj-ea"/>
                          <a:ea typeface="+mj-ea"/>
                          <a:cs typeface="Times New Roman" panose="02020603050405020304" pitchFamily="18" charset="0"/>
                        </a:rPr>
                        <a:t>22.1.9</a:t>
                      </a:r>
                      <a:r>
                        <a:rPr lang="zh-TW" sz="2000" b="1" kern="100" dirty="0">
                          <a:effectLst/>
                          <a:latin typeface="+mj-ea"/>
                          <a:ea typeface="+mj-ea"/>
                          <a:cs typeface="Times New Roman" panose="02020603050405020304" pitchFamily="18" charset="0"/>
                        </a:rPr>
                        <a:t>等</a:t>
                      </a:r>
                    </a:p>
                    <a:p>
                      <a:pPr>
                        <a:spcAft>
                          <a:spcPts val="0"/>
                        </a:spcAft>
                      </a:pPr>
                      <a:r>
                        <a:rPr lang="en-US" sz="2000" b="1" kern="100" dirty="0">
                          <a:effectLst/>
                          <a:latin typeface="+mj-ea"/>
                          <a:ea typeface="+mj-ea"/>
                          <a:cs typeface="Times New Roman" panose="02020603050405020304" pitchFamily="18" charset="0"/>
                        </a:rPr>
                        <a:t>2.</a:t>
                      </a:r>
                      <a:r>
                        <a:rPr lang="zh-TW" sz="2000" b="1" kern="100" dirty="0">
                          <a:effectLst/>
                          <a:latin typeface="+mj-ea"/>
                          <a:ea typeface="+mj-ea"/>
                          <a:cs typeface="Times New Roman" panose="02020603050405020304" pitchFamily="18" charset="0"/>
                        </a:rPr>
                        <a:t>最有利標作業手冊</a:t>
                      </a:r>
                    </a:p>
                  </a:txBody>
                  <a:tcPr marL="68591" marR="685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zh-TW" sz="2400" b="1" kern="100" dirty="0" smtClean="0">
                          <a:effectLst/>
                          <a:latin typeface="+mj-ea"/>
                          <a:ea typeface="+mj-ea"/>
                          <a:cs typeface="Times New Roman" panose="02020603050405020304" pitchFamily="18" charset="0"/>
                        </a:rPr>
                        <a:t>限制性招標</a:t>
                      </a:r>
                      <a:endParaRPr lang="en-US" altLang="zh-TW" sz="2400" b="1" kern="100" dirty="0" smtClean="0">
                        <a:effectLst/>
                        <a:latin typeface="+mj-ea"/>
                        <a:ea typeface="+mj-ea"/>
                        <a:cs typeface="Times New Roman" panose="02020603050405020304"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2400" b="1" kern="100" dirty="0" smtClean="0">
                          <a:effectLst/>
                          <a:latin typeface="+mj-ea"/>
                          <a:ea typeface="+mj-ea"/>
                          <a:cs typeface="Times New Roman" panose="02020603050405020304" pitchFamily="18" charset="0"/>
                        </a:rPr>
                        <a:t>(</a:t>
                      </a:r>
                      <a:r>
                        <a:rPr lang="zh-TW" sz="2400" b="1" kern="100" dirty="0" smtClean="0">
                          <a:effectLst/>
                          <a:latin typeface="+mj-ea"/>
                          <a:ea typeface="+mj-ea"/>
                          <a:cs typeface="Times New Roman" panose="02020603050405020304" pitchFamily="18" charset="0"/>
                        </a:rPr>
                        <a:t>公告</a:t>
                      </a:r>
                      <a:r>
                        <a:rPr lang="zh-TW" sz="2400" b="1" kern="100" dirty="0">
                          <a:effectLst/>
                          <a:latin typeface="+mj-ea"/>
                          <a:ea typeface="+mj-ea"/>
                          <a:cs typeface="Times New Roman" panose="02020603050405020304" pitchFamily="18" charset="0"/>
                        </a:rPr>
                        <a:t>金額</a:t>
                      </a:r>
                      <a:r>
                        <a:rPr lang="zh-TW" sz="2400" b="1" kern="100" dirty="0" smtClean="0">
                          <a:effectLst/>
                          <a:latin typeface="+mj-ea"/>
                          <a:ea typeface="+mj-ea"/>
                          <a:cs typeface="Times New Roman" panose="02020603050405020304" pitchFamily="18" charset="0"/>
                        </a:rPr>
                        <a:t>以上</a:t>
                      </a:r>
                      <a:r>
                        <a:rPr lang="en-US" altLang="zh-TW" sz="2400" b="1" kern="100" dirty="0" smtClean="0">
                          <a:effectLst/>
                          <a:latin typeface="+mj-ea"/>
                          <a:ea typeface="+mj-ea"/>
                          <a:cs typeface="Times New Roman" panose="02020603050405020304" pitchFamily="18" charset="0"/>
                        </a:rPr>
                        <a:t>)</a:t>
                      </a:r>
                      <a:endParaRPr lang="zh-TW" sz="2400" b="1" kern="100" dirty="0">
                        <a:effectLst/>
                        <a:latin typeface="+mj-ea"/>
                        <a:ea typeface="+mj-ea"/>
                        <a:cs typeface="Times New Roman" panose="02020603050405020304" pitchFamily="18" charset="0"/>
                      </a:endParaRPr>
                    </a:p>
                  </a:txBody>
                  <a:tcPr marL="68591" marR="685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2400" b="1" kern="100" dirty="0" smtClean="0">
                          <a:solidFill>
                            <a:srgbClr val="0000FF"/>
                          </a:solidFill>
                          <a:effectLst/>
                          <a:latin typeface="+mj-ea"/>
                          <a:ea typeface="+mj-ea"/>
                          <a:cs typeface="Times New Roman" panose="02020603050405020304" pitchFamily="18" charset="0"/>
                        </a:rPr>
                        <a:t>優勝廠商</a:t>
                      </a:r>
                      <a:endParaRPr lang="zh-TW" sz="2400" b="1" kern="100" dirty="0">
                        <a:solidFill>
                          <a:srgbClr val="0000FF"/>
                        </a:solidFill>
                        <a:effectLst/>
                        <a:latin typeface="+mj-ea"/>
                        <a:ea typeface="+mj-ea"/>
                        <a:cs typeface="Times New Roman" panose="02020603050405020304" pitchFamily="18" charset="0"/>
                      </a:endParaRPr>
                    </a:p>
                  </a:txBody>
                  <a:tcPr marL="68591" marR="685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1170123">
                <a:tc>
                  <a:txBody>
                    <a:bodyPr/>
                    <a:lstStyle/>
                    <a:p>
                      <a:pPr>
                        <a:spcAft>
                          <a:spcPts val="0"/>
                        </a:spcAft>
                      </a:pPr>
                      <a:r>
                        <a:rPr lang="zh-TW" sz="2400" b="1" kern="100" dirty="0">
                          <a:solidFill>
                            <a:srgbClr val="0000FF"/>
                          </a:solidFill>
                          <a:effectLst/>
                          <a:latin typeface="+mj-ea"/>
                          <a:ea typeface="+mj-ea"/>
                          <a:cs typeface="Times New Roman" panose="02020603050405020304" pitchFamily="18" charset="0"/>
                        </a:rPr>
                        <a:t>三</a:t>
                      </a:r>
                      <a:r>
                        <a:rPr lang="zh-TW" sz="2400" b="1" kern="100" dirty="0" smtClean="0">
                          <a:solidFill>
                            <a:srgbClr val="0000FF"/>
                          </a:solidFill>
                          <a:effectLst/>
                          <a:latin typeface="+mj-ea"/>
                          <a:ea typeface="+mj-ea"/>
                          <a:cs typeface="Times New Roman" panose="02020603050405020304" pitchFamily="18" charset="0"/>
                        </a:rPr>
                        <a:t>、</a:t>
                      </a:r>
                      <a:r>
                        <a:rPr lang="en-US" altLang="zh-TW" sz="2400" b="1" kern="100" dirty="0" smtClean="0">
                          <a:solidFill>
                            <a:srgbClr val="0000FF"/>
                          </a:solidFill>
                          <a:effectLst/>
                          <a:latin typeface="+mj-ea"/>
                          <a:ea typeface="+mj-ea"/>
                          <a:cs typeface="Times New Roman" panose="02020603050405020304" pitchFamily="18" charset="0"/>
                        </a:rPr>
                        <a:t/>
                      </a:r>
                      <a:br>
                        <a:rPr lang="en-US" altLang="zh-TW" sz="2400" b="1" kern="100" dirty="0" smtClean="0">
                          <a:solidFill>
                            <a:srgbClr val="0000FF"/>
                          </a:solidFill>
                          <a:effectLst/>
                          <a:latin typeface="+mj-ea"/>
                          <a:ea typeface="+mj-ea"/>
                          <a:cs typeface="Times New Roman" panose="02020603050405020304" pitchFamily="18" charset="0"/>
                        </a:rPr>
                      </a:br>
                      <a:r>
                        <a:rPr lang="zh-TW" sz="2400" b="1" kern="100" dirty="0" smtClean="0">
                          <a:solidFill>
                            <a:srgbClr val="0000FF"/>
                          </a:solidFill>
                          <a:effectLst/>
                          <a:latin typeface="+mj-ea"/>
                          <a:ea typeface="+mj-ea"/>
                          <a:cs typeface="Times New Roman" panose="02020603050405020304" pitchFamily="18" charset="0"/>
                        </a:rPr>
                        <a:t>取</a:t>
                      </a:r>
                      <a:r>
                        <a:rPr lang="zh-TW" sz="2400" b="1" kern="100" dirty="0">
                          <a:solidFill>
                            <a:srgbClr val="0000FF"/>
                          </a:solidFill>
                          <a:effectLst/>
                          <a:latin typeface="+mj-ea"/>
                          <a:ea typeface="+mj-ea"/>
                          <a:cs typeface="Times New Roman" panose="02020603050405020304" pitchFamily="18" charset="0"/>
                        </a:rPr>
                        <a:t>最有利</a:t>
                      </a:r>
                      <a:r>
                        <a:rPr lang="zh-TW" sz="2400" b="1" kern="100" dirty="0" smtClean="0">
                          <a:solidFill>
                            <a:srgbClr val="0000FF"/>
                          </a:solidFill>
                          <a:effectLst/>
                          <a:latin typeface="+mj-ea"/>
                          <a:ea typeface="+mj-ea"/>
                          <a:cs typeface="Times New Roman" panose="02020603050405020304" pitchFamily="18" charset="0"/>
                        </a:rPr>
                        <a:t>標精神</a:t>
                      </a:r>
                      <a:endParaRPr lang="zh-TW" sz="2400" b="1" kern="100" dirty="0">
                        <a:solidFill>
                          <a:srgbClr val="0000FF"/>
                        </a:solidFill>
                        <a:effectLst/>
                        <a:latin typeface="+mj-ea"/>
                        <a:ea typeface="+mj-ea"/>
                        <a:cs typeface="Times New Roman" panose="02020603050405020304" pitchFamily="18" charset="0"/>
                      </a:endParaRPr>
                    </a:p>
                  </a:txBody>
                  <a:tcPr marL="68591" marR="685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2000" b="1" kern="100" dirty="0">
                          <a:effectLst/>
                          <a:latin typeface="+mj-ea"/>
                          <a:ea typeface="+mj-ea"/>
                          <a:cs typeface="Times New Roman" panose="02020603050405020304" pitchFamily="18" charset="0"/>
                        </a:rPr>
                        <a:t>1.</a:t>
                      </a:r>
                      <a:r>
                        <a:rPr lang="zh-TW" sz="2000" b="1" kern="100" dirty="0">
                          <a:effectLst/>
                          <a:latin typeface="+mj-ea"/>
                          <a:ea typeface="+mj-ea"/>
                          <a:cs typeface="Times New Roman" panose="02020603050405020304" pitchFamily="18" charset="0"/>
                        </a:rPr>
                        <a:t>採購法</a:t>
                      </a:r>
                      <a:r>
                        <a:rPr lang="en-US" sz="2000" b="1" kern="100" dirty="0">
                          <a:effectLst/>
                          <a:latin typeface="+mj-ea"/>
                          <a:ea typeface="+mj-ea"/>
                          <a:cs typeface="Times New Roman" panose="02020603050405020304" pitchFamily="18" charset="0"/>
                        </a:rPr>
                        <a:t>49</a:t>
                      </a:r>
                      <a:endParaRPr lang="zh-TW" sz="2000" b="1" kern="100" dirty="0">
                        <a:effectLst/>
                        <a:latin typeface="+mj-ea"/>
                        <a:ea typeface="+mj-ea"/>
                        <a:cs typeface="Times New Roman" panose="02020603050405020304" pitchFamily="18" charset="0"/>
                      </a:endParaRPr>
                    </a:p>
                    <a:p>
                      <a:pPr>
                        <a:spcAft>
                          <a:spcPts val="0"/>
                        </a:spcAft>
                      </a:pPr>
                      <a:r>
                        <a:rPr lang="en-US" sz="2000" b="1" kern="100" dirty="0">
                          <a:effectLst/>
                          <a:latin typeface="+mj-ea"/>
                          <a:ea typeface="+mj-ea"/>
                          <a:cs typeface="Times New Roman" panose="02020603050405020304" pitchFamily="18" charset="0"/>
                        </a:rPr>
                        <a:t>2.</a:t>
                      </a:r>
                      <a:r>
                        <a:rPr lang="zh-TW" sz="2000" b="1" kern="100" dirty="0">
                          <a:effectLst/>
                          <a:latin typeface="+mj-ea"/>
                          <a:ea typeface="+mj-ea"/>
                          <a:cs typeface="Times New Roman" panose="02020603050405020304" pitchFamily="18" charset="0"/>
                        </a:rPr>
                        <a:t>最有利標作業手冊</a:t>
                      </a:r>
                    </a:p>
                  </a:txBody>
                  <a:tcPr marL="68591" marR="685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zh-TW" sz="2400" b="1" kern="100" dirty="0" smtClean="0">
                          <a:effectLst/>
                          <a:latin typeface="+mj-ea"/>
                          <a:ea typeface="+mj-ea"/>
                          <a:cs typeface="Times New Roman" panose="02020603050405020304" pitchFamily="18" charset="0"/>
                        </a:rPr>
                        <a:t>公開取得</a:t>
                      </a:r>
                    </a:p>
                    <a:p>
                      <a:pPr>
                        <a:spcAft>
                          <a:spcPts val="0"/>
                        </a:spcAft>
                      </a:pPr>
                      <a:r>
                        <a:rPr lang="en-US" altLang="zh-TW" sz="2400" b="1" kern="100" dirty="0" smtClean="0">
                          <a:effectLst/>
                          <a:latin typeface="+mj-ea"/>
                          <a:ea typeface="+mj-ea"/>
                          <a:cs typeface="Times New Roman" panose="02020603050405020304" pitchFamily="18" charset="0"/>
                        </a:rPr>
                        <a:t>(</a:t>
                      </a:r>
                      <a:r>
                        <a:rPr lang="zh-TW" sz="2400" b="1" kern="100" dirty="0" smtClean="0">
                          <a:effectLst/>
                          <a:latin typeface="+mj-ea"/>
                          <a:ea typeface="+mj-ea"/>
                          <a:cs typeface="Times New Roman" panose="02020603050405020304" pitchFamily="18" charset="0"/>
                        </a:rPr>
                        <a:t>未</a:t>
                      </a:r>
                      <a:r>
                        <a:rPr lang="zh-TW" sz="2400" b="1" kern="100" dirty="0">
                          <a:effectLst/>
                          <a:latin typeface="+mj-ea"/>
                          <a:ea typeface="+mj-ea"/>
                          <a:cs typeface="Times New Roman" panose="02020603050405020304" pitchFamily="18" charset="0"/>
                        </a:rPr>
                        <a:t>達公告</a:t>
                      </a:r>
                      <a:r>
                        <a:rPr lang="zh-TW" sz="2400" b="1" kern="100" dirty="0" smtClean="0">
                          <a:effectLst/>
                          <a:latin typeface="+mj-ea"/>
                          <a:ea typeface="+mj-ea"/>
                          <a:cs typeface="Times New Roman" panose="02020603050405020304" pitchFamily="18" charset="0"/>
                        </a:rPr>
                        <a:t>金額</a:t>
                      </a:r>
                      <a:r>
                        <a:rPr lang="en-US" altLang="zh-TW" sz="2400" b="1" kern="100" dirty="0" smtClean="0">
                          <a:effectLst/>
                          <a:latin typeface="+mj-ea"/>
                          <a:ea typeface="+mj-ea"/>
                          <a:cs typeface="Times New Roman" panose="02020603050405020304" pitchFamily="18" charset="0"/>
                        </a:rPr>
                        <a:t>)</a:t>
                      </a:r>
                      <a:endParaRPr lang="zh-TW" sz="2400" b="1" kern="100" dirty="0">
                        <a:effectLst/>
                        <a:latin typeface="+mj-ea"/>
                        <a:ea typeface="+mj-ea"/>
                        <a:cs typeface="Times New Roman" panose="02020603050405020304" pitchFamily="18" charset="0"/>
                      </a:endParaRPr>
                    </a:p>
                  </a:txBody>
                  <a:tcPr marL="68591" marR="685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2400" b="1" kern="100" dirty="0" smtClean="0">
                          <a:solidFill>
                            <a:srgbClr val="0000FF"/>
                          </a:solidFill>
                          <a:effectLst/>
                          <a:latin typeface="+mj-ea"/>
                          <a:ea typeface="+mj-ea"/>
                          <a:cs typeface="Times New Roman" panose="02020603050405020304" pitchFamily="18" charset="0"/>
                        </a:rPr>
                        <a:t>擇符合需要者</a:t>
                      </a:r>
                      <a:endParaRPr lang="zh-TW" sz="2400" b="1" kern="100" dirty="0">
                        <a:solidFill>
                          <a:srgbClr val="0000FF"/>
                        </a:solidFill>
                        <a:effectLst/>
                        <a:latin typeface="+mj-ea"/>
                        <a:ea typeface="+mj-ea"/>
                        <a:cs typeface="Times New Roman" panose="02020603050405020304" pitchFamily="18" charset="0"/>
                      </a:endParaRPr>
                    </a:p>
                  </a:txBody>
                  <a:tcPr marL="68591" marR="685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1119802">
                <a:tc>
                  <a:txBody>
                    <a:bodyPr/>
                    <a:lstStyle/>
                    <a:p>
                      <a:pPr>
                        <a:spcAft>
                          <a:spcPts val="0"/>
                        </a:spcAft>
                      </a:pPr>
                      <a:r>
                        <a:rPr lang="zh-TW" sz="2400" b="1" kern="100" dirty="0">
                          <a:solidFill>
                            <a:srgbClr val="FF0000"/>
                          </a:solidFill>
                          <a:effectLst/>
                          <a:latin typeface="+mj-ea"/>
                          <a:ea typeface="+mj-ea"/>
                          <a:cs typeface="Times New Roman" panose="02020603050405020304" pitchFamily="18" charset="0"/>
                        </a:rPr>
                        <a:t>四、評分及格最低標</a:t>
                      </a:r>
                    </a:p>
                  </a:txBody>
                  <a:tcPr marL="68591" marR="685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zh-TW" sz="2000" b="1" kern="100" dirty="0" smtClean="0">
                          <a:solidFill>
                            <a:srgbClr val="FF0000"/>
                          </a:solidFill>
                          <a:effectLst/>
                          <a:latin typeface="+mj-ea"/>
                          <a:ea typeface="+mj-ea"/>
                          <a:cs typeface="Times New Roman" panose="02020603050405020304" pitchFamily="18" charset="0"/>
                        </a:rPr>
                        <a:t>採</a:t>
                      </a:r>
                      <a:r>
                        <a:rPr lang="zh-TW" altLang="en-US" sz="2000" b="1" kern="100" dirty="0" smtClean="0">
                          <a:solidFill>
                            <a:srgbClr val="FF0000"/>
                          </a:solidFill>
                          <a:effectLst/>
                          <a:latin typeface="+mj-ea"/>
                          <a:ea typeface="+mj-ea"/>
                          <a:cs typeface="Times New Roman" panose="02020603050405020304" pitchFamily="18" charset="0"/>
                        </a:rPr>
                        <a:t>購法施行</a:t>
                      </a:r>
                      <a:r>
                        <a:rPr lang="zh-TW" sz="2000" b="1" kern="100" dirty="0" smtClean="0">
                          <a:solidFill>
                            <a:srgbClr val="FF0000"/>
                          </a:solidFill>
                          <a:effectLst/>
                          <a:latin typeface="+mj-ea"/>
                          <a:ea typeface="+mj-ea"/>
                          <a:cs typeface="Times New Roman" panose="02020603050405020304" pitchFamily="18" charset="0"/>
                        </a:rPr>
                        <a:t>細</a:t>
                      </a:r>
                      <a:r>
                        <a:rPr lang="zh-TW" altLang="en-US" sz="2000" b="1" kern="100" dirty="0" smtClean="0">
                          <a:solidFill>
                            <a:srgbClr val="FF0000"/>
                          </a:solidFill>
                          <a:effectLst/>
                          <a:latin typeface="+mj-ea"/>
                          <a:ea typeface="+mj-ea"/>
                          <a:cs typeface="Times New Roman" panose="02020603050405020304" pitchFamily="18" charset="0"/>
                        </a:rPr>
                        <a:t>則</a:t>
                      </a:r>
                      <a:r>
                        <a:rPr lang="en-US" sz="2000" b="1" kern="100" dirty="0" smtClean="0">
                          <a:solidFill>
                            <a:srgbClr val="FF0000"/>
                          </a:solidFill>
                          <a:effectLst/>
                          <a:latin typeface="+mj-ea"/>
                          <a:ea typeface="+mj-ea"/>
                          <a:cs typeface="Times New Roman" panose="02020603050405020304" pitchFamily="18" charset="0"/>
                        </a:rPr>
                        <a:t>64-2</a:t>
                      </a:r>
                      <a:endParaRPr lang="zh-TW" sz="2000" b="1" kern="100" dirty="0">
                        <a:solidFill>
                          <a:srgbClr val="FF0000"/>
                        </a:solidFill>
                        <a:effectLst/>
                        <a:latin typeface="+mj-ea"/>
                        <a:ea typeface="+mj-ea"/>
                        <a:cs typeface="Times New Roman" panose="02020603050405020304" pitchFamily="18" charset="0"/>
                      </a:endParaRPr>
                    </a:p>
                  </a:txBody>
                  <a:tcPr marL="68591" marR="685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zh-TW" sz="2400" b="1" kern="100" dirty="0" smtClean="0">
                          <a:solidFill>
                            <a:srgbClr val="FF0000"/>
                          </a:solidFill>
                          <a:effectLst/>
                          <a:latin typeface="+mj-ea"/>
                          <a:ea typeface="+mj-ea"/>
                          <a:cs typeface="Times New Roman" panose="02020603050405020304" pitchFamily="18" charset="0"/>
                        </a:rPr>
                        <a:t>公開招標</a:t>
                      </a:r>
                    </a:p>
                    <a:p>
                      <a:pPr>
                        <a:spcAft>
                          <a:spcPts val="0"/>
                        </a:spcAft>
                      </a:pPr>
                      <a:r>
                        <a:rPr lang="en-US" altLang="zh-TW" sz="2400" b="1" kern="100" dirty="0" smtClean="0">
                          <a:solidFill>
                            <a:srgbClr val="FF0000"/>
                          </a:solidFill>
                          <a:effectLst/>
                          <a:latin typeface="+mj-ea"/>
                          <a:ea typeface="+mj-ea"/>
                          <a:cs typeface="Times New Roman" panose="02020603050405020304" pitchFamily="18" charset="0"/>
                        </a:rPr>
                        <a:t>(</a:t>
                      </a:r>
                      <a:r>
                        <a:rPr lang="zh-TW" altLang="en-US" sz="2400" b="1" kern="100" dirty="0" smtClean="0">
                          <a:solidFill>
                            <a:srgbClr val="FF0000"/>
                          </a:solidFill>
                          <a:effectLst/>
                          <a:latin typeface="+mj-ea"/>
                          <a:ea typeface="+mj-ea"/>
                          <a:cs typeface="Times New Roman" panose="02020603050405020304" pitchFamily="18" charset="0"/>
                        </a:rPr>
                        <a:t>原則公告金額以上</a:t>
                      </a:r>
                      <a:r>
                        <a:rPr lang="en-US" altLang="zh-TW" sz="2400" b="1" kern="100" dirty="0" smtClean="0">
                          <a:solidFill>
                            <a:srgbClr val="FF0000"/>
                          </a:solidFill>
                          <a:effectLst/>
                          <a:latin typeface="+mj-ea"/>
                          <a:ea typeface="+mj-ea"/>
                          <a:cs typeface="Times New Roman" panose="02020603050405020304" pitchFamily="18" charset="0"/>
                        </a:rPr>
                        <a:t>)</a:t>
                      </a:r>
                    </a:p>
                  </a:txBody>
                  <a:tcPr marL="68591" marR="685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zh-TW" altLang="en-US" sz="2400" b="1" kern="100" dirty="0" smtClean="0">
                          <a:solidFill>
                            <a:srgbClr val="FF0000"/>
                          </a:solidFill>
                          <a:effectLst/>
                          <a:latin typeface="+mj-ea"/>
                          <a:ea typeface="+mj-ea"/>
                          <a:cs typeface="Times New Roman" panose="02020603050405020304" pitchFamily="18" charset="0"/>
                        </a:rPr>
                        <a:t>評分及格最低價</a:t>
                      </a:r>
                      <a:endParaRPr lang="zh-TW" sz="2400" b="1" kern="100" dirty="0">
                        <a:solidFill>
                          <a:srgbClr val="FF0000"/>
                        </a:solidFill>
                        <a:effectLst/>
                        <a:latin typeface="+mj-ea"/>
                        <a:ea typeface="+mj-ea"/>
                        <a:cs typeface="Times New Roman" panose="02020603050405020304" pitchFamily="18" charset="0"/>
                      </a:endParaRPr>
                    </a:p>
                  </a:txBody>
                  <a:tcPr marL="68591" marR="685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bl>
          </a:graphicData>
        </a:graphic>
      </p:graphicFrame>
      <p:sp>
        <p:nvSpPr>
          <p:cNvPr id="4" name="投影片編號版面配置區 3"/>
          <p:cNvSpPr>
            <a:spLocks noGrp="1"/>
          </p:cNvSpPr>
          <p:nvPr>
            <p:ph type="sldNum" sz="quarter" idx="12"/>
          </p:nvPr>
        </p:nvSpPr>
        <p:spPr/>
        <p:txBody>
          <a:bodyPr/>
          <a:lstStyle/>
          <a:p>
            <a:fld id="{1118FB7C-3051-423D-B140-B22D31D849CF}" type="slidenum">
              <a:rPr lang="zh-TW" altLang="en-US" smtClean="0"/>
              <a:pPr/>
              <a:t>161</a:t>
            </a:fld>
            <a:endParaRPr lang="zh-TW" altLang="en-US"/>
          </a:p>
        </p:txBody>
      </p:sp>
    </p:spTree>
    <p:extLst>
      <p:ext uri="{BB962C8B-B14F-4D97-AF65-F5344CB8AC3E}">
        <p14:creationId xmlns:p14="http://schemas.microsoft.com/office/powerpoint/2010/main" val="3161097811"/>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標題 1"/>
          <p:cNvSpPr>
            <a:spLocks noGrp="1"/>
          </p:cNvSpPr>
          <p:nvPr>
            <p:ph type="title"/>
          </p:nvPr>
        </p:nvSpPr>
        <p:spPr>
          <a:xfrm>
            <a:off x="395288" y="188913"/>
            <a:ext cx="8424862" cy="777875"/>
          </a:xfrm>
          <a:solidFill>
            <a:srgbClr val="FFFF00"/>
          </a:solidFill>
        </p:spPr>
        <p:txBody>
          <a:bodyPr/>
          <a:lstStyle/>
          <a:p>
            <a:pPr algn="ctr"/>
            <a:r>
              <a:rPr lang="zh-TW" altLang="en-US" sz="4400" b="1" dirty="0" smtClean="0">
                <a:solidFill>
                  <a:srgbClr val="FF0000"/>
                </a:solidFill>
              </a:rPr>
              <a:t>採購評選四種作業方式</a:t>
            </a:r>
            <a:r>
              <a:rPr lang="en-US" altLang="zh-TW" sz="4000" b="1" dirty="0">
                <a:solidFill>
                  <a:srgbClr val="FF0000"/>
                </a:solidFill>
                <a:latin typeface="+mj-ea"/>
              </a:rPr>
              <a:t>2</a:t>
            </a:r>
            <a:endParaRPr lang="zh-TW" altLang="en-US" sz="4000" b="1" dirty="0">
              <a:solidFill>
                <a:srgbClr val="FF0000"/>
              </a:solidFill>
              <a:latin typeface="+mj-ea"/>
            </a:endParaRPr>
          </a:p>
        </p:txBody>
      </p:sp>
      <p:graphicFrame>
        <p:nvGraphicFramePr>
          <p:cNvPr id="2" name="表格 1"/>
          <p:cNvGraphicFramePr>
            <a:graphicFrameLocks noGrp="1"/>
          </p:cNvGraphicFramePr>
          <p:nvPr/>
        </p:nvGraphicFramePr>
        <p:xfrm>
          <a:off x="250825" y="1052513"/>
          <a:ext cx="8569325" cy="5351462"/>
        </p:xfrm>
        <a:graphic>
          <a:graphicData uri="http://schemas.openxmlformats.org/drawingml/2006/table">
            <a:tbl>
              <a:tblPr firstRow="1" firstCol="1" bandRow="1"/>
              <a:tblGrid>
                <a:gridCol w="1597671">
                  <a:extLst>
                    <a:ext uri="{9D8B030D-6E8A-4147-A177-3AD203B41FA5}">
                      <a16:colId xmlns:a16="http://schemas.microsoft.com/office/drawing/2014/main" xmlns="" val="20000"/>
                    </a:ext>
                  </a:extLst>
                </a:gridCol>
                <a:gridCol w="1424209">
                  <a:extLst>
                    <a:ext uri="{9D8B030D-6E8A-4147-A177-3AD203B41FA5}">
                      <a16:colId xmlns:a16="http://schemas.microsoft.com/office/drawing/2014/main" xmlns="" val="20001"/>
                    </a:ext>
                  </a:extLst>
                </a:gridCol>
                <a:gridCol w="4273848">
                  <a:extLst>
                    <a:ext uri="{9D8B030D-6E8A-4147-A177-3AD203B41FA5}">
                      <a16:colId xmlns:a16="http://schemas.microsoft.com/office/drawing/2014/main" xmlns="" val="20002"/>
                    </a:ext>
                  </a:extLst>
                </a:gridCol>
                <a:gridCol w="1273597">
                  <a:extLst>
                    <a:ext uri="{9D8B030D-6E8A-4147-A177-3AD203B41FA5}">
                      <a16:colId xmlns:a16="http://schemas.microsoft.com/office/drawing/2014/main" xmlns="" val="20003"/>
                    </a:ext>
                  </a:extLst>
                </a:gridCol>
              </a:tblGrid>
              <a:tr h="382092">
                <a:tc>
                  <a:txBody>
                    <a:bodyPr/>
                    <a:lstStyle/>
                    <a:p>
                      <a:pPr algn="ctr">
                        <a:spcAft>
                          <a:spcPts val="0"/>
                        </a:spcAft>
                      </a:pPr>
                      <a:r>
                        <a:rPr lang="zh-TW" altLang="en-US" sz="2000" b="1" kern="100" dirty="0" smtClean="0">
                          <a:solidFill>
                            <a:srgbClr val="0000FF"/>
                          </a:solidFill>
                          <a:effectLst/>
                          <a:latin typeface="+mj-ea"/>
                          <a:ea typeface="+mj-ea"/>
                          <a:cs typeface="Times New Roman" panose="02020603050405020304" pitchFamily="18" charset="0"/>
                        </a:rPr>
                        <a:t>項目</a:t>
                      </a:r>
                      <a:r>
                        <a:rPr lang="en-US" sz="2000" b="1" kern="100" dirty="0">
                          <a:solidFill>
                            <a:srgbClr val="0000FF"/>
                          </a:solidFill>
                          <a:effectLst/>
                          <a:latin typeface="+mj-ea"/>
                          <a:ea typeface="+mj-ea"/>
                          <a:cs typeface="Times New Roman" panose="02020603050405020304" pitchFamily="18" charset="0"/>
                        </a:rPr>
                        <a:t> </a:t>
                      </a:r>
                      <a:endParaRPr lang="zh-TW" sz="2000" b="1" kern="100" dirty="0">
                        <a:solidFill>
                          <a:srgbClr val="0000FF"/>
                        </a:solidFill>
                        <a:effectLst/>
                        <a:latin typeface="+mj-ea"/>
                        <a:ea typeface="+mj-ea"/>
                        <a:cs typeface="Times New Roman" panose="02020603050405020304" pitchFamily="18" charset="0"/>
                      </a:endParaRPr>
                    </a:p>
                  </a:txBody>
                  <a:tcPr marL="68591" marR="685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TW" altLang="en-US" sz="2000" b="1" kern="100" dirty="0" smtClean="0">
                          <a:solidFill>
                            <a:srgbClr val="0000FF"/>
                          </a:solidFill>
                          <a:effectLst/>
                          <a:latin typeface="+mj-ea"/>
                          <a:ea typeface="+mj-ea"/>
                          <a:cs typeface="Times New Roman" panose="02020603050405020304" pitchFamily="18" charset="0"/>
                        </a:rPr>
                        <a:t>會議名稱</a:t>
                      </a:r>
                      <a:endParaRPr lang="zh-TW" sz="2000" b="1" kern="100" dirty="0">
                        <a:solidFill>
                          <a:srgbClr val="0000FF"/>
                        </a:solidFill>
                        <a:effectLst/>
                        <a:latin typeface="+mj-ea"/>
                        <a:ea typeface="+mj-ea"/>
                        <a:cs typeface="Times New Roman" panose="02020603050405020304" pitchFamily="18" charset="0"/>
                      </a:endParaRPr>
                    </a:p>
                  </a:txBody>
                  <a:tcPr marL="68591" marR="685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TW" altLang="en-US" sz="2000" b="1" kern="100" smtClean="0">
                          <a:solidFill>
                            <a:srgbClr val="0000FF"/>
                          </a:solidFill>
                          <a:effectLst/>
                          <a:latin typeface="+mj-ea"/>
                          <a:ea typeface="+mj-ea"/>
                          <a:cs typeface="Times New Roman" panose="02020603050405020304" pitchFamily="18" charset="0"/>
                        </a:rPr>
                        <a:t>法源</a:t>
                      </a:r>
                      <a:endParaRPr lang="zh-TW" sz="2000" b="1" kern="100" dirty="0">
                        <a:solidFill>
                          <a:srgbClr val="0000FF"/>
                        </a:solidFill>
                        <a:effectLst/>
                        <a:latin typeface="+mj-ea"/>
                        <a:ea typeface="+mj-ea"/>
                        <a:cs typeface="Times New Roman" panose="02020603050405020304" pitchFamily="18" charset="0"/>
                      </a:endParaRPr>
                    </a:p>
                  </a:txBody>
                  <a:tcPr marL="68591" marR="685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TW" altLang="en-US" sz="2000" b="1" kern="100" dirty="0" smtClean="0">
                          <a:solidFill>
                            <a:srgbClr val="0000FF"/>
                          </a:solidFill>
                          <a:effectLst/>
                          <a:latin typeface="+mj-ea"/>
                          <a:ea typeface="+mj-ea"/>
                          <a:cs typeface="Times New Roman" panose="02020603050405020304" pitchFamily="18" charset="0"/>
                        </a:rPr>
                        <a:t>工作小組</a:t>
                      </a:r>
                      <a:endParaRPr lang="en-US" altLang="zh-TW" sz="2000" b="1" kern="100" dirty="0" smtClean="0">
                        <a:solidFill>
                          <a:srgbClr val="0000FF"/>
                        </a:solidFill>
                        <a:effectLst/>
                        <a:latin typeface="+mj-ea"/>
                        <a:ea typeface="+mj-ea"/>
                        <a:cs typeface="Times New Roman" panose="02020603050405020304" pitchFamily="18" charset="0"/>
                      </a:endParaRPr>
                    </a:p>
                  </a:txBody>
                  <a:tcPr marL="68591" marR="685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0"/>
                  </a:ext>
                </a:extLst>
              </a:tr>
              <a:tr h="914416">
                <a:tc>
                  <a:txBody>
                    <a:bodyPr/>
                    <a:lstStyle/>
                    <a:p>
                      <a:pPr algn="l">
                        <a:spcAft>
                          <a:spcPts val="0"/>
                        </a:spcAft>
                      </a:pPr>
                      <a:r>
                        <a:rPr lang="zh-TW" sz="2000" b="1" kern="100" dirty="0" smtClean="0">
                          <a:solidFill>
                            <a:srgbClr val="0000FF"/>
                          </a:solidFill>
                          <a:effectLst/>
                          <a:latin typeface="+mj-ea"/>
                          <a:ea typeface="+mj-ea"/>
                          <a:cs typeface="Times New Roman" panose="02020603050405020304" pitchFamily="18" charset="0"/>
                        </a:rPr>
                        <a:t>適用</a:t>
                      </a:r>
                      <a:endParaRPr lang="en-US" altLang="zh-TW" sz="2000" b="1" kern="100" dirty="0" smtClean="0">
                        <a:solidFill>
                          <a:srgbClr val="0000FF"/>
                        </a:solidFill>
                        <a:effectLst/>
                        <a:latin typeface="+mj-ea"/>
                        <a:ea typeface="+mj-ea"/>
                        <a:cs typeface="Times New Roman" panose="02020603050405020304" pitchFamily="18" charset="0"/>
                      </a:endParaRPr>
                    </a:p>
                    <a:p>
                      <a:pPr algn="l">
                        <a:spcAft>
                          <a:spcPts val="0"/>
                        </a:spcAft>
                      </a:pPr>
                      <a:r>
                        <a:rPr lang="zh-TW" sz="2000" b="1" kern="100" dirty="0" smtClean="0">
                          <a:solidFill>
                            <a:srgbClr val="0000FF"/>
                          </a:solidFill>
                          <a:effectLst/>
                          <a:latin typeface="+mj-ea"/>
                          <a:ea typeface="+mj-ea"/>
                          <a:cs typeface="Times New Roman" panose="02020603050405020304" pitchFamily="18" charset="0"/>
                        </a:rPr>
                        <a:t>最</a:t>
                      </a:r>
                      <a:r>
                        <a:rPr lang="zh-TW" sz="2000" b="1" kern="100" dirty="0">
                          <a:solidFill>
                            <a:srgbClr val="0000FF"/>
                          </a:solidFill>
                          <a:effectLst/>
                          <a:latin typeface="+mj-ea"/>
                          <a:ea typeface="+mj-ea"/>
                          <a:cs typeface="Times New Roman" panose="02020603050405020304" pitchFamily="18" charset="0"/>
                        </a:rPr>
                        <a:t>有利</a:t>
                      </a:r>
                      <a:r>
                        <a:rPr lang="zh-TW" sz="2000" b="1" kern="100" dirty="0" smtClean="0">
                          <a:solidFill>
                            <a:srgbClr val="0000FF"/>
                          </a:solidFill>
                          <a:effectLst/>
                          <a:latin typeface="+mj-ea"/>
                          <a:ea typeface="+mj-ea"/>
                          <a:cs typeface="Times New Roman" panose="02020603050405020304" pitchFamily="18" charset="0"/>
                        </a:rPr>
                        <a:t>標</a:t>
                      </a:r>
                      <a:endParaRPr lang="zh-TW" sz="2000" b="1" kern="100" dirty="0">
                        <a:solidFill>
                          <a:srgbClr val="0000FF"/>
                        </a:solidFill>
                        <a:effectLst/>
                        <a:latin typeface="+mj-ea"/>
                        <a:ea typeface="+mj-ea"/>
                        <a:cs typeface="Times New Roman" panose="02020603050405020304" pitchFamily="18" charset="0"/>
                      </a:endParaRPr>
                    </a:p>
                  </a:txBody>
                  <a:tcPr marL="68591" marR="685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TW" altLang="en-US" sz="2000" b="1" kern="100" dirty="0" smtClean="0">
                          <a:solidFill>
                            <a:srgbClr val="FF0000"/>
                          </a:solidFill>
                          <a:effectLst/>
                          <a:latin typeface="+mj-ea"/>
                          <a:ea typeface="+mj-ea"/>
                          <a:cs typeface="Times New Roman" panose="02020603050405020304" pitchFamily="18" charset="0"/>
                        </a:rPr>
                        <a:t>採購評選</a:t>
                      </a:r>
                      <a:endParaRPr lang="en-US" altLang="zh-TW" sz="2000" b="1" kern="100" dirty="0" smtClean="0">
                        <a:solidFill>
                          <a:srgbClr val="FF0000"/>
                        </a:solidFill>
                        <a:effectLst/>
                        <a:latin typeface="+mj-ea"/>
                        <a:ea typeface="+mj-ea"/>
                        <a:cs typeface="Times New Roman" panose="02020603050405020304" pitchFamily="18" charset="0"/>
                      </a:endParaRPr>
                    </a:p>
                    <a:p>
                      <a:pPr algn="ctr">
                        <a:spcAft>
                          <a:spcPts val="0"/>
                        </a:spcAft>
                      </a:pPr>
                      <a:r>
                        <a:rPr lang="zh-TW" altLang="en-US" sz="2000" b="1" kern="100" dirty="0" smtClean="0">
                          <a:effectLst/>
                          <a:latin typeface="+mj-ea"/>
                          <a:ea typeface="+mj-ea"/>
                          <a:cs typeface="Times New Roman" panose="02020603050405020304" pitchFamily="18" charset="0"/>
                        </a:rPr>
                        <a:t>委員會</a:t>
                      </a:r>
                      <a:endParaRPr lang="zh-TW" sz="2000" b="1" kern="100" dirty="0">
                        <a:effectLst/>
                        <a:latin typeface="+mj-ea"/>
                        <a:ea typeface="+mj-ea"/>
                        <a:cs typeface="Times New Roman" panose="02020603050405020304" pitchFamily="18" charset="0"/>
                      </a:endParaRPr>
                    </a:p>
                  </a:txBody>
                  <a:tcPr marL="68591" marR="685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US" altLang="zh-TW" sz="2000" b="1" kern="100" dirty="0" smtClean="0">
                          <a:effectLst/>
                          <a:latin typeface="+mj-ea"/>
                          <a:ea typeface="+mj-ea"/>
                          <a:cs typeface="Times New Roman" panose="02020603050405020304" pitchFamily="18" charset="0"/>
                        </a:rPr>
                        <a:t>1.</a:t>
                      </a:r>
                      <a:r>
                        <a:rPr lang="zh-TW" altLang="en-US" sz="2000" b="1" kern="100" dirty="0" smtClean="0">
                          <a:effectLst/>
                          <a:latin typeface="+mj-ea"/>
                          <a:ea typeface="+mj-ea"/>
                          <a:cs typeface="Times New Roman" panose="02020603050405020304" pitchFamily="18" charset="0"/>
                        </a:rPr>
                        <a:t>採購法第</a:t>
                      </a:r>
                      <a:r>
                        <a:rPr lang="en-US" altLang="zh-TW" sz="2000" b="1" kern="100" dirty="0" smtClean="0">
                          <a:effectLst/>
                          <a:latin typeface="+mj-ea"/>
                          <a:ea typeface="+mj-ea"/>
                          <a:cs typeface="Times New Roman" panose="02020603050405020304" pitchFamily="18" charset="0"/>
                        </a:rPr>
                        <a:t>94</a:t>
                      </a:r>
                      <a:r>
                        <a:rPr lang="zh-TW" altLang="en-US" sz="2000" b="1" kern="100" dirty="0" smtClean="0">
                          <a:effectLst/>
                          <a:latin typeface="+mj-ea"/>
                          <a:ea typeface="+mj-ea"/>
                          <a:cs typeface="Times New Roman" panose="02020603050405020304" pitchFamily="18" charset="0"/>
                        </a:rPr>
                        <a:t>條</a:t>
                      </a:r>
                      <a:endParaRPr lang="en-US" altLang="zh-TW" sz="2000" b="1" kern="100" dirty="0" smtClean="0">
                        <a:effectLst/>
                        <a:latin typeface="+mj-ea"/>
                        <a:ea typeface="+mj-ea"/>
                        <a:cs typeface="Times New Roman" panose="02020603050405020304" pitchFamily="18" charset="0"/>
                      </a:endParaRPr>
                    </a:p>
                    <a:p>
                      <a:pPr algn="l">
                        <a:spcAft>
                          <a:spcPts val="0"/>
                        </a:spcAft>
                      </a:pPr>
                      <a:r>
                        <a:rPr lang="en-US" altLang="zh-TW" sz="2000" b="1" kern="100" dirty="0" smtClean="0">
                          <a:effectLst/>
                          <a:latin typeface="+mj-ea"/>
                          <a:ea typeface="+mj-ea"/>
                          <a:cs typeface="Times New Roman" panose="02020603050405020304" pitchFamily="18" charset="0"/>
                        </a:rPr>
                        <a:t>2.</a:t>
                      </a:r>
                      <a:r>
                        <a:rPr lang="zh-TW" altLang="en-US" sz="2000" b="1" kern="100" dirty="0" smtClean="0">
                          <a:effectLst/>
                          <a:latin typeface="+mj-ea"/>
                          <a:ea typeface="+mj-ea"/>
                          <a:cs typeface="Times New Roman" panose="02020603050405020304" pitchFamily="18" charset="0"/>
                        </a:rPr>
                        <a:t>採購評選委員會組織準則第</a:t>
                      </a:r>
                      <a:r>
                        <a:rPr lang="en-US" altLang="zh-TW" sz="2000" b="1" kern="100" dirty="0" smtClean="0">
                          <a:effectLst/>
                          <a:latin typeface="+mj-ea"/>
                          <a:ea typeface="+mj-ea"/>
                          <a:cs typeface="Times New Roman" panose="02020603050405020304" pitchFamily="18" charset="0"/>
                        </a:rPr>
                        <a:t>2</a:t>
                      </a:r>
                      <a:r>
                        <a:rPr lang="zh-TW" altLang="en-US" sz="2000" b="1" kern="100" dirty="0" smtClean="0">
                          <a:effectLst/>
                          <a:latin typeface="+mj-ea"/>
                          <a:ea typeface="+mj-ea"/>
                          <a:cs typeface="Times New Roman" panose="02020603050405020304" pitchFamily="18" charset="0"/>
                        </a:rPr>
                        <a:t>條</a:t>
                      </a:r>
                      <a:endParaRPr lang="en-US" altLang="zh-TW" sz="2000" b="1" kern="100" dirty="0" smtClean="0">
                        <a:effectLst/>
                        <a:latin typeface="+mj-ea"/>
                        <a:ea typeface="+mj-ea"/>
                        <a:cs typeface="Times New Roman" panose="02020603050405020304"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2000" b="1" kern="100" dirty="0" smtClean="0">
                          <a:solidFill>
                            <a:schemeClr val="tx1"/>
                          </a:solidFill>
                          <a:effectLst/>
                          <a:latin typeface="+mj-ea"/>
                          <a:ea typeface="+mn-ea"/>
                          <a:cs typeface="Times New Roman" panose="02020603050405020304" pitchFamily="18" charset="0"/>
                        </a:rPr>
                        <a:t>3.</a:t>
                      </a:r>
                      <a:r>
                        <a:rPr lang="zh-TW" altLang="en-US" sz="2000" b="1" kern="100" dirty="0" smtClean="0">
                          <a:solidFill>
                            <a:schemeClr val="tx1"/>
                          </a:solidFill>
                          <a:effectLst/>
                          <a:latin typeface="+mj-ea"/>
                          <a:ea typeface="+mn-ea"/>
                          <a:cs typeface="Times New Roman" panose="02020603050405020304" pitchFamily="18" charset="0"/>
                        </a:rPr>
                        <a:t>最有利標作業手冊</a:t>
                      </a:r>
                      <a:endParaRPr lang="zh-TW" sz="2000" b="1" kern="100" dirty="0">
                        <a:effectLst/>
                        <a:latin typeface="+mj-ea"/>
                        <a:ea typeface="+mj-ea"/>
                        <a:cs typeface="Times New Roman" panose="02020603050405020304" pitchFamily="18" charset="0"/>
                      </a:endParaRPr>
                    </a:p>
                  </a:txBody>
                  <a:tcPr marL="68591" marR="685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TW" altLang="en-US" sz="2000" b="1" kern="100" dirty="0" smtClean="0">
                          <a:effectLst/>
                          <a:latin typeface="+mj-ea"/>
                          <a:ea typeface="+mj-ea"/>
                          <a:cs typeface="Times New Roman" panose="02020603050405020304" pitchFamily="18" charset="0"/>
                        </a:rPr>
                        <a:t>應召開</a:t>
                      </a:r>
                    </a:p>
                    <a:p>
                      <a:pPr algn="ctr">
                        <a:spcAft>
                          <a:spcPts val="0"/>
                        </a:spcAft>
                      </a:pPr>
                      <a:endParaRPr lang="zh-TW" sz="2000" b="1" kern="100" dirty="0">
                        <a:effectLst/>
                        <a:latin typeface="+mj-ea"/>
                        <a:ea typeface="+mj-ea"/>
                        <a:cs typeface="Times New Roman" panose="02020603050405020304" pitchFamily="18" charset="0"/>
                      </a:endParaRPr>
                    </a:p>
                  </a:txBody>
                  <a:tcPr marL="68591" marR="685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914416">
                <a:tc>
                  <a:txBody>
                    <a:bodyPr/>
                    <a:lstStyle/>
                    <a:p>
                      <a:pPr algn="l">
                        <a:spcAft>
                          <a:spcPts val="0"/>
                        </a:spcAft>
                      </a:pPr>
                      <a:r>
                        <a:rPr lang="zh-TW" sz="2000" b="1" kern="100" dirty="0">
                          <a:solidFill>
                            <a:srgbClr val="0000FF"/>
                          </a:solidFill>
                          <a:effectLst/>
                          <a:latin typeface="+mj-ea"/>
                          <a:ea typeface="+mj-ea"/>
                          <a:cs typeface="Times New Roman" panose="02020603050405020304" pitchFamily="18" charset="0"/>
                        </a:rPr>
                        <a:t>準</a:t>
                      </a:r>
                      <a:r>
                        <a:rPr lang="zh-TW" sz="2000" b="1" kern="100" dirty="0" smtClean="0">
                          <a:solidFill>
                            <a:srgbClr val="0000FF"/>
                          </a:solidFill>
                          <a:effectLst/>
                          <a:latin typeface="+mj-ea"/>
                          <a:ea typeface="+mj-ea"/>
                          <a:cs typeface="Times New Roman" panose="02020603050405020304" pitchFamily="18" charset="0"/>
                        </a:rPr>
                        <a:t>用</a:t>
                      </a:r>
                      <a:endParaRPr lang="en-US" altLang="zh-TW" sz="2000" b="1" kern="100" dirty="0" smtClean="0">
                        <a:solidFill>
                          <a:srgbClr val="0000FF"/>
                        </a:solidFill>
                        <a:effectLst/>
                        <a:latin typeface="+mj-ea"/>
                        <a:ea typeface="+mj-ea"/>
                        <a:cs typeface="Times New Roman" panose="02020603050405020304" pitchFamily="18" charset="0"/>
                      </a:endParaRPr>
                    </a:p>
                    <a:p>
                      <a:pPr algn="l">
                        <a:spcAft>
                          <a:spcPts val="0"/>
                        </a:spcAft>
                      </a:pPr>
                      <a:r>
                        <a:rPr lang="zh-TW" sz="2000" b="1" kern="100" dirty="0" smtClean="0">
                          <a:solidFill>
                            <a:srgbClr val="0000FF"/>
                          </a:solidFill>
                          <a:effectLst/>
                          <a:latin typeface="+mj-ea"/>
                          <a:ea typeface="+mj-ea"/>
                          <a:cs typeface="Times New Roman" panose="02020603050405020304" pitchFamily="18" charset="0"/>
                        </a:rPr>
                        <a:t>最</a:t>
                      </a:r>
                      <a:r>
                        <a:rPr lang="zh-TW" sz="2000" b="1" kern="100" dirty="0">
                          <a:solidFill>
                            <a:srgbClr val="0000FF"/>
                          </a:solidFill>
                          <a:effectLst/>
                          <a:latin typeface="+mj-ea"/>
                          <a:ea typeface="+mj-ea"/>
                          <a:cs typeface="Times New Roman" panose="02020603050405020304" pitchFamily="18" charset="0"/>
                        </a:rPr>
                        <a:t>有利標</a:t>
                      </a:r>
                    </a:p>
                  </a:txBody>
                  <a:tcPr marL="68591" marR="685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000" b="1" kern="100" dirty="0" smtClean="0">
                          <a:solidFill>
                            <a:srgbClr val="FF0000"/>
                          </a:solidFill>
                          <a:effectLst/>
                          <a:latin typeface="+mj-ea"/>
                          <a:ea typeface="+mn-ea"/>
                          <a:cs typeface="Times New Roman" panose="02020603050405020304" pitchFamily="18" charset="0"/>
                        </a:rPr>
                        <a:t>採購評選</a:t>
                      </a:r>
                      <a:endParaRPr lang="en-US" altLang="zh-TW" sz="2000" b="1" kern="100" dirty="0" smtClean="0">
                        <a:solidFill>
                          <a:srgbClr val="FF0000"/>
                        </a:solidFill>
                        <a:effectLst/>
                        <a:latin typeface="+mj-ea"/>
                        <a:ea typeface="+mn-ea"/>
                        <a:cs typeface="Times New Roman" panose="02020603050405020304" pitchFamily="18"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000" b="1" kern="100" dirty="0" smtClean="0">
                          <a:solidFill>
                            <a:schemeClr val="tx1"/>
                          </a:solidFill>
                          <a:effectLst/>
                          <a:latin typeface="+mj-ea"/>
                          <a:ea typeface="+mn-ea"/>
                          <a:cs typeface="Times New Roman" panose="02020603050405020304" pitchFamily="18" charset="0"/>
                        </a:rPr>
                        <a:t>委員會</a:t>
                      </a:r>
                      <a:endParaRPr lang="zh-TW" sz="2000" b="1" kern="100" dirty="0">
                        <a:effectLst/>
                        <a:latin typeface="+mj-ea"/>
                        <a:ea typeface="+mj-ea"/>
                        <a:cs typeface="Times New Roman" panose="02020603050405020304" pitchFamily="18" charset="0"/>
                      </a:endParaRPr>
                    </a:p>
                  </a:txBody>
                  <a:tcPr marL="68591" marR="685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US" altLang="zh-TW" sz="2000" b="1" kern="100" dirty="0" smtClean="0">
                          <a:solidFill>
                            <a:schemeClr val="tx1"/>
                          </a:solidFill>
                          <a:effectLst/>
                          <a:latin typeface="+mj-ea"/>
                          <a:ea typeface="+mn-ea"/>
                          <a:cs typeface="Times New Roman" panose="02020603050405020304" pitchFamily="18" charset="0"/>
                        </a:rPr>
                        <a:t>1.</a:t>
                      </a:r>
                      <a:r>
                        <a:rPr lang="zh-TW" altLang="en-US" sz="2000" b="1" kern="100" dirty="0" smtClean="0">
                          <a:solidFill>
                            <a:schemeClr val="tx1"/>
                          </a:solidFill>
                          <a:effectLst/>
                          <a:latin typeface="+mj-ea"/>
                          <a:ea typeface="+mn-ea"/>
                          <a:cs typeface="Times New Roman" panose="02020603050405020304" pitchFamily="18" charset="0"/>
                        </a:rPr>
                        <a:t>採購法第</a:t>
                      </a:r>
                      <a:r>
                        <a:rPr lang="en-US" altLang="zh-TW" sz="2000" b="1" kern="100" dirty="0" smtClean="0">
                          <a:solidFill>
                            <a:schemeClr val="tx1"/>
                          </a:solidFill>
                          <a:effectLst/>
                          <a:latin typeface="+mj-ea"/>
                          <a:ea typeface="+mn-ea"/>
                          <a:cs typeface="Times New Roman" panose="02020603050405020304" pitchFamily="18" charset="0"/>
                        </a:rPr>
                        <a:t>94</a:t>
                      </a:r>
                      <a:r>
                        <a:rPr lang="zh-TW" altLang="en-US" sz="2000" b="1" kern="100" dirty="0" smtClean="0">
                          <a:solidFill>
                            <a:schemeClr val="tx1"/>
                          </a:solidFill>
                          <a:effectLst/>
                          <a:latin typeface="+mj-ea"/>
                          <a:ea typeface="+mn-ea"/>
                          <a:cs typeface="Times New Roman" panose="02020603050405020304" pitchFamily="18" charset="0"/>
                        </a:rPr>
                        <a:t>條</a:t>
                      </a:r>
                      <a:endParaRPr lang="en-US" altLang="zh-TW" sz="2000" b="1" kern="100" dirty="0" smtClean="0">
                        <a:solidFill>
                          <a:schemeClr val="tx1"/>
                        </a:solidFill>
                        <a:effectLst/>
                        <a:latin typeface="+mj-ea"/>
                        <a:ea typeface="+mn-ea"/>
                        <a:cs typeface="Times New Roman" panose="02020603050405020304" pitchFamily="18" charset="0"/>
                      </a:endParaRPr>
                    </a:p>
                    <a:p>
                      <a:pPr algn="l">
                        <a:spcAft>
                          <a:spcPts val="0"/>
                        </a:spcAft>
                      </a:pPr>
                      <a:r>
                        <a:rPr lang="en-US" altLang="zh-TW" sz="2000" b="1" kern="100" dirty="0" smtClean="0">
                          <a:solidFill>
                            <a:schemeClr val="tx1"/>
                          </a:solidFill>
                          <a:effectLst/>
                          <a:latin typeface="+mj-ea"/>
                          <a:ea typeface="+mn-ea"/>
                          <a:cs typeface="Times New Roman" panose="02020603050405020304" pitchFamily="18" charset="0"/>
                        </a:rPr>
                        <a:t>2.</a:t>
                      </a:r>
                      <a:r>
                        <a:rPr lang="zh-TW" altLang="en-US" sz="2000" b="1" kern="100" dirty="0" smtClean="0">
                          <a:solidFill>
                            <a:schemeClr val="tx1"/>
                          </a:solidFill>
                          <a:effectLst/>
                          <a:latin typeface="+mj-ea"/>
                          <a:ea typeface="+mn-ea"/>
                          <a:cs typeface="Times New Roman" panose="02020603050405020304" pitchFamily="18" charset="0"/>
                        </a:rPr>
                        <a:t>採購評選委員會組織準則</a:t>
                      </a:r>
                      <a:r>
                        <a:rPr lang="zh-TW" altLang="en-US" sz="2000" b="1" kern="100" dirty="0" smtClean="0">
                          <a:effectLst/>
                          <a:latin typeface="+mj-ea"/>
                          <a:ea typeface="+mj-ea"/>
                          <a:cs typeface="Times New Roman" panose="02020603050405020304" pitchFamily="18" charset="0"/>
                        </a:rPr>
                        <a:t>第</a:t>
                      </a:r>
                      <a:r>
                        <a:rPr lang="en-US" altLang="zh-TW" sz="2000" b="1" kern="100" dirty="0" smtClean="0">
                          <a:effectLst/>
                          <a:latin typeface="+mj-ea"/>
                          <a:ea typeface="+mj-ea"/>
                          <a:cs typeface="Times New Roman" panose="02020603050405020304" pitchFamily="18" charset="0"/>
                        </a:rPr>
                        <a:t>2</a:t>
                      </a:r>
                      <a:r>
                        <a:rPr lang="zh-TW" altLang="en-US" sz="2000" b="1" kern="100" dirty="0" smtClean="0">
                          <a:effectLst/>
                          <a:latin typeface="+mj-ea"/>
                          <a:ea typeface="+mj-ea"/>
                          <a:cs typeface="Times New Roman" panose="02020603050405020304" pitchFamily="18" charset="0"/>
                        </a:rPr>
                        <a:t>條</a:t>
                      </a:r>
                      <a:endParaRPr lang="en-US" altLang="zh-TW" sz="2000" b="1" kern="100" dirty="0" smtClean="0">
                        <a:solidFill>
                          <a:schemeClr val="tx1"/>
                        </a:solidFill>
                        <a:effectLst/>
                        <a:latin typeface="+mj-ea"/>
                        <a:ea typeface="+mn-ea"/>
                        <a:cs typeface="Times New Roman" panose="02020603050405020304" pitchFamily="18" charset="0"/>
                      </a:endParaRPr>
                    </a:p>
                    <a:p>
                      <a:pPr algn="l">
                        <a:spcAft>
                          <a:spcPts val="0"/>
                        </a:spcAft>
                      </a:pPr>
                      <a:r>
                        <a:rPr lang="en-US" altLang="zh-TW" sz="2000" b="1" kern="100" dirty="0" smtClean="0">
                          <a:solidFill>
                            <a:schemeClr val="tx1"/>
                          </a:solidFill>
                          <a:effectLst/>
                          <a:latin typeface="+mj-ea"/>
                          <a:ea typeface="+mn-ea"/>
                          <a:cs typeface="Times New Roman" panose="02020603050405020304" pitchFamily="18" charset="0"/>
                        </a:rPr>
                        <a:t>3.</a:t>
                      </a:r>
                      <a:r>
                        <a:rPr lang="zh-TW" altLang="en-US" sz="2000" b="1" kern="100" dirty="0" smtClean="0">
                          <a:solidFill>
                            <a:schemeClr val="tx1"/>
                          </a:solidFill>
                          <a:effectLst/>
                          <a:latin typeface="+mj-ea"/>
                          <a:ea typeface="+mn-ea"/>
                          <a:cs typeface="Times New Roman" panose="02020603050405020304" pitchFamily="18" charset="0"/>
                        </a:rPr>
                        <a:t>最有利標作業手冊</a:t>
                      </a:r>
                      <a:endParaRPr lang="zh-TW" altLang="zh-TW" sz="2000" b="1" kern="100" dirty="0">
                        <a:solidFill>
                          <a:schemeClr val="tx1"/>
                        </a:solidFill>
                        <a:effectLst/>
                        <a:latin typeface="+mj-ea"/>
                        <a:ea typeface="+mn-ea"/>
                        <a:cs typeface="Times New Roman" panose="02020603050405020304" pitchFamily="18" charset="0"/>
                      </a:endParaRPr>
                    </a:p>
                  </a:txBody>
                  <a:tcPr marL="68591" marR="685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TW" altLang="en-US" sz="2000" b="1" kern="100" dirty="0" smtClean="0">
                          <a:effectLst/>
                          <a:latin typeface="+mj-ea"/>
                          <a:ea typeface="+mj-ea"/>
                          <a:cs typeface="Times New Roman" panose="02020603050405020304" pitchFamily="18" charset="0"/>
                        </a:rPr>
                        <a:t>應召開</a:t>
                      </a:r>
                      <a:endParaRPr lang="zh-TW" sz="2000" b="1" kern="100" dirty="0">
                        <a:effectLst/>
                        <a:latin typeface="+mj-ea"/>
                        <a:ea typeface="+mj-ea"/>
                        <a:cs typeface="Times New Roman" panose="02020603050405020304" pitchFamily="18" charset="0"/>
                      </a:endParaRPr>
                    </a:p>
                  </a:txBody>
                  <a:tcPr marL="68591" marR="685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914416">
                <a:tc>
                  <a:txBody>
                    <a:bodyPr/>
                    <a:lstStyle/>
                    <a:p>
                      <a:pPr algn="l">
                        <a:spcAft>
                          <a:spcPts val="0"/>
                        </a:spcAft>
                      </a:pPr>
                      <a:r>
                        <a:rPr lang="zh-TW" sz="2000" b="1" u="sng" kern="100" dirty="0">
                          <a:solidFill>
                            <a:srgbClr val="0000FF"/>
                          </a:solidFill>
                          <a:effectLst/>
                          <a:latin typeface="+mj-ea"/>
                          <a:ea typeface="+mj-ea"/>
                          <a:cs typeface="Times New Roman" panose="02020603050405020304" pitchFamily="18" charset="0"/>
                        </a:rPr>
                        <a:t>取最有利標精神</a:t>
                      </a:r>
                    </a:p>
                  </a:txBody>
                  <a:tcPr marL="68591" marR="685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TW" altLang="en-US" sz="2000" b="1" kern="100" dirty="0" smtClean="0">
                          <a:solidFill>
                            <a:srgbClr val="FF0000"/>
                          </a:solidFill>
                          <a:effectLst/>
                          <a:latin typeface="+mj-ea"/>
                          <a:ea typeface="+mj-ea"/>
                          <a:cs typeface="Times New Roman" panose="02020603050405020304" pitchFamily="18" charset="0"/>
                        </a:rPr>
                        <a:t>評審小組</a:t>
                      </a:r>
                      <a:endParaRPr lang="zh-TW" sz="2000" b="1" kern="100" dirty="0">
                        <a:solidFill>
                          <a:srgbClr val="FF0000"/>
                        </a:solidFill>
                        <a:effectLst/>
                        <a:latin typeface="+mj-ea"/>
                        <a:ea typeface="+mj-ea"/>
                        <a:cs typeface="Times New Roman" panose="02020603050405020304" pitchFamily="18" charset="0"/>
                      </a:endParaRPr>
                    </a:p>
                  </a:txBody>
                  <a:tcPr marL="68591" marR="685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2000" b="1" kern="100" dirty="0" smtClean="0">
                          <a:solidFill>
                            <a:schemeClr val="tx1"/>
                          </a:solidFill>
                          <a:effectLst/>
                          <a:latin typeface="+mj-ea"/>
                          <a:ea typeface="+mn-ea"/>
                          <a:cs typeface="Times New Roman" panose="02020603050405020304" pitchFamily="18" charset="0"/>
                        </a:rPr>
                        <a:t>1.</a:t>
                      </a:r>
                      <a:r>
                        <a:rPr lang="zh-TW" altLang="en-US" sz="2000" b="1" kern="100" dirty="0" smtClean="0">
                          <a:solidFill>
                            <a:schemeClr val="tx1"/>
                          </a:solidFill>
                          <a:effectLst/>
                          <a:latin typeface="+mj-ea"/>
                          <a:ea typeface="+mn-ea"/>
                          <a:cs typeface="Times New Roman" panose="02020603050405020304" pitchFamily="18" charset="0"/>
                        </a:rPr>
                        <a:t>中央機關未達公告金額採購招標辦法</a:t>
                      </a:r>
                      <a:endParaRPr lang="en-US" altLang="zh-TW" sz="2000" b="1" kern="100" dirty="0" smtClean="0">
                        <a:solidFill>
                          <a:schemeClr val="tx1"/>
                        </a:solidFill>
                        <a:effectLst/>
                        <a:latin typeface="+mj-ea"/>
                        <a:ea typeface="+mn-ea"/>
                        <a:cs typeface="Times New Roman" panose="02020603050405020304"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2000" b="1" kern="100" dirty="0" smtClean="0">
                          <a:solidFill>
                            <a:schemeClr val="tx1"/>
                          </a:solidFill>
                          <a:effectLst/>
                          <a:latin typeface="+mj-ea"/>
                          <a:ea typeface="+mn-ea"/>
                          <a:cs typeface="Times New Roman" panose="02020603050405020304" pitchFamily="18" charset="0"/>
                        </a:rPr>
                        <a:t>2.</a:t>
                      </a:r>
                      <a:r>
                        <a:rPr lang="zh-TW" altLang="en-US" sz="2000" b="1" kern="100" dirty="0" smtClean="0">
                          <a:solidFill>
                            <a:schemeClr val="tx1"/>
                          </a:solidFill>
                          <a:effectLst/>
                          <a:latin typeface="+mj-ea"/>
                          <a:ea typeface="+mn-ea"/>
                          <a:cs typeface="Times New Roman" panose="02020603050405020304" pitchFamily="18" charset="0"/>
                        </a:rPr>
                        <a:t>最有利標作業手冊</a:t>
                      </a:r>
                      <a:endParaRPr lang="zh-TW" sz="2000" b="1" kern="100" dirty="0">
                        <a:effectLst/>
                        <a:latin typeface="+mj-ea"/>
                        <a:ea typeface="+mj-ea"/>
                        <a:cs typeface="Times New Roman" panose="02020603050405020304" pitchFamily="18" charset="0"/>
                      </a:endParaRPr>
                    </a:p>
                  </a:txBody>
                  <a:tcPr marL="68591" marR="685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TW" altLang="en-US" sz="2000" b="1" kern="100" dirty="0" smtClean="0">
                          <a:solidFill>
                            <a:srgbClr val="0000FF"/>
                          </a:solidFill>
                          <a:effectLst/>
                          <a:latin typeface="+mj-ea"/>
                          <a:ea typeface="+mj-ea"/>
                          <a:cs typeface="Times New Roman" panose="02020603050405020304" pitchFamily="18" charset="0"/>
                        </a:rPr>
                        <a:t>得召開</a:t>
                      </a:r>
                    </a:p>
                    <a:p>
                      <a:pPr algn="ctr">
                        <a:spcAft>
                          <a:spcPts val="0"/>
                        </a:spcAft>
                      </a:pPr>
                      <a:endParaRPr lang="zh-TW" sz="2000" b="1" kern="100" dirty="0">
                        <a:effectLst/>
                        <a:latin typeface="+mj-ea"/>
                        <a:ea typeface="+mj-ea"/>
                        <a:cs typeface="Times New Roman" panose="02020603050405020304" pitchFamily="18" charset="0"/>
                      </a:endParaRPr>
                    </a:p>
                  </a:txBody>
                  <a:tcPr marL="68591" marR="685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609611">
                <a:tc>
                  <a:txBody>
                    <a:bodyPr/>
                    <a:lstStyle/>
                    <a:p>
                      <a:pPr algn="l">
                        <a:spcAft>
                          <a:spcPts val="0"/>
                        </a:spcAft>
                      </a:pPr>
                      <a:r>
                        <a:rPr lang="zh-TW" sz="2000" b="1" kern="100" dirty="0">
                          <a:solidFill>
                            <a:srgbClr val="FF0000"/>
                          </a:solidFill>
                          <a:effectLst/>
                          <a:latin typeface="+mj-ea"/>
                          <a:ea typeface="+mj-ea"/>
                          <a:cs typeface="Times New Roman" panose="02020603050405020304" pitchFamily="18" charset="0"/>
                        </a:rPr>
                        <a:t>評分</a:t>
                      </a:r>
                      <a:r>
                        <a:rPr lang="zh-TW" sz="2000" b="1" kern="100" dirty="0" smtClean="0">
                          <a:solidFill>
                            <a:srgbClr val="FF0000"/>
                          </a:solidFill>
                          <a:effectLst/>
                          <a:latin typeface="+mj-ea"/>
                          <a:ea typeface="+mj-ea"/>
                          <a:cs typeface="Times New Roman" panose="02020603050405020304" pitchFamily="18" charset="0"/>
                        </a:rPr>
                        <a:t>及格</a:t>
                      </a:r>
                      <a:endParaRPr lang="en-US" altLang="zh-TW" sz="2000" b="1" kern="100" dirty="0" smtClean="0">
                        <a:solidFill>
                          <a:srgbClr val="FF0000"/>
                        </a:solidFill>
                        <a:effectLst/>
                        <a:latin typeface="+mj-ea"/>
                        <a:ea typeface="+mj-ea"/>
                        <a:cs typeface="Times New Roman" panose="02020603050405020304" pitchFamily="18" charset="0"/>
                      </a:endParaRPr>
                    </a:p>
                    <a:p>
                      <a:pPr algn="l">
                        <a:spcAft>
                          <a:spcPts val="0"/>
                        </a:spcAft>
                      </a:pPr>
                      <a:r>
                        <a:rPr lang="zh-TW" sz="2000" b="1" kern="100" dirty="0" smtClean="0">
                          <a:solidFill>
                            <a:srgbClr val="FF0000"/>
                          </a:solidFill>
                          <a:effectLst/>
                          <a:latin typeface="+mj-ea"/>
                          <a:ea typeface="+mj-ea"/>
                          <a:cs typeface="Times New Roman" panose="02020603050405020304" pitchFamily="18" charset="0"/>
                        </a:rPr>
                        <a:t>最低</a:t>
                      </a:r>
                      <a:r>
                        <a:rPr lang="zh-TW" sz="2000" b="1" kern="100" dirty="0">
                          <a:solidFill>
                            <a:srgbClr val="FF0000"/>
                          </a:solidFill>
                          <a:effectLst/>
                          <a:latin typeface="+mj-ea"/>
                          <a:ea typeface="+mj-ea"/>
                          <a:cs typeface="Times New Roman" panose="02020603050405020304" pitchFamily="18" charset="0"/>
                        </a:rPr>
                        <a:t>標</a:t>
                      </a:r>
                    </a:p>
                  </a:txBody>
                  <a:tcPr marL="68591" marR="685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TW" altLang="en-US" sz="2000" b="1" kern="100" dirty="0" smtClean="0">
                          <a:solidFill>
                            <a:srgbClr val="FF0000"/>
                          </a:solidFill>
                          <a:effectLst/>
                          <a:latin typeface="+mj-ea"/>
                          <a:ea typeface="+mj-ea"/>
                          <a:cs typeface="Times New Roman" panose="02020603050405020304" pitchFamily="18" charset="0"/>
                        </a:rPr>
                        <a:t>審查</a:t>
                      </a:r>
                      <a:endParaRPr lang="en-US" altLang="zh-TW" sz="2000" b="1" kern="100" dirty="0" smtClean="0">
                        <a:solidFill>
                          <a:srgbClr val="FF0000"/>
                        </a:solidFill>
                        <a:effectLst/>
                        <a:latin typeface="+mj-ea"/>
                        <a:ea typeface="+mj-ea"/>
                        <a:cs typeface="Times New Roman" panose="02020603050405020304" pitchFamily="18" charset="0"/>
                      </a:endParaRPr>
                    </a:p>
                    <a:p>
                      <a:pPr algn="ctr">
                        <a:spcAft>
                          <a:spcPts val="0"/>
                        </a:spcAft>
                      </a:pPr>
                      <a:r>
                        <a:rPr lang="zh-TW" altLang="en-US" sz="2000" b="1" kern="100" dirty="0" smtClean="0">
                          <a:solidFill>
                            <a:schemeClr val="tx1"/>
                          </a:solidFill>
                          <a:effectLst/>
                          <a:latin typeface="+mj-ea"/>
                          <a:ea typeface="+mj-ea"/>
                          <a:cs typeface="Times New Roman" panose="02020603050405020304" pitchFamily="18" charset="0"/>
                        </a:rPr>
                        <a:t>委員會</a:t>
                      </a:r>
                      <a:endParaRPr lang="zh-TW" sz="2000" b="1" kern="100" dirty="0">
                        <a:solidFill>
                          <a:schemeClr val="tx1"/>
                        </a:solidFill>
                        <a:effectLst/>
                        <a:latin typeface="+mj-ea"/>
                        <a:ea typeface="+mj-ea"/>
                        <a:cs typeface="Times New Roman" panose="02020603050405020304" pitchFamily="18" charset="0"/>
                      </a:endParaRPr>
                    </a:p>
                  </a:txBody>
                  <a:tcPr marL="68591" marR="685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zh-TW" altLang="en-US" sz="2000" b="1" kern="100" dirty="0" smtClean="0">
                          <a:solidFill>
                            <a:schemeClr val="tx1"/>
                          </a:solidFill>
                          <a:effectLst/>
                          <a:latin typeface="+mj-ea"/>
                          <a:ea typeface="+mj-ea"/>
                          <a:cs typeface="Times New Roman" panose="02020603050405020304" pitchFamily="18" charset="0"/>
                        </a:rPr>
                        <a:t>採購法施行細則</a:t>
                      </a:r>
                      <a:r>
                        <a:rPr lang="en-US" altLang="zh-TW" sz="2000" b="1" kern="100" dirty="0" smtClean="0">
                          <a:solidFill>
                            <a:schemeClr val="tx1"/>
                          </a:solidFill>
                          <a:effectLst/>
                          <a:latin typeface="+mj-ea"/>
                          <a:ea typeface="+mj-ea"/>
                          <a:cs typeface="Times New Roman" panose="02020603050405020304" pitchFamily="18" charset="0"/>
                        </a:rPr>
                        <a:t>64-2</a:t>
                      </a:r>
                      <a:endParaRPr lang="en-US" altLang="zh-TW" sz="2000" b="1" kern="100" dirty="0">
                        <a:solidFill>
                          <a:schemeClr val="tx1"/>
                        </a:solidFill>
                        <a:effectLst/>
                        <a:latin typeface="+mj-ea"/>
                        <a:ea typeface="+mj-ea"/>
                        <a:cs typeface="Times New Roman" panose="02020603050405020304" pitchFamily="18" charset="0"/>
                      </a:endParaRPr>
                    </a:p>
                  </a:txBody>
                  <a:tcPr marL="68591" marR="685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TW" altLang="en-US" sz="2000" b="1" kern="100" dirty="0" smtClean="0">
                          <a:solidFill>
                            <a:srgbClr val="FF0000"/>
                          </a:solidFill>
                          <a:effectLst/>
                          <a:latin typeface="+mj-ea"/>
                          <a:ea typeface="+mj-ea"/>
                          <a:cs typeface="Times New Roman" panose="02020603050405020304" pitchFamily="18" charset="0"/>
                        </a:rPr>
                        <a:t>應召開</a:t>
                      </a:r>
                    </a:p>
                    <a:p>
                      <a:pPr algn="ctr">
                        <a:spcAft>
                          <a:spcPts val="0"/>
                        </a:spcAft>
                      </a:pPr>
                      <a:endParaRPr lang="zh-TW" sz="2000" b="1" kern="100" dirty="0">
                        <a:solidFill>
                          <a:srgbClr val="FF0000"/>
                        </a:solidFill>
                        <a:effectLst/>
                        <a:latin typeface="+mj-ea"/>
                        <a:ea typeface="+mj-ea"/>
                        <a:cs typeface="Times New Roman" panose="02020603050405020304" pitchFamily="18" charset="0"/>
                      </a:endParaRPr>
                    </a:p>
                  </a:txBody>
                  <a:tcPr marL="68591" marR="685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r h="1616511">
                <a:tc gridSpan="4">
                  <a:txBody>
                    <a:bodyPr/>
                    <a:lstStyle/>
                    <a:p>
                      <a:pPr rtl="0" eaLnBrk="1" fontAlgn="base" latinLnBrk="0" hangingPunct="1"/>
                      <a:r>
                        <a:rPr lang="zh-TW" altLang="en-US" sz="2000" b="1" i="0" kern="1200" baseline="0" dirty="0" smtClean="0">
                          <a:solidFill>
                            <a:srgbClr val="FF0000"/>
                          </a:solidFill>
                          <a:effectLst/>
                          <a:latin typeface="新細明體" panose="02020500000000000000" pitchFamily="18" charset="-120"/>
                          <a:ea typeface="新細明體" panose="02020500000000000000" pitchFamily="18" charset="-120"/>
                          <a:cs typeface="+mn-cs"/>
                        </a:rPr>
                        <a:t>▓</a:t>
                      </a:r>
                      <a:r>
                        <a:rPr lang="zh-TW" altLang="zh-TW" sz="2000" b="1" i="0" kern="1200" baseline="0" dirty="0" smtClean="0">
                          <a:solidFill>
                            <a:srgbClr val="FF0000"/>
                          </a:solidFill>
                          <a:effectLst/>
                          <a:latin typeface="+mn-lt"/>
                          <a:ea typeface="+mn-ea"/>
                          <a:cs typeface="+mn-cs"/>
                        </a:rPr>
                        <a:t>評審委員會</a:t>
                      </a:r>
                      <a:r>
                        <a:rPr lang="en-US" altLang="zh-TW" sz="2000" b="1" i="0" kern="1200" baseline="0" dirty="0" smtClean="0">
                          <a:solidFill>
                            <a:srgbClr val="FF0000"/>
                          </a:solidFill>
                          <a:effectLst/>
                          <a:latin typeface="+mn-lt"/>
                          <a:ea typeface="+mn-ea"/>
                          <a:cs typeface="+mn-cs"/>
                        </a:rPr>
                        <a:t>(</a:t>
                      </a:r>
                      <a:r>
                        <a:rPr lang="zh-TW" altLang="zh-TW" sz="2000" b="1" i="0" kern="1200" baseline="0" dirty="0" smtClean="0">
                          <a:solidFill>
                            <a:srgbClr val="FF0000"/>
                          </a:solidFill>
                          <a:effectLst/>
                          <a:latin typeface="+mn-lt"/>
                          <a:ea typeface="+mn-ea"/>
                          <a:cs typeface="+mn-cs"/>
                        </a:rPr>
                        <a:t>不訂底價之最低價決標</a:t>
                      </a:r>
                      <a:r>
                        <a:rPr lang="en-US" altLang="zh-TW" sz="2000" b="1" i="0" kern="1200" baseline="0" dirty="0" smtClean="0">
                          <a:solidFill>
                            <a:srgbClr val="FF0000"/>
                          </a:solidFill>
                          <a:effectLst/>
                          <a:latin typeface="+mn-lt"/>
                          <a:ea typeface="+mn-ea"/>
                          <a:cs typeface="+mn-cs"/>
                        </a:rPr>
                        <a:t>)</a:t>
                      </a:r>
                      <a:r>
                        <a:rPr lang="zh-TW" altLang="en-US" sz="2000" b="1" i="0" kern="1200" baseline="0" dirty="0" smtClean="0">
                          <a:solidFill>
                            <a:srgbClr val="FF0000"/>
                          </a:solidFill>
                          <a:effectLst/>
                          <a:latin typeface="PMingLiU" panose="02020500000000000000" pitchFamily="18" charset="-120"/>
                          <a:ea typeface="PMingLiU" panose="02020500000000000000" pitchFamily="18" charset="-120"/>
                          <a:cs typeface="+mn-cs"/>
                        </a:rPr>
                        <a:t>：</a:t>
                      </a:r>
                      <a:r>
                        <a:rPr lang="en-US" altLang="zh-TW" sz="2000" b="1" i="0" kern="1200" baseline="0" dirty="0" smtClean="0">
                          <a:solidFill>
                            <a:schemeClr val="tx1"/>
                          </a:solidFill>
                          <a:effectLst/>
                          <a:latin typeface="PMingLiU" panose="02020500000000000000" pitchFamily="18" charset="-120"/>
                          <a:ea typeface="PMingLiU" panose="02020500000000000000" pitchFamily="18" charset="-120"/>
                          <a:cs typeface="+mn-cs"/>
                        </a:rPr>
                        <a:t/>
                      </a:r>
                      <a:br>
                        <a:rPr lang="en-US" altLang="zh-TW" sz="2000" b="1" i="0" kern="1200" baseline="0" dirty="0" smtClean="0">
                          <a:solidFill>
                            <a:schemeClr val="tx1"/>
                          </a:solidFill>
                          <a:effectLst/>
                          <a:latin typeface="PMingLiU" panose="02020500000000000000" pitchFamily="18" charset="-120"/>
                          <a:ea typeface="PMingLiU" panose="02020500000000000000" pitchFamily="18" charset="-120"/>
                          <a:cs typeface="+mn-cs"/>
                        </a:rPr>
                      </a:br>
                      <a:r>
                        <a:rPr lang="zh-TW" altLang="zh-TW" sz="2000" b="1" i="0" kern="1200" baseline="0" dirty="0" smtClean="0">
                          <a:solidFill>
                            <a:schemeClr val="tx1"/>
                          </a:solidFill>
                          <a:effectLst/>
                          <a:latin typeface="+mj-ea"/>
                          <a:ea typeface="+mj-ea"/>
                          <a:cs typeface="+mn-cs"/>
                        </a:rPr>
                        <a:t>政府採購法施行細則第</a:t>
                      </a:r>
                      <a:r>
                        <a:rPr lang="en-US" altLang="zh-TW" sz="2000" b="1" i="0" kern="1200" baseline="0" dirty="0" smtClean="0">
                          <a:solidFill>
                            <a:schemeClr val="tx1"/>
                          </a:solidFill>
                          <a:effectLst/>
                          <a:latin typeface="+mj-ea"/>
                          <a:ea typeface="+mj-ea"/>
                          <a:cs typeface="+mn-cs"/>
                        </a:rPr>
                        <a:t>74</a:t>
                      </a:r>
                      <a:r>
                        <a:rPr lang="zh-TW" altLang="zh-TW" sz="2000" b="1" i="0" kern="1200" baseline="0" dirty="0" smtClean="0">
                          <a:solidFill>
                            <a:schemeClr val="tx1"/>
                          </a:solidFill>
                          <a:effectLst/>
                          <a:latin typeface="+mj-ea"/>
                          <a:ea typeface="+mj-ea"/>
                          <a:cs typeface="+mn-cs"/>
                        </a:rPr>
                        <a:t>條第</a:t>
                      </a:r>
                      <a:r>
                        <a:rPr lang="en-US" altLang="zh-TW" sz="2000" b="1" i="0" kern="1200" baseline="0" dirty="0" smtClean="0">
                          <a:solidFill>
                            <a:schemeClr val="tx1"/>
                          </a:solidFill>
                          <a:effectLst/>
                          <a:latin typeface="+mj-ea"/>
                          <a:ea typeface="+mj-ea"/>
                          <a:cs typeface="+mn-cs"/>
                        </a:rPr>
                        <a:t>1</a:t>
                      </a:r>
                      <a:r>
                        <a:rPr lang="zh-TW" altLang="zh-TW" sz="2000" b="1" i="0" kern="1200" baseline="0" dirty="0" smtClean="0">
                          <a:solidFill>
                            <a:schemeClr val="tx1"/>
                          </a:solidFill>
                          <a:effectLst/>
                          <a:latin typeface="+mj-ea"/>
                          <a:ea typeface="+mj-ea"/>
                          <a:cs typeface="+mn-cs"/>
                        </a:rPr>
                        <a:t>項：決標依本法第</a:t>
                      </a:r>
                      <a:r>
                        <a:rPr lang="en-US" altLang="zh-TW" sz="2000" b="1" i="0" kern="1200" baseline="0" dirty="0" smtClean="0">
                          <a:solidFill>
                            <a:schemeClr val="tx1"/>
                          </a:solidFill>
                          <a:effectLst/>
                          <a:latin typeface="+mj-ea"/>
                          <a:ea typeface="+mj-ea"/>
                          <a:cs typeface="+mn-cs"/>
                        </a:rPr>
                        <a:t>52</a:t>
                      </a:r>
                      <a:r>
                        <a:rPr lang="zh-TW" altLang="zh-TW" sz="2000" b="1" i="0" kern="1200" baseline="0" dirty="0" smtClean="0">
                          <a:solidFill>
                            <a:schemeClr val="tx1"/>
                          </a:solidFill>
                          <a:effectLst/>
                          <a:latin typeface="+mj-ea"/>
                          <a:ea typeface="+mj-ea"/>
                          <a:cs typeface="+mn-cs"/>
                        </a:rPr>
                        <a:t>條第</a:t>
                      </a:r>
                      <a:r>
                        <a:rPr lang="en-US" altLang="zh-TW" sz="2000" b="1" i="0" kern="1200" baseline="0" dirty="0" smtClean="0">
                          <a:solidFill>
                            <a:schemeClr val="tx1"/>
                          </a:solidFill>
                          <a:effectLst/>
                          <a:latin typeface="+mj-ea"/>
                          <a:ea typeface="+mj-ea"/>
                          <a:cs typeface="+mn-cs"/>
                        </a:rPr>
                        <a:t>1</a:t>
                      </a:r>
                      <a:r>
                        <a:rPr lang="zh-TW" altLang="zh-TW" sz="2000" b="1" i="0" kern="1200" baseline="0" dirty="0" smtClean="0">
                          <a:solidFill>
                            <a:schemeClr val="tx1"/>
                          </a:solidFill>
                          <a:effectLst/>
                          <a:latin typeface="+mj-ea"/>
                          <a:ea typeface="+mj-ea"/>
                          <a:cs typeface="+mn-cs"/>
                        </a:rPr>
                        <a:t>項第</a:t>
                      </a:r>
                      <a:r>
                        <a:rPr lang="en-US" altLang="zh-TW" sz="2000" b="1" i="0" kern="1200" baseline="0" dirty="0" smtClean="0">
                          <a:solidFill>
                            <a:schemeClr val="tx1"/>
                          </a:solidFill>
                          <a:effectLst/>
                          <a:latin typeface="+mj-ea"/>
                          <a:ea typeface="+mj-ea"/>
                          <a:cs typeface="+mn-cs"/>
                        </a:rPr>
                        <a:t>2</a:t>
                      </a:r>
                      <a:r>
                        <a:rPr lang="zh-TW" altLang="zh-TW" sz="2000" b="1" i="0" kern="1200" baseline="0" dirty="0" smtClean="0">
                          <a:solidFill>
                            <a:schemeClr val="tx1"/>
                          </a:solidFill>
                          <a:effectLst/>
                          <a:latin typeface="+mj-ea"/>
                          <a:ea typeface="+mj-ea"/>
                          <a:cs typeface="+mn-cs"/>
                        </a:rPr>
                        <a:t>款規定辦理者，除小額採購外，應成立評審委員會，其成員由機關首長或其授權人員就對於採購標的之價格具有專門知識之機關職員或公正</a:t>
                      </a:r>
                      <a:r>
                        <a:rPr lang="zh-TW" altLang="zh-TW" sz="2000" b="1" i="0" kern="1200" baseline="0" dirty="0" smtClean="0">
                          <a:solidFill>
                            <a:schemeClr val="tx1"/>
                          </a:solidFill>
                          <a:effectLst/>
                          <a:latin typeface="+mn-lt"/>
                          <a:ea typeface="+mn-ea"/>
                          <a:cs typeface="+mn-cs"/>
                        </a:rPr>
                        <a:t>人士派兼或聘兼之。</a:t>
                      </a:r>
                      <a:endParaRPr lang="zh-TW" sz="2000" b="1" kern="100" dirty="0">
                        <a:solidFill>
                          <a:srgbClr val="FF0000"/>
                        </a:solidFill>
                        <a:effectLst/>
                        <a:latin typeface="+mj-ea"/>
                        <a:ea typeface="+mj-ea"/>
                        <a:cs typeface="Times New Roman" panose="02020603050405020304" pitchFamily="18" charset="0"/>
                      </a:endParaRPr>
                    </a:p>
                  </a:txBody>
                  <a:tcPr marL="68591" marR="685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ctr">
                        <a:spcAft>
                          <a:spcPts val="0"/>
                        </a:spcAft>
                      </a:pPr>
                      <a:endParaRPr lang="zh-TW" sz="2400" b="1" kern="100" dirty="0">
                        <a:solidFill>
                          <a:srgbClr val="FF0000"/>
                        </a:solidFill>
                        <a:effectLst/>
                        <a:latin typeface="+mj-ea"/>
                        <a:ea typeface="+mj-ea"/>
                        <a:cs typeface="Times New Roman" panose="02020603050405020304" pitchFamily="18" charset="0"/>
                      </a:endParaRPr>
                    </a:p>
                  </a:txBody>
                  <a:tcPr marL="68594" marR="685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l">
                        <a:spcAft>
                          <a:spcPts val="0"/>
                        </a:spcAft>
                      </a:pPr>
                      <a:endParaRPr lang="en-US" altLang="zh-TW" sz="2000" b="1" kern="100" dirty="0">
                        <a:solidFill>
                          <a:srgbClr val="FF0000"/>
                        </a:solidFill>
                        <a:effectLst/>
                        <a:latin typeface="+mj-ea"/>
                        <a:ea typeface="+mj-ea"/>
                        <a:cs typeface="Times New Roman" panose="02020603050405020304" pitchFamily="18" charset="0"/>
                      </a:endParaRPr>
                    </a:p>
                  </a:txBody>
                  <a:tcPr marL="68594" marR="685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ctr">
                        <a:spcAft>
                          <a:spcPts val="0"/>
                        </a:spcAft>
                      </a:pPr>
                      <a:endParaRPr lang="zh-TW" sz="2400" b="1" kern="100" dirty="0">
                        <a:solidFill>
                          <a:srgbClr val="FF0000"/>
                        </a:solidFill>
                        <a:effectLst/>
                        <a:latin typeface="+mj-ea"/>
                        <a:ea typeface="+mj-ea"/>
                        <a:cs typeface="Times New Roman" panose="02020603050405020304" pitchFamily="18" charset="0"/>
                      </a:endParaRPr>
                    </a:p>
                  </a:txBody>
                  <a:tcPr marL="68594" marR="685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485327576"/>
                  </a:ext>
                </a:extLst>
              </a:tr>
            </a:tbl>
          </a:graphicData>
        </a:graphic>
      </p:graphicFrame>
      <p:sp>
        <p:nvSpPr>
          <p:cNvPr id="4" name="投影片編號版面配置區 3"/>
          <p:cNvSpPr>
            <a:spLocks noGrp="1"/>
          </p:cNvSpPr>
          <p:nvPr>
            <p:ph type="sldNum" sz="quarter" idx="12"/>
          </p:nvPr>
        </p:nvSpPr>
        <p:spPr/>
        <p:txBody>
          <a:bodyPr/>
          <a:lstStyle/>
          <a:p>
            <a:fld id="{1118FB7C-3051-423D-B140-B22D31D849CF}" type="slidenum">
              <a:rPr lang="zh-TW" altLang="en-US" smtClean="0"/>
              <a:pPr/>
              <a:t>162</a:t>
            </a:fld>
            <a:endParaRPr lang="zh-TW" altLang="en-US"/>
          </a:p>
        </p:txBody>
      </p:sp>
    </p:spTree>
    <p:extLst>
      <p:ext uri="{BB962C8B-B14F-4D97-AF65-F5344CB8AC3E}">
        <p14:creationId xmlns:p14="http://schemas.microsoft.com/office/powerpoint/2010/main" val="2520589665"/>
      </p:ext>
    </p:extLst>
  </p:cSld>
  <p:clrMapOvr>
    <a:masterClrMapping/>
  </p:clrMapOvr>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標題 1"/>
          <p:cNvSpPr>
            <a:spLocks noGrp="1"/>
          </p:cNvSpPr>
          <p:nvPr>
            <p:ph type="title"/>
          </p:nvPr>
        </p:nvSpPr>
        <p:spPr>
          <a:xfrm>
            <a:off x="395288" y="188913"/>
            <a:ext cx="8497887" cy="777875"/>
          </a:xfrm>
          <a:solidFill>
            <a:srgbClr val="FFFF00"/>
          </a:solidFill>
        </p:spPr>
        <p:txBody>
          <a:bodyPr/>
          <a:lstStyle/>
          <a:p>
            <a:r>
              <a:rPr lang="zh-TW" altLang="en-US" sz="4400" b="1" dirty="0" smtClean="0">
                <a:solidFill>
                  <a:srgbClr val="FF0000"/>
                </a:solidFill>
              </a:rPr>
              <a:t>採購評選四種作業方式</a:t>
            </a:r>
            <a:r>
              <a:rPr lang="en-US" altLang="zh-TW" sz="4000" b="1" dirty="0">
                <a:solidFill>
                  <a:srgbClr val="FF0000"/>
                </a:solidFill>
                <a:latin typeface="+mj-ea"/>
              </a:rPr>
              <a:t>3</a:t>
            </a:r>
            <a:endParaRPr lang="zh-TW" altLang="en-US" sz="4000" b="1" dirty="0">
              <a:solidFill>
                <a:srgbClr val="FF0000"/>
              </a:solidFill>
              <a:latin typeface="+mj-ea"/>
            </a:endParaRPr>
          </a:p>
        </p:txBody>
      </p:sp>
      <p:graphicFrame>
        <p:nvGraphicFramePr>
          <p:cNvPr id="2" name="表格 1"/>
          <p:cNvGraphicFramePr>
            <a:graphicFrameLocks noGrp="1"/>
          </p:cNvGraphicFramePr>
          <p:nvPr/>
        </p:nvGraphicFramePr>
        <p:xfrm>
          <a:off x="395288" y="1052513"/>
          <a:ext cx="8497889" cy="5159376"/>
        </p:xfrm>
        <a:graphic>
          <a:graphicData uri="http://schemas.openxmlformats.org/drawingml/2006/table">
            <a:tbl>
              <a:tblPr firstRow="1" firstCol="1" bandRow="1"/>
              <a:tblGrid>
                <a:gridCol w="1584352">
                  <a:extLst>
                    <a:ext uri="{9D8B030D-6E8A-4147-A177-3AD203B41FA5}">
                      <a16:colId xmlns:a16="http://schemas.microsoft.com/office/drawing/2014/main" xmlns="" val="20000"/>
                    </a:ext>
                  </a:extLst>
                </a:gridCol>
                <a:gridCol w="1295345">
                  <a:extLst>
                    <a:ext uri="{9D8B030D-6E8A-4147-A177-3AD203B41FA5}">
                      <a16:colId xmlns:a16="http://schemas.microsoft.com/office/drawing/2014/main" xmlns="" val="20001"/>
                    </a:ext>
                  </a:extLst>
                </a:gridCol>
                <a:gridCol w="937151">
                  <a:extLst>
                    <a:ext uri="{9D8B030D-6E8A-4147-A177-3AD203B41FA5}">
                      <a16:colId xmlns:a16="http://schemas.microsoft.com/office/drawing/2014/main" xmlns="" val="20002"/>
                    </a:ext>
                  </a:extLst>
                </a:gridCol>
                <a:gridCol w="1224272">
                  <a:extLst>
                    <a:ext uri="{9D8B030D-6E8A-4147-A177-3AD203B41FA5}">
                      <a16:colId xmlns:a16="http://schemas.microsoft.com/office/drawing/2014/main" xmlns="" val="20003"/>
                    </a:ext>
                  </a:extLst>
                </a:gridCol>
                <a:gridCol w="1584352">
                  <a:extLst>
                    <a:ext uri="{9D8B030D-6E8A-4147-A177-3AD203B41FA5}">
                      <a16:colId xmlns:a16="http://schemas.microsoft.com/office/drawing/2014/main" xmlns="" val="20004"/>
                    </a:ext>
                  </a:extLst>
                </a:gridCol>
                <a:gridCol w="1872417">
                  <a:extLst>
                    <a:ext uri="{9D8B030D-6E8A-4147-A177-3AD203B41FA5}">
                      <a16:colId xmlns:a16="http://schemas.microsoft.com/office/drawing/2014/main" xmlns="" val="20005"/>
                    </a:ext>
                  </a:extLst>
                </a:gridCol>
              </a:tblGrid>
              <a:tr h="1008092">
                <a:tc>
                  <a:txBody>
                    <a:bodyPr/>
                    <a:lstStyle/>
                    <a:p>
                      <a:pPr algn="ctr">
                        <a:spcAft>
                          <a:spcPts val="0"/>
                        </a:spcAft>
                      </a:pPr>
                      <a:r>
                        <a:rPr lang="zh-TW" altLang="en-US" sz="2400" b="1" kern="100" dirty="0" smtClean="0">
                          <a:effectLst/>
                          <a:latin typeface="+mj-ea"/>
                          <a:ea typeface="+mj-ea"/>
                          <a:cs typeface="Times New Roman" panose="02020603050405020304" pitchFamily="18" charset="0"/>
                        </a:rPr>
                        <a:t>項目</a:t>
                      </a:r>
                      <a:r>
                        <a:rPr lang="en-US" sz="2400" b="1" kern="100" dirty="0">
                          <a:effectLst/>
                          <a:latin typeface="+mj-ea"/>
                          <a:ea typeface="+mj-ea"/>
                          <a:cs typeface="Times New Roman" panose="02020603050405020304" pitchFamily="18" charset="0"/>
                        </a:rPr>
                        <a:t> </a:t>
                      </a:r>
                      <a:endParaRPr lang="zh-TW" sz="2400" b="1" kern="100" dirty="0">
                        <a:effectLst/>
                        <a:latin typeface="+mj-ea"/>
                        <a:ea typeface="+mj-ea"/>
                        <a:cs typeface="Times New Roman" panose="02020603050405020304" pitchFamily="18" charset="0"/>
                      </a:endParaRPr>
                    </a:p>
                  </a:txBody>
                  <a:tcPr marL="68588" marR="685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TW" sz="2000" b="1" kern="100" dirty="0" smtClean="0">
                          <a:solidFill>
                            <a:srgbClr val="0000FF"/>
                          </a:solidFill>
                          <a:effectLst/>
                          <a:latin typeface="+mj-ea"/>
                          <a:ea typeface="+mj-ea"/>
                          <a:cs typeface="Times New Roman" panose="02020603050405020304" pitchFamily="18" charset="0"/>
                        </a:rPr>
                        <a:t>第</a:t>
                      </a:r>
                      <a:r>
                        <a:rPr lang="en-US" sz="2000" b="1" kern="100" dirty="0" smtClean="0">
                          <a:solidFill>
                            <a:srgbClr val="0000FF"/>
                          </a:solidFill>
                          <a:effectLst/>
                          <a:latin typeface="+mj-ea"/>
                          <a:ea typeface="+mj-ea"/>
                          <a:cs typeface="Times New Roman" panose="02020603050405020304" pitchFamily="18" charset="0"/>
                        </a:rPr>
                        <a:t>1</a:t>
                      </a:r>
                      <a:r>
                        <a:rPr lang="zh-TW" sz="2000" b="1" kern="100" dirty="0" smtClean="0">
                          <a:solidFill>
                            <a:srgbClr val="0000FF"/>
                          </a:solidFill>
                          <a:effectLst/>
                          <a:latin typeface="+mj-ea"/>
                          <a:ea typeface="+mj-ea"/>
                          <a:cs typeface="Times New Roman" panose="02020603050405020304" pitchFamily="18" charset="0"/>
                        </a:rPr>
                        <a:t>次開標</a:t>
                      </a:r>
                      <a:r>
                        <a:rPr lang="zh-TW" sz="2000" b="1" kern="100" dirty="0">
                          <a:solidFill>
                            <a:srgbClr val="0000FF"/>
                          </a:solidFill>
                          <a:effectLst/>
                          <a:latin typeface="+mj-ea"/>
                          <a:ea typeface="+mj-ea"/>
                          <a:cs typeface="Times New Roman" panose="02020603050405020304" pitchFamily="18" charset="0"/>
                        </a:rPr>
                        <a:t>家</a:t>
                      </a:r>
                      <a:r>
                        <a:rPr lang="zh-TW" sz="2000" b="1" kern="100" dirty="0" smtClean="0">
                          <a:solidFill>
                            <a:srgbClr val="0000FF"/>
                          </a:solidFill>
                          <a:effectLst/>
                          <a:latin typeface="+mj-ea"/>
                          <a:ea typeface="+mj-ea"/>
                          <a:cs typeface="Times New Roman" panose="02020603050405020304" pitchFamily="18" charset="0"/>
                        </a:rPr>
                        <a:t>數</a:t>
                      </a:r>
                      <a:r>
                        <a:rPr lang="zh-TW" altLang="en-US" sz="2000" b="1" kern="100" dirty="0" smtClean="0">
                          <a:solidFill>
                            <a:srgbClr val="0000FF"/>
                          </a:solidFill>
                          <a:effectLst/>
                          <a:latin typeface="+mj-ea"/>
                          <a:ea typeface="+mj-ea"/>
                          <a:cs typeface="Times New Roman" panose="02020603050405020304" pitchFamily="18" charset="0"/>
                        </a:rPr>
                        <a:t>限制</a:t>
                      </a:r>
                      <a:endParaRPr lang="zh-TW" sz="2000" b="1" kern="100" dirty="0">
                        <a:solidFill>
                          <a:srgbClr val="0000FF"/>
                        </a:solidFill>
                        <a:effectLst/>
                        <a:latin typeface="+mj-ea"/>
                        <a:ea typeface="+mj-ea"/>
                        <a:cs typeface="Times New Roman" panose="02020603050405020304" pitchFamily="18" charset="0"/>
                      </a:endParaRPr>
                    </a:p>
                  </a:txBody>
                  <a:tcPr marL="68588" marR="685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TW" sz="2400" b="1" kern="100" dirty="0" smtClean="0">
                          <a:solidFill>
                            <a:srgbClr val="0000FF"/>
                          </a:solidFill>
                          <a:effectLst/>
                          <a:latin typeface="+mj-ea"/>
                          <a:ea typeface="+mj-ea"/>
                          <a:cs typeface="Times New Roman" panose="02020603050405020304" pitchFamily="18" charset="0"/>
                        </a:rPr>
                        <a:t>分段</a:t>
                      </a:r>
                      <a:endParaRPr lang="en-US" altLang="zh-TW" sz="2400" b="1" kern="100" dirty="0" smtClean="0">
                        <a:solidFill>
                          <a:srgbClr val="0000FF"/>
                        </a:solidFill>
                        <a:effectLst/>
                        <a:latin typeface="+mj-ea"/>
                        <a:ea typeface="+mj-ea"/>
                        <a:cs typeface="Times New Roman" panose="02020603050405020304" pitchFamily="18" charset="0"/>
                      </a:endParaRPr>
                    </a:p>
                    <a:p>
                      <a:pPr algn="ctr">
                        <a:spcAft>
                          <a:spcPts val="0"/>
                        </a:spcAft>
                      </a:pPr>
                      <a:r>
                        <a:rPr lang="zh-TW" sz="2400" b="1" kern="100" dirty="0" smtClean="0">
                          <a:solidFill>
                            <a:srgbClr val="0000FF"/>
                          </a:solidFill>
                          <a:effectLst/>
                          <a:latin typeface="+mj-ea"/>
                          <a:ea typeface="+mj-ea"/>
                          <a:cs typeface="Times New Roman" panose="02020603050405020304" pitchFamily="18" charset="0"/>
                        </a:rPr>
                        <a:t>開標</a:t>
                      </a:r>
                      <a:endParaRPr lang="zh-TW" sz="2400" b="1" kern="100" dirty="0">
                        <a:solidFill>
                          <a:srgbClr val="0000FF"/>
                        </a:solidFill>
                        <a:effectLst/>
                        <a:latin typeface="+mj-ea"/>
                        <a:ea typeface="+mj-ea"/>
                        <a:cs typeface="Times New Roman" panose="02020603050405020304" pitchFamily="18" charset="0"/>
                      </a:endParaRPr>
                    </a:p>
                  </a:txBody>
                  <a:tcPr marL="68588" marR="685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TW" sz="2400" b="1" kern="100" dirty="0">
                          <a:solidFill>
                            <a:srgbClr val="0000FF"/>
                          </a:solidFill>
                          <a:effectLst/>
                          <a:latin typeface="+mj-ea"/>
                          <a:ea typeface="+mj-ea"/>
                          <a:cs typeface="Times New Roman" panose="02020603050405020304" pitchFamily="18" charset="0"/>
                        </a:rPr>
                        <a:t>報</a:t>
                      </a:r>
                      <a:r>
                        <a:rPr lang="zh-TW" sz="2400" b="1" kern="100" dirty="0" smtClean="0">
                          <a:solidFill>
                            <a:srgbClr val="0000FF"/>
                          </a:solidFill>
                          <a:effectLst/>
                          <a:latin typeface="+mj-ea"/>
                          <a:ea typeface="+mj-ea"/>
                          <a:cs typeface="Times New Roman" panose="02020603050405020304" pitchFamily="18" charset="0"/>
                        </a:rPr>
                        <a:t>上級</a:t>
                      </a:r>
                      <a:endParaRPr lang="en-US" altLang="zh-TW" sz="2400" b="1" kern="100" dirty="0" smtClean="0">
                        <a:solidFill>
                          <a:srgbClr val="0000FF"/>
                        </a:solidFill>
                        <a:effectLst/>
                        <a:latin typeface="+mj-ea"/>
                        <a:ea typeface="+mj-ea"/>
                        <a:cs typeface="Times New Roman" panose="02020603050405020304" pitchFamily="18" charset="0"/>
                      </a:endParaRPr>
                    </a:p>
                    <a:p>
                      <a:pPr algn="ctr">
                        <a:spcAft>
                          <a:spcPts val="0"/>
                        </a:spcAft>
                      </a:pPr>
                      <a:r>
                        <a:rPr lang="zh-TW" sz="2400" b="1" kern="100" dirty="0" smtClean="0">
                          <a:solidFill>
                            <a:srgbClr val="0000FF"/>
                          </a:solidFill>
                          <a:effectLst/>
                          <a:latin typeface="+mj-ea"/>
                          <a:ea typeface="+mj-ea"/>
                          <a:cs typeface="Times New Roman" panose="02020603050405020304" pitchFamily="18" charset="0"/>
                        </a:rPr>
                        <a:t>機關</a:t>
                      </a:r>
                      <a:endParaRPr lang="zh-TW" sz="2400" b="1" kern="100" dirty="0">
                        <a:solidFill>
                          <a:srgbClr val="0000FF"/>
                        </a:solidFill>
                        <a:effectLst/>
                        <a:latin typeface="+mj-ea"/>
                        <a:ea typeface="+mj-ea"/>
                        <a:cs typeface="Times New Roman" panose="02020603050405020304" pitchFamily="18" charset="0"/>
                      </a:endParaRPr>
                    </a:p>
                  </a:txBody>
                  <a:tcPr marL="68588" marR="685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TW" sz="2400" b="1" kern="100" dirty="0" smtClean="0">
                          <a:solidFill>
                            <a:srgbClr val="0000FF"/>
                          </a:solidFill>
                          <a:effectLst/>
                          <a:latin typeface="+mj-ea"/>
                          <a:ea typeface="+mj-ea"/>
                          <a:cs typeface="Times New Roman" panose="02020603050405020304" pitchFamily="18" charset="0"/>
                        </a:rPr>
                        <a:t>評定</a:t>
                      </a:r>
                      <a:endParaRPr lang="en-US" altLang="zh-TW" sz="2400" b="1" kern="100" dirty="0" smtClean="0">
                        <a:solidFill>
                          <a:srgbClr val="0000FF"/>
                        </a:solidFill>
                        <a:effectLst/>
                        <a:latin typeface="+mj-ea"/>
                        <a:ea typeface="+mj-ea"/>
                        <a:cs typeface="Times New Roman" panose="02020603050405020304" pitchFamily="18" charset="0"/>
                      </a:endParaRPr>
                    </a:p>
                    <a:p>
                      <a:pPr algn="ctr">
                        <a:spcAft>
                          <a:spcPts val="0"/>
                        </a:spcAft>
                      </a:pPr>
                      <a:r>
                        <a:rPr lang="zh-TW" sz="2400" b="1" kern="100" dirty="0" smtClean="0">
                          <a:solidFill>
                            <a:srgbClr val="0000FF"/>
                          </a:solidFill>
                          <a:effectLst/>
                          <a:latin typeface="+mj-ea"/>
                          <a:ea typeface="+mj-ea"/>
                          <a:cs typeface="Times New Roman" panose="02020603050405020304" pitchFamily="18" charset="0"/>
                        </a:rPr>
                        <a:t>方式</a:t>
                      </a:r>
                      <a:endParaRPr lang="zh-TW" sz="2400" b="1" kern="100" dirty="0">
                        <a:solidFill>
                          <a:srgbClr val="0000FF"/>
                        </a:solidFill>
                        <a:effectLst/>
                        <a:latin typeface="+mj-ea"/>
                        <a:ea typeface="+mj-ea"/>
                        <a:cs typeface="Times New Roman" panose="02020603050405020304" pitchFamily="18" charset="0"/>
                      </a:endParaRPr>
                    </a:p>
                  </a:txBody>
                  <a:tcPr marL="68588" marR="685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TW" sz="2400" b="1" kern="100" dirty="0">
                          <a:solidFill>
                            <a:srgbClr val="0000FF"/>
                          </a:solidFill>
                          <a:effectLst/>
                          <a:latin typeface="+mj-ea"/>
                          <a:ea typeface="+mj-ea"/>
                          <a:cs typeface="Times New Roman" panose="02020603050405020304" pitchFamily="18" charset="0"/>
                        </a:rPr>
                        <a:t>是否</a:t>
                      </a:r>
                      <a:r>
                        <a:rPr lang="zh-TW" sz="2400" b="1" kern="100" dirty="0" smtClean="0">
                          <a:solidFill>
                            <a:srgbClr val="0000FF"/>
                          </a:solidFill>
                          <a:effectLst/>
                          <a:latin typeface="+mj-ea"/>
                          <a:ea typeface="+mj-ea"/>
                          <a:cs typeface="Times New Roman" panose="02020603050405020304" pitchFamily="18" charset="0"/>
                        </a:rPr>
                        <a:t>訂</a:t>
                      </a:r>
                      <a:endParaRPr lang="en-US" altLang="zh-TW" sz="2400" b="1" kern="100" dirty="0" smtClean="0">
                        <a:solidFill>
                          <a:srgbClr val="0000FF"/>
                        </a:solidFill>
                        <a:effectLst/>
                        <a:latin typeface="+mj-ea"/>
                        <a:ea typeface="+mj-ea"/>
                        <a:cs typeface="Times New Roman" panose="02020603050405020304" pitchFamily="18" charset="0"/>
                      </a:endParaRPr>
                    </a:p>
                    <a:p>
                      <a:pPr algn="ctr">
                        <a:spcAft>
                          <a:spcPts val="0"/>
                        </a:spcAft>
                      </a:pPr>
                      <a:r>
                        <a:rPr lang="zh-TW" sz="2400" b="1" kern="100" dirty="0" smtClean="0">
                          <a:solidFill>
                            <a:srgbClr val="0000FF"/>
                          </a:solidFill>
                          <a:effectLst/>
                          <a:latin typeface="+mj-ea"/>
                          <a:ea typeface="+mj-ea"/>
                          <a:cs typeface="Times New Roman" panose="02020603050405020304" pitchFamily="18" charset="0"/>
                        </a:rPr>
                        <a:t>底價</a:t>
                      </a:r>
                      <a:endParaRPr lang="zh-TW" sz="2400" b="1" kern="100" dirty="0">
                        <a:solidFill>
                          <a:srgbClr val="0000FF"/>
                        </a:solidFill>
                        <a:effectLst/>
                        <a:latin typeface="+mj-ea"/>
                        <a:ea typeface="+mj-ea"/>
                        <a:cs typeface="Times New Roman" panose="02020603050405020304" pitchFamily="18" charset="0"/>
                      </a:endParaRPr>
                    </a:p>
                  </a:txBody>
                  <a:tcPr marL="68588" marR="685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0"/>
                  </a:ext>
                </a:extLst>
              </a:tr>
              <a:tr h="1680152">
                <a:tc>
                  <a:txBody>
                    <a:bodyPr/>
                    <a:lstStyle/>
                    <a:p>
                      <a:pPr algn="ctr">
                        <a:spcAft>
                          <a:spcPts val="0"/>
                        </a:spcAft>
                      </a:pPr>
                      <a:r>
                        <a:rPr lang="zh-TW" sz="2400" b="1" kern="100" dirty="0" smtClean="0">
                          <a:solidFill>
                            <a:srgbClr val="0000FF"/>
                          </a:solidFill>
                          <a:effectLst/>
                          <a:latin typeface="+mj-ea"/>
                          <a:ea typeface="+mj-ea"/>
                          <a:cs typeface="Times New Roman" panose="02020603050405020304" pitchFamily="18" charset="0"/>
                        </a:rPr>
                        <a:t>適用</a:t>
                      </a:r>
                      <a:endParaRPr lang="en-US" altLang="zh-TW" sz="2400" b="1" kern="100" dirty="0" smtClean="0">
                        <a:solidFill>
                          <a:srgbClr val="0000FF"/>
                        </a:solidFill>
                        <a:effectLst/>
                        <a:latin typeface="+mj-ea"/>
                        <a:ea typeface="+mj-ea"/>
                        <a:cs typeface="Times New Roman" panose="02020603050405020304" pitchFamily="18" charset="0"/>
                      </a:endParaRPr>
                    </a:p>
                    <a:p>
                      <a:pPr algn="ctr">
                        <a:spcAft>
                          <a:spcPts val="0"/>
                        </a:spcAft>
                      </a:pPr>
                      <a:r>
                        <a:rPr lang="zh-TW" sz="2400" b="1" kern="100" dirty="0" smtClean="0">
                          <a:solidFill>
                            <a:srgbClr val="0000FF"/>
                          </a:solidFill>
                          <a:effectLst/>
                          <a:latin typeface="+mj-ea"/>
                          <a:ea typeface="+mj-ea"/>
                          <a:cs typeface="Times New Roman" panose="02020603050405020304" pitchFamily="18" charset="0"/>
                        </a:rPr>
                        <a:t>最</a:t>
                      </a:r>
                      <a:r>
                        <a:rPr lang="zh-TW" sz="2400" b="1" kern="100" dirty="0">
                          <a:solidFill>
                            <a:srgbClr val="0000FF"/>
                          </a:solidFill>
                          <a:effectLst/>
                          <a:latin typeface="+mj-ea"/>
                          <a:ea typeface="+mj-ea"/>
                          <a:cs typeface="Times New Roman" panose="02020603050405020304" pitchFamily="18" charset="0"/>
                        </a:rPr>
                        <a:t>有利</a:t>
                      </a:r>
                      <a:r>
                        <a:rPr lang="zh-TW" sz="2400" b="1" kern="100" dirty="0" smtClean="0">
                          <a:solidFill>
                            <a:srgbClr val="0000FF"/>
                          </a:solidFill>
                          <a:effectLst/>
                          <a:latin typeface="+mj-ea"/>
                          <a:ea typeface="+mj-ea"/>
                          <a:cs typeface="Times New Roman" panose="02020603050405020304" pitchFamily="18" charset="0"/>
                        </a:rPr>
                        <a:t>標</a:t>
                      </a:r>
                      <a:endParaRPr lang="zh-TW" sz="2400" b="1" kern="100" dirty="0">
                        <a:solidFill>
                          <a:srgbClr val="0000FF"/>
                        </a:solidFill>
                        <a:effectLst/>
                        <a:latin typeface="+mj-ea"/>
                        <a:ea typeface="+mj-ea"/>
                        <a:cs typeface="Times New Roman" panose="02020603050405020304" pitchFamily="18" charset="0"/>
                      </a:endParaRPr>
                    </a:p>
                  </a:txBody>
                  <a:tcPr marL="68588" marR="685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400" b="1" kern="100" dirty="0">
                          <a:effectLst/>
                          <a:latin typeface="+mj-ea"/>
                          <a:ea typeface="+mj-ea"/>
                          <a:cs typeface="Times New Roman" panose="02020603050405020304" pitchFamily="18" charset="0"/>
                        </a:rPr>
                        <a:t>3</a:t>
                      </a:r>
                      <a:r>
                        <a:rPr lang="zh-TW" sz="2400" b="1" kern="100" dirty="0" smtClean="0">
                          <a:effectLst/>
                          <a:latin typeface="+mj-ea"/>
                          <a:ea typeface="+mj-ea"/>
                          <a:cs typeface="Times New Roman" panose="02020603050405020304" pitchFamily="18" charset="0"/>
                        </a:rPr>
                        <a:t>家</a:t>
                      </a:r>
                      <a:r>
                        <a:rPr lang="en-US" altLang="zh-TW" sz="2400" b="1" kern="100" dirty="0" smtClean="0">
                          <a:effectLst/>
                          <a:latin typeface="+mj-ea"/>
                          <a:ea typeface="+mj-ea"/>
                          <a:cs typeface="Times New Roman" panose="02020603050405020304" pitchFamily="18" charset="0"/>
                        </a:rPr>
                        <a:t/>
                      </a:r>
                      <a:br>
                        <a:rPr lang="en-US" altLang="zh-TW" sz="2400" b="1" kern="100" dirty="0" smtClean="0">
                          <a:effectLst/>
                          <a:latin typeface="+mj-ea"/>
                          <a:ea typeface="+mj-ea"/>
                          <a:cs typeface="Times New Roman" panose="02020603050405020304" pitchFamily="18" charset="0"/>
                        </a:rPr>
                      </a:br>
                      <a:r>
                        <a:rPr lang="en-US" altLang="zh-TW" sz="2400" b="1" kern="100" dirty="0" smtClean="0">
                          <a:effectLst/>
                          <a:latin typeface="+mj-ea"/>
                          <a:ea typeface="+mj-ea"/>
                          <a:cs typeface="Times New Roman" panose="02020603050405020304" pitchFamily="18" charset="0"/>
                        </a:rPr>
                        <a:t>(</a:t>
                      </a:r>
                      <a:r>
                        <a:rPr lang="zh-TW" altLang="en-US" sz="2400" b="1" kern="100" dirty="0" smtClean="0">
                          <a:effectLst/>
                          <a:latin typeface="+mj-ea"/>
                          <a:ea typeface="+mj-ea"/>
                          <a:cs typeface="Times New Roman" panose="02020603050405020304" pitchFamily="18" charset="0"/>
                        </a:rPr>
                        <a:t>公告金額以上</a:t>
                      </a:r>
                      <a:r>
                        <a:rPr lang="en-US" altLang="zh-TW" sz="2400" b="1" kern="100" dirty="0" smtClean="0">
                          <a:effectLst/>
                          <a:latin typeface="+mj-ea"/>
                          <a:ea typeface="+mj-ea"/>
                          <a:cs typeface="Times New Roman" panose="02020603050405020304" pitchFamily="18" charset="0"/>
                        </a:rPr>
                        <a:t>)</a:t>
                      </a:r>
                      <a:endParaRPr lang="zh-TW" sz="2400" b="1" kern="100" dirty="0">
                        <a:effectLst/>
                        <a:latin typeface="+mj-ea"/>
                        <a:ea typeface="+mj-ea"/>
                        <a:cs typeface="Times New Roman" panose="02020603050405020304" pitchFamily="18" charset="0"/>
                      </a:endParaRPr>
                    </a:p>
                  </a:txBody>
                  <a:tcPr marL="68588" marR="685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TW" sz="2400" b="1" kern="100" dirty="0">
                          <a:effectLst/>
                          <a:latin typeface="+mj-ea"/>
                          <a:ea typeface="+mj-ea"/>
                          <a:cs typeface="Times New Roman" panose="02020603050405020304" pitchFamily="18" charset="0"/>
                        </a:rPr>
                        <a:t>得</a:t>
                      </a:r>
                    </a:p>
                  </a:txBody>
                  <a:tcPr marL="68588" marR="685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TW" altLang="en-US" sz="2400" b="1" kern="100" dirty="0" smtClean="0">
                          <a:solidFill>
                            <a:srgbClr val="0000FF"/>
                          </a:solidFill>
                          <a:effectLst/>
                          <a:latin typeface="+mj-ea"/>
                          <a:ea typeface="+mj-ea"/>
                          <a:cs typeface="Times New Roman" panose="02020603050405020304" pitchFamily="18" charset="0"/>
                        </a:rPr>
                        <a:t>需</a:t>
                      </a:r>
                      <a:endParaRPr lang="zh-TW" sz="2400" b="1" kern="100" dirty="0">
                        <a:solidFill>
                          <a:srgbClr val="0000FF"/>
                        </a:solidFill>
                        <a:effectLst/>
                        <a:latin typeface="+mj-ea"/>
                        <a:ea typeface="+mj-ea"/>
                        <a:cs typeface="Times New Roman" panose="02020603050405020304" pitchFamily="18" charset="0"/>
                      </a:endParaRPr>
                    </a:p>
                  </a:txBody>
                  <a:tcPr marL="68588" marR="685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TW" sz="2400" b="1" kern="100" dirty="0">
                          <a:effectLst/>
                          <a:latin typeface="+mj-ea"/>
                          <a:ea typeface="+mj-ea"/>
                          <a:cs typeface="Times New Roman" panose="02020603050405020304" pitchFamily="18" charset="0"/>
                        </a:rPr>
                        <a:t>總評分</a:t>
                      </a:r>
                      <a:r>
                        <a:rPr lang="en-US" sz="2400" b="1" kern="100" dirty="0" smtClean="0">
                          <a:effectLst/>
                          <a:latin typeface="+mj-ea"/>
                          <a:ea typeface="+mj-ea"/>
                          <a:cs typeface="Times New Roman" panose="02020603050405020304" pitchFamily="18" charset="0"/>
                        </a:rPr>
                        <a:t>/</a:t>
                      </a:r>
                    </a:p>
                    <a:p>
                      <a:pPr algn="ctr">
                        <a:spcAft>
                          <a:spcPts val="0"/>
                        </a:spcAft>
                      </a:pPr>
                      <a:r>
                        <a:rPr lang="zh-TW" sz="2400" b="1" kern="100" dirty="0" smtClean="0">
                          <a:effectLst/>
                          <a:latin typeface="+mj-ea"/>
                          <a:ea typeface="+mj-ea"/>
                          <a:cs typeface="Times New Roman" panose="02020603050405020304" pitchFamily="18" charset="0"/>
                        </a:rPr>
                        <a:t>序</a:t>
                      </a:r>
                      <a:r>
                        <a:rPr lang="zh-TW" sz="2400" b="1" kern="100" dirty="0">
                          <a:effectLst/>
                          <a:latin typeface="+mj-ea"/>
                          <a:ea typeface="+mj-ea"/>
                          <a:cs typeface="Times New Roman" panose="02020603050405020304" pitchFamily="18" charset="0"/>
                        </a:rPr>
                        <a:t>位法</a:t>
                      </a:r>
                    </a:p>
                  </a:txBody>
                  <a:tcPr marL="68588" marR="685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TW" sz="2400" b="1" kern="100" dirty="0">
                          <a:effectLst/>
                          <a:latin typeface="+mj-ea"/>
                          <a:ea typeface="+mj-ea"/>
                          <a:cs typeface="Times New Roman" panose="02020603050405020304" pitchFamily="18" charset="0"/>
                        </a:rPr>
                        <a:t>不訂底價為</a:t>
                      </a:r>
                      <a:r>
                        <a:rPr lang="zh-TW" sz="2400" b="1" kern="100" dirty="0" smtClean="0">
                          <a:effectLst/>
                          <a:latin typeface="+mj-ea"/>
                          <a:ea typeface="+mj-ea"/>
                          <a:cs typeface="Times New Roman" panose="02020603050405020304" pitchFamily="18" charset="0"/>
                        </a:rPr>
                        <a:t>原則</a:t>
                      </a:r>
                      <a:endParaRPr lang="zh-TW" sz="2400" b="1" kern="100" dirty="0">
                        <a:effectLst/>
                        <a:latin typeface="+mj-ea"/>
                        <a:ea typeface="+mj-ea"/>
                        <a:cs typeface="Times New Roman" panose="02020603050405020304" pitchFamily="18" charset="0"/>
                      </a:endParaRPr>
                    </a:p>
                  </a:txBody>
                  <a:tcPr marL="68588" marR="685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731520">
                <a:tc>
                  <a:txBody>
                    <a:bodyPr/>
                    <a:lstStyle/>
                    <a:p>
                      <a:pPr algn="ctr">
                        <a:spcAft>
                          <a:spcPts val="0"/>
                        </a:spcAft>
                      </a:pPr>
                      <a:r>
                        <a:rPr lang="zh-TW" sz="2400" b="1" kern="100" dirty="0">
                          <a:solidFill>
                            <a:srgbClr val="0000FF"/>
                          </a:solidFill>
                          <a:effectLst/>
                          <a:latin typeface="+mj-ea"/>
                          <a:ea typeface="+mj-ea"/>
                          <a:cs typeface="Times New Roman" panose="02020603050405020304" pitchFamily="18" charset="0"/>
                        </a:rPr>
                        <a:t>準</a:t>
                      </a:r>
                      <a:r>
                        <a:rPr lang="zh-TW" sz="2400" b="1" kern="100" dirty="0" smtClean="0">
                          <a:solidFill>
                            <a:srgbClr val="0000FF"/>
                          </a:solidFill>
                          <a:effectLst/>
                          <a:latin typeface="+mj-ea"/>
                          <a:ea typeface="+mj-ea"/>
                          <a:cs typeface="Times New Roman" panose="02020603050405020304" pitchFamily="18" charset="0"/>
                        </a:rPr>
                        <a:t>用</a:t>
                      </a:r>
                      <a:endParaRPr lang="en-US" altLang="zh-TW" sz="2400" b="1" kern="100" dirty="0" smtClean="0">
                        <a:solidFill>
                          <a:srgbClr val="0000FF"/>
                        </a:solidFill>
                        <a:effectLst/>
                        <a:latin typeface="+mj-ea"/>
                        <a:ea typeface="+mj-ea"/>
                        <a:cs typeface="Times New Roman" panose="02020603050405020304" pitchFamily="18" charset="0"/>
                      </a:endParaRPr>
                    </a:p>
                    <a:p>
                      <a:pPr algn="ctr">
                        <a:spcAft>
                          <a:spcPts val="0"/>
                        </a:spcAft>
                      </a:pPr>
                      <a:r>
                        <a:rPr lang="zh-TW" sz="2400" b="1" kern="100" dirty="0" smtClean="0">
                          <a:solidFill>
                            <a:srgbClr val="0000FF"/>
                          </a:solidFill>
                          <a:effectLst/>
                          <a:latin typeface="+mj-ea"/>
                          <a:ea typeface="+mj-ea"/>
                          <a:cs typeface="Times New Roman" panose="02020603050405020304" pitchFamily="18" charset="0"/>
                        </a:rPr>
                        <a:t>最</a:t>
                      </a:r>
                      <a:r>
                        <a:rPr lang="zh-TW" sz="2400" b="1" kern="100" dirty="0">
                          <a:solidFill>
                            <a:srgbClr val="0000FF"/>
                          </a:solidFill>
                          <a:effectLst/>
                          <a:latin typeface="+mj-ea"/>
                          <a:ea typeface="+mj-ea"/>
                          <a:cs typeface="Times New Roman" panose="02020603050405020304" pitchFamily="18" charset="0"/>
                        </a:rPr>
                        <a:t>有利標</a:t>
                      </a:r>
                    </a:p>
                  </a:txBody>
                  <a:tcPr marL="68588" marR="685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400" b="1" kern="100">
                          <a:effectLst/>
                          <a:latin typeface="+mj-ea"/>
                          <a:ea typeface="+mj-ea"/>
                          <a:cs typeface="Times New Roman" panose="02020603050405020304" pitchFamily="18" charset="0"/>
                        </a:rPr>
                        <a:t>1</a:t>
                      </a:r>
                      <a:r>
                        <a:rPr lang="zh-TW" sz="2400" b="1" kern="100">
                          <a:effectLst/>
                          <a:latin typeface="+mj-ea"/>
                          <a:ea typeface="+mj-ea"/>
                          <a:cs typeface="Times New Roman" panose="02020603050405020304" pitchFamily="18" charset="0"/>
                        </a:rPr>
                        <a:t>家</a:t>
                      </a:r>
                    </a:p>
                  </a:txBody>
                  <a:tcPr marL="68588" marR="685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TW" sz="2400" b="1" kern="100">
                          <a:effectLst/>
                          <a:latin typeface="+mj-ea"/>
                          <a:ea typeface="+mj-ea"/>
                          <a:cs typeface="Times New Roman" panose="02020603050405020304" pitchFamily="18" charset="0"/>
                        </a:rPr>
                        <a:t>不得</a:t>
                      </a:r>
                    </a:p>
                  </a:txBody>
                  <a:tcPr marL="68588" marR="685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TW" sz="2400" b="1" kern="100" dirty="0">
                          <a:effectLst/>
                          <a:latin typeface="+mj-ea"/>
                          <a:ea typeface="+mj-ea"/>
                          <a:cs typeface="Times New Roman" panose="02020603050405020304" pitchFamily="18" charset="0"/>
                        </a:rPr>
                        <a:t>不必</a:t>
                      </a:r>
                    </a:p>
                  </a:txBody>
                  <a:tcPr marL="68588" marR="685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TW" sz="2400" b="1" kern="100" dirty="0">
                          <a:effectLst/>
                          <a:latin typeface="+mj-ea"/>
                          <a:ea typeface="+mj-ea"/>
                          <a:cs typeface="Times New Roman" panose="02020603050405020304" pitchFamily="18" charset="0"/>
                        </a:rPr>
                        <a:t>總評分</a:t>
                      </a:r>
                      <a:r>
                        <a:rPr lang="en-US" sz="2400" b="1" kern="100" dirty="0" smtClean="0">
                          <a:effectLst/>
                          <a:latin typeface="+mj-ea"/>
                          <a:ea typeface="+mj-ea"/>
                          <a:cs typeface="Times New Roman" panose="02020603050405020304" pitchFamily="18" charset="0"/>
                        </a:rPr>
                        <a:t>/</a:t>
                      </a:r>
                    </a:p>
                    <a:p>
                      <a:pPr algn="ctr">
                        <a:spcAft>
                          <a:spcPts val="0"/>
                        </a:spcAft>
                      </a:pPr>
                      <a:r>
                        <a:rPr lang="zh-TW" sz="2400" b="1" kern="100" dirty="0" smtClean="0">
                          <a:effectLst/>
                          <a:latin typeface="+mj-ea"/>
                          <a:ea typeface="+mj-ea"/>
                          <a:cs typeface="Times New Roman" panose="02020603050405020304" pitchFamily="18" charset="0"/>
                        </a:rPr>
                        <a:t>序</a:t>
                      </a:r>
                      <a:r>
                        <a:rPr lang="zh-TW" sz="2400" b="1" kern="100" dirty="0">
                          <a:effectLst/>
                          <a:latin typeface="+mj-ea"/>
                          <a:ea typeface="+mj-ea"/>
                          <a:cs typeface="Times New Roman" panose="02020603050405020304" pitchFamily="18" charset="0"/>
                        </a:rPr>
                        <a:t>位法</a:t>
                      </a:r>
                    </a:p>
                  </a:txBody>
                  <a:tcPr marL="68588" marR="685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sz="2400" b="1" kern="100" dirty="0">
                          <a:effectLst/>
                          <a:latin typeface="+mj-ea"/>
                          <a:ea typeface="+mj-ea"/>
                          <a:cs typeface="Times New Roman" panose="02020603050405020304" pitchFamily="18" charset="0"/>
                        </a:rPr>
                        <a:t>不訂</a:t>
                      </a:r>
                      <a:r>
                        <a:rPr lang="zh-TW" sz="2400" b="1" kern="100" dirty="0" smtClean="0">
                          <a:effectLst/>
                          <a:latin typeface="+mj-ea"/>
                          <a:ea typeface="+mj-ea"/>
                          <a:cs typeface="Times New Roman" panose="02020603050405020304" pitchFamily="18" charset="0"/>
                        </a:rPr>
                        <a:t>底價</a:t>
                      </a:r>
                      <a:r>
                        <a:rPr lang="zh-TW" altLang="zh-TW" sz="2400" b="1" kern="100" dirty="0" smtClean="0">
                          <a:effectLst/>
                          <a:latin typeface="+mj-ea"/>
                          <a:ea typeface="+mj-ea"/>
                          <a:cs typeface="Times New Roman" panose="02020603050405020304" pitchFamily="18" charset="0"/>
                        </a:rPr>
                        <a:t>為原則</a:t>
                      </a:r>
                      <a:endParaRPr lang="zh-TW" sz="2400" b="1" kern="100" dirty="0">
                        <a:effectLst/>
                        <a:latin typeface="+mj-ea"/>
                        <a:ea typeface="+mj-ea"/>
                        <a:cs typeface="Times New Roman" panose="02020603050405020304" pitchFamily="18" charset="0"/>
                      </a:endParaRPr>
                    </a:p>
                  </a:txBody>
                  <a:tcPr marL="68588" marR="685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1008092">
                <a:tc>
                  <a:txBody>
                    <a:bodyPr/>
                    <a:lstStyle/>
                    <a:p>
                      <a:pPr algn="ctr">
                        <a:spcAft>
                          <a:spcPts val="0"/>
                        </a:spcAft>
                      </a:pPr>
                      <a:r>
                        <a:rPr lang="zh-TW" sz="2400" b="1" kern="100" dirty="0">
                          <a:solidFill>
                            <a:srgbClr val="0000FF"/>
                          </a:solidFill>
                          <a:effectLst/>
                          <a:latin typeface="+mj-ea"/>
                          <a:ea typeface="+mj-ea"/>
                          <a:cs typeface="Times New Roman" panose="02020603050405020304" pitchFamily="18" charset="0"/>
                        </a:rPr>
                        <a:t>取最有利標精神</a:t>
                      </a:r>
                    </a:p>
                  </a:txBody>
                  <a:tcPr marL="68588" marR="685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400" b="1" kern="100" dirty="0">
                          <a:effectLst/>
                          <a:latin typeface="+mj-ea"/>
                          <a:ea typeface="+mj-ea"/>
                          <a:cs typeface="Times New Roman" panose="02020603050405020304" pitchFamily="18" charset="0"/>
                        </a:rPr>
                        <a:t>3</a:t>
                      </a:r>
                      <a:r>
                        <a:rPr lang="zh-TW" sz="2400" b="1" kern="100" dirty="0">
                          <a:effectLst/>
                          <a:latin typeface="+mj-ea"/>
                          <a:ea typeface="+mj-ea"/>
                          <a:cs typeface="Times New Roman" panose="02020603050405020304" pitchFamily="18" charset="0"/>
                        </a:rPr>
                        <a:t>家</a:t>
                      </a:r>
                      <a:r>
                        <a:rPr lang="en-US" sz="2400" b="1" kern="100" dirty="0">
                          <a:effectLst/>
                          <a:latin typeface="+mj-ea"/>
                          <a:ea typeface="+mj-ea"/>
                          <a:cs typeface="Times New Roman" panose="02020603050405020304" pitchFamily="18" charset="0"/>
                        </a:rPr>
                        <a:t>(</a:t>
                      </a:r>
                      <a:r>
                        <a:rPr lang="zh-TW" sz="2400" b="1" kern="100" dirty="0">
                          <a:effectLst/>
                          <a:latin typeface="+mj-ea"/>
                          <a:ea typeface="+mj-ea"/>
                          <a:cs typeface="Times New Roman" panose="02020603050405020304" pitchFamily="18" charset="0"/>
                        </a:rPr>
                        <a:t>簽</a:t>
                      </a:r>
                      <a:r>
                        <a:rPr lang="zh-TW" sz="2400" b="1" kern="100" dirty="0" smtClean="0">
                          <a:effectLst/>
                          <a:latin typeface="+mj-ea"/>
                          <a:ea typeface="+mj-ea"/>
                          <a:cs typeface="Times New Roman" panose="02020603050405020304" pitchFamily="18" charset="0"/>
                        </a:rPr>
                        <a:t>准</a:t>
                      </a:r>
                      <a:r>
                        <a:rPr lang="zh-TW" altLang="en-US" sz="2400" b="1" kern="100" dirty="0" smtClean="0">
                          <a:effectLst/>
                          <a:latin typeface="+mj-ea"/>
                          <a:ea typeface="+mj-ea"/>
                          <a:cs typeface="Times New Roman" panose="02020603050405020304" pitchFamily="18" charset="0"/>
                        </a:rPr>
                        <a:t>則免</a:t>
                      </a:r>
                      <a:r>
                        <a:rPr lang="en-US" sz="2400" b="1" kern="100" dirty="0" smtClean="0">
                          <a:effectLst/>
                          <a:latin typeface="+mj-ea"/>
                          <a:ea typeface="+mj-ea"/>
                          <a:cs typeface="Times New Roman" panose="02020603050405020304" pitchFamily="18" charset="0"/>
                        </a:rPr>
                        <a:t>)</a:t>
                      </a:r>
                      <a:endParaRPr lang="zh-TW" sz="2400" b="1" kern="100" dirty="0">
                        <a:effectLst/>
                        <a:latin typeface="+mj-ea"/>
                        <a:ea typeface="+mj-ea"/>
                        <a:cs typeface="Times New Roman" panose="02020603050405020304" pitchFamily="18" charset="0"/>
                      </a:endParaRPr>
                    </a:p>
                  </a:txBody>
                  <a:tcPr marL="68588" marR="685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TW" sz="2400" b="1" kern="100">
                          <a:effectLst/>
                          <a:latin typeface="+mj-ea"/>
                          <a:ea typeface="+mj-ea"/>
                          <a:cs typeface="Times New Roman" panose="02020603050405020304" pitchFamily="18" charset="0"/>
                        </a:rPr>
                        <a:t>不得</a:t>
                      </a:r>
                    </a:p>
                  </a:txBody>
                  <a:tcPr marL="68588" marR="685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TW" sz="2400" b="1" kern="100">
                          <a:effectLst/>
                          <a:latin typeface="+mj-ea"/>
                          <a:ea typeface="+mj-ea"/>
                          <a:cs typeface="Times New Roman" panose="02020603050405020304" pitchFamily="18" charset="0"/>
                        </a:rPr>
                        <a:t>不必</a:t>
                      </a:r>
                    </a:p>
                  </a:txBody>
                  <a:tcPr marL="68588" marR="685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TW" sz="2400" b="1" kern="100" dirty="0">
                          <a:effectLst/>
                          <a:latin typeface="+mj-ea"/>
                          <a:ea typeface="+mj-ea"/>
                          <a:cs typeface="Times New Roman" panose="02020603050405020304" pitchFamily="18" charset="0"/>
                        </a:rPr>
                        <a:t>總評分</a:t>
                      </a:r>
                      <a:r>
                        <a:rPr lang="en-US" sz="2400" b="1" kern="100" dirty="0" smtClean="0">
                          <a:effectLst/>
                          <a:latin typeface="+mj-ea"/>
                          <a:ea typeface="+mj-ea"/>
                          <a:cs typeface="Times New Roman" panose="02020603050405020304" pitchFamily="18" charset="0"/>
                        </a:rPr>
                        <a:t>/</a:t>
                      </a:r>
                    </a:p>
                    <a:p>
                      <a:pPr algn="ctr">
                        <a:spcAft>
                          <a:spcPts val="0"/>
                        </a:spcAft>
                      </a:pPr>
                      <a:r>
                        <a:rPr lang="zh-TW" sz="2400" b="1" kern="100" dirty="0" smtClean="0">
                          <a:effectLst/>
                          <a:latin typeface="+mj-ea"/>
                          <a:ea typeface="+mj-ea"/>
                          <a:cs typeface="Times New Roman" panose="02020603050405020304" pitchFamily="18" charset="0"/>
                        </a:rPr>
                        <a:t>序</a:t>
                      </a:r>
                      <a:r>
                        <a:rPr lang="zh-TW" sz="2400" b="1" kern="100" dirty="0">
                          <a:effectLst/>
                          <a:latin typeface="+mj-ea"/>
                          <a:ea typeface="+mj-ea"/>
                          <a:cs typeface="Times New Roman" panose="02020603050405020304" pitchFamily="18" charset="0"/>
                        </a:rPr>
                        <a:t>位法</a:t>
                      </a:r>
                    </a:p>
                  </a:txBody>
                  <a:tcPr marL="68588" marR="685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TW" sz="2400" b="1" kern="100" dirty="0">
                          <a:effectLst/>
                          <a:latin typeface="+mj-ea"/>
                          <a:ea typeface="+mj-ea"/>
                          <a:cs typeface="Times New Roman" panose="02020603050405020304" pitchFamily="18" charset="0"/>
                        </a:rPr>
                        <a:t>行政裁量</a:t>
                      </a:r>
                    </a:p>
                  </a:txBody>
                  <a:tcPr marL="68588" marR="685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731520">
                <a:tc>
                  <a:txBody>
                    <a:bodyPr/>
                    <a:lstStyle/>
                    <a:p>
                      <a:pPr algn="l">
                        <a:spcAft>
                          <a:spcPts val="0"/>
                        </a:spcAft>
                      </a:pPr>
                      <a:r>
                        <a:rPr lang="zh-TW" sz="2400" b="1" kern="100" dirty="0">
                          <a:solidFill>
                            <a:srgbClr val="FF0000"/>
                          </a:solidFill>
                          <a:effectLst/>
                          <a:latin typeface="+mj-ea"/>
                          <a:ea typeface="+mj-ea"/>
                          <a:cs typeface="Times New Roman" panose="02020603050405020304" pitchFamily="18" charset="0"/>
                        </a:rPr>
                        <a:t>評分</a:t>
                      </a:r>
                      <a:r>
                        <a:rPr lang="zh-TW" sz="2400" b="1" kern="100" dirty="0" smtClean="0">
                          <a:solidFill>
                            <a:srgbClr val="FF0000"/>
                          </a:solidFill>
                          <a:effectLst/>
                          <a:latin typeface="+mj-ea"/>
                          <a:ea typeface="+mj-ea"/>
                          <a:cs typeface="Times New Roman" panose="02020603050405020304" pitchFamily="18" charset="0"/>
                        </a:rPr>
                        <a:t>及格</a:t>
                      </a:r>
                      <a:endParaRPr lang="en-US" altLang="zh-TW" sz="2400" b="1" kern="100" dirty="0" smtClean="0">
                        <a:solidFill>
                          <a:srgbClr val="FF0000"/>
                        </a:solidFill>
                        <a:effectLst/>
                        <a:latin typeface="+mj-ea"/>
                        <a:ea typeface="+mj-ea"/>
                        <a:cs typeface="Times New Roman" panose="02020603050405020304" pitchFamily="18" charset="0"/>
                      </a:endParaRPr>
                    </a:p>
                    <a:p>
                      <a:pPr algn="l">
                        <a:spcAft>
                          <a:spcPts val="0"/>
                        </a:spcAft>
                      </a:pPr>
                      <a:r>
                        <a:rPr lang="zh-TW" sz="2400" b="1" kern="100" dirty="0" smtClean="0">
                          <a:solidFill>
                            <a:srgbClr val="FF0000"/>
                          </a:solidFill>
                          <a:effectLst/>
                          <a:latin typeface="+mj-ea"/>
                          <a:ea typeface="+mj-ea"/>
                          <a:cs typeface="Times New Roman" panose="02020603050405020304" pitchFamily="18" charset="0"/>
                        </a:rPr>
                        <a:t>最低</a:t>
                      </a:r>
                      <a:r>
                        <a:rPr lang="zh-TW" sz="2400" b="1" kern="100" dirty="0">
                          <a:solidFill>
                            <a:srgbClr val="FF0000"/>
                          </a:solidFill>
                          <a:effectLst/>
                          <a:latin typeface="+mj-ea"/>
                          <a:ea typeface="+mj-ea"/>
                          <a:cs typeface="Times New Roman" panose="02020603050405020304" pitchFamily="18" charset="0"/>
                        </a:rPr>
                        <a:t>標</a:t>
                      </a:r>
                    </a:p>
                  </a:txBody>
                  <a:tcPr marL="68588" marR="685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400" b="1" kern="100" dirty="0">
                          <a:effectLst/>
                          <a:latin typeface="+mj-ea"/>
                          <a:ea typeface="+mj-ea"/>
                          <a:cs typeface="Times New Roman" panose="02020603050405020304" pitchFamily="18" charset="0"/>
                        </a:rPr>
                        <a:t>3</a:t>
                      </a:r>
                      <a:r>
                        <a:rPr lang="zh-TW" sz="2400" b="1" kern="100" dirty="0" smtClean="0">
                          <a:effectLst/>
                          <a:latin typeface="+mj-ea"/>
                          <a:ea typeface="+mj-ea"/>
                          <a:cs typeface="Times New Roman" panose="02020603050405020304" pitchFamily="18" charset="0"/>
                        </a:rPr>
                        <a:t>家</a:t>
                      </a:r>
                      <a:r>
                        <a:rPr lang="en-US" altLang="zh-TW" sz="2000" b="1" kern="100" dirty="0" smtClean="0">
                          <a:effectLst/>
                          <a:latin typeface="+mj-ea"/>
                          <a:ea typeface="+mj-ea"/>
                          <a:cs typeface="Times New Roman" panose="02020603050405020304" pitchFamily="18" charset="0"/>
                        </a:rPr>
                        <a:t>(</a:t>
                      </a:r>
                      <a:r>
                        <a:rPr lang="zh-TW" altLang="en-US" sz="2000" b="1" kern="100" dirty="0" smtClean="0">
                          <a:effectLst/>
                          <a:latin typeface="+mj-ea"/>
                          <a:ea typeface="+mj-ea"/>
                          <a:cs typeface="Times New Roman" panose="02020603050405020304" pitchFamily="18" charset="0"/>
                        </a:rPr>
                        <a:t>公告金額以上</a:t>
                      </a:r>
                      <a:r>
                        <a:rPr lang="en-US" altLang="zh-TW" sz="2000" b="1" kern="100" dirty="0" smtClean="0">
                          <a:effectLst/>
                          <a:latin typeface="+mj-ea"/>
                          <a:ea typeface="+mj-ea"/>
                          <a:cs typeface="Times New Roman" panose="02020603050405020304" pitchFamily="18" charset="0"/>
                        </a:rPr>
                        <a:t>)</a:t>
                      </a:r>
                      <a:endParaRPr lang="en-US" altLang="zh-TW" sz="2000" b="1" kern="100" dirty="0">
                        <a:effectLst/>
                        <a:latin typeface="+mj-ea"/>
                        <a:ea typeface="+mj-ea"/>
                        <a:cs typeface="Times New Roman" panose="02020603050405020304" pitchFamily="18" charset="0"/>
                      </a:endParaRPr>
                    </a:p>
                  </a:txBody>
                  <a:tcPr marL="68588" marR="685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TW" altLang="en-US" sz="2400" b="1" kern="100" dirty="0" smtClean="0">
                          <a:solidFill>
                            <a:srgbClr val="0000FF"/>
                          </a:solidFill>
                          <a:effectLst/>
                          <a:latin typeface="+mj-ea"/>
                          <a:ea typeface="+mj-ea"/>
                          <a:cs typeface="Times New Roman" panose="02020603050405020304" pitchFamily="18" charset="0"/>
                        </a:rPr>
                        <a:t>需</a:t>
                      </a:r>
                      <a:endParaRPr lang="zh-TW" sz="2400" b="1" kern="100" dirty="0">
                        <a:solidFill>
                          <a:srgbClr val="0000FF"/>
                        </a:solidFill>
                        <a:effectLst/>
                        <a:latin typeface="+mj-ea"/>
                        <a:ea typeface="+mj-ea"/>
                        <a:cs typeface="Times New Roman" panose="02020603050405020304" pitchFamily="18" charset="0"/>
                      </a:endParaRPr>
                    </a:p>
                  </a:txBody>
                  <a:tcPr marL="68588" marR="685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TW" sz="2400" b="1" kern="100" dirty="0">
                          <a:effectLst/>
                          <a:latin typeface="+mj-ea"/>
                          <a:ea typeface="+mj-ea"/>
                          <a:cs typeface="Times New Roman" panose="02020603050405020304" pitchFamily="18" charset="0"/>
                        </a:rPr>
                        <a:t>不必</a:t>
                      </a:r>
                    </a:p>
                  </a:txBody>
                  <a:tcPr marL="68588" marR="685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TW" sz="2400" b="1" kern="100" dirty="0">
                          <a:solidFill>
                            <a:srgbClr val="0000FF"/>
                          </a:solidFill>
                          <a:effectLst/>
                          <a:latin typeface="+mj-ea"/>
                          <a:ea typeface="+mj-ea"/>
                          <a:cs typeface="Times New Roman" panose="02020603050405020304" pitchFamily="18" charset="0"/>
                        </a:rPr>
                        <a:t>總評分</a:t>
                      </a:r>
                    </a:p>
                  </a:txBody>
                  <a:tcPr marL="68588" marR="685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TW" sz="2400" b="1" kern="100" dirty="0">
                          <a:effectLst/>
                          <a:latin typeface="+mj-ea"/>
                          <a:ea typeface="+mj-ea"/>
                          <a:cs typeface="Times New Roman" panose="02020603050405020304" pitchFamily="18" charset="0"/>
                        </a:rPr>
                        <a:t>行政裁量</a:t>
                      </a:r>
                    </a:p>
                  </a:txBody>
                  <a:tcPr marL="68588" marR="685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bl>
          </a:graphicData>
        </a:graphic>
      </p:graphicFrame>
      <p:sp>
        <p:nvSpPr>
          <p:cNvPr id="4" name="投影片編號版面配置區 3"/>
          <p:cNvSpPr>
            <a:spLocks noGrp="1"/>
          </p:cNvSpPr>
          <p:nvPr>
            <p:ph type="sldNum" sz="quarter" idx="12"/>
          </p:nvPr>
        </p:nvSpPr>
        <p:spPr/>
        <p:txBody>
          <a:bodyPr/>
          <a:lstStyle/>
          <a:p>
            <a:fld id="{1118FB7C-3051-423D-B140-B22D31D849CF}" type="slidenum">
              <a:rPr lang="zh-TW" altLang="en-US" smtClean="0"/>
              <a:pPr/>
              <a:t>163</a:t>
            </a:fld>
            <a:endParaRPr lang="zh-TW" altLang="en-US"/>
          </a:p>
        </p:txBody>
      </p:sp>
    </p:spTree>
    <p:extLst>
      <p:ext uri="{BB962C8B-B14F-4D97-AF65-F5344CB8AC3E}">
        <p14:creationId xmlns:p14="http://schemas.microsoft.com/office/powerpoint/2010/main" val="1632038128"/>
      </p:ext>
    </p:extLst>
  </p:cSld>
  <p:clrMapOvr>
    <a:masterClrMapping/>
  </p:clrMapOvr>
  <p:timing>
    <p:tnLst>
      <p:par>
        <p:cT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title"/>
          </p:nvPr>
        </p:nvSpPr>
        <p:spPr>
          <a:xfrm>
            <a:off x="684213" y="333375"/>
            <a:ext cx="7772400" cy="809625"/>
          </a:xfrm>
          <a:solidFill>
            <a:srgbClr val="FFFF00"/>
          </a:solidFill>
        </p:spPr>
        <p:txBody>
          <a:bodyPr/>
          <a:lstStyle/>
          <a:p>
            <a:pPr algn="ctr" eaLnBrk="1" hangingPunct="1"/>
            <a:r>
              <a:rPr lang="zh-TW" altLang="en-US" sz="3600" b="1" dirty="0" smtClean="0">
                <a:solidFill>
                  <a:srgbClr val="FF0000"/>
                </a:solidFill>
                <a:latin typeface="新細明體" panose="02020500000000000000" pitchFamily="18" charset="-120"/>
                <a:ea typeface="新細明體" panose="02020500000000000000" pitchFamily="18" charset="-120"/>
              </a:rPr>
              <a:t>「</a:t>
            </a:r>
            <a:r>
              <a:rPr lang="zh-TW" altLang="en-US" sz="3600" b="1" dirty="0" smtClean="0">
                <a:solidFill>
                  <a:srgbClr val="FF0000"/>
                </a:solidFill>
              </a:rPr>
              <a:t>適用最有利標</a:t>
            </a:r>
            <a:r>
              <a:rPr lang="zh-TW" altLang="en-US" sz="3600" b="1" dirty="0" smtClean="0">
                <a:solidFill>
                  <a:srgbClr val="FF0000"/>
                </a:solidFill>
                <a:latin typeface="新細明體" panose="02020500000000000000" pitchFamily="18" charset="-120"/>
                <a:ea typeface="新細明體" panose="02020500000000000000" pitchFamily="18" charset="-120"/>
              </a:rPr>
              <a:t>」</a:t>
            </a:r>
            <a:r>
              <a:rPr lang="zh-TW" altLang="en-US" sz="3600" b="1" dirty="0" smtClean="0">
                <a:solidFill>
                  <a:srgbClr val="FF0000"/>
                </a:solidFill>
              </a:rPr>
              <a:t>作業程序</a:t>
            </a:r>
            <a:r>
              <a:rPr lang="en-US" altLang="zh-TW" sz="4000" b="1" dirty="0">
                <a:solidFill>
                  <a:srgbClr val="FF0000"/>
                </a:solidFill>
                <a:latin typeface="+mj-ea"/>
              </a:rPr>
              <a:t>1</a:t>
            </a:r>
            <a:r>
              <a:rPr lang="zh-TW" altLang="en-US" dirty="0" smtClean="0"/>
              <a:t> </a:t>
            </a:r>
          </a:p>
        </p:txBody>
      </p:sp>
      <p:sp>
        <p:nvSpPr>
          <p:cNvPr id="105475" name="Rectangle 3"/>
          <p:cNvSpPr>
            <a:spLocks noGrp="1" noChangeArrowheads="1"/>
          </p:cNvSpPr>
          <p:nvPr>
            <p:ph type="body" idx="1"/>
          </p:nvPr>
        </p:nvSpPr>
        <p:spPr>
          <a:xfrm>
            <a:off x="323850" y="1196975"/>
            <a:ext cx="8496300" cy="5327650"/>
          </a:xfrm>
        </p:spPr>
        <p:txBody>
          <a:bodyPr/>
          <a:lstStyle/>
          <a:p>
            <a:pPr eaLnBrk="1" hangingPunct="1"/>
            <a:r>
              <a:rPr lang="zh-TW" altLang="en-US" sz="2400" b="1" smtClean="0">
                <a:solidFill>
                  <a:srgbClr val="FF0000"/>
                </a:solidFill>
              </a:rPr>
              <a:t>適用最有利標</a:t>
            </a:r>
            <a:r>
              <a:rPr lang="zh-TW" altLang="en-US" sz="2400" b="1" smtClean="0">
                <a:solidFill>
                  <a:srgbClr val="FF0000"/>
                </a:solidFill>
                <a:latin typeface="新細明體" panose="02020500000000000000" pitchFamily="18" charset="-120"/>
                <a:ea typeface="新細明體" panose="02020500000000000000" pitchFamily="18" charset="-120"/>
                <a:sym typeface="Wingdings" panose="05000000000000000000" pitchFamily="2" charset="2"/>
              </a:rPr>
              <a:t>：</a:t>
            </a:r>
            <a:r>
              <a:rPr lang="en-US" altLang="zh-TW" sz="2400" b="1" smtClean="0">
                <a:sym typeface="Wingdings" panose="05000000000000000000" pitchFamily="2" charset="2"/>
              </a:rPr>
              <a:t>(</a:t>
            </a:r>
            <a:r>
              <a:rPr lang="zh-TW" altLang="en-US" sz="2400" b="1" smtClean="0"/>
              <a:t>最有利標作業手冊</a:t>
            </a:r>
            <a:r>
              <a:rPr lang="zh-TW" altLang="zh-TW" sz="2400" b="1" smtClean="0"/>
              <a:t>貳、一</a:t>
            </a:r>
            <a:r>
              <a:rPr lang="en-US" altLang="zh-TW" sz="2400" b="1" smtClean="0"/>
              <a:t>)</a:t>
            </a:r>
            <a:br>
              <a:rPr lang="en-US" altLang="zh-TW" sz="2400" b="1" smtClean="0"/>
            </a:br>
            <a:r>
              <a:rPr lang="en-US" altLang="zh-TW" sz="2400" b="1" smtClean="0">
                <a:solidFill>
                  <a:srgbClr val="FF0000"/>
                </a:solidFill>
                <a:latin typeface="新細明體" panose="02020500000000000000" pitchFamily="18" charset="-120"/>
                <a:ea typeface="新細明體" panose="02020500000000000000" pitchFamily="18" charset="-120"/>
              </a:rPr>
              <a:t>【</a:t>
            </a:r>
            <a:r>
              <a:rPr lang="zh-TW" altLang="en-US" sz="2400" b="1" smtClean="0">
                <a:solidFill>
                  <a:srgbClr val="FF0000"/>
                </a:solidFill>
                <a:latin typeface="新細明體" panose="02020500000000000000" pitchFamily="18" charset="-120"/>
                <a:ea typeface="新細明體" panose="02020500000000000000" pitchFamily="18" charset="-120"/>
              </a:rPr>
              <a:t>招標方式：公開招標或選擇性招標</a:t>
            </a:r>
            <a:r>
              <a:rPr lang="en-US" altLang="zh-TW" sz="2400" b="1" smtClean="0">
                <a:solidFill>
                  <a:srgbClr val="FF0000"/>
                </a:solidFill>
                <a:latin typeface="新細明體" panose="02020500000000000000" pitchFamily="18" charset="-120"/>
                <a:ea typeface="新細明體" panose="02020500000000000000" pitchFamily="18" charset="-120"/>
              </a:rPr>
              <a:t>】</a:t>
            </a:r>
            <a:endParaRPr lang="en-US" altLang="zh-TW" sz="2400" b="1" smtClean="0">
              <a:solidFill>
                <a:srgbClr val="FF0000"/>
              </a:solidFill>
            </a:endParaRPr>
          </a:p>
          <a:p>
            <a:pPr eaLnBrk="1" hangingPunct="1">
              <a:buFont typeface="Wingdings" panose="05000000000000000000" pitchFamily="2" charset="2"/>
              <a:buChar char="p"/>
            </a:pPr>
            <a:r>
              <a:rPr lang="zh-TW" altLang="en-US" sz="2400" b="1" smtClean="0"/>
              <a:t>以公開招標或選擇性招標辦理採購，不論採購金額大小，得視個案情形依採購法第</a:t>
            </a:r>
            <a:r>
              <a:rPr lang="en-US" altLang="zh-TW" sz="2400" b="1" smtClean="0"/>
              <a:t>52</a:t>
            </a:r>
            <a:r>
              <a:rPr lang="zh-TW" altLang="en-US" sz="2400" b="1" smtClean="0"/>
              <a:t>條第</a:t>
            </a:r>
            <a:r>
              <a:rPr lang="en-US" altLang="zh-TW" sz="2400" b="1" smtClean="0"/>
              <a:t>1</a:t>
            </a:r>
            <a:r>
              <a:rPr lang="zh-TW" altLang="en-US" sz="2400" b="1" smtClean="0"/>
              <a:t>項第</a:t>
            </a:r>
            <a:r>
              <a:rPr lang="en-US" altLang="zh-TW" sz="2400" b="1" smtClean="0"/>
              <a:t>3</a:t>
            </a:r>
            <a:r>
              <a:rPr lang="zh-TW" altLang="en-US" sz="2400" b="1" smtClean="0"/>
              <a:t>款規定以最有利標決標。其作業程序概述如下：</a:t>
            </a:r>
            <a:r>
              <a:rPr lang="en-US" altLang="zh-TW" sz="2400" b="1" smtClean="0"/>
              <a:t/>
            </a:r>
            <a:br>
              <a:rPr lang="en-US" altLang="zh-TW" sz="2400" b="1" smtClean="0"/>
            </a:br>
            <a:r>
              <a:rPr lang="zh-TW" altLang="en-US" sz="2400" b="1" smtClean="0"/>
              <a:t>（一）機關規劃辦理最有利標，應先依採購法第</a:t>
            </a:r>
            <a:r>
              <a:rPr lang="en-US" altLang="zh-TW" sz="2400" b="1" smtClean="0"/>
              <a:t>56</a:t>
            </a:r>
            <a:r>
              <a:rPr lang="zh-TW" altLang="en-US" sz="2400" b="1" smtClean="0"/>
              <a:t>條第</a:t>
            </a:r>
            <a:r>
              <a:rPr lang="en-US" altLang="zh-TW" sz="2400" b="1" smtClean="0"/>
              <a:t>3</a:t>
            </a:r>
            <a:r>
              <a:rPr lang="zh-TW" altLang="en-US" sz="2400" b="1" smtClean="0"/>
              <a:t>項規定</a:t>
            </a:r>
            <a:r>
              <a:rPr lang="zh-TW" altLang="en-US" sz="2400" b="1" smtClean="0">
                <a:solidFill>
                  <a:srgbClr val="0000FF"/>
                </a:solidFill>
              </a:rPr>
              <a:t>報經上級機關核准後，方得辦理</a:t>
            </a:r>
            <a:r>
              <a:rPr lang="zh-TW" altLang="en-US" sz="2400" b="1" smtClean="0"/>
              <a:t>。</a:t>
            </a:r>
          </a:p>
          <a:p>
            <a:pPr eaLnBrk="1" hangingPunct="1">
              <a:buFont typeface="Wingdings" panose="05000000000000000000" pitchFamily="2" charset="2"/>
              <a:buChar char="p"/>
            </a:pPr>
            <a:r>
              <a:rPr lang="zh-TW" altLang="en-US" sz="2400" b="1" smtClean="0"/>
              <a:t>（二）</a:t>
            </a:r>
            <a:r>
              <a:rPr lang="zh-TW" altLang="en-US" sz="2400" b="1" smtClean="0">
                <a:solidFill>
                  <a:srgbClr val="0000FF"/>
                </a:solidFill>
              </a:rPr>
              <a:t>不論採購金額大小，於招標前均應逐案</a:t>
            </a:r>
            <a:r>
              <a:rPr lang="zh-TW" altLang="en-US" sz="2400" b="1" smtClean="0"/>
              <a:t>報上級機關核准。未達公告金額之採購，建議改依中央機關未達公告金額採購招標辦法第</a:t>
            </a:r>
            <a:r>
              <a:rPr lang="en-US" altLang="zh-TW" sz="2400" b="1" smtClean="0"/>
              <a:t>2</a:t>
            </a:r>
            <a:r>
              <a:rPr lang="zh-TW" altLang="en-US" sz="2400" b="1" smtClean="0"/>
              <a:t>條第</a:t>
            </a:r>
            <a:r>
              <a:rPr lang="en-US" altLang="zh-TW" sz="2400" b="1" smtClean="0"/>
              <a:t>1</a:t>
            </a:r>
            <a:r>
              <a:rPr lang="zh-TW" altLang="en-US" sz="2400" b="1" smtClean="0"/>
              <a:t>項第</a:t>
            </a:r>
            <a:r>
              <a:rPr lang="en-US" altLang="zh-TW" sz="2400" b="1" smtClean="0"/>
              <a:t>3</a:t>
            </a:r>
            <a:r>
              <a:rPr lang="zh-TW" altLang="en-US" sz="2400" b="1" smtClean="0"/>
              <a:t>款以公開取得書面報價或企劃書，取最有利標精神擇最符合需要者議價、依序議價或比價，不必報上級機關核准，不必成立採購評選委員會，程序可予簡化，作業更有效率，且達相同效果。</a:t>
            </a:r>
          </a:p>
        </p:txBody>
      </p:sp>
      <p:sp>
        <p:nvSpPr>
          <p:cNvPr id="3" name="投影片編號版面配置區 2"/>
          <p:cNvSpPr>
            <a:spLocks noGrp="1"/>
          </p:cNvSpPr>
          <p:nvPr>
            <p:ph type="sldNum" sz="quarter" idx="12"/>
          </p:nvPr>
        </p:nvSpPr>
        <p:spPr/>
        <p:txBody>
          <a:bodyPr/>
          <a:lstStyle/>
          <a:p>
            <a:fld id="{1118FB7C-3051-423D-B140-B22D31D849CF}" type="slidenum">
              <a:rPr lang="zh-TW" altLang="en-US" smtClean="0"/>
              <a:pPr/>
              <a:t>164</a:t>
            </a:fld>
            <a:endParaRPr lang="zh-TW" altLang="en-US"/>
          </a:p>
        </p:txBody>
      </p:sp>
    </p:spTree>
    <p:extLst>
      <p:ext uri="{BB962C8B-B14F-4D97-AF65-F5344CB8AC3E}">
        <p14:creationId xmlns:p14="http://schemas.microsoft.com/office/powerpoint/2010/main" val="282703292"/>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a:xfrm>
            <a:off x="684213" y="333375"/>
            <a:ext cx="7772400" cy="809625"/>
          </a:xfrm>
        </p:spPr>
        <p:txBody>
          <a:bodyPr/>
          <a:lstStyle/>
          <a:p>
            <a:pPr algn="ctr" eaLnBrk="1" hangingPunct="1"/>
            <a:r>
              <a:rPr lang="zh-TW" altLang="en-US" sz="3600" b="1" dirty="0" smtClean="0">
                <a:solidFill>
                  <a:srgbClr val="FF0000"/>
                </a:solidFill>
                <a:latin typeface="新細明體" panose="02020500000000000000" pitchFamily="18" charset="-120"/>
                <a:ea typeface="新細明體" panose="02020500000000000000" pitchFamily="18" charset="-120"/>
              </a:rPr>
              <a:t>「</a:t>
            </a:r>
            <a:r>
              <a:rPr lang="zh-TW" altLang="en-US" sz="3600" b="1" dirty="0" smtClean="0">
                <a:solidFill>
                  <a:srgbClr val="FF0000"/>
                </a:solidFill>
              </a:rPr>
              <a:t>適用最有利標</a:t>
            </a:r>
            <a:r>
              <a:rPr lang="zh-TW" altLang="en-US" sz="3600" b="1" dirty="0" smtClean="0">
                <a:solidFill>
                  <a:srgbClr val="FF0000"/>
                </a:solidFill>
                <a:latin typeface="新細明體" panose="02020500000000000000" pitchFamily="18" charset="-120"/>
                <a:ea typeface="新細明體" panose="02020500000000000000" pitchFamily="18" charset="-120"/>
              </a:rPr>
              <a:t>」</a:t>
            </a:r>
            <a:r>
              <a:rPr lang="zh-TW" altLang="en-US" sz="3600" b="1" dirty="0" smtClean="0">
                <a:solidFill>
                  <a:srgbClr val="FF0000"/>
                </a:solidFill>
              </a:rPr>
              <a:t>作業程序</a:t>
            </a:r>
            <a:r>
              <a:rPr lang="en-US" altLang="zh-TW" sz="3600" b="1" dirty="0" smtClean="0">
                <a:solidFill>
                  <a:srgbClr val="FF0000"/>
                </a:solidFill>
                <a:latin typeface="+mn-ea"/>
                <a:ea typeface="+mn-ea"/>
              </a:rPr>
              <a:t>2</a:t>
            </a:r>
            <a:r>
              <a:rPr lang="zh-TW" altLang="en-US" dirty="0" smtClean="0"/>
              <a:t> </a:t>
            </a:r>
          </a:p>
        </p:txBody>
      </p:sp>
      <p:sp>
        <p:nvSpPr>
          <p:cNvPr id="106499" name="Rectangle 3"/>
          <p:cNvSpPr>
            <a:spLocks noGrp="1" noChangeArrowheads="1"/>
          </p:cNvSpPr>
          <p:nvPr>
            <p:ph type="body" idx="1"/>
          </p:nvPr>
        </p:nvSpPr>
        <p:spPr>
          <a:xfrm>
            <a:off x="323850" y="1196975"/>
            <a:ext cx="8280400" cy="5327650"/>
          </a:xfrm>
        </p:spPr>
        <p:txBody>
          <a:bodyPr/>
          <a:lstStyle/>
          <a:p>
            <a:pPr eaLnBrk="1" hangingPunct="1">
              <a:buFont typeface="Wingdings" panose="05000000000000000000" pitchFamily="2" charset="2"/>
              <a:buChar char="p"/>
            </a:pPr>
            <a:r>
              <a:rPr lang="zh-TW" altLang="en-US" sz="2400" b="1" dirty="0" smtClean="0"/>
              <a:t>（三）於</a:t>
            </a:r>
            <a:r>
              <a:rPr lang="zh-TW" altLang="en-US" sz="2400" b="1" dirty="0" smtClean="0">
                <a:solidFill>
                  <a:srgbClr val="0000FF"/>
                </a:solidFill>
              </a:rPr>
              <a:t>招標前成立採購評選委員會</a:t>
            </a:r>
            <a:r>
              <a:rPr lang="zh-TW" altLang="en-US" sz="2400" b="1" dirty="0" smtClean="0"/>
              <a:t>，訂定或審定招標文件之評選項目、評審標準及評定方式。但</a:t>
            </a:r>
            <a:r>
              <a:rPr lang="zh-TW" altLang="en-US" sz="2400" b="1" dirty="0" smtClean="0">
                <a:solidFill>
                  <a:srgbClr val="0000FF"/>
                </a:solidFill>
              </a:rPr>
              <a:t>有前例或條件簡單者</a:t>
            </a:r>
            <a:r>
              <a:rPr lang="zh-TW" altLang="en-US" sz="2400" b="1" dirty="0" smtClean="0"/>
              <a:t>，得由機關自行訂定或審定，並於</a:t>
            </a:r>
            <a:r>
              <a:rPr lang="zh-TW" altLang="en-US" sz="2400" b="1" dirty="0" smtClean="0">
                <a:solidFill>
                  <a:srgbClr val="0000FF"/>
                </a:solidFill>
              </a:rPr>
              <a:t>開標前成立評選委員會即可</a:t>
            </a:r>
            <a:r>
              <a:rPr lang="zh-TW" altLang="en-US" sz="2400" b="1" dirty="0" smtClean="0"/>
              <a:t>。機關應於採購評選委員會成立時，一併</a:t>
            </a:r>
            <a:r>
              <a:rPr lang="zh-TW" altLang="en-US" sz="2400" b="1" dirty="0" smtClean="0">
                <a:solidFill>
                  <a:srgbClr val="0000FF"/>
                </a:solidFill>
              </a:rPr>
              <a:t>成立</a:t>
            </a:r>
            <a:r>
              <a:rPr lang="en-US" altLang="zh-TW" sz="2400" b="1" dirty="0" smtClean="0">
                <a:solidFill>
                  <a:srgbClr val="0000FF"/>
                </a:solidFill>
              </a:rPr>
              <a:t>3</a:t>
            </a:r>
            <a:r>
              <a:rPr lang="zh-TW" altLang="en-US" sz="2400" b="1" dirty="0" smtClean="0">
                <a:solidFill>
                  <a:srgbClr val="0000FF"/>
                </a:solidFill>
              </a:rPr>
              <a:t>人以上之工作小組</a:t>
            </a:r>
            <a:r>
              <a:rPr lang="zh-TW" altLang="en-US" sz="2400" b="1" dirty="0" smtClean="0"/>
              <a:t>，其成員</a:t>
            </a:r>
            <a:r>
              <a:rPr lang="zh-TW" altLang="en-US" sz="2400" b="1" u="sng" dirty="0" smtClean="0"/>
              <a:t>至少應有</a:t>
            </a:r>
            <a:r>
              <a:rPr lang="en-US" altLang="zh-TW" sz="2400" b="1" u="sng" dirty="0" smtClean="0"/>
              <a:t>1</a:t>
            </a:r>
            <a:r>
              <a:rPr lang="zh-TW" altLang="en-US" sz="2400" b="1" u="sng" dirty="0" smtClean="0"/>
              <a:t>人具有採購專業人員資格</a:t>
            </a:r>
            <a:r>
              <a:rPr lang="zh-TW" altLang="en-US" sz="2400" b="1" dirty="0" smtClean="0"/>
              <a:t>。另須注意適用採購法第</a:t>
            </a:r>
            <a:r>
              <a:rPr lang="en-US" altLang="zh-TW" sz="2400" b="1" dirty="0" smtClean="0"/>
              <a:t>94</a:t>
            </a:r>
            <a:r>
              <a:rPr lang="zh-TW" altLang="en-US" sz="2400" b="1" dirty="0" smtClean="0"/>
              <a:t>條、採購評選委員會</a:t>
            </a:r>
            <a:r>
              <a:rPr lang="zh-TW" altLang="en-US" sz="2400" b="1" dirty="0" smtClean="0">
                <a:solidFill>
                  <a:srgbClr val="0000FF"/>
                </a:solidFill>
              </a:rPr>
              <a:t>組織準則</a:t>
            </a:r>
            <a:r>
              <a:rPr lang="zh-TW" altLang="en-US" sz="2400" b="1" dirty="0" smtClean="0"/>
              <a:t>、採購評選委員會</a:t>
            </a:r>
            <a:r>
              <a:rPr lang="zh-TW" altLang="en-US" sz="2400" b="1" dirty="0" smtClean="0">
                <a:solidFill>
                  <a:srgbClr val="0000FF"/>
                </a:solidFill>
              </a:rPr>
              <a:t>審議規則</a:t>
            </a:r>
            <a:r>
              <a:rPr lang="zh-TW" altLang="en-US" sz="2400" b="1" dirty="0" smtClean="0"/>
              <a:t>，及依</a:t>
            </a:r>
            <a:r>
              <a:rPr lang="zh-TW" altLang="en-US" sz="2400" b="1" dirty="0" smtClean="0">
                <a:solidFill>
                  <a:srgbClr val="0000FF"/>
                </a:solidFill>
              </a:rPr>
              <a:t>最有利標評選辦法</a:t>
            </a:r>
            <a:r>
              <a:rPr lang="zh-TW" altLang="en-US" sz="2400" b="1" dirty="0" smtClean="0"/>
              <a:t>之規定準備招標文件。</a:t>
            </a:r>
          </a:p>
          <a:p>
            <a:pPr eaLnBrk="1" hangingPunct="1">
              <a:buFont typeface="Wingdings" panose="05000000000000000000" pitchFamily="2" charset="2"/>
              <a:buChar char="p"/>
            </a:pPr>
            <a:r>
              <a:rPr lang="zh-TW" altLang="en-US" sz="2400" b="1" dirty="0" smtClean="0"/>
              <a:t>（四）辦理</a:t>
            </a:r>
            <a:r>
              <a:rPr lang="zh-TW" altLang="en-US" sz="2400" b="1" dirty="0" smtClean="0">
                <a:solidFill>
                  <a:srgbClr val="0000FF"/>
                </a:solidFill>
              </a:rPr>
              <a:t>招標公告</a:t>
            </a:r>
            <a:r>
              <a:rPr lang="zh-TW" altLang="en-US" sz="2400" b="1" dirty="0" smtClean="0">
                <a:latin typeface="新細明體" panose="02020500000000000000" pitchFamily="18" charset="-120"/>
                <a:ea typeface="新細明體" panose="02020500000000000000" pitchFamily="18" charset="-120"/>
              </a:rPr>
              <a:t>，</a:t>
            </a:r>
            <a:r>
              <a:rPr lang="zh-TW" altLang="en-US" sz="2400" b="1" dirty="0" smtClean="0"/>
              <a:t>應公開於工程會採購資訊網路，並刊登政府採購公報。</a:t>
            </a:r>
            <a:endParaRPr lang="en-US" altLang="zh-TW" sz="2400" b="1" dirty="0" smtClean="0"/>
          </a:p>
          <a:p>
            <a:pPr eaLnBrk="1" hangingPunct="1">
              <a:buFont typeface="Wingdings" panose="05000000000000000000" pitchFamily="2" charset="2"/>
              <a:buChar char="p"/>
            </a:pPr>
            <a:r>
              <a:rPr lang="zh-TW" altLang="en-US" sz="2400" b="1" dirty="0" smtClean="0"/>
              <a:t>（五）</a:t>
            </a:r>
            <a:r>
              <a:rPr lang="zh-TW" altLang="en-US" sz="2400" b="1" dirty="0" smtClean="0">
                <a:solidFill>
                  <a:srgbClr val="0000FF"/>
                </a:solidFill>
              </a:rPr>
              <a:t>等標期</a:t>
            </a:r>
            <a:r>
              <a:rPr lang="zh-TW" altLang="en-US" sz="2400" b="1" dirty="0" smtClean="0"/>
              <a:t>依招標期限標準之規定辦理。</a:t>
            </a:r>
          </a:p>
        </p:txBody>
      </p:sp>
      <p:sp>
        <p:nvSpPr>
          <p:cNvPr id="3" name="投影片編號版面配置區 2"/>
          <p:cNvSpPr>
            <a:spLocks noGrp="1"/>
          </p:cNvSpPr>
          <p:nvPr>
            <p:ph type="sldNum" sz="quarter" idx="12"/>
          </p:nvPr>
        </p:nvSpPr>
        <p:spPr/>
        <p:txBody>
          <a:bodyPr/>
          <a:lstStyle/>
          <a:p>
            <a:fld id="{1118FB7C-3051-423D-B140-B22D31D849CF}" type="slidenum">
              <a:rPr lang="zh-TW" altLang="en-US" smtClean="0"/>
              <a:pPr/>
              <a:t>165</a:t>
            </a:fld>
            <a:endParaRPr lang="zh-TW" altLang="en-US"/>
          </a:p>
        </p:txBody>
      </p:sp>
    </p:spTree>
    <p:extLst>
      <p:ext uri="{BB962C8B-B14F-4D97-AF65-F5344CB8AC3E}">
        <p14:creationId xmlns:p14="http://schemas.microsoft.com/office/powerpoint/2010/main" val="822482357"/>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ChangeArrowheads="1"/>
          </p:cNvSpPr>
          <p:nvPr>
            <p:ph type="title"/>
          </p:nvPr>
        </p:nvSpPr>
        <p:spPr>
          <a:xfrm>
            <a:off x="685800" y="260350"/>
            <a:ext cx="7772400" cy="809625"/>
          </a:xfrm>
        </p:spPr>
        <p:txBody>
          <a:bodyPr/>
          <a:lstStyle/>
          <a:p>
            <a:pPr algn="ctr" eaLnBrk="1" hangingPunct="1"/>
            <a:r>
              <a:rPr lang="zh-TW" altLang="en-US" sz="3600" b="1" dirty="0" smtClean="0">
                <a:solidFill>
                  <a:srgbClr val="FF0000"/>
                </a:solidFill>
                <a:latin typeface="新細明體" panose="02020500000000000000" pitchFamily="18" charset="-120"/>
                <a:ea typeface="新細明體" panose="02020500000000000000" pitchFamily="18" charset="-120"/>
              </a:rPr>
              <a:t>「</a:t>
            </a:r>
            <a:r>
              <a:rPr lang="zh-TW" altLang="en-US" sz="3600" b="1" dirty="0" smtClean="0">
                <a:solidFill>
                  <a:srgbClr val="FF0000"/>
                </a:solidFill>
              </a:rPr>
              <a:t>適用最有利標</a:t>
            </a:r>
            <a:r>
              <a:rPr lang="zh-TW" altLang="en-US" sz="3600" b="1" dirty="0" smtClean="0">
                <a:solidFill>
                  <a:srgbClr val="FF0000"/>
                </a:solidFill>
                <a:latin typeface="新細明體" panose="02020500000000000000" pitchFamily="18" charset="-120"/>
                <a:ea typeface="新細明體" panose="02020500000000000000" pitchFamily="18" charset="-120"/>
              </a:rPr>
              <a:t>」</a:t>
            </a:r>
            <a:r>
              <a:rPr lang="zh-TW" altLang="en-US" sz="3600" b="1" dirty="0" smtClean="0">
                <a:solidFill>
                  <a:srgbClr val="FF0000"/>
                </a:solidFill>
              </a:rPr>
              <a:t>作業程序</a:t>
            </a:r>
            <a:r>
              <a:rPr lang="en-US" altLang="zh-TW" sz="3600" b="1" dirty="0">
                <a:solidFill>
                  <a:srgbClr val="FF0000"/>
                </a:solidFill>
                <a:latin typeface="+mn-ea"/>
                <a:ea typeface="+mn-ea"/>
              </a:rPr>
              <a:t>3</a:t>
            </a:r>
            <a:r>
              <a:rPr lang="zh-TW" altLang="en-US" dirty="0" smtClean="0"/>
              <a:t> </a:t>
            </a:r>
          </a:p>
        </p:txBody>
      </p:sp>
      <p:sp>
        <p:nvSpPr>
          <p:cNvPr id="107523" name="Rectangle 3"/>
          <p:cNvSpPr>
            <a:spLocks noGrp="1" noChangeArrowheads="1"/>
          </p:cNvSpPr>
          <p:nvPr>
            <p:ph type="body" idx="1"/>
          </p:nvPr>
        </p:nvSpPr>
        <p:spPr>
          <a:xfrm>
            <a:off x="323850" y="1060450"/>
            <a:ext cx="8496300" cy="5327650"/>
          </a:xfrm>
        </p:spPr>
        <p:txBody>
          <a:bodyPr/>
          <a:lstStyle/>
          <a:p>
            <a:pPr eaLnBrk="1" hangingPunct="1">
              <a:buFont typeface="Wingdings" panose="05000000000000000000" pitchFamily="2" charset="2"/>
              <a:buChar char="p"/>
            </a:pPr>
            <a:r>
              <a:rPr lang="zh-TW" altLang="en-US" sz="2400" b="1" dirty="0" smtClean="0"/>
              <a:t>（六）依招標文件規定辦理開標、評選。</a:t>
            </a:r>
            <a:r>
              <a:rPr lang="en-US" altLang="zh-TW" sz="2400" b="1" dirty="0" smtClean="0"/>
              <a:t/>
            </a:r>
            <a:br>
              <a:rPr lang="en-US" altLang="zh-TW" sz="2400" b="1" dirty="0" smtClean="0"/>
            </a:br>
            <a:r>
              <a:rPr lang="en-US" altLang="zh-TW" sz="2400" b="1" dirty="0" smtClean="0"/>
              <a:t>1.</a:t>
            </a:r>
            <a:r>
              <a:rPr lang="zh-TW" altLang="en-US" sz="2400" b="1" dirty="0" smtClean="0"/>
              <a:t>採</a:t>
            </a:r>
            <a:r>
              <a:rPr lang="zh-TW" altLang="en-US" sz="2400" b="1" dirty="0" smtClean="0">
                <a:solidFill>
                  <a:srgbClr val="0000FF"/>
                </a:solidFill>
              </a:rPr>
              <a:t>公開招標者，第</a:t>
            </a:r>
            <a:r>
              <a:rPr lang="en-US" altLang="zh-TW" sz="2400" b="1" dirty="0" smtClean="0">
                <a:solidFill>
                  <a:srgbClr val="0000FF"/>
                </a:solidFill>
              </a:rPr>
              <a:t>1</a:t>
            </a:r>
            <a:r>
              <a:rPr lang="zh-TW" altLang="en-US" sz="2400" b="1" dirty="0" smtClean="0">
                <a:solidFill>
                  <a:srgbClr val="0000FF"/>
                </a:solidFill>
              </a:rPr>
              <a:t>次應有</a:t>
            </a:r>
            <a:r>
              <a:rPr lang="en-US" altLang="zh-TW" sz="2400" b="1" dirty="0" smtClean="0">
                <a:solidFill>
                  <a:srgbClr val="0000FF"/>
                </a:solidFill>
              </a:rPr>
              <a:t>3</a:t>
            </a:r>
            <a:r>
              <a:rPr lang="zh-TW" altLang="en-US" sz="2400" b="1" dirty="0" smtClean="0">
                <a:solidFill>
                  <a:srgbClr val="0000FF"/>
                </a:solidFill>
              </a:rPr>
              <a:t>家以上廠商投標，方可開標</a:t>
            </a:r>
            <a:r>
              <a:rPr lang="en-US" altLang="zh-TW" sz="2400" b="1" dirty="0" smtClean="0"/>
              <a:t>(</a:t>
            </a:r>
            <a:r>
              <a:rPr lang="zh-TW" altLang="zh-TW" sz="2400" b="1" dirty="0" smtClean="0"/>
              <a:t>採購法第</a:t>
            </a:r>
            <a:r>
              <a:rPr lang="en-US" altLang="zh-TW" sz="2400" b="1" dirty="0" smtClean="0"/>
              <a:t>48</a:t>
            </a:r>
            <a:r>
              <a:rPr lang="zh-TW" altLang="zh-TW" sz="2400" b="1" dirty="0" smtClean="0"/>
              <a:t>條第</a:t>
            </a:r>
            <a:r>
              <a:rPr lang="en-US" altLang="zh-TW" sz="2400" b="1" dirty="0" smtClean="0"/>
              <a:t>1</a:t>
            </a:r>
            <a:r>
              <a:rPr lang="zh-TW" altLang="zh-TW" sz="2400" b="1" dirty="0" smtClean="0"/>
              <a:t>項</a:t>
            </a:r>
            <a:r>
              <a:rPr lang="en-US" altLang="zh-TW" sz="2400" b="1" dirty="0" smtClean="0"/>
              <a:t>)</a:t>
            </a:r>
            <a:r>
              <a:rPr lang="zh-TW" altLang="en-US" sz="2400" b="1" dirty="0" smtClean="0"/>
              <a:t>；</a:t>
            </a:r>
            <a:r>
              <a:rPr lang="en-US" altLang="zh-TW" sz="2400" b="1" dirty="0" smtClean="0"/>
              <a:t/>
            </a:r>
            <a:br>
              <a:rPr lang="en-US" altLang="zh-TW" sz="2400" b="1" dirty="0" smtClean="0"/>
            </a:br>
            <a:r>
              <a:rPr lang="en-US" altLang="zh-TW" sz="2400" b="1" dirty="0" smtClean="0"/>
              <a:t>2.</a:t>
            </a:r>
            <a:r>
              <a:rPr lang="zh-TW" altLang="en-US" sz="2400" b="1" dirty="0" smtClean="0"/>
              <a:t>採選擇性招標者，除為經常性採購建立合格廠商名單，須有</a:t>
            </a:r>
            <a:r>
              <a:rPr lang="en-US" altLang="zh-TW" sz="2400" b="1" dirty="0" smtClean="0"/>
              <a:t>6</a:t>
            </a:r>
            <a:r>
              <a:rPr lang="zh-TW" altLang="en-US" sz="2400" b="1" dirty="0" smtClean="0"/>
              <a:t>家以上廠商始可辦理資格審查外，無家數之限制。</a:t>
            </a:r>
            <a:r>
              <a:rPr lang="zh-TW" altLang="en-US" sz="2400" b="1" dirty="0" smtClean="0">
                <a:solidFill>
                  <a:srgbClr val="0000FF"/>
                </a:solidFill>
              </a:rPr>
              <a:t>如欲採行協商措施，應預先於招標文件標示得更改之項目。</a:t>
            </a:r>
          </a:p>
          <a:p>
            <a:pPr eaLnBrk="1" hangingPunct="1">
              <a:buFont typeface="Wingdings" panose="05000000000000000000" pitchFamily="2" charset="2"/>
              <a:buChar char="p"/>
            </a:pPr>
            <a:r>
              <a:rPr lang="zh-TW" altLang="en-US" sz="2400" b="1" dirty="0" smtClean="0"/>
              <a:t>（七）</a:t>
            </a:r>
            <a:r>
              <a:rPr lang="zh-TW" altLang="en-US" sz="2400" b="1" dirty="0" smtClean="0">
                <a:solidFill>
                  <a:srgbClr val="0000FF"/>
                </a:solidFill>
              </a:rPr>
              <a:t>以不訂底價為原則</a:t>
            </a:r>
            <a:r>
              <a:rPr lang="zh-TW" altLang="en-US" sz="2400" b="1" dirty="0" smtClean="0">
                <a:latin typeface="新細明體" panose="02020500000000000000" pitchFamily="18" charset="-120"/>
                <a:ea typeface="新細明體" panose="02020500000000000000" pitchFamily="18" charset="-120"/>
              </a:rPr>
              <a:t>：</a:t>
            </a:r>
            <a:r>
              <a:rPr lang="en-US" altLang="zh-TW" sz="2400" b="1" dirty="0" smtClean="0"/>
              <a:t/>
            </a:r>
            <a:br>
              <a:rPr lang="en-US" altLang="zh-TW" sz="2400" b="1" dirty="0" smtClean="0"/>
            </a:br>
            <a:r>
              <a:rPr lang="en-US" altLang="zh-TW" sz="2400" b="1" dirty="0" smtClean="0"/>
              <a:t>1.</a:t>
            </a:r>
            <a:r>
              <a:rPr lang="zh-TW" altLang="en-US" sz="2400" b="1" dirty="0" smtClean="0"/>
              <a:t>依採購法第</a:t>
            </a:r>
            <a:r>
              <a:rPr lang="en-US" altLang="zh-TW" sz="2400" b="1" dirty="0" smtClean="0"/>
              <a:t>47</a:t>
            </a:r>
            <a:r>
              <a:rPr lang="zh-TW" altLang="en-US" sz="2400" b="1" dirty="0" smtClean="0"/>
              <a:t>條第</a:t>
            </a:r>
            <a:r>
              <a:rPr lang="en-US" altLang="zh-TW" sz="2400" b="1" dirty="0" smtClean="0"/>
              <a:t>1</a:t>
            </a:r>
            <a:r>
              <a:rPr lang="zh-TW" altLang="en-US" sz="2400" b="1" dirty="0" smtClean="0"/>
              <a:t>項第</a:t>
            </a:r>
            <a:r>
              <a:rPr lang="en-US" altLang="zh-TW" sz="2400" b="1" dirty="0" smtClean="0"/>
              <a:t>2</a:t>
            </a:r>
            <a:r>
              <a:rPr lang="zh-TW" altLang="en-US" sz="2400" b="1" dirty="0" smtClean="0"/>
              <a:t>款辦理</a:t>
            </a:r>
            <a:r>
              <a:rPr lang="en-US" altLang="zh-TW" sz="2400" b="1" dirty="0" smtClean="0"/>
              <a:t/>
            </a:r>
            <a:br>
              <a:rPr lang="en-US" altLang="zh-TW" sz="2400" b="1" dirty="0" smtClean="0"/>
            </a:br>
            <a:r>
              <a:rPr lang="en-US" altLang="zh-TW" sz="2400" b="1" dirty="0" smtClean="0"/>
              <a:t>2.</a:t>
            </a:r>
            <a:r>
              <a:rPr lang="zh-TW" altLang="en-US" sz="2400" b="1" dirty="0" smtClean="0"/>
              <a:t>依採購法施行細則第</a:t>
            </a:r>
            <a:r>
              <a:rPr lang="en-US" altLang="zh-TW" sz="2400" b="1" dirty="0" smtClean="0"/>
              <a:t>54</a:t>
            </a:r>
            <a:r>
              <a:rPr lang="zh-TW" altLang="en-US" sz="2400" b="1" dirty="0" smtClean="0"/>
              <a:t>條之</a:t>
            </a:r>
            <a:r>
              <a:rPr lang="en-US" altLang="zh-TW" sz="2400" b="1" dirty="0" smtClean="0"/>
              <a:t>1</a:t>
            </a:r>
            <a:r>
              <a:rPr lang="zh-TW" altLang="en-US" sz="2400" b="1" dirty="0" smtClean="0"/>
              <a:t>第五十四條之一</a:t>
            </a:r>
            <a:r>
              <a:rPr lang="zh-TW" altLang="en-US" sz="2400" b="1" dirty="0" smtClean="0">
                <a:latin typeface="新細明體" panose="02020500000000000000" pitchFamily="18" charset="-120"/>
                <a:ea typeface="新細明體" panose="02020500000000000000" pitchFamily="18" charset="-120"/>
              </a:rPr>
              <a:t>：</a:t>
            </a:r>
            <a:r>
              <a:rPr lang="zh-TW" altLang="en-US" sz="2400" b="1" dirty="0" smtClean="0"/>
              <a:t>機關辦理採購，依本法第四十七條第一項第一款及第二款規定不訂底價者，得於招標文件預先</a:t>
            </a:r>
            <a:r>
              <a:rPr lang="zh-TW" altLang="en-US" sz="2400" b="1" dirty="0" smtClean="0">
                <a:solidFill>
                  <a:srgbClr val="0000FF"/>
                </a:solidFill>
              </a:rPr>
              <a:t>載明契約金額或相關費率作為決標條件。</a:t>
            </a:r>
            <a:r>
              <a:rPr lang="en-US" altLang="zh-TW" sz="2400" b="1" dirty="0" smtClean="0">
                <a:solidFill>
                  <a:srgbClr val="0000FF"/>
                </a:solidFill>
              </a:rPr>
              <a:t/>
            </a:r>
            <a:br>
              <a:rPr lang="en-US" altLang="zh-TW" sz="2400" b="1" dirty="0" smtClean="0">
                <a:solidFill>
                  <a:srgbClr val="0000FF"/>
                </a:solidFill>
              </a:rPr>
            </a:br>
            <a:r>
              <a:rPr lang="en-US" altLang="zh-TW" sz="2400" b="1" dirty="0" smtClean="0">
                <a:solidFill>
                  <a:srgbClr val="0000FF"/>
                </a:solidFill>
              </a:rPr>
              <a:t>3.</a:t>
            </a:r>
            <a:r>
              <a:rPr lang="zh-TW" altLang="en-US" sz="2400" b="1" dirty="0" smtClean="0">
                <a:solidFill>
                  <a:srgbClr val="0000FF"/>
                </a:solidFill>
              </a:rPr>
              <a:t>機關辦理最有利標採固定費用或費率之參考作業方式</a:t>
            </a:r>
            <a:r>
              <a:rPr lang="en-US" altLang="zh-TW" sz="2400" b="1" dirty="0" smtClean="0"/>
              <a:t>(</a:t>
            </a:r>
            <a:r>
              <a:rPr lang="zh-TW" altLang="en-US" sz="2400" b="1" dirty="0" smtClean="0"/>
              <a:t>續</a:t>
            </a:r>
            <a:r>
              <a:rPr lang="en-US" altLang="zh-TW" sz="2400" b="1" dirty="0" smtClean="0"/>
              <a:t>)</a:t>
            </a:r>
          </a:p>
        </p:txBody>
      </p:sp>
      <p:sp>
        <p:nvSpPr>
          <p:cNvPr id="3" name="投影片編號版面配置區 2"/>
          <p:cNvSpPr>
            <a:spLocks noGrp="1"/>
          </p:cNvSpPr>
          <p:nvPr>
            <p:ph type="sldNum" sz="quarter" idx="12"/>
          </p:nvPr>
        </p:nvSpPr>
        <p:spPr/>
        <p:txBody>
          <a:bodyPr/>
          <a:lstStyle/>
          <a:p>
            <a:fld id="{1118FB7C-3051-423D-B140-B22D31D849CF}" type="slidenum">
              <a:rPr lang="zh-TW" altLang="en-US" smtClean="0"/>
              <a:pPr/>
              <a:t>166</a:t>
            </a:fld>
            <a:endParaRPr lang="zh-TW" altLang="en-US"/>
          </a:p>
        </p:txBody>
      </p:sp>
    </p:spTree>
    <p:extLst>
      <p:ext uri="{BB962C8B-B14F-4D97-AF65-F5344CB8AC3E}">
        <p14:creationId xmlns:p14="http://schemas.microsoft.com/office/powerpoint/2010/main" val="3856025233"/>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ChangeArrowheads="1"/>
          </p:cNvSpPr>
          <p:nvPr>
            <p:ph type="title"/>
          </p:nvPr>
        </p:nvSpPr>
        <p:spPr>
          <a:xfrm>
            <a:off x="685800" y="260350"/>
            <a:ext cx="7772400" cy="809625"/>
          </a:xfrm>
        </p:spPr>
        <p:txBody>
          <a:bodyPr/>
          <a:lstStyle/>
          <a:p>
            <a:pPr algn="ctr" eaLnBrk="1" hangingPunct="1"/>
            <a:r>
              <a:rPr lang="zh-TW" altLang="en-US" sz="3600" b="1" dirty="0" smtClean="0">
                <a:solidFill>
                  <a:srgbClr val="FF0000"/>
                </a:solidFill>
                <a:latin typeface="新細明體" panose="02020500000000000000" pitchFamily="18" charset="-120"/>
                <a:ea typeface="新細明體" panose="02020500000000000000" pitchFamily="18" charset="-120"/>
              </a:rPr>
              <a:t>「</a:t>
            </a:r>
            <a:r>
              <a:rPr lang="zh-TW" altLang="en-US" sz="3600" b="1" dirty="0" smtClean="0">
                <a:solidFill>
                  <a:srgbClr val="FF0000"/>
                </a:solidFill>
              </a:rPr>
              <a:t>適用最有利標</a:t>
            </a:r>
            <a:r>
              <a:rPr lang="zh-TW" altLang="en-US" sz="3600" b="1" dirty="0" smtClean="0">
                <a:solidFill>
                  <a:srgbClr val="FF0000"/>
                </a:solidFill>
                <a:latin typeface="新細明體" panose="02020500000000000000" pitchFamily="18" charset="-120"/>
                <a:ea typeface="新細明體" panose="02020500000000000000" pitchFamily="18" charset="-120"/>
              </a:rPr>
              <a:t>」</a:t>
            </a:r>
            <a:r>
              <a:rPr lang="zh-TW" altLang="en-US" sz="3600" b="1" dirty="0" smtClean="0">
                <a:solidFill>
                  <a:srgbClr val="FF0000"/>
                </a:solidFill>
              </a:rPr>
              <a:t>作業程序</a:t>
            </a:r>
            <a:r>
              <a:rPr lang="en-US" altLang="zh-TW" sz="3600" b="1" dirty="0" smtClean="0">
                <a:solidFill>
                  <a:srgbClr val="FF0000"/>
                </a:solidFill>
                <a:latin typeface="+mj-ea"/>
              </a:rPr>
              <a:t>4</a:t>
            </a:r>
            <a:r>
              <a:rPr lang="zh-TW" altLang="en-US" dirty="0" smtClean="0"/>
              <a:t> </a:t>
            </a:r>
          </a:p>
        </p:txBody>
      </p:sp>
      <p:sp>
        <p:nvSpPr>
          <p:cNvPr id="108547" name="Rectangle 3"/>
          <p:cNvSpPr>
            <a:spLocks noGrp="1" noChangeArrowheads="1"/>
          </p:cNvSpPr>
          <p:nvPr>
            <p:ph type="body" idx="1"/>
          </p:nvPr>
        </p:nvSpPr>
        <p:spPr>
          <a:xfrm>
            <a:off x="323850" y="1060450"/>
            <a:ext cx="8496300" cy="5327650"/>
          </a:xfrm>
        </p:spPr>
        <p:txBody>
          <a:bodyPr/>
          <a:lstStyle/>
          <a:p>
            <a:pPr eaLnBrk="1" hangingPunct="1">
              <a:buFont typeface="Arial" panose="020B0604020202020204" pitchFamily="34" charset="0"/>
              <a:buChar char="•"/>
            </a:pPr>
            <a:r>
              <a:rPr lang="zh-TW" altLang="en-US" sz="2400" b="1" dirty="0" smtClean="0">
                <a:solidFill>
                  <a:srgbClr val="0000FF"/>
                </a:solidFill>
              </a:rPr>
              <a:t>如有減價之必要，應預先於招標文件標示價格為得協商更改之項目</a:t>
            </a:r>
            <a:r>
              <a:rPr lang="zh-TW" altLang="en-US" sz="2400" b="1" dirty="0" smtClean="0"/>
              <a:t>，並於評定最有利標前，與廠商進行協商程序時洽減之，否則只能就廠商之標價決定是否接受。（採購法第</a:t>
            </a:r>
            <a:r>
              <a:rPr lang="en-US" altLang="zh-TW" sz="2400" b="1" dirty="0" smtClean="0"/>
              <a:t>47</a:t>
            </a:r>
            <a:r>
              <a:rPr lang="zh-TW" altLang="en-US" sz="2400" b="1" dirty="0" smtClean="0"/>
              <a:t>條及最有利標評選辦法第</a:t>
            </a:r>
            <a:r>
              <a:rPr lang="en-US" altLang="zh-TW" sz="2400" b="1" dirty="0" smtClean="0"/>
              <a:t>22</a:t>
            </a:r>
            <a:r>
              <a:rPr lang="zh-TW" altLang="en-US" sz="2400" b="1" dirty="0" smtClean="0"/>
              <a:t>條）</a:t>
            </a:r>
            <a:endParaRPr lang="en-US" altLang="zh-TW" sz="2400" b="1" dirty="0" smtClean="0"/>
          </a:p>
          <a:p>
            <a:pPr eaLnBrk="1" hangingPunct="1">
              <a:buFont typeface="Wingdings" panose="05000000000000000000" pitchFamily="2" charset="2"/>
              <a:buChar char="p"/>
            </a:pPr>
            <a:r>
              <a:rPr lang="zh-TW" altLang="en-US" sz="2400" b="1" dirty="0" smtClean="0"/>
              <a:t>（八）</a:t>
            </a:r>
            <a:r>
              <a:rPr lang="zh-TW" altLang="en-US" sz="2400" b="1" dirty="0" smtClean="0">
                <a:solidFill>
                  <a:srgbClr val="0000FF"/>
                </a:solidFill>
              </a:rPr>
              <a:t>評定最有利標後即決標</a:t>
            </a:r>
            <a:r>
              <a:rPr lang="zh-TW" altLang="en-US" sz="2400" b="1" dirty="0" smtClean="0"/>
              <a:t>。</a:t>
            </a:r>
            <a:r>
              <a:rPr lang="en-US" altLang="zh-TW" sz="2400" b="1" dirty="0" smtClean="0"/>
              <a:t/>
            </a:r>
            <a:br>
              <a:rPr lang="en-US" altLang="zh-TW" sz="2400" b="1" dirty="0" smtClean="0"/>
            </a:br>
            <a:r>
              <a:rPr lang="en-US" altLang="zh-TW" sz="2400" b="1" dirty="0" smtClean="0"/>
              <a:t>1.</a:t>
            </a:r>
            <a:r>
              <a:rPr lang="zh-TW" altLang="en-US" sz="2400" b="1" dirty="0" smtClean="0"/>
              <a:t>如已於招標文件訂明決標之</a:t>
            </a:r>
            <a:r>
              <a:rPr lang="zh-TW" altLang="en-US" sz="2400" b="1" dirty="0" smtClean="0">
                <a:solidFill>
                  <a:srgbClr val="0000FF"/>
                </a:solidFill>
              </a:rPr>
              <a:t>固定金額或費率</a:t>
            </a:r>
            <a:r>
              <a:rPr lang="zh-TW" altLang="en-US" sz="2400" b="1" dirty="0" smtClean="0"/>
              <a:t>者，則以該金額或費率決標</a:t>
            </a:r>
            <a:r>
              <a:rPr lang="en-US" altLang="zh-TW" sz="2400" b="1" dirty="0" smtClean="0"/>
              <a:t/>
            </a:r>
            <a:br>
              <a:rPr lang="en-US" altLang="zh-TW" sz="2400" b="1" dirty="0" smtClean="0"/>
            </a:br>
            <a:r>
              <a:rPr lang="en-US" altLang="zh-TW" sz="2400" b="1" dirty="0" smtClean="0"/>
              <a:t>2.</a:t>
            </a:r>
            <a:r>
              <a:rPr lang="zh-TW" altLang="en-US" sz="2400" b="1" dirty="0" smtClean="0">
                <a:solidFill>
                  <a:srgbClr val="0000FF"/>
                </a:solidFill>
              </a:rPr>
              <a:t>非固定金額或費率者</a:t>
            </a:r>
            <a:r>
              <a:rPr lang="zh-TW" altLang="en-US" sz="2400" b="1" dirty="0" smtClean="0"/>
              <a:t>，以該</a:t>
            </a:r>
            <a:r>
              <a:rPr lang="zh-TW" altLang="en-US" sz="2400" b="1" dirty="0" smtClean="0">
                <a:solidFill>
                  <a:srgbClr val="0000FF"/>
                </a:solidFill>
              </a:rPr>
              <a:t>最有利標廠商之報價</a:t>
            </a:r>
            <a:r>
              <a:rPr lang="zh-TW" altLang="en-US" sz="2400" b="1" dirty="0" smtClean="0"/>
              <a:t>或</a:t>
            </a:r>
            <a:r>
              <a:rPr lang="zh-TW" altLang="en-US" sz="2400" b="1" dirty="0" smtClean="0">
                <a:solidFill>
                  <a:srgbClr val="0000FF"/>
                </a:solidFill>
              </a:rPr>
              <a:t>評選階段協商減價結果為決標價</a:t>
            </a:r>
            <a:r>
              <a:rPr lang="zh-TW" altLang="en-US" sz="2400" b="1" dirty="0" smtClean="0"/>
              <a:t>，不可於評定出最有利標後再以底價或不訂底價方式強迫廠商減價。</a:t>
            </a:r>
            <a:r>
              <a:rPr lang="en-US" altLang="zh-TW" sz="2400" b="1" dirty="0" smtClean="0"/>
              <a:t/>
            </a:r>
            <a:br>
              <a:rPr lang="en-US" altLang="zh-TW" sz="2400" b="1" dirty="0" smtClean="0"/>
            </a:br>
            <a:r>
              <a:rPr lang="en-US" altLang="zh-TW" sz="2400" b="1" dirty="0" smtClean="0"/>
              <a:t>3.</a:t>
            </a:r>
            <a:r>
              <a:rPr lang="zh-TW" altLang="en-US" sz="2400" b="1" dirty="0" smtClean="0"/>
              <a:t>招標文件載明固定費用或費率，廠商報價</a:t>
            </a:r>
            <a:r>
              <a:rPr lang="zh-TW" altLang="en-US" sz="2400" b="1" dirty="0" smtClean="0">
                <a:solidFill>
                  <a:srgbClr val="0000FF"/>
                </a:solidFill>
              </a:rPr>
              <a:t>超過該費用或費率者為不合格標。</a:t>
            </a:r>
            <a:r>
              <a:rPr lang="en-US" altLang="zh-TW" sz="2400" b="1" dirty="0" smtClean="0"/>
              <a:t/>
            </a:r>
            <a:br>
              <a:rPr lang="en-US" altLang="zh-TW" sz="2400" b="1" dirty="0" smtClean="0"/>
            </a:br>
            <a:r>
              <a:rPr lang="en-US" altLang="zh-TW" sz="2400" b="1" dirty="0" smtClean="0"/>
              <a:t>4.</a:t>
            </a:r>
            <a:r>
              <a:rPr lang="zh-TW" altLang="en-US" sz="2400" b="1" dirty="0" smtClean="0"/>
              <a:t>廠商於投標文件內自願減價，</a:t>
            </a:r>
            <a:r>
              <a:rPr lang="zh-TW" altLang="en-US" sz="2400" b="1" dirty="0" smtClean="0">
                <a:solidFill>
                  <a:srgbClr val="0000FF"/>
                </a:solidFill>
              </a:rPr>
              <a:t>依自願減價之金額決標</a:t>
            </a:r>
            <a:r>
              <a:rPr lang="zh-TW" altLang="en-US" sz="2400" b="1" dirty="0" smtClean="0"/>
              <a:t>。</a:t>
            </a:r>
            <a:r>
              <a:rPr lang="en-US" altLang="zh-TW" sz="2400" b="1" dirty="0" smtClean="0"/>
              <a:t/>
            </a:r>
            <a:br>
              <a:rPr lang="en-US" altLang="zh-TW" sz="2400" b="1" dirty="0" smtClean="0"/>
            </a:br>
            <a:endParaRPr lang="en-US" altLang="zh-TW" sz="2400" b="1" dirty="0" smtClean="0"/>
          </a:p>
        </p:txBody>
      </p:sp>
      <p:sp>
        <p:nvSpPr>
          <p:cNvPr id="3" name="投影片編號版面配置區 2"/>
          <p:cNvSpPr>
            <a:spLocks noGrp="1"/>
          </p:cNvSpPr>
          <p:nvPr>
            <p:ph type="sldNum" sz="quarter" idx="12"/>
          </p:nvPr>
        </p:nvSpPr>
        <p:spPr/>
        <p:txBody>
          <a:bodyPr/>
          <a:lstStyle/>
          <a:p>
            <a:fld id="{1118FB7C-3051-423D-B140-B22D31D849CF}" type="slidenum">
              <a:rPr lang="zh-TW" altLang="en-US" smtClean="0"/>
              <a:pPr/>
              <a:t>167</a:t>
            </a:fld>
            <a:endParaRPr lang="zh-TW" altLang="en-US"/>
          </a:p>
        </p:txBody>
      </p:sp>
    </p:spTree>
    <p:extLst>
      <p:ext uri="{BB962C8B-B14F-4D97-AF65-F5344CB8AC3E}">
        <p14:creationId xmlns:p14="http://schemas.microsoft.com/office/powerpoint/2010/main" val="4195582506"/>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ChangeArrowheads="1"/>
          </p:cNvSpPr>
          <p:nvPr>
            <p:ph type="title"/>
          </p:nvPr>
        </p:nvSpPr>
        <p:spPr>
          <a:xfrm>
            <a:off x="468313" y="333375"/>
            <a:ext cx="8424862" cy="719138"/>
          </a:xfrm>
          <a:solidFill>
            <a:srgbClr val="FFFF00"/>
          </a:solidFill>
        </p:spPr>
        <p:txBody>
          <a:bodyPr/>
          <a:lstStyle/>
          <a:p>
            <a:pPr algn="ctr" eaLnBrk="1" hangingPunct="1"/>
            <a:r>
              <a:rPr lang="zh-TW" altLang="en-US" sz="3600" b="1" dirty="0" smtClean="0">
                <a:solidFill>
                  <a:srgbClr val="FF0000"/>
                </a:solidFill>
              </a:rPr>
              <a:t>制衡議題</a:t>
            </a:r>
            <a:r>
              <a:rPr lang="en-US" altLang="zh-TW" sz="3600" b="1" dirty="0" smtClean="0">
                <a:solidFill>
                  <a:srgbClr val="FF0000"/>
                </a:solidFill>
              </a:rPr>
              <a:t>1-</a:t>
            </a:r>
            <a:r>
              <a:rPr lang="zh-TW" altLang="en-US" sz="3600" b="1" dirty="0" smtClean="0">
                <a:solidFill>
                  <a:srgbClr val="FF0000"/>
                </a:solidFill>
              </a:rPr>
              <a:t>預先公告可採行協商措施</a:t>
            </a:r>
            <a:r>
              <a:rPr lang="en-US" altLang="zh-TW" sz="3600" b="1" dirty="0" smtClean="0">
                <a:solidFill>
                  <a:srgbClr val="FF0000"/>
                </a:solidFill>
                <a:latin typeface="+mn-ea"/>
                <a:ea typeface="+mn-ea"/>
              </a:rPr>
              <a:t>1</a:t>
            </a:r>
            <a:endParaRPr lang="zh-TW" altLang="en-US" sz="3600" b="1" dirty="0" smtClean="0">
              <a:solidFill>
                <a:srgbClr val="FF0000"/>
              </a:solidFill>
              <a:latin typeface="+mn-ea"/>
              <a:ea typeface="+mn-ea"/>
            </a:endParaRPr>
          </a:p>
        </p:txBody>
      </p:sp>
      <p:sp>
        <p:nvSpPr>
          <p:cNvPr id="109571" name="Rectangle 3"/>
          <p:cNvSpPr>
            <a:spLocks noGrp="1" noChangeArrowheads="1"/>
          </p:cNvSpPr>
          <p:nvPr>
            <p:ph type="body" idx="1"/>
          </p:nvPr>
        </p:nvSpPr>
        <p:spPr>
          <a:xfrm>
            <a:off x="396875" y="1341438"/>
            <a:ext cx="8496300" cy="4899025"/>
          </a:xfrm>
        </p:spPr>
        <p:txBody>
          <a:bodyPr/>
          <a:lstStyle/>
          <a:p>
            <a:pPr eaLnBrk="1" hangingPunct="1"/>
            <a:r>
              <a:rPr lang="zh-TW" altLang="en-US" sz="2400" b="1" smtClean="0">
                <a:solidFill>
                  <a:srgbClr val="0000FF"/>
                </a:solidFill>
              </a:rPr>
              <a:t>採公開招標</a:t>
            </a:r>
            <a:r>
              <a:rPr lang="zh-TW" altLang="zh-TW" sz="2400" b="1" smtClean="0">
                <a:solidFill>
                  <a:srgbClr val="0000FF"/>
                </a:solidFill>
              </a:rPr>
              <a:t>、</a:t>
            </a:r>
            <a:r>
              <a:rPr lang="zh-TW" altLang="en-US" sz="2400" b="1" smtClean="0">
                <a:solidFill>
                  <a:srgbClr val="0000FF"/>
                </a:solidFill>
              </a:rPr>
              <a:t>最有利標決標之重要機制</a:t>
            </a:r>
            <a:r>
              <a:rPr lang="zh-TW" altLang="en-US" sz="2400" b="1" smtClean="0">
                <a:solidFill>
                  <a:srgbClr val="0000FF"/>
                </a:solidFill>
                <a:latin typeface="新細明體" panose="02020500000000000000" pitchFamily="18" charset="-120"/>
                <a:ea typeface="新細明體" panose="02020500000000000000" pitchFamily="18" charset="-120"/>
              </a:rPr>
              <a:t>：</a:t>
            </a:r>
            <a:r>
              <a:rPr lang="en-US" altLang="zh-TW" sz="2400" b="1" smtClean="0">
                <a:solidFill>
                  <a:srgbClr val="0000FF"/>
                </a:solidFill>
                <a:latin typeface="新細明體" panose="02020500000000000000" pitchFamily="18" charset="-120"/>
                <a:ea typeface="新細明體" panose="02020500000000000000" pitchFamily="18" charset="-120"/>
              </a:rPr>
              <a:t/>
            </a:r>
            <a:br>
              <a:rPr lang="en-US" altLang="zh-TW" sz="2400" b="1" smtClean="0">
                <a:solidFill>
                  <a:srgbClr val="0000FF"/>
                </a:solidFill>
                <a:latin typeface="新細明體" panose="02020500000000000000" pitchFamily="18" charset="-120"/>
                <a:ea typeface="新細明體" panose="02020500000000000000" pitchFamily="18" charset="-120"/>
              </a:rPr>
            </a:br>
            <a:r>
              <a:rPr lang="zh-TW" altLang="zh-TW" sz="2400" b="1" smtClean="0">
                <a:solidFill>
                  <a:srgbClr val="0000FF"/>
                </a:solidFill>
              </a:rPr>
              <a:t>機關依前二條之規定</a:t>
            </a:r>
            <a:r>
              <a:rPr lang="zh-TW" altLang="zh-TW" sz="2400" b="1" smtClean="0">
                <a:solidFill>
                  <a:srgbClr val="FF0000"/>
                </a:solidFill>
              </a:rPr>
              <a:t>採行協商措施者</a:t>
            </a:r>
            <a:r>
              <a:rPr lang="zh-TW" altLang="zh-TW" sz="2400" b="1" smtClean="0">
                <a:solidFill>
                  <a:srgbClr val="0000FF"/>
                </a:solidFill>
              </a:rPr>
              <a:t>，應依下列原則辦理：三、原招標文件已標示得更改項目之內容，</a:t>
            </a:r>
            <a:r>
              <a:rPr lang="zh-TW" altLang="zh-TW" sz="2400" b="1" smtClean="0">
                <a:solidFill>
                  <a:srgbClr val="FF0000"/>
                </a:solidFill>
              </a:rPr>
              <a:t>始得</a:t>
            </a:r>
            <a:r>
              <a:rPr lang="zh-TW" altLang="zh-TW" sz="2400" b="1" smtClean="0">
                <a:solidFill>
                  <a:srgbClr val="0000FF"/>
                </a:solidFill>
              </a:rPr>
              <a:t>納入協商。</a:t>
            </a:r>
            <a:r>
              <a:rPr lang="en-US" altLang="zh-TW" sz="2400" b="1" smtClean="0">
                <a:solidFill>
                  <a:srgbClr val="0000FF"/>
                </a:solidFill>
              </a:rPr>
              <a:t>(</a:t>
            </a:r>
            <a:r>
              <a:rPr lang="zh-TW" altLang="en-US" sz="2400" b="1" smtClean="0">
                <a:solidFill>
                  <a:srgbClr val="0000FF"/>
                </a:solidFill>
              </a:rPr>
              <a:t>採購法第</a:t>
            </a:r>
            <a:r>
              <a:rPr lang="en-US" altLang="zh-TW" sz="2400" b="1" smtClean="0">
                <a:solidFill>
                  <a:srgbClr val="0000FF"/>
                </a:solidFill>
              </a:rPr>
              <a:t>57</a:t>
            </a:r>
            <a:r>
              <a:rPr lang="zh-TW" altLang="en-US" sz="2400" b="1" smtClean="0">
                <a:solidFill>
                  <a:srgbClr val="0000FF"/>
                </a:solidFill>
              </a:rPr>
              <a:t>條第</a:t>
            </a:r>
            <a:r>
              <a:rPr lang="en-US" altLang="zh-TW" sz="2400" b="1" smtClean="0">
                <a:solidFill>
                  <a:srgbClr val="0000FF"/>
                </a:solidFill>
              </a:rPr>
              <a:t>1</a:t>
            </a:r>
            <a:r>
              <a:rPr lang="zh-TW" altLang="en-US" sz="2400" b="1" smtClean="0">
                <a:solidFill>
                  <a:srgbClr val="0000FF"/>
                </a:solidFill>
              </a:rPr>
              <a:t>項第</a:t>
            </a:r>
            <a:r>
              <a:rPr lang="en-US" altLang="zh-TW" sz="2400" b="1" smtClean="0">
                <a:solidFill>
                  <a:srgbClr val="0000FF"/>
                </a:solidFill>
              </a:rPr>
              <a:t>3</a:t>
            </a:r>
            <a:r>
              <a:rPr lang="zh-TW" altLang="en-US" sz="2400" b="1" smtClean="0">
                <a:solidFill>
                  <a:srgbClr val="0000FF"/>
                </a:solidFill>
              </a:rPr>
              <a:t>款</a:t>
            </a:r>
            <a:r>
              <a:rPr lang="en-US" altLang="zh-TW" sz="2400" b="1" smtClean="0">
                <a:solidFill>
                  <a:srgbClr val="0000FF"/>
                </a:solidFill>
              </a:rPr>
              <a:t>)</a:t>
            </a:r>
          </a:p>
          <a:p>
            <a:pPr eaLnBrk="1" hangingPunct="1"/>
            <a:r>
              <a:rPr lang="zh-TW" altLang="en-US" sz="2400" b="1" smtClean="0"/>
              <a:t>評定最有利標後即決標。如已於招標文件訂明決標之</a:t>
            </a:r>
            <a:r>
              <a:rPr lang="zh-TW" altLang="en-US" sz="2400" b="1" smtClean="0">
                <a:solidFill>
                  <a:srgbClr val="0000FF"/>
                </a:solidFill>
              </a:rPr>
              <a:t>固定金額或費率者，則以該金額或費率決標</a:t>
            </a:r>
            <a:r>
              <a:rPr lang="zh-TW" altLang="en-US" sz="2400" b="1" smtClean="0"/>
              <a:t>；非固定金額或費率者，以該最有利標廠商之報價或評選階段協商減價結果為決標價，</a:t>
            </a:r>
            <a:r>
              <a:rPr lang="zh-TW" altLang="en-US" sz="2400" b="1" u="sng" smtClean="0">
                <a:solidFill>
                  <a:srgbClr val="FF0000"/>
                </a:solidFill>
              </a:rPr>
              <a:t>不可於評定出最有利標後再洽廠商減價。</a:t>
            </a:r>
            <a:r>
              <a:rPr lang="en-US" altLang="zh-TW" sz="2400" b="1" u="sng" smtClean="0">
                <a:solidFill>
                  <a:srgbClr val="FF0000"/>
                </a:solidFill>
              </a:rPr>
              <a:t/>
            </a:r>
            <a:br>
              <a:rPr lang="en-US" altLang="zh-TW" sz="2400" b="1" u="sng" smtClean="0">
                <a:solidFill>
                  <a:srgbClr val="FF0000"/>
                </a:solidFill>
              </a:rPr>
            </a:br>
            <a:r>
              <a:rPr lang="zh-TW" altLang="en-US" sz="2400" b="1" u="sng" smtClean="0">
                <a:solidFill>
                  <a:srgbClr val="FF0000"/>
                </a:solidFill>
              </a:rPr>
              <a:t>如有減價之必要</a:t>
            </a:r>
            <a:r>
              <a:rPr lang="zh-TW" altLang="en-US" sz="2400" b="1" u="sng" smtClean="0"/>
              <a:t>，</a:t>
            </a:r>
            <a:r>
              <a:rPr lang="zh-TW" altLang="en-US" sz="2400" b="1" u="sng" smtClean="0">
                <a:solidFill>
                  <a:srgbClr val="0000FF"/>
                </a:solidFill>
              </a:rPr>
              <a:t>應預先</a:t>
            </a:r>
            <a:r>
              <a:rPr lang="zh-TW" altLang="en-US" sz="2400" b="1" u="sng" smtClean="0"/>
              <a:t>於招標文件標示價格</a:t>
            </a:r>
            <a:r>
              <a:rPr lang="zh-TW" altLang="en-US" sz="2400" b="1" u="sng" smtClean="0">
                <a:solidFill>
                  <a:srgbClr val="FF0000"/>
                </a:solidFill>
              </a:rPr>
              <a:t>為得協商更改之項目，</a:t>
            </a:r>
            <a:r>
              <a:rPr lang="zh-TW" altLang="en-US" sz="2400" b="1" u="sng" smtClean="0"/>
              <a:t>並於評定最有利標前，與廠商進行協商程序時洽減之</a:t>
            </a:r>
            <a:r>
              <a:rPr lang="zh-TW" altLang="en-US" sz="2400" b="1" smtClean="0"/>
              <a:t>，否則只能</a:t>
            </a:r>
            <a:r>
              <a:rPr lang="zh-TW" altLang="en-US" sz="2400" b="1" u="sng" smtClean="0">
                <a:solidFill>
                  <a:srgbClr val="FF0000"/>
                </a:solidFill>
              </a:rPr>
              <a:t>就廠商之標價決定是否接受。</a:t>
            </a:r>
            <a:r>
              <a:rPr lang="zh-TW" altLang="en-US" sz="2400" b="1" smtClean="0"/>
              <a:t>（採購法第四十七條及最有利標評選辦法第二十二條）</a:t>
            </a:r>
          </a:p>
        </p:txBody>
      </p:sp>
      <p:sp>
        <p:nvSpPr>
          <p:cNvPr id="3" name="投影片編號版面配置區 2"/>
          <p:cNvSpPr>
            <a:spLocks noGrp="1"/>
          </p:cNvSpPr>
          <p:nvPr>
            <p:ph type="sldNum" sz="quarter" idx="12"/>
          </p:nvPr>
        </p:nvSpPr>
        <p:spPr/>
        <p:txBody>
          <a:bodyPr/>
          <a:lstStyle/>
          <a:p>
            <a:fld id="{1118FB7C-3051-423D-B140-B22D31D849CF}" type="slidenum">
              <a:rPr lang="zh-TW" altLang="en-US" smtClean="0"/>
              <a:pPr/>
              <a:t>168</a:t>
            </a:fld>
            <a:endParaRPr lang="zh-TW" altLang="en-US"/>
          </a:p>
        </p:txBody>
      </p:sp>
    </p:spTree>
    <p:extLst>
      <p:ext uri="{BB962C8B-B14F-4D97-AF65-F5344CB8AC3E}">
        <p14:creationId xmlns:p14="http://schemas.microsoft.com/office/powerpoint/2010/main" val="2270541857"/>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title"/>
          </p:nvPr>
        </p:nvSpPr>
        <p:spPr>
          <a:xfrm>
            <a:off x="539750" y="404813"/>
            <a:ext cx="8064500" cy="719137"/>
          </a:xfrm>
        </p:spPr>
        <p:txBody>
          <a:bodyPr/>
          <a:lstStyle/>
          <a:p>
            <a:pPr algn="ctr" eaLnBrk="1" hangingPunct="1"/>
            <a:r>
              <a:rPr lang="zh-TW" altLang="en-US" sz="3600" b="1" dirty="0" smtClean="0">
                <a:solidFill>
                  <a:srgbClr val="FF0000"/>
                </a:solidFill>
              </a:rPr>
              <a:t>制衡議題</a:t>
            </a:r>
            <a:r>
              <a:rPr lang="en-US" altLang="zh-TW" sz="3600" b="1" dirty="0" smtClean="0">
                <a:solidFill>
                  <a:srgbClr val="FF0000"/>
                </a:solidFill>
              </a:rPr>
              <a:t>1-</a:t>
            </a:r>
            <a:r>
              <a:rPr lang="zh-TW" altLang="en-US" sz="3600" b="1" dirty="0" smtClean="0">
                <a:solidFill>
                  <a:srgbClr val="FF0000"/>
                </a:solidFill>
              </a:rPr>
              <a:t>預先公告可採行協商措施</a:t>
            </a:r>
            <a:r>
              <a:rPr lang="en-US" altLang="zh-TW" sz="3600" b="1" dirty="0">
                <a:solidFill>
                  <a:srgbClr val="FF0000"/>
                </a:solidFill>
                <a:latin typeface="+mn-ea"/>
                <a:ea typeface="+mn-ea"/>
              </a:rPr>
              <a:t>2</a:t>
            </a:r>
            <a:endParaRPr lang="zh-TW" altLang="en-US" sz="3600" b="1" dirty="0">
              <a:solidFill>
                <a:srgbClr val="FF0000"/>
              </a:solidFill>
              <a:latin typeface="+mn-ea"/>
              <a:ea typeface="+mn-ea"/>
            </a:endParaRPr>
          </a:p>
        </p:txBody>
      </p:sp>
      <p:sp>
        <p:nvSpPr>
          <p:cNvPr id="17411" name="Rectangle 3"/>
          <p:cNvSpPr>
            <a:spLocks noGrp="1" noChangeArrowheads="1"/>
          </p:cNvSpPr>
          <p:nvPr>
            <p:ph type="body" idx="1"/>
          </p:nvPr>
        </p:nvSpPr>
        <p:spPr>
          <a:xfrm>
            <a:off x="404813" y="1196975"/>
            <a:ext cx="8318500" cy="4752975"/>
          </a:xfrm>
        </p:spPr>
        <p:txBody>
          <a:bodyPr>
            <a:normAutofit fontScale="92500" lnSpcReduction="10000"/>
          </a:bodyPr>
          <a:lstStyle/>
          <a:p>
            <a:pPr eaLnBrk="1" hangingPunct="1">
              <a:buFont typeface="Wingdings" panose="05000000000000000000" pitchFamily="2" charset="2"/>
              <a:buChar char="p"/>
              <a:defRPr/>
            </a:pPr>
            <a:r>
              <a:rPr lang="zh-TW" altLang="en-US" sz="2400" b="1" dirty="0" smtClean="0"/>
              <a:t>相關函釋</a:t>
            </a:r>
            <a:r>
              <a:rPr lang="zh-TW" altLang="en-US" sz="2400" b="1" dirty="0" smtClean="0">
                <a:latin typeface="新細明體" panose="02020500000000000000" pitchFamily="18" charset="-120"/>
                <a:ea typeface="新細明體" panose="02020500000000000000" pitchFamily="18" charset="-120"/>
              </a:rPr>
              <a:t>：</a:t>
            </a:r>
            <a:r>
              <a:rPr lang="en-US" altLang="zh-TW" sz="2400" b="1" dirty="0" smtClean="0">
                <a:latin typeface="新細明體" panose="02020500000000000000" pitchFamily="18" charset="-120"/>
                <a:ea typeface="新細明體" panose="02020500000000000000" pitchFamily="18" charset="-120"/>
              </a:rPr>
              <a:t/>
            </a:r>
            <a:br>
              <a:rPr lang="en-US" altLang="zh-TW" sz="2400" b="1" dirty="0" smtClean="0">
                <a:latin typeface="新細明體" panose="02020500000000000000" pitchFamily="18" charset="-120"/>
                <a:ea typeface="新細明體" panose="02020500000000000000" pitchFamily="18" charset="-120"/>
              </a:rPr>
            </a:br>
            <a:r>
              <a:rPr lang="en-US" altLang="zh-TW" sz="2400" b="1" dirty="0" smtClean="0"/>
              <a:t>(</a:t>
            </a:r>
            <a:r>
              <a:rPr lang="zh-TW" altLang="en-US" sz="2400" b="1" dirty="0" smtClean="0"/>
              <a:t>一</a:t>
            </a:r>
            <a:r>
              <a:rPr lang="en-US" altLang="zh-TW" sz="2400" b="1" dirty="0" smtClean="0"/>
              <a:t>)</a:t>
            </a:r>
            <a:r>
              <a:rPr lang="zh-TW" altLang="en-US" sz="2400" b="1" dirty="0" smtClean="0">
                <a:solidFill>
                  <a:srgbClr val="FF0000"/>
                </a:solidFill>
              </a:rPr>
              <a:t>招標文件未納入協商規定者，招標機關於評選過程中不得採行協商措施。</a:t>
            </a:r>
            <a:r>
              <a:rPr lang="en-US" altLang="zh-TW" sz="2400" b="1" dirty="0" smtClean="0">
                <a:solidFill>
                  <a:srgbClr val="FF0000"/>
                </a:solidFill>
              </a:rPr>
              <a:t/>
            </a:r>
            <a:br>
              <a:rPr lang="en-US" altLang="zh-TW" sz="2400" b="1" dirty="0" smtClean="0">
                <a:solidFill>
                  <a:srgbClr val="FF0000"/>
                </a:solidFill>
              </a:rPr>
            </a:br>
            <a:r>
              <a:rPr lang="en-US" altLang="zh-TW" sz="2400" b="1" dirty="0" smtClean="0"/>
              <a:t>(</a:t>
            </a:r>
            <a:r>
              <a:rPr lang="zh-TW" altLang="en-US" sz="2400" b="1" dirty="0" smtClean="0"/>
              <a:t>二</a:t>
            </a:r>
            <a:r>
              <a:rPr lang="en-US" altLang="zh-TW" sz="2400" b="1" dirty="0" smtClean="0"/>
              <a:t>)</a:t>
            </a:r>
            <a:r>
              <a:rPr lang="zh-TW" altLang="en-US" sz="2400" b="1" dirty="0" smtClean="0"/>
              <a:t>採行協商措施時，如</a:t>
            </a:r>
            <a:r>
              <a:rPr lang="zh-TW" altLang="en-US" sz="2400" b="1" dirty="0" smtClean="0">
                <a:solidFill>
                  <a:srgbClr val="FF0000"/>
                </a:solidFill>
              </a:rPr>
              <a:t>僅與序位第一之廠商協商，而未與其他合於招標文件規定之投標廠商協商</a:t>
            </a:r>
            <a:r>
              <a:rPr lang="zh-TW" altLang="en-US" sz="2400" b="1" dirty="0" smtClean="0"/>
              <a:t>，違反政府採購法第</a:t>
            </a:r>
            <a:r>
              <a:rPr lang="en-US" altLang="zh-TW" sz="2400" b="1" dirty="0" smtClean="0"/>
              <a:t>57</a:t>
            </a:r>
            <a:r>
              <a:rPr lang="zh-TW" altLang="en-US" sz="2400" b="1" dirty="0" smtClean="0"/>
              <a:t>條第</a:t>
            </a:r>
            <a:r>
              <a:rPr lang="en-US" altLang="zh-TW" sz="2400" b="1" dirty="0" smtClean="0"/>
              <a:t>2</a:t>
            </a:r>
            <a:r>
              <a:rPr lang="zh-TW" altLang="en-US" sz="2400" b="1" dirty="0" smtClean="0"/>
              <a:t>款規定。</a:t>
            </a:r>
            <a:r>
              <a:rPr lang="en-US" altLang="zh-TW" sz="2400" b="1" dirty="0" smtClean="0"/>
              <a:t/>
            </a:r>
            <a:br>
              <a:rPr lang="en-US" altLang="zh-TW" sz="2400" b="1" dirty="0" smtClean="0"/>
            </a:br>
            <a:r>
              <a:rPr lang="en-US" altLang="zh-TW" sz="2400" b="1" dirty="0" smtClean="0"/>
              <a:t>(</a:t>
            </a:r>
            <a:r>
              <a:rPr lang="zh-TW" altLang="en-US" sz="2400" b="1" dirty="0" smtClean="0"/>
              <a:t>六</a:t>
            </a:r>
            <a:r>
              <a:rPr lang="en-US" altLang="zh-TW" sz="2400" b="1" dirty="0" smtClean="0"/>
              <a:t>)</a:t>
            </a:r>
            <a:r>
              <a:rPr lang="zh-TW" altLang="en-US" sz="2400" b="1" dirty="0" smtClean="0"/>
              <a:t>爾後辦理涉及最有利標之採購，建議由取得採購專業人員資格者為之。九十四年三月十一日 工程企字第○九四○○○七二二九○號 </a:t>
            </a:r>
          </a:p>
          <a:p>
            <a:pPr eaLnBrk="1" hangingPunct="1">
              <a:defRPr/>
            </a:pPr>
            <a:r>
              <a:rPr lang="zh-TW" altLang="en-US" sz="2400" b="1" dirty="0" smtClean="0"/>
              <a:t>如招標文件規定允許採行協商措施者，</a:t>
            </a:r>
            <a:r>
              <a:rPr lang="zh-TW" altLang="en-US" sz="2400" b="1" dirty="0" smtClean="0">
                <a:solidFill>
                  <a:srgbClr val="FF0000"/>
                </a:solidFill>
              </a:rPr>
              <a:t>廠商得於協商程序修改投標文件內容</a:t>
            </a:r>
            <a:r>
              <a:rPr lang="zh-TW" altLang="en-US" sz="2400" b="1" dirty="0" smtClean="0"/>
              <a:t>。 </a:t>
            </a:r>
            <a:r>
              <a:rPr lang="en-US" altLang="zh-TW" sz="2400" b="1" dirty="0" smtClean="0"/>
              <a:t/>
            </a:r>
            <a:br>
              <a:rPr lang="en-US" altLang="zh-TW" sz="2400" b="1" dirty="0" smtClean="0"/>
            </a:br>
            <a:r>
              <a:rPr lang="zh-TW" altLang="en-US" sz="2400" b="1" dirty="0" smtClean="0"/>
              <a:t>工程會</a:t>
            </a:r>
            <a:r>
              <a:rPr lang="en-US" altLang="zh-TW" sz="2400" b="1" dirty="0" smtClean="0"/>
              <a:t>94</a:t>
            </a:r>
            <a:r>
              <a:rPr lang="zh-TW" altLang="en-US" sz="2400" b="1" dirty="0" smtClean="0"/>
              <a:t>年</a:t>
            </a:r>
            <a:r>
              <a:rPr lang="en-US" altLang="zh-TW" sz="2400" b="1" dirty="0" smtClean="0"/>
              <a:t>2</a:t>
            </a:r>
            <a:r>
              <a:rPr lang="zh-TW" altLang="en-US" sz="2400" b="1" dirty="0" smtClean="0"/>
              <a:t>月</a:t>
            </a:r>
            <a:r>
              <a:rPr lang="en-US" altLang="zh-TW" sz="2400" b="1" dirty="0" smtClean="0"/>
              <a:t>14</a:t>
            </a:r>
            <a:r>
              <a:rPr lang="zh-TW" altLang="en-US" sz="2400" b="1" dirty="0" smtClean="0"/>
              <a:t>日 </a:t>
            </a:r>
            <a:r>
              <a:rPr lang="en-US" altLang="zh-TW" sz="2400" b="1" dirty="0" smtClean="0"/>
              <a:t>94</a:t>
            </a:r>
            <a:r>
              <a:rPr lang="zh-TW" altLang="en-US" sz="2400" b="1" dirty="0" smtClean="0"/>
              <a:t>工程企傳字第</a:t>
            </a:r>
            <a:r>
              <a:rPr lang="en-US" altLang="zh-TW" sz="2400" b="1" dirty="0" smtClean="0"/>
              <a:t>0203</a:t>
            </a:r>
            <a:r>
              <a:rPr lang="zh-TW" altLang="en-US" sz="2400" b="1" dirty="0" smtClean="0"/>
              <a:t>號 </a:t>
            </a:r>
            <a:br>
              <a:rPr lang="zh-TW" altLang="en-US" sz="2400" b="1" dirty="0" smtClean="0"/>
            </a:br>
            <a:r>
              <a:rPr lang="zh-TW" altLang="en-US" sz="2400" b="1" dirty="0" smtClean="0"/>
              <a:t/>
            </a:r>
            <a:br>
              <a:rPr lang="zh-TW" altLang="en-US" sz="2400" b="1" dirty="0" smtClean="0"/>
            </a:br>
            <a:endParaRPr lang="zh-TW" altLang="en-US" sz="2400" b="1" dirty="0" smtClean="0"/>
          </a:p>
        </p:txBody>
      </p:sp>
      <p:sp>
        <p:nvSpPr>
          <p:cNvPr id="3" name="投影片編號版面配置區 2"/>
          <p:cNvSpPr>
            <a:spLocks noGrp="1"/>
          </p:cNvSpPr>
          <p:nvPr>
            <p:ph type="sldNum" sz="quarter" idx="12"/>
          </p:nvPr>
        </p:nvSpPr>
        <p:spPr/>
        <p:txBody>
          <a:bodyPr/>
          <a:lstStyle/>
          <a:p>
            <a:fld id="{1118FB7C-3051-423D-B140-B22D31D849CF}" type="slidenum">
              <a:rPr lang="zh-TW" altLang="en-US" smtClean="0"/>
              <a:pPr/>
              <a:t>169</a:t>
            </a:fld>
            <a:endParaRPr lang="zh-TW" altLang="en-US"/>
          </a:p>
        </p:txBody>
      </p:sp>
    </p:spTree>
    <p:extLst>
      <p:ext uri="{BB962C8B-B14F-4D97-AF65-F5344CB8AC3E}">
        <p14:creationId xmlns:p14="http://schemas.microsoft.com/office/powerpoint/2010/main" val="17268740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idx="4294967295"/>
          </p:nvPr>
        </p:nvSpPr>
        <p:spPr>
          <a:xfrm>
            <a:off x="395536" y="116632"/>
            <a:ext cx="8507413" cy="847725"/>
          </a:xfrm>
        </p:spPr>
        <p:txBody>
          <a:bodyPr anchor="ctr"/>
          <a:lstStyle/>
          <a:p>
            <a:pPr algn="ctr">
              <a:spcBef>
                <a:spcPts val="900"/>
              </a:spcBef>
              <a:spcAft>
                <a:spcPts val="0"/>
              </a:spcAft>
              <a:defRPr/>
            </a:pPr>
            <a:r>
              <a:rPr lang="zh-TW" altLang="zh-TW" sz="3600" b="1" kern="150" dirty="0" smtClean="0">
                <a:solidFill>
                  <a:srgbClr val="FF0000"/>
                </a:solidFill>
                <a:latin typeface="Times New Roman" panose="02020603050405020304" pitchFamily="18" charset="0"/>
              </a:rPr>
              <a:t>政府採購各階段防弊機制及執行要點</a:t>
            </a:r>
            <a:r>
              <a:rPr lang="en-US" altLang="zh-TW" sz="3600" b="1" kern="150" dirty="0" smtClean="0">
                <a:solidFill>
                  <a:srgbClr val="FF0000"/>
                </a:solidFill>
                <a:latin typeface="Times New Roman" panose="02020603050405020304" pitchFamily="18" charset="0"/>
              </a:rPr>
              <a:t>7</a:t>
            </a:r>
            <a:endParaRPr lang="zh-TW" altLang="zh-TW" sz="3600" kern="150" dirty="0">
              <a:solidFill>
                <a:srgbClr val="FF0000"/>
              </a:solidFill>
              <a:latin typeface="Times New Roman" panose="02020603050405020304" pitchFamily="18" charset="0"/>
              <a:ea typeface="新細明體, PMingLiU"/>
            </a:endParaRPr>
          </a:p>
        </p:txBody>
      </p:sp>
      <p:sp>
        <p:nvSpPr>
          <p:cNvPr id="184323" name="Rectangle 3"/>
          <p:cNvSpPr>
            <a:spLocks noGrp="1" noChangeArrowheads="1"/>
          </p:cNvSpPr>
          <p:nvPr>
            <p:ph type="body" idx="4294967295"/>
          </p:nvPr>
        </p:nvSpPr>
        <p:spPr>
          <a:xfrm>
            <a:off x="467544" y="731788"/>
            <a:ext cx="8229600" cy="465138"/>
          </a:xfrm>
        </p:spPr>
        <p:txBody>
          <a:bodyPr/>
          <a:lstStyle/>
          <a:p>
            <a:pPr>
              <a:buClr>
                <a:srgbClr val="C00000"/>
              </a:buClr>
              <a:defRPr/>
            </a:pPr>
            <a:r>
              <a:rPr lang="zh-TW" altLang="en-US" sz="2400" b="1" dirty="0">
                <a:latin typeface="+mn-ea"/>
              </a:rPr>
              <a:t>參、履約驗收階段</a:t>
            </a:r>
            <a:endParaRPr lang="en-US" altLang="zh-TW" sz="2000" dirty="0" smtClean="0">
              <a:latin typeface="+mn-ea"/>
            </a:endParaRPr>
          </a:p>
        </p:txBody>
      </p:sp>
      <p:graphicFrame>
        <p:nvGraphicFramePr>
          <p:cNvPr id="3" name="表格 2"/>
          <p:cNvGraphicFramePr>
            <a:graphicFrameLocks noGrp="1"/>
          </p:cNvGraphicFramePr>
          <p:nvPr>
            <p:extLst/>
          </p:nvPr>
        </p:nvGraphicFramePr>
        <p:xfrm>
          <a:off x="272209" y="1211596"/>
          <a:ext cx="8424935" cy="5241739"/>
        </p:xfrm>
        <a:graphic>
          <a:graphicData uri="http://schemas.openxmlformats.org/drawingml/2006/table">
            <a:tbl>
              <a:tblPr firstRow="1" firstCol="1" bandRow="1"/>
              <a:tblGrid>
                <a:gridCol w="410973">
                  <a:extLst>
                    <a:ext uri="{9D8B030D-6E8A-4147-A177-3AD203B41FA5}">
                      <a16:colId xmlns:a16="http://schemas.microsoft.com/office/drawing/2014/main" xmlns="" val="2528879163"/>
                    </a:ext>
                  </a:extLst>
                </a:gridCol>
                <a:gridCol w="1232916">
                  <a:extLst>
                    <a:ext uri="{9D8B030D-6E8A-4147-A177-3AD203B41FA5}">
                      <a16:colId xmlns:a16="http://schemas.microsoft.com/office/drawing/2014/main" xmlns="" val="3028446773"/>
                    </a:ext>
                  </a:extLst>
                </a:gridCol>
                <a:gridCol w="6781046">
                  <a:extLst>
                    <a:ext uri="{9D8B030D-6E8A-4147-A177-3AD203B41FA5}">
                      <a16:colId xmlns:a16="http://schemas.microsoft.com/office/drawing/2014/main" xmlns="" val="2386730043"/>
                    </a:ext>
                  </a:extLst>
                </a:gridCol>
              </a:tblGrid>
              <a:tr h="655217">
                <a:tc>
                  <a:txBody>
                    <a:bodyPr/>
                    <a:lstStyle/>
                    <a:p>
                      <a:pPr algn="ctr">
                        <a:lnSpc>
                          <a:spcPts val="2300"/>
                        </a:lnSpc>
                        <a:spcAft>
                          <a:spcPts val="0"/>
                        </a:spcAft>
                      </a:pPr>
                      <a:r>
                        <a:rPr lang="zh-TW" sz="2000" b="1" kern="150" dirty="0">
                          <a:solidFill>
                            <a:srgbClr val="000000"/>
                          </a:solidFill>
                          <a:effectLst/>
                          <a:latin typeface="Times New Roman" panose="02020603050405020304" pitchFamily="18" charset="0"/>
                          <a:ea typeface="標楷體" panose="03000509000000000000" pitchFamily="65" charset="-120"/>
                        </a:rPr>
                        <a:t>項次</a:t>
                      </a:r>
                      <a:endParaRPr lang="zh-TW" sz="2000" b="1" kern="150" dirty="0">
                        <a:effectLst/>
                        <a:latin typeface="Times New Roman" panose="02020603050405020304" pitchFamily="18" charset="0"/>
                        <a:ea typeface="新細明體, PMingLiU"/>
                      </a:endParaRPr>
                    </a:p>
                  </a:txBody>
                  <a:tcPr marL="9778" marR="9778"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300"/>
                        </a:lnSpc>
                        <a:spcAft>
                          <a:spcPts val="0"/>
                        </a:spcAft>
                      </a:pPr>
                      <a:r>
                        <a:rPr lang="zh-TW" sz="2000" b="1" kern="150">
                          <a:solidFill>
                            <a:srgbClr val="000000"/>
                          </a:solidFill>
                          <a:effectLst/>
                          <a:latin typeface="Times New Roman" panose="02020603050405020304" pitchFamily="18" charset="0"/>
                          <a:ea typeface="標楷體" panose="03000509000000000000" pitchFamily="65" charset="-120"/>
                        </a:rPr>
                        <a:t>防弊機制</a:t>
                      </a:r>
                      <a:endParaRPr lang="zh-TW" sz="2000" b="1" kern="150">
                        <a:effectLst/>
                        <a:latin typeface="Times New Roman" panose="02020603050405020304" pitchFamily="18" charset="0"/>
                        <a:ea typeface="新細明體, PMingLiU"/>
                      </a:endParaRPr>
                    </a:p>
                  </a:txBody>
                  <a:tcPr marL="9778" marR="97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300"/>
                        </a:lnSpc>
                        <a:spcAft>
                          <a:spcPts val="0"/>
                        </a:spcAft>
                      </a:pPr>
                      <a:r>
                        <a:rPr lang="zh-TW" sz="2000" b="1" kern="150">
                          <a:solidFill>
                            <a:srgbClr val="000000"/>
                          </a:solidFill>
                          <a:effectLst/>
                          <a:latin typeface="Times New Roman" panose="02020603050405020304" pitchFamily="18" charset="0"/>
                          <a:ea typeface="標楷體" panose="03000509000000000000" pitchFamily="65" charset="-120"/>
                        </a:rPr>
                        <a:t>執行要點</a:t>
                      </a:r>
                      <a:endParaRPr lang="zh-TW" sz="2000" b="1" kern="150">
                        <a:effectLst/>
                        <a:latin typeface="Times New Roman" panose="02020603050405020304" pitchFamily="18" charset="0"/>
                        <a:ea typeface="新細明體, PMingLiU"/>
                      </a:endParaRPr>
                    </a:p>
                  </a:txBody>
                  <a:tcPr marL="9778" marR="97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596372825"/>
                  </a:ext>
                </a:extLst>
              </a:tr>
              <a:tr h="4586522">
                <a:tc>
                  <a:txBody>
                    <a:bodyPr/>
                    <a:lstStyle/>
                    <a:p>
                      <a:pPr algn="ctr">
                        <a:lnSpc>
                          <a:spcPts val="2300"/>
                        </a:lnSpc>
                        <a:spcAft>
                          <a:spcPts val="0"/>
                        </a:spcAft>
                      </a:pPr>
                      <a:r>
                        <a:rPr lang="zh-TW" sz="2000" b="1" kern="150" dirty="0">
                          <a:solidFill>
                            <a:srgbClr val="000000"/>
                          </a:solidFill>
                          <a:effectLst/>
                          <a:latin typeface="Times New Roman" panose="02020603050405020304" pitchFamily="18" charset="0"/>
                          <a:ea typeface="標楷體" panose="03000509000000000000" pitchFamily="65" charset="-120"/>
                        </a:rPr>
                        <a:t>二</a:t>
                      </a:r>
                      <a:endParaRPr lang="zh-TW" sz="2000" b="1" kern="150" dirty="0">
                        <a:effectLst/>
                        <a:latin typeface="Times New Roman" panose="02020603050405020304" pitchFamily="18" charset="0"/>
                        <a:ea typeface="新細明體, PMingLiU"/>
                      </a:endParaRPr>
                    </a:p>
                  </a:txBody>
                  <a:tcPr marL="9778" marR="9778"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2300"/>
                        </a:lnSpc>
                        <a:spcAft>
                          <a:spcPts val="0"/>
                        </a:spcAft>
                      </a:pPr>
                      <a:r>
                        <a:rPr lang="zh-TW" sz="2000" b="1" kern="150">
                          <a:solidFill>
                            <a:srgbClr val="000000"/>
                          </a:solidFill>
                          <a:effectLst/>
                          <a:latin typeface="Times New Roman" panose="02020603050405020304" pitchFamily="18" charset="0"/>
                          <a:ea typeface="標楷體" panose="03000509000000000000" pitchFamily="65" charset="-120"/>
                          <a:cs typeface="標楷體" panose="03000509000000000000" pitchFamily="65" charset="-120"/>
                        </a:rPr>
                        <a:t>確認廠商自行履約，避免廠商轉包或借牌</a:t>
                      </a:r>
                      <a:endParaRPr lang="zh-TW" sz="2000" b="1" kern="150">
                        <a:effectLst/>
                        <a:latin typeface="Times New Roman" panose="02020603050405020304" pitchFamily="18" charset="0"/>
                        <a:ea typeface="新細明體, PMingLiU"/>
                      </a:endParaRPr>
                    </a:p>
                  </a:txBody>
                  <a:tcPr marL="9778" marR="97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lvl="0" indent="0" algn="just">
                        <a:lnSpc>
                          <a:spcPts val="2300"/>
                        </a:lnSpc>
                        <a:spcAft>
                          <a:spcPts val="0"/>
                        </a:spcAft>
                        <a:buFont typeface="+mj-lt"/>
                        <a:buNone/>
                      </a:pPr>
                      <a:r>
                        <a:rPr lang="en-US" altLang="zh-TW" sz="2000" b="1" u="sng" kern="150" dirty="0" smtClean="0">
                          <a:solidFill>
                            <a:srgbClr val="000000"/>
                          </a:solidFill>
                          <a:effectLst/>
                          <a:latin typeface="Times New Roman" panose="02020603050405020304" pitchFamily="18" charset="0"/>
                          <a:ea typeface="標楷體" panose="03000509000000000000" pitchFamily="65" charset="-120"/>
                        </a:rPr>
                        <a:t>1.</a:t>
                      </a:r>
                      <a:r>
                        <a:rPr lang="zh-TW" sz="2000" b="1" u="sng" kern="150" dirty="0" smtClean="0">
                          <a:solidFill>
                            <a:srgbClr val="000000"/>
                          </a:solidFill>
                          <a:effectLst/>
                          <a:latin typeface="Times New Roman" panose="02020603050405020304" pitchFamily="18" charset="0"/>
                          <a:ea typeface="標楷體" panose="03000509000000000000" pitchFamily="65" charset="-120"/>
                        </a:rPr>
                        <a:t>廠商</a:t>
                      </a:r>
                      <a:r>
                        <a:rPr lang="zh-TW" sz="2000" b="1" u="sng" kern="150" dirty="0">
                          <a:solidFill>
                            <a:srgbClr val="000000"/>
                          </a:solidFill>
                          <a:effectLst/>
                          <a:latin typeface="Times New Roman" panose="02020603050405020304" pitchFamily="18" charset="0"/>
                          <a:ea typeface="標楷體" panose="03000509000000000000" pitchFamily="65" charset="-120"/>
                        </a:rPr>
                        <a:t>自行履行契約主要部分</a:t>
                      </a:r>
                      <a:endParaRPr lang="zh-TW" sz="2000" b="1" kern="150" dirty="0">
                        <a:effectLst/>
                        <a:latin typeface="Times New Roman" panose="02020603050405020304" pitchFamily="18" charset="0"/>
                        <a:ea typeface="新細明體, PMingLiU"/>
                      </a:endParaRPr>
                    </a:p>
                    <a:p>
                      <a:pPr indent="304800" algn="just">
                        <a:lnSpc>
                          <a:spcPts val="2300"/>
                        </a:lnSpc>
                        <a:spcAft>
                          <a:spcPts val="0"/>
                        </a:spcAft>
                      </a:pPr>
                      <a:r>
                        <a:rPr lang="zh-TW" sz="2000" b="1" kern="150" dirty="0">
                          <a:solidFill>
                            <a:srgbClr val="000000"/>
                          </a:solidFill>
                          <a:effectLst/>
                          <a:latin typeface="Times New Roman" panose="02020603050405020304" pitchFamily="18" charset="0"/>
                          <a:ea typeface="標楷體" panose="03000509000000000000" pitchFamily="65" charset="-120"/>
                        </a:rPr>
                        <a:t>查察廠商是否自行履行工程、勞務契約之全部或主要部分，不得有轉包情形（廠商履行財物契約，其需經一定履約過程，非以現成財物供應者，準用之）；如有，應解除或終止契約、沒收履約保證金、通知刊登政府採購公報拒絕往來，並得要求損害賠償。</a:t>
                      </a:r>
                      <a:endParaRPr lang="zh-TW" sz="2000" b="1" kern="150" dirty="0">
                        <a:effectLst/>
                        <a:latin typeface="Times New Roman" panose="02020603050405020304" pitchFamily="18" charset="0"/>
                        <a:ea typeface="新細明體, PMingLiU"/>
                      </a:endParaRPr>
                    </a:p>
                    <a:p>
                      <a:pPr marL="0" lvl="0" indent="0" algn="just">
                        <a:lnSpc>
                          <a:spcPts val="2300"/>
                        </a:lnSpc>
                        <a:spcAft>
                          <a:spcPts val="0"/>
                        </a:spcAft>
                        <a:buFont typeface="+mj-lt"/>
                        <a:buNone/>
                      </a:pPr>
                      <a:r>
                        <a:rPr lang="en-US" altLang="zh-TW" sz="2000" b="1" u="sng" kern="150" dirty="0" smtClean="0">
                          <a:solidFill>
                            <a:srgbClr val="000000"/>
                          </a:solidFill>
                          <a:effectLst/>
                          <a:latin typeface="Times New Roman" panose="02020603050405020304" pitchFamily="18" charset="0"/>
                          <a:ea typeface="標楷體" panose="03000509000000000000" pitchFamily="65" charset="-120"/>
                        </a:rPr>
                        <a:t>2.</a:t>
                      </a:r>
                      <a:r>
                        <a:rPr lang="zh-TW" sz="2000" b="1" u="sng" kern="150" dirty="0" smtClean="0">
                          <a:solidFill>
                            <a:srgbClr val="000000"/>
                          </a:solidFill>
                          <a:effectLst/>
                          <a:latin typeface="Times New Roman" panose="02020603050405020304" pitchFamily="18" charset="0"/>
                          <a:ea typeface="標楷體" panose="03000509000000000000" pitchFamily="65" charset="-120"/>
                        </a:rPr>
                        <a:t>查</a:t>
                      </a:r>
                      <a:r>
                        <a:rPr lang="zh-TW" sz="2000" b="1" u="sng" kern="150" dirty="0">
                          <a:solidFill>
                            <a:srgbClr val="000000"/>
                          </a:solidFill>
                          <a:effectLst/>
                          <a:latin typeface="Times New Roman" panose="02020603050405020304" pitchFamily="18" charset="0"/>
                          <a:ea typeface="標楷體" panose="03000509000000000000" pitchFamily="65" charset="-120"/>
                        </a:rPr>
                        <a:t>察可能轉包之情形</a:t>
                      </a:r>
                      <a:endParaRPr lang="zh-TW" sz="2000" b="1" kern="150" dirty="0">
                        <a:effectLst/>
                        <a:latin typeface="Times New Roman" panose="02020603050405020304" pitchFamily="18" charset="0"/>
                        <a:ea typeface="新細明體, PMingLiU"/>
                      </a:endParaRPr>
                    </a:p>
                    <a:p>
                      <a:pPr indent="304800" algn="just">
                        <a:lnSpc>
                          <a:spcPts val="2300"/>
                        </a:lnSpc>
                        <a:spcAft>
                          <a:spcPts val="0"/>
                        </a:spcAft>
                      </a:pPr>
                      <a:r>
                        <a:rPr lang="zh-TW" sz="2000" b="1" kern="150" dirty="0">
                          <a:solidFill>
                            <a:srgbClr val="000000"/>
                          </a:solidFill>
                          <a:effectLst/>
                          <a:latin typeface="Times New Roman" panose="02020603050405020304" pitchFamily="18" charset="0"/>
                          <a:ea typeface="標楷體" panose="03000509000000000000" pitchFamily="65" charset="-120"/>
                        </a:rPr>
                        <a:t>為避免廠商轉包或借牌參與採購，機關應加強廠商履約管理，落實執行督導，查察是否有下列可能轉包之情形：</a:t>
                      </a:r>
                      <a:endParaRPr lang="zh-TW" sz="2000" b="1" kern="150" dirty="0">
                        <a:effectLst/>
                        <a:latin typeface="Times New Roman" panose="02020603050405020304" pitchFamily="18" charset="0"/>
                        <a:ea typeface="新細明體, PMingLiU"/>
                      </a:endParaRPr>
                    </a:p>
                    <a:p>
                      <a:pPr algn="just">
                        <a:lnSpc>
                          <a:spcPts val="2300"/>
                        </a:lnSpc>
                        <a:spcAft>
                          <a:spcPts val="0"/>
                        </a:spcAft>
                      </a:pPr>
                      <a:r>
                        <a:rPr lang="zh-TW" sz="2000" b="1" kern="150" dirty="0">
                          <a:solidFill>
                            <a:srgbClr val="000000"/>
                          </a:solidFill>
                          <a:effectLst/>
                          <a:latin typeface="Times New Roman" panose="02020603050405020304" pitchFamily="18" charset="0"/>
                          <a:ea typeface="標楷體" panose="03000509000000000000" pitchFamily="65" charset="-120"/>
                        </a:rPr>
                        <a:t>（</a:t>
                      </a:r>
                      <a:r>
                        <a:rPr lang="en-US" sz="2000" b="1" kern="150" dirty="0">
                          <a:solidFill>
                            <a:srgbClr val="000000"/>
                          </a:solidFill>
                          <a:effectLst/>
                          <a:latin typeface="Times New Roman" panose="02020603050405020304" pitchFamily="18" charset="0"/>
                          <a:ea typeface="標楷體" panose="03000509000000000000" pitchFamily="65" charset="-120"/>
                        </a:rPr>
                        <a:t>1</a:t>
                      </a:r>
                      <a:r>
                        <a:rPr lang="zh-TW" sz="2000" b="1" kern="150" dirty="0">
                          <a:solidFill>
                            <a:srgbClr val="000000"/>
                          </a:solidFill>
                          <a:effectLst/>
                          <a:latin typeface="Times New Roman" panose="02020603050405020304" pitchFamily="18" charset="0"/>
                          <a:ea typeface="標楷體" panose="03000509000000000000" pitchFamily="65" charset="-120"/>
                        </a:rPr>
                        <a:t>）參與履約人員或決策人員非得標廠商人員。</a:t>
                      </a:r>
                      <a:endParaRPr lang="zh-TW" sz="2000" b="1" kern="150" dirty="0">
                        <a:effectLst/>
                        <a:latin typeface="Times New Roman" panose="02020603050405020304" pitchFamily="18" charset="0"/>
                        <a:ea typeface="新細明體, PMingLiU"/>
                      </a:endParaRPr>
                    </a:p>
                    <a:p>
                      <a:pPr marL="381000" indent="-381000" algn="just">
                        <a:lnSpc>
                          <a:spcPts val="2300"/>
                        </a:lnSpc>
                        <a:spcAft>
                          <a:spcPts val="0"/>
                        </a:spcAft>
                      </a:pPr>
                      <a:r>
                        <a:rPr lang="zh-TW" sz="2000" b="1" kern="150" dirty="0">
                          <a:solidFill>
                            <a:srgbClr val="000000"/>
                          </a:solidFill>
                          <a:effectLst/>
                          <a:latin typeface="Times New Roman" panose="02020603050405020304" pitchFamily="18" charset="0"/>
                          <a:ea typeface="標楷體" panose="03000509000000000000" pitchFamily="65" charset="-120"/>
                        </a:rPr>
                        <a:t>（</a:t>
                      </a:r>
                      <a:r>
                        <a:rPr lang="en-US" sz="2000" b="1" kern="150" dirty="0">
                          <a:solidFill>
                            <a:srgbClr val="000000"/>
                          </a:solidFill>
                          <a:effectLst/>
                          <a:latin typeface="Times New Roman" panose="02020603050405020304" pitchFamily="18" charset="0"/>
                          <a:ea typeface="標楷體" panose="03000509000000000000" pitchFamily="65" charset="-120"/>
                        </a:rPr>
                        <a:t>2</a:t>
                      </a:r>
                      <a:r>
                        <a:rPr lang="zh-TW" sz="2000" b="1" kern="150" dirty="0">
                          <a:solidFill>
                            <a:srgbClr val="000000"/>
                          </a:solidFill>
                          <a:effectLst/>
                          <a:latin typeface="Times New Roman" panose="02020603050405020304" pitchFamily="18" charset="0"/>
                          <a:ea typeface="標楷體" panose="03000509000000000000" pitchFamily="65" charset="-120"/>
                        </a:rPr>
                        <a:t>）工地主任、安衛人員、品管人員非得標廠商員工或違反營造業法</a:t>
                      </a:r>
                      <a:r>
                        <a:rPr lang="en-US" sz="2000" b="1" kern="150" dirty="0">
                          <a:solidFill>
                            <a:srgbClr val="000000"/>
                          </a:solidFill>
                          <a:effectLst/>
                          <a:latin typeface="Times New Roman" panose="02020603050405020304" pitchFamily="18" charset="0"/>
                          <a:ea typeface="標楷體" panose="03000509000000000000" pitchFamily="65" charset="-120"/>
                        </a:rPr>
                        <a:t>(</a:t>
                      </a:r>
                      <a:r>
                        <a:rPr lang="zh-TW" sz="2000" b="1" kern="150" dirty="0">
                          <a:solidFill>
                            <a:srgbClr val="000000"/>
                          </a:solidFill>
                          <a:effectLst/>
                          <a:latin typeface="Times New Roman" panose="02020603050405020304" pitchFamily="18" charset="0"/>
                          <a:ea typeface="標楷體" panose="03000509000000000000" pitchFamily="65" charset="-120"/>
                        </a:rPr>
                        <a:t>查證勞健保薪資扣繳憑單</a:t>
                      </a:r>
                      <a:r>
                        <a:rPr lang="en-US" sz="2000" b="1" kern="150" dirty="0">
                          <a:solidFill>
                            <a:srgbClr val="000000"/>
                          </a:solidFill>
                          <a:effectLst/>
                          <a:latin typeface="Times New Roman" panose="02020603050405020304" pitchFamily="18" charset="0"/>
                          <a:ea typeface="標楷體" panose="03000509000000000000" pitchFamily="65" charset="-120"/>
                        </a:rPr>
                        <a:t>)</a:t>
                      </a:r>
                      <a:r>
                        <a:rPr lang="zh-TW" sz="2000" b="1" kern="150" dirty="0">
                          <a:solidFill>
                            <a:srgbClr val="000000"/>
                          </a:solidFill>
                          <a:effectLst/>
                          <a:latin typeface="Times New Roman" panose="02020603050405020304" pitchFamily="18" charset="0"/>
                          <a:ea typeface="標楷體" panose="03000509000000000000" pitchFamily="65" charset="-120"/>
                        </a:rPr>
                        <a:t>。</a:t>
                      </a:r>
                      <a:endParaRPr lang="zh-TW" sz="2000" b="1" kern="150" dirty="0">
                        <a:effectLst/>
                        <a:latin typeface="Times New Roman" panose="02020603050405020304" pitchFamily="18" charset="0"/>
                        <a:ea typeface="新細明體, PMingLiU"/>
                      </a:endParaRPr>
                    </a:p>
                    <a:p>
                      <a:pPr algn="just">
                        <a:lnSpc>
                          <a:spcPts val="2300"/>
                        </a:lnSpc>
                        <a:spcAft>
                          <a:spcPts val="0"/>
                        </a:spcAft>
                      </a:pPr>
                      <a:r>
                        <a:rPr lang="zh-TW" sz="2000" b="1" kern="150" dirty="0">
                          <a:solidFill>
                            <a:srgbClr val="000000"/>
                          </a:solidFill>
                          <a:effectLst/>
                          <a:latin typeface="Times New Roman" panose="02020603050405020304" pitchFamily="18" charset="0"/>
                          <a:ea typeface="標楷體" panose="03000509000000000000" pitchFamily="65" charset="-120"/>
                        </a:rPr>
                        <a:t>（</a:t>
                      </a:r>
                      <a:r>
                        <a:rPr lang="en-US" sz="2000" b="1" kern="150" dirty="0">
                          <a:solidFill>
                            <a:srgbClr val="000000"/>
                          </a:solidFill>
                          <a:effectLst/>
                          <a:latin typeface="Times New Roman" panose="02020603050405020304" pitchFamily="18" charset="0"/>
                          <a:ea typeface="標楷體" panose="03000509000000000000" pitchFamily="65" charset="-120"/>
                        </a:rPr>
                        <a:t>3</a:t>
                      </a:r>
                      <a:r>
                        <a:rPr lang="zh-TW" sz="2000" b="1" kern="150" dirty="0">
                          <a:solidFill>
                            <a:srgbClr val="000000"/>
                          </a:solidFill>
                          <a:effectLst/>
                          <a:latin typeface="Times New Roman" panose="02020603050405020304" pitchFamily="18" charset="0"/>
                          <a:ea typeface="標楷體" panose="03000509000000000000" pitchFamily="65" charset="-120"/>
                        </a:rPr>
                        <a:t>）實際施工廠商之聯絡地址、電話非得標廠商之地址、電話。</a:t>
                      </a:r>
                      <a:endParaRPr lang="zh-TW" sz="2000" b="1" kern="150" dirty="0">
                        <a:effectLst/>
                        <a:latin typeface="Times New Roman" panose="02020603050405020304" pitchFamily="18" charset="0"/>
                        <a:ea typeface="新細明體, PMingLiU"/>
                      </a:endParaRPr>
                    </a:p>
                  </a:txBody>
                  <a:tcPr marL="9778" marR="97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029171364"/>
                  </a:ext>
                </a:extLst>
              </a:tr>
            </a:tbl>
          </a:graphicData>
        </a:graphic>
      </p:graphicFrame>
      <p:sp>
        <p:nvSpPr>
          <p:cNvPr id="4" name="投影片編號版面配置區 3"/>
          <p:cNvSpPr>
            <a:spLocks noGrp="1"/>
          </p:cNvSpPr>
          <p:nvPr>
            <p:ph type="sldNum" sz="quarter" idx="12"/>
          </p:nvPr>
        </p:nvSpPr>
        <p:spPr/>
        <p:txBody>
          <a:bodyPr/>
          <a:lstStyle/>
          <a:p>
            <a:fld id="{1118FB7C-3051-423D-B140-B22D31D849CF}" type="slidenum">
              <a:rPr lang="zh-TW" altLang="en-US" smtClean="0"/>
              <a:pPr/>
              <a:t>17</a:t>
            </a:fld>
            <a:endParaRPr lang="zh-TW" altLang="en-US"/>
          </a:p>
        </p:txBody>
      </p:sp>
    </p:spTree>
    <p:extLst>
      <p:ext uri="{BB962C8B-B14F-4D97-AF65-F5344CB8AC3E}">
        <p14:creationId xmlns:p14="http://schemas.microsoft.com/office/powerpoint/2010/main" val="4034470120"/>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ChangeArrowheads="1"/>
          </p:cNvSpPr>
          <p:nvPr>
            <p:ph type="title"/>
          </p:nvPr>
        </p:nvSpPr>
        <p:spPr>
          <a:xfrm>
            <a:off x="395288" y="333375"/>
            <a:ext cx="8640762" cy="866775"/>
          </a:xfrm>
        </p:spPr>
        <p:txBody>
          <a:bodyPr/>
          <a:lstStyle/>
          <a:p>
            <a:pPr algn="ctr" eaLnBrk="1" hangingPunct="1"/>
            <a:r>
              <a:rPr lang="zh-TW" altLang="en-US" sz="4000" b="1" smtClean="0">
                <a:solidFill>
                  <a:srgbClr val="FF0000"/>
                </a:solidFill>
              </a:rPr>
              <a:t>制衡議題 </a:t>
            </a:r>
            <a:r>
              <a:rPr lang="en-US" altLang="zh-TW" sz="4000" b="1" smtClean="0">
                <a:solidFill>
                  <a:srgbClr val="FF0000"/>
                </a:solidFill>
              </a:rPr>
              <a:t>2</a:t>
            </a:r>
            <a:r>
              <a:rPr lang="zh-TW" altLang="en-US" sz="4000" b="1" smtClean="0">
                <a:solidFill>
                  <a:srgbClr val="FF0000"/>
                </a:solidFill>
              </a:rPr>
              <a:t> </a:t>
            </a:r>
            <a:r>
              <a:rPr lang="en-US" altLang="zh-TW" sz="4000" b="1" smtClean="0">
                <a:solidFill>
                  <a:srgbClr val="FF0000"/>
                </a:solidFill>
              </a:rPr>
              <a:t>–</a:t>
            </a:r>
            <a:r>
              <a:rPr lang="zh-TW" altLang="en-US" sz="4000" b="1" smtClean="0">
                <a:solidFill>
                  <a:srgbClr val="FF0000"/>
                </a:solidFill>
              </a:rPr>
              <a:t>宜增設「創意」評選項目</a:t>
            </a:r>
          </a:p>
        </p:txBody>
      </p:sp>
      <p:sp>
        <p:nvSpPr>
          <p:cNvPr id="111619" name="Rectangle 3"/>
          <p:cNvSpPr>
            <a:spLocks noGrp="1" noChangeArrowheads="1"/>
          </p:cNvSpPr>
          <p:nvPr>
            <p:ph type="body" idx="1"/>
          </p:nvPr>
        </p:nvSpPr>
        <p:spPr>
          <a:xfrm>
            <a:off x="395288" y="1268413"/>
            <a:ext cx="8424862" cy="4968875"/>
          </a:xfrm>
        </p:spPr>
        <p:txBody>
          <a:bodyPr/>
          <a:lstStyle/>
          <a:p>
            <a:pPr eaLnBrk="1" hangingPunct="1">
              <a:buFont typeface="Wingdings" panose="05000000000000000000" pitchFamily="2" charset="2"/>
              <a:buChar char="p"/>
            </a:pPr>
            <a:r>
              <a:rPr lang="zh-TW" altLang="zh-TW" sz="2400" b="1" smtClean="0">
                <a:solidFill>
                  <a:srgbClr val="C00000"/>
                </a:solidFill>
              </a:rPr>
              <a:t>增設「創意」</a:t>
            </a:r>
            <a:r>
              <a:rPr lang="zh-TW" altLang="en-US" sz="2400" b="1" smtClean="0">
                <a:solidFill>
                  <a:srgbClr val="C00000"/>
                </a:solidFill>
              </a:rPr>
              <a:t>評選項目：</a:t>
            </a:r>
            <a:r>
              <a:rPr lang="zh-TW" altLang="en-US" sz="2400" b="1" smtClean="0"/>
              <a:t>招標文件訂明決標之固定金額或費率者，則以該金額或費率決標；</a:t>
            </a:r>
            <a:r>
              <a:rPr lang="zh-TW" altLang="zh-TW" sz="2400" b="1" smtClean="0">
                <a:solidFill>
                  <a:srgbClr val="0000FF"/>
                </a:solidFill>
              </a:rPr>
              <a:t>採固定價格給付者，宜於評選項目中增設「創意」或「廠商承諾額外給付機關情形」之項目，以避免得標廠商發生超額利潤</a:t>
            </a:r>
            <a:r>
              <a:rPr lang="zh-TW" altLang="zh-TW" sz="2400" b="1" smtClean="0"/>
              <a:t>。但廠商所提供之「創意」或「廠商承諾額外給付機關情形」內容，以與採購標的有關者為限。</a:t>
            </a:r>
            <a:r>
              <a:rPr lang="en-US" altLang="zh-TW" sz="2400" b="1" smtClean="0"/>
              <a:t>(</a:t>
            </a:r>
            <a:r>
              <a:rPr lang="zh-TW" altLang="zh-TW" sz="2400" b="1" smtClean="0"/>
              <a:t>最有利標作業手冊肆、</a:t>
            </a:r>
            <a:r>
              <a:rPr lang="en-US" altLang="zh-TW" sz="2400" b="1" smtClean="0"/>
              <a:t>(</a:t>
            </a:r>
            <a:r>
              <a:rPr lang="zh-TW" altLang="zh-TW" sz="2400" b="1" smtClean="0"/>
              <a:t>最有利標評選作業</a:t>
            </a:r>
            <a:r>
              <a:rPr lang="en-US" altLang="zh-TW" sz="2400" b="1" smtClean="0"/>
              <a:t>)</a:t>
            </a:r>
            <a:r>
              <a:rPr lang="zh-TW" altLang="zh-TW" sz="2400" b="1" smtClean="0"/>
              <a:t>二、</a:t>
            </a:r>
            <a:r>
              <a:rPr lang="en-US" altLang="zh-TW" sz="2400" b="1" smtClean="0"/>
              <a:t>(</a:t>
            </a:r>
            <a:r>
              <a:rPr lang="zh-TW" altLang="zh-TW" sz="2400" b="1" smtClean="0"/>
              <a:t>訂定評選項目、配分及權重</a:t>
            </a:r>
            <a:r>
              <a:rPr lang="en-US" altLang="zh-TW" sz="2400" b="1" smtClean="0"/>
              <a:t>)5)</a:t>
            </a:r>
          </a:p>
          <a:p>
            <a:pPr eaLnBrk="1" hangingPunct="1">
              <a:buFont typeface="Wingdings" panose="05000000000000000000" pitchFamily="2" charset="2"/>
              <a:buChar char="p"/>
            </a:pPr>
            <a:r>
              <a:rPr lang="zh-TW" altLang="en-US" sz="2400" b="1" smtClean="0"/>
              <a:t>非固定金額或費率者，以該最有利標廠商之報價或評選階段協商減價結果為決標價，</a:t>
            </a:r>
            <a:r>
              <a:rPr lang="zh-TW" altLang="en-US" sz="2400" b="1" u="sng" smtClean="0">
                <a:solidFill>
                  <a:srgbClr val="FF0000"/>
                </a:solidFill>
              </a:rPr>
              <a:t>不可於評定出最有利標後再洽廠商減價。</a:t>
            </a:r>
            <a:r>
              <a:rPr lang="en-US" altLang="zh-TW" sz="2400" b="1" smtClean="0"/>
              <a:t>(</a:t>
            </a:r>
            <a:r>
              <a:rPr lang="zh-TW" altLang="en-US" sz="2400" b="1" smtClean="0"/>
              <a:t>機關辦理最有利標採固定費用或費率之參考作業方式</a:t>
            </a:r>
            <a:r>
              <a:rPr lang="zh-TW" altLang="en-US" sz="2400" b="1" smtClean="0">
                <a:latin typeface="新細明體" panose="02020500000000000000" pitchFamily="18" charset="-120"/>
                <a:ea typeface="新細明體" panose="02020500000000000000" pitchFamily="18" charset="-120"/>
              </a:rPr>
              <a:t>；</a:t>
            </a:r>
            <a:r>
              <a:rPr lang="zh-TW" altLang="en-US" sz="2400" b="1" smtClean="0"/>
              <a:t>工程會 </a:t>
            </a:r>
            <a:r>
              <a:rPr lang="en-US" altLang="zh-TW" sz="2400" b="1" smtClean="0"/>
              <a:t>99</a:t>
            </a:r>
            <a:r>
              <a:rPr lang="zh-TW" altLang="en-US" sz="2400" b="1" smtClean="0"/>
              <a:t>年</a:t>
            </a:r>
            <a:r>
              <a:rPr lang="en-US" altLang="zh-TW" sz="2400" b="1" smtClean="0"/>
              <a:t>4</a:t>
            </a:r>
            <a:r>
              <a:rPr lang="zh-TW" altLang="en-US" sz="2400" b="1" smtClean="0"/>
              <a:t>月</a:t>
            </a:r>
            <a:r>
              <a:rPr lang="en-US" altLang="zh-TW" sz="2400" b="1" smtClean="0"/>
              <a:t>14</a:t>
            </a:r>
            <a:r>
              <a:rPr lang="zh-TW" altLang="en-US" sz="2400" b="1" smtClean="0"/>
              <a:t>日工程企字第</a:t>
            </a:r>
            <a:r>
              <a:rPr lang="en-US" altLang="zh-TW" sz="2400" b="1" smtClean="0"/>
              <a:t>09900145930</a:t>
            </a:r>
            <a:r>
              <a:rPr lang="zh-TW" altLang="en-US" sz="2400" b="1" smtClean="0"/>
              <a:t>號</a:t>
            </a:r>
            <a:r>
              <a:rPr lang="en-US" altLang="zh-TW" sz="2400" b="1" smtClean="0"/>
              <a:t>)</a:t>
            </a:r>
            <a:r>
              <a:rPr lang="zh-TW" altLang="en-US" sz="2400" b="1" smtClean="0"/>
              <a:t/>
            </a:r>
            <a:br>
              <a:rPr lang="zh-TW" altLang="en-US" sz="2400" b="1" smtClean="0"/>
            </a:br>
            <a:endParaRPr lang="zh-TW" altLang="en-US" sz="2400" b="1" smtClean="0"/>
          </a:p>
        </p:txBody>
      </p:sp>
      <p:sp>
        <p:nvSpPr>
          <p:cNvPr id="3" name="投影片編號版面配置區 2"/>
          <p:cNvSpPr>
            <a:spLocks noGrp="1"/>
          </p:cNvSpPr>
          <p:nvPr>
            <p:ph type="sldNum" sz="quarter" idx="12"/>
          </p:nvPr>
        </p:nvSpPr>
        <p:spPr/>
        <p:txBody>
          <a:bodyPr/>
          <a:lstStyle/>
          <a:p>
            <a:fld id="{1118FB7C-3051-423D-B140-B22D31D849CF}" type="slidenum">
              <a:rPr lang="zh-TW" altLang="en-US" smtClean="0"/>
              <a:pPr/>
              <a:t>170</a:t>
            </a:fld>
            <a:endParaRPr lang="zh-TW" altLang="en-US"/>
          </a:p>
        </p:txBody>
      </p:sp>
    </p:spTree>
    <p:extLst>
      <p:ext uri="{BB962C8B-B14F-4D97-AF65-F5344CB8AC3E}">
        <p14:creationId xmlns:p14="http://schemas.microsoft.com/office/powerpoint/2010/main" val="1736798791"/>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ChangeArrowheads="1"/>
          </p:cNvSpPr>
          <p:nvPr>
            <p:ph type="title"/>
          </p:nvPr>
        </p:nvSpPr>
        <p:spPr>
          <a:xfrm>
            <a:off x="395288" y="333375"/>
            <a:ext cx="8137525" cy="865188"/>
          </a:xfrm>
        </p:spPr>
        <p:txBody>
          <a:bodyPr/>
          <a:lstStyle/>
          <a:p>
            <a:pPr algn="ctr" eaLnBrk="1" hangingPunct="1"/>
            <a:r>
              <a:rPr lang="zh-TW" altLang="en-US" sz="4000" b="1" smtClean="0">
                <a:solidFill>
                  <a:srgbClr val="FF0000"/>
                </a:solidFill>
              </a:rPr>
              <a:t>議題</a:t>
            </a:r>
            <a:r>
              <a:rPr lang="en-US" altLang="zh-TW" sz="4000" b="1" smtClean="0">
                <a:solidFill>
                  <a:srgbClr val="FF0000"/>
                </a:solidFill>
              </a:rPr>
              <a:t>3-</a:t>
            </a:r>
            <a:r>
              <a:rPr lang="zh-TW" altLang="en-US" sz="4000" b="1" smtClean="0">
                <a:solidFill>
                  <a:srgbClr val="FF0000"/>
                </a:solidFill>
              </a:rPr>
              <a:t>固定費用決標需價格分析</a:t>
            </a:r>
          </a:p>
        </p:txBody>
      </p:sp>
      <p:sp>
        <p:nvSpPr>
          <p:cNvPr id="112643" name="Rectangle 3"/>
          <p:cNvSpPr>
            <a:spLocks noGrp="1" noChangeArrowheads="1"/>
          </p:cNvSpPr>
          <p:nvPr>
            <p:ph type="body" idx="1"/>
          </p:nvPr>
        </p:nvSpPr>
        <p:spPr>
          <a:xfrm>
            <a:off x="250825" y="1187450"/>
            <a:ext cx="8569325" cy="5111750"/>
          </a:xfrm>
        </p:spPr>
        <p:txBody>
          <a:bodyPr/>
          <a:lstStyle/>
          <a:p>
            <a:pPr eaLnBrk="1" hangingPunct="1">
              <a:lnSpc>
                <a:spcPct val="90000"/>
              </a:lnSpc>
            </a:pPr>
            <a:r>
              <a:rPr lang="zh-TW" altLang="en-US" sz="2400" b="1" smtClean="0">
                <a:solidFill>
                  <a:srgbClr val="C00000"/>
                </a:solidFill>
              </a:rPr>
              <a:t>決標採固定金額者，契約變更時如無報價單，議價乏依據</a:t>
            </a:r>
            <a:r>
              <a:rPr lang="zh-TW" altLang="en-US" sz="2400" b="1" smtClean="0">
                <a:latin typeface="新細明體" panose="02020500000000000000" pitchFamily="18" charset="-120"/>
                <a:ea typeface="新細明體" panose="02020500000000000000" pitchFamily="18" charset="-120"/>
              </a:rPr>
              <a:t>：</a:t>
            </a:r>
            <a:r>
              <a:rPr lang="en-US" altLang="zh-TW" sz="2400" b="1" smtClean="0">
                <a:latin typeface="新細明體" panose="02020500000000000000" pitchFamily="18" charset="-120"/>
                <a:ea typeface="新細明體" panose="02020500000000000000" pitchFamily="18" charset="-120"/>
              </a:rPr>
              <a:t/>
            </a:r>
            <a:br>
              <a:rPr lang="en-US" altLang="zh-TW" sz="2400" b="1" smtClean="0">
                <a:latin typeface="新細明體" panose="02020500000000000000" pitchFamily="18" charset="-120"/>
                <a:ea typeface="新細明體" panose="02020500000000000000" pitchFamily="18" charset="-120"/>
              </a:rPr>
            </a:br>
            <a:r>
              <a:rPr lang="zh-TW" altLang="en-US" sz="2400" b="1" smtClean="0"/>
              <a:t>招標文件訂明決標之固定金額或費率者，則以該金額或費率決標</a:t>
            </a:r>
            <a:r>
              <a:rPr lang="zh-TW" altLang="zh-TW" sz="2400" b="1" smtClean="0">
                <a:solidFill>
                  <a:srgbClr val="0000FF"/>
                </a:solidFill>
              </a:rPr>
              <a:t>，</a:t>
            </a:r>
            <a:r>
              <a:rPr lang="zh-TW" altLang="en-US" sz="2400" b="1" smtClean="0"/>
              <a:t>實務上招標文件仍需要規範價格分析，法規面如下</a:t>
            </a:r>
            <a:r>
              <a:rPr lang="zh-TW" altLang="en-US" sz="2400" b="1" smtClean="0">
                <a:latin typeface="新細明體" panose="02020500000000000000" pitchFamily="18" charset="-120"/>
                <a:ea typeface="新細明體" panose="02020500000000000000" pitchFamily="18" charset="-120"/>
              </a:rPr>
              <a:t>：</a:t>
            </a:r>
            <a:endParaRPr lang="en-US" altLang="zh-TW" sz="2400" b="1" smtClean="0">
              <a:latin typeface="新細明體" panose="02020500000000000000" pitchFamily="18" charset="-120"/>
              <a:ea typeface="新細明體" panose="02020500000000000000" pitchFamily="18" charset="-120"/>
            </a:endParaRPr>
          </a:p>
          <a:p>
            <a:pPr eaLnBrk="1" hangingPunct="1">
              <a:lnSpc>
                <a:spcPct val="90000"/>
              </a:lnSpc>
              <a:buFont typeface="Wingdings" panose="05000000000000000000" pitchFamily="2" charset="2"/>
              <a:buChar char="l"/>
            </a:pPr>
            <a:r>
              <a:rPr lang="en-US" altLang="zh-TW" sz="2400" b="1" smtClean="0"/>
              <a:t>1.</a:t>
            </a:r>
            <a:r>
              <a:rPr lang="zh-TW" altLang="zh-TW" sz="2400" b="1" smtClean="0"/>
              <a:t>最有利標評選辦法第五條</a:t>
            </a:r>
            <a:r>
              <a:rPr lang="zh-TW" altLang="en-US" sz="2400" b="1" smtClean="0"/>
              <a:t>第一項第七款</a:t>
            </a:r>
            <a:r>
              <a:rPr lang="zh-TW" altLang="en-US" sz="2400" b="1" smtClean="0">
                <a:latin typeface="新細明體" panose="02020500000000000000" pitchFamily="18" charset="-120"/>
                <a:ea typeface="新細明體" panose="02020500000000000000" pitchFamily="18" charset="-120"/>
              </a:rPr>
              <a:t>：</a:t>
            </a:r>
            <a:r>
              <a:rPr lang="en-US" altLang="zh-TW" sz="2400" b="1" smtClean="0">
                <a:latin typeface="新細明體" panose="02020500000000000000" pitchFamily="18" charset="-120"/>
                <a:ea typeface="新細明體" panose="02020500000000000000" pitchFamily="18" charset="-120"/>
              </a:rPr>
              <a:t/>
            </a:r>
            <a:br>
              <a:rPr lang="en-US" altLang="zh-TW" sz="2400" b="1" smtClean="0">
                <a:latin typeface="新細明體" panose="02020500000000000000" pitchFamily="18" charset="-120"/>
                <a:ea typeface="新細明體" panose="02020500000000000000" pitchFamily="18" charset="-120"/>
              </a:rPr>
            </a:br>
            <a:r>
              <a:rPr lang="zh-TW" altLang="zh-TW" sz="2400" b="1" smtClean="0">
                <a:solidFill>
                  <a:srgbClr val="0000FF"/>
                </a:solidFill>
              </a:rPr>
              <a:t>最有利標之評選項目</a:t>
            </a:r>
            <a:r>
              <a:rPr lang="zh-TW" altLang="zh-TW" sz="2400" b="1" smtClean="0"/>
              <a:t>及子項，得就下列事項擇定之：</a:t>
            </a:r>
            <a:r>
              <a:rPr lang="en-US" altLang="zh-TW" sz="2400" b="1" smtClean="0"/>
              <a:t/>
            </a:r>
            <a:br>
              <a:rPr lang="en-US" altLang="zh-TW" sz="2400" b="1" smtClean="0"/>
            </a:br>
            <a:r>
              <a:rPr lang="zh-TW" altLang="zh-TW" sz="2400" b="1" smtClean="0">
                <a:solidFill>
                  <a:srgbClr val="0000FF"/>
                </a:solidFill>
              </a:rPr>
              <a:t>七、價格。</a:t>
            </a:r>
            <a:r>
              <a:rPr lang="zh-TW" altLang="zh-TW" sz="2400" b="1" smtClean="0"/>
              <a:t>如總標價及其組成之正確性、完整性、合理性、超預算或超底價情形、折讓、履約成本控制方式、後續使用或營運成本、維修成本、殘值、報廢處理費用或成本效益等。</a:t>
            </a:r>
            <a:endParaRPr lang="en-US" altLang="zh-TW" sz="2400" b="1" smtClean="0"/>
          </a:p>
          <a:p>
            <a:pPr eaLnBrk="1" hangingPunct="1">
              <a:lnSpc>
                <a:spcPct val="90000"/>
              </a:lnSpc>
              <a:buFont typeface="Wingdings" panose="05000000000000000000" pitchFamily="2" charset="2"/>
              <a:buChar char="l"/>
            </a:pPr>
            <a:r>
              <a:rPr lang="en-US" altLang="zh-TW" sz="2400" b="1" smtClean="0"/>
              <a:t>2.</a:t>
            </a:r>
            <a:r>
              <a:rPr lang="zh-TW" altLang="zh-TW" sz="2400" b="1" smtClean="0"/>
              <a:t>最有利標評選辦法第九條</a:t>
            </a:r>
            <a:r>
              <a:rPr lang="zh-TW" altLang="en-US" sz="2400" b="1" smtClean="0">
                <a:latin typeface="新細明體" panose="02020500000000000000" pitchFamily="18" charset="-120"/>
                <a:ea typeface="新細明體" panose="02020500000000000000" pitchFamily="18" charset="-120"/>
              </a:rPr>
              <a:t>：</a:t>
            </a:r>
            <a:r>
              <a:rPr lang="zh-TW" altLang="zh-TW" sz="2400" b="1" smtClean="0"/>
              <a:t>　　</a:t>
            </a:r>
            <a:r>
              <a:rPr lang="en-US" altLang="zh-TW" sz="2400" b="1" smtClean="0"/>
              <a:t/>
            </a:r>
            <a:br>
              <a:rPr lang="en-US" altLang="zh-TW" sz="2400" b="1" smtClean="0"/>
            </a:br>
            <a:r>
              <a:rPr lang="zh-TW" altLang="zh-TW" sz="2400" b="1" smtClean="0"/>
              <a:t>招標文件</a:t>
            </a:r>
            <a:r>
              <a:rPr lang="zh-TW" altLang="zh-TW" sz="2400" b="1" smtClean="0">
                <a:solidFill>
                  <a:srgbClr val="0000FF"/>
                </a:solidFill>
              </a:rPr>
              <a:t>未訂明固定費用或費率，而由廠商於投標文件載明標價者，應規定廠商於投標文件內詳列報價內容</a:t>
            </a:r>
            <a:r>
              <a:rPr lang="zh-TW" altLang="zh-TW" sz="2400" b="1" smtClean="0"/>
              <a:t>，並納入評選。</a:t>
            </a:r>
            <a:r>
              <a:rPr lang="en-US" altLang="zh-TW" sz="2400" b="1" smtClean="0"/>
              <a:t/>
            </a:r>
            <a:br>
              <a:rPr lang="en-US" altLang="zh-TW" sz="2400" b="1" smtClean="0"/>
            </a:br>
            <a:r>
              <a:rPr lang="zh-TW" altLang="zh-TW" sz="2400" b="1" smtClean="0"/>
              <a:t>招標文件</a:t>
            </a:r>
            <a:r>
              <a:rPr lang="zh-TW" altLang="zh-TW" sz="2400" b="1" smtClean="0">
                <a:solidFill>
                  <a:srgbClr val="0000FF"/>
                </a:solidFill>
              </a:rPr>
              <a:t>已訂明固定費用或費率者，仍得規定廠商於投標文件內詳列組成該費用或費率之內容</a:t>
            </a:r>
            <a:r>
              <a:rPr lang="zh-TW" altLang="zh-TW" sz="2400" b="1" smtClean="0"/>
              <a:t>，並納入評選。</a:t>
            </a:r>
          </a:p>
          <a:p>
            <a:pPr eaLnBrk="1" hangingPunct="1">
              <a:lnSpc>
                <a:spcPct val="90000"/>
              </a:lnSpc>
              <a:buFont typeface="Wingdings" panose="05000000000000000000" pitchFamily="2" charset="2"/>
              <a:buChar char="l"/>
            </a:pPr>
            <a:endParaRPr lang="zh-TW" altLang="zh-TW" sz="2400" b="1" smtClean="0"/>
          </a:p>
          <a:p>
            <a:pPr eaLnBrk="1" hangingPunct="1">
              <a:lnSpc>
                <a:spcPct val="90000"/>
              </a:lnSpc>
              <a:buFont typeface="Wingdings" panose="05000000000000000000" pitchFamily="2" charset="2"/>
              <a:buChar char="l"/>
            </a:pPr>
            <a:endParaRPr lang="zh-TW" altLang="zh-TW" sz="2400" b="1" smtClean="0"/>
          </a:p>
          <a:p>
            <a:pPr eaLnBrk="1" hangingPunct="1">
              <a:lnSpc>
                <a:spcPct val="90000"/>
              </a:lnSpc>
              <a:buFont typeface="Wingdings" panose="05000000000000000000" pitchFamily="2" charset="2"/>
              <a:buChar char="l"/>
            </a:pPr>
            <a:endParaRPr lang="zh-TW" altLang="zh-TW" sz="2400" b="1" smtClean="0"/>
          </a:p>
          <a:p>
            <a:pPr eaLnBrk="1" hangingPunct="1">
              <a:lnSpc>
                <a:spcPct val="90000"/>
              </a:lnSpc>
              <a:buFont typeface="Wingdings" panose="05000000000000000000" pitchFamily="2" charset="2"/>
              <a:buChar char="l"/>
            </a:pPr>
            <a:endParaRPr lang="en-US" altLang="zh-TW" sz="2400" b="1" smtClean="0">
              <a:latin typeface="新細明體" panose="02020500000000000000" pitchFamily="18" charset="-120"/>
              <a:ea typeface="新細明體" panose="02020500000000000000" pitchFamily="18" charset="-120"/>
            </a:endParaRPr>
          </a:p>
        </p:txBody>
      </p:sp>
      <p:sp>
        <p:nvSpPr>
          <p:cNvPr id="3" name="投影片編號版面配置區 2"/>
          <p:cNvSpPr>
            <a:spLocks noGrp="1"/>
          </p:cNvSpPr>
          <p:nvPr>
            <p:ph type="sldNum" sz="quarter" idx="12"/>
          </p:nvPr>
        </p:nvSpPr>
        <p:spPr/>
        <p:txBody>
          <a:bodyPr/>
          <a:lstStyle/>
          <a:p>
            <a:fld id="{1118FB7C-3051-423D-B140-B22D31D849CF}" type="slidenum">
              <a:rPr lang="zh-TW" altLang="en-US" smtClean="0"/>
              <a:pPr/>
              <a:t>171</a:t>
            </a:fld>
            <a:endParaRPr lang="zh-TW" altLang="en-US"/>
          </a:p>
        </p:txBody>
      </p:sp>
    </p:spTree>
    <p:extLst>
      <p:ext uri="{BB962C8B-B14F-4D97-AF65-F5344CB8AC3E}">
        <p14:creationId xmlns:p14="http://schemas.microsoft.com/office/powerpoint/2010/main" val="110166291"/>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ChangeArrowheads="1"/>
          </p:cNvSpPr>
          <p:nvPr>
            <p:ph type="title"/>
          </p:nvPr>
        </p:nvSpPr>
        <p:spPr>
          <a:xfrm>
            <a:off x="684213" y="260350"/>
            <a:ext cx="7772400" cy="882650"/>
          </a:xfrm>
          <a:solidFill>
            <a:srgbClr val="FFFF00"/>
          </a:solidFill>
        </p:spPr>
        <p:txBody>
          <a:bodyPr/>
          <a:lstStyle/>
          <a:p>
            <a:pPr algn="ctr" eaLnBrk="1" hangingPunct="1"/>
            <a:r>
              <a:rPr lang="zh-TW" altLang="en-US" sz="3600" b="1" smtClean="0">
                <a:solidFill>
                  <a:srgbClr val="FF0000"/>
                </a:solidFill>
                <a:latin typeface="新細明體" panose="02020500000000000000" pitchFamily="18" charset="-120"/>
                <a:ea typeface="新細明體" panose="02020500000000000000" pitchFamily="18" charset="-120"/>
              </a:rPr>
              <a:t>「</a:t>
            </a:r>
            <a:r>
              <a:rPr lang="zh-TW" altLang="en-US" sz="3600" b="1" smtClean="0">
                <a:solidFill>
                  <a:srgbClr val="FF0000"/>
                </a:solidFill>
              </a:rPr>
              <a:t>準用最有利標</a:t>
            </a:r>
            <a:r>
              <a:rPr lang="zh-TW" altLang="en-US" sz="3600" b="1" smtClean="0">
                <a:solidFill>
                  <a:srgbClr val="FF0000"/>
                </a:solidFill>
                <a:latin typeface="新細明體" panose="02020500000000000000" pitchFamily="18" charset="-120"/>
                <a:ea typeface="新細明體" panose="02020500000000000000" pitchFamily="18" charset="-120"/>
              </a:rPr>
              <a:t>」</a:t>
            </a:r>
            <a:r>
              <a:rPr lang="zh-TW" altLang="en-US" sz="3600" b="1" smtClean="0">
                <a:solidFill>
                  <a:srgbClr val="FF0000"/>
                </a:solidFill>
              </a:rPr>
              <a:t>作業程序</a:t>
            </a:r>
            <a:r>
              <a:rPr lang="en-US" altLang="zh-TW" sz="3600" b="1" smtClean="0">
                <a:solidFill>
                  <a:srgbClr val="FF0000"/>
                </a:solidFill>
              </a:rPr>
              <a:t>1</a:t>
            </a:r>
            <a:r>
              <a:rPr lang="zh-TW" altLang="en-US" smtClean="0"/>
              <a:t> </a:t>
            </a:r>
          </a:p>
        </p:txBody>
      </p:sp>
      <p:sp>
        <p:nvSpPr>
          <p:cNvPr id="75779" name="Rectangle 3"/>
          <p:cNvSpPr>
            <a:spLocks noGrp="1" noChangeArrowheads="1"/>
          </p:cNvSpPr>
          <p:nvPr>
            <p:ph type="body" idx="1"/>
          </p:nvPr>
        </p:nvSpPr>
        <p:spPr>
          <a:xfrm>
            <a:off x="249238" y="1268413"/>
            <a:ext cx="8642350" cy="5040312"/>
          </a:xfrm>
        </p:spPr>
        <p:txBody>
          <a:bodyPr>
            <a:normAutofit lnSpcReduction="10000"/>
          </a:bodyPr>
          <a:lstStyle/>
          <a:p>
            <a:pPr eaLnBrk="1" hangingPunct="1">
              <a:lnSpc>
                <a:spcPct val="80000"/>
              </a:lnSpc>
              <a:defRPr/>
            </a:pPr>
            <a:r>
              <a:rPr lang="zh-TW" altLang="en-US" sz="2400" b="1" smtClean="0">
                <a:solidFill>
                  <a:srgbClr val="FF0000"/>
                </a:solidFill>
              </a:rPr>
              <a:t>準用最有利標</a:t>
            </a:r>
            <a:r>
              <a:rPr lang="en-US" altLang="zh-TW" sz="2400" b="1" smtClean="0">
                <a:solidFill>
                  <a:srgbClr val="FF0000"/>
                </a:solidFill>
              </a:rPr>
              <a:t>(</a:t>
            </a:r>
            <a:r>
              <a:rPr lang="zh-TW" altLang="en-US" sz="2400" b="1" smtClean="0"/>
              <a:t>最有利標作業手冊</a:t>
            </a:r>
            <a:r>
              <a:rPr lang="zh-TW" altLang="zh-TW" sz="2400" b="1" smtClean="0"/>
              <a:t>貳、</a:t>
            </a:r>
            <a:r>
              <a:rPr lang="zh-TW" altLang="en-US" sz="2400" b="1" smtClean="0"/>
              <a:t>二</a:t>
            </a:r>
            <a:r>
              <a:rPr lang="zh-TW" altLang="zh-TW" sz="2400" b="1" smtClean="0"/>
              <a:t>、</a:t>
            </a:r>
            <a:r>
              <a:rPr lang="en-US" altLang="zh-TW" sz="2400" b="1" smtClean="0"/>
              <a:t>)</a:t>
            </a:r>
            <a:endParaRPr lang="en-US" altLang="zh-TW" sz="2400" b="1" smtClean="0">
              <a:solidFill>
                <a:srgbClr val="FF0000"/>
              </a:solidFill>
            </a:endParaRPr>
          </a:p>
          <a:p>
            <a:pPr eaLnBrk="1" hangingPunct="1">
              <a:defRPr/>
            </a:pPr>
            <a:r>
              <a:rPr lang="zh-TW" altLang="en-US" sz="2400" b="1" smtClean="0">
                <a:solidFill>
                  <a:srgbClr val="0000FF"/>
                </a:solidFill>
                <a:latin typeface="新細明體" panose="02020500000000000000" pitchFamily="18" charset="-120"/>
                <a:ea typeface="新細明體" panose="02020500000000000000" pitchFamily="18" charset="-120"/>
              </a:rPr>
              <a:t>「</a:t>
            </a:r>
            <a:r>
              <a:rPr lang="zh-TW" altLang="en-US" sz="2400" b="1" smtClean="0">
                <a:solidFill>
                  <a:srgbClr val="0000FF"/>
                </a:solidFill>
              </a:rPr>
              <a:t>準用</a:t>
            </a:r>
            <a:r>
              <a:rPr lang="zh-TW" altLang="en-US" sz="2400" b="1" smtClean="0">
                <a:solidFill>
                  <a:srgbClr val="0000FF"/>
                </a:solidFill>
                <a:latin typeface="新細明體" panose="02020500000000000000" pitchFamily="18" charset="-120"/>
                <a:ea typeface="新細明體" panose="02020500000000000000" pitchFamily="18" charset="-120"/>
              </a:rPr>
              <a:t>」</a:t>
            </a:r>
            <a:r>
              <a:rPr lang="zh-TW" altLang="en-US" sz="2400" b="1" smtClean="0">
                <a:solidFill>
                  <a:srgbClr val="0000FF"/>
                </a:solidFill>
              </a:rPr>
              <a:t>法源</a:t>
            </a:r>
            <a:r>
              <a:rPr lang="zh-TW" altLang="en-US" sz="2400" b="1" smtClean="0">
                <a:solidFill>
                  <a:srgbClr val="0000FF"/>
                </a:solidFill>
                <a:latin typeface="新細明體" panose="02020500000000000000" pitchFamily="18" charset="-120"/>
                <a:ea typeface="新細明體" panose="02020500000000000000" pitchFamily="18" charset="-120"/>
              </a:rPr>
              <a:t>：</a:t>
            </a:r>
            <a:r>
              <a:rPr lang="en-US" altLang="zh-TW" sz="2400" b="1" smtClean="0">
                <a:latin typeface="新細明體" panose="02020500000000000000" pitchFamily="18" charset="-120"/>
                <a:ea typeface="新細明體" panose="02020500000000000000" pitchFamily="18" charset="-120"/>
              </a:rPr>
              <a:t/>
            </a:r>
            <a:br>
              <a:rPr lang="en-US" altLang="zh-TW" sz="2400" b="1" smtClean="0">
                <a:latin typeface="新細明體" panose="02020500000000000000" pitchFamily="18" charset="-120"/>
                <a:ea typeface="新細明體" panose="02020500000000000000" pitchFamily="18" charset="-120"/>
              </a:rPr>
            </a:br>
            <a:r>
              <a:rPr lang="zh-TW" altLang="en-US" sz="2400" b="1" smtClean="0"/>
              <a:t>依採購法第</a:t>
            </a:r>
            <a:r>
              <a:rPr lang="en-US" altLang="zh-TW" sz="2400" b="1" smtClean="0"/>
              <a:t>22</a:t>
            </a:r>
            <a:r>
              <a:rPr lang="zh-TW" altLang="en-US" sz="2400" b="1" smtClean="0"/>
              <a:t>條第</a:t>
            </a:r>
            <a:r>
              <a:rPr lang="en-US" altLang="zh-TW" sz="2400" b="1" smtClean="0"/>
              <a:t>1</a:t>
            </a:r>
            <a:r>
              <a:rPr lang="zh-TW" altLang="en-US" sz="2400" b="1" smtClean="0"/>
              <a:t>項第</a:t>
            </a:r>
            <a:r>
              <a:rPr lang="en-US" altLang="zh-TW" sz="2400" b="1" smtClean="0"/>
              <a:t>9</a:t>
            </a:r>
            <a:r>
              <a:rPr lang="zh-TW" altLang="en-US" sz="2400" b="1" smtClean="0"/>
              <a:t>款至第</a:t>
            </a:r>
            <a:r>
              <a:rPr lang="en-US" altLang="zh-TW" sz="2400" b="1" smtClean="0"/>
              <a:t>11</a:t>
            </a:r>
            <a:r>
              <a:rPr lang="zh-TW" altLang="en-US" sz="2400" b="1" smtClean="0"/>
              <a:t>款規定以限制性招標辦理之專業服務、技術服務、資訊服務、社會福利服務、設計競賽之評選、房地產之勘選，及第</a:t>
            </a:r>
            <a:r>
              <a:rPr lang="en-US" altLang="zh-TW" sz="2400" b="1" smtClean="0"/>
              <a:t>39</a:t>
            </a:r>
            <a:r>
              <a:rPr lang="zh-TW" altLang="en-US" sz="2400" b="1" smtClean="0"/>
              <a:t>條專案管理廠商之評選，公告金額以上者，應分別依機關委託</a:t>
            </a:r>
            <a:r>
              <a:rPr lang="zh-TW" altLang="en-US" sz="2400" b="1" smtClean="0">
                <a:solidFill>
                  <a:srgbClr val="0000FF"/>
                </a:solidFill>
              </a:rPr>
              <a:t>專業服務</a:t>
            </a:r>
            <a:r>
              <a:rPr lang="zh-TW" altLang="en-US" sz="2400" b="1" smtClean="0"/>
              <a:t>廠商評選及計費辦法、機關委託</a:t>
            </a:r>
            <a:r>
              <a:rPr lang="zh-TW" altLang="en-US" sz="2400" b="1" smtClean="0">
                <a:solidFill>
                  <a:srgbClr val="0000FF"/>
                </a:solidFill>
              </a:rPr>
              <a:t>技術服務</a:t>
            </a:r>
            <a:r>
              <a:rPr lang="zh-TW" altLang="en-US" sz="2400" b="1" smtClean="0"/>
              <a:t>廠商評選及計費辦法、機關委託</a:t>
            </a:r>
            <a:r>
              <a:rPr lang="zh-TW" altLang="en-US" sz="2400" b="1" smtClean="0">
                <a:solidFill>
                  <a:srgbClr val="0000FF"/>
                </a:solidFill>
              </a:rPr>
              <a:t>資訊服務</a:t>
            </a:r>
            <a:r>
              <a:rPr lang="zh-TW" altLang="en-US" sz="2400" b="1" smtClean="0"/>
              <a:t>廠商評選及計費辦法、機關委託</a:t>
            </a:r>
            <a:r>
              <a:rPr lang="zh-TW" altLang="en-US" sz="2400" b="1" smtClean="0">
                <a:solidFill>
                  <a:srgbClr val="0000FF"/>
                </a:solidFill>
              </a:rPr>
              <a:t>社會福利服務</a:t>
            </a:r>
            <a:r>
              <a:rPr lang="zh-TW" altLang="en-US" sz="2400" b="1" smtClean="0"/>
              <a:t>廠商評選及計費辦法、機關辦理</a:t>
            </a:r>
            <a:r>
              <a:rPr lang="zh-TW" altLang="en-US" sz="2400" b="1" smtClean="0">
                <a:solidFill>
                  <a:srgbClr val="0000FF"/>
                </a:solidFill>
              </a:rPr>
              <a:t>設計競賽</a:t>
            </a:r>
            <a:r>
              <a:rPr lang="zh-TW" altLang="en-US" sz="2400" b="1" smtClean="0"/>
              <a:t>廠商評選及計費辦法及機關指定地區</a:t>
            </a:r>
            <a:r>
              <a:rPr lang="zh-TW" altLang="en-US" sz="2400" b="1" smtClean="0">
                <a:solidFill>
                  <a:srgbClr val="0000FF"/>
                </a:solidFill>
              </a:rPr>
              <a:t>採購房地產</a:t>
            </a:r>
            <a:r>
              <a:rPr lang="zh-TW" altLang="en-US" sz="2400" b="1" smtClean="0"/>
              <a:t>作業辦法規定辦理，至其評選優勝廠商或勘選認定適合需要者之作業，則</a:t>
            </a:r>
            <a:r>
              <a:rPr lang="zh-TW" altLang="en-US" sz="2400" b="1" smtClean="0">
                <a:solidFill>
                  <a:srgbClr val="0000FF"/>
                </a:solidFill>
              </a:rPr>
              <a:t>準用最有利標之評選規定。</a:t>
            </a:r>
            <a:r>
              <a:rPr lang="en-US" altLang="zh-TW" sz="2400" b="1" smtClean="0">
                <a:solidFill>
                  <a:srgbClr val="FF0000"/>
                </a:solidFill>
              </a:rPr>
              <a:t>(</a:t>
            </a:r>
            <a:r>
              <a:rPr lang="zh-TW" altLang="en-US" sz="2400" b="1" smtClean="0">
                <a:solidFill>
                  <a:srgbClr val="FF0000"/>
                </a:solidFill>
              </a:rPr>
              <a:t>機關指定地區採購房地產</a:t>
            </a:r>
            <a:r>
              <a:rPr lang="zh-TW" altLang="zh-TW" sz="2400" b="1" smtClean="0">
                <a:solidFill>
                  <a:srgbClr val="FF0000"/>
                </a:solidFill>
              </a:rPr>
              <a:t>作業係依所需條件公開徵求勘選認定適合需要者，因非屬評選，無採購法第</a:t>
            </a:r>
            <a:r>
              <a:rPr lang="en-US" altLang="zh-TW" sz="2400" b="1" smtClean="0">
                <a:solidFill>
                  <a:srgbClr val="FF0000"/>
                </a:solidFill>
              </a:rPr>
              <a:t>94</a:t>
            </a:r>
            <a:r>
              <a:rPr lang="zh-TW" altLang="zh-TW" sz="2400" b="1" smtClean="0">
                <a:solidFill>
                  <a:srgbClr val="FF0000"/>
                </a:solidFill>
              </a:rPr>
              <a:t>條之適用，故</a:t>
            </a:r>
            <a:r>
              <a:rPr lang="zh-TW" altLang="zh-TW" sz="2400" b="1" u="sng" smtClean="0">
                <a:solidFill>
                  <a:srgbClr val="FF0000"/>
                </a:solidFill>
              </a:rPr>
              <a:t>無須</a:t>
            </a:r>
            <a:r>
              <a:rPr lang="zh-TW" altLang="zh-TW" sz="2400" b="1" smtClean="0">
                <a:solidFill>
                  <a:srgbClr val="FF0000"/>
                </a:solidFill>
              </a:rPr>
              <a:t>成立採購評選委員會。</a:t>
            </a:r>
            <a:r>
              <a:rPr lang="en-US" altLang="zh-TW" sz="2400" b="1" smtClean="0">
                <a:solidFill>
                  <a:srgbClr val="FF0000"/>
                </a:solidFill>
              </a:rPr>
              <a:t>)</a:t>
            </a:r>
            <a:endParaRPr lang="zh-TW" altLang="en-US" sz="2400" b="1" smtClean="0">
              <a:solidFill>
                <a:srgbClr val="FF0000"/>
              </a:solidFill>
            </a:endParaRPr>
          </a:p>
        </p:txBody>
      </p:sp>
      <p:sp>
        <p:nvSpPr>
          <p:cNvPr id="3" name="投影片編號版面配置區 2"/>
          <p:cNvSpPr>
            <a:spLocks noGrp="1"/>
          </p:cNvSpPr>
          <p:nvPr>
            <p:ph type="sldNum" sz="quarter" idx="12"/>
          </p:nvPr>
        </p:nvSpPr>
        <p:spPr/>
        <p:txBody>
          <a:bodyPr/>
          <a:lstStyle/>
          <a:p>
            <a:fld id="{1118FB7C-3051-423D-B140-B22D31D849CF}" type="slidenum">
              <a:rPr lang="zh-TW" altLang="en-US" smtClean="0"/>
              <a:pPr/>
              <a:t>172</a:t>
            </a:fld>
            <a:endParaRPr lang="zh-TW" altLang="en-US"/>
          </a:p>
        </p:txBody>
      </p:sp>
    </p:spTree>
    <p:extLst>
      <p:ext uri="{BB962C8B-B14F-4D97-AF65-F5344CB8AC3E}">
        <p14:creationId xmlns:p14="http://schemas.microsoft.com/office/powerpoint/2010/main" val="1530776475"/>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a:xfrm>
            <a:off x="684213" y="260350"/>
            <a:ext cx="7772400" cy="882650"/>
          </a:xfrm>
        </p:spPr>
        <p:txBody>
          <a:bodyPr/>
          <a:lstStyle/>
          <a:p>
            <a:pPr algn="ctr" eaLnBrk="1" hangingPunct="1"/>
            <a:r>
              <a:rPr lang="zh-TW" altLang="en-US" sz="3600" b="1" smtClean="0">
                <a:solidFill>
                  <a:srgbClr val="FF0000"/>
                </a:solidFill>
              </a:rPr>
              <a:t>「準用最有利標」作業程序</a:t>
            </a:r>
            <a:r>
              <a:rPr lang="en-US" altLang="zh-TW" sz="3600" b="1" smtClean="0">
                <a:solidFill>
                  <a:srgbClr val="FF0000"/>
                </a:solidFill>
              </a:rPr>
              <a:t>2</a:t>
            </a:r>
            <a:r>
              <a:rPr lang="zh-TW" altLang="en-US" smtClean="0"/>
              <a:t> </a:t>
            </a:r>
          </a:p>
        </p:txBody>
      </p:sp>
      <p:sp>
        <p:nvSpPr>
          <p:cNvPr id="76803" name="Rectangle 3"/>
          <p:cNvSpPr>
            <a:spLocks noGrp="1" noChangeArrowheads="1"/>
          </p:cNvSpPr>
          <p:nvPr>
            <p:ph type="body" idx="1"/>
          </p:nvPr>
        </p:nvSpPr>
        <p:spPr>
          <a:xfrm>
            <a:off x="395288" y="981075"/>
            <a:ext cx="8280400" cy="5327650"/>
          </a:xfrm>
        </p:spPr>
        <p:txBody>
          <a:bodyPr>
            <a:normAutofit lnSpcReduction="10000"/>
          </a:bodyPr>
          <a:lstStyle/>
          <a:p>
            <a:pPr eaLnBrk="1" hangingPunct="1">
              <a:defRPr/>
            </a:pPr>
            <a:r>
              <a:rPr lang="zh-TW" altLang="en-US" sz="2400" b="1" dirty="0" smtClean="0"/>
              <a:t>（一）於</a:t>
            </a:r>
            <a:r>
              <a:rPr lang="zh-TW" altLang="en-US" sz="2400" b="1" dirty="0" smtClean="0">
                <a:solidFill>
                  <a:srgbClr val="0000FF"/>
                </a:solidFill>
              </a:rPr>
              <a:t>招標前確認採購標的屬</a:t>
            </a:r>
            <a:r>
              <a:rPr lang="zh-TW" altLang="en-US" sz="2400" b="1" dirty="0" smtClean="0">
                <a:solidFill>
                  <a:srgbClr val="FF0000"/>
                </a:solidFill>
              </a:rPr>
              <a:t>專業服務、技術服務、資訊服務、社會福利服務或設計競賽</a:t>
            </a:r>
            <a:r>
              <a:rPr lang="zh-TW" altLang="en-US" sz="2400" b="1" dirty="0" smtClean="0"/>
              <a:t>，並簽經機關首長或其授權人員核准。</a:t>
            </a:r>
            <a:r>
              <a:rPr lang="en-US" altLang="zh-TW" sz="2400" b="1" dirty="0" smtClean="0">
                <a:latin typeface="標楷體" panose="03000509000000000000" pitchFamily="65" charset="-120"/>
              </a:rPr>
              <a:t>【</a:t>
            </a:r>
            <a:r>
              <a:rPr lang="zh-TW" altLang="en-US" sz="2400" b="1" dirty="0" smtClean="0">
                <a:latin typeface="標楷體" panose="03000509000000000000" pitchFamily="65" charset="-120"/>
              </a:rPr>
              <a:t>以</a:t>
            </a:r>
            <a:r>
              <a:rPr lang="zh-TW" altLang="zh-TW" sz="2400" b="1" dirty="0" smtClean="0"/>
              <a:t>機關委託專業服務廠商評選及計費辦法</a:t>
            </a:r>
            <a:r>
              <a:rPr lang="zh-TW" altLang="en-US" sz="2400" b="1" dirty="0" smtClean="0"/>
              <a:t>第三條為例，</a:t>
            </a:r>
            <a:r>
              <a:rPr lang="zh-TW" altLang="en-US" sz="2400" b="1" dirty="0" smtClean="0">
                <a:solidFill>
                  <a:srgbClr val="0000FF"/>
                </a:solidFill>
              </a:rPr>
              <a:t>所稱專業服務</a:t>
            </a:r>
            <a:r>
              <a:rPr lang="zh-TW" altLang="en-US" sz="2400" b="1" dirty="0" smtClean="0"/>
              <a:t>，指提供專門知識或技藝之服務；包括法律、會計、財務、地政、醫療、保健、防疫</a:t>
            </a:r>
            <a:r>
              <a:rPr lang="en-US" altLang="zh-TW" sz="2400" b="1" dirty="0" smtClean="0"/>
              <a:t>…</a:t>
            </a:r>
            <a:r>
              <a:rPr lang="zh-TW" altLang="en-US" sz="2400" b="1" dirty="0" smtClean="0"/>
              <a:t>及</a:t>
            </a:r>
            <a:r>
              <a:rPr lang="zh-TW" altLang="en-US" sz="2400" b="1" dirty="0" smtClean="0">
                <a:solidFill>
                  <a:srgbClr val="0000FF"/>
                </a:solidFill>
              </a:rPr>
              <a:t>其他與提供專門知識或技藝有關之服務</a:t>
            </a:r>
            <a:r>
              <a:rPr lang="zh-TW" altLang="en-US" sz="2400" b="1" dirty="0" smtClean="0"/>
              <a:t>。</a:t>
            </a:r>
            <a:r>
              <a:rPr lang="en-US" altLang="zh-TW" sz="2400" b="1" dirty="0" smtClean="0">
                <a:latin typeface="新細明體" panose="02020500000000000000" pitchFamily="18" charset="-120"/>
                <a:ea typeface="新細明體" panose="02020500000000000000" pitchFamily="18" charset="-120"/>
              </a:rPr>
              <a:t>】</a:t>
            </a:r>
            <a:endParaRPr lang="zh-TW" altLang="en-US" sz="2400" b="1" dirty="0" smtClean="0"/>
          </a:p>
          <a:p>
            <a:pPr eaLnBrk="1" hangingPunct="1">
              <a:defRPr/>
            </a:pPr>
            <a:r>
              <a:rPr lang="zh-TW" altLang="en-US" sz="2400" b="1" dirty="0" smtClean="0"/>
              <a:t>（二）不論採購金額大小，無須於招標前報上級機關核准。</a:t>
            </a:r>
            <a:endParaRPr lang="en-US" altLang="zh-TW" sz="2400" b="1" dirty="0" smtClean="0"/>
          </a:p>
          <a:p>
            <a:pPr eaLnBrk="1" hangingPunct="1">
              <a:buClr>
                <a:srgbClr val="CC9900"/>
              </a:buClr>
              <a:defRPr/>
            </a:pPr>
            <a:r>
              <a:rPr lang="zh-TW" altLang="en-US" sz="2400" b="1" dirty="0" smtClean="0">
                <a:solidFill>
                  <a:srgbClr val="000000"/>
                </a:solidFill>
              </a:rPr>
              <a:t>（三）於</a:t>
            </a:r>
            <a:r>
              <a:rPr lang="zh-TW" altLang="en-US" sz="2400" b="1" dirty="0" smtClean="0">
                <a:solidFill>
                  <a:srgbClr val="0000FF"/>
                </a:solidFill>
              </a:rPr>
              <a:t>招標前成立採購評選委員會</a:t>
            </a:r>
            <a:r>
              <a:rPr lang="zh-TW" altLang="en-US" sz="2400" b="1" dirty="0" smtClean="0">
                <a:solidFill>
                  <a:srgbClr val="000000"/>
                </a:solidFill>
              </a:rPr>
              <a:t>，訂定或審定招標文件之評選項目、評審標準及評定方式。</a:t>
            </a:r>
            <a:r>
              <a:rPr lang="zh-TW" altLang="en-US" sz="2400" b="1" dirty="0" smtClean="0">
                <a:solidFill>
                  <a:srgbClr val="0000FF"/>
                </a:solidFill>
              </a:rPr>
              <a:t>但有前例或條件簡單者</a:t>
            </a:r>
            <a:r>
              <a:rPr lang="zh-TW" altLang="en-US" sz="2400" b="1" dirty="0" smtClean="0">
                <a:solidFill>
                  <a:srgbClr val="000000"/>
                </a:solidFill>
              </a:rPr>
              <a:t>，得由機關自行訂定或審定，並於</a:t>
            </a:r>
            <a:r>
              <a:rPr lang="zh-TW" altLang="en-US" sz="2400" b="1" dirty="0" smtClean="0">
                <a:solidFill>
                  <a:srgbClr val="0000FF"/>
                </a:solidFill>
              </a:rPr>
              <a:t>開標前成立</a:t>
            </a:r>
            <a:r>
              <a:rPr lang="zh-TW" altLang="en-US" sz="2400" b="1" dirty="0" smtClean="0">
                <a:solidFill>
                  <a:srgbClr val="000000"/>
                </a:solidFill>
              </a:rPr>
              <a:t>評選委員會即可。機關應於採購評選委員會成立時，一併</a:t>
            </a:r>
            <a:r>
              <a:rPr lang="zh-TW" altLang="en-US" sz="2400" b="1" dirty="0" smtClean="0">
                <a:solidFill>
                  <a:srgbClr val="0000FF"/>
                </a:solidFill>
              </a:rPr>
              <a:t>成立</a:t>
            </a:r>
            <a:r>
              <a:rPr lang="en-US" altLang="zh-TW" sz="2400" b="1" dirty="0" smtClean="0">
                <a:solidFill>
                  <a:srgbClr val="0000FF"/>
                </a:solidFill>
              </a:rPr>
              <a:t>3</a:t>
            </a:r>
            <a:r>
              <a:rPr lang="zh-TW" altLang="en-US" sz="2400" b="1" dirty="0" smtClean="0">
                <a:solidFill>
                  <a:srgbClr val="0000FF"/>
                </a:solidFill>
              </a:rPr>
              <a:t>人以上之工作小組</a:t>
            </a:r>
            <a:r>
              <a:rPr lang="zh-TW" altLang="en-US" sz="2400" b="1" dirty="0" smtClean="0">
                <a:solidFill>
                  <a:srgbClr val="000000"/>
                </a:solidFill>
              </a:rPr>
              <a:t>，其成員至少應有</a:t>
            </a:r>
            <a:r>
              <a:rPr lang="en-US" altLang="zh-TW" sz="2400" b="1" dirty="0" smtClean="0">
                <a:solidFill>
                  <a:srgbClr val="000000"/>
                </a:solidFill>
              </a:rPr>
              <a:t>1</a:t>
            </a:r>
            <a:r>
              <a:rPr lang="zh-TW" altLang="en-US" sz="2400" b="1" dirty="0" smtClean="0">
                <a:solidFill>
                  <a:srgbClr val="000000"/>
                </a:solidFill>
              </a:rPr>
              <a:t>人具有採購專業人員資格。另須注意適用採購法第</a:t>
            </a:r>
            <a:r>
              <a:rPr lang="en-US" altLang="zh-TW" sz="2400" b="1" dirty="0" smtClean="0">
                <a:solidFill>
                  <a:srgbClr val="000000"/>
                </a:solidFill>
              </a:rPr>
              <a:t>94</a:t>
            </a:r>
            <a:r>
              <a:rPr lang="zh-TW" altLang="en-US" sz="2400" b="1" dirty="0" smtClean="0">
                <a:solidFill>
                  <a:srgbClr val="000000"/>
                </a:solidFill>
              </a:rPr>
              <a:t>條、採購評選委員會組織準則及採購評選委員會審議規則。</a:t>
            </a:r>
          </a:p>
          <a:p>
            <a:pPr eaLnBrk="1" hangingPunct="1">
              <a:defRPr/>
            </a:pPr>
            <a:endParaRPr lang="zh-TW" altLang="en-US" sz="2400" b="1" dirty="0" smtClean="0"/>
          </a:p>
        </p:txBody>
      </p:sp>
      <p:sp>
        <p:nvSpPr>
          <p:cNvPr id="3" name="投影片編號版面配置區 2"/>
          <p:cNvSpPr>
            <a:spLocks noGrp="1"/>
          </p:cNvSpPr>
          <p:nvPr>
            <p:ph type="sldNum" sz="quarter" idx="12"/>
          </p:nvPr>
        </p:nvSpPr>
        <p:spPr/>
        <p:txBody>
          <a:bodyPr/>
          <a:lstStyle/>
          <a:p>
            <a:fld id="{1118FB7C-3051-423D-B140-B22D31D849CF}" type="slidenum">
              <a:rPr lang="zh-TW" altLang="en-US" smtClean="0"/>
              <a:pPr/>
              <a:t>173</a:t>
            </a:fld>
            <a:endParaRPr lang="zh-TW" altLang="en-US"/>
          </a:p>
        </p:txBody>
      </p:sp>
    </p:spTree>
    <p:extLst>
      <p:ext uri="{BB962C8B-B14F-4D97-AF65-F5344CB8AC3E}">
        <p14:creationId xmlns:p14="http://schemas.microsoft.com/office/powerpoint/2010/main" val="2013015436"/>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ChangeArrowheads="1"/>
          </p:cNvSpPr>
          <p:nvPr>
            <p:ph type="title"/>
          </p:nvPr>
        </p:nvSpPr>
        <p:spPr>
          <a:xfrm>
            <a:off x="684213" y="260350"/>
            <a:ext cx="7772400" cy="882650"/>
          </a:xfrm>
        </p:spPr>
        <p:txBody>
          <a:bodyPr/>
          <a:lstStyle/>
          <a:p>
            <a:pPr algn="ctr" eaLnBrk="1" hangingPunct="1"/>
            <a:r>
              <a:rPr lang="zh-TW" altLang="en-US" sz="3600" b="1" smtClean="0">
                <a:solidFill>
                  <a:srgbClr val="FF0000"/>
                </a:solidFill>
                <a:latin typeface="新細明體" panose="02020500000000000000" pitchFamily="18" charset="-120"/>
                <a:ea typeface="新細明體" panose="02020500000000000000" pitchFamily="18" charset="-120"/>
              </a:rPr>
              <a:t>「</a:t>
            </a:r>
            <a:r>
              <a:rPr lang="zh-TW" altLang="en-US" sz="3600" b="1" smtClean="0">
                <a:solidFill>
                  <a:srgbClr val="FF0000"/>
                </a:solidFill>
              </a:rPr>
              <a:t>準用最有利標</a:t>
            </a:r>
            <a:r>
              <a:rPr lang="zh-TW" altLang="en-US" sz="3600" b="1" smtClean="0">
                <a:solidFill>
                  <a:srgbClr val="FF0000"/>
                </a:solidFill>
                <a:latin typeface="新細明體" panose="02020500000000000000" pitchFamily="18" charset="-120"/>
                <a:ea typeface="新細明體" panose="02020500000000000000" pitchFamily="18" charset="-120"/>
              </a:rPr>
              <a:t>」</a:t>
            </a:r>
            <a:r>
              <a:rPr lang="zh-TW" altLang="en-US" sz="3600" b="1" smtClean="0">
                <a:solidFill>
                  <a:srgbClr val="FF0000"/>
                </a:solidFill>
              </a:rPr>
              <a:t>作業程序</a:t>
            </a:r>
            <a:r>
              <a:rPr lang="en-US" altLang="zh-TW" sz="3600" b="1" smtClean="0">
                <a:solidFill>
                  <a:srgbClr val="FF0000"/>
                </a:solidFill>
              </a:rPr>
              <a:t>3</a:t>
            </a:r>
            <a:r>
              <a:rPr lang="zh-TW" altLang="en-US" smtClean="0"/>
              <a:t> </a:t>
            </a:r>
          </a:p>
        </p:txBody>
      </p:sp>
      <p:sp>
        <p:nvSpPr>
          <p:cNvPr id="115715" name="Rectangle 3"/>
          <p:cNvSpPr>
            <a:spLocks noGrp="1" noChangeArrowheads="1"/>
          </p:cNvSpPr>
          <p:nvPr>
            <p:ph type="body" idx="1"/>
          </p:nvPr>
        </p:nvSpPr>
        <p:spPr>
          <a:xfrm>
            <a:off x="395288" y="1143000"/>
            <a:ext cx="8061325" cy="5165725"/>
          </a:xfrm>
        </p:spPr>
        <p:txBody>
          <a:bodyPr/>
          <a:lstStyle/>
          <a:p>
            <a:pPr eaLnBrk="1" hangingPunct="1"/>
            <a:r>
              <a:rPr lang="zh-TW" altLang="en-US" sz="2400" b="1" smtClean="0"/>
              <a:t>（四）辦理公開評選公告。（應公開於工程會採購資訊網路，並刊登政府採購公報）</a:t>
            </a:r>
            <a:endParaRPr lang="en-US" altLang="zh-TW" sz="2400" b="1" smtClean="0"/>
          </a:p>
          <a:p>
            <a:pPr eaLnBrk="1" hangingPunct="1"/>
            <a:r>
              <a:rPr lang="zh-TW" altLang="en-US" sz="2400" b="1" smtClean="0"/>
              <a:t>（五）等標期依招標期限標準之規定辦理。</a:t>
            </a:r>
          </a:p>
          <a:p>
            <a:pPr eaLnBrk="1" hangingPunct="1"/>
            <a:r>
              <a:rPr lang="zh-TW" altLang="en-US" sz="2400" b="1" smtClean="0"/>
              <a:t>（六）招標文件規定辦理開標、評選優勝廠商。投標廠商家數無限制，縱僅</a:t>
            </a:r>
            <a:r>
              <a:rPr lang="en-US" altLang="zh-TW" sz="2400" b="1" smtClean="0"/>
              <a:t>1</a:t>
            </a:r>
            <a:r>
              <a:rPr lang="zh-TW" altLang="en-US" sz="2400" b="1" smtClean="0"/>
              <a:t>家廠商投標亦可開標。如由廠商自行報列價格者，應將價格納為評選範圍，不可因為評選後有議價程序而認為不必將價格列為評選範圍。</a:t>
            </a:r>
            <a:endParaRPr lang="en-US" altLang="zh-TW" sz="2400" b="1" smtClean="0"/>
          </a:p>
          <a:p>
            <a:pPr eaLnBrk="1" hangingPunct="1"/>
            <a:r>
              <a:rPr lang="zh-TW" altLang="en-US" sz="2400" b="1" smtClean="0"/>
              <a:t>（七）與優勝廠商辦理議價，或按優勝序位，依序與</a:t>
            </a:r>
            <a:r>
              <a:rPr lang="en-US" altLang="zh-TW" sz="2400" b="1" smtClean="0"/>
              <a:t>2</a:t>
            </a:r>
            <a:r>
              <a:rPr lang="zh-TW" altLang="en-US" sz="2400" b="1" smtClean="0"/>
              <a:t>家以上之優勝廠商辦理議價後決標。</a:t>
            </a:r>
            <a:r>
              <a:rPr lang="zh-TW" altLang="en-US" sz="2400" b="1" smtClean="0">
                <a:solidFill>
                  <a:srgbClr val="FF0000"/>
                </a:solidFill>
              </a:rPr>
              <a:t>如已於招標文件訂明決標之固定金額或費率者，則以該金額或費率決標。但須注意議價程序仍不得免除，無須議減價格，可議定其他內容。</a:t>
            </a:r>
            <a:endParaRPr lang="zh-TW" altLang="en-US" sz="2400" b="1" smtClean="0"/>
          </a:p>
        </p:txBody>
      </p:sp>
      <p:sp>
        <p:nvSpPr>
          <p:cNvPr id="3" name="投影片編號版面配置區 2"/>
          <p:cNvSpPr>
            <a:spLocks noGrp="1"/>
          </p:cNvSpPr>
          <p:nvPr>
            <p:ph type="sldNum" sz="quarter" idx="12"/>
          </p:nvPr>
        </p:nvSpPr>
        <p:spPr/>
        <p:txBody>
          <a:bodyPr/>
          <a:lstStyle/>
          <a:p>
            <a:fld id="{1118FB7C-3051-423D-B140-B22D31D849CF}" type="slidenum">
              <a:rPr lang="zh-TW" altLang="en-US" smtClean="0"/>
              <a:pPr/>
              <a:t>174</a:t>
            </a:fld>
            <a:endParaRPr lang="zh-TW" altLang="en-US"/>
          </a:p>
        </p:txBody>
      </p:sp>
    </p:spTree>
    <p:extLst>
      <p:ext uri="{BB962C8B-B14F-4D97-AF65-F5344CB8AC3E}">
        <p14:creationId xmlns:p14="http://schemas.microsoft.com/office/powerpoint/2010/main" val="3930208969"/>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ChangeArrowheads="1"/>
          </p:cNvSpPr>
          <p:nvPr>
            <p:ph type="title"/>
          </p:nvPr>
        </p:nvSpPr>
        <p:spPr>
          <a:xfrm>
            <a:off x="684213" y="260350"/>
            <a:ext cx="7772400" cy="882650"/>
          </a:xfrm>
        </p:spPr>
        <p:txBody>
          <a:bodyPr/>
          <a:lstStyle/>
          <a:p>
            <a:pPr algn="ctr" eaLnBrk="1" hangingPunct="1"/>
            <a:r>
              <a:rPr lang="zh-TW" altLang="en-US" sz="3600" b="1" smtClean="0">
                <a:solidFill>
                  <a:srgbClr val="FF0000"/>
                </a:solidFill>
                <a:latin typeface="新細明體" panose="02020500000000000000" pitchFamily="18" charset="-120"/>
                <a:ea typeface="新細明體" panose="02020500000000000000" pitchFamily="18" charset="-120"/>
              </a:rPr>
              <a:t>「</a:t>
            </a:r>
            <a:r>
              <a:rPr lang="zh-TW" altLang="en-US" sz="3600" b="1" smtClean="0">
                <a:solidFill>
                  <a:srgbClr val="FF0000"/>
                </a:solidFill>
              </a:rPr>
              <a:t>準用最有利標</a:t>
            </a:r>
            <a:r>
              <a:rPr lang="zh-TW" altLang="en-US" sz="3600" b="1" smtClean="0">
                <a:solidFill>
                  <a:srgbClr val="FF0000"/>
                </a:solidFill>
                <a:latin typeface="新細明體" panose="02020500000000000000" pitchFamily="18" charset="-120"/>
                <a:ea typeface="新細明體" panose="02020500000000000000" pitchFamily="18" charset="-120"/>
              </a:rPr>
              <a:t>」</a:t>
            </a:r>
            <a:r>
              <a:rPr lang="zh-TW" altLang="en-US" sz="3600" b="1" smtClean="0">
                <a:solidFill>
                  <a:srgbClr val="FF0000"/>
                </a:solidFill>
              </a:rPr>
              <a:t>作業程序</a:t>
            </a:r>
            <a:r>
              <a:rPr lang="en-US" altLang="zh-TW" sz="3600" b="1" smtClean="0">
                <a:solidFill>
                  <a:srgbClr val="FF0000"/>
                </a:solidFill>
              </a:rPr>
              <a:t>4</a:t>
            </a:r>
            <a:endParaRPr lang="zh-TW" altLang="en-US" smtClean="0"/>
          </a:p>
        </p:txBody>
      </p:sp>
      <p:sp>
        <p:nvSpPr>
          <p:cNvPr id="116739" name="Rectangle 3"/>
          <p:cNvSpPr>
            <a:spLocks noGrp="1" noChangeArrowheads="1"/>
          </p:cNvSpPr>
          <p:nvPr>
            <p:ph type="body" idx="1"/>
          </p:nvPr>
        </p:nvSpPr>
        <p:spPr>
          <a:xfrm>
            <a:off x="395288" y="1052513"/>
            <a:ext cx="8496300" cy="5256212"/>
          </a:xfrm>
        </p:spPr>
        <p:txBody>
          <a:bodyPr/>
          <a:lstStyle/>
          <a:p>
            <a:pPr eaLnBrk="1" hangingPunct="1"/>
            <a:r>
              <a:rPr lang="zh-TW" altLang="en-US" sz="2400" b="1" dirty="0" smtClean="0"/>
              <a:t>（八）機關辦理採購，依採購法第</a:t>
            </a:r>
            <a:r>
              <a:rPr lang="en-US" altLang="zh-TW" sz="2400" b="1" dirty="0" smtClean="0"/>
              <a:t>22</a:t>
            </a:r>
            <a:r>
              <a:rPr lang="zh-TW" altLang="en-US" sz="2400" b="1" dirty="0" smtClean="0"/>
              <a:t>條第</a:t>
            </a:r>
            <a:r>
              <a:rPr lang="en-US" altLang="zh-TW" sz="2400" b="1" dirty="0" smtClean="0"/>
              <a:t>1</a:t>
            </a:r>
            <a:r>
              <a:rPr lang="zh-TW" altLang="en-US" sz="2400" b="1" dirty="0" smtClean="0"/>
              <a:t>項第</a:t>
            </a:r>
            <a:r>
              <a:rPr lang="en-US" altLang="zh-TW" sz="2400" b="1" dirty="0" smtClean="0"/>
              <a:t>9</a:t>
            </a:r>
            <a:r>
              <a:rPr lang="zh-TW" altLang="en-US" sz="2400" b="1" dirty="0" smtClean="0"/>
              <a:t>款、第</a:t>
            </a:r>
            <a:r>
              <a:rPr lang="en-US" altLang="zh-TW" sz="2400" b="1" dirty="0" smtClean="0"/>
              <a:t>10</a:t>
            </a:r>
            <a:r>
              <a:rPr lang="zh-TW" altLang="en-US" sz="2400" b="1" dirty="0" smtClean="0"/>
              <a:t>款及第</a:t>
            </a:r>
            <a:r>
              <a:rPr lang="en-US" altLang="zh-TW" sz="2400" b="1" dirty="0" smtClean="0"/>
              <a:t>11</a:t>
            </a:r>
            <a:r>
              <a:rPr lang="zh-TW" altLang="en-US" sz="2400" b="1" dirty="0" smtClean="0"/>
              <a:t>款採限制性招標準用最有利標決標者，與該評選優勝或勘選認定適合需要之廠商依序辦理議價前，</a:t>
            </a:r>
            <a:r>
              <a:rPr lang="zh-TW" altLang="en-US" sz="2400" b="1" dirty="0" smtClean="0">
                <a:solidFill>
                  <a:srgbClr val="0000FF"/>
                </a:solidFill>
              </a:rPr>
              <a:t>採訂有底價者，</a:t>
            </a:r>
            <a:r>
              <a:rPr lang="zh-TW" altLang="en-US" sz="2400" b="1" dirty="0" smtClean="0"/>
              <a:t>應依採購法第</a:t>
            </a:r>
            <a:r>
              <a:rPr lang="en-US" altLang="zh-TW" sz="2400" b="1" dirty="0" smtClean="0"/>
              <a:t>46</a:t>
            </a:r>
            <a:r>
              <a:rPr lang="zh-TW" altLang="en-US" sz="2400" b="1" dirty="0" smtClean="0"/>
              <a:t>條及其施行細則第</a:t>
            </a:r>
            <a:r>
              <a:rPr lang="en-US" altLang="zh-TW" sz="2400" b="1" dirty="0" smtClean="0"/>
              <a:t>54</a:t>
            </a:r>
            <a:r>
              <a:rPr lang="zh-TW" altLang="en-US" sz="2400" b="1" dirty="0" smtClean="0"/>
              <a:t>條第</a:t>
            </a:r>
            <a:r>
              <a:rPr lang="en-US" altLang="zh-TW" sz="2400" b="1" dirty="0" smtClean="0"/>
              <a:t>3</a:t>
            </a:r>
            <a:r>
              <a:rPr lang="zh-TW" altLang="en-US" sz="2400" b="1" dirty="0" smtClean="0"/>
              <a:t>項規定合理訂定；如因逾底價、未能超底價決標而廢標者，宜重新公告辦理評選或勘選。另議價過程中須限制減價次數者，應先通知廠商，採購法施行細則第</a:t>
            </a:r>
            <a:r>
              <a:rPr lang="en-US" altLang="zh-TW" sz="2400" b="1" dirty="0" smtClean="0"/>
              <a:t>73</a:t>
            </a:r>
            <a:r>
              <a:rPr lang="zh-TW" altLang="en-US" sz="2400" b="1" dirty="0" smtClean="0"/>
              <a:t>條第</a:t>
            </a:r>
            <a:r>
              <a:rPr lang="en-US" altLang="zh-TW" sz="2400" b="1" dirty="0" smtClean="0"/>
              <a:t>1</a:t>
            </a:r>
            <a:r>
              <a:rPr lang="zh-TW" altLang="en-US" sz="2400" b="1" dirty="0" smtClean="0"/>
              <a:t>項已有規定。</a:t>
            </a:r>
            <a:endParaRPr lang="en-US" altLang="zh-TW" sz="2400" b="1" dirty="0" smtClean="0"/>
          </a:p>
          <a:p>
            <a:pPr eaLnBrk="1" hangingPunct="1"/>
            <a:r>
              <a:rPr lang="zh-TW" altLang="en-US" sz="2400" b="1" dirty="0" smtClean="0"/>
              <a:t>準用最有利標公開評選優勝廠商者，依招標文件所載明之固定費用或費率辦理議價程序（</a:t>
            </a:r>
            <a:r>
              <a:rPr lang="zh-TW" altLang="en-US" sz="2400" b="1" dirty="0" smtClean="0">
                <a:solidFill>
                  <a:srgbClr val="0000FF"/>
                </a:solidFill>
              </a:rPr>
              <a:t>不訂底價；議價程序不得免除，無須議減價格，可議定其他內容</a:t>
            </a:r>
            <a:r>
              <a:rPr lang="zh-TW" altLang="en-US" sz="2400" b="1" dirty="0" smtClean="0"/>
              <a:t>），並依照原定固定費用或費率決標（如果廠商於投標文件內自願減價，依自願減價之金額決標）。機關洽優勝廠商議定之內容，不得更改原招標文件之規定，或降低廠商投標文件所承諾之內容。</a:t>
            </a:r>
          </a:p>
        </p:txBody>
      </p:sp>
      <p:sp>
        <p:nvSpPr>
          <p:cNvPr id="3" name="投影片編號版面配置區 2"/>
          <p:cNvSpPr>
            <a:spLocks noGrp="1"/>
          </p:cNvSpPr>
          <p:nvPr>
            <p:ph type="sldNum" sz="quarter" idx="12"/>
          </p:nvPr>
        </p:nvSpPr>
        <p:spPr/>
        <p:txBody>
          <a:bodyPr/>
          <a:lstStyle/>
          <a:p>
            <a:fld id="{1118FB7C-3051-423D-B140-B22D31D849CF}" type="slidenum">
              <a:rPr lang="zh-TW" altLang="en-US" smtClean="0"/>
              <a:pPr/>
              <a:t>175</a:t>
            </a:fld>
            <a:endParaRPr lang="zh-TW" altLang="en-US"/>
          </a:p>
        </p:txBody>
      </p:sp>
    </p:spTree>
    <p:extLst>
      <p:ext uri="{BB962C8B-B14F-4D97-AF65-F5344CB8AC3E}">
        <p14:creationId xmlns:p14="http://schemas.microsoft.com/office/powerpoint/2010/main" val="2377714013"/>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p:cNvSpPr>
          <p:nvPr>
            <p:ph type="title"/>
          </p:nvPr>
        </p:nvSpPr>
        <p:spPr>
          <a:xfrm>
            <a:off x="457200" y="333375"/>
            <a:ext cx="8229600" cy="719138"/>
          </a:xfrm>
          <a:solidFill>
            <a:srgbClr val="FFFF00"/>
          </a:solidFill>
        </p:spPr>
        <p:txBody>
          <a:bodyPr>
            <a:normAutofit fontScale="90000"/>
          </a:bodyPr>
          <a:lstStyle/>
          <a:p>
            <a:pPr algn="ctr" eaLnBrk="1" hangingPunct="1"/>
            <a:r>
              <a:rPr lang="zh-TW" altLang="en-US" sz="3600" b="1" dirty="0" smtClean="0">
                <a:solidFill>
                  <a:srgbClr val="FF0000"/>
                </a:solidFill>
              </a:rPr>
              <a:t>準用最有利標採購摘要事項</a:t>
            </a:r>
            <a:r>
              <a:rPr lang="en-US" altLang="zh-TW" b="1" dirty="0" smtClean="0">
                <a:solidFill>
                  <a:srgbClr val="FF0000"/>
                </a:solidFill>
                <a:latin typeface="+mn-ea"/>
                <a:ea typeface="+mn-ea"/>
              </a:rPr>
              <a:t>1</a:t>
            </a:r>
            <a:endParaRPr lang="zh-TW" altLang="en-US" b="1" dirty="0" smtClean="0">
              <a:latin typeface="+mn-ea"/>
              <a:ea typeface="+mn-ea"/>
            </a:endParaRPr>
          </a:p>
        </p:txBody>
      </p:sp>
      <p:sp>
        <p:nvSpPr>
          <p:cNvPr id="11267" name="Rectangle 3"/>
          <p:cNvSpPr>
            <a:spLocks noGrp="1"/>
          </p:cNvSpPr>
          <p:nvPr>
            <p:ph type="body" idx="1"/>
          </p:nvPr>
        </p:nvSpPr>
        <p:spPr>
          <a:xfrm>
            <a:off x="250825" y="1052513"/>
            <a:ext cx="8642350" cy="5184775"/>
          </a:xfrm>
        </p:spPr>
        <p:txBody>
          <a:bodyPr>
            <a:normAutofit lnSpcReduction="10000"/>
          </a:bodyPr>
          <a:lstStyle/>
          <a:p>
            <a:pPr>
              <a:defRPr/>
            </a:pPr>
            <a:r>
              <a:rPr lang="zh-TW" altLang="en-US" sz="2400" b="1" dirty="0">
                <a:latin typeface="+mn-ea"/>
              </a:rPr>
              <a:t>招標</a:t>
            </a:r>
            <a:r>
              <a:rPr lang="zh-TW" altLang="en-US" sz="2400" b="1" dirty="0" smtClean="0">
                <a:latin typeface="+mn-ea"/>
              </a:rPr>
              <a:t>方式註明</a:t>
            </a:r>
            <a:r>
              <a:rPr lang="zh-TW" altLang="en-US" sz="2400" b="1" dirty="0">
                <a:latin typeface="+mn-ea"/>
              </a:rPr>
              <a:t>為</a:t>
            </a:r>
            <a:r>
              <a:rPr lang="zh-TW" altLang="en-US" sz="2400" b="1" dirty="0">
                <a:solidFill>
                  <a:srgbClr val="0000FF"/>
                </a:solidFill>
                <a:latin typeface="+mn-ea"/>
              </a:rPr>
              <a:t>「經公開評選之限制性招標</a:t>
            </a:r>
            <a:r>
              <a:rPr lang="zh-TW" altLang="en-US" sz="2400" b="1" dirty="0" smtClean="0">
                <a:solidFill>
                  <a:srgbClr val="0000FF"/>
                </a:solidFill>
                <a:latin typeface="+mn-ea"/>
              </a:rPr>
              <a:t>」</a:t>
            </a:r>
            <a:r>
              <a:rPr lang="zh-TW" altLang="en-US" sz="2400" b="1" dirty="0" smtClean="0">
                <a:solidFill>
                  <a:srgbClr val="0000FF"/>
                </a:solidFill>
                <a:latin typeface="PMingLiU" panose="02020500000000000000" pitchFamily="18" charset="-120"/>
                <a:ea typeface="PMingLiU" panose="02020500000000000000" pitchFamily="18" charset="-120"/>
              </a:rPr>
              <a:t>：</a:t>
            </a:r>
            <a:r>
              <a:rPr lang="en-US" altLang="zh-TW" sz="2400" b="1" dirty="0" smtClean="0">
                <a:solidFill>
                  <a:srgbClr val="0000FF"/>
                </a:solidFill>
                <a:latin typeface="PMingLiU" panose="02020500000000000000" pitchFamily="18" charset="-120"/>
                <a:ea typeface="PMingLiU" panose="02020500000000000000" pitchFamily="18" charset="-120"/>
              </a:rPr>
              <a:t/>
            </a:r>
            <a:br>
              <a:rPr lang="en-US" altLang="zh-TW" sz="2400" b="1" dirty="0" smtClean="0">
                <a:solidFill>
                  <a:srgbClr val="0000FF"/>
                </a:solidFill>
                <a:latin typeface="PMingLiU" panose="02020500000000000000" pitchFamily="18" charset="-120"/>
                <a:ea typeface="PMingLiU" panose="02020500000000000000" pitchFamily="18" charset="-120"/>
              </a:rPr>
            </a:br>
            <a:r>
              <a:rPr lang="zh-TW" altLang="en-US" sz="2400" b="1" dirty="0" smtClean="0">
                <a:latin typeface="+mn-ea"/>
              </a:rPr>
              <a:t>機關依政府採購法第</a:t>
            </a:r>
            <a:r>
              <a:rPr lang="en-US" altLang="zh-TW" sz="2400" b="1" dirty="0" smtClean="0">
                <a:latin typeface="+mn-ea"/>
              </a:rPr>
              <a:t>22</a:t>
            </a:r>
            <a:r>
              <a:rPr lang="zh-TW" altLang="en-US" sz="2400" b="1" dirty="0" smtClean="0">
                <a:latin typeface="+mn-ea"/>
              </a:rPr>
              <a:t>條第</a:t>
            </a:r>
            <a:r>
              <a:rPr lang="en-US" altLang="zh-TW" sz="2400" b="1" dirty="0" smtClean="0">
                <a:latin typeface="+mn-ea"/>
              </a:rPr>
              <a:t>1</a:t>
            </a:r>
            <a:r>
              <a:rPr lang="zh-TW" altLang="en-US" sz="2400" b="1" dirty="0" smtClean="0">
                <a:latin typeface="+mn-ea"/>
              </a:rPr>
              <a:t>項第</a:t>
            </a:r>
            <a:r>
              <a:rPr lang="en-US" altLang="zh-TW" sz="2400" b="1" dirty="0" smtClean="0">
                <a:latin typeface="+mn-ea"/>
              </a:rPr>
              <a:t>9</a:t>
            </a:r>
            <a:r>
              <a:rPr lang="zh-TW" altLang="en-US" sz="2400" b="1" dirty="0" smtClean="0">
                <a:latin typeface="+mn-ea"/>
              </a:rPr>
              <a:t>款至第</a:t>
            </a:r>
            <a:r>
              <a:rPr lang="en-US" altLang="zh-TW" sz="2400" b="1" dirty="0" smtClean="0">
                <a:latin typeface="+mn-ea"/>
              </a:rPr>
              <a:t>11</a:t>
            </a:r>
            <a:r>
              <a:rPr lang="zh-TW" altLang="en-US" sz="2400" b="1" dirty="0" smtClean="0">
                <a:latin typeface="+mn-ea"/>
              </a:rPr>
              <a:t>款規定辦理採購者</a:t>
            </a:r>
            <a:r>
              <a:rPr lang="en-US" altLang="zh-TW" sz="2400" b="1" dirty="0" smtClean="0">
                <a:latin typeface="+mn-ea"/>
              </a:rPr>
              <a:t>…</a:t>
            </a:r>
            <a:r>
              <a:rPr lang="zh-TW" altLang="en-US" sz="2400" b="1" dirty="0" smtClean="0">
                <a:latin typeface="+mn-ea"/>
              </a:rPr>
              <a:t>為避免外界誤會其作業程序「未經公告」（未於政府電子採購網刊登公開評選或公開徵求之招標公告），爰請於對外說明其招標方式時，註明為</a:t>
            </a:r>
            <a:r>
              <a:rPr lang="zh-TW" altLang="en-US" sz="2400" b="1" dirty="0" smtClean="0">
                <a:solidFill>
                  <a:srgbClr val="0000FF"/>
                </a:solidFill>
                <a:latin typeface="+mn-ea"/>
              </a:rPr>
              <a:t>「經公開評選之限制性招標」或「經公開徵求之限制性招標」</a:t>
            </a:r>
            <a:r>
              <a:rPr lang="zh-TW" altLang="en-US" sz="2400" b="1" dirty="0" smtClean="0">
                <a:latin typeface="+mn-ea"/>
              </a:rPr>
              <a:t>，勿僅簡稱為「限制性招標」。工程會</a:t>
            </a:r>
            <a:r>
              <a:rPr lang="en-US" altLang="zh-TW" sz="2400" b="1" dirty="0" smtClean="0">
                <a:latin typeface="+mn-ea"/>
              </a:rPr>
              <a:t>110</a:t>
            </a:r>
            <a:r>
              <a:rPr lang="zh-TW" altLang="en-US" sz="2400" b="1" dirty="0" smtClean="0">
                <a:latin typeface="+mn-ea"/>
              </a:rPr>
              <a:t>年</a:t>
            </a:r>
            <a:r>
              <a:rPr lang="en-US" altLang="zh-TW" sz="2400" b="1" dirty="0" smtClean="0">
                <a:latin typeface="+mn-ea"/>
              </a:rPr>
              <a:t>01</a:t>
            </a:r>
            <a:r>
              <a:rPr lang="zh-TW" altLang="en-US" sz="2400" b="1" dirty="0" smtClean="0">
                <a:latin typeface="+mn-ea"/>
              </a:rPr>
              <a:t>月</a:t>
            </a:r>
            <a:r>
              <a:rPr lang="en-US" altLang="zh-TW" sz="2400" b="1" dirty="0" smtClean="0">
                <a:latin typeface="+mn-ea"/>
              </a:rPr>
              <a:t>07</a:t>
            </a:r>
            <a:r>
              <a:rPr lang="zh-TW" altLang="en-US" sz="2400" b="1" dirty="0" smtClean="0">
                <a:latin typeface="+mn-ea"/>
              </a:rPr>
              <a:t>日工程企字第</a:t>
            </a:r>
            <a:r>
              <a:rPr lang="en-US" altLang="zh-TW" sz="2400" b="1" dirty="0" smtClean="0">
                <a:latin typeface="+mn-ea"/>
              </a:rPr>
              <a:t>1090100963</a:t>
            </a:r>
            <a:r>
              <a:rPr lang="zh-TW" altLang="en-US" sz="2400" b="1" dirty="0" smtClean="0">
                <a:latin typeface="+mn-ea"/>
              </a:rPr>
              <a:t>號函</a:t>
            </a:r>
            <a:endParaRPr lang="en-US" altLang="zh-TW" sz="2400" b="1" dirty="0" smtClean="0">
              <a:latin typeface="+mn-ea"/>
            </a:endParaRPr>
          </a:p>
          <a:p>
            <a:pPr>
              <a:defRPr/>
            </a:pPr>
            <a:r>
              <a:rPr lang="zh-TW" altLang="en-US" sz="2400" b="1" dirty="0">
                <a:solidFill>
                  <a:srgbClr val="0000FF"/>
                </a:solidFill>
                <a:latin typeface="+mn-ea"/>
              </a:rPr>
              <a:t>載明</a:t>
            </a:r>
            <a:r>
              <a:rPr lang="zh-TW" altLang="en-US" sz="2400" b="1" dirty="0" smtClean="0">
                <a:solidFill>
                  <a:srgbClr val="0000FF"/>
                </a:solidFill>
              </a:rPr>
              <a:t>決標適用之</a:t>
            </a:r>
            <a:r>
              <a:rPr lang="zh-TW" altLang="en-US" sz="2400" b="1" dirty="0" smtClean="0">
                <a:solidFill>
                  <a:srgbClr val="0000FF"/>
                </a:solidFill>
                <a:latin typeface="標楷體" panose="03000509000000000000" pitchFamily="65" charset="-120"/>
              </a:rPr>
              <a:t>「</a:t>
            </a:r>
            <a:r>
              <a:rPr lang="zh-TW" altLang="en-US" sz="2400" b="1" dirty="0">
                <a:solidFill>
                  <a:srgbClr val="0000FF"/>
                </a:solidFill>
              </a:rPr>
              <a:t>標</a:t>
            </a:r>
            <a:r>
              <a:rPr lang="zh-TW" altLang="en-US" sz="2400" b="1" dirty="0" smtClean="0">
                <a:solidFill>
                  <a:srgbClr val="0000FF"/>
                </a:solidFill>
              </a:rPr>
              <a:t>的</a:t>
            </a:r>
            <a:r>
              <a:rPr lang="zh-TW" altLang="en-US" sz="2400" b="1" dirty="0" smtClean="0">
                <a:solidFill>
                  <a:srgbClr val="0000FF"/>
                </a:solidFill>
                <a:latin typeface="標楷體" panose="03000509000000000000" pitchFamily="65" charset="-120"/>
              </a:rPr>
              <a:t>」，係符合所稱</a:t>
            </a:r>
            <a:r>
              <a:rPr lang="zh-TW" altLang="en-US" sz="2400" b="1" dirty="0">
                <a:solidFill>
                  <a:srgbClr val="0000FF"/>
                </a:solidFill>
                <a:latin typeface="標楷體" panose="03000509000000000000" pitchFamily="65" charset="-120"/>
              </a:rPr>
              <a:t>「</a:t>
            </a:r>
            <a:r>
              <a:rPr lang="zh-TW" altLang="en-US" sz="2400" b="1" dirty="0" smtClean="0">
                <a:solidFill>
                  <a:srgbClr val="0000FF"/>
                </a:solidFill>
                <a:latin typeface="標楷體" panose="03000509000000000000" pitchFamily="65" charset="-120"/>
              </a:rPr>
              <a:t>列舉</a:t>
            </a:r>
            <a:r>
              <a:rPr lang="zh-TW" altLang="en-US" sz="2400" b="1" dirty="0" smtClean="0">
                <a:solidFill>
                  <a:srgbClr val="0000FF"/>
                </a:solidFill>
              </a:rPr>
              <a:t>項目</a:t>
            </a:r>
            <a:r>
              <a:rPr lang="zh-TW" altLang="en-US" sz="2400" b="1" dirty="0">
                <a:solidFill>
                  <a:srgbClr val="0000FF"/>
                </a:solidFill>
                <a:latin typeface="標楷體" panose="03000509000000000000" pitchFamily="65" charset="-120"/>
              </a:rPr>
              <a:t>」</a:t>
            </a:r>
            <a:r>
              <a:rPr lang="zh-TW" altLang="en-US" sz="2400" b="1" dirty="0" smtClean="0">
                <a:latin typeface="新細明體" panose="02020500000000000000" pitchFamily="18" charset="-120"/>
                <a:ea typeface="新細明體" panose="02020500000000000000" pitchFamily="18" charset="-120"/>
              </a:rPr>
              <a:t>：</a:t>
            </a:r>
            <a:r>
              <a:rPr lang="en-US" altLang="zh-TW" sz="2400" b="1" dirty="0" smtClean="0">
                <a:latin typeface="新細明體" panose="02020500000000000000" pitchFamily="18" charset="-120"/>
                <a:ea typeface="新細明體" panose="02020500000000000000" pitchFamily="18" charset="-120"/>
              </a:rPr>
              <a:t/>
            </a:r>
            <a:br>
              <a:rPr lang="en-US" altLang="zh-TW" sz="2400" b="1" dirty="0" smtClean="0">
                <a:latin typeface="新細明體" panose="02020500000000000000" pitchFamily="18" charset="-120"/>
                <a:ea typeface="新細明體" panose="02020500000000000000" pitchFamily="18" charset="-120"/>
              </a:rPr>
            </a:br>
            <a:r>
              <a:rPr lang="zh-TW" altLang="en-US" sz="2400" b="1" dirty="0" smtClean="0"/>
              <a:t>依機關</a:t>
            </a:r>
            <a:r>
              <a:rPr lang="zh-TW" altLang="en-US" sz="2400" b="1" dirty="0"/>
              <a:t>委託專業服務廠商評選及計費辦法</a:t>
            </a:r>
            <a:r>
              <a:rPr lang="zh-TW" altLang="zh-TW" sz="2400" b="1" dirty="0">
                <a:latin typeface="+mj-ea"/>
              </a:rPr>
              <a:t>第</a:t>
            </a:r>
            <a:r>
              <a:rPr lang="en-US" altLang="zh-TW" sz="2400" b="1" dirty="0">
                <a:latin typeface="+mj-ea"/>
              </a:rPr>
              <a:t>3</a:t>
            </a:r>
            <a:r>
              <a:rPr lang="en-US" altLang="zh-TW" sz="2400" b="1" dirty="0"/>
              <a:t> </a:t>
            </a:r>
            <a:r>
              <a:rPr lang="zh-TW" altLang="zh-TW" sz="2400" b="1" dirty="0"/>
              <a:t>條</a:t>
            </a:r>
            <a:r>
              <a:rPr lang="zh-TW" altLang="en-US" sz="2400" b="1" dirty="0" smtClean="0">
                <a:latin typeface="新細明體" panose="02020500000000000000" pitchFamily="18" charset="-120"/>
                <a:ea typeface="新細明體" panose="02020500000000000000" pitchFamily="18" charset="-120"/>
              </a:rPr>
              <a:t>：</a:t>
            </a:r>
            <a:r>
              <a:rPr lang="zh-TW" altLang="en-US" sz="2400" b="1" dirty="0" smtClean="0">
                <a:latin typeface="標楷體" panose="03000509000000000000" pitchFamily="65" charset="-120"/>
              </a:rPr>
              <a:t>「</a:t>
            </a:r>
            <a:r>
              <a:rPr lang="zh-TW" altLang="en-US" sz="2400" b="1" dirty="0" smtClean="0"/>
              <a:t>依</a:t>
            </a:r>
            <a:r>
              <a:rPr lang="zh-TW" altLang="en-US" sz="2400" b="1" dirty="0"/>
              <a:t>本法第二十二條第一項第九款</a:t>
            </a:r>
            <a:r>
              <a:rPr lang="zh-TW" altLang="en-US" sz="2400" b="1" dirty="0">
                <a:solidFill>
                  <a:srgbClr val="0000FF"/>
                </a:solidFill>
              </a:rPr>
              <a:t>所稱專業服務</a:t>
            </a:r>
            <a:r>
              <a:rPr lang="zh-TW" altLang="en-US" sz="2400" b="1" dirty="0"/>
              <a:t>，指提供專門知識或技藝之服務；包括法律、會計、財務、地政、醫療、保健、防疫或病蟲害防治、文化藝術、研究發展、社會福利及</a:t>
            </a:r>
            <a:r>
              <a:rPr lang="zh-TW" altLang="en-US" sz="2400" b="1" dirty="0">
                <a:solidFill>
                  <a:srgbClr val="FF0000"/>
                </a:solidFill>
              </a:rPr>
              <a:t>其他</a:t>
            </a:r>
            <a:r>
              <a:rPr lang="zh-TW" altLang="en-US" sz="2400" b="1" dirty="0">
                <a:solidFill>
                  <a:srgbClr val="0000FF"/>
                </a:solidFill>
              </a:rPr>
              <a:t>與提供專門知識或技藝有關之服務</a:t>
            </a:r>
            <a:r>
              <a:rPr lang="zh-TW" altLang="en-US" sz="2400" b="1" dirty="0" smtClean="0">
                <a:solidFill>
                  <a:srgbClr val="0000FF"/>
                </a:solidFill>
              </a:rPr>
              <a:t>。</a:t>
            </a:r>
            <a:r>
              <a:rPr lang="zh-TW" altLang="en-US" sz="2400" b="1" dirty="0" smtClean="0">
                <a:latin typeface="標楷體" panose="03000509000000000000" pitchFamily="65" charset="-120"/>
              </a:rPr>
              <a:t>」規定</a:t>
            </a:r>
            <a:r>
              <a:rPr lang="zh-TW" altLang="en-US" sz="2400" b="1" dirty="0"/>
              <a:t>，</a:t>
            </a:r>
            <a:r>
              <a:rPr lang="zh-TW" altLang="en-US" sz="2400" b="1" dirty="0" smtClean="0"/>
              <a:t>如係符合</a:t>
            </a:r>
            <a:r>
              <a:rPr lang="zh-TW" altLang="en-US" sz="2400" b="1" dirty="0" smtClean="0">
                <a:solidFill>
                  <a:srgbClr val="0000FF"/>
                </a:solidFill>
                <a:latin typeface="標楷體" panose="03000509000000000000" pitchFamily="65" charset="-120"/>
              </a:rPr>
              <a:t>「其他</a:t>
            </a:r>
            <a:r>
              <a:rPr lang="zh-TW" altLang="en-US" sz="2400" b="1" dirty="0" smtClean="0">
                <a:solidFill>
                  <a:srgbClr val="0000FF"/>
                </a:solidFill>
              </a:rPr>
              <a:t>項目</a:t>
            </a:r>
            <a:r>
              <a:rPr lang="zh-TW" altLang="en-US" sz="2400" b="1" dirty="0" smtClean="0">
                <a:solidFill>
                  <a:srgbClr val="0000FF"/>
                </a:solidFill>
                <a:latin typeface="標楷體" panose="03000509000000000000" pitchFamily="65" charset="-120"/>
              </a:rPr>
              <a:t>」者</a:t>
            </a:r>
            <a:r>
              <a:rPr lang="zh-TW" altLang="en-US" sz="2400" b="1" dirty="0" smtClean="0"/>
              <a:t>，需載明採購案的特性，需藉由專業廠商之</a:t>
            </a:r>
            <a:r>
              <a:rPr lang="zh-TW" altLang="en-US" sz="2400" b="1" dirty="0">
                <a:solidFill>
                  <a:srgbClr val="0000FF"/>
                </a:solidFill>
              </a:rPr>
              <a:t>專門知識或技藝有關之</a:t>
            </a:r>
            <a:r>
              <a:rPr lang="zh-TW" altLang="en-US" sz="2400" b="1" dirty="0" smtClean="0">
                <a:solidFill>
                  <a:srgbClr val="0000FF"/>
                </a:solidFill>
              </a:rPr>
              <a:t>服務</a:t>
            </a:r>
            <a:r>
              <a:rPr lang="zh-TW" altLang="en-US" sz="2400" b="1" dirty="0" smtClean="0"/>
              <a:t>，可達成採購效益</a:t>
            </a:r>
            <a:r>
              <a:rPr lang="zh-TW" altLang="en-US" sz="2400" b="1" dirty="0">
                <a:latin typeface="+mn-ea"/>
              </a:rPr>
              <a:t>。</a:t>
            </a:r>
            <a:endParaRPr lang="en-US" altLang="zh-TW" sz="2400" b="1" dirty="0" smtClean="0">
              <a:latin typeface="+mn-ea"/>
            </a:endParaRPr>
          </a:p>
        </p:txBody>
      </p:sp>
      <p:sp>
        <p:nvSpPr>
          <p:cNvPr id="3" name="投影片編號版面配置區 2"/>
          <p:cNvSpPr>
            <a:spLocks noGrp="1"/>
          </p:cNvSpPr>
          <p:nvPr>
            <p:ph type="sldNum" sz="quarter" idx="12"/>
          </p:nvPr>
        </p:nvSpPr>
        <p:spPr/>
        <p:txBody>
          <a:bodyPr/>
          <a:lstStyle/>
          <a:p>
            <a:fld id="{1118FB7C-3051-423D-B140-B22D31D849CF}" type="slidenum">
              <a:rPr lang="zh-TW" altLang="en-US" smtClean="0"/>
              <a:pPr/>
              <a:t>176</a:t>
            </a:fld>
            <a:endParaRPr lang="zh-TW" altLang="en-US"/>
          </a:p>
        </p:txBody>
      </p:sp>
    </p:spTree>
    <p:extLst>
      <p:ext uri="{BB962C8B-B14F-4D97-AF65-F5344CB8AC3E}">
        <p14:creationId xmlns:p14="http://schemas.microsoft.com/office/powerpoint/2010/main" val="3826621645"/>
      </p:ext>
    </p:extLst>
  </p:cSld>
  <p:clrMapOvr>
    <a:masterClrMapping/>
  </p:clrMapOvr>
  <p:timing>
    <p:tnLst>
      <p:par>
        <p:cTn id="1" dur="indefinite" restart="never" nodeType="tmRoot"/>
      </p:par>
    </p:tn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title"/>
          </p:nvPr>
        </p:nvSpPr>
        <p:spPr>
          <a:xfrm>
            <a:off x="592138" y="357188"/>
            <a:ext cx="8286750" cy="823912"/>
          </a:xfrm>
        </p:spPr>
        <p:txBody>
          <a:bodyPr/>
          <a:lstStyle/>
          <a:p>
            <a:pPr algn="ctr" eaLnBrk="1" hangingPunct="1"/>
            <a:r>
              <a:rPr lang="zh-TW" altLang="en-US" sz="3600" b="1" smtClean="0">
                <a:solidFill>
                  <a:srgbClr val="FF0000"/>
                </a:solidFill>
              </a:rPr>
              <a:t>專業服務</a:t>
            </a:r>
            <a:r>
              <a:rPr lang="en-US" altLang="zh-TW" sz="3600" b="1" smtClean="0">
                <a:solidFill>
                  <a:srgbClr val="FF0000"/>
                </a:solidFill>
              </a:rPr>
              <a:t>—</a:t>
            </a:r>
            <a:r>
              <a:rPr lang="zh-TW" altLang="en-US" sz="3600" b="1" smtClean="0">
                <a:solidFill>
                  <a:srgbClr val="FF0000"/>
                </a:solidFill>
              </a:rPr>
              <a:t>其他類</a:t>
            </a:r>
            <a:r>
              <a:rPr lang="en-US" altLang="zh-TW" sz="3600" b="1" smtClean="0">
                <a:solidFill>
                  <a:srgbClr val="FF0000"/>
                </a:solidFill>
              </a:rPr>
              <a:t>(</a:t>
            </a:r>
            <a:r>
              <a:rPr lang="zh-TW" altLang="en-US" sz="3600" b="1" smtClean="0">
                <a:solidFill>
                  <a:srgbClr val="FF0000"/>
                </a:solidFill>
              </a:rPr>
              <a:t>團膳採購請釋案</a:t>
            </a:r>
            <a:r>
              <a:rPr lang="en-US" altLang="zh-TW" sz="3600" b="1" smtClean="0">
                <a:solidFill>
                  <a:srgbClr val="FF0000"/>
                </a:solidFill>
              </a:rPr>
              <a:t>)</a:t>
            </a:r>
          </a:p>
        </p:txBody>
      </p:sp>
      <p:sp>
        <p:nvSpPr>
          <p:cNvPr id="34819" name="Rectangle 3"/>
          <p:cNvSpPr>
            <a:spLocks noGrp="1" noChangeArrowheads="1"/>
          </p:cNvSpPr>
          <p:nvPr>
            <p:ph type="body" idx="1"/>
          </p:nvPr>
        </p:nvSpPr>
        <p:spPr>
          <a:xfrm>
            <a:off x="323850" y="1196975"/>
            <a:ext cx="8569325" cy="4899025"/>
          </a:xfrm>
        </p:spPr>
        <p:txBody>
          <a:bodyPr>
            <a:normAutofit lnSpcReduction="10000"/>
          </a:bodyPr>
          <a:lstStyle/>
          <a:p>
            <a:pPr eaLnBrk="1" hangingPunct="1">
              <a:defRPr/>
            </a:pPr>
            <a:r>
              <a:rPr lang="zh-TW" altLang="en-US" sz="2400" b="1" smtClean="0"/>
              <a:t>機關</a:t>
            </a:r>
            <a:r>
              <a:rPr lang="zh-TW" altLang="en-US" sz="2400" b="1" smtClean="0">
                <a:solidFill>
                  <a:srgbClr val="0000FF"/>
                </a:solidFill>
              </a:rPr>
              <a:t>辦理午餐團膳委外之採購</a:t>
            </a:r>
            <a:r>
              <a:rPr lang="zh-TW" altLang="en-US" sz="2400" b="1" smtClean="0"/>
              <a:t>，其適用政府採購法第</a:t>
            </a:r>
            <a:r>
              <a:rPr lang="en-US" altLang="zh-TW" sz="2400" b="1" smtClean="0"/>
              <a:t>26</a:t>
            </a:r>
            <a:r>
              <a:rPr lang="zh-TW" altLang="en-US" sz="2400" b="1" smtClean="0"/>
              <a:t>條之執行疑義</a:t>
            </a:r>
            <a:r>
              <a:rPr lang="zh-TW" altLang="en-US" sz="2400" b="1" smtClean="0">
                <a:latin typeface="新細明體" panose="02020500000000000000" pitchFamily="18" charset="-120"/>
                <a:ea typeface="新細明體" panose="02020500000000000000" pitchFamily="18" charset="-120"/>
              </a:rPr>
              <a:t>；</a:t>
            </a:r>
            <a:r>
              <a:rPr lang="zh-TW" altLang="en-US" sz="2400" b="1" smtClean="0">
                <a:solidFill>
                  <a:srgbClr val="0000FF"/>
                </a:solidFill>
              </a:rPr>
              <a:t>建請機關依本法第</a:t>
            </a:r>
            <a:r>
              <a:rPr lang="en-US" altLang="zh-TW" sz="2400" b="1" smtClean="0">
                <a:solidFill>
                  <a:srgbClr val="0000FF"/>
                </a:solidFill>
              </a:rPr>
              <a:t>22</a:t>
            </a:r>
            <a:r>
              <a:rPr lang="zh-TW" altLang="en-US" sz="2400" b="1" smtClean="0">
                <a:solidFill>
                  <a:srgbClr val="0000FF"/>
                </a:solidFill>
              </a:rPr>
              <a:t>條第</a:t>
            </a:r>
            <a:r>
              <a:rPr lang="en-US" altLang="zh-TW" sz="2400" b="1" smtClean="0">
                <a:solidFill>
                  <a:srgbClr val="0000FF"/>
                </a:solidFill>
              </a:rPr>
              <a:t>1</a:t>
            </a:r>
            <a:r>
              <a:rPr lang="zh-TW" altLang="en-US" sz="2400" b="1" smtClean="0">
                <a:solidFill>
                  <a:srgbClr val="0000FF"/>
                </a:solidFill>
              </a:rPr>
              <a:t>項第</a:t>
            </a:r>
            <a:r>
              <a:rPr lang="en-US" altLang="zh-TW" sz="2400" b="1" smtClean="0">
                <a:solidFill>
                  <a:srgbClr val="0000FF"/>
                </a:solidFill>
              </a:rPr>
              <a:t>9</a:t>
            </a:r>
            <a:r>
              <a:rPr lang="zh-TW" altLang="en-US" sz="2400" b="1" smtClean="0">
                <a:solidFill>
                  <a:srgbClr val="0000FF"/>
                </a:solidFill>
              </a:rPr>
              <a:t>款規定辦理</a:t>
            </a:r>
            <a:r>
              <a:rPr lang="zh-TW" altLang="en-US" sz="2400" b="1" smtClean="0"/>
              <a:t>，於</a:t>
            </a:r>
            <a:r>
              <a:rPr lang="zh-TW" altLang="en-US" sz="2400" b="1" u="sng" smtClean="0"/>
              <a:t>招標文件將</a:t>
            </a:r>
            <a:r>
              <a:rPr lang="en-US" altLang="zh-TW" sz="2400" b="1" u="sng" smtClean="0"/>
              <a:t>HACCP</a:t>
            </a:r>
            <a:r>
              <a:rPr lang="zh-TW" altLang="en-US" sz="2400" b="1" u="sng" smtClean="0"/>
              <a:t>、</a:t>
            </a:r>
            <a:r>
              <a:rPr lang="en-US" altLang="zh-TW" sz="2400" b="1" u="sng" smtClean="0"/>
              <a:t>CAS</a:t>
            </a:r>
            <a:r>
              <a:rPr lang="zh-TW" altLang="en-US" sz="2400" b="1" u="sng" smtClean="0"/>
              <a:t>、</a:t>
            </a:r>
            <a:r>
              <a:rPr lang="en-US" altLang="zh-TW" sz="2400" b="1" u="sng" smtClean="0"/>
              <a:t>GMP</a:t>
            </a:r>
            <a:r>
              <a:rPr lang="zh-TW" altLang="en-US" sz="2400" b="1" u="sng" smtClean="0"/>
              <a:t>、</a:t>
            </a:r>
            <a:r>
              <a:rPr lang="en-US" altLang="zh-TW" sz="2400" b="1" u="sng" smtClean="0"/>
              <a:t>ISO22000</a:t>
            </a:r>
            <a:r>
              <a:rPr lang="zh-TW" altLang="en-US" sz="2400" b="1" u="sng" smtClean="0"/>
              <a:t>等列為評選項目之一，以</a:t>
            </a:r>
            <a:r>
              <a:rPr lang="zh-TW" altLang="en-US" sz="2400" b="1" u="sng" smtClean="0">
                <a:solidFill>
                  <a:srgbClr val="0000FF"/>
                </a:solidFill>
              </a:rPr>
              <a:t>公開評選方式評選優勝廠商</a:t>
            </a:r>
            <a:r>
              <a:rPr lang="zh-TW" altLang="en-US" sz="2400" b="1" smtClean="0"/>
              <a:t>。</a:t>
            </a:r>
            <a:r>
              <a:rPr lang="en-US" altLang="zh-TW" sz="2400" b="1" smtClean="0"/>
              <a:t/>
            </a:r>
            <a:br>
              <a:rPr lang="en-US" altLang="zh-TW" sz="2400" b="1" smtClean="0"/>
            </a:br>
            <a:r>
              <a:rPr lang="zh-TW" altLang="en-US" sz="2400" b="1" smtClean="0">
                <a:latin typeface="標楷體" panose="03000509000000000000" pitchFamily="65" charset="-120"/>
              </a:rPr>
              <a:t>工程會</a:t>
            </a:r>
            <a:r>
              <a:rPr lang="en-US" altLang="zh-TW" sz="2400" b="1" smtClean="0"/>
              <a:t>95</a:t>
            </a:r>
            <a:r>
              <a:rPr lang="zh-TW" altLang="en-US" sz="2400" b="1" smtClean="0"/>
              <a:t>年 </a:t>
            </a:r>
            <a:r>
              <a:rPr lang="en-US" altLang="zh-TW" sz="2400" b="1" smtClean="0"/>
              <a:t>7</a:t>
            </a:r>
            <a:r>
              <a:rPr lang="zh-TW" altLang="en-US" sz="2400" b="1" smtClean="0"/>
              <a:t>月</a:t>
            </a:r>
            <a:r>
              <a:rPr lang="en-US" altLang="zh-TW" sz="2400" b="1" smtClean="0"/>
              <a:t>18</a:t>
            </a:r>
            <a:r>
              <a:rPr lang="zh-TW" altLang="en-US" sz="2400" b="1" smtClean="0"/>
              <a:t>日工程企字第</a:t>
            </a:r>
            <a:r>
              <a:rPr lang="en-US" altLang="zh-TW" sz="2400" b="1" smtClean="0"/>
              <a:t>09500268090</a:t>
            </a:r>
            <a:r>
              <a:rPr lang="zh-TW" altLang="en-US" sz="2400" b="1" smtClean="0"/>
              <a:t>號函</a:t>
            </a:r>
            <a:endParaRPr lang="en-US" altLang="zh-TW" sz="2400" b="1" smtClean="0"/>
          </a:p>
          <a:p>
            <a:pPr eaLnBrk="1" hangingPunct="1">
              <a:defRPr/>
            </a:pPr>
            <a:r>
              <a:rPr lang="zh-TW" altLang="en-US" sz="2400" b="1" smtClean="0">
                <a:solidFill>
                  <a:srgbClr val="0000FF"/>
                </a:solidFill>
              </a:rPr>
              <a:t>提供伙食之服務得為</a:t>
            </a:r>
            <a:r>
              <a:rPr lang="en-US" altLang="en-US" sz="2400" b="1" smtClean="0">
                <a:solidFill>
                  <a:srgbClr val="0000FF"/>
                </a:solidFill>
              </a:rPr>
              <a:t>「</a:t>
            </a:r>
            <a:r>
              <a:rPr lang="zh-TW" altLang="en-US" sz="2400" b="1" smtClean="0">
                <a:solidFill>
                  <a:srgbClr val="0000FF"/>
                </a:solidFill>
              </a:rPr>
              <a:t>機關委託專業服務廠商評選及計費辦法</a:t>
            </a:r>
            <a:r>
              <a:rPr lang="en-US" altLang="en-US" sz="2400" b="1" smtClean="0">
                <a:solidFill>
                  <a:srgbClr val="0000FF"/>
                </a:solidFill>
              </a:rPr>
              <a:t>」</a:t>
            </a:r>
            <a:r>
              <a:rPr lang="zh-TW" altLang="en-US" sz="2400" b="1" smtClean="0">
                <a:solidFill>
                  <a:srgbClr val="0000FF"/>
                </a:solidFill>
              </a:rPr>
              <a:t>第三條所稱「</a:t>
            </a:r>
            <a:r>
              <a:rPr lang="zh-TW" altLang="en-US" sz="2400" b="1" u="sng" smtClean="0">
                <a:solidFill>
                  <a:srgbClr val="0000FF"/>
                </a:solidFill>
              </a:rPr>
              <a:t>與提供專門知識或技藝有關之服務</a:t>
            </a:r>
            <a:r>
              <a:rPr lang="zh-TW" altLang="en-US" sz="2400" b="1" smtClean="0"/>
              <a:t>」，而得依政府採購法第廿二條第一項第九款、第九十四條及其他相關規定，經公開客觀評選後，採限制性招標方式辦理 </a:t>
            </a:r>
            <a:r>
              <a:rPr lang="zh-TW" altLang="en-US" sz="2400" b="1" smtClean="0">
                <a:latin typeface="標楷體" panose="03000509000000000000" pitchFamily="65" charset="-120"/>
              </a:rPr>
              <a:t>。</a:t>
            </a:r>
            <a:r>
              <a:rPr lang="en-US" altLang="zh-TW" sz="2400" b="1" smtClean="0">
                <a:latin typeface="標楷體" panose="03000509000000000000" pitchFamily="65" charset="-120"/>
              </a:rPr>
              <a:t/>
            </a:r>
            <a:br>
              <a:rPr lang="en-US" altLang="zh-TW" sz="2400" b="1" smtClean="0">
                <a:latin typeface="標楷體" panose="03000509000000000000" pitchFamily="65" charset="-120"/>
              </a:rPr>
            </a:br>
            <a:r>
              <a:rPr lang="zh-TW" altLang="en-US" sz="2400" b="1" smtClean="0">
                <a:latin typeface="標楷體" panose="03000509000000000000" pitchFamily="65" charset="-120"/>
              </a:rPr>
              <a:t>工程會</a:t>
            </a:r>
            <a:r>
              <a:rPr lang="en-US" altLang="zh-TW" sz="2400" b="1" smtClean="0"/>
              <a:t>88</a:t>
            </a:r>
            <a:r>
              <a:rPr lang="zh-TW" altLang="en-US" sz="2400" b="1" smtClean="0"/>
              <a:t>年</a:t>
            </a:r>
            <a:r>
              <a:rPr lang="en-US" altLang="zh-TW" sz="2400" b="1" smtClean="0"/>
              <a:t>10</a:t>
            </a:r>
            <a:r>
              <a:rPr lang="zh-TW" altLang="en-US" sz="2400" b="1" smtClean="0"/>
              <a:t>月</a:t>
            </a:r>
            <a:r>
              <a:rPr lang="en-US" altLang="zh-TW" sz="2400" b="1" smtClean="0"/>
              <a:t>20</a:t>
            </a:r>
            <a:r>
              <a:rPr lang="zh-TW" altLang="en-US" sz="2400" b="1" smtClean="0"/>
              <a:t>日工程企字第</a:t>
            </a:r>
            <a:r>
              <a:rPr lang="en-US" altLang="zh-TW" sz="2400" b="1" smtClean="0"/>
              <a:t>8815577</a:t>
            </a:r>
            <a:r>
              <a:rPr lang="zh-TW" altLang="en-US" sz="2400" b="1" smtClean="0"/>
              <a:t>號函</a:t>
            </a:r>
            <a:endParaRPr lang="en-US" altLang="zh-TW" sz="2400" b="1" smtClean="0"/>
          </a:p>
          <a:p>
            <a:pPr eaLnBrk="1" hangingPunct="1">
              <a:defRPr/>
            </a:pPr>
            <a:r>
              <a:rPr lang="zh-TW" altLang="zh-TW" sz="2400" b="1" smtClean="0">
                <a:solidFill>
                  <a:srgbClr val="0000FF"/>
                </a:solidFill>
              </a:rPr>
              <a:t>機關委託專業服務廠商評選及計費辦法第三條</a:t>
            </a:r>
            <a:r>
              <a:rPr lang="zh-TW" altLang="en-US" sz="2400" b="1" smtClean="0">
                <a:solidFill>
                  <a:srgbClr val="0000FF"/>
                </a:solidFill>
                <a:latin typeface="新細明體" panose="02020500000000000000" pitchFamily="18" charset="-120"/>
                <a:ea typeface="新細明體" panose="02020500000000000000" pitchFamily="18" charset="-120"/>
              </a:rPr>
              <a:t>：</a:t>
            </a:r>
            <a:r>
              <a:rPr lang="en-US" altLang="zh-TW" sz="2400" b="1" smtClean="0">
                <a:solidFill>
                  <a:srgbClr val="0000FF"/>
                </a:solidFill>
                <a:latin typeface="新細明體" panose="02020500000000000000" pitchFamily="18" charset="-120"/>
                <a:ea typeface="新細明體" panose="02020500000000000000" pitchFamily="18" charset="-120"/>
              </a:rPr>
              <a:t/>
            </a:r>
            <a:br>
              <a:rPr lang="en-US" altLang="zh-TW" sz="2400" b="1" smtClean="0">
                <a:solidFill>
                  <a:srgbClr val="0000FF"/>
                </a:solidFill>
                <a:latin typeface="新細明體" panose="02020500000000000000" pitchFamily="18" charset="-120"/>
                <a:ea typeface="新細明體" panose="02020500000000000000" pitchFamily="18" charset="-120"/>
              </a:rPr>
            </a:br>
            <a:r>
              <a:rPr lang="zh-TW" altLang="zh-TW" sz="2400" b="1" smtClean="0"/>
              <a:t>所稱專業服務，指提供專門知識或技藝之服務；包括法律、會計、財務</a:t>
            </a:r>
            <a:r>
              <a:rPr lang="en-US" altLang="zh-TW" sz="2400" b="1" smtClean="0"/>
              <a:t>…</a:t>
            </a:r>
            <a:r>
              <a:rPr lang="zh-TW" altLang="zh-TW" sz="2400" b="1" u="sng" smtClean="0"/>
              <a:t>及</a:t>
            </a:r>
            <a:r>
              <a:rPr lang="zh-TW" altLang="zh-TW" sz="2400" b="1" u="sng" smtClean="0">
                <a:solidFill>
                  <a:srgbClr val="0000FF"/>
                </a:solidFill>
              </a:rPr>
              <a:t>其他</a:t>
            </a:r>
            <a:r>
              <a:rPr lang="zh-TW" altLang="zh-TW" sz="2400" b="1" u="sng" smtClean="0"/>
              <a:t>與提供專門知識或技藝有關之服務</a:t>
            </a:r>
            <a:r>
              <a:rPr lang="zh-TW" altLang="zh-TW" sz="2400" b="1" smtClean="0"/>
              <a:t>。</a:t>
            </a:r>
            <a:endParaRPr lang="zh-TW" altLang="en-US" sz="2400" b="1" smtClean="0"/>
          </a:p>
          <a:p>
            <a:pPr eaLnBrk="1" hangingPunct="1">
              <a:lnSpc>
                <a:spcPct val="80000"/>
              </a:lnSpc>
              <a:buFont typeface="Wingdings" panose="05000000000000000000" pitchFamily="2" charset="2"/>
              <a:buChar char="Ø"/>
              <a:defRPr/>
            </a:pPr>
            <a:endParaRPr lang="en-US" altLang="zh-TW" sz="2400" b="1" smtClean="0"/>
          </a:p>
        </p:txBody>
      </p:sp>
      <p:sp>
        <p:nvSpPr>
          <p:cNvPr id="3" name="投影片編號版面配置區 2"/>
          <p:cNvSpPr>
            <a:spLocks noGrp="1"/>
          </p:cNvSpPr>
          <p:nvPr>
            <p:ph type="sldNum" sz="quarter" idx="12"/>
          </p:nvPr>
        </p:nvSpPr>
        <p:spPr/>
        <p:txBody>
          <a:bodyPr/>
          <a:lstStyle/>
          <a:p>
            <a:fld id="{1118FB7C-3051-423D-B140-B22D31D849CF}" type="slidenum">
              <a:rPr lang="zh-TW" altLang="en-US" smtClean="0"/>
              <a:pPr/>
              <a:t>177</a:t>
            </a:fld>
            <a:endParaRPr lang="zh-TW" altLang="en-US"/>
          </a:p>
        </p:txBody>
      </p:sp>
    </p:spTree>
    <p:extLst>
      <p:ext uri="{BB962C8B-B14F-4D97-AF65-F5344CB8AC3E}">
        <p14:creationId xmlns:p14="http://schemas.microsoft.com/office/powerpoint/2010/main" val="2224969647"/>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標題 1"/>
          <p:cNvSpPr>
            <a:spLocks noGrp="1"/>
          </p:cNvSpPr>
          <p:nvPr>
            <p:ph type="title"/>
          </p:nvPr>
        </p:nvSpPr>
        <p:spPr>
          <a:xfrm>
            <a:off x="468313" y="115888"/>
            <a:ext cx="8229600" cy="661987"/>
          </a:xfrm>
          <a:solidFill>
            <a:srgbClr val="FFFF00"/>
          </a:solidFill>
        </p:spPr>
        <p:txBody>
          <a:bodyPr/>
          <a:lstStyle/>
          <a:p>
            <a:pPr algn="ctr"/>
            <a:r>
              <a:rPr lang="zh-TW" altLang="en-US" sz="3600" b="1" smtClean="0">
                <a:solidFill>
                  <a:srgbClr val="FF0000"/>
                </a:solidFill>
                <a:latin typeface="標楷體" panose="03000509000000000000" pitchFamily="65" charset="-120"/>
              </a:rPr>
              <a:t>採準用最有利標需敘明適用標的要件</a:t>
            </a:r>
            <a:r>
              <a:rPr lang="en-US" altLang="zh-TW" sz="3600" b="1" smtClean="0">
                <a:solidFill>
                  <a:srgbClr val="FF0000"/>
                </a:solidFill>
                <a:latin typeface="標楷體" panose="03000509000000000000" pitchFamily="65" charset="-120"/>
              </a:rPr>
              <a:t>1</a:t>
            </a:r>
            <a:endParaRPr lang="zh-TW" altLang="en-US" sz="3600" b="1" smtClean="0">
              <a:solidFill>
                <a:srgbClr val="FF0000"/>
              </a:solidFill>
              <a:latin typeface="標楷體" panose="03000509000000000000" pitchFamily="65" charset="-120"/>
            </a:endParaRPr>
          </a:p>
        </p:txBody>
      </p:sp>
      <p:graphicFrame>
        <p:nvGraphicFramePr>
          <p:cNvPr id="4" name="表格 3"/>
          <p:cNvGraphicFramePr>
            <a:graphicFrameLocks noGrp="1"/>
          </p:cNvGraphicFramePr>
          <p:nvPr/>
        </p:nvGraphicFramePr>
        <p:xfrm>
          <a:off x="395288" y="908050"/>
          <a:ext cx="8497887" cy="5748338"/>
        </p:xfrm>
        <a:graphic>
          <a:graphicData uri="http://schemas.openxmlformats.org/drawingml/2006/table">
            <a:tbl>
              <a:tblPr firstRow="1" firstCol="1" bandRow="1"/>
              <a:tblGrid>
                <a:gridCol w="372714">
                  <a:extLst>
                    <a:ext uri="{9D8B030D-6E8A-4147-A177-3AD203B41FA5}">
                      <a16:colId xmlns:a16="http://schemas.microsoft.com/office/drawing/2014/main" xmlns="" val="20000"/>
                    </a:ext>
                  </a:extLst>
                </a:gridCol>
                <a:gridCol w="1565400">
                  <a:extLst>
                    <a:ext uri="{9D8B030D-6E8A-4147-A177-3AD203B41FA5}">
                      <a16:colId xmlns:a16="http://schemas.microsoft.com/office/drawing/2014/main" xmlns="" val="20001"/>
                    </a:ext>
                  </a:extLst>
                </a:gridCol>
                <a:gridCol w="6559773">
                  <a:extLst>
                    <a:ext uri="{9D8B030D-6E8A-4147-A177-3AD203B41FA5}">
                      <a16:colId xmlns:a16="http://schemas.microsoft.com/office/drawing/2014/main" xmlns="" val="20002"/>
                    </a:ext>
                  </a:extLst>
                </a:gridCol>
              </a:tblGrid>
              <a:tr h="1872682">
                <a:tc>
                  <a:txBody>
                    <a:bodyPr/>
                    <a:lstStyle/>
                    <a:p>
                      <a:pPr>
                        <a:spcAft>
                          <a:spcPts val="0"/>
                        </a:spcAft>
                      </a:pPr>
                      <a:r>
                        <a:rPr lang="zh-TW" sz="2400" b="1" kern="100" dirty="0">
                          <a:solidFill>
                            <a:srgbClr val="FF0000"/>
                          </a:solidFill>
                          <a:effectLst/>
                          <a:latin typeface="標楷體" pitchFamily="65" charset="-120"/>
                          <a:ea typeface="標楷體" pitchFamily="65" charset="-120"/>
                          <a:cs typeface="Times New Roman"/>
                        </a:rPr>
                        <a:t>專業服務</a:t>
                      </a:r>
                    </a:p>
                  </a:txBody>
                  <a:tcPr marL="68588" marR="685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zh-TW" sz="2400" b="1" kern="100" dirty="0">
                          <a:effectLst/>
                          <a:latin typeface="標楷體" pitchFamily="65" charset="-120"/>
                          <a:ea typeface="標楷體" pitchFamily="65" charset="-120"/>
                          <a:cs typeface="Times New Roman"/>
                        </a:rPr>
                        <a:t>機關委託專業服務廠商評選及計費辦法第</a:t>
                      </a:r>
                      <a:r>
                        <a:rPr lang="en-US" sz="2400" b="1" kern="100" dirty="0">
                          <a:effectLst/>
                          <a:latin typeface="標楷體" pitchFamily="65" charset="-120"/>
                          <a:ea typeface="標楷體" pitchFamily="65" charset="-120"/>
                          <a:cs typeface="Times New Roman"/>
                        </a:rPr>
                        <a:t>3</a:t>
                      </a:r>
                      <a:r>
                        <a:rPr lang="zh-TW" sz="2400" b="1" kern="100" dirty="0">
                          <a:effectLst/>
                          <a:latin typeface="標楷體" pitchFamily="65" charset="-120"/>
                          <a:ea typeface="標楷體" pitchFamily="65" charset="-120"/>
                          <a:cs typeface="Times New Roman"/>
                        </a:rPr>
                        <a:t>條</a:t>
                      </a:r>
                      <a:endParaRPr lang="zh-TW" sz="2400" kern="100" dirty="0">
                        <a:effectLst/>
                        <a:latin typeface="標楷體" pitchFamily="65" charset="-120"/>
                        <a:ea typeface="標楷體" pitchFamily="65" charset="-120"/>
                        <a:cs typeface="Times New Roman"/>
                      </a:endParaRPr>
                    </a:p>
                  </a:txBody>
                  <a:tcPr marL="68588" marR="685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zh-TW" sz="2400" kern="100" dirty="0">
                          <a:effectLst/>
                          <a:latin typeface="標楷體" pitchFamily="65" charset="-120"/>
                          <a:ea typeface="標楷體" pitchFamily="65" charset="-120"/>
                          <a:cs typeface="Times New Roman"/>
                        </a:rPr>
                        <a:t>本法第二十二條第一項第九款所稱專業服務，指提供專門知識或技藝之服務；包括法律、會計、財務、地政、醫療、保健、防疫或病蟲害防治、文化藝術、研究發展</a:t>
                      </a:r>
                      <a:r>
                        <a:rPr lang="zh-TW" sz="2400" b="1" kern="100" dirty="0">
                          <a:solidFill>
                            <a:srgbClr val="FF0000"/>
                          </a:solidFill>
                          <a:effectLst/>
                          <a:latin typeface="標楷體" pitchFamily="65" charset="-120"/>
                          <a:ea typeface="標楷體" pitchFamily="65" charset="-120"/>
                          <a:cs typeface="Times New Roman"/>
                        </a:rPr>
                        <a:t>及其他與提供專門知識或技藝有關之服務。</a:t>
                      </a:r>
                    </a:p>
                  </a:txBody>
                  <a:tcPr marL="68588" marR="685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0"/>
                  </a:ext>
                </a:extLst>
              </a:tr>
              <a:tr h="1829263">
                <a:tc>
                  <a:txBody>
                    <a:bodyPr/>
                    <a:lstStyle/>
                    <a:p>
                      <a:pPr>
                        <a:spcAft>
                          <a:spcPts val="0"/>
                        </a:spcAft>
                      </a:pPr>
                      <a:r>
                        <a:rPr lang="zh-TW" sz="2400" b="1" kern="100" dirty="0">
                          <a:solidFill>
                            <a:srgbClr val="FF0000"/>
                          </a:solidFill>
                          <a:effectLst/>
                          <a:latin typeface="標楷體" pitchFamily="65" charset="-120"/>
                          <a:ea typeface="標楷體" pitchFamily="65" charset="-120"/>
                          <a:cs typeface="Times New Roman"/>
                        </a:rPr>
                        <a:t>技術服務</a:t>
                      </a:r>
                    </a:p>
                  </a:txBody>
                  <a:tcPr marL="68588" marR="685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zh-TW" sz="2400" kern="100" dirty="0">
                          <a:effectLst/>
                          <a:latin typeface="標楷體" pitchFamily="65" charset="-120"/>
                          <a:ea typeface="標楷體" pitchFamily="65" charset="-120"/>
                          <a:cs typeface="Times New Roman"/>
                        </a:rPr>
                        <a:t>機關委託技術服務廠商評選及計費辦法</a:t>
                      </a:r>
                      <a:r>
                        <a:rPr lang="zh-TW" sz="2400" b="1" kern="100" dirty="0">
                          <a:effectLst/>
                          <a:latin typeface="標楷體" pitchFamily="65" charset="-120"/>
                          <a:ea typeface="標楷體" pitchFamily="65" charset="-120"/>
                          <a:cs typeface="Times New Roman"/>
                        </a:rPr>
                        <a:t>第</a:t>
                      </a:r>
                      <a:r>
                        <a:rPr lang="en-US" sz="2400" b="1" kern="100" dirty="0">
                          <a:effectLst/>
                          <a:latin typeface="標楷體" pitchFamily="65" charset="-120"/>
                          <a:ea typeface="標楷體" pitchFamily="65" charset="-120"/>
                          <a:cs typeface="Times New Roman"/>
                        </a:rPr>
                        <a:t>3</a:t>
                      </a:r>
                      <a:r>
                        <a:rPr lang="zh-TW" sz="2400" b="1" kern="100" dirty="0">
                          <a:effectLst/>
                          <a:latin typeface="標楷體" pitchFamily="65" charset="-120"/>
                          <a:ea typeface="標楷體" pitchFamily="65" charset="-120"/>
                          <a:cs typeface="Times New Roman"/>
                        </a:rPr>
                        <a:t>條</a:t>
                      </a:r>
                      <a:endParaRPr lang="zh-TW" sz="2400" kern="100" dirty="0">
                        <a:effectLst/>
                        <a:latin typeface="標楷體" pitchFamily="65" charset="-120"/>
                        <a:ea typeface="標楷體" pitchFamily="65" charset="-120"/>
                        <a:cs typeface="Times New Roman"/>
                      </a:endParaRPr>
                    </a:p>
                  </a:txBody>
                  <a:tcPr marL="68588" marR="685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zh-TW" sz="2400" kern="100" dirty="0" smtClean="0">
                          <a:effectLst/>
                          <a:latin typeface="標楷體" pitchFamily="65" charset="-120"/>
                          <a:ea typeface="標楷體" pitchFamily="65" charset="-120"/>
                          <a:cs typeface="Times New Roman"/>
                        </a:rPr>
                        <a:t>本</a:t>
                      </a:r>
                      <a:r>
                        <a:rPr lang="zh-TW" sz="2400" kern="100" dirty="0">
                          <a:effectLst/>
                          <a:latin typeface="標楷體" pitchFamily="65" charset="-120"/>
                          <a:ea typeface="標楷體" pitchFamily="65" charset="-120"/>
                          <a:cs typeface="Times New Roman"/>
                        </a:rPr>
                        <a:t>辦法</a:t>
                      </a:r>
                      <a:r>
                        <a:rPr lang="zh-TW" sz="2400" kern="100" dirty="0">
                          <a:solidFill>
                            <a:srgbClr val="0000FF"/>
                          </a:solidFill>
                          <a:effectLst/>
                          <a:latin typeface="標楷體" pitchFamily="65" charset="-120"/>
                          <a:ea typeface="標楷體" pitchFamily="65" charset="-120"/>
                          <a:cs typeface="Times New Roman"/>
                        </a:rPr>
                        <a:t>所稱技術服務</a:t>
                      </a:r>
                      <a:r>
                        <a:rPr lang="zh-TW" sz="2400" kern="100" dirty="0">
                          <a:effectLst/>
                          <a:latin typeface="標楷體" pitchFamily="65" charset="-120"/>
                          <a:ea typeface="標楷體" pitchFamily="65" charset="-120"/>
                          <a:cs typeface="Times New Roman"/>
                        </a:rPr>
                        <a:t>，指工程技術顧問公司、技師事務所、建築師事務所及其他依法令規定得提供技術性服務之自然人或法人所提供與技術有關之可行性研究、規劃、設計、監造、專案管理或其他服務。</a:t>
                      </a:r>
                    </a:p>
                  </a:txBody>
                  <a:tcPr marL="68588" marR="685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2046393">
                <a:tc>
                  <a:txBody>
                    <a:bodyPr/>
                    <a:lstStyle/>
                    <a:p>
                      <a:pPr>
                        <a:spcAft>
                          <a:spcPts val="0"/>
                        </a:spcAft>
                      </a:pPr>
                      <a:r>
                        <a:rPr lang="zh-TW" sz="2400" b="1" kern="100" dirty="0">
                          <a:solidFill>
                            <a:srgbClr val="FF0000"/>
                          </a:solidFill>
                          <a:effectLst/>
                          <a:latin typeface="標楷體" pitchFamily="65" charset="-120"/>
                          <a:ea typeface="標楷體" pitchFamily="65" charset="-120"/>
                          <a:cs typeface="Times New Roman"/>
                        </a:rPr>
                        <a:t>資訊服務</a:t>
                      </a:r>
                    </a:p>
                  </a:txBody>
                  <a:tcPr marL="68588" marR="685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zh-TW" sz="2400" kern="100" dirty="0">
                          <a:effectLst/>
                          <a:latin typeface="標楷體" pitchFamily="65" charset="-120"/>
                          <a:ea typeface="標楷體" pitchFamily="65" charset="-120"/>
                          <a:cs typeface="Times New Roman"/>
                        </a:rPr>
                        <a:t>機關委託資訊服務廠商評選及計費辦法</a:t>
                      </a:r>
                      <a:r>
                        <a:rPr lang="zh-TW" sz="2400" b="1" kern="100" dirty="0">
                          <a:effectLst/>
                          <a:latin typeface="標楷體" pitchFamily="65" charset="-120"/>
                          <a:ea typeface="標楷體" pitchFamily="65" charset="-120"/>
                          <a:cs typeface="Times New Roman"/>
                        </a:rPr>
                        <a:t>第</a:t>
                      </a:r>
                      <a:r>
                        <a:rPr lang="en-US" sz="2400" b="1" kern="100" dirty="0">
                          <a:effectLst/>
                          <a:latin typeface="標楷體" pitchFamily="65" charset="-120"/>
                          <a:ea typeface="標楷體" pitchFamily="65" charset="-120"/>
                          <a:cs typeface="Times New Roman"/>
                        </a:rPr>
                        <a:t>3</a:t>
                      </a:r>
                      <a:r>
                        <a:rPr lang="zh-TW" sz="2400" b="1" kern="100" dirty="0">
                          <a:effectLst/>
                          <a:latin typeface="標楷體" pitchFamily="65" charset="-120"/>
                          <a:ea typeface="標楷體" pitchFamily="65" charset="-120"/>
                          <a:cs typeface="Times New Roman"/>
                        </a:rPr>
                        <a:t>條</a:t>
                      </a:r>
                      <a:endParaRPr lang="zh-TW" sz="2400" kern="100" dirty="0">
                        <a:effectLst/>
                        <a:latin typeface="標楷體" pitchFamily="65" charset="-120"/>
                        <a:ea typeface="標楷體" pitchFamily="65" charset="-120"/>
                        <a:cs typeface="Times New Roman"/>
                      </a:endParaRPr>
                    </a:p>
                  </a:txBody>
                  <a:tcPr marL="68588" marR="685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zh-TW" sz="2000" kern="100" dirty="0">
                          <a:effectLst/>
                          <a:latin typeface="標楷體" pitchFamily="65" charset="-120"/>
                          <a:ea typeface="標楷體" pitchFamily="65" charset="-120"/>
                          <a:cs typeface="Times New Roman"/>
                        </a:rPr>
                        <a:t>本法第二十二條第一項第九款</a:t>
                      </a:r>
                      <a:r>
                        <a:rPr lang="zh-TW" sz="2000" kern="100" dirty="0">
                          <a:solidFill>
                            <a:srgbClr val="0000FF"/>
                          </a:solidFill>
                          <a:effectLst/>
                          <a:latin typeface="標楷體" pitchFamily="65" charset="-120"/>
                          <a:ea typeface="標楷體" pitchFamily="65" charset="-120"/>
                          <a:cs typeface="Times New Roman"/>
                        </a:rPr>
                        <a:t>所稱資訊服務</a:t>
                      </a:r>
                      <a:r>
                        <a:rPr lang="zh-TW" sz="2000" kern="100" dirty="0">
                          <a:effectLst/>
                          <a:latin typeface="標楷體" pitchFamily="65" charset="-120"/>
                          <a:ea typeface="標楷體" pitchFamily="65" charset="-120"/>
                          <a:cs typeface="Times New Roman"/>
                        </a:rPr>
                        <a:t>，</a:t>
                      </a:r>
                      <a:r>
                        <a:rPr lang="zh-TW" sz="2400" b="1" kern="100" dirty="0">
                          <a:solidFill>
                            <a:srgbClr val="FF0000"/>
                          </a:solidFill>
                          <a:effectLst/>
                          <a:latin typeface="標楷體" pitchFamily="65" charset="-120"/>
                          <a:ea typeface="標楷體" pitchFamily="65" charset="-120"/>
                          <a:cs typeface="Times New Roman"/>
                        </a:rPr>
                        <a:t>指提供與電腦軟體或硬體有關之服務</a:t>
                      </a:r>
                      <a:r>
                        <a:rPr lang="zh-TW" sz="2000" kern="100" dirty="0">
                          <a:effectLst/>
                          <a:latin typeface="標楷體" pitchFamily="65" charset="-120"/>
                          <a:ea typeface="標楷體" pitchFamily="65" charset="-120"/>
                          <a:cs typeface="Times New Roman"/>
                        </a:rPr>
                        <a:t>；包括整體規劃、系統整合、系統稽核、系統管理、網路管理、軟體開發、軟體驗證、軟體維護、硬體維護、硬體操作、機房設施管理、備援服務、網路服務、顧問諮詢、資料庫建置、資料處理</a:t>
                      </a:r>
                      <a:r>
                        <a:rPr lang="zh-TW" sz="2400" kern="100" dirty="0">
                          <a:effectLst/>
                          <a:latin typeface="標楷體" pitchFamily="65" charset="-120"/>
                          <a:ea typeface="標楷體" pitchFamily="65" charset="-120"/>
                          <a:cs typeface="Times New Roman"/>
                        </a:rPr>
                        <a:t>、</a:t>
                      </a:r>
                      <a:r>
                        <a:rPr lang="zh-TW" sz="2000" kern="100" dirty="0">
                          <a:effectLst/>
                          <a:latin typeface="標楷體" pitchFamily="65" charset="-120"/>
                          <a:ea typeface="標楷體" pitchFamily="65" charset="-120"/>
                          <a:cs typeface="Times New Roman"/>
                        </a:rPr>
                        <a:t>資料登錄或訓練推廣等服務。</a:t>
                      </a:r>
                    </a:p>
                  </a:txBody>
                  <a:tcPr marL="68588" marR="685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bl>
          </a:graphicData>
        </a:graphic>
      </p:graphicFrame>
      <p:sp>
        <p:nvSpPr>
          <p:cNvPr id="3" name="投影片編號版面配置區 2"/>
          <p:cNvSpPr>
            <a:spLocks noGrp="1"/>
          </p:cNvSpPr>
          <p:nvPr>
            <p:ph type="sldNum" sz="quarter" idx="12"/>
          </p:nvPr>
        </p:nvSpPr>
        <p:spPr/>
        <p:txBody>
          <a:bodyPr/>
          <a:lstStyle/>
          <a:p>
            <a:fld id="{1118FB7C-3051-423D-B140-B22D31D849CF}" type="slidenum">
              <a:rPr lang="zh-TW" altLang="en-US" smtClean="0"/>
              <a:pPr/>
              <a:t>178</a:t>
            </a:fld>
            <a:endParaRPr lang="zh-TW" altLang="en-US"/>
          </a:p>
        </p:txBody>
      </p:sp>
    </p:spTree>
    <p:extLst>
      <p:ext uri="{BB962C8B-B14F-4D97-AF65-F5344CB8AC3E}">
        <p14:creationId xmlns:p14="http://schemas.microsoft.com/office/powerpoint/2010/main" val="1739810126"/>
      </p:ext>
    </p:extLst>
  </p:cSld>
  <p:clrMapOvr>
    <a:masterClrMapping/>
  </p:clrMapOvr>
  <p:timing>
    <p:tnLst>
      <p:par>
        <p:cTn id="1" dur="indefinite" restart="never" nodeType="tmRoot"/>
      </p:par>
    </p:tnLst>
  </p:timing>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標題 1"/>
          <p:cNvSpPr>
            <a:spLocks noGrp="1"/>
          </p:cNvSpPr>
          <p:nvPr>
            <p:ph type="title"/>
          </p:nvPr>
        </p:nvSpPr>
        <p:spPr>
          <a:xfrm>
            <a:off x="395288" y="404813"/>
            <a:ext cx="8374062" cy="777875"/>
          </a:xfrm>
          <a:solidFill>
            <a:schemeClr val="bg1"/>
          </a:solidFill>
        </p:spPr>
        <p:txBody>
          <a:bodyPr/>
          <a:lstStyle/>
          <a:p>
            <a:pPr algn="ctr"/>
            <a:r>
              <a:rPr lang="zh-TW" altLang="en-US" sz="3600" b="1" smtClean="0">
                <a:solidFill>
                  <a:srgbClr val="FF0000"/>
                </a:solidFill>
                <a:latin typeface="標楷體" panose="03000509000000000000" pitchFamily="65" charset="-120"/>
              </a:rPr>
              <a:t>採準用最有利標需敘明適用標的要件</a:t>
            </a:r>
            <a:r>
              <a:rPr lang="en-US" altLang="zh-TW" sz="3600" b="1" smtClean="0">
                <a:solidFill>
                  <a:srgbClr val="FF0000"/>
                </a:solidFill>
                <a:latin typeface="標楷體" panose="03000509000000000000" pitchFamily="65" charset="-120"/>
              </a:rPr>
              <a:t>2</a:t>
            </a:r>
            <a:endParaRPr lang="zh-TW" altLang="en-US" sz="3600" b="1" smtClean="0">
              <a:solidFill>
                <a:srgbClr val="FF0000"/>
              </a:solidFill>
              <a:latin typeface="標楷體" panose="03000509000000000000" pitchFamily="65" charset="-120"/>
            </a:endParaRPr>
          </a:p>
        </p:txBody>
      </p:sp>
      <p:graphicFrame>
        <p:nvGraphicFramePr>
          <p:cNvPr id="2" name="表格 1"/>
          <p:cNvGraphicFramePr>
            <a:graphicFrameLocks noGrp="1"/>
          </p:cNvGraphicFramePr>
          <p:nvPr/>
        </p:nvGraphicFramePr>
        <p:xfrm>
          <a:off x="395288" y="1341438"/>
          <a:ext cx="8280400" cy="4833937"/>
        </p:xfrm>
        <a:graphic>
          <a:graphicData uri="http://schemas.openxmlformats.org/drawingml/2006/table">
            <a:tbl>
              <a:tblPr firstRow="1" firstCol="1" bandRow="1"/>
              <a:tblGrid>
                <a:gridCol w="432021">
                  <a:extLst>
                    <a:ext uri="{9D8B030D-6E8A-4147-A177-3AD203B41FA5}">
                      <a16:colId xmlns:a16="http://schemas.microsoft.com/office/drawing/2014/main" xmlns="" val="20000"/>
                    </a:ext>
                  </a:extLst>
                </a:gridCol>
                <a:gridCol w="1512073">
                  <a:extLst>
                    <a:ext uri="{9D8B030D-6E8A-4147-A177-3AD203B41FA5}">
                      <a16:colId xmlns:a16="http://schemas.microsoft.com/office/drawing/2014/main" xmlns="" val="20001"/>
                    </a:ext>
                  </a:extLst>
                </a:gridCol>
                <a:gridCol w="6336306">
                  <a:extLst>
                    <a:ext uri="{9D8B030D-6E8A-4147-A177-3AD203B41FA5}">
                      <a16:colId xmlns:a16="http://schemas.microsoft.com/office/drawing/2014/main" xmlns="" val="20002"/>
                    </a:ext>
                  </a:extLst>
                </a:gridCol>
              </a:tblGrid>
              <a:tr h="1637704">
                <a:tc>
                  <a:txBody>
                    <a:bodyPr/>
                    <a:lstStyle/>
                    <a:p>
                      <a:pPr>
                        <a:spcAft>
                          <a:spcPts val="0"/>
                        </a:spcAft>
                      </a:pPr>
                      <a:r>
                        <a:rPr lang="zh-TW" sz="2000" b="1" kern="100">
                          <a:solidFill>
                            <a:srgbClr val="FF0000"/>
                          </a:solidFill>
                          <a:effectLst/>
                          <a:latin typeface="+mn-ea"/>
                          <a:ea typeface="+mn-ea"/>
                          <a:cs typeface="Times New Roman" panose="02020603050405020304" pitchFamily="18" charset="0"/>
                        </a:rPr>
                        <a:t>社會福利</a:t>
                      </a:r>
                    </a:p>
                  </a:txBody>
                  <a:tcPr marL="68576" marR="68576" marT="952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zh-TW" sz="2000" b="1" kern="100">
                          <a:effectLst/>
                          <a:latin typeface="+mn-ea"/>
                          <a:ea typeface="+mn-ea"/>
                          <a:cs typeface="Times New Roman" panose="02020603050405020304" pitchFamily="18" charset="0"/>
                        </a:rPr>
                        <a:t>機關委託社會福利服務廠商評選及計費辦法第</a:t>
                      </a:r>
                      <a:r>
                        <a:rPr lang="en-US" sz="2000" b="1" kern="100">
                          <a:effectLst/>
                          <a:latin typeface="+mn-ea"/>
                          <a:ea typeface="+mn-ea"/>
                          <a:cs typeface="Times New Roman" panose="02020603050405020304" pitchFamily="18" charset="0"/>
                        </a:rPr>
                        <a:t>3</a:t>
                      </a:r>
                      <a:r>
                        <a:rPr lang="zh-TW" sz="2000" b="1" kern="100">
                          <a:effectLst/>
                          <a:latin typeface="+mn-ea"/>
                          <a:ea typeface="+mn-ea"/>
                          <a:cs typeface="Times New Roman" panose="02020603050405020304" pitchFamily="18" charset="0"/>
                        </a:rPr>
                        <a:t>條</a:t>
                      </a:r>
                    </a:p>
                  </a:txBody>
                  <a:tcPr marL="68576" marR="68576" marT="952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zh-TW" sz="2000" b="1" kern="100" dirty="0">
                          <a:effectLst/>
                          <a:latin typeface="+mn-ea"/>
                          <a:ea typeface="+mn-ea"/>
                          <a:cs typeface="Times New Roman" panose="02020603050405020304" pitchFamily="18" charset="0"/>
                        </a:rPr>
                        <a:t>本法第二十二條第一項第九款</a:t>
                      </a:r>
                      <a:r>
                        <a:rPr lang="zh-TW" sz="2000" b="1" kern="100" dirty="0">
                          <a:solidFill>
                            <a:srgbClr val="0000FF"/>
                          </a:solidFill>
                          <a:effectLst/>
                          <a:latin typeface="+mn-ea"/>
                          <a:ea typeface="+mn-ea"/>
                          <a:cs typeface="Times New Roman" panose="02020603050405020304" pitchFamily="18" charset="0"/>
                        </a:rPr>
                        <a:t>所定社會福利服務</a:t>
                      </a:r>
                      <a:r>
                        <a:rPr lang="zh-TW" sz="2000" b="1" kern="100" dirty="0">
                          <a:effectLst/>
                          <a:latin typeface="+mn-ea"/>
                          <a:ea typeface="+mn-ea"/>
                          <a:cs typeface="Times New Roman" panose="02020603050405020304" pitchFamily="18" charset="0"/>
                        </a:rPr>
                        <a:t>，包括兒童及少年福利、婦女福利、老人福利、身心障礙福利、家庭支持、社會救助、社會工作、志願服務、家庭暴力防治、性侵害防治、性騷擾防治、長期照顧業務、社區發展業務及其他與提供社會福利有關之服務。</a:t>
                      </a:r>
                    </a:p>
                  </a:txBody>
                  <a:tcPr marL="68576" marR="68576" marT="952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0"/>
                  </a:ext>
                </a:extLst>
              </a:tr>
              <a:tr h="3196233">
                <a:tc>
                  <a:txBody>
                    <a:bodyPr/>
                    <a:lstStyle/>
                    <a:p>
                      <a:pPr>
                        <a:spcAft>
                          <a:spcPts val="0"/>
                        </a:spcAft>
                      </a:pPr>
                      <a:r>
                        <a:rPr lang="zh-TW" sz="2000" b="1" kern="100" dirty="0">
                          <a:solidFill>
                            <a:srgbClr val="FF0000"/>
                          </a:solidFill>
                          <a:effectLst/>
                          <a:latin typeface="+mn-ea"/>
                          <a:ea typeface="+mn-ea"/>
                          <a:cs typeface="Times New Roman" panose="02020603050405020304" pitchFamily="18" charset="0"/>
                        </a:rPr>
                        <a:t>設計競賽</a:t>
                      </a:r>
                    </a:p>
                  </a:txBody>
                  <a:tcPr marL="68576" marR="68576" marT="952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zh-TW" sz="2000" b="1" kern="100">
                          <a:effectLst/>
                          <a:latin typeface="+mn-ea"/>
                          <a:ea typeface="+mn-ea"/>
                          <a:cs typeface="Times New Roman" panose="02020603050405020304" pitchFamily="18" charset="0"/>
                        </a:rPr>
                        <a:t>機關辦理設計競賽廠商評選及計費辦法第</a:t>
                      </a:r>
                      <a:r>
                        <a:rPr lang="en-US" sz="2000" b="1" kern="100">
                          <a:effectLst/>
                          <a:latin typeface="+mn-ea"/>
                          <a:ea typeface="+mn-ea"/>
                          <a:cs typeface="Times New Roman" panose="02020603050405020304" pitchFamily="18" charset="0"/>
                        </a:rPr>
                        <a:t>3</a:t>
                      </a:r>
                      <a:r>
                        <a:rPr lang="zh-TW" sz="2000" b="1" kern="100">
                          <a:effectLst/>
                          <a:latin typeface="+mn-ea"/>
                          <a:ea typeface="+mn-ea"/>
                          <a:cs typeface="Times New Roman" panose="02020603050405020304" pitchFamily="18" charset="0"/>
                        </a:rPr>
                        <a:t>條</a:t>
                      </a:r>
                    </a:p>
                  </a:txBody>
                  <a:tcPr marL="68576" marR="68576" marT="952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zh-TW" altLang="en-US" sz="2000" b="1" kern="100" dirty="0" smtClean="0">
                          <a:effectLst/>
                          <a:latin typeface="+mn-ea"/>
                          <a:ea typeface="+mn-ea"/>
                          <a:cs typeface="Times New Roman" panose="02020603050405020304" pitchFamily="18" charset="0"/>
                        </a:rPr>
                        <a:t>本</a:t>
                      </a:r>
                      <a:r>
                        <a:rPr lang="zh-TW" sz="2000" b="1" kern="100" dirty="0" smtClean="0">
                          <a:effectLst/>
                          <a:latin typeface="+mn-ea"/>
                          <a:ea typeface="+mn-ea"/>
                          <a:cs typeface="Times New Roman" panose="02020603050405020304" pitchFamily="18" charset="0"/>
                        </a:rPr>
                        <a:t>法</a:t>
                      </a:r>
                      <a:r>
                        <a:rPr lang="zh-TW" sz="2000" b="1" kern="100" dirty="0">
                          <a:effectLst/>
                          <a:latin typeface="+mn-ea"/>
                          <a:ea typeface="+mn-ea"/>
                          <a:cs typeface="Times New Roman" panose="02020603050405020304" pitchFamily="18" charset="0"/>
                        </a:rPr>
                        <a:t>第二十二條第一項第十款</a:t>
                      </a:r>
                      <a:r>
                        <a:rPr lang="zh-TW" sz="2000" b="1" kern="100" dirty="0">
                          <a:solidFill>
                            <a:srgbClr val="0000FF"/>
                          </a:solidFill>
                          <a:effectLst/>
                          <a:latin typeface="+mn-ea"/>
                          <a:ea typeface="+mn-ea"/>
                          <a:cs typeface="Times New Roman" panose="02020603050405020304" pitchFamily="18" charset="0"/>
                        </a:rPr>
                        <a:t>所稱設計競賽</a:t>
                      </a:r>
                      <a:r>
                        <a:rPr lang="zh-TW" sz="2000" b="1" kern="100" dirty="0">
                          <a:effectLst/>
                          <a:latin typeface="+mn-ea"/>
                          <a:ea typeface="+mn-ea"/>
                          <a:cs typeface="Times New Roman" panose="02020603050405020304" pitchFamily="18" charset="0"/>
                        </a:rPr>
                        <a:t>，指機關為採購之目的，徵求廠商發揮創意，為聲音、影像、文字、圖畫或實物等之設計，並依其完整性、可行性、理念性、藝術性或實用性等特性，擇定優勝作品及廠商之程序。</a:t>
                      </a:r>
                    </a:p>
                    <a:p>
                      <a:pPr>
                        <a:spcAft>
                          <a:spcPts val="0"/>
                        </a:spcAft>
                      </a:pPr>
                      <a:r>
                        <a:rPr lang="en-US" sz="2000" b="1" kern="100" dirty="0">
                          <a:effectLst/>
                          <a:latin typeface="+mn-ea"/>
                          <a:ea typeface="+mn-ea"/>
                          <a:cs typeface="Times New Roman" panose="02020603050405020304" pitchFamily="18" charset="0"/>
                        </a:rPr>
                        <a:t>     </a:t>
                      </a:r>
                      <a:r>
                        <a:rPr lang="zh-TW" sz="2000" b="1" kern="100" dirty="0">
                          <a:effectLst/>
                          <a:latin typeface="+mn-ea"/>
                          <a:ea typeface="+mn-ea"/>
                          <a:cs typeface="Times New Roman" panose="02020603050405020304" pitchFamily="18" charset="0"/>
                        </a:rPr>
                        <a:t>前項設計競賽之標的，包括藝術品、圖形、標誌、徽章、標章、資訊網頁、名稱、標語、廣告、海報、文宣、推廣活動、服裝、字幕、音樂、影像、牌樓、空間或場所布置、造形、造景、裝修、裝潢及其他與發揮創意有關者。</a:t>
                      </a:r>
                    </a:p>
                  </a:txBody>
                  <a:tcPr marL="68576" marR="68576" marT="952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bl>
          </a:graphicData>
        </a:graphic>
      </p:graphicFrame>
      <p:sp>
        <p:nvSpPr>
          <p:cNvPr id="4" name="投影片編號版面配置區 3"/>
          <p:cNvSpPr>
            <a:spLocks noGrp="1"/>
          </p:cNvSpPr>
          <p:nvPr>
            <p:ph type="sldNum" sz="quarter" idx="12"/>
          </p:nvPr>
        </p:nvSpPr>
        <p:spPr/>
        <p:txBody>
          <a:bodyPr/>
          <a:lstStyle/>
          <a:p>
            <a:fld id="{1118FB7C-3051-423D-B140-B22D31D849CF}" type="slidenum">
              <a:rPr lang="zh-TW" altLang="en-US" smtClean="0"/>
              <a:pPr/>
              <a:t>179</a:t>
            </a:fld>
            <a:endParaRPr lang="zh-TW" altLang="en-US"/>
          </a:p>
        </p:txBody>
      </p:sp>
    </p:spTree>
    <p:extLst>
      <p:ext uri="{BB962C8B-B14F-4D97-AF65-F5344CB8AC3E}">
        <p14:creationId xmlns:p14="http://schemas.microsoft.com/office/powerpoint/2010/main" val="190985428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idx="4294967295"/>
          </p:nvPr>
        </p:nvSpPr>
        <p:spPr>
          <a:xfrm>
            <a:off x="395536" y="116632"/>
            <a:ext cx="8507413" cy="847725"/>
          </a:xfrm>
        </p:spPr>
        <p:txBody>
          <a:bodyPr anchor="ctr"/>
          <a:lstStyle/>
          <a:p>
            <a:pPr algn="ctr">
              <a:spcBef>
                <a:spcPts val="900"/>
              </a:spcBef>
              <a:spcAft>
                <a:spcPts val="0"/>
              </a:spcAft>
              <a:defRPr/>
            </a:pPr>
            <a:r>
              <a:rPr lang="zh-TW" altLang="zh-TW" sz="3600" b="1" kern="150" dirty="0" smtClean="0">
                <a:solidFill>
                  <a:srgbClr val="FF0000"/>
                </a:solidFill>
                <a:latin typeface="Times New Roman" panose="02020603050405020304" pitchFamily="18" charset="0"/>
              </a:rPr>
              <a:t>政府採購各階段防弊機制及執行要點</a:t>
            </a:r>
            <a:r>
              <a:rPr lang="en-US" altLang="zh-TW" sz="3600" b="1" kern="150" dirty="0" smtClean="0">
                <a:solidFill>
                  <a:srgbClr val="FF0000"/>
                </a:solidFill>
                <a:latin typeface="Times New Roman" panose="02020603050405020304" pitchFamily="18" charset="0"/>
              </a:rPr>
              <a:t>8</a:t>
            </a:r>
            <a:endParaRPr lang="zh-TW" altLang="zh-TW" sz="3600" kern="150" dirty="0">
              <a:solidFill>
                <a:srgbClr val="FF0000"/>
              </a:solidFill>
              <a:latin typeface="Times New Roman" panose="02020603050405020304" pitchFamily="18" charset="0"/>
              <a:ea typeface="新細明體, PMingLiU"/>
            </a:endParaRPr>
          </a:p>
        </p:txBody>
      </p:sp>
      <p:sp>
        <p:nvSpPr>
          <p:cNvPr id="184323" name="Rectangle 3"/>
          <p:cNvSpPr>
            <a:spLocks noGrp="1" noChangeArrowheads="1"/>
          </p:cNvSpPr>
          <p:nvPr>
            <p:ph type="body" idx="4294967295"/>
          </p:nvPr>
        </p:nvSpPr>
        <p:spPr>
          <a:xfrm>
            <a:off x="470956" y="859918"/>
            <a:ext cx="8229600" cy="465138"/>
          </a:xfrm>
        </p:spPr>
        <p:txBody>
          <a:bodyPr/>
          <a:lstStyle/>
          <a:p>
            <a:pPr>
              <a:buClr>
                <a:srgbClr val="C00000"/>
              </a:buClr>
              <a:defRPr/>
            </a:pPr>
            <a:r>
              <a:rPr lang="zh-TW" altLang="en-US" sz="2400" b="1" dirty="0">
                <a:latin typeface="+mn-ea"/>
              </a:rPr>
              <a:t>參、履約驗收階段</a:t>
            </a:r>
            <a:endParaRPr lang="en-US" altLang="zh-TW" sz="2000" dirty="0" smtClean="0">
              <a:latin typeface="+mn-ea"/>
            </a:endParaRPr>
          </a:p>
        </p:txBody>
      </p:sp>
      <p:graphicFrame>
        <p:nvGraphicFramePr>
          <p:cNvPr id="3" name="表格 2"/>
          <p:cNvGraphicFramePr>
            <a:graphicFrameLocks noGrp="1"/>
          </p:cNvGraphicFramePr>
          <p:nvPr>
            <p:extLst/>
          </p:nvPr>
        </p:nvGraphicFramePr>
        <p:xfrm>
          <a:off x="272209" y="1340768"/>
          <a:ext cx="8424935" cy="4881700"/>
        </p:xfrm>
        <a:graphic>
          <a:graphicData uri="http://schemas.openxmlformats.org/drawingml/2006/table">
            <a:tbl>
              <a:tblPr firstRow="1" firstCol="1" bandRow="1"/>
              <a:tblGrid>
                <a:gridCol w="410973">
                  <a:extLst>
                    <a:ext uri="{9D8B030D-6E8A-4147-A177-3AD203B41FA5}">
                      <a16:colId xmlns:a16="http://schemas.microsoft.com/office/drawing/2014/main" xmlns="" val="2528879163"/>
                    </a:ext>
                  </a:extLst>
                </a:gridCol>
                <a:gridCol w="1232916">
                  <a:extLst>
                    <a:ext uri="{9D8B030D-6E8A-4147-A177-3AD203B41FA5}">
                      <a16:colId xmlns:a16="http://schemas.microsoft.com/office/drawing/2014/main" xmlns="" val="3028446773"/>
                    </a:ext>
                  </a:extLst>
                </a:gridCol>
                <a:gridCol w="6781046">
                  <a:extLst>
                    <a:ext uri="{9D8B030D-6E8A-4147-A177-3AD203B41FA5}">
                      <a16:colId xmlns:a16="http://schemas.microsoft.com/office/drawing/2014/main" xmlns="" val="2386730043"/>
                    </a:ext>
                  </a:extLst>
                </a:gridCol>
              </a:tblGrid>
              <a:tr h="751031">
                <a:tc>
                  <a:txBody>
                    <a:bodyPr/>
                    <a:lstStyle/>
                    <a:p>
                      <a:pPr algn="ctr">
                        <a:lnSpc>
                          <a:spcPts val="2400"/>
                        </a:lnSpc>
                        <a:spcAft>
                          <a:spcPts val="0"/>
                        </a:spcAft>
                      </a:pPr>
                      <a:r>
                        <a:rPr lang="zh-TW" sz="2000" b="1" kern="150">
                          <a:solidFill>
                            <a:srgbClr val="000000"/>
                          </a:solidFill>
                          <a:effectLst/>
                          <a:latin typeface="Times New Roman" panose="02020603050405020304" pitchFamily="18" charset="0"/>
                          <a:ea typeface="標楷體" panose="03000509000000000000" pitchFamily="65" charset="-120"/>
                        </a:rPr>
                        <a:t>項次</a:t>
                      </a:r>
                      <a:endParaRPr lang="zh-TW" sz="2000" b="1" kern="150">
                        <a:effectLst/>
                        <a:latin typeface="Times New Roman" panose="02020603050405020304" pitchFamily="18" charset="0"/>
                        <a:ea typeface="新細明體, PMingLiU"/>
                      </a:endParaRPr>
                    </a:p>
                  </a:txBody>
                  <a:tcPr marL="9778" marR="9778"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400"/>
                        </a:lnSpc>
                        <a:spcAft>
                          <a:spcPts val="0"/>
                        </a:spcAft>
                      </a:pPr>
                      <a:r>
                        <a:rPr lang="zh-TW" sz="2000" b="1" kern="150">
                          <a:solidFill>
                            <a:srgbClr val="000000"/>
                          </a:solidFill>
                          <a:effectLst/>
                          <a:latin typeface="Times New Roman" panose="02020603050405020304" pitchFamily="18" charset="0"/>
                          <a:ea typeface="標楷體" panose="03000509000000000000" pitchFamily="65" charset="-120"/>
                        </a:rPr>
                        <a:t>防弊機制</a:t>
                      </a:r>
                      <a:endParaRPr lang="zh-TW" sz="2000" b="1" kern="150">
                        <a:effectLst/>
                        <a:latin typeface="Times New Roman" panose="02020603050405020304" pitchFamily="18" charset="0"/>
                        <a:ea typeface="新細明體, PMingLiU"/>
                      </a:endParaRPr>
                    </a:p>
                  </a:txBody>
                  <a:tcPr marL="9778" marR="97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400"/>
                        </a:lnSpc>
                        <a:spcAft>
                          <a:spcPts val="0"/>
                        </a:spcAft>
                      </a:pPr>
                      <a:r>
                        <a:rPr lang="zh-TW" sz="2000" b="1" kern="150">
                          <a:solidFill>
                            <a:srgbClr val="000000"/>
                          </a:solidFill>
                          <a:effectLst/>
                          <a:latin typeface="Times New Roman" panose="02020603050405020304" pitchFamily="18" charset="0"/>
                          <a:ea typeface="標楷體" panose="03000509000000000000" pitchFamily="65" charset="-120"/>
                        </a:rPr>
                        <a:t>執行要點</a:t>
                      </a:r>
                      <a:endParaRPr lang="zh-TW" sz="2000" b="1" kern="150">
                        <a:effectLst/>
                        <a:latin typeface="Times New Roman" panose="02020603050405020304" pitchFamily="18" charset="0"/>
                        <a:ea typeface="新細明體, PMingLiU"/>
                      </a:endParaRPr>
                    </a:p>
                  </a:txBody>
                  <a:tcPr marL="9778" marR="97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596372825"/>
                  </a:ext>
                </a:extLst>
              </a:tr>
              <a:tr h="4130669">
                <a:tc>
                  <a:txBody>
                    <a:bodyPr/>
                    <a:lstStyle/>
                    <a:p>
                      <a:pPr algn="ctr">
                        <a:lnSpc>
                          <a:spcPts val="2400"/>
                        </a:lnSpc>
                        <a:spcAft>
                          <a:spcPts val="0"/>
                        </a:spcAft>
                      </a:pPr>
                      <a:r>
                        <a:rPr lang="zh-TW" sz="2000" b="1" kern="150" dirty="0">
                          <a:solidFill>
                            <a:srgbClr val="000000"/>
                          </a:solidFill>
                          <a:effectLst/>
                          <a:latin typeface="Times New Roman" panose="02020603050405020304" pitchFamily="18" charset="0"/>
                          <a:ea typeface="標楷體" panose="03000509000000000000" pitchFamily="65" charset="-120"/>
                        </a:rPr>
                        <a:t>三</a:t>
                      </a:r>
                      <a:endParaRPr lang="zh-TW" sz="2000" b="1" kern="150" dirty="0">
                        <a:effectLst/>
                        <a:latin typeface="Times New Roman" panose="02020603050405020304" pitchFamily="18" charset="0"/>
                        <a:ea typeface="新細明體, PMingLiU"/>
                      </a:endParaRPr>
                    </a:p>
                  </a:txBody>
                  <a:tcPr marL="9778" marR="9778"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just">
                        <a:lnSpc>
                          <a:spcPts val="2400"/>
                        </a:lnSpc>
                        <a:spcAft>
                          <a:spcPts val="0"/>
                        </a:spcAft>
                      </a:pPr>
                      <a:r>
                        <a:rPr lang="zh-TW" sz="2000" b="1" kern="150">
                          <a:solidFill>
                            <a:srgbClr val="000000"/>
                          </a:solidFill>
                          <a:effectLst/>
                          <a:latin typeface="Times New Roman" panose="02020603050405020304" pitchFamily="18" charset="0"/>
                          <a:ea typeface="標楷體" panose="03000509000000000000" pitchFamily="65" charset="-120"/>
                          <a:cs typeface="標楷體" panose="03000509000000000000" pitchFamily="65" charset="-120"/>
                        </a:rPr>
                        <a:t>確認竣工、依約驗收及驗收不符之處置</a:t>
                      </a:r>
                      <a:endParaRPr lang="zh-TW" sz="2000" b="1" kern="150">
                        <a:effectLst/>
                        <a:latin typeface="Times New Roman" panose="02020603050405020304" pitchFamily="18" charset="0"/>
                        <a:ea typeface="新細明體, PMingLiU"/>
                      </a:endParaRPr>
                    </a:p>
                    <a:p>
                      <a:pPr algn="just">
                        <a:lnSpc>
                          <a:spcPts val="2400"/>
                        </a:lnSpc>
                        <a:spcAft>
                          <a:spcPts val="0"/>
                        </a:spcAft>
                      </a:pPr>
                      <a:r>
                        <a:rPr lang="en-US" sz="2000" b="1" kern="150">
                          <a:solidFill>
                            <a:srgbClr val="000000"/>
                          </a:solidFill>
                          <a:effectLst/>
                          <a:latin typeface="標楷體" panose="03000509000000000000" pitchFamily="65" charset="-120"/>
                          <a:ea typeface="新細明體, PMingLiU"/>
                          <a:cs typeface="標楷體" panose="03000509000000000000" pitchFamily="65" charset="-120"/>
                        </a:rPr>
                        <a:t> </a:t>
                      </a:r>
                      <a:endParaRPr lang="zh-TW" sz="2000" b="1" kern="150">
                        <a:effectLst/>
                        <a:latin typeface="Times New Roman" panose="02020603050405020304" pitchFamily="18" charset="0"/>
                        <a:ea typeface="新細明體, PMingLiU"/>
                      </a:endParaRPr>
                    </a:p>
                    <a:p>
                      <a:pPr marL="229870" indent="-229870" algn="just">
                        <a:lnSpc>
                          <a:spcPts val="2400"/>
                        </a:lnSpc>
                        <a:spcAft>
                          <a:spcPts val="0"/>
                        </a:spcAft>
                      </a:pPr>
                      <a:r>
                        <a:rPr lang="en-US" sz="2000" b="1" kern="150">
                          <a:solidFill>
                            <a:srgbClr val="000000"/>
                          </a:solidFill>
                          <a:effectLst/>
                          <a:latin typeface="標楷體" panose="03000509000000000000" pitchFamily="65" charset="-120"/>
                          <a:ea typeface="新細明體, PMingLiU"/>
                          <a:cs typeface="標楷體" panose="03000509000000000000" pitchFamily="65" charset="-120"/>
                        </a:rPr>
                        <a:t> </a:t>
                      </a:r>
                      <a:endParaRPr lang="zh-TW" sz="2000" b="1" kern="150">
                        <a:effectLst/>
                        <a:latin typeface="Times New Roman" panose="02020603050405020304" pitchFamily="18" charset="0"/>
                        <a:ea typeface="新細明體, PMingLiU"/>
                      </a:endParaRPr>
                    </a:p>
                  </a:txBody>
                  <a:tcPr marL="9778" marR="97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342900" lvl="0" indent="-342900" algn="just">
                        <a:lnSpc>
                          <a:spcPts val="2400"/>
                        </a:lnSpc>
                        <a:spcAft>
                          <a:spcPts val="0"/>
                        </a:spcAft>
                        <a:buFont typeface="+mj-lt"/>
                        <a:buAutoNum type="arabicPeriod"/>
                      </a:pPr>
                      <a:r>
                        <a:rPr lang="zh-TW" sz="2000" b="1" u="sng" kern="150" dirty="0">
                          <a:solidFill>
                            <a:srgbClr val="000000"/>
                          </a:solidFill>
                          <a:effectLst/>
                          <a:latin typeface="Times New Roman" panose="02020603050405020304" pitchFamily="18" charset="0"/>
                          <a:ea typeface="標楷體" panose="03000509000000000000" pitchFamily="65" charset="-120"/>
                        </a:rPr>
                        <a:t>落實竣工確定程序</a:t>
                      </a:r>
                      <a:endParaRPr lang="zh-TW" sz="2000" b="1" kern="150" dirty="0">
                        <a:effectLst/>
                        <a:latin typeface="Times New Roman" panose="02020603050405020304" pitchFamily="18" charset="0"/>
                        <a:ea typeface="新細明體, PMingLiU"/>
                      </a:endParaRPr>
                    </a:p>
                    <a:p>
                      <a:pPr algn="just">
                        <a:lnSpc>
                          <a:spcPts val="2400"/>
                        </a:lnSpc>
                        <a:spcAft>
                          <a:spcPts val="0"/>
                        </a:spcAft>
                      </a:pPr>
                      <a:r>
                        <a:rPr lang="en-US" sz="2000" b="1" kern="150" dirty="0">
                          <a:solidFill>
                            <a:srgbClr val="000000"/>
                          </a:solidFill>
                          <a:effectLst/>
                          <a:latin typeface="Times New Roman" panose="02020603050405020304" pitchFamily="18" charset="0"/>
                          <a:ea typeface="Times New Roman" panose="02020603050405020304" pitchFamily="18" charset="0"/>
                        </a:rPr>
                        <a:t>   </a:t>
                      </a:r>
                      <a:r>
                        <a:rPr lang="zh-TW" sz="2000" b="1" kern="150" dirty="0">
                          <a:solidFill>
                            <a:srgbClr val="000000"/>
                          </a:solidFill>
                          <a:effectLst/>
                          <a:latin typeface="Times New Roman" panose="02020603050405020304" pitchFamily="18" charset="0"/>
                          <a:ea typeface="標楷體" panose="03000509000000000000" pitchFamily="65" charset="-120"/>
                        </a:rPr>
                        <a:t>廠商通知竣工時，機關應依採購法施行細則第</a:t>
                      </a:r>
                      <a:r>
                        <a:rPr lang="en-US" sz="2000" b="1" kern="150" dirty="0">
                          <a:solidFill>
                            <a:srgbClr val="000000"/>
                          </a:solidFill>
                          <a:effectLst/>
                          <a:latin typeface="Times New Roman" panose="02020603050405020304" pitchFamily="18" charset="0"/>
                          <a:ea typeface="標楷體" panose="03000509000000000000" pitchFamily="65" charset="-120"/>
                        </a:rPr>
                        <a:t>92</a:t>
                      </a:r>
                      <a:r>
                        <a:rPr lang="zh-TW" sz="2000" b="1" kern="150" dirty="0">
                          <a:solidFill>
                            <a:srgbClr val="000000"/>
                          </a:solidFill>
                          <a:effectLst/>
                          <a:latin typeface="Times New Roman" panose="02020603050405020304" pitchFamily="18" charset="0"/>
                          <a:ea typeface="標楷體" panose="03000509000000000000" pitchFamily="65" charset="-120"/>
                        </a:rPr>
                        <a:t>條規定，會同監造單位及廠商，確實核對竣工之項目及數量，以確定是否竣工。</a:t>
                      </a:r>
                      <a:endParaRPr lang="zh-TW" sz="2000" b="1" kern="150" dirty="0">
                        <a:effectLst/>
                        <a:latin typeface="Times New Roman" panose="02020603050405020304" pitchFamily="18" charset="0"/>
                        <a:ea typeface="新細明體, PMingLiU"/>
                      </a:endParaRPr>
                    </a:p>
                    <a:p>
                      <a:pPr marL="0" lvl="0" indent="0" algn="just">
                        <a:lnSpc>
                          <a:spcPts val="2400"/>
                        </a:lnSpc>
                        <a:spcAft>
                          <a:spcPts val="0"/>
                        </a:spcAft>
                        <a:buFont typeface="+mj-lt"/>
                        <a:buNone/>
                      </a:pPr>
                      <a:r>
                        <a:rPr lang="en-US" altLang="zh-TW" sz="2000" b="1" u="sng" kern="150" dirty="0" smtClean="0">
                          <a:solidFill>
                            <a:srgbClr val="000000"/>
                          </a:solidFill>
                          <a:effectLst/>
                          <a:latin typeface="Times New Roman" panose="02020603050405020304" pitchFamily="18" charset="0"/>
                          <a:ea typeface="標楷體" panose="03000509000000000000" pitchFamily="65" charset="-120"/>
                        </a:rPr>
                        <a:t>2.</a:t>
                      </a:r>
                      <a:r>
                        <a:rPr lang="zh-TW" sz="2000" b="1" u="sng" kern="150" dirty="0" smtClean="0">
                          <a:solidFill>
                            <a:srgbClr val="000000"/>
                          </a:solidFill>
                          <a:effectLst/>
                          <a:latin typeface="Times New Roman" panose="02020603050405020304" pitchFamily="18" charset="0"/>
                          <a:ea typeface="標楷體" panose="03000509000000000000" pitchFamily="65" charset="-120"/>
                        </a:rPr>
                        <a:t>依</a:t>
                      </a:r>
                      <a:r>
                        <a:rPr lang="zh-TW" sz="2000" b="1" u="sng" kern="150" dirty="0">
                          <a:solidFill>
                            <a:srgbClr val="000000"/>
                          </a:solidFill>
                          <a:effectLst/>
                          <a:latin typeface="Times New Roman" panose="02020603050405020304" pitchFamily="18" charset="0"/>
                          <a:ea typeface="標楷體" panose="03000509000000000000" pitchFamily="65" charset="-120"/>
                        </a:rPr>
                        <a:t>契約辦理驗收，驗收不符應通知廠商限期改善</a:t>
                      </a:r>
                      <a:endParaRPr lang="zh-TW" sz="2000" b="1" kern="150" dirty="0">
                        <a:effectLst/>
                        <a:latin typeface="Times New Roman" panose="02020603050405020304" pitchFamily="18" charset="0"/>
                        <a:ea typeface="新細明體, PMingLiU"/>
                      </a:endParaRPr>
                    </a:p>
                    <a:p>
                      <a:pPr indent="304800" algn="just">
                        <a:lnSpc>
                          <a:spcPts val="2400"/>
                        </a:lnSpc>
                        <a:spcAft>
                          <a:spcPts val="0"/>
                        </a:spcAft>
                      </a:pPr>
                      <a:r>
                        <a:rPr lang="zh-TW" sz="2000" b="1" kern="150" dirty="0">
                          <a:solidFill>
                            <a:srgbClr val="000000"/>
                          </a:solidFill>
                          <a:effectLst/>
                          <a:latin typeface="Times New Roman" panose="02020603050405020304" pitchFamily="18" charset="0"/>
                          <a:ea typeface="標楷體" panose="03000509000000000000" pitchFamily="65" charset="-120"/>
                        </a:rPr>
                        <a:t>確定竣工後，機關應依契約約定辦理驗收。如驗收結果與契約、圖說、貨樣規定不符者，應通知廠商限期改善；未於限期內改善完成者，應依契約所訂罰則，課予責任及處罰（例如終止或解除部分或全部契約、沒收履約保證金，通知刊登政府採購公報拒絕往來）。如擬採減價收受，應符合採購法第</a:t>
                      </a:r>
                      <a:r>
                        <a:rPr lang="en-US" sz="2000" b="1" kern="150" dirty="0">
                          <a:solidFill>
                            <a:srgbClr val="000000"/>
                          </a:solidFill>
                          <a:effectLst/>
                          <a:latin typeface="Times New Roman" panose="02020603050405020304" pitchFamily="18" charset="0"/>
                          <a:ea typeface="標楷體" panose="03000509000000000000" pitchFamily="65" charset="-120"/>
                        </a:rPr>
                        <a:t>72</a:t>
                      </a:r>
                      <a:r>
                        <a:rPr lang="zh-TW" sz="2000" b="1" kern="150" dirty="0">
                          <a:solidFill>
                            <a:srgbClr val="000000"/>
                          </a:solidFill>
                          <a:effectLst/>
                          <a:latin typeface="Times New Roman" panose="02020603050405020304" pitchFamily="18" charset="0"/>
                          <a:ea typeface="標楷體" panose="03000509000000000000" pitchFamily="65" charset="-120"/>
                        </a:rPr>
                        <a:t>條第</a:t>
                      </a:r>
                      <a:r>
                        <a:rPr lang="en-US" sz="2000" b="1" kern="150" dirty="0">
                          <a:solidFill>
                            <a:srgbClr val="000000"/>
                          </a:solidFill>
                          <a:effectLst/>
                          <a:latin typeface="Times New Roman" panose="02020603050405020304" pitchFamily="18" charset="0"/>
                          <a:ea typeface="標楷體" panose="03000509000000000000" pitchFamily="65" charset="-120"/>
                        </a:rPr>
                        <a:t>2</a:t>
                      </a:r>
                      <a:r>
                        <a:rPr lang="zh-TW" sz="2000" b="1" kern="150" dirty="0">
                          <a:solidFill>
                            <a:srgbClr val="000000"/>
                          </a:solidFill>
                          <a:effectLst/>
                          <a:latin typeface="Times New Roman" panose="02020603050405020304" pitchFamily="18" charset="0"/>
                          <a:ea typeface="標楷體" panose="03000509000000000000" pitchFamily="65" charset="-120"/>
                        </a:rPr>
                        <a:t>項規定之要件。</a:t>
                      </a:r>
                      <a:endParaRPr lang="zh-TW" sz="2000" b="1" kern="150" dirty="0">
                        <a:effectLst/>
                        <a:latin typeface="Times New Roman" panose="02020603050405020304" pitchFamily="18" charset="0"/>
                        <a:ea typeface="新細明體, PMingLiU"/>
                      </a:endParaRPr>
                    </a:p>
                  </a:txBody>
                  <a:tcPr marL="9778" marR="97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04016208"/>
                  </a:ext>
                </a:extLst>
              </a:tr>
            </a:tbl>
          </a:graphicData>
        </a:graphic>
      </p:graphicFrame>
      <p:sp>
        <p:nvSpPr>
          <p:cNvPr id="4" name="投影片編號版面配置區 3"/>
          <p:cNvSpPr>
            <a:spLocks noGrp="1"/>
          </p:cNvSpPr>
          <p:nvPr>
            <p:ph type="sldNum" sz="quarter" idx="12"/>
          </p:nvPr>
        </p:nvSpPr>
        <p:spPr/>
        <p:txBody>
          <a:bodyPr/>
          <a:lstStyle/>
          <a:p>
            <a:fld id="{1118FB7C-3051-423D-B140-B22D31D849CF}" type="slidenum">
              <a:rPr lang="zh-TW" altLang="en-US" smtClean="0"/>
              <a:pPr/>
              <a:t>18</a:t>
            </a:fld>
            <a:endParaRPr lang="zh-TW" altLang="en-US"/>
          </a:p>
        </p:txBody>
      </p:sp>
    </p:spTree>
    <p:extLst>
      <p:ext uri="{BB962C8B-B14F-4D97-AF65-F5344CB8AC3E}">
        <p14:creationId xmlns:p14="http://schemas.microsoft.com/office/powerpoint/2010/main" val="1361245619"/>
      </p:ext>
    </p:extLst>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p:cNvSpPr>
          <p:nvPr>
            <p:ph type="title"/>
          </p:nvPr>
        </p:nvSpPr>
        <p:spPr>
          <a:xfrm>
            <a:off x="395288" y="404813"/>
            <a:ext cx="8229600" cy="777875"/>
          </a:xfrm>
        </p:spPr>
        <p:txBody>
          <a:bodyPr/>
          <a:lstStyle/>
          <a:p>
            <a:pPr algn="ctr">
              <a:defRPr/>
            </a:pPr>
            <a:r>
              <a:rPr lang="zh-TW" altLang="en-US" sz="3600" b="1" dirty="0">
                <a:solidFill>
                  <a:srgbClr val="FF0000"/>
                </a:solidFill>
              </a:rPr>
              <a:t>準用最有利標採購摘要事項</a:t>
            </a:r>
            <a:r>
              <a:rPr lang="en-US" altLang="zh-TW" sz="3600" b="1" dirty="0" smtClean="0">
                <a:solidFill>
                  <a:srgbClr val="FF0000"/>
                </a:solidFill>
                <a:latin typeface="+mn-ea"/>
                <a:ea typeface="+mn-ea"/>
              </a:rPr>
              <a:t>2-1</a:t>
            </a:r>
          </a:p>
        </p:txBody>
      </p:sp>
      <p:sp>
        <p:nvSpPr>
          <p:cNvPr id="12291" name="Rectangle 3"/>
          <p:cNvSpPr>
            <a:spLocks noGrp="1"/>
          </p:cNvSpPr>
          <p:nvPr>
            <p:ph type="body" idx="1"/>
          </p:nvPr>
        </p:nvSpPr>
        <p:spPr>
          <a:xfrm>
            <a:off x="468313" y="981075"/>
            <a:ext cx="8229600" cy="431800"/>
          </a:xfrm>
        </p:spPr>
        <p:txBody>
          <a:bodyPr>
            <a:normAutofit lnSpcReduction="10000"/>
          </a:bodyPr>
          <a:lstStyle/>
          <a:p>
            <a:pPr>
              <a:defRPr/>
            </a:pPr>
            <a:r>
              <a:rPr lang="zh-TW" altLang="en-US" sz="2400" b="1" dirty="0"/>
              <a:t>準用最有利標決標之底價執行方式</a:t>
            </a:r>
            <a:r>
              <a:rPr lang="zh-TW" altLang="en-US" sz="2400" b="1" dirty="0" smtClean="0">
                <a:latin typeface="PMingLiU" panose="02020500000000000000" pitchFamily="18" charset="-120"/>
                <a:ea typeface="PMingLiU" panose="02020500000000000000" pitchFamily="18" charset="-120"/>
              </a:rPr>
              <a:t>：</a:t>
            </a:r>
            <a:endParaRPr lang="en-US" altLang="zh-TW" sz="2400" b="1" dirty="0" smtClean="0">
              <a:latin typeface="PMingLiU" panose="02020500000000000000" pitchFamily="18" charset="-120"/>
              <a:ea typeface="PMingLiU" panose="02020500000000000000" pitchFamily="18" charset="-120"/>
            </a:endParaRPr>
          </a:p>
        </p:txBody>
      </p:sp>
      <p:graphicFrame>
        <p:nvGraphicFramePr>
          <p:cNvPr id="2" name="表格 1"/>
          <p:cNvGraphicFramePr>
            <a:graphicFrameLocks noGrp="1"/>
          </p:cNvGraphicFramePr>
          <p:nvPr/>
        </p:nvGraphicFramePr>
        <p:xfrm>
          <a:off x="395288" y="1484313"/>
          <a:ext cx="8497887" cy="4754880"/>
        </p:xfrm>
        <a:graphic>
          <a:graphicData uri="http://schemas.openxmlformats.org/drawingml/2006/table">
            <a:tbl>
              <a:tblPr firstRow="1" firstCol="1" bandRow="1"/>
              <a:tblGrid>
                <a:gridCol w="1368512">
                  <a:extLst>
                    <a:ext uri="{9D8B030D-6E8A-4147-A177-3AD203B41FA5}">
                      <a16:colId xmlns:a16="http://schemas.microsoft.com/office/drawing/2014/main" xmlns="" val="3339449050"/>
                    </a:ext>
                  </a:extLst>
                </a:gridCol>
                <a:gridCol w="3960764">
                  <a:extLst>
                    <a:ext uri="{9D8B030D-6E8A-4147-A177-3AD203B41FA5}">
                      <a16:colId xmlns:a16="http://schemas.microsoft.com/office/drawing/2014/main" xmlns="" val="2628048372"/>
                    </a:ext>
                  </a:extLst>
                </a:gridCol>
                <a:gridCol w="3168611">
                  <a:extLst>
                    <a:ext uri="{9D8B030D-6E8A-4147-A177-3AD203B41FA5}">
                      <a16:colId xmlns:a16="http://schemas.microsoft.com/office/drawing/2014/main" xmlns="" val="1640209375"/>
                    </a:ext>
                  </a:extLst>
                </a:gridCol>
              </a:tblGrid>
              <a:tr h="365736">
                <a:tc>
                  <a:txBody>
                    <a:bodyPr/>
                    <a:lstStyle/>
                    <a:p>
                      <a:pPr algn="ctr">
                        <a:spcAft>
                          <a:spcPts val="0"/>
                        </a:spcAft>
                      </a:pPr>
                      <a:r>
                        <a:rPr lang="zh-TW" sz="2400" b="1" kern="100" dirty="0">
                          <a:effectLst/>
                          <a:latin typeface="+mn-ea"/>
                          <a:ea typeface="+mn-ea"/>
                          <a:cs typeface="Times New Roman" panose="02020603050405020304" pitchFamily="18" charset="0"/>
                        </a:rPr>
                        <a:t>項目</a:t>
                      </a:r>
                    </a:p>
                  </a:txBody>
                  <a:tcPr marL="51490" marR="514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TW" sz="2400" b="1" kern="100">
                          <a:effectLst/>
                          <a:latin typeface="+mn-ea"/>
                          <a:ea typeface="+mn-ea"/>
                          <a:cs typeface="Times New Roman" panose="02020603050405020304" pitchFamily="18" charset="0"/>
                        </a:rPr>
                        <a:t>採購作業</a:t>
                      </a:r>
                    </a:p>
                  </a:txBody>
                  <a:tcPr marL="51490" marR="514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TW" sz="2400" b="1" kern="100" dirty="0">
                          <a:effectLst/>
                          <a:latin typeface="+mn-ea"/>
                          <a:ea typeface="+mn-ea"/>
                          <a:cs typeface="Times New Roman" panose="02020603050405020304" pitchFamily="18" charset="0"/>
                        </a:rPr>
                        <a:t>備註及依據</a:t>
                      </a:r>
                    </a:p>
                  </a:txBody>
                  <a:tcPr marL="51490" marR="514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107620541"/>
                  </a:ext>
                </a:extLst>
              </a:tr>
              <a:tr h="2560149">
                <a:tc>
                  <a:txBody>
                    <a:bodyPr/>
                    <a:lstStyle/>
                    <a:p>
                      <a:pPr>
                        <a:spcAft>
                          <a:spcPts val="0"/>
                        </a:spcAft>
                      </a:pPr>
                      <a:r>
                        <a:rPr lang="zh-TW" sz="2400" b="1" kern="100" dirty="0">
                          <a:solidFill>
                            <a:srgbClr val="FF0000"/>
                          </a:solidFill>
                          <a:effectLst/>
                          <a:latin typeface="+mn-ea"/>
                          <a:ea typeface="+mn-ea"/>
                          <a:cs typeface="Times New Roman" panose="02020603050405020304" pitchFamily="18" charset="0"/>
                        </a:rPr>
                        <a:t>訂</a:t>
                      </a:r>
                      <a:r>
                        <a:rPr lang="zh-TW" sz="2400" b="1" kern="100" dirty="0" smtClean="0">
                          <a:solidFill>
                            <a:srgbClr val="FF0000"/>
                          </a:solidFill>
                          <a:effectLst/>
                          <a:latin typeface="+mn-ea"/>
                          <a:ea typeface="+mn-ea"/>
                          <a:cs typeface="Times New Roman" panose="02020603050405020304" pitchFamily="18" charset="0"/>
                        </a:rPr>
                        <a:t>有</a:t>
                      </a:r>
                      <a:endParaRPr lang="en-US" altLang="zh-TW" sz="2400" b="1" kern="100" dirty="0" smtClean="0">
                        <a:solidFill>
                          <a:srgbClr val="FF0000"/>
                        </a:solidFill>
                        <a:effectLst/>
                        <a:latin typeface="+mn-ea"/>
                        <a:ea typeface="+mn-ea"/>
                        <a:cs typeface="Times New Roman" panose="02020603050405020304" pitchFamily="18" charset="0"/>
                      </a:endParaRPr>
                    </a:p>
                    <a:p>
                      <a:pPr>
                        <a:spcAft>
                          <a:spcPts val="0"/>
                        </a:spcAft>
                      </a:pPr>
                      <a:r>
                        <a:rPr lang="zh-TW" sz="2400" b="1" kern="100" dirty="0" smtClean="0">
                          <a:solidFill>
                            <a:srgbClr val="FF0000"/>
                          </a:solidFill>
                          <a:effectLst/>
                          <a:latin typeface="+mn-ea"/>
                          <a:ea typeface="+mn-ea"/>
                          <a:cs typeface="Times New Roman" panose="02020603050405020304" pitchFamily="18" charset="0"/>
                        </a:rPr>
                        <a:t>底價</a:t>
                      </a:r>
                      <a:r>
                        <a:rPr lang="zh-TW" sz="2400" b="1" kern="100" dirty="0">
                          <a:solidFill>
                            <a:srgbClr val="FF0000"/>
                          </a:solidFill>
                          <a:effectLst/>
                          <a:latin typeface="+mn-ea"/>
                          <a:ea typeface="+mn-ea"/>
                          <a:cs typeface="Times New Roman" panose="02020603050405020304" pitchFamily="18" charset="0"/>
                        </a:rPr>
                        <a:t>者：</a:t>
                      </a:r>
                    </a:p>
                    <a:p>
                      <a:pPr>
                        <a:spcAft>
                          <a:spcPts val="0"/>
                        </a:spcAft>
                      </a:pPr>
                      <a:r>
                        <a:rPr lang="en-US" sz="2400" b="1" kern="100" dirty="0">
                          <a:solidFill>
                            <a:srgbClr val="FF0000"/>
                          </a:solidFill>
                          <a:effectLst/>
                          <a:latin typeface="+mn-ea"/>
                          <a:ea typeface="+mn-ea"/>
                          <a:cs typeface="Times New Roman" panose="02020603050405020304" pitchFamily="18" charset="0"/>
                        </a:rPr>
                        <a:t> </a:t>
                      </a:r>
                      <a:endParaRPr lang="zh-TW" sz="2400" b="1" kern="100" dirty="0">
                        <a:solidFill>
                          <a:srgbClr val="FF0000"/>
                        </a:solidFill>
                        <a:effectLst/>
                        <a:latin typeface="+mn-ea"/>
                        <a:ea typeface="+mn-ea"/>
                        <a:cs typeface="Times New Roman" panose="02020603050405020304" pitchFamily="18" charset="0"/>
                      </a:endParaRPr>
                    </a:p>
                  </a:txBody>
                  <a:tcPr marL="51490" marR="514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zh-TW" sz="2400" b="1" kern="100" dirty="0">
                          <a:effectLst/>
                          <a:latin typeface="+mn-ea"/>
                          <a:ea typeface="+mn-ea"/>
                          <a:cs typeface="Times New Roman" panose="02020603050405020304" pitchFamily="18" charset="0"/>
                        </a:rPr>
                        <a:t>應依採購法第</a:t>
                      </a:r>
                      <a:r>
                        <a:rPr lang="en-US" sz="2400" b="1" kern="100" dirty="0">
                          <a:effectLst/>
                          <a:latin typeface="+mn-ea"/>
                          <a:ea typeface="+mn-ea"/>
                          <a:cs typeface="Times New Roman" panose="02020603050405020304" pitchFamily="18" charset="0"/>
                        </a:rPr>
                        <a:t>46</a:t>
                      </a:r>
                      <a:r>
                        <a:rPr lang="zh-TW" sz="2400" b="1" kern="100" dirty="0">
                          <a:effectLst/>
                          <a:latin typeface="+mn-ea"/>
                          <a:ea typeface="+mn-ea"/>
                          <a:cs typeface="Times New Roman" panose="02020603050405020304" pitchFamily="18" charset="0"/>
                        </a:rPr>
                        <a:t>條、</a:t>
                      </a:r>
                      <a:r>
                        <a:rPr lang="zh-TW" sz="2400" b="1" kern="100" dirty="0">
                          <a:solidFill>
                            <a:srgbClr val="0000FF"/>
                          </a:solidFill>
                          <a:effectLst/>
                          <a:latin typeface="+mn-ea"/>
                          <a:ea typeface="+mn-ea"/>
                          <a:cs typeface="Times New Roman" panose="02020603050405020304" pitchFamily="18" charset="0"/>
                        </a:rPr>
                        <a:t>採購法施行細則第</a:t>
                      </a:r>
                      <a:r>
                        <a:rPr lang="en-US" sz="2400" b="1" kern="100" dirty="0">
                          <a:solidFill>
                            <a:srgbClr val="0000FF"/>
                          </a:solidFill>
                          <a:effectLst/>
                          <a:latin typeface="+mn-ea"/>
                          <a:ea typeface="+mn-ea"/>
                          <a:cs typeface="Times New Roman" panose="02020603050405020304" pitchFamily="18" charset="0"/>
                        </a:rPr>
                        <a:t>54</a:t>
                      </a:r>
                      <a:r>
                        <a:rPr lang="zh-TW" sz="2400" b="1" kern="100" dirty="0">
                          <a:solidFill>
                            <a:srgbClr val="0000FF"/>
                          </a:solidFill>
                          <a:effectLst/>
                          <a:latin typeface="+mn-ea"/>
                          <a:ea typeface="+mn-ea"/>
                          <a:cs typeface="Times New Roman" panose="02020603050405020304" pitchFamily="18" charset="0"/>
                        </a:rPr>
                        <a:t>條第</a:t>
                      </a:r>
                      <a:r>
                        <a:rPr lang="en-US" sz="2400" b="1" kern="100" dirty="0">
                          <a:solidFill>
                            <a:srgbClr val="0000FF"/>
                          </a:solidFill>
                          <a:effectLst/>
                          <a:latin typeface="+mn-ea"/>
                          <a:ea typeface="+mn-ea"/>
                          <a:cs typeface="Times New Roman" panose="02020603050405020304" pitchFamily="18" charset="0"/>
                        </a:rPr>
                        <a:t>3</a:t>
                      </a:r>
                      <a:r>
                        <a:rPr lang="zh-TW" sz="2400" b="1" kern="100" dirty="0">
                          <a:solidFill>
                            <a:srgbClr val="0000FF"/>
                          </a:solidFill>
                          <a:effectLst/>
                          <a:latin typeface="+mn-ea"/>
                          <a:ea typeface="+mn-ea"/>
                          <a:cs typeface="Times New Roman" panose="02020603050405020304" pitchFamily="18" charset="0"/>
                        </a:rPr>
                        <a:t>項於評選優勝廠商後議價前</a:t>
                      </a:r>
                      <a:r>
                        <a:rPr lang="zh-TW" sz="2400" b="1" kern="100" dirty="0">
                          <a:effectLst/>
                          <a:latin typeface="+mn-ea"/>
                          <a:ea typeface="+mn-ea"/>
                          <a:cs typeface="Times New Roman" panose="02020603050405020304" pitchFamily="18" charset="0"/>
                        </a:rPr>
                        <a:t>參考廠商之報價訂定底價施行細則辦理。對於不同優勝序位之廠商，</a:t>
                      </a:r>
                      <a:r>
                        <a:rPr lang="zh-TW" sz="2400" b="1" kern="100" dirty="0">
                          <a:solidFill>
                            <a:srgbClr val="0000FF"/>
                          </a:solidFill>
                          <a:effectLst/>
                          <a:latin typeface="+mn-ea"/>
                          <a:ea typeface="+mn-ea"/>
                          <a:cs typeface="Times New Roman" panose="02020603050405020304" pitchFamily="18" charset="0"/>
                        </a:rPr>
                        <a:t>依序議價時應訂定不同之底價</a:t>
                      </a:r>
                      <a:r>
                        <a:rPr lang="zh-TW" sz="2400" b="1" kern="100" dirty="0">
                          <a:effectLst/>
                          <a:latin typeface="+mn-ea"/>
                          <a:ea typeface="+mn-ea"/>
                          <a:cs typeface="Times New Roman" panose="02020603050405020304" pitchFamily="18" charset="0"/>
                        </a:rPr>
                        <a:t>。</a:t>
                      </a:r>
                    </a:p>
                  </a:txBody>
                  <a:tcPr marL="51490" marR="514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zh-TW" sz="2400" b="1" kern="100" dirty="0">
                          <a:effectLst/>
                          <a:latin typeface="+mn-ea"/>
                          <a:ea typeface="+mn-ea"/>
                          <a:cs typeface="Times New Roman" panose="02020603050405020304" pitchFamily="18" charset="0"/>
                        </a:rPr>
                        <a:t>依採購法第</a:t>
                      </a:r>
                      <a:r>
                        <a:rPr lang="en-US" sz="2400" b="1" kern="100" dirty="0">
                          <a:effectLst/>
                          <a:latin typeface="+mn-ea"/>
                          <a:ea typeface="+mn-ea"/>
                          <a:cs typeface="Times New Roman" panose="02020603050405020304" pitchFamily="18" charset="0"/>
                        </a:rPr>
                        <a:t>52</a:t>
                      </a:r>
                      <a:r>
                        <a:rPr lang="zh-TW" sz="2400" b="1" kern="100" dirty="0">
                          <a:effectLst/>
                          <a:latin typeface="+mn-ea"/>
                          <a:ea typeface="+mn-ea"/>
                          <a:cs typeface="Times New Roman" panose="02020603050405020304" pitchFamily="18" charset="0"/>
                        </a:rPr>
                        <a:t>條第</a:t>
                      </a:r>
                      <a:r>
                        <a:rPr lang="en-US" sz="2400" b="1" kern="100" dirty="0">
                          <a:effectLst/>
                          <a:latin typeface="+mn-ea"/>
                          <a:ea typeface="+mn-ea"/>
                          <a:cs typeface="Times New Roman" panose="02020603050405020304" pitchFamily="18" charset="0"/>
                        </a:rPr>
                        <a:t>2</a:t>
                      </a:r>
                      <a:r>
                        <a:rPr lang="zh-TW" sz="2400" b="1" kern="100" dirty="0">
                          <a:effectLst/>
                          <a:latin typeface="+mn-ea"/>
                          <a:ea typeface="+mn-ea"/>
                          <a:cs typeface="Times New Roman" panose="02020603050405020304" pitchFamily="18" charset="0"/>
                        </a:rPr>
                        <a:t>項</a:t>
                      </a:r>
                      <a:r>
                        <a:rPr lang="zh-TW" sz="2400" b="1" kern="100" dirty="0" smtClean="0">
                          <a:effectLst/>
                          <a:latin typeface="+mn-ea"/>
                          <a:ea typeface="+mn-ea"/>
                          <a:cs typeface="Times New Roman" panose="02020603050405020304" pitchFamily="18" charset="0"/>
                        </a:rPr>
                        <a:t>規定準用最有利標等，</a:t>
                      </a:r>
                      <a:r>
                        <a:rPr lang="zh-TW" sz="2400" b="1" kern="100" dirty="0">
                          <a:effectLst/>
                          <a:latin typeface="+mn-ea"/>
                          <a:ea typeface="+mn-ea"/>
                          <a:cs typeface="Times New Roman" panose="02020603050405020304" pitchFamily="18" charset="0"/>
                        </a:rPr>
                        <a:t>以不訂底價之最有利標為原則</a:t>
                      </a:r>
                      <a:r>
                        <a:rPr lang="zh-TW" sz="2400" b="1" kern="100" dirty="0" smtClean="0">
                          <a:effectLst/>
                          <a:latin typeface="+mn-ea"/>
                          <a:ea typeface="+mn-ea"/>
                          <a:cs typeface="Times New Roman" panose="02020603050405020304" pitchFamily="18" charset="0"/>
                        </a:rPr>
                        <a:t>。」；如採訂</a:t>
                      </a:r>
                      <a:r>
                        <a:rPr lang="zh-TW" sz="2400" b="1" kern="100" dirty="0">
                          <a:effectLst/>
                          <a:latin typeface="+mn-ea"/>
                          <a:ea typeface="+mn-ea"/>
                          <a:cs typeface="Times New Roman" panose="02020603050405020304" pitchFamily="18" charset="0"/>
                        </a:rPr>
                        <a:t>有底價者</a:t>
                      </a:r>
                      <a:r>
                        <a:rPr lang="zh-TW" sz="2400" b="1" kern="100" dirty="0" smtClean="0">
                          <a:effectLst/>
                          <a:latin typeface="+mn-ea"/>
                          <a:ea typeface="+mn-ea"/>
                          <a:cs typeface="Times New Roman" panose="02020603050405020304" pitchFamily="18" charset="0"/>
                        </a:rPr>
                        <a:t>，仍應於簽陳採購時，</a:t>
                      </a:r>
                      <a:r>
                        <a:rPr lang="zh-TW" sz="2400" b="1" kern="100" dirty="0" smtClean="0">
                          <a:solidFill>
                            <a:srgbClr val="0000FF"/>
                          </a:solidFill>
                          <a:effectLst/>
                          <a:latin typeface="+mn-ea"/>
                          <a:ea typeface="+mn-ea"/>
                          <a:cs typeface="Times New Roman" panose="02020603050405020304" pitchFamily="18" charset="0"/>
                        </a:rPr>
                        <a:t>敘明未採不訂底價為原則之事由</a:t>
                      </a:r>
                      <a:r>
                        <a:rPr lang="zh-TW" sz="2400" b="1" kern="100" dirty="0">
                          <a:solidFill>
                            <a:srgbClr val="0000FF"/>
                          </a:solidFill>
                          <a:effectLst/>
                          <a:latin typeface="+mn-ea"/>
                          <a:ea typeface="+mn-ea"/>
                          <a:cs typeface="Times New Roman" panose="02020603050405020304" pitchFamily="18" charset="0"/>
                        </a:rPr>
                        <a:t>。</a:t>
                      </a:r>
                    </a:p>
                  </a:txBody>
                  <a:tcPr marL="51490" marR="514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082428189"/>
                  </a:ext>
                </a:extLst>
              </a:tr>
              <a:tr h="1828678">
                <a:tc>
                  <a:txBody>
                    <a:bodyPr/>
                    <a:lstStyle/>
                    <a:p>
                      <a:pPr>
                        <a:spcAft>
                          <a:spcPts val="0"/>
                        </a:spcAft>
                      </a:pPr>
                      <a:r>
                        <a:rPr lang="zh-TW" sz="2400" b="1" kern="100" dirty="0">
                          <a:solidFill>
                            <a:srgbClr val="FF0000"/>
                          </a:solidFill>
                          <a:effectLst/>
                          <a:latin typeface="+mn-ea"/>
                          <a:ea typeface="+mn-ea"/>
                          <a:cs typeface="Times New Roman" panose="02020603050405020304" pitchFamily="18" charset="0"/>
                        </a:rPr>
                        <a:t>不訂底價並採固定費</a:t>
                      </a:r>
                      <a:r>
                        <a:rPr lang="en-US" sz="2400" b="1" kern="100" dirty="0">
                          <a:solidFill>
                            <a:srgbClr val="FF0000"/>
                          </a:solidFill>
                          <a:effectLst/>
                          <a:latin typeface="+mn-ea"/>
                          <a:ea typeface="+mn-ea"/>
                          <a:cs typeface="Times New Roman" panose="02020603050405020304" pitchFamily="18" charset="0"/>
                        </a:rPr>
                        <a:t>(</a:t>
                      </a:r>
                      <a:r>
                        <a:rPr lang="zh-TW" sz="2400" b="1" kern="100" dirty="0">
                          <a:solidFill>
                            <a:srgbClr val="FF0000"/>
                          </a:solidFill>
                          <a:effectLst/>
                          <a:latin typeface="+mn-ea"/>
                          <a:ea typeface="+mn-ea"/>
                          <a:cs typeface="Times New Roman" panose="02020603050405020304" pitchFamily="18" charset="0"/>
                        </a:rPr>
                        <a:t>率</a:t>
                      </a:r>
                      <a:r>
                        <a:rPr lang="en-US" sz="2400" b="1" kern="100" dirty="0">
                          <a:solidFill>
                            <a:srgbClr val="FF0000"/>
                          </a:solidFill>
                          <a:effectLst/>
                          <a:latin typeface="+mn-ea"/>
                          <a:ea typeface="+mn-ea"/>
                          <a:cs typeface="Times New Roman" panose="02020603050405020304" pitchFamily="18" charset="0"/>
                        </a:rPr>
                        <a:t>)</a:t>
                      </a:r>
                      <a:r>
                        <a:rPr lang="zh-TW" sz="2400" b="1" kern="100" dirty="0">
                          <a:solidFill>
                            <a:srgbClr val="FF0000"/>
                          </a:solidFill>
                          <a:effectLst/>
                          <a:latin typeface="+mn-ea"/>
                          <a:ea typeface="+mn-ea"/>
                          <a:cs typeface="Times New Roman" panose="02020603050405020304" pitchFamily="18" charset="0"/>
                        </a:rPr>
                        <a:t>者：</a:t>
                      </a:r>
                    </a:p>
                    <a:p>
                      <a:pPr>
                        <a:spcAft>
                          <a:spcPts val="0"/>
                        </a:spcAft>
                      </a:pPr>
                      <a:r>
                        <a:rPr lang="en-US" sz="2400" b="1" kern="100" dirty="0">
                          <a:solidFill>
                            <a:srgbClr val="FF0000"/>
                          </a:solidFill>
                          <a:effectLst/>
                          <a:latin typeface="+mn-ea"/>
                          <a:ea typeface="+mn-ea"/>
                          <a:cs typeface="Times New Roman" panose="02020603050405020304" pitchFamily="18" charset="0"/>
                        </a:rPr>
                        <a:t> </a:t>
                      </a:r>
                      <a:endParaRPr lang="zh-TW" sz="2400" b="1" kern="100" dirty="0">
                        <a:solidFill>
                          <a:srgbClr val="FF0000"/>
                        </a:solidFill>
                        <a:effectLst/>
                        <a:latin typeface="+mn-ea"/>
                        <a:ea typeface="+mn-ea"/>
                        <a:cs typeface="Times New Roman" panose="02020603050405020304" pitchFamily="18" charset="0"/>
                      </a:endParaRPr>
                    </a:p>
                  </a:txBody>
                  <a:tcPr marL="51490" marR="514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2400" b="1" kern="100" dirty="0">
                          <a:effectLst/>
                          <a:latin typeface="+mn-ea"/>
                          <a:ea typeface="+mn-ea"/>
                          <a:cs typeface="Times New Roman" panose="02020603050405020304" pitchFamily="18" charset="0"/>
                        </a:rPr>
                        <a:t>1.</a:t>
                      </a:r>
                      <a:r>
                        <a:rPr lang="zh-TW" sz="2400" b="1" kern="100" dirty="0">
                          <a:effectLst/>
                          <a:latin typeface="+mn-ea"/>
                          <a:ea typeface="+mn-ea"/>
                          <a:cs typeface="Times New Roman" panose="02020603050405020304" pitchFamily="18" charset="0"/>
                        </a:rPr>
                        <a:t>採固定</a:t>
                      </a:r>
                      <a:r>
                        <a:rPr lang="zh-TW" sz="2400" b="1" kern="100" dirty="0" smtClean="0">
                          <a:effectLst/>
                          <a:latin typeface="+mn-ea"/>
                          <a:ea typeface="+mn-ea"/>
                          <a:cs typeface="Times New Roman" panose="02020603050405020304" pitchFamily="18" charset="0"/>
                        </a:rPr>
                        <a:t>費用或費率決</a:t>
                      </a:r>
                      <a:r>
                        <a:rPr lang="zh-TW" sz="2400" b="1" kern="100" dirty="0">
                          <a:effectLst/>
                          <a:latin typeface="+mn-ea"/>
                          <a:ea typeface="+mn-ea"/>
                          <a:cs typeface="Times New Roman" panose="02020603050405020304" pitchFamily="18" charset="0"/>
                        </a:rPr>
                        <a:t>標者，其</a:t>
                      </a:r>
                      <a:r>
                        <a:rPr lang="zh-TW" sz="2400" b="1" kern="100" dirty="0">
                          <a:solidFill>
                            <a:srgbClr val="0000FF"/>
                          </a:solidFill>
                          <a:effectLst/>
                          <a:latin typeface="+mn-ea"/>
                          <a:ea typeface="+mn-ea"/>
                          <a:cs typeface="Times New Roman" panose="02020603050405020304" pitchFamily="18" charset="0"/>
                        </a:rPr>
                        <a:t>議價程序不得免除</a:t>
                      </a:r>
                      <a:r>
                        <a:rPr lang="zh-TW" sz="2400" b="1" kern="100" dirty="0">
                          <a:effectLst/>
                          <a:latin typeface="+mn-ea"/>
                          <a:ea typeface="+mn-ea"/>
                          <a:cs typeface="Times New Roman" panose="02020603050405020304" pitchFamily="18" charset="0"/>
                        </a:rPr>
                        <a:t>，無須議減價格，</a:t>
                      </a:r>
                      <a:r>
                        <a:rPr lang="zh-TW" sz="2400" b="1" kern="100" dirty="0">
                          <a:solidFill>
                            <a:srgbClr val="0000FF"/>
                          </a:solidFill>
                          <a:effectLst/>
                          <a:latin typeface="+mn-ea"/>
                          <a:ea typeface="+mn-ea"/>
                          <a:cs typeface="Times New Roman" panose="02020603050405020304" pitchFamily="18" charset="0"/>
                        </a:rPr>
                        <a:t>可議定其他內容</a:t>
                      </a:r>
                      <a:r>
                        <a:rPr lang="zh-TW" sz="2400" b="1" kern="100" dirty="0">
                          <a:effectLst/>
                          <a:latin typeface="+mn-ea"/>
                          <a:ea typeface="+mn-ea"/>
                          <a:cs typeface="Times New Roman" panose="02020603050405020304" pitchFamily="18" charset="0"/>
                        </a:rPr>
                        <a:t>。</a:t>
                      </a:r>
                    </a:p>
                    <a:p>
                      <a:pPr>
                        <a:spcAft>
                          <a:spcPts val="0"/>
                        </a:spcAft>
                      </a:pPr>
                      <a:r>
                        <a:rPr lang="en-US" sz="2400" b="1" kern="100" dirty="0">
                          <a:effectLst/>
                          <a:latin typeface="+mn-ea"/>
                          <a:ea typeface="+mn-ea"/>
                          <a:cs typeface="Times New Roman" panose="02020603050405020304" pitchFamily="18" charset="0"/>
                        </a:rPr>
                        <a:t>2</a:t>
                      </a:r>
                      <a:r>
                        <a:rPr lang="en-US" sz="2400" b="1" kern="100" dirty="0" smtClean="0">
                          <a:effectLst/>
                          <a:latin typeface="+mn-ea"/>
                          <a:ea typeface="+mn-ea"/>
                          <a:cs typeface="Times New Roman" panose="02020603050405020304" pitchFamily="18" charset="0"/>
                        </a:rPr>
                        <a:t>. </a:t>
                      </a:r>
                      <a:r>
                        <a:rPr lang="zh-TW" sz="2400" b="1" kern="100" dirty="0" smtClean="0">
                          <a:effectLst/>
                          <a:latin typeface="+mn-ea"/>
                          <a:ea typeface="+mn-ea"/>
                          <a:cs typeface="Times New Roman" panose="02020603050405020304" pitchFamily="18" charset="0"/>
                        </a:rPr>
                        <a:t>議定</a:t>
                      </a:r>
                      <a:r>
                        <a:rPr lang="zh-TW" sz="2400" b="1" kern="100" dirty="0">
                          <a:effectLst/>
                          <a:latin typeface="+mn-ea"/>
                          <a:ea typeface="+mn-ea"/>
                          <a:cs typeface="Times New Roman" panose="02020603050405020304" pitchFamily="18" charset="0"/>
                        </a:rPr>
                        <a:t>其他內容者，仍應簽奉同意後辦理議約。</a:t>
                      </a:r>
                    </a:p>
                  </a:txBody>
                  <a:tcPr marL="51490" marR="514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2400" b="1" kern="100" dirty="0">
                          <a:effectLst/>
                          <a:latin typeface="+mn-ea"/>
                          <a:ea typeface="+mn-ea"/>
                          <a:cs typeface="Times New Roman" panose="02020603050405020304" pitchFamily="18" charset="0"/>
                        </a:rPr>
                        <a:t>1.</a:t>
                      </a:r>
                      <a:r>
                        <a:rPr lang="en-US" sz="2400" b="1" kern="0" dirty="0">
                          <a:effectLst/>
                          <a:latin typeface="+mn-ea"/>
                          <a:ea typeface="+mn-ea"/>
                          <a:cs typeface="Times New Roman" panose="02020603050405020304" pitchFamily="18" charset="0"/>
                        </a:rPr>
                        <a:t> </a:t>
                      </a:r>
                      <a:r>
                        <a:rPr lang="zh-TW" sz="2400" b="1" kern="0" dirty="0">
                          <a:effectLst/>
                          <a:latin typeface="+mn-ea"/>
                          <a:ea typeface="+mn-ea"/>
                          <a:cs typeface="Times New Roman" panose="02020603050405020304" pitchFamily="18" charset="0"/>
                        </a:rPr>
                        <a:t>機關辦理最有利標採固定費用或費率之參考作業方式</a:t>
                      </a:r>
                      <a:endParaRPr lang="zh-TW" sz="2400" b="1" kern="100" dirty="0">
                        <a:effectLst/>
                        <a:latin typeface="+mn-ea"/>
                        <a:ea typeface="+mn-ea"/>
                        <a:cs typeface="Times New Roman" panose="02020603050405020304" pitchFamily="18" charset="0"/>
                      </a:endParaRPr>
                    </a:p>
                    <a:p>
                      <a:pPr>
                        <a:spcAft>
                          <a:spcPts val="0"/>
                        </a:spcAft>
                      </a:pPr>
                      <a:r>
                        <a:rPr lang="en-US" sz="2400" b="1" kern="0" dirty="0">
                          <a:effectLst/>
                          <a:latin typeface="+mn-ea"/>
                          <a:ea typeface="+mn-ea"/>
                          <a:cs typeface="Times New Roman" panose="02020603050405020304" pitchFamily="18" charset="0"/>
                        </a:rPr>
                        <a:t>2. </a:t>
                      </a:r>
                      <a:r>
                        <a:rPr lang="zh-TW" sz="2400" b="1" kern="100" dirty="0">
                          <a:effectLst/>
                          <a:latin typeface="+mn-ea"/>
                          <a:ea typeface="+mn-ea"/>
                          <a:cs typeface="Times New Roman" panose="02020603050405020304" pitchFamily="18" charset="0"/>
                        </a:rPr>
                        <a:t>最有利標作業手冊肆</a:t>
                      </a:r>
                      <a:r>
                        <a:rPr lang="en-US" sz="2400" b="1" kern="100" dirty="0">
                          <a:effectLst/>
                          <a:latin typeface="+mn-ea"/>
                          <a:ea typeface="+mn-ea"/>
                          <a:cs typeface="Times New Roman" panose="02020603050405020304" pitchFamily="18" charset="0"/>
                        </a:rPr>
                        <a:t>/</a:t>
                      </a:r>
                      <a:r>
                        <a:rPr lang="zh-TW" sz="2400" b="1" kern="100" dirty="0">
                          <a:effectLst/>
                          <a:latin typeface="+mn-ea"/>
                          <a:ea typeface="+mn-ea"/>
                          <a:cs typeface="Times New Roman" panose="02020603050405020304" pitchFamily="18" charset="0"/>
                        </a:rPr>
                        <a:t>三</a:t>
                      </a:r>
                      <a:r>
                        <a:rPr lang="en-US" sz="2400" b="1" kern="100" dirty="0">
                          <a:effectLst/>
                          <a:latin typeface="+mn-ea"/>
                          <a:ea typeface="+mn-ea"/>
                          <a:cs typeface="Times New Roman" panose="02020603050405020304" pitchFamily="18" charset="0"/>
                        </a:rPr>
                        <a:t>/(</a:t>
                      </a:r>
                      <a:r>
                        <a:rPr lang="zh-TW" sz="2400" b="1" kern="100" dirty="0">
                          <a:effectLst/>
                          <a:latin typeface="+mn-ea"/>
                          <a:ea typeface="+mn-ea"/>
                          <a:cs typeface="Times New Roman" panose="02020603050405020304" pitchFamily="18" charset="0"/>
                        </a:rPr>
                        <a:t>三</a:t>
                      </a:r>
                      <a:r>
                        <a:rPr lang="en-US" sz="2400" b="1" kern="100" dirty="0">
                          <a:effectLst/>
                          <a:latin typeface="+mn-ea"/>
                          <a:ea typeface="+mn-ea"/>
                          <a:cs typeface="Times New Roman" panose="02020603050405020304" pitchFamily="18" charset="0"/>
                        </a:rPr>
                        <a:t>)</a:t>
                      </a:r>
                      <a:endParaRPr lang="zh-TW" sz="2400" b="1" kern="100" dirty="0">
                        <a:effectLst/>
                        <a:latin typeface="+mn-ea"/>
                        <a:ea typeface="+mn-ea"/>
                        <a:cs typeface="Times New Roman" panose="02020603050405020304" pitchFamily="18" charset="0"/>
                      </a:endParaRPr>
                    </a:p>
                  </a:txBody>
                  <a:tcPr marL="51490" marR="514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594161597"/>
                  </a:ext>
                </a:extLst>
              </a:tr>
            </a:tbl>
          </a:graphicData>
        </a:graphic>
      </p:graphicFrame>
      <p:sp>
        <p:nvSpPr>
          <p:cNvPr id="4" name="投影片編號版面配置區 3"/>
          <p:cNvSpPr>
            <a:spLocks noGrp="1"/>
          </p:cNvSpPr>
          <p:nvPr>
            <p:ph type="sldNum" sz="quarter" idx="12"/>
          </p:nvPr>
        </p:nvSpPr>
        <p:spPr/>
        <p:txBody>
          <a:bodyPr/>
          <a:lstStyle/>
          <a:p>
            <a:fld id="{1118FB7C-3051-423D-B140-B22D31D849CF}" type="slidenum">
              <a:rPr lang="zh-TW" altLang="en-US" smtClean="0"/>
              <a:pPr/>
              <a:t>180</a:t>
            </a:fld>
            <a:endParaRPr lang="zh-TW" altLang="en-US"/>
          </a:p>
        </p:txBody>
      </p:sp>
    </p:spTree>
    <p:extLst>
      <p:ext uri="{BB962C8B-B14F-4D97-AF65-F5344CB8AC3E}">
        <p14:creationId xmlns:p14="http://schemas.microsoft.com/office/powerpoint/2010/main" val="3509254556"/>
      </p:ext>
    </p:extLst>
  </p:cSld>
  <p:clrMapOvr>
    <a:masterClrMapping/>
  </p:clrMapOvr>
  <p:timing>
    <p:tnLst>
      <p:par>
        <p:cTn id="1" dur="indefinite" restart="never" nodeType="tmRoot"/>
      </p:par>
    </p:tnLst>
  </p:timing>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p:cNvSpPr>
          <p:nvPr>
            <p:ph type="title"/>
          </p:nvPr>
        </p:nvSpPr>
        <p:spPr>
          <a:xfrm>
            <a:off x="395288" y="404813"/>
            <a:ext cx="8229600" cy="777875"/>
          </a:xfrm>
        </p:spPr>
        <p:txBody>
          <a:bodyPr/>
          <a:lstStyle/>
          <a:p>
            <a:pPr algn="ctr">
              <a:defRPr/>
            </a:pPr>
            <a:r>
              <a:rPr lang="zh-TW" altLang="en-US" sz="3600" b="1" dirty="0">
                <a:solidFill>
                  <a:srgbClr val="FF0000"/>
                </a:solidFill>
              </a:rPr>
              <a:t>準用最有利標採購摘要事項</a:t>
            </a:r>
            <a:r>
              <a:rPr lang="en-US" altLang="zh-TW" sz="3600" b="1" dirty="0" smtClean="0">
                <a:solidFill>
                  <a:srgbClr val="FF0000"/>
                </a:solidFill>
                <a:latin typeface="+mn-ea"/>
                <a:ea typeface="+mn-ea"/>
              </a:rPr>
              <a:t>2-2</a:t>
            </a:r>
          </a:p>
        </p:txBody>
      </p:sp>
      <p:sp>
        <p:nvSpPr>
          <p:cNvPr id="12291" name="Rectangle 3"/>
          <p:cNvSpPr>
            <a:spLocks noGrp="1"/>
          </p:cNvSpPr>
          <p:nvPr>
            <p:ph type="body" idx="1"/>
          </p:nvPr>
        </p:nvSpPr>
        <p:spPr>
          <a:xfrm>
            <a:off x="468313" y="981075"/>
            <a:ext cx="8229600" cy="431800"/>
          </a:xfrm>
        </p:spPr>
        <p:txBody>
          <a:bodyPr>
            <a:normAutofit lnSpcReduction="10000"/>
          </a:bodyPr>
          <a:lstStyle/>
          <a:p>
            <a:pPr>
              <a:defRPr/>
            </a:pPr>
            <a:r>
              <a:rPr lang="zh-TW" altLang="en-US" sz="2400" b="1" dirty="0"/>
              <a:t>準用最有利標決標之底價執行方式</a:t>
            </a:r>
            <a:r>
              <a:rPr lang="zh-TW" altLang="en-US" sz="2400" b="1" dirty="0" smtClean="0">
                <a:latin typeface="PMingLiU" panose="02020500000000000000" pitchFamily="18" charset="-120"/>
                <a:ea typeface="PMingLiU" panose="02020500000000000000" pitchFamily="18" charset="-120"/>
              </a:rPr>
              <a:t>：</a:t>
            </a:r>
            <a:endParaRPr lang="en-US" altLang="zh-TW" sz="2400" b="1" dirty="0" smtClean="0">
              <a:latin typeface="PMingLiU" panose="02020500000000000000" pitchFamily="18" charset="-120"/>
              <a:ea typeface="PMingLiU" panose="02020500000000000000" pitchFamily="18" charset="-120"/>
            </a:endParaRPr>
          </a:p>
        </p:txBody>
      </p:sp>
      <p:graphicFrame>
        <p:nvGraphicFramePr>
          <p:cNvPr id="2" name="表格 1"/>
          <p:cNvGraphicFramePr>
            <a:graphicFrameLocks noGrp="1"/>
          </p:cNvGraphicFramePr>
          <p:nvPr/>
        </p:nvGraphicFramePr>
        <p:xfrm>
          <a:off x="250825" y="1484313"/>
          <a:ext cx="8642350" cy="5120543"/>
        </p:xfrm>
        <a:graphic>
          <a:graphicData uri="http://schemas.openxmlformats.org/drawingml/2006/table">
            <a:tbl>
              <a:tblPr firstRow="1" firstCol="1" bandRow="1"/>
              <a:tblGrid>
                <a:gridCol w="720196">
                  <a:extLst>
                    <a:ext uri="{9D8B030D-6E8A-4147-A177-3AD203B41FA5}">
                      <a16:colId xmlns:a16="http://schemas.microsoft.com/office/drawing/2014/main" xmlns="" val="3339449050"/>
                    </a:ext>
                  </a:extLst>
                </a:gridCol>
                <a:gridCol w="6985899">
                  <a:extLst>
                    <a:ext uri="{9D8B030D-6E8A-4147-A177-3AD203B41FA5}">
                      <a16:colId xmlns:a16="http://schemas.microsoft.com/office/drawing/2014/main" xmlns="" val="2628048372"/>
                    </a:ext>
                  </a:extLst>
                </a:gridCol>
                <a:gridCol w="936255">
                  <a:extLst>
                    <a:ext uri="{9D8B030D-6E8A-4147-A177-3AD203B41FA5}">
                      <a16:colId xmlns:a16="http://schemas.microsoft.com/office/drawing/2014/main" xmlns="" val="1640209375"/>
                    </a:ext>
                  </a:extLst>
                </a:gridCol>
              </a:tblGrid>
              <a:tr h="365663">
                <a:tc>
                  <a:txBody>
                    <a:bodyPr/>
                    <a:lstStyle/>
                    <a:p>
                      <a:pPr algn="ctr">
                        <a:spcAft>
                          <a:spcPts val="0"/>
                        </a:spcAft>
                      </a:pPr>
                      <a:r>
                        <a:rPr lang="zh-TW" sz="2000" b="1" kern="100" dirty="0">
                          <a:effectLst/>
                          <a:latin typeface="+mn-ea"/>
                          <a:ea typeface="+mn-ea"/>
                          <a:cs typeface="Times New Roman" panose="02020603050405020304" pitchFamily="18" charset="0"/>
                        </a:rPr>
                        <a:t>項目</a:t>
                      </a:r>
                    </a:p>
                  </a:txBody>
                  <a:tcPr marL="51494" marR="51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TW" sz="2000" b="1" kern="100" dirty="0">
                          <a:effectLst/>
                          <a:latin typeface="+mn-ea"/>
                          <a:ea typeface="+mn-ea"/>
                          <a:cs typeface="Times New Roman" panose="02020603050405020304" pitchFamily="18" charset="0"/>
                        </a:rPr>
                        <a:t>採購作業</a:t>
                      </a:r>
                    </a:p>
                  </a:txBody>
                  <a:tcPr marL="51494" marR="51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TW" sz="2000" b="1" kern="100" dirty="0" smtClean="0">
                          <a:effectLst/>
                          <a:latin typeface="+mn-ea"/>
                          <a:ea typeface="+mn-ea"/>
                          <a:cs typeface="Times New Roman" panose="02020603050405020304" pitchFamily="18" charset="0"/>
                        </a:rPr>
                        <a:t>依據</a:t>
                      </a:r>
                      <a:endParaRPr lang="zh-TW" sz="2000" b="1" kern="100" dirty="0">
                        <a:effectLst/>
                        <a:latin typeface="+mn-ea"/>
                        <a:ea typeface="+mn-ea"/>
                        <a:cs typeface="Times New Roman" panose="02020603050405020304" pitchFamily="18" charset="0"/>
                      </a:endParaRPr>
                    </a:p>
                  </a:txBody>
                  <a:tcPr marL="51494" marR="51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107620541"/>
                  </a:ext>
                </a:extLst>
              </a:tr>
              <a:tr h="4573049">
                <a:tc>
                  <a:txBody>
                    <a:bodyPr/>
                    <a:lstStyle/>
                    <a:p>
                      <a:pPr>
                        <a:spcAft>
                          <a:spcPts val="0"/>
                        </a:spcAft>
                      </a:pPr>
                      <a:r>
                        <a:rPr lang="zh-TW" sz="2400" b="1" kern="100" dirty="0">
                          <a:effectLst/>
                          <a:latin typeface="+mn-ea"/>
                          <a:ea typeface="+mn-ea"/>
                          <a:cs typeface="Times New Roman" panose="02020603050405020304" pitchFamily="18" charset="0"/>
                        </a:rPr>
                        <a:t>不訂底價</a:t>
                      </a:r>
                      <a:r>
                        <a:rPr lang="zh-TW" sz="2400" b="1" kern="100" dirty="0">
                          <a:solidFill>
                            <a:srgbClr val="FF0000"/>
                          </a:solidFill>
                          <a:effectLst/>
                          <a:latin typeface="+mn-ea"/>
                          <a:ea typeface="+mn-ea"/>
                          <a:cs typeface="Times New Roman" panose="02020603050405020304" pitchFamily="18" charset="0"/>
                        </a:rPr>
                        <a:t>且非依固定費</a:t>
                      </a:r>
                      <a:r>
                        <a:rPr lang="en-US" sz="2400" b="1" kern="100" dirty="0">
                          <a:solidFill>
                            <a:srgbClr val="FF0000"/>
                          </a:solidFill>
                          <a:effectLst/>
                          <a:latin typeface="+mn-ea"/>
                          <a:ea typeface="+mn-ea"/>
                          <a:cs typeface="Times New Roman" panose="02020603050405020304" pitchFamily="18" charset="0"/>
                        </a:rPr>
                        <a:t>(</a:t>
                      </a:r>
                      <a:r>
                        <a:rPr lang="zh-TW" sz="2400" b="1" kern="100" dirty="0">
                          <a:solidFill>
                            <a:srgbClr val="FF0000"/>
                          </a:solidFill>
                          <a:effectLst/>
                          <a:latin typeface="+mn-ea"/>
                          <a:ea typeface="+mn-ea"/>
                          <a:cs typeface="Times New Roman" panose="02020603050405020304" pitchFamily="18" charset="0"/>
                        </a:rPr>
                        <a:t>率</a:t>
                      </a:r>
                      <a:r>
                        <a:rPr lang="en-US" sz="2400" b="1" kern="100" dirty="0">
                          <a:solidFill>
                            <a:srgbClr val="FF0000"/>
                          </a:solidFill>
                          <a:effectLst/>
                          <a:latin typeface="+mn-ea"/>
                          <a:ea typeface="+mn-ea"/>
                          <a:cs typeface="Times New Roman" panose="02020603050405020304" pitchFamily="18" charset="0"/>
                        </a:rPr>
                        <a:t>)</a:t>
                      </a:r>
                      <a:r>
                        <a:rPr lang="zh-TW" sz="2400" b="1" kern="100" dirty="0">
                          <a:solidFill>
                            <a:srgbClr val="FF0000"/>
                          </a:solidFill>
                          <a:effectLst/>
                          <a:latin typeface="+mn-ea"/>
                          <a:ea typeface="+mn-ea"/>
                          <a:cs typeface="Times New Roman" panose="02020603050405020304" pitchFamily="18" charset="0"/>
                        </a:rPr>
                        <a:t>者：</a:t>
                      </a:r>
                    </a:p>
                  </a:txBody>
                  <a:tcPr marL="51494" marR="51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spcAft>
                          <a:spcPts val="0"/>
                        </a:spcAft>
                      </a:pPr>
                      <a:r>
                        <a:rPr lang="en-US" sz="2400" b="1" kern="100" dirty="0">
                          <a:effectLst/>
                          <a:latin typeface="+mn-ea"/>
                          <a:ea typeface="+mn-ea"/>
                          <a:cs typeface="Times New Roman" panose="02020603050405020304" pitchFamily="18" charset="0"/>
                        </a:rPr>
                        <a:t>1</a:t>
                      </a:r>
                      <a:r>
                        <a:rPr lang="en-US" sz="2400" b="1" kern="100" dirty="0" smtClean="0">
                          <a:effectLst/>
                          <a:latin typeface="+mn-ea"/>
                          <a:ea typeface="+mn-ea"/>
                          <a:cs typeface="Times New Roman" panose="02020603050405020304" pitchFamily="18" charset="0"/>
                        </a:rPr>
                        <a:t>.</a:t>
                      </a:r>
                      <a:r>
                        <a:rPr lang="zh-TW" sz="2400" b="1" kern="100" dirty="0" smtClean="0">
                          <a:solidFill>
                            <a:srgbClr val="0000FF"/>
                          </a:solidFill>
                          <a:effectLst/>
                          <a:latin typeface="+mn-ea"/>
                          <a:ea typeface="+mn-ea"/>
                          <a:cs typeface="Times New Roman" panose="02020603050405020304" pitchFamily="18" charset="0"/>
                        </a:rPr>
                        <a:t>依</a:t>
                      </a:r>
                      <a:r>
                        <a:rPr lang="zh-TW" sz="2400" b="1" kern="100" dirty="0">
                          <a:solidFill>
                            <a:srgbClr val="0000FF"/>
                          </a:solidFill>
                          <a:effectLst/>
                          <a:latin typeface="+mn-ea"/>
                          <a:ea typeface="+mn-ea"/>
                          <a:cs typeface="Times New Roman" panose="02020603050405020304" pitchFamily="18" charset="0"/>
                        </a:rPr>
                        <a:t>採購法施行細則第</a:t>
                      </a:r>
                      <a:r>
                        <a:rPr lang="en-US" sz="2400" b="1" kern="100" dirty="0">
                          <a:solidFill>
                            <a:srgbClr val="0000FF"/>
                          </a:solidFill>
                          <a:effectLst/>
                          <a:latin typeface="+mn-ea"/>
                          <a:ea typeface="+mn-ea"/>
                          <a:cs typeface="Times New Roman" panose="02020603050405020304" pitchFamily="18" charset="0"/>
                        </a:rPr>
                        <a:t>74</a:t>
                      </a:r>
                      <a:r>
                        <a:rPr lang="zh-TW" sz="2400" b="1" kern="100" dirty="0">
                          <a:solidFill>
                            <a:srgbClr val="0000FF"/>
                          </a:solidFill>
                          <a:effectLst/>
                          <a:latin typeface="+mn-ea"/>
                          <a:ea typeface="+mn-ea"/>
                          <a:cs typeface="Times New Roman" panose="02020603050405020304" pitchFamily="18" charset="0"/>
                        </a:rPr>
                        <a:t>條</a:t>
                      </a:r>
                      <a:r>
                        <a:rPr lang="zh-TW" sz="2400" b="1" kern="100" dirty="0" smtClean="0">
                          <a:solidFill>
                            <a:srgbClr val="0000FF"/>
                          </a:solidFill>
                          <a:effectLst/>
                          <a:latin typeface="+mn-ea"/>
                          <a:ea typeface="+mn-ea"/>
                          <a:cs typeface="Times New Roman" panose="02020603050405020304" pitchFamily="18" charset="0"/>
                        </a:rPr>
                        <a:t>成立評審</a:t>
                      </a:r>
                      <a:r>
                        <a:rPr lang="zh-TW" sz="2400" b="1" kern="100" dirty="0">
                          <a:solidFill>
                            <a:srgbClr val="0000FF"/>
                          </a:solidFill>
                          <a:effectLst/>
                          <a:latin typeface="+mn-ea"/>
                          <a:ea typeface="+mn-ea"/>
                          <a:cs typeface="Times New Roman" panose="02020603050405020304" pitchFamily="18" charset="0"/>
                        </a:rPr>
                        <a:t>委員會</a:t>
                      </a:r>
                      <a:r>
                        <a:rPr lang="zh-TW" sz="2400" b="1" kern="100" dirty="0">
                          <a:effectLst/>
                          <a:latin typeface="+mn-ea"/>
                          <a:ea typeface="+mn-ea"/>
                          <a:cs typeface="Times New Roman" panose="02020603050405020304" pitchFamily="18" charset="0"/>
                        </a:rPr>
                        <a:t>（得以採購評選委員會</a:t>
                      </a:r>
                      <a:r>
                        <a:rPr lang="zh-TW" sz="2400" b="1" kern="100" dirty="0">
                          <a:solidFill>
                            <a:srgbClr val="0000FF"/>
                          </a:solidFill>
                          <a:effectLst/>
                          <a:latin typeface="+mn-ea"/>
                          <a:ea typeface="+mn-ea"/>
                          <a:cs typeface="Times New Roman" panose="02020603050405020304" pitchFamily="18" charset="0"/>
                        </a:rPr>
                        <a:t>代之</a:t>
                      </a:r>
                      <a:r>
                        <a:rPr lang="zh-TW" sz="2400" b="1" kern="100" dirty="0">
                          <a:effectLst/>
                          <a:latin typeface="+mn-ea"/>
                          <a:ea typeface="+mn-ea"/>
                          <a:cs typeface="Times New Roman" panose="02020603050405020304" pitchFamily="18" charset="0"/>
                        </a:rPr>
                        <a:t>）審定廠商報價</a:t>
                      </a:r>
                      <a:r>
                        <a:rPr lang="zh-TW" sz="2400" b="1" kern="100" dirty="0" smtClean="0">
                          <a:effectLst/>
                          <a:latin typeface="+mn-ea"/>
                          <a:ea typeface="+mn-ea"/>
                          <a:cs typeface="Times New Roman" panose="02020603050405020304" pitchFamily="18" charset="0"/>
                        </a:rPr>
                        <a:t>。評審委員會成立</a:t>
                      </a:r>
                      <a:r>
                        <a:rPr lang="zh-TW" sz="2400" b="1" kern="100" dirty="0">
                          <a:effectLst/>
                          <a:latin typeface="+mn-ea"/>
                          <a:ea typeface="+mn-ea"/>
                          <a:cs typeface="Times New Roman" panose="02020603050405020304" pitchFamily="18" charset="0"/>
                        </a:rPr>
                        <a:t>時機</a:t>
                      </a:r>
                      <a:r>
                        <a:rPr lang="zh-TW" sz="2400" b="1" kern="100" dirty="0" smtClean="0">
                          <a:effectLst/>
                          <a:latin typeface="+mn-ea"/>
                          <a:ea typeface="+mn-ea"/>
                          <a:cs typeface="Times New Roman" panose="02020603050405020304" pitchFamily="18" charset="0"/>
                        </a:rPr>
                        <a:t>，</a:t>
                      </a:r>
                      <a:r>
                        <a:rPr lang="zh-TW" sz="2400" b="1" kern="100" dirty="0" smtClean="0">
                          <a:solidFill>
                            <a:srgbClr val="0000FF"/>
                          </a:solidFill>
                          <a:effectLst/>
                          <a:latin typeface="+mn-ea"/>
                          <a:ea typeface="+mn-ea"/>
                          <a:cs typeface="Times New Roman" panose="02020603050405020304" pitchFamily="18" charset="0"/>
                        </a:rPr>
                        <a:t>準</a:t>
                      </a:r>
                      <a:r>
                        <a:rPr lang="zh-TW" sz="2400" b="1" kern="100" dirty="0">
                          <a:solidFill>
                            <a:srgbClr val="0000FF"/>
                          </a:solidFill>
                          <a:effectLst/>
                          <a:latin typeface="+mn-ea"/>
                          <a:ea typeface="+mn-ea"/>
                          <a:cs typeface="Times New Roman" panose="02020603050405020304" pitchFamily="18" charset="0"/>
                        </a:rPr>
                        <a:t>用採購法第</a:t>
                      </a:r>
                      <a:r>
                        <a:rPr lang="en-US" sz="2400" b="1" kern="100" dirty="0">
                          <a:solidFill>
                            <a:srgbClr val="0000FF"/>
                          </a:solidFill>
                          <a:effectLst/>
                          <a:latin typeface="+mn-ea"/>
                          <a:ea typeface="+mn-ea"/>
                          <a:cs typeface="Times New Roman" panose="02020603050405020304" pitchFamily="18" charset="0"/>
                        </a:rPr>
                        <a:t>46</a:t>
                      </a:r>
                      <a:r>
                        <a:rPr lang="zh-TW" sz="2400" b="1" kern="100" dirty="0">
                          <a:solidFill>
                            <a:srgbClr val="0000FF"/>
                          </a:solidFill>
                          <a:effectLst/>
                          <a:latin typeface="+mn-ea"/>
                          <a:ea typeface="+mn-ea"/>
                          <a:cs typeface="Times New Roman" panose="02020603050405020304" pitchFamily="18" charset="0"/>
                        </a:rPr>
                        <a:t>條第</a:t>
                      </a:r>
                      <a:r>
                        <a:rPr lang="en-US" sz="2400" b="1" kern="100" dirty="0">
                          <a:solidFill>
                            <a:srgbClr val="0000FF"/>
                          </a:solidFill>
                          <a:effectLst/>
                          <a:latin typeface="+mn-ea"/>
                          <a:ea typeface="+mn-ea"/>
                          <a:cs typeface="Times New Roman" panose="02020603050405020304" pitchFamily="18" charset="0"/>
                        </a:rPr>
                        <a:t>2</a:t>
                      </a:r>
                      <a:r>
                        <a:rPr lang="zh-TW" sz="2400" b="1" kern="100" dirty="0" smtClean="0">
                          <a:solidFill>
                            <a:srgbClr val="0000FF"/>
                          </a:solidFill>
                          <a:effectLst/>
                          <a:latin typeface="+mn-ea"/>
                          <a:ea typeface="+mn-ea"/>
                          <a:cs typeface="Times New Roman" panose="02020603050405020304" pitchFamily="18" charset="0"/>
                        </a:rPr>
                        <a:t>項</a:t>
                      </a:r>
                      <a:r>
                        <a:rPr lang="zh-TW" altLang="zh-TW" sz="2400" b="1" kern="100" dirty="0" smtClean="0">
                          <a:solidFill>
                            <a:srgbClr val="0000FF"/>
                          </a:solidFill>
                          <a:effectLst/>
                          <a:latin typeface="+mn-ea"/>
                          <a:ea typeface="+mn-ea"/>
                          <a:cs typeface="Times New Roman" panose="02020603050405020304" pitchFamily="18" charset="0"/>
                        </a:rPr>
                        <a:t>之</a:t>
                      </a:r>
                      <a:r>
                        <a:rPr lang="zh-TW" sz="2400" b="1" kern="100" dirty="0" smtClean="0">
                          <a:solidFill>
                            <a:srgbClr val="0000FF"/>
                          </a:solidFill>
                          <a:effectLst/>
                          <a:latin typeface="+mn-ea"/>
                          <a:ea typeface="+mn-ea"/>
                          <a:cs typeface="Times New Roman" panose="02020603050405020304" pitchFamily="18" charset="0"/>
                        </a:rPr>
                        <a:t>底價訂</a:t>
                      </a:r>
                      <a:r>
                        <a:rPr lang="zh-TW" sz="2400" b="1" kern="100" dirty="0">
                          <a:solidFill>
                            <a:srgbClr val="0000FF"/>
                          </a:solidFill>
                          <a:effectLst/>
                          <a:latin typeface="+mn-ea"/>
                          <a:ea typeface="+mn-ea"/>
                          <a:cs typeface="Times New Roman" panose="02020603050405020304" pitchFamily="18" charset="0"/>
                        </a:rPr>
                        <a:t>定時機</a:t>
                      </a:r>
                      <a:r>
                        <a:rPr lang="zh-TW" sz="2400" b="1" kern="100" dirty="0">
                          <a:effectLst/>
                          <a:latin typeface="+mn-ea"/>
                          <a:ea typeface="+mn-ea"/>
                          <a:cs typeface="Times New Roman" panose="02020603050405020304" pitchFamily="18" charset="0"/>
                        </a:rPr>
                        <a:t>。</a:t>
                      </a:r>
                    </a:p>
                    <a:p>
                      <a:pPr>
                        <a:spcAft>
                          <a:spcPts val="0"/>
                        </a:spcAft>
                      </a:pPr>
                      <a:r>
                        <a:rPr lang="en-US" altLang="zh-TW" sz="2400" b="1" kern="100" dirty="0" smtClean="0">
                          <a:effectLst/>
                          <a:latin typeface="+mn-ea"/>
                          <a:ea typeface="+mn-ea"/>
                          <a:cs typeface="Times New Roman" panose="02020603050405020304" pitchFamily="18" charset="0"/>
                        </a:rPr>
                        <a:t>2</a:t>
                      </a:r>
                      <a:r>
                        <a:rPr lang="en-US" sz="2400" b="1" kern="100" dirty="0" smtClean="0">
                          <a:effectLst/>
                          <a:latin typeface="+mn-ea"/>
                          <a:ea typeface="+mn-ea"/>
                          <a:cs typeface="Times New Roman" panose="02020603050405020304" pitchFamily="18" charset="0"/>
                        </a:rPr>
                        <a:t>.</a:t>
                      </a:r>
                      <a:r>
                        <a:rPr lang="zh-TW" sz="2400" b="1" kern="100" dirty="0" smtClean="0">
                          <a:solidFill>
                            <a:srgbClr val="0000FF"/>
                          </a:solidFill>
                          <a:effectLst/>
                          <a:latin typeface="+mn-ea"/>
                          <a:ea typeface="+mn-ea"/>
                          <a:cs typeface="Times New Roman" panose="02020603050405020304" pitchFamily="18" charset="0"/>
                        </a:rPr>
                        <a:t>開標</a:t>
                      </a:r>
                      <a:r>
                        <a:rPr lang="zh-TW" sz="2400" b="1" kern="100" dirty="0">
                          <a:solidFill>
                            <a:srgbClr val="0000FF"/>
                          </a:solidFill>
                          <a:effectLst/>
                          <a:latin typeface="+mn-ea"/>
                          <a:ea typeface="+mn-ea"/>
                          <a:cs typeface="Times New Roman" panose="02020603050405020304" pitchFamily="18" charset="0"/>
                        </a:rPr>
                        <a:t>後，審核最低合格標價格</a:t>
                      </a:r>
                      <a:r>
                        <a:rPr lang="zh-TW" sz="2400" b="1" kern="100" dirty="0" smtClean="0">
                          <a:solidFill>
                            <a:srgbClr val="0000FF"/>
                          </a:solidFill>
                          <a:effectLst/>
                          <a:latin typeface="+mn-ea"/>
                          <a:ea typeface="+mn-ea"/>
                          <a:cs typeface="Times New Roman" panose="02020603050405020304" pitchFamily="18" charset="0"/>
                        </a:rPr>
                        <a:t>後</a:t>
                      </a:r>
                      <a:r>
                        <a:rPr lang="zh-TW" altLang="en-US" sz="2400" b="1" kern="100" dirty="0" smtClean="0">
                          <a:solidFill>
                            <a:srgbClr val="0000FF"/>
                          </a:solidFill>
                          <a:effectLst/>
                          <a:latin typeface="標楷體" panose="03000509000000000000" pitchFamily="65" charset="-120"/>
                          <a:ea typeface="標楷體" panose="03000509000000000000" pitchFamily="65" charset="-120"/>
                          <a:cs typeface="Times New Roman" panose="02020603050405020304" pitchFamily="18" charset="0"/>
                        </a:rPr>
                        <a:t>「</a:t>
                      </a:r>
                      <a:r>
                        <a:rPr lang="zh-TW" sz="2400" b="1" kern="100" dirty="0" smtClean="0">
                          <a:solidFill>
                            <a:srgbClr val="0000FF"/>
                          </a:solidFill>
                          <a:effectLst/>
                          <a:latin typeface="+mn-ea"/>
                          <a:ea typeface="+mn-ea"/>
                          <a:cs typeface="Times New Roman" panose="02020603050405020304" pitchFamily="18" charset="0"/>
                        </a:rPr>
                        <a:t>再</a:t>
                      </a:r>
                      <a:r>
                        <a:rPr lang="zh-TW" altLang="en-US" sz="2400" b="1" kern="100" dirty="0" smtClean="0">
                          <a:solidFill>
                            <a:srgbClr val="0000FF"/>
                          </a:solidFill>
                          <a:effectLst/>
                          <a:latin typeface="+mn-ea"/>
                          <a:ea typeface="+mn-ea"/>
                          <a:cs typeface="Times New Roman" panose="02020603050405020304" pitchFamily="18" charset="0"/>
                        </a:rPr>
                        <a:t>行辦理底價決標作業</a:t>
                      </a:r>
                      <a:r>
                        <a:rPr lang="zh-TW" altLang="en-US" sz="2400" b="1" kern="100" dirty="0" smtClean="0">
                          <a:solidFill>
                            <a:srgbClr val="0000FF"/>
                          </a:solidFill>
                          <a:effectLst/>
                          <a:latin typeface="標楷體" panose="03000509000000000000" pitchFamily="65" charset="-120"/>
                          <a:ea typeface="標楷體" panose="03000509000000000000" pitchFamily="65" charset="-120"/>
                          <a:cs typeface="Times New Roman" panose="02020603050405020304" pitchFamily="18" charset="0"/>
                        </a:rPr>
                        <a:t>」</a:t>
                      </a:r>
                      <a:r>
                        <a:rPr lang="zh-TW" sz="2400" b="1" kern="100" dirty="0" smtClean="0">
                          <a:effectLst/>
                          <a:latin typeface="+mn-ea"/>
                          <a:ea typeface="+mn-ea"/>
                          <a:cs typeface="Times New Roman" panose="02020603050405020304" pitchFamily="18" charset="0"/>
                        </a:rPr>
                        <a:t>，</a:t>
                      </a:r>
                      <a:r>
                        <a:rPr lang="zh-TW" altLang="en-US" sz="2400" b="1" kern="100" dirty="0" smtClean="0">
                          <a:effectLst/>
                          <a:latin typeface="+mn-ea"/>
                          <a:ea typeface="+mn-ea"/>
                          <a:cs typeface="Times New Roman" panose="02020603050405020304" pitchFamily="18" charset="0"/>
                        </a:rPr>
                        <a:t>如</a:t>
                      </a:r>
                      <a:r>
                        <a:rPr lang="zh-TW" sz="2400" b="1" kern="100" dirty="0" smtClean="0">
                          <a:effectLst/>
                          <a:latin typeface="+mn-ea"/>
                          <a:ea typeface="+mn-ea"/>
                          <a:cs typeface="Times New Roman" panose="02020603050405020304" pitchFamily="18" charset="0"/>
                        </a:rPr>
                        <a:t>評審</a:t>
                      </a:r>
                      <a:r>
                        <a:rPr lang="zh-TW" sz="2400" b="1" kern="100" dirty="0">
                          <a:effectLst/>
                          <a:latin typeface="+mn-ea"/>
                          <a:ea typeface="+mn-ea"/>
                          <a:cs typeface="Times New Roman" panose="02020603050405020304" pitchFamily="18" charset="0"/>
                        </a:rPr>
                        <a:t>委員會</a:t>
                      </a:r>
                      <a:r>
                        <a:rPr lang="zh-TW" sz="2400" b="1" kern="100" dirty="0">
                          <a:solidFill>
                            <a:srgbClr val="FF0000"/>
                          </a:solidFill>
                          <a:effectLst/>
                          <a:latin typeface="+mn-ea"/>
                          <a:ea typeface="+mn-ea"/>
                          <a:cs typeface="Times New Roman" panose="02020603050405020304" pitchFamily="18" charset="0"/>
                        </a:rPr>
                        <a:t>認為</a:t>
                      </a:r>
                      <a:r>
                        <a:rPr lang="zh-TW" sz="2400" b="1" kern="100" dirty="0" smtClean="0">
                          <a:solidFill>
                            <a:srgbClr val="FF0000"/>
                          </a:solidFill>
                          <a:effectLst/>
                          <a:latin typeface="+mn-ea"/>
                          <a:ea typeface="+mn-ea"/>
                          <a:cs typeface="Times New Roman" panose="02020603050405020304" pitchFamily="18" charset="0"/>
                        </a:rPr>
                        <a:t>該</a:t>
                      </a:r>
                      <a:r>
                        <a:rPr lang="en-US" altLang="zh-TW" sz="2400" b="1" kern="100" dirty="0" smtClean="0">
                          <a:solidFill>
                            <a:srgbClr val="FF0000"/>
                          </a:solidFill>
                          <a:effectLst/>
                          <a:latin typeface="+mn-ea"/>
                          <a:ea typeface="+mn-ea"/>
                          <a:cs typeface="Times New Roman" panose="02020603050405020304" pitchFamily="18" charset="0"/>
                        </a:rPr>
                        <a:t>(</a:t>
                      </a:r>
                      <a:r>
                        <a:rPr lang="zh-TW" altLang="en-US" sz="2400" b="1" kern="100" dirty="0" smtClean="0">
                          <a:solidFill>
                            <a:srgbClr val="FF0000"/>
                          </a:solidFill>
                          <a:effectLst/>
                          <a:latin typeface="+mn-ea"/>
                          <a:ea typeface="+mn-ea"/>
                          <a:cs typeface="Times New Roman" panose="02020603050405020304" pitchFamily="18" charset="0"/>
                        </a:rPr>
                        <a:t>最低價者</a:t>
                      </a:r>
                      <a:r>
                        <a:rPr lang="en-US" altLang="zh-TW" sz="2400" b="1" kern="100" dirty="0" smtClean="0">
                          <a:solidFill>
                            <a:srgbClr val="FF0000"/>
                          </a:solidFill>
                          <a:effectLst/>
                          <a:latin typeface="+mn-ea"/>
                          <a:ea typeface="+mn-ea"/>
                          <a:cs typeface="Times New Roman" panose="02020603050405020304" pitchFamily="18" charset="0"/>
                        </a:rPr>
                        <a:t>)</a:t>
                      </a:r>
                      <a:r>
                        <a:rPr lang="zh-TW" altLang="en-US" sz="2400" b="1" kern="100" dirty="0" smtClean="0">
                          <a:solidFill>
                            <a:srgbClr val="0000FF"/>
                          </a:solidFill>
                          <a:effectLst/>
                          <a:latin typeface="標楷體" panose="03000509000000000000" pitchFamily="65" charset="-120"/>
                          <a:ea typeface="標楷體" panose="03000509000000000000" pitchFamily="65" charset="-120"/>
                          <a:cs typeface="Times New Roman" panose="02020603050405020304" pitchFamily="18" charset="0"/>
                        </a:rPr>
                        <a:t>「</a:t>
                      </a:r>
                      <a:r>
                        <a:rPr lang="zh-TW" sz="2400" b="1" kern="100" dirty="0" smtClean="0">
                          <a:solidFill>
                            <a:srgbClr val="FF0000"/>
                          </a:solidFill>
                          <a:effectLst/>
                          <a:latin typeface="+mn-ea"/>
                          <a:ea typeface="+mn-ea"/>
                          <a:cs typeface="Times New Roman" panose="02020603050405020304" pitchFamily="18" charset="0"/>
                        </a:rPr>
                        <a:t>標價</a:t>
                      </a:r>
                      <a:r>
                        <a:rPr lang="zh-TW" sz="2400" b="1" kern="100" dirty="0">
                          <a:solidFill>
                            <a:srgbClr val="FF0000"/>
                          </a:solidFill>
                          <a:effectLst/>
                          <a:latin typeface="+mn-ea"/>
                          <a:ea typeface="+mn-ea"/>
                          <a:cs typeface="Times New Roman" panose="02020603050405020304" pitchFamily="18" charset="0"/>
                        </a:rPr>
                        <a:t>合理</a:t>
                      </a:r>
                      <a:r>
                        <a:rPr lang="zh-TW" sz="2400" b="1" kern="100" dirty="0" smtClean="0">
                          <a:solidFill>
                            <a:srgbClr val="FF0000"/>
                          </a:solidFill>
                          <a:effectLst/>
                          <a:latin typeface="+mn-ea"/>
                          <a:ea typeface="+mn-ea"/>
                          <a:cs typeface="Times New Roman" panose="02020603050405020304" pitchFamily="18" charset="0"/>
                        </a:rPr>
                        <a:t>者</a:t>
                      </a:r>
                      <a:r>
                        <a:rPr lang="zh-TW" altLang="en-US" sz="2400" b="1" kern="100" dirty="0" smtClean="0">
                          <a:solidFill>
                            <a:srgbClr val="0000FF"/>
                          </a:solidFill>
                          <a:effectLst/>
                          <a:latin typeface="標楷體" panose="03000509000000000000" pitchFamily="65" charset="-120"/>
                          <a:ea typeface="標楷體" panose="03000509000000000000" pitchFamily="65" charset="-120"/>
                          <a:cs typeface="Times New Roman" panose="02020603050405020304" pitchFamily="18" charset="0"/>
                        </a:rPr>
                        <a:t>」</a:t>
                      </a:r>
                      <a:r>
                        <a:rPr lang="zh-TW" sz="2400" b="1" kern="100" dirty="0" smtClean="0">
                          <a:solidFill>
                            <a:srgbClr val="FF0000"/>
                          </a:solidFill>
                          <a:effectLst/>
                          <a:latin typeface="+mn-ea"/>
                          <a:ea typeface="+mn-ea"/>
                          <a:cs typeface="Times New Roman" panose="02020603050405020304" pitchFamily="18" charset="0"/>
                        </a:rPr>
                        <a:t>，</a:t>
                      </a:r>
                      <a:r>
                        <a:rPr lang="zh-TW" sz="2400" b="1" kern="100" dirty="0">
                          <a:solidFill>
                            <a:srgbClr val="FF0000"/>
                          </a:solidFill>
                          <a:effectLst/>
                          <a:latin typeface="+mn-ea"/>
                          <a:ea typeface="+mn-ea"/>
                          <a:cs typeface="Times New Roman" panose="02020603050405020304" pitchFamily="18" charset="0"/>
                        </a:rPr>
                        <a:t>得不提出建議金額</a:t>
                      </a:r>
                      <a:r>
                        <a:rPr lang="zh-TW" sz="2400" b="1" kern="100" dirty="0">
                          <a:effectLst/>
                          <a:latin typeface="+mn-ea"/>
                          <a:ea typeface="+mn-ea"/>
                          <a:cs typeface="Times New Roman" panose="02020603050405020304" pitchFamily="18" charset="0"/>
                        </a:rPr>
                        <a:t>，於預算金額內辦理決標。</a:t>
                      </a:r>
                    </a:p>
                    <a:p>
                      <a:pPr>
                        <a:spcAft>
                          <a:spcPts val="0"/>
                        </a:spcAft>
                      </a:pPr>
                      <a:r>
                        <a:rPr lang="en-US" altLang="zh-TW" sz="2400" b="1" kern="100" dirty="0" smtClean="0">
                          <a:effectLst/>
                          <a:latin typeface="+mn-ea"/>
                          <a:ea typeface="+mn-ea"/>
                          <a:cs typeface="Times New Roman" panose="02020603050405020304" pitchFamily="18" charset="0"/>
                        </a:rPr>
                        <a:t>3.</a:t>
                      </a:r>
                      <a:r>
                        <a:rPr lang="zh-TW" sz="2400" b="1" u="sng" kern="100" dirty="0" smtClean="0">
                          <a:solidFill>
                            <a:srgbClr val="0000FF"/>
                          </a:solidFill>
                          <a:effectLst/>
                          <a:latin typeface="+mn-ea"/>
                          <a:ea typeface="+mn-ea"/>
                          <a:cs typeface="Times New Roman" panose="02020603050405020304" pitchFamily="18" charset="0"/>
                        </a:rPr>
                        <a:t>最低</a:t>
                      </a:r>
                      <a:r>
                        <a:rPr lang="zh-TW" sz="2400" b="1" u="sng" kern="100" dirty="0">
                          <a:solidFill>
                            <a:srgbClr val="0000FF"/>
                          </a:solidFill>
                          <a:effectLst/>
                          <a:latin typeface="+mn-ea"/>
                          <a:ea typeface="+mn-ea"/>
                          <a:cs typeface="Times New Roman" panose="02020603050405020304" pitchFamily="18" charset="0"/>
                        </a:rPr>
                        <a:t>合格標</a:t>
                      </a:r>
                      <a:r>
                        <a:rPr lang="zh-TW" sz="2400" b="1" kern="100" dirty="0">
                          <a:solidFill>
                            <a:srgbClr val="FF0000"/>
                          </a:solidFill>
                          <a:effectLst/>
                          <a:latin typeface="+mn-ea"/>
                          <a:ea typeface="+mn-ea"/>
                          <a:cs typeface="Times New Roman" panose="02020603050405020304" pitchFamily="18" charset="0"/>
                        </a:rPr>
                        <a:t>逾評審委員會建議之</a:t>
                      </a:r>
                      <a:r>
                        <a:rPr lang="zh-TW" sz="2400" b="1" kern="100" dirty="0" smtClean="0">
                          <a:solidFill>
                            <a:srgbClr val="FF0000"/>
                          </a:solidFill>
                          <a:effectLst/>
                          <a:latin typeface="+mn-ea"/>
                          <a:ea typeface="+mn-ea"/>
                          <a:cs typeface="Times New Roman" panose="02020603050405020304" pitchFamily="18" charset="0"/>
                        </a:rPr>
                        <a:t>金額</a:t>
                      </a:r>
                      <a:r>
                        <a:rPr lang="zh-TW" sz="2400" b="1" kern="100" dirty="0" smtClean="0">
                          <a:effectLst/>
                          <a:latin typeface="+mn-ea"/>
                          <a:ea typeface="+mn-ea"/>
                          <a:cs typeface="Times New Roman" panose="02020603050405020304" pitchFamily="18" charset="0"/>
                        </a:rPr>
                        <a:t>，</a:t>
                      </a:r>
                      <a:r>
                        <a:rPr lang="zh-TW" sz="2400" b="1" kern="100" dirty="0">
                          <a:effectLst/>
                          <a:latin typeface="+mn-ea"/>
                          <a:ea typeface="+mn-ea"/>
                          <a:cs typeface="Times New Roman" panose="02020603050405020304" pitchFamily="18" charset="0"/>
                        </a:rPr>
                        <a:t>機關</a:t>
                      </a:r>
                      <a:r>
                        <a:rPr lang="zh-TW" sz="2400" b="1" kern="100" dirty="0" smtClean="0">
                          <a:effectLst/>
                          <a:latin typeface="+mn-ea"/>
                          <a:ea typeface="+mn-ea"/>
                          <a:cs typeface="Times New Roman" panose="02020603050405020304" pitchFamily="18" charset="0"/>
                        </a:rPr>
                        <a:t>得</a:t>
                      </a:r>
                      <a:r>
                        <a:rPr lang="zh-TW" sz="2400" b="1" kern="100" dirty="0" smtClean="0">
                          <a:solidFill>
                            <a:srgbClr val="0000FF"/>
                          </a:solidFill>
                          <a:effectLst/>
                          <a:latin typeface="+mn-ea"/>
                          <a:ea typeface="+mn-ea"/>
                          <a:cs typeface="Times New Roman" panose="02020603050405020304" pitchFamily="18" charset="0"/>
                        </a:rPr>
                        <a:t>由</a:t>
                      </a:r>
                      <a:r>
                        <a:rPr lang="zh-TW" sz="2400" b="1" kern="100" dirty="0">
                          <a:solidFill>
                            <a:srgbClr val="0000FF"/>
                          </a:solidFill>
                          <a:effectLst/>
                          <a:latin typeface="+mn-ea"/>
                          <a:ea typeface="+mn-ea"/>
                          <a:cs typeface="Times New Roman" panose="02020603050405020304" pitchFamily="18" charset="0"/>
                        </a:rPr>
                        <a:t>最低合格標優先減價</a:t>
                      </a:r>
                      <a:r>
                        <a:rPr lang="en-US" sz="2400" b="1" kern="100" dirty="0">
                          <a:solidFill>
                            <a:srgbClr val="0000FF"/>
                          </a:solidFill>
                          <a:effectLst/>
                          <a:latin typeface="+mn-ea"/>
                          <a:ea typeface="+mn-ea"/>
                          <a:cs typeface="Times New Roman" panose="02020603050405020304" pitchFamily="18" charset="0"/>
                        </a:rPr>
                        <a:t> 1</a:t>
                      </a:r>
                      <a:r>
                        <a:rPr lang="zh-TW" sz="2400" b="1" kern="100" dirty="0">
                          <a:solidFill>
                            <a:srgbClr val="0000FF"/>
                          </a:solidFill>
                          <a:effectLst/>
                          <a:latin typeface="+mn-ea"/>
                          <a:ea typeface="+mn-ea"/>
                          <a:cs typeface="Times New Roman" panose="02020603050405020304" pitchFamily="18" charset="0"/>
                        </a:rPr>
                        <a:t>次</a:t>
                      </a:r>
                      <a:r>
                        <a:rPr lang="zh-TW" sz="2400" b="1" kern="100" dirty="0">
                          <a:effectLst/>
                          <a:latin typeface="+mn-ea"/>
                          <a:ea typeface="+mn-ea"/>
                          <a:cs typeface="Times New Roman" panose="02020603050405020304" pitchFamily="18" charset="0"/>
                        </a:rPr>
                        <a:t>；減價結果仍超過建議金額時</a:t>
                      </a:r>
                      <a:r>
                        <a:rPr lang="zh-TW" sz="2400" b="1" kern="100" dirty="0" smtClean="0">
                          <a:effectLst/>
                          <a:latin typeface="+mn-ea"/>
                          <a:ea typeface="+mn-ea"/>
                          <a:cs typeface="Times New Roman" panose="02020603050405020304" pitchFamily="18" charset="0"/>
                        </a:rPr>
                        <a:t>，</a:t>
                      </a:r>
                      <a:r>
                        <a:rPr lang="zh-TW" sz="2400" b="1" kern="100" dirty="0" smtClean="0">
                          <a:solidFill>
                            <a:srgbClr val="FF0000"/>
                          </a:solidFill>
                          <a:effectLst/>
                          <a:latin typeface="+mn-ea"/>
                          <a:ea typeface="+mn-ea"/>
                          <a:cs typeface="Times New Roman" panose="02020603050405020304" pitchFamily="18" charset="0"/>
                        </a:rPr>
                        <a:t>由</a:t>
                      </a:r>
                      <a:r>
                        <a:rPr lang="zh-TW" sz="2400" b="1" kern="100" dirty="0">
                          <a:solidFill>
                            <a:srgbClr val="FF0000"/>
                          </a:solidFill>
                          <a:effectLst/>
                          <a:latin typeface="+mn-ea"/>
                          <a:ea typeface="+mn-ea"/>
                          <a:cs typeface="Times New Roman" panose="02020603050405020304" pitchFamily="18" charset="0"/>
                        </a:rPr>
                        <a:t>所有合格標重新比減價格，比減價格不得逾</a:t>
                      </a:r>
                      <a:r>
                        <a:rPr lang="en-US" sz="2400" b="1" kern="100" dirty="0">
                          <a:solidFill>
                            <a:srgbClr val="FF0000"/>
                          </a:solidFill>
                          <a:effectLst/>
                          <a:latin typeface="+mn-ea"/>
                          <a:ea typeface="+mn-ea"/>
                          <a:cs typeface="Times New Roman" panose="02020603050405020304" pitchFamily="18" charset="0"/>
                        </a:rPr>
                        <a:t> 3</a:t>
                      </a:r>
                      <a:r>
                        <a:rPr lang="zh-TW" sz="2400" b="1" kern="100" dirty="0">
                          <a:solidFill>
                            <a:srgbClr val="FF0000"/>
                          </a:solidFill>
                          <a:effectLst/>
                          <a:latin typeface="+mn-ea"/>
                          <a:ea typeface="+mn-ea"/>
                          <a:cs typeface="Times New Roman" panose="02020603050405020304" pitchFamily="18" charset="0"/>
                        </a:rPr>
                        <a:t>次</a:t>
                      </a:r>
                      <a:r>
                        <a:rPr lang="zh-TW" sz="2400" b="1" kern="100" dirty="0">
                          <a:effectLst/>
                          <a:latin typeface="+mn-ea"/>
                          <a:ea typeface="+mn-ea"/>
                          <a:cs typeface="Times New Roman" panose="02020603050405020304" pitchFamily="18" charset="0"/>
                        </a:rPr>
                        <a:t>，辦理結果，最低標價</a:t>
                      </a:r>
                      <a:r>
                        <a:rPr lang="zh-TW" sz="2400" b="1" kern="100" dirty="0">
                          <a:solidFill>
                            <a:srgbClr val="0000FF"/>
                          </a:solidFill>
                          <a:effectLst/>
                          <a:latin typeface="+mn-ea"/>
                          <a:ea typeface="+mn-ea"/>
                          <a:cs typeface="Times New Roman" panose="02020603050405020304" pitchFamily="18" charset="0"/>
                        </a:rPr>
                        <a:t>仍逾越建議金額時，應予廢標</a:t>
                      </a:r>
                      <a:r>
                        <a:rPr lang="zh-TW" sz="2400" b="1" kern="100" dirty="0">
                          <a:effectLst/>
                          <a:latin typeface="+mn-ea"/>
                          <a:ea typeface="+mn-ea"/>
                          <a:cs typeface="Times New Roman" panose="02020603050405020304" pitchFamily="18" charset="0"/>
                        </a:rPr>
                        <a:t>。</a:t>
                      </a:r>
                      <a:r>
                        <a:rPr lang="zh-TW" sz="2400" b="1" kern="100" dirty="0">
                          <a:solidFill>
                            <a:srgbClr val="FF0000"/>
                          </a:solidFill>
                          <a:effectLst/>
                          <a:latin typeface="+mn-ea"/>
                          <a:ea typeface="+mn-ea"/>
                          <a:cs typeface="Times New Roman" panose="02020603050405020304" pitchFamily="18" charset="0"/>
                        </a:rPr>
                        <a:t>並無超建議金額決標之規定。</a:t>
                      </a:r>
                    </a:p>
                  </a:txBody>
                  <a:tcPr marL="51494" marR="51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2000" b="1" kern="100" dirty="0">
                          <a:effectLst/>
                          <a:latin typeface="+mn-ea"/>
                          <a:ea typeface="+mn-ea"/>
                          <a:cs typeface="Times New Roman" panose="02020603050405020304" pitchFamily="18" charset="0"/>
                        </a:rPr>
                        <a:t>1</a:t>
                      </a:r>
                      <a:r>
                        <a:rPr lang="en-US" sz="2000" b="1" kern="100" dirty="0" smtClean="0">
                          <a:effectLst/>
                          <a:latin typeface="+mn-ea"/>
                          <a:ea typeface="+mn-ea"/>
                          <a:cs typeface="Times New Roman" panose="02020603050405020304" pitchFamily="18" charset="0"/>
                        </a:rPr>
                        <a:t>.</a:t>
                      </a:r>
                      <a:r>
                        <a:rPr lang="zh-TW" sz="2000" b="1" kern="100" dirty="0" smtClean="0">
                          <a:effectLst/>
                          <a:latin typeface="+mn-ea"/>
                          <a:ea typeface="+mn-ea"/>
                          <a:cs typeface="Times New Roman" panose="02020603050405020304" pitchFamily="18" charset="0"/>
                        </a:rPr>
                        <a:t>採購</a:t>
                      </a:r>
                      <a:r>
                        <a:rPr lang="zh-TW" sz="2000" b="1" kern="100" dirty="0">
                          <a:effectLst/>
                          <a:latin typeface="+mn-ea"/>
                          <a:ea typeface="+mn-ea"/>
                          <a:cs typeface="Times New Roman" panose="02020603050405020304" pitchFamily="18" charset="0"/>
                        </a:rPr>
                        <a:t>法施行細則</a:t>
                      </a:r>
                      <a:r>
                        <a:rPr lang="zh-TW" sz="2000" b="1" kern="100" dirty="0" smtClean="0">
                          <a:effectLst/>
                          <a:latin typeface="+mn-ea"/>
                          <a:ea typeface="+mn-ea"/>
                          <a:cs typeface="Times New Roman" panose="02020603050405020304" pitchFamily="18" charset="0"/>
                        </a:rPr>
                        <a:t>第</a:t>
                      </a:r>
                      <a:r>
                        <a:rPr lang="en-US" altLang="zh-TW" sz="2000" b="1" kern="100" dirty="0" smtClean="0">
                          <a:effectLst/>
                          <a:latin typeface="+mn-ea"/>
                          <a:ea typeface="+mn-ea"/>
                          <a:cs typeface="Times New Roman" panose="02020603050405020304" pitchFamily="18" charset="0"/>
                        </a:rPr>
                        <a:t>74</a:t>
                      </a:r>
                      <a:r>
                        <a:rPr lang="zh-TW" altLang="en-US" sz="2000" b="1" kern="100" dirty="0" smtClean="0">
                          <a:effectLst/>
                          <a:latin typeface="PMingLiU" panose="02020500000000000000" pitchFamily="18" charset="-120"/>
                          <a:ea typeface="PMingLiU" panose="02020500000000000000" pitchFamily="18" charset="-120"/>
                          <a:cs typeface="Times New Roman" panose="02020603050405020304" pitchFamily="18" charset="0"/>
                        </a:rPr>
                        <a:t>、</a:t>
                      </a:r>
                      <a:r>
                        <a:rPr lang="en-US" sz="2000" b="1" kern="100" dirty="0" smtClean="0">
                          <a:effectLst/>
                          <a:latin typeface="+mn-ea"/>
                          <a:ea typeface="+mn-ea"/>
                          <a:cs typeface="Times New Roman" panose="02020603050405020304" pitchFamily="18" charset="0"/>
                        </a:rPr>
                        <a:t>75</a:t>
                      </a:r>
                      <a:r>
                        <a:rPr lang="zh-TW" sz="2000" b="1" kern="100" dirty="0">
                          <a:effectLst/>
                          <a:latin typeface="+mn-ea"/>
                          <a:ea typeface="+mn-ea"/>
                          <a:cs typeface="Times New Roman" panose="02020603050405020304" pitchFamily="18" charset="0"/>
                        </a:rPr>
                        <a:t>條第</a:t>
                      </a:r>
                      <a:r>
                        <a:rPr lang="en-US" sz="2000" b="1" kern="100" dirty="0">
                          <a:effectLst/>
                          <a:latin typeface="+mn-ea"/>
                          <a:ea typeface="+mn-ea"/>
                          <a:cs typeface="Times New Roman" panose="02020603050405020304" pitchFamily="18" charset="0"/>
                        </a:rPr>
                        <a:t>1</a:t>
                      </a:r>
                      <a:r>
                        <a:rPr lang="zh-TW" sz="2000" b="1" kern="100" dirty="0">
                          <a:effectLst/>
                          <a:latin typeface="+mn-ea"/>
                          <a:ea typeface="+mn-ea"/>
                          <a:cs typeface="Times New Roman" panose="02020603050405020304" pitchFamily="18" charset="0"/>
                        </a:rPr>
                        <a:t>項</a:t>
                      </a:r>
                    </a:p>
                    <a:p>
                      <a:pPr>
                        <a:spcAft>
                          <a:spcPts val="0"/>
                        </a:spcAft>
                      </a:pPr>
                      <a:r>
                        <a:rPr lang="en-US" sz="2000" b="1" kern="100" dirty="0">
                          <a:effectLst/>
                          <a:latin typeface="+mn-ea"/>
                          <a:ea typeface="+mn-ea"/>
                          <a:cs typeface="Times New Roman" panose="02020603050405020304" pitchFamily="18" charset="0"/>
                        </a:rPr>
                        <a:t>2</a:t>
                      </a:r>
                      <a:r>
                        <a:rPr lang="en-US" sz="2000" b="1" kern="100" dirty="0" smtClean="0">
                          <a:effectLst/>
                          <a:latin typeface="+mn-ea"/>
                          <a:ea typeface="+mn-ea"/>
                          <a:cs typeface="Times New Roman" panose="02020603050405020304" pitchFamily="18" charset="0"/>
                        </a:rPr>
                        <a:t>.</a:t>
                      </a:r>
                      <a:r>
                        <a:rPr lang="zh-TW" sz="2000" b="1" kern="100" dirty="0" smtClean="0">
                          <a:effectLst/>
                          <a:latin typeface="+mn-ea"/>
                          <a:ea typeface="+mn-ea"/>
                          <a:cs typeface="Times New Roman" panose="02020603050405020304" pitchFamily="18" charset="0"/>
                        </a:rPr>
                        <a:t>最</a:t>
                      </a:r>
                      <a:r>
                        <a:rPr lang="zh-TW" sz="2000" b="1" kern="100" dirty="0">
                          <a:effectLst/>
                          <a:latin typeface="+mn-ea"/>
                          <a:ea typeface="+mn-ea"/>
                          <a:cs typeface="Times New Roman" panose="02020603050405020304" pitchFamily="18" charset="0"/>
                        </a:rPr>
                        <a:t>有利標作業手冊肆</a:t>
                      </a:r>
                      <a:r>
                        <a:rPr lang="en-US" sz="2000" b="1" kern="100" dirty="0">
                          <a:effectLst/>
                          <a:latin typeface="+mn-ea"/>
                          <a:ea typeface="+mn-ea"/>
                          <a:cs typeface="Times New Roman" panose="02020603050405020304" pitchFamily="18" charset="0"/>
                        </a:rPr>
                        <a:t>/</a:t>
                      </a:r>
                      <a:r>
                        <a:rPr lang="zh-TW" sz="2000" b="1" kern="100" dirty="0">
                          <a:effectLst/>
                          <a:latin typeface="+mn-ea"/>
                          <a:ea typeface="+mn-ea"/>
                          <a:cs typeface="Times New Roman" panose="02020603050405020304" pitchFamily="18" charset="0"/>
                        </a:rPr>
                        <a:t>三</a:t>
                      </a:r>
                      <a:r>
                        <a:rPr lang="en-US" sz="2000" b="1" kern="100" dirty="0">
                          <a:effectLst/>
                          <a:latin typeface="+mn-ea"/>
                          <a:ea typeface="+mn-ea"/>
                          <a:cs typeface="Times New Roman" panose="02020603050405020304" pitchFamily="18" charset="0"/>
                        </a:rPr>
                        <a:t>/(</a:t>
                      </a:r>
                      <a:r>
                        <a:rPr lang="zh-TW" sz="2000" b="1" kern="100" dirty="0">
                          <a:effectLst/>
                          <a:latin typeface="+mn-ea"/>
                          <a:ea typeface="+mn-ea"/>
                          <a:cs typeface="Times New Roman" panose="02020603050405020304" pitchFamily="18" charset="0"/>
                        </a:rPr>
                        <a:t>三</a:t>
                      </a:r>
                      <a:r>
                        <a:rPr lang="en-US" sz="2000" b="1" kern="100" dirty="0">
                          <a:effectLst/>
                          <a:latin typeface="+mn-ea"/>
                          <a:ea typeface="+mn-ea"/>
                          <a:cs typeface="Times New Roman" panose="02020603050405020304" pitchFamily="18" charset="0"/>
                        </a:rPr>
                        <a:t>)</a:t>
                      </a:r>
                      <a:endParaRPr lang="zh-TW" sz="2000" b="1" kern="100" dirty="0">
                        <a:effectLst/>
                        <a:latin typeface="+mn-ea"/>
                        <a:ea typeface="+mn-ea"/>
                        <a:cs typeface="Times New Roman" panose="02020603050405020304" pitchFamily="18" charset="0"/>
                      </a:endParaRPr>
                    </a:p>
                    <a:p>
                      <a:pPr>
                        <a:spcAft>
                          <a:spcPts val="0"/>
                        </a:spcAft>
                      </a:pPr>
                      <a:r>
                        <a:rPr lang="en-US" sz="2000" b="1" kern="100" dirty="0">
                          <a:effectLst/>
                          <a:latin typeface="+mn-ea"/>
                          <a:ea typeface="+mn-ea"/>
                          <a:cs typeface="Times New Roman" panose="02020603050405020304" pitchFamily="18" charset="0"/>
                        </a:rPr>
                        <a:t>3.</a:t>
                      </a:r>
                      <a:r>
                        <a:rPr lang="zh-TW" sz="2000" b="1" kern="100" dirty="0">
                          <a:effectLst/>
                          <a:latin typeface="+mn-ea"/>
                          <a:ea typeface="+mn-ea"/>
                          <a:cs typeface="Times New Roman" panose="02020603050405020304" pitchFamily="18" charset="0"/>
                        </a:rPr>
                        <a:t>採購法第</a:t>
                      </a:r>
                      <a:r>
                        <a:rPr lang="en-US" sz="2000" b="1" kern="100" dirty="0" smtClean="0">
                          <a:effectLst/>
                          <a:latin typeface="+mn-ea"/>
                          <a:ea typeface="+mn-ea"/>
                          <a:cs typeface="Times New Roman" panose="02020603050405020304" pitchFamily="18" charset="0"/>
                        </a:rPr>
                        <a:t>5</a:t>
                      </a:r>
                      <a:r>
                        <a:rPr lang="en-US" altLang="zh-TW" sz="2000" b="1" kern="100" dirty="0" smtClean="0">
                          <a:effectLst/>
                          <a:latin typeface="+mn-ea"/>
                          <a:ea typeface="+mn-ea"/>
                          <a:cs typeface="Times New Roman" panose="02020603050405020304" pitchFamily="18" charset="0"/>
                        </a:rPr>
                        <a:t>3</a:t>
                      </a:r>
                      <a:r>
                        <a:rPr lang="zh-TW" sz="2000" b="1" kern="100" dirty="0" smtClean="0">
                          <a:effectLst/>
                          <a:latin typeface="+mn-ea"/>
                          <a:ea typeface="+mn-ea"/>
                          <a:cs typeface="Times New Roman" panose="02020603050405020304" pitchFamily="18" charset="0"/>
                        </a:rPr>
                        <a:t>條</a:t>
                      </a:r>
                      <a:r>
                        <a:rPr lang="zh-TW" sz="2000" b="1" kern="100" dirty="0">
                          <a:effectLst/>
                          <a:latin typeface="+mn-ea"/>
                          <a:ea typeface="+mn-ea"/>
                          <a:cs typeface="Times New Roman" panose="02020603050405020304" pitchFamily="18" charset="0"/>
                        </a:rPr>
                        <a:t>之</a:t>
                      </a:r>
                      <a:r>
                        <a:rPr lang="zh-TW" sz="2000" b="1" kern="100" dirty="0">
                          <a:solidFill>
                            <a:srgbClr val="FF0000"/>
                          </a:solidFill>
                          <a:effectLst/>
                          <a:latin typeface="+mn-ea"/>
                          <a:ea typeface="+mn-ea"/>
                          <a:cs typeface="Times New Roman" panose="02020603050405020304" pitchFamily="18" charset="0"/>
                        </a:rPr>
                        <a:t>立法意旨</a:t>
                      </a:r>
                    </a:p>
                  </a:txBody>
                  <a:tcPr marL="51494" marR="51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545572786"/>
                  </a:ext>
                </a:extLst>
              </a:tr>
            </a:tbl>
          </a:graphicData>
        </a:graphic>
      </p:graphicFrame>
      <p:sp>
        <p:nvSpPr>
          <p:cNvPr id="4" name="投影片編號版面配置區 3"/>
          <p:cNvSpPr>
            <a:spLocks noGrp="1"/>
          </p:cNvSpPr>
          <p:nvPr>
            <p:ph type="sldNum" sz="quarter" idx="12"/>
          </p:nvPr>
        </p:nvSpPr>
        <p:spPr/>
        <p:txBody>
          <a:bodyPr/>
          <a:lstStyle/>
          <a:p>
            <a:fld id="{1118FB7C-3051-423D-B140-B22D31D849CF}" type="slidenum">
              <a:rPr lang="zh-TW" altLang="en-US" smtClean="0"/>
              <a:pPr/>
              <a:t>181</a:t>
            </a:fld>
            <a:endParaRPr lang="zh-TW" altLang="en-US"/>
          </a:p>
        </p:txBody>
      </p:sp>
    </p:spTree>
    <p:extLst>
      <p:ext uri="{BB962C8B-B14F-4D97-AF65-F5344CB8AC3E}">
        <p14:creationId xmlns:p14="http://schemas.microsoft.com/office/powerpoint/2010/main" val="625852540"/>
      </p:ext>
    </p:extLst>
  </p:cSld>
  <p:clrMapOvr>
    <a:masterClrMapping/>
  </p:clrMapOvr>
  <p:timing>
    <p:tnLst>
      <p:par>
        <p:cTn id="1" dur="indefinite" restart="never" nodeType="tmRoot"/>
      </p:par>
    </p:tnLst>
  </p:timing>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a:xfrm>
            <a:off x="539750" y="333375"/>
            <a:ext cx="8424863" cy="719138"/>
          </a:xfrm>
          <a:solidFill>
            <a:srgbClr val="FFFF00"/>
          </a:solidFill>
        </p:spPr>
        <p:txBody>
          <a:bodyPr/>
          <a:lstStyle/>
          <a:p>
            <a:pPr algn="ctr" eaLnBrk="1" hangingPunct="1">
              <a:defRPr/>
            </a:pPr>
            <a:r>
              <a:rPr lang="zh-TW" altLang="en-US" sz="3600" b="1" dirty="0" smtClean="0">
                <a:solidFill>
                  <a:srgbClr val="FF0000"/>
                </a:solidFill>
                <a:latin typeface="+mj-ea"/>
              </a:rPr>
              <a:t>議題：政府資訊服務採購作業指引</a:t>
            </a:r>
            <a:r>
              <a:rPr lang="en-US" altLang="zh-TW" sz="3600" b="1" dirty="0" smtClean="0">
                <a:solidFill>
                  <a:srgbClr val="FF0000"/>
                </a:solidFill>
                <a:latin typeface="+mj-ea"/>
              </a:rPr>
              <a:t>1</a:t>
            </a:r>
            <a:endParaRPr lang="zh-TW" altLang="en-US" sz="3600" b="1" dirty="0" smtClean="0">
              <a:latin typeface="+mj-ea"/>
            </a:endParaRPr>
          </a:p>
        </p:txBody>
      </p:sp>
      <p:sp>
        <p:nvSpPr>
          <p:cNvPr id="99331" name="Rectangle 3"/>
          <p:cNvSpPr>
            <a:spLocks noGrp="1" noChangeArrowheads="1"/>
          </p:cNvSpPr>
          <p:nvPr>
            <p:ph type="body" idx="1"/>
          </p:nvPr>
        </p:nvSpPr>
        <p:spPr>
          <a:xfrm>
            <a:off x="395288" y="1196975"/>
            <a:ext cx="8497887" cy="4824413"/>
          </a:xfrm>
        </p:spPr>
        <p:txBody>
          <a:bodyPr>
            <a:normAutofit lnSpcReduction="10000"/>
          </a:bodyPr>
          <a:lstStyle/>
          <a:p>
            <a:pPr>
              <a:defRPr/>
            </a:pPr>
            <a:r>
              <a:rPr lang="zh-TW" altLang="zh-TW" sz="2400" b="1" dirty="0">
                <a:solidFill>
                  <a:srgbClr val="0000FF"/>
                </a:solidFill>
                <a:latin typeface="+mn-ea"/>
              </a:rPr>
              <a:t>一、 預算編列</a:t>
            </a:r>
          </a:p>
          <a:p>
            <a:pPr>
              <a:buFont typeface="Arial" panose="020B0604020202020204" pitchFamily="34" charset="0"/>
              <a:buChar char="•"/>
              <a:defRPr/>
            </a:pPr>
            <a:r>
              <a:rPr lang="en-US" altLang="zh-TW" sz="2400" b="1" dirty="0">
                <a:latin typeface="+mn-ea"/>
              </a:rPr>
              <a:t>(</a:t>
            </a:r>
            <a:r>
              <a:rPr lang="zh-TW" altLang="zh-TW" sz="2400" b="1" dirty="0">
                <a:latin typeface="+mn-ea"/>
              </a:rPr>
              <a:t>一</a:t>
            </a:r>
            <a:r>
              <a:rPr lang="en-US" altLang="zh-TW" sz="2400" b="1" dirty="0">
                <a:latin typeface="+mn-ea"/>
              </a:rPr>
              <a:t>) </a:t>
            </a:r>
            <a:r>
              <a:rPr lang="zh-TW" altLang="zh-TW" sz="2400" b="1" dirty="0">
                <a:latin typeface="+mn-ea"/>
              </a:rPr>
              <a:t>按比例編列資安</a:t>
            </a:r>
            <a:r>
              <a:rPr lang="zh-TW" altLang="zh-TW" sz="2400" b="1" dirty="0">
                <a:solidFill>
                  <a:srgbClr val="0000FF"/>
                </a:solidFill>
                <a:latin typeface="+mn-ea"/>
              </a:rPr>
              <a:t>預算</a:t>
            </a:r>
            <a:r>
              <a:rPr lang="zh-TW" altLang="zh-TW" sz="2400" b="1" dirty="0">
                <a:latin typeface="+mn-ea"/>
              </a:rPr>
              <a:t>並</a:t>
            </a:r>
            <a:r>
              <a:rPr lang="zh-TW" altLang="zh-TW" sz="2400" b="1" dirty="0">
                <a:solidFill>
                  <a:srgbClr val="0000FF"/>
                </a:solidFill>
                <a:latin typeface="+mn-ea"/>
              </a:rPr>
              <a:t>單獨列項</a:t>
            </a:r>
            <a:r>
              <a:rPr lang="zh-TW" altLang="zh-TW" sz="2400" b="1" dirty="0" smtClean="0">
                <a:latin typeface="+mn-ea"/>
              </a:rPr>
              <a:t>：</a:t>
            </a:r>
            <a:endParaRPr lang="en-US" altLang="zh-TW" sz="2400" b="1" dirty="0" smtClean="0">
              <a:latin typeface="+mn-ea"/>
            </a:endParaRPr>
          </a:p>
          <a:p>
            <a:pPr>
              <a:buFont typeface="Arial" panose="020B0604020202020204" pitchFamily="34" charset="0"/>
              <a:buChar char="•"/>
              <a:defRPr/>
            </a:pPr>
            <a:r>
              <a:rPr lang="en-US" altLang="zh-TW" sz="2400" b="1" dirty="0" smtClean="0">
                <a:latin typeface="+mn-ea"/>
              </a:rPr>
              <a:t>(</a:t>
            </a:r>
            <a:r>
              <a:rPr lang="zh-TW" altLang="zh-TW" sz="2400" b="1" dirty="0">
                <a:latin typeface="+mn-ea"/>
              </a:rPr>
              <a:t>二</a:t>
            </a:r>
            <a:r>
              <a:rPr lang="en-US" altLang="zh-TW" sz="2400" b="1" dirty="0">
                <a:latin typeface="+mn-ea"/>
              </a:rPr>
              <a:t>) </a:t>
            </a:r>
            <a:r>
              <a:rPr lang="zh-TW" altLang="zh-TW" sz="2400" b="1" dirty="0">
                <a:latin typeface="+mn-ea"/>
              </a:rPr>
              <a:t>必要時先行辦理系統整體規劃</a:t>
            </a:r>
            <a:r>
              <a:rPr lang="zh-TW" altLang="zh-TW" sz="2400" b="1" dirty="0" smtClean="0">
                <a:latin typeface="+mn-ea"/>
              </a:rPr>
              <a:t>：</a:t>
            </a:r>
            <a:endParaRPr lang="en-US" altLang="zh-TW" sz="2400" b="1" dirty="0" smtClean="0">
              <a:latin typeface="+mn-ea"/>
            </a:endParaRPr>
          </a:p>
          <a:p>
            <a:pPr>
              <a:buFont typeface="Arial" panose="020B0604020202020204" pitchFamily="34" charset="0"/>
              <a:buChar char="•"/>
              <a:defRPr/>
            </a:pPr>
            <a:r>
              <a:rPr lang="en-US" altLang="zh-TW" sz="2400" b="1" dirty="0" smtClean="0">
                <a:latin typeface="+mn-ea"/>
              </a:rPr>
              <a:t>(</a:t>
            </a:r>
            <a:r>
              <a:rPr lang="zh-TW" altLang="zh-TW" sz="2400" b="1" dirty="0">
                <a:latin typeface="+mn-ea"/>
              </a:rPr>
              <a:t>三</a:t>
            </a:r>
            <a:r>
              <a:rPr lang="en-US" altLang="zh-TW" sz="2400" b="1" dirty="0">
                <a:latin typeface="+mn-ea"/>
              </a:rPr>
              <a:t>) </a:t>
            </a:r>
            <a:r>
              <a:rPr lang="zh-TW" altLang="zh-TW" sz="2400" b="1" dirty="0">
                <a:latin typeface="+mn-ea"/>
              </a:rPr>
              <a:t>依個案特性</a:t>
            </a:r>
            <a:r>
              <a:rPr lang="zh-TW" altLang="zh-TW" sz="2400" b="1" dirty="0">
                <a:solidFill>
                  <a:srgbClr val="0000FF"/>
                </a:solidFill>
                <a:latin typeface="+mn-ea"/>
              </a:rPr>
              <a:t>編列預備費、物價調整費及檢測費</a:t>
            </a:r>
            <a:r>
              <a:rPr lang="zh-TW" altLang="zh-TW" sz="2400" b="1" dirty="0" smtClean="0">
                <a:latin typeface="+mn-ea"/>
              </a:rPr>
              <a:t>：</a:t>
            </a:r>
            <a:r>
              <a:rPr lang="en-US" altLang="zh-TW" sz="2400" b="1" dirty="0" smtClean="0">
                <a:latin typeface="+mn-ea"/>
              </a:rPr>
              <a:t/>
            </a:r>
            <a:br>
              <a:rPr lang="en-US" altLang="zh-TW" sz="2400" b="1" dirty="0" smtClean="0">
                <a:latin typeface="+mn-ea"/>
              </a:rPr>
            </a:br>
            <a:r>
              <a:rPr lang="zh-TW" altLang="en-US" sz="2400" b="1" dirty="0" smtClean="0">
                <a:latin typeface="+mn-ea"/>
              </a:rPr>
              <a:t>因應系統開發過程可能發生之需求新增或變動而衍生必要費用，機關得預估可能所需之額外人</a:t>
            </a:r>
            <a:r>
              <a:rPr lang="zh-TW" altLang="en-US" sz="2400" b="1" dirty="0">
                <a:latin typeface="+mn-ea"/>
              </a:rPr>
              <a:t>月數，編列</a:t>
            </a:r>
            <a:r>
              <a:rPr lang="zh-TW" altLang="en-US" sz="2400" b="1" dirty="0">
                <a:solidFill>
                  <a:srgbClr val="0000FF"/>
                </a:solidFill>
                <a:latin typeface="+mn-ea"/>
              </a:rPr>
              <a:t>預備費</a:t>
            </a:r>
            <a:r>
              <a:rPr lang="zh-TW" altLang="en-US" sz="2400" b="1" dirty="0">
                <a:latin typeface="+mn-ea"/>
              </a:rPr>
              <a:t>；履約及驗收時，機關要求廠商辦理檢測，應</a:t>
            </a:r>
            <a:r>
              <a:rPr lang="zh-TW" altLang="en-US" sz="2400" b="1" dirty="0" smtClean="0">
                <a:latin typeface="+mn-ea"/>
              </a:rPr>
              <a:t>預估編列</a:t>
            </a:r>
            <a:r>
              <a:rPr lang="zh-TW" altLang="en-US" sz="2400" b="1" dirty="0">
                <a:solidFill>
                  <a:srgbClr val="0000FF"/>
                </a:solidFill>
                <a:latin typeface="+mn-ea"/>
              </a:rPr>
              <a:t>檢測費</a:t>
            </a:r>
            <a:r>
              <a:rPr lang="zh-TW" altLang="en-US" sz="2400" b="1" dirty="0" smtClean="0">
                <a:latin typeface="+mn-ea"/>
              </a:rPr>
              <a:t>用</a:t>
            </a:r>
            <a:r>
              <a:rPr lang="zh-TW" altLang="zh-TW" sz="2400" b="1" dirty="0">
                <a:latin typeface="+mn-ea"/>
              </a:rPr>
              <a:t>。</a:t>
            </a:r>
            <a:endParaRPr lang="en-US" altLang="zh-TW" sz="2400" b="1" dirty="0">
              <a:latin typeface="+mn-ea"/>
            </a:endParaRPr>
          </a:p>
          <a:p>
            <a:pPr>
              <a:buFont typeface="Arial" panose="020B0604020202020204" pitchFamily="34" charset="0"/>
              <a:buChar char="•"/>
              <a:defRPr/>
            </a:pPr>
            <a:r>
              <a:rPr lang="en-US" altLang="zh-TW" sz="2400" b="1" dirty="0" smtClean="0">
                <a:latin typeface="+mn-ea"/>
              </a:rPr>
              <a:t>(</a:t>
            </a:r>
            <a:r>
              <a:rPr lang="zh-TW" altLang="zh-TW" sz="2400" b="1" dirty="0" smtClean="0">
                <a:latin typeface="+mn-ea"/>
              </a:rPr>
              <a:t>四</a:t>
            </a:r>
            <a:r>
              <a:rPr lang="en-US" altLang="zh-TW" sz="2400" b="1" dirty="0" smtClean="0">
                <a:latin typeface="+mn-ea"/>
              </a:rPr>
              <a:t>) </a:t>
            </a:r>
            <a:r>
              <a:rPr lang="zh-TW" altLang="zh-TW" sz="2400" b="1" dirty="0" smtClean="0">
                <a:latin typeface="+mn-ea"/>
              </a:rPr>
              <a:t>依法得洽廠商提供意見：</a:t>
            </a:r>
            <a:r>
              <a:rPr lang="en-US" altLang="zh-TW" sz="2400" b="1" dirty="0" smtClean="0">
                <a:latin typeface="+mn-ea"/>
              </a:rPr>
              <a:t/>
            </a:r>
            <a:br>
              <a:rPr lang="en-US" altLang="zh-TW" sz="2400" b="1" dirty="0" smtClean="0">
                <a:latin typeface="+mn-ea"/>
              </a:rPr>
            </a:br>
            <a:r>
              <a:rPr lang="zh-TW" altLang="zh-TW" sz="2400" b="1" dirty="0" smtClean="0">
                <a:latin typeface="+mn-ea"/>
              </a:rPr>
              <a:t>機關應就廠商履約工作內容、各類履約人員成本（、物價水準等核實編列預算；編列後</a:t>
            </a:r>
            <a:r>
              <a:rPr lang="zh-TW" altLang="zh-TW" sz="2400" b="1" dirty="0" smtClean="0">
                <a:solidFill>
                  <a:srgbClr val="FF0000"/>
                </a:solidFill>
                <a:latin typeface="+mn-ea"/>
              </a:rPr>
              <a:t>得依政府採購法第</a:t>
            </a:r>
            <a:r>
              <a:rPr lang="en-US" altLang="zh-TW" sz="2400" b="1" dirty="0" smtClean="0">
                <a:solidFill>
                  <a:srgbClr val="FF0000"/>
                </a:solidFill>
                <a:latin typeface="+mn-ea"/>
              </a:rPr>
              <a:t>34</a:t>
            </a:r>
            <a:r>
              <a:rPr lang="zh-TW" altLang="zh-TW" sz="2400" b="1" dirty="0" smtClean="0">
                <a:solidFill>
                  <a:srgbClr val="FF0000"/>
                </a:solidFill>
                <a:latin typeface="+mn-ea"/>
              </a:rPr>
              <a:t>條第</a:t>
            </a:r>
            <a:r>
              <a:rPr lang="en-US" altLang="zh-TW" sz="2400" b="1" dirty="0" smtClean="0">
                <a:solidFill>
                  <a:srgbClr val="FF0000"/>
                </a:solidFill>
                <a:latin typeface="+mn-ea"/>
              </a:rPr>
              <a:t>1</a:t>
            </a:r>
            <a:r>
              <a:rPr lang="zh-TW" altLang="zh-TW" sz="2400" b="1" dirty="0" smtClean="0">
                <a:solidFill>
                  <a:srgbClr val="FF0000"/>
                </a:solidFill>
                <a:latin typeface="+mn-ea"/>
              </a:rPr>
              <a:t>項但書規定，於政府電子採購網公開向廠商說明，並請廠商提供意見及參考資料。</a:t>
            </a:r>
            <a:r>
              <a:rPr lang="en-US" altLang="zh-TW" sz="2400" b="1" dirty="0" smtClean="0">
                <a:solidFill>
                  <a:srgbClr val="FF0000"/>
                </a:solidFill>
                <a:latin typeface="+mn-ea"/>
              </a:rPr>
              <a:t/>
            </a:r>
            <a:br>
              <a:rPr lang="en-US" altLang="zh-TW" sz="2400" b="1" dirty="0" smtClean="0">
                <a:solidFill>
                  <a:srgbClr val="FF0000"/>
                </a:solidFill>
                <a:latin typeface="+mn-ea"/>
              </a:rPr>
            </a:br>
            <a:r>
              <a:rPr lang="zh-TW" altLang="en-US" sz="2400" b="1" dirty="0" smtClean="0">
                <a:solidFill>
                  <a:srgbClr val="0000FF"/>
                </a:solidFill>
                <a:latin typeface="+mn-ea"/>
              </a:rPr>
              <a:t>工程會</a:t>
            </a:r>
            <a:r>
              <a:rPr lang="en-US" altLang="zh-TW" sz="2400" b="1" dirty="0" smtClean="0">
                <a:solidFill>
                  <a:srgbClr val="0000FF"/>
                </a:solidFill>
                <a:latin typeface="+mn-ea"/>
              </a:rPr>
              <a:t>112</a:t>
            </a:r>
            <a:r>
              <a:rPr lang="zh-TW" altLang="en-US" sz="2400" b="1" dirty="0" smtClean="0">
                <a:solidFill>
                  <a:srgbClr val="0000FF"/>
                </a:solidFill>
                <a:latin typeface="+mn-ea"/>
              </a:rPr>
              <a:t>年</a:t>
            </a:r>
            <a:r>
              <a:rPr lang="en-US" altLang="zh-TW" sz="2400" b="1" dirty="0" smtClean="0">
                <a:solidFill>
                  <a:srgbClr val="0000FF"/>
                </a:solidFill>
                <a:latin typeface="+mn-ea"/>
              </a:rPr>
              <a:t>09</a:t>
            </a:r>
            <a:r>
              <a:rPr lang="zh-TW" altLang="en-US" sz="2400" b="1" dirty="0" smtClean="0">
                <a:solidFill>
                  <a:srgbClr val="0000FF"/>
                </a:solidFill>
                <a:latin typeface="+mn-ea"/>
              </a:rPr>
              <a:t>月</a:t>
            </a:r>
            <a:r>
              <a:rPr lang="en-US" altLang="zh-TW" sz="2400" b="1" dirty="0" smtClean="0">
                <a:solidFill>
                  <a:srgbClr val="0000FF"/>
                </a:solidFill>
                <a:latin typeface="+mn-ea"/>
              </a:rPr>
              <a:t>25</a:t>
            </a:r>
            <a:r>
              <a:rPr lang="zh-TW" altLang="en-US" sz="2400" b="1" dirty="0" smtClean="0">
                <a:solidFill>
                  <a:srgbClr val="0000FF"/>
                </a:solidFill>
                <a:latin typeface="+mn-ea"/>
              </a:rPr>
              <a:t>日工程企字第</a:t>
            </a:r>
            <a:r>
              <a:rPr lang="en-US" altLang="zh-TW" sz="2400" b="1" dirty="0" smtClean="0">
                <a:solidFill>
                  <a:srgbClr val="0000FF"/>
                </a:solidFill>
                <a:latin typeface="+mn-ea"/>
              </a:rPr>
              <a:t>1120022701</a:t>
            </a:r>
            <a:r>
              <a:rPr lang="zh-TW" altLang="en-US" sz="2400" b="1" dirty="0" smtClean="0">
                <a:solidFill>
                  <a:srgbClr val="0000FF"/>
                </a:solidFill>
                <a:latin typeface="+mn-ea"/>
              </a:rPr>
              <a:t>號函</a:t>
            </a:r>
            <a:endParaRPr lang="zh-TW" altLang="zh-TW" sz="2400" b="1" dirty="0" smtClean="0">
              <a:solidFill>
                <a:srgbClr val="0000FF"/>
              </a:solidFill>
              <a:latin typeface="+mn-ea"/>
            </a:endParaRPr>
          </a:p>
          <a:p>
            <a:pPr>
              <a:defRPr/>
            </a:pPr>
            <a:endParaRPr lang="zh-TW" altLang="zh-TW" sz="2400" b="1" dirty="0">
              <a:latin typeface="+mn-ea"/>
            </a:endParaRPr>
          </a:p>
        </p:txBody>
      </p:sp>
      <p:sp>
        <p:nvSpPr>
          <p:cNvPr id="3" name="投影片編號版面配置區 2"/>
          <p:cNvSpPr>
            <a:spLocks noGrp="1"/>
          </p:cNvSpPr>
          <p:nvPr>
            <p:ph type="sldNum" sz="quarter" idx="12"/>
          </p:nvPr>
        </p:nvSpPr>
        <p:spPr/>
        <p:txBody>
          <a:bodyPr/>
          <a:lstStyle/>
          <a:p>
            <a:fld id="{1118FB7C-3051-423D-B140-B22D31D849CF}" type="slidenum">
              <a:rPr lang="zh-TW" altLang="en-US" smtClean="0"/>
              <a:pPr/>
              <a:t>182</a:t>
            </a:fld>
            <a:endParaRPr lang="zh-TW" altLang="en-US"/>
          </a:p>
        </p:txBody>
      </p:sp>
    </p:spTree>
    <p:extLst>
      <p:ext uri="{BB962C8B-B14F-4D97-AF65-F5344CB8AC3E}">
        <p14:creationId xmlns:p14="http://schemas.microsoft.com/office/powerpoint/2010/main" val="2866127365"/>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a:xfrm>
            <a:off x="539750" y="333375"/>
            <a:ext cx="8424863" cy="719138"/>
          </a:xfrm>
          <a:solidFill>
            <a:srgbClr val="FFFF00"/>
          </a:solidFill>
        </p:spPr>
        <p:txBody>
          <a:bodyPr/>
          <a:lstStyle/>
          <a:p>
            <a:pPr algn="ctr" eaLnBrk="1" hangingPunct="1">
              <a:defRPr/>
            </a:pPr>
            <a:r>
              <a:rPr lang="zh-TW" altLang="en-US" sz="3600" b="1" dirty="0" smtClean="0">
                <a:solidFill>
                  <a:srgbClr val="FF0000"/>
                </a:solidFill>
                <a:latin typeface="+mj-ea"/>
              </a:rPr>
              <a:t>議題：政府資訊服務採購作業指引</a:t>
            </a:r>
            <a:r>
              <a:rPr lang="en-US" altLang="zh-TW" sz="3600" b="1" dirty="0" smtClean="0">
                <a:solidFill>
                  <a:srgbClr val="FF0000"/>
                </a:solidFill>
                <a:latin typeface="+mj-ea"/>
              </a:rPr>
              <a:t>2</a:t>
            </a:r>
            <a:endParaRPr lang="zh-TW" altLang="en-US" sz="3600" b="1" dirty="0" smtClean="0">
              <a:latin typeface="+mj-ea"/>
            </a:endParaRPr>
          </a:p>
        </p:txBody>
      </p:sp>
      <p:sp>
        <p:nvSpPr>
          <p:cNvPr id="99331" name="Rectangle 3"/>
          <p:cNvSpPr>
            <a:spLocks noGrp="1" noChangeArrowheads="1"/>
          </p:cNvSpPr>
          <p:nvPr>
            <p:ph type="body" idx="1"/>
          </p:nvPr>
        </p:nvSpPr>
        <p:spPr>
          <a:xfrm>
            <a:off x="395288" y="1125538"/>
            <a:ext cx="8497887" cy="5327650"/>
          </a:xfrm>
        </p:spPr>
        <p:txBody>
          <a:bodyPr/>
          <a:lstStyle/>
          <a:p>
            <a:pPr>
              <a:lnSpc>
                <a:spcPts val="2700"/>
              </a:lnSpc>
              <a:defRPr/>
            </a:pPr>
            <a:r>
              <a:rPr lang="zh-TW" altLang="zh-TW" sz="2400" b="1" dirty="0">
                <a:solidFill>
                  <a:srgbClr val="0000FF"/>
                </a:solidFill>
              </a:rPr>
              <a:t>二、 廠商資格</a:t>
            </a:r>
          </a:p>
          <a:p>
            <a:pPr>
              <a:lnSpc>
                <a:spcPts val="2700"/>
              </a:lnSpc>
              <a:buFont typeface="Arial" panose="020B0604020202020204" pitchFamily="34" charset="0"/>
              <a:buChar char="•"/>
              <a:defRPr/>
            </a:pPr>
            <a:r>
              <a:rPr lang="en-US" altLang="zh-TW" sz="2400" b="1" dirty="0"/>
              <a:t>(</a:t>
            </a:r>
            <a:r>
              <a:rPr lang="zh-TW" altLang="zh-TW" sz="2400" b="1" dirty="0"/>
              <a:t>一</a:t>
            </a:r>
            <a:r>
              <a:rPr lang="en-US" altLang="zh-TW" sz="2400" b="1" dirty="0"/>
              <a:t>) </a:t>
            </a:r>
            <a:r>
              <a:rPr lang="zh-TW" altLang="zh-TW" sz="2400" b="1" dirty="0"/>
              <a:t>評估是否允許陸資廠商參與</a:t>
            </a:r>
            <a:r>
              <a:rPr lang="zh-TW" altLang="zh-TW" sz="2400" b="1" dirty="0" smtClean="0"/>
              <a:t>：</a:t>
            </a:r>
            <a:r>
              <a:rPr lang="en-US" altLang="zh-TW" sz="2400" b="1" dirty="0" smtClean="0"/>
              <a:t/>
            </a:r>
            <a:br>
              <a:rPr lang="en-US" altLang="zh-TW" sz="2400" b="1" dirty="0" smtClean="0"/>
            </a:br>
            <a:r>
              <a:rPr lang="zh-TW" altLang="zh-TW" sz="2400" b="1" dirty="0" smtClean="0"/>
              <a:t>參閱工程會</a:t>
            </a:r>
            <a:r>
              <a:rPr lang="en-US" altLang="zh-TW" sz="2400" b="1" dirty="0" smtClean="0"/>
              <a:t>107</a:t>
            </a:r>
            <a:r>
              <a:rPr lang="zh-TW" altLang="zh-TW" sz="2400" b="1" dirty="0"/>
              <a:t>年</a:t>
            </a:r>
            <a:r>
              <a:rPr lang="en-US" altLang="zh-TW" sz="2400" b="1" dirty="0"/>
              <a:t>12</a:t>
            </a:r>
            <a:r>
              <a:rPr lang="zh-TW" altLang="zh-TW" sz="2400" b="1" dirty="0"/>
              <a:t>月</a:t>
            </a:r>
            <a:r>
              <a:rPr lang="en-US" altLang="zh-TW" sz="2400" b="1" dirty="0"/>
              <a:t>20</a:t>
            </a:r>
            <a:r>
              <a:rPr lang="zh-TW" altLang="zh-TW" sz="2400" b="1" dirty="0"/>
              <a:t>日工程企字第</a:t>
            </a:r>
            <a:r>
              <a:rPr lang="en-US" altLang="zh-TW" sz="2400" b="1" dirty="0"/>
              <a:t>1070050131</a:t>
            </a:r>
            <a:r>
              <a:rPr lang="zh-TW" altLang="zh-TW" sz="2400" b="1" dirty="0"/>
              <a:t>號函。</a:t>
            </a:r>
          </a:p>
          <a:p>
            <a:pPr>
              <a:lnSpc>
                <a:spcPts val="2700"/>
              </a:lnSpc>
              <a:buFont typeface="Arial" panose="020B0604020202020204" pitchFamily="34" charset="0"/>
              <a:buChar char="•"/>
              <a:defRPr/>
            </a:pPr>
            <a:r>
              <a:rPr lang="en-US" altLang="zh-TW" sz="2400" b="1" dirty="0"/>
              <a:t>(</a:t>
            </a:r>
            <a:r>
              <a:rPr lang="zh-TW" altLang="zh-TW" sz="2400" b="1" dirty="0"/>
              <a:t>二</a:t>
            </a:r>
            <a:r>
              <a:rPr lang="en-US" altLang="zh-TW" sz="2400" b="1" dirty="0"/>
              <a:t>) </a:t>
            </a:r>
            <a:r>
              <a:rPr lang="zh-TW" altLang="zh-TW" sz="2400" b="1" dirty="0"/>
              <a:t>必要時限制廠商資金來源比例</a:t>
            </a:r>
            <a:r>
              <a:rPr lang="zh-TW" altLang="zh-TW" sz="2400" b="1" dirty="0" smtClean="0"/>
              <a:t>：</a:t>
            </a:r>
            <a:endParaRPr lang="zh-TW" altLang="zh-TW" sz="2400" b="1" dirty="0"/>
          </a:p>
          <a:p>
            <a:pPr>
              <a:lnSpc>
                <a:spcPts val="2700"/>
              </a:lnSpc>
              <a:defRPr/>
            </a:pPr>
            <a:r>
              <a:rPr lang="zh-TW" altLang="zh-TW" sz="2400" b="1" dirty="0">
                <a:solidFill>
                  <a:srgbClr val="0000FF"/>
                </a:solidFill>
              </a:rPr>
              <a:t>三、 需求文件</a:t>
            </a:r>
          </a:p>
          <a:p>
            <a:pPr>
              <a:lnSpc>
                <a:spcPts val="2700"/>
              </a:lnSpc>
              <a:buFont typeface="Arial" panose="020B0604020202020204" pitchFamily="34" charset="0"/>
              <a:buChar char="•"/>
              <a:defRPr/>
            </a:pPr>
            <a:r>
              <a:rPr lang="en-US" altLang="zh-TW" sz="2400" b="1" dirty="0"/>
              <a:t>(</a:t>
            </a:r>
            <a:r>
              <a:rPr lang="zh-TW" altLang="zh-TW" sz="2400" b="1" dirty="0"/>
              <a:t>一</a:t>
            </a:r>
            <a:r>
              <a:rPr lang="en-US" altLang="zh-TW" sz="2400" b="1" dirty="0"/>
              <a:t>) </a:t>
            </a:r>
            <a:r>
              <a:rPr lang="zh-TW" altLang="zh-TW" sz="2400" b="1" dirty="0"/>
              <a:t>詳列機關招標需求</a:t>
            </a:r>
            <a:r>
              <a:rPr lang="zh-TW" altLang="zh-TW" sz="2400" b="1" dirty="0" smtClean="0"/>
              <a:t>：參閱</a:t>
            </a:r>
            <a:r>
              <a:rPr lang="zh-TW" altLang="zh-TW" sz="2400" b="1" dirty="0"/>
              <a:t>工程會</a:t>
            </a:r>
            <a:r>
              <a:rPr lang="en-US" altLang="zh-TW" sz="2400" b="1" dirty="0"/>
              <a:t>111</a:t>
            </a:r>
            <a:r>
              <a:rPr lang="zh-TW" altLang="zh-TW" sz="2400" b="1" dirty="0"/>
              <a:t>年</a:t>
            </a:r>
            <a:r>
              <a:rPr lang="en-US" altLang="zh-TW" sz="2400" b="1" dirty="0"/>
              <a:t>9</a:t>
            </a:r>
            <a:r>
              <a:rPr lang="zh-TW" altLang="zh-TW" sz="2400" b="1" dirty="0"/>
              <a:t>月</a:t>
            </a:r>
            <a:r>
              <a:rPr lang="en-US" altLang="zh-TW" sz="2400" b="1" dirty="0"/>
              <a:t>22</a:t>
            </a:r>
            <a:r>
              <a:rPr lang="zh-TW" altLang="zh-TW" sz="2400" b="1" dirty="0"/>
              <a:t>日工程資字第</a:t>
            </a:r>
            <a:r>
              <a:rPr lang="en-US" altLang="zh-TW" sz="2400" b="1" dirty="0"/>
              <a:t>1111500157</a:t>
            </a:r>
            <a:r>
              <a:rPr lang="zh-TW" altLang="zh-TW" sz="2400" b="1" dirty="0"/>
              <a:t>號函檢送之「資訊服務採購需求確認之對策與作法」</a:t>
            </a:r>
            <a:r>
              <a:rPr lang="zh-TW" altLang="zh-TW" sz="2400" b="1" dirty="0" smtClean="0"/>
              <a:t>。</a:t>
            </a:r>
            <a:endParaRPr lang="en-US" altLang="zh-TW" sz="2400" b="1" dirty="0" smtClean="0"/>
          </a:p>
          <a:p>
            <a:pPr>
              <a:lnSpc>
                <a:spcPts val="2700"/>
              </a:lnSpc>
              <a:buFont typeface="Arial" panose="020B0604020202020204" pitchFamily="34" charset="0"/>
              <a:buChar char="•"/>
              <a:defRPr/>
            </a:pPr>
            <a:r>
              <a:rPr lang="en-US" altLang="zh-TW" sz="2400" b="1" dirty="0" smtClean="0"/>
              <a:t>(</a:t>
            </a:r>
            <a:r>
              <a:rPr lang="zh-TW" altLang="zh-TW" sz="2400" b="1" dirty="0"/>
              <a:t>二</a:t>
            </a:r>
            <a:r>
              <a:rPr lang="en-US" altLang="zh-TW" sz="2400" b="1" dirty="0"/>
              <a:t>) </a:t>
            </a:r>
            <a:r>
              <a:rPr lang="zh-TW" altLang="zh-TW" sz="2400" b="1" dirty="0"/>
              <a:t>載明服務水準及資安</a:t>
            </a:r>
            <a:r>
              <a:rPr lang="zh-TW" altLang="zh-TW" sz="2400" b="1" dirty="0" smtClean="0"/>
              <a:t>要求</a:t>
            </a:r>
            <a:endParaRPr lang="en-US" altLang="zh-TW" sz="2400" b="1" dirty="0" smtClean="0"/>
          </a:p>
          <a:p>
            <a:pPr>
              <a:lnSpc>
                <a:spcPts val="2700"/>
              </a:lnSpc>
              <a:buFont typeface="Arial" panose="020B0604020202020204" pitchFamily="34" charset="0"/>
              <a:buChar char="•"/>
              <a:defRPr/>
            </a:pPr>
            <a:r>
              <a:rPr lang="en-US" altLang="zh-TW" sz="2400" b="1" dirty="0" smtClean="0"/>
              <a:t>(</a:t>
            </a:r>
            <a:r>
              <a:rPr lang="zh-TW" altLang="zh-TW" sz="2400" b="1" dirty="0"/>
              <a:t>三</a:t>
            </a:r>
            <a:r>
              <a:rPr lang="en-US" altLang="zh-TW" sz="2400" b="1" dirty="0"/>
              <a:t>) </a:t>
            </a:r>
            <a:r>
              <a:rPr lang="zh-TW" altLang="zh-TW" sz="2400" b="1" dirty="0"/>
              <a:t>使用政府資料傳輸平臺及納入零信任</a:t>
            </a:r>
            <a:r>
              <a:rPr lang="zh-TW" altLang="zh-TW" sz="2400" b="1" dirty="0" smtClean="0"/>
              <a:t>架構</a:t>
            </a:r>
            <a:endParaRPr lang="en-US" altLang="zh-TW" sz="2400" b="1" dirty="0" smtClean="0"/>
          </a:p>
          <a:p>
            <a:pPr>
              <a:lnSpc>
                <a:spcPts val="2700"/>
              </a:lnSpc>
              <a:buFont typeface="Arial" panose="020B0604020202020204" pitchFamily="34" charset="0"/>
              <a:buChar char="•"/>
              <a:defRPr/>
            </a:pPr>
            <a:r>
              <a:rPr lang="en-US" altLang="zh-TW" sz="2400" b="1" dirty="0" smtClean="0"/>
              <a:t>(</a:t>
            </a:r>
            <a:r>
              <a:rPr lang="zh-TW" altLang="zh-TW" sz="2400" b="1" dirty="0"/>
              <a:t>四</a:t>
            </a:r>
            <a:r>
              <a:rPr lang="en-US" altLang="zh-TW" sz="2400" b="1" dirty="0"/>
              <a:t>) </a:t>
            </a:r>
            <a:r>
              <a:rPr lang="zh-TW" altLang="zh-TW" sz="2400" b="1" dirty="0"/>
              <a:t>要求廠商投標時載明執行</a:t>
            </a:r>
            <a:r>
              <a:rPr lang="zh-TW" altLang="zh-TW" sz="2400" b="1" dirty="0" smtClean="0"/>
              <a:t>規劃</a:t>
            </a:r>
            <a:endParaRPr lang="en-US" altLang="zh-TW" sz="2400" b="1" dirty="0" smtClean="0"/>
          </a:p>
          <a:p>
            <a:pPr>
              <a:lnSpc>
                <a:spcPts val="2700"/>
              </a:lnSpc>
              <a:buFont typeface="Arial" panose="020B0604020202020204" pitchFamily="34" charset="0"/>
              <a:buChar char="•"/>
              <a:defRPr/>
            </a:pPr>
            <a:r>
              <a:rPr lang="en-US" altLang="zh-TW" sz="2400" b="1" dirty="0" smtClean="0"/>
              <a:t>(</a:t>
            </a:r>
            <a:r>
              <a:rPr lang="zh-TW" altLang="zh-TW" sz="2400" b="1" dirty="0"/>
              <a:t>五</a:t>
            </a:r>
            <a:r>
              <a:rPr lang="en-US" altLang="zh-TW" sz="2400" b="1" dirty="0"/>
              <a:t>) </a:t>
            </a:r>
            <a:r>
              <a:rPr lang="zh-TW" altLang="zh-TW" sz="2400" b="1" dirty="0">
                <a:solidFill>
                  <a:srgbClr val="FF0000"/>
                </a:solidFill>
              </a:rPr>
              <a:t>妥適訂定招標文件所載之主要部分</a:t>
            </a:r>
            <a:r>
              <a:rPr lang="zh-TW" altLang="zh-TW" sz="2400" b="1" dirty="0" smtClean="0">
                <a:solidFill>
                  <a:srgbClr val="FF0000"/>
                </a:solidFill>
              </a:rPr>
              <a:t>：不宜</a:t>
            </a:r>
            <a:r>
              <a:rPr lang="zh-TW" altLang="zh-TW" sz="2400" b="1" dirty="0">
                <a:solidFill>
                  <a:srgbClr val="FF0000"/>
                </a:solidFill>
              </a:rPr>
              <a:t>逕明列所有工作項目均為主要部分</a:t>
            </a:r>
            <a:r>
              <a:rPr lang="zh-TW" altLang="zh-TW" sz="2400" b="1" dirty="0" smtClean="0"/>
              <a:t>。</a:t>
            </a:r>
            <a:endParaRPr lang="zh-TW" altLang="zh-TW" sz="2400" b="1" dirty="0">
              <a:latin typeface="+mn-ea"/>
            </a:endParaRPr>
          </a:p>
        </p:txBody>
      </p:sp>
      <p:sp>
        <p:nvSpPr>
          <p:cNvPr id="3" name="投影片編號版面配置區 2"/>
          <p:cNvSpPr>
            <a:spLocks noGrp="1"/>
          </p:cNvSpPr>
          <p:nvPr>
            <p:ph type="sldNum" sz="quarter" idx="12"/>
          </p:nvPr>
        </p:nvSpPr>
        <p:spPr/>
        <p:txBody>
          <a:bodyPr/>
          <a:lstStyle/>
          <a:p>
            <a:fld id="{1118FB7C-3051-423D-B140-B22D31D849CF}" type="slidenum">
              <a:rPr lang="zh-TW" altLang="en-US" smtClean="0"/>
              <a:pPr/>
              <a:t>183</a:t>
            </a:fld>
            <a:endParaRPr lang="zh-TW" altLang="en-US"/>
          </a:p>
        </p:txBody>
      </p:sp>
    </p:spTree>
    <p:extLst>
      <p:ext uri="{BB962C8B-B14F-4D97-AF65-F5344CB8AC3E}">
        <p14:creationId xmlns:p14="http://schemas.microsoft.com/office/powerpoint/2010/main" val="1738744904"/>
      </p:ext>
    </p:extLst>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a:xfrm>
            <a:off x="539750" y="333375"/>
            <a:ext cx="8424863" cy="719138"/>
          </a:xfrm>
          <a:solidFill>
            <a:srgbClr val="FFFF00"/>
          </a:solidFill>
        </p:spPr>
        <p:txBody>
          <a:bodyPr/>
          <a:lstStyle/>
          <a:p>
            <a:pPr algn="ctr" eaLnBrk="1" hangingPunct="1">
              <a:defRPr/>
            </a:pPr>
            <a:r>
              <a:rPr lang="zh-TW" altLang="en-US" sz="3600" b="1" dirty="0" smtClean="0">
                <a:solidFill>
                  <a:srgbClr val="FF0000"/>
                </a:solidFill>
                <a:latin typeface="+mj-ea"/>
              </a:rPr>
              <a:t>議題：政府資訊服務採購作業指引</a:t>
            </a:r>
            <a:r>
              <a:rPr lang="en-US" altLang="zh-TW" sz="3600" b="1" dirty="0" smtClean="0">
                <a:solidFill>
                  <a:srgbClr val="FF0000"/>
                </a:solidFill>
                <a:latin typeface="+mj-ea"/>
              </a:rPr>
              <a:t>3</a:t>
            </a:r>
            <a:endParaRPr lang="zh-TW" altLang="en-US" sz="3600" b="1" dirty="0" smtClean="0">
              <a:latin typeface="+mj-ea"/>
            </a:endParaRPr>
          </a:p>
        </p:txBody>
      </p:sp>
      <p:sp>
        <p:nvSpPr>
          <p:cNvPr id="99331" name="Rectangle 3"/>
          <p:cNvSpPr>
            <a:spLocks noGrp="1" noChangeArrowheads="1"/>
          </p:cNvSpPr>
          <p:nvPr>
            <p:ph type="body" idx="1"/>
          </p:nvPr>
        </p:nvSpPr>
        <p:spPr>
          <a:xfrm>
            <a:off x="395288" y="1196975"/>
            <a:ext cx="8497887" cy="4824413"/>
          </a:xfrm>
        </p:spPr>
        <p:txBody>
          <a:bodyPr/>
          <a:lstStyle/>
          <a:p>
            <a:pPr>
              <a:defRPr/>
            </a:pPr>
            <a:r>
              <a:rPr lang="zh-TW" altLang="zh-TW" sz="2400" b="1" dirty="0">
                <a:solidFill>
                  <a:srgbClr val="0000FF"/>
                </a:solidFill>
              </a:rPr>
              <a:t>四、 招、決標作業</a:t>
            </a:r>
          </a:p>
          <a:p>
            <a:pPr>
              <a:buFont typeface="Arial" panose="020B0604020202020204" pitchFamily="34" charset="0"/>
              <a:buChar char="•"/>
              <a:defRPr/>
            </a:pPr>
            <a:r>
              <a:rPr lang="en-US" altLang="zh-TW" sz="2400" b="1" dirty="0">
                <a:solidFill>
                  <a:srgbClr val="FF0000"/>
                </a:solidFill>
              </a:rPr>
              <a:t>(</a:t>
            </a:r>
            <a:r>
              <a:rPr lang="zh-TW" altLang="zh-TW" sz="2400" b="1" dirty="0">
                <a:solidFill>
                  <a:srgbClr val="FF0000"/>
                </a:solidFill>
              </a:rPr>
              <a:t>一</a:t>
            </a:r>
            <a:r>
              <a:rPr lang="en-US" altLang="zh-TW" sz="2400" b="1" dirty="0">
                <a:solidFill>
                  <a:srgbClr val="FF0000"/>
                </a:solidFill>
              </a:rPr>
              <a:t>) </a:t>
            </a:r>
            <a:r>
              <a:rPr lang="zh-TW" altLang="zh-TW" sz="2400" b="1" dirty="0">
                <a:solidFill>
                  <a:srgbClr val="FF0000"/>
                </a:solidFill>
              </a:rPr>
              <a:t>載明固定價格決標者議價時不議減價格</a:t>
            </a:r>
            <a:r>
              <a:rPr lang="zh-TW" altLang="zh-TW" sz="2400" b="1" dirty="0" smtClean="0"/>
              <a:t>：招標</a:t>
            </a:r>
            <a:r>
              <a:rPr lang="zh-TW" altLang="zh-TW" sz="2400" b="1" dirty="0"/>
              <a:t>文件明定以固定費用決標，不議減價格</a:t>
            </a:r>
            <a:r>
              <a:rPr lang="zh-TW" altLang="zh-TW" sz="2400" b="1" dirty="0" smtClean="0"/>
              <a:t>。參閱</a:t>
            </a:r>
            <a:r>
              <a:rPr lang="zh-TW" altLang="zh-TW" sz="2400" b="1" dirty="0"/>
              <a:t>工程會</a:t>
            </a:r>
            <a:r>
              <a:rPr lang="en-US" altLang="zh-TW" sz="2400" b="1" dirty="0"/>
              <a:t>112</a:t>
            </a:r>
            <a:r>
              <a:rPr lang="zh-TW" altLang="zh-TW" sz="2400" b="1" dirty="0"/>
              <a:t>年</a:t>
            </a:r>
            <a:r>
              <a:rPr lang="en-US" altLang="zh-TW" sz="2400" b="1" dirty="0"/>
              <a:t>5</a:t>
            </a:r>
            <a:r>
              <a:rPr lang="zh-TW" altLang="zh-TW" sz="2400" b="1" dirty="0"/>
              <a:t>月</a:t>
            </a:r>
            <a:r>
              <a:rPr lang="en-US" altLang="zh-TW" sz="2400" b="1" dirty="0"/>
              <a:t>16</a:t>
            </a:r>
            <a:r>
              <a:rPr lang="zh-TW" altLang="zh-TW" sz="2400" b="1" dirty="0"/>
              <a:t>日工程企字第</a:t>
            </a:r>
            <a:r>
              <a:rPr lang="en-US" altLang="zh-TW" sz="2400" b="1" dirty="0"/>
              <a:t>11200030081</a:t>
            </a:r>
            <a:r>
              <a:rPr lang="zh-TW" altLang="zh-TW" sz="2400" b="1" dirty="0"/>
              <a:t>號函及「最有利標作業手冊」。</a:t>
            </a:r>
          </a:p>
          <a:p>
            <a:pPr>
              <a:buFont typeface="Arial" panose="020B0604020202020204" pitchFamily="34" charset="0"/>
              <a:buChar char="•"/>
              <a:defRPr/>
            </a:pPr>
            <a:r>
              <a:rPr lang="en-US" altLang="zh-TW" sz="2400" b="1" dirty="0"/>
              <a:t>(</a:t>
            </a:r>
            <a:r>
              <a:rPr lang="zh-TW" altLang="zh-TW" sz="2400" b="1" dirty="0"/>
              <a:t>二</a:t>
            </a:r>
            <a:r>
              <a:rPr lang="en-US" altLang="zh-TW" sz="2400" b="1" dirty="0"/>
              <a:t>) </a:t>
            </a:r>
            <a:r>
              <a:rPr lang="zh-TW" altLang="zh-TW" sz="2400" b="1" dirty="0"/>
              <a:t>評選項目考量廠商資安實績及作為</a:t>
            </a:r>
            <a:r>
              <a:rPr lang="zh-TW" altLang="zh-TW" sz="2400" b="1" dirty="0" smtClean="0"/>
              <a:t>：</a:t>
            </a:r>
            <a:r>
              <a:rPr lang="en-US" altLang="zh-TW" sz="2400" b="1" dirty="0" smtClean="0"/>
              <a:t/>
            </a:r>
            <a:br>
              <a:rPr lang="en-US" altLang="zh-TW" sz="2400" b="1" dirty="0" smtClean="0"/>
            </a:br>
            <a:r>
              <a:rPr lang="en-US" altLang="zh-TW" sz="2400" b="1" dirty="0" smtClean="0"/>
              <a:t>1.</a:t>
            </a:r>
            <a:r>
              <a:rPr lang="zh-TW" altLang="zh-TW" sz="2400" b="1" dirty="0" smtClean="0"/>
              <a:t>應</a:t>
            </a:r>
            <a:r>
              <a:rPr lang="zh-TW" altLang="zh-TW" sz="2400" b="1" dirty="0"/>
              <a:t>將「</a:t>
            </a:r>
            <a:r>
              <a:rPr lang="zh-TW" altLang="zh-TW" sz="2400" b="1" dirty="0">
                <a:solidFill>
                  <a:srgbClr val="0000FF"/>
                </a:solidFill>
              </a:rPr>
              <a:t>投標廠商資安作為</a:t>
            </a:r>
            <a:r>
              <a:rPr lang="zh-TW" altLang="zh-TW" sz="2400" b="1" dirty="0"/>
              <a:t>」</a:t>
            </a:r>
            <a:r>
              <a:rPr lang="zh-TW" altLang="zh-TW" sz="2400" b="1" dirty="0" smtClean="0"/>
              <a:t>納入評選</a:t>
            </a:r>
            <a:r>
              <a:rPr lang="zh-TW" altLang="zh-TW" sz="2400" b="1" dirty="0"/>
              <a:t>項目</a:t>
            </a:r>
            <a:r>
              <a:rPr lang="zh-TW" altLang="zh-TW" sz="2400" b="1" dirty="0" smtClean="0"/>
              <a:t>，一定比率配</a:t>
            </a:r>
            <a:r>
              <a:rPr lang="zh-TW" altLang="zh-TW" sz="2400" b="1" dirty="0"/>
              <a:t>分</a:t>
            </a:r>
            <a:r>
              <a:rPr lang="en-US" altLang="zh-TW" sz="2400" b="1" dirty="0"/>
              <a:t>(</a:t>
            </a:r>
            <a:r>
              <a:rPr lang="zh-TW" altLang="zh-TW" sz="2400" b="1" dirty="0" smtClean="0"/>
              <a:t>如</a:t>
            </a:r>
            <a:r>
              <a:rPr lang="en-US" altLang="zh-TW" sz="2400" b="1" dirty="0" smtClean="0">
                <a:solidFill>
                  <a:srgbClr val="0000FF"/>
                </a:solidFill>
              </a:rPr>
              <a:t>10</a:t>
            </a:r>
            <a:r>
              <a:rPr lang="en-US" altLang="zh-TW" sz="2400" b="1" dirty="0">
                <a:solidFill>
                  <a:srgbClr val="0000FF"/>
                </a:solidFill>
              </a:rPr>
              <a:t>%</a:t>
            </a:r>
            <a:r>
              <a:rPr lang="zh-TW" altLang="zh-TW" sz="2400" b="1" dirty="0">
                <a:solidFill>
                  <a:srgbClr val="0000FF"/>
                </a:solidFill>
              </a:rPr>
              <a:t>，依採購個案中資通系統或服務占比合理考量</a:t>
            </a:r>
            <a:r>
              <a:rPr lang="en-US" altLang="zh-TW" sz="2400" b="1" dirty="0" smtClean="0">
                <a:solidFill>
                  <a:srgbClr val="0000FF"/>
                </a:solidFill>
              </a:rPr>
              <a:t>)</a:t>
            </a:r>
            <a:r>
              <a:rPr lang="zh-TW" altLang="zh-TW" sz="2400" b="1" dirty="0" smtClean="0">
                <a:solidFill>
                  <a:srgbClr val="0000FF"/>
                </a:solidFill>
              </a:rPr>
              <a:t> 。</a:t>
            </a:r>
            <a:r>
              <a:rPr lang="en-US" altLang="zh-TW" sz="2400" b="1" dirty="0" smtClean="0">
                <a:solidFill>
                  <a:srgbClr val="0000FF"/>
                </a:solidFill>
              </a:rPr>
              <a:t/>
            </a:r>
            <a:br>
              <a:rPr lang="en-US" altLang="zh-TW" sz="2400" b="1" dirty="0" smtClean="0">
                <a:solidFill>
                  <a:srgbClr val="0000FF"/>
                </a:solidFill>
              </a:rPr>
            </a:br>
            <a:r>
              <a:rPr lang="en-US" altLang="zh-TW" sz="2400" b="1" dirty="0" smtClean="0">
                <a:solidFill>
                  <a:srgbClr val="0000FF"/>
                </a:solidFill>
              </a:rPr>
              <a:t>2</a:t>
            </a:r>
            <a:r>
              <a:rPr lang="en-US" altLang="zh-TW" sz="2400" b="1" dirty="0">
                <a:solidFill>
                  <a:srgbClr val="0000FF"/>
                </a:solidFill>
              </a:rPr>
              <a:t>. </a:t>
            </a:r>
            <a:r>
              <a:rPr lang="zh-TW" altLang="zh-TW" sz="2400" b="1" dirty="0" smtClean="0">
                <a:solidFill>
                  <a:srgbClr val="FF0000"/>
                </a:solidFill>
              </a:rPr>
              <a:t>評選</a:t>
            </a:r>
            <a:r>
              <a:rPr lang="zh-TW" altLang="zh-TW" sz="2400" b="1" dirty="0">
                <a:solidFill>
                  <a:srgbClr val="FF0000"/>
                </a:solidFill>
              </a:rPr>
              <a:t>委員</a:t>
            </a:r>
            <a:r>
              <a:rPr lang="zh-TW" altLang="zh-TW" sz="2400" b="1" dirty="0" smtClean="0">
                <a:solidFill>
                  <a:srgbClr val="FF0000"/>
                </a:solidFill>
              </a:rPr>
              <a:t>應至少</a:t>
            </a:r>
            <a:r>
              <a:rPr lang="en-US" altLang="zh-TW" sz="2400" b="1" dirty="0">
                <a:solidFill>
                  <a:srgbClr val="FF0000"/>
                </a:solidFill>
              </a:rPr>
              <a:t>1</a:t>
            </a:r>
            <a:r>
              <a:rPr lang="zh-TW" altLang="zh-TW" sz="2400" b="1" dirty="0">
                <a:solidFill>
                  <a:srgbClr val="FF0000"/>
                </a:solidFill>
              </a:rPr>
              <a:t>位資安專業人員</a:t>
            </a:r>
            <a:r>
              <a:rPr lang="zh-TW" altLang="zh-TW" sz="2400" b="1" dirty="0"/>
              <a:t>；如非採準用最有利</a:t>
            </a:r>
            <a:r>
              <a:rPr lang="zh-TW" altLang="zh-TW" sz="2400" b="1" dirty="0" smtClean="0"/>
              <a:t>標者，</a:t>
            </a:r>
            <a:r>
              <a:rPr lang="zh-TW" altLang="zh-TW" sz="2400" b="1" dirty="0">
                <a:solidFill>
                  <a:srgbClr val="0000FF"/>
                </a:solidFill>
              </a:rPr>
              <a:t>機關至少</a:t>
            </a:r>
            <a:r>
              <a:rPr lang="en-US" altLang="zh-TW" sz="2400" b="1" dirty="0">
                <a:solidFill>
                  <a:srgbClr val="0000FF"/>
                </a:solidFill>
              </a:rPr>
              <a:t>1</a:t>
            </a:r>
            <a:r>
              <a:rPr lang="zh-TW" altLang="zh-TW" sz="2400" b="1" dirty="0">
                <a:solidFill>
                  <a:srgbClr val="0000FF"/>
                </a:solidFill>
              </a:rPr>
              <a:t>位資安專業人員</a:t>
            </a:r>
            <a:r>
              <a:rPr lang="zh-TW" altLang="zh-TW" sz="2400" b="1" dirty="0" smtClean="0"/>
              <a:t>，擇</a:t>
            </a:r>
            <a:r>
              <a:rPr lang="zh-TW" altLang="zh-TW" sz="2400" b="1" dirty="0"/>
              <a:t>定具資安能力之廠商。</a:t>
            </a:r>
          </a:p>
          <a:p>
            <a:pPr>
              <a:buFont typeface="Arial" panose="020B0604020202020204" pitchFamily="34" charset="0"/>
              <a:buChar char="•"/>
              <a:defRPr/>
            </a:pPr>
            <a:r>
              <a:rPr lang="en-US" altLang="zh-TW" sz="2400" b="1" dirty="0"/>
              <a:t>(</a:t>
            </a:r>
            <a:r>
              <a:rPr lang="zh-TW" altLang="zh-TW" sz="2400" b="1" dirty="0"/>
              <a:t>三</a:t>
            </a:r>
            <a:r>
              <a:rPr lang="en-US" altLang="zh-TW" sz="2400" b="1" dirty="0"/>
              <a:t>) </a:t>
            </a:r>
            <a:r>
              <a:rPr lang="zh-TW" altLang="zh-TW" sz="2400" b="1" dirty="0"/>
              <a:t>評選項目不得列「回饋」項目</a:t>
            </a:r>
            <a:r>
              <a:rPr lang="zh-TW" altLang="zh-TW" sz="2400" b="1" dirty="0" smtClean="0"/>
              <a:t>：</a:t>
            </a:r>
            <a:r>
              <a:rPr lang="en-US" altLang="zh-TW" sz="2400" b="1" dirty="0" smtClean="0"/>
              <a:t/>
            </a:r>
            <a:br>
              <a:rPr lang="en-US" altLang="zh-TW" sz="2400" b="1" dirty="0" smtClean="0"/>
            </a:br>
            <a:r>
              <a:rPr lang="zh-TW" altLang="zh-TW" sz="2400" b="1" dirty="0" smtClean="0"/>
              <a:t>評選</a:t>
            </a:r>
            <a:r>
              <a:rPr lang="zh-TW" altLang="zh-TW" sz="2400" b="1" dirty="0"/>
              <a:t>項目</a:t>
            </a:r>
            <a:r>
              <a:rPr lang="zh-TW" altLang="zh-TW" sz="2400" b="1" dirty="0">
                <a:solidFill>
                  <a:srgbClr val="FF0000"/>
                </a:solidFill>
              </a:rPr>
              <a:t>得列「創意」項目</a:t>
            </a:r>
            <a:r>
              <a:rPr lang="zh-TW" altLang="zh-TW" sz="2400" b="1" dirty="0" smtClean="0"/>
              <a:t>，不得</a:t>
            </a:r>
            <a:r>
              <a:rPr lang="zh-TW" altLang="zh-TW" sz="2400" b="1" dirty="0"/>
              <a:t>列「</a:t>
            </a:r>
            <a:r>
              <a:rPr lang="zh-TW" altLang="zh-TW" sz="2400" b="1" dirty="0">
                <a:solidFill>
                  <a:srgbClr val="0000FF"/>
                </a:solidFill>
              </a:rPr>
              <a:t>回饋</a:t>
            </a:r>
            <a:r>
              <a:rPr lang="zh-TW" altLang="zh-TW" sz="2400" b="1" dirty="0"/>
              <a:t>」</a:t>
            </a:r>
            <a:r>
              <a:rPr lang="zh-TW" altLang="zh-TW" sz="2400" b="1" dirty="0" smtClean="0"/>
              <a:t>項目，</a:t>
            </a:r>
            <a:r>
              <a:rPr lang="zh-TW" altLang="zh-TW" sz="2400" b="1" dirty="0" smtClean="0">
                <a:solidFill>
                  <a:srgbClr val="0000FF"/>
                </a:solidFill>
              </a:rPr>
              <a:t>不</a:t>
            </a:r>
            <a:r>
              <a:rPr lang="zh-TW" altLang="zh-TW" sz="2400" b="1" dirty="0" smtClean="0"/>
              <a:t>得</a:t>
            </a:r>
            <a:r>
              <a:rPr lang="zh-TW" altLang="zh-TW" sz="2400" b="1" dirty="0" smtClean="0">
                <a:solidFill>
                  <a:srgbClr val="0000FF"/>
                </a:solidFill>
              </a:rPr>
              <a:t>要求</a:t>
            </a:r>
            <a:r>
              <a:rPr lang="zh-TW" altLang="zh-TW" sz="2400" b="1" dirty="0">
                <a:solidFill>
                  <a:srgbClr val="0000FF"/>
                </a:solidFill>
              </a:rPr>
              <a:t>廠商提供機關優惠回饋</a:t>
            </a:r>
            <a:r>
              <a:rPr lang="zh-TW" altLang="zh-TW" sz="2400" b="1" dirty="0" smtClean="0"/>
              <a:t>。</a:t>
            </a:r>
            <a:endParaRPr lang="zh-TW" altLang="zh-TW" sz="2400" b="1" dirty="0">
              <a:latin typeface="+mn-ea"/>
            </a:endParaRPr>
          </a:p>
        </p:txBody>
      </p:sp>
      <p:sp>
        <p:nvSpPr>
          <p:cNvPr id="3" name="投影片編號版面配置區 2"/>
          <p:cNvSpPr>
            <a:spLocks noGrp="1"/>
          </p:cNvSpPr>
          <p:nvPr>
            <p:ph type="sldNum" sz="quarter" idx="12"/>
          </p:nvPr>
        </p:nvSpPr>
        <p:spPr/>
        <p:txBody>
          <a:bodyPr/>
          <a:lstStyle/>
          <a:p>
            <a:fld id="{1118FB7C-3051-423D-B140-B22D31D849CF}" type="slidenum">
              <a:rPr lang="zh-TW" altLang="en-US" smtClean="0"/>
              <a:pPr/>
              <a:t>184</a:t>
            </a:fld>
            <a:endParaRPr lang="zh-TW" altLang="en-US"/>
          </a:p>
        </p:txBody>
      </p:sp>
    </p:spTree>
    <p:extLst>
      <p:ext uri="{BB962C8B-B14F-4D97-AF65-F5344CB8AC3E}">
        <p14:creationId xmlns:p14="http://schemas.microsoft.com/office/powerpoint/2010/main" val="4121025499"/>
      </p:ext>
    </p:extLst>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a:xfrm>
            <a:off x="539750" y="333375"/>
            <a:ext cx="8424863" cy="719138"/>
          </a:xfrm>
          <a:solidFill>
            <a:srgbClr val="FFFF00"/>
          </a:solidFill>
        </p:spPr>
        <p:txBody>
          <a:bodyPr/>
          <a:lstStyle/>
          <a:p>
            <a:pPr algn="ctr" eaLnBrk="1" hangingPunct="1">
              <a:defRPr/>
            </a:pPr>
            <a:r>
              <a:rPr lang="zh-TW" altLang="en-US" sz="2800" b="1" dirty="0" smtClean="0">
                <a:solidFill>
                  <a:srgbClr val="FF0000"/>
                </a:solidFill>
                <a:latin typeface="+mj-ea"/>
              </a:rPr>
              <a:t>工程會 </a:t>
            </a:r>
            <a:r>
              <a:rPr lang="en-US" altLang="zh-TW" sz="2800" b="1" dirty="0" smtClean="0">
                <a:solidFill>
                  <a:srgbClr val="FF0000"/>
                </a:solidFill>
                <a:latin typeface="+mj-ea"/>
              </a:rPr>
              <a:t>112</a:t>
            </a:r>
            <a:r>
              <a:rPr lang="zh-TW" altLang="en-US" sz="2800" b="1" dirty="0" smtClean="0">
                <a:solidFill>
                  <a:srgbClr val="FF0000"/>
                </a:solidFill>
                <a:latin typeface="+mj-ea"/>
              </a:rPr>
              <a:t>年</a:t>
            </a:r>
            <a:r>
              <a:rPr lang="en-US" altLang="zh-TW" sz="2800" b="1" dirty="0" smtClean="0">
                <a:solidFill>
                  <a:srgbClr val="FF0000"/>
                </a:solidFill>
                <a:latin typeface="+mj-ea"/>
              </a:rPr>
              <a:t>05</a:t>
            </a:r>
            <a:r>
              <a:rPr lang="zh-TW" altLang="en-US" sz="2800" b="1" dirty="0" smtClean="0">
                <a:solidFill>
                  <a:srgbClr val="FF0000"/>
                </a:solidFill>
                <a:latin typeface="+mj-ea"/>
              </a:rPr>
              <a:t>月</a:t>
            </a:r>
            <a:r>
              <a:rPr lang="en-US" altLang="zh-TW" sz="2800" b="1" dirty="0" smtClean="0">
                <a:solidFill>
                  <a:srgbClr val="FF0000"/>
                </a:solidFill>
                <a:latin typeface="+mj-ea"/>
              </a:rPr>
              <a:t>16</a:t>
            </a:r>
            <a:r>
              <a:rPr lang="zh-TW" altLang="en-US" sz="2800" b="1" dirty="0" smtClean="0">
                <a:solidFill>
                  <a:srgbClr val="FF0000"/>
                </a:solidFill>
                <a:latin typeface="+mj-ea"/>
              </a:rPr>
              <a:t>日工程企字第</a:t>
            </a:r>
            <a:r>
              <a:rPr lang="en-US" altLang="zh-TW" sz="2800" b="1" dirty="0" smtClean="0">
                <a:solidFill>
                  <a:srgbClr val="FF0000"/>
                </a:solidFill>
                <a:latin typeface="+mj-ea"/>
              </a:rPr>
              <a:t>11200030081</a:t>
            </a:r>
            <a:r>
              <a:rPr lang="zh-TW" altLang="en-US" sz="2800" b="1" dirty="0" smtClean="0">
                <a:solidFill>
                  <a:srgbClr val="FF0000"/>
                </a:solidFill>
                <a:latin typeface="+mj-ea"/>
              </a:rPr>
              <a:t>號函</a:t>
            </a:r>
          </a:p>
        </p:txBody>
      </p:sp>
      <p:sp>
        <p:nvSpPr>
          <p:cNvPr id="99331" name="Rectangle 3"/>
          <p:cNvSpPr>
            <a:spLocks noGrp="1" noChangeArrowheads="1"/>
          </p:cNvSpPr>
          <p:nvPr>
            <p:ph type="body" idx="1"/>
          </p:nvPr>
        </p:nvSpPr>
        <p:spPr>
          <a:xfrm>
            <a:off x="395288" y="1196975"/>
            <a:ext cx="8497887" cy="4824413"/>
          </a:xfrm>
        </p:spPr>
        <p:txBody>
          <a:bodyPr/>
          <a:lstStyle/>
          <a:p>
            <a:pPr>
              <a:defRPr/>
            </a:pPr>
            <a:r>
              <a:rPr lang="zh-TW" altLang="zh-TW" sz="2400" b="1" dirty="0" smtClean="0">
                <a:latin typeface="+mj-ea"/>
                <a:ea typeface="+mj-ea"/>
              </a:rPr>
              <a:t>依政府採購法第</a:t>
            </a:r>
            <a:r>
              <a:rPr lang="en-US" altLang="zh-TW" sz="2400" b="1" dirty="0">
                <a:latin typeface="+mj-ea"/>
                <a:ea typeface="+mj-ea"/>
              </a:rPr>
              <a:t>22</a:t>
            </a:r>
            <a:r>
              <a:rPr lang="zh-TW" altLang="zh-TW" sz="2400" b="1" dirty="0">
                <a:latin typeface="+mj-ea"/>
                <a:ea typeface="+mj-ea"/>
              </a:rPr>
              <a:t>條第</a:t>
            </a:r>
            <a:r>
              <a:rPr lang="en-US" altLang="zh-TW" sz="2400" b="1" dirty="0">
                <a:latin typeface="+mj-ea"/>
                <a:ea typeface="+mj-ea"/>
              </a:rPr>
              <a:t>1</a:t>
            </a:r>
            <a:r>
              <a:rPr lang="zh-TW" altLang="zh-TW" sz="2400" b="1" dirty="0">
                <a:latin typeface="+mj-ea"/>
                <a:ea typeface="+mj-ea"/>
              </a:rPr>
              <a:t>項第</a:t>
            </a:r>
            <a:r>
              <a:rPr lang="en-US" altLang="zh-TW" sz="2400" b="1" dirty="0">
                <a:latin typeface="+mj-ea"/>
                <a:ea typeface="+mj-ea"/>
              </a:rPr>
              <a:t>9</a:t>
            </a:r>
            <a:r>
              <a:rPr lang="zh-TW" altLang="zh-TW" sz="2400" b="1" dirty="0">
                <a:latin typeface="+mj-ea"/>
                <a:ea typeface="+mj-ea"/>
              </a:rPr>
              <a:t>款</a:t>
            </a:r>
            <a:r>
              <a:rPr lang="zh-TW" altLang="zh-TW" sz="2400" b="1" dirty="0">
                <a:solidFill>
                  <a:srgbClr val="FF0000"/>
                </a:solidFill>
                <a:latin typeface="+mj-ea"/>
                <a:ea typeface="+mj-ea"/>
              </a:rPr>
              <a:t>辦理資訊服務採購，請採固定服務費用或費率辦</a:t>
            </a:r>
            <a:r>
              <a:rPr lang="zh-TW" altLang="zh-TW" sz="2400" b="1" dirty="0" smtClean="0">
                <a:solidFill>
                  <a:srgbClr val="FF0000"/>
                </a:solidFill>
                <a:latin typeface="+mj-ea"/>
                <a:ea typeface="+mj-ea"/>
              </a:rPr>
              <a:t>理</a:t>
            </a:r>
            <a:endParaRPr lang="en-US" altLang="zh-TW" sz="2400" b="1" dirty="0" smtClean="0">
              <a:solidFill>
                <a:srgbClr val="FF0000"/>
              </a:solidFill>
              <a:latin typeface="+mj-ea"/>
              <a:ea typeface="+mj-ea"/>
            </a:endParaRPr>
          </a:p>
          <a:p>
            <a:pPr>
              <a:buFont typeface="Arial" panose="020B0604020202020204" pitchFamily="34" charset="0"/>
              <a:buChar char="•"/>
              <a:defRPr/>
            </a:pPr>
            <a:r>
              <a:rPr lang="zh-TW" altLang="zh-TW" sz="2400" b="1" dirty="0" smtClean="0">
                <a:latin typeface="+mj-ea"/>
                <a:ea typeface="+mj-ea"/>
              </a:rPr>
              <a:t>依</a:t>
            </a:r>
            <a:r>
              <a:rPr lang="zh-TW" altLang="zh-TW" sz="2400" b="1" dirty="0">
                <a:latin typeface="+mj-ea"/>
                <a:ea typeface="+mj-ea"/>
              </a:rPr>
              <a:t>採購法第</a:t>
            </a:r>
            <a:r>
              <a:rPr lang="en-US" altLang="zh-TW" sz="2400" b="1" dirty="0">
                <a:latin typeface="+mj-ea"/>
                <a:ea typeface="+mj-ea"/>
              </a:rPr>
              <a:t>52</a:t>
            </a:r>
            <a:r>
              <a:rPr lang="zh-TW" altLang="zh-TW" sz="2400" b="1" dirty="0">
                <a:latin typeface="+mj-ea"/>
                <a:ea typeface="+mj-ea"/>
              </a:rPr>
              <a:t>條第</a:t>
            </a:r>
            <a:r>
              <a:rPr lang="en-US" altLang="zh-TW" sz="2400" b="1" dirty="0">
                <a:latin typeface="+mj-ea"/>
                <a:ea typeface="+mj-ea"/>
              </a:rPr>
              <a:t>2</a:t>
            </a:r>
            <a:r>
              <a:rPr lang="zh-TW" altLang="zh-TW" sz="2400" b="1" dirty="0">
                <a:latin typeface="+mj-ea"/>
                <a:ea typeface="+mj-ea"/>
              </a:rPr>
              <a:t>項</a:t>
            </a:r>
            <a:r>
              <a:rPr lang="zh-TW" altLang="zh-TW" sz="2400" b="1" dirty="0" smtClean="0">
                <a:latin typeface="+mj-ea"/>
                <a:ea typeface="+mj-ea"/>
              </a:rPr>
              <a:t>規定辦理所列勞</a:t>
            </a:r>
            <a:r>
              <a:rPr lang="zh-TW" altLang="zh-TW" sz="2400" b="1" dirty="0">
                <a:latin typeface="+mj-ea"/>
                <a:ea typeface="+mj-ea"/>
              </a:rPr>
              <a:t>務採購，以</a:t>
            </a:r>
            <a:r>
              <a:rPr lang="zh-TW" altLang="zh-TW" sz="2400" b="1" dirty="0">
                <a:solidFill>
                  <a:srgbClr val="0000FF"/>
                </a:solidFill>
                <a:latin typeface="+mj-ea"/>
                <a:ea typeface="+mj-ea"/>
              </a:rPr>
              <a:t>不訂底價之最有利標為原則</a:t>
            </a:r>
            <a:r>
              <a:rPr lang="zh-TW" altLang="zh-TW" sz="2400" b="1" dirty="0" smtClean="0">
                <a:latin typeface="+mj-ea"/>
                <a:ea typeface="+mj-ea"/>
              </a:rPr>
              <a:t>。</a:t>
            </a:r>
            <a:r>
              <a:rPr lang="en-US" altLang="zh-TW" sz="2400" b="1" dirty="0" smtClean="0">
                <a:latin typeface="+mj-ea"/>
                <a:ea typeface="+mj-ea"/>
              </a:rPr>
              <a:t>…</a:t>
            </a:r>
            <a:r>
              <a:rPr lang="zh-TW" altLang="zh-TW" sz="2400" b="1" dirty="0" smtClean="0">
                <a:latin typeface="+mj-ea"/>
                <a:ea typeface="+mj-ea"/>
              </a:rPr>
              <a:t>機關</a:t>
            </a:r>
            <a:r>
              <a:rPr lang="zh-TW" altLang="zh-TW" sz="2400" b="1" dirty="0">
                <a:latin typeface="+mj-ea"/>
                <a:ea typeface="+mj-ea"/>
              </a:rPr>
              <a:t>委託資訊服務廠商評選及計費</a:t>
            </a:r>
            <a:r>
              <a:rPr lang="zh-TW" altLang="zh-TW" sz="2400" b="1" dirty="0" smtClean="0">
                <a:latin typeface="+mj-ea"/>
                <a:ea typeface="+mj-ea"/>
              </a:rPr>
              <a:t>辦法第</a:t>
            </a:r>
            <a:r>
              <a:rPr lang="en-US" altLang="zh-TW" sz="2400" b="1" dirty="0">
                <a:latin typeface="+mj-ea"/>
                <a:ea typeface="+mj-ea"/>
              </a:rPr>
              <a:t>12</a:t>
            </a:r>
            <a:r>
              <a:rPr lang="zh-TW" altLang="zh-TW" sz="2400" b="1" dirty="0">
                <a:latin typeface="+mj-ea"/>
                <a:ea typeface="+mj-ea"/>
              </a:rPr>
              <a:t>條第</a:t>
            </a:r>
            <a:r>
              <a:rPr lang="en-US" altLang="zh-TW" sz="2400" b="1" dirty="0">
                <a:latin typeface="+mj-ea"/>
                <a:ea typeface="+mj-ea"/>
              </a:rPr>
              <a:t>1</a:t>
            </a:r>
            <a:r>
              <a:rPr lang="zh-TW" altLang="zh-TW" sz="2400" b="1" dirty="0">
                <a:latin typeface="+mj-ea"/>
                <a:ea typeface="+mj-ea"/>
              </a:rPr>
              <a:t>項第</a:t>
            </a:r>
            <a:r>
              <a:rPr lang="en-US" altLang="zh-TW" sz="2400" b="1" dirty="0">
                <a:latin typeface="+mj-ea"/>
                <a:ea typeface="+mj-ea"/>
              </a:rPr>
              <a:t>1</a:t>
            </a:r>
            <a:r>
              <a:rPr lang="zh-TW" altLang="zh-TW" sz="2400" b="1" dirty="0">
                <a:latin typeface="+mj-ea"/>
                <a:ea typeface="+mj-ea"/>
              </a:rPr>
              <a:t>款規定：「</a:t>
            </a:r>
            <a:r>
              <a:rPr lang="zh-TW" altLang="zh-TW" sz="2400" b="1" dirty="0">
                <a:solidFill>
                  <a:srgbClr val="0000FF"/>
                </a:solidFill>
                <a:latin typeface="+mj-ea"/>
                <a:ea typeface="+mj-ea"/>
              </a:rPr>
              <a:t>招標文件已訂明固定服務費用或費率者，依該服務費用或費率決標</a:t>
            </a:r>
            <a:r>
              <a:rPr lang="zh-TW" altLang="zh-TW" sz="2400" b="1" dirty="0">
                <a:latin typeface="+mj-ea"/>
                <a:ea typeface="+mj-ea"/>
              </a:rPr>
              <a:t>。」</a:t>
            </a:r>
          </a:p>
          <a:p>
            <a:pPr>
              <a:defRPr/>
            </a:pPr>
            <a:r>
              <a:rPr lang="zh-TW" altLang="zh-TW" sz="2400" b="1" dirty="0" smtClean="0">
                <a:solidFill>
                  <a:srgbClr val="0000FF"/>
                </a:solidFill>
                <a:latin typeface="+mj-ea"/>
                <a:ea typeface="+mj-ea"/>
              </a:rPr>
              <a:t>以</a:t>
            </a:r>
            <a:r>
              <a:rPr lang="zh-TW" altLang="zh-TW" sz="2400" b="1" dirty="0">
                <a:solidFill>
                  <a:srgbClr val="0000FF"/>
                </a:solidFill>
                <a:latin typeface="+mj-ea"/>
                <a:ea typeface="+mj-ea"/>
              </a:rPr>
              <a:t>該固定費用或費率決標予該廠商，其議價程序不應議減價格，可議定價格以外其他內容。</a:t>
            </a:r>
            <a:r>
              <a:rPr lang="zh-TW" altLang="zh-TW" sz="2400" b="1" dirty="0">
                <a:latin typeface="+mj-ea"/>
                <a:ea typeface="+mj-ea"/>
              </a:rPr>
              <a:t>本會最有利標作業手冊有關「準用最有利標」章節、</a:t>
            </a:r>
            <a:r>
              <a:rPr lang="en-US" altLang="zh-TW" sz="2400" b="1" dirty="0">
                <a:latin typeface="+mj-ea"/>
                <a:ea typeface="+mj-ea"/>
              </a:rPr>
              <a:t>99</a:t>
            </a:r>
            <a:r>
              <a:rPr lang="zh-TW" altLang="zh-TW" sz="2400" b="1" dirty="0">
                <a:latin typeface="+mj-ea"/>
                <a:ea typeface="+mj-ea"/>
              </a:rPr>
              <a:t>年</a:t>
            </a:r>
            <a:r>
              <a:rPr lang="en-US" altLang="zh-TW" sz="2400" b="1" dirty="0">
                <a:latin typeface="+mj-ea"/>
                <a:ea typeface="+mj-ea"/>
              </a:rPr>
              <a:t>4</a:t>
            </a:r>
            <a:r>
              <a:rPr lang="zh-TW" altLang="zh-TW" sz="2400" b="1" dirty="0">
                <a:latin typeface="+mj-ea"/>
                <a:ea typeface="+mj-ea"/>
              </a:rPr>
              <a:t>月</a:t>
            </a:r>
            <a:r>
              <a:rPr lang="en-US" altLang="zh-TW" sz="2400" b="1" dirty="0">
                <a:latin typeface="+mj-ea"/>
                <a:ea typeface="+mj-ea"/>
              </a:rPr>
              <a:t>14</a:t>
            </a:r>
            <a:r>
              <a:rPr lang="zh-TW" altLang="zh-TW" sz="2400" b="1" dirty="0">
                <a:latin typeface="+mj-ea"/>
                <a:ea typeface="+mj-ea"/>
              </a:rPr>
              <a:t>日工程企字第</a:t>
            </a:r>
            <a:r>
              <a:rPr lang="en-US" altLang="zh-TW" sz="2400" b="1" dirty="0">
                <a:latin typeface="+mj-ea"/>
                <a:ea typeface="+mj-ea"/>
              </a:rPr>
              <a:t>09900145930</a:t>
            </a:r>
            <a:r>
              <a:rPr lang="zh-TW" altLang="zh-TW" sz="2400" b="1" dirty="0">
                <a:latin typeface="+mj-ea"/>
                <a:ea typeface="+mj-ea"/>
              </a:rPr>
              <a:t>號函訂定「機關辦理最有利標採固定費用或費率之參考作業方式」及</a:t>
            </a:r>
            <a:r>
              <a:rPr lang="en-US" altLang="zh-TW" sz="2400" b="1" dirty="0">
                <a:latin typeface="+mj-ea"/>
                <a:ea typeface="+mj-ea"/>
              </a:rPr>
              <a:t>100</a:t>
            </a:r>
            <a:r>
              <a:rPr lang="zh-TW" altLang="zh-TW" sz="2400" b="1" dirty="0">
                <a:latin typeface="+mj-ea"/>
                <a:ea typeface="+mj-ea"/>
              </a:rPr>
              <a:t>年</a:t>
            </a:r>
            <a:r>
              <a:rPr lang="en-US" altLang="zh-TW" sz="2400" b="1" dirty="0">
                <a:latin typeface="+mj-ea"/>
                <a:ea typeface="+mj-ea"/>
              </a:rPr>
              <a:t>01</a:t>
            </a:r>
            <a:r>
              <a:rPr lang="zh-TW" altLang="zh-TW" sz="2400" b="1" dirty="0">
                <a:latin typeface="+mj-ea"/>
                <a:ea typeface="+mj-ea"/>
              </a:rPr>
              <a:t>月</a:t>
            </a:r>
            <a:r>
              <a:rPr lang="en-US" altLang="zh-TW" sz="2400" b="1" dirty="0">
                <a:latin typeface="+mj-ea"/>
                <a:ea typeface="+mj-ea"/>
              </a:rPr>
              <a:t>25</a:t>
            </a:r>
            <a:r>
              <a:rPr lang="zh-TW" altLang="zh-TW" sz="2400" b="1" dirty="0">
                <a:latin typeface="+mj-ea"/>
                <a:ea typeface="+mj-ea"/>
              </a:rPr>
              <a:t>日工程企字第</a:t>
            </a:r>
            <a:r>
              <a:rPr lang="en-US" altLang="zh-TW" sz="2400" b="1" dirty="0">
                <a:latin typeface="+mj-ea"/>
                <a:ea typeface="+mj-ea"/>
              </a:rPr>
              <a:t>10000034540</a:t>
            </a:r>
            <a:r>
              <a:rPr lang="zh-TW" altLang="zh-TW" sz="2400" b="1" dirty="0">
                <a:latin typeface="+mj-ea"/>
                <a:ea typeface="+mj-ea"/>
              </a:rPr>
              <a:t>號函（均公開於本會網站）併請參閱。</a:t>
            </a:r>
          </a:p>
        </p:txBody>
      </p:sp>
      <p:sp>
        <p:nvSpPr>
          <p:cNvPr id="3" name="投影片編號版面配置區 2"/>
          <p:cNvSpPr>
            <a:spLocks noGrp="1"/>
          </p:cNvSpPr>
          <p:nvPr>
            <p:ph type="sldNum" sz="quarter" idx="12"/>
          </p:nvPr>
        </p:nvSpPr>
        <p:spPr/>
        <p:txBody>
          <a:bodyPr/>
          <a:lstStyle/>
          <a:p>
            <a:fld id="{1118FB7C-3051-423D-B140-B22D31D849CF}" type="slidenum">
              <a:rPr lang="zh-TW" altLang="en-US" smtClean="0"/>
              <a:pPr/>
              <a:t>185</a:t>
            </a:fld>
            <a:endParaRPr lang="zh-TW" altLang="en-US"/>
          </a:p>
        </p:txBody>
      </p:sp>
    </p:spTree>
    <p:extLst>
      <p:ext uri="{BB962C8B-B14F-4D97-AF65-F5344CB8AC3E}">
        <p14:creationId xmlns:p14="http://schemas.microsoft.com/office/powerpoint/2010/main" val="1100745711"/>
      </p:ext>
    </p:extLst>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a:xfrm>
            <a:off x="539750" y="333375"/>
            <a:ext cx="8424863" cy="719138"/>
          </a:xfrm>
          <a:solidFill>
            <a:srgbClr val="FFFF00"/>
          </a:solidFill>
        </p:spPr>
        <p:txBody>
          <a:bodyPr/>
          <a:lstStyle/>
          <a:p>
            <a:pPr algn="ctr" eaLnBrk="1" hangingPunct="1">
              <a:defRPr/>
            </a:pPr>
            <a:r>
              <a:rPr lang="zh-TW" altLang="en-US" sz="3600" b="1" dirty="0" smtClean="0">
                <a:solidFill>
                  <a:srgbClr val="FF0000"/>
                </a:solidFill>
                <a:latin typeface="+mj-ea"/>
              </a:rPr>
              <a:t>議題：政府資訊服務採購作業指引</a:t>
            </a:r>
            <a:r>
              <a:rPr lang="en-US" altLang="zh-TW" sz="3600" b="1" dirty="0" smtClean="0">
                <a:solidFill>
                  <a:srgbClr val="FF0000"/>
                </a:solidFill>
                <a:latin typeface="+mj-ea"/>
              </a:rPr>
              <a:t>4</a:t>
            </a:r>
            <a:endParaRPr lang="zh-TW" altLang="en-US" sz="3600" b="1" dirty="0" smtClean="0">
              <a:latin typeface="+mj-ea"/>
            </a:endParaRPr>
          </a:p>
        </p:txBody>
      </p:sp>
      <p:sp>
        <p:nvSpPr>
          <p:cNvPr id="99331" name="Rectangle 3"/>
          <p:cNvSpPr>
            <a:spLocks noGrp="1" noChangeArrowheads="1"/>
          </p:cNvSpPr>
          <p:nvPr>
            <p:ph type="body" idx="1"/>
          </p:nvPr>
        </p:nvSpPr>
        <p:spPr>
          <a:xfrm>
            <a:off x="395288" y="1196975"/>
            <a:ext cx="8497887" cy="5040313"/>
          </a:xfrm>
        </p:spPr>
        <p:txBody>
          <a:bodyPr/>
          <a:lstStyle/>
          <a:p>
            <a:pPr>
              <a:lnSpc>
                <a:spcPts val="2700"/>
              </a:lnSpc>
              <a:defRPr/>
            </a:pPr>
            <a:r>
              <a:rPr lang="zh-TW" altLang="zh-TW" sz="2400" b="1" dirty="0">
                <a:latin typeface="+mj-ea"/>
                <a:ea typeface="+mj-ea"/>
              </a:rPr>
              <a:t>五、 契約執行</a:t>
            </a:r>
          </a:p>
          <a:p>
            <a:pPr>
              <a:lnSpc>
                <a:spcPts val="2700"/>
              </a:lnSpc>
              <a:buFont typeface="Arial" panose="020B0604020202020204" pitchFamily="34" charset="0"/>
              <a:buChar char="•"/>
              <a:defRPr/>
            </a:pPr>
            <a:r>
              <a:rPr lang="en-US" altLang="zh-TW" sz="2400" b="1" dirty="0">
                <a:latin typeface="+mj-ea"/>
                <a:ea typeface="+mj-ea"/>
              </a:rPr>
              <a:t>(</a:t>
            </a:r>
            <a:r>
              <a:rPr lang="zh-TW" altLang="zh-TW" sz="2400" b="1" dirty="0">
                <a:latin typeface="+mj-ea"/>
                <a:ea typeface="+mj-ea"/>
              </a:rPr>
              <a:t>一</a:t>
            </a:r>
            <a:r>
              <a:rPr lang="en-US" altLang="zh-TW" sz="2400" b="1" dirty="0">
                <a:latin typeface="+mj-ea"/>
                <a:ea typeface="+mj-ea"/>
              </a:rPr>
              <a:t>) </a:t>
            </a:r>
            <a:r>
              <a:rPr lang="zh-TW" altLang="zh-TW" sz="2400" b="1" dirty="0">
                <a:latin typeface="+mj-ea"/>
                <a:ea typeface="+mj-ea"/>
              </a:rPr>
              <a:t>依契約約定內容協助履約及落實管理</a:t>
            </a:r>
            <a:r>
              <a:rPr lang="zh-TW" altLang="zh-TW" sz="2400" b="1" dirty="0" smtClean="0">
                <a:latin typeface="+mj-ea"/>
                <a:ea typeface="+mj-ea"/>
              </a:rPr>
              <a:t>：</a:t>
            </a:r>
            <a:r>
              <a:rPr lang="en-US" altLang="zh-TW" sz="2400" b="1" dirty="0" smtClean="0">
                <a:latin typeface="+mj-ea"/>
                <a:ea typeface="+mj-ea"/>
              </a:rPr>
              <a:t/>
            </a:r>
            <a:br>
              <a:rPr lang="en-US" altLang="zh-TW" sz="2400" b="1" dirty="0" smtClean="0">
                <a:latin typeface="+mj-ea"/>
                <a:ea typeface="+mj-ea"/>
              </a:rPr>
            </a:br>
            <a:r>
              <a:rPr lang="zh-TW" altLang="zh-TW" sz="2400" b="1" dirty="0" smtClean="0">
                <a:solidFill>
                  <a:srgbClr val="FF0000"/>
                </a:solidFill>
                <a:latin typeface="+mj-ea"/>
                <a:ea typeface="+mj-ea"/>
              </a:rPr>
              <a:t>交付</a:t>
            </a:r>
            <a:r>
              <a:rPr lang="zh-TW" altLang="zh-TW" sz="2400" b="1" dirty="0">
                <a:solidFill>
                  <a:srgbClr val="FF0000"/>
                </a:solidFill>
                <a:latin typeface="+mj-ea"/>
                <a:ea typeface="+mj-ea"/>
              </a:rPr>
              <a:t>成果</a:t>
            </a:r>
            <a:r>
              <a:rPr lang="en-US" altLang="zh-TW" sz="2400" b="1" dirty="0">
                <a:solidFill>
                  <a:srgbClr val="FF0000"/>
                </a:solidFill>
                <a:latin typeface="+mj-ea"/>
                <a:ea typeface="+mj-ea"/>
              </a:rPr>
              <a:t>(</a:t>
            </a:r>
            <a:r>
              <a:rPr lang="zh-TW" altLang="zh-TW" sz="2400" b="1" dirty="0">
                <a:solidFill>
                  <a:srgbClr val="FF0000"/>
                </a:solidFill>
                <a:latin typeface="+mj-ea"/>
                <a:ea typeface="+mj-ea"/>
              </a:rPr>
              <a:t>包含原始碼</a:t>
            </a:r>
            <a:r>
              <a:rPr lang="en-US" altLang="zh-TW" sz="2400" b="1" dirty="0">
                <a:solidFill>
                  <a:srgbClr val="FF0000"/>
                </a:solidFill>
                <a:latin typeface="+mj-ea"/>
                <a:ea typeface="+mj-ea"/>
              </a:rPr>
              <a:t>)</a:t>
            </a:r>
            <a:r>
              <a:rPr lang="zh-TW" altLang="zh-TW" sz="2400" b="1" dirty="0" smtClean="0">
                <a:latin typeface="+mj-ea"/>
                <a:ea typeface="+mj-ea"/>
              </a:rPr>
              <a:t>。</a:t>
            </a:r>
            <a:endParaRPr lang="en-US" altLang="zh-TW" sz="2400" b="1" dirty="0" smtClean="0">
              <a:latin typeface="+mj-ea"/>
              <a:ea typeface="+mj-ea"/>
            </a:endParaRPr>
          </a:p>
          <a:p>
            <a:pPr>
              <a:lnSpc>
                <a:spcPts val="2700"/>
              </a:lnSpc>
              <a:buFont typeface="Arial" panose="020B0604020202020204" pitchFamily="34" charset="0"/>
              <a:buChar char="•"/>
              <a:defRPr/>
            </a:pPr>
            <a:r>
              <a:rPr lang="en-US" altLang="zh-TW" sz="2400" b="1" dirty="0" smtClean="0">
                <a:latin typeface="+mj-ea"/>
                <a:ea typeface="+mj-ea"/>
              </a:rPr>
              <a:t>(</a:t>
            </a:r>
            <a:r>
              <a:rPr lang="zh-TW" altLang="zh-TW" sz="2400" b="1" dirty="0">
                <a:latin typeface="+mj-ea"/>
                <a:ea typeface="+mj-ea"/>
              </a:rPr>
              <a:t>二</a:t>
            </a:r>
            <a:r>
              <a:rPr lang="en-US" altLang="zh-TW" sz="2400" b="1" dirty="0">
                <a:latin typeface="+mj-ea"/>
                <a:ea typeface="+mj-ea"/>
              </a:rPr>
              <a:t>) </a:t>
            </a:r>
            <a:r>
              <a:rPr lang="zh-TW" altLang="zh-TW" sz="2400" b="1" dirty="0">
                <a:latin typeface="+mj-ea"/>
                <a:ea typeface="+mj-ea"/>
              </a:rPr>
              <a:t>強化履約使用產品及履約人員之</a:t>
            </a:r>
            <a:r>
              <a:rPr lang="zh-TW" altLang="zh-TW" sz="2400" b="1" dirty="0" smtClean="0">
                <a:latin typeface="+mj-ea"/>
                <a:ea typeface="+mj-ea"/>
              </a:rPr>
              <a:t>管理：</a:t>
            </a:r>
            <a:r>
              <a:rPr lang="en-US" altLang="zh-TW" sz="2400" b="1" dirty="0" smtClean="0">
                <a:latin typeface="+mj-ea"/>
                <a:ea typeface="+mj-ea"/>
              </a:rPr>
              <a:t/>
            </a:r>
            <a:br>
              <a:rPr lang="en-US" altLang="zh-TW" sz="2400" b="1" dirty="0" smtClean="0">
                <a:latin typeface="+mj-ea"/>
                <a:ea typeface="+mj-ea"/>
              </a:rPr>
            </a:br>
            <a:r>
              <a:rPr lang="zh-TW" altLang="zh-TW" sz="2400" b="1" dirty="0" smtClean="0">
                <a:latin typeface="+mj-ea"/>
                <a:ea typeface="+mj-ea"/>
              </a:rPr>
              <a:t>履約標的或執行過程</a:t>
            </a:r>
            <a:r>
              <a:rPr lang="zh-TW" altLang="zh-TW" sz="2400" b="1" dirty="0" smtClean="0">
                <a:solidFill>
                  <a:srgbClr val="FF0000"/>
                </a:solidFill>
                <a:latin typeface="+mj-ea"/>
                <a:ea typeface="+mj-ea"/>
              </a:rPr>
              <a:t>不得提供或使用大陸廠牌資通訊產品</a:t>
            </a:r>
            <a:r>
              <a:rPr lang="zh-TW" altLang="zh-TW" sz="2400" b="1" dirty="0" smtClean="0">
                <a:latin typeface="+mj-ea"/>
                <a:ea typeface="+mj-ea"/>
              </a:rPr>
              <a:t>。</a:t>
            </a:r>
            <a:endParaRPr lang="en-US" altLang="zh-TW" sz="2400" b="1" dirty="0" smtClean="0">
              <a:latin typeface="+mj-ea"/>
              <a:ea typeface="+mj-ea"/>
            </a:endParaRPr>
          </a:p>
          <a:p>
            <a:pPr>
              <a:lnSpc>
                <a:spcPts val="2700"/>
              </a:lnSpc>
              <a:buFont typeface="Arial" panose="020B0604020202020204" pitchFamily="34" charset="0"/>
              <a:buChar char="•"/>
              <a:defRPr/>
            </a:pPr>
            <a:r>
              <a:rPr lang="en-US" altLang="zh-TW" sz="2400" b="1" dirty="0" smtClean="0">
                <a:latin typeface="+mj-ea"/>
                <a:ea typeface="+mj-ea"/>
              </a:rPr>
              <a:t>(</a:t>
            </a:r>
            <a:r>
              <a:rPr lang="zh-TW" altLang="zh-TW" sz="2400" b="1" dirty="0">
                <a:latin typeface="+mj-ea"/>
                <a:ea typeface="+mj-ea"/>
              </a:rPr>
              <a:t>三</a:t>
            </a:r>
            <a:r>
              <a:rPr lang="en-US" altLang="zh-TW" sz="2400" b="1" dirty="0">
                <a:latin typeface="+mj-ea"/>
                <a:ea typeface="+mj-ea"/>
              </a:rPr>
              <a:t>) </a:t>
            </a:r>
            <a:r>
              <a:rPr lang="zh-TW" altLang="zh-TW" sz="2400" b="1" dirty="0">
                <a:solidFill>
                  <a:srgbClr val="0000FF"/>
                </a:solidFill>
                <a:latin typeface="+mj-ea"/>
                <a:ea typeface="+mj-ea"/>
              </a:rPr>
              <a:t>反覆檢視需求訪談</a:t>
            </a:r>
            <a:r>
              <a:rPr lang="zh-TW" altLang="zh-TW" sz="2400" b="1" dirty="0">
                <a:latin typeface="+mj-ea"/>
                <a:ea typeface="+mj-ea"/>
              </a:rPr>
              <a:t>結果，確認後始進行開發</a:t>
            </a:r>
            <a:r>
              <a:rPr lang="zh-TW" altLang="zh-TW" sz="2400" b="1" dirty="0" smtClean="0">
                <a:latin typeface="+mj-ea"/>
                <a:ea typeface="+mj-ea"/>
              </a:rPr>
              <a:t>：</a:t>
            </a:r>
            <a:endParaRPr lang="en-US" altLang="zh-TW" sz="2400" b="1" dirty="0" smtClean="0">
              <a:latin typeface="+mj-ea"/>
              <a:ea typeface="+mj-ea"/>
            </a:endParaRPr>
          </a:p>
          <a:p>
            <a:pPr>
              <a:lnSpc>
                <a:spcPts val="2700"/>
              </a:lnSpc>
              <a:buFont typeface="Arial" panose="020B0604020202020204" pitchFamily="34" charset="0"/>
              <a:buChar char="•"/>
              <a:defRPr/>
            </a:pPr>
            <a:r>
              <a:rPr lang="en-US" altLang="zh-TW" sz="2400" b="1" dirty="0" smtClean="0">
                <a:latin typeface="+mj-ea"/>
                <a:ea typeface="+mj-ea"/>
              </a:rPr>
              <a:t>(</a:t>
            </a:r>
            <a:r>
              <a:rPr lang="zh-TW" altLang="zh-TW" sz="2400" b="1" dirty="0">
                <a:latin typeface="+mj-ea"/>
                <a:ea typeface="+mj-ea"/>
              </a:rPr>
              <a:t>四</a:t>
            </a:r>
            <a:r>
              <a:rPr lang="en-US" altLang="zh-TW" sz="2400" b="1" dirty="0">
                <a:latin typeface="+mj-ea"/>
                <a:ea typeface="+mj-ea"/>
              </a:rPr>
              <a:t>) </a:t>
            </a:r>
            <a:r>
              <a:rPr lang="zh-TW" altLang="zh-TW" sz="2400" b="1" dirty="0">
                <a:latin typeface="+mj-ea"/>
                <a:ea typeface="+mj-ea"/>
              </a:rPr>
              <a:t>開發過程設定查核點，反覆檢視執行成果</a:t>
            </a:r>
            <a:r>
              <a:rPr lang="zh-TW" altLang="zh-TW" sz="2400" b="1" dirty="0" smtClean="0">
                <a:latin typeface="+mj-ea"/>
                <a:ea typeface="+mj-ea"/>
              </a:rPr>
              <a:t>：</a:t>
            </a:r>
            <a:r>
              <a:rPr lang="en-US" altLang="zh-TW" sz="2400" b="1" dirty="0" smtClean="0">
                <a:latin typeface="+mj-ea"/>
                <a:ea typeface="+mj-ea"/>
              </a:rPr>
              <a:t/>
            </a:r>
            <a:br>
              <a:rPr lang="en-US" altLang="zh-TW" sz="2400" b="1" dirty="0" smtClean="0">
                <a:latin typeface="+mj-ea"/>
                <a:ea typeface="+mj-ea"/>
              </a:rPr>
            </a:br>
            <a:r>
              <a:rPr lang="zh-TW" altLang="zh-TW" sz="2400" b="1" dirty="0" smtClean="0">
                <a:solidFill>
                  <a:srgbClr val="FF0000"/>
                </a:solidFill>
                <a:latin typeface="+mj-ea"/>
                <a:ea typeface="+mj-ea"/>
              </a:rPr>
              <a:t>契約</a:t>
            </a:r>
            <a:r>
              <a:rPr lang="zh-TW" altLang="zh-TW" sz="2400" b="1" dirty="0">
                <a:solidFill>
                  <a:srgbClr val="FF0000"/>
                </a:solidFill>
                <a:latin typeface="+mj-ea"/>
                <a:ea typeface="+mj-ea"/>
              </a:rPr>
              <a:t>應依系統開發各階段載明查核點</a:t>
            </a:r>
            <a:r>
              <a:rPr lang="zh-TW" altLang="zh-TW" sz="2400" b="1" dirty="0" smtClean="0">
                <a:latin typeface="+mj-ea"/>
                <a:ea typeface="+mj-ea"/>
              </a:rPr>
              <a:t>，查核</a:t>
            </a:r>
            <a:r>
              <a:rPr lang="zh-TW" altLang="zh-TW" sz="2400" b="1" dirty="0">
                <a:latin typeface="+mj-ea"/>
                <a:ea typeface="+mj-ea"/>
              </a:rPr>
              <a:t>時間不列入工期計算</a:t>
            </a:r>
            <a:r>
              <a:rPr lang="zh-TW" altLang="zh-TW" sz="2400" b="1" dirty="0" smtClean="0">
                <a:latin typeface="+mj-ea"/>
                <a:ea typeface="+mj-ea"/>
              </a:rPr>
              <a:t>；</a:t>
            </a:r>
            <a:r>
              <a:rPr lang="zh-TW" altLang="zh-TW" sz="2400" b="1" dirty="0" smtClean="0">
                <a:solidFill>
                  <a:srgbClr val="0000FF"/>
                </a:solidFill>
                <a:latin typeface="+mj-ea"/>
                <a:ea typeface="+mj-ea"/>
              </a:rPr>
              <a:t>非</a:t>
            </a:r>
            <a:r>
              <a:rPr lang="zh-TW" altLang="zh-TW" sz="2400" b="1" dirty="0">
                <a:solidFill>
                  <a:srgbClr val="0000FF"/>
                </a:solidFill>
                <a:latin typeface="+mj-ea"/>
                <a:ea typeface="+mj-ea"/>
              </a:rPr>
              <a:t>可歸責於廠商者，應依查核狀態調整履約期間</a:t>
            </a:r>
            <a:r>
              <a:rPr lang="zh-TW" altLang="zh-TW" sz="2400" b="1" dirty="0" smtClean="0">
                <a:latin typeface="+mj-ea"/>
                <a:ea typeface="+mj-ea"/>
              </a:rPr>
              <a:t>。</a:t>
            </a:r>
            <a:endParaRPr lang="en-US" altLang="zh-TW" sz="2400" b="1" dirty="0" smtClean="0">
              <a:latin typeface="+mj-ea"/>
              <a:ea typeface="+mj-ea"/>
            </a:endParaRPr>
          </a:p>
          <a:p>
            <a:pPr>
              <a:lnSpc>
                <a:spcPts val="2700"/>
              </a:lnSpc>
              <a:buFont typeface="Arial" panose="020B0604020202020204" pitchFamily="34" charset="0"/>
              <a:buChar char="•"/>
              <a:defRPr/>
            </a:pPr>
            <a:r>
              <a:rPr lang="en-US" altLang="zh-TW" sz="2400" b="1" dirty="0" smtClean="0">
                <a:latin typeface="+mj-ea"/>
                <a:ea typeface="+mj-ea"/>
              </a:rPr>
              <a:t>(</a:t>
            </a:r>
            <a:r>
              <a:rPr lang="zh-TW" altLang="zh-TW" sz="2400" b="1" dirty="0">
                <a:latin typeface="+mj-ea"/>
                <a:ea typeface="+mj-ea"/>
              </a:rPr>
              <a:t>五</a:t>
            </a:r>
            <a:r>
              <a:rPr lang="en-US" altLang="zh-TW" sz="2400" b="1" dirty="0">
                <a:latin typeface="+mj-ea"/>
                <a:ea typeface="+mj-ea"/>
              </a:rPr>
              <a:t>) </a:t>
            </a:r>
            <a:r>
              <a:rPr lang="zh-TW" altLang="zh-TW" sz="2400" b="1" dirty="0">
                <a:latin typeface="+mj-ea"/>
                <a:ea typeface="+mj-ea"/>
              </a:rPr>
              <a:t>機關新增需求應合理增加經費及期程</a:t>
            </a:r>
            <a:r>
              <a:rPr lang="zh-TW" altLang="zh-TW" sz="2400" b="1" dirty="0" smtClean="0">
                <a:latin typeface="+mj-ea"/>
                <a:ea typeface="+mj-ea"/>
              </a:rPr>
              <a:t>：</a:t>
            </a:r>
            <a:r>
              <a:rPr lang="en-US" altLang="zh-TW" sz="2400" b="1" dirty="0" smtClean="0">
                <a:latin typeface="+mj-ea"/>
                <a:ea typeface="+mj-ea"/>
              </a:rPr>
              <a:t/>
            </a:r>
            <a:br>
              <a:rPr lang="en-US" altLang="zh-TW" sz="2400" b="1" dirty="0" smtClean="0">
                <a:latin typeface="+mj-ea"/>
                <a:ea typeface="+mj-ea"/>
              </a:rPr>
            </a:br>
            <a:r>
              <a:rPr lang="en-US" altLang="zh-TW" sz="2400" b="1" dirty="0" smtClean="0">
                <a:latin typeface="+mj-ea"/>
                <a:ea typeface="+mj-ea"/>
              </a:rPr>
              <a:t>(</a:t>
            </a:r>
            <a:r>
              <a:rPr lang="zh-TW" altLang="zh-TW" sz="2400" b="1" dirty="0">
                <a:latin typeface="+mj-ea"/>
                <a:ea typeface="+mj-ea"/>
              </a:rPr>
              <a:t>六</a:t>
            </a:r>
            <a:r>
              <a:rPr lang="en-US" altLang="zh-TW" sz="2400" b="1" dirty="0">
                <a:latin typeface="+mj-ea"/>
                <a:ea typeface="+mj-ea"/>
              </a:rPr>
              <a:t>) </a:t>
            </a:r>
            <a:r>
              <a:rPr lang="zh-TW" altLang="zh-TW" sz="2400" b="1" dirty="0">
                <a:latin typeface="+mj-ea"/>
                <a:ea typeface="+mj-ea"/>
              </a:rPr>
              <a:t>機關以</a:t>
            </a:r>
            <a:r>
              <a:rPr lang="zh-TW" altLang="zh-TW" sz="2400" b="1" dirty="0">
                <a:solidFill>
                  <a:srgbClr val="FF0000"/>
                </a:solidFill>
                <a:latin typeface="+mj-ea"/>
                <a:ea typeface="+mj-ea"/>
              </a:rPr>
              <a:t>取得授權利用為原則</a:t>
            </a:r>
            <a:r>
              <a:rPr lang="zh-TW" altLang="zh-TW" sz="2400" b="1" dirty="0" smtClean="0">
                <a:latin typeface="+mj-ea"/>
                <a:ea typeface="+mj-ea"/>
              </a:rPr>
              <a:t>：</a:t>
            </a:r>
            <a:endParaRPr lang="en-US" altLang="zh-TW" sz="2400" b="1" dirty="0" smtClean="0">
              <a:latin typeface="+mj-ea"/>
              <a:ea typeface="+mj-ea"/>
            </a:endParaRPr>
          </a:p>
          <a:p>
            <a:pPr>
              <a:lnSpc>
                <a:spcPts val="2700"/>
              </a:lnSpc>
              <a:buFont typeface="Arial" panose="020B0604020202020204" pitchFamily="34" charset="0"/>
              <a:buChar char="•"/>
              <a:defRPr/>
            </a:pPr>
            <a:r>
              <a:rPr lang="en-US" altLang="zh-TW" sz="2400" b="1" dirty="0" smtClean="0">
                <a:latin typeface="+mj-ea"/>
                <a:ea typeface="+mj-ea"/>
              </a:rPr>
              <a:t>(</a:t>
            </a:r>
            <a:r>
              <a:rPr lang="zh-TW" altLang="zh-TW" sz="2400" b="1" dirty="0" smtClean="0">
                <a:latin typeface="+mj-ea"/>
                <a:ea typeface="+mj-ea"/>
              </a:rPr>
              <a:t>七</a:t>
            </a:r>
            <a:r>
              <a:rPr lang="en-US" altLang="zh-TW" sz="2400" b="1" dirty="0" smtClean="0">
                <a:latin typeface="+mj-ea"/>
                <a:ea typeface="+mj-ea"/>
              </a:rPr>
              <a:t>) </a:t>
            </a:r>
            <a:r>
              <a:rPr lang="zh-TW" altLang="zh-TW" sz="2400" b="1" dirty="0" smtClean="0">
                <a:latin typeface="+mj-ea"/>
                <a:ea typeface="+mj-ea"/>
              </a:rPr>
              <a:t>履約及驗收得請具資訊、資安專業人員協助確認：</a:t>
            </a:r>
            <a:r>
              <a:rPr lang="en-US" altLang="zh-TW" sz="2400" b="1" dirty="0" smtClean="0">
                <a:latin typeface="+mj-ea"/>
                <a:ea typeface="+mj-ea"/>
              </a:rPr>
              <a:t/>
            </a:r>
            <a:br>
              <a:rPr lang="en-US" altLang="zh-TW" sz="2400" b="1" dirty="0" smtClean="0">
                <a:latin typeface="+mj-ea"/>
                <a:ea typeface="+mj-ea"/>
              </a:rPr>
            </a:br>
            <a:r>
              <a:rPr lang="zh-TW" altLang="en-US" sz="2400" b="1" dirty="0" smtClean="0">
                <a:solidFill>
                  <a:srgbClr val="0000FF"/>
                </a:solidFill>
                <a:latin typeface="+mj-ea"/>
                <a:ea typeface="+mj-ea"/>
              </a:rPr>
              <a:t>工程會</a:t>
            </a:r>
            <a:r>
              <a:rPr lang="en-US" altLang="zh-TW" sz="2400" b="1" dirty="0" smtClean="0">
                <a:solidFill>
                  <a:srgbClr val="0000FF"/>
                </a:solidFill>
                <a:latin typeface="+mj-ea"/>
                <a:ea typeface="+mj-ea"/>
              </a:rPr>
              <a:t>112</a:t>
            </a:r>
            <a:r>
              <a:rPr lang="zh-TW" altLang="en-US" sz="2400" b="1" dirty="0" smtClean="0">
                <a:solidFill>
                  <a:srgbClr val="0000FF"/>
                </a:solidFill>
                <a:latin typeface="+mj-ea"/>
                <a:ea typeface="+mj-ea"/>
              </a:rPr>
              <a:t>年</a:t>
            </a:r>
            <a:r>
              <a:rPr lang="en-US" altLang="zh-TW" sz="2400" b="1" dirty="0" smtClean="0">
                <a:solidFill>
                  <a:srgbClr val="0000FF"/>
                </a:solidFill>
                <a:latin typeface="+mj-ea"/>
                <a:ea typeface="+mj-ea"/>
              </a:rPr>
              <a:t>09</a:t>
            </a:r>
            <a:r>
              <a:rPr lang="zh-TW" altLang="en-US" sz="2400" b="1" dirty="0" smtClean="0">
                <a:solidFill>
                  <a:srgbClr val="0000FF"/>
                </a:solidFill>
                <a:latin typeface="+mj-ea"/>
                <a:ea typeface="+mj-ea"/>
              </a:rPr>
              <a:t>月</a:t>
            </a:r>
            <a:r>
              <a:rPr lang="en-US" altLang="zh-TW" sz="2400" b="1" dirty="0" smtClean="0">
                <a:solidFill>
                  <a:srgbClr val="0000FF"/>
                </a:solidFill>
                <a:latin typeface="+mj-ea"/>
                <a:ea typeface="+mj-ea"/>
              </a:rPr>
              <a:t>25</a:t>
            </a:r>
            <a:r>
              <a:rPr lang="zh-TW" altLang="en-US" sz="2400" b="1" dirty="0" smtClean="0">
                <a:solidFill>
                  <a:srgbClr val="0000FF"/>
                </a:solidFill>
                <a:latin typeface="+mj-ea"/>
                <a:ea typeface="+mj-ea"/>
              </a:rPr>
              <a:t>日工程企字第</a:t>
            </a:r>
            <a:r>
              <a:rPr lang="en-US" altLang="zh-TW" sz="2400" b="1" dirty="0" smtClean="0">
                <a:solidFill>
                  <a:srgbClr val="0000FF"/>
                </a:solidFill>
                <a:latin typeface="+mj-ea"/>
                <a:ea typeface="+mj-ea"/>
              </a:rPr>
              <a:t>1120022701</a:t>
            </a:r>
            <a:r>
              <a:rPr lang="zh-TW" altLang="en-US" sz="2400" b="1" dirty="0" smtClean="0">
                <a:solidFill>
                  <a:srgbClr val="0000FF"/>
                </a:solidFill>
                <a:latin typeface="+mj-ea"/>
                <a:ea typeface="+mj-ea"/>
              </a:rPr>
              <a:t>號函</a:t>
            </a:r>
            <a:endParaRPr lang="zh-TW" altLang="zh-TW" sz="2400" b="1" dirty="0">
              <a:solidFill>
                <a:srgbClr val="0000FF"/>
              </a:solidFill>
              <a:latin typeface="+mj-ea"/>
              <a:ea typeface="+mj-ea"/>
            </a:endParaRPr>
          </a:p>
        </p:txBody>
      </p:sp>
      <p:sp>
        <p:nvSpPr>
          <p:cNvPr id="3" name="投影片編號版面配置區 2"/>
          <p:cNvSpPr>
            <a:spLocks noGrp="1"/>
          </p:cNvSpPr>
          <p:nvPr>
            <p:ph type="sldNum" sz="quarter" idx="12"/>
          </p:nvPr>
        </p:nvSpPr>
        <p:spPr/>
        <p:txBody>
          <a:bodyPr/>
          <a:lstStyle/>
          <a:p>
            <a:fld id="{1118FB7C-3051-423D-B140-B22D31D849CF}" type="slidenum">
              <a:rPr lang="zh-TW" altLang="en-US" smtClean="0"/>
              <a:pPr/>
              <a:t>186</a:t>
            </a:fld>
            <a:endParaRPr lang="zh-TW" altLang="en-US"/>
          </a:p>
        </p:txBody>
      </p:sp>
    </p:spTree>
    <p:extLst>
      <p:ext uri="{BB962C8B-B14F-4D97-AF65-F5344CB8AC3E}">
        <p14:creationId xmlns:p14="http://schemas.microsoft.com/office/powerpoint/2010/main" val="2087639451"/>
      </p:ext>
    </p:extLst>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395288" y="393700"/>
            <a:ext cx="8569325" cy="866775"/>
          </a:xfrm>
          <a:solidFill>
            <a:srgbClr val="FFFF00"/>
          </a:solidFill>
        </p:spPr>
        <p:txBody>
          <a:bodyPr/>
          <a:lstStyle/>
          <a:p>
            <a:pPr algn="ctr">
              <a:defRPr/>
            </a:pPr>
            <a:r>
              <a:rPr lang="zh-TW" altLang="en-US" b="1" dirty="0" smtClean="0">
                <a:solidFill>
                  <a:srgbClr val="FF0000"/>
                </a:solidFill>
                <a:latin typeface="+mj-ea"/>
              </a:rPr>
              <a:t>制衡議題</a:t>
            </a:r>
            <a:r>
              <a:rPr lang="en-US" altLang="zh-TW" b="1" dirty="0" smtClean="0">
                <a:solidFill>
                  <a:srgbClr val="FF0000"/>
                </a:solidFill>
                <a:latin typeface="+mj-ea"/>
              </a:rPr>
              <a:t>1</a:t>
            </a:r>
            <a:r>
              <a:rPr lang="zh-TW" altLang="en-US" b="1" dirty="0" smtClean="0">
                <a:solidFill>
                  <a:srgbClr val="FF0000"/>
                </a:solidFill>
                <a:latin typeface="+mj-ea"/>
              </a:rPr>
              <a:t>：訂有底價之需議價</a:t>
            </a:r>
            <a:r>
              <a:rPr lang="en-US" altLang="zh-TW" b="1" dirty="0" smtClean="0">
                <a:solidFill>
                  <a:srgbClr val="FF0000"/>
                </a:solidFill>
                <a:latin typeface="+mj-ea"/>
              </a:rPr>
              <a:t>1</a:t>
            </a:r>
            <a:endParaRPr lang="zh-TW" altLang="en-US" b="1" dirty="0" smtClean="0">
              <a:solidFill>
                <a:srgbClr val="FF0000"/>
              </a:solidFill>
              <a:latin typeface="+mj-ea"/>
            </a:endParaRPr>
          </a:p>
        </p:txBody>
      </p:sp>
      <p:sp>
        <p:nvSpPr>
          <p:cNvPr id="30723" name="Rectangle 3"/>
          <p:cNvSpPr>
            <a:spLocks noGrp="1" noChangeArrowheads="1"/>
          </p:cNvSpPr>
          <p:nvPr>
            <p:ph type="body" idx="1"/>
          </p:nvPr>
        </p:nvSpPr>
        <p:spPr>
          <a:xfrm>
            <a:off x="395288" y="1268413"/>
            <a:ext cx="8569325" cy="5473700"/>
          </a:xfrm>
        </p:spPr>
        <p:txBody>
          <a:bodyPr>
            <a:normAutofit fontScale="92500"/>
          </a:bodyPr>
          <a:lstStyle/>
          <a:p>
            <a:pPr>
              <a:buFont typeface="Wingdings" panose="05000000000000000000" pitchFamily="2" charset="2"/>
              <a:buChar char="p"/>
              <a:defRPr/>
            </a:pPr>
            <a:r>
              <a:rPr lang="zh-TW" altLang="en-US" sz="2400" b="1" dirty="0" smtClean="0">
                <a:latin typeface="+mn-ea"/>
              </a:rPr>
              <a:t>與</a:t>
            </a:r>
            <a:r>
              <a:rPr lang="zh-TW" altLang="en-US" sz="2400" b="1" dirty="0">
                <a:latin typeface="+mn-ea"/>
              </a:rPr>
              <a:t>優勝廠商</a:t>
            </a:r>
            <a:r>
              <a:rPr lang="zh-TW" altLang="en-US" sz="2400" b="1" dirty="0">
                <a:solidFill>
                  <a:srgbClr val="0000FF"/>
                </a:solidFill>
                <a:latin typeface="+mn-ea"/>
              </a:rPr>
              <a:t>辦理議價</a:t>
            </a:r>
            <a:r>
              <a:rPr lang="zh-TW" altLang="en-US" sz="2400" b="1" dirty="0">
                <a:latin typeface="+mn-ea"/>
              </a:rPr>
              <a:t>，或按優勝序位，</a:t>
            </a:r>
            <a:r>
              <a:rPr lang="zh-TW" altLang="en-US" sz="2400" b="1" dirty="0">
                <a:solidFill>
                  <a:srgbClr val="0000FF"/>
                </a:solidFill>
                <a:latin typeface="+mn-ea"/>
              </a:rPr>
              <a:t>依序與</a:t>
            </a:r>
            <a:r>
              <a:rPr lang="en-US" altLang="zh-TW" sz="2400" b="1" dirty="0">
                <a:solidFill>
                  <a:srgbClr val="0000FF"/>
                </a:solidFill>
                <a:latin typeface="+mn-ea"/>
              </a:rPr>
              <a:t>2</a:t>
            </a:r>
            <a:r>
              <a:rPr lang="zh-TW" altLang="en-US" sz="2400" b="1" dirty="0">
                <a:solidFill>
                  <a:srgbClr val="0000FF"/>
                </a:solidFill>
                <a:latin typeface="+mn-ea"/>
              </a:rPr>
              <a:t>家以上之優勝廠商辦理議價後決標</a:t>
            </a:r>
            <a:r>
              <a:rPr lang="zh-TW" altLang="en-US" sz="2400" b="1" dirty="0" smtClean="0">
                <a:latin typeface="+mn-ea"/>
              </a:rPr>
              <a:t>。 </a:t>
            </a:r>
            <a:r>
              <a:rPr lang="en-US" altLang="zh-TW" sz="2400" b="1" dirty="0" smtClean="0">
                <a:latin typeface="+mn-ea"/>
              </a:rPr>
              <a:t>(</a:t>
            </a:r>
            <a:r>
              <a:rPr lang="zh-TW" altLang="en-US" sz="2400" b="1" dirty="0">
                <a:latin typeface="+mn-ea"/>
              </a:rPr>
              <a:t>最有利標作業手冊貳</a:t>
            </a:r>
            <a:r>
              <a:rPr lang="en-US" altLang="zh-TW" sz="2400" b="1" dirty="0">
                <a:latin typeface="+mn-ea"/>
              </a:rPr>
              <a:t>.(</a:t>
            </a:r>
            <a:r>
              <a:rPr lang="zh-TW" altLang="en-US" sz="2400" b="1" dirty="0">
                <a:latin typeface="+mn-ea"/>
              </a:rPr>
              <a:t>七</a:t>
            </a:r>
            <a:r>
              <a:rPr lang="en-US" altLang="zh-TW" sz="2400" b="1" dirty="0" smtClean="0">
                <a:latin typeface="+mn-ea"/>
              </a:rPr>
              <a:t>))</a:t>
            </a:r>
          </a:p>
          <a:p>
            <a:pPr>
              <a:buFont typeface="Wingdings" panose="05000000000000000000" pitchFamily="2" charset="2"/>
              <a:buChar char="p"/>
              <a:defRPr/>
            </a:pPr>
            <a:r>
              <a:rPr lang="zh-TW" altLang="zh-TW" sz="2400" b="1" dirty="0" smtClean="0">
                <a:latin typeface="+mn-ea"/>
              </a:rPr>
              <a:t>訂</a:t>
            </a:r>
            <a:r>
              <a:rPr lang="zh-TW" altLang="zh-TW" sz="2400" b="1" dirty="0">
                <a:latin typeface="+mn-ea"/>
              </a:rPr>
              <a:t>有底價者，應依</a:t>
            </a:r>
            <a:r>
              <a:rPr lang="zh-TW" altLang="zh-TW" sz="2400" b="1" dirty="0">
                <a:solidFill>
                  <a:srgbClr val="0000FF"/>
                </a:solidFill>
                <a:latin typeface="+mn-ea"/>
              </a:rPr>
              <a:t>採購法第</a:t>
            </a:r>
            <a:r>
              <a:rPr lang="en-US" altLang="zh-TW" sz="2400" b="1" dirty="0">
                <a:solidFill>
                  <a:srgbClr val="0000FF"/>
                </a:solidFill>
                <a:latin typeface="+mn-ea"/>
              </a:rPr>
              <a:t>46</a:t>
            </a:r>
            <a:r>
              <a:rPr lang="zh-TW" altLang="zh-TW" sz="2400" b="1" dirty="0">
                <a:solidFill>
                  <a:srgbClr val="0000FF"/>
                </a:solidFill>
                <a:latin typeface="+mn-ea"/>
              </a:rPr>
              <a:t>條</a:t>
            </a:r>
            <a:r>
              <a:rPr lang="zh-TW" altLang="zh-TW" sz="2400" b="1" dirty="0">
                <a:latin typeface="+mn-ea"/>
              </a:rPr>
              <a:t>及其</a:t>
            </a:r>
            <a:r>
              <a:rPr lang="zh-TW" altLang="zh-TW" sz="2400" b="1" dirty="0">
                <a:solidFill>
                  <a:srgbClr val="0000FF"/>
                </a:solidFill>
                <a:latin typeface="+mn-ea"/>
              </a:rPr>
              <a:t>施行細則第</a:t>
            </a:r>
            <a:r>
              <a:rPr lang="en-US" altLang="zh-TW" sz="2400" b="1" dirty="0">
                <a:solidFill>
                  <a:srgbClr val="0000FF"/>
                </a:solidFill>
                <a:latin typeface="+mn-ea"/>
              </a:rPr>
              <a:t>54</a:t>
            </a:r>
            <a:r>
              <a:rPr lang="zh-TW" altLang="zh-TW" sz="2400" b="1" dirty="0">
                <a:solidFill>
                  <a:srgbClr val="0000FF"/>
                </a:solidFill>
                <a:latin typeface="+mn-ea"/>
              </a:rPr>
              <a:t>條第</a:t>
            </a:r>
            <a:r>
              <a:rPr lang="en-US" altLang="zh-TW" sz="2400" b="1" dirty="0">
                <a:solidFill>
                  <a:srgbClr val="0000FF"/>
                </a:solidFill>
                <a:latin typeface="+mn-ea"/>
              </a:rPr>
              <a:t>3</a:t>
            </a:r>
            <a:r>
              <a:rPr lang="zh-TW" altLang="zh-TW" sz="2400" b="1" dirty="0">
                <a:solidFill>
                  <a:srgbClr val="0000FF"/>
                </a:solidFill>
                <a:latin typeface="+mn-ea"/>
              </a:rPr>
              <a:t>項</a:t>
            </a:r>
            <a:r>
              <a:rPr lang="zh-TW" altLang="en-US" sz="2400" b="1" dirty="0">
                <a:latin typeface="標楷體" panose="03000509000000000000" pitchFamily="65" charset="-120"/>
              </a:rPr>
              <a:t>「</a:t>
            </a:r>
            <a:r>
              <a:rPr lang="zh-TW" altLang="en-US" sz="2400" b="1" dirty="0">
                <a:solidFill>
                  <a:srgbClr val="0000FF"/>
                </a:solidFill>
                <a:latin typeface="標楷體" panose="03000509000000000000" pitchFamily="65" charset="-120"/>
              </a:rPr>
              <a:t>限制性招標之議價，訂定底價前應先參考廠商之報價或估價單。</a:t>
            </a:r>
            <a:r>
              <a:rPr lang="zh-TW" altLang="en-US" sz="2400" b="1" dirty="0">
                <a:latin typeface="標楷體" panose="03000509000000000000" pitchFamily="65" charset="-120"/>
              </a:rPr>
              <a:t>」</a:t>
            </a:r>
            <a:r>
              <a:rPr lang="zh-TW" altLang="zh-TW" sz="2400" b="1" dirty="0" smtClean="0">
                <a:latin typeface="+mn-ea"/>
              </a:rPr>
              <a:t>規定</a:t>
            </a:r>
            <a:r>
              <a:rPr lang="zh-TW" altLang="zh-TW" sz="2400" b="1" dirty="0">
                <a:latin typeface="+mn-ea"/>
              </a:rPr>
              <a:t>合理訂定；如因逾底價、未能超底價決標而廢標者，宜重新公告辦理評選或勘選。工程會</a:t>
            </a:r>
            <a:r>
              <a:rPr lang="en-US" altLang="zh-TW" sz="2400" b="1" dirty="0">
                <a:latin typeface="+mn-ea"/>
              </a:rPr>
              <a:t>88</a:t>
            </a:r>
            <a:r>
              <a:rPr lang="zh-TW" altLang="zh-TW" sz="2400" b="1" dirty="0">
                <a:latin typeface="+mn-ea"/>
              </a:rPr>
              <a:t>年</a:t>
            </a:r>
            <a:r>
              <a:rPr lang="en-US" altLang="zh-TW" sz="2400" b="1" dirty="0">
                <a:latin typeface="+mn-ea"/>
              </a:rPr>
              <a:t>10</a:t>
            </a:r>
            <a:r>
              <a:rPr lang="zh-TW" altLang="zh-TW" sz="2400" b="1" dirty="0">
                <a:latin typeface="+mn-ea"/>
              </a:rPr>
              <a:t>月</a:t>
            </a:r>
            <a:r>
              <a:rPr lang="en-US" altLang="zh-TW" sz="2400" b="1" dirty="0">
                <a:latin typeface="+mn-ea"/>
              </a:rPr>
              <a:t>26</a:t>
            </a:r>
            <a:r>
              <a:rPr lang="zh-TW" altLang="zh-TW" sz="2400" b="1" dirty="0">
                <a:latin typeface="+mn-ea"/>
              </a:rPr>
              <a:t>日（</a:t>
            </a:r>
            <a:r>
              <a:rPr lang="en-US" altLang="zh-TW" sz="2400" b="1" dirty="0">
                <a:latin typeface="+mn-ea"/>
              </a:rPr>
              <a:t>88</a:t>
            </a:r>
            <a:r>
              <a:rPr lang="zh-TW" altLang="zh-TW" sz="2400" b="1" dirty="0">
                <a:latin typeface="+mn-ea"/>
              </a:rPr>
              <a:t>）工程企字第</a:t>
            </a:r>
            <a:r>
              <a:rPr lang="en-US" altLang="zh-TW" sz="2400" b="1" dirty="0">
                <a:latin typeface="+mn-ea"/>
              </a:rPr>
              <a:t>8816893</a:t>
            </a:r>
            <a:r>
              <a:rPr lang="zh-TW" altLang="zh-TW" sz="2400" b="1" dirty="0">
                <a:latin typeface="+mn-ea"/>
              </a:rPr>
              <a:t>號函已有釋</a:t>
            </a:r>
            <a:r>
              <a:rPr lang="zh-TW" altLang="zh-TW" sz="2400" b="1" dirty="0" smtClean="0">
                <a:latin typeface="+mn-ea"/>
              </a:rPr>
              <a:t>例。</a:t>
            </a:r>
            <a:r>
              <a:rPr lang="en-US" altLang="zh-TW" sz="2400" b="1" dirty="0">
                <a:latin typeface="+mn-ea"/>
              </a:rPr>
              <a:t>(</a:t>
            </a:r>
            <a:r>
              <a:rPr lang="zh-TW" altLang="en-US" sz="2400" b="1" dirty="0">
                <a:latin typeface="+mn-ea"/>
              </a:rPr>
              <a:t>最有利標作業手冊貳</a:t>
            </a:r>
            <a:r>
              <a:rPr lang="en-US" altLang="zh-TW" sz="2400" b="1" dirty="0">
                <a:latin typeface="+mn-ea"/>
              </a:rPr>
              <a:t>.(</a:t>
            </a:r>
            <a:r>
              <a:rPr lang="zh-TW" altLang="en-US" sz="2400" b="1" dirty="0">
                <a:latin typeface="+mn-ea"/>
              </a:rPr>
              <a:t>八</a:t>
            </a:r>
            <a:r>
              <a:rPr lang="en-US" altLang="zh-TW" sz="2400" b="1" dirty="0" smtClean="0">
                <a:latin typeface="+mn-ea"/>
              </a:rPr>
              <a:t>))</a:t>
            </a:r>
          </a:p>
          <a:p>
            <a:pPr>
              <a:buFont typeface="Wingdings" panose="05000000000000000000" pitchFamily="2" charset="2"/>
              <a:buChar char="p"/>
              <a:defRPr/>
            </a:pPr>
            <a:r>
              <a:rPr lang="zh-TW" altLang="zh-TW" sz="2400" b="1" dirty="0" smtClean="0">
                <a:latin typeface="+mn-ea"/>
              </a:rPr>
              <a:t>另</a:t>
            </a:r>
            <a:r>
              <a:rPr lang="zh-TW" altLang="zh-TW" sz="2400" b="1" dirty="0">
                <a:solidFill>
                  <a:srgbClr val="0000FF"/>
                </a:solidFill>
                <a:latin typeface="+mn-ea"/>
              </a:rPr>
              <a:t>議價過程中須限制減價次數者，應先通知廠商</a:t>
            </a:r>
            <a:r>
              <a:rPr lang="zh-TW" altLang="zh-TW" sz="2400" b="1" dirty="0">
                <a:latin typeface="+mn-ea"/>
              </a:rPr>
              <a:t>，採購法施行細則第</a:t>
            </a:r>
            <a:r>
              <a:rPr lang="en-US" altLang="zh-TW" sz="2400" b="1" dirty="0">
                <a:latin typeface="+mn-ea"/>
              </a:rPr>
              <a:t>73</a:t>
            </a:r>
            <a:r>
              <a:rPr lang="zh-TW" altLang="zh-TW" sz="2400" b="1" dirty="0">
                <a:latin typeface="+mn-ea"/>
              </a:rPr>
              <a:t>條第</a:t>
            </a:r>
            <a:r>
              <a:rPr lang="en-US" altLang="zh-TW" sz="2400" b="1" dirty="0">
                <a:latin typeface="+mn-ea"/>
              </a:rPr>
              <a:t>1</a:t>
            </a:r>
            <a:r>
              <a:rPr lang="zh-TW" altLang="zh-TW" sz="2400" b="1" dirty="0">
                <a:latin typeface="+mn-ea"/>
              </a:rPr>
              <a:t>項已有規定</a:t>
            </a:r>
            <a:r>
              <a:rPr lang="zh-TW" altLang="zh-TW" sz="2400" b="1" dirty="0" smtClean="0">
                <a:latin typeface="+mn-ea"/>
              </a:rPr>
              <a:t>。</a:t>
            </a:r>
            <a:r>
              <a:rPr lang="zh-TW" altLang="en-US" sz="2400" b="1" dirty="0" smtClean="0">
                <a:latin typeface="+mn-ea"/>
              </a:rPr>
              <a:t>投標</a:t>
            </a:r>
            <a:r>
              <a:rPr lang="zh-TW" altLang="en-US" sz="2400" b="1" dirty="0">
                <a:latin typeface="+mn-ea"/>
              </a:rPr>
              <a:t>廠商僅有一家或採議價方式辦理採購，廠商標價超過底價，</a:t>
            </a:r>
            <a:r>
              <a:rPr lang="zh-TW" altLang="en-US" sz="2400" b="1" dirty="0">
                <a:solidFill>
                  <a:srgbClr val="0000FF"/>
                </a:solidFill>
                <a:latin typeface="+mn-ea"/>
              </a:rPr>
              <a:t>廠商書面</a:t>
            </a:r>
            <a:r>
              <a:rPr lang="zh-TW" altLang="en-US" sz="2400" b="1" dirty="0" smtClean="0">
                <a:solidFill>
                  <a:srgbClr val="0000FF"/>
                </a:solidFill>
                <a:latin typeface="+mn-ea"/>
              </a:rPr>
              <a:t>表示照底價承攬者</a:t>
            </a:r>
            <a:r>
              <a:rPr lang="zh-TW" altLang="en-US" sz="2400" b="1" dirty="0">
                <a:solidFill>
                  <a:srgbClr val="0000FF"/>
                </a:solidFill>
                <a:latin typeface="+mn-ea"/>
              </a:rPr>
              <a:t>，機關應予</a:t>
            </a:r>
            <a:r>
              <a:rPr lang="zh-TW" altLang="en-US" sz="2400" b="1" dirty="0" smtClean="0">
                <a:solidFill>
                  <a:srgbClr val="0000FF"/>
                </a:solidFill>
                <a:latin typeface="+mn-ea"/>
              </a:rPr>
              <a:t>接受</a:t>
            </a:r>
            <a:r>
              <a:rPr lang="zh-TW" altLang="en-US" sz="2400" b="1" dirty="0">
                <a:latin typeface="+mn-ea"/>
              </a:rPr>
              <a:t>，</a:t>
            </a:r>
            <a:r>
              <a:rPr lang="zh-TW" altLang="zh-TW" sz="2400" b="1" dirty="0" smtClean="0">
                <a:latin typeface="+mn-ea"/>
              </a:rPr>
              <a:t>採購</a:t>
            </a:r>
            <a:r>
              <a:rPr lang="zh-TW" altLang="zh-TW" sz="2400" b="1" dirty="0">
                <a:latin typeface="+mn-ea"/>
              </a:rPr>
              <a:t>法施行細則第</a:t>
            </a:r>
            <a:r>
              <a:rPr lang="en-US" altLang="zh-TW" sz="2400" b="1" dirty="0" smtClean="0">
                <a:latin typeface="+mn-ea"/>
              </a:rPr>
              <a:t>72</a:t>
            </a:r>
            <a:r>
              <a:rPr lang="zh-TW" altLang="zh-TW" sz="2400" b="1" dirty="0" smtClean="0">
                <a:latin typeface="+mn-ea"/>
              </a:rPr>
              <a:t>條第</a:t>
            </a:r>
            <a:r>
              <a:rPr lang="en-US" altLang="zh-TW" sz="2400" b="1" dirty="0" smtClean="0">
                <a:latin typeface="+mn-ea"/>
              </a:rPr>
              <a:t>2</a:t>
            </a:r>
            <a:r>
              <a:rPr lang="zh-TW" altLang="zh-TW" sz="2400" b="1" dirty="0" smtClean="0">
                <a:latin typeface="+mn-ea"/>
              </a:rPr>
              <a:t>項</a:t>
            </a:r>
            <a:r>
              <a:rPr lang="zh-TW" altLang="zh-TW" sz="2400" b="1" dirty="0">
                <a:latin typeface="+mn-ea"/>
              </a:rPr>
              <a:t>已有規定</a:t>
            </a:r>
            <a:r>
              <a:rPr lang="zh-TW" altLang="en-US" sz="2400" b="1" dirty="0" smtClean="0">
                <a:latin typeface="+mn-ea"/>
              </a:rPr>
              <a:t>。</a:t>
            </a:r>
            <a:endParaRPr lang="en-US" altLang="zh-TW" sz="2400" b="1" dirty="0" smtClean="0">
              <a:latin typeface="+mn-ea"/>
            </a:endParaRPr>
          </a:p>
          <a:p>
            <a:pPr>
              <a:buFont typeface="Wingdings" panose="05000000000000000000" pitchFamily="2" charset="2"/>
              <a:buChar char="p"/>
              <a:defRPr/>
            </a:pPr>
            <a:r>
              <a:rPr lang="zh-TW" altLang="zh-TW" sz="2400" b="1" dirty="0" smtClean="0">
                <a:latin typeface="+mn-ea"/>
              </a:rPr>
              <a:t>議價</a:t>
            </a:r>
            <a:r>
              <a:rPr lang="zh-TW" altLang="zh-TW" sz="2400" b="1" dirty="0">
                <a:latin typeface="+mn-ea"/>
              </a:rPr>
              <a:t>廠商之</a:t>
            </a:r>
            <a:r>
              <a:rPr lang="zh-TW" altLang="zh-TW" sz="2400" b="1" dirty="0">
                <a:solidFill>
                  <a:srgbClr val="0000FF"/>
                </a:solidFill>
                <a:latin typeface="+mn-ea"/>
              </a:rPr>
              <a:t>報價合理且在預算金額</a:t>
            </a:r>
            <a:r>
              <a:rPr lang="zh-TW" altLang="zh-TW" sz="2400" b="1" dirty="0">
                <a:latin typeface="+mn-ea"/>
              </a:rPr>
              <a:t>以內者，機關</a:t>
            </a:r>
            <a:r>
              <a:rPr lang="zh-TW" altLang="zh-TW" sz="2400" b="1" dirty="0">
                <a:solidFill>
                  <a:srgbClr val="0000FF"/>
                </a:solidFill>
                <a:latin typeface="+mn-ea"/>
              </a:rPr>
              <a:t>得依其報價訂定底價，照價決標</a:t>
            </a:r>
            <a:r>
              <a:rPr lang="zh-TW" altLang="zh-TW" sz="2400" b="1" dirty="0">
                <a:latin typeface="+mn-ea"/>
              </a:rPr>
              <a:t>。</a:t>
            </a:r>
            <a:r>
              <a:rPr lang="en-US" altLang="zh-TW" sz="2400" b="1" dirty="0">
                <a:latin typeface="+mn-ea"/>
              </a:rPr>
              <a:t>(</a:t>
            </a:r>
            <a:r>
              <a:rPr lang="zh-TW" altLang="zh-TW" sz="2400" b="1" dirty="0">
                <a:latin typeface="+mn-ea"/>
              </a:rPr>
              <a:t>機關委託專業服務廠商評選及計費辦法</a:t>
            </a:r>
            <a:r>
              <a:rPr lang="zh-TW" altLang="en-US" sz="2400" b="1" dirty="0">
                <a:latin typeface="+mn-ea"/>
              </a:rPr>
              <a:t>第</a:t>
            </a:r>
            <a:r>
              <a:rPr lang="en-US" altLang="zh-TW" sz="2400" b="1" dirty="0">
                <a:latin typeface="+mn-ea"/>
              </a:rPr>
              <a:t>9</a:t>
            </a:r>
            <a:r>
              <a:rPr lang="zh-TW" altLang="en-US" sz="2400" b="1" dirty="0">
                <a:latin typeface="+mn-ea"/>
              </a:rPr>
              <a:t>條第</a:t>
            </a:r>
            <a:r>
              <a:rPr lang="en-US" altLang="zh-TW" sz="2400" b="1" dirty="0">
                <a:latin typeface="+mn-ea"/>
              </a:rPr>
              <a:t>2</a:t>
            </a:r>
            <a:r>
              <a:rPr lang="zh-TW" altLang="en-US" sz="2400" b="1" dirty="0">
                <a:latin typeface="+mn-ea"/>
              </a:rPr>
              <a:t>項末段</a:t>
            </a:r>
            <a:r>
              <a:rPr lang="en-US" altLang="zh-TW" sz="2400" b="1" dirty="0">
                <a:latin typeface="+mn-ea"/>
              </a:rPr>
              <a:t>)</a:t>
            </a:r>
          </a:p>
          <a:p>
            <a:pPr>
              <a:buFont typeface="Wingdings" panose="05000000000000000000" pitchFamily="2" charset="2"/>
              <a:buChar char="p"/>
              <a:defRPr/>
            </a:pPr>
            <a:endParaRPr lang="zh-TW" altLang="zh-TW" sz="2400" b="1" dirty="0">
              <a:latin typeface="+mn-ea"/>
            </a:endParaRPr>
          </a:p>
        </p:txBody>
      </p:sp>
      <p:sp>
        <p:nvSpPr>
          <p:cNvPr id="3" name="投影片編號版面配置區 2"/>
          <p:cNvSpPr>
            <a:spLocks noGrp="1"/>
          </p:cNvSpPr>
          <p:nvPr>
            <p:ph type="sldNum" sz="quarter" idx="12"/>
          </p:nvPr>
        </p:nvSpPr>
        <p:spPr/>
        <p:txBody>
          <a:bodyPr/>
          <a:lstStyle/>
          <a:p>
            <a:fld id="{1118FB7C-3051-423D-B140-B22D31D849CF}" type="slidenum">
              <a:rPr lang="zh-TW" altLang="en-US" smtClean="0"/>
              <a:pPr/>
              <a:t>187</a:t>
            </a:fld>
            <a:endParaRPr lang="zh-TW" altLang="en-US"/>
          </a:p>
        </p:txBody>
      </p:sp>
    </p:spTree>
    <p:extLst>
      <p:ext uri="{BB962C8B-B14F-4D97-AF65-F5344CB8AC3E}">
        <p14:creationId xmlns:p14="http://schemas.microsoft.com/office/powerpoint/2010/main" val="3074345515"/>
      </p:ext>
    </p:extLst>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ChangeArrowheads="1"/>
          </p:cNvSpPr>
          <p:nvPr>
            <p:ph type="title"/>
          </p:nvPr>
        </p:nvSpPr>
        <p:spPr>
          <a:xfrm>
            <a:off x="468313" y="187325"/>
            <a:ext cx="8280400" cy="865188"/>
          </a:xfrm>
          <a:solidFill>
            <a:schemeClr val="bg1"/>
          </a:solidFill>
        </p:spPr>
        <p:txBody>
          <a:bodyPr/>
          <a:lstStyle/>
          <a:p>
            <a:pPr algn="ctr" eaLnBrk="1" hangingPunct="1"/>
            <a:r>
              <a:rPr lang="zh-TW" altLang="en-US" sz="4000" b="1" dirty="0" smtClean="0">
                <a:solidFill>
                  <a:srgbClr val="FF0000"/>
                </a:solidFill>
              </a:rPr>
              <a:t>洽優勝廠商之議價執行程序疑義</a:t>
            </a:r>
            <a:r>
              <a:rPr lang="en-US" altLang="zh-TW" sz="4000" b="1" dirty="0">
                <a:solidFill>
                  <a:srgbClr val="FF0000"/>
                </a:solidFill>
                <a:latin typeface="+mj-ea"/>
              </a:rPr>
              <a:t>1</a:t>
            </a:r>
            <a:endParaRPr lang="zh-TW" altLang="en-US" sz="4000" b="1" dirty="0">
              <a:solidFill>
                <a:srgbClr val="FF0000"/>
              </a:solidFill>
              <a:latin typeface="+mj-ea"/>
            </a:endParaRPr>
          </a:p>
        </p:txBody>
      </p:sp>
      <p:sp>
        <p:nvSpPr>
          <p:cNvPr id="133123" name="Rectangle 3"/>
          <p:cNvSpPr>
            <a:spLocks noGrp="1" noChangeArrowheads="1"/>
          </p:cNvSpPr>
          <p:nvPr>
            <p:ph type="body" idx="1"/>
          </p:nvPr>
        </p:nvSpPr>
        <p:spPr>
          <a:xfrm>
            <a:off x="323850" y="1268413"/>
            <a:ext cx="8424863" cy="4895850"/>
          </a:xfrm>
        </p:spPr>
        <p:txBody>
          <a:bodyPr/>
          <a:lstStyle/>
          <a:p>
            <a:pPr eaLnBrk="1" hangingPunct="1">
              <a:lnSpc>
                <a:spcPct val="90000"/>
              </a:lnSpc>
            </a:pPr>
            <a:r>
              <a:rPr lang="zh-TW" altLang="en-US" sz="2400" b="1" smtClean="0"/>
              <a:t>機關依政府採購法第</a:t>
            </a:r>
            <a:r>
              <a:rPr lang="en-US" altLang="zh-TW" sz="2400" b="1" smtClean="0"/>
              <a:t>22</a:t>
            </a:r>
            <a:r>
              <a:rPr lang="zh-TW" altLang="en-US" sz="2400" b="1" smtClean="0"/>
              <a:t>條第</a:t>
            </a:r>
            <a:r>
              <a:rPr lang="en-US" altLang="zh-TW" sz="2400" b="1" smtClean="0"/>
              <a:t>1</a:t>
            </a:r>
            <a:r>
              <a:rPr lang="zh-TW" altLang="en-US" sz="2400" b="1" smtClean="0"/>
              <a:t>項第</a:t>
            </a:r>
            <a:r>
              <a:rPr lang="en-US" altLang="zh-TW" sz="2400" b="1" smtClean="0"/>
              <a:t>9</a:t>
            </a:r>
            <a:r>
              <a:rPr lang="zh-TW" altLang="en-US" sz="2400" b="1" smtClean="0"/>
              <a:t>款規定評選優勝廠商後，有關與優勝廠商之議價執行程序疑義</a:t>
            </a:r>
          </a:p>
          <a:p>
            <a:pPr eaLnBrk="1" hangingPunct="1">
              <a:lnSpc>
                <a:spcPct val="90000"/>
              </a:lnSpc>
              <a:buFont typeface="Wingdings" panose="05000000000000000000" pitchFamily="2" charset="2"/>
              <a:buChar char="p"/>
            </a:pPr>
            <a:r>
              <a:rPr lang="zh-TW" altLang="en-US" sz="2400" b="1" smtClean="0"/>
              <a:t>有關得否於評選優勝廠商後，洽優勝廠商依評選委員建議事項修正其投標文件內容，並經機關審核通過後再辦理議價乙節，</a:t>
            </a:r>
            <a:r>
              <a:rPr lang="zh-TW" altLang="en-US" sz="2400" b="1" smtClean="0">
                <a:solidFill>
                  <a:srgbClr val="FF0000"/>
                </a:solidFill>
              </a:rPr>
              <a:t>採購評選委員會依招標文件規定評選出優勝廠商，即代表該廠商投標文件內容已被接受，不應再強制要求廠商修正。該廠商拒絕修正時，機關如不接受該廠商之標，並無適法依據。</a:t>
            </a:r>
            <a:endParaRPr lang="zh-TW" altLang="en-US" sz="2400" b="1" smtClean="0"/>
          </a:p>
          <a:p>
            <a:pPr eaLnBrk="1" hangingPunct="1">
              <a:lnSpc>
                <a:spcPct val="90000"/>
              </a:lnSpc>
              <a:buFont typeface="Wingdings" panose="05000000000000000000" pitchFamily="2" charset="2"/>
              <a:buChar char="p"/>
            </a:pPr>
            <a:r>
              <a:rPr lang="zh-TW" altLang="en-US" sz="2400" b="1" u="sng" smtClean="0">
                <a:solidFill>
                  <a:srgbClr val="0000FF"/>
                </a:solidFill>
              </a:rPr>
              <a:t>有關議價執行程序疑義，機關洽優勝廠商議價時，得先議定價格以外之條件</a:t>
            </a:r>
            <a:r>
              <a:rPr lang="zh-TW" altLang="en-US" sz="2400" b="1" smtClean="0">
                <a:solidFill>
                  <a:srgbClr val="FF0000"/>
                </a:solidFill>
              </a:rPr>
              <a:t>（所議定之內容，不得更改原招標文件之規定，或降低廠商投標文件所承諾之內容，且不應強制廠商修正投標文件內容），</a:t>
            </a:r>
            <a:r>
              <a:rPr lang="zh-TW" altLang="en-US" sz="2400" b="1" smtClean="0"/>
              <a:t>再參考廠商之報價訂定底價或建議金額，議定價格後決標。工程會</a:t>
            </a:r>
            <a:r>
              <a:rPr lang="en-US" altLang="zh-TW" sz="2400" b="1" smtClean="0"/>
              <a:t>94</a:t>
            </a:r>
            <a:r>
              <a:rPr lang="zh-TW" altLang="en-US" sz="2400" b="1" smtClean="0"/>
              <a:t>年</a:t>
            </a:r>
            <a:r>
              <a:rPr lang="en-US" altLang="zh-TW" sz="2400" b="1" smtClean="0"/>
              <a:t>10</a:t>
            </a:r>
            <a:r>
              <a:rPr lang="zh-TW" altLang="en-US" sz="2400" b="1" smtClean="0"/>
              <a:t>月</a:t>
            </a:r>
            <a:r>
              <a:rPr lang="en-US" altLang="zh-TW" sz="2400" b="1" smtClean="0"/>
              <a:t>18</a:t>
            </a:r>
            <a:r>
              <a:rPr lang="zh-TW" altLang="en-US" sz="2400" b="1" smtClean="0"/>
              <a:t>日工程企字第</a:t>
            </a:r>
            <a:r>
              <a:rPr lang="en-US" altLang="zh-TW" sz="2400" b="1" smtClean="0"/>
              <a:t>09400380130</a:t>
            </a:r>
            <a:r>
              <a:rPr lang="zh-TW" altLang="en-US" sz="2400" b="1" smtClean="0"/>
              <a:t>號函 </a:t>
            </a:r>
          </a:p>
          <a:p>
            <a:pPr eaLnBrk="1" hangingPunct="1">
              <a:lnSpc>
                <a:spcPct val="90000"/>
              </a:lnSpc>
              <a:buFont typeface="Wingdings" panose="05000000000000000000" pitchFamily="2" charset="2"/>
              <a:buChar char="p"/>
            </a:pPr>
            <a:endParaRPr lang="zh-TW" altLang="en-US" sz="2400" b="1" smtClean="0"/>
          </a:p>
        </p:txBody>
      </p:sp>
      <p:sp>
        <p:nvSpPr>
          <p:cNvPr id="3" name="投影片編號版面配置區 2"/>
          <p:cNvSpPr>
            <a:spLocks noGrp="1"/>
          </p:cNvSpPr>
          <p:nvPr>
            <p:ph type="sldNum" sz="quarter" idx="12"/>
          </p:nvPr>
        </p:nvSpPr>
        <p:spPr/>
        <p:txBody>
          <a:bodyPr/>
          <a:lstStyle/>
          <a:p>
            <a:fld id="{1118FB7C-3051-423D-B140-B22D31D849CF}" type="slidenum">
              <a:rPr lang="zh-TW" altLang="en-US" smtClean="0"/>
              <a:pPr/>
              <a:t>188</a:t>
            </a:fld>
            <a:endParaRPr lang="zh-TW" altLang="en-US"/>
          </a:p>
        </p:txBody>
      </p:sp>
    </p:spTree>
    <p:extLst>
      <p:ext uri="{BB962C8B-B14F-4D97-AF65-F5344CB8AC3E}">
        <p14:creationId xmlns:p14="http://schemas.microsoft.com/office/powerpoint/2010/main" val="3970732439"/>
      </p:ext>
    </p:extLst>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ChangeArrowheads="1"/>
          </p:cNvSpPr>
          <p:nvPr>
            <p:ph type="title"/>
          </p:nvPr>
        </p:nvSpPr>
        <p:spPr>
          <a:xfrm>
            <a:off x="468313" y="187325"/>
            <a:ext cx="8280400" cy="865188"/>
          </a:xfrm>
        </p:spPr>
        <p:txBody>
          <a:bodyPr/>
          <a:lstStyle/>
          <a:p>
            <a:pPr algn="ctr" eaLnBrk="1" hangingPunct="1"/>
            <a:r>
              <a:rPr lang="zh-TW" altLang="en-US" sz="4000" b="1" dirty="0" smtClean="0">
                <a:solidFill>
                  <a:srgbClr val="FF0000"/>
                </a:solidFill>
              </a:rPr>
              <a:t>洽優勝廠商之議價執行程序疑義</a:t>
            </a:r>
            <a:r>
              <a:rPr lang="en-US" altLang="zh-TW" sz="4000" b="1" dirty="0" smtClean="0">
                <a:solidFill>
                  <a:srgbClr val="FF0000"/>
                </a:solidFill>
                <a:latin typeface="+mj-ea"/>
              </a:rPr>
              <a:t>2</a:t>
            </a:r>
            <a:endParaRPr lang="zh-TW" altLang="en-US" sz="4000" b="1" dirty="0" smtClean="0">
              <a:solidFill>
                <a:srgbClr val="FF0000"/>
              </a:solidFill>
              <a:latin typeface="+mj-ea"/>
            </a:endParaRPr>
          </a:p>
        </p:txBody>
      </p:sp>
      <p:sp>
        <p:nvSpPr>
          <p:cNvPr id="134147" name="Rectangle 3"/>
          <p:cNvSpPr>
            <a:spLocks noGrp="1" noChangeArrowheads="1"/>
          </p:cNvSpPr>
          <p:nvPr>
            <p:ph type="body" idx="1"/>
          </p:nvPr>
        </p:nvSpPr>
        <p:spPr>
          <a:xfrm>
            <a:off x="288925" y="1052513"/>
            <a:ext cx="8639175" cy="5184775"/>
          </a:xfrm>
        </p:spPr>
        <p:txBody>
          <a:bodyPr/>
          <a:lstStyle/>
          <a:p>
            <a:r>
              <a:rPr lang="zh-TW" altLang="en-US" sz="2400" b="1" smtClean="0">
                <a:solidFill>
                  <a:srgbClr val="FF0000"/>
                </a:solidFill>
              </a:rPr>
              <a:t>最有利標作業手冊</a:t>
            </a:r>
            <a:r>
              <a:rPr lang="zh-TW" altLang="zh-TW" sz="2400" b="1" smtClean="0">
                <a:solidFill>
                  <a:srgbClr val="FF0000"/>
                </a:solidFill>
              </a:rPr>
              <a:t>肆、 </a:t>
            </a:r>
            <a:r>
              <a:rPr lang="en-US" altLang="zh-TW" sz="2400" b="1" smtClean="0">
                <a:solidFill>
                  <a:srgbClr val="FF0000"/>
                </a:solidFill>
              </a:rPr>
              <a:t>(</a:t>
            </a:r>
            <a:r>
              <a:rPr lang="zh-TW" altLang="zh-TW" sz="2400" b="1" smtClean="0">
                <a:solidFill>
                  <a:srgbClr val="FF0000"/>
                </a:solidFill>
              </a:rPr>
              <a:t>最有利標評選作業</a:t>
            </a:r>
            <a:r>
              <a:rPr lang="en-US" altLang="zh-TW" sz="2400" b="1" smtClean="0">
                <a:solidFill>
                  <a:srgbClr val="FF0000"/>
                </a:solidFill>
              </a:rPr>
              <a:t>)</a:t>
            </a:r>
            <a:r>
              <a:rPr lang="zh-TW" altLang="zh-TW" sz="2400" b="1" smtClean="0">
                <a:solidFill>
                  <a:srgbClr val="FF0000"/>
                </a:solidFill>
              </a:rPr>
              <a:t> 七、</a:t>
            </a:r>
            <a:r>
              <a:rPr lang="en-US" altLang="zh-TW" sz="2400" b="1" smtClean="0">
                <a:solidFill>
                  <a:srgbClr val="FF0000"/>
                </a:solidFill>
              </a:rPr>
              <a:t>(</a:t>
            </a:r>
            <a:r>
              <a:rPr lang="zh-TW" altLang="zh-TW" sz="2400" b="1" smtClean="0">
                <a:solidFill>
                  <a:srgbClr val="FF0000"/>
                </a:solidFill>
              </a:rPr>
              <a:t>決標程序</a:t>
            </a:r>
            <a:r>
              <a:rPr lang="en-US" altLang="zh-TW" sz="2400" b="1" smtClean="0">
                <a:solidFill>
                  <a:srgbClr val="FF0000"/>
                </a:solidFill>
              </a:rPr>
              <a:t>)</a:t>
            </a:r>
          </a:p>
          <a:p>
            <a:pPr>
              <a:buFont typeface="Arial" panose="020B0604020202020204" pitchFamily="34" charset="0"/>
              <a:buChar char="•"/>
            </a:pPr>
            <a:r>
              <a:rPr lang="en-US" altLang="zh-TW" sz="2400" b="1" smtClean="0"/>
              <a:t>(</a:t>
            </a:r>
            <a:r>
              <a:rPr lang="zh-TW" altLang="en-US" sz="2400" b="1" smtClean="0"/>
              <a:t>二</a:t>
            </a:r>
            <a:r>
              <a:rPr lang="en-US" altLang="zh-TW" sz="2400" b="1" smtClean="0"/>
              <a:t>)	</a:t>
            </a:r>
            <a:r>
              <a:rPr lang="zh-TW" altLang="en-US" sz="2400" b="1" smtClean="0"/>
              <a:t>評選優勝廠商後，再洽該廠商議價決標。</a:t>
            </a:r>
            <a:r>
              <a:rPr lang="zh-TW" altLang="en-US" sz="2400" b="1" smtClean="0">
                <a:solidFill>
                  <a:srgbClr val="0000FF"/>
                </a:solidFill>
              </a:rPr>
              <a:t>採購評選委員會依招標文件規定評選出優勝廠商，即代表該廠商投標文件內容已被接受，不應再強制要求廠商修正</a:t>
            </a:r>
            <a:r>
              <a:rPr lang="zh-TW" altLang="en-US" sz="2400" b="1" smtClean="0"/>
              <a:t>。</a:t>
            </a:r>
            <a:endParaRPr lang="en-US" altLang="zh-TW" sz="2400" b="1" smtClean="0"/>
          </a:p>
          <a:p>
            <a:pPr>
              <a:buFont typeface="Arial" panose="020B0604020202020204" pitchFamily="34" charset="0"/>
              <a:buChar char="•"/>
            </a:pPr>
            <a:r>
              <a:rPr lang="en-US" altLang="zh-TW" sz="2400" b="1" smtClean="0"/>
              <a:t>(</a:t>
            </a:r>
            <a:r>
              <a:rPr lang="zh-TW" altLang="en-US" sz="2400" b="1" smtClean="0"/>
              <a:t>三</a:t>
            </a:r>
            <a:r>
              <a:rPr lang="en-US" altLang="zh-TW" sz="2400" b="1" smtClean="0"/>
              <a:t>)</a:t>
            </a:r>
            <a:r>
              <a:rPr lang="zh-TW" altLang="zh-TW" sz="2400" b="1" smtClean="0"/>
              <a:t>洽優勝廠商議價時，</a:t>
            </a:r>
            <a:r>
              <a:rPr lang="zh-TW" altLang="zh-TW" sz="2400" b="1" smtClean="0">
                <a:solidFill>
                  <a:srgbClr val="0000FF"/>
                </a:solidFill>
              </a:rPr>
              <a:t>得先議定價格以外之條件</a:t>
            </a:r>
            <a:r>
              <a:rPr lang="zh-TW" altLang="zh-TW" sz="2400" b="1" smtClean="0"/>
              <a:t>（所議定之內容，不得更改原招標文件之規定，或降低廠商投標文件所承諾之內容，且不應強制廠商修正投標文件內容），再參考廠商之報價訂定底價或建議金額，議定價格後決標。機關訂定之底價，適用採購法第</a:t>
            </a:r>
            <a:r>
              <a:rPr lang="en-US" altLang="zh-TW" sz="2400" b="1" smtClean="0"/>
              <a:t>46</a:t>
            </a:r>
            <a:r>
              <a:rPr lang="zh-TW" altLang="zh-TW" sz="2400" b="1" smtClean="0"/>
              <a:t>條規定。</a:t>
            </a:r>
            <a:r>
              <a:rPr lang="en-US" altLang="zh-TW" sz="2400" b="1" smtClean="0"/>
              <a:t/>
            </a:r>
            <a:br>
              <a:rPr lang="en-US" altLang="zh-TW" sz="2400" b="1" smtClean="0"/>
            </a:br>
            <a:r>
              <a:rPr lang="zh-TW" altLang="zh-TW" sz="2400" b="1" smtClean="0"/>
              <a:t>議價廠商之標價合理且在預算金額以內，無減價之需要者，機關得依其標價訂定底價，照價決標。</a:t>
            </a:r>
          </a:p>
          <a:p>
            <a:endParaRPr lang="en-US" altLang="zh-TW" sz="2400" b="1" smtClean="0"/>
          </a:p>
        </p:txBody>
      </p:sp>
      <p:sp>
        <p:nvSpPr>
          <p:cNvPr id="3" name="投影片編號版面配置區 2"/>
          <p:cNvSpPr>
            <a:spLocks noGrp="1"/>
          </p:cNvSpPr>
          <p:nvPr>
            <p:ph type="sldNum" sz="quarter" idx="12"/>
          </p:nvPr>
        </p:nvSpPr>
        <p:spPr/>
        <p:txBody>
          <a:bodyPr/>
          <a:lstStyle/>
          <a:p>
            <a:fld id="{1118FB7C-3051-423D-B140-B22D31D849CF}" type="slidenum">
              <a:rPr lang="zh-TW" altLang="en-US" smtClean="0"/>
              <a:pPr/>
              <a:t>189</a:t>
            </a:fld>
            <a:endParaRPr lang="zh-TW" altLang="en-US"/>
          </a:p>
        </p:txBody>
      </p:sp>
    </p:spTree>
    <p:extLst>
      <p:ext uri="{BB962C8B-B14F-4D97-AF65-F5344CB8AC3E}">
        <p14:creationId xmlns:p14="http://schemas.microsoft.com/office/powerpoint/2010/main" val="4936721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idx="4294967295"/>
          </p:nvPr>
        </p:nvSpPr>
        <p:spPr>
          <a:xfrm>
            <a:off x="395536" y="116632"/>
            <a:ext cx="8507413" cy="847725"/>
          </a:xfrm>
        </p:spPr>
        <p:txBody>
          <a:bodyPr anchor="ctr"/>
          <a:lstStyle/>
          <a:p>
            <a:pPr algn="ctr">
              <a:spcBef>
                <a:spcPts val="900"/>
              </a:spcBef>
              <a:spcAft>
                <a:spcPts val="0"/>
              </a:spcAft>
              <a:defRPr/>
            </a:pPr>
            <a:r>
              <a:rPr lang="zh-TW" altLang="zh-TW" sz="3600" b="1" kern="150" dirty="0" smtClean="0">
                <a:solidFill>
                  <a:srgbClr val="FF0000"/>
                </a:solidFill>
                <a:latin typeface="Times New Roman" panose="02020603050405020304" pitchFamily="18" charset="0"/>
              </a:rPr>
              <a:t>政府採購各階段防弊機制及執行要點</a:t>
            </a:r>
            <a:r>
              <a:rPr lang="en-US" altLang="zh-TW" sz="3600" b="1" kern="150" dirty="0" smtClean="0">
                <a:solidFill>
                  <a:srgbClr val="FF0000"/>
                </a:solidFill>
                <a:latin typeface="Times New Roman" panose="02020603050405020304" pitchFamily="18" charset="0"/>
              </a:rPr>
              <a:t>9</a:t>
            </a:r>
            <a:endParaRPr lang="zh-TW" altLang="zh-TW" sz="3600" kern="150" dirty="0">
              <a:solidFill>
                <a:srgbClr val="FF0000"/>
              </a:solidFill>
              <a:latin typeface="Times New Roman" panose="02020603050405020304" pitchFamily="18" charset="0"/>
              <a:ea typeface="新細明體, PMingLiU"/>
            </a:endParaRPr>
          </a:p>
        </p:txBody>
      </p:sp>
      <p:sp>
        <p:nvSpPr>
          <p:cNvPr id="184323" name="Rectangle 3"/>
          <p:cNvSpPr>
            <a:spLocks noGrp="1" noChangeArrowheads="1"/>
          </p:cNvSpPr>
          <p:nvPr>
            <p:ph type="body" idx="4294967295"/>
          </p:nvPr>
        </p:nvSpPr>
        <p:spPr>
          <a:xfrm>
            <a:off x="470956" y="859918"/>
            <a:ext cx="8229600" cy="465138"/>
          </a:xfrm>
        </p:spPr>
        <p:txBody>
          <a:bodyPr/>
          <a:lstStyle/>
          <a:p>
            <a:pPr>
              <a:buClr>
                <a:srgbClr val="C00000"/>
              </a:buClr>
              <a:defRPr/>
            </a:pPr>
            <a:r>
              <a:rPr lang="zh-TW" altLang="en-US" sz="2400" b="1" dirty="0">
                <a:latin typeface="+mn-ea"/>
              </a:rPr>
              <a:t>肆、營運維護階段</a:t>
            </a:r>
            <a:endParaRPr lang="en-US" altLang="zh-TW" sz="2000" dirty="0" smtClean="0">
              <a:latin typeface="+mn-ea"/>
            </a:endParaRPr>
          </a:p>
        </p:txBody>
      </p:sp>
      <p:graphicFrame>
        <p:nvGraphicFramePr>
          <p:cNvPr id="2" name="表格 1"/>
          <p:cNvGraphicFramePr>
            <a:graphicFrameLocks noGrp="1"/>
          </p:cNvGraphicFramePr>
          <p:nvPr>
            <p:extLst/>
          </p:nvPr>
        </p:nvGraphicFramePr>
        <p:xfrm>
          <a:off x="395533" y="1484784"/>
          <a:ext cx="8424938" cy="4446494"/>
        </p:xfrm>
        <a:graphic>
          <a:graphicData uri="http://schemas.openxmlformats.org/drawingml/2006/table">
            <a:tbl>
              <a:tblPr firstRow="1" firstCol="1" bandRow="1"/>
              <a:tblGrid>
                <a:gridCol w="410973">
                  <a:extLst>
                    <a:ext uri="{9D8B030D-6E8A-4147-A177-3AD203B41FA5}">
                      <a16:colId xmlns:a16="http://schemas.microsoft.com/office/drawing/2014/main" xmlns="" val="706091627"/>
                    </a:ext>
                  </a:extLst>
                </a:gridCol>
                <a:gridCol w="1232918">
                  <a:extLst>
                    <a:ext uri="{9D8B030D-6E8A-4147-A177-3AD203B41FA5}">
                      <a16:colId xmlns:a16="http://schemas.microsoft.com/office/drawing/2014/main" xmlns="" val="622559713"/>
                    </a:ext>
                  </a:extLst>
                </a:gridCol>
                <a:gridCol w="6781047">
                  <a:extLst>
                    <a:ext uri="{9D8B030D-6E8A-4147-A177-3AD203B41FA5}">
                      <a16:colId xmlns:a16="http://schemas.microsoft.com/office/drawing/2014/main" xmlns="" val="1926603535"/>
                    </a:ext>
                  </a:extLst>
                </a:gridCol>
              </a:tblGrid>
              <a:tr h="720080">
                <a:tc>
                  <a:txBody>
                    <a:bodyPr/>
                    <a:lstStyle/>
                    <a:p>
                      <a:pPr algn="ctr">
                        <a:lnSpc>
                          <a:spcPts val="2400"/>
                        </a:lnSpc>
                        <a:spcAft>
                          <a:spcPts val="0"/>
                        </a:spcAft>
                      </a:pPr>
                      <a:r>
                        <a:rPr lang="zh-TW" sz="2000" b="1" kern="150">
                          <a:solidFill>
                            <a:srgbClr val="000000"/>
                          </a:solidFill>
                          <a:effectLst/>
                          <a:latin typeface="+mn-ea"/>
                          <a:ea typeface="+mn-ea"/>
                        </a:rPr>
                        <a:t>項次</a:t>
                      </a:r>
                      <a:endParaRPr lang="zh-TW" sz="2000" b="1" kern="150">
                        <a:effectLst/>
                        <a:latin typeface="+mn-ea"/>
                        <a:ea typeface="+mn-ea"/>
                      </a:endParaRPr>
                    </a:p>
                  </a:txBody>
                  <a:tcPr marL="17780" marR="1778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400"/>
                        </a:lnSpc>
                        <a:spcAft>
                          <a:spcPts val="0"/>
                        </a:spcAft>
                      </a:pPr>
                      <a:r>
                        <a:rPr lang="zh-TW" sz="2000" b="1" kern="150">
                          <a:solidFill>
                            <a:srgbClr val="000000"/>
                          </a:solidFill>
                          <a:effectLst/>
                          <a:latin typeface="+mn-ea"/>
                          <a:ea typeface="+mn-ea"/>
                        </a:rPr>
                        <a:t>防弊機制</a:t>
                      </a:r>
                      <a:endParaRPr lang="zh-TW" sz="2000" b="1" kern="150">
                        <a:effectLst/>
                        <a:latin typeface="+mn-ea"/>
                        <a:ea typeface="+mn-ea"/>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400"/>
                        </a:lnSpc>
                        <a:spcAft>
                          <a:spcPts val="0"/>
                        </a:spcAft>
                      </a:pPr>
                      <a:r>
                        <a:rPr lang="zh-TW" sz="2000" b="1" kern="150" dirty="0">
                          <a:solidFill>
                            <a:srgbClr val="000000"/>
                          </a:solidFill>
                          <a:effectLst/>
                          <a:latin typeface="+mn-ea"/>
                          <a:ea typeface="+mn-ea"/>
                        </a:rPr>
                        <a:t>執行要點</a:t>
                      </a:r>
                      <a:endParaRPr lang="zh-TW" sz="2000" b="1" kern="150" dirty="0">
                        <a:effectLst/>
                        <a:latin typeface="+mn-ea"/>
                        <a:ea typeface="+mn-ea"/>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709396648"/>
                  </a:ext>
                </a:extLst>
              </a:tr>
              <a:tr h="3726414">
                <a:tc>
                  <a:txBody>
                    <a:bodyPr/>
                    <a:lstStyle/>
                    <a:p>
                      <a:pPr algn="ctr">
                        <a:lnSpc>
                          <a:spcPts val="2400"/>
                        </a:lnSpc>
                        <a:spcAft>
                          <a:spcPts val="0"/>
                        </a:spcAft>
                      </a:pPr>
                      <a:r>
                        <a:rPr lang="zh-TW" sz="2000" b="1" kern="150">
                          <a:solidFill>
                            <a:srgbClr val="000000"/>
                          </a:solidFill>
                          <a:effectLst/>
                          <a:latin typeface="+mn-ea"/>
                          <a:ea typeface="+mn-ea"/>
                        </a:rPr>
                        <a:t>一</a:t>
                      </a:r>
                      <a:endParaRPr lang="zh-TW" sz="2000" b="1" kern="150">
                        <a:effectLst/>
                        <a:latin typeface="+mn-ea"/>
                        <a:ea typeface="+mn-ea"/>
                      </a:endParaRPr>
                    </a:p>
                  </a:txBody>
                  <a:tcPr marL="17780" marR="1778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just">
                        <a:lnSpc>
                          <a:spcPts val="2400"/>
                        </a:lnSpc>
                        <a:spcAft>
                          <a:spcPts val="0"/>
                        </a:spcAft>
                      </a:pPr>
                      <a:r>
                        <a:rPr lang="zh-TW" sz="2000" b="1" kern="150">
                          <a:solidFill>
                            <a:srgbClr val="000000"/>
                          </a:solidFill>
                          <a:effectLst/>
                          <a:latin typeface="+mn-ea"/>
                          <a:ea typeface="+mn-ea"/>
                          <a:cs typeface="標楷體" panose="03000509000000000000" pitchFamily="65" charset="-120"/>
                        </a:rPr>
                        <a:t>落實保固責任</a:t>
                      </a:r>
                      <a:endParaRPr lang="zh-TW" sz="2000" b="1" kern="150">
                        <a:effectLst/>
                        <a:latin typeface="+mn-ea"/>
                        <a:ea typeface="+mn-ea"/>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lvl="0" indent="0" algn="just">
                        <a:lnSpc>
                          <a:spcPts val="2400"/>
                        </a:lnSpc>
                        <a:spcAft>
                          <a:spcPts val="0"/>
                        </a:spcAft>
                        <a:buFont typeface="+mj-lt"/>
                        <a:buNone/>
                      </a:pPr>
                      <a:r>
                        <a:rPr lang="en-US" altLang="zh-TW" sz="2000" b="1" u="sng" kern="150" dirty="0" smtClean="0">
                          <a:solidFill>
                            <a:srgbClr val="000000"/>
                          </a:solidFill>
                          <a:effectLst/>
                          <a:latin typeface="+mn-ea"/>
                          <a:ea typeface="+mn-ea"/>
                        </a:rPr>
                        <a:t>1.</a:t>
                      </a:r>
                      <a:r>
                        <a:rPr lang="zh-TW" sz="2000" b="1" u="sng" kern="150" dirty="0" smtClean="0">
                          <a:solidFill>
                            <a:srgbClr val="000000"/>
                          </a:solidFill>
                          <a:effectLst/>
                          <a:latin typeface="+mn-ea"/>
                          <a:ea typeface="+mn-ea"/>
                        </a:rPr>
                        <a:t>依</a:t>
                      </a:r>
                      <a:r>
                        <a:rPr lang="zh-TW" sz="2000" b="1" u="sng" kern="150" dirty="0">
                          <a:solidFill>
                            <a:srgbClr val="000000"/>
                          </a:solidFill>
                          <a:effectLst/>
                          <a:latin typeface="+mn-ea"/>
                          <a:ea typeface="+mn-ea"/>
                        </a:rPr>
                        <a:t>契約要求廠商履行保固責任</a:t>
                      </a:r>
                      <a:endParaRPr lang="zh-TW" sz="2000" b="1" kern="150" dirty="0">
                        <a:effectLst/>
                        <a:latin typeface="+mn-ea"/>
                        <a:ea typeface="+mn-ea"/>
                      </a:endParaRPr>
                    </a:p>
                    <a:p>
                      <a:pPr algn="just">
                        <a:lnSpc>
                          <a:spcPts val="2400"/>
                        </a:lnSpc>
                        <a:spcAft>
                          <a:spcPts val="0"/>
                        </a:spcAft>
                      </a:pPr>
                      <a:r>
                        <a:rPr lang="en-US" sz="2000" b="1" kern="150" dirty="0">
                          <a:solidFill>
                            <a:srgbClr val="000000"/>
                          </a:solidFill>
                          <a:effectLst/>
                          <a:latin typeface="+mn-ea"/>
                          <a:ea typeface="+mn-ea"/>
                        </a:rPr>
                        <a:t>   </a:t>
                      </a:r>
                      <a:r>
                        <a:rPr lang="zh-TW" sz="2000" b="1" kern="150" dirty="0">
                          <a:solidFill>
                            <a:srgbClr val="000000"/>
                          </a:solidFill>
                          <a:effectLst/>
                          <a:latin typeface="+mn-ea"/>
                          <a:ea typeface="+mn-ea"/>
                        </a:rPr>
                        <a:t>保固期內發現之瑕疵，如屬廠商應負保固責任事項，機關應要求廠商限期改正。逾期不為改正者，依約動支保固保證金處理或追償。</a:t>
                      </a:r>
                      <a:endParaRPr lang="zh-TW" sz="2000" b="1" kern="150" dirty="0">
                        <a:effectLst/>
                        <a:latin typeface="+mn-ea"/>
                        <a:ea typeface="+mn-ea"/>
                      </a:endParaRPr>
                    </a:p>
                    <a:p>
                      <a:pPr marL="0" lvl="0" indent="0" algn="just">
                        <a:lnSpc>
                          <a:spcPts val="2400"/>
                        </a:lnSpc>
                        <a:spcAft>
                          <a:spcPts val="0"/>
                        </a:spcAft>
                        <a:buFont typeface="+mj-lt"/>
                        <a:buNone/>
                      </a:pPr>
                      <a:r>
                        <a:rPr lang="en-US" altLang="zh-TW" sz="2000" b="1" u="sng" kern="150" dirty="0" smtClean="0">
                          <a:solidFill>
                            <a:srgbClr val="000000"/>
                          </a:solidFill>
                          <a:effectLst/>
                          <a:latin typeface="+mn-ea"/>
                          <a:ea typeface="+mn-ea"/>
                        </a:rPr>
                        <a:t>2.</a:t>
                      </a:r>
                      <a:r>
                        <a:rPr lang="zh-TW" sz="2000" b="1" u="sng" kern="150" dirty="0" smtClean="0">
                          <a:solidFill>
                            <a:srgbClr val="000000"/>
                          </a:solidFill>
                          <a:effectLst/>
                          <a:latin typeface="+mn-ea"/>
                          <a:ea typeface="+mn-ea"/>
                        </a:rPr>
                        <a:t>注意</a:t>
                      </a:r>
                      <a:r>
                        <a:rPr lang="zh-TW" sz="2000" b="1" u="sng" kern="150" dirty="0">
                          <a:solidFill>
                            <a:srgbClr val="000000"/>
                          </a:solidFill>
                          <a:effectLst/>
                          <a:latin typeface="+mn-ea"/>
                          <a:ea typeface="+mn-ea"/>
                        </a:rPr>
                        <a:t>保固保證金之發還條件</a:t>
                      </a:r>
                      <a:endParaRPr lang="zh-TW" sz="2000" b="1" kern="150" dirty="0">
                        <a:effectLst/>
                        <a:latin typeface="+mn-ea"/>
                        <a:ea typeface="+mn-ea"/>
                      </a:endParaRPr>
                    </a:p>
                    <a:p>
                      <a:pPr algn="just">
                        <a:lnSpc>
                          <a:spcPts val="2400"/>
                        </a:lnSpc>
                        <a:spcAft>
                          <a:spcPts val="0"/>
                        </a:spcAft>
                      </a:pPr>
                      <a:r>
                        <a:rPr lang="en-US" sz="2000" b="1" kern="150" dirty="0">
                          <a:solidFill>
                            <a:srgbClr val="000000"/>
                          </a:solidFill>
                          <a:effectLst/>
                          <a:latin typeface="+mn-ea"/>
                          <a:ea typeface="+mn-ea"/>
                        </a:rPr>
                        <a:t>   </a:t>
                      </a:r>
                      <a:r>
                        <a:rPr lang="zh-TW" sz="2000" b="1" kern="150" dirty="0">
                          <a:solidFill>
                            <a:srgbClr val="000000"/>
                          </a:solidFill>
                          <a:effectLst/>
                          <a:latin typeface="+mn-ea"/>
                          <a:ea typeface="+mn-ea"/>
                        </a:rPr>
                        <a:t>保固期滿，機關應確認無履約瑕疵問題及待解決事項，始得退還保固保證金。</a:t>
                      </a:r>
                      <a:endParaRPr lang="zh-TW" sz="2000" b="1" kern="150" dirty="0">
                        <a:effectLst/>
                        <a:latin typeface="+mn-ea"/>
                        <a:ea typeface="+mn-ea"/>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881825547"/>
                  </a:ext>
                </a:extLst>
              </a:tr>
            </a:tbl>
          </a:graphicData>
        </a:graphic>
      </p:graphicFrame>
      <p:sp>
        <p:nvSpPr>
          <p:cNvPr id="4" name="投影片編號版面配置區 3"/>
          <p:cNvSpPr>
            <a:spLocks noGrp="1"/>
          </p:cNvSpPr>
          <p:nvPr>
            <p:ph type="sldNum" sz="quarter" idx="12"/>
          </p:nvPr>
        </p:nvSpPr>
        <p:spPr/>
        <p:txBody>
          <a:bodyPr/>
          <a:lstStyle/>
          <a:p>
            <a:fld id="{1118FB7C-3051-423D-B140-B22D31D849CF}" type="slidenum">
              <a:rPr lang="zh-TW" altLang="en-US" smtClean="0"/>
              <a:pPr/>
              <a:t>19</a:t>
            </a:fld>
            <a:endParaRPr lang="zh-TW" altLang="en-US"/>
          </a:p>
        </p:txBody>
      </p:sp>
    </p:spTree>
    <p:extLst>
      <p:ext uri="{BB962C8B-B14F-4D97-AF65-F5344CB8AC3E}">
        <p14:creationId xmlns:p14="http://schemas.microsoft.com/office/powerpoint/2010/main" val="688319094"/>
      </p:ext>
    </p:extLst>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539750" y="333375"/>
            <a:ext cx="8424863" cy="866775"/>
          </a:xfrm>
          <a:solidFill>
            <a:srgbClr val="FFFF00"/>
          </a:solidFill>
        </p:spPr>
        <p:txBody>
          <a:bodyPr>
            <a:normAutofit/>
          </a:bodyPr>
          <a:lstStyle/>
          <a:p>
            <a:pPr>
              <a:defRPr/>
            </a:pPr>
            <a:r>
              <a:rPr lang="zh-TW" altLang="en-US" b="1" dirty="0">
                <a:solidFill>
                  <a:srgbClr val="FF0000"/>
                </a:solidFill>
                <a:latin typeface="+mj-ea"/>
              </a:rPr>
              <a:t>制衡議題</a:t>
            </a:r>
            <a:r>
              <a:rPr lang="en-US" altLang="zh-TW" b="1" dirty="0" smtClean="0">
                <a:solidFill>
                  <a:srgbClr val="FF0000"/>
                </a:solidFill>
                <a:latin typeface="+mj-ea"/>
              </a:rPr>
              <a:t>2</a:t>
            </a:r>
            <a:r>
              <a:rPr lang="zh-TW" altLang="en-US" b="1" dirty="0" smtClean="0">
                <a:solidFill>
                  <a:srgbClr val="FF0000"/>
                </a:solidFill>
                <a:latin typeface="+mj-ea"/>
              </a:rPr>
              <a:t>：不訂底價採固定價格</a:t>
            </a:r>
          </a:p>
        </p:txBody>
      </p:sp>
      <p:sp>
        <p:nvSpPr>
          <p:cNvPr id="30723" name="Rectangle 3"/>
          <p:cNvSpPr>
            <a:spLocks noGrp="1" noChangeArrowheads="1"/>
          </p:cNvSpPr>
          <p:nvPr>
            <p:ph type="body" idx="1"/>
          </p:nvPr>
        </p:nvSpPr>
        <p:spPr>
          <a:xfrm>
            <a:off x="395288" y="1412875"/>
            <a:ext cx="8569325" cy="4176713"/>
          </a:xfrm>
        </p:spPr>
        <p:txBody>
          <a:bodyPr>
            <a:normAutofit/>
          </a:bodyPr>
          <a:lstStyle/>
          <a:p>
            <a:pPr>
              <a:lnSpc>
                <a:spcPct val="110000"/>
              </a:lnSpc>
              <a:buFont typeface="Wingdings" panose="05000000000000000000" pitchFamily="2" charset="2"/>
              <a:buChar char="p"/>
              <a:defRPr/>
            </a:pPr>
            <a:r>
              <a:rPr lang="zh-TW" altLang="zh-TW" sz="2400" b="1" dirty="0">
                <a:solidFill>
                  <a:srgbClr val="C00000"/>
                </a:solidFill>
                <a:latin typeface="+mn-ea"/>
              </a:rPr>
              <a:t>增設「創意」</a:t>
            </a:r>
            <a:r>
              <a:rPr lang="zh-TW" altLang="en-US" sz="2400" b="1" dirty="0">
                <a:solidFill>
                  <a:srgbClr val="C00000"/>
                </a:solidFill>
                <a:latin typeface="+mn-ea"/>
              </a:rPr>
              <a:t>評選項目：</a:t>
            </a:r>
            <a:r>
              <a:rPr lang="zh-TW" altLang="en-US" sz="2400" b="1" dirty="0">
                <a:latin typeface="+mn-ea"/>
              </a:rPr>
              <a:t>採固定價格給付者，宜於評選項目中</a:t>
            </a:r>
            <a:r>
              <a:rPr lang="zh-TW" altLang="en-US" sz="2400" b="1" dirty="0">
                <a:solidFill>
                  <a:srgbClr val="0000FF"/>
                </a:solidFill>
                <a:latin typeface="+mn-ea"/>
              </a:rPr>
              <a:t>增設「創意」之項目</a:t>
            </a:r>
            <a:r>
              <a:rPr lang="zh-TW" altLang="en-US" sz="2400" b="1" dirty="0">
                <a:latin typeface="+mn-ea"/>
              </a:rPr>
              <a:t>，以避免得標廠商發生超額利潤。但廠商所提供之「創意」內容，以與</a:t>
            </a:r>
            <a:r>
              <a:rPr lang="zh-TW" altLang="en-US" sz="2400" b="1" dirty="0">
                <a:solidFill>
                  <a:srgbClr val="0000FF"/>
                </a:solidFill>
                <a:latin typeface="+mn-ea"/>
              </a:rPr>
              <a:t>採購標的有關者為限</a:t>
            </a:r>
            <a:r>
              <a:rPr lang="zh-TW" altLang="en-US" sz="2400" b="1" dirty="0">
                <a:latin typeface="+mn-ea"/>
              </a:rPr>
              <a:t>。 </a:t>
            </a:r>
            <a:r>
              <a:rPr lang="en-US" altLang="zh-TW" sz="2400" b="1" dirty="0">
                <a:latin typeface="+mn-ea"/>
              </a:rPr>
              <a:t>(</a:t>
            </a:r>
            <a:r>
              <a:rPr lang="zh-TW" altLang="zh-TW" sz="2400" b="1" dirty="0">
                <a:latin typeface="+mn-ea"/>
              </a:rPr>
              <a:t>最有利標作業手冊肆、</a:t>
            </a:r>
            <a:r>
              <a:rPr lang="en-US" altLang="zh-TW" sz="2400" b="1" dirty="0">
                <a:latin typeface="+mn-ea"/>
              </a:rPr>
              <a:t>(</a:t>
            </a:r>
            <a:r>
              <a:rPr lang="zh-TW" altLang="zh-TW" sz="2400" b="1" dirty="0">
                <a:latin typeface="+mn-ea"/>
              </a:rPr>
              <a:t>最有利標評選作業</a:t>
            </a:r>
            <a:r>
              <a:rPr lang="en-US" altLang="zh-TW" sz="2400" b="1" dirty="0">
                <a:latin typeface="+mn-ea"/>
              </a:rPr>
              <a:t>)</a:t>
            </a:r>
            <a:r>
              <a:rPr lang="zh-TW" altLang="zh-TW" sz="2400" b="1" dirty="0">
                <a:latin typeface="+mn-ea"/>
              </a:rPr>
              <a:t>二、</a:t>
            </a:r>
            <a:r>
              <a:rPr lang="en-US" altLang="zh-TW" sz="2400" b="1" dirty="0">
                <a:latin typeface="+mn-ea"/>
              </a:rPr>
              <a:t>(</a:t>
            </a:r>
            <a:r>
              <a:rPr lang="zh-TW" altLang="zh-TW" sz="2400" b="1" dirty="0">
                <a:latin typeface="+mn-ea"/>
              </a:rPr>
              <a:t>訂定評選項目、配分及權重</a:t>
            </a:r>
            <a:r>
              <a:rPr lang="en-US" altLang="zh-TW" sz="2400" b="1" dirty="0">
                <a:latin typeface="+mn-ea"/>
              </a:rPr>
              <a:t>)5)</a:t>
            </a:r>
          </a:p>
          <a:p>
            <a:pPr>
              <a:lnSpc>
                <a:spcPct val="110000"/>
              </a:lnSpc>
              <a:buFont typeface="Wingdings" panose="05000000000000000000" pitchFamily="2" charset="2"/>
              <a:buChar char="p"/>
              <a:defRPr/>
            </a:pPr>
            <a:r>
              <a:rPr lang="zh-TW" altLang="en-US" sz="2400" b="1" dirty="0" smtClean="0">
                <a:solidFill>
                  <a:srgbClr val="C00000"/>
                </a:solidFill>
                <a:latin typeface="+mn-ea"/>
              </a:rPr>
              <a:t>議定契約內容：</a:t>
            </a:r>
            <a:r>
              <a:rPr lang="zh-TW" altLang="en-US" sz="2400" b="1" dirty="0" smtClean="0">
                <a:latin typeface="+mn-ea"/>
              </a:rPr>
              <a:t>招標</a:t>
            </a:r>
            <a:r>
              <a:rPr lang="zh-TW" altLang="en-US" sz="2400" b="1" dirty="0">
                <a:latin typeface="+mn-ea"/>
              </a:rPr>
              <a:t>文件訂明決標之固定金額或費率者，則以該金額或費率決標。但須注意</a:t>
            </a:r>
            <a:r>
              <a:rPr lang="zh-TW" altLang="en-US" sz="2400" b="1" dirty="0">
                <a:solidFill>
                  <a:srgbClr val="0000FF"/>
                </a:solidFill>
                <a:latin typeface="+mn-ea"/>
              </a:rPr>
              <a:t>議價程序仍不得免除</a:t>
            </a:r>
            <a:r>
              <a:rPr lang="zh-TW" altLang="en-US" sz="2400" b="1" dirty="0">
                <a:latin typeface="+mn-ea"/>
              </a:rPr>
              <a:t>，無須議減價格，</a:t>
            </a:r>
            <a:r>
              <a:rPr lang="zh-TW" altLang="en-US" sz="2400" b="1" dirty="0">
                <a:solidFill>
                  <a:srgbClr val="0000FF"/>
                </a:solidFill>
                <a:latin typeface="+mn-ea"/>
              </a:rPr>
              <a:t>可議定其他內容</a:t>
            </a:r>
            <a:r>
              <a:rPr lang="zh-TW" altLang="en-US" sz="2400" b="1" dirty="0">
                <a:latin typeface="+mn-ea"/>
              </a:rPr>
              <a:t>。</a:t>
            </a:r>
            <a:r>
              <a:rPr lang="en-US" altLang="zh-TW" sz="2400" b="1" dirty="0">
                <a:latin typeface="+mn-ea"/>
              </a:rPr>
              <a:t>(</a:t>
            </a:r>
            <a:r>
              <a:rPr lang="zh-TW" altLang="zh-TW" sz="2400" b="1" dirty="0">
                <a:latin typeface="+mn-ea"/>
              </a:rPr>
              <a:t>最有利標作業</a:t>
            </a:r>
            <a:r>
              <a:rPr lang="zh-TW" altLang="zh-TW" sz="2400" b="1" dirty="0" smtClean="0">
                <a:latin typeface="+mn-ea"/>
              </a:rPr>
              <a:t>手冊</a:t>
            </a:r>
            <a:r>
              <a:rPr lang="zh-TW" altLang="en-US" sz="2400" b="1" dirty="0" smtClean="0">
                <a:latin typeface="+mn-ea"/>
              </a:rPr>
              <a:t>貳</a:t>
            </a:r>
            <a:r>
              <a:rPr lang="en-US" altLang="zh-TW" sz="2400" b="1" dirty="0" smtClean="0">
                <a:latin typeface="+mn-ea"/>
              </a:rPr>
              <a:t>.(</a:t>
            </a:r>
            <a:r>
              <a:rPr lang="zh-TW" altLang="en-US" sz="2400" b="1" dirty="0" smtClean="0">
                <a:latin typeface="+mn-ea"/>
              </a:rPr>
              <a:t>七</a:t>
            </a:r>
            <a:r>
              <a:rPr lang="en-US" altLang="zh-TW" sz="2400" b="1" dirty="0" smtClean="0">
                <a:latin typeface="+mn-ea"/>
              </a:rPr>
              <a:t>))</a:t>
            </a:r>
            <a:endParaRPr lang="en-US" altLang="zh-TW" sz="2400" b="1" dirty="0">
              <a:latin typeface="+mn-ea"/>
            </a:endParaRPr>
          </a:p>
          <a:p>
            <a:pPr>
              <a:lnSpc>
                <a:spcPct val="110000"/>
              </a:lnSpc>
              <a:buFont typeface="Wingdings" panose="05000000000000000000" pitchFamily="2" charset="2"/>
              <a:buChar char="p"/>
              <a:defRPr/>
            </a:pPr>
            <a:endParaRPr lang="en-US" altLang="zh-TW" sz="2400" b="1" dirty="0" smtClean="0">
              <a:latin typeface="+mn-ea"/>
            </a:endParaRPr>
          </a:p>
        </p:txBody>
      </p:sp>
      <p:sp>
        <p:nvSpPr>
          <p:cNvPr id="3" name="投影片編號版面配置區 2"/>
          <p:cNvSpPr>
            <a:spLocks noGrp="1"/>
          </p:cNvSpPr>
          <p:nvPr>
            <p:ph type="sldNum" sz="quarter" idx="12"/>
          </p:nvPr>
        </p:nvSpPr>
        <p:spPr/>
        <p:txBody>
          <a:bodyPr/>
          <a:lstStyle/>
          <a:p>
            <a:fld id="{1118FB7C-3051-423D-B140-B22D31D849CF}" type="slidenum">
              <a:rPr lang="zh-TW" altLang="en-US" smtClean="0"/>
              <a:pPr/>
              <a:t>190</a:t>
            </a:fld>
            <a:endParaRPr lang="zh-TW" altLang="en-US"/>
          </a:p>
        </p:txBody>
      </p:sp>
    </p:spTree>
    <p:extLst>
      <p:ext uri="{BB962C8B-B14F-4D97-AF65-F5344CB8AC3E}">
        <p14:creationId xmlns:p14="http://schemas.microsoft.com/office/powerpoint/2010/main" val="168300756"/>
      </p:ext>
    </p:extLst>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標題 1"/>
          <p:cNvSpPr>
            <a:spLocks noGrp="1"/>
          </p:cNvSpPr>
          <p:nvPr>
            <p:ph type="title"/>
          </p:nvPr>
        </p:nvSpPr>
        <p:spPr>
          <a:xfrm>
            <a:off x="468313" y="260350"/>
            <a:ext cx="8567737" cy="731838"/>
          </a:xfrm>
        </p:spPr>
        <p:txBody>
          <a:bodyPr>
            <a:normAutofit fontScale="90000"/>
          </a:bodyPr>
          <a:lstStyle/>
          <a:p>
            <a:r>
              <a:rPr lang="zh-TW" altLang="en-US" b="1" smtClean="0">
                <a:solidFill>
                  <a:srgbClr val="FF0000"/>
                </a:solidFill>
                <a:latin typeface="標楷體" panose="03000509000000000000" pitchFamily="65" charset="-120"/>
              </a:rPr>
              <a:t>準用最有利標之</a:t>
            </a:r>
            <a:r>
              <a:rPr lang="zh-TW" altLang="en-US" b="1" u="sng" smtClean="0">
                <a:solidFill>
                  <a:srgbClr val="FF0000"/>
                </a:solidFill>
                <a:latin typeface="標楷體" panose="03000509000000000000" pitchFamily="65" charset="-120"/>
              </a:rPr>
              <a:t>議約</a:t>
            </a:r>
            <a:r>
              <a:rPr lang="zh-TW" altLang="en-US" b="1" smtClean="0">
                <a:solidFill>
                  <a:srgbClr val="FF0000"/>
                </a:solidFill>
                <a:latin typeface="標楷體" panose="03000509000000000000" pitchFamily="65" charset="-120"/>
              </a:rPr>
              <a:t>程序參考案例</a:t>
            </a:r>
            <a:r>
              <a:rPr lang="en-US" altLang="zh-TW" b="1" smtClean="0">
                <a:solidFill>
                  <a:srgbClr val="FF0000"/>
                </a:solidFill>
                <a:latin typeface="標楷體" panose="03000509000000000000" pitchFamily="65" charset="-120"/>
              </a:rPr>
              <a:t>1</a:t>
            </a:r>
            <a:endParaRPr lang="zh-TW" altLang="en-US" b="1" smtClean="0">
              <a:solidFill>
                <a:srgbClr val="FF0000"/>
              </a:solidFill>
              <a:latin typeface="標楷體" panose="03000509000000000000" pitchFamily="65" charset="-120"/>
            </a:endParaRPr>
          </a:p>
        </p:txBody>
      </p:sp>
      <p:sp>
        <p:nvSpPr>
          <p:cNvPr id="3" name="內容版面配置區 2"/>
          <p:cNvSpPr>
            <a:spLocks noGrp="1"/>
          </p:cNvSpPr>
          <p:nvPr>
            <p:ph idx="1"/>
          </p:nvPr>
        </p:nvSpPr>
        <p:spPr>
          <a:xfrm>
            <a:off x="323850" y="1052513"/>
            <a:ext cx="8569325" cy="5329237"/>
          </a:xfrm>
        </p:spPr>
        <p:txBody>
          <a:bodyPr>
            <a:noAutofit/>
          </a:bodyPr>
          <a:lstStyle/>
          <a:p>
            <a:pPr>
              <a:spcBef>
                <a:spcPts val="0"/>
              </a:spcBef>
              <a:defRPr/>
            </a:pPr>
            <a:r>
              <a:rPr lang="zh-TW" altLang="en-US" sz="2400" b="1" dirty="0" smtClean="0">
                <a:latin typeface="+mj-ea"/>
                <a:ea typeface="+mj-ea"/>
              </a:rPr>
              <a:t>法源</a:t>
            </a:r>
            <a:r>
              <a:rPr lang="zh-TW" altLang="en-US" sz="2400" b="1" dirty="0" smtClean="0">
                <a:latin typeface="PMingLiU" panose="02020500000000000000" pitchFamily="18" charset="-120"/>
                <a:ea typeface="PMingLiU" panose="02020500000000000000" pitchFamily="18" charset="-120"/>
              </a:rPr>
              <a:t>：</a:t>
            </a:r>
            <a:r>
              <a:rPr lang="zh-TW" altLang="zh-TW" sz="2400" b="1" dirty="0" smtClean="0">
                <a:latin typeface="+mj-ea"/>
                <a:ea typeface="+mj-ea"/>
              </a:rPr>
              <a:t>與</a:t>
            </a:r>
            <a:r>
              <a:rPr lang="zh-TW" altLang="zh-TW" sz="2400" b="1" dirty="0">
                <a:latin typeface="+mj-ea"/>
                <a:ea typeface="+mj-ea"/>
              </a:rPr>
              <a:t>優勝廠商辦理議價，或按優勝序位，依序與</a:t>
            </a:r>
            <a:r>
              <a:rPr lang="en-US" altLang="zh-TW" sz="2400" b="1" dirty="0">
                <a:latin typeface="+mj-ea"/>
                <a:ea typeface="+mj-ea"/>
              </a:rPr>
              <a:t>2</a:t>
            </a:r>
            <a:r>
              <a:rPr lang="zh-TW" altLang="zh-TW" sz="2400" b="1" dirty="0">
                <a:latin typeface="+mj-ea"/>
                <a:ea typeface="+mj-ea"/>
              </a:rPr>
              <a:t>家以上之優勝廠商辦理議價後決標。如已於招標文件</a:t>
            </a:r>
            <a:r>
              <a:rPr lang="zh-TW" altLang="zh-TW" sz="2400" b="1" dirty="0">
                <a:solidFill>
                  <a:srgbClr val="0000FF"/>
                </a:solidFill>
                <a:latin typeface="+mj-ea"/>
                <a:ea typeface="+mj-ea"/>
              </a:rPr>
              <a:t>訂明決標之固定金額或費率者</a:t>
            </a:r>
            <a:r>
              <a:rPr lang="zh-TW" altLang="zh-TW" sz="2400" b="1" dirty="0">
                <a:latin typeface="+mj-ea"/>
                <a:ea typeface="+mj-ea"/>
              </a:rPr>
              <a:t>，則以該金額或費率決標。但須注意</a:t>
            </a:r>
            <a:r>
              <a:rPr lang="zh-TW" altLang="zh-TW" sz="2400" b="1" dirty="0">
                <a:solidFill>
                  <a:srgbClr val="0000FF"/>
                </a:solidFill>
                <a:latin typeface="+mj-ea"/>
                <a:ea typeface="+mj-ea"/>
              </a:rPr>
              <a:t>議價程序仍不得免除，無須議減價格，可議定其他內容</a:t>
            </a:r>
            <a:r>
              <a:rPr lang="zh-TW" altLang="zh-TW" sz="2400" b="1" dirty="0" smtClean="0">
                <a:latin typeface="+mj-ea"/>
                <a:ea typeface="+mj-ea"/>
              </a:rPr>
              <a:t>。</a:t>
            </a:r>
            <a:r>
              <a:rPr lang="en-US" altLang="zh-TW" sz="2400" b="1" dirty="0" smtClean="0">
                <a:latin typeface="+mj-ea"/>
                <a:ea typeface="+mj-ea"/>
              </a:rPr>
              <a:t>(</a:t>
            </a:r>
            <a:r>
              <a:rPr lang="zh-TW" altLang="zh-TW" sz="2400" b="1" u="sng" cap="small" dirty="0">
                <a:latin typeface="+mj-ea"/>
                <a:ea typeface="+mj-ea"/>
              </a:rPr>
              <a:t>最有利標作業</a:t>
            </a:r>
            <a:r>
              <a:rPr lang="zh-TW" altLang="zh-TW" sz="2400" b="1" u="sng" cap="small" dirty="0" smtClean="0">
                <a:latin typeface="+mj-ea"/>
                <a:ea typeface="+mj-ea"/>
              </a:rPr>
              <a:t>手冊</a:t>
            </a:r>
            <a:r>
              <a:rPr lang="zh-TW" altLang="zh-TW" sz="2400" b="1" dirty="0" smtClean="0">
                <a:latin typeface="+mj-ea"/>
                <a:ea typeface="+mj-ea"/>
              </a:rPr>
              <a:t>貳、</a:t>
            </a:r>
            <a:r>
              <a:rPr lang="zh-TW" altLang="zh-TW" sz="2400" b="1" dirty="0">
                <a:latin typeface="+mj-ea"/>
                <a:ea typeface="+mj-ea"/>
              </a:rPr>
              <a:t>二</a:t>
            </a:r>
            <a:r>
              <a:rPr lang="zh-TW" altLang="zh-TW" sz="2400" b="1" dirty="0" smtClean="0">
                <a:latin typeface="+mj-ea"/>
                <a:ea typeface="+mj-ea"/>
              </a:rPr>
              <a:t>、</a:t>
            </a:r>
            <a:r>
              <a:rPr lang="en-US" altLang="zh-TW" sz="2400" b="1" dirty="0" smtClean="0">
                <a:latin typeface="+mj-ea"/>
                <a:ea typeface="+mj-ea"/>
              </a:rPr>
              <a:t>(</a:t>
            </a:r>
            <a:r>
              <a:rPr lang="zh-TW" altLang="en-US" sz="2400" b="1" dirty="0" smtClean="0">
                <a:latin typeface="+mj-ea"/>
                <a:ea typeface="+mj-ea"/>
              </a:rPr>
              <a:t>七</a:t>
            </a:r>
            <a:r>
              <a:rPr lang="en-US" altLang="zh-TW" sz="2400" b="1" dirty="0" smtClean="0">
                <a:latin typeface="+mj-ea"/>
                <a:ea typeface="+mj-ea"/>
              </a:rPr>
              <a:t>))</a:t>
            </a:r>
            <a:endParaRPr lang="zh-TW" altLang="zh-TW" sz="2400" b="1" dirty="0">
              <a:latin typeface="+mj-ea"/>
              <a:ea typeface="+mj-ea"/>
            </a:endParaRPr>
          </a:p>
          <a:p>
            <a:pPr>
              <a:spcBef>
                <a:spcPts val="0"/>
              </a:spcBef>
              <a:buFont typeface="Wingdings" panose="05000000000000000000" pitchFamily="2" charset="2"/>
              <a:buChar char="p"/>
              <a:defRPr/>
            </a:pPr>
            <a:r>
              <a:rPr lang="en-US" altLang="zh-TW" sz="2400" b="1" dirty="0">
                <a:solidFill>
                  <a:srgbClr val="0000FF"/>
                </a:solidFill>
                <a:latin typeface="+mj-ea"/>
                <a:ea typeface="+mj-ea"/>
              </a:rPr>
              <a:t>【</a:t>
            </a:r>
            <a:r>
              <a:rPr lang="zh-TW" altLang="en-US" sz="2400" b="1" dirty="0">
                <a:solidFill>
                  <a:srgbClr val="0000FF"/>
                </a:solidFill>
                <a:latin typeface="+mj-ea"/>
                <a:ea typeface="+mj-ea"/>
              </a:rPr>
              <a:t>評選會議後，簽陳擬</a:t>
            </a:r>
            <a:r>
              <a:rPr lang="zh-TW" altLang="en-US" sz="2400" b="1" dirty="0" smtClean="0">
                <a:solidFill>
                  <a:srgbClr val="0000FF"/>
                </a:solidFill>
                <a:latin typeface="+mj-ea"/>
                <a:ea typeface="+mj-ea"/>
              </a:rPr>
              <a:t>辦理議約程序作業</a:t>
            </a:r>
            <a:r>
              <a:rPr lang="en-US" altLang="zh-TW" sz="2400" b="1" dirty="0" smtClean="0">
                <a:solidFill>
                  <a:srgbClr val="0000FF"/>
                </a:solidFill>
                <a:latin typeface="+mj-ea"/>
                <a:ea typeface="+mj-ea"/>
              </a:rPr>
              <a:t>】</a:t>
            </a:r>
            <a:endParaRPr lang="en-US" altLang="zh-TW" sz="2400" b="1" dirty="0">
              <a:solidFill>
                <a:srgbClr val="0000FF"/>
              </a:solidFill>
              <a:latin typeface="+mj-ea"/>
              <a:ea typeface="+mj-ea"/>
            </a:endParaRPr>
          </a:p>
          <a:p>
            <a:pPr>
              <a:spcBef>
                <a:spcPts val="0"/>
              </a:spcBef>
              <a:buFont typeface="Arial" panose="020B0604020202020204" pitchFamily="34" charset="0"/>
              <a:buChar char="•"/>
              <a:defRPr/>
            </a:pPr>
            <a:r>
              <a:rPr lang="zh-TW" altLang="en-US" sz="2400" b="1" dirty="0" smtClean="0">
                <a:latin typeface="+mj-ea"/>
                <a:ea typeface="+mj-ea"/>
              </a:rPr>
              <a:t>本</a:t>
            </a:r>
            <a:r>
              <a:rPr lang="zh-TW" altLang="en-US" sz="2400" b="1" dirty="0">
                <a:latin typeface="+mj-ea"/>
                <a:ea typeface="+mj-ea"/>
              </a:rPr>
              <a:t>案依採購評選委員會委員建議</a:t>
            </a:r>
            <a:r>
              <a:rPr lang="zh-TW" altLang="en-US" sz="2400" b="1" dirty="0" smtClean="0">
                <a:latin typeface="+mj-ea"/>
                <a:ea typeface="+mj-ea"/>
              </a:rPr>
              <a:t>事項</a:t>
            </a:r>
            <a:r>
              <a:rPr lang="zh-TW" altLang="en-US" sz="2400" b="1" dirty="0">
                <a:latin typeface="標楷體" panose="03000509000000000000" pitchFamily="65" charset="-120"/>
              </a:rPr>
              <a:t>，</a:t>
            </a:r>
            <a:r>
              <a:rPr lang="zh-TW" altLang="en-US" sz="2400" b="1" dirty="0" smtClean="0">
                <a:latin typeface="+mj-ea"/>
                <a:ea typeface="+mj-ea"/>
              </a:rPr>
              <a:t>議價</a:t>
            </a:r>
            <a:r>
              <a:rPr lang="en-US" altLang="zh-TW" sz="2400" b="1" dirty="0" smtClean="0">
                <a:latin typeface="+mj-ea"/>
                <a:ea typeface="+mj-ea"/>
              </a:rPr>
              <a:t>(</a:t>
            </a:r>
            <a:r>
              <a:rPr lang="zh-TW" altLang="en-US" sz="2400" b="1" dirty="0" smtClean="0">
                <a:latin typeface="+mj-ea"/>
                <a:ea typeface="+mj-ea"/>
              </a:rPr>
              <a:t>約</a:t>
            </a:r>
            <a:r>
              <a:rPr lang="en-US" altLang="zh-TW" sz="2400" b="1" dirty="0" smtClean="0">
                <a:latin typeface="+mj-ea"/>
                <a:ea typeface="+mj-ea"/>
              </a:rPr>
              <a:t>)</a:t>
            </a:r>
            <a:r>
              <a:rPr lang="zh-TW" altLang="en-US" sz="2400" b="1" dirty="0" smtClean="0">
                <a:latin typeface="+mj-ea"/>
                <a:ea typeface="+mj-ea"/>
              </a:rPr>
              <a:t>程序</a:t>
            </a:r>
            <a:r>
              <a:rPr lang="zh-TW" altLang="en-US" sz="2400" b="1" dirty="0">
                <a:latin typeface="+mj-ea"/>
                <a:ea typeface="+mj-ea"/>
              </a:rPr>
              <a:t>擬議定</a:t>
            </a:r>
            <a:r>
              <a:rPr lang="zh-TW" altLang="en-US" sz="2400" b="1" dirty="0" smtClean="0">
                <a:latin typeface="+mj-ea"/>
                <a:ea typeface="+mj-ea"/>
              </a:rPr>
              <a:t>之內容</a:t>
            </a:r>
            <a:r>
              <a:rPr lang="en-US" altLang="zh-TW" sz="2400" b="1" dirty="0">
                <a:latin typeface="+mj-ea"/>
                <a:ea typeface="+mj-ea"/>
              </a:rPr>
              <a:t>(</a:t>
            </a:r>
            <a:r>
              <a:rPr lang="zh-TW" altLang="en-US" sz="2400" b="1" dirty="0">
                <a:latin typeface="+mj-ea"/>
                <a:ea typeface="+mj-ea"/>
              </a:rPr>
              <a:t>詳</a:t>
            </a:r>
            <a:r>
              <a:rPr lang="zh-TW" altLang="en-US" sz="2400" b="1" dirty="0" smtClean="0">
                <a:latin typeface="+mj-ea"/>
                <a:ea typeface="+mj-ea"/>
              </a:rPr>
              <a:t>附件</a:t>
            </a:r>
            <a:r>
              <a:rPr lang="en-US" altLang="zh-TW" sz="2400" b="1" dirty="0" smtClean="0">
                <a:latin typeface="+mj-ea"/>
                <a:ea typeface="+mj-ea"/>
              </a:rPr>
              <a:t>)</a:t>
            </a:r>
            <a:r>
              <a:rPr lang="zh-TW" altLang="en-US" sz="2400" b="1" dirty="0" smtClean="0">
                <a:latin typeface="標楷體" panose="03000509000000000000" pitchFamily="65" charset="-120"/>
              </a:rPr>
              <a:t> ，</a:t>
            </a:r>
            <a:r>
              <a:rPr lang="zh-TW" altLang="en-US" sz="2400" b="1" dirty="0" smtClean="0">
                <a:latin typeface="+mj-ea"/>
                <a:ea typeface="+mj-ea"/>
              </a:rPr>
              <a:t>屬優化或補強廠商</a:t>
            </a:r>
            <a:r>
              <a:rPr lang="zh-TW" altLang="en-US" sz="2400" b="1" dirty="0">
                <a:latin typeface="+mj-ea"/>
                <a:ea typeface="+mj-ea"/>
              </a:rPr>
              <a:t>服務建議書內容或簡報</a:t>
            </a:r>
            <a:r>
              <a:rPr lang="zh-TW" altLang="en-US" sz="2400" b="1" dirty="0" smtClean="0">
                <a:latin typeface="+mj-ea"/>
                <a:ea typeface="+mj-ea"/>
              </a:rPr>
              <a:t>說明事項</a:t>
            </a:r>
            <a:r>
              <a:rPr lang="zh-TW" altLang="en-US" sz="2400" b="1" dirty="0">
                <a:latin typeface="標楷體" panose="03000509000000000000" pitchFamily="65" charset="-120"/>
              </a:rPr>
              <a:t>，</a:t>
            </a:r>
            <a:r>
              <a:rPr lang="zh-TW" altLang="en-US" sz="2400" b="1" dirty="0" smtClean="0">
                <a:latin typeface="+mj-ea"/>
                <a:ea typeface="+mj-ea"/>
              </a:rPr>
              <a:t>說明</a:t>
            </a:r>
            <a:r>
              <a:rPr lang="zh-TW" altLang="en-US" sz="2400" b="1" dirty="0">
                <a:latin typeface="+mj-ea"/>
                <a:ea typeface="+mj-ea"/>
              </a:rPr>
              <a:t>如下</a:t>
            </a:r>
            <a:r>
              <a:rPr lang="en-US" altLang="zh-TW" sz="2400" b="1" dirty="0">
                <a:latin typeface="+mj-ea"/>
                <a:ea typeface="+mj-ea"/>
              </a:rPr>
              <a:t>: </a:t>
            </a:r>
            <a:r>
              <a:rPr lang="en-US" altLang="zh-TW" sz="2400" b="1" dirty="0" smtClean="0">
                <a:latin typeface="+mj-ea"/>
                <a:ea typeface="+mj-ea"/>
              </a:rPr>
              <a:t/>
            </a:r>
            <a:br>
              <a:rPr lang="en-US" altLang="zh-TW" sz="2400" b="1" dirty="0" smtClean="0">
                <a:latin typeface="+mj-ea"/>
                <a:ea typeface="+mj-ea"/>
              </a:rPr>
            </a:br>
            <a:r>
              <a:rPr lang="en-US" altLang="zh-TW" sz="2400" b="1" dirty="0" smtClean="0">
                <a:latin typeface="+mj-ea"/>
                <a:ea typeface="+mj-ea"/>
              </a:rPr>
              <a:t>(</a:t>
            </a:r>
            <a:r>
              <a:rPr lang="zh-TW" altLang="en-US" sz="2400" b="1" dirty="0">
                <a:latin typeface="+mj-ea"/>
                <a:ea typeface="+mj-ea"/>
              </a:rPr>
              <a:t>一</a:t>
            </a:r>
            <a:r>
              <a:rPr lang="en-US" altLang="zh-TW" sz="2400" b="1" dirty="0" smtClean="0">
                <a:latin typeface="+mj-ea"/>
                <a:ea typeface="+mj-ea"/>
              </a:rPr>
              <a:t>)</a:t>
            </a:r>
            <a:r>
              <a:rPr lang="zh-TW" altLang="en-US" sz="2400" b="1" dirty="0" smtClean="0">
                <a:latin typeface="+mj-ea"/>
                <a:ea typeface="+mj-ea"/>
              </a:rPr>
              <a:t>菜單設計內容之履約結果</a:t>
            </a:r>
            <a:r>
              <a:rPr lang="zh-TW" altLang="en-US" sz="2400" b="1" dirty="0" smtClean="0">
                <a:latin typeface="標楷體" panose="03000509000000000000" pitchFamily="65" charset="-120"/>
              </a:rPr>
              <a:t>，增列滿意度調查及評估效益分析成果報告，滿意</a:t>
            </a:r>
            <a:r>
              <a:rPr lang="zh-TW" altLang="en-US" sz="2400" b="1" dirty="0">
                <a:latin typeface="標楷體" panose="03000509000000000000" pitchFamily="65" charset="-120"/>
              </a:rPr>
              <a:t>度</a:t>
            </a:r>
            <a:r>
              <a:rPr lang="zh-TW" altLang="en-US" sz="2400" b="1" dirty="0" smtClean="0">
                <a:latin typeface="標楷體" panose="03000509000000000000" pitchFamily="65" charset="-120"/>
              </a:rPr>
              <a:t>調查表內容須經</a:t>
            </a:r>
            <a:r>
              <a:rPr lang="zh-TW" altLang="en-US" sz="2400" b="1" dirty="0" smtClean="0">
                <a:latin typeface="+mj-ea"/>
                <a:ea typeface="+mj-ea"/>
              </a:rPr>
              <a:t>並</a:t>
            </a:r>
            <a:r>
              <a:rPr lang="zh-TW" altLang="en-US" sz="2400" b="1" dirty="0">
                <a:latin typeface="+mj-ea"/>
                <a:ea typeface="+mj-ea"/>
              </a:rPr>
              <a:t>由機關同意後始可</a:t>
            </a:r>
            <a:r>
              <a:rPr lang="zh-TW" altLang="en-US" sz="2400" b="1" dirty="0" smtClean="0">
                <a:latin typeface="+mj-ea"/>
                <a:ea typeface="+mj-ea"/>
              </a:rPr>
              <a:t>進行作業。</a:t>
            </a:r>
            <a:r>
              <a:rPr lang="en-US" altLang="zh-TW" sz="2400" b="1" dirty="0" smtClean="0">
                <a:latin typeface="+mj-ea"/>
                <a:ea typeface="+mj-ea"/>
              </a:rPr>
              <a:t/>
            </a:r>
            <a:br>
              <a:rPr lang="en-US" altLang="zh-TW" sz="2400" b="1" dirty="0" smtClean="0">
                <a:latin typeface="+mj-ea"/>
                <a:ea typeface="+mj-ea"/>
              </a:rPr>
            </a:br>
            <a:r>
              <a:rPr lang="en-US" altLang="zh-TW" sz="2400" b="1" dirty="0" smtClean="0">
                <a:latin typeface="+mj-ea"/>
                <a:ea typeface="+mj-ea"/>
              </a:rPr>
              <a:t>(</a:t>
            </a:r>
            <a:r>
              <a:rPr lang="zh-TW" altLang="en-US" sz="2400" b="1" dirty="0">
                <a:latin typeface="+mj-ea"/>
                <a:ea typeface="+mj-ea"/>
              </a:rPr>
              <a:t>二</a:t>
            </a:r>
            <a:r>
              <a:rPr lang="en-US" altLang="zh-TW" sz="2400" b="1" dirty="0" smtClean="0">
                <a:latin typeface="+mj-ea"/>
                <a:ea typeface="+mj-ea"/>
              </a:rPr>
              <a:t>)</a:t>
            </a:r>
            <a:r>
              <a:rPr lang="zh-TW" altLang="en-US" sz="2400" b="1" dirty="0" smtClean="0">
                <a:latin typeface="+mj-ea"/>
                <a:ea typeface="+mj-ea"/>
              </a:rPr>
              <a:t>每日履約事項之場地清潔工作</a:t>
            </a:r>
            <a:r>
              <a:rPr lang="zh-TW" altLang="en-US" sz="2400" b="1" dirty="0" smtClean="0">
                <a:latin typeface="標楷體" panose="03000509000000000000" pitchFamily="65" charset="-120"/>
              </a:rPr>
              <a:t>，需經機關查驗通過，並負責運離廢棄物</a:t>
            </a:r>
            <a:r>
              <a:rPr lang="zh-TW" altLang="en-US" sz="2400" b="1" dirty="0" smtClean="0">
                <a:latin typeface="+mj-ea"/>
                <a:ea typeface="+mj-ea"/>
              </a:rPr>
              <a:t>。</a:t>
            </a:r>
            <a:r>
              <a:rPr lang="en-US" altLang="zh-TW" sz="2400" b="1" dirty="0" smtClean="0">
                <a:latin typeface="+mj-ea"/>
                <a:ea typeface="+mj-ea"/>
              </a:rPr>
              <a:t>…</a:t>
            </a:r>
            <a:endParaRPr lang="zh-TW" altLang="en-US" sz="2400" b="1" dirty="0">
              <a:latin typeface="+mj-ea"/>
              <a:ea typeface="+mj-ea"/>
            </a:endParaRPr>
          </a:p>
        </p:txBody>
      </p:sp>
      <p:sp>
        <p:nvSpPr>
          <p:cNvPr id="4" name="投影片編號版面配置區 3"/>
          <p:cNvSpPr>
            <a:spLocks noGrp="1"/>
          </p:cNvSpPr>
          <p:nvPr>
            <p:ph type="sldNum" sz="quarter" idx="12"/>
          </p:nvPr>
        </p:nvSpPr>
        <p:spPr/>
        <p:txBody>
          <a:bodyPr/>
          <a:lstStyle/>
          <a:p>
            <a:fld id="{1118FB7C-3051-423D-B140-B22D31D849CF}" type="slidenum">
              <a:rPr lang="zh-TW" altLang="en-US" smtClean="0"/>
              <a:pPr/>
              <a:t>191</a:t>
            </a:fld>
            <a:endParaRPr lang="zh-TW" altLang="en-US"/>
          </a:p>
        </p:txBody>
      </p:sp>
    </p:spTree>
    <p:extLst>
      <p:ext uri="{BB962C8B-B14F-4D97-AF65-F5344CB8AC3E}">
        <p14:creationId xmlns:p14="http://schemas.microsoft.com/office/powerpoint/2010/main" val="6220580"/>
      </p:ext>
    </p:extLst>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標題 1"/>
          <p:cNvSpPr>
            <a:spLocks noGrp="1"/>
          </p:cNvSpPr>
          <p:nvPr>
            <p:ph type="title"/>
          </p:nvPr>
        </p:nvSpPr>
        <p:spPr>
          <a:xfrm>
            <a:off x="468313" y="260350"/>
            <a:ext cx="8567737" cy="731838"/>
          </a:xfrm>
        </p:spPr>
        <p:txBody>
          <a:bodyPr>
            <a:normAutofit fontScale="90000"/>
          </a:bodyPr>
          <a:lstStyle/>
          <a:p>
            <a:r>
              <a:rPr lang="zh-TW" altLang="en-US" b="1" smtClean="0">
                <a:solidFill>
                  <a:srgbClr val="FF0000"/>
                </a:solidFill>
                <a:latin typeface="標楷體" panose="03000509000000000000" pitchFamily="65" charset="-120"/>
              </a:rPr>
              <a:t>準用最有利標之</a:t>
            </a:r>
            <a:r>
              <a:rPr lang="zh-TW" altLang="en-US" b="1" u="sng" smtClean="0">
                <a:solidFill>
                  <a:srgbClr val="FF0000"/>
                </a:solidFill>
                <a:latin typeface="標楷體" panose="03000509000000000000" pitchFamily="65" charset="-120"/>
              </a:rPr>
              <a:t>議約</a:t>
            </a:r>
            <a:r>
              <a:rPr lang="zh-TW" altLang="en-US" b="1" smtClean="0">
                <a:solidFill>
                  <a:srgbClr val="FF0000"/>
                </a:solidFill>
                <a:latin typeface="標楷體" panose="03000509000000000000" pitchFamily="65" charset="-120"/>
              </a:rPr>
              <a:t>程序參考案例</a:t>
            </a:r>
            <a:r>
              <a:rPr lang="en-US" altLang="zh-TW" b="1" smtClean="0">
                <a:solidFill>
                  <a:srgbClr val="FF0000"/>
                </a:solidFill>
                <a:latin typeface="標楷體" panose="03000509000000000000" pitchFamily="65" charset="-120"/>
              </a:rPr>
              <a:t>2</a:t>
            </a:r>
            <a:endParaRPr lang="zh-TW" altLang="en-US" b="1" smtClean="0">
              <a:solidFill>
                <a:srgbClr val="FF0000"/>
              </a:solidFill>
              <a:latin typeface="標楷體" panose="03000509000000000000" pitchFamily="65" charset="-120"/>
            </a:endParaRPr>
          </a:p>
        </p:txBody>
      </p:sp>
      <p:sp>
        <p:nvSpPr>
          <p:cNvPr id="3" name="內容版面配置區 2"/>
          <p:cNvSpPr>
            <a:spLocks noGrp="1"/>
          </p:cNvSpPr>
          <p:nvPr>
            <p:ph idx="1"/>
          </p:nvPr>
        </p:nvSpPr>
        <p:spPr>
          <a:xfrm>
            <a:off x="323850" y="1052513"/>
            <a:ext cx="8569325" cy="576262"/>
          </a:xfrm>
        </p:spPr>
        <p:txBody>
          <a:bodyPr>
            <a:noAutofit/>
          </a:bodyPr>
          <a:lstStyle/>
          <a:p>
            <a:pPr>
              <a:spcBef>
                <a:spcPts val="0"/>
              </a:spcBef>
              <a:defRPr/>
            </a:pPr>
            <a:r>
              <a:rPr lang="zh-TW" altLang="zh-TW" b="1" dirty="0"/>
              <a:t>議定其他契約</a:t>
            </a:r>
            <a:r>
              <a:rPr lang="zh-TW" altLang="zh-TW" b="1" dirty="0" smtClean="0"/>
              <a:t>內容</a:t>
            </a:r>
            <a:r>
              <a:rPr lang="zh-TW" altLang="en-US" b="1" dirty="0" smtClean="0"/>
              <a:t>如下</a:t>
            </a:r>
            <a:r>
              <a:rPr lang="zh-TW" altLang="en-US" sz="2400" b="1" dirty="0" smtClean="0">
                <a:latin typeface="PMingLiU" panose="02020500000000000000" pitchFamily="18" charset="-120"/>
                <a:ea typeface="PMingLiU" panose="02020500000000000000" pitchFamily="18" charset="-120"/>
              </a:rPr>
              <a:t>：</a:t>
            </a:r>
            <a:endParaRPr lang="zh-TW" altLang="en-US" sz="2400" b="1" dirty="0">
              <a:latin typeface="+mj-ea"/>
              <a:ea typeface="+mj-ea"/>
            </a:endParaRPr>
          </a:p>
        </p:txBody>
      </p:sp>
      <p:graphicFrame>
        <p:nvGraphicFramePr>
          <p:cNvPr id="2" name="表格 1"/>
          <p:cNvGraphicFramePr>
            <a:graphicFrameLocks noGrp="1"/>
          </p:cNvGraphicFramePr>
          <p:nvPr/>
        </p:nvGraphicFramePr>
        <p:xfrm>
          <a:off x="395288" y="1689100"/>
          <a:ext cx="8640762" cy="4524374"/>
        </p:xfrm>
        <a:graphic>
          <a:graphicData uri="http://schemas.openxmlformats.org/drawingml/2006/table">
            <a:tbl>
              <a:tblPr firstRow="1" firstCol="1" bandRow="1"/>
              <a:tblGrid>
                <a:gridCol w="4248375">
                  <a:extLst>
                    <a:ext uri="{9D8B030D-6E8A-4147-A177-3AD203B41FA5}">
                      <a16:colId xmlns:a16="http://schemas.microsoft.com/office/drawing/2014/main" xmlns="" val="3464284927"/>
                    </a:ext>
                  </a:extLst>
                </a:gridCol>
                <a:gridCol w="2915334">
                  <a:extLst>
                    <a:ext uri="{9D8B030D-6E8A-4147-A177-3AD203B41FA5}">
                      <a16:colId xmlns:a16="http://schemas.microsoft.com/office/drawing/2014/main" xmlns="" val="2084299257"/>
                    </a:ext>
                  </a:extLst>
                </a:gridCol>
                <a:gridCol w="1477053">
                  <a:extLst>
                    <a:ext uri="{9D8B030D-6E8A-4147-A177-3AD203B41FA5}">
                      <a16:colId xmlns:a16="http://schemas.microsoft.com/office/drawing/2014/main" xmlns="" val="980224555"/>
                    </a:ext>
                  </a:extLst>
                </a:gridCol>
              </a:tblGrid>
              <a:tr h="609704">
                <a:tc>
                  <a:txBody>
                    <a:bodyPr/>
                    <a:lstStyle/>
                    <a:p>
                      <a:pPr algn="ctr">
                        <a:spcAft>
                          <a:spcPts val="0"/>
                        </a:spcAft>
                      </a:pPr>
                      <a:r>
                        <a:rPr lang="zh-TW" sz="2400" b="1" kern="100">
                          <a:effectLst/>
                          <a:latin typeface="+mj-ea"/>
                          <a:ea typeface="+mj-ea"/>
                          <a:cs typeface="Times New Roman" panose="02020603050405020304" pitchFamily="18" charset="0"/>
                        </a:rPr>
                        <a:t>議定內容</a:t>
                      </a:r>
                    </a:p>
                  </a:txBody>
                  <a:tcPr marL="68578" marR="685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TW" sz="2400" b="1" kern="100">
                          <a:effectLst/>
                          <a:latin typeface="+mj-ea"/>
                          <a:ea typeface="+mj-ea"/>
                          <a:cs typeface="Times New Roman" panose="02020603050405020304" pitchFamily="18" charset="0"/>
                        </a:rPr>
                        <a:t>原文件內容</a:t>
                      </a:r>
                    </a:p>
                  </a:txBody>
                  <a:tcPr marL="68578" marR="685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TW" sz="2000" b="1" kern="100" dirty="0">
                          <a:effectLst/>
                          <a:latin typeface="+mj-ea"/>
                          <a:ea typeface="+mj-ea"/>
                          <a:cs typeface="Times New Roman" panose="02020603050405020304" pitchFamily="18" charset="0"/>
                        </a:rPr>
                        <a:t>議定</a:t>
                      </a:r>
                      <a:r>
                        <a:rPr lang="zh-TW" sz="2000" b="1" kern="100" dirty="0" smtClean="0">
                          <a:effectLst/>
                          <a:latin typeface="+mj-ea"/>
                          <a:ea typeface="+mj-ea"/>
                          <a:cs typeface="Times New Roman" panose="02020603050405020304" pitchFamily="18" charset="0"/>
                        </a:rPr>
                        <a:t>內容</a:t>
                      </a:r>
                      <a:endParaRPr lang="en-US" altLang="zh-TW" sz="2000" b="1" kern="100" dirty="0" smtClean="0">
                        <a:effectLst/>
                        <a:latin typeface="+mj-ea"/>
                        <a:ea typeface="+mj-ea"/>
                        <a:cs typeface="Times New Roman" panose="02020603050405020304" pitchFamily="18" charset="0"/>
                      </a:endParaRPr>
                    </a:p>
                    <a:p>
                      <a:pPr algn="ctr">
                        <a:spcAft>
                          <a:spcPts val="0"/>
                        </a:spcAft>
                      </a:pPr>
                      <a:r>
                        <a:rPr lang="zh-TW" sz="2000" b="1" kern="100" dirty="0" smtClean="0">
                          <a:effectLst/>
                          <a:latin typeface="+mj-ea"/>
                          <a:ea typeface="+mj-ea"/>
                          <a:cs typeface="Times New Roman" panose="02020603050405020304" pitchFamily="18" charset="0"/>
                        </a:rPr>
                        <a:t>結果</a:t>
                      </a:r>
                      <a:endParaRPr lang="zh-TW" sz="2000" b="1" kern="100" dirty="0">
                        <a:effectLst/>
                        <a:latin typeface="+mj-ea"/>
                        <a:ea typeface="+mj-ea"/>
                        <a:cs typeface="Times New Roman" panose="02020603050405020304" pitchFamily="18" charset="0"/>
                      </a:endParaRPr>
                    </a:p>
                  </a:txBody>
                  <a:tcPr marL="68578" marR="685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997417213"/>
                  </a:ext>
                </a:extLst>
              </a:tr>
              <a:tr h="2210773">
                <a:tc>
                  <a:txBody>
                    <a:bodyPr/>
                    <a:lstStyle/>
                    <a:p>
                      <a:pPr>
                        <a:spcAft>
                          <a:spcPts val="0"/>
                        </a:spcAft>
                      </a:pPr>
                      <a:r>
                        <a:rPr kumimoji="0" lang="en-US" altLang="zh-TW" sz="2400" b="1" kern="1200" dirty="0" smtClean="0">
                          <a:solidFill>
                            <a:schemeClr val="tx1"/>
                          </a:solidFill>
                          <a:latin typeface="+mj-ea"/>
                          <a:ea typeface="+mn-ea"/>
                          <a:cs typeface="+mn-cs"/>
                        </a:rPr>
                        <a:t>(</a:t>
                      </a:r>
                      <a:r>
                        <a:rPr kumimoji="0" lang="zh-TW" altLang="en-US" sz="2400" b="1" kern="1200" dirty="0" smtClean="0">
                          <a:solidFill>
                            <a:schemeClr val="tx1"/>
                          </a:solidFill>
                          <a:latin typeface="+mj-ea"/>
                          <a:ea typeface="+mn-ea"/>
                          <a:cs typeface="+mn-cs"/>
                        </a:rPr>
                        <a:t>一</a:t>
                      </a:r>
                      <a:r>
                        <a:rPr kumimoji="0" lang="en-US" altLang="zh-TW" sz="2400" b="1" kern="1200" dirty="0" smtClean="0">
                          <a:solidFill>
                            <a:schemeClr val="tx1"/>
                          </a:solidFill>
                          <a:latin typeface="+mj-ea"/>
                          <a:ea typeface="+mn-ea"/>
                          <a:cs typeface="+mn-cs"/>
                        </a:rPr>
                        <a:t>)</a:t>
                      </a:r>
                      <a:r>
                        <a:rPr kumimoji="0" lang="zh-TW" altLang="en-US" sz="2400" b="1" kern="1200" dirty="0" smtClean="0">
                          <a:solidFill>
                            <a:schemeClr val="tx1"/>
                          </a:solidFill>
                          <a:latin typeface="+mj-ea"/>
                          <a:ea typeface="+mn-ea"/>
                          <a:cs typeface="+mn-cs"/>
                        </a:rPr>
                        <a:t>菜單設計及供應之履約結果</a:t>
                      </a:r>
                      <a:r>
                        <a:rPr lang="zh-TW" altLang="en-US" sz="2400" b="1" dirty="0" smtClean="0">
                          <a:latin typeface="標楷體" panose="03000509000000000000" pitchFamily="65" charset="-120"/>
                        </a:rPr>
                        <a:t>，增列滿意度調查及評估效益分析成果報告，滿意度調查表內容須經</a:t>
                      </a:r>
                      <a:r>
                        <a:rPr kumimoji="0" lang="zh-TW" altLang="en-US" sz="2400" b="1" kern="1200" dirty="0" smtClean="0">
                          <a:solidFill>
                            <a:schemeClr val="tx1"/>
                          </a:solidFill>
                          <a:latin typeface="+mj-ea"/>
                          <a:ea typeface="+mn-ea"/>
                          <a:cs typeface="+mn-cs"/>
                        </a:rPr>
                        <a:t>並由機關同意後始可進行作業。</a:t>
                      </a:r>
                      <a:endParaRPr lang="zh-TW" sz="2400" b="1" kern="100" dirty="0">
                        <a:effectLst/>
                        <a:latin typeface="+mj-ea"/>
                        <a:ea typeface="+mj-ea"/>
                        <a:cs typeface="Times New Roman" panose="02020603050405020304" pitchFamily="18" charset="0"/>
                      </a:endParaRP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kumimoji="0" lang="en-US" altLang="zh-TW" sz="2400" b="1" kern="1200" dirty="0" smtClean="0">
                          <a:solidFill>
                            <a:schemeClr val="tx1"/>
                          </a:solidFill>
                          <a:latin typeface="+mj-ea"/>
                          <a:ea typeface="+mn-ea"/>
                          <a:cs typeface="+mn-cs"/>
                        </a:rPr>
                        <a:t>(</a:t>
                      </a:r>
                      <a:r>
                        <a:rPr kumimoji="0" lang="zh-TW" altLang="en-US" sz="2400" b="1" kern="1200" dirty="0" smtClean="0">
                          <a:solidFill>
                            <a:schemeClr val="tx1"/>
                          </a:solidFill>
                          <a:latin typeface="+mj-ea"/>
                          <a:ea typeface="+mn-ea"/>
                          <a:cs typeface="+mn-cs"/>
                        </a:rPr>
                        <a:t>一</a:t>
                      </a:r>
                      <a:r>
                        <a:rPr kumimoji="0" lang="en-US" altLang="zh-TW" sz="2400" b="1" kern="1200" dirty="0" smtClean="0">
                          <a:solidFill>
                            <a:schemeClr val="tx1"/>
                          </a:solidFill>
                          <a:latin typeface="+mj-ea"/>
                          <a:ea typeface="+mn-ea"/>
                          <a:cs typeface="+mn-cs"/>
                        </a:rPr>
                        <a:t>)</a:t>
                      </a:r>
                      <a:r>
                        <a:rPr kumimoji="0" lang="zh-TW" altLang="en-US" sz="2400" b="1" kern="1200" dirty="0" smtClean="0">
                          <a:solidFill>
                            <a:schemeClr val="tx1"/>
                          </a:solidFill>
                          <a:latin typeface="+mj-ea"/>
                          <a:ea typeface="+mn-ea"/>
                          <a:cs typeface="+mn-cs"/>
                        </a:rPr>
                        <a:t>供售學校食品之廠商，應至中央主管機關指定之系統平臺登載當日供餐之主食材原料、品名、供應商等資訊。</a:t>
                      </a: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zh-TW" sz="2000" b="1" kern="100" dirty="0" smtClean="0">
                          <a:effectLst/>
                          <a:latin typeface="+mj-ea"/>
                          <a:ea typeface="+mj-ea"/>
                          <a:cs typeface="Times New Roman" panose="02020603050405020304" pitchFamily="18" charset="0"/>
                        </a:rPr>
                        <a:t>□同意</a:t>
                      </a:r>
                      <a:endParaRPr lang="zh-TW" sz="2000" b="1" kern="100" dirty="0">
                        <a:effectLst/>
                        <a:latin typeface="+mj-ea"/>
                        <a:ea typeface="+mj-ea"/>
                        <a:cs typeface="Times New Roman" panose="02020603050405020304" pitchFamily="18" charset="0"/>
                      </a:endParaRPr>
                    </a:p>
                    <a:p>
                      <a:pPr>
                        <a:spcAft>
                          <a:spcPts val="0"/>
                        </a:spcAft>
                      </a:pPr>
                      <a:r>
                        <a:rPr lang="zh-TW" sz="2000" b="1" kern="100" dirty="0" smtClean="0">
                          <a:effectLst/>
                          <a:latin typeface="+mj-ea"/>
                          <a:ea typeface="+mj-ea"/>
                          <a:cs typeface="Times New Roman" panose="02020603050405020304" pitchFamily="18" charset="0"/>
                        </a:rPr>
                        <a:t>□不</a:t>
                      </a:r>
                      <a:r>
                        <a:rPr lang="zh-TW" sz="2000" b="1" kern="100" dirty="0">
                          <a:effectLst/>
                          <a:latin typeface="+mj-ea"/>
                          <a:ea typeface="+mj-ea"/>
                          <a:cs typeface="Times New Roman" panose="02020603050405020304" pitchFamily="18" charset="0"/>
                        </a:rPr>
                        <a:t>同意</a:t>
                      </a:r>
                    </a:p>
                    <a:p>
                      <a:pPr>
                        <a:spcAft>
                          <a:spcPts val="0"/>
                        </a:spcAft>
                      </a:pPr>
                      <a:r>
                        <a:rPr lang="zh-TW" sz="2000" b="1" kern="100" dirty="0">
                          <a:effectLst/>
                          <a:latin typeface="+mj-ea"/>
                          <a:ea typeface="+mj-ea"/>
                          <a:cs typeface="Times New Roman" panose="02020603050405020304" pitchFamily="18" charset="0"/>
                        </a:rPr>
                        <a:t>□ 其他：</a:t>
                      </a:r>
                    </a:p>
                    <a:p>
                      <a:pPr>
                        <a:spcAft>
                          <a:spcPts val="0"/>
                        </a:spcAft>
                      </a:pPr>
                      <a:r>
                        <a:rPr lang="en-US" sz="2000" b="1" kern="100" dirty="0">
                          <a:effectLst/>
                          <a:latin typeface="+mj-ea"/>
                          <a:ea typeface="+mj-ea"/>
                          <a:cs typeface="Times New Roman" panose="02020603050405020304" pitchFamily="18" charset="0"/>
                        </a:rPr>
                        <a:t> </a:t>
                      </a:r>
                      <a:endParaRPr lang="zh-TW" sz="2000" b="1" kern="100" dirty="0">
                        <a:effectLst/>
                        <a:latin typeface="+mj-ea"/>
                        <a:ea typeface="+mj-ea"/>
                        <a:cs typeface="Times New Roman" panose="02020603050405020304" pitchFamily="18" charset="0"/>
                      </a:endParaRP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393076665"/>
                  </a:ext>
                </a:extLst>
              </a:tr>
              <a:tr h="1399045">
                <a:tc>
                  <a:txBody>
                    <a:bodyPr/>
                    <a:lstStyle/>
                    <a:p>
                      <a:pPr>
                        <a:spcBef>
                          <a:spcPts val="0"/>
                        </a:spcBef>
                        <a:buFont typeface="Arial" panose="020B0604020202020204" pitchFamily="34" charset="0"/>
                        <a:buNone/>
                        <a:defRPr/>
                      </a:pPr>
                      <a:r>
                        <a:rPr kumimoji="0" lang="en-US" altLang="zh-TW" sz="2400" b="1" kern="1200" dirty="0" smtClean="0">
                          <a:solidFill>
                            <a:schemeClr val="tx1"/>
                          </a:solidFill>
                          <a:latin typeface="+mj-ea"/>
                          <a:ea typeface="+mn-ea"/>
                          <a:cs typeface="+mn-cs"/>
                        </a:rPr>
                        <a:t>(</a:t>
                      </a:r>
                      <a:r>
                        <a:rPr kumimoji="0" lang="zh-TW" altLang="en-US" sz="2400" b="1" kern="1200" dirty="0" smtClean="0">
                          <a:solidFill>
                            <a:schemeClr val="tx1"/>
                          </a:solidFill>
                          <a:latin typeface="+mj-ea"/>
                          <a:ea typeface="+mn-ea"/>
                          <a:cs typeface="+mn-cs"/>
                        </a:rPr>
                        <a:t>二</a:t>
                      </a:r>
                      <a:r>
                        <a:rPr kumimoji="0" lang="en-US" altLang="zh-TW" sz="2400" b="1" kern="1200" dirty="0" smtClean="0">
                          <a:solidFill>
                            <a:schemeClr val="tx1"/>
                          </a:solidFill>
                          <a:latin typeface="+mj-ea"/>
                          <a:ea typeface="+mn-ea"/>
                          <a:cs typeface="+mn-cs"/>
                        </a:rPr>
                        <a:t>)</a:t>
                      </a:r>
                      <a:r>
                        <a:rPr kumimoji="0" lang="zh-TW" altLang="en-US" sz="2400" b="1" kern="1200" dirty="0" smtClean="0">
                          <a:solidFill>
                            <a:schemeClr val="tx1"/>
                          </a:solidFill>
                          <a:latin typeface="+mj-ea"/>
                          <a:ea typeface="+mn-ea"/>
                          <a:cs typeface="+mn-cs"/>
                        </a:rPr>
                        <a:t>每日履約事項之場地清潔工作</a:t>
                      </a:r>
                      <a:r>
                        <a:rPr lang="zh-TW" altLang="en-US" sz="2400" b="1" dirty="0" smtClean="0">
                          <a:latin typeface="標楷體" panose="03000509000000000000" pitchFamily="65" charset="-120"/>
                        </a:rPr>
                        <a:t>，需經機關查驗通過，並負責運離廢棄物</a:t>
                      </a:r>
                      <a:r>
                        <a:rPr kumimoji="0" lang="zh-TW" altLang="en-US" sz="2400" b="1" kern="1200" dirty="0" smtClean="0">
                          <a:solidFill>
                            <a:schemeClr val="tx1"/>
                          </a:solidFill>
                          <a:latin typeface="+mj-ea"/>
                          <a:ea typeface="+mn-ea"/>
                          <a:cs typeface="+mn-cs"/>
                        </a:rPr>
                        <a:t>。</a:t>
                      </a:r>
                      <a:r>
                        <a:rPr kumimoji="0" lang="en-US" altLang="zh-TW" sz="2400" b="1" kern="1200" dirty="0" smtClean="0">
                          <a:solidFill>
                            <a:schemeClr val="tx1"/>
                          </a:solidFill>
                          <a:latin typeface="+mj-ea"/>
                          <a:ea typeface="+mn-ea"/>
                          <a:cs typeface="+mn-cs"/>
                        </a:rPr>
                        <a:t>…</a:t>
                      </a:r>
                      <a:endParaRPr kumimoji="0" lang="zh-TW" altLang="en-US" sz="2400" b="1" kern="1200" dirty="0">
                        <a:solidFill>
                          <a:schemeClr val="tx1"/>
                        </a:solidFill>
                        <a:latin typeface="+mj-ea"/>
                        <a:ea typeface="+mn-ea"/>
                        <a:cs typeface="+mn-cs"/>
                      </a:endParaRP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0"/>
                        </a:spcBef>
                        <a:buFont typeface="Arial" panose="020B0604020202020204" pitchFamily="34" charset="0"/>
                        <a:buNone/>
                        <a:defRPr/>
                      </a:pPr>
                      <a:r>
                        <a:rPr kumimoji="0" lang="en-US" altLang="zh-TW" sz="2400" b="1" kern="1200" dirty="0" smtClean="0">
                          <a:solidFill>
                            <a:schemeClr val="tx1"/>
                          </a:solidFill>
                          <a:latin typeface="+mj-ea"/>
                          <a:ea typeface="+mn-ea"/>
                          <a:cs typeface="+mn-cs"/>
                        </a:rPr>
                        <a:t>(</a:t>
                      </a:r>
                      <a:r>
                        <a:rPr kumimoji="0" lang="zh-TW" altLang="en-US" sz="2400" b="1" kern="1200" dirty="0" smtClean="0">
                          <a:solidFill>
                            <a:schemeClr val="tx1"/>
                          </a:solidFill>
                          <a:latin typeface="+mj-ea"/>
                          <a:ea typeface="+mn-ea"/>
                          <a:cs typeface="+mn-cs"/>
                        </a:rPr>
                        <a:t>二</a:t>
                      </a:r>
                      <a:r>
                        <a:rPr kumimoji="0" lang="en-US" altLang="zh-TW" sz="2400" b="1" kern="1200" dirty="0" smtClean="0">
                          <a:solidFill>
                            <a:schemeClr val="tx1"/>
                          </a:solidFill>
                          <a:latin typeface="+mj-ea"/>
                          <a:ea typeface="+mn-ea"/>
                          <a:cs typeface="+mn-cs"/>
                        </a:rPr>
                        <a:t>)</a:t>
                      </a:r>
                      <a:r>
                        <a:rPr kumimoji="0" lang="zh-TW" altLang="en-US" sz="2400" b="1" kern="1200" dirty="0" smtClean="0">
                          <a:solidFill>
                            <a:schemeClr val="tx1"/>
                          </a:solidFill>
                          <a:latin typeface="+mj-ea"/>
                          <a:ea typeface="+mn-ea"/>
                          <a:cs typeface="+mn-cs"/>
                        </a:rPr>
                        <a:t>負責每日履約之場地清潔工作</a:t>
                      </a:r>
                      <a:r>
                        <a:rPr lang="zh-TW" altLang="en-US" sz="2400" b="1" dirty="0" smtClean="0">
                          <a:latin typeface="標楷體" panose="03000509000000000000" pitchFamily="65" charset="-120"/>
                        </a:rPr>
                        <a:t>，以保持乾淨衛生之環境</a:t>
                      </a:r>
                      <a:r>
                        <a:rPr kumimoji="0" lang="zh-TW" altLang="en-US" sz="2400" b="1" kern="1200" dirty="0" smtClean="0">
                          <a:solidFill>
                            <a:schemeClr val="tx1"/>
                          </a:solidFill>
                          <a:latin typeface="+mj-ea"/>
                          <a:ea typeface="+mn-ea"/>
                          <a:cs typeface="+mn-cs"/>
                        </a:rPr>
                        <a:t>。</a:t>
                      </a:r>
                      <a:endParaRPr kumimoji="0" lang="zh-TW" altLang="en-US" sz="2400" b="1" kern="1200" dirty="0">
                        <a:solidFill>
                          <a:schemeClr val="tx1"/>
                        </a:solidFill>
                        <a:latin typeface="+mj-ea"/>
                        <a:ea typeface="+mn-ea"/>
                        <a:cs typeface="+mn-cs"/>
                      </a:endParaRP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zh-TW" sz="2000" b="1" kern="100">
                          <a:effectLst/>
                          <a:latin typeface="+mj-ea"/>
                          <a:ea typeface="+mj-ea"/>
                          <a:cs typeface="Times New Roman" panose="02020603050405020304" pitchFamily="18" charset="0"/>
                        </a:rPr>
                        <a:t>□ 同意</a:t>
                      </a:r>
                    </a:p>
                    <a:p>
                      <a:pPr>
                        <a:spcAft>
                          <a:spcPts val="0"/>
                        </a:spcAft>
                      </a:pPr>
                      <a:r>
                        <a:rPr lang="zh-TW" sz="2000" b="1" kern="100">
                          <a:effectLst/>
                          <a:latin typeface="+mj-ea"/>
                          <a:ea typeface="+mj-ea"/>
                          <a:cs typeface="Times New Roman" panose="02020603050405020304" pitchFamily="18" charset="0"/>
                        </a:rPr>
                        <a:t>□ 不同意</a:t>
                      </a:r>
                    </a:p>
                    <a:p>
                      <a:pPr>
                        <a:spcAft>
                          <a:spcPts val="0"/>
                        </a:spcAft>
                      </a:pPr>
                      <a:r>
                        <a:rPr lang="zh-TW" sz="2000" b="1" kern="100">
                          <a:effectLst/>
                          <a:latin typeface="+mj-ea"/>
                          <a:ea typeface="+mj-ea"/>
                          <a:cs typeface="Times New Roman" panose="02020603050405020304" pitchFamily="18" charset="0"/>
                        </a:rPr>
                        <a:t>□ 其他：</a:t>
                      </a:r>
                    </a:p>
                    <a:p>
                      <a:pPr algn="just">
                        <a:spcAft>
                          <a:spcPts val="0"/>
                        </a:spcAft>
                      </a:pPr>
                      <a:r>
                        <a:rPr lang="en-US" sz="2000" b="1" kern="100">
                          <a:effectLst/>
                          <a:latin typeface="+mj-ea"/>
                          <a:ea typeface="+mj-ea"/>
                          <a:cs typeface="Times New Roman" panose="02020603050405020304" pitchFamily="18" charset="0"/>
                        </a:rPr>
                        <a:t> </a:t>
                      </a:r>
                      <a:endParaRPr lang="zh-TW" sz="2000" b="1" kern="100">
                        <a:effectLst/>
                        <a:latin typeface="+mj-ea"/>
                        <a:ea typeface="+mj-ea"/>
                        <a:cs typeface="Times New Roman" panose="02020603050405020304" pitchFamily="18" charset="0"/>
                      </a:endParaRP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662512232"/>
                  </a:ext>
                </a:extLst>
              </a:tr>
              <a:tr h="304852">
                <a:tc>
                  <a:txBody>
                    <a:bodyPr/>
                    <a:lstStyle/>
                    <a:p>
                      <a:pPr>
                        <a:spcAft>
                          <a:spcPts val="0"/>
                        </a:spcAft>
                      </a:pPr>
                      <a:r>
                        <a:rPr lang="en-US" sz="2000" b="1" kern="100">
                          <a:effectLst/>
                          <a:latin typeface="+mj-ea"/>
                          <a:ea typeface="+mj-ea"/>
                          <a:cs typeface="Times New Roman" panose="02020603050405020304" pitchFamily="18" charset="0"/>
                        </a:rPr>
                        <a:t>…</a:t>
                      </a:r>
                      <a:endParaRPr lang="zh-TW" sz="2000" b="1" kern="100">
                        <a:effectLst/>
                        <a:latin typeface="+mj-ea"/>
                        <a:ea typeface="+mj-ea"/>
                        <a:cs typeface="Times New Roman" panose="02020603050405020304" pitchFamily="18" charset="0"/>
                      </a:endParaRP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2000" b="1" kern="100">
                          <a:effectLst/>
                          <a:latin typeface="+mj-ea"/>
                          <a:ea typeface="+mj-ea"/>
                          <a:cs typeface="Times New Roman" panose="02020603050405020304" pitchFamily="18" charset="0"/>
                        </a:rPr>
                        <a:t> </a:t>
                      </a:r>
                      <a:endParaRPr lang="zh-TW" sz="2000" b="1" kern="100">
                        <a:effectLst/>
                        <a:latin typeface="+mj-ea"/>
                        <a:ea typeface="+mj-ea"/>
                        <a:cs typeface="Times New Roman" panose="02020603050405020304" pitchFamily="18" charset="0"/>
                      </a:endParaRP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2000" b="1" kern="100" dirty="0">
                          <a:effectLst/>
                          <a:latin typeface="+mj-ea"/>
                          <a:ea typeface="+mj-ea"/>
                          <a:cs typeface="Times New Roman" panose="02020603050405020304" pitchFamily="18" charset="0"/>
                        </a:rPr>
                        <a:t> </a:t>
                      </a:r>
                      <a:endParaRPr lang="zh-TW" sz="2000" b="1" kern="100" dirty="0">
                        <a:effectLst/>
                        <a:latin typeface="+mj-ea"/>
                        <a:ea typeface="+mj-ea"/>
                        <a:cs typeface="Times New Roman" panose="02020603050405020304" pitchFamily="18" charset="0"/>
                      </a:endParaRP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520749457"/>
                  </a:ext>
                </a:extLst>
              </a:tr>
            </a:tbl>
          </a:graphicData>
        </a:graphic>
      </p:graphicFrame>
      <p:sp>
        <p:nvSpPr>
          <p:cNvPr id="5" name="投影片編號版面配置區 4"/>
          <p:cNvSpPr>
            <a:spLocks noGrp="1"/>
          </p:cNvSpPr>
          <p:nvPr>
            <p:ph type="sldNum" sz="quarter" idx="12"/>
          </p:nvPr>
        </p:nvSpPr>
        <p:spPr/>
        <p:txBody>
          <a:bodyPr/>
          <a:lstStyle/>
          <a:p>
            <a:fld id="{1118FB7C-3051-423D-B140-B22D31D849CF}" type="slidenum">
              <a:rPr lang="zh-TW" altLang="en-US" smtClean="0"/>
              <a:pPr/>
              <a:t>192</a:t>
            </a:fld>
            <a:endParaRPr lang="zh-TW" altLang="en-US"/>
          </a:p>
        </p:txBody>
      </p:sp>
    </p:spTree>
    <p:extLst>
      <p:ext uri="{BB962C8B-B14F-4D97-AF65-F5344CB8AC3E}">
        <p14:creationId xmlns:p14="http://schemas.microsoft.com/office/powerpoint/2010/main" val="722738567"/>
      </p:ext>
    </p:extLst>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noChangeArrowheads="1"/>
          </p:cNvSpPr>
          <p:nvPr>
            <p:ph type="title"/>
          </p:nvPr>
        </p:nvSpPr>
        <p:spPr>
          <a:xfrm>
            <a:off x="539750" y="260350"/>
            <a:ext cx="8424863" cy="855663"/>
          </a:xfrm>
          <a:solidFill>
            <a:srgbClr val="FFFF00"/>
          </a:solidFill>
        </p:spPr>
        <p:txBody>
          <a:bodyPr/>
          <a:lstStyle/>
          <a:p>
            <a:pPr algn="ctr" eaLnBrk="1" hangingPunct="1"/>
            <a:r>
              <a:rPr lang="zh-TW" altLang="en-US" sz="3600" b="1" dirty="0" smtClean="0">
                <a:solidFill>
                  <a:srgbClr val="FF0000"/>
                </a:solidFill>
                <a:latin typeface="新細明體" panose="02020500000000000000" pitchFamily="18" charset="-120"/>
                <a:ea typeface="新細明體" panose="02020500000000000000" pitchFamily="18" charset="-120"/>
              </a:rPr>
              <a:t>「</a:t>
            </a:r>
            <a:r>
              <a:rPr lang="zh-TW" altLang="en-US" sz="3600" b="1" dirty="0" smtClean="0">
                <a:solidFill>
                  <a:srgbClr val="FF0000"/>
                </a:solidFill>
              </a:rPr>
              <a:t>取最有利標精神</a:t>
            </a:r>
            <a:r>
              <a:rPr lang="zh-TW" altLang="en-US" sz="3600" b="1" dirty="0" smtClean="0">
                <a:solidFill>
                  <a:srgbClr val="FF0000"/>
                </a:solidFill>
                <a:latin typeface="新細明體" panose="02020500000000000000" pitchFamily="18" charset="-120"/>
                <a:ea typeface="新細明體" panose="02020500000000000000" pitchFamily="18" charset="-120"/>
              </a:rPr>
              <a:t>」</a:t>
            </a:r>
            <a:r>
              <a:rPr lang="zh-TW" altLang="en-US" sz="3600" b="1" dirty="0" smtClean="0">
                <a:solidFill>
                  <a:srgbClr val="FF0000"/>
                </a:solidFill>
              </a:rPr>
              <a:t>作業程序</a:t>
            </a:r>
            <a:r>
              <a:rPr lang="en-US" altLang="zh-TW" sz="3600" b="1" dirty="0">
                <a:solidFill>
                  <a:srgbClr val="FF0000"/>
                </a:solidFill>
                <a:latin typeface="+mj-ea"/>
              </a:rPr>
              <a:t>1</a:t>
            </a:r>
            <a:endParaRPr lang="zh-TW" altLang="en-US" sz="3600" b="1" dirty="0">
              <a:solidFill>
                <a:srgbClr val="FF0000"/>
              </a:solidFill>
              <a:latin typeface="+mj-ea"/>
            </a:endParaRPr>
          </a:p>
        </p:txBody>
      </p:sp>
      <p:sp>
        <p:nvSpPr>
          <p:cNvPr id="99331" name="Rectangle 3"/>
          <p:cNvSpPr>
            <a:spLocks noGrp="1" noChangeArrowheads="1"/>
          </p:cNvSpPr>
          <p:nvPr>
            <p:ph type="body" idx="1"/>
          </p:nvPr>
        </p:nvSpPr>
        <p:spPr>
          <a:xfrm>
            <a:off x="395288" y="1196975"/>
            <a:ext cx="8497887" cy="4824413"/>
          </a:xfrm>
        </p:spPr>
        <p:txBody>
          <a:bodyPr/>
          <a:lstStyle/>
          <a:p>
            <a:pPr eaLnBrk="1" hangingPunct="1">
              <a:defRPr/>
            </a:pPr>
            <a:r>
              <a:rPr lang="zh-TW" altLang="zh-TW" sz="2400" b="1" dirty="0" smtClean="0">
                <a:latin typeface="+mn-ea"/>
              </a:rPr>
              <a:t>未達公告金額之採購，依中央機關未達公告金額採購招標辦法第</a:t>
            </a:r>
            <a:r>
              <a:rPr lang="en-US" altLang="zh-TW" sz="2400" b="1" dirty="0" smtClean="0">
                <a:latin typeface="+mn-ea"/>
              </a:rPr>
              <a:t>2</a:t>
            </a:r>
            <a:r>
              <a:rPr lang="zh-TW" altLang="zh-TW" sz="2400" b="1" dirty="0" smtClean="0">
                <a:latin typeface="+mn-ea"/>
              </a:rPr>
              <a:t>條第</a:t>
            </a:r>
            <a:r>
              <a:rPr lang="en-US" altLang="zh-TW" sz="2400" b="1" dirty="0" smtClean="0">
                <a:latin typeface="+mn-ea"/>
              </a:rPr>
              <a:t>1</a:t>
            </a:r>
            <a:r>
              <a:rPr lang="zh-TW" altLang="zh-TW" sz="2400" b="1" dirty="0" smtClean="0">
                <a:latin typeface="+mn-ea"/>
              </a:rPr>
              <a:t>項第</a:t>
            </a:r>
            <a:r>
              <a:rPr lang="en-US" altLang="zh-TW" sz="2400" b="1" dirty="0" smtClean="0">
                <a:latin typeface="+mn-ea"/>
              </a:rPr>
              <a:t>3</a:t>
            </a:r>
            <a:r>
              <a:rPr lang="zh-TW" altLang="zh-TW" sz="2400" b="1" dirty="0" smtClean="0">
                <a:latin typeface="+mn-ea"/>
              </a:rPr>
              <a:t>款，公開取得企劃書，採用最有利標之精神，擇最符合需要者議價。其作業程序概述如下：</a:t>
            </a:r>
            <a:r>
              <a:rPr lang="en-US" altLang="zh-TW" sz="2400" b="1" dirty="0" smtClean="0">
                <a:latin typeface="+mn-ea"/>
              </a:rPr>
              <a:t/>
            </a:r>
            <a:br>
              <a:rPr lang="en-US" altLang="zh-TW" sz="2400" b="1" dirty="0" smtClean="0">
                <a:latin typeface="+mn-ea"/>
              </a:rPr>
            </a:br>
            <a:r>
              <a:rPr lang="zh-TW" altLang="en-US" sz="2400" b="1" dirty="0" smtClean="0">
                <a:latin typeface="+mn-ea"/>
              </a:rPr>
              <a:t>（一）於招標前簽經機關首長或其授權人員核准。</a:t>
            </a:r>
            <a:r>
              <a:rPr lang="en-US" altLang="zh-TW" sz="2400" b="1" dirty="0" smtClean="0">
                <a:latin typeface="+mn-ea"/>
              </a:rPr>
              <a:t/>
            </a:r>
            <a:br>
              <a:rPr lang="en-US" altLang="zh-TW" sz="2400" b="1" dirty="0" smtClean="0">
                <a:latin typeface="+mn-ea"/>
              </a:rPr>
            </a:br>
            <a:r>
              <a:rPr lang="zh-TW" altLang="en-US" sz="2400" b="1" dirty="0" smtClean="0">
                <a:latin typeface="+mn-ea"/>
              </a:rPr>
              <a:t>（二）於招標文件內載明將考量廠商投標內容之整體表現（須併提供評審項目及其權重或配分），擇最符合需要者議價，或擇</a:t>
            </a:r>
            <a:r>
              <a:rPr lang="en-US" altLang="zh-TW" sz="2400" b="1" dirty="0" smtClean="0">
                <a:latin typeface="+mn-ea"/>
              </a:rPr>
              <a:t>2</a:t>
            </a:r>
            <a:r>
              <a:rPr lang="zh-TW" altLang="en-US" sz="2400" b="1" dirty="0" smtClean="0">
                <a:latin typeface="+mn-ea"/>
              </a:rPr>
              <a:t>家以上最符合需要者依序議價或比價。</a:t>
            </a:r>
            <a:r>
              <a:rPr lang="en-US" altLang="zh-TW" sz="2400" b="1" dirty="0" smtClean="0">
                <a:latin typeface="+mn-ea"/>
              </a:rPr>
              <a:t/>
            </a:r>
            <a:br>
              <a:rPr lang="en-US" altLang="zh-TW" sz="2400" b="1" dirty="0" smtClean="0">
                <a:latin typeface="+mn-ea"/>
              </a:rPr>
            </a:br>
            <a:r>
              <a:rPr lang="zh-TW" altLang="en-US" sz="2400" b="1" dirty="0" smtClean="0">
                <a:latin typeface="+mn-ea"/>
              </a:rPr>
              <a:t>（三）辦理公開取得廠商書面報價及企劃書公告。</a:t>
            </a:r>
            <a:r>
              <a:rPr lang="en-US" altLang="zh-TW" sz="2400" b="1" dirty="0" smtClean="0">
                <a:latin typeface="+mn-ea"/>
              </a:rPr>
              <a:t>(</a:t>
            </a:r>
            <a:r>
              <a:rPr lang="zh-TW" altLang="en-US" sz="2400" b="1" dirty="0" smtClean="0">
                <a:latin typeface="+mn-ea"/>
              </a:rPr>
              <a:t>應公開於工程會採購資訊網路，或刊登政府採購公報</a:t>
            </a:r>
            <a:r>
              <a:rPr lang="en-US" altLang="zh-TW" sz="2400" b="1" dirty="0" smtClean="0">
                <a:latin typeface="+mn-ea"/>
              </a:rPr>
              <a:t>)</a:t>
            </a:r>
            <a:br>
              <a:rPr lang="en-US" altLang="zh-TW" sz="2400" b="1" dirty="0" smtClean="0">
                <a:latin typeface="+mn-ea"/>
              </a:rPr>
            </a:br>
            <a:r>
              <a:rPr lang="zh-TW" altLang="en-US" sz="2400" b="1" dirty="0" smtClean="0">
                <a:latin typeface="+mn-ea"/>
              </a:rPr>
              <a:t>（四）等標期依招標期限標準之規定辦理，並視案件性質及廠商準備作業所需時間延長之。</a:t>
            </a:r>
          </a:p>
        </p:txBody>
      </p:sp>
      <p:sp>
        <p:nvSpPr>
          <p:cNvPr id="3" name="投影片編號版面配置區 2"/>
          <p:cNvSpPr>
            <a:spLocks noGrp="1"/>
          </p:cNvSpPr>
          <p:nvPr>
            <p:ph type="sldNum" sz="quarter" idx="12"/>
          </p:nvPr>
        </p:nvSpPr>
        <p:spPr/>
        <p:txBody>
          <a:bodyPr/>
          <a:lstStyle/>
          <a:p>
            <a:fld id="{1118FB7C-3051-423D-B140-B22D31D849CF}" type="slidenum">
              <a:rPr lang="zh-TW" altLang="en-US" smtClean="0"/>
              <a:pPr/>
              <a:t>193</a:t>
            </a:fld>
            <a:endParaRPr lang="zh-TW" altLang="en-US"/>
          </a:p>
        </p:txBody>
      </p:sp>
    </p:spTree>
    <p:extLst>
      <p:ext uri="{BB962C8B-B14F-4D97-AF65-F5344CB8AC3E}">
        <p14:creationId xmlns:p14="http://schemas.microsoft.com/office/powerpoint/2010/main" val="2663653223"/>
      </p:ext>
    </p:extLst>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Grp="1" noChangeArrowheads="1"/>
          </p:cNvSpPr>
          <p:nvPr>
            <p:ph type="title"/>
          </p:nvPr>
        </p:nvSpPr>
        <p:spPr>
          <a:xfrm>
            <a:off x="539750" y="260350"/>
            <a:ext cx="8424863" cy="855663"/>
          </a:xfrm>
        </p:spPr>
        <p:txBody>
          <a:bodyPr/>
          <a:lstStyle/>
          <a:p>
            <a:pPr algn="ctr" eaLnBrk="1" hangingPunct="1"/>
            <a:r>
              <a:rPr lang="zh-TW" altLang="en-US" sz="3600" b="1" dirty="0" smtClean="0">
                <a:solidFill>
                  <a:srgbClr val="FF0000"/>
                </a:solidFill>
              </a:rPr>
              <a:t>「取最有利標精神」作業程序</a:t>
            </a:r>
            <a:r>
              <a:rPr lang="en-US" altLang="zh-TW" sz="3600" b="1" dirty="0" smtClean="0">
                <a:solidFill>
                  <a:srgbClr val="FF0000"/>
                </a:solidFill>
                <a:latin typeface="+mj-ea"/>
              </a:rPr>
              <a:t>2</a:t>
            </a:r>
            <a:endParaRPr lang="zh-TW" altLang="en-US" sz="3600" b="1" dirty="0" smtClean="0">
              <a:latin typeface="+mj-ea"/>
            </a:endParaRPr>
          </a:p>
        </p:txBody>
      </p:sp>
      <p:sp>
        <p:nvSpPr>
          <p:cNvPr id="141315" name="Rectangle 3"/>
          <p:cNvSpPr>
            <a:spLocks noGrp="1" noChangeArrowheads="1"/>
          </p:cNvSpPr>
          <p:nvPr>
            <p:ph type="body" idx="1"/>
          </p:nvPr>
        </p:nvSpPr>
        <p:spPr>
          <a:xfrm>
            <a:off x="395288" y="908050"/>
            <a:ext cx="8497887" cy="5329238"/>
          </a:xfrm>
        </p:spPr>
        <p:txBody>
          <a:bodyPr/>
          <a:lstStyle/>
          <a:p>
            <a:pPr eaLnBrk="1" hangingPunct="1">
              <a:buFont typeface="Arial" panose="020B0604020202020204" pitchFamily="34" charset="0"/>
              <a:buChar char="•"/>
            </a:pPr>
            <a:r>
              <a:rPr lang="zh-TW" altLang="en-US" sz="2400" b="1" smtClean="0"/>
              <a:t>（五）公開取得</a:t>
            </a:r>
            <a:r>
              <a:rPr lang="en-US" altLang="zh-TW" sz="2400" b="1" smtClean="0"/>
              <a:t>3</a:t>
            </a:r>
            <a:r>
              <a:rPr lang="zh-TW" altLang="en-US" sz="2400" b="1" smtClean="0"/>
              <a:t>家以上廠商之書面報價及企劃書，擇最符合需要者。可於截止收件前先簽請機關首長或其授權人員核准，</a:t>
            </a:r>
            <a:r>
              <a:rPr lang="zh-TW" altLang="en-US" sz="2400" b="1" smtClean="0">
                <a:solidFill>
                  <a:srgbClr val="0000FF"/>
                </a:solidFill>
              </a:rPr>
              <a:t>敘明屆時如公告結果未能取得</a:t>
            </a:r>
            <a:r>
              <a:rPr lang="en-US" altLang="zh-TW" sz="2400" b="1" smtClean="0">
                <a:solidFill>
                  <a:srgbClr val="0000FF"/>
                </a:solidFill>
              </a:rPr>
              <a:t>3</a:t>
            </a:r>
            <a:r>
              <a:rPr lang="zh-TW" altLang="en-US" sz="2400" b="1" smtClean="0">
                <a:solidFill>
                  <a:srgbClr val="0000FF"/>
                </a:solidFill>
              </a:rPr>
              <a:t>家以上廠商報價或企劃書者，將改採限制性招標，俾續行辦理</a:t>
            </a:r>
            <a:r>
              <a:rPr lang="zh-TW" altLang="en-US" sz="2400" b="1" smtClean="0"/>
              <a:t>；或於未取得</a:t>
            </a:r>
            <a:r>
              <a:rPr lang="en-US" altLang="zh-TW" sz="2400" b="1" smtClean="0"/>
              <a:t>3</a:t>
            </a:r>
            <a:r>
              <a:rPr lang="zh-TW" altLang="en-US" sz="2400" b="1" smtClean="0"/>
              <a:t>家以上廠商報價或企劃書者時，依當時情形簽辦。如未依上述簽准改採限制性招標而第</a:t>
            </a:r>
            <a:r>
              <a:rPr lang="en-US" altLang="zh-TW" sz="2400" b="1" smtClean="0"/>
              <a:t>1</a:t>
            </a:r>
            <a:r>
              <a:rPr lang="zh-TW" altLang="en-US" sz="2400" b="1" smtClean="0"/>
              <a:t>次公告未能取得</a:t>
            </a:r>
            <a:r>
              <a:rPr lang="en-US" altLang="zh-TW" sz="2400" b="1" smtClean="0"/>
              <a:t>3</a:t>
            </a:r>
            <a:r>
              <a:rPr lang="zh-TW" altLang="en-US" sz="2400" b="1" smtClean="0"/>
              <a:t>家以上廠商報價或企劃書者，</a:t>
            </a:r>
            <a:r>
              <a:rPr lang="zh-TW" altLang="en-US" sz="2400" b="1" smtClean="0">
                <a:solidFill>
                  <a:srgbClr val="0000FF"/>
                </a:solidFill>
              </a:rPr>
              <a:t>其續辦第</a:t>
            </a:r>
            <a:r>
              <a:rPr lang="en-US" altLang="zh-TW" sz="2400" b="1" smtClean="0">
                <a:solidFill>
                  <a:srgbClr val="0000FF"/>
                </a:solidFill>
              </a:rPr>
              <a:t>2</a:t>
            </a:r>
            <a:r>
              <a:rPr lang="zh-TW" altLang="en-US" sz="2400" b="1" smtClean="0">
                <a:solidFill>
                  <a:srgbClr val="0000FF"/>
                </a:solidFill>
              </a:rPr>
              <a:t>次公告時，廠商家數得不受限制</a:t>
            </a:r>
            <a:r>
              <a:rPr lang="zh-TW" altLang="en-US" sz="2400" b="1" smtClean="0"/>
              <a:t>。（簽辦範例詳工程會</a:t>
            </a:r>
            <a:r>
              <a:rPr lang="en-US" altLang="zh-TW" sz="2400" b="1" smtClean="0"/>
              <a:t>99</a:t>
            </a:r>
            <a:r>
              <a:rPr lang="zh-TW" altLang="en-US" sz="2400" b="1" smtClean="0"/>
              <a:t>年</a:t>
            </a:r>
            <a:r>
              <a:rPr lang="en-US" altLang="zh-TW" sz="2400" b="1" smtClean="0"/>
              <a:t>5</a:t>
            </a:r>
            <a:r>
              <a:rPr lang="zh-TW" altLang="en-US" sz="2400" b="1" smtClean="0"/>
              <a:t>月</a:t>
            </a:r>
            <a:r>
              <a:rPr lang="en-US" altLang="zh-TW" sz="2400" b="1" smtClean="0"/>
              <a:t>28</a:t>
            </a:r>
            <a:r>
              <a:rPr lang="zh-TW" altLang="en-US" sz="2400" b="1" smtClean="0"/>
              <a:t>日工程企字第</a:t>
            </a:r>
            <a:r>
              <a:rPr lang="en-US" altLang="zh-TW" sz="2400" b="1" smtClean="0"/>
              <a:t>09900157681</a:t>
            </a:r>
            <a:r>
              <a:rPr lang="zh-TW" altLang="en-US" sz="2400" b="1" smtClean="0"/>
              <a:t>號函）</a:t>
            </a:r>
            <a:r>
              <a:rPr lang="en-US" altLang="zh-TW" sz="2400" b="1" smtClean="0"/>
              <a:t/>
            </a:r>
            <a:br>
              <a:rPr lang="en-US" altLang="zh-TW" sz="2400" b="1" smtClean="0"/>
            </a:br>
            <a:r>
              <a:rPr lang="zh-TW" altLang="en-US" sz="2400" b="1" smtClean="0"/>
              <a:t>（六）擇符合需要者之程序、標準、評審小組之組成及分工等均由機關依權責自行核定，無需報上級機關核准，免成立採購評選委員會，可由機關人員自行評審，以擇定最符合需要者。</a:t>
            </a:r>
            <a:r>
              <a:rPr lang="zh-TW" altLang="en-US" sz="2400" b="1" smtClean="0">
                <a:solidFill>
                  <a:srgbClr val="0000FF"/>
                </a:solidFill>
              </a:rPr>
              <a:t>是否成立工作小組，亦由機關自行決定</a:t>
            </a:r>
            <a:r>
              <a:rPr lang="zh-TW" altLang="en-US" sz="2400" b="1" smtClean="0"/>
              <a:t>。</a:t>
            </a:r>
            <a:r>
              <a:rPr lang="en-US" altLang="zh-TW" sz="2400" b="1" smtClean="0"/>
              <a:t/>
            </a:r>
            <a:br>
              <a:rPr lang="en-US" altLang="zh-TW" sz="2400" b="1" smtClean="0"/>
            </a:br>
            <a:r>
              <a:rPr lang="zh-TW" altLang="en-US" sz="2400" b="1" smtClean="0"/>
              <a:t>（七）通知最符合需要者進行依序議價後決標。</a:t>
            </a:r>
            <a:endParaRPr lang="en-US" altLang="zh-TW" sz="2400" b="1" smtClean="0"/>
          </a:p>
          <a:p>
            <a:pPr eaLnBrk="1" hangingPunct="1">
              <a:buFont typeface="Arial" panose="020B0604020202020204" pitchFamily="34" charset="0"/>
              <a:buChar char="•"/>
            </a:pPr>
            <a:endParaRPr lang="zh-TW" altLang="en-US" sz="2400" b="1" smtClean="0"/>
          </a:p>
          <a:p>
            <a:pPr eaLnBrk="1" hangingPunct="1"/>
            <a:endParaRPr lang="en-US" altLang="zh-TW" sz="2400" b="1" smtClean="0"/>
          </a:p>
        </p:txBody>
      </p:sp>
      <p:sp>
        <p:nvSpPr>
          <p:cNvPr id="3" name="投影片編號版面配置區 2"/>
          <p:cNvSpPr>
            <a:spLocks noGrp="1"/>
          </p:cNvSpPr>
          <p:nvPr>
            <p:ph type="sldNum" sz="quarter" idx="12"/>
          </p:nvPr>
        </p:nvSpPr>
        <p:spPr/>
        <p:txBody>
          <a:bodyPr/>
          <a:lstStyle/>
          <a:p>
            <a:fld id="{1118FB7C-3051-423D-B140-B22D31D849CF}" type="slidenum">
              <a:rPr lang="zh-TW" altLang="en-US" smtClean="0"/>
              <a:pPr/>
              <a:t>194</a:t>
            </a:fld>
            <a:endParaRPr lang="zh-TW" altLang="en-US"/>
          </a:p>
        </p:txBody>
      </p:sp>
    </p:spTree>
    <p:extLst>
      <p:ext uri="{BB962C8B-B14F-4D97-AF65-F5344CB8AC3E}">
        <p14:creationId xmlns:p14="http://schemas.microsoft.com/office/powerpoint/2010/main" val="1285964223"/>
      </p:ext>
    </p:extLst>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Grp="1" noChangeArrowheads="1"/>
          </p:cNvSpPr>
          <p:nvPr>
            <p:ph type="title"/>
          </p:nvPr>
        </p:nvSpPr>
        <p:spPr>
          <a:xfrm>
            <a:off x="539750" y="260350"/>
            <a:ext cx="8424863" cy="855663"/>
          </a:xfrm>
        </p:spPr>
        <p:txBody>
          <a:bodyPr/>
          <a:lstStyle/>
          <a:p>
            <a:pPr algn="ctr" eaLnBrk="1" hangingPunct="1"/>
            <a:r>
              <a:rPr lang="zh-TW" altLang="en-US" sz="3600" b="1" dirty="0" smtClean="0">
                <a:solidFill>
                  <a:srgbClr val="FF0000"/>
                </a:solidFill>
                <a:latin typeface="新細明體" panose="02020500000000000000" pitchFamily="18" charset="-120"/>
                <a:ea typeface="新細明體" panose="02020500000000000000" pitchFamily="18" charset="-120"/>
              </a:rPr>
              <a:t>「</a:t>
            </a:r>
            <a:r>
              <a:rPr lang="zh-TW" altLang="en-US" sz="3600" b="1" dirty="0" smtClean="0">
                <a:solidFill>
                  <a:srgbClr val="FF0000"/>
                </a:solidFill>
              </a:rPr>
              <a:t>取最有利標精神</a:t>
            </a:r>
            <a:r>
              <a:rPr lang="zh-TW" altLang="en-US" sz="3600" b="1" dirty="0" smtClean="0">
                <a:solidFill>
                  <a:srgbClr val="FF0000"/>
                </a:solidFill>
                <a:latin typeface="新細明體" panose="02020500000000000000" pitchFamily="18" charset="-120"/>
                <a:ea typeface="新細明體" panose="02020500000000000000" pitchFamily="18" charset="-120"/>
              </a:rPr>
              <a:t>」</a:t>
            </a:r>
            <a:r>
              <a:rPr lang="zh-TW" altLang="en-US" sz="3600" b="1" dirty="0" smtClean="0">
                <a:solidFill>
                  <a:srgbClr val="FF0000"/>
                </a:solidFill>
              </a:rPr>
              <a:t>作業程序</a:t>
            </a:r>
            <a:r>
              <a:rPr lang="en-US" altLang="zh-TW" sz="3600" b="1" dirty="0" smtClean="0">
                <a:solidFill>
                  <a:srgbClr val="FF0000"/>
                </a:solidFill>
                <a:latin typeface="+mn-ea"/>
                <a:ea typeface="+mn-ea"/>
              </a:rPr>
              <a:t>3</a:t>
            </a:r>
            <a:endParaRPr lang="zh-TW" altLang="en-US" sz="3600" b="1" dirty="0" smtClean="0">
              <a:latin typeface="+mn-ea"/>
              <a:ea typeface="+mn-ea"/>
            </a:endParaRPr>
          </a:p>
        </p:txBody>
      </p:sp>
      <p:sp>
        <p:nvSpPr>
          <p:cNvPr id="142339" name="Rectangle 3"/>
          <p:cNvSpPr>
            <a:spLocks noGrp="1" noChangeArrowheads="1"/>
          </p:cNvSpPr>
          <p:nvPr>
            <p:ph type="body" idx="1"/>
          </p:nvPr>
        </p:nvSpPr>
        <p:spPr>
          <a:xfrm>
            <a:off x="539750" y="1116013"/>
            <a:ext cx="8135938" cy="4905375"/>
          </a:xfrm>
        </p:spPr>
        <p:txBody>
          <a:bodyPr/>
          <a:lstStyle/>
          <a:p>
            <a:r>
              <a:rPr lang="zh-TW" altLang="en-US" sz="2400" b="1" dirty="0" smtClean="0">
                <a:solidFill>
                  <a:srgbClr val="0000FF"/>
                </a:solidFill>
              </a:rPr>
              <a:t>取最有利標精神</a:t>
            </a:r>
            <a:r>
              <a:rPr lang="zh-TW" altLang="zh-TW" sz="2400" b="1" dirty="0" smtClean="0">
                <a:solidFill>
                  <a:srgbClr val="0000FF"/>
                </a:solidFill>
              </a:rPr>
              <a:t>得不訂底價</a:t>
            </a:r>
            <a:r>
              <a:rPr lang="zh-TW" altLang="en-US" sz="2400" b="1" dirty="0" smtClean="0">
                <a:solidFill>
                  <a:srgbClr val="0000FF"/>
                </a:solidFill>
              </a:rPr>
              <a:t>相關規定</a:t>
            </a:r>
            <a:r>
              <a:rPr lang="zh-TW" altLang="en-US" sz="2400" b="1" dirty="0" smtClean="0">
                <a:solidFill>
                  <a:srgbClr val="0000FF"/>
                </a:solidFill>
                <a:latin typeface="新細明體" panose="02020500000000000000" pitchFamily="18" charset="-120"/>
                <a:ea typeface="新細明體" panose="02020500000000000000" pitchFamily="18" charset="-120"/>
              </a:rPr>
              <a:t>：</a:t>
            </a:r>
            <a:endParaRPr lang="en-US" altLang="zh-TW" sz="2400" b="1" dirty="0" smtClean="0">
              <a:solidFill>
                <a:srgbClr val="0000FF"/>
              </a:solidFill>
              <a:latin typeface="新細明體" panose="02020500000000000000" pitchFamily="18" charset="-120"/>
              <a:ea typeface="新細明體" panose="02020500000000000000" pitchFamily="18" charset="-120"/>
            </a:endParaRPr>
          </a:p>
          <a:p>
            <a:pPr>
              <a:buFont typeface="Arial" panose="020B0604020202020204" pitchFamily="34" charset="0"/>
              <a:buChar char="•"/>
            </a:pPr>
            <a:r>
              <a:rPr lang="en-US" altLang="zh-TW" sz="2400" b="1" dirty="0" smtClean="0">
                <a:latin typeface="新細明體" panose="02020500000000000000" pitchFamily="18" charset="-120"/>
                <a:ea typeface="新細明體" panose="02020500000000000000" pitchFamily="18" charset="-120"/>
              </a:rPr>
              <a:t>1</a:t>
            </a:r>
            <a:r>
              <a:rPr lang="zh-TW" altLang="en-US" sz="2400" b="1" dirty="0" smtClean="0">
                <a:latin typeface="新細明體" panose="02020500000000000000" pitchFamily="18" charset="-120"/>
                <a:ea typeface="新細明體" panose="02020500000000000000" pitchFamily="18" charset="-120"/>
              </a:rPr>
              <a:t>、</a:t>
            </a:r>
            <a:r>
              <a:rPr lang="zh-TW" altLang="en-US" sz="2400" b="1" dirty="0" smtClean="0"/>
              <a:t>未達公告金額取最有利標精神，擇最符合需要之廠商議價，</a:t>
            </a:r>
            <a:r>
              <a:rPr lang="zh-TW" altLang="en-US" sz="2400" b="1" dirty="0" smtClean="0">
                <a:solidFill>
                  <a:srgbClr val="0000FF"/>
                </a:solidFill>
              </a:rPr>
              <a:t>可比照上開作業方式辦理</a:t>
            </a:r>
            <a:r>
              <a:rPr lang="zh-TW" altLang="en-US" sz="2400" b="1" dirty="0" smtClean="0"/>
              <a:t>。</a:t>
            </a:r>
            <a:r>
              <a:rPr lang="en-US" altLang="zh-TW" sz="2400" b="1" dirty="0" smtClean="0"/>
              <a:t>(</a:t>
            </a:r>
            <a:r>
              <a:rPr lang="zh-TW" altLang="en-US" sz="2400" b="1" dirty="0" smtClean="0">
                <a:solidFill>
                  <a:srgbClr val="000000"/>
                </a:solidFill>
              </a:rPr>
              <a:t>機關辦理最有利標採固定費用或費率之參考作業方式 </a:t>
            </a:r>
            <a:r>
              <a:rPr lang="en-US" altLang="zh-TW" sz="2400" b="1" dirty="0" smtClean="0">
                <a:solidFill>
                  <a:srgbClr val="000000"/>
                </a:solidFill>
              </a:rPr>
              <a:t>.</a:t>
            </a:r>
            <a:r>
              <a:rPr lang="zh-TW" altLang="en-US" sz="2400" b="1" dirty="0" smtClean="0">
                <a:solidFill>
                  <a:srgbClr val="000000"/>
                </a:solidFill>
              </a:rPr>
              <a:t>參</a:t>
            </a:r>
            <a:r>
              <a:rPr lang="en-US" altLang="zh-TW" sz="2400" b="1" dirty="0" smtClean="0">
                <a:solidFill>
                  <a:srgbClr val="000000"/>
                </a:solidFill>
              </a:rPr>
              <a:t>)</a:t>
            </a:r>
          </a:p>
          <a:p>
            <a:pPr>
              <a:buFont typeface="Arial" panose="020B0604020202020204" pitchFamily="34" charset="0"/>
              <a:buChar char="•"/>
            </a:pPr>
            <a:r>
              <a:rPr lang="en-US" altLang="zh-TW" sz="2400" b="1" dirty="0" smtClean="0">
                <a:solidFill>
                  <a:srgbClr val="000000"/>
                </a:solidFill>
              </a:rPr>
              <a:t>2</a:t>
            </a:r>
            <a:r>
              <a:rPr lang="zh-TW" altLang="en-US" sz="2400" b="1" dirty="0" smtClean="0">
                <a:solidFill>
                  <a:srgbClr val="000000"/>
                </a:solidFill>
                <a:latin typeface="新細明體" panose="02020500000000000000" pitchFamily="18" charset="-120"/>
                <a:ea typeface="新細明體" panose="02020500000000000000" pitchFamily="18" charset="-120"/>
              </a:rPr>
              <a:t>、</a:t>
            </a:r>
            <a:r>
              <a:rPr lang="zh-TW" altLang="zh-TW" sz="2400" b="1" dirty="0" smtClean="0"/>
              <a:t>機關委託專業服務廠商評選及計費辦法第十九條</a:t>
            </a:r>
            <a:r>
              <a:rPr lang="zh-TW" altLang="en-US" sz="2400" b="1" dirty="0" smtClean="0">
                <a:latin typeface="新細明體" panose="02020500000000000000" pitchFamily="18" charset="-120"/>
                <a:ea typeface="新細明體" panose="02020500000000000000" pitchFamily="18" charset="-120"/>
              </a:rPr>
              <a:t>：</a:t>
            </a:r>
            <a:r>
              <a:rPr lang="en-US" altLang="zh-TW" sz="2400" b="1" dirty="0" smtClean="0"/>
              <a:t>   </a:t>
            </a:r>
            <a:br>
              <a:rPr lang="en-US" altLang="zh-TW" sz="2400" b="1" dirty="0" smtClean="0"/>
            </a:br>
            <a:r>
              <a:rPr lang="en-US" altLang="zh-TW" sz="2400" b="1" dirty="0" smtClean="0"/>
              <a:t> </a:t>
            </a:r>
            <a:r>
              <a:rPr lang="zh-TW" altLang="zh-TW" sz="2400" b="1" dirty="0" smtClean="0"/>
              <a:t>機關委託廠商承辦專業服務，</a:t>
            </a:r>
            <a:r>
              <a:rPr lang="zh-TW" altLang="zh-TW" sz="2400" b="1" dirty="0" smtClean="0">
                <a:solidFill>
                  <a:srgbClr val="0000FF"/>
                </a:solidFill>
              </a:rPr>
              <a:t>非依本法第二十二條第一項第九款辦理者，得準用本辦法之規定</a:t>
            </a:r>
            <a:r>
              <a:rPr lang="zh-TW" altLang="zh-TW" sz="2400" b="1" dirty="0" smtClean="0"/>
              <a:t>。</a:t>
            </a:r>
            <a:endParaRPr lang="en-US" altLang="zh-TW" sz="2400" b="1" dirty="0" smtClean="0"/>
          </a:p>
        </p:txBody>
      </p:sp>
      <p:sp>
        <p:nvSpPr>
          <p:cNvPr id="3" name="投影片編號版面配置區 2"/>
          <p:cNvSpPr>
            <a:spLocks noGrp="1"/>
          </p:cNvSpPr>
          <p:nvPr>
            <p:ph type="sldNum" sz="quarter" idx="12"/>
          </p:nvPr>
        </p:nvSpPr>
        <p:spPr/>
        <p:txBody>
          <a:bodyPr/>
          <a:lstStyle/>
          <a:p>
            <a:fld id="{1118FB7C-3051-423D-B140-B22D31D849CF}" type="slidenum">
              <a:rPr lang="zh-TW" altLang="en-US" smtClean="0"/>
              <a:pPr/>
              <a:t>195</a:t>
            </a:fld>
            <a:endParaRPr lang="zh-TW" altLang="en-US"/>
          </a:p>
        </p:txBody>
      </p:sp>
    </p:spTree>
    <p:extLst>
      <p:ext uri="{BB962C8B-B14F-4D97-AF65-F5344CB8AC3E}">
        <p14:creationId xmlns:p14="http://schemas.microsoft.com/office/powerpoint/2010/main" val="2493261423"/>
      </p:ext>
    </p:extLst>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標題 1"/>
          <p:cNvSpPr>
            <a:spLocks noGrp="1"/>
          </p:cNvSpPr>
          <p:nvPr>
            <p:ph type="title"/>
          </p:nvPr>
        </p:nvSpPr>
        <p:spPr>
          <a:xfrm>
            <a:off x="468313" y="115888"/>
            <a:ext cx="8494712" cy="777875"/>
          </a:xfrm>
          <a:solidFill>
            <a:schemeClr val="bg1"/>
          </a:solidFill>
        </p:spPr>
        <p:txBody>
          <a:bodyPr/>
          <a:lstStyle/>
          <a:p>
            <a:r>
              <a:rPr lang="zh-TW" altLang="en-US" sz="4000" b="1" smtClean="0">
                <a:solidFill>
                  <a:srgbClr val="FF0000"/>
                </a:solidFill>
                <a:latin typeface="標楷體" panose="03000509000000000000" pitchFamily="65" charset="-120"/>
              </a:rPr>
              <a:t>議題：取最有利標精神得不訂底價</a:t>
            </a:r>
          </a:p>
        </p:txBody>
      </p:sp>
      <p:graphicFrame>
        <p:nvGraphicFramePr>
          <p:cNvPr id="4" name="表格 3"/>
          <p:cNvGraphicFramePr>
            <a:graphicFrameLocks noGrp="1"/>
          </p:cNvGraphicFramePr>
          <p:nvPr/>
        </p:nvGraphicFramePr>
        <p:xfrm>
          <a:off x="395288" y="1052513"/>
          <a:ext cx="8497887" cy="5041900"/>
        </p:xfrm>
        <a:graphic>
          <a:graphicData uri="http://schemas.openxmlformats.org/drawingml/2006/table">
            <a:tbl>
              <a:tblPr firstRow="1" firstCol="1" bandRow="1"/>
              <a:tblGrid>
                <a:gridCol w="372714">
                  <a:extLst>
                    <a:ext uri="{9D8B030D-6E8A-4147-A177-3AD203B41FA5}">
                      <a16:colId xmlns:a16="http://schemas.microsoft.com/office/drawing/2014/main" xmlns="" val="20000"/>
                    </a:ext>
                  </a:extLst>
                </a:gridCol>
                <a:gridCol w="2363838">
                  <a:extLst>
                    <a:ext uri="{9D8B030D-6E8A-4147-A177-3AD203B41FA5}">
                      <a16:colId xmlns:a16="http://schemas.microsoft.com/office/drawing/2014/main" xmlns="" val="20001"/>
                    </a:ext>
                  </a:extLst>
                </a:gridCol>
                <a:gridCol w="5761335">
                  <a:extLst>
                    <a:ext uri="{9D8B030D-6E8A-4147-A177-3AD203B41FA5}">
                      <a16:colId xmlns:a16="http://schemas.microsoft.com/office/drawing/2014/main" xmlns="" val="20002"/>
                    </a:ext>
                  </a:extLst>
                </a:gridCol>
              </a:tblGrid>
              <a:tr h="1296836">
                <a:tc>
                  <a:txBody>
                    <a:bodyPr/>
                    <a:lstStyle/>
                    <a:p>
                      <a:pPr>
                        <a:spcAft>
                          <a:spcPts val="0"/>
                        </a:spcAft>
                      </a:pPr>
                      <a:r>
                        <a:rPr lang="zh-TW" sz="2000" b="1" kern="100" dirty="0">
                          <a:solidFill>
                            <a:srgbClr val="FF0000"/>
                          </a:solidFill>
                          <a:effectLst/>
                          <a:latin typeface="標楷體" pitchFamily="65" charset="-120"/>
                          <a:ea typeface="標楷體" pitchFamily="65" charset="-120"/>
                          <a:cs typeface="Times New Roman"/>
                        </a:rPr>
                        <a:t>專業服務</a:t>
                      </a:r>
                    </a:p>
                  </a:txBody>
                  <a:tcPr marL="68588" marR="685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zh-TW" sz="2400" b="1" kern="100" dirty="0">
                          <a:effectLst/>
                          <a:latin typeface="標楷體" pitchFamily="65" charset="-120"/>
                          <a:ea typeface="標楷體" pitchFamily="65" charset="-120"/>
                          <a:cs typeface="Times New Roman"/>
                        </a:rPr>
                        <a:t>機關委託專業服務廠商評選及計費</a:t>
                      </a:r>
                      <a:r>
                        <a:rPr lang="zh-TW" sz="2400" b="1" kern="100" dirty="0" smtClean="0">
                          <a:effectLst/>
                          <a:latin typeface="標楷體" pitchFamily="65" charset="-120"/>
                          <a:ea typeface="標楷體" pitchFamily="65" charset="-120"/>
                          <a:cs typeface="Times New Roman"/>
                        </a:rPr>
                        <a:t>辦法第</a:t>
                      </a:r>
                      <a:r>
                        <a:rPr lang="en-US" altLang="zh-TW" sz="2400" b="1" kern="100" dirty="0" smtClean="0">
                          <a:effectLst/>
                          <a:latin typeface="標楷體" pitchFamily="65" charset="-120"/>
                          <a:ea typeface="標楷體" pitchFamily="65" charset="-120"/>
                          <a:cs typeface="Times New Roman"/>
                        </a:rPr>
                        <a:t>19</a:t>
                      </a:r>
                      <a:r>
                        <a:rPr lang="zh-TW" sz="2400" b="1" kern="100" dirty="0" smtClean="0">
                          <a:effectLst/>
                          <a:latin typeface="標楷體" pitchFamily="65" charset="-120"/>
                          <a:ea typeface="標楷體" pitchFamily="65" charset="-120"/>
                          <a:cs typeface="Times New Roman"/>
                        </a:rPr>
                        <a:t>條</a:t>
                      </a:r>
                      <a:endParaRPr lang="zh-TW" sz="2400" b="1" kern="100" dirty="0">
                        <a:effectLst/>
                        <a:latin typeface="標楷體" pitchFamily="65" charset="-120"/>
                        <a:ea typeface="標楷體" pitchFamily="65" charset="-120"/>
                        <a:cs typeface="Times New Roman"/>
                      </a:endParaRPr>
                    </a:p>
                  </a:txBody>
                  <a:tcPr marL="68588" marR="685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eaLnBrk="0" latinLnBrk="0" hangingPunct="0"/>
                      <a:r>
                        <a:rPr lang="zh-TW" altLang="zh-TW" sz="2400" b="1" kern="1200" dirty="0" smtClean="0">
                          <a:solidFill>
                            <a:schemeClr val="tx1"/>
                          </a:solidFill>
                          <a:effectLst/>
                          <a:latin typeface="+mn-lt"/>
                          <a:ea typeface="+mn-ea"/>
                          <a:cs typeface="+mn-cs"/>
                        </a:rPr>
                        <a:t>機關委託廠商承辦專業服務，非依本法第二十二條第一項第九款辦理者，</a:t>
                      </a:r>
                      <a:r>
                        <a:rPr lang="zh-TW" altLang="zh-TW" sz="2400" b="1" kern="1200" dirty="0" smtClean="0">
                          <a:solidFill>
                            <a:srgbClr val="FF0000"/>
                          </a:solidFill>
                          <a:effectLst/>
                          <a:latin typeface="+mn-lt"/>
                          <a:ea typeface="+mn-ea"/>
                          <a:cs typeface="+mn-cs"/>
                        </a:rPr>
                        <a:t>得準用</a:t>
                      </a:r>
                      <a:r>
                        <a:rPr lang="zh-TW" altLang="zh-TW" sz="2400" b="1" kern="1200" dirty="0" smtClean="0">
                          <a:solidFill>
                            <a:schemeClr val="tx1"/>
                          </a:solidFill>
                          <a:effectLst/>
                          <a:latin typeface="+mn-lt"/>
                          <a:ea typeface="+mn-ea"/>
                          <a:cs typeface="+mn-cs"/>
                        </a:rPr>
                        <a:t>本辦法之規定。</a:t>
                      </a:r>
                      <a:endParaRPr lang="zh-TW" altLang="zh-TW" sz="2400" b="1" kern="1200" dirty="0">
                        <a:solidFill>
                          <a:schemeClr val="tx1"/>
                        </a:solidFill>
                        <a:effectLst/>
                        <a:latin typeface="+mn-lt"/>
                        <a:ea typeface="+mn-ea"/>
                        <a:cs typeface="+mn-cs"/>
                      </a:endParaRPr>
                    </a:p>
                  </a:txBody>
                  <a:tcPr marL="68588" marR="685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0"/>
                  </a:ext>
                </a:extLst>
              </a:tr>
              <a:tr h="1224158">
                <a:tc>
                  <a:txBody>
                    <a:bodyPr/>
                    <a:lstStyle/>
                    <a:p>
                      <a:pPr>
                        <a:spcAft>
                          <a:spcPts val="0"/>
                        </a:spcAft>
                      </a:pPr>
                      <a:r>
                        <a:rPr lang="zh-TW" sz="2000" b="1" kern="100" dirty="0">
                          <a:solidFill>
                            <a:srgbClr val="FF0000"/>
                          </a:solidFill>
                          <a:effectLst/>
                          <a:latin typeface="標楷體" pitchFamily="65" charset="-120"/>
                          <a:ea typeface="標楷體" pitchFamily="65" charset="-120"/>
                          <a:cs typeface="Times New Roman"/>
                        </a:rPr>
                        <a:t>技術服務</a:t>
                      </a:r>
                    </a:p>
                  </a:txBody>
                  <a:tcPr marL="68588" marR="685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zh-TW" sz="2400" b="1" kern="100" dirty="0">
                          <a:effectLst/>
                          <a:latin typeface="標楷體" pitchFamily="65" charset="-120"/>
                          <a:ea typeface="標楷體" pitchFamily="65" charset="-120"/>
                          <a:cs typeface="Times New Roman"/>
                        </a:rPr>
                        <a:t>機關委託技術服務廠商評選及計費</a:t>
                      </a:r>
                      <a:r>
                        <a:rPr lang="zh-TW" sz="2400" b="1" kern="100" dirty="0" smtClean="0">
                          <a:effectLst/>
                          <a:latin typeface="標楷體" pitchFamily="65" charset="-120"/>
                          <a:ea typeface="標楷體" pitchFamily="65" charset="-120"/>
                          <a:cs typeface="Times New Roman"/>
                        </a:rPr>
                        <a:t>辦法第</a:t>
                      </a:r>
                      <a:r>
                        <a:rPr lang="en-US" sz="2400" b="1" kern="100" dirty="0" smtClean="0">
                          <a:effectLst/>
                          <a:latin typeface="標楷體" pitchFamily="65" charset="-120"/>
                          <a:ea typeface="標楷體" pitchFamily="65" charset="-120"/>
                          <a:cs typeface="Times New Roman"/>
                        </a:rPr>
                        <a:t>3</a:t>
                      </a:r>
                      <a:r>
                        <a:rPr lang="en-US" altLang="zh-TW" sz="2400" b="1" kern="100" dirty="0" smtClean="0">
                          <a:effectLst/>
                          <a:latin typeface="標楷體" pitchFamily="65" charset="-120"/>
                          <a:ea typeface="標楷體" pitchFamily="65" charset="-120"/>
                          <a:cs typeface="Times New Roman"/>
                        </a:rPr>
                        <a:t>9</a:t>
                      </a:r>
                      <a:r>
                        <a:rPr lang="zh-TW" sz="2400" b="1" kern="100" dirty="0" smtClean="0">
                          <a:effectLst/>
                          <a:latin typeface="標楷體" pitchFamily="65" charset="-120"/>
                          <a:ea typeface="標楷體" pitchFamily="65" charset="-120"/>
                          <a:cs typeface="Times New Roman"/>
                        </a:rPr>
                        <a:t>條</a:t>
                      </a:r>
                      <a:endParaRPr lang="zh-TW" sz="2400" b="1" kern="100" dirty="0">
                        <a:effectLst/>
                        <a:latin typeface="標楷體" pitchFamily="65" charset="-120"/>
                        <a:ea typeface="標楷體" pitchFamily="65" charset="-120"/>
                        <a:cs typeface="Times New Roman"/>
                      </a:endParaRPr>
                    </a:p>
                  </a:txBody>
                  <a:tcPr marL="68588" marR="685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zh-TW" sz="2400" b="1" kern="1200" dirty="0" smtClean="0">
                          <a:solidFill>
                            <a:schemeClr val="tx1"/>
                          </a:solidFill>
                          <a:effectLst/>
                          <a:latin typeface="+mn-lt"/>
                          <a:ea typeface="+mn-ea"/>
                          <a:cs typeface="+mn-cs"/>
                        </a:rPr>
                        <a:t>機關委託廠商承辦</a:t>
                      </a:r>
                      <a:r>
                        <a:rPr lang="zh-TW" altLang="en-US" sz="2400" b="1" kern="1200" dirty="0" smtClean="0">
                          <a:solidFill>
                            <a:schemeClr val="tx1"/>
                          </a:solidFill>
                          <a:effectLst/>
                          <a:latin typeface="+mn-lt"/>
                          <a:ea typeface="+mn-ea"/>
                          <a:cs typeface="+mn-cs"/>
                        </a:rPr>
                        <a:t>技術</a:t>
                      </a:r>
                      <a:r>
                        <a:rPr lang="zh-TW" altLang="zh-TW" sz="2400" b="1" kern="1200" dirty="0" smtClean="0">
                          <a:solidFill>
                            <a:schemeClr val="tx1"/>
                          </a:solidFill>
                          <a:effectLst/>
                          <a:latin typeface="+mn-lt"/>
                          <a:ea typeface="+mn-ea"/>
                          <a:cs typeface="+mn-cs"/>
                        </a:rPr>
                        <a:t>服務，非依本法第二十二條第一項第九款辦理者，</a:t>
                      </a:r>
                      <a:r>
                        <a:rPr lang="zh-TW" altLang="zh-TW" sz="2400" b="1" kern="1200" dirty="0" smtClean="0">
                          <a:solidFill>
                            <a:srgbClr val="FF0000"/>
                          </a:solidFill>
                          <a:effectLst/>
                          <a:latin typeface="+mn-lt"/>
                          <a:ea typeface="+mn-ea"/>
                          <a:cs typeface="+mn-cs"/>
                        </a:rPr>
                        <a:t>得準用</a:t>
                      </a:r>
                      <a:r>
                        <a:rPr lang="zh-TW" altLang="zh-TW" sz="2400" b="1" kern="1200" dirty="0" smtClean="0">
                          <a:solidFill>
                            <a:schemeClr val="tx1"/>
                          </a:solidFill>
                          <a:effectLst/>
                          <a:latin typeface="+mn-lt"/>
                          <a:ea typeface="+mn-ea"/>
                          <a:cs typeface="+mn-cs"/>
                        </a:rPr>
                        <a:t>本辦法之規定。</a:t>
                      </a:r>
                      <a:endParaRPr lang="zh-TW" sz="2400" b="1" kern="100" dirty="0">
                        <a:effectLst/>
                        <a:latin typeface="標楷體" pitchFamily="65" charset="-120"/>
                        <a:ea typeface="標楷體" pitchFamily="65" charset="-120"/>
                        <a:cs typeface="Times New Roman"/>
                      </a:endParaRPr>
                    </a:p>
                  </a:txBody>
                  <a:tcPr marL="68588" marR="685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1296607">
                <a:tc>
                  <a:txBody>
                    <a:bodyPr/>
                    <a:lstStyle/>
                    <a:p>
                      <a:pPr>
                        <a:spcAft>
                          <a:spcPts val="0"/>
                        </a:spcAft>
                      </a:pPr>
                      <a:r>
                        <a:rPr lang="zh-TW" sz="2000" b="1" kern="100" dirty="0">
                          <a:solidFill>
                            <a:srgbClr val="FF0000"/>
                          </a:solidFill>
                          <a:effectLst/>
                          <a:latin typeface="標楷體" pitchFamily="65" charset="-120"/>
                          <a:ea typeface="標楷體" pitchFamily="65" charset="-120"/>
                          <a:cs typeface="Times New Roman"/>
                        </a:rPr>
                        <a:t>資訊服務</a:t>
                      </a:r>
                    </a:p>
                  </a:txBody>
                  <a:tcPr marL="68588" marR="685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zh-TW" sz="2400" b="1" kern="100" dirty="0">
                          <a:effectLst/>
                          <a:latin typeface="標楷體" pitchFamily="65" charset="-120"/>
                          <a:ea typeface="標楷體" pitchFamily="65" charset="-120"/>
                          <a:cs typeface="Times New Roman"/>
                        </a:rPr>
                        <a:t>機關委託資訊服務廠商評選及計費</a:t>
                      </a:r>
                      <a:r>
                        <a:rPr lang="zh-TW" sz="2400" b="1" kern="100" dirty="0" smtClean="0">
                          <a:effectLst/>
                          <a:latin typeface="標楷體" pitchFamily="65" charset="-120"/>
                          <a:ea typeface="標楷體" pitchFamily="65" charset="-120"/>
                          <a:cs typeface="Times New Roman"/>
                        </a:rPr>
                        <a:t>辦法第</a:t>
                      </a:r>
                      <a:r>
                        <a:rPr lang="en-US" altLang="zh-TW" sz="2400" b="1" kern="100" dirty="0" smtClean="0">
                          <a:effectLst/>
                          <a:latin typeface="標楷體" pitchFamily="65" charset="-120"/>
                          <a:ea typeface="標楷體" pitchFamily="65" charset="-120"/>
                          <a:cs typeface="Times New Roman"/>
                        </a:rPr>
                        <a:t>22</a:t>
                      </a:r>
                      <a:r>
                        <a:rPr lang="zh-TW" sz="2400" b="1" kern="100" dirty="0" smtClean="0">
                          <a:effectLst/>
                          <a:latin typeface="標楷體" pitchFamily="65" charset="-120"/>
                          <a:ea typeface="標楷體" pitchFamily="65" charset="-120"/>
                          <a:cs typeface="Times New Roman"/>
                        </a:rPr>
                        <a:t>條</a:t>
                      </a:r>
                      <a:endParaRPr lang="zh-TW" sz="2400" b="1" kern="100" dirty="0">
                        <a:effectLst/>
                        <a:latin typeface="標楷體" pitchFamily="65" charset="-120"/>
                        <a:ea typeface="標楷體" pitchFamily="65" charset="-120"/>
                        <a:cs typeface="Times New Roman"/>
                      </a:endParaRPr>
                    </a:p>
                  </a:txBody>
                  <a:tcPr marL="68588" marR="685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zh-TW" sz="2400" b="1" kern="1200" dirty="0" smtClean="0">
                          <a:solidFill>
                            <a:schemeClr val="tx1"/>
                          </a:solidFill>
                          <a:effectLst/>
                          <a:latin typeface="+mn-lt"/>
                          <a:ea typeface="+mn-ea"/>
                          <a:cs typeface="+mn-cs"/>
                        </a:rPr>
                        <a:t>機關委託廠商承辦</a:t>
                      </a:r>
                      <a:r>
                        <a:rPr lang="zh-TW" altLang="en-US" sz="2400" b="1" kern="1200" dirty="0" smtClean="0">
                          <a:solidFill>
                            <a:schemeClr val="tx1"/>
                          </a:solidFill>
                          <a:effectLst/>
                          <a:latin typeface="+mn-lt"/>
                          <a:ea typeface="+mn-ea"/>
                          <a:cs typeface="+mn-cs"/>
                        </a:rPr>
                        <a:t>資訊</a:t>
                      </a:r>
                      <a:r>
                        <a:rPr lang="zh-TW" altLang="zh-TW" sz="2400" b="1" kern="1200" dirty="0" smtClean="0">
                          <a:solidFill>
                            <a:schemeClr val="tx1"/>
                          </a:solidFill>
                          <a:effectLst/>
                          <a:latin typeface="+mn-lt"/>
                          <a:ea typeface="+mn-ea"/>
                          <a:cs typeface="+mn-cs"/>
                        </a:rPr>
                        <a:t>服務，非依本法第二十二條第一項第九款辦理者，</a:t>
                      </a:r>
                      <a:r>
                        <a:rPr lang="zh-TW" altLang="zh-TW" sz="2400" b="1" kern="1200" dirty="0" smtClean="0">
                          <a:solidFill>
                            <a:srgbClr val="FF0000"/>
                          </a:solidFill>
                          <a:effectLst/>
                          <a:latin typeface="+mn-lt"/>
                          <a:ea typeface="+mn-ea"/>
                          <a:cs typeface="+mn-cs"/>
                        </a:rPr>
                        <a:t>得準用</a:t>
                      </a:r>
                      <a:r>
                        <a:rPr lang="zh-TW" altLang="zh-TW" sz="2400" b="1" kern="1200" dirty="0" smtClean="0">
                          <a:solidFill>
                            <a:schemeClr val="tx1"/>
                          </a:solidFill>
                          <a:effectLst/>
                          <a:latin typeface="+mn-lt"/>
                          <a:ea typeface="+mn-ea"/>
                          <a:cs typeface="+mn-cs"/>
                        </a:rPr>
                        <a:t>本辦法之規定。</a:t>
                      </a:r>
                      <a:endParaRPr lang="zh-TW" sz="2400" b="1" kern="100" dirty="0">
                        <a:effectLst/>
                        <a:latin typeface="標楷體" pitchFamily="65" charset="-120"/>
                        <a:ea typeface="標楷體" pitchFamily="65" charset="-120"/>
                        <a:cs typeface="Times New Roman"/>
                      </a:endParaRPr>
                    </a:p>
                  </a:txBody>
                  <a:tcPr marL="68588" marR="685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1224299">
                <a:tc>
                  <a:txBody>
                    <a:bodyPr/>
                    <a:lstStyle/>
                    <a:p>
                      <a:pPr>
                        <a:spcAft>
                          <a:spcPts val="0"/>
                        </a:spcAft>
                      </a:pPr>
                      <a:r>
                        <a:rPr lang="zh-TW" altLang="en-US" sz="2000" b="1" kern="100" dirty="0" smtClean="0">
                          <a:solidFill>
                            <a:srgbClr val="FF0000"/>
                          </a:solidFill>
                          <a:effectLst/>
                          <a:latin typeface="標楷體" pitchFamily="65" charset="-120"/>
                          <a:ea typeface="標楷體" pitchFamily="65" charset="-120"/>
                          <a:cs typeface="Times New Roman"/>
                        </a:rPr>
                        <a:t>設計競賽</a:t>
                      </a:r>
                      <a:endParaRPr lang="zh-TW" sz="2000" b="1" kern="100" dirty="0">
                        <a:solidFill>
                          <a:srgbClr val="FF0000"/>
                        </a:solidFill>
                        <a:effectLst/>
                        <a:latin typeface="標楷體" pitchFamily="65" charset="-120"/>
                        <a:ea typeface="標楷體" pitchFamily="65" charset="-120"/>
                        <a:cs typeface="Times New Roman"/>
                      </a:endParaRPr>
                    </a:p>
                  </a:txBody>
                  <a:tcPr marL="68588" marR="685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2400" b="1" kern="100" dirty="0" smtClean="0">
                          <a:effectLst/>
                          <a:latin typeface="標楷體" pitchFamily="65" charset="-120"/>
                          <a:ea typeface="標楷體" pitchFamily="65" charset="-120"/>
                          <a:cs typeface="Times New Roman"/>
                        </a:rPr>
                        <a:t>機關辦理設計競賽廠商評選及計費辦法</a:t>
                      </a:r>
                      <a:r>
                        <a:rPr lang="zh-TW" altLang="zh-TW" sz="2400" b="1" kern="100" dirty="0" smtClean="0">
                          <a:effectLst/>
                          <a:latin typeface="標楷體" pitchFamily="65" charset="-120"/>
                          <a:ea typeface="標楷體" pitchFamily="65" charset="-120"/>
                          <a:cs typeface="Times New Roman"/>
                        </a:rPr>
                        <a:t>第</a:t>
                      </a:r>
                      <a:r>
                        <a:rPr lang="en-US" altLang="zh-TW" sz="2400" b="1" kern="100" dirty="0" smtClean="0">
                          <a:effectLst/>
                          <a:latin typeface="標楷體" pitchFamily="65" charset="-120"/>
                          <a:ea typeface="標楷體" pitchFamily="65" charset="-120"/>
                          <a:cs typeface="Times New Roman"/>
                        </a:rPr>
                        <a:t>17</a:t>
                      </a:r>
                      <a:r>
                        <a:rPr lang="zh-TW" altLang="zh-TW" sz="2400" b="1" kern="100" dirty="0" smtClean="0">
                          <a:effectLst/>
                          <a:latin typeface="標楷體" pitchFamily="65" charset="-120"/>
                          <a:ea typeface="標楷體" pitchFamily="65" charset="-120"/>
                          <a:cs typeface="Times New Roman"/>
                        </a:rPr>
                        <a:t>條</a:t>
                      </a:r>
                      <a:endParaRPr lang="zh-TW" sz="2400" b="1" kern="100" dirty="0">
                        <a:effectLst/>
                        <a:latin typeface="標楷體" pitchFamily="65" charset="-120"/>
                        <a:ea typeface="標楷體" pitchFamily="65" charset="-120"/>
                        <a:cs typeface="Times New Roman"/>
                      </a:endParaRPr>
                    </a:p>
                  </a:txBody>
                  <a:tcPr marL="68588" marR="685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zh-TW" altLang="zh-TW" sz="2400" b="1" kern="1200" dirty="0" smtClean="0">
                          <a:solidFill>
                            <a:schemeClr val="tx1"/>
                          </a:solidFill>
                          <a:effectLst/>
                          <a:latin typeface="+mn-lt"/>
                          <a:ea typeface="+mn-ea"/>
                          <a:cs typeface="+mn-cs"/>
                        </a:rPr>
                        <a:t>機關辦理設計競賽，非依本法第二十二條第一項第十款辦理者，</a:t>
                      </a:r>
                      <a:r>
                        <a:rPr lang="zh-TW" altLang="zh-TW" sz="2400" b="1" kern="1200" dirty="0" smtClean="0">
                          <a:solidFill>
                            <a:srgbClr val="FF0000"/>
                          </a:solidFill>
                          <a:effectLst/>
                          <a:latin typeface="+mn-lt"/>
                          <a:ea typeface="+mn-ea"/>
                          <a:cs typeface="+mn-cs"/>
                        </a:rPr>
                        <a:t>得準用</a:t>
                      </a:r>
                      <a:r>
                        <a:rPr lang="zh-TW" altLang="zh-TW" sz="2400" b="1" kern="1200" dirty="0" smtClean="0">
                          <a:solidFill>
                            <a:schemeClr val="tx1"/>
                          </a:solidFill>
                          <a:effectLst/>
                          <a:latin typeface="+mn-lt"/>
                          <a:ea typeface="+mn-ea"/>
                          <a:cs typeface="+mn-cs"/>
                        </a:rPr>
                        <a:t>本辦法之規定。</a:t>
                      </a:r>
                      <a:endParaRPr lang="zh-TW" sz="2400" b="1" kern="100" dirty="0">
                        <a:effectLst/>
                        <a:latin typeface="標楷體" pitchFamily="65" charset="-120"/>
                        <a:ea typeface="標楷體" pitchFamily="65" charset="-120"/>
                        <a:cs typeface="Times New Roman"/>
                      </a:endParaRPr>
                    </a:p>
                  </a:txBody>
                  <a:tcPr marL="68588" marR="685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bl>
          </a:graphicData>
        </a:graphic>
      </p:graphicFrame>
      <p:sp>
        <p:nvSpPr>
          <p:cNvPr id="3" name="投影片編號版面配置區 2"/>
          <p:cNvSpPr>
            <a:spLocks noGrp="1"/>
          </p:cNvSpPr>
          <p:nvPr>
            <p:ph type="sldNum" sz="quarter" idx="12"/>
          </p:nvPr>
        </p:nvSpPr>
        <p:spPr/>
        <p:txBody>
          <a:bodyPr/>
          <a:lstStyle/>
          <a:p>
            <a:fld id="{1118FB7C-3051-423D-B140-B22D31D849CF}" type="slidenum">
              <a:rPr lang="zh-TW" altLang="en-US" smtClean="0"/>
              <a:pPr/>
              <a:t>196</a:t>
            </a:fld>
            <a:endParaRPr lang="zh-TW" altLang="en-US"/>
          </a:p>
        </p:txBody>
      </p:sp>
    </p:spTree>
    <p:extLst>
      <p:ext uri="{BB962C8B-B14F-4D97-AF65-F5344CB8AC3E}">
        <p14:creationId xmlns:p14="http://schemas.microsoft.com/office/powerpoint/2010/main" val="838648012"/>
      </p:ext>
    </p:extLst>
  </p:cSld>
  <p:clrMapOvr>
    <a:masterClrMapping/>
  </p:clrMapOvr>
  <p:timing>
    <p:tnLst>
      <p:par>
        <p:cTn id="1" dur="indefinite" restart="never" nodeType="tmRoot"/>
      </p:par>
    </p:tnLst>
  </p:timing>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p:cNvSpPr>
            <a:spLocks noGrp="1" noChangeArrowheads="1"/>
          </p:cNvSpPr>
          <p:nvPr>
            <p:ph type="title"/>
          </p:nvPr>
        </p:nvSpPr>
        <p:spPr>
          <a:xfrm>
            <a:off x="684213" y="333375"/>
            <a:ext cx="7991475" cy="809625"/>
          </a:xfrm>
          <a:solidFill>
            <a:srgbClr val="FFFF00"/>
          </a:solidFill>
        </p:spPr>
        <p:txBody>
          <a:bodyPr/>
          <a:lstStyle/>
          <a:p>
            <a:pPr algn="ctr" eaLnBrk="1" hangingPunct="1"/>
            <a:r>
              <a:rPr lang="zh-TW" altLang="en-US" sz="3600" b="1" dirty="0" smtClean="0">
                <a:solidFill>
                  <a:srgbClr val="FF0000"/>
                </a:solidFill>
              </a:rPr>
              <a:t>評分及格最低標作業程序</a:t>
            </a:r>
            <a:r>
              <a:rPr lang="en-US" altLang="zh-TW" sz="3600" b="1" dirty="0">
                <a:solidFill>
                  <a:srgbClr val="FF0000"/>
                </a:solidFill>
                <a:latin typeface="+mn-ea"/>
                <a:ea typeface="+mn-ea"/>
              </a:rPr>
              <a:t>1</a:t>
            </a:r>
            <a:endParaRPr lang="zh-TW" altLang="en-US" sz="3600" b="1" dirty="0">
              <a:solidFill>
                <a:srgbClr val="FF0000"/>
              </a:solidFill>
              <a:latin typeface="+mn-ea"/>
              <a:ea typeface="+mn-ea"/>
            </a:endParaRPr>
          </a:p>
        </p:txBody>
      </p:sp>
      <p:sp>
        <p:nvSpPr>
          <p:cNvPr id="144387" name="Rectangle 3"/>
          <p:cNvSpPr>
            <a:spLocks noGrp="1" noChangeArrowheads="1"/>
          </p:cNvSpPr>
          <p:nvPr>
            <p:ph type="body" idx="1"/>
          </p:nvPr>
        </p:nvSpPr>
        <p:spPr>
          <a:xfrm>
            <a:off x="539750" y="1196975"/>
            <a:ext cx="7993063" cy="5327650"/>
          </a:xfrm>
        </p:spPr>
        <p:txBody>
          <a:bodyPr/>
          <a:lstStyle/>
          <a:p>
            <a:r>
              <a:rPr lang="zh-TW" altLang="zh-TW" sz="2400" b="1" dirty="0" smtClean="0"/>
              <a:t>政府採購法施行細則第六十四條之二</a:t>
            </a:r>
            <a:r>
              <a:rPr lang="en-US" altLang="zh-TW" sz="2400" b="1" dirty="0" smtClean="0"/>
              <a:t/>
            </a:r>
            <a:br>
              <a:rPr lang="en-US" altLang="zh-TW" sz="2400" b="1" dirty="0" smtClean="0"/>
            </a:br>
            <a:r>
              <a:rPr lang="zh-TW" altLang="zh-TW" sz="2400" b="1" dirty="0" smtClean="0"/>
              <a:t>機關依本法第五十二條第一項第一款或第二款辦理採購，得於招標文件訂定評分項目、各項配分、及格分數等審查基準，並成立</a:t>
            </a:r>
            <a:r>
              <a:rPr lang="zh-TW" altLang="zh-TW" sz="2400" b="1" dirty="0" smtClean="0">
                <a:solidFill>
                  <a:srgbClr val="0000FF"/>
                </a:solidFill>
              </a:rPr>
              <a:t>審查委員會及工作小組</a:t>
            </a:r>
            <a:r>
              <a:rPr lang="zh-TW" altLang="zh-TW" sz="2400" b="1" dirty="0" smtClean="0"/>
              <a:t>，</a:t>
            </a:r>
            <a:r>
              <a:rPr lang="zh-TW" altLang="zh-TW" sz="2400" b="1" dirty="0" smtClean="0">
                <a:solidFill>
                  <a:srgbClr val="FF0000"/>
                </a:solidFill>
              </a:rPr>
              <a:t>採評分方式</a:t>
            </a:r>
            <a:r>
              <a:rPr lang="zh-TW" altLang="zh-TW" sz="2400" b="1" dirty="0" smtClean="0"/>
              <a:t>審查，就資格及規格合於招標文件規定，且總平均評分在及格分數以上之廠商開價格標，</a:t>
            </a:r>
            <a:r>
              <a:rPr lang="zh-TW" altLang="zh-TW" sz="2400" b="1" dirty="0" smtClean="0">
                <a:solidFill>
                  <a:srgbClr val="FF0000"/>
                </a:solidFill>
              </a:rPr>
              <a:t>採最低標決標</a:t>
            </a:r>
            <a:r>
              <a:rPr lang="zh-TW" altLang="zh-TW" sz="2400" b="1" dirty="0" smtClean="0"/>
              <a:t>。</a:t>
            </a:r>
          </a:p>
          <a:p>
            <a:r>
              <a:rPr lang="zh-TW" altLang="zh-TW" sz="2400" b="1" dirty="0" smtClean="0"/>
              <a:t>依前項方式辦理者，</a:t>
            </a:r>
            <a:r>
              <a:rPr lang="zh-TW" altLang="zh-TW" sz="2400" b="1" dirty="0" smtClean="0">
                <a:solidFill>
                  <a:srgbClr val="0000FF"/>
                </a:solidFill>
              </a:rPr>
              <a:t>應依</a:t>
            </a:r>
            <a:r>
              <a:rPr lang="zh-TW" altLang="zh-TW" sz="2400" b="1" dirty="0" smtClean="0"/>
              <a:t>下列規定辦理：</a:t>
            </a:r>
            <a:r>
              <a:rPr lang="en-US" altLang="zh-TW" sz="2400" b="1" dirty="0" smtClean="0"/>
              <a:t/>
            </a:r>
            <a:br>
              <a:rPr lang="en-US" altLang="zh-TW" sz="2400" b="1" dirty="0" smtClean="0"/>
            </a:br>
            <a:r>
              <a:rPr lang="zh-TW" altLang="zh-TW" sz="2400" b="1" dirty="0" smtClean="0">
                <a:solidFill>
                  <a:srgbClr val="FF0000"/>
                </a:solidFill>
              </a:rPr>
              <a:t>一、</a:t>
            </a:r>
            <a:r>
              <a:rPr lang="zh-TW" altLang="zh-TW" sz="2400" b="1" dirty="0" smtClean="0">
                <a:solidFill>
                  <a:srgbClr val="0000FF"/>
                </a:solidFill>
              </a:rPr>
              <a:t>分段開標</a:t>
            </a:r>
            <a:r>
              <a:rPr lang="zh-TW" altLang="zh-TW" sz="2400" b="1" dirty="0" smtClean="0">
                <a:solidFill>
                  <a:srgbClr val="FF0000"/>
                </a:solidFill>
              </a:rPr>
              <a:t>，最後一段為</a:t>
            </a:r>
            <a:r>
              <a:rPr lang="zh-TW" altLang="zh-TW" sz="2400" b="1" dirty="0" smtClean="0">
                <a:solidFill>
                  <a:srgbClr val="0000FF"/>
                </a:solidFill>
              </a:rPr>
              <a:t>價格標</a:t>
            </a:r>
            <a:r>
              <a:rPr lang="zh-TW" altLang="zh-TW" sz="2400" b="1" dirty="0" smtClean="0">
                <a:solidFill>
                  <a:srgbClr val="FF0000"/>
                </a:solidFill>
              </a:rPr>
              <a:t>。</a:t>
            </a:r>
            <a:r>
              <a:rPr lang="en-US" altLang="zh-TW" sz="2400" b="1" dirty="0" smtClean="0">
                <a:solidFill>
                  <a:srgbClr val="FF0000"/>
                </a:solidFill>
              </a:rPr>
              <a:t/>
            </a:r>
            <a:br>
              <a:rPr lang="en-US" altLang="zh-TW" sz="2400" b="1" dirty="0" smtClean="0">
                <a:solidFill>
                  <a:srgbClr val="FF0000"/>
                </a:solidFill>
              </a:rPr>
            </a:br>
            <a:r>
              <a:rPr lang="zh-TW" altLang="zh-TW" sz="2400" b="1" dirty="0" smtClean="0">
                <a:solidFill>
                  <a:srgbClr val="FF0000"/>
                </a:solidFill>
              </a:rPr>
              <a:t>二、評分項目</a:t>
            </a:r>
            <a:r>
              <a:rPr lang="zh-TW" altLang="zh-TW" sz="2400" b="1" dirty="0" smtClean="0">
                <a:solidFill>
                  <a:srgbClr val="0000FF"/>
                </a:solidFill>
              </a:rPr>
              <a:t>不包括價格</a:t>
            </a:r>
            <a:r>
              <a:rPr lang="zh-TW" altLang="zh-TW" sz="2400" b="1" dirty="0" smtClean="0"/>
              <a:t>。</a:t>
            </a:r>
            <a:r>
              <a:rPr lang="en-US" altLang="zh-TW" sz="2400" b="1" dirty="0" smtClean="0"/>
              <a:t/>
            </a:r>
            <a:br>
              <a:rPr lang="en-US" altLang="zh-TW" sz="2400" b="1" dirty="0" smtClean="0"/>
            </a:br>
            <a:r>
              <a:rPr lang="zh-TW" altLang="zh-TW" sz="2400" b="1" dirty="0" smtClean="0"/>
              <a:t>三、審查委員會及工作小組之組成、任務及運作，</a:t>
            </a:r>
            <a:r>
              <a:rPr lang="zh-TW" altLang="zh-TW" sz="2400" b="1" dirty="0" smtClean="0">
                <a:solidFill>
                  <a:srgbClr val="FF0000"/>
                </a:solidFill>
              </a:rPr>
              <a:t>準用</a:t>
            </a:r>
            <a:r>
              <a:rPr lang="zh-TW" altLang="zh-TW" sz="2400" b="1" dirty="0" smtClean="0"/>
              <a:t>採購評選委員會組織準則、採購評選委員會審議規則及最有利標評選辦法之規定。</a:t>
            </a:r>
          </a:p>
        </p:txBody>
      </p:sp>
      <p:sp>
        <p:nvSpPr>
          <p:cNvPr id="3" name="投影片編號版面配置區 2"/>
          <p:cNvSpPr>
            <a:spLocks noGrp="1"/>
          </p:cNvSpPr>
          <p:nvPr>
            <p:ph type="sldNum" sz="quarter" idx="12"/>
          </p:nvPr>
        </p:nvSpPr>
        <p:spPr/>
        <p:txBody>
          <a:bodyPr/>
          <a:lstStyle/>
          <a:p>
            <a:fld id="{1118FB7C-3051-423D-B140-B22D31D849CF}" type="slidenum">
              <a:rPr lang="zh-TW" altLang="en-US" smtClean="0"/>
              <a:pPr/>
              <a:t>197</a:t>
            </a:fld>
            <a:endParaRPr lang="zh-TW" altLang="en-US"/>
          </a:p>
        </p:txBody>
      </p:sp>
    </p:spTree>
    <p:extLst>
      <p:ext uri="{BB962C8B-B14F-4D97-AF65-F5344CB8AC3E}">
        <p14:creationId xmlns:p14="http://schemas.microsoft.com/office/powerpoint/2010/main" val="98494407"/>
      </p:ext>
    </p:extLst>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Grp="1" noChangeArrowheads="1"/>
          </p:cNvSpPr>
          <p:nvPr>
            <p:ph type="title"/>
          </p:nvPr>
        </p:nvSpPr>
        <p:spPr>
          <a:xfrm>
            <a:off x="684213" y="242888"/>
            <a:ext cx="7991475" cy="809625"/>
          </a:xfrm>
        </p:spPr>
        <p:txBody>
          <a:bodyPr/>
          <a:lstStyle/>
          <a:p>
            <a:r>
              <a:rPr lang="zh-TW" altLang="en-US" sz="3600" b="1" dirty="0" smtClean="0">
                <a:solidFill>
                  <a:srgbClr val="FF0000"/>
                </a:solidFill>
              </a:rPr>
              <a:t>評分及格最低標作業程序</a:t>
            </a:r>
            <a:r>
              <a:rPr lang="en-US" altLang="zh-TW" sz="3600" b="1" dirty="0">
                <a:solidFill>
                  <a:srgbClr val="FF0000"/>
                </a:solidFill>
                <a:latin typeface="+mn-ea"/>
                <a:ea typeface="+mn-ea"/>
              </a:rPr>
              <a:t>2</a:t>
            </a:r>
            <a:r>
              <a:rPr lang="zh-TW" altLang="en-US" sz="3600" b="1" dirty="0">
                <a:solidFill>
                  <a:srgbClr val="FF0000"/>
                </a:solidFill>
                <a:latin typeface="+mn-ea"/>
                <a:ea typeface="+mn-ea"/>
              </a:rPr>
              <a:t> </a:t>
            </a:r>
          </a:p>
        </p:txBody>
      </p:sp>
      <p:sp>
        <p:nvSpPr>
          <p:cNvPr id="145411" name="Rectangle 3"/>
          <p:cNvSpPr>
            <a:spLocks noGrp="1" noChangeArrowheads="1"/>
          </p:cNvSpPr>
          <p:nvPr>
            <p:ph type="body" idx="1"/>
          </p:nvPr>
        </p:nvSpPr>
        <p:spPr>
          <a:xfrm>
            <a:off x="395288" y="1341438"/>
            <a:ext cx="8280400" cy="5038725"/>
          </a:xfrm>
        </p:spPr>
        <p:txBody>
          <a:bodyPr/>
          <a:lstStyle/>
          <a:p>
            <a:r>
              <a:rPr lang="en-US" altLang="zh-TW" sz="2400" b="1" dirty="0" smtClean="0">
                <a:latin typeface="新細明體" panose="02020500000000000000" pitchFamily="18" charset="-120"/>
                <a:ea typeface="新細明體" panose="02020500000000000000" pitchFamily="18" charset="-120"/>
              </a:rPr>
              <a:t>【</a:t>
            </a:r>
            <a:r>
              <a:rPr lang="en-US" altLang="zh-TW" sz="2400" b="1" dirty="0" smtClean="0"/>
              <a:t>1050106</a:t>
            </a:r>
            <a:r>
              <a:rPr lang="zh-TW" altLang="zh-TW" sz="2400" b="1" dirty="0" smtClean="0"/>
              <a:t>修法說明</a:t>
            </a:r>
            <a:r>
              <a:rPr lang="en-US" altLang="zh-TW" sz="2400" b="1" dirty="0" smtClean="0">
                <a:latin typeface="新細明體" panose="02020500000000000000" pitchFamily="18" charset="-120"/>
                <a:ea typeface="新細明體" panose="02020500000000000000" pitchFamily="18" charset="-120"/>
              </a:rPr>
              <a:t>】</a:t>
            </a:r>
            <a:r>
              <a:rPr lang="en-US" altLang="zh-TW" sz="2400" b="1" dirty="0" smtClean="0"/>
              <a:t/>
            </a:r>
            <a:br>
              <a:rPr lang="en-US" altLang="zh-TW" sz="2400" b="1" dirty="0" smtClean="0"/>
            </a:br>
            <a:r>
              <a:rPr lang="zh-TW" altLang="zh-TW" sz="2400" b="1" dirty="0" smtClean="0">
                <a:solidFill>
                  <a:srgbClr val="FF0000"/>
                </a:solidFill>
              </a:rPr>
              <a:t>對於差異情形較小，而採最低標決標之案件，實務上亦有以評分方式審查投標廠商資格及規格後，再就及格分數以上之廠商開價格標之需要</a:t>
            </a:r>
            <a:r>
              <a:rPr lang="zh-TW" altLang="zh-TW" sz="2400" b="1" dirty="0" smtClean="0"/>
              <a:t>，爰明定以評分方式決標予合於招標文件規定之最低標之作業方式。</a:t>
            </a:r>
            <a:endParaRPr lang="en-US" altLang="zh-TW" sz="2400" b="1" dirty="0" smtClean="0"/>
          </a:p>
          <a:p>
            <a:r>
              <a:rPr lang="en-US" altLang="zh-TW" sz="2400" b="1" dirty="0" smtClean="0">
                <a:latin typeface="新細明體" panose="02020500000000000000" pitchFamily="18" charset="-120"/>
                <a:ea typeface="新細明體" panose="02020500000000000000" pitchFamily="18" charset="-120"/>
              </a:rPr>
              <a:t>【</a:t>
            </a:r>
            <a:r>
              <a:rPr lang="en-US" altLang="zh-TW" sz="2400" b="1" dirty="0" smtClean="0"/>
              <a:t>1081108</a:t>
            </a:r>
            <a:r>
              <a:rPr lang="zh-TW" altLang="zh-TW" sz="2400" b="1" dirty="0" smtClean="0"/>
              <a:t>修法說明</a:t>
            </a:r>
            <a:r>
              <a:rPr lang="en-US" altLang="zh-TW" sz="2400" b="1" dirty="0" smtClean="0">
                <a:latin typeface="新細明體" panose="02020500000000000000" pitchFamily="18" charset="-120"/>
                <a:ea typeface="新細明體" panose="02020500000000000000" pitchFamily="18" charset="-120"/>
              </a:rPr>
              <a:t>】</a:t>
            </a:r>
            <a:br>
              <a:rPr lang="en-US" altLang="zh-TW" sz="2400" b="1" dirty="0" smtClean="0">
                <a:latin typeface="新細明體" panose="02020500000000000000" pitchFamily="18" charset="-120"/>
                <a:ea typeface="新細明體" panose="02020500000000000000" pitchFamily="18" charset="-120"/>
              </a:rPr>
            </a:br>
            <a:r>
              <a:rPr lang="zh-TW" altLang="zh-TW" sz="2400" b="1" dirty="0" smtClean="0"/>
              <a:t>修正</a:t>
            </a:r>
            <a:r>
              <a:rPr lang="en-US" altLang="zh-TW" sz="2400" b="1" dirty="0" smtClean="0"/>
              <a:t>/</a:t>
            </a:r>
            <a:r>
              <a:rPr lang="zh-TW" altLang="zh-TW" sz="2400" b="1" dirty="0" smtClean="0"/>
              <a:t>修正第一項，配合本法第五十二條刪除第二項採最有利標以異質為條件之規定，爰</a:t>
            </a:r>
            <a:r>
              <a:rPr lang="zh-TW" altLang="zh-TW" sz="2400" b="1" dirty="0" smtClean="0">
                <a:solidFill>
                  <a:srgbClr val="0000FF"/>
                </a:solidFill>
              </a:rPr>
              <a:t>刪除「異質之」文字</a:t>
            </a:r>
            <a:r>
              <a:rPr lang="zh-TW" altLang="zh-TW" sz="2400" b="1" dirty="0" smtClean="0"/>
              <a:t>。另本項無需逐一列舉工程、財物或勞務採購，爰一併刪除「工程、財物或勞務」文字。</a:t>
            </a:r>
          </a:p>
        </p:txBody>
      </p:sp>
      <p:sp>
        <p:nvSpPr>
          <p:cNvPr id="3" name="投影片編號版面配置區 2"/>
          <p:cNvSpPr>
            <a:spLocks noGrp="1"/>
          </p:cNvSpPr>
          <p:nvPr>
            <p:ph type="sldNum" sz="quarter" idx="12"/>
          </p:nvPr>
        </p:nvSpPr>
        <p:spPr/>
        <p:txBody>
          <a:bodyPr/>
          <a:lstStyle/>
          <a:p>
            <a:fld id="{1118FB7C-3051-423D-B140-B22D31D849CF}" type="slidenum">
              <a:rPr lang="zh-TW" altLang="en-US" smtClean="0"/>
              <a:pPr/>
              <a:t>198</a:t>
            </a:fld>
            <a:endParaRPr lang="zh-TW" altLang="en-US"/>
          </a:p>
        </p:txBody>
      </p:sp>
    </p:spTree>
    <p:extLst>
      <p:ext uri="{BB962C8B-B14F-4D97-AF65-F5344CB8AC3E}">
        <p14:creationId xmlns:p14="http://schemas.microsoft.com/office/powerpoint/2010/main" val="387882849"/>
      </p:ext>
    </p:extLst>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p:cNvSpPr>
            <a:spLocks noGrp="1" noChangeArrowheads="1"/>
          </p:cNvSpPr>
          <p:nvPr>
            <p:ph type="title"/>
          </p:nvPr>
        </p:nvSpPr>
        <p:spPr>
          <a:xfrm>
            <a:off x="684213" y="260350"/>
            <a:ext cx="7772400" cy="809625"/>
          </a:xfrm>
        </p:spPr>
        <p:txBody>
          <a:bodyPr/>
          <a:lstStyle/>
          <a:p>
            <a:pPr algn="ctr" eaLnBrk="1" hangingPunct="1"/>
            <a:r>
              <a:rPr lang="zh-TW" altLang="en-US" sz="3600" b="1" smtClean="0">
                <a:solidFill>
                  <a:srgbClr val="FF0000"/>
                </a:solidFill>
              </a:rPr>
              <a:t>評分及格最低標作業程序</a:t>
            </a:r>
            <a:r>
              <a:rPr lang="en-US" altLang="zh-TW" sz="3600" b="1" smtClean="0">
                <a:solidFill>
                  <a:srgbClr val="FF0000"/>
                </a:solidFill>
              </a:rPr>
              <a:t>3</a:t>
            </a:r>
            <a:r>
              <a:rPr lang="zh-TW" altLang="en-US" smtClean="0"/>
              <a:t> </a:t>
            </a:r>
          </a:p>
        </p:txBody>
      </p:sp>
      <p:sp>
        <p:nvSpPr>
          <p:cNvPr id="146435" name="Rectangle 3"/>
          <p:cNvSpPr>
            <a:spLocks noGrp="1" noChangeArrowheads="1"/>
          </p:cNvSpPr>
          <p:nvPr>
            <p:ph type="body" idx="1"/>
          </p:nvPr>
        </p:nvSpPr>
        <p:spPr>
          <a:xfrm>
            <a:off x="323850" y="981075"/>
            <a:ext cx="8424863" cy="5327650"/>
          </a:xfrm>
        </p:spPr>
        <p:txBody>
          <a:bodyPr/>
          <a:lstStyle/>
          <a:p>
            <a:pPr eaLnBrk="1" hangingPunct="1"/>
            <a:r>
              <a:rPr lang="zh-TW" altLang="en-US" sz="2400" b="1" smtClean="0"/>
              <a:t>以公開招標辦理，依政府採購法第</a:t>
            </a:r>
            <a:r>
              <a:rPr lang="en-US" altLang="zh-TW" sz="2400" b="1" smtClean="0"/>
              <a:t>48</a:t>
            </a:r>
            <a:r>
              <a:rPr lang="zh-TW" altLang="en-US" sz="2400" b="1" smtClean="0"/>
              <a:t>條規定，機關依本法規定辦理招標，除有所列情形之一不予開標決標外，</a:t>
            </a:r>
            <a:r>
              <a:rPr lang="zh-TW" altLang="en-US" sz="2400" b="1" smtClean="0">
                <a:solidFill>
                  <a:srgbClr val="0000FF"/>
                </a:solidFill>
              </a:rPr>
              <a:t>有三家以上合格廠商投標，即應</a:t>
            </a:r>
            <a:r>
              <a:rPr lang="zh-TW" altLang="en-US" sz="2400" b="1" smtClean="0"/>
              <a:t>依招標文件所定時間開標決標。第一次開標，因未滿三家而流標者，</a:t>
            </a:r>
            <a:r>
              <a:rPr lang="zh-TW" altLang="en-US" sz="2400" b="1" smtClean="0">
                <a:solidFill>
                  <a:srgbClr val="0000FF"/>
                </a:solidFill>
              </a:rPr>
              <a:t>第二次招標之等標期間得予縮短，並得不受前項三家廠商之限制</a:t>
            </a:r>
            <a:r>
              <a:rPr lang="zh-TW" altLang="en-US" sz="2400" b="1" smtClean="0"/>
              <a:t>。其作業程序概述如下：</a:t>
            </a:r>
            <a:endParaRPr lang="en-US" altLang="zh-TW" sz="2400" b="1" smtClean="0"/>
          </a:p>
          <a:p>
            <a:pPr eaLnBrk="1" hangingPunct="1">
              <a:buFont typeface="Arial" panose="020B0604020202020204" pitchFamily="34" charset="0"/>
              <a:buChar char="•"/>
            </a:pPr>
            <a:r>
              <a:rPr lang="zh-TW" altLang="en-US" sz="2400" b="1" smtClean="0"/>
              <a:t>（一）不論採購金額大小，</a:t>
            </a:r>
            <a:r>
              <a:rPr lang="zh-TW" altLang="en-US" sz="2400" b="1" u="sng" smtClean="0">
                <a:solidFill>
                  <a:srgbClr val="FF0000"/>
                </a:solidFill>
              </a:rPr>
              <a:t>無須於招標前報上級機關核准</a:t>
            </a:r>
            <a:r>
              <a:rPr lang="zh-TW" altLang="en-US" sz="2400" b="1" smtClean="0"/>
              <a:t> 。</a:t>
            </a:r>
            <a:endParaRPr lang="en-US" altLang="zh-TW" sz="2400" b="1" smtClean="0"/>
          </a:p>
          <a:p>
            <a:pPr eaLnBrk="1" hangingPunct="1">
              <a:buFont typeface="Arial" panose="020B0604020202020204" pitchFamily="34" charset="0"/>
              <a:buChar char="•"/>
            </a:pPr>
            <a:r>
              <a:rPr lang="zh-TW" altLang="en-US" sz="2400" b="1" smtClean="0"/>
              <a:t>（二）於</a:t>
            </a:r>
            <a:r>
              <a:rPr lang="zh-TW" altLang="en-US" sz="2400" b="1" smtClean="0">
                <a:solidFill>
                  <a:srgbClr val="FF0000"/>
                </a:solidFill>
              </a:rPr>
              <a:t>招標前成立</a:t>
            </a:r>
            <a:r>
              <a:rPr lang="zh-TW" altLang="en-US" sz="2400" b="1" smtClean="0">
                <a:solidFill>
                  <a:srgbClr val="FF0000"/>
                </a:solidFill>
                <a:latin typeface="新細明體" panose="02020500000000000000" pitchFamily="18" charset="-120"/>
                <a:ea typeface="新細明體" panose="02020500000000000000" pitchFamily="18" charset="-120"/>
              </a:rPr>
              <a:t>「</a:t>
            </a:r>
            <a:r>
              <a:rPr lang="zh-TW" altLang="en-US" sz="2400" b="1" smtClean="0"/>
              <a:t>審查委員會</a:t>
            </a:r>
            <a:r>
              <a:rPr lang="zh-TW" altLang="zh-TW" sz="2400" b="1" smtClean="0"/>
              <a:t>」</a:t>
            </a:r>
            <a:r>
              <a:rPr lang="zh-TW" altLang="en-US" sz="2400" b="1" smtClean="0"/>
              <a:t>及工作小組</a:t>
            </a:r>
            <a:r>
              <a:rPr lang="zh-TW" altLang="en-US" sz="2400" b="1" smtClean="0">
                <a:solidFill>
                  <a:srgbClr val="FF0000"/>
                </a:solidFill>
              </a:rPr>
              <a:t>，訂定或審定招標文件之評選項目、評審標準及評定方式。</a:t>
            </a:r>
            <a:r>
              <a:rPr lang="zh-TW" altLang="en-US" sz="2400" b="1" smtClean="0"/>
              <a:t>但有</a:t>
            </a:r>
            <a:r>
              <a:rPr lang="zh-TW" altLang="en-US" sz="2400" b="1" smtClean="0">
                <a:solidFill>
                  <a:srgbClr val="0000FF"/>
                </a:solidFill>
              </a:rPr>
              <a:t>前例或條件簡單</a:t>
            </a:r>
            <a:r>
              <a:rPr lang="zh-TW" altLang="en-US" sz="2400" b="1" smtClean="0"/>
              <a:t>者，得由機關自行訂定，並於開標前</a:t>
            </a:r>
            <a:r>
              <a:rPr lang="zh-TW" altLang="en-US" sz="2400" b="1" smtClean="0">
                <a:solidFill>
                  <a:srgbClr val="0000FF"/>
                </a:solidFill>
              </a:rPr>
              <a:t>成立</a:t>
            </a:r>
            <a:r>
              <a:rPr lang="zh-TW" altLang="en-US" sz="2400" b="1" smtClean="0">
                <a:solidFill>
                  <a:srgbClr val="0000FF"/>
                </a:solidFill>
                <a:latin typeface="新細明體" panose="02020500000000000000" pitchFamily="18" charset="-120"/>
                <a:ea typeface="新細明體" panose="02020500000000000000" pitchFamily="18" charset="-120"/>
              </a:rPr>
              <a:t>「</a:t>
            </a:r>
            <a:r>
              <a:rPr lang="zh-TW" altLang="en-US" sz="2400" b="1" smtClean="0">
                <a:solidFill>
                  <a:srgbClr val="0000FF"/>
                </a:solidFill>
              </a:rPr>
              <a:t>審查委員會</a:t>
            </a:r>
            <a:r>
              <a:rPr lang="zh-TW" altLang="zh-TW" sz="2400" b="1" smtClean="0"/>
              <a:t>」</a:t>
            </a:r>
            <a:r>
              <a:rPr lang="zh-TW" altLang="en-US" sz="2400" b="1" smtClean="0"/>
              <a:t>即可。其</a:t>
            </a:r>
            <a:r>
              <a:rPr lang="zh-TW" altLang="en-US" sz="2400" b="1" smtClean="0">
                <a:solidFill>
                  <a:srgbClr val="0000FF"/>
                </a:solidFill>
              </a:rPr>
              <a:t>評分項目不包括價格</a:t>
            </a:r>
            <a:r>
              <a:rPr lang="zh-TW" altLang="en-US" sz="2400" b="1" smtClean="0"/>
              <a:t>。準用採購評選委員會組織準則、採購評選委員會審議規則，及最有利標評選辦法之規定。</a:t>
            </a:r>
          </a:p>
        </p:txBody>
      </p:sp>
      <p:sp>
        <p:nvSpPr>
          <p:cNvPr id="3" name="投影片編號版面配置區 2"/>
          <p:cNvSpPr>
            <a:spLocks noGrp="1"/>
          </p:cNvSpPr>
          <p:nvPr>
            <p:ph type="sldNum" sz="quarter" idx="12"/>
          </p:nvPr>
        </p:nvSpPr>
        <p:spPr/>
        <p:txBody>
          <a:bodyPr/>
          <a:lstStyle/>
          <a:p>
            <a:fld id="{1118FB7C-3051-423D-B140-B22D31D849CF}" type="slidenum">
              <a:rPr lang="zh-TW" altLang="en-US" smtClean="0"/>
              <a:pPr/>
              <a:t>199</a:t>
            </a:fld>
            <a:endParaRPr lang="zh-TW" altLang="en-US"/>
          </a:p>
        </p:txBody>
      </p:sp>
    </p:spTree>
    <p:extLst>
      <p:ext uri="{BB962C8B-B14F-4D97-AF65-F5344CB8AC3E}">
        <p14:creationId xmlns:p14="http://schemas.microsoft.com/office/powerpoint/2010/main" val="35217776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p:cNvSpPr>
          <p:nvPr>
            <p:ph type="title" idx="4294967295"/>
          </p:nvPr>
        </p:nvSpPr>
        <p:spPr>
          <a:xfrm>
            <a:off x="668338" y="404813"/>
            <a:ext cx="7772400" cy="863600"/>
          </a:xfrm>
        </p:spPr>
        <p:txBody>
          <a:bodyPr/>
          <a:lstStyle/>
          <a:p>
            <a:pPr algn="ctr" eaLnBrk="1" hangingPunct="1"/>
            <a:r>
              <a:rPr lang="zh-TW" altLang="en-US" b="1" smtClean="0">
                <a:solidFill>
                  <a:srgbClr val="FF0000"/>
                </a:solidFill>
              </a:rPr>
              <a:t>個人簡歷說明</a:t>
            </a:r>
          </a:p>
        </p:txBody>
      </p:sp>
      <p:sp>
        <p:nvSpPr>
          <p:cNvPr id="4099" name="Rectangle 3"/>
          <p:cNvSpPr>
            <a:spLocks noGrp="1"/>
          </p:cNvSpPr>
          <p:nvPr>
            <p:ph type="body" idx="4294967295"/>
          </p:nvPr>
        </p:nvSpPr>
        <p:spPr>
          <a:xfrm>
            <a:off x="395288" y="1268413"/>
            <a:ext cx="8320087" cy="4781550"/>
          </a:xfrm>
        </p:spPr>
        <p:txBody>
          <a:bodyPr>
            <a:normAutofit fontScale="92500" lnSpcReduction="20000"/>
          </a:bodyPr>
          <a:lstStyle/>
          <a:p>
            <a:pPr indent="-360000">
              <a:spcBef>
                <a:spcPts val="600"/>
              </a:spcBef>
              <a:buNone/>
              <a:defRPr/>
            </a:pPr>
            <a:r>
              <a:rPr lang="zh-TW" altLang="en-US" sz="1900" b="1" spc="100" dirty="0">
                <a:latin typeface="標楷體" pitchFamily="65" charset="-120"/>
              </a:rPr>
              <a:t>一、學歷</a:t>
            </a:r>
            <a:r>
              <a:rPr lang="zh-TW" altLang="en-US" sz="1900" b="1" spc="100" dirty="0" smtClean="0">
                <a:latin typeface="標楷體" pitchFamily="65" charset="-120"/>
              </a:rPr>
              <a:t>：碩士畢（研究</a:t>
            </a:r>
            <a:r>
              <a:rPr lang="zh-TW" altLang="en-US" sz="1900" b="1" spc="100" dirty="0">
                <a:latin typeface="標楷體" pitchFamily="65" charset="-120"/>
              </a:rPr>
              <a:t>論文：我國公務採購犯罪模式之研究</a:t>
            </a:r>
            <a:r>
              <a:rPr lang="zh-TW" altLang="en-US" sz="1900" b="1" spc="100" dirty="0" smtClean="0">
                <a:latin typeface="標楷體" pitchFamily="65" charset="-120"/>
              </a:rPr>
              <a:t>）</a:t>
            </a:r>
            <a:r>
              <a:rPr lang="zh-TW" altLang="en-US" sz="1900" b="1" spc="100" dirty="0">
                <a:latin typeface="標楷體" pitchFamily="65" charset="-120"/>
              </a:rPr>
              <a:t>。</a:t>
            </a:r>
          </a:p>
          <a:p>
            <a:pPr indent="-360000" eaLnBrk="1" hangingPunct="1">
              <a:spcBef>
                <a:spcPts val="600"/>
              </a:spcBef>
              <a:buFont typeface="Wingdings" panose="05000000000000000000" pitchFamily="2" charset="2"/>
              <a:buNone/>
              <a:defRPr/>
            </a:pPr>
            <a:r>
              <a:rPr lang="zh-TW" altLang="en-US" sz="1900" b="1" spc="100" dirty="0">
                <a:latin typeface="標楷體" pitchFamily="65" charset="-120"/>
              </a:rPr>
              <a:t>二、經歷： </a:t>
            </a:r>
          </a:p>
          <a:p>
            <a:pPr indent="-360000" eaLnBrk="1" hangingPunct="1">
              <a:spcBef>
                <a:spcPts val="600"/>
              </a:spcBef>
              <a:buFont typeface="Wingdings" panose="05000000000000000000" pitchFamily="2" charset="2"/>
              <a:buNone/>
              <a:defRPr/>
            </a:pPr>
            <a:r>
              <a:rPr lang="zh-TW" altLang="en-US" sz="1900" b="1" spc="100" dirty="0">
                <a:latin typeface="標楷體" pitchFamily="65" charset="-120"/>
              </a:rPr>
              <a:t>（一）採購監辦：稅捐處、鄉公所、縣政府、法務部、經濟部等政風機構。 </a:t>
            </a:r>
          </a:p>
          <a:p>
            <a:pPr indent="-360000" eaLnBrk="1" hangingPunct="1">
              <a:spcBef>
                <a:spcPts val="600"/>
              </a:spcBef>
              <a:buFont typeface="Wingdings" panose="05000000000000000000" pitchFamily="2" charset="2"/>
              <a:buNone/>
              <a:defRPr/>
            </a:pPr>
            <a:r>
              <a:rPr lang="zh-TW" altLang="en-US" sz="1900" b="1" spc="100" dirty="0">
                <a:latin typeface="標楷體" pitchFamily="65" charset="-120"/>
              </a:rPr>
              <a:t>（二）採購承辦：臺中市議會總務組主任。</a:t>
            </a:r>
          </a:p>
          <a:p>
            <a:pPr indent="-360000" eaLnBrk="1" hangingPunct="1">
              <a:spcBef>
                <a:spcPts val="600"/>
              </a:spcBef>
              <a:buFont typeface="Wingdings" panose="05000000000000000000" pitchFamily="2" charset="2"/>
              <a:buNone/>
              <a:defRPr/>
            </a:pPr>
            <a:r>
              <a:rPr lang="zh-TW" altLang="en-US" sz="1900" b="1" spc="100" dirty="0">
                <a:latin typeface="標楷體" pitchFamily="65" charset="-120"/>
              </a:rPr>
              <a:t> </a:t>
            </a:r>
            <a:r>
              <a:rPr lang="en-US" altLang="zh-TW" sz="1900" b="1" spc="100" dirty="0">
                <a:latin typeface="標楷體" pitchFamily="65" charset="-120"/>
              </a:rPr>
              <a:t>(</a:t>
            </a:r>
            <a:r>
              <a:rPr lang="zh-TW" altLang="en-US" sz="1900" b="1" spc="100" dirty="0">
                <a:latin typeface="標楷體" pitchFamily="65" charset="-120"/>
              </a:rPr>
              <a:t>三</a:t>
            </a:r>
            <a:r>
              <a:rPr lang="en-US" altLang="zh-TW" sz="1900" b="1" spc="100" dirty="0">
                <a:latin typeface="標楷體" pitchFamily="65" charset="-120"/>
              </a:rPr>
              <a:t>) </a:t>
            </a:r>
            <a:r>
              <a:rPr lang="zh-TW" altLang="en-US" sz="1900" b="1" spc="100" dirty="0">
                <a:latin typeface="標楷體" pitchFamily="65" charset="-120"/>
              </a:rPr>
              <a:t>採購稽核：經濟部、勞動部、臺中市、南投縣等採購稽核小組委員。    </a:t>
            </a:r>
          </a:p>
          <a:p>
            <a:pPr indent="-360000" eaLnBrk="1" hangingPunct="1">
              <a:spcBef>
                <a:spcPts val="600"/>
              </a:spcBef>
              <a:buFont typeface="Wingdings" panose="05000000000000000000" pitchFamily="2" charset="2"/>
              <a:buNone/>
              <a:defRPr/>
            </a:pPr>
            <a:r>
              <a:rPr lang="zh-TW" altLang="en-US" sz="1900" b="1" spc="100" dirty="0">
                <a:latin typeface="標楷體" pitchFamily="65" charset="-120"/>
              </a:rPr>
              <a:t>三、政府採購法師資經歷：</a:t>
            </a:r>
          </a:p>
          <a:p>
            <a:pPr indent="-360000" eaLnBrk="1" hangingPunct="1">
              <a:spcBef>
                <a:spcPts val="600"/>
              </a:spcBef>
              <a:buFont typeface="Wingdings" panose="05000000000000000000" pitchFamily="2" charset="2"/>
              <a:buNone/>
              <a:defRPr/>
            </a:pPr>
            <a:r>
              <a:rPr lang="zh-TW" altLang="en-US" sz="1900" b="1" spc="100" dirty="0">
                <a:latin typeface="標楷體" pitchFamily="65" charset="-120"/>
              </a:rPr>
              <a:t>（一）法務部廉政署廉政研習中心之廉政人員訓練班講師。 </a:t>
            </a:r>
          </a:p>
          <a:p>
            <a:pPr indent="-360000" eaLnBrk="1" hangingPunct="1">
              <a:spcBef>
                <a:spcPts val="600"/>
              </a:spcBef>
              <a:buFont typeface="Wingdings" panose="05000000000000000000" pitchFamily="2" charset="2"/>
              <a:buNone/>
              <a:defRPr/>
            </a:pPr>
            <a:r>
              <a:rPr lang="zh-TW" altLang="en-US" sz="1900" b="1" spc="100" dirty="0">
                <a:latin typeface="標楷體" pitchFamily="65" charset="-120"/>
              </a:rPr>
              <a:t>（二）經濟部專業人員研究中心講師。 </a:t>
            </a:r>
          </a:p>
          <a:p>
            <a:pPr indent="-360000" eaLnBrk="1" hangingPunct="1">
              <a:spcBef>
                <a:spcPts val="600"/>
              </a:spcBef>
              <a:buFont typeface="Wingdings" panose="05000000000000000000" pitchFamily="2" charset="2"/>
              <a:buNone/>
              <a:defRPr/>
            </a:pPr>
            <a:r>
              <a:rPr lang="zh-TW" altLang="en-US" sz="1900" b="1" spc="100" dirty="0">
                <a:latin typeface="標楷體" pitchFamily="65" charset="-120"/>
              </a:rPr>
              <a:t>（三）其他：司法院、行政院相關部會及各縣市政府、鄉鎮市公所等政府</a:t>
            </a:r>
          </a:p>
          <a:p>
            <a:pPr indent="-360000" eaLnBrk="1" hangingPunct="1">
              <a:spcBef>
                <a:spcPts val="600"/>
              </a:spcBef>
              <a:buFont typeface="Wingdings" panose="05000000000000000000" pitchFamily="2" charset="2"/>
              <a:buNone/>
              <a:defRPr/>
            </a:pPr>
            <a:r>
              <a:rPr lang="zh-TW" altLang="en-US" sz="1900" b="1" spc="100" dirty="0">
                <a:latin typeface="標楷體" pitchFamily="65" charset="-120"/>
              </a:rPr>
              <a:t>   採購法相關課程。</a:t>
            </a:r>
          </a:p>
          <a:p>
            <a:pPr indent="-360000" eaLnBrk="1" hangingPunct="1">
              <a:spcBef>
                <a:spcPts val="600"/>
              </a:spcBef>
              <a:buFont typeface="Wingdings" panose="05000000000000000000" pitchFamily="2" charset="2"/>
              <a:buNone/>
              <a:defRPr/>
            </a:pPr>
            <a:r>
              <a:rPr lang="zh-TW" altLang="en-US" sz="1900" b="1" spc="100" dirty="0">
                <a:latin typeface="標楷體" pitchFamily="65" charset="-120"/>
              </a:rPr>
              <a:t>四、研究：編撰「善用政府採購」－條文綜析及詮釋教材。</a:t>
            </a:r>
          </a:p>
          <a:p>
            <a:pPr indent="-360000" eaLnBrk="1" hangingPunct="1">
              <a:spcBef>
                <a:spcPts val="600"/>
              </a:spcBef>
              <a:buFont typeface="Wingdings" panose="05000000000000000000" pitchFamily="2" charset="2"/>
              <a:buNone/>
              <a:defRPr/>
            </a:pPr>
            <a:r>
              <a:rPr lang="zh-TW" altLang="en-US" sz="1900" b="1" spc="100" dirty="0">
                <a:latin typeface="標楷體" pitchFamily="65" charset="-120"/>
              </a:rPr>
              <a:t>五、發表：</a:t>
            </a:r>
            <a:r>
              <a:rPr lang="en-US" altLang="zh-TW" sz="1900" b="1" spc="100" dirty="0">
                <a:latin typeface="標楷體" pitchFamily="65" charset="-120"/>
              </a:rPr>
              <a:t>【e</a:t>
            </a:r>
            <a:r>
              <a:rPr lang="zh-TW" altLang="en-US" sz="1900" b="1" spc="100" dirty="0">
                <a:latin typeface="標楷體" pitchFamily="65" charset="-120"/>
              </a:rPr>
              <a:t>等公務園</a:t>
            </a:r>
            <a:r>
              <a:rPr lang="en-US" altLang="zh-TW" sz="1900" b="1" spc="100" dirty="0">
                <a:latin typeface="標楷體" pitchFamily="65" charset="-120"/>
              </a:rPr>
              <a:t>+</a:t>
            </a:r>
            <a:r>
              <a:rPr lang="zh-TW" altLang="en-US" sz="1900" b="1" spc="100" dirty="0">
                <a:latin typeface="標楷體" pitchFamily="65" charset="-120"/>
              </a:rPr>
              <a:t>學習平臺採購課程</a:t>
            </a:r>
            <a:r>
              <a:rPr lang="en-US" altLang="zh-TW" sz="1900" b="1" spc="100" dirty="0">
                <a:latin typeface="標楷體" pitchFamily="65" charset="-120"/>
              </a:rPr>
              <a:t>】</a:t>
            </a:r>
          </a:p>
          <a:p>
            <a:pPr indent="-360000" eaLnBrk="1" hangingPunct="1">
              <a:spcBef>
                <a:spcPts val="600"/>
              </a:spcBef>
              <a:buFont typeface="Wingdings" panose="05000000000000000000" pitchFamily="2" charset="2"/>
              <a:buNone/>
              <a:defRPr/>
            </a:pPr>
            <a:r>
              <a:rPr lang="en-US" altLang="zh-TW" sz="1900" b="1" spc="100" dirty="0">
                <a:latin typeface="標楷體" pitchFamily="65" charset="-120"/>
              </a:rPr>
              <a:t>(</a:t>
            </a:r>
            <a:r>
              <a:rPr lang="zh-TW" altLang="en-US" sz="1900" b="1" spc="100" dirty="0">
                <a:latin typeface="標楷體" pitchFamily="65" charset="-120"/>
              </a:rPr>
              <a:t>一</a:t>
            </a:r>
            <a:r>
              <a:rPr lang="en-US" altLang="zh-TW" sz="1900" b="1" spc="100" dirty="0">
                <a:latin typeface="標楷體" pitchFamily="65" charset="-120"/>
              </a:rPr>
              <a:t>) </a:t>
            </a:r>
            <a:r>
              <a:rPr lang="zh-TW" altLang="en-US" sz="1900" b="1" spc="100" dirty="0">
                <a:latin typeface="標楷體" pitchFamily="65" charset="-120"/>
              </a:rPr>
              <a:t>行政院公共工程委員會「加強政府公共工程人員清廉</a:t>
            </a:r>
            <a:r>
              <a:rPr lang="en-US" altLang="zh-TW" sz="1900" b="1" spc="100" dirty="0">
                <a:latin typeface="標楷體" pitchFamily="65" charset="-120"/>
              </a:rPr>
              <a:t>-</a:t>
            </a:r>
            <a:r>
              <a:rPr lang="zh-TW" altLang="en-US" sz="1900" b="1" spc="100" dirty="0">
                <a:latin typeface="標楷體" pitchFamily="65" charset="-120"/>
              </a:rPr>
              <a:t>工程違失態樣及案例」</a:t>
            </a:r>
          </a:p>
          <a:p>
            <a:pPr indent="-360000" eaLnBrk="1" hangingPunct="1">
              <a:spcBef>
                <a:spcPts val="600"/>
              </a:spcBef>
              <a:buFont typeface="Wingdings" panose="05000000000000000000" pitchFamily="2" charset="2"/>
              <a:buNone/>
              <a:defRPr/>
            </a:pPr>
            <a:r>
              <a:rPr lang="en-US" altLang="zh-TW" sz="1900" b="1" spc="100" dirty="0">
                <a:latin typeface="標楷體" pitchFamily="65" charset="-120"/>
              </a:rPr>
              <a:t>(</a:t>
            </a:r>
            <a:r>
              <a:rPr lang="zh-TW" altLang="en-US" sz="1900" b="1" spc="100" dirty="0">
                <a:latin typeface="標楷體" pitchFamily="65" charset="-120"/>
              </a:rPr>
              <a:t>二</a:t>
            </a:r>
            <a:r>
              <a:rPr lang="en-US" altLang="zh-TW" sz="1900" b="1" spc="100" dirty="0">
                <a:latin typeface="標楷體" pitchFamily="65" charset="-120"/>
              </a:rPr>
              <a:t>) </a:t>
            </a:r>
            <a:r>
              <a:rPr lang="zh-TW" altLang="en-US" sz="1900" b="1" spc="100" dirty="0">
                <a:latin typeface="標楷體" pitchFamily="65" charset="-120"/>
              </a:rPr>
              <a:t>臺中市政府「善用政府採購</a:t>
            </a:r>
            <a:r>
              <a:rPr lang="en-US" altLang="zh-TW" sz="1900" b="1" spc="100" dirty="0">
                <a:latin typeface="標楷體" pitchFamily="65" charset="-120"/>
              </a:rPr>
              <a:t>-</a:t>
            </a:r>
            <a:r>
              <a:rPr lang="zh-TW" altLang="en-US" sz="1900" b="1" spc="100" dirty="0">
                <a:latin typeface="標楷體" pitchFamily="65" charset="-120"/>
              </a:rPr>
              <a:t>採購有夠正」</a:t>
            </a:r>
            <a:r>
              <a:rPr lang="en-US" altLang="zh-TW" sz="1900" b="1" spc="100" dirty="0">
                <a:latin typeface="標楷體" pitchFamily="65" charset="-120"/>
              </a:rPr>
              <a:t>-</a:t>
            </a:r>
            <a:r>
              <a:rPr lang="zh-TW" altLang="en-US" sz="1900" b="1" spc="100" dirty="0">
                <a:latin typeface="標楷體" pitchFamily="65" charset="-120"/>
              </a:rPr>
              <a:t>採購評選常見缺失諮詢站</a:t>
            </a:r>
            <a:r>
              <a:rPr lang="en-US" altLang="zh-TW" sz="1900" b="1" spc="100" dirty="0">
                <a:latin typeface="標楷體" pitchFamily="65" charset="-120"/>
              </a:rPr>
              <a:t>(YouTube</a:t>
            </a:r>
            <a:r>
              <a:rPr lang="zh-TW" altLang="en-US" sz="1900" b="1" spc="100" dirty="0">
                <a:latin typeface="標楷體" pitchFamily="65" charset="-120"/>
              </a:rPr>
              <a:t>同步</a:t>
            </a:r>
            <a:r>
              <a:rPr lang="en-US" altLang="zh-TW" sz="1900" b="1" spc="100" dirty="0">
                <a:latin typeface="標楷體" pitchFamily="65" charset="-120"/>
              </a:rPr>
              <a:t>)</a:t>
            </a:r>
          </a:p>
        </p:txBody>
      </p:sp>
      <p:sp>
        <p:nvSpPr>
          <p:cNvPr id="3" name="投影片編號版面配置區 2"/>
          <p:cNvSpPr>
            <a:spLocks noGrp="1"/>
          </p:cNvSpPr>
          <p:nvPr>
            <p:ph type="sldNum" sz="quarter" idx="12"/>
          </p:nvPr>
        </p:nvSpPr>
        <p:spPr/>
        <p:txBody>
          <a:bodyPr/>
          <a:lstStyle/>
          <a:p>
            <a:fld id="{1118FB7C-3051-423D-B140-B22D31D849CF}" type="slidenum">
              <a:rPr lang="zh-TW" altLang="en-US" smtClean="0"/>
              <a:pPr/>
              <a:t>2</a:t>
            </a:fld>
            <a:endParaRPr lang="zh-TW" altLang="en-US"/>
          </a:p>
        </p:txBody>
      </p:sp>
    </p:spTree>
    <p:extLst>
      <p:ext uri="{BB962C8B-B14F-4D97-AF65-F5344CB8AC3E}">
        <p14:creationId xmlns:p14="http://schemas.microsoft.com/office/powerpoint/2010/main" val="225976044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idx="4294967295"/>
          </p:nvPr>
        </p:nvSpPr>
        <p:spPr>
          <a:xfrm>
            <a:off x="457200" y="116632"/>
            <a:ext cx="8507413" cy="847725"/>
          </a:xfrm>
        </p:spPr>
        <p:txBody>
          <a:bodyPr anchor="ctr"/>
          <a:lstStyle/>
          <a:p>
            <a:pPr algn="ctr">
              <a:spcBef>
                <a:spcPts val="900"/>
              </a:spcBef>
              <a:spcAft>
                <a:spcPts val="0"/>
              </a:spcAft>
              <a:defRPr/>
            </a:pPr>
            <a:r>
              <a:rPr lang="zh-TW" altLang="zh-TW" sz="3600" b="1" kern="150" dirty="0" smtClean="0">
                <a:solidFill>
                  <a:srgbClr val="FF0000"/>
                </a:solidFill>
                <a:latin typeface="Times New Roman" panose="02020603050405020304" pitchFamily="18" charset="0"/>
              </a:rPr>
              <a:t>政府採購各階段防弊機制及執行要點</a:t>
            </a:r>
            <a:r>
              <a:rPr lang="en-US" altLang="zh-TW" sz="3600" b="1" kern="150" dirty="0" smtClean="0">
                <a:solidFill>
                  <a:srgbClr val="FF0000"/>
                </a:solidFill>
                <a:latin typeface="Times New Roman" panose="02020603050405020304" pitchFamily="18" charset="0"/>
              </a:rPr>
              <a:t>10</a:t>
            </a:r>
            <a:endParaRPr lang="zh-TW" altLang="zh-TW" sz="3600" kern="150" dirty="0">
              <a:solidFill>
                <a:srgbClr val="FF0000"/>
              </a:solidFill>
              <a:latin typeface="Times New Roman" panose="02020603050405020304" pitchFamily="18" charset="0"/>
              <a:ea typeface="新細明體, PMingLiU"/>
            </a:endParaRPr>
          </a:p>
        </p:txBody>
      </p:sp>
      <p:sp>
        <p:nvSpPr>
          <p:cNvPr id="184323" name="Rectangle 3"/>
          <p:cNvSpPr>
            <a:spLocks noGrp="1" noChangeArrowheads="1"/>
          </p:cNvSpPr>
          <p:nvPr>
            <p:ph type="body" idx="4294967295"/>
          </p:nvPr>
        </p:nvSpPr>
        <p:spPr>
          <a:xfrm>
            <a:off x="457200" y="836712"/>
            <a:ext cx="8229600" cy="465138"/>
          </a:xfrm>
        </p:spPr>
        <p:txBody>
          <a:bodyPr/>
          <a:lstStyle/>
          <a:p>
            <a:pPr>
              <a:buClr>
                <a:srgbClr val="C00000"/>
              </a:buClr>
              <a:defRPr/>
            </a:pPr>
            <a:r>
              <a:rPr lang="zh-TW" altLang="en-US" sz="2400" b="1" dirty="0">
                <a:latin typeface="+mn-ea"/>
              </a:rPr>
              <a:t>伍、</a:t>
            </a:r>
            <a:r>
              <a:rPr lang="zh-TW" altLang="en-US" sz="2400" b="1" dirty="0" smtClean="0">
                <a:latin typeface="+mn-ea"/>
              </a:rPr>
              <a:t>其他</a:t>
            </a:r>
            <a:r>
              <a:rPr lang="en-US" altLang="zh-TW" sz="2000" dirty="0" smtClean="0">
                <a:latin typeface="+mn-ea"/>
              </a:rPr>
              <a:t>(</a:t>
            </a:r>
            <a:r>
              <a:rPr lang="zh-TW" altLang="en-US" sz="2000" dirty="0" smtClean="0"/>
              <a:t>工程會</a:t>
            </a:r>
            <a:r>
              <a:rPr lang="en-US" altLang="zh-TW" sz="2000" dirty="0" smtClean="0"/>
              <a:t>111</a:t>
            </a:r>
            <a:r>
              <a:rPr lang="zh-TW" altLang="en-US" sz="2000" dirty="0"/>
              <a:t>年</a:t>
            </a:r>
            <a:r>
              <a:rPr lang="en-US" altLang="zh-TW" sz="2000" dirty="0"/>
              <a:t>11</a:t>
            </a:r>
            <a:r>
              <a:rPr lang="zh-TW" altLang="en-US" sz="2000" dirty="0"/>
              <a:t>月</a:t>
            </a:r>
            <a:r>
              <a:rPr lang="en-US" altLang="zh-TW" sz="2000" dirty="0"/>
              <a:t>14</a:t>
            </a:r>
            <a:r>
              <a:rPr lang="zh-TW" altLang="en-US" sz="2000" dirty="0" smtClean="0"/>
              <a:t>日工程</a:t>
            </a:r>
            <a:r>
              <a:rPr lang="zh-TW" altLang="en-US" sz="2000" dirty="0"/>
              <a:t>企字第</a:t>
            </a:r>
            <a:r>
              <a:rPr lang="en-US" altLang="zh-TW" sz="2000" dirty="0"/>
              <a:t>1110100607</a:t>
            </a:r>
            <a:r>
              <a:rPr lang="zh-TW" altLang="en-US" sz="2000" dirty="0" smtClean="0"/>
              <a:t>號函</a:t>
            </a:r>
            <a:r>
              <a:rPr lang="en-US" altLang="zh-TW" sz="2000" dirty="0" smtClean="0">
                <a:latin typeface="+mn-ea"/>
              </a:rPr>
              <a:t>)</a:t>
            </a:r>
          </a:p>
        </p:txBody>
      </p:sp>
      <p:graphicFrame>
        <p:nvGraphicFramePr>
          <p:cNvPr id="3" name="表格 2"/>
          <p:cNvGraphicFramePr>
            <a:graphicFrameLocks noGrp="1"/>
          </p:cNvGraphicFramePr>
          <p:nvPr>
            <p:extLst/>
          </p:nvPr>
        </p:nvGraphicFramePr>
        <p:xfrm>
          <a:off x="261864" y="1556792"/>
          <a:ext cx="8702749" cy="5075949"/>
        </p:xfrm>
        <a:graphic>
          <a:graphicData uri="http://schemas.openxmlformats.org/drawingml/2006/table">
            <a:tbl>
              <a:tblPr firstRow="1" firstCol="1" bandRow="1"/>
              <a:tblGrid>
                <a:gridCol w="424525">
                  <a:extLst>
                    <a:ext uri="{9D8B030D-6E8A-4147-A177-3AD203B41FA5}">
                      <a16:colId xmlns:a16="http://schemas.microsoft.com/office/drawing/2014/main" xmlns="" val="1954601083"/>
                    </a:ext>
                  </a:extLst>
                </a:gridCol>
                <a:gridCol w="1273573">
                  <a:extLst>
                    <a:ext uri="{9D8B030D-6E8A-4147-A177-3AD203B41FA5}">
                      <a16:colId xmlns:a16="http://schemas.microsoft.com/office/drawing/2014/main" xmlns="" val="2899010324"/>
                    </a:ext>
                  </a:extLst>
                </a:gridCol>
                <a:gridCol w="7004651">
                  <a:extLst>
                    <a:ext uri="{9D8B030D-6E8A-4147-A177-3AD203B41FA5}">
                      <a16:colId xmlns:a16="http://schemas.microsoft.com/office/drawing/2014/main" xmlns="" val="2784436415"/>
                    </a:ext>
                  </a:extLst>
                </a:gridCol>
              </a:tblGrid>
              <a:tr h="514766">
                <a:tc>
                  <a:txBody>
                    <a:bodyPr/>
                    <a:lstStyle/>
                    <a:p>
                      <a:pPr algn="ctr">
                        <a:lnSpc>
                          <a:spcPts val="2400"/>
                        </a:lnSpc>
                        <a:spcAft>
                          <a:spcPts val="0"/>
                        </a:spcAft>
                      </a:pPr>
                      <a:r>
                        <a:rPr lang="zh-TW" sz="2000" b="1" kern="150" dirty="0">
                          <a:solidFill>
                            <a:srgbClr val="000000"/>
                          </a:solidFill>
                          <a:effectLst/>
                          <a:latin typeface="Times New Roman" panose="02020603050405020304" pitchFamily="18" charset="0"/>
                          <a:ea typeface="標楷體" panose="03000509000000000000" pitchFamily="65" charset="-120"/>
                        </a:rPr>
                        <a:t>項次</a:t>
                      </a:r>
                      <a:endParaRPr lang="zh-TW" sz="2000" b="1" kern="150" dirty="0">
                        <a:effectLst/>
                        <a:latin typeface="Times New Roman" panose="02020603050405020304" pitchFamily="18" charset="0"/>
                        <a:ea typeface="新細明體, PMingLiU"/>
                      </a:endParaRPr>
                    </a:p>
                  </a:txBody>
                  <a:tcPr marL="10354" marR="10354"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400"/>
                        </a:lnSpc>
                        <a:spcAft>
                          <a:spcPts val="0"/>
                        </a:spcAft>
                      </a:pPr>
                      <a:r>
                        <a:rPr lang="zh-TW" sz="2000" b="1" kern="150">
                          <a:solidFill>
                            <a:srgbClr val="000000"/>
                          </a:solidFill>
                          <a:effectLst/>
                          <a:latin typeface="Times New Roman" panose="02020603050405020304" pitchFamily="18" charset="0"/>
                          <a:ea typeface="標楷體" panose="03000509000000000000" pitchFamily="65" charset="-120"/>
                        </a:rPr>
                        <a:t>防弊機制</a:t>
                      </a:r>
                      <a:endParaRPr lang="zh-TW" sz="2000" b="1" kern="150">
                        <a:effectLst/>
                        <a:latin typeface="Times New Roman" panose="02020603050405020304" pitchFamily="18" charset="0"/>
                        <a:ea typeface="新細明體, PMingLiU"/>
                      </a:endParaRPr>
                    </a:p>
                  </a:txBody>
                  <a:tcPr marL="10354" marR="103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400"/>
                        </a:lnSpc>
                        <a:spcAft>
                          <a:spcPts val="0"/>
                        </a:spcAft>
                      </a:pPr>
                      <a:r>
                        <a:rPr lang="zh-TW" sz="2000" b="1" kern="150">
                          <a:solidFill>
                            <a:srgbClr val="000000"/>
                          </a:solidFill>
                          <a:effectLst/>
                          <a:latin typeface="Times New Roman" panose="02020603050405020304" pitchFamily="18" charset="0"/>
                          <a:ea typeface="標楷體" panose="03000509000000000000" pitchFamily="65" charset="-120"/>
                        </a:rPr>
                        <a:t>執行要點</a:t>
                      </a:r>
                      <a:endParaRPr lang="zh-TW" sz="2000" b="1" kern="150">
                        <a:effectLst/>
                        <a:latin typeface="Times New Roman" panose="02020603050405020304" pitchFamily="18" charset="0"/>
                        <a:ea typeface="新細明體, PMingLiU"/>
                      </a:endParaRPr>
                    </a:p>
                  </a:txBody>
                  <a:tcPr marL="10354" marR="103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659294975"/>
                  </a:ext>
                </a:extLst>
              </a:tr>
              <a:tr h="1029532">
                <a:tc>
                  <a:txBody>
                    <a:bodyPr/>
                    <a:lstStyle/>
                    <a:p>
                      <a:pPr algn="ctr">
                        <a:lnSpc>
                          <a:spcPts val="2400"/>
                        </a:lnSpc>
                        <a:spcAft>
                          <a:spcPts val="0"/>
                        </a:spcAft>
                      </a:pPr>
                      <a:r>
                        <a:rPr lang="zh-TW" sz="2000" b="1" kern="150">
                          <a:solidFill>
                            <a:srgbClr val="000000"/>
                          </a:solidFill>
                          <a:effectLst/>
                          <a:latin typeface="Times New Roman" panose="02020603050405020304" pitchFamily="18" charset="0"/>
                          <a:ea typeface="標楷體" panose="03000509000000000000" pitchFamily="65" charset="-120"/>
                        </a:rPr>
                        <a:t>一</a:t>
                      </a:r>
                      <a:endParaRPr lang="zh-TW" sz="2000" b="1" kern="150">
                        <a:effectLst/>
                        <a:latin typeface="Times New Roman" panose="02020603050405020304" pitchFamily="18" charset="0"/>
                        <a:ea typeface="新細明體, PMingLiU"/>
                      </a:endParaRPr>
                    </a:p>
                  </a:txBody>
                  <a:tcPr marL="10354" marR="10354"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2400"/>
                        </a:lnSpc>
                        <a:spcAft>
                          <a:spcPts val="0"/>
                        </a:spcAft>
                      </a:pPr>
                      <a:r>
                        <a:rPr lang="zh-TW" sz="2000" b="1" kern="150">
                          <a:solidFill>
                            <a:srgbClr val="000000"/>
                          </a:solidFill>
                          <a:effectLst/>
                          <a:latin typeface="Times New Roman" panose="02020603050405020304" pitchFamily="18" charset="0"/>
                          <a:ea typeface="標楷體" panose="03000509000000000000" pitchFamily="65" charset="-120"/>
                          <a:cs typeface="標楷體" panose="03000509000000000000" pitchFamily="65" charset="-120"/>
                        </a:rPr>
                        <a:t>注意利益迴避</a:t>
                      </a:r>
                      <a:endParaRPr lang="zh-TW" sz="2000" b="1" kern="150">
                        <a:effectLst/>
                        <a:latin typeface="Times New Roman" panose="02020603050405020304" pitchFamily="18" charset="0"/>
                        <a:ea typeface="新細明體, PMingLiU"/>
                      </a:endParaRPr>
                    </a:p>
                  </a:txBody>
                  <a:tcPr marL="10354" marR="103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2400"/>
                        </a:lnSpc>
                        <a:spcAft>
                          <a:spcPts val="0"/>
                        </a:spcAft>
                      </a:pPr>
                      <a:r>
                        <a:rPr lang="zh-TW" sz="2000" b="1" u="sng" kern="150" dirty="0">
                          <a:solidFill>
                            <a:srgbClr val="000000"/>
                          </a:solidFill>
                          <a:effectLst/>
                          <a:latin typeface="Times New Roman" panose="02020603050405020304" pitchFamily="18" charset="0"/>
                          <a:ea typeface="標楷體" panose="03000509000000000000" pitchFamily="65" charset="-120"/>
                        </a:rPr>
                        <a:t>採購人員落實利益迴避</a:t>
                      </a:r>
                      <a:endParaRPr lang="zh-TW" sz="2000" b="1" kern="150" dirty="0">
                        <a:effectLst/>
                        <a:latin typeface="Times New Roman" panose="02020603050405020304" pitchFamily="18" charset="0"/>
                        <a:ea typeface="新細明體, PMingLiU"/>
                      </a:endParaRPr>
                    </a:p>
                    <a:p>
                      <a:pPr algn="just">
                        <a:lnSpc>
                          <a:spcPts val="2400"/>
                        </a:lnSpc>
                        <a:spcAft>
                          <a:spcPts val="0"/>
                        </a:spcAft>
                      </a:pPr>
                      <a:r>
                        <a:rPr lang="en-US" sz="2000" b="1" kern="150" dirty="0">
                          <a:solidFill>
                            <a:srgbClr val="000000"/>
                          </a:solidFill>
                          <a:effectLst/>
                          <a:latin typeface="Times New Roman" panose="02020603050405020304" pitchFamily="18" charset="0"/>
                          <a:ea typeface="Times New Roman" panose="02020603050405020304" pitchFamily="18" charset="0"/>
                        </a:rPr>
                        <a:t>   </a:t>
                      </a:r>
                      <a:r>
                        <a:rPr lang="zh-TW" sz="2000" b="1" kern="150" dirty="0">
                          <a:solidFill>
                            <a:srgbClr val="000000"/>
                          </a:solidFill>
                          <a:effectLst/>
                          <a:latin typeface="Times New Roman" panose="02020603050405020304" pitchFamily="18" charset="0"/>
                          <a:ea typeface="標楷體" panose="03000509000000000000" pitchFamily="65" charset="-120"/>
                        </a:rPr>
                        <a:t>機關人員對於與採購有關之事項，涉及本人、配偶、二親等以內親屬，或共同生活家屬之利益時，依採購法第</a:t>
                      </a:r>
                      <a:r>
                        <a:rPr lang="en-US" sz="2000" b="1" kern="150" dirty="0">
                          <a:solidFill>
                            <a:srgbClr val="000000"/>
                          </a:solidFill>
                          <a:effectLst/>
                          <a:latin typeface="Times New Roman" panose="02020603050405020304" pitchFamily="18" charset="0"/>
                          <a:ea typeface="標楷體" panose="03000509000000000000" pitchFamily="65" charset="-120"/>
                        </a:rPr>
                        <a:t>15</a:t>
                      </a:r>
                      <a:r>
                        <a:rPr lang="zh-TW" sz="2000" b="1" kern="150" dirty="0">
                          <a:solidFill>
                            <a:srgbClr val="000000"/>
                          </a:solidFill>
                          <a:effectLst/>
                          <a:latin typeface="Times New Roman" panose="02020603050405020304" pitchFamily="18" charset="0"/>
                          <a:ea typeface="標楷體" panose="03000509000000000000" pitchFamily="65" charset="-120"/>
                        </a:rPr>
                        <a:t>條第</a:t>
                      </a:r>
                      <a:r>
                        <a:rPr lang="en-US" sz="2000" b="1" kern="150" dirty="0">
                          <a:solidFill>
                            <a:srgbClr val="000000"/>
                          </a:solidFill>
                          <a:effectLst/>
                          <a:latin typeface="Times New Roman" panose="02020603050405020304" pitchFamily="18" charset="0"/>
                          <a:ea typeface="標楷體" panose="03000509000000000000" pitchFamily="65" charset="-120"/>
                        </a:rPr>
                        <a:t>2</a:t>
                      </a:r>
                      <a:r>
                        <a:rPr lang="zh-TW" sz="2000" b="1" kern="150" dirty="0">
                          <a:solidFill>
                            <a:srgbClr val="000000"/>
                          </a:solidFill>
                          <a:effectLst/>
                          <a:latin typeface="Times New Roman" panose="02020603050405020304" pitchFamily="18" charset="0"/>
                          <a:ea typeface="標楷體" panose="03000509000000000000" pitchFamily="65" charset="-120"/>
                        </a:rPr>
                        <a:t>項規定，應行迴避。</a:t>
                      </a:r>
                      <a:endParaRPr lang="zh-TW" sz="2000" b="1" kern="150" dirty="0">
                        <a:effectLst/>
                        <a:latin typeface="Times New Roman" panose="02020603050405020304" pitchFamily="18" charset="0"/>
                        <a:ea typeface="新細明體, PMingLiU"/>
                      </a:endParaRPr>
                    </a:p>
                  </a:txBody>
                  <a:tcPr marL="10354" marR="103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397123781"/>
                  </a:ext>
                </a:extLst>
              </a:tr>
              <a:tr h="3247149">
                <a:tc>
                  <a:txBody>
                    <a:bodyPr/>
                    <a:lstStyle/>
                    <a:p>
                      <a:pPr algn="ctr">
                        <a:lnSpc>
                          <a:spcPts val="2400"/>
                        </a:lnSpc>
                        <a:spcAft>
                          <a:spcPts val="0"/>
                        </a:spcAft>
                      </a:pPr>
                      <a:r>
                        <a:rPr lang="zh-TW" sz="2000" b="1" kern="150">
                          <a:solidFill>
                            <a:srgbClr val="000000"/>
                          </a:solidFill>
                          <a:effectLst/>
                          <a:latin typeface="Times New Roman" panose="02020603050405020304" pitchFamily="18" charset="0"/>
                          <a:ea typeface="標楷體" panose="03000509000000000000" pitchFamily="65" charset="-120"/>
                        </a:rPr>
                        <a:t>二</a:t>
                      </a:r>
                      <a:endParaRPr lang="zh-TW" sz="2000" b="1" kern="150">
                        <a:effectLst/>
                        <a:latin typeface="Times New Roman" panose="02020603050405020304" pitchFamily="18" charset="0"/>
                        <a:ea typeface="新細明體, PMingLiU"/>
                      </a:endParaRPr>
                    </a:p>
                  </a:txBody>
                  <a:tcPr marL="10354" marR="10354"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2400"/>
                        </a:lnSpc>
                        <a:spcAft>
                          <a:spcPts val="0"/>
                        </a:spcAft>
                      </a:pPr>
                      <a:r>
                        <a:rPr lang="zh-TW" sz="2000" b="1" kern="150">
                          <a:solidFill>
                            <a:srgbClr val="000000"/>
                          </a:solidFill>
                          <a:effectLst/>
                          <a:latin typeface="Times New Roman" panose="02020603050405020304" pitchFamily="18" charset="0"/>
                          <a:ea typeface="標楷體" panose="03000509000000000000" pitchFamily="65" charset="-120"/>
                          <a:cs typeface="標楷體" panose="03000509000000000000" pitchFamily="65" charset="-120"/>
                        </a:rPr>
                        <a:t>落實監辦採購程序</a:t>
                      </a:r>
                      <a:endParaRPr lang="zh-TW" sz="2000" b="1" kern="150">
                        <a:effectLst/>
                        <a:latin typeface="Times New Roman" panose="02020603050405020304" pitchFamily="18" charset="0"/>
                        <a:ea typeface="新細明體, PMingLiU"/>
                      </a:endParaRPr>
                    </a:p>
                  </a:txBody>
                  <a:tcPr marL="10354" marR="103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just">
                        <a:lnSpc>
                          <a:spcPts val="2400"/>
                        </a:lnSpc>
                        <a:spcAft>
                          <a:spcPts val="0"/>
                        </a:spcAft>
                        <a:buFont typeface="+mj-lt"/>
                        <a:buAutoNum type="arabicPeriod"/>
                      </a:pPr>
                      <a:r>
                        <a:rPr lang="zh-TW" sz="2000" b="1" u="sng" kern="150" dirty="0">
                          <a:solidFill>
                            <a:srgbClr val="000000"/>
                          </a:solidFill>
                          <a:effectLst/>
                          <a:latin typeface="Times New Roman" panose="02020603050405020304" pitchFamily="18" charset="0"/>
                          <a:ea typeface="標楷體" panose="03000509000000000000" pitchFamily="65" charset="-120"/>
                        </a:rPr>
                        <a:t>依規定通知監辦</a:t>
                      </a:r>
                      <a:endParaRPr lang="zh-TW" sz="2000" b="1" kern="150" dirty="0">
                        <a:effectLst/>
                        <a:latin typeface="Times New Roman" panose="02020603050405020304" pitchFamily="18" charset="0"/>
                        <a:ea typeface="新細明體, PMingLiU"/>
                      </a:endParaRPr>
                    </a:p>
                    <a:p>
                      <a:pPr marL="342900" lvl="0" indent="-342900" algn="just">
                        <a:lnSpc>
                          <a:spcPts val="2400"/>
                        </a:lnSpc>
                        <a:spcAft>
                          <a:spcPts val="0"/>
                        </a:spcAft>
                        <a:buFont typeface="+mj-lt"/>
                        <a:buAutoNum type="arabicPeriod"/>
                      </a:pPr>
                      <a:r>
                        <a:rPr lang="zh-TW" sz="2000" b="1" kern="150" dirty="0">
                          <a:solidFill>
                            <a:srgbClr val="000000"/>
                          </a:solidFill>
                          <a:effectLst/>
                          <a:latin typeface="Times New Roman" panose="02020603050405020304" pitchFamily="18" charset="0"/>
                          <a:ea typeface="標楷體" panose="03000509000000000000" pitchFamily="65" charset="-120"/>
                        </a:rPr>
                        <a:t>機關辦理採購之開標、比價、議價、決標及驗收，應通知主</a:t>
                      </a:r>
                      <a:r>
                        <a:rPr lang="en-US" sz="2000" b="1" kern="150" dirty="0">
                          <a:solidFill>
                            <a:srgbClr val="000000"/>
                          </a:solidFill>
                          <a:effectLst/>
                          <a:latin typeface="Times New Roman" panose="02020603050405020304" pitchFamily="18" charset="0"/>
                          <a:ea typeface="標楷體" panose="03000509000000000000" pitchFamily="65" charset="-120"/>
                        </a:rPr>
                        <a:t>(</a:t>
                      </a:r>
                      <a:r>
                        <a:rPr lang="zh-TW" sz="2000" b="1" kern="150" dirty="0">
                          <a:solidFill>
                            <a:srgbClr val="000000"/>
                          </a:solidFill>
                          <a:effectLst/>
                          <a:latin typeface="Times New Roman" panose="02020603050405020304" pitchFamily="18" charset="0"/>
                          <a:ea typeface="標楷體" panose="03000509000000000000" pitchFamily="65" charset="-120"/>
                        </a:rPr>
                        <a:t>會</a:t>
                      </a:r>
                      <a:r>
                        <a:rPr lang="en-US" sz="2000" b="1" kern="150" dirty="0">
                          <a:solidFill>
                            <a:srgbClr val="000000"/>
                          </a:solidFill>
                          <a:effectLst/>
                          <a:latin typeface="Times New Roman" panose="02020603050405020304" pitchFamily="18" charset="0"/>
                          <a:ea typeface="標楷體" panose="03000509000000000000" pitchFamily="65" charset="-120"/>
                        </a:rPr>
                        <a:t>)</a:t>
                      </a:r>
                      <a:r>
                        <a:rPr lang="zh-TW" sz="2000" b="1" kern="150" dirty="0">
                          <a:solidFill>
                            <a:srgbClr val="000000"/>
                          </a:solidFill>
                          <a:effectLst/>
                          <a:latin typeface="Times New Roman" panose="02020603050405020304" pitchFamily="18" charset="0"/>
                          <a:ea typeface="標楷體" panose="03000509000000000000" pitchFamily="65" charset="-120"/>
                        </a:rPr>
                        <a:t>計及有關單位會同監辦；公告金額以上採購，除有機關主會計及有關單位會同監辦採購辦法第</a:t>
                      </a:r>
                      <a:r>
                        <a:rPr lang="en-US" sz="2000" b="1" kern="150" dirty="0">
                          <a:solidFill>
                            <a:srgbClr val="000000"/>
                          </a:solidFill>
                          <a:effectLst/>
                          <a:latin typeface="Times New Roman" panose="02020603050405020304" pitchFamily="18" charset="0"/>
                          <a:ea typeface="標楷體" panose="03000509000000000000" pitchFamily="65" charset="-120"/>
                        </a:rPr>
                        <a:t>5</a:t>
                      </a:r>
                      <a:r>
                        <a:rPr lang="zh-TW" sz="2000" b="1" kern="150" dirty="0">
                          <a:solidFill>
                            <a:srgbClr val="000000"/>
                          </a:solidFill>
                          <a:effectLst/>
                          <a:latin typeface="Times New Roman" panose="02020603050405020304" pitchFamily="18" charset="0"/>
                          <a:ea typeface="標楷體" panose="03000509000000000000" pitchFamily="65" charset="-120"/>
                        </a:rPr>
                        <a:t>條各款情形之一，且無第</a:t>
                      </a:r>
                      <a:r>
                        <a:rPr lang="en-US" sz="2000" b="1" kern="150" dirty="0">
                          <a:solidFill>
                            <a:srgbClr val="000000"/>
                          </a:solidFill>
                          <a:effectLst/>
                          <a:latin typeface="Times New Roman" panose="02020603050405020304" pitchFamily="18" charset="0"/>
                          <a:ea typeface="標楷體" panose="03000509000000000000" pitchFamily="65" charset="-120"/>
                        </a:rPr>
                        <a:t>6</a:t>
                      </a:r>
                      <a:r>
                        <a:rPr lang="zh-TW" sz="2000" b="1" kern="150" dirty="0">
                          <a:solidFill>
                            <a:srgbClr val="000000"/>
                          </a:solidFill>
                          <a:effectLst/>
                          <a:latin typeface="Times New Roman" panose="02020603050405020304" pitchFamily="18" charset="0"/>
                          <a:ea typeface="標楷體" panose="03000509000000000000" pitchFamily="65" charset="-120"/>
                        </a:rPr>
                        <a:t>條第</a:t>
                      </a:r>
                      <a:r>
                        <a:rPr lang="en-US" sz="2000" b="1" kern="150" dirty="0">
                          <a:solidFill>
                            <a:srgbClr val="000000"/>
                          </a:solidFill>
                          <a:effectLst/>
                          <a:latin typeface="Times New Roman" panose="02020603050405020304" pitchFamily="18" charset="0"/>
                          <a:ea typeface="標楷體" panose="03000509000000000000" pitchFamily="65" charset="-120"/>
                        </a:rPr>
                        <a:t>1</a:t>
                      </a:r>
                      <a:r>
                        <a:rPr lang="zh-TW" sz="2000" b="1" kern="150" dirty="0">
                          <a:solidFill>
                            <a:srgbClr val="000000"/>
                          </a:solidFill>
                          <a:effectLst/>
                          <a:latin typeface="Times New Roman" panose="02020603050405020304" pitchFamily="18" charset="0"/>
                          <a:ea typeface="標楷體" panose="03000509000000000000" pitchFamily="65" charset="-120"/>
                        </a:rPr>
                        <a:t>項各款情形之一者外，應由主會計及有關單位會同監辦；未達公告金額採購，中央機關除有中央機關未達公告金額採購監辦辦法第</a:t>
                      </a:r>
                      <a:r>
                        <a:rPr lang="en-US" sz="2000" b="1" kern="150" dirty="0">
                          <a:solidFill>
                            <a:srgbClr val="000000"/>
                          </a:solidFill>
                          <a:effectLst/>
                          <a:latin typeface="Times New Roman" panose="02020603050405020304" pitchFamily="18" charset="0"/>
                          <a:ea typeface="標楷體" panose="03000509000000000000" pitchFamily="65" charset="-120"/>
                        </a:rPr>
                        <a:t>3</a:t>
                      </a:r>
                      <a:r>
                        <a:rPr lang="zh-TW" sz="2000" b="1" kern="150" dirty="0">
                          <a:solidFill>
                            <a:srgbClr val="000000"/>
                          </a:solidFill>
                          <a:effectLst/>
                          <a:latin typeface="Times New Roman" panose="02020603050405020304" pitchFamily="18" charset="0"/>
                          <a:ea typeface="標楷體" panose="03000509000000000000" pitchFamily="65" charset="-120"/>
                        </a:rPr>
                        <a:t>條各款情形之一，且無第</a:t>
                      </a:r>
                      <a:r>
                        <a:rPr lang="en-US" sz="2000" b="1" kern="150" dirty="0">
                          <a:solidFill>
                            <a:srgbClr val="000000"/>
                          </a:solidFill>
                          <a:effectLst/>
                          <a:latin typeface="Times New Roman" panose="02020603050405020304" pitchFamily="18" charset="0"/>
                          <a:ea typeface="標楷體" panose="03000509000000000000" pitchFamily="65" charset="-120"/>
                        </a:rPr>
                        <a:t>4</a:t>
                      </a:r>
                      <a:r>
                        <a:rPr lang="zh-TW" sz="2000" b="1" kern="150" dirty="0">
                          <a:solidFill>
                            <a:srgbClr val="000000"/>
                          </a:solidFill>
                          <a:effectLst/>
                          <a:latin typeface="Times New Roman" panose="02020603050405020304" pitchFamily="18" charset="0"/>
                          <a:ea typeface="標楷體" panose="03000509000000000000" pitchFamily="65" charset="-120"/>
                        </a:rPr>
                        <a:t>條第</a:t>
                      </a:r>
                      <a:r>
                        <a:rPr lang="en-US" sz="2000" b="1" kern="150" dirty="0">
                          <a:solidFill>
                            <a:srgbClr val="000000"/>
                          </a:solidFill>
                          <a:effectLst/>
                          <a:latin typeface="Times New Roman" panose="02020603050405020304" pitchFamily="18" charset="0"/>
                          <a:ea typeface="標楷體" panose="03000509000000000000" pitchFamily="65" charset="-120"/>
                        </a:rPr>
                        <a:t>1</a:t>
                      </a:r>
                      <a:r>
                        <a:rPr lang="zh-TW" sz="2000" b="1" kern="150" dirty="0">
                          <a:solidFill>
                            <a:srgbClr val="000000"/>
                          </a:solidFill>
                          <a:effectLst/>
                          <a:latin typeface="Times New Roman" panose="02020603050405020304" pitchFamily="18" charset="0"/>
                          <a:ea typeface="標楷體" panose="03000509000000000000" pitchFamily="65" charset="-120"/>
                        </a:rPr>
                        <a:t>項各款情形之一者外，應由主會計或有關單位會同監辦（地方政府從其自訂之未達公告金額監辦規定）</a:t>
                      </a:r>
                      <a:r>
                        <a:rPr lang="zh-TW" sz="2000" b="1" kern="150" dirty="0" smtClean="0">
                          <a:solidFill>
                            <a:srgbClr val="000000"/>
                          </a:solidFill>
                          <a:effectLst/>
                          <a:latin typeface="Times New Roman" panose="02020603050405020304" pitchFamily="18" charset="0"/>
                          <a:ea typeface="標楷體" panose="03000509000000000000" pitchFamily="65" charset="-120"/>
                        </a:rPr>
                        <a:t>。</a:t>
                      </a:r>
                      <a:endParaRPr lang="zh-TW" sz="2000" b="1" kern="150" dirty="0">
                        <a:effectLst/>
                        <a:latin typeface="Times New Roman" panose="02020603050405020304" pitchFamily="18" charset="0"/>
                        <a:ea typeface="新細明體, PMingLiU"/>
                      </a:endParaRPr>
                    </a:p>
                  </a:txBody>
                  <a:tcPr marL="10354" marR="103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779197243"/>
                  </a:ext>
                </a:extLst>
              </a:tr>
            </a:tbl>
          </a:graphicData>
        </a:graphic>
      </p:graphicFrame>
      <p:sp>
        <p:nvSpPr>
          <p:cNvPr id="4" name="投影片編號版面配置區 3"/>
          <p:cNvSpPr>
            <a:spLocks noGrp="1"/>
          </p:cNvSpPr>
          <p:nvPr>
            <p:ph type="sldNum" sz="quarter" idx="12"/>
          </p:nvPr>
        </p:nvSpPr>
        <p:spPr/>
        <p:txBody>
          <a:bodyPr/>
          <a:lstStyle/>
          <a:p>
            <a:fld id="{1118FB7C-3051-423D-B140-B22D31D849CF}" type="slidenum">
              <a:rPr lang="zh-TW" altLang="en-US" smtClean="0"/>
              <a:pPr/>
              <a:t>20</a:t>
            </a:fld>
            <a:endParaRPr lang="zh-TW" altLang="en-US"/>
          </a:p>
        </p:txBody>
      </p:sp>
    </p:spTree>
    <p:extLst>
      <p:ext uri="{BB962C8B-B14F-4D97-AF65-F5344CB8AC3E}">
        <p14:creationId xmlns:p14="http://schemas.microsoft.com/office/powerpoint/2010/main" val="124095036"/>
      </p:ext>
    </p:extLst>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noChangeArrowheads="1"/>
          </p:cNvSpPr>
          <p:nvPr>
            <p:ph type="title"/>
          </p:nvPr>
        </p:nvSpPr>
        <p:spPr>
          <a:xfrm>
            <a:off x="684213" y="404813"/>
            <a:ext cx="7772400" cy="738187"/>
          </a:xfrm>
        </p:spPr>
        <p:txBody>
          <a:bodyPr/>
          <a:lstStyle/>
          <a:p>
            <a:pPr algn="ctr" eaLnBrk="1" hangingPunct="1"/>
            <a:r>
              <a:rPr lang="zh-TW" altLang="en-US" sz="3600" b="1" smtClean="0">
                <a:solidFill>
                  <a:srgbClr val="FF0000"/>
                </a:solidFill>
              </a:rPr>
              <a:t>評分及格最低標作業程序</a:t>
            </a:r>
            <a:r>
              <a:rPr lang="en-US" altLang="zh-TW" sz="3600" b="1" smtClean="0">
                <a:solidFill>
                  <a:srgbClr val="FF0000"/>
                </a:solidFill>
              </a:rPr>
              <a:t>4</a:t>
            </a:r>
            <a:endParaRPr lang="zh-TW" altLang="en-US" sz="3600" b="1" smtClean="0">
              <a:solidFill>
                <a:srgbClr val="FF0000"/>
              </a:solidFill>
            </a:endParaRPr>
          </a:p>
        </p:txBody>
      </p:sp>
      <p:sp>
        <p:nvSpPr>
          <p:cNvPr id="147459" name="Rectangle 3"/>
          <p:cNvSpPr>
            <a:spLocks noGrp="1" noChangeArrowheads="1"/>
          </p:cNvSpPr>
          <p:nvPr>
            <p:ph type="body" idx="1"/>
          </p:nvPr>
        </p:nvSpPr>
        <p:spPr>
          <a:xfrm>
            <a:off x="611188" y="1196975"/>
            <a:ext cx="7772400" cy="5327650"/>
          </a:xfrm>
        </p:spPr>
        <p:txBody>
          <a:bodyPr/>
          <a:lstStyle/>
          <a:p>
            <a:pPr eaLnBrk="1" hangingPunct="1">
              <a:spcBef>
                <a:spcPct val="0"/>
              </a:spcBef>
              <a:buClrTx/>
              <a:buSzTx/>
              <a:buFont typeface="Arial" panose="020B0604020202020204" pitchFamily="34" charset="0"/>
              <a:buChar char="•"/>
            </a:pPr>
            <a:r>
              <a:rPr lang="zh-TW" altLang="en-US" sz="2400" b="1" dirty="0" smtClean="0">
                <a:latin typeface="Times New Roman" panose="02020603050405020304" pitchFamily="18" charset="0"/>
              </a:rPr>
              <a:t>（三）</a:t>
            </a:r>
            <a:r>
              <a:rPr lang="zh-TW" altLang="en-US" sz="2400" b="1" dirty="0" smtClean="0"/>
              <a:t>準備招標文件及</a:t>
            </a:r>
            <a:r>
              <a:rPr lang="zh-TW" altLang="en-US" sz="2400" b="1" dirty="0" smtClean="0">
                <a:latin typeface="Times New Roman" panose="02020603050405020304" pitchFamily="18" charset="0"/>
              </a:rPr>
              <a:t>辦理招標公告。（應公開於工程會採購資訊網路，並刊登政府採購公報）</a:t>
            </a:r>
            <a:endParaRPr lang="en-US" altLang="zh-TW" sz="2400" b="1" dirty="0" smtClean="0">
              <a:latin typeface="Times New Roman" panose="02020603050405020304" pitchFamily="18" charset="0"/>
            </a:endParaRPr>
          </a:p>
          <a:p>
            <a:pPr eaLnBrk="1" hangingPunct="1">
              <a:spcBef>
                <a:spcPct val="0"/>
              </a:spcBef>
              <a:buClrTx/>
              <a:buSzTx/>
              <a:buFont typeface="Arial" panose="020B0604020202020204" pitchFamily="34" charset="0"/>
              <a:buChar char="•"/>
            </a:pPr>
            <a:r>
              <a:rPr lang="zh-TW" altLang="en-US" sz="2400" b="1" dirty="0" smtClean="0">
                <a:latin typeface="Times New Roman" panose="02020603050405020304" pitchFamily="18" charset="0"/>
              </a:rPr>
              <a:t>（四）等標期依招標期限標準之規定辦理。</a:t>
            </a:r>
            <a:endParaRPr lang="en-US" altLang="zh-TW" sz="2400" b="1" dirty="0" smtClean="0">
              <a:latin typeface="Times New Roman" panose="02020603050405020304" pitchFamily="18" charset="0"/>
            </a:endParaRPr>
          </a:p>
          <a:p>
            <a:pPr eaLnBrk="1" hangingPunct="1">
              <a:spcBef>
                <a:spcPct val="0"/>
              </a:spcBef>
              <a:buClrTx/>
              <a:buSzTx/>
              <a:buFont typeface="Arial" panose="020B0604020202020204" pitchFamily="34" charset="0"/>
              <a:buChar char="•"/>
            </a:pPr>
            <a:r>
              <a:rPr lang="zh-TW" altLang="en-US" sz="2400" b="1" dirty="0" smtClean="0">
                <a:latin typeface="Times New Roman" panose="02020603050405020304" pitchFamily="18" charset="0"/>
              </a:rPr>
              <a:t>（五）得採</a:t>
            </a:r>
            <a:r>
              <a:rPr lang="zh-TW" altLang="en-US" sz="2400" b="1" dirty="0" smtClean="0">
                <a:solidFill>
                  <a:srgbClr val="0000FF"/>
                </a:solidFill>
                <a:latin typeface="Times New Roman" panose="02020603050405020304" pitchFamily="18" charset="0"/>
              </a:rPr>
              <a:t>訂或不訂底價</a:t>
            </a:r>
            <a:r>
              <a:rPr lang="zh-TW" altLang="en-US" sz="2400" b="1" dirty="0" smtClean="0">
                <a:latin typeface="標楷體" panose="03000509000000000000" pitchFamily="65" charset="-120"/>
              </a:rPr>
              <a:t>。</a:t>
            </a:r>
            <a:r>
              <a:rPr lang="zh-TW" altLang="en-US" sz="2400" b="1" dirty="0" smtClean="0">
                <a:solidFill>
                  <a:srgbClr val="0000FF"/>
                </a:solidFill>
                <a:latin typeface="Times New Roman" panose="02020603050405020304" pitchFamily="18" charset="0"/>
              </a:rPr>
              <a:t>訂有底價者</a:t>
            </a:r>
            <a:r>
              <a:rPr lang="zh-TW" altLang="en-US" sz="2400" b="1" dirty="0" smtClean="0">
                <a:latin typeface="Times New Roman" panose="02020603050405020304" pitchFamily="18" charset="0"/>
              </a:rPr>
              <a:t>並於開標前辦理核定底價作業</a:t>
            </a:r>
            <a:r>
              <a:rPr lang="en-US" altLang="zh-TW" sz="2400" b="1" dirty="0" smtClean="0">
                <a:latin typeface="Times New Roman" panose="02020603050405020304" pitchFamily="18" charset="0"/>
              </a:rPr>
              <a:t>(</a:t>
            </a:r>
            <a:r>
              <a:rPr lang="zh-TW" altLang="en-US" sz="2400" b="1" dirty="0" smtClean="0">
                <a:latin typeface="Times New Roman" panose="02020603050405020304" pitchFamily="18" charset="0"/>
              </a:rPr>
              <a:t>採購法第</a:t>
            </a:r>
            <a:r>
              <a:rPr lang="en-US" altLang="zh-TW" sz="2400" b="1" dirty="0" smtClean="0">
                <a:latin typeface="Times New Roman" panose="02020603050405020304" pitchFamily="18" charset="0"/>
              </a:rPr>
              <a:t>46</a:t>
            </a:r>
            <a:r>
              <a:rPr lang="zh-TW" altLang="en-US" sz="2400" b="1" dirty="0" smtClean="0">
                <a:latin typeface="Times New Roman" panose="02020603050405020304" pitchFamily="18" charset="0"/>
              </a:rPr>
              <a:t>條參照</a:t>
            </a:r>
            <a:r>
              <a:rPr lang="en-US" altLang="zh-TW" sz="2400" b="1" dirty="0" smtClean="0">
                <a:latin typeface="Times New Roman" panose="02020603050405020304" pitchFamily="18" charset="0"/>
              </a:rPr>
              <a:t>)</a:t>
            </a:r>
            <a:r>
              <a:rPr lang="zh-TW" altLang="en-US" sz="2400" b="1" dirty="0" smtClean="0">
                <a:latin typeface="標楷體" panose="03000509000000000000" pitchFamily="65" charset="-120"/>
              </a:rPr>
              <a:t>。</a:t>
            </a:r>
            <a:endParaRPr lang="en-US" altLang="zh-TW" sz="2400" b="1" dirty="0" smtClean="0">
              <a:latin typeface="標楷體" panose="03000509000000000000" pitchFamily="65" charset="-120"/>
            </a:endParaRPr>
          </a:p>
          <a:p>
            <a:pPr eaLnBrk="1" hangingPunct="1">
              <a:spcBef>
                <a:spcPct val="0"/>
              </a:spcBef>
              <a:buClrTx/>
              <a:buSzTx/>
              <a:buFont typeface="Arial" panose="020B0604020202020204" pitchFamily="34" charset="0"/>
              <a:buChar char="•"/>
            </a:pPr>
            <a:r>
              <a:rPr lang="zh-TW" altLang="en-US" sz="2400" b="1" dirty="0" smtClean="0">
                <a:latin typeface="Times New Roman" panose="02020603050405020304" pitchFamily="18" charset="0"/>
              </a:rPr>
              <a:t>（六）依招標文件規定辦理開標，就資格合格之廠商者，由工作小組辦理初審意見、及審查委員會辦理評選會議。</a:t>
            </a:r>
            <a:endParaRPr lang="en-US" altLang="zh-TW" sz="2400" b="1" dirty="0" smtClean="0">
              <a:latin typeface="Times New Roman" panose="02020603050405020304" pitchFamily="18" charset="0"/>
            </a:endParaRPr>
          </a:p>
          <a:p>
            <a:pPr eaLnBrk="1" hangingPunct="1">
              <a:spcBef>
                <a:spcPct val="0"/>
              </a:spcBef>
              <a:buClrTx/>
              <a:buSzTx/>
              <a:buFont typeface="Arial" panose="020B0604020202020204" pitchFamily="34" charset="0"/>
              <a:buChar char="•"/>
            </a:pPr>
            <a:r>
              <a:rPr lang="zh-TW" altLang="en-US" sz="2400" b="1" dirty="0" smtClean="0">
                <a:latin typeface="Times New Roman" panose="02020603050405020304" pitchFamily="18" charset="0"/>
              </a:rPr>
              <a:t>（七）規格標合於招標文件規定，且總平均評分在及格分數以上之廠商</a:t>
            </a:r>
            <a:r>
              <a:rPr lang="zh-TW" altLang="en-US" sz="2400" b="1" dirty="0" smtClean="0">
                <a:latin typeface="標楷體" panose="03000509000000000000" pitchFamily="65" charset="-120"/>
              </a:rPr>
              <a:t>，開</a:t>
            </a:r>
            <a:r>
              <a:rPr lang="zh-TW" altLang="en-US" sz="2400" b="1" dirty="0" smtClean="0">
                <a:latin typeface="Times New Roman" panose="02020603050405020304" pitchFamily="18" charset="0"/>
              </a:rPr>
              <a:t>價格標</a:t>
            </a:r>
            <a:r>
              <a:rPr lang="en-US" altLang="zh-TW" sz="2400" b="1" dirty="0" smtClean="0">
                <a:latin typeface="Times New Roman" panose="02020603050405020304" pitchFamily="18" charset="0"/>
              </a:rPr>
              <a:t>(</a:t>
            </a:r>
            <a:r>
              <a:rPr lang="zh-TW" altLang="en-US" sz="2400" b="1" dirty="0" smtClean="0">
                <a:latin typeface="Times New Roman" panose="02020603050405020304" pitchFamily="18" charset="0"/>
              </a:rPr>
              <a:t>比價</a:t>
            </a:r>
            <a:r>
              <a:rPr lang="en-US" altLang="zh-TW" sz="2400" b="1" dirty="0" smtClean="0">
                <a:latin typeface="Times New Roman" panose="02020603050405020304" pitchFamily="18" charset="0"/>
              </a:rPr>
              <a:t>)</a:t>
            </a:r>
            <a:r>
              <a:rPr lang="zh-TW" altLang="en-US" sz="2400" b="1" dirty="0" smtClean="0">
                <a:latin typeface="Times New Roman" panose="02020603050405020304" pitchFamily="18" charset="0"/>
              </a:rPr>
              <a:t>程序，採最低標決標。</a:t>
            </a:r>
          </a:p>
          <a:p>
            <a:pPr eaLnBrk="1" hangingPunct="1">
              <a:lnSpc>
                <a:spcPct val="90000"/>
              </a:lnSpc>
              <a:buFont typeface="Arial" panose="020B0604020202020204" pitchFamily="34" charset="0"/>
              <a:buChar char="•"/>
            </a:pPr>
            <a:endParaRPr lang="en-US" altLang="zh-TW" sz="2400" b="1" dirty="0" smtClean="0"/>
          </a:p>
        </p:txBody>
      </p:sp>
      <p:sp>
        <p:nvSpPr>
          <p:cNvPr id="3" name="投影片編號版面配置區 2"/>
          <p:cNvSpPr>
            <a:spLocks noGrp="1"/>
          </p:cNvSpPr>
          <p:nvPr>
            <p:ph type="sldNum" sz="quarter" idx="12"/>
          </p:nvPr>
        </p:nvSpPr>
        <p:spPr/>
        <p:txBody>
          <a:bodyPr/>
          <a:lstStyle/>
          <a:p>
            <a:fld id="{1118FB7C-3051-423D-B140-B22D31D849CF}" type="slidenum">
              <a:rPr lang="zh-TW" altLang="en-US" smtClean="0"/>
              <a:pPr/>
              <a:t>200</a:t>
            </a:fld>
            <a:endParaRPr lang="zh-TW" altLang="en-US"/>
          </a:p>
        </p:txBody>
      </p:sp>
    </p:spTree>
    <p:extLst>
      <p:ext uri="{BB962C8B-B14F-4D97-AF65-F5344CB8AC3E}">
        <p14:creationId xmlns:p14="http://schemas.microsoft.com/office/powerpoint/2010/main" val="4154133251"/>
      </p:ext>
    </p:extLst>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標題 1"/>
          <p:cNvSpPr>
            <a:spLocks noGrp="1"/>
          </p:cNvSpPr>
          <p:nvPr>
            <p:ph type="title"/>
          </p:nvPr>
        </p:nvSpPr>
        <p:spPr>
          <a:xfrm>
            <a:off x="395288" y="404813"/>
            <a:ext cx="8424862" cy="854075"/>
          </a:xfrm>
        </p:spPr>
        <p:txBody>
          <a:bodyPr>
            <a:normAutofit fontScale="90000"/>
          </a:bodyPr>
          <a:lstStyle/>
          <a:p>
            <a:pPr algn="ctr"/>
            <a:r>
              <a:rPr lang="zh-TW" altLang="en-US" b="1" smtClean="0">
                <a:solidFill>
                  <a:srgbClr val="FF0000"/>
                </a:solidFill>
              </a:rPr>
              <a:t>評分及格最低標</a:t>
            </a:r>
            <a:r>
              <a:rPr lang="en-US" altLang="zh-TW" b="1" smtClean="0">
                <a:solidFill>
                  <a:srgbClr val="FF0000"/>
                </a:solidFill>
              </a:rPr>
              <a:t>—</a:t>
            </a:r>
            <a:r>
              <a:rPr lang="zh-TW" altLang="en-US" b="1" smtClean="0">
                <a:solidFill>
                  <a:srgbClr val="FF0000"/>
                </a:solidFill>
              </a:rPr>
              <a:t>比價之底價程序</a:t>
            </a:r>
            <a:endParaRPr lang="zh-TW" altLang="en-US" smtClean="0"/>
          </a:p>
        </p:txBody>
      </p:sp>
      <p:sp>
        <p:nvSpPr>
          <p:cNvPr id="148483" name="內容版面配置區 2"/>
          <p:cNvSpPr>
            <a:spLocks noGrp="1"/>
          </p:cNvSpPr>
          <p:nvPr>
            <p:ph idx="1"/>
          </p:nvPr>
        </p:nvSpPr>
        <p:spPr>
          <a:xfrm>
            <a:off x="395288" y="1258888"/>
            <a:ext cx="8640762" cy="5194300"/>
          </a:xfrm>
        </p:spPr>
        <p:txBody>
          <a:bodyPr/>
          <a:lstStyle/>
          <a:p>
            <a:r>
              <a:rPr lang="zh-TW" altLang="zh-TW" sz="2400" b="1" smtClean="0"/>
              <a:t>政府採購法施行細則第</a:t>
            </a:r>
            <a:r>
              <a:rPr lang="en-US" altLang="zh-TW" sz="2400" b="1" smtClean="0"/>
              <a:t>54</a:t>
            </a:r>
            <a:r>
              <a:rPr lang="zh-TW" altLang="zh-TW" sz="2400" b="1" smtClean="0"/>
              <a:t>條</a:t>
            </a:r>
            <a:r>
              <a:rPr lang="zh-TW" altLang="en-US" sz="2400" b="1" smtClean="0"/>
              <a:t>第</a:t>
            </a:r>
            <a:r>
              <a:rPr lang="en-US" altLang="zh-TW" sz="2400" b="1" smtClean="0"/>
              <a:t>1</a:t>
            </a:r>
            <a:r>
              <a:rPr lang="zh-TW" altLang="en-US" sz="2400" b="1" smtClean="0"/>
              <a:t>項</a:t>
            </a:r>
            <a:r>
              <a:rPr lang="zh-TW" altLang="en-US" sz="2400" b="1" smtClean="0">
                <a:latin typeface="新細明體" panose="02020500000000000000" pitchFamily="18" charset="-120"/>
                <a:ea typeface="新細明體" panose="02020500000000000000" pitchFamily="18" charset="-120"/>
              </a:rPr>
              <a:t>：</a:t>
            </a:r>
            <a:r>
              <a:rPr lang="en-US" altLang="zh-TW" sz="2400" b="1" smtClean="0"/>
              <a:t/>
            </a:r>
            <a:br>
              <a:rPr lang="en-US" altLang="zh-TW" sz="2400" b="1" smtClean="0"/>
            </a:br>
            <a:r>
              <a:rPr lang="zh-TW" altLang="en-US" sz="2400" b="1" smtClean="0"/>
              <a:t>公開招標採</a:t>
            </a:r>
            <a:r>
              <a:rPr lang="zh-TW" altLang="en-US" sz="2400" b="1" smtClean="0">
                <a:solidFill>
                  <a:srgbClr val="0000FF"/>
                </a:solidFill>
              </a:rPr>
              <a:t>分段開標</a:t>
            </a:r>
            <a:r>
              <a:rPr lang="zh-TW" altLang="en-US" sz="2400" b="1" smtClean="0"/>
              <a:t>者，其底價應於第一階段</a:t>
            </a:r>
            <a:r>
              <a:rPr lang="zh-TW" altLang="en-US" sz="2400" b="1" smtClean="0">
                <a:solidFill>
                  <a:srgbClr val="FF0000"/>
                </a:solidFill>
              </a:rPr>
              <a:t>開標前定之</a:t>
            </a:r>
            <a:r>
              <a:rPr lang="zh-TW" altLang="en-US" sz="2400" b="1" smtClean="0"/>
              <a:t>。</a:t>
            </a:r>
            <a:endParaRPr lang="en-US" altLang="zh-TW" sz="2400" b="1" smtClean="0"/>
          </a:p>
          <a:p>
            <a:r>
              <a:rPr lang="zh-TW" altLang="zh-TW" sz="2400" b="1" smtClean="0"/>
              <a:t>政府採購法施行細則第</a:t>
            </a:r>
            <a:r>
              <a:rPr lang="en-US" altLang="zh-TW" sz="2400" b="1" smtClean="0"/>
              <a:t>69</a:t>
            </a:r>
            <a:r>
              <a:rPr lang="zh-TW" altLang="zh-TW" sz="2400" b="1" smtClean="0"/>
              <a:t>條</a:t>
            </a:r>
            <a:r>
              <a:rPr lang="zh-TW" altLang="en-US" sz="2400" b="1" smtClean="0">
                <a:latin typeface="新細明體" panose="02020500000000000000" pitchFamily="18" charset="-120"/>
                <a:ea typeface="新細明體" panose="02020500000000000000" pitchFamily="18" charset="-120"/>
              </a:rPr>
              <a:t>：</a:t>
            </a:r>
            <a:r>
              <a:rPr lang="en-US" altLang="zh-TW" sz="2400" b="1" smtClean="0"/>
              <a:t>    </a:t>
            </a:r>
            <a:br>
              <a:rPr lang="en-US" altLang="zh-TW" sz="2400" b="1" smtClean="0"/>
            </a:br>
            <a:r>
              <a:rPr lang="zh-TW" altLang="zh-TW" sz="2400" b="1" smtClean="0"/>
              <a:t>機關辦理減價或比減價格結果</a:t>
            </a:r>
            <a:r>
              <a:rPr lang="zh-TW" altLang="zh-TW" sz="2400" b="1" smtClean="0">
                <a:solidFill>
                  <a:srgbClr val="FF0000"/>
                </a:solidFill>
              </a:rPr>
              <a:t>在底價以內時</a:t>
            </a:r>
            <a:r>
              <a:rPr lang="zh-TW" altLang="zh-TW" sz="2400" b="1" smtClean="0"/>
              <a:t>，除有本法第五十八條總標價或部分標價偏低之情形者外，應即宣布決標。</a:t>
            </a:r>
            <a:endParaRPr lang="en-US" altLang="zh-TW" sz="2400" b="1" smtClean="0"/>
          </a:p>
          <a:p>
            <a:r>
              <a:rPr lang="zh-TW" altLang="zh-TW" sz="2400" b="1" smtClean="0"/>
              <a:t>政府採購法施行細則第</a:t>
            </a:r>
            <a:r>
              <a:rPr lang="en-US" altLang="zh-TW" sz="2400" b="1" smtClean="0"/>
              <a:t>72</a:t>
            </a:r>
            <a:r>
              <a:rPr lang="zh-TW" altLang="zh-TW" sz="2400" b="1" smtClean="0"/>
              <a:t>條</a:t>
            </a:r>
            <a:r>
              <a:rPr lang="zh-TW" altLang="en-US" sz="2400" b="1" smtClean="0">
                <a:latin typeface="新細明體" panose="02020500000000000000" pitchFamily="18" charset="-120"/>
                <a:ea typeface="新細明體" panose="02020500000000000000" pitchFamily="18" charset="-120"/>
              </a:rPr>
              <a:t>：</a:t>
            </a:r>
            <a:r>
              <a:rPr lang="en-US" altLang="zh-TW" sz="2400" b="1" smtClean="0"/>
              <a:t>    </a:t>
            </a:r>
            <a:br>
              <a:rPr lang="en-US" altLang="zh-TW" sz="2400" b="1" smtClean="0"/>
            </a:br>
            <a:r>
              <a:rPr lang="zh-TW" altLang="zh-TW" sz="2400" b="1" smtClean="0"/>
              <a:t>機關依本法第五十三條第一項及第五十四條規定辦理減價及比減價格，</a:t>
            </a:r>
            <a:r>
              <a:rPr lang="zh-TW" altLang="zh-TW" sz="2400" b="1" smtClean="0">
                <a:solidFill>
                  <a:srgbClr val="FF0000"/>
                </a:solidFill>
              </a:rPr>
              <a:t>參與之廠商應書明減價後之標價</a:t>
            </a:r>
            <a:r>
              <a:rPr lang="zh-TW" altLang="zh-TW" sz="2400" b="1" smtClean="0"/>
              <a:t>。</a:t>
            </a:r>
            <a:r>
              <a:rPr lang="en-US" altLang="zh-TW" sz="2400" b="1" smtClean="0"/>
              <a:t/>
            </a:r>
            <a:br>
              <a:rPr lang="en-US" altLang="zh-TW" sz="2400" b="1" smtClean="0"/>
            </a:br>
            <a:r>
              <a:rPr lang="zh-TW" altLang="zh-TW" sz="2400" b="1" smtClean="0"/>
              <a:t>合於招標文件規定之投標廠商僅有一家或採議價方式辦理採購，廠商標價超過底價或評審委員會建議之金額，經洽減結果，廠商書面表示減至底價或評審委員會建議之金額，或照底價或評審委員會建議之金額再減若干數額者，機關應予接受。比減價格時，僅餘一家廠商書面表示減價者，亦同。</a:t>
            </a:r>
            <a:endParaRPr lang="zh-TW" altLang="en-US" sz="2400" b="1" smtClean="0"/>
          </a:p>
        </p:txBody>
      </p:sp>
      <p:sp>
        <p:nvSpPr>
          <p:cNvPr id="3" name="投影片編號版面配置區 2"/>
          <p:cNvSpPr>
            <a:spLocks noGrp="1"/>
          </p:cNvSpPr>
          <p:nvPr>
            <p:ph type="sldNum" sz="quarter" idx="12"/>
          </p:nvPr>
        </p:nvSpPr>
        <p:spPr/>
        <p:txBody>
          <a:bodyPr/>
          <a:lstStyle/>
          <a:p>
            <a:fld id="{1118FB7C-3051-423D-B140-B22D31D849CF}" type="slidenum">
              <a:rPr lang="zh-TW" altLang="en-US" smtClean="0"/>
              <a:pPr/>
              <a:t>201</a:t>
            </a:fld>
            <a:endParaRPr lang="zh-TW" altLang="en-US"/>
          </a:p>
        </p:txBody>
      </p:sp>
    </p:spTree>
    <p:extLst>
      <p:ext uri="{BB962C8B-B14F-4D97-AF65-F5344CB8AC3E}">
        <p14:creationId xmlns:p14="http://schemas.microsoft.com/office/powerpoint/2010/main" val="1350499113"/>
      </p:ext>
    </p:extLst>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標題 1"/>
          <p:cNvSpPr>
            <a:spLocks noGrp="1"/>
          </p:cNvSpPr>
          <p:nvPr>
            <p:ph type="title"/>
          </p:nvPr>
        </p:nvSpPr>
        <p:spPr>
          <a:xfrm>
            <a:off x="696913" y="333375"/>
            <a:ext cx="7772400" cy="719138"/>
          </a:xfrm>
        </p:spPr>
        <p:txBody>
          <a:bodyPr>
            <a:normAutofit fontScale="90000"/>
          </a:bodyPr>
          <a:lstStyle/>
          <a:p>
            <a:pPr algn="ctr">
              <a:defRPr/>
            </a:pPr>
            <a:r>
              <a:rPr lang="zh-TW" altLang="en-US" b="1" smtClean="0">
                <a:solidFill>
                  <a:srgbClr val="FF0000"/>
                </a:solidFill>
              </a:rPr>
              <a:t>評分及格最低標</a:t>
            </a:r>
            <a:r>
              <a:rPr lang="en-US" altLang="zh-TW" b="1" smtClean="0">
                <a:solidFill>
                  <a:srgbClr val="FF0000"/>
                </a:solidFill>
              </a:rPr>
              <a:t>—</a:t>
            </a:r>
            <a:r>
              <a:rPr lang="zh-TW" altLang="en-US" b="1" smtClean="0">
                <a:solidFill>
                  <a:srgbClr val="FF0000"/>
                </a:solidFill>
              </a:rPr>
              <a:t>比價</a:t>
            </a:r>
            <a:r>
              <a:rPr lang="en-US" altLang="zh-TW" b="1" smtClean="0">
                <a:solidFill>
                  <a:srgbClr val="FF0000"/>
                </a:solidFill>
              </a:rPr>
              <a:t>1</a:t>
            </a:r>
            <a:endParaRPr lang="zh-TW" altLang="en-US" smtClean="0"/>
          </a:p>
        </p:txBody>
      </p:sp>
      <p:sp>
        <p:nvSpPr>
          <p:cNvPr id="149507" name="內容版面配置區 2"/>
          <p:cNvSpPr>
            <a:spLocks noGrp="1"/>
          </p:cNvSpPr>
          <p:nvPr>
            <p:ph idx="1"/>
          </p:nvPr>
        </p:nvSpPr>
        <p:spPr>
          <a:xfrm>
            <a:off x="395288" y="1052513"/>
            <a:ext cx="8280400" cy="5400675"/>
          </a:xfrm>
        </p:spPr>
        <p:txBody>
          <a:bodyPr/>
          <a:lstStyle/>
          <a:p>
            <a:r>
              <a:rPr lang="zh-TW" altLang="zh-TW" sz="2400" b="1" smtClean="0"/>
              <a:t>政府採購法</a:t>
            </a:r>
            <a:r>
              <a:rPr lang="zh-TW" altLang="en-US" sz="2400" b="1" smtClean="0"/>
              <a:t>第</a:t>
            </a:r>
            <a:r>
              <a:rPr lang="en-US" altLang="zh-TW" sz="2400" b="1" smtClean="0"/>
              <a:t>53</a:t>
            </a:r>
            <a:r>
              <a:rPr lang="zh-TW" altLang="en-US" sz="2400" b="1" smtClean="0"/>
              <a:t>條</a:t>
            </a:r>
            <a:r>
              <a:rPr lang="zh-TW" altLang="en-US" sz="2400" b="1" smtClean="0">
                <a:latin typeface="新細明體" panose="02020500000000000000" pitchFamily="18" charset="-120"/>
                <a:ea typeface="新細明體" panose="02020500000000000000" pitchFamily="18" charset="-120"/>
              </a:rPr>
              <a:t>：</a:t>
            </a:r>
            <a:r>
              <a:rPr lang="en-US" altLang="zh-TW" sz="2400" b="1" smtClean="0"/>
              <a:t/>
            </a:r>
            <a:br>
              <a:rPr lang="en-US" altLang="zh-TW" sz="2400" b="1" smtClean="0"/>
            </a:br>
            <a:r>
              <a:rPr lang="zh-TW" altLang="zh-TW" sz="2400" b="1" smtClean="0"/>
              <a:t>合於招標文件規定之投標廠商之最低標價超過底價時，得洽該最低標廠商減價一次；減價結果仍超過底價時，得由所有合於招標文件規定之投標廠商重新比減價格，比減價格不得逾三次。</a:t>
            </a:r>
            <a:r>
              <a:rPr lang="en-US" altLang="zh-TW" sz="2400" b="1" smtClean="0"/>
              <a:t/>
            </a:r>
            <a:br>
              <a:rPr lang="en-US" altLang="zh-TW" sz="2400" b="1" smtClean="0"/>
            </a:br>
            <a:r>
              <a:rPr lang="zh-TW" altLang="zh-TW" sz="2400" b="1" smtClean="0"/>
              <a:t>前項辦理結果，最低標價仍超過底價而不逾預算數額，機關</a:t>
            </a:r>
            <a:r>
              <a:rPr lang="zh-TW" altLang="zh-TW" sz="2400" b="1" smtClean="0">
                <a:solidFill>
                  <a:srgbClr val="FF0000"/>
                </a:solidFill>
              </a:rPr>
              <a:t>確有緊急情事需決標時</a:t>
            </a:r>
            <a:r>
              <a:rPr lang="zh-TW" altLang="zh-TW" sz="2400" b="1" smtClean="0"/>
              <a:t>，應經原底價核定人或其授權人員核准，且不得超過底價百分之八。但查核金額以上之採購，超過底價百分之四者，應先報經上級機關核准後決標。</a:t>
            </a:r>
            <a:endParaRPr lang="en-US" altLang="zh-TW" sz="2400" b="1" smtClean="0"/>
          </a:p>
        </p:txBody>
      </p:sp>
      <p:sp>
        <p:nvSpPr>
          <p:cNvPr id="3" name="投影片編號版面配置區 2"/>
          <p:cNvSpPr>
            <a:spLocks noGrp="1"/>
          </p:cNvSpPr>
          <p:nvPr>
            <p:ph type="sldNum" sz="quarter" idx="12"/>
          </p:nvPr>
        </p:nvSpPr>
        <p:spPr/>
        <p:txBody>
          <a:bodyPr/>
          <a:lstStyle/>
          <a:p>
            <a:fld id="{1118FB7C-3051-423D-B140-B22D31D849CF}" type="slidenum">
              <a:rPr lang="zh-TW" altLang="en-US" smtClean="0"/>
              <a:pPr/>
              <a:t>202</a:t>
            </a:fld>
            <a:endParaRPr lang="zh-TW" altLang="en-US"/>
          </a:p>
        </p:txBody>
      </p:sp>
    </p:spTree>
    <p:extLst>
      <p:ext uri="{BB962C8B-B14F-4D97-AF65-F5344CB8AC3E}">
        <p14:creationId xmlns:p14="http://schemas.microsoft.com/office/powerpoint/2010/main" val="3611865587"/>
      </p:ext>
    </p:extLst>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標題 1"/>
          <p:cNvSpPr>
            <a:spLocks noGrp="1"/>
          </p:cNvSpPr>
          <p:nvPr>
            <p:ph type="title"/>
          </p:nvPr>
        </p:nvSpPr>
        <p:spPr>
          <a:xfrm>
            <a:off x="696913" y="333375"/>
            <a:ext cx="7772400" cy="719138"/>
          </a:xfrm>
        </p:spPr>
        <p:txBody>
          <a:bodyPr>
            <a:normAutofit fontScale="90000"/>
          </a:bodyPr>
          <a:lstStyle/>
          <a:p>
            <a:pPr algn="ctr">
              <a:defRPr/>
            </a:pPr>
            <a:r>
              <a:rPr lang="zh-TW" altLang="en-US" b="1" smtClean="0">
                <a:solidFill>
                  <a:srgbClr val="FF0000"/>
                </a:solidFill>
              </a:rPr>
              <a:t>評分及格最低標</a:t>
            </a:r>
            <a:r>
              <a:rPr lang="en-US" altLang="zh-TW" b="1" smtClean="0">
                <a:solidFill>
                  <a:srgbClr val="FF0000"/>
                </a:solidFill>
              </a:rPr>
              <a:t>—</a:t>
            </a:r>
            <a:r>
              <a:rPr lang="zh-TW" altLang="en-US" b="1" smtClean="0">
                <a:solidFill>
                  <a:srgbClr val="FF0000"/>
                </a:solidFill>
              </a:rPr>
              <a:t>比價</a:t>
            </a:r>
            <a:r>
              <a:rPr lang="en-US" altLang="zh-TW" b="1" smtClean="0">
                <a:solidFill>
                  <a:srgbClr val="FF0000"/>
                </a:solidFill>
              </a:rPr>
              <a:t>2</a:t>
            </a:r>
            <a:endParaRPr lang="zh-TW" altLang="en-US" smtClean="0"/>
          </a:p>
        </p:txBody>
      </p:sp>
      <p:sp>
        <p:nvSpPr>
          <p:cNvPr id="150531" name="內容版面配置區 2"/>
          <p:cNvSpPr>
            <a:spLocks noGrp="1"/>
          </p:cNvSpPr>
          <p:nvPr>
            <p:ph idx="1"/>
          </p:nvPr>
        </p:nvSpPr>
        <p:spPr>
          <a:xfrm>
            <a:off x="395288" y="1268413"/>
            <a:ext cx="8280400" cy="5184775"/>
          </a:xfrm>
        </p:spPr>
        <p:txBody>
          <a:bodyPr/>
          <a:lstStyle/>
          <a:p>
            <a:r>
              <a:rPr lang="zh-TW" altLang="zh-TW" sz="2400" b="1" smtClean="0"/>
              <a:t>政府採購法施行細則第</a:t>
            </a:r>
            <a:r>
              <a:rPr lang="en-US" altLang="zh-TW" sz="2400" b="1" smtClean="0"/>
              <a:t>71</a:t>
            </a:r>
            <a:r>
              <a:rPr lang="zh-TW" altLang="zh-TW" sz="2400" b="1" smtClean="0"/>
              <a:t>條</a:t>
            </a:r>
            <a:r>
              <a:rPr lang="en-US" altLang="zh-TW" sz="2400" b="1" smtClean="0"/>
              <a:t>    </a:t>
            </a:r>
            <a:br>
              <a:rPr lang="en-US" altLang="zh-TW" sz="2400" b="1" smtClean="0"/>
            </a:br>
            <a:r>
              <a:rPr lang="zh-TW" altLang="zh-TW" sz="2400" b="1" smtClean="0"/>
              <a:t>機關辦理查核金額以上之採購，擬決標之最低標價超過底價百分之四未逾百分之八者，</a:t>
            </a:r>
            <a:r>
              <a:rPr lang="zh-TW" altLang="zh-TW" sz="2400" b="1" smtClean="0">
                <a:solidFill>
                  <a:srgbClr val="0000FF"/>
                </a:solidFill>
              </a:rPr>
              <a:t>得先保留決標</a:t>
            </a:r>
            <a:r>
              <a:rPr lang="zh-TW" altLang="zh-TW" sz="2400" b="1" smtClean="0"/>
              <a:t>，並應敘明理由連同底價、減價經過及報價比較表或開標紀錄等相關資料，報請上級機關核准。</a:t>
            </a:r>
            <a:r>
              <a:rPr lang="en-US" altLang="zh-TW" sz="2400" b="1" smtClean="0"/>
              <a:t/>
            </a:r>
            <a:br>
              <a:rPr lang="en-US" altLang="zh-TW" sz="2400" b="1" smtClean="0"/>
            </a:br>
            <a:r>
              <a:rPr lang="zh-TW" altLang="zh-TW" sz="2400" b="1" smtClean="0"/>
              <a:t>前項決標，上級機關派員監辦者，得由監辦人員於授權範圍內當場予以核准，或由監辦人員簽報核准之。</a:t>
            </a:r>
            <a:endParaRPr lang="zh-TW" altLang="en-US" sz="2400" b="1" smtClean="0"/>
          </a:p>
        </p:txBody>
      </p:sp>
      <p:sp>
        <p:nvSpPr>
          <p:cNvPr id="3" name="投影片編號版面配置區 2"/>
          <p:cNvSpPr>
            <a:spLocks noGrp="1"/>
          </p:cNvSpPr>
          <p:nvPr>
            <p:ph type="sldNum" sz="quarter" idx="12"/>
          </p:nvPr>
        </p:nvSpPr>
        <p:spPr/>
        <p:txBody>
          <a:bodyPr/>
          <a:lstStyle/>
          <a:p>
            <a:fld id="{1118FB7C-3051-423D-B140-B22D31D849CF}" type="slidenum">
              <a:rPr lang="zh-TW" altLang="en-US" smtClean="0"/>
              <a:pPr/>
              <a:t>203</a:t>
            </a:fld>
            <a:endParaRPr lang="zh-TW" altLang="en-US"/>
          </a:p>
        </p:txBody>
      </p:sp>
    </p:spTree>
    <p:extLst>
      <p:ext uri="{BB962C8B-B14F-4D97-AF65-F5344CB8AC3E}">
        <p14:creationId xmlns:p14="http://schemas.microsoft.com/office/powerpoint/2010/main" val="2731046126"/>
      </p:ext>
    </p:extLst>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標題 1"/>
          <p:cNvSpPr>
            <a:spLocks noGrp="1"/>
          </p:cNvSpPr>
          <p:nvPr>
            <p:ph type="title"/>
          </p:nvPr>
        </p:nvSpPr>
        <p:spPr>
          <a:xfrm>
            <a:off x="684213" y="260350"/>
            <a:ext cx="7772400" cy="854075"/>
          </a:xfrm>
        </p:spPr>
        <p:txBody>
          <a:bodyPr/>
          <a:lstStyle/>
          <a:p>
            <a:pPr algn="ctr"/>
            <a:r>
              <a:rPr lang="zh-TW" altLang="en-US" b="1" smtClean="0">
                <a:solidFill>
                  <a:srgbClr val="FF0000"/>
                </a:solidFill>
              </a:rPr>
              <a:t>評分及格最低標</a:t>
            </a:r>
            <a:r>
              <a:rPr lang="en-US" altLang="zh-TW" b="1" smtClean="0">
                <a:solidFill>
                  <a:srgbClr val="FF0000"/>
                </a:solidFill>
              </a:rPr>
              <a:t>—</a:t>
            </a:r>
            <a:r>
              <a:rPr lang="zh-TW" altLang="en-US" b="1" smtClean="0">
                <a:solidFill>
                  <a:srgbClr val="FF0000"/>
                </a:solidFill>
              </a:rPr>
              <a:t>案例探討</a:t>
            </a:r>
            <a:r>
              <a:rPr lang="en-US" altLang="zh-TW" b="1" smtClean="0">
                <a:solidFill>
                  <a:srgbClr val="FF0000"/>
                </a:solidFill>
              </a:rPr>
              <a:t>1</a:t>
            </a:r>
            <a:endParaRPr lang="zh-TW" altLang="en-US" smtClean="0"/>
          </a:p>
        </p:txBody>
      </p:sp>
      <p:sp>
        <p:nvSpPr>
          <p:cNvPr id="121859" name="內容版面配置區 2"/>
          <p:cNvSpPr>
            <a:spLocks noGrp="1"/>
          </p:cNvSpPr>
          <p:nvPr>
            <p:ph idx="1"/>
          </p:nvPr>
        </p:nvSpPr>
        <p:spPr>
          <a:xfrm>
            <a:off x="395288" y="981075"/>
            <a:ext cx="8640762" cy="5194300"/>
          </a:xfrm>
        </p:spPr>
        <p:txBody>
          <a:bodyPr>
            <a:normAutofit lnSpcReduction="10000"/>
          </a:bodyPr>
          <a:lstStyle/>
          <a:p>
            <a:pPr>
              <a:defRPr/>
            </a:pPr>
            <a:r>
              <a:rPr lang="zh-TW" altLang="en-US" sz="2400" b="1" dirty="0" smtClean="0">
                <a:solidFill>
                  <a:srgbClr val="FF0000"/>
                </a:solidFill>
              </a:rPr>
              <a:t>背景說明：</a:t>
            </a:r>
            <a:r>
              <a:rPr lang="en-US" altLang="zh-TW" sz="2400" b="1" dirty="0" smtClean="0">
                <a:latin typeface="新細明體" panose="02020500000000000000" pitchFamily="18" charset="-120"/>
                <a:ea typeface="新細明體" panose="02020500000000000000" pitchFamily="18" charset="-120"/>
              </a:rPr>
              <a:t/>
            </a:r>
            <a:br>
              <a:rPr lang="en-US" altLang="zh-TW" sz="2400" b="1" dirty="0" smtClean="0">
                <a:latin typeface="新細明體" panose="02020500000000000000" pitchFamily="18" charset="-120"/>
                <a:ea typeface="新細明體" panose="02020500000000000000" pitchFamily="18" charset="-120"/>
              </a:rPr>
            </a:br>
            <a:r>
              <a:rPr lang="zh-TW" altLang="en-US" sz="2400" b="1" dirty="0" smtClean="0"/>
              <a:t>○○</a:t>
            </a:r>
            <a:r>
              <a:rPr lang="zh-TW" altLang="en-US" sz="2400" b="1" dirty="0" smtClean="0">
                <a:solidFill>
                  <a:srgbClr val="0000FF"/>
                </a:solidFill>
              </a:rPr>
              <a:t>工程採購案先</a:t>
            </a:r>
            <a:r>
              <a:rPr lang="zh-TW" altLang="zh-TW" sz="2400" b="1" dirty="0" smtClean="0">
                <a:solidFill>
                  <a:srgbClr val="0000FF"/>
                </a:solidFill>
              </a:rPr>
              <a:t>辦理</a:t>
            </a:r>
            <a:r>
              <a:rPr lang="zh-TW" altLang="en-US" sz="2400" b="1" dirty="0" smtClean="0">
                <a:solidFill>
                  <a:srgbClr val="0000FF"/>
                </a:solidFill>
              </a:rPr>
              <a:t>委託設計監造案</a:t>
            </a:r>
            <a:r>
              <a:rPr lang="zh-TW" altLang="en-US" sz="2400" b="1" dirty="0" smtClean="0"/>
              <a:t>，</a:t>
            </a:r>
            <a:r>
              <a:rPr lang="zh-TW" altLang="en-US" sz="2400" b="1" dirty="0" smtClean="0">
                <a:solidFill>
                  <a:srgbClr val="0000FF"/>
                </a:solidFill>
              </a:rPr>
              <a:t>製作預算書、圖說及單價分析表等招標文件</a:t>
            </a:r>
            <a:r>
              <a:rPr lang="zh-TW" altLang="en-US" sz="2400" b="1" dirty="0" smtClean="0"/>
              <a:t>；</a:t>
            </a:r>
            <a:r>
              <a:rPr lang="zh-TW" altLang="en-US" sz="2400" b="1" dirty="0" smtClean="0">
                <a:solidFill>
                  <a:srgbClr val="0000FF"/>
                </a:solidFill>
              </a:rPr>
              <a:t>採</a:t>
            </a:r>
            <a:r>
              <a:rPr lang="zh-TW" altLang="zh-TW" sz="2400" b="1" dirty="0" smtClean="0">
                <a:solidFill>
                  <a:srgbClr val="0000FF"/>
                </a:solidFill>
              </a:rPr>
              <a:t>公開招標</a:t>
            </a:r>
            <a:r>
              <a:rPr lang="zh-TW" altLang="en-US" sz="2400" b="1" dirty="0" smtClean="0">
                <a:solidFill>
                  <a:srgbClr val="0000FF"/>
                </a:solidFill>
                <a:latin typeface="新細明體" panose="02020500000000000000" pitchFamily="18" charset="-120"/>
                <a:ea typeface="新細明體" panose="02020500000000000000" pitchFamily="18" charset="-120"/>
              </a:rPr>
              <a:t>、</a:t>
            </a:r>
            <a:r>
              <a:rPr lang="zh-TW" altLang="zh-TW" sz="2400" b="1" dirty="0" smtClean="0">
                <a:solidFill>
                  <a:srgbClr val="0000FF"/>
                </a:solidFill>
              </a:rPr>
              <a:t>評分及格最低標。</a:t>
            </a:r>
            <a:r>
              <a:rPr lang="en-US" altLang="zh-TW" sz="2400" b="1" dirty="0" smtClean="0"/>
              <a:t/>
            </a:r>
            <a:br>
              <a:rPr lang="en-US" altLang="zh-TW" sz="2400" b="1" dirty="0" smtClean="0"/>
            </a:br>
            <a:r>
              <a:rPr lang="zh-TW" altLang="en-US" sz="2400" b="1" dirty="0" smtClean="0"/>
              <a:t>擬定</a:t>
            </a:r>
            <a:r>
              <a:rPr lang="zh-TW" altLang="en-US" sz="2400" b="1" dirty="0" smtClean="0">
                <a:latin typeface="新細明體" panose="02020500000000000000" pitchFamily="18" charset="-120"/>
                <a:ea typeface="新細明體" panose="02020500000000000000" pitchFamily="18" charset="-120"/>
              </a:rPr>
              <a:t>「</a:t>
            </a:r>
            <a:r>
              <a:rPr lang="zh-TW" altLang="zh-TW" sz="2400" b="1" dirty="0" smtClean="0">
                <a:solidFill>
                  <a:srgbClr val="0000FF"/>
                </a:solidFill>
              </a:rPr>
              <a:t>審查項目</a:t>
            </a:r>
            <a:r>
              <a:rPr lang="zh-TW" altLang="en-US" sz="2400" b="1" dirty="0" smtClean="0">
                <a:latin typeface="新細明體" panose="02020500000000000000" pitchFamily="18" charset="-120"/>
                <a:ea typeface="新細明體" panose="02020500000000000000" pitchFamily="18" charset="-120"/>
              </a:rPr>
              <a:t>」</a:t>
            </a:r>
            <a:r>
              <a:rPr lang="zh-TW" altLang="zh-TW" sz="2400" b="1" dirty="0" smtClean="0"/>
              <a:t>：履約能力、勞安執行能力、施工及品質之執行能力、工程管理之執行能力、工程專案組織能力等項目。</a:t>
            </a:r>
          </a:p>
          <a:p>
            <a:pPr>
              <a:defRPr/>
            </a:pPr>
            <a:r>
              <a:rPr lang="zh-TW" altLang="en-US" sz="2400" b="1" dirty="0" smtClean="0">
                <a:solidFill>
                  <a:srgbClr val="FF0000"/>
                </a:solidFill>
              </a:rPr>
              <a:t>政策鼓勵</a:t>
            </a:r>
            <a:r>
              <a:rPr lang="zh-TW" altLang="en-US" sz="2400" b="1" dirty="0" smtClean="0">
                <a:solidFill>
                  <a:srgbClr val="FF0000"/>
                </a:solidFill>
                <a:latin typeface="新細明體" panose="02020500000000000000" pitchFamily="18" charset="-120"/>
                <a:ea typeface="新細明體" panose="02020500000000000000" pitchFamily="18" charset="-120"/>
              </a:rPr>
              <a:t>：</a:t>
            </a:r>
            <a:r>
              <a:rPr lang="en-US" altLang="zh-TW" sz="2400" b="1" dirty="0" smtClean="0">
                <a:latin typeface="新細明體" panose="02020500000000000000" pitchFamily="18" charset="-120"/>
                <a:ea typeface="新細明體" panose="02020500000000000000" pitchFamily="18" charset="-120"/>
              </a:rPr>
              <a:t/>
            </a:r>
            <a:br>
              <a:rPr lang="en-US" altLang="zh-TW" sz="2400" b="1" dirty="0" smtClean="0">
                <a:latin typeface="新細明體" panose="02020500000000000000" pitchFamily="18" charset="-120"/>
                <a:ea typeface="新細明體" panose="02020500000000000000" pitchFamily="18" charset="-120"/>
              </a:rPr>
            </a:br>
            <a:r>
              <a:rPr lang="zh-TW" altLang="en-US" sz="2400" b="1" dirty="0" smtClean="0"/>
              <a:t>機關如經考量採購特性，而採最低標決標者，應注意避免廠商低價搶標，及衍生採購品質不良情形，工程、財物或勞務採購，可依本法施行細則第</a:t>
            </a:r>
            <a:r>
              <a:rPr lang="en-US" altLang="zh-TW" sz="2400" b="1" dirty="0" smtClean="0"/>
              <a:t>64</a:t>
            </a:r>
            <a:r>
              <a:rPr lang="zh-TW" altLang="en-US" sz="2400" b="1" dirty="0" smtClean="0"/>
              <a:t>條之</a:t>
            </a:r>
            <a:r>
              <a:rPr lang="en-US" altLang="zh-TW" sz="2400" b="1" dirty="0" smtClean="0"/>
              <a:t>2</a:t>
            </a:r>
            <a:r>
              <a:rPr lang="zh-TW" altLang="en-US" sz="2400" b="1" dirty="0" smtClean="0"/>
              <a:t>規定，就</a:t>
            </a:r>
            <a:r>
              <a:rPr lang="zh-TW" altLang="en-US" sz="2400" b="1" dirty="0" smtClean="0">
                <a:solidFill>
                  <a:srgbClr val="FF0000"/>
                </a:solidFill>
              </a:rPr>
              <a:t>廠商之經驗、能力、過去履約紀錄與獎懲情形、財務狀況等予以評分</a:t>
            </a:r>
            <a:r>
              <a:rPr lang="zh-TW" altLang="en-US" sz="2400" b="1" dirty="0" smtClean="0"/>
              <a:t>，並訂定及格分數，採評分方式審查，就資格及規格合於招標文件規定，且總平均評分在及格分數以上之廠商開價格標。工程會</a:t>
            </a:r>
            <a:r>
              <a:rPr lang="en-US" altLang="zh-TW" sz="2400" b="1" dirty="0" smtClean="0"/>
              <a:t>101</a:t>
            </a:r>
            <a:r>
              <a:rPr lang="zh-TW" altLang="en-US" sz="2400" b="1" dirty="0" smtClean="0"/>
              <a:t>年</a:t>
            </a:r>
            <a:r>
              <a:rPr lang="en-US" altLang="zh-TW" sz="2400" b="1" dirty="0" smtClean="0"/>
              <a:t>03</a:t>
            </a:r>
            <a:r>
              <a:rPr lang="zh-TW" altLang="en-US" sz="2400" b="1" dirty="0" smtClean="0"/>
              <a:t>月</a:t>
            </a:r>
            <a:r>
              <a:rPr lang="en-US" altLang="zh-TW" sz="2400" b="1" dirty="0" smtClean="0"/>
              <a:t>03</a:t>
            </a:r>
            <a:r>
              <a:rPr lang="zh-TW" altLang="en-US" sz="2400" b="1" dirty="0" smtClean="0"/>
              <a:t>日工程企字第</a:t>
            </a:r>
            <a:r>
              <a:rPr lang="en-US" altLang="zh-TW" sz="2400" b="1" dirty="0" smtClean="0"/>
              <a:t>10100073930</a:t>
            </a:r>
            <a:r>
              <a:rPr lang="zh-TW" altLang="en-US" sz="2400" b="1" dirty="0" smtClean="0"/>
              <a:t>號函</a:t>
            </a:r>
            <a:endParaRPr lang="en-US" altLang="zh-TW" sz="2400" b="1" dirty="0" smtClean="0"/>
          </a:p>
          <a:p>
            <a:pPr>
              <a:defRPr/>
            </a:pPr>
            <a:endParaRPr lang="zh-TW" altLang="en-US" sz="2400" b="1" dirty="0" smtClean="0"/>
          </a:p>
        </p:txBody>
      </p:sp>
      <p:sp>
        <p:nvSpPr>
          <p:cNvPr id="3" name="投影片編號版面配置區 2"/>
          <p:cNvSpPr>
            <a:spLocks noGrp="1"/>
          </p:cNvSpPr>
          <p:nvPr>
            <p:ph type="sldNum" sz="quarter" idx="12"/>
          </p:nvPr>
        </p:nvSpPr>
        <p:spPr/>
        <p:txBody>
          <a:bodyPr/>
          <a:lstStyle/>
          <a:p>
            <a:fld id="{1118FB7C-3051-423D-B140-B22D31D849CF}" type="slidenum">
              <a:rPr lang="zh-TW" altLang="en-US" smtClean="0"/>
              <a:pPr/>
              <a:t>204</a:t>
            </a:fld>
            <a:endParaRPr lang="zh-TW" altLang="en-US"/>
          </a:p>
        </p:txBody>
      </p:sp>
    </p:spTree>
    <p:extLst>
      <p:ext uri="{BB962C8B-B14F-4D97-AF65-F5344CB8AC3E}">
        <p14:creationId xmlns:p14="http://schemas.microsoft.com/office/powerpoint/2010/main" val="2580367444"/>
      </p:ext>
    </p:extLst>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標題 1"/>
          <p:cNvSpPr>
            <a:spLocks noGrp="1"/>
          </p:cNvSpPr>
          <p:nvPr>
            <p:ph type="title"/>
          </p:nvPr>
        </p:nvSpPr>
        <p:spPr>
          <a:xfrm>
            <a:off x="684213" y="260350"/>
            <a:ext cx="7772400" cy="854075"/>
          </a:xfrm>
        </p:spPr>
        <p:txBody>
          <a:bodyPr/>
          <a:lstStyle/>
          <a:p>
            <a:pPr algn="ctr"/>
            <a:r>
              <a:rPr lang="zh-TW" altLang="en-US" b="1" smtClean="0">
                <a:solidFill>
                  <a:srgbClr val="FF0000"/>
                </a:solidFill>
              </a:rPr>
              <a:t>評分及格最低標</a:t>
            </a:r>
            <a:r>
              <a:rPr lang="en-US" altLang="zh-TW" b="1" smtClean="0">
                <a:solidFill>
                  <a:srgbClr val="FF0000"/>
                </a:solidFill>
              </a:rPr>
              <a:t>—</a:t>
            </a:r>
            <a:r>
              <a:rPr lang="zh-TW" altLang="en-US" b="1" smtClean="0">
                <a:solidFill>
                  <a:srgbClr val="FF0000"/>
                </a:solidFill>
              </a:rPr>
              <a:t>案例探討</a:t>
            </a:r>
            <a:r>
              <a:rPr lang="en-US" altLang="zh-TW" b="1" smtClean="0">
                <a:solidFill>
                  <a:srgbClr val="FF0000"/>
                </a:solidFill>
              </a:rPr>
              <a:t>2</a:t>
            </a:r>
            <a:endParaRPr lang="zh-TW" altLang="en-US" smtClean="0"/>
          </a:p>
        </p:txBody>
      </p:sp>
      <p:sp>
        <p:nvSpPr>
          <p:cNvPr id="152579" name="內容版面配置區 2"/>
          <p:cNvSpPr>
            <a:spLocks noGrp="1"/>
          </p:cNvSpPr>
          <p:nvPr>
            <p:ph idx="1"/>
          </p:nvPr>
        </p:nvSpPr>
        <p:spPr>
          <a:xfrm>
            <a:off x="395288" y="1258888"/>
            <a:ext cx="8640762" cy="5194300"/>
          </a:xfrm>
        </p:spPr>
        <p:txBody>
          <a:bodyPr/>
          <a:lstStyle/>
          <a:p>
            <a:r>
              <a:rPr lang="zh-TW" altLang="en-US" sz="2400" b="1" smtClean="0">
                <a:solidFill>
                  <a:srgbClr val="0000FF"/>
                </a:solidFill>
              </a:rPr>
              <a:t>稽核意見</a:t>
            </a:r>
            <a:r>
              <a:rPr lang="zh-TW" altLang="en-US" sz="2400" b="1" smtClean="0">
                <a:solidFill>
                  <a:srgbClr val="0000FF"/>
                </a:solidFill>
                <a:latin typeface="新細明體" panose="02020500000000000000" pitchFamily="18" charset="-120"/>
                <a:ea typeface="新細明體" panose="02020500000000000000" pitchFamily="18" charset="-120"/>
              </a:rPr>
              <a:t>：</a:t>
            </a:r>
          </a:p>
          <a:p>
            <a:pPr>
              <a:buFont typeface="Wingdings" panose="05000000000000000000" pitchFamily="2" charset="2"/>
              <a:buChar char="l"/>
            </a:pPr>
            <a:r>
              <a:rPr lang="zh-TW" altLang="en-US" sz="2400" b="1" smtClean="0"/>
              <a:t>本案所聘評選委員之專家學者的專業領域，無法於機關擬定審查項目中發揮其專長，無法發揮專家學者智慧及專業情形：</a:t>
            </a:r>
            <a:br>
              <a:rPr lang="zh-TW" altLang="en-US" sz="2400" b="1" smtClean="0"/>
            </a:br>
            <a:r>
              <a:rPr lang="zh-TW" altLang="en-US" sz="2400" b="1" smtClean="0"/>
              <a:t>本案簽辦成立審查委員會，總額</a:t>
            </a:r>
            <a:r>
              <a:rPr lang="en-US" altLang="zh-TW" sz="2400" b="1" smtClean="0"/>
              <a:t>9</a:t>
            </a:r>
            <a:r>
              <a:rPr lang="zh-TW" altLang="en-US" sz="2400" b="1" smtClean="0"/>
              <a:t>人，其中專家學者委員為土木工程</a:t>
            </a:r>
            <a:r>
              <a:rPr lang="en-US" altLang="zh-TW" sz="2400" b="1" smtClean="0"/>
              <a:t>2</a:t>
            </a:r>
            <a:r>
              <a:rPr lang="zh-TW" altLang="en-US" sz="2400" b="1" smtClean="0"/>
              <a:t>人、水利工程</a:t>
            </a:r>
            <a:r>
              <a:rPr lang="en-US" altLang="zh-TW" sz="2400" b="1" smtClean="0"/>
              <a:t>3</a:t>
            </a:r>
            <a:r>
              <a:rPr lang="zh-TW" altLang="en-US" sz="2400" b="1" smtClean="0"/>
              <a:t>人、景觀設計</a:t>
            </a:r>
            <a:r>
              <a:rPr lang="en-US" altLang="zh-TW" sz="2400" b="1" smtClean="0"/>
              <a:t>1</a:t>
            </a:r>
            <a:r>
              <a:rPr lang="zh-TW" altLang="en-US" sz="2400" b="1" smtClean="0"/>
              <a:t>人。製作審查項目內容，理應與專家學者專長領域有關，俾能提升採購品質。經比對審查項目內容，與專家學者專長領域，乏對應之關聯性，核與工程會</a:t>
            </a:r>
            <a:r>
              <a:rPr lang="en-US" altLang="zh-TW" sz="2400" b="1" smtClean="0"/>
              <a:t>96.05.17</a:t>
            </a:r>
            <a:r>
              <a:rPr lang="zh-TW" altLang="en-US" sz="2400" b="1" smtClean="0"/>
              <a:t>工程企字第</a:t>
            </a:r>
            <a:r>
              <a:rPr lang="en-US" altLang="zh-TW" sz="2400" b="1" smtClean="0"/>
              <a:t>09600204350</a:t>
            </a:r>
            <a:r>
              <a:rPr lang="zh-TW" altLang="en-US" sz="2400" b="1" smtClean="0"/>
              <a:t>函釋略以，遴選採購評選委員，應慎重考量採購特性與委員專業之關聯性及合理比例。</a:t>
            </a:r>
            <a:r>
              <a:rPr lang="en-US" altLang="zh-TW" sz="2400" b="1" smtClean="0">
                <a:solidFill>
                  <a:srgbClr val="0000FF"/>
                </a:solidFill>
                <a:latin typeface="新細明體" panose="02020500000000000000" pitchFamily="18" charset="-120"/>
                <a:ea typeface="新細明體" panose="02020500000000000000" pitchFamily="18" charset="-120"/>
              </a:rPr>
              <a:t/>
            </a:r>
            <a:br>
              <a:rPr lang="en-US" altLang="zh-TW" sz="2400" b="1" smtClean="0">
                <a:solidFill>
                  <a:srgbClr val="0000FF"/>
                </a:solidFill>
                <a:latin typeface="新細明體" panose="02020500000000000000" pitchFamily="18" charset="-120"/>
                <a:ea typeface="新細明體" panose="02020500000000000000" pitchFamily="18" charset="-120"/>
              </a:rPr>
            </a:br>
            <a:endParaRPr lang="en-US" altLang="zh-TW" sz="2400" b="1" smtClean="0">
              <a:solidFill>
                <a:srgbClr val="0000FF"/>
              </a:solidFill>
            </a:endParaRPr>
          </a:p>
        </p:txBody>
      </p:sp>
      <p:sp>
        <p:nvSpPr>
          <p:cNvPr id="3" name="投影片編號版面配置區 2"/>
          <p:cNvSpPr>
            <a:spLocks noGrp="1"/>
          </p:cNvSpPr>
          <p:nvPr>
            <p:ph type="sldNum" sz="quarter" idx="12"/>
          </p:nvPr>
        </p:nvSpPr>
        <p:spPr/>
        <p:txBody>
          <a:bodyPr/>
          <a:lstStyle/>
          <a:p>
            <a:fld id="{1118FB7C-3051-423D-B140-B22D31D849CF}" type="slidenum">
              <a:rPr lang="zh-TW" altLang="en-US" smtClean="0"/>
              <a:pPr/>
              <a:t>205</a:t>
            </a:fld>
            <a:endParaRPr lang="zh-TW" altLang="en-US"/>
          </a:p>
        </p:txBody>
      </p:sp>
    </p:spTree>
    <p:extLst>
      <p:ext uri="{BB962C8B-B14F-4D97-AF65-F5344CB8AC3E}">
        <p14:creationId xmlns:p14="http://schemas.microsoft.com/office/powerpoint/2010/main" val="1403596015"/>
      </p:ext>
    </p:extLst>
  </p:cSld>
  <p:clrMapOvr>
    <a:masterClrMapping/>
  </p:clrMapOvr>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標題 1"/>
          <p:cNvSpPr>
            <a:spLocks noGrp="1"/>
          </p:cNvSpPr>
          <p:nvPr>
            <p:ph type="title"/>
          </p:nvPr>
        </p:nvSpPr>
        <p:spPr>
          <a:xfrm>
            <a:off x="684213" y="260350"/>
            <a:ext cx="7772400" cy="854075"/>
          </a:xfrm>
        </p:spPr>
        <p:txBody>
          <a:bodyPr/>
          <a:lstStyle/>
          <a:p>
            <a:pPr>
              <a:defRPr/>
            </a:pPr>
            <a:r>
              <a:rPr lang="zh-TW" altLang="en-US" b="1" dirty="0" smtClean="0">
                <a:solidFill>
                  <a:srgbClr val="FF0000"/>
                </a:solidFill>
                <a:latin typeface="+mn-ea"/>
                <a:ea typeface="+mn-ea"/>
              </a:rPr>
              <a:t>評分及格最低標</a:t>
            </a:r>
            <a:r>
              <a:rPr lang="en-US" altLang="zh-TW" b="1" dirty="0" smtClean="0">
                <a:solidFill>
                  <a:srgbClr val="FF0000"/>
                </a:solidFill>
                <a:latin typeface="+mn-ea"/>
                <a:ea typeface="+mn-ea"/>
              </a:rPr>
              <a:t>—</a:t>
            </a:r>
            <a:r>
              <a:rPr lang="zh-TW" altLang="en-US" b="1" dirty="0" smtClean="0">
                <a:solidFill>
                  <a:srgbClr val="FF0000"/>
                </a:solidFill>
                <a:latin typeface="+mn-ea"/>
                <a:ea typeface="+mn-ea"/>
              </a:rPr>
              <a:t>案例探討</a:t>
            </a:r>
            <a:r>
              <a:rPr lang="en-US" altLang="zh-TW" b="1" dirty="0" smtClean="0">
                <a:solidFill>
                  <a:srgbClr val="FF0000"/>
                </a:solidFill>
                <a:latin typeface="+mn-ea"/>
                <a:ea typeface="+mn-ea"/>
              </a:rPr>
              <a:t>3</a:t>
            </a:r>
            <a:endParaRPr lang="zh-TW" altLang="en-US" dirty="0" smtClean="0">
              <a:latin typeface="+mn-ea"/>
              <a:ea typeface="+mn-ea"/>
            </a:endParaRPr>
          </a:p>
        </p:txBody>
      </p:sp>
      <p:sp>
        <p:nvSpPr>
          <p:cNvPr id="3" name="矩形 2"/>
          <p:cNvSpPr/>
          <p:nvPr/>
        </p:nvSpPr>
        <p:spPr>
          <a:xfrm>
            <a:off x="684213" y="981075"/>
            <a:ext cx="7772400" cy="830263"/>
          </a:xfrm>
          <a:prstGeom prst="rect">
            <a:avLst/>
          </a:prstGeom>
        </p:spPr>
        <p:txBody>
          <a:bodyPr>
            <a:spAutoFit/>
          </a:bodyPr>
          <a:lstStyle/>
          <a:p>
            <a:pPr algn="ctr">
              <a:defRPr/>
            </a:pPr>
            <a:r>
              <a:rPr lang="zh-TW" altLang="en-US" sz="2400" b="1" u="sng" kern="100" dirty="0">
                <a:cs typeface="Times New Roman" panose="02020603050405020304" pitchFamily="18" charset="0"/>
              </a:rPr>
              <a:t>審查委員會委員</a:t>
            </a:r>
            <a:r>
              <a:rPr lang="zh-TW" altLang="zh-TW" sz="2400" b="1" u="sng" kern="100" dirty="0">
                <a:cs typeface="Times New Roman" panose="02020603050405020304" pitchFamily="18" charset="0"/>
              </a:rPr>
              <a:t>評</a:t>
            </a:r>
            <a:r>
              <a:rPr lang="zh-TW" altLang="en-US" sz="2400" b="1" u="sng" kern="100" dirty="0">
                <a:cs typeface="Times New Roman" panose="02020603050405020304" pitchFamily="18" charset="0"/>
              </a:rPr>
              <a:t>分統計</a:t>
            </a:r>
            <a:r>
              <a:rPr lang="zh-TW" altLang="zh-TW" sz="2400" b="1" u="sng" kern="100" dirty="0">
                <a:cs typeface="Times New Roman" panose="02020603050405020304" pitchFamily="18" charset="0"/>
              </a:rPr>
              <a:t>表</a:t>
            </a:r>
            <a:r>
              <a:rPr lang="zh-TW" altLang="en-US" sz="2400" b="1" u="sng" kern="100" dirty="0">
                <a:cs typeface="Times New Roman" panose="02020603050405020304" pitchFamily="18" charset="0"/>
              </a:rPr>
              <a:t> </a:t>
            </a:r>
            <a:r>
              <a:rPr lang="zh-TW" altLang="en-US" sz="2400" b="1" kern="100" dirty="0">
                <a:cs typeface="Times New Roman" panose="02020603050405020304" pitchFamily="18" charset="0"/>
              </a:rPr>
              <a:t> </a:t>
            </a:r>
            <a:r>
              <a:rPr lang="en-US" altLang="zh-TW" sz="2400" b="1" kern="100" dirty="0">
                <a:cs typeface="Times New Roman" panose="02020603050405020304" pitchFamily="18" charset="0"/>
              </a:rPr>
              <a:t>(</a:t>
            </a:r>
            <a:r>
              <a:rPr lang="zh-TW" altLang="en-US" sz="2400" b="1" kern="100" dirty="0">
                <a:cs typeface="Times New Roman" panose="02020603050405020304" pitchFamily="18" charset="0"/>
              </a:rPr>
              <a:t>總評分法</a:t>
            </a:r>
            <a:r>
              <a:rPr lang="en-US" altLang="zh-TW" sz="2400" b="1" kern="100" dirty="0">
                <a:cs typeface="Times New Roman" panose="02020603050405020304" pitchFamily="18" charset="0"/>
              </a:rPr>
              <a:t>)</a:t>
            </a:r>
          </a:p>
          <a:p>
            <a:pPr>
              <a:defRPr/>
            </a:pPr>
            <a:r>
              <a:rPr lang="zh-TW" altLang="zh-TW" sz="2400" b="1" dirty="0"/>
              <a:t>標案名稱：○○</a:t>
            </a:r>
            <a:r>
              <a:rPr lang="zh-TW" altLang="en-US" sz="2400" b="1" dirty="0"/>
              <a:t>採購案</a:t>
            </a:r>
          </a:p>
        </p:txBody>
      </p:sp>
      <p:graphicFrame>
        <p:nvGraphicFramePr>
          <p:cNvPr id="8" name="內容版面配置區 7"/>
          <p:cNvGraphicFramePr>
            <a:graphicFrameLocks noGrp="1"/>
          </p:cNvGraphicFramePr>
          <p:nvPr>
            <p:ph idx="1"/>
          </p:nvPr>
        </p:nvGraphicFramePr>
        <p:xfrm>
          <a:off x="339725" y="1817688"/>
          <a:ext cx="8461375" cy="4657725"/>
        </p:xfrm>
        <a:graphic>
          <a:graphicData uri="http://schemas.openxmlformats.org/drawingml/2006/table">
            <a:tbl>
              <a:tblPr firstRow="1" firstCol="1" lastRow="1" lastCol="1" bandRow="1" bandCol="1"/>
              <a:tblGrid>
                <a:gridCol w="1455560">
                  <a:extLst>
                    <a:ext uri="{9D8B030D-6E8A-4147-A177-3AD203B41FA5}">
                      <a16:colId xmlns:a16="http://schemas.microsoft.com/office/drawing/2014/main" xmlns="" val="20000"/>
                    </a:ext>
                  </a:extLst>
                </a:gridCol>
                <a:gridCol w="814057">
                  <a:extLst>
                    <a:ext uri="{9D8B030D-6E8A-4147-A177-3AD203B41FA5}">
                      <a16:colId xmlns:a16="http://schemas.microsoft.com/office/drawing/2014/main" xmlns="" val="20001"/>
                    </a:ext>
                  </a:extLst>
                </a:gridCol>
                <a:gridCol w="791969">
                  <a:extLst>
                    <a:ext uri="{9D8B030D-6E8A-4147-A177-3AD203B41FA5}">
                      <a16:colId xmlns:a16="http://schemas.microsoft.com/office/drawing/2014/main" xmlns="" val="20002"/>
                    </a:ext>
                  </a:extLst>
                </a:gridCol>
                <a:gridCol w="863966">
                  <a:extLst>
                    <a:ext uri="{9D8B030D-6E8A-4147-A177-3AD203B41FA5}">
                      <a16:colId xmlns:a16="http://schemas.microsoft.com/office/drawing/2014/main" xmlns="" val="20003"/>
                    </a:ext>
                  </a:extLst>
                </a:gridCol>
                <a:gridCol w="863966">
                  <a:extLst>
                    <a:ext uri="{9D8B030D-6E8A-4147-A177-3AD203B41FA5}">
                      <a16:colId xmlns:a16="http://schemas.microsoft.com/office/drawing/2014/main" xmlns="" val="20004"/>
                    </a:ext>
                  </a:extLst>
                </a:gridCol>
                <a:gridCol w="935964">
                  <a:extLst>
                    <a:ext uri="{9D8B030D-6E8A-4147-A177-3AD203B41FA5}">
                      <a16:colId xmlns:a16="http://schemas.microsoft.com/office/drawing/2014/main" xmlns="" val="20005"/>
                    </a:ext>
                  </a:extLst>
                </a:gridCol>
                <a:gridCol w="863966">
                  <a:extLst>
                    <a:ext uri="{9D8B030D-6E8A-4147-A177-3AD203B41FA5}">
                      <a16:colId xmlns:a16="http://schemas.microsoft.com/office/drawing/2014/main" xmlns="" val="20006"/>
                    </a:ext>
                  </a:extLst>
                </a:gridCol>
                <a:gridCol w="863966">
                  <a:extLst>
                    <a:ext uri="{9D8B030D-6E8A-4147-A177-3AD203B41FA5}">
                      <a16:colId xmlns:a16="http://schemas.microsoft.com/office/drawing/2014/main" xmlns="" val="20007"/>
                    </a:ext>
                  </a:extLst>
                </a:gridCol>
                <a:gridCol w="1007961">
                  <a:extLst>
                    <a:ext uri="{9D8B030D-6E8A-4147-A177-3AD203B41FA5}">
                      <a16:colId xmlns:a16="http://schemas.microsoft.com/office/drawing/2014/main" xmlns="" val="20008"/>
                    </a:ext>
                  </a:extLst>
                </a:gridCol>
              </a:tblGrid>
              <a:tr h="512457">
                <a:tc rowSpan="2">
                  <a:txBody>
                    <a:bodyPr/>
                    <a:lstStyle/>
                    <a:p>
                      <a:pPr algn="r">
                        <a:spcAft>
                          <a:spcPts val="0"/>
                        </a:spcAft>
                      </a:pPr>
                      <a:r>
                        <a:rPr lang="zh-TW" sz="1800" b="1" kern="0" dirty="0">
                          <a:effectLst/>
                          <a:latin typeface="Times New Roman" panose="02020603050405020304" pitchFamily="18" charset="0"/>
                          <a:ea typeface="標楷體" panose="03000509000000000000" pitchFamily="65" charset="-120"/>
                        </a:rPr>
                        <a:t>委員及</a:t>
                      </a:r>
                      <a:r>
                        <a:rPr lang="zh-TW" sz="1800" b="1" kern="0" dirty="0" smtClean="0">
                          <a:effectLst/>
                          <a:latin typeface="Times New Roman" panose="02020603050405020304" pitchFamily="18" charset="0"/>
                          <a:ea typeface="標楷體" panose="03000509000000000000" pitchFamily="65" charset="-120"/>
                        </a:rPr>
                        <a:t>廠商</a:t>
                      </a:r>
                      <a:endParaRPr lang="en-US" altLang="zh-TW" sz="1800" b="1" kern="0" dirty="0" smtClean="0">
                        <a:effectLst/>
                        <a:latin typeface="Times New Roman" panose="02020603050405020304" pitchFamily="18" charset="0"/>
                        <a:ea typeface="標楷體" panose="03000509000000000000" pitchFamily="65" charset="-120"/>
                      </a:endParaRPr>
                    </a:p>
                    <a:p>
                      <a:pPr algn="r">
                        <a:spcAft>
                          <a:spcPts val="0"/>
                        </a:spcAft>
                      </a:pPr>
                      <a:endParaRPr lang="en-US" altLang="zh-TW" sz="1800" b="1" kern="0" dirty="0" smtClean="0">
                        <a:effectLst/>
                        <a:latin typeface="Times New Roman" panose="02020603050405020304" pitchFamily="18" charset="0"/>
                        <a:ea typeface="標楷體" panose="03000509000000000000" pitchFamily="65" charset="-120"/>
                      </a:endParaRPr>
                    </a:p>
                    <a:p>
                      <a:pPr>
                        <a:spcAft>
                          <a:spcPts val="0"/>
                        </a:spcAft>
                      </a:pPr>
                      <a:r>
                        <a:rPr lang="zh-TW" sz="1800" b="1" kern="0" dirty="0" smtClean="0">
                          <a:effectLst/>
                          <a:latin typeface="Times New Roman" panose="02020603050405020304" pitchFamily="18" charset="0"/>
                          <a:ea typeface="標楷體" panose="03000509000000000000" pitchFamily="65" charset="-120"/>
                        </a:rPr>
                        <a:t>評選項目</a:t>
                      </a:r>
                      <a:endParaRPr lang="en-US" altLang="zh-TW" sz="1800" b="1" kern="0" dirty="0" smtClean="0">
                        <a:effectLst/>
                        <a:latin typeface="Times New Roman" panose="02020603050405020304" pitchFamily="18" charset="0"/>
                        <a:ea typeface="標楷體" panose="03000509000000000000" pitchFamily="65" charset="-120"/>
                      </a:endParaRPr>
                    </a:p>
                    <a:p>
                      <a:pPr>
                        <a:spcAft>
                          <a:spcPts val="0"/>
                        </a:spcAft>
                      </a:pPr>
                      <a:r>
                        <a:rPr lang="zh-TW" sz="1800" b="1" kern="0" dirty="0" smtClean="0">
                          <a:effectLst/>
                          <a:latin typeface="Times New Roman" panose="02020603050405020304" pitchFamily="18" charset="0"/>
                          <a:ea typeface="標楷體" panose="03000509000000000000" pitchFamily="65" charset="-120"/>
                        </a:rPr>
                        <a:t>及</a:t>
                      </a:r>
                      <a:r>
                        <a:rPr lang="zh-TW" sz="1800" b="1" kern="0" dirty="0">
                          <a:effectLst/>
                          <a:latin typeface="Times New Roman" panose="02020603050405020304" pitchFamily="18" charset="0"/>
                          <a:ea typeface="標楷體" panose="03000509000000000000" pitchFamily="65" charset="-120"/>
                        </a:rPr>
                        <a:t>配分</a:t>
                      </a:r>
                      <a:endParaRPr lang="zh-TW" sz="1800" b="1" kern="100" dirty="0">
                        <a:effectLst/>
                        <a:latin typeface="Times New Roman" panose="02020603050405020304" pitchFamily="18" charset="0"/>
                        <a:ea typeface="新細明體" panose="02020500000000000000" pitchFamily="18" charset="-120"/>
                      </a:endParaRPr>
                    </a:p>
                  </a:txBody>
                  <a:tcPr marL="64223" marR="64223"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ap="flat" cmpd="sng" algn="ctr">
                      <a:solidFill>
                        <a:srgbClr val="000000"/>
                      </a:solidFill>
                      <a:prstDash val="solid"/>
                      <a:round/>
                      <a:headEnd type="none" w="med" len="med"/>
                      <a:tailEnd type="none" w="med" len="med"/>
                    </a:lnTlToBr>
                  </a:tcPr>
                </a:tc>
                <a:tc gridSpan="2">
                  <a:txBody>
                    <a:bodyPr/>
                    <a:lstStyle/>
                    <a:p>
                      <a:pPr algn="ctr">
                        <a:spcAft>
                          <a:spcPts val="0"/>
                        </a:spcAft>
                      </a:pPr>
                      <a:r>
                        <a:rPr lang="zh-TW" sz="2000" b="1" kern="0" dirty="0">
                          <a:effectLst/>
                          <a:latin typeface="Times New Roman" panose="02020603050405020304" pitchFamily="18" charset="0"/>
                          <a:ea typeface="標楷體" panose="03000509000000000000" pitchFamily="65" charset="-120"/>
                        </a:rPr>
                        <a:t>編號</a:t>
                      </a:r>
                      <a:r>
                        <a:rPr lang="en-US" sz="2000" b="1" kern="0" dirty="0">
                          <a:effectLst/>
                          <a:latin typeface="Times New Roman" panose="02020603050405020304" pitchFamily="18" charset="0"/>
                          <a:ea typeface="標楷體" panose="03000509000000000000" pitchFamily="65" charset="-120"/>
                        </a:rPr>
                        <a:t>1</a:t>
                      </a:r>
                      <a:endParaRPr lang="zh-TW" sz="2000" b="1" kern="100" dirty="0">
                        <a:effectLst/>
                        <a:latin typeface="Times New Roman" panose="02020603050405020304" pitchFamily="18" charset="0"/>
                        <a:ea typeface="新細明體" panose="02020500000000000000" pitchFamily="18" charset="-120"/>
                      </a:endParaRPr>
                    </a:p>
                  </a:txBody>
                  <a:tcPr marL="64223" marR="64223"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TW" altLang="en-US"/>
                    </a:p>
                  </a:txBody>
                  <a:tcPr/>
                </a:tc>
                <a:tc gridSpan="2">
                  <a:txBody>
                    <a:bodyPr/>
                    <a:lstStyle/>
                    <a:p>
                      <a:pPr algn="ctr">
                        <a:spcAft>
                          <a:spcPts val="0"/>
                        </a:spcAft>
                      </a:pPr>
                      <a:r>
                        <a:rPr lang="zh-TW" sz="2000" b="1" kern="0" dirty="0">
                          <a:effectLst/>
                          <a:latin typeface="Times New Roman" panose="02020603050405020304" pitchFamily="18" charset="0"/>
                          <a:ea typeface="標楷體" panose="03000509000000000000" pitchFamily="65" charset="-120"/>
                        </a:rPr>
                        <a:t>編號</a:t>
                      </a:r>
                      <a:r>
                        <a:rPr lang="en-US" sz="2000" b="1" kern="0" dirty="0">
                          <a:effectLst/>
                          <a:latin typeface="Times New Roman" panose="02020603050405020304" pitchFamily="18" charset="0"/>
                          <a:ea typeface="標楷體" panose="03000509000000000000" pitchFamily="65" charset="-120"/>
                        </a:rPr>
                        <a:t>2</a:t>
                      </a:r>
                      <a:endParaRPr lang="zh-TW" sz="2000" b="1" kern="100" dirty="0">
                        <a:effectLst/>
                        <a:latin typeface="Times New Roman" panose="02020603050405020304" pitchFamily="18" charset="0"/>
                        <a:ea typeface="新細明體" panose="02020500000000000000" pitchFamily="18" charset="-120"/>
                      </a:endParaRPr>
                    </a:p>
                  </a:txBody>
                  <a:tcPr marL="64223" marR="64223"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TW" altLang="en-US"/>
                    </a:p>
                  </a:txBody>
                  <a:tcPr/>
                </a:tc>
                <a:tc gridSpan="2">
                  <a:txBody>
                    <a:bodyPr/>
                    <a:lstStyle/>
                    <a:p>
                      <a:pPr algn="ctr">
                        <a:spcAft>
                          <a:spcPts val="0"/>
                        </a:spcAft>
                      </a:pPr>
                      <a:r>
                        <a:rPr lang="zh-TW" sz="2000" b="1" kern="0" dirty="0">
                          <a:effectLst/>
                          <a:latin typeface="Times New Roman" panose="02020603050405020304" pitchFamily="18" charset="0"/>
                          <a:ea typeface="標楷體" panose="03000509000000000000" pitchFamily="65" charset="-120"/>
                        </a:rPr>
                        <a:t>編號</a:t>
                      </a:r>
                      <a:r>
                        <a:rPr lang="en-US" sz="2000" b="1" kern="0" dirty="0">
                          <a:effectLst/>
                          <a:latin typeface="Times New Roman" panose="02020603050405020304" pitchFamily="18" charset="0"/>
                          <a:ea typeface="標楷體" panose="03000509000000000000" pitchFamily="65" charset="-120"/>
                        </a:rPr>
                        <a:t>3</a:t>
                      </a:r>
                      <a:endParaRPr lang="zh-TW" sz="2000" b="1" kern="100" dirty="0">
                        <a:effectLst/>
                        <a:latin typeface="Times New Roman" panose="02020603050405020304" pitchFamily="18" charset="0"/>
                        <a:ea typeface="新細明體" panose="02020500000000000000" pitchFamily="18" charset="-120"/>
                      </a:endParaRPr>
                    </a:p>
                  </a:txBody>
                  <a:tcPr marL="64223" marR="64223"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hMerge="1">
                  <a:txBody>
                    <a:bodyPr/>
                    <a:lstStyle/>
                    <a:p>
                      <a:endParaRPr lang="zh-TW" altLang="en-US"/>
                    </a:p>
                  </a:txBody>
                  <a:tcPr/>
                </a:tc>
                <a:tc gridSpan="2">
                  <a:txBody>
                    <a:bodyPr/>
                    <a:lstStyle/>
                    <a:p>
                      <a:pPr algn="ctr">
                        <a:spcAft>
                          <a:spcPts val="0"/>
                        </a:spcAft>
                      </a:pPr>
                      <a:r>
                        <a:rPr lang="zh-TW" sz="2000" b="1" kern="0">
                          <a:effectLst/>
                          <a:latin typeface="Times New Roman" panose="02020603050405020304" pitchFamily="18" charset="0"/>
                          <a:ea typeface="標楷體" panose="03000509000000000000" pitchFamily="65" charset="-120"/>
                        </a:rPr>
                        <a:t>編號</a:t>
                      </a:r>
                      <a:r>
                        <a:rPr lang="en-US" sz="2000" b="1" kern="0">
                          <a:effectLst/>
                          <a:latin typeface="Times New Roman" panose="02020603050405020304" pitchFamily="18" charset="0"/>
                          <a:ea typeface="標楷體" panose="03000509000000000000" pitchFamily="65" charset="-120"/>
                        </a:rPr>
                        <a:t>4</a:t>
                      </a:r>
                      <a:endParaRPr lang="zh-TW" sz="2000" b="1" kern="100">
                        <a:effectLst/>
                        <a:latin typeface="Times New Roman" panose="02020603050405020304" pitchFamily="18" charset="0"/>
                        <a:ea typeface="新細明體" panose="02020500000000000000" pitchFamily="18" charset="-120"/>
                      </a:endParaRPr>
                    </a:p>
                  </a:txBody>
                  <a:tcPr marL="64223" marR="64223"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TW" altLang="en-US"/>
                    </a:p>
                  </a:txBody>
                  <a:tcPr/>
                </a:tc>
                <a:extLst>
                  <a:ext uri="{0D108BD9-81ED-4DB2-BD59-A6C34878D82A}">
                    <a16:rowId xmlns:a16="http://schemas.microsoft.com/office/drawing/2014/main" xmlns="" val="10000"/>
                  </a:ext>
                </a:extLst>
              </a:tr>
              <a:tr h="584819">
                <a:tc vMerge="1">
                  <a:txBody>
                    <a:bodyPr/>
                    <a:lstStyle/>
                    <a:p>
                      <a:endParaRPr lang="zh-TW" altLang="en-US"/>
                    </a:p>
                  </a:txBody>
                  <a:tcPr/>
                </a:tc>
                <a:tc>
                  <a:txBody>
                    <a:bodyPr/>
                    <a:lstStyle/>
                    <a:p>
                      <a:pPr algn="ctr">
                        <a:spcAft>
                          <a:spcPts val="0"/>
                        </a:spcAft>
                      </a:pPr>
                      <a:r>
                        <a:rPr lang="zh-TW" sz="1600" b="1" kern="0" dirty="0">
                          <a:effectLst/>
                          <a:latin typeface="Times New Roman" panose="02020603050405020304" pitchFamily="18" charset="0"/>
                          <a:ea typeface="標楷體" panose="03000509000000000000" pitchFamily="65" charset="-120"/>
                        </a:rPr>
                        <a:t>甲廠商</a:t>
                      </a:r>
                      <a:endParaRPr lang="zh-TW" sz="1600" b="1" kern="100" dirty="0">
                        <a:effectLst/>
                        <a:latin typeface="Times New Roman" panose="02020603050405020304" pitchFamily="18" charset="0"/>
                        <a:ea typeface="新細明體" panose="02020500000000000000" pitchFamily="18" charset="-120"/>
                      </a:endParaRPr>
                    </a:p>
                  </a:txBody>
                  <a:tcPr marL="64223" marR="64223"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spcAft>
                          <a:spcPts val="0"/>
                        </a:spcAft>
                      </a:pPr>
                      <a:r>
                        <a:rPr lang="zh-TW" sz="1600" b="1" kern="0" dirty="0">
                          <a:effectLst/>
                          <a:latin typeface="Times New Roman" panose="02020603050405020304" pitchFamily="18" charset="0"/>
                          <a:ea typeface="標楷體" panose="03000509000000000000" pitchFamily="65" charset="-120"/>
                        </a:rPr>
                        <a:t>乙廠商</a:t>
                      </a:r>
                      <a:endParaRPr lang="zh-TW" sz="1600" b="1" kern="100" dirty="0">
                        <a:effectLst/>
                        <a:latin typeface="Times New Roman" panose="02020603050405020304" pitchFamily="18" charset="0"/>
                        <a:ea typeface="新細明體" panose="02020500000000000000" pitchFamily="18" charset="-120"/>
                      </a:endParaRPr>
                    </a:p>
                  </a:txBody>
                  <a:tcPr marL="64223" marR="64223"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spcAft>
                          <a:spcPts val="0"/>
                        </a:spcAft>
                      </a:pPr>
                      <a:r>
                        <a:rPr lang="zh-TW" sz="1600" b="1" kern="0" dirty="0">
                          <a:effectLst/>
                          <a:latin typeface="Times New Roman" panose="02020603050405020304" pitchFamily="18" charset="0"/>
                          <a:ea typeface="標楷體" panose="03000509000000000000" pitchFamily="65" charset="-120"/>
                        </a:rPr>
                        <a:t>甲廠商</a:t>
                      </a:r>
                      <a:endParaRPr lang="zh-TW" sz="1600" b="1" kern="100" dirty="0">
                        <a:effectLst/>
                        <a:latin typeface="Times New Roman" panose="02020603050405020304" pitchFamily="18" charset="0"/>
                        <a:ea typeface="新細明體" panose="02020500000000000000" pitchFamily="18" charset="-120"/>
                      </a:endParaRPr>
                    </a:p>
                  </a:txBody>
                  <a:tcPr marL="64223" marR="64223"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spcAft>
                          <a:spcPts val="0"/>
                        </a:spcAft>
                      </a:pPr>
                      <a:r>
                        <a:rPr lang="zh-TW" sz="1600" b="1" kern="0" dirty="0">
                          <a:effectLst/>
                          <a:latin typeface="Times New Roman" panose="02020603050405020304" pitchFamily="18" charset="0"/>
                          <a:ea typeface="標楷體" panose="03000509000000000000" pitchFamily="65" charset="-120"/>
                        </a:rPr>
                        <a:t>乙廠商</a:t>
                      </a:r>
                      <a:endParaRPr lang="zh-TW" sz="1600" b="1" kern="100" dirty="0">
                        <a:effectLst/>
                        <a:latin typeface="Times New Roman" panose="02020603050405020304" pitchFamily="18" charset="0"/>
                        <a:ea typeface="新細明體" panose="02020500000000000000" pitchFamily="18" charset="-120"/>
                      </a:endParaRPr>
                    </a:p>
                  </a:txBody>
                  <a:tcPr marL="64223" marR="64223"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spcAft>
                          <a:spcPts val="0"/>
                        </a:spcAft>
                      </a:pPr>
                      <a:r>
                        <a:rPr lang="zh-TW" sz="1600" b="1" kern="0" dirty="0">
                          <a:effectLst/>
                          <a:latin typeface="Times New Roman" panose="02020603050405020304" pitchFamily="18" charset="0"/>
                          <a:ea typeface="標楷體" panose="03000509000000000000" pitchFamily="65" charset="-120"/>
                        </a:rPr>
                        <a:t>甲廠商</a:t>
                      </a:r>
                      <a:endParaRPr lang="zh-TW" sz="1600" b="1" kern="100" dirty="0">
                        <a:effectLst/>
                        <a:latin typeface="Times New Roman" panose="02020603050405020304" pitchFamily="18" charset="0"/>
                        <a:ea typeface="新細明體" panose="02020500000000000000" pitchFamily="18" charset="-120"/>
                      </a:endParaRPr>
                    </a:p>
                  </a:txBody>
                  <a:tcPr marL="64223" marR="64223"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00"/>
                    </a:solidFill>
                  </a:tcPr>
                </a:tc>
                <a:tc>
                  <a:txBody>
                    <a:bodyPr/>
                    <a:lstStyle/>
                    <a:p>
                      <a:pPr algn="ctr">
                        <a:spcAft>
                          <a:spcPts val="0"/>
                        </a:spcAft>
                      </a:pPr>
                      <a:r>
                        <a:rPr lang="zh-TW" sz="1600" b="1" kern="0" dirty="0">
                          <a:effectLst/>
                          <a:latin typeface="Times New Roman" panose="02020603050405020304" pitchFamily="18" charset="0"/>
                          <a:ea typeface="標楷體" panose="03000509000000000000" pitchFamily="65" charset="-120"/>
                        </a:rPr>
                        <a:t>乙廠商</a:t>
                      </a:r>
                      <a:endParaRPr lang="zh-TW" sz="1600" b="1" kern="100" dirty="0">
                        <a:effectLst/>
                        <a:latin typeface="Times New Roman" panose="02020603050405020304" pitchFamily="18" charset="0"/>
                        <a:ea typeface="新細明體" panose="02020500000000000000" pitchFamily="18" charset="-120"/>
                      </a:endParaRPr>
                    </a:p>
                  </a:txBody>
                  <a:tcPr marL="64223" marR="64223"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00"/>
                    </a:solidFill>
                  </a:tcPr>
                </a:tc>
                <a:tc>
                  <a:txBody>
                    <a:bodyPr/>
                    <a:lstStyle/>
                    <a:p>
                      <a:pPr algn="ctr">
                        <a:spcAft>
                          <a:spcPts val="0"/>
                        </a:spcAft>
                      </a:pPr>
                      <a:r>
                        <a:rPr lang="zh-TW" sz="1600" b="1" kern="0" dirty="0">
                          <a:effectLst/>
                          <a:latin typeface="Times New Roman" panose="02020603050405020304" pitchFamily="18" charset="0"/>
                          <a:ea typeface="標楷體" panose="03000509000000000000" pitchFamily="65" charset="-120"/>
                        </a:rPr>
                        <a:t>甲廠商</a:t>
                      </a:r>
                      <a:endParaRPr lang="zh-TW" sz="1600" b="1" kern="100" dirty="0">
                        <a:effectLst/>
                        <a:latin typeface="Times New Roman" panose="02020603050405020304" pitchFamily="18" charset="0"/>
                        <a:ea typeface="新細明體" panose="02020500000000000000" pitchFamily="18" charset="-120"/>
                      </a:endParaRPr>
                    </a:p>
                  </a:txBody>
                  <a:tcPr marL="64223" marR="64223"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spcAft>
                          <a:spcPts val="0"/>
                        </a:spcAft>
                      </a:pPr>
                      <a:r>
                        <a:rPr lang="zh-TW" sz="1600" b="1" kern="0" dirty="0">
                          <a:effectLst/>
                          <a:latin typeface="Times New Roman" panose="02020603050405020304" pitchFamily="18" charset="0"/>
                          <a:ea typeface="標楷體" panose="03000509000000000000" pitchFamily="65" charset="-120"/>
                        </a:rPr>
                        <a:t>乙廠商</a:t>
                      </a:r>
                      <a:endParaRPr lang="zh-TW" sz="1600" b="1" kern="100" dirty="0">
                        <a:effectLst/>
                        <a:latin typeface="Times New Roman" panose="02020603050405020304" pitchFamily="18" charset="0"/>
                        <a:ea typeface="新細明體" panose="02020500000000000000" pitchFamily="18" charset="-120"/>
                      </a:endParaRPr>
                    </a:p>
                  </a:txBody>
                  <a:tcPr marL="64223" marR="64223"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609598">
                <a:tc>
                  <a:txBody>
                    <a:bodyPr/>
                    <a:lstStyle/>
                    <a:p>
                      <a:pPr algn="ctr">
                        <a:spcAft>
                          <a:spcPts val="0"/>
                        </a:spcAft>
                      </a:pPr>
                      <a:r>
                        <a:rPr lang="zh-TW" sz="2000" b="1" kern="0" dirty="0">
                          <a:effectLst/>
                          <a:latin typeface="Times New Roman" panose="02020603050405020304" pitchFamily="18" charset="0"/>
                          <a:ea typeface="標楷體" panose="03000509000000000000" pitchFamily="65" charset="-120"/>
                        </a:rPr>
                        <a:t>項目</a:t>
                      </a:r>
                      <a:r>
                        <a:rPr lang="zh-TW" sz="2000" b="1" kern="0" dirty="0" smtClean="0">
                          <a:effectLst/>
                          <a:latin typeface="Times New Roman" panose="02020603050405020304" pitchFamily="18" charset="0"/>
                          <a:ea typeface="標楷體" panose="03000509000000000000" pitchFamily="65" charset="-120"/>
                        </a:rPr>
                        <a:t>一</a:t>
                      </a:r>
                      <a:r>
                        <a:rPr lang="en-US" sz="2000" b="1" kern="0" dirty="0" smtClean="0">
                          <a:effectLst/>
                          <a:latin typeface="Times New Roman" panose="02020603050405020304" pitchFamily="18" charset="0"/>
                          <a:ea typeface="標楷體" panose="03000509000000000000" pitchFamily="65" charset="-120"/>
                        </a:rPr>
                        <a:t>(35</a:t>
                      </a:r>
                      <a:r>
                        <a:rPr lang="en-US" sz="2000" b="1" kern="0" dirty="0">
                          <a:effectLst/>
                          <a:latin typeface="Times New Roman" panose="02020603050405020304" pitchFamily="18" charset="0"/>
                          <a:ea typeface="標楷體" panose="03000509000000000000" pitchFamily="65" charset="-120"/>
                        </a:rPr>
                        <a:t>%)</a:t>
                      </a:r>
                      <a:endParaRPr lang="zh-TW" sz="2000" b="1" kern="100" dirty="0">
                        <a:effectLst/>
                        <a:latin typeface="Times New Roman" panose="02020603050405020304" pitchFamily="18" charset="0"/>
                        <a:ea typeface="新細明體" panose="02020500000000000000" pitchFamily="18" charset="-120"/>
                      </a:endParaRPr>
                    </a:p>
                  </a:txBody>
                  <a:tcPr marL="64223" marR="64223"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000" b="1" kern="0" dirty="0">
                          <a:effectLst/>
                          <a:latin typeface="Times New Roman" panose="02020603050405020304" pitchFamily="18" charset="0"/>
                          <a:ea typeface="標楷體" panose="03000509000000000000" pitchFamily="65" charset="-120"/>
                        </a:rPr>
                        <a:t>30</a:t>
                      </a:r>
                      <a:endParaRPr lang="zh-TW" sz="2000" b="1" kern="100" dirty="0">
                        <a:effectLst/>
                        <a:latin typeface="Times New Roman" panose="02020603050405020304" pitchFamily="18" charset="0"/>
                        <a:ea typeface="新細明體" panose="02020500000000000000" pitchFamily="18" charset="-120"/>
                      </a:endParaRPr>
                    </a:p>
                  </a:txBody>
                  <a:tcPr marL="64223" marR="64223"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000" b="1" kern="0">
                          <a:effectLst/>
                          <a:latin typeface="Times New Roman" panose="02020603050405020304" pitchFamily="18" charset="0"/>
                          <a:ea typeface="標楷體" panose="03000509000000000000" pitchFamily="65" charset="-120"/>
                        </a:rPr>
                        <a:t>29</a:t>
                      </a:r>
                      <a:endParaRPr lang="zh-TW" sz="2000" b="1" kern="100">
                        <a:effectLst/>
                        <a:latin typeface="Times New Roman" panose="02020603050405020304" pitchFamily="18" charset="0"/>
                        <a:ea typeface="新細明體" panose="02020500000000000000" pitchFamily="18" charset="-120"/>
                      </a:endParaRPr>
                    </a:p>
                  </a:txBody>
                  <a:tcPr marL="64223" marR="64223"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000" b="1" kern="0">
                          <a:effectLst/>
                          <a:latin typeface="Times New Roman" panose="02020603050405020304" pitchFamily="18" charset="0"/>
                          <a:ea typeface="標楷體" panose="03000509000000000000" pitchFamily="65" charset="-120"/>
                        </a:rPr>
                        <a:t>25</a:t>
                      </a:r>
                      <a:endParaRPr lang="zh-TW" sz="2000" b="1" kern="100">
                        <a:effectLst/>
                        <a:latin typeface="Times New Roman" panose="02020603050405020304" pitchFamily="18" charset="0"/>
                        <a:ea typeface="新細明體" panose="02020500000000000000" pitchFamily="18" charset="-120"/>
                      </a:endParaRPr>
                    </a:p>
                  </a:txBody>
                  <a:tcPr marL="64223" marR="64223"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000" b="1" kern="0" dirty="0">
                          <a:effectLst/>
                          <a:latin typeface="Times New Roman" panose="02020603050405020304" pitchFamily="18" charset="0"/>
                          <a:ea typeface="標楷體" panose="03000509000000000000" pitchFamily="65" charset="-120"/>
                        </a:rPr>
                        <a:t>28</a:t>
                      </a:r>
                      <a:endParaRPr lang="zh-TW" sz="2000" b="1" kern="100" dirty="0">
                        <a:effectLst/>
                        <a:latin typeface="Times New Roman" panose="02020603050405020304" pitchFamily="18" charset="0"/>
                        <a:ea typeface="新細明體" panose="02020500000000000000" pitchFamily="18" charset="-120"/>
                      </a:endParaRPr>
                    </a:p>
                  </a:txBody>
                  <a:tcPr marL="64223" marR="64223"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400" b="1" kern="0">
                          <a:effectLst/>
                          <a:latin typeface="Times New Roman" panose="02020603050405020304" pitchFamily="18" charset="0"/>
                          <a:ea typeface="標楷體" panose="03000509000000000000" pitchFamily="65" charset="-120"/>
                        </a:rPr>
                        <a:t>20</a:t>
                      </a:r>
                      <a:endParaRPr lang="zh-TW" sz="2400" b="1" kern="100">
                        <a:effectLst/>
                        <a:latin typeface="Times New Roman" panose="02020603050405020304" pitchFamily="18" charset="0"/>
                        <a:ea typeface="新細明體" panose="02020500000000000000" pitchFamily="18" charset="-120"/>
                      </a:endParaRPr>
                    </a:p>
                  </a:txBody>
                  <a:tcPr marL="64223" marR="64223"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spcAft>
                          <a:spcPts val="0"/>
                        </a:spcAft>
                      </a:pPr>
                      <a:r>
                        <a:rPr lang="en-US" sz="2400" b="1" kern="0" dirty="0">
                          <a:effectLst/>
                          <a:latin typeface="Times New Roman" panose="02020603050405020304" pitchFamily="18" charset="0"/>
                          <a:ea typeface="標楷體" panose="03000509000000000000" pitchFamily="65" charset="-120"/>
                        </a:rPr>
                        <a:t>30</a:t>
                      </a:r>
                      <a:endParaRPr lang="zh-TW" sz="2400" b="1" kern="100" dirty="0">
                        <a:effectLst/>
                        <a:latin typeface="Times New Roman" panose="02020603050405020304" pitchFamily="18" charset="0"/>
                        <a:ea typeface="新細明體" panose="02020500000000000000" pitchFamily="18" charset="-120"/>
                      </a:endParaRPr>
                    </a:p>
                  </a:txBody>
                  <a:tcPr marL="64223" marR="64223"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spcAft>
                          <a:spcPts val="0"/>
                        </a:spcAft>
                      </a:pPr>
                      <a:r>
                        <a:rPr lang="en-US" sz="2000" b="1" kern="0">
                          <a:effectLst/>
                          <a:latin typeface="Times New Roman" panose="02020603050405020304" pitchFamily="18" charset="0"/>
                          <a:ea typeface="標楷體" panose="03000509000000000000" pitchFamily="65" charset="-120"/>
                        </a:rPr>
                        <a:t>30</a:t>
                      </a:r>
                      <a:endParaRPr lang="zh-TW" sz="2000" b="1" kern="100">
                        <a:effectLst/>
                        <a:latin typeface="Times New Roman" panose="02020603050405020304" pitchFamily="18" charset="0"/>
                        <a:ea typeface="新細明體" panose="02020500000000000000" pitchFamily="18" charset="-120"/>
                      </a:endParaRPr>
                    </a:p>
                  </a:txBody>
                  <a:tcPr marL="64223" marR="64223"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000" b="1" kern="0">
                          <a:effectLst/>
                          <a:latin typeface="Times New Roman" panose="02020603050405020304" pitchFamily="18" charset="0"/>
                          <a:ea typeface="標楷體" panose="03000509000000000000" pitchFamily="65" charset="-120"/>
                        </a:rPr>
                        <a:t>28</a:t>
                      </a:r>
                      <a:endParaRPr lang="zh-TW" sz="2000" b="1" kern="100">
                        <a:effectLst/>
                        <a:latin typeface="Times New Roman" panose="02020603050405020304" pitchFamily="18" charset="0"/>
                        <a:ea typeface="新細明體" panose="02020500000000000000" pitchFamily="18" charset="-120"/>
                      </a:endParaRPr>
                    </a:p>
                  </a:txBody>
                  <a:tcPr marL="64223" marR="64223"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609598">
                <a:tc>
                  <a:txBody>
                    <a:bodyPr/>
                    <a:lstStyle/>
                    <a:p>
                      <a:pPr algn="ctr">
                        <a:spcAft>
                          <a:spcPts val="0"/>
                        </a:spcAft>
                      </a:pPr>
                      <a:r>
                        <a:rPr lang="zh-TW" sz="2000" b="1" kern="0">
                          <a:effectLst/>
                          <a:latin typeface="Times New Roman" panose="02020603050405020304" pitchFamily="18" charset="0"/>
                          <a:ea typeface="標楷體" panose="03000509000000000000" pitchFamily="65" charset="-120"/>
                        </a:rPr>
                        <a:t>項目二 </a:t>
                      </a:r>
                      <a:r>
                        <a:rPr lang="en-US" sz="2000" b="1" kern="0">
                          <a:effectLst/>
                          <a:latin typeface="Times New Roman" panose="02020603050405020304" pitchFamily="18" charset="0"/>
                          <a:ea typeface="標楷體" panose="03000509000000000000" pitchFamily="65" charset="-120"/>
                        </a:rPr>
                        <a:t>  (25%)</a:t>
                      </a:r>
                      <a:endParaRPr lang="zh-TW" sz="2000" b="1" kern="100">
                        <a:effectLst/>
                        <a:latin typeface="Times New Roman" panose="02020603050405020304" pitchFamily="18" charset="0"/>
                        <a:ea typeface="新細明體" panose="02020500000000000000" pitchFamily="18" charset="-120"/>
                      </a:endParaRPr>
                    </a:p>
                  </a:txBody>
                  <a:tcPr marL="64223" marR="64223"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000" b="1" kern="0">
                          <a:effectLst/>
                          <a:latin typeface="Times New Roman" panose="02020603050405020304" pitchFamily="18" charset="0"/>
                          <a:ea typeface="標楷體" panose="03000509000000000000" pitchFamily="65" charset="-120"/>
                        </a:rPr>
                        <a:t>18</a:t>
                      </a:r>
                      <a:endParaRPr lang="zh-TW" sz="2000" b="1" kern="100">
                        <a:effectLst/>
                        <a:latin typeface="Times New Roman" panose="02020603050405020304" pitchFamily="18" charset="0"/>
                        <a:ea typeface="新細明體" panose="02020500000000000000" pitchFamily="18" charset="-120"/>
                      </a:endParaRPr>
                    </a:p>
                  </a:txBody>
                  <a:tcPr marL="64223" marR="64223"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000" b="1" kern="0">
                          <a:effectLst/>
                          <a:latin typeface="Times New Roman" panose="02020603050405020304" pitchFamily="18" charset="0"/>
                          <a:ea typeface="標楷體" panose="03000509000000000000" pitchFamily="65" charset="-120"/>
                        </a:rPr>
                        <a:t>20</a:t>
                      </a:r>
                      <a:endParaRPr lang="zh-TW" sz="2000" b="1" kern="100">
                        <a:effectLst/>
                        <a:latin typeface="Times New Roman" panose="02020603050405020304" pitchFamily="18" charset="0"/>
                        <a:ea typeface="新細明體" panose="02020500000000000000" pitchFamily="18" charset="-120"/>
                      </a:endParaRPr>
                    </a:p>
                  </a:txBody>
                  <a:tcPr marL="64223" marR="64223"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000" b="1" kern="0">
                          <a:effectLst/>
                          <a:latin typeface="Times New Roman" panose="02020603050405020304" pitchFamily="18" charset="0"/>
                          <a:ea typeface="標楷體" panose="03000509000000000000" pitchFamily="65" charset="-120"/>
                        </a:rPr>
                        <a:t>18</a:t>
                      </a:r>
                      <a:endParaRPr lang="zh-TW" sz="2000" b="1" kern="100">
                        <a:effectLst/>
                        <a:latin typeface="Times New Roman" panose="02020603050405020304" pitchFamily="18" charset="0"/>
                        <a:ea typeface="新細明體" panose="02020500000000000000" pitchFamily="18" charset="-120"/>
                      </a:endParaRPr>
                    </a:p>
                  </a:txBody>
                  <a:tcPr marL="64223" marR="64223"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000" b="1" kern="0" dirty="0">
                          <a:effectLst/>
                          <a:latin typeface="Times New Roman" panose="02020603050405020304" pitchFamily="18" charset="0"/>
                          <a:ea typeface="標楷體" panose="03000509000000000000" pitchFamily="65" charset="-120"/>
                        </a:rPr>
                        <a:t>20</a:t>
                      </a:r>
                      <a:endParaRPr lang="zh-TW" sz="2000" b="1" kern="100" dirty="0">
                        <a:effectLst/>
                        <a:latin typeface="Times New Roman" panose="02020603050405020304" pitchFamily="18" charset="0"/>
                        <a:ea typeface="新細明體" panose="02020500000000000000" pitchFamily="18" charset="-120"/>
                      </a:endParaRPr>
                    </a:p>
                  </a:txBody>
                  <a:tcPr marL="64223" marR="64223"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400" b="1" kern="0">
                          <a:effectLst/>
                          <a:latin typeface="Times New Roman" panose="02020603050405020304" pitchFamily="18" charset="0"/>
                          <a:ea typeface="標楷體" panose="03000509000000000000" pitchFamily="65" charset="-120"/>
                        </a:rPr>
                        <a:t>15</a:t>
                      </a:r>
                      <a:endParaRPr lang="zh-TW" sz="2400" b="1" kern="100">
                        <a:effectLst/>
                        <a:latin typeface="Times New Roman" panose="02020603050405020304" pitchFamily="18" charset="0"/>
                        <a:ea typeface="新細明體" panose="02020500000000000000" pitchFamily="18" charset="-120"/>
                      </a:endParaRPr>
                    </a:p>
                  </a:txBody>
                  <a:tcPr marL="64223" marR="64223"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spcAft>
                          <a:spcPts val="0"/>
                        </a:spcAft>
                      </a:pPr>
                      <a:r>
                        <a:rPr lang="en-US" sz="2400" b="1" kern="0" dirty="0">
                          <a:effectLst/>
                          <a:latin typeface="Times New Roman" panose="02020603050405020304" pitchFamily="18" charset="0"/>
                          <a:ea typeface="標楷體" panose="03000509000000000000" pitchFamily="65" charset="-120"/>
                        </a:rPr>
                        <a:t>25</a:t>
                      </a:r>
                      <a:endParaRPr lang="zh-TW" sz="2400" b="1" kern="100" dirty="0">
                        <a:effectLst/>
                        <a:latin typeface="Times New Roman" panose="02020603050405020304" pitchFamily="18" charset="0"/>
                        <a:ea typeface="新細明體" panose="02020500000000000000" pitchFamily="18" charset="-120"/>
                      </a:endParaRPr>
                    </a:p>
                  </a:txBody>
                  <a:tcPr marL="64223" marR="64223"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spcAft>
                          <a:spcPts val="0"/>
                        </a:spcAft>
                      </a:pPr>
                      <a:r>
                        <a:rPr lang="en-US" sz="2000" b="1" kern="0">
                          <a:effectLst/>
                          <a:latin typeface="Times New Roman" panose="02020603050405020304" pitchFamily="18" charset="0"/>
                          <a:ea typeface="標楷體" panose="03000509000000000000" pitchFamily="65" charset="-120"/>
                        </a:rPr>
                        <a:t>20</a:t>
                      </a:r>
                      <a:endParaRPr lang="zh-TW" sz="2000" b="1" kern="100">
                        <a:effectLst/>
                        <a:latin typeface="Times New Roman" panose="02020603050405020304" pitchFamily="18" charset="0"/>
                        <a:ea typeface="新細明體" panose="02020500000000000000" pitchFamily="18" charset="-120"/>
                      </a:endParaRPr>
                    </a:p>
                  </a:txBody>
                  <a:tcPr marL="64223" marR="64223"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000" b="1" kern="0">
                          <a:effectLst/>
                          <a:latin typeface="Times New Roman" panose="02020603050405020304" pitchFamily="18" charset="0"/>
                          <a:ea typeface="標楷體" panose="03000509000000000000" pitchFamily="65" charset="-120"/>
                        </a:rPr>
                        <a:t>18</a:t>
                      </a:r>
                      <a:endParaRPr lang="zh-TW" sz="2000" b="1" kern="100">
                        <a:effectLst/>
                        <a:latin typeface="Times New Roman" panose="02020603050405020304" pitchFamily="18" charset="0"/>
                        <a:ea typeface="新細明體" panose="02020500000000000000" pitchFamily="18" charset="-120"/>
                      </a:endParaRPr>
                    </a:p>
                  </a:txBody>
                  <a:tcPr marL="64223" marR="64223"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609598">
                <a:tc>
                  <a:txBody>
                    <a:bodyPr/>
                    <a:lstStyle/>
                    <a:p>
                      <a:pPr algn="ctr">
                        <a:spcAft>
                          <a:spcPts val="0"/>
                        </a:spcAft>
                      </a:pPr>
                      <a:r>
                        <a:rPr lang="zh-TW" sz="2000" b="1" kern="0">
                          <a:effectLst/>
                          <a:latin typeface="Times New Roman" panose="02020603050405020304" pitchFamily="18" charset="0"/>
                          <a:ea typeface="標楷體" panose="03000509000000000000" pitchFamily="65" charset="-120"/>
                        </a:rPr>
                        <a:t>項目三 </a:t>
                      </a:r>
                      <a:r>
                        <a:rPr lang="en-US" sz="2000" b="1" kern="0">
                          <a:effectLst/>
                          <a:latin typeface="Times New Roman" panose="02020603050405020304" pitchFamily="18" charset="0"/>
                          <a:ea typeface="標楷體" panose="03000509000000000000" pitchFamily="65" charset="-120"/>
                        </a:rPr>
                        <a:t>  (25%)</a:t>
                      </a:r>
                      <a:endParaRPr lang="zh-TW" sz="2000" b="1" kern="100">
                        <a:effectLst/>
                        <a:latin typeface="Times New Roman" panose="02020603050405020304" pitchFamily="18" charset="0"/>
                        <a:ea typeface="新細明體" panose="02020500000000000000" pitchFamily="18" charset="-120"/>
                      </a:endParaRPr>
                    </a:p>
                  </a:txBody>
                  <a:tcPr marL="64223" marR="64223"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000" b="1" kern="0">
                          <a:effectLst/>
                          <a:latin typeface="Times New Roman" panose="02020603050405020304" pitchFamily="18" charset="0"/>
                          <a:ea typeface="標楷體" panose="03000509000000000000" pitchFamily="65" charset="-120"/>
                        </a:rPr>
                        <a:t>13</a:t>
                      </a:r>
                      <a:endParaRPr lang="zh-TW" sz="2000" b="1" kern="100">
                        <a:effectLst/>
                        <a:latin typeface="Times New Roman" panose="02020603050405020304" pitchFamily="18" charset="0"/>
                        <a:ea typeface="新細明體" panose="02020500000000000000" pitchFamily="18" charset="-120"/>
                      </a:endParaRPr>
                    </a:p>
                  </a:txBody>
                  <a:tcPr marL="64223" marR="64223"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000" b="1" kern="0">
                          <a:effectLst/>
                          <a:latin typeface="Times New Roman" panose="02020603050405020304" pitchFamily="18" charset="0"/>
                          <a:ea typeface="標楷體" panose="03000509000000000000" pitchFamily="65" charset="-120"/>
                        </a:rPr>
                        <a:t>18</a:t>
                      </a:r>
                      <a:endParaRPr lang="zh-TW" sz="2000" b="1" kern="100">
                        <a:effectLst/>
                        <a:latin typeface="Times New Roman" panose="02020603050405020304" pitchFamily="18" charset="0"/>
                        <a:ea typeface="新細明體" panose="02020500000000000000" pitchFamily="18" charset="-120"/>
                      </a:endParaRPr>
                    </a:p>
                  </a:txBody>
                  <a:tcPr marL="64223" marR="64223"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000" b="1" kern="0" dirty="0">
                          <a:effectLst/>
                          <a:latin typeface="Times New Roman" panose="02020603050405020304" pitchFamily="18" charset="0"/>
                          <a:ea typeface="標楷體" panose="03000509000000000000" pitchFamily="65" charset="-120"/>
                        </a:rPr>
                        <a:t>17</a:t>
                      </a:r>
                      <a:endParaRPr lang="zh-TW" sz="2000" b="1" kern="100" dirty="0">
                        <a:effectLst/>
                        <a:latin typeface="Times New Roman" panose="02020603050405020304" pitchFamily="18" charset="0"/>
                        <a:ea typeface="新細明體" panose="02020500000000000000" pitchFamily="18" charset="-120"/>
                      </a:endParaRPr>
                    </a:p>
                  </a:txBody>
                  <a:tcPr marL="64223" marR="64223"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000" b="1" kern="0">
                          <a:effectLst/>
                          <a:latin typeface="Times New Roman" panose="02020603050405020304" pitchFamily="18" charset="0"/>
                          <a:ea typeface="標楷體" panose="03000509000000000000" pitchFamily="65" charset="-120"/>
                        </a:rPr>
                        <a:t>20</a:t>
                      </a:r>
                      <a:endParaRPr lang="zh-TW" sz="2000" b="1" kern="100">
                        <a:effectLst/>
                        <a:latin typeface="Times New Roman" panose="02020603050405020304" pitchFamily="18" charset="0"/>
                        <a:ea typeface="新細明體" panose="02020500000000000000" pitchFamily="18" charset="-120"/>
                      </a:endParaRPr>
                    </a:p>
                  </a:txBody>
                  <a:tcPr marL="64223" marR="64223"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400" b="1" kern="0">
                          <a:effectLst/>
                          <a:latin typeface="Times New Roman" panose="02020603050405020304" pitchFamily="18" charset="0"/>
                          <a:ea typeface="標楷體" panose="03000509000000000000" pitchFamily="65" charset="-120"/>
                        </a:rPr>
                        <a:t>15</a:t>
                      </a:r>
                      <a:endParaRPr lang="zh-TW" sz="2400" b="1" kern="100">
                        <a:effectLst/>
                        <a:latin typeface="Times New Roman" panose="02020603050405020304" pitchFamily="18" charset="0"/>
                        <a:ea typeface="新細明體" panose="02020500000000000000" pitchFamily="18" charset="-120"/>
                      </a:endParaRPr>
                    </a:p>
                  </a:txBody>
                  <a:tcPr marL="64223" marR="64223"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spcAft>
                          <a:spcPts val="0"/>
                        </a:spcAft>
                      </a:pPr>
                      <a:r>
                        <a:rPr lang="en-US" sz="2400" b="1" kern="0" dirty="0">
                          <a:effectLst/>
                          <a:latin typeface="Times New Roman" panose="02020603050405020304" pitchFamily="18" charset="0"/>
                          <a:ea typeface="標楷體" panose="03000509000000000000" pitchFamily="65" charset="-120"/>
                        </a:rPr>
                        <a:t>25</a:t>
                      </a:r>
                      <a:endParaRPr lang="zh-TW" sz="2400" b="1" kern="100" dirty="0">
                        <a:effectLst/>
                        <a:latin typeface="Times New Roman" panose="02020603050405020304" pitchFamily="18" charset="0"/>
                        <a:ea typeface="新細明體" panose="02020500000000000000" pitchFamily="18" charset="-120"/>
                      </a:endParaRPr>
                    </a:p>
                  </a:txBody>
                  <a:tcPr marL="64223" marR="64223"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spcAft>
                          <a:spcPts val="0"/>
                        </a:spcAft>
                      </a:pPr>
                      <a:r>
                        <a:rPr lang="en-US" sz="2000" b="1" kern="0">
                          <a:effectLst/>
                          <a:latin typeface="Times New Roman" panose="02020603050405020304" pitchFamily="18" charset="0"/>
                          <a:ea typeface="標楷體" panose="03000509000000000000" pitchFamily="65" charset="-120"/>
                        </a:rPr>
                        <a:t>20</a:t>
                      </a:r>
                      <a:endParaRPr lang="zh-TW" sz="2000" b="1" kern="100">
                        <a:effectLst/>
                        <a:latin typeface="Times New Roman" panose="02020603050405020304" pitchFamily="18" charset="0"/>
                        <a:ea typeface="新細明體" panose="02020500000000000000" pitchFamily="18" charset="-120"/>
                      </a:endParaRPr>
                    </a:p>
                  </a:txBody>
                  <a:tcPr marL="64223" marR="64223"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000" b="1" kern="0">
                          <a:effectLst/>
                          <a:latin typeface="Times New Roman" panose="02020603050405020304" pitchFamily="18" charset="0"/>
                          <a:ea typeface="標楷體" panose="03000509000000000000" pitchFamily="65" charset="-120"/>
                        </a:rPr>
                        <a:t>21</a:t>
                      </a:r>
                      <a:endParaRPr lang="zh-TW" sz="2000" b="1" kern="100">
                        <a:effectLst/>
                        <a:latin typeface="Times New Roman" panose="02020603050405020304" pitchFamily="18" charset="0"/>
                        <a:ea typeface="新細明體" panose="02020500000000000000" pitchFamily="18" charset="-120"/>
                      </a:endParaRPr>
                    </a:p>
                  </a:txBody>
                  <a:tcPr marL="64223" marR="64223"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r h="609598">
                <a:tc>
                  <a:txBody>
                    <a:bodyPr/>
                    <a:lstStyle/>
                    <a:p>
                      <a:pPr algn="ctr">
                        <a:spcAft>
                          <a:spcPts val="0"/>
                        </a:spcAft>
                      </a:pPr>
                      <a:r>
                        <a:rPr lang="zh-TW" sz="2000" b="1" kern="0" dirty="0">
                          <a:solidFill>
                            <a:srgbClr val="FF0000"/>
                          </a:solidFill>
                          <a:effectLst/>
                          <a:latin typeface="Times New Roman" panose="02020603050405020304" pitchFamily="18" charset="0"/>
                          <a:ea typeface="標楷體" panose="03000509000000000000" pitchFamily="65" charset="-120"/>
                        </a:rPr>
                        <a:t>項目</a:t>
                      </a:r>
                      <a:r>
                        <a:rPr lang="zh-TW" sz="2000" b="1" kern="0" dirty="0" smtClean="0">
                          <a:solidFill>
                            <a:srgbClr val="FF0000"/>
                          </a:solidFill>
                          <a:effectLst/>
                          <a:latin typeface="Times New Roman" panose="02020603050405020304" pitchFamily="18" charset="0"/>
                          <a:ea typeface="標楷體" panose="03000509000000000000" pitchFamily="65" charset="-120"/>
                        </a:rPr>
                        <a:t>四</a:t>
                      </a:r>
                      <a:endParaRPr lang="en-US" altLang="zh-TW" sz="2000" b="1" kern="0" dirty="0" smtClean="0">
                        <a:solidFill>
                          <a:srgbClr val="FF0000"/>
                        </a:solidFill>
                        <a:effectLst/>
                        <a:latin typeface="Times New Roman" panose="02020603050405020304" pitchFamily="18" charset="0"/>
                        <a:ea typeface="標楷體" panose="03000509000000000000" pitchFamily="65" charset="-120"/>
                      </a:endParaRPr>
                    </a:p>
                    <a:p>
                      <a:pPr algn="ctr">
                        <a:spcAft>
                          <a:spcPts val="0"/>
                        </a:spcAft>
                      </a:pPr>
                      <a:r>
                        <a:rPr lang="en-US" altLang="zh-TW" sz="2000" b="1" kern="0" dirty="0" smtClean="0">
                          <a:solidFill>
                            <a:srgbClr val="FF0000"/>
                          </a:solidFill>
                          <a:effectLst/>
                          <a:latin typeface="Times New Roman" panose="02020603050405020304" pitchFamily="18" charset="0"/>
                          <a:ea typeface="標楷體" panose="03000509000000000000" pitchFamily="65" charset="-120"/>
                        </a:rPr>
                        <a:t>(CSR)</a:t>
                      </a:r>
                      <a:r>
                        <a:rPr lang="en-US" sz="2000" b="1" kern="0" dirty="0" smtClean="0">
                          <a:solidFill>
                            <a:srgbClr val="FF0000"/>
                          </a:solidFill>
                          <a:effectLst/>
                          <a:latin typeface="Times New Roman" panose="02020603050405020304" pitchFamily="18" charset="0"/>
                          <a:ea typeface="標楷體" panose="03000509000000000000" pitchFamily="65" charset="-120"/>
                        </a:rPr>
                        <a:t> (</a:t>
                      </a:r>
                      <a:r>
                        <a:rPr lang="en-US" sz="2000" b="1" kern="0" dirty="0">
                          <a:solidFill>
                            <a:srgbClr val="FF0000"/>
                          </a:solidFill>
                          <a:effectLst/>
                          <a:latin typeface="Times New Roman" panose="02020603050405020304" pitchFamily="18" charset="0"/>
                          <a:ea typeface="標楷體" panose="03000509000000000000" pitchFamily="65" charset="-120"/>
                        </a:rPr>
                        <a:t>5%</a:t>
                      </a:r>
                      <a:r>
                        <a:rPr lang="en-US" sz="2000" b="1" kern="0" dirty="0">
                          <a:effectLst/>
                          <a:latin typeface="Times New Roman" panose="02020603050405020304" pitchFamily="18" charset="0"/>
                          <a:ea typeface="標楷體" panose="03000509000000000000" pitchFamily="65" charset="-120"/>
                        </a:rPr>
                        <a:t>)</a:t>
                      </a:r>
                      <a:endParaRPr lang="zh-TW" sz="2000" b="1" kern="100" dirty="0">
                        <a:effectLst/>
                        <a:latin typeface="Times New Roman" panose="02020603050405020304" pitchFamily="18" charset="0"/>
                        <a:ea typeface="新細明體" panose="02020500000000000000" pitchFamily="18" charset="-120"/>
                      </a:endParaRPr>
                    </a:p>
                  </a:txBody>
                  <a:tcPr marL="64223" marR="64223"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000" b="1" kern="0" dirty="0">
                          <a:solidFill>
                            <a:srgbClr val="FF0000"/>
                          </a:solidFill>
                          <a:effectLst/>
                          <a:latin typeface="Times New Roman" panose="02020603050405020304" pitchFamily="18" charset="0"/>
                          <a:ea typeface="標楷體" panose="03000509000000000000" pitchFamily="65" charset="-120"/>
                        </a:rPr>
                        <a:t>0</a:t>
                      </a:r>
                      <a:endParaRPr lang="zh-TW" sz="2000" b="1" kern="100" dirty="0">
                        <a:solidFill>
                          <a:srgbClr val="FF0000"/>
                        </a:solidFill>
                        <a:effectLst/>
                        <a:latin typeface="Times New Roman" panose="02020603050405020304" pitchFamily="18" charset="0"/>
                        <a:ea typeface="新細明體" panose="02020500000000000000" pitchFamily="18" charset="-120"/>
                      </a:endParaRPr>
                    </a:p>
                  </a:txBody>
                  <a:tcPr marL="64223" marR="64223"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000" b="1" kern="0" dirty="0">
                          <a:solidFill>
                            <a:srgbClr val="FF0000"/>
                          </a:solidFill>
                          <a:effectLst/>
                          <a:latin typeface="Times New Roman" panose="02020603050405020304" pitchFamily="18" charset="0"/>
                          <a:ea typeface="標楷體" panose="03000509000000000000" pitchFamily="65" charset="-120"/>
                        </a:rPr>
                        <a:t>0</a:t>
                      </a:r>
                      <a:endParaRPr lang="zh-TW" sz="2000" b="1" kern="100" dirty="0">
                        <a:solidFill>
                          <a:srgbClr val="FF0000"/>
                        </a:solidFill>
                        <a:effectLst/>
                        <a:latin typeface="Times New Roman" panose="02020603050405020304" pitchFamily="18" charset="0"/>
                        <a:ea typeface="新細明體" panose="02020500000000000000" pitchFamily="18" charset="-120"/>
                      </a:endParaRPr>
                    </a:p>
                  </a:txBody>
                  <a:tcPr marL="64223" marR="64223"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000" b="1" kern="0" dirty="0">
                          <a:solidFill>
                            <a:srgbClr val="FF0000"/>
                          </a:solidFill>
                          <a:effectLst/>
                          <a:latin typeface="Times New Roman" panose="02020603050405020304" pitchFamily="18" charset="0"/>
                          <a:ea typeface="標楷體" panose="03000509000000000000" pitchFamily="65" charset="-120"/>
                        </a:rPr>
                        <a:t>3</a:t>
                      </a:r>
                      <a:endParaRPr lang="zh-TW" sz="2000" b="1" kern="100" dirty="0">
                        <a:solidFill>
                          <a:srgbClr val="FF0000"/>
                        </a:solidFill>
                        <a:effectLst/>
                        <a:latin typeface="Times New Roman" panose="02020603050405020304" pitchFamily="18" charset="0"/>
                        <a:ea typeface="新細明體" panose="02020500000000000000" pitchFamily="18" charset="-120"/>
                      </a:endParaRPr>
                    </a:p>
                  </a:txBody>
                  <a:tcPr marL="64223" marR="64223"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000" b="1" kern="0" dirty="0">
                          <a:solidFill>
                            <a:srgbClr val="FF0000"/>
                          </a:solidFill>
                          <a:effectLst/>
                          <a:latin typeface="Times New Roman" panose="02020603050405020304" pitchFamily="18" charset="0"/>
                          <a:ea typeface="標楷體" panose="03000509000000000000" pitchFamily="65" charset="-120"/>
                        </a:rPr>
                        <a:t>3</a:t>
                      </a:r>
                      <a:endParaRPr lang="zh-TW" sz="2000" b="1" kern="100" dirty="0">
                        <a:solidFill>
                          <a:srgbClr val="FF0000"/>
                        </a:solidFill>
                        <a:effectLst/>
                        <a:latin typeface="Times New Roman" panose="02020603050405020304" pitchFamily="18" charset="0"/>
                        <a:ea typeface="新細明體" panose="02020500000000000000" pitchFamily="18" charset="-120"/>
                      </a:endParaRPr>
                    </a:p>
                  </a:txBody>
                  <a:tcPr marL="64223" marR="64223"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400" b="1" kern="0" dirty="0">
                          <a:solidFill>
                            <a:srgbClr val="FF0000"/>
                          </a:solidFill>
                          <a:effectLst/>
                          <a:latin typeface="Times New Roman" panose="02020603050405020304" pitchFamily="18" charset="0"/>
                          <a:ea typeface="標楷體" panose="03000509000000000000" pitchFamily="65" charset="-120"/>
                        </a:rPr>
                        <a:t>3</a:t>
                      </a:r>
                      <a:endParaRPr lang="zh-TW" sz="2400" b="1" kern="100" dirty="0">
                        <a:solidFill>
                          <a:srgbClr val="FF0000"/>
                        </a:solidFill>
                        <a:effectLst/>
                        <a:latin typeface="Times New Roman" panose="02020603050405020304" pitchFamily="18" charset="0"/>
                        <a:ea typeface="新細明體" panose="02020500000000000000" pitchFamily="18" charset="-120"/>
                      </a:endParaRPr>
                    </a:p>
                  </a:txBody>
                  <a:tcPr marL="64223" marR="64223"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spcAft>
                          <a:spcPts val="0"/>
                        </a:spcAft>
                      </a:pPr>
                      <a:r>
                        <a:rPr lang="en-US" sz="2400" b="1" kern="0" dirty="0">
                          <a:solidFill>
                            <a:srgbClr val="FF0000"/>
                          </a:solidFill>
                          <a:effectLst/>
                          <a:latin typeface="Times New Roman" panose="02020603050405020304" pitchFamily="18" charset="0"/>
                          <a:ea typeface="標楷體" panose="03000509000000000000" pitchFamily="65" charset="-120"/>
                        </a:rPr>
                        <a:t>3</a:t>
                      </a:r>
                      <a:endParaRPr lang="zh-TW" sz="2400" b="1" kern="100" dirty="0">
                        <a:solidFill>
                          <a:srgbClr val="FF0000"/>
                        </a:solidFill>
                        <a:effectLst/>
                        <a:latin typeface="Times New Roman" panose="02020603050405020304" pitchFamily="18" charset="0"/>
                        <a:ea typeface="新細明體" panose="02020500000000000000" pitchFamily="18" charset="-120"/>
                      </a:endParaRPr>
                    </a:p>
                  </a:txBody>
                  <a:tcPr marL="64223" marR="64223"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spcAft>
                          <a:spcPts val="0"/>
                        </a:spcAft>
                      </a:pPr>
                      <a:r>
                        <a:rPr lang="en-US" sz="2000" b="1" kern="0" dirty="0">
                          <a:solidFill>
                            <a:srgbClr val="FF0000"/>
                          </a:solidFill>
                          <a:effectLst/>
                          <a:latin typeface="Times New Roman" panose="02020603050405020304" pitchFamily="18" charset="0"/>
                          <a:ea typeface="標楷體" panose="03000509000000000000" pitchFamily="65" charset="-120"/>
                        </a:rPr>
                        <a:t>2</a:t>
                      </a:r>
                      <a:endParaRPr lang="zh-TW" sz="2000" b="1" kern="100" dirty="0">
                        <a:solidFill>
                          <a:srgbClr val="FF0000"/>
                        </a:solidFill>
                        <a:effectLst/>
                        <a:latin typeface="Times New Roman" panose="02020603050405020304" pitchFamily="18" charset="0"/>
                        <a:ea typeface="新細明體" panose="02020500000000000000" pitchFamily="18" charset="-120"/>
                      </a:endParaRPr>
                    </a:p>
                  </a:txBody>
                  <a:tcPr marL="64223" marR="64223"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000" b="1" kern="0" dirty="0">
                          <a:solidFill>
                            <a:srgbClr val="FF0000"/>
                          </a:solidFill>
                          <a:effectLst/>
                          <a:latin typeface="Times New Roman" panose="02020603050405020304" pitchFamily="18" charset="0"/>
                          <a:ea typeface="標楷體" panose="03000509000000000000" pitchFamily="65" charset="-120"/>
                        </a:rPr>
                        <a:t>2</a:t>
                      </a:r>
                      <a:endParaRPr lang="zh-TW" sz="2000" b="1" kern="100" dirty="0">
                        <a:solidFill>
                          <a:srgbClr val="FF0000"/>
                        </a:solidFill>
                        <a:effectLst/>
                        <a:latin typeface="Times New Roman" panose="02020603050405020304" pitchFamily="18" charset="0"/>
                        <a:ea typeface="新細明體" panose="02020500000000000000" pitchFamily="18" charset="-120"/>
                      </a:endParaRPr>
                    </a:p>
                  </a:txBody>
                  <a:tcPr marL="64223" marR="64223"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5"/>
                  </a:ext>
                </a:extLst>
              </a:tr>
              <a:tr h="609598">
                <a:tc>
                  <a:txBody>
                    <a:bodyPr/>
                    <a:lstStyle/>
                    <a:p>
                      <a:pPr algn="ctr">
                        <a:spcAft>
                          <a:spcPts val="0"/>
                        </a:spcAft>
                      </a:pPr>
                      <a:r>
                        <a:rPr lang="zh-TW" sz="2000" b="1" kern="0">
                          <a:effectLst/>
                          <a:latin typeface="Times New Roman" panose="02020603050405020304" pitchFamily="18" charset="0"/>
                          <a:ea typeface="標楷體" panose="03000509000000000000" pitchFamily="65" charset="-120"/>
                        </a:rPr>
                        <a:t>項目五 </a:t>
                      </a:r>
                      <a:r>
                        <a:rPr lang="en-US" sz="2000" b="1" kern="0">
                          <a:effectLst/>
                          <a:latin typeface="Times New Roman" panose="02020603050405020304" pitchFamily="18" charset="0"/>
                          <a:ea typeface="標楷體" panose="03000509000000000000" pitchFamily="65" charset="-120"/>
                        </a:rPr>
                        <a:t>  (10%)</a:t>
                      </a:r>
                      <a:endParaRPr lang="zh-TW" sz="2000" b="1" kern="100">
                        <a:effectLst/>
                        <a:latin typeface="Times New Roman" panose="02020603050405020304" pitchFamily="18" charset="0"/>
                        <a:ea typeface="新細明體" panose="02020500000000000000" pitchFamily="18" charset="-120"/>
                      </a:endParaRPr>
                    </a:p>
                  </a:txBody>
                  <a:tcPr marL="64223" marR="64223"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000" b="1" kern="0">
                          <a:effectLst/>
                          <a:latin typeface="Times New Roman" panose="02020603050405020304" pitchFamily="18" charset="0"/>
                          <a:ea typeface="標楷體" panose="03000509000000000000" pitchFamily="65" charset="-120"/>
                        </a:rPr>
                        <a:t>7</a:t>
                      </a:r>
                      <a:endParaRPr lang="zh-TW" sz="2000" b="1" kern="100">
                        <a:effectLst/>
                        <a:latin typeface="Times New Roman" panose="02020603050405020304" pitchFamily="18" charset="0"/>
                        <a:ea typeface="新細明體" panose="02020500000000000000" pitchFamily="18" charset="-120"/>
                      </a:endParaRPr>
                    </a:p>
                  </a:txBody>
                  <a:tcPr marL="64223" marR="64223"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000" b="1" kern="0">
                          <a:effectLst/>
                          <a:latin typeface="Times New Roman" panose="02020603050405020304" pitchFamily="18" charset="0"/>
                          <a:ea typeface="標楷體" panose="03000509000000000000" pitchFamily="65" charset="-120"/>
                        </a:rPr>
                        <a:t>8</a:t>
                      </a:r>
                      <a:endParaRPr lang="zh-TW" sz="2000" b="1" kern="100">
                        <a:effectLst/>
                        <a:latin typeface="Times New Roman" panose="02020603050405020304" pitchFamily="18" charset="0"/>
                        <a:ea typeface="新細明體" panose="02020500000000000000" pitchFamily="18" charset="-120"/>
                      </a:endParaRPr>
                    </a:p>
                  </a:txBody>
                  <a:tcPr marL="64223" marR="64223"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000" b="1" kern="0">
                          <a:effectLst/>
                          <a:latin typeface="Times New Roman" panose="02020603050405020304" pitchFamily="18" charset="0"/>
                          <a:ea typeface="標楷體" panose="03000509000000000000" pitchFamily="65" charset="-120"/>
                        </a:rPr>
                        <a:t>8</a:t>
                      </a:r>
                      <a:endParaRPr lang="zh-TW" sz="2000" b="1" kern="100">
                        <a:effectLst/>
                        <a:latin typeface="Times New Roman" panose="02020603050405020304" pitchFamily="18" charset="0"/>
                        <a:ea typeface="新細明體" panose="02020500000000000000" pitchFamily="18" charset="-120"/>
                      </a:endParaRPr>
                    </a:p>
                  </a:txBody>
                  <a:tcPr marL="64223" marR="64223"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000" b="1" kern="0">
                          <a:effectLst/>
                          <a:latin typeface="Times New Roman" panose="02020603050405020304" pitchFamily="18" charset="0"/>
                          <a:ea typeface="標楷體" panose="03000509000000000000" pitchFamily="65" charset="-120"/>
                        </a:rPr>
                        <a:t>8</a:t>
                      </a:r>
                      <a:endParaRPr lang="zh-TW" sz="2000" b="1" kern="100">
                        <a:effectLst/>
                        <a:latin typeface="Times New Roman" panose="02020603050405020304" pitchFamily="18" charset="0"/>
                        <a:ea typeface="新細明體" panose="02020500000000000000" pitchFamily="18" charset="-120"/>
                      </a:endParaRPr>
                    </a:p>
                  </a:txBody>
                  <a:tcPr marL="64223" marR="64223"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400" b="1" kern="0">
                          <a:effectLst/>
                          <a:latin typeface="Times New Roman" panose="02020603050405020304" pitchFamily="18" charset="0"/>
                          <a:ea typeface="標楷體" panose="03000509000000000000" pitchFamily="65" charset="-120"/>
                        </a:rPr>
                        <a:t>5</a:t>
                      </a:r>
                      <a:endParaRPr lang="zh-TW" sz="2400" b="1" kern="100">
                        <a:effectLst/>
                        <a:latin typeface="Times New Roman" panose="02020603050405020304" pitchFamily="18" charset="0"/>
                        <a:ea typeface="新細明體" panose="02020500000000000000" pitchFamily="18" charset="-120"/>
                      </a:endParaRPr>
                    </a:p>
                  </a:txBody>
                  <a:tcPr marL="64223" marR="64223"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spcAft>
                          <a:spcPts val="0"/>
                        </a:spcAft>
                      </a:pPr>
                      <a:r>
                        <a:rPr lang="en-US" sz="2400" b="1" kern="0" dirty="0">
                          <a:effectLst/>
                          <a:latin typeface="Times New Roman" panose="02020603050405020304" pitchFamily="18" charset="0"/>
                          <a:ea typeface="標楷體" panose="03000509000000000000" pitchFamily="65" charset="-120"/>
                        </a:rPr>
                        <a:t>10</a:t>
                      </a:r>
                      <a:endParaRPr lang="zh-TW" sz="2400" b="1" kern="100" dirty="0">
                        <a:effectLst/>
                        <a:latin typeface="Times New Roman" panose="02020603050405020304" pitchFamily="18" charset="0"/>
                        <a:ea typeface="新細明體" panose="02020500000000000000" pitchFamily="18" charset="-120"/>
                      </a:endParaRPr>
                    </a:p>
                  </a:txBody>
                  <a:tcPr marL="64223" marR="64223"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spcAft>
                          <a:spcPts val="0"/>
                        </a:spcAft>
                      </a:pPr>
                      <a:r>
                        <a:rPr lang="en-US" sz="2000" b="1" kern="0">
                          <a:effectLst/>
                          <a:latin typeface="Times New Roman" panose="02020603050405020304" pitchFamily="18" charset="0"/>
                          <a:ea typeface="標楷體" panose="03000509000000000000" pitchFamily="65" charset="-120"/>
                        </a:rPr>
                        <a:t>8</a:t>
                      </a:r>
                      <a:endParaRPr lang="zh-TW" sz="2000" b="1" kern="100">
                        <a:effectLst/>
                        <a:latin typeface="Times New Roman" panose="02020603050405020304" pitchFamily="18" charset="0"/>
                        <a:ea typeface="新細明體" panose="02020500000000000000" pitchFamily="18" charset="-120"/>
                      </a:endParaRPr>
                    </a:p>
                  </a:txBody>
                  <a:tcPr marL="64223" marR="64223"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000" b="1" kern="0">
                          <a:effectLst/>
                          <a:latin typeface="Times New Roman" panose="02020603050405020304" pitchFamily="18" charset="0"/>
                          <a:ea typeface="標楷體" panose="03000509000000000000" pitchFamily="65" charset="-120"/>
                        </a:rPr>
                        <a:t>8</a:t>
                      </a:r>
                      <a:endParaRPr lang="zh-TW" sz="2000" b="1" kern="100">
                        <a:effectLst/>
                        <a:latin typeface="Times New Roman" panose="02020603050405020304" pitchFamily="18" charset="0"/>
                        <a:ea typeface="新細明體" panose="02020500000000000000" pitchFamily="18" charset="-120"/>
                      </a:endParaRPr>
                    </a:p>
                  </a:txBody>
                  <a:tcPr marL="64223" marR="64223"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6"/>
                  </a:ext>
                </a:extLst>
              </a:tr>
              <a:tr h="512457">
                <a:tc>
                  <a:txBody>
                    <a:bodyPr/>
                    <a:lstStyle/>
                    <a:p>
                      <a:pPr algn="ctr">
                        <a:spcAft>
                          <a:spcPts val="0"/>
                        </a:spcAft>
                      </a:pPr>
                      <a:r>
                        <a:rPr lang="zh-TW" sz="2000" b="1" kern="0">
                          <a:effectLst/>
                          <a:latin typeface="Times New Roman" panose="02020603050405020304" pitchFamily="18" charset="0"/>
                          <a:ea typeface="標楷體" panose="03000509000000000000" pitchFamily="65" charset="-120"/>
                        </a:rPr>
                        <a:t>得分加總</a:t>
                      </a:r>
                      <a:endParaRPr lang="zh-TW" sz="2000" b="1" kern="100">
                        <a:effectLst/>
                        <a:latin typeface="Times New Roman" panose="02020603050405020304" pitchFamily="18" charset="0"/>
                        <a:ea typeface="新細明體" panose="02020500000000000000" pitchFamily="18" charset="-120"/>
                      </a:endParaRPr>
                    </a:p>
                  </a:txBody>
                  <a:tcPr marL="64223" marR="64223"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spcAft>
                          <a:spcPts val="0"/>
                        </a:spcAft>
                      </a:pPr>
                      <a:r>
                        <a:rPr lang="en-US" sz="2000" b="1" kern="0">
                          <a:effectLst/>
                          <a:latin typeface="Times New Roman" panose="02020603050405020304" pitchFamily="18" charset="0"/>
                          <a:ea typeface="標楷體" panose="03000509000000000000" pitchFamily="65" charset="-120"/>
                        </a:rPr>
                        <a:t>68</a:t>
                      </a:r>
                      <a:endParaRPr lang="zh-TW" sz="2000" b="1" kern="100">
                        <a:effectLst/>
                        <a:latin typeface="Times New Roman" panose="02020603050405020304" pitchFamily="18" charset="0"/>
                        <a:ea typeface="新細明體" panose="02020500000000000000" pitchFamily="18" charset="-120"/>
                      </a:endParaRPr>
                    </a:p>
                  </a:txBody>
                  <a:tcPr marL="64223" marR="64223"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spcAft>
                          <a:spcPts val="0"/>
                        </a:spcAft>
                      </a:pPr>
                      <a:r>
                        <a:rPr lang="en-US" sz="2000" b="1" kern="0">
                          <a:effectLst/>
                          <a:latin typeface="Times New Roman" panose="02020603050405020304" pitchFamily="18" charset="0"/>
                          <a:ea typeface="標楷體" panose="03000509000000000000" pitchFamily="65" charset="-120"/>
                        </a:rPr>
                        <a:t>75</a:t>
                      </a:r>
                      <a:endParaRPr lang="zh-TW" sz="2000" b="1" kern="100">
                        <a:effectLst/>
                        <a:latin typeface="Times New Roman" panose="02020603050405020304" pitchFamily="18" charset="0"/>
                        <a:ea typeface="新細明體" panose="02020500000000000000" pitchFamily="18" charset="-120"/>
                      </a:endParaRPr>
                    </a:p>
                  </a:txBody>
                  <a:tcPr marL="64223" marR="64223"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spcAft>
                          <a:spcPts val="0"/>
                        </a:spcAft>
                      </a:pPr>
                      <a:r>
                        <a:rPr lang="en-US" sz="2000" b="1" kern="0">
                          <a:effectLst/>
                          <a:latin typeface="Times New Roman" panose="02020603050405020304" pitchFamily="18" charset="0"/>
                          <a:ea typeface="標楷體" panose="03000509000000000000" pitchFamily="65" charset="-120"/>
                        </a:rPr>
                        <a:t>71</a:t>
                      </a:r>
                      <a:endParaRPr lang="zh-TW" sz="2000" b="1" kern="100">
                        <a:effectLst/>
                        <a:latin typeface="Times New Roman" panose="02020603050405020304" pitchFamily="18" charset="0"/>
                        <a:ea typeface="新細明體" panose="02020500000000000000" pitchFamily="18" charset="-120"/>
                      </a:endParaRPr>
                    </a:p>
                  </a:txBody>
                  <a:tcPr marL="64223" marR="64223"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spcAft>
                          <a:spcPts val="0"/>
                        </a:spcAft>
                      </a:pPr>
                      <a:r>
                        <a:rPr lang="en-US" sz="2000" b="1" kern="0">
                          <a:effectLst/>
                          <a:latin typeface="Times New Roman" panose="02020603050405020304" pitchFamily="18" charset="0"/>
                          <a:ea typeface="標楷體" panose="03000509000000000000" pitchFamily="65" charset="-120"/>
                        </a:rPr>
                        <a:t>79</a:t>
                      </a:r>
                      <a:endParaRPr lang="zh-TW" sz="2000" b="1" kern="100">
                        <a:effectLst/>
                        <a:latin typeface="Times New Roman" panose="02020603050405020304" pitchFamily="18" charset="0"/>
                        <a:ea typeface="新細明體" panose="02020500000000000000" pitchFamily="18" charset="-120"/>
                      </a:endParaRPr>
                    </a:p>
                  </a:txBody>
                  <a:tcPr marL="64223" marR="64223"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spcAft>
                          <a:spcPts val="0"/>
                        </a:spcAft>
                      </a:pPr>
                      <a:r>
                        <a:rPr lang="en-US" sz="2400" b="1" kern="0">
                          <a:effectLst/>
                          <a:latin typeface="Times New Roman" panose="02020603050405020304" pitchFamily="18" charset="0"/>
                          <a:ea typeface="標楷體" panose="03000509000000000000" pitchFamily="65" charset="-120"/>
                        </a:rPr>
                        <a:t>58</a:t>
                      </a:r>
                      <a:endParaRPr lang="zh-TW" sz="2400" b="1" kern="100">
                        <a:effectLst/>
                        <a:latin typeface="Times New Roman" panose="02020603050405020304" pitchFamily="18" charset="0"/>
                        <a:ea typeface="新細明體" panose="02020500000000000000" pitchFamily="18" charset="-120"/>
                      </a:endParaRPr>
                    </a:p>
                  </a:txBody>
                  <a:tcPr marL="64223" marR="64223"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00"/>
                    </a:solidFill>
                  </a:tcPr>
                </a:tc>
                <a:tc>
                  <a:txBody>
                    <a:bodyPr/>
                    <a:lstStyle/>
                    <a:p>
                      <a:pPr algn="ctr">
                        <a:spcAft>
                          <a:spcPts val="0"/>
                        </a:spcAft>
                      </a:pPr>
                      <a:r>
                        <a:rPr lang="en-US" sz="2400" b="1" kern="0" dirty="0">
                          <a:effectLst/>
                          <a:latin typeface="Times New Roman" panose="02020603050405020304" pitchFamily="18" charset="0"/>
                          <a:ea typeface="標楷體" panose="03000509000000000000" pitchFamily="65" charset="-120"/>
                        </a:rPr>
                        <a:t>93</a:t>
                      </a:r>
                      <a:endParaRPr lang="zh-TW" sz="2400" b="1" kern="100" dirty="0">
                        <a:effectLst/>
                        <a:latin typeface="Times New Roman" panose="02020603050405020304" pitchFamily="18" charset="0"/>
                        <a:ea typeface="新細明體" panose="02020500000000000000" pitchFamily="18" charset="-120"/>
                      </a:endParaRPr>
                    </a:p>
                  </a:txBody>
                  <a:tcPr marL="64223" marR="64223"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00"/>
                    </a:solidFill>
                  </a:tcPr>
                </a:tc>
                <a:tc>
                  <a:txBody>
                    <a:bodyPr/>
                    <a:lstStyle/>
                    <a:p>
                      <a:pPr algn="ctr">
                        <a:spcAft>
                          <a:spcPts val="0"/>
                        </a:spcAft>
                      </a:pPr>
                      <a:r>
                        <a:rPr lang="en-US" sz="2000" b="1" kern="0">
                          <a:effectLst/>
                          <a:latin typeface="Times New Roman" panose="02020603050405020304" pitchFamily="18" charset="0"/>
                          <a:ea typeface="標楷體" panose="03000509000000000000" pitchFamily="65" charset="-120"/>
                        </a:rPr>
                        <a:t>80</a:t>
                      </a:r>
                      <a:endParaRPr lang="zh-TW" sz="2000" b="1" kern="100">
                        <a:effectLst/>
                        <a:latin typeface="Times New Roman" panose="02020603050405020304" pitchFamily="18" charset="0"/>
                        <a:ea typeface="新細明體" panose="02020500000000000000" pitchFamily="18" charset="-120"/>
                      </a:endParaRPr>
                    </a:p>
                  </a:txBody>
                  <a:tcPr marL="64223" marR="64223"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spcAft>
                          <a:spcPts val="0"/>
                        </a:spcAft>
                      </a:pPr>
                      <a:r>
                        <a:rPr lang="en-US" sz="2000" b="1" kern="0" dirty="0">
                          <a:effectLst/>
                          <a:latin typeface="Times New Roman" panose="02020603050405020304" pitchFamily="18" charset="0"/>
                          <a:ea typeface="標楷體" panose="03000509000000000000" pitchFamily="65" charset="-120"/>
                        </a:rPr>
                        <a:t>77</a:t>
                      </a:r>
                      <a:endParaRPr lang="zh-TW" sz="2000" b="1" kern="100" dirty="0">
                        <a:effectLst/>
                        <a:latin typeface="Times New Roman" panose="02020603050405020304" pitchFamily="18" charset="0"/>
                        <a:ea typeface="新細明體" panose="02020500000000000000" pitchFamily="18" charset="-120"/>
                      </a:endParaRPr>
                    </a:p>
                  </a:txBody>
                  <a:tcPr marL="64223" marR="64223"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7"/>
                  </a:ext>
                </a:extLst>
              </a:tr>
            </a:tbl>
          </a:graphicData>
        </a:graphic>
      </p:graphicFrame>
      <p:sp>
        <p:nvSpPr>
          <p:cNvPr id="4" name="投影片編號版面配置區 3"/>
          <p:cNvSpPr>
            <a:spLocks noGrp="1"/>
          </p:cNvSpPr>
          <p:nvPr>
            <p:ph type="sldNum" sz="quarter" idx="12"/>
          </p:nvPr>
        </p:nvSpPr>
        <p:spPr/>
        <p:txBody>
          <a:bodyPr/>
          <a:lstStyle/>
          <a:p>
            <a:fld id="{1118FB7C-3051-423D-B140-B22D31D849CF}" type="slidenum">
              <a:rPr lang="zh-TW" altLang="en-US" smtClean="0"/>
              <a:pPr/>
              <a:t>206</a:t>
            </a:fld>
            <a:endParaRPr lang="zh-TW" altLang="en-US"/>
          </a:p>
        </p:txBody>
      </p:sp>
    </p:spTree>
    <p:extLst>
      <p:ext uri="{BB962C8B-B14F-4D97-AF65-F5344CB8AC3E}">
        <p14:creationId xmlns:p14="http://schemas.microsoft.com/office/powerpoint/2010/main" val="2005475693"/>
      </p:ext>
    </p:extLst>
  </p:cSld>
  <p:clrMapOvr>
    <a:masterClrMapping/>
  </p:clrMapOvr>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Grp="1" noChangeArrowheads="1"/>
          </p:cNvSpPr>
          <p:nvPr>
            <p:ph type="title"/>
          </p:nvPr>
        </p:nvSpPr>
        <p:spPr>
          <a:xfrm>
            <a:off x="1475855" y="4144963"/>
            <a:ext cx="6624637" cy="1143000"/>
          </a:xfrm>
        </p:spPr>
        <p:txBody>
          <a:bodyPr/>
          <a:lstStyle/>
          <a:p>
            <a:pPr marL="571500" indent="-571500" eaLnBrk="1" hangingPunct="1">
              <a:buFont typeface="Wingdings" panose="05000000000000000000" pitchFamily="2" charset="2"/>
              <a:buChar char="n"/>
            </a:pPr>
            <a:r>
              <a:rPr lang="zh-TW" altLang="en-US" sz="4400" b="1" dirty="0" smtClean="0">
                <a:solidFill>
                  <a:srgbClr val="0000FF"/>
                </a:solidFill>
                <a:cs typeface="Times New Roman" panose="02020603050405020304" pitchFamily="18" charset="0"/>
              </a:rPr>
              <a:t>採購評選委員會議</a:t>
            </a:r>
            <a:endParaRPr lang="zh-TW" altLang="en-US" sz="3600" b="1" dirty="0" smtClean="0">
              <a:solidFill>
                <a:srgbClr val="0000FF"/>
              </a:solidFill>
            </a:endParaRPr>
          </a:p>
        </p:txBody>
      </p:sp>
      <p:sp>
        <p:nvSpPr>
          <p:cNvPr id="154628" name="AutoShape 4"/>
          <p:cNvSpPr>
            <a:spLocks noChangeArrowheads="1"/>
          </p:cNvSpPr>
          <p:nvPr/>
        </p:nvSpPr>
        <p:spPr bwMode="auto">
          <a:xfrm>
            <a:off x="899592" y="2633663"/>
            <a:ext cx="576263" cy="1511300"/>
          </a:xfrm>
          <a:prstGeom prst="curvedRightArrow">
            <a:avLst>
              <a:gd name="adj1" fmla="val 52452"/>
              <a:gd name="adj2" fmla="val 104903"/>
              <a:gd name="adj3" fmla="val 33333"/>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標楷體" panose="03000509000000000000" pitchFamily="65" charset="-120"/>
              </a:defRPr>
            </a:lvl1pPr>
            <a:lvl2pPr marL="742950" indent="-285750">
              <a:defRPr kumimoji="1">
                <a:solidFill>
                  <a:schemeClr val="tx1"/>
                </a:solidFill>
                <a:latin typeface="Arial" panose="020B0604020202020204" pitchFamily="34" charset="0"/>
                <a:ea typeface="標楷體" panose="03000509000000000000" pitchFamily="65" charset="-120"/>
              </a:defRPr>
            </a:lvl2pPr>
            <a:lvl3pPr marL="1143000" indent="-228600">
              <a:defRPr kumimoji="1">
                <a:solidFill>
                  <a:schemeClr val="tx1"/>
                </a:solidFill>
                <a:latin typeface="Arial" panose="020B0604020202020204" pitchFamily="34" charset="0"/>
                <a:ea typeface="標楷體" panose="03000509000000000000" pitchFamily="65" charset="-120"/>
              </a:defRPr>
            </a:lvl3pPr>
            <a:lvl4pPr marL="1600200" indent="-228600">
              <a:defRPr kumimoji="1">
                <a:solidFill>
                  <a:schemeClr val="tx1"/>
                </a:solidFill>
                <a:latin typeface="Arial" panose="020B0604020202020204" pitchFamily="34" charset="0"/>
                <a:ea typeface="標楷體" panose="03000509000000000000" pitchFamily="65" charset="-120"/>
              </a:defRPr>
            </a:lvl4pPr>
            <a:lvl5pPr marL="2057400" indent="-228600">
              <a:defRPr kumimoji="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標楷體" panose="03000509000000000000" pitchFamily="65" charset="-120"/>
              </a:defRPr>
            </a:lvl9pPr>
          </a:lstStyle>
          <a:p>
            <a:pPr eaLnBrk="1" hangingPunct="1"/>
            <a:endParaRPr lang="zh-TW" altLang="en-US" sz="1600">
              <a:latin typeface="Times New Roman" panose="02020603050405020304" pitchFamily="18" charset="0"/>
            </a:endParaRPr>
          </a:p>
        </p:txBody>
      </p:sp>
      <p:sp>
        <p:nvSpPr>
          <p:cNvPr id="6" name="Rectangle 2"/>
          <p:cNvSpPr txBox="1">
            <a:spLocks noChangeArrowheads="1"/>
          </p:cNvSpPr>
          <p:nvPr/>
        </p:nvSpPr>
        <p:spPr>
          <a:xfrm>
            <a:off x="1636713" y="1001713"/>
            <a:ext cx="5959623" cy="1012825"/>
          </a:xfrm>
          <a:prstGeom prst="rect">
            <a:avLst/>
          </a:prstGeom>
          <a:solidFill>
            <a:schemeClr val="bg1"/>
          </a:solidFill>
        </p:spPr>
        <p:txBody>
          <a:bodyPr vert="horz" lIns="91440" tIns="45720" rIns="91440" bIns="45720" rtlCol="0" anchor="ctr">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zh-TW" altLang="en-US" sz="4000" b="1" smtClean="0">
                <a:solidFill>
                  <a:srgbClr val="FF0000"/>
                </a:solidFill>
              </a:rPr>
              <a:t>議題</a:t>
            </a:r>
            <a:r>
              <a:rPr lang="zh-TW" altLang="en-US" sz="4000" b="1" smtClean="0">
                <a:solidFill>
                  <a:srgbClr val="FF0000"/>
                </a:solidFill>
                <a:latin typeface="PMingLiU" panose="02020500000000000000" pitchFamily="18" charset="-120"/>
                <a:ea typeface="PMingLiU" panose="02020500000000000000" pitchFamily="18" charset="-120"/>
              </a:rPr>
              <a:t>：</a:t>
            </a:r>
            <a:r>
              <a:rPr lang="zh-TW" altLang="en-US" sz="4000" b="1" smtClean="0">
                <a:solidFill>
                  <a:srgbClr val="FF0000"/>
                </a:solidFill>
              </a:rPr>
              <a:t>採購評選</a:t>
            </a:r>
            <a:r>
              <a:rPr lang="zh-TW" altLang="zh-TW" sz="4000" b="1" smtClean="0">
                <a:solidFill>
                  <a:srgbClr val="FF0000"/>
                </a:solidFill>
              </a:rPr>
              <a:t>作業解析</a:t>
            </a:r>
            <a:r>
              <a:rPr lang="en-US" altLang="zh-TW" sz="4000" b="1" smtClean="0">
                <a:solidFill>
                  <a:srgbClr val="FF0000"/>
                </a:solidFill>
              </a:rPr>
              <a:t/>
            </a:r>
            <a:br>
              <a:rPr lang="en-US" altLang="zh-TW" sz="4000" b="1" smtClean="0">
                <a:solidFill>
                  <a:srgbClr val="FF0000"/>
                </a:solidFill>
              </a:rPr>
            </a:br>
            <a:r>
              <a:rPr lang="zh-TW" altLang="zh-TW" sz="4000" b="1" smtClean="0">
                <a:solidFill>
                  <a:srgbClr val="FF0000"/>
                </a:solidFill>
              </a:rPr>
              <a:t>暨應留意事項</a:t>
            </a:r>
            <a:endParaRPr lang="zh-TW" altLang="en-US" sz="4000" b="1" dirty="0">
              <a:solidFill>
                <a:srgbClr val="FF0000"/>
              </a:solidFill>
              <a:effectLst>
                <a:outerShdw blurRad="38100" dist="38100" dir="2700000" algn="tl">
                  <a:srgbClr val="C0C0C0"/>
                </a:outerShdw>
              </a:effectLst>
            </a:endParaRPr>
          </a:p>
        </p:txBody>
      </p:sp>
      <p:sp>
        <p:nvSpPr>
          <p:cNvPr id="3" name="投影片編號版面配置區 2"/>
          <p:cNvSpPr>
            <a:spLocks noGrp="1"/>
          </p:cNvSpPr>
          <p:nvPr>
            <p:ph type="sldNum" sz="quarter" idx="12"/>
          </p:nvPr>
        </p:nvSpPr>
        <p:spPr/>
        <p:txBody>
          <a:bodyPr/>
          <a:lstStyle/>
          <a:p>
            <a:fld id="{1118FB7C-3051-423D-B140-B22D31D849CF}" type="slidenum">
              <a:rPr lang="zh-TW" altLang="en-US" smtClean="0"/>
              <a:pPr/>
              <a:t>207</a:t>
            </a:fld>
            <a:endParaRPr lang="zh-TW" altLang="en-US"/>
          </a:p>
        </p:txBody>
      </p:sp>
    </p:spTree>
    <p:extLst>
      <p:ext uri="{BB962C8B-B14F-4D97-AF65-F5344CB8AC3E}">
        <p14:creationId xmlns:p14="http://schemas.microsoft.com/office/powerpoint/2010/main" val="668522010"/>
      </p:ext>
    </p:extLst>
  </p:cSld>
  <p:clrMapOvr>
    <a:masterClrMapping/>
  </p:clrMapOvr>
  <p:timing>
    <p:tnLst>
      <p:par>
        <p:cTn id="1" dur="indefinite" restart="never" nodeType="tmRoot"/>
      </p:par>
    </p:tnLst>
  </p:timing>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標題 1"/>
          <p:cNvSpPr>
            <a:spLocks noGrp="1"/>
          </p:cNvSpPr>
          <p:nvPr>
            <p:ph type="title"/>
          </p:nvPr>
        </p:nvSpPr>
        <p:spPr>
          <a:xfrm>
            <a:off x="395288" y="390525"/>
            <a:ext cx="8353425" cy="630238"/>
          </a:xfrm>
          <a:solidFill>
            <a:srgbClr val="FFFF00"/>
          </a:solidFill>
        </p:spPr>
        <p:txBody>
          <a:bodyPr/>
          <a:lstStyle/>
          <a:p>
            <a:pPr algn="ctr"/>
            <a:r>
              <a:rPr lang="zh-TW" altLang="en-US" sz="2800" b="1" smtClean="0">
                <a:solidFill>
                  <a:srgbClr val="FF0000"/>
                </a:solidFill>
                <a:latin typeface="新細明體" panose="02020500000000000000" pitchFamily="18" charset="-120"/>
                <a:ea typeface="新細明體" panose="02020500000000000000" pitchFamily="18" charset="-120"/>
              </a:rPr>
              <a:t>「</a:t>
            </a:r>
            <a:r>
              <a:rPr lang="zh-TW" altLang="en-US" sz="2800" b="1" smtClean="0">
                <a:solidFill>
                  <a:srgbClr val="FF0000"/>
                </a:solidFill>
              </a:rPr>
              <a:t>有前例或條件簡單者</a:t>
            </a:r>
            <a:r>
              <a:rPr lang="zh-TW" altLang="en-US" sz="2800" b="1" smtClean="0">
                <a:solidFill>
                  <a:srgbClr val="FF0000"/>
                </a:solidFill>
                <a:latin typeface="新細明體" panose="02020500000000000000" pitchFamily="18" charset="-120"/>
                <a:ea typeface="新細明體" panose="02020500000000000000" pitchFamily="18" charset="-120"/>
              </a:rPr>
              <a:t>」</a:t>
            </a:r>
            <a:r>
              <a:rPr lang="zh-TW" altLang="en-US" sz="2800" b="1" smtClean="0">
                <a:solidFill>
                  <a:srgbClr val="FF0000"/>
                </a:solidFill>
              </a:rPr>
              <a:t>，應列舉何例或敘明理由</a:t>
            </a:r>
          </a:p>
        </p:txBody>
      </p:sp>
      <p:sp>
        <p:nvSpPr>
          <p:cNvPr id="22531" name="內容版面配置區 2"/>
          <p:cNvSpPr>
            <a:spLocks noGrp="1"/>
          </p:cNvSpPr>
          <p:nvPr>
            <p:ph idx="1"/>
          </p:nvPr>
        </p:nvSpPr>
        <p:spPr>
          <a:xfrm>
            <a:off x="395288" y="1123950"/>
            <a:ext cx="8424862" cy="5184775"/>
          </a:xfrm>
        </p:spPr>
        <p:txBody>
          <a:bodyPr>
            <a:normAutofit/>
          </a:bodyPr>
          <a:lstStyle/>
          <a:p>
            <a:pPr>
              <a:defRPr/>
            </a:pPr>
            <a:r>
              <a:rPr lang="zh-TW" altLang="zh-TW" sz="2400" b="1" dirty="0"/>
              <a:t>採購評選委員會組織準則</a:t>
            </a:r>
            <a:r>
              <a:rPr lang="zh-TW" altLang="zh-TW" sz="2400" b="1" dirty="0" smtClean="0"/>
              <a:t>第</a:t>
            </a:r>
            <a:r>
              <a:rPr lang="zh-TW" altLang="en-US" sz="2400" b="1" dirty="0" smtClean="0"/>
              <a:t>三</a:t>
            </a:r>
            <a:r>
              <a:rPr lang="zh-TW" altLang="zh-TW" sz="2400" b="1" dirty="0" smtClean="0"/>
              <a:t>條</a:t>
            </a:r>
            <a:r>
              <a:rPr lang="zh-TW" altLang="en-US" sz="2400" b="1" dirty="0" smtClean="0">
                <a:latin typeface="新細明體" panose="02020500000000000000" pitchFamily="18" charset="-120"/>
                <a:ea typeface="新細明體" panose="02020500000000000000" pitchFamily="18" charset="-120"/>
              </a:rPr>
              <a:t>：</a:t>
            </a:r>
            <a:endParaRPr lang="en-US" altLang="zh-TW" sz="2400" b="1" dirty="0"/>
          </a:p>
          <a:p>
            <a:pPr marL="457200" indent="-457200">
              <a:buFont typeface="+mj-lt"/>
              <a:buAutoNum type="arabicPeriod"/>
              <a:defRPr/>
            </a:pPr>
            <a:r>
              <a:rPr lang="zh-TW" altLang="en-US" sz="2400" b="1" dirty="0"/>
              <a:t>本委員會</a:t>
            </a:r>
            <a:r>
              <a:rPr lang="zh-TW" altLang="en-US" sz="2400" b="1" dirty="0">
                <a:solidFill>
                  <a:srgbClr val="0000FF"/>
                </a:solidFill>
              </a:rPr>
              <a:t>應於招標前成立</a:t>
            </a:r>
            <a:r>
              <a:rPr lang="zh-TW" altLang="en-US" sz="2400" b="1" dirty="0"/>
              <a:t>，並於</a:t>
            </a:r>
            <a:r>
              <a:rPr lang="zh-TW" altLang="en-US" sz="2400" b="1" u="sng" dirty="0"/>
              <a:t>完成評選事宜且無待處理事項</a:t>
            </a:r>
            <a:r>
              <a:rPr lang="zh-TW" altLang="en-US" sz="2400" b="1" dirty="0"/>
              <a:t>後解散，</a:t>
            </a:r>
            <a:r>
              <a:rPr lang="zh-TW" altLang="en-US" sz="2400" b="1" dirty="0">
                <a:solidFill>
                  <a:srgbClr val="CC0000"/>
                </a:solidFill>
              </a:rPr>
              <a:t>其任務如下</a:t>
            </a:r>
            <a:r>
              <a:rPr lang="zh-TW" altLang="en-US" sz="2400" b="1" dirty="0" smtClean="0"/>
              <a:t>：</a:t>
            </a:r>
          </a:p>
          <a:p>
            <a:pPr>
              <a:buFont typeface="Arial" panose="020B0604020202020204" pitchFamily="34" charset="0"/>
              <a:buChar char="•"/>
              <a:defRPr/>
            </a:pPr>
            <a:r>
              <a:rPr lang="zh-TW" altLang="en-US" sz="2400" b="1" dirty="0" smtClean="0"/>
              <a:t>一、訂定或審定招標文件之</a:t>
            </a:r>
            <a:r>
              <a:rPr lang="zh-TW" altLang="en-US" sz="2400" b="1" dirty="0" smtClean="0">
                <a:solidFill>
                  <a:srgbClr val="0000FF"/>
                </a:solidFill>
              </a:rPr>
              <a:t>評選項目、評審標準及評定方式</a:t>
            </a:r>
            <a:r>
              <a:rPr lang="zh-TW" altLang="en-US" sz="2400" b="1" dirty="0" smtClean="0"/>
              <a:t>。</a:t>
            </a:r>
            <a:r>
              <a:rPr lang="en-US" altLang="zh-TW" sz="2400" b="1" dirty="0" smtClean="0">
                <a:solidFill>
                  <a:srgbClr val="CC0000"/>
                </a:solidFill>
              </a:rPr>
              <a:t>【</a:t>
            </a:r>
            <a:r>
              <a:rPr lang="zh-TW" altLang="en-US" sz="2400" b="1" dirty="0" smtClean="0">
                <a:solidFill>
                  <a:srgbClr val="CC0000"/>
                </a:solidFill>
              </a:rPr>
              <a:t>即第</a:t>
            </a:r>
            <a:r>
              <a:rPr lang="en-US" altLang="zh-TW" sz="2400" b="1" dirty="0">
                <a:solidFill>
                  <a:srgbClr val="CC0000"/>
                </a:solidFill>
              </a:rPr>
              <a:t>1</a:t>
            </a:r>
            <a:r>
              <a:rPr lang="zh-TW" altLang="en-US" sz="2400" b="1" dirty="0">
                <a:solidFill>
                  <a:srgbClr val="CC0000"/>
                </a:solidFill>
              </a:rPr>
              <a:t>次評選</a:t>
            </a:r>
            <a:r>
              <a:rPr lang="zh-TW" altLang="en-US" sz="2400" b="1" dirty="0" smtClean="0">
                <a:solidFill>
                  <a:srgbClr val="CC0000"/>
                </a:solidFill>
              </a:rPr>
              <a:t>會議</a:t>
            </a:r>
            <a:r>
              <a:rPr lang="en-US" altLang="zh-TW" sz="2400" b="1" dirty="0" smtClean="0">
                <a:solidFill>
                  <a:srgbClr val="CC0000"/>
                </a:solidFill>
              </a:rPr>
              <a:t>】</a:t>
            </a:r>
            <a:endParaRPr lang="en-US" altLang="zh-TW" sz="2400" b="1" dirty="0">
              <a:solidFill>
                <a:srgbClr val="CC0000"/>
              </a:solidFill>
            </a:endParaRPr>
          </a:p>
          <a:p>
            <a:pPr>
              <a:buFont typeface="Arial" panose="020B0604020202020204" pitchFamily="34" charset="0"/>
              <a:buChar char="•"/>
              <a:defRPr/>
            </a:pPr>
            <a:r>
              <a:rPr lang="zh-TW" altLang="en-US" sz="2400" b="1" dirty="0" smtClean="0"/>
              <a:t>二、</a:t>
            </a:r>
            <a:r>
              <a:rPr lang="zh-TW" altLang="en-US" sz="2400" b="1" dirty="0" smtClean="0">
                <a:solidFill>
                  <a:srgbClr val="0000FF"/>
                </a:solidFill>
              </a:rPr>
              <a:t>辦理廠商評選</a:t>
            </a:r>
            <a:r>
              <a:rPr lang="zh-TW" altLang="en-US" sz="2400" b="1" dirty="0" smtClean="0"/>
              <a:t>。</a:t>
            </a:r>
            <a:r>
              <a:rPr lang="en-US" altLang="zh-TW" sz="2400" b="1" dirty="0">
                <a:solidFill>
                  <a:srgbClr val="CC0000"/>
                </a:solidFill>
              </a:rPr>
              <a:t>【</a:t>
            </a:r>
            <a:r>
              <a:rPr lang="zh-TW" altLang="en-US" sz="2400" b="1" dirty="0">
                <a:solidFill>
                  <a:srgbClr val="CC0000"/>
                </a:solidFill>
              </a:rPr>
              <a:t>即</a:t>
            </a:r>
            <a:r>
              <a:rPr lang="zh-TW" altLang="en-US" sz="2400" b="1" dirty="0" smtClean="0">
                <a:solidFill>
                  <a:srgbClr val="CC0000"/>
                </a:solidFill>
              </a:rPr>
              <a:t>第</a:t>
            </a:r>
            <a:r>
              <a:rPr lang="en-US" altLang="zh-TW" sz="2400" b="1" dirty="0" smtClean="0">
                <a:solidFill>
                  <a:srgbClr val="CC0000"/>
                </a:solidFill>
              </a:rPr>
              <a:t>2</a:t>
            </a:r>
            <a:r>
              <a:rPr lang="zh-TW" altLang="en-US" sz="2400" b="1" dirty="0" smtClean="0">
                <a:solidFill>
                  <a:srgbClr val="CC0000"/>
                </a:solidFill>
              </a:rPr>
              <a:t>次</a:t>
            </a:r>
            <a:r>
              <a:rPr lang="zh-TW" altLang="en-US" sz="2400" b="1" dirty="0">
                <a:solidFill>
                  <a:srgbClr val="CC0000"/>
                </a:solidFill>
              </a:rPr>
              <a:t>評選會議</a:t>
            </a:r>
            <a:r>
              <a:rPr lang="en-US" altLang="zh-TW" sz="2400" b="1" dirty="0" smtClean="0">
                <a:solidFill>
                  <a:srgbClr val="CC0000"/>
                </a:solidFill>
              </a:rPr>
              <a:t>】</a:t>
            </a:r>
          </a:p>
          <a:p>
            <a:pPr>
              <a:buFont typeface="Arial" panose="020B0604020202020204" pitchFamily="34" charset="0"/>
              <a:buChar char="•"/>
              <a:defRPr/>
            </a:pPr>
            <a:r>
              <a:rPr lang="zh-TW" altLang="en-US" sz="2400" b="1" dirty="0" smtClean="0"/>
              <a:t>三</a:t>
            </a:r>
            <a:r>
              <a:rPr lang="zh-TW" altLang="en-US" sz="2400" b="1" dirty="0"/>
              <a:t>、協助機關解釋與評審標準、評選過程或評選結果有關之事項。</a:t>
            </a:r>
          </a:p>
          <a:p>
            <a:pPr marL="457200" indent="-457200">
              <a:buFont typeface="+mj-lt"/>
              <a:buAutoNum type="arabicPeriod" startAt="2"/>
              <a:defRPr/>
            </a:pPr>
            <a:r>
              <a:rPr lang="zh-TW" altLang="en-US" sz="2400" b="1" dirty="0"/>
              <a:t>前項第一款之評選項目、評審標準及評定方式</a:t>
            </a:r>
            <a:r>
              <a:rPr lang="zh-TW" altLang="en-US" sz="2400" b="1" dirty="0">
                <a:solidFill>
                  <a:srgbClr val="0000FF"/>
                </a:solidFill>
              </a:rPr>
              <a:t>有前例或條件簡單者，得由機關自行訂定或審定</a:t>
            </a:r>
            <a:r>
              <a:rPr lang="zh-TW" altLang="en-US" sz="2400" b="1" dirty="0"/>
              <a:t>，</a:t>
            </a:r>
            <a:r>
              <a:rPr lang="zh-TW" altLang="en-US" sz="2400" b="1" dirty="0">
                <a:solidFill>
                  <a:srgbClr val="0000FF"/>
                </a:solidFill>
              </a:rPr>
              <a:t>免於招標前</a:t>
            </a:r>
            <a:r>
              <a:rPr lang="zh-TW" altLang="en-US" sz="2400" b="1" dirty="0"/>
              <a:t>成立本委員會為之。</a:t>
            </a:r>
            <a:r>
              <a:rPr lang="zh-TW" altLang="en-US" sz="2400" b="1" dirty="0">
                <a:solidFill>
                  <a:srgbClr val="0000FF"/>
                </a:solidFill>
              </a:rPr>
              <a:t>但本委員會仍應於開標前成立</a:t>
            </a:r>
            <a:r>
              <a:rPr lang="zh-TW" altLang="en-US" sz="2400" b="1" dirty="0" smtClean="0"/>
              <a:t>。</a:t>
            </a:r>
            <a:r>
              <a:rPr lang="en-US" altLang="zh-TW" sz="2400" b="1" dirty="0"/>
              <a:t>(</a:t>
            </a:r>
            <a:r>
              <a:rPr lang="zh-TW" altLang="en-US" sz="2400" b="1" dirty="0" smtClean="0"/>
              <a:t>第</a:t>
            </a:r>
            <a:r>
              <a:rPr lang="en-US" altLang="zh-TW" sz="2400" b="1" dirty="0" smtClean="0"/>
              <a:t>2</a:t>
            </a:r>
            <a:r>
              <a:rPr lang="zh-TW" altLang="en-US" sz="2400" b="1" dirty="0" smtClean="0"/>
              <a:t>項</a:t>
            </a:r>
            <a:r>
              <a:rPr lang="en-US" altLang="zh-TW" sz="2400" b="1" dirty="0" smtClean="0"/>
              <a:t>)</a:t>
            </a:r>
            <a:br>
              <a:rPr lang="en-US" altLang="zh-TW" sz="2400" b="1" dirty="0" smtClean="0"/>
            </a:br>
            <a:endParaRPr lang="zh-TW" altLang="en-US" sz="2400" b="1" dirty="0"/>
          </a:p>
        </p:txBody>
      </p:sp>
      <p:sp>
        <p:nvSpPr>
          <p:cNvPr id="3" name="投影片編號版面配置區 2"/>
          <p:cNvSpPr>
            <a:spLocks noGrp="1"/>
          </p:cNvSpPr>
          <p:nvPr>
            <p:ph type="sldNum" sz="quarter" idx="12"/>
          </p:nvPr>
        </p:nvSpPr>
        <p:spPr/>
        <p:txBody>
          <a:bodyPr/>
          <a:lstStyle/>
          <a:p>
            <a:fld id="{1118FB7C-3051-423D-B140-B22D31D849CF}" type="slidenum">
              <a:rPr lang="zh-TW" altLang="en-US" smtClean="0"/>
              <a:pPr/>
              <a:t>208</a:t>
            </a:fld>
            <a:endParaRPr lang="zh-TW" altLang="en-US"/>
          </a:p>
        </p:txBody>
      </p:sp>
    </p:spTree>
    <p:extLst>
      <p:ext uri="{BB962C8B-B14F-4D97-AF65-F5344CB8AC3E}">
        <p14:creationId xmlns:p14="http://schemas.microsoft.com/office/powerpoint/2010/main" val="3607981671"/>
      </p:ext>
    </p:extLst>
  </p:cSld>
  <p:clrMapOvr>
    <a:masterClrMapping/>
  </p:clrMapOvr>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標題 1"/>
          <p:cNvSpPr>
            <a:spLocks noGrp="1"/>
          </p:cNvSpPr>
          <p:nvPr>
            <p:ph type="title"/>
          </p:nvPr>
        </p:nvSpPr>
        <p:spPr>
          <a:xfrm>
            <a:off x="395288" y="390525"/>
            <a:ext cx="8353425" cy="630238"/>
          </a:xfrm>
          <a:solidFill>
            <a:srgbClr val="FFFF00"/>
          </a:solidFill>
        </p:spPr>
        <p:txBody>
          <a:bodyPr/>
          <a:lstStyle/>
          <a:p>
            <a:pPr algn="ctr"/>
            <a:r>
              <a:rPr lang="zh-TW" altLang="en-US" sz="2800" b="1" smtClean="0">
                <a:solidFill>
                  <a:srgbClr val="FF0000"/>
                </a:solidFill>
              </a:rPr>
              <a:t>採購評委</a:t>
            </a:r>
            <a:r>
              <a:rPr lang="zh-TW" altLang="en-US" sz="2800" b="1" smtClean="0">
                <a:solidFill>
                  <a:srgbClr val="FF0000"/>
                </a:solidFill>
                <a:latin typeface="新細明體" panose="02020500000000000000" pitchFamily="18" charset="-120"/>
                <a:ea typeface="新細明體" panose="02020500000000000000" pitchFamily="18" charset="-120"/>
              </a:rPr>
              <a:t>：「</a:t>
            </a:r>
            <a:r>
              <a:rPr lang="zh-TW" altLang="en-US" sz="2800" b="1" smtClean="0">
                <a:solidFill>
                  <a:srgbClr val="FF0000"/>
                </a:solidFill>
              </a:rPr>
              <a:t>專家學者</a:t>
            </a:r>
            <a:r>
              <a:rPr lang="zh-TW" altLang="en-US" sz="2800" b="1" smtClean="0">
                <a:solidFill>
                  <a:srgbClr val="FF0000"/>
                </a:solidFill>
                <a:latin typeface="新細明體" panose="02020500000000000000" pitchFamily="18" charset="-120"/>
                <a:ea typeface="新細明體" panose="02020500000000000000" pitchFamily="18" charset="-120"/>
              </a:rPr>
              <a:t>」、「</a:t>
            </a:r>
            <a:r>
              <a:rPr lang="zh-TW" altLang="en-US" sz="2800" b="1" smtClean="0">
                <a:solidFill>
                  <a:srgbClr val="FF0000"/>
                </a:solidFill>
              </a:rPr>
              <a:t>專家學者以外</a:t>
            </a:r>
            <a:r>
              <a:rPr lang="zh-TW" altLang="en-US" sz="2800" b="1" smtClean="0">
                <a:solidFill>
                  <a:srgbClr val="FF0000"/>
                </a:solidFill>
                <a:latin typeface="新細明體" panose="02020500000000000000" pitchFamily="18" charset="-120"/>
                <a:ea typeface="新細明體" panose="02020500000000000000" pitchFamily="18" charset="-120"/>
              </a:rPr>
              <a:t>」</a:t>
            </a:r>
            <a:r>
              <a:rPr lang="en-US" altLang="zh-TW" sz="2800" b="1" smtClean="0">
                <a:solidFill>
                  <a:srgbClr val="FF0000"/>
                </a:solidFill>
                <a:latin typeface="新細明體" panose="02020500000000000000" pitchFamily="18" charset="-120"/>
                <a:ea typeface="新細明體" panose="02020500000000000000" pitchFamily="18" charset="-120"/>
              </a:rPr>
              <a:t>-1</a:t>
            </a:r>
            <a:endParaRPr lang="zh-TW" altLang="en-US" sz="2800" b="1" smtClean="0">
              <a:solidFill>
                <a:srgbClr val="FF0000"/>
              </a:solidFill>
            </a:endParaRPr>
          </a:p>
        </p:txBody>
      </p:sp>
      <p:sp>
        <p:nvSpPr>
          <p:cNvPr id="22531" name="內容版面配置區 2"/>
          <p:cNvSpPr>
            <a:spLocks noGrp="1"/>
          </p:cNvSpPr>
          <p:nvPr>
            <p:ph idx="1"/>
          </p:nvPr>
        </p:nvSpPr>
        <p:spPr>
          <a:xfrm>
            <a:off x="395288" y="1123950"/>
            <a:ext cx="8424862" cy="5184775"/>
          </a:xfrm>
        </p:spPr>
        <p:txBody>
          <a:bodyPr>
            <a:normAutofit lnSpcReduction="10000"/>
          </a:bodyPr>
          <a:lstStyle/>
          <a:p>
            <a:pPr>
              <a:defRPr/>
            </a:pPr>
            <a:r>
              <a:rPr lang="zh-TW" altLang="zh-TW" sz="2400" b="1" dirty="0"/>
              <a:t>採購評選委員會組織準則第四</a:t>
            </a:r>
            <a:r>
              <a:rPr lang="zh-TW" altLang="zh-TW" sz="2400" b="1" dirty="0" smtClean="0"/>
              <a:t>條</a:t>
            </a:r>
            <a:r>
              <a:rPr lang="zh-TW" altLang="en-US" sz="2400" b="1" dirty="0">
                <a:latin typeface="新細明體" panose="02020500000000000000" pitchFamily="18" charset="-120"/>
                <a:ea typeface="新細明體" panose="02020500000000000000" pitchFamily="18" charset="-120"/>
              </a:rPr>
              <a:t>：</a:t>
            </a:r>
            <a:r>
              <a:rPr lang="en-US" altLang="zh-TW" sz="2400" b="1" dirty="0" smtClean="0"/>
              <a:t/>
            </a:r>
            <a:br>
              <a:rPr lang="en-US" altLang="zh-TW" sz="2400" b="1" dirty="0" smtClean="0"/>
            </a:br>
            <a:r>
              <a:rPr lang="en-US" altLang="zh-TW" sz="2400" b="1" dirty="0" smtClean="0"/>
              <a:t>(</a:t>
            </a:r>
            <a:r>
              <a:rPr lang="zh-TW" altLang="zh-TW" sz="2400" b="1" dirty="0"/>
              <a:t>工程會</a:t>
            </a:r>
            <a:r>
              <a:rPr lang="en-US" altLang="zh-TW" sz="2400" b="1" dirty="0"/>
              <a:t>108.11.06</a:t>
            </a:r>
            <a:r>
              <a:rPr lang="zh-TW" altLang="zh-TW" sz="2400" b="1" dirty="0"/>
              <a:t>工程企字第</a:t>
            </a:r>
            <a:r>
              <a:rPr lang="en-US" altLang="zh-TW" sz="2400" b="1" dirty="0"/>
              <a:t>1080100937</a:t>
            </a:r>
            <a:r>
              <a:rPr lang="zh-TW" altLang="zh-TW" sz="2400" b="1" dirty="0"/>
              <a:t>號令修正</a:t>
            </a:r>
            <a:r>
              <a:rPr lang="en-US" altLang="zh-TW" sz="2400" b="1" dirty="0" smtClean="0"/>
              <a:t>)</a:t>
            </a:r>
            <a:endParaRPr lang="en-US" altLang="zh-TW" sz="2400" b="1" dirty="0"/>
          </a:p>
          <a:p>
            <a:pPr marL="457200" indent="-457200">
              <a:buFont typeface="+mj-lt"/>
              <a:buAutoNum type="arabicPeriod"/>
              <a:defRPr/>
            </a:pPr>
            <a:r>
              <a:rPr lang="zh-TW" altLang="zh-TW" sz="2400" b="1" dirty="0"/>
              <a:t>本委員會置委員</a:t>
            </a:r>
            <a:r>
              <a:rPr lang="zh-TW" altLang="zh-TW" sz="2400" b="1" dirty="0">
                <a:solidFill>
                  <a:srgbClr val="FF0000"/>
                </a:solidFill>
              </a:rPr>
              <a:t>五人以上</a:t>
            </a:r>
            <a:r>
              <a:rPr lang="zh-TW" altLang="zh-TW" sz="2400" b="1" dirty="0"/>
              <a:t>，由機關就具有與採購案相關專門知識之人員</a:t>
            </a:r>
            <a:r>
              <a:rPr lang="zh-TW" altLang="zh-TW" sz="2400" b="1" dirty="0">
                <a:solidFill>
                  <a:srgbClr val="FF0000"/>
                </a:solidFill>
              </a:rPr>
              <a:t>派兼或聘兼</a:t>
            </a:r>
            <a:r>
              <a:rPr lang="zh-TW" altLang="zh-TW" sz="2400" b="1" dirty="0"/>
              <a:t>之，其中專家、學者人數</a:t>
            </a:r>
            <a:r>
              <a:rPr lang="zh-TW" altLang="zh-TW" sz="2400" b="1" dirty="0">
                <a:solidFill>
                  <a:srgbClr val="0000FF"/>
                </a:solidFill>
              </a:rPr>
              <a:t>不得少於三分之一</a:t>
            </a:r>
            <a:r>
              <a:rPr lang="zh-TW" altLang="zh-TW" sz="2400" b="1" dirty="0"/>
              <a:t>。</a:t>
            </a:r>
            <a:r>
              <a:rPr lang="en-US" altLang="zh-TW" sz="2400" b="1" dirty="0"/>
              <a:t>(</a:t>
            </a:r>
            <a:r>
              <a:rPr lang="zh-TW" altLang="en-US" sz="2400" b="1" dirty="0" smtClean="0"/>
              <a:t>第</a:t>
            </a:r>
            <a:r>
              <a:rPr lang="en-US" altLang="zh-TW" sz="2400" b="1" dirty="0" smtClean="0"/>
              <a:t>1</a:t>
            </a:r>
            <a:r>
              <a:rPr lang="zh-TW" altLang="en-US" sz="2400" b="1" dirty="0" smtClean="0"/>
              <a:t>項</a:t>
            </a:r>
            <a:r>
              <a:rPr lang="en-US" altLang="zh-TW" sz="2400" b="1" dirty="0" smtClean="0"/>
              <a:t>)</a:t>
            </a:r>
          </a:p>
          <a:p>
            <a:pPr marL="457200" indent="-457200">
              <a:buFont typeface="+mj-lt"/>
              <a:buAutoNum type="arabicPeriod"/>
              <a:defRPr/>
            </a:pPr>
            <a:r>
              <a:rPr lang="zh-TW" altLang="zh-TW" sz="2400" b="1" dirty="0" smtClean="0"/>
              <a:t>前項</a:t>
            </a:r>
            <a:r>
              <a:rPr lang="zh-TW" altLang="zh-TW" sz="2400" b="1" dirty="0">
                <a:solidFill>
                  <a:srgbClr val="0000FF"/>
                </a:solidFill>
              </a:rPr>
              <a:t>專家、學者之委員</a:t>
            </a:r>
            <a:r>
              <a:rPr lang="zh-TW" altLang="zh-TW" sz="2400" b="1" dirty="0"/>
              <a:t>，不得為政府機關之現職人員</a:t>
            </a:r>
            <a:r>
              <a:rPr lang="zh-TW" altLang="zh-TW" sz="2400" b="1" dirty="0" smtClean="0"/>
              <a:t>；</a:t>
            </a:r>
            <a:r>
              <a:rPr lang="en-US" altLang="zh-TW" sz="2400" b="1" dirty="0" smtClean="0"/>
              <a:t/>
            </a:r>
            <a:br>
              <a:rPr lang="en-US" altLang="zh-TW" sz="2400" b="1" dirty="0" smtClean="0"/>
            </a:br>
            <a:r>
              <a:rPr lang="zh-TW" altLang="zh-TW" sz="2400" b="1" dirty="0" smtClean="0">
                <a:solidFill>
                  <a:srgbClr val="0000FF"/>
                </a:solidFill>
              </a:rPr>
              <a:t>專家</a:t>
            </a:r>
            <a:r>
              <a:rPr lang="zh-TW" altLang="zh-TW" sz="2400" b="1" dirty="0">
                <a:solidFill>
                  <a:srgbClr val="0000FF"/>
                </a:solidFill>
              </a:rPr>
              <a:t>、學者以外之委員</a:t>
            </a:r>
            <a:r>
              <a:rPr lang="zh-TW" altLang="zh-TW" sz="2400" b="1" dirty="0"/>
              <a:t>，得為機關之現職人員，並得包括其他機關之現職人員。</a:t>
            </a:r>
            <a:r>
              <a:rPr lang="en-US" altLang="zh-TW" sz="2400" b="1" dirty="0"/>
              <a:t>(</a:t>
            </a:r>
            <a:r>
              <a:rPr lang="zh-TW" altLang="en-US" sz="2400" b="1" dirty="0" smtClean="0"/>
              <a:t>第</a:t>
            </a:r>
            <a:r>
              <a:rPr lang="en-US" altLang="zh-TW" sz="2400" b="1" dirty="0" smtClean="0"/>
              <a:t>2</a:t>
            </a:r>
            <a:r>
              <a:rPr lang="zh-TW" altLang="en-US" sz="2400" b="1" dirty="0" smtClean="0"/>
              <a:t>項</a:t>
            </a:r>
            <a:r>
              <a:rPr lang="en-US" altLang="zh-TW" sz="2400" b="1" dirty="0" smtClean="0"/>
              <a:t>)</a:t>
            </a:r>
          </a:p>
          <a:p>
            <a:pPr marL="457200" indent="-457200">
              <a:buFont typeface="+mj-lt"/>
              <a:buAutoNum type="arabicPeriod"/>
              <a:defRPr/>
            </a:pPr>
            <a:r>
              <a:rPr lang="zh-TW" altLang="en-US" sz="2400" b="1" dirty="0" smtClean="0"/>
              <a:t>第一</a:t>
            </a:r>
            <a:r>
              <a:rPr lang="zh-TW" altLang="en-US" sz="2400" b="1" dirty="0"/>
              <a:t>項專家、學者，由機關需求或承辦採購單位參考主管機關會同教育部、考選部及其他相關機關所建立之</a:t>
            </a:r>
            <a:r>
              <a:rPr lang="zh-TW" altLang="en-US" sz="2400" b="1" dirty="0">
                <a:solidFill>
                  <a:srgbClr val="0000FF"/>
                </a:solidFill>
              </a:rPr>
              <a:t>建議名單，或自行提出建議名單</a:t>
            </a:r>
            <a:r>
              <a:rPr lang="zh-TW" altLang="en-US" sz="2400" b="1" dirty="0"/>
              <a:t>以外，</a:t>
            </a:r>
            <a:r>
              <a:rPr lang="zh-TW" altLang="en-US" sz="2400" b="1" u="sng" dirty="0">
                <a:solidFill>
                  <a:srgbClr val="0000FF"/>
                </a:solidFill>
              </a:rPr>
              <a:t>具有與採購案相關專門知識之人員</a:t>
            </a:r>
            <a:r>
              <a:rPr lang="zh-TW" altLang="en-US" sz="2400" b="1" dirty="0"/>
              <a:t>，簽報機關首長或其授權人員核定</a:t>
            </a:r>
            <a:r>
              <a:rPr lang="zh-TW" altLang="en-US" sz="2400" b="1" dirty="0" smtClean="0"/>
              <a:t>。</a:t>
            </a:r>
            <a:r>
              <a:rPr lang="en-US" altLang="zh-TW" sz="2400" b="1" dirty="0"/>
              <a:t>(</a:t>
            </a:r>
            <a:r>
              <a:rPr lang="zh-TW" altLang="en-US" sz="2400" b="1" dirty="0" smtClean="0"/>
              <a:t>第</a:t>
            </a:r>
            <a:r>
              <a:rPr lang="en-US" altLang="zh-TW" sz="2400" b="1" dirty="0" smtClean="0"/>
              <a:t>4</a:t>
            </a:r>
            <a:r>
              <a:rPr lang="zh-TW" altLang="en-US" sz="2400" b="1" dirty="0" smtClean="0"/>
              <a:t>項</a:t>
            </a:r>
            <a:r>
              <a:rPr lang="en-US" altLang="zh-TW" sz="2400" b="1" dirty="0" smtClean="0"/>
              <a:t>)</a:t>
            </a:r>
          </a:p>
          <a:p>
            <a:pPr marL="457200" indent="-457200">
              <a:buFont typeface="+mj-lt"/>
              <a:buAutoNum type="arabicPeriod"/>
              <a:defRPr/>
            </a:pPr>
            <a:r>
              <a:rPr lang="zh-TW" altLang="zh-TW" sz="2400" b="1" dirty="0" smtClean="0"/>
              <a:t>機關擬</a:t>
            </a:r>
            <a:r>
              <a:rPr lang="zh-TW" altLang="en-US" sz="2400" b="1" dirty="0" smtClean="0">
                <a:latin typeface="新細明體" panose="02020500000000000000" pitchFamily="18" charset="-120"/>
                <a:ea typeface="新細明體" panose="02020500000000000000" pitchFamily="18" charset="-120"/>
              </a:rPr>
              <a:t>「</a:t>
            </a:r>
            <a:r>
              <a:rPr lang="zh-TW" altLang="zh-TW" sz="2400" b="1" dirty="0" smtClean="0">
                <a:solidFill>
                  <a:srgbClr val="FF0000"/>
                </a:solidFill>
              </a:rPr>
              <a:t>聘</a:t>
            </a:r>
            <a:r>
              <a:rPr lang="zh-TW" altLang="en-US" sz="2400" b="1" dirty="0" smtClean="0">
                <a:latin typeface="新細明體" panose="02020500000000000000" pitchFamily="18" charset="-120"/>
                <a:ea typeface="新細明體" panose="02020500000000000000" pitchFamily="18" charset="-120"/>
              </a:rPr>
              <a:t>」「</a:t>
            </a:r>
            <a:r>
              <a:rPr lang="zh-TW" altLang="zh-TW" sz="2400" b="1" dirty="0" smtClean="0">
                <a:solidFill>
                  <a:srgbClr val="FF0000"/>
                </a:solidFill>
              </a:rPr>
              <a:t>兼</a:t>
            </a:r>
            <a:r>
              <a:rPr lang="zh-TW" altLang="en-US" sz="2400" b="1" dirty="0" smtClean="0">
                <a:latin typeface="新細明體" panose="02020500000000000000" pitchFamily="18" charset="-120"/>
                <a:ea typeface="新細明體" panose="02020500000000000000" pitchFamily="18" charset="-120"/>
              </a:rPr>
              <a:t>」</a:t>
            </a:r>
            <a:r>
              <a:rPr lang="zh-TW" altLang="zh-TW" sz="2400" b="1" dirty="0" smtClean="0"/>
              <a:t>之</a:t>
            </a:r>
            <a:r>
              <a:rPr lang="zh-TW" altLang="zh-TW" sz="2400" b="1" dirty="0"/>
              <a:t>委員，</a:t>
            </a:r>
            <a:r>
              <a:rPr lang="zh-TW" altLang="zh-TW" sz="2400" b="1" dirty="0">
                <a:solidFill>
                  <a:srgbClr val="0000FF"/>
                </a:solidFill>
              </a:rPr>
              <a:t>應經其同意</a:t>
            </a:r>
            <a:r>
              <a:rPr lang="zh-TW" altLang="zh-TW" sz="2400" b="1" dirty="0" smtClean="0"/>
              <a:t>。</a:t>
            </a:r>
            <a:r>
              <a:rPr lang="en-US" altLang="zh-TW" sz="2400" b="1" dirty="0" smtClean="0"/>
              <a:t>(</a:t>
            </a:r>
            <a:r>
              <a:rPr lang="zh-TW" altLang="en-US" sz="2400" b="1" dirty="0" smtClean="0"/>
              <a:t>第</a:t>
            </a:r>
            <a:r>
              <a:rPr lang="en-US" altLang="zh-TW" sz="2400" b="1" dirty="0"/>
              <a:t>6</a:t>
            </a:r>
            <a:r>
              <a:rPr lang="zh-TW" altLang="en-US" sz="2400" b="1" dirty="0" smtClean="0"/>
              <a:t>項</a:t>
            </a:r>
            <a:r>
              <a:rPr lang="en-US" altLang="zh-TW" sz="2400" b="1" dirty="0" smtClean="0"/>
              <a:t>)</a:t>
            </a:r>
            <a:r>
              <a:rPr lang="en-US" altLang="zh-TW" sz="2400" b="1" dirty="0"/>
              <a:t/>
            </a:r>
            <a:br>
              <a:rPr lang="en-US" altLang="zh-TW" sz="2400" b="1" dirty="0"/>
            </a:br>
            <a:endParaRPr lang="zh-TW" altLang="en-US" sz="2400" b="1" dirty="0"/>
          </a:p>
        </p:txBody>
      </p:sp>
      <p:sp>
        <p:nvSpPr>
          <p:cNvPr id="3" name="投影片編號版面配置區 2"/>
          <p:cNvSpPr>
            <a:spLocks noGrp="1"/>
          </p:cNvSpPr>
          <p:nvPr>
            <p:ph type="sldNum" sz="quarter" idx="12"/>
          </p:nvPr>
        </p:nvSpPr>
        <p:spPr/>
        <p:txBody>
          <a:bodyPr/>
          <a:lstStyle/>
          <a:p>
            <a:fld id="{1118FB7C-3051-423D-B140-B22D31D849CF}" type="slidenum">
              <a:rPr lang="zh-TW" altLang="en-US" smtClean="0"/>
              <a:pPr/>
              <a:t>209</a:t>
            </a:fld>
            <a:endParaRPr lang="zh-TW" altLang="en-US"/>
          </a:p>
        </p:txBody>
      </p:sp>
    </p:spTree>
    <p:extLst>
      <p:ext uri="{BB962C8B-B14F-4D97-AF65-F5344CB8AC3E}">
        <p14:creationId xmlns:p14="http://schemas.microsoft.com/office/powerpoint/2010/main" val="16010311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idx="4294967295"/>
          </p:nvPr>
        </p:nvSpPr>
        <p:spPr>
          <a:xfrm>
            <a:off x="457200" y="116632"/>
            <a:ext cx="8507413" cy="847725"/>
          </a:xfrm>
        </p:spPr>
        <p:txBody>
          <a:bodyPr anchor="ctr"/>
          <a:lstStyle/>
          <a:p>
            <a:pPr algn="ctr">
              <a:spcBef>
                <a:spcPts val="900"/>
              </a:spcBef>
              <a:spcAft>
                <a:spcPts val="0"/>
              </a:spcAft>
              <a:defRPr/>
            </a:pPr>
            <a:r>
              <a:rPr lang="zh-TW" altLang="zh-TW" sz="3600" b="1" kern="150" dirty="0" smtClean="0">
                <a:solidFill>
                  <a:srgbClr val="FF0000"/>
                </a:solidFill>
                <a:latin typeface="Times New Roman" panose="02020603050405020304" pitchFamily="18" charset="0"/>
              </a:rPr>
              <a:t>政府採購各階段防弊機制及執行要點</a:t>
            </a:r>
            <a:r>
              <a:rPr lang="en-US" altLang="zh-TW" sz="3600" b="1" kern="150" dirty="0" smtClean="0">
                <a:solidFill>
                  <a:srgbClr val="FF0000"/>
                </a:solidFill>
                <a:latin typeface="Times New Roman" panose="02020603050405020304" pitchFamily="18" charset="0"/>
              </a:rPr>
              <a:t>11</a:t>
            </a:r>
            <a:endParaRPr lang="zh-TW" altLang="zh-TW" sz="3600" kern="150" dirty="0">
              <a:solidFill>
                <a:srgbClr val="FF0000"/>
              </a:solidFill>
              <a:latin typeface="Times New Roman" panose="02020603050405020304" pitchFamily="18" charset="0"/>
              <a:ea typeface="新細明體, PMingLiU"/>
            </a:endParaRPr>
          </a:p>
        </p:txBody>
      </p:sp>
      <p:sp>
        <p:nvSpPr>
          <p:cNvPr id="184323" name="Rectangle 3"/>
          <p:cNvSpPr>
            <a:spLocks noGrp="1" noChangeArrowheads="1"/>
          </p:cNvSpPr>
          <p:nvPr>
            <p:ph type="body" idx="4294967295"/>
          </p:nvPr>
        </p:nvSpPr>
        <p:spPr>
          <a:xfrm>
            <a:off x="457200" y="836712"/>
            <a:ext cx="8229600" cy="465138"/>
          </a:xfrm>
        </p:spPr>
        <p:txBody>
          <a:bodyPr/>
          <a:lstStyle/>
          <a:p>
            <a:pPr>
              <a:buClr>
                <a:srgbClr val="C00000"/>
              </a:buClr>
              <a:defRPr/>
            </a:pPr>
            <a:r>
              <a:rPr lang="zh-TW" altLang="en-US" sz="2400" b="1" dirty="0">
                <a:latin typeface="+mn-ea"/>
              </a:rPr>
              <a:t>伍、</a:t>
            </a:r>
            <a:r>
              <a:rPr lang="zh-TW" altLang="en-US" sz="2400" b="1" dirty="0" smtClean="0">
                <a:latin typeface="+mn-ea"/>
              </a:rPr>
              <a:t>其他</a:t>
            </a:r>
            <a:r>
              <a:rPr lang="en-US" altLang="zh-TW" sz="2000" dirty="0" smtClean="0">
                <a:latin typeface="+mn-ea"/>
              </a:rPr>
              <a:t>(</a:t>
            </a:r>
            <a:r>
              <a:rPr lang="zh-TW" altLang="en-US" sz="2000" dirty="0" smtClean="0"/>
              <a:t>工程會</a:t>
            </a:r>
            <a:r>
              <a:rPr lang="en-US" altLang="zh-TW" sz="2000" dirty="0" smtClean="0"/>
              <a:t>111</a:t>
            </a:r>
            <a:r>
              <a:rPr lang="zh-TW" altLang="en-US" sz="2000" dirty="0"/>
              <a:t>年</a:t>
            </a:r>
            <a:r>
              <a:rPr lang="en-US" altLang="zh-TW" sz="2000" dirty="0"/>
              <a:t>11</a:t>
            </a:r>
            <a:r>
              <a:rPr lang="zh-TW" altLang="en-US" sz="2000" dirty="0"/>
              <a:t>月</a:t>
            </a:r>
            <a:r>
              <a:rPr lang="en-US" altLang="zh-TW" sz="2000" dirty="0"/>
              <a:t>14</a:t>
            </a:r>
            <a:r>
              <a:rPr lang="zh-TW" altLang="en-US" sz="2000" dirty="0" smtClean="0"/>
              <a:t>日工程</a:t>
            </a:r>
            <a:r>
              <a:rPr lang="zh-TW" altLang="en-US" sz="2000" dirty="0"/>
              <a:t>企字第</a:t>
            </a:r>
            <a:r>
              <a:rPr lang="en-US" altLang="zh-TW" sz="2000" dirty="0"/>
              <a:t>1110100607</a:t>
            </a:r>
            <a:r>
              <a:rPr lang="zh-TW" altLang="en-US" sz="2000" dirty="0" smtClean="0"/>
              <a:t>號函</a:t>
            </a:r>
            <a:r>
              <a:rPr lang="en-US" altLang="zh-TW" sz="2000" dirty="0" smtClean="0">
                <a:latin typeface="+mn-ea"/>
              </a:rPr>
              <a:t>)</a:t>
            </a:r>
          </a:p>
        </p:txBody>
      </p:sp>
      <p:graphicFrame>
        <p:nvGraphicFramePr>
          <p:cNvPr id="3" name="表格 2"/>
          <p:cNvGraphicFramePr>
            <a:graphicFrameLocks noGrp="1"/>
          </p:cNvGraphicFramePr>
          <p:nvPr>
            <p:extLst/>
          </p:nvPr>
        </p:nvGraphicFramePr>
        <p:xfrm>
          <a:off x="261865" y="1301850"/>
          <a:ext cx="8424935" cy="5007470"/>
        </p:xfrm>
        <a:graphic>
          <a:graphicData uri="http://schemas.openxmlformats.org/drawingml/2006/table">
            <a:tbl>
              <a:tblPr firstRow="1" firstCol="1" bandRow="1"/>
              <a:tblGrid>
                <a:gridCol w="410973">
                  <a:extLst>
                    <a:ext uri="{9D8B030D-6E8A-4147-A177-3AD203B41FA5}">
                      <a16:colId xmlns:a16="http://schemas.microsoft.com/office/drawing/2014/main" xmlns="" val="1954601083"/>
                    </a:ext>
                  </a:extLst>
                </a:gridCol>
                <a:gridCol w="1232917">
                  <a:extLst>
                    <a:ext uri="{9D8B030D-6E8A-4147-A177-3AD203B41FA5}">
                      <a16:colId xmlns:a16="http://schemas.microsoft.com/office/drawing/2014/main" xmlns="" val="2899010324"/>
                    </a:ext>
                  </a:extLst>
                </a:gridCol>
                <a:gridCol w="6781045">
                  <a:extLst>
                    <a:ext uri="{9D8B030D-6E8A-4147-A177-3AD203B41FA5}">
                      <a16:colId xmlns:a16="http://schemas.microsoft.com/office/drawing/2014/main" xmlns="" val="2784436415"/>
                    </a:ext>
                  </a:extLst>
                </a:gridCol>
              </a:tblGrid>
              <a:tr h="647482">
                <a:tc>
                  <a:txBody>
                    <a:bodyPr/>
                    <a:lstStyle/>
                    <a:p>
                      <a:pPr algn="ctr">
                        <a:lnSpc>
                          <a:spcPts val="2400"/>
                        </a:lnSpc>
                        <a:spcAft>
                          <a:spcPts val="0"/>
                        </a:spcAft>
                      </a:pPr>
                      <a:r>
                        <a:rPr lang="zh-TW" sz="2000" b="1" kern="150" dirty="0">
                          <a:solidFill>
                            <a:srgbClr val="000000"/>
                          </a:solidFill>
                          <a:effectLst/>
                          <a:latin typeface="Times New Roman" panose="02020603050405020304" pitchFamily="18" charset="0"/>
                          <a:ea typeface="標楷體" panose="03000509000000000000" pitchFamily="65" charset="-120"/>
                        </a:rPr>
                        <a:t>項次</a:t>
                      </a:r>
                      <a:endParaRPr lang="zh-TW" sz="2000" b="1" kern="150" dirty="0">
                        <a:effectLst/>
                        <a:latin typeface="Times New Roman" panose="02020603050405020304" pitchFamily="18" charset="0"/>
                        <a:ea typeface="新細明體, PMingLiU"/>
                      </a:endParaRPr>
                    </a:p>
                  </a:txBody>
                  <a:tcPr marL="10354" marR="10354"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400"/>
                        </a:lnSpc>
                        <a:spcAft>
                          <a:spcPts val="0"/>
                        </a:spcAft>
                      </a:pPr>
                      <a:r>
                        <a:rPr lang="zh-TW" sz="2000" b="1" kern="150">
                          <a:solidFill>
                            <a:srgbClr val="000000"/>
                          </a:solidFill>
                          <a:effectLst/>
                          <a:latin typeface="Times New Roman" panose="02020603050405020304" pitchFamily="18" charset="0"/>
                          <a:ea typeface="標楷體" panose="03000509000000000000" pitchFamily="65" charset="-120"/>
                        </a:rPr>
                        <a:t>防弊機制</a:t>
                      </a:r>
                      <a:endParaRPr lang="zh-TW" sz="2000" b="1" kern="150">
                        <a:effectLst/>
                        <a:latin typeface="Times New Roman" panose="02020603050405020304" pitchFamily="18" charset="0"/>
                        <a:ea typeface="新細明體, PMingLiU"/>
                      </a:endParaRPr>
                    </a:p>
                  </a:txBody>
                  <a:tcPr marL="10354" marR="103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400"/>
                        </a:lnSpc>
                        <a:spcAft>
                          <a:spcPts val="0"/>
                        </a:spcAft>
                      </a:pPr>
                      <a:r>
                        <a:rPr lang="zh-TW" sz="2000" b="1" kern="150">
                          <a:solidFill>
                            <a:srgbClr val="000000"/>
                          </a:solidFill>
                          <a:effectLst/>
                          <a:latin typeface="Times New Roman" panose="02020603050405020304" pitchFamily="18" charset="0"/>
                          <a:ea typeface="標楷體" panose="03000509000000000000" pitchFamily="65" charset="-120"/>
                        </a:rPr>
                        <a:t>執行要點</a:t>
                      </a:r>
                      <a:endParaRPr lang="zh-TW" sz="2000" b="1" kern="150">
                        <a:effectLst/>
                        <a:latin typeface="Times New Roman" panose="02020603050405020304" pitchFamily="18" charset="0"/>
                        <a:ea typeface="新細明體, PMingLiU"/>
                      </a:endParaRPr>
                    </a:p>
                  </a:txBody>
                  <a:tcPr marL="10354" marR="103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659294975"/>
                  </a:ext>
                </a:extLst>
              </a:tr>
              <a:tr h="3065025">
                <a:tc>
                  <a:txBody>
                    <a:bodyPr/>
                    <a:lstStyle/>
                    <a:p>
                      <a:pPr algn="ctr">
                        <a:lnSpc>
                          <a:spcPts val="2400"/>
                        </a:lnSpc>
                        <a:spcAft>
                          <a:spcPts val="0"/>
                        </a:spcAft>
                      </a:pPr>
                      <a:r>
                        <a:rPr lang="zh-TW" sz="2000" b="1" kern="150" dirty="0">
                          <a:solidFill>
                            <a:srgbClr val="000000"/>
                          </a:solidFill>
                          <a:effectLst/>
                          <a:latin typeface="Times New Roman" panose="02020603050405020304" pitchFamily="18" charset="0"/>
                          <a:ea typeface="標楷體" panose="03000509000000000000" pitchFamily="65" charset="-120"/>
                        </a:rPr>
                        <a:t>二</a:t>
                      </a:r>
                      <a:endParaRPr lang="zh-TW" sz="2000" b="1" kern="150" dirty="0">
                        <a:effectLst/>
                        <a:latin typeface="Times New Roman" panose="02020603050405020304" pitchFamily="18" charset="0"/>
                        <a:ea typeface="新細明體, PMingLiU"/>
                      </a:endParaRPr>
                    </a:p>
                  </a:txBody>
                  <a:tcPr marL="10354" marR="10354"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2400"/>
                        </a:lnSpc>
                        <a:spcAft>
                          <a:spcPts val="0"/>
                        </a:spcAft>
                      </a:pPr>
                      <a:r>
                        <a:rPr lang="zh-TW" sz="2000" b="1" kern="150">
                          <a:solidFill>
                            <a:srgbClr val="000000"/>
                          </a:solidFill>
                          <a:effectLst/>
                          <a:latin typeface="Times New Roman" panose="02020603050405020304" pitchFamily="18" charset="0"/>
                          <a:ea typeface="標楷體" panose="03000509000000000000" pitchFamily="65" charset="-120"/>
                          <a:cs typeface="標楷體" panose="03000509000000000000" pitchFamily="65" charset="-120"/>
                        </a:rPr>
                        <a:t>落實監辦採購程序</a:t>
                      </a:r>
                      <a:endParaRPr lang="zh-TW" sz="2000" b="1" kern="150">
                        <a:effectLst/>
                        <a:latin typeface="Times New Roman" panose="02020603050405020304" pitchFamily="18" charset="0"/>
                        <a:ea typeface="新細明體, PMingLiU"/>
                      </a:endParaRPr>
                    </a:p>
                  </a:txBody>
                  <a:tcPr marL="10354" marR="103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lvl="0" indent="0" algn="just">
                        <a:lnSpc>
                          <a:spcPts val="2400"/>
                        </a:lnSpc>
                        <a:spcAft>
                          <a:spcPts val="0"/>
                        </a:spcAft>
                        <a:buFont typeface="+mj-lt"/>
                        <a:buNone/>
                      </a:pPr>
                      <a:r>
                        <a:rPr lang="en-US" altLang="zh-TW" sz="2000" b="1" kern="150" dirty="0" smtClean="0">
                          <a:solidFill>
                            <a:srgbClr val="000000"/>
                          </a:solidFill>
                          <a:effectLst/>
                          <a:latin typeface="Times New Roman" panose="02020603050405020304" pitchFamily="18" charset="0"/>
                          <a:ea typeface="標楷體" panose="03000509000000000000" pitchFamily="65" charset="-120"/>
                        </a:rPr>
                        <a:t>3.</a:t>
                      </a:r>
                      <a:r>
                        <a:rPr lang="zh-TW" sz="2000" b="1" kern="150" dirty="0" smtClean="0">
                          <a:solidFill>
                            <a:srgbClr val="000000"/>
                          </a:solidFill>
                          <a:effectLst/>
                          <a:latin typeface="Times New Roman" panose="02020603050405020304" pitchFamily="18" charset="0"/>
                          <a:ea typeface="標楷體" panose="03000509000000000000" pitchFamily="65" charset="-120"/>
                        </a:rPr>
                        <a:t>機關</a:t>
                      </a:r>
                      <a:r>
                        <a:rPr lang="zh-TW" sz="2000" b="1" kern="150" dirty="0">
                          <a:solidFill>
                            <a:srgbClr val="000000"/>
                          </a:solidFill>
                          <a:effectLst/>
                          <a:latin typeface="Times New Roman" panose="02020603050405020304" pitchFamily="18" charset="0"/>
                          <a:ea typeface="標楷體" panose="03000509000000000000" pitchFamily="65" charset="-120"/>
                        </a:rPr>
                        <a:t>辦理查核金額以上採購之開標、比價、議價、決標及驗收時，應報請上級機關派員監辦；上級機關得視事實需要訂定授權條件，由機關自行辦理。</a:t>
                      </a:r>
                      <a:endParaRPr lang="zh-TW" sz="2000" b="1" kern="150" dirty="0">
                        <a:effectLst/>
                        <a:latin typeface="Times New Roman" panose="02020603050405020304" pitchFamily="18" charset="0"/>
                        <a:ea typeface="新細明體, PMingLiU"/>
                      </a:endParaRPr>
                    </a:p>
                    <a:p>
                      <a:pPr marL="0" lvl="0" indent="0" algn="just">
                        <a:lnSpc>
                          <a:spcPts val="2400"/>
                        </a:lnSpc>
                        <a:spcAft>
                          <a:spcPts val="0"/>
                        </a:spcAft>
                        <a:buFont typeface="+mj-lt"/>
                        <a:buNone/>
                      </a:pPr>
                      <a:r>
                        <a:rPr lang="en-US" altLang="zh-TW" sz="2000" b="1" u="sng" kern="150" dirty="0" smtClean="0">
                          <a:solidFill>
                            <a:srgbClr val="000000"/>
                          </a:solidFill>
                          <a:effectLst/>
                          <a:latin typeface="Times New Roman" panose="02020603050405020304" pitchFamily="18" charset="0"/>
                          <a:ea typeface="標楷體" panose="03000509000000000000" pitchFamily="65" charset="-120"/>
                        </a:rPr>
                        <a:t>4.</a:t>
                      </a:r>
                      <a:r>
                        <a:rPr lang="zh-TW" sz="2000" b="1" u="sng" kern="150" dirty="0" smtClean="0">
                          <a:solidFill>
                            <a:srgbClr val="000000"/>
                          </a:solidFill>
                          <a:effectLst/>
                          <a:latin typeface="Times New Roman" panose="02020603050405020304" pitchFamily="18" charset="0"/>
                          <a:ea typeface="標楷體" panose="03000509000000000000" pitchFamily="65" charset="-120"/>
                        </a:rPr>
                        <a:t>依法</a:t>
                      </a:r>
                      <a:r>
                        <a:rPr lang="zh-TW" sz="2000" b="1" u="sng" kern="150" dirty="0">
                          <a:solidFill>
                            <a:srgbClr val="000000"/>
                          </a:solidFill>
                          <a:effectLst/>
                          <a:latin typeface="Times New Roman" panose="02020603050405020304" pitchFamily="18" charset="0"/>
                          <a:ea typeface="標楷體" panose="03000509000000000000" pitchFamily="65" charset="-120"/>
                        </a:rPr>
                        <a:t>監辦採購程序有無違反法令</a:t>
                      </a:r>
                      <a:endParaRPr lang="zh-TW" sz="2000" b="1" kern="150" dirty="0">
                        <a:effectLst/>
                        <a:latin typeface="Times New Roman" panose="02020603050405020304" pitchFamily="18" charset="0"/>
                        <a:ea typeface="新細明體, PMingLiU"/>
                      </a:endParaRPr>
                    </a:p>
                    <a:p>
                      <a:pPr algn="just">
                        <a:lnSpc>
                          <a:spcPts val="2400"/>
                        </a:lnSpc>
                        <a:spcAft>
                          <a:spcPts val="0"/>
                        </a:spcAft>
                      </a:pPr>
                      <a:r>
                        <a:rPr lang="en-US" sz="2000" b="1" kern="150" dirty="0">
                          <a:solidFill>
                            <a:srgbClr val="000000"/>
                          </a:solidFill>
                          <a:effectLst/>
                          <a:latin typeface="Times New Roman" panose="02020603050405020304" pitchFamily="18" charset="0"/>
                          <a:ea typeface="Times New Roman" panose="02020603050405020304" pitchFamily="18" charset="0"/>
                        </a:rPr>
                        <a:t>   </a:t>
                      </a:r>
                      <a:r>
                        <a:rPr lang="zh-TW" sz="2000" b="1" kern="150" dirty="0">
                          <a:solidFill>
                            <a:srgbClr val="000000"/>
                          </a:solidFill>
                          <a:effectLst/>
                          <a:latin typeface="Times New Roman" panose="02020603050405020304" pitchFamily="18" charset="0"/>
                          <a:ea typeface="標楷體" panose="03000509000000000000" pitchFamily="65" charset="-120"/>
                        </a:rPr>
                        <a:t>主</a:t>
                      </a:r>
                      <a:r>
                        <a:rPr lang="en-US" sz="2000" b="1" kern="150" dirty="0">
                          <a:solidFill>
                            <a:srgbClr val="000000"/>
                          </a:solidFill>
                          <a:effectLst/>
                          <a:latin typeface="Times New Roman" panose="02020603050405020304" pitchFamily="18" charset="0"/>
                          <a:ea typeface="標楷體" panose="03000509000000000000" pitchFamily="65" charset="-120"/>
                        </a:rPr>
                        <a:t>(</a:t>
                      </a:r>
                      <a:r>
                        <a:rPr lang="zh-TW" sz="2000" b="1" kern="150" dirty="0">
                          <a:solidFill>
                            <a:srgbClr val="000000"/>
                          </a:solidFill>
                          <a:effectLst/>
                          <a:latin typeface="Times New Roman" panose="02020603050405020304" pitchFamily="18" charset="0"/>
                          <a:ea typeface="標楷體" panose="03000509000000000000" pitchFamily="65" charset="-120"/>
                        </a:rPr>
                        <a:t>會</a:t>
                      </a:r>
                      <a:r>
                        <a:rPr lang="en-US" sz="2000" b="1" kern="150" dirty="0">
                          <a:solidFill>
                            <a:srgbClr val="000000"/>
                          </a:solidFill>
                          <a:effectLst/>
                          <a:latin typeface="Times New Roman" panose="02020603050405020304" pitchFamily="18" charset="0"/>
                          <a:ea typeface="標楷體" panose="03000509000000000000" pitchFamily="65" charset="-120"/>
                        </a:rPr>
                        <a:t>)</a:t>
                      </a:r>
                      <a:r>
                        <a:rPr lang="zh-TW" sz="2000" b="1" kern="150" dirty="0">
                          <a:solidFill>
                            <a:srgbClr val="000000"/>
                          </a:solidFill>
                          <a:effectLst/>
                          <a:latin typeface="Times New Roman" panose="02020603050405020304" pitchFamily="18" charset="0"/>
                          <a:ea typeface="標楷體" panose="03000509000000000000" pitchFamily="65" charset="-120"/>
                        </a:rPr>
                        <a:t>計、有關單位及上級機關實地監視或書面審核機關辦理開標、比價、議價、決標及驗收是否符合採購法規定之程序。針對廠商資格、規格、底價訂定、決標條件及驗收方法等實質或技術事項審查，監辦人員發現有違反法令情形者，仍得提出意見，並納入紀錄。</a:t>
                      </a:r>
                      <a:endParaRPr lang="zh-TW" sz="2000" b="1" kern="150" dirty="0">
                        <a:effectLst/>
                        <a:latin typeface="Times New Roman" panose="02020603050405020304" pitchFamily="18" charset="0"/>
                        <a:ea typeface="新細明體, PMingLiU"/>
                      </a:endParaRPr>
                    </a:p>
                  </a:txBody>
                  <a:tcPr marL="10354" marR="103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779197243"/>
                  </a:ext>
                </a:extLst>
              </a:tr>
              <a:tr h="1294963">
                <a:tc>
                  <a:txBody>
                    <a:bodyPr/>
                    <a:lstStyle/>
                    <a:p>
                      <a:pPr algn="ctr">
                        <a:lnSpc>
                          <a:spcPts val="2400"/>
                        </a:lnSpc>
                        <a:spcAft>
                          <a:spcPts val="0"/>
                        </a:spcAft>
                      </a:pPr>
                      <a:r>
                        <a:rPr lang="zh-TW" sz="2000" b="1" kern="150">
                          <a:solidFill>
                            <a:srgbClr val="000000"/>
                          </a:solidFill>
                          <a:effectLst/>
                          <a:latin typeface="Times New Roman" panose="02020603050405020304" pitchFamily="18" charset="0"/>
                          <a:ea typeface="標楷體" panose="03000509000000000000" pitchFamily="65" charset="-120"/>
                        </a:rPr>
                        <a:t>三</a:t>
                      </a:r>
                      <a:endParaRPr lang="zh-TW" sz="2000" b="1" kern="150">
                        <a:effectLst/>
                        <a:latin typeface="Times New Roman" panose="02020603050405020304" pitchFamily="18" charset="0"/>
                        <a:ea typeface="新細明體, PMingLiU"/>
                      </a:endParaRPr>
                    </a:p>
                  </a:txBody>
                  <a:tcPr marL="10354" marR="10354"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2400"/>
                        </a:lnSpc>
                        <a:spcAft>
                          <a:spcPts val="0"/>
                        </a:spcAft>
                      </a:pPr>
                      <a:r>
                        <a:rPr lang="zh-TW" sz="2000" b="1" kern="150">
                          <a:solidFill>
                            <a:srgbClr val="000000"/>
                          </a:solidFill>
                          <a:effectLst/>
                          <a:latin typeface="Times New Roman" panose="02020603050405020304" pitchFamily="18" charset="0"/>
                          <a:ea typeface="標楷體" panose="03000509000000000000" pitchFamily="65" charset="-120"/>
                          <a:cs typeface="標楷體" panose="03000509000000000000" pitchFamily="65" charset="-120"/>
                        </a:rPr>
                        <a:t>注意請託關說</a:t>
                      </a:r>
                      <a:endParaRPr lang="zh-TW" sz="2000" b="1" kern="150">
                        <a:effectLst/>
                        <a:latin typeface="Times New Roman" panose="02020603050405020304" pitchFamily="18" charset="0"/>
                        <a:ea typeface="新細明體, PMingLiU"/>
                      </a:endParaRPr>
                    </a:p>
                  </a:txBody>
                  <a:tcPr marL="10354" marR="103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2400"/>
                        </a:lnSpc>
                        <a:spcAft>
                          <a:spcPts val="0"/>
                        </a:spcAft>
                      </a:pPr>
                      <a:r>
                        <a:rPr lang="zh-TW" sz="2000" b="1" u="sng" kern="150" dirty="0">
                          <a:solidFill>
                            <a:srgbClr val="000000"/>
                          </a:solidFill>
                          <a:effectLst/>
                          <a:latin typeface="Times New Roman" panose="02020603050405020304" pitchFamily="18" charset="0"/>
                          <a:ea typeface="標楷體" panose="03000509000000000000" pitchFamily="65" charset="-120"/>
                        </a:rPr>
                        <a:t>遇有請託關說宜作成紀錄</a:t>
                      </a:r>
                      <a:endParaRPr lang="zh-TW" sz="2000" b="1" kern="150" dirty="0">
                        <a:effectLst/>
                        <a:latin typeface="Times New Roman" panose="02020603050405020304" pitchFamily="18" charset="0"/>
                        <a:ea typeface="新細明體, PMingLiU"/>
                      </a:endParaRPr>
                    </a:p>
                    <a:p>
                      <a:pPr algn="just">
                        <a:lnSpc>
                          <a:spcPts val="2400"/>
                        </a:lnSpc>
                        <a:spcAft>
                          <a:spcPts val="0"/>
                        </a:spcAft>
                      </a:pPr>
                      <a:r>
                        <a:rPr lang="en-US" sz="2000" b="1" kern="150" dirty="0">
                          <a:solidFill>
                            <a:srgbClr val="000000"/>
                          </a:solidFill>
                          <a:effectLst/>
                          <a:latin typeface="Times New Roman" panose="02020603050405020304" pitchFamily="18" charset="0"/>
                          <a:ea typeface="Times New Roman" panose="02020603050405020304" pitchFamily="18" charset="0"/>
                        </a:rPr>
                        <a:t>   </a:t>
                      </a:r>
                      <a:r>
                        <a:rPr lang="zh-TW" sz="2000" b="1" kern="150" dirty="0">
                          <a:solidFill>
                            <a:srgbClr val="000000"/>
                          </a:solidFill>
                          <a:effectLst/>
                          <a:latin typeface="Times New Roman" panose="02020603050405020304" pitchFamily="18" charset="0"/>
                          <a:ea typeface="標楷體" panose="03000509000000000000" pitchFamily="65" charset="-120"/>
                        </a:rPr>
                        <a:t>機關人員遇有請託關說，宜以書面為之或作成紀錄，不得作為評選之參考，並以書面或口頭方式向法務部廉政署或政風單位通報。</a:t>
                      </a:r>
                      <a:endParaRPr lang="zh-TW" sz="2000" b="1" kern="150" dirty="0">
                        <a:effectLst/>
                        <a:latin typeface="Times New Roman" panose="02020603050405020304" pitchFamily="18" charset="0"/>
                        <a:ea typeface="新細明體, PMingLiU"/>
                      </a:endParaRPr>
                    </a:p>
                  </a:txBody>
                  <a:tcPr marL="10354" marR="103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270439997"/>
                  </a:ext>
                </a:extLst>
              </a:tr>
            </a:tbl>
          </a:graphicData>
        </a:graphic>
      </p:graphicFrame>
      <p:sp>
        <p:nvSpPr>
          <p:cNvPr id="4" name="投影片編號版面配置區 3"/>
          <p:cNvSpPr>
            <a:spLocks noGrp="1"/>
          </p:cNvSpPr>
          <p:nvPr>
            <p:ph type="sldNum" sz="quarter" idx="12"/>
          </p:nvPr>
        </p:nvSpPr>
        <p:spPr/>
        <p:txBody>
          <a:bodyPr/>
          <a:lstStyle/>
          <a:p>
            <a:fld id="{1118FB7C-3051-423D-B140-B22D31D849CF}" type="slidenum">
              <a:rPr lang="zh-TW" altLang="en-US" smtClean="0"/>
              <a:pPr/>
              <a:t>21</a:t>
            </a:fld>
            <a:endParaRPr lang="zh-TW" altLang="en-US"/>
          </a:p>
        </p:txBody>
      </p:sp>
    </p:spTree>
    <p:extLst>
      <p:ext uri="{BB962C8B-B14F-4D97-AF65-F5344CB8AC3E}">
        <p14:creationId xmlns:p14="http://schemas.microsoft.com/office/powerpoint/2010/main" val="1779595819"/>
      </p:ext>
    </p:extLst>
  </p:cSld>
  <p:clrMapOvr>
    <a:masterClrMapping/>
  </p:clrMapOvr>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標題 1"/>
          <p:cNvSpPr>
            <a:spLocks noGrp="1"/>
          </p:cNvSpPr>
          <p:nvPr>
            <p:ph type="title"/>
          </p:nvPr>
        </p:nvSpPr>
        <p:spPr>
          <a:xfrm>
            <a:off x="395288" y="390525"/>
            <a:ext cx="8353425" cy="630238"/>
          </a:xfrm>
          <a:solidFill>
            <a:schemeClr val="bg1"/>
          </a:solidFill>
        </p:spPr>
        <p:txBody>
          <a:bodyPr/>
          <a:lstStyle/>
          <a:p>
            <a:pPr algn="ctr"/>
            <a:r>
              <a:rPr lang="zh-TW" altLang="en-US" sz="2800" b="1" smtClean="0">
                <a:solidFill>
                  <a:srgbClr val="FF0000"/>
                </a:solidFill>
              </a:rPr>
              <a:t>採購評委</a:t>
            </a:r>
            <a:r>
              <a:rPr lang="zh-TW" altLang="en-US" sz="2800" b="1" smtClean="0">
                <a:solidFill>
                  <a:srgbClr val="FF0000"/>
                </a:solidFill>
                <a:latin typeface="新細明體" panose="02020500000000000000" pitchFamily="18" charset="-120"/>
                <a:ea typeface="新細明體" panose="02020500000000000000" pitchFamily="18" charset="-120"/>
              </a:rPr>
              <a:t>：「</a:t>
            </a:r>
            <a:r>
              <a:rPr lang="zh-TW" altLang="en-US" sz="2800" b="1" smtClean="0">
                <a:solidFill>
                  <a:srgbClr val="FF0000"/>
                </a:solidFill>
              </a:rPr>
              <a:t>專家學者</a:t>
            </a:r>
            <a:r>
              <a:rPr lang="zh-TW" altLang="en-US" sz="2800" b="1" smtClean="0">
                <a:solidFill>
                  <a:srgbClr val="FF0000"/>
                </a:solidFill>
                <a:latin typeface="新細明體" panose="02020500000000000000" pitchFamily="18" charset="-120"/>
                <a:ea typeface="新細明體" panose="02020500000000000000" pitchFamily="18" charset="-120"/>
              </a:rPr>
              <a:t>」、「</a:t>
            </a:r>
            <a:r>
              <a:rPr lang="zh-TW" altLang="en-US" sz="2800" b="1" smtClean="0">
                <a:solidFill>
                  <a:srgbClr val="FF0000"/>
                </a:solidFill>
              </a:rPr>
              <a:t>專家學者以外</a:t>
            </a:r>
            <a:r>
              <a:rPr lang="zh-TW" altLang="en-US" sz="2800" b="1" smtClean="0">
                <a:solidFill>
                  <a:srgbClr val="FF0000"/>
                </a:solidFill>
                <a:latin typeface="新細明體" panose="02020500000000000000" pitchFamily="18" charset="-120"/>
                <a:ea typeface="新細明體" panose="02020500000000000000" pitchFamily="18" charset="-120"/>
              </a:rPr>
              <a:t>」</a:t>
            </a:r>
            <a:r>
              <a:rPr lang="en-US" altLang="zh-TW" sz="2800" b="1" smtClean="0">
                <a:solidFill>
                  <a:srgbClr val="FF0000"/>
                </a:solidFill>
                <a:latin typeface="新細明體" panose="02020500000000000000" pitchFamily="18" charset="-120"/>
                <a:ea typeface="新細明體" panose="02020500000000000000" pitchFamily="18" charset="-120"/>
              </a:rPr>
              <a:t>-2</a:t>
            </a:r>
            <a:endParaRPr lang="zh-TW" altLang="en-US" sz="2800" b="1" smtClean="0">
              <a:solidFill>
                <a:srgbClr val="FF0000"/>
              </a:solidFill>
            </a:endParaRPr>
          </a:p>
        </p:txBody>
      </p:sp>
      <p:sp>
        <p:nvSpPr>
          <p:cNvPr id="22531" name="內容版面配置區 2"/>
          <p:cNvSpPr>
            <a:spLocks noGrp="1"/>
          </p:cNvSpPr>
          <p:nvPr>
            <p:ph idx="1"/>
          </p:nvPr>
        </p:nvSpPr>
        <p:spPr>
          <a:xfrm>
            <a:off x="395288" y="1123950"/>
            <a:ext cx="8424862" cy="5184775"/>
          </a:xfrm>
        </p:spPr>
        <p:txBody>
          <a:bodyPr>
            <a:normAutofit/>
          </a:bodyPr>
          <a:lstStyle/>
          <a:p>
            <a:pPr>
              <a:buClr>
                <a:srgbClr val="0000FF"/>
              </a:buClr>
              <a:defRPr/>
            </a:pPr>
            <a:r>
              <a:rPr lang="en-US" altLang="zh-TW" sz="2400" b="1" dirty="0">
                <a:solidFill>
                  <a:srgbClr val="FF0000"/>
                </a:solidFill>
                <a:latin typeface="標楷體" panose="03000509000000000000" pitchFamily="65" charset="-120"/>
              </a:rPr>
              <a:t>【</a:t>
            </a:r>
            <a:r>
              <a:rPr lang="zh-TW" altLang="en-US" sz="2400" b="1" dirty="0">
                <a:solidFill>
                  <a:srgbClr val="FF0000"/>
                </a:solidFill>
                <a:latin typeface="標楷體" panose="03000509000000000000" pitchFamily="65" charset="-120"/>
              </a:rPr>
              <a:t>議題探討</a:t>
            </a:r>
            <a:r>
              <a:rPr lang="en-US" altLang="zh-TW" sz="2400" b="1" dirty="0">
                <a:solidFill>
                  <a:srgbClr val="FF0000"/>
                </a:solidFill>
                <a:latin typeface="標楷體" panose="03000509000000000000" pitchFamily="65" charset="-120"/>
              </a:rPr>
              <a:t>】</a:t>
            </a:r>
          </a:p>
          <a:p>
            <a:pPr marL="457200" indent="-457200">
              <a:buFont typeface="+mj-lt"/>
              <a:buAutoNum type="arabicPeriod"/>
              <a:defRPr/>
            </a:pPr>
            <a:r>
              <a:rPr lang="zh-TW" altLang="en-US" sz="2400" b="1" dirty="0">
                <a:latin typeface="標楷體" panose="03000509000000000000" pitchFamily="65" charset="-120"/>
              </a:rPr>
              <a:t>本委員會置委員五人以上，由機關就具有與採購案相關專門知識之人員派兼或聘兼之，其中專家、學者人數不得少於</a:t>
            </a:r>
            <a:r>
              <a:rPr lang="zh-TW" altLang="en-US" sz="2400" b="1" dirty="0" smtClean="0">
                <a:latin typeface="標楷體" panose="03000509000000000000" pitchFamily="65" charset="-120"/>
              </a:rPr>
              <a:t>三分之一</a:t>
            </a:r>
            <a:r>
              <a:rPr lang="zh-TW" altLang="en-US" sz="2400" b="1" dirty="0"/>
              <a:t>乙節</a:t>
            </a:r>
            <a:r>
              <a:rPr lang="zh-TW" altLang="en-US" sz="2400" b="1" dirty="0" smtClean="0">
                <a:latin typeface="標楷體" panose="03000509000000000000" pitchFamily="65" charset="-120"/>
              </a:rPr>
              <a:t>，實務上</a:t>
            </a:r>
            <a:r>
              <a:rPr lang="zh-TW" altLang="en-US" sz="2400" b="1" dirty="0" smtClean="0">
                <a:solidFill>
                  <a:srgbClr val="0000FF"/>
                </a:solidFill>
                <a:latin typeface="標楷體" panose="03000509000000000000" pitchFamily="65" charset="-120"/>
              </a:rPr>
              <a:t>建議「</a:t>
            </a:r>
            <a:r>
              <a:rPr lang="zh-TW" altLang="en-US" sz="2400" b="1" dirty="0">
                <a:solidFill>
                  <a:srgbClr val="0000FF"/>
                </a:solidFill>
                <a:latin typeface="標楷體" panose="03000509000000000000" pitchFamily="65" charset="-120"/>
              </a:rPr>
              <a:t>專家學者</a:t>
            </a:r>
            <a:r>
              <a:rPr lang="zh-TW" altLang="en-US" sz="2400" b="1" dirty="0" smtClean="0">
                <a:solidFill>
                  <a:srgbClr val="0000FF"/>
                </a:solidFill>
                <a:latin typeface="標楷體" panose="03000509000000000000" pitchFamily="65" charset="-120"/>
              </a:rPr>
              <a:t>」人數</a:t>
            </a:r>
            <a:r>
              <a:rPr lang="zh-TW" altLang="en-US" sz="2400" b="1" dirty="0" smtClean="0">
                <a:solidFill>
                  <a:srgbClr val="FF0000"/>
                </a:solidFill>
                <a:latin typeface="標楷體" panose="03000509000000000000" pitchFamily="65" charset="-120"/>
              </a:rPr>
              <a:t>多於</a:t>
            </a:r>
            <a:r>
              <a:rPr lang="zh-TW" altLang="en-US" sz="2400" b="1" dirty="0" smtClean="0">
                <a:solidFill>
                  <a:srgbClr val="0000FF"/>
                </a:solidFill>
                <a:latin typeface="標楷體" panose="03000509000000000000" pitchFamily="65" charset="-120"/>
              </a:rPr>
              <a:t>「</a:t>
            </a:r>
            <a:r>
              <a:rPr lang="zh-TW" altLang="zh-TW" sz="2400" b="1" dirty="0" smtClean="0">
                <a:solidFill>
                  <a:srgbClr val="0000FF"/>
                </a:solidFill>
              </a:rPr>
              <a:t>專家學者</a:t>
            </a:r>
            <a:r>
              <a:rPr lang="zh-TW" altLang="en-US" sz="2400" b="1" dirty="0" smtClean="0">
                <a:solidFill>
                  <a:srgbClr val="0000FF"/>
                </a:solidFill>
              </a:rPr>
              <a:t>以外</a:t>
            </a:r>
            <a:r>
              <a:rPr lang="zh-TW" altLang="zh-TW" sz="2400" b="1" dirty="0" smtClean="0">
                <a:solidFill>
                  <a:srgbClr val="0000FF"/>
                </a:solidFill>
              </a:rPr>
              <a:t>委員</a:t>
            </a:r>
            <a:r>
              <a:rPr lang="zh-TW" altLang="en-US" sz="2400" b="1" dirty="0" smtClean="0">
                <a:solidFill>
                  <a:srgbClr val="0000FF"/>
                </a:solidFill>
                <a:latin typeface="標楷體" panose="03000509000000000000" pitchFamily="65" charset="-120"/>
              </a:rPr>
              <a:t>」至少</a:t>
            </a:r>
            <a:r>
              <a:rPr lang="en-US" altLang="zh-TW" sz="2400" b="1" dirty="0" smtClean="0">
                <a:solidFill>
                  <a:srgbClr val="FF0000"/>
                </a:solidFill>
                <a:latin typeface="標楷體" panose="03000509000000000000" pitchFamily="65" charset="-120"/>
              </a:rPr>
              <a:t>1</a:t>
            </a:r>
            <a:r>
              <a:rPr lang="zh-TW" altLang="en-US" sz="2400" b="1" dirty="0" smtClean="0">
                <a:solidFill>
                  <a:srgbClr val="FF0000"/>
                </a:solidFill>
                <a:latin typeface="標楷體" panose="03000509000000000000" pitchFamily="65" charset="-120"/>
              </a:rPr>
              <a:t>位</a:t>
            </a:r>
            <a:r>
              <a:rPr lang="zh-TW" altLang="en-US" sz="2400" b="1" dirty="0" smtClean="0">
                <a:latin typeface="標楷體" panose="03000509000000000000" pitchFamily="65" charset="-120"/>
              </a:rPr>
              <a:t>，例如</a:t>
            </a:r>
            <a:r>
              <a:rPr lang="zh-TW" altLang="en-US" sz="2400" b="1" dirty="0">
                <a:latin typeface="標楷體" panose="03000509000000000000" pitchFamily="65" charset="-120"/>
              </a:rPr>
              <a:t>委員會置委員五</a:t>
            </a:r>
            <a:r>
              <a:rPr lang="zh-TW" altLang="en-US" sz="2400" b="1" dirty="0" smtClean="0">
                <a:latin typeface="標楷體" panose="03000509000000000000" pitchFamily="65" charset="-120"/>
              </a:rPr>
              <a:t>人者，</a:t>
            </a:r>
            <a:r>
              <a:rPr lang="zh-TW" altLang="en-US" sz="2400" b="1" dirty="0">
                <a:latin typeface="標楷體" panose="03000509000000000000" pitchFamily="65" charset="-120"/>
              </a:rPr>
              <a:t>「專家學者」</a:t>
            </a:r>
            <a:r>
              <a:rPr lang="zh-TW" altLang="en-US" sz="2400" b="1" dirty="0" smtClean="0">
                <a:latin typeface="標楷體" panose="03000509000000000000" pitchFamily="65" charset="-120"/>
              </a:rPr>
              <a:t>人數</a:t>
            </a:r>
            <a:r>
              <a:rPr lang="en-US" altLang="zh-TW" sz="2400" b="1" dirty="0" smtClean="0">
                <a:latin typeface="標楷體" panose="03000509000000000000" pitchFamily="65" charset="-120"/>
              </a:rPr>
              <a:t>3</a:t>
            </a:r>
            <a:r>
              <a:rPr lang="zh-TW" altLang="en-US" sz="2400" b="1" dirty="0" smtClean="0">
                <a:latin typeface="標楷體" panose="03000509000000000000" pitchFamily="65" charset="-120"/>
              </a:rPr>
              <a:t>名</a:t>
            </a:r>
            <a:r>
              <a:rPr lang="zh-TW" altLang="zh-TW" sz="2400" b="1" dirty="0" smtClean="0">
                <a:solidFill>
                  <a:srgbClr val="0000FF"/>
                </a:solidFill>
              </a:rPr>
              <a:t>、</a:t>
            </a:r>
            <a:r>
              <a:rPr lang="zh-TW" altLang="en-US" sz="2400" b="1" dirty="0">
                <a:latin typeface="標楷體" panose="03000509000000000000" pitchFamily="65" charset="-120"/>
              </a:rPr>
              <a:t>「</a:t>
            </a:r>
            <a:r>
              <a:rPr lang="zh-TW" altLang="zh-TW" sz="2400" b="1" dirty="0"/>
              <a:t>專家學者</a:t>
            </a:r>
            <a:r>
              <a:rPr lang="zh-TW" altLang="en-US" sz="2400" b="1" dirty="0"/>
              <a:t>以外</a:t>
            </a:r>
            <a:r>
              <a:rPr lang="zh-TW" altLang="zh-TW" sz="2400" b="1" dirty="0"/>
              <a:t>委員</a:t>
            </a:r>
            <a:r>
              <a:rPr lang="zh-TW" altLang="en-US" sz="2400" b="1" dirty="0" smtClean="0">
                <a:latin typeface="標楷體" panose="03000509000000000000" pitchFamily="65" charset="-120"/>
              </a:rPr>
              <a:t>」</a:t>
            </a:r>
            <a:r>
              <a:rPr lang="en-US" altLang="zh-TW" sz="2400" b="1" dirty="0" smtClean="0">
                <a:latin typeface="標楷體" panose="03000509000000000000" pitchFamily="65" charset="-120"/>
              </a:rPr>
              <a:t>2</a:t>
            </a:r>
            <a:r>
              <a:rPr lang="zh-TW" altLang="en-US" sz="2400" b="1" dirty="0" smtClean="0">
                <a:latin typeface="標楷體" panose="03000509000000000000" pitchFamily="65" charset="-120"/>
              </a:rPr>
              <a:t>名，確保順利召開評選會議</a:t>
            </a:r>
            <a:r>
              <a:rPr lang="zh-TW" altLang="en-US" sz="2400" b="1" dirty="0" smtClean="0">
                <a:solidFill>
                  <a:srgbClr val="0000FF"/>
                </a:solidFill>
              </a:rPr>
              <a:t>。</a:t>
            </a:r>
            <a:endParaRPr lang="en-US" altLang="zh-TW" sz="2400" b="1" dirty="0" smtClean="0">
              <a:solidFill>
                <a:srgbClr val="0000FF"/>
              </a:solidFill>
            </a:endParaRPr>
          </a:p>
          <a:p>
            <a:pPr marL="457200" indent="-457200">
              <a:buFont typeface="+mj-lt"/>
              <a:buAutoNum type="arabicPeriod"/>
              <a:defRPr/>
            </a:pPr>
            <a:r>
              <a:rPr lang="zh-TW" altLang="zh-TW" sz="2400" b="1" dirty="0" smtClean="0">
                <a:solidFill>
                  <a:srgbClr val="0000FF"/>
                </a:solidFill>
              </a:rPr>
              <a:t>專家</a:t>
            </a:r>
            <a:r>
              <a:rPr lang="zh-TW" altLang="zh-TW" sz="2400" b="1" dirty="0">
                <a:solidFill>
                  <a:srgbClr val="0000FF"/>
                </a:solidFill>
              </a:rPr>
              <a:t>、學者之委員</a:t>
            </a:r>
            <a:r>
              <a:rPr lang="zh-TW" altLang="zh-TW" sz="2400" b="1" dirty="0"/>
              <a:t>，</a:t>
            </a:r>
            <a:r>
              <a:rPr lang="zh-TW" altLang="zh-TW" sz="2400" b="1" dirty="0">
                <a:solidFill>
                  <a:srgbClr val="0000FF"/>
                </a:solidFill>
              </a:rPr>
              <a:t>不得為政府機關之現職</a:t>
            </a:r>
            <a:r>
              <a:rPr lang="zh-TW" altLang="zh-TW" sz="2400" b="1" dirty="0" smtClean="0">
                <a:solidFill>
                  <a:srgbClr val="0000FF"/>
                </a:solidFill>
              </a:rPr>
              <a:t>人員</a:t>
            </a:r>
            <a:r>
              <a:rPr lang="zh-TW" altLang="en-US" sz="2400" b="1" dirty="0" smtClean="0"/>
              <a:t>乙節</a:t>
            </a:r>
            <a:r>
              <a:rPr lang="zh-TW" altLang="en-US" sz="2400" b="1" dirty="0" smtClean="0">
                <a:latin typeface="標楷體" panose="03000509000000000000" pitchFamily="65" charset="-120"/>
              </a:rPr>
              <a:t>，</a:t>
            </a:r>
            <a:r>
              <a:rPr lang="en-US" altLang="zh-TW" sz="2400" b="1" dirty="0" smtClean="0">
                <a:latin typeface="標楷體" panose="03000509000000000000" pitchFamily="65" charset="-120"/>
              </a:rPr>
              <a:t/>
            </a:r>
            <a:br>
              <a:rPr lang="en-US" altLang="zh-TW" sz="2400" b="1" dirty="0" smtClean="0">
                <a:latin typeface="標楷體" panose="03000509000000000000" pitchFamily="65" charset="-120"/>
              </a:rPr>
            </a:br>
            <a:r>
              <a:rPr lang="zh-TW" altLang="en-US" sz="2400" b="1" dirty="0" smtClean="0">
                <a:latin typeface="標楷體" panose="03000509000000000000" pitchFamily="65" charset="-120"/>
              </a:rPr>
              <a:t>不</a:t>
            </a:r>
            <a:r>
              <a:rPr lang="zh-TW" altLang="en-US" sz="2400" b="1" dirty="0">
                <a:latin typeface="標楷體" panose="03000509000000000000" pitchFamily="65" charset="-120"/>
              </a:rPr>
              <a:t>包括</a:t>
            </a:r>
            <a:r>
              <a:rPr lang="zh-TW" altLang="en-US" sz="2400" b="1" dirty="0">
                <a:solidFill>
                  <a:srgbClr val="FF0000"/>
                </a:solidFill>
                <a:latin typeface="標楷體" panose="03000509000000000000" pitchFamily="65" charset="-120"/>
              </a:rPr>
              <a:t>公立學校</a:t>
            </a:r>
            <a:r>
              <a:rPr lang="zh-TW" altLang="en-US" sz="2400" b="1" dirty="0">
                <a:latin typeface="標楷體" panose="03000509000000000000" pitchFamily="65" charset="-120"/>
              </a:rPr>
              <a:t>及</a:t>
            </a:r>
            <a:r>
              <a:rPr lang="zh-TW" altLang="en-US" sz="2400" b="1" dirty="0">
                <a:solidFill>
                  <a:srgbClr val="FF0000"/>
                </a:solidFill>
                <a:latin typeface="標楷體" panose="03000509000000000000" pitchFamily="65" charset="-120"/>
              </a:rPr>
              <a:t>公營事業</a:t>
            </a:r>
            <a:r>
              <a:rPr lang="zh-TW" altLang="en-US" sz="2400" b="1" dirty="0">
                <a:latin typeface="標楷體" panose="03000509000000000000" pitchFamily="65" charset="-120"/>
              </a:rPr>
              <a:t>之現職人員</a:t>
            </a:r>
            <a:r>
              <a:rPr lang="zh-TW" altLang="en-US" sz="2400" b="1" dirty="0" smtClean="0">
                <a:latin typeface="標楷體" panose="03000509000000000000" pitchFamily="65" charset="-120"/>
              </a:rPr>
              <a:t>。</a:t>
            </a:r>
            <a:endParaRPr lang="en-US" altLang="zh-TW" sz="2400" b="1" dirty="0" smtClean="0">
              <a:latin typeface="標楷體" panose="03000509000000000000" pitchFamily="65" charset="-120"/>
            </a:endParaRPr>
          </a:p>
          <a:p>
            <a:pPr marL="457200" indent="-457200">
              <a:buFont typeface="+mj-lt"/>
              <a:buAutoNum type="arabicPeriod"/>
              <a:defRPr/>
            </a:pPr>
            <a:r>
              <a:rPr lang="zh-TW" altLang="en-US" sz="2400" b="1" dirty="0" smtClean="0">
                <a:solidFill>
                  <a:srgbClr val="0000FF"/>
                </a:solidFill>
              </a:rPr>
              <a:t>工程會資料庫之建議名單</a:t>
            </a:r>
            <a:r>
              <a:rPr lang="zh-TW" altLang="zh-TW" sz="2400" b="1" dirty="0" smtClean="0">
                <a:solidFill>
                  <a:srgbClr val="0000FF"/>
                </a:solidFill>
              </a:rPr>
              <a:t>、</a:t>
            </a:r>
            <a:r>
              <a:rPr lang="zh-TW" altLang="en-US" sz="2400" b="1" dirty="0">
                <a:solidFill>
                  <a:srgbClr val="0000FF"/>
                </a:solidFill>
              </a:rPr>
              <a:t>自行提出建議名單</a:t>
            </a:r>
            <a:r>
              <a:rPr lang="zh-TW" altLang="en-US" sz="2400" b="1" dirty="0" smtClean="0">
                <a:solidFill>
                  <a:srgbClr val="0000FF"/>
                </a:solidFill>
              </a:rPr>
              <a:t>，或</a:t>
            </a:r>
            <a:r>
              <a:rPr lang="zh-TW" altLang="en-US" sz="2400" b="1" dirty="0">
                <a:solidFill>
                  <a:srgbClr val="0000FF"/>
                </a:solidFill>
                <a:latin typeface="標楷體" panose="03000509000000000000" pitchFamily="65" charset="-120"/>
              </a:rPr>
              <a:t>「</a:t>
            </a:r>
            <a:r>
              <a:rPr lang="zh-TW" altLang="zh-TW" sz="2400" b="1" dirty="0">
                <a:solidFill>
                  <a:srgbClr val="0000FF"/>
                </a:solidFill>
              </a:rPr>
              <a:t>專家學者</a:t>
            </a:r>
            <a:r>
              <a:rPr lang="zh-TW" altLang="en-US" sz="2400" b="1" dirty="0" smtClean="0">
                <a:solidFill>
                  <a:srgbClr val="0000FF"/>
                </a:solidFill>
              </a:rPr>
              <a:t>以外</a:t>
            </a:r>
            <a:r>
              <a:rPr lang="zh-TW" altLang="en-US" sz="2400" b="1" dirty="0" smtClean="0">
                <a:solidFill>
                  <a:srgbClr val="0000FF"/>
                </a:solidFill>
                <a:latin typeface="標楷體" panose="03000509000000000000" pitchFamily="65" charset="-120"/>
              </a:rPr>
              <a:t>」</a:t>
            </a:r>
            <a:r>
              <a:rPr lang="zh-TW" altLang="zh-TW" sz="2400" b="1" dirty="0" smtClean="0">
                <a:solidFill>
                  <a:srgbClr val="0000FF"/>
                </a:solidFill>
              </a:rPr>
              <a:t>委員</a:t>
            </a:r>
            <a:r>
              <a:rPr lang="zh-TW" altLang="en-US" sz="2400" b="1" dirty="0" smtClean="0">
                <a:solidFill>
                  <a:srgbClr val="0000FF"/>
                </a:solidFill>
              </a:rPr>
              <a:t>名單</a:t>
            </a:r>
            <a:r>
              <a:rPr lang="zh-TW" altLang="en-US" sz="2400" b="1" dirty="0" smtClean="0"/>
              <a:t>，</a:t>
            </a:r>
            <a:r>
              <a:rPr lang="zh-TW" altLang="en-US" sz="2400" b="1" dirty="0" smtClean="0">
                <a:solidFill>
                  <a:srgbClr val="FF0000"/>
                </a:solidFill>
              </a:rPr>
              <a:t>皆須</a:t>
            </a:r>
            <a:r>
              <a:rPr lang="zh-TW" altLang="en-US" sz="2400" b="1" dirty="0"/>
              <a:t>具有與採購案相關專門知識之</a:t>
            </a:r>
            <a:r>
              <a:rPr lang="zh-TW" altLang="en-US" sz="2400" b="1" dirty="0" smtClean="0"/>
              <a:t>人員</a:t>
            </a:r>
            <a:r>
              <a:rPr lang="zh-TW" altLang="en-US" sz="2400" b="1" dirty="0">
                <a:latin typeface="標楷體" panose="03000509000000000000" pitchFamily="65" charset="-120"/>
              </a:rPr>
              <a:t>。</a:t>
            </a:r>
            <a:endParaRPr lang="zh-TW" altLang="en-US" sz="2400" b="1" dirty="0"/>
          </a:p>
        </p:txBody>
      </p:sp>
      <p:sp>
        <p:nvSpPr>
          <p:cNvPr id="3" name="投影片編號版面配置區 2"/>
          <p:cNvSpPr>
            <a:spLocks noGrp="1"/>
          </p:cNvSpPr>
          <p:nvPr>
            <p:ph type="sldNum" sz="quarter" idx="12"/>
          </p:nvPr>
        </p:nvSpPr>
        <p:spPr/>
        <p:txBody>
          <a:bodyPr/>
          <a:lstStyle/>
          <a:p>
            <a:fld id="{1118FB7C-3051-423D-B140-B22D31D849CF}" type="slidenum">
              <a:rPr lang="zh-TW" altLang="en-US" smtClean="0"/>
              <a:pPr/>
              <a:t>210</a:t>
            </a:fld>
            <a:endParaRPr lang="zh-TW" altLang="en-US"/>
          </a:p>
        </p:txBody>
      </p:sp>
    </p:spTree>
    <p:extLst>
      <p:ext uri="{BB962C8B-B14F-4D97-AF65-F5344CB8AC3E}">
        <p14:creationId xmlns:p14="http://schemas.microsoft.com/office/powerpoint/2010/main" val="1817608047"/>
      </p:ext>
    </p:extLst>
  </p:cSld>
  <p:clrMapOvr>
    <a:masterClrMapping/>
  </p:clrMapOvr>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Grp="1" noChangeArrowheads="1"/>
          </p:cNvSpPr>
          <p:nvPr>
            <p:ph type="title"/>
          </p:nvPr>
        </p:nvSpPr>
        <p:spPr>
          <a:xfrm>
            <a:off x="395288" y="260350"/>
            <a:ext cx="8061325" cy="1143000"/>
          </a:xfrm>
        </p:spPr>
        <p:txBody>
          <a:bodyPr/>
          <a:lstStyle/>
          <a:p>
            <a:pPr algn="ctr"/>
            <a:r>
              <a:rPr lang="zh-TW" altLang="en-US" sz="4000" b="1" smtClean="0">
                <a:solidFill>
                  <a:srgbClr val="FF0000"/>
                </a:solidFill>
              </a:rPr>
              <a:t>聘兼採購評選委員會委員之關聯性</a:t>
            </a:r>
          </a:p>
        </p:txBody>
      </p:sp>
      <p:sp>
        <p:nvSpPr>
          <p:cNvPr id="158723" name="Rectangle 3"/>
          <p:cNvSpPr>
            <a:spLocks noGrp="1" noChangeArrowheads="1"/>
          </p:cNvSpPr>
          <p:nvPr>
            <p:ph type="body" idx="1"/>
          </p:nvPr>
        </p:nvSpPr>
        <p:spPr>
          <a:xfrm>
            <a:off x="684213" y="1052513"/>
            <a:ext cx="7772400" cy="4895850"/>
          </a:xfrm>
        </p:spPr>
        <p:txBody>
          <a:bodyPr/>
          <a:lstStyle/>
          <a:p>
            <a:pPr>
              <a:lnSpc>
                <a:spcPct val="90000"/>
              </a:lnSpc>
            </a:pPr>
            <a:r>
              <a:rPr lang="zh-TW" altLang="en-US" sz="2400" b="1" smtClean="0">
                <a:latin typeface="標楷體" panose="03000509000000000000" pitchFamily="65" charset="-120"/>
              </a:rPr>
              <a:t>機關為辦理建築物規劃設計監造技術服務採購評選，成立採購評選委員會，其遴選採購評選委員，</a:t>
            </a:r>
            <a:r>
              <a:rPr lang="zh-TW" altLang="en-US" sz="2400" b="1" smtClean="0">
                <a:solidFill>
                  <a:srgbClr val="0000FF"/>
                </a:solidFill>
                <a:latin typeface="標楷體" panose="03000509000000000000" pitchFamily="65" charset="-120"/>
              </a:rPr>
              <a:t>應慎重考量採購特性與委員專業之關聯性及合理比例</a:t>
            </a:r>
          </a:p>
          <a:p>
            <a:pPr>
              <a:lnSpc>
                <a:spcPct val="90000"/>
              </a:lnSpc>
              <a:buFont typeface="Wingdings" panose="05000000000000000000" pitchFamily="2" charset="2"/>
              <a:buChar char="p"/>
            </a:pPr>
            <a:r>
              <a:rPr lang="zh-TW" altLang="en-US" sz="2400" b="1" smtClean="0">
                <a:latin typeface="標楷體" panose="03000509000000000000" pitchFamily="65" charset="-120"/>
              </a:rPr>
              <a:t>茲以建築物規劃設計監造服務廠商之評選為例，說明其採購特性與委員專業之關聯性及合理比例如下：</a:t>
            </a:r>
            <a:r>
              <a:rPr lang="en-US" altLang="zh-TW" sz="2400" b="1" smtClean="0">
                <a:latin typeface="標楷體" panose="03000509000000000000" pitchFamily="65" charset="-120"/>
              </a:rPr>
              <a:t/>
            </a:r>
            <a:br>
              <a:rPr lang="en-US" altLang="zh-TW" sz="2400" b="1" smtClean="0">
                <a:latin typeface="標楷體" panose="03000509000000000000" pitchFamily="65" charset="-120"/>
              </a:rPr>
            </a:br>
            <a:r>
              <a:rPr lang="en-US" altLang="zh-TW" sz="2400" b="1" smtClean="0">
                <a:latin typeface="標楷體" panose="03000509000000000000" pitchFamily="65" charset="-120"/>
              </a:rPr>
              <a:t>(</a:t>
            </a:r>
            <a:r>
              <a:rPr lang="zh-TW" altLang="en-US" sz="2400" b="1" smtClean="0">
                <a:latin typeface="標楷體" panose="03000509000000000000" pitchFamily="65" charset="-120"/>
              </a:rPr>
              <a:t>一</a:t>
            </a:r>
            <a:r>
              <a:rPr lang="en-US" altLang="zh-TW" sz="2400" b="1" smtClean="0">
                <a:latin typeface="標楷體" panose="03000509000000000000" pitchFamily="65" charset="-120"/>
              </a:rPr>
              <a:t>)</a:t>
            </a:r>
            <a:r>
              <a:rPr lang="zh-TW" altLang="en-US" sz="2400" b="1" smtClean="0">
                <a:solidFill>
                  <a:srgbClr val="0000FF"/>
                </a:solidFill>
                <a:latin typeface="標楷體" panose="03000509000000000000" pitchFamily="65" charset="-120"/>
              </a:rPr>
              <a:t>相關者</a:t>
            </a:r>
            <a:r>
              <a:rPr lang="zh-TW" altLang="en-US" sz="2400" b="1" smtClean="0">
                <a:latin typeface="標楷體" panose="03000509000000000000" pitchFamily="65" charset="-120"/>
              </a:rPr>
              <a:t>例如建築師、大專院校建築課程教師、綠建築專家學者、都市設計專家學者、具該建築物需求、使用及維護管理專門知識之人員、該建築物所需特殊專業技術之專家學者。 </a:t>
            </a:r>
          </a:p>
          <a:p>
            <a:pPr>
              <a:lnSpc>
                <a:spcPct val="90000"/>
              </a:lnSpc>
            </a:pPr>
            <a:r>
              <a:rPr lang="en-US" altLang="zh-TW" sz="2400" b="1" smtClean="0">
                <a:latin typeface="標楷體" panose="03000509000000000000" pitchFamily="65" charset="-120"/>
              </a:rPr>
              <a:t>(</a:t>
            </a:r>
            <a:r>
              <a:rPr lang="zh-TW" altLang="en-US" sz="2400" b="1" smtClean="0">
                <a:latin typeface="標楷體" panose="03000509000000000000" pitchFamily="65" charset="-120"/>
              </a:rPr>
              <a:t>二</a:t>
            </a:r>
            <a:r>
              <a:rPr lang="en-US" altLang="zh-TW" sz="2400" b="1" smtClean="0">
                <a:latin typeface="標楷體" panose="03000509000000000000" pitchFamily="65" charset="-120"/>
              </a:rPr>
              <a:t>)</a:t>
            </a:r>
            <a:r>
              <a:rPr lang="zh-TW" altLang="en-US" sz="2400" b="1" smtClean="0">
                <a:solidFill>
                  <a:srgbClr val="0000FF"/>
                </a:solidFill>
                <a:latin typeface="標楷體" panose="03000509000000000000" pitchFamily="65" charset="-120"/>
              </a:rPr>
              <a:t>合理比例者</a:t>
            </a:r>
            <a:r>
              <a:rPr lang="zh-TW" altLang="en-US" sz="2400" b="1" smtClean="0">
                <a:latin typeface="標楷體" panose="03000509000000000000" pitchFamily="65" charset="-120"/>
              </a:rPr>
              <a:t>例如具建築背景專家學者人數大於該建築物所需特殊專業技術之其他專家學者人數。工程企字第０９６００２０４３５０號 </a:t>
            </a:r>
          </a:p>
        </p:txBody>
      </p:sp>
      <p:sp>
        <p:nvSpPr>
          <p:cNvPr id="3" name="投影片編號版面配置區 2"/>
          <p:cNvSpPr>
            <a:spLocks noGrp="1"/>
          </p:cNvSpPr>
          <p:nvPr>
            <p:ph type="sldNum" sz="quarter" idx="12"/>
          </p:nvPr>
        </p:nvSpPr>
        <p:spPr/>
        <p:txBody>
          <a:bodyPr/>
          <a:lstStyle/>
          <a:p>
            <a:fld id="{1118FB7C-3051-423D-B140-B22D31D849CF}" type="slidenum">
              <a:rPr lang="zh-TW" altLang="en-US" smtClean="0"/>
              <a:pPr/>
              <a:t>211</a:t>
            </a:fld>
            <a:endParaRPr lang="zh-TW" altLang="en-US"/>
          </a:p>
        </p:txBody>
      </p:sp>
    </p:spTree>
    <p:extLst>
      <p:ext uri="{BB962C8B-B14F-4D97-AF65-F5344CB8AC3E}">
        <p14:creationId xmlns:p14="http://schemas.microsoft.com/office/powerpoint/2010/main" val="3128169259"/>
      </p:ext>
    </p:extLst>
  </p:cSld>
  <p:clrMapOvr>
    <a:masterClrMapping/>
  </p:clrMapOvr>
  <p:timing>
    <p:tnLst>
      <p:par>
        <p:cTn id="1" dur="indefinite" restart="never" nodeType="tmRoot"/>
      </p:par>
    </p:tnLst>
  </p:timing>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標題 1"/>
          <p:cNvSpPr>
            <a:spLocks noGrp="1"/>
          </p:cNvSpPr>
          <p:nvPr>
            <p:ph type="title"/>
          </p:nvPr>
        </p:nvSpPr>
        <p:spPr>
          <a:xfrm>
            <a:off x="481013" y="333375"/>
            <a:ext cx="8435975" cy="935038"/>
          </a:xfrm>
          <a:solidFill>
            <a:srgbClr val="FFFF00"/>
          </a:solidFill>
        </p:spPr>
        <p:txBody>
          <a:bodyPr/>
          <a:lstStyle/>
          <a:p>
            <a:pPr algn="ctr"/>
            <a:r>
              <a:rPr lang="zh-TW" altLang="en-US" sz="4000" b="1" smtClean="0">
                <a:solidFill>
                  <a:srgbClr val="FF0000"/>
                </a:solidFill>
              </a:rPr>
              <a:t>「專家學者」之審查費支給</a:t>
            </a:r>
            <a:r>
              <a:rPr lang="en-US" altLang="zh-TW" sz="4000" b="1" smtClean="0">
                <a:solidFill>
                  <a:srgbClr val="FF0000"/>
                </a:solidFill>
              </a:rPr>
              <a:t>-1</a:t>
            </a:r>
            <a:endParaRPr lang="zh-TW" altLang="en-US" sz="4000" b="1" smtClean="0">
              <a:solidFill>
                <a:srgbClr val="FF0000"/>
              </a:solidFill>
            </a:endParaRPr>
          </a:p>
        </p:txBody>
      </p:sp>
      <p:sp>
        <p:nvSpPr>
          <p:cNvPr id="160771" name="內容版面配置區 2"/>
          <p:cNvSpPr>
            <a:spLocks noGrp="1"/>
          </p:cNvSpPr>
          <p:nvPr>
            <p:ph idx="1"/>
          </p:nvPr>
        </p:nvSpPr>
        <p:spPr>
          <a:xfrm>
            <a:off x="457200" y="1412875"/>
            <a:ext cx="8435975" cy="4824413"/>
          </a:xfrm>
        </p:spPr>
        <p:txBody>
          <a:bodyPr/>
          <a:lstStyle/>
          <a:p>
            <a:r>
              <a:rPr lang="zh-TW" altLang="en-US" sz="2200" b="1" smtClean="0"/>
              <a:t>召開採購評選委員會會議，關於支給評選委員出席費之相關規定</a:t>
            </a:r>
            <a:endParaRPr lang="en-US" altLang="zh-TW" sz="2200" b="1" smtClean="0"/>
          </a:p>
          <a:p>
            <a:pPr>
              <a:buFont typeface="Wingdings" panose="05000000000000000000" pitchFamily="2" charset="2"/>
              <a:buChar char="p"/>
            </a:pPr>
            <a:r>
              <a:rPr lang="zh-TW" altLang="en-US" sz="2200" b="1" smtClean="0"/>
              <a:t>關於支給評選委員</a:t>
            </a:r>
            <a:r>
              <a:rPr lang="zh-TW" altLang="en-US" sz="2200" b="1" smtClean="0">
                <a:solidFill>
                  <a:srgbClr val="0000FF"/>
                </a:solidFill>
              </a:rPr>
              <a:t>出席費、審查費或必要之交通費</a:t>
            </a:r>
            <a:r>
              <a:rPr lang="zh-TW" altLang="en-US" sz="2200" b="1" smtClean="0"/>
              <a:t>，由機關依行政院訂定之「中央政府各機關學校出席費及稿費支給要點」（下稱支給要點）及「國內出差旅費報支要點」辦理。</a:t>
            </a:r>
            <a:r>
              <a:rPr lang="en-US" altLang="zh-TW" sz="2200" b="1" smtClean="0"/>
              <a:t/>
            </a:r>
            <a:br>
              <a:rPr lang="en-US" altLang="zh-TW" sz="2200" b="1" smtClean="0"/>
            </a:br>
            <a:r>
              <a:rPr lang="zh-TW" altLang="zh-TW" sz="2200" b="1" smtClean="0"/>
              <a:t>依上開規定，</a:t>
            </a:r>
            <a:r>
              <a:rPr lang="zh-TW" altLang="zh-TW" sz="2200" b="1" smtClean="0">
                <a:solidFill>
                  <a:srgbClr val="FF0000"/>
                </a:solidFill>
              </a:rPr>
              <a:t>採購機關邀請採購機關以外之個人</a:t>
            </a:r>
            <a:r>
              <a:rPr lang="zh-TW" altLang="zh-TW" sz="2200" b="1" smtClean="0"/>
              <a:t>（包含採購法第</a:t>
            </a:r>
            <a:r>
              <a:rPr lang="en-US" altLang="zh-TW" sz="2200" b="1" smtClean="0"/>
              <a:t>94</a:t>
            </a:r>
            <a:r>
              <a:rPr lang="zh-TW" altLang="zh-TW" sz="2200" b="1" smtClean="0"/>
              <a:t>條所稱之「專家學者」及政府機關現職人員）</a:t>
            </a:r>
            <a:r>
              <a:rPr lang="zh-TW" altLang="zh-TW" sz="2200" b="1" smtClean="0">
                <a:solidFill>
                  <a:srgbClr val="FF0000"/>
                </a:solidFill>
              </a:rPr>
              <a:t>出席會議，</a:t>
            </a:r>
            <a:r>
              <a:rPr lang="zh-TW" altLang="zh-TW" sz="2200" b="1" smtClean="0"/>
              <a:t>除支給要點第</a:t>
            </a:r>
            <a:r>
              <a:rPr lang="en-US" altLang="zh-TW" sz="2200" b="1" smtClean="0"/>
              <a:t>4</a:t>
            </a:r>
            <a:r>
              <a:rPr lang="zh-TW" altLang="zh-TW" sz="2200" b="1" smtClean="0"/>
              <a:t>點所定情形外，</a:t>
            </a:r>
            <a:r>
              <a:rPr lang="zh-TW" altLang="zh-TW" sz="2200" b="1" smtClean="0">
                <a:solidFill>
                  <a:srgbClr val="FF0000"/>
                </a:solidFill>
              </a:rPr>
              <a:t>得支給出席費</a:t>
            </a:r>
            <a:r>
              <a:rPr lang="zh-TW" altLang="zh-TW" sz="2200" b="1" smtClean="0"/>
              <a:t>。</a:t>
            </a:r>
            <a:endParaRPr lang="en-US" altLang="zh-TW" sz="2200" b="1" smtClean="0"/>
          </a:p>
          <a:p>
            <a:pPr>
              <a:buFont typeface="Wingdings" panose="05000000000000000000" pitchFamily="2" charset="2"/>
              <a:buChar char="p"/>
            </a:pPr>
            <a:r>
              <a:rPr lang="zh-TW" altLang="zh-TW" sz="2200" b="1" smtClean="0"/>
              <a:t>另於支給要點第</a:t>
            </a:r>
            <a:r>
              <a:rPr lang="en-US" altLang="zh-TW" sz="2200" b="1" smtClean="0"/>
              <a:t>4</a:t>
            </a:r>
            <a:r>
              <a:rPr lang="zh-TW" altLang="zh-TW" sz="2200" b="1" smtClean="0"/>
              <a:t>點第</a:t>
            </a:r>
            <a:r>
              <a:rPr lang="en-US" altLang="zh-TW" sz="2200" b="1" smtClean="0"/>
              <a:t>5</a:t>
            </a:r>
            <a:r>
              <a:rPr lang="zh-TW" altLang="zh-TW" sz="2200" b="1" smtClean="0"/>
              <a:t>款規定</a:t>
            </a:r>
            <a:r>
              <a:rPr lang="zh-TW" altLang="zh-TW" sz="2200" b="1" smtClean="0">
                <a:solidFill>
                  <a:srgbClr val="0000FF"/>
                </a:solidFill>
              </a:rPr>
              <a:t>不得支給出席費情形</a:t>
            </a:r>
            <a:r>
              <a:rPr lang="zh-TW" altLang="zh-TW" sz="2200" b="1" smtClean="0"/>
              <a:t>，舉例如下：</a:t>
            </a:r>
            <a:r>
              <a:rPr lang="en-US" altLang="zh-TW" sz="2200" b="1" smtClean="0"/>
              <a:t/>
            </a:r>
            <a:br>
              <a:rPr lang="en-US" altLang="zh-TW" sz="2200" b="1" smtClean="0"/>
            </a:br>
            <a:r>
              <a:rPr lang="zh-TW" altLang="zh-TW" sz="2200" b="1" smtClean="0"/>
              <a:t>１、</a:t>
            </a:r>
            <a:r>
              <a:rPr lang="en-US" altLang="zh-TW" sz="2200" b="1" smtClean="0"/>
              <a:t>A</a:t>
            </a:r>
            <a:r>
              <a:rPr lang="zh-TW" altLang="zh-TW" sz="2200" b="1" smtClean="0"/>
              <a:t>機關補助或委辦</a:t>
            </a:r>
            <a:r>
              <a:rPr lang="en-US" altLang="zh-TW" sz="2200" b="1" smtClean="0"/>
              <a:t>B</a:t>
            </a:r>
            <a:r>
              <a:rPr lang="zh-TW" altLang="zh-TW" sz="2200" b="1" smtClean="0"/>
              <a:t>機關計畫，</a:t>
            </a:r>
            <a:r>
              <a:rPr lang="en-US" altLang="zh-TW" sz="2200" b="1" smtClean="0">
                <a:solidFill>
                  <a:srgbClr val="0000FF"/>
                </a:solidFill>
              </a:rPr>
              <a:t>B</a:t>
            </a:r>
            <a:r>
              <a:rPr lang="zh-TW" altLang="zh-TW" sz="2200" b="1" smtClean="0">
                <a:solidFill>
                  <a:srgbClr val="0000FF"/>
                </a:solidFill>
              </a:rPr>
              <a:t>機關</a:t>
            </a:r>
            <a:r>
              <a:rPr lang="zh-TW" altLang="zh-TW" sz="2200" b="1" smtClean="0"/>
              <a:t>以其計畫經費</a:t>
            </a:r>
            <a:r>
              <a:rPr lang="zh-TW" altLang="zh-TW" sz="2200" b="1" smtClean="0">
                <a:solidFill>
                  <a:srgbClr val="0000FF"/>
                </a:solidFill>
              </a:rPr>
              <a:t>辦理採購案，聘請</a:t>
            </a:r>
            <a:r>
              <a:rPr lang="en-US" altLang="zh-TW" sz="2200" b="1" smtClean="0">
                <a:solidFill>
                  <a:srgbClr val="0000FF"/>
                </a:solidFill>
              </a:rPr>
              <a:t>A</a:t>
            </a:r>
            <a:r>
              <a:rPr lang="zh-TW" altLang="zh-TW" sz="2200" b="1" smtClean="0">
                <a:solidFill>
                  <a:srgbClr val="0000FF"/>
                </a:solidFill>
              </a:rPr>
              <a:t>機關人員為採購評選委員</a:t>
            </a:r>
            <a:r>
              <a:rPr lang="zh-TW" altLang="zh-TW" sz="2200" b="1" smtClean="0"/>
              <a:t>。</a:t>
            </a:r>
            <a:r>
              <a:rPr lang="en-US" altLang="zh-TW" sz="2200" b="1" smtClean="0"/>
              <a:t/>
            </a:r>
            <a:br>
              <a:rPr lang="en-US" altLang="zh-TW" sz="2200" b="1" smtClean="0"/>
            </a:br>
            <a:r>
              <a:rPr lang="zh-TW" altLang="zh-TW" sz="2200" b="1" smtClean="0"/>
              <a:t>２、</a:t>
            </a:r>
            <a:r>
              <a:rPr lang="en-US" altLang="zh-TW" sz="2200" b="1" smtClean="0"/>
              <a:t>A</a:t>
            </a:r>
            <a:r>
              <a:rPr lang="zh-TW" altLang="zh-TW" sz="2200" b="1" smtClean="0"/>
              <a:t>機關補助</a:t>
            </a:r>
            <a:r>
              <a:rPr lang="en-US" altLang="zh-TW" sz="2200" b="1" smtClean="0"/>
              <a:t>B</a:t>
            </a:r>
            <a:r>
              <a:rPr lang="zh-TW" altLang="zh-TW" sz="2200" b="1" smtClean="0"/>
              <a:t>機關，</a:t>
            </a:r>
            <a:r>
              <a:rPr lang="en-US" altLang="zh-TW" sz="2200" b="1" smtClean="0"/>
              <a:t>B</a:t>
            </a:r>
            <a:r>
              <a:rPr lang="zh-TW" altLang="zh-TW" sz="2200" b="1" smtClean="0"/>
              <a:t>機關以該補助款再補助</a:t>
            </a:r>
            <a:r>
              <a:rPr lang="en-US" altLang="zh-TW" sz="2200" b="1" smtClean="0"/>
              <a:t>C</a:t>
            </a:r>
            <a:r>
              <a:rPr lang="zh-TW" altLang="zh-TW" sz="2200" b="1" smtClean="0"/>
              <a:t>機關，</a:t>
            </a:r>
            <a:r>
              <a:rPr lang="en-US" altLang="zh-TW" sz="2200" b="1" smtClean="0"/>
              <a:t>C</a:t>
            </a:r>
            <a:r>
              <a:rPr lang="zh-TW" altLang="zh-TW" sz="2200" b="1" smtClean="0"/>
              <a:t>機關以該補助經費辦理採購，</a:t>
            </a:r>
            <a:r>
              <a:rPr lang="zh-TW" altLang="zh-TW" sz="2200" b="1" smtClean="0">
                <a:solidFill>
                  <a:srgbClr val="0000FF"/>
                </a:solidFill>
              </a:rPr>
              <a:t>聘請</a:t>
            </a:r>
            <a:r>
              <a:rPr lang="en-US" altLang="zh-TW" sz="2200" b="1" smtClean="0">
                <a:solidFill>
                  <a:srgbClr val="0000FF"/>
                </a:solidFill>
              </a:rPr>
              <a:t>A</a:t>
            </a:r>
            <a:r>
              <a:rPr lang="zh-TW" altLang="zh-TW" sz="2200" b="1" smtClean="0">
                <a:solidFill>
                  <a:srgbClr val="0000FF"/>
                </a:solidFill>
              </a:rPr>
              <a:t>機關或</a:t>
            </a:r>
            <a:r>
              <a:rPr lang="en-US" altLang="zh-TW" sz="2200" b="1" smtClean="0">
                <a:solidFill>
                  <a:srgbClr val="0000FF"/>
                </a:solidFill>
              </a:rPr>
              <a:t>B</a:t>
            </a:r>
            <a:r>
              <a:rPr lang="zh-TW" altLang="zh-TW" sz="2200" b="1" smtClean="0">
                <a:solidFill>
                  <a:srgbClr val="0000FF"/>
                </a:solidFill>
              </a:rPr>
              <a:t>機關人員為採購評選委員。</a:t>
            </a:r>
            <a:r>
              <a:rPr lang="zh-TW" altLang="zh-TW" sz="2200" b="1" smtClean="0"/>
              <a:t>工程會</a:t>
            </a:r>
            <a:r>
              <a:rPr lang="en-US" altLang="zh-TW" sz="2200" b="1" smtClean="0"/>
              <a:t> 108</a:t>
            </a:r>
            <a:r>
              <a:rPr lang="zh-TW" altLang="zh-TW" sz="2200" b="1" smtClean="0"/>
              <a:t>年</a:t>
            </a:r>
            <a:r>
              <a:rPr lang="en-US" altLang="zh-TW" sz="2200" b="1" smtClean="0"/>
              <a:t>12</a:t>
            </a:r>
            <a:r>
              <a:rPr lang="zh-TW" altLang="zh-TW" sz="2200" b="1" smtClean="0"/>
              <a:t>月</a:t>
            </a:r>
            <a:r>
              <a:rPr lang="en-US" altLang="zh-TW" sz="2200" b="1" smtClean="0"/>
              <a:t>16</a:t>
            </a:r>
            <a:r>
              <a:rPr lang="zh-TW" altLang="zh-TW" sz="2200" b="1" smtClean="0"/>
              <a:t>日工程企字第</a:t>
            </a:r>
            <a:r>
              <a:rPr lang="en-US" altLang="zh-TW" sz="2200" b="1" smtClean="0"/>
              <a:t>1080101047</a:t>
            </a:r>
            <a:r>
              <a:rPr lang="zh-TW" altLang="zh-TW" sz="2200" b="1" smtClean="0"/>
              <a:t>號函 </a:t>
            </a:r>
          </a:p>
        </p:txBody>
      </p:sp>
      <p:sp>
        <p:nvSpPr>
          <p:cNvPr id="3" name="投影片編號版面配置區 2"/>
          <p:cNvSpPr>
            <a:spLocks noGrp="1"/>
          </p:cNvSpPr>
          <p:nvPr>
            <p:ph type="sldNum" sz="quarter" idx="12"/>
          </p:nvPr>
        </p:nvSpPr>
        <p:spPr/>
        <p:txBody>
          <a:bodyPr/>
          <a:lstStyle/>
          <a:p>
            <a:fld id="{1118FB7C-3051-423D-B140-B22D31D849CF}" type="slidenum">
              <a:rPr lang="zh-TW" altLang="en-US" smtClean="0"/>
              <a:pPr/>
              <a:t>212</a:t>
            </a:fld>
            <a:endParaRPr lang="zh-TW" altLang="en-US"/>
          </a:p>
        </p:txBody>
      </p:sp>
    </p:spTree>
    <p:extLst>
      <p:ext uri="{BB962C8B-B14F-4D97-AF65-F5344CB8AC3E}">
        <p14:creationId xmlns:p14="http://schemas.microsoft.com/office/powerpoint/2010/main" val="1896141955"/>
      </p:ext>
    </p:extLst>
  </p:cSld>
  <p:clrMapOvr>
    <a:masterClrMapping/>
  </p:clrMapOvr>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標題 1"/>
          <p:cNvSpPr>
            <a:spLocks noGrp="1"/>
          </p:cNvSpPr>
          <p:nvPr>
            <p:ph type="title"/>
          </p:nvPr>
        </p:nvSpPr>
        <p:spPr>
          <a:xfrm>
            <a:off x="315913" y="390525"/>
            <a:ext cx="8516937" cy="868363"/>
          </a:xfrm>
        </p:spPr>
        <p:txBody>
          <a:bodyPr/>
          <a:lstStyle/>
          <a:p>
            <a:pPr algn="ctr"/>
            <a:r>
              <a:rPr lang="zh-TW" altLang="en-US" sz="4000" b="1" smtClean="0">
                <a:solidFill>
                  <a:srgbClr val="FF0000"/>
                </a:solidFill>
              </a:rPr>
              <a:t>「專家學者」之</a:t>
            </a:r>
            <a:r>
              <a:rPr lang="zh-TW" altLang="zh-TW" sz="4000" b="1" smtClean="0">
                <a:solidFill>
                  <a:srgbClr val="FF0000"/>
                </a:solidFill>
              </a:rPr>
              <a:t>審查費</a:t>
            </a:r>
            <a:r>
              <a:rPr lang="zh-TW" altLang="en-US" sz="4000" b="1" smtClean="0">
                <a:solidFill>
                  <a:srgbClr val="FF0000"/>
                </a:solidFill>
              </a:rPr>
              <a:t>支給</a:t>
            </a:r>
            <a:r>
              <a:rPr lang="en-US" altLang="zh-TW" sz="4000" b="1" smtClean="0">
                <a:solidFill>
                  <a:srgbClr val="FF0000"/>
                </a:solidFill>
                <a:latin typeface="新細明體" panose="02020500000000000000" pitchFamily="18" charset="-120"/>
                <a:ea typeface="新細明體" panose="02020500000000000000" pitchFamily="18" charset="-120"/>
              </a:rPr>
              <a:t>-2</a:t>
            </a:r>
            <a:endParaRPr lang="zh-TW" altLang="en-US" sz="4000" b="1" smtClean="0">
              <a:solidFill>
                <a:srgbClr val="FF0000"/>
              </a:solidFill>
            </a:endParaRPr>
          </a:p>
        </p:txBody>
      </p:sp>
      <p:sp>
        <p:nvSpPr>
          <p:cNvPr id="161795" name="內容版面配置區 2"/>
          <p:cNvSpPr>
            <a:spLocks noGrp="1"/>
          </p:cNvSpPr>
          <p:nvPr>
            <p:ph sz="quarter" idx="1"/>
          </p:nvPr>
        </p:nvSpPr>
        <p:spPr>
          <a:xfrm>
            <a:off x="407988" y="1773238"/>
            <a:ext cx="8424862" cy="4870450"/>
          </a:xfrm>
        </p:spPr>
        <p:txBody>
          <a:bodyPr/>
          <a:lstStyle/>
          <a:p>
            <a:pPr>
              <a:buClr>
                <a:srgbClr val="D34817"/>
              </a:buClr>
              <a:buFont typeface="Wingdings" panose="05000000000000000000" pitchFamily="2" charset="2"/>
              <a:buChar char="p"/>
            </a:pPr>
            <a:r>
              <a:rPr lang="zh-TW" altLang="zh-TW" sz="2400" b="1" smtClean="0"/>
              <a:t>召開採購評選委員會會議，外聘評選委員出席費用</a:t>
            </a:r>
            <a:r>
              <a:rPr lang="zh-TW" altLang="en-US" sz="2400" b="1" smtClean="0"/>
              <a:t>等</a:t>
            </a:r>
            <a:r>
              <a:rPr lang="zh-TW" altLang="zh-TW" sz="2400" b="1" smtClean="0"/>
              <a:t>之支給</a:t>
            </a:r>
            <a:r>
              <a:rPr lang="zh-TW" altLang="en-US" sz="2400" b="1" smtClean="0"/>
              <a:t>規定</a:t>
            </a:r>
            <a:r>
              <a:rPr lang="en-US" altLang="zh-TW" sz="2400" b="1" smtClean="0"/>
              <a:t/>
            </a:r>
            <a:br>
              <a:rPr lang="en-US" altLang="zh-TW" sz="2400" b="1" smtClean="0"/>
            </a:br>
            <a:r>
              <a:rPr lang="zh-TW" altLang="zh-TW" sz="2400" b="1" smtClean="0"/>
              <a:t>機關召開評選會議，除依該要點支給外聘評選委員出席費外，如廠商投標文件內容眾多或涉及專門知識，且屬機關為處理與業務有關之重要文件資料，評選委員於評選前確有實質書面審查之必要者，為提昇審查及評選品質，建議依照該要點支給外聘評選委員審查費（按字計酬或按件計酬），惟</a:t>
            </a:r>
            <a:r>
              <a:rPr lang="zh-TW" altLang="zh-TW" sz="2400" b="1" smtClean="0">
                <a:solidFill>
                  <a:srgbClr val="0000FF"/>
                </a:solidFill>
              </a:rPr>
              <a:t>應要求外聘評選委員於召開評選會議</a:t>
            </a:r>
            <a:r>
              <a:rPr lang="zh-TW" altLang="en-US" sz="2400" b="1" smtClean="0">
                <a:solidFill>
                  <a:srgbClr val="0000FF"/>
                </a:solidFill>
                <a:latin typeface="新細明體" panose="02020500000000000000" pitchFamily="18" charset="-120"/>
                <a:ea typeface="新細明體" panose="02020500000000000000" pitchFamily="18" charset="-120"/>
              </a:rPr>
              <a:t>「</a:t>
            </a:r>
            <a:r>
              <a:rPr lang="zh-TW" altLang="zh-TW" sz="2400" b="1" smtClean="0">
                <a:solidFill>
                  <a:srgbClr val="0000FF"/>
                </a:solidFill>
              </a:rPr>
              <a:t>前</a:t>
            </a:r>
            <a:r>
              <a:rPr lang="zh-TW" altLang="en-US" sz="2400" b="1" smtClean="0">
                <a:solidFill>
                  <a:srgbClr val="0000FF"/>
                </a:solidFill>
                <a:latin typeface="新細明體" panose="02020500000000000000" pitchFamily="18" charset="-120"/>
                <a:ea typeface="新細明體" panose="02020500000000000000" pitchFamily="18" charset="-120"/>
              </a:rPr>
              <a:t>」</a:t>
            </a:r>
            <a:r>
              <a:rPr lang="zh-TW" altLang="zh-TW" sz="2400" b="1" smtClean="0">
                <a:solidFill>
                  <a:srgbClr val="0000FF"/>
                </a:solidFill>
              </a:rPr>
              <a:t>提供書面審查意見</a:t>
            </a:r>
            <a:r>
              <a:rPr lang="zh-TW" altLang="zh-TW" sz="2400" b="1" smtClean="0"/>
              <a:t>。工程會 </a:t>
            </a:r>
            <a:r>
              <a:rPr lang="en-US" altLang="zh-TW" sz="2400" b="1" smtClean="0"/>
              <a:t>99</a:t>
            </a:r>
            <a:r>
              <a:rPr lang="zh-TW" altLang="zh-TW" sz="2400" b="1" smtClean="0"/>
              <a:t>年</a:t>
            </a:r>
            <a:r>
              <a:rPr lang="en-US" altLang="zh-TW" sz="2400" b="1" smtClean="0"/>
              <a:t>1</a:t>
            </a:r>
            <a:r>
              <a:rPr lang="zh-TW" altLang="zh-TW" sz="2400" b="1" smtClean="0"/>
              <a:t>月</a:t>
            </a:r>
            <a:r>
              <a:rPr lang="en-US" altLang="zh-TW" sz="2400" b="1" smtClean="0"/>
              <a:t>12</a:t>
            </a:r>
            <a:r>
              <a:rPr lang="zh-TW" altLang="zh-TW" sz="2400" b="1" smtClean="0"/>
              <a:t>日工程企字第</a:t>
            </a:r>
            <a:r>
              <a:rPr lang="en-US" altLang="zh-TW" sz="2400" b="1" smtClean="0"/>
              <a:t>09800569520</a:t>
            </a:r>
            <a:r>
              <a:rPr lang="zh-TW" altLang="zh-TW" sz="2400" b="1" smtClean="0"/>
              <a:t>號函</a:t>
            </a:r>
            <a:endParaRPr lang="en-US" altLang="zh-TW" sz="2400" b="1" smtClean="0"/>
          </a:p>
        </p:txBody>
      </p:sp>
      <p:sp>
        <p:nvSpPr>
          <p:cNvPr id="3" name="投影片編號版面配置區 2"/>
          <p:cNvSpPr>
            <a:spLocks noGrp="1"/>
          </p:cNvSpPr>
          <p:nvPr>
            <p:ph type="sldNum" sz="quarter" idx="12"/>
          </p:nvPr>
        </p:nvSpPr>
        <p:spPr/>
        <p:txBody>
          <a:bodyPr/>
          <a:lstStyle/>
          <a:p>
            <a:fld id="{1118FB7C-3051-423D-B140-B22D31D849CF}" type="slidenum">
              <a:rPr lang="zh-TW" altLang="en-US" smtClean="0"/>
              <a:pPr/>
              <a:t>213</a:t>
            </a:fld>
            <a:endParaRPr lang="zh-TW" altLang="en-US"/>
          </a:p>
        </p:txBody>
      </p:sp>
    </p:spTree>
    <p:extLst>
      <p:ext uri="{BB962C8B-B14F-4D97-AF65-F5344CB8AC3E}">
        <p14:creationId xmlns:p14="http://schemas.microsoft.com/office/powerpoint/2010/main" val="4063339014"/>
      </p:ext>
    </p:extLst>
  </p:cSld>
  <p:clrMapOvr>
    <a:masterClrMapping/>
  </p:clrMapOvr>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noChangeArrowheads="1"/>
          </p:cNvSpPr>
          <p:nvPr>
            <p:ph type="title"/>
          </p:nvPr>
        </p:nvSpPr>
        <p:spPr>
          <a:xfrm>
            <a:off x="674688" y="550863"/>
            <a:ext cx="7088187" cy="1143000"/>
          </a:xfrm>
        </p:spPr>
        <p:txBody>
          <a:bodyPr>
            <a:normAutofit fontScale="90000"/>
          </a:bodyPr>
          <a:lstStyle/>
          <a:p>
            <a:pPr eaLnBrk="1" hangingPunct="1">
              <a:defRPr/>
            </a:pPr>
            <a:r>
              <a:rPr lang="en-US" altLang="zh-TW" sz="3600" smtClean="0"/>
              <a:t/>
            </a:r>
            <a:br>
              <a:rPr lang="en-US" altLang="zh-TW" sz="3600" smtClean="0"/>
            </a:br>
            <a:endParaRPr lang="en-US" altLang="zh-TW" sz="3600" smtClean="0"/>
          </a:p>
        </p:txBody>
      </p:sp>
      <p:sp>
        <p:nvSpPr>
          <p:cNvPr id="8195" name="Rectangle 3"/>
          <p:cNvSpPr>
            <a:spLocks noGrp="1" noChangeArrowheads="1"/>
          </p:cNvSpPr>
          <p:nvPr>
            <p:ph type="body" idx="1"/>
          </p:nvPr>
        </p:nvSpPr>
        <p:spPr>
          <a:xfrm>
            <a:off x="250825" y="1060450"/>
            <a:ext cx="8543925" cy="5321300"/>
          </a:xfrm>
          <a:ln>
            <a:solidFill>
              <a:schemeClr val="accent1">
                <a:lumMod val="40000"/>
                <a:lumOff val="60000"/>
              </a:schemeClr>
            </a:solidFill>
          </a:ln>
        </p:spPr>
        <p:txBody>
          <a:bodyPr>
            <a:normAutofit/>
          </a:bodyPr>
          <a:lstStyle/>
          <a:p>
            <a:pPr>
              <a:defRPr/>
            </a:pPr>
            <a:r>
              <a:rPr lang="zh-TW" altLang="zh-TW" sz="2400" b="1" dirty="0"/>
              <a:t>採購評選委員會組織準則第七</a:t>
            </a:r>
            <a:r>
              <a:rPr lang="zh-TW" altLang="zh-TW" sz="2400" b="1" dirty="0" smtClean="0"/>
              <a:t>條</a:t>
            </a:r>
            <a:endParaRPr lang="en-US" altLang="zh-TW" sz="2400" b="1" dirty="0" smtClean="0"/>
          </a:p>
          <a:p>
            <a:pPr marL="457200" indent="-457200">
              <a:buFont typeface="+mj-lt"/>
              <a:buAutoNum type="arabicPeriod"/>
              <a:defRPr/>
            </a:pPr>
            <a:r>
              <a:rPr lang="zh-TW" altLang="en-US" sz="2400" b="1" dirty="0" smtClean="0">
                <a:solidFill>
                  <a:srgbClr val="0000FF"/>
                </a:solidFill>
              </a:rPr>
              <a:t>本</a:t>
            </a:r>
            <a:r>
              <a:rPr lang="zh-TW" altLang="en-US" sz="2400" b="1" dirty="0">
                <a:solidFill>
                  <a:srgbClr val="0000FF"/>
                </a:solidFill>
              </a:rPr>
              <a:t>委員會置召集人一人，由機關首長擔任</a:t>
            </a:r>
            <a:r>
              <a:rPr lang="zh-TW" altLang="en-US" sz="2400" b="1" dirty="0"/>
              <a:t>，或由機關首長或其授權人員</a:t>
            </a:r>
            <a:r>
              <a:rPr lang="zh-TW" altLang="en-US" sz="2400" b="1" dirty="0">
                <a:solidFill>
                  <a:srgbClr val="0000FF"/>
                </a:solidFill>
              </a:rPr>
              <a:t>指定一級主管以上人員擔</a:t>
            </a:r>
            <a:r>
              <a:rPr lang="zh-TW" altLang="en-US" sz="2400" b="1" dirty="0"/>
              <a:t>任；其非由機關首長擔任者，機關首長仍應對評選結果負責</a:t>
            </a:r>
            <a:r>
              <a:rPr lang="zh-TW" altLang="en-US" sz="2400" b="1" dirty="0" smtClean="0"/>
              <a:t>。</a:t>
            </a:r>
            <a:endParaRPr lang="en-US" altLang="zh-TW" sz="2400" b="1" dirty="0" smtClean="0"/>
          </a:p>
          <a:p>
            <a:pPr marL="457200" indent="-457200">
              <a:buFont typeface="+mj-lt"/>
              <a:buAutoNum type="arabicPeriod"/>
              <a:defRPr/>
            </a:pPr>
            <a:r>
              <a:rPr lang="zh-TW" altLang="en-US" sz="2400" b="1" dirty="0" smtClean="0"/>
              <a:t>本</a:t>
            </a:r>
            <a:r>
              <a:rPr lang="zh-TW" altLang="en-US" sz="2400" b="1" dirty="0"/>
              <a:t>委員會置副召集人一人</a:t>
            </a:r>
            <a:r>
              <a:rPr lang="zh-TW" altLang="en-US" sz="2400" b="1" dirty="0" smtClean="0"/>
              <a:t>，</a:t>
            </a:r>
            <a:r>
              <a:rPr lang="en-US" altLang="zh-TW" sz="2400" b="1" dirty="0" smtClean="0"/>
              <a:t>…</a:t>
            </a:r>
            <a:r>
              <a:rPr lang="zh-TW" altLang="en-US" sz="2400" b="1" dirty="0" smtClean="0"/>
              <a:t>。</a:t>
            </a:r>
            <a:endParaRPr lang="en-US" altLang="zh-TW" sz="2400" b="1" dirty="0" smtClean="0"/>
          </a:p>
          <a:p>
            <a:pPr marL="457200" indent="-457200">
              <a:buFont typeface="+mj-lt"/>
              <a:buAutoNum type="arabicPeriod"/>
              <a:defRPr/>
            </a:pPr>
            <a:r>
              <a:rPr lang="zh-TW" altLang="en-US" sz="2400" b="1" dirty="0" smtClean="0"/>
              <a:t>召集人</a:t>
            </a:r>
            <a:r>
              <a:rPr lang="zh-TW" altLang="en-US" sz="2400" b="1" dirty="0"/>
              <a:t>綜理評選事宜，副召集人</a:t>
            </a:r>
            <a:r>
              <a:rPr lang="zh-TW" altLang="en-US" sz="2400" b="1" dirty="0" smtClean="0"/>
              <a:t>襄助</a:t>
            </a:r>
            <a:r>
              <a:rPr lang="en-US" altLang="zh-TW" sz="2400" b="1" dirty="0" smtClean="0"/>
              <a:t>…</a:t>
            </a:r>
            <a:r>
              <a:rPr lang="zh-TW" altLang="en-US" sz="2400" b="1" dirty="0" smtClean="0"/>
              <a:t>，</a:t>
            </a:r>
            <a:r>
              <a:rPr lang="zh-TW" altLang="en-US" sz="2400" b="1" dirty="0"/>
              <a:t>並均為委員</a:t>
            </a:r>
            <a:r>
              <a:rPr lang="zh-TW" altLang="en-US" sz="2400" b="1" dirty="0" smtClean="0"/>
              <a:t>。</a:t>
            </a:r>
            <a:endParaRPr lang="en-US" altLang="zh-TW" sz="2400" b="1" dirty="0" smtClean="0"/>
          </a:p>
          <a:p>
            <a:pPr marL="457200" indent="-457200">
              <a:buFont typeface="+mj-lt"/>
              <a:buAutoNum type="arabicPeriod"/>
              <a:defRPr/>
            </a:pPr>
            <a:r>
              <a:rPr lang="zh-TW" altLang="en-US" sz="2400" b="1" dirty="0" smtClean="0"/>
              <a:t>本</a:t>
            </a:r>
            <a:r>
              <a:rPr lang="zh-TW" altLang="en-US" sz="2400" b="1" dirty="0"/>
              <a:t>委員會會議，由召集人召集之，並為主席</a:t>
            </a:r>
            <a:r>
              <a:rPr lang="zh-TW" altLang="en-US" sz="2400" b="1" dirty="0" smtClean="0"/>
              <a:t>；</a:t>
            </a:r>
            <a:r>
              <a:rPr lang="en-US" altLang="zh-TW" sz="2400" b="1" dirty="0" smtClean="0"/>
              <a:t>…</a:t>
            </a:r>
            <a:r>
              <a:rPr lang="zh-TW" altLang="en-US" sz="2400" b="1" dirty="0" smtClean="0"/>
              <a:t>。</a:t>
            </a:r>
            <a:r>
              <a:rPr lang="zh-TW" altLang="en-US" sz="2400" b="1" dirty="0">
                <a:solidFill>
                  <a:srgbClr val="FF0000"/>
                </a:solidFill>
              </a:rPr>
              <a:t>召集人及副召集人均不能出席會議者，應擇期另行召開會議。</a:t>
            </a:r>
          </a:p>
          <a:p>
            <a:pPr>
              <a:defRPr/>
            </a:pPr>
            <a:r>
              <a:rPr lang="en-US" altLang="zh-TW" sz="2400" b="1" dirty="0" smtClean="0">
                <a:solidFill>
                  <a:srgbClr val="FF0000"/>
                </a:solidFill>
                <a:latin typeface="新細明體" panose="02020500000000000000" pitchFamily="18" charset="-120"/>
                <a:ea typeface="新細明體" panose="02020500000000000000" pitchFamily="18" charset="-120"/>
              </a:rPr>
              <a:t>【</a:t>
            </a:r>
            <a:r>
              <a:rPr lang="zh-TW" altLang="en-US" sz="2400" b="1" dirty="0" smtClean="0">
                <a:solidFill>
                  <a:srgbClr val="FF0000"/>
                </a:solidFill>
                <a:latin typeface="新細明體" panose="02020500000000000000" pitchFamily="18" charset="-120"/>
                <a:ea typeface="新細明體" panose="02020500000000000000" pitchFamily="18" charset="-120"/>
              </a:rPr>
              <a:t>注意事項</a:t>
            </a:r>
            <a:r>
              <a:rPr lang="en-US" altLang="zh-TW" sz="2400" b="1" dirty="0" smtClean="0">
                <a:solidFill>
                  <a:srgbClr val="FF0000"/>
                </a:solidFill>
                <a:latin typeface="新細明體" panose="02020500000000000000" pitchFamily="18" charset="-120"/>
                <a:ea typeface="新細明體" panose="02020500000000000000" pitchFamily="18" charset="-120"/>
              </a:rPr>
              <a:t>】</a:t>
            </a:r>
            <a:r>
              <a:rPr lang="zh-TW" altLang="zh-TW" sz="2400" b="1" dirty="0">
                <a:solidFill>
                  <a:srgbClr val="0000FF"/>
                </a:solidFill>
              </a:rPr>
              <a:t>召集人及副召集人如均無法出席會議，應檢討會議時間之妥適性及召集人、副召集人未出席會議之原因，並另訂時間開會，必要時得於例假日或夜間辦理</a:t>
            </a:r>
            <a:r>
              <a:rPr lang="zh-TW" altLang="en-US" sz="2400" b="1" dirty="0" smtClean="0">
                <a:solidFill>
                  <a:srgbClr val="0000FF"/>
                </a:solidFill>
              </a:rPr>
              <a:t>。</a:t>
            </a:r>
            <a:r>
              <a:rPr lang="en-US" altLang="zh-TW" sz="2400" b="1" dirty="0" smtClean="0">
                <a:solidFill>
                  <a:srgbClr val="0000FF"/>
                </a:solidFill>
              </a:rPr>
              <a:t/>
            </a:r>
            <a:br>
              <a:rPr lang="en-US" altLang="zh-TW" sz="2400" b="1" dirty="0" smtClean="0">
                <a:solidFill>
                  <a:srgbClr val="0000FF"/>
                </a:solidFill>
              </a:rPr>
            </a:br>
            <a:r>
              <a:rPr lang="zh-TW" altLang="zh-TW" sz="2400" b="1" dirty="0" smtClean="0"/>
              <a:t> </a:t>
            </a:r>
            <a:r>
              <a:rPr lang="en-US" altLang="zh-TW" sz="2400" b="1" dirty="0"/>
              <a:t>(</a:t>
            </a:r>
            <a:r>
              <a:rPr lang="zh-TW" altLang="zh-TW" sz="2400" b="1" dirty="0"/>
              <a:t>「最有利標作業手冊肆、五、〈</a:t>
            </a:r>
            <a:r>
              <a:rPr lang="zh-TW" altLang="en-US" sz="2400" b="1" dirty="0"/>
              <a:t>一</a:t>
            </a:r>
            <a:r>
              <a:rPr lang="zh-TW" altLang="zh-TW" sz="2400" b="1" dirty="0"/>
              <a:t>〉」</a:t>
            </a:r>
            <a:r>
              <a:rPr lang="en-US" altLang="zh-TW" sz="2400" b="1" dirty="0"/>
              <a:t>109.11.10</a:t>
            </a:r>
            <a:r>
              <a:rPr lang="zh-TW" altLang="en-US" sz="2400" b="1" dirty="0"/>
              <a:t>工程企字第</a:t>
            </a:r>
            <a:r>
              <a:rPr lang="en-US" altLang="zh-TW" sz="2400" b="1" dirty="0"/>
              <a:t>1090100753</a:t>
            </a:r>
            <a:r>
              <a:rPr lang="zh-TW" altLang="en-US" sz="2400" b="1" dirty="0"/>
              <a:t>號函</a:t>
            </a:r>
            <a:r>
              <a:rPr lang="en-US" altLang="zh-TW" sz="2400" b="1" dirty="0" smtClean="0"/>
              <a:t>)</a:t>
            </a:r>
            <a:endParaRPr lang="zh-TW" altLang="zh-TW" sz="2400" b="1" dirty="0" smtClean="0">
              <a:solidFill>
                <a:srgbClr val="0000FF"/>
              </a:solidFill>
            </a:endParaRPr>
          </a:p>
        </p:txBody>
      </p:sp>
      <p:sp>
        <p:nvSpPr>
          <p:cNvPr id="162820" name="Rectangle 7"/>
          <p:cNvSpPr>
            <a:spLocks noChangeArrowheads="1"/>
          </p:cNvSpPr>
          <p:nvPr/>
        </p:nvSpPr>
        <p:spPr bwMode="auto">
          <a:xfrm>
            <a:off x="468313" y="333375"/>
            <a:ext cx="8135937" cy="646113"/>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Arial" panose="020B0604020202020204" pitchFamily="34" charset="0"/>
                <a:ea typeface="標楷體" panose="03000509000000000000" pitchFamily="65" charset="-120"/>
              </a:defRPr>
            </a:lvl1pPr>
            <a:lvl2pPr marL="742950" indent="-285750">
              <a:defRPr kumimoji="1">
                <a:solidFill>
                  <a:schemeClr val="tx1"/>
                </a:solidFill>
                <a:latin typeface="Arial" panose="020B0604020202020204" pitchFamily="34" charset="0"/>
                <a:ea typeface="標楷體" panose="03000509000000000000" pitchFamily="65" charset="-120"/>
              </a:defRPr>
            </a:lvl2pPr>
            <a:lvl3pPr marL="1143000" indent="-228600">
              <a:defRPr kumimoji="1">
                <a:solidFill>
                  <a:schemeClr val="tx1"/>
                </a:solidFill>
                <a:latin typeface="Arial" panose="020B0604020202020204" pitchFamily="34" charset="0"/>
                <a:ea typeface="標楷體" panose="03000509000000000000" pitchFamily="65" charset="-120"/>
              </a:defRPr>
            </a:lvl3pPr>
            <a:lvl4pPr marL="1600200" indent="-228600">
              <a:defRPr kumimoji="1">
                <a:solidFill>
                  <a:schemeClr val="tx1"/>
                </a:solidFill>
                <a:latin typeface="Arial" panose="020B0604020202020204" pitchFamily="34" charset="0"/>
                <a:ea typeface="標楷體" panose="03000509000000000000" pitchFamily="65" charset="-120"/>
              </a:defRPr>
            </a:lvl4pPr>
            <a:lvl5pPr marL="2057400" indent="-228600">
              <a:defRPr kumimoji="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標楷體" panose="03000509000000000000" pitchFamily="65" charset="-120"/>
              </a:defRPr>
            </a:lvl9pPr>
          </a:lstStyle>
          <a:p>
            <a:pPr eaLnBrk="1" hangingPunct="1"/>
            <a:r>
              <a:rPr lang="zh-TW" altLang="zh-TW" sz="3600" b="1">
                <a:solidFill>
                  <a:srgbClr val="FF0000"/>
                </a:solidFill>
              </a:rPr>
              <a:t>召</a:t>
            </a:r>
            <a:r>
              <a:rPr lang="zh-TW" altLang="en-US" sz="3600" b="1">
                <a:solidFill>
                  <a:srgbClr val="FF0000"/>
                </a:solidFill>
                <a:latin typeface="新細明體" panose="02020500000000000000" pitchFamily="18" charset="-120"/>
                <a:ea typeface="新細明體" panose="02020500000000000000" pitchFamily="18" charset="-120"/>
              </a:rPr>
              <a:t>、</a:t>
            </a:r>
            <a:r>
              <a:rPr lang="zh-TW" altLang="zh-TW" sz="3600" b="1">
                <a:solidFill>
                  <a:srgbClr val="FF0000"/>
                </a:solidFill>
              </a:rPr>
              <a:t>副召集人均無法出席會議之</a:t>
            </a:r>
            <a:r>
              <a:rPr lang="zh-TW" altLang="en-US" sz="3600" b="1">
                <a:solidFill>
                  <a:srgbClr val="FF0000"/>
                </a:solidFill>
              </a:rPr>
              <a:t>作法</a:t>
            </a:r>
            <a:endParaRPr lang="zh-TW" altLang="en-US" sz="3600" b="1">
              <a:solidFill>
                <a:srgbClr val="FF0000"/>
              </a:solidFill>
              <a:latin typeface="Times New Roman" panose="02020603050405020304" pitchFamily="18" charset="0"/>
            </a:endParaRPr>
          </a:p>
        </p:txBody>
      </p:sp>
      <p:sp>
        <p:nvSpPr>
          <p:cNvPr id="3" name="投影片編號版面配置區 2"/>
          <p:cNvSpPr>
            <a:spLocks noGrp="1"/>
          </p:cNvSpPr>
          <p:nvPr>
            <p:ph type="sldNum" sz="quarter" idx="12"/>
          </p:nvPr>
        </p:nvSpPr>
        <p:spPr/>
        <p:txBody>
          <a:bodyPr/>
          <a:lstStyle/>
          <a:p>
            <a:fld id="{1118FB7C-3051-423D-B140-B22D31D849CF}" type="slidenum">
              <a:rPr lang="zh-TW" altLang="en-US" smtClean="0"/>
              <a:pPr/>
              <a:t>214</a:t>
            </a:fld>
            <a:endParaRPr lang="zh-TW" altLang="en-US"/>
          </a:p>
        </p:txBody>
      </p:sp>
    </p:spTree>
    <p:extLst>
      <p:ext uri="{BB962C8B-B14F-4D97-AF65-F5344CB8AC3E}">
        <p14:creationId xmlns:p14="http://schemas.microsoft.com/office/powerpoint/2010/main" val="1291770857"/>
      </p:ext>
    </p:extLst>
  </p:cSld>
  <p:clrMapOvr>
    <a:masterClrMapping/>
  </p:clrMapOvr>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
          <p:cNvSpPr>
            <a:spLocks noGrp="1" noChangeArrowheads="1"/>
          </p:cNvSpPr>
          <p:nvPr>
            <p:ph type="title"/>
          </p:nvPr>
        </p:nvSpPr>
        <p:spPr>
          <a:xfrm>
            <a:off x="684213" y="260350"/>
            <a:ext cx="8208962" cy="1143000"/>
          </a:xfrm>
        </p:spPr>
        <p:txBody>
          <a:bodyPr/>
          <a:lstStyle/>
          <a:p>
            <a:r>
              <a:rPr lang="zh-TW" altLang="en-US" sz="4000" b="1" smtClean="0">
                <a:solidFill>
                  <a:srgbClr val="FF0000"/>
                </a:solidFill>
              </a:rPr>
              <a:t>採購評選委員會委員人數認定案例</a:t>
            </a:r>
          </a:p>
        </p:txBody>
      </p:sp>
      <p:sp>
        <p:nvSpPr>
          <p:cNvPr id="163843" name="Rectangle 3"/>
          <p:cNvSpPr>
            <a:spLocks noGrp="1" noChangeArrowheads="1"/>
          </p:cNvSpPr>
          <p:nvPr>
            <p:ph type="body" idx="1"/>
          </p:nvPr>
        </p:nvSpPr>
        <p:spPr>
          <a:xfrm>
            <a:off x="468313" y="1125538"/>
            <a:ext cx="8229600" cy="5130800"/>
          </a:xfrm>
        </p:spPr>
        <p:txBody>
          <a:bodyPr/>
          <a:lstStyle/>
          <a:p>
            <a:pPr>
              <a:buFont typeface="Wingdings" panose="05000000000000000000" pitchFamily="2" charset="2"/>
              <a:buChar char="u"/>
            </a:pPr>
            <a:r>
              <a:rPr lang="zh-TW" altLang="en-US" sz="2400" b="1" smtClean="0"/>
              <a:t>背景說明</a:t>
            </a:r>
          </a:p>
          <a:p>
            <a:r>
              <a:rPr lang="zh-TW" altLang="en-US" sz="2400" b="1" smtClean="0"/>
              <a:t>○○委託專業服務採購案，第一次評選委員會共有委員</a:t>
            </a:r>
            <a:r>
              <a:rPr lang="en-US" altLang="zh-TW" sz="2400" b="1" smtClean="0"/>
              <a:t>9</a:t>
            </a:r>
            <a:r>
              <a:rPr lang="zh-TW" altLang="en-US" sz="2400" b="1" smtClean="0"/>
              <a:t>人，會議出席</a:t>
            </a:r>
            <a:r>
              <a:rPr lang="en-US" altLang="zh-TW" sz="2400" b="1" smtClean="0"/>
              <a:t>5</a:t>
            </a:r>
            <a:r>
              <a:rPr lang="zh-TW" altLang="en-US" sz="2400" b="1" smtClean="0"/>
              <a:t>人，已達委員總額</a:t>
            </a:r>
            <a:r>
              <a:rPr lang="en-US" altLang="zh-TW" sz="2400" b="1" smtClean="0"/>
              <a:t>1/2</a:t>
            </a:r>
            <a:r>
              <a:rPr lang="zh-TW" altLang="en-US" sz="2400" b="1" smtClean="0"/>
              <a:t>，且出席委員中外聘專家學者人數佔</a:t>
            </a:r>
            <a:r>
              <a:rPr lang="en-US" altLang="zh-TW" sz="2400" b="1" smtClean="0"/>
              <a:t>1/3</a:t>
            </a:r>
            <a:r>
              <a:rPr lang="zh-TW" altLang="en-US" sz="2400" b="1" smtClean="0"/>
              <a:t>以上</a:t>
            </a:r>
            <a:r>
              <a:rPr lang="en-US" altLang="zh-TW" sz="2400" b="1" smtClean="0"/>
              <a:t>(</a:t>
            </a:r>
            <a:r>
              <a:rPr lang="zh-TW" altLang="en-US" sz="2400" b="1" smtClean="0"/>
              <a:t>出席</a:t>
            </a:r>
            <a:r>
              <a:rPr lang="en-US" altLang="zh-TW" sz="2400" b="1" smtClean="0"/>
              <a:t>2</a:t>
            </a:r>
            <a:r>
              <a:rPr lang="zh-TW" altLang="en-US" sz="2400" b="1" smtClean="0"/>
              <a:t>人</a:t>
            </a:r>
            <a:r>
              <a:rPr lang="en-US" altLang="zh-TW" sz="2400" b="1" smtClean="0"/>
              <a:t>)</a:t>
            </a:r>
            <a:r>
              <a:rPr lang="zh-TW" altLang="en-US" sz="2400" b="1" smtClean="0"/>
              <a:t>，</a:t>
            </a:r>
            <a:r>
              <a:rPr lang="zh-TW" altLang="en-US" sz="2400" b="1" smtClean="0">
                <a:solidFill>
                  <a:srgbClr val="0000FF"/>
                </a:solidFill>
              </a:rPr>
              <a:t>惟其中出席一位專家學者委員，於會議開始即表明，三年內與受評選廠商曾有委任關係，致違反「採購評選委員會審議規則」第</a:t>
            </a:r>
            <a:r>
              <a:rPr lang="en-US" altLang="zh-TW" sz="2400" b="1" smtClean="0">
                <a:solidFill>
                  <a:srgbClr val="0000FF"/>
                </a:solidFill>
              </a:rPr>
              <a:t>14</a:t>
            </a:r>
            <a:r>
              <a:rPr lang="zh-TW" altLang="en-US" sz="2400" b="1" smtClean="0">
                <a:solidFill>
                  <a:srgbClr val="0000FF"/>
                </a:solidFill>
              </a:rPr>
              <a:t>條規定，必須辭去委員職務，致委員出席人數及比例不符合「採購評選委員會審議規則」第</a:t>
            </a:r>
            <a:r>
              <a:rPr lang="en-US" altLang="zh-TW" sz="2400" b="1" smtClean="0">
                <a:solidFill>
                  <a:srgbClr val="0000FF"/>
                </a:solidFill>
              </a:rPr>
              <a:t>9</a:t>
            </a:r>
            <a:r>
              <a:rPr lang="zh-TW" altLang="en-US" sz="2400" b="1" smtClean="0">
                <a:solidFill>
                  <a:srgbClr val="0000FF"/>
                </a:solidFill>
              </a:rPr>
              <a:t>條第</a:t>
            </a:r>
            <a:r>
              <a:rPr lang="en-US" altLang="zh-TW" sz="2400" b="1" smtClean="0">
                <a:solidFill>
                  <a:srgbClr val="0000FF"/>
                </a:solidFill>
              </a:rPr>
              <a:t>1</a:t>
            </a:r>
            <a:r>
              <a:rPr lang="zh-TW" altLang="en-US" sz="2400" b="1" smtClean="0">
                <a:solidFill>
                  <a:srgbClr val="0000FF"/>
                </a:solidFill>
              </a:rPr>
              <a:t>項規定，主席宣佈流會。</a:t>
            </a:r>
          </a:p>
          <a:p>
            <a:r>
              <a:rPr kumimoji="0" lang="zh-TW" altLang="en-US" sz="2400" b="1" smtClean="0">
                <a:solidFill>
                  <a:srgbClr val="FF0000"/>
                </a:solidFill>
              </a:rPr>
              <a:t>備註</a:t>
            </a:r>
            <a:r>
              <a:rPr kumimoji="0" lang="zh-TW" altLang="en-US" sz="2400" b="1" smtClean="0">
                <a:solidFill>
                  <a:srgbClr val="FF0000"/>
                </a:solidFill>
                <a:latin typeface="新細明體" panose="02020500000000000000" pitchFamily="18" charset="-120"/>
                <a:ea typeface="新細明體" panose="02020500000000000000" pitchFamily="18" charset="-120"/>
              </a:rPr>
              <a:t>：</a:t>
            </a:r>
            <a:r>
              <a:rPr kumimoji="0" lang="en-US" altLang="zh-TW" sz="2400" b="1" smtClean="0">
                <a:solidFill>
                  <a:srgbClr val="FF0000"/>
                </a:solidFill>
                <a:latin typeface="新細明體" panose="02020500000000000000" pitchFamily="18" charset="-120"/>
                <a:ea typeface="新細明體" panose="02020500000000000000" pitchFamily="18" charset="-120"/>
              </a:rPr>
              <a:t/>
            </a:r>
            <a:br>
              <a:rPr kumimoji="0" lang="en-US" altLang="zh-TW" sz="2400" b="1" smtClean="0">
                <a:solidFill>
                  <a:srgbClr val="FF0000"/>
                </a:solidFill>
                <a:latin typeface="新細明體" panose="02020500000000000000" pitchFamily="18" charset="-120"/>
                <a:ea typeface="新細明體" panose="02020500000000000000" pitchFamily="18" charset="-120"/>
              </a:rPr>
            </a:br>
            <a:r>
              <a:rPr kumimoji="0" lang="zh-TW" altLang="en-US" sz="2400" b="1" smtClean="0">
                <a:solidFill>
                  <a:srgbClr val="FF0000"/>
                </a:solidFill>
              </a:rPr>
              <a:t>首長發現評選作業有足以影響採購公正之違法或不當行為者，應依本法第四十八條第一項第二款規定不予開標決標。 </a:t>
            </a:r>
          </a:p>
        </p:txBody>
      </p:sp>
      <p:sp>
        <p:nvSpPr>
          <p:cNvPr id="3" name="投影片編號版面配置區 2"/>
          <p:cNvSpPr>
            <a:spLocks noGrp="1"/>
          </p:cNvSpPr>
          <p:nvPr>
            <p:ph type="sldNum" sz="quarter" idx="12"/>
          </p:nvPr>
        </p:nvSpPr>
        <p:spPr/>
        <p:txBody>
          <a:bodyPr/>
          <a:lstStyle/>
          <a:p>
            <a:fld id="{1118FB7C-3051-423D-B140-B22D31D849CF}" type="slidenum">
              <a:rPr lang="zh-TW" altLang="en-US" smtClean="0"/>
              <a:pPr/>
              <a:t>215</a:t>
            </a:fld>
            <a:endParaRPr lang="zh-TW" altLang="en-US"/>
          </a:p>
        </p:txBody>
      </p:sp>
    </p:spTree>
    <p:extLst>
      <p:ext uri="{BB962C8B-B14F-4D97-AF65-F5344CB8AC3E}">
        <p14:creationId xmlns:p14="http://schemas.microsoft.com/office/powerpoint/2010/main" val="1894801864"/>
      </p:ext>
    </p:extLst>
  </p:cSld>
  <p:clrMapOvr>
    <a:masterClrMapping/>
  </p:clrMapOvr>
  <p:timing>
    <p:tnLst>
      <p:par>
        <p:cTn id="1" dur="indefinite" restart="never" nodeType="tmRoot"/>
      </p:par>
    </p:tnLst>
  </p:timing>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p:cNvSpPr>
            <a:spLocks noGrp="1" noChangeArrowheads="1"/>
          </p:cNvSpPr>
          <p:nvPr>
            <p:ph type="title"/>
          </p:nvPr>
        </p:nvSpPr>
        <p:spPr>
          <a:xfrm>
            <a:off x="539750" y="260350"/>
            <a:ext cx="8351838" cy="782638"/>
          </a:xfrm>
          <a:solidFill>
            <a:srgbClr val="FFFF00"/>
          </a:solidFill>
        </p:spPr>
        <p:txBody>
          <a:bodyPr/>
          <a:lstStyle/>
          <a:p>
            <a:pPr algn="ctr" eaLnBrk="1" hangingPunct="1"/>
            <a:r>
              <a:rPr lang="zh-TW" altLang="en-US" sz="4000" b="1" dirty="0" smtClean="0">
                <a:solidFill>
                  <a:srgbClr val="FF0000"/>
                </a:solidFill>
              </a:rPr>
              <a:t>服務建議書相關規定</a:t>
            </a:r>
            <a:r>
              <a:rPr lang="en-US" altLang="zh-TW" sz="4000" b="1" dirty="0" smtClean="0">
                <a:solidFill>
                  <a:srgbClr val="FF0000"/>
                </a:solidFill>
                <a:latin typeface="+mj-ea"/>
              </a:rPr>
              <a:t>1-1</a:t>
            </a:r>
            <a:endParaRPr lang="zh-TW" altLang="en-US" sz="4000" b="1" dirty="0" smtClean="0">
              <a:solidFill>
                <a:srgbClr val="FF0000"/>
              </a:solidFill>
              <a:latin typeface="+mj-ea"/>
            </a:endParaRPr>
          </a:p>
        </p:txBody>
      </p:sp>
      <p:sp>
        <p:nvSpPr>
          <p:cNvPr id="164867" name="Rectangle 3"/>
          <p:cNvSpPr>
            <a:spLocks noGrp="1" noChangeArrowheads="1"/>
          </p:cNvSpPr>
          <p:nvPr>
            <p:ph type="body" idx="1"/>
          </p:nvPr>
        </p:nvSpPr>
        <p:spPr>
          <a:xfrm>
            <a:off x="457200" y="1196975"/>
            <a:ext cx="8229600" cy="5256213"/>
          </a:xfrm>
        </p:spPr>
        <p:txBody>
          <a:bodyPr/>
          <a:lstStyle/>
          <a:p>
            <a:pPr>
              <a:spcBef>
                <a:spcPct val="0"/>
              </a:spcBef>
            </a:pPr>
            <a:r>
              <a:rPr lang="zh-TW" altLang="en-US" sz="2400" b="1" dirty="0" smtClean="0">
                <a:solidFill>
                  <a:srgbClr val="FF0000"/>
                </a:solidFill>
              </a:rPr>
              <a:t>以</a:t>
            </a:r>
            <a:r>
              <a:rPr lang="zh-TW" altLang="zh-TW" sz="2400" b="1" dirty="0" smtClean="0">
                <a:solidFill>
                  <a:srgbClr val="CC0000"/>
                </a:solidFill>
              </a:rPr>
              <a:t>機關委託專業服務廠商評選及計費辦法</a:t>
            </a:r>
            <a:r>
              <a:rPr lang="zh-TW" altLang="en-US" sz="2400" b="1" dirty="0" smtClean="0">
                <a:solidFill>
                  <a:srgbClr val="CC0000"/>
                </a:solidFill>
              </a:rPr>
              <a:t>為例：</a:t>
            </a:r>
            <a:endParaRPr lang="en-US" altLang="zh-TW" sz="2400" b="1" dirty="0" smtClean="0">
              <a:solidFill>
                <a:srgbClr val="CC0000"/>
              </a:solidFill>
            </a:endParaRPr>
          </a:p>
          <a:p>
            <a:pPr>
              <a:spcBef>
                <a:spcPct val="0"/>
              </a:spcBef>
              <a:buFont typeface="Wingdings" panose="05000000000000000000" pitchFamily="2" charset="2"/>
              <a:buChar char="p"/>
            </a:pPr>
            <a:r>
              <a:rPr lang="zh-TW" altLang="en-US" sz="2400" b="1" dirty="0" smtClean="0">
                <a:solidFill>
                  <a:srgbClr val="CC0000"/>
                </a:solidFill>
              </a:rPr>
              <a:t>第四條：</a:t>
            </a:r>
            <a:r>
              <a:rPr lang="zh-TW" altLang="en-US" sz="2400" b="1" dirty="0" smtClean="0"/>
              <a:t>機關委託廠商承辦專業服務，除法令另有規定者外，其招標文件得視個案特性及實際需要載明下列事項：</a:t>
            </a:r>
          </a:p>
          <a:p>
            <a:pPr>
              <a:spcBef>
                <a:spcPct val="0"/>
              </a:spcBef>
              <a:buFont typeface="Arial" panose="020B0604020202020204" pitchFamily="34" charset="0"/>
              <a:buChar char="•"/>
            </a:pPr>
            <a:r>
              <a:rPr lang="zh-TW" altLang="en-US" sz="2400" b="1" dirty="0" smtClean="0">
                <a:solidFill>
                  <a:srgbClr val="0000FF"/>
                </a:solidFill>
              </a:rPr>
              <a:t>一、服務之項目及工作範圍。</a:t>
            </a:r>
            <a:endParaRPr lang="en-US" altLang="zh-TW" sz="2400" b="1" dirty="0" smtClean="0">
              <a:solidFill>
                <a:srgbClr val="0000FF"/>
              </a:solidFill>
            </a:endParaRPr>
          </a:p>
          <a:p>
            <a:pPr>
              <a:spcBef>
                <a:spcPct val="0"/>
              </a:spcBef>
              <a:buFont typeface="Arial" panose="020B0604020202020204" pitchFamily="34" charset="0"/>
              <a:buChar char="•"/>
            </a:pPr>
            <a:r>
              <a:rPr lang="zh-TW" altLang="en-US" sz="2400" b="1" dirty="0" smtClean="0"/>
              <a:t>二、應徵廠商之資格條件及應檢附之文件。</a:t>
            </a:r>
            <a:endParaRPr lang="en-US" altLang="zh-TW" sz="2400" b="1" dirty="0" smtClean="0"/>
          </a:p>
          <a:p>
            <a:pPr>
              <a:spcBef>
                <a:spcPct val="0"/>
              </a:spcBef>
              <a:buFont typeface="Arial" panose="020B0604020202020204" pitchFamily="34" charset="0"/>
              <a:buChar char="•"/>
            </a:pPr>
            <a:r>
              <a:rPr lang="zh-TW" altLang="en-US" sz="2400" b="1" dirty="0" smtClean="0"/>
              <a:t>三、服務之提供方式。</a:t>
            </a:r>
            <a:endParaRPr lang="en-US" altLang="zh-TW" sz="2400" b="1" dirty="0" smtClean="0"/>
          </a:p>
          <a:p>
            <a:pPr>
              <a:spcBef>
                <a:spcPct val="0"/>
              </a:spcBef>
              <a:buFont typeface="Arial" panose="020B0604020202020204" pitchFamily="34" charset="0"/>
              <a:buChar char="•"/>
            </a:pPr>
            <a:r>
              <a:rPr lang="zh-TW" altLang="en-US" sz="2400" b="1" dirty="0" smtClean="0">
                <a:solidFill>
                  <a:srgbClr val="0000FF"/>
                </a:solidFill>
              </a:rPr>
              <a:t>四、工作時程。</a:t>
            </a:r>
            <a:endParaRPr lang="en-US" altLang="zh-TW" sz="2400" b="1" dirty="0" smtClean="0">
              <a:solidFill>
                <a:srgbClr val="0000FF"/>
              </a:solidFill>
            </a:endParaRPr>
          </a:p>
          <a:p>
            <a:pPr>
              <a:spcBef>
                <a:spcPct val="0"/>
              </a:spcBef>
              <a:buFont typeface="Arial" panose="020B0604020202020204" pitchFamily="34" charset="0"/>
              <a:buChar char="•"/>
            </a:pPr>
            <a:r>
              <a:rPr lang="zh-TW" altLang="en-US" sz="2400" b="1" dirty="0" smtClean="0">
                <a:solidFill>
                  <a:srgbClr val="0000FF"/>
                </a:solidFill>
              </a:rPr>
              <a:t>五、涉及材料或設備之供應者，其規格</a:t>
            </a:r>
            <a:r>
              <a:rPr lang="zh-TW" altLang="en-US" sz="2400" b="1" dirty="0" smtClean="0"/>
              <a:t>。</a:t>
            </a:r>
            <a:endParaRPr lang="en-US" altLang="zh-TW" sz="2400" b="1" dirty="0" smtClean="0"/>
          </a:p>
          <a:p>
            <a:pPr>
              <a:spcBef>
                <a:spcPct val="0"/>
              </a:spcBef>
              <a:buFont typeface="Arial" panose="020B0604020202020204" pitchFamily="34" charset="0"/>
              <a:buChar char="•"/>
            </a:pPr>
            <a:r>
              <a:rPr lang="zh-TW" altLang="en-US" sz="2400" b="1" dirty="0" smtClean="0"/>
              <a:t>六、服務之工作範圍及內容明確者，其績效衡量指標、驗收項目及標準。</a:t>
            </a:r>
            <a:endParaRPr lang="en-US" altLang="zh-TW" sz="2400" b="1" dirty="0" smtClean="0"/>
          </a:p>
          <a:p>
            <a:pPr>
              <a:spcBef>
                <a:spcPct val="0"/>
              </a:spcBef>
              <a:buFont typeface="Arial" panose="020B0604020202020204" pitchFamily="34" charset="0"/>
              <a:buChar char="•"/>
            </a:pPr>
            <a:r>
              <a:rPr lang="zh-TW" altLang="en-US" sz="2400" b="1" dirty="0" smtClean="0"/>
              <a:t>七、廠商應提出之專業服務建議書及應含之內容。</a:t>
            </a:r>
            <a:r>
              <a:rPr lang="zh-TW" altLang="en-US" sz="2400" b="1" dirty="0" smtClean="0">
                <a:solidFill>
                  <a:srgbClr val="0000FF"/>
                </a:solidFill>
              </a:rPr>
              <a:t>如主要工作項目之時程、數量、價格、計畫內容、章節次序或頁數限制等</a:t>
            </a:r>
            <a:r>
              <a:rPr lang="zh-TW" altLang="en-US" sz="2400" b="1" dirty="0" smtClean="0"/>
              <a:t>。。</a:t>
            </a:r>
          </a:p>
        </p:txBody>
      </p:sp>
      <p:sp>
        <p:nvSpPr>
          <p:cNvPr id="3" name="投影片編號版面配置區 2"/>
          <p:cNvSpPr>
            <a:spLocks noGrp="1"/>
          </p:cNvSpPr>
          <p:nvPr>
            <p:ph type="sldNum" sz="quarter" idx="12"/>
          </p:nvPr>
        </p:nvSpPr>
        <p:spPr/>
        <p:txBody>
          <a:bodyPr/>
          <a:lstStyle/>
          <a:p>
            <a:fld id="{1118FB7C-3051-423D-B140-B22D31D849CF}" type="slidenum">
              <a:rPr lang="zh-TW" altLang="en-US" smtClean="0"/>
              <a:pPr/>
              <a:t>216</a:t>
            </a:fld>
            <a:endParaRPr lang="zh-TW" altLang="en-US"/>
          </a:p>
        </p:txBody>
      </p:sp>
    </p:spTree>
    <p:extLst>
      <p:ext uri="{BB962C8B-B14F-4D97-AF65-F5344CB8AC3E}">
        <p14:creationId xmlns:p14="http://schemas.microsoft.com/office/powerpoint/2010/main" val="3543185082"/>
      </p:ext>
    </p:extLst>
  </p:cSld>
  <p:clrMapOvr>
    <a:masterClrMapping/>
  </p:clrMapOvr>
  <p:timing>
    <p:tnLst>
      <p:par>
        <p:cTn id="1" dur="indefinite" restart="never" nodeType="tmRoot"/>
      </p:par>
    </p:tnLst>
  </p:timing>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2"/>
          <p:cNvSpPr>
            <a:spLocks noGrp="1" noChangeArrowheads="1"/>
          </p:cNvSpPr>
          <p:nvPr>
            <p:ph type="title"/>
          </p:nvPr>
        </p:nvSpPr>
        <p:spPr>
          <a:xfrm>
            <a:off x="539750" y="260350"/>
            <a:ext cx="8351838" cy="782638"/>
          </a:xfrm>
          <a:solidFill>
            <a:schemeClr val="bg1"/>
          </a:solidFill>
        </p:spPr>
        <p:txBody>
          <a:bodyPr/>
          <a:lstStyle/>
          <a:p>
            <a:r>
              <a:rPr lang="zh-TW" altLang="en-US" sz="4000" b="1" dirty="0" smtClean="0">
                <a:solidFill>
                  <a:srgbClr val="FF0000"/>
                </a:solidFill>
              </a:rPr>
              <a:t>服務建議書相關規定</a:t>
            </a:r>
            <a:r>
              <a:rPr lang="en-US" altLang="zh-TW" sz="4000" b="1" dirty="0">
                <a:solidFill>
                  <a:srgbClr val="FF0000"/>
                </a:solidFill>
                <a:latin typeface="+mj-ea"/>
              </a:rPr>
              <a:t>1-2</a:t>
            </a:r>
            <a:endParaRPr lang="zh-TW" altLang="en-US" sz="4000" b="1" dirty="0">
              <a:solidFill>
                <a:srgbClr val="FF0000"/>
              </a:solidFill>
              <a:latin typeface="+mj-ea"/>
            </a:endParaRPr>
          </a:p>
        </p:txBody>
      </p:sp>
      <p:sp>
        <p:nvSpPr>
          <p:cNvPr id="165891" name="Rectangle 3"/>
          <p:cNvSpPr>
            <a:spLocks noGrp="1" noChangeArrowheads="1"/>
          </p:cNvSpPr>
          <p:nvPr>
            <p:ph type="body" idx="1"/>
          </p:nvPr>
        </p:nvSpPr>
        <p:spPr>
          <a:xfrm>
            <a:off x="457200" y="1196975"/>
            <a:ext cx="8229600" cy="5256213"/>
          </a:xfrm>
        </p:spPr>
        <p:txBody>
          <a:bodyPr/>
          <a:lstStyle/>
          <a:p>
            <a:pPr>
              <a:spcBef>
                <a:spcPct val="0"/>
              </a:spcBef>
            </a:pPr>
            <a:r>
              <a:rPr lang="zh-TW" altLang="en-US" sz="2400" b="1" smtClean="0">
                <a:solidFill>
                  <a:srgbClr val="FF0000"/>
                </a:solidFill>
              </a:rPr>
              <a:t>以</a:t>
            </a:r>
            <a:r>
              <a:rPr lang="zh-TW" altLang="zh-TW" sz="2400" b="1" smtClean="0">
                <a:solidFill>
                  <a:srgbClr val="CC0000"/>
                </a:solidFill>
              </a:rPr>
              <a:t>機關委託專業服務廠商評選及計費辦法</a:t>
            </a:r>
            <a:r>
              <a:rPr lang="zh-TW" altLang="en-US" sz="2400" b="1" smtClean="0">
                <a:solidFill>
                  <a:srgbClr val="CC0000"/>
                </a:solidFill>
              </a:rPr>
              <a:t>為例：</a:t>
            </a:r>
            <a:endParaRPr lang="en-US" altLang="zh-TW" sz="2400" b="1" smtClean="0">
              <a:solidFill>
                <a:srgbClr val="CC0000"/>
              </a:solidFill>
            </a:endParaRPr>
          </a:p>
          <a:p>
            <a:pPr>
              <a:spcBef>
                <a:spcPct val="0"/>
              </a:spcBef>
              <a:buFont typeface="Wingdings" panose="05000000000000000000" pitchFamily="2" charset="2"/>
              <a:buChar char="p"/>
            </a:pPr>
            <a:r>
              <a:rPr lang="zh-TW" altLang="en-US" sz="2400" b="1" smtClean="0">
                <a:solidFill>
                  <a:srgbClr val="CC0000"/>
                </a:solidFill>
              </a:rPr>
              <a:t>第四條：</a:t>
            </a:r>
            <a:r>
              <a:rPr lang="zh-TW" altLang="en-US" sz="2400" b="1" smtClean="0"/>
              <a:t>機關委託廠商承辦專業服務，除法令另有規定者外，其招標文件得視個案特性及實際需要載明下列事項：</a:t>
            </a:r>
          </a:p>
          <a:p>
            <a:pPr>
              <a:spcBef>
                <a:spcPct val="0"/>
              </a:spcBef>
              <a:buFont typeface="Arial" panose="020B0604020202020204" pitchFamily="34" charset="0"/>
              <a:buChar char="•"/>
            </a:pPr>
            <a:r>
              <a:rPr lang="zh-TW" altLang="en-US" sz="2400" b="1" smtClean="0"/>
              <a:t>八、智慧財產權之歸屬。</a:t>
            </a:r>
            <a:endParaRPr lang="en-US" altLang="zh-TW" sz="2400" b="1" smtClean="0"/>
          </a:p>
          <a:p>
            <a:pPr>
              <a:spcBef>
                <a:spcPct val="0"/>
              </a:spcBef>
              <a:buFont typeface="Arial" panose="020B0604020202020204" pitchFamily="34" charset="0"/>
              <a:buChar char="•"/>
            </a:pPr>
            <a:r>
              <a:rPr lang="zh-TW" altLang="en-US" sz="2400" b="1" smtClean="0">
                <a:solidFill>
                  <a:srgbClr val="FF0000"/>
                </a:solidFill>
              </a:rPr>
              <a:t>九、評審項目、評審標準及評選方式</a:t>
            </a:r>
            <a:r>
              <a:rPr lang="zh-TW" altLang="en-US" sz="2400" b="1" smtClean="0"/>
              <a:t>。</a:t>
            </a:r>
            <a:endParaRPr lang="en-US" altLang="zh-TW" sz="2400" b="1" smtClean="0"/>
          </a:p>
          <a:p>
            <a:pPr>
              <a:spcBef>
                <a:spcPct val="0"/>
              </a:spcBef>
              <a:buFont typeface="Arial" panose="020B0604020202020204" pitchFamily="34" charset="0"/>
              <a:buChar char="•"/>
            </a:pPr>
            <a:r>
              <a:rPr lang="zh-TW" altLang="en-US" sz="2400" b="1" smtClean="0"/>
              <a:t>十、</a:t>
            </a:r>
            <a:r>
              <a:rPr lang="zh-TW" altLang="en-US" sz="2400" b="1" smtClean="0">
                <a:solidFill>
                  <a:srgbClr val="0000FF"/>
                </a:solidFill>
              </a:rPr>
              <a:t>與評選優勝廠商議價及決標原則</a:t>
            </a:r>
            <a:r>
              <a:rPr lang="zh-TW" altLang="en-US" sz="2400" b="1" smtClean="0"/>
              <a:t>。</a:t>
            </a:r>
            <a:endParaRPr lang="en-US" altLang="zh-TW" sz="2400" b="1" smtClean="0"/>
          </a:p>
          <a:p>
            <a:pPr>
              <a:spcBef>
                <a:spcPct val="0"/>
              </a:spcBef>
              <a:buFont typeface="Arial" panose="020B0604020202020204" pitchFamily="34" charset="0"/>
              <a:buChar char="•"/>
            </a:pPr>
            <a:r>
              <a:rPr lang="zh-TW" altLang="en-US" sz="2400" b="1" smtClean="0"/>
              <a:t>十一、計價及付款方式。</a:t>
            </a:r>
            <a:endParaRPr lang="en-US" altLang="zh-TW" sz="2400" b="1" smtClean="0"/>
          </a:p>
          <a:p>
            <a:pPr>
              <a:spcBef>
                <a:spcPct val="0"/>
              </a:spcBef>
              <a:buFont typeface="Arial" panose="020B0604020202020204" pitchFamily="34" charset="0"/>
              <a:buChar char="•"/>
            </a:pPr>
            <a:r>
              <a:rPr lang="zh-TW" altLang="en-US" sz="2400" b="1" smtClean="0"/>
              <a:t>十二、招標須知及契約條款。</a:t>
            </a:r>
            <a:endParaRPr lang="en-US" altLang="zh-TW" sz="2400" b="1" smtClean="0"/>
          </a:p>
          <a:p>
            <a:pPr>
              <a:spcBef>
                <a:spcPct val="0"/>
              </a:spcBef>
              <a:buFont typeface="Arial" panose="020B0604020202020204" pitchFamily="34" charset="0"/>
              <a:buChar char="•"/>
            </a:pPr>
            <a:r>
              <a:rPr lang="zh-TW" altLang="en-US" sz="2400" b="1" smtClean="0"/>
              <a:t>十三、廠商於評選時須提出簡報者，其進行方式。</a:t>
            </a:r>
            <a:endParaRPr lang="en-US" altLang="zh-TW" sz="2400" b="1" smtClean="0"/>
          </a:p>
          <a:p>
            <a:pPr>
              <a:spcBef>
                <a:spcPct val="0"/>
              </a:spcBef>
              <a:buFont typeface="Arial" panose="020B0604020202020204" pitchFamily="34" charset="0"/>
              <a:buChar char="•"/>
            </a:pPr>
            <a:r>
              <a:rPr lang="zh-TW" altLang="en-US" sz="2400" b="1" smtClean="0"/>
              <a:t>十四、預算或預計金額。</a:t>
            </a:r>
            <a:endParaRPr lang="en-US" altLang="zh-TW" sz="2400" b="1" smtClean="0"/>
          </a:p>
          <a:p>
            <a:pPr>
              <a:spcBef>
                <a:spcPct val="0"/>
              </a:spcBef>
              <a:buFont typeface="Arial" panose="020B0604020202020204" pitchFamily="34" charset="0"/>
              <a:buChar char="•"/>
            </a:pPr>
            <a:r>
              <a:rPr lang="zh-TW" altLang="en-US" sz="2400" b="1" smtClean="0"/>
              <a:t>十五、其他必要事項。</a:t>
            </a:r>
          </a:p>
        </p:txBody>
      </p:sp>
      <p:sp>
        <p:nvSpPr>
          <p:cNvPr id="3" name="投影片編號版面配置區 2"/>
          <p:cNvSpPr>
            <a:spLocks noGrp="1"/>
          </p:cNvSpPr>
          <p:nvPr>
            <p:ph type="sldNum" sz="quarter" idx="12"/>
          </p:nvPr>
        </p:nvSpPr>
        <p:spPr/>
        <p:txBody>
          <a:bodyPr/>
          <a:lstStyle/>
          <a:p>
            <a:fld id="{1118FB7C-3051-423D-B140-B22D31D849CF}" type="slidenum">
              <a:rPr lang="zh-TW" altLang="en-US" smtClean="0"/>
              <a:pPr/>
              <a:t>217</a:t>
            </a:fld>
            <a:endParaRPr lang="zh-TW" altLang="en-US"/>
          </a:p>
        </p:txBody>
      </p:sp>
    </p:spTree>
    <p:extLst>
      <p:ext uri="{BB962C8B-B14F-4D97-AF65-F5344CB8AC3E}">
        <p14:creationId xmlns:p14="http://schemas.microsoft.com/office/powerpoint/2010/main" val="4183284144"/>
      </p:ext>
    </p:extLst>
  </p:cSld>
  <p:clrMapOvr>
    <a:masterClrMapping/>
  </p:clrMapOvr>
  <p:timing>
    <p:tnLst>
      <p:par>
        <p:cTn id="1" dur="indefinite" restart="never" nodeType="tmRoot"/>
      </p:par>
    </p:tnLst>
  </p:timing>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p:cNvSpPr>
            <a:spLocks noGrp="1" noChangeArrowheads="1"/>
          </p:cNvSpPr>
          <p:nvPr>
            <p:ph type="title"/>
          </p:nvPr>
        </p:nvSpPr>
        <p:spPr>
          <a:xfrm>
            <a:off x="468313" y="404813"/>
            <a:ext cx="8351837" cy="927100"/>
          </a:xfrm>
        </p:spPr>
        <p:txBody>
          <a:bodyPr/>
          <a:lstStyle/>
          <a:p>
            <a:pPr algn="ctr" eaLnBrk="1" hangingPunct="1"/>
            <a:r>
              <a:rPr lang="zh-TW" altLang="en-US" sz="4000" b="1" smtClean="0">
                <a:solidFill>
                  <a:srgbClr val="FF0000"/>
                </a:solidFill>
              </a:rPr>
              <a:t>服務建議書之份數相關規定</a:t>
            </a:r>
          </a:p>
        </p:txBody>
      </p:sp>
      <p:sp>
        <p:nvSpPr>
          <p:cNvPr id="89091" name="Rectangle 3"/>
          <p:cNvSpPr>
            <a:spLocks noGrp="1" noChangeArrowheads="1"/>
          </p:cNvSpPr>
          <p:nvPr>
            <p:ph type="body" idx="1"/>
          </p:nvPr>
        </p:nvSpPr>
        <p:spPr>
          <a:xfrm>
            <a:off x="457200" y="1357313"/>
            <a:ext cx="8229600" cy="5095875"/>
          </a:xfrm>
        </p:spPr>
        <p:txBody>
          <a:bodyPr>
            <a:noAutofit/>
          </a:bodyPr>
          <a:lstStyle/>
          <a:p>
            <a:pPr>
              <a:lnSpc>
                <a:spcPts val="2700"/>
              </a:lnSpc>
              <a:spcBef>
                <a:spcPts val="0"/>
              </a:spcBef>
              <a:defRPr/>
            </a:pPr>
            <a:r>
              <a:rPr lang="zh-TW" altLang="en-US" sz="2400" b="1" dirty="0">
                <a:latin typeface="+mj-ea"/>
                <a:ea typeface="+mj-ea"/>
              </a:rPr>
              <a:t>工程會</a:t>
            </a:r>
            <a:r>
              <a:rPr lang="en-US" altLang="zh-TW" sz="2400" b="1" dirty="0">
                <a:latin typeface="+mj-ea"/>
                <a:ea typeface="+mj-ea"/>
              </a:rPr>
              <a:t>96-05-08</a:t>
            </a:r>
            <a:r>
              <a:rPr lang="zh-TW" altLang="en-US" sz="2400" b="1" dirty="0">
                <a:latin typeface="+mj-ea"/>
                <a:ea typeface="+mj-ea"/>
              </a:rPr>
              <a:t>工程企字第</a:t>
            </a:r>
            <a:r>
              <a:rPr lang="en-US" altLang="zh-TW" sz="2400" b="1" dirty="0">
                <a:latin typeface="+mj-ea"/>
                <a:ea typeface="+mj-ea"/>
              </a:rPr>
              <a:t>09600182560</a:t>
            </a:r>
            <a:r>
              <a:rPr lang="zh-TW" altLang="en-US" sz="2400" b="1" dirty="0">
                <a:latin typeface="+mj-ea"/>
                <a:ea typeface="+mj-ea"/>
              </a:rPr>
              <a:t>號</a:t>
            </a:r>
            <a:r>
              <a:rPr lang="zh-TW" altLang="en-US" sz="2400" b="1" dirty="0" smtClean="0">
                <a:latin typeface="+mj-ea"/>
                <a:ea typeface="+mj-ea"/>
              </a:rPr>
              <a:t>函</a:t>
            </a:r>
            <a:r>
              <a:rPr lang="zh-TW" altLang="en-US" sz="2400" b="1" dirty="0" smtClean="0">
                <a:latin typeface="PMingLiU" panose="02020500000000000000" pitchFamily="18" charset="-120"/>
                <a:ea typeface="PMingLiU" panose="02020500000000000000" pitchFamily="18" charset="-120"/>
              </a:rPr>
              <a:t>：</a:t>
            </a:r>
            <a:r>
              <a:rPr lang="en-US" altLang="zh-TW" sz="2400" b="1" dirty="0" smtClean="0">
                <a:latin typeface="PMingLiU" panose="02020500000000000000" pitchFamily="18" charset="-120"/>
                <a:ea typeface="PMingLiU" panose="02020500000000000000" pitchFamily="18" charset="-120"/>
              </a:rPr>
              <a:t/>
            </a:r>
            <a:br>
              <a:rPr lang="en-US" altLang="zh-TW" sz="2400" b="1" dirty="0" smtClean="0">
                <a:latin typeface="PMingLiU" panose="02020500000000000000" pitchFamily="18" charset="-120"/>
                <a:ea typeface="PMingLiU" panose="02020500000000000000" pitchFamily="18" charset="-120"/>
              </a:rPr>
            </a:br>
            <a:r>
              <a:rPr lang="zh-TW" altLang="en-US" sz="2400" b="1" dirty="0" smtClean="0">
                <a:latin typeface="+mj-ea"/>
                <a:ea typeface="+mj-ea"/>
              </a:rPr>
              <a:t>機關</a:t>
            </a:r>
            <a:r>
              <a:rPr lang="zh-TW" altLang="en-US" sz="2400" b="1" dirty="0">
                <a:latin typeface="+mj-ea"/>
                <a:ea typeface="+mj-ea"/>
              </a:rPr>
              <a:t>辦理採購，不得於招標文件規定廠商之投標文件有下列情形之一者，為不合格標。</a:t>
            </a:r>
            <a:r>
              <a:rPr lang="zh-TW" altLang="en-US" sz="2400" b="1" dirty="0">
                <a:solidFill>
                  <a:srgbClr val="0000FF"/>
                </a:solidFill>
                <a:latin typeface="+mj-ea"/>
                <a:ea typeface="+mj-ea"/>
              </a:rPr>
              <a:t>其有規定者，該部分無效</a:t>
            </a:r>
            <a:r>
              <a:rPr lang="zh-TW" altLang="en-US" sz="2400" b="1" dirty="0" smtClean="0">
                <a:latin typeface="+mj-ea"/>
                <a:ea typeface="+mj-ea"/>
              </a:rPr>
              <a:t>。</a:t>
            </a:r>
            <a:r>
              <a:rPr lang="en-US" altLang="zh-TW" sz="2400" b="1" dirty="0" smtClean="0">
                <a:latin typeface="+mj-ea"/>
                <a:ea typeface="+mj-ea"/>
              </a:rPr>
              <a:t/>
            </a:r>
            <a:br>
              <a:rPr lang="en-US" altLang="zh-TW" sz="2400" b="1" dirty="0" smtClean="0">
                <a:latin typeface="+mj-ea"/>
                <a:ea typeface="+mj-ea"/>
              </a:rPr>
            </a:br>
            <a:r>
              <a:rPr lang="zh-TW" altLang="en-US" sz="2400" b="1" dirty="0" smtClean="0">
                <a:latin typeface="+mj-ea"/>
                <a:ea typeface="+mj-ea"/>
              </a:rPr>
              <a:t>一</a:t>
            </a:r>
            <a:r>
              <a:rPr lang="zh-TW" altLang="en-US" sz="2400" b="1" dirty="0">
                <a:latin typeface="+mj-ea"/>
                <a:ea typeface="+mj-ea"/>
              </a:rPr>
              <a:t>、標封封口未蓋騎縫章</a:t>
            </a:r>
            <a:r>
              <a:rPr lang="zh-TW" altLang="en-US" sz="2400" b="1" dirty="0" smtClean="0">
                <a:latin typeface="+mj-ea"/>
                <a:ea typeface="+mj-ea"/>
              </a:rPr>
              <a:t>。</a:t>
            </a:r>
            <a:r>
              <a:rPr lang="en-US" altLang="zh-TW" sz="2400" b="1" dirty="0" smtClean="0">
                <a:latin typeface="+mj-ea"/>
                <a:ea typeface="+mj-ea"/>
              </a:rPr>
              <a:t/>
            </a:r>
            <a:br>
              <a:rPr lang="en-US" altLang="zh-TW" sz="2400" b="1" dirty="0" smtClean="0">
                <a:latin typeface="+mj-ea"/>
                <a:ea typeface="+mj-ea"/>
              </a:rPr>
            </a:br>
            <a:r>
              <a:rPr lang="zh-TW" altLang="en-US" sz="2400" b="1" dirty="0" smtClean="0">
                <a:latin typeface="+mj-ea"/>
                <a:ea typeface="+mj-ea"/>
              </a:rPr>
              <a:t>二</a:t>
            </a:r>
            <a:r>
              <a:rPr lang="zh-TW" altLang="en-US" sz="2400" b="1" dirty="0">
                <a:latin typeface="+mj-ea"/>
                <a:ea typeface="+mj-ea"/>
              </a:rPr>
              <a:t>、投標文件未逐頁蓋章</a:t>
            </a:r>
            <a:r>
              <a:rPr lang="zh-TW" altLang="en-US" sz="2400" b="1" dirty="0" smtClean="0">
                <a:latin typeface="+mj-ea"/>
                <a:ea typeface="+mj-ea"/>
              </a:rPr>
              <a:t>。</a:t>
            </a:r>
            <a:r>
              <a:rPr lang="en-US" altLang="zh-TW" sz="2400" b="1" dirty="0" smtClean="0">
                <a:latin typeface="+mj-ea"/>
                <a:ea typeface="+mj-ea"/>
              </a:rPr>
              <a:t/>
            </a:r>
            <a:br>
              <a:rPr lang="en-US" altLang="zh-TW" sz="2400" b="1" dirty="0" smtClean="0">
                <a:latin typeface="+mj-ea"/>
                <a:ea typeface="+mj-ea"/>
              </a:rPr>
            </a:br>
            <a:r>
              <a:rPr lang="zh-TW" altLang="en-US" sz="2400" b="1" dirty="0" smtClean="0">
                <a:latin typeface="+mj-ea"/>
                <a:ea typeface="+mj-ea"/>
              </a:rPr>
              <a:t>三</a:t>
            </a:r>
            <a:r>
              <a:rPr lang="zh-TW" altLang="en-US" sz="2400" b="1" dirty="0">
                <a:latin typeface="+mj-ea"/>
                <a:ea typeface="+mj-ea"/>
              </a:rPr>
              <a:t>、投標文件未檢附電子領標憑據</a:t>
            </a:r>
            <a:r>
              <a:rPr lang="zh-TW" altLang="en-US" sz="2400" b="1" dirty="0" smtClean="0">
                <a:latin typeface="+mj-ea"/>
                <a:ea typeface="+mj-ea"/>
              </a:rPr>
              <a:t>。</a:t>
            </a:r>
            <a:r>
              <a:rPr lang="en-US" altLang="zh-TW" sz="2400" b="1" dirty="0" smtClean="0">
                <a:latin typeface="+mj-ea"/>
                <a:ea typeface="+mj-ea"/>
              </a:rPr>
              <a:t/>
            </a:r>
            <a:br>
              <a:rPr lang="en-US" altLang="zh-TW" sz="2400" b="1" dirty="0" smtClean="0">
                <a:latin typeface="+mj-ea"/>
                <a:ea typeface="+mj-ea"/>
              </a:rPr>
            </a:br>
            <a:r>
              <a:rPr lang="zh-TW" altLang="en-US" sz="2400" b="1" dirty="0" smtClean="0">
                <a:latin typeface="+mj-ea"/>
                <a:ea typeface="+mj-ea"/>
              </a:rPr>
              <a:t>四</a:t>
            </a:r>
            <a:r>
              <a:rPr lang="zh-TW" altLang="en-US" sz="2400" b="1" dirty="0">
                <a:latin typeface="+mj-ea"/>
                <a:ea typeface="+mj-ea"/>
              </a:rPr>
              <a:t>、</a:t>
            </a:r>
            <a:r>
              <a:rPr lang="zh-TW" altLang="en-US" sz="2400" b="1" dirty="0">
                <a:solidFill>
                  <a:srgbClr val="0000FF"/>
                </a:solidFill>
                <a:latin typeface="+mj-ea"/>
                <a:ea typeface="+mj-ea"/>
              </a:rPr>
              <a:t>投標文件之編排、字體大小、裝訂方式或份數與招標文件規定不符</a:t>
            </a:r>
            <a:r>
              <a:rPr lang="zh-TW" altLang="en-US" sz="2400" b="1" dirty="0" smtClean="0">
                <a:latin typeface="+mj-ea"/>
                <a:ea typeface="+mj-ea"/>
              </a:rPr>
              <a:t>。</a:t>
            </a:r>
            <a:endParaRPr lang="en-US" altLang="zh-TW" sz="2400" b="1" dirty="0" smtClean="0">
              <a:latin typeface="+mj-ea"/>
              <a:ea typeface="+mj-ea"/>
            </a:endParaRPr>
          </a:p>
          <a:p>
            <a:pPr>
              <a:lnSpc>
                <a:spcPts val="2700"/>
              </a:lnSpc>
              <a:spcBef>
                <a:spcPts val="0"/>
              </a:spcBef>
              <a:defRPr/>
            </a:pPr>
            <a:r>
              <a:rPr lang="zh-TW" altLang="en-US" sz="2400" b="1" dirty="0" smtClean="0">
                <a:latin typeface="+mj-ea"/>
                <a:ea typeface="+mj-ea"/>
              </a:rPr>
              <a:t>申</a:t>
            </a:r>
            <a:r>
              <a:rPr lang="zh-TW" altLang="en-US" sz="2400" b="1" dirty="0">
                <a:latin typeface="+mj-ea"/>
                <a:ea typeface="+mj-ea"/>
              </a:rPr>
              <a:t>言之</a:t>
            </a:r>
            <a:r>
              <a:rPr lang="zh-TW" altLang="en-US" sz="2400" b="1" dirty="0" smtClean="0">
                <a:latin typeface="+mj-ea"/>
                <a:ea typeface="+mj-ea"/>
              </a:rPr>
              <a:t>，</a:t>
            </a:r>
            <a:r>
              <a:rPr lang="zh-TW" altLang="en-US" sz="2400" b="1" dirty="0">
                <a:solidFill>
                  <a:srgbClr val="0000FF"/>
                </a:solidFill>
                <a:latin typeface="+mj-ea"/>
                <a:ea typeface="+mj-ea"/>
              </a:rPr>
              <a:t>服務建議書之份數不足，</a:t>
            </a:r>
            <a:r>
              <a:rPr lang="zh-TW" altLang="en-US" sz="2400" b="1" dirty="0" smtClean="0">
                <a:solidFill>
                  <a:srgbClr val="0000FF"/>
                </a:solidFill>
                <a:latin typeface="+mj-ea"/>
                <a:ea typeface="+mj-ea"/>
              </a:rPr>
              <a:t>不得</a:t>
            </a:r>
            <a:r>
              <a:rPr lang="zh-TW" altLang="en-US" sz="2400" b="1" dirty="0" smtClean="0">
                <a:latin typeface="+mj-ea"/>
                <a:ea typeface="+mj-ea"/>
              </a:rPr>
              <a:t>依採購法第</a:t>
            </a:r>
            <a:r>
              <a:rPr lang="en-US" altLang="zh-TW" sz="2400" b="1" dirty="0" smtClean="0">
                <a:latin typeface="+mj-ea"/>
                <a:ea typeface="+mj-ea"/>
              </a:rPr>
              <a:t>50</a:t>
            </a:r>
            <a:r>
              <a:rPr lang="zh-TW" altLang="en-US" sz="2400" b="1" dirty="0" smtClean="0">
                <a:latin typeface="+mj-ea"/>
                <a:ea typeface="+mj-ea"/>
              </a:rPr>
              <a:t>條第</a:t>
            </a:r>
            <a:r>
              <a:rPr lang="en-US" altLang="zh-TW" sz="2400" b="1" dirty="0" smtClean="0">
                <a:latin typeface="+mj-ea"/>
                <a:ea typeface="+mj-ea"/>
              </a:rPr>
              <a:t>1</a:t>
            </a:r>
            <a:r>
              <a:rPr lang="zh-TW" altLang="en-US" sz="2400" b="1" dirty="0" smtClean="0">
                <a:latin typeface="+mj-ea"/>
                <a:ea typeface="+mj-ea"/>
              </a:rPr>
              <a:t>項第</a:t>
            </a:r>
            <a:r>
              <a:rPr lang="en-US" altLang="zh-TW" sz="2400" b="1" dirty="0" smtClean="0">
                <a:latin typeface="+mj-ea"/>
                <a:ea typeface="+mj-ea"/>
              </a:rPr>
              <a:t>2</a:t>
            </a:r>
            <a:r>
              <a:rPr lang="zh-TW" altLang="en-US" sz="2400" b="1" dirty="0" smtClean="0">
                <a:latin typeface="+mj-ea"/>
                <a:ea typeface="+mj-ea"/>
              </a:rPr>
              <a:t>款</a:t>
            </a:r>
            <a:r>
              <a:rPr lang="zh-TW" altLang="en-US" sz="2400" b="1" dirty="0">
                <a:latin typeface="標楷體" panose="03000509000000000000" pitchFamily="65" charset="-120"/>
              </a:rPr>
              <a:t>「投標文件內容不符合招標文件之規定。</a:t>
            </a:r>
            <a:r>
              <a:rPr lang="zh-TW" altLang="en-US" sz="2400" b="1" dirty="0" smtClean="0">
                <a:latin typeface="標楷體" panose="03000509000000000000" pitchFamily="65" charset="-120"/>
              </a:rPr>
              <a:t>」</a:t>
            </a:r>
            <a:r>
              <a:rPr lang="zh-TW" altLang="en-US" sz="2400" b="1" dirty="0" smtClean="0">
                <a:latin typeface="+mj-ea"/>
                <a:ea typeface="+mj-ea"/>
              </a:rPr>
              <a:t>予以</a:t>
            </a:r>
            <a:r>
              <a:rPr lang="zh-TW" altLang="en-US" sz="2400" b="1" dirty="0" smtClean="0">
                <a:solidFill>
                  <a:srgbClr val="0000FF"/>
                </a:solidFill>
                <a:latin typeface="+mj-ea"/>
                <a:ea typeface="+mj-ea"/>
              </a:rPr>
              <a:t>廢標</a:t>
            </a:r>
            <a:r>
              <a:rPr lang="zh-TW" altLang="en-US" sz="2400" b="1" dirty="0">
                <a:latin typeface="+mj-ea"/>
                <a:ea typeface="+mj-ea"/>
              </a:rPr>
              <a:t>，份數不足者得代</a:t>
            </a:r>
            <a:r>
              <a:rPr lang="zh-TW" altLang="en-US" sz="2400" b="1" dirty="0" smtClean="0">
                <a:latin typeface="+mj-ea"/>
                <a:ea typeface="+mj-ea"/>
              </a:rPr>
              <a:t>為黑白影印</a:t>
            </a:r>
            <a:r>
              <a:rPr lang="zh-TW" altLang="en-US" sz="2400" b="1" dirty="0">
                <a:latin typeface="+mj-ea"/>
                <a:ea typeface="+mj-ea"/>
              </a:rPr>
              <a:t>供評選會議之</a:t>
            </a:r>
            <a:r>
              <a:rPr lang="zh-TW" altLang="en-US" sz="2400" b="1" dirty="0" smtClean="0">
                <a:latin typeface="+mj-ea"/>
                <a:ea typeface="+mj-ea"/>
              </a:rPr>
              <a:t>用，影響評選效果自行負責</a:t>
            </a:r>
            <a:r>
              <a:rPr lang="zh-TW" altLang="en-US" sz="2400" b="1" dirty="0">
                <a:latin typeface="標楷體" panose="03000509000000000000" pitchFamily="65" charset="-120"/>
              </a:rPr>
              <a:t>；亦</a:t>
            </a:r>
            <a:r>
              <a:rPr lang="zh-TW" altLang="en-US" sz="2400" b="1" dirty="0" smtClean="0">
                <a:latin typeface="+mj-ea"/>
                <a:ea typeface="+mj-ea"/>
              </a:rPr>
              <a:t>得</a:t>
            </a:r>
            <a:r>
              <a:rPr lang="zh-TW" altLang="en-US" sz="2400" b="1" dirty="0">
                <a:latin typeface="+mj-ea"/>
                <a:ea typeface="+mj-ea"/>
              </a:rPr>
              <a:t>於招標文件</a:t>
            </a:r>
            <a:r>
              <a:rPr lang="zh-TW" altLang="en-US" sz="2400" b="1" dirty="0" smtClean="0">
                <a:latin typeface="+mj-ea"/>
                <a:ea typeface="+mj-ea"/>
              </a:rPr>
              <a:t>規定，</a:t>
            </a:r>
            <a:r>
              <a:rPr lang="zh-TW" altLang="en-US" sz="2400" b="1" dirty="0">
                <a:solidFill>
                  <a:srgbClr val="0000FF"/>
                </a:solidFill>
                <a:latin typeface="+mj-ea"/>
                <a:ea typeface="+mj-ea"/>
              </a:rPr>
              <a:t>酌以</a:t>
            </a:r>
            <a:r>
              <a:rPr lang="zh-TW" altLang="en-US" sz="2400" b="1" dirty="0" smtClean="0">
                <a:solidFill>
                  <a:srgbClr val="0000FF"/>
                </a:solidFill>
                <a:latin typeface="+mj-ea"/>
                <a:ea typeface="+mj-ea"/>
              </a:rPr>
              <a:t>扣一定級距分數</a:t>
            </a:r>
            <a:r>
              <a:rPr lang="zh-TW" altLang="en-US" sz="2400" b="1" dirty="0" smtClean="0">
                <a:solidFill>
                  <a:srgbClr val="0000FF"/>
                </a:solidFill>
                <a:latin typeface="標楷體" panose="03000509000000000000" pitchFamily="65" charset="-120"/>
              </a:rPr>
              <a:t>，</a:t>
            </a:r>
            <a:r>
              <a:rPr lang="zh-TW" altLang="en-US" sz="2400" b="1" dirty="0" smtClean="0">
                <a:solidFill>
                  <a:srgbClr val="0000FF"/>
                </a:solidFill>
                <a:latin typeface="+mj-ea"/>
                <a:ea typeface="+mj-ea"/>
              </a:rPr>
              <a:t>並於評選會議中決議。</a:t>
            </a:r>
            <a:endParaRPr lang="en-US" altLang="zh-TW" sz="2400" b="1" dirty="0">
              <a:solidFill>
                <a:srgbClr val="0000FF"/>
              </a:solidFill>
              <a:latin typeface="+mj-ea"/>
              <a:ea typeface="+mj-ea"/>
            </a:endParaRPr>
          </a:p>
        </p:txBody>
      </p:sp>
      <p:sp>
        <p:nvSpPr>
          <p:cNvPr id="3" name="投影片編號版面配置區 2"/>
          <p:cNvSpPr>
            <a:spLocks noGrp="1"/>
          </p:cNvSpPr>
          <p:nvPr>
            <p:ph type="sldNum" sz="quarter" idx="12"/>
          </p:nvPr>
        </p:nvSpPr>
        <p:spPr/>
        <p:txBody>
          <a:bodyPr/>
          <a:lstStyle/>
          <a:p>
            <a:fld id="{1118FB7C-3051-423D-B140-B22D31D849CF}" type="slidenum">
              <a:rPr lang="zh-TW" altLang="en-US" smtClean="0"/>
              <a:pPr/>
              <a:t>218</a:t>
            </a:fld>
            <a:endParaRPr lang="zh-TW" altLang="en-US"/>
          </a:p>
        </p:txBody>
      </p:sp>
    </p:spTree>
    <p:extLst>
      <p:ext uri="{BB962C8B-B14F-4D97-AF65-F5344CB8AC3E}">
        <p14:creationId xmlns:p14="http://schemas.microsoft.com/office/powerpoint/2010/main" val="1329320617"/>
      </p:ext>
    </p:extLst>
  </p:cSld>
  <p:clrMapOvr>
    <a:masterClrMapping/>
  </p:clrMapOvr>
  <p:timing>
    <p:tnLst>
      <p:par>
        <p:cTn id="1" dur="indefinite" restart="never" nodeType="tmRoot"/>
      </p:par>
    </p:tnLst>
  </p:timing>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2"/>
          <p:cNvSpPr>
            <a:spLocks noGrp="1" noChangeArrowheads="1"/>
          </p:cNvSpPr>
          <p:nvPr>
            <p:ph type="title"/>
          </p:nvPr>
        </p:nvSpPr>
        <p:spPr>
          <a:xfrm>
            <a:off x="468313" y="404813"/>
            <a:ext cx="8351837" cy="927100"/>
          </a:xfrm>
        </p:spPr>
        <p:txBody>
          <a:bodyPr/>
          <a:lstStyle/>
          <a:p>
            <a:pPr algn="ctr" eaLnBrk="1" hangingPunct="1"/>
            <a:r>
              <a:rPr lang="zh-TW" altLang="en-US" sz="4000" b="1" dirty="0" smtClean="0">
                <a:solidFill>
                  <a:srgbClr val="FF0000"/>
                </a:solidFill>
              </a:rPr>
              <a:t>評審項目相關規定</a:t>
            </a:r>
            <a:r>
              <a:rPr lang="en-US" altLang="zh-TW" sz="4000" b="1" dirty="0" smtClean="0">
                <a:solidFill>
                  <a:srgbClr val="FF0000"/>
                </a:solidFill>
                <a:latin typeface="+mj-ea"/>
              </a:rPr>
              <a:t>1</a:t>
            </a:r>
            <a:endParaRPr lang="zh-TW" altLang="en-US" sz="4000" b="1" dirty="0" smtClean="0">
              <a:solidFill>
                <a:srgbClr val="FF0000"/>
              </a:solidFill>
              <a:latin typeface="+mj-ea"/>
            </a:endParaRPr>
          </a:p>
        </p:txBody>
      </p:sp>
      <p:sp>
        <p:nvSpPr>
          <p:cNvPr id="89091" name="Rectangle 3"/>
          <p:cNvSpPr>
            <a:spLocks noGrp="1" noChangeArrowheads="1"/>
          </p:cNvSpPr>
          <p:nvPr>
            <p:ph type="body" idx="1"/>
          </p:nvPr>
        </p:nvSpPr>
        <p:spPr>
          <a:xfrm>
            <a:off x="457200" y="1357313"/>
            <a:ext cx="8229600" cy="5095875"/>
          </a:xfrm>
        </p:spPr>
        <p:txBody>
          <a:bodyPr>
            <a:noAutofit/>
          </a:bodyPr>
          <a:lstStyle/>
          <a:p>
            <a:pPr>
              <a:spcBef>
                <a:spcPts val="0"/>
              </a:spcBef>
              <a:defRPr/>
            </a:pPr>
            <a:r>
              <a:rPr lang="zh-TW" altLang="zh-TW" sz="2400" b="1" dirty="0">
                <a:solidFill>
                  <a:srgbClr val="CC0000"/>
                </a:solidFill>
              </a:rPr>
              <a:t>機關委託專業服務廠商評選及計費</a:t>
            </a:r>
            <a:r>
              <a:rPr lang="zh-TW" altLang="zh-TW" sz="2400" b="1" dirty="0" smtClean="0">
                <a:solidFill>
                  <a:srgbClr val="CC0000"/>
                </a:solidFill>
              </a:rPr>
              <a:t>辦法第五</a:t>
            </a:r>
            <a:r>
              <a:rPr lang="zh-TW" altLang="zh-TW" sz="2400" b="1" dirty="0">
                <a:solidFill>
                  <a:srgbClr val="CC0000"/>
                </a:solidFill>
              </a:rPr>
              <a:t>條</a:t>
            </a:r>
            <a:r>
              <a:rPr lang="en-US" altLang="zh-TW" sz="2400" b="1" dirty="0">
                <a:solidFill>
                  <a:srgbClr val="CC0000"/>
                </a:solidFill>
              </a:rPr>
              <a:t> </a:t>
            </a:r>
            <a:r>
              <a:rPr lang="zh-TW" altLang="zh-TW" sz="2400" b="1" dirty="0" smtClean="0">
                <a:solidFill>
                  <a:srgbClr val="CC0000"/>
                </a:solidFill>
              </a:rPr>
              <a:t>：</a:t>
            </a:r>
            <a:r>
              <a:rPr lang="en-US" altLang="zh-TW" sz="2400" b="1" dirty="0" smtClean="0"/>
              <a:t/>
            </a:r>
            <a:br>
              <a:rPr lang="en-US" altLang="zh-TW" sz="2400" b="1" dirty="0" smtClean="0"/>
            </a:br>
            <a:r>
              <a:rPr lang="zh-TW" altLang="zh-TW" sz="2400" b="1" dirty="0" smtClean="0"/>
              <a:t>前</a:t>
            </a:r>
            <a:r>
              <a:rPr lang="zh-TW" altLang="zh-TW" sz="2400" b="1" dirty="0"/>
              <a:t>條第九款</a:t>
            </a:r>
            <a:r>
              <a:rPr lang="zh-TW" altLang="zh-TW" sz="2400" b="1" dirty="0">
                <a:solidFill>
                  <a:srgbClr val="FF0000"/>
                </a:solidFill>
              </a:rPr>
              <a:t>評審項目</a:t>
            </a:r>
            <a:r>
              <a:rPr lang="zh-TW" altLang="zh-TW" sz="2400" b="1" dirty="0"/>
              <a:t>，除法令另有規定者外，</a:t>
            </a:r>
            <a:r>
              <a:rPr lang="zh-TW" altLang="zh-TW" sz="2400" b="1" dirty="0">
                <a:solidFill>
                  <a:srgbClr val="CC0000"/>
                </a:solidFill>
              </a:rPr>
              <a:t>得視個案</a:t>
            </a:r>
            <a:r>
              <a:rPr lang="zh-TW" altLang="zh-TW" sz="2400" b="1" dirty="0"/>
              <a:t>特性及實際需要載明下列事項</a:t>
            </a:r>
            <a:r>
              <a:rPr lang="zh-TW" altLang="zh-TW" sz="2400" b="1" dirty="0" smtClean="0"/>
              <a:t>：</a:t>
            </a:r>
            <a:endParaRPr lang="en-US" altLang="zh-TW" sz="2400" b="1" dirty="0" smtClean="0"/>
          </a:p>
          <a:p>
            <a:pPr>
              <a:spcBef>
                <a:spcPts val="0"/>
              </a:spcBef>
              <a:buFont typeface="Arial" panose="020B0604020202020204" pitchFamily="34" charset="0"/>
              <a:buChar char="•"/>
              <a:defRPr/>
            </a:pPr>
            <a:r>
              <a:rPr lang="zh-TW" altLang="zh-TW" sz="2400" b="1" dirty="0" smtClean="0"/>
              <a:t>一</a:t>
            </a:r>
            <a:r>
              <a:rPr lang="zh-TW" altLang="zh-TW" sz="2400" b="1" dirty="0"/>
              <a:t>、</a:t>
            </a:r>
            <a:r>
              <a:rPr lang="zh-TW" altLang="zh-TW" sz="2400" b="1" dirty="0">
                <a:solidFill>
                  <a:srgbClr val="0000FF"/>
                </a:solidFill>
              </a:rPr>
              <a:t>廠商</a:t>
            </a:r>
            <a:r>
              <a:rPr lang="zh-TW" altLang="zh-TW" sz="2400" b="1" dirty="0"/>
              <a:t>所具備之</a:t>
            </a:r>
            <a:r>
              <a:rPr lang="zh-TW" altLang="zh-TW" sz="2400" b="1" dirty="0">
                <a:solidFill>
                  <a:srgbClr val="0000FF"/>
                </a:solidFill>
              </a:rPr>
              <a:t>專業人力、經驗或實績</a:t>
            </a:r>
            <a:r>
              <a:rPr lang="zh-TW" altLang="zh-TW" sz="2400" b="1" dirty="0"/>
              <a:t>等資格</a:t>
            </a:r>
            <a:r>
              <a:rPr lang="zh-TW" altLang="zh-TW" sz="2400" b="1" dirty="0" smtClean="0"/>
              <a:t>。</a:t>
            </a:r>
            <a:endParaRPr lang="en-US" altLang="zh-TW" sz="2400" b="1" dirty="0" smtClean="0"/>
          </a:p>
          <a:p>
            <a:pPr>
              <a:spcBef>
                <a:spcPts val="0"/>
              </a:spcBef>
              <a:buFont typeface="Arial" panose="020B0604020202020204" pitchFamily="34" charset="0"/>
              <a:buChar char="•"/>
              <a:defRPr/>
            </a:pPr>
            <a:r>
              <a:rPr lang="zh-TW" altLang="zh-TW" sz="2400" b="1" dirty="0" smtClean="0"/>
              <a:t>二</a:t>
            </a:r>
            <a:r>
              <a:rPr lang="zh-TW" altLang="zh-TW" sz="2400" b="1" dirty="0"/>
              <a:t>、</a:t>
            </a:r>
            <a:r>
              <a:rPr lang="zh-TW" altLang="zh-TW" sz="2400" b="1" dirty="0">
                <a:solidFill>
                  <a:srgbClr val="0000FF"/>
                </a:solidFill>
              </a:rPr>
              <a:t>計畫主持人及主要工作人員</a:t>
            </a:r>
            <a:r>
              <a:rPr lang="zh-TW" altLang="zh-TW" sz="2400" b="1" dirty="0"/>
              <a:t>之經驗及能力</a:t>
            </a:r>
            <a:r>
              <a:rPr lang="zh-TW" altLang="zh-TW" sz="2400" b="1" dirty="0" smtClean="0"/>
              <a:t>。</a:t>
            </a:r>
            <a:r>
              <a:rPr lang="en-US" altLang="zh-TW" sz="2400" b="1" dirty="0" smtClean="0"/>
              <a:t/>
            </a:r>
            <a:br>
              <a:rPr lang="en-US" altLang="zh-TW" sz="2400" b="1" dirty="0" smtClean="0"/>
            </a:br>
            <a:r>
              <a:rPr lang="zh-TW" altLang="zh-TW" sz="2400" b="1" dirty="0" smtClean="0"/>
              <a:t>三</a:t>
            </a:r>
            <a:r>
              <a:rPr lang="zh-TW" altLang="zh-TW" sz="2400" b="1" dirty="0"/>
              <a:t>、計畫</a:t>
            </a:r>
            <a:r>
              <a:rPr lang="zh-TW" altLang="zh-TW" sz="2400" b="1" dirty="0">
                <a:solidFill>
                  <a:srgbClr val="0000FF"/>
                </a:solidFill>
              </a:rPr>
              <a:t>執行方式</a:t>
            </a:r>
            <a:r>
              <a:rPr lang="zh-TW" altLang="zh-TW" sz="2400" b="1" dirty="0" smtClean="0"/>
              <a:t>。</a:t>
            </a:r>
            <a:endParaRPr lang="en-US" altLang="zh-TW" sz="2400" b="1" dirty="0" smtClean="0"/>
          </a:p>
          <a:p>
            <a:pPr>
              <a:spcBef>
                <a:spcPts val="0"/>
              </a:spcBef>
              <a:buFont typeface="Arial" panose="020B0604020202020204" pitchFamily="34" charset="0"/>
              <a:buChar char="•"/>
              <a:defRPr/>
            </a:pPr>
            <a:r>
              <a:rPr lang="zh-TW" altLang="zh-TW" sz="2400" b="1" dirty="0" smtClean="0"/>
              <a:t>四</a:t>
            </a:r>
            <a:r>
              <a:rPr lang="zh-TW" altLang="zh-TW" sz="2400" b="1" dirty="0"/>
              <a:t>、如期履約能力</a:t>
            </a:r>
            <a:r>
              <a:rPr lang="zh-TW" altLang="zh-TW" sz="2400" b="1" dirty="0" smtClean="0"/>
              <a:t>。</a:t>
            </a:r>
            <a:endParaRPr lang="en-US" altLang="zh-TW" sz="2400" b="1" dirty="0" smtClean="0"/>
          </a:p>
          <a:p>
            <a:pPr>
              <a:spcBef>
                <a:spcPts val="0"/>
              </a:spcBef>
              <a:buFont typeface="Arial" panose="020B0604020202020204" pitchFamily="34" charset="0"/>
              <a:buChar char="•"/>
              <a:defRPr/>
            </a:pPr>
            <a:r>
              <a:rPr lang="zh-TW" altLang="zh-TW" sz="2400" b="1" dirty="0" smtClean="0"/>
              <a:t>五</a:t>
            </a:r>
            <a:r>
              <a:rPr lang="zh-TW" altLang="zh-TW" sz="2400" b="1" dirty="0"/>
              <a:t>、價格</a:t>
            </a:r>
            <a:r>
              <a:rPr lang="zh-TW" altLang="zh-TW" sz="2400" b="1" dirty="0" smtClean="0"/>
              <a:t>。</a:t>
            </a:r>
            <a:endParaRPr lang="en-US" altLang="zh-TW" sz="2400" b="1" dirty="0" smtClean="0"/>
          </a:p>
          <a:p>
            <a:pPr>
              <a:spcBef>
                <a:spcPts val="0"/>
              </a:spcBef>
              <a:buFont typeface="Arial" panose="020B0604020202020204" pitchFamily="34" charset="0"/>
              <a:buChar char="•"/>
              <a:defRPr/>
            </a:pPr>
            <a:r>
              <a:rPr lang="zh-TW" altLang="zh-TW" sz="2400" b="1" dirty="0" smtClean="0"/>
              <a:t>六</a:t>
            </a:r>
            <a:r>
              <a:rPr lang="zh-TW" altLang="zh-TW" sz="2400" b="1" dirty="0"/>
              <a:t>、建議書之完整性、可行性及對服務事項之瞭解程度</a:t>
            </a:r>
            <a:r>
              <a:rPr lang="zh-TW" altLang="zh-TW" sz="2400" b="1" dirty="0" smtClean="0"/>
              <a:t>。</a:t>
            </a:r>
            <a:endParaRPr lang="en-US" altLang="zh-TW" sz="2400" b="1" dirty="0" smtClean="0"/>
          </a:p>
          <a:p>
            <a:pPr>
              <a:spcBef>
                <a:spcPts val="0"/>
              </a:spcBef>
              <a:buFont typeface="Arial" panose="020B0604020202020204" pitchFamily="34" charset="0"/>
              <a:buChar char="•"/>
              <a:defRPr/>
            </a:pPr>
            <a:r>
              <a:rPr lang="zh-TW" altLang="en-US" sz="2400" b="1" dirty="0"/>
              <a:t>七</a:t>
            </a:r>
            <a:r>
              <a:rPr lang="zh-TW" altLang="zh-TW" sz="2400" b="1" dirty="0" smtClean="0"/>
              <a:t>、</a:t>
            </a:r>
            <a:r>
              <a:rPr lang="zh-TW" altLang="zh-TW" sz="2400" b="1" dirty="0"/>
              <a:t>其他必要事項。</a:t>
            </a:r>
          </a:p>
          <a:p>
            <a:pPr>
              <a:lnSpc>
                <a:spcPts val="2700"/>
              </a:lnSpc>
              <a:spcBef>
                <a:spcPts val="0"/>
              </a:spcBef>
              <a:defRPr/>
            </a:pPr>
            <a:endParaRPr lang="en-US" altLang="zh-TW" sz="2400" b="1" dirty="0">
              <a:solidFill>
                <a:srgbClr val="0000FF"/>
              </a:solidFill>
              <a:latin typeface="+mj-ea"/>
              <a:ea typeface="+mj-ea"/>
            </a:endParaRPr>
          </a:p>
        </p:txBody>
      </p:sp>
      <p:sp>
        <p:nvSpPr>
          <p:cNvPr id="3" name="投影片編號版面配置區 2"/>
          <p:cNvSpPr>
            <a:spLocks noGrp="1"/>
          </p:cNvSpPr>
          <p:nvPr>
            <p:ph type="sldNum" sz="quarter" idx="12"/>
          </p:nvPr>
        </p:nvSpPr>
        <p:spPr/>
        <p:txBody>
          <a:bodyPr/>
          <a:lstStyle/>
          <a:p>
            <a:fld id="{1118FB7C-3051-423D-B140-B22D31D849CF}" type="slidenum">
              <a:rPr lang="zh-TW" altLang="en-US" smtClean="0"/>
              <a:pPr/>
              <a:t>219</a:t>
            </a:fld>
            <a:endParaRPr lang="zh-TW" altLang="en-US"/>
          </a:p>
        </p:txBody>
      </p:sp>
    </p:spTree>
    <p:extLst>
      <p:ext uri="{BB962C8B-B14F-4D97-AF65-F5344CB8AC3E}">
        <p14:creationId xmlns:p14="http://schemas.microsoft.com/office/powerpoint/2010/main" val="246993490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idx="4294967295"/>
          </p:nvPr>
        </p:nvSpPr>
        <p:spPr>
          <a:xfrm>
            <a:off x="457200" y="116632"/>
            <a:ext cx="8507413" cy="847725"/>
          </a:xfrm>
        </p:spPr>
        <p:txBody>
          <a:bodyPr anchor="ctr"/>
          <a:lstStyle/>
          <a:p>
            <a:pPr algn="ctr">
              <a:spcBef>
                <a:spcPts val="900"/>
              </a:spcBef>
              <a:spcAft>
                <a:spcPts val="0"/>
              </a:spcAft>
              <a:defRPr/>
            </a:pPr>
            <a:r>
              <a:rPr lang="zh-TW" altLang="zh-TW" sz="3600" b="1" kern="150" dirty="0" smtClean="0">
                <a:solidFill>
                  <a:srgbClr val="FF0000"/>
                </a:solidFill>
                <a:latin typeface="Times New Roman" panose="02020603050405020304" pitchFamily="18" charset="0"/>
              </a:rPr>
              <a:t>政府採購各階段防弊機制及執行要點</a:t>
            </a:r>
            <a:r>
              <a:rPr lang="en-US" altLang="zh-TW" sz="3600" b="1" kern="150" dirty="0" smtClean="0">
                <a:solidFill>
                  <a:srgbClr val="FF0000"/>
                </a:solidFill>
                <a:latin typeface="Times New Roman" panose="02020603050405020304" pitchFamily="18" charset="0"/>
              </a:rPr>
              <a:t>12</a:t>
            </a:r>
            <a:endParaRPr lang="zh-TW" altLang="zh-TW" sz="3600" kern="150" dirty="0">
              <a:solidFill>
                <a:srgbClr val="FF0000"/>
              </a:solidFill>
              <a:latin typeface="Times New Roman" panose="02020603050405020304" pitchFamily="18" charset="0"/>
              <a:ea typeface="新細明體, PMingLiU"/>
            </a:endParaRPr>
          </a:p>
        </p:txBody>
      </p:sp>
      <p:sp>
        <p:nvSpPr>
          <p:cNvPr id="184323" name="Rectangle 3"/>
          <p:cNvSpPr>
            <a:spLocks noGrp="1" noChangeArrowheads="1"/>
          </p:cNvSpPr>
          <p:nvPr>
            <p:ph type="body" idx="4294967295"/>
          </p:nvPr>
        </p:nvSpPr>
        <p:spPr>
          <a:xfrm>
            <a:off x="457200" y="836712"/>
            <a:ext cx="8229600" cy="465138"/>
          </a:xfrm>
        </p:spPr>
        <p:txBody>
          <a:bodyPr/>
          <a:lstStyle/>
          <a:p>
            <a:pPr>
              <a:buClr>
                <a:srgbClr val="C00000"/>
              </a:buClr>
              <a:defRPr/>
            </a:pPr>
            <a:r>
              <a:rPr lang="zh-TW" altLang="en-US" sz="2400" b="1" dirty="0">
                <a:latin typeface="+mn-ea"/>
              </a:rPr>
              <a:t>伍、</a:t>
            </a:r>
            <a:r>
              <a:rPr lang="zh-TW" altLang="en-US" sz="2400" b="1" dirty="0" smtClean="0">
                <a:latin typeface="+mn-ea"/>
              </a:rPr>
              <a:t>其他</a:t>
            </a:r>
            <a:r>
              <a:rPr lang="en-US" altLang="zh-TW" sz="2000" dirty="0" smtClean="0">
                <a:latin typeface="+mn-ea"/>
              </a:rPr>
              <a:t>(</a:t>
            </a:r>
            <a:r>
              <a:rPr lang="zh-TW" altLang="en-US" sz="2000" b="1" dirty="0" smtClean="0">
                <a:latin typeface="+mn-ea"/>
              </a:rPr>
              <a:t>工程會</a:t>
            </a:r>
            <a:r>
              <a:rPr lang="en-US" altLang="zh-TW" sz="2000" b="1" dirty="0" smtClean="0">
                <a:latin typeface="+mn-ea"/>
              </a:rPr>
              <a:t>111</a:t>
            </a:r>
            <a:r>
              <a:rPr lang="zh-TW" altLang="en-US" sz="2000" b="1" dirty="0">
                <a:latin typeface="+mn-ea"/>
              </a:rPr>
              <a:t>年</a:t>
            </a:r>
            <a:r>
              <a:rPr lang="en-US" altLang="zh-TW" sz="2000" b="1" dirty="0">
                <a:latin typeface="+mn-ea"/>
              </a:rPr>
              <a:t>11</a:t>
            </a:r>
            <a:r>
              <a:rPr lang="zh-TW" altLang="en-US" sz="2000" b="1" dirty="0">
                <a:latin typeface="+mn-ea"/>
              </a:rPr>
              <a:t>月</a:t>
            </a:r>
            <a:r>
              <a:rPr lang="en-US" altLang="zh-TW" sz="2000" b="1" dirty="0">
                <a:latin typeface="+mn-ea"/>
              </a:rPr>
              <a:t>14</a:t>
            </a:r>
            <a:r>
              <a:rPr lang="zh-TW" altLang="en-US" sz="2000" b="1" dirty="0" smtClean="0">
                <a:latin typeface="+mn-ea"/>
              </a:rPr>
              <a:t>日工程</a:t>
            </a:r>
            <a:r>
              <a:rPr lang="zh-TW" altLang="en-US" sz="2000" b="1" dirty="0">
                <a:latin typeface="+mn-ea"/>
              </a:rPr>
              <a:t>企字第</a:t>
            </a:r>
            <a:r>
              <a:rPr lang="en-US" altLang="zh-TW" sz="2000" b="1" dirty="0">
                <a:latin typeface="+mn-ea"/>
              </a:rPr>
              <a:t>1110100607</a:t>
            </a:r>
            <a:r>
              <a:rPr lang="zh-TW" altLang="en-US" sz="2000" b="1" dirty="0" smtClean="0">
                <a:latin typeface="+mn-ea"/>
              </a:rPr>
              <a:t>號函</a:t>
            </a:r>
            <a:r>
              <a:rPr lang="en-US" altLang="zh-TW" sz="2000" dirty="0" smtClean="0">
                <a:latin typeface="+mn-ea"/>
              </a:rPr>
              <a:t>)</a:t>
            </a:r>
          </a:p>
        </p:txBody>
      </p:sp>
      <p:graphicFrame>
        <p:nvGraphicFramePr>
          <p:cNvPr id="3" name="表格 2"/>
          <p:cNvGraphicFramePr>
            <a:graphicFrameLocks noGrp="1"/>
          </p:cNvGraphicFramePr>
          <p:nvPr>
            <p:extLst/>
          </p:nvPr>
        </p:nvGraphicFramePr>
        <p:xfrm>
          <a:off x="261865" y="1301850"/>
          <a:ext cx="8424935" cy="5007470"/>
        </p:xfrm>
        <a:graphic>
          <a:graphicData uri="http://schemas.openxmlformats.org/drawingml/2006/table">
            <a:tbl>
              <a:tblPr firstRow="1" firstCol="1" bandRow="1"/>
              <a:tblGrid>
                <a:gridCol w="410973">
                  <a:extLst>
                    <a:ext uri="{9D8B030D-6E8A-4147-A177-3AD203B41FA5}">
                      <a16:colId xmlns:a16="http://schemas.microsoft.com/office/drawing/2014/main" xmlns="" val="1954601083"/>
                    </a:ext>
                  </a:extLst>
                </a:gridCol>
                <a:gridCol w="1232917">
                  <a:extLst>
                    <a:ext uri="{9D8B030D-6E8A-4147-A177-3AD203B41FA5}">
                      <a16:colId xmlns:a16="http://schemas.microsoft.com/office/drawing/2014/main" xmlns="" val="2899010324"/>
                    </a:ext>
                  </a:extLst>
                </a:gridCol>
                <a:gridCol w="6781045">
                  <a:extLst>
                    <a:ext uri="{9D8B030D-6E8A-4147-A177-3AD203B41FA5}">
                      <a16:colId xmlns:a16="http://schemas.microsoft.com/office/drawing/2014/main" xmlns="" val="2784436415"/>
                    </a:ext>
                  </a:extLst>
                </a:gridCol>
              </a:tblGrid>
              <a:tr h="667663">
                <a:tc>
                  <a:txBody>
                    <a:bodyPr/>
                    <a:lstStyle/>
                    <a:p>
                      <a:pPr algn="ctr">
                        <a:lnSpc>
                          <a:spcPts val="2400"/>
                        </a:lnSpc>
                        <a:spcAft>
                          <a:spcPts val="0"/>
                        </a:spcAft>
                      </a:pPr>
                      <a:r>
                        <a:rPr lang="zh-TW" sz="2000" b="1" kern="150" dirty="0">
                          <a:solidFill>
                            <a:srgbClr val="000000"/>
                          </a:solidFill>
                          <a:effectLst/>
                          <a:latin typeface="Times New Roman" panose="02020603050405020304" pitchFamily="18" charset="0"/>
                          <a:ea typeface="標楷體" panose="03000509000000000000" pitchFamily="65" charset="-120"/>
                        </a:rPr>
                        <a:t>項次</a:t>
                      </a:r>
                      <a:endParaRPr lang="zh-TW" sz="2000" b="1" kern="150" dirty="0">
                        <a:effectLst/>
                        <a:latin typeface="Times New Roman" panose="02020603050405020304" pitchFamily="18" charset="0"/>
                        <a:ea typeface="新細明體, PMingLiU"/>
                      </a:endParaRPr>
                    </a:p>
                  </a:txBody>
                  <a:tcPr marL="10354" marR="10354"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400"/>
                        </a:lnSpc>
                        <a:spcAft>
                          <a:spcPts val="0"/>
                        </a:spcAft>
                      </a:pPr>
                      <a:r>
                        <a:rPr lang="zh-TW" sz="2000" b="1" kern="150">
                          <a:solidFill>
                            <a:srgbClr val="000000"/>
                          </a:solidFill>
                          <a:effectLst/>
                          <a:latin typeface="Times New Roman" panose="02020603050405020304" pitchFamily="18" charset="0"/>
                          <a:ea typeface="標楷體" panose="03000509000000000000" pitchFamily="65" charset="-120"/>
                        </a:rPr>
                        <a:t>防弊機制</a:t>
                      </a:r>
                      <a:endParaRPr lang="zh-TW" sz="2000" b="1" kern="150">
                        <a:effectLst/>
                        <a:latin typeface="Times New Roman" panose="02020603050405020304" pitchFamily="18" charset="0"/>
                        <a:ea typeface="新細明體, PMingLiU"/>
                      </a:endParaRPr>
                    </a:p>
                  </a:txBody>
                  <a:tcPr marL="10354" marR="103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400"/>
                        </a:lnSpc>
                        <a:spcAft>
                          <a:spcPts val="0"/>
                        </a:spcAft>
                      </a:pPr>
                      <a:r>
                        <a:rPr lang="zh-TW" sz="2000" b="1" kern="150">
                          <a:solidFill>
                            <a:srgbClr val="000000"/>
                          </a:solidFill>
                          <a:effectLst/>
                          <a:latin typeface="Times New Roman" panose="02020603050405020304" pitchFamily="18" charset="0"/>
                          <a:ea typeface="標楷體" panose="03000509000000000000" pitchFamily="65" charset="-120"/>
                        </a:rPr>
                        <a:t>執行要點</a:t>
                      </a:r>
                      <a:endParaRPr lang="zh-TW" sz="2000" b="1" kern="150">
                        <a:effectLst/>
                        <a:latin typeface="Times New Roman" panose="02020603050405020304" pitchFamily="18" charset="0"/>
                        <a:ea typeface="新細明體, PMingLiU"/>
                      </a:endParaRPr>
                    </a:p>
                  </a:txBody>
                  <a:tcPr marL="10354" marR="103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659294975"/>
                  </a:ext>
                </a:extLst>
              </a:tr>
              <a:tr h="3004482">
                <a:tc>
                  <a:txBody>
                    <a:bodyPr/>
                    <a:lstStyle/>
                    <a:p>
                      <a:pPr algn="ctr">
                        <a:lnSpc>
                          <a:spcPts val="2400"/>
                        </a:lnSpc>
                        <a:spcAft>
                          <a:spcPts val="0"/>
                        </a:spcAft>
                      </a:pPr>
                      <a:r>
                        <a:rPr lang="zh-TW" sz="2000" b="1" kern="150" dirty="0">
                          <a:solidFill>
                            <a:srgbClr val="000000"/>
                          </a:solidFill>
                          <a:effectLst/>
                          <a:latin typeface="Times New Roman" panose="02020603050405020304" pitchFamily="18" charset="0"/>
                          <a:ea typeface="標楷體" panose="03000509000000000000" pitchFamily="65" charset="-120"/>
                        </a:rPr>
                        <a:t>四</a:t>
                      </a:r>
                      <a:endParaRPr lang="zh-TW" sz="2000" b="1" kern="150" dirty="0">
                        <a:effectLst/>
                        <a:latin typeface="Times New Roman" panose="02020603050405020304" pitchFamily="18" charset="0"/>
                        <a:ea typeface="新細明體, PMingLiU"/>
                      </a:endParaRPr>
                    </a:p>
                  </a:txBody>
                  <a:tcPr marL="10354" marR="10354"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2400"/>
                        </a:lnSpc>
                        <a:spcAft>
                          <a:spcPts val="0"/>
                        </a:spcAft>
                      </a:pPr>
                      <a:r>
                        <a:rPr lang="zh-TW" sz="2000" b="1" kern="150">
                          <a:solidFill>
                            <a:srgbClr val="000000"/>
                          </a:solidFill>
                          <a:effectLst/>
                          <a:latin typeface="Times New Roman" panose="02020603050405020304" pitchFamily="18" charset="0"/>
                          <a:ea typeface="標楷體" panose="03000509000000000000" pitchFamily="65" charset="-120"/>
                          <a:cs typeface="標楷體" panose="03000509000000000000" pitchFamily="65" charset="-120"/>
                        </a:rPr>
                        <a:t>利用資訊系統警示機制</a:t>
                      </a:r>
                      <a:endParaRPr lang="zh-TW" sz="2000" b="1" kern="150">
                        <a:effectLst/>
                        <a:latin typeface="Times New Roman" panose="02020603050405020304" pitchFamily="18" charset="0"/>
                        <a:ea typeface="新細明體, PMingLiU"/>
                      </a:endParaRPr>
                    </a:p>
                  </a:txBody>
                  <a:tcPr marL="10354" marR="103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2400"/>
                        </a:lnSpc>
                        <a:spcAft>
                          <a:spcPts val="0"/>
                        </a:spcAft>
                        <a:tabLst>
                          <a:tab pos="210820" algn="l"/>
                        </a:tabLst>
                      </a:pPr>
                      <a:r>
                        <a:rPr lang="zh-TW" sz="2000" b="1" u="sng" kern="150" dirty="0">
                          <a:solidFill>
                            <a:srgbClr val="000000"/>
                          </a:solidFill>
                          <a:effectLst/>
                          <a:latin typeface="Times New Roman" panose="02020603050405020304" pitchFamily="18" charset="0"/>
                          <a:ea typeface="標楷體" panose="03000509000000000000" pitchFamily="65" charset="-120"/>
                        </a:rPr>
                        <a:t>利用採購網警示專區查察可能異常狀況</a:t>
                      </a:r>
                      <a:endParaRPr lang="zh-TW" sz="2000" b="1" kern="150" dirty="0">
                        <a:effectLst/>
                        <a:latin typeface="Times New Roman" panose="02020603050405020304" pitchFamily="18" charset="0"/>
                        <a:ea typeface="新細明體, PMingLiU"/>
                      </a:endParaRPr>
                    </a:p>
                    <a:p>
                      <a:pPr algn="just">
                        <a:lnSpc>
                          <a:spcPts val="2400"/>
                        </a:lnSpc>
                        <a:spcAft>
                          <a:spcPts val="0"/>
                        </a:spcAft>
                      </a:pPr>
                      <a:r>
                        <a:rPr lang="en-US" sz="2000" b="1" kern="150" dirty="0">
                          <a:solidFill>
                            <a:srgbClr val="000000"/>
                          </a:solidFill>
                          <a:effectLst/>
                          <a:latin typeface="Times New Roman" panose="02020603050405020304" pitchFamily="18" charset="0"/>
                          <a:ea typeface="Times New Roman" panose="02020603050405020304" pitchFamily="18" charset="0"/>
                        </a:rPr>
                        <a:t>   </a:t>
                      </a:r>
                      <a:r>
                        <a:rPr lang="zh-TW" sz="2000" b="1" kern="150" dirty="0">
                          <a:solidFill>
                            <a:srgbClr val="000000"/>
                          </a:solidFill>
                          <a:effectLst/>
                          <a:latin typeface="Times New Roman" panose="02020603050405020304" pitchFamily="18" charset="0"/>
                          <a:ea typeface="標楷體" panose="03000509000000000000" pitchFamily="65" charset="-120"/>
                        </a:rPr>
                        <a:t>本會政府電子採購網系統已建置異常警示專區，對於異常情形向機關警示，及提供稽核小組、廉政署，防範弊端發生。其警示項目包括：</a:t>
                      </a:r>
                      <a:r>
                        <a:rPr lang="zh-TW" sz="2000" b="1" kern="150" dirty="0">
                          <a:solidFill>
                            <a:srgbClr val="FF0000"/>
                          </a:solidFill>
                          <a:effectLst/>
                          <a:latin typeface="Times New Roman" panose="02020603050405020304" pitchFamily="18" charset="0"/>
                          <a:ea typeface="標楷體" panose="03000509000000000000" pitchFamily="65" charset="-120"/>
                        </a:rPr>
                        <a:t>工程或勞務採購得標件數較多且於同一機關得標件數較多清單</a:t>
                      </a:r>
                      <a:r>
                        <a:rPr lang="zh-TW" sz="2000" b="1" kern="150" dirty="0">
                          <a:solidFill>
                            <a:srgbClr val="000000"/>
                          </a:solidFill>
                          <a:effectLst/>
                          <a:latin typeface="Times New Roman" panose="02020603050405020304" pitchFamily="18" charset="0"/>
                          <a:ea typeface="標楷體" panose="03000509000000000000" pitchFamily="65" charset="-120"/>
                        </a:rPr>
                        <a:t>、工程或勞務採購於同一機關得標件數較多廠商名單、</a:t>
                      </a:r>
                      <a:r>
                        <a:rPr lang="zh-TW" sz="2000" b="1" kern="150" dirty="0">
                          <a:solidFill>
                            <a:srgbClr val="FF0000"/>
                          </a:solidFill>
                          <a:effectLst/>
                          <a:latin typeface="Times New Roman" panose="02020603050405020304" pitchFamily="18" charset="0"/>
                          <a:ea typeface="標楷體" panose="03000509000000000000" pitchFamily="65" charset="-120"/>
                        </a:rPr>
                        <a:t>同一機關遴聘同一外聘委員次數較多</a:t>
                      </a:r>
                      <a:r>
                        <a:rPr lang="zh-TW" sz="2000" b="1" kern="150" dirty="0">
                          <a:solidFill>
                            <a:srgbClr val="000000"/>
                          </a:solidFill>
                          <a:effectLst/>
                          <a:latin typeface="Times New Roman" panose="02020603050405020304" pitchFamily="18" charset="0"/>
                          <a:ea typeface="標楷體" panose="03000509000000000000" pitchFamily="65" charset="-120"/>
                        </a:rPr>
                        <a:t>、</a:t>
                      </a:r>
                      <a:r>
                        <a:rPr lang="en-US" sz="2000" b="1" kern="150" dirty="0">
                          <a:solidFill>
                            <a:srgbClr val="FF0000"/>
                          </a:solidFill>
                          <a:effectLst/>
                          <a:latin typeface="Times New Roman" panose="02020603050405020304" pitchFamily="18" charset="0"/>
                          <a:ea typeface="標楷體" panose="03000509000000000000" pitchFamily="65" charset="-120"/>
                        </a:rPr>
                        <a:t>3</a:t>
                      </a:r>
                      <a:r>
                        <a:rPr lang="zh-TW" sz="2000" b="1" kern="150" dirty="0">
                          <a:solidFill>
                            <a:srgbClr val="FF0000"/>
                          </a:solidFill>
                          <a:effectLst/>
                          <a:latin typeface="Times New Roman" panose="02020603050405020304" pitchFamily="18" charset="0"/>
                          <a:ea typeface="標楷體" panose="03000509000000000000" pitchFamily="65" charset="-120"/>
                        </a:rPr>
                        <a:t>家以上廠商投標開標後僅</a:t>
                      </a:r>
                      <a:r>
                        <a:rPr lang="en-US" sz="2000" b="1" kern="150" dirty="0">
                          <a:solidFill>
                            <a:srgbClr val="FF0000"/>
                          </a:solidFill>
                          <a:effectLst/>
                          <a:latin typeface="Times New Roman" panose="02020603050405020304" pitchFamily="18" charset="0"/>
                          <a:ea typeface="標楷體" panose="03000509000000000000" pitchFamily="65" charset="-120"/>
                        </a:rPr>
                        <a:t>1</a:t>
                      </a:r>
                      <a:r>
                        <a:rPr lang="zh-TW" sz="2000" b="1" kern="150" dirty="0">
                          <a:solidFill>
                            <a:srgbClr val="FF0000"/>
                          </a:solidFill>
                          <a:effectLst/>
                          <a:latin typeface="Times New Roman" panose="02020603050405020304" pitchFamily="18" charset="0"/>
                          <a:ea typeface="標楷體" panose="03000509000000000000" pitchFamily="65" charset="-120"/>
                        </a:rPr>
                        <a:t>家廠商符合招標文件規定等</a:t>
                      </a:r>
                      <a:r>
                        <a:rPr lang="zh-TW" sz="2000" b="1" kern="150" dirty="0">
                          <a:solidFill>
                            <a:srgbClr val="000000"/>
                          </a:solidFill>
                          <a:effectLst/>
                          <a:latin typeface="Times New Roman" panose="02020603050405020304" pitchFamily="18" charset="0"/>
                          <a:ea typeface="標楷體" panose="03000509000000000000" pitchFamily="65" charset="-120"/>
                        </a:rPr>
                        <a:t>。各機關辦理採購，可隨時查察上開警示資訊，避免發生影響採購公正之違反法令行為。</a:t>
                      </a:r>
                      <a:endParaRPr lang="zh-TW" sz="2000" b="1" kern="150" dirty="0">
                        <a:effectLst/>
                        <a:latin typeface="Times New Roman" panose="02020603050405020304" pitchFamily="18" charset="0"/>
                        <a:ea typeface="新細明體, PMingLiU"/>
                      </a:endParaRPr>
                    </a:p>
                  </a:txBody>
                  <a:tcPr marL="10354" marR="103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751262123"/>
                  </a:ext>
                </a:extLst>
              </a:tr>
              <a:tr h="1335325">
                <a:tc>
                  <a:txBody>
                    <a:bodyPr/>
                    <a:lstStyle/>
                    <a:p>
                      <a:pPr algn="ctr">
                        <a:lnSpc>
                          <a:spcPts val="2400"/>
                        </a:lnSpc>
                        <a:spcAft>
                          <a:spcPts val="0"/>
                        </a:spcAft>
                      </a:pPr>
                      <a:r>
                        <a:rPr lang="zh-TW" sz="2000" b="1" kern="150">
                          <a:solidFill>
                            <a:srgbClr val="000000"/>
                          </a:solidFill>
                          <a:effectLst/>
                          <a:latin typeface="Times New Roman" panose="02020603050405020304" pitchFamily="18" charset="0"/>
                          <a:ea typeface="標楷體" panose="03000509000000000000" pitchFamily="65" charset="-120"/>
                        </a:rPr>
                        <a:t>五</a:t>
                      </a:r>
                      <a:endParaRPr lang="zh-TW" sz="2000" b="1" kern="150">
                        <a:effectLst/>
                        <a:latin typeface="Times New Roman" panose="02020603050405020304" pitchFamily="18" charset="0"/>
                        <a:ea typeface="新細明體, PMingLiU"/>
                      </a:endParaRPr>
                    </a:p>
                  </a:txBody>
                  <a:tcPr marL="10354" marR="10354"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just">
                        <a:lnSpc>
                          <a:spcPts val="2400"/>
                        </a:lnSpc>
                        <a:spcAft>
                          <a:spcPts val="0"/>
                        </a:spcAft>
                      </a:pPr>
                      <a:r>
                        <a:rPr lang="zh-TW" sz="2000" b="1" kern="150">
                          <a:solidFill>
                            <a:srgbClr val="000000"/>
                          </a:solidFill>
                          <a:effectLst/>
                          <a:latin typeface="Times New Roman" panose="02020603050405020304" pitchFamily="18" charset="0"/>
                          <a:ea typeface="標楷體" panose="03000509000000000000" pitchFamily="65" charset="-120"/>
                          <a:cs typeface="標楷體" panose="03000509000000000000" pitchFamily="65" charset="-120"/>
                        </a:rPr>
                        <a:t>成立機關採購廉潔平臺</a:t>
                      </a:r>
                      <a:endParaRPr lang="zh-TW" sz="2000" b="1" kern="150">
                        <a:effectLst/>
                        <a:latin typeface="Times New Roman" panose="02020603050405020304" pitchFamily="18" charset="0"/>
                        <a:ea typeface="新細明體, PMingLiU"/>
                      </a:endParaRPr>
                    </a:p>
                  </a:txBody>
                  <a:tcPr marL="10354" marR="103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just">
                        <a:lnSpc>
                          <a:spcPts val="2400"/>
                        </a:lnSpc>
                        <a:spcAft>
                          <a:spcPts val="0"/>
                        </a:spcAft>
                        <a:tabLst>
                          <a:tab pos="210820" algn="l"/>
                        </a:tabLst>
                      </a:pPr>
                      <a:r>
                        <a:rPr lang="zh-TW" sz="2000" b="1" u="sng" kern="150" dirty="0">
                          <a:solidFill>
                            <a:srgbClr val="000000"/>
                          </a:solidFill>
                          <a:effectLst/>
                          <a:latin typeface="Times New Roman" panose="02020603050405020304" pitchFamily="18" charset="0"/>
                          <a:ea typeface="標楷體" panose="03000509000000000000" pitchFamily="65" charset="-120"/>
                        </a:rPr>
                        <a:t>重大採購評估成立廉政平臺</a:t>
                      </a:r>
                      <a:endParaRPr lang="zh-TW" sz="2000" b="1" kern="150" dirty="0">
                        <a:effectLst/>
                        <a:latin typeface="Times New Roman" panose="02020603050405020304" pitchFamily="18" charset="0"/>
                        <a:ea typeface="新細明體, PMingLiU"/>
                      </a:endParaRPr>
                    </a:p>
                    <a:p>
                      <a:pPr algn="just">
                        <a:lnSpc>
                          <a:spcPts val="2400"/>
                        </a:lnSpc>
                        <a:spcAft>
                          <a:spcPts val="0"/>
                        </a:spcAft>
                      </a:pPr>
                      <a:r>
                        <a:rPr lang="en-US" sz="2000" b="1" kern="150" dirty="0">
                          <a:solidFill>
                            <a:srgbClr val="000000"/>
                          </a:solidFill>
                          <a:effectLst/>
                          <a:latin typeface="Times New Roman" panose="02020603050405020304" pitchFamily="18" charset="0"/>
                          <a:ea typeface="Times New Roman" panose="02020603050405020304" pitchFamily="18" charset="0"/>
                        </a:rPr>
                        <a:t>   </a:t>
                      </a:r>
                      <a:r>
                        <a:rPr lang="zh-TW" sz="2000" b="1" kern="150" dirty="0">
                          <a:solidFill>
                            <a:srgbClr val="000000"/>
                          </a:solidFill>
                          <a:effectLst/>
                          <a:latin typeface="Times New Roman" panose="02020603050405020304" pitchFamily="18" charset="0"/>
                          <a:ea typeface="標楷體" panose="03000509000000000000" pitchFamily="65" charset="-120"/>
                        </a:rPr>
                        <a:t>重大採購招標時，依機關首長需求可透過政風機構成立「機關採購廉潔平臺」跨域整合機制，防範不當外力介入採購。</a:t>
                      </a:r>
                      <a:endParaRPr lang="zh-TW" sz="2000" b="1" kern="150" dirty="0">
                        <a:effectLst/>
                        <a:latin typeface="Times New Roman" panose="02020603050405020304" pitchFamily="18" charset="0"/>
                        <a:ea typeface="新細明體, PMingLiU"/>
                      </a:endParaRPr>
                    </a:p>
                  </a:txBody>
                  <a:tcPr marL="10354" marR="103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681759827"/>
                  </a:ext>
                </a:extLst>
              </a:tr>
            </a:tbl>
          </a:graphicData>
        </a:graphic>
      </p:graphicFrame>
      <p:sp>
        <p:nvSpPr>
          <p:cNvPr id="4" name="投影片編號版面配置區 3"/>
          <p:cNvSpPr>
            <a:spLocks noGrp="1"/>
          </p:cNvSpPr>
          <p:nvPr>
            <p:ph type="sldNum" sz="quarter" idx="12"/>
          </p:nvPr>
        </p:nvSpPr>
        <p:spPr/>
        <p:txBody>
          <a:bodyPr/>
          <a:lstStyle/>
          <a:p>
            <a:fld id="{1118FB7C-3051-423D-B140-B22D31D849CF}" type="slidenum">
              <a:rPr lang="zh-TW" altLang="en-US" smtClean="0"/>
              <a:pPr/>
              <a:t>22</a:t>
            </a:fld>
            <a:endParaRPr lang="zh-TW" altLang="en-US"/>
          </a:p>
        </p:txBody>
      </p:sp>
    </p:spTree>
    <p:extLst>
      <p:ext uri="{BB962C8B-B14F-4D97-AF65-F5344CB8AC3E}">
        <p14:creationId xmlns:p14="http://schemas.microsoft.com/office/powerpoint/2010/main" val="2007294230"/>
      </p:ext>
    </p:extLst>
  </p:cSld>
  <p:clrMapOvr>
    <a:masterClrMapping/>
  </p:clrMapOvr>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2"/>
          <p:cNvSpPr>
            <a:spLocks noGrp="1" noChangeArrowheads="1"/>
          </p:cNvSpPr>
          <p:nvPr>
            <p:ph type="title"/>
          </p:nvPr>
        </p:nvSpPr>
        <p:spPr>
          <a:xfrm>
            <a:off x="468313" y="430213"/>
            <a:ext cx="8351837" cy="927100"/>
          </a:xfrm>
        </p:spPr>
        <p:txBody>
          <a:bodyPr/>
          <a:lstStyle/>
          <a:p>
            <a:r>
              <a:rPr lang="zh-TW" altLang="en-US" sz="4000" b="1" dirty="0" smtClean="0">
                <a:solidFill>
                  <a:srgbClr val="FF0000"/>
                </a:solidFill>
              </a:rPr>
              <a:t>評審項目相關規定</a:t>
            </a:r>
            <a:r>
              <a:rPr lang="en-US" altLang="zh-TW" sz="4000" b="1" dirty="0">
                <a:solidFill>
                  <a:srgbClr val="FF0000"/>
                </a:solidFill>
                <a:latin typeface="+mj-ea"/>
              </a:rPr>
              <a:t>2</a:t>
            </a:r>
            <a:endParaRPr lang="zh-TW" altLang="en-US" sz="4000" b="1" dirty="0">
              <a:solidFill>
                <a:srgbClr val="FF0000"/>
              </a:solidFill>
              <a:latin typeface="+mj-ea"/>
            </a:endParaRPr>
          </a:p>
        </p:txBody>
      </p:sp>
      <p:sp>
        <p:nvSpPr>
          <p:cNvPr id="89091" name="Rectangle 3"/>
          <p:cNvSpPr>
            <a:spLocks noGrp="1" noChangeArrowheads="1"/>
          </p:cNvSpPr>
          <p:nvPr>
            <p:ph type="body" idx="1"/>
          </p:nvPr>
        </p:nvSpPr>
        <p:spPr>
          <a:xfrm>
            <a:off x="395288" y="1125538"/>
            <a:ext cx="8497887" cy="5095875"/>
          </a:xfrm>
        </p:spPr>
        <p:txBody>
          <a:bodyPr>
            <a:noAutofit/>
          </a:bodyPr>
          <a:lstStyle/>
          <a:p>
            <a:pPr latinLnBrk="1">
              <a:defRPr/>
            </a:pPr>
            <a:r>
              <a:rPr lang="zh-TW" altLang="en-US" sz="2400" b="1" dirty="0">
                <a:solidFill>
                  <a:srgbClr val="CC0000"/>
                </a:solidFill>
                <a:latin typeface="+mn-ea"/>
              </a:rPr>
              <a:t>最有利標評選辦法</a:t>
            </a:r>
            <a:r>
              <a:rPr lang="zh-TW" altLang="zh-TW" sz="2400" b="1" dirty="0" smtClean="0">
                <a:solidFill>
                  <a:srgbClr val="CC0000"/>
                </a:solidFill>
                <a:latin typeface="+mn-ea"/>
              </a:rPr>
              <a:t>第</a:t>
            </a:r>
            <a:r>
              <a:rPr lang="zh-TW" altLang="en-US" sz="2400" b="1" dirty="0" smtClean="0">
                <a:solidFill>
                  <a:srgbClr val="CC0000"/>
                </a:solidFill>
                <a:latin typeface="+mn-ea"/>
              </a:rPr>
              <a:t>五</a:t>
            </a:r>
            <a:r>
              <a:rPr lang="zh-TW" altLang="zh-TW" sz="2400" b="1" dirty="0" smtClean="0">
                <a:solidFill>
                  <a:srgbClr val="CC0000"/>
                </a:solidFill>
                <a:latin typeface="+mn-ea"/>
              </a:rPr>
              <a:t>條：</a:t>
            </a:r>
            <a:r>
              <a:rPr lang="en-US" altLang="zh-TW" sz="2400" b="1" dirty="0" smtClean="0">
                <a:latin typeface="+mn-ea"/>
              </a:rPr>
              <a:t/>
            </a:r>
            <a:br>
              <a:rPr lang="en-US" altLang="zh-TW" sz="2400" b="1" dirty="0" smtClean="0">
                <a:latin typeface="+mn-ea"/>
              </a:rPr>
            </a:br>
            <a:r>
              <a:rPr lang="zh-TW" altLang="zh-TW" sz="2400" b="1" dirty="0" smtClean="0">
                <a:latin typeface="+mn-ea"/>
              </a:rPr>
              <a:t>最</a:t>
            </a:r>
            <a:r>
              <a:rPr lang="zh-TW" altLang="zh-TW" sz="2400" b="1" dirty="0">
                <a:latin typeface="+mn-ea"/>
              </a:rPr>
              <a:t>有利標之評選項目及子項，得就下列事項擇定之：</a:t>
            </a:r>
          </a:p>
          <a:p>
            <a:pPr latinLnBrk="1">
              <a:buFont typeface="Arial" panose="020B0604020202020204" pitchFamily="34" charset="0"/>
              <a:buChar char="•"/>
              <a:defRPr/>
            </a:pPr>
            <a:r>
              <a:rPr lang="zh-TW" altLang="zh-TW" sz="2400" b="1" dirty="0">
                <a:latin typeface="+mn-ea"/>
              </a:rPr>
              <a:t>一、技術。如技術規格性能、專業或技術人力、專業能力、如期履約</a:t>
            </a:r>
            <a:r>
              <a:rPr lang="zh-TW" altLang="zh-TW" sz="2400" b="1" dirty="0" smtClean="0">
                <a:latin typeface="+mn-ea"/>
              </a:rPr>
              <a:t>能力</a:t>
            </a:r>
            <a:r>
              <a:rPr lang="en-US" altLang="zh-TW" sz="2400" b="1" dirty="0" smtClean="0">
                <a:latin typeface="+mn-ea"/>
              </a:rPr>
              <a:t>…</a:t>
            </a:r>
            <a:r>
              <a:rPr lang="zh-TW" altLang="zh-TW" sz="2400" b="1" dirty="0" smtClean="0">
                <a:latin typeface="+mn-ea"/>
              </a:rPr>
              <a:t>等。</a:t>
            </a:r>
            <a:endParaRPr lang="en-US" altLang="zh-TW" sz="2400" b="1" dirty="0" smtClean="0">
              <a:latin typeface="+mn-ea"/>
            </a:endParaRPr>
          </a:p>
          <a:p>
            <a:pPr latinLnBrk="1">
              <a:buFont typeface="Arial" panose="020B0604020202020204" pitchFamily="34" charset="0"/>
              <a:buChar char="•"/>
              <a:defRPr/>
            </a:pPr>
            <a:r>
              <a:rPr lang="zh-TW" altLang="zh-TW" sz="2400" b="1" dirty="0" smtClean="0">
                <a:latin typeface="+mn-ea"/>
              </a:rPr>
              <a:t>二</a:t>
            </a:r>
            <a:r>
              <a:rPr lang="zh-TW" altLang="zh-TW" sz="2400" b="1" dirty="0">
                <a:latin typeface="+mn-ea"/>
              </a:rPr>
              <a:t>、品質。如品質管制</a:t>
            </a:r>
            <a:r>
              <a:rPr lang="zh-TW" altLang="zh-TW" sz="2400" b="1" dirty="0" smtClean="0">
                <a:latin typeface="+mn-ea"/>
              </a:rPr>
              <a:t>能力</a:t>
            </a:r>
            <a:r>
              <a:rPr lang="en-US" altLang="zh-TW" sz="2400" b="1" dirty="0" smtClean="0">
                <a:latin typeface="+mn-ea"/>
              </a:rPr>
              <a:t>…</a:t>
            </a:r>
            <a:r>
              <a:rPr lang="zh-TW" altLang="zh-TW" sz="2400" b="1" dirty="0" smtClean="0">
                <a:latin typeface="+mn-ea"/>
              </a:rPr>
              <a:t>、</a:t>
            </a:r>
            <a:r>
              <a:rPr lang="zh-TW" altLang="zh-TW" sz="2400" b="1" dirty="0">
                <a:latin typeface="+mn-ea"/>
              </a:rPr>
              <a:t>耐久性或使用壽命等</a:t>
            </a:r>
            <a:r>
              <a:rPr lang="zh-TW" altLang="zh-TW" sz="2400" b="1" dirty="0" smtClean="0">
                <a:latin typeface="+mn-ea"/>
              </a:rPr>
              <a:t>。</a:t>
            </a:r>
            <a:endParaRPr lang="en-US" altLang="zh-TW" sz="2400" b="1" dirty="0" smtClean="0">
              <a:latin typeface="+mn-ea"/>
            </a:endParaRPr>
          </a:p>
          <a:p>
            <a:pPr latinLnBrk="1">
              <a:buFont typeface="Arial" panose="020B0604020202020204" pitchFamily="34" charset="0"/>
              <a:buChar char="•"/>
              <a:defRPr/>
            </a:pPr>
            <a:r>
              <a:rPr lang="zh-TW" altLang="zh-TW" sz="2400" b="1" dirty="0" smtClean="0">
                <a:latin typeface="+mn-ea"/>
              </a:rPr>
              <a:t>三</a:t>
            </a:r>
            <a:r>
              <a:rPr lang="zh-TW" altLang="zh-TW" sz="2400" b="1" dirty="0">
                <a:latin typeface="+mn-ea"/>
              </a:rPr>
              <a:t>、功能。如</a:t>
            </a:r>
            <a:r>
              <a:rPr lang="zh-TW" altLang="zh-TW" sz="2400" b="1" dirty="0" smtClean="0">
                <a:latin typeface="+mn-ea"/>
              </a:rPr>
              <a:t>產能</a:t>
            </a:r>
            <a:r>
              <a:rPr lang="en-US" altLang="zh-TW" sz="2400" b="1" dirty="0" smtClean="0">
                <a:latin typeface="+mn-ea"/>
              </a:rPr>
              <a:t>…</a:t>
            </a:r>
            <a:r>
              <a:rPr lang="zh-TW" altLang="zh-TW" sz="2400" b="1" dirty="0" smtClean="0">
                <a:latin typeface="+mn-ea"/>
              </a:rPr>
              <a:t>或</a:t>
            </a:r>
            <a:r>
              <a:rPr lang="zh-TW" altLang="zh-TW" sz="2400" b="1" dirty="0">
                <a:latin typeface="+mn-ea"/>
              </a:rPr>
              <a:t>特殊效能等</a:t>
            </a:r>
            <a:r>
              <a:rPr lang="zh-TW" altLang="zh-TW" sz="2400" b="1" dirty="0" smtClean="0">
                <a:latin typeface="+mn-ea"/>
              </a:rPr>
              <a:t>。</a:t>
            </a:r>
            <a:endParaRPr lang="en-US" altLang="zh-TW" sz="2400" b="1" dirty="0" smtClean="0">
              <a:latin typeface="+mn-ea"/>
            </a:endParaRPr>
          </a:p>
          <a:p>
            <a:pPr latinLnBrk="1">
              <a:buFont typeface="Arial" panose="020B0604020202020204" pitchFamily="34" charset="0"/>
              <a:buChar char="•"/>
              <a:defRPr/>
            </a:pPr>
            <a:r>
              <a:rPr lang="zh-TW" altLang="zh-TW" sz="2400" b="1" dirty="0" smtClean="0">
                <a:latin typeface="+mn-ea"/>
              </a:rPr>
              <a:t>四</a:t>
            </a:r>
            <a:r>
              <a:rPr lang="zh-TW" altLang="zh-TW" sz="2400" b="1" dirty="0">
                <a:latin typeface="+mn-ea"/>
              </a:rPr>
              <a:t>、管理。如組織架構、人員素質及</a:t>
            </a:r>
            <a:r>
              <a:rPr lang="zh-TW" altLang="zh-TW" sz="2400" b="1" dirty="0" smtClean="0">
                <a:latin typeface="+mn-ea"/>
              </a:rPr>
              <a:t>組成</a:t>
            </a:r>
            <a:r>
              <a:rPr lang="en-US" altLang="zh-TW" sz="2400" b="1" dirty="0" smtClean="0">
                <a:latin typeface="+mn-ea"/>
              </a:rPr>
              <a:t>…</a:t>
            </a:r>
            <a:r>
              <a:rPr lang="zh-TW" altLang="zh-TW" sz="2400" b="1" dirty="0" smtClean="0">
                <a:latin typeface="+mn-ea"/>
              </a:rPr>
              <a:t>或</a:t>
            </a:r>
            <a:r>
              <a:rPr lang="zh-TW" altLang="zh-TW" sz="2400" b="1" dirty="0">
                <a:latin typeface="+mn-ea"/>
              </a:rPr>
              <a:t>分包計畫等</a:t>
            </a:r>
            <a:r>
              <a:rPr lang="zh-TW" altLang="zh-TW" sz="2400" b="1" dirty="0" smtClean="0">
                <a:latin typeface="+mn-ea"/>
              </a:rPr>
              <a:t>。</a:t>
            </a:r>
            <a:endParaRPr lang="en-US" altLang="zh-TW" sz="2400" b="1" dirty="0" smtClean="0">
              <a:latin typeface="+mn-ea"/>
            </a:endParaRPr>
          </a:p>
          <a:p>
            <a:pPr latinLnBrk="1">
              <a:buFont typeface="Arial" panose="020B0604020202020204" pitchFamily="34" charset="0"/>
              <a:buChar char="•"/>
              <a:defRPr/>
            </a:pPr>
            <a:r>
              <a:rPr lang="zh-TW" altLang="zh-TW" sz="2400" b="1" dirty="0" smtClean="0">
                <a:latin typeface="+mn-ea"/>
              </a:rPr>
              <a:t>五</a:t>
            </a:r>
            <a:r>
              <a:rPr lang="zh-TW" altLang="zh-TW" sz="2400" b="1" dirty="0">
                <a:latin typeface="+mn-ea"/>
              </a:rPr>
              <a:t>、商業條款。如履約期限、付款條件</a:t>
            </a:r>
            <a:r>
              <a:rPr lang="zh-TW" altLang="zh-TW" sz="2400" b="1" dirty="0" smtClean="0">
                <a:latin typeface="+mn-ea"/>
              </a:rPr>
              <a:t>、承諾給付</a:t>
            </a:r>
            <a:r>
              <a:rPr lang="en-US" altLang="zh-TW" sz="2400" b="1" dirty="0" smtClean="0">
                <a:latin typeface="+mn-ea"/>
              </a:rPr>
              <a:t>…</a:t>
            </a:r>
            <a:r>
              <a:rPr lang="zh-TW" altLang="zh-TW" sz="2400" b="1" dirty="0" smtClean="0">
                <a:latin typeface="+mn-ea"/>
              </a:rPr>
              <a:t>等。</a:t>
            </a:r>
            <a:endParaRPr lang="en-US" altLang="zh-TW" sz="2400" b="1" dirty="0" smtClean="0">
              <a:latin typeface="+mn-ea"/>
            </a:endParaRPr>
          </a:p>
          <a:p>
            <a:pPr latinLnBrk="1">
              <a:buFont typeface="Arial" panose="020B0604020202020204" pitchFamily="34" charset="0"/>
              <a:buChar char="•"/>
              <a:defRPr/>
            </a:pPr>
            <a:r>
              <a:rPr lang="zh-TW" altLang="zh-TW" sz="2400" b="1" dirty="0" smtClean="0">
                <a:latin typeface="+mn-ea"/>
              </a:rPr>
              <a:t>六</a:t>
            </a:r>
            <a:r>
              <a:rPr lang="zh-TW" altLang="zh-TW" sz="2400" b="1" dirty="0">
                <a:latin typeface="+mn-ea"/>
              </a:rPr>
              <a:t>、過去履約績效。如履約紀錄、經驗、</a:t>
            </a:r>
            <a:r>
              <a:rPr lang="zh-TW" altLang="zh-TW" sz="2400" b="1" dirty="0" smtClean="0">
                <a:latin typeface="+mn-ea"/>
              </a:rPr>
              <a:t>實績</a:t>
            </a:r>
            <a:r>
              <a:rPr lang="en-US" altLang="zh-TW" sz="2400" b="1" dirty="0" smtClean="0">
                <a:latin typeface="+mn-ea"/>
              </a:rPr>
              <a:t>…</a:t>
            </a:r>
            <a:r>
              <a:rPr lang="zh-TW" altLang="zh-TW" sz="2400" b="1" dirty="0" smtClean="0">
                <a:latin typeface="+mn-ea"/>
              </a:rPr>
              <a:t>等</a:t>
            </a:r>
            <a:r>
              <a:rPr lang="zh-TW" altLang="zh-TW" sz="2400" b="1" dirty="0">
                <a:latin typeface="+mn-ea"/>
              </a:rPr>
              <a:t>情形</a:t>
            </a:r>
            <a:r>
              <a:rPr lang="zh-TW" altLang="zh-TW" sz="2400" b="1" dirty="0" smtClean="0">
                <a:latin typeface="+mn-ea"/>
              </a:rPr>
              <a:t>。</a:t>
            </a:r>
            <a:endParaRPr lang="en-US" altLang="zh-TW" sz="2400" b="1" dirty="0" smtClean="0">
              <a:latin typeface="+mn-ea"/>
            </a:endParaRPr>
          </a:p>
          <a:p>
            <a:pPr latinLnBrk="1">
              <a:buFont typeface="Arial" panose="020B0604020202020204" pitchFamily="34" charset="0"/>
              <a:buChar char="•"/>
              <a:defRPr/>
            </a:pPr>
            <a:r>
              <a:rPr lang="zh-TW" altLang="zh-TW" sz="2400" b="1" dirty="0" smtClean="0">
                <a:latin typeface="+mn-ea"/>
              </a:rPr>
              <a:t>七</a:t>
            </a:r>
            <a:r>
              <a:rPr lang="zh-TW" altLang="zh-TW" sz="2400" b="1" dirty="0">
                <a:latin typeface="+mn-ea"/>
              </a:rPr>
              <a:t>、價格。如總標價及其組成之正確性、</a:t>
            </a:r>
            <a:r>
              <a:rPr lang="zh-TW" altLang="zh-TW" sz="2400" b="1" dirty="0" smtClean="0">
                <a:latin typeface="+mn-ea"/>
              </a:rPr>
              <a:t>完整性</a:t>
            </a:r>
            <a:r>
              <a:rPr lang="en-US" altLang="zh-TW" sz="2400" b="1" dirty="0" smtClean="0">
                <a:latin typeface="+mn-ea"/>
              </a:rPr>
              <a:t>…</a:t>
            </a:r>
            <a:r>
              <a:rPr lang="zh-TW" altLang="zh-TW" sz="2400" b="1" dirty="0" smtClean="0">
                <a:latin typeface="+mn-ea"/>
              </a:rPr>
              <a:t>等。</a:t>
            </a:r>
            <a:endParaRPr lang="en-US" altLang="zh-TW" sz="2400" b="1" dirty="0" smtClean="0">
              <a:latin typeface="+mn-ea"/>
            </a:endParaRPr>
          </a:p>
          <a:p>
            <a:pPr latinLnBrk="1">
              <a:buFont typeface="Arial" panose="020B0604020202020204" pitchFamily="34" charset="0"/>
              <a:buChar char="•"/>
              <a:defRPr/>
            </a:pPr>
            <a:r>
              <a:rPr lang="zh-TW" altLang="zh-TW" sz="2400" b="1" dirty="0" smtClean="0">
                <a:latin typeface="+mn-ea"/>
              </a:rPr>
              <a:t>八</a:t>
            </a:r>
            <a:r>
              <a:rPr lang="zh-TW" altLang="zh-TW" sz="2400" b="1" dirty="0">
                <a:latin typeface="+mn-ea"/>
              </a:rPr>
              <a:t>、財務計畫</a:t>
            </a:r>
            <a:r>
              <a:rPr lang="zh-TW" altLang="zh-TW" sz="2400" b="1" dirty="0" smtClean="0">
                <a:latin typeface="+mn-ea"/>
              </a:rPr>
              <a:t>。</a:t>
            </a:r>
            <a:endParaRPr lang="en-US" altLang="zh-TW" sz="2400" b="1" dirty="0" smtClean="0">
              <a:latin typeface="+mn-ea"/>
            </a:endParaRPr>
          </a:p>
          <a:p>
            <a:pPr latinLnBrk="1">
              <a:buFont typeface="Arial" panose="020B0604020202020204" pitchFamily="34" charset="0"/>
              <a:buChar char="•"/>
              <a:defRPr/>
            </a:pPr>
            <a:r>
              <a:rPr lang="zh-TW" altLang="zh-TW" sz="2400" b="1" dirty="0" smtClean="0">
                <a:latin typeface="+mn-ea"/>
              </a:rPr>
              <a:t>九</a:t>
            </a:r>
            <a:r>
              <a:rPr lang="zh-TW" altLang="zh-TW" sz="2400" b="1" dirty="0">
                <a:latin typeface="+mn-ea"/>
              </a:rPr>
              <a:t>、其他與採購之功能或效益相關之事項。</a:t>
            </a:r>
          </a:p>
          <a:p>
            <a:pPr>
              <a:lnSpc>
                <a:spcPts val="2700"/>
              </a:lnSpc>
              <a:spcBef>
                <a:spcPts val="0"/>
              </a:spcBef>
              <a:defRPr/>
            </a:pPr>
            <a:endParaRPr lang="en-US" altLang="zh-TW" sz="2400" b="1" dirty="0">
              <a:solidFill>
                <a:srgbClr val="0000FF"/>
              </a:solidFill>
              <a:latin typeface="+mn-ea"/>
            </a:endParaRPr>
          </a:p>
        </p:txBody>
      </p:sp>
      <p:sp>
        <p:nvSpPr>
          <p:cNvPr id="3" name="投影片編號版面配置區 2"/>
          <p:cNvSpPr>
            <a:spLocks noGrp="1"/>
          </p:cNvSpPr>
          <p:nvPr>
            <p:ph type="sldNum" sz="quarter" idx="12"/>
          </p:nvPr>
        </p:nvSpPr>
        <p:spPr/>
        <p:txBody>
          <a:bodyPr/>
          <a:lstStyle/>
          <a:p>
            <a:fld id="{1118FB7C-3051-423D-B140-B22D31D849CF}" type="slidenum">
              <a:rPr lang="zh-TW" altLang="en-US" smtClean="0"/>
              <a:pPr/>
              <a:t>220</a:t>
            </a:fld>
            <a:endParaRPr lang="zh-TW" altLang="en-US"/>
          </a:p>
        </p:txBody>
      </p:sp>
    </p:spTree>
    <p:extLst>
      <p:ext uri="{BB962C8B-B14F-4D97-AF65-F5344CB8AC3E}">
        <p14:creationId xmlns:p14="http://schemas.microsoft.com/office/powerpoint/2010/main" val="1357298577"/>
      </p:ext>
    </p:extLst>
  </p:cSld>
  <p:clrMapOvr>
    <a:masterClrMapping/>
  </p:clrMapOvr>
  <p:timing>
    <p:tnLst>
      <p:par>
        <p:cTn id="1" dur="indefinite" restart="never" nodeType="tmRoot"/>
      </p:par>
    </p:tnLst>
  </p:timing>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68313" y="274638"/>
            <a:ext cx="8351837" cy="850900"/>
          </a:xfrm>
          <a:solidFill>
            <a:srgbClr val="FFFF00"/>
          </a:solidFill>
        </p:spPr>
        <p:txBody>
          <a:bodyPr>
            <a:noAutofit/>
          </a:bodyPr>
          <a:lstStyle/>
          <a:p>
            <a:pPr>
              <a:defRPr/>
            </a:pPr>
            <a:r>
              <a:rPr lang="zh-TW" altLang="en-US" sz="3200" b="1" dirty="0" smtClean="0">
                <a:solidFill>
                  <a:srgbClr val="FF0000"/>
                </a:solidFill>
                <a:latin typeface="+mj-ea"/>
              </a:rPr>
              <a:t>評選項目：最有利標 </a:t>
            </a:r>
            <a:r>
              <a:rPr lang="en-US" altLang="zh-TW" sz="3200" b="1" dirty="0" smtClean="0">
                <a:solidFill>
                  <a:srgbClr val="FF0000"/>
                </a:solidFill>
                <a:latin typeface="+mj-ea"/>
              </a:rPr>
              <a:t>VS</a:t>
            </a:r>
            <a:r>
              <a:rPr lang="zh-TW" altLang="en-US" sz="3200" b="1" dirty="0" smtClean="0">
                <a:solidFill>
                  <a:srgbClr val="FF0000"/>
                </a:solidFill>
                <a:latin typeface="+mj-ea"/>
              </a:rPr>
              <a:t> 評分及格最低標</a:t>
            </a:r>
            <a:endParaRPr lang="zh-TW" altLang="en-US" sz="3200" b="1" dirty="0">
              <a:solidFill>
                <a:srgbClr val="FF0000"/>
              </a:solidFill>
              <a:latin typeface="+mj-ea"/>
            </a:endParaRPr>
          </a:p>
        </p:txBody>
      </p:sp>
      <p:sp>
        <p:nvSpPr>
          <p:cNvPr id="3" name="內容版面配置區 2"/>
          <p:cNvSpPr>
            <a:spLocks noGrp="1"/>
          </p:cNvSpPr>
          <p:nvPr>
            <p:ph sz="half" idx="1"/>
          </p:nvPr>
        </p:nvSpPr>
        <p:spPr>
          <a:xfrm>
            <a:off x="323850" y="1125538"/>
            <a:ext cx="4679950" cy="5000625"/>
          </a:xfrm>
        </p:spPr>
        <p:txBody>
          <a:bodyPr>
            <a:normAutofit fontScale="85000" lnSpcReduction="20000"/>
          </a:bodyPr>
          <a:lstStyle/>
          <a:p>
            <a:pPr marL="0" indent="0" algn="ctr">
              <a:buFont typeface="Wingdings" panose="05000000000000000000" pitchFamily="2" charset="2"/>
              <a:buNone/>
              <a:defRPr/>
            </a:pPr>
            <a:r>
              <a:rPr lang="zh-TW" altLang="en-US" b="1" u="sng" dirty="0">
                <a:solidFill>
                  <a:srgbClr val="0000FF"/>
                </a:solidFill>
              </a:rPr>
              <a:t>最有利</a:t>
            </a:r>
            <a:r>
              <a:rPr lang="zh-TW" altLang="en-US" b="1" u="sng" dirty="0" smtClean="0">
                <a:solidFill>
                  <a:srgbClr val="0000FF"/>
                </a:solidFill>
              </a:rPr>
              <a:t>標</a:t>
            </a:r>
            <a:endParaRPr lang="en-US" altLang="zh-TW" b="1" u="sng" dirty="0" smtClean="0">
              <a:solidFill>
                <a:srgbClr val="0000FF"/>
              </a:solidFill>
            </a:endParaRPr>
          </a:p>
          <a:p>
            <a:pPr>
              <a:buFont typeface="Wingdings" panose="05000000000000000000" pitchFamily="2" charset="2"/>
              <a:buChar char="p"/>
              <a:defRPr/>
            </a:pPr>
            <a:r>
              <a:rPr lang="zh-TW" altLang="zh-TW" b="1" dirty="0"/>
              <a:t>最有利標之評選項目及子項，得就下列事項擇定之：</a:t>
            </a:r>
            <a:endParaRPr lang="en-US" altLang="zh-TW" b="1" dirty="0"/>
          </a:p>
          <a:p>
            <a:pPr>
              <a:defRPr/>
            </a:pPr>
            <a:r>
              <a:rPr lang="zh-TW" altLang="en-US" b="1" dirty="0"/>
              <a:t>一、技術。</a:t>
            </a:r>
            <a:endParaRPr lang="en-US" altLang="zh-TW" b="1" dirty="0"/>
          </a:p>
          <a:p>
            <a:pPr>
              <a:defRPr/>
            </a:pPr>
            <a:r>
              <a:rPr lang="zh-TW" altLang="en-US" b="1" dirty="0"/>
              <a:t>二、品質。</a:t>
            </a:r>
          </a:p>
          <a:p>
            <a:pPr>
              <a:defRPr/>
            </a:pPr>
            <a:r>
              <a:rPr lang="zh-TW" altLang="en-US" b="1" dirty="0"/>
              <a:t>三、功能。</a:t>
            </a:r>
          </a:p>
          <a:p>
            <a:pPr>
              <a:defRPr/>
            </a:pPr>
            <a:r>
              <a:rPr lang="zh-TW" altLang="en-US" b="1" dirty="0"/>
              <a:t>四、管理。</a:t>
            </a:r>
          </a:p>
          <a:p>
            <a:pPr>
              <a:defRPr/>
            </a:pPr>
            <a:r>
              <a:rPr lang="zh-TW" altLang="en-US" b="1" dirty="0"/>
              <a:t>五、商業條款。</a:t>
            </a:r>
          </a:p>
          <a:p>
            <a:pPr>
              <a:defRPr/>
            </a:pPr>
            <a:r>
              <a:rPr lang="zh-TW" altLang="en-US" b="1" dirty="0"/>
              <a:t>六、過去履約績效。</a:t>
            </a:r>
          </a:p>
          <a:p>
            <a:pPr>
              <a:defRPr/>
            </a:pPr>
            <a:r>
              <a:rPr lang="zh-TW" altLang="en-US" b="1" dirty="0"/>
              <a:t>七、價格。。</a:t>
            </a:r>
          </a:p>
          <a:p>
            <a:pPr>
              <a:defRPr/>
            </a:pPr>
            <a:r>
              <a:rPr lang="zh-TW" altLang="en-US" b="1" dirty="0"/>
              <a:t>八、財務計畫。</a:t>
            </a:r>
          </a:p>
          <a:p>
            <a:pPr>
              <a:defRPr/>
            </a:pPr>
            <a:r>
              <a:rPr lang="zh-TW" altLang="en-US" b="1" dirty="0"/>
              <a:t>九、其他與採購之功能或效益相關之事項。</a:t>
            </a:r>
            <a:endParaRPr lang="en-US" altLang="zh-TW" b="1" dirty="0"/>
          </a:p>
          <a:p>
            <a:pPr marL="0" indent="0">
              <a:buFont typeface="Wingdings" panose="05000000000000000000" pitchFamily="2" charset="2"/>
              <a:buNone/>
              <a:defRPr/>
            </a:pPr>
            <a:r>
              <a:rPr lang="en-US" altLang="zh-TW" b="1" dirty="0" smtClean="0">
                <a:solidFill>
                  <a:srgbClr val="0000FF"/>
                </a:solidFill>
                <a:latin typeface="+mj-ea"/>
                <a:ea typeface="+mj-ea"/>
              </a:rPr>
              <a:t>(</a:t>
            </a:r>
            <a:r>
              <a:rPr lang="zh-TW" altLang="zh-TW" b="1" dirty="0">
                <a:latin typeface="+mj-ea"/>
                <a:ea typeface="+mj-ea"/>
              </a:rPr>
              <a:t>最有利標評選</a:t>
            </a:r>
            <a:r>
              <a:rPr lang="zh-TW" altLang="zh-TW" b="1" dirty="0" smtClean="0">
                <a:latin typeface="+mj-ea"/>
                <a:ea typeface="+mj-ea"/>
              </a:rPr>
              <a:t>辦法</a:t>
            </a:r>
            <a:r>
              <a:rPr lang="zh-TW" altLang="en-US" b="1" dirty="0" smtClean="0">
                <a:latin typeface="+mj-ea"/>
                <a:ea typeface="+mj-ea"/>
              </a:rPr>
              <a:t>第</a:t>
            </a:r>
            <a:r>
              <a:rPr lang="en-US" altLang="zh-TW" b="1" dirty="0" smtClean="0">
                <a:latin typeface="+mj-ea"/>
                <a:ea typeface="+mj-ea"/>
              </a:rPr>
              <a:t>4</a:t>
            </a:r>
            <a:r>
              <a:rPr lang="zh-TW" altLang="en-US" b="1" dirty="0" smtClean="0">
                <a:latin typeface="+mj-ea"/>
                <a:ea typeface="+mj-ea"/>
              </a:rPr>
              <a:t>條</a:t>
            </a:r>
            <a:r>
              <a:rPr lang="en-US" altLang="zh-TW" b="1" dirty="0" smtClean="0">
                <a:solidFill>
                  <a:srgbClr val="0000FF"/>
                </a:solidFill>
                <a:latin typeface="+mj-ea"/>
                <a:ea typeface="+mj-ea"/>
              </a:rPr>
              <a:t>)</a:t>
            </a:r>
            <a:endParaRPr lang="zh-TW" altLang="en-US" b="1" dirty="0">
              <a:solidFill>
                <a:srgbClr val="0000FF"/>
              </a:solidFill>
              <a:latin typeface="+mj-ea"/>
              <a:ea typeface="+mj-ea"/>
            </a:endParaRPr>
          </a:p>
          <a:p>
            <a:pPr>
              <a:defRPr/>
            </a:pPr>
            <a:endParaRPr lang="zh-TW" altLang="en-US" b="1" dirty="0">
              <a:solidFill>
                <a:srgbClr val="0000FF"/>
              </a:solidFill>
            </a:endParaRPr>
          </a:p>
        </p:txBody>
      </p:sp>
      <p:sp>
        <p:nvSpPr>
          <p:cNvPr id="4" name="內容版面配置區 3"/>
          <p:cNvSpPr>
            <a:spLocks noGrp="1"/>
          </p:cNvSpPr>
          <p:nvPr>
            <p:ph sz="half" idx="2"/>
          </p:nvPr>
        </p:nvSpPr>
        <p:spPr>
          <a:xfrm>
            <a:off x="4932363" y="1125538"/>
            <a:ext cx="3887787" cy="5000625"/>
          </a:xfrm>
        </p:spPr>
        <p:txBody>
          <a:bodyPr>
            <a:normAutofit fontScale="85000" lnSpcReduction="20000"/>
          </a:bodyPr>
          <a:lstStyle/>
          <a:p>
            <a:pPr marL="0" indent="0" algn="ctr">
              <a:buFont typeface="Wingdings" panose="05000000000000000000" pitchFamily="2" charset="2"/>
              <a:buNone/>
              <a:defRPr/>
            </a:pPr>
            <a:r>
              <a:rPr lang="zh-TW" altLang="en-US" b="1" u="sng" dirty="0">
                <a:solidFill>
                  <a:srgbClr val="0000FF"/>
                </a:solidFill>
              </a:rPr>
              <a:t>評分及格最低標</a:t>
            </a:r>
            <a:endParaRPr lang="en-US" altLang="zh-TW" b="1" u="sng" dirty="0" smtClean="0">
              <a:solidFill>
                <a:srgbClr val="0000FF"/>
              </a:solidFill>
            </a:endParaRPr>
          </a:p>
          <a:p>
            <a:pPr>
              <a:buFont typeface="Wingdings" panose="05000000000000000000" pitchFamily="2" charset="2"/>
              <a:buChar char="p"/>
              <a:defRPr/>
            </a:pPr>
            <a:r>
              <a:rPr lang="zh-TW" altLang="en-US" b="1" dirty="0" smtClean="0"/>
              <a:t>以投標廠商的特性</a:t>
            </a:r>
            <a:r>
              <a:rPr lang="zh-TW" altLang="en-US" b="1" dirty="0"/>
              <a:t>及</a:t>
            </a:r>
            <a:r>
              <a:rPr lang="zh-TW" altLang="en-US" b="1" dirty="0" smtClean="0"/>
              <a:t>經歷</a:t>
            </a:r>
            <a:r>
              <a:rPr lang="en-US" altLang="zh-TW" b="1" dirty="0" smtClean="0"/>
              <a:t/>
            </a:r>
            <a:br>
              <a:rPr lang="en-US" altLang="zh-TW" b="1" dirty="0" smtClean="0"/>
            </a:br>
            <a:r>
              <a:rPr lang="zh-TW" altLang="en-US" b="1" dirty="0" smtClean="0"/>
              <a:t>，</a:t>
            </a:r>
            <a:r>
              <a:rPr lang="zh-TW" altLang="en-US" b="1" dirty="0"/>
              <a:t>得就</a:t>
            </a:r>
            <a:r>
              <a:rPr lang="zh-TW" altLang="en-US" b="1" dirty="0" smtClean="0"/>
              <a:t>下列</a:t>
            </a:r>
            <a:r>
              <a:rPr lang="zh-TW" altLang="zh-TW" b="1" dirty="0"/>
              <a:t>評選項目及子項</a:t>
            </a:r>
            <a:r>
              <a:rPr lang="zh-TW" altLang="en-US" b="1" dirty="0" smtClean="0"/>
              <a:t>事項</a:t>
            </a:r>
            <a:r>
              <a:rPr lang="zh-TW" altLang="en-US" b="1" dirty="0"/>
              <a:t>擇定之</a:t>
            </a:r>
            <a:r>
              <a:rPr lang="zh-TW" altLang="en-US" b="1" dirty="0" smtClean="0">
                <a:latin typeface="PMingLiU" panose="02020500000000000000" pitchFamily="18" charset="-120"/>
                <a:ea typeface="PMingLiU" panose="02020500000000000000" pitchFamily="18" charset="-120"/>
              </a:rPr>
              <a:t>：</a:t>
            </a:r>
            <a:endParaRPr lang="en-US" altLang="zh-TW" b="1" dirty="0" smtClean="0"/>
          </a:p>
          <a:p>
            <a:pPr>
              <a:defRPr/>
            </a:pPr>
            <a:r>
              <a:rPr lang="zh-TW" altLang="en-US" b="1" dirty="0" smtClean="0"/>
              <a:t>經驗</a:t>
            </a:r>
            <a:endParaRPr lang="en-US" altLang="zh-TW" b="1" dirty="0" smtClean="0"/>
          </a:p>
          <a:p>
            <a:pPr>
              <a:defRPr/>
            </a:pPr>
            <a:r>
              <a:rPr lang="zh-TW" altLang="en-US" b="1" dirty="0" smtClean="0"/>
              <a:t>能力</a:t>
            </a:r>
            <a:endParaRPr lang="en-US" altLang="zh-TW" b="1" dirty="0" smtClean="0"/>
          </a:p>
          <a:p>
            <a:pPr>
              <a:defRPr/>
            </a:pPr>
            <a:r>
              <a:rPr lang="zh-TW" altLang="en-US" b="1" dirty="0" smtClean="0"/>
              <a:t>過去</a:t>
            </a:r>
            <a:r>
              <a:rPr lang="zh-TW" altLang="en-US" b="1" dirty="0"/>
              <a:t>履約</a:t>
            </a:r>
            <a:r>
              <a:rPr lang="zh-TW" altLang="en-US" b="1" dirty="0" smtClean="0"/>
              <a:t>紀錄</a:t>
            </a:r>
            <a:endParaRPr lang="en-US" altLang="zh-TW" b="1" dirty="0" smtClean="0"/>
          </a:p>
          <a:p>
            <a:pPr>
              <a:defRPr/>
            </a:pPr>
            <a:r>
              <a:rPr lang="zh-TW" altLang="en-US" b="1" dirty="0" smtClean="0"/>
              <a:t>獎懲情形</a:t>
            </a:r>
            <a:endParaRPr lang="en-US" altLang="zh-TW" b="1" dirty="0" smtClean="0"/>
          </a:p>
          <a:p>
            <a:pPr>
              <a:defRPr/>
            </a:pPr>
            <a:r>
              <a:rPr lang="zh-TW" altLang="en-US" b="1" dirty="0" smtClean="0"/>
              <a:t>財務狀況</a:t>
            </a:r>
            <a:endParaRPr lang="en-US" altLang="zh-TW" b="1" dirty="0" smtClean="0"/>
          </a:p>
          <a:p>
            <a:pPr>
              <a:defRPr/>
            </a:pPr>
            <a:r>
              <a:rPr lang="zh-TW" altLang="en-US" b="1" dirty="0" smtClean="0">
                <a:solidFill>
                  <a:srgbClr val="0000FF"/>
                </a:solidFill>
              </a:rPr>
              <a:t>主要設備材料</a:t>
            </a:r>
            <a:r>
              <a:rPr lang="en-US" altLang="zh-TW" b="1" dirty="0" smtClean="0">
                <a:solidFill>
                  <a:srgbClr val="0000FF"/>
                </a:solidFill>
              </a:rPr>
              <a:t>(</a:t>
            </a:r>
            <a:r>
              <a:rPr lang="zh-TW" altLang="en-US" b="1" dirty="0" smtClean="0">
                <a:solidFill>
                  <a:srgbClr val="0000FF"/>
                </a:solidFill>
              </a:rPr>
              <a:t>廠牌型號</a:t>
            </a:r>
            <a:r>
              <a:rPr lang="en-US" altLang="zh-TW" b="1" dirty="0" smtClean="0">
                <a:solidFill>
                  <a:srgbClr val="0000FF"/>
                </a:solidFill>
              </a:rPr>
              <a:t>)</a:t>
            </a:r>
          </a:p>
          <a:p>
            <a:pPr>
              <a:defRPr/>
            </a:pPr>
            <a:r>
              <a:rPr lang="en-US" altLang="zh-TW" b="1" dirty="0" smtClean="0"/>
              <a:t>(</a:t>
            </a:r>
            <a:r>
              <a:rPr lang="zh-TW" altLang="en-US" b="1" dirty="0" smtClean="0"/>
              <a:t>不良廠商紀錄</a:t>
            </a:r>
            <a:r>
              <a:rPr lang="en-US" altLang="zh-TW" b="1" dirty="0" smtClean="0"/>
              <a:t>)</a:t>
            </a:r>
          </a:p>
          <a:p>
            <a:pPr>
              <a:defRPr/>
            </a:pPr>
            <a:r>
              <a:rPr lang="en-US" altLang="zh-TW" b="1" dirty="0" smtClean="0"/>
              <a:t>(</a:t>
            </a:r>
            <a:r>
              <a:rPr lang="zh-TW" altLang="en-US" b="1" dirty="0" smtClean="0"/>
              <a:t>主要設備材料之廠牌</a:t>
            </a:r>
            <a:r>
              <a:rPr lang="en-US" altLang="zh-TW" b="1" dirty="0" smtClean="0"/>
              <a:t>)…</a:t>
            </a:r>
          </a:p>
          <a:p>
            <a:pPr marL="0" indent="0">
              <a:buFont typeface="Wingdings" panose="05000000000000000000" pitchFamily="2" charset="2"/>
              <a:buNone/>
              <a:defRPr/>
            </a:pPr>
            <a:r>
              <a:rPr lang="en-US" altLang="zh-TW" b="1" dirty="0" smtClean="0"/>
              <a:t>(</a:t>
            </a:r>
            <a:r>
              <a:rPr lang="zh-TW" altLang="en-US" b="1" dirty="0">
                <a:latin typeface="+mj-ea"/>
                <a:ea typeface="+mj-ea"/>
              </a:rPr>
              <a:t>工程會</a:t>
            </a:r>
            <a:r>
              <a:rPr lang="en-US" altLang="zh-TW" b="1" dirty="0">
                <a:latin typeface="+mj-ea"/>
                <a:ea typeface="+mj-ea"/>
              </a:rPr>
              <a:t>101</a:t>
            </a:r>
            <a:r>
              <a:rPr lang="zh-TW" altLang="en-US" b="1" dirty="0">
                <a:latin typeface="+mj-ea"/>
                <a:ea typeface="+mj-ea"/>
              </a:rPr>
              <a:t>年</a:t>
            </a:r>
            <a:r>
              <a:rPr lang="en-US" altLang="zh-TW" b="1" dirty="0">
                <a:latin typeface="+mj-ea"/>
                <a:ea typeface="+mj-ea"/>
              </a:rPr>
              <a:t>03</a:t>
            </a:r>
            <a:r>
              <a:rPr lang="zh-TW" altLang="en-US" b="1" dirty="0">
                <a:latin typeface="+mj-ea"/>
                <a:ea typeface="+mj-ea"/>
              </a:rPr>
              <a:t>月</a:t>
            </a:r>
            <a:r>
              <a:rPr lang="en-US" altLang="zh-TW" b="1" dirty="0">
                <a:latin typeface="+mj-ea"/>
                <a:ea typeface="+mj-ea"/>
              </a:rPr>
              <a:t>03</a:t>
            </a:r>
            <a:r>
              <a:rPr lang="zh-TW" altLang="en-US" b="1" dirty="0">
                <a:latin typeface="+mj-ea"/>
                <a:ea typeface="+mj-ea"/>
              </a:rPr>
              <a:t>日工程企字第</a:t>
            </a:r>
            <a:r>
              <a:rPr lang="en-US" altLang="zh-TW" b="1" dirty="0">
                <a:latin typeface="+mj-ea"/>
                <a:ea typeface="+mj-ea"/>
              </a:rPr>
              <a:t>10100073930</a:t>
            </a:r>
            <a:r>
              <a:rPr lang="zh-TW" altLang="en-US" b="1" dirty="0">
                <a:latin typeface="+mj-ea"/>
                <a:ea typeface="+mj-ea"/>
              </a:rPr>
              <a:t>號</a:t>
            </a:r>
            <a:r>
              <a:rPr lang="zh-TW" altLang="en-US" b="1" dirty="0" smtClean="0">
                <a:latin typeface="+mj-ea"/>
                <a:ea typeface="+mj-ea"/>
              </a:rPr>
              <a:t>函</a:t>
            </a:r>
            <a:r>
              <a:rPr lang="en-US" altLang="zh-TW" b="1" dirty="0" smtClean="0">
                <a:latin typeface="+mj-ea"/>
                <a:ea typeface="+mj-ea"/>
              </a:rPr>
              <a:t>)</a:t>
            </a:r>
            <a:endParaRPr lang="zh-TW" altLang="en-US" b="1" dirty="0">
              <a:latin typeface="+mj-ea"/>
              <a:ea typeface="+mj-ea"/>
            </a:endParaRPr>
          </a:p>
        </p:txBody>
      </p:sp>
      <p:sp>
        <p:nvSpPr>
          <p:cNvPr id="6" name="投影片編號版面配置區 5"/>
          <p:cNvSpPr>
            <a:spLocks noGrp="1"/>
          </p:cNvSpPr>
          <p:nvPr>
            <p:ph type="sldNum" sz="quarter" idx="12"/>
          </p:nvPr>
        </p:nvSpPr>
        <p:spPr/>
        <p:txBody>
          <a:bodyPr/>
          <a:lstStyle/>
          <a:p>
            <a:fld id="{1118FB7C-3051-423D-B140-B22D31D849CF}" type="slidenum">
              <a:rPr lang="zh-TW" altLang="en-US" smtClean="0"/>
              <a:pPr/>
              <a:t>221</a:t>
            </a:fld>
            <a:endParaRPr lang="zh-TW" altLang="en-US"/>
          </a:p>
        </p:txBody>
      </p:sp>
    </p:spTree>
    <p:extLst>
      <p:ext uri="{BB962C8B-B14F-4D97-AF65-F5344CB8AC3E}">
        <p14:creationId xmlns:p14="http://schemas.microsoft.com/office/powerpoint/2010/main" val="569887582"/>
      </p:ext>
    </p:extLst>
  </p:cSld>
  <p:clrMapOvr>
    <a:masterClrMapping/>
  </p:clrMapOvr>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2"/>
          <p:cNvSpPr>
            <a:spLocks noGrp="1" noChangeArrowheads="1"/>
          </p:cNvSpPr>
          <p:nvPr>
            <p:ph type="title"/>
          </p:nvPr>
        </p:nvSpPr>
        <p:spPr>
          <a:xfrm>
            <a:off x="468313" y="404813"/>
            <a:ext cx="8351837" cy="927100"/>
          </a:xfrm>
        </p:spPr>
        <p:txBody>
          <a:bodyPr/>
          <a:lstStyle/>
          <a:p>
            <a:pPr algn="ctr" eaLnBrk="1" hangingPunct="1"/>
            <a:r>
              <a:rPr lang="zh-TW" altLang="en-US" sz="4000" b="1" smtClean="0">
                <a:solidFill>
                  <a:srgbClr val="FF0000"/>
                </a:solidFill>
              </a:rPr>
              <a:t>評選項目及其子項常見缺失事項</a:t>
            </a:r>
          </a:p>
        </p:txBody>
      </p:sp>
      <p:sp>
        <p:nvSpPr>
          <p:cNvPr id="89091" name="Rectangle 3"/>
          <p:cNvSpPr>
            <a:spLocks noGrp="1" noChangeArrowheads="1"/>
          </p:cNvSpPr>
          <p:nvPr>
            <p:ph type="body" idx="1"/>
          </p:nvPr>
        </p:nvSpPr>
        <p:spPr>
          <a:xfrm>
            <a:off x="446088" y="1052513"/>
            <a:ext cx="8229600" cy="5095875"/>
          </a:xfrm>
        </p:spPr>
        <p:txBody>
          <a:bodyPr>
            <a:noAutofit/>
          </a:bodyPr>
          <a:lstStyle/>
          <a:p>
            <a:pPr>
              <a:lnSpc>
                <a:spcPts val="2700"/>
              </a:lnSpc>
              <a:spcBef>
                <a:spcPts val="0"/>
              </a:spcBef>
              <a:defRPr/>
            </a:pPr>
            <a:r>
              <a:rPr lang="zh-TW" altLang="zh-TW" sz="2400" b="1" dirty="0">
                <a:solidFill>
                  <a:srgbClr val="FF0000"/>
                </a:solidFill>
                <a:latin typeface="+mj-ea"/>
                <a:ea typeface="+mj-ea"/>
              </a:rPr>
              <a:t>訂定評選項目及子</a:t>
            </a:r>
            <a:r>
              <a:rPr lang="zh-TW" altLang="zh-TW" sz="2400" b="1" dirty="0" smtClean="0">
                <a:solidFill>
                  <a:srgbClr val="FF0000"/>
                </a:solidFill>
                <a:latin typeface="+mj-ea"/>
                <a:ea typeface="+mj-ea"/>
              </a:rPr>
              <a:t>項，</a:t>
            </a:r>
            <a:r>
              <a:rPr lang="zh-TW" altLang="en-US" sz="2400" b="1" dirty="0" smtClean="0">
                <a:solidFill>
                  <a:srgbClr val="FF0000"/>
                </a:solidFill>
                <a:latin typeface="+mj-ea"/>
                <a:ea typeface="+mj-ea"/>
              </a:rPr>
              <a:t>未見其子項分別給予配分</a:t>
            </a:r>
            <a:endParaRPr lang="en-US" altLang="zh-TW" sz="2400" b="1" dirty="0" smtClean="0">
              <a:solidFill>
                <a:srgbClr val="FF0000"/>
              </a:solidFill>
              <a:latin typeface="+mj-ea"/>
              <a:ea typeface="+mj-ea"/>
            </a:endParaRPr>
          </a:p>
          <a:p>
            <a:pPr>
              <a:lnSpc>
                <a:spcPts val="2700"/>
              </a:lnSpc>
              <a:spcBef>
                <a:spcPts val="0"/>
              </a:spcBef>
              <a:defRPr/>
            </a:pPr>
            <a:r>
              <a:rPr lang="zh-TW" altLang="zh-TW" sz="2400" b="1" dirty="0">
                <a:solidFill>
                  <a:srgbClr val="0000FF"/>
                </a:solidFill>
                <a:latin typeface="+mj-ea"/>
                <a:ea typeface="+mj-ea"/>
              </a:rPr>
              <a:t>最有利標評選</a:t>
            </a:r>
            <a:r>
              <a:rPr lang="zh-TW" altLang="zh-TW" sz="2400" b="1" dirty="0" smtClean="0">
                <a:solidFill>
                  <a:srgbClr val="0000FF"/>
                </a:solidFill>
                <a:latin typeface="+mj-ea"/>
                <a:ea typeface="+mj-ea"/>
              </a:rPr>
              <a:t>辦法</a:t>
            </a:r>
            <a:r>
              <a:rPr lang="zh-TW" altLang="en-US" sz="2400" b="1" dirty="0">
                <a:latin typeface="+mj-ea"/>
                <a:ea typeface="+mj-ea"/>
              </a:rPr>
              <a:t>：</a:t>
            </a:r>
            <a:endParaRPr lang="zh-TW" altLang="zh-TW" sz="2400" b="1" dirty="0">
              <a:solidFill>
                <a:srgbClr val="0000FF"/>
              </a:solidFill>
              <a:latin typeface="+mj-ea"/>
              <a:ea typeface="+mj-ea"/>
            </a:endParaRPr>
          </a:p>
          <a:p>
            <a:pPr>
              <a:lnSpc>
                <a:spcPts val="2700"/>
              </a:lnSpc>
              <a:spcBef>
                <a:spcPts val="0"/>
              </a:spcBef>
              <a:buFont typeface="Arial" panose="020B0604020202020204" pitchFamily="34" charset="0"/>
              <a:buChar char="•"/>
              <a:defRPr/>
            </a:pPr>
            <a:r>
              <a:rPr lang="zh-TW" altLang="zh-TW" sz="2400" b="1" dirty="0" smtClean="0">
                <a:solidFill>
                  <a:srgbClr val="CC0000"/>
                </a:solidFill>
                <a:latin typeface="+mj-ea"/>
                <a:ea typeface="+mj-ea"/>
              </a:rPr>
              <a:t>第</a:t>
            </a:r>
            <a:r>
              <a:rPr lang="zh-TW" altLang="en-US" sz="2400" b="1" dirty="0" smtClean="0">
                <a:solidFill>
                  <a:srgbClr val="CC0000"/>
                </a:solidFill>
                <a:latin typeface="+mj-ea"/>
                <a:ea typeface="+mj-ea"/>
              </a:rPr>
              <a:t> </a:t>
            </a:r>
            <a:r>
              <a:rPr lang="zh-TW" altLang="zh-TW" sz="2400" b="1" dirty="0" smtClean="0">
                <a:solidFill>
                  <a:srgbClr val="CC0000"/>
                </a:solidFill>
                <a:latin typeface="+mj-ea"/>
                <a:ea typeface="+mj-ea"/>
              </a:rPr>
              <a:t>七</a:t>
            </a:r>
            <a:r>
              <a:rPr lang="zh-TW" altLang="en-US" sz="2400" b="1" dirty="0" smtClean="0">
                <a:solidFill>
                  <a:srgbClr val="CC0000"/>
                </a:solidFill>
                <a:latin typeface="+mj-ea"/>
                <a:ea typeface="+mj-ea"/>
              </a:rPr>
              <a:t> </a:t>
            </a:r>
            <a:r>
              <a:rPr lang="zh-TW" altLang="zh-TW" sz="2400" b="1" dirty="0" smtClean="0">
                <a:solidFill>
                  <a:srgbClr val="CC0000"/>
                </a:solidFill>
                <a:latin typeface="+mj-ea"/>
                <a:ea typeface="+mj-ea"/>
              </a:rPr>
              <a:t>條</a:t>
            </a:r>
            <a:r>
              <a:rPr lang="zh-TW" altLang="en-US" sz="2400" b="1" dirty="0" smtClean="0">
                <a:solidFill>
                  <a:srgbClr val="CC0000"/>
                </a:solidFill>
                <a:latin typeface="+mj-ea"/>
                <a:ea typeface="+mj-ea"/>
              </a:rPr>
              <a:t>：</a:t>
            </a:r>
            <a:r>
              <a:rPr lang="en-US" altLang="zh-TW" sz="2400" b="1" dirty="0" smtClean="0">
                <a:latin typeface="+mj-ea"/>
                <a:ea typeface="+mj-ea"/>
              </a:rPr>
              <a:t/>
            </a:r>
            <a:br>
              <a:rPr lang="en-US" altLang="zh-TW" sz="2400" b="1" dirty="0" smtClean="0">
                <a:latin typeface="+mj-ea"/>
                <a:ea typeface="+mj-ea"/>
              </a:rPr>
            </a:br>
            <a:r>
              <a:rPr lang="zh-TW" altLang="zh-TW" sz="2400" b="1" dirty="0" smtClean="0">
                <a:latin typeface="+mj-ea"/>
                <a:ea typeface="+mj-ea"/>
              </a:rPr>
              <a:t>機關</a:t>
            </a:r>
            <a:r>
              <a:rPr lang="zh-TW" altLang="zh-TW" sz="2400" b="1" dirty="0">
                <a:latin typeface="+mj-ea"/>
                <a:ea typeface="+mj-ea"/>
              </a:rPr>
              <a:t>訂定</a:t>
            </a:r>
            <a:r>
              <a:rPr lang="zh-TW" altLang="zh-TW" sz="2400" b="1" dirty="0">
                <a:solidFill>
                  <a:srgbClr val="0000FF"/>
                </a:solidFill>
                <a:latin typeface="+mj-ea"/>
                <a:ea typeface="+mj-ea"/>
              </a:rPr>
              <a:t>評選項目及子項之配分或權重，應能適當反應該項目或子項之重要性</a:t>
            </a:r>
            <a:r>
              <a:rPr lang="zh-TW" altLang="zh-TW" sz="2400" b="1" dirty="0">
                <a:latin typeface="+mj-ea"/>
                <a:ea typeface="+mj-ea"/>
              </a:rPr>
              <a:t>。</a:t>
            </a:r>
          </a:p>
          <a:p>
            <a:pPr latinLnBrk="1">
              <a:lnSpc>
                <a:spcPts val="2700"/>
              </a:lnSpc>
              <a:spcBef>
                <a:spcPts val="0"/>
              </a:spcBef>
              <a:buFont typeface="Arial" panose="020B0604020202020204" pitchFamily="34" charset="0"/>
              <a:buChar char="•"/>
              <a:defRPr/>
            </a:pPr>
            <a:r>
              <a:rPr lang="zh-TW" altLang="zh-TW" sz="2400" b="1" dirty="0">
                <a:solidFill>
                  <a:srgbClr val="CC0000"/>
                </a:solidFill>
                <a:latin typeface="+mj-ea"/>
                <a:ea typeface="+mj-ea"/>
              </a:rPr>
              <a:t>第</a:t>
            </a:r>
            <a:r>
              <a:rPr lang="zh-TW" altLang="en-US" sz="2400" b="1" dirty="0">
                <a:solidFill>
                  <a:srgbClr val="CC0000"/>
                </a:solidFill>
                <a:latin typeface="+mj-ea"/>
                <a:ea typeface="+mj-ea"/>
              </a:rPr>
              <a:t> </a:t>
            </a:r>
            <a:r>
              <a:rPr lang="zh-TW" altLang="zh-TW" sz="2400" b="1" dirty="0">
                <a:solidFill>
                  <a:srgbClr val="CC0000"/>
                </a:solidFill>
                <a:latin typeface="+mj-ea"/>
                <a:ea typeface="+mj-ea"/>
              </a:rPr>
              <a:t>十一</a:t>
            </a:r>
            <a:r>
              <a:rPr lang="zh-TW" altLang="en-US" sz="2400" b="1" dirty="0">
                <a:solidFill>
                  <a:srgbClr val="CC0000"/>
                </a:solidFill>
                <a:latin typeface="+mj-ea"/>
                <a:ea typeface="+mj-ea"/>
              </a:rPr>
              <a:t> </a:t>
            </a:r>
            <a:r>
              <a:rPr lang="zh-TW" altLang="zh-TW" sz="2400" b="1" dirty="0">
                <a:solidFill>
                  <a:srgbClr val="CC0000"/>
                </a:solidFill>
                <a:latin typeface="+mj-ea"/>
                <a:ea typeface="+mj-ea"/>
              </a:rPr>
              <a:t>條</a:t>
            </a:r>
            <a:r>
              <a:rPr lang="zh-TW" altLang="en-US" sz="2400" b="1" dirty="0">
                <a:solidFill>
                  <a:srgbClr val="CC0000"/>
                </a:solidFill>
                <a:latin typeface="+mj-ea"/>
                <a:ea typeface="+mj-ea"/>
              </a:rPr>
              <a:t>：</a:t>
            </a:r>
            <a:r>
              <a:rPr lang="en-US" altLang="zh-TW" sz="2400" b="1" dirty="0" smtClean="0">
                <a:latin typeface="+mj-ea"/>
                <a:ea typeface="+mj-ea"/>
              </a:rPr>
              <a:t/>
            </a:r>
            <a:br>
              <a:rPr lang="en-US" altLang="zh-TW" sz="2400" b="1" dirty="0" smtClean="0">
                <a:latin typeface="+mj-ea"/>
                <a:ea typeface="+mj-ea"/>
              </a:rPr>
            </a:br>
            <a:r>
              <a:rPr lang="zh-TW" altLang="zh-TW" sz="2400" b="1" dirty="0" smtClean="0">
                <a:latin typeface="+mj-ea"/>
                <a:ea typeface="+mj-ea"/>
              </a:rPr>
              <a:t>機關</a:t>
            </a:r>
            <a:r>
              <a:rPr lang="zh-TW" altLang="zh-TW" sz="2400" b="1" dirty="0">
                <a:latin typeface="+mj-ea"/>
                <a:ea typeface="+mj-ea"/>
              </a:rPr>
              <a:t>評定最有利標，應依下列方式之一辦理，並載明於招標文件</a:t>
            </a:r>
            <a:r>
              <a:rPr lang="zh-TW" altLang="zh-TW" sz="2400" b="1" dirty="0" smtClean="0">
                <a:latin typeface="+mj-ea"/>
                <a:ea typeface="+mj-ea"/>
              </a:rPr>
              <a:t>：一</a:t>
            </a:r>
            <a:r>
              <a:rPr lang="zh-TW" altLang="zh-TW" sz="2400" b="1" dirty="0">
                <a:latin typeface="+mj-ea"/>
                <a:ea typeface="+mj-ea"/>
              </a:rPr>
              <a:t>、總評分法</a:t>
            </a:r>
            <a:r>
              <a:rPr lang="zh-TW" altLang="zh-TW" sz="2400" b="1" dirty="0" smtClean="0">
                <a:latin typeface="+mj-ea"/>
                <a:ea typeface="+mj-ea"/>
              </a:rPr>
              <a:t>。二</a:t>
            </a:r>
            <a:r>
              <a:rPr lang="zh-TW" altLang="zh-TW" sz="2400" b="1" dirty="0">
                <a:latin typeface="+mj-ea"/>
                <a:ea typeface="+mj-ea"/>
              </a:rPr>
              <a:t>、評分單價法</a:t>
            </a:r>
            <a:r>
              <a:rPr lang="zh-TW" altLang="zh-TW" sz="2400" b="1" dirty="0" smtClean="0">
                <a:latin typeface="+mj-ea"/>
                <a:ea typeface="+mj-ea"/>
              </a:rPr>
              <a:t>。三</a:t>
            </a:r>
            <a:r>
              <a:rPr lang="zh-TW" altLang="zh-TW" sz="2400" b="1" dirty="0">
                <a:latin typeface="+mj-ea"/>
                <a:ea typeface="+mj-ea"/>
              </a:rPr>
              <a:t>、序位法</a:t>
            </a:r>
            <a:r>
              <a:rPr lang="zh-TW" altLang="zh-TW" sz="2400" b="1" dirty="0" smtClean="0">
                <a:latin typeface="+mj-ea"/>
                <a:ea typeface="+mj-ea"/>
              </a:rPr>
              <a:t>。四</a:t>
            </a:r>
            <a:r>
              <a:rPr lang="zh-TW" altLang="zh-TW" sz="2400" b="1" dirty="0">
                <a:latin typeface="+mj-ea"/>
                <a:ea typeface="+mj-ea"/>
              </a:rPr>
              <a:t>、其他經主管機關認定之方式</a:t>
            </a:r>
            <a:r>
              <a:rPr lang="zh-TW" altLang="zh-TW" sz="2400" b="1" dirty="0" smtClean="0">
                <a:latin typeface="+mj-ea"/>
                <a:ea typeface="+mj-ea"/>
              </a:rPr>
              <a:t>。</a:t>
            </a:r>
            <a:r>
              <a:rPr lang="en-US" altLang="zh-TW" sz="2400" b="1" dirty="0" smtClean="0">
                <a:latin typeface="+mj-ea"/>
                <a:ea typeface="+mj-ea"/>
              </a:rPr>
              <a:t/>
            </a:r>
            <a:br>
              <a:rPr lang="en-US" altLang="zh-TW" sz="2400" b="1" dirty="0" smtClean="0">
                <a:latin typeface="+mj-ea"/>
                <a:ea typeface="+mj-ea"/>
              </a:rPr>
            </a:br>
            <a:r>
              <a:rPr lang="zh-TW" altLang="zh-TW" sz="2400" b="1" dirty="0" smtClean="0">
                <a:solidFill>
                  <a:srgbClr val="0000FF"/>
                </a:solidFill>
                <a:latin typeface="+mj-ea"/>
                <a:ea typeface="+mj-ea"/>
              </a:rPr>
              <a:t>前項</a:t>
            </a:r>
            <a:r>
              <a:rPr lang="zh-TW" altLang="zh-TW" sz="2400" b="1" dirty="0">
                <a:solidFill>
                  <a:srgbClr val="0000FF"/>
                </a:solidFill>
                <a:latin typeface="+mj-ea"/>
                <a:ea typeface="+mj-ea"/>
              </a:rPr>
              <a:t>評定方式，其分階段辦理評選及淘汰不合格廠商者，不得就分數或權重較低之階段先行評選；並以二階段為原則。</a:t>
            </a:r>
          </a:p>
          <a:p>
            <a:pPr>
              <a:lnSpc>
                <a:spcPts val="2700"/>
              </a:lnSpc>
              <a:spcBef>
                <a:spcPts val="0"/>
              </a:spcBef>
              <a:buFont typeface="Arial" panose="020B0604020202020204" pitchFamily="34" charset="0"/>
              <a:buChar char="•"/>
              <a:defRPr/>
            </a:pPr>
            <a:r>
              <a:rPr lang="zh-TW" altLang="zh-TW" sz="2400" b="1" dirty="0">
                <a:solidFill>
                  <a:srgbClr val="CC0000"/>
                </a:solidFill>
                <a:latin typeface="+mj-ea"/>
                <a:ea typeface="+mj-ea"/>
              </a:rPr>
              <a:t>第</a:t>
            </a:r>
            <a:r>
              <a:rPr lang="zh-TW" altLang="en-US" sz="2400" b="1" dirty="0">
                <a:solidFill>
                  <a:srgbClr val="CC0000"/>
                </a:solidFill>
                <a:latin typeface="+mj-ea"/>
                <a:ea typeface="+mj-ea"/>
              </a:rPr>
              <a:t> </a:t>
            </a:r>
            <a:r>
              <a:rPr lang="zh-TW" altLang="zh-TW" sz="2400" b="1" dirty="0">
                <a:solidFill>
                  <a:srgbClr val="CC0000"/>
                </a:solidFill>
                <a:latin typeface="+mj-ea"/>
                <a:ea typeface="+mj-ea"/>
              </a:rPr>
              <a:t>十八</a:t>
            </a:r>
            <a:r>
              <a:rPr lang="zh-TW" altLang="en-US" sz="2400" b="1" dirty="0">
                <a:solidFill>
                  <a:srgbClr val="CC0000"/>
                </a:solidFill>
                <a:latin typeface="+mj-ea"/>
                <a:ea typeface="+mj-ea"/>
              </a:rPr>
              <a:t> </a:t>
            </a:r>
            <a:r>
              <a:rPr lang="zh-TW" altLang="zh-TW" sz="2400" b="1" dirty="0">
                <a:solidFill>
                  <a:srgbClr val="CC0000"/>
                </a:solidFill>
                <a:latin typeface="+mj-ea"/>
                <a:ea typeface="+mj-ea"/>
              </a:rPr>
              <a:t>條</a:t>
            </a:r>
            <a:r>
              <a:rPr lang="zh-TW" altLang="en-US" sz="2400" b="1" dirty="0">
                <a:solidFill>
                  <a:srgbClr val="CC0000"/>
                </a:solidFill>
                <a:latin typeface="+mj-ea"/>
                <a:ea typeface="+mj-ea"/>
              </a:rPr>
              <a:t>：</a:t>
            </a:r>
            <a:r>
              <a:rPr lang="en-US" altLang="zh-TW" sz="2400" b="1" dirty="0" smtClean="0">
                <a:latin typeface="+mj-ea"/>
                <a:ea typeface="+mj-ea"/>
              </a:rPr>
              <a:t/>
            </a:r>
            <a:br>
              <a:rPr lang="en-US" altLang="zh-TW" sz="2400" b="1" dirty="0" smtClean="0">
                <a:latin typeface="+mj-ea"/>
                <a:ea typeface="+mj-ea"/>
              </a:rPr>
            </a:br>
            <a:r>
              <a:rPr lang="zh-TW" altLang="zh-TW" sz="2400" b="1" dirty="0" smtClean="0">
                <a:solidFill>
                  <a:srgbClr val="0000FF"/>
                </a:solidFill>
                <a:latin typeface="+mj-ea"/>
                <a:ea typeface="+mj-ea"/>
              </a:rPr>
              <a:t>公開</a:t>
            </a:r>
            <a:r>
              <a:rPr lang="zh-TW" altLang="zh-TW" sz="2400" b="1" dirty="0">
                <a:solidFill>
                  <a:srgbClr val="0000FF"/>
                </a:solidFill>
                <a:latin typeface="+mj-ea"/>
                <a:ea typeface="+mj-ea"/>
              </a:rPr>
              <a:t>招標及限制性招標，評選項目及子項之配分或權重，應載明於招標文件</a:t>
            </a:r>
            <a:r>
              <a:rPr lang="zh-TW" altLang="zh-TW" sz="2400" b="1" dirty="0" smtClean="0">
                <a:solidFill>
                  <a:srgbClr val="0000FF"/>
                </a:solidFill>
                <a:latin typeface="+mj-ea"/>
                <a:ea typeface="+mj-ea"/>
              </a:rPr>
              <a:t>。</a:t>
            </a:r>
            <a:r>
              <a:rPr lang="en-US" altLang="zh-TW" sz="2400" b="1" dirty="0" smtClean="0">
                <a:solidFill>
                  <a:srgbClr val="0000FF"/>
                </a:solidFill>
                <a:latin typeface="+mj-ea"/>
                <a:ea typeface="+mj-ea"/>
              </a:rPr>
              <a:t>…</a:t>
            </a:r>
            <a:endParaRPr lang="en-US" altLang="zh-TW" sz="2400" b="1" dirty="0">
              <a:latin typeface="+mj-ea"/>
              <a:ea typeface="+mj-ea"/>
            </a:endParaRPr>
          </a:p>
        </p:txBody>
      </p:sp>
      <p:sp>
        <p:nvSpPr>
          <p:cNvPr id="3" name="投影片編號版面配置區 2"/>
          <p:cNvSpPr>
            <a:spLocks noGrp="1"/>
          </p:cNvSpPr>
          <p:nvPr>
            <p:ph type="sldNum" sz="quarter" idx="12"/>
          </p:nvPr>
        </p:nvSpPr>
        <p:spPr/>
        <p:txBody>
          <a:bodyPr/>
          <a:lstStyle/>
          <a:p>
            <a:fld id="{1118FB7C-3051-423D-B140-B22D31D849CF}" type="slidenum">
              <a:rPr lang="zh-TW" altLang="en-US" smtClean="0"/>
              <a:pPr/>
              <a:t>222</a:t>
            </a:fld>
            <a:endParaRPr lang="zh-TW" altLang="en-US"/>
          </a:p>
        </p:txBody>
      </p:sp>
    </p:spTree>
    <p:extLst>
      <p:ext uri="{BB962C8B-B14F-4D97-AF65-F5344CB8AC3E}">
        <p14:creationId xmlns:p14="http://schemas.microsoft.com/office/powerpoint/2010/main" val="4279726930"/>
      </p:ext>
    </p:extLst>
  </p:cSld>
  <p:clrMapOvr>
    <a:masterClrMapping/>
  </p:clrMapOvr>
  <p:timing>
    <p:tnLst>
      <p:par>
        <p:cTn id="1" dur="indefinite" restart="never" nodeType="tmRoot"/>
      </p:par>
    </p:tnLst>
  </p:timing>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標題 1"/>
          <p:cNvSpPr>
            <a:spLocks noGrp="1"/>
          </p:cNvSpPr>
          <p:nvPr>
            <p:ph type="title"/>
          </p:nvPr>
        </p:nvSpPr>
        <p:spPr>
          <a:xfrm>
            <a:off x="468313" y="274638"/>
            <a:ext cx="8496300" cy="850900"/>
          </a:xfrm>
        </p:spPr>
        <p:txBody>
          <a:bodyPr/>
          <a:lstStyle/>
          <a:p>
            <a:r>
              <a:rPr lang="zh-TW" altLang="en-US" sz="3600" b="1" smtClean="0">
                <a:solidFill>
                  <a:srgbClr val="FF0000"/>
                </a:solidFill>
              </a:rPr>
              <a:t>議題</a:t>
            </a:r>
            <a:r>
              <a:rPr lang="en-US" altLang="zh-TW" sz="3600" b="1" smtClean="0">
                <a:solidFill>
                  <a:srgbClr val="FF0000"/>
                </a:solidFill>
              </a:rPr>
              <a:t>1</a:t>
            </a:r>
            <a:r>
              <a:rPr lang="zh-TW" altLang="en-US" sz="3600" b="1" smtClean="0">
                <a:solidFill>
                  <a:srgbClr val="FF0000"/>
                </a:solidFill>
                <a:latin typeface="新細明體" panose="02020500000000000000" pitchFamily="18" charset="-120"/>
                <a:ea typeface="新細明體" panose="02020500000000000000" pitchFamily="18" charset="-120"/>
              </a:rPr>
              <a:t>：</a:t>
            </a:r>
            <a:r>
              <a:rPr lang="zh-TW" altLang="en-US" sz="3600" b="1" smtClean="0">
                <a:solidFill>
                  <a:srgbClr val="FF0000"/>
                </a:solidFill>
              </a:rPr>
              <a:t>服務建議書與評選項目一致性</a:t>
            </a:r>
            <a:r>
              <a:rPr lang="en-US" altLang="zh-TW" sz="3600" b="1" smtClean="0">
                <a:solidFill>
                  <a:srgbClr val="FF0000"/>
                </a:solidFill>
              </a:rPr>
              <a:t>1</a:t>
            </a:r>
            <a:endParaRPr lang="zh-TW" altLang="en-US" sz="3600" b="1" smtClean="0">
              <a:solidFill>
                <a:srgbClr val="FF0000"/>
              </a:solidFill>
            </a:endParaRPr>
          </a:p>
        </p:txBody>
      </p:sp>
      <p:sp>
        <p:nvSpPr>
          <p:cNvPr id="129027" name="內容版面配置區 2"/>
          <p:cNvSpPr>
            <a:spLocks noGrp="1"/>
          </p:cNvSpPr>
          <p:nvPr>
            <p:ph sz="quarter" idx="1"/>
          </p:nvPr>
        </p:nvSpPr>
        <p:spPr>
          <a:xfrm>
            <a:off x="468313" y="1052513"/>
            <a:ext cx="8218487" cy="5078412"/>
          </a:xfrm>
        </p:spPr>
        <p:txBody>
          <a:bodyPr>
            <a:normAutofit lnSpcReduction="10000"/>
          </a:bodyPr>
          <a:lstStyle/>
          <a:p>
            <a:pPr latinLnBrk="1">
              <a:spcBef>
                <a:spcPct val="0"/>
              </a:spcBef>
              <a:defRPr/>
            </a:pPr>
            <a:r>
              <a:rPr lang="zh-TW" altLang="zh-TW" sz="2400" b="1" smtClean="0"/>
              <a:t>最有利標評選辦法第四條</a:t>
            </a:r>
            <a:r>
              <a:rPr lang="zh-TW" altLang="en-US" sz="2400" b="1" smtClean="0">
                <a:latin typeface="新細明體" panose="02020500000000000000" pitchFamily="18" charset="-120"/>
                <a:ea typeface="新細明體" panose="02020500000000000000" pitchFamily="18" charset="-120"/>
              </a:rPr>
              <a:t>：</a:t>
            </a:r>
            <a:r>
              <a:rPr lang="zh-TW" altLang="zh-TW" sz="2400" b="1" smtClean="0"/>
              <a:t>機關採最有利標決標者，除法令另有規定者外，</a:t>
            </a:r>
            <a:r>
              <a:rPr lang="zh-TW" altLang="zh-TW" sz="2400" b="1" smtClean="0">
                <a:solidFill>
                  <a:srgbClr val="0000FF"/>
                </a:solidFill>
              </a:rPr>
              <a:t>應於</a:t>
            </a:r>
            <a:r>
              <a:rPr lang="zh-TW" altLang="zh-TW" sz="2400" b="1" smtClean="0"/>
              <a:t>招標文件載明下列事項：</a:t>
            </a:r>
          </a:p>
          <a:p>
            <a:pPr latinLnBrk="1">
              <a:spcBef>
                <a:spcPct val="0"/>
              </a:spcBef>
              <a:buFont typeface="Wingdings" panose="05000000000000000000" pitchFamily="2" charset="2"/>
              <a:buChar char="p"/>
              <a:defRPr/>
            </a:pPr>
            <a:r>
              <a:rPr lang="zh-TW" altLang="zh-TW" sz="2400" b="1" smtClean="0"/>
              <a:t>一、</a:t>
            </a:r>
            <a:r>
              <a:rPr lang="zh-TW" altLang="zh-TW" sz="2400" b="1" smtClean="0">
                <a:solidFill>
                  <a:srgbClr val="FF0000"/>
                </a:solidFill>
              </a:rPr>
              <a:t>以合於招標文件規定之最有利標為得標廠商。</a:t>
            </a:r>
            <a:endParaRPr lang="en-US" altLang="zh-TW" sz="2400" b="1" smtClean="0">
              <a:solidFill>
                <a:srgbClr val="FF0000"/>
              </a:solidFill>
            </a:endParaRPr>
          </a:p>
          <a:p>
            <a:pPr latinLnBrk="1">
              <a:spcBef>
                <a:spcPct val="0"/>
              </a:spcBef>
              <a:buFont typeface="Wingdings" panose="05000000000000000000" pitchFamily="2" charset="2"/>
              <a:buChar char="p"/>
              <a:defRPr/>
            </a:pPr>
            <a:r>
              <a:rPr lang="zh-TW" altLang="zh-TW" sz="2400" b="1" smtClean="0"/>
              <a:t>二、評選項目及評審標準。其有子項者，亦應載明。</a:t>
            </a:r>
            <a:endParaRPr lang="en-US" altLang="zh-TW" sz="2400" b="1" smtClean="0"/>
          </a:p>
          <a:p>
            <a:pPr latinLnBrk="1">
              <a:spcBef>
                <a:spcPct val="0"/>
              </a:spcBef>
              <a:buFont typeface="Wingdings" panose="05000000000000000000" pitchFamily="2" charset="2"/>
              <a:buChar char="p"/>
              <a:defRPr/>
            </a:pPr>
            <a:r>
              <a:rPr lang="zh-TW" altLang="zh-TW" sz="2400" b="1" smtClean="0"/>
              <a:t>三、評定最有利標之方式。</a:t>
            </a:r>
            <a:endParaRPr lang="en-US" altLang="zh-TW" sz="2400" b="1" smtClean="0"/>
          </a:p>
          <a:p>
            <a:pPr latinLnBrk="1">
              <a:spcBef>
                <a:spcPct val="0"/>
              </a:spcBef>
              <a:buFont typeface="Wingdings" panose="05000000000000000000" pitchFamily="2" charset="2"/>
              <a:buChar char="p"/>
              <a:defRPr/>
            </a:pPr>
            <a:r>
              <a:rPr lang="zh-TW" altLang="zh-TW" sz="2400" b="1" smtClean="0"/>
              <a:t>四、</a:t>
            </a:r>
            <a:r>
              <a:rPr lang="zh-TW" altLang="zh-TW" sz="2400" b="1" smtClean="0">
                <a:solidFill>
                  <a:srgbClr val="FF0000"/>
                </a:solidFill>
              </a:rPr>
              <a:t>投標文件經審查合於招標文件規定者，始得為</a:t>
            </a:r>
            <a:r>
              <a:rPr lang="zh-TW" altLang="zh-TW" sz="2400" b="1" smtClean="0">
                <a:solidFill>
                  <a:srgbClr val="0000FF"/>
                </a:solidFill>
              </a:rPr>
              <a:t>協商及評選</a:t>
            </a:r>
            <a:r>
              <a:rPr lang="zh-TW" altLang="zh-TW" sz="2400" b="1" smtClean="0">
                <a:solidFill>
                  <a:srgbClr val="FF0000"/>
                </a:solidFill>
              </a:rPr>
              <a:t>之對象。</a:t>
            </a:r>
            <a:endParaRPr lang="en-US" altLang="zh-TW" sz="2400" b="1" smtClean="0">
              <a:solidFill>
                <a:srgbClr val="FF0000"/>
              </a:solidFill>
            </a:endParaRPr>
          </a:p>
          <a:p>
            <a:pPr latinLnBrk="1">
              <a:spcBef>
                <a:spcPct val="0"/>
              </a:spcBef>
              <a:buFont typeface="Wingdings" panose="05000000000000000000" pitchFamily="2" charset="2"/>
              <a:buChar char="p"/>
              <a:defRPr/>
            </a:pPr>
            <a:r>
              <a:rPr lang="zh-TW" altLang="zh-TW" sz="2400" b="1" smtClean="0"/>
              <a:t>五、得採行協商措施者，協商時得更改之項目。</a:t>
            </a:r>
            <a:endParaRPr lang="en-US" altLang="zh-TW" sz="2400" b="1" smtClean="0"/>
          </a:p>
          <a:p>
            <a:pPr latinLnBrk="1">
              <a:spcBef>
                <a:spcPct val="0"/>
              </a:spcBef>
              <a:buFont typeface="Wingdings" panose="05000000000000000000" pitchFamily="2" charset="2"/>
              <a:buChar char="p"/>
              <a:defRPr/>
            </a:pPr>
            <a:r>
              <a:rPr lang="zh-TW" altLang="zh-TW" sz="2400" b="1" smtClean="0"/>
              <a:t>六、有應予淘汰或不予評比之情形者，其情形。</a:t>
            </a:r>
            <a:endParaRPr lang="en-US" altLang="zh-TW" sz="2400" b="1" smtClean="0"/>
          </a:p>
          <a:p>
            <a:pPr latinLnBrk="1">
              <a:spcBef>
                <a:spcPct val="0"/>
              </a:spcBef>
              <a:buFont typeface="Wingdings" panose="05000000000000000000" pitchFamily="2" charset="2"/>
              <a:buChar char="p"/>
              <a:defRPr/>
            </a:pPr>
            <a:r>
              <a:rPr lang="zh-TW" altLang="zh-TW" sz="2400" b="1" smtClean="0"/>
              <a:t>七、</a:t>
            </a:r>
            <a:r>
              <a:rPr lang="zh-TW" altLang="zh-TW" sz="2400" b="1" smtClean="0">
                <a:solidFill>
                  <a:srgbClr val="FF0000"/>
                </a:solidFill>
              </a:rPr>
              <a:t>投標文件有依評選項目分別標示及編頁之必要者，其情形。</a:t>
            </a:r>
            <a:endParaRPr lang="en-US" altLang="zh-TW" sz="2400" b="1" smtClean="0">
              <a:solidFill>
                <a:srgbClr val="FF0000"/>
              </a:solidFill>
            </a:endParaRPr>
          </a:p>
          <a:p>
            <a:pPr latinLnBrk="1">
              <a:spcBef>
                <a:spcPct val="0"/>
              </a:spcBef>
              <a:buFont typeface="Wingdings" panose="05000000000000000000" pitchFamily="2" charset="2"/>
              <a:buChar char="p"/>
              <a:defRPr/>
            </a:pPr>
            <a:r>
              <a:rPr lang="zh-TW" altLang="zh-TW" sz="2400" b="1" smtClean="0"/>
              <a:t>八、其他必要事項。</a:t>
            </a:r>
            <a:r>
              <a:rPr lang="en-US" altLang="zh-TW" sz="2400" b="1" smtClean="0"/>
              <a:t/>
            </a:r>
            <a:br>
              <a:rPr lang="en-US" altLang="zh-TW" sz="2400" b="1" smtClean="0"/>
            </a:br>
            <a:r>
              <a:rPr lang="en-US" altLang="zh-TW" sz="2400" b="1" smtClean="0"/>
              <a:t>【</a:t>
            </a:r>
            <a:r>
              <a:rPr lang="zh-TW" altLang="en-US" sz="2400" b="1" smtClean="0"/>
              <a:t>註</a:t>
            </a:r>
            <a:r>
              <a:rPr lang="en-US" altLang="zh-TW" sz="2400" b="1" smtClean="0"/>
              <a:t>】</a:t>
            </a:r>
            <a:r>
              <a:rPr lang="zh-TW" altLang="en-US" sz="2400" b="1" smtClean="0"/>
              <a:t>投標廠商如有與上揭規定不符者，得依採購法第</a:t>
            </a:r>
            <a:r>
              <a:rPr lang="en-US" altLang="zh-TW" sz="2400" b="1" smtClean="0"/>
              <a:t>50</a:t>
            </a:r>
            <a:r>
              <a:rPr lang="zh-TW" altLang="en-US" sz="2400" b="1" smtClean="0"/>
              <a:t>條第</a:t>
            </a:r>
            <a:r>
              <a:rPr lang="en-US" altLang="zh-TW" sz="2400" b="1" smtClean="0"/>
              <a:t>1</a:t>
            </a:r>
            <a:r>
              <a:rPr lang="zh-TW" altLang="en-US" sz="2400" b="1" smtClean="0"/>
              <a:t>項第</a:t>
            </a:r>
            <a:r>
              <a:rPr lang="en-US" altLang="zh-TW" sz="2400" b="1" smtClean="0"/>
              <a:t>2</a:t>
            </a:r>
            <a:r>
              <a:rPr lang="zh-TW" altLang="en-US" sz="2400" b="1" smtClean="0"/>
              <a:t>款辦理。</a:t>
            </a:r>
            <a:endParaRPr lang="zh-TW" altLang="zh-TW" sz="2400" b="1" smtClean="0"/>
          </a:p>
          <a:p>
            <a:pPr eaLnBrk="1">
              <a:defRPr/>
            </a:pPr>
            <a:endParaRPr lang="zh-TW" altLang="zh-TW" sz="2400" smtClean="0"/>
          </a:p>
          <a:p>
            <a:pPr>
              <a:defRPr/>
            </a:pPr>
            <a:endParaRPr lang="zh-TW" altLang="zh-TW" sz="2400" smtClean="0"/>
          </a:p>
        </p:txBody>
      </p:sp>
      <p:sp>
        <p:nvSpPr>
          <p:cNvPr id="3" name="投影片編號版面配置區 2"/>
          <p:cNvSpPr>
            <a:spLocks noGrp="1"/>
          </p:cNvSpPr>
          <p:nvPr>
            <p:ph type="sldNum" sz="quarter" idx="12"/>
          </p:nvPr>
        </p:nvSpPr>
        <p:spPr/>
        <p:txBody>
          <a:bodyPr/>
          <a:lstStyle/>
          <a:p>
            <a:fld id="{1118FB7C-3051-423D-B140-B22D31D849CF}" type="slidenum">
              <a:rPr lang="zh-TW" altLang="en-US" smtClean="0"/>
              <a:pPr/>
              <a:t>223</a:t>
            </a:fld>
            <a:endParaRPr lang="zh-TW" altLang="en-US"/>
          </a:p>
        </p:txBody>
      </p:sp>
    </p:spTree>
    <p:extLst>
      <p:ext uri="{BB962C8B-B14F-4D97-AF65-F5344CB8AC3E}">
        <p14:creationId xmlns:p14="http://schemas.microsoft.com/office/powerpoint/2010/main" val="1827732064"/>
      </p:ext>
    </p:extLst>
  </p:cSld>
  <p:clrMapOvr>
    <a:masterClrMapping/>
  </p:clrMapOvr>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標題 1"/>
          <p:cNvSpPr>
            <a:spLocks noGrp="1"/>
          </p:cNvSpPr>
          <p:nvPr>
            <p:ph type="title"/>
          </p:nvPr>
        </p:nvSpPr>
        <p:spPr>
          <a:xfrm>
            <a:off x="468313" y="274638"/>
            <a:ext cx="8496300" cy="850900"/>
          </a:xfrm>
        </p:spPr>
        <p:txBody>
          <a:bodyPr/>
          <a:lstStyle/>
          <a:p>
            <a:r>
              <a:rPr lang="zh-TW" altLang="en-US" sz="3600" b="1" smtClean="0">
                <a:solidFill>
                  <a:srgbClr val="FF0000"/>
                </a:solidFill>
              </a:rPr>
              <a:t>議題</a:t>
            </a:r>
            <a:r>
              <a:rPr lang="en-US" altLang="zh-TW" sz="3600" b="1" smtClean="0">
                <a:solidFill>
                  <a:srgbClr val="FF0000"/>
                </a:solidFill>
              </a:rPr>
              <a:t>1</a:t>
            </a:r>
            <a:r>
              <a:rPr lang="zh-TW" altLang="en-US" sz="3600" b="1" smtClean="0">
                <a:solidFill>
                  <a:srgbClr val="FF0000"/>
                </a:solidFill>
                <a:latin typeface="新細明體" panose="02020500000000000000" pitchFamily="18" charset="-120"/>
                <a:ea typeface="新細明體" panose="02020500000000000000" pitchFamily="18" charset="-120"/>
              </a:rPr>
              <a:t>：</a:t>
            </a:r>
            <a:r>
              <a:rPr lang="zh-TW" altLang="en-US" sz="3600" b="1" smtClean="0">
                <a:solidFill>
                  <a:srgbClr val="FF0000"/>
                </a:solidFill>
              </a:rPr>
              <a:t>服務建議書與評選項目一致性</a:t>
            </a:r>
            <a:r>
              <a:rPr lang="en-US" altLang="zh-TW" sz="3600" b="1" smtClean="0">
                <a:solidFill>
                  <a:srgbClr val="FF0000"/>
                </a:solidFill>
              </a:rPr>
              <a:t>2-1</a:t>
            </a:r>
            <a:endParaRPr lang="zh-TW" altLang="en-US" sz="3600" b="1" smtClean="0">
              <a:solidFill>
                <a:srgbClr val="FF0000"/>
              </a:solidFill>
            </a:endParaRPr>
          </a:p>
        </p:txBody>
      </p:sp>
      <p:sp>
        <p:nvSpPr>
          <p:cNvPr id="131075" name="內容版面配置區 2"/>
          <p:cNvSpPr>
            <a:spLocks noGrp="1"/>
          </p:cNvSpPr>
          <p:nvPr>
            <p:ph sz="quarter" idx="1"/>
          </p:nvPr>
        </p:nvSpPr>
        <p:spPr>
          <a:xfrm>
            <a:off x="395288" y="1052513"/>
            <a:ext cx="8748712" cy="5078412"/>
          </a:xfrm>
        </p:spPr>
        <p:txBody>
          <a:bodyPr>
            <a:normAutofit lnSpcReduction="10000"/>
          </a:bodyPr>
          <a:lstStyle/>
          <a:p>
            <a:pPr>
              <a:defRPr/>
            </a:pPr>
            <a:r>
              <a:rPr lang="en-US" altLang="zh-TW" sz="2400" b="1" smtClean="0"/>
              <a:t>【</a:t>
            </a:r>
            <a:r>
              <a:rPr lang="zh-TW" altLang="en-US" sz="2400" b="1" smtClean="0"/>
              <a:t>案例探討</a:t>
            </a:r>
            <a:r>
              <a:rPr lang="en-US" altLang="zh-TW" sz="2400" b="1" smtClean="0"/>
              <a:t>】</a:t>
            </a:r>
            <a:r>
              <a:rPr lang="zh-TW" altLang="en-US" sz="2400" b="1" smtClean="0"/>
              <a:t>規範</a:t>
            </a:r>
            <a:r>
              <a:rPr lang="zh-TW" altLang="zh-TW" sz="2400" b="1" smtClean="0"/>
              <a:t>廠商所提送之</a:t>
            </a:r>
            <a:r>
              <a:rPr lang="zh-TW" altLang="zh-TW" sz="2400" b="1" smtClean="0">
                <a:solidFill>
                  <a:srgbClr val="0000FF"/>
                </a:solidFill>
              </a:rPr>
              <a:t>服務建議書</a:t>
            </a:r>
            <a:r>
              <a:rPr lang="zh-TW" altLang="zh-TW" sz="2400" b="1" smtClean="0"/>
              <a:t>，</a:t>
            </a:r>
            <a:r>
              <a:rPr lang="zh-TW" altLang="en-US" sz="2400" b="1" smtClean="0"/>
              <a:t>如</a:t>
            </a:r>
            <a:r>
              <a:rPr lang="zh-TW" altLang="zh-TW" sz="2400" b="1" smtClean="0"/>
              <a:t>下列內容：</a:t>
            </a:r>
            <a:r>
              <a:rPr lang="en-US" altLang="zh-TW" sz="2400" b="1" smtClean="0"/>
              <a:t> </a:t>
            </a:r>
            <a:endParaRPr lang="zh-TW" altLang="zh-TW" sz="2400" b="1" smtClean="0"/>
          </a:p>
          <a:p>
            <a:pPr>
              <a:defRPr/>
            </a:pPr>
            <a:r>
              <a:rPr lang="en-US" altLang="zh-TW" sz="2400" b="1" smtClean="0">
                <a:solidFill>
                  <a:srgbClr val="0000FF"/>
                </a:solidFill>
              </a:rPr>
              <a:t>1.</a:t>
            </a:r>
            <a:r>
              <a:rPr lang="zh-TW" altLang="zh-TW" sz="2400" b="1" smtClean="0">
                <a:solidFill>
                  <a:srgbClr val="0000FF"/>
                </a:solidFill>
              </a:rPr>
              <a:t>公司簡介：公司經營規模、組織、經營理念等。</a:t>
            </a:r>
            <a:endParaRPr lang="en-US" altLang="zh-TW" sz="2400" b="1" smtClean="0">
              <a:solidFill>
                <a:srgbClr val="0000FF"/>
              </a:solidFill>
            </a:endParaRPr>
          </a:p>
          <a:p>
            <a:pPr>
              <a:defRPr/>
            </a:pPr>
            <a:r>
              <a:rPr lang="en-US" altLang="zh-TW" sz="2400" b="1" smtClean="0"/>
              <a:t>2.</a:t>
            </a:r>
            <a:r>
              <a:rPr lang="zh-TW" altLang="zh-TW" sz="2400" b="1" smtClean="0"/>
              <a:t>執行本案人力：擬駐校人員配置人數</a:t>
            </a:r>
            <a:r>
              <a:rPr lang="en-US" altLang="zh-TW" sz="2400" b="1" smtClean="0"/>
              <a:t>…</a:t>
            </a:r>
            <a:r>
              <a:rPr lang="zh-TW" altLang="zh-TW" sz="2400" b="1" smtClean="0"/>
              <a:t>及工作服務年資。</a:t>
            </a:r>
            <a:endParaRPr lang="en-US" altLang="zh-TW" sz="2400" b="1" smtClean="0"/>
          </a:p>
          <a:p>
            <a:pPr>
              <a:defRPr/>
            </a:pPr>
            <a:r>
              <a:rPr lang="en-US" altLang="zh-TW" sz="2400" b="1" smtClean="0"/>
              <a:t>3.</a:t>
            </a:r>
            <a:r>
              <a:rPr lang="zh-TW" altLang="zh-TW" sz="2400" b="1" smtClean="0"/>
              <a:t>辦理經驗：曾經辦理公、私立國民中、小學學生午餐或承包機關團體膳食</a:t>
            </a:r>
            <a:r>
              <a:rPr lang="en-US" altLang="zh-TW" sz="2400" b="1" smtClean="0"/>
              <a:t>(</a:t>
            </a:r>
            <a:r>
              <a:rPr lang="zh-TW" altLang="zh-TW" sz="2400" b="1" smtClean="0"/>
              <a:t>須檢附辦理學校契約書為憑）。</a:t>
            </a:r>
            <a:endParaRPr lang="en-US" altLang="zh-TW" sz="2400" b="1" smtClean="0"/>
          </a:p>
          <a:p>
            <a:pPr>
              <a:defRPr/>
            </a:pPr>
            <a:r>
              <a:rPr lang="en-US" altLang="zh-TW" sz="2400" b="1" smtClean="0"/>
              <a:t>4.</a:t>
            </a:r>
            <a:r>
              <a:rPr lang="zh-TW" altLang="zh-TW" sz="2400" b="1" smtClean="0"/>
              <a:t>應變能力：停水、電或緊急事故發生時，供餐應變措施。</a:t>
            </a:r>
            <a:endParaRPr lang="en-US" altLang="zh-TW" sz="2400" b="1" smtClean="0"/>
          </a:p>
          <a:p>
            <a:pPr>
              <a:defRPr/>
            </a:pPr>
            <a:r>
              <a:rPr lang="en-US" altLang="zh-TW" sz="2400" b="1" smtClean="0"/>
              <a:t>5.</a:t>
            </a:r>
            <a:r>
              <a:rPr lang="zh-TW" altLang="en-US" sz="2400" b="1" smtClean="0"/>
              <a:t>菜單設計：設計四季循環菜單</a:t>
            </a:r>
            <a:r>
              <a:rPr lang="en-US" altLang="zh-TW" sz="2400" b="1" smtClean="0"/>
              <a:t>…1</a:t>
            </a:r>
            <a:r>
              <a:rPr lang="zh-TW" altLang="en-US" sz="2400" b="1" smtClean="0"/>
              <a:t>份新鮮水果。</a:t>
            </a:r>
            <a:endParaRPr lang="en-US" altLang="zh-TW" sz="2400" b="1" smtClean="0"/>
          </a:p>
          <a:p>
            <a:pPr>
              <a:defRPr/>
            </a:pPr>
            <a:r>
              <a:rPr lang="en-US" altLang="zh-TW" sz="2400" b="1" smtClean="0">
                <a:solidFill>
                  <a:srgbClr val="0000FF"/>
                </a:solidFill>
              </a:rPr>
              <a:t>6.</a:t>
            </a:r>
            <a:r>
              <a:rPr lang="zh-TW" altLang="en-US" sz="2400" b="1" smtClean="0">
                <a:solidFill>
                  <a:srgbClr val="0000FF"/>
                </a:solidFill>
              </a:rPr>
              <a:t>協力廠商：上游食材供應廠商名冊文件。</a:t>
            </a:r>
          </a:p>
          <a:p>
            <a:pPr>
              <a:defRPr/>
            </a:pPr>
            <a:r>
              <a:rPr lang="en-US" altLang="zh-TW" sz="2400" b="1" smtClean="0"/>
              <a:t>7.</a:t>
            </a:r>
            <a:r>
              <a:rPr lang="zh-TW" altLang="en-US" sz="2400" b="1" smtClean="0"/>
              <a:t>品質管制：食材品質管制作法。</a:t>
            </a:r>
          </a:p>
          <a:p>
            <a:pPr>
              <a:defRPr/>
            </a:pPr>
            <a:r>
              <a:rPr lang="en-US" altLang="zh-TW" sz="2400" b="1" smtClean="0"/>
              <a:t>8.</a:t>
            </a:r>
            <a:r>
              <a:rPr lang="zh-TW" altLang="en-US" sz="2400" b="1" smtClean="0"/>
              <a:t>針對本校廚房之企劃管理方案。</a:t>
            </a:r>
          </a:p>
          <a:p>
            <a:pPr>
              <a:defRPr/>
            </a:pPr>
            <a:r>
              <a:rPr lang="en-US" altLang="zh-TW" sz="2400" b="1" smtClean="0"/>
              <a:t>9.</a:t>
            </a:r>
            <a:r>
              <a:rPr lang="zh-TW" altLang="en-US" sz="2400" b="1" smtClean="0"/>
              <a:t>針對本校廚房建議：廚房設施之優缺點，因應及改進意見。</a:t>
            </a:r>
          </a:p>
          <a:p>
            <a:pPr>
              <a:defRPr/>
            </a:pPr>
            <a:r>
              <a:rPr lang="en-US" altLang="zh-TW" sz="2400" b="1" smtClean="0">
                <a:solidFill>
                  <a:srgbClr val="0000FF"/>
                </a:solidFill>
              </a:rPr>
              <a:t>10.</a:t>
            </a:r>
            <a:r>
              <a:rPr lang="zh-TW" altLang="en-US" sz="2400" b="1" smtClean="0">
                <a:solidFill>
                  <a:srgbClr val="0000FF"/>
                </a:solidFill>
              </a:rPr>
              <a:t>保險：擬投保之保險及保險額度。</a:t>
            </a:r>
          </a:p>
          <a:p>
            <a:pPr>
              <a:defRPr/>
            </a:pPr>
            <a:endParaRPr lang="zh-TW" altLang="en-US" sz="2400" b="1" smtClean="0"/>
          </a:p>
          <a:p>
            <a:pPr>
              <a:defRPr/>
            </a:pPr>
            <a:endParaRPr lang="zh-TW" altLang="zh-TW" sz="2400" smtClean="0"/>
          </a:p>
        </p:txBody>
      </p:sp>
      <p:sp>
        <p:nvSpPr>
          <p:cNvPr id="3" name="投影片編號版面配置區 2"/>
          <p:cNvSpPr>
            <a:spLocks noGrp="1"/>
          </p:cNvSpPr>
          <p:nvPr>
            <p:ph type="sldNum" sz="quarter" idx="12"/>
          </p:nvPr>
        </p:nvSpPr>
        <p:spPr/>
        <p:txBody>
          <a:bodyPr/>
          <a:lstStyle/>
          <a:p>
            <a:fld id="{1118FB7C-3051-423D-B140-B22D31D849CF}" type="slidenum">
              <a:rPr lang="zh-TW" altLang="en-US" smtClean="0"/>
              <a:pPr/>
              <a:t>224</a:t>
            </a:fld>
            <a:endParaRPr lang="zh-TW" altLang="en-US"/>
          </a:p>
        </p:txBody>
      </p:sp>
    </p:spTree>
    <p:extLst>
      <p:ext uri="{BB962C8B-B14F-4D97-AF65-F5344CB8AC3E}">
        <p14:creationId xmlns:p14="http://schemas.microsoft.com/office/powerpoint/2010/main" val="2302024138"/>
      </p:ext>
    </p:extLst>
  </p:cSld>
  <p:clrMapOvr>
    <a:masterClrMapping/>
  </p:clrMapOvr>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標題 1"/>
          <p:cNvSpPr>
            <a:spLocks noGrp="1"/>
          </p:cNvSpPr>
          <p:nvPr>
            <p:ph type="title"/>
          </p:nvPr>
        </p:nvSpPr>
        <p:spPr>
          <a:xfrm>
            <a:off x="468313" y="333375"/>
            <a:ext cx="8496300" cy="849313"/>
          </a:xfrm>
        </p:spPr>
        <p:txBody>
          <a:bodyPr/>
          <a:lstStyle/>
          <a:p>
            <a:r>
              <a:rPr lang="zh-TW" altLang="en-US" sz="3600" b="1" smtClean="0">
                <a:solidFill>
                  <a:srgbClr val="FF0000"/>
                </a:solidFill>
              </a:rPr>
              <a:t>議題</a:t>
            </a:r>
            <a:r>
              <a:rPr lang="en-US" altLang="zh-TW" sz="3600" b="1" smtClean="0">
                <a:solidFill>
                  <a:srgbClr val="FF0000"/>
                </a:solidFill>
              </a:rPr>
              <a:t>1</a:t>
            </a:r>
            <a:r>
              <a:rPr lang="zh-TW" altLang="en-US" sz="3600" b="1" smtClean="0">
                <a:solidFill>
                  <a:srgbClr val="FF0000"/>
                </a:solidFill>
                <a:latin typeface="新細明體" panose="02020500000000000000" pitchFamily="18" charset="-120"/>
                <a:ea typeface="新細明體" panose="02020500000000000000" pitchFamily="18" charset="-120"/>
              </a:rPr>
              <a:t>：</a:t>
            </a:r>
            <a:r>
              <a:rPr lang="zh-TW" altLang="en-US" sz="3600" b="1" smtClean="0">
                <a:solidFill>
                  <a:srgbClr val="FF0000"/>
                </a:solidFill>
              </a:rPr>
              <a:t>服務建議書與評選項目一致性</a:t>
            </a:r>
            <a:r>
              <a:rPr lang="en-US" altLang="zh-TW" sz="3600" b="1" smtClean="0">
                <a:solidFill>
                  <a:srgbClr val="FF0000"/>
                </a:solidFill>
              </a:rPr>
              <a:t>2-2</a:t>
            </a:r>
            <a:endParaRPr lang="zh-TW" altLang="en-US" sz="3600" b="1" smtClean="0">
              <a:solidFill>
                <a:srgbClr val="FF0000"/>
              </a:solidFill>
            </a:endParaRPr>
          </a:p>
        </p:txBody>
      </p:sp>
      <p:sp>
        <p:nvSpPr>
          <p:cNvPr id="176131" name="內容版面配置區 2"/>
          <p:cNvSpPr>
            <a:spLocks noGrp="1"/>
          </p:cNvSpPr>
          <p:nvPr>
            <p:ph sz="quarter" idx="1"/>
          </p:nvPr>
        </p:nvSpPr>
        <p:spPr>
          <a:xfrm>
            <a:off x="458788" y="1052513"/>
            <a:ext cx="8361362" cy="5076825"/>
          </a:xfrm>
        </p:spPr>
        <p:txBody>
          <a:bodyPr/>
          <a:lstStyle/>
          <a:p>
            <a:r>
              <a:rPr lang="zh-TW" altLang="en-US" sz="2400" b="1" smtClean="0">
                <a:solidFill>
                  <a:srgbClr val="FF0000"/>
                </a:solidFill>
              </a:rPr>
              <a:t>評選須知之</a:t>
            </a:r>
            <a:r>
              <a:rPr lang="zh-TW" altLang="zh-TW" sz="2400" b="1" smtClean="0">
                <a:solidFill>
                  <a:srgbClr val="FF0000"/>
                </a:solidFill>
              </a:rPr>
              <a:t>評選項目及權重：</a:t>
            </a:r>
          </a:p>
          <a:p>
            <a:pPr>
              <a:buFont typeface="Wingdings" panose="05000000000000000000" pitchFamily="2" charset="2"/>
              <a:buChar char="p"/>
            </a:pPr>
            <a:r>
              <a:rPr lang="en-US" altLang="zh-TW" sz="2400" b="1" smtClean="0">
                <a:solidFill>
                  <a:srgbClr val="0000FF"/>
                </a:solidFill>
              </a:rPr>
              <a:t>(</a:t>
            </a:r>
            <a:r>
              <a:rPr lang="zh-TW" altLang="zh-TW" sz="2400" b="1" smtClean="0">
                <a:solidFill>
                  <a:srgbClr val="0000FF"/>
                </a:solidFill>
              </a:rPr>
              <a:t>一</a:t>
            </a:r>
            <a:r>
              <a:rPr lang="en-US" altLang="zh-TW" sz="2400" b="1" smtClean="0">
                <a:solidFill>
                  <a:srgbClr val="0000FF"/>
                </a:solidFill>
              </a:rPr>
              <a:t>)</a:t>
            </a:r>
            <a:r>
              <a:rPr lang="zh-TW" altLang="zh-TW" sz="2400" b="1" smtClean="0">
                <a:solidFill>
                  <a:srgbClr val="0000FF"/>
                </a:solidFill>
              </a:rPr>
              <a:t>公司評鑑</a:t>
            </a:r>
            <a:r>
              <a:rPr lang="en-US" altLang="zh-TW" sz="2400" b="1" smtClean="0">
                <a:solidFill>
                  <a:srgbClr val="0000FF"/>
                </a:solidFill>
              </a:rPr>
              <a:t>(30%)</a:t>
            </a:r>
            <a:r>
              <a:rPr lang="zh-TW" altLang="zh-TW" sz="2400" b="1" smtClean="0">
                <a:solidFill>
                  <a:srgbClr val="0000FF"/>
                </a:solidFill>
              </a:rPr>
              <a:t>：</a:t>
            </a:r>
            <a:r>
              <a:rPr lang="en-US" altLang="zh-TW" sz="2400" b="1" smtClean="0">
                <a:solidFill>
                  <a:srgbClr val="0000FF"/>
                </a:solidFill>
              </a:rPr>
              <a:t/>
            </a:r>
            <a:br>
              <a:rPr lang="en-US" altLang="zh-TW" sz="2400" b="1" smtClean="0">
                <a:solidFill>
                  <a:srgbClr val="0000FF"/>
                </a:solidFill>
              </a:rPr>
            </a:br>
            <a:r>
              <a:rPr lang="en-US" altLang="zh-TW" sz="2000" b="1" smtClean="0"/>
              <a:t>1.</a:t>
            </a:r>
            <a:r>
              <a:rPr lang="zh-TW" altLang="zh-TW" sz="2000" b="1" smtClean="0"/>
              <a:t>專業技術人員證照</a:t>
            </a:r>
            <a:r>
              <a:rPr lang="en-US" altLang="zh-TW" sz="2000" b="1" smtClean="0"/>
              <a:t>(5%)</a:t>
            </a:r>
            <a:r>
              <a:rPr lang="zh-TW" altLang="zh-TW" sz="2000" b="1" smtClean="0"/>
              <a:t>。</a:t>
            </a:r>
            <a:r>
              <a:rPr lang="en-US" altLang="zh-TW" sz="2000" b="1" smtClean="0"/>
              <a:t>    2. </a:t>
            </a:r>
            <a:r>
              <a:rPr lang="zh-TW" altLang="zh-TW" sz="2000" b="1" smtClean="0"/>
              <a:t>勞務人數</a:t>
            </a:r>
            <a:r>
              <a:rPr lang="en-US" altLang="zh-TW" sz="2000" b="1" smtClean="0"/>
              <a:t>(6%)(5</a:t>
            </a:r>
            <a:r>
              <a:rPr lang="zh-TW" altLang="zh-TW" sz="2000" b="1" smtClean="0"/>
              <a:t>人以上，須持有廚師證照者達</a:t>
            </a:r>
            <a:r>
              <a:rPr lang="en-US" altLang="zh-TW" sz="2000" b="1" smtClean="0"/>
              <a:t>2</a:t>
            </a:r>
            <a:r>
              <a:rPr lang="zh-TW" altLang="zh-TW" sz="2000" b="1" smtClean="0"/>
              <a:t>名以上始給分</a:t>
            </a:r>
            <a:r>
              <a:rPr lang="en-US" altLang="zh-TW" sz="2000" b="1" smtClean="0"/>
              <a:t>)</a:t>
            </a:r>
            <a:r>
              <a:rPr lang="zh-TW" altLang="zh-TW" sz="2000" b="1" smtClean="0"/>
              <a:t>。</a:t>
            </a:r>
            <a:r>
              <a:rPr lang="en-US" altLang="zh-TW" sz="2000" b="1" smtClean="0"/>
              <a:t>    3. </a:t>
            </a:r>
            <a:r>
              <a:rPr lang="zh-TW" altLang="zh-TW" sz="2000" b="1" smtClean="0"/>
              <a:t>三年內優良證明</a:t>
            </a:r>
            <a:r>
              <a:rPr lang="en-US" altLang="zh-TW" sz="2000" b="1" smtClean="0"/>
              <a:t>(8%)</a:t>
            </a:r>
            <a:r>
              <a:rPr lang="zh-TW" altLang="zh-TW" sz="2000" b="1" smtClean="0"/>
              <a:t>。</a:t>
            </a:r>
            <a:r>
              <a:rPr lang="en-US" altLang="zh-TW" sz="2000" b="1" smtClean="0"/>
              <a:t>    4. </a:t>
            </a:r>
            <a:r>
              <a:rPr lang="zh-TW" altLang="zh-TW" sz="2000" b="1" smtClean="0"/>
              <a:t>五年內辦理相關案件之證明</a:t>
            </a:r>
            <a:r>
              <a:rPr lang="en-US" altLang="zh-TW" sz="2000" b="1" smtClean="0"/>
              <a:t>(11%)</a:t>
            </a:r>
            <a:endParaRPr lang="zh-TW" altLang="zh-TW" sz="2000" smtClean="0"/>
          </a:p>
          <a:p>
            <a:pPr>
              <a:buFont typeface="Wingdings" panose="05000000000000000000" pitchFamily="2" charset="2"/>
              <a:buChar char="p"/>
            </a:pPr>
            <a:r>
              <a:rPr lang="en-US" altLang="zh-TW" sz="2400" b="1" smtClean="0">
                <a:solidFill>
                  <a:srgbClr val="0000FF"/>
                </a:solidFill>
              </a:rPr>
              <a:t>(</a:t>
            </a:r>
            <a:r>
              <a:rPr lang="zh-TW" altLang="zh-TW" sz="2400" b="1" smtClean="0">
                <a:solidFill>
                  <a:srgbClr val="0000FF"/>
                </a:solidFill>
              </a:rPr>
              <a:t>二</a:t>
            </a:r>
            <a:r>
              <a:rPr lang="en-US" altLang="zh-TW" sz="2400" b="1" smtClean="0">
                <a:solidFill>
                  <a:srgbClr val="0000FF"/>
                </a:solidFill>
              </a:rPr>
              <a:t>)</a:t>
            </a:r>
            <a:r>
              <a:rPr lang="zh-TW" altLang="zh-TW" sz="2400" b="1" smtClean="0">
                <a:solidFill>
                  <a:srgbClr val="0000FF"/>
                </a:solidFill>
              </a:rPr>
              <a:t>業務經驗</a:t>
            </a:r>
            <a:r>
              <a:rPr lang="en-US" altLang="zh-TW" sz="2400" b="1" smtClean="0">
                <a:solidFill>
                  <a:srgbClr val="0000FF"/>
                </a:solidFill>
              </a:rPr>
              <a:t>(50%)</a:t>
            </a:r>
            <a:r>
              <a:rPr lang="zh-TW" altLang="zh-TW" sz="2400" b="1" smtClean="0">
                <a:solidFill>
                  <a:srgbClr val="0000FF"/>
                </a:solidFill>
              </a:rPr>
              <a:t>：</a:t>
            </a:r>
            <a:r>
              <a:rPr lang="en-US" altLang="zh-TW" sz="2400" b="1" smtClean="0">
                <a:solidFill>
                  <a:srgbClr val="0000FF"/>
                </a:solidFill>
              </a:rPr>
              <a:t/>
            </a:r>
            <a:br>
              <a:rPr lang="en-US" altLang="zh-TW" sz="2400" b="1" smtClean="0">
                <a:solidFill>
                  <a:srgbClr val="0000FF"/>
                </a:solidFill>
              </a:rPr>
            </a:br>
            <a:r>
              <a:rPr lang="en-US" altLang="zh-TW" sz="2000" b="1" smtClean="0"/>
              <a:t> 1. </a:t>
            </a:r>
            <a:r>
              <a:rPr lang="zh-TW" altLang="zh-TW" sz="2000" b="1" smtClean="0"/>
              <a:t>承辦本校整體午餐供應之經營理念</a:t>
            </a:r>
            <a:r>
              <a:rPr lang="en-US" altLang="zh-TW" sz="2000" b="1" smtClean="0"/>
              <a:t>(10%)</a:t>
            </a:r>
            <a:r>
              <a:rPr lang="zh-TW" altLang="zh-TW" sz="2000" b="1" smtClean="0"/>
              <a:t>。</a:t>
            </a:r>
            <a:r>
              <a:rPr lang="en-US" altLang="zh-TW" sz="2000" b="1" smtClean="0"/>
              <a:t>    2. </a:t>
            </a:r>
            <a:r>
              <a:rPr lang="zh-TW" altLang="zh-TW" sz="2000" b="1" smtClean="0"/>
              <a:t>配合本校整體午餐供應之企劃管理方案，含緊急應變措施</a:t>
            </a:r>
            <a:r>
              <a:rPr lang="en-US" altLang="zh-TW" sz="2000" b="1" smtClean="0"/>
              <a:t>(15%)</a:t>
            </a:r>
            <a:r>
              <a:rPr lang="zh-TW" altLang="zh-TW" sz="2000" b="1" smtClean="0"/>
              <a:t>。</a:t>
            </a:r>
            <a:r>
              <a:rPr lang="en-US" altLang="zh-TW" sz="2000" b="1" smtClean="0"/>
              <a:t>    3. </a:t>
            </a:r>
            <a:r>
              <a:rPr lang="zh-TW" altLang="zh-TW" sz="2000" b="1" smtClean="0"/>
              <a:t>本校廚房設施之優缺點暨其改進策略</a:t>
            </a:r>
            <a:r>
              <a:rPr lang="en-US" altLang="zh-TW" sz="2000" b="1" smtClean="0"/>
              <a:t>(15%)</a:t>
            </a:r>
            <a:r>
              <a:rPr lang="zh-TW" altLang="zh-TW" sz="2000" b="1" smtClean="0"/>
              <a:t>。</a:t>
            </a:r>
            <a:r>
              <a:rPr lang="en-US" altLang="zh-TW" sz="2000" b="1" smtClean="0"/>
              <a:t>    </a:t>
            </a:r>
            <a:r>
              <a:rPr lang="en-US" altLang="zh-TW" sz="2000" b="1" smtClean="0">
                <a:solidFill>
                  <a:srgbClr val="0000FF"/>
                </a:solidFill>
              </a:rPr>
              <a:t>4. </a:t>
            </a:r>
            <a:r>
              <a:rPr lang="zh-TW" altLang="zh-TW" sz="2000" b="1" smtClean="0">
                <a:solidFill>
                  <a:srgbClr val="0000FF"/>
                </a:solidFill>
              </a:rPr>
              <a:t>配合學校需求所提供的服務</a:t>
            </a:r>
            <a:r>
              <a:rPr lang="en-US" altLang="zh-TW" sz="2000" b="1" smtClean="0">
                <a:solidFill>
                  <a:srgbClr val="0000FF"/>
                </a:solidFill>
              </a:rPr>
              <a:t>(10%)</a:t>
            </a:r>
            <a:r>
              <a:rPr lang="zh-TW" altLang="zh-TW" sz="2000" b="1" smtClean="0"/>
              <a:t>。</a:t>
            </a:r>
            <a:endParaRPr lang="zh-TW" altLang="zh-TW" sz="2000" smtClean="0"/>
          </a:p>
          <a:p>
            <a:pPr>
              <a:buFont typeface="Wingdings" panose="05000000000000000000" pitchFamily="2" charset="2"/>
              <a:buChar char="p"/>
            </a:pPr>
            <a:r>
              <a:rPr lang="en-US" altLang="zh-TW" sz="2400" b="1" smtClean="0">
                <a:solidFill>
                  <a:srgbClr val="0000FF"/>
                </a:solidFill>
              </a:rPr>
              <a:t>(</a:t>
            </a:r>
            <a:r>
              <a:rPr lang="zh-TW" altLang="zh-TW" sz="2400" b="1" smtClean="0">
                <a:solidFill>
                  <a:srgbClr val="0000FF"/>
                </a:solidFill>
              </a:rPr>
              <a:t>三</a:t>
            </a:r>
            <a:r>
              <a:rPr lang="en-US" altLang="zh-TW" sz="2400" b="1" smtClean="0">
                <a:solidFill>
                  <a:srgbClr val="0000FF"/>
                </a:solidFill>
              </a:rPr>
              <a:t>)</a:t>
            </a:r>
            <a:r>
              <a:rPr lang="zh-TW" altLang="zh-TW" sz="2400" b="1" smtClean="0">
                <a:solidFill>
                  <a:srgbClr val="0000FF"/>
                </a:solidFill>
              </a:rPr>
              <a:t>菜單規劃設計</a:t>
            </a:r>
            <a:r>
              <a:rPr lang="en-US" altLang="zh-TW" sz="2400" b="1" smtClean="0">
                <a:solidFill>
                  <a:srgbClr val="0000FF"/>
                </a:solidFill>
              </a:rPr>
              <a:t>(20%)</a:t>
            </a:r>
            <a:r>
              <a:rPr lang="zh-TW" altLang="zh-TW" sz="2400" b="1" smtClean="0">
                <a:solidFill>
                  <a:srgbClr val="0000FF"/>
                </a:solidFill>
              </a:rPr>
              <a:t>：</a:t>
            </a:r>
            <a:r>
              <a:rPr lang="en-US" altLang="zh-TW" sz="2400" b="1" smtClean="0">
                <a:solidFill>
                  <a:srgbClr val="0000FF"/>
                </a:solidFill>
              </a:rPr>
              <a:t/>
            </a:r>
            <a:br>
              <a:rPr lang="en-US" altLang="zh-TW" sz="2400" b="1" smtClean="0">
                <a:solidFill>
                  <a:srgbClr val="0000FF"/>
                </a:solidFill>
              </a:rPr>
            </a:br>
            <a:r>
              <a:rPr lang="en-US" altLang="zh-TW" sz="2000" b="1" smtClean="0"/>
              <a:t>1. </a:t>
            </a:r>
            <a:r>
              <a:rPr lang="zh-TW" altLang="zh-TW" sz="2000" b="1" smtClean="0"/>
              <a:t>學年度四季</a:t>
            </a:r>
            <a:r>
              <a:rPr lang="en-US" altLang="zh-TW" sz="2000" b="1" smtClean="0"/>
              <a:t>(</a:t>
            </a:r>
            <a:r>
              <a:rPr lang="zh-TW" altLang="zh-TW" sz="2000" b="1" smtClean="0"/>
              <a:t>依秋→冬→春→夏</a:t>
            </a:r>
            <a:r>
              <a:rPr lang="en-US" altLang="zh-TW" sz="2000" b="1" smtClean="0"/>
              <a:t>)</a:t>
            </a:r>
            <a:r>
              <a:rPr lang="zh-TW" altLang="zh-TW" sz="2000" b="1" smtClean="0"/>
              <a:t>一整年之菜單及製作營養成份分析表，並須經營養師審核提供。</a:t>
            </a:r>
            <a:r>
              <a:rPr lang="en-US" altLang="zh-TW" sz="2000" b="1" smtClean="0"/>
              <a:t>2. </a:t>
            </a:r>
            <a:r>
              <a:rPr lang="zh-TW" altLang="zh-TW" sz="2000" b="1" smtClean="0"/>
              <a:t>供應每人每餐四菜一湯</a:t>
            </a:r>
            <a:r>
              <a:rPr lang="en-US" altLang="zh-TW" sz="2000" b="1" smtClean="0"/>
              <a:t>(</a:t>
            </a:r>
            <a:r>
              <a:rPr lang="zh-TW" altLang="zh-TW" sz="2000" b="1" smtClean="0"/>
              <a:t>每週二及四供應時令新鮮水果，遇例假日當週擇日供應</a:t>
            </a:r>
            <a:r>
              <a:rPr lang="en-US" altLang="zh-TW" sz="2000" b="1" smtClean="0"/>
              <a:t>)</a:t>
            </a:r>
            <a:r>
              <a:rPr lang="zh-TW" altLang="zh-TW" sz="2000" b="1" smtClean="0"/>
              <a:t>。</a:t>
            </a:r>
            <a:endParaRPr lang="zh-TW" altLang="en-US" sz="2000" smtClean="0"/>
          </a:p>
        </p:txBody>
      </p:sp>
      <p:sp>
        <p:nvSpPr>
          <p:cNvPr id="3" name="投影片編號版面配置區 2"/>
          <p:cNvSpPr>
            <a:spLocks noGrp="1"/>
          </p:cNvSpPr>
          <p:nvPr>
            <p:ph type="sldNum" sz="quarter" idx="12"/>
          </p:nvPr>
        </p:nvSpPr>
        <p:spPr/>
        <p:txBody>
          <a:bodyPr/>
          <a:lstStyle/>
          <a:p>
            <a:fld id="{1118FB7C-3051-423D-B140-B22D31D849CF}" type="slidenum">
              <a:rPr lang="zh-TW" altLang="en-US" smtClean="0"/>
              <a:pPr/>
              <a:t>225</a:t>
            </a:fld>
            <a:endParaRPr lang="zh-TW" altLang="en-US"/>
          </a:p>
        </p:txBody>
      </p:sp>
    </p:spTree>
    <p:extLst>
      <p:ext uri="{BB962C8B-B14F-4D97-AF65-F5344CB8AC3E}">
        <p14:creationId xmlns:p14="http://schemas.microsoft.com/office/powerpoint/2010/main" val="3628795018"/>
      </p:ext>
    </p:extLst>
  </p:cSld>
  <p:clrMapOvr>
    <a:masterClrMapping/>
  </p:clrMapOvr>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標題 1"/>
          <p:cNvSpPr>
            <a:spLocks noGrp="1"/>
          </p:cNvSpPr>
          <p:nvPr>
            <p:ph type="title"/>
          </p:nvPr>
        </p:nvSpPr>
        <p:spPr>
          <a:xfrm>
            <a:off x="468313" y="333375"/>
            <a:ext cx="8496300" cy="849313"/>
          </a:xfrm>
        </p:spPr>
        <p:txBody>
          <a:bodyPr/>
          <a:lstStyle/>
          <a:p>
            <a:r>
              <a:rPr lang="zh-TW" altLang="en-US" sz="3600" b="1" smtClean="0">
                <a:solidFill>
                  <a:srgbClr val="FF0000"/>
                </a:solidFill>
              </a:rPr>
              <a:t>議題</a:t>
            </a:r>
            <a:r>
              <a:rPr lang="en-US" altLang="zh-TW" sz="3600" b="1" smtClean="0">
                <a:solidFill>
                  <a:srgbClr val="FF0000"/>
                </a:solidFill>
              </a:rPr>
              <a:t>1</a:t>
            </a:r>
            <a:r>
              <a:rPr lang="zh-TW" altLang="en-US" sz="3600" b="1" smtClean="0">
                <a:solidFill>
                  <a:srgbClr val="FF0000"/>
                </a:solidFill>
                <a:latin typeface="新細明體" panose="02020500000000000000" pitchFamily="18" charset="-120"/>
                <a:ea typeface="新細明體" panose="02020500000000000000" pitchFamily="18" charset="-120"/>
              </a:rPr>
              <a:t>：</a:t>
            </a:r>
            <a:r>
              <a:rPr lang="zh-TW" altLang="en-US" sz="3600" b="1" smtClean="0">
                <a:solidFill>
                  <a:srgbClr val="FF0000"/>
                </a:solidFill>
              </a:rPr>
              <a:t>服務建議書與評選項目一致性</a:t>
            </a:r>
            <a:r>
              <a:rPr lang="en-US" altLang="zh-TW" sz="3600" b="1" smtClean="0">
                <a:solidFill>
                  <a:srgbClr val="FF0000"/>
                </a:solidFill>
              </a:rPr>
              <a:t>2-3</a:t>
            </a:r>
            <a:endParaRPr lang="zh-TW" altLang="en-US" sz="3600" b="1" smtClean="0">
              <a:solidFill>
                <a:srgbClr val="FF0000"/>
              </a:solidFill>
            </a:endParaRPr>
          </a:p>
        </p:txBody>
      </p:sp>
      <p:sp>
        <p:nvSpPr>
          <p:cNvPr id="177155" name="內容版面配置區 2"/>
          <p:cNvSpPr>
            <a:spLocks noGrp="1"/>
          </p:cNvSpPr>
          <p:nvPr>
            <p:ph sz="quarter" idx="1"/>
          </p:nvPr>
        </p:nvSpPr>
        <p:spPr>
          <a:xfrm>
            <a:off x="468313" y="1196975"/>
            <a:ext cx="8218487" cy="5076825"/>
          </a:xfrm>
        </p:spPr>
        <p:txBody>
          <a:bodyPr/>
          <a:lstStyle/>
          <a:p>
            <a:pPr>
              <a:spcBef>
                <a:spcPct val="0"/>
              </a:spcBef>
            </a:pPr>
            <a:r>
              <a:rPr lang="en-US" altLang="zh-TW" sz="2400" b="1" smtClean="0">
                <a:latin typeface="標楷體" panose="03000509000000000000" pitchFamily="65" charset="-120"/>
              </a:rPr>
              <a:t>【</a:t>
            </a:r>
            <a:r>
              <a:rPr lang="zh-TW" altLang="en-US" sz="2400" b="1" smtClean="0">
                <a:latin typeface="標楷體" panose="03000509000000000000" pitchFamily="65" charset="-120"/>
              </a:rPr>
              <a:t>稽核結果</a:t>
            </a:r>
            <a:r>
              <a:rPr lang="en-US" altLang="zh-TW" sz="2400" b="1" smtClean="0">
                <a:latin typeface="標楷體" panose="03000509000000000000" pitchFamily="65" charset="-120"/>
              </a:rPr>
              <a:t>】</a:t>
            </a:r>
          </a:p>
          <a:p>
            <a:pPr>
              <a:spcBef>
                <a:spcPct val="0"/>
              </a:spcBef>
              <a:buFont typeface="Wingdings" panose="05000000000000000000" pitchFamily="2" charset="2"/>
              <a:buChar char="p"/>
            </a:pPr>
            <a:r>
              <a:rPr lang="zh-TW" altLang="en-US" sz="2400" b="1" smtClean="0">
                <a:latin typeface="標楷體" panose="03000509000000000000" pitchFamily="65" charset="-120"/>
              </a:rPr>
              <a:t>本案</a:t>
            </a:r>
            <a:r>
              <a:rPr lang="zh-TW" altLang="zh-TW" sz="2400" b="1" smtClean="0">
                <a:latin typeface="標楷體" panose="03000509000000000000" pitchFamily="65" charset="-120"/>
              </a:rPr>
              <a:t>評選須知第</a:t>
            </a:r>
            <a:r>
              <a:rPr lang="en-US" altLang="zh-TW" sz="2400" b="1" smtClean="0">
                <a:latin typeface="標楷體" panose="03000509000000000000" pitchFamily="65" charset="-120"/>
              </a:rPr>
              <a:t>5</a:t>
            </a:r>
            <a:r>
              <a:rPr lang="zh-TW" altLang="zh-TW" sz="2400" b="1" smtClean="0">
                <a:latin typeface="標楷體" panose="03000509000000000000" pitchFamily="65" charset="-120"/>
              </a:rPr>
              <a:t>條</a:t>
            </a:r>
            <a:r>
              <a:rPr lang="en-US" altLang="zh-TW" sz="2400" b="1" smtClean="0">
                <a:latin typeface="標楷體" panose="03000509000000000000" pitchFamily="65" charset="-120"/>
              </a:rPr>
              <a:t>(</a:t>
            </a:r>
            <a:r>
              <a:rPr lang="zh-TW" altLang="zh-TW" sz="2400" b="1" smtClean="0">
                <a:latin typeface="標楷體" panose="03000509000000000000" pitchFamily="65" charset="-120"/>
              </a:rPr>
              <a:t>服務建議書及規畫設計圖說</a:t>
            </a:r>
            <a:r>
              <a:rPr lang="en-US" altLang="zh-TW" sz="2400" b="1" smtClean="0">
                <a:latin typeface="標楷體" panose="03000509000000000000" pitchFamily="65" charset="-120"/>
              </a:rPr>
              <a:t>)</a:t>
            </a:r>
            <a:r>
              <a:rPr lang="zh-TW" altLang="zh-TW" sz="2400" b="1" smtClean="0">
                <a:latin typeface="標楷體" panose="03000509000000000000" pitchFamily="65" charset="-120"/>
              </a:rPr>
              <a:t>第</a:t>
            </a:r>
            <a:r>
              <a:rPr lang="en-US" altLang="zh-TW" sz="2400" b="1" smtClean="0">
                <a:latin typeface="標楷體" panose="03000509000000000000" pitchFamily="65" charset="-120"/>
              </a:rPr>
              <a:t>2</a:t>
            </a:r>
            <a:r>
              <a:rPr lang="zh-TW" altLang="zh-TW" sz="2400" b="1" smtClean="0">
                <a:latin typeface="標楷體" panose="03000509000000000000" pitchFamily="65" charset="-120"/>
              </a:rPr>
              <a:t>項載明所提送服務建議書包括</a:t>
            </a:r>
            <a:r>
              <a:rPr lang="en-US" altLang="zh-TW" sz="2400" b="1" smtClean="0">
                <a:latin typeface="標楷體" panose="03000509000000000000" pitchFamily="65" charset="-120"/>
              </a:rPr>
              <a:t>10</a:t>
            </a:r>
            <a:r>
              <a:rPr lang="zh-TW" altLang="zh-TW" sz="2400" b="1" smtClean="0">
                <a:latin typeface="標楷體" panose="03000509000000000000" pitchFamily="65" charset="-120"/>
              </a:rPr>
              <a:t>項內容事項，與同須知第</a:t>
            </a:r>
            <a:r>
              <a:rPr lang="en-US" altLang="zh-TW" sz="2400" b="1" smtClean="0">
                <a:latin typeface="標楷體" panose="03000509000000000000" pitchFamily="65" charset="-120"/>
              </a:rPr>
              <a:t>7</a:t>
            </a:r>
            <a:r>
              <a:rPr lang="zh-TW" altLang="zh-TW" sz="2400" b="1" smtClean="0">
                <a:latin typeface="標楷體" panose="03000509000000000000" pitchFamily="65" charset="-120"/>
              </a:rPr>
              <a:t>條規範「評選項目及權重」之</a:t>
            </a:r>
            <a:r>
              <a:rPr lang="en-US" altLang="zh-TW" sz="2400" b="1" smtClean="0">
                <a:latin typeface="標楷體" panose="03000509000000000000" pitchFamily="65" charset="-120"/>
              </a:rPr>
              <a:t>3</a:t>
            </a:r>
            <a:r>
              <a:rPr lang="zh-TW" altLang="zh-TW" sz="2400" b="1" smtClean="0">
                <a:latin typeface="標楷體" panose="03000509000000000000" pitchFamily="65" charset="-120"/>
              </a:rPr>
              <a:t>大項目內容，二者之間存有因果關係。</a:t>
            </a:r>
            <a:endParaRPr lang="en-US" altLang="zh-TW" sz="2400" b="1" smtClean="0">
              <a:latin typeface="標楷體" panose="03000509000000000000" pitchFamily="65" charset="-120"/>
            </a:endParaRPr>
          </a:p>
          <a:p>
            <a:pPr>
              <a:spcBef>
                <a:spcPct val="0"/>
              </a:spcBef>
              <a:buFont typeface="Wingdings" panose="05000000000000000000" pitchFamily="2" charset="2"/>
              <a:buChar char="p"/>
            </a:pPr>
            <a:r>
              <a:rPr lang="zh-TW" altLang="zh-TW" sz="2400" b="1" smtClean="0">
                <a:latin typeface="標楷體" panose="03000509000000000000" pitchFamily="65" charset="-120"/>
              </a:rPr>
              <a:t>惟</a:t>
            </a:r>
            <a:r>
              <a:rPr lang="zh-TW" altLang="en-US" sz="2400" b="1" smtClean="0">
                <a:latin typeface="標楷體" panose="03000509000000000000" pitchFamily="65" charset="-120"/>
              </a:rPr>
              <a:t>稽核</a:t>
            </a:r>
            <a:r>
              <a:rPr lang="zh-TW" altLang="zh-TW" sz="2400" b="1" smtClean="0">
                <a:latin typeface="標楷體" panose="03000509000000000000" pitchFamily="65" charset="-120"/>
              </a:rPr>
              <a:t>發現</a:t>
            </a:r>
            <a:r>
              <a:rPr lang="zh-TW" altLang="en-US" sz="2400" b="1" smtClean="0">
                <a:latin typeface="標楷體" panose="03000509000000000000" pitchFamily="65" charset="-120"/>
              </a:rPr>
              <a:t>規範</a:t>
            </a:r>
            <a:r>
              <a:rPr lang="zh-TW" altLang="zh-TW" sz="2400" b="1" smtClean="0">
                <a:latin typeface="標楷體" panose="03000509000000000000" pitchFamily="65" charset="-120"/>
              </a:rPr>
              <a:t>服務建議書</a:t>
            </a:r>
            <a:r>
              <a:rPr lang="zh-TW" altLang="en-US" sz="2400" b="1" smtClean="0">
                <a:latin typeface="標楷體" panose="03000509000000000000" pitchFamily="65" charset="-120"/>
              </a:rPr>
              <a:t>計有</a:t>
            </a:r>
            <a:r>
              <a:rPr lang="en-US" altLang="zh-TW" sz="2400" b="1" smtClean="0">
                <a:latin typeface="標楷體" panose="03000509000000000000" pitchFamily="65" charset="-120"/>
              </a:rPr>
              <a:t>10</a:t>
            </a:r>
            <a:r>
              <a:rPr lang="zh-TW" altLang="zh-TW" sz="2400" b="1" smtClean="0">
                <a:latin typeface="標楷體" panose="03000509000000000000" pitchFamily="65" charset="-120"/>
              </a:rPr>
              <a:t>個事項，</a:t>
            </a:r>
            <a:r>
              <a:rPr lang="zh-TW" altLang="en-US" sz="2400" b="1" smtClean="0">
                <a:latin typeface="標楷體" panose="03000509000000000000" pitchFamily="65" charset="-120"/>
              </a:rPr>
              <a:t>與</a:t>
            </a:r>
            <a:r>
              <a:rPr lang="zh-TW" altLang="zh-TW" sz="2400" b="1" smtClean="0">
                <a:latin typeface="標楷體" panose="03000509000000000000" pitchFamily="65" charset="-120"/>
              </a:rPr>
              <a:t>「評選項目及權重」之</a:t>
            </a:r>
            <a:r>
              <a:rPr lang="en-US" altLang="zh-TW" sz="2400" b="1" smtClean="0">
                <a:latin typeface="標楷體" panose="03000509000000000000" pitchFamily="65" charset="-120"/>
              </a:rPr>
              <a:t>3</a:t>
            </a:r>
            <a:r>
              <a:rPr lang="zh-TW" altLang="zh-TW" sz="2400" b="1" smtClean="0">
                <a:latin typeface="標楷體" panose="03000509000000000000" pitchFamily="65" charset="-120"/>
              </a:rPr>
              <a:t>項目內容</a:t>
            </a:r>
            <a:r>
              <a:rPr lang="zh-TW" altLang="en-US" sz="2400" b="1" smtClean="0">
                <a:latin typeface="標楷體" panose="03000509000000000000" pitchFamily="65" charset="-120"/>
              </a:rPr>
              <a:t>不完全相同</a:t>
            </a:r>
            <a:r>
              <a:rPr lang="zh-TW" altLang="zh-TW" sz="2400" b="1" smtClean="0">
                <a:latin typeface="標楷體" panose="03000509000000000000" pitchFamily="65" charset="-120"/>
              </a:rPr>
              <a:t>，</a:t>
            </a:r>
            <a:r>
              <a:rPr lang="zh-TW" altLang="zh-TW" sz="2400" b="1" smtClean="0">
                <a:solidFill>
                  <a:srgbClr val="C00000"/>
                </a:solidFill>
                <a:latin typeface="標楷體" panose="03000509000000000000" pitchFamily="65" charset="-120"/>
              </a:rPr>
              <a:t>如</a:t>
            </a:r>
            <a:r>
              <a:rPr lang="zh-TW" altLang="zh-TW" sz="2400" b="1" smtClean="0">
                <a:latin typeface="標楷體" panose="03000509000000000000" pitchFamily="65" charset="-120"/>
              </a:rPr>
              <a:t>服務建議書</a:t>
            </a:r>
            <a:r>
              <a:rPr lang="zh-TW" altLang="en-US" sz="2400" b="1" smtClean="0">
                <a:solidFill>
                  <a:srgbClr val="C00000"/>
                </a:solidFill>
                <a:latin typeface="標楷體" panose="03000509000000000000" pitchFamily="65" charset="-120"/>
              </a:rPr>
              <a:t>項次</a:t>
            </a:r>
            <a:r>
              <a:rPr lang="en-US" altLang="zh-TW" sz="2400" b="1" smtClean="0">
                <a:solidFill>
                  <a:srgbClr val="C00000"/>
                </a:solidFill>
                <a:latin typeface="標楷體" panose="03000509000000000000" pitchFamily="65" charset="-120"/>
              </a:rPr>
              <a:t>(</a:t>
            </a:r>
            <a:r>
              <a:rPr lang="zh-TW" altLang="zh-TW" sz="2400" b="1" smtClean="0">
                <a:solidFill>
                  <a:srgbClr val="C00000"/>
                </a:solidFill>
                <a:latin typeface="標楷體" panose="03000509000000000000" pitchFamily="65" charset="-120"/>
              </a:rPr>
              <a:t>六</a:t>
            </a:r>
            <a:r>
              <a:rPr lang="en-US" altLang="zh-TW" sz="2400" b="1" smtClean="0">
                <a:solidFill>
                  <a:srgbClr val="C00000"/>
                </a:solidFill>
                <a:latin typeface="標楷體" panose="03000509000000000000" pitchFamily="65" charset="-120"/>
              </a:rPr>
              <a:t>)</a:t>
            </a:r>
            <a:r>
              <a:rPr lang="zh-TW" altLang="zh-TW" sz="2400" b="1" smtClean="0">
                <a:solidFill>
                  <a:srgbClr val="C00000"/>
                </a:solidFill>
                <a:latin typeface="標楷體" panose="03000509000000000000" pitchFamily="65" charset="-120"/>
              </a:rPr>
              <a:t>協力廠商、</a:t>
            </a:r>
            <a:r>
              <a:rPr lang="en-US" altLang="zh-TW" sz="2400" b="1" smtClean="0">
                <a:solidFill>
                  <a:srgbClr val="C00000"/>
                </a:solidFill>
                <a:latin typeface="標楷體" panose="03000509000000000000" pitchFamily="65" charset="-120"/>
              </a:rPr>
              <a:t>(</a:t>
            </a:r>
            <a:r>
              <a:rPr lang="zh-TW" altLang="zh-TW" sz="2400" b="1" smtClean="0">
                <a:solidFill>
                  <a:srgbClr val="C00000"/>
                </a:solidFill>
                <a:latin typeface="標楷體" panose="03000509000000000000" pitchFamily="65" charset="-120"/>
              </a:rPr>
              <a:t>十</a:t>
            </a:r>
            <a:r>
              <a:rPr lang="en-US" altLang="zh-TW" sz="2400" b="1" smtClean="0">
                <a:solidFill>
                  <a:srgbClr val="C00000"/>
                </a:solidFill>
                <a:latin typeface="標楷體" panose="03000509000000000000" pitchFamily="65" charset="-120"/>
              </a:rPr>
              <a:t>)</a:t>
            </a:r>
            <a:r>
              <a:rPr lang="zh-TW" altLang="zh-TW" sz="2400" b="1" smtClean="0">
                <a:solidFill>
                  <a:srgbClr val="C00000"/>
                </a:solidFill>
                <a:latin typeface="標楷體" panose="03000509000000000000" pitchFamily="65" charset="-120"/>
              </a:rPr>
              <a:t>保險</a:t>
            </a:r>
            <a:r>
              <a:rPr lang="zh-TW" altLang="en-US" sz="2400" b="1" smtClean="0">
                <a:solidFill>
                  <a:srgbClr val="C00000"/>
                </a:solidFill>
                <a:latin typeface="標楷體" panose="03000509000000000000" pitchFamily="65" charset="-120"/>
              </a:rPr>
              <a:t>等</a:t>
            </a:r>
            <a:r>
              <a:rPr lang="zh-TW" altLang="zh-TW" sz="2400" b="1" smtClean="0">
                <a:solidFill>
                  <a:srgbClr val="C00000"/>
                </a:solidFill>
                <a:latin typeface="標楷體" panose="03000509000000000000" pitchFamily="65" charset="-120"/>
              </a:rPr>
              <a:t>，未納</a:t>
            </a:r>
            <a:r>
              <a:rPr lang="zh-TW" altLang="en-US" sz="2400" b="1" smtClean="0">
                <a:solidFill>
                  <a:srgbClr val="C00000"/>
                </a:solidFill>
                <a:latin typeface="標楷體" panose="03000509000000000000" pitchFamily="65" charset="-120"/>
              </a:rPr>
              <a:t>入</a:t>
            </a:r>
            <a:r>
              <a:rPr lang="zh-TW" altLang="zh-TW" sz="2400" b="1" smtClean="0">
                <a:latin typeface="標楷體" panose="03000509000000000000" pitchFamily="65" charset="-120"/>
              </a:rPr>
              <a:t>「評選項目及權重」</a:t>
            </a:r>
            <a:r>
              <a:rPr lang="zh-TW" altLang="zh-TW" sz="2400" b="1" smtClean="0">
                <a:solidFill>
                  <a:srgbClr val="C00000"/>
                </a:solidFill>
                <a:latin typeface="標楷體" panose="03000509000000000000" pitchFamily="65" charset="-120"/>
              </a:rPr>
              <a:t>中</a:t>
            </a:r>
            <a:r>
              <a:rPr lang="zh-TW" altLang="en-US" sz="2400" b="1" smtClean="0">
                <a:solidFill>
                  <a:srgbClr val="C00000"/>
                </a:solidFill>
                <a:latin typeface="新細明體" panose="02020500000000000000" pitchFamily="18" charset="-120"/>
                <a:ea typeface="新細明體" panose="02020500000000000000" pitchFamily="18" charset="-120"/>
              </a:rPr>
              <a:t>；</a:t>
            </a:r>
            <a:r>
              <a:rPr lang="zh-TW" altLang="en-US" sz="2400" b="1" smtClean="0">
                <a:latin typeface="標楷體" panose="03000509000000000000" pitchFamily="65" charset="-120"/>
              </a:rPr>
              <a:t>且編排順序不一致</a:t>
            </a:r>
            <a:r>
              <a:rPr lang="zh-TW" altLang="zh-TW" sz="2400" b="1" smtClean="0">
                <a:latin typeface="標楷體" panose="03000509000000000000" pitchFamily="65" charset="-120"/>
              </a:rPr>
              <a:t>，</a:t>
            </a:r>
            <a:r>
              <a:rPr lang="zh-TW" altLang="en-US" sz="2400" b="1" smtClean="0">
                <a:latin typeface="標楷體" panose="03000509000000000000" pitchFamily="65" charset="-120"/>
              </a:rPr>
              <a:t>勢必</a:t>
            </a:r>
            <a:r>
              <a:rPr lang="zh-TW" altLang="zh-TW" sz="2400" b="1" smtClean="0">
                <a:latin typeface="標楷體" panose="03000509000000000000" pitchFamily="65" charset="-120"/>
              </a:rPr>
              <a:t>影響工作小組</a:t>
            </a:r>
            <a:r>
              <a:rPr lang="zh-TW" altLang="en-US" sz="2400" b="1" smtClean="0">
                <a:latin typeface="標楷體" panose="03000509000000000000" pitchFamily="65" charset="-120"/>
              </a:rPr>
              <a:t>之初審意見之製作</a:t>
            </a:r>
            <a:r>
              <a:rPr lang="zh-TW" altLang="zh-TW" sz="2400" b="1" smtClean="0">
                <a:latin typeface="標楷體" panose="03000509000000000000" pitchFamily="65" charset="-120"/>
              </a:rPr>
              <a:t>及評選會議</a:t>
            </a:r>
            <a:r>
              <a:rPr lang="zh-TW" altLang="en-US" sz="2400" b="1" smtClean="0">
                <a:latin typeface="標楷體" panose="03000509000000000000" pitchFamily="65" charset="-120"/>
              </a:rPr>
              <a:t>順暢</a:t>
            </a:r>
            <a:r>
              <a:rPr lang="zh-TW" altLang="zh-TW" sz="2400" b="1" smtClean="0">
                <a:latin typeface="標楷體" panose="03000509000000000000" pitchFamily="65" charset="-120"/>
              </a:rPr>
              <a:t>運作，</a:t>
            </a:r>
            <a:r>
              <a:rPr lang="zh-TW" altLang="en-US" sz="2400" b="1" smtClean="0">
                <a:latin typeface="標楷體" panose="03000509000000000000" pitchFamily="65" charset="-120"/>
              </a:rPr>
              <a:t>有礙環環相扣採購機制</a:t>
            </a:r>
            <a:r>
              <a:rPr lang="zh-TW" altLang="zh-TW" sz="2400" b="1" smtClean="0">
                <a:latin typeface="標楷體" panose="03000509000000000000" pitchFamily="65" charset="-120"/>
              </a:rPr>
              <a:t>，浪費</a:t>
            </a:r>
            <a:r>
              <a:rPr lang="zh-TW" altLang="en-US" sz="2400" b="1" smtClean="0">
                <a:latin typeface="標楷體" panose="03000509000000000000" pitchFamily="65" charset="-120"/>
              </a:rPr>
              <a:t>雙方</a:t>
            </a:r>
            <a:r>
              <a:rPr lang="zh-TW" altLang="zh-TW" sz="2400" b="1" smtClean="0">
                <a:latin typeface="標楷體" panose="03000509000000000000" pitchFamily="65" charset="-120"/>
              </a:rPr>
              <a:t>採購</a:t>
            </a:r>
            <a:r>
              <a:rPr lang="zh-TW" altLang="en-US" sz="2400" b="1" smtClean="0">
                <a:latin typeface="標楷體" panose="03000509000000000000" pitchFamily="65" charset="-120"/>
              </a:rPr>
              <a:t>效</a:t>
            </a:r>
            <a:r>
              <a:rPr lang="zh-TW" altLang="zh-TW" sz="2400" b="1" smtClean="0">
                <a:latin typeface="標楷體" panose="03000509000000000000" pitchFamily="65" charset="-120"/>
              </a:rPr>
              <a:t>益，有欠周延。</a:t>
            </a:r>
            <a:endParaRPr lang="zh-TW" altLang="en-US" sz="2400" b="1" smtClean="0">
              <a:latin typeface="標楷體" panose="03000509000000000000" pitchFamily="65" charset="-120"/>
            </a:endParaRPr>
          </a:p>
        </p:txBody>
      </p:sp>
      <p:sp>
        <p:nvSpPr>
          <p:cNvPr id="3" name="投影片編號版面配置區 2"/>
          <p:cNvSpPr>
            <a:spLocks noGrp="1"/>
          </p:cNvSpPr>
          <p:nvPr>
            <p:ph type="sldNum" sz="quarter" idx="12"/>
          </p:nvPr>
        </p:nvSpPr>
        <p:spPr/>
        <p:txBody>
          <a:bodyPr/>
          <a:lstStyle/>
          <a:p>
            <a:fld id="{1118FB7C-3051-423D-B140-B22D31D849CF}" type="slidenum">
              <a:rPr lang="zh-TW" altLang="en-US" smtClean="0"/>
              <a:pPr/>
              <a:t>226</a:t>
            </a:fld>
            <a:endParaRPr lang="zh-TW" altLang="en-US"/>
          </a:p>
        </p:txBody>
      </p:sp>
    </p:spTree>
    <p:extLst>
      <p:ext uri="{BB962C8B-B14F-4D97-AF65-F5344CB8AC3E}">
        <p14:creationId xmlns:p14="http://schemas.microsoft.com/office/powerpoint/2010/main" val="3947668143"/>
      </p:ext>
    </p:extLst>
  </p:cSld>
  <p:clrMapOvr>
    <a:masterClrMapping/>
  </p:clrMapOvr>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85763" y="404813"/>
            <a:ext cx="8758237" cy="854075"/>
          </a:xfrm>
        </p:spPr>
        <p:txBody>
          <a:bodyPr/>
          <a:lstStyle/>
          <a:p>
            <a:pPr>
              <a:defRPr/>
            </a:pPr>
            <a:r>
              <a:rPr lang="zh-TW" altLang="en-US" sz="3200" b="1" dirty="0">
                <a:solidFill>
                  <a:srgbClr val="FF0000"/>
                </a:solidFill>
              </a:rPr>
              <a:t>議題</a:t>
            </a:r>
            <a:r>
              <a:rPr lang="en-US" altLang="zh-TW" sz="3200" b="1" dirty="0">
                <a:solidFill>
                  <a:srgbClr val="FF0000"/>
                </a:solidFill>
              </a:rPr>
              <a:t>2</a:t>
            </a:r>
            <a:r>
              <a:rPr lang="zh-TW" altLang="en-US" sz="3200" b="1" dirty="0">
                <a:solidFill>
                  <a:srgbClr val="FF0000"/>
                </a:solidFill>
                <a:latin typeface="新細明體" panose="02020500000000000000" pitchFamily="18" charset="-120"/>
                <a:ea typeface="新細明體" panose="02020500000000000000" pitchFamily="18" charset="-120"/>
              </a:rPr>
              <a:t>：</a:t>
            </a:r>
            <a:r>
              <a:rPr lang="zh-TW" altLang="en-US" sz="3200" b="1" dirty="0">
                <a:solidFill>
                  <a:srgbClr val="FF0000"/>
                </a:solidFill>
                <a:latin typeface="標楷體"/>
              </a:rPr>
              <a:t>評分項目不得過度</a:t>
            </a:r>
            <a:r>
              <a:rPr lang="zh-TW" altLang="zh-TW" sz="3200" b="1" dirty="0">
                <a:solidFill>
                  <a:srgbClr val="FF0000"/>
                </a:solidFill>
                <a:latin typeface="標楷體"/>
              </a:rPr>
              <a:t>限縮廠商</a:t>
            </a:r>
            <a:r>
              <a:rPr lang="zh-TW" altLang="en-US" sz="3200" b="1" dirty="0">
                <a:solidFill>
                  <a:srgbClr val="FF0000"/>
                </a:solidFill>
                <a:latin typeface="標楷體"/>
              </a:rPr>
              <a:t>實績</a:t>
            </a:r>
            <a:r>
              <a:rPr lang="zh-TW" altLang="zh-TW" sz="3200" b="1" dirty="0" smtClean="0">
                <a:solidFill>
                  <a:srgbClr val="FF0000"/>
                </a:solidFill>
                <a:latin typeface="標楷體"/>
              </a:rPr>
              <a:t>年限</a:t>
            </a:r>
            <a:r>
              <a:rPr lang="en-US" altLang="zh-TW" sz="3200" b="1" dirty="0" smtClean="0">
                <a:solidFill>
                  <a:srgbClr val="FF0000"/>
                </a:solidFill>
                <a:latin typeface="標楷體"/>
              </a:rPr>
              <a:t>1</a:t>
            </a:r>
            <a:endParaRPr lang="zh-TW" altLang="en-US" b="1" dirty="0">
              <a:solidFill>
                <a:srgbClr val="FF0000"/>
              </a:solidFill>
              <a:latin typeface="+mn-ea"/>
              <a:ea typeface="+mn-ea"/>
            </a:endParaRPr>
          </a:p>
        </p:txBody>
      </p:sp>
      <p:sp>
        <p:nvSpPr>
          <p:cNvPr id="178179" name="內容版面配置區 2"/>
          <p:cNvSpPr>
            <a:spLocks noGrp="1"/>
          </p:cNvSpPr>
          <p:nvPr>
            <p:ph idx="1"/>
          </p:nvPr>
        </p:nvSpPr>
        <p:spPr>
          <a:xfrm>
            <a:off x="395288" y="1052513"/>
            <a:ext cx="8423275" cy="4897437"/>
          </a:xfrm>
        </p:spPr>
        <p:txBody>
          <a:bodyPr/>
          <a:lstStyle/>
          <a:p>
            <a:r>
              <a:rPr lang="zh-TW" altLang="en-US" sz="2400" b="1" smtClean="0">
                <a:solidFill>
                  <a:srgbClr val="0000FF"/>
                </a:solidFill>
              </a:rPr>
              <a:t>規格標相關法規</a:t>
            </a:r>
            <a:r>
              <a:rPr lang="zh-TW" altLang="en-US" sz="2400" b="1" smtClean="0">
                <a:solidFill>
                  <a:srgbClr val="0000FF"/>
                </a:solidFill>
                <a:latin typeface="新細明體" panose="02020500000000000000" pitchFamily="18" charset="-120"/>
                <a:ea typeface="新細明體" panose="02020500000000000000" pitchFamily="18" charset="-120"/>
              </a:rPr>
              <a:t>：</a:t>
            </a:r>
            <a:endParaRPr lang="en-US" altLang="zh-TW" sz="2400" b="1" smtClean="0">
              <a:solidFill>
                <a:srgbClr val="0000FF"/>
              </a:solidFill>
            </a:endParaRPr>
          </a:p>
          <a:p>
            <a:r>
              <a:rPr lang="zh-TW" altLang="en-US" sz="2400" b="1" smtClean="0">
                <a:solidFill>
                  <a:srgbClr val="FF0000"/>
                </a:solidFill>
              </a:rPr>
              <a:t>壹、</a:t>
            </a:r>
            <a:r>
              <a:rPr lang="zh-TW" altLang="zh-TW" sz="2400" b="1" smtClean="0">
                <a:solidFill>
                  <a:srgbClr val="FF0000"/>
                </a:solidFill>
              </a:rPr>
              <a:t>機關委託技術服務廠商評選及計費辦法</a:t>
            </a:r>
            <a:r>
              <a:rPr lang="zh-TW" altLang="en-US" sz="2400" b="1" smtClean="0">
                <a:solidFill>
                  <a:srgbClr val="FF0000"/>
                </a:solidFill>
              </a:rPr>
              <a:t>第 </a:t>
            </a:r>
            <a:r>
              <a:rPr lang="en-US" altLang="zh-TW" sz="2400" b="1" smtClean="0">
                <a:solidFill>
                  <a:srgbClr val="FF0000"/>
                </a:solidFill>
              </a:rPr>
              <a:t>18 </a:t>
            </a:r>
            <a:r>
              <a:rPr lang="zh-TW" altLang="en-US" sz="2400" b="1" smtClean="0">
                <a:solidFill>
                  <a:srgbClr val="FF0000"/>
                </a:solidFill>
              </a:rPr>
              <a:t>條</a:t>
            </a:r>
            <a:endParaRPr lang="en-US" altLang="zh-TW" sz="2400" b="1" smtClean="0">
              <a:solidFill>
                <a:srgbClr val="FF0000"/>
              </a:solidFill>
            </a:endParaRPr>
          </a:p>
          <a:p>
            <a:pPr>
              <a:buFont typeface="Wingdings" panose="05000000000000000000" pitchFamily="2" charset="2"/>
              <a:buChar char="Ø"/>
            </a:pPr>
            <a:r>
              <a:rPr lang="zh-TW" altLang="en-US" sz="2400" b="1" smtClean="0"/>
              <a:t>機關委託廠商辦理專案管理，其評選項目，除法令另有規定者外，得視個案特性及實際需要載明下列事項：</a:t>
            </a:r>
            <a:r>
              <a:rPr lang="en-US" altLang="zh-TW" sz="2400" b="1" smtClean="0"/>
              <a:t>…</a:t>
            </a:r>
            <a:br>
              <a:rPr lang="en-US" altLang="zh-TW" sz="2400" b="1" smtClean="0"/>
            </a:br>
            <a:r>
              <a:rPr lang="zh-TW" altLang="en-US" sz="2400" b="1" smtClean="0"/>
              <a:t>四、計畫主持人及主要工作人員之經驗、能力、</a:t>
            </a:r>
            <a:r>
              <a:rPr lang="zh-TW" altLang="en-US" sz="2400" b="1" smtClean="0">
                <a:solidFill>
                  <a:srgbClr val="FF0000"/>
                </a:solidFill>
              </a:rPr>
              <a:t>最近三年</a:t>
            </a:r>
            <a:r>
              <a:rPr lang="zh-TW" altLang="en-US" sz="2400" b="1" smtClean="0"/>
              <a:t>服務紀錄及主要工作人員具備本法專業知識之情形。得包括該等人員之優良、不良紀錄或事蹟。</a:t>
            </a:r>
            <a:r>
              <a:rPr lang="en-US" altLang="zh-TW" sz="2400" b="1" smtClean="0"/>
              <a:t>…</a:t>
            </a:r>
            <a:br>
              <a:rPr lang="en-US" altLang="zh-TW" sz="2400" b="1" smtClean="0"/>
            </a:br>
            <a:r>
              <a:rPr lang="zh-TW" altLang="en-US" sz="2400" b="1" smtClean="0"/>
              <a:t>七、</a:t>
            </a:r>
            <a:r>
              <a:rPr lang="zh-TW" altLang="en-US" sz="2400" b="1" smtClean="0">
                <a:solidFill>
                  <a:srgbClr val="FF0000"/>
                </a:solidFill>
              </a:rPr>
              <a:t>廠商最近五年</a:t>
            </a:r>
            <a:r>
              <a:rPr lang="zh-TW" altLang="en-US" sz="2400" b="1" smtClean="0"/>
              <a:t>曾獲與評選案性質相同或類似之獎勵情形及過去履約績效。</a:t>
            </a:r>
            <a:r>
              <a:rPr lang="en-US" altLang="zh-TW" sz="2400" b="1" smtClean="0"/>
              <a:t>…</a:t>
            </a:r>
          </a:p>
          <a:p>
            <a:pPr>
              <a:buFont typeface="Wingdings" panose="05000000000000000000" pitchFamily="2" charset="2"/>
              <a:buChar char="Ø"/>
            </a:pPr>
            <a:r>
              <a:rPr lang="zh-TW" altLang="en-US" sz="2400" b="1" smtClean="0"/>
              <a:t>前項第一款及第四款所稱廠商或其計畫主持人或主要工作人員之優良、不良紀錄或事蹟，</a:t>
            </a:r>
            <a:r>
              <a:rPr lang="zh-TW" altLang="en-US" sz="2400" b="1" smtClean="0">
                <a:solidFill>
                  <a:srgbClr val="FF0000"/>
                </a:solidFill>
              </a:rPr>
              <a:t>除廠商提出者外，機關得自行蒐集或至本法主管機關網站查詢。 </a:t>
            </a:r>
          </a:p>
          <a:p>
            <a:endParaRPr lang="zh-TW" altLang="en-US" sz="2400" smtClean="0"/>
          </a:p>
        </p:txBody>
      </p:sp>
      <p:sp>
        <p:nvSpPr>
          <p:cNvPr id="4" name="投影片編號版面配置區 3"/>
          <p:cNvSpPr>
            <a:spLocks noGrp="1"/>
          </p:cNvSpPr>
          <p:nvPr>
            <p:ph type="sldNum" sz="quarter" idx="12"/>
          </p:nvPr>
        </p:nvSpPr>
        <p:spPr/>
        <p:txBody>
          <a:bodyPr/>
          <a:lstStyle/>
          <a:p>
            <a:fld id="{1118FB7C-3051-423D-B140-B22D31D849CF}" type="slidenum">
              <a:rPr lang="zh-TW" altLang="en-US" smtClean="0"/>
              <a:pPr/>
              <a:t>227</a:t>
            </a:fld>
            <a:endParaRPr lang="zh-TW" altLang="en-US"/>
          </a:p>
        </p:txBody>
      </p:sp>
    </p:spTree>
    <p:extLst>
      <p:ext uri="{BB962C8B-B14F-4D97-AF65-F5344CB8AC3E}">
        <p14:creationId xmlns:p14="http://schemas.microsoft.com/office/powerpoint/2010/main" val="3742797560"/>
      </p:ext>
    </p:extLst>
  </p:cSld>
  <p:clrMapOvr>
    <a:masterClrMapping/>
  </p:clrMapOvr>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68313" y="404813"/>
            <a:ext cx="8496300" cy="854075"/>
          </a:xfrm>
        </p:spPr>
        <p:txBody>
          <a:bodyPr/>
          <a:lstStyle/>
          <a:p>
            <a:pPr>
              <a:defRPr/>
            </a:pPr>
            <a:r>
              <a:rPr lang="zh-TW" altLang="en-US" sz="3200" b="1" dirty="0">
                <a:solidFill>
                  <a:srgbClr val="FF0000"/>
                </a:solidFill>
              </a:rPr>
              <a:t>議題</a:t>
            </a:r>
            <a:r>
              <a:rPr lang="en-US" altLang="zh-TW" sz="3200" b="1" dirty="0">
                <a:solidFill>
                  <a:srgbClr val="FF0000"/>
                </a:solidFill>
              </a:rPr>
              <a:t>2</a:t>
            </a:r>
            <a:r>
              <a:rPr lang="zh-TW" altLang="en-US" sz="3200" b="1" dirty="0">
                <a:solidFill>
                  <a:srgbClr val="FF0000"/>
                </a:solidFill>
                <a:latin typeface="新細明體" panose="02020500000000000000" pitchFamily="18" charset="-120"/>
                <a:ea typeface="新細明體" panose="02020500000000000000" pitchFamily="18" charset="-120"/>
              </a:rPr>
              <a:t>：</a:t>
            </a:r>
            <a:r>
              <a:rPr lang="zh-TW" altLang="en-US" sz="3200" b="1" dirty="0">
                <a:solidFill>
                  <a:srgbClr val="FF0000"/>
                </a:solidFill>
                <a:latin typeface="標楷體"/>
              </a:rPr>
              <a:t>評分項目不得過度</a:t>
            </a:r>
            <a:r>
              <a:rPr lang="zh-TW" altLang="zh-TW" sz="3200" b="1" dirty="0">
                <a:solidFill>
                  <a:srgbClr val="FF0000"/>
                </a:solidFill>
                <a:latin typeface="標楷體"/>
              </a:rPr>
              <a:t>限縮廠商</a:t>
            </a:r>
            <a:r>
              <a:rPr lang="zh-TW" altLang="en-US" sz="3200" b="1" dirty="0">
                <a:solidFill>
                  <a:srgbClr val="FF0000"/>
                </a:solidFill>
                <a:latin typeface="標楷體"/>
              </a:rPr>
              <a:t>實績</a:t>
            </a:r>
            <a:r>
              <a:rPr lang="zh-TW" altLang="zh-TW" sz="3200" b="1" dirty="0" smtClean="0">
                <a:solidFill>
                  <a:srgbClr val="FF0000"/>
                </a:solidFill>
                <a:latin typeface="標楷體"/>
              </a:rPr>
              <a:t>年限</a:t>
            </a:r>
            <a:r>
              <a:rPr lang="en-US" altLang="zh-TW" sz="3200" b="1" dirty="0" smtClean="0">
                <a:solidFill>
                  <a:srgbClr val="FF0000"/>
                </a:solidFill>
                <a:latin typeface="標楷體"/>
              </a:rPr>
              <a:t>2</a:t>
            </a:r>
            <a:endParaRPr lang="zh-TW" altLang="en-US" b="1" dirty="0">
              <a:solidFill>
                <a:srgbClr val="FF0000"/>
              </a:solidFill>
              <a:latin typeface="+mn-ea"/>
              <a:ea typeface="+mn-ea"/>
            </a:endParaRPr>
          </a:p>
        </p:txBody>
      </p:sp>
      <p:sp>
        <p:nvSpPr>
          <p:cNvPr id="179203" name="內容版面配置區 2"/>
          <p:cNvSpPr>
            <a:spLocks noGrp="1"/>
          </p:cNvSpPr>
          <p:nvPr>
            <p:ph idx="1"/>
          </p:nvPr>
        </p:nvSpPr>
        <p:spPr>
          <a:xfrm>
            <a:off x="479425" y="1341438"/>
            <a:ext cx="8134350" cy="4897437"/>
          </a:xfrm>
        </p:spPr>
        <p:txBody>
          <a:bodyPr/>
          <a:lstStyle/>
          <a:p>
            <a:r>
              <a:rPr lang="zh-TW" altLang="en-US" sz="2400" b="1" smtClean="0"/>
              <a:t>案例</a:t>
            </a:r>
            <a:r>
              <a:rPr lang="zh-TW" altLang="en-US" sz="2400" b="1" smtClean="0">
                <a:latin typeface="新細明體" panose="02020500000000000000" pitchFamily="18" charset="-120"/>
                <a:ea typeface="新細明體" panose="02020500000000000000" pitchFamily="18" charset="-120"/>
              </a:rPr>
              <a:t>：</a:t>
            </a:r>
            <a:r>
              <a:rPr lang="zh-TW" altLang="en-US" sz="2400" b="1" smtClean="0"/>
              <a:t>○○專業服務採購案</a:t>
            </a:r>
            <a:endParaRPr lang="en-US" altLang="zh-TW" sz="2400" b="1" smtClean="0"/>
          </a:p>
          <a:p>
            <a:pPr>
              <a:buFont typeface="Wingdings" panose="05000000000000000000" pitchFamily="2" charset="2"/>
              <a:buChar char="l"/>
            </a:pPr>
            <a:r>
              <a:rPr lang="zh-TW" altLang="zh-TW" sz="2400" b="1" smtClean="0"/>
              <a:t>擬訂評選項目計有六項並各給予配分額度，其中第</a:t>
            </a:r>
            <a:r>
              <a:rPr lang="en-US" altLang="zh-TW" sz="2400" b="1" smtClean="0"/>
              <a:t>1</a:t>
            </a:r>
            <a:r>
              <a:rPr lang="zh-TW" altLang="zh-TW" sz="2400" b="1" smtClean="0"/>
              <a:t>項「行政能力」第</a:t>
            </a:r>
            <a:r>
              <a:rPr lang="en-US" altLang="zh-TW" sz="2400" b="1" smtClean="0"/>
              <a:t>2</a:t>
            </a:r>
            <a:r>
              <a:rPr lang="zh-TW" altLang="zh-TW" sz="2400" b="1" smtClean="0"/>
              <a:t>款子項載明「…</a:t>
            </a:r>
            <a:r>
              <a:rPr lang="zh-TW" altLang="zh-TW" sz="2400" b="1" smtClean="0">
                <a:solidFill>
                  <a:srgbClr val="FF0000"/>
                </a:solidFill>
              </a:rPr>
              <a:t>近兩年承接本</a:t>
            </a:r>
            <a:r>
              <a:rPr lang="zh-TW" altLang="en-US" sz="2400" b="1" smtClean="0">
                <a:solidFill>
                  <a:srgbClr val="FF0000"/>
                </a:solidFill>
              </a:rPr>
              <a:t>機關</a:t>
            </a:r>
            <a:r>
              <a:rPr lang="zh-TW" altLang="zh-TW" sz="2400" b="1" smtClean="0">
                <a:solidFill>
                  <a:srgbClr val="FF0000"/>
                </a:solidFill>
              </a:rPr>
              <a:t>委外或補助案異常情形</a:t>
            </a:r>
            <a:r>
              <a:rPr lang="zh-TW" altLang="zh-TW" sz="2400" b="1" smtClean="0"/>
              <a:t>」</a:t>
            </a:r>
            <a:r>
              <a:rPr lang="en-US" altLang="zh-TW" sz="2400" b="1" smtClean="0"/>
              <a:t>…</a:t>
            </a:r>
            <a:r>
              <a:rPr lang="zh-TW" altLang="en-US" sz="2400" b="1" smtClean="0">
                <a:latin typeface="標楷體" panose="03000509000000000000" pitchFamily="65" charset="-120"/>
              </a:rPr>
              <a:t>。</a:t>
            </a:r>
            <a:endParaRPr lang="en-US" altLang="zh-TW" sz="2400" b="1" smtClean="0">
              <a:latin typeface="標楷體" panose="03000509000000000000" pitchFamily="65" charset="-120"/>
            </a:endParaRPr>
          </a:p>
          <a:p>
            <a:pPr>
              <a:buFont typeface="Wingdings" panose="05000000000000000000" pitchFamily="2" charset="2"/>
              <a:buChar char="l"/>
            </a:pPr>
            <a:r>
              <a:rPr lang="zh-TW" altLang="en-US" sz="2400" b="1" smtClean="0"/>
              <a:t>有關</a:t>
            </a:r>
            <a:r>
              <a:rPr lang="zh-TW" altLang="zh-TW" sz="2400" b="1" smtClean="0"/>
              <a:t>「行政能力」、「就業輔導」等評選項目，皆涉及限縮投標廠商</a:t>
            </a:r>
            <a:r>
              <a:rPr lang="zh-TW" altLang="en-US" sz="2400" b="1" smtClean="0">
                <a:latin typeface="標楷體" panose="03000509000000000000" pitchFamily="65" charset="-120"/>
              </a:rPr>
              <a:t>「</a:t>
            </a:r>
            <a:r>
              <a:rPr lang="zh-TW" altLang="zh-TW" sz="2400" b="1" smtClean="0"/>
              <a:t>一定年限</a:t>
            </a:r>
            <a:r>
              <a:rPr lang="zh-TW" altLang="en-US" sz="2400" b="1" smtClean="0">
                <a:latin typeface="標楷體" panose="03000509000000000000" pitchFamily="65" charset="-120"/>
              </a:rPr>
              <a:t>」</a:t>
            </a:r>
            <a:r>
              <a:rPr lang="zh-TW" altLang="en-US" sz="2400" b="1" smtClean="0"/>
              <a:t>及</a:t>
            </a:r>
            <a:r>
              <a:rPr lang="zh-TW" altLang="en-US" sz="2400" b="1" smtClean="0">
                <a:latin typeface="標楷體" panose="03000509000000000000" pitchFamily="65" charset="-120"/>
              </a:rPr>
              <a:t>「</a:t>
            </a:r>
            <a:r>
              <a:rPr lang="zh-TW" altLang="en-US" sz="2400" b="1" smtClean="0"/>
              <a:t>本機關</a:t>
            </a:r>
            <a:r>
              <a:rPr lang="zh-TW" altLang="en-US" sz="2400" b="1" smtClean="0">
                <a:latin typeface="標楷體" panose="03000509000000000000" pitchFamily="65" charset="-120"/>
              </a:rPr>
              <a:t>」</a:t>
            </a:r>
            <a:r>
              <a:rPr lang="zh-TW" altLang="zh-TW" sz="2400" b="1" smtClean="0"/>
              <a:t>之規格標條件，請釐清採購法相關規範有無授權依據，如法無明文規定者，不宜增定無授權依據之年限規範。</a:t>
            </a:r>
            <a:endParaRPr lang="zh-TW" altLang="en-US" sz="2400" b="1" smtClean="0"/>
          </a:p>
        </p:txBody>
      </p:sp>
      <p:sp>
        <p:nvSpPr>
          <p:cNvPr id="4" name="投影片編號版面配置區 3"/>
          <p:cNvSpPr>
            <a:spLocks noGrp="1"/>
          </p:cNvSpPr>
          <p:nvPr>
            <p:ph type="sldNum" sz="quarter" idx="12"/>
          </p:nvPr>
        </p:nvSpPr>
        <p:spPr/>
        <p:txBody>
          <a:bodyPr/>
          <a:lstStyle/>
          <a:p>
            <a:fld id="{1118FB7C-3051-423D-B140-B22D31D849CF}" type="slidenum">
              <a:rPr lang="zh-TW" altLang="en-US" smtClean="0"/>
              <a:pPr/>
              <a:t>228</a:t>
            </a:fld>
            <a:endParaRPr lang="zh-TW" altLang="en-US"/>
          </a:p>
        </p:txBody>
      </p:sp>
    </p:spTree>
    <p:extLst>
      <p:ext uri="{BB962C8B-B14F-4D97-AF65-F5344CB8AC3E}">
        <p14:creationId xmlns:p14="http://schemas.microsoft.com/office/powerpoint/2010/main" val="372293755"/>
      </p:ext>
    </p:extLst>
  </p:cSld>
  <p:clrMapOvr>
    <a:masterClrMapping/>
  </p:clrMapOvr>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標題 1"/>
          <p:cNvSpPr>
            <a:spLocks noGrp="1"/>
          </p:cNvSpPr>
          <p:nvPr>
            <p:ph type="title"/>
          </p:nvPr>
        </p:nvSpPr>
        <p:spPr>
          <a:xfrm>
            <a:off x="323850" y="333375"/>
            <a:ext cx="8712200" cy="849313"/>
          </a:xfrm>
        </p:spPr>
        <p:txBody>
          <a:bodyPr>
            <a:normAutofit fontScale="90000"/>
          </a:bodyPr>
          <a:lstStyle/>
          <a:p>
            <a:pPr>
              <a:defRPr/>
            </a:pPr>
            <a:r>
              <a:rPr lang="zh-TW" altLang="en-US" sz="2800" b="1" dirty="0" smtClean="0">
                <a:solidFill>
                  <a:srgbClr val="FF0000"/>
                </a:solidFill>
              </a:rPr>
              <a:t>議題</a:t>
            </a:r>
            <a:r>
              <a:rPr lang="en-US" altLang="zh-TW" sz="2800" b="1" dirty="0" smtClean="0">
                <a:solidFill>
                  <a:srgbClr val="FF0000"/>
                </a:solidFill>
              </a:rPr>
              <a:t>3</a:t>
            </a:r>
            <a:r>
              <a:rPr lang="zh-TW" altLang="en-US" sz="2800" b="1" dirty="0" smtClean="0">
                <a:solidFill>
                  <a:srgbClr val="FF0000"/>
                </a:solidFill>
                <a:latin typeface="新細明體" panose="02020500000000000000" pitchFamily="18" charset="-120"/>
                <a:ea typeface="新細明體" panose="02020500000000000000" pitchFamily="18" charset="-120"/>
              </a:rPr>
              <a:t>：</a:t>
            </a:r>
            <a:r>
              <a:rPr lang="zh-TW" altLang="en-US" sz="2800" b="1" dirty="0">
                <a:solidFill>
                  <a:srgbClr val="FF0000"/>
                </a:solidFill>
                <a:latin typeface="+mn-ea"/>
              </a:rPr>
              <a:t>評分</a:t>
            </a:r>
            <a:r>
              <a:rPr lang="zh-TW" altLang="en-US" sz="2800" b="1" dirty="0" smtClean="0">
                <a:solidFill>
                  <a:srgbClr val="FF0000"/>
                </a:solidFill>
                <a:latin typeface="+mn-ea"/>
              </a:rPr>
              <a:t>項目屬具體客觀事證者評分標準應一致</a:t>
            </a:r>
            <a:r>
              <a:rPr lang="en-US" altLang="zh-TW" sz="2800" b="1" dirty="0" smtClean="0">
                <a:solidFill>
                  <a:srgbClr val="FF0000"/>
                </a:solidFill>
                <a:latin typeface="+mn-ea"/>
              </a:rPr>
              <a:t>1</a:t>
            </a:r>
            <a:br>
              <a:rPr lang="en-US" altLang="zh-TW" sz="2800" b="1" dirty="0" smtClean="0">
                <a:solidFill>
                  <a:srgbClr val="FF0000"/>
                </a:solidFill>
                <a:latin typeface="+mn-ea"/>
              </a:rPr>
            </a:br>
            <a:r>
              <a:rPr lang="zh-TW" altLang="en-US" sz="2400" b="1" u="sng" dirty="0" smtClean="0">
                <a:solidFill>
                  <a:srgbClr val="0000FF"/>
                </a:solidFill>
              </a:rPr>
              <a:t>以〇〇學校公辦民營營養午餐採購案為例</a:t>
            </a:r>
            <a:r>
              <a:rPr lang="en-US" altLang="zh-TW" sz="2400" b="1" u="sng" dirty="0" smtClean="0">
                <a:solidFill>
                  <a:srgbClr val="0000FF"/>
                </a:solidFill>
              </a:rPr>
              <a:t>—</a:t>
            </a:r>
            <a:r>
              <a:rPr lang="zh-TW" altLang="en-US" sz="2400" b="1" u="sng" dirty="0" smtClean="0">
                <a:solidFill>
                  <a:srgbClr val="0000FF"/>
                </a:solidFill>
              </a:rPr>
              <a:t>評選評分表</a:t>
            </a:r>
            <a:endParaRPr lang="zh-TW" altLang="en-US" sz="3600" b="1" dirty="0" smtClean="0">
              <a:solidFill>
                <a:srgbClr val="0000FF"/>
              </a:solidFill>
            </a:endParaRPr>
          </a:p>
        </p:txBody>
      </p:sp>
      <p:graphicFrame>
        <p:nvGraphicFramePr>
          <p:cNvPr id="7" name="表格 6"/>
          <p:cNvGraphicFramePr>
            <a:graphicFrameLocks noGrp="1"/>
          </p:cNvGraphicFramePr>
          <p:nvPr/>
        </p:nvGraphicFramePr>
        <p:xfrm>
          <a:off x="323529" y="1182688"/>
          <a:ext cx="8424935" cy="4821110"/>
        </p:xfrm>
        <a:graphic>
          <a:graphicData uri="http://schemas.openxmlformats.org/drawingml/2006/table">
            <a:tbl>
              <a:tblPr/>
              <a:tblGrid>
                <a:gridCol w="792087">
                  <a:extLst>
                    <a:ext uri="{9D8B030D-6E8A-4147-A177-3AD203B41FA5}">
                      <a16:colId xmlns:a16="http://schemas.microsoft.com/office/drawing/2014/main" xmlns="" val="20000"/>
                    </a:ext>
                  </a:extLst>
                </a:gridCol>
                <a:gridCol w="2854317">
                  <a:extLst>
                    <a:ext uri="{9D8B030D-6E8A-4147-A177-3AD203B41FA5}">
                      <a16:colId xmlns:a16="http://schemas.microsoft.com/office/drawing/2014/main" xmlns="" val="20001"/>
                    </a:ext>
                  </a:extLst>
                </a:gridCol>
                <a:gridCol w="4778531">
                  <a:extLst>
                    <a:ext uri="{9D8B030D-6E8A-4147-A177-3AD203B41FA5}">
                      <a16:colId xmlns:a16="http://schemas.microsoft.com/office/drawing/2014/main" xmlns="" val="20002"/>
                    </a:ext>
                  </a:extLst>
                </a:gridCol>
              </a:tblGrid>
              <a:tr h="138065">
                <a:tc>
                  <a:txBody>
                    <a:bodyPr/>
                    <a:lstStyle/>
                    <a:p>
                      <a:pPr algn="ctr">
                        <a:lnSpc>
                          <a:spcPct val="100000"/>
                        </a:lnSpc>
                        <a:spcAft>
                          <a:spcPts val="0"/>
                        </a:spcAft>
                      </a:pPr>
                      <a:r>
                        <a:rPr lang="zh-TW" sz="2400" b="1" kern="100" dirty="0">
                          <a:effectLst/>
                          <a:latin typeface="Times New Roman"/>
                          <a:ea typeface="標楷體"/>
                        </a:rPr>
                        <a:t>項次</a:t>
                      </a:r>
                      <a:endParaRPr lang="zh-TW" sz="2400" b="1" kern="100" dirty="0">
                        <a:effectLst/>
                        <a:latin typeface="Times New Roman"/>
                        <a:ea typeface="新細明體"/>
                      </a:endParaRPr>
                    </a:p>
                  </a:txBody>
                  <a:tcPr marL="12263" marR="12263"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zh-TW" sz="2400" b="1" kern="100" dirty="0">
                          <a:effectLst/>
                          <a:latin typeface="Times New Roman"/>
                          <a:ea typeface="標楷體"/>
                        </a:rPr>
                        <a:t>評分項目</a:t>
                      </a:r>
                      <a:endParaRPr lang="zh-TW" sz="2400" b="1" kern="100" dirty="0">
                        <a:effectLst/>
                        <a:latin typeface="Times New Roman"/>
                        <a:ea typeface="新細明體"/>
                      </a:endParaRPr>
                    </a:p>
                  </a:txBody>
                  <a:tcPr marL="12263" marR="122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zh-TW" sz="2400" b="1" kern="100">
                          <a:effectLst/>
                          <a:latin typeface="Times New Roman"/>
                          <a:ea typeface="標楷體"/>
                        </a:rPr>
                        <a:t>評分內容及說明</a:t>
                      </a:r>
                      <a:endParaRPr lang="zh-TW" sz="2400" b="1" kern="100">
                        <a:effectLst/>
                        <a:latin typeface="Times New Roman"/>
                        <a:ea typeface="新細明體"/>
                      </a:endParaRPr>
                    </a:p>
                  </a:txBody>
                  <a:tcPr marL="12263" marR="12263"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0"/>
                  </a:ext>
                </a:extLst>
              </a:tr>
              <a:tr h="796530">
                <a:tc rowSpan="4">
                  <a:txBody>
                    <a:bodyPr/>
                    <a:lstStyle/>
                    <a:p>
                      <a:pPr marL="71755" marR="71755" algn="ctr">
                        <a:lnSpc>
                          <a:spcPct val="100000"/>
                        </a:lnSpc>
                        <a:spcAft>
                          <a:spcPts val="0"/>
                        </a:spcAft>
                      </a:pPr>
                      <a:r>
                        <a:rPr lang="zh-TW" sz="2400" b="1" kern="100" dirty="0">
                          <a:effectLst/>
                          <a:latin typeface="Times New Roman"/>
                          <a:ea typeface="標楷體"/>
                        </a:rPr>
                        <a:t>一、公司評鑑</a:t>
                      </a:r>
                      <a:endParaRPr lang="zh-TW" sz="2400" b="1" kern="100" dirty="0">
                        <a:effectLst/>
                        <a:latin typeface="Times New Roman"/>
                        <a:ea typeface="新細明體"/>
                      </a:endParaRPr>
                    </a:p>
                  </a:txBody>
                  <a:tcPr marL="12263" marR="12263" marT="0" marB="0" vert="eaVert"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9700" indent="-139700" algn="just">
                        <a:lnSpc>
                          <a:spcPct val="100000"/>
                        </a:lnSpc>
                        <a:spcAft>
                          <a:spcPts val="0"/>
                        </a:spcAft>
                      </a:pPr>
                      <a:r>
                        <a:rPr lang="en-US" sz="2400" b="1" kern="100">
                          <a:effectLst/>
                          <a:latin typeface="標楷體"/>
                          <a:ea typeface="新細明體"/>
                        </a:rPr>
                        <a:t>1. </a:t>
                      </a:r>
                      <a:r>
                        <a:rPr lang="zh-TW" sz="2400" b="1" kern="100">
                          <a:effectLst/>
                          <a:latin typeface="Times New Roman"/>
                          <a:ea typeface="標楷體"/>
                        </a:rPr>
                        <a:t>專業技術人員證照</a:t>
                      </a:r>
                      <a:endParaRPr lang="zh-TW" sz="2400" b="1" kern="100">
                        <a:effectLst/>
                        <a:latin typeface="Times New Roman"/>
                        <a:ea typeface="新細明體"/>
                      </a:endParaRPr>
                    </a:p>
                  </a:txBody>
                  <a:tcPr marL="12263" marR="122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zh-TW" sz="2400" b="1" kern="100">
                          <a:effectLst/>
                          <a:highlight>
                            <a:srgbClr val="FFFF00"/>
                          </a:highlight>
                          <a:latin typeface="Times New Roman"/>
                          <a:ea typeface="標楷體"/>
                        </a:rPr>
                        <a:t>具專業營養師證照一人給</a:t>
                      </a:r>
                      <a:r>
                        <a:rPr lang="en-US" sz="2400" b="1" kern="100">
                          <a:effectLst/>
                          <a:highlight>
                            <a:srgbClr val="FFFF00"/>
                          </a:highlight>
                          <a:latin typeface="Times New Roman"/>
                          <a:ea typeface="標楷體"/>
                        </a:rPr>
                        <a:t>3</a:t>
                      </a:r>
                      <a:r>
                        <a:rPr lang="zh-TW" sz="2400" b="1" kern="100">
                          <a:effectLst/>
                          <a:highlight>
                            <a:srgbClr val="FFFF00"/>
                          </a:highlight>
                          <a:latin typeface="Times New Roman"/>
                          <a:ea typeface="標楷體"/>
                        </a:rPr>
                        <a:t>分，其他相關專業證照（例如：農藥殘留檢驗師、經衛生局核備衛生管理人員</a:t>
                      </a:r>
                      <a:r>
                        <a:rPr lang="en-US" sz="2400" b="1" kern="100">
                          <a:effectLst/>
                          <a:highlight>
                            <a:srgbClr val="FFFF00"/>
                          </a:highlight>
                          <a:latin typeface="Times New Roman"/>
                          <a:ea typeface="標楷體"/>
                        </a:rPr>
                        <a:t>…</a:t>
                      </a:r>
                      <a:r>
                        <a:rPr lang="zh-TW" sz="2400" b="1" kern="100">
                          <a:effectLst/>
                          <a:highlight>
                            <a:srgbClr val="FFFF00"/>
                          </a:highlight>
                          <a:latin typeface="Times New Roman"/>
                          <a:ea typeface="標楷體"/>
                        </a:rPr>
                        <a:t>等）每增加一張加一分，</a:t>
                      </a:r>
                      <a:r>
                        <a:rPr lang="zh-TW" sz="2400" b="1" u="sng" kern="100">
                          <a:effectLst/>
                          <a:highlight>
                            <a:srgbClr val="FFFF00"/>
                          </a:highlight>
                          <a:latin typeface="Times New Roman"/>
                          <a:ea typeface="標楷體"/>
                        </a:rPr>
                        <a:t>最高</a:t>
                      </a:r>
                      <a:r>
                        <a:rPr lang="en-US" sz="2400" b="1" u="sng" kern="100">
                          <a:effectLst/>
                          <a:highlight>
                            <a:srgbClr val="FFFF00"/>
                          </a:highlight>
                          <a:latin typeface="Times New Roman"/>
                          <a:ea typeface="標楷體"/>
                        </a:rPr>
                        <a:t>5</a:t>
                      </a:r>
                      <a:r>
                        <a:rPr lang="zh-TW" sz="2400" b="1" u="sng" kern="100">
                          <a:effectLst/>
                          <a:highlight>
                            <a:srgbClr val="FFFF00"/>
                          </a:highlight>
                          <a:latin typeface="Times New Roman"/>
                          <a:ea typeface="標楷體"/>
                        </a:rPr>
                        <a:t>分</a:t>
                      </a:r>
                      <a:endParaRPr lang="zh-TW" sz="2400" b="1" kern="100">
                        <a:effectLst/>
                        <a:latin typeface="Times New Roman"/>
                        <a:ea typeface="新細明體"/>
                      </a:endParaRPr>
                    </a:p>
                  </a:txBody>
                  <a:tcPr marL="12263" marR="12263"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534657">
                <a:tc vMerge="1">
                  <a:txBody>
                    <a:bodyPr/>
                    <a:lstStyle/>
                    <a:p>
                      <a:endParaRPr lang="zh-TW" altLang="en-US"/>
                    </a:p>
                  </a:txBody>
                  <a:tcPr/>
                </a:tc>
                <a:tc>
                  <a:txBody>
                    <a:bodyPr/>
                    <a:lstStyle/>
                    <a:p>
                      <a:pPr marL="139700" indent="-139700" algn="just">
                        <a:lnSpc>
                          <a:spcPct val="100000"/>
                        </a:lnSpc>
                        <a:spcAft>
                          <a:spcPts val="0"/>
                        </a:spcAft>
                      </a:pPr>
                      <a:r>
                        <a:rPr lang="en-US" sz="2400" b="1" kern="100" dirty="0">
                          <a:effectLst/>
                          <a:latin typeface="標楷體"/>
                          <a:ea typeface="新細明體"/>
                        </a:rPr>
                        <a:t>2.</a:t>
                      </a:r>
                      <a:r>
                        <a:rPr lang="zh-TW" sz="2400" b="1" kern="100" dirty="0">
                          <a:effectLst/>
                          <a:latin typeface="Times New Roman"/>
                          <a:ea typeface="標楷體"/>
                        </a:rPr>
                        <a:t>勞務人數（</a:t>
                      </a:r>
                      <a:r>
                        <a:rPr lang="en-US" sz="2400" b="1" kern="100" dirty="0">
                          <a:effectLst/>
                          <a:latin typeface="Times New Roman"/>
                          <a:ea typeface="標楷體"/>
                        </a:rPr>
                        <a:t>5</a:t>
                      </a:r>
                      <a:r>
                        <a:rPr lang="zh-TW" sz="2400" b="1" kern="100" dirty="0">
                          <a:effectLst/>
                          <a:latin typeface="Times New Roman"/>
                          <a:ea typeface="標楷體"/>
                        </a:rPr>
                        <a:t>人以上，須持有廚師證照者達</a:t>
                      </a:r>
                      <a:r>
                        <a:rPr lang="en-US" sz="2400" b="1" kern="100" dirty="0">
                          <a:effectLst/>
                          <a:latin typeface="Times New Roman"/>
                          <a:ea typeface="標楷體"/>
                        </a:rPr>
                        <a:t>2</a:t>
                      </a:r>
                      <a:r>
                        <a:rPr lang="zh-TW" sz="2400" b="1" kern="100" dirty="0">
                          <a:effectLst/>
                          <a:latin typeface="Times New Roman"/>
                          <a:ea typeface="標楷體"/>
                        </a:rPr>
                        <a:t>名以上始給分）</a:t>
                      </a:r>
                      <a:endParaRPr lang="zh-TW" sz="2400" b="1" kern="100" dirty="0">
                        <a:effectLst/>
                        <a:latin typeface="Times New Roman"/>
                        <a:ea typeface="新細明體"/>
                      </a:endParaRPr>
                    </a:p>
                  </a:txBody>
                  <a:tcPr marL="12263" marR="122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zh-TW" sz="2400" b="1" kern="100" dirty="0">
                          <a:effectLst/>
                          <a:highlight>
                            <a:srgbClr val="FFFF00"/>
                          </a:highlight>
                          <a:latin typeface="Times New Roman"/>
                          <a:ea typeface="標楷體"/>
                        </a:rPr>
                        <a:t>公司勞務人數證照持有率</a:t>
                      </a:r>
                      <a:r>
                        <a:rPr lang="en-US" sz="2400" b="1" kern="100" dirty="0">
                          <a:effectLst/>
                          <a:highlight>
                            <a:srgbClr val="FFFF00"/>
                          </a:highlight>
                          <a:latin typeface="Times New Roman"/>
                          <a:ea typeface="標楷體"/>
                        </a:rPr>
                        <a:t>70</a:t>
                      </a:r>
                      <a:r>
                        <a:rPr lang="zh-TW" sz="2400" b="1" kern="100" dirty="0">
                          <a:effectLst/>
                          <a:highlight>
                            <a:srgbClr val="FFFF00"/>
                          </a:highlight>
                          <a:latin typeface="Times New Roman"/>
                          <a:ea typeface="標楷體"/>
                        </a:rPr>
                        <a:t>％給</a:t>
                      </a:r>
                      <a:r>
                        <a:rPr lang="en-US" sz="2400" b="1" kern="100" dirty="0">
                          <a:effectLst/>
                          <a:highlight>
                            <a:srgbClr val="FFFF00"/>
                          </a:highlight>
                          <a:latin typeface="Times New Roman"/>
                          <a:ea typeface="標楷體"/>
                        </a:rPr>
                        <a:t>6</a:t>
                      </a:r>
                      <a:r>
                        <a:rPr lang="zh-TW" sz="2400" b="1" kern="100" dirty="0">
                          <a:effectLst/>
                          <a:highlight>
                            <a:srgbClr val="FFFF00"/>
                          </a:highlight>
                          <a:latin typeface="Times New Roman"/>
                          <a:ea typeface="標楷體"/>
                        </a:rPr>
                        <a:t>分、</a:t>
                      </a:r>
                      <a:r>
                        <a:rPr lang="en-US" sz="2400" b="1" kern="100" dirty="0">
                          <a:effectLst/>
                          <a:highlight>
                            <a:srgbClr val="FFFF00"/>
                          </a:highlight>
                          <a:latin typeface="Times New Roman"/>
                          <a:ea typeface="標楷體"/>
                        </a:rPr>
                        <a:t>60</a:t>
                      </a:r>
                      <a:r>
                        <a:rPr lang="zh-TW" sz="2400" b="1" kern="100" dirty="0">
                          <a:effectLst/>
                          <a:highlight>
                            <a:srgbClr val="FFFF00"/>
                          </a:highlight>
                          <a:latin typeface="Times New Roman"/>
                          <a:ea typeface="標楷體"/>
                        </a:rPr>
                        <a:t>％給</a:t>
                      </a:r>
                      <a:r>
                        <a:rPr lang="en-US" sz="2400" b="1" kern="100" dirty="0">
                          <a:effectLst/>
                          <a:highlight>
                            <a:srgbClr val="FFFF00"/>
                          </a:highlight>
                          <a:latin typeface="Times New Roman"/>
                          <a:ea typeface="標楷體"/>
                        </a:rPr>
                        <a:t>3</a:t>
                      </a:r>
                      <a:r>
                        <a:rPr lang="zh-TW" sz="2400" b="1" kern="100" dirty="0">
                          <a:effectLst/>
                          <a:highlight>
                            <a:srgbClr val="FFFF00"/>
                          </a:highlight>
                          <a:latin typeface="Times New Roman"/>
                          <a:ea typeface="標楷體"/>
                        </a:rPr>
                        <a:t>分、</a:t>
                      </a:r>
                      <a:r>
                        <a:rPr lang="en-US" sz="2400" b="1" kern="100" dirty="0">
                          <a:effectLst/>
                          <a:highlight>
                            <a:srgbClr val="FFFF00"/>
                          </a:highlight>
                          <a:latin typeface="Times New Roman"/>
                          <a:ea typeface="標楷體"/>
                        </a:rPr>
                        <a:t>20</a:t>
                      </a:r>
                      <a:r>
                        <a:rPr lang="zh-TW" sz="2400" b="1" kern="100" dirty="0">
                          <a:effectLst/>
                          <a:highlight>
                            <a:srgbClr val="FFFF00"/>
                          </a:highlight>
                          <a:latin typeface="Times New Roman"/>
                          <a:ea typeface="標楷體"/>
                        </a:rPr>
                        <a:t>％給</a:t>
                      </a:r>
                      <a:r>
                        <a:rPr lang="en-US" sz="2400" b="1" kern="100" dirty="0">
                          <a:effectLst/>
                          <a:highlight>
                            <a:srgbClr val="FFFF00"/>
                          </a:highlight>
                          <a:latin typeface="Times New Roman"/>
                          <a:ea typeface="標楷體"/>
                        </a:rPr>
                        <a:t>1</a:t>
                      </a:r>
                      <a:r>
                        <a:rPr lang="zh-TW" sz="2400" b="1" kern="100" dirty="0">
                          <a:effectLst/>
                          <a:highlight>
                            <a:srgbClr val="FFFF00"/>
                          </a:highlight>
                          <a:latin typeface="Times New Roman"/>
                          <a:ea typeface="標楷體"/>
                        </a:rPr>
                        <a:t>分，</a:t>
                      </a:r>
                      <a:r>
                        <a:rPr lang="zh-TW" sz="2400" b="1" u="sng" kern="100" dirty="0">
                          <a:effectLst/>
                          <a:highlight>
                            <a:srgbClr val="FFFF00"/>
                          </a:highlight>
                          <a:latin typeface="Times New Roman"/>
                          <a:ea typeface="標楷體"/>
                        </a:rPr>
                        <a:t>最高</a:t>
                      </a:r>
                      <a:r>
                        <a:rPr lang="en-US" sz="2400" b="1" u="sng" kern="100" dirty="0">
                          <a:effectLst/>
                          <a:highlight>
                            <a:srgbClr val="FFFF00"/>
                          </a:highlight>
                          <a:latin typeface="Times New Roman"/>
                          <a:ea typeface="標楷體"/>
                        </a:rPr>
                        <a:t>6</a:t>
                      </a:r>
                      <a:r>
                        <a:rPr lang="zh-TW" sz="2400" b="1" u="sng" kern="100" dirty="0">
                          <a:effectLst/>
                          <a:highlight>
                            <a:srgbClr val="FFFF00"/>
                          </a:highlight>
                          <a:latin typeface="Times New Roman"/>
                          <a:ea typeface="標楷體"/>
                        </a:rPr>
                        <a:t>分</a:t>
                      </a:r>
                      <a:endParaRPr lang="zh-TW" sz="2400" b="1" kern="100" dirty="0">
                        <a:effectLst/>
                        <a:latin typeface="Times New Roman"/>
                        <a:ea typeface="新細明體"/>
                      </a:endParaRPr>
                    </a:p>
                  </a:txBody>
                  <a:tcPr marL="12263" marR="12263"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796034">
                <a:tc vMerge="1">
                  <a:txBody>
                    <a:bodyPr/>
                    <a:lstStyle/>
                    <a:p>
                      <a:endParaRPr lang="zh-TW" altLang="en-US"/>
                    </a:p>
                  </a:txBody>
                  <a:tcPr/>
                </a:tc>
                <a:tc>
                  <a:txBody>
                    <a:bodyPr/>
                    <a:lstStyle/>
                    <a:p>
                      <a:pPr algn="just">
                        <a:lnSpc>
                          <a:spcPct val="100000"/>
                        </a:lnSpc>
                        <a:spcAft>
                          <a:spcPts val="0"/>
                        </a:spcAft>
                      </a:pPr>
                      <a:r>
                        <a:rPr lang="en-US" sz="2400" b="1" kern="100" dirty="0">
                          <a:effectLst/>
                          <a:latin typeface="標楷體"/>
                          <a:ea typeface="新細明體"/>
                        </a:rPr>
                        <a:t>3.</a:t>
                      </a:r>
                      <a:r>
                        <a:rPr lang="zh-TW" sz="2400" b="1" kern="100" dirty="0">
                          <a:effectLst/>
                          <a:latin typeface="Times New Roman"/>
                          <a:ea typeface="標楷體"/>
                        </a:rPr>
                        <a:t>優良證明</a:t>
                      </a:r>
                      <a:r>
                        <a:rPr lang="zh-TW" sz="2400" b="1" kern="100" dirty="0">
                          <a:effectLst/>
                          <a:highlight>
                            <a:srgbClr val="FFFF00"/>
                          </a:highlight>
                          <a:latin typeface="Times New Roman"/>
                          <a:ea typeface="標楷體"/>
                        </a:rPr>
                        <a:t>（三年以內）</a:t>
                      </a:r>
                      <a:endParaRPr lang="zh-TW" sz="2400" b="1" kern="100" dirty="0">
                        <a:effectLst/>
                        <a:latin typeface="Times New Roman"/>
                        <a:ea typeface="新細明體"/>
                      </a:endParaRPr>
                    </a:p>
                  </a:txBody>
                  <a:tcPr marL="12263" marR="122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zh-TW" sz="2400" b="1" kern="100" dirty="0">
                          <a:effectLst/>
                          <a:highlight>
                            <a:srgbClr val="FFFF00"/>
                          </a:highlight>
                          <a:latin typeface="Times New Roman"/>
                          <a:ea typeface="標楷體"/>
                        </a:rPr>
                        <a:t>每一獎次最高給</a:t>
                      </a:r>
                      <a:r>
                        <a:rPr lang="en-US" sz="2400" b="1" kern="100" dirty="0">
                          <a:effectLst/>
                          <a:highlight>
                            <a:srgbClr val="FFFF00"/>
                          </a:highlight>
                          <a:latin typeface="Times New Roman"/>
                          <a:ea typeface="標楷體"/>
                        </a:rPr>
                        <a:t>2</a:t>
                      </a:r>
                      <a:r>
                        <a:rPr lang="zh-TW" sz="2400" b="1" kern="100" dirty="0">
                          <a:effectLst/>
                          <a:highlight>
                            <a:srgbClr val="FFFF00"/>
                          </a:highlight>
                          <a:latin typeface="Times New Roman"/>
                          <a:ea typeface="標楷體"/>
                        </a:rPr>
                        <a:t>分</a:t>
                      </a:r>
                      <a:r>
                        <a:rPr lang="en-US" sz="2400" b="1" kern="100" dirty="0">
                          <a:effectLst/>
                          <a:highlight>
                            <a:srgbClr val="FFFF00"/>
                          </a:highlight>
                          <a:latin typeface="Times New Roman"/>
                          <a:ea typeface="標楷體"/>
                        </a:rPr>
                        <a:t>(</a:t>
                      </a:r>
                      <a:r>
                        <a:rPr kumimoji="0" lang="zh-TW" sz="2400" b="1" kern="100" dirty="0">
                          <a:solidFill>
                            <a:srgbClr val="FF0000"/>
                          </a:solidFill>
                          <a:effectLst/>
                          <a:latin typeface="Times New Roman"/>
                          <a:ea typeface="標楷體"/>
                          <a:cs typeface="+mn-cs"/>
                        </a:rPr>
                        <a:t>以公家認證為主</a:t>
                      </a:r>
                      <a:r>
                        <a:rPr kumimoji="0" lang="zh-TW" sz="2400" b="1" kern="100" dirty="0">
                          <a:solidFill>
                            <a:schemeClr val="tx1"/>
                          </a:solidFill>
                          <a:effectLst/>
                          <a:latin typeface="Times New Roman"/>
                          <a:ea typeface="標楷體"/>
                          <a:cs typeface="+mn-cs"/>
                        </a:rPr>
                        <a:t>的優良證明，如衛生局、教育局</a:t>
                      </a:r>
                      <a:r>
                        <a:rPr kumimoji="0" lang="zh-TW" sz="2400" b="1" kern="100" dirty="0" smtClean="0">
                          <a:solidFill>
                            <a:schemeClr val="tx1"/>
                          </a:solidFill>
                          <a:effectLst/>
                          <a:latin typeface="Times New Roman"/>
                          <a:ea typeface="標楷體"/>
                          <a:cs typeface="+mn-cs"/>
                        </a:rPr>
                        <a:t>、</a:t>
                      </a:r>
                      <a:r>
                        <a:rPr kumimoji="0" lang="en-US" sz="2400" b="1" kern="100" dirty="0" smtClean="0">
                          <a:solidFill>
                            <a:schemeClr val="tx1"/>
                          </a:solidFill>
                          <a:effectLst/>
                          <a:latin typeface="Times New Roman"/>
                          <a:ea typeface="標楷體"/>
                          <a:cs typeface="+mn-cs"/>
                        </a:rPr>
                        <a:t>ISO </a:t>
                      </a:r>
                      <a:r>
                        <a:rPr kumimoji="0" lang="en-US" sz="2400" b="1" kern="100" dirty="0">
                          <a:solidFill>
                            <a:schemeClr val="tx1"/>
                          </a:solidFill>
                          <a:effectLst/>
                          <a:latin typeface="Times New Roman"/>
                          <a:ea typeface="標楷體"/>
                          <a:cs typeface="+mn-cs"/>
                        </a:rPr>
                        <a:t>2002</a:t>
                      </a:r>
                      <a:r>
                        <a:rPr kumimoji="0" lang="zh-TW" sz="2400" b="1" kern="100" dirty="0">
                          <a:solidFill>
                            <a:schemeClr val="tx1"/>
                          </a:solidFill>
                          <a:effectLst/>
                          <a:latin typeface="Times New Roman"/>
                          <a:ea typeface="標楷體"/>
                          <a:cs typeface="+mn-cs"/>
                        </a:rPr>
                        <a:t>認證</a:t>
                      </a:r>
                      <a:r>
                        <a:rPr kumimoji="0" lang="zh-TW" sz="2400" b="1" kern="100" dirty="0" smtClean="0">
                          <a:solidFill>
                            <a:schemeClr val="tx1"/>
                          </a:solidFill>
                          <a:effectLst/>
                          <a:latin typeface="Times New Roman"/>
                          <a:ea typeface="標楷體"/>
                          <a:cs typeface="+mn-cs"/>
                        </a:rPr>
                        <a:t>，</a:t>
                      </a:r>
                      <a:r>
                        <a:rPr kumimoji="0" lang="en-US" sz="2400" b="1" kern="100" dirty="0" smtClean="0">
                          <a:solidFill>
                            <a:schemeClr val="tx1"/>
                          </a:solidFill>
                          <a:effectLst/>
                          <a:latin typeface="Times New Roman"/>
                          <a:ea typeface="標楷體"/>
                          <a:cs typeface="+mn-cs"/>
                        </a:rPr>
                        <a:t>HACCP)</a:t>
                      </a:r>
                      <a:r>
                        <a:rPr lang="zh-TW" sz="2400" b="1" u="sng" kern="100" dirty="0">
                          <a:effectLst/>
                          <a:highlight>
                            <a:srgbClr val="FFFF00"/>
                          </a:highlight>
                          <a:latin typeface="Times New Roman"/>
                          <a:ea typeface="標楷體"/>
                        </a:rPr>
                        <a:t>最高</a:t>
                      </a:r>
                      <a:r>
                        <a:rPr lang="en-US" sz="2400" b="1" u="sng" kern="100" dirty="0">
                          <a:effectLst/>
                          <a:highlight>
                            <a:srgbClr val="FFFF00"/>
                          </a:highlight>
                          <a:latin typeface="Times New Roman"/>
                          <a:ea typeface="標楷體"/>
                        </a:rPr>
                        <a:t>8</a:t>
                      </a:r>
                      <a:r>
                        <a:rPr lang="zh-TW" sz="2400" b="1" u="sng" kern="100" dirty="0">
                          <a:effectLst/>
                          <a:highlight>
                            <a:srgbClr val="FFFF00"/>
                          </a:highlight>
                          <a:latin typeface="Times New Roman"/>
                          <a:ea typeface="標楷體"/>
                        </a:rPr>
                        <a:t>分</a:t>
                      </a:r>
                      <a:endParaRPr lang="zh-TW" sz="2400" b="1" kern="100" dirty="0">
                        <a:effectLst/>
                        <a:latin typeface="Times New Roman"/>
                        <a:ea typeface="新細明體"/>
                      </a:endParaRPr>
                    </a:p>
                  </a:txBody>
                  <a:tcPr marL="12263" marR="12263"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10003"/>
                  </a:ext>
                </a:extLst>
              </a:tr>
              <a:tr h="431990">
                <a:tc vMerge="1">
                  <a:txBody>
                    <a:bodyPr/>
                    <a:lstStyle/>
                    <a:p>
                      <a:endParaRPr lang="zh-TW" altLang="en-US"/>
                    </a:p>
                  </a:txBody>
                  <a:tcPr/>
                </a:tc>
                <a:tc>
                  <a:txBody>
                    <a:bodyPr/>
                    <a:lstStyle/>
                    <a:p>
                      <a:pPr marL="139700" indent="-139700" algn="just">
                        <a:lnSpc>
                          <a:spcPct val="100000"/>
                        </a:lnSpc>
                        <a:spcAft>
                          <a:spcPts val="0"/>
                        </a:spcAft>
                      </a:pPr>
                      <a:r>
                        <a:rPr kumimoji="0" lang="en-US" sz="2400" b="1" kern="100" dirty="0">
                          <a:solidFill>
                            <a:schemeClr val="tx1"/>
                          </a:solidFill>
                          <a:effectLst/>
                          <a:latin typeface="Times New Roman"/>
                          <a:ea typeface="標楷體"/>
                          <a:cs typeface="+mn-cs"/>
                        </a:rPr>
                        <a:t>4</a:t>
                      </a:r>
                      <a:r>
                        <a:rPr kumimoji="0" lang="en-US" sz="2400" b="1" kern="100" dirty="0" smtClean="0">
                          <a:solidFill>
                            <a:schemeClr val="tx1"/>
                          </a:solidFill>
                          <a:effectLst/>
                          <a:latin typeface="Times New Roman"/>
                          <a:ea typeface="標楷體"/>
                          <a:cs typeface="+mn-cs"/>
                        </a:rPr>
                        <a:t>.</a:t>
                      </a:r>
                      <a:r>
                        <a:rPr kumimoji="0" lang="zh-TW" altLang="en-US" sz="2400" b="1" kern="100" dirty="0" smtClean="0">
                          <a:solidFill>
                            <a:schemeClr val="tx1"/>
                          </a:solidFill>
                          <a:effectLst/>
                          <a:latin typeface="Times New Roman"/>
                          <a:ea typeface="標楷體"/>
                          <a:cs typeface="+mn-cs"/>
                        </a:rPr>
                        <a:t>曾</a:t>
                      </a:r>
                      <a:r>
                        <a:rPr kumimoji="0" lang="zh-TW" sz="2400" b="1" kern="100" dirty="0" smtClean="0">
                          <a:solidFill>
                            <a:schemeClr val="tx1"/>
                          </a:solidFill>
                          <a:effectLst/>
                          <a:latin typeface="Times New Roman"/>
                          <a:ea typeface="標楷體"/>
                          <a:cs typeface="+mn-cs"/>
                        </a:rPr>
                        <a:t>辦團膳</a:t>
                      </a:r>
                      <a:r>
                        <a:rPr kumimoji="0" lang="zh-TW" altLang="zh-TW" sz="2400" b="1" kern="100" dirty="0" smtClean="0">
                          <a:solidFill>
                            <a:schemeClr val="tx1"/>
                          </a:solidFill>
                          <a:effectLst/>
                          <a:latin typeface="Times New Roman"/>
                          <a:ea typeface="標楷體"/>
                          <a:cs typeface="+mn-cs"/>
                        </a:rPr>
                        <a:t>經驗</a:t>
                      </a:r>
                      <a:r>
                        <a:rPr kumimoji="0" lang="zh-TW" sz="2400" b="1" kern="100" dirty="0" smtClean="0">
                          <a:solidFill>
                            <a:schemeClr val="tx1"/>
                          </a:solidFill>
                          <a:effectLst/>
                          <a:latin typeface="Times New Roman"/>
                          <a:ea typeface="標楷體"/>
                          <a:cs typeface="+mn-cs"/>
                        </a:rPr>
                        <a:t>證明</a:t>
                      </a:r>
                      <a:endParaRPr kumimoji="0" lang="zh-TW" sz="2400" b="1" kern="100" dirty="0">
                        <a:solidFill>
                          <a:schemeClr val="tx1"/>
                        </a:solidFill>
                        <a:effectLst/>
                        <a:latin typeface="Times New Roman"/>
                        <a:ea typeface="標楷體"/>
                        <a:cs typeface="+mn-cs"/>
                      </a:endParaRPr>
                    </a:p>
                  </a:txBody>
                  <a:tcPr marL="12263" marR="122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kumimoji="0" lang="zh-TW" sz="2400" b="1" kern="100" dirty="0">
                          <a:solidFill>
                            <a:schemeClr val="tx1"/>
                          </a:solidFill>
                          <a:effectLst/>
                          <a:latin typeface="Times New Roman"/>
                          <a:ea typeface="標楷體"/>
                          <a:cs typeface="+mn-cs"/>
                        </a:rPr>
                        <a:t>承辦證明，最高</a:t>
                      </a:r>
                      <a:r>
                        <a:rPr kumimoji="0" lang="en-US" sz="2400" b="1" kern="100" dirty="0">
                          <a:solidFill>
                            <a:schemeClr val="tx1"/>
                          </a:solidFill>
                          <a:effectLst/>
                          <a:latin typeface="Times New Roman"/>
                          <a:ea typeface="標楷體"/>
                          <a:cs typeface="+mn-cs"/>
                        </a:rPr>
                        <a:t>11</a:t>
                      </a:r>
                      <a:r>
                        <a:rPr kumimoji="0" lang="zh-TW" sz="2400" b="1" kern="100" dirty="0">
                          <a:solidFill>
                            <a:schemeClr val="tx1"/>
                          </a:solidFill>
                          <a:effectLst/>
                          <a:latin typeface="Times New Roman"/>
                          <a:ea typeface="標楷體"/>
                          <a:cs typeface="+mn-cs"/>
                        </a:rPr>
                        <a:t>分</a:t>
                      </a:r>
                    </a:p>
                  </a:txBody>
                  <a:tcPr marL="12263" marR="12263"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bl>
          </a:graphicData>
        </a:graphic>
      </p:graphicFrame>
      <p:sp>
        <p:nvSpPr>
          <p:cNvPr id="3" name="投影片編號版面配置區 2"/>
          <p:cNvSpPr>
            <a:spLocks noGrp="1"/>
          </p:cNvSpPr>
          <p:nvPr>
            <p:ph type="sldNum" sz="quarter" idx="12"/>
          </p:nvPr>
        </p:nvSpPr>
        <p:spPr/>
        <p:txBody>
          <a:bodyPr/>
          <a:lstStyle/>
          <a:p>
            <a:fld id="{1118FB7C-3051-423D-B140-B22D31D849CF}" type="slidenum">
              <a:rPr lang="zh-TW" altLang="en-US" smtClean="0"/>
              <a:pPr/>
              <a:t>229</a:t>
            </a:fld>
            <a:endParaRPr lang="zh-TW" altLang="en-US"/>
          </a:p>
        </p:txBody>
      </p:sp>
    </p:spTree>
    <p:extLst>
      <p:ext uri="{BB962C8B-B14F-4D97-AF65-F5344CB8AC3E}">
        <p14:creationId xmlns:p14="http://schemas.microsoft.com/office/powerpoint/2010/main" val="33176851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2" name="Rectangle 2"/>
          <p:cNvSpPr>
            <a:spLocks noGrp="1" noChangeArrowheads="1"/>
          </p:cNvSpPr>
          <p:nvPr>
            <p:ph type="title" idx="4294967295"/>
          </p:nvPr>
        </p:nvSpPr>
        <p:spPr>
          <a:xfrm>
            <a:off x="250825" y="44450"/>
            <a:ext cx="8856663" cy="1143000"/>
          </a:xfrm>
        </p:spPr>
        <p:txBody>
          <a:bodyPr>
            <a:normAutofit fontScale="90000"/>
          </a:bodyPr>
          <a:lstStyle/>
          <a:p>
            <a:pPr algn="ctr"/>
            <a:r>
              <a:rPr lang="zh-TW" altLang="en-US" sz="3200" b="1" smtClean="0">
                <a:solidFill>
                  <a:srgbClr val="FF0000"/>
                </a:solidFill>
                <a:latin typeface="標楷體" panose="03000509000000000000" pitchFamily="65" charset="-120"/>
              </a:rPr>
              <a:t>工程會</a:t>
            </a:r>
            <a:r>
              <a:rPr lang="en-US" altLang="zh-TW" sz="3200" b="1" smtClean="0">
                <a:solidFill>
                  <a:srgbClr val="FF0000"/>
                </a:solidFill>
                <a:latin typeface="標楷體" panose="03000509000000000000" pitchFamily="65" charset="-120"/>
              </a:rPr>
              <a:t>/</a:t>
            </a:r>
            <a:r>
              <a:rPr lang="zh-TW" altLang="en-US" sz="3200" b="1" smtClean="0">
                <a:solidFill>
                  <a:srgbClr val="FF0000"/>
                </a:solidFill>
                <a:latin typeface="標楷體" panose="03000509000000000000" pitchFamily="65" charset="-120"/>
              </a:rPr>
              <a:t>政府採購法規解釋函令及相關函文</a:t>
            </a:r>
            <a:r>
              <a:rPr lang="en-US" altLang="zh-TW" sz="3200" b="1" smtClean="0">
                <a:solidFill>
                  <a:srgbClr val="FF0000"/>
                </a:solidFill>
                <a:latin typeface="標楷體" panose="03000509000000000000" pitchFamily="65" charset="-120"/>
              </a:rPr>
              <a:t>-</a:t>
            </a:r>
            <a:r>
              <a:rPr lang="zh-TW" altLang="en-US" sz="3200" b="1" smtClean="0">
                <a:solidFill>
                  <a:srgbClr val="FF0000"/>
                </a:solidFill>
                <a:latin typeface="標楷體" panose="03000509000000000000" pitchFamily="65" charset="-120"/>
              </a:rPr>
              <a:t>查詢</a:t>
            </a:r>
            <a:r>
              <a:rPr lang="en-US" altLang="zh-TW" sz="2000" b="1" smtClean="0">
                <a:solidFill>
                  <a:srgbClr val="FF0000"/>
                </a:solidFill>
              </a:rPr>
              <a:t>(https://planpe.pcc.gov.tw/prms/explainLetter/readPrmsExplainLetterSearch)</a:t>
            </a:r>
            <a:endParaRPr lang="zh-TW" altLang="en-US" sz="2000" b="1" smtClean="0">
              <a:solidFill>
                <a:srgbClr val="FF0000"/>
              </a:solidFill>
            </a:endParaRPr>
          </a:p>
        </p:txBody>
      </p:sp>
      <p:pic>
        <p:nvPicPr>
          <p:cNvPr id="261123" name="圖片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388" y="1268413"/>
            <a:ext cx="8863012" cy="4986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投影片編號版面配置區 2"/>
          <p:cNvSpPr>
            <a:spLocks noGrp="1"/>
          </p:cNvSpPr>
          <p:nvPr>
            <p:ph type="sldNum" sz="quarter" idx="12"/>
          </p:nvPr>
        </p:nvSpPr>
        <p:spPr/>
        <p:txBody>
          <a:bodyPr/>
          <a:lstStyle/>
          <a:p>
            <a:fld id="{1118FB7C-3051-423D-B140-B22D31D849CF}" type="slidenum">
              <a:rPr lang="zh-TW" altLang="en-US" smtClean="0"/>
              <a:pPr/>
              <a:t>23</a:t>
            </a:fld>
            <a:endParaRPr lang="zh-TW" altLang="en-US"/>
          </a:p>
        </p:txBody>
      </p:sp>
    </p:spTree>
    <p:extLst>
      <p:ext uri="{BB962C8B-B14F-4D97-AF65-F5344CB8AC3E}">
        <p14:creationId xmlns:p14="http://schemas.microsoft.com/office/powerpoint/2010/main" val="2796083415"/>
      </p:ext>
    </p:extLst>
  </p:cSld>
  <p:clrMapOvr>
    <a:masterClrMapping/>
  </p:clrMapOvr>
  <p:timing>
    <p:tnLst>
      <p:par>
        <p:cTn id="1" dur="indefinite" restart="never" nodeType="tmRoot"/>
      </p:par>
    </p:tnLst>
  </p:timing>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6" name="標題 1"/>
          <p:cNvSpPr>
            <a:spLocks noGrp="1"/>
          </p:cNvSpPr>
          <p:nvPr>
            <p:ph type="title"/>
          </p:nvPr>
        </p:nvSpPr>
        <p:spPr>
          <a:xfrm>
            <a:off x="179388" y="404813"/>
            <a:ext cx="8856662" cy="849312"/>
          </a:xfrm>
        </p:spPr>
        <p:txBody>
          <a:bodyPr>
            <a:normAutofit fontScale="90000"/>
          </a:bodyPr>
          <a:lstStyle/>
          <a:p>
            <a:pPr>
              <a:defRPr/>
            </a:pPr>
            <a:r>
              <a:rPr lang="zh-TW" altLang="en-US" sz="2800" b="1" dirty="0" smtClean="0">
                <a:solidFill>
                  <a:srgbClr val="FF0000"/>
                </a:solidFill>
              </a:rPr>
              <a:t>議題</a:t>
            </a:r>
            <a:r>
              <a:rPr lang="en-US" altLang="zh-TW" sz="2800" b="1" dirty="0" smtClean="0">
                <a:solidFill>
                  <a:srgbClr val="FF0000"/>
                </a:solidFill>
              </a:rPr>
              <a:t>3</a:t>
            </a:r>
            <a:r>
              <a:rPr lang="zh-TW" altLang="en-US" sz="2800" b="1" dirty="0" smtClean="0">
                <a:solidFill>
                  <a:srgbClr val="FF0000"/>
                </a:solidFill>
                <a:latin typeface="新細明體" panose="02020500000000000000" pitchFamily="18" charset="-120"/>
                <a:ea typeface="新細明體" panose="02020500000000000000" pitchFamily="18" charset="-120"/>
              </a:rPr>
              <a:t>：</a:t>
            </a:r>
            <a:r>
              <a:rPr lang="zh-TW" altLang="en-US" sz="2800" b="1" dirty="0" smtClean="0">
                <a:solidFill>
                  <a:srgbClr val="FF0000"/>
                </a:solidFill>
                <a:latin typeface="+mn-ea"/>
              </a:rPr>
              <a:t>評分項目屬具體客觀事證者評分標準應一致</a:t>
            </a:r>
            <a:r>
              <a:rPr lang="en-US" altLang="zh-TW" sz="2800" b="1" dirty="0" smtClean="0">
                <a:solidFill>
                  <a:srgbClr val="FF0000"/>
                </a:solidFill>
                <a:latin typeface="+mn-ea"/>
              </a:rPr>
              <a:t>1-1</a:t>
            </a:r>
            <a:br>
              <a:rPr lang="en-US" altLang="zh-TW" sz="2800" b="1" dirty="0" smtClean="0">
                <a:solidFill>
                  <a:srgbClr val="FF0000"/>
                </a:solidFill>
                <a:latin typeface="+mn-ea"/>
              </a:rPr>
            </a:br>
            <a:r>
              <a:rPr lang="zh-TW" altLang="en-US" sz="2800" b="1" u="sng" dirty="0" smtClean="0">
                <a:solidFill>
                  <a:srgbClr val="0000FF"/>
                </a:solidFill>
              </a:rPr>
              <a:t>以〇學校公辦民營營養午餐採購案為例</a:t>
            </a:r>
            <a:r>
              <a:rPr lang="en-US" altLang="zh-TW" sz="2800" b="1" u="sng" dirty="0" smtClean="0">
                <a:solidFill>
                  <a:srgbClr val="0000FF"/>
                </a:solidFill>
              </a:rPr>
              <a:t>—</a:t>
            </a:r>
            <a:r>
              <a:rPr lang="zh-TW" altLang="en-US" sz="2800" b="1" u="sng" dirty="0" smtClean="0">
                <a:solidFill>
                  <a:srgbClr val="0000FF"/>
                </a:solidFill>
              </a:rPr>
              <a:t>評選評分表</a:t>
            </a:r>
            <a:endParaRPr lang="zh-TW" altLang="en-US" sz="2800" b="1" dirty="0" smtClean="0">
              <a:solidFill>
                <a:srgbClr val="0000FF"/>
              </a:solidFill>
            </a:endParaRPr>
          </a:p>
        </p:txBody>
      </p:sp>
      <p:pic>
        <p:nvPicPr>
          <p:cNvPr id="181251" name="Picture 2" descr="C:\Users\user\Desktop\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313" y="1412875"/>
            <a:ext cx="8497887" cy="837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向左箭號 3"/>
          <p:cNvSpPr/>
          <p:nvPr/>
        </p:nvSpPr>
        <p:spPr>
          <a:xfrm>
            <a:off x="8388350" y="2924175"/>
            <a:ext cx="431800" cy="4318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5" name="向左箭號 4"/>
          <p:cNvSpPr/>
          <p:nvPr/>
        </p:nvSpPr>
        <p:spPr>
          <a:xfrm>
            <a:off x="3419475" y="1557338"/>
            <a:ext cx="431800" cy="4318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6" name="向左箭號 5"/>
          <p:cNvSpPr/>
          <p:nvPr/>
        </p:nvSpPr>
        <p:spPr>
          <a:xfrm>
            <a:off x="8388350" y="4038600"/>
            <a:ext cx="431800" cy="4318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3" name="投影片編號版面配置區 2"/>
          <p:cNvSpPr>
            <a:spLocks noGrp="1"/>
          </p:cNvSpPr>
          <p:nvPr>
            <p:ph type="sldNum" sz="quarter" idx="12"/>
          </p:nvPr>
        </p:nvSpPr>
        <p:spPr/>
        <p:txBody>
          <a:bodyPr/>
          <a:lstStyle/>
          <a:p>
            <a:fld id="{1118FB7C-3051-423D-B140-B22D31D849CF}" type="slidenum">
              <a:rPr lang="zh-TW" altLang="en-US" smtClean="0"/>
              <a:pPr/>
              <a:t>230</a:t>
            </a:fld>
            <a:endParaRPr lang="zh-TW" altLang="en-US"/>
          </a:p>
        </p:txBody>
      </p:sp>
    </p:spTree>
    <p:extLst>
      <p:ext uri="{BB962C8B-B14F-4D97-AF65-F5344CB8AC3E}">
        <p14:creationId xmlns:p14="http://schemas.microsoft.com/office/powerpoint/2010/main" val="2387090439"/>
      </p:ext>
    </p:extLst>
  </p:cSld>
  <p:clrMapOvr>
    <a:masterClrMapping/>
  </p:clrMapOvr>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250825" y="333375"/>
            <a:ext cx="8713788" cy="1008063"/>
          </a:xfrm>
        </p:spPr>
        <p:txBody>
          <a:bodyPr>
            <a:normAutofit fontScale="90000"/>
          </a:bodyPr>
          <a:lstStyle/>
          <a:p>
            <a:pPr algn="ctr">
              <a:defRPr/>
            </a:pPr>
            <a:r>
              <a:rPr lang="zh-TW" altLang="en-US" sz="3200" b="1" dirty="0">
                <a:solidFill>
                  <a:srgbClr val="FF0000"/>
                </a:solidFill>
                <a:latin typeface="+mn-ea"/>
                <a:ea typeface="+mn-ea"/>
              </a:rPr>
              <a:t>議題</a:t>
            </a:r>
            <a:r>
              <a:rPr lang="en-US" altLang="zh-TW" sz="3200" b="1" dirty="0">
                <a:solidFill>
                  <a:srgbClr val="FF0000"/>
                </a:solidFill>
                <a:latin typeface="+mn-ea"/>
                <a:ea typeface="+mn-ea"/>
              </a:rPr>
              <a:t>3</a:t>
            </a:r>
            <a:r>
              <a:rPr lang="zh-TW" altLang="en-US" sz="3200" b="1" dirty="0">
                <a:solidFill>
                  <a:srgbClr val="FF0000"/>
                </a:solidFill>
                <a:latin typeface="+mn-ea"/>
                <a:ea typeface="+mn-ea"/>
              </a:rPr>
              <a:t>：評分項目屬具體客觀事證</a:t>
            </a:r>
            <a:r>
              <a:rPr lang="zh-TW" altLang="en-US" sz="3200" b="1" dirty="0" smtClean="0">
                <a:solidFill>
                  <a:srgbClr val="FF0000"/>
                </a:solidFill>
                <a:latin typeface="+mn-ea"/>
                <a:ea typeface="+mn-ea"/>
              </a:rPr>
              <a:t>者評分標準</a:t>
            </a:r>
            <a:r>
              <a:rPr lang="en-US" altLang="zh-TW" sz="3200" b="1" dirty="0" smtClean="0">
                <a:solidFill>
                  <a:srgbClr val="FF0000"/>
                </a:solidFill>
                <a:latin typeface="+mn-ea"/>
                <a:ea typeface="+mn-ea"/>
              </a:rPr>
              <a:t/>
            </a:r>
            <a:br>
              <a:rPr lang="en-US" altLang="zh-TW" sz="3200" b="1" dirty="0" smtClean="0">
                <a:solidFill>
                  <a:srgbClr val="FF0000"/>
                </a:solidFill>
                <a:latin typeface="+mn-ea"/>
                <a:ea typeface="+mn-ea"/>
              </a:rPr>
            </a:br>
            <a:r>
              <a:rPr lang="zh-TW" altLang="en-US" sz="3200" b="1" dirty="0" smtClean="0">
                <a:solidFill>
                  <a:srgbClr val="FF0000"/>
                </a:solidFill>
                <a:latin typeface="+mn-ea"/>
                <a:ea typeface="+mn-ea"/>
              </a:rPr>
              <a:t>應一致性</a:t>
            </a:r>
            <a:r>
              <a:rPr lang="en-US" altLang="zh-TW" sz="3200" b="1" dirty="0" smtClean="0">
                <a:solidFill>
                  <a:srgbClr val="FF0000"/>
                </a:solidFill>
                <a:latin typeface="+mn-ea"/>
                <a:ea typeface="+mn-ea"/>
              </a:rPr>
              <a:t>2</a:t>
            </a:r>
            <a:endParaRPr lang="zh-TW" altLang="en-US" b="1" dirty="0">
              <a:solidFill>
                <a:srgbClr val="FF0000"/>
              </a:solidFill>
              <a:latin typeface="+mn-ea"/>
              <a:ea typeface="+mn-ea"/>
            </a:endParaRPr>
          </a:p>
        </p:txBody>
      </p:sp>
      <p:sp>
        <p:nvSpPr>
          <p:cNvPr id="114691" name="內容版面配置區 2"/>
          <p:cNvSpPr>
            <a:spLocks noGrp="1"/>
          </p:cNvSpPr>
          <p:nvPr>
            <p:ph idx="1"/>
          </p:nvPr>
        </p:nvSpPr>
        <p:spPr>
          <a:xfrm>
            <a:off x="479425" y="1341438"/>
            <a:ext cx="8340725" cy="4897437"/>
          </a:xfrm>
        </p:spPr>
        <p:txBody>
          <a:bodyPr/>
          <a:lstStyle/>
          <a:p>
            <a:pPr>
              <a:defRPr/>
            </a:pPr>
            <a:r>
              <a:rPr lang="zh-TW" altLang="en-US" sz="2400" b="1" dirty="0" smtClean="0">
                <a:latin typeface="+mn-ea"/>
              </a:rPr>
              <a:t>案例：工程採購案採最有利標決標評選項目</a:t>
            </a:r>
            <a:r>
              <a:rPr lang="en-US" altLang="zh-TW" sz="2400" b="1" dirty="0" smtClean="0">
                <a:latin typeface="+mn-ea"/>
              </a:rPr>
              <a:t/>
            </a:r>
            <a:br>
              <a:rPr lang="en-US" altLang="zh-TW" sz="2400" b="1" dirty="0" smtClean="0">
                <a:latin typeface="+mn-ea"/>
              </a:rPr>
            </a:br>
            <a:r>
              <a:rPr lang="zh-TW" altLang="en-US" sz="2400" b="1" dirty="0" smtClean="0">
                <a:latin typeface="+mn-ea"/>
              </a:rPr>
              <a:t>工作小組辦理初審意見，針對「廠商過去履歷及履約績效」評選項目，子項部分計有</a:t>
            </a:r>
            <a:r>
              <a:rPr lang="en-US" altLang="zh-TW" sz="2400" b="1" dirty="0" smtClean="0">
                <a:latin typeface="+mn-ea"/>
              </a:rPr>
              <a:t>5</a:t>
            </a:r>
            <a:r>
              <a:rPr lang="zh-TW" altLang="en-US" sz="2400" b="1" dirty="0" smtClean="0">
                <a:latin typeface="+mn-ea"/>
              </a:rPr>
              <a:t>項，其中有</a:t>
            </a:r>
            <a:r>
              <a:rPr lang="en-US" altLang="zh-TW" sz="2400" b="1" dirty="0" smtClean="0">
                <a:latin typeface="+mn-ea"/>
              </a:rPr>
              <a:t>4</a:t>
            </a:r>
            <a:r>
              <a:rPr lang="zh-TW" altLang="en-US" sz="2400" b="1" dirty="0" smtClean="0">
                <a:latin typeface="+mn-ea"/>
              </a:rPr>
              <a:t>子項為具體客觀事證性質；初審核計予甲公司</a:t>
            </a:r>
            <a:r>
              <a:rPr lang="en-US" altLang="zh-TW" sz="2400" b="1" dirty="0" smtClean="0">
                <a:latin typeface="+mn-ea"/>
              </a:rPr>
              <a:t>12</a:t>
            </a:r>
            <a:r>
              <a:rPr lang="zh-TW" altLang="en-US" sz="2400" b="1" dirty="0" smtClean="0">
                <a:latin typeface="+mn-ea"/>
              </a:rPr>
              <a:t>分、乙公司</a:t>
            </a:r>
            <a:r>
              <a:rPr lang="en-US" altLang="zh-TW" sz="2400" b="1" dirty="0" smtClean="0">
                <a:latin typeface="+mn-ea"/>
              </a:rPr>
              <a:t>12</a:t>
            </a:r>
            <a:r>
              <a:rPr lang="zh-TW" altLang="en-US" sz="2400" b="1" dirty="0" smtClean="0">
                <a:latin typeface="+mn-ea"/>
              </a:rPr>
              <a:t>分、丙公司</a:t>
            </a:r>
            <a:r>
              <a:rPr lang="en-US" altLang="zh-TW" sz="2400" b="1" dirty="0" smtClean="0">
                <a:latin typeface="+mn-ea"/>
              </a:rPr>
              <a:t>9</a:t>
            </a:r>
            <a:r>
              <a:rPr lang="zh-TW" altLang="en-US" sz="2400" b="1" dirty="0" smtClean="0">
                <a:latin typeface="+mn-ea"/>
              </a:rPr>
              <a:t>分；另一子項配分</a:t>
            </a:r>
            <a:r>
              <a:rPr lang="en-US" altLang="zh-TW" sz="2400" b="1" dirty="0" smtClean="0">
                <a:latin typeface="+mn-ea"/>
              </a:rPr>
              <a:t>3</a:t>
            </a:r>
            <a:r>
              <a:rPr lang="zh-TW" altLang="en-US" sz="2400" b="1" dirty="0" smtClean="0">
                <a:latin typeface="+mn-ea"/>
              </a:rPr>
              <a:t>分，屬主觀抽象性質，由評選會議評定之，合先敘明。</a:t>
            </a:r>
            <a:r>
              <a:rPr lang="en-US" altLang="zh-TW" sz="2400" b="1" dirty="0" smtClean="0">
                <a:solidFill>
                  <a:srgbClr val="0000FF"/>
                </a:solidFill>
                <a:latin typeface="+mn-ea"/>
              </a:rPr>
              <a:t>【</a:t>
            </a:r>
            <a:r>
              <a:rPr lang="zh-TW" altLang="en-US" sz="2400" b="1" dirty="0" smtClean="0">
                <a:solidFill>
                  <a:srgbClr val="0000FF"/>
                </a:solidFill>
                <a:latin typeface="+mn-ea"/>
              </a:rPr>
              <a:t>附註</a:t>
            </a:r>
            <a:r>
              <a:rPr lang="en-US" altLang="zh-TW" sz="2400" b="1" dirty="0" smtClean="0">
                <a:solidFill>
                  <a:srgbClr val="0000FF"/>
                </a:solidFill>
                <a:latin typeface="+mn-ea"/>
              </a:rPr>
              <a:t>】</a:t>
            </a:r>
            <a:r>
              <a:rPr lang="zh-TW" altLang="en-US" sz="2400" b="1" dirty="0" smtClean="0">
                <a:solidFill>
                  <a:srgbClr val="0000FF"/>
                </a:solidFill>
                <a:latin typeface="+mn-ea"/>
              </a:rPr>
              <a:t>換言之，如第</a:t>
            </a:r>
            <a:r>
              <a:rPr lang="en-US" altLang="zh-TW" sz="2400" b="1" dirty="0" smtClean="0">
                <a:solidFill>
                  <a:srgbClr val="0000FF"/>
                </a:solidFill>
                <a:latin typeface="+mn-ea"/>
              </a:rPr>
              <a:t>5</a:t>
            </a:r>
            <a:r>
              <a:rPr lang="zh-TW" altLang="en-US" sz="2400" b="1" dirty="0" smtClean="0">
                <a:solidFill>
                  <a:srgbClr val="0000FF"/>
                </a:solidFill>
                <a:latin typeface="+mn-ea"/>
              </a:rPr>
              <a:t>子項</a:t>
            </a:r>
            <a:r>
              <a:rPr lang="en-US" altLang="zh-TW" sz="2400" b="1" dirty="0" smtClean="0">
                <a:solidFill>
                  <a:srgbClr val="0000FF"/>
                </a:solidFill>
                <a:latin typeface="+mn-ea"/>
              </a:rPr>
              <a:t>3</a:t>
            </a:r>
            <a:r>
              <a:rPr lang="zh-TW" altLang="en-US" sz="2400" b="1" dirty="0" smtClean="0">
                <a:solidFill>
                  <a:srgbClr val="0000FF"/>
                </a:solidFill>
                <a:latin typeface="+mn-ea"/>
              </a:rPr>
              <a:t>分全給分者上限為：甲公司</a:t>
            </a:r>
            <a:r>
              <a:rPr lang="en-US" altLang="zh-TW" sz="2400" b="1" dirty="0" smtClean="0">
                <a:solidFill>
                  <a:srgbClr val="0000FF"/>
                </a:solidFill>
                <a:latin typeface="+mn-ea"/>
              </a:rPr>
              <a:t>15</a:t>
            </a:r>
            <a:r>
              <a:rPr lang="zh-TW" altLang="en-US" sz="2400" b="1" dirty="0" smtClean="0">
                <a:solidFill>
                  <a:srgbClr val="0000FF"/>
                </a:solidFill>
                <a:latin typeface="+mn-ea"/>
              </a:rPr>
              <a:t>分、乙公司</a:t>
            </a:r>
            <a:r>
              <a:rPr lang="en-US" altLang="zh-TW" sz="2400" b="1" dirty="0">
                <a:solidFill>
                  <a:srgbClr val="0000FF"/>
                </a:solidFill>
                <a:latin typeface="+mn-ea"/>
              </a:rPr>
              <a:t>15</a:t>
            </a:r>
            <a:r>
              <a:rPr lang="zh-TW" altLang="en-US" sz="2400" b="1" dirty="0" smtClean="0">
                <a:solidFill>
                  <a:srgbClr val="0000FF"/>
                </a:solidFill>
                <a:latin typeface="+mn-ea"/>
              </a:rPr>
              <a:t>分、丙公司</a:t>
            </a:r>
            <a:r>
              <a:rPr lang="en-US" altLang="zh-TW" sz="2400" b="1" dirty="0" smtClean="0">
                <a:solidFill>
                  <a:srgbClr val="0000FF"/>
                </a:solidFill>
                <a:latin typeface="+mn-ea"/>
              </a:rPr>
              <a:t>12</a:t>
            </a:r>
            <a:r>
              <a:rPr lang="zh-TW" altLang="en-US" sz="2400" b="1" dirty="0" smtClean="0">
                <a:solidFill>
                  <a:srgbClr val="0000FF"/>
                </a:solidFill>
                <a:latin typeface="+mn-ea"/>
              </a:rPr>
              <a:t>分</a:t>
            </a:r>
            <a:endParaRPr lang="en-US" altLang="zh-TW" sz="2400" b="1" dirty="0" smtClean="0">
              <a:solidFill>
                <a:srgbClr val="0000FF"/>
              </a:solidFill>
              <a:latin typeface="+mn-ea"/>
            </a:endParaRPr>
          </a:p>
          <a:p>
            <a:pPr>
              <a:defRPr/>
            </a:pPr>
            <a:r>
              <a:rPr lang="zh-TW" altLang="en-US" sz="2400" b="1" dirty="0" smtClean="0">
                <a:latin typeface="+mn-ea"/>
              </a:rPr>
              <a:t>惟查各委員予甲、乙、丙廠商之此一評選項目分數各為：</a:t>
            </a:r>
            <a:r>
              <a:rPr lang="en-US" altLang="zh-TW" sz="2400" b="1" dirty="0" smtClean="0">
                <a:latin typeface="+mn-ea"/>
              </a:rPr>
              <a:t>A</a:t>
            </a:r>
            <a:r>
              <a:rPr lang="zh-TW" altLang="en-US" sz="2400" b="1" dirty="0" smtClean="0">
                <a:latin typeface="+mn-ea"/>
              </a:rPr>
              <a:t>委員「</a:t>
            </a:r>
            <a:r>
              <a:rPr lang="en-US" altLang="zh-TW" sz="2400" b="1" dirty="0" smtClean="0">
                <a:latin typeface="+mn-ea"/>
              </a:rPr>
              <a:t>14</a:t>
            </a:r>
            <a:r>
              <a:rPr lang="zh-TW" altLang="en-US" sz="2400" b="1" dirty="0" smtClean="0">
                <a:latin typeface="+mn-ea"/>
              </a:rPr>
              <a:t>、</a:t>
            </a:r>
            <a:r>
              <a:rPr lang="en-US" altLang="zh-TW" sz="2400" b="1" dirty="0" smtClean="0">
                <a:latin typeface="+mn-ea"/>
              </a:rPr>
              <a:t>15</a:t>
            </a:r>
            <a:r>
              <a:rPr lang="zh-TW" altLang="en-US" sz="2400" b="1" dirty="0" smtClean="0">
                <a:latin typeface="+mn-ea"/>
              </a:rPr>
              <a:t>、</a:t>
            </a:r>
            <a:r>
              <a:rPr lang="en-US" altLang="zh-TW" sz="2400" b="1" dirty="0" smtClean="0">
                <a:latin typeface="+mn-ea"/>
              </a:rPr>
              <a:t>11</a:t>
            </a:r>
            <a:r>
              <a:rPr lang="zh-TW" altLang="en-US" sz="2400" b="1" dirty="0" smtClean="0">
                <a:latin typeface="+mn-ea"/>
              </a:rPr>
              <a:t>」、</a:t>
            </a:r>
            <a:r>
              <a:rPr lang="en-US" altLang="zh-TW" sz="2400" b="1" dirty="0" smtClean="0">
                <a:latin typeface="+mn-ea"/>
              </a:rPr>
              <a:t>B</a:t>
            </a:r>
            <a:r>
              <a:rPr lang="zh-TW" altLang="en-US" sz="2400" b="1" dirty="0" smtClean="0">
                <a:latin typeface="+mn-ea"/>
              </a:rPr>
              <a:t>委員</a:t>
            </a:r>
            <a:r>
              <a:rPr lang="zh-TW" altLang="en-US" sz="2400" b="1" dirty="0" smtClean="0">
                <a:solidFill>
                  <a:srgbClr val="0000FF"/>
                </a:solidFill>
                <a:latin typeface="+mn-ea"/>
              </a:rPr>
              <a:t>「</a:t>
            </a:r>
            <a:r>
              <a:rPr lang="en-US" altLang="zh-TW" sz="2400" b="1" dirty="0" smtClean="0">
                <a:solidFill>
                  <a:srgbClr val="0000FF"/>
                </a:solidFill>
                <a:latin typeface="+mn-ea"/>
              </a:rPr>
              <a:t>15</a:t>
            </a:r>
            <a:r>
              <a:rPr lang="zh-TW" altLang="en-US" sz="2400" b="1" dirty="0" smtClean="0">
                <a:solidFill>
                  <a:srgbClr val="0000FF"/>
                </a:solidFill>
                <a:latin typeface="+mn-ea"/>
              </a:rPr>
              <a:t>、</a:t>
            </a:r>
            <a:r>
              <a:rPr lang="en-US" altLang="zh-TW" sz="2400" b="1" u="sng" dirty="0" smtClean="0">
                <a:solidFill>
                  <a:srgbClr val="0000FF"/>
                </a:solidFill>
                <a:latin typeface="+mn-ea"/>
              </a:rPr>
              <a:t>18</a:t>
            </a:r>
            <a:r>
              <a:rPr lang="zh-TW" altLang="en-US" sz="2400" b="1" u="sng" dirty="0" smtClean="0">
                <a:solidFill>
                  <a:srgbClr val="0000FF"/>
                </a:solidFill>
                <a:latin typeface="+mn-ea"/>
              </a:rPr>
              <a:t>、</a:t>
            </a:r>
            <a:r>
              <a:rPr lang="en-US" altLang="zh-TW" sz="2400" b="1" u="sng" dirty="0" smtClean="0">
                <a:solidFill>
                  <a:srgbClr val="0000FF"/>
                </a:solidFill>
                <a:latin typeface="+mn-ea"/>
              </a:rPr>
              <a:t>16</a:t>
            </a:r>
            <a:r>
              <a:rPr lang="zh-TW" altLang="en-US" sz="2400" b="1" dirty="0" smtClean="0">
                <a:latin typeface="+mn-ea"/>
              </a:rPr>
              <a:t>」、</a:t>
            </a:r>
            <a:r>
              <a:rPr lang="en-US" altLang="zh-TW" sz="2400" b="1" dirty="0" smtClean="0">
                <a:latin typeface="+mn-ea"/>
              </a:rPr>
              <a:t>C</a:t>
            </a:r>
            <a:r>
              <a:rPr lang="zh-TW" altLang="en-US" sz="2400" b="1" dirty="0" smtClean="0">
                <a:latin typeface="+mn-ea"/>
              </a:rPr>
              <a:t>委員「</a:t>
            </a:r>
            <a:r>
              <a:rPr lang="en-US" altLang="zh-TW" sz="2400" b="1" dirty="0" smtClean="0">
                <a:latin typeface="+mn-ea"/>
              </a:rPr>
              <a:t>13</a:t>
            </a:r>
            <a:r>
              <a:rPr lang="zh-TW" altLang="en-US" sz="2400" b="1" dirty="0" smtClean="0">
                <a:latin typeface="+mn-ea"/>
              </a:rPr>
              <a:t>、</a:t>
            </a:r>
            <a:r>
              <a:rPr lang="en-US" altLang="zh-TW" sz="2400" b="1" dirty="0" smtClean="0">
                <a:latin typeface="+mn-ea"/>
              </a:rPr>
              <a:t>13</a:t>
            </a:r>
            <a:r>
              <a:rPr lang="zh-TW" altLang="en-US" sz="2400" b="1" dirty="0" smtClean="0">
                <a:latin typeface="+mn-ea"/>
              </a:rPr>
              <a:t>、</a:t>
            </a:r>
            <a:r>
              <a:rPr lang="en-US" altLang="zh-TW" sz="2400" b="1" dirty="0" smtClean="0">
                <a:latin typeface="+mn-ea"/>
              </a:rPr>
              <a:t>11</a:t>
            </a:r>
            <a:r>
              <a:rPr lang="zh-TW" altLang="en-US" sz="2400" b="1" dirty="0" smtClean="0">
                <a:latin typeface="+mn-ea"/>
              </a:rPr>
              <a:t>」、</a:t>
            </a:r>
            <a:r>
              <a:rPr lang="en-US" altLang="zh-TW" sz="2400" b="1" dirty="0" smtClean="0">
                <a:latin typeface="+mn-ea"/>
              </a:rPr>
              <a:t>D</a:t>
            </a:r>
            <a:r>
              <a:rPr lang="zh-TW" altLang="en-US" sz="2400" b="1" dirty="0" smtClean="0">
                <a:latin typeface="+mn-ea"/>
              </a:rPr>
              <a:t>委員「</a:t>
            </a:r>
            <a:r>
              <a:rPr lang="en-US" altLang="zh-TW" sz="2400" b="1" dirty="0" smtClean="0">
                <a:latin typeface="+mn-ea"/>
              </a:rPr>
              <a:t>12</a:t>
            </a:r>
            <a:r>
              <a:rPr lang="zh-TW" altLang="en-US" sz="2400" b="1" dirty="0" smtClean="0">
                <a:latin typeface="+mn-ea"/>
              </a:rPr>
              <a:t>、</a:t>
            </a:r>
            <a:r>
              <a:rPr lang="en-US" altLang="zh-TW" sz="2400" b="1" dirty="0" smtClean="0">
                <a:latin typeface="+mn-ea"/>
              </a:rPr>
              <a:t>13</a:t>
            </a:r>
            <a:r>
              <a:rPr lang="zh-TW" altLang="en-US" sz="2400" b="1" dirty="0" smtClean="0">
                <a:latin typeface="+mn-ea"/>
              </a:rPr>
              <a:t>、</a:t>
            </a:r>
            <a:r>
              <a:rPr lang="en-US" altLang="zh-TW" sz="2400" b="1" dirty="0" smtClean="0">
                <a:latin typeface="+mn-ea"/>
              </a:rPr>
              <a:t>11</a:t>
            </a:r>
            <a:r>
              <a:rPr lang="zh-TW" altLang="en-US" sz="2400" b="1" dirty="0" smtClean="0">
                <a:latin typeface="+mn-ea"/>
              </a:rPr>
              <a:t>」、</a:t>
            </a:r>
            <a:r>
              <a:rPr lang="en-US" altLang="zh-TW" sz="2400" b="1" dirty="0" smtClean="0">
                <a:latin typeface="+mn-ea"/>
              </a:rPr>
              <a:t>E</a:t>
            </a:r>
            <a:r>
              <a:rPr lang="zh-TW" altLang="en-US" sz="2400" b="1" dirty="0" smtClean="0">
                <a:latin typeface="+mn-ea"/>
              </a:rPr>
              <a:t>委員「</a:t>
            </a:r>
            <a:r>
              <a:rPr lang="en-US" altLang="zh-TW" sz="2400" b="1" dirty="0" smtClean="0">
                <a:latin typeface="+mn-ea"/>
              </a:rPr>
              <a:t>14</a:t>
            </a:r>
            <a:r>
              <a:rPr lang="zh-TW" altLang="en-US" sz="2400" b="1" dirty="0" smtClean="0">
                <a:latin typeface="+mn-ea"/>
              </a:rPr>
              <a:t>、</a:t>
            </a:r>
            <a:r>
              <a:rPr lang="en-US" altLang="zh-TW" sz="2400" b="1" dirty="0" smtClean="0">
                <a:latin typeface="+mn-ea"/>
              </a:rPr>
              <a:t>15</a:t>
            </a:r>
            <a:r>
              <a:rPr lang="zh-TW" altLang="en-US" sz="2400" b="1" dirty="0" smtClean="0">
                <a:latin typeface="+mn-ea"/>
              </a:rPr>
              <a:t>、</a:t>
            </a:r>
            <a:r>
              <a:rPr lang="en-US" altLang="zh-TW" sz="2400" b="1" dirty="0" smtClean="0">
                <a:latin typeface="+mn-ea"/>
              </a:rPr>
              <a:t>11</a:t>
            </a:r>
            <a:r>
              <a:rPr lang="zh-TW" altLang="en-US" sz="2400" b="1" dirty="0" smtClean="0">
                <a:latin typeface="+mn-ea"/>
              </a:rPr>
              <a:t>」；綜上，</a:t>
            </a:r>
            <a:r>
              <a:rPr lang="en-US" altLang="zh-TW" sz="2400" b="1" dirty="0" smtClean="0">
                <a:latin typeface="+mn-ea"/>
              </a:rPr>
              <a:t>B</a:t>
            </a:r>
            <a:r>
              <a:rPr lang="zh-TW" altLang="en-US" sz="2400" b="1" dirty="0" smtClean="0">
                <a:latin typeface="+mn-ea"/>
              </a:rPr>
              <a:t>委員評分容有採購評選委員會審議規則第</a:t>
            </a:r>
            <a:r>
              <a:rPr lang="en-US" altLang="zh-TW" sz="2400" b="1" dirty="0" smtClean="0">
                <a:latin typeface="+mn-ea"/>
              </a:rPr>
              <a:t>6</a:t>
            </a:r>
            <a:r>
              <a:rPr lang="zh-TW" altLang="en-US" sz="2400" b="1" dirty="0" smtClean="0">
                <a:latin typeface="+mn-ea"/>
              </a:rPr>
              <a:t>條第</a:t>
            </a:r>
            <a:r>
              <a:rPr lang="en-US" altLang="zh-TW" sz="2400" b="1" dirty="0" smtClean="0">
                <a:latin typeface="+mn-ea"/>
              </a:rPr>
              <a:t>2</a:t>
            </a:r>
            <a:r>
              <a:rPr lang="zh-TW" altLang="en-US" sz="2400" b="1" dirty="0" smtClean="0">
                <a:latin typeface="+mn-ea"/>
              </a:rPr>
              <a:t>項規定，不同委員之評選結果有明顯差異之情形。</a:t>
            </a:r>
          </a:p>
        </p:txBody>
      </p:sp>
      <p:sp>
        <p:nvSpPr>
          <p:cNvPr id="4" name="投影片編號版面配置區 3"/>
          <p:cNvSpPr>
            <a:spLocks noGrp="1"/>
          </p:cNvSpPr>
          <p:nvPr>
            <p:ph type="sldNum" sz="quarter" idx="12"/>
          </p:nvPr>
        </p:nvSpPr>
        <p:spPr/>
        <p:txBody>
          <a:bodyPr/>
          <a:lstStyle/>
          <a:p>
            <a:fld id="{1118FB7C-3051-423D-B140-B22D31D849CF}" type="slidenum">
              <a:rPr lang="zh-TW" altLang="en-US" smtClean="0"/>
              <a:pPr/>
              <a:t>231</a:t>
            </a:fld>
            <a:endParaRPr lang="zh-TW" altLang="en-US"/>
          </a:p>
        </p:txBody>
      </p:sp>
    </p:spTree>
    <p:extLst>
      <p:ext uri="{BB962C8B-B14F-4D97-AF65-F5344CB8AC3E}">
        <p14:creationId xmlns:p14="http://schemas.microsoft.com/office/powerpoint/2010/main" val="2151048126"/>
      </p:ext>
    </p:extLst>
  </p:cSld>
  <p:clrMapOvr>
    <a:masterClrMapping/>
  </p:clrMapOvr>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標題 1"/>
          <p:cNvSpPr>
            <a:spLocks noGrp="1"/>
          </p:cNvSpPr>
          <p:nvPr>
            <p:ph type="title"/>
          </p:nvPr>
        </p:nvSpPr>
        <p:spPr>
          <a:xfrm>
            <a:off x="468313" y="333375"/>
            <a:ext cx="8351837" cy="849313"/>
          </a:xfrm>
        </p:spPr>
        <p:txBody>
          <a:bodyPr>
            <a:normAutofit fontScale="90000"/>
          </a:bodyPr>
          <a:lstStyle/>
          <a:p>
            <a:pPr>
              <a:defRPr/>
            </a:pPr>
            <a:r>
              <a:rPr lang="zh-TW" altLang="en-US" sz="2800" b="1" dirty="0" smtClean="0">
                <a:solidFill>
                  <a:srgbClr val="FF0000"/>
                </a:solidFill>
                <a:latin typeface="標楷體" panose="03000509000000000000" pitchFamily="65" charset="-120"/>
              </a:rPr>
              <a:t>議題</a:t>
            </a:r>
            <a:r>
              <a:rPr lang="en-US" altLang="zh-TW" sz="2800" b="1" dirty="0" smtClean="0">
                <a:solidFill>
                  <a:srgbClr val="FF0000"/>
                </a:solidFill>
                <a:latin typeface="標楷體" panose="03000509000000000000" pitchFamily="65" charset="-120"/>
              </a:rPr>
              <a:t>3</a:t>
            </a:r>
            <a:r>
              <a:rPr lang="zh-TW" altLang="en-US" sz="2800" b="1" dirty="0" smtClean="0">
                <a:solidFill>
                  <a:srgbClr val="FF0000"/>
                </a:solidFill>
                <a:latin typeface="標楷體" panose="03000509000000000000" pitchFamily="65" charset="-120"/>
              </a:rPr>
              <a:t>：</a:t>
            </a:r>
            <a:r>
              <a:rPr lang="zh-TW" altLang="en-US" sz="2800" b="1" dirty="0">
                <a:solidFill>
                  <a:srgbClr val="FF0000"/>
                </a:solidFill>
                <a:latin typeface="標楷體" panose="03000509000000000000" pitchFamily="65" charset="-120"/>
              </a:rPr>
              <a:t>評分</a:t>
            </a:r>
            <a:r>
              <a:rPr lang="zh-TW" altLang="en-US" sz="2800" b="1" dirty="0" smtClean="0">
                <a:solidFill>
                  <a:srgbClr val="FF0000"/>
                </a:solidFill>
                <a:latin typeface="標楷體" panose="03000509000000000000" pitchFamily="65" charset="-120"/>
              </a:rPr>
              <a:t>項目屬具體客觀事證者評分標準應一致</a:t>
            </a:r>
            <a:r>
              <a:rPr lang="en-US" altLang="zh-TW" sz="2800" b="1" dirty="0" smtClean="0">
                <a:solidFill>
                  <a:srgbClr val="FF0000"/>
                </a:solidFill>
                <a:latin typeface="標楷體" panose="03000509000000000000" pitchFamily="65" charset="-120"/>
              </a:rPr>
              <a:t>3</a:t>
            </a:r>
            <a:br>
              <a:rPr lang="en-US" altLang="zh-TW" sz="2800" b="1" dirty="0" smtClean="0">
                <a:solidFill>
                  <a:srgbClr val="FF0000"/>
                </a:solidFill>
                <a:latin typeface="標楷體" panose="03000509000000000000" pitchFamily="65" charset="-120"/>
              </a:rPr>
            </a:br>
            <a:r>
              <a:rPr lang="zh-TW" altLang="en-US" sz="2400" b="1" u="sng" dirty="0">
                <a:solidFill>
                  <a:srgbClr val="0000FF"/>
                </a:solidFill>
                <a:latin typeface="標楷體" panose="03000509000000000000" pitchFamily="65" charset="-120"/>
              </a:rPr>
              <a:t>「採購評選委員會（評審小組）評選</a:t>
            </a:r>
            <a:r>
              <a:rPr lang="en-US" altLang="zh-TW" sz="2400" b="1" u="sng" dirty="0">
                <a:solidFill>
                  <a:srgbClr val="0000FF"/>
                </a:solidFill>
                <a:latin typeface="標楷體" panose="03000509000000000000" pitchFamily="65" charset="-120"/>
              </a:rPr>
              <a:t>(</a:t>
            </a:r>
            <a:r>
              <a:rPr lang="zh-TW" altLang="en-US" sz="2400" b="1" u="sng" dirty="0">
                <a:solidFill>
                  <a:srgbClr val="0000FF"/>
                </a:solidFill>
                <a:latin typeface="標楷體" panose="03000509000000000000" pitchFamily="65" charset="-120"/>
              </a:rPr>
              <a:t>審</a:t>
            </a:r>
            <a:r>
              <a:rPr lang="en-US" altLang="zh-TW" sz="2400" b="1" u="sng" dirty="0">
                <a:solidFill>
                  <a:srgbClr val="0000FF"/>
                </a:solidFill>
                <a:latin typeface="標楷體" panose="03000509000000000000" pitchFamily="65" charset="-120"/>
              </a:rPr>
              <a:t>)</a:t>
            </a:r>
            <a:r>
              <a:rPr lang="zh-TW" altLang="en-US" sz="2400" b="1" u="sng" dirty="0">
                <a:solidFill>
                  <a:srgbClr val="0000FF"/>
                </a:solidFill>
                <a:latin typeface="標楷體" panose="03000509000000000000" pitchFamily="65" charset="-120"/>
              </a:rPr>
              <a:t>委員評分表（評選項目含廠商企業社會責任</a:t>
            </a:r>
            <a:r>
              <a:rPr lang="en-US" altLang="zh-TW" sz="2400" b="1" u="sng" dirty="0">
                <a:solidFill>
                  <a:srgbClr val="0000FF"/>
                </a:solidFill>
                <a:latin typeface="標楷體" panose="03000509000000000000" pitchFamily="65" charset="-120"/>
              </a:rPr>
              <a:t>【CSR】</a:t>
            </a:r>
            <a:r>
              <a:rPr lang="zh-TW" altLang="en-US" sz="2400" b="1" u="sng" dirty="0">
                <a:solidFill>
                  <a:srgbClr val="0000FF"/>
                </a:solidFill>
                <a:latin typeface="標楷體" panose="03000509000000000000" pitchFamily="65" charset="-120"/>
              </a:rPr>
              <a:t>指標）」範本</a:t>
            </a:r>
            <a:endParaRPr lang="zh-TW" altLang="en-US" sz="3600" b="1" dirty="0" smtClean="0">
              <a:solidFill>
                <a:srgbClr val="0000FF"/>
              </a:solidFill>
              <a:latin typeface="標楷體" panose="03000509000000000000" pitchFamily="65" charset="-120"/>
            </a:endParaRPr>
          </a:p>
        </p:txBody>
      </p:sp>
      <p:graphicFrame>
        <p:nvGraphicFramePr>
          <p:cNvPr id="3" name="表格 2"/>
          <p:cNvGraphicFramePr>
            <a:graphicFrameLocks noGrp="1"/>
          </p:cNvGraphicFramePr>
          <p:nvPr/>
        </p:nvGraphicFramePr>
        <p:xfrm>
          <a:off x="395288" y="1484313"/>
          <a:ext cx="8353425" cy="5214937"/>
        </p:xfrm>
        <a:graphic>
          <a:graphicData uri="http://schemas.openxmlformats.org/drawingml/2006/table">
            <a:tbl>
              <a:tblPr/>
              <a:tblGrid>
                <a:gridCol w="7489825">
                  <a:extLst>
                    <a:ext uri="{9D8B030D-6E8A-4147-A177-3AD203B41FA5}">
                      <a16:colId xmlns:a16="http://schemas.microsoft.com/office/drawing/2014/main" xmlns="" val="2790180409"/>
                    </a:ext>
                  </a:extLst>
                </a:gridCol>
                <a:gridCol w="863600">
                  <a:extLst>
                    <a:ext uri="{9D8B030D-6E8A-4147-A177-3AD203B41FA5}">
                      <a16:colId xmlns:a16="http://schemas.microsoft.com/office/drawing/2014/main" xmlns="" val="272799814"/>
                    </a:ext>
                  </a:extLst>
                </a:gridCol>
              </a:tblGrid>
              <a:tr h="277635">
                <a:tc>
                  <a:txBody>
                    <a:bodyPr/>
                    <a:lstStyle>
                      <a:lvl1pPr>
                        <a:spcBef>
                          <a:spcPct val="20000"/>
                        </a:spcBef>
                        <a:buClr>
                          <a:schemeClr val="accent1"/>
                        </a:buClr>
                        <a:buSzPct val="65000"/>
                        <a:buFont typeface="Wingdings" panose="05000000000000000000" pitchFamily="2" charset="2"/>
                        <a:defRPr kumimoji="1" sz="26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zh-TW" sz="1800" b="0" i="0" u="none" strike="noStrike" cap="none" normalizeH="0" baseline="0" smtClean="0">
                          <a:ln>
                            <a:noFill/>
                          </a:ln>
                          <a:solidFill>
                            <a:schemeClr val="tx1"/>
                          </a:solidFill>
                          <a:effectLst/>
                          <a:latin typeface="標楷體" panose="03000509000000000000" pitchFamily="65" charset="-120"/>
                          <a:ea typeface="Arial Unicode MS" pitchFamily="34" charset="-120"/>
                        </a:rPr>
                        <a:t>評選</a:t>
                      </a:r>
                      <a:r>
                        <a:rPr kumimoji="0" lang="en-US" altLang="zh-TW" sz="1800" b="0" i="0" u="none" strike="noStrike" cap="none" normalizeH="0" baseline="0" smtClean="0">
                          <a:ln>
                            <a:noFill/>
                          </a:ln>
                          <a:solidFill>
                            <a:schemeClr val="tx1"/>
                          </a:solidFill>
                          <a:effectLst/>
                          <a:latin typeface="標楷體" panose="03000509000000000000" pitchFamily="65" charset="-120"/>
                          <a:ea typeface="Arial Unicode MS" pitchFamily="34" charset="-120"/>
                        </a:rPr>
                        <a:t>(</a:t>
                      </a:r>
                      <a:r>
                        <a:rPr kumimoji="0" lang="zh-TW" altLang="zh-TW" sz="1800" b="0" i="0" u="none" strike="noStrike" cap="none" normalizeH="0" baseline="0" smtClean="0">
                          <a:ln>
                            <a:noFill/>
                          </a:ln>
                          <a:solidFill>
                            <a:schemeClr val="tx1"/>
                          </a:solidFill>
                          <a:effectLst/>
                          <a:latin typeface="標楷體" panose="03000509000000000000" pitchFamily="65" charset="-120"/>
                          <a:ea typeface="Arial Unicode MS" pitchFamily="34" charset="-120"/>
                        </a:rPr>
                        <a:t>審</a:t>
                      </a:r>
                      <a:r>
                        <a:rPr kumimoji="0" lang="en-US" altLang="zh-TW" sz="1800" b="0" i="0" u="none" strike="noStrike" cap="none" normalizeH="0" baseline="0" smtClean="0">
                          <a:ln>
                            <a:noFill/>
                          </a:ln>
                          <a:solidFill>
                            <a:schemeClr val="tx1"/>
                          </a:solidFill>
                          <a:effectLst/>
                          <a:latin typeface="標楷體" panose="03000509000000000000" pitchFamily="65" charset="-120"/>
                          <a:ea typeface="Arial Unicode MS" pitchFamily="34" charset="-120"/>
                        </a:rPr>
                        <a:t>)</a:t>
                      </a:r>
                      <a:r>
                        <a:rPr kumimoji="0" lang="zh-TW" altLang="zh-TW" sz="1800" b="0" i="0" u="none" strike="noStrike" cap="none" normalizeH="0" baseline="0" smtClean="0">
                          <a:ln>
                            <a:noFill/>
                          </a:ln>
                          <a:solidFill>
                            <a:schemeClr val="tx1"/>
                          </a:solidFill>
                          <a:effectLst/>
                          <a:latin typeface="標楷體" panose="03000509000000000000" pitchFamily="65" charset="-120"/>
                          <a:ea typeface="Arial Unicode MS" pitchFamily="34" charset="-120"/>
                        </a:rPr>
                        <a:t>項目</a:t>
                      </a:r>
                    </a:p>
                  </a:txBody>
                  <a:tcPr marL="54946" marR="54946"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SzPct val="65000"/>
                        <a:buFont typeface="Wingdings" panose="05000000000000000000" pitchFamily="2" charset="2"/>
                        <a:defRPr kumimoji="1" sz="26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zh-TW" sz="1800" b="0" i="0" u="none" strike="noStrike" cap="none" normalizeH="0" baseline="0" smtClean="0">
                          <a:ln>
                            <a:noFill/>
                          </a:ln>
                          <a:solidFill>
                            <a:schemeClr val="tx1"/>
                          </a:solidFill>
                          <a:effectLst/>
                          <a:latin typeface="標楷體" panose="03000509000000000000" pitchFamily="65" charset="-120"/>
                          <a:ea typeface="Arial Unicode MS" pitchFamily="34" charset="-120"/>
                        </a:rPr>
                        <a:t>配分</a:t>
                      </a:r>
                    </a:p>
                  </a:txBody>
                  <a:tcPr marL="54946" marR="5494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376686638"/>
                  </a:ext>
                </a:extLst>
              </a:tr>
              <a:tr h="4937302">
                <a:tc>
                  <a:txBody>
                    <a:bodyPr/>
                    <a:lstStyle>
                      <a:lvl1pPr>
                        <a:spcBef>
                          <a:spcPct val="20000"/>
                        </a:spcBef>
                        <a:buClr>
                          <a:schemeClr val="accent1"/>
                        </a:buClr>
                        <a:buSzPct val="65000"/>
                        <a:buFont typeface="Wingdings" panose="05000000000000000000" pitchFamily="2" charset="2"/>
                        <a:defRPr kumimoji="1" sz="26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800" b="1" i="0" u="none" strike="noStrike" cap="none" normalizeH="0" baseline="0" smtClean="0">
                          <a:ln>
                            <a:noFill/>
                          </a:ln>
                          <a:solidFill>
                            <a:schemeClr val="tx1"/>
                          </a:solidFill>
                          <a:effectLst/>
                          <a:latin typeface="標楷體" panose="03000509000000000000" pitchFamily="65" charset="-120"/>
                          <a:ea typeface="Arial Unicode MS" pitchFamily="34" charset="-120"/>
                        </a:rPr>
                        <a:t> </a:t>
                      </a:r>
                      <a:r>
                        <a:rPr kumimoji="0" lang="zh-TW" altLang="zh-TW" sz="1800" b="1" i="0" u="none" strike="noStrike" cap="none" normalizeH="0" baseline="0" smtClean="0">
                          <a:ln>
                            <a:noFill/>
                          </a:ln>
                          <a:solidFill>
                            <a:schemeClr val="tx1"/>
                          </a:solidFill>
                          <a:effectLst/>
                          <a:latin typeface="標楷體" panose="03000509000000000000" pitchFamily="65" charset="-120"/>
                          <a:ea typeface="新細明體" panose="02020500000000000000" pitchFamily="18" charset="-120"/>
                        </a:rPr>
                        <a:t>一、廠商企業社會責任</a:t>
                      </a:r>
                      <a:r>
                        <a:rPr kumimoji="0" lang="en-US" altLang="zh-TW" sz="1800" b="1" i="0" u="none" strike="noStrike" cap="none" normalizeH="0" baseline="0" smtClean="0">
                          <a:ln>
                            <a:noFill/>
                          </a:ln>
                          <a:solidFill>
                            <a:schemeClr val="tx1"/>
                          </a:solidFill>
                          <a:effectLst/>
                          <a:latin typeface="標楷體" panose="03000509000000000000" pitchFamily="65" charset="-120"/>
                          <a:ea typeface="標楷體" panose="03000509000000000000" pitchFamily="65" charset="-120"/>
                        </a:rPr>
                        <a:t>(CSR)</a:t>
                      </a:r>
                      <a:r>
                        <a:rPr kumimoji="0" lang="zh-TW" altLang="zh-TW" sz="1800" b="1" i="0" u="none" strike="noStrike" cap="none" normalizeH="0" baseline="0" smtClean="0">
                          <a:ln>
                            <a:noFill/>
                          </a:ln>
                          <a:solidFill>
                            <a:schemeClr val="tx1"/>
                          </a:solidFill>
                          <a:effectLst/>
                          <a:latin typeface="標楷體" panose="03000509000000000000" pitchFamily="65" charset="-120"/>
                          <a:ea typeface="新細明體" panose="02020500000000000000" pitchFamily="18" charset="-120"/>
                        </a:rPr>
                        <a:t>指標：</a:t>
                      </a:r>
                      <a:endParaRPr kumimoji="0" lang="zh-TW" altLang="zh-TW" sz="1800" b="1" i="0" u="none" strike="noStrike" cap="none" normalizeH="0" baseline="0" smtClean="0">
                        <a:ln>
                          <a:noFill/>
                        </a:ln>
                        <a:solidFill>
                          <a:schemeClr val="tx1"/>
                        </a:solidFill>
                        <a:effectLst/>
                        <a:latin typeface="標楷體" panose="03000509000000000000" pitchFamily="65" charset="-120"/>
                        <a:ea typeface="標楷體" panose="03000509000000000000" pitchFamily="65" charset="-12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800" b="1" i="0" u="none" strike="noStrike" cap="none" normalizeH="0" baseline="0" smtClean="0">
                          <a:ln>
                            <a:noFill/>
                          </a:ln>
                          <a:solidFill>
                            <a:schemeClr val="tx1"/>
                          </a:solidFill>
                          <a:effectLst/>
                          <a:latin typeface="標楷體" panose="03000509000000000000" pitchFamily="65" charset="-120"/>
                          <a:ea typeface="標楷體" panose="03000509000000000000" pitchFamily="65" charset="-120"/>
                        </a:rPr>
                        <a:t>(</a:t>
                      </a:r>
                      <a:r>
                        <a:rPr kumimoji="0" lang="zh-TW" altLang="zh-TW" sz="1800" b="1" i="0" u="none" strike="noStrike" cap="none" normalizeH="0" baseline="0" smtClean="0">
                          <a:ln>
                            <a:noFill/>
                          </a:ln>
                          <a:solidFill>
                            <a:schemeClr val="tx1"/>
                          </a:solidFill>
                          <a:effectLst/>
                          <a:latin typeface="標楷體" panose="03000509000000000000" pitchFamily="65" charset="-120"/>
                          <a:ea typeface="新細明體" panose="02020500000000000000" pitchFamily="18" charset="-120"/>
                        </a:rPr>
                        <a:t>一</a:t>
                      </a:r>
                      <a:r>
                        <a:rPr kumimoji="0" lang="en-US" altLang="zh-TW" sz="1800" b="1" i="0" u="none" strike="noStrike" cap="none" normalizeH="0" baseline="0" smtClean="0">
                          <a:ln>
                            <a:noFill/>
                          </a:ln>
                          <a:solidFill>
                            <a:schemeClr val="tx1"/>
                          </a:solidFill>
                          <a:effectLst/>
                          <a:latin typeface="標楷體" panose="03000509000000000000" pitchFamily="65" charset="-120"/>
                          <a:ea typeface="標楷體" panose="03000509000000000000" pitchFamily="65" charset="-120"/>
                        </a:rPr>
                        <a:t>)</a:t>
                      </a:r>
                      <a:r>
                        <a:rPr kumimoji="0" lang="zh-TW" altLang="zh-TW" sz="1800" b="1" i="0" u="none" strike="noStrike" cap="none" normalizeH="0" baseline="0" smtClean="0">
                          <a:ln>
                            <a:noFill/>
                          </a:ln>
                          <a:solidFill>
                            <a:schemeClr val="tx1"/>
                          </a:solidFill>
                          <a:effectLst/>
                          <a:latin typeface="標楷體" panose="03000509000000000000" pitchFamily="65" charset="-120"/>
                          <a:ea typeface="新細明體" panose="02020500000000000000" pitchFamily="18" charset="-120"/>
                        </a:rPr>
                        <a:t>為員工加薪</a:t>
                      </a:r>
                      <a:endParaRPr kumimoji="0" lang="zh-TW" altLang="zh-TW" sz="1800" b="1" i="0" u="none" strike="noStrike" cap="none" normalizeH="0" baseline="0" smtClean="0">
                        <a:ln>
                          <a:noFill/>
                        </a:ln>
                        <a:solidFill>
                          <a:schemeClr val="tx1"/>
                        </a:solidFill>
                        <a:effectLst/>
                        <a:latin typeface="標楷體" panose="03000509000000000000" pitchFamily="65" charset="-120"/>
                        <a:ea typeface="標楷體" panose="03000509000000000000" pitchFamily="65" charset="-12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800" b="1" i="0" u="none" strike="noStrike" cap="none" normalizeH="0" baseline="0" smtClean="0">
                          <a:ln>
                            <a:noFill/>
                          </a:ln>
                          <a:solidFill>
                            <a:srgbClr val="0000FF"/>
                          </a:solidFill>
                          <a:effectLst/>
                          <a:latin typeface="標楷體" panose="03000509000000000000" pitchFamily="65" charset="-120"/>
                          <a:ea typeface="標楷體" panose="03000509000000000000" pitchFamily="65" charset="-120"/>
                        </a:rPr>
                        <a:t>1.</a:t>
                      </a:r>
                      <a:r>
                        <a:rPr kumimoji="0" lang="zh-TW" altLang="zh-TW" sz="1800" b="1" i="0" u="none" strike="noStrike" cap="none" normalizeH="0" baseline="0" smtClean="0">
                          <a:ln>
                            <a:noFill/>
                          </a:ln>
                          <a:solidFill>
                            <a:srgbClr val="0000FF"/>
                          </a:solidFill>
                          <a:effectLst/>
                          <a:latin typeface="標楷體" panose="03000509000000000000" pitchFamily="65" charset="-120"/>
                          <a:ea typeface="新細明體" panose="02020500000000000000" pitchFamily="18" charset="-120"/>
                        </a:rPr>
                        <a:t>近一年內曾替員工普遍性加薪。</a:t>
                      </a:r>
                      <a:endParaRPr kumimoji="0" lang="zh-TW" altLang="zh-TW" sz="1800" b="1" i="0" u="none" strike="noStrike" cap="none" normalizeH="0" baseline="0" smtClean="0">
                        <a:ln>
                          <a:noFill/>
                        </a:ln>
                        <a:solidFill>
                          <a:srgbClr val="0000FF"/>
                        </a:solidFill>
                        <a:effectLst/>
                        <a:latin typeface="標楷體" panose="03000509000000000000" pitchFamily="65" charset="-120"/>
                        <a:ea typeface="標楷體" panose="03000509000000000000" pitchFamily="65" charset="-12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zh-TW" sz="1800" b="1" i="0" u="none" strike="noStrike" cap="none" normalizeH="0" baseline="0" smtClean="0">
                          <a:ln>
                            <a:noFill/>
                          </a:ln>
                          <a:solidFill>
                            <a:schemeClr val="tx1"/>
                          </a:solidFill>
                          <a:effectLst/>
                          <a:latin typeface="標楷體" panose="03000509000000000000" pitchFamily="65" charset="-120"/>
                          <a:ea typeface="新細明體" panose="02020500000000000000" pitchFamily="18" charset="-120"/>
                        </a:rPr>
                        <a:t>說明事項：</a:t>
                      </a:r>
                      <a:r>
                        <a:rPr kumimoji="0" lang="en-US" altLang="zh-TW" sz="1800" b="1" i="0" u="none" strike="noStrike" cap="none" normalizeH="0" baseline="0" smtClean="0">
                          <a:ln>
                            <a:noFill/>
                          </a:ln>
                          <a:solidFill>
                            <a:schemeClr val="tx1"/>
                          </a:solidFill>
                          <a:effectLst/>
                          <a:latin typeface="標楷體" panose="03000509000000000000" pitchFamily="65" charset="-120"/>
                          <a:ea typeface="標楷體" panose="03000509000000000000" pitchFamily="65" charset="-120"/>
                        </a:rPr>
                        <a:t>(1)</a:t>
                      </a:r>
                      <a:r>
                        <a:rPr kumimoji="0" lang="zh-TW" altLang="zh-TW" sz="1800" b="1" i="0" u="none" strike="noStrike" cap="none" normalizeH="0" baseline="0" smtClean="0">
                          <a:ln>
                            <a:noFill/>
                          </a:ln>
                          <a:solidFill>
                            <a:schemeClr val="tx1"/>
                          </a:solidFill>
                          <a:effectLst/>
                          <a:latin typeface="標楷體" panose="03000509000000000000" pitchFamily="65" charset="-120"/>
                          <a:ea typeface="新細明體" panose="02020500000000000000" pitchFamily="18" charset="-120"/>
                        </a:rPr>
                        <a:t>普遍性加薪，係指事業單位</a:t>
                      </a:r>
                      <a:r>
                        <a:rPr kumimoji="0" lang="en-US" altLang="zh-TW" sz="1800" b="1" i="0" u="none" strike="noStrike" cap="none" normalizeH="0" baseline="0" smtClean="0">
                          <a:ln>
                            <a:noFill/>
                          </a:ln>
                          <a:solidFill>
                            <a:schemeClr val="tx1"/>
                          </a:solidFill>
                          <a:effectLst/>
                          <a:latin typeface="標楷體" panose="03000509000000000000" pitchFamily="65" charset="-120"/>
                          <a:ea typeface="標楷體" panose="03000509000000000000" pitchFamily="65" charset="-120"/>
                        </a:rPr>
                        <a:t>80%</a:t>
                      </a:r>
                      <a:r>
                        <a:rPr kumimoji="0" lang="zh-TW" altLang="zh-TW" sz="1800" b="1" i="0" u="none" strike="noStrike" cap="none" normalizeH="0" baseline="0" smtClean="0">
                          <a:ln>
                            <a:noFill/>
                          </a:ln>
                          <a:solidFill>
                            <a:schemeClr val="tx1"/>
                          </a:solidFill>
                          <a:effectLst/>
                          <a:latin typeface="標楷體" panose="03000509000000000000" pitchFamily="65" charset="-120"/>
                          <a:ea typeface="新細明體" panose="02020500000000000000" pitchFamily="18" charset="-120"/>
                        </a:rPr>
                        <a:t>以上員工獲得加薪。</a:t>
                      </a:r>
                      <a:r>
                        <a:rPr kumimoji="0" lang="en-US" altLang="zh-TW" sz="1800" b="1" i="0" u="none" strike="noStrike" cap="none" normalizeH="0" baseline="0" smtClean="0">
                          <a:ln>
                            <a:noFill/>
                          </a:ln>
                          <a:solidFill>
                            <a:schemeClr val="tx1"/>
                          </a:solidFill>
                          <a:effectLst/>
                          <a:latin typeface="標楷體" panose="03000509000000000000" pitchFamily="65" charset="-120"/>
                          <a:ea typeface="標楷體" panose="03000509000000000000" pitchFamily="65" charset="-120"/>
                        </a:rPr>
                        <a:t>(2)</a:t>
                      </a:r>
                      <a:r>
                        <a:rPr kumimoji="0" lang="zh-TW" altLang="zh-TW" sz="1800" b="1" i="0" u="none" strike="noStrike" cap="none" normalizeH="0" baseline="0" smtClean="0">
                          <a:ln>
                            <a:noFill/>
                          </a:ln>
                          <a:solidFill>
                            <a:schemeClr val="tx1"/>
                          </a:solidFill>
                          <a:effectLst/>
                          <a:latin typeface="標楷體" panose="03000509000000000000" pitchFamily="65" charset="-120"/>
                          <a:ea typeface="新細明體" panose="02020500000000000000" pitchFamily="18" charset="-120"/>
                        </a:rPr>
                        <a:t>配合勞動部公告之基本工資依法調升者非屬加薪。</a:t>
                      </a:r>
                      <a:endParaRPr kumimoji="0" lang="zh-TW" altLang="zh-TW" sz="1800" b="1" i="0" u="none" strike="noStrike" cap="none" normalizeH="0" baseline="0" smtClean="0">
                        <a:ln>
                          <a:noFill/>
                        </a:ln>
                        <a:solidFill>
                          <a:schemeClr val="tx1"/>
                        </a:solidFill>
                        <a:effectLst/>
                        <a:latin typeface="標楷體" panose="03000509000000000000" pitchFamily="65" charset="-120"/>
                        <a:ea typeface="標楷體" panose="03000509000000000000" pitchFamily="65" charset="-12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800" b="1" i="0" u="none" strike="noStrike" cap="none" normalizeH="0" baseline="0" smtClean="0">
                          <a:ln>
                            <a:noFill/>
                          </a:ln>
                          <a:solidFill>
                            <a:schemeClr val="tx1"/>
                          </a:solidFill>
                          <a:effectLst/>
                          <a:latin typeface="標楷體" panose="03000509000000000000" pitchFamily="65" charset="-120"/>
                          <a:ea typeface="標楷體" panose="03000509000000000000" pitchFamily="65" charset="-120"/>
                        </a:rPr>
                        <a:t>2.</a:t>
                      </a:r>
                      <a:r>
                        <a:rPr kumimoji="0" lang="zh-TW" altLang="zh-TW" sz="1800" b="1" i="0" u="none" strike="noStrike" cap="none" normalizeH="0" baseline="0" smtClean="0">
                          <a:ln>
                            <a:noFill/>
                          </a:ln>
                          <a:solidFill>
                            <a:schemeClr val="tx1"/>
                          </a:solidFill>
                          <a:effectLst/>
                          <a:latin typeface="標楷體" panose="03000509000000000000" pitchFamily="65" charset="-120"/>
                          <a:ea typeface="新細明體" panose="02020500000000000000" pitchFamily="18" charset="-120"/>
                        </a:rPr>
                        <a:t>於投標文件載明後續</a:t>
                      </a:r>
                      <a:r>
                        <a:rPr kumimoji="0" lang="zh-TW" altLang="zh-TW" sz="1800" b="1" i="0" u="none" strike="noStrike" cap="none" normalizeH="0" baseline="0" smtClean="0">
                          <a:ln>
                            <a:noFill/>
                          </a:ln>
                          <a:solidFill>
                            <a:srgbClr val="0000FF"/>
                          </a:solidFill>
                          <a:effectLst/>
                          <a:latin typeface="標楷體" panose="03000509000000000000" pitchFamily="65" charset="-120"/>
                          <a:ea typeface="新細明體" panose="02020500000000000000" pitchFamily="18" charset="-120"/>
                        </a:rPr>
                        <a:t>履約期間給與全職從事本採購案之員工薪資</a:t>
                      </a:r>
                      <a:r>
                        <a:rPr kumimoji="0" lang="en-US" altLang="zh-TW" sz="1800" b="1" i="0" u="none" strike="noStrike" cap="none" normalizeH="0" baseline="0" smtClean="0">
                          <a:ln>
                            <a:noFill/>
                          </a:ln>
                          <a:solidFill>
                            <a:srgbClr val="0000FF"/>
                          </a:solidFill>
                          <a:effectLst/>
                          <a:latin typeface="標楷體" panose="03000509000000000000" pitchFamily="65" charset="-120"/>
                          <a:ea typeface="標楷體" panose="03000509000000000000" pitchFamily="65" charset="-120"/>
                        </a:rPr>
                        <a:t> (</a:t>
                      </a:r>
                      <a:r>
                        <a:rPr kumimoji="0" lang="zh-TW" altLang="zh-TW" sz="1800" b="1" i="0" u="none" strike="noStrike" cap="none" normalizeH="0" baseline="0" smtClean="0">
                          <a:ln>
                            <a:noFill/>
                          </a:ln>
                          <a:solidFill>
                            <a:srgbClr val="0000FF"/>
                          </a:solidFill>
                          <a:effectLst/>
                          <a:latin typeface="標楷體" panose="03000509000000000000" pitchFamily="65" charset="-120"/>
                          <a:ea typeface="新細明體" panose="02020500000000000000" pitchFamily="18" charset="-120"/>
                        </a:rPr>
                        <a:t>不含加班費</a:t>
                      </a:r>
                      <a:r>
                        <a:rPr kumimoji="0" lang="en-US" altLang="zh-TW" sz="1800" b="1" i="0" u="none" strike="noStrike" cap="none" normalizeH="0" baseline="0" smtClean="0">
                          <a:ln>
                            <a:noFill/>
                          </a:ln>
                          <a:solidFill>
                            <a:srgbClr val="0000FF"/>
                          </a:solidFill>
                          <a:effectLst/>
                          <a:latin typeface="標楷體" panose="03000509000000000000" pitchFamily="65" charset="-120"/>
                          <a:ea typeface="標楷體" panose="03000509000000000000" pitchFamily="65" charset="-120"/>
                        </a:rPr>
                        <a:t>)</a:t>
                      </a:r>
                      <a:r>
                        <a:rPr kumimoji="0" lang="zh-TW" altLang="zh-TW" sz="1800" b="1" i="0" u="none" strike="noStrike" cap="none" normalizeH="0" baseline="0" smtClean="0">
                          <a:ln>
                            <a:noFill/>
                          </a:ln>
                          <a:solidFill>
                            <a:srgbClr val="0000FF"/>
                          </a:solidFill>
                          <a:effectLst/>
                          <a:latin typeface="標楷體" panose="03000509000000000000" pitchFamily="65" charset="-120"/>
                          <a:ea typeface="新細明體" panose="02020500000000000000" pitchFamily="18" charset="-120"/>
                        </a:rPr>
                        <a:t>至少新臺幣（下同）</a:t>
                      </a:r>
                      <a:r>
                        <a:rPr kumimoji="0" lang="en-US" altLang="zh-TW" sz="1800" b="1" i="0" u="none" strike="noStrike" cap="none" normalizeH="0" baseline="0" smtClean="0">
                          <a:ln>
                            <a:noFill/>
                          </a:ln>
                          <a:solidFill>
                            <a:srgbClr val="0000FF"/>
                          </a:solidFill>
                          <a:effectLst/>
                          <a:latin typeface="標楷體" panose="03000509000000000000" pitchFamily="65" charset="-120"/>
                          <a:ea typeface="標楷體" panose="03000509000000000000" pitchFamily="65" charset="-120"/>
                        </a:rPr>
                        <a:t>3</a:t>
                      </a:r>
                      <a:r>
                        <a:rPr kumimoji="0" lang="zh-TW" altLang="zh-TW" sz="1800" b="1" i="0" u="none" strike="noStrike" cap="none" normalizeH="0" baseline="0" smtClean="0">
                          <a:ln>
                            <a:noFill/>
                          </a:ln>
                          <a:solidFill>
                            <a:srgbClr val="0000FF"/>
                          </a:solidFill>
                          <a:effectLst/>
                          <a:latin typeface="標楷體" panose="03000509000000000000" pitchFamily="65" charset="-120"/>
                          <a:ea typeface="新細明體" panose="02020500000000000000" pitchFamily="18" charset="-120"/>
                        </a:rPr>
                        <a:t>萬元以上</a:t>
                      </a:r>
                      <a:r>
                        <a:rPr kumimoji="0" lang="zh-TW" altLang="zh-TW" sz="1800" b="1" i="0" u="none" strike="noStrike" cap="none" normalizeH="0" baseline="0" smtClean="0">
                          <a:ln>
                            <a:noFill/>
                          </a:ln>
                          <a:solidFill>
                            <a:schemeClr val="tx1"/>
                          </a:solidFill>
                          <a:effectLst/>
                          <a:latin typeface="標楷體" panose="03000509000000000000" pitchFamily="65" charset="-120"/>
                          <a:ea typeface="新細明體" panose="02020500000000000000" pitchFamily="18" charset="-120"/>
                        </a:rPr>
                        <a:t>。</a:t>
                      </a:r>
                      <a:endParaRPr kumimoji="0" lang="zh-TW" altLang="zh-TW" sz="1800" b="1" i="0" u="none" strike="noStrike" cap="none" normalizeH="0" baseline="0" smtClean="0">
                        <a:ln>
                          <a:noFill/>
                        </a:ln>
                        <a:solidFill>
                          <a:schemeClr val="tx1"/>
                        </a:solidFill>
                        <a:effectLst/>
                        <a:latin typeface="標楷體" panose="03000509000000000000" pitchFamily="65" charset="-120"/>
                        <a:ea typeface="標楷體" panose="03000509000000000000" pitchFamily="65" charset="-12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zh-TW" sz="1800" b="1" i="0" u="none" strike="noStrike" cap="none" normalizeH="0" baseline="0" smtClean="0">
                          <a:ln>
                            <a:noFill/>
                          </a:ln>
                          <a:solidFill>
                            <a:schemeClr val="tx1"/>
                          </a:solidFill>
                          <a:effectLst/>
                          <a:latin typeface="標楷體" panose="03000509000000000000" pitchFamily="65" charset="-120"/>
                          <a:ea typeface="新細明體" panose="02020500000000000000" pitchFamily="18" charset="-120"/>
                        </a:rPr>
                        <a:t>說明事項：給與全職從事本採購案之員工薪資，係指該等員工之平均薪資，包含獎金及額外津貼。</a:t>
                      </a:r>
                      <a:endParaRPr kumimoji="0" lang="zh-TW" altLang="zh-TW" sz="1800" b="1" i="0" u="none" strike="noStrike" cap="none" normalizeH="0" baseline="0" smtClean="0">
                        <a:ln>
                          <a:noFill/>
                        </a:ln>
                        <a:solidFill>
                          <a:schemeClr val="tx1"/>
                        </a:solidFill>
                        <a:effectLst/>
                        <a:latin typeface="標楷體" panose="03000509000000000000" pitchFamily="65" charset="-120"/>
                        <a:ea typeface="標楷體" panose="03000509000000000000" pitchFamily="65" charset="-12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800" b="1" i="0" u="none" strike="noStrike" cap="none" normalizeH="0" baseline="0" smtClean="0">
                          <a:ln>
                            <a:noFill/>
                          </a:ln>
                          <a:solidFill>
                            <a:schemeClr val="tx1"/>
                          </a:solidFill>
                          <a:effectLst/>
                          <a:latin typeface="標楷體" panose="03000509000000000000" pitchFamily="65" charset="-120"/>
                          <a:ea typeface="標楷體" panose="03000509000000000000" pitchFamily="65" charset="-120"/>
                        </a:rPr>
                        <a:t>(</a:t>
                      </a:r>
                      <a:r>
                        <a:rPr kumimoji="0" lang="zh-TW" altLang="zh-TW" sz="1800" b="1" i="0" u="none" strike="noStrike" cap="none" normalizeH="0" baseline="0" smtClean="0">
                          <a:ln>
                            <a:noFill/>
                          </a:ln>
                          <a:solidFill>
                            <a:schemeClr val="tx1"/>
                          </a:solidFill>
                          <a:effectLst/>
                          <a:latin typeface="標楷體" panose="03000509000000000000" pitchFamily="65" charset="-120"/>
                          <a:ea typeface="新細明體" panose="02020500000000000000" pitchFamily="18" charset="-120"/>
                        </a:rPr>
                        <a:t>二</a:t>
                      </a:r>
                      <a:r>
                        <a:rPr kumimoji="0" lang="en-US" altLang="zh-TW" sz="1800" b="1" i="0" u="none" strike="noStrike" cap="none" normalizeH="0" baseline="0" smtClean="0">
                          <a:ln>
                            <a:noFill/>
                          </a:ln>
                          <a:solidFill>
                            <a:schemeClr val="tx1"/>
                          </a:solidFill>
                          <a:effectLst/>
                          <a:latin typeface="標楷體" panose="03000509000000000000" pitchFamily="65" charset="-120"/>
                          <a:ea typeface="標楷體" panose="03000509000000000000" pitchFamily="65" charset="-120"/>
                        </a:rPr>
                        <a:t>)</a:t>
                      </a:r>
                      <a:r>
                        <a:rPr kumimoji="0" lang="zh-TW" altLang="zh-TW" sz="1800" b="1" i="0" u="none" strike="noStrike" cap="none" normalizeH="0" baseline="0" smtClean="0">
                          <a:ln>
                            <a:noFill/>
                          </a:ln>
                          <a:solidFill>
                            <a:srgbClr val="0000FF"/>
                          </a:solidFill>
                          <a:effectLst/>
                          <a:latin typeface="標楷體" panose="03000509000000000000" pitchFamily="65" charset="-120"/>
                          <a:ea typeface="新細明體" panose="02020500000000000000" pitchFamily="18" charset="-120"/>
                        </a:rPr>
                        <a:t>提供員工「工作與生活平衡」措施</a:t>
                      </a:r>
                      <a:endParaRPr kumimoji="0" lang="zh-TW" altLang="zh-TW" sz="1800" b="1" i="0" u="none" strike="noStrike" cap="none" normalizeH="0" baseline="0" smtClean="0">
                        <a:ln>
                          <a:noFill/>
                        </a:ln>
                        <a:solidFill>
                          <a:srgbClr val="0000FF"/>
                        </a:solidFill>
                        <a:effectLst/>
                        <a:latin typeface="標楷體" panose="03000509000000000000" pitchFamily="65" charset="-120"/>
                        <a:ea typeface="標楷體" panose="03000509000000000000" pitchFamily="65" charset="-12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zh-TW" sz="1800" b="1" i="0" u="none" strike="noStrike" cap="none" normalizeH="0" baseline="0" smtClean="0">
                          <a:ln>
                            <a:noFill/>
                          </a:ln>
                          <a:solidFill>
                            <a:schemeClr val="tx1"/>
                          </a:solidFill>
                          <a:effectLst/>
                          <a:latin typeface="標楷體" panose="03000509000000000000" pitchFamily="65" charset="-120"/>
                          <a:ea typeface="新細明體" panose="02020500000000000000" pitchFamily="18" charset="-120"/>
                        </a:rPr>
                        <a:t>說明事項：相關措施項目如：友善家庭措施</a:t>
                      </a:r>
                      <a:r>
                        <a:rPr kumimoji="0" lang="en-US" altLang="zh-TW" sz="1800" b="1" i="0" u="none" strike="noStrike" cap="none" normalizeH="0" baseline="0" smtClean="0">
                          <a:ln>
                            <a:noFill/>
                          </a:ln>
                          <a:solidFill>
                            <a:schemeClr val="tx1"/>
                          </a:solidFill>
                          <a:effectLst/>
                          <a:latin typeface="標楷體" panose="03000509000000000000" pitchFamily="65" charset="-120"/>
                          <a:ea typeface="標楷體" panose="03000509000000000000" pitchFamily="65" charset="-120"/>
                        </a:rPr>
                        <a:t>(</a:t>
                      </a:r>
                      <a:r>
                        <a:rPr kumimoji="0" lang="zh-TW" altLang="zh-TW" sz="1800" b="1" i="0" u="none" strike="noStrike" cap="none" normalizeH="0" baseline="0" smtClean="0">
                          <a:ln>
                            <a:noFill/>
                          </a:ln>
                          <a:solidFill>
                            <a:schemeClr val="tx1"/>
                          </a:solidFill>
                          <a:effectLst/>
                          <a:latin typeface="標楷體" panose="03000509000000000000" pitchFamily="65" charset="-120"/>
                          <a:ea typeface="新細明體" panose="02020500000000000000" pitchFamily="18" charset="-120"/>
                        </a:rPr>
                        <a:t>如育嬰假或侍親假</a:t>
                      </a:r>
                      <a:r>
                        <a:rPr kumimoji="0" lang="en-US" altLang="zh-TW" sz="1800" b="1" i="0" u="none" strike="noStrike" cap="none" normalizeH="0" baseline="0" smtClean="0">
                          <a:ln>
                            <a:noFill/>
                          </a:ln>
                          <a:solidFill>
                            <a:schemeClr val="tx1"/>
                          </a:solidFill>
                          <a:effectLst/>
                          <a:latin typeface="標楷體" panose="03000509000000000000" pitchFamily="65" charset="-120"/>
                          <a:ea typeface="標楷體" panose="03000509000000000000" pitchFamily="65" charset="-120"/>
                        </a:rPr>
                        <a:t>)</a:t>
                      </a:r>
                      <a:r>
                        <a:rPr kumimoji="0" lang="zh-TW" altLang="zh-TW" sz="1800" b="1" i="0" u="none" strike="noStrike" cap="none" normalizeH="0" baseline="0" smtClean="0">
                          <a:ln>
                            <a:noFill/>
                          </a:ln>
                          <a:solidFill>
                            <a:schemeClr val="tx1"/>
                          </a:solidFill>
                          <a:effectLst/>
                          <a:latin typeface="標楷體" panose="03000509000000000000" pitchFamily="65" charset="-120"/>
                          <a:ea typeface="新細明體" panose="02020500000000000000" pitchFamily="18" charset="-120"/>
                        </a:rPr>
                        <a:t>、友善性別</a:t>
                      </a:r>
                      <a:r>
                        <a:rPr kumimoji="0" lang="en-US" altLang="zh-TW" sz="1800" b="1" i="0" u="none" strike="noStrike" cap="none" normalizeH="0" baseline="0" smtClean="0">
                          <a:ln>
                            <a:noFill/>
                          </a:ln>
                          <a:solidFill>
                            <a:schemeClr val="tx1"/>
                          </a:solidFill>
                          <a:effectLst/>
                          <a:latin typeface="標楷體" panose="03000509000000000000" pitchFamily="65" charset="-120"/>
                          <a:ea typeface="標楷體" panose="03000509000000000000" pitchFamily="65" charset="-120"/>
                        </a:rPr>
                        <a:t>(</a:t>
                      </a:r>
                      <a:r>
                        <a:rPr kumimoji="0" lang="zh-TW" altLang="zh-TW" sz="1800" b="1" i="0" u="none" strike="noStrike" cap="none" normalizeH="0" baseline="0" smtClean="0">
                          <a:ln>
                            <a:noFill/>
                          </a:ln>
                          <a:solidFill>
                            <a:schemeClr val="tx1"/>
                          </a:solidFill>
                          <a:effectLst/>
                          <a:latin typeface="標楷體" panose="03000509000000000000" pitchFamily="65" charset="-120"/>
                          <a:ea typeface="新細明體" panose="02020500000000000000" pitchFamily="18" charset="-120"/>
                        </a:rPr>
                        <a:t>含多元性別</a:t>
                      </a:r>
                      <a:r>
                        <a:rPr kumimoji="0" lang="en-US" altLang="zh-TW" sz="1800" b="1" i="0" u="none" strike="noStrike" cap="none" normalizeH="0" baseline="0" smtClean="0">
                          <a:ln>
                            <a:noFill/>
                          </a:ln>
                          <a:solidFill>
                            <a:schemeClr val="tx1"/>
                          </a:solidFill>
                          <a:effectLst/>
                          <a:latin typeface="標楷體" panose="03000509000000000000" pitchFamily="65" charset="-120"/>
                          <a:ea typeface="標楷體" panose="03000509000000000000" pitchFamily="65" charset="-120"/>
                        </a:rPr>
                        <a:t>)</a:t>
                      </a:r>
                      <a:r>
                        <a:rPr kumimoji="0" lang="zh-TW" altLang="zh-TW" sz="1800" b="1" i="0" u="none" strike="noStrike" cap="none" normalizeH="0" baseline="0" smtClean="0">
                          <a:ln>
                            <a:noFill/>
                          </a:ln>
                          <a:solidFill>
                            <a:schemeClr val="tx1"/>
                          </a:solidFill>
                          <a:effectLst/>
                          <a:latin typeface="標楷體" panose="03000509000000000000" pitchFamily="65" charset="-120"/>
                          <a:ea typeface="新細明體" panose="02020500000000000000" pitchFamily="18" charset="-120"/>
                        </a:rPr>
                        <a:t>、</a:t>
                      </a:r>
                      <a:r>
                        <a:rPr kumimoji="0" lang="en-US" altLang="zh-TW" sz="1800" b="1" i="0" u="none" strike="noStrike" cap="none" normalizeH="0" baseline="0" smtClean="0">
                          <a:ln>
                            <a:noFill/>
                          </a:ln>
                          <a:solidFill>
                            <a:schemeClr val="tx1"/>
                          </a:solidFill>
                          <a:effectLst/>
                          <a:latin typeface="標楷體" panose="03000509000000000000" pitchFamily="65" charset="-120"/>
                          <a:ea typeface="新細明體" panose="02020500000000000000" pitchFamily="18" charset="-120"/>
                        </a:rPr>
                        <a:t>…</a:t>
                      </a:r>
                      <a:r>
                        <a:rPr kumimoji="0" lang="zh-TW" altLang="zh-TW" sz="1800" b="1" i="0" u="none" strike="noStrike" cap="none" normalizeH="0" baseline="0" smtClean="0">
                          <a:ln>
                            <a:noFill/>
                          </a:ln>
                          <a:solidFill>
                            <a:schemeClr val="tx1"/>
                          </a:solidFill>
                          <a:effectLst/>
                          <a:latin typeface="標楷體" panose="03000509000000000000" pitchFamily="65" charset="-120"/>
                          <a:ea typeface="新細明體" panose="02020500000000000000" pitchFamily="18" charset="-120"/>
                        </a:rPr>
                        <a:t>友善身心障礙或弱勢團體人士、員工協助方案、企業托兒、</a:t>
                      </a:r>
                      <a:r>
                        <a:rPr kumimoji="0" lang="en-US" altLang="zh-TW" sz="1800" b="1" i="0" u="none" strike="noStrike" cap="none" normalizeH="0" baseline="0" smtClean="0">
                          <a:ln>
                            <a:noFill/>
                          </a:ln>
                          <a:solidFill>
                            <a:schemeClr val="tx1"/>
                          </a:solidFill>
                          <a:effectLst/>
                          <a:latin typeface="標楷體" panose="03000509000000000000" pitchFamily="65" charset="-120"/>
                          <a:ea typeface="新細明體" panose="02020500000000000000" pitchFamily="18" charset="-120"/>
                        </a:rPr>
                        <a:t>…</a:t>
                      </a:r>
                      <a:r>
                        <a:rPr kumimoji="0" lang="zh-TW" altLang="zh-TW" sz="1800" b="1" i="0" u="none" strike="noStrike" cap="none" normalizeH="0" baseline="0" smtClean="0">
                          <a:ln>
                            <a:noFill/>
                          </a:ln>
                          <a:solidFill>
                            <a:schemeClr val="tx1"/>
                          </a:solidFill>
                          <a:effectLst/>
                          <a:latin typeface="標楷體" panose="03000509000000000000" pitchFamily="65" charset="-120"/>
                          <a:ea typeface="新細明體" panose="02020500000000000000" pitchFamily="18" charset="-120"/>
                        </a:rPr>
                        <a:t>。</a:t>
                      </a:r>
                      <a:endParaRPr kumimoji="0" lang="zh-TW" altLang="zh-TW" sz="1800" b="1" i="0" u="none" strike="noStrike" cap="none" normalizeH="0" baseline="0" smtClean="0">
                        <a:ln>
                          <a:noFill/>
                        </a:ln>
                        <a:solidFill>
                          <a:schemeClr val="tx1"/>
                        </a:solidFill>
                        <a:effectLst/>
                        <a:latin typeface="標楷體" panose="03000509000000000000" pitchFamily="65" charset="-120"/>
                        <a:ea typeface="標楷體" panose="03000509000000000000" pitchFamily="65" charset="-12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zh-TW" sz="1800" b="1" i="0" u="none" strike="noStrike" cap="none" normalizeH="0" baseline="0" smtClean="0">
                          <a:ln>
                            <a:noFill/>
                          </a:ln>
                          <a:solidFill>
                            <a:schemeClr val="tx1"/>
                          </a:solidFill>
                          <a:effectLst/>
                          <a:latin typeface="標楷體" panose="03000509000000000000" pitchFamily="65" charset="-120"/>
                          <a:ea typeface="新細明體" panose="02020500000000000000" pitchFamily="18" charset="-120"/>
                        </a:rPr>
                        <a:t>（三）</a:t>
                      </a:r>
                      <a:r>
                        <a:rPr kumimoji="0" lang="zh-TW" altLang="zh-TW" sz="1800" b="1" i="0" u="none" strike="noStrike" cap="none" normalizeH="0" baseline="0" smtClean="0">
                          <a:ln>
                            <a:noFill/>
                          </a:ln>
                          <a:solidFill>
                            <a:srgbClr val="0000FF"/>
                          </a:solidFill>
                          <a:effectLst/>
                          <a:latin typeface="標楷體" panose="03000509000000000000" pitchFamily="65" charset="-120"/>
                          <a:ea typeface="新細明體" panose="02020500000000000000" pitchFamily="18" charset="-120"/>
                        </a:rPr>
                        <a:t>辦理綠色採購</a:t>
                      </a:r>
                      <a:endParaRPr kumimoji="0" lang="zh-TW" altLang="zh-TW" sz="1800" b="1" i="0" u="none" strike="noStrike" cap="none" normalizeH="0" baseline="0" smtClean="0">
                        <a:ln>
                          <a:noFill/>
                        </a:ln>
                        <a:solidFill>
                          <a:srgbClr val="0000FF"/>
                        </a:solidFill>
                        <a:effectLst/>
                        <a:latin typeface="標楷體" panose="03000509000000000000" pitchFamily="65" charset="-120"/>
                        <a:ea typeface="標楷體" panose="03000509000000000000" pitchFamily="65" charset="-12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zh-TW" sz="1800" b="1" i="0" u="none" strike="noStrike" cap="none" normalizeH="0" baseline="0" smtClean="0">
                          <a:ln>
                            <a:noFill/>
                          </a:ln>
                          <a:solidFill>
                            <a:schemeClr val="tx1"/>
                          </a:solidFill>
                          <a:effectLst/>
                          <a:latin typeface="標楷體" panose="03000509000000000000" pitchFamily="65" charset="-120"/>
                          <a:ea typeface="新細明體" panose="02020500000000000000" pitchFamily="18" charset="-120"/>
                        </a:rPr>
                        <a:t>說明事項：廠商採購綠色產品於環保署「民間企業及團體綠色採購申報平臺」完成申報綠色採購。</a:t>
                      </a:r>
                      <a:endParaRPr kumimoji="0" lang="en-US" altLang="zh-TW" sz="1800" b="1" i="0" u="none" strike="noStrike" cap="none" normalizeH="0" baseline="0" smtClean="0">
                        <a:ln>
                          <a:noFill/>
                        </a:ln>
                        <a:solidFill>
                          <a:schemeClr val="tx1"/>
                        </a:solidFill>
                        <a:effectLst/>
                        <a:latin typeface="標楷體" panose="03000509000000000000" pitchFamily="65" charset="-120"/>
                        <a:ea typeface="新細明體" panose="02020500000000000000" pitchFamily="18" charset="-12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1800" b="1" i="0" u="none" strike="noStrike" cap="none" normalizeH="0" baseline="0" smtClean="0">
                          <a:ln>
                            <a:noFill/>
                          </a:ln>
                          <a:solidFill>
                            <a:schemeClr val="tx1"/>
                          </a:solidFill>
                          <a:effectLst/>
                          <a:latin typeface="標楷體" panose="03000509000000000000" pitchFamily="65" charset="-120"/>
                          <a:ea typeface="標楷體" panose="03000509000000000000" pitchFamily="65" charset="-120"/>
                        </a:rPr>
                        <a:t>工程會</a:t>
                      </a:r>
                      <a:r>
                        <a:rPr kumimoji="0" lang="en-US" altLang="zh-TW" sz="1800" b="1" i="0" u="none" strike="noStrike" cap="none" normalizeH="0" baseline="0" smtClean="0">
                          <a:ln>
                            <a:noFill/>
                          </a:ln>
                          <a:solidFill>
                            <a:schemeClr val="tx1"/>
                          </a:solidFill>
                          <a:effectLst/>
                          <a:latin typeface="標楷體" panose="03000509000000000000" pitchFamily="65" charset="-120"/>
                          <a:ea typeface="標楷體" panose="03000509000000000000" pitchFamily="65" charset="-120"/>
                        </a:rPr>
                        <a:t>111</a:t>
                      </a:r>
                      <a:r>
                        <a:rPr kumimoji="0" lang="zh-TW" altLang="en-US" sz="1800" b="1" i="0" u="none" strike="noStrike" cap="none" normalizeH="0" baseline="0" smtClean="0">
                          <a:ln>
                            <a:noFill/>
                          </a:ln>
                          <a:solidFill>
                            <a:schemeClr val="tx1"/>
                          </a:solidFill>
                          <a:effectLst/>
                          <a:latin typeface="標楷體" panose="03000509000000000000" pitchFamily="65" charset="-120"/>
                          <a:ea typeface="標楷體" panose="03000509000000000000" pitchFamily="65" charset="-120"/>
                        </a:rPr>
                        <a:t>年</a:t>
                      </a:r>
                      <a:r>
                        <a:rPr kumimoji="0" lang="en-US" altLang="zh-TW" sz="1800" b="1" i="0" u="none" strike="noStrike" cap="none" normalizeH="0" baseline="0" smtClean="0">
                          <a:ln>
                            <a:noFill/>
                          </a:ln>
                          <a:solidFill>
                            <a:schemeClr val="tx1"/>
                          </a:solidFill>
                          <a:effectLst/>
                          <a:latin typeface="標楷體" panose="03000509000000000000" pitchFamily="65" charset="-120"/>
                          <a:ea typeface="標楷體" panose="03000509000000000000" pitchFamily="65" charset="-120"/>
                        </a:rPr>
                        <a:t>04</a:t>
                      </a:r>
                      <a:r>
                        <a:rPr kumimoji="0" lang="zh-TW" altLang="en-US" sz="1800" b="1" i="0" u="none" strike="noStrike" cap="none" normalizeH="0" baseline="0" smtClean="0">
                          <a:ln>
                            <a:noFill/>
                          </a:ln>
                          <a:solidFill>
                            <a:schemeClr val="tx1"/>
                          </a:solidFill>
                          <a:effectLst/>
                          <a:latin typeface="標楷體" panose="03000509000000000000" pitchFamily="65" charset="-120"/>
                          <a:ea typeface="標楷體" panose="03000509000000000000" pitchFamily="65" charset="-120"/>
                        </a:rPr>
                        <a:t>月</a:t>
                      </a:r>
                      <a:r>
                        <a:rPr kumimoji="0" lang="en-US" altLang="zh-TW" sz="1800" b="1" i="0" u="none" strike="noStrike" cap="none" normalizeH="0" baseline="0" smtClean="0">
                          <a:ln>
                            <a:noFill/>
                          </a:ln>
                          <a:solidFill>
                            <a:schemeClr val="tx1"/>
                          </a:solidFill>
                          <a:effectLst/>
                          <a:latin typeface="標楷體" panose="03000509000000000000" pitchFamily="65" charset="-120"/>
                          <a:ea typeface="標楷體" panose="03000509000000000000" pitchFamily="65" charset="-120"/>
                        </a:rPr>
                        <a:t>12</a:t>
                      </a:r>
                      <a:r>
                        <a:rPr kumimoji="0" lang="zh-TW" altLang="en-US" sz="1800" b="1" i="0" u="none" strike="noStrike" cap="none" normalizeH="0" baseline="0" smtClean="0">
                          <a:ln>
                            <a:noFill/>
                          </a:ln>
                          <a:solidFill>
                            <a:schemeClr val="tx1"/>
                          </a:solidFill>
                          <a:effectLst/>
                          <a:latin typeface="標楷體" panose="03000509000000000000" pitchFamily="65" charset="-120"/>
                          <a:ea typeface="標楷體" panose="03000509000000000000" pitchFamily="65" charset="-120"/>
                        </a:rPr>
                        <a:t>日工程企字第</a:t>
                      </a:r>
                      <a:r>
                        <a:rPr kumimoji="0" lang="en-US" altLang="zh-TW" sz="1800" b="1" i="0" u="none" strike="noStrike" cap="none" normalizeH="0" baseline="0" smtClean="0">
                          <a:ln>
                            <a:noFill/>
                          </a:ln>
                          <a:solidFill>
                            <a:schemeClr val="tx1"/>
                          </a:solidFill>
                          <a:effectLst/>
                          <a:latin typeface="標楷體" panose="03000509000000000000" pitchFamily="65" charset="-120"/>
                          <a:ea typeface="標楷體" panose="03000509000000000000" pitchFamily="65" charset="-120"/>
                        </a:rPr>
                        <a:t>1110004729</a:t>
                      </a:r>
                      <a:r>
                        <a:rPr kumimoji="0" lang="zh-TW" altLang="en-US" sz="1800" b="1" i="0" u="none" strike="noStrike" cap="none" normalizeH="0" baseline="0" smtClean="0">
                          <a:ln>
                            <a:noFill/>
                          </a:ln>
                          <a:solidFill>
                            <a:schemeClr val="tx1"/>
                          </a:solidFill>
                          <a:effectLst/>
                          <a:latin typeface="標楷體" panose="03000509000000000000" pitchFamily="65" charset="-120"/>
                          <a:ea typeface="標楷體" panose="03000509000000000000" pitchFamily="65" charset="-120"/>
                        </a:rPr>
                        <a:t>號函</a:t>
                      </a:r>
                      <a:endParaRPr kumimoji="0" lang="zh-TW" altLang="zh-TW" sz="1800" b="1" i="0" u="none" strike="noStrike" cap="none" normalizeH="0" baseline="0" smtClean="0">
                        <a:ln>
                          <a:noFill/>
                        </a:ln>
                        <a:solidFill>
                          <a:schemeClr val="tx1"/>
                        </a:solidFill>
                        <a:effectLst/>
                        <a:latin typeface="標楷體" panose="03000509000000000000" pitchFamily="65" charset="-120"/>
                        <a:ea typeface="標楷體" panose="03000509000000000000" pitchFamily="65" charset="-12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zh-TW" altLang="zh-TW" sz="1800" b="0" i="0" u="none" strike="noStrike" cap="none" normalizeH="0" baseline="0" smtClean="0">
                        <a:ln>
                          <a:noFill/>
                        </a:ln>
                        <a:solidFill>
                          <a:schemeClr val="tx1"/>
                        </a:solidFill>
                        <a:effectLst/>
                        <a:latin typeface="標楷體" panose="03000509000000000000" pitchFamily="65" charset="-120"/>
                        <a:ea typeface="Arial Unicode MS" pitchFamily="34" charset="-120"/>
                      </a:endParaRPr>
                    </a:p>
                  </a:txBody>
                  <a:tcPr marL="54946" marR="54946"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SzPct val="65000"/>
                        <a:buFont typeface="Wingdings" panose="05000000000000000000" pitchFamily="2" charset="2"/>
                        <a:defRPr kumimoji="1" sz="26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800" b="0" i="0" u="none" strike="noStrike" cap="none" normalizeH="0" baseline="0" smtClean="0">
                          <a:ln>
                            <a:noFill/>
                          </a:ln>
                          <a:solidFill>
                            <a:schemeClr val="tx1"/>
                          </a:solidFill>
                          <a:effectLst/>
                          <a:latin typeface="標楷體" panose="03000509000000000000" pitchFamily="65" charset="-120"/>
                          <a:ea typeface="Arial Unicode MS" pitchFamily="34" charset="-120"/>
                        </a:rPr>
                        <a:t>(6</a:t>
                      </a:r>
                      <a:r>
                        <a:rPr kumimoji="0" lang="zh-TW" altLang="zh-TW" sz="1800" b="0" i="0" u="none" strike="noStrike" cap="none" normalizeH="0" baseline="0" smtClean="0">
                          <a:ln>
                            <a:noFill/>
                          </a:ln>
                          <a:solidFill>
                            <a:schemeClr val="tx1"/>
                          </a:solidFill>
                          <a:effectLst/>
                          <a:latin typeface="標楷體" panose="03000509000000000000" pitchFamily="65" charset="-120"/>
                          <a:ea typeface="Arial Unicode MS" pitchFamily="34" charset="-120"/>
                        </a:rPr>
                        <a:t>分</a:t>
                      </a:r>
                      <a:r>
                        <a:rPr kumimoji="0" lang="en-US" altLang="zh-TW" sz="1800" b="0" i="0" u="none" strike="noStrike" cap="none" normalizeH="0" baseline="0" smtClean="0">
                          <a:ln>
                            <a:noFill/>
                          </a:ln>
                          <a:solidFill>
                            <a:schemeClr val="tx1"/>
                          </a:solidFill>
                          <a:effectLst/>
                          <a:latin typeface="標楷體" panose="03000509000000000000" pitchFamily="65" charset="-120"/>
                          <a:ea typeface="Arial Unicode MS" pitchFamily="34" charset="-120"/>
                        </a:rPr>
                        <a:t>)</a:t>
                      </a:r>
                      <a:endParaRPr kumimoji="0" lang="zh-TW" altLang="zh-TW" sz="1800" b="0" i="0" u="none" strike="noStrike" cap="none" normalizeH="0" baseline="0" smtClean="0">
                        <a:ln>
                          <a:noFill/>
                        </a:ln>
                        <a:solidFill>
                          <a:schemeClr val="tx1"/>
                        </a:solidFill>
                        <a:effectLst/>
                        <a:latin typeface="標楷體" panose="03000509000000000000" pitchFamily="65" charset="-120"/>
                        <a:ea typeface="Arial Unicode MS" pitchFamily="34" charset="-12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zh-TW" sz="1800" b="0" i="0" u="none" strike="noStrike" cap="none" normalizeH="0" baseline="0" smtClean="0">
                        <a:ln>
                          <a:noFill/>
                        </a:ln>
                        <a:solidFill>
                          <a:schemeClr val="tx1"/>
                        </a:solidFill>
                        <a:effectLst/>
                        <a:latin typeface="標楷體" panose="03000509000000000000" pitchFamily="65" charset="-120"/>
                        <a:ea typeface="Arial Unicode MS" pitchFamily="34" charset="-12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800" b="0" i="0" u="none" strike="noStrike" cap="none" normalizeH="0" baseline="0" smtClean="0">
                          <a:ln>
                            <a:noFill/>
                          </a:ln>
                          <a:solidFill>
                            <a:schemeClr val="tx1"/>
                          </a:solidFill>
                          <a:effectLst/>
                          <a:latin typeface="標楷體" panose="03000509000000000000" pitchFamily="65" charset="-120"/>
                          <a:ea typeface="Arial Unicode MS" pitchFamily="34" charset="-120"/>
                        </a:rPr>
                        <a:t>2</a:t>
                      </a:r>
                      <a:r>
                        <a:rPr kumimoji="0" lang="zh-TW" altLang="zh-TW" sz="1800" b="0" i="0" u="none" strike="noStrike" cap="none" normalizeH="0" baseline="0" smtClean="0">
                          <a:ln>
                            <a:noFill/>
                          </a:ln>
                          <a:solidFill>
                            <a:schemeClr val="tx1"/>
                          </a:solidFill>
                          <a:effectLst/>
                          <a:latin typeface="標楷體" panose="03000509000000000000" pitchFamily="65" charset="-120"/>
                          <a:ea typeface="Arial Unicode MS" pitchFamily="34" charset="-120"/>
                        </a:rPr>
                        <a:t>分</a:t>
                      </a:r>
                      <a:r>
                        <a:rPr kumimoji="0" lang="en-US" altLang="zh-TW" sz="1800" b="0" i="0" u="none" strike="noStrike" cap="none" normalizeH="0" baseline="0" smtClean="0">
                          <a:ln>
                            <a:noFill/>
                          </a:ln>
                          <a:solidFill>
                            <a:schemeClr val="tx1"/>
                          </a:solidFill>
                          <a:effectLst/>
                          <a:latin typeface="標楷體" panose="03000509000000000000" pitchFamily="65" charset="-120"/>
                          <a:ea typeface="Arial Unicode MS" pitchFamily="34" charset="-120"/>
                        </a:rPr>
                        <a:t> </a:t>
                      </a:r>
                      <a:endParaRPr kumimoji="0" lang="zh-TW" altLang="zh-TW" sz="1800" b="0" i="0" u="none" strike="noStrike" cap="none" normalizeH="0" baseline="0" smtClean="0">
                        <a:ln>
                          <a:noFill/>
                        </a:ln>
                        <a:solidFill>
                          <a:schemeClr val="tx1"/>
                        </a:solidFill>
                        <a:effectLst/>
                        <a:latin typeface="標楷體" panose="03000509000000000000" pitchFamily="65" charset="-120"/>
                        <a:ea typeface="Arial Unicode MS" pitchFamily="34" charset="-12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800" b="0" i="0" u="none" strike="noStrike" cap="none" normalizeH="0" baseline="0" smtClean="0">
                          <a:ln>
                            <a:noFill/>
                          </a:ln>
                          <a:solidFill>
                            <a:schemeClr val="tx1"/>
                          </a:solidFill>
                          <a:effectLst/>
                          <a:latin typeface="標楷體" panose="03000509000000000000" pitchFamily="65" charset="-120"/>
                          <a:ea typeface="Arial Unicode MS" pitchFamily="34" charset="-120"/>
                        </a:rPr>
                        <a:t> </a:t>
                      </a:r>
                      <a:endParaRPr kumimoji="0" lang="zh-TW" altLang="zh-TW" sz="1800" b="0" i="0" u="none" strike="noStrike" cap="none" normalizeH="0" baseline="0" smtClean="0">
                        <a:ln>
                          <a:noFill/>
                        </a:ln>
                        <a:solidFill>
                          <a:schemeClr val="tx1"/>
                        </a:solidFill>
                        <a:effectLst/>
                        <a:latin typeface="標楷體" panose="03000509000000000000" pitchFamily="65" charset="-120"/>
                        <a:ea typeface="Arial Unicode MS" pitchFamily="34" charset="-12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800" b="0" i="0" u="none" strike="noStrike" cap="none" normalizeH="0" baseline="0" smtClean="0">
                          <a:ln>
                            <a:noFill/>
                          </a:ln>
                          <a:solidFill>
                            <a:schemeClr val="tx1"/>
                          </a:solidFill>
                          <a:effectLst/>
                          <a:latin typeface="標楷體" panose="03000509000000000000" pitchFamily="65" charset="-120"/>
                          <a:ea typeface="Arial Unicode MS" pitchFamily="34" charset="-120"/>
                        </a:rPr>
                        <a:t> </a:t>
                      </a:r>
                      <a:endParaRPr kumimoji="0" lang="zh-TW" altLang="zh-TW" sz="1800" b="0" i="0" u="none" strike="noStrike" cap="none" normalizeH="0" baseline="0" smtClean="0">
                        <a:ln>
                          <a:noFill/>
                        </a:ln>
                        <a:solidFill>
                          <a:schemeClr val="tx1"/>
                        </a:solidFill>
                        <a:effectLst/>
                        <a:latin typeface="標楷體" panose="03000509000000000000" pitchFamily="65" charset="-120"/>
                        <a:ea typeface="Arial Unicode MS" pitchFamily="34" charset="-12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800" b="0" i="0" u="none" strike="noStrike" cap="none" normalizeH="0" baseline="0" smtClean="0">
                          <a:ln>
                            <a:noFill/>
                          </a:ln>
                          <a:solidFill>
                            <a:schemeClr val="tx1"/>
                          </a:solidFill>
                          <a:effectLst/>
                          <a:latin typeface="標楷體" panose="03000509000000000000" pitchFamily="65" charset="-120"/>
                          <a:ea typeface="Arial Unicode MS" pitchFamily="34" charset="-120"/>
                        </a:rPr>
                        <a:t>2</a:t>
                      </a:r>
                      <a:r>
                        <a:rPr kumimoji="0" lang="zh-TW" altLang="zh-TW" sz="1800" b="0" i="0" u="none" strike="noStrike" cap="none" normalizeH="0" baseline="0" smtClean="0">
                          <a:ln>
                            <a:noFill/>
                          </a:ln>
                          <a:solidFill>
                            <a:schemeClr val="tx1"/>
                          </a:solidFill>
                          <a:effectLst/>
                          <a:latin typeface="標楷體" panose="03000509000000000000" pitchFamily="65" charset="-120"/>
                          <a:ea typeface="Arial Unicode MS" pitchFamily="34" charset="-120"/>
                        </a:rPr>
                        <a:t>分</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800" b="0" i="0" u="none" strike="noStrike" cap="none" normalizeH="0" baseline="0" smtClean="0">
                          <a:ln>
                            <a:noFill/>
                          </a:ln>
                          <a:solidFill>
                            <a:schemeClr val="tx1"/>
                          </a:solidFill>
                          <a:effectLst/>
                          <a:latin typeface="標楷體" panose="03000509000000000000" pitchFamily="65" charset="-120"/>
                          <a:ea typeface="Arial Unicode MS" pitchFamily="34" charset="-120"/>
                        </a:rPr>
                        <a:t> </a:t>
                      </a:r>
                      <a:endParaRPr kumimoji="0" lang="zh-TW" altLang="zh-TW" sz="1800" b="0" i="0" u="none" strike="noStrike" cap="none" normalizeH="0" baseline="0" smtClean="0">
                        <a:ln>
                          <a:noFill/>
                        </a:ln>
                        <a:solidFill>
                          <a:schemeClr val="tx1"/>
                        </a:solidFill>
                        <a:effectLst/>
                        <a:latin typeface="標楷體" panose="03000509000000000000" pitchFamily="65" charset="-120"/>
                        <a:ea typeface="Arial Unicode MS" pitchFamily="34" charset="-12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800" b="0" i="0" u="none" strike="noStrike" cap="none" normalizeH="0" baseline="0" smtClean="0">
                          <a:ln>
                            <a:noFill/>
                          </a:ln>
                          <a:solidFill>
                            <a:schemeClr val="tx1"/>
                          </a:solidFill>
                          <a:effectLst/>
                          <a:latin typeface="標楷體" panose="03000509000000000000" pitchFamily="65" charset="-120"/>
                          <a:ea typeface="Arial Unicode MS" pitchFamily="34" charset="-120"/>
                        </a:rPr>
                        <a:t> </a:t>
                      </a:r>
                      <a:endParaRPr kumimoji="0" lang="zh-TW" altLang="zh-TW" sz="1800" b="0" i="0" u="none" strike="noStrike" cap="none" normalizeH="0" baseline="0" smtClean="0">
                        <a:ln>
                          <a:noFill/>
                        </a:ln>
                        <a:solidFill>
                          <a:schemeClr val="tx1"/>
                        </a:solidFill>
                        <a:effectLst/>
                        <a:latin typeface="標楷體" panose="03000509000000000000" pitchFamily="65" charset="-120"/>
                        <a:ea typeface="Arial Unicode MS" pitchFamily="34" charset="-12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800" b="0" i="0" u="none" strike="noStrike" cap="none" normalizeH="0" baseline="0" smtClean="0">
                          <a:ln>
                            <a:noFill/>
                          </a:ln>
                          <a:solidFill>
                            <a:schemeClr val="tx1"/>
                          </a:solidFill>
                          <a:effectLst/>
                          <a:latin typeface="標楷體" panose="03000509000000000000" pitchFamily="65" charset="-120"/>
                          <a:ea typeface="Arial Unicode MS" pitchFamily="34" charset="-120"/>
                        </a:rPr>
                        <a:t> </a:t>
                      </a:r>
                      <a:endParaRPr kumimoji="0" lang="zh-TW" altLang="zh-TW" sz="1800" b="0" i="0" u="none" strike="noStrike" cap="none" normalizeH="0" baseline="0" smtClean="0">
                        <a:ln>
                          <a:noFill/>
                        </a:ln>
                        <a:solidFill>
                          <a:schemeClr val="tx1"/>
                        </a:solidFill>
                        <a:effectLst/>
                        <a:latin typeface="標楷體" panose="03000509000000000000" pitchFamily="65" charset="-120"/>
                        <a:ea typeface="Arial Unicode MS" pitchFamily="34" charset="-12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800" b="0" i="0" u="none" strike="noStrike" cap="none" normalizeH="0" baseline="0" smtClean="0">
                          <a:ln>
                            <a:noFill/>
                          </a:ln>
                          <a:solidFill>
                            <a:schemeClr val="tx1"/>
                          </a:solidFill>
                          <a:effectLst/>
                          <a:latin typeface="標楷體" panose="03000509000000000000" pitchFamily="65" charset="-120"/>
                          <a:ea typeface="Arial Unicode MS" pitchFamily="34" charset="-120"/>
                        </a:rPr>
                        <a:t>1</a:t>
                      </a:r>
                      <a:r>
                        <a:rPr kumimoji="0" lang="zh-TW" altLang="zh-TW" sz="1800" b="0" i="0" u="none" strike="noStrike" cap="none" normalizeH="0" baseline="0" smtClean="0">
                          <a:ln>
                            <a:noFill/>
                          </a:ln>
                          <a:solidFill>
                            <a:schemeClr val="tx1"/>
                          </a:solidFill>
                          <a:effectLst/>
                          <a:latin typeface="標楷體" panose="03000509000000000000" pitchFamily="65" charset="-120"/>
                          <a:ea typeface="Arial Unicode MS" pitchFamily="34" charset="-120"/>
                        </a:rPr>
                        <a:t>分</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800" b="0" i="0" u="none" strike="noStrike" cap="none" normalizeH="0" baseline="0" smtClean="0">
                          <a:ln>
                            <a:noFill/>
                          </a:ln>
                          <a:solidFill>
                            <a:schemeClr val="tx1"/>
                          </a:solidFill>
                          <a:effectLst/>
                          <a:latin typeface="標楷體" panose="03000509000000000000" pitchFamily="65" charset="-120"/>
                          <a:ea typeface="Arial Unicode MS" pitchFamily="34" charset="-120"/>
                        </a:rPr>
                        <a:t> </a:t>
                      </a:r>
                      <a:endParaRPr kumimoji="0" lang="zh-TW" altLang="zh-TW" sz="1800" b="0" i="0" u="none" strike="noStrike" cap="none" normalizeH="0" baseline="0" smtClean="0">
                        <a:ln>
                          <a:noFill/>
                        </a:ln>
                        <a:solidFill>
                          <a:schemeClr val="tx1"/>
                        </a:solidFill>
                        <a:effectLst/>
                        <a:latin typeface="標楷體" panose="03000509000000000000" pitchFamily="65" charset="-120"/>
                        <a:ea typeface="Arial Unicode MS" pitchFamily="34" charset="-12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zh-TW" altLang="zh-TW" sz="1800" b="0" i="0" u="none" strike="noStrike" cap="none" normalizeH="0" baseline="0" smtClean="0">
                        <a:ln>
                          <a:noFill/>
                        </a:ln>
                        <a:solidFill>
                          <a:schemeClr val="tx1"/>
                        </a:solidFill>
                        <a:effectLst/>
                        <a:latin typeface="標楷體" panose="03000509000000000000" pitchFamily="65" charset="-120"/>
                        <a:ea typeface="Arial Unicode MS" pitchFamily="34" charset="-12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800" b="0" i="0" u="none" strike="noStrike" cap="none" normalizeH="0" baseline="0" smtClean="0">
                          <a:ln>
                            <a:noFill/>
                          </a:ln>
                          <a:solidFill>
                            <a:schemeClr val="tx1"/>
                          </a:solidFill>
                          <a:effectLst/>
                          <a:latin typeface="標楷體" panose="03000509000000000000" pitchFamily="65" charset="-120"/>
                          <a:ea typeface="Arial Unicode MS" pitchFamily="34" charset="-120"/>
                        </a:rPr>
                        <a:t> </a:t>
                      </a:r>
                      <a:endParaRPr kumimoji="0" lang="zh-TW" altLang="zh-TW" sz="1800" b="0" i="0" u="none" strike="noStrike" cap="none" normalizeH="0" baseline="0" smtClean="0">
                        <a:ln>
                          <a:noFill/>
                        </a:ln>
                        <a:solidFill>
                          <a:schemeClr val="tx1"/>
                        </a:solidFill>
                        <a:effectLst/>
                        <a:latin typeface="標楷體" panose="03000509000000000000" pitchFamily="65" charset="-120"/>
                        <a:ea typeface="Arial Unicode MS" pitchFamily="34" charset="-12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800" b="0" i="0" u="none" strike="noStrike" cap="none" normalizeH="0" baseline="0" smtClean="0">
                          <a:ln>
                            <a:noFill/>
                          </a:ln>
                          <a:solidFill>
                            <a:schemeClr val="tx1"/>
                          </a:solidFill>
                          <a:effectLst/>
                          <a:latin typeface="標楷體" panose="03000509000000000000" pitchFamily="65" charset="-120"/>
                          <a:ea typeface="Arial Unicode MS" pitchFamily="34" charset="-120"/>
                        </a:rPr>
                        <a:t>1</a:t>
                      </a:r>
                      <a:r>
                        <a:rPr kumimoji="0" lang="zh-TW" altLang="zh-TW" sz="1800" b="0" i="0" u="none" strike="noStrike" cap="none" normalizeH="0" baseline="0" smtClean="0">
                          <a:ln>
                            <a:noFill/>
                          </a:ln>
                          <a:solidFill>
                            <a:schemeClr val="tx1"/>
                          </a:solidFill>
                          <a:effectLst/>
                          <a:latin typeface="標楷體" panose="03000509000000000000" pitchFamily="65" charset="-120"/>
                          <a:ea typeface="Arial Unicode MS" pitchFamily="34" charset="-120"/>
                        </a:rPr>
                        <a:t>分</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800" b="0" i="0" u="none" strike="noStrike" cap="none" normalizeH="0" baseline="0" smtClean="0">
                          <a:ln>
                            <a:noFill/>
                          </a:ln>
                          <a:solidFill>
                            <a:schemeClr val="tx1"/>
                          </a:solidFill>
                          <a:effectLst/>
                          <a:latin typeface="標楷體" panose="03000509000000000000" pitchFamily="65" charset="-120"/>
                          <a:ea typeface="Arial Unicode MS" pitchFamily="34" charset="-120"/>
                        </a:rPr>
                        <a:t> </a:t>
                      </a:r>
                      <a:endParaRPr kumimoji="0" lang="zh-TW" altLang="zh-TW" sz="1800" b="0" i="0" u="none" strike="noStrike" cap="none" normalizeH="0" baseline="0" smtClean="0">
                        <a:ln>
                          <a:noFill/>
                        </a:ln>
                        <a:solidFill>
                          <a:schemeClr val="tx1"/>
                        </a:solidFill>
                        <a:effectLst/>
                        <a:latin typeface="標楷體" panose="03000509000000000000" pitchFamily="65" charset="-120"/>
                        <a:ea typeface="Arial Unicode MS" pitchFamily="34" charset="-12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800" b="0" i="0" u="none" strike="noStrike" cap="none" normalizeH="0" baseline="0" smtClean="0">
                          <a:ln>
                            <a:noFill/>
                          </a:ln>
                          <a:solidFill>
                            <a:schemeClr val="tx1"/>
                          </a:solidFill>
                          <a:effectLst/>
                          <a:latin typeface="標楷體" panose="03000509000000000000" pitchFamily="65" charset="-120"/>
                          <a:ea typeface="Arial Unicode MS" pitchFamily="34" charset="-120"/>
                        </a:rPr>
                        <a:t> </a:t>
                      </a:r>
                      <a:endParaRPr kumimoji="0" lang="zh-TW" altLang="zh-TW" sz="1800" b="0" i="0" u="none" strike="noStrike" cap="none" normalizeH="0" baseline="0" smtClean="0">
                        <a:ln>
                          <a:noFill/>
                        </a:ln>
                        <a:solidFill>
                          <a:schemeClr val="tx1"/>
                        </a:solidFill>
                        <a:effectLst/>
                        <a:latin typeface="標楷體" panose="03000509000000000000" pitchFamily="65" charset="-120"/>
                        <a:ea typeface="Arial Unicode MS" pitchFamily="34" charset="-120"/>
                      </a:endParaRPr>
                    </a:p>
                  </a:txBody>
                  <a:tcPr marL="54946" marR="5494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60551691"/>
                  </a:ext>
                </a:extLst>
              </a:tr>
            </a:tbl>
          </a:graphicData>
        </a:graphic>
      </p:graphicFrame>
      <p:sp>
        <p:nvSpPr>
          <p:cNvPr id="4" name="投影片編號版面配置區 3"/>
          <p:cNvSpPr>
            <a:spLocks noGrp="1"/>
          </p:cNvSpPr>
          <p:nvPr>
            <p:ph type="sldNum" sz="quarter" idx="12"/>
          </p:nvPr>
        </p:nvSpPr>
        <p:spPr/>
        <p:txBody>
          <a:bodyPr/>
          <a:lstStyle/>
          <a:p>
            <a:fld id="{1118FB7C-3051-423D-B140-B22D31D849CF}" type="slidenum">
              <a:rPr lang="zh-TW" altLang="en-US" smtClean="0"/>
              <a:pPr/>
              <a:t>232</a:t>
            </a:fld>
            <a:endParaRPr lang="zh-TW" altLang="en-US"/>
          </a:p>
        </p:txBody>
      </p:sp>
    </p:spTree>
    <p:extLst>
      <p:ext uri="{BB962C8B-B14F-4D97-AF65-F5344CB8AC3E}">
        <p14:creationId xmlns:p14="http://schemas.microsoft.com/office/powerpoint/2010/main" val="3326945895"/>
      </p:ext>
    </p:extLst>
  </p:cSld>
  <p:clrMapOvr>
    <a:masterClrMapping/>
  </p:clrMapOvr>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ChangeArrowheads="1"/>
          </p:cNvSpPr>
          <p:nvPr>
            <p:ph type="title"/>
          </p:nvPr>
        </p:nvSpPr>
        <p:spPr>
          <a:xfrm>
            <a:off x="252413" y="266700"/>
            <a:ext cx="8639175" cy="1081088"/>
          </a:xfrm>
          <a:solidFill>
            <a:srgbClr val="FFFF00"/>
          </a:solidFill>
        </p:spPr>
        <p:txBody>
          <a:bodyPr>
            <a:normAutofit fontScale="90000"/>
          </a:bodyPr>
          <a:lstStyle/>
          <a:p>
            <a:pPr algn="ctr">
              <a:defRPr/>
            </a:pPr>
            <a:r>
              <a:rPr lang="zh-TW" altLang="en-US" sz="4000" b="1" dirty="0">
                <a:solidFill>
                  <a:srgbClr val="FF0000"/>
                </a:solidFill>
              </a:rPr>
              <a:t>投標文件所載履約工作成員皆須確定人選，不能「暫訂</a:t>
            </a:r>
            <a:r>
              <a:rPr lang="zh-TW" altLang="en-US" sz="4000" b="1" dirty="0" smtClean="0">
                <a:solidFill>
                  <a:srgbClr val="FF0000"/>
                </a:solidFill>
              </a:rPr>
              <a:t>」</a:t>
            </a:r>
            <a:r>
              <a:rPr lang="en-US" altLang="zh-TW" sz="4000" b="1" dirty="0" smtClean="0">
                <a:solidFill>
                  <a:srgbClr val="FF0000"/>
                </a:solidFill>
              </a:rPr>
              <a:t>1</a:t>
            </a:r>
            <a:endParaRPr lang="zh-TW" altLang="en-US" sz="4000" b="1" dirty="0" smtClean="0">
              <a:solidFill>
                <a:srgbClr val="FF0000"/>
              </a:solidFill>
            </a:endParaRPr>
          </a:p>
        </p:txBody>
      </p:sp>
      <p:sp>
        <p:nvSpPr>
          <p:cNvPr id="89091" name="Rectangle 3"/>
          <p:cNvSpPr>
            <a:spLocks noGrp="1" noChangeArrowheads="1"/>
          </p:cNvSpPr>
          <p:nvPr>
            <p:ph type="body" idx="1"/>
          </p:nvPr>
        </p:nvSpPr>
        <p:spPr>
          <a:xfrm>
            <a:off x="457200" y="1357313"/>
            <a:ext cx="8229600" cy="5095875"/>
          </a:xfrm>
        </p:spPr>
        <p:txBody>
          <a:bodyPr>
            <a:normAutofit/>
          </a:bodyPr>
          <a:lstStyle/>
          <a:p>
            <a:pPr>
              <a:defRPr/>
            </a:pPr>
            <a:r>
              <a:rPr lang="zh-TW" altLang="en-US" sz="2400" b="1" dirty="0" smtClean="0"/>
              <a:t>關於辦理</a:t>
            </a:r>
            <a:r>
              <a:rPr lang="zh-TW" altLang="en-US" sz="2400" b="1" dirty="0"/>
              <a:t>「有線電視產業市場競爭與發展論壇及</a:t>
            </a:r>
            <a:r>
              <a:rPr lang="en-US" altLang="zh-TW" sz="2400" b="1" dirty="0"/>
              <a:t>110</a:t>
            </a:r>
            <a:r>
              <a:rPr lang="zh-TW" altLang="en-US" sz="2400" b="1" dirty="0"/>
              <a:t>年度有線電視發展研討會委外服務</a:t>
            </a:r>
            <a:r>
              <a:rPr lang="zh-TW" altLang="en-US" sz="2400" b="1" dirty="0" smtClean="0"/>
              <a:t>」之</a:t>
            </a:r>
            <a:r>
              <a:rPr lang="zh-TW" altLang="en-US" sz="2400" b="1" dirty="0"/>
              <a:t>執行疑義</a:t>
            </a:r>
            <a:endParaRPr lang="en-US" altLang="zh-TW" sz="2400" b="1" dirty="0" smtClean="0">
              <a:latin typeface="+mj-ea"/>
              <a:ea typeface="+mj-ea"/>
            </a:endParaRPr>
          </a:p>
          <a:p>
            <a:pPr>
              <a:defRPr/>
            </a:pPr>
            <a:r>
              <a:rPr lang="zh-TW" altLang="en-US" sz="2400" b="1" dirty="0" smtClean="0">
                <a:latin typeface="+mj-ea"/>
                <a:ea typeface="+mj-ea"/>
              </a:rPr>
              <a:t>關於</a:t>
            </a:r>
            <a:r>
              <a:rPr lang="zh-TW" altLang="en-US" sz="2400" b="1" dirty="0">
                <a:latin typeface="+mj-ea"/>
                <a:ea typeface="+mj-ea"/>
              </a:rPr>
              <a:t>來函所述「倘廠商於投標文件中大規模臚列各大專院校之學者專家列為講師人選，惟其性質僅為</a:t>
            </a:r>
            <a:r>
              <a:rPr lang="en-US" altLang="zh-TW" sz="2400" b="1" dirty="0">
                <a:latin typeface="+mj-ea"/>
                <a:ea typeface="+mj-ea"/>
              </a:rPr>
              <a:t>『</a:t>
            </a:r>
            <a:r>
              <a:rPr lang="zh-TW" altLang="en-US" sz="2400" b="1" dirty="0">
                <a:latin typeface="+mj-ea"/>
                <a:ea typeface="+mj-ea"/>
              </a:rPr>
              <a:t>暫定</a:t>
            </a:r>
            <a:r>
              <a:rPr lang="en-US" altLang="zh-TW" sz="2400" b="1" dirty="0">
                <a:latin typeface="+mj-ea"/>
                <a:ea typeface="+mj-ea"/>
              </a:rPr>
              <a:t>』</a:t>
            </a:r>
            <a:r>
              <a:rPr lang="zh-TW" altLang="en-US" sz="2400" b="1" dirty="0">
                <a:latin typeface="+mj-ea"/>
                <a:ea typeface="+mj-ea"/>
              </a:rPr>
              <a:t>，事前亦未先徵詢任何評選委員，案內評選委員並無與投標廠商聯繫」乙節，</a:t>
            </a:r>
            <a:r>
              <a:rPr lang="zh-TW" altLang="en-US" sz="2400" b="1" dirty="0">
                <a:solidFill>
                  <a:srgbClr val="7030A0"/>
                </a:solidFill>
                <a:latin typeface="+mj-ea"/>
                <a:ea typeface="+mj-ea"/>
              </a:rPr>
              <a:t>如廠商未與委員聯絡確認，委員亦未答應廠商擔任課程講師，尚難適用採購評選委員會審議規則（下稱審議規則）第</a:t>
            </a:r>
            <a:r>
              <a:rPr lang="en-US" altLang="zh-TW" sz="2400" b="1" dirty="0">
                <a:solidFill>
                  <a:srgbClr val="7030A0"/>
                </a:solidFill>
                <a:latin typeface="+mj-ea"/>
                <a:ea typeface="+mj-ea"/>
              </a:rPr>
              <a:t>14</a:t>
            </a:r>
            <a:r>
              <a:rPr lang="zh-TW" altLang="en-US" sz="2400" b="1" dirty="0">
                <a:solidFill>
                  <a:srgbClr val="7030A0"/>
                </a:solidFill>
                <a:latin typeface="+mj-ea"/>
                <a:ea typeface="+mj-ea"/>
              </a:rPr>
              <a:t>條</a:t>
            </a:r>
            <a:r>
              <a:rPr lang="zh-TW" altLang="en-US" sz="2400" b="1" dirty="0">
                <a:latin typeface="+mj-ea"/>
                <a:ea typeface="+mj-ea"/>
              </a:rPr>
              <a:t>第</a:t>
            </a:r>
            <a:r>
              <a:rPr lang="en-US" altLang="zh-TW" sz="2400" b="1" dirty="0">
                <a:latin typeface="+mj-ea"/>
                <a:ea typeface="+mj-ea"/>
              </a:rPr>
              <a:t>1</a:t>
            </a:r>
            <a:r>
              <a:rPr lang="zh-TW" altLang="en-US" sz="2400" b="1" dirty="0">
                <a:latin typeface="+mj-ea"/>
                <a:ea typeface="+mj-ea"/>
              </a:rPr>
              <a:t>款、第</a:t>
            </a:r>
            <a:r>
              <a:rPr lang="en-US" altLang="zh-TW" sz="2400" b="1" dirty="0">
                <a:latin typeface="+mj-ea"/>
                <a:ea typeface="+mj-ea"/>
              </a:rPr>
              <a:t>2</a:t>
            </a:r>
            <a:r>
              <a:rPr lang="zh-TW" altLang="en-US" sz="2400" b="1" dirty="0">
                <a:latin typeface="+mj-ea"/>
                <a:ea typeface="+mj-ea"/>
              </a:rPr>
              <a:t>款及第</a:t>
            </a:r>
            <a:r>
              <a:rPr lang="en-US" altLang="zh-TW" sz="2400" b="1" dirty="0">
                <a:latin typeface="+mj-ea"/>
                <a:ea typeface="+mj-ea"/>
              </a:rPr>
              <a:t>14</a:t>
            </a:r>
            <a:r>
              <a:rPr lang="zh-TW" altLang="en-US" sz="2400" b="1" dirty="0">
                <a:latin typeface="+mj-ea"/>
                <a:ea typeface="+mj-ea"/>
              </a:rPr>
              <a:t>條之</a:t>
            </a:r>
            <a:r>
              <a:rPr lang="en-US" altLang="zh-TW" sz="2400" b="1" dirty="0">
                <a:latin typeface="+mj-ea"/>
                <a:ea typeface="+mj-ea"/>
              </a:rPr>
              <a:t>1</a:t>
            </a:r>
            <a:r>
              <a:rPr lang="zh-TW" altLang="en-US" sz="2400" b="1" dirty="0">
                <a:latin typeface="+mj-ea"/>
                <a:ea typeface="+mj-ea"/>
              </a:rPr>
              <a:t>規定，合先敘明</a:t>
            </a:r>
            <a:r>
              <a:rPr lang="zh-TW" altLang="en-US" sz="2400" b="1" dirty="0" smtClean="0">
                <a:latin typeface="+mj-ea"/>
                <a:ea typeface="+mj-ea"/>
              </a:rPr>
              <a:t>。</a:t>
            </a:r>
            <a:endParaRPr lang="en-US" altLang="zh-TW" sz="2400" b="1" dirty="0" smtClean="0">
              <a:latin typeface="+mj-ea"/>
              <a:ea typeface="+mj-ea"/>
            </a:endParaRPr>
          </a:p>
          <a:p>
            <a:pPr>
              <a:defRPr/>
            </a:pPr>
            <a:r>
              <a:rPr lang="zh-TW" altLang="en-US" sz="2400" b="1" dirty="0" smtClean="0">
                <a:latin typeface="+mj-ea"/>
                <a:ea typeface="+mj-ea"/>
              </a:rPr>
              <a:t>三</a:t>
            </a:r>
            <a:r>
              <a:rPr lang="zh-TW" altLang="en-US" sz="2400" b="1" dirty="0">
                <a:latin typeface="+mj-ea"/>
                <a:ea typeface="+mj-ea"/>
              </a:rPr>
              <a:t>、所詢疑義，說明如下</a:t>
            </a:r>
            <a:r>
              <a:rPr lang="zh-TW" altLang="en-US" sz="2400" b="1" dirty="0" smtClean="0">
                <a:latin typeface="+mj-ea"/>
                <a:ea typeface="+mj-ea"/>
              </a:rPr>
              <a:t>：</a:t>
            </a:r>
            <a:r>
              <a:rPr lang="en-US" altLang="zh-TW" sz="2400" b="1" dirty="0" smtClean="0">
                <a:latin typeface="+mj-ea"/>
                <a:ea typeface="+mj-ea"/>
              </a:rPr>
              <a:t/>
            </a:r>
            <a:br>
              <a:rPr lang="en-US" altLang="zh-TW" sz="2400" b="1" dirty="0" smtClean="0">
                <a:latin typeface="+mj-ea"/>
                <a:ea typeface="+mj-ea"/>
              </a:rPr>
            </a:br>
            <a:r>
              <a:rPr lang="en-US" altLang="zh-TW" sz="2400" b="1" dirty="0">
                <a:latin typeface="+mj-ea"/>
              </a:rPr>
              <a:t>(</a:t>
            </a:r>
            <a:r>
              <a:rPr lang="zh-TW" altLang="en-US" sz="2400" b="1" dirty="0">
                <a:latin typeface="+mj-ea"/>
              </a:rPr>
              <a:t>一</a:t>
            </a:r>
            <a:r>
              <a:rPr lang="en-US" altLang="zh-TW" sz="2400" b="1" dirty="0">
                <a:latin typeface="+mj-ea"/>
              </a:rPr>
              <a:t>)</a:t>
            </a:r>
            <a:r>
              <a:rPr lang="zh-TW" altLang="en-US" sz="2400" b="1" dirty="0">
                <a:latin typeface="+mj-ea"/>
              </a:rPr>
              <a:t>審議規則第</a:t>
            </a:r>
            <a:r>
              <a:rPr lang="en-US" altLang="zh-TW" sz="2400" b="1" dirty="0">
                <a:latin typeface="+mj-ea"/>
              </a:rPr>
              <a:t>14</a:t>
            </a:r>
            <a:r>
              <a:rPr lang="zh-TW" altLang="en-US" sz="2400" b="1" dirty="0">
                <a:latin typeface="+mj-ea"/>
              </a:rPr>
              <a:t>條第</a:t>
            </a:r>
            <a:r>
              <a:rPr lang="en-US" altLang="zh-TW" sz="2400" b="1" dirty="0">
                <a:latin typeface="+mj-ea"/>
              </a:rPr>
              <a:t>3</a:t>
            </a:r>
            <a:r>
              <a:rPr lang="zh-TW" altLang="en-US" sz="2400" b="1" dirty="0">
                <a:latin typeface="+mj-ea"/>
              </a:rPr>
              <a:t>款規定：「本委員會委員有下列情形之一者，應即辭職或予以解聘：三、委員認為本人或機關認其有不能公正執行職務之虞。」</a:t>
            </a:r>
            <a:endParaRPr lang="en-US" altLang="zh-TW" sz="2400" b="1" dirty="0" smtClean="0">
              <a:latin typeface="+mj-ea"/>
              <a:ea typeface="+mj-ea"/>
            </a:endParaRPr>
          </a:p>
        </p:txBody>
      </p:sp>
      <p:sp>
        <p:nvSpPr>
          <p:cNvPr id="3" name="投影片編號版面配置區 2"/>
          <p:cNvSpPr>
            <a:spLocks noGrp="1"/>
          </p:cNvSpPr>
          <p:nvPr>
            <p:ph type="sldNum" sz="quarter" idx="12"/>
          </p:nvPr>
        </p:nvSpPr>
        <p:spPr/>
        <p:txBody>
          <a:bodyPr/>
          <a:lstStyle/>
          <a:p>
            <a:fld id="{1118FB7C-3051-423D-B140-B22D31D849CF}" type="slidenum">
              <a:rPr lang="zh-TW" altLang="en-US" smtClean="0"/>
              <a:pPr/>
              <a:t>233</a:t>
            </a:fld>
            <a:endParaRPr lang="zh-TW" altLang="en-US"/>
          </a:p>
        </p:txBody>
      </p:sp>
    </p:spTree>
    <p:extLst>
      <p:ext uri="{BB962C8B-B14F-4D97-AF65-F5344CB8AC3E}">
        <p14:creationId xmlns:p14="http://schemas.microsoft.com/office/powerpoint/2010/main" val="3525868730"/>
      </p:ext>
    </p:extLst>
  </p:cSld>
  <p:clrMapOvr>
    <a:masterClrMapping/>
  </p:clrMapOvr>
  <p:timing>
    <p:tnLst>
      <p:par>
        <p:cTn id="1" dur="indefinite" restart="never" nodeType="tmRoot"/>
      </p:par>
    </p:tnLst>
  </p:timing>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ChangeArrowheads="1"/>
          </p:cNvSpPr>
          <p:nvPr>
            <p:ph type="title"/>
          </p:nvPr>
        </p:nvSpPr>
        <p:spPr>
          <a:xfrm>
            <a:off x="252413" y="266700"/>
            <a:ext cx="8639175" cy="1081088"/>
          </a:xfrm>
        </p:spPr>
        <p:txBody>
          <a:bodyPr>
            <a:normAutofit fontScale="90000"/>
          </a:bodyPr>
          <a:lstStyle/>
          <a:p>
            <a:pPr algn="ctr">
              <a:defRPr/>
            </a:pPr>
            <a:r>
              <a:rPr lang="zh-TW" altLang="en-US" sz="4000" b="1" dirty="0">
                <a:solidFill>
                  <a:srgbClr val="FF0000"/>
                </a:solidFill>
              </a:rPr>
              <a:t>投標文件所載履約工作成員皆須確定人選，不能「暫訂</a:t>
            </a:r>
            <a:r>
              <a:rPr lang="zh-TW" altLang="en-US" sz="4000" b="1" dirty="0" smtClean="0">
                <a:solidFill>
                  <a:srgbClr val="FF0000"/>
                </a:solidFill>
              </a:rPr>
              <a:t>」</a:t>
            </a:r>
            <a:r>
              <a:rPr lang="en-US" altLang="zh-TW" sz="4000" b="1" dirty="0" smtClean="0">
                <a:solidFill>
                  <a:srgbClr val="FF0000"/>
                </a:solidFill>
                <a:latin typeface="+mn-ea"/>
                <a:ea typeface="+mn-ea"/>
              </a:rPr>
              <a:t>2</a:t>
            </a:r>
            <a:endParaRPr lang="zh-TW" altLang="en-US" sz="4000" b="1" dirty="0" smtClean="0">
              <a:solidFill>
                <a:srgbClr val="FF0000"/>
              </a:solidFill>
              <a:latin typeface="+mn-ea"/>
              <a:ea typeface="+mn-ea"/>
            </a:endParaRPr>
          </a:p>
        </p:txBody>
      </p:sp>
      <p:sp>
        <p:nvSpPr>
          <p:cNvPr id="89091" name="Rectangle 3"/>
          <p:cNvSpPr>
            <a:spLocks noGrp="1" noChangeArrowheads="1"/>
          </p:cNvSpPr>
          <p:nvPr>
            <p:ph type="body" idx="1"/>
          </p:nvPr>
        </p:nvSpPr>
        <p:spPr>
          <a:xfrm>
            <a:off x="457200" y="1357313"/>
            <a:ext cx="8229600" cy="5095875"/>
          </a:xfrm>
        </p:spPr>
        <p:txBody>
          <a:bodyPr>
            <a:noAutofit/>
          </a:bodyPr>
          <a:lstStyle/>
          <a:p>
            <a:pPr>
              <a:lnSpc>
                <a:spcPts val="2700"/>
              </a:lnSpc>
              <a:defRPr/>
            </a:pPr>
            <a:r>
              <a:rPr lang="zh-TW" altLang="en-US" sz="2400" b="1" dirty="0" smtClean="0">
                <a:latin typeface="+mn-ea"/>
              </a:rPr>
              <a:t>關於</a:t>
            </a:r>
            <a:r>
              <a:rPr lang="zh-TW" altLang="en-US" sz="2400" b="1" dirty="0">
                <a:latin typeface="+mn-ea"/>
              </a:rPr>
              <a:t>來函所述「透過</a:t>
            </a:r>
            <a:r>
              <a:rPr lang="zh-TW" altLang="en-US" sz="2400" b="1" dirty="0">
                <a:solidFill>
                  <a:srgbClr val="0000FF"/>
                </a:solidFill>
                <a:latin typeface="+mn-ea"/>
              </a:rPr>
              <a:t>評選委員書面表示不接受未來廠商講師邀約之方式</a:t>
            </a:r>
            <a:r>
              <a:rPr lang="zh-TW" altLang="en-US" sz="2400" b="1" dirty="0">
                <a:latin typeface="+mn-ea"/>
              </a:rPr>
              <a:t>」或「其餘折衷方式」乙節，如貴會得</a:t>
            </a:r>
            <a:r>
              <a:rPr lang="zh-TW" altLang="en-US" sz="2400" b="1" dirty="0">
                <a:solidFill>
                  <a:srgbClr val="0000FF"/>
                </a:solidFill>
                <a:latin typeface="+mn-ea"/>
              </a:rPr>
              <a:t>確認該委員嗣後不擔任受評廠商之履約工作成員或協助履約（包括講師邀約），且無涉上開規定所稱「不能公正執行職務之虞」，賡續由上開委員辦理評選程序，尚無不可</a:t>
            </a:r>
            <a:r>
              <a:rPr lang="zh-TW" altLang="en-US" sz="2400" b="1" dirty="0" smtClean="0">
                <a:latin typeface="+mn-ea"/>
              </a:rPr>
              <a:t>。</a:t>
            </a:r>
            <a:endParaRPr lang="en-US" altLang="zh-TW" sz="2400" b="1" dirty="0" smtClean="0">
              <a:latin typeface="+mn-ea"/>
            </a:endParaRPr>
          </a:p>
          <a:p>
            <a:pPr>
              <a:lnSpc>
                <a:spcPts val="2700"/>
              </a:lnSpc>
              <a:defRPr/>
            </a:pPr>
            <a:r>
              <a:rPr lang="en-US" altLang="zh-TW" sz="2400" b="1" dirty="0" smtClean="0">
                <a:latin typeface="+mn-ea"/>
              </a:rPr>
              <a:t>(</a:t>
            </a:r>
            <a:r>
              <a:rPr lang="zh-TW" altLang="en-US" sz="2400" b="1" dirty="0">
                <a:latin typeface="+mn-ea"/>
              </a:rPr>
              <a:t>二</a:t>
            </a:r>
            <a:r>
              <a:rPr lang="en-US" altLang="zh-TW" sz="2400" b="1" dirty="0">
                <a:latin typeface="+mn-ea"/>
              </a:rPr>
              <a:t>)</a:t>
            </a:r>
            <a:r>
              <a:rPr lang="zh-TW" altLang="en-US" sz="2400" b="1" dirty="0">
                <a:latin typeface="+mn-ea"/>
              </a:rPr>
              <a:t>關於來函所述「規劃之講師邀約名單」、「廠商於投標文件載明</a:t>
            </a:r>
            <a:r>
              <a:rPr lang="en-US" altLang="zh-TW" sz="2400" b="1" dirty="0">
                <a:latin typeface="+mn-ea"/>
              </a:rPr>
              <a:t>『</a:t>
            </a:r>
            <a:r>
              <a:rPr lang="zh-TW" altLang="en-US" sz="2400" b="1" dirty="0">
                <a:latin typeface="+mn-ea"/>
              </a:rPr>
              <a:t>暫訂</a:t>
            </a:r>
            <a:r>
              <a:rPr lang="en-US" altLang="zh-TW" sz="2400" b="1" dirty="0">
                <a:latin typeface="+mn-ea"/>
              </a:rPr>
              <a:t>』</a:t>
            </a:r>
            <a:r>
              <a:rPr lang="zh-TW" altLang="en-US" sz="2400" b="1" dirty="0">
                <a:latin typeface="+mn-ea"/>
              </a:rPr>
              <a:t>教育訓練課程規劃講師名單」，廠商投標文件（服務建議書）所載內容，如僅係「暫訂」，因非屬確定之內容，評選委員於評分時尚難就「規劃」、「暫訂」之內容評分。另建議嗣後貴會辦理類案，</a:t>
            </a:r>
            <a:r>
              <a:rPr lang="zh-TW" altLang="en-US" sz="2400" b="1" dirty="0">
                <a:solidFill>
                  <a:srgbClr val="0000FF"/>
                </a:solidFill>
                <a:latin typeface="+mn-ea"/>
              </a:rPr>
              <a:t>於招標文件明訂廠商投標文件所載履約工作成員皆須確定人選，不能「暫訂」，得標後須納入契約執行，以避免上開情形。政府採購法第</a:t>
            </a:r>
            <a:r>
              <a:rPr lang="en-US" altLang="zh-TW" sz="2400" b="1" dirty="0">
                <a:solidFill>
                  <a:srgbClr val="0000FF"/>
                </a:solidFill>
                <a:latin typeface="+mn-ea"/>
              </a:rPr>
              <a:t>50</a:t>
            </a:r>
            <a:r>
              <a:rPr lang="zh-TW" altLang="en-US" sz="2400" b="1" dirty="0">
                <a:solidFill>
                  <a:srgbClr val="0000FF"/>
                </a:solidFill>
                <a:latin typeface="+mn-ea"/>
              </a:rPr>
              <a:t>條第</a:t>
            </a:r>
            <a:r>
              <a:rPr lang="en-US" altLang="zh-TW" sz="2400" b="1" dirty="0">
                <a:solidFill>
                  <a:srgbClr val="0000FF"/>
                </a:solidFill>
                <a:latin typeface="+mn-ea"/>
              </a:rPr>
              <a:t>1</a:t>
            </a:r>
            <a:r>
              <a:rPr lang="zh-TW" altLang="en-US" sz="2400" b="1" dirty="0">
                <a:solidFill>
                  <a:srgbClr val="0000FF"/>
                </a:solidFill>
                <a:latin typeface="+mn-ea"/>
              </a:rPr>
              <a:t>項第</a:t>
            </a:r>
            <a:r>
              <a:rPr lang="en-US" altLang="zh-TW" sz="2400" b="1" dirty="0">
                <a:solidFill>
                  <a:srgbClr val="0000FF"/>
                </a:solidFill>
                <a:latin typeface="+mn-ea"/>
              </a:rPr>
              <a:t>2</a:t>
            </a:r>
            <a:r>
              <a:rPr lang="zh-TW" altLang="en-US" sz="2400" b="1" dirty="0">
                <a:solidFill>
                  <a:srgbClr val="0000FF"/>
                </a:solidFill>
                <a:latin typeface="+mn-ea"/>
              </a:rPr>
              <a:t>款及審議規則第</a:t>
            </a:r>
            <a:r>
              <a:rPr lang="en-US" altLang="zh-TW" sz="2400" b="1" dirty="0">
                <a:solidFill>
                  <a:srgbClr val="0000FF"/>
                </a:solidFill>
                <a:latin typeface="+mn-ea"/>
              </a:rPr>
              <a:t>14</a:t>
            </a:r>
            <a:r>
              <a:rPr lang="zh-TW" altLang="en-US" sz="2400" b="1" dirty="0">
                <a:solidFill>
                  <a:srgbClr val="0000FF"/>
                </a:solidFill>
                <a:latin typeface="+mn-ea"/>
              </a:rPr>
              <a:t>條之</a:t>
            </a:r>
            <a:r>
              <a:rPr lang="en-US" altLang="zh-TW" sz="2400" b="1" dirty="0">
                <a:solidFill>
                  <a:srgbClr val="0000FF"/>
                </a:solidFill>
                <a:latin typeface="+mn-ea"/>
              </a:rPr>
              <a:t>1</a:t>
            </a:r>
            <a:r>
              <a:rPr lang="zh-TW" altLang="en-US" sz="2400" b="1" dirty="0">
                <a:solidFill>
                  <a:srgbClr val="0000FF"/>
                </a:solidFill>
                <a:latin typeface="+mn-ea"/>
              </a:rPr>
              <a:t>規定，併請參考</a:t>
            </a:r>
            <a:r>
              <a:rPr lang="zh-TW" altLang="en-US" sz="2400" b="1" dirty="0" smtClean="0">
                <a:latin typeface="+mn-ea"/>
              </a:rPr>
              <a:t>。</a:t>
            </a:r>
            <a:r>
              <a:rPr lang="en-US" altLang="zh-TW" sz="2400" b="1" dirty="0" smtClean="0">
                <a:latin typeface="+mn-ea"/>
              </a:rPr>
              <a:t/>
            </a:r>
            <a:br>
              <a:rPr lang="en-US" altLang="zh-TW" sz="2400" b="1" dirty="0" smtClean="0">
                <a:latin typeface="+mn-ea"/>
              </a:rPr>
            </a:br>
            <a:r>
              <a:rPr lang="zh-TW" altLang="en-US" sz="2400" b="1" dirty="0" smtClean="0">
                <a:latin typeface="+mn-ea"/>
              </a:rPr>
              <a:t>工程會</a:t>
            </a:r>
            <a:r>
              <a:rPr lang="en-US" altLang="zh-TW" sz="2400" b="1" dirty="0" smtClean="0">
                <a:latin typeface="+mn-ea"/>
              </a:rPr>
              <a:t>110</a:t>
            </a:r>
            <a:r>
              <a:rPr lang="zh-TW" altLang="en-US" sz="2400" b="1" dirty="0">
                <a:latin typeface="+mn-ea"/>
              </a:rPr>
              <a:t>年</a:t>
            </a:r>
            <a:r>
              <a:rPr lang="en-US" altLang="zh-TW" sz="2400" b="1" dirty="0">
                <a:latin typeface="+mn-ea"/>
              </a:rPr>
              <a:t>10</a:t>
            </a:r>
            <a:r>
              <a:rPr lang="zh-TW" altLang="en-US" sz="2400" b="1" dirty="0">
                <a:latin typeface="+mn-ea"/>
              </a:rPr>
              <a:t>月</a:t>
            </a:r>
            <a:r>
              <a:rPr lang="en-US" altLang="zh-TW" sz="2400" b="1" dirty="0">
                <a:latin typeface="+mn-ea"/>
              </a:rPr>
              <a:t>13</a:t>
            </a:r>
            <a:r>
              <a:rPr lang="zh-TW" altLang="en-US" sz="2400" b="1" dirty="0" smtClean="0">
                <a:latin typeface="+mn-ea"/>
              </a:rPr>
              <a:t>日工程</a:t>
            </a:r>
            <a:r>
              <a:rPr lang="zh-TW" altLang="en-US" sz="2400" b="1" dirty="0">
                <a:latin typeface="+mn-ea"/>
              </a:rPr>
              <a:t>企字第</a:t>
            </a:r>
            <a:r>
              <a:rPr lang="en-US" altLang="zh-TW" sz="2400" b="1" dirty="0">
                <a:latin typeface="+mn-ea"/>
              </a:rPr>
              <a:t>1100022058</a:t>
            </a:r>
            <a:r>
              <a:rPr lang="zh-TW" altLang="en-US" sz="2400" b="1" dirty="0" smtClean="0">
                <a:latin typeface="+mn-ea"/>
              </a:rPr>
              <a:t>號函</a:t>
            </a:r>
            <a:endParaRPr lang="en-US" altLang="zh-TW" sz="2400" b="1" dirty="0" smtClean="0">
              <a:latin typeface="+mn-ea"/>
            </a:endParaRPr>
          </a:p>
        </p:txBody>
      </p:sp>
      <p:sp>
        <p:nvSpPr>
          <p:cNvPr id="3" name="投影片編號版面配置區 2"/>
          <p:cNvSpPr>
            <a:spLocks noGrp="1"/>
          </p:cNvSpPr>
          <p:nvPr>
            <p:ph type="sldNum" sz="quarter" idx="12"/>
          </p:nvPr>
        </p:nvSpPr>
        <p:spPr/>
        <p:txBody>
          <a:bodyPr/>
          <a:lstStyle/>
          <a:p>
            <a:fld id="{1118FB7C-3051-423D-B140-B22D31D849CF}" type="slidenum">
              <a:rPr lang="zh-TW" altLang="en-US" smtClean="0"/>
              <a:pPr/>
              <a:t>234</a:t>
            </a:fld>
            <a:endParaRPr lang="zh-TW" altLang="en-US"/>
          </a:p>
        </p:txBody>
      </p:sp>
    </p:spTree>
    <p:extLst>
      <p:ext uri="{BB962C8B-B14F-4D97-AF65-F5344CB8AC3E}">
        <p14:creationId xmlns:p14="http://schemas.microsoft.com/office/powerpoint/2010/main" val="1708847308"/>
      </p:ext>
    </p:extLst>
  </p:cSld>
  <p:clrMapOvr>
    <a:masterClrMapping/>
  </p:clrMapOvr>
  <p:timing>
    <p:tnLst>
      <p:par>
        <p:cTn id="1" dur="indefinite" restart="never" nodeType="tmRoot"/>
      </p:par>
    </p:tnLst>
  </p:timing>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2"/>
          <p:cNvSpPr>
            <a:spLocks noGrp="1" noChangeArrowheads="1"/>
          </p:cNvSpPr>
          <p:nvPr>
            <p:ph type="title"/>
          </p:nvPr>
        </p:nvSpPr>
        <p:spPr>
          <a:xfrm>
            <a:off x="468313" y="404813"/>
            <a:ext cx="8280400" cy="927100"/>
          </a:xfrm>
          <a:solidFill>
            <a:srgbClr val="FFFF00"/>
          </a:solidFill>
        </p:spPr>
        <p:txBody>
          <a:bodyPr/>
          <a:lstStyle/>
          <a:p>
            <a:pPr algn="ctr" eaLnBrk="1" hangingPunct="1"/>
            <a:r>
              <a:rPr lang="zh-TW" altLang="en-US" sz="3200" b="1" smtClean="0">
                <a:solidFill>
                  <a:srgbClr val="FF0000"/>
                </a:solidFill>
              </a:rPr>
              <a:t>最有利標於履約前應先提報細部執行計畫</a:t>
            </a:r>
          </a:p>
        </p:txBody>
      </p:sp>
      <p:sp>
        <p:nvSpPr>
          <p:cNvPr id="104451" name="Rectangle 3"/>
          <p:cNvSpPr>
            <a:spLocks noGrp="1" noChangeArrowheads="1"/>
          </p:cNvSpPr>
          <p:nvPr>
            <p:ph type="body" idx="1"/>
          </p:nvPr>
        </p:nvSpPr>
        <p:spPr>
          <a:xfrm>
            <a:off x="457200" y="1484313"/>
            <a:ext cx="8229600" cy="4968875"/>
          </a:xfrm>
        </p:spPr>
        <p:txBody>
          <a:bodyPr/>
          <a:lstStyle/>
          <a:p>
            <a:pPr eaLnBrk="1" hangingPunct="1">
              <a:defRPr/>
            </a:pPr>
            <a:r>
              <a:rPr lang="zh-TW" altLang="en-US" sz="2400" b="1" dirty="0" smtClean="0">
                <a:latin typeface="標楷體" panose="03000509000000000000" pitchFamily="65" charset="-120"/>
              </a:rPr>
              <a:t>參照</a:t>
            </a:r>
            <a:r>
              <a:rPr lang="zh-TW" altLang="en-US" sz="2400" b="1" dirty="0" smtClean="0">
                <a:solidFill>
                  <a:srgbClr val="0000FF"/>
                </a:solidFill>
                <a:latin typeface="新細明體" panose="02020500000000000000" pitchFamily="18" charset="-120"/>
                <a:ea typeface="新細明體" panose="02020500000000000000" pitchFamily="18" charset="-120"/>
              </a:rPr>
              <a:t>「</a:t>
            </a:r>
            <a:r>
              <a:rPr lang="zh-TW" altLang="en-US" sz="2400" b="1" dirty="0" smtClean="0">
                <a:solidFill>
                  <a:srgbClr val="0000FF"/>
                </a:solidFill>
                <a:latin typeface="標楷體" panose="03000509000000000000" pitchFamily="65" charset="-120"/>
              </a:rPr>
              <a:t>統包實施辦法</a:t>
            </a:r>
            <a:r>
              <a:rPr lang="zh-TW" altLang="en-US" sz="2400" b="1" dirty="0" smtClean="0">
                <a:solidFill>
                  <a:srgbClr val="0000FF"/>
                </a:solidFill>
                <a:latin typeface="新細明體" panose="02020500000000000000" pitchFamily="18" charset="-120"/>
                <a:ea typeface="新細明體" panose="02020500000000000000" pitchFamily="18" charset="-120"/>
              </a:rPr>
              <a:t>」</a:t>
            </a:r>
            <a:r>
              <a:rPr lang="zh-TW" altLang="en-US" sz="2400" b="1" dirty="0" smtClean="0">
                <a:solidFill>
                  <a:srgbClr val="0000FF"/>
                </a:solidFill>
                <a:latin typeface="標楷體" panose="03000509000000000000" pitchFamily="65" charset="-120"/>
              </a:rPr>
              <a:t>第</a:t>
            </a:r>
            <a:r>
              <a:rPr lang="en-US" altLang="zh-TW" sz="2400" b="1" dirty="0" smtClean="0">
                <a:solidFill>
                  <a:srgbClr val="0000FF"/>
                </a:solidFill>
                <a:latin typeface="標楷體" panose="03000509000000000000" pitchFamily="65" charset="-120"/>
              </a:rPr>
              <a:t>8</a:t>
            </a:r>
            <a:r>
              <a:rPr lang="zh-TW" altLang="en-US" sz="2400" b="1" dirty="0" smtClean="0">
                <a:solidFill>
                  <a:srgbClr val="0000FF"/>
                </a:solidFill>
                <a:latin typeface="標楷體" panose="03000509000000000000" pitchFamily="65" charset="-120"/>
              </a:rPr>
              <a:t>條</a:t>
            </a:r>
            <a:r>
              <a:rPr lang="zh-TW" altLang="en-US" sz="2400" b="1" dirty="0" smtClean="0">
                <a:latin typeface="標楷體" panose="03000509000000000000" pitchFamily="65" charset="-120"/>
              </a:rPr>
              <a:t>規定，並於招標文件載明下列事項：一、得標廠商之</a:t>
            </a:r>
            <a:r>
              <a:rPr lang="zh-TW" altLang="en-US" sz="2400" b="1" u="sng" dirty="0" smtClean="0">
                <a:solidFill>
                  <a:srgbClr val="FF0000"/>
                </a:solidFill>
                <a:latin typeface="標楷體" panose="03000509000000000000" pitchFamily="65" charset="-120"/>
              </a:rPr>
              <a:t>細部設計</a:t>
            </a:r>
            <a:r>
              <a:rPr lang="zh-TW" altLang="en-US" sz="2400" b="1" dirty="0" smtClean="0">
                <a:latin typeface="標楷體" panose="03000509000000000000" pitchFamily="65" charset="-120"/>
              </a:rPr>
              <a:t>（</a:t>
            </a:r>
            <a:r>
              <a:rPr lang="zh-TW" altLang="en-US" sz="2400" b="1" u="sng" dirty="0" smtClean="0">
                <a:solidFill>
                  <a:srgbClr val="FF0000"/>
                </a:solidFill>
                <a:latin typeface="標楷體" panose="03000509000000000000" pitchFamily="65" charset="-120"/>
              </a:rPr>
              <a:t>執行計畫書或期初簡報</a:t>
            </a:r>
            <a:r>
              <a:rPr lang="zh-TW" altLang="en-US" sz="2400" b="1" dirty="0" smtClean="0">
                <a:latin typeface="標楷體" panose="03000509000000000000" pitchFamily="65" charset="-120"/>
              </a:rPr>
              <a:t>）應送機關或其指定機構</a:t>
            </a:r>
            <a:r>
              <a:rPr lang="zh-TW" altLang="en-US" sz="2400" b="1" u="sng" dirty="0" smtClean="0">
                <a:solidFill>
                  <a:srgbClr val="FF0000"/>
                </a:solidFill>
                <a:latin typeface="標楷體" panose="03000509000000000000" pitchFamily="65" charset="-120"/>
              </a:rPr>
              <a:t>審查後，始得據以</a:t>
            </a:r>
            <a:r>
              <a:rPr lang="zh-TW" altLang="en-US" sz="2400" b="1" u="sng" dirty="0" smtClean="0">
                <a:latin typeface="標楷體" panose="03000509000000000000" pitchFamily="65" charset="-120"/>
              </a:rPr>
              <a:t>施工或供應、安裝</a:t>
            </a:r>
            <a:r>
              <a:rPr lang="zh-TW" altLang="en-US" sz="2400" b="1" dirty="0" smtClean="0">
                <a:latin typeface="標楷體" panose="03000509000000000000" pitchFamily="65" charset="-120"/>
              </a:rPr>
              <a:t>。</a:t>
            </a:r>
            <a:endParaRPr lang="en-US" altLang="zh-TW" sz="2400" b="1" dirty="0" smtClean="0">
              <a:latin typeface="標楷體" panose="03000509000000000000" pitchFamily="65" charset="-120"/>
            </a:endParaRPr>
          </a:p>
          <a:p>
            <a:pPr eaLnBrk="1" hangingPunct="1">
              <a:defRPr/>
            </a:pPr>
            <a:endParaRPr lang="en-US" altLang="zh-TW" sz="2400" b="1" dirty="0" smtClean="0">
              <a:latin typeface="標楷體" panose="03000509000000000000" pitchFamily="65" charset="-120"/>
            </a:endParaRPr>
          </a:p>
          <a:p>
            <a:pPr>
              <a:defRPr/>
            </a:pPr>
            <a:r>
              <a:rPr lang="zh-TW" altLang="en-US" sz="2400" b="1" dirty="0" smtClean="0">
                <a:latin typeface="標楷體" panose="03000509000000000000" pitchFamily="65" charset="-120"/>
              </a:rPr>
              <a:t>參照</a:t>
            </a:r>
            <a:r>
              <a:rPr lang="zh-TW" altLang="en-US" sz="2400" b="1" dirty="0" smtClean="0">
                <a:solidFill>
                  <a:srgbClr val="0000FF"/>
                </a:solidFill>
                <a:latin typeface="新細明體" panose="02020500000000000000" pitchFamily="18" charset="-120"/>
                <a:ea typeface="新細明體" panose="02020500000000000000" pitchFamily="18" charset="-120"/>
              </a:rPr>
              <a:t>「</a:t>
            </a:r>
            <a:r>
              <a:rPr lang="zh-TW" altLang="zh-TW" sz="2400" b="1" dirty="0" smtClean="0">
                <a:latin typeface="+mn-ea"/>
              </a:rPr>
              <a:t>資訊服務採購契約範本</a:t>
            </a:r>
            <a:r>
              <a:rPr lang="zh-TW" altLang="en-US" sz="2400" b="1" dirty="0" smtClean="0">
                <a:solidFill>
                  <a:srgbClr val="0000FF"/>
                </a:solidFill>
                <a:latin typeface="新細明體" panose="02020500000000000000" pitchFamily="18" charset="-120"/>
                <a:ea typeface="新細明體" panose="02020500000000000000" pitchFamily="18" charset="-120"/>
              </a:rPr>
              <a:t>」</a:t>
            </a:r>
            <a:r>
              <a:rPr lang="zh-TW" altLang="zh-TW" sz="2400" b="1" dirty="0" smtClean="0">
                <a:latin typeface="+mn-ea"/>
              </a:rPr>
              <a:t>第八條</a:t>
            </a:r>
            <a:r>
              <a:rPr lang="en-US" altLang="zh-TW" sz="2400" b="1" dirty="0" smtClean="0">
                <a:latin typeface="+mn-ea"/>
              </a:rPr>
              <a:t>(</a:t>
            </a:r>
            <a:r>
              <a:rPr lang="zh-TW" altLang="zh-TW" sz="2400" b="1" dirty="0" smtClean="0">
                <a:latin typeface="+mn-ea"/>
              </a:rPr>
              <a:t>履約管理</a:t>
            </a:r>
            <a:r>
              <a:rPr lang="en-US" altLang="zh-TW" sz="2400" b="1" dirty="0" smtClean="0">
                <a:latin typeface="+mn-ea"/>
              </a:rPr>
              <a:t>)(</a:t>
            </a:r>
            <a:r>
              <a:rPr lang="zh-TW" altLang="zh-TW" sz="2400" b="1" dirty="0" smtClean="0">
                <a:latin typeface="+mn-ea"/>
              </a:rPr>
              <a:t>二</a:t>
            </a:r>
            <a:r>
              <a:rPr lang="en-US" altLang="zh-TW" sz="2400" b="1" dirty="0" smtClean="0">
                <a:latin typeface="+mn-ea"/>
              </a:rPr>
              <a:t>) 1.</a:t>
            </a:r>
            <a:r>
              <a:rPr lang="zh-TW" altLang="zh-TW" sz="2400" b="1" dirty="0" smtClean="0">
                <a:latin typeface="+mn-ea"/>
              </a:rPr>
              <a:t>工作計畫（或建議書）：</a:t>
            </a:r>
          </a:p>
          <a:p>
            <a:pPr>
              <a:defRPr/>
            </a:pPr>
            <a:r>
              <a:rPr lang="en-US" altLang="zh-TW" sz="2400" b="1" dirty="0" smtClean="0">
                <a:latin typeface="+mn-ea"/>
              </a:rPr>
              <a:t>(1)</a:t>
            </a:r>
            <a:r>
              <a:rPr lang="zh-TW" altLang="zh-TW" sz="2400" b="1" dirty="0" smtClean="0">
                <a:solidFill>
                  <a:srgbClr val="0000FF"/>
                </a:solidFill>
                <a:latin typeface="+mn-ea"/>
              </a:rPr>
              <a:t>廠商應於得標後○○日（由機關於招標時載明；未載明者，</a:t>
            </a:r>
            <a:r>
              <a:rPr lang="en-US" altLang="zh-TW" sz="2400" b="1" dirty="0" smtClean="0">
                <a:solidFill>
                  <a:srgbClr val="0000FF"/>
                </a:solidFill>
                <a:latin typeface="+mn-ea"/>
              </a:rPr>
              <a:t>20</a:t>
            </a:r>
            <a:r>
              <a:rPr lang="zh-TW" altLang="zh-TW" sz="2400" b="1" dirty="0" smtClean="0">
                <a:solidFill>
                  <a:srgbClr val="0000FF"/>
                </a:solidFill>
                <a:latin typeface="+mn-ea"/>
              </a:rPr>
              <a:t>日）提出工作計畫（或建議書），說明履約範圍、目標、工作項目、各階段文件函送</a:t>
            </a:r>
            <a:r>
              <a:rPr lang="en-US" altLang="zh-TW" sz="2400" b="1" dirty="0" smtClean="0">
                <a:solidFill>
                  <a:srgbClr val="0000FF"/>
                </a:solidFill>
                <a:latin typeface="+mn-ea"/>
              </a:rPr>
              <a:t>…</a:t>
            </a:r>
            <a:r>
              <a:rPr lang="zh-TW" altLang="en-US" sz="2400" b="1" dirty="0" smtClean="0">
                <a:latin typeface="+mn-ea"/>
              </a:rPr>
              <a:t>。</a:t>
            </a:r>
            <a:endParaRPr lang="zh-TW" altLang="zh-TW" sz="2400" b="1" dirty="0" smtClean="0">
              <a:solidFill>
                <a:srgbClr val="0000FF"/>
              </a:solidFill>
              <a:latin typeface="+mn-ea"/>
            </a:endParaRPr>
          </a:p>
          <a:p>
            <a:pPr eaLnBrk="1" hangingPunct="1">
              <a:defRPr/>
            </a:pPr>
            <a:endParaRPr lang="en-US" altLang="zh-TW" sz="2400" b="1" dirty="0" smtClean="0">
              <a:latin typeface="標楷體" panose="03000509000000000000" pitchFamily="65" charset="-120"/>
            </a:endParaRPr>
          </a:p>
        </p:txBody>
      </p:sp>
      <p:sp>
        <p:nvSpPr>
          <p:cNvPr id="3" name="投影片編號版面配置區 2"/>
          <p:cNvSpPr>
            <a:spLocks noGrp="1"/>
          </p:cNvSpPr>
          <p:nvPr>
            <p:ph type="sldNum" sz="quarter" idx="12"/>
          </p:nvPr>
        </p:nvSpPr>
        <p:spPr/>
        <p:txBody>
          <a:bodyPr/>
          <a:lstStyle/>
          <a:p>
            <a:fld id="{1118FB7C-3051-423D-B140-B22D31D849CF}" type="slidenum">
              <a:rPr lang="zh-TW" altLang="en-US" smtClean="0"/>
              <a:pPr/>
              <a:t>235</a:t>
            </a:fld>
            <a:endParaRPr lang="zh-TW" altLang="en-US"/>
          </a:p>
        </p:txBody>
      </p:sp>
    </p:spTree>
    <p:extLst>
      <p:ext uri="{BB962C8B-B14F-4D97-AF65-F5344CB8AC3E}">
        <p14:creationId xmlns:p14="http://schemas.microsoft.com/office/powerpoint/2010/main" val="3785868551"/>
      </p:ext>
    </p:extLst>
  </p:cSld>
  <p:clrMapOvr>
    <a:masterClrMapping/>
  </p:clrMapOvr>
  <p:timing>
    <p:tnLst>
      <p:par>
        <p:cTn id="1" dur="indefinite" restart="never" nodeType="tmRoot"/>
      </p:par>
    </p:tnLst>
  </p:timing>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2"/>
          <p:cNvSpPr>
            <a:spLocks noGrp="1" noChangeArrowheads="1"/>
          </p:cNvSpPr>
          <p:nvPr>
            <p:ph type="title"/>
          </p:nvPr>
        </p:nvSpPr>
        <p:spPr>
          <a:xfrm>
            <a:off x="722313" y="404813"/>
            <a:ext cx="7772400" cy="863600"/>
          </a:xfrm>
          <a:solidFill>
            <a:srgbClr val="FFFF00"/>
          </a:solidFill>
        </p:spPr>
        <p:txBody>
          <a:bodyPr/>
          <a:lstStyle/>
          <a:p>
            <a:pPr algn="ctr"/>
            <a:r>
              <a:rPr lang="zh-TW" altLang="en-US" sz="4400" b="1" smtClean="0">
                <a:solidFill>
                  <a:srgbClr val="FF0000"/>
                </a:solidFill>
                <a:latin typeface="標楷體" panose="03000509000000000000" pitchFamily="65" charset="-120"/>
              </a:rPr>
              <a:t>工作小組成立時機</a:t>
            </a:r>
          </a:p>
        </p:txBody>
      </p:sp>
      <p:sp>
        <p:nvSpPr>
          <p:cNvPr id="141315" name="Rectangle 3"/>
          <p:cNvSpPr>
            <a:spLocks noGrp="1" noChangeArrowheads="1"/>
          </p:cNvSpPr>
          <p:nvPr>
            <p:ph type="body" idx="1"/>
          </p:nvPr>
        </p:nvSpPr>
        <p:spPr>
          <a:xfrm>
            <a:off x="395288" y="1268413"/>
            <a:ext cx="8569325" cy="5111750"/>
          </a:xfrm>
        </p:spPr>
        <p:txBody>
          <a:bodyPr>
            <a:normAutofit/>
          </a:bodyPr>
          <a:lstStyle/>
          <a:p>
            <a:pPr>
              <a:lnSpc>
                <a:spcPts val="2700"/>
              </a:lnSpc>
              <a:defRPr/>
            </a:pPr>
            <a:r>
              <a:rPr lang="zh-TW" altLang="zh-TW" sz="2400" b="1" dirty="0" smtClean="0">
                <a:latin typeface="+mn-ea"/>
              </a:rPr>
              <a:t>採購評選委員會組織準則第八條</a:t>
            </a:r>
            <a:r>
              <a:rPr lang="zh-TW" altLang="en-US" sz="2400" b="1" dirty="0" smtClean="0">
                <a:latin typeface="+mn-ea"/>
              </a:rPr>
              <a:t>：</a:t>
            </a:r>
            <a:r>
              <a:rPr lang="zh-TW" altLang="zh-TW" sz="2400" b="1" dirty="0" smtClean="0">
                <a:latin typeface="+mn-ea"/>
              </a:rPr>
              <a:t>　</a:t>
            </a:r>
          </a:p>
          <a:p>
            <a:pPr marL="457200" indent="-457200">
              <a:lnSpc>
                <a:spcPts val="2700"/>
              </a:lnSpc>
              <a:buFont typeface="+mj-lt"/>
              <a:buAutoNum type="arabicPeriod"/>
              <a:defRPr/>
            </a:pPr>
            <a:r>
              <a:rPr lang="zh-TW" altLang="zh-TW" sz="2400" b="1" dirty="0" smtClean="0">
                <a:latin typeface="+mn-ea"/>
              </a:rPr>
              <a:t>機關應於</a:t>
            </a:r>
            <a:r>
              <a:rPr lang="zh-TW" altLang="zh-TW" sz="2400" b="1" dirty="0" smtClean="0">
                <a:solidFill>
                  <a:srgbClr val="0000FF"/>
                </a:solidFill>
                <a:latin typeface="+mn-ea"/>
              </a:rPr>
              <a:t>本委員會成立</a:t>
            </a:r>
            <a:r>
              <a:rPr lang="zh-TW" altLang="zh-TW" sz="2400" b="1" dirty="0" smtClean="0">
                <a:latin typeface="+mn-ea"/>
              </a:rPr>
              <a:t>時，</a:t>
            </a:r>
            <a:r>
              <a:rPr lang="zh-TW" altLang="zh-TW" sz="2400" b="1" dirty="0" smtClean="0">
                <a:solidFill>
                  <a:srgbClr val="0000FF"/>
                </a:solidFill>
                <a:latin typeface="+mn-ea"/>
              </a:rPr>
              <a:t>一併成立三人以上之工作小組</a:t>
            </a:r>
            <a:r>
              <a:rPr lang="zh-TW" altLang="zh-TW" sz="2400" b="1" dirty="0" smtClean="0">
                <a:latin typeface="+mn-ea"/>
              </a:rPr>
              <a:t>，協助本委員會辦理與評選有關之作業，其成員由機關首長或其授權人員指定機關人員或專業人士擔任，</a:t>
            </a:r>
            <a:r>
              <a:rPr lang="zh-TW" altLang="zh-TW" sz="2400" b="1" dirty="0" smtClean="0">
                <a:solidFill>
                  <a:srgbClr val="0000FF"/>
                </a:solidFill>
                <a:latin typeface="+mn-ea"/>
              </a:rPr>
              <a:t>且至少應有一人具有採購專業人員資格。</a:t>
            </a:r>
            <a:endParaRPr lang="en-US" altLang="zh-TW" sz="2400" b="1" dirty="0" smtClean="0">
              <a:solidFill>
                <a:srgbClr val="0000FF"/>
              </a:solidFill>
              <a:latin typeface="+mn-ea"/>
            </a:endParaRPr>
          </a:p>
          <a:p>
            <a:pPr marL="457200" indent="-457200">
              <a:lnSpc>
                <a:spcPts val="2700"/>
              </a:lnSpc>
              <a:buFont typeface="+mj-lt"/>
              <a:buAutoNum type="arabicPeriod"/>
              <a:defRPr/>
            </a:pPr>
            <a:r>
              <a:rPr lang="zh-TW" altLang="zh-TW" sz="2400" b="1" dirty="0" smtClean="0">
                <a:latin typeface="+mn-ea"/>
              </a:rPr>
              <a:t>本委員會開會時，機關辦理評選作業之承辦人員應全程出席，</a:t>
            </a:r>
            <a:r>
              <a:rPr lang="zh-TW" altLang="zh-TW" sz="2400" b="1" dirty="0" smtClean="0">
                <a:solidFill>
                  <a:srgbClr val="FF0000"/>
                </a:solidFill>
                <a:latin typeface="+mn-ea"/>
              </a:rPr>
              <a:t>並得邀請有關機關人員</a:t>
            </a:r>
            <a:r>
              <a:rPr lang="zh-TW" altLang="zh-TW" sz="2400" b="1" dirty="0" smtClean="0">
                <a:latin typeface="+mn-ea"/>
              </a:rPr>
              <a:t>、學者或專家列席，協助評選。</a:t>
            </a:r>
            <a:endParaRPr lang="en-US" altLang="zh-TW" sz="2400" b="1" dirty="0" smtClean="0">
              <a:latin typeface="+mn-ea"/>
            </a:endParaRPr>
          </a:p>
          <a:p>
            <a:pPr marL="457200" indent="-457200">
              <a:lnSpc>
                <a:spcPts val="2700"/>
              </a:lnSpc>
              <a:buFont typeface="+mj-lt"/>
              <a:buAutoNum type="arabicPeriod"/>
              <a:defRPr/>
            </a:pPr>
            <a:r>
              <a:rPr lang="zh-TW" altLang="zh-TW" sz="2400" b="1" dirty="0" smtClean="0">
                <a:latin typeface="+mn-ea"/>
              </a:rPr>
              <a:t>前二項協助評選人員，均為無給職。</a:t>
            </a:r>
            <a:endParaRPr lang="en-US" altLang="zh-TW" sz="2400" b="1" dirty="0" smtClean="0">
              <a:latin typeface="+mn-ea"/>
            </a:endParaRPr>
          </a:p>
          <a:p>
            <a:pPr marL="457200" indent="-457200">
              <a:lnSpc>
                <a:spcPts val="2700"/>
              </a:lnSpc>
              <a:buFont typeface="+mj-lt"/>
              <a:buAutoNum type="arabicPeriod"/>
              <a:defRPr/>
            </a:pPr>
            <a:r>
              <a:rPr lang="zh-TW" altLang="zh-TW" sz="2400" b="1" dirty="0" smtClean="0">
                <a:solidFill>
                  <a:srgbClr val="FF0000"/>
                </a:solidFill>
                <a:latin typeface="+mn-ea"/>
              </a:rPr>
              <a:t>第一項及第二項協助評選人員之迴避，準用採購評選委員會審議規則第十四條規定。</a:t>
            </a:r>
            <a:endParaRPr lang="en-US" altLang="zh-TW" sz="2400" b="1" dirty="0" smtClean="0">
              <a:solidFill>
                <a:srgbClr val="FF0000"/>
              </a:solidFill>
              <a:latin typeface="+mn-ea"/>
            </a:endParaRPr>
          </a:p>
          <a:p>
            <a:pPr>
              <a:lnSpc>
                <a:spcPts val="2700"/>
              </a:lnSpc>
              <a:defRPr/>
            </a:pPr>
            <a:r>
              <a:rPr lang="en-US" altLang="zh-TW" sz="2400" b="1" dirty="0" smtClean="0">
                <a:solidFill>
                  <a:srgbClr val="7030A0"/>
                </a:solidFill>
                <a:latin typeface="+mn-ea"/>
              </a:rPr>
              <a:t>【</a:t>
            </a:r>
            <a:r>
              <a:rPr lang="zh-TW" altLang="en-US" sz="2400" b="1" dirty="0" smtClean="0">
                <a:solidFill>
                  <a:srgbClr val="7030A0"/>
                </a:solidFill>
                <a:latin typeface="+mn-ea"/>
              </a:rPr>
              <a:t>注意事項</a:t>
            </a:r>
            <a:r>
              <a:rPr lang="en-US" altLang="zh-TW" sz="2400" b="1" dirty="0" smtClean="0">
                <a:solidFill>
                  <a:srgbClr val="7030A0"/>
                </a:solidFill>
                <a:latin typeface="+mn-ea"/>
              </a:rPr>
              <a:t>】</a:t>
            </a:r>
            <a:r>
              <a:rPr lang="zh-TW" altLang="en-US" sz="2400" b="1" dirty="0" smtClean="0">
                <a:solidFill>
                  <a:srgbClr val="FF0000"/>
                </a:solidFill>
                <a:latin typeface="+mn-ea"/>
              </a:rPr>
              <a:t>工作小組成員不得同時擔任</a:t>
            </a:r>
            <a:r>
              <a:rPr lang="zh-TW" altLang="zh-TW" sz="2400" b="1" dirty="0" smtClean="0">
                <a:solidFill>
                  <a:srgbClr val="FF0000"/>
                </a:solidFill>
                <a:latin typeface="+mn-ea"/>
              </a:rPr>
              <a:t>採購評選</a:t>
            </a:r>
            <a:r>
              <a:rPr lang="zh-TW" altLang="en-US" sz="2400" b="1" dirty="0" smtClean="0">
                <a:solidFill>
                  <a:srgbClr val="FF0000"/>
                </a:solidFill>
                <a:latin typeface="+mn-ea"/>
              </a:rPr>
              <a:t>委員</a:t>
            </a:r>
            <a:r>
              <a:rPr lang="en-US" altLang="zh-TW" sz="2400" b="1" dirty="0" smtClean="0">
                <a:solidFill>
                  <a:srgbClr val="FF0000"/>
                </a:solidFill>
                <a:latin typeface="+mn-ea"/>
              </a:rPr>
              <a:t/>
            </a:r>
            <a:br>
              <a:rPr lang="en-US" altLang="zh-TW" sz="2400" b="1" dirty="0" smtClean="0">
                <a:solidFill>
                  <a:srgbClr val="FF0000"/>
                </a:solidFill>
                <a:latin typeface="+mn-ea"/>
              </a:rPr>
            </a:br>
            <a:r>
              <a:rPr lang="zh-TW" altLang="en-US" sz="2400" b="1" dirty="0" smtClean="0">
                <a:solidFill>
                  <a:srgbClr val="0000FF"/>
                </a:solidFill>
                <a:latin typeface="+mn-ea"/>
              </a:rPr>
              <a:t>「為避免角色衝突，工作小組成員不宜兼任評選委員。」</a:t>
            </a:r>
            <a:r>
              <a:rPr lang="en-US" altLang="zh-TW" sz="2400" b="1" dirty="0" smtClean="0">
                <a:solidFill>
                  <a:srgbClr val="0000FF"/>
                </a:solidFill>
                <a:latin typeface="+mn-ea"/>
              </a:rPr>
              <a:t/>
            </a:r>
            <a:br>
              <a:rPr lang="en-US" altLang="zh-TW" sz="2400" b="1" dirty="0" smtClean="0">
                <a:solidFill>
                  <a:srgbClr val="0000FF"/>
                </a:solidFill>
                <a:latin typeface="+mn-ea"/>
              </a:rPr>
            </a:br>
            <a:r>
              <a:rPr lang="zh-TW" altLang="en-US" sz="2400" b="1" dirty="0" smtClean="0">
                <a:latin typeface="+mn-ea"/>
              </a:rPr>
              <a:t>工程會</a:t>
            </a:r>
            <a:r>
              <a:rPr lang="en-US" altLang="zh-TW" sz="2400" b="1" dirty="0" smtClean="0">
                <a:latin typeface="+mn-ea"/>
              </a:rPr>
              <a:t>95</a:t>
            </a:r>
            <a:r>
              <a:rPr lang="zh-TW" altLang="en-US" sz="2400" b="1" dirty="0" smtClean="0">
                <a:latin typeface="+mn-ea"/>
              </a:rPr>
              <a:t>年</a:t>
            </a:r>
            <a:r>
              <a:rPr lang="en-US" altLang="zh-TW" sz="2400" b="1" dirty="0" smtClean="0">
                <a:latin typeface="+mn-ea"/>
              </a:rPr>
              <a:t>2</a:t>
            </a:r>
            <a:r>
              <a:rPr lang="zh-TW" altLang="en-US" sz="2400" b="1" dirty="0" smtClean="0">
                <a:latin typeface="+mn-ea"/>
              </a:rPr>
              <a:t>月</a:t>
            </a:r>
            <a:r>
              <a:rPr lang="en-US" altLang="zh-TW" sz="2400" b="1" dirty="0" smtClean="0">
                <a:latin typeface="+mn-ea"/>
              </a:rPr>
              <a:t>20</a:t>
            </a:r>
            <a:r>
              <a:rPr lang="zh-TW" altLang="en-US" sz="2400" b="1" dirty="0" smtClean="0">
                <a:latin typeface="+mn-ea"/>
              </a:rPr>
              <a:t>日工程企字第</a:t>
            </a:r>
            <a:r>
              <a:rPr lang="en-US" altLang="zh-TW" sz="2400" b="1" dirty="0" smtClean="0">
                <a:latin typeface="+mn-ea"/>
              </a:rPr>
              <a:t>09500060030</a:t>
            </a:r>
            <a:r>
              <a:rPr lang="zh-TW" altLang="en-US" sz="2400" b="1" dirty="0" smtClean="0">
                <a:latin typeface="+mn-ea"/>
              </a:rPr>
              <a:t>號函</a:t>
            </a:r>
            <a:endParaRPr lang="zh-TW" altLang="zh-TW" sz="2400" b="1" dirty="0" smtClean="0"/>
          </a:p>
        </p:txBody>
      </p:sp>
      <p:sp>
        <p:nvSpPr>
          <p:cNvPr id="3" name="投影片編號版面配置區 2"/>
          <p:cNvSpPr>
            <a:spLocks noGrp="1"/>
          </p:cNvSpPr>
          <p:nvPr>
            <p:ph type="sldNum" sz="quarter" idx="12"/>
          </p:nvPr>
        </p:nvSpPr>
        <p:spPr/>
        <p:txBody>
          <a:bodyPr/>
          <a:lstStyle/>
          <a:p>
            <a:fld id="{1118FB7C-3051-423D-B140-B22D31D849CF}" type="slidenum">
              <a:rPr lang="zh-TW" altLang="en-US" smtClean="0"/>
              <a:pPr/>
              <a:t>236</a:t>
            </a:fld>
            <a:endParaRPr lang="zh-TW" altLang="en-US"/>
          </a:p>
        </p:txBody>
      </p:sp>
    </p:spTree>
    <p:extLst>
      <p:ext uri="{BB962C8B-B14F-4D97-AF65-F5344CB8AC3E}">
        <p14:creationId xmlns:p14="http://schemas.microsoft.com/office/powerpoint/2010/main" val="817388298"/>
      </p:ext>
    </p:extLst>
  </p:cSld>
  <p:clrMapOvr>
    <a:masterClrMapping/>
  </p:clrMapOvr>
  <p:timing>
    <p:tnLst>
      <p:par>
        <p:cTn id="1" dur="indefinite" restart="never" nodeType="tmRoot"/>
      </p:par>
    </p:tnLst>
  </p:timing>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2"/>
          <p:cNvSpPr>
            <a:spLocks noGrp="1" noChangeArrowheads="1"/>
          </p:cNvSpPr>
          <p:nvPr>
            <p:ph type="title"/>
          </p:nvPr>
        </p:nvSpPr>
        <p:spPr>
          <a:xfrm>
            <a:off x="533400" y="228600"/>
            <a:ext cx="7772400" cy="823913"/>
          </a:xfrm>
        </p:spPr>
        <p:txBody>
          <a:bodyPr/>
          <a:lstStyle/>
          <a:p>
            <a:pPr algn="ctr"/>
            <a:r>
              <a:rPr lang="zh-TW" altLang="en-US" b="1" smtClean="0">
                <a:solidFill>
                  <a:srgbClr val="FF0000"/>
                </a:solidFill>
                <a:latin typeface="標楷體" panose="03000509000000000000" pitchFamily="65" charset="-120"/>
              </a:rPr>
              <a:t>工作小組之製作初審意見</a:t>
            </a:r>
            <a:r>
              <a:rPr lang="en-US" altLang="zh-TW" b="1" smtClean="0">
                <a:solidFill>
                  <a:srgbClr val="FF0000"/>
                </a:solidFill>
                <a:latin typeface="標楷體" panose="03000509000000000000" pitchFamily="65" charset="-120"/>
              </a:rPr>
              <a:t>1-1</a:t>
            </a:r>
            <a:endParaRPr lang="zh-TW" altLang="en-US" b="1" smtClean="0">
              <a:solidFill>
                <a:srgbClr val="FF0000"/>
              </a:solidFill>
              <a:latin typeface="標楷體" panose="03000509000000000000" pitchFamily="65" charset="-120"/>
            </a:endParaRPr>
          </a:p>
        </p:txBody>
      </p:sp>
      <p:sp>
        <p:nvSpPr>
          <p:cNvPr id="102403" name="Rectangle 3"/>
          <p:cNvSpPr>
            <a:spLocks noGrp="1" noChangeArrowheads="1"/>
          </p:cNvSpPr>
          <p:nvPr>
            <p:ph type="body" idx="1"/>
          </p:nvPr>
        </p:nvSpPr>
        <p:spPr>
          <a:xfrm>
            <a:off x="323850" y="1196975"/>
            <a:ext cx="8640763" cy="5111750"/>
          </a:xfrm>
        </p:spPr>
        <p:txBody>
          <a:bodyPr>
            <a:noAutofit/>
          </a:bodyPr>
          <a:lstStyle/>
          <a:p>
            <a:pPr>
              <a:defRPr/>
            </a:pPr>
            <a:r>
              <a:rPr lang="zh-TW" altLang="en-US" sz="2400" b="1" dirty="0" smtClean="0">
                <a:latin typeface="+mn-ea"/>
              </a:rPr>
              <a:t>採購評選委員會審議規則第三條：</a:t>
            </a:r>
            <a:r>
              <a:rPr lang="en-US" altLang="zh-TW" sz="2400" b="1" dirty="0" smtClean="0">
                <a:latin typeface="+mn-ea"/>
              </a:rPr>
              <a:t/>
            </a:r>
            <a:br>
              <a:rPr lang="en-US" altLang="zh-TW" sz="2400" b="1" dirty="0" smtClean="0">
                <a:latin typeface="+mn-ea"/>
              </a:rPr>
            </a:br>
            <a:r>
              <a:rPr lang="zh-TW" altLang="en-US" sz="2400" b="1" dirty="0" smtClean="0">
                <a:latin typeface="+mn-ea"/>
              </a:rPr>
              <a:t>機關成立之工作小組應依據評選項目或本委員會指定之項目，就受評廠商資料擬具初審意見，載明下列事項，連同廠商資料送本委員會供評選參考：</a:t>
            </a:r>
            <a:r>
              <a:rPr lang="en-US" altLang="zh-TW" sz="2400" b="1" dirty="0" smtClean="0">
                <a:latin typeface="+mn-ea"/>
              </a:rPr>
              <a:t>1.</a:t>
            </a:r>
            <a:r>
              <a:rPr lang="zh-TW" altLang="en-US" sz="2400" b="1" dirty="0" smtClean="0">
                <a:latin typeface="+mn-ea"/>
              </a:rPr>
              <a:t>採購案名稱。</a:t>
            </a:r>
            <a:r>
              <a:rPr lang="en-US" altLang="zh-TW" sz="2400" b="1" dirty="0" smtClean="0">
                <a:latin typeface="+mn-ea"/>
              </a:rPr>
              <a:t>2.</a:t>
            </a:r>
            <a:r>
              <a:rPr lang="zh-TW" altLang="en-US" sz="2400" b="1" dirty="0" smtClean="0">
                <a:latin typeface="+mn-ea"/>
              </a:rPr>
              <a:t>工作小組人員姓名、職稱及</a:t>
            </a:r>
            <a:r>
              <a:rPr lang="zh-TW" altLang="en-US" sz="2400" b="1" dirty="0" smtClean="0">
                <a:solidFill>
                  <a:srgbClr val="0000FF"/>
                </a:solidFill>
                <a:latin typeface="+mn-ea"/>
              </a:rPr>
              <a:t>專長</a:t>
            </a:r>
            <a:r>
              <a:rPr lang="zh-TW" altLang="en-US" sz="2400" b="1" dirty="0" smtClean="0">
                <a:latin typeface="+mn-ea"/>
              </a:rPr>
              <a:t>。</a:t>
            </a:r>
            <a:r>
              <a:rPr lang="en-US" altLang="zh-TW" sz="2400" b="1" dirty="0" smtClean="0">
                <a:latin typeface="+mn-ea"/>
              </a:rPr>
              <a:t>3.</a:t>
            </a:r>
            <a:r>
              <a:rPr lang="zh-TW" altLang="zh-TW" sz="2400" b="1" dirty="0" smtClean="0">
                <a:solidFill>
                  <a:srgbClr val="0000FF"/>
                </a:solidFill>
                <a:latin typeface="+mn-ea"/>
              </a:rPr>
              <a:t>受</a:t>
            </a:r>
            <a:r>
              <a:rPr lang="zh-TW" altLang="zh-TW" sz="2400" b="1" dirty="0">
                <a:solidFill>
                  <a:srgbClr val="0000FF"/>
                </a:solidFill>
                <a:latin typeface="+mn-ea"/>
              </a:rPr>
              <a:t>評廠商於各評選項目所報內容是否具可行性，並符合招標文件所定之目的、功能、需求、特性、標準、經費及期程等</a:t>
            </a:r>
            <a:r>
              <a:rPr lang="zh-TW" altLang="zh-TW" sz="2400" b="1" dirty="0" smtClean="0">
                <a:solidFill>
                  <a:srgbClr val="0000FF"/>
                </a:solidFill>
                <a:latin typeface="+mn-ea"/>
              </a:rPr>
              <a:t>。</a:t>
            </a:r>
            <a:r>
              <a:rPr lang="en-US" altLang="zh-TW" sz="2400" b="1" dirty="0">
                <a:latin typeface="+mn-ea"/>
              </a:rPr>
              <a:t>(110</a:t>
            </a:r>
            <a:r>
              <a:rPr lang="zh-TW" altLang="zh-TW" sz="2400" b="1" dirty="0">
                <a:latin typeface="+mn-ea"/>
              </a:rPr>
              <a:t>年</a:t>
            </a:r>
            <a:r>
              <a:rPr lang="en-US" altLang="zh-TW" sz="2400" b="1" dirty="0">
                <a:latin typeface="+mn-ea"/>
              </a:rPr>
              <a:t>11</a:t>
            </a:r>
            <a:r>
              <a:rPr lang="zh-TW" altLang="zh-TW" sz="2400" b="1" dirty="0">
                <a:latin typeface="+mn-ea"/>
              </a:rPr>
              <a:t>月</a:t>
            </a:r>
            <a:r>
              <a:rPr lang="en-US" altLang="zh-TW" sz="2400" b="1" dirty="0">
                <a:latin typeface="+mn-ea"/>
              </a:rPr>
              <a:t>4</a:t>
            </a:r>
            <a:r>
              <a:rPr lang="zh-TW" altLang="zh-TW" sz="2400" b="1" dirty="0">
                <a:latin typeface="+mn-ea"/>
              </a:rPr>
              <a:t>日工程企字第</a:t>
            </a:r>
            <a:r>
              <a:rPr lang="en-US" altLang="zh-TW" sz="2400" b="1" dirty="0">
                <a:latin typeface="+mn-ea"/>
              </a:rPr>
              <a:t>1100101895</a:t>
            </a:r>
            <a:r>
              <a:rPr lang="zh-TW" altLang="zh-TW" sz="2400" b="1" dirty="0">
                <a:latin typeface="+mn-ea"/>
              </a:rPr>
              <a:t>號令修正</a:t>
            </a:r>
            <a:r>
              <a:rPr lang="en-US" altLang="zh-TW" sz="2400" b="1" dirty="0" smtClean="0">
                <a:latin typeface="+mn-ea"/>
              </a:rPr>
              <a:t>)4.</a:t>
            </a:r>
            <a:r>
              <a:rPr lang="zh-TW" altLang="en-US" sz="2400" b="1" dirty="0" smtClean="0">
                <a:latin typeface="+mn-ea"/>
              </a:rPr>
              <a:t>受評廠商於各評選項目之</a:t>
            </a:r>
            <a:r>
              <a:rPr lang="zh-TW" altLang="en-US" sz="2400" b="1" dirty="0" smtClean="0">
                <a:solidFill>
                  <a:srgbClr val="0000FF"/>
                </a:solidFill>
                <a:latin typeface="+mn-ea"/>
              </a:rPr>
              <a:t>差異性</a:t>
            </a:r>
            <a:r>
              <a:rPr lang="zh-TW" altLang="en-US" sz="2400" b="1" dirty="0" smtClean="0">
                <a:latin typeface="+mn-ea"/>
              </a:rPr>
              <a:t>。</a:t>
            </a:r>
            <a:endParaRPr lang="en-US" altLang="zh-TW" sz="2400" b="1" dirty="0" smtClean="0">
              <a:latin typeface="+mn-ea"/>
            </a:endParaRPr>
          </a:p>
          <a:p>
            <a:pPr>
              <a:defRPr/>
            </a:pPr>
            <a:r>
              <a:rPr lang="en-US" altLang="zh-TW" sz="2400" b="1" dirty="0" smtClean="0">
                <a:latin typeface="+mn-ea"/>
              </a:rPr>
              <a:t>【</a:t>
            </a:r>
            <a:r>
              <a:rPr lang="zh-TW" altLang="en-US" sz="2400" b="1" dirty="0" smtClean="0">
                <a:latin typeface="+mn-ea"/>
              </a:rPr>
              <a:t>修正說明</a:t>
            </a:r>
            <a:r>
              <a:rPr lang="en-US" altLang="zh-TW" sz="2400" b="1" dirty="0" smtClean="0">
                <a:latin typeface="+mn-ea"/>
              </a:rPr>
              <a:t>】</a:t>
            </a:r>
            <a:r>
              <a:rPr lang="zh-TW" altLang="zh-TW" sz="2400" b="1" dirty="0" smtClean="0">
                <a:latin typeface="+mn-ea"/>
              </a:rPr>
              <a:t>修正第三款，考量評選委員辦理評選，係協助機關選出務實可行方案，</a:t>
            </a:r>
            <a:r>
              <a:rPr lang="zh-TW" altLang="zh-TW" sz="2400" b="1" dirty="0" smtClean="0">
                <a:solidFill>
                  <a:srgbClr val="0000FF"/>
                </a:solidFill>
                <a:latin typeface="+mn-ea"/>
              </a:rPr>
              <a:t>為利評選委員瞭解廠商服務建議書是否符合招標文件所定之目的</a:t>
            </a:r>
            <a:r>
              <a:rPr lang="en-US" altLang="zh-TW" sz="2400" b="1" dirty="0" smtClean="0">
                <a:solidFill>
                  <a:srgbClr val="0000FF"/>
                </a:solidFill>
                <a:latin typeface="+mn-ea"/>
              </a:rPr>
              <a:t>(</a:t>
            </a:r>
            <a:r>
              <a:rPr lang="zh-TW" altLang="zh-TW" sz="2400" b="1" dirty="0" smtClean="0">
                <a:solidFill>
                  <a:srgbClr val="0000FF"/>
                </a:solidFill>
                <a:latin typeface="+mn-ea"/>
              </a:rPr>
              <a:t>包括定位，例如一般性構造或地標性構造等</a:t>
            </a:r>
            <a:r>
              <a:rPr lang="en-US" altLang="zh-TW" sz="2400" b="1" dirty="0" smtClean="0">
                <a:solidFill>
                  <a:srgbClr val="0000FF"/>
                </a:solidFill>
                <a:latin typeface="+mn-ea"/>
              </a:rPr>
              <a:t>)</a:t>
            </a:r>
            <a:r>
              <a:rPr lang="zh-TW" altLang="zh-TW" sz="2400" b="1" dirty="0" smtClean="0">
                <a:solidFill>
                  <a:srgbClr val="0000FF"/>
                </a:solidFill>
                <a:latin typeface="+mn-ea"/>
              </a:rPr>
              <a:t>、功能、需求、特性、標準、經費、期程及其可行性</a:t>
            </a:r>
            <a:r>
              <a:rPr lang="zh-TW" altLang="zh-TW" sz="2400" b="1" dirty="0" smtClean="0">
                <a:latin typeface="+mn-ea"/>
              </a:rPr>
              <a:t>，爰定明工作小組初審意見應載明前開審查事項之審查結果，避免發生工作小組未詳實審查前開事項。</a:t>
            </a:r>
            <a:endParaRPr lang="zh-TW" altLang="en-US" sz="2400" b="1" dirty="0" smtClean="0">
              <a:latin typeface="+mn-ea"/>
            </a:endParaRPr>
          </a:p>
          <a:p>
            <a:pPr>
              <a:defRPr/>
            </a:pPr>
            <a:endParaRPr lang="en-US" altLang="zh-TW" sz="2400" b="1" dirty="0" smtClean="0">
              <a:solidFill>
                <a:srgbClr val="FF0000"/>
              </a:solidFill>
              <a:latin typeface="+mn-ea"/>
            </a:endParaRPr>
          </a:p>
        </p:txBody>
      </p:sp>
      <p:sp>
        <p:nvSpPr>
          <p:cNvPr id="3" name="投影片編號版面配置區 2"/>
          <p:cNvSpPr>
            <a:spLocks noGrp="1"/>
          </p:cNvSpPr>
          <p:nvPr>
            <p:ph type="sldNum" sz="quarter" idx="12"/>
          </p:nvPr>
        </p:nvSpPr>
        <p:spPr/>
        <p:txBody>
          <a:bodyPr/>
          <a:lstStyle/>
          <a:p>
            <a:fld id="{1118FB7C-3051-423D-B140-B22D31D849CF}" type="slidenum">
              <a:rPr lang="zh-TW" altLang="en-US" smtClean="0"/>
              <a:pPr/>
              <a:t>237</a:t>
            </a:fld>
            <a:endParaRPr lang="zh-TW" altLang="en-US"/>
          </a:p>
        </p:txBody>
      </p:sp>
    </p:spTree>
    <p:extLst>
      <p:ext uri="{BB962C8B-B14F-4D97-AF65-F5344CB8AC3E}">
        <p14:creationId xmlns:p14="http://schemas.microsoft.com/office/powerpoint/2010/main" val="2626795319"/>
      </p:ext>
    </p:extLst>
  </p:cSld>
  <p:clrMapOvr>
    <a:masterClrMapping/>
  </p:clrMapOvr>
  <p:timing>
    <p:tnLst>
      <p:par>
        <p:cTn id="1" dur="indefinite" restart="never" nodeType="tmRoot"/>
      </p:par>
    </p:tnLst>
  </p:timing>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Rectangle 2"/>
          <p:cNvSpPr>
            <a:spLocks noGrp="1" noChangeArrowheads="1"/>
          </p:cNvSpPr>
          <p:nvPr>
            <p:ph type="title"/>
          </p:nvPr>
        </p:nvSpPr>
        <p:spPr>
          <a:xfrm>
            <a:off x="533400" y="228600"/>
            <a:ext cx="7772400" cy="823913"/>
          </a:xfrm>
        </p:spPr>
        <p:txBody>
          <a:bodyPr/>
          <a:lstStyle/>
          <a:p>
            <a:pPr algn="ctr"/>
            <a:r>
              <a:rPr lang="zh-TW" altLang="en-US" b="1" smtClean="0">
                <a:solidFill>
                  <a:srgbClr val="FF0000"/>
                </a:solidFill>
                <a:latin typeface="標楷體" panose="03000509000000000000" pitchFamily="65" charset="-120"/>
              </a:rPr>
              <a:t>工作小組之製作初審意見</a:t>
            </a:r>
            <a:r>
              <a:rPr lang="en-US" altLang="zh-TW" b="1" smtClean="0">
                <a:solidFill>
                  <a:srgbClr val="FF0000"/>
                </a:solidFill>
                <a:latin typeface="標楷體" panose="03000509000000000000" pitchFamily="65" charset="-120"/>
              </a:rPr>
              <a:t>1-2</a:t>
            </a:r>
            <a:endParaRPr lang="zh-TW" altLang="en-US" b="1" smtClean="0">
              <a:solidFill>
                <a:srgbClr val="FF0000"/>
              </a:solidFill>
              <a:latin typeface="標楷體" panose="03000509000000000000" pitchFamily="65" charset="-120"/>
            </a:endParaRPr>
          </a:p>
        </p:txBody>
      </p:sp>
      <p:sp>
        <p:nvSpPr>
          <p:cNvPr id="102403" name="Rectangle 3"/>
          <p:cNvSpPr>
            <a:spLocks noGrp="1" noChangeArrowheads="1"/>
          </p:cNvSpPr>
          <p:nvPr>
            <p:ph type="body" idx="1"/>
          </p:nvPr>
        </p:nvSpPr>
        <p:spPr>
          <a:xfrm>
            <a:off x="323850" y="981075"/>
            <a:ext cx="8640763" cy="2808288"/>
          </a:xfrm>
        </p:spPr>
        <p:txBody>
          <a:bodyPr>
            <a:noAutofit/>
          </a:bodyPr>
          <a:lstStyle/>
          <a:p>
            <a:pPr>
              <a:lnSpc>
                <a:spcPts val="2800"/>
              </a:lnSpc>
              <a:defRPr/>
            </a:pPr>
            <a:r>
              <a:rPr lang="zh-TW" altLang="en-US" sz="2400" b="1" dirty="0" smtClean="0">
                <a:latin typeface="+mn-ea"/>
              </a:rPr>
              <a:t>採購評選委員會審議規則第三條：</a:t>
            </a:r>
            <a:r>
              <a:rPr lang="en-US" altLang="zh-TW" sz="2400" b="1" dirty="0" smtClean="0">
                <a:latin typeface="+mn-ea"/>
              </a:rPr>
              <a:t>…</a:t>
            </a:r>
            <a:br>
              <a:rPr lang="en-US" altLang="zh-TW" sz="2400" b="1" dirty="0" smtClean="0">
                <a:latin typeface="+mn-ea"/>
              </a:rPr>
            </a:br>
            <a:r>
              <a:rPr lang="en-US" altLang="zh-TW" sz="2400" b="1" dirty="0" smtClean="0">
                <a:latin typeface="+mn-ea"/>
              </a:rPr>
              <a:t>3.</a:t>
            </a:r>
            <a:r>
              <a:rPr lang="zh-TW" altLang="zh-TW" sz="2400" b="1" dirty="0" smtClean="0">
                <a:solidFill>
                  <a:srgbClr val="FF0000"/>
                </a:solidFill>
                <a:latin typeface="+mn-ea"/>
              </a:rPr>
              <a:t>受</a:t>
            </a:r>
            <a:r>
              <a:rPr lang="zh-TW" altLang="zh-TW" sz="2400" b="1" dirty="0">
                <a:solidFill>
                  <a:srgbClr val="FF0000"/>
                </a:solidFill>
                <a:latin typeface="+mn-ea"/>
              </a:rPr>
              <a:t>評廠商於各評選項目所報內容是否具可行性，並符合招標文件所定之目的、功能、需求、特性、標準、經費及期程等</a:t>
            </a:r>
            <a:r>
              <a:rPr lang="zh-TW" altLang="zh-TW" sz="2400" b="1" dirty="0" smtClean="0">
                <a:solidFill>
                  <a:srgbClr val="FF0000"/>
                </a:solidFill>
                <a:latin typeface="+mn-ea"/>
              </a:rPr>
              <a:t>。</a:t>
            </a:r>
            <a:r>
              <a:rPr lang="en-US" altLang="zh-TW" sz="2400" b="1" dirty="0">
                <a:latin typeface="+mn-ea"/>
              </a:rPr>
              <a:t>(110</a:t>
            </a:r>
            <a:r>
              <a:rPr lang="zh-TW" altLang="zh-TW" sz="2400" b="1" dirty="0">
                <a:latin typeface="+mn-ea"/>
              </a:rPr>
              <a:t>年</a:t>
            </a:r>
            <a:r>
              <a:rPr lang="en-US" altLang="zh-TW" sz="2400" b="1" dirty="0">
                <a:latin typeface="+mn-ea"/>
              </a:rPr>
              <a:t>11</a:t>
            </a:r>
            <a:r>
              <a:rPr lang="zh-TW" altLang="zh-TW" sz="2400" b="1" dirty="0">
                <a:latin typeface="+mn-ea"/>
              </a:rPr>
              <a:t>月</a:t>
            </a:r>
            <a:r>
              <a:rPr lang="en-US" altLang="zh-TW" sz="2400" b="1" dirty="0">
                <a:latin typeface="+mn-ea"/>
              </a:rPr>
              <a:t>4</a:t>
            </a:r>
            <a:r>
              <a:rPr lang="zh-TW" altLang="zh-TW" sz="2400" b="1" dirty="0">
                <a:latin typeface="+mn-ea"/>
              </a:rPr>
              <a:t>日工程企字第</a:t>
            </a:r>
            <a:r>
              <a:rPr lang="en-US" altLang="zh-TW" sz="2400" b="1" dirty="0">
                <a:latin typeface="+mn-ea"/>
              </a:rPr>
              <a:t>1100101895</a:t>
            </a:r>
            <a:r>
              <a:rPr lang="zh-TW" altLang="zh-TW" sz="2400" b="1" dirty="0">
                <a:latin typeface="+mn-ea"/>
              </a:rPr>
              <a:t>號令修正</a:t>
            </a:r>
            <a:r>
              <a:rPr lang="en-US" altLang="zh-TW" sz="2400" b="1" dirty="0" smtClean="0">
                <a:latin typeface="+mn-ea"/>
              </a:rPr>
              <a:t>)…</a:t>
            </a:r>
          </a:p>
          <a:p>
            <a:pPr>
              <a:lnSpc>
                <a:spcPts val="2800"/>
              </a:lnSpc>
              <a:defRPr/>
            </a:pPr>
            <a:r>
              <a:rPr lang="zh-TW" altLang="en-US" sz="2400" b="1" dirty="0" smtClean="0">
                <a:solidFill>
                  <a:srgbClr val="0000FF"/>
                </a:solidFill>
                <a:latin typeface="+mn-ea"/>
              </a:rPr>
              <a:t>範例：「○○」採購案工作小組初審意見表</a:t>
            </a:r>
            <a:r>
              <a:rPr lang="en-US" altLang="zh-TW" sz="2400" b="1" dirty="0" smtClean="0">
                <a:solidFill>
                  <a:srgbClr val="0000FF"/>
                </a:solidFill>
                <a:latin typeface="+mn-ea"/>
              </a:rPr>
              <a:t>…</a:t>
            </a:r>
            <a:r>
              <a:rPr lang="en-US" altLang="zh-TW" sz="2400" b="1" dirty="0" smtClean="0">
                <a:latin typeface="+mn-ea"/>
              </a:rPr>
              <a:t/>
            </a:r>
            <a:br>
              <a:rPr lang="en-US" altLang="zh-TW" sz="2400" b="1" dirty="0" smtClean="0">
                <a:latin typeface="+mn-ea"/>
              </a:rPr>
            </a:br>
            <a:r>
              <a:rPr lang="zh-TW" altLang="en-US" sz="2400" b="1" dirty="0" smtClean="0">
                <a:latin typeface="+mn-ea"/>
              </a:rPr>
              <a:t>三、</a:t>
            </a:r>
            <a:r>
              <a:rPr lang="zh-TW" altLang="en-US" sz="2400" b="1" dirty="0">
                <a:solidFill>
                  <a:srgbClr val="FF0000"/>
                </a:solidFill>
                <a:latin typeface="+mn-ea"/>
              </a:rPr>
              <a:t>受評廠商於各評選項目所報內容是否具可行性，並符合招標文件所定之目的、功能、需求、</a:t>
            </a:r>
            <a:r>
              <a:rPr lang="en-US" altLang="zh-TW" sz="2400" b="1" dirty="0">
                <a:solidFill>
                  <a:srgbClr val="FF0000"/>
                </a:solidFill>
                <a:latin typeface="+mn-ea"/>
              </a:rPr>
              <a:t>…</a:t>
            </a:r>
            <a:r>
              <a:rPr lang="zh-TW" altLang="en-US" sz="2400" b="1" dirty="0">
                <a:solidFill>
                  <a:srgbClr val="FF0000"/>
                </a:solidFill>
                <a:latin typeface="+mn-ea"/>
              </a:rPr>
              <a:t>及期程</a:t>
            </a:r>
            <a:r>
              <a:rPr lang="zh-TW" altLang="en-US" sz="2400" b="1" dirty="0" smtClean="0">
                <a:solidFill>
                  <a:srgbClr val="FF0000"/>
                </a:solidFill>
                <a:latin typeface="+mn-ea"/>
              </a:rPr>
              <a:t>：</a:t>
            </a:r>
            <a:endParaRPr lang="en-US" altLang="zh-TW" sz="2400" b="1" dirty="0" smtClean="0">
              <a:solidFill>
                <a:srgbClr val="FF0000"/>
              </a:solidFill>
              <a:latin typeface="+mn-ea"/>
            </a:endParaRPr>
          </a:p>
        </p:txBody>
      </p:sp>
      <p:graphicFrame>
        <p:nvGraphicFramePr>
          <p:cNvPr id="5" name="表格 4"/>
          <p:cNvGraphicFramePr>
            <a:graphicFrameLocks noGrp="1"/>
          </p:cNvGraphicFramePr>
          <p:nvPr/>
        </p:nvGraphicFramePr>
        <p:xfrm>
          <a:off x="395288" y="3789363"/>
          <a:ext cx="8229600" cy="2444750"/>
        </p:xfrm>
        <a:graphic>
          <a:graphicData uri="http://schemas.openxmlformats.org/drawingml/2006/table">
            <a:tbl>
              <a:tblPr/>
              <a:tblGrid>
                <a:gridCol w="2824798">
                  <a:extLst>
                    <a:ext uri="{9D8B030D-6E8A-4147-A177-3AD203B41FA5}">
                      <a16:colId xmlns:a16="http://schemas.microsoft.com/office/drawing/2014/main" xmlns="" val="1629408170"/>
                    </a:ext>
                  </a:extLst>
                </a:gridCol>
                <a:gridCol w="2903359">
                  <a:extLst>
                    <a:ext uri="{9D8B030D-6E8A-4147-A177-3AD203B41FA5}">
                      <a16:colId xmlns:a16="http://schemas.microsoft.com/office/drawing/2014/main" xmlns="" val="2212065945"/>
                    </a:ext>
                  </a:extLst>
                </a:gridCol>
                <a:gridCol w="2501443">
                  <a:extLst>
                    <a:ext uri="{9D8B030D-6E8A-4147-A177-3AD203B41FA5}">
                      <a16:colId xmlns:a16="http://schemas.microsoft.com/office/drawing/2014/main" xmlns="" val="424000430"/>
                    </a:ext>
                  </a:extLst>
                </a:gridCol>
              </a:tblGrid>
              <a:tr h="360021">
                <a:tc>
                  <a:txBody>
                    <a:bodyPr/>
                    <a:lstStyle/>
                    <a:p>
                      <a:pPr algn="ctr">
                        <a:lnSpc>
                          <a:spcPts val="2700"/>
                        </a:lnSpc>
                        <a:spcAft>
                          <a:spcPts val="0"/>
                        </a:spcAft>
                      </a:pPr>
                      <a:r>
                        <a:rPr lang="zh-TW" sz="2000" b="1" kern="100">
                          <a:effectLst/>
                          <a:latin typeface="+mj-ea"/>
                          <a:ea typeface="+mj-ea"/>
                        </a:rPr>
                        <a:t>○○公司</a:t>
                      </a:r>
                    </a:p>
                  </a:txBody>
                  <a:tcPr marL="15936" marR="159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100"/>
                        </a:lnSpc>
                        <a:spcAft>
                          <a:spcPts val="0"/>
                        </a:spcAft>
                      </a:pPr>
                      <a:r>
                        <a:rPr lang="zh-TW" sz="2000" b="1" kern="100">
                          <a:effectLst/>
                          <a:latin typeface="+mj-ea"/>
                          <a:ea typeface="+mj-ea"/>
                        </a:rPr>
                        <a:t>○○公司</a:t>
                      </a:r>
                    </a:p>
                  </a:txBody>
                  <a:tcPr marL="15936" marR="159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100"/>
                        </a:lnSpc>
                        <a:spcAft>
                          <a:spcPts val="0"/>
                        </a:spcAft>
                      </a:pPr>
                      <a:r>
                        <a:rPr lang="zh-TW" sz="2000" b="1" kern="100" dirty="0">
                          <a:effectLst/>
                          <a:latin typeface="+mj-ea"/>
                          <a:ea typeface="+mj-ea"/>
                        </a:rPr>
                        <a:t>○○公司</a:t>
                      </a:r>
                    </a:p>
                  </a:txBody>
                  <a:tcPr marL="15936" marR="159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709702569"/>
                  </a:ext>
                </a:extLst>
              </a:tr>
              <a:tr h="360021">
                <a:tc>
                  <a:txBody>
                    <a:bodyPr/>
                    <a:lstStyle/>
                    <a:p>
                      <a:pPr marL="0" marR="0" indent="0" algn="just" defTabSz="914400" rtl="0" eaLnBrk="1" fontAlgn="auto" latinLnBrk="0" hangingPunct="1">
                        <a:lnSpc>
                          <a:spcPts val="2700"/>
                        </a:lnSpc>
                        <a:spcBef>
                          <a:spcPts val="0"/>
                        </a:spcBef>
                        <a:spcAft>
                          <a:spcPts val="0"/>
                        </a:spcAft>
                        <a:buClrTx/>
                        <a:buSzTx/>
                        <a:buFontTx/>
                        <a:buNone/>
                        <a:tabLst/>
                        <a:defRPr/>
                      </a:pPr>
                      <a:r>
                        <a:rPr lang="zh-TW" altLang="zh-TW" sz="2000" b="1" kern="100" dirty="0" smtClean="0">
                          <a:effectLst/>
                          <a:latin typeface="+mj-ea"/>
                          <a:ea typeface="+mj-ea"/>
                        </a:rPr>
                        <a:t>（同</a:t>
                      </a:r>
                      <a:r>
                        <a:rPr lang="zh-TW" altLang="en-US" sz="2000" b="1" kern="100" dirty="0" smtClean="0">
                          <a:effectLst/>
                          <a:latin typeface="+mj-ea"/>
                          <a:ea typeface="+mj-ea"/>
                        </a:rPr>
                        <a:t>下</a:t>
                      </a:r>
                      <a:r>
                        <a:rPr lang="zh-TW" altLang="zh-TW" sz="2000" b="1" kern="100" dirty="0" smtClean="0">
                          <a:effectLst/>
                          <a:latin typeface="+mj-ea"/>
                          <a:ea typeface="+mj-ea"/>
                        </a:rPr>
                        <a:t>）</a:t>
                      </a:r>
                      <a:endParaRPr lang="zh-TW" sz="2000" b="1" kern="100" dirty="0">
                        <a:effectLst/>
                        <a:latin typeface="+mj-ea"/>
                        <a:ea typeface="+mj-ea"/>
                      </a:endParaRPr>
                    </a:p>
                  </a:txBody>
                  <a:tcPr marL="15936" marR="159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2100"/>
                        </a:lnSpc>
                        <a:spcAft>
                          <a:spcPts val="0"/>
                        </a:spcAft>
                      </a:pPr>
                      <a:r>
                        <a:rPr lang="zh-TW" sz="2000" b="1" kern="100" dirty="0">
                          <a:effectLst/>
                          <a:latin typeface="+mj-ea"/>
                          <a:ea typeface="+mj-ea"/>
                        </a:rPr>
                        <a:t>（</a:t>
                      </a:r>
                      <a:r>
                        <a:rPr lang="zh-TW" sz="2000" b="1" kern="100" dirty="0" smtClean="0">
                          <a:effectLst/>
                          <a:latin typeface="+mj-ea"/>
                          <a:ea typeface="+mj-ea"/>
                        </a:rPr>
                        <a:t>同</a:t>
                      </a:r>
                      <a:r>
                        <a:rPr lang="zh-TW" altLang="en-US" sz="2000" b="1" kern="100" dirty="0" smtClean="0">
                          <a:effectLst/>
                          <a:latin typeface="+mj-ea"/>
                          <a:ea typeface="+mj-ea"/>
                        </a:rPr>
                        <a:t>下</a:t>
                      </a:r>
                      <a:r>
                        <a:rPr lang="zh-TW" sz="2000" b="1" kern="100" dirty="0" smtClean="0">
                          <a:effectLst/>
                          <a:latin typeface="+mj-ea"/>
                          <a:ea typeface="+mj-ea"/>
                        </a:rPr>
                        <a:t>）</a:t>
                      </a:r>
                      <a:endParaRPr lang="zh-TW" sz="2000" b="1" kern="100" dirty="0">
                        <a:effectLst/>
                        <a:latin typeface="+mj-ea"/>
                        <a:ea typeface="+mj-ea"/>
                      </a:endParaRPr>
                    </a:p>
                  </a:txBody>
                  <a:tcPr marL="15936" marR="159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2100"/>
                        </a:lnSpc>
                        <a:spcAft>
                          <a:spcPts val="0"/>
                        </a:spcAft>
                      </a:pPr>
                      <a:r>
                        <a:rPr lang="zh-TW" sz="2000" b="1" kern="100" dirty="0">
                          <a:effectLst/>
                          <a:latin typeface="+mj-ea"/>
                          <a:ea typeface="+mj-ea"/>
                        </a:rPr>
                        <a:t>（</a:t>
                      </a:r>
                      <a:r>
                        <a:rPr lang="zh-TW" sz="2000" b="1" kern="100" dirty="0" smtClean="0">
                          <a:effectLst/>
                          <a:latin typeface="+mj-ea"/>
                          <a:ea typeface="+mj-ea"/>
                        </a:rPr>
                        <a:t>同</a:t>
                      </a:r>
                      <a:r>
                        <a:rPr lang="zh-TW" altLang="en-US" sz="2000" b="1" kern="100" dirty="0" smtClean="0">
                          <a:effectLst/>
                          <a:latin typeface="+mj-ea"/>
                          <a:ea typeface="+mj-ea"/>
                        </a:rPr>
                        <a:t>下</a:t>
                      </a:r>
                      <a:r>
                        <a:rPr lang="zh-TW" sz="2000" b="1" kern="100" dirty="0" smtClean="0">
                          <a:effectLst/>
                          <a:latin typeface="+mj-ea"/>
                          <a:ea typeface="+mj-ea"/>
                        </a:rPr>
                        <a:t>）</a:t>
                      </a:r>
                      <a:endParaRPr lang="zh-TW" sz="2000" b="1" kern="100" dirty="0">
                        <a:effectLst/>
                        <a:latin typeface="+mj-ea"/>
                        <a:ea typeface="+mj-ea"/>
                      </a:endParaRPr>
                    </a:p>
                  </a:txBody>
                  <a:tcPr marL="15936" marR="159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179462217"/>
                  </a:ext>
                </a:extLst>
              </a:tr>
              <a:tr h="1724708">
                <a:tc gridSpan="3">
                  <a:txBody>
                    <a:bodyPr/>
                    <a:lstStyle/>
                    <a:p>
                      <a:pPr algn="just">
                        <a:lnSpc>
                          <a:spcPts val="2700"/>
                        </a:lnSpc>
                        <a:spcAft>
                          <a:spcPts val="0"/>
                        </a:spcAft>
                      </a:pPr>
                      <a:r>
                        <a:rPr lang="zh-TW" altLang="zh-TW" sz="2000" b="1" kern="100" dirty="0" smtClean="0">
                          <a:effectLst/>
                          <a:latin typeface="+mj-ea"/>
                          <a:ea typeface="+mj-ea"/>
                        </a:rPr>
                        <a:t>（請依本案招標文件所載評選項目，審查廠商投標文件後填寫）</a:t>
                      </a:r>
                    </a:p>
                    <a:p>
                      <a:pPr algn="just">
                        <a:lnSpc>
                          <a:spcPts val="2700"/>
                        </a:lnSpc>
                        <a:spcAft>
                          <a:spcPts val="0"/>
                        </a:spcAft>
                      </a:pPr>
                      <a:r>
                        <a:rPr lang="zh-TW" altLang="zh-TW" sz="2000" b="1" kern="100" dirty="0" smtClean="0">
                          <a:effectLst/>
                          <a:latin typeface="+mj-ea"/>
                          <a:ea typeface="+mj-ea"/>
                        </a:rPr>
                        <a:t>（以本會訂定「建築物工程技術服務採購評選項目及配分權重範例」所列評選項目為例，說明「建議書及工作計畫內容」是否具可行性，「規劃設計之功能說明」是否符合招標文件所定之目的、功能、需求、特性、標準、經費及期程）</a:t>
                      </a:r>
                      <a:endParaRPr lang="zh-TW" sz="2000" b="1" kern="100" dirty="0">
                        <a:effectLst/>
                        <a:latin typeface="+mj-ea"/>
                        <a:ea typeface="+mj-ea"/>
                      </a:endParaRPr>
                    </a:p>
                  </a:txBody>
                  <a:tcPr marL="15936" marR="159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l">
                        <a:lnSpc>
                          <a:spcPts val="2100"/>
                        </a:lnSpc>
                        <a:spcAft>
                          <a:spcPts val="0"/>
                        </a:spcAft>
                      </a:pPr>
                      <a:endParaRPr lang="zh-TW" sz="1300" kern="100" dirty="0">
                        <a:effectLst/>
                        <a:latin typeface="Times New Roman" panose="02020603050405020304" pitchFamily="18" charset="0"/>
                        <a:ea typeface="標楷體" panose="03000509000000000000" pitchFamily="65" charset="-120"/>
                      </a:endParaRPr>
                    </a:p>
                  </a:txBody>
                  <a:tcPr marL="15936" marR="159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l">
                        <a:lnSpc>
                          <a:spcPts val="2100"/>
                        </a:lnSpc>
                        <a:spcAft>
                          <a:spcPts val="0"/>
                        </a:spcAft>
                      </a:pPr>
                      <a:endParaRPr lang="zh-TW" sz="1300" kern="100" dirty="0">
                        <a:effectLst/>
                        <a:latin typeface="Times New Roman" panose="02020603050405020304" pitchFamily="18" charset="0"/>
                        <a:ea typeface="標楷體" panose="03000509000000000000" pitchFamily="65" charset="-120"/>
                      </a:endParaRPr>
                    </a:p>
                  </a:txBody>
                  <a:tcPr marL="15936" marR="159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533612546"/>
                  </a:ext>
                </a:extLst>
              </a:tr>
            </a:tbl>
          </a:graphicData>
        </a:graphic>
      </p:graphicFrame>
      <p:sp>
        <p:nvSpPr>
          <p:cNvPr id="3" name="投影片編號版面配置區 2"/>
          <p:cNvSpPr>
            <a:spLocks noGrp="1"/>
          </p:cNvSpPr>
          <p:nvPr>
            <p:ph type="sldNum" sz="quarter" idx="12"/>
          </p:nvPr>
        </p:nvSpPr>
        <p:spPr/>
        <p:txBody>
          <a:bodyPr/>
          <a:lstStyle/>
          <a:p>
            <a:fld id="{1118FB7C-3051-423D-B140-B22D31D849CF}" type="slidenum">
              <a:rPr lang="zh-TW" altLang="en-US" smtClean="0"/>
              <a:pPr/>
              <a:t>238</a:t>
            </a:fld>
            <a:endParaRPr lang="zh-TW" altLang="en-US"/>
          </a:p>
        </p:txBody>
      </p:sp>
    </p:spTree>
    <p:extLst>
      <p:ext uri="{BB962C8B-B14F-4D97-AF65-F5344CB8AC3E}">
        <p14:creationId xmlns:p14="http://schemas.microsoft.com/office/powerpoint/2010/main" val="3703078580"/>
      </p:ext>
    </p:extLst>
  </p:cSld>
  <p:clrMapOvr>
    <a:masterClrMapping/>
  </p:clrMapOvr>
  <p:timing>
    <p:tnLst>
      <p:par>
        <p:cTn id="1" dur="indefinite" restart="never" nodeType="tmRoot"/>
      </p:par>
    </p:tnLst>
  </p:timing>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2"/>
          <p:cNvSpPr>
            <a:spLocks noGrp="1" noChangeArrowheads="1"/>
          </p:cNvSpPr>
          <p:nvPr>
            <p:ph type="title"/>
          </p:nvPr>
        </p:nvSpPr>
        <p:spPr>
          <a:xfrm>
            <a:off x="533400" y="228600"/>
            <a:ext cx="7772400" cy="823913"/>
          </a:xfrm>
        </p:spPr>
        <p:txBody>
          <a:bodyPr/>
          <a:lstStyle/>
          <a:p>
            <a:pPr algn="ctr"/>
            <a:r>
              <a:rPr lang="zh-TW" altLang="en-US" b="1" smtClean="0">
                <a:solidFill>
                  <a:srgbClr val="FF0000"/>
                </a:solidFill>
                <a:latin typeface="標楷體" panose="03000509000000000000" pitchFamily="65" charset="-120"/>
              </a:rPr>
              <a:t>工作小組之製作初審意見</a:t>
            </a:r>
            <a:r>
              <a:rPr lang="en-US" altLang="zh-TW" b="1" smtClean="0">
                <a:solidFill>
                  <a:srgbClr val="FF0000"/>
                </a:solidFill>
                <a:latin typeface="標楷體" panose="03000509000000000000" pitchFamily="65" charset="-120"/>
              </a:rPr>
              <a:t>1-3</a:t>
            </a:r>
            <a:endParaRPr lang="zh-TW" altLang="en-US" b="1" smtClean="0">
              <a:solidFill>
                <a:srgbClr val="FF0000"/>
              </a:solidFill>
              <a:latin typeface="標楷體" panose="03000509000000000000" pitchFamily="65" charset="-120"/>
            </a:endParaRPr>
          </a:p>
        </p:txBody>
      </p:sp>
      <p:sp>
        <p:nvSpPr>
          <p:cNvPr id="102403" name="Rectangle 3"/>
          <p:cNvSpPr>
            <a:spLocks noGrp="1" noChangeArrowheads="1"/>
          </p:cNvSpPr>
          <p:nvPr>
            <p:ph type="body" idx="1"/>
          </p:nvPr>
        </p:nvSpPr>
        <p:spPr>
          <a:xfrm>
            <a:off x="323850" y="1196975"/>
            <a:ext cx="8640763" cy="1295400"/>
          </a:xfrm>
        </p:spPr>
        <p:txBody>
          <a:bodyPr>
            <a:noAutofit/>
          </a:bodyPr>
          <a:lstStyle/>
          <a:p>
            <a:pPr>
              <a:lnSpc>
                <a:spcPts val="2800"/>
              </a:lnSpc>
              <a:defRPr/>
            </a:pPr>
            <a:r>
              <a:rPr lang="zh-TW" altLang="en-US" sz="2400" b="1" dirty="0" smtClean="0">
                <a:solidFill>
                  <a:srgbClr val="0000FF"/>
                </a:solidFill>
                <a:latin typeface="+mn-ea"/>
              </a:rPr>
              <a:t>範例：「○○」採購案工作小組初審意見表</a:t>
            </a:r>
            <a:r>
              <a:rPr lang="en-US" altLang="zh-TW" sz="2400" b="1" dirty="0" smtClean="0">
                <a:solidFill>
                  <a:srgbClr val="0000FF"/>
                </a:solidFill>
                <a:latin typeface="+mn-ea"/>
              </a:rPr>
              <a:t>…</a:t>
            </a:r>
            <a:r>
              <a:rPr lang="en-US" altLang="zh-TW" sz="2400" b="1" dirty="0" smtClean="0">
                <a:latin typeface="+mn-ea"/>
              </a:rPr>
              <a:t/>
            </a:r>
            <a:br>
              <a:rPr lang="en-US" altLang="zh-TW" sz="2400" b="1" dirty="0" smtClean="0">
                <a:latin typeface="+mn-ea"/>
              </a:rPr>
            </a:br>
            <a:r>
              <a:rPr lang="zh-TW" altLang="en-US" sz="2400" b="1" dirty="0" smtClean="0">
                <a:latin typeface="+mn-ea"/>
              </a:rPr>
              <a:t>四、</a:t>
            </a:r>
            <a:r>
              <a:rPr lang="zh-TW" altLang="en-US" sz="2400" b="1" dirty="0">
                <a:solidFill>
                  <a:srgbClr val="FF0000"/>
                </a:solidFill>
                <a:latin typeface="+mn-ea"/>
              </a:rPr>
              <a:t>受評廠商於各評選項目之差異</a:t>
            </a:r>
            <a:r>
              <a:rPr lang="zh-TW" altLang="en-US" sz="2400" b="1" dirty="0" smtClean="0">
                <a:solidFill>
                  <a:srgbClr val="FF0000"/>
                </a:solidFill>
                <a:latin typeface="+mn-ea"/>
              </a:rPr>
              <a:t>性：</a:t>
            </a:r>
            <a:r>
              <a:rPr lang="en-US" altLang="zh-TW" sz="2400" b="1" dirty="0" smtClean="0">
                <a:solidFill>
                  <a:srgbClr val="FF0000"/>
                </a:solidFill>
                <a:latin typeface="+mn-ea"/>
              </a:rPr>
              <a:t/>
            </a:r>
            <a:br>
              <a:rPr lang="en-US" altLang="zh-TW" sz="2400" b="1" dirty="0" smtClean="0">
                <a:solidFill>
                  <a:srgbClr val="FF0000"/>
                </a:solidFill>
                <a:latin typeface="+mn-ea"/>
              </a:rPr>
            </a:br>
            <a:r>
              <a:rPr lang="en-US" altLang="zh-TW" sz="2400" b="1" dirty="0" smtClean="0">
                <a:solidFill>
                  <a:srgbClr val="FF0000"/>
                </a:solidFill>
                <a:latin typeface="+mn-ea"/>
              </a:rPr>
              <a:t>(</a:t>
            </a:r>
            <a:r>
              <a:rPr lang="zh-TW" altLang="en-US" sz="2400" b="1" dirty="0">
                <a:solidFill>
                  <a:srgbClr val="FF0000"/>
                </a:solidFill>
                <a:latin typeface="+mn-ea"/>
              </a:rPr>
              <a:t>請依個別</a:t>
            </a:r>
            <a:r>
              <a:rPr lang="zh-TW" altLang="en-US" sz="2400" b="1" dirty="0" smtClean="0">
                <a:solidFill>
                  <a:srgbClr val="FF0000"/>
                </a:solidFill>
                <a:latin typeface="+mn-ea"/>
              </a:rPr>
              <a:t>廠商間之差異情形</a:t>
            </a:r>
            <a:r>
              <a:rPr lang="zh-TW" altLang="en-US" sz="2400" b="1" dirty="0">
                <a:solidFill>
                  <a:srgbClr val="FF0000"/>
                </a:solidFill>
                <a:latin typeface="+mn-ea"/>
              </a:rPr>
              <a:t>說明</a:t>
            </a:r>
            <a:r>
              <a:rPr lang="en-US" altLang="zh-TW" sz="2400" b="1" dirty="0">
                <a:solidFill>
                  <a:srgbClr val="FF0000"/>
                </a:solidFill>
                <a:latin typeface="+mn-ea"/>
              </a:rPr>
              <a:t>)</a:t>
            </a:r>
            <a:endParaRPr lang="en-US" altLang="zh-TW" sz="2400" b="1" dirty="0" smtClean="0">
              <a:solidFill>
                <a:srgbClr val="FF0000"/>
              </a:solidFill>
              <a:latin typeface="+mn-ea"/>
            </a:endParaRPr>
          </a:p>
        </p:txBody>
      </p:sp>
      <p:graphicFrame>
        <p:nvGraphicFramePr>
          <p:cNvPr id="3" name="表格 2"/>
          <p:cNvGraphicFramePr>
            <a:graphicFrameLocks noGrp="1"/>
          </p:cNvGraphicFramePr>
          <p:nvPr/>
        </p:nvGraphicFramePr>
        <p:xfrm>
          <a:off x="533400" y="2492375"/>
          <a:ext cx="8215313" cy="3625850"/>
        </p:xfrm>
        <a:graphic>
          <a:graphicData uri="http://schemas.openxmlformats.org/drawingml/2006/table">
            <a:tbl>
              <a:tblPr/>
              <a:tblGrid>
                <a:gridCol w="1661371">
                  <a:extLst>
                    <a:ext uri="{9D8B030D-6E8A-4147-A177-3AD203B41FA5}">
                      <a16:colId xmlns:a16="http://schemas.microsoft.com/office/drawing/2014/main" xmlns="" val="2114693137"/>
                    </a:ext>
                  </a:extLst>
                </a:gridCol>
                <a:gridCol w="1554420">
                  <a:extLst>
                    <a:ext uri="{9D8B030D-6E8A-4147-A177-3AD203B41FA5}">
                      <a16:colId xmlns:a16="http://schemas.microsoft.com/office/drawing/2014/main" xmlns="" val="757559620"/>
                    </a:ext>
                  </a:extLst>
                </a:gridCol>
                <a:gridCol w="1272539">
                  <a:extLst>
                    <a:ext uri="{9D8B030D-6E8A-4147-A177-3AD203B41FA5}">
                      <a16:colId xmlns:a16="http://schemas.microsoft.com/office/drawing/2014/main" xmlns="" val="3738742476"/>
                    </a:ext>
                  </a:extLst>
                </a:gridCol>
                <a:gridCol w="1156525">
                  <a:extLst>
                    <a:ext uri="{9D8B030D-6E8A-4147-A177-3AD203B41FA5}">
                      <a16:colId xmlns:a16="http://schemas.microsoft.com/office/drawing/2014/main" xmlns="" val="2661761290"/>
                    </a:ext>
                  </a:extLst>
                </a:gridCol>
                <a:gridCol w="1285229">
                  <a:extLst>
                    <a:ext uri="{9D8B030D-6E8A-4147-A177-3AD203B41FA5}">
                      <a16:colId xmlns:a16="http://schemas.microsoft.com/office/drawing/2014/main" xmlns="" val="2106765284"/>
                    </a:ext>
                  </a:extLst>
                </a:gridCol>
                <a:gridCol w="1285229">
                  <a:extLst>
                    <a:ext uri="{9D8B030D-6E8A-4147-A177-3AD203B41FA5}">
                      <a16:colId xmlns:a16="http://schemas.microsoft.com/office/drawing/2014/main" xmlns="" val="673998457"/>
                    </a:ext>
                  </a:extLst>
                </a:gridCol>
              </a:tblGrid>
              <a:tr h="745088">
                <a:tc gridSpan="2">
                  <a:txBody>
                    <a:bodyPr/>
                    <a:lstStyle/>
                    <a:p>
                      <a:pPr algn="ctr">
                        <a:spcAft>
                          <a:spcPts val="0"/>
                        </a:spcAft>
                      </a:pPr>
                      <a:r>
                        <a:rPr lang="zh-TW" sz="1800" b="1" kern="15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評選項目</a:t>
                      </a:r>
                      <a:endParaRPr lang="zh-TW" sz="1200" b="1"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0962" marR="60962" marT="95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TW" altLang="en-US"/>
                    </a:p>
                  </a:txBody>
                  <a:tcPr/>
                </a:tc>
                <a:tc rowSpan="2">
                  <a:txBody>
                    <a:bodyPr/>
                    <a:lstStyle/>
                    <a:p>
                      <a:pPr algn="ctr">
                        <a:spcAft>
                          <a:spcPts val="0"/>
                        </a:spcAft>
                      </a:pPr>
                      <a:r>
                        <a:rPr lang="en-US" sz="1800" b="1" kern="15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1.</a:t>
                      </a:r>
                      <a:r>
                        <a:rPr lang="zh-TW" sz="1800" b="1" kern="15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廠商</a:t>
                      </a:r>
                      <a:endParaRPr lang="zh-TW" sz="1200" b="1" kern="100" dirty="0">
                        <a:effectLst/>
                        <a:latin typeface="Calibri" panose="020F0502020204030204" pitchFamily="34" charset="0"/>
                        <a:ea typeface="新細明體" panose="02020500000000000000" pitchFamily="18" charset="-120"/>
                        <a:cs typeface="Times New Roman" panose="02020603050405020304" pitchFamily="18" charset="0"/>
                      </a:endParaRPr>
                    </a:p>
                    <a:p>
                      <a:pPr algn="ctr">
                        <a:spcAft>
                          <a:spcPts val="0"/>
                        </a:spcAft>
                      </a:pPr>
                      <a:r>
                        <a:rPr lang="zh-TW" sz="1800" b="1" kern="15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a:t>
                      </a:r>
                      <a:endParaRPr lang="zh-TW" sz="1200" b="1"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0962" marR="60962" marT="95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spcAft>
                          <a:spcPts val="0"/>
                        </a:spcAft>
                      </a:pPr>
                      <a:r>
                        <a:rPr lang="en-US" sz="1800" b="1" kern="15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2.</a:t>
                      </a:r>
                      <a:r>
                        <a:rPr lang="zh-TW" sz="1800" b="1" kern="15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廠商</a:t>
                      </a:r>
                      <a:endParaRPr lang="zh-TW" sz="1200" b="1" kern="100">
                        <a:effectLst/>
                        <a:latin typeface="Calibri" panose="020F0502020204030204" pitchFamily="34" charset="0"/>
                        <a:ea typeface="新細明體" panose="02020500000000000000" pitchFamily="18" charset="-120"/>
                        <a:cs typeface="Times New Roman" panose="02020603050405020304" pitchFamily="18" charset="0"/>
                      </a:endParaRPr>
                    </a:p>
                    <a:p>
                      <a:pPr algn="ctr">
                        <a:spcAft>
                          <a:spcPts val="0"/>
                        </a:spcAft>
                      </a:pPr>
                      <a:r>
                        <a:rPr lang="zh-TW" sz="1800" b="1" kern="15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a:t>
                      </a:r>
                      <a:endParaRPr lang="zh-TW" sz="1200" b="1"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0962" marR="60962" marT="95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spcAft>
                          <a:spcPts val="0"/>
                        </a:spcAft>
                      </a:pPr>
                      <a:r>
                        <a:rPr lang="en-US" sz="1800" b="1" kern="15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3.</a:t>
                      </a:r>
                      <a:r>
                        <a:rPr lang="zh-TW" sz="1800" b="1" kern="15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廠商</a:t>
                      </a:r>
                      <a:endParaRPr lang="zh-TW" sz="1200" b="1" kern="100">
                        <a:effectLst/>
                        <a:latin typeface="Calibri" panose="020F0502020204030204" pitchFamily="34" charset="0"/>
                        <a:ea typeface="新細明體" panose="02020500000000000000" pitchFamily="18" charset="-120"/>
                        <a:cs typeface="Times New Roman" panose="02020603050405020304" pitchFamily="18" charset="0"/>
                      </a:endParaRPr>
                    </a:p>
                    <a:p>
                      <a:pPr algn="ctr">
                        <a:spcAft>
                          <a:spcPts val="0"/>
                        </a:spcAft>
                      </a:pPr>
                      <a:r>
                        <a:rPr lang="zh-TW" sz="1800" b="1" kern="15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a:t>
                      </a:r>
                      <a:endParaRPr lang="zh-TW" sz="1200" b="1"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0962" marR="60962" marT="95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spcAft>
                          <a:spcPts val="0"/>
                        </a:spcAft>
                      </a:pPr>
                      <a:r>
                        <a:rPr lang="zh-TW" sz="1800" b="1" kern="15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備註</a:t>
                      </a:r>
                      <a:endParaRPr lang="zh-TW" sz="1200" b="1"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0962" marR="60962" marT="95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278876191"/>
                  </a:ext>
                </a:extLst>
              </a:tr>
              <a:tr h="745088">
                <a:tc>
                  <a:txBody>
                    <a:bodyPr/>
                    <a:lstStyle/>
                    <a:p>
                      <a:pPr algn="ctr">
                        <a:spcAft>
                          <a:spcPts val="0"/>
                        </a:spcAft>
                      </a:pPr>
                      <a:r>
                        <a:rPr lang="zh-TW" sz="1800" b="1" kern="15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主項</a:t>
                      </a:r>
                      <a:endParaRPr lang="zh-TW" sz="1200" b="1"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0962" marR="60962" marT="95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TW" sz="1800" b="1" kern="15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子項</a:t>
                      </a:r>
                      <a:endParaRPr lang="zh-TW" sz="1200" b="1"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0962" marR="60962" marT="95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xmlns="" val="1966776444"/>
                  </a:ext>
                </a:extLst>
              </a:tr>
              <a:tr h="495742">
                <a:tc rowSpan="2">
                  <a:txBody>
                    <a:bodyPr/>
                    <a:lstStyle/>
                    <a:p>
                      <a:pPr algn="ctr">
                        <a:spcAft>
                          <a:spcPts val="0"/>
                        </a:spcAft>
                      </a:pPr>
                      <a:r>
                        <a:rPr lang="en-US" sz="1800" b="1" kern="15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1.</a:t>
                      </a:r>
                      <a:r>
                        <a:rPr lang="zh-TW" sz="1800" b="1" kern="15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a:t>
                      </a:r>
                      <a:endParaRPr lang="zh-TW" sz="1200" b="1"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0962" marR="60962" marT="95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b="1" kern="15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1-1</a:t>
                      </a:r>
                      <a:r>
                        <a:rPr lang="zh-TW" sz="1800" b="1" kern="15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a:t>
                      </a:r>
                      <a:endParaRPr lang="zh-TW" sz="1200" b="1"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0962" marR="60962" marT="95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zh-TW" sz="1200" b="1" kern="100">
                        <a:effectLst/>
                        <a:latin typeface="Calibri" panose="020F0502020204030204" pitchFamily="34" charset="0"/>
                        <a:cs typeface="Times New Roman" panose="02020603050405020304" pitchFamily="18" charset="0"/>
                      </a:endParaRPr>
                    </a:p>
                  </a:txBody>
                  <a:tcPr marL="60962" marR="60962" marT="95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zh-TW" sz="1200" b="1" kern="100">
                        <a:effectLst/>
                        <a:latin typeface="Calibri" panose="020F0502020204030204" pitchFamily="34" charset="0"/>
                        <a:cs typeface="Times New Roman" panose="02020603050405020304" pitchFamily="18" charset="0"/>
                      </a:endParaRPr>
                    </a:p>
                  </a:txBody>
                  <a:tcPr marL="60962" marR="60962" marT="95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zh-TW" sz="1200" b="1" kern="100">
                        <a:effectLst/>
                        <a:latin typeface="Calibri" panose="020F0502020204030204" pitchFamily="34" charset="0"/>
                        <a:cs typeface="Times New Roman" panose="02020603050405020304" pitchFamily="18" charset="0"/>
                      </a:endParaRPr>
                    </a:p>
                  </a:txBody>
                  <a:tcPr marL="60962" marR="60962" marT="95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zh-TW" sz="1200" b="1" kern="100">
                        <a:effectLst/>
                        <a:latin typeface="Calibri" panose="020F0502020204030204" pitchFamily="34" charset="0"/>
                        <a:cs typeface="Times New Roman" panose="02020603050405020304" pitchFamily="18" charset="0"/>
                      </a:endParaRPr>
                    </a:p>
                  </a:txBody>
                  <a:tcPr marL="60962" marR="60962" marT="95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3644542"/>
                  </a:ext>
                </a:extLst>
              </a:tr>
              <a:tr h="546644">
                <a:tc vMerge="1">
                  <a:txBody>
                    <a:bodyPr/>
                    <a:lstStyle/>
                    <a:p>
                      <a:endParaRPr lang="zh-TW" altLang="en-US"/>
                    </a:p>
                  </a:txBody>
                  <a:tcPr/>
                </a:tc>
                <a:tc>
                  <a:txBody>
                    <a:bodyPr/>
                    <a:lstStyle/>
                    <a:p>
                      <a:pPr algn="ctr">
                        <a:spcAft>
                          <a:spcPts val="0"/>
                        </a:spcAft>
                      </a:pPr>
                      <a:r>
                        <a:rPr lang="en-US" sz="1800" b="1" kern="15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1-2</a:t>
                      </a:r>
                      <a:r>
                        <a:rPr lang="zh-TW" sz="1800" b="1" kern="15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a:t>
                      </a:r>
                      <a:endParaRPr lang="zh-TW" sz="1200" b="1"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0962" marR="60962" marT="95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zh-TW" sz="1200" b="1" kern="100">
                        <a:effectLst/>
                        <a:latin typeface="Calibri" panose="020F0502020204030204" pitchFamily="34" charset="0"/>
                        <a:cs typeface="Times New Roman" panose="02020603050405020304" pitchFamily="18" charset="0"/>
                      </a:endParaRPr>
                    </a:p>
                  </a:txBody>
                  <a:tcPr marL="60962" marR="60962" marT="95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zh-TW" sz="1200" b="1" kern="100">
                        <a:effectLst/>
                        <a:latin typeface="Calibri" panose="020F0502020204030204" pitchFamily="34" charset="0"/>
                        <a:cs typeface="Times New Roman" panose="02020603050405020304" pitchFamily="18" charset="0"/>
                      </a:endParaRPr>
                    </a:p>
                  </a:txBody>
                  <a:tcPr marL="60962" marR="60962" marT="95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zh-TW" sz="1200" b="1" kern="100">
                        <a:effectLst/>
                        <a:latin typeface="Calibri" panose="020F0502020204030204" pitchFamily="34" charset="0"/>
                        <a:cs typeface="Times New Roman" panose="02020603050405020304" pitchFamily="18" charset="0"/>
                      </a:endParaRPr>
                    </a:p>
                  </a:txBody>
                  <a:tcPr marL="60962" marR="60962" marT="95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zh-TW" sz="1200" b="1" kern="100">
                        <a:effectLst/>
                        <a:latin typeface="Calibri" panose="020F0502020204030204" pitchFamily="34" charset="0"/>
                        <a:cs typeface="Times New Roman" panose="02020603050405020304" pitchFamily="18" charset="0"/>
                      </a:endParaRPr>
                    </a:p>
                  </a:txBody>
                  <a:tcPr marL="60962" marR="60962" marT="95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657665094"/>
                  </a:ext>
                </a:extLst>
              </a:tr>
              <a:tr h="546644">
                <a:tc rowSpan="2">
                  <a:txBody>
                    <a:bodyPr/>
                    <a:lstStyle/>
                    <a:p>
                      <a:pPr algn="ctr">
                        <a:spcAft>
                          <a:spcPts val="0"/>
                        </a:spcAft>
                      </a:pPr>
                      <a:r>
                        <a:rPr lang="en-US" sz="1800" b="1" kern="15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2.</a:t>
                      </a:r>
                      <a:r>
                        <a:rPr lang="zh-TW" sz="1800" b="1" kern="15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a:t>
                      </a:r>
                      <a:endParaRPr lang="zh-TW" sz="1200" b="1"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0962" marR="60962" marT="95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b="1" kern="15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2-1</a:t>
                      </a:r>
                      <a:r>
                        <a:rPr lang="zh-TW" sz="1800" b="1" kern="15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a:t>
                      </a:r>
                      <a:endParaRPr lang="zh-TW" sz="1200" b="1"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0962" marR="60962" marT="95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zh-TW" sz="1200" b="1" kern="100">
                        <a:effectLst/>
                        <a:latin typeface="Calibri" panose="020F0502020204030204" pitchFamily="34" charset="0"/>
                        <a:cs typeface="Times New Roman" panose="02020603050405020304" pitchFamily="18" charset="0"/>
                      </a:endParaRPr>
                    </a:p>
                  </a:txBody>
                  <a:tcPr marL="60962" marR="60962" marT="95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zh-TW" sz="1200" b="1" kern="100">
                        <a:effectLst/>
                        <a:latin typeface="Calibri" panose="020F0502020204030204" pitchFamily="34" charset="0"/>
                        <a:cs typeface="Times New Roman" panose="02020603050405020304" pitchFamily="18" charset="0"/>
                      </a:endParaRPr>
                    </a:p>
                  </a:txBody>
                  <a:tcPr marL="60962" marR="60962" marT="95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zh-TW" sz="1200" b="1" kern="100">
                        <a:effectLst/>
                        <a:latin typeface="Calibri" panose="020F0502020204030204" pitchFamily="34" charset="0"/>
                        <a:cs typeface="Times New Roman" panose="02020603050405020304" pitchFamily="18" charset="0"/>
                      </a:endParaRPr>
                    </a:p>
                  </a:txBody>
                  <a:tcPr marL="60962" marR="60962" marT="95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zh-TW" sz="1200" b="1" kern="100">
                        <a:effectLst/>
                        <a:latin typeface="Calibri" panose="020F0502020204030204" pitchFamily="34" charset="0"/>
                        <a:cs typeface="Times New Roman" panose="02020603050405020304" pitchFamily="18" charset="0"/>
                      </a:endParaRPr>
                    </a:p>
                  </a:txBody>
                  <a:tcPr marL="60962" marR="60962" marT="95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74976669"/>
                  </a:ext>
                </a:extLst>
              </a:tr>
              <a:tr h="546644">
                <a:tc vMerge="1">
                  <a:txBody>
                    <a:bodyPr/>
                    <a:lstStyle/>
                    <a:p>
                      <a:endParaRPr lang="zh-TW" altLang="en-US"/>
                    </a:p>
                  </a:txBody>
                  <a:tcPr/>
                </a:tc>
                <a:tc>
                  <a:txBody>
                    <a:bodyPr/>
                    <a:lstStyle/>
                    <a:p>
                      <a:pPr algn="ctr">
                        <a:spcAft>
                          <a:spcPts val="0"/>
                        </a:spcAft>
                      </a:pPr>
                      <a:r>
                        <a:rPr lang="en-US" sz="1800" b="1" kern="15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2-2</a:t>
                      </a:r>
                      <a:r>
                        <a:rPr lang="zh-TW" sz="1800" b="1" kern="15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a:t>
                      </a:r>
                      <a:endParaRPr lang="zh-TW" sz="1200" b="1"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0962" marR="60962" marT="95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zh-TW" sz="1200" b="1" kern="100">
                        <a:effectLst/>
                        <a:latin typeface="Calibri" panose="020F0502020204030204" pitchFamily="34" charset="0"/>
                        <a:cs typeface="Times New Roman" panose="02020603050405020304" pitchFamily="18" charset="0"/>
                      </a:endParaRPr>
                    </a:p>
                  </a:txBody>
                  <a:tcPr marL="60962" marR="60962" marT="95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zh-TW" sz="1200" b="1" kern="100">
                        <a:effectLst/>
                        <a:latin typeface="Calibri" panose="020F0502020204030204" pitchFamily="34" charset="0"/>
                        <a:cs typeface="Times New Roman" panose="02020603050405020304" pitchFamily="18" charset="0"/>
                      </a:endParaRPr>
                    </a:p>
                  </a:txBody>
                  <a:tcPr marL="60962" marR="60962" marT="95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zh-TW" sz="1200" b="1" kern="100">
                        <a:effectLst/>
                        <a:latin typeface="Calibri" panose="020F0502020204030204" pitchFamily="34" charset="0"/>
                        <a:cs typeface="Times New Roman" panose="02020603050405020304" pitchFamily="18" charset="0"/>
                      </a:endParaRPr>
                    </a:p>
                  </a:txBody>
                  <a:tcPr marL="60962" marR="60962" marT="95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zh-TW" sz="1200" b="1" kern="100" dirty="0">
                        <a:effectLst/>
                        <a:latin typeface="Calibri" panose="020F0502020204030204" pitchFamily="34" charset="0"/>
                        <a:cs typeface="Times New Roman" panose="02020603050405020304" pitchFamily="18" charset="0"/>
                      </a:endParaRPr>
                    </a:p>
                  </a:txBody>
                  <a:tcPr marL="60962" marR="60962" marT="95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159374363"/>
                  </a:ext>
                </a:extLst>
              </a:tr>
            </a:tbl>
          </a:graphicData>
        </a:graphic>
      </p:graphicFrame>
      <p:sp>
        <p:nvSpPr>
          <p:cNvPr id="4" name="投影片編號版面配置區 3"/>
          <p:cNvSpPr>
            <a:spLocks noGrp="1"/>
          </p:cNvSpPr>
          <p:nvPr>
            <p:ph type="sldNum" sz="quarter" idx="12"/>
          </p:nvPr>
        </p:nvSpPr>
        <p:spPr/>
        <p:txBody>
          <a:bodyPr/>
          <a:lstStyle/>
          <a:p>
            <a:fld id="{1118FB7C-3051-423D-B140-B22D31D849CF}" type="slidenum">
              <a:rPr lang="zh-TW" altLang="en-US" smtClean="0"/>
              <a:pPr/>
              <a:t>239</a:t>
            </a:fld>
            <a:endParaRPr lang="zh-TW" altLang="en-US"/>
          </a:p>
        </p:txBody>
      </p:sp>
    </p:spTree>
    <p:extLst>
      <p:ext uri="{BB962C8B-B14F-4D97-AF65-F5344CB8AC3E}">
        <p14:creationId xmlns:p14="http://schemas.microsoft.com/office/powerpoint/2010/main" val="423618173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6" name="Rectangle 2"/>
          <p:cNvSpPr>
            <a:spLocks noGrp="1" noChangeArrowheads="1"/>
          </p:cNvSpPr>
          <p:nvPr>
            <p:ph type="title" idx="4294967295"/>
          </p:nvPr>
        </p:nvSpPr>
        <p:spPr>
          <a:xfrm>
            <a:off x="179388" y="333375"/>
            <a:ext cx="8856662" cy="1143000"/>
          </a:xfrm>
        </p:spPr>
        <p:txBody>
          <a:bodyPr/>
          <a:lstStyle/>
          <a:p>
            <a:pPr algn="ctr"/>
            <a:r>
              <a:rPr lang="zh-TW" altLang="en-US" sz="2800" b="1" smtClean="0">
                <a:solidFill>
                  <a:srgbClr val="FF0000"/>
                </a:solidFill>
              </a:rPr>
              <a:t>司法院法學資料檢索系統</a:t>
            </a:r>
            <a:r>
              <a:rPr lang="en-US" altLang="zh-TW" sz="2800" b="1" smtClean="0">
                <a:solidFill>
                  <a:srgbClr val="FF0000"/>
                </a:solidFill>
              </a:rPr>
              <a:t>/</a:t>
            </a:r>
            <a:r>
              <a:rPr lang="zh-TW" altLang="en-US" sz="2800" b="1" smtClean="0">
                <a:solidFill>
                  <a:srgbClr val="FF0000"/>
                </a:solidFill>
              </a:rPr>
              <a:t>判決書查詢</a:t>
            </a:r>
            <a:r>
              <a:rPr lang="en-US" altLang="zh-TW" sz="2800" b="1" smtClean="0">
                <a:solidFill>
                  <a:srgbClr val="FF0000"/>
                </a:solidFill>
              </a:rPr>
              <a:t/>
            </a:r>
            <a:br>
              <a:rPr lang="en-US" altLang="zh-TW" sz="2800" b="1" smtClean="0">
                <a:solidFill>
                  <a:srgbClr val="FF0000"/>
                </a:solidFill>
              </a:rPr>
            </a:br>
            <a:r>
              <a:rPr lang="en-US" altLang="zh-TW" sz="2800" b="1" smtClean="0">
                <a:solidFill>
                  <a:srgbClr val="FF0000"/>
                </a:solidFill>
              </a:rPr>
              <a:t>(https://law.judicial.gov.tw/FJUD/Default_AD.aspx)</a:t>
            </a:r>
            <a:endParaRPr lang="zh-TW" altLang="en-US" sz="2800" b="1" smtClean="0">
              <a:solidFill>
                <a:srgbClr val="FF0000"/>
              </a:solidFill>
            </a:endParaRPr>
          </a:p>
        </p:txBody>
      </p:sp>
      <p:pic>
        <p:nvPicPr>
          <p:cNvPr id="262147" name="圖片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450" y="1476375"/>
            <a:ext cx="8863013" cy="4984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投影片編號版面配置區 2"/>
          <p:cNvSpPr>
            <a:spLocks noGrp="1"/>
          </p:cNvSpPr>
          <p:nvPr>
            <p:ph type="sldNum" sz="quarter" idx="12"/>
          </p:nvPr>
        </p:nvSpPr>
        <p:spPr/>
        <p:txBody>
          <a:bodyPr/>
          <a:lstStyle/>
          <a:p>
            <a:fld id="{1118FB7C-3051-423D-B140-B22D31D849CF}" type="slidenum">
              <a:rPr lang="zh-TW" altLang="en-US" smtClean="0"/>
              <a:pPr/>
              <a:t>24</a:t>
            </a:fld>
            <a:endParaRPr lang="zh-TW" altLang="en-US"/>
          </a:p>
        </p:txBody>
      </p:sp>
    </p:spTree>
    <p:extLst>
      <p:ext uri="{BB962C8B-B14F-4D97-AF65-F5344CB8AC3E}">
        <p14:creationId xmlns:p14="http://schemas.microsoft.com/office/powerpoint/2010/main" val="3347370779"/>
      </p:ext>
    </p:extLst>
  </p:cSld>
  <p:clrMapOvr>
    <a:masterClrMapping/>
  </p:clrMapOvr>
  <p:timing>
    <p:tnLst>
      <p:par>
        <p:cTn id="1" dur="indefinite" restart="never" nodeType="tmRoot"/>
      </p:par>
    </p:tnLst>
  </p:timing>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2"/>
          <p:cNvSpPr>
            <a:spLocks noGrp="1" noChangeArrowheads="1"/>
          </p:cNvSpPr>
          <p:nvPr>
            <p:ph type="title"/>
          </p:nvPr>
        </p:nvSpPr>
        <p:spPr>
          <a:xfrm>
            <a:off x="533400" y="228600"/>
            <a:ext cx="7772400" cy="823913"/>
          </a:xfrm>
        </p:spPr>
        <p:txBody>
          <a:bodyPr/>
          <a:lstStyle/>
          <a:p>
            <a:pPr algn="ctr"/>
            <a:r>
              <a:rPr lang="zh-TW" altLang="en-US" b="1" smtClean="0">
                <a:solidFill>
                  <a:srgbClr val="FF0000"/>
                </a:solidFill>
                <a:latin typeface="標楷體" panose="03000509000000000000" pitchFamily="65" charset="-120"/>
              </a:rPr>
              <a:t>工作小組之製作初審意見</a:t>
            </a:r>
            <a:r>
              <a:rPr lang="en-US" altLang="zh-TW" b="1" smtClean="0">
                <a:solidFill>
                  <a:srgbClr val="FF0000"/>
                </a:solidFill>
                <a:latin typeface="標楷體" panose="03000509000000000000" pitchFamily="65" charset="-120"/>
              </a:rPr>
              <a:t>2</a:t>
            </a:r>
            <a:endParaRPr lang="zh-TW" altLang="en-US" b="1" smtClean="0">
              <a:solidFill>
                <a:srgbClr val="FF0000"/>
              </a:solidFill>
              <a:latin typeface="標楷體" panose="03000509000000000000" pitchFamily="65" charset="-120"/>
            </a:endParaRPr>
          </a:p>
        </p:txBody>
      </p:sp>
      <p:sp>
        <p:nvSpPr>
          <p:cNvPr id="102403" name="Rectangle 3"/>
          <p:cNvSpPr>
            <a:spLocks noGrp="1" noChangeArrowheads="1"/>
          </p:cNvSpPr>
          <p:nvPr>
            <p:ph type="body" idx="1"/>
          </p:nvPr>
        </p:nvSpPr>
        <p:spPr>
          <a:xfrm>
            <a:off x="323850" y="1196975"/>
            <a:ext cx="8640763" cy="5111750"/>
          </a:xfrm>
          <a:solidFill>
            <a:schemeClr val="bg1"/>
          </a:solidFill>
        </p:spPr>
        <p:txBody>
          <a:bodyPr>
            <a:noAutofit/>
          </a:bodyPr>
          <a:lstStyle/>
          <a:p>
            <a:pPr>
              <a:defRPr/>
            </a:pPr>
            <a:r>
              <a:rPr lang="zh-TW" altLang="en-US" sz="2400" b="1" dirty="0">
                <a:solidFill>
                  <a:srgbClr val="FF0000"/>
                </a:solidFill>
                <a:latin typeface="+mj-ea"/>
                <a:ea typeface="+mj-ea"/>
              </a:rPr>
              <a:t>最有利標錯誤行為態</a:t>
            </a:r>
            <a:r>
              <a:rPr lang="zh-TW" altLang="en-US" sz="2400" b="1" dirty="0" smtClean="0">
                <a:solidFill>
                  <a:srgbClr val="FF0000"/>
                </a:solidFill>
                <a:latin typeface="+mj-ea"/>
                <a:ea typeface="+mj-ea"/>
              </a:rPr>
              <a:t>樣</a:t>
            </a:r>
            <a:r>
              <a:rPr lang="en-US" altLang="zh-TW" sz="2400" b="1" dirty="0" smtClean="0">
                <a:solidFill>
                  <a:srgbClr val="FF0000"/>
                </a:solidFill>
                <a:latin typeface="+mj-ea"/>
                <a:ea typeface="+mj-ea"/>
              </a:rPr>
              <a:t>.</a:t>
            </a:r>
            <a:r>
              <a:rPr lang="zh-TW" altLang="en-US" sz="2400" b="1" dirty="0" smtClean="0">
                <a:solidFill>
                  <a:srgbClr val="FF0000"/>
                </a:solidFill>
                <a:latin typeface="+mj-ea"/>
                <a:ea typeface="+mj-ea"/>
              </a:rPr>
              <a:t>八</a:t>
            </a:r>
            <a:r>
              <a:rPr lang="zh-TW" altLang="en-US" sz="2400" b="1" dirty="0">
                <a:solidFill>
                  <a:srgbClr val="FF0000"/>
                </a:solidFill>
                <a:latin typeface="+mj-ea"/>
                <a:ea typeface="+mj-ea"/>
              </a:rPr>
              <a:t>、</a:t>
            </a:r>
            <a:r>
              <a:rPr lang="zh-TW" altLang="en-US" sz="2400" b="1" dirty="0" smtClean="0">
                <a:solidFill>
                  <a:srgbClr val="FF0000"/>
                </a:solidFill>
                <a:latin typeface="+mj-ea"/>
                <a:ea typeface="+mj-ea"/>
              </a:rPr>
              <a:t>評選</a:t>
            </a:r>
            <a:endParaRPr lang="en-US" altLang="zh-TW" sz="2400" b="1" dirty="0" smtClean="0">
              <a:solidFill>
                <a:srgbClr val="FF0000"/>
              </a:solidFill>
              <a:latin typeface="+mj-ea"/>
              <a:ea typeface="+mj-ea"/>
            </a:endParaRPr>
          </a:p>
          <a:p>
            <a:pPr>
              <a:defRPr/>
            </a:pPr>
            <a:r>
              <a:rPr lang="zh-TW" altLang="zh-TW" sz="2400" b="1" dirty="0">
                <a:latin typeface="+mj-ea"/>
                <a:ea typeface="+mj-ea"/>
              </a:rPr>
              <a:t>（十六）工作小組未依據評選項目或評選委員會指定之項目，就受評廠商資料擬具初審意見；或工作小組擬具之初審意見內容未符規定，例如：</a:t>
            </a:r>
            <a:r>
              <a:rPr lang="zh-TW" altLang="zh-TW" sz="2400" b="1" dirty="0">
                <a:solidFill>
                  <a:srgbClr val="0000FF"/>
                </a:solidFill>
                <a:latin typeface="+mj-ea"/>
                <a:ea typeface="+mj-ea"/>
              </a:rPr>
              <a:t>未載明</a:t>
            </a:r>
            <a:r>
              <a:rPr lang="zh-TW" altLang="zh-TW" sz="2400" b="1" dirty="0">
                <a:latin typeface="+mj-ea"/>
                <a:ea typeface="+mj-ea"/>
              </a:rPr>
              <a:t>採購案名稱，未載明工作小組人員姓名、</a:t>
            </a:r>
            <a:r>
              <a:rPr lang="zh-TW" altLang="zh-TW" sz="2400" b="1" dirty="0">
                <a:solidFill>
                  <a:srgbClr val="0000FF"/>
                </a:solidFill>
                <a:latin typeface="+mj-ea"/>
                <a:ea typeface="+mj-ea"/>
              </a:rPr>
              <a:t>職稱及專長</a:t>
            </a:r>
            <a:r>
              <a:rPr lang="zh-TW" altLang="zh-TW" sz="2400" b="1" dirty="0">
                <a:latin typeface="+mj-ea"/>
                <a:ea typeface="+mj-ea"/>
              </a:rPr>
              <a:t>，未載明受評廠商於各評選項目所報內容是否符合招標文件規定，</a:t>
            </a:r>
            <a:r>
              <a:rPr lang="zh-TW" altLang="zh-TW" sz="2400" b="1" dirty="0">
                <a:solidFill>
                  <a:srgbClr val="0000FF"/>
                </a:solidFill>
                <a:latin typeface="+mj-ea"/>
                <a:ea typeface="+mj-ea"/>
              </a:rPr>
              <a:t>未載明受評廠商於各評選項目之差異性。</a:t>
            </a:r>
            <a:endParaRPr lang="en-US" altLang="zh-TW" sz="2400" b="1" dirty="0">
              <a:solidFill>
                <a:srgbClr val="0000FF"/>
              </a:solidFill>
              <a:latin typeface="+mj-ea"/>
              <a:ea typeface="+mj-ea"/>
            </a:endParaRPr>
          </a:p>
          <a:p>
            <a:pPr>
              <a:defRPr/>
            </a:pPr>
            <a:r>
              <a:rPr lang="zh-TW" altLang="zh-TW" sz="2400" b="1" dirty="0">
                <a:latin typeface="+mj-ea"/>
                <a:ea typeface="+mj-ea"/>
              </a:rPr>
              <a:t>（十七</a:t>
            </a:r>
            <a:r>
              <a:rPr lang="zh-TW" altLang="zh-TW" sz="2400" b="1" dirty="0" smtClean="0">
                <a:latin typeface="+mj-ea"/>
                <a:ea typeface="+mj-ea"/>
              </a:rPr>
              <a:t>）</a:t>
            </a:r>
            <a:r>
              <a:rPr lang="zh-TW" altLang="zh-TW" sz="2400" b="1" dirty="0">
                <a:latin typeface="+mj-ea"/>
                <a:ea typeface="+mj-ea"/>
              </a:rPr>
              <a:t>工作小組就受評廠商資料擬具之初審意見內容過簡，例如：初審意見內容於各評選項目</a:t>
            </a:r>
            <a:r>
              <a:rPr lang="zh-TW" altLang="zh-TW" sz="2400" b="1" dirty="0">
                <a:solidFill>
                  <a:srgbClr val="0000FF"/>
                </a:solidFill>
                <a:latin typeface="+mj-ea"/>
                <a:ea typeface="+mj-ea"/>
              </a:rPr>
              <a:t>僅載明「符合」、「尚可」</a:t>
            </a:r>
            <a:r>
              <a:rPr lang="zh-TW" altLang="zh-TW" sz="2400" b="1" dirty="0">
                <a:latin typeface="+mj-ea"/>
                <a:ea typeface="+mj-ea"/>
              </a:rPr>
              <a:t>或投標文件內容之摘要，而未載明受評廠商於各評選項目之「差異性」；或僅載明投標文件之頁碼。</a:t>
            </a:r>
            <a:endParaRPr lang="zh-TW" altLang="zh-TW" sz="2400" b="1" kern="100" dirty="0">
              <a:latin typeface="+mj-ea"/>
              <a:ea typeface="+mj-ea"/>
            </a:endParaRPr>
          </a:p>
          <a:p>
            <a:pPr>
              <a:defRPr/>
            </a:pPr>
            <a:endParaRPr lang="en-US" altLang="zh-TW" sz="2400" b="1" dirty="0" smtClean="0">
              <a:solidFill>
                <a:srgbClr val="FF0000"/>
              </a:solidFill>
              <a:latin typeface="+mj-ea"/>
              <a:ea typeface="+mj-ea"/>
            </a:endParaRPr>
          </a:p>
        </p:txBody>
      </p:sp>
      <p:sp>
        <p:nvSpPr>
          <p:cNvPr id="3" name="投影片編號版面配置區 2"/>
          <p:cNvSpPr>
            <a:spLocks noGrp="1"/>
          </p:cNvSpPr>
          <p:nvPr>
            <p:ph type="sldNum" sz="quarter" idx="12"/>
          </p:nvPr>
        </p:nvSpPr>
        <p:spPr/>
        <p:txBody>
          <a:bodyPr/>
          <a:lstStyle/>
          <a:p>
            <a:fld id="{1118FB7C-3051-423D-B140-B22D31D849CF}" type="slidenum">
              <a:rPr lang="zh-TW" altLang="en-US" smtClean="0"/>
              <a:pPr/>
              <a:t>240</a:t>
            </a:fld>
            <a:endParaRPr lang="zh-TW" altLang="en-US"/>
          </a:p>
        </p:txBody>
      </p:sp>
    </p:spTree>
    <p:extLst>
      <p:ext uri="{BB962C8B-B14F-4D97-AF65-F5344CB8AC3E}">
        <p14:creationId xmlns:p14="http://schemas.microsoft.com/office/powerpoint/2010/main" val="3789488264"/>
      </p:ext>
    </p:extLst>
  </p:cSld>
  <p:clrMapOvr>
    <a:masterClrMapping/>
  </p:clrMapOvr>
  <p:timing>
    <p:tnLst>
      <p:par>
        <p:cTn id="1" dur="indefinite" restart="never" nodeType="tmRoot"/>
      </p:par>
    </p:tnLst>
  </p:timing>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標題 1"/>
          <p:cNvSpPr>
            <a:spLocks noGrp="1"/>
          </p:cNvSpPr>
          <p:nvPr>
            <p:ph type="title"/>
          </p:nvPr>
        </p:nvSpPr>
        <p:spPr>
          <a:xfrm>
            <a:off x="468313" y="333375"/>
            <a:ext cx="8496300" cy="792163"/>
          </a:xfrm>
          <a:solidFill>
            <a:srgbClr val="FFFF00"/>
          </a:solidFill>
        </p:spPr>
        <p:txBody>
          <a:bodyPr/>
          <a:lstStyle/>
          <a:p>
            <a:pPr algn="ctr"/>
            <a:r>
              <a:rPr lang="zh-TW" altLang="en-US" b="1" smtClean="0">
                <a:solidFill>
                  <a:srgbClr val="FF0000"/>
                </a:solidFill>
              </a:rPr>
              <a:t>議題</a:t>
            </a:r>
            <a:r>
              <a:rPr lang="en-US" altLang="zh-TW" b="1" smtClean="0">
                <a:solidFill>
                  <a:srgbClr val="FF0000"/>
                </a:solidFill>
              </a:rPr>
              <a:t>1-</a:t>
            </a:r>
            <a:r>
              <a:rPr lang="zh-TW" altLang="zh-TW" b="1" smtClean="0">
                <a:solidFill>
                  <a:srgbClr val="FF0000"/>
                </a:solidFill>
              </a:rPr>
              <a:t>廠商</a:t>
            </a:r>
            <a:r>
              <a:rPr lang="zh-TW" altLang="en-US" b="1" smtClean="0">
                <a:solidFill>
                  <a:srgbClr val="FF0000"/>
                </a:solidFill>
              </a:rPr>
              <a:t>之</a:t>
            </a:r>
            <a:r>
              <a:rPr lang="zh-TW" altLang="zh-TW" b="1" smtClean="0">
                <a:solidFill>
                  <a:srgbClr val="FF0000"/>
                </a:solidFill>
              </a:rPr>
              <a:t>投標</a:t>
            </a:r>
            <a:r>
              <a:rPr lang="zh-TW" altLang="en-US" b="1" smtClean="0">
                <a:solidFill>
                  <a:srgbClr val="FF0000"/>
                </a:solidFill>
              </a:rPr>
              <a:t>文件合格認定</a:t>
            </a:r>
            <a:endParaRPr lang="zh-TW" altLang="en-US" smtClean="0"/>
          </a:p>
        </p:txBody>
      </p:sp>
      <p:sp>
        <p:nvSpPr>
          <p:cNvPr id="104451" name="內容版面配置區 2"/>
          <p:cNvSpPr>
            <a:spLocks noGrp="1"/>
          </p:cNvSpPr>
          <p:nvPr>
            <p:ph idx="1"/>
          </p:nvPr>
        </p:nvSpPr>
        <p:spPr>
          <a:xfrm>
            <a:off x="685800" y="1125538"/>
            <a:ext cx="7918450" cy="5256212"/>
          </a:xfrm>
        </p:spPr>
        <p:txBody>
          <a:bodyPr>
            <a:normAutofit lnSpcReduction="10000"/>
          </a:bodyPr>
          <a:lstStyle/>
          <a:p>
            <a:pPr>
              <a:defRPr/>
            </a:pPr>
            <a:r>
              <a:rPr lang="en-US" altLang="zh-TW" sz="2400" b="1" dirty="0" smtClean="0">
                <a:solidFill>
                  <a:srgbClr val="FF0000"/>
                </a:solidFill>
                <a:latin typeface="標楷體" panose="03000509000000000000" pitchFamily="65" charset="-120"/>
              </a:rPr>
              <a:t>【</a:t>
            </a:r>
            <a:r>
              <a:rPr lang="zh-TW" altLang="en-US" sz="2400" b="1" dirty="0" smtClean="0">
                <a:solidFill>
                  <a:srgbClr val="FF0000"/>
                </a:solidFill>
                <a:latin typeface="標楷體" panose="03000509000000000000" pitchFamily="65" charset="-120"/>
              </a:rPr>
              <a:t>議題探討</a:t>
            </a:r>
            <a:r>
              <a:rPr lang="en-US" altLang="zh-TW" sz="2400" b="1" dirty="0" smtClean="0">
                <a:solidFill>
                  <a:srgbClr val="FF0000"/>
                </a:solidFill>
                <a:latin typeface="標楷體" panose="03000509000000000000" pitchFamily="65" charset="-120"/>
              </a:rPr>
              <a:t>1】</a:t>
            </a:r>
            <a:r>
              <a:rPr lang="en-US" altLang="zh-TW" sz="2400" b="1" dirty="0" smtClean="0">
                <a:latin typeface="標楷體" panose="03000509000000000000" pitchFamily="65" charset="-120"/>
              </a:rPr>
              <a:t/>
            </a:r>
            <a:br>
              <a:rPr lang="en-US" altLang="zh-TW" sz="2400" b="1" dirty="0" smtClean="0">
                <a:latin typeface="標楷體" panose="03000509000000000000" pitchFamily="65" charset="-120"/>
              </a:rPr>
            </a:br>
            <a:r>
              <a:rPr lang="zh-TW" altLang="en-US" sz="2400" b="1" dirty="0" smtClean="0">
                <a:latin typeface="標楷體" panose="03000509000000000000" pitchFamily="65" charset="-120"/>
              </a:rPr>
              <a:t>投標廠商服務建議書</a:t>
            </a:r>
            <a:r>
              <a:rPr lang="zh-TW" altLang="en-US" sz="2400" b="1" dirty="0" smtClean="0">
                <a:solidFill>
                  <a:srgbClr val="0000FF"/>
                </a:solidFill>
                <a:latin typeface="標楷體" panose="03000509000000000000" pitchFamily="65" charset="-120"/>
              </a:rPr>
              <a:t>疏漏載明</a:t>
            </a:r>
            <a:r>
              <a:rPr lang="zh-TW" altLang="en-US" sz="2400" b="1" dirty="0" smtClean="0">
                <a:latin typeface="標楷體" panose="03000509000000000000" pitchFamily="65" charset="-120"/>
              </a:rPr>
              <a:t>某評選項目內容者</a:t>
            </a:r>
            <a:r>
              <a:rPr lang="en-US" altLang="zh-TW" sz="2400" b="1" dirty="0" smtClean="0">
                <a:latin typeface="標楷體" panose="03000509000000000000" pitchFamily="65" charset="-120"/>
              </a:rPr>
              <a:t>(</a:t>
            </a:r>
            <a:r>
              <a:rPr lang="zh-TW" altLang="en-US" sz="2400" b="1" dirty="0" smtClean="0">
                <a:latin typeface="標楷體" panose="03000509000000000000" pitchFamily="65" charset="-120"/>
              </a:rPr>
              <a:t>如</a:t>
            </a:r>
            <a:r>
              <a:rPr lang="zh-TW" altLang="en-US" sz="2400" b="1" dirty="0" smtClean="0">
                <a:latin typeface="新細明體" panose="02020500000000000000" pitchFamily="18" charset="-120"/>
                <a:ea typeface="新細明體" panose="02020500000000000000" pitchFamily="18" charset="-120"/>
              </a:rPr>
              <a:t>「</a:t>
            </a:r>
            <a:r>
              <a:rPr lang="zh-TW" altLang="en-US" sz="2400" b="1" dirty="0" smtClean="0">
                <a:latin typeface="標楷體" panose="03000509000000000000" pitchFamily="65" charset="-120"/>
              </a:rPr>
              <a:t>創意</a:t>
            </a:r>
            <a:r>
              <a:rPr lang="zh-TW" altLang="en-US" sz="2400" b="1" dirty="0" smtClean="0">
                <a:latin typeface="新細明體" panose="02020500000000000000" pitchFamily="18" charset="-120"/>
                <a:ea typeface="新細明體" panose="02020500000000000000" pitchFamily="18" charset="-120"/>
              </a:rPr>
              <a:t>」</a:t>
            </a:r>
            <a:r>
              <a:rPr lang="zh-TW" altLang="en-US" sz="2400" b="1" dirty="0" smtClean="0">
                <a:latin typeface="標楷體" panose="03000509000000000000" pitchFamily="65" charset="-120"/>
              </a:rPr>
              <a:t>項目未填報</a:t>
            </a:r>
            <a:r>
              <a:rPr lang="en-US" altLang="zh-TW" sz="2400" b="1" dirty="0" smtClean="0">
                <a:latin typeface="標楷體" panose="03000509000000000000" pitchFamily="65" charset="-120"/>
              </a:rPr>
              <a:t>)</a:t>
            </a:r>
            <a:r>
              <a:rPr lang="zh-TW" altLang="en-US" sz="2400" b="1" dirty="0" smtClean="0">
                <a:latin typeface="標楷體" panose="03000509000000000000" pitchFamily="65" charset="-120"/>
              </a:rPr>
              <a:t>，下列規定何者適用：</a:t>
            </a:r>
            <a:endParaRPr lang="en-US" altLang="zh-TW" sz="2400" b="1" dirty="0" smtClean="0">
              <a:latin typeface="標楷體" panose="03000509000000000000" pitchFamily="65" charset="-120"/>
            </a:endParaRPr>
          </a:p>
          <a:p>
            <a:pPr>
              <a:buFont typeface="Wingdings" panose="05000000000000000000" pitchFamily="2" charset="2"/>
              <a:buChar char="p"/>
              <a:defRPr/>
            </a:pPr>
            <a:r>
              <a:rPr lang="zh-TW" altLang="en-US" sz="2400" b="1" dirty="0" smtClean="0"/>
              <a:t>工作</a:t>
            </a:r>
            <a:r>
              <a:rPr lang="zh-TW" altLang="en-US" sz="2400" b="1" dirty="0"/>
              <a:t>小組之初審意見表</a:t>
            </a:r>
            <a:r>
              <a:rPr lang="zh-TW" altLang="zh-TW" sz="2400" b="1" dirty="0"/>
              <a:t>，</a:t>
            </a:r>
            <a:r>
              <a:rPr lang="zh-TW" altLang="en-US" sz="2400" b="1" dirty="0">
                <a:solidFill>
                  <a:srgbClr val="0000FF"/>
                </a:solidFill>
              </a:rPr>
              <a:t>建議不給分</a:t>
            </a:r>
            <a:r>
              <a:rPr lang="zh-TW" altLang="en-US" sz="2400" b="1" dirty="0"/>
              <a:t>：</a:t>
            </a:r>
            <a:r>
              <a:rPr lang="en-US" altLang="zh-TW" sz="2400" b="1" dirty="0"/>
              <a:t/>
            </a:r>
            <a:br>
              <a:rPr lang="en-US" altLang="zh-TW" sz="2400" b="1" dirty="0"/>
            </a:br>
            <a:r>
              <a:rPr lang="zh-TW" altLang="en-US" sz="2400" b="1" dirty="0"/>
              <a:t>依</a:t>
            </a:r>
            <a:r>
              <a:rPr lang="zh-TW" altLang="zh-TW" sz="2400" b="1" dirty="0">
                <a:latin typeface="標楷體" panose="03000509000000000000" pitchFamily="65" charset="-120"/>
              </a:rPr>
              <a:t>採購評選委員會審議規則</a:t>
            </a:r>
            <a:r>
              <a:rPr lang="zh-TW" altLang="en-US" sz="2400" b="1" dirty="0">
                <a:latin typeface="標楷體" panose="03000509000000000000" pitchFamily="65" charset="-120"/>
              </a:rPr>
              <a:t>第</a:t>
            </a:r>
            <a:r>
              <a:rPr lang="en-US" altLang="zh-TW" sz="2400" b="1" dirty="0">
                <a:latin typeface="標楷體" panose="03000509000000000000" pitchFamily="65" charset="-120"/>
              </a:rPr>
              <a:t>5</a:t>
            </a:r>
            <a:r>
              <a:rPr lang="zh-TW" altLang="en-US" sz="2400" b="1" dirty="0">
                <a:latin typeface="標楷體" panose="03000509000000000000" pitchFamily="65" charset="-120"/>
              </a:rPr>
              <a:t>條第</a:t>
            </a:r>
            <a:r>
              <a:rPr lang="en-US" altLang="zh-TW" sz="2400" b="1" dirty="0">
                <a:latin typeface="標楷體" panose="03000509000000000000" pitchFamily="65" charset="-120"/>
              </a:rPr>
              <a:t>1</a:t>
            </a:r>
            <a:r>
              <a:rPr lang="zh-TW" altLang="en-US" sz="2400" b="1" dirty="0">
                <a:latin typeface="標楷體" panose="03000509000000000000" pitchFamily="65" charset="-120"/>
              </a:rPr>
              <a:t>項：</a:t>
            </a:r>
            <a:r>
              <a:rPr lang="zh-TW" altLang="zh-TW" sz="2400" b="1" dirty="0"/>
              <a:t>本委員會於作成決議前得指定委員就工作小組所擬具之初審意見內容預先審查，其審查意見應送本委員會參考。</a:t>
            </a:r>
            <a:endParaRPr lang="zh-TW" altLang="zh-TW" sz="2400" b="1" dirty="0">
              <a:latin typeface="標楷體" panose="03000509000000000000" pitchFamily="65" charset="-120"/>
            </a:endParaRPr>
          </a:p>
          <a:p>
            <a:pPr>
              <a:defRPr/>
            </a:pPr>
            <a:r>
              <a:rPr lang="en-US" altLang="zh-TW" sz="2400" b="1" dirty="0">
                <a:solidFill>
                  <a:srgbClr val="FF0000"/>
                </a:solidFill>
                <a:latin typeface="標楷體" panose="03000509000000000000" pitchFamily="65" charset="-120"/>
              </a:rPr>
              <a:t>【</a:t>
            </a:r>
            <a:r>
              <a:rPr lang="zh-TW" altLang="en-US" sz="2400" b="1" dirty="0">
                <a:solidFill>
                  <a:srgbClr val="FF0000"/>
                </a:solidFill>
                <a:latin typeface="標楷體" panose="03000509000000000000" pitchFamily="65" charset="-120"/>
              </a:rPr>
              <a:t>議題探討</a:t>
            </a:r>
            <a:r>
              <a:rPr lang="en-US" altLang="zh-TW" sz="2400" b="1" dirty="0">
                <a:solidFill>
                  <a:srgbClr val="FF0000"/>
                </a:solidFill>
                <a:latin typeface="標楷體" panose="03000509000000000000" pitchFamily="65" charset="-120"/>
              </a:rPr>
              <a:t>2</a:t>
            </a:r>
            <a:r>
              <a:rPr lang="en-US" altLang="zh-TW" sz="2400" b="1" dirty="0" smtClean="0">
                <a:solidFill>
                  <a:srgbClr val="FF0000"/>
                </a:solidFill>
                <a:latin typeface="標楷體" panose="03000509000000000000" pitchFamily="65" charset="-120"/>
              </a:rPr>
              <a:t>】</a:t>
            </a:r>
            <a:br>
              <a:rPr lang="en-US" altLang="zh-TW" sz="2400" b="1" dirty="0" smtClean="0">
                <a:solidFill>
                  <a:srgbClr val="FF0000"/>
                </a:solidFill>
                <a:latin typeface="標楷體" panose="03000509000000000000" pitchFamily="65" charset="-120"/>
              </a:rPr>
            </a:br>
            <a:r>
              <a:rPr lang="zh-TW" altLang="en-US" sz="2400" b="1" dirty="0">
                <a:solidFill>
                  <a:srgbClr val="0000FF"/>
                </a:solidFill>
                <a:latin typeface="標楷體" panose="03000509000000000000" pitchFamily="65" charset="-120"/>
              </a:rPr>
              <a:t>招標文件規定晚餐地點需於服務建議書之住宿飯店內辦理</a:t>
            </a:r>
            <a:r>
              <a:rPr lang="zh-TW" altLang="zh-TW" sz="2400" b="1" dirty="0">
                <a:solidFill>
                  <a:srgbClr val="0000FF"/>
                </a:solidFill>
                <a:latin typeface="標楷體" panose="03000509000000000000" pitchFamily="65" charset="-120"/>
              </a:rPr>
              <a:t>，</a:t>
            </a:r>
            <a:r>
              <a:rPr lang="en-US" altLang="zh-TW" sz="2400" b="1" dirty="0">
                <a:solidFill>
                  <a:srgbClr val="0000FF"/>
                </a:solidFill>
                <a:latin typeface="標楷體" panose="03000509000000000000" pitchFamily="65" charset="-120"/>
              </a:rPr>
              <a:t>○</a:t>
            </a:r>
            <a:r>
              <a:rPr lang="zh-TW" altLang="en-US" sz="2400" b="1" dirty="0">
                <a:solidFill>
                  <a:srgbClr val="0000FF"/>
                </a:solidFill>
                <a:latin typeface="標楷體" panose="03000509000000000000" pitchFamily="65" charset="-120"/>
              </a:rPr>
              <a:t>廠商投標文件另提於飯店外之餐廳辦理晚餐</a:t>
            </a:r>
            <a:r>
              <a:rPr lang="zh-TW" altLang="zh-TW" sz="2400" b="1" dirty="0">
                <a:solidFill>
                  <a:srgbClr val="0000FF"/>
                </a:solidFill>
                <a:latin typeface="標楷體" panose="03000509000000000000" pitchFamily="65" charset="-120"/>
              </a:rPr>
              <a:t>。</a:t>
            </a:r>
            <a:endParaRPr lang="en-US" altLang="zh-TW" sz="2400" b="1" dirty="0">
              <a:solidFill>
                <a:srgbClr val="0000FF"/>
              </a:solidFill>
              <a:latin typeface="標楷體" panose="03000509000000000000" pitchFamily="65" charset="-120"/>
            </a:endParaRPr>
          </a:p>
          <a:p>
            <a:pPr>
              <a:buFont typeface="Wingdings" panose="05000000000000000000" pitchFamily="2" charset="2"/>
              <a:buChar char="p"/>
              <a:defRPr/>
            </a:pPr>
            <a:r>
              <a:rPr lang="zh-TW" altLang="en-US" sz="2400" b="1" dirty="0" smtClean="0">
                <a:solidFill>
                  <a:srgbClr val="0000FF"/>
                </a:solidFill>
                <a:latin typeface="標楷體" panose="03000509000000000000" pitchFamily="65" charset="-120"/>
              </a:rPr>
              <a:t>依</a:t>
            </a:r>
            <a:r>
              <a:rPr lang="zh-TW" altLang="en-US" sz="2400" b="1" dirty="0">
                <a:solidFill>
                  <a:srgbClr val="0000FF"/>
                </a:solidFill>
                <a:latin typeface="標楷體" panose="03000509000000000000" pitchFamily="65" charset="-120"/>
              </a:rPr>
              <a:t>採購法第</a:t>
            </a:r>
            <a:r>
              <a:rPr lang="en-US" altLang="zh-TW" sz="2400" b="1" dirty="0">
                <a:solidFill>
                  <a:srgbClr val="0000FF"/>
                </a:solidFill>
                <a:latin typeface="標楷體" panose="03000509000000000000" pitchFamily="65" charset="-120"/>
              </a:rPr>
              <a:t>50</a:t>
            </a:r>
            <a:r>
              <a:rPr lang="zh-TW" altLang="en-US" sz="2400" b="1" dirty="0">
                <a:solidFill>
                  <a:srgbClr val="0000FF"/>
                </a:solidFill>
                <a:latin typeface="標楷體" panose="03000509000000000000" pitchFamily="65" charset="-120"/>
              </a:rPr>
              <a:t>條第</a:t>
            </a:r>
            <a:r>
              <a:rPr lang="en-US" altLang="zh-TW" sz="2400" b="1" dirty="0">
                <a:solidFill>
                  <a:srgbClr val="0000FF"/>
                </a:solidFill>
                <a:latin typeface="標楷體" panose="03000509000000000000" pitchFamily="65" charset="-120"/>
              </a:rPr>
              <a:t>1</a:t>
            </a:r>
            <a:r>
              <a:rPr lang="zh-TW" altLang="en-US" sz="2400" b="1" dirty="0">
                <a:solidFill>
                  <a:srgbClr val="0000FF"/>
                </a:solidFill>
                <a:latin typeface="標楷體" panose="03000509000000000000" pitchFamily="65" charset="-120"/>
              </a:rPr>
              <a:t>項第</a:t>
            </a:r>
            <a:r>
              <a:rPr lang="en-US" altLang="zh-TW" sz="2400" b="1" dirty="0">
                <a:solidFill>
                  <a:srgbClr val="0000FF"/>
                </a:solidFill>
                <a:latin typeface="標楷體" panose="03000509000000000000" pitchFamily="65" charset="-120"/>
              </a:rPr>
              <a:t>2</a:t>
            </a:r>
            <a:r>
              <a:rPr lang="zh-TW" altLang="en-US" sz="2400" b="1" dirty="0">
                <a:solidFill>
                  <a:srgbClr val="0000FF"/>
                </a:solidFill>
                <a:latin typeface="標楷體" panose="03000509000000000000" pitchFamily="65" charset="-120"/>
              </a:rPr>
              <a:t>款</a:t>
            </a:r>
            <a:r>
              <a:rPr lang="zh-TW" altLang="en-US" sz="2400" b="1" dirty="0">
                <a:latin typeface="標楷體" panose="03000509000000000000" pitchFamily="65" charset="-120"/>
              </a:rPr>
              <a:t>：投標文件內容不符合招標文件之</a:t>
            </a:r>
            <a:r>
              <a:rPr lang="zh-TW" altLang="en-US" sz="2400" b="1" dirty="0" smtClean="0">
                <a:latin typeface="標楷體" panose="03000509000000000000" pitchFamily="65" charset="-120"/>
              </a:rPr>
              <a:t>規定</a:t>
            </a:r>
            <a:r>
              <a:rPr lang="zh-TW" altLang="en-US" sz="2400" b="1" dirty="0" smtClean="0">
                <a:solidFill>
                  <a:srgbClr val="0000FF"/>
                </a:solidFill>
                <a:latin typeface="標楷體" panose="03000509000000000000" pitchFamily="65" charset="-120"/>
              </a:rPr>
              <a:t>而廢標</a:t>
            </a:r>
            <a:r>
              <a:rPr lang="zh-TW" altLang="en-US" sz="2400" b="1" dirty="0" smtClean="0">
                <a:latin typeface="標楷體" panose="03000509000000000000" pitchFamily="65" charset="-120"/>
              </a:rPr>
              <a:t>。</a:t>
            </a:r>
            <a:r>
              <a:rPr lang="en-US" altLang="zh-TW" sz="2400" b="1" dirty="0" smtClean="0">
                <a:latin typeface="標楷體" panose="03000509000000000000" pitchFamily="65" charset="-120"/>
              </a:rPr>
              <a:t/>
            </a:r>
            <a:br>
              <a:rPr lang="en-US" altLang="zh-TW" sz="2400" b="1" dirty="0" smtClean="0">
                <a:latin typeface="標楷體" panose="03000509000000000000" pitchFamily="65" charset="-120"/>
              </a:rPr>
            </a:br>
            <a:r>
              <a:rPr lang="zh-TW" altLang="en-US" sz="2400" b="1" dirty="0" smtClean="0">
                <a:latin typeface="標楷體" panose="03000509000000000000" pitchFamily="65" charset="-120"/>
              </a:rPr>
              <a:t>依</a:t>
            </a:r>
            <a:r>
              <a:rPr lang="zh-TW" altLang="zh-TW" sz="2400" b="1" dirty="0">
                <a:solidFill>
                  <a:srgbClr val="0000FF"/>
                </a:solidFill>
                <a:latin typeface="標楷體" panose="03000509000000000000" pitchFamily="65" charset="-120"/>
              </a:rPr>
              <a:t>最有利標評選辦法</a:t>
            </a:r>
            <a:r>
              <a:rPr lang="zh-TW" altLang="en-US" sz="2400" b="1" dirty="0">
                <a:solidFill>
                  <a:srgbClr val="0000FF"/>
                </a:solidFill>
                <a:latin typeface="標楷體" panose="03000509000000000000" pitchFamily="65" charset="-120"/>
              </a:rPr>
              <a:t>第</a:t>
            </a:r>
            <a:r>
              <a:rPr lang="en-US" altLang="zh-TW" sz="2400" b="1" dirty="0">
                <a:solidFill>
                  <a:srgbClr val="0000FF"/>
                </a:solidFill>
                <a:latin typeface="標楷體" panose="03000509000000000000" pitchFamily="65" charset="-120"/>
              </a:rPr>
              <a:t>4</a:t>
            </a:r>
            <a:r>
              <a:rPr lang="zh-TW" altLang="en-US" sz="2400" b="1" dirty="0">
                <a:solidFill>
                  <a:srgbClr val="0000FF"/>
                </a:solidFill>
                <a:latin typeface="標楷體" panose="03000509000000000000" pitchFamily="65" charset="-120"/>
              </a:rPr>
              <a:t>條第</a:t>
            </a:r>
            <a:r>
              <a:rPr lang="en-US" altLang="zh-TW" sz="2400" b="1" dirty="0">
                <a:solidFill>
                  <a:srgbClr val="0000FF"/>
                </a:solidFill>
                <a:latin typeface="標楷體" panose="03000509000000000000" pitchFamily="65" charset="-120"/>
              </a:rPr>
              <a:t>1</a:t>
            </a:r>
            <a:r>
              <a:rPr lang="zh-TW" altLang="en-US" sz="2400" b="1" dirty="0">
                <a:solidFill>
                  <a:srgbClr val="0000FF"/>
                </a:solidFill>
                <a:latin typeface="標楷體" panose="03000509000000000000" pitchFamily="65" charset="-120"/>
              </a:rPr>
              <a:t>項第</a:t>
            </a:r>
            <a:r>
              <a:rPr lang="en-US" altLang="zh-TW" sz="2400" b="1" dirty="0">
                <a:solidFill>
                  <a:srgbClr val="0000FF"/>
                </a:solidFill>
                <a:latin typeface="標楷體" panose="03000509000000000000" pitchFamily="65" charset="-120"/>
              </a:rPr>
              <a:t>4</a:t>
            </a:r>
            <a:r>
              <a:rPr lang="zh-TW" altLang="en-US" sz="2400" b="1" dirty="0">
                <a:solidFill>
                  <a:srgbClr val="0000FF"/>
                </a:solidFill>
                <a:latin typeface="標楷體" panose="03000509000000000000" pitchFamily="65" charset="-120"/>
              </a:rPr>
              <a:t>款</a:t>
            </a:r>
            <a:r>
              <a:rPr lang="zh-TW" altLang="en-US" sz="2400" b="1" dirty="0">
                <a:latin typeface="標楷體" panose="03000509000000000000" pitchFamily="65" charset="-120"/>
              </a:rPr>
              <a:t>：</a:t>
            </a:r>
            <a:r>
              <a:rPr lang="zh-TW" altLang="zh-TW" sz="2400" b="1" dirty="0">
                <a:latin typeface="標楷體" panose="03000509000000000000" pitchFamily="65" charset="-120"/>
              </a:rPr>
              <a:t>投標文件經審查合於招標文件規定者，始得為協商及評選之對象</a:t>
            </a:r>
            <a:r>
              <a:rPr lang="zh-TW" altLang="zh-TW" sz="2400" b="1" dirty="0" smtClean="0">
                <a:latin typeface="標楷體" panose="03000509000000000000" pitchFamily="65" charset="-120"/>
              </a:rPr>
              <a:t>。</a:t>
            </a:r>
            <a:endParaRPr lang="en-US" altLang="zh-TW" sz="2400" b="1" dirty="0">
              <a:latin typeface="標楷體" panose="03000509000000000000" pitchFamily="65" charset="-120"/>
            </a:endParaRPr>
          </a:p>
        </p:txBody>
      </p:sp>
      <p:sp>
        <p:nvSpPr>
          <p:cNvPr id="3" name="投影片編號版面配置區 2"/>
          <p:cNvSpPr>
            <a:spLocks noGrp="1"/>
          </p:cNvSpPr>
          <p:nvPr>
            <p:ph type="sldNum" sz="quarter" idx="12"/>
          </p:nvPr>
        </p:nvSpPr>
        <p:spPr/>
        <p:txBody>
          <a:bodyPr/>
          <a:lstStyle/>
          <a:p>
            <a:fld id="{1118FB7C-3051-423D-B140-B22D31D849CF}" type="slidenum">
              <a:rPr lang="zh-TW" altLang="en-US" smtClean="0"/>
              <a:pPr/>
              <a:t>241</a:t>
            </a:fld>
            <a:endParaRPr lang="zh-TW" altLang="en-US"/>
          </a:p>
        </p:txBody>
      </p:sp>
    </p:spTree>
    <p:extLst>
      <p:ext uri="{BB962C8B-B14F-4D97-AF65-F5344CB8AC3E}">
        <p14:creationId xmlns:p14="http://schemas.microsoft.com/office/powerpoint/2010/main" val="621881550"/>
      </p:ext>
    </p:extLst>
  </p:cSld>
  <p:clrMapOvr>
    <a:masterClrMapping/>
  </p:clrMapOvr>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標題 1"/>
          <p:cNvSpPr>
            <a:spLocks noGrp="1"/>
          </p:cNvSpPr>
          <p:nvPr>
            <p:ph type="title"/>
          </p:nvPr>
        </p:nvSpPr>
        <p:spPr>
          <a:xfrm>
            <a:off x="395288" y="333375"/>
            <a:ext cx="8640762" cy="809625"/>
          </a:xfrm>
          <a:solidFill>
            <a:srgbClr val="FFFF00"/>
          </a:solidFill>
        </p:spPr>
        <p:txBody>
          <a:bodyPr/>
          <a:lstStyle/>
          <a:p>
            <a:pPr algn="ctr"/>
            <a:r>
              <a:rPr lang="zh-TW" altLang="en-US" b="1" smtClean="0">
                <a:solidFill>
                  <a:srgbClr val="FF0000"/>
                </a:solidFill>
              </a:rPr>
              <a:t>議題</a:t>
            </a:r>
            <a:r>
              <a:rPr lang="en-US" altLang="zh-TW" b="1" smtClean="0">
                <a:solidFill>
                  <a:srgbClr val="FF0000"/>
                </a:solidFill>
              </a:rPr>
              <a:t>1-</a:t>
            </a:r>
            <a:r>
              <a:rPr lang="zh-TW" altLang="en-US" b="1" smtClean="0">
                <a:solidFill>
                  <a:srgbClr val="FF0000"/>
                </a:solidFill>
              </a:rPr>
              <a:t>評選作業採錄影錄音</a:t>
            </a:r>
            <a:r>
              <a:rPr lang="en-US" altLang="zh-TW" b="1" smtClean="0">
                <a:solidFill>
                  <a:srgbClr val="FF0000"/>
                </a:solidFill>
              </a:rPr>
              <a:t>1</a:t>
            </a:r>
            <a:endParaRPr lang="zh-TW" altLang="en-US" smtClean="0">
              <a:solidFill>
                <a:srgbClr val="FF0000"/>
              </a:solidFill>
            </a:endParaRPr>
          </a:p>
        </p:txBody>
      </p:sp>
      <p:sp>
        <p:nvSpPr>
          <p:cNvPr id="198659" name="內容版面配置區 2"/>
          <p:cNvSpPr>
            <a:spLocks noGrp="1"/>
          </p:cNvSpPr>
          <p:nvPr>
            <p:ph idx="1"/>
          </p:nvPr>
        </p:nvSpPr>
        <p:spPr>
          <a:xfrm>
            <a:off x="395288" y="1341438"/>
            <a:ext cx="8640762" cy="5183187"/>
          </a:xfrm>
        </p:spPr>
        <p:txBody>
          <a:bodyPr/>
          <a:lstStyle/>
          <a:p>
            <a:r>
              <a:rPr lang="zh-TW" altLang="en-US" sz="2400" b="1" smtClean="0"/>
              <a:t>關於機關辦理採購作業，廠商能否自行錄音錄影之執行疑義</a:t>
            </a:r>
            <a:r>
              <a:rPr lang="en-US" altLang="zh-TW" sz="2400" b="1" smtClean="0"/>
              <a:t/>
            </a:r>
            <a:br>
              <a:rPr lang="en-US" altLang="zh-TW" sz="2400" b="1" smtClean="0"/>
            </a:br>
            <a:r>
              <a:rPr lang="zh-TW" altLang="en-US" sz="2400" b="1" smtClean="0"/>
              <a:t>關於機關於開標、審標、比價、議價、決標等程序予以錄音錄影乙節，尚無不可。</a:t>
            </a:r>
            <a:r>
              <a:rPr lang="en-US" altLang="zh-TW" sz="2400" b="1" smtClean="0"/>
              <a:t>..</a:t>
            </a:r>
            <a:br>
              <a:rPr lang="en-US" altLang="zh-TW" sz="2400" b="1" smtClean="0"/>
            </a:br>
            <a:r>
              <a:rPr lang="en-US" altLang="zh-TW" sz="2400" b="1" smtClean="0"/>
              <a:t>(</a:t>
            </a:r>
            <a:r>
              <a:rPr lang="zh-TW" altLang="en-US" sz="2400" b="1" smtClean="0"/>
              <a:t>一</a:t>
            </a:r>
            <a:r>
              <a:rPr lang="en-US" altLang="zh-TW" sz="2400" b="1" smtClean="0"/>
              <a:t>)</a:t>
            </a:r>
            <a:r>
              <a:rPr lang="zh-TW" altLang="en-US" sz="2400" b="1" smtClean="0"/>
              <a:t>按採購法第</a:t>
            </a:r>
            <a:r>
              <a:rPr lang="en-US" altLang="zh-TW" sz="2400" b="1" smtClean="0"/>
              <a:t>34</a:t>
            </a:r>
            <a:r>
              <a:rPr lang="zh-TW" altLang="en-US" sz="2400" b="1" smtClean="0"/>
              <a:t>條第</a:t>
            </a:r>
            <a:r>
              <a:rPr lang="en-US" altLang="zh-TW" sz="2400" b="1" smtClean="0"/>
              <a:t>4</a:t>
            </a:r>
            <a:r>
              <a:rPr lang="zh-TW" altLang="en-US" sz="2400" b="1" smtClean="0"/>
              <a:t>項規定：「機關對於廠商投標文件，除供公務上使用或法令另有規定外，應保守秘密。」爰機關辦理開標、審標、比價、議價、決標等作業，如涉及廠商投標文件內容，除法令另有規定外，應保守秘密，</a:t>
            </a:r>
            <a:r>
              <a:rPr lang="zh-TW" altLang="en-US" sz="2400" b="1" smtClean="0">
                <a:solidFill>
                  <a:srgbClr val="FF0000"/>
                </a:solidFill>
              </a:rPr>
              <a:t>不得允許廠商「自行錄音錄影」</a:t>
            </a:r>
            <a:r>
              <a:rPr lang="zh-TW" altLang="en-US" sz="2400" b="1" smtClean="0"/>
              <a:t>。</a:t>
            </a:r>
            <a:r>
              <a:rPr lang="en-US" altLang="zh-TW" sz="2400" b="1" smtClean="0"/>
              <a:t/>
            </a:r>
            <a:br>
              <a:rPr lang="en-US" altLang="zh-TW" sz="2400" b="1" smtClean="0"/>
            </a:br>
            <a:r>
              <a:rPr lang="en-US" altLang="zh-TW" sz="2400" b="1" smtClean="0"/>
              <a:t>(</a:t>
            </a:r>
            <a:r>
              <a:rPr lang="zh-TW" altLang="en-US" sz="2400" b="1" smtClean="0"/>
              <a:t>二</a:t>
            </a:r>
            <a:r>
              <a:rPr lang="en-US" altLang="zh-TW" sz="2400" b="1" smtClean="0"/>
              <a:t>)</a:t>
            </a:r>
            <a:r>
              <a:rPr lang="zh-TW" altLang="en-US" sz="2400" b="1" smtClean="0"/>
              <a:t>上開採購程序如涉及採購評選委員會審查、議決等評選作業，依審議規則第</a:t>
            </a:r>
            <a:r>
              <a:rPr lang="en-US" altLang="zh-TW" sz="2400" b="1" smtClean="0"/>
              <a:t>7</a:t>
            </a:r>
            <a:r>
              <a:rPr lang="zh-TW" altLang="en-US" sz="2400" b="1" smtClean="0"/>
              <a:t>條第</a:t>
            </a:r>
            <a:r>
              <a:rPr lang="en-US" altLang="zh-TW" sz="2400" b="1" smtClean="0"/>
              <a:t>1</a:t>
            </a:r>
            <a:r>
              <a:rPr lang="zh-TW" altLang="en-US" sz="2400" b="1" smtClean="0"/>
              <a:t>項規定，以記名方式秘密為之為原則，</a:t>
            </a:r>
            <a:r>
              <a:rPr lang="zh-TW" altLang="en-US" sz="2400" b="1" smtClean="0">
                <a:solidFill>
                  <a:srgbClr val="0000FF"/>
                </a:solidFill>
              </a:rPr>
              <a:t>廠商亦不得「自行錄音錄影」</a:t>
            </a:r>
            <a:r>
              <a:rPr lang="zh-TW" altLang="en-US" sz="2400" b="1" smtClean="0"/>
              <a:t>。工程會</a:t>
            </a:r>
            <a:r>
              <a:rPr lang="en-US" altLang="zh-TW" sz="2400" b="1" smtClean="0"/>
              <a:t>106</a:t>
            </a:r>
            <a:r>
              <a:rPr lang="zh-TW" altLang="en-US" sz="2400" b="1" smtClean="0"/>
              <a:t>年</a:t>
            </a:r>
            <a:r>
              <a:rPr lang="en-US" altLang="zh-TW" sz="2400" b="1" smtClean="0"/>
              <a:t>11</a:t>
            </a:r>
            <a:r>
              <a:rPr lang="zh-TW" altLang="en-US" sz="2400" b="1" smtClean="0"/>
              <a:t>月</a:t>
            </a:r>
            <a:r>
              <a:rPr lang="en-US" altLang="zh-TW" sz="2400" b="1" smtClean="0"/>
              <a:t>8</a:t>
            </a:r>
            <a:r>
              <a:rPr lang="zh-TW" altLang="en-US" sz="2400" b="1" smtClean="0"/>
              <a:t>日工程企字第</a:t>
            </a:r>
            <a:r>
              <a:rPr lang="en-US" altLang="zh-TW" sz="2400" b="1" smtClean="0"/>
              <a:t>10600325100</a:t>
            </a:r>
            <a:r>
              <a:rPr lang="zh-TW" altLang="en-US" sz="2400" b="1" smtClean="0"/>
              <a:t>號函</a:t>
            </a:r>
          </a:p>
        </p:txBody>
      </p:sp>
      <p:sp>
        <p:nvSpPr>
          <p:cNvPr id="3" name="投影片編號版面配置區 2"/>
          <p:cNvSpPr>
            <a:spLocks noGrp="1"/>
          </p:cNvSpPr>
          <p:nvPr>
            <p:ph type="sldNum" sz="quarter" idx="12"/>
          </p:nvPr>
        </p:nvSpPr>
        <p:spPr/>
        <p:txBody>
          <a:bodyPr/>
          <a:lstStyle/>
          <a:p>
            <a:fld id="{1118FB7C-3051-423D-B140-B22D31D849CF}" type="slidenum">
              <a:rPr lang="zh-TW" altLang="en-US" smtClean="0"/>
              <a:pPr/>
              <a:t>242</a:t>
            </a:fld>
            <a:endParaRPr lang="zh-TW" altLang="en-US"/>
          </a:p>
        </p:txBody>
      </p:sp>
    </p:spTree>
    <p:extLst>
      <p:ext uri="{BB962C8B-B14F-4D97-AF65-F5344CB8AC3E}">
        <p14:creationId xmlns:p14="http://schemas.microsoft.com/office/powerpoint/2010/main" val="1099495366"/>
      </p:ext>
    </p:extLst>
  </p:cSld>
  <p:clrMapOvr>
    <a:masterClrMapping/>
  </p:clrMapOvr>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標題 1"/>
          <p:cNvSpPr>
            <a:spLocks noGrp="1"/>
          </p:cNvSpPr>
          <p:nvPr>
            <p:ph type="title"/>
          </p:nvPr>
        </p:nvSpPr>
        <p:spPr>
          <a:xfrm>
            <a:off x="539750" y="333375"/>
            <a:ext cx="8208963" cy="925513"/>
          </a:xfrm>
          <a:solidFill>
            <a:srgbClr val="FFFF00"/>
          </a:solidFill>
        </p:spPr>
        <p:txBody>
          <a:bodyPr>
            <a:normAutofit fontScale="90000"/>
          </a:bodyPr>
          <a:lstStyle/>
          <a:p>
            <a:pPr>
              <a:defRPr/>
            </a:pPr>
            <a:r>
              <a:rPr lang="zh-TW" altLang="en-US" b="1" dirty="0" smtClean="0">
                <a:solidFill>
                  <a:srgbClr val="FF0000"/>
                </a:solidFill>
                <a:latin typeface="+mj-ea"/>
              </a:rPr>
              <a:t>議題</a:t>
            </a:r>
            <a:r>
              <a:rPr lang="en-US" altLang="zh-TW" b="1" dirty="0" smtClean="0">
                <a:solidFill>
                  <a:srgbClr val="FF0000"/>
                </a:solidFill>
                <a:latin typeface="+mj-ea"/>
              </a:rPr>
              <a:t>2-</a:t>
            </a:r>
            <a:r>
              <a:rPr lang="zh-TW" altLang="en-US" b="1" dirty="0" smtClean="0">
                <a:solidFill>
                  <a:srgbClr val="FF0000"/>
                </a:solidFill>
                <a:latin typeface="+mj-ea"/>
              </a:rPr>
              <a:t>廠商簡報承諾應價格量化</a:t>
            </a:r>
            <a:r>
              <a:rPr lang="en-US" altLang="zh-TW" b="1" dirty="0" smtClean="0">
                <a:solidFill>
                  <a:srgbClr val="FF0000"/>
                </a:solidFill>
                <a:latin typeface="+mj-ea"/>
              </a:rPr>
              <a:t>1</a:t>
            </a:r>
            <a:endParaRPr lang="zh-TW" altLang="en-US" dirty="0" smtClean="0">
              <a:latin typeface="+mj-ea"/>
            </a:endParaRPr>
          </a:p>
        </p:txBody>
      </p:sp>
      <p:sp>
        <p:nvSpPr>
          <p:cNvPr id="199683" name="內容版面配置區 2"/>
          <p:cNvSpPr>
            <a:spLocks noGrp="1"/>
          </p:cNvSpPr>
          <p:nvPr>
            <p:ph idx="1"/>
          </p:nvPr>
        </p:nvSpPr>
        <p:spPr>
          <a:xfrm>
            <a:off x="323850" y="1341438"/>
            <a:ext cx="8280400" cy="5040312"/>
          </a:xfrm>
        </p:spPr>
        <p:txBody>
          <a:bodyPr/>
          <a:lstStyle/>
          <a:p>
            <a:r>
              <a:rPr lang="zh-TW" altLang="en-US" sz="2400" b="1" smtClean="0"/>
              <a:t>法源</a:t>
            </a:r>
            <a:r>
              <a:rPr lang="zh-TW" altLang="en-US" sz="2400" b="1" smtClean="0">
                <a:latin typeface="新細明體" panose="02020500000000000000" pitchFamily="18" charset="-120"/>
                <a:ea typeface="新細明體" panose="02020500000000000000" pitchFamily="18" charset="-120"/>
              </a:rPr>
              <a:t>：</a:t>
            </a:r>
            <a:r>
              <a:rPr lang="zh-TW" altLang="zh-TW" sz="2400" b="1" smtClean="0"/>
              <a:t>最有利標評選辦法第十條</a:t>
            </a:r>
            <a:r>
              <a:rPr lang="zh-TW" altLang="en-US" sz="2400" b="1" smtClean="0">
                <a:latin typeface="新細明體" panose="02020500000000000000" pitchFamily="18" charset="-120"/>
                <a:ea typeface="新細明體" panose="02020500000000000000" pitchFamily="18" charset="-120"/>
              </a:rPr>
              <a:t>：</a:t>
            </a:r>
            <a:endParaRPr lang="en-US" altLang="zh-TW" sz="2400" b="1" smtClean="0">
              <a:latin typeface="新細明體" panose="02020500000000000000" pitchFamily="18" charset="-120"/>
              <a:ea typeface="新細明體" panose="02020500000000000000" pitchFamily="18" charset="-120"/>
            </a:endParaRPr>
          </a:p>
          <a:p>
            <a:pPr>
              <a:buFont typeface="Wingdings" panose="05000000000000000000" pitchFamily="2" charset="2"/>
              <a:buChar char="u"/>
            </a:pPr>
            <a:r>
              <a:rPr lang="zh-TW" altLang="zh-TW" sz="2400" b="1" smtClean="0"/>
              <a:t>評選最有利標，為利評選委員對廠商於各評選項目之表現為更深入之瞭解，得輔以廠商簡報及現場詢答。</a:t>
            </a:r>
            <a:endParaRPr lang="en-US" altLang="zh-TW" sz="2400" b="1" smtClean="0"/>
          </a:p>
          <a:p>
            <a:pPr>
              <a:buFont typeface="Wingdings" panose="05000000000000000000" pitchFamily="2" charset="2"/>
              <a:buChar char="u"/>
            </a:pPr>
            <a:r>
              <a:rPr lang="zh-TW" altLang="zh-TW" sz="2400" b="1" smtClean="0"/>
              <a:t>前項廠商簡報及現場詢答，應與評選項目有關；其列為評選項目者，所占配分或權重不得逾百分之二十。</a:t>
            </a:r>
            <a:endParaRPr lang="en-US" altLang="zh-TW" sz="2400" b="1" smtClean="0"/>
          </a:p>
          <a:p>
            <a:pPr>
              <a:buFont typeface="Wingdings" panose="05000000000000000000" pitchFamily="2" charset="2"/>
              <a:buChar char="u"/>
            </a:pPr>
            <a:r>
              <a:rPr lang="zh-TW" altLang="zh-TW" sz="2400" b="1" smtClean="0">
                <a:solidFill>
                  <a:srgbClr val="FF0000"/>
                </a:solidFill>
              </a:rPr>
              <a:t>第一項簡報不得更改廠商投標文件內容。廠商另外提出變更或補充資料者，</a:t>
            </a:r>
            <a:r>
              <a:rPr lang="zh-TW" altLang="zh-TW" sz="2400" b="1" smtClean="0">
                <a:solidFill>
                  <a:srgbClr val="0000FF"/>
                </a:solidFill>
              </a:rPr>
              <a:t>該資料應不納入評選</a:t>
            </a:r>
            <a:r>
              <a:rPr lang="zh-TW" altLang="zh-TW" sz="2400" b="1" smtClean="0">
                <a:solidFill>
                  <a:srgbClr val="FF0000"/>
                </a:solidFill>
              </a:rPr>
              <a:t>。</a:t>
            </a:r>
            <a:endParaRPr lang="en-US" altLang="zh-TW" sz="2400" b="1" smtClean="0">
              <a:solidFill>
                <a:srgbClr val="FF0000"/>
              </a:solidFill>
            </a:endParaRPr>
          </a:p>
          <a:p>
            <a:pPr>
              <a:buFont typeface="Wingdings" panose="05000000000000000000" pitchFamily="2" charset="2"/>
              <a:buChar char="u"/>
            </a:pPr>
            <a:r>
              <a:rPr lang="zh-TW" altLang="zh-TW" sz="2400" b="1" smtClean="0"/>
              <a:t>投標廠商未出席簡報及現場詢答者，不影響其投標文件之有效性。</a:t>
            </a:r>
            <a:endParaRPr lang="en-US" altLang="zh-TW" sz="2400" b="1" smtClean="0"/>
          </a:p>
          <a:p>
            <a:endParaRPr lang="zh-TW" altLang="zh-TW" sz="2400" b="1" smtClean="0"/>
          </a:p>
          <a:p>
            <a:endParaRPr lang="zh-TW" altLang="en-US" b="1" smtClean="0"/>
          </a:p>
        </p:txBody>
      </p:sp>
      <p:sp>
        <p:nvSpPr>
          <p:cNvPr id="3" name="投影片編號版面配置區 2"/>
          <p:cNvSpPr>
            <a:spLocks noGrp="1"/>
          </p:cNvSpPr>
          <p:nvPr>
            <p:ph type="sldNum" sz="quarter" idx="12"/>
          </p:nvPr>
        </p:nvSpPr>
        <p:spPr/>
        <p:txBody>
          <a:bodyPr/>
          <a:lstStyle/>
          <a:p>
            <a:fld id="{1118FB7C-3051-423D-B140-B22D31D849CF}" type="slidenum">
              <a:rPr lang="zh-TW" altLang="en-US" smtClean="0"/>
              <a:pPr/>
              <a:t>243</a:t>
            </a:fld>
            <a:endParaRPr lang="zh-TW" altLang="en-US"/>
          </a:p>
        </p:txBody>
      </p:sp>
    </p:spTree>
    <p:extLst>
      <p:ext uri="{BB962C8B-B14F-4D97-AF65-F5344CB8AC3E}">
        <p14:creationId xmlns:p14="http://schemas.microsoft.com/office/powerpoint/2010/main" val="3112854887"/>
      </p:ext>
    </p:extLst>
  </p:cSld>
  <p:clrMapOvr>
    <a:masterClrMapping/>
  </p:clrMapOvr>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a:xfrm>
            <a:off x="415925" y="198438"/>
            <a:ext cx="8404225" cy="854075"/>
          </a:xfrm>
        </p:spPr>
        <p:txBody>
          <a:bodyPr>
            <a:normAutofit/>
          </a:bodyPr>
          <a:lstStyle/>
          <a:p>
            <a:pPr>
              <a:defRPr/>
            </a:pPr>
            <a:r>
              <a:rPr lang="zh-TW" altLang="en-US" sz="4000" b="1" dirty="0" smtClean="0">
                <a:solidFill>
                  <a:srgbClr val="FF0000"/>
                </a:solidFill>
                <a:latin typeface="+mj-ea"/>
              </a:rPr>
              <a:t>議題</a:t>
            </a:r>
            <a:r>
              <a:rPr lang="en-US" altLang="zh-TW" sz="4000" b="1" dirty="0" smtClean="0">
                <a:solidFill>
                  <a:srgbClr val="FF0000"/>
                </a:solidFill>
                <a:latin typeface="+mj-ea"/>
              </a:rPr>
              <a:t>2-</a:t>
            </a:r>
            <a:r>
              <a:rPr lang="zh-TW" altLang="en-US" sz="4000" b="1" dirty="0" smtClean="0">
                <a:solidFill>
                  <a:srgbClr val="FF0000"/>
                </a:solidFill>
                <a:latin typeface="+mj-ea"/>
              </a:rPr>
              <a:t>廠商簡報</a:t>
            </a:r>
            <a:r>
              <a:rPr lang="zh-TW" altLang="en-US" sz="4000" b="1" dirty="0">
                <a:solidFill>
                  <a:srgbClr val="FF0000"/>
                </a:solidFill>
                <a:latin typeface="+mj-ea"/>
              </a:rPr>
              <a:t>承諾應價格量化</a:t>
            </a:r>
            <a:r>
              <a:rPr lang="en-US" altLang="zh-TW" sz="4000" b="1" dirty="0" smtClean="0">
                <a:solidFill>
                  <a:srgbClr val="FF0000"/>
                </a:solidFill>
                <a:latin typeface="+mj-ea"/>
              </a:rPr>
              <a:t>2-1</a:t>
            </a:r>
            <a:endParaRPr lang="zh-TW" altLang="en-US" sz="4000" b="1" dirty="0" smtClean="0">
              <a:solidFill>
                <a:srgbClr val="FF0000"/>
              </a:solidFill>
              <a:latin typeface="+mj-ea"/>
            </a:endParaRPr>
          </a:p>
        </p:txBody>
      </p:sp>
      <p:sp>
        <p:nvSpPr>
          <p:cNvPr id="53251" name="Rectangle 3"/>
          <p:cNvSpPr>
            <a:spLocks noGrp="1" noChangeArrowheads="1"/>
          </p:cNvSpPr>
          <p:nvPr>
            <p:ph type="body" idx="1"/>
          </p:nvPr>
        </p:nvSpPr>
        <p:spPr>
          <a:xfrm>
            <a:off x="323850" y="1052513"/>
            <a:ext cx="8516938" cy="5256212"/>
          </a:xfrm>
        </p:spPr>
        <p:txBody>
          <a:bodyPr>
            <a:normAutofit/>
          </a:bodyPr>
          <a:lstStyle/>
          <a:p>
            <a:pPr eaLnBrk="1" hangingPunct="1">
              <a:buFont typeface="Wingdings" panose="05000000000000000000" pitchFamily="2" charset="2"/>
              <a:buChar char="p"/>
              <a:defRPr/>
            </a:pPr>
            <a:r>
              <a:rPr lang="zh-TW" altLang="en-US" sz="2400" b="1" u="sng" dirty="0" smtClean="0">
                <a:solidFill>
                  <a:srgbClr val="FF0000"/>
                </a:solidFill>
                <a:latin typeface="+mj-ea"/>
                <a:ea typeface="+mj-ea"/>
              </a:rPr>
              <a:t>議題探討：廠商於簡報承諾事項是否需列入履約驗收</a:t>
            </a:r>
            <a:endParaRPr lang="en-US" altLang="zh-TW" sz="2400" b="1" u="sng" dirty="0" smtClean="0">
              <a:solidFill>
                <a:srgbClr val="FF0000"/>
              </a:solidFill>
              <a:latin typeface="+mj-ea"/>
              <a:ea typeface="+mj-ea"/>
            </a:endParaRPr>
          </a:p>
          <a:p>
            <a:pPr eaLnBrk="1" hangingPunct="1">
              <a:buFont typeface="Wingdings" panose="05000000000000000000" pitchFamily="2" charset="2"/>
              <a:buChar char="ü"/>
              <a:defRPr/>
            </a:pPr>
            <a:r>
              <a:rPr lang="zh-TW" altLang="en-US" sz="2400" b="1" dirty="0">
                <a:latin typeface="+mj-ea"/>
                <a:ea typeface="+mj-ea"/>
              </a:rPr>
              <a:t>民法</a:t>
            </a:r>
            <a:r>
              <a:rPr lang="zh-TW" altLang="en-US" sz="2400" b="1" dirty="0" smtClean="0">
                <a:latin typeface="+mj-ea"/>
                <a:ea typeface="+mj-ea"/>
              </a:rPr>
              <a:t>第</a:t>
            </a:r>
            <a:r>
              <a:rPr lang="en-US" altLang="zh-TW" sz="2400" b="1" dirty="0" smtClean="0">
                <a:latin typeface="+mj-ea"/>
                <a:ea typeface="+mj-ea"/>
              </a:rPr>
              <a:t>153</a:t>
            </a:r>
            <a:r>
              <a:rPr lang="zh-TW" altLang="en-US" sz="2400" b="1" dirty="0" smtClean="0">
                <a:latin typeface="+mj-ea"/>
                <a:ea typeface="+mj-ea"/>
              </a:rPr>
              <a:t>條</a:t>
            </a:r>
            <a:r>
              <a:rPr lang="zh-TW" altLang="en-US" sz="2400" b="1" dirty="0">
                <a:latin typeface="+mj-ea"/>
                <a:ea typeface="+mj-ea"/>
              </a:rPr>
              <a:t>的規定：「當事人互相表示意思一致者，無論其為明示或默示，契約即為成立。</a:t>
            </a:r>
            <a:r>
              <a:rPr lang="zh-TW" altLang="en-US" sz="2400" b="1" dirty="0" smtClean="0">
                <a:latin typeface="+mj-ea"/>
                <a:ea typeface="+mj-ea"/>
              </a:rPr>
              <a:t>」；</a:t>
            </a:r>
            <a:r>
              <a:rPr lang="en-US" altLang="zh-TW" sz="2400" b="1" dirty="0" smtClean="0">
                <a:latin typeface="+mj-ea"/>
                <a:ea typeface="+mj-ea"/>
              </a:rPr>
              <a:t> </a:t>
            </a:r>
            <a:r>
              <a:rPr lang="zh-TW" altLang="en-US" sz="2400" b="1" dirty="0" smtClean="0">
                <a:latin typeface="+mj-ea"/>
                <a:ea typeface="+mj-ea"/>
              </a:rPr>
              <a:t>基於「契約自由原則」，契約之成立，原則上只須當事人「意思表示合致」即可，無須以特定方式為之，即為「不要式契約」。「</a:t>
            </a:r>
            <a:endParaRPr lang="en-US" altLang="zh-TW" sz="2400" b="1" dirty="0" smtClean="0">
              <a:latin typeface="+mj-ea"/>
              <a:ea typeface="+mj-ea"/>
            </a:endParaRPr>
          </a:p>
          <a:p>
            <a:pPr eaLnBrk="1" hangingPunct="1">
              <a:defRPr/>
            </a:pPr>
            <a:r>
              <a:rPr lang="zh-TW" altLang="en-US" sz="2400" b="1" dirty="0" smtClean="0">
                <a:latin typeface="+mj-ea"/>
                <a:ea typeface="+mj-ea"/>
              </a:rPr>
              <a:t>綜上</a:t>
            </a:r>
            <a:r>
              <a:rPr lang="zh-TW" altLang="zh-TW" sz="2400" b="1" dirty="0">
                <a:latin typeface="+mj-ea"/>
                <a:ea typeface="+mj-ea"/>
              </a:rPr>
              <a:t>，</a:t>
            </a:r>
            <a:r>
              <a:rPr lang="zh-TW" altLang="zh-TW" sz="2400" b="1" dirty="0" smtClean="0">
                <a:latin typeface="+mj-ea"/>
                <a:ea typeface="+mj-ea"/>
              </a:rPr>
              <a:t>廠商</a:t>
            </a:r>
            <a:r>
              <a:rPr lang="zh-TW" altLang="zh-TW" sz="2400" b="1" dirty="0">
                <a:latin typeface="+mj-ea"/>
                <a:ea typeface="+mj-ea"/>
              </a:rPr>
              <a:t>另外提出變更或補充資料者，該資料雖不納入評選，仍有</a:t>
            </a:r>
            <a:r>
              <a:rPr lang="zh-TW" altLang="zh-TW" sz="2400" b="1" dirty="0">
                <a:solidFill>
                  <a:srgbClr val="0000FF"/>
                </a:solidFill>
                <a:latin typeface="+mj-ea"/>
                <a:ea typeface="+mj-ea"/>
              </a:rPr>
              <a:t>承諾得標</a:t>
            </a:r>
            <a:r>
              <a:rPr lang="zh-TW" altLang="zh-TW" sz="2400" b="1" dirty="0" smtClean="0">
                <a:solidFill>
                  <a:srgbClr val="0000FF"/>
                </a:solidFill>
                <a:latin typeface="+mj-ea"/>
                <a:ea typeface="+mj-ea"/>
              </a:rPr>
              <a:t>時為</a:t>
            </a:r>
            <a:r>
              <a:rPr lang="zh-TW" altLang="zh-TW" sz="2400" b="1" dirty="0">
                <a:solidFill>
                  <a:srgbClr val="0000FF"/>
                </a:solidFill>
                <a:latin typeface="+mj-ea"/>
                <a:ea typeface="+mj-ea"/>
              </a:rPr>
              <a:t>履約項目</a:t>
            </a:r>
            <a:r>
              <a:rPr lang="zh-TW" altLang="zh-TW" sz="2400" b="1" dirty="0" smtClean="0">
                <a:solidFill>
                  <a:srgbClr val="0000FF"/>
                </a:solidFill>
                <a:latin typeface="+mj-ea"/>
                <a:ea typeface="+mj-ea"/>
              </a:rPr>
              <a:t>之</a:t>
            </a:r>
            <a:r>
              <a:rPr lang="zh-TW" altLang="en-US" sz="2400" b="1" dirty="0" smtClean="0">
                <a:solidFill>
                  <a:srgbClr val="0000FF"/>
                </a:solidFill>
                <a:latin typeface="+mj-ea"/>
                <a:ea typeface="+mj-ea"/>
              </a:rPr>
              <a:t>一</a:t>
            </a:r>
            <a:r>
              <a:rPr lang="zh-TW" altLang="zh-TW" sz="2400" b="1" dirty="0" smtClean="0">
                <a:solidFill>
                  <a:srgbClr val="0000FF"/>
                </a:solidFill>
                <a:latin typeface="+mj-ea"/>
                <a:ea typeface="+mj-ea"/>
              </a:rPr>
              <a:t>，應</a:t>
            </a:r>
            <a:r>
              <a:rPr lang="zh-TW" altLang="zh-TW" sz="2400" b="1" dirty="0">
                <a:solidFill>
                  <a:srgbClr val="0000FF"/>
                </a:solidFill>
                <a:latin typeface="+mj-ea"/>
                <a:ea typeface="+mj-ea"/>
              </a:rPr>
              <a:t>列入會議紀錄，如決標該廠商者，屬契約履約事項之一並為驗收項目，以符合誠實信賴保護原則，確保採購效益</a:t>
            </a:r>
            <a:r>
              <a:rPr lang="zh-TW" altLang="zh-TW" sz="2400" b="1" dirty="0" smtClean="0">
                <a:solidFill>
                  <a:srgbClr val="0000FF"/>
                </a:solidFill>
                <a:latin typeface="+mj-ea"/>
                <a:ea typeface="+mj-ea"/>
              </a:rPr>
              <a:t>。</a:t>
            </a:r>
            <a:endParaRPr lang="en-US" altLang="zh-TW" sz="2400" b="1" dirty="0" smtClean="0">
              <a:solidFill>
                <a:srgbClr val="0000FF"/>
              </a:solidFill>
              <a:latin typeface="+mj-ea"/>
              <a:ea typeface="+mj-ea"/>
            </a:endParaRPr>
          </a:p>
          <a:p>
            <a:pPr>
              <a:defRPr/>
            </a:pPr>
            <a:r>
              <a:rPr lang="zh-TW" altLang="en-US" sz="2400" b="1" dirty="0">
                <a:solidFill>
                  <a:srgbClr val="0000FF"/>
                </a:solidFill>
                <a:latin typeface="+mj-ea"/>
                <a:ea typeface="+mj-ea"/>
              </a:rPr>
              <a:t>行政程序法第</a:t>
            </a:r>
            <a:r>
              <a:rPr lang="en-US" altLang="zh-TW" sz="2400" b="1" dirty="0">
                <a:solidFill>
                  <a:srgbClr val="0000FF"/>
                </a:solidFill>
                <a:latin typeface="+mj-ea"/>
                <a:ea typeface="+mj-ea"/>
              </a:rPr>
              <a:t>149</a:t>
            </a:r>
            <a:r>
              <a:rPr lang="zh-TW" altLang="en-US" sz="2400" b="1" dirty="0">
                <a:solidFill>
                  <a:srgbClr val="0000FF"/>
                </a:solidFill>
                <a:latin typeface="+mj-ea"/>
                <a:ea typeface="+mj-ea"/>
              </a:rPr>
              <a:t>條規定：「行政契約，本法未規定者，準用民法相關之規定。」</a:t>
            </a:r>
            <a:endParaRPr lang="zh-TW" altLang="zh-TW" sz="2400" b="1" dirty="0">
              <a:solidFill>
                <a:srgbClr val="0000FF"/>
              </a:solidFill>
              <a:latin typeface="+mj-ea"/>
              <a:ea typeface="+mj-ea"/>
            </a:endParaRPr>
          </a:p>
          <a:p>
            <a:pPr eaLnBrk="1" hangingPunct="1">
              <a:lnSpc>
                <a:spcPct val="90000"/>
              </a:lnSpc>
              <a:buFont typeface="Wingdings" panose="05000000000000000000" pitchFamily="2" charset="2"/>
              <a:buChar char="ü"/>
              <a:defRPr/>
            </a:pPr>
            <a:endParaRPr lang="zh-TW" altLang="en-US" sz="2400" b="1" dirty="0" smtClean="0">
              <a:latin typeface="+mj-ea"/>
              <a:ea typeface="+mj-ea"/>
            </a:endParaRPr>
          </a:p>
        </p:txBody>
      </p:sp>
      <p:sp>
        <p:nvSpPr>
          <p:cNvPr id="3" name="投影片編號版面配置區 2"/>
          <p:cNvSpPr>
            <a:spLocks noGrp="1"/>
          </p:cNvSpPr>
          <p:nvPr>
            <p:ph type="sldNum" sz="quarter" idx="12"/>
          </p:nvPr>
        </p:nvSpPr>
        <p:spPr/>
        <p:txBody>
          <a:bodyPr/>
          <a:lstStyle/>
          <a:p>
            <a:fld id="{1118FB7C-3051-423D-B140-B22D31D849CF}" type="slidenum">
              <a:rPr lang="zh-TW" altLang="en-US" smtClean="0"/>
              <a:pPr/>
              <a:t>244</a:t>
            </a:fld>
            <a:endParaRPr lang="zh-TW" altLang="en-US"/>
          </a:p>
        </p:txBody>
      </p:sp>
    </p:spTree>
    <p:extLst>
      <p:ext uri="{BB962C8B-B14F-4D97-AF65-F5344CB8AC3E}">
        <p14:creationId xmlns:p14="http://schemas.microsoft.com/office/powerpoint/2010/main" val="607985010"/>
      </p:ext>
    </p:extLst>
  </p:cSld>
  <p:clrMapOvr>
    <a:masterClrMapping/>
  </p:clrMapOvr>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title"/>
          </p:nvPr>
        </p:nvSpPr>
        <p:spPr>
          <a:xfrm>
            <a:off x="415925" y="198438"/>
            <a:ext cx="8404225" cy="782637"/>
          </a:xfrm>
        </p:spPr>
        <p:txBody>
          <a:bodyPr>
            <a:noAutofit/>
          </a:bodyPr>
          <a:lstStyle/>
          <a:p>
            <a:pPr>
              <a:defRPr/>
            </a:pPr>
            <a:r>
              <a:rPr lang="zh-TW" altLang="en-US" sz="4000" b="1" dirty="0" smtClean="0">
                <a:solidFill>
                  <a:srgbClr val="FF0000"/>
                </a:solidFill>
                <a:latin typeface="+mn-ea"/>
                <a:ea typeface="+mn-ea"/>
              </a:rPr>
              <a:t>議題</a:t>
            </a:r>
            <a:r>
              <a:rPr lang="en-US" altLang="zh-TW" sz="4000" b="1" dirty="0" smtClean="0">
                <a:solidFill>
                  <a:srgbClr val="FF0000"/>
                </a:solidFill>
                <a:latin typeface="+mn-ea"/>
                <a:ea typeface="+mn-ea"/>
              </a:rPr>
              <a:t>2-</a:t>
            </a:r>
            <a:r>
              <a:rPr lang="zh-TW" altLang="en-US" sz="4000" b="1" dirty="0" smtClean="0">
                <a:solidFill>
                  <a:srgbClr val="FF0000"/>
                </a:solidFill>
                <a:latin typeface="+mn-ea"/>
                <a:ea typeface="+mn-ea"/>
              </a:rPr>
              <a:t>廠商簡報</a:t>
            </a:r>
            <a:r>
              <a:rPr lang="zh-TW" altLang="en-US" sz="4000" b="1" dirty="0">
                <a:solidFill>
                  <a:srgbClr val="FF0000"/>
                </a:solidFill>
                <a:latin typeface="+mn-ea"/>
                <a:ea typeface="+mn-ea"/>
              </a:rPr>
              <a:t>承諾應價格量化</a:t>
            </a:r>
            <a:r>
              <a:rPr lang="en-US" altLang="zh-TW" sz="4000" b="1" dirty="0" smtClean="0">
                <a:solidFill>
                  <a:srgbClr val="FF0000"/>
                </a:solidFill>
                <a:latin typeface="+mn-ea"/>
                <a:ea typeface="+mn-ea"/>
              </a:rPr>
              <a:t>2-2</a:t>
            </a:r>
            <a:endParaRPr lang="zh-TW" altLang="en-US" sz="4000" b="1" dirty="0" smtClean="0">
              <a:solidFill>
                <a:srgbClr val="FF0000"/>
              </a:solidFill>
              <a:latin typeface="+mn-ea"/>
              <a:ea typeface="+mn-ea"/>
            </a:endParaRPr>
          </a:p>
        </p:txBody>
      </p:sp>
      <p:sp>
        <p:nvSpPr>
          <p:cNvPr id="53251" name="Rectangle 3"/>
          <p:cNvSpPr>
            <a:spLocks noGrp="1" noChangeArrowheads="1"/>
          </p:cNvSpPr>
          <p:nvPr>
            <p:ph type="body" idx="1"/>
          </p:nvPr>
        </p:nvSpPr>
        <p:spPr>
          <a:xfrm>
            <a:off x="303213" y="1196975"/>
            <a:ext cx="8516937" cy="5111750"/>
          </a:xfrm>
        </p:spPr>
        <p:txBody>
          <a:bodyPr/>
          <a:lstStyle/>
          <a:p>
            <a:pPr eaLnBrk="1" hangingPunct="1">
              <a:lnSpc>
                <a:spcPct val="90000"/>
              </a:lnSpc>
              <a:buFont typeface="Wingdings" panose="05000000000000000000" pitchFamily="2" charset="2"/>
              <a:buChar char="p"/>
              <a:defRPr/>
            </a:pPr>
            <a:r>
              <a:rPr lang="zh-TW" altLang="en-US" sz="2400" b="1" u="sng" dirty="0" smtClean="0">
                <a:solidFill>
                  <a:srgbClr val="FF0000"/>
                </a:solidFill>
                <a:latin typeface="+mj-ea"/>
                <a:ea typeface="+mj-ea"/>
              </a:rPr>
              <a:t>議題探討：廠商於簡報承諾事項是否需列入履約驗收</a:t>
            </a:r>
            <a:endParaRPr lang="en-US" altLang="zh-TW" sz="2400" b="1" u="sng" dirty="0" smtClean="0">
              <a:solidFill>
                <a:srgbClr val="FF0000"/>
              </a:solidFill>
              <a:latin typeface="+mj-ea"/>
              <a:ea typeface="+mj-ea"/>
            </a:endParaRPr>
          </a:p>
          <a:p>
            <a:pPr eaLnBrk="1" hangingPunct="1">
              <a:lnSpc>
                <a:spcPct val="90000"/>
              </a:lnSpc>
              <a:defRPr/>
            </a:pPr>
            <a:r>
              <a:rPr lang="zh-TW" altLang="en-US" sz="2400" b="1" dirty="0">
                <a:solidFill>
                  <a:srgbClr val="0000FF"/>
                </a:solidFill>
                <a:latin typeface="+mj-ea"/>
                <a:ea typeface="+mj-ea"/>
              </a:rPr>
              <a:t>得標廠商於簡報中承諾事項，屬契約執行事項之一：</a:t>
            </a:r>
            <a:r>
              <a:rPr lang="zh-TW" altLang="en-US" sz="2400" b="1" dirty="0">
                <a:latin typeface="+mj-ea"/>
                <a:ea typeface="+mj-ea"/>
              </a:rPr>
              <a:t/>
            </a:r>
            <a:br>
              <a:rPr lang="zh-TW" altLang="en-US" sz="2400" b="1" dirty="0">
                <a:latin typeface="+mj-ea"/>
                <a:ea typeface="+mj-ea"/>
              </a:rPr>
            </a:br>
            <a:r>
              <a:rPr lang="zh-TW" altLang="en-US" sz="2400" b="1" dirty="0" smtClean="0">
                <a:latin typeface="+mj-ea"/>
                <a:ea typeface="+mj-ea"/>
              </a:rPr>
              <a:t>民法</a:t>
            </a:r>
            <a:r>
              <a:rPr lang="zh-TW" altLang="en-US" sz="2400" b="1" dirty="0">
                <a:latin typeface="+mj-ea"/>
                <a:ea typeface="+mj-ea"/>
              </a:rPr>
              <a:t>第</a:t>
            </a:r>
            <a:r>
              <a:rPr lang="en-US" altLang="zh-TW" sz="2400" b="1" dirty="0">
                <a:latin typeface="+mj-ea"/>
                <a:ea typeface="+mj-ea"/>
              </a:rPr>
              <a:t>154</a:t>
            </a:r>
            <a:r>
              <a:rPr lang="zh-TW" altLang="en-US" sz="2400" b="1" dirty="0">
                <a:latin typeface="+mj-ea"/>
                <a:ea typeface="+mj-ea"/>
              </a:rPr>
              <a:t>條第</a:t>
            </a:r>
            <a:r>
              <a:rPr lang="en-US" altLang="zh-TW" sz="2400" b="1" dirty="0">
                <a:latin typeface="+mj-ea"/>
                <a:ea typeface="+mj-ea"/>
              </a:rPr>
              <a:t>1</a:t>
            </a:r>
            <a:r>
              <a:rPr lang="zh-TW" altLang="en-US" sz="2400" b="1" dirty="0" smtClean="0">
                <a:latin typeface="+mj-ea"/>
                <a:ea typeface="+mj-ea"/>
              </a:rPr>
              <a:t>項規定</a:t>
            </a:r>
            <a:r>
              <a:rPr lang="zh-TW" altLang="en-US" sz="2400" b="1" dirty="0">
                <a:latin typeface="+mj-ea"/>
                <a:ea typeface="+mj-ea"/>
              </a:rPr>
              <a:t>，契約之要約人，因要約而受拘束。但要約當時預先聲明不受拘束，或依其情形或事件之性質，可認當事人無受其拘束之意思者，不在此限</a:t>
            </a:r>
            <a:r>
              <a:rPr lang="zh-TW" altLang="en-US" sz="2400" b="1" dirty="0" smtClean="0">
                <a:latin typeface="+mj-ea"/>
                <a:ea typeface="+mj-ea"/>
              </a:rPr>
              <a:t>。</a:t>
            </a:r>
            <a:endParaRPr lang="en-US" altLang="zh-TW" sz="2400" b="1" dirty="0" smtClean="0">
              <a:latin typeface="+mj-ea"/>
              <a:ea typeface="+mj-ea"/>
            </a:endParaRPr>
          </a:p>
          <a:p>
            <a:pPr eaLnBrk="1" hangingPunct="1">
              <a:lnSpc>
                <a:spcPct val="90000"/>
              </a:lnSpc>
              <a:buFont typeface="Wingdings" panose="05000000000000000000" pitchFamily="2" charset="2"/>
              <a:buChar char="l"/>
              <a:defRPr/>
            </a:pPr>
            <a:r>
              <a:rPr lang="zh-TW" altLang="en-US" sz="2400" b="1" dirty="0" smtClean="0">
                <a:latin typeface="+mj-ea"/>
                <a:ea typeface="+mj-ea"/>
              </a:rPr>
              <a:t>另</a:t>
            </a:r>
            <a:r>
              <a:rPr lang="zh-TW" altLang="en-US" sz="2400" b="1" dirty="0">
                <a:latin typeface="+mj-ea"/>
                <a:ea typeface="+mj-ea"/>
              </a:rPr>
              <a:t>參照臺灣花蓮地方法院</a:t>
            </a:r>
            <a:r>
              <a:rPr lang="en-US" altLang="zh-TW" sz="2400" b="1" dirty="0">
                <a:latin typeface="+mj-ea"/>
                <a:ea typeface="+mj-ea"/>
              </a:rPr>
              <a:t>106</a:t>
            </a:r>
            <a:r>
              <a:rPr lang="zh-TW" altLang="en-US" sz="2400" b="1" dirty="0">
                <a:latin typeface="+mj-ea"/>
                <a:ea typeface="+mj-ea"/>
              </a:rPr>
              <a:t>年度建字第</a:t>
            </a:r>
            <a:r>
              <a:rPr lang="en-US" altLang="zh-TW" sz="2400" b="1" dirty="0">
                <a:latin typeface="+mj-ea"/>
                <a:ea typeface="+mj-ea"/>
              </a:rPr>
              <a:t>9</a:t>
            </a:r>
            <a:r>
              <a:rPr lang="zh-TW" altLang="en-US" sz="2400" b="1" dirty="0">
                <a:latin typeface="+mj-ea"/>
                <a:ea typeface="+mj-ea"/>
              </a:rPr>
              <a:t>號民事判決略以，此部分</a:t>
            </a:r>
            <a:r>
              <a:rPr lang="zh-TW" altLang="en-US" sz="2400" b="1" dirty="0">
                <a:solidFill>
                  <a:srgbClr val="0000FF"/>
                </a:solidFill>
                <a:latin typeface="+mj-ea"/>
                <a:ea typeface="+mj-ea"/>
              </a:rPr>
              <a:t>既經原告為要約，其自應受其要約之拘束，依民法第</a:t>
            </a:r>
            <a:r>
              <a:rPr lang="en-US" altLang="zh-TW" sz="2400" b="1" dirty="0">
                <a:solidFill>
                  <a:srgbClr val="0000FF"/>
                </a:solidFill>
                <a:latin typeface="+mj-ea"/>
                <a:ea typeface="+mj-ea"/>
              </a:rPr>
              <a:t>154</a:t>
            </a:r>
            <a:r>
              <a:rPr lang="zh-TW" altLang="en-US" sz="2400" b="1" dirty="0">
                <a:solidFill>
                  <a:srgbClr val="0000FF"/>
                </a:solidFill>
                <a:latin typeface="+mj-ea"/>
                <a:ea typeface="+mj-ea"/>
              </a:rPr>
              <a:t>條第</a:t>
            </a:r>
            <a:r>
              <a:rPr lang="en-US" altLang="zh-TW" sz="2400" b="1" dirty="0">
                <a:solidFill>
                  <a:srgbClr val="0000FF"/>
                </a:solidFill>
                <a:latin typeface="+mj-ea"/>
                <a:ea typeface="+mj-ea"/>
              </a:rPr>
              <a:t>1</a:t>
            </a:r>
            <a:r>
              <a:rPr lang="zh-TW" altLang="en-US" sz="2400" b="1" dirty="0">
                <a:solidFill>
                  <a:srgbClr val="0000FF"/>
                </a:solidFill>
                <a:latin typeface="+mj-ea"/>
                <a:ea typeface="+mj-ea"/>
              </a:rPr>
              <a:t>項之規定，不得再自行將要約擴張、限制、撤銷或變更</a:t>
            </a:r>
            <a:r>
              <a:rPr lang="zh-TW" altLang="en-US" sz="2400" b="1" dirty="0">
                <a:latin typeface="+mj-ea"/>
                <a:ea typeface="+mj-ea"/>
              </a:rPr>
              <a:t>，</a:t>
            </a:r>
            <a:r>
              <a:rPr lang="zh-TW" altLang="en-US" sz="2400" b="1" dirty="0">
                <a:solidFill>
                  <a:srgbClr val="0000FF"/>
                </a:solidFill>
                <a:latin typeface="+mj-ea"/>
                <a:ea typeface="+mj-ea"/>
              </a:rPr>
              <a:t>前函既經被告回函為承諾之意思表示，則兩造已達成合意，原告自應受其意思表示拘束。</a:t>
            </a:r>
            <a:r>
              <a:rPr lang="zh-TW" altLang="en-US" sz="2400" b="1" dirty="0">
                <a:latin typeface="+mj-ea"/>
                <a:ea typeface="+mj-ea"/>
              </a:rPr>
              <a:t>且就此不予計價約定，亦有經原告用印確認之竣工圖中記載「護岸基礎不計價」及工程結算明細表中有扣除上開不予計價部分，原告自應依兩造約定繼續履行契約。</a:t>
            </a:r>
          </a:p>
          <a:p>
            <a:pPr eaLnBrk="1" hangingPunct="1">
              <a:lnSpc>
                <a:spcPct val="90000"/>
              </a:lnSpc>
              <a:buFont typeface="Wingdings" panose="05000000000000000000" pitchFamily="2" charset="2"/>
              <a:buChar char="ü"/>
              <a:defRPr/>
            </a:pPr>
            <a:endParaRPr lang="zh-TW" altLang="en-US" sz="2400" b="1" dirty="0" smtClean="0">
              <a:latin typeface="+mj-ea"/>
              <a:ea typeface="+mj-ea"/>
            </a:endParaRPr>
          </a:p>
        </p:txBody>
      </p:sp>
      <p:sp>
        <p:nvSpPr>
          <p:cNvPr id="3" name="投影片編號版面配置區 2"/>
          <p:cNvSpPr>
            <a:spLocks noGrp="1"/>
          </p:cNvSpPr>
          <p:nvPr>
            <p:ph type="sldNum" sz="quarter" idx="12"/>
          </p:nvPr>
        </p:nvSpPr>
        <p:spPr/>
        <p:txBody>
          <a:bodyPr/>
          <a:lstStyle/>
          <a:p>
            <a:fld id="{1118FB7C-3051-423D-B140-B22D31D849CF}" type="slidenum">
              <a:rPr lang="zh-TW" altLang="en-US" smtClean="0"/>
              <a:pPr/>
              <a:t>245</a:t>
            </a:fld>
            <a:endParaRPr lang="zh-TW" altLang="en-US"/>
          </a:p>
        </p:txBody>
      </p:sp>
    </p:spTree>
    <p:extLst>
      <p:ext uri="{BB962C8B-B14F-4D97-AF65-F5344CB8AC3E}">
        <p14:creationId xmlns:p14="http://schemas.microsoft.com/office/powerpoint/2010/main" val="938317917"/>
      </p:ext>
    </p:extLst>
  </p:cSld>
  <p:clrMapOvr>
    <a:masterClrMapping/>
  </p:clrMapOvr>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2"/>
          <p:cNvSpPr>
            <a:spLocks noGrp="1" noChangeArrowheads="1"/>
          </p:cNvSpPr>
          <p:nvPr>
            <p:ph type="title"/>
          </p:nvPr>
        </p:nvSpPr>
        <p:spPr>
          <a:xfrm>
            <a:off x="250825" y="188913"/>
            <a:ext cx="8713788" cy="935037"/>
          </a:xfrm>
          <a:solidFill>
            <a:srgbClr val="FFFF00"/>
          </a:solidFill>
        </p:spPr>
        <p:txBody>
          <a:bodyPr/>
          <a:lstStyle/>
          <a:p>
            <a:pPr algn="ctr"/>
            <a:r>
              <a:rPr lang="zh-TW" altLang="en-US" sz="4000" b="1" smtClean="0">
                <a:solidFill>
                  <a:srgbClr val="FF0000"/>
                </a:solidFill>
                <a:latin typeface="標楷體" panose="03000509000000000000" pitchFamily="65" charset="-120"/>
              </a:rPr>
              <a:t>議題</a:t>
            </a:r>
            <a:r>
              <a:rPr lang="en-US" altLang="zh-TW" sz="4000" b="1" smtClean="0">
                <a:solidFill>
                  <a:srgbClr val="FF0000"/>
                </a:solidFill>
                <a:latin typeface="標楷體" panose="03000509000000000000" pitchFamily="65" charset="-120"/>
              </a:rPr>
              <a:t>2-</a:t>
            </a:r>
            <a:r>
              <a:rPr lang="zh-TW" altLang="en-US" sz="4000" b="1" smtClean="0">
                <a:solidFill>
                  <a:srgbClr val="FF0000"/>
                </a:solidFill>
                <a:latin typeface="標楷體" panose="03000509000000000000" pitchFamily="65" charset="-120"/>
              </a:rPr>
              <a:t>廠商簡報承諾應價格量化</a:t>
            </a:r>
            <a:r>
              <a:rPr lang="en-US" altLang="zh-TW" sz="4000" b="1" smtClean="0">
                <a:solidFill>
                  <a:srgbClr val="FF0000"/>
                </a:solidFill>
                <a:latin typeface="標楷體" panose="03000509000000000000" pitchFamily="65" charset="-120"/>
              </a:rPr>
              <a:t>3</a:t>
            </a:r>
            <a:endParaRPr lang="zh-TW" altLang="en-US" sz="4000" b="1" smtClean="0">
              <a:solidFill>
                <a:srgbClr val="FF0000"/>
              </a:solidFill>
              <a:latin typeface="標楷體" panose="03000509000000000000" pitchFamily="65" charset="-120"/>
            </a:endParaRPr>
          </a:p>
        </p:txBody>
      </p:sp>
      <p:sp>
        <p:nvSpPr>
          <p:cNvPr id="14339" name="Rectangle 3"/>
          <p:cNvSpPr>
            <a:spLocks noGrp="1" noChangeArrowheads="1"/>
          </p:cNvSpPr>
          <p:nvPr>
            <p:ph type="body" idx="1"/>
          </p:nvPr>
        </p:nvSpPr>
        <p:spPr>
          <a:xfrm>
            <a:off x="323850" y="1268413"/>
            <a:ext cx="8569325" cy="5113337"/>
          </a:xfrm>
        </p:spPr>
        <p:txBody>
          <a:bodyPr>
            <a:normAutofit/>
          </a:bodyPr>
          <a:lstStyle/>
          <a:p>
            <a:pPr>
              <a:defRPr/>
            </a:pPr>
            <a:r>
              <a:rPr lang="zh-TW" altLang="en-US" sz="2600" b="1" dirty="0" smtClean="0">
                <a:latin typeface="+mj-ea"/>
                <a:ea typeface="+mj-ea"/>
              </a:rPr>
              <a:t>函</a:t>
            </a:r>
            <a:r>
              <a:rPr lang="zh-TW" altLang="en-US" sz="2600" b="1" dirty="0">
                <a:latin typeface="+mj-ea"/>
                <a:ea typeface="+mj-ea"/>
              </a:rPr>
              <a:t>詢得標廠商於服務建議書所列之回饋或承諾事項，其採購決標後單價調整及財產列帳方式疑義 </a:t>
            </a:r>
          </a:p>
          <a:p>
            <a:pPr>
              <a:defRPr/>
            </a:pPr>
            <a:r>
              <a:rPr lang="zh-TW" altLang="en-US" sz="2600" b="1" dirty="0" smtClean="0">
                <a:latin typeface="+mj-ea"/>
                <a:ea typeface="+mj-ea"/>
              </a:rPr>
              <a:t>本</a:t>
            </a:r>
            <a:r>
              <a:rPr lang="zh-TW" altLang="en-US" sz="2600" b="1" dirty="0">
                <a:latin typeface="+mj-ea"/>
                <a:ea typeface="+mj-ea"/>
              </a:rPr>
              <a:t>會</a:t>
            </a:r>
            <a:r>
              <a:rPr lang="en-US" altLang="zh-TW" sz="2600" b="1" dirty="0">
                <a:latin typeface="+mj-ea"/>
                <a:ea typeface="+mj-ea"/>
              </a:rPr>
              <a:t>94</a:t>
            </a:r>
            <a:r>
              <a:rPr lang="zh-TW" altLang="en-US" sz="2600" b="1" dirty="0">
                <a:latin typeface="+mj-ea"/>
                <a:ea typeface="+mj-ea"/>
              </a:rPr>
              <a:t>年</a:t>
            </a:r>
            <a:r>
              <a:rPr lang="en-US" altLang="zh-TW" sz="2600" b="1" dirty="0">
                <a:latin typeface="+mj-ea"/>
                <a:ea typeface="+mj-ea"/>
              </a:rPr>
              <a:t>8</a:t>
            </a:r>
            <a:r>
              <a:rPr lang="zh-TW" altLang="en-US" sz="2600" b="1" dirty="0">
                <a:latin typeface="+mj-ea"/>
                <a:ea typeface="+mj-ea"/>
              </a:rPr>
              <a:t>月</a:t>
            </a:r>
            <a:r>
              <a:rPr lang="en-US" altLang="zh-TW" sz="2600" b="1" dirty="0">
                <a:latin typeface="+mj-ea"/>
                <a:ea typeface="+mj-ea"/>
              </a:rPr>
              <a:t>18</a:t>
            </a:r>
            <a:r>
              <a:rPr lang="zh-TW" altLang="en-US" sz="2600" b="1" dirty="0">
                <a:latin typeface="+mj-ea"/>
                <a:ea typeface="+mj-ea"/>
              </a:rPr>
              <a:t>日工程企傳字第</a:t>
            </a:r>
            <a:r>
              <a:rPr lang="en-US" altLang="zh-TW" sz="2600" b="1" dirty="0">
                <a:latin typeface="+mj-ea"/>
                <a:ea typeface="+mj-ea"/>
              </a:rPr>
              <a:t>941586</a:t>
            </a:r>
            <a:r>
              <a:rPr lang="zh-TW" altLang="en-US" sz="2600" b="1" dirty="0">
                <a:latin typeface="+mj-ea"/>
                <a:ea typeface="+mj-ea"/>
              </a:rPr>
              <a:t>號傳真信函，係回復內政部警政署會計室，略以：「所詢問題，該案既</a:t>
            </a:r>
            <a:r>
              <a:rPr lang="zh-TW" altLang="en-US" sz="2600" b="1" dirty="0">
                <a:solidFill>
                  <a:srgbClr val="0000FF"/>
                </a:solidFill>
                <a:latin typeface="+mj-ea"/>
                <a:ea typeface="+mj-ea"/>
              </a:rPr>
              <a:t>以固定價格決標，廠商所提供回饋物之價金理宜包含於該固定價格內</a:t>
            </a:r>
            <a:r>
              <a:rPr lang="zh-TW" altLang="en-US" sz="2600" b="1" dirty="0" smtClean="0">
                <a:latin typeface="+mj-ea"/>
                <a:ea typeface="+mj-ea"/>
              </a:rPr>
              <a:t>。</a:t>
            </a:r>
            <a:endParaRPr lang="en-US" altLang="zh-TW" sz="2600" b="1" dirty="0" smtClean="0">
              <a:latin typeface="+mj-ea"/>
              <a:ea typeface="+mj-ea"/>
            </a:endParaRPr>
          </a:p>
          <a:p>
            <a:pPr>
              <a:defRPr/>
            </a:pPr>
            <a:r>
              <a:rPr lang="zh-TW" altLang="en-US" sz="2600" b="1" dirty="0" smtClean="0">
                <a:latin typeface="+mj-ea"/>
                <a:ea typeface="+mj-ea"/>
              </a:rPr>
              <a:t>所</a:t>
            </a:r>
            <a:r>
              <a:rPr lang="zh-TW" altLang="en-US" sz="2600" b="1" dirty="0">
                <a:latin typeface="+mj-ea"/>
                <a:ea typeface="+mj-ea"/>
              </a:rPr>
              <a:t>詢疑義，</a:t>
            </a:r>
            <a:r>
              <a:rPr lang="zh-TW" altLang="en-US" sz="2600" b="1" dirty="0">
                <a:solidFill>
                  <a:srgbClr val="0000FF"/>
                </a:solidFill>
                <a:latin typeface="+mj-ea"/>
                <a:ea typeface="+mj-ea"/>
              </a:rPr>
              <a:t>得標廠商於服務建議書所列之回饋，屬契約履約內容</a:t>
            </a:r>
            <a:r>
              <a:rPr lang="zh-TW" altLang="en-US" sz="2600" b="1" dirty="0">
                <a:latin typeface="+mj-ea"/>
                <a:ea typeface="+mj-ea"/>
              </a:rPr>
              <a:t>，機關如考量後續履約管理及驗收等用途，得將該部分金額記載於詳細價目表中，惟該回饋物數量</a:t>
            </a:r>
            <a:r>
              <a:rPr lang="zh-TW" altLang="en-US" sz="2600" b="1" dirty="0">
                <a:solidFill>
                  <a:srgbClr val="0000FF"/>
                </a:solidFill>
                <a:latin typeface="+mj-ea"/>
                <a:ea typeface="+mj-ea"/>
              </a:rPr>
              <a:t>不併入契約數量隨決標標比調整金額</a:t>
            </a:r>
            <a:r>
              <a:rPr lang="zh-TW" altLang="en-US" sz="2600" b="1" dirty="0">
                <a:latin typeface="+mj-ea"/>
                <a:ea typeface="+mj-ea"/>
              </a:rPr>
              <a:t>。至該回饋物如何列帳及計價，尚非屬政府採購法之規範事項</a:t>
            </a:r>
            <a:r>
              <a:rPr lang="zh-TW" altLang="en-US" sz="2600" b="1" dirty="0" smtClean="0">
                <a:latin typeface="+mj-ea"/>
                <a:ea typeface="+mj-ea"/>
              </a:rPr>
              <a:t>。</a:t>
            </a:r>
            <a:r>
              <a:rPr lang="en-US" altLang="zh-TW" sz="2600" b="1" dirty="0" smtClean="0">
                <a:latin typeface="+mj-ea"/>
                <a:ea typeface="+mj-ea"/>
              </a:rPr>
              <a:t/>
            </a:r>
            <a:br>
              <a:rPr lang="en-US" altLang="zh-TW" sz="2600" b="1" dirty="0" smtClean="0">
                <a:latin typeface="+mj-ea"/>
                <a:ea typeface="+mj-ea"/>
              </a:rPr>
            </a:br>
            <a:r>
              <a:rPr lang="zh-TW" altLang="en-US" sz="2600" b="1" dirty="0" smtClean="0">
                <a:latin typeface="+mj-ea"/>
                <a:ea typeface="+mj-ea"/>
              </a:rPr>
              <a:t>工程</a:t>
            </a:r>
            <a:r>
              <a:rPr lang="zh-TW" altLang="en-US" sz="2600" b="1" dirty="0">
                <a:latin typeface="+mj-ea"/>
                <a:ea typeface="+mj-ea"/>
              </a:rPr>
              <a:t>會</a:t>
            </a:r>
            <a:r>
              <a:rPr lang="en-US" altLang="zh-TW" sz="2600" b="1" dirty="0">
                <a:latin typeface="+mj-ea"/>
                <a:ea typeface="+mj-ea"/>
              </a:rPr>
              <a:t>112</a:t>
            </a:r>
            <a:r>
              <a:rPr lang="zh-TW" altLang="en-US" sz="2600" b="1" dirty="0">
                <a:latin typeface="+mj-ea"/>
                <a:ea typeface="+mj-ea"/>
              </a:rPr>
              <a:t>年</a:t>
            </a:r>
            <a:r>
              <a:rPr lang="en-US" altLang="zh-TW" sz="2600" b="1" dirty="0">
                <a:latin typeface="+mj-ea"/>
                <a:ea typeface="+mj-ea"/>
              </a:rPr>
              <a:t>07</a:t>
            </a:r>
            <a:r>
              <a:rPr lang="zh-TW" altLang="en-US" sz="2600" b="1" dirty="0">
                <a:latin typeface="+mj-ea"/>
                <a:ea typeface="+mj-ea"/>
              </a:rPr>
              <a:t>月</a:t>
            </a:r>
            <a:r>
              <a:rPr lang="en-US" altLang="zh-TW" sz="2600" b="1" dirty="0">
                <a:latin typeface="+mj-ea"/>
                <a:ea typeface="+mj-ea"/>
              </a:rPr>
              <a:t>10</a:t>
            </a:r>
            <a:r>
              <a:rPr lang="zh-TW" altLang="en-US" sz="2600" b="1" dirty="0">
                <a:latin typeface="+mj-ea"/>
                <a:ea typeface="+mj-ea"/>
              </a:rPr>
              <a:t>日工程企字第</a:t>
            </a:r>
            <a:r>
              <a:rPr lang="en-US" altLang="zh-TW" sz="2600" b="1" dirty="0">
                <a:latin typeface="+mj-ea"/>
                <a:ea typeface="+mj-ea"/>
              </a:rPr>
              <a:t>1120013017</a:t>
            </a:r>
            <a:r>
              <a:rPr lang="zh-TW" altLang="en-US" sz="2600" b="1" dirty="0">
                <a:latin typeface="+mj-ea"/>
                <a:ea typeface="+mj-ea"/>
              </a:rPr>
              <a:t>號</a:t>
            </a:r>
            <a:r>
              <a:rPr lang="zh-TW" altLang="en-US" sz="2600" b="1" dirty="0" smtClean="0">
                <a:latin typeface="+mj-ea"/>
                <a:ea typeface="+mj-ea"/>
              </a:rPr>
              <a:t>函</a:t>
            </a:r>
            <a:endParaRPr lang="zh-TW" altLang="en-US" sz="2600" b="1" dirty="0">
              <a:latin typeface="+mj-ea"/>
              <a:ea typeface="+mj-ea"/>
            </a:endParaRPr>
          </a:p>
        </p:txBody>
      </p:sp>
      <p:sp>
        <p:nvSpPr>
          <p:cNvPr id="3" name="投影片編號版面配置區 2"/>
          <p:cNvSpPr>
            <a:spLocks noGrp="1"/>
          </p:cNvSpPr>
          <p:nvPr>
            <p:ph type="sldNum" sz="quarter" idx="12"/>
          </p:nvPr>
        </p:nvSpPr>
        <p:spPr/>
        <p:txBody>
          <a:bodyPr/>
          <a:lstStyle/>
          <a:p>
            <a:fld id="{1118FB7C-3051-423D-B140-B22D31D849CF}" type="slidenum">
              <a:rPr lang="zh-TW" altLang="en-US" smtClean="0"/>
              <a:pPr/>
              <a:t>246</a:t>
            </a:fld>
            <a:endParaRPr lang="zh-TW" altLang="en-US"/>
          </a:p>
        </p:txBody>
      </p:sp>
    </p:spTree>
    <p:extLst>
      <p:ext uri="{BB962C8B-B14F-4D97-AF65-F5344CB8AC3E}">
        <p14:creationId xmlns:p14="http://schemas.microsoft.com/office/powerpoint/2010/main" val="811000651"/>
      </p:ext>
    </p:extLst>
  </p:cSld>
  <p:clrMapOvr>
    <a:masterClrMapping/>
  </p:clrMapOvr>
  <p:transition/>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ChangeArrowheads="1"/>
          </p:cNvSpPr>
          <p:nvPr>
            <p:ph type="title"/>
          </p:nvPr>
        </p:nvSpPr>
        <p:spPr>
          <a:xfrm>
            <a:off x="314325" y="260350"/>
            <a:ext cx="8586788" cy="1008063"/>
          </a:xfrm>
        </p:spPr>
        <p:txBody>
          <a:bodyPr>
            <a:noAutofit/>
          </a:bodyPr>
          <a:lstStyle/>
          <a:p>
            <a:pPr eaLnBrk="1" hangingPunct="1">
              <a:defRPr/>
            </a:pPr>
            <a:r>
              <a:rPr lang="zh-TW" altLang="en-US" sz="3600" b="1" dirty="0" smtClean="0">
                <a:solidFill>
                  <a:srgbClr val="FF0000"/>
                </a:solidFill>
                <a:latin typeface="+mn-ea"/>
                <a:ea typeface="+mn-ea"/>
              </a:rPr>
              <a:t>議題</a:t>
            </a:r>
            <a:r>
              <a:rPr lang="en-US" altLang="zh-TW" sz="3600" b="1" dirty="0" smtClean="0">
                <a:solidFill>
                  <a:srgbClr val="FF0000"/>
                </a:solidFill>
                <a:latin typeface="+mn-ea"/>
                <a:ea typeface="+mn-ea"/>
              </a:rPr>
              <a:t>3-</a:t>
            </a:r>
            <a:r>
              <a:rPr lang="zh-TW" altLang="en-US" sz="3600" b="1" dirty="0" smtClean="0">
                <a:solidFill>
                  <a:srgbClr val="FF0000"/>
                </a:solidFill>
                <a:latin typeface="+mn-ea"/>
                <a:ea typeface="+mn-ea"/>
              </a:rPr>
              <a:t>廠商簡報不得要求提供機關優惠</a:t>
            </a:r>
          </a:p>
        </p:txBody>
      </p:sp>
      <p:sp>
        <p:nvSpPr>
          <p:cNvPr id="103427" name="Rectangle 3"/>
          <p:cNvSpPr>
            <a:spLocks noGrp="1" noChangeArrowheads="1"/>
          </p:cNvSpPr>
          <p:nvPr>
            <p:ph type="body" idx="1"/>
          </p:nvPr>
        </p:nvSpPr>
        <p:spPr>
          <a:xfrm>
            <a:off x="395288" y="1268413"/>
            <a:ext cx="8424862" cy="5184775"/>
          </a:xfrm>
        </p:spPr>
        <p:txBody>
          <a:bodyPr>
            <a:normAutofit lnSpcReduction="10000"/>
          </a:bodyPr>
          <a:lstStyle/>
          <a:p>
            <a:pPr eaLnBrk="1" hangingPunct="1">
              <a:buFont typeface="Wingdings" panose="05000000000000000000" pitchFamily="2" charset="2"/>
              <a:buChar char="p"/>
              <a:defRPr/>
            </a:pPr>
            <a:r>
              <a:rPr lang="zh-TW" altLang="en-US" sz="2400" b="1" dirty="0" smtClean="0"/>
              <a:t>機關依政府採購法規定辦理採購涉及評選作業者，建議於評選前對採購評選委員重申「採購評選委員會委員須知」之內容</a:t>
            </a:r>
            <a:endParaRPr lang="en-US" altLang="zh-TW" sz="2400" b="1" dirty="0" smtClean="0"/>
          </a:p>
          <a:p>
            <a:pPr eaLnBrk="1" hangingPunct="1">
              <a:buFont typeface="Wingdings" panose="05000000000000000000" pitchFamily="2" charset="2"/>
              <a:buChar char="p"/>
              <a:defRPr/>
            </a:pPr>
            <a:r>
              <a:rPr lang="zh-TW" altLang="en-US" sz="2400" b="1" dirty="0" smtClean="0"/>
              <a:t>部分機關之採購評選委員會辦理評選，曾發生部分</a:t>
            </a:r>
            <a:r>
              <a:rPr lang="zh-TW" altLang="en-US" sz="2400" b="1" dirty="0" smtClean="0">
                <a:solidFill>
                  <a:srgbClr val="0000FF"/>
                </a:solidFill>
              </a:rPr>
              <a:t>委員於廠商簡報時要求廠商提供優惠回饋情形</a:t>
            </a:r>
            <a:r>
              <a:rPr lang="zh-TW" altLang="en-US" sz="2400" b="1" dirty="0" smtClean="0"/>
              <a:t>，違反最有利標評選辦法第</a:t>
            </a:r>
            <a:r>
              <a:rPr lang="en-US" altLang="zh-TW" sz="2400" b="1" dirty="0" smtClean="0"/>
              <a:t>10</a:t>
            </a:r>
            <a:r>
              <a:rPr lang="zh-TW" altLang="en-US" sz="2400" b="1" dirty="0" smtClean="0"/>
              <a:t>條規定</a:t>
            </a:r>
            <a:endParaRPr lang="en-US" altLang="zh-TW" sz="2400" b="1" dirty="0" smtClean="0"/>
          </a:p>
          <a:p>
            <a:pPr>
              <a:defRPr/>
            </a:pPr>
            <a:r>
              <a:rPr lang="zh-TW" altLang="en-US" sz="2400" b="1" dirty="0" smtClean="0"/>
              <a:t>為免採購評選委員疏於留意本會訂頒之採購評選委員會委員須知之內容（例如：</a:t>
            </a:r>
            <a:r>
              <a:rPr lang="zh-TW" altLang="en-US" sz="2400" b="1" dirty="0" smtClean="0">
                <a:solidFill>
                  <a:srgbClr val="0000FF"/>
                </a:solidFill>
              </a:rPr>
              <a:t>不應於簡報詢答過程中要求廠商提供機關優惠回饋或更改投標文件內容</a:t>
            </a:r>
            <a:r>
              <a:rPr lang="zh-TW" altLang="en-US" sz="2400" b="1" dirty="0" smtClean="0"/>
              <a:t>），致衍生評選爭議，造成評選不公之情形，爰為旨揭建議。工程會九十四年八月二十九日工程企字第０九四００三一二四七０號函</a:t>
            </a:r>
            <a:br>
              <a:rPr lang="zh-TW" altLang="en-US" sz="2400" b="1" dirty="0" smtClean="0"/>
            </a:br>
            <a:r>
              <a:rPr lang="zh-TW" altLang="en-US" sz="2400" b="1" dirty="0" smtClean="0"/>
              <a:t/>
            </a:r>
            <a:br>
              <a:rPr lang="zh-TW" altLang="en-US" sz="2400" b="1" dirty="0" smtClean="0"/>
            </a:br>
            <a:r>
              <a:rPr lang="zh-TW" altLang="en-US" sz="2400" b="1" dirty="0" smtClean="0"/>
              <a:t/>
            </a:r>
            <a:br>
              <a:rPr lang="zh-TW" altLang="en-US" sz="2400" b="1" dirty="0" smtClean="0"/>
            </a:br>
            <a:endParaRPr lang="zh-TW" altLang="en-US" sz="2400" b="1" dirty="0" smtClean="0"/>
          </a:p>
        </p:txBody>
      </p:sp>
      <p:sp>
        <p:nvSpPr>
          <p:cNvPr id="3" name="投影片編號版面配置區 2"/>
          <p:cNvSpPr>
            <a:spLocks noGrp="1"/>
          </p:cNvSpPr>
          <p:nvPr>
            <p:ph type="sldNum" sz="quarter" idx="12"/>
          </p:nvPr>
        </p:nvSpPr>
        <p:spPr/>
        <p:txBody>
          <a:bodyPr/>
          <a:lstStyle/>
          <a:p>
            <a:fld id="{1118FB7C-3051-423D-B140-B22D31D849CF}" type="slidenum">
              <a:rPr lang="zh-TW" altLang="en-US" smtClean="0"/>
              <a:pPr/>
              <a:t>247</a:t>
            </a:fld>
            <a:endParaRPr lang="zh-TW" altLang="en-US"/>
          </a:p>
        </p:txBody>
      </p:sp>
    </p:spTree>
    <p:extLst>
      <p:ext uri="{BB962C8B-B14F-4D97-AF65-F5344CB8AC3E}">
        <p14:creationId xmlns:p14="http://schemas.microsoft.com/office/powerpoint/2010/main" val="1729944637"/>
      </p:ext>
    </p:extLst>
  </p:cSld>
  <p:clrMapOvr>
    <a:masterClrMapping/>
  </p:clrMapOvr>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標題 1"/>
          <p:cNvSpPr>
            <a:spLocks noGrp="1"/>
          </p:cNvSpPr>
          <p:nvPr>
            <p:ph type="title"/>
          </p:nvPr>
        </p:nvSpPr>
        <p:spPr>
          <a:xfrm>
            <a:off x="755650" y="404813"/>
            <a:ext cx="8208963" cy="766762"/>
          </a:xfrm>
        </p:spPr>
        <p:txBody>
          <a:bodyPr/>
          <a:lstStyle/>
          <a:p>
            <a:pPr algn="ctr"/>
            <a:r>
              <a:rPr lang="zh-TW" altLang="en-US" b="1" smtClean="0">
                <a:solidFill>
                  <a:srgbClr val="FF0000"/>
                </a:solidFill>
                <a:latin typeface="標楷體" panose="03000509000000000000" pitchFamily="65" charset="-120"/>
              </a:rPr>
              <a:t>評選總表應載明事項</a:t>
            </a:r>
            <a:endParaRPr lang="zh-TW" altLang="en-US" smtClean="0">
              <a:latin typeface="標楷體" panose="03000509000000000000" pitchFamily="65" charset="-120"/>
            </a:endParaRPr>
          </a:p>
        </p:txBody>
      </p:sp>
      <p:sp>
        <p:nvSpPr>
          <p:cNvPr id="171011" name="內容版面配置區 2"/>
          <p:cNvSpPr>
            <a:spLocks noGrp="1"/>
          </p:cNvSpPr>
          <p:nvPr>
            <p:ph idx="1"/>
          </p:nvPr>
        </p:nvSpPr>
        <p:spPr>
          <a:xfrm>
            <a:off x="179388" y="1171575"/>
            <a:ext cx="8785225" cy="5210175"/>
          </a:xfrm>
        </p:spPr>
        <p:txBody>
          <a:bodyPr>
            <a:normAutofit lnSpcReduction="10000"/>
          </a:bodyPr>
          <a:lstStyle/>
          <a:p>
            <a:pPr>
              <a:defRPr/>
            </a:pPr>
            <a:r>
              <a:rPr lang="zh-TW" altLang="zh-TW" sz="2400" b="1" dirty="0" smtClean="0"/>
              <a:t>採購評選委員會審議規則第六條之一</a:t>
            </a:r>
            <a:r>
              <a:rPr lang="zh-TW" altLang="en-US" sz="2400" b="1" dirty="0" smtClean="0">
                <a:latin typeface="新細明體" panose="02020500000000000000" pitchFamily="18" charset="-120"/>
                <a:ea typeface="新細明體" panose="02020500000000000000" pitchFamily="18" charset="-120"/>
              </a:rPr>
              <a:t>：</a:t>
            </a:r>
            <a:r>
              <a:rPr lang="en-US" altLang="zh-TW" sz="2400" b="1" dirty="0" smtClean="0">
                <a:latin typeface="新細明體" panose="02020500000000000000" pitchFamily="18" charset="-120"/>
                <a:ea typeface="新細明體" panose="02020500000000000000" pitchFamily="18" charset="-120"/>
              </a:rPr>
              <a:t/>
            </a:r>
            <a:br>
              <a:rPr lang="en-US" altLang="zh-TW" sz="2400" b="1" dirty="0" smtClean="0">
                <a:latin typeface="新細明體" panose="02020500000000000000" pitchFamily="18" charset="-120"/>
                <a:ea typeface="新細明體" panose="02020500000000000000" pitchFamily="18" charset="-120"/>
              </a:rPr>
            </a:br>
            <a:r>
              <a:rPr lang="zh-TW" altLang="zh-TW" sz="2400" b="1" dirty="0" smtClean="0"/>
              <a:t>機關於委員評選後，應彙整</a:t>
            </a:r>
            <a:r>
              <a:rPr lang="zh-TW" altLang="zh-TW" sz="2400" b="1" dirty="0" smtClean="0">
                <a:solidFill>
                  <a:srgbClr val="0000FF"/>
                </a:solidFill>
              </a:rPr>
              <a:t>製作總表，載明下列事項，由參與評選全體委員簽名或蓋章。其内容有修正者，應經修正人員簽名或蓋章</a:t>
            </a:r>
            <a:r>
              <a:rPr lang="zh-TW" altLang="zh-TW" sz="2400" b="1" dirty="0" smtClean="0"/>
              <a:t>：</a:t>
            </a:r>
            <a:r>
              <a:rPr lang="en-US" altLang="zh-TW" sz="2400" b="1" dirty="0" smtClean="0"/>
              <a:t/>
            </a:r>
            <a:br>
              <a:rPr lang="en-US" altLang="zh-TW" sz="2400" b="1" dirty="0" smtClean="0"/>
            </a:br>
            <a:r>
              <a:rPr lang="zh-TW" altLang="zh-TW" sz="2400" b="1" dirty="0" smtClean="0"/>
              <a:t>一、採購案。二、各受評廠商名稱及標價。三、本委員會全部委員姓名、職業、評選優勝廠商或評定最有利標會議之出席委員姓名。四、各出席委員對於各受評廠商之評分或序位評比結果。五、全部出席委員對各受評廠商之總評選結果。</a:t>
            </a:r>
          </a:p>
          <a:p>
            <a:pPr>
              <a:buFont typeface="Arial" panose="020B0604020202020204" pitchFamily="34" charset="0"/>
              <a:buChar char="•"/>
              <a:defRPr/>
            </a:pPr>
            <a:r>
              <a:rPr lang="zh-TW" altLang="zh-TW" sz="2400" b="1" dirty="0" smtClean="0">
                <a:solidFill>
                  <a:srgbClr val="FF0000"/>
                </a:solidFill>
              </a:rPr>
              <a:t>前項總表，應附記下列事項：</a:t>
            </a:r>
            <a:r>
              <a:rPr lang="en-US" altLang="zh-TW" sz="2400" b="1" dirty="0"/>
              <a:t>(</a:t>
            </a:r>
            <a:r>
              <a:rPr lang="zh-TW" altLang="en-US" sz="2400" b="1" dirty="0"/>
              <a:t>第</a:t>
            </a:r>
            <a:r>
              <a:rPr lang="en-US" altLang="zh-TW" sz="2400" b="1" dirty="0"/>
              <a:t>2</a:t>
            </a:r>
            <a:r>
              <a:rPr lang="zh-TW" altLang="en-US" sz="2400" b="1" dirty="0"/>
              <a:t>項</a:t>
            </a:r>
            <a:r>
              <a:rPr lang="en-US" altLang="zh-TW" sz="2400" b="1" dirty="0"/>
              <a:t>)</a:t>
            </a:r>
            <a:r>
              <a:rPr lang="en-US" altLang="zh-TW" sz="2400" b="1" dirty="0" smtClean="0"/>
              <a:t/>
            </a:r>
            <a:br>
              <a:rPr lang="en-US" altLang="zh-TW" sz="2400" b="1" dirty="0" smtClean="0"/>
            </a:br>
            <a:r>
              <a:rPr lang="zh-TW" altLang="zh-TW" sz="2400" b="1" dirty="0" smtClean="0"/>
              <a:t>一、出席委員是否依第三條之一第一項規定辦理。</a:t>
            </a:r>
            <a:r>
              <a:rPr lang="en-US" altLang="zh-TW" sz="2400" b="1" dirty="0" smtClean="0"/>
              <a:t/>
            </a:r>
            <a:br>
              <a:rPr lang="en-US" altLang="zh-TW" sz="2400" b="1" dirty="0" smtClean="0"/>
            </a:br>
            <a:r>
              <a:rPr lang="en-US" altLang="zh-TW" sz="2400" b="1" dirty="0" smtClean="0"/>
              <a:t>(</a:t>
            </a:r>
            <a:r>
              <a:rPr lang="zh-TW" altLang="en-US" sz="2400" b="1" dirty="0" smtClean="0">
                <a:solidFill>
                  <a:srgbClr val="0000FF"/>
                </a:solidFill>
              </a:rPr>
              <a:t>就工作小組初審意見逐項討論</a:t>
            </a:r>
            <a:r>
              <a:rPr lang="en-US" altLang="zh-TW" sz="2400" b="1" dirty="0" smtClean="0"/>
              <a:t>)</a:t>
            </a:r>
            <a:br>
              <a:rPr lang="en-US" altLang="zh-TW" sz="2400" b="1" dirty="0" smtClean="0"/>
            </a:br>
            <a:r>
              <a:rPr lang="zh-TW" altLang="zh-TW" sz="2400" b="1" dirty="0" smtClean="0"/>
              <a:t>二、本委員會或個別委員</a:t>
            </a:r>
            <a:r>
              <a:rPr lang="zh-TW" altLang="zh-TW" sz="2400" b="1" dirty="0" smtClean="0">
                <a:solidFill>
                  <a:srgbClr val="0000FF"/>
                </a:solidFill>
              </a:rPr>
              <a:t>評選結果與工作小組初審意見有無差異及其處置方式</a:t>
            </a:r>
            <a:r>
              <a:rPr lang="zh-TW" altLang="zh-TW" sz="2400" b="1" dirty="0" smtClean="0"/>
              <a:t>。</a:t>
            </a:r>
            <a:r>
              <a:rPr lang="en-US" altLang="zh-TW" sz="2400" b="1" dirty="0" smtClean="0"/>
              <a:t/>
            </a:r>
            <a:br>
              <a:rPr lang="en-US" altLang="zh-TW" sz="2400" b="1" dirty="0" smtClean="0"/>
            </a:br>
            <a:r>
              <a:rPr lang="zh-TW" altLang="zh-TW" sz="2400" b="1" dirty="0" smtClean="0"/>
              <a:t>三、不同出席委員</a:t>
            </a:r>
            <a:r>
              <a:rPr lang="zh-TW" altLang="zh-TW" sz="2400" b="1" dirty="0" smtClean="0">
                <a:solidFill>
                  <a:srgbClr val="0000FF"/>
                </a:solidFill>
              </a:rPr>
              <a:t>評選結果有無明顯差異及其處置方式</a:t>
            </a:r>
            <a:r>
              <a:rPr lang="zh-TW" altLang="zh-TW" sz="2400" b="1" dirty="0" smtClean="0"/>
              <a:t>。</a:t>
            </a:r>
            <a:endParaRPr lang="zh-TW" altLang="en-US" sz="2400" b="1" dirty="0" smtClean="0"/>
          </a:p>
        </p:txBody>
      </p:sp>
      <p:sp>
        <p:nvSpPr>
          <p:cNvPr id="3" name="投影片編號版面配置區 2"/>
          <p:cNvSpPr>
            <a:spLocks noGrp="1"/>
          </p:cNvSpPr>
          <p:nvPr>
            <p:ph type="sldNum" sz="quarter" idx="12"/>
          </p:nvPr>
        </p:nvSpPr>
        <p:spPr/>
        <p:txBody>
          <a:bodyPr/>
          <a:lstStyle/>
          <a:p>
            <a:fld id="{1118FB7C-3051-423D-B140-B22D31D849CF}" type="slidenum">
              <a:rPr lang="zh-TW" altLang="en-US" smtClean="0"/>
              <a:pPr/>
              <a:t>248</a:t>
            </a:fld>
            <a:endParaRPr lang="zh-TW" altLang="en-US"/>
          </a:p>
        </p:txBody>
      </p:sp>
    </p:spTree>
    <p:extLst>
      <p:ext uri="{BB962C8B-B14F-4D97-AF65-F5344CB8AC3E}">
        <p14:creationId xmlns:p14="http://schemas.microsoft.com/office/powerpoint/2010/main" val="4178547163"/>
      </p:ext>
    </p:extLst>
  </p:cSld>
  <p:clrMapOvr>
    <a:masterClrMapping/>
  </p:clrMapOvr>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標題 1"/>
          <p:cNvSpPr>
            <a:spLocks noGrp="1"/>
          </p:cNvSpPr>
          <p:nvPr>
            <p:ph type="title"/>
          </p:nvPr>
        </p:nvSpPr>
        <p:spPr>
          <a:xfrm>
            <a:off x="503238" y="393700"/>
            <a:ext cx="8245475" cy="766763"/>
          </a:xfrm>
        </p:spPr>
        <p:txBody>
          <a:bodyPr>
            <a:normAutofit fontScale="90000"/>
          </a:bodyPr>
          <a:lstStyle/>
          <a:p>
            <a:r>
              <a:rPr lang="zh-TW" altLang="en-US" b="1" smtClean="0">
                <a:solidFill>
                  <a:srgbClr val="FF0000"/>
                </a:solidFill>
                <a:latin typeface="標楷體" panose="03000509000000000000" pitchFamily="65" charset="-120"/>
              </a:rPr>
              <a:t>評選會議結束前作成紀錄並予確認</a:t>
            </a:r>
            <a:endParaRPr lang="zh-TW" altLang="en-US" smtClean="0">
              <a:latin typeface="標楷體" panose="03000509000000000000" pitchFamily="65" charset="-120"/>
            </a:endParaRPr>
          </a:p>
        </p:txBody>
      </p:sp>
      <p:sp>
        <p:nvSpPr>
          <p:cNvPr id="171011" name="內容版面配置區 2"/>
          <p:cNvSpPr>
            <a:spLocks noGrp="1"/>
          </p:cNvSpPr>
          <p:nvPr>
            <p:ph idx="1"/>
          </p:nvPr>
        </p:nvSpPr>
        <p:spPr>
          <a:xfrm>
            <a:off x="179388" y="1171575"/>
            <a:ext cx="8964612" cy="5210175"/>
          </a:xfrm>
        </p:spPr>
        <p:txBody>
          <a:bodyPr>
            <a:noAutofit/>
          </a:bodyPr>
          <a:lstStyle/>
          <a:p>
            <a:pPr latinLnBrk="1">
              <a:lnSpc>
                <a:spcPts val="2700"/>
              </a:lnSpc>
              <a:defRPr/>
            </a:pPr>
            <a:r>
              <a:rPr lang="zh-TW" altLang="zh-TW" sz="2400" b="1" dirty="0">
                <a:solidFill>
                  <a:srgbClr val="0000FF"/>
                </a:solidFill>
              </a:rPr>
              <a:t>最有利標評選</a:t>
            </a:r>
            <a:r>
              <a:rPr lang="zh-TW" altLang="zh-TW" sz="2400" b="1" dirty="0" smtClean="0">
                <a:solidFill>
                  <a:srgbClr val="0000FF"/>
                </a:solidFill>
              </a:rPr>
              <a:t>辦法</a:t>
            </a:r>
            <a:r>
              <a:rPr lang="zh-TW" altLang="zh-TW" sz="2400" b="1" dirty="0">
                <a:solidFill>
                  <a:srgbClr val="0000FF"/>
                </a:solidFill>
              </a:rPr>
              <a:t>第二十三</a:t>
            </a:r>
            <a:r>
              <a:rPr lang="zh-TW" altLang="zh-TW" sz="2400" b="1" dirty="0" smtClean="0">
                <a:solidFill>
                  <a:srgbClr val="0000FF"/>
                </a:solidFill>
              </a:rPr>
              <a:t>條</a:t>
            </a:r>
            <a:r>
              <a:rPr lang="zh-TW" altLang="en-US" sz="2400" b="1" dirty="0" smtClean="0">
                <a:solidFill>
                  <a:srgbClr val="0000FF"/>
                </a:solidFill>
                <a:latin typeface="新細明體" panose="02020500000000000000" pitchFamily="18" charset="-120"/>
                <a:ea typeface="新細明體" panose="02020500000000000000" pitchFamily="18" charset="-120"/>
              </a:rPr>
              <a:t>：</a:t>
            </a:r>
            <a:endParaRPr lang="en-US" altLang="zh-TW" sz="2400" b="1" dirty="0" smtClean="0">
              <a:solidFill>
                <a:srgbClr val="0000FF"/>
              </a:solidFill>
              <a:latin typeface="新細明體" panose="02020500000000000000" pitchFamily="18" charset="-120"/>
              <a:ea typeface="新細明體" panose="02020500000000000000" pitchFamily="18" charset="-120"/>
            </a:endParaRPr>
          </a:p>
          <a:p>
            <a:pPr marL="457200" indent="-457200" latinLnBrk="1">
              <a:lnSpc>
                <a:spcPts val="2700"/>
              </a:lnSpc>
              <a:buFont typeface="+mj-lt"/>
              <a:buAutoNum type="arabicPeriod"/>
              <a:defRPr/>
            </a:pPr>
            <a:r>
              <a:rPr lang="zh-TW" altLang="zh-TW" sz="2400" b="1" dirty="0" smtClean="0">
                <a:solidFill>
                  <a:srgbClr val="0000FF"/>
                </a:solidFill>
              </a:rPr>
              <a:t>機關</a:t>
            </a:r>
            <a:r>
              <a:rPr lang="zh-TW" altLang="zh-TW" sz="2400" b="1" dirty="0">
                <a:solidFill>
                  <a:srgbClr val="0000FF"/>
                </a:solidFill>
              </a:rPr>
              <a:t>評選最有利標之過程中，各次會議均應作成紀錄</a:t>
            </a:r>
            <a:r>
              <a:rPr lang="zh-TW" altLang="zh-TW" sz="2400" b="1" dirty="0"/>
              <a:t>，載明下列事項</a:t>
            </a:r>
            <a:r>
              <a:rPr lang="zh-TW" altLang="zh-TW" sz="2400" b="1" dirty="0" smtClean="0"/>
              <a:t>：</a:t>
            </a:r>
            <a:r>
              <a:rPr lang="en-US" altLang="zh-TW" sz="2400" b="1" dirty="0" smtClean="0"/>
              <a:t/>
            </a:r>
            <a:br>
              <a:rPr lang="en-US" altLang="zh-TW" sz="2400" b="1" dirty="0" smtClean="0"/>
            </a:br>
            <a:r>
              <a:rPr lang="zh-TW" altLang="zh-TW" sz="2400" b="1" dirty="0" smtClean="0"/>
              <a:t>一</a:t>
            </a:r>
            <a:r>
              <a:rPr lang="zh-TW" altLang="zh-TW" sz="2400" b="1" dirty="0"/>
              <a:t>、評選委員會之組成、協助評選之人員及其工作事項</a:t>
            </a:r>
            <a:r>
              <a:rPr lang="zh-TW" altLang="zh-TW" sz="2400" b="1" dirty="0" smtClean="0"/>
              <a:t>。二</a:t>
            </a:r>
            <a:r>
              <a:rPr lang="zh-TW" altLang="zh-TW" sz="2400" b="1" dirty="0"/>
              <a:t>、評選方式</a:t>
            </a:r>
            <a:r>
              <a:rPr lang="zh-TW" altLang="zh-TW" sz="2400" b="1" dirty="0" smtClean="0"/>
              <a:t>。三</a:t>
            </a:r>
            <a:r>
              <a:rPr lang="zh-TW" altLang="zh-TW" sz="2400" b="1" dirty="0"/>
              <a:t>、投標廠商名稱</a:t>
            </a:r>
            <a:r>
              <a:rPr lang="zh-TW" altLang="zh-TW" sz="2400" b="1" dirty="0" smtClean="0"/>
              <a:t>。四</a:t>
            </a:r>
            <a:r>
              <a:rPr lang="zh-TW" altLang="zh-TW" sz="2400" b="1" dirty="0"/>
              <a:t>、評選過程紀要</a:t>
            </a:r>
            <a:r>
              <a:rPr lang="zh-TW" altLang="zh-TW" sz="2400" b="1" dirty="0" smtClean="0"/>
              <a:t>。五</a:t>
            </a:r>
            <a:r>
              <a:rPr lang="zh-TW" altLang="zh-TW" sz="2400" b="1" dirty="0"/>
              <a:t>、各投標廠商評選結果</a:t>
            </a:r>
            <a:r>
              <a:rPr lang="zh-TW" altLang="zh-TW" sz="2400" b="1" dirty="0" smtClean="0"/>
              <a:t>。六</a:t>
            </a:r>
            <a:r>
              <a:rPr lang="zh-TW" altLang="zh-TW" sz="2400" b="1" dirty="0"/>
              <a:t>、有評定最有利標者，其理由</a:t>
            </a:r>
            <a:r>
              <a:rPr lang="zh-TW" altLang="zh-TW" sz="2400" b="1" dirty="0" smtClean="0"/>
              <a:t>。七</a:t>
            </a:r>
            <a:r>
              <a:rPr lang="zh-TW" altLang="zh-TW" sz="2400" b="1" dirty="0"/>
              <a:t>、個別委員要求納入紀錄之意見</a:t>
            </a:r>
            <a:r>
              <a:rPr lang="zh-TW" altLang="zh-TW" sz="2400" b="1" dirty="0" smtClean="0"/>
              <a:t>。</a:t>
            </a:r>
            <a:endParaRPr lang="en-US" altLang="zh-TW" sz="2400" b="1" dirty="0" smtClean="0"/>
          </a:p>
          <a:p>
            <a:pPr marL="457200" indent="-457200" latinLnBrk="1">
              <a:lnSpc>
                <a:spcPts val="2700"/>
              </a:lnSpc>
              <a:buFont typeface="+mj-lt"/>
              <a:buAutoNum type="arabicPeriod"/>
              <a:defRPr/>
            </a:pPr>
            <a:r>
              <a:rPr lang="zh-TW" altLang="zh-TW" sz="2400" b="1" dirty="0" smtClean="0"/>
              <a:t>有</a:t>
            </a:r>
            <a:r>
              <a:rPr lang="zh-TW" altLang="zh-TW" sz="2400" b="1" dirty="0"/>
              <a:t>協商紀錄者，應附於評選紀錄中</a:t>
            </a:r>
            <a:r>
              <a:rPr lang="zh-TW" altLang="zh-TW" sz="2400" b="1" dirty="0" smtClean="0"/>
              <a:t>。</a:t>
            </a:r>
            <a:endParaRPr lang="zh-TW" altLang="zh-TW" sz="2400" b="1" dirty="0"/>
          </a:p>
          <a:p>
            <a:pPr>
              <a:lnSpc>
                <a:spcPts val="2700"/>
              </a:lnSpc>
              <a:defRPr/>
            </a:pPr>
            <a:r>
              <a:rPr lang="zh-TW" altLang="zh-TW" sz="2400" b="1" dirty="0" smtClean="0">
                <a:solidFill>
                  <a:srgbClr val="0000FF"/>
                </a:solidFill>
              </a:rPr>
              <a:t>採購評選委員會審議規則第</a:t>
            </a:r>
            <a:r>
              <a:rPr lang="zh-TW" altLang="en-US" sz="2400" b="1" dirty="0" smtClean="0">
                <a:solidFill>
                  <a:srgbClr val="0000FF"/>
                </a:solidFill>
              </a:rPr>
              <a:t>十一</a:t>
            </a:r>
            <a:r>
              <a:rPr lang="zh-TW" altLang="zh-TW" sz="2400" b="1" dirty="0" smtClean="0">
                <a:solidFill>
                  <a:srgbClr val="0000FF"/>
                </a:solidFill>
              </a:rPr>
              <a:t>條</a:t>
            </a:r>
            <a:r>
              <a:rPr lang="zh-TW" altLang="en-US" sz="2400" b="1" dirty="0" smtClean="0">
                <a:solidFill>
                  <a:srgbClr val="0000FF"/>
                </a:solidFill>
                <a:latin typeface="新細明體" panose="02020500000000000000" pitchFamily="18" charset="-120"/>
                <a:ea typeface="新細明體" panose="02020500000000000000" pitchFamily="18" charset="-120"/>
              </a:rPr>
              <a:t>：</a:t>
            </a:r>
            <a:endParaRPr lang="zh-TW" altLang="zh-TW" sz="2400" b="1" dirty="0" smtClean="0">
              <a:solidFill>
                <a:srgbClr val="0000FF"/>
              </a:solidFill>
            </a:endParaRPr>
          </a:p>
          <a:p>
            <a:pPr marL="457200" indent="-457200">
              <a:lnSpc>
                <a:spcPts val="2700"/>
              </a:lnSpc>
              <a:buFont typeface="+mj-lt"/>
              <a:buAutoNum type="arabicPeriod"/>
              <a:defRPr/>
            </a:pPr>
            <a:r>
              <a:rPr lang="zh-TW" altLang="zh-TW" sz="2400" b="1" dirty="0"/>
              <a:t>本委員會會議紀錄，應記載下列事項</a:t>
            </a:r>
            <a:r>
              <a:rPr lang="zh-TW" altLang="zh-TW" sz="2400" b="1" dirty="0" smtClean="0"/>
              <a:t>：</a:t>
            </a:r>
            <a:r>
              <a:rPr lang="en-US" altLang="zh-TW" sz="2400" b="1" dirty="0" smtClean="0"/>
              <a:t>…</a:t>
            </a:r>
          </a:p>
          <a:p>
            <a:pPr marL="457200" indent="-457200">
              <a:lnSpc>
                <a:spcPts val="2700"/>
              </a:lnSpc>
              <a:buFont typeface="+mj-lt"/>
              <a:buAutoNum type="arabicPeriod"/>
              <a:defRPr/>
            </a:pPr>
            <a:r>
              <a:rPr lang="zh-TW" altLang="zh-TW" sz="2400" b="1" dirty="0" smtClean="0"/>
              <a:t>前項</a:t>
            </a:r>
            <a:r>
              <a:rPr lang="zh-TW" altLang="zh-TW" sz="2400" b="1" dirty="0">
                <a:solidFill>
                  <a:srgbClr val="0000FF"/>
                </a:solidFill>
              </a:rPr>
              <a:t>會議紀錄至遲應於下次開會時分送各出席委員，並予確認</a:t>
            </a:r>
            <a:r>
              <a:rPr lang="zh-TW" altLang="zh-TW" sz="2400" b="1" dirty="0"/>
              <a:t>。如有遺漏或錯誤，得於紀錄宣讀後，提請主席裁定更正</a:t>
            </a:r>
            <a:r>
              <a:rPr lang="zh-TW" altLang="zh-TW" sz="2400" b="1" dirty="0" smtClean="0"/>
              <a:t>。</a:t>
            </a:r>
            <a:endParaRPr lang="en-US" altLang="zh-TW" sz="2400" b="1" dirty="0" smtClean="0"/>
          </a:p>
          <a:p>
            <a:pPr marL="457200" indent="-457200">
              <a:lnSpc>
                <a:spcPts val="2700"/>
              </a:lnSpc>
              <a:buFont typeface="+mj-lt"/>
              <a:buAutoNum type="arabicPeriod"/>
              <a:defRPr/>
            </a:pPr>
            <a:r>
              <a:rPr lang="zh-TW" altLang="zh-TW" sz="2400" b="1" dirty="0" smtClean="0">
                <a:solidFill>
                  <a:srgbClr val="0000FF"/>
                </a:solidFill>
              </a:rPr>
              <a:t>最後</a:t>
            </a:r>
            <a:r>
              <a:rPr lang="zh-TW" altLang="zh-TW" sz="2400" b="1" dirty="0">
                <a:solidFill>
                  <a:srgbClr val="0000FF"/>
                </a:solidFill>
              </a:rPr>
              <a:t>一次會議紀錄應於當次會議結束前作成並予確認</a:t>
            </a:r>
            <a:r>
              <a:rPr lang="zh-TW" altLang="zh-TW" sz="2400" b="1" dirty="0" smtClean="0">
                <a:solidFill>
                  <a:srgbClr val="0000FF"/>
                </a:solidFill>
              </a:rPr>
              <a:t>。</a:t>
            </a:r>
            <a:endParaRPr lang="zh-TW" altLang="en-US" sz="2400" b="1" dirty="0" smtClean="0">
              <a:solidFill>
                <a:srgbClr val="0000FF"/>
              </a:solidFill>
            </a:endParaRPr>
          </a:p>
        </p:txBody>
      </p:sp>
      <p:sp>
        <p:nvSpPr>
          <p:cNvPr id="3" name="投影片編號版面配置區 2"/>
          <p:cNvSpPr>
            <a:spLocks noGrp="1"/>
          </p:cNvSpPr>
          <p:nvPr>
            <p:ph type="sldNum" sz="quarter" idx="12"/>
          </p:nvPr>
        </p:nvSpPr>
        <p:spPr/>
        <p:txBody>
          <a:bodyPr/>
          <a:lstStyle/>
          <a:p>
            <a:fld id="{1118FB7C-3051-423D-B140-B22D31D849CF}" type="slidenum">
              <a:rPr lang="zh-TW" altLang="en-US" smtClean="0"/>
              <a:pPr/>
              <a:t>249</a:t>
            </a:fld>
            <a:endParaRPr lang="zh-TW" altLang="en-US"/>
          </a:p>
        </p:txBody>
      </p:sp>
    </p:spTree>
    <p:extLst>
      <p:ext uri="{BB962C8B-B14F-4D97-AF65-F5344CB8AC3E}">
        <p14:creationId xmlns:p14="http://schemas.microsoft.com/office/powerpoint/2010/main" val="289460199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2"/>
          <p:cNvSpPr>
            <a:spLocks noGrp="1" noChangeArrowheads="1"/>
          </p:cNvSpPr>
          <p:nvPr>
            <p:ph type="title" idx="4294967295"/>
          </p:nvPr>
        </p:nvSpPr>
        <p:spPr>
          <a:xfrm>
            <a:off x="1187624" y="1340768"/>
            <a:ext cx="6681936" cy="1012825"/>
          </a:xfrm>
        </p:spPr>
        <p:txBody>
          <a:bodyPr>
            <a:normAutofit/>
          </a:bodyPr>
          <a:lstStyle/>
          <a:p>
            <a:pPr>
              <a:defRPr/>
            </a:pPr>
            <a:r>
              <a:rPr lang="zh-TW" altLang="en-US" b="1" dirty="0">
                <a:solidFill>
                  <a:srgbClr val="FF0000"/>
                </a:solidFill>
                <a:effectLst>
                  <a:outerShdw blurRad="38100" dist="38100" dir="2700000" algn="tl">
                    <a:srgbClr val="C0C0C0"/>
                  </a:outerShdw>
                </a:effectLst>
              </a:rPr>
              <a:t>採購監辦實務案例解析</a:t>
            </a:r>
            <a:endParaRPr lang="zh-TW" altLang="en-US" sz="5400" b="1" dirty="0" smtClean="0">
              <a:solidFill>
                <a:srgbClr val="FF0000"/>
              </a:solidFill>
              <a:effectLst>
                <a:outerShdw blurRad="38100" dist="38100" dir="2700000" algn="tl">
                  <a:srgbClr val="C0C0C0"/>
                </a:outerShdw>
              </a:effectLst>
            </a:endParaRPr>
          </a:p>
        </p:txBody>
      </p:sp>
      <p:sp>
        <p:nvSpPr>
          <p:cNvPr id="55299" name="Rectangle 3"/>
          <p:cNvSpPr>
            <a:spLocks noGrp="1" noChangeArrowheads="1"/>
          </p:cNvSpPr>
          <p:nvPr>
            <p:ph type="body" idx="4294967295"/>
          </p:nvPr>
        </p:nvSpPr>
        <p:spPr>
          <a:xfrm>
            <a:off x="1835696" y="4365104"/>
            <a:ext cx="5472608" cy="936104"/>
          </a:xfrm>
        </p:spPr>
        <p:txBody>
          <a:bodyPr>
            <a:normAutofit/>
          </a:bodyPr>
          <a:lstStyle/>
          <a:p>
            <a:r>
              <a:rPr lang="zh-TW" altLang="en-US" sz="4600" b="1" dirty="0" smtClean="0">
                <a:solidFill>
                  <a:srgbClr val="0000FF"/>
                </a:solidFill>
              </a:rPr>
              <a:t>會同採購監辦實務</a:t>
            </a:r>
            <a:endParaRPr lang="zh-TW" altLang="en-US" sz="2000" dirty="0" smtClean="0">
              <a:solidFill>
                <a:srgbClr val="0000FF"/>
              </a:solidFill>
            </a:endParaRPr>
          </a:p>
        </p:txBody>
      </p:sp>
      <p:sp>
        <p:nvSpPr>
          <p:cNvPr id="4" name="弧形向右箭號 3"/>
          <p:cNvSpPr/>
          <p:nvPr/>
        </p:nvSpPr>
        <p:spPr>
          <a:xfrm>
            <a:off x="683568" y="2780928"/>
            <a:ext cx="731837" cy="1216025"/>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solidFill>
                <a:schemeClr val="tx1"/>
              </a:solidFill>
            </a:endParaRPr>
          </a:p>
        </p:txBody>
      </p:sp>
      <p:sp>
        <p:nvSpPr>
          <p:cNvPr id="3" name="投影片編號版面配置區 2"/>
          <p:cNvSpPr>
            <a:spLocks noGrp="1"/>
          </p:cNvSpPr>
          <p:nvPr>
            <p:ph type="sldNum" sz="quarter" idx="12"/>
          </p:nvPr>
        </p:nvSpPr>
        <p:spPr/>
        <p:txBody>
          <a:bodyPr/>
          <a:lstStyle/>
          <a:p>
            <a:fld id="{1118FB7C-3051-423D-B140-B22D31D849CF}" type="slidenum">
              <a:rPr lang="zh-TW" altLang="en-US" smtClean="0"/>
              <a:pPr/>
              <a:t>25</a:t>
            </a:fld>
            <a:endParaRPr lang="zh-TW" altLang="en-US"/>
          </a:p>
        </p:txBody>
      </p:sp>
    </p:spTree>
    <p:extLst>
      <p:ext uri="{BB962C8B-B14F-4D97-AF65-F5344CB8AC3E}">
        <p14:creationId xmlns:p14="http://schemas.microsoft.com/office/powerpoint/2010/main" val="3505100800"/>
      </p:ext>
    </p:extLst>
  </p:cSld>
  <p:clrMapOvr>
    <a:masterClrMapping/>
  </p:clrMapOvr>
  <p:transition/>
  <p:timing>
    <p:tnLst>
      <p:par>
        <p:cTn id="1" dur="indefinite" restart="never" nodeType="tmRoot"/>
      </p:par>
    </p:tnLst>
  </p:timing>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標題 1"/>
          <p:cNvSpPr>
            <a:spLocks noGrp="1"/>
          </p:cNvSpPr>
          <p:nvPr>
            <p:ph type="title"/>
          </p:nvPr>
        </p:nvSpPr>
        <p:spPr>
          <a:xfrm>
            <a:off x="468313" y="404813"/>
            <a:ext cx="8593137" cy="1008062"/>
          </a:xfrm>
        </p:spPr>
        <p:txBody>
          <a:bodyPr>
            <a:noAutofit/>
          </a:bodyPr>
          <a:lstStyle/>
          <a:p>
            <a:pPr eaLnBrk="1" hangingPunct="1">
              <a:spcBef>
                <a:spcPct val="20000"/>
              </a:spcBef>
              <a:defRPr/>
            </a:pPr>
            <a:r>
              <a:rPr lang="zh-TW" altLang="en-US" sz="4000" b="1" dirty="0" smtClean="0">
                <a:solidFill>
                  <a:srgbClr val="FF0000"/>
                </a:solidFill>
                <a:latin typeface="+mj-ea"/>
              </a:rPr>
              <a:t>議題</a:t>
            </a:r>
            <a:r>
              <a:rPr lang="en-US" altLang="zh-TW" sz="4000" b="1" dirty="0" smtClean="0">
                <a:solidFill>
                  <a:srgbClr val="FF0000"/>
                </a:solidFill>
                <a:latin typeface="+mj-ea"/>
              </a:rPr>
              <a:t>4</a:t>
            </a:r>
            <a:r>
              <a:rPr lang="zh-TW" altLang="en-US" sz="4000" b="1" dirty="0" smtClean="0">
                <a:solidFill>
                  <a:srgbClr val="FF0000"/>
                </a:solidFill>
                <a:latin typeface="PMingLiU" panose="02020500000000000000" pitchFamily="18" charset="-120"/>
                <a:ea typeface="PMingLiU" panose="02020500000000000000" pitchFamily="18" charset="-120"/>
              </a:rPr>
              <a:t>：</a:t>
            </a:r>
            <a:r>
              <a:rPr lang="zh-TW" altLang="zh-TW" sz="4000" b="1" dirty="0" smtClean="0">
                <a:solidFill>
                  <a:srgbClr val="FF0000"/>
                </a:solidFill>
                <a:latin typeface="+mj-ea"/>
              </a:rPr>
              <a:t>評委會決議</a:t>
            </a:r>
            <a:r>
              <a:rPr lang="zh-TW" altLang="en-US" sz="4000" b="1" dirty="0" smtClean="0">
                <a:solidFill>
                  <a:srgbClr val="FF0000"/>
                </a:solidFill>
                <a:latin typeface="+mj-ea"/>
              </a:rPr>
              <a:t>事項與其任務有關</a:t>
            </a:r>
          </a:p>
        </p:txBody>
      </p:sp>
      <p:sp>
        <p:nvSpPr>
          <p:cNvPr id="206851" name="內容版面配置區 2"/>
          <p:cNvSpPr>
            <a:spLocks noGrp="1"/>
          </p:cNvSpPr>
          <p:nvPr>
            <p:ph idx="1"/>
          </p:nvPr>
        </p:nvSpPr>
        <p:spPr>
          <a:xfrm>
            <a:off x="288925" y="1628775"/>
            <a:ext cx="8532813" cy="5183188"/>
          </a:xfrm>
        </p:spPr>
        <p:txBody>
          <a:bodyPr/>
          <a:lstStyle/>
          <a:p>
            <a:r>
              <a:rPr lang="zh-TW" altLang="en-US" sz="2400" b="1" smtClean="0"/>
              <a:t>案例</a:t>
            </a:r>
            <a:r>
              <a:rPr lang="en-US" altLang="zh-TW" sz="2400" b="1" smtClean="0"/>
              <a:t>1</a:t>
            </a:r>
            <a:r>
              <a:rPr lang="zh-TW" altLang="en-US" sz="2400" b="1" smtClean="0">
                <a:latin typeface="新細明體" panose="02020500000000000000" pitchFamily="18" charset="-120"/>
                <a:ea typeface="新細明體" panose="02020500000000000000" pitchFamily="18" charset="-120"/>
              </a:rPr>
              <a:t>：</a:t>
            </a:r>
            <a:r>
              <a:rPr lang="en-US" altLang="zh-TW" sz="2400" b="1" smtClean="0">
                <a:latin typeface="新細明體" panose="02020500000000000000" pitchFamily="18" charset="-120"/>
                <a:ea typeface="新細明體" panose="02020500000000000000" pitchFamily="18" charset="-120"/>
              </a:rPr>
              <a:t/>
            </a:r>
            <a:br>
              <a:rPr lang="en-US" altLang="zh-TW" sz="2400" b="1" smtClean="0">
                <a:latin typeface="新細明體" panose="02020500000000000000" pitchFamily="18" charset="-120"/>
                <a:ea typeface="新細明體" panose="02020500000000000000" pitchFamily="18" charset="-120"/>
              </a:rPr>
            </a:br>
            <a:r>
              <a:rPr lang="zh-TW" altLang="zh-TW" sz="2400" b="1" smtClean="0"/>
              <a:t>查</a:t>
            </a:r>
            <a:r>
              <a:rPr lang="zh-TW" altLang="en-US" sz="2400" b="1" smtClean="0"/>
              <a:t>○○採購</a:t>
            </a:r>
            <a:r>
              <a:rPr lang="zh-TW" altLang="zh-TW" sz="2400" b="1" smtClean="0"/>
              <a:t>案召開第</a:t>
            </a:r>
            <a:r>
              <a:rPr lang="en-US" altLang="zh-TW" sz="2400" b="1" smtClean="0"/>
              <a:t>1</a:t>
            </a:r>
            <a:r>
              <a:rPr lang="zh-TW" altLang="zh-TW" sz="2400" b="1" smtClean="0"/>
              <a:t>次採購評選會議並製作評選紀錄在案，會議討論事項內容，以「需求書、招標須知</a:t>
            </a:r>
            <a:r>
              <a:rPr lang="zh-TW" altLang="en-US" sz="2400" b="1" smtClean="0"/>
              <a:t>、契約書</a:t>
            </a:r>
            <a:r>
              <a:rPr lang="zh-TW" altLang="zh-TW" sz="2400" b="1" smtClean="0"/>
              <a:t>」等議題，紀錄中</a:t>
            </a:r>
            <a:r>
              <a:rPr lang="zh-TW" altLang="zh-TW" sz="2400" b="1" smtClean="0">
                <a:solidFill>
                  <a:srgbClr val="FF0000"/>
                </a:solidFill>
              </a:rPr>
              <a:t>未見任何決議內容與招標文件之「評選項目、評審標準及評定方式」等事項之相關議題，</a:t>
            </a:r>
            <a:r>
              <a:rPr lang="zh-TW" altLang="zh-TW" sz="2400" b="1" smtClean="0"/>
              <a:t>似曲解採購評選委員會</a:t>
            </a:r>
            <a:r>
              <a:rPr lang="en-US" altLang="zh-TW" sz="2400" b="1" smtClean="0"/>
              <a:t>1</a:t>
            </a:r>
            <a:r>
              <a:rPr lang="zh-TW" altLang="zh-TW" sz="2400" b="1" smtClean="0"/>
              <a:t>次採購評選會議之功能及任務。</a:t>
            </a:r>
            <a:r>
              <a:rPr lang="zh-TW" altLang="en-US" sz="2400" b="1" smtClean="0"/>
              <a:t>另</a:t>
            </a:r>
            <a:r>
              <a:rPr lang="zh-TW" altLang="zh-TW" sz="2400" b="1" smtClean="0">
                <a:solidFill>
                  <a:srgbClr val="0000FF"/>
                </a:solidFill>
                <a:latin typeface="標楷體" panose="03000509000000000000" pitchFamily="65" charset="-120"/>
              </a:rPr>
              <a:t>非屬採購評選委員會委員之執行任務事項</a:t>
            </a:r>
            <a:r>
              <a:rPr lang="zh-TW" altLang="zh-TW" sz="2400" b="1" smtClean="0"/>
              <a:t>，不宜登載於評選有關結果事項；</a:t>
            </a:r>
            <a:r>
              <a:rPr lang="zh-TW" altLang="en-US" sz="2400" b="1" smtClean="0"/>
              <a:t>宜以</a:t>
            </a:r>
            <a:r>
              <a:rPr lang="zh-TW" altLang="zh-TW" sz="2400" b="1" smtClean="0"/>
              <a:t>其他</a:t>
            </a:r>
            <a:r>
              <a:rPr lang="zh-TW" altLang="en-US" sz="2400" b="1" smtClean="0"/>
              <a:t>事</a:t>
            </a:r>
            <a:r>
              <a:rPr lang="zh-TW" altLang="zh-TW" sz="2400" b="1" smtClean="0"/>
              <a:t>項補充說明之。</a:t>
            </a:r>
            <a:endParaRPr lang="en-US" altLang="zh-TW" sz="2400" b="1" smtClean="0"/>
          </a:p>
          <a:p>
            <a:r>
              <a:rPr lang="zh-TW" altLang="en-US" sz="2400" b="1" smtClean="0"/>
              <a:t>案例</a:t>
            </a:r>
            <a:r>
              <a:rPr lang="en-US" altLang="zh-TW" sz="2400" b="1" smtClean="0"/>
              <a:t>2</a:t>
            </a:r>
            <a:r>
              <a:rPr lang="zh-TW" altLang="en-US" sz="2400" b="1" smtClean="0"/>
              <a:t>：</a:t>
            </a:r>
            <a:r>
              <a:rPr lang="zh-TW" altLang="en-US" sz="2400" b="1" smtClean="0">
                <a:latin typeface="標楷體" panose="03000509000000000000" pitchFamily="65" charset="-120"/>
              </a:rPr>
              <a:t>○○採購案，採公開招標最有利標決標，評定方式採序位法</a:t>
            </a:r>
            <a:r>
              <a:rPr lang="zh-TW" altLang="en-US" sz="2400" b="1" smtClean="0">
                <a:latin typeface="新細明體" panose="02020500000000000000" pitchFamily="18" charset="-120"/>
                <a:ea typeface="新細明體" panose="02020500000000000000" pitchFamily="18" charset="-120"/>
              </a:rPr>
              <a:t>；</a:t>
            </a:r>
            <a:r>
              <a:rPr lang="en-US" altLang="zh-TW" sz="2400" b="1" smtClean="0">
                <a:latin typeface="標楷體" panose="03000509000000000000" pitchFamily="65" charset="-120"/>
              </a:rPr>
              <a:t>1</a:t>
            </a:r>
            <a:r>
              <a:rPr lang="zh-TW" altLang="en-US" sz="2400" b="1" smtClean="0">
                <a:latin typeface="標楷體" panose="03000509000000000000" pitchFamily="65" charset="-120"/>
              </a:rPr>
              <a:t>家廠商投標辦理評選</a:t>
            </a:r>
            <a:r>
              <a:rPr lang="zh-TW" altLang="en-US" sz="2400" b="1" smtClean="0">
                <a:latin typeface="新細明體" panose="02020500000000000000" pitchFamily="18" charset="-120"/>
                <a:ea typeface="新細明體" panose="02020500000000000000" pitchFamily="18" charset="-120"/>
              </a:rPr>
              <a:t>；</a:t>
            </a:r>
            <a:r>
              <a:rPr lang="zh-TW" altLang="en-US" sz="2400" b="1" smtClean="0">
                <a:latin typeface="標楷體" panose="03000509000000000000" pitchFamily="65" charset="-120"/>
              </a:rPr>
              <a:t>會議決議如以序位法決定，只有</a:t>
            </a:r>
            <a:r>
              <a:rPr lang="en-US" altLang="zh-TW" sz="2400" b="1" smtClean="0">
                <a:latin typeface="標楷體" panose="03000509000000000000" pitchFamily="65" charset="-120"/>
              </a:rPr>
              <a:t>1</a:t>
            </a:r>
            <a:r>
              <a:rPr lang="zh-TW" altLang="en-US" sz="2400" b="1" smtClean="0">
                <a:latin typeface="標楷體" panose="03000509000000000000" pitchFamily="65" charset="-120"/>
              </a:rPr>
              <a:t>家參加評選穩得第</a:t>
            </a:r>
            <a:r>
              <a:rPr lang="en-US" altLang="zh-TW" sz="2400" b="1" smtClean="0">
                <a:latin typeface="標楷體" panose="03000509000000000000" pitchFamily="65" charset="-120"/>
              </a:rPr>
              <a:t>1</a:t>
            </a:r>
            <a:r>
              <a:rPr lang="zh-TW" altLang="en-US" sz="2400" b="1" smtClean="0">
                <a:latin typeface="標楷體" panose="03000509000000000000" pitchFamily="65" charset="-120"/>
              </a:rPr>
              <a:t>名，</a:t>
            </a:r>
            <a:r>
              <a:rPr lang="zh-TW" altLang="en-US" sz="2400" b="1" smtClean="0">
                <a:solidFill>
                  <a:srgbClr val="0000FF"/>
                </a:solidFill>
                <a:latin typeface="標楷體" panose="03000509000000000000" pitchFamily="65" charset="-120"/>
              </a:rPr>
              <a:t>改採總評分法</a:t>
            </a:r>
            <a:r>
              <a:rPr lang="zh-TW" altLang="en-US" sz="2400" b="1" smtClean="0">
                <a:latin typeface="標楷體" panose="03000509000000000000" pitchFamily="65" charset="-120"/>
              </a:rPr>
              <a:t>。</a:t>
            </a:r>
          </a:p>
          <a:p>
            <a:endParaRPr lang="en-US" altLang="zh-TW" sz="2400" b="1" smtClean="0"/>
          </a:p>
          <a:p>
            <a:endParaRPr lang="zh-TW" altLang="zh-TW" sz="2400" b="1" smtClean="0"/>
          </a:p>
        </p:txBody>
      </p:sp>
      <p:sp>
        <p:nvSpPr>
          <p:cNvPr id="3" name="投影片編號版面配置區 2"/>
          <p:cNvSpPr>
            <a:spLocks noGrp="1"/>
          </p:cNvSpPr>
          <p:nvPr>
            <p:ph type="sldNum" sz="quarter" idx="12"/>
          </p:nvPr>
        </p:nvSpPr>
        <p:spPr/>
        <p:txBody>
          <a:bodyPr/>
          <a:lstStyle/>
          <a:p>
            <a:fld id="{1118FB7C-3051-423D-B140-B22D31D849CF}" type="slidenum">
              <a:rPr lang="zh-TW" altLang="en-US" smtClean="0"/>
              <a:pPr/>
              <a:t>250</a:t>
            </a:fld>
            <a:endParaRPr lang="zh-TW" altLang="en-US"/>
          </a:p>
        </p:txBody>
      </p:sp>
    </p:spTree>
    <p:extLst>
      <p:ext uri="{BB962C8B-B14F-4D97-AF65-F5344CB8AC3E}">
        <p14:creationId xmlns:p14="http://schemas.microsoft.com/office/powerpoint/2010/main" val="2515790944"/>
      </p:ext>
    </p:extLst>
  </p:cSld>
  <p:clrMapOvr>
    <a:masterClrMapping/>
  </p:clrMapOvr>
</p:sld>
</file>

<file path=ppt/slides/slide2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標題 1"/>
          <p:cNvSpPr>
            <a:spLocks noGrp="1"/>
          </p:cNvSpPr>
          <p:nvPr>
            <p:ph type="title"/>
          </p:nvPr>
        </p:nvSpPr>
        <p:spPr>
          <a:xfrm>
            <a:off x="755650" y="260350"/>
            <a:ext cx="7920038" cy="766763"/>
          </a:xfrm>
          <a:solidFill>
            <a:srgbClr val="FFFF00"/>
          </a:solidFill>
        </p:spPr>
        <p:txBody>
          <a:bodyPr/>
          <a:lstStyle/>
          <a:p>
            <a:pPr algn="ctr"/>
            <a:r>
              <a:rPr lang="zh-TW" altLang="en-US" b="1" smtClean="0">
                <a:solidFill>
                  <a:srgbClr val="FF0000"/>
                </a:solidFill>
                <a:latin typeface="標楷體" panose="03000509000000000000" pitchFamily="65" charset="-120"/>
              </a:rPr>
              <a:t>評選結果應簽報機關同意</a:t>
            </a:r>
            <a:r>
              <a:rPr lang="en-US" altLang="zh-TW" b="1" smtClean="0">
                <a:solidFill>
                  <a:srgbClr val="FF0000"/>
                </a:solidFill>
                <a:latin typeface="標楷體" panose="03000509000000000000" pitchFamily="65" charset="-120"/>
              </a:rPr>
              <a:t>1</a:t>
            </a:r>
            <a:endParaRPr lang="zh-TW" altLang="en-US" smtClean="0">
              <a:latin typeface="標楷體" panose="03000509000000000000" pitchFamily="65" charset="-120"/>
            </a:endParaRPr>
          </a:p>
        </p:txBody>
      </p:sp>
      <p:sp>
        <p:nvSpPr>
          <p:cNvPr id="137219" name="內容版面配置區 2"/>
          <p:cNvSpPr>
            <a:spLocks noGrp="1"/>
          </p:cNvSpPr>
          <p:nvPr>
            <p:ph idx="1"/>
          </p:nvPr>
        </p:nvSpPr>
        <p:spPr>
          <a:xfrm>
            <a:off x="611188" y="1196975"/>
            <a:ext cx="8281987" cy="5184775"/>
          </a:xfrm>
        </p:spPr>
        <p:txBody>
          <a:bodyPr/>
          <a:lstStyle/>
          <a:p>
            <a:pPr>
              <a:defRPr/>
            </a:pPr>
            <a:r>
              <a:rPr lang="zh-TW" altLang="en-US" sz="2400" b="1" dirty="0" smtClean="0">
                <a:latin typeface="+mn-ea"/>
              </a:rPr>
              <a:t>關於機關採最有利標決標，評選結果是否簽報機關首長或其授權人員核定之執行疑義</a:t>
            </a:r>
            <a:endParaRPr lang="en-US" altLang="zh-TW" sz="2400" b="1" dirty="0" smtClean="0">
              <a:latin typeface="+mn-ea"/>
            </a:endParaRPr>
          </a:p>
          <a:p>
            <a:pPr>
              <a:buFont typeface="Arial" panose="020B0604020202020204" pitchFamily="34" charset="0"/>
              <a:buChar char="•"/>
              <a:defRPr/>
            </a:pPr>
            <a:r>
              <a:rPr lang="zh-TW" altLang="en-US" sz="2400" b="1" dirty="0" smtClean="0">
                <a:latin typeface="+mn-ea"/>
              </a:rPr>
              <a:t>機關辦理最有利標評選作業，因</a:t>
            </a:r>
            <a:r>
              <a:rPr lang="zh-TW" altLang="en-US" sz="2400" b="1" dirty="0" smtClean="0">
                <a:solidFill>
                  <a:srgbClr val="0000FF"/>
                </a:solidFill>
                <a:latin typeface="+mn-ea"/>
              </a:rPr>
              <a:t>機關首長應對評選結果負成敗責任</a:t>
            </a:r>
            <a:r>
              <a:rPr lang="zh-TW" altLang="en-US" sz="2400" b="1" dirty="0" smtClean="0">
                <a:latin typeface="+mn-ea"/>
              </a:rPr>
              <a:t>，且決標決定為機關承諾與廠商發生契約關係，爰</a:t>
            </a:r>
            <a:r>
              <a:rPr lang="zh-TW" altLang="en-US" sz="2400" b="1" dirty="0" smtClean="0">
                <a:solidFill>
                  <a:srgbClr val="0000FF"/>
                </a:solidFill>
                <a:latin typeface="+mn-ea"/>
              </a:rPr>
              <a:t>評選結果應先簽報機關首長或其授權人員核定</a:t>
            </a:r>
            <a:r>
              <a:rPr lang="zh-TW" altLang="en-US" sz="2400" b="1" dirty="0" smtClean="0">
                <a:latin typeface="+mn-ea"/>
              </a:rPr>
              <a:t>，</a:t>
            </a:r>
            <a:r>
              <a:rPr lang="zh-TW" altLang="en-US" sz="2400" b="1" dirty="0" smtClean="0">
                <a:solidFill>
                  <a:srgbClr val="FF0000"/>
                </a:solidFill>
                <a:latin typeface="+mn-ea"/>
              </a:rPr>
              <a:t>確認評選程序符合規定再辦理決標</a:t>
            </a:r>
            <a:r>
              <a:rPr lang="zh-TW" altLang="en-US" sz="2400" b="1" dirty="0" smtClean="0">
                <a:latin typeface="+mn-ea"/>
              </a:rPr>
              <a:t>，以避免爭議。</a:t>
            </a:r>
            <a:r>
              <a:rPr lang="en-US" altLang="zh-TW" sz="2400" b="1" dirty="0" smtClean="0">
                <a:latin typeface="+mn-ea"/>
              </a:rPr>
              <a:t/>
            </a:r>
            <a:br>
              <a:rPr lang="en-US" altLang="zh-TW" sz="2400" b="1" dirty="0" smtClean="0">
                <a:latin typeface="+mn-ea"/>
              </a:rPr>
            </a:br>
            <a:r>
              <a:rPr lang="zh-TW" altLang="en-US" sz="2400" b="1" dirty="0" smtClean="0">
                <a:latin typeface="+mn-ea"/>
              </a:rPr>
              <a:t>本會</a:t>
            </a:r>
            <a:r>
              <a:rPr lang="en-US" altLang="zh-TW" sz="2400" b="1" dirty="0" smtClean="0">
                <a:latin typeface="+mn-ea"/>
              </a:rPr>
              <a:t>95</a:t>
            </a:r>
            <a:r>
              <a:rPr lang="zh-TW" altLang="en-US" sz="2400" b="1" dirty="0" smtClean="0">
                <a:latin typeface="+mn-ea"/>
              </a:rPr>
              <a:t>年</a:t>
            </a:r>
            <a:r>
              <a:rPr lang="en-US" altLang="zh-TW" sz="2400" b="1" dirty="0" smtClean="0">
                <a:latin typeface="+mn-ea"/>
              </a:rPr>
              <a:t>8</a:t>
            </a:r>
            <a:r>
              <a:rPr lang="zh-TW" altLang="en-US" sz="2400" b="1" dirty="0" smtClean="0">
                <a:latin typeface="+mn-ea"/>
              </a:rPr>
              <a:t>月</a:t>
            </a:r>
            <a:r>
              <a:rPr lang="en-US" altLang="zh-TW" sz="2400" b="1" dirty="0" smtClean="0">
                <a:latin typeface="+mn-ea"/>
              </a:rPr>
              <a:t>23</a:t>
            </a:r>
            <a:r>
              <a:rPr lang="zh-TW" altLang="en-US" sz="2400" b="1" dirty="0" smtClean="0">
                <a:latin typeface="+mn-ea"/>
              </a:rPr>
              <a:t>日工程企字第</a:t>
            </a:r>
            <a:r>
              <a:rPr lang="en-US" altLang="zh-TW" sz="2400" b="1" dirty="0" smtClean="0">
                <a:latin typeface="+mn-ea"/>
              </a:rPr>
              <a:t>09500321480</a:t>
            </a:r>
            <a:r>
              <a:rPr lang="zh-TW" altLang="en-US" sz="2400" b="1" dirty="0" smtClean="0">
                <a:latin typeface="+mn-ea"/>
              </a:rPr>
              <a:t>號函、</a:t>
            </a:r>
            <a:r>
              <a:rPr lang="en-US" altLang="zh-TW" sz="2400" b="1" dirty="0" smtClean="0">
                <a:latin typeface="+mn-ea"/>
              </a:rPr>
              <a:t>97</a:t>
            </a:r>
            <a:r>
              <a:rPr lang="zh-TW" altLang="en-US" sz="2400" b="1" dirty="0" smtClean="0">
                <a:latin typeface="+mn-ea"/>
              </a:rPr>
              <a:t>年</a:t>
            </a:r>
            <a:r>
              <a:rPr lang="en-US" altLang="zh-TW" sz="2400" b="1" dirty="0" smtClean="0">
                <a:latin typeface="+mn-ea"/>
              </a:rPr>
              <a:t>9</a:t>
            </a:r>
            <a:r>
              <a:rPr lang="zh-TW" altLang="en-US" sz="2400" b="1" dirty="0" smtClean="0">
                <a:latin typeface="+mn-ea"/>
              </a:rPr>
              <a:t>月</a:t>
            </a:r>
            <a:r>
              <a:rPr lang="en-US" altLang="zh-TW" sz="2400" b="1" dirty="0" smtClean="0">
                <a:latin typeface="+mn-ea"/>
              </a:rPr>
              <a:t>16</a:t>
            </a:r>
            <a:r>
              <a:rPr lang="zh-TW" altLang="en-US" sz="2400" b="1" dirty="0" smtClean="0">
                <a:latin typeface="+mn-ea"/>
              </a:rPr>
              <a:t>日工程企字第</a:t>
            </a:r>
            <a:r>
              <a:rPr lang="en-US" altLang="zh-TW" sz="2400" b="1" dirty="0" smtClean="0">
                <a:latin typeface="+mn-ea"/>
              </a:rPr>
              <a:t>09700385670</a:t>
            </a:r>
            <a:r>
              <a:rPr lang="zh-TW" altLang="en-US" sz="2400" b="1" dirty="0" smtClean="0">
                <a:latin typeface="+mn-ea"/>
              </a:rPr>
              <a:t>號函、</a:t>
            </a:r>
            <a:r>
              <a:rPr lang="en-US" altLang="zh-TW" sz="2400" b="1" dirty="0" smtClean="0">
                <a:latin typeface="+mn-ea"/>
              </a:rPr>
              <a:t>101</a:t>
            </a:r>
            <a:r>
              <a:rPr lang="zh-TW" altLang="en-US" sz="2400" b="1" dirty="0" smtClean="0">
                <a:latin typeface="+mn-ea"/>
              </a:rPr>
              <a:t>年</a:t>
            </a:r>
            <a:r>
              <a:rPr lang="en-US" altLang="zh-TW" sz="2400" b="1" dirty="0" smtClean="0">
                <a:latin typeface="+mn-ea"/>
              </a:rPr>
              <a:t>1</a:t>
            </a:r>
            <a:r>
              <a:rPr lang="zh-TW" altLang="en-US" sz="2400" b="1" dirty="0" smtClean="0">
                <a:latin typeface="+mn-ea"/>
              </a:rPr>
              <a:t>月</a:t>
            </a:r>
            <a:r>
              <a:rPr lang="en-US" altLang="zh-TW" sz="2400" b="1" dirty="0" smtClean="0">
                <a:latin typeface="+mn-ea"/>
              </a:rPr>
              <a:t>11</a:t>
            </a:r>
            <a:r>
              <a:rPr lang="zh-TW" altLang="en-US" sz="2400" b="1" dirty="0" smtClean="0">
                <a:latin typeface="+mn-ea"/>
              </a:rPr>
              <a:t>日工程企字第</a:t>
            </a:r>
            <a:r>
              <a:rPr lang="en-US" altLang="zh-TW" sz="2400" b="1" dirty="0" smtClean="0">
                <a:latin typeface="+mn-ea"/>
              </a:rPr>
              <a:t>10100013140</a:t>
            </a:r>
            <a:r>
              <a:rPr lang="zh-TW" altLang="en-US" sz="2400" b="1" dirty="0" smtClean="0">
                <a:latin typeface="+mn-ea"/>
              </a:rPr>
              <a:t>號函及本會訂定「最有利標作業手冊」肆、五、（三），併請參考（公開於本會網站）。</a:t>
            </a:r>
            <a:r>
              <a:rPr lang="en-US" altLang="zh-TW" sz="2400" b="1" dirty="0" smtClean="0">
                <a:latin typeface="+mn-ea"/>
              </a:rPr>
              <a:t/>
            </a:r>
            <a:br>
              <a:rPr lang="en-US" altLang="zh-TW" sz="2400" b="1" dirty="0" smtClean="0">
                <a:latin typeface="+mn-ea"/>
              </a:rPr>
            </a:br>
            <a:r>
              <a:rPr lang="zh-TW" altLang="en-US" sz="2400" b="1" dirty="0" smtClean="0">
                <a:latin typeface="+mn-ea"/>
              </a:rPr>
              <a:t>工程會</a:t>
            </a:r>
            <a:r>
              <a:rPr lang="en-US" altLang="zh-TW" sz="2400" b="1" dirty="0" smtClean="0">
                <a:latin typeface="+mn-ea"/>
              </a:rPr>
              <a:t>112</a:t>
            </a:r>
            <a:r>
              <a:rPr lang="zh-TW" altLang="zh-TW" sz="2400" b="1" dirty="0" smtClean="0">
                <a:latin typeface="+mn-ea"/>
              </a:rPr>
              <a:t>年</a:t>
            </a:r>
            <a:r>
              <a:rPr lang="en-US" altLang="zh-TW" sz="2400" b="1" dirty="0" smtClean="0">
                <a:latin typeface="+mn-ea"/>
              </a:rPr>
              <a:t>08</a:t>
            </a:r>
            <a:r>
              <a:rPr lang="zh-TW" altLang="zh-TW" sz="2400" b="1" dirty="0" smtClean="0">
                <a:latin typeface="+mn-ea"/>
              </a:rPr>
              <a:t>月</a:t>
            </a:r>
            <a:r>
              <a:rPr lang="en-US" altLang="zh-TW" sz="2400" b="1" dirty="0" smtClean="0">
                <a:latin typeface="+mn-ea"/>
              </a:rPr>
              <a:t>14</a:t>
            </a:r>
            <a:r>
              <a:rPr lang="zh-TW" altLang="zh-TW" sz="2400" b="1" dirty="0" smtClean="0">
                <a:latin typeface="+mn-ea"/>
              </a:rPr>
              <a:t>日工程企字第</a:t>
            </a:r>
            <a:r>
              <a:rPr lang="en-US" altLang="zh-TW" sz="2400" b="1" dirty="0" smtClean="0">
                <a:latin typeface="+mn-ea"/>
              </a:rPr>
              <a:t>1120018087</a:t>
            </a:r>
            <a:r>
              <a:rPr lang="zh-TW" altLang="zh-TW" sz="2400" b="1" dirty="0" smtClean="0">
                <a:latin typeface="+mn-ea"/>
              </a:rPr>
              <a:t>號</a:t>
            </a:r>
          </a:p>
          <a:p>
            <a:pPr>
              <a:defRPr/>
            </a:pPr>
            <a:endParaRPr lang="zh-TW" altLang="en-US" sz="2400" b="1" dirty="0" smtClean="0">
              <a:latin typeface="+mn-ea"/>
            </a:endParaRPr>
          </a:p>
        </p:txBody>
      </p:sp>
      <p:sp>
        <p:nvSpPr>
          <p:cNvPr id="3" name="投影片編號版面配置區 2"/>
          <p:cNvSpPr>
            <a:spLocks noGrp="1"/>
          </p:cNvSpPr>
          <p:nvPr>
            <p:ph type="sldNum" sz="quarter" idx="12"/>
          </p:nvPr>
        </p:nvSpPr>
        <p:spPr/>
        <p:txBody>
          <a:bodyPr/>
          <a:lstStyle/>
          <a:p>
            <a:fld id="{1118FB7C-3051-423D-B140-B22D31D849CF}" type="slidenum">
              <a:rPr lang="zh-TW" altLang="en-US" smtClean="0"/>
              <a:pPr/>
              <a:t>251</a:t>
            </a:fld>
            <a:endParaRPr lang="zh-TW" altLang="en-US"/>
          </a:p>
        </p:txBody>
      </p:sp>
    </p:spTree>
    <p:extLst>
      <p:ext uri="{BB962C8B-B14F-4D97-AF65-F5344CB8AC3E}">
        <p14:creationId xmlns:p14="http://schemas.microsoft.com/office/powerpoint/2010/main" val="1228933989"/>
      </p:ext>
    </p:extLst>
  </p:cSld>
  <p:clrMapOvr>
    <a:masterClrMapping/>
  </p:clrMapOvr>
</p:sld>
</file>

<file path=ppt/slides/slide2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標題 1"/>
          <p:cNvSpPr>
            <a:spLocks noGrp="1"/>
          </p:cNvSpPr>
          <p:nvPr>
            <p:ph type="title"/>
          </p:nvPr>
        </p:nvSpPr>
        <p:spPr>
          <a:xfrm>
            <a:off x="539750" y="260350"/>
            <a:ext cx="8424863" cy="766763"/>
          </a:xfrm>
          <a:solidFill>
            <a:schemeClr val="bg1"/>
          </a:solidFill>
        </p:spPr>
        <p:txBody>
          <a:bodyPr/>
          <a:lstStyle/>
          <a:p>
            <a:pPr algn="ctr"/>
            <a:r>
              <a:rPr lang="zh-TW" altLang="en-US" b="1" smtClean="0">
                <a:solidFill>
                  <a:srgbClr val="FF0000"/>
                </a:solidFill>
                <a:latin typeface="標楷體" panose="03000509000000000000" pitchFamily="65" charset="-120"/>
              </a:rPr>
              <a:t>評選結果應簽報機關同意</a:t>
            </a:r>
            <a:r>
              <a:rPr lang="en-US" altLang="zh-TW" b="1" smtClean="0">
                <a:solidFill>
                  <a:srgbClr val="FF0000"/>
                </a:solidFill>
                <a:latin typeface="標楷體" panose="03000509000000000000" pitchFamily="65" charset="-120"/>
              </a:rPr>
              <a:t>2</a:t>
            </a:r>
            <a:endParaRPr lang="zh-TW" altLang="en-US" smtClean="0">
              <a:latin typeface="標楷體" panose="03000509000000000000" pitchFamily="65" charset="-120"/>
            </a:endParaRPr>
          </a:p>
        </p:txBody>
      </p:sp>
      <p:sp>
        <p:nvSpPr>
          <p:cNvPr id="137219" name="內容版面配置區 2"/>
          <p:cNvSpPr>
            <a:spLocks noGrp="1"/>
          </p:cNvSpPr>
          <p:nvPr>
            <p:ph idx="1"/>
          </p:nvPr>
        </p:nvSpPr>
        <p:spPr>
          <a:xfrm>
            <a:off x="611188" y="1196975"/>
            <a:ext cx="8208962" cy="5184775"/>
          </a:xfrm>
        </p:spPr>
        <p:txBody>
          <a:bodyPr>
            <a:noAutofit/>
          </a:bodyPr>
          <a:lstStyle/>
          <a:p>
            <a:pPr>
              <a:defRPr/>
            </a:pPr>
            <a:r>
              <a:rPr lang="zh-TW" altLang="en-US" sz="2400" b="1" dirty="0">
                <a:latin typeface="+mn-ea"/>
              </a:rPr>
              <a:t>最有利標評選辦法第</a:t>
            </a:r>
            <a:r>
              <a:rPr lang="en-US" altLang="zh-TW" sz="2400" b="1" dirty="0">
                <a:latin typeface="+mn-ea"/>
              </a:rPr>
              <a:t>12</a:t>
            </a:r>
            <a:r>
              <a:rPr lang="zh-TW" altLang="en-US" sz="2400" b="1" dirty="0">
                <a:latin typeface="+mn-ea"/>
              </a:rPr>
              <a:t>條及第</a:t>
            </a:r>
            <a:r>
              <a:rPr lang="en-US" altLang="zh-TW" sz="2400" b="1" dirty="0">
                <a:latin typeface="+mn-ea"/>
              </a:rPr>
              <a:t>15</a:t>
            </a:r>
            <a:r>
              <a:rPr lang="zh-TW" altLang="en-US" sz="2400" b="1" dirty="0">
                <a:latin typeface="+mn-ea"/>
              </a:rPr>
              <a:t>條所稱「經機關首長或評選委員會過半數之決定者」，係指機關評定「最有利標」須經「機關首長」或「評選委員會過半數之決定」，</a:t>
            </a:r>
            <a:r>
              <a:rPr lang="zh-TW" altLang="en-US" sz="2400" b="1" dirty="0">
                <a:solidFill>
                  <a:srgbClr val="FF0000"/>
                </a:solidFill>
                <a:latin typeface="+mn-ea"/>
              </a:rPr>
              <a:t>該評定「最有利標」作業僅為機關內部審標過程</a:t>
            </a:r>
            <a:r>
              <a:rPr lang="zh-TW" altLang="en-US" sz="2400" b="1" dirty="0">
                <a:latin typeface="+mn-ea"/>
              </a:rPr>
              <a:t>，非對外作成決標</a:t>
            </a:r>
            <a:r>
              <a:rPr lang="zh-TW" altLang="en-US" sz="2400" b="1" dirty="0" smtClean="0">
                <a:latin typeface="+mn-ea"/>
              </a:rPr>
              <a:t>決定</a:t>
            </a:r>
            <a:r>
              <a:rPr lang="zh-TW" altLang="en-US" sz="2400" b="1" dirty="0" smtClean="0">
                <a:latin typeface="標楷體" panose="03000509000000000000" pitchFamily="65" charset="-120"/>
              </a:rPr>
              <a:t>。</a:t>
            </a:r>
            <a:endParaRPr lang="en-US" altLang="zh-TW" sz="2400" b="1" dirty="0" smtClean="0">
              <a:latin typeface="+mn-ea"/>
            </a:endParaRPr>
          </a:p>
          <a:p>
            <a:pPr>
              <a:defRPr/>
            </a:pPr>
            <a:r>
              <a:rPr lang="zh-TW" altLang="en-US" sz="2400" b="1" dirty="0" smtClean="0">
                <a:latin typeface="+mn-ea"/>
              </a:rPr>
              <a:t>承</a:t>
            </a:r>
            <a:r>
              <a:rPr lang="zh-TW" altLang="en-US" sz="2400" b="1" dirty="0">
                <a:latin typeface="+mn-ea"/>
              </a:rPr>
              <a:t>上，機關決定得標廠商</a:t>
            </a:r>
            <a:r>
              <a:rPr lang="zh-TW" altLang="en-US" sz="2400" b="1" dirty="0">
                <a:solidFill>
                  <a:srgbClr val="0000FF"/>
                </a:solidFill>
                <a:latin typeface="+mn-ea"/>
              </a:rPr>
              <a:t>（宣布決標），係</a:t>
            </a:r>
            <a:r>
              <a:rPr lang="zh-TW" altLang="en-US" sz="2400" b="1" dirty="0">
                <a:solidFill>
                  <a:srgbClr val="FF0000"/>
                </a:solidFill>
                <a:latin typeface="+mn-ea"/>
              </a:rPr>
              <a:t>機關對外承諾與廠商間成立契約並發生契約關係</a:t>
            </a:r>
            <a:r>
              <a:rPr lang="zh-TW" altLang="en-US" sz="2400" b="1" dirty="0">
                <a:latin typeface="+mn-ea"/>
              </a:rPr>
              <a:t>。又</a:t>
            </a:r>
            <a:r>
              <a:rPr lang="zh-TW" altLang="en-US" sz="2400" b="1" dirty="0">
                <a:solidFill>
                  <a:srgbClr val="0000FF"/>
                </a:solidFill>
                <a:latin typeface="+mn-ea"/>
              </a:rPr>
              <a:t>評選委員會之任務僅係「辦理廠商評選」及「協助機關解釋評選結果有關之事項</a:t>
            </a:r>
            <a:r>
              <a:rPr lang="zh-TW" altLang="en-US" sz="2400" b="1" dirty="0">
                <a:latin typeface="+mn-ea"/>
              </a:rPr>
              <a:t>」（採購評選委員會組織準則第</a:t>
            </a:r>
            <a:r>
              <a:rPr lang="en-US" altLang="zh-TW" sz="2400" b="1" dirty="0">
                <a:latin typeface="+mn-ea"/>
              </a:rPr>
              <a:t>3</a:t>
            </a:r>
            <a:r>
              <a:rPr lang="zh-TW" altLang="en-US" sz="2400" b="1" dirty="0">
                <a:latin typeface="+mn-ea"/>
              </a:rPr>
              <a:t>條第</a:t>
            </a:r>
            <a:r>
              <a:rPr lang="en-US" altLang="zh-TW" sz="2400" b="1" dirty="0">
                <a:latin typeface="+mn-ea"/>
              </a:rPr>
              <a:t>1</a:t>
            </a:r>
            <a:r>
              <a:rPr lang="zh-TW" altLang="en-US" sz="2400" b="1" dirty="0">
                <a:latin typeface="+mn-ea"/>
              </a:rPr>
              <a:t>項）</a:t>
            </a:r>
            <a:r>
              <a:rPr lang="zh-TW" altLang="en-US" sz="2400" b="1" dirty="0" smtClean="0">
                <a:latin typeface="+mn-ea"/>
              </a:rPr>
              <a:t>，</a:t>
            </a:r>
            <a:r>
              <a:rPr lang="en-US" altLang="zh-TW" sz="2400" b="1" dirty="0" smtClean="0">
                <a:latin typeface="+mn-ea"/>
              </a:rPr>
              <a:t/>
            </a:r>
            <a:br>
              <a:rPr lang="en-US" altLang="zh-TW" sz="2400" b="1" dirty="0" smtClean="0">
                <a:latin typeface="+mn-ea"/>
              </a:rPr>
            </a:br>
            <a:r>
              <a:rPr lang="zh-TW" altLang="en-US" sz="2400" b="1" dirty="0" smtClean="0">
                <a:solidFill>
                  <a:srgbClr val="0000FF"/>
                </a:solidFill>
                <a:latin typeface="+mn-ea"/>
              </a:rPr>
              <a:t>並未</a:t>
            </a:r>
            <a:r>
              <a:rPr lang="zh-TW" altLang="en-US" sz="2400" b="1" dirty="0">
                <a:solidFill>
                  <a:srgbClr val="0000FF"/>
                </a:solidFill>
                <a:latin typeface="+mn-ea"/>
              </a:rPr>
              <a:t>代替機關對外做出決標決定</a:t>
            </a:r>
            <a:r>
              <a:rPr lang="zh-TW" altLang="en-US" sz="2400" b="1" dirty="0" smtClean="0">
                <a:solidFill>
                  <a:srgbClr val="0000FF"/>
                </a:solidFill>
                <a:latin typeface="+mn-ea"/>
              </a:rPr>
              <a:t>。</a:t>
            </a:r>
            <a:r>
              <a:rPr lang="en-US" altLang="zh-TW" sz="2400" b="1" dirty="0" smtClean="0">
                <a:solidFill>
                  <a:srgbClr val="0000FF"/>
                </a:solidFill>
                <a:latin typeface="+mn-ea"/>
              </a:rPr>
              <a:t/>
            </a:r>
            <a:br>
              <a:rPr lang="en-US" altLang="zh-TW" sz="2400" b="1" dirty="0" smtClean="0">
                <a:solidFill>
                  <a:srgbClr val="0000FF"/>
                </a:solidFill>
                <a:latin typeface="+mn-ea"/>
              </a:rPr>
            </a:br>
            <a:r>
              <a:rPr lang="zh-TW" altLang="en-US" sz="2400" b="1" dirty="0" smtClean="0">
                <a:latin typeface="+mn-ea"/>
              </a:rPr>
              <a:t>爰</a:t>
            </a:r>
            <a:r>
              <a:rPr lang="zh-TW" altLang="en-US" sz="2400" b="1" dirty="0">
                <a:solidFill>
                  <a:srgbClr val="FF0000"/>
                </a:solidFill>
                <a:latin typeface="+mn-ea"/>
              </a:rPr>
              <a:t>評選結果仍應簽報機關首長或其授權人員核定後，再辦理決標。</a:t>
            </a:r>
            <a:r>
              <a:rPr lang="en-US" altLang="zh-TW" sz="2400" b="1" dirty="0" smtClean="0">
                <a:solidFill>
                  <a:srgbClr val="FF0000"/>
                </a:solidFill>
                <a:latin typeface="+mn-ea"/>
              </a:rPr>
              <a:t/>
            </a:r>
            <a:br>
              <a:rPr lang="en-US" altLang="zh-TW" sz="2400" b="1" dirty="0" smtClean="0">
                <a:solidFill>
                  <a:srgbClr val="FF0000"/>
                </a:solidFill>
                <a:latin typeface="+mn-ea"/>
              </a:rPr>
            </a:br>
            <a:r>
              <a:rPr lang="zh-TW" altLang="en-US" sz="2400" b="1" dirty="0" smtClean="0">
                <a:latin typeface="+mn-ea"/>
              </a:rPr>
              <a:t>工程會</a:t>
            </a:r>
            <a:r>
              <a:rPr lang="en-US" altLang="zh-TW" sz="2400" b="1" dirty="0">
                <a:latin typeface="+mn-ea"/>
              </a:rPr>
              <a:t>112</a:t>
            </a:r>
            <a:r>
              <a:rPr lang="zh-TW" altLang="en-US" sz="2400" b="1" dirty="0">
                <a:latin typeface="+mn-ea"/>
              </a:rPr>
              <a:t>年</a:t>
            </a:r>
            <a:r>
              <a:rPr lang="en-US" altLang="zh-TW" sz="2400" b="1" dirty="0">
                <a:latin typeface="+mn-ea"/>
              </a:rPr>
              <a:t>09</a:t>
            </a:r>
            <a:r>
              <a:rPr lang="zh-TW" altLang="en-US" sz="2400" b="1" dirty="0">
                <a:latin typeface="+mn-ea"/>
              </a:rPr>
              <a:t>月</a:t>
            </a:r>
            <a:r>
              <a:rPr lang="en-US" altLang="zh-TW" sz="2400" b="1" dirty="0">
                <a:latin typeface="+mn-ea"/>
              </a:rPr>
              <a:t>27</a:t>
            </a:r>
            <a:r>
              <a:rPr lang="zh-TW" altLang="en-US" sz="2400" b="1" dirty="0" smtClean="0">
                <a:latin typeface="+mn-ea"/>
              </a:rPr>
              <a:t>日</a:t>
            </a:r>
            <a:r>
              <a:rPr lang="zh-TW" altLang="en-US" sz="2400" b="1" dirty="0">
                <a:latin typeface="+mn-ea"/>
              </a:rPr>
              <a:t>工程企字第</a:t>
            </a:r>
            <a:r>
              <a:rPr lang="en-US" altLang="zh-TW" sz="2400" b="1" dirty="0">
                <a:latin typeface="+mn-ea"/>
              </a:rPr>
              <a:t>1120020406</a:t>
            </a:r>
            <a:r>
              <a:rPr lang="zh-TW" altLang="en-US" sz="2400" b="1" dirty="0" smtClean="0">
                <a:latin typeface="+mn-ea"/>
              </a:rPr>
              <a:t>號函</a:t>
            </a:r>
          </a:p>
        </p:txBody>
      </p:sp>
      <p:sp>
        <p:nvSpPr>
          <p:cNvPr id="3" name="投影片編號版面配置區 2"/>
          <p:cNvSpPr>
            <a:spLocks noGrp="1"/>
          </p:cNvSpPr>
          <p:nvPr>
            <p:ph type="sldNum" sz="quarter" idx="12"/>
          </p:nvPr>
        </p:nvSpPr>
        <p:spPr/>
        <p:txBody>
          <a:bodyPr/>
          <a:lstStyle/>
          <a:p>
            <a:fld id="{1118FB7C-3051-423D-B140-B22D31D849CF}" type="slidenum">
              <a:rPr lang="zh-TW" altLang="en-US" smtClean="0"/>
              <a:pPr/>
              <a:t>252</a:t>
            </a:fld>
            <a:endParaRPr lang="zh-TW" altLang="en-US"/>
          </a:p>
        </p:txBody>
      </p:sp>
    </p:spTree>
    <p:extLst>
      <p:ext uri="{BB962C8B-B14F-4D97-AF65-F5344CB8AC3E}">
        <p14:creationId xmlns:p14="http://schemas.microsoft.com/office/powerpoint/2010/main" val="39798754"/>
      </p:ext>
    </p:extLst>
  </p:cSld>
  <p:clrMapOvr>
    <a:masterClrMapping/>
  </p:clrMapOvr>
</p:sld>
</file>

<file path=ppt/slides/slide2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Rectangle 2"/>
          <p:cNvSpPr>
            <a:spLocks noGrp="1" noChangeArrowheads="1"/>
          </p:cNvSpPr>
          <p:nvPr>
            <p:ph type="title"/>
          </p:nvPr>
        </p:nvSpPr>
        <p:spPr/>
        <p:txBody>
          <a:bodyPr/>
          <a:lstStyle/>
          <a:p>
            <a:pPr algn="ctr" eaLnBrk="1" hangingPunct="1"/>
            <a:r>
              <a:rPr lang="zh-TW" altLang="en-US" b="1" smtClean="0">
                <a:solidFill>
                  <a:srgbClr val="FF0000"/>
                </a:solidFill>
                <a:latin typeface="新細明體" panose="02020500000000000000" pitchFamily="18" charset="-120"/>
                <a:ea typeface="新細明體" panose="02020500000000000000" pitchFamily="18" charset="-120"/>
              </a:rPr>
              <a:t>「</a:t>
            </a:r>
            <a:r>
              <a:rPr lang="zh-TW" altLang="en-US" b="1" smtClean="0">
                <a:solidFill>
                  <a:srgbClr val="FF0000"/>
                </a:solidFill>
              </a:rPr>
              <a:t>採購評選」議題</a:t>
            </a:r>
            <a:r>
              <a:rPr lang="en-US" altLang="zh-TW" b="1" smtClean="0">
                <a:solidFill>
                  <a:srgbClr val="FF0000"/>
                </a:solidFill>
              </a:rPr>
              <a:t>-</a:t>
            </a:r>
            <a:r>
              <a:rPr lang="zh-TW" altLang="en-US" b="1" smtClean="0">
                <a:solidFill>
                  <a:srgbClr val="FF0000"/>
                </a:solidFill>
              </a:rPr>
              <a:t>廉政案例</a:t>
            </a:r>
          </a:p>
        </p:txBody>
      </p:sp>
      <p:sp>
        <p:nvSpPr>
          <p:cNvPr id="209923" name="Rectangle 3"/>
          <p:cNvSpPr>
            <a:spLocks noGrp="1" noChangeArrowheads="1"/>
          </p:cNvSpPr>
          <p:nvPr>
            <p:ph type="body" idx="1"/>
          </p:nvPr>
        </p:nvSpPr>
        <p:spPr>
          <a:xfrm>
            <a:off x="457200" y="1125538"/>
            <a:ext cx="8229600" cy="5005387"/>
          </a:xfrm>
        </p:spPr>
        <p:txBody>
          <a:bodyPr/>
          <a:lstStyle/>
          <a:p>
            <a:r>
              <a:rPr lang="zh-TW" altLang="en-US" sz="2400" b="1" smtClean="0"/>
              <a:t>彰化巿○○ 國民小學之吳○ 、林○並擔任學年度營養午餐生鮮食材委外供應採購之評選委員，謝○ 、莊○則為該採購案工作小組成員。 同日中午評選完成後，莊○謄寫各評選委員之評選結果，竟與謝○ 共同基於明知為不實事項登載於職務上所掌公文書並行使及以非法方法使開標發生不正確 結果之犯意聯絡，</a:t>
            </a:r>
            <a:r>
              <a:rPr lang="zh-TW" altLang="en-US" sz="2400" b="1" smtClean="0">
                <a:solidFill>
                  <a:srgbClr val="FF0000"/>
                </a:solidFill>
              </a:rPr>
              <a:t>修改參與評選廠商之評選序位</a:t>
            </a:r>
            <a:r>
              <a:rPr lang="zh-TW" altLang="en-US" sz="2400" b="1" smtClean="0"/>
              <a:t>，而原應以排序第</a:t>
            </a:r>
            <a:r>
              <a:rPr lang="en-US" altLang="zh-TW" sz="2400" b="1" smtClean="0"/>
              <a:t>1</a:t>
            </a:r>
            <a:r>
              <a:rPr lang="zh-TW" altLang="en-US" sz="2400" b="1" smtClean="0"/>
              <a:t>名得標之○○公司因此未能得標， 以此非法方法，使前開採購案開標發生不正確之結果，足生損害於○○公司及採購評選結果之正確性。</a:t>
            </a:r>
            <a:endParaRPr lang="en-US" altLang="zh-TW" sz="2400" b="1" smtClean="0"/>
          </a:p>
          <a:p>
            <a:r>
              <a:rPr lang="zh-TW" altLang="en-US" sz="2400" b="1" smtClean="0"/>
              <a:t>吳○○共同犯行使公務員登載不實文書罪，處有期徒刑壹年陸月 。 謝○○共同犯行使公務員登載不實文書罪，處有期徒刑壹年貳月 。</a:t>
            </a:r>
            <a:r>
              <a:rPr lang="en-US" altLang="zh-TW" sz="2400" b="1" smtClean="0"/>
              <a:t>【</a:t>
            </a:r>
            <a:r>
              <a:rPr lang="zh-TW" altLang="en-US" sz="2400" b="1" smtClean="0"/>
              <a:t>參照臺灣彰化地方法院刑事判決</a:t>
            </a:r>
            <a:r>
              <a:rPr lang="en-US" altLang="zh-TW" sz="2400" b="1" smtClean="0"/>
              <a:t>90,</a:t>
            </a:r>
            <a:r>
              <a:rPr lang="zh-TW" altLang="en-US" sz="2400" b="1" smtClean="0"/>
              <a:t>訴</a:t>
            </a:r>
            <a:r>
              <a:rPr lang="en-US" altLang="zh-TW" sz="2400" b="1" smtClean="0"/>
              <a:t>,1349   】</a:t>
            </a:r>
            <a:endParaRPr lang="zh-TW" altLang="en-US" sz="2400" b="1" smtClean="0"/>
          </a:p>
        </p:txBody>
      </p:sp>
      <p:sp>
        <p:nvSpPr>
          <p:cNvPr id="3" name="投影片編號版面配置區 2"/>
          <p:cNvSpPr>
            <a:spLocks noGrp="1"/>
          </p:cNvSpPr>
          <p:nvPr>
            <p:ph type="sldNum" sz="quarter" idx="12"/>
          </p:nvPr>
        </p:nvSpPr>
        <p:spPr/>
        <p:txBody>
          <a:bodyPr/>
          <a:lstStyle/>
          <a:p>
            <a:fld id="{1118FB7C-3051-423D-B140-B22D31D849CF}" type="slidenum">
              <a:rPr lang="zh-TW" altLang="en-US" smtClean="0"/>
              <a:pPr/>
              <a:t>253</a:t>
            </a:fld>
            <a:endParaRPr lang="zh-TW" altLang="en-US"/>
          </a:p>
        </p:txBody>
      </p:sp>
    </p:spTree>
    <p:extLst>
      <p:ext uri="{BB962C8B-B14F-4D97-AF65-F5344CB8AC3E}">
        <p14:creationId xmlns:p14="http://schemas.microsoft.com/office/powerpoint/2010/main" val="2716439950"/>
      </p:ext>
    </p:extLst>
  </p:cSld>
  <p:clrMapOvr>
    <a:masterClrMapping/>
  </p:clrMapOvr>
  <p:timing>
    <p:tnLst>
      <p:par>
        <p:cTn id="1" dur="indefinite" restart="never" nodeType="tmRoot"/>
      </p:par>
    </p:tnLst>
  </p:timing>
</p:sld>
</file>

<file path=ppt/slides/slide2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標題 1"/>
          <p:cNvSpPr>
            <a:spLocks noGrp="1"/>
          </p:cNvSpPr>
          <p:nvPr>
            <p:ph type="title"/>
          </p:nvPr>
        </p:nvSpPr>
        <p:spPr>
          <a:xfrm>
            <a:off x="395288" y="188913"/>
            <a:ext cx="8569325" cy="982662"/>
          </a:xfrm>
          <a:solidFill>
            <a:srgbClr val="FFFF00"/>
          </a:solidFill>
        </p:spPr>
        <p:txBody>
          <a:bodyPr/>
          <a:lstStyle/>
          <a:p>
            <a:pPr algn="ctr"/>
            <a:r>
              <a:rPr lang="zh-TW" altLang="en-US" sz="3600" b="1" smtClean="0">
                <a:solidFill>
                  <a:srgbClr val="FF0000"/>
                </a:solidFill>
              </a:rPr>
              <a:t>評選委員會判斷，原則上應尊重其專業性</a:t>
            </a:r>
            <a:endParaRPr lang="zh-TW" altLang="en-US" sz="3600" smtClean="0"/>
          </a:p>
        </p:txBody>
      </p:sp>
      <p:sp>
        <p:nvSpPr>
          <p:cNvPr id="104451" name="內容版面配置區 2"/>
          <p:cNvSpPr>
            <a:spLocks noGrp="1"/>
          </p:cNvSpPr>
          <p:nvPr>
            <p:ph idx="1"/>
          </p:nvPr>
        </p:nvSpPr>
        <p:spPr>
          <a:xfrm>
            <a:off x="323850" y="1196975"/>
            <a:ext cx="8496300" cy="5184775"/>
          </a:xfrm>
        </p:spPr>
        <p:txBody>
          <a:bodyPr>
            <a:normAutofit lnSpcReduction="10000"/>
          </a:bodyPr>
          <a:lstStyle/>
          <a:p>
            <a:pPr>
              <a:defRPr/>
            </a:pPr>
            <a:r>
              <a:rPr lang="zh-TW" altLang="zh-TW" sz="2400" b="1" dirty="0">
                <a:latin typeface="+mj-ea"/>
                <a:ea typeface="+mj-ea"/>
              </a:rPr>
              <a:t>行政法院</a:t>
            </a:r>
            <a:r>
              <a:rPr lang="zh-TW" altLang="zh-TW" sz="2400" b="1" dirty="0">
                <a:solidFill>
                  <a:srgbClr val="0000FF"/>
                </a:solidFill>
                <a:latin typeface="+mj-ea"/>
                <a:ea typeface="+mj-ea"/>
              </a:rPr>
              <a:t>對於具有高度屬人性之評定（如國家考試評分、學生之品行考核、學業評量、教師升等前之學術能力評量等）、高度科技性之判斷（如與環保、醫藥、電機有關之風險效率預估或價值取捨）、計畫性政策之決定及獨立專家委員會之判斷，則基於尊重其不可替代性、專業性及法律授權之專屬性，而承認行政機關就此等事項之決定，有判斷餘地</a:t>
            </a:r>
            <a:r>
              <a:rPr lang="zh-TW" altLang="zh-TW" sz="2400" b="1" dirty="0" smtClean="0">
                <a:latin typeface="+mj-ea"/>
                <a:ea typeface="+mj-ea"/>
              </a:rPr>
              <a:t>，</a:t>
            </a:r>
            <a:r>
              <a:rPr lang="en-US" altLang="zh-TW" sz="2400" b="1" dirty="0" smtClean="0">
                <a:latin typeface="+mj-ea"/>
                <a:ea typeface="+mj-ea"/>
              </a:rPr>
              <a:t/>
            </a:r>
            <a:br>
              <a:rPr lang="en-US" altLang="zh-TW" sz="2400" b="1" dirty="0" smtClean="0">
                <a:latin typeface="+mj-ea"/>
                <a:ea typeface="+mj-ea"/>
              </a:rPr>
            </a:br>
            <a:r>
              <a:rPr lang="zh-TW" altLang="zh-TW" sz="2400" b="1" dirty="0" smtClean="0">
                <a:latin typeface="+mj-ea"/>
                <a:ea typeface="+mj-ea"/>
              </a:rPr>
              <a:t>對其</a:t>
            </a:r>
            <a:r>
              <a:rPr lang="zh-TW" altLang="zh-TW" sz="2400" b="1" dirty="0">
                <a:latin typeface="+mj-ea"/>
                <a:ea typeface="+mj-ea"/>
              </a:rPr>
              <a:t>判斷採取較低之審查密度，僅於</a:t>
            </a:r>
            <a:r>
              <a:rPr lang="zh-TW" altLang="zh-TW" sz="2400" b="1" dirty="0">
                <a:solidFill>
                  <a:srgbClr val="0000FF"/>
                </a:solidFill>
                <a:latin typeface="+mj-ea"/>
                <a:ea typeface="+mj-ea"/>
              </a:rPr>
              <a:t>行政機關之判斷有恣意濫用及其他違法情事時，例如行政機關所為之判斷，係出於錯誤之事實認定或不完全之資訊，即得予審查而撤銷或變更原決定</a:t>
            </a:r>
            <a:r>
              <a:rPr lang="zh-TW" altLang="zh-TW" sz="2400" b="1" dirty="0">
                <a:latin typeface="+mj-ea"/>
                <a:ea typeface="+mj-ea"/>
              </a:rPr>
              <a:t>等語</a:t>
            </a:r>
            <a:r>
              <a:rPr lang="zh-TW" altLang="zh-TW" sz="2400" b="1" dirty="0" smtClean="0">
                <a:latin typeface="+mj-ea"/>
                <a:ea typeface="+mj-ea"/>
              </a:rPr>
              <a:t>，</a:t>
            </a:r>
            <a:r>
              <a:rPr lang="en-US" altLang="zh-TW" sz="2400" b="1" dirty="0" smtClean="0">
                <a:latin typeface="+mj-ea"/>
                <a:ea typeface="+mj-ea"/>
              </a:rPr>
              <a:t/>
            </a:r>
            <a:br>
              <a:rPr lang="en-US" altLang="zh-TW" sz="2400" b="1" dirty="0" smtClean="0">
                <a:latin typeface="+mj-ea"/>
                <a:ea typeface="+mj-ea"/>
              </a:rPr>
            </a:br>
            <a:r>
              <a:rPr lang="zh-TW" altLang="zh-TW" sz="2400" b="1" dirty="0" smtClean="0">
                <a:latin typeface="+mj-ea"/>
                <a:ea typeface="+mj-ea"/>
              </a:rPr>
              <a:t>認</a:t>
            </a:r>
            <a:r>
              <a:rPr lang="zh-TW" altLang="zh-TW" sz="2400" b="1" dirty="0">
                <a:latin typeface="+mj-ea"/>
                <a:ea typeface="+mj-ea"/>
              </a:rPr>
              <a:t>本件</a:t>
            </a:r>
            <a:r>
              <a:rPr lang="zh-TW" altLang="zh-TW" sz="2400" b="1" dirty="0" smtClean="0">
                <a:latin typeface="+mj-ea"/>
                <a:ea typeface="+mj-ea"/>
              </a:rPr>
              <a:t>甄</a:t>
            </a:r>
            <a:r>
              <a:rPr lang="zh-TW" altLang="zh-TW" sz="2400" b="1" dirty="0">
                <a:latin typeface="+mj-ea"/>
                <a:ea typeface="+mj-ea"/>
              </a:rPr>
              <a:t>審會之判斷係</a:t>
            </a:r>
            <a:r>
              <a:rPr lang="zh-TW" altLang="zh-TW" sz="2400" b="1" dirty="0">
                <a:solidFill>
                  <a:srgbClr val="0000FF"/>
                </a:solidFill>
                <a:latin typeface="+mj-ea"/>
                <a:ea typeface="+mj-ea"/>
              </a:rPr>
              <a:t>屬獨立專家委員會之判斷</a:t>
            </a:r>
            <a:r>
              <a:rPr lang="zh-TW" altLang="zh-TW" sz="2400" b="1" dirty="0">
                <a:latin typeface="+mj-ea"/>
                <a:ea typeface="+mj-ea"/>
              </a:rPr>
              <a:t>，原則上雖應尊重其</a:t>
            </a:r>
            <a:r>
              <a:rPr lang="zh-TW" altLang="zh-TW" sz="2400" b="1" dirty="0">
                <a:solidFill>
                  <a:srgbClr val="0000FF"/>
                </a:solidFill>
                <a:latin typeface="+mj-ea"/>
                <a:ea typeface="+mj-ea"/>
              </a:rPr>
              <a:t>專業性及法律授權之專屬性</a:t>
            </a:r>
            <a:r>
              <a:rPr lang="zh-TW" altLang="zh-TW" sz="2400" b="1" dirty="0">
                <a:latin typeface="+mj-ea"/>
                <a:ea typeface="+mj-ea"/>
              </a:rPr>
              <a:t>，而</a:t>
            </a:r>
            <a:r>
              <a:rPr lang="zh-TW" altLang="zh-TW" sz="2400" b="1" dirty="0" smtClean="0">
                <a:latin typeface="+mj-ea"/>
                <a:ea typeface="+mj-ea"/>
              </a:rPr>
              <a:t>承認甄審會有</a:t>
            </a:r>
            <a:r>
              <a:rPr lang="zh-TW" altLang="zh-TW" sz="2400" b="1" dirty="0">
                <a:latin typeface="+mj-ea"/>
                <a:ea typeface="+mj-ea"/>
              </a:rPr>
              <a:t>判斷餘地，惟如</a:t>
            </a:r>
            <a:r>
              <a:rPr lang="zh-TW" altLang="zh-TW" sz="2400" b="1" u="sng" dirty="0">
                <a:latin typeface="+mj-ea"/>
                <a:ea typeface="+mj-ea"/>
              </a:rPr>
              <a:t>甄審會之判斷係基於錯誤之事實或資訊</a:t>
            </a:r>
            <a:r>
              <a:rPr lang="zh-TW" altLang="zh-TW" sz="2400" b="1" dirty="0">
                <a:latin typeface="+mj-ea"/>
                <a:ea typeface="+mj-ea"/>
              </a:rPr>
              <a:t>時，行政法院自得介入加以審查</a:t>
            </a:r>
            <a:r>
              <a:rPr lang="en-US" altLang="zh-TW" sz="2400" b="1" dirty="0">
                <a:latin typeface="+mj-ea"/>
                <a:ea typeface="+mj-ea"/>
              </a:rPr>
              <a:t> (</a:t>
            </a:r>
            <a:r>
              <a:rPr lang="zh-TW" altLang="zh-TW" sz="2400" b="1" dirty="0">
                <a:latin typeface="+mj-ea"/>
                <a:ea typeface="+mj-ea"/>
              </a:rPr>
              <a:t>最高</a:t>
            </a:r>
            <a:r>
              <a:rPr lang="zh-TW" altLang="zh-TW" sz="2400" b="1" dirty="0" smtClean="0">
                <a:latin typeface="+mj-ea"/>
                <a:ea typeface="+mj-ea"/>
              </a:rPr>
              <a:t>行政法院</a:t>
            </a:r>
            <a:r>
              <a:rPr lang="en-US" altLang="zh-TW" sz="2400" b="1" dirty="0" smtClean="0">
                <a:latin typeface="+mj-ea"/>
                <a:ea typeface="+mj-ea"/>
              </a:rPr>
              <a:t>107</a:t>
            </a:r>
            <a:r>
              <a:rPr lang="zh-TW" altLang="zh-TW" sz="2400" b="1" dirty="0" smtClean="0">
                <a:latin typeface="+mj-ea"/>
                <a:ea typeface="+mj-ea"/>
              </a:rPr>
              <a:t>年度</a:t>
            </a:r>
            <a:r>
              <a:rPr lang="zh-TW" altLang="zh-TW" sz="2400" b="1" dirty="0">
                <a:latin typeface="+mj-ea"/>
                <a:ea typeface="+mj-ea"/>
              </a:rPr>
              <a:t>判字</a:t>
            </a:r>
            <a:r>
              <a:rPr lang="zh-TW" altLang="zh-TW" sz="2400" b="1" dirty="0" smtClean="0">
                <a:latin typeface="+mj-ea"/>
                <a:ea typeface="+mj-ea"/>
              </a:rPr>
              <a:t>第</a:t>
            </a:r>
            <a:r>
              <a:rPr lang="en-US" altLang="zh-TW" sz="2400" b="1" dirty="0" smtClean="0">
                <a:latin typeface="+mj-ea"/>
                <a:ea typeface="+mj-ea"/>
              </a:rPr>
              <a:t>168 </a:t>
            </a:r>
            <a:r>
              <a:rPr lang="zh-TW" altLang="zh-TW" sz="2400" b="1" dirty="0">
                <a:latin typeface="+mj-ea"/>
                <a:ea typeface="+mj-ea"/>
              </a:rPr>
              <a:t>號判決參照</a:t>
            </a:r>
            <a:r>
              <a:rPr lang="en-US" altLang="zh-TW" sz="2400" b="1" dirty="0">
                <a:latin typeface="+mj-ea"/>
                <a:ea typeface="+mj-ea"/>
              </a:rPr>
              <a:t>) </a:t>
            </a:r>
            <a:endParaRPr lang="zh-TW" altLang="en-US" sz="2400" b="1" dirty="0" smtClean="0">
              <a:latin typeface="+mj-ea"/>
              <a:ea typeface="+mj-ea"/>
            </a:endParaRPr>
          </a:p>
        </p:txBody>
      </p:sp>
      <p:sp>
        <p:nvSpPr>
          <p:cNvPr id="3" name="投影片編號版面配置區 2"/>
          <p:cNvSpPr>
            <a:spLocks noGrp="1"/>
          </p:cNvSpPr>
          <p:nvPr>
            <p:ph type="sldNum" sz="quarter" idx="12"/>
          </p:nvPr>
        </p:nvSpPr>
        <p:spPr/>
        <p:txBody>
          <a:bodyPr/>
          <a:lstStyle/>
          <a:p>
            <a:fld id="{1118FB7C-3051-423D-B140-B22D31D849CF}" type="slidenum">
              <a:rPr lang="zh-TW" altLang="en-US" smtClean="0"/>
              <a:pPr/>
              <a:t>254</a:t>
            </a:fld>
            <a:endParaRPr lang="zh-TW" altLang="en-US"/>
          </a:p>
        </p:txBody>
      </p:sp>
    </p:spTree>
    <p:extLst>
      <p:ext uri="{BB962C8B-B14F-4D97-AF65-F5344CB8AC3E}">
        <p14:creationId xmlns:p14="http://schemas.microsoft.com/office/powerpoint/2010/main" val="2591470526"/>
      </p:ext>
    </p:extLst>
  </p:cSld>
  <p:clrMapOvr>
    <a:masterClrMapping/>
  </p:clrMapOvr>
</p:sld>
</file>

<file path=ppt/slides/slide2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539750" y="260350"/>
            <a:ext cx="8280400" cy="993775"/>
          </a:xfrm>
          <a:solidFill>
            <a:srgbClr val="FFFF00"/>
          </a:solidFill>
        </p:spPr>
        <p:txBody>
          <a:bodyPr>
            <a:normAutofit/>
          </a:bodyPr>
          <a:lstStyle/>
          <a:p>
            <a:pPr>
              <a:defRPr/>
            </a:pPr>
            <a:r>
              <a:rPr lang="zh-TW" altLang="en-US" sz="3600" b="1" dirty="0" smtClean="0">
                <a:solidFill>
                  <a:srgbClr val="FF0000"/>
                </a:solidFill>
                <a:latin typeface="標楷體" panose="03000509000000000000" pitchFamily="65" charset="-120"/>
              </a:rPr>
              <a:t>第</a:t>
            </a:r>
            <a:r>
              <a:rPr lang="en-US" altLang="zh-TW" sz="3600" b="1" dirty="0" smtClean="0">
                <a:solidFill>
                  <a:srgbClr val="FF0000"/>
                </a:solidFill>
                <a:latin typeface="標楷體" panose="03000509000000000000" pitchFamily="65" charset="-120"/>
              </a:rPr>
              <a:t>5</a:t>
            </a:r>
            <a:r>
              <a:rPr lang="zh-TW" altLang="en-US" sz="3600" b="1" dirty="0" smtClean="0">
                <a:solidFill>
                  <a:srgbClr val="FF0000"/>
                </a:solidFill>
                <a:latin typeface="標楷體" panose="03000509000000000000" pitchFamily="65" charset="-120"/>
              </a:rPr>
              <a:t>名以後之</a:t>
            </a:r>
            <a:r>
              <a:rPr lang="zh-TW" altLang="en-US" sz="3600" b="1" dirty="0">
                <a:solidFill>
                  <a:srgbClr val="FF0000"/>
                </a:solidFill>
                <a:latin typeface="標楷體" panose="03000509000000000000" pitchFamily="65" charset="-120"/>
              </a:rPr>
              <a:t>序</a:t>
            </a:r>
            <a:r>
              <a:rPr lang="zh-TW" altLang="en-US" sz="3600" b="1" dirty="0" smtClean="0">
                <a:solidFill>
                  <a:srgbClr val="FF0000"/>
                </a:solidFill>
                <a:latin typeface="標楷體" panose="03000509000000000000" pitchFamily="65" charset="-120"/>
              </a:rPr>
              <a:t>位均予第</a:t>
            </a:r>
            <a:r>
              <a:rPr lang="en-US" altLang="zh-TW" sz="3600" b="1" dirty="0" smtClean="0">
                <a:solidFill>
                  <a:srgbClr val="FF0000"/>
                </a:solidFill>
                <a:latin typeface="標楷體" panose="03000509000000000000" pitchFamily="65" charset="-120"/>
              </a:rPr>
              <a:t>5</a:t>
            </a:r>
            <a:r>
              <a:rPr lang="zh-TW" altLang="en-US" sz="3600" b="1" dirty="0" smtClean="0">
                <a:solidFill>
                  <a:srgbClr val="FF0000"/>
                </a:solidFill>
                <a:latin typeface="標楷體" panose="03000509000000000000" pitchFamily="65" charset="-120"/>
              </a:rPr>
              <a:t>名尚屬可行</a:t>
            </a:r>
            <a:endParaRPr lang="zh-TW" altLang="en-US" sz="3600" b="1" dirty="0">
              <a:solidFill>
                <a:srgbClr val="FF0000"/>
              </a:solidFill>
              <a:latin typeface="標楷體" panose="03000509000000000000" pitchFamily="65" charset="-120"/>
            </a:endParaRPr>
          </a:p>
        </p:txBody>
      </p:sp>
      <p:sp>
        <p:nvSpPr>
          <p:cNvPr id="211971" name="內容版面配置區 2"/>
          <p:cNvSpPr>
            <a:spLocks noGrp="1"/>
          </p:cNvSpPr>
          <p:nvPr>
            <p:ph idx="1"/>
          </p:nvPr>
        </p:nvSpPr>
        <p:spPr>
          <a:xfrm>
            <a:off x="323850" y="1484313"/>
            <a:ext cx="8569325" cy="4968875"/>
          </a:xfrm>
        </p:spPr>
        <p:txBody>
          <a:bodyPr/>
          <a:lstStyle/>
          <a:p>
            <a:r>
              <a:rPr lang="zh-TW" altLang="en-US" sz="2400" b="1" dirty="0" smtClean="0">
                <a:latin typeface="標楷體" panose="03000509000000000000" pitchFamily="65" charset="-120"/>
              </a:rPr>
              <a:t>有鑒於機關反映，於辦理評選時，如參與評選廠商眾多，有逕將特定名次以後之廠商予相同序位（例如第</a:t>
            </a:r>
            <a:r>
              <a:rPr lang="en-US" altLang="zh-TW" sz="2400" b="1" dirty="0" smtClean="0">
                <a:latin typeface="標楷體" panose="03000509000000000000" pitchFamily="65" charset="-120"/>
              </a:rPr>
              <a:t>5</a:t>
            </a:r>
            <a:r>
              <a:rPr lang="zh-TW" altLang="en-US" sz="2400" b="1" dirty="0" smtClean="0">
                <a:latin typeface="標楷體" panose="03000509000000000000" pitchFamily="65" charset="-120"/>
              </a:rPr>
              <a:t>名以後之廠商均予第</a:t>
            </a:r>
            <a:r>
              <a:rPr lang="en-US" altLang="zh-TW" sz="2400" b="1" dirty="0" smtClean="0">
                <a:latin typeface="標楷體" panose="03000509000000000000" pitchFamily="65" charset="-120"/>
              </a:rPr>
              <a:t>5</a:t>
            </a:r>
            <a:r>
              <a:rPr lang="zh-TW" altLang="en-US" sz="2400" b="1" dirty="0" smtClean="0">
                <a:latin typeface="標楷體" panose="03000509000000000000" pitchFamily="65" charset="-120"/>
              </a:rPr>
              <a:t>名）之需要，因考量第</a:t>
            </a:r>
            <a:r>
              <a:rPr lang="en-US" altLang="zh-TW" sz="2400" b="1" dirty="0" smtClean="0">
                <a:latin typeface="標楷體" panose="03000509000000000000" pitchFamily="65" charset="-120"/>
              </a:rPr>
              <a:t>5</a:t>
            </a:r>
            <a:r>
              <a:rPr lang="zh-TW" altLang="en-US" sz="2400" b="1" dirty="0" smtClean="0">
                <a:latin typeface="標楷體" panose="03000509000000000000" pitchFamily="65" charset="-120"/>
              </a:rPr>
              <a:t>名以後之廠商多已無得標機會，且該執行方式可避免評選委員刻意予表現較佳廠商異常序位致影響評選結果之流弊，故招標文件載明「第</a:t>
            </a:r>
            <a:r>
              <a:rPr lang="en-US" altLang="zh-TW" sz="2400" b="1" dirty="0" smtClean="0">
                <a:latin typeface="標楷體" panose="03000509000000000000" pitchFamily="65" charset="-120"/>
              </a:rPr>
              <a:t>5</a:t>
            </a:r>
            <a:r>
              <a:rPr lang="zh-TW" altLang="en-US" sz="2400" b="1" dirty="0" smtClean="0">
                <a:latin typeface="標楷體" panose="03000509000000000000" pitchFamily="65" charset="-120"/>
              </a:rPr>
              <a:t>名以後之廠商均予第</a:t>
            </a:r>
            <a:r>
              <a:rPr lang="en-US" altLang="zh-TW" sz="2400" b="1" dirty="0" smtClean="0">
                <a:latin typeface="標楷體" panose="03000509000000000000" pitchFamily="65" charset="-120"/>
              </a:rPr>
              <a:t>5</a:t>
            </a:r>
            <a:r>
              <a:rPr lang="zh-TW" altLang="en-US" sz="2400" b="1" dirty="0" smtClean="0">
                <a:latin typeface="標楷體" panose="03000509000000000000" pitchFamily="65" charset="-120"/>
              </a:rPr>
              <a:t>名之序位」乙節，如係經</a:t>
            </a:r>
            <a:r>
              <a:rPr lang="zh-TW" altLang="en-US" sz="2400" b="1" dirty="0" smtClean="0">
                <a:solidFill>
                  <a:srgbClr val="0033CC"/>
                </a:solidFill>
                <a:latin typeface="標楷體" panose="03000509000000000000" pitchFamily="65" charset="-120"/>
              </a:rPr>
              <a:t>對投標廠商評分之程序，方針對第</a:t>
            </a:r>
            <a:r>
              <a:rPr lang="en-US" altLang="zh-TW" sz="2400" b="1" dirty="0" smtClean="0">
                <a:solidFill>
                  <a:srgbClr val="0033CC"/>
                </a:solidFill>
                <a:latin typeface="標楷體" panose="03000509000000000000" pitchFamily="65" charset="-120"/>
              </a:rPr>
              <a:t>5</a:t>
            </a:r>
            <a:r>
              <a:rPr lang="zh-TW" altLang="en-US" sz="2400" b="1" dirty="0" smtClean="0">
                <a:solidFill>
                  <a:srgbClr val="0033CC"/>
                </a:solidFill>
                <a:latin typeface="標楷體" panose="03000509000000000000" pitchFamily="65" charset="-120"/>
              </a:rPr>
              <a:t>名以後之廠商均予第</a:t>
            </a:r>
            <a:r>
              <a:rPr lang="en-US" altLang="zh-TW" sz="2400" b="1" dirty="0" smtClean="0">
                <a:solidFill>
                  <a:srgbClr val="0033CC"/>
                </a:solidFill>
                <a:latin typeface="標楷體" panose="03000509000000000000" pitchFamily="65" charset="-120"/>
              </a:rPr>
              <a:t>5</a:t>
            </a:r>
            <a:r>
              <a:rPr lang="zh-TW" altLang="en-US" sz="2400" b="1" dirty="0" smtClean="0">
                <a:solidFill>
                  <a:srgbClr val="0033CC"/>
                </a:solidFill>
                <a:latin typeface="標楷體" panose="03000509000000000000" pitchFamily="65" charset="-120"/>
              </a:rPr>
              <a:t>名之序位，尚屬可行</a:t>
            </a:r>
            <a:r>
              <a:rPr lang="zh-TW" altLang="en-US" sz="2400" b="1" dirty="0" smtClean="0">
                <a:latin typeface="標楷體" panose="03000509000000000000" pitchFamily="65" charset="-120"/>
              </a:rPr>
              <a:t>。工程會 </a:t>
            </a:r>
            <a:r>
              <a:rPr lang="en-US" altLang="zh-TW" sz="2400" b="1" dirty="0" smtClean="0">
                <a:latin typeface="標楷體" panose="03000509000000000000" pitchFamily="65" charset="-120"/>
              </a:rPr>
              <a:t>96</a:t>
            </a:r>
            <a:r>
              <a:rPr lang="zh-TW" altLang="en-US" sz="2400" b="1" dirty="0" smtClean="0">
                <a:latin typeface="標楷體" panose="03000509000000000000" pitchFamily="65" charset="-120"/>
              </a:rPr>
              <a:t>年</a:t>
            </a:r>
            <a:r>
              <a:rPr lang="en-US" altLang="zh-TW" sz="2400" b="1" dirty="0" smtClean="0">
                <a:latin typeface="標楷體" panose="03000509000000000000" pitchFamily="65" charset="-120"/>
              </a:rPr>
              <a:t>12</a:t>
            </a:r>
            <a:r>
              <a:rPr lang="zh-TW" altLang="en-US" sz="2400" b="1" dirty="0" smtClean="0">
                <a:latin typeface="標楷體" panose="03000509000000000000" pitchFamily="65" charset="-120"/>
              </a:rPr>
              <a:t>月</a:t>
            </a:r>
            <a:r>
              <a:rPr lang="en-US" altLang="zh-TW" sz="2400" b="1" dirty="0" smtClean="0">
                <a:latin typeface="標楷體" panose="03000509000000000000" pitchFamily="65" charset="-120"/>
              </a:rPr>
              <a:t>05</a:t>
            </a:r>
            <a:r>
              <a:rPr lang="zh-TW" altLang="en-US" sz="2400" b="1" dirty="0" smtClean="0">
                <a:latin typeface="標楷體" panose="03000509000000000000" pitchFamily="65" charset="-120"/>
              </a:rPr>
              <a:t>日工程企字第</a:t>
            </a:r>
            <a:r>
              <a:rPr lang="en-US" altLang="zh-TW" sz="2400" b="1" dirty="0" smtClean="0">
                <a:latin typeface="標楷體" panose="03000509000000000000" pitchFamily="65" charset="-120"/>
              </a:rPr>
              <a:t>09600493890</a:t>
            </a:r>
            <a:r>
              <a:rPr lang="zh-TW" altLang="en-US" sz="2400" b="1" dirty="0" smtClean="0">
                <a:latin typeface="標楷體" panose="03000509000000000000" pitchFamily="65" charset="-120"/>
              </a:rPr>
              <a:t>號函</a:t>
            </a:r>
            <a:endParaRPr lang="en-US" altLang="zh-TW" sz="2400" b="1" dirty="0" smtClean="0">
              <a:latin typeface="標楷體" panose="03000509000000000000" pitchFamily="65" charset="-120"/>
            </a:endParaRPr>
          </a:p>
          <a:p>
            <a:r>
              <a:rPr lang="zh-TW" altLang="en-US" sz="2400" b="1" dirty="0" smtClean="0">
                <a:latin typeface="標楷體" panose="03000509000000000000" pitchFamily="65" charset="-120"/>
              </a:rPr>
              <a:t>本會</a:t>
            </a:r>
            <a:r>
              <a:rPr lang="en-US" altLang="zh-TW" sz="2400" b="1" dirty="0" smtClean="0">
                <a:latin typeface="標楷體" panose="03000509000000000000" pitchFamily="65" charset="-120"/>
              </a:rPr>
              <a:t>93</a:t>
            </a:r>
            <a:r>
              <a:rPr lang="zh-TW" altLang="en-US" sz="2400" b="1" dirty="0" smtClean="0">
                <a:latin typeface="標楷體" panose="03000509000000000000" pitchFamily="65" charset="-120"/>
              </a:rPr>
              <a:t>年</a:t>
            </a:r>
            <a:r>
              <a:rPr lang="en-US" altLang="zh-TW" sz="2400" b="1" dirty="0" smtClean="0">
                <a:latin typeface="標楷體" panose="03000509000000000000" pitchFamily="65" charset="-120"/>
              </a:rPr>
              <a:t>9</a:t>
            </a:r>
            <a:r>
              <a:rPr lang="zh-TW" altLang="en-US" sz="2400" b="1" dirty="0" smtClean="0">
                <a:latin typeface="標楷體" panose="03000509000000000000" pitchFamily="65" charset="-120"/>
              </a:rPr>
              <a:t>月</a:t>
            </a:r>
            <a:r>
              <a:rPr lang="en-US" altLang="zh-TW" sz="2400" b="1" dirty="0" smtClean="0">
                <a:latin typeface="標楷體" panose="03000509000000000000" pitchFamily="65" charset="-120"/>
              </a:rPr>
              <a:t>22</a:t>
            </a:r>
            <a:r>
              <a:rPr lang="zh-TW" altLang="en-US" sz="2400" b="1" dirty="0" smtClean="0">
                <a:latin typeface="標楷體" panose="03000509000000000000" pitchFamily="65" charset="-120"/>
              </a:rPr>
              <a:t>日工程企字第</a:t>
            </a:r>
            <a:r>
              <a:rPr lang="en-US" altLang="zh-TW" sz="2400" b="1" dirty="0" smtClean="0">
                <a:latin typeface="標楷體" panose="03000509000000000000" pitchFamily="65" charset="-120"/>
              </a:rPr>
              <a:t>09300366550</a:t>
            </a:r>
            <a:r>
              <a:rPr lang="zh-TW" altLang="en-US" sz="2400" b="1" dirty="0" smtClean="0">
                <a:latin typeface="標楷體" panose="03000509000000000000" pitchFamily="65" charset="-120"/>
              </a:rPr>
              <a:t>號函釋例，自即日起停止適用。</a:t>
            </a:r>
            <a:r>
              <a:rPr lang="en-US" altLang="zh-TW" sz="2400" b="1" dirty="0" smtClean="0">
                <a:latin typeface="標楷體" panose="03000509000000000000" pitchFamily="65" charset="-120"/>
              </a:rPr>
              <a:t/>
            </a:r>
            <a:br>
              <a:rPr lang="en-US" altLang="zh-TW" sz="2400" b="1" dirty="0" smtClean="0">
                <a:latin typeface="標楷體" panose="03000509000000000000" pitchFamily="65" charset="-120"/>
              </a:rPr>
            </a:br>
            <a:r>
              <a:rPr lang="zh-TW" altLang="en-US" sz="2400" b="1" dirty="0" smtClean="0">
                <a:latin typeface="標楷體" panose="03000509000000000000" pitchFamily="65" charset="-120"/>
              </a:rPr>
              <a:t>所採行措施未考量不同廠商之優劣差異，逕將</a:t>
            </a:r>
            <a:r>
              <a:rPr lang="zh-TW" altLang="en-US" sz="2400" b="1" dirty="0" smtClean="0">
                <a:solidFill>
                  <a:srgbClr val="FF0000"/>
                </a:solidFill>
                <a:latin typeface="標楷體" panose="03000509000000000000" pitchFamily="65" charset="-120"/>
              </a:rPr>
              <a:t>第四名以後之廠商序位轉換為相同分數，違反公平合理原則</a:t>
            </a:r>
            <a:r>
              <a:rPr lang="zh-TW" altLang="en-US" sz="2400" b="1" dirty="0" smtClean="0">
                <a:latin typeface="標楷體" panose="03000509000000000000" pitchFamily="65" charset="-120"/>
              </a:rPr>
              <a:t>，不得採行。</a:t>
            </a:r>
            <a:r>
              <a:rPr lang="en-US" altLang="zh-TW" sz="2400" b="1" dirty="0" smtClean="0">
                <a:latin typeface="標楷體" panose="03000509000000000000" pitchFamily="65" charset="-120"/>
              </a:rPr>
              <a:t/>
            </a:r>
            <a:br>
              <a:rPr lang="en-US" altLang="zh-TW" sz="2400" b="1" dirty="0" smtClean="0">
                <a:latin typeface="標楷體" panose="03000509000000000000" pitchFamily="65" charset="-120"/>
              </a:rPr>
            </a:br>
            <a:endParaRPr lang="zh-TW" altLang="en-US" sz="2400" b="1" dirty="0" smtClean="0">
              <a:latin typeface="標楷體" panose="03000509000000000000" pitchFamily="65" charset="-120"/>
            </a:endParaRPr>
          </a:p>
        </p:txBody>
      </p:sp>
      <p:sp>
        <p:nvSpPr>
          <p:cNvPr id="4" name="投影片編號版面配置區 3"/>
          <p:cNvSpPr>
            <a:spLocks noGrp="1"/>
          </p:cNvSpPr>
          <p:nvPr>
            <p:ph type="sldNum" sz="quarter" idx="12"/>
          </p:nvPr>
        </p:nvSpPr>
        <p:spPr/>
        <p:txBody>
          <a:bodyPr/>
          <a:lstStyle/>
          <a:p>
            <a:fld id="{1118FB7C-3051-423D-B140-B22D31D849CF}" type="slidenum">
              <a:rPr lang="zh-TW" altLang="en-US" smtClean="0"/>
              <a:pPr/>
              <a:t>255</a:t>
            </a:fld>
            <a:endParaRPr lang="zh-TW" altLang="en-US"/>
          </a:p>
        </p:txBody>
      </p:sp>
    </p:spTree>
    <p:extLst>
      <p:ext uri="{BB962C8B-B14F-4D97-AF65-F5344CB8AC3E}">
        <p14:creationId xmlns:p14="http://schemas.microsoft.com/office/powerpoint/2010/main" val="3853778047"/>
      </p:ext>
    </p:extLst>
  </p:cSld>
  <p:clrMapOvr>
    <a:masterClrMapping/>
  </p:clrMapOvr>
  <p:timing>
    <p:tnLst>
      <p:par>
        <p:cTn id="1" dur="indefinite" restart="never" nodeType="tmRoot"/>
      </p:par>
    </p:tnLst>
  </p:timing>
</p:sld>
</file>

<file path=ppt/slides/slide2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標題 1"/>
          <p:cNvSpPr>
            <a:spLocks noGrp="1"/>
          </p:cNvSpPr>
          <p:nvPr>
            <p:ph type="title"/>
          </p:nvPr>
        </p:nvSpPr>
        <p:spPr>
          <a:xfrm>
            <a:off x="417513" y="404813"/>
            <a:ext cx="8496300" cy="782637"/>
          </a:xfrm>
        </p:spPr>
        <p:txBody>
          <a:bodyPr/>
          <a:lstStyle/>
          <a:p>
            <a:r>
              <a:rPr lang="zh-TW" altLang="en-US" sz="3200" b="1" smtClean="0">
                <a:solidFill>
                  <a:srgbClr val="FF0000"/>
                </a:solidFill>
              </a:rPr>
              <a:t>議題</a:t>
            </a:r>
            <a:r>
              <a:rPr lang="en-US" altLang="zh-TW" sz="3200" b="1" smtClean="0">
                <a:solidFill>
                  <a:srgbClr val="FF0000"/>
                </a:solidFill>
              </a:rPr>
              <a:t>1</a:t>
            </a:r>
            <a:r>
              <a:rPr lang="zh-TW" altLang="en-US" sz="3200" b="1" smtClean="0">
                <a:solidFill>
                  <a:srgbClr val="FF0000"/>
                </a:solidFill>
              </a:rPr>
              <a:t>：評選結果與工作小組初審意見有異</a:t>
            </a:r>
            <a:r>
              <a:rPr lang="en-US" altLang="zh-TW" sz="3200" b="1" smtClean="0">
                <a:solidFill>
                  <a:srgbClr val="FF0000"/>
                </a:solidFill>
              </a:rPr>
              <a:t>1-1</a:t>
            </a:r>
            <a:endParaRPr lang="zh-TW" altLang="en-US" sz="3200" b="1" smtClean="0">
              <a:solidFill>
                <a:srgbClr val="FF0000"/>
              </a:solidFill>
            </a:endParaRPr>
          </a:p>
        </p:txBody>
      </p:sp>
      <p:sp>
        <p:nvSpPr>
          <p:cNvPr id="119811" name="內容版面配置區 2"/>
          <p:cNvSpPr>
            <a:spLocks noGrp="1"/>
          </p:cNvSpPr>
          <p:nvPr>
            <p:ph idx="1"/>
          </p:nvPr>
        </p:nvSpPr>
        <p:spPr>
          <a:xfrm>
            <a:off x="395288" y="1125538"/>
            <a:ext cx="8062912" cy="5472112"/>
          </a:xfrm>
        </p:spPr>
        <p:txBody>
          <a:bodyPr>
            <a:normAutofit/>
          </a:bodyPr>
          <a:lstStyle/>
          <a:p>
            <a:pPr>
              <a:defRPr/>
            </a:pPr>
            <a:r>
              <a:rPr lang="zh-TW" altLang="en-US" sz="2400" b="1" dirty="0" smtClean="0">
                <a:latin typeface="+mn-ea"/>
              </a:rPr>
              <a:t>本委員會或個別委員</a:t>
            </a:r>
            <a:r>
              <a:rPr lang="zh-TW" altLang="en-US" sz="2400" b="1" dirty="0" smtClean="0">
                <a:solidFill>
                  <a:srgbClr val="0000FF"/>
                </a:solidFill>
                <a:latin typeface="+mn-ea"/>
              </a:rPr>
              <a:t>評選結果與工作小組初審意見有異</a:t>
            </a:r>
            <a:r>
              <a:rPr lang="zh-TW" altLang="en-US" sz="2400" b="1" dirty="0" smtClean="0">
                <a:latin typeface="+mn-ea"/>
              </a:rPr>
              <a:t>時，</a:t>
            </a:r>
            <a:r>
              <a:rPr lang="zh-TW" altLang="en-US" sz="2400" b="1" dirty="0">
                <a:solidFill>
                  <a:srgbClr val="0000FF"/>
                </a:solidFill>
                <a:latin typeface="+mn-ea"/>
              </a:rPr>
              <a:t>應由本委員會或該個別委員敘明理由，並列入會議紀錄</a:t>
            </a:r>
            <a:r>
              <a:rPr lang="zh-TW" altLang="en-US" sz="2400" b="1" dirty="0" smtClean="0">
                <a:latin typeface="+mn-ea"/>
              </a:rPr>
              <a:t>。</a:t>
            </a:r>
            <a:r>
              <a:rPr lang="en-US" altLang="zh-TW" sz="2400" b="1" dirty="0" smtClean="0">
                <a:solidFill>
                  <a:srgbClr val="FF0000"/>
                </a:solidFill>
                <a:latin typeface="+mn-ea"/>
              </a:rPr>
              <a:t>(</a:t>
            </a:r>
            <a:r>
              <a:rPr lang="zh-TW" altLang="en-US" sz="2400" b="1" dirty="0">
                <a:solidFill>
                  <a:srgbClr val="FF0000"/>
                </a:solidFill>
                <a:latin typeface="+mn-ea"/>
              </a:rPr>
              <a:t>採購評選委員會審議</a:t>
            </a:r>
            <a:r>
              <a:rPr lang="zh-TW" altLang="en-US" sz="2400" b="1" dirty="0" smtClean="0">
                <a:solidFill>
                  <a:srgbClr val="FF0000"/>
                </a:solidFill>
                <a:latin typeface="+mn-ea"/>
              </a:rPr>
              <a:t>規則第</a:t>
            </a:r>
            <a:r>
              <a:rPr lang="en-US" altLang="zh-TW" sz="2400" b="1" dirty="0" smtClean="0">
                <a:solidFill>
                  <a:srgbClr val="FF0000"/>
                </a:solidFill>
                <a:latin typeface="+mn-ea"/>
              </a:rPr>
              <a:t>3</a:t>
            </a:r>
            <a:r>
              <a:rPr lang="zh-TW" altLang="en-US" sz="2400" b="1" dirty="0" smtClean="0">
                <a:solidFill>
                  <a:srgbClr val="FF0000"/>
                </a:solidFill>
                <a:latin typeface="+mn-ea"/>
              </a:rPr>
              <a:t>條之</a:t>
            </a:r>
            <a:r>
              <a:rPr lang="en-US" altLang="zh-TW" sz="2400" b="1" dirty="0" smtClean="0">
                <a:solidFill>
                  <a:srgbClr val="FF0000"/>
                </a:solidFill>
                <a:latin typeface="+mn-ea"/>
              </a:rPr>
              <a:t>1</a:t>
            </a:r>
            <a:r>
              <a:rPr lang="zh-TW" altLang="en-US" sz="2400" b="1" dirty="0" smtClean="0">
                <a:solidFill>
                  <a:srgbClr val="FF0000"/>
                </a:solidFill>
                <a:latin typeface="+mn-ea"/>
              </a:rPr>
              <a:t>第</a:t>
            </a:r>
            <a:r>
              <a:rPr lang="en-US" altLang="zh-TW" sz="2400" b="1" dirty="0" smtClean="0">
                <a:solidFill>
                  <a:srgbClr val="FF0000"/>
                </a:solidFill>
                <a:latin typeface="+mn-ea"/>
              </a:rPr>
              <a:t>2</a:t>
            </a:r>
            <a:r>
              <a:rPr lang="zh-TW" altLang="en-US" sz="2400" b="1" dirty="0" smtClean="0">
                <a:solidFill>
                  <a:srgbClr val="FF0000"/>
                </a:solidFill>
                <a:latin typeface="+mn-ea"/>
              </a:rPr>
              <a:t>項</a:t>
            </a:r>
            <a:r>
              <a:rPr lang="en-US" altLang="zh-TW" sz="2400" b="1" dirty="0" smtClean="0">
                <a:solidFill>
                  <a:srgbClr val="FF0000"/>
                </a:solidFill>
                <a:latin typeface="+mn-ea"/>
              </a:rPr>
              <a:t>)</a:t>
            </a:r>
          </a:p>
          <a:p>
            <a:pPr>
              <a:defRPr/>
            </a:pPr>
            <a:r>
              <a:rPr lang="zh-TW" altLang="en-US" sz="2400" b="1" dirty="0" smtClean="0">
                <a:latin typeface="+mn-ea"/>
              </a:rPr>
              <a:t>案例：</a:t>
            </a:r>
            <a:r>
              <a:rPr lang="en-US" altLang="zh-TW" sz="2400" b="1" dirty="0" smtClean="0">
                <a:latin typeface="+mn-ea"/>
              </a:rPr>
              <a:t/>
            </a:r>
            <a:br>
              <a:rPr lang="en-US" altLang="zh-TW" sz="2400" b="1" dirty="0" smtClean="0">
                <a:latin typeface="+mn-ea"/>
              </a:rPr>
            </a:br>
            <a:r>
              <a:rPr lang="zh-TW" altLang="en-US" sz="2400" b="1" dirty="0" smtClean="0">
                <a:latin typeface="+mn-ea"/>
              </a:rPr>
              <a:t>○○採購案之</a:t>
            </a:r>
            <a:r>
              <a:rPr lang="zh-TW" altLang="zh-TW" sz="2400" b="1" dirty="0" smtClean="0">
                <a:latin typeface="+mn-ea"/>
              </a:rPr>
              <a:t>需求書</a:t>
            </a:r>
            <a:r>
              <a:rPr lang="zh-TW" altLang="en-US" sz="2400" b="1" dirty="0" smtClean="0">
                <a:latin typeface="新細明體" panose="02020500000000000000" pitchFamily="18" charset="-120"/>
                <a:ea typeface="新細明體" panose="02020500000000000000" pitchFamily="18" charset="-120"/>
              </a:rPr>
              <a:t>，</a:t>
            </a:r>
            <a:r>
              <a:rPr lang="zh-TW" altLang="zh-TW" sz="2400" b="1" dirty="0" smtClean="0">
                <a:latin typeface="+mn-ea"/>
              </a:rPr>
              <a:t>陸</a:t>
            </a:r>
            <a:r>
              <a:rPr lang="en-US" altLang="zh-TW" sz="2400" b="1" dirty="0" smtClean="0">
                <a:latin typeface="+mn-ea"/>
              </a:rPr>
              <a:t>(</a:t>
            </a:r>
            <a:r>
              <a:rPr lang="zh-TW" altLang="zh-TW" sz="2400" b="1" dirty="0" smtClean="0">
                <a:latin typeface="+mn-ea"/>
              </a:rPr>
              <a:t>工作計畫意見書製作說明</a:t>
            </a:r>
            <a:r>
              <a:rPr lang="en-US" altLang="zh-TW" sz="2400" b="1" dirty="0" smtClean="0">
                <a:latin typeface="+mn-ea"/>
              </a:rPr>
              <a:t>) </a:t>
            </a:r>
            <a:r>
              <a:rPr lang="zh-TW" altLang="zh-TW" sz="2400" b="1" dirty="0" smtClean="0">
                <a:latin typeface="+mn-ea"/>
              </a:rPr>
              <a:t>、五</a:t>
            </a:r>
            <a:r>
              <a:rPr lang="en-US" altLang="zh-TW" sz="2400" b="1" dirty="0" smtClean="0">
                <a:latin typeface="+mn-ea"/>
              </a:rPr>
              <a:t>(</a:t>
            </a:r>
            <a:r>
              <a:rPr lang="zh-TW" altLang="zh-TW" sz="2400" b="1" dirty="0" smtClean="0">
                <a:latin typeface="+mn-ea"/>
              </a:rPr>
              <a:t>工作計畫意見書撰寫內容</a:t>
            </a:r>
            <a:r>
              <a:rPr lang="en-US" altLang="zh-TW" sz="2400" b="1" dirty="0" smtClean="0">
                <a:latin typeface="+mn-ea"/>
              </a:rPr>
              <a:t>) </a:t>
            </a:r>
            <a:r>
              <a:rPr lang="zh-TW" altLang="zh-TW" sz="2400" b="1" dirty="0" smtClean="0">
                <a:latin typeface="+mn-ea"/>
              </a:rPr>
              <a:t>、</a:t>
            </a:r>
            <a:r>
              <a:rPr lang="en-US" altLang="zh-TW" sz="2400" b="1" dirty="0" smtClean="0">
                <a:latin typeface="+mn-ea"/>
              </a:rPr>
              <a:t>(</a:t>
            </a:r>
            <a:r>
              <a:rPr lang="zh-TW" altLang="zh-TW" sz="2400" b="1" dirty="0" smtClean="0">
                <a:latin typeface="+mn-ea"/>
              </a:rPr>
              <a:t>五</a:t>
            </a:r>
            <a:r>
              <a:rPr lang="en-US" altLang="zh-TW" sz="2400" b="1" dirty="0" smtClean="0">
                <a:latin typeface="+mn-ea"/>
              </a:rPr>
              <a:t>)</a:t>
            </a:r>
            <a:r>
              <a:rPr lang="zh-TW" altLang="zh-TW" sz="2400" b="1" dirty="0" smtClean="0">
                <a:latin typeface="+mn-ea"/>
              </a:rPr>
              <a:t> </a:t>
            </a:r>
            <a:r>
              <a:rPr lang="en-US" altLang="zh-TW" sz="2400" b="1" dirty="0" smtClean="0">
                <a:latin typeface="+mn-ea"/>
              </a:rPr>
              <a:t/>
            </a:r>
            <a:br>
              <a:rPr lang="en-US" altLang="zh-TW" sz="2400" b="1" dirty="0" smtClean="0">
                <a:latin typeface="+mn-ea"/>
              </a:rPr>
            </a:br>
            <a:r>
              <a:rPr lang="zh-TW" altLang="zh-TW" sz="2400" b="1" dirty="0" smtClean="0">
                <a:latin typeface="+mn-ea"/>
              </a:rPr>
              <a:t>「 創意」評選項目</a:t>
            </a:r>
            <a:r>
              <a:rPr lang="zh-TW" altLang="en-US" sz="2400" b="1" dirty="0" smtClean="0">
                <a:latin typeface="+mn-ea"/>
              </a:rPr>
              <a:t>：</a:t>
            </a:r>
            <a:r>
              <a:rPr lang="en-US" altLang="zh-TW" sz="2400" b="1" dirty="0" smtClean="0">
                <a:latin typeface="+mn-ea"/>
              </a:rPr>
              <a:t/>
            </a:r>
            <a:br>
              <a:rPr lang="en-US" altLang="zh-TW" sz="2400" b="1" dirty="0" smtClean="0">
                <a:latin typeface="+mn-ea"/>
              </a:rPr>
            </a:br>
            <a:r>
              <a:rPr lang="en-US" altLang="zh-TW" sz="2400" b="1" dirty="0" smtClean="0">
                <a:latin typeface="+mn-ea"/>
              </a:rPr>
              <a:t>1</a:t>
            </a:r>
            <a:r>
              <a:rPr lang="zh-TW" altLang="zh-TW" sz="2400" b="1" dirty="0" smtClean="0">
                <a:latin typeface="+mn-ea"/>
              </a:rPr>
              <a:t>、附加提供服務說明（於規範需求及現有服務外，所提供更優質之軟硬體服務內容），其內容以與採購標的有關者為限。</a:t>
            </a:r>
            <a:r>
              <a:rPr lang="en-US" altLang="zh-TW" sz="2400" b="1" dirty="0" smtClean="0">
                <a:latin typeface="+mn-ea"/>
              </a:rPr>
              <a:t/>
            </a:r>
            <a:br>
              <a:rPr lang="en-US" altLang="zh-TW" sz="2400" b="1" dirty="0" smtClean="0">
                <a:latin typeface="+mn-ea"/>
              </a:rPr>
            </a:br>
            <a:r>
              <a:rPr lang="en-US" altLang="zh-TW" sz="2400" b="1" dirty="0" smtClean="0">
                <a:latin typeface="+mn-ea"/>
              </a:rPr>
              <a:t>2</a:t>
            </a:r>
            <a:r>
              <a:rPr lang="zh-TW" altLang="zh-TW" sz="2400" b="1" dirty="0" smtClean="0">
                <a:latin typeface="+mn-ea"/>
              </a:rPr>
              <a:t>、</a:t>
            </a:r>
            <a:r>
              <a:rPr lang="zh-TW" altLang="zh-TW" sz="2400" b="1" dirty="0" smtClean="0">
                <a:solidFill>
                  <a:srgbClr val="0000FF"/>
                </a:solidFill>
                <a:latin typeface="+mn-ea"/>
              </a:rPr>
              <a:t>其他創新之想法及功能；配分</a:t>
            </a:r>
            <a:r>
              <a:rPr lang="en-US" altLang="zh-TW" sz="2400" b="1" dirty="0" smtClean="0">
                <a:solidFill>
                  <a:srgbClr val="0000FF"/>
                </a:solidFill>
                <a:latin typeface="+mn-ea"/>
              </a:rPr>
              <a:t>10</a:t>
            </a:r>
            <a:r>
              <a:rPr lang="zh-TW" altLang="zh-TW" sz="2400" b="1" dirty="0" smtClean="0">
                <a:solidFill>
                  <a:srgbClr val="0000FF"/>
                </a:solidFill>
                <a:latin typeface="+mn-ea"/>
              </a:rPr>
              <a:t>分。</a:t>
            </a:r>
            <a:endParaRPr lang="en-US" altLang="zh-TW" sz="2400" b="1" dirty="0" smtClean="0">
              <a:solidFill>
                <a:srgbClr val="0000FF"/>
              </a:solidFill>
              <a:latin typeface="+mn-ea"/>
            </a:endParaRPr>
          </a:p>
          <a:p>
            <a:pPr>
              <a:defRPr/>
            </a:pPr>
            <a:r>
              <a:rPr lang="zh-TW" altLang="zh-TW" sz="2400" b="1" dirty="0" smtClean="0">
                <a:latin typeface="+mn-ea"/>
              </a:rPr>
              <a:t>工作小組會議召開並製作初審意見紀錄，其中「其他創新之想法及功能」評選項目初審意見載明「</a:t>
            </a:r>
            <a:r>
              <a:rPr lang="zh-TW" altLang="zh-TW" sz="2400" b="1" dirty="0" smtClean="0">
                <a:solidFill>
                  <a:srgbClr val="FF0000"/>
                </a:solidFill>
                <a:latin typeface="+mn-ea"/>
              </a:rPr>
              <a:t>廠商未提供資料</a:t>
            </a:r>
            <a:r>
              <a:rPr lang="zh-TW" altLang="en-US" sz="2400" b="1" dirty="0" smtClean="0">
                <a:latin typeface="+mn-ea"/>
              </a:rPr>
              <a:t>。</a:t>
            </a:r>
            <a:r>
              <a:rPr lang="zh-TW" altLang="zh-TW" sz="2400" b="1" dirty="0" smtClean="0">
                <a:latin typeface="+mn-ea"/>
              </a:rPr>
              <a:t>」</a:t>
            </a:r>
            <a:r>
              <a:rPr lang="en-US" altLang="zh-TW" sz="2400" b="1" dirty="0" smtClean="0">
                <a:latin typeface="+mn-ea"/>
              </a:rPr>
              <a:t>(</a:t>
            </a:r>
            <a:r>
              <a:rPr lang="zh-TW" altLang="en-US" sz="2400" b="1" dirty="0" smtClean="0">
                <a:latin typeface="+mn-ea"/>
              </a:rPr>
              <a:t>續</a:t>
            </a:r>
            <a:r>
              <a:rPr lang="en-US" altLang="zh-TW" sz="2400" b="1" dirty="0" smtClean="0">
                <a:latin typeface="+mn-ea"/>
              </a:rPr>
              <a:t>)</a:t>
            </a:r>
            <a:endParaRPr lang="zh-TW" altLang="zh-TW" sz="2400" b="1" dirty="0" smtClean="0">
              <a:latin typeface="+mn-ea"/>
            </a:endParaRPr>
          </a:p>
        </p:txBody>
      </p:sp>
      <p:sp>
        <p:nvSpPr>
          <p:cNvPr id="3" name="投影片編號版面配置區 2"/>
          <p:cNvSpPr>
            <a:spLocks noGrp="1"/>
          </p:cNvSpPr>
          <p:nvPr>
            <p:ph type="sldNum" sz="quarter" idx="12"/>
          </p:nvPr>
        </p:nvSpPr>
        <p:spPr/>
        <p:txBody>
          <a:bodyPr/>
          <a:lstStyle/>
          <a:p>
            <a:fld id="{1118FB7C-3051-423D-B140-B22D31D849CF}" type="slidenum">
              <a:rPr lang="zh-TW" altLang="en-US" smtClean="0"/>
              <a:pPr/>
              <a:t>256</a:t>
            </a:fld>
            <a:endParaRPr lang="zh-TW" altLang="en-US"/>
          </a:p>
        </p:txBody>
      </p:sp>
    </p:spTree>
    <p:extLst>
      <p:ext uri="{BB962C8B-B14F-4D97-AF65-F5344CB8AC3E}">
        <p14:creationId xmlns:p14="http://schemas.microsoft.com/office/powerpoint/2010/main" val="3709138684"/>
      </p:ext>
    </p:extLst>
  </p:cSld>
  <p:clrMapOvr>
    <a:masterClrMapping/>
  </p:clrMapOvr>
</p:sld>
</file>

<file path=ppt/slides/slide2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標題 1"/>
          <p:cNvSpPr>
            <a:spLocks noGrp="1"/>
          </p:cNvSpPr>
          <p:nvPr>
            <p:ph type="title"/>
          </p:nvPr>
        </p:nvSpPr>
        <p:spPr>
          <a:xfrm>
            <a:off x="468313" y="333375"/>
            <a:ext cx="8496300" cy="809625"/>
          </a:xfrm>
        </p:spPr>
        <p:txBody>
          <a:bodyPr/>
          <a:lstStyle/>
          <a:p>
            <a:r>
              <a:rPr lang="zh-TW" altLang="en-US" sz="3200" b="1" smtClean="0">
                <a:solidFill>
                  <a:srgbClr val="FF0000"/>
                </a:solidFill>
              </a:rPr>
              <a:t>議題</a:t>
            </a:r>
            <a:r>
              <a:rPr lang="en-US" altLang="zh-TW" sz="3200" b="1" smtClean="0">
                <a:solidFill>
                  <a:srgbClr val="FF0000"/>
                </a:solidFill>
              </a:rPr>
              <a:t>1</a:t>
            </a:r>
            <a:r>
              <a:rPr lang="zh-TW" altLang="en-US" sz="3200" b="1" smtClean="0">
                <a:solidFill>
                  <a:srgbClr val="FF0000"/>
                </a:solidFill>
              </a:rPr>
              <a:t>：評選結果與工作小組初審意見有異</a:t>
            </a:r>
            <a:r>
              <a:rPr lang="en-US" altLang="zh-TW" sz="3200" b="1" smtClean="0">
                <a:solidFill>
                  <a:srgbClr val="FF0000"/>
                </a:solidFill>
              </a:rPr>
              <a:t>1-2</a:t>
            </a:r>
            <a:endParaRPr lang="zh-TW" altLang="en-US" smtClean="0"/>
          </a:p>
        </p:txBody>
      </p:sp>
      <p:sp>
        <p:nvSpPr>
          <p:cNvPr id="147459" name="內容版面配置區 2"/>
          <p:cNvSpPr>
            <a:spLocks noGrp="1"/>
          </p:cNvSpPr>
          <p:nvPr>
            <p:ph idx="1"/>
          </p:nvPr>
        </p:nvSpPr>
        <p:spPr>
          <a:xfrm>
            <a:off x="323850" y="1196975"/>
            <a:ext cx="8640763" cy="5111750"/>
          </a:xfrm>
        </p:spPr>
        <p:txBody>
          <a:bodyPr/>
          <a:lstStyle/>
          <a:p>
            <a:pPr>
              <a:defRPr/>
            </a:pPr>
            <a:r>
              <a:rPr lang="zh-TW" altLang="zh-TW" sz="2400" b="1" dirty="0" smtClean="0">
                <a:latin typeface="+mj-ea"/>
                <a:ea typeface="+mj-ea"/>
              </a:rPr>
              <a:t>本</a:t>
            </a:r>
            <a:r>
              <a:rPr lang="zh-TW" altLang="en-US" sz="2400" b="1" dirty="0" smtClean="0">
                <a:latin typeface="+mj-ea"/>
                <a:ea typeface="+mj-ea"/>
              </a:rPr>
              <a:t>評選</a:t>
            </a:r>
            <a:r>
              <a:rPr lang="zh-TW" altLang="zh-TW" sz="2400" b="1" dirty="0" smtClean="0">
                <a:latin typeface="+mj-ea"/>
                <a:ea typeface="+mj-ea"/>
              </a:rPr>
              <a:t>項</a:t>
            </a:r>
            <a:r>
              <a:rPr lang="zh-TW" altLang="en-US" sz="2400" b="1" dirty="0" smtClean="0">
                <a:latin typeface="+mj-ea"/>
                <a:ea typeface="+mj-ea"/>
              </a:rPr>
              <a:t>目</a:t>
            </a:r>
            <a:r>
              <a:rPr lang="zh-TW" altLang="zh-TW" sz="2400" b="1" dirty="0" smtClean="0">
                <a:latin typeface="+mj-ea"/>
                <a:ea typeface="+mj-ea"/>
              </a:rPr>
              <a:t>核分，屬客觀事實可明辨具體數據，應為「</a:t>
            </a:r>
            <a:r>
              <a:rPr lang="en-US" altLang="zh-TW" sz="2400" b="1" dirty="0" smtClean="0">
                <a:latin typeface="+mj-ea"/>
                <a:ea typeface="+mj-ea"/>
              </a:rPr>
              <a:t>0</a:t>
            </a:r>
            <a:r>
              <a:rPr lang="zh-TW" altLang="zh-TW" sz="2400" b="1" dirty="0" smtClean="0">
                <a:latin typeface="+mj-ea"/>
                <a:ea typeface="+mj-ea"/>
              </a:rPr>
              <a:t>分」，惟查辦理第</a:t>
            </a:r>
            <a:r>
              <a:rPr lang="en-US" altLang="zh-TW" sz="2400" b="1" dirty="0" smtClean="0">
                <a:latin typeface="+mj-ea"/>
                <a:ea typeface="+mj-ea"/>
              </a:rPr>
              <a:t>2</a:t>
            </a:r>
            <a:r>
              <a:rPr lang="zh-TW" altLang="zh-TW" sz="2400" b="1" dirty="0" smtClean="0">
                <a:latin typeface="+mj-ea"/>
                <a:ea typeface="+mj-ea"/>
              </a:rPr>
              <a:t>次採購評選委員會評選會議，製成評選會議紀錄及評選總表。評選委員</a:t>
            </a:r>
            <a:r>
              <a:rPr lang="en-US" altLang="zh-TW" sz="2400" b="1" dirty="0" smtClean="0">
                <a:latin typeface="+mj-ea"/>
                <a:ea typeface="+mj-ea"/>
              </a:rPr>
              <a:t>A</a:t>
            </a:r>
            <a:r>
              <a:rPr lang="zh-TW" altLang="zh-TW" sz="2400" b="1" dirty="0" smtClean="0">
                <a:latin typeface="+mj-ea"/>
                <a:ea typeface="+mj-ea"/>
              </a:rPr>
              <a:t>、</a:t>
            </a:r>
            <a:r>
              <a:rPr lang="en-US" altLang="zh-TW" sz="2400" b="1" dirty="0" smtClean="0">
                <a:latin typeface="+mj-ea"/>
                <a:ea typeface="+mj-ea"/>
              </a:rPr>
              <a:t>B</a:t>
            </a:r>
            <a:r>
              <a:rPr lang="zh-TW" altLang="zh-TW" sz="2400" b="1" dirty="0" smtClean="0">
                <a:latin typeface="+mj-ea"/>
                <a:ea typeface="+mj-ea"/>
              </a:rPr>
              <a:t>、</a:t>
            </a:r>
            <a:r>
              <a:rPr lang="en-US" altLang="zh-TW" sz="2400" b="1" dirty="0" smtClean="0">
                <a:latin typeface="+mj-ea"/>
                <a:ea typeface="+mj-ea"/>
              </a:rPr>
              <a:t>C</a:t>
            </a:r>
            <a:r>
              <a:rPr lang="zh-TW" altLang="zh-TW" sz="2400" b="1" dirty="0" smtClean="0">
                <a:latin typeface="+mj-ea"/>
                <a:ea typeface="+mj-ea"/>
              </a:rPr>
              <a:t>、</a:t>
            </a:r>
            <a:r>
              <a:rPr lang="en-US" altLang="zh-TW" sz="2400" b="1" dirty="0" smtClean="0">
                <a:latin typeface="+mj-ea"/>
                <a:ea typeface="+mj-ea"/>
              </a:rPr>
              <a:t>D</a:t>
            </a:r>
            <a:r>
              <a:rPr lang="zh-TW" altLang="zh-TW" sz="2400" b="1" dirty="0" smtClean="0">
                <a:latin typeface="+mj-ea"/>
                <a:ea typeface="+mj-ea"/>
              </a:rPr>
              <a:t>親評「 創意」評選項目之評分表各給予「</a:t>
            </a:r>
            <a:r>
              <a:rPr lang="en-US" altLang="zh-TW" sz="2400" b="1" dirty="0" smtClean="0">
                <a:latin typeface="+mj-ea"/>
                <a:ea typeface="+mj-ea"/>
              </a:rPr>
              <a:t>6</a:t>
            </a:r>
            <a:r>
              <a:rPr lang="zh-TW" altLang="zh-TW" sz="2400" b="1" dirty="0" smtClean="0">
                <a:latin typeface="+mj-ea"/>
                <a:ea typeface="+mj-ea"/>
              </a:rPr>
              <a:t>、</a:t>
            </a:r>
            <a:r>
              <a:rPr lang="en-US" altLang="zh-TW" sz="2400" b="1" dirty="0" smtClean="0">
                <a:latin typeface="+mj-ea"/>
                <a:ea typeface="+mj-ea"/>
              </a:rPr>
              <a:t>7</a:t>
            </a:r>
            <a:r>
              <a:rPr lang="zh-TW" altLang="zh-TW" sz="2400" b="1" dirty="0" smtClean="0">
                <a:latin typeface="+mj-ea"/>
                <a:ea typeface="+mj-ea"/>
              </a:rPr>
              <a:t>、</a:t>
            </a:r>
            <a:r>
              <a:rPr lang="en-US" altLang="zh-TW" sz="2400" b="1" dirty="0" smtClean="0">
                <a:latin typeface="+mj-ea"/>
                <a:ea typeface="+mj-ea"/>
              </a:rPr>
              <a:t>6</a:t>
            </a:r>
            <a:r>
              <a:rPr lang="zh-TW" altLang="zh-TW" sz="2400" b="1" dirty="0" smtClean="0">
                <a:latin typeface="+mj-ea"/>
                <a:ea typeface="+mj-ea"/>
              </a:rPr>
              <a:t>、</a:t>
            </a:r>
            <a:r>
              <a:rPr lang="en-US" altLang="zh-TW" sz="2400" b="1" dirty="0" smtClean="0">
                <a:latin typeface="+mj-ea"/>
                <a:ea typeface="+mj-ea"/>
              </a:rPr>
              <a:t>3</a:t>
            </a:r>
            <a:r>
              <a:rPr lang="zh-TW" altLang="zh-TW" sz="2400" b="1" dirty="0" smtClean="0">
                <a:latin typeface="+mj-ea"/>
                <a:ea typeface="+mj-ea"/>
              </a:rPr>
              <a:t>」等分數，確</a:t>
            </a:r>
            <a:r>
              <a:rPr lang="zh-TW" altLang="zh-TW" sz="2400" b="1" dirty="0" smtClean="0">
                <a:solidFill>
                  <a:srgbClr val="FF0000"/>
                </a:solidFill>
                <a:latin typeface="+mj-ea"/>
                <a:ea typeface="+mj-ea"/>
              </a:rPr>
              <a:t>屬異常明顯差異</a:t>
            </a:r>
            <a:r>
              <a:rPr lang="zh-TW" altLang="zh-TW" sz="2400" b="1" dirty="0" smtClean="0">
                <a:latin typeface="+mj-ea"/>
                <a:ea typeface="+mj-ea"/>
              </a:rPr>
              <a:t>情事，總評分各為「</a:t>
            </a:r>
            <a:r>
              <a:rPr lang="en-US" altLang="zh-TW" sz="2400" b="1" dirty="0" smtClean="0">
                <a:latin typeface="+mj-ea"/>
                <a:ea typeface="+mj-ea"/>
              </a:rPr>
              <a:t>80</a:t>
            </a:r>
            <a:r>
              <a:rPr lang="zh-TW" altLang="zh-TW" sz="2400" b="1" dirty="0" smtClean="0">
                <a:latin typeface="+mj-ea"/>
                <a:ea typeface="+mj-ea"/>
              </a:rPr>
              <a:t>、</a:t>
            </a:r>
            <a:r>
              <a:rPr lang="en-US" altLang="zh-TW" sz="2400" b="1" dirty="0" smtClean="0">
                <a:latin typeface="+mj-ea"/>
                <a:ea typeface="+mj-ea"/>
              </a:rPr>
              <a:t>80</a:t>
            </a:r>
            <a:r>
              <a:rPr lang="zh-TW" altLang="zh-TW" sz="2400" b="1" dirty="0" smtClean="0">
                <a:latin typeface="+mj-ea"/>
                <a:ea typeface="+mj-ea"/>
              </a:rPr>
              <a:t>、</a:t>
            </a:r>
            <a:r>
              <a:rPr lang="en-US" altLang="zh-TW" sz="2400" b="1" dirty="0" smtClean="0">
                <a:latin typeface="+mj-ea"/>
                <a:ea typeface="+mj-ea"/>
              </a:rPr>
              <a:t>72</a:t>
            </a:r>
            <a:r>
              <a:rPr lang="zh-TW" altLang="zh-TW" sz="2400" b="1" dirty="0" smtClean="0">
                <a:latin typeface="+mj-ea"/>
                <a:ea typeface="+mj-ea"/>
              </a:rPr>
              <a:t>、</a:t>
            </a:r>
            <a:r>
              <a:rPr lang="en-US" altLang="zh-TW" sz="2400" b="1" dirty="0" smtClean="0">
                <a:latin typeface="+mj-ea"/>
                <a:ea typeface="+mj-ea"/>
              </a:rPr>
              <a:t>72</a:t>
            </a:r>
            <a:r>
              <a:rPr lang="zh-TW" altLang="zh-TW" sz="2400" b="1" dirty="0" smtClean="0">
                <a:latin typeface="+mj-ea"/>
                <a:ea typeface="+mj-ea"/>
              </a:rPr>
              <a:t>」。</a:t>
            </a:r>
            <a:endParaRPr lang="en-US" altLang="zh-TW" sz="2400" b="1" dirty="0" smtClean="0">
              <a:latin typeface="+mj-ea"/>
              <a:ea typeface="+mj-ea"/>
            </a:endParaRPr>
          </a:p>
          <a:p>
            <a:pPr>
              <a:defRPr/>
            </a:pPr>
            <a:r>
              <a:rPr lang="zh-TW" altLang="en-US" sz="2400" b="1" dirty="0" smtClean="0">
                <a:latin typeface="+mj-ea"/>
                <a:ea typeface="+mj-ea"/>
              </a:rPr>
              <a:t>由上可見，</a:t>
            </a:r>
            <a:r>
              <a:rPr lang="zh-TW" altLang="zh-TW" sz="2400" b="1" dirty="0" smtClean="0">
                <a:latin typeface="+mj-ea"/>
                <a:ea typeface="+mj-ea"/>
              </a:rPr>
              <a:t>顯見</a:t>
            </a:r>
            <a:r>
              <a:rPr lang="zh-TW" altLang="zh-TW" sz="2400" b="1" dirty="0" smtClean="0">
                <a:solidFill>
                  <a:srgbClr val="FF0000"/>
                </a:solidFill>
                <a:latin typeface="+mj-ea"/>
                <a:ea typeface="+mj-ea"/>
              </a:rPr>
              <a:t>評選委員會</a:t>
            </a:r>
            <a:r>
              <a:rPr lang="zh-TW" altLang="zh-TW" sz="2400" b="1" dirty="0" smtClean="0">
                <a:latin typeface="+mj-ea"/>
                <a:ea typeface="+mj-ea"/>
              </a:rPr>
              <a:t>未就各評選項目、受評廠商資料及工作小組初審意見，逐項討論；</a:t>
            </a:r>
            <a:r>
              <a:rPr lang="zh-TW" altLang="zh-TW" sz="2400" b="1" dirty="0" smtClean="0">
                <a:solidFill>
                  <a:srgbClr val="FF0000"/>
                </a:solidFill>
                <a:latin typeface="+mj-ea"/>
                <a:ea typeface="+mj-ea"/>
              </a:rPr>
              <a:t>主辦單位</a:t>
            </a:r>
            <a:r>
              <a:rPr lang="zh-TW" altLang="zh-TW" sz="2400" b="1" dirty="0" smtClean="0">
                <a:latin typeface="+mj-ea"/>
                <a:ea typeface="+mj-ea"/>
              </a:rPr>
              <a:t>亦未明查不同委員之評選結果與工作小組存有明顯差異，未提交本委員會議決或辦理複評。</a:t>
            </a:r>
            <a:endParaRPr lang="en-US" altLang="zh-TW" sz="2400" b="1" dirty="0" smtClean="0">
              <a:latin typeface="+mj-ea"/>
              <a:ea typeface="+mj-ea"/>
            </a:endParaRPr>
          </a:p>
          <a:p>
            <a:pPr>
              <a:defRPr/>
            </a:pPr>
            <a:r>
              <a:rPr lang="zh-TW" altLang="zh-TW" sz="2400" b="1" dirty="0" smtClean="0">
                <a:solidFill>
                  <a:srgbClr val="0000FF"/>
                </a:solidFill>
                <a:latin typeface="+mj-ea"/>
                <a:ea typeface="+mj-ea"/>
              </a:rPr>
              <a:t>【</a:t>
            </a:r>
            <a:r>
              <a:rPr lang="zh-TW" altLang="en-US" sz="2400" b="1" dirty="0" smtClean="0">
                <a:solidFill>
                  <a:srgbClr val="0000FF"/>
                </a:solidFill>
                <a:latin typeface="+mj-ea"/>
                <a:ea typeface="+mj-ea"/>
              </a:rPr>
              <a:t>註</a:t>
            </a:r>
            <a:r>
              <a:rPr lang="en-US" altLang="zh-TW" sz="2400" b="1" dirty="0" smtClean="0">
                <a:solidFill>
                  <a:srgbClr val="0000FF"/>
                </a:solidFill>
                <a:latin typeface="+mj-ea"/>
                <a:ea typeface="+mj-ea"/>
              </a:rPr>
              <a:t>】</a:t>
            </a:r>
            <a:r>
              <a:rPr lang="zh-TW" altLang="zh-TW" sz="2400" b="1" dirty="0" smtClean="0">
                <a:solidFill>
                  <a:srgbClr val="0000FF"/>
                </a:solidFill>
                <a:latin typeface="+mj-ea"/>
                <a:ea typeface="+mj-ea"/>
              </a:rPr>
              <a:t>採購評選委員會審議規則</a:t>
            </a:r>
            <a:r>
              <a:rPr lang="zh-TW" altLang="en-US" sz="2400" b="1" dirty="0" smtClean="0">
                <a:solidFill>
                  <a:srgbClr val="0000FF"/>
                </a:solidFill>
                <a:latin typeface="+mj-ea"/>
                <a:ea typeface="+mj-ea"/>
              </a:rPr>
              <a:t>第</a:t>
            </a:r>
            <a:r>
              <a:rPr lang="en-US" altLang="zh-TW" sz="2400" b="1" dirty="0" smtClean="0">
                <a:solidFill>
                  <a:srgbClr val="0000FF"/>
                </a:solidFill>
                <a:latin typeface="+mj-ea"/>
                <a:ea typeface="+mj-ea"/>
              </a:rPr>
              <a:t>3</a:t>
            </a:r>
            <a:r>
              <a:rPr lang="zh-TW" altLang="en-US" sz="2400" b="1" dirty="0" smtClean="0">
                <a:solidFill>
                  <a:srgbClr val="0000FF"/>
                </a:solidFill>
                <a:latin typeface="+mj-ea"/>
                <a:ea typeface="+mj-ea"/>
              </a:rPr>
              <a:t>條之</a:t>
            </a:r>
            <a:r>
              <a:rPr lang="en-US" altLang="zh-TW" sz="2400" b="1" dirty="0" smtClean="0">
                <a:solidFill>
                  <a:srgbClr val="0000FF"/>
                </a:solidFill>
                <a:latin typeface="+mj-ea"/>
                <a:ea typeface="+mj-ea"/>
              </a:rPr>
              <a:t>1</a:t>
            </a:r>
            <a:r>
              <a:rPr lang="zh-TW" altLang="en-US" sz="2400" b="1" dirty="0" smtClean="0">
                <a:solidFill>
                  <a:srgbClr val="0000FF"/>
                </a:solidFill>
                <a:latin typeface="+mj-ea"/>
                <a:ea typeface="+mj-ea"/>
              </a:rPr>
              <a:t>第</a:t>
            </a:r>
            <a:r>
              <a:rPr lang="en-US" altLang="zh-TW" sz="2400" b="1" dirty="0" smtClean="0">
                <a:solidFill>
                  <a:srgbClr val="0000FF"/>
                </a:solidFill>
                <a:latin typeface="+mj-ea"/>
                <a:ea typeface="+mj-ea"/>
              </a:rPr>
              <a:t>2</a:t>
            </a:r>
            <a:r>
              <a:rPr lang="zh-TW" altLang="en-US" sz="2400" b="1" dirty="0" smtClean="0">
                <a:solidFill>
                  <a:srgbClr val="0000FF"/>
                </a:solidFill>
                <a:latin typeface="+mj-ea"/>
                <a:ea typeface="+mj-ea"/>
              </a:rPr>
              <a:t>項：</a:t>
            </a:r>
            <a:r>
              <a:rPr lang="en-US" altLang="zh-TW" sz="2400" b="1" dirty="0" smtClean="0">
                <a:latin typeface="+mj-ea"/>
                <a:ea typeface="+mj-ea"/>
              </a:rPr>
              <a:t/>
            </a:r>
            <a:br>
              <a:rPr lang="en-US" altLang="zh-TW" sz="2400" b="1" dirty="0" smtClean="0">
                <a:latin typeface="+mj-ea"/>
                <a:ea typeface="+mj-ea"/>
              </a:rPr>
            </a:br>
            <a:r>
              <a:rPr lang="zh-TW" altLang="zh-TW" sz="2400" b="1" dirty="0" smtClean="0">
                <a:latin typeface="+mj-ea"/>
                <a:ea typeface="+mj-ea"/>
              </a:rPr>
              <a:t>本委員會或個別委員評選結果與工作小組初審意見有異時，應由本委員會或該個別委員敘明理由，</a:t>
            </a:r>
            <a:r>
              <a:rPr lang="zh-TW" altLang="zh-TW" sz="2400" b="1" dirty="0" smtClean="0">
                <a:solidFill>
                  <a:srgbClr val="0000FF"/>
                </a:solidFill>
                <a:latin typeface="+mj-ea"/>
                <a:ea typeface="+mj-ea"/>
              </a:rPr>
              <a:t>並列入會議紀錄</a:t>
            </a:r>
            <a:r>
              <a:rPr lang="zh-TW" altLang="zh-TW" sz="2400" b="1" dirty="0" smtClean="0">
                <a:latin typeface="+mj-ea"/>
                <a:ea typeface="+mj-ea"/>
              </a:rPr>
              <a:t>。</a:t>
            </a:r>
            <a:r>
              <a:rPr lang="en-US" altLang="zh-TW" sz="2400" b="1" dirty="0" smtClean="0">
                <a:latin typeface="+mj-ea"/>
                <a:ea typeface="+mj-ea"/>
              </a:rPr>
              <a:t/>
            </a:r>
            <a:br>
              <a:rPr lang="en-US" altLang="zh-TW" sz="2400" b="1" dirty="0" smtClean="0">
                <a:latin typeface="+mj-ea"/>
                <a:ea typeface="+mj-ea"/>
              </a:rPr>
            </a:br>
            <a:r>
              <a:rPr lang="en-US" altLang="zh-TW" sz="2400" b="1" dirty="0" smtClean="0">
                <a:solidFill>
                  <a:srgbClr val="0000FF"/>
                </a:solidFill>
                <a:latin typeface="+mj-ea"/>
                <a:ea typeface="+mj-ea"/>
              </a:rPr>
              <a:t>【</a:t>
            </a:r>
            <a:r>
              <a:rPr lang="zh-TW" altLang="en-US" sz="2400" b="1" dirty="0" smtClean="0">
                <a:solidFill>
                  <a:srgbClr val="0000FF"/>
                </a:solidFill>
                <a:latin typeface="+mj-ea"/>
                <a:ea typeface="+mj-ea"/>
              </a:rPr>
              <a:t>註：</a:t>
            </a:r>
            <a:r>
              <a:rPr lang="zh-TW" altLang="zh-TW" sz="2400" b="1" dirty="0" smtClean="0">
                <a:solidFill>
                  <a:srgbClr val="0000FF"/>
                </a:solidFill>
                <a:latin typeface="+mj-ea"/>
                <a:ea typeface="+mj-ea"/>
              </a:rPr>
              <a:t>列入會議紀錄</a:t>
            </a:r>
            <a:r>
              <a:rPr lang="zh-TW" altLang="en-US" sz="2400" b="1" dirty="0" smtClean="0">
                <a:solidFill>
                  <a:srgbClr val="0000FF"/>
                </a:solidFill>
                <a:latin typeface="+mj-ea"/>
                <a:ea typeface="+mj-ea"/>
              </a:rPr>
              <a:t>者</a:t>
            </a:r>
            <a:r>
              <a:rPr lang="zh-TW" altLang="zh-TW" sz="2400" b="1" dirty="0" smtClean="0">
                <a:solidFill>
                  <a:srgbClr val="0000FF"/>
                </a:solidFill>
                <a:latin typeface="+mj-ea"/>
                <a:ea typeface="+mj-ea"/>
              </a:rPr>
              <a:t>，</a:t>
            </a:r>
            <a:r>
              <a:rPr lang="zh-TW" altLang="en-US" sz="2400" b="1" dirty="0" smtClean="0">
                <a:solidFill>
                  <a:srgbClr val="0000FF"/>
                </a:solidFill>
                <a:latin typeface="+mj-ea"/>
                <a:ea typeface="+mj-ea"/>
              </a:rPr>
              <a:t>討論有無</a:t>
            </a:r>
            <a:r>
              <a:rPr lang="zh-TW" altLang="zh-TW" sz="2400" b="1" dirty="0" smtClean="0">
                <a:solidFill>
                  <a:srgbClr val="0000FF"/>
                </a:solidFill>
                <a:latin typeface="+mj-ea"/>
                <a:ea typeface="+mj-ea"/>
              </a:rPr>
              <a:t>明顯差異</a:t>
            </a:r>
            <a:r>
              <a:rPr lang="zh-TW" altLang="en-US" sz="2400" b="1" dirty="0" smtClean="0">
                <a:solidFill>
                  <a:srgbClr val="0000FF"/>
                </a:solidFill>
                <a:latin typeface="+mj-ea"/>
                <a:ea typeface="+mj-ea"/>
              </a:rPr>
              <a:t>情形</a:t>
            </a:r>
            <a:r>
              <a:rPr lang="en-US" altLang="zh-TW" sz="2400" b="1" dirty="0" smtClean="0">
                <a:solidFill>
                  <a:srgbClr val="0000FF"/>
                </a:solidFill>
                <a:latin typeface="+mj-ea"/>
                <a:ea typeface="+mj-ea"/>
              </a:rPr>
              <a:t>】</a:t>
            </a:r>
            <a:endParaRPr lang="zh-TW" altLang="zh-TW" sz="2400" b="1" dirty="0" smtClean="0">
              <a:latin typeface="+mj-ea"/>
              <a:ea typeface="+mj-ea"/>
            </a:endParaRPr>
          </a:p>
        </p:txBody>
      </p:sp>
      <p:sp>
        <p:nvSpPr>
          <p:cNvPr id="3" name="投影片編號版面配置區 2"/>
          <p:cNvSpPr>
            <a:spLocks noGrp="1"/>
          </p:cNvSpPr>
          <p:nvPr>
            <p:ph type="sldNum" sz="quarter" idx="12"/>
          </p:nvPr>
        </p:nvSpPr>
        <p:spPr/>
        <p:txBody>
          <a:bodyPr/>
          <a:lstStyle/>
          <a:p>
            <a:fld id="{1118FB7C-3051-423D-B140-B22D31D849CF}" type="slidenum">
              <a:rPr lang="zh-TW" altLang="en-US" smtClean="0"/>
              <a:pPr/>
              <a:t>257</a:t>
            </a:fld>
            <a:endParaRPr lang="zh-TW" altLang="en-US"/>
          </a:p>
        </p:txBody>
      </p:sp>
    </p:spTree>
    <p:extLst>
      <p:ext uri="{BB962C8B-B14F-4D97-AF65-F5344CB8AC3E}">
        <p14:creationId xmlns:p14="http://schemas.microsoft.com/office/powerpoint/2010/main" val="2034377976"/>
      </p:ext>
    </p:extLst>
  </p:cSld>
  <p:clrMapOvr>
    <a:masterClrMapping/>
  </p:clrMapOvr>
</p:sld>
</file>

<file path=ppt/slides/slide2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539750" y="333375"/>
            <a:ext cx="8424863" cy="1008063"/>
          </a:xfrm>
        </p:spPr>
        <p:txBody>
          <a:bodyPr>
            <a:normAutofit fontScale="90000"/>
          </a:bodyPr>
          <a:lstStyle/>
          <a:p>
            <a:pPr algn="ctr">
              <a:defRPr/>
            </a:pPr>
            <a:r>
              <a:rPr lang="zh-TW" altLang="en-US" sz="3200" b="1" dirty="0" smtClean="0">
                <a:solidFill>
                  <a:srgbClr val="FF0000"/>
                </a:solidFill>
                <a:latin typeface="+mn-ea"/>
                <a:ea typeface="+mn-ea"/>
              </a:rPr>
              <a:t>議題</a:t>
            </a:r>
            <a:r>
              <a:rPr lang="en-US" altLang="zh-TW" sz="3200" b="1" dirty="0" smtClean="0">
                <a:solidFill>
                  <a:srgbClr val="FF0000"/>
                </a:solidFill>
                <a:latin typeface="+mn-ea"/>
                <a:ea typeface="+mn-ea"/>
              </a:rPr>
              <a:t>2</a:t>
            </a:r>
            <a:r>
              <a:rPr lang="zh-TW" altLang="en-US" sz="3200" b="1" dirty="0" smtClean="0">
                <a:solidFill>
                  <a:srgbClr val="FF0000"/>
                </a:solidFill>
                <a:latin typeface="+mn-ea"/>
                <a:ea typeface="+mn-ea"/>
              </a:rPr>
              <a:t>：</a:t>
            </a:r>
            <a:r>
              <a:rPr lang="zh-TW" altLang="en-US" sz="3200" b="1" dirty="0">
                <a:solidFill>
                  <a:srgbClr val="FF0000"/>
                </a:solidFill>
                <a:latin typeface="+mn-ea"/>
                <a:ea typeface="+mn-ea"/>
              </a:rPr>
              <a:t>評分項目屬具體客觀事證</a:t>
            </a:r>
            <a:r>
              <a:rPr lang="zh-TW" altLang="en-US" sz="3200" b="1" dirty="0" smtClean="0">
                <a:solidFill>
                  <a:srgbClr val="FF0000"/>
                </a:solidFill>
                <a:latin typeface="+mn-ea"/>
                <a:ea typeface="+mn-ea"/>
              </a:rPr>
              <a:t>者評分標準</a:t>
            </a:r>
            <a:r>
              <a:rPr lang="en-US" altLang="zh-TW" sz="3200" b="1" dirty="0" smtClean="0">
                <a:solidFill>
                  <a:srgbClr val="FF0000"/>
                </a:solidFill>
                <a:latin typeface="+mn-ea"/>
                <a:ea typeface="+mn-ea"/>
              </a:rPr>
              <a:t/>
            </a:r>
            <a:br>
              <a:rPr lang="en-US" altLang="zh-TW" sz="3200" b="1" dirty="0" smtClean="0">
                <a:solidFill>
                  <a:srgbClr val="FF0000"/>
                </a:solidFill>
                <a:latin typeface="+mn-ea"/>
                <a:ea typeface="+mn-ea"/>
              </a:rPr>
            </a:br>
            <a:r>
              <a:rPr lang="zh-TW" altLang="en-US" sz="3200" b="1" dirty="0" smtClean="0">
                <a:solidFill>
                  <a:srgbClr val="FF0000"/>
                </a:solidFill>
                <a:latin typeface="+mn-ea"/>
                <a:ea typeface="+mn-ea"/>
              </a:rPr>
              <a:t>應一致性</a:t>
            </a:r>
            <a:r>
              <a:rPr lang="en-US" altLang="zh-TW" sz="3200" b="1" dirty="0" smtClean="0">
                <a:solidFill>
                  <a:srgbClr val="FF0000"/>
                </a:solidFill>
                <a:latin typeface="+mn-ea"/>
                <a:ea typeface="+mn-ea"/>
              </a:rPr>
              <a:t>2</a:t>
            </a:r>
            <a:endParaRPr lang="zh-TW" altLang="en-US" b="1" dirty="0">
              <a:solidFill>
                <a:srgbClr val="FF0000"/>
              </a:solidFill>
              <a:latin typeface="+mn-ea"/>
              <a:ea typeface="+mn-ea"/>
            </a:endParaRPr>
          </a:p>
        </p:txBody>
      </p:sp>
      <p:sp>
        <p:nvSpPr>
          <p:cNvPr id="114691" name="內容版面配置區 2"/>
          <p:cNvSpPr>
            <a:spLocks noGrp="1"/>
          </p:cNvSpPr>
          <p:nvPr>
            <p:ph idx="1"/>
          </p:nvPr>
        </p:nvSpPr>
        <p:spPr>
          <a:xfrm>
            <a:off x="479425" y="1341438"/>
            <a:ext cx="8340725" cy="4897437"/>
          </a:xfrm>
        </p:spPr>
        <p:txBody>
          <a:bodyPr/>
          <a:lstStyle/>
          <a:p>
            <a:pPr>
              <a:defRPr/>
            </a:pPr>
            <a:r>
              <a:rPr lang="zh-TW" altLang="en-US" sz="2400" b="1" dirty="0" smtClean="0">
                <a:latin typeface="+mn-ea"/>
              </a:rPr>
              <a:t>案例：○採購案採最有利標決標評選項目</a:t>
            </a:r>
            <a:r>
              <a:rPr lang="en-US" altLang="zh-TW" sz="2400" b="1" dirty="0" smtClean="0">
                <a:latin typeface="+mn-ea"/>
              </a:rPr>
              <a:t/>
            </a:r>
            <a:br>
              <a:rPr lang="en-US" altLang="zh-TW" sz="2400" b="1" dirty="0" smtClean="0">
                <a:latin typeface="+mn-ea"/>
              </a:rPr>
            </a:br>
            <a:r>
              <a:rPr lang="zh-TW" altLang="en-US" sz="2400" b="1" dirty="0" smtClean="0">
                <a:latin typeface="+mn-ea"/>
              </a:rPr>
              <a:t>工作小組辦理初審意見，針對「廠商過去履歷及履約績效」評選項目，子項部分計有</a:t>
            </a:r>
            <a:r>
              <a:rPr lang="en-US" altLang="zh-TW" sz="2400" b="1" dirty="0" smtClean="0">
                <a:latin typeface="+mn-ea"/>
              </a:rPr>
              <a:t>5</a:t>
            </a:r>
            <a:r>
              <a:rPr lang="zh-TW" altLang="en-US" sz="2400" b="1" dirty="0" smtClean="0">
                <a:latin typeface="+mn-ea"/>
              </a:rPr>
              <a:t>項，其中有</a:t>
            </a:r>
            <a:r>
              <a:rPr lang="en-US" altLang="zh-TW" sz="2400" b="1" dirty="0" smtClean="0">
                <a:latin typeface="+mn-ea"/>
              </a:rPr>
              <a:t>4</a:t>
            </a:r>
            <a:r>
              <a:rPr lang="zh-TW" altLang="en-US" sz="2400" b="1" dirty="0" smtClean="0">
                <a:latin typeface="+mn-ea"/>
              </a:rPr>
              <a:t>子項為具體客觀事證性質；初審核計予甲公司</a:t>
            </a:r>
            <a:r>
              <a:rPr lang="en-US" altLang="zh-TW" sz="2400" b="1" dirty="0" smtClean="0">
                <a:latin typeface="+mn-ea"/>
              </a:rPr>
              <a:t>12</a:t>
            </a:r>
            <a:r>
              <a:rPr lang="zh-TW" altLang="en-US" sz="2400" b="1" dirty="0" smtClean="0">
                <a:latin typeface="+mn-ea"/>
              </a:rPr>
              <a:t>分、乙公司</a:t>
            </a:r>
            <a:r>
              <a:rPr lang="en-US" altLang="zh-TW" sz="2400" b="1" dirty="0" smtClean="0">
                <a:latin typeface="+mn-ea"/>
              </a:rPr>
              <a:t>12</a:t>
            </a:r>
            <a:r>
              <a:rPr lang="zh-TW" altLang="en-US" sz="2400" b="1" dirty="0" smtClean="0">
                <a:latin typeface="+mn-ea"/>
              </a:rPr>
              <a:t>分、丙公司</a:t>
            </a:r>
            <a:r>
              <a:rPr lang="en-US" altLang="zh-TW" sz="2400" b="1" dirty="0" smtClean="0">
                <a:latin typeface="+mn-ea"/>
              </a:rPr>
              <a:t>9</a:t>
            </a:r>
            <a:r>
              <a:rPr lang="zh-TW" altLang="en-US" sz="2400" b="1" dirty="0" smtClean="0">
                <a:latin typeface="+mn-ea"/>
              </a:rPr>
              <a:t>分；另一子項配分</a:t>
            </a:r>
            <a:r>
              <a:rPr lang="en-US" altLang="zh-TW" sz="2400" b="1" dirty="0" smtClean="0">
                <a:latin typeface="+mn-ea"/>
              </a:rPr>
              <a:t>3</a:t>
            </a:r>
            <a:r>
              <a:rPr lang="zh-TW" altLang="en-US" sz="2400" b="1" dirty="0" smtClean="0">
                <a:latin typeface="+mn-ea"/>
              </a:rPr>
              <a:t>分，屬主觀抽象性質，由評選會議評定之，合先敘明。</a:t>
            </a:r>
            <a:r>
              <a:rPr lang="en-US" altLang="zh-TW" sz="2400" b="1" dirty="0" smtClean="0">
                <a:solidFill>
                  <a:srgbClr val="0000FF"/>
                </a:solidFill>
                <a:latin typeface="+mn-ea"/>
              </a:rPr>
              <a:t>【</a:t>
            </a:r>
            <a:r>
              <a:rPr lang="zh-TW" altLang="en-US" sz="2400" b="1" dirty="0" smtClean="0">
                <a:solidFill>
                  <a:srgbClr val="0000FF"/>
                </a:solidFill>
                <a:latin typeface="+mn-ea"/>
              </a:rPr>
              <a:t>附註</a:t>
            </a:r>
            <a:r>
              <a:rPr lang="en-US" altLang="zh-TW" sz="2400" b="1" dirty="0" smtClean="0">
                <a:solidFill>
                  <a:srgbClr val="0000FF"/>
                </a:solidFill>
                <a:latin typeface="+mn-ea"/>
              </a:rPr>
              <a:t>】</a:t>
            </a:r>
            <a:r>
              <a:rPr lang="zh-TW" altLang="en-US" sz="2400" b="1" dirty="0" smtClean="0">
                <a:solidFill>
                  <a:srgbClr val="0000FF"/>
                </a:solidFill>
                <a:latin typeface="+mn-ea"/>
              </a:rPr>
              <a:t>換言之，如第</a:t>
            </a:r>
            <a:r>
              <a:rPr lang="en-US" altLang="zh-TW" sz="2400" b="1" dirty="0" smtClean="0">
                <a:solidFill>
                  <a:srgbClr val="0000FF"/>
                </a:solidFill>
                <a:latin typeface="+mn-ea"/>
              </a:rPr>
              <a:t>5</a:t>
            </a:r>
            <a:r>
              <a:rPr lang="zh-TW" altLang="en-US" sz="2400" b="1" dirty="0" smtClean="0">
                <a:solidFill>
                  <a:srgbClr val="0000FF"/>
                </a:solidFill>
                <a:latin typeface="+mn-ea"/>
              </a:rPr>
              <a:t>子項</a:t>
            </a:r>
            <a:r>
              <a:rPr lang="en-US" altLang="zh-TW" sz="2400" b="1" dirty="0" smtClean="0">
                <a:solidFill>
                  <a:srgbClr val="0000FF"/>
                </a:solidFill>
                <a:latin typeface="+mn-ea"/>
              </a:rPr>
              <a:t>3</a:t>
            </a:r>
            <a:r>
              <a:rPr lang="zh-TW" altLang="en-US" sz="2400" b="1" dirty="0" smtClean="0">
                <a:solidFill>
                  <a:srgbClr val="0000FF"/>
                </a:solidFill>
                <a:latin typeface="+mn-ea"/>
              </a:rPr>
              <a:t>分全給分者上限為：甲公司</a:t>
            </a:r>
            <a:r>
              <a:rPr lang="en-US" altLang="zh-TW" sz="2400" b="1" dirty="0" smtClean="0">
                <a:solidFill>
                  <a:srgbClr val="0000FF"/>
                </a:solidFill>
                <a:latin typeface="+mn-ea"/>
              </a:rPr>
              <a:t>15</a:t>
            </a:r>
            <a:r>
              <a:rPr lang="zh-TW" altLang="en-US" sz="2400" b="1" dirty="0" smtClean="0">
                <a:solidFill>
                  <a:srgbClr val="0000FF"/>
                </a:solidFill>
                <a:latin typeface="+mn-ea"/>
              </a:rPr>
              <a:t>分、乙公司</a:t>
            </a:r>
            <a:r>
              <a:rPr lang="en-US" altLang="zh-TW" sz="2400" b="1" dirty="0">
                <a:solidFill>
                  <a:srgbClr val="0000FF"/>
                </a:solidFill>
                <a:latin typeface="+mn-ea"/>
              </a:rPr>
              <a:t>15</a:t>
            </a:r>
            <a:r>
              <a:rPr lang="zh-TW" altLang="en-US" sz="2400" b="1" dirty="0" smtClean="0">
                <a:solidFill>
                  <a:srgbClr val="0000FF"/>
                </a:solidFill>
                <a:latin typeface="+mn-ea"/>
              </a:rPr>
              <a:t>分、丙公司</a:t>
            </a:r>
            <a:r>
              <a:rPr lang="en-US" altLang="zh-TW" sz="2400" b="1" dirty="0" smtClean="0">
                <a:solidFill>
                  <a:srgbClr val="0000FF"/>
                </a:solidFill>
                <a:latin typeface="+mn-ea"/>
              </a:rPr>
              <a:t>12</a:t>
            </a:r>
            <a:r>
              <a:rPr lang="zh-TW" altLang="en-US" sz="2400" b="1" dirty="0" smtClean="0">
                <a:solidFill>
                  <a:srgbClr val="0000FF"/>
                </a:solidFill>
                <a:latin typeface="+mn-ea"/>
              </a:rPr>
              <a:t>分</a:t>
            </a:r>
            <a:endParaRPr lang="en-US" altLang="zh-TW" sz="2400" b="1" dirty="0" smtClean="0">
              <a:solidFill>
                <a:srgbClr val="0000FF"/>
              </a:solidFill>
              <a:latin typeface="+mn-ea"/>
            </a:endParaRPr>
          </a:p>
          <a:p>
            <a:pPr>
              <a:defRPr/>
            </a:pPr>
            <a:r>
              <a:rPr lang="zh-TW" altLang="en-US" sz="2400" b="1" dirty="0" smtClean="0">
                <a:latin typeface="+mn-ea"/>
              </a:rPr>
              <a:t>惟查各委員予甲、乙、丙廠商之此一評選項目分數各為：</a:t>
            </a:r>
            <a:r>
              <a:rPr lang="en-US" altLang="zh-TW" sz="2400" b="1" dirty="0" smtClean="0">
                <a:latin typeface="+mn-ea"/>
              </a:rPr>
              <a:t>A</a:t>
            </a:r>
            <a:r>
              <a:rPr lang="zh-TW" altLang="en-US" sz="2400" b="1" dirty="0" smtClean="0">
                <a:latin typeface="+mn-ea"/>
              </a:rPr>
              <a:t>委員「</a:t>
            </a:r>
            <a:r>
              <a:rPr lang="en-US" altLang="zh-TW" sz="2400" b="1" dirty="0" smtClean="0">
                <a:latin typeface="+mn-ea"/>
              </a:rPr>
              <a:t>14</a:t>
            </a:r>
            <a:r>
              <a:rPr lang="zh-TW" altLang="en-US" sz="2400" b="1" dirty="0" smtClean="0">
                <a:latin typeface="+mn-ea"/>
              </a:rPr>
              <a:t>、</a:t>
            </a:r>
            <a:r>
              <a:rPr lang="en-US" altLang="zh-TW" sz="2400" b="1" dirty="0" smtClean="0">
                <a:latin typeface="+mn-ea"/>
              </a:rPr>
              <a:t>15</a:t>
            </a:r>
            <a:r>
              <a:rPr lang="zh-TW" altLang="en-US" sz="2400" b="1" dirty="0" smtClean="0">
                <a:latin typeface="+mn-ea"/>
              </a:rPr>
              <a:t>、</a:t>
            </a:r>
            <a:r>
              <a:rPr lang="en-US" altLang="zh-TW" sz="2400" b="1" dirty="0" smtClean="0">
                <a:latin typeface="+mn-ea"/>
              </a:rPr>
              <a:t>11</a:t>
            </a:r>
            <a:r>
              <a:rPr lang="zh-TW" altLang="en-US" sz="2400" b="1" dirty="0" smtClean="0">
                <a:latin typeface="+mn-ea"/>
              </a:rPr>
              <a:t>」、</a:t>
            </a:r>
            <a:r>
              <a:rPr lang="en-US" altLang="zh-TW" sz="2400" b="1" dirty="0" smtClean="0">
                <a:latin typeface="+mn-ea"/>
              </a:rPr>
              <a:t>B</a:t>
            </a:r>
            <a:r>
              <a:rPr lang="zh-TW" altLang="en-US" sz="2400" b="1" dirty="0" smtClean="0">
                <a:latin typeface="+mn-ea"/>
              </a:rPr>
              <a:t>委員</a:t>
            </a:r>
            <a:r>
              <a:rPr lang="zh-TW" altLang="en-US" sz="2400" b="1" dirty="0" smtClean="0">
                <a:solidFill>
                  <a:srgbClr val="0000FF"/>
                </a:solidFill>
                <a:latin typeface="+mn-ea"/>
              </a:rPr>
              <a:t>「</a:t>
            </a:r>
            <a:r>
              <a:rPr lang="en-US" altLang="zh-TW" sz="2400" b="1" dirty="0" smtClean="0">
                <a:solidFill>
                  <a:srgbClr val="0000FF"/>
                </a:solidFill>
                <a:latin typeface="+mn-ea"/>
              </a:rPr>
              <a:t>15</a:t>
            </a:r>
            <a:r>
              <a:rPr lang="zh-TW" altLang="en-US" sz="2400" b="1" dirty="0" smtClean="0">
                <a:solidFill>
                  <a:srgbClr val="0000FF"/>
                </a:solidFill>
                <a:latin typeface="+mn-ea"/>
              </a:rPr>
              <a:t>、</a:t>
            </a:r>
            <a:r>
              <a:rPr lang="en-US" altLang="zh-TW" sz="2400" b="1" u="sng" dirty="0" smtClean="0">
                <a:solidFill>
                  <a:srgbClr val="0000FF"/>
                </a:solidFill>
                <a:latin typeface="+mn-ea"/>
              </a:rPr>
              <a:t>18</a:t>
            </a:r>
            <a:r>
              <a:rPr lang="zh-TW" altLang="en-US" sz="2400" b="1" u="sng" dirty="0" smtClean="0">
                <a:solidFill>
                  <a:srgbClr val="0000FF"/>
                </a:solidFill>
                <a:latin typeface="+mn-ea"/>
              </a:rPr>
              <a:t>、</a:t>
            </a:r>
            <a:r>
              <a:rPr lang="en-US" altLang="zh-TW" sz="2400" b="1" u="sng" dirty="0" smtClean="0">
                <a:solidFill>
                  <a:srgbClr val="0000FF"/>
                </a:solidFill>
                <a:latin typeface="+mn-ea"/>
              </a:rPr>
              <a:t>16</a:t>
            </a:r>
            <a:r>
              <a:rPr lang="zh-TW" altLang="en-US" sz="2400" b="1" dirty="0" smtClean="0">
                <a:latin typeface="+mn-ea"/>
              </a:rPr>
              <a:t>」、</a:t>
            </a:r>
            <a:r>
              <a:rPr lang="en-US" altLang="zh-TW" sz="2400" b="1" dirty="0" smtClean="0">
                <a:latin typeface="+mn-ea"/>
              </a:rPr>
              <a:t>C</a:t>
            </a:r>
            <a:r>
              <a:rPr lang="zh-TW" altLang="en-US" sz="2400" b="1" dirty="0" smtClean="0">
                <a:latin typeface="+mn-ea"/>
              </a:rPr>
              <a:t>委員「</a:t>
            </a:r>
            <a:r>
              <a:rPr lang="en-US" altLang="zh-TW" sz="2400" b="1" dirty="0" smtClean="0">
                <a:latin typeface="+mn-ea"/>
              </a:rPr>
              <a:t>13</a:t>
            </a:r>
            <a:r>
              <a:rPr lang="zh-TW" altLang="en-US" sz="2400" b="1" dirty="0" smtClean="0">
                <a:latin typeface="+mn-ea"/>
              </a:rPr>
              <a:t>、</a:t>
            </a:r>
            <a:r>
              <a:rPr lang="en-US" altLang="zh-TW" sz="2400" b="1" dirty="0" smtClean="0">
                <a:latin typeface="+mn-ea"/>
              </a:rPr>
              <a:t>13</a:t>
            </a:r>
            <a:r>
              <a:rPr lang="zh-TW" altLang="en-US" sz="2400" b="1" dirty="0" smtClean="0">
                <a:latin typeface="+mn-ea"/>
              </a:rPr>
              <a:t>、</a:t>
            </a:r>
            <a:r>
              <a:rPr lang="en-US" altLang="zh-TW" sz="2400" b="1" dirty="0" smtClean="0">
                <a:latin typeface="+mn-ea"/>
              </a:rPr>
              <a:t>11</a:t>
            </a:r>
            <a:r>
              <a:rPr lang="zh-TW" altLang="en-US" sz="2400" b="1" dirty="0" smtClean="0">
                <a:latin typeface="+mn-ea"/>
              </a:rPr>
              <a:t>」、</a:t>
            </a:r>
            <a:r>
              <a:rPr lang="en-US" altLang="zh-TW" sz="2400" b="1" dirty="0" smtClean="0">
                <a:latin typeface="+mn-ea"/>
              </a:rPr>
              <a:t>D</a:t>
            </a:r>
            <a:r>
              <a:rPr lang="zh-TW" altLang="en-US" sz="2400" b="1" dirty="0" smtClean="0">
                <a:latin typeface="+mn-ea"/>
              </a:rPr>
              <a:t>委員「</a:t>
            </a:r>
            <a:r>
              <a:rPr lang="en-US" altLang="zh-TW" sz="2400" b="1" dirty="0" smtClean="0">
                <a:latin typeface="+mn-ea"/>
              </a:rPr>
              <a:t>12</a:t>
            </a:r>
            <a:r>
              <a:rPr lang="zh-TW" altLang="en-US" sz="2400" b="1" dirty="0" smtClean="0">
                <a:latin typeface="+mn-ea"/>
              </a:rPr>
              <a:t>、</a:t>
            </a:r>
            <a:r>
              <a:rPr lang="en-US" altLang="zh-TW" sz="2400" b="1" dirty="0" smtClean="0">
                <a:latin typeface="+mn-ea"/>
              </a:rPr>
              <a:t>13</a:t>
            </a:r>
            <a:r>
              <a:rPr lang="zh-TW" altLang="en-US" sz="2400" b="1" dirty="0" smtClean="0">
                <a:latin typeface="+mn-ea"/>
              </a:rPr>
              <a:t>、</a:t>
            </a:r>
            <a:r>
              <a:rPr lang="en-US" altLang="zh-TW" sz="2400" b="1" dirty="0" smtClean="0">
                <a:latin typeface="+mn-ea"/>
              </a:rPr>
              <a:t>11</a:t>
            </a:r>
            <a:r>
              <a:rPr lang="zh-TW" altLang="en-US" sz="2400" b="1" dirty="0" smtClean="0">
                <a:latin typeface="+mn-ea"/>
              </a:rPr>
              <a:t>」、</a:t>
            </a:r>
            <a:r>
              <a:rPr lang="en-US" altLang="zh-TW" sz="2400" b="1" dirty="0" smtClean="0">
                <a:latin typeface="+mn-ea"/>
              </a:rPr>
              <a:t>E</a:t>
            </a:r>
            <a:r>
              <a:rPr lang="zh-TW" altLang="en-US" sz="2400" b="1" dirty="0" smtClean="0">
                <a:latin typeface="+mn-ea"/>
              </a:rPr>
              <a:t>委員「</a:t>
            </a:r>
            <a:r>
              <a:rPr lang="en-US" altLang="zh-TW" sz="2400" b="1" dirty="0" smtClean="0">
                <a:latin typeface="+mn-ea"/>
              </a:rPr>
              <a:t>14</a:t>
            </a:r>
            <a:r>
              <a:rPr lang="zh-TW" altLang="en-US" sz="2400" b="1" dirty="0" smtClean="0">
                <a:latin typeface="+mn-ea"/>
              </a:rPr>
              <a:t>、</a:t>
            </a:r>
            <a:r>
              <a:rPr lang="en-US" altLang="zh-TW" sz="2400" b="1" dirty="0" smtClean="0">
                <a:latin typeface="+mn-ea"/>
              </a:rPr>
              <a:t>15</a:t>
            </a:r>
            <a:r>
              <a:rPr lang="zh-TW" altLang="en-US" sz="2400" b="1" dirty="0" smtClean="0">
                <a:latin typeface="+mn-ea"/>
              </a:rPr>
              <a:t>、</a:t>
            </a:r>
            <a:r>
              <a:rPr lang="en-US" altLang="zh-TW" sz="2400" b="1" dirty="0" smtClean="0">
                <a:latin typeface="+mn-ea"/>
              </a:rPr>
              <a:t>11</a:t>
            </a:r>
            <a:r>
              <a:rPr lang="zh-TW" altLang="en-US" sz="2400" b="1" dirty="0" smtClean="0">
                <a:latin typeface="+mn-ea"/>
              </a:rPr>
              <a:t>」；綜上，</a:t>
            </a:r>
            <a:r>
              <a:rPr lang="en-US" altLang="zh-TW" sz="2400" b="1" dirty="0" smtClean="0">
                <a:latin typeface="+mn-ea"/>
              </a:rPr>
              <a:t>B</a:t>
            </a:r>
            <a:r>
              <a:rPr lang="zh-TW" altLang="en-US" sz="2400" b="1" dirty="0" smtClean="0">
                <a:latin typeface="+mn-ea"/>
              </a:rPr>
              <a:t>委員評分容有採購評選委員會審議規則第</a:t>
            </a:r>
            <a:r>
              <a:rPr lang="en-US" altLang="zh-TW" sz="2400" b="1" dirty="0" smtClean="0">
                <a:latin typeface="+mn-ea"/>
              </a:rPr>
              <a:t>6</a:t>
            </a:r>
            <a:r>
              <a:rPr lang="zh-TW" altLang="en-US" sz="2400" b="1" dirty="0" smtClean="0">
                <a:latin typeface="+mn-ea"/>
              </a:rPr>
              <a:t>條第</a:t>
            </a:r>
            <a:r>
              <a:rPr lang="en-US" altLang="zh-TW" sz="2400" b="1" dirty="0" smtClean="0">
                <a:latin typeface="+mn-ea"/>
              </a:rPr>
              <a:t>2</a:t>
            </a:r>
            <a:r>
              <a:rPr lang="zh-TW" altLang="en-US" sz="2400" b="1" dirty="0" smtClean="0">
                <a:latin typeface="+mn-ea"/>
              </a:rPr>
              <a:t>項規定，不同委員之評選結果有明顯差異之情形。</a:t>
            </a:r>
          </a:p>
        </p:txBody>
      </p:sp>
      <p:sp>
        <p:nvSpPr>
          <p:cNvPr id="4" name="投影片編號版面配置區 3"/>
          <p:cNvSpPr>
            <a:spLocks noGrp="1"/>
          </p:cNvSpPr>
          <p:nvPr>
            <p:ph type="sldNum" sz="quarter" idx="12"/>
          </p:nvPr>
        </p:nvSpPr>
        <p:spPr/>
        <p:txBody>
          <a:bodyPr/>
          <a:lstStyle/>
          <a:p>
            <a:fld id="{1118FB7C-3051-423D-B140-B22D31D849CF}" type="slidenum">
              <a:rPr lang="zh-TW" altLang="en-US" smtClean="0"/>
              <a:pPr/>
              <a:t>258</a:t>
            </a:fld>
            <a:endParaRPr lang="zh-TW" altLang="en-US"/>
          </a:p>
        </p:txBody>
      </p:sp>
    </p:spTree>
    <p:extLst>
      <p:ext uri="{BB962C8B-B14F-4D97-AF65-F5344CB8AC3E}">
        <p14:creationId xmlns:p14="http://schemas.microsoft.com/office/powerpoint/2010/main" val="1765814729"/>
      </p:ext>
    </p:extLst>
  </p:cSld>
  <p:clrMapOvr>
    <a:masterClrMapping/>
  </p:clrMapOvr>
</p:sld>
</file>

<file path=ppt/slides/slide2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標題 1"/>
          <p:cNvSpPr>
            <a:spLocks noGrp="1"/>
          </p:cNvSpPr>
          <p:nvPr>
            <p:ph type="title"/>
          </p:nvPr>
        </p:nvSpPr>
        <p:spPr>
          <a:xfrm>
            <a:off x="398463" y="188913"/>
            <a:ext cx="8496300" cy="1008062"/>
          </a:xfrm>
          <a:solidFill>
            <a:srgbClr val="FFFF00"/>
          </a:solidFill>
        </p:spPr>
        <p:txBody>
          <a:bodyPr/>
          <a:lstStyle/>
          <a:p>
            <a:pPr>
              <a:defRPr/>
            </a:pPr>
            <a:r>
              <a:rPr lang="zh-TW" altLang="en-US" sz="3200" b="1" dirty="0" smtClean="0">
                <a:solidFill>
                  <a:srgbClr val="FF0000"/>
                </a:solidFill>
              </a:rPr>
              <a:t>議題</a:t>
            </a:r>
            <a:r>
              <a:rPr lang="en-US" altLang="zh-TW" sz="3200" b="1" dirty="0" smtClean="0">
                <a:solidFill>
                  <a:srgbClr val="FF0000"/>
                </a:solidFill>
              </a:rPr>
              <a:t>3</a:t>
            </a:r>
            <a:r>
              <a:rPr lang="zh-TW" altLang="en-US" sz="3200" b="1" dirty="0" smtClean="0">
                <a:solidFill>
                  <a:srgbClr val="FF0000"/>
                </a:solidFill>
              </a:rPr>
              <a:t>：評選結果與工作小組初審意見有異</a:t>
            </a:r>
            <a:r>
              <a:rPr lang="en-US" altLang="zh-TW" sz="3200" b="1" dirty="0" smtClean="0">
                <a:solidFill>
                  <a:srgbClr val="FF0000"/>
                </a:solidFill>
                <a:latin typeface="+mj-ea"/>
              </a:rPr>
              <a:t>2-1</a:t>
            </a:r>
            <a:endParaRPr lang="zh-TW" altLang="en-US" sz="3200" b="1" dirty="0" smtClean="0">
              <a:solidFill>
                <a:srgbClr val="FF0000"/>
              </a:solidFill>
              <a:latin typeface="+mj-ea"/>
            </a:endParaRPr>
          </a:p>
        </p:txBody>
      </p:sp>
      <p:sp>
        <p:nvSpPr>
          <p:cNvPr id="119811" name="內容版面配置區 2"/>
          <p:cNvSpPr>
            <a:spLocks noGrp="1"/>
          </p:cNvSpPr>
          <p:nvPr>
            <p:ph idx="1"/>
          </p:nvPr>
        </p:nvSpPr>
        <p:spPr>
          <a:xfrm>
            <a:off x="395288" y="1196975"/>
            <a:ext cx="8353425" cy="5184775"/>
          </a:xfrm>
        </p:spPr>
        <p:txBody>
          <a:bodyPr>
            <a:normAutofit/>
          </a:bodyPr>
          <a:lstStyle/>
          <a:p>
            <a:pPr>
              <a:defRPr/>
            </a:pPr>
            <a:r>
              <a:rPr lang="zh-TW" altLang="en-US" sz="2400" b="1" dirty="0" smtClean="0">
                <a:latin typeface="+mn-ea"/>
              </a:rPr>
              <a:t>案例</a:t>
            </a:r>
            <a:r>
              <a:rPr lang="en-US" altLang="zh-TW" sz="2400" b="1" dirty="0" smtClean="0">
                <a:latin typeface="+mn-ea"/>
              </a:rPr>
              <a:t>2</a:t>
            </a:r>
            <a:r>
              <a:rPr lang="zh-TW" altLang="en-US" sz="2400" b="1" dirty="0" smtClean="0">
                <a:latin typeface="+mn-ea"/>
              </a:rPr>
              <a:t>：</a:t>
            </a:r>
            <a:r>
              <a:rPr lang="en-US" altLang="zh-TW" sz="2400" b="1" dirty="0" smtClean="0">
                <a:latin typeface="+mn-ea"/>
              </a:rPr>
              <a:t>(</a:t>
            </a:r>
            <a:r>
              <a:rPr lang="zh-TW" altLang="en-US" sz="2400" b="1" dirty="0">
                <a:latin typeface="+mn-ea"/>
              </a:rPr>
              <a:t>採購背景</a:t>
            </a:r>
            <a:r>
              <a:rPr lang="en-US" altLang="zh-TW" sz="2400" b="1" dirty="0" smtClean="0">
                <a:latin typeface="+mn-ea"/>
              </a:rPr>
              <a:t>)</a:t>
            </a:r>
          </a:p>
          <a:p>
            <a:pPr>
              <a:defRPr/>
            </a:pPr>
            <a:r>
              <a:rPr lang="zh-TW" altLang="en-US" sz="2400" b="1" dirty="0" smtClean="0">
                <a:latin typeface="+mn-ea"/>
              </a:rPr>
              <a:t>○案工作小組初審</a:t>
            </a:r>
            <a:r>
              <a:rPr lang="zh-TW" altLang="en-US" sz="2400" b="1" dirty="0">
                <a:latin typeface="+mn-ea"/>
              </a:rPr>
              <a:t>意見表之「受評廠商於各評選項目所報內容是否具可行性，並符合招標文件所定之目的、功能、需求、特性、標準、經費及期程等」欄填報內容，於</a:t>
            </a:r>
            <a:r>
              <a:rPr lang="zh-TW" altLang="en-US" sz="2400" b="1" dirty="0" smtClean="0">
                <a:latin typeface="+mn-ea"/>
              </a:rPr>
              <a:t>「</a:t>
            </a:r>
            <a:r>
              <a:rPr lang="zh-TW" altLang="zh-TW" sz="2400" b="1" dirty="0">
                <a:latin typeface="+mn-ea"/>
              </a:rPr>
              <a:t>四、</a:t>
            </a:r>
            <a:r>
              <a:rPr lang="zh-TW" altLang="en-US" sz="2400" b="1" dirty="0" smtClean="0">
                <a:latin typeface="+mn-ea"/>
              </a:rPr>
              <a:t>承攬</a:t>
            </a:r>
            <a:r>
              <a:rPr lang="zh-TW" altLang="en-US" sz="2400" b="1" dirty="0">
                <a:latin typeface="+mn-ea"/>
              </a:rPr>
              <a:t>本案之建議、承諾及優惠</a:t>
            </a:r>
            <a:r>
              <a:rPr lang="zh-TW" altLang="en-US" sz="2400" b="1" dirty="0" smtClean="0">
                <a:latin typeface="+mn-ea"/>
              </a:rPr>
              <a:t>措施</a:t>
            </a:r>
            <a:r>
              <a:rPr lang="en-US" altLang="zh-TW" sz="2400" b="1" dirty="0" smtClean="0">
                <a:latin typeface="+mn-ea"/>
              </a:rPr>
              <a:t>(20</a:t>
            </a:r>
            <a:r>
              <a:rPr lang="zh-TW" altLang="en-US" sz="2400" b="1" dirty="0" smtClean="0">
                <a:latin typeface="+mn-ea"/>
              </a:rPr>
              <a:t>分</a:t>
            </a:r>
            <a:r>
              <a:rPr lang="en-US" altLang="zh-TW" sz="2400" b="1" dirty="0" smtClean="0">
                <a:latin typeface="+mn-ea"/>
              </a:rPr>
              <a:t>)</a:t>
            </a:r>
            <a:r>
              <a:rPr lang="zh-TW" altLang="en-US" sz="2400" b="1" dirty="0" smtClean="0">
                <a:latin typeface="+mn-ea"/>
              </a:rPr>
              <a:t>」</a:t>
            </a:r>
            <a:r>
              <a:rPr lang="zh-TW" altLang="en-US" sz="2400" b="1" dirty="0">
                <a:latin typeface="+mn-ea"/>
              </a:rPr>
              <a:t>之評審項目，三家投標廠商之服務建議書皆載明</a:t>
            </a:r>
            <a:r>
              <a:rPr lang="zh-TW" altLang="en-US" sz="2400" b="1" dirty="0">
                <a:solidFill>
                  <a:srgbClr val="0000FF"/>
                </a:solidFill>
                <a:latin typeface="+mn-ea"/>
              </a:rPr>
              <a:t>「無優惠措施</a:t>
            </a:r>
            <a:r>
              <a:rPr lang="zh-TW" altLang="en-US" sz="2400" b="1" dirty="0" smtClean="0">
                <a:solidFill>
                  <a:srgbClr val="0000FF"/>
                </a:solidFill>
                <a:latin typeface="+mn-ea"/>
              </a:rPr>
              <a:t>」</a:t>
            </a:r>
            <a:r>
              <a:rPr lang="zh-TW" altLang="zh-TW" sz="2400" b="1" dirty="0" smtClean="0">
                <a:latin typeface="+mn-ea"/>
              </a:rPr>
              <a:t>，</a:t>
            </a:r>
            <a:r>
              <a:rPr lang="zh-TW" altLang="en-US" sz="2400" b="1" dirty="0" smtClean="0">
                <a:latin typeface="+mn-ea"/>
              </a:rPr>
              <a:t>即該</a:t>
            </a:r>
            <a:r>
              <a:rPr lang="zh-TW" altLang="zh-TW" sz="2400" b="1" dirty="0" smtClean="0">
                <a:latin typeface="+mn-ea"/>
              </a:rPr>
              <a:t>項目應</a:t>
            </a:r>
            <a:r>
              <a:rPr lang="zh-TW" altLang="en-US" sz="2400" b="1" dirty="0" smtClean="0">
                <a:latin typeface="+mn-ea"/>
              </a:rPr>
              <a:t>皆</a:t>
            </a:r>
            <a:r>
              <a:rPr lang="zh-TW" altLang="zh-TW" sz="2400" b="1" dirty="0" smtClean="0">
                <a:latin typeface="+mn-ea"/>
              </a:rPr>
              <a:t>為</a:t>
            </a:r>
            <a:r>
              <a:rPr lang="zh-TW" altLang="zh-TW" sz="2400" b="1" dirty="0">
                <a:latin typeface="+mn-ea"/>
              </a:rPr>
              <a:t>零分</a:t>
            </a:r>
            <a:r>
              <a:rPr lang="zh-TW" altLang="zh-TW" sz="2400" b="1" dirty="0" smtClean="0">
                <a:latin typeface="+mn-ea"/>
              </a:rPr>
              <a:t>。</a:t>
            </a:r>
            <a:endParaRPr lang="en-US" altLang="zh-TW" sz="2400" b="1" dirty="0" smtClean="0">
              <a:latin typeface="+mn-ea"/>
            </a:endParaRPr>
          </a:p>
          <a:p>
            <a:pPr>
              <a:defRPr/>
            </a:pPr>
            <a:r>
              <a:rPr lang="zh-TW" altLang="en-US" sz="2400" b="1" dirty="0" smtClean="0">
                <a:latin typeface="+mn-ea"/>
              </a:rPr>
              <a:t>查</a:t>
            </a:r>
            <a:r>
              <a:rPr lang="zh-TW" altLang="zh-TW" sz="2400" b="1" dirty="0" smtClean="0">
                <a:latin typeface="+mn-ea"/>
              </a:rPr>
              <a:t>投標廠商於評選會議之簡報中</a:t>
            </a:r>
            <a:r>
              <a:rPr lang="zh-TW" altLang="en-US" sz="2400" b="1" dirty="0" smtClean="0">
                <a:latin typeface="+mn-ea"/>
              </a:rPr>
              <a:t>，如</a:t>
            </a:r>
            <a:r>
              <a:rPr lang="zh-TW" altLang="zh-TW" sz="2400" b="1" dirty="0" smtClean="0">
                <a:latin typeface="+mn-ea"/>
              </a:rPr>
              <a:t>另行提出補充回饋事項，依最有利標評選辦法第</a:t>
            </a:r>
            <a:r>
              <a:rPr lang="en-US" altLang="zh-TW" sz="2400" b="1" dirty="0" smtClean="0">
                <a:latin typeface="+mn-ea"/>
              </a:rPr>
              <a:t>10</a:t>
            </a:r>
            <a:r>
              <a:rPr lang="zh-TW" altLang="zh-TW" sz="2400" b="1" dirty="0" smtClean="0">
                <a:latin typeface="+mn-ea"/>
              </a:rPr>
              <a:t>條第</a:t>
            </a:r>
            <a:r>
              <a:rPr lang="en-US" altLang="zh-TW" sz="2400" b="1" dirty="0" smtClean="0">
                <a:latin typeface="+mn-ea"/>
              </a:rPr>
              <a:t>3</a:t>
            </a:r>
            <a:r>
              <a:rPr lang="zh-TW" altLang="zh-TW" sz="2400" b="1" dirty="0" smtClean="0">
                <a:latin typeface="+mn-ea"/>
              </a:rPr>
              <a:t>項規定，</a:t>
            </a:r>
            <a:r>
              <a:rPr lang="zh-TW" altLang="zh-TW" sz="2400" b="1" dirty="0" smtClean="0">
                <a:solidFill>
                  <a:srgbClr val="0000FF"/>
                </a:solidFill>
                <a:latin typeface="+mn-ea"/>
              </a:rPr>
              <a:t>簡報不得更改廠商投標文件內容。廠商另外提出變更或補充資料者，該資料應不納入評選。</a:t>
            </a:r>
            <a:endParaRPr lang="zh-TW" altLang="zh-TW" sz="2400" b="1" dirty="0">
              <a:solidFill>
                <a:srgbClr val="0000FF"/>
              </a:solidFill>
              <a:latin typeface="+mn-ea"/>
            </a:endParaRPr>
          </a:p>
        </p:txBody>
      </p:sp>
      <p:sp>
        <p:nvSpPr>
          <p:cNvPr id="3" name="投影片編號版面配置區 2"/>
          <p:cNvSpPr>
            <a:spLocks noGrp="1"/>
          </p:cNvSpPr>
          <p:nvPr>
            <p:ph type="sldNum" sz="quarter" idx="12"/>
          </p:nvPr>
        </p:nvSpPr>
        <p:spPr/>
        <p:txBody>
          <a:bodyPr/>
          <a:lstStyle/>
          <a:p>
            <a:fld id="{1118FB7C-3051-423D-B140-B22D31D849CF}" type="slidenum">
              <a:rPr lang="zh-TW" altLang="en-US" smtClean="0"/>
              <a:pPr/>
              <a:t>259</a:t>
            </a:fld>
            <a:endParaRPr lang="zh-TW" altLang="en-US"/>
          </a:p>
        </p:txBody>
      </p:sp>
    </p:spTree>
    <p:extLst>
      <p:ext uri="{BB962C8B-B14F-4D97-AF65-F5344CB8AC3E}">
        <p14:creationId xmlns:p14="http://schemas.microsoft.com/office/powerpoint/2010/main" val="4594268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457200" y="117771"/>
            <a:ext cx="8229600" cy="934965"/>
          </a:xfrm>
          <a:solidFill>
            <a:srgbClr val="FFFF00"/>
          </a:solidFill>
        </p:spPr>
        <p:txBody>
          <a:bodyPr/>
          <a:lstStyle/>
          <a:p>
            <a:r>
              <a:rPr lang="zh-TW" altLang="en-US" b="1" dirty="0">
                <a:solidFill>
                  <a:srgbClr val="FF0000"/>
                </a:solidFill>
                <a:latin typeface="標楷體" pitchFamily="65" charset="-120"/>
              </a:rPr>
              <a:t>採購監辦暨輔助單位</a:t>
            </a:r>
            <a:r>
              <a:rPr lang="zh-TW" altLang="en-US" b="1" dirty="0" smtClean="0">
                <a:solidFill>
                  <a:srgbClr val="FF0000"/>
                </a:solidFill>
                <a:latin typeface="標楷體" pitchFamily="65" charset="-120"/>
              </a:rPr>
              <a:t>角色</a:t>
            </a:r>
            <a:r>
              <a:rPr lang="en-US" altLang="zh-TW" b="1" dirty="0" smtClean="0">
                <a:solidFill>
                  <a:srgbClr val="FF0000"/>
                </a:solidFill>
                <a:latin typeface="標楷體" pitchFamily="65" charset="-120"/>
              </a:rPr>
              <a:t>1</a:t>
            </a:r>
            <a:endParaRPr lang="zh-TW" altLang="en-US" sz="2800" b="1" dirty="0" smtClean="0">
              <a:solidFill>
                <a:srgbClr val="FF0000"/>
              </a:solidFill>
            </a:endParaRPr>
          </a:p>
        </p:txBody>
      </p:sp>
      <p:sp>
        <p:nvSpPr>
          <p:cNvPr id="14339" name="Rectangle 3"/>
          <p:cNvSpPr>
            <a:spLocks noGrp="1" noChangeArrowheads="1"/>
          </p:cNvSpPr>
          <p:nvPr>
            <p:ph type="body" idx="1"/>
          </p:nvPr>
        </p:nvSpPr>
        <p:spPr>
          <a:xfrm>
            <a:off x="685800" y="1268760"/>
            <a:ext cx="7772400" cy="5112990"/>
          </a:xfrm>
        </p:spPr>
        <p:txBody>
          <a:bodyPr>
            <a:normAutofit fontScale="92500"/>
          </a:bodyPr>
          <a:lstStyle/>
          <a:p>
            <a:pPr>
              <a:buFont typeface="Wingdings" panose="05000000000000000000" pitchFamily="2" charset="2"/>
              <a:buChar char="n"/>
            </a:pPr>
            <a:r>
              <a:rPr lang="zh-TW" altLang="zh-TW" sz="2600" b="1" dirty="0">
                <a:latin typeface="+mj-ea"/>
                <a:ea typeface="+mj-ea"/>
              </a:rPr>
              <a:t>機關採購工作及審查小組設置及作業</a:t>
            </a:r>
            <a:r>
              <a:rPr lang="zh-TW" altLang="zh-TW" sz="2600" b="1" dirty="0" smtClean="0">
                <a:latin typeface="+mj-ea"/>
                <a:ea typeface="+mj-ea"/>
              </a:rPr>
              <a:t>辦法</a:t>
            </a:r>
            <a:r>
              <a:rPr lang="zh-TW" altLang="en-US" sz="2600" b="1" dirty="0" smtClean="0">
                <a:latin typeface="+mj-ea"/>
                <a:ea typeface="+mj-ea"/>
              </a:rPr>
              <a:t>第五條：</a:t>
            </a:r>
            <a:endParaRPr lang="en-US" altLang="zh-TW" sz="2600" b="1" dirty="0" smtClean="0">
              <a:latin typeface="+mj-ea"/>
              <a:ea typeface="+mj-ea"/>
            </a:endParaRPr>
          </a:p>
          <a:p>
            <a:pPr marL="514350" indent="-514350">
              <a:buFont typeface="+mj-lt"/>
              <a:buAutoNum type="arabicPeriod"/>
            </a:pPr>
            <a:r>
              <a:rPr lang="zh-TW" altLang="zh-TW" sz="2600" b="1" dirty="0" smtClean="0">
                <a:latin typeface="+mj-ea"/>
                <a:ea typeface="+mj-ea"/>
              </a:rPr>
              <a:t>本</a:t>
            </a:r>
            <a:r>
              <a:rPr lang="zh-TW" altLang="zh-TW" sz="2600" b="1" dirty="0">
                <a:latin typeface="+mj-ea"/>
                <a:ea typeface="+mj-ea"/>
              </a:rPr>
              <a:t>小組召開會議，由召集人召集並為主席；召集人無法出席或因故出缺時，由副召集人代理之</a:t>
            </a:r>
            <a:r>
              <a:rPr lang="zh-TW" altLang="zh-TW" sz="2600" b="1" dirty="0" smtClean="0">
                <a:latin typeface="+mj-ea"/>
                <a:ea typeface="+mj-ea"/>
              </a:rPr>
              <a:t>。</a:t>
            </a:r>
            <a:endParaRPr lang="en-US" altLang="zh-TW" sz="2600" b="1" dirty="0" smtClean="0">
              <a:latin typeface="+mj-ea"/>
              <a:ea typeface="+mj-ea"/>
            </a:endParaRPr>
          </a:p>
          <a:p>
            <a:pPr marL="514350" indent="-514350">
              <a:buFont typeface="+mj-lt"/>
              <a:buAutoNum type="arabicPeriod"/>
            </a:pPr>
            <a:r>
              <a:rPr lang="zh-TW" altLang="zh-TW" sz="2600" b="1" dirty="0" smtClean="0">
                <a:latin typeface="+mj-ea"/>
                <a:ea typeface="+mj-ea"/>
              </a:rPr>
              <a:t>本</a:t>
            </a:r>
            <a:r>
              <a:rPr lang="zh-TW" altLang="zh-TW" sz="2600" b="1" dirty="0">
                <a:latin typeface="+mj-ea"/>
                <a:ea typeface="+mj-ea"/>
              </a:rPr>
              <a:t>小組會議，應有委員總額二分之一以上</a:t>
            </a:r>
            <a:r>
              <a:rPr lang="zh-TW" altLang="zh-TW" sz="2600" b="1" dirty="0">
                <a:solidFill>
                  <a:srgbClr val="0000FF"/>
                </a:solidFill>
                <a:latin typeface="+mj-ea"/>
                <a:ea typeface="+mj-ea"/>
              </a:rPr>
              <a:t>出席</a:t>
            </a:r>
            <a:r>
              <a:rPr lang="zh-TW" altLang="zh-TW" sz="2600" b="1" dirty="0" smtClean="0">
                <a:latin typeface="+mj-ea"/>
                <a:ea typeface="+mj-ea"/>
              </a:rPr>
              <a:t>。</a:t>
            </a:r>
            <a:endParaRPr lang="en-US" altLang="zh-TW" sz="2600" b="1" dirty="0" smtClean="0">
              <a:latin typeface="+mj-ea"/>
              <a:ea typeface="+mj-ea"/>
            </a:endParaRPr>
          </a:p>
          <a:p>
            <a:pPr marL="514350" indent="-514350">
              <a:buFont typeface="+mj-lt"/>
              <a:buAutoNum type="arabicPeriod"/>
            </a:pPr>
            <a:r>
              <a:rPr lang="zh-TW" altLang="zh-TW" sz="2600" b="1" dirty="0" smtClean="0">
                <a:latin typeface="+mj-ea"/>
                <a:ea typeface="+mj-ea"/>
              </a:rPr>
              <a:t>本</a:t>
            </a:r>
            <a:r>
              <a:rPr lang="zh-TW" altLang="zh-TW" sz="2600" b="1" dirty="0">
                <a:latin typeface="+mj-ea"/>
                <a:ea typeface="+mj-ea"/>
              </a:rPr>
              <a:t>小組開會時，得視議題需要，邀請相關機關人員或專家、學者</a:t>
            </a:r>
            <a:r>
              <a:rPr lang="zh-TW" altLang="zh-TW" sz="2600" b="1" dirty="0">
                <a:solidFill>
                  <a:srgbClr val="FF0000"/>
                </a:solidFill>
                <a:latin typeface="+mj-ea"/>
                <a:ea typeface="+mj-ea"/>
              </a:rPr>
              <a:t>列席</a:t>
            </a:r>
            <a:r>
              <a:rPr lang="zh-TW" altLang="zh-TW" sz="2600" b="1" dirty="0">
                <a:latin typeface="+mj-ea"/>
                <a:ea typeface="+mj-ea"/>
              </a:rPr>
              <a:t>，協助審查及提供諮詢；並</a:t>
            </a:r>
            <a:r>
              <a:rPr lang="zh-TW" altLang="zh-TW" sz="2600" b="1" dirty="0">
                <a:solidFill>
                  <a:srgbClr val="0000FF"/>
                </a:solidFill>
                <a:latin typeface="+mj-ea"/>
                <a:ea typeface="+mj-ea"/>
              </a:rPr>
              <a:t>得通知機關主</a:t>
            </a:r>
            <a:r>
              <a:rPr lang="en-US" altLang="zh-TW" sz="2600" b="1" dirty="0">
                <a:solidFill>
                  <a:srgbClr val="0000FF"/>
                </a:solidFill>
                <a:latin typeface="+mj-ea"/>
                <a:ea typeface="+mj-ea"/>
              </a:rPr>
              <a:t>(</a:t>
            </a:r>
            <a:r>
              <a:rPr lang="zh-TW" altLang="zh-TW" sz="2600" b="1" dirty="0">
                <a:solidFill>
                  <a:srgbClr val="0000FF"/>
                </a:solidFill>
                <a:latin typeface="+mj-ea"/>
                <a:ea typeface="+mj-ea"/>
              </a:rPr>
              <a:t>會</a:t>
            </a:r>
            <a:r>
              <a:rPr lang="en-US" altLang="zh-TW" sz="2600" b="1" dirty="0">
                <a:solidFill>
                  <a:srgbClr val="0000FF"/>
                </a:solidFill>
                <a:latin typeface="+mj-ea"/>
                <a:ea typeface="+mj-ea"/>
              </a:rPr>
              <a:t>)</a:t>
            </a:r>
            <a:r>
              <a:rPr lang="zh-TW" altLang="zh-TW" sz="2600" b="1" dirty="0">
                <a:solidFill>
                  <a:srgbClr val="0000FF"/>
                </a:solidFill>
                <a:latin typeface="+mj-ea"/>
                <a:ea typeface="+mj-ea"/>
              </a:rPr>
              <a:t>計及政風單位</a:t>
            </a:r>
            <a:r>
              <a:rPr lang="zh-TW" altLang="zh-TW" sz="2600" b="1" dirty="0">
                <a:solidFill>
                  <a:srgbClr val="FF0000"/>
                </a:solidFill>
                <a:latin typeface="+mj-ea"/>
                <a:ea typeface="+mj-ea"/>
              </a:rPr>
              <a:t>列席</a:t>
            </a:r>
            <a:r>
              <a:rPr lang="zh-TW" altLang="zh-TW" sz="2600" b="1" dirty="0">
                <a:solidFill>
                  <a:srgbClr val="0000FF"/>
                </a:solidFill>
                <a:latin typeface="+mj-ea"/>
                <a:ea typeface="+mj-ea"/>
              </a:rPr>
              <a:t>，依權責協助提供意見</a:t>
            </a:r>
            <a:r>
              <a:rPr lang="zh-TW" altLang="zh-TW" sz="2600" b="1" dirty="0" smtClean="0">
                <a:latin typeface="+mj-ea"/>
                <a:ea typeface="+mj-ea"/>
              </a:rPr>
              <a:t>。</a:t>
            </a:r>
            <a:endParaRPr lang="en-US" altLang="zh-TW" sz="2600" b="1" dirty="0" smtClean="0">
              <a:latin typeface="+mj-ea"/>
              <a:ea typeface="+mj-ea"/>
            </a:endParaRPr>
          </a:p>
          <a:p>
            <a:pPr>
              <a:buFont typeface="Wingdings" panose="05000000000000000000" pitchFamily="2" charset="2"/>
              <a:buChar char="n"/>
            </a:pPr>
            <a:r>
              <a:rPr lang="zh-TW" altLang="en-US" sz="2600" b="1" dirty="0" smtClean="0">
                <a:latin typeface="+mj-ea"/>
                <a:ea typeface="+mj-ea"/>
              </a:rPr>
              <a:t>同辦法</a:t>
            </a:r>
            <a:r>
              <a:rPr lang="zh-TW" altLang="zh-TW" sz="2600" b="1" dirty="0" smtClean="0">
                <a:latin typeface="+mj-ea"/>
                <a:ea typeface="+mj-ea"/>
              </a:rPr>
              <a:t>第八</a:t>
            </a:r>
            <a:r>
              <a:rPr lang="zh-TW" altLang="zh-TW" sz="2600" b="1" dirty="0">
                <a:latin typeface="+mj-ea"/>
                <a:ea typeface="+mj-ea"/>
              </a:rPr>
              <a:t>條之</a:t>
            </a:r>
            <a:r>
              <a:rPr lang="zh-TW" altLang="zh-TW" sz="2600" b="1" dirty="0" smtClean="0">
                <a:latin typeface="+mj-ea"/>
                <a:ea typeface="+mj-ea"/>
              </a:rPr>
              <a:t>ㄧ</a:t>
            </a:r>
            <a:r>
              <a:rPr lang="zh-TW" altLang="en-US" sz="2600" b="1" dirty="0">
                <a:latin typeface="+mj-ea"/>
                <a:ea typeface="+mj-ea"/>
              </a:rPr>
              <a:t>：</a:t>
            </a:r>
            <a:r>
              <a:rPr lang="en-US" altLang="zh-TW" sz="2600" b="1" dirty="0" smtClean="0">
                <a:latin typeface="+mj-ea"/>
                <a:ea typeface="+mj-ea"/>
              </a:rPr>
              <a:t>    </a:t>
            </a:r>
            <a:br>
              <a:rPr lang="en-US" altLang="zh-TW" sz="2600" b="1" dirty="0" smtClean="0">
                <a:latin typeface="+mj-ea"/>
                <a:ea typeface="+mj-ea"/>
              </a:rPr>
            </a:br>
            <a:r>
              <a:rPr lang="zh-TW" altLang="zh-TW" sz="2600" b="1" dirty="0" smtClean="0">
                <a:latin typeface="+mj-ea"/>
                <a:ea typeface="+mj-ea"/>
              </a:rPr>
              <a:t>機關</a:t>
            </a:r>
            <a:r>
              <a:rPr lang="zh-TW" altLang="zh-TW" sz="2600" b="1" dirty="0">
                <a:latin typeface="+mj-ea"/>
                <a:ea typeface="+mj-ea"/>
              </a:rPr>
              <a:t>依本法</a:t>
            </a:r>
            <a:r>
              <a:rPr lang="zh-TW" altLang="zh-TW" sz="2600" b="1" dirty="0">
                <a:solidFill>
                  <a:srgbClr val="0000FF"/>
                </a:solidFill>
                <a:latin typeface="+mj-ea"/>
                <a:ea typeface="+mj-ea"/>
              </a:rPr>
              <a:t>第一百零一條第三項規定成立</a:t>
            </a:r>
            <a:r>
              <a:rPr lang="zh-TW" altLang="zh-TW" sz="2600" b="1" dirty="0">
                <a:latin typeface="+mj-ea"/>
                <a:ea typeface="+mj-ea"/>
              </a:rPr>
              <a:t>採購工作及審查小組者，其組成及作業程序，得參照第三條至第七條第一項之規定。</a:t>
            </a:r>
            <a:r>
              <a:rPr lang="zh-TW" altLang="zh-TW" sz="2600" b="1" dirty="0">
                <a:solidFill>
                  <a:srgbClr val="0000FF"/>
                </a:solidFill>
                <a:latin typeface="+mj-ea"/>
                <a:ea typeface="+mj-ea"/>
              </a:rPr>
              <a:t>但其委員組成</a:t>
            </a:r>
            <a:r>
              <a:rPr lang="zh-TW" altLang="zh-TW" sz="2600" b="1" dirty="0">
                <a:latin typeface="+mj-ea"/>
                <a:ea typeface="+mj-ea"/>
              </a:rPr>
              <a:t>，</a:t>
            </a:r>
            <a:r>
              <a:rPr lang="zh-TW" altLang="zh-TW" sz="2600" b="1" dirty="0">
                <a:solidFill>
                  <a:srgbClr val="0000FF"/>
                </a:solidFill>
                <a:latin typeface="+mj-ea"/>
                <a:ea typeface="+mj-ea"/>
              </a:rPr>
              <a:t>宜就本機關以外人員至少一人聘兼之，且至少宜有外聘委員一人</a:t>
            </a:r>
            <a:r>
              <a:rPr lang="zh-TW" altLang="zh-TW" sz="2600" b="1" dirty="0">
                <a:solidFill>
                  <a:srgbClr val="FF0000"/>
                </a:solidFill>
                <a:latin typeface="+mj-ea"/>
                <a:ea typeface="+mj-ea"/>
              </a:rPr>
              <a:t>出席</a:t>
            </a:r>
            <a:r>
              <a:rPr lang="zh-TW" altLang="zh-TW" sz="2600" b="1" dirty="0">
                <a:latin typeface="+mj-ea"/>
                <a:ea typeface="+mj-ea"/>
              </a:rPr>
              <a:t>。</a:t>
            </a:r>
          </a:p>
          <a:p>
            <a:pPr>
              <a:buFont typeface="Wingdings" panose="05000000000000000000" pitchFamily="2" charset="2"/>
              <a:buChar char="n"/>
            </a:pPr>
            <a:endParaRPr lang="zh-TW" altLang="zh-TW" sz="2600" b="1" dirty="0">
              <a:latin typeface="+mj-ea"/>
              <a:ea typeface="+mj-ea"/>
            </a:endParaRPr>
          </a:p>
          <a:p>
            <a:pPr>
              <a:buFont typeface="Wingdings" panose="05000000000000000000" pitchFamily="2" charset="2"/>
              <a:buChar char="n"/>
            </a:pPr>
            <a:endParaRPr lang="zh-TW" altLang="en-US" sz="2400" b="1" dirty="0" smtClean="0">
              <a:latin typeface="+mj-ea"/>
              <a:ea typeface="+mj-ea"/>
            </a:endParaRPr>
          </a:p>
        </p:txBody>
      </p:sp>
      <p:sp>
        <p:nvSpPr>
          <p:cNvPr id="3" name="投影片編號版面配置區 2"/>
          <p:cNvSpPr>
            <a:spLocks noGrp="1"/>
          </p:cNvSpPr>
          <p:nvPr>
            <p:ph type="sldNum" sz="quarter" idx="12"/>
          </p:nvPr>
        </p:nvSpPr>
        <p:spPr/>
        <p:txBody>
          <a:bodyPr/>
          <a:lstStyle/>
          <a:p>
            <a:fld id="{1118FB7C-3051-423D-B140-B22D31D849CF}" type="slidenum">
              <a:rPr lang="zh-TW" altLang="en-US" smtClean="0"/>
              <a:pPr/>
              <a:t>26</a:t>
            </a:fld>
            <a:endParaRPr lang="zh-TW" altLang="en-US"/>
          </a:p>
        </p:txBody>
      </p:sp>
    </p:spTree>
    <p:extLst>
      <p:ext uri="{BB962C8B-B14F-4D97-AF65-F5344CB8AC3E}">
        <p14:creationId xmlns:p14="http://schemas.microsoft.com/office/powerpoint/2010/main" val="3435955515"/>
      </p:ext>
    </p:extLst>
  </p:cSld>
  <p:clrMapOvr>
    <a:masterClrMapping/>
  </p:clrMapOvr>
  <p:transition/>
</p:sld>
</file>

<file path=ppt/slides/slide2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標題 1"/>
          <p:cNvSpPr>
            <a:spLocks noGrp="1"/>
          </p:cNvSpPr>
          <p:nvPr>
            <p:ph type="title"/>
          </p:nvPr>
        </p:nvSpPr>
        <p:spPr>
          <a:xfrm>
            <a:off x="398463" y="188913"/>
            <a:ext cx="8496300" cy="1008062"/>
          </a:xfrm>
          <a:solidFill>
            <a:schemeClr val="bg1"/>
          </a:solidFill>
        </p:spPr>
        <p:txBody>
          <a:bodyPr/>
          <a:lstStyle/>
          <a:p>
            <a:pPr>
              <a:defRPr/>
            </a:pPr>
            <a:r>
              <a:rPr lang="zh-TW" altLang="en-US" sz="3200" b="1" dirty="0" smtClean="0">
                <a:solidFill>
                  <a:srgbClr val="FF0000"/>
                </a:solidFill>
              </a:rPr>
              <a:t>議題</a:t>
            </a:r>
            <a:r>
              <a:rPr lang="en-US" altLang="zh-TW" sz="3200" b="1" dirty="0" smtClean="0">
                <a:solidFill>
                  <a:srgbClr val="FF0000"/>
                </a:solidFill>
              </a:rPr>
              <a:t>3</a:t>
            </a:r>
            <a:r>
              <a:rPr lang="zh-TW" altLang="en-US" sz="3200" b="1" dirty="0" smtClean="0">
                <a:solidFill>
                  <a:srgbClr val="FF0000"/>
                </a:solidFill>
              </a:rPr>
              <a:t>：評選結果與工作小組初審意見有異</a:t>
            </a:r>
            <a:r>
              <a:rPr lang="en-US" altLang="zh-TW" sz="3200" b="1" dirty="0" smtClean="0">
                <a:solidFill>
                  <a:srgbClr val="FF0000"/>
                </a:solidFill>
                <a:latin typeface="+mj-ea"/>
              </a:rPr>
              <a:t>2-2</a:t>
            </a:r>
            <a:endParaRPr lang="zh-TW" altLang="en-US" sz="3200" b="1" dirty="0" smtClean="0">
              <a:solidFill>
                <a:srgbClr val="FF0000"/>
              </a:solidFill>
              <a:latin typeface="+mj-ea"/>
            </a:endParaRPr>
          </a:p>
        </p:txBody>
      </p:sp>
      <p:sp>
        <p:nvSpPr>
          <p:cNvPr id="119811" name="內容版面配置區 2"/>
          <p:cNvSpPr>
            <a:spLocks noGrp="1"/>
          </p:cNvSpPr>
          <p:nvPr>
            <p:ph idx="1"/>
          </p:nvPr>
        </p:nvSpPr>
        <p:spPr>
          <a:xfrm>
            <a:off x="250825" y="1196975"/>
            <a:ext cx="8643938" cy="5184775"/>
          </a:xfrm>
        </p:spPr>
        <p:txBody>
          <a:bodyPr>
            <a:normAutofit lnSpcReduction="10000"/>
          </a:bodyPr>
          <a:lstStyle/>
          <a:p>
            <a:pPr>
              <a:defRPr/>
            </a:pPr>
            <a:r>
              <a:rPr lang="zh-TW" altLang="en-US" sz="2400" b="1" dirty="0" smtClean="0">
                <a:latin typeface="+mn-ea"/>
              </a:rPr>
              <a:t>案例</a:t>
            </a:r>
            <a:r>
              <a:rPr lang="en-US" altLang="zh-TW" sz="2400" b="1" dirty="0" smtClean="0">
                <a:latin typeface="+mn-ea"/>
              </a:rPr>
              <a:t>2</a:t>
            </a:r>
            <a:r>
              <a:rPr lang="zh-TW" altLang="en-US" sz="2400" b="1" dirty="0" smtClean="0">
                <a:latin typeface="+mn-ea"/>
              </a:rPr>
              <a:t>：</a:t>
            </a:r>
            <a:endParaRPr lang="en-US" altLang="zh-TW" sz="2400" b="1" dirty="0" smtClean="0">
              <a:latin typeface="+mn-ea"/>
            </a:endParaRPr>
          </a:p>
          <a:p>
            <a:pPr>
              <a:defRPr/>
            </a:pPr>
            <a:r>
              <a:rPr lang="zh-TW" altLang="en-US" sz="2400" b="1" dirty="0" smtClean="0">
                <a:latin typeface="+mn-ea"/>
              </a:rPr>
              <a:t>查</a:t>
            </a:r>
            <a:r>
              <a:rPr lang="zh-TW" altLang="en-US" sz="2400" b="1" dirty="0">
                <a:latin typeface="+mn-ea"/>
              </a:rPr>
              <a:t>編號</a:t>
            </a:r>
            <a:r>
              <a:rPr lang="en-US" altLang="zh-TW" sz="2400" b="1" dirty="0">
                <a:latin typeface="+mn-ea"/>
              </a:rPr>
              <a:t>1</a:t>
            </a:r>
            <a:r>
              <a:rPr lang="zh-TW" altLang="en-US" sz="2400" b="1" dirty="0">
                <a:latin typeface="+mn-ea"/>
              </a:rPr>
              <a:t>至</a:t>
            </a:r>
            <a:r>
              <a:rPr lang="en-US" altLang="zh-TW" sz="2400" b="1" dirty="0" smtClean="0">
                <a:latin typeface="+mn-ea"/>
              </a:rPr>
              <a:t>5</a:t>
            </a:r>
            <a:r>
              <a:rPr lang="zh-TW" altLang="en-US" sz="2400" b="1" dirty="0">
                <a:latin typeface="+mn-ea"/>
              </a:rPr>
              <a:t>評選</a:t>
            </a:r>
            <a:r>
              <a:rPr lang="zh-TW" altLang="en-US" sz="2400" b="1" dirty="0" smtClean="0">
                <a:latin typeface="+mn-ea"/>
              </a:rPr>
              <a:t>委員之評分</a:t>
            </a:r>
            <a:r>
              <a:rPr lang="zh-TW" altLang="en-US" sz="2400" b="1" dirty="0">
                <a:latin typeface="+mn-ea"/>
              </a:rPr>
              <a:t>「四、承攬本案之建議、承諾及優惠措施 </a:t>
            </a:r>
            <a:r>
              <a:rPr lang="en-US" altLang="zh-TW" sz="2400" b="1" dirty="0">
                <a:latin typeface="+mn-ea"/>
              </a:rPr>
              <a:t>(20</a:t>
            </a:r>
            <a:r>
              <a:rPr lang="zh-TW" altLang="en-US" sz="2400" b="1" dirty="0">
                <a:latin typeface="+mn-ea"/>
              </a:rPr>
              <a:t>分</a:t>
            </a:r>
            <a:r>
              <a:rPr lang="en-US" altLang="zh-TW" sz="2400" b="1" dirty="0">
                <a:latin typeface="+mn-ea"/>
              </a:rPr>
              <a:t>)</a:t>
            </a:r>
            <a:r>
              <a:rPr lang="zh-TW" altLang="en-US" sz="2400" b="1" dirty="0">
                <a:latin typeface="+mn-ea"/>
              </a:rPr>
              <a:t>」項目之分數</a:t>
            </a:r>
            <a:r>
              <a:rPr lang="zh-TW" altLang="en-US" sz="2400" b="1" dirty="0" smtClean="0">
                <a:latin typeface="+mn-ea"/>
              </a:rPr>
              <a:t>，依序為：</a:t>
            </a:r>
            <a:r>
              <a:rPr lang="en-US" altLang="zh-TW" sz="2400" b="1" dirty="0" smtClean="0">
                <a:latin typeface="+mn-ea"/>
              </a:rPr>
              <a:t/>
            </a:r>
            <a:br>
              <a:rPr lang="en-US" altLang="zh-TW" sz="2400" b="1" dirty="0" smtClean="0">
                <a:latin typeface="+mn-ea"/>
              </a:rPr>
            </a:br>
            <a:r>
              <a:rPr lang="zh-TW" altLang="en-US" sz="2400" b="1" dirty="0" smtClean="0">
                <a:latin typeface="+mn-ea"/>
              </a:rPr>
              <a:t>甲</a:t>
            </a:r>
            <a:r>
              <a:rPr lang="zh-TW" altLang="en-US" sz="2400" b="1" dirty="0">
                <a:latin typeface="+mn-ea"/>
              </a:rPr>
              <a:t>投標廠商是項</a:t>
            </a:r>
            <a:r>
              <a:rPr lang="zh-TW" altLang="en-US" sz="2400" b="1" dirty="0" smtClean="0">
                <a:latin typeface="+mn-ea"/>
              </a:rPr>
              <a:t>分數及平均分數為</a:t>
            </a:r>
            <a:r>
              <a:rPr lang="en-US" altLang="zh-TW" sz="2400" b="1" dirty="0" smtClean="0">
                <a:latin typeface="+mn-ea"/>
              </a:rPr>
              <a:t>(14+15+15+15+16)/5=</a:t>
            </a:r>
            <a:r>
              <a:rPr lang="en-US" altLang="zh-TW" sz="2400" b="1" dirty="0">
                <a:latin typeface="標楷體" panose="03000509000000000000" pitchFamily="65" charset="-120"/>
              </a:rPr>
              <a:t>15</a:t>
            </a:r>
            <a:r>
              <a:rPr lang="zh-TW" altLang="en-US" sz="2400" b="1" dirty="0" smtClean="0">
                <a:latin typeface="+mn-ea"/>
              </a:rPr>
              <a:t>；</a:t>
            </a:r>
            <a:r>
              <a:rPr lang="en-US" altLang="zh-TW" sz="2400" b="1" dirty="0" smtClean="0">
                <a:latin typeface="+mn-ea"/>
              </a:rPr>
              <a:t/>
            </a:r>
            <a:br>
              <a:rPr lang="en-US" altLang="zh-TW" sz="2400" b="1" dirty="0" smtClean="0">
                <a:latin typeface="+mn-ea"/>
              </a:rPr>
            </a:br>
            <a:r>
              <a:rPr lang="zh-TW" altLang="en-US" sz="2400" b="1" dirty="0" smtClean="0">
                <a:latin typeface="+mn-ea"/>
              </a:rPr>
              <a:t>乙</a:t>
            </a:r>
            <a:r>
              <a:rPr lang="zh-TW" altLang="en-US" sz="2400" b="1" dirty="0">
                <a:latin typeface="+mn-ea"/>
              </a:rPr>
              <a:t>投標廠商是項</a:t>
            </a:r>
            <a:r>
              <a:rPr lang="zh-TW" altLang="en-US" sz="2400" b="1" dirty="0" smtClean="0">
                <a:latin typeface="+mn-ea"/>
              </a:rPr>
              <a:t>分數</a:t>
            </a:r>
            <a:r>
              <a:rPr lang="zh-TW" altLang="en-US" sz="2400" b="1" dirty="0">
                <a:latin typeface="+mn-ea"/>
              </a:rPr>
              <a:t>及平均分數</a:t>
            </a:r>
            <a:r>
              <a:rPr lang="zh-TW" altLang="en-US" sz="2400" b="1" dirty="0" smtClean="0">
                <a:latin typeface="+mn-ea"/>
              </a:rPr>
              <a:t>為</a:t>
            </a:r>
            <a:r>
              <a:rPr lang="en-US" altLang="zh-TW" sz="2400" b="1" dirty="0" smtClean="0">
                <a:latin typeface="+mn-ea"/>
              </a:rPr>
              <a:t>(15+14+16+15+17)/5=</a:t>
            </a:r>
            <a:r>
              <a:rPr lang="en-US" altLang="zh-TW" sz="2400" b="1" dirty="0" smtClean="0">
                <a:latin typeface="標楷體" panose="03000509000000000000" pitchFamily="65" charset="-120"/>
              </a:rPr>
              <a:t>15.4</a:t>
            </a:r>
            <a:r>
              <a:rPr lang="zh-TW" altLang="en-US" sz="2400" b="1" dirty="0" smtClean="0">
                <a:latin typeface="+mn-ea"/>
              </a:rPr>
              <a:t>；</a:t>
            </a:r>
            <a:r>
              <a:rPr lang="en-US" altLang="zh-TW" sz="2400" b="1" dirty="0" smtClean="0">
                <a:latin typeface="+mn-ea"/>
              </a:rPr>
              <a:t/>
            </a:r>
            <a:br>
              <a:rPr lang="en-US" altLang="zh-TW" sz="2400" b="1" dirty="0" smtClean="0">
                <a:latin typeface="+mn-ea"/>
              </a:rPr>
            </a:br>
            <a:r>
              <a:rPr lang="zh-TW" altLang="en-US" sz="2400" b="1" dirty="0" smtClean="0">
                <a:latin typeface="+mn-ea"/>
              </a:rPr>
              <a:t>丙</a:t>
            </a:r>
            <a:r>
              <a:rPr lang="zh-TW" altLang="en-US" sz="2400" b="1" dirty="0">
                <a:latin typeface="+mn-ea"/>
              </a:rPr>
              <a:t>投標廠商是項</a:t>
            </a:r>
            <a:r>
              <a:rPr lang="zh-TW" altLang="en-US" sz="2400" b="1" dirty="0" smtClean="0">
                <a:latin typeface="+mn-ea"/>
              </a:rPr>
              <a:t>分數</a:t>
            </a:r>
            <a:r>
              <a:rPr lang="zh-TW" altLang="en-US" sz="2400" b="1" dirty="0">
                <a:latin typeface="+mn-ea"/>
              </a:rPr>
              <a:t>及平均分數</a:t>
            </a:r>
            <a:r>
              <a:rPr lang="zh-TW" altLang="en-US" sz="2400" b="1" dirty="0" smtClean="0">
                <a:latin typeface="+mn-ea"/>
              </a:rPr>
              <a:t>為</a:t>
            </a:r>
            <a:r>
              <a:rPr lang="en-US" altLang="zh-TW" sz="2400" b="1" dirty="0" smtClean="0">
                <a:latin typeface="+mn-ea"/>
              </a:rPr>
              <a:t>(16+15+17+16+18</a:t>
            </a:r>
            <a:r>
              <a:rPr lang="en-US" altLang="zh-TW" sz="2400" b="1" dirty="0">
                <a:latin typeface="+mn-ea"/>
              </a:rPr>
              <a:t>)/</a:t>
            </a:r>
            <a:r>
              <a:rPr lang="en-US" altLang="zh-TW" sz="2400" b="1" dirty="0" smtClean="0">
                <a:latin typeface="+mn-ea"/>
              </a:rPr>
              <a:t>5=</a:t>
            </a:r>
            <a:r>
              <a:rPr lang="en-US" altLang="zh-TW" sz="2400" b="1" dirty="0" smtClean="0">
                <a:latin typeface="標楷體" panose="03000509000000000000" pitchFamily="65" charset="-120"/>
              </a:rPr>
              <a:t>16.4</a:t>
            </a:r>
            <a:r>
              <a:rPr lang="zh-TW" altLang="en-US" sz="2400" b="1" dirty="0" smtClean="0">
                <a:latin typeface="+mn-ea"/>
              </a:rPr>
              <a:t>。</a:t>
            </a:r>
            <a:r>
              <a:rPr lang="en-US" altLang="zh-TW" sz="2400" b="1" dirty="0" smtClean="0">
                <a:latin typeface="+mn-ea"/>
              </a:rPr>
              <a:t/>
            </a:r>
            <a:br>
              <a:rPr lang="en-US" altLang="zh-TW" sz="2400" b="1" dirty="0" smtClean="0">
                <a:latin typeface="+mn-ea"/>
              </a:rPr>
            </a:br>
            <a:r>
              <a:rPr lang="zh-TW" altLang="en-US" sz="2400" b="1" dirty="0" smtClean="0">
                <a:latin typeface="+mn-ea"/>
              </a:rPr>
              <a:t>上</a:t>
            </a:r>
            <a:r>
              <a:rPr lang="zh-TW" altLang="en-US" sz="2400" b="1" dirty="0">
                <a:latin typeface="+mn-ea"/>
              </a:rPr>
              <a:t>揭評分顯與工作小組初審意見有</a:t>
            </a:r>
            <a:r>
              <a:rPr lang="zh-TW" altLang="en-US" sz="2400" b="1" dirty="0" smtClean="0">
                <a:latin typeface="+mn-ea"/>
              </a:rPr>
              <a:t>異</a:t>
            </a:r>
            <a:r>
              <a:rPr lang="zh-TW" altLang="en-US" sz="2400" b="1" dirty="0" smtClean="0">
                <a:latin typeface="標楷體" panose="03000509000000000000" pitchFamily="65" charset="-120"/>
              </a:rPr>
              <a:t>，且</a:t>
            </a:r>
            <a:r>
              <a:rPr lang="zh-TW" altLang="en-US" sz="2400" b="1" dirty="0" smtClean="0">
                <a:solidFill>
                  <a:srgbClr val="0000FF"/>
                </a:solidFill>
                <a:latin typeface="標楷體" panose="03000509000000000000" pitchFamily="65" charset="-120"/>
              </a:rPr>
              <a:t>應屬異常無效分數</a:t>
            </a:r>
            <a:r>
              <a:rPr lang="zh-TW" altLang="en-US" sz="2400" b="1" dirty="0" smtClean="0">
                <a:latin typeface="標楷體" panose="03000509000000000000" pitchFamily="65" charset="-120"/>
              </a:rPr>
              <a:t>。</a:t>
            </a:r>
            <a:endParaRPr lang="en-US" altLang="zh-TW" sz="2400" b="1" dirty="0" smtClean="0">
              <a:latin typeface="標楷體" panose="03000509000000000000" pitchFamily="65" charset="-120"/>
            </a:endParaRPr>
          </a:p>
          <a:p>
            <a:pPr>
              <a:defRPr/>
            </a:pPr>
            <a:r>
              <a:rPr lang="zh-TW" altLang="en-US" sz="2400" b="1" dirty="0">
                <a:latin typeface="標楷體" panose="03000509000000000000" pitchFamily="65" charset="-120"/>
              </a:rPr>
              <a:t>本</a:t>
            </a:r>
            <a:r>
              <a:rPr lang="zh-TW" altLang="en-US" sz="2400" b="1" dirty="0" smtClean="0">
                <a:latin typeface="標楷體" panose="03000509000000000000" pitchFamily="65" charset="-120"/>
              </a:rPr>
              <a:t>案甲</a:t>
            </a:r>
            <a:r>
              <a:rPr lang="zh-TW" altLang="en-US" sz="2400" b="1" dirty="0">
                <a:latin typeface="標楷體" panose="03000509000000000000" pitchFamily="65" charset="-120"/>
              </a:rPr>
              <a:t>、乙、</a:t>
            </a:r>
            <a:r>
              <a:rPr lang="zh-TW" altLang="en-US" sz="2400" b="1" dirty="0" smtClean="0">
                <a:latin typeface="標楷體" panose="03000509000000000000" pitchFamily="65" charset="-120"/>
              </a:rPr>
              <a:t>丙投標</a:t>
            </a:r>
            <a:r>
              <a:rPr lang="zh-TW" altLang="en-US" sz="2400" b="1" dirty="0">
                <a:latin typeface="標楷體" panose="03000509000000000000" pitchFamily="65" charset="-120"/>
              </a:rPr>
              <a:t>廠商之「評選總表平均分數」分為「</a:t>
            </a:r>
            <a:r>
              <a:rPr lang="en-US" altLang="zh-TW" sz="2400" b="1" dirty="0">
                <a:latin typeface="標楷體" panose="03000509000000000000" pitchFamily="65" charset="-120"/>
              </a:rPr>
              <a:t>73.6</a:t>
            </a:r>
            <a:r>
              <a:rPr lang="zh-TW" altLang="en-US" sz="2400" b="1" dirty="0">
                <a:latin typeface="標楷體" panose="03000509000000000000" pitchFamily="65" charset="-120"/>
              </a:rPr>
              <a:t>、</a:t>
            </a:r>
            <a:r>
              <a:rPr lang="en-US" altLang="zh-TW" sz="2400" b="1" dirty="0">
                <a:latin typeface="標楷體" panose="03000509000000000000" pitchFamily="65" charset="-120"/>
              </a:rPr>
              <a:t>76.8</a:t>
            </a:r>
            <a:r>
              <a:rPr lang="zh-TW" altLang="en-US" sz="2400" b="1" dirty="0">
                <a:latin typeface="標楷體" panose="03000509000000000000" pitchFamily="65" charset="-120"/>
              </a:rPr>
              <a:t>、</a:t>
            </a:r>
            <a:r>
              <a:rPr lang="en-US" altLang="zh-TW" sz="2400" b="1" dirty="0">
                <a:latin typeface="標楷體" panose="03000509000000000000" pitchFamily="65" charset="-120"/>
              </a:rPr>
              <a:t>80.6</a:t>
            </a:r>
            <a:r>
              <a:rPr lang="zh-TW" altLang="en-US" sz="2400" b="1" dirty="0" smtClean="0">
                <a:latin typeface="標楷體" panose="03000509000000000000" pitchFamily="65" charset="-120"/>
              </a:rPr>
              <a:t>」；案經扣除各「</a:t>
            </a:r>
            <a:r>
              <a:rPr lang="zh-TW" altLang="en-US" sz="2400" b="1" dirty="0">
                <a:latin typeface="標楷體" panose="03000509000000000000" pitchFamily="65" charset="-120"/>
              </a:rPr>
              <a:t>承攬本案之建議、承諾及優惠措施</a:t>
            </a:r>
            <a:r>
              <a:rPr lang="zh-TW" altLang="en-US" sz="2400" b="1" dirty="0" smtClean="0">
                <a:latin typeface="標楷體" panose="03000509000000000000" pitchFamily="65" charset="-120"/>
              </a:rPr>
              <a:t>」評選項目</a:t>
            </a:r>
            <a:r>
              <a:rPr lang="zh-TW" altLang="en-US" sz="2400" b="1" dirty="0">
                <a:latin typeface="標楷體" panose="03000509000000000000" pitchFamily="65" charset="-120"/>
              </a:rPr>
              <a:t>之平均</a:t>
            </a:r>
            <a:r>
              <a:rPr lang="zh-TW" altLang="en-US" sz="2400" b="1" dirty="0" smtClean="0">
                <a:latin typeface="標楷體" panose="03000509000000000000" pitchFamily="65" charset="-120"/>
              </a:rPr>
              <a:t>分數為</a:t>
            </a:r>
            <a:r>
              <a:rPr lang="zh-TW" altLang="en-US" sz="2400" b="1" dirty="0">
                <a:latin typeface="+mn-ea"/>
              </a:rPr>
              <a:t>：</a:t>
            </a:r>
            <a:r>
              <a:rPr lang="en-US" altLang="zh-TW" sz="2400" b="1" dirty="0" smtClean="0">
                <a:latin typeface="標楷體" panose="03000509000000000000" pitchFamily="65" charset="-120"/>
              </a:rPr>
              <a:t/>
            </a:r>
            <a:br>
              <a:rPr lang="en-US" altLang="zh-TW" sz="2400" b="1" dirty="0" smtClean="0">
                <a:latin typeface="標楷體" panose="03000509000000000000" pitchFamily="65" charset="-120"/>
              </a:rPr>
            </a:br>
            <a:r>
              <a:rPr lang="zh-TW" altLang="en-US" sz="2400" b="1" dirty="0" smtClean="0">
                <a:solidFill>
                  <a:srgbClr val="0000FF"/>
                </a:solidFill>
                <a:latin typeface="標楷體" panose="03000509000000000000" pitchFamily="65" charset="-120"/>
              </a:rPr>
              <a:t>甲</a:t>
            </a:r>
            <a:r>
              <a:rPr lang="zh-TW" altLang="en-US" sz="2400" b="1" dirty="0">
                <a:solidFill>
                  <a:srgbClr val="0000FF"/>
                </a:solidFill>
                <a:latin typeface="標楷體" panose="03000509000000000000" pitchFamily="65" charset="-120"/>
              </a:rPr>
              <a:t>廠商為</a:t>
            </a:r>
            <a:r>
              <a:rPr lang="en-US" altLang="zh-TW" sz="2400" b="1" dirty="0" smtClean="0">
                <a:solidFill>
                  <a:srgbClr val="0000FF"/>
                </a:solidFill>
                <a:latin typeface="標楷體" panose="03000509000000000000" pitchFamily="65" charset="-120"/>
              </a:rPr>
              <a:t>58.6</a:t>
            </a:r>
            <a:r>
              <a:rPr lang="zh-TW" altLang="en-US" sz="2400" b="1" dirty="0">
                <a:solidFill>
                  <a:srgbClr val="0000FF"/>
                </a:solidFill>
                <a:latin typeface="標楷體" panose="03000509000000000000" pitchFamily="65" charset="-120"/>
              </a:rPr>
              <a:t>分</a:t>
            </a:r>
            <a:r>
              <a:rPr lang="en-US" altLang="zh-TW" sz="2400" b="1" dirty="0" smtClean="0">
                <a:latin typeface="標楷體" panose="03000509000000000000" pitchFamily="65" charset="-120"/>
              </a:rPr>
              <a:t>(</a:t>
            </a:r>
            <a:r>
              <a:rPr lang="en-US" altLang="zh-TW" sz="2400" b="1" dirty="0">
                <a:latin typeface="標楷體" panose="03000509000000000000" pitchFamily="65" charset="-120"/>
              </a:rPr>
              <a:t>73.6-15) </a:t>
            </a:r>
            <a:r>
              <a:rPr lang="zh-TW" altLang="en-US" sz="2400" b="1" dirty="0" smtClean="0">
                <a:latin typeface="標楷體" panose="03000509000000000000" pitchFamily="65" charset="-120"/>
              </a:rPr>
              <a:t>、</a:t>
            </a:r>
            <a:r>
              <a:rPr lang="en-US" altLang="zh-TW" sz="2400" b="1" dirty="0" smtClean="0">
                <a:latin typeface="標楷體" panose="03000509000000000000" pitchFamily="65" charset="-120"/>
              </a:rPr>
              <a:t/>
            </a:r>
            <a:br>
              <a:rPr lang="en-US" altLang="zh-TW" sz="2400" b="1" dirty="0" smtClean="0">
                <a:latin typeface="標楷體" panose="03000509000000000000" pitchFamily="65" charset="-120"/>
              </a:rPr>
            </a:br>
            <a:r>
              <a:rPr lang="zh-TW" altLang="en-US" sz="2400" b="1" dirty="0" smtClean="0">
                <a:solidFill>
                  <a:srgbClr val="0000FF"/>
                </a:solidFill>
                <a:latin typeface="標楷體" panose="03000509000000000000" pitchFamily="65" charset="-120"/>
              </a:rPr>
              <a:t>乙廠商</a:t>
            </a:r>
            <a:r>
              <a:rPr lang="zh-TW" altLang="en-US" sz="2400" b="1" dirty="0">
                <a:solidFill>
                  <a:srgbClr val="0000FF"/>
                </a:solidFill>
                <a:latin typeface="標楷體" panose="03000509000000000000" pitchFamily="65" charset="-120"/>
              </a:rPr>
              <a:t>為</a:t>
            </a:r>
            <a:r>
              <a:rPr lang="en-US" altLang="zh-TW" sz="2400" b="1" dirty="0" smtClean="0">
                <a:solidFill>
                  <a:srgbClr val="0000FF"/>
                </a:solidFill>
                <a:latin typeface="標楷體" panose="03000509000000000000" pitchFamily="65" charset="-120"/>
              </a:rPr>
              <a:t>61.4</a:t>
            </a:r>
            <a:r>
              <a:rPr lang="zh-TW" altLang="en-US" sz="2400" b="1" dirty="0">
                <a:solidFill>
                  <a:srgbClr val="0000FF"/>
                </a:solidFill>
                <a:latin typeface="標楷體" panose="03000509000000000000" pitchFamily="65" charset="-120"/>
              </a:rPr>
              <a:t>分</a:t>
            </a:r>
            <a:r>
              <a:rPr lang="en-US" altLang="zh-TW" sz="2400" b="1" dirty="0">
                <a:latin typeface="標楷體" panose="03000509000000000000" pitchFamily="65" charset="-120"/>
              </a:rPr>
              <a:t>(76.8-15.4)</a:t>
            </a:r>
            <a:r>
              <a:rPr lang="zh-TW" altLang="en-US" sz="2400" b="1" dirty="0" smtClean="0">
                <a:latin typeface="標楷體" panose="03000509000000000000" pitchFamily="65" charset="-120"/>
              </a:rPr>
              <a:t>、</a:t>
            </a:r>
            <a:r>
              <a:rPr lang="en-US" altLang="zh-TW" sz="2400" b="1" dirty="0" smtClean="0">
                <a:latin typeface="標楷體" panose="03000509000000000000" pitchFamily="65" charset="-120"/>
              </a:rPr>
              <a:t/>
            </a:r>
            <a:br>
              <a:rPr lang="en-US" altLang="zh-TW" sz="2400" b="1" dirty="0" smtClean="0">
                <a:latin typeface="標楷體" panose="03000509000000000000" pitchFamily="65" charset="-120"/>
              </a:rPr>
            </a:br>
            <a:r>
              <a:rPr lang="zh-TW" altLang="en-US" sz="2400" b="1" dirty="0" smtClean="0">
                <a:solidFill>
                  <a:srgbClr val="0000FF"/>
                </a:solidFill>
                <a:latin typeface="標楷體" panose="03000509000000000000" pitchFamily="65" charset="-120"/>
              </a:rPr>
              <a:t>丙廠商</a:t>
            </a:r>
            <a:r>
              <a:rPr lang="zh-TW" altLang="en-US" sz="2400" b="1" dirty="0">
                <a:solidFill>
                  <a:srgbClr val="0000FF"/>
                </a:solidFill>
                <a:latin typeface="標楷體" panose="03000509000000000000" pitchFamily="65" charset="-120"/>
              </a:rPr>
              <a:t>為</a:t>
            </a:r>
            <a:r>
              <a:rPr lang="en-US" altLang="zh-TW" sz="2400" b="1" dirty="0" smtClean="0">
                <a:solidFill>
                  <a:srgbClr val="0000FF"/>
                </a:solidFill>
                <a:latin typeface="標楷體" panose="03000509000000000000" pitchFamily="65" charset="-120"/>
              </a:rPr>
              <a:t>64.2</a:t>
            </a:r>
            <a:r>
              <a:rPr lang="zh-TW" altLang="en-US" sz="2400" b="1" dirty="0">
                <a:solidFill>
                  <a:srgbClr val="0000FF"/>
                </a:solidFill>
                <a:latin typeface="標楷體" panose="03000509000000000000" pitchFamily="65" charset="-120"/>
              </a:rPr>
              <a:t>分</a:t>
            </a:r>
            <a:r>
              <a:rPr lang="en-US" altLang="zh-TW" sz="2400" b="1" dirty="0">
                <a:latin typeface="標楷體" panose="03000509000000000000" pitchFamily="65" charset="-120"/>
              </a:rPr>
              <a:t>(80.6-16.4)</a:t>
            </a:r>
            <a:r>
              <a:rPr lang="zh-TW" altLang="en-US" sz="2400" b="1" dirty="0">
                <a:latin typeface="標楷體" panose="03000509000000000000" pitchFamily="65" charset="-120"/>
              </a:rPr>
              <a:t>，皆為平均分數未達</a:t>
            </a:r>
            <a:r>
              <a:rPr lang="en-US" altLang="zh-TW" sz="2400" b="1" dirty="0">
                <a:latin typeface="標楷體" panose="03000509000000000000" pitchFamily="65" charset="-120"/>
              </a:rPr>
              <a:t>70</a:t>
            </a:r>
            <a:r>
              <a:rPr lang="zh-TW" altLang="en-US" sz="2400" b="1" dirty="0">
                <a:latin typeface="標楷體" panose="03000509000000000000" pitchFamily="65" charset="-120"/>
              </a:rPr>
              <a:t>分為不合格</a:t>
            </a:r>
            <a:r>
              <a:rPr lang="zh-TW" altLang="en-US" sz="2400" b="1" dirty="0" smtClean="0">
                <a:latin typeface="標楷體" panose="03000509000000000000" pitchFamily="65" charset="-120"/>
              </a:rPr>
              <a:t>廠商</a:t>
            </a:r>
            <a:r>
              <a:rPr lang="zh-TW" altLang="en-US" sz="2400" b="1" dirty="0">
                <a:latin typeface="標楷體" panose="03000509000000000000" pitchFamily="65" charset="-120"/>
              </a:rPr>
              <a:t>。</a:t>
            </a:r>
            <a:endParaRPr lang="en-US" altLang="zh-TW" sz="2400" b="1" dirty="0" smtClean="0">
              <a:latin typeface="標楷體" panose="03000509000000000000" pitchFamily="65" charset="-120"/>
            </a:endParaRPr>
          </a:p>
          <a:p>
            <a:pPr>
              <a:defRPr/>
            </a:pPr>
            <a:endParaRPr lang="zh-TW" altLang="zh-TW" sz="2400" b="1" dirty="0">
              <a:latin typeface="+mn-ea"/>
            </a:endParaRPr>
          </a:p>
        </p:txBody>
      </p:sp>
      <p:sp>
        <p:nvSpPr>
          <p:cNvPr id="3" name="投影片編號版面配置區 2"/>
          <p:cNvSpPr>
            <a:spLocks noGrp="1"/>
          </p:cNvSpPr>
          <p:nvPr>
            <p:ph type="sldNum" sz="quarter" idx="12"/>
          </p:nvPr>
        </p:nvSpPr>
        <p:spPr/>
        <p:txBody>
          <a:bodyPr/>
          <a:lstStyle/>
          <a:p>
            <a:fld id="{1118FB7C-3051-423D-B140-B22D31D849CF}" type="slidenum">
              <a:rPr lang="zh-TW" altLang="en-US" smtClean="0"/>
              <a:pPr/>
              <a:t>260</a:t>
            </a:fld>
            <a:endParaRPr lang="zh-TW" altLang="en-US"/>
          </a:p>
        </p:txBody>
      </p:sp>
    </p:spTree>
    <p:extLst>
      <p:ext uri="{BB962C8B-B14F-4D97-AF65-F5344CB8AC3E}">
        <p14:creationId xmlns:p14="http://schemas.microsoft.com/office/powerpoint/2010/main" val="3842611445"/>
      </p:ext>
    </p:extLst>
  </p:cSld>
  <p:clrMapOvr>
    <a:masterClrMapping/>
  </p:clrMapOvr>
</p:sld>
</file>

<file path=ppt/slides/slide2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標題 1"/>
          <p:cNvSpPr>
            <a:spLocks noGrp="1"/>
          </p:cNvSpPr>
          <p:nvPr>
            <p:ph type="title"/>
          </p:nvPr>
        </p:nvSpPr>
        <p:spPr>
          <a:xfrm>
            <a:off x="398463" y="188913"/>
            <a:ext cx="8496300" cy="1008062"/>
          </a:xfrm>
          <a:solidFill>
            <a:srgbClr val="FFFF00"/>
          </a:solidFill>
        </p:spPr>
        <p:txBody>
          <a:bodyPr/>
          <a:lstStyle/>
          <a:p>
            <a:pPr>
              <a:defRPr/>
            </a:pPr>
            <a:r>
              <a:rPr lang="zh-TW" altLang="en-US" sz="3200" b="1" dirty="0" smtClean="0">
                <a:solidFill>
                  <a:srgbClr val="FF0000"/>
                </a:solidFill>
              </a:rPr>
              <a:t>議題</a:t>
            </a:r>
            <a:r>
              <a:rPr lang="en-US" altLang="zh-TW" sz="3200" b="1" dirty="0" smtClean="0">
                <a:solidFill>
                  <a:srgbClr val="FF0000"/>
                </a:solidFill>
              </a:rPr>
              <a:t>3</a:t>
            </a:r>
            <a:r>
              <a:rPr lang="zh-TW" altLang="en-US" sz="3200" b="1" dirty="0" smtClean="0">
                <a:solidFill>
                  <a:srgbClr val="FF0000"/>
                </a:solidFill>
              </a:rPr>
              <a:t>：評選結果與工作小組初審意見有異</a:t>
            </a:r>
            <a:r>
              <a:rPr lang="en-US" altLang="zh-TW" sz="3200" b="1" dirty="0" smtClean="0">
                <a:solidFill>
                  <a:srgbClr val="FF0000"/>
                </a:solidFill>
                <a:latin typeface="+mj-ea"/>
              </a:rPr>
              <a:t>2-3</a:t>
            </a:r>
            <a:endParaRPr lang="zh-TW" altLang="en-US" sz="3200" b="1" dirty="0" smtClean="0">
              <a:solidFill>
                <a:srgbClr val="FF0000"/>
              </a:solidFill>
              <a:latin typeface="+mj-ea"/>
            </a:endParaRPr>
          </a:p>
        </p:txBody>
      </p:sp>
      <p:sp>
        <p:nvSpPr>
          <p:cNvPr id="119811" name="內容版面配置區 2"/>
          <p:cNvSpPr>
            <a:spLocks noGrp="1"/>
          </p:cNvSpPr>
          <p:nvPr>
            <p:ph idx="1"/>
          </p:nvPr>
        </p:nvSpPr>
        <p:spPr>
          <a:xfrm>
            <a:off x="250825" y="1196975"/>
            <a:ext cx="8643938" cy="5184775"/>
          </a:xfrm>
        </p:spPr>
        <p:txBody>
          <a:bodyPr>
            <a:noAutofit/>
          </a:bodyPr>
          <a:lstStyle/>
          <a:p>
            <a:pPr>
              <a:lnSpc>
                <a:spcPts val="2600"/>
              </a:lnSpc>
              <a:spcBef>
                <a:spcPts val="0"/>
              </a:spcBef>
              <a:defRPr/>
            </a:pPr>
            <a:r>
              <a:rPr lang="zh-TW" altLang="en-US" sz="2400" b="1" dirty="0" smtClean="0">
                <a:latin typeface="+mj-ea"/>
                <a:ea typeface="+mj-ea"/>
              </a:rPr>
              <a:t>案例</a:t>
            </a:r>
            <a:r>
              <a:rPr lang="en-US" altLang="zh-TW" sz="2400" b="1" dirty="0" smtClean="0">
                <a:latin typeface="+mj-ea"/>
                <a:ea typeface="+mj-ea"/>
              </a:rPr>
              <a:t>2</a:t>
            </a:r>
            <a:r>
              <a:rPr lang="zh-TW" altLang="en-US" sz="2400" b="1" dirty="0" smtClean="0">
                <a:latin typeface="+mj-ea"/>
                <a:ea typeface="+mj-ea"/>
              </a:rPr>
              <a:t>：</a:t>
            </a:r>
            <a:r>
              <a:rPr lang="en-US" altLang="zh-TW" sz="2400" b="1" dirty="0" smtClean="0">
                <a:latin typeface="+mj-ea"/>
                <a:ea typeface="+mj-ea"/>
              </a:rPr>
              <a:t>(</a:t>
            </a:r>
            <a:r>
              <a:rPr lang="zh-TW" altLang="en-US" sz="2400" b="1" dirty="0">
                <a:latin typeface="+mj-ea"/>
                <a:ea typeface="+mj-ea"/>
                <a:sym typeface="Wingdings" panose="05000000000000000000" pitchFamily="2" charset="2"/>
              </a:rPr>
              <a:t>處置作為</a:t>
            </a:r>
            <a:r>
              <a:rPr lang="en-US" altLang="zh-TW" sz="2400" b="1" dirty="0" smtClean="0">
                <a:latin typeface="+mj-ea"/>
                <a:ea typeface="+mj-ea"/>
                <a:sym typeface="Wingdings" panose="05000000000000000000" pitchFamily="2" charset="2"/>
              </a:rPr>
              <a:t>)</a:t>
            </a:r>
            <a:endParaRPr lang="en-US" altLang="zh-TW" sz="2400" b="1" dirty="0" smtClean="0">
              <a:latin typeface="+mj-ea"/>
              <a:ea typeface="+mj-ea"/>
            </a:endParaRPr>
          </a:p>
          <a:p>
            <a:pPr>
              <a:lnSpc>
                <a:spcPts val="2600"/>
              </a:lnSpc>
              <a:spcBef>
                <a:spcPts val="0"/>
              </a:spcBef>
              <a:defRPr/>
            </a:pPr>
            <a:r>
              <a:rPr lang="zh-TW" altLang="zh-TW" sz="2400" b="1" dirty="0" smtClean="0">
                <a:solidFill>
                  <a:srgbClr val="FF0000"/>
                </a:solidFill>
                <a:latin typeface="+mj-ea"/>
                <a:ea typeface="+mj-ea"/>
              </a:rPr>
              <a:t>本案得標</a:t>
            </a:r>
            <a:r>
              <a:rPr lang="zh-TW" altLang="en-US" sz="2400" b="1" dirty="0" smtClean="0">
                <a:solidFill>
                  <a:srgbClr val="FF0000"/>
                </a:solidFill>
                <a:latin typeface="+mj-ea"/>
                <a:ea typeface="+mj-ea"/>
              </a:rPr>
              <a:t>廠商</a:t>
            </a:r>
            <a:r>
              <a:rPr lang="zh-TW" altLang="zh-TW" sz="2400" b="1" dirty="0" smtClean="0">
                <a:solidFill>
                  <a:srgbClr val="FF0000"/>
                </a:solidFill>
                <a:latin typeface="+mj-ea"/>
                <a:ea typeface="+mj-ea"/>
              </a:rPr>
              <a:t>，</a:t>
            </a:r>
            <a:r>
              <a:rPr lang="zh-TW" altLang="zh-TW" sz="2400" b="1" dirty="0">
                <a:solidFill>
                  <a:srgbClr val="FF0000"/>
                </a:solidFill>
                <a:latin typeface="+mj-ea"/>
                <a:ea typeface="+mj-ea"/>
              </a:rPr>
              <a:t>亦屬不合格廠商</a:t>
            </a:r>
            <a:r>
              <a:rPr lang="zh-TW" altLang="zh-TW" sz="2400" b="1" dirty="0">
                <a:latin typeface="+mj-ea"/>
                <a:ea typeface="+mj-ea"/>
              </a:rPr>
              <a:t>，依本案投標須知補充說明第</a:t>
            </a:r>
            <a:r>
              <a:rPr lang="en-US" altLang="zh-TW" sz="2400" b="1" dirty="0">
                <a:latin typeface="+mj-ea"/>
                <a:ea typeface="+mj-ea"/>
              </a:rPr>
              <a:t>17</a:t>
            </a:r>
            <a:r>
              <a:rPr lang="zh-TW" altLang="zh-TW" sz="2400" b="1" dirty="0">
                <a:latin typeface="+mj-ea"/>
                <a:ea typeface="+mj-ea"/>
              </a:rPr>
              <a:t>點：「</a:t>
            </a:r>
            <a:r>
              <a:rPr lang="zh-TW" altLang="zh-TW" sz="2400" b="1" dirty="0">
                <a:solidFill>
                  <a:srgbClr val="0000FF"/>
                </a:solidFill>
                <a:latin typeface="+mj-ea"/>
                <a:ea typeface="+mj-ea"/>
              </a:rPr>
              <a:t>投標廠商平均分數未達</a:t>
            </a:r>
            <a:r>
              <a:rPr lang="en-US" altLang="zh-TW" sz="2400" b="1" dirty="0">
                <a:solidFill>
                  <a:srgbClr val="0000FF"/>
                </a:solidFill>
                <a:latin typeface="+mj-ea"/>
                <a:ea typeface="+mj-ea"/>
              </a:rPr>
              <a:t>70</a:t>
            </a:r>
            <a:r>
              <a:rPr lang="zh-TW" altLang="zh-TW" sz="2400" b="1" dirty="0">
                <a:solidFill>
                  <a:srgbClr val="0000FF"/>
                </a:solidFill>
                <a:latin typeface="+mj-ea"/>
                <a:ea typeface="+mj-ea"/>
              </a:rPr>
              <a:t>分視為不合格廠商，不得列為決標對象且不予排定名次</a:t>
            </a:r>
            <a:r>
              <a:rPr lang="zh-TW" altLang="zh-TW" sz="2400" b="1" dirty="0">
                <a:latin typeface="+mj-ea"/>
                <a:ea typeface="+mj-ea"/>
              </a:rPr>
              <a:t>。</a:t>
            </a:r>
            <a:r>
              <a:rPr lang="zh-TW" altLang="zh-TW" sz="2400" b="1" dirty="0" smtClean="0">
                <a:latin typeface="+mj-ea"/>
                <a:ea typeface="+mj-ea"/>
              </a:rPr>
              <a:t>」；且</a:t>
            </a:r>
            <a:r>
              <a:rPr lang="zh-TW" altLang="en-US" sz="2400" b="1" dirty="0" smtClean="0">
                <a:latin typeface="+mj-ea"/>
                <a:ea typeface="+mj-ea"/>
              </a:rPr>
              <a:t>業已</a:t>
            </a:r>
            <a:r>
              <a:rPr lang="zh-TW" altLang="zh-TW" sz="2400" b="1" dirty="0" smtClean="0">
                <a:solidFill>
                  <a:srgbClr val="0000FF"/>
                </a:solidFill>
                <a:latin typeface="+mj-ea"/>
                <a:ea typeface="+mj-ea"/>
              </a:rPr>
              <a:t>符合</a:t>
            </a:r>
            <a:r>
              <a:rPr lang="zh-TW" altLang="zh-TW" sz="2400" b="1" dirty="0">
                <a:solidFill>
                  <a:srgbClr val="0000FF"/>
                </a:solidFill>
                <a:latin typeface="+mj-ea"/>
                <a:ea typeface="+mj-ea"/>
              </a:rPr>
              <a:t>採購法第</a:t>
            </a:r>
            <a:r>
              <a:rPr lang="en-US" altLang="zh-TW" sz="2400" b="1" dirty="0">
                <a:solidFill>
                  <a:srgbClr val="0000FF"/>
                </a:solidFill>
                <a:latin typeface="+mj-ea"/>
                <a:ea typeface="+mj-ea"/>
              </a:rPr>
              <a:t>50</a:t>
            </a:r>
            <a:r>
              <a:rPr lang="zh-TW" altLang="zh-TW" sz="2400" b="1" dirty="0">
                <a:solidFill>
                  <a:srgbClr val="0000FF"/>
                </a:solidFill>
                <a:latin typeface="+mj-ea"/>
                <a:ea typeface="+mj-ea"/>
              </a:rPr>
              <a:t>條第</a:t>
            </a:r>
            <a:r>
              <a:rPr lang="en-US" altLang="zh-TW" sz="2400" b="1" dirty="0">
                <a:solidFill>
                  <a:srgbClr val="0000FF"/>
                </a:solidFill>
                <a:latin typeface="+mj-ea"/>
                <a:ea typeface="+mj-ea"/>
              </a:rPr>
              <a:t>1</a:t>
            </a:r>
            <a:r>
              <a:rPr lang="zh-TW" altLang="zh-TW" sz="2400" b="1" dirty="0">
                <a:solidFill>
                  <a:srgbClr val="0000FF"/>
                </a:solidFill>
                <a:latin typeface="+mj-ea"/>
                <a:ea typeface="+mj-ea"/>
              </a:rPr>
              <a:t>項第</a:t>
            </a:r>
            <a:r>
              <a:rPr lang="en-US" altLang="zh-TW" sz="2400" b="1" dirty="0">
                <a:solidFill>
                  <a:srgbClr val="0000FF"/>
                </a:solidFill>
                <a:latin typeface="+mj-ea"/>
                <a:ea typeface="+mj-ea"/>
              </a:rPr>
              <a:t>2</a:t>
            </a:r>
            <a:r>
              <a:rPr lang="zh-TW" altLang="zh-TW" sz="2400" b="1" dirty="0">
                <a:solidFill>
                  <a:srgbClr val="0000FF"/>
                </a:solidFill>
                <a:latin typeface="+mj-ea"/>
                <a:ea typeface="+mj-ea"/>
              </a:rPr>
              <a:t>款「投標文件內容不符合招標文件之規定</a:t>
            </a:r>
            <a:r>
              <a:rPr lang="zh-TW" altLang="zh-TW" sz="2400" b="1" dirty="0">
                <a:latin typeface="+mj-ea"/>
                <a:ea typeface="+mj-ea"/>
              </a:rPr>
              <a:t>。</a:t>
            </a:r>
            <a:r>
              <a:rPr lang="zh-TW" altLang="zh-TW" sz="2400" b="1" dirty="0" smtClean="0">
                <a:latin typeface="+mj-ea"/>
                <a:ea typeface="+mj-ea"/>
              </a:rPr>
              <a:t>」</a:t>
            </a:r>
            <a:endParaRPr lang="en-US" altLang="zh-TW" sz="2400" b="1" dirty="0" smtClean="0">
              <a:latin typeface="+mj-ea"/>
              <a:ea typeface="+mj-ea"/>
            </a:endParaRPr>
          </a:p>
          <a:p>
            <a:pPr>
              <a:lnSpc>
                <a:spcPts val="2600"/>
              </a:lnSpc>
              <a:spcBef>
                <a:spcPts val="0"/>
              </a:spcBef>
              <a:defRPr/>
            </a:pPr>
            <a:r>
              <a:rPr lang="zh-TW" altLang="zh-TW" sz="2400" b="1" dirty="0" smtClean="0">
                <a:latin typeface="+mj-ea"/>
                <a:ea typeface="+mj-ea"/>
              </a:rPr>
              <a:t>本</a:t>
            </a:r>
            <a:r>
              <a:rPr lang="zh-TW" altLang="zh-TW" sz="2400" b="1" dirty="0">
                <a:latin typeface="+mj-ea"/>
                <a:ea typeface="+mj-ea"/>
              </a:rPr>
              <a:t>案</a:t>
            </a:r>
            <a:r>
              <a:rPr lang="zh-TW" altLang="zh-TW" sz="2400" b="1" dirty="0">
                <a:solidFill>
                  <a:srgbClr val="0000FF"/>
                </a:solidFill>
                <a:latin typeface="+mj-ea"/>
                <a:ea typeface="+mj-ea"/>
              </a:rPr>
              <a:t>已完成驗收付款在案，依採購法第</a:t>
            </a:r>
            <a:r>
              <a:rPr lang="en-US" altLang="zh-TW" sz="2400" b="1" dirty="0">
                <a:solidFill>
                  <a:srgbClr val="0000FF"/>
                </a:solidFill>
                <a:latin typeface="+mj-ea"/>
                <a:ea typeface="+mj-ea"/>
              </a:rPr>
              <a:t>50</a:t>
            </a:r>
            <a:r>
              <a:rPr lang="zh-TW" altLang="zh-TW" sz="2400" b="1" dirty="0">
                <a:solidFill>
                  <a:srgbClr val="0000FF"/>
                </a:solidFill>
                <a:latin typeface="+mj-ea"/>
                <a:ea typeface="+mj-ea"/>
              </a:rPr>
              <a:t>條第</a:t>
            </a:r>
            <a:r>
              <a:rPr lang="en-US" altLang="zh-TW" sz="2400" b="1" dirty="0">
                <a:solidFill>
                  <a:srgbClr val="0000FF"/>
                </a:solidFill>
                <a:latin typeface="+mj-ea"/>
                <a:ea typeface="+mj-ea"/>
              </a:rPr>
              <a:t>2</a:t>
            </a:r>
            <a:r>
              <a:rPr lang="zh-TW" altLang="zh-TW" sz="2400" b="1" dirty="0">
                <a:solidFill>
                  <a:srgbClr val="0000FF"/>
                </a:solidFill>
                <a:latin typeface="+mj-ea"/>
                <a:ea typeface="+mj-ea"/>
              </a:rPr>
              <a:t>項「決標或簽約後發現得標廠商於決標前有第一項情形者，應撤銷決標、終止契約或解除契約，並得追償損失</a:t>
            </a:r>
            <a:r>
              <a:rPr lang="zh-TW" altLang="zh-TW" sz="2400" b="1" dirty="0">
                <a:latin typeface="+mj-ea"/>
                <a:ea typeface="+mj-ea"/>
              </a:rPr>
              <a:t>。但撤銷決標、終止契約或解除契約反不符公共利益，並經上級機關核准者，不在此限。」規定辦理</a:t>
            </a:r>
            <a:r>
              <a:rPr lang="zh-TW" altLang="zh-TW" sz="2400" b="1" dirty="0" smtClean="0">
                <a:latin typeface="+mj-ea"/>
                <a:ea typeface="+mj-ea"/>
              </a:rPr>
              <a:t>。</a:t>
            </a:r>
            <a:endParaRPr lang="en-US" altLang="zh-TW" sz="2400" b="1" dirty="0" smtClean="0">
              <a:latin typeface="+mj-ea"/>
              <a:ea typeface="+mj-ea"/>
            </a:endParaRPr>
          </a:p>
          <a:p>
            <a:pPr>
              <a:lnSpc>
                <a:spcPts val="2600"/>
              </a:lnSpc>
              <a:spcBef>
                <a:spcPts val="0"/>
              </a:spcBef>
              <a:defRPr/>
            </a:pPr>
            <a:r>
              <a:rPr lang="zh-TW" altLang="zh-TW" sz="2400" b="1" dirty="0" smtClean="0">
                <a:latin typeface="+mj-ea"/>
                <a:ea typeface="+mj-ea"/>
              </a:rPr>
              <a:t>依</a:t>
            </a:r>
            <a:r>
              <a:rPr lang="zh-TW" altLang="zh-TW" sz="2400" b="1" dirty="0">
                <a:latin typeface="+mj-ea"/>
                <a:ea typeface="+mj-ea"/>
              </a:rPr>
              <a:t>工程會</a:t>
            </a:r>
            <a:r>
              <a:rPr lang="en-US" altLang="zh-TW" sz="2400" b="1" dirty="0">
                <a:latin typeface="+mj-ea"/>
                <a:ea typeface="+mj-ea"/>
              </a:rPr>
              <a:t>101</a:t>
            </a:r>
            <a:r>
              <a:rPr lang="zh-TW" altLang="zh-TW" sz="2400" b="1" dirty="0">
                <a:latin typeface="+mj-ea"/>
                <a:ea typeface="+mj-ea"/>
              </a:rPr>
              <a:t>年</a:t>
            </a:r>
            <a:r>
              <a:rPr lang="en-US" altLang="zh-TW" sz="2400" b="1" dirty="0">
                <a:latin typeface="+mj-ea"/>
                <a:ea typeface="+mj-ea"/>
              </a:rPr>
              <a:t>01</a:t>
            </a:r>
            <a:r>
              <a:rPr lang="zh-TW" altLang="zh-TW" sz="2400" b="1" dirty="0">
                <a:latin typeface="+mj-ea"/>
                <a:ea typeface="+mj-ea"/>
              </a:rPr>
              <a:t>月</a:t>
            </a:r>
            <a:r>
              <a:rPr lang="en-US" altLang="zh-TW" sz="2400" b="1" dirty="0">
                <a:latin typeface="+mj-ea"/>
                <a:ea typeface="+mj-ea"/>
              </a:rPr>
              <a:t>20</a:t>
            </a:r>
            <a:r>
              <a:rPr lang="zh-TW" altLang="zh-TW" sz="2400" b="1" dirty="0">
                <a:latin typeface="+mj-ea"/>
                <a:ea typeface="+mj-ea"/>
              </a:rPr>
              <a:t>日工程企字第</a:t>
            </a:r>
            <a:r>
              <a:rPr lang="en-US" altLang="zh-TW" sz="2400" b="1" dirty="0">
                <a:latin typeface="+mj-ea"/>
                <a:ea typeface="+mj-ea"/>
              </a:rPr>
              <a:t>10000487350</a:t>
            </a:r>
            <a:r>
              <a:rPr lang="zh-TW" altLang="zh-TW" sz="2400" b="1" dirty="0">
                <a:latin typeface="+mj-ea"/>
                <a:ea typeface="+mj-ea"/>
              </a:rPr>
              <a:t>號函</a:t>
            </a:r>
            <a:r>
              <a:rPr lang="zh-TW" altLang="zh-TW" sz="2400" b="1" dirty="0" smtClean="0">
                <a:latin typeface="+mj-ea"/>
                <a:ea typeface="+mj-ea"/>
              </a:rPr>
              <a:t>釋</a:t>
            </a:r>
            <a:r>
              <a:rPr lang="zh-TW" altLang="en-US" sz="2400" b="1" dirty="0" smtClean="0">
                <a:latin typeface="+mj-ea"/>
                <a:ea typeface="+mj-ea"/>
              </a:rPr>
              <a:t>略以</a:t>
            </a:r>
            <a:r>
              <a:rPr lang="zh-TW" altLang="en-US" sz="2400" b="1" dirty="0" smtClean="0">
                <a:latin typeface="標楷體" panose="03000509000000000000" pitchFamily="65" charset="-120"/>
              </a:rPr>
              <a:t>，</a:t>
            </a:r>
            <a:r>
              <a:rPr lang="zh-TW" altLang="zh-TW" sz="2400" b="1" dirty="0" smtClean="0">
                <a:latin typeface="+mj-ea"/>
                <a:ea typeface="+mj-ea"/>
              </a:rPr>
              <a:t>按</a:t>
            </a:r>
            <a:r>
              <a:rPr lang="zh-TW" altLang="zh-TW" sz="2400" b="1" dirty="0">
                <a:latin typeface="+mj-ea"/>
                <a:ea typeface="+mj-ea"/>
              </a:rPr>
              <a:t>本法第</a:t>
            </a:r>
            <a:r>
              <a:rPr lang="en-US" altLang="zh-TW" sz="2400" b="1" dirty="0">
                <a:latin typeface="+mj-ea"/>
                <a:ea typeface="+mj-ea"/>
              </a:rPr>
              <a:t>50</a:t>
            </a:r>
            <a:r>
              <a:rPr lang="zh-TW" altLang="zh-TW" sz="2400" b="1" dirty="0">
                <a:latin typeface="+mj-ea"/>
                <a:ea typeface="+mj-ea"/>
              </a:rPr>
              <a:t>條第</a:t>
            </a:r>
            <a:r>
              <a:rPr lang="en-US" altLang="zh-TW" sz="2400" b="1" dirty="0">
                <a:latin typeface="+mj-ea"/>
                <a:ea typeface="+mj-ea"/>
              </a:rPr>
              <a:t>2</a:t>
            </a:r>
            <a:r>
              <a:rPr lang="zh-TW" altLang="zh-TW" sz="2400" b="1" dirty="0">
                <a:latin typeface="+mj-ea"/>
                <a:ea typeface="+mj-ea"/>
              </a:rPr>
              <a:t>項</a:t>
            </a:r>
            <a:r>
              <a:rPr lang="zh-TW" altLang="zh-TW" sz="2400" b="1" dirty="0" smtClean="0">
                <a:latin typeface="+mj-ea"/>
                <a:ea typeface="+mj-ea"/>
              </a:rPr>
              <a:t>規定</a:t>
            </a:r>
            <a:r>
              <a:rPr lang="zh-TW" altLang="en-US" sz="2400" b="1" dirty="0" smtClean="0">
                <a:latin typeface="標楷體" panose="03000509000000000000" pitchFamily="65" charset="-120"/>
              </a:rPr>
              <a:t>，</a:t>
            </a:r>
            <a:r>
              <a:rPr lang="zh-TW" altLang="zh-TW" sz="2400" b="1" dirty="0" smtClean="0">
                <a:solidFill>
                  <a:srgbClr val="0000FF"/>
                </a:solidFill>
                <a:latin typeface="+mj-ea"/>
                <a:ea typeface="+mj-ea"/>
              </a:rPr>
              <a:t>尚</a:t>
            </a:r>
            <a:r>
              <a:rPr lang="zh-TW" altLang="zh-TW" sz="2400" b="1" dirty="0">
                <a:solidFill>
                  <a:srgbClr val="0000FF"/>
                </a:solidFill>
                <a:latin typeface="+mj-ea"/>
                <a:ea typeface="+mj-ea"/>
              </a:rPr>
              <a:t>無排除來函所稱「已完成履約付款結案，且已發還廠商履約保證金在案」之情形</a:t>
            </a:r>
            <a:r>
              <a:rPr lang="zh-TW" altLang="zh-TW" sz="2400" b="1" dirty="0">
                <a:latin typeface="+mj-ea"/>
                <a:ea typeface="+mj-ea"/>
              </a:rPr>
              <a:t>。個案終止契約或解除契約反不符公共利益者，該項但書已有規定，得報上級機關核准不終止或解除契約，惟仍得依該項規定追償損失。」</a:t>
            </a:r>
            <a:r>
              <a:rPr lang="zh-TW" altLang="zh-TW" sz="2400" b="1" dirty="0" smtClean="0">
                <a:latin typeface="+mj-ea"/>
                <a:ea typeface="+mj-ea"/>
              </a:rPr>
              <a:t>規定。</a:t>
            </a:r>
            <a:endParaRPr lang="zh-TW" altLang="zh-TW" sz="2400" b="1" dirty="0">
              <a:latin typeface="+mj-ea"/>
              <a:ea typeface="+mj-ea"/>
            </a:endParaRPr>
          </a:p>
        </p:txBody>
      </p:sp>
      <p:sp>
        <p:nvSpPr>
          <p:cNvPr id="3" name="投影片編號版面配置區 2"/>
          <p:cNvSpPr>
            <a:spLocks noGrp="1"/>
          </p:cNvSpPr>
          <p:nvPr>
            <p:ph type="sldNum" sz="quarter" idx="12"/>
          </p:nvPr>
        </p:nvSpPr>
        <p:spPr/>
        <p:txBody>
          <a:bodyPr/>
          <a:lstStyle/>
          <a:p>
            <a:fld id="{1118FB7C-3051-423D-B140-B22D31D849CF}" type="slidenum">
              <a:rPr lang="zh-TW" altLang="en-US" smtClean="0"/>
              <a:pPr/>
              <a:t>261</a:t>
            </a:fld>
            <a:endParaRPr lang="zh-TW" altLang="en-US"/>
          </a:p>
        </p:txBody>
      </p:sp>
    </p:spTree>
    <p:extLst>
      <p:ext uri="{BB962C8B-B14F-4D97-AF65-F5344CB8AC3E}">
        <p14:creationId xmlns:p14="http://schemas.microsoft.com/office/powerpoint/2010/main" val="1110735114"/>
      </p:ext>
    </p:extLst>
  </p:cSld>
  <p:clrMapOvr>
    <a:masterClrMapping/>
  </p:clrMapOvr>
</p:sld>
</file>

<file path=ppt/slides/slide2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標題 1"/>
          <p:cNvSpPr>
            <a:spLocks noGrp="1"/>
          </p:cNvSpPr>
          <p:nvPr>
            <p:ph type="title"/>
          </p:nvPr>
        </p:nvSpPr>
        <p:spPr>
          <a:xfrm>
            <a:off x="684213" y="333375"/>
            <a:ext cx="8280400" cy="766763"/>
          </a:xfrm>
          <a:solidFill>
            <a:srgbClr val="FFFF00"/>
          </a:solidFill>
        </p:spPr>
        <p:txBody>
          <a:bodyPr/>
          <a:lstStyle/>
          <a:p>
            <a:pPr algn="ctr"/>
            <a:r>
              <a:rPr lang="zh-TW" altLang="en-US" b="1" smtClean="0">
                <a:solidFill>
                  <a:srgbClr val="FF0000"/>
                </a:solidFill>
              </a:rPr>
              <a:t>議題</a:t>
            </a:r>
            <a:r>
              <a:rPr lang="zh-TW" altLang="en-US" b="1" smtClean="0">
                <a:solidFill>
                  <a:srgbClr val="FF0000"/>
                </a:solidFill>
                <a:latin typeface="新細明體" panose="02020500000000000000" pitchFamily="18" charset="-120"/>
                <a:ea typeface="新細明體" panose="02020500000000000000" pitchFamily="18" charset="-120"/>
              </a:rPr>
              <a:t>：「</a:t>
            </a:r>
            <a:r>
              <a:rPr lang="zh-TW" altLang="en-US" b="1" smtClean="0">
                <a:solidFill>
                  <a:srgbClr val="FF0000"/>
                </a:solidFill>
              </a:rPr>
              <a:t>採購評選」明顯差異</a:t>
            </a:r>
            <a:r>
              <a:rPr lang="en-US" altLang="zh-TW" b="1" smtClean="0">
                <a:solidFill>
                  <a:srgbClr val="FF0000"/>
                </a:solidFill>
              </a:rPr>
              <a:t>1</a:t>
            </a:r>
            <a:endParaRPr lang="zh-TW" altLang="en-US" smtClean="0"/>
          </a:p>
        </p:txBody>
      </p:sp>
      <p:sp>
        <p:nvSpPr>
          <p:cNvPr id="104451" name="內容版面配置區 2"/>
          <p:cNvSpPr>
            <a:spLocks noGrp="1"/>
          </p:cNvSpPr>
          <p:nvPr>
            <p:ph idx="1"/>
          </p:nvPr>
        </p:nvSpPr>
        <p:spPr>
          <a:xfrm>
            <a:off x="179388" y="1171575"/>
            <a:ext cx="8640762" cy="5426075"/>
          </a:xfrm>
        </p:spPr>
        <p:txBody>
          <a:bodyPr>
            <a:normAutofit/>
          </a:bodyPr>
          <a:lstStyle/>
          <a:p>
            <a:pPr>
              <a:defRPr/>
            </a:pPr>
            <a:r>
              <a:rPr lang="zh-TW" altLang="en-US" sz="2400" b="1" dirty="0" smtClean="0">
                <a:latin typeface="+mj-ea"/>
                <a:ea typeface="+mj-ea"/>
              </a:rPr>
              <a:t>機關辦理評選（審）案件，應注意不同委員之評選（審）結果是否有明顯差異，</a:t>
            </a:r>
            <a:r>
              <a:rPr lang="zh-TW" altLang="en-US" sz="2400" b="1" dirty="0" smtClean="0">
                <a:solidFill>
                  <a:srgbClr val="FF0000"/>
                </a:solidFill>
                <a:latin typeface="+mj-ea"/>
                <a:ea typeface="+mj-ea"/>
              </a:rPr>
              <a:t>不得僅憑召集人詢問各出席委員主觀意見即認定為無明顯差異情形</a:t>
            </a:r>
            <a:r>
              <a:rPr lang="zh-TW" altLang="en-US" sz="2400" b="1" dirty="0" smtClean="0">
                <a:latin typeface="+mj-ea"/>
                <a:ea typeface="+mj-ea"/>
              </a:rPr>
              <a:t>；如有明顯差異，並應依採購評選委員會審議規則（下稱審議規則）第</a:t>
            </a:r>
            <a:r>
              <a:rPr lang="en-US" altLang="zh-TW" sz="2400" b="1" dirty="0" smtClean="0">
                <a:latin typeface="+mj-ea"/>
                <a:ea typeface="+mj-ea"/>
              </a:rPr>
              <a:t>6</a:t>
            </a:r>
            <a:r>
              <a:rPr lang="zh-TW" altLang="en-US" sz="2400" b="1" dirty="0" smtClean="0">
                <a:latin typeface="+mj-ea"/>
                <a:ea typeface="+mj-ea"/>
              </a:rPr>
              <a:t>條規定辦理。</a:t>
            </a:r>
            <a:endParaRPr lang="en-US" altLang="zh-TW" sz="2400" b="1" dirty="0" smtClean="0">
              <a:latin typeface="+mj-ea"/>
              <a:ea typeface="+mj-ea"/>
            </a:endParaRPr>
          </a:p>
          <a:p>
            <a:pPr>
              <a:defRPr/>
            </a:pPr>
            <a:r>
              <a:rPr lang="zh-TW" altLang="en-US" sz="2400" b="1" dirty="0" smtClean="0">
                <a:latin typeface="+mj-ea"/>
                <a:ea typeface="+mj-ea"/>
              </a:rPr>
              <a:t>按審議規則第</a:t>
            </a:r>
            <a:r>
              <a:rPr lang="en-US" altLang="zh-TW" sz="2400" b="1" dirty="0" smtClean="0">
                <a:latin typeface="+mj-ea"/>
                <a:ea typeface="+mj-ea"/>
              </a:rPr>
              <a:t>6</a:t>
            </a:r>
            <a:r>
              <a:rPr lang="zh-TW" altLang="en-US" sz="2400" b="1" dirty="0" smtClean="0">
                <a:latin typeface="+mj-ea"/>
                <a:ea typeface="+mj-ea"/>
              </a:rPr>
              <a:t>條規定：「</a:t>
            </a:r>
            <a:r>
              <a:rPr lang="en-US" altLang="zh-TW" sz="2400" b="1" dirty="0" smtClean="0">
                <a:latin typeface="+mj-ea"/>
                <a:ea typeface="+mj-ea"/>
              </a:rPr>
              <a:t>……</a:t>
            </a:r>
            <a:r>
              <a:rPr lang="zh-TW" altLang="en-US" sz="2400" b="1" dirty="0" smtClean="0">
                <a:latin typeface="+mj-ea"/>
                <a:ea typeface="+mj-ea"/>
              </a:rPr>
              <a:t>不同委員之評選結果有明顯差異時，召集人應提交本委員會議決或依本委員會決議辦理複評。複評結果仍有明顯差異時，由本委員會決議之（第</a:t>
            </a:r>
            <a:r>
              <a:rPr lang="en-US" altLang="zh-TW" sz="2400" b="1" dirty="0" smtClean="0">
                <a:latin typeface="+mj-ea"/>
                <a:ea typeface="+mj-ea"/>
              </a:rPr>
              <a:t>2</a:t>
            </a:r>
            <a:r>
              <a:rPr lang="zh-TW" altLang="en-US" sz="2400" b="1" dirty="0" smtClean="0">
                <a:latin typeface="+mj-ea"/>
                <a:ea typeface="+mj-ea"/>
              </a:rPr>
              <a:t>項）。</a:t>
            </a:r>
            <a:r>
              <a:rPr lang="en-US" altLang="zh-TW" sz="2400" b="1" dirty="0" smtClean="0">
                <a:latin typeface="+mj-ea"/>
                <a:ea typeface="+mj-ea"/>
              </a:rPr>
              <a:t/>
            </a:r>
            <a:br>
              <a:rPr lang="en-US" altLang="zh-TW" sz="2400" b="1" dirty="0" smtClean="0">
                <a:latin typeface="+mj-ea"/>
                <a:ea typeface="+mj-ea"/>
              </a:rPr>
            </a:br>
            <a:r>
              <a:rPr lang="zh-TW" altLang="en-US" sz="2400" b="1" dirty="0" smtClean="0">
                <a:latin typeface="+mj-ea"/>
                <a:ea typeface="+mj-ea"/>
              </a:rPr>
              <a:t>本委員會依前項規定，得作成下列議決或決議</a:t>
            </a:r>
            <a:r>
              <a:rPr lang="zh-TW" altLang="en-US" sz="2400" b="1" dirty="0">
                <a:latin typeface="+mj-ea"/>
                <a:ea typeface="+mj-ea"/>
              </a:rPr>
              <a:t>：（第</a:t>
            </a:r>
            <a:r>
              <a:rPr lang="en-US" altLang="zh-TW" sz="2400" b="1" dirty="0">
                <a:latin typeface="+mj-ea"/>
                <a:ea typeface="+mj-ea"/>
              </a:rPr>
              <a:t>3</a:t>
            </a:r>
            <a:r>
              <a:rPr lang="zh-TW" altLang="en-US" sz="2400" b="1" dirty="0">
                <a:latin typeface="+mj-ea"/>
                <a:ea typeface="+mj-ea"/>
              </a:rPr>
              <a:t>項）</a:t>
            </a:r>
            <a:r>
              <a:rPr lang="en-US" altLang="zh-TW" sz="2400" b="1" dirty="0" smtClean="0">
                <a:latin typeface="+mj-ea"/>
                <a:ea typeface="+mj-ea"/>
              </a:rPr>
              <a:t/>
            </a:r>
            <a:br>
              <a:rPr lang="en-US" altLang="zh-TW" sz="2400" b="1" dirty="0" smtClean="0">
                <a:latin typeface="+mj-ea"/>
                <a:ea typeface="+mj-ea"/>
              </a:rPr>
            </a:br>
            <a:r>
              <a:rPr lang="zh-TW" altLang="en-US" sz="2400" b="1" dirty="0" smtClean="0">
                <a:latin typeface="+mj-ea"/>
                <a:ea typeface="+mj-ea"/>
              </a:rPr>
              <a:t>一、</a:t>
            </a:r>
            <a:r>
              <a:rPr lang="zh-TW" altLang="en-US" sz="2400" b="1" dirty="0" smtClean="0">
                <a:solidFill>
                  <a:srgbClr val="0000FF"/>
                </a:solidFill>
                <a:latin typeface="+mj-ea"/>
                <a:ea typeface="+mj-ea"/>
              </a:rPr>
              <a:t>維持原</a:t>
            </a:r>
            <a:r>
              <a:rPr lang="zh-TW" altLang="en-US" sz="2400" b="1" dirty="0" smtClean="0">
                <a:latin typeface="+mj-ea"/>
                <a:ea typeface="+mj-ea"/>
              </a:rPr>
              <a:t>評選結果。</a:t>
            </a:r>
            <a:r>
              <a:rPr lang="en-US" altLang="zh-TW" sz="2400" b="1" dirty="0" smtClean="0">
                <a:latin typeface="+mj-ea"/>
                <a:ea typeface="+mj-ea"/>
              </a:rPr>
              <a:t>(</a:t>
            </a:r>
            <a:r>
              <a:rPr lang="zh-TW" altLang="en-US" sz="2400" b="1" dirty="0" smtClean="0">
                <a:latin typeface="+mj-ea"/>
                <a:ea typeface="+mj-ea"/>
              </a:rPr>
              <a:t>第</a:t>
            </a:r>
            <a:r>
              <a:rPr lang="en-US" altLang="zh-TW" sz="2400" b="1" dirty="0" smtClean="0">
                <a:latin typeface="+mj-ea"/>
                <a:ea typeface="+mj-ea"/>
              </a:rPr>
              <a:t>1</a:t>
            </a:r>
            <a:r>
              <a:rPr lang="zh-TW" altLang="en-US" sz="2400" b="1" dirty="0" smtClean="0">
                <a:latin typeface="+mj-ea"/>
                <a:ea typeface="+mj-ea"/>
              </a:rPr>
              <a:t>款</a:t>
            </a:r>
            <a:r>
              <a:rPr lang="en-US" altLang="zh-TW" sz="2400" b="1" dirty="0" smtClean="0">
                <a:latin typeface="+mj-ea"/>
                <a:ea typeface="+mj-ea"/>
              </a:rPr>
              <a:t>)</a:t>
            </a:r>
            <a:br>
              <a:rPr lang="en-US" altLang="zh-TW" sz="2400" b="1" dirty="0" smtClean="0">
                <a:latin typeface="+mj-ea"/>
                <a:ea typeface="+mj-ea"/>
              </a:rPr>
            </a:br>
            <a:r>
              <a:rPr lang="zh-TW" altLang="en-US" sz="2400" b="1" dirty="0" smtClean="0">
                <a:latin typeface="+mj-ea"/>
                <a:ea typeface="+mj-ea"/>
              </a:rPr>
              <a:t>二、</a:t>
            </a:r>
            <a:r>
              <a:rPr lang="zh-TW" altLang="en-US" sz="2400" b="1" dirty="0" smtClean="0">
                <a:solidFill>
                  <a:srgbClr val="0000FF"/>
                </a:solidFill>
                <a:latin typeface="+mj-ea"/>
                <a:ea typeface="+mj-ea"/>
              </a:rPr>
              <a:t>除去個別</a:t>
            </a:r>
            <a:r>
              <a:rPr lang="zh-TW" altLang="en-US" sz="2400" b="1" dirty="0" smtClean="0">
                <a:latin typeface="+mj-ea"/>
                <a:ea typeface="+mj-ea"/>
              </a:rPr>
              <a:t>委員評選結果，</a:t>
            </a:r>
            <a:r>
              <a:rPr lang="zh-TW" altLang="en-US" sz="2400" b="1" dirty="0" smtClean="0">
                <a:solidFill>
                  <a:srgbClr val="0000FF"/>
                </a:solidFill>
                <a:latin typeface="+mj-ea"/>
                <a:ea typeface="+mj-ea"/>
              </a:rPr>
              <a:t>重計</a:t>
            </a:r>
            <a:r>
              <a:rPr lang="zh-TW" altLang="en-US" sz="2400" b="1" dirty="0" smtClean="0">
                <a:latin typeface="+mj-ea"/>
                <a:ea typeface="+mj-ea"/>
              </a:rPr>
              <a:t>評選結果。</a:t>
            </a:r>
            <a:r>
              <a:rPr lang="en-US" altLang="zh-TW" sz="2400" b="1" dirty="0">
                <a:latin typeface="+mj-ea"/>
                <a:ea typeface="+mj-ea"/>
              </a:rPr>
              <a:t>(</a:t>
            </a:r>
            <a:r>
              <a:rPr lang="zh-TW" altLang="en-US" sz="2400" b="1" dirty="0" smtClean="0">
                <a:latin typeface="+mj-ea"/>
                <a:ea typeface="+mj-ea"/>
              </a:rPr>
              <a:t>第</a:t>
            </a:r>
            <a:r>
              <a:rPr lang="en-US" altLang="zh-TW" sz="2400" b="1" dirty="0" smtClean="0">
                <a:latin typeface="+mj-ea"/>
                <a:ea typeface="+mj-ea"/>
              </a:rPr>
              <a:t>2</a:t>
            </a:r>
            <a:r>
              <a:rPr lang="zh-TW" altLang="en-US" sz="2400" b="1" dirty="0" smtClean="0">
                <a:latin typeface="+mj-ea"/>
                <a:ea typeface="+mj-ea"/>
              </a:rPr>
              <a:t>款</a:t>
            </a:r>
            <a:r>
              <a:rPr lang="en-US" altLang="zh-TW" sz="2400" b="1" dirty="0">
                <a:latin typeface="+mj-ea"/>
                <a:ea typeface="+mj-ea"/>
              </a:rPr>
              <a:t>)</a:t>
            </a:r>
            <a:r>
              <a:rPr lang="en-US" altLang="zh-TW" sz="2400" b="1" dirty="0" smtClean="0">
                <a:latin typeface="+mj-ea"/>
                <a:ea typeface="+mj-ea"/>
              </a:rPr>
              <a:t/>
            </a:r>
            <a:br>
              <a:rPr lang="en-US" altLang="zh-TW" sz="2400" b="1" dirty="0" smtClean="0">
                <a:latin typeface="+mj-ea"/>
                <a:ea typeface="+mj-ea"/>
              </a:rPr>
            </a:br>
            <a:r>
              <a:rPr lang="zh-TW" altLang="en-US" sz="2400" b="1" dirty="0" smtClean="0">
                <a:latin typeface="+mj-ea"/>
                <a:ea typeface="+mj-ea"/>
              </a:rPr>
              <a:t>三、</a:t>
            </a:r>
            <a:r>
              <a:rPr lang="zh-TW" altLang="en-US" sz="2400" b="1" dirty="0" smtClean="0">
                <a:solidFill>
                  <a:srgbClr val="0000FF"/>
                </a:solidFill>
                <a:latin typeface="+mj-ea"/>
                <a:ea typeface="+mj-ea"/>
              </a:rPr>
              <a:t>廢棄</a:t>
            </a:r>
            <a:r>
              <a:rPr lang="zh-TW" altLang="en-US" sz="2400" b="1" dirty="0" smtClean="0">
                <a:latin typeface="+mj-ea"/>
                <a:ea typeface="+mj-ea"/>
              </a:rPr>
              <a:t>原評選結果，重行提出評選結果。</a:t>
            </a:r>
            <a:r>
              <a:rPr lang="en-US" altLang="zh-TW" sz="2400" b="1" dirty="0">
                <a:latin typeface="+mj-ea"/>
                <a:ea typeface="+mj-ea"/>
              </a:rPr>
              <a:t>(</a:t>
            </a:r>
            <a:r>
              <a:rPr lang="zh-TW" altLang="en-US" sz="2400" b="1" dirty="0" smtClean="0">
                <a:latin typeface="+mj-ea"/>
                <a:ea typeface="+mj-ea"/>
              </a:rPr>
              <a:t>第</a:t>
            </a:r>
            <a:r>
              <a:rPr lang="en-US" altLang="zh-TW" sz="2400" b="1" dirty="0" smtClean="0">
                <a:latin typeface="+mj-ea"/>
                <a:ea typeface="+mj-ea"/>
              </a:rPr>
              <a:t>3</a:t>
            </a:r>
            <a:r>
              <a:rPr lang="zh-TW" altLang="en-US" sz="2400" b="1" dirty="0" smtClean="0">
                <a:latin typeface="+mj-ea"/>
                <a:ea typeface="+mj-ea"/>
              </a:rPr>
              <a:t>款</a:t>
            </a:r>
            <a:r>
              <a:rPr lang="en-US" altLang="zh-TW" sz="2400" b="1" dirty="0">
                <a:latin typeface="+mj-ea"/>
                <a:ea typeface="+mj-ea"/>
              </a:rPr>
              <a:t>)</a:t>
            </a:r>
            <a:r>
              <a:rPr lang="en-US" altLang="zh-TW" sz="2400" b="1" dirty="0" smtClean="0">
                <a:latin typeface="+mj-ea"/>
                <a:ea typeface="+mj-ea"/>
              </a:rPr>
              <a:t/>
            </a:r>
            <a:br>
              <a:rPr lang="en-US" altLang="zh-TW" sz="2400" b="1" dirty="0" smtClean="0">
                <a:latin typeface="+mj-ea"/>
                <a:ea typeface="+mj-ea"/>
              </a:rPr>
            </a:br>
            <a:r>
              <a:rPr lang="zh-TW" altLang="en-US" sz="2400" b="1" dirty="0" smtClean="0">
                <a:latin typeface="+mj-ea"/>
                <a:ea typeface="+mj-ea"/>
              </a:rPr>
              <a:t>四、</a:t>
            </a:r>
            <a:r>
              <a:rPr lang="zh-TW" altLang="en-US" sz="2400" b="1" dirty="0" smtClean="0">
                <a:solidFill>
                  <a:srgbClr val="0000FF"/>
                </a:solidFill>
                <a:latin typeface="+mj-ea"/>
                <a:ea typeface="+mj-ea"/>
              </a:rPr>
              <a:t>無法評定</a:t>
            </a:r>
            <a:r>
              <a:rPr lang="zh-TW" altLang="en-US" sz="2400" b="1" dirty="0" smtClean="0">
                <a:latin typeface="+mj-ea"/>
                <a:ea typeface="+mj-ea"/>
              </a:rPr>
              <a:t>最有利標。」</a:t>
            </a:r>
            <a:r>
              <a:rPr lang="en-US" altLang="zh-TW" sz="2400" b="1" dirty="0">
                <a:latin typeface="+mj-ea"/>
                <a:ea typeface="+mj-ea"/>
              </a:rPr>
              <a:t>(</a:t>
            </a:r>
            <a:r>
              <a:rPr lang="zh-TW" altLang="en-US" sz="2400" b="1" dirty="0" smtClean="0">
                <a:latin typeface="+mj-ea"/>
                <a:ea typeface="+mj-ea"/>
              </a:rPr>
              <a:t>第</a:t>
            </a:r>
            <a:r>
              <a:rPr lang="en-US" altLang="zh-TW" sz="2400" b="1" dirty="0" smtClean="0">
                <a:latin typeface="+mj-ea"/>
                <a:ea typeface="+mj-ea"/>
              </a:rPr>
              <a:t>4</a:t>
            </a:r>
            <a:r>
              <a:rPr lang="zh-TW" altLang="en-US" sz="2400" b="1" dirty="0" smtClean="0">
                <a:latin typeface="+mj-ea"/>
                <a:ea typeface="+mj-ea"/>
              </a:rPr>
              <a:t>款</a:t>
            </a:r>
            <a:r>
              <a:rPr lang="en-US" altLang="zh-TW" sz="2400" b="1" dirty="0" smtClean="0">
                <a:latin typeface="+mj-ea"/>
                <a:ea typeface="+mj-ea"/>
              </a:rPr>
              <a:t>)</a:t>
            </a:r>
            <a:r>
              <a:rPr lang="zh-TW" altLang="en-US" sz="2400" b="1" dirty="0" smtClean="0">
                <a:latin typeface="+mj-ea"/>
                <a:ea typeface="+mj-ea"/>
              </a:rPr>
              <a:t> </a:t>
            </a:r>
            <a:r>
              <a:rPr lang="en-US" altLang="zh-TW" sz="2400" b="1" dirty="0" smtClean="0">
                <a:latin typeface="+mj-ea"/>
                <a:ea typeface="+mj-ea"/>
              </a:rPr>
              <a:t/>
            </a:r>
            <a:br>
              <a:rPr lang="en-US" altLang="zh-TW" sz="2400" b="1" dirty="0" smtClean="0">
                <a:latin typeface="+mj-ea"/>
                <a:ea typeface="+mj-ea"/>
              </a:rPr>
            </a:br>
            <a:r>
              <a:rPr lang="en-US" altLang="zh-TW" sz="2400" b="1" dirty="0" smtClean="0">
                <a:latin typeface="+mj-ea"/>
                <a:ea typeface="+mj-ea"/>
              </a:rPr>
              <a:t>(</a:t>
            </a:r>
            <a:r>
              <a:rPr lang="zh-TW" altLang="en-US" sz="2400" b="1" dirty="0" smtClean="0">
                <a:latin typeface="+mj-ea"/>
                <a:ea typeface="+mj-ea"/>
              </a:rPr>
              <a:t>工程會</a:t>
            </a:r>
            <a:r>
              <a:rPr lang="en-US" altLang="zh-TW" sz="2400" b="1" dirty="0" smtClean="0">
                <a:latin typeface="+mj-ea"/>
                <a:ea typeface="+mj-ea"/>
              </a:rPr>
              <a:t>107-12-14</a:t>
            </a:r>
            <a:r>
              <a:rPr lang="zh-TW" altLang="en-US" sz="2400" b="1" dirty="0" smtClean="0">
                <a:latin typeface="+mj-ea"/>
                <a:ea typeface="+mj-ea"/>
              </a:rPr>
              <a:t>工程企字第</a:t>
            </a:r>
            <a:r>
              <a:rPr lang="en-US" altLang="zh-TW" sz="2400" b="1" dirty="0" smtClean="0">
                <a:latin typeface="+mj-ea"/>
                <a:ea typeface="+mj-ea"/>
              </a:rPr>
              <a:t>1070050038</a:t>
            </a:r>
            <a:r>
              <a:rPr lang="zh-TW" altLang="en-US" sz="2400" b="1" dirty="0" smtClean="0">
                <a:latin typeface="+mj-ea"/>
                <a:ea typeface="+mj-ea"/>
              </a:rPr>
              <a:t>號函</a:t>
            </a:r>
            <a:r>
              <a:rPr lang="en-US" altLang="zh-TW" sz="2400" b="1" dirty="0" smtClean="0">
                <a:latin typeface="+mj-ea"/>
                <a:ea typeface="+mj-ea"/>
              </a:rPr>
              <a:t>)</a:t>
            </a:r>
            <a:br>
              <a:rPr lang="en-US" altLang="zh-TW" sz="2400" b="1" dirty="0" smtClean="0">
                <a:latin typeface="+mj-ea"/>
                <a:ea typeface="+mj-ea"/>
              </a:rPr>
            </a:br>
            <a:endParaRPr lang="zh-TW" altLang="en-US" sz="2400" b="1" dirty="0" smtClean="0">
              <a:latin typeface="+mj-ea"/>
              <a:ea typeface="+mj-ea"/>
            </a:endParaRPr>
          </a:p>
        </p:txBody>
      </p:sp>
      <p:sp>
        <p:nvSpPr>
          <p:cNvPr id="3" name="投影片編號版面配置區 2"/>
          <p:cNvSpPr>
            <a:spLocks noGrp="1"/>
          </p:cNvSpPr>
          <p:nvPr>
            <p:ph type="sldNum" sz="quarter" idx="12"/>
          </p:nvPr>
        </p:nvSpPr>
        <p:spPr/>
        <p:txBody>
          <a:bodyPr/>
          <a:lstStyle/>
          <a:p>
            <a:fld id="{1118FB7C-3051-423D-B140-B22D31D849CF}" type="slidenum">
              <a:rPr lang="zh-TW" altLang="en-US" smtClean="0"/>
              <a:pPr/>
              <a:t>262</a:t>
            </a:fld>
            <a:endParaRPr lang="zh-TW" altLang="en-US"/>
          </a:p>
        </p:txBody>
      </p:sp>
    </p:spTree>
    <p:extLst>
      <p:ext uri="{BB962C8B-B14F-4D97-AF65-F5344CB8AC3E}">
        <p14:creationId xmlns:p14="http://schemas.microsoft.com/office/powerpoint/2010/main" val="2865126091"/>
      </p:ext>
    </p:extLst>
  </p:cSld>
  <p:clrMapOvr>
    <a:masterClrMapping/>
  </p:clrMapOvr>
</p:sld>
</file>

<file path=ppt/slides/slide2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標題 1"/>
          <p:cNvSpPr>
            <a:spLocks noGrp="1"/>
          </p:cNvSpPr>
          <p:nvPr>
            <p:ph type="title"/>
          </p:nvPr>
        </p:nvSpPr>
        <p:spPr>
          <a:xfrm>
            <a:off x="684213" y="404813"/>
            <a:ext cx="8280400" cy="766762"/>
          </a:xfrm>
        </p:spPr>
        <p:txBody>
          <a:bodyPr>
            <a:normAutofit/>
          </a:bodyPr>
          <a:lstStyle/>
          <a:p>
            <a:pPr>
              <a:defRPr/>
            </a:pPr>
            <a:r>
              <a:rPr lang="zh-TW" altLang="en-US" b="1" dirty="0" smtClean="0">
                <a:solidFill>
                  <a:srgbClr val="FF0000"/>
                </a:solidFill>
              </a:rPr>
              <a:t>議題</a:t>
            </a:r>
            <a:r>
              <a:rPr lang="zh-TW" altLang="en-US" b="1" dirty="0" smtClean="0">
                <a:solidFill>
                  <a:srgbClr val="FF0000"/>
                </a:solidFill>
                <a:latin typeface="PMingLiU" panose="02020500000000000000" pitchFamily="18" charset="-120"/>
                <a:ea typeface="PMingLiU" panose="02020500000000000000" pitchFamily="18" charset="-120"/>
              </a:rPr>
              <a:t>：</a:t>
            </a:r>
            <a:r>
              <a:rPr lang="zh-TW" altLang="en-US" b="1" dirty="0" smtClean="0">
                <a:solidFill>
                  <a:srgbClr val="FF0000"/>
                </a:solidFill>
                <a:latin typeface="新細明體" panose="02020500000000000000" pitchFamily="18" charset="-120"/>
                <a:ea typeface="新細明體" panose="02020500000000000000" pitchFamily="18" charset="-120"/>
              </a:rPr>
              <a:t>「</a:t>
            </a:r>
            <a:r>
              <a:rPr lang="zh-TW" altLang="en-US" b="1" dirty="0" smtClean="0">
                <a:solidFill>
                  <a:srgbClr val="FF0000"/>
                </a:solidFill>
              </a:rPr>
              <a:t>採購評選」明顯差異</a:t>
            </a:r>
            <a:r>
              <a:rPr lang="en-US" altLang="zh-TW" b="1" dirty="0" smtClean="0">
                <a:solidFill>
                  <a:srgbClr val="FF0000"/>
                </a:solidFill>
                <a:latin typeface="+mj-ea"/>
              </a:rPr>
              <a:t>2</a:t>
            </a:r>
            <a:endParaRPr lang="zh-TW" altLang="en-US" dirty="0" smtClean="0">
              <a:latin typeface="+mj-ea"/>
            </a:endParaRPr>
          </a:p>
        </p:txBody>
      </p:sp>
      <p:sp>
        <p:nvSpPr>
          <p:cNvPr id="104451" name="內容版面配置區 2"/>
          <p:cNvSpPr>
            <a:spLocks noGrp="1"/>
          </p:cNvSpPr>
          <p:nvPr>
            <p:ph idx="1"/>
          </p:nvPr>
        </p:nvSpPr>
        <p:spPr>
          <a:xfrm>
            <a:off x="179388" y="1171575"/>
            <a:ext cx="8640762" cy="5426075"/>
          </a:xfrm>
        </p:spPr>
        <p:txBody>
          <a:bodyPr>
            <a:normAutofit/>
          </a:bodyPr>
          <a:lstStyle/>
          <a:p>
            <a:pPr>
              <a:defRPr/>
            </a:pPr>
            <a:r>
              <a:rPr lang="zh-TW" altLang="zh-TW" sz="2400" b="1" dirty="0">
                <a:latin typeface="+mj-ea"/>
                <a:ea typeface="+mj-ea"/>
              </a:rPr>
              <a:t>最有利標作業</a:t>
            </a:r>
            <a:r>
              <a:rPr lang="zh-TW" altLang="zh-TW" sz="2400" b="1" dirty="0" smtClean="0">
                <a:latin typeface="+mj-ea"/>
                <a:ea typeface="+mj-ea"/>
              </a:rPr>
              <a:t>手冊</a:t>
            </a:r>
            <a:r>
              <a:rPr lang="en-US" altLang="zh-TW" sz="2400" b="1" dirty="0" smtClean="0">
                <a:latin typeface="+mj-ea"/>
                <a:ea typeface="+mj-ea"/>
              </a:rPr>
              <a:t>/</a:t>
            </a:r>
            <a:r>
              <a:rPr lang="zh-TW" altLang="zh-TW" sz="2400" b="1" dirty="0" smtClean="0">
                <a:latin typeface="+mj-ea"/>
                <a:ea typeface="+mj-ea"/>
              </a:rPr>
              <a:t>肆</a:t>
            </a:r>
            <a:r>
              <a:rPr lang="zh-TW" altLang="zh-TW" sz="2400" b="1" dirty="0">
                <a:latin typeface="+mj-ea"/>
                <a:ea typeface="+mj-ea"/>
              </a:rPr>
              <a:t>、最有利標評選</a:t>
            </a:r>
            <a:r>
              <a:rPr lang="zh-TW" altLang="zh-TW" sz="2400" b="1" dirty="0" smtClean="0">
                <a:latin typeface="+mj-ea"/>
                <a:ea typeface="+mj-ea"/>
              </a:rPr>
              <a:t>作</a:t>
            </a:r>
            <a:r>
              <a:rPr lang="en-US" altLang="zh-TW" sz="2400" b="1" dirty="0" smtClean="0">
                <a:latin typeface="+mj-ea"/>
                <a:ea typeface="+mj-ea"/>
              </a:rPr>
              <a:t>/</a:t>
            </a:r>
            <a:r>
              <a:rPr lang="zh-TW" altLang="zh-TW" sz="2400" b="1" dirty="0" smtClean="0">
                <a:latin typeface="+mj-ea"/>
                <a:ea typeface="+mj-ea"/>
              </a:rPr>
              <a:t>五</a:t>
            </a:r>
            <a:r>
              <a:rPr lang="zh-TW" altLang="zh-TW" sz="2400" b="1" dirty="0">
                <a:latin typeface="+mj-ea"/>
                <a:ea typeface="+mj-ea"/>
              </a:rPr>
              <a:t>、</a:t>
            </a:r>
            <a:r>
              <a:rPr lang="zh-TW" altLang="zh-TW" sz="2400" b="1" dirty="0" smtClean="0">
                <a:latin typeface="+mj-ea"/>
                <a:ea typeface="+mj-ea"/>
              </a:rPr>
              <a:t>評選</a:t>
            </a:r>
            <a:r>
              <a:rPr lang="zh-TW" altLang="en-US" sz="2400" b="1" dirty="0" smtClean="0">
                <a:latin typeface="+mj-ea"/>
                <a:ea typeface="+mj-ea"/>
              </a:rPr>
              <a:t>：</a:t>
            </a:r>
            <a:r>
              <a:rPr lang="en-US" altLang="zh-TW" sz="2400" b="1" dirty="0" smtClean="0">
                <a:latin typeface="+mj-ea"/>
                <a:ea typeface="+mj-ea"/>
              </a:rPr>
              <a:t>(</a:t>
            </a:r>
            <a:r>
              <a:rPr lang="zh-TW" altLang="zh-TW" sz="2400" b="1" dirty="0">
                <a:latin typeface="+mj-ea"/>
                <a:ea typeface="+mj-ea"/>
              </a:rPr>
              <a:t>工程會</a:t>
            </a:r>
            <a:r>
              <a:rPr lang="en-US" altLang="zh-TW" sz="2400" b="1" dirty="0">
                <a:latin typeface="+mj-ea"/>
                <a:ea typeface="+mj-ea"/>
              </a:rPr>
              <a:t>109</a:t>
            </a:r>
            <a:r>
              <a:rPr lang="zh-TW" altLang="zh-TW" sz="2400" b="1" dirty="0">
                <a:latin typeface="+mj-ea"/>
                <a:ea typeface="+mj-ea"/>
              </a:rPr>
              <a:t>年</a:t>
            </a:r>
            <a:r>
              <a:rPr lang="en-US" altLang="zh-TW" sz="2400" b="1" dirty="0">
                <a:latin typeface="+mj-ea"/>
                <a:ea typeface="+mj-ea"/>
              </a:rPr>
              <a:t>11</a:t>
            </a:r>
            <a:r>
              <a:rPr lang="zh-TW" altLang="zh-TW" sz="2400" b="1" dirty="0">
                <a:latin typeface="+mj-ea"/>
                <a:ea typeface="+mj-ea"/>
              </a:rPr>
              <a:t>月</a:t>
            </a:r>
            <a:r>
              <a:rPr lang="en-US" altLang="zh-TW" sz="2400" b="1" dirty="0">
                <a:latin typeface="+mj-ea"/>
                <a:ea typeface="+mj-ea"/>
              </a:rPr>
              <a:t>10</a:t>
            </a:r>
            <a:r>
              <a:rPr lang="zh-TW" altLang="zh-TW" sz="2400" b="1" dirty="0">
                <a:latin typeface="+mj-ea"/>
                <a:ea typeface="+mj-ea"/>
              </a:rPr>
              <a:t>日工程企字第</a:t>
            </a:r>
            <a:r>
              <a:rPr lang="en-US" altLang="zh-TW" sz="2400" b="1" dirty="0">
                <a:latin typeface="+mj-ea"/>
                <a:ea typeface="+mj-ea"/>
              </a:rPr>
              <a:t>1090100753</a:t>
            </a:r>
            <a:r>
              <a:rPr lang="zh-TW" altLang="zh-TW" sz="2400" b="1" dirty="0">
                <a:latin typeface="+mj-ea"/>
                <a:ea typeface="+mj-ea"/>
              </a:rPr>
              <a:t>號函修正</a:t>
            </a:r>
            <a:r>
              <a:rPr lang="en-US" altLang="zh-TW" sz="2400" b="1" dirty="0" smtClean="0">
                <a:latin typeface="+mj-ea"/>
                <a:ea typeface="+mj-ea"/>
              </a:rPr>
              <a:t>)</a:t>
            </a:r>
          </a:p>
          <a:p>
            <a:pPr>
              <a:defRPr/>
            </a:pPr>
            <a:r>
              <a:rPr lang="en-US" altLang="zh-TW" sz="2400" b="1" dirty="0" smtClean="0">
                <a:latin typeface="+mj-ea"/>
                <a:ea typeface="+mj-ea"/>
              </a:rPr>
              <a:t>(</a:t>
            </a:r>
            <a:r>
              <a:rPr lang="zh-TW" altLang="en-US" sz="2400" b="1" dirty="0" smtClean="0">
                <a:latin typeface="+mj-ea"/>
                <a:ea typeface="+mj-ea"/>
              </a:rPr>
              <a:t>十五</a:t>
            </a:r>
            <a:r>
              <a:rPr lang="en-US" altLang="zh-TW" sz="2400" b="1" dirty="0" smtClean="0">
                <a:latin typeface="+mj-ea"/>
                <a:ea typeface="+mj-ea"/>
              </a:rPr>
              <a:t>)</a:t>
            </a:r>
            <a:r>
              <a:rPr lang="zh-TW" altLang="zh-TW" sz="2400" b="1" dirty="0" smtClean="0">
                <a:latin typeface="+mj-ea"/>
                <a:ea typeface="+mj-ea"/>
              </a:rPr>
              <a:t>評選</a:t>
            </a:r>
            <a:r>
              <a:rPr lang="zh-TW" altLang="zh-TW" sz="2400" b="1" dirty="0">
                <a:latin typeface="+mj-ea"/>
                <a:ea typeface="+mj-ea"/>
              </a:rPr>
              <a:t>結果如有明顯差異，評選委員會依「採購評選委員會審議規則」第</a:t>
            </a:r>
            <a:r>
              <a:rPr lang="en-US" altLang="zh-TW" sz="2400" b="1" dirty="0">
                <a:latin typeface="+mj-ea"/>
                <a:ea typeface="+mj-ea"/>
              </a:rPr>
              <a:t>6</a:t>
            </a:r>
            <a:r>
              <a:rPr lang="zh-TW" altLang="zh-TW" sz="2400" b="1" dirty="0">
                <a:latin typeface="+mj-ea"/>
                <a:ea typeface="+mj-ea"/>
              </a:rPr>
              <a:t>條第</a:t>
            </a:r>
            <a:r>
              <a:rPr lang="en-US" altLang="zh-TW" sz="2400" b="1" dirty="0">
                <a:latin typeface="+mj-ea"/>
                <a:ea typeface="+mj-ea"/>
              </a:rPr>
              <a:t>3</a:t>
            </a:r>
            <a:r>
              <a:rPr lang="zh-TW" altLang="zh-TW" sz="2400" b="1" dirty="0">
                <a:latin typeface="+mj-ea"/>
                <a:ea typeface="+mj-ea"/>
              </a:rPr>
              <a:t>項規定，應就明顯差異情形討論後，作成議決或決議，並載明於會議</a:t>
            </a:r>
            <a:r>
              <a:rPr lang="zh-TW" altLang="zh-TW" sz="2400" b="1" dirty="0" smtClean="0">
                <a:latin typeface="+mj-ea"/>
                <a:ea typeface="+mj-ea"/>
              </a:rPr>
              <a:t>紀錄</a:t>
            </a:r>
            <a:r>
              <a:rPr lang="en-US" altLang="zh-TW" sz="2400" b="1" dirty="0" smtClean="0">
                <a:latin typeface="+mj-ea"/>
                <a:ea typeface="+mj-ea"/>
              </a:rPr>
              <a:t/>
            </a:r>
            <a:br>
              <a:rPr lang="en-US" altLang="zh-TW" sz="2400" b="1" dirty="0" smtClean="0">
                <a:latin typeface="+mj-ea"/>
                <a:ea typeface="+mj-ea"/>
              </a:rPr>
            </a:br>
            <a:r>
              <a:rPr lang="en-US" altLang="zh-TW" sz="2400" b="1" u="sng" dirty="0" smtClean="0">
                <a:solidFill>
                  <a:srgbClr val="0000FF"/>
                </a:solidFill>
                <a:latin typeface="+mj-ea"/>
                <a:ea typeface="+mj-ea"/>
              </a:rPr>
              <a:t>[</a:t>
            </a:r>
            <a:r>
              <a:rPr lang="zh-TW" altLang="zh-TW" sz="2400" b="1" u="sng" dirty="0">
                <a:solidFill>
                  <a:srgbClr val="0000FF"/>
                </a:solidFill>
                <a:latin typeface="+mj-ea"/>
                <a:ea typeface="+mj-ea"/>
              </a:rPr>
              <a:t>不得僅憑召集人詢問各出席委員主觀意見即認定無明顯差異情形（工程會</a:t>
            </a:r>
            <a:r>
              <a:rPr lang="en-US" altLang="zh-TW" sz="2400" b="1" u="sng" dirty="0">
                <a:solidFill>
                  <a:srgbClr val="0000FF"/>
                </a:solidFill>
                <a:latin typeface="+mj-ea"/>
                <a:ea typeface="+mj-ea"/>
              </a:rPr>
              <a:t>107</a:t>
            </a:r>
            <a:r>
              <a:rPr lang="zh-TW" altLang="zh-TW" sz="2400" b="1" u="sng" dirty="0">
                <a:solidFill>
                  <a:srgbClr val="0000FF"/>
                </a:solidFill>
                <a:latin typeface="+mj-ea"/>
                <a:ea typeface="+mj-ea"/>
              </a:rPr>
              <a:t>年</a:t>
            </a:r>
            <a:r>
              <a:rPr lang="en-US" altLang="zh-TW" sz="2400" b="1" u="sng" dirty="0">
                <a:solidFill>
                  <a:srgbClr val="0000FF"/>
                </a:solidFill>
                <a:latin typeface="+mj-ea"/>
                <a:ea typeface="+mj-ea"/>
              </a:rPr>
              <a:t>12</a:t>
            </a:r>
            <a:r>
              <a:rPr lang="zh-TW" altLang="zh-TW" sz="2400" b="1" u="sng" dirty="0">
                <a:solidFill>
                  <a:srgbClr val="0000FF"/>
                </a:solidFill>
                <a:latin typeface="+mj-ea"/>
                <a:ea typeface="+mj-ea"/>
              </a:rPr>
              <a:t>月</a:t>
            </a:r>
            <a:r>
              <a:rPr lang="en-US" altLang="zh-TW" sz="2400" b="1" u="sng" dirty="0">
                <a:solidFill>
                  <a:srgbClr val="0000FF"/>
                </a:solidFill>
                <a:latin typeface="+mj-ea"/>
                <a:ea typeface="+mj-ea"/>
              </a:rPr>
              <a:t>14</a:t>
            </a:r>
            <a:r>
              <a:rPr lang="zh-TW" altLang="zh-TW" sz="2400" b="1" u="sng" dirty="0">
                <a:solidFill>
                  <a:srgbClr val="0000FF"/>
                </a:solidFill>
                <a:latin typeface="+mj-ea"/>
                <a:ea typeface="+mj-ea"/>
              </a:rPr>
              <a:t>日工程企字第</a:t>
            </a:r>
            <a:r>
              <a:rPr lang="en-US" altLang="zh-TW" sz="2400" b="1" u="sng" dirty="0">
                <a:solidFill>
                  <a:srgbClr val="0000FF"/>
                </a:solidFill>
                <a:latin typeface="+mj-ea"/>
                <a:ea typeface="+mj-ea"/>
              </a:rPr>
              <a:t>1070050038</a:t>
            </a:r>
            <a:r>
              <a:rPr lang="zh-TW" altLang="zh-TW" sz="2400" b="1" u="sng" dirty="0">
                <a:solidFill>
                  <a:srgbClr val="0000FF"/>
                </a:solidFill>
                <a:latin typeface="+mj-ea"/>
                <a:ea typeface="+mj-ea"/>
              </a:rPr>
              <a:t>號函）</a:t>
            </a:r>
            <a:r>
              <a:rPr lang="en-US" altLang="zh-TW" sz="2400" b="1" u="sng" dirty="0">
                <a:latin typeface="+mj-ea"/>
                <a:ea typeface="+mj-ea"/>
              </a:rPr>
              <a:t>]</a:t>
            </a:r>
            <a:r>
              <a:rPr lang="zh-TW" altLang="zh-TW" sz="2400" b="1" dirty="0">
                <a:latin typeface="+mj-ea"/>
                <a:ea typeface="+mj-ea"/>
              </a:rPr>
              <a:t>，例如</a:t>
            </a:r>
            <a:r>
              <a:rPr lang="zh-TW" altLang="zh-TW" sz="2400" b="1" dirty="0" smtClean="0">
                <a:latin typeface="+mj-ea"/>
                <a:ea typeface="+mj-ea"/>
              </a:rPr>
              <a:t>：</a:t>
            </a:r>
            <a:r>
              <a:rPr lang="en-US" altLang="zh-TW" sz="2400" b="1" dirty="0" smtClean="0">
                <a:latin typeface="+mj-ea"/>
                <a:ea typeface="+mj-ea"/>
              </a:rPr>
              <a:t/>
            </a:r>
            <a:br>
              <a:rPr lang="en-US" altLang="zh-TW" sz="2400" b="1" dirty="0" smtClean="0">
                <a:latin typeface="+mj-ea"/>
                <a:ea typeface="+mj-ea"/>
              </a:rPr>
            </a:br>
            <a:r>
              <a:rPr lang="en-US" altLang="zh-TW" sz="2400" b="1" dirty="0" smtClean="0">
                <a:latin typeface="+mj-ea"/>
                <a:ea typeface="+mj-ea"/>
              </a:rPr>
              <a:t>1</a:t>
            </a:r>
            <a:r>
              <a:rPr lang="zh-TW" altLang="zh-TW" sz="2400" b="1" dirty="0">
                <a:latin typeface="+mj-ea"/>
                <a:ea typeface="+mj-ea"/>
              </a:rPr>
              <a:t>、經討論結果無明顯差異情形者，例如某個別委員於各廠商之給分雖均較低，</a:t>
            </a:r>
            <a:r>
              <a:rPr lang="zh-TW" altLang="zh-TW" sz="2400" b="1" dirty="0">
                <a:solidFill>
                  <a:srgbClr val="0000FF"/>
                </a:solidFill>
                <a:latin typeface="+mj-ea"/>
                <a:ea typeface="+mj-ea"/>
              </a:rPr>
              <a:t>但無偏頗情形，對廠商名次亦無影響</a:t>
            </a:r>
            <a:r>
              <a:rPr lang="zh-TW" altLang="zh-TW" sz="2400" b="1" dirty="0">
                <a:latin typeface="+mj-ea"/>
                <a:ea typeface="+mj-ea"/>
              </a:rPr>
              <a:t>，得依該條項第</a:t>
            </a:r>
            <a:r>
              <a:rPr lang="en-US" altLang="zh-TW" sz="2400" b="1" dirty="0">
                <a:latin typeface="+mj-ea"/>
                <a:ea typeface="+mj-ea"/>
              </a:rPr>
              <a:t>1</a:t>
            </a:r>
            <a:r>
              <a:rPr lang="zh-TW" altLang="zh-TW" sz="2400" b="1" dirty="0">
                <a:latin typeface="+mj-ea"/>
                <a:ea typeface="+mj-ea"/>
              </a:rPr>
              <a:t>款規定，</a:t>
            </a:r>
            <a:r>
              <a:rPr lang="zh-TW" altLang="zh-TW" sz="2400" b="1" dirty="0">
                <a:solidFill>
                  <a:srgbClr val="0000FF"/>
                </a:solidFill>
                <a:latin typeface="+mj-ea"/>
                <a:ea typeface="+mj-ea"/>
              </a:rPr>
              <a:t>維持原評選結果</a:t>
            </a:r>
            <a:r>
              <a:rPr lang="zh-TW" altLang="zh-TW" sz="2400" b="1" dirty="0" smtClean="0">
                <a:latin typeface="+mj-ea"/>
                <a:ea typeface="+mj-ea"/>
              </a:rPr>
              <a:t>。</a:t>
            </a:r>
            <a:r>
              <a:rPr lang="en-US" altLang="zh-TW" sz="2400" b="1" dirty="0" smtClean="0">
                <a:latin typeface="+mj-ea"/>
                <a:ea typeface="+mj-ea"/>
              </a:rPr>
              <a:t/>
            </a:r>
            <a:br>
              <a:rPr lang="en-US" altLang="zh-TW" sz="2400" b="1" dirty="0" smtClean="0">
                <a:latin typeface="+mj-ea"/>
                <a:ea typeface="+mj-ea"/>
              </a:rPr>
            </a:br>
            <a:r>
              <a:rPr lang="en-US" altLang="zh-TW" sz="2400" b="1" dirty="0" smtClean="0">
                <a:latin typeface="+mj-ea"/>
                <a:ea typeface="+mj-ea"/>
              </a:rPr>
              <a:t>2</a:t>
            </a:r>
            <a:r>
              <a:rPr lang="zh-TW" altLang="zh-TW" sz="2400" b="1" dirty="0" smtClean="0">
                <a:latin typeface="+mj-ea"/>
                <a:ea typeface="+mj-ea"/>
              </a:rPr>
              <a:t>、</a:t>
            </a:r>
            <a:r>
              <a:rPr lang="zh-TW" altLang="zh-TW" sz="2400" b="1" dirty="0">
                <a:latin typeface="+mj-ea"/>
                <a:ea typeface="+mj-ea"/>
              </a:rPr>
              <a:t>經討論</a:t>
            </a:r>
            <a:r>
              <a:rPr lang="zh-TW" altLang="zh-TW" sz="2400" b="1" dirty="0">
                <a:solidFill>
                  <a:srgbClr val="0000FF"/>
                </a:solidFill>
                <a:latin typeface="+mj-ea"/>
                <a:ea typeface="+mj-ea"/>
              </a:rPr>
              <a:t>有明顯差異情形</a:t>
            </a:r>
            <a:r>
              <a:rPr lang="zh-TW" altLang="zh-TW" sz="2400" b="1" dirty="0">
                <a:latin typeface="+mj-ea"/>
                <a:ea typeface="+mj-ea"/>
              </a:rPr>
              <a:t>者，得由</a:t>
            </a:r>
            <a:r>
              <a:rPr lang="zh-TW" altLang="zh-TW" sz="2400" b="1" dirty="0">
                <a:solidFill>
                  <a:srgbClr val="0000FF"/>
                </a:solidFill>
                <a:latin typeface="+mj-ea"/>
                <a:ea typeface="+mj-ea"/>
              </a:rPr>
              <a:t>有該情形之委員就相關評選項目辦理複評</a:t>
            </a:r>
            <a:r>
              <a:rPr lang="zh-TW" altLang="zh-TW" sz="2400" b="1" dirty="0">
                <a:latin typeface="+mj-ea"/>
                <a:ea typeface="+mj-ea"/>
              </a:rPr>
              <a:t>。如</a:t>
            </a:r>
            <a:r>
              <a:rPr lang="zh-TW" altLang="zh-TW" sz="2400" b="1" dirty="0">
                <a:solidFill>
                  <a:srgbClr val="0000FF"/>
                </a:solidFill>
                <a:latin typeface="+mj-ea"/>
                <a:ea typeface="+mj-ea"/>
              </a:rPr>
              <a:t>該委員</a:t>
            </a:r>
            <a:r>
              <a:rPr lang="zh-TW" altLang="zh-TW" sz="2400" b="1" dirty="0">
                <a:solidFill>
                  <a:srgbClr val="FF0000"/>
                </a:solidFill>
                <a:latin typeface="+mj-ea"/>
                <a:ea typeface="+mj-ea"/>
              </a:rPr>
              <a:t>拒不辦理複評或拒不出席會議</a:t>
            </a:r>
            <a:r>
              <a:rPr lang="zh-TW" altLang="zh-TW" sz="2400" b="1" dirty="0">
                <a:latin typeface="+mj-ea"/>
                <a:ea typeface="+mj-ea"/>
              </a:rPr>
              <a:t>，得視個案實際狀況依該條項</a:t>
            </a:r>
            <a:r>
              <a:rPr lang="zh-TW" altLang="zh-TW" sz="2400" b="1" dirty="0">
                <a:solidFill>
                  <a:srgbClr val="FF0000"/>
                </a:solidFill>
                <a:latin typeface="+mj-ea"/>
                <a:ea typeface="+mj-ea"/>
              </a:rPr>
              <a:t>第</a:t>
            </a:r>
            <a:r>
              <a:rPr lang="en-US" altLang="zh-TW" sz="2400" b="1" dirty="0">
                <a:solidFill>
                  <a:srgbClr val="FF0000"/>
                </a:solidFill>
                <a:latin typeface="+mj-ea"/>
                <a:ea typeface="+mj-ea"/>
              </a:rPr>
              <a:t>2</a:t>
            </a:r>
            <a:r>
              <a:rPr lang="zh-TW" altLang="zh-TW" sz="2400" b="1" dirty="0">
                <a:solidFill>
                  <a:srgbClr val="FF0000"/>
                </a:solidFill>
                <a:latin typeface="+mj-ea"/>
                <a:ea typeface="+mj-ea"/>
              </a:rPr>
              <a:t>款至第</a:t>
            </a:r>
            <a:r>
              <a:rPr lang="en-US" altLang="zh-TW" sz="2400" b="1" dirty="0">
                <a:solidFill>
                  <a:srgbClr val="FF0000"/>
                </a:solidFill>
                <a:latin typeface="+mj-ea"/>
                <a:ea typeface="+mj-ea"/>
              </a:rPr>
              <a:t>4</a:t>
            </a:r>
            <a:r>
              <a:rPr lang="zh-TW" altLang="zh-TW" sz="2400" b="1" dirty="0">
                <a:solidFill>
                  <a:srgbClr val="FF0000"/>
                </a:solidFill>
                <a:latin typeface="+mj-ea"/>
                <a:ea typeface="+mj-ea"/>
              </a:rPr>
              <a:t>款</a:t>
            </a:r>
            <a:r>
              <a:rPr lang="zh-TW" altLang="zh-TW" sz="2400" b="1" dirty="0">
                <a:latin typeface="+mj-ea"/>
                <a:ea typeface="+mj-ea"/>
              </a:rPr>
              <a:t>辦理</a:t>
            </a:r>
            <a:r>
              <a:rPr lang="zh-TW" altLang="zh-TW" sz="2400" b="1" dirty="0" smtClean="0">
                <a:latin typeface="+mj-ea"/>
                <a:ea typeface="+mj-ea"/>
              </a:rPr>
              <a:t>。</a:t>
            </a:r>
            <a:endParaRPr lang="zh-TW" altLang="en-US" sz="2400" b="1" dirty="0" smtClean="0">
              <a:latin typeface="+mj-ea"/>
              <a:ea typeface="+mj-ea"/>
            </a:endParaRPr>
          </a:p>
        </p:txBody>
      </p:sp>
      <p:sp>
        <p:nvSpPr>
          <p:cNvPr id="3" name="投影片編號版面配置區 2"/>
          <p:cNvSpPr>
            <a:spLocks noGrp="1"/>
          </p:cNvSpPr>
          <p:nvPr>
            <p:ph type="sldNum" sz="quarter" idx="12"/>
          </p:nvPr>
        </p:nvSpPr>
        <p:spPr/>
        <p:txBody>
          <a:bodyPr/>
          <a:lstStyle/>
          <a:p>
            <a:fld id="{1118FB7C-3051-423D-B140-B22D31D849CF}" type="slidenum">
              <a:rPr lang="zh-TW" altLang="en-US" smtClean="0"/>
              <a:pPr/>
              <a:t>263</a:t>
            </a:fld>
            <a:endParaRPr lang="zh-TW" altLang="en-US"/>
          </a:p>
        </p:txBody>
      </p:sp>
    </p:spTree>
    <p:extLst>
      <p:ext uri="{BB962C8B-B14F-4D97-AF65-F5344CB8AC3E}">
        <p14:creationId xmlns:p14="http://schemas.microsoft.com/office/powerpoint/2010/main" val="3685355968"/>
      </p:ext>
    </p:extLst>
  </p:cSld>
  <p:clrMapOvr>
    <a:masterClrMapping/>
  </p:clrMapOvr>
</p:sld>
</file>

<file path=ppt/slides/slide2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Rectangle 2"/>
          <p:cNvSpPr>
            <a:spLocks noGrp="1" noChangeArrowheads="1"/>
          </p:cNvSpPr>
          <p:nvPr>
            <p:ph type="title"/>
          </p:nvPr>
        </p:nvSpPr>
        <p:spPr>
          <a:xfrm>
            <a:off x="436563" y="260350"/>
            <a:ext cx="8426450" cy="735013"/>
          </a:xfrm>
          <a:solidFill>
            <a:srgbClr val="FFFF00"/>
          </a:solidFill>
        </p:spPr>
        <p:txBody>
          <a:bodyPr/>
          <a:lstStyle/>
          <a:p>
            <a:pPr algn="ctr">
              <a:defRPr/>
            </a:pPr>
            <a:r>
              <a:rPr lang="zh-TW" altLang="en-US" sz="4000" b="1" dirty="0" smtClean="0">
                <a:solidFill>
                  <a:srgbClr val="FF0000"/>
                </a:solidFill>
              </a:rPr>
              <a:t>議題</a:t>
            </a:r>
            <a:r>
              <a:rPr lang="en-US" altLang="zh-TW" sz="4000" b="1" dirty="0" smtClean="0">
                <a:solidFill>
                  <a:srgbClr val="FF0000"/>
                </a:solidFill>
              </a:rPr>
              <a:t>-</a:t>
            </a:r>
            <a:r>
              <a:rPr lang="zh-TW" altLang="en-US" sz="4000" b="1" dirty="0" smtClean="0">
                <a:solidFill>
                  <a:srgbClr val="FF0000"/>
                </a:solidFill>
              </a:rPr>
              <a:t>明顯差異類型</a:t>
            </a:r>
            <a:r>
              <a:rPr lang="en-US" altLang="zh-TW" sz="4000" b="1" dirty="0" smtClean="0">
                <a:solidFill>
                  <a:srgbClr val="FF0000"/>
                </a:solidFill>
              </a:rPr>
              <a:t>1</a:t>
            </a:r>
            <a:r>
              <a:rPr lang="zh-TW" altLang="en-US" sz="4000" b="1" dirty="0" smtClean="0">
                <a:solidFill>
                  <a:srgbClr val="FF0000"/>
                </a:solidFill>
              </a:rPr>
              <a:t> </a:t>
            </a:r>
            <a:r>
              <a:rPr lang="en-US" altLang="zh-TW" sz="4000" b="1" dirty="0" smtClean="0">
                <a:solidFill>
                  <a:srgbClr val="FF0000"/>
                </a:solidFill>
                <a:latin typeface="+mj-ea"/>
              </a:rPr>
              <a:t>(</a:t>
            </a:r>
            <a:r>
              <a:rPr lang="zh-TW" altLang="en-US" sz="4000" b="1" dirty="0" smtClean="0">
                <a:solidFill>
                  <a:srgbClr val="FF0000"/>
                </a:solidFill>
                <a:latin typeface="+mj-ea"/>
              </a:rPr>
              <a:t>序位法</a:t>
            </a:r>
            <a:r>
              <a:rPr lang="en-US" altLang="zh-TW" sz="4000" b="1" dirty="0" smtClean="0">
                <a:solidFill>
                  <a:srgbClr val="FF0000"/>
                </a:solidFill>
                <a:latin typeface="+mj-ea"/>
              </a:rPr>
              <a:t>)</a:t>
            </a:r>
            <a:endParaRPr lang="zh-TW" altLang="en-US" sz="4000" b="1" dirty="0" smtClean="0">
              <a:solidFill>
                <a:srgbClr val="FF0000"/>
              </a:solidFill>
            </a:endParaRPr>
          </a:p>
        </p:txBody>
      </p:sp>
      <p:sp>
        <p:nvSpPr>
          <p:cNvPr id="172035" name="Rectangle 3"/>
          <p:cNvSpPr>
            <a:spLocks noGrp="1" noChangeArrowheads="1"/>
          </p:cNvSpPr>
          <p:nvPr>
            <p:ph type="body" idx="1"/>
          </p:nvPr>
        </p:nvSpPr>
        <p:spPr>
          <a:xfrm>
            <a:off x="401638" y="908050"/>
            <a:ext cx="8496300" cy="2089150"/>
          </a:xfrm>
        </p:spPr>
        <p:txBody>
          <a:bodyPr/>
          <a:lstStyle/>
          <a:p>
            <a:pPr>
              <a:defRPr/>
            </a:pPr>
            <a:r>
              <a:rPr lang="zh-TW" altLang="zh-TW" sz="2400" b="1" dirty="0">
                <a:latin typeface="+mj-ea"/>
                <a:ea typeface="+mj-ea"/>
              </a:rPr>
              <a:t>為提醒機關注意評選委員會評選結果是否有明顯差異，茲列舉可能</a:t>
            </a:r>
            <a:r>
              <a:rPr lang="zh-TW" altLang="zh-TW" sz="2400" b="1" u="sng" dirty="0">
                <a:latin typeface="+mj-ea"/>
                <a:ea typeface="+mj-ea"/>
              </a:rPr>
              <a:t>類型</a:t>
            </a:r>
            <a:r>
              <a:rPr lang="zh-TW" altLang="zh-TW" sz="2400" b="1" dirty="0" smtClean="0">
                <a:latin typeface="+mj-ea"/>
                <a:ea typeface="+mj-ea"/>
              </a:rPr>
              <a:t>如下：</a:t>
            </a:r>
            <a:r>
              <a:rPr lang="en-US" altLang="zh-TW" sz="2400" b="1" dirty="0" smtClean="0">
                <a:latin typeface="+mj-ea"/>
                <a:ea typeface="+mj-ea"/>
              </a:rPr>
              <a:t>(</a:t>
            </a:r>
            <a:r>
              <a:rPr lang="zh-TW" altLang="en-US" sz="2400" b="1" dirty="0" smtClean="0">
                <a:latin typeface="+mj-ea"/>
                <a:ea typeface="+mj-ea"/>
              </a:rPr>
              <a:t>最有利標作業手冊肆五</a:t>
            </a:r>
            <a:r>
              <a:rPr lang="en-US" altLang="zh-TW" sz="2400" b="1" dirty="0" smtClean="0">
                <a:latin typeface="+mj-ea"/>
                <a:ea typeface="+mj-ea"/>
              </a:rPr>
              <a:t>(</a:t>
            </a:r>
            <a:r>
              <a:rPr lang="zh-TW" altLang="en-US" sz="2400" b="1" dirty="0" smtClean="0">
                <a:latin typeface="+mj-ea"/>
                <a:ea typeface="+mj-ea"/>
              </a:rPr>
              <a:t>十三</a:t>
            </a:r>
            <a:r>
              <a:rPr lang="en-US" altLang="zh-TW" sz="2400" b="1" dirty="0" smtClean="0">
                <a:latin typeface="+mj-ea"/>
                <a:ea typeface="+mj-ea"/>
              </a:rPr>
              <a:t>)</a:t>
            </a:r>
            <a:r>
              <a:rPr lang="en-US" altLang="zh-TW" sz="2400" b="1" dirty="0">
                <a:latin typeface="+mj-ea"/>
                <a:ea typeface="+mj-ea"/>
              </a:rPr>
              <a:t> </a:t>
            </a:r>
            <a:r>
              <a:rPr lang="en-US" altLang="zh-TW" sz="2400" b="1" dirty="0" smtClean="0">
                <a:latin typeface="+mj-ea"/>
                <a:ea typeface="+mj-ea"/>
              </a:rPr>
              <a:t>1</a:t>
            </a:r>
            <a:r>
              <a:rPr lang="en-US" altLang="zh-TW" sz="2400" b="1" dirty="0">
                <a:latin typeface="+mj-ea"/>
                <a:ea typeface="+mj-ea"/>
              </a:rPr>
              <a:t>)</a:t>
            </a:r>
            <a:endParaRPr lang="zh-TW" altLang="zh-TW" sz="2400" b="1" dirty="0">
              <a:latin typeface="+mj-ea"/>
              <a:ea typeface="+mj-ea"/>
            </a:endParaRPr>
          </a:p>
          <a:p>
            <a:pPr marL="0" indent="0">
              <a:buFont typeface="Wingdings" panose="05000000000000000000" pitchFamily="2" charset="2"/>
              <a:buNone/>
              <a:defRPr/>
            </a:pPr>
            <a:r>
              <a:rPr lang="en-US" altLang="zh-TW" sz="2400" b="1" dirty="0" smtClean="0">
                <a:latin typeface="+mj-ea"/>
                <a:ea typeface="+mj-ea"/>
              </a:rPr>
              <a:t>1</a:t>
            </a:r>
            <a:r>
              <a:rPr lang="zh-TW" altLang="zh-TW" sz="2400" b="1" dirty="0">
                <a:latin typeface="+mj-ea"/>
                <a:ea typeface="+mj-ea"/>
              </a:rPr>
              <a:t>、</a:t>
            </a:r>
            <a:r>
              <a:rPr lang="zh-TW" altLang="zh-TW" sz="2400" b="1" u="sng" dirty="0">
                <a:latin typeface="+mj-ea"/>
                <a:ea typeface="+mj-ea"/>
              </a:rPr>
              <a:t>第</a:t>
            </a:r>
            <a:r>
              <a:rPr lang="en-US" altLang="zh-TW" sz="2400" b="1" u="sng" dirty="0">
                <a:latin typeface="+mj-ea"/>
                <a:ea typeface="+mj-ea"/>
              </a:rPr>
              <a:t>1</a:t>
            </a:r>
            <a:r>
              <a:rPr lang="zh-TW" altLang="zh-TW" sz="2400" b="1" u="sng" dirty="0">
                <a:latin typeface="+mj-ea"/>
                <a:ea typeface="+mj-ea"/>
              </a:rPr>
              <a:t>類型：</a:t>
            </a:r>
            <a:r>
              <a:rPr lang="en-US" altLang="zh-TW" sz="2400" b="1" u="sng" dirty="0">
                <a:solidFill>
                  <a:srgbClr val="0000FF"/>
                </a:solidFill>
                <a:latin typeface="+mj-ea"/>
                <a:ea typeface="+mj-ea"/>
              </a:rPr>
              <a:t>2</a:t>
            </a:r>
            <a:r>
              <a:rPr lang="zh-TW" altLang="zh-TW" sz="2400" b="1" u="sng" dirty="0">
                <a:solidFill>
                  <a:srgbClr val="0000FF"/>
                </a:solidFill>
                <a:latin typeface="+mj-ea"/>
                <a:ea typeface="+mj-ea"/>
              </a:rPr>
              <a:t>家廠商參與評選，同一廠商</a:t>
            </a:r>
            <a:r>
              <a:rPr lang="zh-TW" altLang="zh-TW" sz="2400" b="1" u="sng" dirty="0" smtClean="0">
                <a:solidFill>
                  <a:srgbClr val="0000FF"/>
                </a:solidFill>
                <a:latin typeface="+mj-ea"/>
                <a:ea typeface="+mj-ea"/>
              </a:rPr>
              <a:t>，有</a:t>
            </a:r>
            <a:r>
              <a:rPr lang="zh-TW" altLang="zh-TW" sz="2400" b="1" u="sng" dirty="0">
                <a:solidFill>
                  <a:srgbClr val="0000FF"/>
                </a:solidFill>
                <a:latin typeface="+mj-ea"/>
                <a:ea typeface="+mj-ea"/>
              </a:rPr>
              <a:t>委員評定其序位為第</a:t>
            </a:r>
            <a:r>
              <a:rPr lang="en-US" altLang="zh-TW" sz="2400" b="1" u="sng" dirty="0">
                <a:solidFill>
                  <a:srgbClr val="0000FF"/>
                </a:solidFill>
                <a:latin typeface="+mj-ea"/>
                <a:ea typeface="+mj-ea"/>
              </a:rPr>
              <a:t>1</a:t>
            </a:r>
            <a:r>
              <a:rPr lang="zh-TW" altLang="zh-TW" sz="2400" b="1" u="sng" dirty="0">
                <a:solidFill>
                  <a:srgbClr val="0000FF"/>
                </a:solidFill>
                <a:latin typeface="+mj-ea"/>
                <a:ea typeface="+mj-ea"/>
              </a:rPr>
              <a:t>，同時亦有委員評定其序位為第</a:t>
            </a:r>
            <a:r>
              <a:rPr lang="en-US" altLang="zh-TW" sz="2400" b="1" u="sng" dirty="0">
                <a:solidFill>
                  <a:srgbClr val="0000FF"/>
                </a:solidFill>
                <a:latin typeface="+mj-ea"/>
                <a:ea typeface="+mj-ea"/>
              </a:rPr>
              <a:t>2</a:t>
            </a:r>
            <a:r>
              <a:rPr lang="zh-TW" altLang="zh-TW" sz="2400" b="1" u="sng" dirty="0">
                <a:latin typeface="+mj-ea"/>
                <a:ea typeface="+mj-ea"/>
              </a:rPr>
              <a:t>，如</a:t>
            </a:r>
            <a:r>
              <a:rPr lang="zh-TW" altLang="zh-TW" sz="2400" b="1" u="sng" dirty="0" smtClean="0">
                <a:latin typeface="+mj-ea"/>
                <a:ea typeface="+mj-ea"/>
              </a:rPr>
              <a:t>表。</a:t>
            </a:r>
          </a:p>
        </p:txBody>
      </p:sp>
      <p:graphicFrame>
        <p:nvGraphicFramePr>
          <p:cNvPr id="6" name="表格 5"/>
          <p:cNvGraphicFramePr>
            <a:graphicFrameLocks noGrp="1"/>
          </p:cNvGraphicFramePr>
          <p:nvPr/>
        </p:nvGraphicFramePr>
        <p:xfrm>
          <a:off x="488950" y="2636838"/>
          <a:ext cx="8404225" cy="3603630"/>
        </p:xfrm>
        <a:graphic>
          <a:graphicData uri="http://schemas.openxmlformats.org/drawingml/2006/table">
            <a:tbl>
              <a:tblPr/>
              <a:tblGrid>
                <a:gridCol w="1993900">
                  <a:extLst>
                    <a:ext uri="{9D8B030D-6E8A-4147-A177-3AD203B41FA5}">
                      <a16:colId xmlns:a16="http://schemas.microsoft.com/office/drawing/2014/main" xmlns="" val="20000"/>
                    </a:ext>
                  </a:extLst>
                </a:gridCol>
                <a:gridCol w="1597025">
                  <a:extLst>
                    <a:ext uri="{9D8B030D-6E8A-4147-A177-3AD203B41FA5}">
                      <a16:colId xmlns:a16="http://schemas.microsoft.com/office/drawing/2014/main" xmlns="" val="20001"/>
                    </a:ext>
                  </a:extLst>
                </a:gridCol>
                <a:gridCol w="1598613">
                  <a:extLst>
                    <a:ext uri="{9D8B030D-6E8A-4147-A177-3AD203B41FA5}">
                      <a16:colId xmlns:a16="http://schemas.microsoft.com/office/drawing/2014/main" xmlns="" val="20002"/>
                    </a:ext>
                  </a:extLst>
                </a:gridCol>
                <a:gridCol w="1606550">
                  <a:extLst>
                    <a:ext uri="{9D8B030D-6E8A-4147-A177-3AD203B41FA5}">
                      <a16:colId xmlns:a16="http://schemas.microsoft.com/office/drawing/2014/main" xmlns="" val="20003"/>
                    </a:ext>
                  </a:extLst>
                </a:gridCol>
                <a:gridCol w="1608137">
                  <a:extLst>
                    <a:ext uri="{9D8B030D-6E8A-4147-A177-3AD203B41FA5}">
                      <a16:colId xmlns:a16="http://schemas.microsoft.com/office/drawing/2014/main" xmlns="" val="20004"/>
                    </a:ext>
                  </a:extLst>
                </a:gridCol>
              </a:tblGrid>
              <a:tr h="268288">
                <a:tc>
                  <a:txBody>
                    <a:bodyPr/>
                    <a:lstStyle>
                      <a:lvl1pPr>
                        <a:spcBef>
                          <a:spcPct val="20000"/>
                        </a:spcBef>
                        <a:buClr>
                          <a:schemeClr val="accent1"/>
                        </a:buClr>
                        <a:buSzPct val="65000"/>
                        <a:buFont typeface="Wingdings" panose="05000000000000000000" pitchFamily="2" charset="2"/>
                        <a:defRPr kumimoji="1" sz="26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9pPr>
                    </a:lstStyle>
                    <a:p>
                      <a:pPr marL="0" marR="0" lvl="0" indent="0" algn="ctr" defTabSz="914400" rtl="0" eaLnBrk="1" fontAlgn="base" latinLnBrk="0" hangingPunct="1">
                        <a:lnSpc>
                          <a:spcPts val="1800"/>
                        </a:lnSpc>
                        <a:spcBef>
                          <a:spcPct val="0"/>
                        </a:spcBef>
                        <a:spcAft>
                          <a:spcPct val="0"/>
                        </a:spcAft>
                        <a:buClrTx/>
                        <a:buSzTx/>
                        <a:buFontTx/>
                        <a:buNone/>
                        <a:tabLst/>
                      </a:pPr>
                      <a:r>
                        <a:rPr kumimoji="0" lang="zh-TW" sz="2000" b="1" i="0" u="sng" strike="noStrike" cap="none" normalizeH="0" baseline="0" smtClean="0">
                          <a:ln>
                            <a:noFill/>
                          </a:ln>
                          <a:solidFill>
                            <a:schemeClr val="tx1"/>
                          </a:solidFill>
                          <a:effectLst/>
                          <a:latin typeface="Times New Roman" panose="02020603050405020304" pitchFamily="18" charset="0"/>
                          <a:ea typeface="標楷體" panose="03000509000000000000" pitchFamily="65" charset="-120"/>
                        </a:rPr>
                        <a:t>廠商編號</a:t>
                      </a:r>
                      <a:endParaRPr kumimoji="0" lang="zh-TW" sz="2000" b="0" i="0" u="none" strike="noStrike" cap="none" normalizeH="0" baseline="0" smtClean="0">
                        <a:ln>
                          <a:noFill/>
                        </a:ln>
                        <a:solidFill>
                          <a:schemeClr val="tx1"/>
                        </a:solidFill>
                        <a:effectLst/>
                        <a:latin typeface="Times New Roman" panose="02020603050405020304" pitchFamily="18" charset="0"/>
                        <a:ea typeface="標楷體" panose="03000509000000000000" pitchFamily="65" charset="-120"/>
                      </a:endParaRPr>
                    </a:p>
                  </a:txBody>
                  <a:tcPr marL="17780" marR="177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lvl1pPr>
                        <a:spcBef>
                          <a:spcPct val="20000"/>
                        </a:spcBef>
                        <a:buClr>
                          <a:schemeClr val="accent1"/>
                        </a:buClr>
                        <a:buSzPct val="65000"/>
                        <a:buFont typeface="Wingdings" panose="05000000000000000000" pitchFamily="2" charset="2"/>
                        <a:defRPr kumimoji="1" sz="26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9pPr>
                    </a:lstStyle>
                    <a:p>
                      <a:pPr marL="0" marR="0" lvl="0" indent="0" algn="ctr" defTabSz="914400" rtl="0" eaLnBrk="1" fontAlgn="base" latinLnBrk="0" hangingPunct="1">
                        <a:lnSpc>
                          <a:spcPts val="1800"/>
                        </a:lnSpc>
                        <a:spcBef>
                          <a:spcPct val="0"/>
                        </a:spcBef>
                        <a:spcAft>
                          <a:spcPct val="0"/>
                        </a:spcAft>
                        <a:buClrTx/>
                        <a:buSzTx/>
                        <a:buFontTx/>
                        <a:buNone/>
                        <a:tabLst/>
                      </a:pPr>
                      <a:r>
                        <a:rPr kumimoji="0" lang="zh-TW" sz="2000" b="1" i="0" u="sng" strike="noStrike" cap="none" normalizeH="0" baseline="0" smtClean="0">
                          <a:ln>
                            <a:noFill/>
                          </a:ln>
                          <a:solidFill>
                            <a:schemeClr val="tx1"/>
                          </a:solidFill>
                          <a:effectLst/>
                          <a:latin typeface="Times New Roman" panose="02020603050405020304" pitchFamily="18" charset="0"/>
                          <a:ea typeface="標楷體" panose="03000509000000000000" pitchFamily="65" charset="-120"/>
                        </a:rPr>
                        <a:t>甲</a:t>
                      </a:r>
                      <a:endParaRPr kumimoji="0" lang="zh-TW" sz="2000" b="0" i="0" u="none" strike="noStrike" cap="none" normalizeH="0" baseline="0" smtClean="0">
                        <a:ln>
                          <a:noFill/>
                        </a:ln>
                        <a:solidFill>
                          <a:schemeClr val="tx1"/>
                        </a:solidFill>
                        <a:effectLst/>
                        <a:latin typeface="Times New Roman" panose="02020603050405020304" pitchFamily="18" charset="0"/>
                        <a:ea typeface="標楷體" panose="03000509000000000000" pitchFamily="65" charset="-120"/>
                      </a:endParaRPr>
                    </a:p>
                  </a:txBody>
                  <a:tcPr marL="17780" marR="177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TW" altLang="en-US"/>
                    </a:p>
                  </a:txBody>
                  <a:tcPr/>
                </a:tc>
                <a:tc gridSpan="2">
                  <a:txBody>
                    <a:bodyPr/>
                    <a:lstStyle>
                      <a:lvl1pPr>
                        <a:spcBef>
                          <a:spcPct val="20000"/>
                        </a:spcBef>
                        <a:buClr>
                          <a:schemeClr val="accent1"/>
                        </a:buClr>
                        <a:buSzPct val="65000"/>
                        <a:buFont typeface="Wingdings" panose="05000000000000000000" pitchFamily="2" charset="2"/>
                        <a:defRPr kumimoji="1" sz="26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9pPr>
                    </a:lstStyle>
                    <a:p>
                      <a:pPr marL="0" marR="0" lvl="0" indent="0" algn="ctr" defTabSz="914400" rtl="0" eaLnBrk="1" fontAlgn="base" latinLnBrk="0" hangingPunct="1">
                        <a:lnSpc>
                          <a:spcPts val="1800"/>
                        </a:lnSpc>
                        <a:spcBef>
                          <a:spcPct val="0"/>
                        </a:spcBef>
                        <a:spcAft>
                          <a:spcPct val="0"/>
                        </a:spcAft>
                        <a:buClrTx/>
                        <a:buSzTx/>
                        <a:buFontTx/>
                        <a:buNone/>
                        <a:tabLst/>
                      </a:pPr>
                      <a:r>
                        <a:rPr kumimoji="0" lang="zh-TW" sz="2000" b="1" i="0" u="sng" strike="noStrike" cap="none" normalizeH="0" baseline="0" smtClean="0">
                          <a:ln>
                            <a:noFill/>
                          </a:ln>
                          <a:solidFill>
                            <a:schemeClr val="tx1"/>
                          </a:solidFill>
                          <a:effectLst/>
                          <a:latin typeface="Times New Roman" panose="02020603050405020304" pitchFamily="18" charset="0"/>
                          <a:ea typeface="標楷體" panose="03000509000000000000" pitchFamily="65" charset="-120"/>
                        </a:rPr>
                        <a:t>乙</a:t>
                      </a:r>
                      <a:endParaRPr kumimoji="0" lang="zh-TW" sz="2000" b="0" i="0" u="none" strike="noStrike" cap="none" normalizeH="0" baseline="0" smtClean="0">
                        <a:ln>
                          <a:noFill/>
                        </a:ln>
                        <a:solidFill>
                          <a:schemeClr val="tx1"/>
                        </a:solidFill>
                        <a:effectLst/>
                        <a:latin typeface="Times New Roman" panose="02020603050405020304" pitchFamily="18" charset="0"/>
                        <a:ea typeface="標楷體" panose="03000509000000000000" pitchFamily="65" charset="-120"/>
                      </a:endParaRPr>
                    </a:p>
                  </a:txBody>
                  <a:tcPr marL="17780" marR="177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TW" altLang="en-US"/>
                    </a:p>
                  </a:txBody>
                  <a:tcPr/>
                </a:tc>
                <a:extLst>
                  <a:ext uri="{0D108BD9-81ED-4DB2-BD59-A6C34878D82A}">
                    <a16:rowId xmlns:a16="http://schemas.microsoft.com/office/drawing/2014/main" xmlns="" val="10000"/>
                  </a:ext>
                </a:extLst>
              </a:tr>
              <a:tr h="325438">
                <a:tc rowSpan="2">
                  <a:txBody>
                    <a:bodyPr/>
                    <a:lstStyle>
                      <a:lvl1pPr>
                        <a:spcBef>
                          <a:spcPct val="20000"/>
                        </a:spcBef>
                        <a:buClr>
                          <a:schemeClr val="accent1"/>
                        </a:buClr>
                        <a:buSzPct val="65000"/>
                        <a:buFont typeface="Wingdings" panose="05000000000000000000" pitchFamily="2" charset="2"/>
                        <a:defRPr kumimoji="1" sz="26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9pPr>
                    </a:lstStyle>
                    <a:p>
                      <a:pPr marL="0" marR="0" lvl="0" indent="0" algn="r" defTabSz="914400" rtl="0" eaLnBrk="1" fontAlgn="base" latinLnBrk="0" hangingPunct="1">
                        <a:lnSpc>
                          <a:spcPts val="2000"/>
                        </a:lnSpc>
                        <a:spcBef>
                          <a:spcPct val="0"/>
                        </a:spcBef>
                        <a:spcAft>
                          <a:spcPct val="0"/>
                        </a:spcAft>
                        <a:buClrTx/>
                        <a:buSzTx/>
                        <a:buFontTx/>
                        <a:buNone/>
                        <a:tabLst/>
                      </a:pPr>
                      <a:r>
                        <a:rPr kumimoji="0" lang="zh-TW" sz="2000" b="1" i="0" u="sng" strike="noStrike" cap="none" normalizeH="0" baseline="0" smtClean="0">
                          <a:ln>
                            <a:noFill/>
                          </a:ln>
                          <a:solidFill>
                            <a:schemeClr val="tx1"/>
                          </a:solidFill>
                          <a:effectLst/>
                          <a:latin typeface="Times New Roman" panose="02020603050405020304" pitchFamily="18" charset="0"/>
                          <a:ea typeface="標楷體" panose="03000509000000000000" pitchFamily="65" charset="-120"/>
                        </a:rPr>
                        <a:t>廠商名稱</a:t>
                      </a:r>
                      <a:endParaRPr kumimoji="0" lang="zh-TW" sz="2000" b="0" i="0" u="none" strike="noStrike" cap="none" normalizeH="0" baseline="0" smtClean="0">
                        <a:ln>
                          <a:noFill/>
                        </a:ln>
                        <a:solidFill>
                          <a:schemeClr val="tx1"/>
                        </a:solidFill>
                        <a:effectLst/>
                        <a:latin typeface="Times New Roman" panose="02020603050405020304" pitchFamily="18" charset="0"/>
                        <a:ea typeface="標楷體" panose="03000509000000000000" pitchFamily="65" charset="-120"/>
                      </a:endParaRPr>
                    </a:p>
                    <a:p>
                      <a:pPr marL="0" marR="0" lvl="0" indent="0" algn="l" defTabSz="914400" rtl="0" eaLnBrk="1" fontAlgn="base" latinLnBrk="0" hangingPunct="1">
                        <a:lnSpc>
                          <a:spcPts val="2200"/>
                        </a:lnSpc>
                        <a:spcBef>
                          <a:spcPct val="0"/>
                        </a:spcBef>
                        <a:spcAft>
                          <a:spcPct val="0"/>
                        </a:spcAft>
                        <a:buClrTx/>
                        <a:buSzTx/>
                        <a:buFontTx/>
                        <a:buNone/>
                        <a:tabLst/>
                      </a:pPr>
                      <a:r>
                        <a:rPr kumimoji="0" lang="zh-TW" sz="2000" b="1" i="0" u="sng" strike="noStrike" cap="none" normalizeH="0" baseline="0" smtClean="0">
                          <a:ln>
                            <a:noFill/>
                          </a:ln>
                          <a:solidFill>
                            <a:schemeClr val="tx1"/>
                          </a:solidFill>
                          <a:effectLst/>
                          <a:latin typeface="Times New Roman" panose="02020603050405020304" pitchFamily="18" charset="0"/>
                          <a:ea typeface="標楷體" panose="03000509000000000000" pitchFamily="65" charset="-120"/>
                        </a:rPr>
                        <a:t>評選委員</a:t>
                      </a:r>
                      <a:endParaRPr kumimoji="0" lang="zh-TW" sz="2000" b="0" i="0" u="none" strike="noStrike" cap="none" normalizeH="0" baseline="0" smtClean="0">
                        <a:ln>
                          <a:noFill/>
                        </a:ln>
                        <a:solidFill>
                          <a:schemeClr val="tx1"/>
                        </a:solidFill>
                        <a:effectLst/>
                        <a:latin typeface="Times New Roman" panose="02020603050405020304" pitchFamily="18" charset="0"/>
                        <a:ea typeface="標楷體" panose="03000509000000000000" pitchFamily="65" charset="-120"/>
                      </a:endParaRPr>
                    </a:p>
                  </a:txBody>
                  <a:tcPr marL="17780" marR="177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lvl1pPr>
                        <a:spcBef>
                          <a:spcPct val="20000"/>
                        </a:spcBef>
                        <a:buClr>
                          <a:schemeClr val="accent1"/>
                        </a:buClr>
                        <a:buSzPct val="65000"/>
                        <a:buFont typeface="Wingdings" panose="05000000000000000000" pitchFamily="2" charset="2"/>
                        <a:defRPr kumimoji="1" sz="26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9pPr>
                    </a:lstStyle>
                    <a:p>
                      <a:pPr marL="0" marR="0" lvl="0" indent="0" algn="ctr" defTabSz="914400" rtl="0" eaLnBrk="1" fontAlgn="base" latinLnBrk="0" hangingPunct="1">
                        <a:lnSpc>
                          <a:spcPts val="1800"/>
                        </a:lnSpc>
                        <a:spcBef>
                          <a:spcPct val="0"/>
                        </a:spcBef>
                        <a:spcAft>
                          <a:spcPct val="0"/>
                        </a:spcAft>
                        <a:buClrTx/>
                        <a:buSzTx/>
                        <a:buFontTx/>
                        <a:buNone/>
                        <a:tabLst/>
                      </a:pPr>
                      <a:r>
                        <a:rPr kumimoji="0" lang="en-US" altLang="zh-TW" sz="2000" b="1" i="0" u="sng" strike="noStrike" cap="none" normalizeH="0" baseline="0" smtClean="0">
                          <a:ln>
                            <a:noFill/>
                          </a:ln>
                          <a:solidFill>
                            <a:schemeClr val="tx1"/>
                          </a:solidFill>
                          <a:effectLst/>
                          <a:latin typeface="標楷體" panose="03000509000000000000" pitchFamily="65" charset="-120"/>
                          <a:ea typeface="細明體, MingLiU"/>
                          <a:cs typeface="標楷體" panose="03000509000000000000" pitchFamily="65" charset="-120"/>
                        </a:rPr>
                        <a:t>○○</a:t>
                      </a:r>
                      <a:r>
                        <a:rPr kumimoji="0" lang="zh-TW" sz="2000" b="1" i="0" u="sng" strike="noStrike" cap="none" normalizeH="0" baseline="0" smtClean="0">
                          <a:ln>
                            <a:noFill/>
                          </a:ln>
                          <a:solidFill>
                            <a:schemeClr val="tx1"/>
                          </a:solidFill>
                          <a:effectLst/>
                          <a:latin typeface="細明體, MingLiU"/>
                          <a:ea typeface="細明體, MingLiU"/>
                          <a:cs typeface="標楷體" panose="03000509000000000000" pitchFamily="65" charset="-120"/>
                        </a:rPr>
                        <a:t>公司</a:t>
                      </a:r>
                      <a:endParaRPr kumimoji="0" lang="zh-TW" sz="2000" b="0" i="0" u="none" strike="noStrike" cap="none" normalizeH="0" baseline="0" smtClean="0">
                        <a:ln>
                          <a:noFill/>
                        </a:ln>
                        <a:solidFill>
                          <a:schemeClr val="tx1"/>
                        </a:solidFill>
                        <a:effectLst/>
                        <a:latin typeface="細明體, MingLiU"/>
                        <a:ea typeface="細明體, MingLiU"/>
                        <a:cs typeface="Courier New" panose="02070309020205020404" pitchFamily="49" charset="0"/>
                      </a:endParaRPr>
                    </a:p>
                  </a:txBody>
                  <a:tcPr marL="17780" marR="177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TW" altLang="en-US"/>
                    </a:p>
                  </a:txBody>
                  <a:tcPr/>
                </a:tc>
                <a:tc gridSpan="2">
                  <a:txBody>
                    <a:bodyPr/>
                    <a:lstStyle>
                      <a:lvl1pPr>
                        <a:spcBef>
                          <a:spcPct val="20000"/>
                        </a:spcBef>
                        <a:buClr>
                          <a:schemeClr val="accent1"/>
                        </a:buClr>
                        <a:buSzPct val="65000"/>
                        <a:buFont typeface="Wingdings" panose="05000000000000000000" pitchFamily="2" charset="2"/>
                        <a:defRPr kumimoji="1" sz="26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9pPr>
                    </a:lstStyle>
                    <a:p>
                      <a:pPr marL="0" marR="0" lvl="0" indent="0" algn="ctr" defTabSz="914400" rtl="0" eaLnBrk="1" fontAlgn="base" latinLnBrk="0" hangingPunct="1">
                        <a:lnSpc>
                          <a:spcPts val="1800"/>
                        </a:lnSpc>
                        <a:spcBef>
                          <a:spcPct val="0"/>
                        </a:spcBef>
                        <a:spcAft>
                          <a:spcPct val="0"/>
                        </a:spcAft>
                        <a:buClrTx/>
                        <a:buSzTx/>
                        <a:buFontTx/>
                        <a:buNone/>
                        <a:tabLst/>
                      </a:pPr>
                      <a:r>
                        <a:rPr kumimoji="0" lang="en-US" altLang="zh-TW" sz="2000" b="1" i="0" u="sng" strike="noStrike" cap="none" normalizeH="0" baseline="0" smtClean="0">
                          <a:ln>
                            <a:noFill/>
                          </a:ln>
                          <a:solidFill>
                            <a:schemeClr val="tx1"/>
                          </a:solidFill>
                          <a:effectLst/>
                          <a:latin typeface="標楷體" panose="03000509000000000000" pitchFamily="65" charset="-120"/>
                          <a:ea typeface="新細明體, PMingLiU" charset="0"/>
                          <a:cs typeface="標楷體" panose="03000509000000000000" pitchFamily="65" charset="-120"/>
                        </a:rPr>
                        <a:t>○○</a:t>
                      </a:r>
                      <a:r>
                        <a:rPr kumimoji="0" lang="zh-TW" sz="2000" b="1" i="0" u="sng" strike="noStrike" cap="none" normalizeH="0" baseline="0" smtClean="0">
                          <a:ln>
                            <a:noFill/>
                          </a:ln>
                          <a:solidFill>
                            <a:schemeClr val="tx1"/>
                          </a:solidFill>
                          <a:effectLst/>
                          <a:latin typeface="Times New Roman" panose="02020603050405020304" pitchFamily="18" charset="0"/>
                          <a:ea typeface="新細明體, PMingLiU" charset="0"/>
                          <a:cs typeface="標楷體" panose="03000509000000000000" pitchFamily="65" charset="-120"/>
                        </a:rPr>
                        <a:t>公司</a:t>
                      </a:r>
                      <a:endParaRPr kumimoji="0" lang="zh-TW" sz="2000" b="0" i="0" u="none" strike="noStrike" cap="none" normalizeH="0" baseline="0" smtClean="0">
                        <a:ln>
                          <a:noFill/>
                        </a:ln>
                        <a:solidFill>
                          <a:schemeClr val="tx1"/>
                        </a:solidFill>
                        <a:effectLst/>
                        <a:latin typeface="Times New Roman" panose="02020603050405020304" pitchFamily="18" charset="0"/>
                        <a:ea typeface="新細明體, PMingLiU" charset="0"/>
                        <a:cs typeface="標楷體" panose="03000509000000000000" pitchFamily="65" charset="-120"/>
                      </a:endParaRPr>
                    </a:p>
                  </a:txBody>
                  <a:tcPr marL="17780" marR="177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TW" altLang="en-US"/>
                    </a:p>
                  </a:txBody>
                  <a:tcPr/>
                </a:tc>
                <a:extLst>
                  <a:ext uri="{0D108BD9-81ED-4DB2-BD59-A6C34878D82A}">
                    <a16:rowId xmlns:a16="http://schemas.microsoft.com/office/drawing/2014/main" xmlns="" val="10001"/>
                  </a:ext>
                </a:extLst>
              </a:tr>
              <a:tr h="328613">
                <a:tc vMerge="1">
                  <a:txBody>
                    <a:bodyPr/>
                    <a:lstStyle/>
                    <a:p>
                      <a:endParaRPr lang="zh-TW" altLang="en-US"/>
                    </a:p>
                  </a:txBody>
                  <a:tcPr/>
                </a:tc>
                <a:tc>
                  <a:txBody>
                    <a:bodyPr/>
                    <a:lstStyle>
                      <a:lvl1pPr>
                        <a:spcBef>
                          <a:spcPct val="20000"/>
                        </a:spcBef>
                        <a:buClr>
                          <a:schemeClr val="accent1"/>
                        </a:buClr>
                        <a:buSzPct val="65000"/>
                        <a:buFont typeface="Wingdings" panose="05000000000000000000" pitchFamily="2" charset="2"/>
                        <a:defRPr kumimoji="1" sz="26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9pPr>
                    </a:lstStyle>
                    <a:p>
                      <a:pPr marL="0" marR="0" lvl="0" indent="0" algn="ctr" defTabSz="914400" rtl="0" eaLnBrk="1" fontAlgn="base" latinLnBrk="0" hangingPunct="1">
                        <a:lnSpc>
                          <a:spcPts val="2200"/>
                        </a:lnSpc>
                        <a:spcBef>
                          <a:spcPct val="0"/>
                        </a:spcBef>
                        <a:spcAft>
                          <a:spcPct val="0"/>
                        </a:spcAft>
                        <a:buClrTx/>
                        <a:buSzTx/>
                        <a:buFontTx/>
                        <a:buNone/>
                        <a:tabLst/>
                      </a:pPr>
                      <a:r>
                        <a:rPr kumimoji="0" lang="zh-TW" sz="2000" b="1" i="0" u="sng" strike="noStrike" cap="none" normalizeH="0" baseline="0" smtClean="0">
                          <a:ln>
                            <a:noFill/>
                          </a:ln>
                          <a:solidFill>
                            <a:schemeClr val="tx1"/>
                          </a:solidFill>
                          <a:effectLst/>
                          <a:latin typeface="Times New Roman" panose="02020603050405020304" pitchFamily="18" charset="0"/>
                          <a:ea typeface="標楷體" panose="03000509000000000000" pitchFamily="65" charset="-120"/>
                        </a:rPr>
                        <a:t>得分加總</a:t>
                      </a:r>
                      <a:endParaRPr kumimoji="0" lang="zh-TW" sz="2000" b="0" i="0" u="none" strike="noStrike" cap="none" normalizeH="0" baseline="0" smtClean="0">
                        <a:ln>
                          <a:noFill/>
                        </a:ln>
                        <a:solidFill>
                          <a:schemeClr val="tx1"/>
                        </a:solidFill>
                        <a:effectLst/>
                        <a:latin typeface="Times New Roman" panose="02020603050405020304" pitchFamily="18" charset="0"/>
                        <a:ea typeface="標楷體" panose="03000509000000000000" pitchFamily="65" charset="-120"/>
                      </a:endParaRPr>
                    </a:p>
                  </a:txBody>
                  <a:tcPr marL="17780" marR="177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SzPct val="65000"/>
                        <a:buFont typeface="Wingdings" panose="05000000000000000000" pitchFamily="2" charset="2"/>
                        <a:defRPr kumimoji="1" sz="26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9pPr>
                    </a:lstStyle>
                    <a:p>
                      <a:pPr marL="0" marR="0" lvl="0" indent="0" algn="ctr" defTabSz="914400" rtl="0" eaLnBrk="1" fontAlgn="base" latinLnBrk="0" hangingPunct="1">
                        <a:lnSpc>
                          <a:spcPts val="2200"/>
                        </a:lnSpc>
                        <a:spcBef>
                          <a:spcPct val="0"/>
                        </a:spcBef>
                        <a:spcAft>
                          <a:spcPct val="0"/>
                        </a:spcAft>
                        <a:buClrTx/>
                        <a:buSzTx/>
                        <a:buFontTx/>
                        <a:buNone/>
                        <a:tabLst/>
                      </a:pPr>
                      <a:r>
                        <a:rPr kumimoji="0" lang="zh-TW" sz="2000" b="1" i="0" u="sng" strike="noStrike" cap="none" normalizeH="0" baseline="0" smtClean="0">
                          <a:ln>
                            <a:noFill/>
                          </a:ln>
                          <a:solidFill>
                            <a:schemeClr val="tx1"/>
                          </a:solidFill>
                          <a:effectLst/>
                          <a:latin typeface="Times New Roman" panose="02020603050405020304" pitchFamily="18" charset="0"/>
                          <a:ea typeface="標楷體" panose="03000509000000000000" pitchFamily="65" charset="-120"/>
                        </a:rPr>
                        <a:t>序位</a:t>
                      </a:r>
                      <a:endParaRPr kumimoji="0" lang="zh-TW" sz="2000" b="0" i="0" u="none" strike="noStrike" cap="none" normalizeH="0" baseline="0" smtClean="0">
                        <a:ln>
                          <a:noFill/>
                        </a:ln>
                        <a:solidFill>
                          <a:schemeClr val="tx1"/>
                        </a:solidFill>
                        <a:effectLst/>
                        <a:latin typeface="Times New Roman" panose="02020603050405020304" pitchFamily="18" charset="0"/>
                        <a:ea typeface="標楷體" panose="03000509000000000000" pitchFamily="65" charset="-120"/>
                      </a:endParaRPr>
                    </a:p>
                  </a:txBody>
                  <a:tcPr marL="17780" marR="177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SzPct val="65000"/>
                        <a:buFont typeface="Wingdings" panose="05000000000000000000" pitchFamily="2" charset="2"/>
                        <a:defRPr kumimoji="1" sz="26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9pPr>
                    </a:lstStyle>
                    <a:p>
                      <a:pPr marL="0" marR="0" lvl="0" indent="0" algn="ctr" defTabSz="914400" rtl="0" eaLnBrk="1" fontAlgn="base" latinLnBrk="0" hangingPunct="1">
                        <a:lnSpc>
                          <a:spcPts val="2200"/>
                        </a:lnSpc>
                        <a:spcBef>
                          <a:spcPct val="0"/>
                        </a:spcBef>
                        <a:spcAft>
                          <a:spcPct val="0"/>
                        </a:spcAft>
                        <a:buClrTx/>
                        <a:buSzTx/>
                        <a:buFontTx/>
                        <a:buNone/>
                        <a:tabLst/>
                      </a:pPr>
                      <a:r>
                        <a:rPr kumimoji="0" lang="zh-TW" sz="2000" b="1" i="0" u="sng" strike="noStrike" cap="none" normalizeH="0" baseline="0" smtClean="0">
                          <a:ln>
                            <a:noFill/>
                          </a:ln>
                          <a:solidFill>
                            <a:schemeClr val="tx1"/>
                          </a:solidFill>
                          <a:effectLst/>
                          <a:latin typeface="Times New Roman" panose="02020603050405020304" pitchFamily="18" charset="0"/>
                          <a:ea typeface="標楷體" panose="03000509000000000000" pitchFamily="65" charset="-120"/>
                        </a:rPr>
                        <a:t>得分加總</a:t>
                      </a:r>
                      <a:endParaRPr kumimoji="0" lang="zh-TW" sz="2000" b="0" i="0" u="none" strike="noStrike" cap="none" normalizeH="0" baseline="0" smtClean="0">
                        <a:ln>
                          <a:noFill/>
                        </a:ln>
                        <a:solidFill>
                          <a:schemeClr val="tx1"/>
                        </a:solidFill>
                        <a:effectLst/>
                        <a:latin typeface="Times New Roman" panose="02020603050405020304" pitchFamily="18" charset="0"/>
                        <a:ea typeface="標楷體" panose="03000509000000000000" pitchFamily="65" charset="-120"/>
                      </a:endParaRPr>
                    </a:p>
                  </a:txBody>
                  <a:tcPr marL="17780" marR="177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SzPct val="65000"/>
                        <a:buFont typeface="Wingdings" panose="05000000000000000000" pitchFamily="2" charset="2"/>
                        <a:defRPr kumimoji="1" sz="26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9pPr>
                    </a:lstStyle>
                    <a:p>
                      <a:pPr marL="0" marR="0" lvl="0" indent="0" algn="ctr" defTabSz="914400" rtl="0" eaLnBrk="1" fontAlgn="base" latinLnBrk="0" hangingPunct="1">
                        <a:lnSpc>
                          <a:spcPts val="2200"/>
                        </a:lnSpc>
                        <a:spcBef>
                          <a:spcPct val="0"/>
                        </a:spcBef>
                        <a:spcAft>
                          <a:spcPct val="0"/>
                        </a:spcAft>
                        <a:buClrTx/>
                        <a:buSzTx/>
                        <a:buFontTx/>
                        <a:buNone/>
                        <a:tabLst/>
                      </a:pPr>
                      <a:r>
                        <a:rPr kumimoji="0" lang="zh-TW" sz="2000" b="1" i="0" u="sng" strike="noStrike" cap="none" normalizeH="0" baseline="0" smtClean="0">
                          <a:ln>
                            <a:noFill/>
                          </a:ln>
                          <a:solidFill>
                            <a:schemeClr val="tx1"/>
                          </a:solidFill>
                          <a:effectLst/>
                          <a:latin typeface="Times New Roman" panose="02020603050405020304" pitchFamily="18" charset="0"/>
                          <a:ea typeface="標楷體" panose="03000509000000000000" pitchFamily="65" charset="-120"/>
                        </a:rPr>
                        <a:t>序位</a:t>
                      </a:r>
                      <a:endParaRPr kumimoji="0" lang="zh-TW" sz="2000" b="0" i="0" u="none" strike="noStrike" cap="none" normalizeH="0" baseline="0" smtClean="0">
                        <a:ln>
                          <a:noFill/>
                        </a:ln>
                        <a:solidFill>
                          <a:schemeClr val="tx1"/>
                        </a:solidFill>
                        <a:effectLst/>
                        <a:latin typeface="Times New Roman" panose="02020603050405020304" pitchFamily="18" charset="0"/>
                        <a:ea typeface="標楷體" panose="03000509000000000000" pitchFamily="65" charset="-120"/>
                      </a:endParaRPr>
                    </a:p>
                  </a:txBody>
                  <a:tcPr marL="17780" marR="177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r h="268288">
                <a:tc>
                  <a:txBody>
                    <a:bodyPr/>
                    <a:lstStyle>
                      <a:lvl1pPr>
                        <a:spcBef>
                          <a:spcPct val="20000"/>
                        </a:spcBef>
                        <a:buClr>
                          <a:schemeClr val="accent1"/>
                        </a:buClr>
                        <a:buSzPct val="65000"/>
                        <a:buFont typeface="Wingdings" panose="05000000000000000000" pitchFamily="2" charset="2"/>
                        <a:defRPr kumimoji="1" sz="26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9pPr>
                    </a:lstStyle>
                    <a:p>
                      <a:pPr marL="0" marR="0" lvl="0" indent="0" algn="ctr" defTabSz="914400" rtl="0" eaLnBrk="1" fontAlgn="base" latinLnBrk="0" hangingPunct="1">
                        <a:lnSpc>
                          <a:spcPts val="1800"/>
                        </a:lnSpc>
                        <a:spcBef>
                          <a:spcPct val="0"/>
                        </a:spcBef>
                        <a:spcAft>
                          <a:spcPct val="0"/>
                        </a:spcAft>
                        <a:buClrTx/>
                        <a:buSzTx/>
                        <a:buFontTx/>
                        <a:buNone/>
                        <a:tabLst/>
                      </a:pPr>
                      <a:r>
                        <a:rPr kumimoji="0" lang="en-US" altLang="zh-TW" sz="2000" b="1" i="0" u="sng" strike="noStrike" cap="none" normalizeH="0" baseline="0" smtClean="0">
                          <a:ln>
                            <a:noFill/>
                          </a:ln>
                          <a:solidFill>
                            <a:schemeClr val="tx1"/>
                          </a:solidFill>
                          <a:effectLst/>
                          <a:latin typeface="標楷體" panose="03000509000000000000" pitchFamily="65" charset="-120"/>
                          <a:ea typeface="新細明體, PMingLiU" charset="0"/>
                          <a:cs typeface="標楷體" panose="03000509000000000000" pitchFamily="65" charset="-120"/>
                        </a:rPr>
                        <a:t>A</a:t>
                      </a:r>
                      <a:endParaRPr kumimoji="0" lang="zh-TW" altLang="zh-TW" sz="2000" b="0" i="0" u="none" strike="noStrike" cap="none" normalizeH="0" baseline="0" smtClean="0">
                        <a:ln>
                          <a:noFill/>
                        </a:ln>
                        <a:solidFill>
                          <a:schemeClr val="tx1"/>
                        </a:solidFill>
                        <a:effectLst/>
                        <a:latin typeface="Times New Roman" panose="02020603050405020304" pitchFamily="18" charset="0"/>
                        <a:ea typeface="新細明體, PMingLiU" charset="0"/>
                        <a:cs typeface="標楷體" panose="03000509000000000000" pitchFamily="65" charset="-120"/>
                      </a:endParaRPr>
                    </a:p>
                  </a:txBody>
                  <a:tcPr marL="17780" marR="177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lvl1pPr>
                        <a:spcBef>
                          <a:spcPct val="20000"/>
                        </a:spcBef>
                        <a:buClr>
                          <a:schemeClr val="accent1"/>
                        </a:buClr>
                        <a:buSzPct val="65000"/>
                        <a:buFont typeface="Wingdings" panose="05000000000000000000" pitchFamily="2" charset="2"/>
                        <a:defRPr kumimoji="1" sz="26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9pPr>
                    </a:lstStyle>
                    <a:p>
                      <a:pPr marL="0" marR="0" lvl="0" indent="0" algn="ctr" defTabSz="914400" rtl="0" eaLnBrk="1" fontAlgn="base" latinLnBrk="0" hangingPunct="1">
                        <a:lnSpc>
                          <a:spcPts val="1800"/>
                        </a:lnSpc>
                        <a:spcBef>
                          <a:spcPct val="0"/>
                        </a:spcBef>
                        <a:spcAft>
                          <a:spcPct val="0"/>
                        </a:spcAft>
                        <a:buClrTx/>
                        <a:buSzTx/>
                        <a:buFontTx/>
                        <a:buNone/>
                        <a:tabLst/>
                      </a:pPr>
                      <a:r>
                        <a:rPr kumimoji="0" lang="en-US" altLang="zh-TW" sz="2000" b="1" i="0" u="sng" strike="noStrike" cap="none" normalizeH="0" baseline="0" smtClean="0">
                          <a:ln>
                            <a:noFill/>
                          </a:ln>
                          <a:solidFill>
                            <a:srgbClr val="FF0000"/>
                          </a:solidFill>
                          <a:effectLst/>
                          <a:latin typeface="標楷體" panose="03000509000000000000" pitchFamily="65" charset="-120"/>
                          <a:ea typeface="新細明體, PMingLiU" charset="0"/>
                          <a:cs typeface="標楷體" panose="03000509000000000000" pitchFamily="65" charset="-120"/>
                        </a:rPr>
                        <a:t>71</a:t>
                      </a:r>
                      <a:endParaRPr kumimoji="0" lang="zh-TW" altLang="zh-TW" sz="2000" b="0" i="0" u="none" strike="noStrike" cap="none" normalizeH="0" baseline="0" smtClean="0">
                        <a:ln>
                          <a:noFill/>
                        </a:ln>
                        <a:solidFill>
                          <a:srgbClr val="FF0000"/>
                        </a:solidFill>
                        <a:effectLst/>
                        <a:latin typeface="Times New Roman" panose="02020603050405020304" pitchFamily="18" charset="0"/>
                        <a:ea typeface="新細明體, PMingLiU" charset="0"/>
                        <a:cs typeface="標楷體" panose="03000509000000000000" pitchFamily="65" charset="-120"/>
                      </a:endParaRPr>
                    </a:p>
                  </a:txBody>
                  <a:tcPr marL="17780" marR="177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SzPct val="65000"/>
                        <a:buFont typeface="Wingdings" panose="05000000000000000000" pitchFamily="2" charset="2"/>
                        <a:defRPr kumimoji="1" sz="26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9pPr>
                    </a:lstStyle>
                    <a:p>
                      <a:pPr marL="0" marR="0" lvl="0" indent="0" algn="ctr" defTabSz="914400" rtl="0" eaLnBrk="1" fontAlgn="base" latinLnBrk="0" hangingPunct="1">
                        <a:lnSpc>
                          <a:spcPts val="1800"/>
                        </a:lnSpc>
                        <a:spcBef>
                          <a:spcPct val="0"/>
                        </a:spcBef>
                        <a:spcAft>
                          <a:spcPct val="0"/>
                        </a:spcAft>
                        <a:buClrTx/>
                        <a:buSzTx/>
                        <a:buFontTx/>
                        <a:buNone/>
                        <a:tabLst/>
                      </a:pPr>
                      <a:r>
                        <a:rPr kumimoji="0" lang="en-US" altLang="zh-TW" sz="2000" b="1" i="0" u="sng" strike="noStrike" cap="none" normalizeH="0" baseline="0" smtClean="0">
                          <a:ln>
                            <a:noFill/>
                          </a:ln>
                          <a:solidFill>
                            <a:srgbClr val="FF0000"/>
                          </a:solidFill>
                          <a:effectLst/>
                          <a:latin typeface="標楷體" panose="03000509000000000000" pitchFamily="65" charset="-120"/>
                          <a:ea typeface="新細明體, PMingLiU" charset="0"/>
                          <a:cs typeface="標楷體" panose="03000509000000000000" pitchFamily="65" charset="-120"/>
                        </a:rPr>
                        <a:t>1</a:t>
                      </a:r>
                      <a:endParaRPr kumimoji="0" lang="zh-TW" altLang="zh-TW" sz="2000" b="0" i="0" u="none" strike="noStrike" cap="none" normalizeH="0" baseline="0" smtClean="0">
                        <a:ln>
                          <a:noFill/>
                        </a:ln>
                        <a:solidFill>
                          <a:srgbClr val="FF0000"/>
                        </a:solidFill>
                        <a:effectLst/>
                        <a:latin typeface="Times New Roman" panose="02020603050405020304" pitchFamily="18" charset="0"/>
                        <a:ea typeface="新細明體, PMingLiU" charset="0"/>
                        <a:cs typeface="標楷體" panose="03000509000000000000" pitchFamily="65" charset="-120"/>
                      </a:endParaRPr>
                    </a:p>
                  </a:txBody>
                  <a:tcPr marL="17780" marR="177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SzPct val="65000"/>
                        <a:buFont typeface="Wingdings" panose="05000000000000000000" pitchFamily="2" charset="2"/>
                        <a:defRPr kumimoji="1" sz="26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9pPr>
                    </a:lstStyle>
                    <a:p>
                      <a:pPr marL="0" marR="0" lvl="0" indent="0" algn="ctr" defTabSz="914400" rtl="0" eaLnBrk="1" fontAlgn="base" latinLnBrk="0" hangingPunct="1">
                        <a:lnSpc>
                          <a:spcPts val="1800"/>
                        </a:lnSpc>
                        <a:spcBef>
                          <a:spcPct val="0"/>
                        </a:spcBef>
                        <a:spcAft>
                          <a:spcPct val="0"/>
                        </a:spcAft>
                        <a:buClrTx/>
                        <a:buSzTx/>
                        <a:buFontTx/>
                        <a:buNone/>
                        <a:tabLst/>
                      </a:pPr>
                      <a:r>
                        <a:rPr kumimoji="0" lang="en-US" altLang="zh-TW" sz="2000" b="1" i="0" u="sng" strike="noStrike" cap="none" normalizeH="0" baseline="0" smtClean="0">
                          <a:ln>
                            <a:noFill/>
                          </a:ln>
                          <a:solidFill>
                            <a:schemeClr val="tx1"/>
                          </a:solidFill>
                          <a:effectLst/>
                          <a:latin typeface="標楷體" panose="03000509000000000000" pitchFamily="65" charset="-120"/>
                          <a:ea typeface="新細明體, PMingLiU" charset="0"/>
                          <a:cs typeface="標楷體" panose="03000509000000000000" pitchFamily="65" charset="-120"/>
                        </a:rPr>
                        <a:t>70</a:t>
                      </a:r>
                      <a:endParaRPr kumimoji="0" lang="zh-TW" altLang="zh-TW" sz="2000" b="0" i="0" u="none" strike="noStrike" cap="none" normalizeH="0" baseline="0" smtClean="0">
                        <a:ln>
                          <a:noFill/>
                        </a:ln>
                        <a:solidFill>
                          <a:schemeClr val="tx1"/>
                        </a:solidFill>
                        <a:effectLst/>
                        <a:latin typeface="Times New Roman" panose="02020603050405020304" pitchFamily="18" charset="0"/>
                        <a:ea typeface="新細明體, PMingLiU" charset="0"/>
                        <a:cs typeface="標楷體" panose="03000509000000000000" pitchFamily="65" charset="-120"/>
                      </a:endParaRPr>
                    </a:p>
                  </a:txBody>
                  <a:tcPr marL="17780" marR="177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SzPct val="65000"/>
                        <a:buFont typeface="Wingdings" panose="05000000000000000000" pitchFamily="2" charset="2"/>
                        <a:defRPr kumimoji="1" sz="26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9pPr>
                    </a:lstStyle>
                    <a:p>
                      <a:pPr marL="0" marR="0" lvl="0" indent="0" algn="ctr" defTabSz="914400" rtl="0" eaLnBrk="1" fontAlgn="base" latinLnBrk="0" hangingPunct="1">
                        <a:lnSpc>
                          <a:spcPts val="1800"/>
                        </a:lnSpc>
                        <a:spcBef>
                          <a:spcPct val="0"/>
                        </a:spcBef>
                        <a:spcAft>
                          <a:spcPct val="0"/>
                        </a:spcAft>
                        <a:buClrTx/>
                        <a:buSzTx/>
                        <a:buFontTx/>
                        <a:buNone/>
                        <a:tabLst/>
                      </a:pPr>
                      <a:r>
                        <a:rPr kumimoji="0" lang="en-US" altLang="zh-TW" sz="2000" b="1" i="0" u="sng" strike="noStrike" cap="none" normalizeH="0" baseline="0" smtClean="0">
                          <a:ln>
                            <a:noFill/>
                          </a:ln>
                          <a:solidFill>
                            <a:schemeClr val="tx1"/>
                          </a:solidFill>
                          <a:effectLst/>
                          <a:latin typeface="標楷體" panose="03000509000000000000" pitchFamily="65" charset="-120"/>
                          <a:ea typeface="新細明體, PMingLiU" charset="0"/>
                          <a:cs typeface="標楷體" panose="03000509000000000000" pitchFamily="65" charset="-120"/>
                        </a:rPr>
                        <a:t>2</a:t>
                      </a:r>
                      <a:endParaRPr kumimoji="0" lang="zh-TW" altLang="zh-TW" sz="2000" b="0" i="0" u="none" strike="noStrike" cap="none" normalizeH="0" baseline="0" smtClean="0">
                        <a:ln>
                          <a:noFill/>
                        </a:ln>
                        <a:solidFill>
                          <a:schemeClr val="tx1"/>
                        </a:solidFill>
                        <a:effectLst/>
                        <a:latin typeface="Times New Roman" panose="02020603050405020304" pitchFamily="18" charset="0"/>
                        <a:ea typeface="新細明體, PMingLiU" charset="0"/>
                        <a:cs typeface="標楷體" panose="03000509000000000000" pitchFamily="65" charset="-120"/>
                      </a:endParaRPr>
                    </a:p>
                  </a:txBody>
                  <a:tcPr marL="17780" marR="177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3"/>
                  </a:ext>
                </a:extLst>
              </a:tr>
              <a:tr h="268288">
                <a:tc>
                  <a:txBody>
                    <a:bodyPr/>
                    <a:lstStyle>
                      <a:lvl1pPr>
                        <a:spcBef>
                          <a:spcPct val="20000"/>
                        </a:spcBef>
                        <a:buClr>
                          <a:schemeClr val="accent1"/>
                        </a:buClr>
                        <a:buSzPct val="65000"/>
                        <a:buFont typeface="Wingdings" panose="05000000000000000000" pitchFamily="2" charset="2"/>
                        <a:defRPr kumimoji="1" sz="26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9pPr>
                    </a:lstStyle>
                    <a:p>
                      <a:pPr marL="0" marR="0" lvl="0" indent="0" algn="ctr" defTabSz="914400" rtl="0" eaLnBrk="1" fontAlgn="base" latinLnBrk="0" hangingPunct="1">
                        <a:lnSpc>
                          <a:spcPts val="1800"/>
                        </a:lnSpc>
                        <a:spcBef>
                          <a:spcPct val="0"/>
                        </a:spcBef>
                        <a:spcAft>
                          <a:spcPct val="0"/>
                        </a:spcAft>
                        <a:buClrTx/>
                        <a:buSzTx/>
                        <a:buFontTx/>
                        <a:buNone/>
                        <a:tabLst/>
                      </a:pPr>
                      <a:r>
                        <a:rPr kumimoji="0" lang="en-US" altLang="zh-TW" sz="2000" b="1" i="0" u="sng" strike="noStrike" cap="none" normalizeH="0" baseline="0" smtClean="0">
                          <a:ln>
                            <a:noFill/>
                          </a:ln>
                          <a:solidFill>
                            <a:schemeClr val="tx1"/>
                          </a:solidFill>
                          <a:effectLst/>
                          <a:latin typeface="標楷體" panose="03000509000000000000" pitchFamily="65" charset="-120"/>
                          <a:ea typeface="新細明體, PMingLiU" charset="0"/>
                          <a:cs typeface="標楷體" panose="03000509000000000000" pitchFamily="65" charset="-120"/>
                        </a:rPr>
                        <a:t>B</a:t>
                      </a:r>
                      <a:endParaRPr kumimoji="0" lang="zh-TW" altLang="zh-TW" sz="2000" b="0" i="0" u="none" strike="noStrike" cap="none" normalizeH="0" baseline="0" smtClean="0">
                        <a:ln>
                          <a:noFill/>
                        </a:ln>
                        <a:solidFill>
                          <a:schemeClr val="tx1"/>
                        </a:solidFill>
                        <a:effectLst/>
                        <a:latin typeface="Times New Roman" panose="02020603050405020304" pitchFamily="18" charset="0"/>
                        <a:ea typeface="新細明體, PMingLiU" charset="0"/>
                        <a:cs typeface="標楷體" panose="03000509000000000000" pitchFamily="65" charset="-120"/>
                      </a:endParaRPr>
                    </a:p>
                  </a:txBody>
                  <a:tcPr marL="17780" marR="177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SzPct val="65000"/>
                        <a:buFont typeface="Wingdings" panose="05000000000000000000" pitchFamily="2" charset="2"/>
                        <a:defRPr kumimoji="1" sz="26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9pPr>
                    </a:lstStyle>
                    <a:p>
                      <a:pPr marL="0" marR="0" lvl="0" indent="0" algn="ctr" defTabSz="914400" rtl="0" eaLnBrk="1" fontAlgn="base" latinLnBrk="0" hangingPunct="1">
                        <a:lnSpc>
                          <a:spcPts val="1800"/>
                        </a:lnSpc>
                        <a:spcBef>
                          <a:spcPct val="0"/>
                        </a:spcBef>
                        <a:spcAft>
                          <a:spcPct val="0"/>
                        </a:spcAft>
                        <a:buClrTx/>
                        <a:buSzTx/>
                        <a:buFontTx/>
                        <a:buNone/>
                        <a:tabLst/>
                      </a:pPr>
                      <a:r>
                        <a:rPr kumimoji="0" lang="en-US" altLang="zh-TW" sz="2000" b="1" i="0" u="sng" strike="noStrike" cap="none" normalizeH="0" baseline="0" smtClean="0">
                          <a:ln>
                            <a:noFill/>
                          </a:ln>
                          <a:solidFill>
                            <a:schemeClr val="tx1"/>
                          </a:solidFill>
                          <a:effectLst/>
                          <a:latin typeface="標楷體" panose="03000509000000000000" pitchFamily="65" charset="-120"/>
                          <a:ea typeface="新細明體, PMingLiU" charset="0"/>
                          <a:cs typeface="標楷體" panose="03000509000000000000" pitchFamily="65" charset="-120"/>
                        </a:rPr>
                        <a:t>80</a:t>
                      </a:r>
                      <a:endParaRPr kumimoji="0" lang="zh-TW" altLang="zh-TW" sz="2000" b="0" i="0" u="none" strike="noStrike" cap="none" normalizeH="0" baseline="0" smtClean="0">
                        <a:ln>
                          <a:noFill/>
                        </a:ln>
                        <a:solidFill>
                          <a:schemeClr val="tx1"/>
                        </a:solidFill>
                        <a:effectLst/>
                        <a:latin typeface="Times New Roman" panose="02020603050405020304" pitchFamily="18" charset="0"/>
                        <a:ea typeface="新細明體, PMingLiU" charset="0"/>
                        <a:cs typeface="標楷體" panose="03000509000000000000" pitchFamily="65" charset="-120"/>
                      </a:endParaRPr>
                    </a:p>
                  </a:txBody>
                  <a:tcPr marL="17780" marR="177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SzPct val="65000"/>
                        <a:buFont typeface="Wingdings" panose="05000000000000000000" pitchFamily="2" charset="2"/>
                        <a:defRPr kumimoji="1" sz="26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9pPr>
                    </a:lstStyle>
                    <a:p>
                      <a:pPr marL="0" marR="0" lvl="0" indent="0" algn="ctr" defTabSz="914400" rtl="0" eaLnBrk="1" fontAlgn="base" latinLnBrk="0" hangingPunct="1">
                        <a:lnSpc>
                          <a:spcPts val="1800"/>
                        </a:lnSpc>
                        <a:spcBef>
                          <a:spcPct val="0"/>
                        </a:spcBef>
                        <a:spcAft>
                          <a:spcPct val="0"/>
                        </a:spcAft>
                        <a:buClrTx/>
                        <a:buSzTx/>
                        <a:buFontTx/>
                        <a:buNone/>
                        <a:tabLst/>
                      </a:pPr>
                      <a:r>
                        <a:rPr kumimoji="0" lang="en-US" altLang="zh-TW" sz="2000" b="1" i="0" u="sng" strike="noStrike" cap="none" normalizeH="0" baseline="0" smtClean="0">
                          <a:ln>
                            <a:noFill/>
                          </a:ln>
                          <a:solidFill>
                            <a:schemeClr val="tx1"/>
                          </a:solidFill>
                          <a:effectLst/>
                          <a:latin typeface="標楷體" panose="03000509000000000000" pitchFamily="65" charset="-120"/>
                          <a:ea typeface="新細明體, PMingLiU" charset="0"/>
                          <a:cs typeface="標楷體" panose="03000509000000000000" pitchFamily="65" charset="-120"/>
                        </a:rPr>
                        <a:t>2</a:t>
                      </a:r>
                      <a:endParaRPr kumimoji="0" lang="zh-TW" altLang="zh-TW" sz="2000" b="0" i="0" u="none" strike="noStrike" cap="none" normalizeH="0" baseline="0" smtClean="0">
                        <a:ln>
                          <a:noFill/>
                        </a:ln>
                        <a:solidFill>
                          <a:schemeClr val="tx1"/>
                        </a:solidFill>
                        <a:effectLst/>
                        <a:latin typeface="Times New Roman" panose="02020603050405020304" pitchFamily="18" charset="0"/>
                        <a:ea typeface="新細明體, PMingLiU" charset="0"/>
                        <a:cs typeface="標楷體" panose="03000509000000000000" pitchFamily="65" charset="-120"/>
                      </a:endParaRPr>
                    </a:p>
                  </a:txBody>
                  <a:tcPr marL="17780" marR="177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SzPct val="65000"/>
                        <a:buFont typeface="Wingdings" panose="05000000000000000000" pitchFamily="2" charset="2"/>
                        <a:defRPr kumimoji="1" sz="26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9pPr>
                    </a:lstStyle>
                    <a:p>
                      <a:pPr marL="0" marR="0" lvl="0" indent="0" algn="ctr" defTabSz="914400" rtl="0" eaLnBrk="1" fontAlgn="base" latinLnBrk="0" hangingPunct="1">
                        <a:lnSpc>
                          <a:spcPts val="1800"/>
                        </a:lnSpc>
                        <a:spcBef>
                          <a:spcPct val="0"/>
                        </a:spcBef>
                        <a:spcAft>
                          <a:spcPct val="0"/>
                        </a:spcAft>
                        <a:buClrTx/>
                        <a:buSzTx/>
                        <a:buFontTx/>
                        <a:buNone/>
                        <a:tabLst/>
                      </a:pPr>
                      <a:r>
                        <a:rPr kumimoji="0" lang="en-US" altLang="zh-TW" sz="2000" b="1" i="0" u="sng" strike="noStrike" cap="none" normalizeH="0" baseline="0" smtClean="0">
                          <a:ln>
                            <a:noFill/>
                          </a:ln>
                          <a:solidFill>
                            <a:schemeClr val="tx1"/>
                          </a:solidFill>
                          <a:effectLst/>
                          <a:latin typeface="標楷體" panose="03000509000000000000" pitchFamily="65" charset="-120"/>
                          <a:ea typeface="新細明體, PMingLiU" charset="0"/>
                          <a:cs typeface="標楷體" panose="03000509000000000000" pitchFamily="65" charset="-120"/>
                        </a:rPr>
                        <a:t>81</a:t>
                      </a:r>
                      <a:endParaRPr kumimoji="0" lang="zh-TW" altLang="zh-TW" sz="2000" b="0" i="0" u="none" strike="noStrike" cap="none" normalizeH="0" baseline="0" smtClean="0">
                        <a:ln>
                          <a:noFill/>
                        </a:ln>
                        <a:solidFill>
                          <a:schemeClr val="tx1"/>
                        </a:solidFill>
                        <a:effectLst/>
                        <a:latin typeface="Times New Roman" panose="02020603050405020304" pitchFamily="18" charset="0"/>
                        <a:ea typeface="新細明體, PMingLiU" charset="0"/>
                        <a:cs typeface="標楷體" panose="03000509000000000000" pitchFamily="65" charset="-120"/>
                      </a:endParaRPr>
                    </a:p>
                  </a:txBody>
                  <a:tcPr marL="17780" marR="177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SzPct val="65000"/>
                        <a:buFont typeface="Wingdings" panose="05000000000000000000" pitchFamily="2" charset="2"/>
                        <a:defRPr kumimoji="1" sz="26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9pPr>
                    </a:lstStyle>
                    <a:p>
                      <a:pPr marL="0" marR="0" lvl="0" indent="0" algn="ctr" defTabSz="914400" rtl="0" eaLnBrk="1" fontAlgn="base" latinLnBrk="0" hangingPunct="1">
                        <a:lnSpc>
                          <a:spcPts val="1800"/>
                        </a:lnSpc>
                        <a:spcBef>
                          <a:spcPct val="0"/>
                        </a:spcBef>
                        <a:spcAft>
                          <a:spcPct val="0"/>
                        </a:spcAft>
                        <a:buClrTx/>
                        <a:buSzTx/>
                        <a:buFontTx/>
                        <a:buNone/>
                        <a:tabLst/>
                      </a:pPr>
                      <a:r>
                        <a:rPr kumimoji="0" lang="en-US" altLang="zh-TW" sz="2000" b="1" i="0" u="sng" strike="noStrike" cap="none" normalizeH="0" baseline="0" smtClean="0">
                          <a:ln>
                            <a:noFill/>
                          </a:ln>
                          <a:solidFill>
                            <a:srgbClr val="FF0000"/>
                          </a:solidFill>
                          <a:effectLst/>
                          <a:latin typeface="標楷體" panose="03000509000000000000" pitchFamily="65" charset="-120"/>
                          <a:ea typeface="新細明體, PMingLiU" charset="0"/>
                          <a:cs typeface="標楷體" panose="03000509000000000000" pitchFamily="65" charset="-120"/>
                        </a:rPr>
                        <a:t>1</a:t>
                      </a:r>
                      <a:endParaRPr kumimoji="0" lang="zh-TW" altLang="zh-TW" sz="2000" b="0" i="0" u="none" strike="noStrike" cap="none" normalizeH="0" baseline="0" smtClean="0">
                        <a:ln>
                          <a:noFill/>
                        </a:ln>
                        <a:solidFill>
                          <a:srgbClr val="FF0000"/>
                        </a:solidFill>
                        <a:effectLst/>
                        <a:latin typeface="Times New Roman" panose="02020603050405020304" pitchFamily="18" charset="0"/>
                        <a:ea typeface="新細明體, PMingLiU" charset="0"/>
                        <a:cs typeface="標楷體" panose="03000509000000000000" pitchFamily="65" charset="-120"/>
                      </a:endParaRPr>
                    </a:p>
                  </a:txBody>
                  <a:tcPr marL="17780" marR="177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4"/>
                  </a:ext>
                </a:extLst>
              </a:tr>
              <a:tr h="284163">
                <a:tc>
                  <a:txBody>
                    <a:bodyPr/>
                    <a:lstStyle>
                      <a:lvl1pPr>
                        <a:spcBef>
                          <a:spcPct val="20000"/>
                        </a:spcBef>
                        <a:buClr>
                          <a:schemeClr val="accent1"/>
                        </a:buClr>
                        <a:buSzPct val="65000"/>
                        <a:buFont typeface="Wingdings" panose="05000000000000000000" pitchFamily="2" charset="2"/>
                        <a:defRPr kumimoji="1" sz="26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9pPr>
                    </a:lstStyle>
                    <a:p>
                      <a:pPr marL="0" marR="0" lvl="0" indent="0" algn="ctr" defTabSz="914400" rtl="0" eaLnBrk="1" fontAlgn="base" latinLnBrk="0" hangingPunct="1">
                        <a:lnSpc>
                          <a:spcPts val="1800"/>
                        </a:lnSpc>
                        <a:spcBef>
                          <a:spcPct val="0"/>
                        </a:spcBef>
                        <a:spcAft>
                          <a:spcPct val="0"/>
                        </a:spcAft>
                        <a:buClrTx/>
                        <a:buSzTx/>
                        <a:buFontTx/>
                        <a:buNone/>
                        <a:tabLst/>
                      </a:pPr>
                      <a:r>
                        <a:rPr kumimoji="0" lang="en-US" altLang="zh-TW" sz="2000" b="1" i="0" u="sng" strike="noStrike" cap="none" normalizeH="0" baseline="0" smtClean="0">
                          <a:ln>
                            <a:noFill/>
                          </a:ln>
                          <a:solidFill>
                            <a:schemeClr val="tx1"/>
                          </a:solidFill>
                          <a:effectLst/>
                          <a:latin typeface="標楷體" panose="03000509000000000000" pitchFamily="65" charset="-120"/>
                          <a:ea typeface="新細明體, PMingLiU" charset="0"/>
                          <a:cs typeface="標楷體" panose="03000509000000000000" pitchFamily="65" charset="-120"/>
                        </a:rPr>
                        <a:t>C</a:t>
                      </a:r>
                      <a:endParaRPr kumimoji="0" lang="zh-TW" altLang="zh-TW" sz="2000" b="0" i="0" u="none" strike="noStrike" cap="none" normalizeH="0" baseline="0" smtClean="0">
                        <a:ln>
                          <a:noFill/>
                        </a:ln>
                        <a:solidFill>
                          <a:schemeClr val="tx1"/>
                        </a:solidFill>
                        <a:effectLst/>
                        <a:latin typeface="Times New Roman" panose="02020603050405020304" pitchFamily="18" charset="0"/>
                        <a:ea typeface="新細明體, PMingLiU" charset="0"/>
                        <a:cs typeface="標楷體" panose="03000509000000000000" pitchFamily="65" charset="-120"/>
                      </a:endParaRPr>
                    </a:p>
                  </a:txBody>
                  <a:tcPr marL="17780" marR="177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SzPct val="65000"/>
                        <a:buFont typeface="Wingdings" panose="05000000000000000000" pitchFamily="2" charset="2"/>
                        <a:defRPr kumimoji="1" sz="26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9pPr>
                    </a:lstStyle>
                    <a:p>
                      <a:pPr marL="0" marR="0" lvl="0" indent="0" algn="ctr" defTabSz="914400" rtl="0" eaLnBrk="1" fontAlgn="base" latinLnBrk="0" hangingPunct="1">
                        <a:lnSpc>
                          <a:spcPts val="1800"/>
                        </a:lnSpc>
                        <a:spcBef>
                          <a:spcPct val="0"/>
                        </a:spcBef>
                        <a:spcAft>
                          <a:spcPct val="0"/>
                        </a:spcAft>
                        <a:buClrTx/>
                        <a:buSzTx/>
                        <a:buFontTx/>
                        <a:buNone/>
                        <a:tabLst/>
                      </a:pPr>
                      <a:r>
                        <a:rPr kumimoji="0" lang="en-US" altLang="zh-TW" sz="2000" b="1" i="0" u="sng" strike="noStrike" cap="none" normalizeH="0" baseline="0" smtClean="0">
                          <a:ln>
                            <a:noFill/>
                          </a:ln>
                          <a:solidFill>
                            <a:schemeClr val="tx1"/>
                          </a:solidFill>
                          <a:effectLst/>
                          <a:latin typeface="標楷體" panose="03000509000000000000" pitchFamily="65" charset="-120"/>
                          <a:ea typeface="新細明體, PMingLiU" charset="0"/>
                          <a:cs typeface="標楷體" panose="03000509000000000000" pitchFamily="65" charset="-120"/>
                        </a:rPr>
                        <a:t>83</a:t>
                      </a:r>
                      <a:endParaRPr kumimoji="0" lang="zh-TW" altLang="zh-TW" sz="2000" b="0" i="0" u="none" strike="noStrike" cap="none" normalizeH="0" baseline="0" smtClean="0">
                        <a:ln>
                          <a:noFill/>
                        </a:ln>
                        <a:solidFill>
                          <a:schemeClr val="tx1"/>
                        </a:solidFill>
                        <a:effectLst/>
                        <a:latin typeface="Times New Roman" panose="02020603050405020304" pitchFamily="18" charset="0"/>
                        <a:ea typeface="新細明體, PMingLiU" charset="0"/>
                        <a:cs typeface="標楷體" panose="03000509000000000000" pitchFamily="65" charset="-120"/>
                      </a:endParaRPr>
                    </a:p>
                  </a:txBody>
                  <a:tcPr marL="17780" marR="177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SzPct val="65000"/>
                        <a:buFont typeface="Wingdings" panose="05000000000000000000" pitchFamily="2" charset="2"/>
                        <a:defRPr kumimoji="1" sz="26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9pPr>
                    </a:lstStyle>
                    <a:p>
                      <a:pPr marL="0" marR="0" lvl="0" indent="0" algn="ctr" defTabSz="914400" rtl="0" eaLnBrk="1" fontAlgn="base" latinLnBrk="0" hangingPunct="1">
                        <a:lnSpc>
                          <a:spcPts val="1800"/>
                        </a:lnSpc>
                        <a:spcBef>
                          <a:spcPct val="0"/>
                        </a:spcBef>
                        <a:spcAft>
                          <a:spcPct val="0"/>
                        </a:spcAft>
                        <a:buClrTx/>
                        <a:buSzTx/>
                        <a:buFontTx/>
                        <a:buNone/>
                        <a:tabLst/>
                      </a:pPr>
                      <a:r>
                        <a:rPr kumimoji="0" lang="en-US" altLang="zh-TW" sz="2000" b="1" i="0" u="sng" strike="noStrike" cap="none" normalizeH="0" baseline="0" smtClean="0">
                          <a:ln>
                            <a:noFill/>
                          </a:ln>
                          <a:solidFill>
                            <a:schemeClr val="tx1"/>
                          </a:solidFill>
                          <a:effectLst/>
                          <a:latin typeface="標楷體" panose="03000509000000000000" pitchFamily="65" charset="-120"/>
                          <a:ea typeface="新細明體, PMingLiU" charset="0"/>
                          <a:cs typeface="標楷體" panose="03000509000000000000" pitchFamily="65" charset="-120"/>
                        </a:rPr>
                        <a:t>2</a:t>
                      </a:r>
                      <a:endParaRPr kumimoji="0" lang="zh-TW" altLang="zh-TW" sz="2000" b="0" i="0" u="none" strike="noStrike" cap="none" normalizeH="0" baseline="0" smtClean="0">
                        <a:ln>
                          <a:noFill/>
                        </a:ln>
                        <a:solidFill>
                          <a:schemeClr val="tx1"/>
                        </a:solidFill>
                        <a:effectLst/>
                        <a:latin typeface="Times New Roman" panose="02020603050405020304" pitchFamily="18" charset="0"/>
                        <a:ea typeface="新細明體, PMingLiU" charset="0"/>
                        <a:cs typeface="標楷體" panose="03000509000000000000" pitchFamily="65" charset="-120"/>
                      </a:endParaRPr>
                    </a:p>
                  </a:txBody>
                  <a:tcPr marL="17780" marR="177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SzPct val="65000"/>
                        <a:buFont typeface="Wingdings" panose="05000000000000000000" pitchFamily="2" charset="2"/>
                        <a:defRPr kumimoji="1" sz="26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9pPr>
                    </a:lstStyle>
                    <a:p>
                      <a:pPr marL="0" marR="0" lvl="0" indent="0" algn="ctr" defTabSz="914400" rtl="0" eaLnBrk="1" fontAlgn="base" latinLnBrk="0" hangingPunct="1">
                        <a:lnSpc>
                          <a:spcPts val="1800"/>
                        </a:lnSpc>
                        <a:spcBef>
                          <a:spcPct val="0"/>
                        </a:spcBef>
                        <a:spcAft>
                          <a:spcPct val="0"/>
                        </a:spcAft>
                        <a:buClrTx/>
                        <a:buSzTx/>
                        <a:buFontTx/>
                        <a:buNone/>
                        <a:tabLst/>
                      </a:pPr>
                      <a:r>
                        <a:rPr kumimoji="0" lang="en-US" altLang="zh-TW" sz="2000" b="1" i="0" u="sng" strike="noStrike" cap="none" normalizeH="0" baseline="0" smtClean="0">
                          <a:ln>
                            <a:noFill/>
                          </a:ln>
                          <a:solidFill>
                            <a:schemeClr val="tx1"/>
                          </a:solidFill>
                          <a:effectLst/>
                          <a:latin typeface="標楷體" panose="03000509000000000000" pitchFamily="65" charset="-120"/>
                          <a:ea typeface="新細明體, PMingLiU" charset="0"/>
                          <a:cs typeface="標楷體" panose="03000509000000000000" pitchFamily="65" charset="-120"/>
                        </a:rPr>
                        <a:t>87</a:t>
                      </a:r>
                      <a:endParaRPr kumimoji="0" lang="zh-TW" altLang="zh-TW" sz="2000" b="0" i="0" u="none" strike="noStrike" cap="none" normalizeH="0" baseline="0" smtClean="0">
                        <a:ln>
                          <a:noFill/>
                        </a:ln>
                        <a:solidFill>
                          <a:schemeClr val="tx1"/>
                        </a:solidFill>
                        <a:effectLst/>
                        <a:latin typeface="Times New Roman" panose="02020603050405020304" pitchFamily="18" charset="0"/>
                        <a:ea typeface="新細明體, PMingLiU" charset="0"/>
                        <a:cs typeface="標楷體" panose="03000509000000000000" pitchFamily="65" charset="-120"/>
                      </a:endParaRPr>
                    </a:p>
                  </a:txBody>
                  <a:tcPr marL="17780" marR="177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SzPct val="65000"/>
                        <a:buFont typeface="Wingdings" panose="05000000000000000000" pitchFamily="2" charset="2"/>
                        <a:defRPr kumimoji="1" sz="26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9pPr>
                    </a:lstStyle>
                    <a:p>
                      <a:pPr marL="0" marR="0" lvl="0" indent="0" algn="ctr" defTabSz="914400" rtl="0" eaLnBrk="1" fontAlgn="base" latinLnBrk="0" hangingPunct="1">
                        <a:lnSpc>
                          <a:spcPts val="1800"/>
                        </a:lnSpc>
                        <a:spcBef>
                          <a:spcPct val="0"/>
                        </a:spcBef>
                        <a:spcAft>
                          <a:spcPct val="0"/>
                        </a:spcAft>
                        <a:buClrTx/>
                        <a:buSzTx/>
                        <a:buFontTx/>
                        <a:buNone/>
                        <a:tabLst/>
                      </a:pPr>
                      <a:r>
                        <a:rPr kumimoji="0" lang="en-US" altLang="zh-TW" sz="2000" b="1" i="0" u="sng" strike="noStrike" cap="none" normalizeH="0" baseline="0" smtClean="0">
                          <a:ln>
                            <a:noFill/>
                          </a:ln>
                          <a:solidFill>
                            <a:srgbClr val="FF0000"/>
                          </a:solidFill>
                          <a:effectLst/>
                          <a:latin typeface="標楷體" panose="03000509000000000000" pitchFamily="65" charset="-120"/>
                          <a:ea typeface="新細明體, PMingLiU" charset="0"/>
                          <a:cs typeface="標楷體" panose="03000509000000000000" pitchFamily="65" charset="-120"/>
                        </a:rPr>
                        <a:t>1</a:t>
                      </a:r>
                      <a:endParaRPr kumimoji="0" lang="zh-TW" altLang="zh-TW" sz="2000" b="0" i="0" u="none" strike="noStrike" cap="none" normalizeH="0" baseline="0" smtClean="0">
                        <a:ln>
                          <a:noFill/>
                        </a:ln>
                        <a:solidFill>
                          <a:srgbClr val="FF0000"/>
                        </a:solidFill>
                        <a:effectLst/>
                        <a:latin typeface="Times New Roman" panose="02020603050405020304" pitchFamily="18" charset="0"/>
                        <a:ea typeface="新細明體, PMingLiU" charset="0"/>
                        <a:cs typeface="標楷體" panose="03000509000000000000" pitchFamily="65" charset="-120"/>
                      </a:endParaRPr>
                    </a:p>
                  </a:txBody>
                  <a:tcPr marL="17780" marR="177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5"/>
                  </a:ext>
                </a:extLst>
              </a:tr>
              <a:tr h="273050">
                <a:tc>
                  <a:txBody>
                    <a:bodyPr/>
                    <a:lstStyle>
                      <a:lvl1pPr>
                        <a:spcBef>
                          <a:spcPct val="20000"/>
                        </a:spcBef>
                        <a:buClr>
                          <a:schemeClr val="accent1"/>
                        </a:buClr>
                        <a:buSzPct val="65000"/>
                        <a:buFont typeface="Wingdings" panose="05000000000000000000" pitchFamily="2" charset="2"/>
                        <a:defRPr kumimoji="1" sz="26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9pPr>
                    </a:lstStyle>
                    <a:p>
                      <a:pPr marL="0" marR="0" lvl="0" indent="0" algn="ctr" defTabSz="914400" rtl="0" eaLnBrk="1" fontAlgn="base" latinLnBrk="0" hangingPunct="1">
                        <a:lnSpc>
                          <a:spcPts val="1800"/>
                        </a:lnSpc>
                        <a:spcBef>
                          <a:spcPct val="0"/>
                        </a:spcBef>
                        <a:spcAft>
                          <a:spcPct val="0"/>
                        </a:spcAft>
                        <a:buClrTx/>
                        <a:buSzTx/>
                        <a:buFontTx/>
                        <a:buNone/>
                        <a:tabLst/>
                      </a:pPr>
                      <a:r>
                        <a:rPr kumimoji="0" lang="en-US" altLang="zh-TW" sz="2000" b="1" i="0" u="sng" strike="noStrike" cap="none" normalizeH="0" baseline="0" smtClean="0">
                          <a:ln>
                            <a:noFill/>
                          </a:ln>
                          <a:solidFill>
                            <a:schemeClr val="tx1"/>
                          </a:solidFill>
                          <a:effectLst/>
                          <a:latin typeface="標楷體" panose="03000509000000000000" pitchFamily="65" charset="-120"/>
                          <a:ea typeface="新細明體, PMingLiU" charset="0"/>
                          <a:cs typeface="標楷體" panose="03000509000000000000" pitchFamily="65" charset="-120"/>
                        </a:rPr>
                        <a:t>D</a:t>
                      </a:r>
                      <a:endParaRPr kumimoji="0" lang="zh-TW" altLang="zh-TW" sz="2000" b="0" i="0" u="none" strike="noStrike" cap="none" normalizeH="0" baseline="0" smtClean="0">
                        <a:ln>
                          <a:noFill/>
                        </a:ln>
                        <a:solidFill>
                          <a:schemeClr val="tx1"/>
                        </a:solidFill>
                        <a:effectLst/>
                        <a:latin typeface="Times New Roman" panose="02020603050405020304" pitchFamily="18" charset="0"/>
                        <a:ea typeface="新細明體, PMingLiU" charset="0"/>
                        <a:cs typeface="標楷體" panose="03000509000000000000" pitchFamily="65" charset="-120"/>
                      </a:endParaRPr>
                    </a:p>
                  </a:txBody>
                  <a:tcPr marL="17780" marR="177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SzPct val="65000"/>
                        <a:buFont typeface="Wingdings" panose="05000000000000000000" pitchFamily="2" charset="2"/>
                        <a:defRPr kumimoji="1" sz="26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9pPr>
                    </a:lstStyle>
                    <a:p>
                      <a:pPr marL="0" marR="0" lvl="0" indent="0" algn="ctr" defTabSz="914400" rtl="0" eaLnBrk="1" fontAlgn="base" latinLnBrk="0" hangingPunct="1">
                        <a:lnSpc>
                          <a:spcPts val="1800"/>
                        </a:lnSpc>
                        <a:spcBef>
                          <a:spcPct val="0"/>
                        </a:spcBef>
                        <a:spcAft>
                          <a:spcPct val="0"/>
                        </a:spcAft>
                        <a:buClrTx/>
                        <a:buSzTx/>
                        <a:buFontTx/>
                        <a:buNone/>
                        <a:tabLst/>
                      </a:pPr>
                      <a:r>
                        <a:rPr kumimoji="0" lang="en-US" altLang="zh-TW" sz="2000" b="1" i="0" u="sng" strike="noStrike" cap="none" normalizeH="0" baseline="0" smtClean="0">
                          <a:ln>
                            <a:noFill/>
                          </a:ln>
                          <a:solidFill>
                            <a:schemeClr val="tx1"/>
                          </a:solidFill>
                          <a:effectLst/>
                          <a:latin typeface="標楷體" panose="03000509000000000000" pitchFamily="65" charset="-120"/>
                          <a:ea typeface="新細明體, PMingLiU" charset="0"/>
                          <a:cs typeface="標楷體" panose="03000509000000000000" pitchFamily="65" charset="-120"/>
                        </a:rPr>
                        <a:t>85</a:t>
                      </a:r>
                      <a:endParaRPr kumimoji="0" lang="zh-TW" altLang="zh-TW" sz="2000" b="0" i="0" u="none" strike="noStrike" cap="none" normalizeH="0" baseline="0" smtClean="0">
                        <a:ln>
                          <a:noFill/>
                        </a:ln>
                        <a:solidFill>
                          <a:schemeClr val="tx1"/>
                        </a:solidFill>
                        <a:effectLst/>
                        <a:latin typeface="Times New Roman" panose="02020603050405020304" pitchFamily="18" charset="0"/>
                        <a:ea typeface="新細明體, PMingLiU" charset="0"/>
                        <a:cs typeface="標楷體" panose="03000509000000000000" pitchFamily="65" charset="-120"/>
                      </a:endParaRPr>
                    </a:p>
                  </a:txBody>
                  <a:tcPr marL="17780" marR="177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SzPct val="65000"/>
                        <a:buFont typeface="Wingdings" panose="05000000000000000000" pitchFamily="2" charset="2"/>
                        <a:defRPr kumimoji="1" sz="26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9pPr>
                    </a:lstStyle>
                    <a:p>
                      <a:pPr marL="0" marR="0" lvl="0" indent="0" algn="ctr" defTabSz="914400" rtl="0" eaLnBrk="1" fontAlgn="base" latinLnBrk="0" hangingPunct="1">
                        <a:lnSpc>
                          <a:spcPts val="1800"/>
                        </a:lnSpc>
                        <a:spcBef>
                          <a:spcPct val="0"/>
                        </a:spcBef>
                        <a:spcAft>
                          <a:spcPct val="0"/>
                        </a:spcAft>
                        <a:buClrTx/>
                        <a:buSzTx/>
                        <a:buFontTx/>
                        <a:buNone/>
                        <a:tabLst/>
                      </a:pPr>
                      <a:r>
                        <a:rPr kumimoji="0" lang="en-US" altLang="zh-TW" sz="2000" b="1" i="0" u="sng" strike="noStrike" cap="none" normalizeH="0" baseline="0" smtClean="0">
                          <a:ln>
                            <a:noFill/>
                          </a:ln>
                          <a:solidFill>
                            <a:schemeClr val="tx1"/>
                          </a:solidFill>
                          <a:effectLst/>
                          <a:latin typeface="標楷體" panose="03000509000000000000" pitchFamily="65" charset="-120"/>
                          <a:ea typeface="新細明體, PMingLiU" charset="0"/>
                          <a:cs typeface="標楷體" panose="03000509000000000000" pitchFamily="65" charset="-120"/>
                        </a:rPr>
                        <a:t>2</a:t>
                      </a:r>
                      <a:endParaRPr kumimoji="0" lang="zh-TW" altLang="zh-TW" sz="2000" b="0" i="0" u="none" strike="noStrike" cap="none" normalizeH="0" baseline="0" smtClean="0">
                        <a:ln>
                          <a:noFill/>
                        </a:ln>
                        <a:solidFill>
                          <a:schemeClr val="tx1"/>
                        </a:solidFill>
                        <a:effectLst/>
                        <a:latin typeface="Times New Roman" panose="02020603050405020304" pitchFamily="18" charset="0"/>
                        <a:ea typeface="新細明體, PMingLiU" charset="0"/>
                        <a:cs typeface="標楷體" panose="03000509000000000000" pitchFamily="65" charset="-120"/>
                      </a:endParaRPr>
                    </a:p>
                  </a:txBody>
                  <a:tcPr marL="17780" marR="177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SzPct val="65000"/>
                        <a:buFont typeface="Wingdings" panose="05000000000000000000" pitchFamily="2" charset="2"/>
                        <a:defRPr kumimoji="1" sz="26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9pPr>
                    </a:lstStyle>
                    <a:p>
                      <a:pPr marL="0" marR="0" lvl="0" indent="0" algn="ctr" defTabSz="914400" rtl="0" eaLnBrk="1" fontAlgn="base" latinLnBrk="0" hangingPunct="1">
                        <a:lnSpc>
                          <a:spcPts val="1800"/>
                        </a:lnSpc>
                        <a:spcBef>
                          <a:spcPct val="0"/>
                        </a:spcBef>
                        <a:spcAft>
                          <a:spcPct val="0"/>
                        </a:spcAft>
                        <a:buClrTx/>
                        <a:buSzTx/>
                        <a:buFontTx/>
                        <a:buNone/>
                        <a:tabLst/>
                      </a:pPr>
                      <a:r>
                        <a:rPr kumimoji="0" lang="en-US" altLang="zh-TW" sz="2000" b="1" i="0" u="sng" strike="noStrike" cap="none" normalizeH="0" baseline="0" smtClean="0">
                          <a:ln>
                            <a:noFill/>
                          </a:ln>
                          <a:solidFill>
                            <a:schemeClr val="tx1"/>
                          </a:solidFill>
                          <a:effectLst/>
                          <a:latin typeface="標楷體" panose="03000509000000000000" pitchFamily="65" charset="-120"/>
                          <a:ea typeface="新細明體, PMingLiU" charset="0"/>
                          <a:cs typeface="標楷體" panose="03000509000000000000" pitchFamily="65" charset="-120"/>
                        </a:rPr>
                        <a:t>87</a:t>
                      </a:r>
                      <a:endParaRPr kumimoji="0" lang="zh-TW" altLang="zh-TW" sz="2000" b="0" i="0" u="none" strike="noStrike" cap="none" normalizeH="0" baseline="0" smtClean="0">
                        <a:ln>
                          <a:noFill/>
                        </a:ln>
                        <a:solidFill>
                          <a:schemeClr val="tx1"/>
                        </a:solidFill>
                        <a:effectLst/>
                        <a:latin typeface="Times New Roman" panose="02020603050405020304" pitchFamily="18" charset="0"/>
                        <a:ea typeface="新細明體, PMingLiU" charset="0"/>
                        <a:cs typeface="標楷體" panose="03000509000000000000" pitchFamily="65" charset="-120"/>
                      </a:endParaRPr>
                    </a:p>
                  </a:txBody>
                  <a:tcPr marL="17780" marR="177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SzPct val="65000"/>
                        <a:buFont typeface="Wingdings" panose="05000000000000000000" pitchFamily="2" charset="2"/>
                        <a:defRPr kumimoji="1" sz="26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9pPr>
                    </a:lstStyle>
                    <a:p>
                      <a:pPr marL="0" marR="0" lvl="0" indent="0" algn="ctr" defTabSz="914400" rtl="0" eaLnBrk="1" fontAlgn="base" latinLnBrk="0" hangingPunct="1">
                        <a:lnSpc>
                          <a:spcPts val="1800"/>
                        </a:lnSpc>
                        <a:spcBef>
                          <a:spcPct val="0"/>
                        </a:spcBef>
                        <a:spcAft>
                          <a:spcPct val="0"/>
                        </a:spcAft>
                        <a:buClrTx/>
                        <a:buSzTx/>
                        <a:buFontTx/>
                        <a:buNone/>
                        <a:tabLst/>
                      </a:pPr>
                      <a:r>
                        <a:rPr kumimoji="0" lang="en-US" altLang="zh-TW" sz="2000" b="1" i="0" u="sng" strike="noStrike" cap="none" normalizeH="0" baseline="0" smtClean="0">
                          <a:ln>
                            <a:noFill/>
                          </a:ln>
                          <a:solidFill>
                            <a:srgbClr val="FF0000"/>
                          </a:solidFill>
                          <a:effectLst/>
                          <a:latin typeface="標楷體" panose="03000509000000000000" pitchFamily="65" charset="-120"/>
                          <a:ea typeface="新細明體, PMingLiU" charset="0"/>
                          <a:cs typeface="標楷體" panose="03000509000000000000" pitchFamily="65" charset="-120"/>
                        </a:rPr>
                        <a:t>1</a:t>
                      </a:r>
                      <a:endParaRPr kumimoji="0" lang="zh-TW" altLang="zh-TW" sz="2000" b="0" i="0" u="none" strike="noStrike" cap="none" normalizeH="0" baseline="0" smtClean="0">
                        <a:ln>
                          <a:noFill/>
                        </a:ln>
                        <a:solidFill>
                          <a:srgbClr val="FF0000"/>
                        </a:solidFill>
                        <a:effectLst/>
                        <a:latin typeface="Times New Roman" panose="02020603050405020304" pitchFamily="18" charset="0"/>
                        <a:ea typeface="新細明體, PMingLiU" charset="0"/>
                        <a:cs typeface="標楷體" panose="03000509000000000000" pitchFamily="65" charset="-120"/>
                      </a:endParaRPr>
                    </a:p>
                  </a:txBody>
                  <a:tcPr marL="17780" marR="177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6"/>
                  </a:ext>
                </a:extLst>
              </a:tr>
              <a:tr h="273050">
                <a:tc>
                  <a:txBody>
                    <a:bodyPr/>
                    <a:lstStyle>
                      <a:lvl1pPr>
                        <a:spcBef>
                          <a:spcPct val="20000"/>
                        </a:spcBef>
                        <a:buClr>
                          <a:schemeClr val="accent1"/>
                        </a:buClr>
                        <a:buSzPct val="65000"/>
                        <a:buFont typeface="Wingdings" panose="05000000000000000000" pitchFamily="2" charset="2"/>
                        <a:defRPr kumimoji="1" sz="26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9pPr>
                    </a:lstStyle>
                    <a:p>
                      <a:pPr marL="0" marR="0" lvl="0" indent="0" algn="ctr" defTabSz="914400" rtl="0" eaLnBrk="1" fontAlgn="base" latinLnBrk="0" hangingPunct="1">
                        <a:lnSpc>
                          <a:spcPts val="1800"/>
                        </a:lnSpc>
                        <a:spcBef>
                          <a:spcPct val="0"/>
                        </a:spcBef>
                        <a:spcAft>
                          <a:spcPct val="0"/>
                        </a:spcAft>
                        <a:buClrTx/>
                        <a:buSzTx/>
                        <a:buFontTx/>
                        <a:buNone/>
                        <a:tabLst/>
                      </a:pPr>
                      <a:r>
                        <a:rPr kumimoji="0" lang="en-US" altLang="zh-TW" sz="2000" b="1" i="0" u="sng" strike="noStrike" cap="none" normalizeH="0" baseline="0" smtClean="0">
                          <a:ln>
                            <a:noFill/>
                          </a:ln>
                          <a:solidFill>
                            <a:schemeClr val="tx1"/>
                          </a:solidFill>
                          <a:effectLst/>
                          <a:latin typeface="標楷體" panose="03000509000000000000" pitchFamily="65" charset="-120"/>
                          <a:ea typeface="新細明體, PMingLiU" charset="0"/>
                          <a:cs typeface="標楷體" panose="03000509000000000000" pitchFamily="65" charset="-120"/>
                        </a:rPr>
                        <a:t>E</a:t>
                      </a:r>
                      <a:endParaRPr kumimoji="0" lang="zh-TW" altLang="zh-TW" sz="2000" b="0" i="0" u="none" strike="noStrike" cap="none" normalizeH="0" baseline="0" smtClean="0">
                        <a:ln>
                          <a:noFill/>
                        </a:ln>
                        <a:solidFill>
                          <a:schemeClr val="tx1"/>
                        </a:solidFill>
                        <a:effectLst/>
                        <a:latin typeface="Times New Roman" panose="02020603050405020304" pitchFamily="18" charset="0"/>
                        <a:ea typeface="新細明體, PMingLiU" charset="0"/>
                        <a:cs typeface="標楷體" panose="03000509000000000000" pitchFamily="65" charset="-120"/>
                      </a:endParaRPr>
                    </a:p>
                  </a:txBody>
                  <a:tcPr marL="17780" marR="177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SzPct val="65000"/>
                        <a:buFont typeface="Wingdings" panose="05000000000000000000" pitchFamily="2" charset="2"/>
                        <a:defRPr kumimoji="1" sz="26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9pPr>
                    </a:lstStyle>
                    <a:p>
                      <a:pPr marL="0" marR="0" lvl="0" indent="0" algn="ctr" defTabSz="914400" rtl="0" eaLnBrk="1" fontAlgn="base" latinLnBrk="0" hangingPunct="1">
                        <a:lnSpc>
                          <a:spcPts val="1800"/>
                        </a:lnSpc>
                        <a:spcBef>
                          <a:spcPct val="0"/>
                        </a:spcBef>
                        <a:spcAft>
                          <a:spcPct val="0"/>
                        </a:spcAft>
                        <a:buClrTx/>
                        <a:buSzTx/>
                        <a:buFontTx/>
                        <a:buNone/>
                        <a:tabLst/>
                      </a:pPr>
                      <a:r>
                        <a:rPr kumimoji="0" lang="en-US" altLang="zh-TW" sz="2000" b="1" i="0" u="sng" strike="noStrike" cap="none" normalizeH="0" baseline="0" smtClean="0">
                          <a:ln>
                            <a:noFill/>
                          </a:ln>
                          <a:solidFill>
                            <a:schemeClr val="tx1"/>
                          </a:solidFill>
                          <a:effectLst/>
                          <a:latin typeface="標楷體" panose="03000509000000000000" pitchFamily="65" charset="-120"/>
                          <a:ea typeface="新細明體, PMingLiU" charset="0"/>
                          <a:cs typeface="標楷體" panose="03000509000000000000" pitchFamily="65" charset="-120"/>
                        </a:rPr>
                        <a:t>81</a:t>
                      </a:r>
                      <a:endParaRPr kumimoji="0" lang="zh-TW" altLang="zh-TW" sz="2000" b="0" i="0" u="none" strike="noStrike" cap="none" normalizeH="0" baseline="0" smtClean="0">
                        <a:ln>
                          <a:noFill/>
                        </a:ln>
                        <a:solidFill>
                          <a:schemeClr val="tx1"/>
                        </a:solidFill>
                        <a:effectLst/>
                        <a:latin typeface="Times New Roman" panose="02020603050405020304" pitchFamily="18" charset="0"/>
                        <a:ea typeface="新細明體, PMingLiU" charset="0"/>
                        <a:cs typeface="標楷體" panose="03000509000000000000" pitchFamily="65" charset="-120"/>
                      </a:endParaRPr>
                    </a:p>
                  </a:txBody>
                  <a:tcPr marL="17780" marR="177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SzPct val="65000"/>
                        <a:buFont typeface="Wingdings" panose="05000000000000000000" pitchFamily="2" charset="2"/>
                        <a:defRPr kumimoji="1" sz="26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9pPr>
                    </a:lstStyle>
                    <a:p>
                      <a:pPr marL="0" marR="0" lvl="0" indent="0" algn="ctr" defTabSz="914400" rtl="0" eaLnBrk="1" fontAlgn="base" latinLnBrk="0" hangingPunct="1">
                        <a:lnSpc>
                          <a:spcPts val="1800"/>
                        </a:lnSpc>
                        <a:spcBef>
                          <a:spcPct val="0"/>
                        </a:spcBef>
                        <a:spcAft>
                          <a:spcPct val="0"/>
                        </a:spcAft>
                        <a:buClrTx/>
                        <a:buSzTx/>
                        <a:buFontTx/>
                        <a:buNone/>
                        <a:tabLst/>
                      </a:pPr>
                      <a:r>
                        <a:rPr kumimoji="0" lang="en-US" altLang="zh-TW" sz="2000" b="1" i="0" u="sng" strike="noStrike" cap="none" normalizeH="0" baseline="0" smtClean="0">
                          <a:ln>
                            <a:noFill/>
                          </a:ln>
                          <a:solidFill>
                            <a:schemeClr val="tx1"/>
                          </a:solidFill>
                          <a:effectLst/>
                          <a:latin typeface="標楷體" panose="03000509000000000000" pitchFamily="65" charset="-120"/>
                          <a:ea typeface="新細明體, PMingLiU" charset="0"/>
                          <a:cs typeface="標楷體" panose="03000509000000000000" pitchFamily="65" charset="-120"/>
                        </a:rPr>
                        <a:t>2</a:t>
                      </a:r>
                      <a:endParaRPr kumimoji="0" lang="zh-TW" altLang="zh-TW" sz="2000" b="0" i="0" u="none" strike="noStrike" cap="none" normalizeH="0" baseline="0" smtClean="0">
                        <a:ln>
                          <a:noFill/>
                        </a:ln>
                        <a:solidFill>
                          <a:schemeClr val="tx1"/>
                        </a:solidFill>
                        <a:effectLst/>
                        <a:latin typeface="Times New Roman" panose="02020603050405020304" pitchFamily="18" charset="0"/>
                        <a:ea typeface="新細明體, PMingLiU" charset="0"/>
                        <a:cs typeface="標楷體" panose="03000509000000000000" pitchFamily="65" charset="-120"/>
                      </a:endParaRPr>
                    </a:p>
                  </a:txBody>
                  <a:tcPr marL="17780" marR="177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SzPct val="65000"/>
                        <a:buFont typeface="Wingdings" panose="05000000000000000000" pitchFamily="2" charset="2"/>
                        <a:defRPr kumimoji="1" sz="26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9pPr>
                    </a:lstStyle>
                    <a:p>
                      <a:pPr marL="0" marR="0" lvl="0" indent="0" algn="ctr" defTabSz="914400" rtl="0" eaLnBrk="1" fontAlgn="base" latinLnBrk="0" hangingPunct="1">
                        <a:lnSpc>
                          <a:spcPts val="1800"/>
                        </a:lnSpc>
                        <a:spcBef>
                          <a:spcPct val="0"/>
                        </a:spcBef>
                        <a:spcAft>
                          <a:spcPct val="0"/>
                        </a:spcAft>
                        <a:buClrTx/>
                        <a:buSzTx/>
                        <a:buFontTx/>
                        <a:buNone/>
                        <a:tabLst/>
                      </a:pPr>
                      <a:r>
                        <a:rPr kumimoji="0" lang="en-US" altLang="zh-TW" sz="2000" b="1" i="0" u="sng" strike="noStrike" cap="none" normalizeH="0" baseline="0" smtClean="0">
                          <a:ln>
                            <a:noFill/>
                          </a:ln>
                          <a:solidFill>
                            <a:schemeClr val="tx1"/>
                          </a:solidFill>
                          <a:effectLst/>
                          <a:latin typeface="標楷體" panose="03000509000000000000" pitchFamily="65" charset="-120"/>
                          <a:ea typeface="新細明體, PMingLiU" charset="0"/>
                          <a:cs typeface="標楷體" panose="03000509000000000000" pitchFamily="65" charset="-120"/>
                        </a:rPr>
                        <a:t>83</a:t>
                      </a:r>
                      <a:endParaRPr kumimoji="0" lang="zh-TW" altLang="zh-TW" sz="2000" b="0" i="0" u="none" strike="noStrike" cap="none" normalizeH="0" baseline="0" smtClean="0">
                        <a:ln>
                          <a:noFill/>
                        </a:ln>
                        <a:solidFill>
                          <a:schemeClr val="tx1"/>
                        </a:solidFill>
                        <a:effectLst/>
                        <a:latin typeface="Times New Roman" panose="02020603050405020304" pitchFamily="18" charset="0"/>
                        <a:ea typeface="新細明體, PMingLiU" charset="0"/>
                        <a:cs typeface="標楷體" panose="03000509000000000000" pitchFamily="65" charset="-120"/>
                      </a:endParaRPr>
                    </a:p>
                  </a:txBody>
                  <a:tcPr marL="17780" marR="177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SzPct val="65000"/>
                        <a:buFont typeface="Wingdings" panose="05000000000000000000" pitchFamily="2" charset="2"/>
                        <a:defRPr kumimoji="1" sz="26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9pPr>
                    </a:lstStyle>
                    <a:p>
                      <a:pPr marL="0" marR="0" lvl="0" indent="0" algn="ctr" defTabSz="914400" rtl="0" eaLnBrk="1" fontAlgn="base" latinLnBrk="0" hangingPunct="1">
                        <a:lnSpc>
                          <a:spcPts val="1800"/>
                        </a:lnSpc>
                        <a:spcBef>
                          <a:spcPct val="0"/>
                        </a:spcBef>
                        <a:spcAft>
                          <a:spcPct val="0"/>
                        </a:spcAft>
                        <a:buClrTx/>
                        <a:buSzTx/>
                        <a:buFontTx/>
                        <a:buNone/>
                        <a:tabLst/>
                      </a:pPr>
                      <a:r>
                        <a:rPr kumimoji="0" lang="en-US" altLang="zh-TW" sz="2000" b="1" i="0" u="sng" strike="noStrike" cap="none" normalizeH="0" baseline="0" smtClean="0">
                          <a:ln>
                            <a:noFill/>
                          </a:ln>
                          <a:solidFill>
                            <a:srgbClr val="FF0000"/>
                          </a:solidFill>
                          <a:effectLst/>
                          <a:latin typeface="標楷體" panose="03000509000000000000" pitchFamily="65" charset="-120"/>
                          <a:ea typeface="新細明體, PMingLiU" charset="0"/>
                          <a:cs typeface="標楷體" panose="03000509000000000000" pitchFamily="65" charset="-120"/>
                        </a:rPr>
                        <a:t>1</a:t>
                      </a:r>
                      <a:endParaRPr kumimoji="0" lang="zh-TW" altLang="zh-TW" sz="2000" b="0" i="0" u="none" strike="noStrike" cap="none" normalizeH="0" baseline="0" smtClean="0">
                        <a:ln>
                          <a:noFill/>
                        </a:ln>
                        <a:solidFill>
                          <a:srgbClr val="FF0000"/>
                        </a:solidFill>
                        <a:effectLst/>
                        <a:latin typeface="Times New Roman" panose="02020603050405020304" pitchFamily="18" charset="0"/>
                        <a:ea typeface="新細明體, PMingLiU" charset="0"/>
                        <a:cs typeface="標楷體" panose="03000509000000000000" pitchFamily="65" charset="-120"/>
                      </a:endParaRPr>
                    </a:p>
                  </a:txBody>
                  <a:tcPr marL="17780" marR="177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7"/>
                  </a:ext>
                </a:extLst>
              </a:tr>
              <a:tr h="328613">
                <a:tc>
                  <a:txBody>
                    <a:bodyPr/>
                    <a:lstStyle>
                      <a:lvl1pPr>
                        <a:spcBef>
                          <a:spcPct val="20000"/>
                        </a:spcBef>
                        <a:buClr>
                          <a:schemeClr val="accent1"/>
                        </a:buClr>
                        <a:buSzPct val="65000"/>
                        <a:buFont typeface="Wingdings" panose="05000000000000000000" pitchFamily="2" charset="2"/>
                        <a:defRPr kumimoji="1" sz="26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9pPr>
                    </a:lstStyle>
                    <a:p>
                      <a:pPr marL="0" marR="0" lvl="0" indent="0" algn="ctr" defTabSz="914400" rtl="0" eaLnBrk="1" fontAlgn="base" latinLnBrk="0" hangingPunct="1">
                        <a:lnSpc>
                          <a:spcPts val="2200"/>
                        </a:lnSpc>
                        <a:spcBef>
                          <a:spcPct val="0"/>
                        </a:spcBef>
                        <a:spcAft>
                          <a:spcPct val="0"/>
                        </a:spcAft>
                        <a:buClrTx/>
                        <a:buSzTx/>
                        <a:buFontTx/>
                        <a:buNone/>
                        <a:tabLst/>
                      </a:pPr>
                      <a:r>
                        <a:rPr kumimoji="0" lang="zh-TW" sz="2000" b="1" i="0" u="sng" strike="noStrike" cap="none" normalizeH="0" baseline="0" smtClean="0">
                          <a:ln>
                            <a:noFill/>
                          </a:ln>
                          <a:solidFill>
                            <a:schemeClr val="tx1"/>
                          </a:solidFill>
                          <a:effectLst/>
                          <a:latin typeface="Times New Roman" panose="02020603050405020304" pitchFamily="18" charset="0"/>
                          <a:ea typeface="標楷體" panose="03000509000000000000" pitchFamily="65" charset="-120"/>
                        </a:rPr>
                        <a:t>廠商標價</a:t>
                      </a:r>
                      <a:endParaRPr kumimoji="0" lang="zh-TW" sz="2000" b="0" i="0" u="none" strike="noStrike" cap="none" normalizeH="0" baseline="0" smtClean="0">
                        <a:ln>
                          <a:noFill/>
                        </a:ln>
                        <a:solidFill>
                          <a:schemeClr val="tx1"/>
                        </a:solidFill>
                        <a:effectLst/>
                        <a:latin typeface="Times New Roman" panose="02020603050405020304" pitchFamily="18" charset="0"/>
                        <a:ea typeface="標楷體" panose="03000509000000000000" pitchFamily="65" charset="-120"/>
                      </a:endParaRPr>
                    </a:p>
                  </a:txBody>
                  <a:tcPr marL="17780" marR="177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lvl1pPr>
                        <a:spcBef>
                          <a:spcPct val="20000"/>
                        </a:spcBef>
                        <a:buClr>
                          <a:schemeClr val="accent1"/>
                        </a:buClr>
                        <a:buSzPct val="65000"/>
                        <a:buFont typeface="Wingdings" panose="05000000000000000000" pitchFamily="2" charset="2"/>
                        <a:defRPr kumimoji="1" sz="26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9pPr>
                    </a:lstStyle>
                    <a:p>
                      <a:pPr marL="0" marR="0" lvl="0" indent="0" algn="ctr" defTabSz="914400" rtl="0" eaLnBrk="1" fontAlgn="base" latinLnBrk="0" hangingPunct="1">
                        <a:lnSpc>
                          <a:spcPts val="2200"/>
                        </a:lnSpc>
                        <a:spcBef>
                          <a:spcPct val="0"/>
                        </a:spcBef>
                        <a:spcAft>
                          <a:spcPct val="0"/>
                        </a:spcAft>
                        <a:buClrTx/>
                        <a:buSzTx/>
                        <a:buFontTx/>
                        <a:buNone/>
                        <a:tabLst/>
                      </a:pPr>
                      <a:r>
                        <a:rPr kumimoji="0" lang="en-US" altLang="zh-TW" sz="2000" b="1" i="0" u="sng" strike="noStrike" cap="none" normalizeH="0" baseline="0" smtClean="0">
                          <a:ln>
                            <a:noFill/>
                          </a:ln>
                          <a:solidFill>
                            <a:schemeClr val="tx1"/>
                          </a:solidFill>
                          <a:effectLst/>
                          <a:latin typeface="標楷體" panose="03000509000000000000" pitchFamily="65" charset="-120"/>
                          <a:ea typeface="新細明體, PMingLiU" charset="0"/>
                          <a:cs typeface="標楷體" panose="03000509000000000000" pitchFamily="65" charset="-120"/>
                        </a:rPr>
                        <a:t>59.8</a:t>
                      </a:r>
                      <a:r>
                        <a:rPr kumimoji="0" lang="zh-TW" sz="2000" b="1" i="0" u="sng" strike="noStrike" cap="none" normalizeH="0" baseline="0" smtClean="0">
                          <a:ln>
                            <a:noFill/>
                          </a:ln>
                          <a:solidFill>
                            <a:schemeClr val="tx1"/>
                          </a:solidFill>
                          <a:effectLst/>
                          <a:latin typeface="Times New Roman" panose="02020603050405020304" pitchFamily="18" charset="0"/>
                          <a:ea typeface="新細明體, PMingLiU" charset="0"/>
                          <a:cs typeface="標楷體" panose="03000509000000000000" pitchFamily="65" charset="-120"/>
                        </a:rPr>
                        <a:t>萬元</a:t>
                      </a:r>
                      <a:endParaRPr kumimoji="0" lang="zh-TW" sz="2000" b="0" i="0" u="none" strike="noStrike" cap="none" normalizeH="0" baseline="0" smtClean="0">
                        <a:ln>
                          <a:noFill/>
                        </a:ln>
                        <a:solidFill>
                          <a:schemeClr val="tx1"/>
                        </a:solidFill>
                        <a:effectLst/>
                        <a:latin typeface="Times New Roman" panose="02020603050405020304" pitchFamily="18" charset="0"/>
                        <a:ea typeface="新細明體, PMingLiU" charset="0"/>
                        <a:cs typeface="標楷體" panose="03000509000000000000" pitchFamily="65" charset="-120"/>
                      </a:endParaRPr>
                    </a:p>
                  </a:txBody>
                  <a:tcPr marL="17780" marR="177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TW" altLang="en-US"/>
                    </a:p>
                  </a:txBody>
                  <a:tcPr/>
                </a:tc>
                <a:tc gridSpan="2">
                  <a:txBody>
                    <a:bodyPr/>
                    <a:lstStyle>
                      <a:lvl1pPr>
                        <a:spcBef>
                          <a:spcPct val="20000"/>
                        </a:spcBef>
                        <a:buClr>
                          <a:schemeClr val="accent1"/>
                        </a:buClr>
                        <a:buSzPct val="65000"/>
                        <a:buFont typeface="Wingdings" panose="05000000000000000000" pitchFamily="2" charset="2"/>
                        <a:defRPr kumimoji="1" sz="26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9pPr>
                    </a:lstStyle>
                    <a:p>
                      <a:pPr marL="0" marR="0" lvl="0" indent="0" algn="ctr" defTabSz="914400" rtl="0" eaLnBrk="1" fontAlgn="base" latinLnBrk="0" hangingPunct="1">
                        <a:lnSpc>
                          <a:spcPts val="2200"/>
                        </a:lnSpc>
                        <a:spcBef>
                          <a:spcPct val="0"/>
                        </a:spcBef>
                        <a:spcAft>
                          <a:spcPct val="0"/>
                        </a:spcAft>
                        <a:buClrTx/>
                        <a:buSzTx/>
                        <a:buFontTx/>
                        <a:buNone/>
                        <a:tabLst/>
                      </a:pPr>
                      <a:r>
                        <a:rPr kumimoji="0" lang="en-US" altLang="zh-TW" sz="2000" b="1" i="0" u="sng" strike="noStrike" cap="none" normalizeH="0" baseline="0" smtClean="0">
                          <a:ln>
                            <a:noFill/>
                          </a:ln>
                          <a:solidFill>
                            <a:schemeClr val="tx1"/>
                          </a:solidFill>
                          <a:effectLst/>
                          <a:latin typeface="標楷體" panose="03000509000000000000" pitchFamily="65" charset="-120"/>
                          <a:ea typeface="新細明體, PMingLiU" charset="0"/>
                          <a:cs typeface="標楷體" panose="03000509000000000000" pitchFamily="65" charset="-120"/>
                        </a:rPr>
                        <a:t>59.66</a:t>
                      </a:r>
                      <a:r>
                        <a:rPr kumimoji="0" lang="zh-TW" sz="2000" b="1" i="0" u="sng" strike="noStrike" cap="none" normalizeH="0" baseline="0" smtClean="0">
                          <a:ln>
                            <a:noFill/>
                          </a:ln>
                          <a:solidFill>
                            <a:schemeClr val="tx1"/>
                          </a:solidFill>
                          <a:effectLst/>
                          <a:latin typeface="Times New Roman" panose="02020603050405020304" pitchFamily="18" charset="0"/>
                          <a:ea typeface="新細明體, PMingLiU" charset="0"/>
                          <a:cs typeface="標楷體" panose="03000509000000000000" pitchFamily="65" charset="-120"/>
                        </a:rPr>
                        <a:t>萬元</a:t>
                      </a:r>
                      <a:endParaRPr kumimoji="0" lang="zh-TW" sz="2000" b="0" i="0" u="none" strike="noStrike" cap="none" normalizeH="0" baseline="0" smtClean="0">
                        <a:ln>
                          <a:noFill/>
                        </a:ln>
                        <a:solidFill>
                          <a:schemeClr val="tx1"/>
                        </a:solidFill>
                        <a:effectLst/>
                        <a:latin typeface="Times New Roman" panose="02020603050405020304" pitchFamily="18" charset="0"/>
                        <a:ea typeface="新細明體, PMingLiU" charset="0"/>
                        <a:cs typeface="標楷體" panose="03000509000000000000" pitchFamily="65" charset="-120"/>
                      </a:endParaRPr>
                    </a:p>
                  </a:txBody>
                  <a:tcPr marL="17780" marR="177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TW" altLang="en-US"/>
                    </a:p>
                  </a:txBody>
                  <a:tcPr/>
                </a:tc>
                <a:extLst>
                  <a:ext uri="{0D108BD9-81ED-4DB2-BD59-A6C34878D82A}">
                    <a16:rowId xmlns:a16="http://schemas.microsoft.com/office/drawing/2014/main" xmlns="" val="10008"/>
                  </a:ext>
                </a:extLst>
              </a:tr>
              <a:tr h="328613">
                <a:tc>
                  <a:txBody>
                    <a:bodyPr/>
                    <a:lstStyle>
                      <a:lvl1pPr>
                        <a:spcBef>
                          <a:spcPct val="20000"/>
                        </a:spcBef>
                        <a:buClr>
                          <a:schemeClr val="accent1"/>
                        </a:buClr>
                        <a:buSzPct val="65000"/>
                        <a:buFont typeface="Wingdings" panose="05000000000000000000" pitchFamily="2" charset="2"/>
                        <a:defRPr kumimoji="1" sz="26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9pPr>
                    </a:lstStyle>
                    <a:p>
                      <a:pPr marL="0" marR="0" lvl="0" indent="0" algn="ctr" defTabSz="914400" rtl="0" eaLnBrk="1" fontAlgn="base" latinLnBrk="0" hangingPunct="1">
                        <a:lnSpc>
                          <a:spcPts val="2200"/>
                        </a:lnSpc>
                        <a:spcBef>
                          <a:spcPct val="0"/>
                        </a:spcBef>
                        <a:spcAft>
                          <a:spcPct val="0"/>
                        </a:spcAft>
                        <a:buClrTx/>
                        <a:buSzTx/>
                        <a:buFontTx/>
                        <a:buNone/>
                        <a:tabLst/>
                      </a:pPr>
                      <a:r>
                        <a:rPr kumimoji="0" lang="zh-TW" sz="2000" b="1" i="0" u="sng" strike="noStrike" cap="none" normalizeH="0" baseline="0" smtClean="0">
                          <a:ln>
                            <a:noFill/>
                          </a:ln>
                          <a:solidFill>
                            <a:schemeClr val="tx1"/>
                          </a:solidFill>
                          <a:effectLst/>
                          <a:latin typeface="Times New Roman" panose="02020603050405020304" pitchFamily="18" charset="0"/>
                          <a:ea typeface="標楷體" panose="03000509000000000000" pitchFamily="65" charset="-120"/>
                        </a:rPr>
                        <a:t>評分（平均）</a:t>
                      </a:r>
                      <a:endParaRPr kumimoji="0" lang="zh-TW" sz="2000" b="0" i="0" u="none" strike="noStrike" cap="none" normalizeH="0" baseline="0" smtClean="0">
                        <a:ln>
                          <a:noFill/>
                        </a:ln>
                        <a:solidFill>
                          <a:schemeClr val="tx1"/>
                        </a:solidFill>
                        <a:effectLst/>
                        <a:latin typeface="Times New Roman" panose="02020603050405020304" pitchFamily="18" charset="0"/>
                        <a:ea typeface="標楷體" panose="03000509000000000000" pitchFamily="65" charset="-120"/>
                      </a:endParaRPr>
                    </a:p>
                  </a:txBody>
                  <a:tcPr marL="17780" marR="177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lvl1pPr>
                        <a:spcBef>
                          <a:spcPct val="20000"/>
                        </a:spcBef>
                        <a:buClr>
                          <a:schemeClr val="accent1"/>
                        </a:buClr>
                        <a:buSzPct val="65000"/>
                        <a:buFont typeface="Wingdings" panose="05000000000000000000" pitchFamily="2" charset="2"/>
                        <a:defRPr kumimoji="1" sz="26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9pPr>
                    </a:lstStyle>
                    <a:p>
                      <a:pPr marL="0" marR="0" lvl="0" indent="0" algn="ctr" defTabSz="914400" rtl="0" eaLnBrk="1" fontAlgn="base" latinLnBrk="0" hangingPunct="1">
                        <a:lnSpc>
                          <a:spcPts val="2200"/>
                        </a:lnSpc>
                        <a:spcBef>
                          <a:spcPct val="0"/>
                        </a:spcBef>
                        <a:spcAft>
                          <a:spcPct val="0"/>
                        </a:spcAft>
                        <a:buClrTx/>
                        <a:buSzTx/>
                        <a:buFontTx/>
                        <a:buNone/>
                        <a:tabLst/>
                      </a:pPr>
                      <a:r>
                        <a:rPr kumimoji="0" lang="en-US" altLang="zh-TW" sz="2000" b="1" i="0" u="sng" strike="noStrike" cap="none" normalizeH="0" baseline="0" smtClean="0">
                          <a:ln>
                            <a:noFill/>
                          </a:ln>
                          <a:solidFill>
                            <a:schemeClr val="tx1"/>
                          </a:solidFill>
                          <a:effectLst/>
                          <a:latin typeface="標楷體" panose="03000509000000000000" pitchFamily="65" charset="-120"/>
                          <a:ea typeface="新細明體, PMingLiU" charset="0"/>
                          <a:cs typeface="標楷體" panose="03000509000000000000" pitchFamily="65" charset="-120"/>
                        </a:rPr>
                        <a:t>81.2</a:t>
                      </a:r>
                      <a:endParaRPr kumimoji="0" lang="zh-TW" altLang="zh-TW" sz="2000" b="0" i="0" u="none" strike="noStrike" cap="none" normalizeH="0" baseline="0" smtClean="0">
                        <a:ln>
                          <a:noFill/>
                        </a:ln>
                        <a:solidFill>
                          <a:schemeClr val="tx1"/>
                        </a:solidFill>
                        <a:effectLst/>
                        <a:latin typeface="Times New Roman" panose="02020603050405020304" pitchFamily="18" charset="0"/>
                        <a:ea typeface="新細明體, PMingLiU" charset="0"/>
                        <a:cs typeface="標楷體" panose="03000509000000000000" pitchFamily="65" charset="-120"/>
                      </a:endParaRPr>
                    </a:p>
                  </a:txBody>
                  <a:tcPr marL="17780" marR="177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TW" altLang="en-US"/>
                    </a:p>
                  </a:txBody>
                  <a:tcPr/>
                </a:tc>
                <a:tc gridSpan="2">
                  <a:txBody>
                    <a:bodyPr/>
                    <a:lstStyle>
                      <a:lvl1pPr>
                        <a:spcBef>
                          <a:spcPct val="20000"/>
                        </a:spcBef>
                        <a:buClr>
                          <a:schemeClr val="accent1"/>
                        </a:buClr>
                        <a:buSzPct val="65000"/>
                        <a:buFont typeface="Wingdings" panose="05000000000000000000" pitchFamily="2" charset="2"/>
                        <a:defRPr kumimoji="1" sz="26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9pPr>
                    </a:lstStyle>
                    <a:p>
                      <a:pPr marL="0" marR="0" lvl="0" indent="0" algn="ctr" defTabSz="914400" rtl="0" eaLnBrk="1" fontAlgn="base" latinLnBrk="0" hangingPunct="1">
                        <a:lnSpc>
                          <a:spcPts val="2200"/>
                        </a:lnSpc>
                        <a:spcBef>
                          <a:spcPct val="0"/>
                        </a:spcBef>
                        <a:spcAft>
                          <a:spcPct val="0"/>
                        </a:spcAft>
                        <a:buClrTx/>
                        <a:buSzTx/>
                        <a:buFontTx/>
                        <a:buNone/>
                        <a:tabLst/>
                      </a:pPr>
                      <a:r>
                        <a:rPr kumimoji="0" lang="en-US" altLang="zh-TW" sz="2000" b="1" i="0" u="sng" strike="noStrike" cap="none" normalizeH="0" baseline="0" smtClean="0">
                          <a:ln>
                            <a:noFill/>
                          </a:ln>
                          <a:solidFill>
                            <a:schemeClr val="tx1"/>
                          </a:solidFill>
                          <a:effectLst/>
                          <a:latin typeface="標楷體" panose="03000509000000000000" pitchFamily="65" charset="-120"/>
                          <a:ea typeface="新細明體, PMingLiU" charset="0"/>
                          <a:cs typeface="標楷體" panose="03000509000000000000" pitchFamily="65" charset="-120"/>
                        </a:rPr>
                        <a:t>82.8</a:t>
                      </a:r>
                      <a:endParaRPr kumimoji="0" lang="zh-TW" altLang="zh-TW" sz="2000" b="0" i="0" u="none" strike="noStrike" cap="none" normalizeH="0" baseline="0" smtClean="0">
                        <a:ln>
                          <a:noFill/>
                        </a:ln>
                        <a:solidFill>
                          <a:schemeClr val="tx1"/>
                        </a:solidFill>
                        <a:effectLst/>
                        <a:latin typeface="Times New Roman" panose="02020603050405020304" pitchFamily="18" charset="0"/>
                        <a:ea typeface="新細明體, PMingLiU" charset="0"/>
                        <a:cs typeface="標楷體" panose="03000509000000000000" pitchFamily="65" charset="-120"/>
                      </a:endParaRPr>
                    </a:p>
                  </a:txBody>
                  <a:tcPr marL="17780" marR="177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TW" altLang="en-US"/>
                    </a:p>
                  </a:txBody>
                  <a:tcPr/>
                </a:tc>
                <a:extLst>
                  <a:ext uri="{0D108BD9-81ED-4DB2-BD59-A6C34878D82A}">
                    <a16:rowId xmlns:a16="http://schemas.microsoft.com/office/drawing/2014/main" xmlns="" val="10009"/>
                  </a:ext>
                </a:extLst>
              </a:tr>
              <a:tr h="328613">
                <a:tc>
                  <a:txBody>
                    <a:bodyPr/>
                    <a:lstStyle>
                      <a:lvl1pPr>
                        <a:spcBef>
                          <a:spcPct val="20000"/>
                        </a:spcBef>
                        <a:buClr>
                          <a:schemeClr val="accent1"/>
                        </a:buClr>
                        <a:buSzPct val="65000"/>
                        <a:buFont typeface="Wingdings" panose="05000000000000000000" pitchFamily="2" charset="2"/>
                        <a:defRPr kumimoji="1" sz="26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9pPr>
                    </a:lstStyle>
                    <a:p>
                      <a:pPr marL="0" marR="0" lvl="0" indent="0" algn="ctr" defTabSz="914400" rtl="0" eaLnBrk="1" fontAlgn="base" latinLnBrk="0" hangingPunct="1">
                        <a:lnSpc>
                          <a:spcPts val="2200"/>
                        </a:lnSpc>
                        <a:spcBef>
                          <a:spcPct val="0"/>
                        </a:spcBef>
                        <a:spcAft>
                          <a:spcPct val="0"/>
                        </a:spcAft>
                        <a:buClrTx/>
                        <a:buSzTx/>
                        <a:buFontTx/>
                        <a:buNone/>
                        <a:tabLst/>
                      </a:pPr>
                      <a:r>
                        <a:rPr kumimoji="0" lang="zh-TW" sz="2000" b="1" i="0" u="sng" strike="noStrike" cap="none" normalizeH="0" baseline="0" smtClean="0">
                          <a:ln>
                            <a:noFill/>
                          </a:ln>
                          <a:solidFill>
                            <a:schemeClr val="tx1"/>
                          </a:solidFill>
                          <a:effectLst/>
                          <a:latin typeface="Times New Roman" panose="02020603050405020304" pitchFamily="18" charset="0"/>
                          <a:ea typeface="標楷體" panose="03000509000000000000" pitchFamily="65" charset="-120"/>
                        </a:rPr>
                        <a:t>序位和</a:t>
                      </a:r>
                      <a:endParaRPr kumimoji="0" lang="zh-TW" sz="2000" b="0" i="0" u="none" strike="noStrike" cap="none" normalizeH="0" baseline="0" smtClean="0">
                        <a:ln>
                          <a:noFill/>
                        </a:ln>
                        <a:solidFill>
                          <a:schemeClr val="tx1"/>
                        </a:solidFill>
                        <a:effectLst/>
                        <a:latin typeface="Times New Roman" panose="02020603050405020304" pitchFamily="18" charset="0"/>
                        <a:ea typeface="標楷體" panose="03000509000000000000" pitchFamily="65" charset="-120"/>
                      </a:endParaRPr>
                    </a:p>
                  </a:txBody>
                  <a:tcPr marL="17780" marR="177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lvl1pPr>
                        <a:spcBef>
                          <a:spcPct val="20000"/>
                        </a:spcBef>
                        <a:buClr>
                          <a:schemeClr val="accent1"/>
                        </a:buClr>
                        <a:buSzPct val="65000"/>
                        <a:buFont typeface="Wingdings" panose="05000000000000000000" pitchFamily="2" charset="2"/>
                        <a:defRPr kumimoji="1" sz="26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9pPr>
                    </a:lstStyle>
                    <a:p>
                      <a:pPr marL="0" marR="0" lvl="0" indent="0" algn="ctr" defTabSz="914400" rtl="0" eaLnBrk="1" fontAlgn="base" latinLnBrk="0" hangingPunct="1">
                        <a:lnSpc>
                          <a:spcPts val="2200"/>
                        </a:lnSpc>
                        <a:spcBef>
                          <a:spcPct val="0"/>
                        </a:spcBef>
                        <a:spcAft>
                          <a:spcPct val="0"/>
                        </a:spcAft>
                        <a:buClrTx/>
                        <a:buSzTx/>
                        <a:buFontTx/>
                        <a:buNone/>
                        <a:tabLst/>
                      </a:pPr>
                      <a:r>
                        <a:rPr kumimoji="0" lang="en-US" altLang="zh-TW" sz="2000" b="1" i="0" u="sng" strike="noStrike" cap="none" normalizeH="0" baseline="0" smtClean="0">
                          <a:ln>
                            <a:noFill/>
                          </a:ln>
                          <a:solidFill>
                            <a:schemeClr val="tx1"/>
                          </a:solidFill>
                          <a:effectLst/>
                          <a:latin typeface="標楷體" panose="03000509000000000000" pitchFamily="65" charset="-120"/>
                          <a:ea typeface="新細明體, PMingLiU" charset="0"/>
                          <a:cs typeface="標楷體" panose="03000509000000000000" pitchFamily="65" charset="-120"/>
                        </a:rPr>
                        <a:t>9</a:t>
                      </a:r>
                      <a:endParaRPr kumimoji="0" lang="zh-TW" altLang="zh-TW" sz="2000" b="0" i="0" u="none" strike="noStrike" cap="none" normalizeH="0" baseline="0" smtClean="0">
                        <a:ln>
                          <a:noFill/>
                        </a:ln>
                        <a:solidFill>
                          <a:schemeClr val="tx1"/>
                        </a:solidFill>
                        <a:effectLst/>
                        <a:latin typeface="Times New Roman" panose="02020603050405020304" pitchFamily="18" charset="0"/>
                        <a:ea typeface="新細明體, PMingLiU" charset="0"/>
                        <a:cs typeface="標楷體" panose="03000509000000000000" pitchFamily="65" charset="-120"/>
                      </a:endParaRPr>
                    </a:p>
                  </a:txBody>
                  <a:tcPr marL="17780" marR="177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TW" altLang="en-US"/>
                    </a:p>
                  </a:txBody>
                  <a:tcPr/>
                </a:tc>
                <a:tc gridSpan="2">
                  <a:txBody>
                    <a:bodyPr/>
                    <a:lstStyle>
                      <a:lvl1pPr>
                        <a:spcBef>
                          <a:spcPct val="20000"/>
                        </a:spcBef>
                        <a:buClr>
                          <a:schemeClr val="accent1"/>
                        </a:buClr>
                        <a:buSzPct val="65000"/>
                        <a:buFont typeface="Wingdings" panose="05000000000000000000" pitchFamily="2" charset="2"/>
                        <a:defRPr kumimoji="1" sz="26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9pPr>
                    </a:lstStyle>
                    <a:p>
                      <a:pPr marL="0" marR="0" lvl="0" indent="0" algn="ctr" defTabSz="914400" rtl="0" eaLnBrk="1" fontAlgn="base" latinLnBrk="0" hangingPunct="1">
                        <a:lnSpc>
                          <a:spcPts val="2200"/>
                        </a:lnSpc>
                        <a:spcBef>
                          <a:spcPct val="0"/>
                        </a:spcBef>
                        <a:spcAft>
                          <a:spcPct val="0"/>
                        </a:spcAft>
                        <a:buClrTx/>
                        <a:buSzTx/>
                        <a:buFontTx/>
                        <a:buNone/>
                        <a:tabLst/>
                      </a:pPr>
                      <a:r>
                        <a:rPr kumimoji="0" lang="en-US" altLang="zh-TW" sz="2000" b="1" i="0" u="sng" strike="noStrike" cap="none" normalizeH="0" baseline="0" smtClean="0">
                          <a:ln>
                            <a:noFill/>
                          </a:ln>
                          <a:solidFill>
                            <a:schemeClr val="tx1"/>
                          </a:solidFill>
                          <a:effectLst/>
                          <a:latin typeface="標楷體" panose="03000509000000000000" pitchFamily="65" charset="-120"/>
                          <a:ea typeface="新細明體, PMingLiU" charset="0"/>
                          <a:cs typeface="標楷體" panose="03000509000000000000" pitchFamily="65" charset="-120"/>
                        </a:rPr>
                        <a:t>6</a:t>
                      </a:r>
                      <a:endParaRPr kumimoji="0" lang="zh-TW" altLang="zh-TW" sz="2000" b="0" i="0" u="none" strike="noStrike" cap="none" normalizeH="0" baseline="0" smtClean="0">
                        <a:ln>
                          <a:noFill/>
                        </a:ln>
                        <a:solidFill>
                          <a:schemeClr val="tx1"/>
                        </a:solidFill>
                        <a:effectLst/>
                        <a:latin typeface="Times New Roman" panose="02020603050405020304" pitchFamily="18" charset="0"/>
                        <a:ea typeface="新細明體, PMingLiU" charset="0"/>
                        <a:cs typeface="標楷體" panose="03000509000000000000" pitchFamily="65" charset="-120"/>
                      </a:endParaRPr>
                    </a:p>
                  </a:txBody>
                  <a:tcPr marL="17780" marR="177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TW" altLang="en-US"/>
                    </a:p>
                  </a:txBody>
                  <a:tcPr/>
                </a:tc>
                <a:extLst>
                  <a:ext uri="{0D108BD9-81ED-4DB2-BD59-A6C34878D82A}">
                    <a16:rowId xmlns:a16="http://schemas.microsoft.com/office/drawing/2014/main" xmlns="" val="10010"/>
                  </a:ext>
                </a:extLst>
              </a:tr>
              <a:tr h="328613">
                <a:tc>
                  <a:txBody>
                    <a:bodyPr/>
                    <a:lstStyle>
                      <a:lvl1pPr>
                        <a:spcBef>
                          <a:spcPct val="20000"/>
                        </a:spcBef>
                        <a:buClr>
                          <a:schemeClr val="accent1"/>
                        </a:buClr>
                        <a:buSzPct val="65000"/>
                        <a:buFont typeface="Wingdings" panose="05000000000000000000" pitchFamily="2" charset="2"/>
                        <a:defRPr kumimoji="1" sz="26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9pPr>
                    </a:lstStyle>
                    <a:p>
                      <a:pPr marL="0" marR="0" lvl="0" indent="0" algn="ctr" defTabSz="914400" rtl="0" eaLnBrk="1" fontAlgn="base" latinLnBrk="0" hangingPunct="1">
                        <a:lnSpc>
                          <a:spcPts val="2200"/>
                        </a:lnSpc>
                        <a:spcBef>
                          <a:spcPct val="0"/>
                        </a:spcBef>
                        <a:spcAft>
                          <a:spcPct val="0"/>
                        </a:spcAft>
                        <a:buClrTx/>
                        <a:buSzTx/>
                        <a:buFontTx/>
                        <a:buNone/>
                        <a:tabLst/>
                      </a:pPr>
                      <a:r>
                        <a:rPr kumimoji="0" lang="zh-TW" sz="2000" b="1" i="0" u="sng" strike="noStrike" cap="none" normalizeH="0" baseline="0" smtClean="0">
                          <a:ln>
                            <a:noFill/>
                          </a:ln>
                          <a:solidFill>
                            <a:schemeClr val="tx1"/>
                          </a:solidFill>
                          <a:effectLst/>
                          <a:latin typeface="Times New Roman" panose="02020603050405020304" pitchFamily="18" charset="0"/>
                          <a:ea typeface="標楷體" panose="03000509000000000000" pitchFamily="65" charset="-120"/>
                        </a:rPr>
                        <a:t>序位名次</a:t>
                      </a:r>
                      <a:endParaRPr kumimoji="0" lang="zh-TW" sz="2000" b="0" i="0" u="none" strike="noStrike" cap="none" normalizeH="0" baseline="0" smtClean="0">
                        <a:ln>
                          <a:noFill/>
                        </a:ln>
                        <a:solidFill>
                          <a:schemeClr val="tx1"/>
                        </a:solidFill>
                        <a:effectLst/>
                        <a:latin typeface="Times New Roman" panose="02020603050405020304" pitchFamily="18" charset="0"/>
                        <a:ea typeface="標楷體" panose="03000509000000000000" pitchFamily="65" charset="-120"/>
                      </a:endParaRPr>
                    </a:p>
                  </a:txBody>
                  <a:tcPr marL="17780" marR="177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lvl1pPr>
                        <a:spcBef>
                          <a:spcPct val="20000"/>
                        </a:spcBef>
                        <a:buClr>
                          <a:schemeClr val="accent1"/>
                        </a:buClr>
                        <a:buSzPct val="65000"/>
                        <a:buFont typeface="Wingdings" panose="05000000000000000000" pitchFamily="2" charset="2"/>
                        <a:defRPr kumimoji="1" sz="26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9pPr>
                    </a:lstStyle>
                    <a:p>
                      <a:pPr marL="0" marR="0" lvl="0" indent="0" algn="ctr" defTabSz="914400" rtl="0" eaLnBrk="1" fontAlgn="base" latinLnBrk="0" hangingPunct="1">
                        <a:lnSpc>
                          <a:spcPts val="2200"/>
                        </a:lnSpc>
                        <a:spcBef>
                          <a:spcPct val="0"/>
                        </a:spcBef>
                        <a:spcAft>
                          <a:spcPct val="0"/>
                        </a:spcAft>
                        <a:buClrTx/>
                        <a:buSzTx/>
                        <a:buFontTx/>
                        <a:buNone/>
                        <a:tabLst/>
                      </a:pPr>
                      <a:r>
                        <a:rPr kumimoji="0" lang="en-US" altLang="zh-TW" sz="2000" b="1" i="0" u="sng" strike="noStrike" cap="none" normalizeH="0" baseline="0" smtClean="0">
                          <a:ln>
                            <a:noFill/>
                          </a:ln>
                          <a:solidFill>
                            <a:schemeClr val="tx1"/>
                          </a:solidFill>
                          <a:effectLst/>
                          <a:latin typeface="標楷體" panose="03000509000000000000" pitchFamily="65" charset="-120"/>
                          <a:ea typeface="新細明體, PMingLiU" charset="0"/>
                          <a:cs typeface="標楷體" panose="03000509000000000000" pitchFamily="65" charset="-120"/>
                        </a:rPr>
                        <a:t>2</a:t>
                      </a:r>
                      <a:endParaRPr kumimoji="0" lang="zh-TW" altLang="zh-TW" sz="2000" b="0" i="0" u="none" strike="noStrike" cap="none" normalizeH="0" baseline="0" smtClean="0">
                        <a:ln>
                          <a:noFill/>
                        </a:ln>
                        <a:solidFill>
                          <a:schemeClr val="tx1"/>
                        </a:solidFill>
                        <a:effectLst/>
                        <a:latin typeface="Times New Roman" panose="02020603050405020304" pitchFamily="18" charset="0"/>
                        <a:ea typeface="新細明體, PMingLiU" charset="0"/>
                        <a:cs typeface="標楷體" panose="03000509000000000000" pitchFamily="65" charset="-120"/>
                      </a:endParaRPr>
                    </a:p>
                  </a:txBody>
                  <a:tcPr marL="17780" marR="177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TW" altLang="en-US"/>
                    </a:p>
                  </a:txBody>
                  <a:tcPr/>
                </a:tc>
                <a:tc gridSpan="2">
                  <a:txBody>
                    <a:bodyPr/>
                    <a:lstStyle>
                      <a:lvl1pPr>
                        <a:spcBef>
                          <a:spcPct val="20000"/>
                        </a:spcBef>
                        <a:buClr>
                          <a:schemeClr val="accent1"/>
                        </a:buClr>
                        <a:buSzPct val="65000"/>
                        <a:buFont typeface="Wingdings" panose="05000000000000000000" pitchFamily="2" charset="2"/>
                        <a:defRPr kumimoji="1" sz="26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9pPr>
                    </a:lstStyle>
                    <a:p>
                      <a:pPr marL="0" marR="0" lvl="0" indent="0" algn="ctr" defTabSz="914400" rtl="0" eaLnBrk="1" fontAlgn="base" latinLnBrk="0" hangingPunct="1">
                        <a:lnSpc>
                          <a:spcPts val="2200"/>
                        </a:lnSpc>
                        <a:spcBef>
                          <a:spcPct val="0"/>
                        </a:spcBef>
                        <a:spcAft>
                          <a:spcPct val="0"/>
                        </a:spcAft>
                        <a:buClrTx/>
                        <a:buSzTx/>
                        <a:buFontTx/>
                        <a:buNone/>
                        <a:tabLst/>
                      </a:pPr>
                      <a:r>
                        <a:rPr kumimoji="0" lang="en-US" altLang="zh-TW" sz="2000" b="1" i="0" u="sng" strike="noStrike" cap="none" normalizeH="0" baseline="0" smtClean="0">
                          <a:ln>
                            <a:noFill/>
                          </a:ln>
                          <a:solidFill>
                            <a:schemeClr val="tx1"/>
                          </a:solidFill>
                          <a:effectLst/>
                          <a:latin typeface="標楷體" panose="03000509000000000000" pitchFamily="65" charset="-120"/>
                          <a:ea typeface="新細明體, PMingLiU" charset="0"/>
                          <a:cs typeface="標楷體" panose="03000509000000000000" pitchFamily="65" charset="-120"/>
                        </a:rPr>
                        <a:t>1</a:t>
                      </a:r>
                      <a:endParaRPr kumimoji="0" lang="zh-TW" altLang="zh-TW" sz="2000" b="0" i="0" u="none" strike="noStrike" cap="none" normalizeH="0" baseline="0" smtClean="0">
                        <a:ln>
                          <a:noFill/>
                        </a:ln>
                        <a:solidFill>
                          <a:schemeClr val="tx1"/>
                        </a:solidFill>
                        <a:effectLst/>
                        <a:latin typeface="Times New Roman" panose="02020603050405020304" pitchFamily="18" charset="0"/>
                        <a:ea typeface="新細明體, PMingLiU" charset="0"/>
                        <a:cs typeface="標楷體" panose="03000509000000000000" pitchFamily="65" charset="-120"/>
                      </a:endParaRPr>
                    </a:p>
                  </a:txBody>
                  <a:tcPr marL="17780" marR="177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TW" altLang="en-US"/>
                    </a:p>
                  </a:txBody>
                  <a:tcPr/>
                </a:tc>
                <a:extLst>
                  <a:ext uri="{0D108BD9-81ED-4DB2-BD59-A6C34878D82A}">
                    <a16:rowId xmlns:a16="http://schemas.microsoft.com/office/drawing/2014/main" xmlns="" val="10011"/>
                  </a:ext>
                </a:extLst>
              </a:tr>
            </a:tbl>
          </a:graphicData>
        </a:graphic>
      </p:graphicFrame>
      <p:sp>
        <p:nvSpPr>
          <p:cNvPr id="3" name="投影片編號版面配置區 2"/>
          <p:cNvSpPr>
            <a:spLocks noGrp="1"/>
          </p:cNvSpPr>
          <p:nvPr>
            <p:ph type="sldNum" sz="quarter" idx="12"/>
          </p:nvPr>
        </p:nvSpPr>
        <p:spPr/>
        <p:txBody>
          <a:bodyPr/>
          <a:lstStyle/>
          <a:p>
            <a:fld id="{1118FB7C-3051-423D-B140-B22D31D849CF}" type="slidenum">
              <a:rPr lang="zh-TW" altLang="en-US" smtClean="0"/>
              <a:pPr/>
              <a:t>264</a:t>
            </a:fld>
            <a:endParaRPr lang="zh-TW" altLang="en-US"/>
          </a:p>
        </p:txBody>
      </p:sp>
    </p:spTree>
    <p:extLst>
      <p:ext uri="{BB962C8B-B14F-4D97-AF65-F5344CB8AC3E}">
        <p14:creationId xmlns:p14="http://schemas.microsoft.com/office/powerpoint/2010/main" val="1784498641"/>
      </p:ext>
    </p:extLst>
  </p:cSld>
  <p:clrMapOvr>
    <a:masterClrMapping/>
  </p:clrMapOvr>
  <p:timing>
    <p:tnLst>
      <p:par>
        <p:cTn id="1" dur="indefinite" restart="never" nodeType="tmRoot"/>
      </p:par>
    </p:tnLst>
  </p:timing>
</p:sld>
</file>

<file path=ppt/slides/slide2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a:xfrm>
            <a:off x="468313" y="260350"/>
            <a:ext cx="8424862" cy="638175"/>
          </a:xfrm>
        </p:spPr>
        <p:txBody>
          <a:bodyPr>
            <a:normAutofit fontScale="90000"/>
          </a:bodyPr>
          <a:lstStyle/>
          <a:p>
            <a:pPr algn="ctr">
              <a:defRPr/>
            </a:pPr>
            <a:r>
              <a:rPr lang="zh-TW" altLang="en-US" sz="4000" b="1" dirty="0" smtClean="0">
                <a:solidFill>
                  <a:srgbClr val="FF0000"/>
                </a:solidFill>
              </a:rPr>
              <a:t>議題</a:t>
            </a:r>
            <a:r>
              <a:rPr lang="en-US" altLang="zh-TW" sz="4000" b="1" dirty="0" smtClean="0">
                <a:solidFill>
                  <a:srgbClr val="FF0000"/>
                </a:solidFill>
              </a:rPr>
              <a:t>-</a:t>
            </a:r>
            <a:r>
              <a:rPr lang="zh-TW" altLang="en-US" sz="4000" b="1" dirty="0" smtClean="0">
                <a:solidFill>
                  <a:srgbClr val="FF0000"/>
                </a:solidFill>
              </a:rPr>
              <a:t>明顯差異類型</a:t>
            </a:r>
            <a:r>
              <a:rPr lang="en-US" altLang="zh-TW" sz="4000" b="1" dirty="0" smtClean="0">
                <a:solidFill>
                  <a:srgbClr val="FF0000"/>
                </a:solidFill>
                <a:latin typeface="+mn-ea"/>
                <a:ea typeface="+mn-ea"/>
              </a:rPr>
              <a:t>2</a:t>
            </a:r>
            <a:r>
              <a:rPr lang="zh-TW" altLang="en-US" sz="4000" b="1" dirty="0" smtClean="0">
                <a:solidFill>
                  <a:srgbClr val="FF0000"/>
                </a:solidFill>
                <a:latin typeface="+mn-ea"/>
                <a:ea typeface="+mn-ea"/>
              </a:rPr>
              <a:t>  </a:t>
            </a:r>
            <a:r>
              <a:rPr lang="en-US" altLang="zh-TW" sz="4000" b="1" dirty="0">
                <a:solidFill>
                  <a:srgbClr val="FF0000"/>
                </a:solidFill>
                <a:latin typeface="+mn-ea"/>
                <a:ea typeface="+mn-ea"/>
              </a:rPr>
              <a:t>(</a:t>
            </a:r>
            <a:r>
              <a:rPr lang="zh-TW" altLang="en-US" sz="4000" b="1" dirty="0">
                <a:solidFill>
                  <a:srgbClr val="FF0000"/>
                </a:solidFill>
                <a:latin typeface="+mn-ea"/>
                <a:ea typeface="+mn-ea"/>
              </a:rPr>
              <a:t>序位法</a:t>
            </a:r>
            <a:r>
              <a:rPr lang="en-US" altLang="zh-TW" sz="4000" b="1" dirty="0">
                <a:solidFill>
                  <a:srgbClr val="FF0000"/>
                </a:solidFill>
                <a:latin typeface="+mn-ea"/>
                <a:ea typeface="+mn-ea"/>
              </a:rPr>
              <a:t>)</a:t>
            </a:r>
            <a:endParaRPr lang="zh-TW" altLang="en-US" sz="4000" b="1" dirty="0" smtClean="0">
              <a:solidFill>
                <a:srgbClr val="FF0000"/>
              </a:solidFill>
              <a:latin typeface="+mn-ea"/>
              <a:ea typeface="+mn-ea"/>
            </a:endParaRPr>
          </a:p>
        </p:txBody>
      </p:sp>
      <p:sp>
        <p:nvSpPr>
          <p:cNvPr id="106499" name="Rectangle 3"/>
          <p:cNvSpPr>
            <a:spLocks noGrp="1" noChangeArrowheads="1"/>
          </p:cNvSpPr>
          <p:nvPr>
            <p:ph type="body" idx="1"/>
          </p:nvPr>
        </p:nvSpPr>
        <p:spPr>
          <a:xfrm>
            <a:off x="396875" y="836613"/>
            <a:ext cx="8496300" cy="1223962"/>
          </a:xfrm>
        </p:spPr>
        <p:txBody>
          <a:bodyPr/>
          <a:lstStyle/>
          <a:p>
            <a:pPr>
              <a:defRPr/>
            </a:pPr>
            <a:r>
              <a:rPr lang="en-US" altLang="zh-TW" sz="2400" b="1" dirty="0" smtClean="0">
                <a:latin typeface="+mj-ea"/>
                <a:ea typeface="+mj-ea"/>
              </a:rPr>
              <a:t>2</a:t>
            </a:r>
            <a:r>
              <a:rPr lang="zh-TW" altLang="zh-TW" sz="2400" b="1" dirty="0" smtClean="0">
                <a:latin typeface="+mj-ea"/>
                <a:ea typeface="+mj-ea"/>
              </a:rPr>
              <a:t>、第</a:t>
            </a:r>
            <a:r>
              <a:rPr lang="en-US" altLang="zh-TW" sz="2400" b="1" dirty="0" smtClean="0">
                <a:latin typeface="+mj-ea"/>
                <a:ea typeface="+mj-ea"/>
              </a:rPr>
              <a:t>2</a:t>
            </a:r>
            <a:r>
              <a:rPr lang="zh-TW" altLang="zh-TW" sz="2400" b="1" dirty="0" smtClean="0">
                <a:latin typeface="+mj-ea"/>
                <a:ea typeface="+mj-ea"/>
              </a:rPr>
              <a:t>類型：</a:t>
            </a:r>
            <a:r>
              <a:rPr lang="en-US" altLang="zh-TW" sz="2400" b="1" dirty="0" smtClean="0">
                <a:latin typeface="+mj-ea"/>
                <a:ea typeface="+mj-ea"/>
              </a:rPr>
              <a:t>3</a:t>
            </a:r>
            <a:r>
              <a:rPr lang="zh-TW" altLang="zh-TW" sz="2400" b="1" dirty="0" smtClean="0">
                <a:latin typeface="+mj-ea"/>
                <a:ea typeface="+mj-ea"/>
              </a:rPr>
              <a:t>家（含）以上廠商參與評選，同一廠商，有委員</a:t>
            </a:r>
            <a:r>
              <a:rPr lang="zh-TW" altLang="zh-TW" sz="2400" b="1" dirty="0" smtClean="0">
                <a:solidFill>
                  <a:srgbClr val="0000FF"/>
                </a:solidFill>
                <a:latin typeface="+mj-ea"/>
                <a:ea typeface="+mj-ea"/>
              </a:rPr>
              <a:t>評定其序位為最優，同時亦有委員評定其序位為最差</a:t>
            </a:r>
            <a:r>
              <a:rPr lang="zh-TW" altLang="en-US" sz="2400" b="1" dirty="0" smtClean="0">
                <a:latin typeface="+mj-ea"/>
                <a:ea typeface="+mj-ea"/>
              </a:rPr>
              <a:t>。</a:t>
            </a:r>
            <a:r>
              <a:rPr lang="en-US" altLang="zh-TW" sz="2400" b="1" dirty="0" smtClean="0">
                <a:latin typeface="+mj-ea"/>
                <a:ea typeface="+mj-ea"/>
              </a:rPr>
              <a:t>(</a:t>
            </a:r>
            <a:r>
              <a:rPr lang="zh-TW" altLang="en-US" sz="2400" b="1" dirty="0" smtClean="0">
                <a:latin typeface="+mj-ea"/>
                <a:ea typeface="+mj-ea"/>
              </a:rPr>
              <a:t>最有利標作業手冊肆五</a:t>
            </a:r>
            <a:r>
              <a:rPr lang="en-US" altLang="zh-TW" sz="2400" b="1" dirty="0" smtClean="0">
                <a:latin typeface="+mj-ea"/>
                <a:ea typeface="+mj-ea"/>
              </a:rPr>
              <a:t>(</a:t>
            </a:r>
            <a:r>
              <a:rPr lang="zh-TW" altLang="en-US" sz="2400" b="1" dirty="0" smtClean="0">
                <a:latin typeface="+mj-ea"/>
                <a:ea typeface="+mj-ea"/>
              </a:rPr>
              <a:t>十三</a:t>
            </a:r>
            <a:r>
              <a:rPr lang="en-US" altLang="zh-TW" sz="2400" b="1" dirty="0" smtClean="0">
                <a:latin typeface="+mj-ea"/>
                <a:ea typeface="+mj-ea"/>
              </a:rPr>
              <a:t>) 2)</a:t>
            </a:r>
            <a:endParaRPr lang="zh-TW" altLang="zh-TW" sz="2400" b="1" dirty="0" smtClean="0">
              <a:latin typeface="+mj-ea"/>
              <a:ea typeface="+mj-ea"/>
            </a:endParaRPr>
          </a:p>
        </p:txBody>
      </p:sp>
      <p:graphicFrame>
        <p:nvGraphicFramePr>
          <p:cNvPr id="2" name="表格 1"/>
          <p:cNvGraphicFramePr>
            <a:graphicFrameLocks noGrp="1"/>
          </p:cNvGraphicFramePr>
          <p:nvPr/>
        </p:nvGraphicFramePr>
        <p:xfrm>
          <a:off x="457200" y="2060575"/>
          <a:ext cx="8207375" cy="4470404"/>
        </p:xfrm>
        <a:graphic>
          <a:graphicData uri="http://schemas.openxmlformats.org/drawingml/2006/table">
            <a:tbl>
              <a:tblPr/>
              <a:tblGrid>
                <a:gridCol w="1419225">
                  <a:extLst>
                    <a:ext uri="{9D8B030D-6E8A-4147-A177-3AD203B41FA5}">
                      <a16:colId xmlns:a16="http://schemas.microsoft.com/office/drawing/2014/main" xmlns="" val="20000"/>
                    </a:ext>
                  </a:extLst>
                </a:gridCol>
                <a:gridCol w="1103313">
                  <a:extLst>
                    <a:ext uri="{9D8B030D-6E8A-4147-A177-3AD203B41FA5}">
                      <a16:colId xmlns:a16="http://schemas.microsoft.com/office/drawing/2014/main" xmlns="" val="20001"/>
                    </a:ext>
                  </a:extLst>
                </a:gridCol>
                <a:gridCol w="1262062">
                  <a:extLst>
                    <a:ext uri="{9D8B030D-6E8A-4147-A177-3AD203B41FA5}">
                      <a16:colId xmlns:a16="http://schemas.microsoft.com/office/drawing/2014/main" xmlns="" val="20002"/>
                    </a:ext>
                  </a:extLst>
                </a:gridCol>
                <a:gridCol w="1260475">
                  <a:extLst>
                    <a:ext uri="{9D8B030D-6E8A-4147-A177-3AD203B41FA5}">
                      <a16:colId xmlns:a16="http://schemas.microsoft.com/office/drawing/2014/main" xmlns="" val="20003"/>
                    </a:ext>
                  </a:extLst>
                </a:gridCol>
                <a:gridCol w="1104900">
                  <a:extLst>
                    <a:ext uri="{9D8B030D-6E8A-4147-A177-3AD203B41FA5}">
                      <a16:colId xmlns:a16="http://schemas.microsoft.com/office/drawing/2014/main" xmlns="" val="20004"/>
                    </a:ext>
                  </a:extLst>
                </a:gridCol>
                <a:gridCol w="1103313">
                  <a:extLst>
                    <a:ext uri="{9D8B030D-6E8A-4147-A177-3AD203B41FA5}">
                      <a16:colId xmlns:a16="http://schemas.microsoft.com/office/drawing/2014/main" xmlns="" val="20005"/>
                    </a:ext>
                  </a:extLst>
                </a:gridCol>
                <a:gridCol w="954087">
                  <a:extLst>
                    <a:ext uri="{9D8B030D-6E8A-4147-A177-3AD203B41FA5}">
                      <a16:colId xmlns:a16="http://schemas.microsoft.com/office/drawing/2014/main" xmlns="" val="20006"/>
                    </a:ext>
                  </a:extLst>
                </a:gridCol>
              </a:tblGrid>
              <a:tr h="369888">
                <a:tc>
                  <a:txBody>
                    <a:bodyPr/>
                    <a:lstStyle>
                      <a:lvl1pPr>
                        <a:spcBef>
                          <a:spcPct val="20000"/>
                        </a:spcBef>
                        <a:buClr>
                          <a:schemeClr val="accent1"/>
                        </a:buClr>
                        <a:buSzPct val="65000"/>
                        <a:buFont typeface="Wingdings" panose="05000000000000000000" pitchFamily="2" charset="2"/>
                        <a:defRPr kumimoji="1" sz="26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9pPr>
                    </a:lstStyle>
                    <a:p>
                      <a:pPr marL="0" marR="0" lvl="0" indent="0" algn="ctr" defTabSz="914400" rtl="0" eaLnBrk="1" fontAlgn="base" latinLnBrk="0" hangingPunct="1">
                        <a:lnSpc>
                          <a:spcPts val="1800"/>
                        </a:lnSpc>
                        <a:spcBef>
                          <a:spcPct val="0"/>
                        </a:spcBef>
                        <a:spcAft>
                          <a:spcPct val="0"/>
                        </a:spcAft>
                        <a:buClrTx/>
                        <a:buSzTx/>
                        <a:buFontTx/>
                        <a:buNone/>
                        <a:tabLst/>
                      </a:pPr>
                      <a:r>
                        <a:rPr kumimoji="0" lang="zh-TW" sz="2000" b="1" i="0" u="sng" strike="noStrike" cap="none" normalizeH="0" baseline="0" dirty="0" smtClean="0">
                          <a:ln>
                            <a:noFill/>
                          </a:ln>
                          <a:solidFill>
                            <a:schemeClr val="tx1"/>
                          </a:solidFill>
                          <a:effectLst/>
                          <a:latin typeface="Times New Roman" panose="02020603050405020304" pitchFamily="18" charset="0"/>
                          <a:ea typeface="標楷體" panose="03000509000000000000" pitchFamily="65" charset="-120"/>
                        </a:rPr>
                        <a:t>廠商編號</a:t>
                      </a:r>
                      <a:endParaRPr kumimoji="0" lang="zh-TW" sz="2000" b="0" i="0" u="none" strike="noStrike" cap="none" normalizeH="0" baseline="0" dirty="0" smtClean="0">
                        <a:ln>
                          <a:noFill/>
                        </a:ln>
                        <a:solidFill>
                          <a:schemeClr val="tx1"/>
                        </a:solidFill>
                        <a:effectLst/>
                        <a:latin typeface="Times New Roman" panose="02020603050405020304" pitchFamily="18" charset="0"/>
                        <a:ea typeface="標楷體" panose="03000509000000000000" pitchFamily="65" charset="-120"/>
                      </a:endParaRPr>
                    </a:p>
                  </a:txBody>
                  <a:tcPr marL="17780" marR="177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lvl1pPr>
                        <a:spcBef>
                          <a:spcPct val="20000"/>
                        </a:spcBef>
                        <a:buClr>
                          <a:schemeClr val="accent1"/>
                        </a:buClr>
                        <a:buSzPct val="65000"/>
                        <a:buFont typeface="Wingdings" panose="05000000000000000000" pitchFamily="2" charset="2"/>
                        <a:defRPr kumimoji="1" sz="26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9pPr>
                    </a:lstStyle>
                    <a:p>
                      <a:pPr marL="0" marR="0" lvl="0" indent="0" algn="ctr" defTabSz="914400" rtl="0" eaLnBrk="1" fontAlgn="base" latinLnBrk="0" hangingPunct="1">
                        <a:lnSpc>
                          <a:spcPts val="1800"/>
                        </a:lnSpc>
                        <a:spcBef>
                          <a:spcPct val="0"/>
                        </a:spcBef>
                        <a:spcAft>
                          <a:spcPct val="0"/>
                        </a:spcAft>
                        <a:buClrTx/>
                        <a:buSzTx/>
                        <a:buFontTx/>
                        <a:buNone/>
                        <a:tabLst/>
                      </a:pPr>
                      <a:r>
                        <a:rPr kumimoji="0" lang="zh-TW" sz="2000" b="1" i="0" u="sng" strike="noStrike" cap="none" normalizeH="0" baseline="0" smtClean="0">
                          <a:ln>
                            <a:noFill/>
                          </a:ln>
                          <a:solidFill>
                            <a:srgbClr val="FF0000"/>
                          </a:solidFill>
                          <a:effectLst/>
                          <a:latin typeface="Times New Roman" panose="02020603050405020304" pitchFamily="18" charset="0"/>
                          <a:ea typeface="標楷體" panose="03000509000000000000" pitchFamily="65" charset="-120"/>
                        </a:rPr>
                        <a:t>甲</a:t>
                      </a:r>
                      <a:endParaRPr kumimoji="0" lang="zh-TW" sz="2000" b="0" i="0" u="none" strike="noStrike" cap="none" normalizeH="0" baseline="0" smtClean="0">
                        <a:ln>
                          <a:noFill/>
                        </a:ln>
                        <a:solidFill>
                          <a:srgbClr val="FF0000"/>
                        </a:solidFill>
                        <a:effectLst/>
                        <a:latin typeface="Times New Roman" panose="02020603050405020304" pitchFamily="18" charset="0"/>
                        <a:ea typeface="標楷體" panose="03000509000000000000" pitchFamily="65" charset="-120"/>
                      </a:endParaRPr>
                    </a:p>
                  </a:txBody>
                  <a:tcPr marL="17780" marR="177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TW" altLang="en-US"/>
                    </a:p>
                  </a:txBody>
                  <a:tcPr/>
                </a:tc>
                <a:tc gridSpan="2">
                  <a:txBody>
                    <a:bodyPr/>
                    <a:lstStyle>
                      <a:lvl1pPr>
                        <a:spcBef>
                          <a:spcPct val="20000"/>
                        </a:spcBef>
                        <a:buClr>
                          <a:schemeClr val="accent1"/>
                        </a:buClr>
                        <a:buSzPct val="65000"/>
                        <a:buFont typeface="Wingdings" panose="05000000000000000000" pitchFamily="2" charset="2"/>
                        <a:defRPr kumimoji="1" sz="26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9pPr>
                    </a:lstStyle>
                    <a:p>
                      <a:pPr marL="0" marR="0" lvl="0" indent="0" algn="ctr" defTabSz="914400" rtl="0" eaLnBrk="1" fontAlgn="base" latinLnBrk="0" hangingPunct="1">
                        <a:lnSpc>
                          <a:spcPts val="1800"/>
                        </a:lnSpc>
                        <a:spcBef>
                          <a:spcPct val="0"/>
                        </a:spcBef>
                        <a:spcAft>
                          <a:spcPct val="0"/>
                        </a:spcAft>
                        <a:buClrTx/>
                        <a:buSzTx/>
                        <a:buFontTx/>
                        <a:buNone/>
                        <a:tabLst/>
                      </a:pPr>
                      <a:r>
                        <a:rPr kumimoji="0" lang="zh-TW" sz="2000" b="1" i="0" u="sng" strike="noStrike" cap="none" normalizeH="0" baseline="0" dirty="0" smtClean="0">
                          <a:ln>
                            <a:noFill/>
                          </a:ln>
                          <a:solidFill>
                            <a:schemeClr val="tx1"/>
                          </a:solidFill>
                          <a:effectLst/>
                          <a:latin typeface="Times New Roman" panose="02020603050405020304" pitchFamily="18" charset="0"/>
                          <a:ea typeface="標楷體" panose="03000509000000000000" pitchFamily="65" charset="-120"/>
                        </a:rPr>
                        <a:t>乙</a:t>
                      </a:r>
                      <a:endParaRPr kumimoji="0" lang="zh-TW" sz="2000" b="0" i="0" u="none" strike="noStrike" cap="none" normalizeH="0" baseline="0" dirty="0" smtClean="0">
                        <a:ln>
                          <a:noFill/>
                        </a:ln>
                        <a:solidFill>
                          <a:schemeClr val="tx1"/>
                        </a:solidFill>
                        <a:effectLst/>
                        <a:latin typeface="Times New Roman" panose="02020603050405020304" pitchFamily="18" charset="0"/>
                        <a:ea typeface="標楷體" panose="03000509000000000000" pitchFamily="65" charset="-120"/>
                      </a:endParaRPr>
                    </a:p>
                  </a:txBody>
                  <a:tcPr marL="17780" marR="177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TW" altLang="en-US"/>
                    </a:p>
                  </a:txBody>
                  <a:tcPr/>
                </a:tc>
                <a:tc gridSpan="2">
                  <a:txBody>
                    <a:bodyPr/>
                    <a:lstStyle>
                      <a:lvl1pPr>
                        <a:spcBef>
                          <a:spcPct val="20000"/>
                        </a:spcBef>
                        <a:buClr>
                          <a:schemeClr val="accent1"/>
                        </a:buClr>
                        <a:buSzPct val="65000"/>
                        <a:buFont typeface="Wingdings" panose="05000000000000000000" pitchFamily="2" charset="2"/>
                        <a:defRPr kumimoji="1" sz="26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9pPr>
                    </a:lstStyle>
                    <a:p>
                      <a:pPr marL="0" marR="0" lvl="0" indent="0" algn="ctr" defTabSz="914400" rtl="0" eaLnBrk="1" fontAlgn="base" latinLnBrk="0" hangingPunct="1">
                        <a:lnSpc>
                          <a:spcPts val="1800"/>
                        </a:lnSpc>
                        <a:spcBef>
                          <a:spcPct val="0"/>
                        </a:spcBef>
                        <a:spcAft>
                          <a:spcPct val="0"/>
                        </a:spcAft>
                        <a:buClrTx/>
                        <a:buSzTx/>
                        <a:buFontTx/>
                        <a:buNone/>
                        <a:tabLst/>
                      </a:pPr>
                      <a:r>
                        <a:rPr kumimoji="0" lang="zh-TW" sz="2000" b="1" i="0" u="sng" strike="noStrike" cap="none" normalizeH="0" baseline="0" smtClean="0">
                          <a:ln>
                            <a:noFill/>
                          </a:ln>
                          <a:solidFill>
                            <a:schemeClr val="tx1"/>
                          </a:solidFill>
                          <a:effectLst/>
                          <a:latin typeface="Times New Roman" panose="02020603050405020304" pitchFamily="18" charset="0"/>
                          <a:ea typeface="標楷體" panose="03000509000000000000" pitchFamily="65" charset="-120"/>
                        </a:rPr>
                        <a:t>丙</a:t>
                      </a:r>
                      <a:endParaRPr kumimoji="0" lang="zh-TW" sz="2000" b="0" i="0" u="none" strike="noStrike" cap="none" normalizeH="0" baseline="0" smtClean="0">
                        <a:ln>
                          <a:noFill/>
                        </a:ln>
                        <a:solidFill>
                          <a:schemeClr val="tx1"/>
                        </a:solidFill>
                        <a:effectLst/>
                        <a:latin typeface="Times New Roman" panose="02020603050405020304" pitchFamily="18" charset="0"/>
                        <a:ea typeface="標楷體" panose="03000509000000000000" pitchFamily="65" charset="-120"/>
                      </a:endParaRPr>
                    </a:p>
                  </a:txBody>
                  <a:tcPr marL="17780" marR="177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TW" altLang="en-US"/>
                    </a:p>
                  </a:txBody>
                  <a:tcPr/>
                </a:tc>
                <a:extLst>
                  <a:ext uri="{0D108BD9-81ED-4DB2-BD59-A6C34878D82A}">
                    <a16:rowId xmlns:a16="http://schemas.microsoft.com/office/drawing/2014/main" xmlns="" val="10000"/>
                  </a:ext>
                </a:extLst>
              </a:tr>
              <a:tr h="323850">
                <a:tc rowSpan="2">
                  <a:txBody>
                    <a:bodyPr/>
                    <a:lstStyle>
                      <a:lvl1pPr>
                        <a:spcBef>
                          <a:spcPct val="20000"/>
                        </a:spcBef>
                        <a:buClr>
                          <a:schemeClr val="accent1"/>
                        </a:buClr>
                        <a:buSzPct val="65000"/>
                        <a:buFont typeface="Wingdings" panose="05000000000000000000" pitchFamily="2" charset="2"/>
                        <a:defRPr kumimoji="1" sz="26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9pPr>
                    </a:lstStyle>
                    <a:p>
                      <a:pPr marL="0" marR="0" lvl="0" indent="0" algn="r" defTabSz="914400" rtl="0" eaLnBrk="1" fontAlgn="base" latinLnBrk="0" hangingPunct="1">
                        <a:lnSpc>
                          <a:spcPts val="1800"/>
                        </a:lnSpc>
                        <a:spcBef>
                          <a:spcPct val="0"/>
                        </a:spcBef>
                        <a:spcAft>
                          <a:spcPct val="0"/>
                        </a:spcAft>
                        <a:buClrTx/>
                        <a:buSzTx/>
                        <a:buFontTx/>
                        <a:buNone/>
                        <a:tabLst/>
                      </a:pPr>
                      <a:r>
                        <a:rPr kumimoji="0" lang="zh-TW" sz="2000" b="1" i="0" u="sng" strike="noStrike" cap="none" normalizeH="0" baseline="0" smtClean="0">
                          <a:ln>
                            <a:noFill/>
                          </a:ln>
                          <a:solidFill>
                            <a:schemeClr val="tx1"/>
                          </a:solidFill>
                          <a:effectLst/>
                          <a:latin typeface="Times New Roman" panose="02020603050405020304" pitchFamily="18" charset="0"/>
                          <a:ea typeface="標楷體" panose="03000509000000000000" pitchFamily="65" charset="-120"/>
                        </a:rPr>
                        <a:t>廠商名稱</a:t>
                      </a:r>
                      <a:endParaRPr kumimoji="0" lang="zh-TW" sz="2000" b="0" i="0" u="none" strike="noStrike" cap="none" normalizeH="0" baseline="0" smtClean="0">
                        <a:ln>
                          <a:noFill/>
                        </a:ln>
                        <a:solidFill>
                          <a:schemeClr val="tx1"/>
                        </a:solidFill>
                        <a:effectLst/>
                        <a:latin typeface="Times New Roman" panose="02020603050405020304" pitchFamily="18" charset="0"/>
                        <a:ea typeface="標楷體" panose="03000509000000000000" pitchFamily="65" charset="-120"/>
                      </a:endParaRPr>
                    </a:p>
                    <a:p>
                      <a:pPr marL="0" marR="0" lvl="0" indent="0" algn="l" defTabSz="914400" rtl="0" eaLnBrk="1" fontAlgn="base" latinLnBrk="0" hangingPunct="1">
                        <a:lnSpc>
                          <a:spcPts val="1800"/>
                        </a:lnSpc>
                        <a:spcBef>
                          <a:spcPct val="0"/>
                        </a:spcBef>
                        <a:spcAft>
                          <a:spcPct val="0"/>
                        </a:spcAft>
                        <a:buClrTx/>
                        <a:buSzTx/>
                        <a:buFontTx/>
                        <a:buNone/>
                        <a:tabLst/>
                      </a:pPr>
                      <a:endParaRPr kumimoji="0" lang="en-US" altLang="zh-TW" sz="2000" b="1" i="0" u="sng" strike="noStrike" cap="none" normalizeH="0" baseline="0" smtClean="0">
                        <a:ln>
                          <a:noFill/>
                        </a:ln>
                        <a:solidFill>
                          <a:schemeClr val="tx1"/>
                        </a:solidFill>
                        <a:effectLst/>
                        <a:latin typeface="Times New Roman" panose="02020603050405020304" pitchFamily="18" charset="0"/>
                        <a:ea typeface="標楷體" panose="03000509000000000000" pitchFamily="65" charset="-120"/>
                      </a:endParaRPr>
                    </a:p>
                    <a:p>
                      <a:pPr marL="0" marR="0" lvl="0" indent="0" algn="l" defTabSz="914400" rtl="0" eaLnBrk="1" fontAlgn="base" latinLnBrk="0" hangingPunct="1">
                        <a:lnSpc>
                          <a:spcPts val="1800"/>
                        </a:lnSpc>
                        <a:spcBef>
                          <a:spcPct val="0"/>
                        </a:spcBef>
                        <a:spcAft>
                          <a:spcPct val="0"/>
                        </a:spcAft>
                        <a:buClrTx/>
                        <a:buSzTx/>
                        <a:buFontTx/>
                        <a:buNone/>
                        <a:tabLst/>
                      </a:pPr>
                      <a:r>
                        <a:rPr kumimoji="0" lang="zh-TW" sz="2000" b="1" i="0" u="sng" strike="noStrike" cap="none" normalizeH="0" baseline="0" smtClean="0">
                          <a:ln>
                            <a:noFill/>
                          </a:ln>
                          <a:solidFill>
                            <a:schemeClr val="tx1"/>
                          </a:solidFill>
                          <a:effectLst/>
                          <a:latin typeface="Times New Roman" panose="02020603050405020304" pitchFamily="18" charset="0"/>
                          <a:ea typeface="標楷體" panose="03000509000000000000" pitchFamily="65" charset="-120"/>
                        </a:rPr>
                        <a:t>評選委員</a:t>
                      </a:r>
                      <a:endParaRPr kumimoji="0" lang="zh-TW" sz="2000" b="0" i="0" u="none" strike="noStrike" cap="none" normalizeH="0" baseline="0" smtClean="0">
                        <a:ln>
                          <a:noFill/>
                        </a:ln>
                        <a:solidFill>
                          <a:schemeClr val="tx1"/>
                        </a:solidFill>
                        <a:effectLst/>
                        <a:latin typeface="Times New Roman" panose="02020603050405020304" pitchFamily="18" charset="0"/>
                        <a:ea typeface="標楷體" panose="03000509000000000000" pitchFamily="65" charset="-120"/>
                      </a:endParaRPr>
                    </a:p>
                  </a:txBody>
                  <a:tcPr marL="17780" marR="177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lvl1pPr>
                        <a:spcBef>
                          <a:spcPct val="20000"/>
                        </a:spcBef>
                        <a:buClr>
                          <a:schemeClr val="accent1"/>
                        </a:buClr>
                        <a:buSzPct val="65000"/>
                        <a:buFont typeface="Wingdings" panose="05000000000000000000" pitchFamily="2" charset="2"/>
                        <a:defRPr kumimoji="1" sz="26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9pPr>
                    </a:lstStyle>
                    <a:p>
                      <a:pPr marL="0" marR="0" lvl="0" indent="0" algn="ctr" defTabSz="914400" rtl="0" eaLnBrk="1" fontAlgn="base" latinLnBrk="0" hangingPunct="1">
                        <a:lnSpc>
                          <a:spcPts val="1800"/>
                        </a:lnSpc>
                        <a:spcBef>
                          <a:spcPct val="0"/>
                        </a:spcBef>
                        <a:spcAft>
                          <a:spcPct val="0"/>
                        </a:spcAft>
                        <a:buClrTx/>
                        <a:buSzTx/>
                        <a:buFontTx/>
                        <a:buNone/>
                        <a:tabLst/>
                      </a:pPr>
                      <a:r>
                        <a:rPr kumimoji="0" lang="en-US" altLang="zh-TW" sz="2000" b="1" i="0" u="sng" strike="noStrike" cap="none" normalizeH="0" baseline="0" smtClean="0">
                          <a:ln>
                            <a:noFill/>
                          </a:ln>
                          <a:solidFill>
                            <a:schemeClr val="tx1"/>
                          </a:solidFill>
                          <a:effectLst/>
                          <a:latin typeface="標楷體" panose="03000509000000000000" pitchFamily="65" charset="-120"/>
                          <a:ea typeface="細明體, MingLiU"/>
                          <a:cs typeface="標楷體" panose="03000509000000000000" pitchFamily="65" charset="-120"/>
                        </a:rPr>
                        <a:t>○○</a:t>
                      </a:r>
                      <a:r>
                        <a:rPr kumimoji="0" lang="zh-TW" sz="2000" b="1" i="0" u="sng" strike="noStrike" cap="none" normalizeH="0" baseline="0" smtClean="0">
                          <a:ln>
                            <a:noFill/>
                          </a:ln>
                          <a:solidFill>
                            <a:schemeClr val="tx1"/>
                          </a:solidFill>
                          <a:effectLst/>
                          <a:latin typeface="細明體, MingLiU"/>
                          <a:ea typeface="細明體, MingLiU"/>
                          <a:cs typeface="標楷體" panose="03000509000000000000" pitchFamily="65" charset="-120"/>
                        </a:rPr>
                        <a:t>公司</a:t>
                      </a:r>
                      <a:endParaRPr kumimoji="0" lang="zh-TW" sz="2000" b="0" i="0" u="none" strike="noStrike" cap="none" normalizeH="0" baseline="0" smtClean="0">
                        <a:ln>
                          <a:noFill/>
                        </a:ln>
                        <a:solidFill>
                          <a:schemeClr val="tx1"/>
                        </a:solidFill>
                        <a:effectLst/>
                        <a:latin typeface="細明體, MingLiU"/>
                        <a:ea typeface="細明體, MingLiU"/>
                        <a:cs typeface="Courier New" panose="02070309020205020404" pitchFamily="49" charset="0"/>
                      </a:endParaRPr>
                    </a:p>
                  </a:txBody>
                  <a:tcPr marL="17780" marR="177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TW" altLang="en-US"/>
                    </a:p>
                  </a:txBody>
                  <a:tcPr/>
                </a:tc>
                <a:tc gridSpan="2">
                  <a:txBody>
                    <a:bodyPr/>
                    <a:lstStyle>
                      <a:lvl1pPr>
                        <a:spcBef>
                          <a:spcPct val="20000"/>
                        </a:spcBef>
                        <a:buClr>
                          <a:schemeClr val="accent1"/>
                        </a:buClr>
                        <a:buSzPct val="65000"/>
                        <a:buFont typeface="Wingdings" panose="05000000000000000000" pitchFamily="2" charset="2"/>
                        <a:defRPr kumimoji="1" sz="26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9pPr>
                    </a:lstStyle>
                    <a:p>
                      <a:pPr marL="0" marR="0" lvl="0" indent="0" algn="ctr" defTabSz="914400" rtl="0" eaLnBrk="1" fontAlgn="base" latinLnBrk="0" hangingPunct="1">
                        <a:lnSpc>
                          <a:spcPts val="1800"/>
                        </a:lnSpc>
                        <a:spcBef>
                          <a:spcPct val="0"/>
                        </a:spcBef>
                        <a:spcAft>
                          <a:spcPct val="0"/>
                        </a:spcAft>
                        <a:buClrTx/>
                        <a:buSzTx/>
                        <a:buFontTx/>
                        <a:buNone/>
                        <a:tabLst/>
                      </a:pPr>
                      <a:r>
                        <a:rPr kumimoji="0" lang="en-US" altLang="zh-TW" sz="2000" b="1" i="0" u="sng" strike="noStrike" cap="none" normalizeH="0" baseline="0" smtClean="0">
                          <a:ln>
                            <a:noFill/>
                          </a:ln>
                          <a:solidFill>
                            <a:schemeClr val="tx1"/>
                          </a:solidFill>
                          <a:effectLst/>
                          <a:latin typeface="標楷體" panose="03000509000000000000" pitchFamily="65" charset="-120"/>
                          <a:ea typeface="新細明體, PMingLiU" charset="0"/>
                          <a:cs typeface="標楷體" panose="03000509000000000000" pitchFamily="65" charset="-120"/>
                        </a:rPr>
                        <a:t>○○</a:t>
                      </a:r>
                      <a:r>
                        <a:rPr kumimoji="0" lang="zh-TW" sz="2000" b="1" i="0" u="sng" strike="noStrike" cap="none" normalizeH="0" baseline="0" smtClean="0">
                          <a:ln>
                            <a:noFill/>
                          </a:ln>
                          <a:solidFill>
                            <a:schemeClr val="tx1"/>
                          </a:solidFill>
                          <a:effectLst/>
                          <a:latin typeface="Times New Roman" panose="02020603050405020304" pitchFamily="18" charset="0"/>
                          <a:ea typeface="新細明體, PMingLiU" charset="0"/>
                          <a:cs typeface="標楷體" panose="03000509000000000000" pitchFamily="65" charset="-120"/>
                        </a:rPr>
                        <a:t>公司</a:t>
                      </a:r>
                      <a:endParaRPr kumimoji="0" lang="zh-TW" sz="2000" b="0" i="0" u="none" strike="noStrike" cap="none" normalizeH="0" baseline="0" smtClean="0">
                        <a:ln>
                          <a:noFill/>
                        </a:ln>
                        <a:solidFill>
                          <a:schemeClr val="tx1"/>
                        </a:solidFill>
                        <a:effectLst/>
                        <a:latin typeface="Times New Roman" panose="02020603050405020304" pitchFamily="18" charset="0"/>
                        <a:ea typeface="新細明體, PMingLiU" charset="0"/>
                        <a:cs typeface="標楷體" panose="03000509000000000000" pitchFamily="65" charset="-120"/>
                      </a:endParaRPr>
                    </a:p>
                  </a:txBody>
                  <a:tcPr marL="17780" marR="177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TW" altLang="en-US"/>
                    </a:p>
                  </a:txBody>
                  <a:tcPr/>
                </a:tc>
                <a:tc gridSpan="2">
                  <a:txBody>
                    <a:bodyPr/>
                    <a:lstStyle>
                      <a:lvl1pPr>
                        <a:spcBef>
                          <a:spcPct val="20000"/>
                        </a:spcBef>
                        <a:buClr>
                          <a:schemeClr val="accent1"/>
                        </a:buClr>
                        <a:buSzPct val="65000"/>
                        <a:buFont typeface="Wingdings" panose="05000000000000000000" pitchFamily="2" charset="2"/>
                        <a:defRPr kumimoji="1" sz="26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9pPr>
                    </a:lstStyle>
                    <a:p>
                      <a:pPr marL="0" marR="0" lvl="0" indent="0" algn="ctr" defTabSz="914400" rtl="0" eaLnBrk="1" fontAlgn="base" latinLnBrk="0" hangingPunct="1">
                        <a:lnSpc>
                          <a:spcPts val="1800"/>
                        </a:lnSpc>
                        <a:spcBef>
                          <a:spcPct val="0"/>
                        </a:spcBef>
                        <a:spcAft>
                          <a:spcPct val="0"/>
                        </a:spcAft>
                        <a:buClrTx/>
                        <a:buSzTx/>
                        <a:buFontTx/>
                        <a:buNone/>
                        <a:tabLst/>
                      </a:pPr>
                      <a:r>
                        <a:rPr kumimoji="0" lang="en-US" altLang="zh-TW" sz="2000" b="1" i="0" u="sng" strike="noStrike" cap="none" normalizeH="0" baseline="0" smtClean="0">
                          <a:ln>
                            <a:noFill/>
                          </a:ln>
                          <a:solidFill>
                            <a:schemeClr val="tx1"/>
                          </a:solidFill>
                          <a:effectLst/>
                          <a:latin typeface="標楷體" panose="03000509000000000000" pitchFamily="65" charset="-120"/>
                          <a:ea typeface="新細明體, PMingLiU" charset="0"/>
                          <a:cs typeface="標楷體" panose="03000509000000000000" pitchFamily="65" charset="-120"/>
                        </a:rPr>
                        <a:t>○○</a:t>
                      </a:r>
                      <a:r>
                        <a:rPr kumimoji="0" lang="zh-TW" sz="2000" b="1" i="0" u="sng" strike="noStrike" cap="none" normalizeH="0" baseline="0" smtClean="0">
                          <a:ln>
                            <a:noFill/>
                          </a:ln>
                          <a:solidFill>
                            <a:schemeClr val="tx1"/>
                          </a:solidFill>
                          <a:effectLst/>
                          <a:latin typeface="Times New Roman" panose="02020603050405020304" pitchFamily="18" charset="0"/>
                          <a:ea typeface="新細明體, PMingLiU" charset="0"/>
                          <a:cs typeface="標楷體" panose="03000509000000000000" pitchFamily="65" charset="-120"/>
                        </a:rPr>
                        <a:t>公司</a:t>
                      </a:r>
                      <a:endParaRPr kumimoji="0" lang="zh-TW" sz="2000" b="0" i="0" u="none" strike="noStrike" cap="none" normalizeH="0" baseline="0" smtClean="0">
                        <a:ln>
                          <a:noFill/>
                        </a:ln>
                        <a:solidFill>
                          <a:schemeClr val="tx1"/>
                        </a:solidFill>
                        <a:effectLst/>
                        <a:latin typeface="Times New Roman" panose="02020603050405020304" pitchFamily="18" charset="0"/>
                        <a:ea typeface="新細明體, PMingLiU" charset="0"/>
                        <a:cs typeface="標楷體" panose="03000509000000000000" pitchFamily="65" charset="-120"/>
                      </a:endParaRPr>
                    </a:p>
                  </a:txBody>
                  <a:tcPr marL="17780" marR="177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TW" altLang="en-US"/>
                    </a:p>
                  </a:txBody>
                  <a:tcPr/>
                </a:tc>
                <a:extLst>
                  <a:ext uri="{0D108BD9-81ED-4DB2-BD59-A6C34878D82A}">
                    <a16:rowId xmlns:a16="http://schemas.microsoft.com/office/drawing/2014/main" xmlns="" val="10001"/>
                  </a:ext>
                </a:extLst>
              </a:tr>
              <a:tr h="392113">
                <a:tc vMerge="1">
                  <a:txBody>
                    <a:bodyPr/>
                    <a:lstStyle/>
                    <a:p>
                      <a:endParaRPr lang="zh-TW" altLang="en-US"/>
                    </a:p>
                  </a:txBody>
                  <a:tcPr/>
                </a:tc>
                <a:tc>
                  <a:txBody>
                    <a:bodyPr/>
                    <a:lstStyle>
                      <a:lvl1pPr>
                        <a:spcBef>
                          <a:spcPct val="20000"/>
                        </a:spcBef>
                        <a:buClr>
                          <a:schemeClr val="accent1"/>
                        </a:buClr>
                        <a:buSzPct val="65000"/>
                        <a:buFont typeface="Wingdings" panose="05000000000000000000" pitchFamily="2" charset="2"/>
                        <a:defRPr kumimoji="1" sz="26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9pPr>
                    </a:lstStyle>
                    <a:p>
                      <a:pPr marL="0" marR="0" lvl="0" indent="0" algn="ctr" defTabSz="914400" rtl="0" eaLnBrk="1" fontAlgn="base" latinLnBrk="0" hangingPunct="1">
                        <a:lnSpc>
                          <a:spcPts val="1800"/>
                        </a:lnSpc>
                        <a:spcBef>
                          <a:spcPct val="0"/>
                        </a:spcBef>
                        <a:spcAft>
                          <a:spcPct val="0"/>
                        </a:spcAft>
                        <a:buClrTx/>
                        <a:buSzTx/>
                        <a:buFontTx/>
                        <a:buNone/>
                        <a:tabLst/>
                      </a:pPr>
                      <a:r>
                        <a:rPr kumimoji="0" lang="zh-TW" sz="2000" b="1" i="0" u="sng" strike="noStrike" cap="none" normalizeH="0" baseline="0" smtClean="0">
                          <a:ln>
                            <a:noFill/>
                          </a:ln>
                          <a:solidFill>
                            <a:schemeClr val="tx1"/>
                          </a:solidFill>
                          <a:effectLst/>
                          <a:latin typeface="Times New Roman" panose="02020603050405020304" pitchFamily="18" charset="0"/>
                          <a:ea typeface="標楷體" panose="03000509000000000000" pitchFamily="65" charset="-120"/>
                        </a:rPr>
                        <a:t>得分加總</a:t>
                      </a:r>
                      <a:endParaRPr kumimoji="0" lang="zh-TW" sz="2000" b="0" i="0" u="none" strike="noStrike" cap="none" normalizeH="0" baseline="0" smtClean="0">
                        <a:ln>
                          <a:noFill/>
                        </a:ln>
                        <a:solidFill>
                          <a:schemeClr val="tx1"/>
                        </a:solidFill>
                        <a:effectLst/>
                        <a:latin typeface="Times New Roman" panose="02020603050405020304" pitchFamily="18" charset="0"/>
                        <a:ea typeface="標楷體" panose="03000509000000000000" pitchFamily="65" charset="-120"/>
                      </a:endParaRPr>
                    </a:p>
                  </a:txBody>
                  <a:tcPr marL="17780" marR="177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SzPct val="65000"/>
                        <a:buFont typeface="Wingdings" panose="05000000000000000000" pitchFamily="2" charset="2"/>
                        <a:defRPr kumimoji="1" sz="26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9pPr>
                    </a:lstStyle>
                    <a:p>
                      <a:pPr marL="0" marR="0" lvl="0" indent="0" algn="ctr" defTabSz="914400" rtl="0" eaLnBrk="1" fontAlgn="base" latinLnBrk="0" hangingPunct="1">
                        <a:lnSpc>
                          <a:spcPts val="1800"/>
                        </a:lnSpc>
                        <a:spcBef>
                          <a:spcPct val="0"/>
                        </a:spcBef>
                        <a:spcAft>
                          <a:spcPct val="0"/>
                        </a:spcAft>
                        <a:buClrTx/>
                        <a:buSzTx/>
                        <a:buFontTx/>
                        <a:buNone/>
                        <a:tabLst/>
                      </a:pPr>
                      <a:r>
                        <a:rPr kumimoji="0" lang="zh-TW" sz="2000" b="1" i="0" u="sng" strike="noStrike" cap="none" normalizeH="0" baseline="0" smtClean="0">
                          <a:ln>
                            <a:noFill/>
                          </a:ln>
                          <a:solidFill>
                            <a:schemeClr val="tx1"/>
                          </a:solidFill>
                          <a:effectLst/>
                          <a:latin typeface="Times New Roman" panose="02020603050405020304" pitchFamily="18" charset="0"/>
                          <a:ea typeface="標楷體" panose="03000509000000000000" pitchFamily="65" charset="-120"/>
                        </a:rPr>
                        <a:t>序位</a:t>
                      </a:r>
                      <a:endParaRPr kumimoji="0" lang="zh-TW" sz="2000" b="0" i="0" u="none" strike="noStrike" cap="none" normalizeH="0" baseline="0" smtClean="0">
                        <a:ln>
                          <a:noFill/>
                        </a:ln>
                        <a:solidFill>
                          <a:schemeClr val="tx1"/>
                        </a:solidFill>
                        <a:effectLst/>
                        <a:latin typeface="Times New Roman" panose="02020603050405020304" pitchFamily="18" charset="0"/>
                        <a:ea typeface="標楷體" panose="03000509000000000000" pitchFamily="65" charset="-120"/>
                      </a:endParaRPr>
                    </a:p>
                  </a:txBody>
                  <a:tcPr marL="17780" marR="177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SzPct val="65000"/>
                        <a:buFont typeface="Wingdings" panose="05000000000000000000" pitchFamily="2" charset="2"/>
                        <a:defRPr kumimoji="1" sz="26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9pPr>
                    </a:lstStyle>
                    <a:p>
                      <a:pPr marL="0" marR="0" lvl="0" indent="0" algn="ctr" defTabSz="914400" rtl="0" eaLnBrk="1" fontAlgn="base" latinLnBrk="0" hangingPunct="1">
                        <a:lnSpc>
                          <a:spcPts val="1800"/>
                        </a:lnSpc>
                        <a:spcBef>
                          <a:spcPct val="0"/>
                        </a:spcBef>
                        <a:spcAft>
                          <a:spcPct val="0"/>
                        </a:spcAft>
                        <a:buClrTx/>
                        <a:buSzTx/>
                        <a:buFontTx/>
                        <a:buNone/>
                        <a:tabLst/>
                      </a:pPr>
                      <a:r>
                        <a:rPr kumimoji="0" lang="zh-TW" sz="2000" b="1" i="0" u="sng" strike="noStrike" cap="none" normalizeH="0" baseline="0" smtClean="0">
                          <a:ln>
                            <a:noFill/>
                          </a:ln>
                          <a:solidFill>
                            <a:schemeClr val="tx1"/>
                          </a:solidFill>
                          <a:effectLst/>
                          <a:latin typeface="Times New Roman" panose="02020603050405020304" pitchFamily="18" charset="0"/>
                          <a:ea typeface="標楷體" panose="03000509000000000000" pitchFamily="65" charset="-120"/>
                        </a:rPr>
                        <a:t>得分加總</a:t>
                      </a:r>
                      <a:endParaRPr kumimoji="0" lang="zh-TW" sz="2000" b="0" i="0" u="none" strike="noStrike" cap="none" normalizeH="0" baseline="0" smtClean="0">
                        <a:ln>
                          <a:noFill/>
                        </a:ln>
                        <a:solidFill>
                          <a:schemeClr val="tx1"/>
                        </a:solidFill>
                        <a:effectLst/>
                        <a:latin typeface="Times New Roman" panose="02020603050405020304" pitchFamily="18" charset="0"/>
                        <a:ea typeface="標楷體" panose="03000509000000000000" pitchFamily="65" charset="-120"/>
                      </a:endParaRPr>
                    </a:p>
                  </a:txBody>
                  <a:tcPr marL="17780" marR="177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SzPct val="65000"/>
                        <a:buFont typeface="Wingdings" panose="05000000000000000000" pitchFamily="2" charset="2"/>
                        <a:defRPr kumimoji="1" sz="26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9pPr>
                    </a:lstStyle>
                    <a:p>
                      <a:pPr marL="0" marR="0" lvl="0" indent="0" algn="ctr" defTabSz="914400" rtl="0" eaLnBrk="1" fontAlgn="base" latinLnBrk="0" hangingPunct="1">
                        <a:lnSpc>
                          <a:spcPts val="1800"/>
                        </a:lnSpc>
                        <a:spcBef>
                          <a:spcPct val="0"/>
                        </a:spcBef>
                        <a:spcAft>
                          <a:spcPct val="0"/>
                        </a:spcAft>
                        <a:buClrTx/>
                        <a:buSzTx/>
                        <a:buFontTx/>
                        <a:buNone/>
                        <a:tabLst/>
                      </a:pPr>
                      <a:r>
                        <a:rPr kumimoji="0" lang="zh-TW" sz="2000" b="1" i="0" u="sng" strike="noStrike" cap="none" normalizeH="0" baseline="0" smtClean="0">
                          <a:ln>
                            <a:noFill/>
                          </a:ln>
                          <a:solidFill>
                            <a:schemeClr val="tx1"/>
                          </a:solidFill>
                          <a:effectLst/>
                          <a:latin typeface="Times New Roman" panose="02020603050405020304" pitchFamily="18" charset="0"/>
                          <a:ea typeface="標楷體" panose="03000509000000000000" pitchFamily="65" charset="-120"/>
                        </a:rPr>
                        <a:t>序位</a:t>
                      </a:r>
                      <a:endParaRPr kumimoji="0" lang="zh-TW" sz="2000" b="0" i="0" u="none" strike="noStrike" cap="none" normalizeH="0" baseline="0" smtClean="0">
                        <a:ln>
                          <a:noFill/>
                        </a:ln>
                        <a:solidFill>
                          <a:schemeClr val="tx1"/>
                        </a:solidFill>
                        <a:effectLst/>
                        <a:latin typeface="Times New Roman" panose="02020603050405020304" pitchFamily="18" charset="0"/>
                        <a:ea typeface="標楷體" panose="03000509000000000000" pitchFamily="65" charset="-120"/>
                      </a:endParaRPr>
                    </a:p>
                  </a:txBody>
                  <a:tcPr marL="17780" marR="177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SzPct val="65000"/>
                        <a:buFont typeface="Wingdings" panose="05000000000000000000" pitchFamily="2" charset="2"/>
                        <a:defRPr kumimoji="1" sz="26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9pPr>
                    </a:lstStyle>
                    <a:p>
                      <a:pPr marL="0" marR="0" lvl="0" indent="0" algn="ctr" defTabSz="914400" rtl="0" eaLnBrk="1" fontAlgn="base" latinLnBrk="0" hangingPunct="1">
                        <a:lnSpc>
                          <a:spcPts val="1800"/>
                        </a:lnSpc>
                        <a:spcBef>
                          <a:spcPct val="0"/>
                        </a:spcBef>
                        <a:spcAft>
                          <a:spcPct val="0"/>
                        </a:spcAft>
                        <a:buClrTx/>
                        <a:buSzTx/>
                        <a:buFontTx/>
                        <a:buNone/>
                        <a:tabLst/>
                      </a:pPr>
                      <a:r>
                        <a:rPr kumimoji="0" lang="zh-TW" sz="2000" b="1" i="0" u="sng" strike="noStrike" cap="none" normalizeH="0" baseline="0" smtClean="0">
                          <a:ln>
                            <a:noFill/>
                          </a:ln>
                          <a:solidFill>
                            <a:schemeClr val="tx1"/>
                          </a:solidFill>
                          <a:effectLst/>
                          <a:latin typeface="Times New Roman" panose="02020603050405020304" pitchFamily="18" charset="0"/>
                          <a:ea typeface="標楷體" panose="03000509000000000000" pitchFamily="65" charset="-120"/>
                        </a:rPr>
                        <a:t>得分加總</a:t>
                      </a:r>
                      <a:endParaRPr kumimoji="0" lang="zh-TW" sz="2000" b="0" i="0" u="none" strike="noStrike" cap="none" normalizeH="0" baseline="0" smtClean="0">
                        <a:ln>
                          <a:noFill/>
                        </a:ln>
                        <a:solidFill>
                          <a:schemeClr val="tx1"/>
                        </a:solidFill>
                        <a:effectLst/>
                        <a:latin typeface="Times New Roman" panose="02020603050405020304" pitchFamily="18" charset="0"/>
                        <a:ea typeface="標楷體" panose="03000509000000000000" pitchFamily="65" charset="-120"/>
                      </a:endParaRPr>
                    </a:p>
                  </a:txBody>
                  <a:tcPr marL="17780" marR="177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SzPct val="65000"/>
                        <a:buFont typeface="Wingdings" panose="05000000000000000000" pitchFamily="2" charset="2"/>
                        <a:defRPr kumimoji="1" sz="26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9pPr>
                    </a:lstStyle>
                    <a:p>
                      <a:pPr marL="0" marR="0" lvl="0" indent="0" algn="ctr" defTabSz="914400" rtl="0" eaLnBrk="1" fontAlgn="base" latinLnBrk="0" hangingPunct="1">
                        <a:lnSpc>
                          <a:spcPts val="1800"/>
                        </a:lnSpc>
                        <a:spcBef>
                          <a:spcPct val="0"/>
                        </a:spcBef>
                        <a:spcAft>
                          <a:spcPct val="0"/>
                        </a:spcAft>
                        <a:buClrTx/>
                        <a:buSzTx/>
                        <a:buFontTx/>
                        <a:buNone/>
                        <a:tabLst/>
                      </a:pPr>
                      <a:r>
                        <a:rPr kumimoji="0" lang="zh-TW" sz="2000" b="1" i="0" u="sng" strike="noStrike" cap="none" normalizeH="0" baseline="0" smtClean="0">
                          <a:ln>
                            <a:noFill/>
                          </a:ln>
                          <a:solidFill>
                            <a:schemeClr val="tx1"/>
                          </a:solidFill>
                          <a:effectLst/>
                          <a:latin typeface="Times New Roman" panose="02020603050405020304" pitchFamily="18" charset="0"/>
                          <a:ea typeface="標楷體" panose="03000509000000000000" pitchFamily="65" charset="-120"/>
                        </a:rPr>
                        <a:t>序位</a:t>
                      </a:r>
                      <a:endParaRPr kumimoji="0" lang="zh-TW" sz="2000" b="0" i="0" u="none" strike="noStrike" cap="none" normalizeH="0" baseline="0" smtClean="0">
                        <a:ln>
                          <a:noFill/>
                        </a:ln>
                        <a:solidFill>
                          <a:schemeClr val="tx1"/>
                        </a:solidFill>
                        <a:effectLst/>
                        <a:latin typeface="Times New Roman" panose="02020603050405020304" pitchFamily="18" charset="0"/>
                        <a:ea typeface="標楷體" panose="03000509000000000000" pitchFamily="65" charset="-120"/>
                      </a:endParaRPr>
                    </a:p>
                  </a:txBody>
                  <a:tcPr marL="17780" marR="177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r h="320675">
                <a:tc>
                  <a:txBody>
                    <a:bodyPr/>
                    <a:lstStyle>
                      <a:lvl1pPr>
                        <a:spcBef>
                          <a:spcPct val="20000"/>
                        </a:spcBef>
                        <a:buClr>
                          <a:schemeClr val="accent1"/>
                        </a:buClr>
                        <a:buSzPct val="65000"/>
                        <a:buFont typeface="Wingdings" panose="05000000000000000000" pitchFamily="2" charset="2"/>
                        <a:defRPr kumimoji="1" sz="26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9pPr>
                    </a:lstStyle>
                    <a:p>
                      <a:pPr marL="0" marR="0" lvl="0" indent="0" algn="ctr" defTabSz="914400" rtl="0" eaLnBrk="1" fontAlgn="base" latinLnBrk="0" hangingPunct="1">
                        <a:lnSpc>
                          <a:spcPts val="1800"/>
                        </a:lnSpc>
                        <a:spcBef>
                          <a:spcPct val="0"/>
                        </a:spcBef>
                        <a:spcAft>
                          <a:spcPct val="0"/>
                        </a:spcAft>
                        <a:buClrTx/>
                        <a:buSzTx/>
                        <a:buFontTx/>
                        <a:buNone/>
                        <a:tabLst/>
                      </a:pPr>
                      <a:r>
                        <a:rPr kumimoji="0" lang="en-US" altLang="zh-TW" sz="2000" b="1" i="0" u="sng" strike="noStrike" cap="none" normalizeH="0" baseline="0" smtClean="0">
                          <a:ln>
                            <a:noFill/>
                          </a:ln>
                          <a:solidFill>
                            <a:schemeClr val="tx1"/>
                          </a:solidFill>
                          <a:effectLst/>
                          <a:latin typeface="標楷體" panose="03000509000000000000" pitchFamily="65" charset="-120"/>
                          <a:ea typeface="新細明體, PMingLiU" charset="0"/>
                          <a:cs typeface="標楷體" panose="03000509000000000000" pitchFamily="65" charset="-120"/>
                        </a:rPr>
                        <a:t>A</a:t>
                      </a:r>
                      <a:endParaRPr kumimoji="0" lang="zh-TW" altLang="zh-TW" sz="2000" b="0" i="0" u="none" strike="noStrike" cap="none" normalizeH="0" baseline="0" smtClean="0">
                        <a:ln>
                          <a:noFill/>
                        </a:ln>
                        <a:solidFill>
                          <a:schemeClr val="tx1"/>
                        </a:solidFill>
                        <a:effectLst/>
                        <a:latin typeface="Times New Roman" panose="02020603050405020304" pitchFamily="18" charset="0"/>
                        <a:ea typeface="新細明體, PMingLiU" charset="0"/>
                        <a:cs typeface="標楷體" panose="03000509000000000000" pitchFamily="65" charset="-120"/>
                      </a:endParaRPr>
                    </a:p>
                  </a:txBody>
                  <a:tcPr marL="17780" marR="177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lvl1pPr>
                        <a:spcBef>
                          <a:spcPct val="20000"/>
                        </a:spcBef>
                        <a:buClr>
                          <a:schemeClr val="accent1"/>
                        </a:buClr>
                        <a:buSzPct val="65000"/>
                        <a:buFont typeface="Wingdings" panose="05000000000000000000" pitchFamily="2" charset="2"/>
                        <a:defRPr kumimoji="1" sz="26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9pPr>
                    </a:lstStyle>
                    <a:p>
                      <a:pPr marL="0" marR="0" lvl="0" indent="0" algn="ctr" defTabSz="914400" rtl="0" eaLnBrk="1" fontAlgn="base" latinLnBrk="0" hangingPunct="1">
                        <a:lnSpc>
                          <a:spcPts val="1800"/>
                        </a:lnSpc>
                        <a:spcBef>
                          <a:spcPct val="0"/>
                        </a:spcBef>
                        <a:spcAft>
                          <a:spcPct val="0"/>
                        </a:spcAft>
                        <a:buClrTx/>
                        <a:buSzTx/>
                        <a:buFontTx/>
                        <a:buNone/>
                        <a:tabLst/>
                      </a:pPr>
                      <a:r>
                        <a:rPr kumimoji="0" lang="en-US" altLang="zh-TW" sz="2000" b="1" i="0" u="sng" strike="noStrike" cap="none" normalizeH="0" baseline="0" smtClean="0">
                          <a:ln>
                            <a:noFill/>
                          </a:ln>
                          <a:solidFill>
                            <a:schemeClr val="tx1"/>
                          </a:solidFill>
                          <a:effectLst/>
                          <a:latin typeface="標楷體" panose="03000509000000000000" pitchFamily="65" charset="-120"/>
                          <a:ea typeface="新細明體, PMingLiU" charset="0"/>
                          <a:cs typeface="標楷體" panose="03000509000000000000" pitchFamily="65" charset="-120"/>
                        </a:rPr>
                        <a:t>81</a:t>
                      </a:r>
                      <a:endParaRPr kumimoji="0" lang="zh-TW" altLang="zh-TW" sz="2000" b="0" i="0" u="none" strike="noStrike" cap="none" normalizeH="0" baseline="0" smtClean="0">
                        <a:ln>
                          <a:noFill/>
                        </a:ln>
                        <a:solidFill>
                          <a:schemeClr val="tx1"/>
                        </a:solidFill>
                        <a:effectLst/>
                        <a:latin typeface="Times New Roman" panose="02020603050405020304" pitchFamily="18" charset="0"/>
                        <a:ea typeface="新細明體, PMingLiU" charset="0"/>
                        <a:cs typeface="標楷體" panose="03000509000000000000" pitchFamily="65" charset="-120"/>
                      </a:endParaRPr>
                    </a:p>
                  </a:txBody>
                  <a:tcPr marL="17780" marR="177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lvl1pPr>
                        <a:spcBef>
                          <a:spcPct val="20000"/>
                        </a:spcBef>
                        <a:buClr>
                          <a:schemeClr val="accent1"/>
                        </a:buClr>
                        <a:buSzPct val="65000"/>
                        <a:buFont typeface="Wingdings" panose="05000000000000000000" pitchFamily="2" charset="2"/>
                        <a:defRPr kumimoji="1" sz="26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9pPr>
                    </a:lstStyle>
                    <a:p>
                      <a:pPr marL="0" marR="0" lvl="0" indent="0" algn="ctr" defTabSz="914400" rtl="0" eaLnBrk="1" fontAlgn="base" latinLnBrk="0" hangingPunct="1">
                        <a:lnSpc>
                          <a:spcPts val="1800"/>
                        </a:lnSpc>
                        <a:spcBef>
                          <a:spcPct val="0"/>
                        </a:spcBef>
                        <a:spcAft>
                          <a:spcPct val="0"/>
                        </a:spcAft>
                        <a:buClrTx/>
                        <a:buSzTx/>
                        <a:buFontTx/>
                        <a:buNone/>
                        <a:tabLst/>
                      </a:pPr>
                      <a:r>
                        <a:rPr kumimoji="0" lang="en-US" altLang="zh-TW" sz="2000" b="1" i="0" u="sng" strike="noStrike" cap="none" normalizeH="0" baseline="0" smtClean="0">
                          <a:ln>
                            <a:noFill/>
                          </a:ln>
                          <a:solidFill>
                            <a:schemeClr val="tx1"/>
                          </a:solidFill>
                          <a:effectLst/>
                          <a:latin typeface="標楷體" panose="03000509000000000000" pitchFamily="65" charset="-120"/>
                          <a:ea typeface="新細明體, PMingLiU" charset="0"/>
                          <a:cs typeface="標楷體" panose="03000509000000000000" pitchFamily="65" charset="-120"/>
                        </a:rPr>
                        <a:t>3</a:t>
                      </a:r>
                      <a:endParaRPr kumimoji="0" lang="zh-TW" altLang="zh-TW" sz="2000" b="0" i="0" u="none" strike="noStrike" cap="none" normalizeH="0" baseline="0" smtClean="0">
                        <a:ln>
                          <a:noFill/>
                        </a:ln>
                        <a:solidFill>
                          <a:schemeClr val="tx1"/>
                        </a:solidFill>
                        <a:effectLst/>
                        <a:latin typeface="Times New Roman" panose="02020603050405020304" pitchFamily="18" charset="0"/>
                        <a:ea typeface="新細明體, PMingLiU" charset="0"/>
                        <a:cs typeface="標楷體" panose="03000509000000000000" pitchFamily="65" charset="-120"/>
                      </a:endParaRPr>
                    </a:p>
                  </a:txBody>
                  <a:tcPr marL="17780" marR="177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lvl1pPr>
                        <a:spcBef>
                          <a:spcPct val="20000"/>
                        </a:spcBef>
                        <a:buClr>
                          <a:schemeClr val="accent1"/>
                        </a:buClr>
                        <a:buSzPct val="65000"/>
                        <a:buFont typeface="Wingdings" panose="05000000000000000000" pitchFamily="2" charset="2"/>
                        <a:defRPr kumimoji="1" sz="26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9pPr>
                    </a:lstStyle>
                    <a:p>
                      <a:pPr marL="0" marR="0" lvl="0" indent="0" algn="ctr" defTabSz="914400" rtl="0" eaLnBrk="1" fontAlgn="base" latinLnBrk="0" hangingPunct="1">
                        <a:lnSpc>
                          <a:spcPts val="1800"/>
                        </a:lnSpc>
                        <a:spcBef>
                          <a:spcPct val="0"/>
                        </a:spcBef>
                        <a:spcAft>
                          <a:spcPct val="0"/>
                        </a:spcAft>
                        <a:buClrTx/>
                        <a:buSzTx/>
                        <a:buFontTx/>
                        <a:buNone/>
                        <a:tabLst/>
                      </a:pPr>
                      <a:r>
                        <a:rPr kumimoji="0" lang="en-US" altLang="zh-TW" sz="2000" b="1" i="0" u="sng" strike="noStrike" cap="none" normalizeH="0" baseline="0" smtClean="0">
                          <a:ln>
                            <a:noFill/>
                          </a:ln>
                          <a:solidFill>
                            <a:srgbClr val="FF0000"/>
                          </a:solidFill>
                          <a:effectLst/>
                          <a:latin typeface="標楷體" panose="03000509000000000000" pitchFamily="65" charset="-120"/>
                          <a:ea typeface="新細明體, PMingLiU" charset="0"/>
                          <a:cs typeface="標楷體" panose="03000509000000000000" pitchFamily="65" charset="-120"/>
                        </a:rPr>
                        <a:t>85</a:t>
                      </a:r>
                      <a:endParaRPr kumimoji="0" lang="zh-TW" altLang="zh-TW" sz="2000" b="0" i="0" u="none" strike="noStrike" cap="none" normalizeH="0" baseline="0" smtClean="0">
                        <a:ln>
                          <a:noFill/>
                        </a:ln>
                        <a:solidFill>
                          <a:srgbClr val="FF0000"/>
                        </a:solidFill>
                        <a:effectLst/>
                        <a:latin typeface="Times New Roman" panose="02020603050405020304" pitchFamily="18" charset="0"/>
                        <a:ea typeface="新細明體, PMingLiU" charset="0"/>
                        <a:cs typeface="標楷體" panose="03000509000000000000" pitchFamily="65" charset="-120"/>
                      </a:endParaRPr>
                    </a:p>
                  </a:txBody>
                  <a:tcPr marL="17780" marR="177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SzPct val="65000"/>
                        <a:buFont typeface="Wingdings" panose="05000000000000000000" pitchFamily="2" charset="2"/>
                        <a:defRPr kumimoji="1" sz="26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9pPr>
                    </a:lstStyle>
                    <a:p>
                      <a:pPr marL="0" marR="0" lvl="0" indent="0" algn="ctr" defTabSz="914400" rtl="0" eaLnBrk="1" fontAlgn="base" latinLnBrk="0" hangingPunct="1">
                        <a:lnSpc>
                          <a:spcPts val="1800"/>
                        </a:lnSpc>
                        <a:spcBef>
                          <a:spcPct val="0"/>
                        </a:spcBef>
                        <a:spcAft>
                          <a:spcPct val="0"/>
                        </a:spcAft>
                        <a:buClrTx/>
                        <a:buSzTx/>
                        <a:buFontTx/>
                        <a:buNone/>
                        <a:tabLst/>
                      </a:pPr>
                      <a:r>
                        <a:rPr kumimoji="0" lang="en-US" altLang="zh-TW" sz="2000" b="1" i="0" u="sng" strike="noStrike" cap="none" normalizeH="0" baseline="0" smtClean="0">
                          <a:ln>
                            <a:noFill/>
                          </a:ln>
                          <a:solidFill>
                            <a:srgbClr val="FF0000"/>
                          </a:solidFill>
                          <a:effectLst/>
                          <a:latin typeface="標楷體" panose="03000509000000000000" pitchFamily="65" charset="-120"/>
                          <a:ea typeface="新細明體, PMingLiU" charset="0"/>
                          <a:cs typeface="標楷體" panose="03000509000000000000" pitchFamily="65" charset="-120"/>
                        </a:rPr>
                        <a:t>1</a:t>
                      </a:r>
                      <a:endParaRPr kumimoji="0" lang="zh-TW" altLang="zh-TW" sz="2000" b="0" i="0" u="none" strike="noStrike" cap="none" normalizeH="0" baseline="0" smtClean="0">
                        <a:ln>
                          <a:noFill/>
                        </a:ln>
                        <a:solidFill>
                          <a:srgbClr val="FF0000"/>
                        </a:solidFill>
                        <a:effectLst/>
                        <a:latin typeface="Times New Roman" panose="02020603050405020304" pitchFamily="18" charset="0"/>
                        <a:ea typeface="新細明體, PMingLiU" charset="0"/>
                        <a:cs typeface="標楷體" panose="03000509000000000000" pitchFamily="65" charset="-120"/>
                      </a:endParaRPr>
                    </a:p>
                  </a:txBody>
                  <a:tcPr marL="17780" marR="177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SzPct val="65000"/>
                        <a:buFont typeface="Wingdings" panose="05000000000000000000" pitchFamily="2" charset="2"/>
                        <a:defRPr kumimoji="1" sz="26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9pPr>
                    </a:lstStyle>
                    <a:p>
                      <a:pPr marL="0" marR="0" lvl="0" indent="0" algn="ctr" defTabSz="914400" rtl="0" eaLnBrk="1" fontAlgn="base" latinLnBrk="0" hangingPunct="1">
                        <a:lnSpc>
                          <a:spcPts val="1800"/>
                        </a:lnSpc>
                        <a:spcBef>
                          <a:spcPct val="0"/>
                        </a:spcBef>
                        <a:spcAft>
                          <a:spcPct val="0"/>
                        </a:spcAft>
                        <a:buClrTx/>
                        <a:buSzTx/>
                        <a:buFontTx/>
                        <a:buNone/>
                        <a:tabLst/>
                      </a:pPr>
                      <a:r>
                        <a:rPr kumimoji="0" lang="en-US" altLang="zh-TW" sz="2000" b="1" i="0" u="sng" strike="noStrike" cap="none" normalizeH="0" baseline="0" smtClean="0">
                          <a:ln>
                            <a:noFill/>
                          </a:ln>
                          <a:solidFill>
                            <a:schemeClr val="tx1"/>
                          </a:solidFill>
                          <a:effectLst/>
                          <a:latin typeface="標楷體" panose="03000509000000000000" pitchFamily="65" charset="-120"/>
                          <a:ea typeface="新細明體, PMingLiU" charset="0"/>
                          <a:cs typeface="標楷體" panose="03000509000000000000" pitchFamily="65" charset="-120"/>
                        </a:rPr>
                        <a:t>83</a:t>
                      </a:r>
                      <a:endParaRPr kumimoji="0" lang="zh-TW" altLang="zh-TW" sz="2000" b="0" i="0" u="none" strike="noStrike" cap="none" normalizeH="0" baseline="0" smtClean="0">
                        <a:ln>
                          <a:noFill/>
                        </a:ln>
                        <a:solidFill>
                          <a:schemeClr val="tx1"/>
                        </a:solidFill>
                        <a:effectLst/>
                        <a:latin typeface="Times New Roman" panose="02020603050405020304" pitchFamily="18" charset="0"/>
                        <a:ea typeface="新細明體, PMingLiU" charset="0"/>
                        <a:cs typeface="標楷體" panose="03000509000000000000" pitchFamily="65" charset="-120"/>
                      </a:endParaRPr>
                    </a:p>
                  </a:txBody>
                  <a:tcPr marL="17780" marR="177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SzPct val="65000"/>
                        <a:buFont typeface="Wingdings" panose="05000000000000000000" pitchFamily="2" charset="2"/>
                        <a:defRPr kumimoji="1" sz="26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9pPr>
                    </a:lstStyle>
                    <a:p>
                      <a:pPr marL="0" marR="0" lvl="0" indent="0" algn="ctr" defTabSz="914400" rtl="0" eaLnBrk="1" fontAlgn="base" latinLnBrk="0" hangingPunct="1">
                        <a:lnSpc>
                          <a:spcPts val="1800"/>
                        </a:lnSpc>
                        <a:spcBef>
                          <a:spcPct val="0"/>
                        </a:spcBef>
                        <a:spcAft>
                          <a:spcPct val="0"/>
                        </a:spcAft>
                        <a:buClrTx/>
                        <a:buSzTx/>
                        <a:buFontTx/>
                        <a:buNone/>
                        <a:tabLst/>
                      </a:pPr>
                      <a:r>
                        <a:rPr kumimoji="0" lang="en-US" altLang="zh-TW" sz="2000" b="1" i="0" u="sng" strike="noStrike" cap="none" normalizeH="0" baseline="0" smtClean="0">
                          <a:ln>
                            <a:noFill/>
                          </a:ln>
                          <a:solidFill>
                            <a:schemeClr val="tx1"/>
                          </a:solidFill>
                          <a:effectLst/>
                          <a:latin typeface="標楷體" panose="03000509000000000000" pitchFamily="65" charset="-120"/>
                          <a:ea typeface="新細明體, PMingLiU" charset="0"/>
                          <a:cs typeface="標楷體" panose="03000509000000000000" pitchFamily="65" charset="-120"/>
                        </a:rPr>
                        <a:t>2</a:t>
                      </a:r>
                      <a:endParaRPr kumimoji="0" lang="zh-TW" altLang="zh-TW" sz="2000" b="0" i="0" u="none" strike="noStrike" cap="none" normalizeH="0" baseline="0" smtClean="0">
                        <a:ln>
                          <a:noFill/>
                        </a:ln>
                        <a:solidFill>
                          <a:schemeClr val="tx1"/>
                        </a:solidFill>
                        <a:effectLst/>
                        <a:latin typeface="Times New Roman" panose="02020603050405020304" pitchFamily="18" charset="0"/>
                        <a:ea typeface="新細明體, PMingLiU" charset="0"/>
                        <a:cs typeface="標楷體" panose="03000509000000000000" pitchFamily="65" charset="-120"/>
                      </a:endParaRPr>
                    </a:p>
                  </a:txBody>
                  <a:tcPr marL="17780" marR="177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3"/>
                  </a:ext>
                </a:extLst>
              </a:tr>
              <a:tr h="396875">
                <a:tc>
                  <a:txBody>
                    <a:bodyPr/>
                    <a:lstStyle>
                      <a:lvl1pPr>
                        <a:spcBef>
                          <a:spcPct val="20000"/>
                        </a:spcBef>
                        <a:buClr>
                          <a:schemeClr val="accent1"/>
                        </a:buClr>
                        <a:buSzPct val="65000"/>
                        <a:buFont typeface="Wingdings" panose="05000000000000000000" pitchFamily="2" charset="2"/>
                        <a:defRPr kumimoji="1" sz="26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9pPr>
                    </a:lstStyle>
                    <a:p>
                      <a:pPr marL="0" marR="0" lvl="0" indent="0" algn="ctr" defTabSz="914400" rtl="0" eaLnBrk="1" fontAlgn="base" latinLnBrk="0" hangingPunct="1">
                        <a:lnSpc>
                          <a:spcPts val="1800"/>
                        </a:lnSpc>
                        <a:spcBef>
                          <a:spcPct val="0"/>
                        </a:spcBef>
                        <a:spcAft>
                          <a:spcPct val="0"/>
                        </a:spcAft>
                        <a:buClrTx/>
                        <a:buSzTx/>
                        <a:buFontTx/>
                        <a:buNone/>
                        <a:tabLst/>
                      </a:pPr>
                      <a:r>
                        <a:rPr kumimoji="0" lang="en-US" altLang="zh-TW" sz="2000" b="1" i="0" u="sng" strike="noStrike" cap="none" normalizeH="0" baseline="0" smtClean="0">
                          <a:ln>
                            <a:noFill/>
                          </a:ln>
                          <a:solidFill>
                            <a:schemeClr val="tx1"/>
                          </a:solidFill>
                          <a:effectLst/>
                          <a:latin typeface="標楷體" panose="03000509000000000000" pitchFamily="65" charset="-120"/>
                          <a:ea typeface="新細明體, PMingLiU" charset="0"/>
                          <a:cs typeface="標楷體" panose="03000509000000000000" pitchFamily="65" charset="-120"/>
                        </a:rPr>
                        <a:t>B</a:t>
                      </a:r>
                      <a:endParaRPr kumimoji="0" lang="zh-TW" altLang="zh-TW" sz="2000" b="0" i="0" u="none" strike="noStrike" cap="none" normalizeH="0" baseline="0" smtClean="0">
                        <a:ln>
                          <a:noFill/>
                        </a:ln>
                        <a:solidFill>
                          <a:schemeClr val="tx1"/>
                        </a:solidFill>
                        <a:effectLst/>
                        <a:latin typeface="Times New Roman" panose="02020603050405020304" pitchFamily="18" charset="0"/>
                        <a:ea typeface="新細明體, PMingLiU" charset="0"/>
                        <a:cs typeface="標楷體" panose="03000509000000000000" pitchFamily="65" charset="-120"/>
                      </a:endParaRPr>
                    </a:p>
                  </a:txBody>
                  <a:tcPr marL="17780" marR="177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lvl1pPr>
                        <a:spcBef>
                          <a:spcPct val="20000"/>
                        </a:spcBef>
                        <a:buClr>
                          <a:schemeClr val="accent1"/>
                        </a:buClr>
                        <a:buSzPct val="65000"/>
                        <a:buFont typeface="Wingdings" panose="05000000000000000000" pitchFamily="2" charset="2"/>
                        <a:defRPr kumimoji="1" sz="26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9pPr>
                    </a:lstStyle>
                    <a:p>
                      <a:pPr marL="0" marR="0" lvl="0" indent="0" algn="ctr" defTabSz="914400" rtl="0" eaLnBrk="1" fontAlgn="base" latinLnBrk="0" hangingPunct="1">
                        <a:lnSpc>
                          <a:spcPts val="1800"/>
                        </a:lnSpc>
                        <a:spcBef>
                          <a:spcPct val="0"/>
                        </a:spcBef>
                        <a:spcAft>
                          <a:spcPct val="0"/>
                        </a:spcAft>
                        <a:buClrTx/>
                        <a:buSzTx/>
                        <a:buFontTx/>
                        <a:buNone/>
                        <a:tabLst/>
                      </a:pPr>
                      <a:r>
                        <a:rPr kumimoji="0" lang="zh-TW" altLang="en-US" sz="2000" b="1" i="0" u="none" strike="noStrike" cap="none" normalizeH="0" baseline="0" smtClean="0">
                          <a:ln>
                            <a:noFill/>
                          </a:ln>
                          <a:solidFill>
                            <a:schemeClr val="tx1"/>
                          </a:solidFill>
                          <a:effectLst/>
                          <a:latin typeface="標楷體" panose="03000509000000000000" pitchFamily="65" charset="-120"/>
                          <a:ea typeface="新細明體, PMingLiU" charset="0"/>
                          <a:cs typeface="標楷體" panose="03000509000000000000" pitchFamily="65" charset="-120"/>
                        </a:rPr>
                        <a:t> </a:t>
                      </a:r>
                      <a:r>
                        <a:rPr kumimoji="0" lang="en-US" altLang="zh-TW" sz="2000" b="1" i="0" u="sng" strike="noStrike" cap="none" normalizeH="0" baseline="0" smtClean="0">
                          <a:ln>
                            <a:noFill/>
                          </a:ln>
                          <a:solidFill>
                            <a:schemeClr val="tx1"/>
                          </a:solidFill>
                          <a:effectLst/>
                          <a:latin typeface="標楷體" panose="03000509000000000000" pitchFamily="65" charset="-120"/>
                          <a:ea typeface="新細明體, PMingLiU" charset="0"/>
                          <a:cs typeface="標楷體" panose="03000509000000000000" pitchFamily="65" charset="-120"/>
                        </a:rPr>
                        <a:t>82</a:t>
                      </a:r>
                      <a:r>
                        <a:rPr kumimoji="0" lang="en-US" altLang="zh-TW" sz="2000" b="1" i="0" u="none" strike="noStrike" cap="none" normalizeH="0" baseline="0" smtClean="0">
                          <a:ln>
                            <a:noFill/>
                          </a:ln>
                          <a:solidFill>
                            <a:schemeClr val="tx1"/>
                          </a:solidFill>
                          <a:effectLst/>
                          <a:latin typeface="標楷體" panose="03000509000000000000" pitchFamily="65" charset="-120"/>
                          <a:ea typeface="新細明體, PMingLiU" charset="0"/>
                          <a:cs typeface="標楷體" panose="03000509000000000000" pitchFamily="65" charset="-120"/>
                        </a:rPr>
                        <a:t> </a:t>
                      </a:r>
                      <a:endParaRPr kumimoji="0" lang="zh-TW" altLang="zh-TW" sz="2000" b="0" i="0" u="none" strike="noStrike" cap="none" normalizeH="0" baseline="0" smtClean="0">
                        <a:ln>
                          <a:noFill/>
                        </a:ln>
                        <a:solidFill>
                          <a:schemeClr val="tx1"/>
                        </a:solidFill>
                        <a:effectLst/>
                        <a:latin typeface="Times New Roman" panose="02020603050405020304" pitchFamily="18" charset="0"/>
                        <a:ea typeface="新細明體, PMingLiU" charset="0"/>
                        <a:cs typeface="標楷體" panose="03000509000000000000" pitchFamily="65" charset="-120"/>
                      </a:endParaRPr>
                    </a:p>
                  </a:txBody>
                  <a:tcPr marL="17780" marR="177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lvl1pPr>
                        <a:spcBef>
                          <a:spcPct val="20000"/>
                        </a:spcBef>
                        <a:buClr>
                          <a:schemeClr val="accent1"/>
                        </a:buClr>
                        <a:buSzPct val="65000"/>
                        <a:buFont typeface="Wingdings" panose="05000000000000000000" pitchFamily="2" charset="2"/>
                        <a:defRPr kumimoji="1" sz="26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9pPr>
                    </a:lstStyle>
                    <a:p>
                      <a:pPr marL="0" marR="0" lvl="0" indent="0" algn="ctr" defTabSz="914400" rtl="0" eaLnBrk="1" fontAlgn="base" latinLnBrk="0" hangingPunct="1">
                        <a:lnSpc>
                          <a:spcPts val="1800"/>
                        </a:lnSpc>
                        <a:spcBef>
                          <a:spcPct val="0"/>
                        </a:spcBef>
                        <a:spcAft>
                          <a:spcPct val="0"/>
                        </a:spcAft>
                        <a:buClrTx/>
                        <a:buSzTx/>
                        <a:buFontTx/>
                        <a:buNone/>
                        <a:tabLst/>
                      </a:pPr>
                      <a:r>
                        <a:rPr kumimoji="0" lang="en-US" altLang="zh-TW" sz="2000" b="1" i="0" u="sng" strike="noStrike" cap="none" normalizeH="0" baseline="0" smtClean="0">
                          <a:ln>
                            <a:noFill/>
                          </a:ln>
                          <a:solidFill>
                            <a:schemeClr val="tx1"/>
                          </a:solidFill>
                          <a:effectLst/>
                          <a:latin typeface="標楷體" panose="03000509000000000000" pitchFamily="65" charset="-120"/>
                          <a:ea typeface="新細明體, PMingLiU" charset="0"/>
                          <a:cs typeface="標楷體" panose="03000509000000000000" pitchFamily="65" charset="-120"/>
                        </a:rPr>
                        <a:t>3</a:t>
                      </a:r>
                      <a:endParaRPr kumimoji="0" lang="zh-TW" altLang="zh-TW" sz="2000" b="0" i="0" u="none" strike="noStrike" cap="none" normalizeH="0" baseline="0" smtClean="0">
                        <a:ln>
                          <a:noFill/>
                        </a:ln>
                        <a:solidFill>
                          <a:schemeClr val="tx1"/>
                        </a:solidFill>
                        <a:effectLst/>
                        <a:latin typeface="Times New Roman" panose="02020603050405020304" pitchFamily="18" charset="0"/>
                        <a:ea typeface="新細明體, PMingLiU" charset="0"/>
                        <a:cs typeface="標楷體" panose="03000509000000000000" pitchFamily="65" charset="-120"/>
                      </a:endParaRPr>
                    </a:p>
                  </a:txBody>
                  <a:tcPr marL="17780" marR="177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lvl1pPr>
                        <a:spcBef>
                          <a:spcPct val="20000"/>
                        </a:spcBef>
                        <a:buClr>
                          <a:schemeClr val="accent1"/>
                        </a:buClr>
                        <a:buSzPct val="65000"/>
                        <a:buFont typeface="Wingdings" panose="05000000000000000000" pitchFamily="2" charset="2"/>
                        <a:defRPr kumimoji="1" sz="26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9pPr>
                    </a:lstStyle>
                    <a:p>
                      <a:pPr marL="0" marR="0" lvl="0" indent="0" algn="ctr" defTabSz="914400" rtl="0" eaLnBrk="1" fontAlgn="base" latinLnBrk="0" hangingPunct="1">
                        <a:lnSpc>
                          <a:spcPts val="1800"/>
                        </a:lnSpc>
                        <a:spcBef>
                          <a:spcPct val="0"/>
                        </a:spcBef>
                        <a:spcAft>
                          <a:spcPct val="0"/>
                        </a:spcAft>
                        <a:buClrTx/>
                        <a:buSzTx/>
                        <a:buFontTx/>
                        <a:buNone/>
                        <a:tabLst/>
                      </a:pPr>
                      <a:r>
                        <a:rPr kumimoji="0" lang="en-US" altLang="zh-TW" sz="2000" b="1" i="0" u="sng" strike="noStrike" cap="none" normalizeH="0" baseline="0" smtClean="0">
                          <a:ln>
                            <a:noFill/>
                          </a:ln>
                          <a:solidFill>
                            <a:srgbClr val="FF0000"/>
                          </a:solidFill>
                          <a:effectLst/>
                          <a:latin typeface="標楷體" panose="03000509000000000000" pitchFamily="65" charset="-120"/>
                          <a:ea typeface="新細明體, PMingLiU" charset="0"/>
                          <a:cs typeface="標楷體" panose="03000509000000000000" pitchFamily="65" charset="-120"/>
                        </a:rPr>
                        <a:t>86</a:t>
                      </a:r>
                      <a:endParaRPr kumimoji="0" lang="zh-TW" altLang="zh-TW" sz="2000" b="0" i="0" u="none" strike="noStrike" cap="none" normalizeH="0" baseline="0" smtClean="0">
                        <a:ln>
                          <a:noFill/>
                        </a:ln>
                        <a:solidFill>
                          <a:srgbClr val="FF0000"/>
                        </a:solidFill>
                        <a:effectLst/>
                        <a:latin typeface="Times New Roman" panose="02020603050405020304" pitchFamily="18" charset="0"/>
                        <a:ea typeface="新細明體, PMingLiU" charset="0"/>
                        <a:cs typeface="標楷體" panose="03000509000000000000" pitchFamily="65" charset="-120"/>
                      </a:endParaRPr>
                    </a:p>
                  </a:txBody>
                  <a:tcPr marL="17780" marR="177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SzPct val="65000"/>
                        <a:buFont typeface="Wingdings" panose="05000000000000000000" pitchFamily="2" charset="2"/>
                        <a:defRPr kumimoji="1" sz="26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9pPr>
                    </a:lstStyle>
                    <a:p>
                      <a:pPr marL="0" marR="0" lvl="0" indent="0" algn="ctr" defTabSz="914400" rtl="0" eaLnBrk="1" fontAlgn="base" latinLnBrk="0" hangingPunct="1">
                        <a:lnSpc>
                          <a:spcPts val="1800"/>
                        </a:lnSpc>
                        <a:spcBef>
                          <a:spcPct val="0"/>
                        </a:spcBef>
                        <a:spcAft>
                          <a:spcPct val="0"/>
                        </a:spcAft>
                        <a:buClrTx/>
                        <a:buSzTx/>
                        <a:buFontTx/>
                        <a:buNone/>
                        <a:tabLst/>
                      </a:pPr>
                      <a:r>
                        <a:rPr kumimoji="0" lang="en-US" altLang="zh-TW" sz="2000" b="1" i="0" u="sng" strike="noStrike" cap="none" normalizeH="0" baseline="0" smtClean="0">
                          <a:ln>
                            <a:noFill/>
                          </a:ln>
                          <a:solidFill>
                            <a:srgbClr val="FF0000"/>
                          </a:solidFill>
                          <a:effectLst/>
                          <a:latin typeface="標楷體" panose="03000509000000000000" pitchFamily="65" charset="-120"/>
                          <a:ea typeface="新細明體, PMingLiU" charset="0"/>
                          <a:cs typeface="標楷體" panose="03000509000000000000" pitchFamily="65" charset="-120"/>
                        </a:rPr>
                        <a:t>1</a:t>
                      </a:r>
                      <a:endParaRPr kumimoji="0" lang="zh-TW" altLang="zh-TW" sz="2000" b="0" i="0" u="none" strike="noStrike" cap="none" normalizeH="0" baseline="0" smtClean="0">
                        <a:ln>
                          <a:noFill/>
                        </a:ln>
                        <a:solidFill>
                          <a:srgbClr val="FF0000"/>
                        </a:solidFill>
                        <a:effectLst/>
                        <a:latin typeface="Times New Roman" panose="02020603050405020304" pitchFamily="18" charset="0"/>
                        <a:ea typeface="新細明體, PMingLiU" charset="0"/>
                        <a:cs typeface="標楷體" panose="03000509000000000000" pitchFamily="65" charset="-120"/>
                      </a:endParaRPr>
                    </a:p>
                  </a:txBody>
                  <a:tcPr marL="17780" marR="177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SzPct val="65000"/>
                        <a:buFont typeface="Wingdings" panose="05000000000000000000" pitchFamily="2" charset="2"/>
                        <a:defRPr kumimoji="1" sz="26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9pPr>
                    </a:lstStyle>
                    <a:p>
                      <a:pPr marL="0" marR="0" lvl="0" indent="0" algn="ctr" defTabSz="914400" rtl="0" eaLnBrk="1" fontAlgn="base" latinLnBrk="0" hangingPunct="1">
                        <a:lnSpc>
                          <a:spcPts val="1800"/>
                        </a:lnSpc>
                        <a:spcBef>
                          <a:spcPct val="0"/>
                        </a:spcBef>
                        <a:spcAft>
                          <a:spcPct val="0"/>
                        </a:spcAft>
                        <a:buClrTx/>
                        <a:buSzTx/>
                        <a:buFontTx/>
                        <a:buNone/>
                        <a:tabLst/>
                      </a:pPr>
                      <a:r>
                        <a:rPr kumimoji="0" lang="en-US" altLang="zh-TW" sz="2000" b="1" i="0" u="sng" strike="noStrike" cap="none" normalizeH="0" baseline="0" smtClean="0">
                          <a:ln>
                            <a:noFill/>
                          </a:ln>
                          <a:solidFill>
                            <a:schemeClr val="tx1"/>
                          </a:solidFill>
                          <a:effectLst/>
                          <a:latin typeface="標楷體" panose="03000509000000000000" pitchFamily="65" charset="-120"/>
                          <a:ea typeface="新細明體, PMingLiU" charset="0"/>
                          <a:cs typeface="標楷體" panose="03000509000000000000" pitchFamily="65" charset="-120"/>
                        </a:rPr>
                        <a:t>84</a:t>
                      </a:r>
                      <a:endParaRPr kumimoji="0" lang="zh-TW" altLang="zh-TW" sz="2000" b="0" i="0" u="none" strike="noStrike" cap="none" normalizeH="0" baseline="0" smtClean="0">
                        <a:ln>
                          <a:noFill/>
                        </a:ln>
                        <a:solidFill>
                          <a:schemeClr val="tx1"/>
                        </a:solidFill>
                        <a:effectLst/>
                        <a:latin typeface="Times New Roman" panose="02020603050405020304" pitchFamily="18" charset="0"/>
                        <a:ea typeface="新細明體, PMingLiU" charset="0"/>
                        <a:cs typeface="標楷體" panose="03000509000000000000" pitchFamily="65" charset="-120"/>
                      </a:endParaRPr>
                    </a:p>
                  </a:txBody>
                  <a:tcPr marL="17780" marR="177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SzPct val="65000"/>
                        <a:buFont typeface="Wingdings" panose="05000000000000000000" pitchFamily="2" charset="2"/>
                        <a:defRPr kumimoji="1" sz="26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9pPr>
                    </a:lstStyle>
                    <a:p>
                      <a:pPr marL="0" marR="0" lvl="0" indent="0" algn="ctr" defTabSz="914400" rtl="0" eaLnBrk="1" fontAlgn="base" latinLnBrk="0" hangingPunct="1">
                        <a:lnSpc>
                          <a:spcPts val="1800"/>
                        </a:lnSpc>
                        <a:spcBef>
                          <a:spcPct val="0"/>
                        </a:spcBef>
                        <a:spcAft>
                          <a:spcPct val="0"/>
                        </a:spcAft>
                        <a:buClrTx/>
                        <a:buSzTx/>
                        <a:buFontTx/>
                        <a:buNone/>
                        <a:tabLst/>
                      </a:pPr>
                      <a:r>
                        <a:rPr kumimoji="0" lang="en-US" altLang="zh-TW" sz="2000" b="1" i="0" u="sng" strike="noStrike" cap="none" normalizeH="0" baseline="0" smtClean="0">
                          <a:ln>
                            <a:noFill/>
                          </a:ln>
                          <a:solidFill>
                            <a:schemeClr val="tx1"/>
                          </a:solidFill>
                          <a:effectLst/>
                          <a:latin typeface="標楷體" panose="03000509000000000000" pitchFamily="65" charset="-120"/>
                          <a:ea typeface="新細明體, PMingLiU" charset="0"/>
                          <a:cs typeface="標楷體" panose="03000509000000000000" pitchFamily="65" charset="-120"/>
                        </a:rPr>
                        <a:t>2</a:t>
                      </a:r>
                      <a:endParaRPr kumimoji="0" lang="zh-TW" altLang="zh-TW" sz="2000" b="0" i="0" u="none" strike="noStrike" cap="none" normalizeH="0" baseline="0" smtClean="0">
                        <a:ln>
                          <a:noFill/>
                        </a:ln>
                        <a:solidFill>
                          <a:schemeClr val="tx1"/>
                        </a:solidFill>
                        <a:effectLst/>
                        <a:latin typeface="Times New Roman" panose="02020603050405020304" pitchFamily="18" charset="0"/>
                        <a:ea typeface="新細明體, PMingLiU" charset="0"/>
                        <a:cs typeface="標楷體" panose="03000509000000000000" pitchFamily="65" charset="-120"/>
                      </a:endParaRPr>
                    </a:p>
                  </a:txBody>
                  <a:tcPr marL="17780" marR="177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4"/>
                  </a:ext>
                </a:extLst>
              </a:tr>
              <a:tr h="312738">
                <a:tc>
                  <a:txBody>
                    <a:bodyPr/>
                    <a:lstStyle>
                      <a:lvl1pPr>
                        <a:spcBef>
                          <a:spcPct val="20000"/>
                        </a:spcBef>
                        <a:buClr>
                          <a:schemeClr val="accent1"/>
                        </a:buClr>
                        <a:buSzPct val="65000"/>
                        <a:buFont typeface="Wingdings" panose="05000000000000000000" pitchFamily="2" charset="2"/>
                        <a:defRPr kumimoji="1" sz="26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9pPr>
                    </a:lstStyle>
                    <a:p>
                      <a:pPr marL="0" marR="0" lvl="0" indent="0" algn="ctr" defTabSz="914400" rtl="0" eaLnBrk="1" fontAlgn="base" latinLnBrk="0" hangingPunct="1">
                        <a:lnSpc>
                          <a:spcPts val="1800"/>
                        </a:lnSpc>
                        <a:spcBef>
                          <a:spcPct val="0"/>
                        </a:spcBef>
                        <a:spcAft>
                          <a:spcPct val="0"/>
                        </a:spcAft>
                        <a:buClrTx/>
                        <a:buSzTx/>
                        <a:buFontTx/>
                        <a:buNone/>
                        <a:tabLst/>
                      </a:pPr>
                      <a:r>
                        <a:rPr kumimoji="0" lang="en-US" altLang="zh-TW" sz="2000" b="1" i="0" u="sng" strike="noStrike" cap="none" normalizeH="0" baseline="0" smtClean="0">
                          <a:ln>
                            <a:noFill/>
                          </a:ln>
                          <a:solidFill>
                            <a:schemeClr val="tx1"/>
                          </a:solidFill>
                          <a:effectLst/>
                          <a:latin typeface="標楷體" panose="03000509000000000000" pitchFamily="65" charset="-120"/>
                          <a:ea typeface="新細明體, PMingLiU" charset="0"/>
                          <a:cs typeface="標楷體" panose="03000509000000000000" pitchFamily="65" charset="-120"/>
                        </a:rPr>
                        <a:t>C</a:t>
                      </a:r>
                      <a:endParaRPr kumimoji="0" lang="zh-TW" altLang="zh-TW" sz="2000" b="0" i="0" u="none" strike="noStrike" cap="none" normalizeH="0" baseline="0" smtClean="0">
                        <a:ln>
                          <a:noFill/>
                        </a:ln>
                        <a:solidFill>
                          <a:schemeClr val="tx1"/>
                        </a:solidFill>
                        <a:effectLst/>
                        <a:latin typeface="Times New Roman" panose="02020603050405020304" pitchFamily="18" charset="0"/>
                        <a:ea typeface="新細明體, PMingLiU" charset="0"/>
                        <a:cs typeface="標楷體" panose="03000509000000000000" pitchFamily="65" charset="-120"/>
                      </a:endParaRPr>
                    </a:p>
                  </a:txBody>
                  <a:tcPr marL="17780" marR="177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SzPct val="65000"/>
                        <a:buFont typeface="Wingdings" panose="05000000000000000000" pitchFamily="2" charset="2"/>
                        <a:defRPr kumimoji="1" sz="26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9pPr>
                    </a:lstStyle>
                    <a:p>
                      <a:pPr marL="0" marR="0" lvl="0" indent="0" algn="ctr" defTabSz="914400" rtl="0" eaLnBrk="1" fontAlgn="base" latinLnBrk="0" hangingPunct="1">
                        <a:lnSpc>
                          <a:spcPts val="1800"/>
                        </a:lnSpc>
                        <a:spcBef>
                          <a:spcPct val="0"/>
                        </a:spcBef>
                        <a:spcAft>
                          <a:spcPct val="0"/>
                        </a:spcAft>
                        <a:buClrTx/>
                        <a:buSzTx/>
                        <a:buFontTx/>
                        <a:buNone/>
                        <a:tabLst/>
                      </a:pPr>
                      <a:r>
                        <a:rPr kumimoji="0" lang="en-US" altLang="zh-TW" sz="2000" b="1" i="0" u="sng" strike="noStrike" cap="none" normalizeH="0" baseline="0" smtClean="0">
                          <a:ln>
                            <a:noFill/>
                          </a:ln>
                          <a:solidFill>
                            <a:schemeClr val="tx1"/>
                          </a:solidFill>
                          <a:effectLst/>
                          <a:latin typeface="標楷體" panose="03000509000000000000" pitchFamily="65" charset="-120"/>
                          <a:ea typeface="新細明體, PMingLiU" charset="0"/>
                          <a:cs typeface="標楷體" panose="03000509000000000000" pitchFamily="65" charset="-120"/>
                        </a:rPr>
                        <a:t>85</a:t>
                      </a:r>
                      <a:endParaRPr kumimoji="0" lang="zh-TW" altLang="zh-TW" sz="2000" b="0" i="0" u="none" strike="noStrike" cap="none" normalizeH="0" baseline="0" smtClean="0">
                        <a:ln>
                          <a:noFill/>
                        </a:ln>
                        <a:solidFill>
                          <a:schemeClr val="tx1"/>
                        </a:solidFill>
                        <a:effectLst/>
                        <a:latin typeface="Times New Roman" panose="02020603050405020304" pitchFamily="18" charset="0"/>
                        <a:ea typeface="新細明體, PMingLiU" charset="0"/>
                        <a:cs typeface="標楷體" panose="03000509000000000000" pitchFamily="65" charset="-120"/>
                      </a:endParaRPr>
                    </a:p>
                  </a:txBody>
                  <a:tcPr marL="17780" marR="177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SzPct val="65000"/>
                        <a:buFont typeface="Wingdings" panose="05000000000000000000" pitchFamily="2" charset="2"/>
                        <a:defRPr kumimoji="1" sz="26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9pPr>
                    </a:lstStyle>
                    <a:p>
                      <a:pPr marL="0" marR="0" lvl="0" indent="0" algn="ctr" defTabSz="914400" rtl="0" eaLnBrk="1" fontAlgn="base" latinLnBrk="0" hangingPunct="1">
                        <a:lnSpc>
                          <a:spcPts val="1800"/>
                        </a:lnSpc>
                        <a:spcBef>
                          <a:spcPct val="0"/>
                        </a:spcBef>
                        <a:spcAft>
                          <a:spcPct val="0"/>
                        </a:spcAft>
                        <a:buClrTx/>
                        <a:buSzTx/>
                        <a:buFontTx/>
                        <a:buNone/>
                        <a:tabLst/>
                      </a:pPr>
                      <a:r>
                        <a:rPr kumimoji="0" lang="en-US" altLang="zh-TW" sz="2000" b="1" i="0" u="sng" strike="noStrike" cap="none" normalizeH="0" baseline="0" smtClean="0">
                          <a:ln>
                            <a:noFill/>
                          </a:ln>
                          <a:solidFill>
                            <a:srgbClr val="0070C0"/>
                          </a:solidFill>
                          <a:effectLst/>
                          <a:latin typeface="標楷體" panose="03000509000000000000" pitchFamily="65" charset="-120"/>
                          <a:ea typeface="新細明體, PMingLiU" charset="0"/>
                          <a:cs typeface="標楷體" panose="03000509000000000000" pitchFamily="65" charset="-120"/>
                        </a:rPr>
                        <a:t>1</a:t>
                      </a:r>
                      <a:endParaRPr kumimoji="0" lang="zh-TW" altLang="zh-TW" sz="2000" b="0" i="0" u="none" strike="noStrike" cap="none" normalizeH="0" baseline="0" smtClean="0">
                        <a:ln>
                          <a:noFill/>
                        </a:ln>
                        <a:solidFill>
                          <a:srgbClr val="0070C0"/>
                        </a:solidFill>
                        <a:effectLst/>
                        <a:latin typeface="Times New Roman" panose="02020603050405020304" pitchFamily="18" charset="0"/>
                        <a:ea typeface="新細明體, PMingLiU" charset="0"/>
                        <a:cs typeface="標楷體" panose="03000509000000000000" pitchFamily="65" charset="-120"/>
                      </a:endParaRPr>
                    </a:p>
                  </a:txBody>
                  <a:tcPr marL="17780" marR="177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tc>
                  <a:txBody>
                    <a:bodyPr/>
                    <a:lstStyle>
                      <a:lvl1pPr>
                        <a:spcBef>
                          <a:spcPct val="20000"/>
                        </a:spcBef>
                        <a:buClr>
                          <a:schemeClr val="accent1"/>
                        </a:buClr>
                        <a:buSzPct val="65000"/>
                        <a:buFont typeface="Wingdings" panose="05000000000000000000" pitchFamily="2" charset="2"/>
                        <a:defRPr kumimoji="1" sz="26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9pPr>
                    </a:lstStyle>
                    <a:p>
                      <a:pPr marL="0" marR="0" lvl="0" indent="0" algn="ctr" defTabSz="914400" rtl="0" eaLnBrk="1" fontAlgn="base" latinLnBrk="0" hangingPunct="1">
                        <a:lnSpc>
                          <a:spcPts val="1800"/>
                        </a:lnSpc>
                        <a:spcBef>
                          <a:spcPct val="0"/>
                        </a:spcBef>
                        <a:spcAft>
                          <a:spcPct val="0"/>
                        </a:spcAft>
                        <a:buClrTx/>
                        <a:buSzTx/>
                        <a:buFontTx/>
                        <a:buNone/>
                        <a:tabLst/>
                      </a:pPr>
                      <a:r>
                        <a:rPr kumimoji="0" lang="en-US" altLang="zh-TW" sz="2000" b="1" i="0" u="sng" strike="noStrike" cap="none" normalizeH="0" baseline="0" smtClean="0">
                          <a:ln>
                            <a:noFill/>
                          </a:ln>
                          <a:solidFill>
                            <a:schemeClr val="tx1"/>
                          </a:solidFill>
                          <a:effectLst/>
                          <a:latin typeface="標楷體" panose="03000509000000000000" pitchFamily="65" charset="-120"/>
                          <a:ea typeface="新細明體, PMingLiU" charset="0"/>
                          <a:cs typeface="標楷體" panose="03000509000000000000" pitchFamily="65" charset="-120"/>
                        </a:rPr>
                        <a:t>84</a:t>
                      </a:r>
                      <a:endParaRPr kumimoji="0" lang="zh-TW" altLang="zh-TW" sz="2000" b="0" i="0" u="none" strike="noStrike" cap="none" normalizeH="0" baseline="0" smtClean="0">
                        <a:ln>
                          <a:noFill/>
                        </a:ln>
                        <a:solidFill>
                          <a:schemeClr val="tx1"/>
                        </a:solidFill>
                        <a:effectLst/>
                        <a:latin typeface="Times New Roman" panose="02020603050405020304" pitchFamily="18" charset="0"/>
                        <a:ea typeface="新細明體, PMingLiU" charset="0"/>
                        <a:cs typeface="標楷體" panose="03000509000000000000" pitchFamily="65" charset="-120"/>
                      </a:endParaRPr>
                    </a:p>
                  </a:txBody>
                  <a:tcPr marL="17780" marR="177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SzPct val="65000"/>
                        <a:buFont typeface="Wingdings" panose="05000000000000000000" pitchFamily="2" charset="2"/>
                        <a:defRPr kumimoji="1" sz="26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9pPr>
                    </a:lstStyle>
                    <a:p>
                      <a:pPr marL="0" marR="0" lvl="0" indent="0" algn="ctr" defTabSz="914400" rtl="0" eaLnBrk="1" fontAlgn="base" latinLnBrk="0" hangingPunct="1">
                        <a:lnSpc>
                          <a:spcPts val="1800"/>
                        </a:lnSpc>
                        <a:spcBef>
                          <a:spcPct val="0"/>
                        </a:spcBef>
                        <a:spcAft>
                          <a:spcPct val="0"/>
                        </a:spcAft>
                        <a:buClrTx/>
                        <a:buSzTx/>
                        <a:buFontTx/>
                        <a:buNone/>
                        <a:tabLst/>
                      </a:pPr>
                      <a:r>
                        <a:rPr kumimoji="0" lang="en-US" altLang="zh-TW" sz="2000" b="1" i="0" u="sng" strike="noStrike" cap="none" normalizeH="0" baseline="0" smtClean="0">
                          <a:ln>
                            <a:noFill/>
                          </a:ln>
                          <a:solidFill>
                            <a:schemeClr val="tx1"/>
                          </a:solidFill>
                          <a:effectLst/>
                          <a:latin typeface="標楷體" panose="03000509000000000000" pitchFamily="65" charset="-120"/>
                          <a:ea typeface="新細明體, PMingLiU" charset="0"/>
                          <a:cs typeface="標楷體" panose="03000509000000000000" pitchFamily="65" charset="-120"/>
                        </a:rPr>
                        <a:t>2</a:t>
                      </a:r>
                      <a:endParaRPr kumimoji="0" lang="zh-TW" altLang="zh-TW" sz="2000" b="0" i="0" u="none" strike="noStrike" cap="none" normalizeH="0" baseline="0" smtClean="0">
                        <a:ln>
                          <a:noFill/>
                        </a:ln>
                        <a:solidFill>
                          <a:schemeClr val="tx1"/>
                        </a:solidFill>
                        <a:effectLst/>
                        <a:latin typeface="Times New Roman" panose="02020603050405020304" pitchFamily="18" charset="0"/>
                        <a:ea typeface="新細明體, PMingLiU" charset="0"/>
                        <a:cs typeface="標楷體" panose="03000509000000000000" pitchFamily="65" charset="-120"/>
                      </a:endParaRPr>
                    </a:p>
                  </a:txBody>
                  <a:tcPr marL="17780" marR="177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SzPct val="65000"/>
                        <a:buFont typeface="Wingdings" panose="05000000000000000000" pitchFamily="2" charset="2"/>
                        <a:defRPr kumimoji="1" sz="26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9pPr>
                    </a:lstStyle>
                    <a:p>
                      <a:pPr marL="0" marR="0" lvl="0" indent="0" algn="ctr" defTabSz="914400" rtl="0" eaLnBrk="1" fontAlgn="base" latinLnBrk="0" hangingPunct="1">
                        <a:lnSpc>
                          <a:spcPts val="1800"/>
                        </a:lnSpc>
                        <a:spcBef>
                          <a:spcPct val="0"/>
                        </a:spcBef>
                        <a:spcAft>
                          <a:spcPct val="0"/>
                        </a:spcAft>
                        <a:buClrTx/>
                        <a:buSzTx/>
                        <a:buFontTx/>
                        <a:buNone/>
                        <a:tabLst/>
                      </a:pPr>
                      <a:r>
                        <a:rPr kumimoji="0" lang="en-US" altLang="zh-TW" sz="2000" b="1" i="0" u="sng" strike="noStrike" cap="none" normalizeH="0" baseline="0" smtClean="0">
                          <a:ln>
                            <a:noFill/>
                          </a:ln>
                          <a:solidFill>
                            <a:schemeClr val="tx1"/>
                          </a:solidFill>
                          <a:effectLst/>
                          <a:latin typeface="標楷體" panose="03000509000000000000" pitchFamily="65" charset="-120"/>
                          <a:ea typeface="新細明體, PMingLiU" charset="0"/>
                          <a:cs typeface="標楷體" panose="03000509000000000000" pitchFamily="65" charset="-120"/>
                        </a:rPr>
                        <a:t>81</a:t>
                      </a:r>
                      <a:endParaRPr kumimoji="0" lang="zh-TW" altLang="zh-TW" sz="2000" b="0" i="0" u="none" strike="noStrike" cap="none" normalizeH="0" baseline="0" smtClean="0">
                        <a:ln>
                          <a:noFill/>
                        </a:ln>
                        <a:solidFill>
                          <a:schemeClr val="tx1"/>
                        </a:solidFill>
                        <a:effectLst/>
                        <a:latin typeface="Times New Roman" panose="02020603050405020304" pitchFamily="18" charset="0"/>
                        <a:ea typeface="新細明體, PMingLiU" charset="0"/>
                        <a:cs typeface="標楷體" panose="03000509000000000000" pitchFamily="65" charset="-120"/>
                      </a:endParaRPr>
                    </a:p>
                  </a:txBody>
                  <a:tcPr marL="17780" marR="177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SzPct val="65000"/>
                        <a:buFont typeface="Wingdings" panose="05000000000000000000" pitchFamily="2" charset="2"/>
                        <a:defRPr kumimoji="1" sz="26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9pPr>
                    </a:lstStyle>
                    <a:p>
                      <a:pPr marL="0" marR="0" lvl="0" indent="0" algn="ctr" defTabSz="914400" rtl="0" eaLnBrk="1" fontAlgn="base" latinLnBrk="0" hangingPunct="1">
                        <a:lnSpc>
                          <a:spcPts val="1800"/>
                        </a:lnSpc>
                        <a:spcBef>
                          <a:spcPct val="0"/>
                        </a:spcBef>
                        <a:spcAft>
                          <a:spcPct val="0"/>
                        </a:spcAft>
                        <a:buClrTx/>
                        <a:buSzTx/>
                        <a:buFontTx/>
                        <a:buNone/>
                        <a:tabLst/>
                      </a:pPr>
                      <a:r>
                        <a:rPr kumimoji="0" lang="en-US" altLang="zh-TW" sz="2000" b="1" i="0" u="sng" strike="noStrike" cap="none" normalizeH="0" baseline="0" smtClean="0">
                          <a:ln>
                            <a:noFill/>
                          </a:ln>
                          <a:solidFill>
                            <a:schemeClr val="tx1"/>
                          </a:solidFill>
                          <a:effectLst/>
                          <a:latin typeface="標楷體" panose="03000509000000000000" pitchFamily="65" charset="-120"/>
                          <a:ea typeface="新細明體, PMingLiU" charset="0"/>
                          <a:cs typeface="標楷體" panose="03000509000000000000" pitchFamily="65" charset="-120"/>
                        </a:rPr>
                        <a:t>3</a:t>
                      </a:r>
                      <a:endParaRPr kumimoji="0" lang="zh-TW" altLang="zh-TW" sz="2000" b="0" i="0" u="none" strike="noStrike" cap="none" normalizeH="0" baseline="0" smtClean="0">
                        <a:ln>
                          <a:noFill/>
                        </a:ln>
                        <a:solidFill>
                          <a:schemeClr val="tx1"/>
                        </a:solidFill>
                        <a:effectLst/>
                        <a:latin typeface="Times New Roman" panose="02020603050405020304" pitchFamily="18" charset="0"/>
                        <a:ea typeface="新細明體, PMingLiU" charset="0"/>
                        <a:cs typeface="標楷體" panose="03000509000000000000" pitchFamily="65" charset="-120"/>
                      </a:endParaRPr>
                    </a:p>
                  </a:txBody>
                  <a:tcPr marL="17780" marR="177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5"/>
                  </a:ext>
                </a:extLst>
              </a:tr>
              <a:tr h="306388">
                <a:tc>
                  <a:txBody>
                    <a:bodyPr/>
                    <a:lstStyle>
                      <a:lvl1pPr>
                        <a:spcBef>
                          <a:spcPct val="20000"/>
                        </a:spcBef>
                        <a:buClr>
                          <a:schemeClr val="accent1"/>
                        </a:buClr>
                        <a:buSzPct val="65000"/>
                        <a:buFont typeface="Wingdings" panose="05000000000000000000" pitchFamily="2" charset="2"/>
                        <a:defRPr kumimoji="1" sz="26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9pPr>
                    </a:lstStyle>
                    <a:p>
                      <a:pPr marL="0" marR="0" lvl="0" indent="0" algn="ctr" defTabSz="914400" rtl="0" eaLnBrk="1" fontAlgn="base" latinLnBrk="0" hangingPunct="1">
                        <a:lnSpc>
                          <a:spcPts val="1800"/>
                        </a:lnSpc>
                        <a:spcBef>
                          <a:spcPct val="0"/>
                        </a:spcBef>
                        <a:spcAft>
                          <a:spcPct val="0"/>
                        </a:spcAft>
                        <a:buClrTx/>
                        <a:buSzTx/>
                        <a:buFontTx/>
                        <a:buNone/>
                        <a:tabLst/>
                      </a:pPr>
                      <a:r>
                        <a:rPr kumimoji="0" lang="en-US" altLang="zh-TW" sz="2000" b="1" i="0" u="sng" strike="noStrike" cap="none" normalizeH="0" baseline="0" smtClean="0">
                          <a:ln>
                            <a:noFill/>
                          </a:ln>
                          <a:solidFill>
                            <a:schemeClr val="tx1"/>
                          </a:solidFill>
                          <a:effectLst/>
                          <a:latin typeface="標楷體" panose="03000509000000000000" pitchFamily="65" charset="-120"/>
                          <a:ea typeface="新細明體, PMingLiU" charset="0"/>
                          <a:cs typeface="標楷體" panose="03000509000000000000" pitchFamily="65" charset="-120"/>
                        </a:rPr>
                        <a:t>D</a:t>
                      </a:r>
                      <a:endParaRPr kumimoji="0" lang="zh-TW" altLang="zh-TW" sz="2000" b="0" i="0" u="none" strike="noStrike" cap="none" normalizeH="0" baseline="0" smtClean="0">
                        <a:ln>
                          <a:noFill/>
                        </a:ln>
                        <a:solidFill>
                          <a:schemeClr val="tx1"/>
                        </a:solidFill>
                        <a:effectLst/>
                        <a:latin typeface="Times New Roman" panose="02020603050405020304" pitchFamily="18" charset="0"/>
                        <a:ea typeface="新細明體, PMingLiU" charset="0"/>
                        <a:cs typeface="標楷體" panose="03000509000000000000" pitchFamily="65" charset="-120"/>
                      </a:endParaRPr>
                    </a:p>
                  </a:txBody>
                  <a:tcPr marL="17780" marR="177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lvl1pPr>
                        <a:spcBef>
                          <a:spcPct val="20000"/>
                        </a:spcBef>
                        <a:buClr>
                          <a:schemeClr val="accent1"/>
                        </a:buClr>
                        <a:buSzPct val="65000"/>
                        <a:buFont typeface="Wingdings" panose="05000000000000000000" pitchFamily="2" charset="2"/>
                        <a:defRPr kumimoji="1" sz="26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9pPr>
                    </a:lstStyle>
                    <a:p>
                      <a:pPr marL="0" marR="0" lvl="0" indent="0" algn="ctr" defTabSz="914400" rtl="0" eaLnBrk="1" fontAlgn="base" latinLnBrk="0" hangingPunct="1">
                        <a:lnSpc>
                          <a:spcPts val="1800"/>
                        </a:lnSpc>
                        <a:spcBef>
                          <a:spcPct val="0"/>
                        </a:spcBef>
                        <a:spcAft>
                          <a:spcPct val="0"/>
                        </a:spcAft>
                        <a:buClrTx/>
                        <a:buSzTx/>
                        <a:buFontTx/>
                        <a:buNone/>
                        <a:tabLst/>
                      </a:pPr>
                      <a:r>
                        <a:rPr kumimoji="0" lang="en-US" altLang="zh-TW" sz="2000" b="1" i="0" u="sng" strike="noStrike" cap="none" normalizeH="0" baseline="0" smtClean="0">
                          <a:ln>
                            <a:noFill/>
                          </a:ln>
                          <a:solidFill>
                            <a:schemeClr val="tx1"/>
                          </a:solidFill>
                          <a:effectLst/>
                          <a:latin typeface="標楷體" panose="03000509000000000000" pitchFamily="65" charset="-120"/>
                          <a:ea typeface="新細明體, PMingLiU" charset="0"/>
                          <a:cs typeface="標楷體" panose="03000509000000000000" pitchFamily="65" charset="-120"/>
                        </a:rPr>
                        <a:t>80</a:t>
                      </a:r>
                      <a:endParaRPr kumimoji="0" lang="zh-TW" altLang="zh-TW" sz="2000" b="0" i="0" u="none" strike="noStrike" cap="none" normalizeH="0" baseline="0" smtClean="0">
                        <a:ln>
                          <a:noFill/>
                        </a:ln>
                        <a:solidFill>
                          <a:schemeClr val="tx1"/>
                        </a:solidFill>
                        <a:effectLst/>
                        <a:latin typeface="Times New Roman" panose="02020603050405020304" pitchFamily="18" charset="0"/>
                        <a:ea typeface="新細明體, PMingLiU" charset="0"/>
                        <a:cs typeface="標楷體" panose="03000509000000000000" pitchFamily="65" charset="-120"/>
                      </a:endParaRPr>
                    </a:p>
                  </a:txBody>
                  <a:tcPr marL="17780" marR="177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lvl1pPr>
                        <a:spcBef>
                          <a:spcPct val="20000"/>
                        </a:spcBef>
                        <a:buClr>
                          <a:schemeClr val="accent1"/>
                        </a:buClr>
                        <a:buSzPct val="65000"/>
                        <a:buFont typeface="Wingdings" panose="05000000000000000000" pitchFamily="2" charset="2"/>
                        <a:defRPr kumimoji="1" sz="26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9pPr>
                    </a:lstStyle>
                    <a:p>
                      <a:pPr marL="0" marR="0" lvl="0" indent="0" algn="ctr" defTabSz="914400" rtl="0" eaLnBrk="1" fontAlgn="base" latinLnBrk="0" hangingPunct="1">
                        <a:lnSpc>
                          <a:spcPts val="1800"/>
                        </a:lnSpc>
                        <a:spcBef>
                          <a:spcPct val="0"/>
                        </a:spcBef>
                        <a:spcAft>
                          <a:spcPct val="0"/>
                        </a:spcAft>
                        <a:buClrTx/>
                        <a:buSzTx/>
                        <a:buFontTx/>
                        <a:buNone/>
                        <a:tabLst/>
                      </a:pPr>
                      <a:r>
                        <a:rPr kumimoji="0" lang="en-US" altLang="zh-TW" sz="2000" b="1" i="0" u="sng" strike="noStrike" cap="none" normalizeH="0" baseline="0" smtClean="0">
                          <a:ln>
                            <a:noFill/>
                          </a:ln>
                          <a:solidFill>
                            <a:schemeClr val="tx1"/>
                          </a:solidFill>
                          <a:effectLst/>
                          <a:latin typeface="標楷體" panose="03000509000000000000" pitchFamily="65" charset="-120"/>
                          <a:ea typeface="新細明體, PMingLiU" charset="0"/>
                          <a:cs typeface="標楷體" panose="03000509000000000000" pitchFamily="65" charset="-120"/>
                        </a:rPr>
                        <a:t>3</a:t>
                      </a:r>
                      <a:endParaRPr kumimoji="0" lang="zh-TW" altLang="zh-TW" sz="2000" b="0" i="0" u="none" strike="noStrike" cap="none" normalizeH="0" baseline="0" smtClean="0">
                        <a:ln>
                          <a:noFill/>
                        </a:ln>
                        <a:solidFill>
                          <a:schemeClr val="tx1"/>
                        </a:solidFill>
                        <a:effectLst/>
                        <a:latin typeface="Times New Roman" panose="02020603050405020304" pitchFamily="18" charset="0"/>
                        <a:ea typeface="新細明體, PMingLiU" charset="0"/>
                        <a:cs typeface="標楷體" panose="03000509000000000000" pitchFamily="65" charset="-120"/>
                      </a:endParaRPr>
                    </a:p>
                  </a:txBody>
                  <a:tcPr marL="17780" marR="177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lvl1pPr>
                        <a:spcBef>
                          <a:spcPct val="20000"/>
                        </a:spcBef>
                        <a:buClr>
                          <a:schemeClr val="accent1"/>
                        </a:buClr>
                        <a:buSzPct val="65000"/>
                        <a:buFont typeface="Wingdings" panose="05000000000000000000" pitchFamily="2" charset="2"/>
                        <a:defRPr kumimoji="1" sz="26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9pPr>
                    </a:lstStyle>
                    <a:p>
                      <a:pPr marL="0" marR="0" lvl="0" indent="0" algn="ctr" defTabSz="914400" rtl="0" eaLnBrk="1" fontAlgn="base" latinLnBrk="0" hangingPunct="1">
                        <a:lnSpc>
                          <a:spcPts val="1800"/>
                        </a:lnSpc>
                        <a:spcBef>
                          <a:spcPct val="0"/>
                        </a:spcBef>
                        <a:spcAft>
                          <a:spcPct val="0"/>
                        </a:spcAft>
                        <a:buClrTx/>
                        <a:buSzTx/>
                        <a:buFontTx/>
                        <a:buNone/>
                        <a:tabLst/>
                      </a:pPr>
                      <a:r>
                        <a:rPr kumimoji="0" lang="en-US" altLang="zh-TW" sz="2000" b="1" i="0" u="sng" strike="noStrike" cap="none" normalizeH="0" baseline="0" smtClean="0">
                          <a:ln>
                            <a:noFill/>
                          </a:ln>
                          <a:solidFill>
                            <a:srgbClr val="FF0000"/>
                          </a:solidFill>
                          <a:effectLst/>
                          <a:latin typeface="標楷體" panose="03000509000000000000" pitchFamily="65" charset="-120"/>
                          <a:ea typeface="新細明體, PMingLiU" charset="0"/>
                          <a:cs typeface="標楷體" panose="03000509000000000000" pitchFamily="65" charset="-120"/>
                        </a:rPr>
                        <a:t>85</a:t>
                      </a:r>
                      <a:endParaRPr kumimoji="0" lang="zh-TW" altLang="zh-TW" sz="2000" b="0" i="0" u="none" strike="noStrike" cap="none" normalizeH="0" baseline="0" smtClean="0">
                        <a:ln>
                          <a:noFill/>
                        </a:ln>
                        <a:solidFill>
                          <a:srgbClr val="FF0000"/>
                        </a:solidFill>
                        <a:effectLst/>
                        <a:latin typeface="Times New Roman" panose="02020603050405020304" pitchFamily="18" charset="0"/>
                        <a:ea typeface="新細明體, PMingLiU" charset="0"/>
                        <a:cs typeface="標楷體" panose="03000509000000000000" pitchFamily="65" charset="-120"/>
                      </a:endParaRPr>
                    </a:p>
                  </a:txBody>
                  <a:tcPr marL="17780" marR="177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SzPct val="65000"/>
                        <a:buFont typeface="Wingdings" panose="05000000000000000000" pitchFamily="2" charset="2"/>
                        <a:defRPr kumimoji="1" sz="26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9pPr>
                    </a:lstStyle>
                    <a:p>
                      <a:pPr marL="0" marR="0" lvl="0" indent="0" algn="ctr" defTabSz="914400" rtl="0" eaLnBrk="1" fontAlgn="base" latinLnBrk="0" hangingPunct="1">
                        <a:lnSpc>
                          <a:spcPts val="1800"/>
                        </a:lnSpc>
                        <a:spcBef>
                          <a:spcPct val="0"/>
                        </a:spcBef>
                        <a:spcAft>
                          <a:spcPct val="0"/>
                        </a:spcAft>
                        <a:buClrTx/>
                        <a:buSzTx/>
                        <a:buFontTx/>
                        <a:buNone/>
                        <a:tabLst/>
                      </a:pPr>
                      <a:r>
                        <a:rPr kumimoji="0" lang="en-US" altLang="zh-TW" sz="2000" b="1" i="0" u="sng" strike="noStrike" cap="none" normalizeH="0" baseline="0" smtClean="0">
                          <a:ln>
                            <a:noFill/>
                          </a:ln>
                          <a:solidFill>
                            <a:srgbClr val="FF0000"/>
                          </a:solidFill>
                          <a:effectLst/>
                          <a:latin typeface="標楷體" panose="03000509000000000000" pitchFamily="65" charset="-120"/>
                          <a:ea typeface="新細明體, PMingLiU" charset="0"/>
                          <a:cs typeface="標楷體" panose="03000509000000000000" pitchFamily="65" charset="-120"/>
                        </a:rPr>
                        <a:t>1</a:t>
                      </a:r>
                      <a:endParaRPr kumimoji="0" lang="zh-TW" altLang="zh-TW" sz="2000" b="0" i="0" u="none" strike="noStrike" cap="none" normalizeH="0" baseline="0" smtClean="0">
                        <a:ln>
                          <a:noFill/>
                        </a:ln>
                        <a:solidFill>
                          <a:srgbClr val="FF0000"/>
                        </a:solidFill>
                        <a:effectLst/>
                        <a:latin typeface="Times New Roman" panose="02020603050405020304" pitchFamily="18" charset="0"/>
                        <a:ea typeface="新細明體, PMingLiU" charset="0"/>
                        <a:cs typeface="標楷體" panose="03000509000000000000" pitchFamily="65" charset="-120"/>
                      </a:endParaRPr>
                    </a:p>
                  </a:txBody>
                  <a:tcPr marL="17780" marR="177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SzPct val="65000"/>
                        <a:buFont typeface="Wingdings" panose="05000000000000000000" pitchFamily="2" charset="2"/>
                        <a:defRPr kumimoji="1" sz="26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9pPr>
                    </a:lstStyle>
                    <a:p>
                      <a:pPr marL="0" marR="0" lvl="0" indent="0" algn="ctr" defTabSz="914400" rtl="0" eaLnBrk="1" fontAlgn="base" latinLnBrk="0" hangingPunct="1">
                        <a:lnSpc>
                          <a:spcPts val="1800"/>
                        </a:lnSpc>
                        <a:spcBef>
                          <a:spcPct val="0"/>
                        </a:spcBef>
                        <a:spcAft>
                          <a:spcPct val="0"/>
                        </a:spcAft>
                        <a:buClrTx/>
                        <a:buSzTx/>
                        <a:buFontTx/>
                        <a:buNone/>
                        <a:tabLst/>
                      </a:pPr>
                      <a:r>
                        <a:rPr kumimoji="0" lang="en-US" altLang="zh-TW" sz="2000" b="1" i="0" u="sng" strike="noStrike" cap="none" normalizeH="0" baseline="0" smtClean="0">
                          <a:ln>
                            <a:noFill/>
                          </a:ln>
                          <a:solidFill>
                            <a:schemeClr val="tx1"/>
                          </a:solidFill>
                          <a:effectLst/>
                          <a:latin typeface="標楷體" panose="03000509000000000000" pitchFamily="65" charset="-120"/>
                          <a:ea typeface="新細明體, PMingLiU" charset="0"/>
                          <a:cs typeface="標楷體" panose="03000509000000000000" pitchFamily="65" charset="-120"/>
                        </a:rPr>
                        <a:t>82</a:t>
                      </a:r>
                      <a:endParaRPr kumimoji="0" lang="zh-TW" altLang="zh-TW" sz="2000" b="0" i="0" u="none" strike="noStrike" cap="none" normalizeH="0" baseline="0" smtClean="0">
                        <a:ln>
                          <a:noFill/>
                        </a:ln>
                        <a:solidFill>
                          <a:schemeClr val="tx1"/>
                        </a:solidFill>
                        <a:effectLst/>
                        <a:latin typeface="Times New Roman" panose="02020603050405020304" pitchFamily="18" charset="0"/>
                        <a:ea typeface="新細明體, PMingLiU" charset="0"/>
                        <a:cs typeface="標楷體" panose="03000509000000000000" pitchFamily="65" charset="-120"/>
                      </a:endParaRPr>
                    </a:p>
                  </a:txBody>
                  <a:tcPr marL="17780" marR="177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SzPct val="65000"/>
                        <a:buFont typeface="Wingdings" panose="05000000000000000000" pitchFamily="2" charset="2"/>
                        <a:defRPr kumimoji="1" sz="26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9pPr>
                    </a:lstStyle>
                    <a:p>
                      <a:pPr marL="0" marR="0" lvl="0" indent="0" algn="ctr" defTabSz="914400" rtl="0" eaLnBrk="1" fontAlgn="base" latinLnBrk="0" hangingPunct="1">
                        <a:lnSpc>
                          <a:spcPts val="1800"/>
                        </a:lnSpc>
                        <a:spcBef>
                          <a:spcPct val="0"/>
                        </a:spcBef>
                        <a:spcAft>
                          <a:spcPct val="0"/>
                        </a:spcAft>
                        <a:buClrTx/>
                        <a:buSzTx/>
                        <a:buFontTx/>
                        <a:buNone/>
                        <a:tabLst/>
                      </a:pPr>
                      <a:r>
                        <a:rPr kumimoji="0" lang="en-US" altLang="zh-TW" sz="2000" b="1" i="0" u="sng" strike="noStrike" cap="none" normalizeH="0" baseline="0" smtClean="0">
                          <a:ln>
                            <a:noFill/>
                          </a:ln>
                          <a:solidFill>
                            <a:schemeClr val="tx1"/>
                          </a:solidFill>
                          <a:effectLst/>
                          <a:latin typeface="標楷體" panose="03000509000000000000" pitchFamily="65" charset="-120"/>
                          <a:ea typeface="新細明體, PMingLiU" charset="0"/>
                          <a:cs typeface="標楷體" panose="03000509000000000000" pitchFamily="65" charset="-120"/>
                        </a:rPr>
                        <a:t>2</a:t>
                      </a:r>
                      <a:endParaRPr kumimoji="0" lang="zh-TW" altLang="zh-TW" sz="2000" b="0" i="0" u="none" strike="noStrike" cap="none" normalizeH="0" baseline="0" smtClean="0">
                        <a:ln>
                          <a:noFill/>
                        </a:ln>
                        <a:solidFill>
                          <a:schemeClr val="tx1"/>
                        </a:solidFill>
                        <a:effectLst/>
                        <a:latin typeface="Times New Roman" panose="02020603050405020304" pitchFamily="18" charset="0"/>
                        <a:ea typeface="新細明體, PMingLiU" charset="0"/>
                        <a:cs typeface="標楷體" panose="03000509000000000000" pitchFamily="65" charset="-120"/>
                      </a:endParaRPr>
                    </a:p>
                  </a:txBody>
                  <a:tcPr marL="17780" marR="177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6"/>
                  </a:ext>
                </a:extLst>
              </a:tr>
              <a:tr h="306388">
                <a:tc>
                  <a:txBody>
                    <a:bodyPr/>
                    <a:lstStyle>
                      <a:lvl1pPr>
                        <a:spcBef>
                          <a:spcPct val="20000"/>
                        </a:spcBef>
                        <a:buClr>
                          <a:schemeClr val="accent1"/>
                        </a:buClr>
                        <a:buSzPct val="65000"/>
                        <a:buFont typeface="Wingdings" panose="05000000000000000000" pitchFamily="2" charset="2"/>
                        <a:defRPr kumimoji="1" sz="26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9pPr>
                    </a:lstStyle>
                    <a:p>
                      <a:pPr marL="0" marR="0" lvl="0" indent="0" algn="ctr" defTabSz="914400" rtl="0" eaLnBrk="1" fontAlgn="base" latinLnBrk="0" hangingPunct="1">
                        <a:lnSpc>
                          <a:spcPts val="1800"/>
                        </a:lnSpc>
                        <a:spcBef>
                          <a:spcPct val="0"/>
                        </a:spcBef>
                        <a:spcAft>
                          <a:spcPct val="0"/>
                        </a:spcAft>
                        <a:buClrTx/>
                        <a:buSzTx/>
                        <a:buFontTx/>
                        <a:buNone/>
                        <a:tabLst/>
                      </a:pPr>
                      <a:r>
                        <a:rPr kumimoji="0" lang="en-US" altLang="zh-TW" sz="2000" b="1" i="0" u="sng" strike="noStrike" cap="none" normalizeH="0" baseline="0" smtClean="0">
                          <a:ln>
                            <a:noFill/>
                          </a:ln>
                          <a:solidFill>
                            <a:schemeClr val="tx1"/>
                          </a:solidFill>
                          <a:effectLst/>
                          <a:latin typeface="標楷體" panose="03000509000000000000" pitchFamily="65" charset="-120"/>
                          <a:ea typeface="新細明體, PMingLiU" charset="0"/>
                          <a:cs typeface="標楷體" panose="03000509000000000000" pitchFamily="65" charset="-120"/>
                        </a:rPr>
                        <a:t>E</a:t>
                      </a:r>
                      <a:endParaRPr kumimoji="0" lang="zh-TW" altLang="zh-TW" sz="2000" b="0" i="0" u="none" strike="noStrike" cap="none" normalizeH="0" baseline="0" smtClean="0">
                        <a:ln>
                          <a:noFill/>
                        </a:ln>
                        <a:solidFill>
                          <a:schemeClr val="tx1"/>
                        </a:solidFill>
                        <a:effectLst/>
                        <a:latin typeface="Times New Roman" panose="02020603050405020304" pitchFamily="18" charset="0"/>
                        <a:ea typeface="新細明體, PMingLiU" charset="0"/>
                        <a:cs typeface="標楷體" panose="03000509000000000000" pitchFamily="65" charset="-120"/>
                      </a:endParaRPr>
                    </a:p>
                  </a:txBody>
                  <a:tcPr marL="17780" marR="177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SzPct val="65000"/>
                        <a:buFont typeface="Wingdings" panose="05000000000000000000" pitchFamily="2" charset="2"/>
                        <a:defRPr kumimoji="1" sz="26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9pPr>
                    </a:lstStyle>
                    <a:p>
                      <a:pPr marL="0" marR="0" lvl="0" indent="0" algn="ctr" defTabSz="914400" rtl="0" eaLnBrk="1" fontAlgn="base" latinLnBrk="0" hangingPunct="1">
                        <a:lnSpc>
                          <a:spcPts val="1800"/>
                        </a:lnSpc>
                        <a:spcBef>
                          <a:spcPct val="0"/>
                        </a:spcBef>
                        <a:spcAft>
                          <a:spcPct val="0"/>
                        </a:spcAft>
                        <a:buClrTx/>
                        <a:buSzTx/>
                        <a:buFontTx/>
                        <a:buNone/>
                        <a:tabLst/>
                      </a:pPr>
                      <a:r>
                        <a:rPr kumimoji="0" lang="en-US" altLang="zh-TW" sz="2000" b="1" i="0" u="sng" strike="noStrike" cap="none" normalizeH="0" baseline="0" smtClean="0">
                          <a:ln>
                            <a:noFill/>
                          </a:ln>
                          <a:solidFill>
                            <a:schemeClr val="tx1"/>
                          </a:solidFill>
                          <a:effectLst/>
                          <a:latin typeface="標楷體" panose="03000509000000000000" pitchFamily="65" charset="-120"/>
                          <a:ea typeface="新細明體, PMingLiU" charset="0"/>
                          <a:cs typeface="標楷體" panose="03000509000000000000" pitchFamily="65" charset="-120"/>
                        </a:rPr>
                        <a:t>82</a:t>
                      </a:r>
                      <a:endParaRPr kumimoji="0" lang="zh-TW" altLang="zh-TW" sz="2000" b="0" i="0" u="none" strike="noStrike" cap="none" normalizeH="0" baseline="0" smtClean="0">
                        <a:ln>
                          <a:noFill/>
                        </a:ln>
                        <a:solidFill>
                          <a:schemeClr val="tx1"/>
                        </a:solidFill>
                        <a:effectLst/>
                        <a:latin typeface="Times New Roman" panose="02020603050405020304" pitchFamily="18" charset="0"/>
                        <a:ea typeface="新細明體, PMingLiU" charset="0"/>
                        <a:cs typeface="標楷體" panose="03000509000000000000" pitchFamily="65" charset="-120"/>
                      </a:endParaRPr>
                    </a:p>
                  </a:txBody>
                  <a:tcPr marL="17780" marR="177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SzPct val="65000"/>
                        <a:buFont typeface="Wingdings" panose="05000000000000000000" pitchFamily="2" charset="2"/>
                        <a:defRPr kumimoji="1" sz="26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9pPr>
                    </a:lstStyle>
                    <a:p>
                      <a:pPr marL="0" marR="0" lvl="0" indent="0" algn="ctr" defTabSz="914400" rtl="0" eaLnBrk="1" fontAlgn="base" latinLnBrk="0" hangingPunct="1">
                        <a:lnSpc>
                          <a:spcPts val="1800"/>
                        </a:lnSpc>
                        <a:spcBef>
                          <a:spcPct val="0"/>
                        </a:spcBef>
                        <a:spcAft>
                          <a:spcPct val="0"/>
                        </a:spcAft>
                        <a:buClrTx/>
                        <a:buSzTx/>
                        <a:buFontTx/>
                        <a:buNone/>
                        <a:tabLst/>
                      </a:pPr>
                      <a:r>
                        <a:rPr kumimoji="0" lang="en-US" altLang="zh-TW" sz="2000" b="1" i="0" u="sng" strike="noStrike" cap="none" normalizeH="0" baseline="0" smtClean="0">
                          <a:ln>
                            <a:noFill/>
                          </a:ln>
                          <a:solidFill>
                            <a:srgbClr val="0070C0"/>
                          </a:solidFill>
                          <a:effectLst/>
                          <a:latin typeface="標楷體" panose="03000509000000000000" pitchFamily="65" charset="-120"/>
                          <a:ea typeface="新細明體, PMingLiU" charset="0"/>
                          <a:cs typeface="標楷體" panose="03000509000000000000" pitchFamily="65" charset="-120"/>
                        </a:rPr>
                        <a:t>1</a:t>
                      </a:r>
                      <a:endParaRPr kumimoji="0" lang="zh-TW" altLang="zh-TW" sz="2000" b="0" i="0" u="none" strike="noStrike" cap="none" normalizeH="0" baseline="0" smtClean="0">
                        <a:ln>
                          <a:noFill/>
                        </a:ln>
                        <a:solidFill>
                          <a:srgbClr val="0070C0"/>
                        </a:solidFill>
                        <a:effectLst/>
                        <a:latin typeface="Times New Roman" panose="02020603050405020304" pitchFamily="18" charset="0"/>
                        <a:ea typeface="新細明體, PMingLiU" charset="0"/>
                        <a:cs typeface="標楷體" panose="03000509000000000000" pitchFamily="65" charset="-120"/>
                      </a:endParaRPr>
                    </a:p>
                  </a:txBody>
                  <a:tcPr marL="17780" marR="177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tc>
                  <a:txBody>
                    <a:bodyPr/>
                    <a:lstStyle>
                      <a:lvl1pPr>
                        <a:spcBef>
                          <a:spcPct val="20000"/>
                        </a:spcBef>
                        <a:buClr>
                          <a:schemeClr val="accent1"/>
                        </a:buClr>
                        <a:buSzPct val="65000"/>
                        <a:buFont typeface="Wingdings" panose="05000000000000000000" pitchFamily="2" charset="2"/>
                        <a:defRPr kumimoji="1" sz="26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9pPr>
                    </a:lstStyle>
                    <a:p>
                      <a:pPr marL="0" marR="0" lvl="0" indent="0" algn="ctr" defTabSz="914400" rtl="0" eaLnBrk="1" fontAlgn="base" latinLnBrk="0" hangingPunct="1">
                        <a:lnSpc>
                          <a:spcPts val="1800"/>
                        </a:lnSpc>
                        <a:spcBef>
                          <a:spcPct val="0"/>
                        </a:spcBef>
                        <a:spcAft>
                          <a:spcPct val="0"/>
                        </a:spcAft>
                        <a:buClrTx/>
                        <a:buSzTx/>
                        <a:buFontTx/>
                        <a:buNone/>
                        <a:tabLst/>
                      </a:pPr>
                      <a:r>
                        <a:rPr kumimoji="0" lang="en-US" altLang="zh-TW" sz="2000" b="1" i="0" u="sng" strike="noStrike" cap="none" normalizeH="0" baseline="0" smtClean="0">
                          <a:ln>
                            <a:noFill/>
                          </a:ln>
                          <a:solidFill>
                            <a:schemeClr val="tx1"/>
                          </a:solidFill>
                          <a:effectLst/>
                          <a:latin typeface="標楷體" panose="03000509000000000000" pitchFamily="65" charset="-120"/>
                          <a:ea typeface="新細明體, PMingLiU" charset="0"/>
                          <a:cs typeface="標楷體" panose="03000509000000000000" pitchFamily="65" charset="-120"/>
                        </a:rPr>
                        <a:t>81</a:t>
                      </a:r>
                      <a:endParaRPr kumimoji="0" lang="zh-TW" altLang="zh-TW" sz="2000" b="0" i="0" u="none" strike="noStrike" cap="none" normalizeH="0" baseline="0" smtClean="0">
                        <a:ln>
                          <a:noFill/>
                        </a:ln>
                        <a:solidFill>
                          <a:schemeClr val="tx1"/>
                        </a:solidFill>
                        <a:effectLst/>
                        <a:latin typeface="Times New Roman" panose="02020603050405020304" pitchFamily="18" charset="0"/>
                        <a:ea typeface="新細明體, PMingLiU" charset="0"/>
                        <a:cs typeface="標楷體" panose="03000509000000000000" pitchFamily="65" charset="-120"/>
                      </a:endParaRPr>
                    </a:p>
                  </a:txBody>
                  <a:tcPr marL="17780" marR="177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SzPct val="65000"/>
                        <a:buFont typeface="Wingdings" panose="05000000000000000000" pitchFamily="2" charset="2"/>
                        <a:defRPr kumimoji="1" sz="26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9pPr>
                    </a:lstStyle>
                    <a:p>
                      <a:pPr marL="0" marR="0" lvl="0" indent="0" algn="ctr" defTabSz="914400" rtl="0" eaLnBrk="1" fontAlgn="base" latinLnBrk="0" hangingPunct="1">
                        <a:lnSpc>
                          <a:spcPts val="1800"/>
                        </a:lnSpc>
                        <a:spcBef>
                          <a:spcPct val="0"/>
                        </a:spcBef>
                        <a:spcAft>
                          <a:spcPct val="0"/>
                        </a:spcAft>
                        <a:buClrTx/>
                        <a:buSzTx/>
                        <a:buFontTx/>
                        <a:buNone/>
                        <a:tabLst/>
                      </a:pPr>
                      <a:r>
                        <a:rPr kumimoji="0" lang="en-US" altLang="zh-TW" sz="2000" b="1" i="0" u="sng" strike="noStrike" cap="none" normalizeH="0" baseline="0" smtClean="0">
                          <a:ln>
                            <a:noFill/>
                          </a:ln>
                          <a:solidFill>
                            <a:schemeClr val="tx1"/>
                          </a:solidFill>
                          <a:effectLst/>
                          <a:latin typeface="標楷體" panose="03000509000000000000" pitchFamily="65" charset="-120"/>
                          <a:ea typeface="新細明體, PMingLiU" charset="0"/>
                          <a:cs typeface="標楷體" panose="03000509000000000000" pitchFamily="65" charset="-120"/>
                        </a:rPr>
                        <a:t>2</a:t>
                      </a:r>
                      <a:endParaRPr kumimoji="0" lang="zh-TW" altLang="zh-TW" sz="2000" b="0" i="0" u="none" strike="noStrike" cap="none" normalizeH="0" baseline="0" smtClean="0">
                        <a:ln>
                          <a:noFill/>
                        </a:ln>
                        <a:solidFill>
                          <a:schemeClr val="tx1"/>
                        </a:solidFill>
                        <a:effectLst/>
                        <a:latin typeface="Times New Roman" panose="02020603050405020304" pitchFamily="18" charset="0"/>
                        <a:ea typeface="新細明體, PMingLiU" charset="0"/>
                        <a:cs typeface="標楷體" panose="03000509000000000000" pitchFamily="65" charset="-120"/>
                      </a:endParaRPr>
                    </a:p>
                  </a:txBody>
                  <a:tcPr marL="17780" marR="177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SzPct val="65000"/>
                        <a:buFont typeface="Wingdings" panose="05000000000000000000" pitchFamily="2" charset="2"/>
                        <a:defRPr kumimoji="1" sz="26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9pPr>
                    </a:lstStyle>
                    <a:p>
                      <a:pPr marL="0" marR="0" lvl="0" indent="0" algn="ctr" defTabSz="914400" rtl="0" eaLnBrk="1" fontAlgn="base" latinLnBrk="0" hangingPunct="1">
                        <a:lnSpc>
                          <a:spcPts val="1800"/>
                        </a:lnSpc>
                        <a:spcBef>
                          <a:spcPct val="0"/>
                        </a:spcBef>
                        <a:spcAft>
                          <a:spcPct val="0"/>
                        </a:spcAft>
                        <a:buClrTx/>
                        <a:buSzTx/>
                        <a:buFontTx/>
                        <a:buNone/>
                        <a:tabLst/>
                      </a:pPr>
                      <a:r>
                        <a:rPr kumimoji="0" lang="en-US" altLang="zh-TW" sz="2000" b="1" i="0" u="sng" strike="noStrike" cap="none" normalizeH="0" baseline="0" smtClean="0">
                          <a:ln>
                            <a:noFill/>
                          </a:ln>
                          <a:solidFill>
                            <a:schemeClr val="tx1"/>
                          </a:solidFill>
                          <a:effectLst/>
                          <a:latin typeface="標楷體" panose="03000509000000000000" pitchFamily="65" charset="-120"/>
                          <a:ea typeface="新細明體, PMingLiU" charset="0"/>
                          <a:cs typeface="標楷體" panose="03000509000000000000" pitchFamily="65" charset="-120"/>
                        </a:rPr>
                        <a:t>79</a:t>
                      </a:r>
                      <a:endParaRPr kumimoji="0" lang="zh-TW" altLang="zh-TW" sz="2000" b="0" i="0" u="none" strike="noStrike" cap="none" normalizeH="0" baseline="0" smtClean="0">
                        <a:ln>
                          <a:noFill/>
                        </a:ln>
                        <a:solidFill>
                          <a:schemeClr val="tx1"/>
                        </a:solidFill>
                        <a:effectLst/>
                        <a:latin typeface="Times New Roman" panose="02020603050405020304" pitchFamily="18" charset="0"/>
                        <a:ea typeface="新細明體, PMingLiU" charset="0"/>
                        <a:cs typeface="標楷體" panose="03000509000000000000" pitchFamily="65" charset="-120"/>
                      </a:endParaRPr>
                    </a:p>
                  </a:txBody>
                  <a:tcPr marL="17780" marR="177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SzPct val="65000"/>
                        <a:buFont typeface="Wingdings" panose="05000000000000000000" pitchFamily="2" charset="2"/>
                        <a:defRPr kumimoji="1" sz="26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9pPr>
                    </a:lstStyle>
                    <a:p>
                      <a:pPr marL="0" marR="0" lvl="0" indent="0" algn="ctr" defTabSz="914400" rtl="0" eaLnBrk="1" fontAlgn="base" latinLnBrk="0" hangingPunct="1">
                        <a:lnSpc>
                          <a:spcPts val="1800"/>
                        </a:lnSpc>
                        <a:spcBef>
                          <a:spcPct val="0"/>
                        </a:spcBef>
                        <a:spcAft>
                          <a:spcPct val="0"/>
                        </a:spcAft>
                        <a:buClrTx/>
                        <a:buSzTx/>
                        <a:buFontTx/>
                        <a:buNone/>
                        <a:tabLst/>
                      </a:pPr>
                      <a:r>
                        <a:rPr kumimoji="0" lang="en-US" altLang="zh-TW" sz="2000" b="1" i="0" u="sng" strike="noStrike" cap="none" normalizeH="0" baseline="0" smtClean="0">
                          <a:ln>
                            <a:noFill/>
                          </a:ln>
                          <a:solidFill>
                            <a:schemeClr val="tx1"/>
                          </a:solidFill>
                          <a:effectLst/>
                          <a:latin typeface="標楷體" panose="03000509000000000000" pitchFamily="65" charset="-120"/>
                          <a:ea typeface="新細明體, PMingLiU" charset="0"/>
                          <a:cs typeface="標楷體" panose="03000509000000000000" pitchFamily="65" charset="-120"/>
                        </a:rPr>
                        <a:t>3</a:t>
                      </a:r>
                      <a:endParaRPr kumimoji="0" lang="zh-TW" altLang="zh-TW" sz="2000" b="0" i="0" u="none" strike="noStrike" cap="none" normalizeH="0" baseline="0" smtClean="0">
                        <a:ln>
                          <a:noFill/>
                        </a:ln>
                        <a:solidFill>
                          <a:schemeClr val="tx1"/>
                        </a:solidFill>
                        <a:effectLst/>
                        <a:latin typeface="Times New Roman" panose="02020603050405020304" pitchFamily="18" charset="0"/>
                        <a:ea typeface="新細明體, PMingLiU" charset="0"/>
                        <a:cs typeface="標楷體" panose="03000509000000000000" pitchFamily="65" charset="-120"/>
                      </a:endParaRPr>
                    </a:p>
                  </a:txBody>
                  <a:tcPr marL="17780" marR="177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7"/>
                  </a:ext>
                </a:extLst>
              </a:tr>
              <a:tr h="306388">
                <a:tc>
                  <a:txBody>
                    <a:bodyPr/>
                    <a:lstStyle>
                      <a:lvl1pPr>
                        <a:spcBef>
                          <a:spcPct val="20000"/>
                        </a:spcBef>
                        <a:buClr>
                          <a:schemeClr val="accent1"/>
                        </a:buClr>
                        <a:buSzPct val="65000"/>
                        <a:buFont typeface="Wingdings" panose="05000000000000000000" pitchFamily="2" charset="2"/>
                        <a:defRPr kumimoji="1" sz="26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9pPr>
                    </a:lstStyle>
                    <a:p>
                      <a:pPr marL="0" marR="0" lvl="0" indent="0" algn="ctr" defTabSz="914400" rtl="0" eaLnBrk="1" fontAlgn="base" latinLnBrk="0" hangingPunct="1">
                        <a:lnSpc>
                          <a:spcPts val="1800"/>
                        </a:lnSpc>
                        <a:spcBef>
                          <a:spcPct val="0"/>
                        </a:spcBef>
                        <a:spcAft>
                          <a:spcPct val="0"/>
                        </a:spcAft>
                        <a:buClrTx/>
                        <a:buSzTx/>
                        <a:buFontTx/>
                        <a:buNone/>
                        <a:tabLst/>
                      </a:pPr>
                      <a:r>
                        <a:rPr kumimoji="0" lang="en-US" altLang="zh-TW" sz="2000" b="1" i="0" u="sng" strike="noStrike" cap="none" normalizeH="0" baseline="0" smtClean="0">
                          <a:ln>
                            <a:noFill/>
                          </a:ln>
                          <a:solidFill>
                            <a:schemeClr val="tx1"/>
                          </a:solidFill>
                          <a:effectLst/>
                          <a:latin typeface="標楷體" panose="03000509000000000000" pitchFamily="65" charset="-120"/>
                          <a:ea typeface="新細明體, PMingLiU" charset="0"/>
                          <a:cs typeface="標楷體" panose="03000509000000000000" pitchFamily="65" charset="-120"/>
                        </a:rPr>
                        <a:t>F</a:t>
                      </a:r>
                      <a:endParaRPr kumimoji="0" lang="zh-TW" altLang="zh-TW" sz="2000" b="0" i="0" u="none" strike="noStrike" cap="none" normalizeH="0" baseline="0" smtClean="0">
                        <a:ln>
                          <a:noFill/>
                        </a:ln>
                        <a:solidFill>
                          <a:schemeClr val="tx1"/>
                        </a:solidFill>
                        <a:effectLst/>
                        <a:latin typeface="Times New Roman" panose="02020603050405020304" pitchFamily="18" charset="0"/>
                        <a:ea typeface="新細明體, PMingLiU" charset="0"/>
                        <a:cs typeface="標楷體" panose="03000509000000000000" pitchFamily="65" charset="-120"/>
                      </a:endParaRPr>
                    </a:p>
                  </a:txBody>
                  <a:tcPr marL="17780" marR="177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SzPct val="65000"/>
                        <a:buFont typeface="Wingdings" panose="05000000000000000000" pitchFamily="2" charset="2"/>
                        <a:defRPr kumimoji="1" sz="26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9pPr>
                    </a:lstStyle>
                    <a:p>
                      <a:pPr marL="0" marR="0" lvl="0" indent="0" algn="ctr" defTabSz="914400" rtl="0" eaLnBrk="1" fontAlgn="base" latinLnBrk="0" hangingPunct="1">
                        <a:lnSpc>
                          <a:spcPts val="1800"/>
                        </a:lnSpc>
                        <a:spcBef>
                          <a:spcPct val="0"/>
                        </a:spcBef>
                        <a:spcAft>
                          <a:spcPct val="0"/>
                        </a:spcAft>
                        <a:buClrTx/>
                        <a:buSzTx/>
                        <a:buFontTx/>
                        <a:buNone/>
                        <a:tabLst/>
                      </a:pPr>
                      <a:r>
                        <a:rPr kumimoji="0" lang="en-US" altLang="zh-TW" sz="2000" b="1" i="0" u="sng" strike="noStrike" cap="none" normalizeH="0" baseline="0" smtClean="0">
                          <a:ln>
                            <a:noFill/>
                          </a:ln>
                          <a:solidFill>
                            <a:schemeClr val="tx1"/>
                          </a:solidFill>
                          <a:effectLst/>
                          <a:latin typeface="標楷體" panose="03000509000000000000" pitchFamily="65" charset="-120"/>
                          <a:ea typeface="新細明體, PMingLiU" charset="0"/>
                          <a:cs typeface="標楷體" panose="03000509000000000000" pitchFamily="65" charset="-120"/>
                        </a:rPr>
                        <a:t>83</a:t>
                      </a:r>
                      <a:endParaRPr kumimoji="0" lang="zh-TW" altLang="zh-TW" sz="2000" b="0" i="0" u="none" strike="noStrike" cap="none" normalizeH="0" baseline="0" smtClean="0">
                        <a:ln>
                          <a:noFill/>
                        </a:ln>
                        <a:solidFill>
                          <a:schemeClr val="tx1"/>
                        </a:solidFill>
                        <a:effectLst/>
                        <a:latin typeface="Times New Roman" panose="02020603050405020304" pitchFamily="18" charset="0"/>
                        <a:ea typeface="新細明體, PMingLiU" charset="0"/>
                        <a:cs typeface="標楷體" panose="03000509000000000000" pitchFamily="65" charset="-120"/>
                      </a:endParaRPr>
                    </a:p>
                  </a:txBody>
                  <a:tcPr marL="17780" marR="177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SzPct val="65000"/>
                        <a:buFont typeface="Wingdings" panose="05000000000000000000" pitchFamily="2" charset="2"/>
                        <a:defRPr kumimoji="1" sz="26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9pPr>
                    </a:lstStyle>
                    <a:p>
                      <a:pPr marL="0" marR="0" lvl="0" indent="0" algn="ctr" defTabSz="914400" rtl="0" eaLnBrk="1" fontAlgn="base" latinLnBrk="0" hangingPunct="1">
                        <a:lnSpc>
                          <a:spcPts val="1800"/>
                        </a:lnSpc>
                        <a:spcBef>
                          <a:spcPct val="0"/>
                        </a:spcBef>
                        <a:spcAft>
                          <a:spcPct val="0"/>
                        </a:spcAft>
                        <a:buClrTx/>
                        <a:buSzTx/>
                        <a:buFontTx/>
                        <a:buNone/>
                        <a:tabLst/>
                      </a:pPr>
                      <a:r>
                        <a:rPr kumimoji="0" lang="en-US" altLang="zh-TW" sz="2000" b="1" i="0" u="sng" strike="noStrike" cap="none" normalizeH="0" baseline="0" smtClean="0">
                          <a:ln>
                            <a:noFill/>
                          </a:ln>
                          <a:solidFill>
                            <a:srgbClr val="0070C0"/>
                          </a:solidFill>
                          <a:effectLst/>
                          <a:latin typeface="標楷體" panose="03000509000000000000" pitchFamily="65" charset="-120"/>
                          <a:ea typeface="新細明體, PMingLiU" charset="0"/>
                          <a:cs typeface="標楷體" panose="03000509000000000000" pitchFamily="65" charset="-120"/>
                        </a:rPr>
                        <a:t>1</a:t>
                      </a:r>
                      <a:endParaRPr kumimoji="0" lang="zh-TW" altLang="zh-TW" sz="2000" b="0" i="0" u="none" strike="noStrike" cap="none" normalizeH="0" baseline="0" smtClean="0">
                        <a:ln>
                          <a:noFill/>
                        </a:ln>
                        <a:solidFill>
                          <a:srgbClr val="0070C0"/>
                        </a:solidFill>
                        <a:effectLst/>
                        <a:latin typeface="Times New Roman" panose="02020603050405020304" pitchFamily="18" charset="0"/>
                        <a:ea typeface="新細明體, PMingLiU" charset="0"/>
                        <a:cs typeface="標楷體" panose="03000509000000000000" pitchFamily="65" charset="-120"/>
                      </a:endParaRPr>
                    </a:p>
                  </a:txBody>
                  <a:tcPr marL="17780" marR="177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tc>
                  <a:txBody>
                    <a:bodyPr/>
                    <a:lstStyle>
                      <a:lvl1pPr>
                        <a:spcBef>
                          <a:spcPct val="20000"/>
                        </a:spcBef>
                        <a:buClr>
                          <a:schemeClr val="accent1"/>
                        </a:buClr>
                        <a:buSzPct val="65000"/>
                        <a:buFont typeface="Wingdings" panose="05000000000000000000" pitchFamily="2" charset="2"/>
                        <a:defRPr kumimoji="1" sz="26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9pPr>
                    </a:lstStyle>
                    <a:p>
                      <a:pPr marL="0" marR="0" lvl="0" indent="0" algn="ctr" defTabSz="914400" rtl="0" eaLnBrk="1" fontAlgn="base" latinLnBrk="0" hangingPunct="1">
                        <a:lnSpc>
                          <a:spcPts val="1800"/>
                        </a:lnSpc>
                        <a:spcBef>
                          <a:spcPct val="0"/>
                        </a:spcBef>
                        <a:spcAft>
                          <a:spcPct val="0"/>
                        </a:spcAft>
                        <a:buClrTx/>
                        <a:buSzTx/>
                        <a:buFontTx/>
                        <a:buNone/>
                        <a:tabLst/>
                      </a:pPr>
                      <a:r>
                        <a:rPr kumimoji="0" lang="en-US" altLang="zh-TW" sz="2000" b="1" i="0" u="sng" strike="noStrike" cap="none" normalizeH="0" baseline="0" smtClean="0">
                          <a:ln>
                            <a:noFill/>
                          </a:ln>
                          <a:solidFill>
                            <a:schemeClr val="tx1"/>
                          </a:solidFill>
                          <a:effectLst/>
                          <a:latin typeface="標楷體" panose="03000509000000000000" pitchFamily="65" charset="-120"/>
                          <a:ea typeface="新細明體, PMingLiU" charset="0"/>
                          <a:cs typeface="標楷體" panose="03000509000000000000" pitchFamily="65" charset="-120"/>
                        </a:rPr>
                        <a:t>80</a:t>
                      </a:r>
                      <a:endParaRPr kumimoji="0" lang="zh-TW" altLang="zh-TW" sz="2000" b="0" i="0" u="none" strike="noStrike" cap="none" normalizeH="0" baseline="0" smtClean="0">
                        <a:ln>
                          <a:noFill/>
                        </a:ln>
                        <a:solidFill>
                          <a:schemeClr val="tx1"/>
                        </a:solidFill>
                        <a:effectLst/>
                        <a:latin typeface="Times New Roman" panose="02020603050405020304" pitchFamily="18" charset="0"/>
                        <a:ea typeface="新細明體, PMingLiU" charset="0"/>
                        <a:cs typeface="標楷體" panose="03000509000000000000" pitchFamily="65" charset="-120"/>
                      </a:endParaRPr>
                    </a:p>
                  </a:txBody>
                  <a:tcPr marL="17780" marR="177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SzPct val="65000"/>
                        <a:buFont typeface="Wingdings" panose="05000000000000000000" pitchFamily="2" charset="2"/>
                        <a:defRPr kumimoji="1" sz="26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9pPr>
                    </a:lstStyle>
                    <a:p>
                      <a:pPr marL="0" marR="0" lvl="0" indent="0" algn="ctr" defTabSz="914400" rtl="0" eaLnBrk="1" fontAlgn="base" latinLnBrk="0" hangingPunct="1">
                        <a:lnSpc>
                          <a:spcPts val="1800"/>
                        </a:lnSpc>
                        <a:spcBef>
                          <a:spcPct val="0"/>
                        </a:spcBef>
                        <a:spcAft>
                          <a:spcPct val="0"/>
                        </a:spcAft>
                        <a:buClrTx/>
                        <a:buSzTx/>
                        <a:buFontTx/>
                        <a:buNone/>
                        <a:tabLst/>
                      </a:pPr>
                      <a:r>
                        <a:rPr kumimoji="0" lang="en-US" altLang="zh-TW" sz="2000" b="1" i="0" u="sng" strike="noStrike" cap="none" normalizeH="0" baseline="0" smtClean="0">
                          <a:ln>
                            <a:noFill/>
                          </a:ln>
                          <a:solidFill>
                            <a:schemeClr val="tx1"/>
                          </a:solidFill>
                          <a:effectLst/>
                          <a:latin typeface="標楷體" panose="03000509000000000000" pitchFamily="65" charset="-120"/>
                          <a:ea typeface="新細明體, PMingLiU" charset="0"/>
                          <a:cs typeface="標楷體" panose="03000509000000000000" pitchFamily="65" charset="-120"/>
                        </a:rPr>
                        <a:t>2</a:t>
                      </a:r>
                      <a:endParaRPr kumimoji="0" lang="zh-TW" altLang="zh-TW" sz="2000" b="0" i="0" u="none" strike="noStrike" cap="none" normalizeH="0" baseline="0" smtClean="0">
                        <a:ln>
                          <a:noFill/>
                        </a:ln>
                        <a:solidFill>
                          <a:schemeClr val="tx1"/>
                        </a:solidFill>
                        <a:effectLst/>
                        <a:latin typeface="Times New Roman" panose="02020603050405020304" pitchFamily="18" charset="0"/>
                        <a:ea typeface="新細明體, PMingLiU" charset="0"/>
                        <a:cs typeface="標楷體" panose="03000509000000000000" pitchFamily="65" charset="-120"/>
                      </a:endParaRPr>
                    </a:p>
                  </a:txBody>
                  <a:tcPr marL="17780" marR="177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SzPct val="65000"/>
                        <a:buFont typeface="Wingdings" panose="05000000000000000000" pitchFamily="2" charset="2"/>
                        <a:defRPr kumimoji="1" sz="26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9pPr>
                    </a:lstStyle>
                    <a:p>
                      <a:pPr marL="0" marR="0" lvl="0" indent="0" algn="ctr" defTabSz="914400" rtl="0" eaLnBrk="1" fontAlgn="base" latinLnBrk="0" hangingPunct="1">
                        <a:lnSpc>
                          <a:spcPts val="1800"/>
                        </a:lnSpc>
                        <a:spcBef>
                          <a:spcPct val="0"/>
                        </a:spcBef>
                        <a:spcAft>
                          <a:spcPct val="0"/>
                        </a:spcAft>
                        <a:buClrTx/>
                        <a:buSzTx/>
                        <a:buFontTx/>
                        <a:buNone/>
                        <a:tabLst/>
                      </a:pPr>
                      <a:r>
                        <a:rPr kumimoji="0" lang="en-US" altLang="zh-TW" sz="2000" b="1" i="0" u="sng" strike="noStrike" cap="none" normalizeH="0" baseline="0" smtClean="0">
                          <a:ln>
                            <a:noFill/>
                          </a:ln>
                          <a:solidFill>
                            <a:schemeClr val="tx1"/>
                          </a:solidFill>
                          <a:effectLst/>
                          <a:latin typeface="標楷體" panose="03000509000000000000" pitchFamily="65" charset="-120"/>
                          <a:ea typeface="新細明體, PMingLiU" charset="0"/>
                          <a:cs typeface="標楷體" panose="03000509000000000000" pitchFamily="65" charset="-120"/>
                        </a:rPr>
                        <a:t>77</a:t>
                      </a:r>
                      <a:endParaRPr kumimoji="0" lang="zh-TW" altLang="zh-TW" sz="2000" b="0" i="0" u="none" strike="noStrike" cap="none" normalizeH="0" baseline="0" smtClean="0">
                        <a:ln>
                          <a:noFill/>
                        </a:ln>
                        <a:solidFill>
                          <a:schemeClr val="tx1"/>
                        </a:solidFill>
                        <a:effectLst/>
                        <a:latin typeface="Times New Roman" panose="02020603050405020304" pitchFamily="18" charset="0"/>
                        <a:ea typeface="新細明體, PMingLiU" charset="0"/>
                        <a:cs typeface="標楷體" panose="03000509000000000000" pitchFamily="65" charset="-120"/>
                      </a:endParaRPr>
                    </a:p>
                  </a:txBody>
                  <a:tcPr marL="17780" marR="177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SzPct val="65000"/>
                        <a:buFont typeface="Wingdings" panose="05000000000000000000" pitchFamily="2" charset="2"/>
                        <a:defRPr kumimoji="1" sz="26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9pPr>
                    </a:lstStyle>
                    <a:p>
                      <a:pPr marL="0" marR="0" lvl="0" indent="0" algn="ctr" defTabSz="914400" rtl="0" eaLnBrk="1" fontAlgn="base" latinLnBrk="0" hangingPunct="1">
                        <a:lnSpc>
                          <a:spcPts val="1800"/>
                        </a:lnSpc>
                        <a:spcBef>
                          <a:spcPct val="0"/>
                        </a:spcBef>
                        <a:spcAft>
                          <a:spcPct val="0"/>
                        </a:spcAft>
                        <a:buClrTx/>
                        <a:buSzTx/>
                        <a:buFontTx/>
                        <a:buNone/>
                        <a:tabLst/>
                      </a:pPr>
                      <a:r>
                        <a:rPr kumimoji="0" lang="en-US" altLang="zh-TW" sz="2000" b="1" i="0" u="sng" strike="noStrike" cap="none" normalizeH="0" baseline="0" smtClean="0">
                          <a:ln>
                            <a:noFill/>
                          </a:ln>
                          <a:solidFill>
                            <a:schemeClr val="tx1"/>
                          </a:solidFill>
                          <a:effectLst/>
                          <a:latin typeface="標楷體" panose="03000509000000000000" pitchFamily="65" charset="-120"/>
                          <a:ea typeface="新細明體, PMingLiU" charset="0"/>
                          <a:cs typeface="標楷體" panose="03000509000000000000" pitchFamily="65" charset="-120"/>
                        </a:rPr>
                        <a:t>3</a:t>
                      </a:r>
                      <a:endParaRPr kumimoji="0" lang="zh-TW" altLang="zh-TW" sz="2000" b="0" i="0" u="none" strike="noStrike" cap="none" normalizeH="0" baseline="0" smtClean="0">
                        <a:ln>
                          <a:noFill/>
                        </a:ln>
                        <a:solidFill>
                          <a:schemeClr val="tx1"/>
                        </a:solidFill>
                        <a:effectLst/>
                        <a:latin typeface="Times New Roman" panose="02020603050405020304" pitchFamily="18" charset="0"/>
                        <a:ea typeface="新細明體, PMingLiU" charset="0"/>
                        <a:cs typeface="標楷體" panose="03000509000000000000" pitchFamily="65" charset="-120"/>
                      </a:endParaRPr>
                    </a:p>
                  </a:txBody>
                  <a:tcPr marL="17780" marR="177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8"/>
                  </a:ext>
                </a:extLst>
              </a:tr>
              <a:tr h="311150">
                <a:tc>
                  <a:txBody>
                    <a:bodyPr/>
                    <a:lstStyle>
                      <a:lvl1pPr>
                        <a:spcBef>
                          <a:spcPct val="20000"/>
                        </a:spcBef>
                        <a:buClr>
                          <a:schemeClr val="accent1"/>
                        </a:buClr>
                        <a:buSzPct val="65000"/>
                        <a:buFont typeface="Wingdings" panose="05000000000000000000" pitchFamily="2" charset="2"/>
                        <a:defRPr kumimoji="1" sz="26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9pPr>
                    </a:lstStyle>
                    <a:p>
                      <a:pPr marL="0" marR="0" lvl="0" indent="0" algn="ctr" defTabSz="914400" rtl="0" eaLnBrk="1" fontAlgn="base" latinLnBrk="0" hangingPunct="1">
                        <a:lnSpc>
                          <a:spcPts val="1800"/>
                        </a:lnSpc>
                        <a:spcBef>
                          <a:spcPct val="0"/>
                        </a:spcBef>
                        <a:spcAft>
                          <a:spcPct val="0"/>
                        </a:spcAft>
                        <a:buClrTx/>
                        <a:buSzTx/>
                        <a:buFontTx/>
                        <a:buNone/>
                        <a:tabLst/>
                      </a:pPr>
                      <a:r>
                        <a:rPr kumimoji="0" lang="en-US" altLang="zh-TW" sz="2000" b="1" i="0" u="sng" strike="noStrike" cap="none" normalizeH="0" baseline="0" smtClean="0">
                          <a:ln>
                            <a:noFill/>
                          </a:ln>
                          <a:solidFill>
                            <a:schemeClr val="tx1"/>
                          </a:solidFill>
                          <a:effectLst/>
                          <a:latin typeface="標楷體" panose="03000509000000000000" pitchFamily="65" charset="-120"/>
                          <a:ea typeface="新細明體, PMingLiU" charset="0"/>
                          <a:cs typeface="標楷體" panose="03000509000000000000" pitchFamily="65" charset="-120"/>
                        </a:rPr>
                        <a:t>G</a:t>
                      </a:r>
                      <a:endParaRPr kumimoji="0" lang="zh-TW" altLang="zh-TW" sz="2000" b="0" i="0" u="none" strike="noStrike" cap="none" normalizeH="0" baseline="0" smtClean="0">
                        <a:ln>
                          <a:noFill/>
                        </a:ln>
                        <a:solidFill>
                          <a:schemeClr val="tx1"/>
                        </a:solidFill>
                        <a:effectLst/>
                        <a:latin typeface="Times New Roman" panose="02020603050405020304" pitchFamily="18" charset="0"/>
                        <a:ea typeface="新細明體, PMingLiU" charset="0"/>
                        <a:cs typeface="標楷體" panose="03000509000000000000" pitchFamily="65" charset="-120"/>
                      </a:endParaRPr>
                    </a:p>
                  </a:txBody>
                  <a:tcPr marL="17780" marR="177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SzPct val="65000"/>
                        <a:buFont typeface="Wingdings" panose="05000000000000000000" pitchFamily="2" charset="2"/>
                        <a:defRPr kumimoji="1" sz="26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9pPr>
                    </a:lstStyle>
                    <a:p>
                      <a:pPr marL="0" marR="0" lvl="0" indent="0" algn="ctr" defTabSz="914400" rtl="0" eaLnBrk="1" fontAlgn="base" latinLnBrk="0" hangingPunct="1">
                        <a:lnSpc>
                          <a:spcPts val="1800"/>
                        </a:lnSpc>
                        <a:spcBef>
                          <a:spcPct val="0"/>
                        </a:spcBef>
                        <a:spcAft>
                          <a:spcPct val="0"/>
                        </a:spcAft>
                        <a:buClrTx/>
                        <a:buSzTx/>
                        <a:buFontTx/>
                        <a:buNone/>
                        <a:tabLst/>
                      </a:pPr>
                      <a:r>
                        <a:rPr kumimoji="0" lang="en-US" altLang="zh-TW" sz="2000" b="1" i="0" u="sng" strike="noStrike" cap="none" normalizeH="0" baseline="0" smtClean="0">
                          <a:ln>
                            <a:noFill/>
                          </a:ln>
                          <a:solidFill>
                            <a:schemeClr val="tx1"/>
                          </a:solidFill>
                          <a:effectLst/>
                          <a:latin typeface="標楷體" panose="03000509000000000000" pitchFamily="65" charset="-120"/>
                          <a:ea typeface="新細明體, PMingLiU" charset="0"/>
                          <a:cs typeface="標楷體" panose="03000509000000000000" pitchFamily="65" charset="-120"/>
                        </a:rPr>
                        <a:t>85</a:t>
                      </a:r>
                      <a:endParaRPr kumimoji="0" lang="zh-TW" altLang="zh-TW" sz="2000" b="0" i="0" u="none" strike="noStrike" cap="none" normalizeH="0" baseline="0" smtClean="0">
                        <a:ln>
                          <a:noFill/>
                        </a:ln>
                        <a:solidFill>
                          <a:schemeClr val="tx1"/>
                        </a:solidFill>
                        <a:effectLst/>
                        <a:latin typeface="Times New Roman" panose="02020603050405020304" pitchFamily="18" charset="0"/>
                        <a:ea typeface="新細明體, PMingLiU" charset="0"/>
                        <a:cs typeface="標楷體" panose="03000509000000000000" pitchFamily="65" charset="-120"/>
                      </a:endParaRPr>
                    </a:p>
                  </a:txBody>
                  <a:tcPr marL="17780" marR="177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SzPct val="65000"/>
                        <a:buFont typeface="Wingdings" panose="05000000000000000000" pitchFamily="2" charset="2"/>
                        <a:defRPr kumimoji="1" sz="26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9pPr>
                    </a:lstStyle>
                    <a:p>
                      <a:pPr marL="0" marR="0" lvl="0" indent="0" algn="ctr" defTabSz="914400" rtl="0" eaLnBrk="1" fontAlgn="base" latinLnBrk="0" hangingPunct="1">
                        <a:lnSpc>
                          <a:spcPts val="1800"/>
                        </a:lnSpc>
                        <a:spcBef>
                          <a:spcPct val="0"/>
                        </a:spcBef>
                        <a:spcAft>
                          <a:spcPct val="0"/>
                        </a:spcAft>
                        <a:buClrTx/>
                        <a:buSzTx/>
                        <a:buFontTx/>
                        <a:buNone/>
                        <a:tabLst/>
                      </a:pPr>
                      <a:r>
                        <a:rPr kumimoji="0" lang="en-US" altLang="zh-TW" sz="2000" b="1" i="0" u="sng" strike="noStrike" cap="none" normalizeH="0" baseline="0" smtClean="0">
                          <a:ln>
                            <a:noFill/>
                          </a:ln>
                          <a:solidFill>
                            <a:srgbClr val="0070C0"/>
                          </a:solidFill>
                          <a:effectLst/>
                          <a:latin typeface="標楷體" panose="03000509000000000000" pitchFamily="65" charset="-120"/>
                          <a:ea typeface="新細明體, PMingLiU" charset="0"/>
                          <a:cs typeface="標楷體" panose="03000509000000000000" pitchFamily="65" charset="-120"/>
                        </a:rPr>
                        <a:t>1</a:t>
                      </a:r>
                      <a:endParaRPr kumimoji="0" lang="zh-TW" altLang="zh-TW" sz="2000" b="0" i="0" u="none" strike="noStrike" cap="none" normalizeH="0" baseline="0" smtClean="0">
                        <a:ln>
                          <a:noFill/>
                        </a:ln>
                        <a:solidFill>
                          <a:srgbClr val="0070C0"/>
                        </a:solidFill>
                        <a:effectLst/>
                        <a:latin typeface="Times New Roman" panose="02020603050405020304" pitchFamily="18" charset="0"/>
                        <a:ea typeface="新細明體, PMingLiU" charset="0"/>
                        <a:cs typeface="標楷體" panose="03000509000000000000" pitchFamily="65" charset="-120"/>
                      </a:endParaRPr>
                    </a:p>
                  </a:txBody>
                  <a:tcPr marL="17780" marR="177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tc>
                  <a:txBody>
                    <a:bodyPr/>
                    <a:lstStyle>
                      <a:lvl1pPr>
                        <a:spcBef>
                          <a:spcPct val="20000"/>
                        </a:spcBef>
                        <a:buClr>
                          <a:schemeClr val="accent1"/>
                        </a:buClr>
                        <a:buSzPct val="65000"/>
                        <a:buFont typeface="Wingdings" panose="05000000000000000000" pitchFamily="2" charset="2"/>
                        <a:defRPr kumimoji="1" sz="26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9pPr>
                    </a:lstStyle>
                    <a:p>
                      <a:pPr marL="0" marR="0" lvl="0" indent="0" algn="ctr" defTabSz="914400" rtl="0" eaLnBrk="1" fontAlgn="base" latinLnBrk="0" hangingPunct="1">
                        <a:lnSpc>
                          <a:spcPts val="1800"/>
                        </a:lnSpc>
                        <a:spcBef>
                          <a:spcPct val="0"/>
                        </a:spcBef>
                        <a:spcAft>
                          <a:spcPct val="0"/>
                        </a:spcAft>
                        <a:buClrTx/>
                        <a:buSzTx/>
                        <a:buFontTx/>
                        <a:buNone/>
                        <a:tabLst/>
                      </a:pPr>
                      <a:r>
                        <a:rPr kumimoji="0" lang="en-US" altLang="zh-TW" sz="2000" b="1" i="0" u="sng" strike="noStrike" cap="none" normalizeH="0" baseline="0" smtClean="0">
                          <a:ln>
                            <a:noFill/>
                          </a:ln>
                          <a:solidFill>
                            <a:schemeClr val="tx1"/>
                          </a:solidFill>
                          <a:effectLst/>
                          <a:latin typeface="標楷體" panose="03000509000000000000" pitchFamily="65" charset="-120"/>
                          <a:ea typeface="新細明體, PMingLiU" charset="0"/>
                          <a:cs typeface="標楷體" panose="03000509000000000000" pitchFamily="65" charset="-120"/>
                        </a:rPr>
                        <a:t>83</a:t>
                      </a:r>
                      <a:endParaRPr kumimoji="0" lang="zh-TW" altLang="zh-TW" sz="2000" b="0" i="0" u="none" strike="noStrike" cap="none" normalizeH="0" baseline="0" smtClean="0">
                        <a:ln>
                          <a:noFill/>
                        </a:ln>
                        <a:solidFill>
                          <a:schemeClr val="tx1"/>
                        </a:solidFill>
                        <a:effectLst/>
                        <a:latin typeface="Times New Roman" panose="02020603050405020304" pitchFamily="18" charset="0"/>
                        <a:ea typeface="新細明體, PMingLiU" charset="0"/>
                        <a:cs typeface="標楷體" panose="03000509000000000000" pitchFamily="65" charset="-120"/>
                      </a:endParaRPr>
                    </a:p>
                  </a:txBody>
                  <a:tcPr marL="17780" marR="177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SzPct val="65000"/>
                        <a:buFont typeface="Wingdings" panose="05000000000000000000" pitchFamily="2" charset="2"/>
                        <a:defRPr kumimoji="1" sz="26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9pPr>
                    </a:lstStyle>
                    <a:p>
                      <a:pPr marL="0" marR="0" lvl="0" indent="0" algn="ctr" defTabSz="914400" rtl="0" eaLnBrk="1" fontAlgn="base" latinLnBrk="0" hangingPunct="1">
                        <a:lnSpc>
                          <a:spcPts val="1800"/>
                        </a:lnSpc>
                        <a:spcBef>
                          <a:spcPct val="0"/>
                        </a:spcBef>
                        <a:spcAft>
                          <a:spcPct val="0"/>
                        </a:spcAft>
                        <a:buClrTx/>
                        <a:buSzTx/>
                        <a:buFontTx/>
                        <a:buNone/>
                        <a:tabLst/>
                      </a:pPr>
                      <a:r>
                        <a:rPr kumimoji="0" lang="en-US" altLang="zh-TW" sz="2000" b="1" i="0" u="sng" strike="noStrike" cap="none" normalizeH="0" baseline="0" smtClean="0">
                          <a:ln>
                            <a:noFill/>
                          </a:ln>
                          <a:solidFill>
                            <a:schemeClr val="tx1"/>
                          </a:solidFill>
                          <a:effectLst/>
                          <a:latin typeface="標楷體" panose="03000509000000000000" pitchFamily="65" charset="-120"/>
                          <a:ea typeface="新細明體, PMingLiU" charset="0"/>
                          <a:cs typeface="標楷體" panose="03000509000000000000" pitchFamily="65" charset="-120"/>
                        </a:rPr>
                        <a:t>2</a:t>
                      </a:r>
                      <a:endParaRPr kumimoji="0" lang="zh-TW" altLang="zh-TW" sz="2000" b="0" i="0" u="none" strike="noStrike" cap="none" normalizeH="0" baseline="0" smtClean="0">
                        <a:ln>
                          <a:noFill/>
                        </a:ln>
                        <a:solidFill>
                          <a:schemeClr val="tx1"/>
                        </a:solidFill>
                        <a:effectLst/>
                        <a:latin typeface="Times New Roman" panose="02020603050405020304" pitchFamily="18" charset="0"/>
                        <a:ea typeface="新細明體, PMingLiU" charset="0"/>
                        <a:cs typeface="標楷體" panose="03000509000000000000" pitchFamily="65" charset="-120"/>
                      </a:endParaRPr>
                    </a:p>
                  </a:txBody>
                  <a:tcPr marL="17780" marR="177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SzPct val="65000"/>
                        <a:buFont typeface="Wingdings" panose="05000000000000000000" pitchFamily="2" charset="2"/>
                        <a:defRPr kumimoji="1" sz="26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9pPr>
                    </a:lstStyle>
                    <a:p>
                      <a:pPr marL="0" marR="0" lvl="0" indent="0" algn="ctr" defTabSz="914400" rtl="0" eaLnBrk="1" fontAlgn="base" latinLnBrk="0" hangingPunct="1">
                        <a:lnSpc>
                          <a:spcPts val="1800"/>
                        </a:lnSpc>
                        <a:spcBef>
                          <a:spcPct val="0"/>
                        </a:spcBef>
                        <a:spcAft>
                          <a:spcPct val="0"/>
                        </a:spcAft>
                        <a:buClrTx/>
                        <a:buSzTx/>
                        <a:buFontTx/>
                        <a:buNone/>
                        <a:tabLst/>
                      </a:pPr>
                      <a:r>
                        <a:rPr kumimoji="0" lang="en-US" altLang="zh-TW" sz="2000" b="1" i="0" u="sng" strike="noStrike" cap="none" normalizeH="0" baseline="0" smtClean="0">
                          <a:ln>
                            <a:noFill/>
                          </a:ln>
                          <a:solidFill>
                            <a:schemeClr val="tx1"/>
                          </a:solidFill>
                          <a:effectLst/>
                          <a:latin typeface="標楷體" panose="03000509000000000000" pitchFamily="65" charset="-120"/>
                          <a:ea typeface="新細明體, PMingLiU" charset="0"/>
                          <a:cs typeface="標楷體" panose="03000509000000000000" pitchFamily="65" charset="-120"/>
                        </a:rPr>
                        <a:t>80</a:t>
                      </a:r>
                      <a:endParaRPr kumimoji="0" lang="zh-TW" altLang="zh-TW" sz="2000" b="0" i="0" u="none" strike="noStrike" cap="none" normalizeH="0" baseline="0" smtClean="0">
                        <a:ln>
                          <a:noFill/>
                        </a:ln>
                        <a:solidFill>
                          <a:schemeClr val="tx1"/>
                        </a:solidFill>
                        <a:effectLst/>
                        <a:latin typeface="Times New Roman" panose="02020603050405020304" pitchFamily="18" charset="0"/>
                        <a:ea typeface="新細明體, PMingLiU" charset="0"/>
                        <a:cs typeface="標楷體" panose="03000509000000000000" pitchFamily="65" charset="-120"/>
                      </a:endParaRPr>
                    </a:p>
                  </a:txBody>
                  <a:tcPr marL="17780" marR="177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SzPct val="65000"/>
                        <a:buFont typeface="Wingdings" panose="05000000000000000000" pitchFamily="2" charset="2"/>
                        <a:defRPr kumimoji="1" sz="26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9pPr>
                    </a:lstStyle>
                    <a:p>
                      <a:pPr marL="0" marR="0" lvl="0" indent="0" algn="ctr" defTabSz="914400" rtl="0" eaLnBrk="1" fontAlgn="base" latinLnBrk="0" hangingPunct="1">
                        <a:lnSpc>
                          <a:spcPts val="1800"/>
                        </a:lnSpc>
                        <a:spcBef>
                          <a:spcPct val="0"/>
                        </a:spcBef>
                        <a:spcAft>
                          <a:spcPct val="0"/>
                        </a:spcAft>
                        <a:buClrTx/>
                        <a:buSzTx/>
                        <a:buFontTx/>
                        <a:buNone/>
                        <a:tabLst/>
                      </a:pPr>
                      <a:r>
                        <a:rPr kumimoji="0" lang="en-US" altLang="zh-TW" sz="2000" b="1" i="0" u="sng" strike="noStrike" cap="none" normalizeH="0" baseline="0" smtClean="0">
                          <a:ln>
                            <a:noFill/>
                          </a:ln>
                          <a:solidFill>
                            <a:schemeClr val="tx1"/>
                          </a:solidFill>
                          <a:effectLst/>
                          <a:latin typeface="標楷體" panose="03000509000000000000" pitchFamily="65" charset="-120"/>
                          <a:ea typeface="新細明體, PMingLiU" charset="0"/>
                          <a:cs typeface="標楷體" panose="03000509000000000000" pitchFamily="65" charset="-120"/>
                        </a:rPr>
                        <a:t>3</a:t>
                      </a:r>
                      <a:endParaRPr kumimoji="0" lang="zh-TW" altLang="zh-TW" sz="2000" b="0" i="0" u="none" strike="noStrike" cap="none" normalizeH="0" baseline="0" smtClean="0">
                        <a:ln>
                          <a:noFill/>
                        </a:ln>
                        <a:solidFill>
                          <a:schemeClr val="tx1"/>
                        </a:solidFill>
                        <a:effectLst/>
                        <a:latin typeface="Times New Roman" panose="02020603050405020304" pitchFamily="18" charset="0"/>
                        <a:ea typeface="新細明體, PMingLiU" charset="0"/>
                        <a:cs typeface="標楷體" panose="03000509000000000000" pitchFamily="65" charset="-120"/>
                      </a:endParaRPr>
                    </a:p>
                  </a:txBody>
                  <a:tcPr marL="17780" marR="177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9"/>
                  </a:ext>
                </a:extLst>
              </a:tr>
              <a:tr h="417513">
                <a:tc>
                  <a:txBody>
                    <a:bodyPr/>
                    <a:lstStyle>
                      <a:lvl1pPr>
                        <a:spcBef>
                          <a:spcPct val="20000"/>
                        </a:spcBef>
                        <a:buClr>
                          <a:schemeClr val="accent1"/>
                        </a:buClr>
                        <a:buSzPct val="65000"/>
                        <a:buFont typeface="Wingdings" panose="05000000000000000000" pitchFamily="2" charset="2"/>
                        <a:defRPr kumimoji="1" sz="26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9pPr>
                    </a:lstStyle>
                    <a:p>
                      <a:pPr marL="0" marR="0" lvl="0" indent="0" algn="ctr" defTabSz="914400" rtl="0" eaLnBrk="1" fontAlgn="base" latinLnBrk="0" hangingPunct="1">
                        <a:lnSpc>
                          <a:spcPts val="1800"/>
                        </a:lnSpc>
                        <a:spcBef>
                          <a:spcPct val="0"/>
                        </a:spcBef>
                        <a:spcAft>
                          <a:spcPct val="0"/>
                        </a:spcAft>
                        <a:buClrTx/>
                        <a:buSzTx/>
                        <a:buFontTx/>
                        <a:buNone/>
                        <a:tabLst/>
                      </a:pPr>
                      <a:r>
                        <a:rPr kumimoji="0" lang="zh-TW" sz="2000" b="1" i="0" u="sng" strike="noStrike" cap="none" normalizeH="0" baseline="0" smtClean="0">
                          <a:ln>
                            <a:noFill/>
                          </a:ln>
                          <a:solidFill>
                            <a:schemeClr val="tx1"/>
                          </a:solidFill>
                          <a:effectLst/>
                          <a:latin typeface="Times New Roman" panose="02020603050405020304" pitchFamily="18" charset="0"/>
                          <a:ea typeface="標楷體" panose="03000509000000000000" pitchFamily="65" charset="-120"/>
                        </a:rPr>
                        <a:t>評分（平均）</a:t>
                      </a:r>
                      <a:endParaRPr kumimoji="0" lang="zh-TW" sz="2000" b="0" i="0" u="none" strike="noStrike" cap="none" normalizeH="0" baseline="0" smtClean="0">
                        <a:ln>
                          <a:noFill/>
                        </a:ln>
                        <a:solidFill>
                          <a:schemeClr val="tx1"/>
                        </a:solidFill>
                        <a:effectLst/>
                        <a:latin typeface="Times New Roman" panose="02020603050405020304" pitchFamily="18" charset="0"/>
                        <a:ea typeface="標楷體" panose="03000509000000000000" pitchFamily="65" charset="-120"/>
                      </a:endParaRPr>
                    </a:p>
                  </a:txBody>
                  <a:tcPr marL="17780" marR="177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lvl1pPr>
                        <a:spcBef>
                          <a:spcPct val="20000"/>
                        </a:spcBef>
                        <a:buClr>
                          <a:schemeClr val="accent1"/>
                        </a:buClr>
                        <a:buSzPct val="65000"/>
                        <a:buFont typeface="Wingdings" panose="05000000000000000000" pitchFamily="2" charset="2"/>
                        <a:defRPr kumimoji="1" sz="26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9pPr>
                    </a:lstStyle>
                    <a:p>
                      <a:pPr marL="0" marR="0" lvl="0" indent="0" algn="ctr" defTabSz="914400" rtl="0" eaLnBrk="1" fontAlgn="base" latinLnBrk="0" hangingPunct="1">
                        <a:lnSpc>
                          <a:spcPts val="1800"/>
                        </a:lnSpc>
                        <a:spcBef>
                          <a:spcPct val="0"/>
                        </a:spcBef>
                        <a:spcAft>
                          <a:spcPct val="0"/>
                        </a:spcAft>
                        <a:buClrTx/>
                        <a:buSzTx/>
                        <a:buFontTx/>
                        <a:buNone/>
                        <a:tabLst/>
                      </a:pPr>
                      <a:r>
                        <a:rPr kumimoji="0" lang="en-US" altLang="zh-TW" sz="2000" b="1" i="0" u="sng" strike="noStrike" cap="none" normalizeH="0" baseline="0" smtClean="0">
                          <a:ln>
                            <a:noFill/>
                          </a:ln>
                          <a:solidFill>
                            <a:schemeClr val="tx1"/>
                          </a:solidFill>
                          <a:effectLst/>
                          <a:latin typeface="標楷體" panose="03000509000000000000" pitchFamily="65" charset="-120"/>
                          <a:ea typeface="新細明體, PMingLiU" charset="0"/>
                          <a:cs typeface="標楷體" panose="03000509000000000000" pitchFamily="65" charset="-120"/>
                        </a:rPr>
                        <a:t>82.57</a:t>
                      </a:r>
                      <a:endParaRPr kumimoji="0" lang="zh-TW" altLang="zh-TW" sz="2000" b="0" i="0" u="none" strike="noStrike" cap="none" normalizeH="0" baseline="0" smtClean="0">
                        <a:ln>
                          <a:noFill/>
                        </a:ln>
                        <a:solidFill>
                          <a:schemeClr val="tx1"/>
                        </a:solidFill>
                        <a:effectLst/>
                        <a:latin typeface="Times New Roman" panose="02020603050405020304" pitchFamily="18" charset="0"/>
                        <a:ea typeface="新細明體, PMingLiU" charset="0"/>
                        <a:cs typeface="標楷體" panose="03000509000000000000" pitchFamily="65" charset="-120"/>
                      </a:endParaRPr>
                    </a:p>
                  </a:txBody>
                  <a:tcPr marL="17780" marR="177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TW" altLang="en-US"/>
                    </a:p>
                  </a:txBody>
                  <a:tcPr/>
                </a:tc>
                <a:tc gridSpan="2">
                  <a:txBody>
                    <a:bodyPr/>
                    <a:lstStyle>
                      <a:lvl1pPr>
                        <a:spcBef>
                          <a:spcPct val="20000"/>
                        </a:spcBef>
                        <a:buClr>
                          <a:schemeClr val="accent1"/>
                        </a:buClr>
                        <a:buSzPct val="65000"/>
                        <a:buFont typeface="Wingdings" panose="05000000000000000000" pitchFamily="2" charset="2"/>
                        <a:defRPr kumimoji="1" sz="26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9pPr>
                    </a:lstStyle>
                    <a:p>
                      <a:pPr marL="0" marR="0" lvl="0" indent="0" algn="ctr" defTabSz="914400" rtl="0" eaLnBrk="1" fontAlgn="base" latinLnBrk="0" hangingPunct="1">
                        <a:lnSpc>
                          <a:spcPts val="1800"/>
                        </a:lnSpc>
                        <a:spcBef>
                          <a:spcPct val="0"/>
                        </a:spcBef>
                        <a:spcAft>
                          <a:spcPct val="0"/>
                        </a:spcAft>
                        <a:buClrTx/>
                        <a:buSzTx/>
                        <a:buFontTx/>
                        <a:buNone/>
                        <a:tabLst/>
                      </a:pPr>
                      <a:r>
                        <a:rPr kumimoji="0" lang="en-US" altLang="zh-TW" sz="2000" b="1" i="0" u="sng" strike="noStrike" cap="none" normalizeH="0" baseline="0" smtClean="0">
                          <a:ln>
                            <a:noFill/>
                          </a:ln>
                          <a:solidFill>
                            <a:schemeClr val="tx1"/>
                          </a:solidFill>
                          <a:effectLst/>
                          <a:latin typeface="標楷體" panose="03000509000000000000" pitchFamily="65" charset="-120"/>
                          <a:ea typeface="新細明體, PMingLiU" charset="0"/>
                          <a:cs typeface="標楷體" panose="03000509000000000000" pitchFamily="65" charset="-120"/>
                        </a:rPr>
                        <a:t>83.43</a:t>
                      </a:r>
                      <a:endParaRPr kumimoji="0" lang="zh-TW" altLang="zh-TW" sz="2000" b="0" i="0" u="none" strike="noStrike" cap="none" normalizeH="0" baseline="0" smtClean="0">
                        <a:ln>
                          <a:noFill/>
                        </a:ln>
                        <a:solidFill>
                          <a:schemeClr val="tx1"/>
                        </a:solidFill>
                        <a:effectLst/>
                        <a:latin typeface="Times New Roman" panose="02020603050405020304" pitchFamily="18" charset="0"/>
                        <a:ea typeface="新細明體, PMingLiU" charset="0"/>
                        <a:cs typeface="標楷體" panose="03000509000000000000" pitchFamily="65" charset="-120"/>
                      </a:endParaRPr>
                    </a:p>
                  </a:txBody>
                  <a:tcPr marL="17780" marR="177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TW" altLang="en-US"/>
                    </a:p>
                  </a:txBody>
                  <a:tcPr/>
                </a:tc>
                <a:tc gridSpan="2">
                  <a:txBody>
                    <a:bodyPr/>
                    <a:lstStyle>
                      <a:lvl1pPr>
                        <a:spcBef>
                          <a:spcPct val="20000"/>
                        </a:spcBef>
                        <a:buClr>
                          <a:schemeClr val="accent1"/>
                        </a:buClr>
                        <a:buSzPct val="65000"/>
                        <a:buFont typeface="Wingdings" panose="05000000000000000000" pitchFamily="2" charset="2"/>
                        <a:defRPr kumimoji="1" sz="26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9pPr>
                    </a:lstStyle>
                    <a:p>
                      <a:pPr marL="0" marR="0" lvl="0" indent="0" algn="ctr" defTabSz="914400" rtl="0" eaLnBrk="1" fontAlgn="base" latinLnBrk="0" hangingPunct="1">
                        <a:lnSpc>
                          <a:spcPts val="1800"/>
                        </a:lnSpc>
                        <a:spcBef>
                          <a:spcPct val="0"/>
                        </a:spcBef>
                        <a:spcAft>
                          <a:spcPct val="0"/>
                        </a:spcAft>
                        <a:buClrTx/>
                        <a:buSzTx/>
                        <a:buFontTx/>
                        <a:buNone/>
                        <a:tabLst/>
                      </a:pPr>
                      <a:r>
                        <a:rPr kumimoji="0" lang="en-US" altLang="zh-TW" sz="2000" b="1" i="0" u="sng" strike="noStrike" cap="none" normalizeH="0" baseline="0" smtClean="0">
                          <a:ln>
                            <a:noFill/>
                          </a:ln>
                          <a:solidFill>
                            <a:schemeClr val="tx1"/>
                          </a:solidFill>
                          <a:effectLst/>
                          <a:latin typeface="標楷體" panose="03000509000000000000" pitchFamily="65" charset="-120"/>
                          <a:ea typeface="新細明體, PMingLiU" charset="0"/>
                          <a:cs typeface="標楷體" panose="03000509000000000000" pitchFamily="65" charset="-120"/>
                        </a:rPr>
                        <a:t>80.86</a:t>
                      </a:r>
                      <a:endParaRPr kumimoji="0" lang="zh-TW" altLang="zh-TW" sz="2000" b="0" i="0" u="none" strike="noStrike" cap="none" normalizeH="0" baseline="0" smtClean="0">
                        <a:ln>
                          <a:noFill/>
                        </a:ln>
                        <a:solidFill>
                          <a:schemeClr val="tx1"/>
                        </a:solidFill>
                        <a:effectLst/>
                        <a:latin typeface="Times New Roman" panose="02020603050405020304" pitchFamily="18" charset="0"/>
                        <a:ea typeface="新細明體, PMingLiU" charset="0"/>
                        <a:cs typeface="標楷體" panose="03000509000000000000" pitchFamily="65" charset="-120"/>
                      </a:endParaRPr>
                    </a:p>
                  </a:txBody>
                  <a:tcPr marL="17780" marR="177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TW" altLang="en-US"/>
                    </a:p>
                  </a:txBody>
                  <a:tcPr/>
                </a:tc>
                <a:extLst>
                  <a:ext uri="{0D108BD9-81ED-4DB2-BD59-A6C34878D82A}">
                    <a16:rowId xmlns:a16="http://schemas.microsoft.com/office/drawing/2014/main" xmlns="" val="10010"/>
                  </a:ext>
                </a:extLst>
              </a:tr>
              <a:tr h="457200">
                <a:tc>
                  <a:txBody>
                    <a:bodyPr/>
                    <a:lstStyle>
                      <a:lvl1pPr>
                        <a:spcBef>
                          <a:spcPct val="20000"/>
                        </a:spcBef>
                        <a:buClr>
                          <a:schemeClr val="accent1"/>
                        </a:buClr>
                        <a:buSzPct val="65000"/>
                        <a:buFont typeface="Wingdings" panose="05000000000000000000" pitchFamily="2" charset="2"/>
                        <a:defRPr kumimoji="1" sz="26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9pPr>
                    </a:lstStyle>
                    <a:p>
                      <a:pPr marL="0" marR="0" lvl="0" indent="0" algn="ctr" defTabSz="914400" rtl="0" eaLnBrk="1" fontAlgn="base" latinLnBrk="0" hangingPunct="1">
                        <a:lnSpc>
                          <a:spcPts val="1800"/>
                        </a:lnSpc>
                        <a:spcBef>
                          <a:spcPct val="0"/>
                        </a:spcBef>
                        <a:spcAft>
                          <a:spcPct val="0"/>
                        </a:spcAft>
                        <a:buClrTx/>
                        <a:buSzTx/>
                        <a:buFontTx/>
                        <a:buNone/>
                        <a:tabLst/>
                      </a:pPr>
                      <a:r>
                        <a:rPr kumimoji="0" lang="zh-TW" sz="2000" b="1" i="0" u="sng" strike="noStrike" cap="none" normalizeH="0" baseline="0" smtClean="0">
                          <a:ln>
                            <a:noFill/>
                          </a:ln>
                          <a:solidFill>
                            <a:schemeClr val="tx1"/>
                          </a:solidFill>
                          <a:effectLst/>
                          <a:latin typeface="Times New Roman" panose="02020603050405020304" pitchFamily="18" charset="0"/>
                          <a:ea typeface="標楷體" panose="03000509000000000000" pitchFamily="65" charset="-120"/>
                        </a:rPr>
                        <a:t>序位和</a:t>
                      </a:r>
                      <a:endParaRPr kumimoji="0" lang="zh-TW" sz="2000" b="0" i="0" u="none" strike="noStrike" cap="none" normalizeH="0" baseline="0" smtClean="0">
                        <a:ln>
                          <a:noFill/>
                        </a:ln>
                        <a:solidFill>
                          <a:schemeClr val="tx1"/>
                        </a:solidFill>
                        <a:effectLst/>
                        <a:latin typeface="Times New Roman" panose="02020603050405020304" pitchFamily="18" charset="0"/>
                        <a:ea typeface="標楷體" panose="03000509000000000000" pitchFamily="65" charset="-120"/>
                      </a:endParaRPr>
                    </a:p>
                  </a:txBody>
                  <a:tcPr marL="17780" marR="177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lvl1pPr>
                        <a:spcBef>
                          <a:spcPct val="20000"/>
                        </a:spcBef>
                        <a:buClr>
                          <a:schemeClr val="accent1"/>
                        </a:buClr>
                        <a:buSzPct val="65000"/>
                        <a:buFont typeface="Wingdings" panose="05000000000000000000" pitchFamily="2" charset="2"/>
                        <a:defRPr kumimoji="1" sz="26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9pPr>
                    </a:lstStyle>
                    <a:p>
                      <a:pPr marL="0" marR="0" lvl="0" indent="0" algn="ctr" defTabSz="914400" rtl="0" eaLnBrk="1" fontAlgn="base" latinLnBrk="0" hangingPunct="1">
                        <a:lnSpc>
                          <a:spcPts val="1800"/>
                        </a:lnSpc>
                        <a:spcBef>
                          <a:spcPct val="0"/>
                        </a:spcBef>
                        <a:spcAft>
                          <a:spcPct val="0"/>
                        </a:spcAft>
                        <a:buClrTx/>
                        <a:buSzTx/>
                        <a:buFontTx/>
                        <a:buNone/>
                        <a:tabLst/>
                      </a:pPr>
                      <a:r>
                        <a:rPr kumimoji="0" lang="en-US" altLang="zh-TW" sz="2000" b="1" i="0" u="sng" strike="noStrike" cap="none" normalizeH="0" baseline="0" smtClean="0">
                          <a:ln>
                            <a:noFill/>
                          </a:ln>
                          <a:solidFill>
                            <a:schemeClr val="tx1"/>
                          </a:solidFill>
                          <a:effectLst/>
                          <a:latin typeface="標楷體" panose="03000509000000000000" pitchFamily="65" charset="-120"/>
                          <a:ea typeface="新細明體, PMingLiU" charset="0"/>
                          <a:cs typeface="標楷體" panose="03000509000000000000" pitchFamily="65" charset="-120"/>
                        </a:rPr>
                        <a:t>13</a:t>
                      </a:r>
                      <a:r>
                        <a:rPr kumimoji="0" lang="en-US" altLang="zh-TW" sz="2000" b="1" i="0" u="sng" strike="noStrike" cap="none" normalizeH="0" baseline="0" smtClean="0">
                          <a:ln>
                            <a:noFill/>
                          </a:ln>
                          <a:solidFill>
                            <a:srgbClr val="FF0000"/>
                          </a:solidFill>
                          <a:effectLst/>
                          <a:latin typeface="標楷體" panose="03000509000000000000" pitchFamily="65" charset="-120"/>
                          <a:ea typeface="新細明體, PMingLiU" charset="0"/>
                          <a:cs typeface="標楷體" panose="03000509000000000000" pitchFamily="65" charset="-120"/>
                        </a:rPr>
                        <a:t>(</a:t>
                      </a:r>
                      <a:r>
                        <a:rPr kumimoji="0" lang="zh-TW" altLang="en-US" sz="2000" b="1" i="0" u="sng" strike="noStrike" cap="none" normalizeH="0" baseline="0" smtClean="0">
                          <a:ln>
                            <a:noFill/>
                          </a:ln>
                          <a:solidFill>
                            <a:srgbClr val="FF0000"/>
                          </a:solidFill>
                          <a:effectLst/>
                          <a:latin typeface="標楷體" panose="03000509000000000000" pitchFamily="65" charset="-120"/>
                          <a:ea typeface="新細明體, PMingLiU" charset="0"/>
                          <a:cs typeface="標楷體" panose="03000509000000000000" pitchFamily="65" charset="-120"/>
                        </a:rPr>
                        <a:t>序位</a:t>
                      </a:r>
                      <a:r>
                        <a:rPr kumimoji="0" lang="en-US" altLang="zh-TW" sz="2000" b="1" i="0" u="sng" strike="noStrike" cap="none" normalizeH="0" baseline="0" smtClean="0">
                          <a:ln>
                            <a:noFill/>
                          </a:ln>
                          <a:solidFill>
                            <a:srgbClr val="FF0000"/>
                          </a:solidFill>
                          <a:effectLst/>
                          <a:latin typeface="標楷體" panose="03000509000000000000" pitchFamily="65" charset="-120"/>
                          <a:ea typeface="新細明體, PMingLiU" charset="0"/>
                          <a:cs typeface="標楷體" panose="03000509000000000000" pitchFamily="65" charset="-120"/>
                        </a:rPr>
                        <a:t>1</a:t>
                      </a:r>
                      <a:r>
                        <a:rPr kumimoji="0" lang="zh-TW" altLang="en-US" sz="2000" b="1" i="0" u="sng" strike="noStrike" cap="none" normalizeH="0" baseline="0" smtClean="0">
                          <a:ln>
                            <a:noFill/>
                          </a:ln>
                          <a:solidFill>
                            <a:srgbClr val="FF0000"/>
                          </a:solidFill>
                          <a:effectLst/>
                          <a:latin typeface="標楷體" panose="03000509000000000000" pitchFamily="65" charset="-120"/>
                          <a:ea typeface="新細明體, PMingLiU" charset="0"/>
                          <a:cs typeface="標楷體" panose="03000509000000000000" pitchFamily="65" charset="-120"/>
                        </a:rPr>
                        <a:t>者有</a:t>
                      </a:r>
                      <a:r>
                        <a:rPr kumimoji="0" lang="en-US" altLang="zh-TW" sz="2000" b="1" i="0" u="sng" strike="noStrike" cap="none" normalizeH="0" baseline="0" smtClean="0">
                          <a:ln>
                            <a:noFill/>
                          </a:ln>
                          <a:solidFill>
                            <a:srgbClr val="FF0000"/>
                          </a:solidFill>
                          <a:effectLst/>
                          <a:latin typeface="標楷體" panose="03000509000000000000" pitchFamily="65" charset="-120"/>
                          <a:ea typeface="新細明體, PMingLiU" charset="0"/>
                          <a:cs typeface="標楷體" panose="03000509000000000000" pitchFamily="65" charset="-120"/>
                        </a:rPr>
                        <a:t>4</a:t>
                      </a:r>
                      <a:r>
                        <a:rPr kumimoji="0" lang="zh-TW" altLang="en-US" sz="2000" b="1" i="0" u="sng" strike="noStrike" cap="none" normalizeH="0" baseline="0" smtClean="0">
                          <a:ln>
                            <a:noFill/>
                          </a:ln>
                          <a:solidFill>
                            <a:srgbClr val="FF0000"/>
                          </a:solidFill>
                          <a:effectLst/>
                          <a:latin typeface="標楷體" panose="03000509000000000000" pitchFamily="65" charset="-120"/>
                          <a:ea typeface="新細明體, PMingLiU" charset="0"/>
                          <a:cs typeface="標楷體" panose="03000509000000000000" pitchFamily="65" charset="-120"/>
                        </a:rPr>
                        <a:t>評委</a:t>
                      </a:r>
                      <a:r>
                        <a:rPr kumimoji="0" lang="en-US" altLang="zh-TW" sz="2000" b="1" i="0" u="sng" strike="noStrike" cap="none" normalizeH="0" baseline="0" smtClean="0">
                          <a:ln>
                            <a:noFill/>
                          </a:ln>
                          <a:solidFill>
                            <a:srgbClr val="FF0000"/>
                          </a:solidFill>
                          <a:effectLst/>
                          <a:latin typeface="標楷體" panose="03000509000000000000" pitchFamily="65" charset="-120"/>
                          <a:ea typeface="新細明體, PMingLiU" charset="0"/>
                          <a:cs typeface="標楷體" panose="03000509000000000000" pitchFamily="65" charset="-120"/>
                        </a:rPr>
                        <a:t>)</a:t>
                      </a:r>
                      <a:endParaRPr kumimoji="0" lang="zh-TW" altLang="zh-TW" sz="2000" b="1" i="0" u="sng" strike="noStrike" cap="none" normalizeH="0" baseline="0" smtClean="0">
                        <a:ln>
                          <a:noFill/>
                        </a:ln>
                        <a:solidFill>
                          <a:srgbClr val="FF0000"/>
                        </a:solidFill>
                        <a:effectLst/>
                        <a:latin typeface="標楷體" panose="03000509000000000000" pitchFamily="65" charset="-120"/>
                        <a:ea typeface="新細明體, PMingLiU" charset="0"/>
                        <a:cs typeface="標楷體" panose="03000509000000000000" pitchFamily="65" charset="-120"/>
                      </a:endParaRPr>
                    </a:p>
                    <a:p>
                      <a:pPr marL="0" marR="0" lvl="0" indent="0" algn="ctr" defTabSz="914400" rtl="0" eaLnBrk="1" fontAlgn="base" latinLnBrk="0" hangingPunct="1">
                        <a:lnSpc>
                          <a:spcPts val="1800"/>
                        </a:lnSpc>
                        <a:spcBef>
                          <a:spcPct val="0"/>
                        </a:spcBef>
                        <a:spcAft>
                          <a:spcPct val="0"/>
                        </a:spcAft>
                        <a:buClrTx/>
                        <a:buSzTx/>
                        <a:buFontTx/>
                        <a:buNone/>
                        <a:tabLst/>
                      </a:pPr>
                      <a:endParaRPr kumimoji="0" lang="zh-TW" altLang="zh-TW" sz="2000" b="0" i="0" u="none" strike="noStrike" cap="none" normalizeH="0" baseline="0" smtClean="0">
                        <a:ln>
                          <a:noFill/>
                        </a:ln>
                        <a:solidFill>
                          <a:schemeClr val="tx1"/>
                        </a:solidFill>
                        <a:effectLst/>
                        <a:latin typeface="Times New Roman" panose="02020603050405020304" pitchFamily="18" charset="0"/>
                        <a:ea typeface="新細明體, PMingLiU" charset="0"/>
                        <a:cs typeface="標楷體" panose="03000509000000000000" pitchFamily="65" charset="-120"/>
                      </a:endParaRPr>
                    </a:p>
                  </a:txBody>
                  <a:tcPr marL="17780" marR="177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TW" altLang="en-US"/>
                    </a:p>
                  </a:txBody>
                  <a:tcPr/>
                </a:tc>
                <a:tc gridSpan="2">
                  <a:txBody>
                    <a:bodyPr/>
                    <a:lstStyle>
                      <a:lvl1pPr>
                        <a:spcBef>
                          <a:spcPct val="20000"/>
                        </a:spcBef>
                        <a:buClr>
                          <a:schemeClr val="accent1"/>
                        </a:buClr>
                        <a:buSzPct val="65000"/>
                        <a:buFont typeface="Wingdings" panose="05000000000000000000" pitchFamily="2" charset="2"/>
                        <a:defRPr kumimoji="1" sz="26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9pPr>
                    </a:lstStyle>
                    <a:p>
                      <a:pPr marL="0" marR="0" lvl="0" indent="0" algn="ctr" defTabSz="914400" rtl="0" eaLnBrk="1" fontAlgn="base" latinLnBrk="0" hangingPunct="1">
                        <a:lnSpc>
                          <a:spcPts val="1800"/>
                        </a:lnSpc>
                        <a:spcBef>
                          <a:spcPct val="0"/>
                        </a:spcBef>
                        <a:spcAft>
                          <a:spcPct val="0"/>
                        </a:spcAft>
                        <a:buClrTx/>
                        <a:buSzTx/>
                        <a:buFontTx/>
                        <a:buNone/>
                        <a:tabLst/>
                      </a:pPr>
                      <a:r>
                        <a:rPr kumimoji="0" lang="en-US" altLang="zh-TW" sz="2000" b="1" i="0" u="sng" strike="noStrike" cap="none" normalizeH="0" baseline="0" smtClean="0">
                          <a:ln>
                            <a:noFill/>
                          </a:ln>
                          <a:solidFill>
                            <a:schemeClr val="tx1"/>
                          </a:solidFill>
                          <a:effectLst/>
                          <a:latin typeface="標楷體" panose="03000509000000000000" pitchFamily="65" charset="-120"/>
                          <a:ea typeface="新細明體, PMingLiU" charset="0"/>
                          <a:cs typeface="標楷體" panose="03000509000000000000" pitchFamily="65" charset="-120"/>
                        </a:rPr>
                        <a:t>11</a:t>
                      </a:r>
                      <a:r>
                        <a:rPr kumimoji="0" lang="en-US" altLang="zh-TW" sz="2000" b="1" i="0" u="sng" strike="noStrike" cap="none" normalizeH="0" baseline="0" smtClean="0">
                          <a:ln>
                            <a:noFill/>
                          </a:ln>
                          <a:solidFill>
                            <a:srgbClr val="FF0000"/>
                          </a:solidFill>
                          <a:effectLst/>
                          <a:latin typeface="標楷體" panose="03000509000000000000" pitchFamily="65" charset="-120"/>
                          <a:ea typeface="新細明體, PMingLiU" charset="0"/>
                          <a:cs typeface="標楷體" panose="03000509000000000000" pitchFamily="65" charset="-120"/>
                        </a:rPr>
                        <a:t>(</a:t>
                      </a:r>
                      <a:r>
                        <a:rPr kumimoji="0" lang="zh-TW" altLang="en-US" sz="2000" b="1" i="0" u="sng" strike="noStrike" cap="none" normalizeH="0" baseline="0" smtClean="0">
                          <a:ln>
                            <a:noFill/>
                          </a:ln>
                          <a:solidFill>
                            <a:srgbClr val="FF0000"/>
                          </a:solidFill>
                          <a:effectLst/>
                          <a:latin typeface="標楷體" panose="03000509000000000000" pitchFamily="65" charset="-120"/>
                          <a:ea typeface="新細明體, PMingLiU" charset="0"/>
                          <a:cs typeface="標楷體" panose="03000509000000000000" pitchFamily="65" charset="-120"/>
                        </a:rPr>
                        <a:t>序位</a:t>
                      </a:r>
                      <a:r>
                        <a:rPr kumimoji="0" lang="en-US" altLang="zh-TW" sz="2000" b="1" i="0" u="sng" strike="noStrike" cap="none" normalizeH="0" baseline="0" smtClean="0">
                          <a:ln>
                            <a:noFill/>
                          </a:ln>
                          <a:solidFill>
                            <a:srgbClr val="FF0000"/>
                          </a:solidFill>
                          <a:effectLst/>
                          <a:latin typeface="標楷體" panose="03000509000000000000" pitchFamily="65" charset="-120"/>
                          <a:ea typeface="新細明體, PMingLiU" charset="0"/>
                          <a:cs typeface="標楷體" panose="03000509000000000000" pitchFamily="65" charset="-120"/>
                        </a:rPr>
                        <a:t>1</a:t>
                      </a:r>
                      <a:r>
                        <a:rPr kumimoji="0" lang="zh-TW" altLang="en-US" sz="2000" b="1" i="0" u="sng" strike="noStrike" cap="none" normalizeH="0" baseline="0" smtClean="0">
                          <a:ln>
                            <a:noFill/>
                          </a:ln>
                          <a:solidFill>
                            <a:srgbClr val="FF0000"/>
                          </a:solidFill>
                          <a:effectLst/>
                          <a:latin typeface="標楷體" panose="03000509000000000000" pitchFamily="65" charset="-120"/>
                          <a:ea typeface="新細明體, PMingLiU" charset="0"/>
                          <a:cs typeface="標楷體" panose="03000509000000000000" pitchFamily="65" charset="-120"/>
                        </a:rPr>
                        <a:t>者有</a:t>
                      </a:r>
                      <a:r>
                        <a:rPr kumimoji="0" lang="en-US" altLang="zh-TW" sz="2000" b="1" i="0" u="sng" strike="noStrike" cap="none" normalizeH="0" baseline="0" smtClean="0">
                          <a:ln>
                            <a:noFill/>
                          </a:ln>
                          <a:solidFill>
                            <a:srgbClr val="FF0000"/>
                          </a:solidFill>
                          <a:effectLst/>
                          <a:latin typeface="標楷體" panose="03000509000000000000" pitchFamily="65" charset="-120"/>
                          <a:ea typeface="新細明體, PMingLiU" charset="0"/>
                          <a:cs typeface="標楷體" panose="03000509000000000000" pitchFamily="65" charset="-120"/>
                        </a:rPr>
                        <a:t>3</a:t>
                      </a:r>
                      <a:r>
                        <a:rPr kumimoji="0" lang="zh-TW" altLang="en-US" sz="2000" b="1" i="0" u="sng" strike="noStrike" cap="none" normalizeH="0" baseline="0" smtClean="0">
                          <a:ln>
                            <a:noFill/>
                          </a:ln>
                          <a:solidFill>
                            <a:srgbClr val="FF0000"/>
                          </a:solidFill>
                          <a:effectLst/>
                          <a:latin typeface="標楷體" panose="03000509000000000000" pitchFamily="65" charset="-120"/>
                          <a:ea typeface="新細明體, PMingLiU" charset="0"/>
                          <a:cs typeface="標楷體" panose="03000509000000000000" pitchFamily="65" charset="-120"/>
                        </a:rPr>
                        <a:t>評委</a:t>
                      </a:r>
                      <a:r>
                        <a:rPr kumimoji="0" lang="en-US" altLang="zh-TW" sz="2000" b="1" i="0" u="sng" strike="noStrike" cap="none" normalizeH="0" baseline="0" smtClean="0">
                          <a:ln>
                            <a:noFill/>
                          </a:ln>
                          <a:solidFill>
                            <a:srgbClr val="FF0000"/>
                          </a:solidFill>
                          <a:effectLst/>
                          <a:latin typeface="標楷體" panose="03000509000000000000" pitchFamily="65" charset="-120"/>
                          <a:ea typeface="新細明體, PMingLiU" charset="0"/>
                          <a:cs typeface="標楷體" panose="03000509000000000000" pitchFamily="65" charset="-120"/>
                        </a:rPr>
                        <a:t>)</a:t>
                      </a:r>
                    </a:p>
                    <a:p>
                      <a:pPr marL="0" marR="0" lvl="0" indent="0" algn="ctr" defTabSz="914400" rtl="0" eaLnBrk="1" fontAlgn="base" latinLnBrk="0" hangingPunct="1">
                        <a:lnSpc>
                          <a:spcPts val="1800"/>
                        </a:lnSpc>
                        <a:spcBef>
                          <a:spcPct val="0"/>
                        </a:spcBef>
                        <a:spcAft>
                          <a:spcPct val="0"/>
                        </a:spcAft>
                        <a:buClrTx/>
                        <a:buSzTx/>
                        <a:buFontTx/>
                        <a:buNone/>
                        <a:tabLst/>
                      </a:pPr>
                      <a:endParaRPr kumimoji="0" lang="zh-TW" altLang="zh-TW" sz="2000" b="0" i="0" u="none" strike="noStrike" cap="none" normalizeH="0" baseline="0" smtClean="0">
                        <a:ln>
                          <a:noFill/>
                        </a:ln>
                        <a:solidFill>
                          <a:schemeClr val="tx1"/>
                        </a:solidFill>
                        <a:effectLst/>
                        <a:latin typeface="Times New Roman" panose="02020603050405020304" pitchFamily="18" charset="0"/>
                        <a:ea typeface="新細明體, PMingLiU" charset="0"/>
                        <a:cs typeface="標楷體" panose="03000509000000000000" pitchFamily="65" charset="-120"/>
                      </a:endParaRPr>
                    </a:p>
                  </a:txBody>
                  <a:tcPr marL="17780" marR="177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TW" altLang="en-US"/>
                    </a:p>
                  </a:txBody>
                  <a:tcPr/>
                </a:tc>
                <a:tc gridSpan="2">
                  <a:txBody>
                    <a:bodyPr/>
                    <a:lstStyle>
                      <a:lvl1pPr>
                        <a:spcBef>
                          <a:spcPct val="20000"/>
                        </a:spcBef>
                        <a:buClr>
                          <a:schemeClr val="accent1"/>
                        </a:buClr>
                        <a:buSzPct val="65000"/>
                        <a:buFont typeface="Wingdings" panose="05000000000000000000" pitchFamily="2" charset="2"/>
                        <a:defRPr kumimoji="1" sz="26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9pPr>
                    </a:lstStyle>
                    <a:p>
                      <a:pPr marL="0" marR="0" lvl="0" indent="0" algn="ctr" defTabSz="914400" rtl="0" eaLnBrk="1" fontAlgn="base" latinLnBrk="0" hangingPunct="1">
                        <a:lnSpc>
                          <a:spcPts val="1800"/>
                        </a:lnSpc>
                        <a:spcBef>
                          <a:spcPct val="0"/>
                        </a:spcBef>
                        <a:spcAft>
                          <a:spcPct val="0"/>
                        </a:spcAft>
                        <a:buClrTx/>
                        <a:buSzTx/>
                        <a:buFontTx/>
                        <a:buNone/>
                        <a:tabLst/>
                      </a:pPr>
                      <a:r>
                        <a:rPr kumimoji="0" lang="en-US" altLang="zh-TW" sz="2000" b="1" i="0" u="sng" strike="noStrike" cap="none" normalizeH="0" baseline="0" smtClean="0">
                          <a:ln>
                            <a:noFill/>
                          </a:ln>
                          <a:solidFill>
                            <a:schemeClr val="tx1"/>
                          </a:solidFill>
                          <a:effectLst/>
                          <a:latin typeface="標楷體" panose="03000509000000000000" pitchFamily="65" charset="-120"/>
                          <a:ea typeface="新細明體, PMingLiU" charset="0"/>
                          <a:cs typeface="標楷體" panose="03000509000000000000" pitchFamily="65" charset="-120"/>
                        </a:rPr>
                        <a:t>18</a:t>
                      </a:r>
                      <a:endParaRPr kumimoji="0" lang="zh-TW" altLang="zh-TW" sz="2000" b="0" i="0" u="none" strike="noStrike" cap="none" normalizeH="0" baseline="0" smtClean="0">
                        <a:ln>
                          <a:noFill/>
                        </a:ln>
                        <a:solidFill>
                          <a:schemeClr val="tx1"/>
                        </a:solidFill>
                        <a:effectLst/>
                        <a:latin typeface="Times New Roman" panose="02020603050405020304" pitchFamily="18" charset="0"/>
                        <a:ea typeface="新細明體, PMingLiU" charset="0"/>
                        <a:cs typeface="標楷體" panose="03000509000000000000" pitchFamily="65" charset="-120"/>
                      </a:endParaRPr>
                    </a:p>
                  </a:txBody>
                  <a:tcPr marL="17780" marR="177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TW" altLang="en-US"/>
                    </a:p>
                  </a:txBody>
                  <a:tcPr/>
                </a:tc>
                <a:extLst>
                  <a:ext uri="{0D108BD9-81ED-4DB2-BD59-A6C34878D82A}">
                    <a16:rowId xmlns:a16="http://schemas.microsoft.com/office/drawing/2014/main" xmlns="" val="10011"/>
                  </a:ext>
                </a:extLst>
              </a:tr>
              <a:tr h="249238">
                <a:tc>
                  <a:txBody>
                    <a:bodyPr/>
                    <a:lstStyle>
                      <a:lvl1pPr>
                        <a:spcBef>
                          <a:spcPct val="20000"/>
                        </a:spcBef>
                        <a:buClr>
                          <a:schemeClr val="accent1"/>
                        </a:buClr>
                        <a:buSzPct val="65000"/>
                        <a:buFont typeface="Wingdings" panose="05000000000000000000" pitchFamily="2" charset="2"/>
                        <a:defRPr kumimoji="1" sz="26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9pPr>
                    </a:lstStyle>
                    <a:p>
                      <a:pPr marL="0" marR="0" lvl="0" indent="0" algn="ctr" defTabSz="914400" rtl="0" eaLnBrk="1" fontAlgn="base" latinLnBrk="0" hangingPunct="1">
                        <a:lnSpc>
                          <a:spcPts val="1800"/>
                        </a:lnSpc>
                        <a:spcBef>
                          <a:spcPct val="0"/>
                        </a:spcBef>
                        <a:spcAft>
                          <a:spcPct val="0"/>
                        </a:spcAft>
                        <a:buClrTx/>
                        <a:buSzTx/>
                        <a:buFontTx/>
                        <a:buNone/>
                        <a:tabLst/>
                      </a:pPr>
                      <a:r>
                        <a:rPr kumimoji="0" lang="zh-TW" sz="2000" b="1" i="0" u="sng" strike="noStrike" cap="none" normalizeH="0" baseline="0" smtClean="0">
                          <a:ln>
                            <a:noFill/>
                          </a:ln>
                          <a:solidFill>
                            <a:schemeClr val="tx1"/>
                          </a:solidFill>
                          <a:effectLst/>
                          <a:latin typeface="Times New Roman" panose="02020603050405020304" pitchFamily="18" charset="0"/>
                          <a:ea typeface="標楷體" panose="03000509000000000000" pitchFamily="65" charset="-120"/>
                        </a:rPr>
                        <a:t>序位名次</a:t>
                      </a:r>
                      <a:endParaRPr kumimoji="0" lang="zh-TW" sz="2000" b="0" i="0" u="none" strike="noStrike" cap="none" normalizeH="0" baseline="0" smtClean="0">
                        <a:ln>
                          <a:noFill/>
                        </a:ln>
                        <a:solidFill>
                          <a:schemeClr val="tx1"/>
                        </a:solidFill>
                        <a:effectLst/>
                        <a:latin typeface="Times New Roman" panose="02020603050405020304" pitchFamily="18" charset="0"/>
                        <a:ea typeface="標楷體" panose="03000509000000000000" pitchFamily="65" charset="-120"/>
                      </a:endParaRPr>
                    </a:p>
                  </a:txBody>
                  <a:tcPr marL="17780" marR="177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lvl1pPr>
                        <a:spcBef>
                          <a:spcPct val="20000"/>
                        </a:spcBef>
                        <a:buClr>
                          <a:schemeClr val="accent1"/>
                        </a:buClr>
                        <a:buSzPct val="65000"/>
                        <a:buFont typeface="Wingdings" panose="05000000000000000000" pitchFamily="2" charset="2"/>
                        <a:defRPr kumimoji="1" sz="26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9pPr>
                    </a:lstStyle>
                    <a:p>
                      <a:pPr marL="0" marR="0" lvl="0" indent="0" algn="ctr" defTabSz="914400" rtl="0" eaLnBrk="1" fontAlgn="base" latinLnBrk="0" hangingPunct="1">
                        <a:lnSpc>
                          <a:spcPts val="1800"/>
                        </a:lnSpc>
                        <a:spcBef>
                          <a:spcPct val="0"/>
                        </a:spcBef>
                        <a:spcAft>
                          <a:spcPct val="0"/>
                        </a:spcAft>
                        <a:buClrTx/>
                        <a:buSzTx/>
                        <a:buFontTx/>
                        <a:buNone/>
                        <a:tabLst/>
                      </a:pPr>
                      <a:r>
                        <a:rPr kumimoji="0" lang="en-US" altLang="zh-TW" sz="2000" b="1" i="0" u="sng" strike="noStrike" cap="none" normalizeH="0" baseline="0" smtClean="0">
                          <a:ln>
                            <a:noFill/>
                          </a:ln>
                          <a:solidFill>
                            <a:srgbClr val="FF0000"/>
                          </a:solidFill>
                          <a:effectLst/>
                          <a:latin typeface="標楷體" panose="03000509000000000000" pitchFamily="65" charset="-120"/>
                          <a:ea typeface="標楷體" panose="03000509000000000000" pitchFamily="65" charset="-120"/>
                        </a:rPr>
                        <a:t>2</a:t>
                      </a:r>
                      <a:endParaRPr kumimoji="0" lang="zh-TW" altLang="zh-TW" sz="2000" b="1" i="0" u="sng" strike="noStrike" cap="none" normalizeH="0" baseline="0" smtClean="0">
                        <a:ln>
                          <a:noFill/>
                        </a:ln>
                        <a:solidFill>
                          <a:srgbClr val="FF0000"/>
                        </a:solidFill>
                        <a:effectLst/>
                        <a:latin typeface="標楷體" panose="03000509000000000000" pitchFamily="65" charset="-120"/>
                        <a:ea typeface="標楷體" panose="03000509000000000000" pitchFamily="65" charset="-120"/>
                      </a:endParaRPr>
                    </a:p>
                  </a:txBody>
                  <a:tcPr marL="17780" marR="177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TW" altLang="en-US"/>
                    </a:p>
                  </a:txBody>
                  <a:tcPr/>
                </a:tc>
                <a:tc gridSpan="2">
                  <a:txBody>
                    <a:bodyPr/>
                    <a:lstStyle>
                      <a:lvl1pPr>
                        <a:spcBef>
                          <a:spcPct val="20000"/>
                        </a:spcBef>
                        <a:buClr>
                          <a:schemeClr val="accent1"/>
                        </a:buClr>
                        <a:buSzPct val="65000"/>
                        <a:buFont typeface="Wingdings" panose="05000000000000000000" pitchFamily="2" charset="2"/>
                        <a:defRPr kumimoji="1" sz="26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9pPr>
                    </a:lstStyle>
                    <a:p>
                      <a:pPr marL="0" marR="0" lvl="0" indent="0" algn="ctr" defTabSz="914400" rtl="0" eaLnBrk="1" fontAlgn="base" latinLnBrk="0" hangingPunct="1">
                        <a:lnSpc>
                          <a:spcPts val="1800"/>
                        </a:lnSpc>
                        <a:spcBef>
                          <a:spcPct val="0"/>
                        </a:spcBef>
                        <a:spcAft>
                          <a:spcPct val="0"/>
                        </a:spcAft>
                        <a:buClrTx/>
                        <a:buSzTx/>
                        <a:buFontTx/>
                        <a:buNone/>
                        <a:tabLst/>
                      </a:pPr>
                      <a:r>
                        <a:rPr kumimoji="0" lang="en-US" altLang="zh-TW" sz="2000" b="1" i="0" u="sng" strike="noStrike" cap="none" normalizeH="0" baseline="0" smtClean="0">
                          <a:ln>
                            <a:noFill/>
                          </a:ln>
                          <a:solidFill>
                            <a:srgbClr val="FF0000"/>
                          </a:solidFill>
                          <a:effectLst/>
                          <a:latin typeface="標楷體" panose="03000509000000000000" pitchFamily="65" charset="-120"/>
                          <a:ea typeface="標楷體" panose="03000509000000000000" pitchFamily="65" charset="-120"/>
                        </a:rPr>
                        <a:t>1</a:t>
                      </a:r>
                    </a:p>
                  </a:txBody>
                  <a:tcPr marL="17780" marR="177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TW" altLang="en-US"/>
                    </a:p>
                  </a:txBody>
                  <a:tcPr/>
                </a:tc>
                <a:tc gridSpan="2">
                  <a:txBody>
                    <a:bodyPr/>
                    <a:lstStyle>
                      <a:lvl1pPr>
                        <a:spcBef>
                          <a:spcPct val="20000"/>
                        </a:spcBef>
                        <a:buClr>
                          <a:schemeClr val="accent1"/>
                        </a:buClr>
                        <a:buSzPct val="65000"/>
                        <a:buFont typeface="Wingdings" panose="05000000000000000000" pitchFamily="2" charset="2"/>
                        <a:defRPr kumimoji="1" sz="26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9pPr>
                    </a:lstStyle>
                    <a:p>
                      <a:pPr marL="0" marR="0" lvl="0" indent="0" algn="ctr" defTabSz="914400" rtl="0" eaLnBrk="1" fontAlgn="base" latinLnBrk="0" hangingPunct="1">
                        <a:lnSpc>
                          <a:spcPts val="1800"/>
                        </a:lnSpc>
                        <a:spcBef>
                          <a:spcPct val="0"/>
                        </a:spcBef>
                        <a:spcAft>
                          <a:spcPct val="0"/>
                        </a:spcAft>
                        <a:buClrTx/>
                        <a:buSzTx/>
                        <a:buFontTx/>
                        <a:buNone/>
                        <a:tabLst/>
                      </a:pPr>
                      <a:r>
                        <a:rPr kumimoji="0" lang="en-US" altLang="zh-TW" sz="2000" b="1" i="0" u="sng" strike="noStrike" cap="none" normalizeH="0" baseline="0" dirty="0" smtClean="0">
                          <a:ln>
                            <a:noFill/>
                          </a:ln>
                          <a:solidFill>
                            <a:schemeClr val="tx1"/>
                          </a:solidFill>
                          <a:effectLst/>
                          <a:latin typeface="標楷體" panose="03000509000000000000" pitchFamily="65" charset="-120"/>
                          <a:ea typeface="新細明體, PMingLiU" charset="0"/>
                          <a:cs typeface="標楷體" panose="03000509000000000000" pitchFamily="65" charset="-120"/>
                        </a:rPr>
                        <a:t>3</a:t>
                      </a:r>
                      <a:endParaRPr kumimoji="0" lang="zh-TW" altLang="zh-TW" sz="2000" b="0" i="0" u="none" strike="noStrike" cap="none" normalizeH="0" baseline="0" dirty="0" smtClean="0">
                        <a:ln>
                          <a:noFill/>
                        </a:ln>
                        <a:solidFill>
                          <a:schemeClr val="tx1"/>
                        </a:solidFill>
                        <a:effectLst/>
                        <a:latin typeface="Times New Roman" panose="02020603050405020304" pitchFamily="18" charset="0"/>
                        <a:ea typeface="新細明體, PMingLiU" charset="0"/>
                        <a:cs typeface="標楷體" panose="03000509000000000000" pitchFamily="65" charset="-120"/>
                      </a:endParaRPr>
                    </a:p>
                  </a:txBody>
                  <a:tcPr marL="17780" marR="177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TW" altLang="en-US"/>
                    </a:p>
                  </a:txBody>
                  <a:tcPr/>
                </a:tc>
                <a:extLst>
                  <a:ext uri="{0D108BD9-81ED-4DB2-BD59-A6C34878D82A}">
                    <a16:rowId xmlns:a16="http://schemas.microsoft.com/office/drawing/2014/main" xmlns="" val="10012"/>
                  </a:ext>
                </a:extLst>
              </a:tr>
            </a:tbl>
          </a:graphicData>
        </a:graphic>
      </p:graphicFrame>
      <p:sp>
        <p:nvSpPr>
          <p:cNvPr id="4" name="投影片編號版面配置區 3"/>
          <p:cNvSpPr>
            <a:spLocks noGrp="1"/>
          </p:cNvSpPr>
          <p:nvPr>
            <p:ph type="sldNum" sz="quarter" idx="12"/>
          </p:nvPr>
        </p:nvSpPr>
        <p:spPr/>
        <p:txBody>
          <a:bodyPr/>
          <a:lstStyle/>
          <a:p>
            <a:fld id="{1118FB7C-3051-423D-B140-B22D31D849CF}" type="slidenum">
              <a:rPr lang="zh-TW" altLang="en-US" smtClean="0"/>
              <a:pPr/>
              <a:t>265</a:t>
            </a:fld>
            <a:endParaRPr lang="zh-TW" altLang="en-US"/>
          </a:p>
        </p:txBody>
      </p:sp>
    </p:spTree>
    <p:extLst>
      <p:ext uri="{BB962C8B-B14F-4D97-AF65-F5344CB8AC3E}">
        <p14:creationId xmlns:p14="http://schemas.microsoft.com/office/powerpoint/2010/main" val="2548077818"/>
      </p:ext>
    </p:extLst>
  </p:cSld>
  <p:clrMapOvr>
    <a:masterClrMapping/>
  </p:clrMapOvr>
  <p:timing>
    <p:tnLst>
      <p:par>
        <p:cTn id="1" dur="indefinite" restart="never" nodeType="tmRoot"/>
      </p:par>
    </p:tnLst>
  </p:timing>
</p:sld>
</file>

<file path=ppt/slides/slide2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ChangeArrowheads="1"/>
          </p:cNvSpPr>
          <p:nvPr>
            <p:ph type="title"/>
          </p:nvPr>
        </p:nvSpPr>
        <p:spPr>
          <a:xfrm>
            <a:off x="395288" y="260350"/>
            <a:ext cx="8424862" cy="738188"/>
          </a:xfrm>
        </p:spPr>
        <p:txBody>
          <a:bodyPr/>
          <a:lstStyle/>
          <a:p>
            <a:pPr algn="ctr">
              <a:defRPr/>
            </a:pPr>
            <a:r>
              <a:rPr lang="zh-TW" altLang="en-US" sz="4000" b="1" dirty="0" smtClean="0">
                <a:solidFill>
                  <a:srgbClr val="FF0000"/>
                </a:solidFill>
              </a:rPr>
              <a:t>議題</a:t>
            </a:r>
            <a:r>
              <a:rPr lang="en-US" altLang="zh-TW" sz="4000" b="1" dirty="0" smtClean="0">
                <a:solidFill>
                  <a:srgbClr val="FF0000"/>
                </a:solidFill>
              </a:rPr>
              <a:t>-</a:t>
            </a:r>
            <a:r>
              <a:rPr lang="zh-TW" altLang="en-US" sz="4000" b="1" dirty="0" smtClean="0">
                <a:solidFill>
                  <a:srgbClr val="FF0000"/>
                </a:solidFill>
              </a:rPr>
              <a:t>明顯差異類型</a:t>
            </a:r>
            <a:r>
              <a:rPr lang="en-US" altLang="zh-TW" sz="4000" b="1" dirty="0" smtClean="0">
                <a:solidFill>
                  <a:srgbClr val="FF0000"/>
                </a:solidFill>
                <a:latin typeface="+mj-ea"/>
              </a:rPr>
              <a:t>5</a:t>
            </a:r>
            <a:r>
              <a:rPr lang="zh-TW" altLang="en-US" sz="4000" b="1" dirty="0" smtClean="0">
                <a:solidFill>
                  <a:srgbClr val="FF0000"/>
                </a:solidFill>
                <a:latin typeface="+mj-ea"/>
              </a:rPr>
              <a:t> </a:t>
            </a:r>
            <a:r>
              <a:rPr lang="en-US" altLang="zh-TW" sz="4000" b="1" dirty="0" smtClean="0">
                <a:solidFill>
                  <a:srgbClr val="FF0000"/>
                </a:solidFill>
                <a:latin typeface="+mj-ea"/>
              </a:rPr>
              <a:t>(</a:t>
            </a:r>
            <a:r>
              <a:rPr lang="zh-TW" altLang="en-US" sz="4000" b="1" dirty="0" smtClean="0">
                <a:solidFill>
                  <a:srgbClr val="FF0000"/>
                </a:solidFill>
                <a:latin typeface="+mj-ea"/>
              </a:rPr>
              <a:t>序位法</a:t>
            </a:r>
            <a:r>
              <a:rPr lang="en-US" altLang="zh-TW" sz="4000" b="1" dirty="0" smtClean="0">
                <a:solidFill>
                  <a:srgbClr val="FF0000"/>
                </a:solidFill>
                <a:latin typeface="+mj-ea"/>
              </a:rPr>
              <a:t>)</a:t>
            </a:r>
            <a:endParaRPr lang="zh-TW" altLang="en-US" sz="4000" b="1" dirty="0" smtClean="0">
              <a:solidFill>
                <a:srgbClr val="FF0000"/>
              </a:solidFill>
              <a:latin typeface="+mj-ea"/>
            </a:endParaRPr>
          </a:p>
        </p:txBody>
      </p:sp>
      <p:sp>
        <p:nvSpPr>
          <p:cNvPr id="109571" name="Rectangle 3"/>
          <p:cNvSpPr>
            <a:spLocks noGrp="1" noChangeArrowheads="1"/>
          </p:cNvSpPr>
          <p:nvPr>
            <p:ph type="body" idx="1"/>
          </p:nvPr>
        </p:nvSpPr>
        <p:spPr>
          <a:xfrm>
            <a:off x="250825" y="900113"/>
            <a:ext cx="8678863" cy="873125"/>
          </a:xfrm>
        </p:spPr>
        <p:txBody>
          <a:bodyPr/>
          <a:lstStyle/>
          <a:p>
            <a:pPr>
              <a:defRPr/>
            </a:pPr>
            <a:r>
              <a:rPr lang="en-US" altLang="zh-TW" sz="2400" b="1" dirty="0" smtClean="0">
                <a:latin typeface="+mj-ea"/>
                <a:ea typeface="+mj-ea"/>
              </a:rPr>
              <a:t>5</a:t>
            </a:r>
            <a:r>
              <a:rPr lang="zh-TW" altLang="en-US" sz="2400" b="1" dirty="0" smtClean="0">
                <a:latin typeface="+mj-ea"/>
                <a:ea typeface="+mj-ea"/>
              </a:rPr>
              <a:t>、第</a:t>
            </a:r>
            <a:r>
              <a:rPr lang="en-US" altLang="zh-TW" sz="2400" b="1" dirty="0" smtClean="0">
                <a:latin typeface="+mj-ea"/>
                <a:ea typeface="+mj-ea"/>
              </a:rPr>
              <a:t>5</a:t>
            </a:r>
            <a:r>
              <a:rPr lang="zh-TW" altLang="en-US" sz="2400" b="1" dirty="0" smtClean="0">
                <a:latin typeface="+mj-ea"/>
                <a:ea typeface="+mj-ea"/>
              </a:rPr>
              <a:t>類型：</a:t>
            </a:r>
            <a:r>
              <a:rPr lang="zh-TW" altLang="en-US" sz="2400" b="1" dirty="0" smtClean="0">
                <a:solidFill>
                  <a:srgbClr val="0000FF"/>
                </a:solidFill>
                <a:latin typeface="+mj-ea"/>
                <a:ea typeface="+mj-ea"/>
              </a:rPr>
              <a:t>序位和最低之第</a:t>
            </a:r>
            <a:r>
              <a:rPr lang="en-US" altLang="zh-TW" sz="2400" b="1" dirty="0" smtClean="0">
                <a:solidFill>
                  <a:srgbClr val="0000FF"/>
                </a:solidFill>
                <a:latin typeface="+mj-ea"/>
                <a:ea typeface="+mj-ea"/>
              </a:rPr>
              <a:t>1</a:t>
            </a:r>
            <a:r>
              <a:rPr lang="zh-TW" altLang="en-US" sz="2400" b="1" dirty="0" smtClean="0">
                <a:solidFill>
                  <a:srgbClr val="0000FF"/>
                </a:solidFill>
                <a:latin typeface="+mj-ea"/>
                <a:ea typeface="+mj-ea"/>
              </a:rPr>
              <a:t>名廠商，但評選委員評定其序位第一非為最多者之情形</a:t>
            </a:r>
            <a:r>
              <a:rPr lang="zh-TW" altLang="en-US" sz="2400" b="1" dirty="0" smtClean="0">
                <a:latin typeface="+mj-ea"/>
                <a:ea typeface="+mj-ea"/>
              </a:rPr>
              <a:t>。</a:t>
            </a:r>
            <a:r>
              <a:rPr lang="en-US" altLang="zh-TW" sz="2400" b="1" dirty="0" smtClean="0">
                <a:latin typeface="+mj-ea"/>
                <a:ea typeface="+mj-ea"/>
              </a:rPr>
              <a:t>(</a:t>
            </a:r>
            <a:r>
              <a:rPr lang="zh-TW" altLang="en-US" sz="2400" b="1" dirty="0" smtClean="0">
                <a:latin typeface="+mj-ea"/>
                <a:ea typeface="+mj-ea"/>
              </a:rPr>
              <a:t>最有利標作業手冊肆五</a:t>
            </a:r>
            <a:r>
              <a:rPr lang="en-US" altLang="zh-TW" sz="2400" b="1" dirty="0" smtClean="0">
                <a:latin typeface="+mj-ea"/>
                <a:ea typeface="+mj-ea"/>
              </a:rPr>
              <a:t>(</a:t>
            </a:r>
            <a:r>
              <a:rPr lang="zh-TW" altLang="en-US" sz="2400" b="1" dirty="0" smtClean="0">
                <a:latin typeface="+mj-ea"/>
                <a:ea typeface="+mj-ea"/>
              </a:rPr>
              <a:t>十三</a:t>
            </a:r>
            <a:r>
              <a:rPr lang="en-US" altLang="zh-TW" sz="2400" b="1" dirty="0" smtClean="0">
                <a:latin typeface="+mj-ea"/>
                <a:ea typeface="+mj-ea"/>
              </a:rPr>
              <a:t>) 5)</a:t>
            </a:r>
            <a:endParaRPr lang="zh-TW" altLang="zh-TW" sz="2400" b="1" dirty="0" smtClean="0">
              <a:latin typeface="+mj-ea"/>
              <a:ea typeface="+mj-ea"/>
            </a:endParaRPr>
          </a:p>
        </p:txBody>
      </p:sp>
      <p:graphicFrame>
        <p:nvGraphicFramePr>
          <p:cNvPr id="3" name="表格 2"/>
          <p:cNvGraphicFramePr>
            <a:graphicFrameLocks noGrp="1"/>
          </p:cNvGraphicFramePr>
          <p:nvPr/>
        </p:nvGraphicFramePr>
        <p:xfrm>
          <a:off x="323850" y="1773238"/>
          <a:ext cx="8569325" cy="4465639"/>
        </p:xfrm>
        <a:graphic>
          <a:graphicData uri="http://schemas.openxmlformats.org/drawingml/2006/table">
            <a:tbl>
              <a:tblPr/>
              <a:tblGrid>
                <a:gridCol w="1585913">
                  <a:extLst>
                    <a:ext uri="{9D8B030D-6E8A-4147-A177-3AD203B41FA5}">
                      <a16:colId xmlns:a16="http://schemas.microsoft.com/office/drawing/2014/main" xmlns="" val="20000"/>
                    </a:ext>
                  </a:extLst>
                </a:gridCol>
                <a:gridCol w="771525">
                  <a:extLst>
                    <a:ext uri="{9D8B030D-6E8A-4147-A177-3AD203B41FA5}">
                      <a16:colId xmlns:a16="http://schemas.microsoft.com/office/drawing/2014/main" xmlns="" val="20001"/>
                    </a:ext>
                  </a:extLst>
                </a:gridCol>
                <a:gridCol w="974725">
                  <a:extLst>
                    <a:ext uri="{9D8B030D-6E8A-4147-A177-3AD203B41FA5}">
                      <a16:colId xmlns:a16="http://schemas.microsoft.com/office/drawing/2014/main" xmlns="" val="20002"/>
                    </a:ext>
                  </a:extLst>
                </a:gridCol>
                <a:gridCol w="714375">
                  <a:extLst>
                    <a:ext uri="{9D8B030D-6E8A-4147-A177-3AD203B41FA5}">
                      <a16:colId xmlns:a16="http://schemas.microsoft.com/office/drawing/2014/main" xmlns="" val="20003"/>
                    </a:ext>
                  </a:extLst>
                </a:gridCol>
                <a:gridCol w="952500">
                  <a:extLst>
                    <a:ext uri="{9D8B030D-6E8A-4147-A177-3AD203B41FA5}">
                      <a16:colId xmlns:a16="http://schemas.microsoft.com/office/drawing/2014/main" xmlns="" val="20004"/>
                    </a:ext>
                  </a:extLst>
                </a:gridCol>
                <a:gridCol w="714375">
                  <a:extLst>
                    <a:ext uri="{9D8B030D-6E8A-4147-A177-3AD203B41FA5}">
                      <a16:colId xmlns:a16="http://schemas.microsoft.com/office/drawing/2014/main" xmlns="" val="20005"/>
                    </a:ext>
                  </a:extLst>
                </a:gridCol>
                <a:gridCol w="1109662">
                  <a:extLst>
                    <a:ext uri="{9D8B030D-6E8A-4147-A177-3AD203B41FA5}">
                      <a16:colId xmlns:a16="http://schemas.microsoft.com/office/drawing/2014/main" xmlns="" val="20006"/>
                    </a:ext>
                  </a:extLst>
                </a:gridCol>
                <a:gridCol w="873125">
                  <a:extLst>
                    <a:ext uri="{9D8B030D-6E8A-4147-A177-3AD203B41FA5}">
                      <a16:colId xmlns:a16="http://schemas.microsoft.com/office/drawing/2014/main" xmlns="" val="20007"/>
                    </a:ext>
                  </a:extLst>
                </a:gridCol>
                <a:gridCol w="873125">
                  <a:extLst>
                    <a:ext uri="{9D8B030D-6E8A-4147-A177-3AD203B41FA5}">
                      <a16:colId xmlns:a16="http://schemas.microsoft.com/office/drawing/2014/main" xmlns="" val="20008"/>
                    </a:ext>
                  </a:extLst>
                </a:gridCol>
              </a:tblGrid>
              <a:tr h="311150">
                <a:tc>
                  <a:txBody>
                    <a:bodyPr/>
                    <a:lstStyle>
                      <a:lvl1pPr>
                        <a:spcBef>
                          <a:spcPct val="20000"/>
                        </a:spcBef>
                        <a:buClr>
                          <a:schemeClr val="accent1"/>
                        </a:buClr>
                        <a:buSzPct val="65000"/>
                        <a:buFont typeface="Wingdings" panose="05000000000000000000" pitchFamily="2" charset="2"/>
                        <a:defRPr kumimoji="1" sz="26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9pPr>
                    </a:lstStyle>
                    <a:p>
                      <a:pPr marL="0" marR="0" lvl="0" indent="0" algn="ctr" defTabSz="914400" rtl="0" eaLnBrk="1" fontAlgn="base" latinLnBrk="0" hangingPunct="1">
                        <a:lnSpc>
                          <a:spcPts val="1800"/>
                        </a:lnSpc>
                        <a:spcBef>
                          <a:spcPct val="0"/>
                        </a:spcBef>
                        <a:spcAft>
                          <a:spcPct val="0"/>
                        </a:spcAft>
                        <a:buClrTx/>
                        <a:buSzTx/>
                        <a:buFontTx/>
                        <a:buNone/>
                        <a:tabLst/>
                      </a:pPr>
                      <a:r>
                        <a:rPr kumimoji="0" lang="zh-TW" sz="2000" b="1" i="0" u="sng" strike="noStrike" cap="none" normalizeH="0" baseline="0" dirty="0" smtClean="0">
                          <a:ln>
                            <a:noFill/>
                          </a:ln>
                          <a:solidFill>
                            <a:schemeClr val="tx1"/>
                          </a:solidFill>
                          <a:effectLst/>
                          <a:latin typeface="Times New Roman" panose="02020603050405020304" pitchFamily="18" charset="0"/>
                          <a:ea typeface="標楷體" panose="03000509000000000000" pitchFamily="65" charset="-120"/>
                        </a:rPr>
                        <a:t>廠商編號</a:t>
                      </a:r>
                      <a:endParaRPr kumimoji="0" lang="zh-TW" sz="2000" b="0" i="0" u="none" strike="noStrike" cap="none" normalizeH="0" baseline="0" dirty="0" smtClean="0">
                        <a:ln>
                          <a:noFill/>
                        </a:ln>
                        <a:solidFill>
                          <a:schemeClr val="tx1"/>
                        </a:solidFill>
                        <a:effectLst/>
                        <a:latin typeface="Times New Roman" panose="02020603050405020304" pitchFamily="18" charset="0"/>
                        <a:ea typeface="標楷體" panose="03000509000000000000" pitchFamily="65" charset="-120"/>
                      </a:endParaRPr>
                    </a:p>
                  </a:txBody>
                  <a:tcPr marL="17780" marR="177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lvl1pPr>
                        <a:spcBef>
                          <a:spcPct val="20000"/>
                        </a:spcBef>
                        <a:buClr>
                          <a:schemeClr val="accent1"/>
                        </a:buClr>
                        <a:buSzPct val="65000"/>
                        <a:buFont typeface="Wingdings" panose="05000000000000000000" pitchFamily="2" charset="2"/>
                        <a:defRPr kumimoji="1" sz="26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9pPr>
                    </a:lstStyle>
                    <a:p>
                      <a:pPr marL="0" marR="0" lvl="0" indent="0" algn="ctr" defTabSz="914400" rtl="0" eaLnBrk="1" fontAlgn="base" latinLnBrk="0" hangingPunct="1">
                        <a:lnSpc>
                          <a:spcPts val="1800"/>
                        </a:lnSpc>
                        <a:spcBef>
                          <a:spcPct val="0"/>
                        </a:spcBef>
                        <a:spcAft>
                          <a:spcPct val="0"/>
                        </a:spcAft>
                        <a:buClrTx/>
                        <a:buSzTx/>
                        <a:buFontTx/>
                        <a:buNone/>
                        <a:tabLst/>
                      </a:pPr>
                      <a:r>
                        <a:rPr kumimoji="0" lang="zh-TW" sz="2000" b="1" i="0" u="sng" strike="noStrike" cap="none" normalizeH="0" baseline="0" smtClean="0">
                          <a:ln>
                            <a:noFill/>
                          </a:ln>
                          <a:solidFill>
                            <a:schemeClr val="tx1"/>
                          </a:solidFill>
                          <a:effectLst/>
                          <a:latin typeface="Times New Roman" panose="02020603050405020304" pitchFamily="18" charset="0"/>
                          <a:ea typeface="標楷體" panose="03000509000000000000" pitchFamily="65" charset="-120"/>
                        </a:rPr>
                        <a:t>甲</a:t>
                      </a:r>
                      <a:endParaRPr kumimoji="0" lang="zh-TW" sz="2000" b="0" i="0" u="none" strike="noStrike" cap="none" normalizeH="0" baseline="0" smtClean="0">
                        <a:ln>
                          <a:noFill/>
                        </a:ln>
                        <a:solidFill>
                          <a:schemeClr val="tx1"/>
                        </a:solidFill>
                        <a:effectLst/>
                        <a:latin typeface="Times New Roman" panose="02020603050405020304" pitchFamily="18" charset="0"/>
                        <a:ea typeface="標楷體" panose="03000509000000000000" pitchFamily="65" charset="-120"/>
                      </a:endParaRPr>
                    </a:p>
                  </a:txBody>
                  <a:tcPr marL="17780" marR="177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TW" altLang="en-US"/>
                    </a:p>
                  </a:txBody>
                  <a:tcPr/>
                </a:tc>
                <a:tc gridSpan="2">
                  <a:txBody>
                    <a:bodyPr/>
                    <a:lstStyle>
                      <a:lvl1pPr>
                        <a:spcBef>
                          <a:spcPct val="20000"/>
                        </a:spcBef>
                        <a:buClr>
                          <a:schemeClr val="accent1"/>
                        </a:buClr>
                        <a:buSzPct val="65000"/>
                        <a:buFont typeface="Wingdings" panose="05000000000000000000" pitchFamily="2" charset="2"/>
                        <a:defRPr kumimoji="1" sz="26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9pPr>
                    </a:lstStyle>
                    <a:p>
                      <a:pPr marL="0" marR="0" lvl="0" indent="0" algn="ctr" defTabSz="914400" rtl="0" eaLnBrk="1" fontAlgn="base" latinLnBrk="0" hangingPunct="1">
                        <a:lnSpc>
                          <a:spcPts val="1800"/>
                        </a:lnSpc>
                        <a:spcBef>
                          <a:spcPct val="0"/>
                        </a:spcBef>
                        <a:spcAft>
                          <a:spcPct val="0"/>
                        </a:spcAft>
                        <a:buClrTx/>
                        <a:buSzTx/>
                        <a:buFontTx/>
                        <a:buNone/>
                        <a:tabLst/>
                      </a:pPr>
                      <a:r>
                        <a:rPr kumimoji="0" lang="zh-TW" sz="2000" b="1" i="0" u="sng" strike="noStrike" cap="none" normalizeH="0" baseline="0" smtClean="0">
                          <a:ln>
                            <a:noFill/>
                          </a:ln>
                          <a:solidFill>
                            <a:schemeClr val="tx1"/>
                          </a:solidFill>
                          <a:effectLst/>
                          <a:latin typeface="Times New Roman" panose="02020603050405020304" pitchFamily="18" charset="0"/>
                          <a:ea typeface="標楷體" panose="03000509000000000000" pitchFamily="65" charset="-120"/>
                        </a:rPr>
                        <a:t>乙</a:t>
                      </a:r>
                      <a:endParaRPr kumimoji="0" lang="zh-TW" sz="2000" b="0" i="0" u="none" strike="noStrike" cap="none" normalizeH="0" baseline="0" smtClean="0">
                        <a:ln>
                          <a:noFill/>
                        </a:ln>
                        <a:solidFill>
                          <a:schemeClr val="tx1"/>
                        </a:solidFill>
                        <a:effectLst/>
                        <a:latin typeface="Times New Roman" panose="02020603050405020304" pitchFamily="18" charset="0"/>
                        <a:ea typeface="標楷體" panose="03000509000000000000" pitchFamily="65" charset="-120"/>
                      </a:endParaRPr>
                    </a:p>
                  </a:txBody>
                  <a:tcPr marL="17780" marR="177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TW" altLang="en-US"/>
                    </a:p>
                  </a:txBody>
                  <a:tcPr/>
                </a:tc>
                <a:tc gridSpan="2">
                  <a:txBody>
                    <a:bodyPr/>
                    <a:lstStyle>
                      <a:lvl1pPr>
                        <a:spcBef>
                          <a:spcPct val="20000"/>
                        </a:spcBef>
                        <a:buClr>
                          <a:schemeClr val="accent1"/>
                        </a:buClr>
                        <a:buSzPct val="65000"/>
                        <a:buFont typeface="Wingdings" panose="05000000000000000000" pitchFamily="2" charset="2"/>
                        <a:defRPr kumimoji="1" sz="26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9pPr>
                    </a:lstStyle>
                    <a:p>
                      <a:pPr marL="0" marR="0" lvl="0" indent="0" algn="ctr" defTabSz="914400" rtl="0" eaLnBrk="1" fontAlgn="base" latinLnBrk="0" hangingPunct="1">
                        <a:lnSpc>
                          <a:spcPts val="1800"/>
                        </a:lnSpc>
                        <a:spcBef>
                          <a:spcPct val="0"/>
                        </a:spcBef>
                        <a:spcAft>
                          <a:spcPct val="0"/>
                        </a:spcAft>
                        <a:buClrTx/>
                        <a:buSzTx/>
                        <a:buFontTx/>
                        <a:buNone/>
                        <a:tabLst/>
                      </a:pPr>
                      <a:r>
                        <a:rPr kumimoji="0" lang="zh-TW" sz="2000" b="1" i="0" u="sng" strike="noStrike" cap="none" normalizeH="0" baseline="0" smtClean="0">
                          <a:ln>
                            <a:noFill/>
                          </a:ln>
                          <a:solidFill>
                            <a:schemeClr val="tx1"/>
                          </a:solidFill>
                          <a:effectLst/>
                          <a:latin typeface="Times New Roman" panose="02020603050405020304" pitchFamily="18" charset="0"/>
                          <a:ea typeface="標楷體" panose="03000509000000000000" pitchFamily="65" charset="-120"/>
                        </a:rPr>
                        <a:t>丙</a:t>
                      </a:r>
                      <a:endParaRPr kumimoji="0" lang="zh-TW" sz="2000" b="0" i="0" u="none" strike="noStrike" cap="none" normalizeH="0" baseline="0" smtClean="0">
                        <a:ln>
                          <a:noFill/>
                        </a:ln>
                        <a:solidFill>
                          <a:schemeClr val="tx1"/>
                        </a:solidFill>
                        <a:effectLst/>
                        <a:latin typeface="Times New Roman" panose="02020603050405020304" pitchFamily="18" charset="0"/>
                        <a:ea typeface="標楷體" panose="03000509000000000000" pitchFamily="65" charset="-120"/>
                      </a:endParaRPr>
                    </a:p>
                  </a:txBody>
                  <a:tcPr marL="17780" marR="177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TW" altLang="en-US"/>
                    </a:p>
                  </a:txBody>
                  <a:tcPr/>
                </a:tc>
                <a:tc gridSpan="2">
                  <a:txBody>
                    <a:bodyPr/>
                    <a:lstStyle>
                      <a:lvl1pPr>
                        <a:spcBef>
                          <a:spcPct val="20000"/>
                        </a:spcBef>
                        <a:buClr>
                          <a:schemeClr val="accent1"/>
                        </a:buClr>
                        <a:buSzPct val="65000"/>
                        <a:buFont typeface="Wingdings" panose="05000000000000000000" pitchFamily="2" charset="2"/>
                        <a:defRPr kumimoji="1" sz="26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9pPr>
                    </a:lstStyle>
                    <a:p>
                      <a:pPr marL="0" marR="0" lvl="0" indent="0" algn="ctr" defTabSz="914400" rtl="0" eaLnBrk="1" fontAlgn="base" latinLnBrk="0" hangingPunct="1">
                        <a:lnSpc>
                          <a:spcPts val="1800"/>
                        </a:lnSpc>
                        <a:spcBef>
                          <a:spcPct val="0"/>
                        </a:spcBef>
                        <a:spcAft>
                          <a:spcPct val="0"/>
                        </a:spcAft>
                        <a:buClrTx/>
                        <a:buSzTx/>
                        <a:buFontTx/>
                        <a:buNone/>
                        <a:tabLst/>
                      </a:pPr>
                      <a:r>
                        <a:rPr kumimoji="0" lang="zh-TW" sz="2000" b="1" i="0" u="sng" strike="noStrike" cap="none" normalizeH="0" baseline="0" smtClean="0">
                          <a:ln>
                            <a:noFill/>
                          </a:ln>
                          <a:solidFill>
                            <a:schemeClr val="tx1"/>
                          </a:solidFill>
                          <a:effectLst/>
                          <a:latin typeface="Times New Roman" panose="02020603050405020304" pitchFamily="18" charset="0"/>
                          <a:ea typeface="標楷體" panose="03000509000000000000" pitchFamily="65" charset="-120"/>
                        </a:rPr>
                        <a:t>丁</a:t>
                      </a:r>
                      <a:endParaRPr kumimoji="0" lang="zh-TW" sz="2000" b="0" i="0" u="none" strike="noStrike" cap="none" normalizeH="0" baseline="0" smtClean="0">
                        <a:ln>
                          <a:noFill/>
                        </a:ln>
                        <a:solidFill>
                          <a:schemeClr val="tx1"/>
                        </a:solidFill>
                        <a:effectLst/>
                        <a:latin typeface="Times New Roman" panose="02020603050405020304" pitchFamily="18" charset="0"/>
                        <a:ea typeface="標楷體" panose="03000509000000000000" pitchFamily="65" charset="-120"/>
                      </a:endParaRPr>
                    </a:p>
                  </a:txBody>
                  <a:tcPr marL="17780" marR="177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TW" altLang="en-US"/>
                    </a:p>
                  </a:txBody>
                  <a:tcPr/>
                </a:tc>
                <a:extLst>
                  <a:ext uri="{0D108BD9-81ED-4DB2-BD59-A6C34878D82A}">
                    <a16:rowId xmlns:a16="http://schemas.microsoft.com/office/drawing/2014/main" xmlns="" val="10000"/>
                  </a:ext>
                </a:extLst>
              </a:tr>
              <a:tr h="273050">
                <a:tc rowSpan="2">
                  <a:txBody>
                    <a:bodyPr/>
                    <a:lstStyle>
                      <a:lvl1pPr>
                        <a:spcBef>
                          <a:spcPct val="20000"/>
                        </a:spcBef>
                        <a:buClr>
                          <a:schemeClr val="accent1"/>
                        </a:buClr>
                        <a:buSzPct val="65000"/>
                        <a:buFont typeface="Wingdings" panose="05000000000000000000" pitchFamily="2" charset="2"/>
                        <a:defRPr kumimoji="1" sz="26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9pPr>
                    </a:lstStyle>
                    <a:p>
                      <a:pPr marL="0" marR="0" lvl="0" indent="0" algn="r" defTabSz="914400" rtl="0" eaLnBrk="1" fontAlgn="base" latinLnBrk="0" hangingPunct="1">
                        <a:lnSpc>
                          <a:spcPts val="1800"/>
                        </a:lnSpc>
                        <a:spcBef>
                          <a:spcPct val="0"/>
                        </a:spcBef>
                        <a:spcAft>
                          <a:spcPct val="0"/>
                        </a:spcAft>
                        <a:buClrTx/>
                        <a:buSzTx/>
                        <a:buFontTx/>
                        <a:buNone/>
                        <a:tabLst/>
                      </a:pPr>
                      <a:r>
                        <a:rPr kumimoji="0" lang="zh-TW" sz="2000" b="1" i="0" u="sng" strike="noStrike" cap="none" normalizeH="0" baseline="0" smtClean="0">
                          <a:ln>
                            <a:noFill/>
                          </a:ln>
                          <a:solidFill>
                            <a:schemeClr val="tx1"/>
                          </a:solidFill>
                          <a:effectLst/>
                          <a:latin typeface="Times New Roman" panose="02020603050405020304" pitchFamily="18" charset="0"/>
                          <a:ea typeface="標楷體" panose="03000509000000000000" pitchFamily="65" charset="-120"/>
                        </a:rPr>
                        <a:t>廠商名稱</a:t>
                      </a:r>
                      <a:endParaRPr kumimoji="0" lang="zh-TW" sz="2000" b="0" i="0" u="none" strike="noStrike" cap="none" normalizeH="0" baseline="0" smtClean="0">
                        <a:ln>
                          <a:noFill/>
                        </a:ln>
                        <a:solidFill>
                          <a:schemeClr val="tx1"/>
                        </a:solidFill>
                        <a:effectLst/>
                        <a:latin typeface="Times New Roman" panose="02020603050405020304" pitchFamily="18" charset="0"/>
                        <a:ea typeface="標楷體" panose="03000509000000000000" pitchFamily="65" charset="-120"/>
                      </a:endParaRPr>
                    </a:p>
                    <a:p>
                      <a:pPr marL="0" marR="0" lvl="0" indent="0" algn="l" defTabSz="914400" rtl="0" eaLnBrk="1" fontAlgn="base" latinLnBrk="0" hangingPunct="1">
                        <a:lnSpc>
                          <a:spcPts val="1800"/>
                        </a:lnSpc>
                        <a:spcBef>
                          <a:spcPct val="0"/>
                        </a:spcBef>
                        <a:spcAft>
                          <a:spcPct val="0"/>
                        </a:spcAft>
                        <a:buClrTx/>
                        <a:buSzTx/>
                        <a:buFontTx/>
                        <a:buNone/>
                        <a:tabLst/>
                      </a:pPr>
                      <a:endParaRPr kumimoji="0" lang="en-US" altLang="zh-TW" sz="2000" b="1" i="0" u="sng" strike="noStrike" cap="none" normalizeH="0" baseline="0" smtClean="0">
                        <a:ln>
                          <a:noFill/>
                        </a:ln>
                        <a:solidFill>
                          <a:schemeClr val="tx1"/>
                        </a:solidFill>
                        <a:effectLst/>
                        <a:latin typeface="Times New Roman" panose="02020603050405020304" pitchFamily="18" charset="0"/>
                        <a:ea typeface="標楷體" panose="03000509000000000000" pitchFamily="65" charset="-120"/>
                      </a:endParaRPr>
                    </a:p>
                    <a:p>
                      <a:pPr marL="0" marR="0" lvl="0" indent="0" algn="l" defTabSz="914400" rtl="0" eaLnBrk="1" fontAlgn="base" latinLnBrk="0" hangingPunct="1">
                        <a:lnSpc>
                          <a:spcPts val="1800"/>
                        </a:lnSpc>
                        <a:spcBef>
                          <a:spcPct val="0"/>
                        </a:spcBef>
                        <a:spcAft>
                          <a:spcPct val="0"/>
                        </a:spcAft>
                        <a:buClrTx/>
                        <a:buSzTx/>
                        <a:buFontTx/>
                        <a:buNone/>
                        <a:tabLst/>
                      </a:pPr>
                      <a:r>
                        <a:rPr kumimoji="0" lang="zh-TW" sz="2000" b="1" i="0" u="sng" strike="noStrike" cap="none" normalizeH="0" baseline="0" smtClean="0">
                          <a:ln>
                            <a:noFill/>
                          </a:ln>
                          <a:solidFill>
                            <a:schemeClr val="tx1"/>
                          </a:solidFill>
                          <a:effectLst/>
                          <a:latin typeface="Times New Roman" panose="02020603050405020304" pitchFamily="18" charset="0"/>
                          <a:ea typeface="標楷體" panose="03000509000000000000" pitchFamily="65" charset="-120"/>
                        </a:rPr>
                        <a:t>評選委員</a:t>
                      </a:r>
                      <a:endParaRPr kumimoji="0" lang="zh-TW" sz="2000" b="0" i="0" u="none" strike="noStrike" cap="none" normalizeH="0" baseline="0" smtClean="0">
                        <a:ln>
                          <a:noFill/>
                        </a:ln>
                        <a:solidFill>
                          <a:schemeClr val="tx1"/>
                        </a:solidFill>
                        <a:effectLst/>
                        <a:latin typeface="Times New Roman" panose="02020603050405020304" pitchFamily="18" charset="0"/>
                        <a:ea typeface="標楷體" panose="03000509000000000000" pitchFamily="65" charset="-120"/>
                      </a:endParaRPr>
                    </a:p>
                  </a:txBody>
                  <a:tcPr marL="17780" marR="177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lvl1pPr>
                        <a:spcBef>
                          <a:spcPct val="20000"/>
                        </a:spcBef>
                        <a:buClr>
                          <a:schemeClr val="accent1"/>
                        </a:buClr>
                        <a:buSzPct val="65000"/>
                        <a:buFont typeface="Wingdings" panose="05000000000000000000" pitchFamily="2" charset="2"/>
                        <a:defRPr kumimoji="1" sz="26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9pPr>
                    </a:lstStyle>
                    <a:p>
                      <a:pPr marL="0" marR="0" lvl="0" indent="0" algn="ctr" defTabSz="914400" rtl="0" eaLnBrk="1" fontAlgn="base" latinLnBrk="0" hangingPunct="1">
                        <a:lnSpc>
                          <a:spcPts val="1800"/>
                        </a:lnSpc>
                        <a:spcBef>
                          <a:spcPct val="0"/>
                        </a:spcBef>
                        <a:spcAft>
                          <a:spcPct val="0"/>
                        </a:spcAft>
                        <a:buClrTx/>
                        <a:buSzTx/>
                        <a:buFontTx/>
                        <a:buNone/>
                        <a:tabLst/>
                      </a:pPr>
                      <a:r>
                        <a:rPr kumimoji="0" lang="en-US" altLang="zh-TW" sz="2000" b="1" i="0" u="sng" strike="noStrike" cap="none" normalizeH="0" baseline="0" smtClean="0">
                          <a:ln>
                            <a:noFill/>
                          </a:ln>
                          <a:solidFill>
                            <a:schemeClr val="tx1"/>
                          </a:solidFill>
                          <a:effectLst/>
                          <a:latin typeface="標楷體" panose="03000509000000000000" pitchFamily="65" charset="-120"/>
                          <a:ea typeface="細明體, MingLiU"/>
                          <a:cs typeface="標楷體" panose="03000509000000000000" pitchFamily="65" charset="-120"/>
                        </a:rPr>
                        <a:t>○○</a:t>
                      </a:r>
                      <a:r>
                        <a:rPr kumimoji="0" lang="zh-TW" sz="2000" b="1" i="0" u="sng" strike="noStrike" cap="none" normalizeH="0" baseline="0" smtClean="0">
                          <a:ln>
                            <a:noFill/>
                          </a:ln>
                          <a:solidFill>
                            <a:schemeClr val="tx1"/>
                          </a:solidFill>
                          <a:effectLst/>
                          <a:latin typeface="細明體, MingLiU"/>
                          <a:ea typeface="細明體, MingLiU"/>
                          <a:cs typeface="標楷體" panose="03000509000000000000" pitchFamily="65" charset="-120"/>
                        </a:rPr>
                        <a:t>公司</a:t>
                      </a:r>
                      <a:endParaRPr kumimoji="0" lang="zh-TW" sz="2000" b="0" i="0" u="none" strike="noStrike" cap="none" normalizeH="0" baseline="0" smtClean="0">
                        <a:ln>
                          <a:noFill/>
                        </a:ln>
                        <a:solidFill>
                          <a:schemeClr val="tx1"/>
                        </a:solidFill>
                        <a:effectLst/>
                        <a:latin typeface="細明體, MingLiU"/>
                        <a:ea typeface="細明體, MingLiU"/>
                        <a:cs typeface="Courier New" panose="02070309020205020404" pitchFamily="49" charset="0"/>
                      </a:endParaRPr>
                    </a:p>
                  </a:txBody>
                  <a:tcPr marL="17780" marR="177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TW" altLang="en-US"/>
                    </a:p>
                  </a:txBody>
                  <a:tcPr/>
                </a:tc>
                <a:tc gridSpan="2">
                  <a:txBody>
                    <a:bodyPr/>
                    <a:lstStyle>
                      <a:lvl1pPr>
                        <a:spcBef>
                          <a:spcPct val="20000"/>
                        </a:spcBef>
                        <a:buClr>
                          <a:schemeClr val="accent1"/>
                        </a:buClr>
                        <a:buSzPct val="65000"/>
                        <a:buFont typeface="Wingdings" panose="05000000000000000000" pitchFamily="2" charset="2"/>
                        <a:defRPr kumimoji="1" sz="26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9pPr>
                    </a:lstStyle>
                    <a:p>
                      <a:pPr marL="0" marR="0" lvl="0" indent="0" algn="ctr" defTabSz="914400" rtl="0" eaLnBrk="1" fontAlgn="base" latinLnBrk="0" hangingPunct="1">
                        <a:lnSpc>
                          <a:spcPts val="1800"/>
                        </a:lnSpc>
                        <a:spcBef>
                          <a:spcPct val="0"/>
                        </a:spcBef>
                        <a:spcAft>
                          <a:spcPct val="0"/>
                        </a:spcAft>
                        <a:buClrTx/>
                        <a:buSzTx/>
                        <a:buFontTx/>
                        <a:buNone/>
                        <a:tabLst/>
                      </a:pPr>
                      <a:r>
                        <a:rPr kumimoji="0" lang="en-US" altLang="zh-TW" sz="2000" b="1" i="0" u="sng" strike="noStrike" cap="none" normalizeH="0" baseline="0" smtClean="0">
                          <a:ln>
                            <a:noFill/>
                          </a:ln>
                          <a:solidFill>
                            <a:schemeClr val="tx1"/>
                          </a:solidFill>
                          <a:effectLst/>
                          <a:latin typeface="標楷體" panose="03000509000000000000" pitchFamily="65" charset="-120"/>
                          <a:ea typeface="新細明體, PMingLiU" charset="0"/>
                          <a:cs typeface="標楷體" panose="03000509000000000000" pitchFamily="65" charset="-120"/>
                        </a:rPr>
                        <a:t>○○</a:t>
                      </a:r>
                      <a:r>
                        <a:rPr kumimoji="0" lang="zh-TW" sz="2000" b="1" i="0" u="sng" strike="noStrike" cap="none" normalizeH="0" baseline="0" smtClean="0">
                          <a:ln>
                            <a:noFill/>
                          </a:ln>
                          <a:solidFill>
                            <a:schemeClr val="tx1"/>
                          </a:solidFill>
                          <a:effectLst/>
                          <a:latin typeface="Times New Roman" panose="02020603050405020304" pitchFamily="18" charset="0"/>
                          <a:ea typeface="新細明體, PMingLiU" charset="0"/>
                          <a:cs typeface="標楷體" panose="03000509000000000000" pitchFamily="65" charset="-120"/>
                        </a:rPr>
                        <a:t>公司</a:t>
                      </a:r>
                      <a:endParaRPr kumimoji="0" lang="zh-TW" sz="2000" b="0" i="0" u="none" strike="noStrike" cap="none" normalizeH="0" baseline="0" smtClean="0">
                        <a:ln>
                          <a:noFill/>
                        </a:ln>
                        <a:solidFill>
                          <a:schemeClr val="tx1"/>
                        </a:solidFill>
                        <a:effectLst/>
                        <a:latin typeface="Times New Roman" panose="02020603050405020304" pitchFamily="18" charset="0"/>
                        <a:ea typeface="新細明體, PMingLiU" charset="0"/>
                        <a:cs typeface="標楷體" panose="03000509000000000000" pitchFamily="65" charset="-120"/>
                      </a:endParaRPr>
                    </a:p>
                  </a:txBody>
                  <a:tcPr marL="17780" marR="177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TW" altLang="en-US"/>
                    </a:p>
                  </a:txBody>
                  <a:tcPr/>
                </a:tc>
                <a:tc gridSpan="2">
                  <a:txBody>
                    <a:bodyPr/>
                    <a:lstStyle>
                      <a:lvl1pPr>
                        <a:spcBef>
                          <a:spcPct val="20000"/>
                        </a:spcBef>
                        <a:buClr>
                          <a:schemeClr val="accent1"/>
                        </a:buClr>
                        <a:buSzPct val="65000"/>
                        <a:buFont typeface="Wingdings" panose="05000000000000000000" pitchFamily="2" charset="2"/>
                        <a:defRPr kumimoji="1" sz="26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9pPr>
                    </a:lstStyle>
                    <a:p>
                      <a:pPr marL="0" marR="0" lvl="0" indent="0" algn="ctr" defTabSz="914400" rtl="0" eaLnBrk="1" fontAlgn="base" latinLnBrk="0" hangingPunct="1">
                        <a:lnSpc>
                          <a:spcPts val="1800"/>
                        </a:lnSpc>
                        <a:spcBef>
                          <a:spcPct val="0"/>
                        </a:spcBef>
                        <a:spcAft>
                          <a:spcPct val="0"/>
                        </a:spcAft>
                        <a:buClrTx/>
                        <a:buSzTx/>
                        <a:buFontTx/>
                        <a:buNone/>
                        <a:tabLst/>
                      </a:pPr>
                      <a:r>
                        <a:rPr kumimoji="0" lang="en-US" altLang="zh-TW" sz="2000" b="1" i="0" u="sng" strike="noStrike" cap="none" normalizeH="0" baseline="0" smtClean="0">
                          <a:ln>
                            <a:noFill/>
                          </a:ln>
                          <a:solidFill>
                            <a:schemeClr val="tx1"/>
                          </a:solidFill>
                          <a:effectLst/>
                          <a:latin typeface="標楷體" panose="03000509000000000000" pitchFamily="65" charset="-120"/>
                          <a:ea typeface="新細明體, PMingLiU" charset="0"/>
                          <a:cs typeface="標楷體" panose="03000509000000000000" pitchFamily="65" charset="-120"/>
                        </a:rPr>
                        <a:t>○○</a:t>
                      </a:r>
                      <a:r>
                        <a:rPr kumimoji="0" lang="zh-TW" sz="2000" b="1" i="0" u="sng" strike="noStrike" cap="none" normalizeH="0" baseline="0" smtClean="0">
                          <a:ln>
                            <a:noFill/>
                          </a:ln>
                          <a:solidFill>
                            <a:schemeClr val="tx1"/>
                          </a:solidFill>
                          <a:effectLst/>
                          <a:latin typeface="Times New Roman" panose="02020603050405020304" pitchFamily="18" charset="0"/>
                          <a:ea typeface="新細明體, PMingLiU" charset="0"/>
                          <a:cs typeface="標楷體" panose="03000509000000000000" pitchFamily="65" charset="-120"/>
                        </a:rPr>
                        <a:t>公司</a:t>
                      </a:r>
                      <a:endParaRPr kumimoji="0" lang="zh-TW" sz="2000" b="0" i="0" u="none" strike="noStrike" cap="none" normalizeH="0" baseline="0" smtClean="0">
                        <a:ln>
                          <a:noFill/>
                        </a:ln>
                        <a:solidFill>
                          <a:schemeClr val="tx1"/>
                        </a:solidFill>
                        <a:effectLst/>
                        <a:latin typeface="Times New Roman" panose="02020603050405020304" pitchFamily="18" charset="0"/>
                        <a:ea typeface="新細明體, PMingLiU" charset="0"/>
                        <a:cs typeface="標楷體" panose="03000509000000000000" pitchFamily="65" charset="-120"/>
                      </a:endParaRPr>
                    </a:p>
                  </a:txBody>
                  <a:tcPr marL="17780" marR="177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TW" altLang="en-US"/>
                    </a:p>
                  </a:txBody>
                  <a:tcPr/>
                </a:tc>
                <a:tc gridSpan="2">
                  <a:txBody>
                    <a:bodyPr/>
                    <a:lstStyle>
                      <a:lvl1pPr>
                        <a:spcBef>
                          <a:spcPct val="20000"/>
                        </a:spcBef>
                        <a:buClr>
                          <a:schemeClr val="accent1"/>
                        </a:buClr>
                        <a:buSzPct val="65000"/>
                        <a:buFont typeface="Wingdings" panose="05000000000000000000" pitchFamily="2" charset="2"/>
                        <a:defRPr kumimoji="1" sz="26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9pPr>
                    </a:lstStyle>
                    <a:p>
                      <a:pPr marL="0" marR="0" lvl="0" indent="0" algn="ctr" defTabSz="914400" rtl="0" eaLnBrk="1" fontAlgn="base" latinLnBrk="0" hangingPunct="1">
                        <a:lnSpc>
                          <a:spcPts val="1800"/>
                        </a:lnSpc>
                        <a:spcBef>
                          <a:spcPct val="0"/>
                        </a:spcBef>
                        <a:spcAft>
                          <a:spcPct val="0"/>
                        </a:spcAft>
                        <a:buClrTx/>
                        <a:buSzTx/>
                        <a:buFontTx/>
                        <a:buNone/>
                        <a:tabLst/>
                      </a:pPr>
                      <a:r>
                        <a:rPr kumimoji="0" lang="en-US" altLang="zh-TW" sz="2000" b="1" i="0" u="sng" strike="noStrike" cap="none" normalizeH="0" baseline="0" smtClean="0">
                          <a:ln>
                            <a:noFill/>
                          </a:ln>
                          <a:solidFill>
                            <a:schemeClr val="tx1"/>
                          </a:solidFill>
                          <a:effectLst/>
                          <a:latin typeface="標楷體" panose="03000509000000000000" pitchFamily="65" charset="-120"/>
                          <a:ea typeface="新細明體, PMingLiU" charset="0"/>
                          <a:cs typeface="標楷體" panose="03000509000000000000" pitchFamily="65" charset="-120"/>
                        </a:rPr>
                        <a:t>○○</a:t>
                      </a:r>
                      <a:r>
                        <a:rPr kumimoji="0" lang="zh-TW" sz="2000" b="1" i="0" u="sng" strike="noStrike" cap="none" normalizeH="0" baseline="0" smtClean="0">
                          <a:ln>
                            <a:noFill/>
                          </a:ln>
                          <a:solidFill>
                            <a:schemeClr val="tx1"/>
                          </a:solidFill>
                          <a:effectLst/>
                          <a:latin typeface="Times New Roman" panose="02020603050405020304" pitchFamily="18" charset="0"/>
                          <a:ea typeface="新細明體, PMingLiU" charset="0"/>
                          <a:cs typeface="標楷體" panose="03000509000000000000" pitchFamily="65" charset="-120"/>
                        </a:rPr>
                        <a:t>公司</a:t>
                      </a:r>
                      <a:endParaRPr kumimoji="0" lang="zh-TW" sz="2000" b="0" i="0" u="none" strike="noStrike" cap="none" normalizeH="0" baseline="0" smtClean="0">
                        <a:ln>
                          <a:noFill/>
                        </a:ln>
                        <a:solidFill>
                          <a:schemeClr val="tx1"/>
                        </a:solidFill>
                        <a:effectLst/>
                        <a:latin typeface="Times New Roman" panose="02020603050405020304" pitchFamily="18" charset="0"/>
                        <a:ea typeface="新細明體, PMingLiU" charset="0"/>
                        <a:cs typeface="標楷體" panose="03000509000000000000" pitchFamily="65" charset="-120"/>
                      </a:endParaRPr>
                    </a:p>
                  </a:txBody>
                  <a:tcPr marL="17780" marR="177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TW" altLang="en-US"/>
                    </a:p>
                  </a:txBody>
                  <a:tcPr/>
                </a:tc>
                <a:extLst>
                  <a:ext uri="{0D108BD9-81ED-4DB2-BD59-A6C34878D82A}">
                    <a16:rowId xmlns:a16="http://schemas.microsoft.com/office/drawing/2014/main" xmlns="" val="10001"/>
                  </a:ext>
                </a:extLst>
              </a:tr>
              <a:tr h="514350">
                <a:tc vMerge="1">
                  <a:txBody>
                    <a:bodyPr/>
                    <a:lstStyle/>
                    <a:p>
                      <a:endParaRPr lang="zh-TW" altLang="en-US"/>
                    </a:p>
                  </a:txBody>
                  <a:tcPr/>
                </a:tc>
                <a:tc>
                  <a:txBody>
                    <a:bodyPr/>
                    <a:lstStyle>
                      <a:lvl1pPr>
                        <a:spcBef>
                          <a:spcPct val="20000"/>
                        </a:spcBef>
                        <a:buClr>
                          <a:schemeClr val="accent1"/>
                        </a:buClr>
                        <a:buSzPct val="65000"/>
                        <a:buFont typeface="Wingdings" panose="05000000000000000000" pitchFamily="2" charset="2"/>
                        <a:defRPr kumimoji="1" sz="26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9pPr>
                    </a:lstStyle>
                    <a:p>
                      <a:pPr marL="0" marR="0" lvl="0" indent="0" algn="ctr" defTabSz="914400" rtl="0" eaLnBrk="1" fontAlgn="base" latinLnBrk="0" hangingPunct="1">
                        <a:lnSpc>
                          <a:spcPts val="1800"/>
                        </a:lnSpc>
                        <a:spcBef>
                          <a:spcPct val="0"/>
                        </a:spcBef>
                        <a:spcAft>
                          <a:spcPct val="0"/>
                        </a:spcAft>
                        <a:buClrTx/>
                        <a:buSzTx/>
                        <a:buFontTx/>
                        <a:buNone/>
                        <a:tabLst/>
                      </a:pPr>
                      <a:r>
                        <a:rPr kumimoji="0" lang="zh-TW" sz="2000" b="1" i="0" u="sng" strike="noStrike" cap="none" normalizeH="0" baseline="0" smtClean="0">
                          <a:ln>
                            <a:noFill/>
                          </a:ln>
                          <a:solidFill>
                            <a:schemeClr val="tx1"/>
                          </a:solidFill>
                          <a:effectLst/>
                          <a:latin typeface="Times New Roman" panose="02020603050405020304" pitchFamily="18" charset="0"/>
                          <a:ea typeface="標楷體" panose="03000509000000000000" pitchFamily="65" charset="-120"/>
                        </a:rPr>
                        <a:t>得分加總</a:t>
                      </a:r>
                      <a:endParaRPr kumimoji="0" lang="zh-TW" sz="2000" b="0" i="0" u="none" strike="noStrike" cap="none" normalizeH="0" baseline="0" smtClean="0">
                        <a:ln>
                          <a:noFill/>
                        </a:ln>
                        <a:solidFill>
                          <a:schemeClr val="tx1"/>
                        </a:solidFill>
                        <a:effectLst/>
                        <a:latin typeface="Times New Roman" panose="02020603050405020304" pitchFamily="18" charset="0"/>
                        <a:ea typeface="標楷體" panose="03000509000000000000" pitchFamily="65" charset="-120"/>
                      </a:endParaRPr>
                    </a:p>
                  </a:txBody>
                  <a:tcPr marL="17780" marR="177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SzPct val="65000"/>
                        <a:buFont typeface="Wingdings" panose="05000000000000000000" pitchFamily="2" charset="2"/>
                        <a:defRPr kumimoji="1" sz="26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9pPr>
                    </a:lstStyle>
                    <a:p>
                      <a:pPr marL="0" marR="0" lvl="0" indent="0" algn="ctr" defTabSz="914400" rtl="0" eaLnBrk="1" fontAlgn="base" latinLnBrk="0" hangingPunct="1">
                        <a:lnSpc>
                          <a:spcPts val="1800"/>
                        </a:lnSpc>
                        <a:spcBef>
                          <a:spcPct val="0"/>
                        </a:spcBef>
                        <a:spcAft>
                          <a:spcPct val="0"/>
                        </a:spcAft>
                        <a:buClrTx/>
                        <a:buSzTx/>
                        <a:buFontTx/>
                        <a:buNone/>
                        <a:tabLst/>
                      </a:pPr>
                      <a:r>
                        <a:rPr kumimoji="0" lang="zh-TW" sz="2000" b="1" i="0" u="sng" strike="noStrike" cap="none" normalizeH="0" baseline="0" smtClean="0">
                          <a:ln>
                            <a:noFill/>
                          </a:ln>
                          <a:solidFill>
                            <a:schemeClr val="tx1"/>
                          </a:solidFill>
                          <a:effectLst/>
                          <a:latin typeface="Times New Roman" panose="02020603050405020304" pitchFamily="18" charset="0"/>
                          <a:ea typeface="標楷體" panose="03000509000000000000" pitchFamily="65" charset="-120"/>
                        </a:rPr>
                        <a:t>序位</a:t>
                      </a:r>
                      <a:endParaRPr kumimoji="0" lang="zh-TW" sz="2000" b="0" i="0" u="none" strike="noStrike" cap="none" normalizeH="0" baseline="0" smtClean="0">
                        <a:ln>
                          <a:noFill/>
                        </a:ln>
                        <a:solidFill>
                          <a:schemeClr val="tx1"/>
                        </a:solidFill>
                        <a:effectLst/>
                        <a:latin typeface="Times New Roman" panose="02020603050405020304" pitchFamily="18" charset="0"/>
                        <a:ea typeface="標楷體" panose="03000509000000000000" pitchFamily="65" charset="-120"/>
                      </a:endParaRPr>
                    </a:p>
                  </a:txBody>
                  <a:tcPr marL="17780" marR="177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SzPct val="65000"/>
                        <a:buFont typeface="Wingdings" panose="05000000000000000000" pitchFamily="2" charset="2"/>
                        <a:defRPr kumimoji="1" sz="26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9pPr>
                    </a:lstStyle>
                    <a:p>
                      <a:pPr marL="0" marR="0" lvl="0" indent="0" algn="ctr" defTabSz="914400" rtl="0" eaLnBrk="1" fontAlgn="base" latinLnBrk="0" hangingPunct="1">
                        <a:lnSpc>
                          <a:spcPts val="1800"/>
                        </a:lnSpc>
                        <a:spcBef>
                          <a:spcPct val="0"/>
                        </a:spcBef>
                        <a:spcAft>
                          <a:spcPct val="0"/>
                        </a:spcAft>
                        <a:buClrTx/>
                        <a:buSzTx/>
                        <a:buFontTx/>
                        <a:buNone/>
                        <a:tabLst/>
                      </a:pPr>
                      <a:r>
                        <a:rPr kumimoji="0" lang="zh-TW" sz="2000" b="1" i="0" u="sng" strike="noStrike" cap="none" normalizeH="0" baseline="0" smtClean="0">
                          <a:ln>
                            <a:noFill/>
                          </a:ln>
                          <a:solidFill>
                            <a:schemeClr val="tx1"/>
                          </a:solidFill>
                          <a:effectLst/>
                          <a:latin typeface="Times New Roman" panose="02020603050405020304" pitchFamily="18" charset="0"/>
                          <a:ea typeface="標楷體" panose="03000509000000000000" pitchFamily="65" charset="-120"/>
                        </a:rPr>
                        <a:t>得分加總</a:t>
                      </a:r>
                      <a:endParaRPr kumimoji="0" lang="zh-TW" sz="2000" b="0" i="0" u="none" strike="noStrike" cap="none" normalizeH="0" baseline="0" smtClean="0">
                        <a:ln>
                          <a:noFill/>
                        </a:ln>
                        <a:solidFill>
                          <a:schemeClr val="tx1"/>
                        </a:solidFill>
                        <a:effectLst/>
                        <a:latin typeface="Times New Roman" panose="02020603050405020304" pitchFamily="18" charset="0"/>
                        <a:ea typeface="標楷體" panose="03000509000000000000" pitchFamily="65" charset="-120"/>
                      </a:endParaRPr>
                    </a:p>
                  </a:txBody>
                  <a:tcPr marL="17780" marR="177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SzPct val="65000"/>
                        <a:buFont typeface="Wingdings" panose="05000000000000000000" pitchFamily="2" charset="2"/>
                        <a:defRPr kumimoji="1" sz="26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9pPr>
                    </a:lstStyle>
                    <a:p>
                      <a:pPr marL="0" marR="0" lvl="0" indent="0" algn="ctr" defTabSz="914400" rtl="0" eaLnBrk="1" fontAlgn="base" latinLnBrk="0" hangingPunct="1">
                        <a:lnSpc>
                          <a:spcPts val="1800"/>
                        </a:lnSpc>
                        <a:spcBef>
                          <a:spcPct val="0"/>
                        </a:spcBef>
                        <a:spcAft>
                          <a:spcPct val="0"/>
                        </a:spcAft>
                        <a:buClrTx/>
                        <a:buSzTx/>
                        <a:buFontTx/>
                        <a:buNone/>
                        <a:tabLst/>
                      </a:pPr>
                      <a:r>
                        <a:rPr kumimoji="0" lang="zh-TW" sz="2000" b="1" i="0" u="sng" strike="noStrike" cap="none" normalizeH="0" baseline="0" smtClean="0">
                          <a:ln>
                            <a:noFill/>
                          </a:ln>
                          <a:solidFill>
                            <a:schemeClr val="tx1"/>
                          </a:solidFill>
                          <a:effectLst/>
                          <a:latin typeface="Times New Roman" panose="02020603050405020304" pitchFamily="18" charset="0"/>
                          <a:ea typeface="標楷體" panose="03000509000000000000" pitchFamily="65" charset="-120"/>
                        </a:rPr>
                        <a:t>序位</a:t>
                      </a:r>
                      <a:endParaRPr kumimoji="0" lang="zh-TW" sz="2000" b="0" i="0" u="none" strike="noStrike" cap="none" normalizeH="0" baseline="0" smtClean="0">
                        <a:ln>
                          <a:noFill/>
                        </a:ln>
                        <a:solidFill>
                          <a:schemeClr val="tx1"/>
                        </a:solidFill>
                        <a:effectLst/>
                        <a:latin typeface="Times New Roman" panose="02020603050405020304" pitchFamily="18" charset="0"/>
                        <a:ea typeface="標楷體" panose="03000509000000000000" pitchFamily="65" charset="-120"/>
                      </a:endParaRPr>
                    </a:p>
                  </a:txBody>
                  <a:tcPr marL="17780" marR="177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SzPct val="65000"/>
                        <a:buFont typeface="Wingdings" panose="05000000000000000000" pitchFamily="2" charset="2"/>
                        <a:defRPr kumimoji="1" sz="26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9pPr>
                    </a:lstStyle>
                    <a:p>
                      <a:pPr marL="0" marR="0" lvl="0" indent="0" algn="ctr" defTabSz="914400" rtl="0" eaLnBrk="1" fontAlgn="base" latinLnBrk="0" hangingPunct="1">
                        <a:lnSpc>
                          <a:spcPts val="1800"/>
                        </a:lnSpc>
                        <a:spcBef>
                          <a:spcPct val="0"/>
                        </a:spcBef>
                        <a:spcAft>
                          <a:spcPct val="0"/>
                        </a:spcAft>
                        <a:buClrTx/>
                        <a:buSzTx/>
                        <a:buFontTx/>
                        <a:buNone/>
                        <a:tabLst/>
                      </a:pPr>
                      <a:r>
                        <a:rPr kumimoji="0" lang="zh-TW" sz="2000" b="1" i="0" u="sng" strike="noStrike" cap="none" normalizeH="0" baseline="0" smtClean="0">
                          <a:ln>
                            <a:noFill/>
                          </a:ln>
                          <a:solidFill>
                            <a:schemeClr val="tx1"/>
                          </a:solidFill>
                          <a:effectLst/>
                          <a:latin typeface="Times New Roman" panose="02020603050405020304" pitchFamily="18" charset="0"/>
                          <a:ea typeface="標楷體" panose="03000509000000000000" pitchFamily="65" charset="-120"/>
                        </a:rPr>
                        <a:t>得分加總</a:t>
                      </a:r>
                      <a:endParaRPr kumimoji="0" lang="zh-TW" sz="2000" b="0" i="0" u="none" strike="noStrike" cap="none" normalizeH="0" baseline="0" smtClean="0">
                        <a:ln>
                          <a:noFill/>
                        </a:ln>
                        <a:solidFill>
                          <a:schemeClr val="tx1"/>
                        </a:solidFill>
                        <a:effectLst/>
                        <a:latin typeface="Times New Roman" panose="02020603050405020304" pitchFamily="18" charset="0"/>
                        <a:ea typeface="標楷體" panose="03000509000000000000" pitchFamily="65" charset="-120"/>
                      </a:endParaRPr>
                    </a:p>
                  </a:txBody>
                  <a:tcPr marL="17780" marR="177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SzPct val="65000"/>
                        <a:buFont typeface="Wingdings" panose="05000000000000000000" pitchFamily="2" charset="2"/>
                        <a:defRPr kumimoji="1" sz="26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9pPr>
                    </a:lstStyle>
                    <a:p>
                      <a:pPr marL="0" marR="0" lvl="0" indent="0" algn="ctr" defTabSz="914400" rtl="0" eaLnBrk="1" fontAlgn="base" latinLnBrk="0" hangingPunct="1">
                        <a:lnSpc>
                          <a:spcPts val="1800"/>
                        </a:lnSpc>
                        <a:spcBef>
                          <a:spcPct val="0"/>
                        </a:spcBef>
                        <a:spcAft>
                          <a:spcPct val="0"/>
                        </a:spcAft>
                        <a:buClrTx/>
                        <a:buSzTx/>
                        <a:buFontTx/>
                        <a:buNone/>
                        <a:tabLst/>
                      </a:pPr>
                      <a:r>
                        <a:rPr kumimoji="0" lang="zh-TW" sz="2000" b="1" i="0" u="sng" strike="noStrike" cap="none" normalizeH="0" baseline="0" smtClean="0">
                          <a:ln>
                            <a:noFill/>
                          </a:ln>
                          <a:solidFill>
                            <a:schemeClr val="tx1"/>
                          </a:solidFill>
                          <a:effectLst/>
                          <a:latin typeface="Times New Roman" panose="02020603050405020304" pitchFamily="18" charset="0"/>
                          <a:ea typeface="標楷體" panose="03000509000000000000" pitchFamily="65" charset="-120"/>
                        </a:rPr>
                        <a:t>序位</a:t>
                      </a:r>
                      <a:endParaRPr kumimoji="0" lang="zh-TW" sz="2000" b="0" i="0" u="none" strike="noStrike" cap="none" normalizeH="0" baseline="0" smtClean="0">
                        <a:ln>
                          <a:noFill/>
                        </a:ln>
                        <a:solidFill>
                          <a:schemeClr val="tx1"/>
                        </a:solidFill>
                        <a:effectLst/>
                        <a:latin typeface="Times New Roman" panose="02020603050405020304" pitchFamily="18" charset="0"/>
                        <a:ea typeface="標楷體" panose="03000509000000000000" pitchFamily="65" charset="-120"/>
                      </a:endParaRPr>
                    </a:p>
                  </a:txBody>
                  <a:tcPr marL="17780" marR="177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SzPct val="65000"/>
                        <a:buFont typeface="Wingdings" panose="05000000000000000000" pitchFamily="2" charset="2"/>
                        <a:defRPr kumimoji="1" sz="26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9pPr>
                    </a:lstStyle>
                    <a:p>
                      <a:pPr marL="0" marR="0" lvl="0" indent="0" algn="ctr" defTabSz="914400" rtl="0" eaLnBrk="1" fontAlgn="base" latinLnBrk="0" hangingPunct="1">
                        <a:lnSpc>
                          <a:spcPts val="1800"/>
                        </a:lnSpc>
                        <a:spcBef>
                          <a:spcPct val="0"/>
                        </a:spcBef>
                        <a:spcAft>
                          <a:spcPct val="0"/>
                        </a:spcAft>
                        <a:buClrTx/>
                        <a:buSzTx/>
                        <a:buFontTx/>
                        <a:buNone/>
                        <a:tabLst/>
                      </a:pPr>
                      <a:r>
                        <a:rPr kumimoji="0" lang="zh-TW" sz="2000" b="1" i="0" u="sng" strike="noStrike" cap="none" normalizeH="0" baseline="0" smtClean="0">
                          <a:ln>
                            <a:noFill/>
                          </a:ln>
                          <a:solidFill>
                            <a:schemeClr val="tx1"/>
                          </a:solidFill>
                          <a:effectLst/>
                          <a:latin typeface="Times New Roman" panose="02020603050405020304" pitchFamily="18" charset="0"/>
                          <a:ea typeface="標楷體" panose="03000509000000000000" pitchFamily="65" charset="-120"/>
                        </a:rPr>
                        <a:t>得分加總</a:t>
                      </a:r>
                      <a:endParaRPr kumimoji="0" lang="zh-TW" sz="2000" b="0" i="0" u="none" strike="noStrike" cap="none" normalizeH="0" baseline="0" smtClean="0">
                        <a:ln>
                          <a:noFill/>
                        </a:ln>
                        <a:solidFill>
                          <a:schemeClr val="tx1"/>
                        </a:solidFill>
                        <a:effectLst/>
                        <a:latin typeface="Times New Roman" panose="02020603050405020304" pitchFamily="18" charset="0"/>
                        <a:ea typeface="標楷體" panose="03000509000000000000" pitchFamily="65" charset="-120"/>
                      </a:endParaRPr>
                    </a:p>
                  </a:txBody>
                  <a:tcPr marL="17780" marR="177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SzPct val="65000"/>
                        <a:buFont typeface="Wingdings" panose="05000000000000000000" pitchFamily="2" charset="2"/>
                        <a:defRPr kumimoji="1" sz="26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9pPr>
                    </a:lstStyle>
                    <a:p>
                      <a:pPr marL="0" marR="0" lvl="0" indent="0" algn="ctr" defTabSz="914400" rtl="0" eaLnBrk="1" fontAlgn="base" latinLnBrk="0" hangingPunct="1">
                        <a:lnSpc>
                          <a:spcPts val="1800"/>
                        </a:lnSpc>
                        <a:spcBef>
                          <a:spcPct val="0"/>
                        </a:spcBef>
                        <a:spcAft>
                          <a:spcPct val="0"/>
                        </a:spcAft>
                        <a:buClrTx/>
                        <a:buSzTx/>
                        <a:buFontTx/>
                        <a:buNone/>
                        <a:tabLst/>
                      </a:pPr>
                      <a:r>
                        <a:rPr kumimoji="0" lang="zh-TW" sz="2000" b="1" i="0" u="sng" strike="noStrike" cap="none" normalizeH="0" baseline="0" smtClean="0">
                          <a:ln>
                            <a:noFill/>
                          </a:ln>
                          <a:solidFill>
                            <a:schemeClr val="tx1"/>
                          </a:solidFill>
                          <a:effectLst/>
                          <a:latin typeface="Times New Roman" panose="02020603050405020304" pitchFamily="18" charset="0"/>
                          <a:ea typeface="標楷體" panose="03000509000000000000" pitchFamily="65" charset="-120"/>
                        </a:rPr>
                        <a:t>序位</a:t>
                      </a:r>
                      <a:endParaRPr kumimoji="0" lang="zh-TW" sz="2000" b="0" i="0" u="none" strike="noStrike" cap="none" normalizeH="0" baseline="0" smtClean="0">
                        <a:ln>
                          <a:noFill/>
                        </a:ln>
                        <a:solidFill>
                          <a:schemeClr val="tx1"/>
                        </a:solidFill>
                        <a:effectLst/>
                        <a:latin typeface="Times New Roman" panose="02020603050405020304" pitchFamily="18" charset="0"/>
                        <a:ea typeface="標楷體" panose="03000509000000000000" pitchFamily="65" charset="-120"/>
                      </a:endParaRPr>
                    </a:p>
                  </a:txBody>
                  <a:tcPr marL="17780" marR="177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r h="269875">
                <a:tc>
                  <a:txBody>
                    <a:bodyPr/>
                    <a:lstStyle>
                      <a:lvl1pPr>
                        <a:spcBef>
                          <a:spcPct val="20000"/>
                        </a:spcBef>
                        <a:buClr>
                          <a:schemeClr val="accent1"/>
                        </a:buClr>
                        <a:buSzPct val="65000"/>
                        <a:buFont typeface="Wingdings" panose="05000000000000000000" pitchFamily="2" charset="2"/>
                        <a:defRPr kumimoji="1" sz="26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9pPr>
                    </a:lstStyle>
                    <a:p>
                      <a:pPr marL="0" marR="0" lvl="0" indent="0" algn="ctr" defTabSz="914400" rtl="0" eaLnBrk="1" fontAlgn="base" latinLnBrk="0" hangingPunct="1">
                        <a:lnSpc>
                          <a:spcPts val="1800"/>
                        </a:lnSpc>
                        <a:spcBef>
                          <a:spcPct val="0"/>
                        </a:spcBef>
                        <a:spcAft>
                          <a:spcPct val="0"/>
                        </a:spcAft>
                        <a:buClrTx/>
                        <a:buSzTx/>
                        <a:buFontTx/>
                        <a:buNone/>
                        <a:tabLst/>
                      </a:pPr>
                      <a:r>
                        <a:rPr kumimoji="0" lang="en-US" altLang="zh-TW" sz="2000" b="1" i="0" u="sng" strike="noStrike" cap="none" normalizeH="0" baseline="0" smtClean="0">
                          <a:ln>
                            <a:noFill/>
                          </a:ln>
                          <a:solidFill>
                            <a:schemeClr val="tx1"/>
                          </a:solidFill>
                          <a:effectLst/>
                          <a:latin typeface="標楷體" panose="03000509000000000000" pitchFamily="65" charset="-120"/>
                          <a:ea typeface="新細明體, PMingLiU" charset="0"/>
                          <a:cs typeface="標楷體" panose="03000509000000000000" pitchFamily="65" charset="-120"/>
                        </a:rPr>
                        <a:t>A</a:t>
                      </a:r>
                      <a:endParaRPr kumimoji="0" lang="zh-TW" altLang="zh-TW" sz="2000" b="0" i="0" u="none" strike="noStrike" cap="none" normalizeH="0" baseline="0" smtClean="0">
                        <a:ln>
                          <a:noFill/>
                        </a:ln>
                        <a:solidFill>
                          <a:schemeClr val="tx1"/>
                        </a:solidFill>
                        <a:effectLst/>
                        <a:latin typeface="Times New Roman" panose="02020603050405020304" pitchFamily="18" charset="0"/>
                        <a:ea typeface="新細明體, PMingLiU" charset="0"/>
                        <a:cs typeface="標楷體" panose="03000509000000000000" pitchFamily="65" charset="-120"/>
                      </a:endParaRPr>
                    </a:p>
                  </a:txBody>
                  <a:tcPr marL="17780" marR="177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SzPct val="65000"/>
                        <a:buFont typeface="Wingdings" panose="05000000000000000000" pitchFamily="2" charset="2"/>
                        <a:defRPr kumimoji="1" sz="26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9pPr>
                    </a:lstStyle>
                    <a:p>
                      <a:pPr marL="0" marR="0" lvl="0" indent="0" algn="ctr" defTabSz="914400" rtl="0" eaLnBrk="1" fontAlgn="base" latinLnBrk="0" hangingPunct="1">
                        <a:lnSpc>
                          <a:spcPts val="1800"/>
                        </a:lnSpc>
                        <a:spcBef>
                          <a:spcPct val="0"/>
                        </a:spcBef>
                        <a:spcAft>
                          <a:spcPct val="0"/>
                        </a:spcAft>
                        <a:buClrTx/>
                        <a:buSzTx/>
                        <a:buFontTx/>
                        <a:buNone/>
                        <a:tabLst/>
                      </a:pPr>
                      <a:r>
                        <a:rPr kumimoji="0" lang="en-US" altLang="zh-TW" sz="2000" b="1" i="0" u="sng" strike="noStrike" cap="none" normalizeH="0" baseline="0" smtClean="0">
                          <a:ln>
                            <a:noFill/>
                          </a:ln>
                          <a:solidFill>
                            <a:schemeClr val="tx1"/>
                          </a:solidFill>
                          <a:effectLst/>
                          <a:latin typeface="標楷體" panose="03000509000000000000" pitchFamily="65" charset="-120"/>
                          <a:ea typeface="新細明體, PMingLiU" charset="0"/>
                          <a:cs typeface="標楷體" panose="03000509000000000000" pitchFamily="65" charset="-120"/>
                        </a:rPr>
                        <a:t>80</a:t>
                      </a:r>
                      <a:endParaRPr kumimoji="0" lang="zh-TW" altLang="zh-TW" sz="2000" b="0" i="0" u="none" strike="noStrike" cap="none" normalizeH="0" baseline="0" smtClean="0">
                        <a:ln>
                          <a:noFill/>
                        </a:ln>
                        <a:solidFill>
                          <a:schemeClr val="tx1"/>
                        </a:solidFill>
                        <a:effectLst/>
                        <a:latin typeface="Times New Roman" panose="02020603050405020304" pitchFamily="18" charset="0"/>
                        <a:ea typeface="新細明體, PMingLiU" charset="0"/>
                        <a:cs typeface="標楷體" panose="03000509000000000000" pitchFamily="65" charset="-120"/>
                      </a:endParaRPr>
                    </a:p>
                  </a:txBody>
                  <a:tcPr marL="17780" marR="177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SzPct val="65000"/>
                        <a:buFont typeface="Wingdings" panose="05000000000000000000" pitchFamily="2" charset="2"/>
                        <a:defRPr kumimoji="1" sz="26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9pPr>
                    </a:lstStyle>
                    <a:p>
                      <a:pPr marL="0" marR="0" lvl="0" indent="0" algn="ctr" defTabSz="914400" rtl="0" eaLnBrk="1" fontAlgn="base" latinLnBrk="0" hangingPunct="1">
                        <a:lnSpc>
                          <a:spcPts val="1800"/>
                        </a:lnSpc>
                        <a:spcBef>
                          <a:spcPct val="0"/>
                        </a:spcBef>
                        <a:spcAft>
                          <a:spcPct val="0"/>
                        </a:spcAft>
                        <a:buClrTx/>
                        <a:buSzTx/>
                        <a:buFontTx/>
                        <a:buNone/>
                        <a:tabLst/>
                      </a:pPr>
                      <a:r>
                        <a:rPr kumimoji="0" lang="en-US" altLang="zh-TW" sz="2000" b="1" i="0" u="sng" strike="noStrike" cap="none" normalizeH="0" baseline="0" smtClean="0">
                          <a:ln>
                            <a:noFill/>
                          </a:ln>
                          <a:solidFill>
                            <a:schemeClr val="tx1"/>
                          </a:solidFill>
                          <a:effectLst/>
                          <a:latin typeface="標楷體" panose="03000509000000000000" pitchFamily="65" charset="-120"/>
                          <a:ea typeface="新細明體, PMingLiU" charset="0"/>
                          <a:cs typeface="標楷體" panose="03000509000000000000" pitchFamily="65" charset="-120"/>
                        </a:rPr>
                        <a:t>4</a:t>
                      </a:r>
                      <a:endParaRPr kumimoji="0" lang="zh-TW" altLang="zh-TW" sz="2000" b="0" i="0" u="none" strike="noStrike" cap="none" normalizeH="0" baseline="0" smtClean="0">
                        <a:ln>
                          <a:noFill/>
                        </a:ln>
                        <a:solidFill>
                          <a:schemeClr val="tx1"/>
                        </a:solidFill>
                        <a:effectLst/>
                        <a:latin typeface="Times New Roman" panose="02020603050405020304" pitchFamily="18" charset="0"/>
                        <a:ea typeface="新細明體, PMingLiU" charset="0"/>
                        <a:cs typeface="標楷體" panose="03000509000000000000" pitchFamily="65" charset="-120"/>
                      </a:endParaRPr>
                    </a:p>
                  </a:txBody>
                  <a:tcPr marL="17780" marR="177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SzPct val="65000"/>
                        <a:buFont typeface="Wingdings" panose="05000000000000000000" pitchFamily="2" charset="2"/>
                        <a:defRPr kumimoji="1" sz="26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9pPr>
                    </a:lstStyle>
                    <a:p>
                      <a:pPr marL="0" marR="0" lvl="0" indent="0" algn="ctr" defTabSz="914400" rtl="0" eaLnBrk="1" fontAlgn="base" latinLnBrk="0" hangingPunct="1">
                        <a:lnSpc>
                          <a:spcPts val="1800"/>
                        </a:lnSpc>
                        <a:spcBef>
                          <a:spcPct val="0"/>
                        </a:spcBef>
                        <a:spcAft>
                          <a:spcPct val="0"/>
                        </a:spcAft>
                        <a:buClrTx/>
                        <a:buSzTx/>
                        <a:buFontTx/>
                        <a:buNone/>
                        <a:tabLst/>
                      </a:pPr>
                      <a:r>
                        <a:rPr kumimoji="0" lang="en-US" altLang="zh-TW" sz="2000" b="1" i="0" u="sng" strike="noStrike" cap="none" normalizeH="0" baseline="0" smtClean="0">
                          <a:ln>
                            <a:noFill/>
                          </a:ln>
                          <a:solidFill>
                            <a:schemeClr val="tx1"/>
                          </a:solidFill>
                          <a:effectLst/>
                          <a:latin typeface="標楷體" panose="03000509000000000000" pitchFamily="65" charset="-120"/>
                          <a:ea typeface="新細明體, PMingLiU" charset="0"/>
                          <a:cs typeface="標楷體" panose="03000509000000000000" pitchFamily="65" charset="-120"/>
                        </a:rPr>
                        <a:t>82</a:t>
                      </a:r>
                      <a:endParaRPr kumimoji="0" lang="zh-TW" altLang="zh-TW" sz="2000" b="0" i="0" u="none" strike="noStrike" cap="none" normalizeH="0" baseline="0" smtClean="0">
                        <a:ln>
                          <a:noFill/>
                        </a:ln>
                        <a:solidFill>
                          <a:schemeClr val="tx1"/>
                        </a:solidFill>
                        <a:effectLst/>
                        <a:latin typeface="Times New Roman" panose="02020603050405020304" pitchFamily="18" charset="0"/>
                        <a:ea typeface="新細明體, PMingLiU" charset="0"/>
                        <a:cs typeface="標楷體" panose="03000509000000000000" pitchFamily="65" charset="-120"/>
                      </a:endParaRPr>
                    </a:p>
                  </a:txBody>
                  <a:tcPr marL="17780" marR="177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SzPct val="65000"/>
                        <a:buFont typeface="Wingdings" panose="05000000000000000000" pitchFamily="2" charset="2"/>
                        <a:defRPr kumimoji="1" sz="26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9pPr>
                    </a:lstStyle>
                    <a:p>
                      <a:pPr marL="0" marR="0" lvl="0" indent="0" algn="ctr" defTabSz="914400" rtl="0" eaLnBrk="1" fontAlgn="base" latinLnBrk="0" hangingPunct="1">
                        <a:lnSpc>
                          <a:spcPts val="1800"/>
                        </a:lnSpc>
                        <a:spcBef>
                          <a:spcPct val="0"/>
                        </a:spcBef>
                        <a:spcAft>
                          <a:spcPct val="0"/>
                        </a:spcAft>
                        <a:buClrTx/>
                        <a:buSzTx/>
                        <a:buFontTx/>
                        <a:buNone/>
                        <a:tabLst/>
                      </a:pPr>
                      <a:r>
                        <a:rPr kumimoji="0" lang="en-US" altLang="zh-TW" sz="2000" b="1" i="0" u="sng" strike="noStrike" cap="none" normalizeH="0" baseline="0" smtClean="0">
                          <a:ln>
                            <a:noFill/>
                          </a:ln>
                          <a:solidFill>
                            <a:schemeClr val="tx1"/>
                          </a:solidFill>
                          <a:effectLst/>
                          <a:latin typeface="標楷體" panose="03000509000000000000" pitchFamily="65" charset="-120"/>
                          <a:ea typeface="新細明體, PMingLiU" charset="0"/>
                          <a:cs typeface="標楷體" panose="03000509000000000000" pitchFamily="65" charset="-120"/>
                        </a:rPr>
                        <a:t>3</a:t>
                      </a:r>
                      <a:endParaRPr kumimoji="0" lang="zh-TW" altLang="zh-TW" sz="2000" b="0" i="0" u="none" strike="noStrike" cap="none" normalizeH="0" baseline="0" smtClean="0">
                        <a:ln>
                          <a:noFill/>
                        </a:ln>
                        <a:solidFill>
                          <a:schemeClr val="tx1"/>
                        </a:solidFill>
                        <a:effectLst/>
                        <a:latin typeface="Times New Roman" panose="02020603050405020304" pitchFamily="18" charset="0"/>
                        <a:ea typeface="新細明體, PMingLiU" charset="0"/>
                        <a:cs typeface="標楷體" panose="03000509000000000000" pitchFamily="65" charset="-120"/>
                      </a:endParaRPr>
                    </a:p>
                  </a:txBody>
                  <a:tcPr marL="17780" marR="177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SzPct val="65000"/>
                        <a:buFont typeface="Wingdings" panose="05000000000000000000" pitchFamily="2" charset="2"/>
                        <a:defRPr kumimoji="1" sz="26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9pPr>
                    </a:lstStyle>
                    <a:p>
                      <a:pPr marL="0" marR="0" lvl="0" indent="0" algn="ctr" defTabSz="914400" rtl="0" eaLnBrk="1" fontAlgn="base" latinLnBrk="0" hangingPunct="1">
                        <a:lnSpc>
                          <a:spcPts val="1800"/>
                        </a:lnSpc>
                        <a:spcBef>
                          <a:spcPct val="0"/>
                        </a:spcBef>
                        <a:spcAft>
                          <a:spcPct val="0"/>
                        </a:spcAft>
                        <a:buClrTx/>
                        <a:buSzTx/>
                        <a:buFontTx/>
                        <a:buNone/>
                        <a:tabLst/>
                      </a:pPr>
                      <a:r>
                        <a:rPr kumimoji="0" lang="en-US" altLang="zh-TW" sz="2000" b="1" i="0" u="sng" strike="noStrike" cap="none" normalizeH="0" baseline="0" smtClean="0">
                          <a:ln>
                            <a:noFill/>
                          </a:ln>
                          <a:solidFill>
                            <a:schemeClr val="tx1"/>
                          </a:solidFill>
                          <a:effectLst/>
                          <a:latin typeface="標楷體" panose="03000509000000000000" pitchFamily="65" charset="-120"/>
                          <a:ea typeface="新細明體, PMingLiU" charset="0"/>
                          <a:cs typeface="標楷體" panose="03000509000000000000" pitchFamily="65" charset="-120"/>
                        </a:rPr>
                        <a:t>85</a:t>
                      </a:r>
                      <a:endParaRPr kumimoji="0" lang="zh-TW" altLang="zh-TW" sz="2000" b="0" i="0" u="none" strike="noStrike" cap="none" normalizeH="0" baseline="0" smtClean="0">
                        <a:ln>
                          <a:noFill/>
                        </a:ln>
                        <a:solidFill>
                          <a:schemeClr val="tx1"/>
                        </a:solidFill>
                        <a:effectLst/>
                        <a:latin typeface="Times New Roman" panose="02020603050405020304" pitchFamily="18" charset="0"/>
                        <a:ea typeface="新細明體, PMingLiU" charset="0"/>
                        <a:cs typeface="標楷體" panose="03000509000000000000" pitchFamily="65" charset="-120"/>
                      </a:endParaRPr>
                    </a:p>
                  </a:txBody>
                  <a:tcPr marL="17780" marR="177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SzPct val="65000"/>
                        <a:buFont typeface="Wingdings" panose="05000000000000000000" pitchFamily="2" charset="2"/>
                        <a:defRPr kumimoji="1" sz="26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9pPr>
                    </a:lstStyle>
                    <a:p>
                      <a:pPr marL="0" marR="0" lvl="0" indent="0" algn="ctr" defTabSz="914400" rtl="0" eaLnBrk="1" fontAlgn="base" latinLnBrk="0" hangingPunct="1">
                        <a:lnSpc>
                          <a:spcPts val="1800"/>
                        </a:lnSpc>
                        <a:spcBef>
                          <a:spcPct val="0"/>
                        </a:spcBef>
                        <a:spcAft>
                          <a:spcPct val="0"/>
                        </a:spcAft>
                        <a:buClrTx/>
                        <a:buSzTx/>
                        <a:buFontTx/>
                        <a:buNone/>
                        <a:tabLst/>
                      </a:pPr>
                      <a:r>
                        <a:rPr kumimoji="0" lang="en-US" altLang="zh-TW" sz="2000" b="1" i="0" u="sng" strike="noStrike" cap="none" normalizeH="0" baseline="0" smtClean="0">
                          <a:ln>
                            <a:noFill/>
                          </a:ln>
                          <a:solidFill>
                            <a:schemeClr val="tx1"/>
                          </a:solidFill>
                          <a:effectLst/>
                          <a:latin typeface="標楷體" panose="03000509000000000000" pitchFamily="65" charset="-120"/>
                          <a:ea typeface="新細明體, PMingLiU" charset="0"/>
                          <a:cs typeface="標楷體" panose="03000509000000000000" pitchFamily="65" charset="-120"/>
                        </a:rPr>
                        <a:t>2</a:t>
                      </a:r>
                      <a:endParaRPr kumimoji="0" lang="zh-TW" altLang="zh-TW" sz="2000" b="0" i="0" u="none" strike="noStrike" cap="none" normalizeH="0" baseline="0" smtClean="0">
                        <a:ln>
                          <a:noFill/>
                        </a:ln>
                        <a:solidFill>
                          <a:schemeClr val="tx1"/>
                        </a:solidFill>
                        <a:effectLst/>
                        <a:latin typeface="Times New Roman" panose="02020603050405020304" pitchFamily="18" charset="0"/>
                        <a:ea typeface="新細明體, PMingLiU" charset="0"/>
                        <a:cs typeface="標楷體" panose="03000509000000000000" pitchFamily="65" charset="-120"/>
                      </a:endParaRPr>
                    </a:p>
                  </a:txBody>
                  <a:tcPr marL="17780" marR="177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SzPct val="65000"/>
                        <a:buFont typeface="Wingdings" panose="05000000000000000000" pitchFamily="2" charset="2"/>
                        <a:defRPr kumimoji="1" sz="26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9pPr>
                    </a:lstStyle>
                    <a:p>
                      <a:pPr marL="0" marR="0" lvl="0" indent="0" algn="ctr" defTabSz="914400" rtl="0" eaLnBrk="1" fontAlgn="base" latinLnBrk="0" hangingPunct="1">
                        <a:lnSpc>
                          <a:spcPts val="1800"/>
                        </a:lnSpc>
                        <a:spcBef>
                          <a:spcPct val="0"/>
                        </a:spcBef>
                        <a:spcAft>
                          <a:spcPct val="0"/>
                        </a:spcAft>
                        <a:buClrTx/>
                        <a:buSzTx/>
                        <a:buFontTx/>
                        <a:buNone/>
                        <a:tabLst/>
                      </a:pPr>
                      <a:r>
                        <a:rPr kumimoji="0" lang="en-US" altLang="zh-TW" sz="2000" b="1" i="0" u="sng" strike="noStrike" cap="none" normalizeH="0" baseline="0" smtClean="0">
                          <a:ln>
                            <a:noFill/>
                          </a:ln>
                          <a:solidFill>
                            <a:schemeClr val="tx1"/>
                          </a:solidFill>
                          <a:effectLst/>
                          <a:latin typeface="標楷體" panose="03000509000000000000" pitchFamily="65" charset="-120"/>
                          <a:ea typeface="新細明體, PMingLiU" charset="0"/>
                          <a:cs typeface="標楷體" panose="03000509000000000000" pitchFamily="65" charset="-120"/>
                        </a:rPr>
                        <a:t>86</a:t>
                      </a:r>
                      <a:endParaRPr kumimoji="0" lang="zh-TW" altLang="zh-TW" sz="2000" b="0" i="0" u="none" strike="noStrike" cap="none" normalizeH="0" baseline="0" smtClean="0">
                        <a:ln>
                          <a:noFill/>
                        </a:ln>
                        <a:solidFill>
                          <a:schemeClr val="tx1"/>
                        </a:solidFill>
                        <a:effectLst/>
                        <a:latin typeface="Times New Roman" panose="02020603050405020304" pitchFamily="18" charset="0"/>
                        <a:ea typeface="新細明體, PMingLiU" charset="0"/>
                        <a:cs typeface="標楷體" panose="03000509000000000000" pitchFamily="65" charset="-120"/>
                      </a:endParaRPr>
                    </a:p>
                  </a:txBody>
                  <a:tcPr marL="17780" marR="177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SzPct val="65000"/>
                        <a:buFont typeface="Wingdings" panose="05000000000000000000" pitchFamily="2" charset="2"/>
                        <a:defRPr kumimoji="1" sz="26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9pPr>
                    </a:lstStyle>
                    <a:p>
                      <a:pPr marL="0" marR="0" lvl="0" indent="0" algn="ctr" defTabSz="914400" rtl="0" eaLnBrk="1" fontAlgn="base" latinLnBrk="0" hangingPunct="1">
                        <a:lnSpc>
                          <a:spcPts val="1800"/>
                        </a:lnSpc>
                        <a:spcBef>
                          <a:spcPct val="0"/>
                        </a:spcBef>
                        <a:spcAft>
                          <a:spcPct val="0"/>
                        </a:spcAft>
                        <a:buClrTx/>
                        <a:buSzTx/>
                        <a:buFontTx/>
                        <a:buNone/>
                        <a:tabLst/>
                      </a:pPr>
                      <a:r>
                        <a:rPr kumimoji="0" lang="en-US" altLang="zh-TW" sz="2000" b="1" i="0" u="sng" strike="noStrike" cap="none" normalizeH="0" baseline="0" smtClean="0">
                          <a:ln>
                            <a:noFill/>
                          </a:ln>
                          <a:solidFill>
                            <a:schemeClr val="tx1"/>
                          </a:solidFill>
                          <a:effectLst/>
                          <a:latin typeface="標楷體" panose="03000509000000000000" pitchFamily="65" charset="-120"/>
                          <a:ea typeface="新細明體, PMingLiU" charset="0"/>
                          <a:cs typeface="標楷體" panose="03000509000000000000" pitchFamily="65" charset="-120"/>
                        </a:rPr>
                        <a:t>1</a:t>
                      </a:r>
                      <a:endParaRPr kumimoji="0" lang="zh-TW" altLang="zh-TW" sz="2000" b="0" i="0" u="none" strike="noStrike" cap="none" normalizeH="0" baseline="0" smtClean="0">
                        <a:ln>
                          <a:noFill/>
                        </a:ln>
                        <a:solidFill>
                          <a:schemeClr val="tx1"/>
                        </a:solidFill>
                        <a:effectLst/>
                        <a:latin typeface="Times New Roman" panose="02020603050405020304" pitchFamily="18" charset="0"/>
                        <a:ea typeface="新細明體, PMingLiU" charset="0"/>
                        <a:cs typeface="標楷體" panose="03000509000000000000" pitchFamily="65" charset="-120"/>
                      </a:endParaRPr>
                    </a:p>
                  </a:txBody>
                  <a:tcPr marL="17780" marR="177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0C2"/>
                    </a:solidFill>
                  </a:tcPr>
                </a:tc>
                <a:extLst>
                  <a:ext uri="{0D108BD9-81ED-4DB2-BD59-A6C34878D82A}">
                    <a16:rowId xmlns:a16="http://schemas.microsoft.com/office/drawing/2014/main" xmlns="" val="10003"/>
                  </a:ext>
                </a:extLst>
              </a:tr>
              <a:tr h="257175">
                <a:tc>
                  <a:txBody>
                    <a:bodyPr/>
                    <a:lstStyle>
                      <a:lvl1pPr>
                        <a:spcBef>
                          <a:spcPct val="20000"/>
                        </a:spcBef>
                        <a:buClr>
                          <a:schemeClr val="accent1"/>
                        </a:buClr>
                        <a:buSzPct val="65000"/>
                        <a:buFont typeface="Wingdings" panose="05000000000000000000" pitchFamily="2" charset="2"/>
                        <a:defRPr kumimoji="1" sz="26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9pPr>
                    </a:lstStyle>
                    <a:p>
                      <a:pPr marL="0" marR="0" lvl="0" indent="0" algn="ctr" defTabSz="914400" rtl="0" eaLnBrk="1" fontAlgn="base" latinLnBrk="0" hangingPunct="1">
                        <a:lnSpc>
                          <a:spcPts val="1800"/>
                        </a:lnSpc>
                        <a:spcBef>
                          <a:spcPct val="0"/>
                        </a:spcBef>
                        <a:spcAft>
                          <a:spcPct val="0"/>
                        </a:spcAft>
                        <a:buClrTx/>
                        <a:buSzTx/>
                        <a:buFontTx/>
                        <a:buNone/>
                        <a:tabLst/>
                      </a:pPr>
                      <a:r>
                        <a:rPr kumimoji="0" lang="en-US" altLang="zh-TW" sz="2000" b="1" i="0" u="sng" strike="noStrike" cap="none" normalizeH="0" baseline="0" smtClean="0">
                          <a:ln>
                            <a:noFill/>
                          </a:ln>
                          <a:solidFill>
                            <a:schemeClr val="tx1"/>
                          </a:solidFill>
                          <a:effectLst/>
                          <a:latin typeface="標楷體" panose="03000509000000000000" pitchFamily="65" charset="-120"/>
                          <a:ea typeface="新細明體, PMingLiU" charset="0"/>
                          <a:cs typeface="標楷體" panose="03000509000000000000" pitchFamily="65" charset="-120"/>
                        </a:rPr>
                        <a:t>B</a:t>
                      </a:r>
                      <a:endParaRPr kumimoji="0" lang="zh-TW" altLang="zh-TW" sz="2000" b="0" i="0" u="none" strike="noStrike" cap="none" normalizeH="0" baseline="0" smtClean="0">
                        <a:ln>
                          <a:noFill/>
                        </a:ln>
                        <a:solidFill>
                          <a:schemeClr val="tx1"/>
                        </a:solidFill>
                        <a:effectLst/>
                        <a:latin typeface="Times New Roman" panose="02020603050405020304" pitchFamily="18" charset="0"/>
                        <a:ea typeface="新細明體, PMingLiU" charset="0"/>
                        <a:cs typeface="標楷體" panose="03000509000000000000" pitchFamily="65" charset="-120"/>
                      </a:endParaRPr>
                    </a:p>
                  </a:txBody>
                  <a:tcPr marL="17780" marR="177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SzPct val="65000"/>
                        <a:buFont typeface="Wingdings" panose="05000000000000000000" pitchFamily="2" charset="2"/>
                        <a:defRPr kumimoji="1" sz="26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9pPr>
                    </a:lstStyle>
                    <a:p>
                      <a:pPr marL="0" marR="0" lvl="0" indent="0" algn="ctr" defTabSz="914400" rtl="0" eaLnBrk="1" fontAlgn="base" latinLnBrk="0" hangingPunct="1">
                        <a:lnSpc>
                          <a:spcPts val="1800"/>
                        </a:lnSpc>
                        <a:spcBef>
                          <a:spcPct val="0"/>
                        </a:spcBef>
                        <a:spcAft>
                          <a:spcPct val="0"/>
                        </a:spcAft>
                        <a:buClrTx/>
                        <a:buSzTx/>
                        <a:buFontTx/>
                        <a:buNone/>
                        <a:tabLst/>
                      </a:pPr>
                      <a:r>
                        <a:rPr kumimoji="0" lang="en-US" altLang="zh-TW" sz="2000" b="1" i="0" u="sng" strike="noStrike" cap="none" normalizeH="0" baseline="0" smtClean="0">
                          <a:ln>
                            <a:noFill/>
                          </a:ln>
                          <a:solidFill>
                            <a:schemeClr val="tx1"/>
                          </a:solidFill>
                          <a:effectLst/>
                          <a:latin typeface="標楷體" panose="03000509000000000000" pitchFamily="65" charset="-120"/>
                          <a:ea typeface="新細明體, PMingLiU" charset="0"/>
                          <a:cs typeface="標楷體" panose="03000509000000000000" pitchFamily="65" charset="-120"/>
                        </a:rPr>
                        <a:t>81</a:t>
                      </a:r>
                      <a:endParaRPr kumimoji="0" lang="zh-TW" altLang="zh-TW" sz="2000" b="0" i="0" u="none" strike="noStrike" cap="none" normalizeH="0" baseline="0" smtClean="0">
                        <a:ln>
                          <a:noFill/>
                        </a:ln>
                        <a:solidFill>
                          <a:schemeClr val="tx1"/>
                        </a:solidFill>
                        <a:effectLst/>
                        <a:latin typeface="Times New Roman" panose="02020603050405020304" pitchFamily="18" charset="0"/>
                        <a:ea typeface="新細明體, PMingLiU" charset="0"/>
                        <a:cs typeface="標楷體" panose="03000509000000000000" pitchFamily="65" charset="-120"/>
                      </a:endParaRPr>
                    </a:p>
                  </a:txBody>
                  <a:tcPr marL="17780" marR="177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SzPct val="65000"/>
                        <a:buFont typeface="Wingdings" panose="05000000000000000000" pitchFamily="2" charset="2"/>
                        <a:defRPr kumimoji="1" sz="26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9pPr>
                    </a:lstStyle>
                    <a:p>
                      <a:pPr marL="0" marR="0" lvl="0" indent="0" algn="ctr" defTabSz="914400" rtl="0" eaLnBrk="1" fontAlgn="base" latinLnBrk="0" hangingPunct="1">
                        <a:lnSpc>
                          <a:spcPts val="1800"/>
                        </a:lnSpc>
                        <a:spcBef>
                          <a:spcPct val="0"/>
                        </a:spcBef>
                        <a:spcAft>
                          <a:spcPct val="0"/>
                        </a:spcAft>
                        <a:buClrTx/>
                        <a:buSzTx/>
                        <a:buFontTx/>
                        <a:buNone/>
                        <a:tabLst/>
                      </a:pPr>
                      <a:r>
                        <a:rPr kumimoji="0" lang="en-US" altLang="zh-TW" sz="2000" b="1" i="0" u="sng" strike="noStrike" cap="none" normalizeH="0" baseline="0" smtClean="0">
                          <a:ln>
                            <a:noFill/>
                          </a:ln>
                          <a:solidFill>
                            <a:schemeClr val="tx1"/>
                          </a:solidFill>
                          <a:effectLst/>
                          <a:latin typeface="標楷體" panose="03000509000000000000" pitchFamily="65" charset="-120"/>
                          <a:ea typeface="新細明體, PMingLiU" charset="0"/>
                          <a:cs typeface="標楷體" panose="03000509000000000000" pitchFamily="65" charset="-120"/>
                        </a:rPr>
                        <a:t>4</a:t>
                      </a:r>
                      <a:endParaRPr kumimoji="0" lang="zh-TW" altLang="zh-TW" sz="2000" b="0" i="0" u="none" strike="noStrike" cap="none" normalizeH="0" baseline="0" smtClean="0">
                        <a:ln>
                          <a:noFill/>
                        </a:ln>
                        <a:solidFill>
                          <a:schemeClr val="tx1"/>
                        </a:solidFill>
                        <a:effectLst/>
                        <a:latin typeface="Times New Roman" panose="02020603050405020304" pitchFamily="18" charset="0"/>
                        <a:ea typeface="新細明體, PMingLiU" charset="0"/>
                        <a:cs typeface="標楷體" panose="03000509000000000000" pitchFamily="65" charset="-120"/>
                      </a:endParaRPr>
                    </a:p>
                  </a:txBody>
                  <a:tcPr marL="17780" marR="177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SzPct val="65000"/>
                        <a:buFont typeface="Wingdings" panose="05000000000000000000" pitchFamily="2" charset="2"/>
                        <a:defRPr kumimoji="1" sz="26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9pPr>
                    </a:lstStyle>
                    <a:p>
                      <a:pPr marL="0" marR="0" lvl="0" indent="0" algn="ctr" defTabSz="914400" rtl="0" eaLnBrk="1" fontAlgn="base" latinLnBrk="0" hangingPunct="1">
                        <a:lnSpc>
                          <a:spcPts val="1800"/>
                        </a:lnSpc>
                        <a:spcBef>
                          <a:spcPct val="0"/>
                        </a:spcBef>
                        <a:spcAft>
                          <a:spcPct val="0"/>
                        </a:spcAft>
                        <a:buClrTx/>
                        <a:buSzTx/>
                        <a:buFontTx/>
                        <a:buNone/>
                        <a:tabLst/>
                      </a:pPr>
                      <a:r>
                        <a:rPr kumimoji="0" lang="en-US" altLang="zh-TW" sz="2000" b="1" i="0" u="sng" strike="noStrike" cap="none" normalizeH="0" baseline="0" smtClean="0">
                          <a:ln>
                            <a:noFill/>
                          </a:ln>
                          <a:solidFill>
                            <a:schemeClr val="tx1"/>
                          </a:solidFill>
                          <a:effectLst/>
                          <a:latin typeface="標楷體" panose="03000509000000000000" pitchFamily="65" charset="-120"/>
                          <a:ea typeface="新細明體, PMingLiU" charset="0"/>
                          <a:cs typeface="標楷體" panose="03000509000000000000" pitchFamily="65" charset="-120"/>
                        </a:rPr>
                        <a:t>84</a:t>
                      </a:r>
                      <a:endParaRPr kumimoji="0" lang="zh-TW" altLang="zh-TW" sz="2000" b="0" i="0" u="none" strike="noStrike" cap="none" normalizeH="0" baseline="0" smtClean="0">
                        <a:ln>
                          <a:noFill/>
                        </a:ln>
                        <a:solidFill>
                          <a:schemeClr val="tx1"/>
                        </a:solidFill>
                        <a:effectLst/>
                        <a:latin typeface="Times New Roman" panose="02020603050405020304" pitchFamily="18" charset="0"/>
                        <a:ea typeface="新細明體, PMingLiU" charset="0"/>
                        <a:cs typeface="標楷體" panose="03000509000000000000" pitchFamily="65" charset="-120"/>
                      </a:endParaRPr>
                    </a:p>
                  </a:txBody>
                  <a:tcPr marL="17780" marR="177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SzPct val="65000"/>
                        <a:buFont typeface="Wingdings" panose="05000000000000000000" pitchFamily="2" charset="2"/>
                        <a:defRPr kumimoji="1" sz="26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9pPr>
                    </a:lstStyle>
                    <a:p>
                      <a:pPr marL="0" marR="0" lvl="0" indent="0" algn="ctr" defTabSz="914400" rtl="0" eaLnBrk="1" fontAlgn="base" latinLnBrk="0" hangingPunct="1">
                        <a:lnSpc>
                          <a:spcPts val="1800"/>
                        </a:lnSpc>
                        <a:spcBef>
                          <a:spcPct val="0"/>
                        </a:spcBef>
                        <a:spcAft>
                          <a:spcPct val="0"/>
                        </a:spcAft>
                        <a:buClrTx/>
                        <a:buSzTx/>
                        <a:buFontTx/>
                        <a:buNone/>
                        <a:tabLst/>
                      </a:pPr>
                      <a:r>
                        <a:rPr kumimoji="0" lang="en-US" altLang="zh-TW" sz="2000" b="1" i="0" u="sng" strike="noStrike" cap="none" normalizeH="0" baseline="0" smtClean="0">
                          <a:ln>
                            <a:noFill/>
                          </a:ln>
                          <a:solidFill>
                            <a:schemeClr val="tx1"/>
                          </a:solidFill>
                          <a:effectLst/>
                          <a:latin typeface="標楷體" panose="03000509000000000000" pitchFamily="65" charset="-120"/>
                          <a:ea typeface="新細明體, PMingLiU" charset="0"/>
                          <a:cs typeface="標楷體" panose="03000509000000000000" pitchFamily="65" charset="-120"/>
                        </a:rPr>
                        <a:t>2</a:t>
                      </a:r>
                      <a:endParaRPr kumimoji="0" lang="zh-TW" altLang="zh-TW" sz="2000" b="0" i="0" u="none" strike="noStrike" cap="none" normalizeH="0" baseline="0" smtClean="0">
                        <a:ln>
                          <a:noFill/>
                        </a:ln>
                        <a:solidFill>
                          <a:schemeClr val="tx1"/>
                        </a:solidFill>
                        <a:effectLst/>
                        <a:latin typeface="Times New Roman" panose="02020603050405020304" pitchFamily="18" charset="0"/>
                        <a:ea typeface="新細明體, PMingLiU" charset="0"/>
                        <a:cs typeface="標楷體" panose="03000509000000000000" pitchFamily="65" charset="-120"/>
                      </a:endParaRPr>
                    </a:p>
                  </a:txBody>
                  <a:tcPr marL="17780" marR="177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SzPct val="65000"/>
                        <a:buFont typeface="Wingdings" panose="05000000000000000000" pitchFamily="2" charset="2"/>
                        <a:defRPr kumimoji="1" sz="26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9pPr>
                    </a:lstStyle>
                    <a:p>
                      <a:pPr marL="0" marR="0" lvl="0" indent="0" algn="ctr" defTabSz="914400" rtl="0" eaLnBrk="1" fontAlgn="base" latinLnBrk="0" hangingPunct="1">
                        <a:lnSpc>
                          <a:spcPts val="1800"/>
                        </a:lnSpc>
                        <a:spcBef>
                          <a:spcPct val="0"/>
                        </a:spcBef>
                        <a:spcAft>
                          <a:spcPct val="0"/>
                        </a:spcAft>
                        <a:buClrTx/>
                        <a:buSzTx/>
                        <a:buFontTx/>
                        <a:buNone/>
                        <a:tabLst/>
                      </a:pPr>
                      <a:r>
                        <a:rPr kumimoji="0" lang="en-US" altLang="zh-TW" sz="2000" b="1" i="0" u="sng" strike="noStrike" cap="none" normalizeH="0" baseline="0" smtClean="0">
                          <a:ln>
                            <a:noFill/>
                          </a:ln>
                          <a:solidFill>
                            <a:schemeClr val="tx1"/>
                          </a:solidFill>
                          <a:effectLst/>
                          <a:latin typeface="標楷體" panose="03000509000000000000" pitchFamily="65" charset="-120"/>
                          <a:ea typeface="新細明體, PMingLiU" charset="0"/>
                          <a:cs typeface="標楷體" panose="03000509000000000000" pitchFamily="65" charset="-120"/>
                        </a:rPr>
                        <a:t>83</a:t>
                      </a:r>
                      <a:endParaRPr kumimoji="0" lang="zh-TW" altLang="zh-TW" sz="2000" b="0" i="0" u="none" strike="noStrike" cap="none" normalizeH="0" baseline="0" smtClean="0">
                        <a:ln>
                          <a:noFill/>
                        </a:ln>
                        <a:solidFill>
                          <a:schemeClr val="tx1"/>
                        </a:solidFill>
                        <a:effectLst/>
                        <a:latin typeface="Times New Roman" panose="02020603050405020304" pitchFamily="18" charset="0"/>
                        <a:ea typeface="新細明體, PMingLiU" charset="0"/>
                        <a:cs typeface="標楷體" panose="03000509000000000000" pitchFamily="65" charset="-120"/>
                      </a:endParaRPr>
                    </a:p>
                  </a:txBody>
                  <a:tcPr marL="17780" marR="177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SzPct val="65000"/>
                        <a:buFont typeface="Wingdings" panose="05000000000000000000" pitchFamily="2" charset="2"/>
                        <a:defRPr kumimoji="1" sz="26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9pPr>
                    </a:lstStyle>
                    <a:p>
                      <a:pPr marL="0" marR="0" lvl="0" indent="0" algn="ctr" defTabSz="914400" rtl="0" eaLnBrk="1" fontAlgn="base" latinLnBrk="0" hangingPunct="1">
                        <a:lnSpc>
                          <a:spcPts val="1800"/>
                        </a:lnSpc>
                        <a:spcBef>
                          <a:spcPct val="0"/>
                        </a:spcBef>
                        <a:spcAft>
                          <a:spcPct val="0"/>
                        </a:spcAft>
                        <a:buClrTx/>
                        <a:buSzTx/>
                        <a:buFontTx/>
                        <a:buNone/>
                        <a:tabLst/>
                      </a:pPr>
                      <a:r>
                        <a:rPr kumimoji="0" lang="en-US" altLang="zh-TW" sz="2000" b="1" i="0" u="sng" strike="noStrike" cap="none" normalizeH="0" baseline="0" smtClean="0">
                          <a:ln>
                            <a:noFill/>
                          </a:ln>
                          <a:solidFill>
                            <a:schemeClr val="tx1"/>
                          </a:solidFill>
                          <a:effectLst/>
                          <a:latin typeface="標楷體" panose="03000509000000000000" pitchFamily="65" charset="-120"/>
                          <a:ea typeface="新細明體, PMingLiU" charset="0"/>
                          <a:cs typeface="標楷體" panose="03000509000000000000" pitchFamily="65" charset="-120"/>
                        </a:rPr>
                        <a:t>3</a:t>
                      </a:r>
                      <a:endParaRPr kumimoji="0" lang="zh-TW" altLang="zh-TW" sz="2000" b="0" i="0" u="none" strike="noStrike" cap="none" normalizeH="0" baseline="0" smtClean="0">
                        <a:ln>
                          <a:noFill/>
                        </a:ln>
                        <a:solidFill>
                          <a:schemeClr val="tx1"/>
                        </a:solidFill>
                        <a:effectLst/>
                        <a:latin typeface="Times New Roman" panose="02020603050405020304" pitchFamily="18" charset="0"/>
                        <a:ea typeface="新細明體, PMingLiU" charset="0"/>
                        <a:cs typeface="標楷體" panose="03000509000000000000" pitchFamily="65" charset="-120"/>
                      </a:endParaRPr>
                    </a:p>
                  </a:txBody>
                  <a:tcPr marL="17780" marR="177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SzPct val="65000"/>
                        <a:buFont typeface="Wingdings" panose="05000000000000000000" pitchFamily="2" charset="2"/>
                        <a:defRPr kumimoji="1" sz="26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9pPr>
                    </a:lstStyle>
                    <a:p>
                      <a:pPr marL="0" marR="0" lvl="0" indent="0" algn="ctr" defTabSz="914400" rtl="0" eaLnBrk="1" fontAlgn="base" latinLnBrk="0" hangingPunct="1">
                        <a:lnSpc>
                          <a:spcPts val="1800"/>
                        </a:lnSpc>
                        <a:spcBef>
                          <a:spcPct val="0"/>
                        </a:spcBef>
                        <a:spcAft>
                          <a:spcPct val="0"/>
                        </a:spcAft>
                        <a:buClrTx/>
                        <a:buSzTx/>
                        <a:buFontTx/>
                        <a:buNone/>
                        <a:tabLst/>
                      </a:pPr>
                      <a:r>
                        <a:rPr kumimoji="0" lang="en-US" altLang="zh-TW" sz="2000" b="1" i="0" u="sng" strike="noStrike" cap="none" normalizeH="0" baseline="0" smtClean="0">
                          <a:ln>
                            <a:noFill/>
                          </a:ln>
                          <a:solidFill>
                            <a:schemeClr val="tx1"/>
                          </a:solidFill>
                          <a:effectLst/>
                          <a:latin typeface="標楷體" panose="03000509000000000000" pitchFamily="65" charset="-120"/>
                          <a:ea typeface="新細明體, PMingLiU" charset="0"/>
                          <a:cs typeface="標楷體" panose="03000509000000000000" pitchFamily="65" charset="-120"/>
                        </a:rPr>
                        <a:t>85</a:t>
                      </a:r>
                      <a:endParaRPr kumimoji="0" lang="zh-TW" altLang="zh-TW" sz="2000" b="0" i="0" u="none" strike="noStrike" cap="none" normalizeH="0" baseline="0" smtClean="0">
                        <a:ln>
                          <a:noFill/>
                        </a:ln>
                        <a:solidFill>
                          <a:schemeClr val="tx1"/>
                        </a:solidFill>
                        <a:effectLst/>
                        <a:latin typeface="Times New Roman" panose="02020603050405020304" pitchFamily="18" charset="0"/>
                        <a:ea typeface="新細明體, PMingLiU" charset="0"/>
                        <a:cs typeface="標楷體" panose="03000509000000000000" pitchFamily="65" charset="-120"/>
                      </a:endParaRPr>
                    </a:p>
                  </a:txBody>
                  <a:tcPr marL="17780" marR="177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SzPct val="65000"/>
                        <a:buFont typeface="Wingdings" panose="05000000000000000000" pitchFamily="2" charset="2"/>
                        <a:defRPr kumimoji="1" sz="26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9pPr>
                    </a:lstStyle>
                    <a:p>
                      <a:pPr marL="0" marR="0" lvl="0" indent="0" algn="ctr" defTabSz="914400" rtl="0" eaLnBrk="1" fontAlgn="base" latinLnBrk="0" hangingPunct="1">
                        <a:lnSpc>
                          <a:spcPts val="1800"/>
                        </a:lnSpc>
                        <a:spcBef>
                          <a:spcPct val="0"/>
                        </a:spcBef>
                        <a:spcAft>
                          <a:spcPct val="0"/>
                        </a:spcAft>
                        <a:buClrTx/>
                        <a:buSzTx/>
                        <a:buFontTx/>
                        <a:buNone/>
                        <a:tabLst/>
                      </a:pPr>
                      <a:r>
                        <a:rPr kumimoji="0" lang="en-US" altLang="zh-TW" sz="2000" b="1" i="0" u="sng" strike="noStrike" cap="none" normalizeH="0" baseline="0" smtClean="0">
                          <a:ln>
                            <a:noFill/>
                          </a:ln>
                          <a:solidFill>
                            <a:schemeClr val="tx1"/>
                          </a:solidFill>
                          <a:effectLst/>
                          <a:latin typeface="標楷體" panose="03000509000000000000" pitchFamily="65" charset="-120"/>
                          <a:ea typeface="新細明體, PMingLiU" charset="0"/>
                          <a:cs typeface="標楷體" panose="03000509000000000000" pitchFamily="65" charset="-120"/>
                        </a:rPr>
                        <a:t>1</a:t>
                      </a:r>
                      <a:endParaRPr kumimoji="0" lang="zh-TW" altLang="zh-TW" sz="2000" b="0" i="0" u="none" strike="noStrike" cap="none" normalizeH="0" baseline="0" smtClean="0">
                        <a:ln>
                          <a:noFill/>
                        </a:ln>
                        <a:solidFill>
                          <a:schemeClr val="tx1"/>
                        </a:solidFill>
                        <a:effectLst/>
                        <a:latin typeface="Times New Roman" panose="02020603050405020304" pitchFamily="18" charset="0"/>
                        <a:ea typeface="新細明體, PMingLiU" charset="0"/>
                        <a:cs typeface="標楷體" panose="03000509000000000000" pitchFamily="65" charset="-120"/>
                      </a:endParaRPr>
                    </a:p>
                  </a:txBody>
                  <a:tcPr marL="17780" marR="177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0C2"/>
                    </a:solidFill>
                  </a:tcPr>
                </a:tc>
                <a:extLst>
                  <a:ext uri="{0D108BD9-81ED-4DB2-BD59-A6C34878D82A}">
                    <a16:rowId xmlns:a16="http://schemas.microsoft.com/office/drawing/2014/main" xmlns="" val="10004"/>
                  </a:ext>
                </a:extLst>
              </a:tr>
              <a:tr h="263525">
                <a:tc>
                  <a:txBody>
                    <a:bodyPr/>
                    <a:lstStyle>
                      <a:lvl1pPr>
                        <a:spcBef>
                          <a:spcPct val="20000"/>
                        </a:spcBef>
                        <a:buClr>
                          <a:schemeClr val="accent1"/>
                        </a:buClr>
                        <a:buSzPct val="65000"/>
                        <a:buFont typeface="Wingdings" panose="05000000000000000000" pitchFamily="2" charset="2"/>
                        <a:defRPr kumimoji="1" sz="26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9pPr>
                    </a:lstStyle>
                    <a:p>
                      <a:pPr marL="0" marR="0" lvl="0" indent="0" algn="ctr" defTabSz="914400" rtl="0" eaLnBrk="1" fontAlgn="base" latinLnBrk="0" hangingPunct="1">
                        <a:lnSpc>
                          <a:spcPts val="1800"/>
                        </a:lnSpc>
                        <a:spcBef>
                          <a:spcPct val="0"/>
                        </a:spcBef>
                        <a:spcAft>
                          <a:spcPct val="0"/>
                        </a:spcAft>
                        <a:buClrTx/>
                        <a:buSzTx/>
                        <a:buFontTx/>
                        <a:buNone/>
                        <a:tabLst/>
                      </a:pPr>
                      <a:r>
                        <a:rPr kumimoji="0" lang="en-US" altLang="zh-TW" sz="2000" b="1" i="0" u="sng" strike="noStrike" cap="none" normalizeH="0" baseline="0" smtClean="0">
                          <a:ln>
                            <a:noFill/>
                          </a:ln>
                          <a:solidFill>
                            <a:schemeClr val="tx1"/>
                          </a:solidFill>
                          <a:effectLst/>
                          <a:latin typeface="標楷體" panose="03000509000000000000" pitchFamily="65" charset="-120"/>
                          <a:ea typeface="新細明體, PMingLiU" charset="0"/>
                          <a:cs typeface="標楷體" panose="03000509000000000000" pitchFamily="65" charset="-120"/>
                        </a:rPr>
                        <a:t>C</a:t>
                      </a:r>
                      <a:endParaRPr kumimoji="0" lang="zh-TW" altLang="zh-TW" sz="2000" b="0" i="0" u="none" strike="noStrike" cap="none" normalizeH="0" baseline="0" smtClean="0">
                        <a:ln>
                          <a:noFill/>
                        </a:ln>
                        <a:solidFill>
                          <a:schemeClr val="tx1"/>
                        </a:solidFill>
                        <a:effectLst/>
                        <a:latin typeface="Times New Roman" panose="02020603050405020304" pitchFamily="18" charset="0"/>
                        <a:ea typeface="新細明體, PMingLiU" charset="0"/>
                        <a:cs typeface="標楷體" panose="03000509000000000000" pitchFamily="65" charset="-120"/>
                      </a:endParaRPr>
                    </a:p>
                  </a:txBody>
                  <a:tcPr marL="17780" marR="177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SzPct val="65000"/>
                        <a:buFont typeface="Wingdings" panose="05000000000000000000" pitchFamily="2" charset="2"/>
                        <a:defRPr kumimoji="1" sz="26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9pPr>
                    </a:lstStyle>
                    <a:p>
                      <a:pPr marL="0" marR="0" lvl="0" indent="0" algn="ctr" defTabSz="914400" rtl="0" eaLnBrk="1" fontAlgn="base" latinLnBrk="0" hangingPunct="1">
                        <a:lnSpc>
                          <a:spcPts val="1800"/>
                        </a:lnSpc>
                        <a:spcBef>
                          <a:spcPct val="0"/>
                        </a:spcBef>
                        <a:spcAft>
                          <a:spcPct val="0"/>
                        </a:spcAft>
                        <a:buClrTx/>
                        <a:buSzTx/>
                        <a:buFontTx/>
                        <a:buNone/>
                        <a:tabLst/>
                      </a:pPr>
                      <a:r>
                        <a:rPr kumimoji="0" lang="en-US" altLang="zh-TW" sz="2000" b="1" i="0" u="sng" strike="noStrike" cap="none" normalizeH="0" baseline="0" smtClean="0">
                          <a:ln>
                            <a:noFill/>
                          </a:ln>
                          <a:solidFill>
                            <a:schemeClr val="tx1"/>
                          </a:solidFill>
                          <a:effectLst/>
                          <a:latin typeface="標楷體" panose="03000509000000000000" pitchFamily="65" charset="-120"/>
                          <a:ea typeface="新細明體, PMingLiU" charset="0"/>
                          <a:cs typeface="標楷體" panose="03000509000000000000" pitchFamily="65" charset="-120"/>
                        </a:rPr>
                        <a:t>79</a:t>
                      </a:r>
                      <a:endParaRPr kumimoji="0" lang="zh-TW" altLang="zh-TW" sz="2000" b="0" i="0" u="none" strike="noStrike" cap="none" normalizeH="0" baseline="0" smtClean="0">
                        <a:ln>
                          <a:noFill/>
                        </a:ln>
                        <a:solidFill>
                          <a:schemeClr val="tx1"/>
                        </a:solidFill>
                        <a:effectLst/>
                        <a:latin typeface="Times New Roman" panose="02020603050405020304" pitchFamily="18" charset="0"/>
                        <a:ea typeface="新細明體, PMingLiU" charset="0"/>
                        <a:cs typeface="標楷體" panose="03000509000000000000" pitchFamily="65" charset="-120"/>
                      </a:endParaRPr>
                    </a:p>
                  </a:txBody>
                  <a:tcPr marL="17780" marR="177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SzPct val="65000"/>
                        <a:buFont typeface="Wingdings" panose="05000000000000000000" pitchFamily="2" charset="2"/>
                        <a:defRPr kumimoji="1" sz="26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9pPr>
                    </a:lstStyle>
                    <a:p>
                      <a:pPr marL="0" marR="0" lvl="0" indent="0" algn="ctr" defTabSz="914400" rtl="0" eaLnBrk="1" fontAlgn="base" latinLnBrk="0" hangingPunct="1">
                        <a:lnSpc>
                          <a:spcPts val="1800"/>
                        </a:lnSpc>
                        <a:spcBef>
                          <a:spcPct val="0"/>
                        </a:spcBef>
                        <a:spcAft>
                          <a:spcPct val="0"/>
                        </a:spcAft>
                        <a:buClrTx/>
                        <a:buSzTx/>
                        <a:buFontTx/>
                        <a:buNone/>
                        <a:tabLst/>
                      </a:pPr>
                      <a:r>
                        <a:rPr kumimoji="0" lang="en-US" altLang="zh-TW" sz="2000" b="1" i="0" u="sng" strike="noStrike" cap="none" normalizeH="0" baseline="0" smtClean="0">
                          <a:ln>
                            <a:noFill/>
                          </a:ln>
                          <a:solidFill>
                            <a:schemeClr val="tx1"/>
                          </a:solidFill>
                          <a:effectLst/>
                          <a:latin typeface="標楷體" panose="03000509000000000000" pitchFamily="65" charset="-120"/>
                          <a:ea typeface="新細明體, PMingLiU" charset="0"/>
                          <a:cs typeface="標楷體" panose="03000509000000000000" pitchFamily="65" charset="-120"/>
                        </a:rPr>
                        <a:t>4</a:t>
                      </a:r>
                      <a:endParaRPr kumimoji="0" lang="zh-TW" altLang="zh-TW" sz="2000" b="0" i="0" u="none" strike="noStrike" cap="none" normalizeH="0" baseline="0" smtClean="0">
                        <a:ln>
                          <a:noFill/>
                        </a:ln>
                        <a:solidFill>
                          <a:schemeClr val="tx1"/>
                        </a:solidFill>
                        <a:effectLst/>
                        <a:latin typeface="Times New Roman" panose="02020603050405020304" pitchFamily="18" charset="0"/>
                        <a:ea typeface="新細明體, PMingLiU" charset="0"/>
                        <a:cs typeface="標楷體" panose="03000509000000000000" pitchFamily="65" charset="-120"/>
                      </a:endParaRPr>
                    </a:p>
                  </a:txBody>
                  <a:tcPr marL="17780" marR="177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SzPct val="65000"/>
                        <a:buFont typeface="Wingdings" panose="05000000000000000000" pitchFamily="2" charset="2"/>
                        <a:defRPr kumimoji="1" sz="26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9pPr>
                    </a:lstStyle>
                    <a:p>
                      <a:pPr marL="0" marR="0" lvl="0" indent="0" algn="ctr" defTabSz="914400" rtl="0" eaLnBrk="1" fontAlgn="base" latinLnBrk="0" hangingPunct="1">
                        <a:lnSpc>
                          <a:spcPts val="1800"/>
                        </a:lnSpc>
                        <a:spcBef>
                          <a:spcPct val="0"/>
                        </a:spcBef>
                        <a:spcAft>
                          <a:spcPct val="0"/>
                        </a:spcAft>
                        <a:buClrTx/>
                        <a:buSzTx/>
                        <a:buFontTx/>
                        <a:buNone/>
                        <a:tabLst/>
                      </a:pPr>
                      <a:r>
                        <a:rPr kumimoji="0" lang="en-US" altLang="zh-TW" sz="2000" b="1" i="0" u="sng" strike="noStrike" cap="none" normalizeH="0" baseline="0" smtClean="0">
                          <a:ln>
                            <a:noFill/>
                          </a:ln>
                          <a:solidFill>
                            <a:schemeClr val="tx1"/>
                          </a:solidFill>
                          <a:effectLst/>
                          <a:latin typeface="標楷體" panose="03000509000000000000" pitchFamily="65" charset="-120"/>
                          <a:ea typeface="新細明體, PMingLiU" charset="0"/>
                          <a:cs typeface="標楷體" panose="03000509000000000000" pitchFamily="65" charset="-120"/>
                        </a:rPr>
                        <a:t>83</a:t>
                      </a:r>
                      <a:endParaRPr kumimoji="0" lang="zh-TW" altLang="zh-TW" sz="2000" b="0" i="0" u="none" strike="noStrike" cap="none" normalizeH="0" baseline="0" smtClean="0">
                        <a:ln>
                          <a:noFill/>
                        </a:ln>
                        <a:solidFill>
                          <a:schemeClr val="tx1"/>
                        </a:solidFill>
                        <a:effectLst/>
                        <a:latin typeface="Times New Roman" panose="02020603050405020304" pitchFamily="18" charset="0"/>
                        <a:ea typeface="新細明體, PMingLiU" charset="0"/>
                        <a:cs typeface="標楷體" panose="03000509000000000000" pitchFamily="65" charset="-120"/>
                      </a:endParaRPr>
                    </a:p>
                  </a:txBody>
                  <a:tcPr marL="17780" marR="177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SzPct val="65000"/>
                        <a:buFont typeface="Wingdings" panose="05000000000000000000" pitchFamily="2" charset="2"/>
                        <a:defRPr kumimoji="1" sz="26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9pPr>
                    </a:lstStyle>
                    <a:p>
                      <a:pPr marL="0" marR="0" lvl="0" indent="0" algn="ctr" defTabSz="914400" rtl="0" eaLnBrk="1" fontAlgn="base" latinLnBrk="0" hangingPunct="1">
                        <a:lnSpc>
                          <a:spcPts val="1800"/>
                        </a:lnSpc>
                        <a:spcBef>
                          <a:spcPct val="0"/>
                        </a:spcBef>
                        <a:spcAft>
                          <a:spcPct val="0"/>
                        </a:spcAft>
                        <a:buClrTx/>
                        <a:buSzTx/>
                        <a:buFontTx/>
                        <a:buNone/>
                        <a:tabLst/>
                      </a:pPr>
                      <a:r>
                        <a:rPr kumimoji="0" lang="en-US" altLang="zh-TW" sz="2000" b="1" i="0" u="sng" strike="noStrike" cap="none" normalizeH="0" baseline="0" smtClean="0">
                          <a:ln>
                            <a:noFill/>
                          </a:ln>
                          <a:solidFill>
                            <a:schemeClr val="tx1"/>
                          </a:solidFill>
                          <a:effectLst/>
                          <a:latin typeface="標楷體" panose="03000509000000000000" pitchFamily="65" charset="-120"/>
                          <a:ea typeface="新細明體, PMingLiU" charset="0"/>
                          <a:cs typeface="標楷體" panose="03000509000000000000" pitchFamily="65" charset="-120"/>
                        </a:rPr>
                        <a:t>2</a:t>
                      </a:r>
                      <a:endParaRPr kumimoji="0" lang="zh-TW" altLang="zh-TW" sz="2000" b="0" i="0" u="none" strike="noStrike" cap="none" normalizeH="0" baseline="0" smtClean="0">
                        <a:ln>
                          <a:noFill/>
                        </a:ln>
                        <a:solidFill>
                          <a:schemeClr val="tx1"/>
                        </a:solidFill>
                        <a:effectLst/>
                        <a:latin typeface="Times New Roman" panose="02020603050405020304" pitchFamily="18" charset="0"/>
                        <a:ea typeface="新細明體, PMingLiU" charset="0"/>
                        <a:cs typeface="標楷體" panose="03000509000000000000" pitchFamily="65" charset="-120"/>
                      </a:endParaRPr>
                    </a:p>
                  </a:txBody>
                  <a:tcPr marL="17780" marR="177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SzPct val="65000"/>
                        <a:buFont typeface="Wingdings" panose="05000000000000000000" pitchFamily="2" charset="2"/>
                        <a:defRPr kumimoji="1" sz="26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9pPr>
                    </a:lstStyle>
                    <a:p>
                      <a:pPr marL="0" marR="0" lvl="0" indent="0" algn="ctr" defTabSz="914400" rtl="0" eaLnBrk="1" fontAlgn="base" latinLnBrk="0" hangingPunct="1">
                        <a:lnSpc>
                          <a:spcPts val="1800"/>
                        </a:lnSpc>
                        <a:spcBef>
                          <a:spcPct val="0"/>
                        </a:spcBef>
                        <a:spcAft>
                          <a:spcPct val="0"/>
                        </a:spcAft>
                        <a:buClrTx/>
                        <a:buSzTx/>
                        <a:buFontTx/>
                        <a:buNone/>
                        <a:tabLst/>
                      </a:pPr>
                      <a:r>
                        <a:rPr kumimoji="0" lang="en-US" altLang="zh-TW" sz="2000" b="1" i="0" u="sng" strike="noStrike" cap="none" normalizeH="0" baseline="0" smtClean="0">
                          <a:ln>
                            <a:noFill/>
                          </a:ln>
                          <a:solidFill>
                            <a:schemeClr val="tx1"/>
                          </a:solidFill>
                          <a:effectLst/>
                          <a:latin typeface="標楷體" panose="03000509000000000000" pitchFamily="65" charset="-120"/>
                          <a:ea typeface="新細明體, PMingLiU" charset="0"/>
                          <a:cs typeface="標楷體" panose="03000509000000000000" pitchFamily="65" charset="-120"/>
                        </a:rPr>
                        <a:t>82</a:t>
                      </a:r>
                      <a:endParaRPr kumimoji="0" lang="zh-TW" altLang="zh-TW" sz="2000" b="0" i="0" u="none" strike="noStrike" cap="none" normalizeH="0" baseline="0" smtClean="0">
                        <a:ln>
                          <a:noFill/>
                        </a:ln>
                        <a:solidFill>
                          <a:schemeClr val="tx1"/>
                        </a:solidFill>
                        <a:effectLst/>
                        <a:latin typeface="Times New Roman" panose="02020603050405020304" pitchFamily="18" charset="0"/>
                        <a:ea typeface="新細明體, PMingLiU" charset="0"/>
                        <a:cs typeface="標楷體" panose="03000509000000000000" pitchFamily="65" charset="-120"/>
                      </a:endParaRPr>
                    </a:p>
                  </a:txBody>
                  <a:tcPr marL="17780" marR="177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SzPct val="65000"/>
                        <a:buFont typeface="Wingdings" panose="05000000000000000000" pitchFamily="2" charset="2"/>
                        <a:defRPr kumimoji="1" sz="26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9pPr>
                    </a:lstStyle>
                    <a:p>
                      <a:pPr marL="0" marR="0" lvl="0" indent="0" algn="ctr" defTabSz="914400" rtl="0" eaLnBrk="1" fontAlgn="base" latinLnBrk="0" hangingPunct="1">
                        <a:lnSpc>
                          <a:spcPts val="1800"/>
                        </a:lnSpc>
                        <a:spcBef>
                          <a:spcPct val="0"/>
                        </a:spcBef>
                        <a:spcAft>
                          <a:spcPct val="0"/>
                        </a:spcAft>
                        <a:buClrTx/>
                        <a:buSzTx/>
                        <a:buFontTx/>
                        <a:buNone/>
                        <a:tabLst/>
                      </a:pPr>
                      <a:r>
                        <a:rPr kumimoji="0" lang="en-US" altLang="zh-TW" sz="2000" b="1" i="0" u="sng" strike="noStrike" cap="none" normalizeH="0" baseline="0" smtClean="0">
                          <a:ln>
                            <a:noFill/>
                          </a:ln>
                          <a:solidFill>
                            <a:schemeClr val="tx1"/>
                          </a:solidFill>
                          <a:effectLst/>
                          <a:latin typeface="標楷體" panose="03000509000000000000" pitchFamily="65" charset="-120"/>
                          <a:ea typeface="新細明體, PMingLiU" charset="0"/>
                          <a:cs typeface="標楷體" panose="03000509000000000000" pitchFamily="65" charset="-120"/>
                        </a:rPr>
                        <a:t>3</a:t>
                      </a:r>
                      <a:endParaRPr kumimoji="0" lang="zh-TW" altLang="zh-TW" sz="2000" b="0" i="0" u="none" strike="noStrike" cap="none" normalizeH="0" baseline="0" smtClean="0">
                        <a:ln>
                          <a:noFill/>
                        </a:ln>
                        <a:solidFill>
                          <a:schemeClr val="tx1"/>
                        </a:solidFill>
                        <a:effectLst/>
                        <a:latin typeface="Times New Roman" panose="02020603050405020304" pitchFamily="18" charset="0"/>
                        <a:ea typeface="新細明體, PMingLiU" charset="0"/>
                        <a:cs typeface="標楷體" panose="03000509000000000000" pitchFamily="65" charset="-120"/>
                      </a:endParaRPr>
                    </a:p>
                  </a:txBody>
                  <a:tcPr marL="17780" marR="177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SzPct val="65000"/>
                        <a:buFont typeface="Wingdings" panose="05000000000000000000" pitchFamily="2" charset="2"/>
                        <a:defRPr kumimoji="1" sz="26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9pPr>
                    </a:lstStyle>
                    <a:p>
                      <a:pPr marL="0" marR="0" lvl="0" indent="0" algn="ctr" defTabSz="914400" rtl="0" eaLnBrk="1" fontAlgn="base" latinLnBrk="0" hangingPunct="1">
                        <a:lnSpc>
                          <a:spcPts val="1800"/>
                        </a:lnSpc>
                        <a:spcBef>
                          <a:spcPct val="0"/>
                        </a:spcBef>
                        <a:spcAft>
                          <a:spcPct val="0"/>
                        </a:spcAft>
                        <a:buClrTx/>
                        <a:buSzTx/>
                        <a:buFontTx/>
                        <a:buNone/>
                        <a:tabLst/>
                      </a:pPr>
                      <a:r>
                        <a:rPr kumimoji="0" lang="en-US" altLang="zh-TW" sz="2000" b="1" i="0" u="sng" strike="noStrike" cap="none" normalizeH="0" baseline="0" smtClean="0">
                          <a:ln>
                            <a:noFill/>
                          </a:ln>
                          <a:solidFill>
                            <a:schemeClr val="tx1"/>
                          </a:solidFill>
                          <a:effectLst/>
                          <a:latin typeface="標楷體" panose="03000509000000000000" pitchFamily="65" charset="-120"/>
                          <a:ea typeface="新細明體, PMingLiU" charset="0"/>
                          <a:cs typeface="標楷體" panose="03000509000000000000" pitchFamily="65" charset="-120"/>
                        </a:rPr>
                        <a:t>84</a:t>
                      </a:r>
                      <a:endParaRPr kumimoji="0" lang="zh-TW" altLang="zh-TW" sz="2000" b="0" i="0" u="none" strike="noStrike" cap="none" normalizeH="0" baseline="0" smtClean="0">
                        <a:ln>
                          <a:noFill/>
                        </a:ln>
                        <a:solidFill>
                          <a:schemeClr val="tx1"/>
                        </a:solidFill>
                        <a:effectLst/>
                        <a:latin typeface="Times New Roman" panose="02020603050405020304" pitchFamily="18" charset="0"/>
                        <a:ea typeface="新細明體, PMingLiU" charset="0"/>
                        <a:cs typeface="標楷體" panose="03000509000000000000" pitchFamily="65" charset="-120"/>
                      </a:endParaRPr>
                    </a:p>
                  </a:txBody>
                  <a:tcPr marL="17780" marR="177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SzPct val="65000"/>
                        <a:buFont typeface="Wingdings" panose="05000000000000000000" pitchFamily="2" charset="2"/>
                        <a:defRPr kumimoji="1" sz="26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9pPr>
                    </a:lstStyle>
                    <a:p>
                      <a:pPr marL="0" marR="0" lvl="0" indent="0" algn="ctr" defTabSz="914400" rtl="0" eaLnBrk="1" fontAlgn="base" latinLnBrk="0" hangingPunct="1">
                        <a:lnSpc>
                          <a:spcPts val="1800"/>
                        </a:lnSpc>
                        <a:spcBef>
                          <a:spcPct val="0"/>
                        </a:spcBef>
                        <a:spcAft>
                          <a:spcPct val="0"/>
                        </a:spcAft>
                        <a:buClrTx/>
                        <a:buSzTx/>
                        <a:buFontTx/>
                        <a:buNone/>
                        <a:tabLst/>
                      </a:pPr>
                      <a:r>
                        <a:rPr kumimoji="0" lang="en-US" altLang="zh-TW" sz="2000" b="1" i="0" u="sng" strike="noStrike" cap="none" normalizeH="0" baseline="0" smtClean="0">
                          <a:ln>
                            <a:noFill/>
                          </a:ln>
                          <a:solidFill>
                            <a:schemeClr val="tx1"/>
                          </a:solidFill>
                          <a:effectLst/>
                          <a:latin typeface="標楷體" panose="03000509000000000000" pitchFamily="65" charset="-120"/>
                          <a:ea typeface="新細明體, PMingLiU" charset="0"/>
                          <a:cs typeface="標楷體" panose="03000509000000000000" pitchFamily="65" charset="-120"/>
                        </a:rPr>
                        <a:t>1</a:t>
                      </a:r>
                      <a:endParaRPr kumimoji="0" lang="zh-TW" altLang="zh-TW" sz="2000" b="0" i="0" u="none" strike="noStrike" cap="none" normalizeH="0" baseline="0" smtClean="0">
                        <a:ln>
                          <a:noFill/>
                        </a:ln>
                        <a:solidFill>
                          <a:schemeClr val="tx1"/>
                        </a:solidFill>
                        <a:effectLst/>
                        <a:latin typeface="Times New Roman" panose="02020603050405020304" pitchFamily="18" charset="0"/>
                        <a:ea typeface="新細明體, PMingLiU" charset="0"/>
                        <a:cs typeface="標楷體" panose="03000509000000000000" pitchFamily="65" charset="-120"/>
                      </a:endParaRPr>
                    </a:p>
                  </a:txBody>
                  <a:tcPr marL="17780" marR="177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0C2"/>
                    </a:solidFill>
                  </a:tcPr>
                </a:tc>
                <a:extLst>
                  <a:ext uri="{0D108BD9-81ED-4DB2-BD59-A6C34878D82A}">
                    <a16:rowId xmlns:a16="http://schemas.microsoft.com/office/drawing/2014/main" xmlns="" val="10005"/>
                  </a:ext>
                </a:extLst>
              </a:tr>
              <a:tr h="257175">
                <a:tc>
                  <a:txBody>
                    <a:bodyPr/>
                    <a:lstStyle>
                      <a:lvl1pPr>
                        <a:spcBef>
                          <a:spcPct val="20000"/>
                        </a:spcBef>
                        <a:buClr>
                          <a:schemeClr val="accent1"/>
                        </a:buClr>
                        <a:buSzPct val="65000"/>
                        <a:buFont typeface="Wingdings" panose="05000000000000000000" pitchFamily="2" charset="2"/>
                        <a:defRPr kumimoji="1" sz="26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9pPr>
                    </a:lstStyle>
                    <a:p>
                      <a:pPr marL="0" marR="0" lvl="0" indent="0" algn="ctr" defTabSz="914400" rtl="0" eaLnBrk="1" fontAlgn="base" latinLnBrk="0" hangingPunct="1">
                        <a:lnSpc>
                          <a:spcPts val="1800"/>
                        </a:lnSpc>
                        <a:spcBef>
                          <a:spcPct val="0"/>
                        </a:spcBef>
                        <a:spcAft>
                          <a:spcPct val="0"/>
                        </a:spcAft>
                        <a:buClrTx/>
                        <a:buSzTx/>
                        <a:buFontTx/>
                        <a:buNone/>
                        <a:tabLst/>
                      </a:pPr>
                      <a:r>
                        <a:rPr kumimoji="0" lang="en-US" altLang="zh-TW" sz="2000" b="1" i="0" u="sng" strike="noStrike" cap="none" normalizeH="0" baseline="0" smtClean="0">
                          <a:ln>
                            <a:noFill/>
                          </a:ln>
                          <a:solidFill>
                            <a:schemeClr val="tx1"/>
                          </a:solidFill>
                          <a:effectLst/>
                          <a:latin typeface="標楷體" panose="03000509000000000000" pitchFamily="65" charset="-120"/>
                          <a:ea typeface="新細明體, PMingLiU" charset="0"/>
                          <a:cs typeface="標楷體" panose="03000509000000000000" pitchFamily="65" charset="-120"/>
                        </a:rPr>
                        <a:t>D</a:t>
                      </a:r>
                      <a:endParaRPr kumimoji="0" lang="zh-TW" altLang="zh-TW" sz="2000" b="0" i="0" u="none" strike="noStrike" cap="none" normalizeH="0" baseline="0" smtClean="0">
                        <a:ln>
                          <a:noFill/>
                        </a:ln>
                        <a:solidFill>
                          <a:schemeClr val="tx1"/>
                        </a:solidFill>
                        <a:effectLst/>
                        <a:latin typeface="Times New Roman" panose="02020603050405020304" pitchFamily="18" charset="0"/>
                        <a:ea typeface="新細明體, PMingLiU" charset="0"/>
                        <a:cs typeface="標楷體" panose="03000509000000000000" pitchFamily="65" charset="-120"/>
                      </a:endParaRPr>
                    </a:p>
                  </a:txBody>
                  <a:tcPr marL="17780" marR="177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SzPct val="65000"/>
                        <a:buFont typeface="Wingdings" panose="05000000000000000000" pitchFamily="2" charset="2"/>
                        <a:defRPr kumimoji="1" sz="26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9pPr>
                    </a:lstStyle>
                    <a:p>
                      <a:pPr marL="0" marR="0" lvl="0" indent="0" algn="ctr" defTabSz="914400" rtl="0" eaLnBrk="1" fontAlgn="base" latinLnBrk="0" hangingPunct="1">
                        <a:lnSpc>
                          <a:spcPts val="1800"/>
                        </a:lnSpc>
                        <a:spcBef>
                          <a:spcPct val="0"/>
                        </a:spcBef>
                        <a:spcAft>
                          <a:spcPct val="0"/>
                        </a:spcAft>
                        <a:buClrTx/>
                        <a:buSzTx/>
                        <a:buFontTx/>
                        <a:buNone/>
                        <a:tabLst/>
                      </a:pPr>
                      <a:r>
                        <a:rPr kumimoji="0" lang="en-US" altLang="zh-TW" sz="2000" b="1" i="0" u="sng" strike="noStrike" cap="none" normalizeH="0" baseline="0" smtClean="0">
                          <a:ln>
                            <a:noFill/>
                          </a:ln>
                          <a:solidFill>
                            <a:schemeClr val="tx1"/>
                          </a:solidFill>
                          <a:effectLst/>
                          <a:latin typeface="標楷體" panose="03000509000000000000" pitchFamily="65" charset="-120"/>
                          <a:ea typeface="新細明體, PMingLiU" charset="0"/>
                          <a:cs typeface="標楷體" panose="03000509000000000000" pitchFamily="65" charset="-120"/>
                        </a:rPr>
                        <a:t>80</a:t>
                      </a:r>
                      <a:endParaRPr kumimoji="0" lang="zh-TW" altLang="zh-TW" sz="2000" b="0" i="0" u="none" strike="noStrike" cap="none" normalizeH="0" baseline="0" smtClean="0">
                        <a:ln>
                          <a:noFill/>
                        </a:ln>
                        <a:solidFill>
                          <a:schemeClr val="tx1"/>
                        </a:solidFill>
                        <a:effectLst/>
                        <a:latin typeface="Times New Roman" panose="02020603050405020304" pitchFamily="18" charset="0"/>
                        <a:ea typeface="新細明體, PMingLiU" charset="0"/>
                        <a:cs typeface="標楷體" panose="03000509000000000000" pitchFamily="65" charset="-120"/>
                      </a:endParaRPr>
                    </a:p>
                  </a:txBody>
                  <a:tcPr marL="17780" marR="177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SzPct val="65000"/>
                        <a:buFont typeface="Wingdings" panose="05000000000000000000" pitchFamily="2" charset="2"/>
                        <a:defRPr kumimoji="1" sz="26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9pPr>
                    </a:lstStyle>
                    <a:p>
                      <a:pPr marL="0" marR="0" lvl="0" indent="0" algn="ctr" defTabSz="914400" rtl="0" eaLnBrk="1" fontAlgn="base" latinLnBrk="0" hangingPunct="1">
                        <a:lnSpc>
                          <a:spcPts val="1800"/>
                        </a:lnSpc>
                        <a:spcBef>
                          <a:spcPct val="0"/>
                        </a:spcBef>
                        <a:spcAft>
                          <a:spcPct val="0"/>
                        </a:spcAft>
                        <a:buClrTx/>
                        <a:buSzTx/>
                        <a:buFontTx/>
                        <a:buNone/>
                        <a:tabLst/>
                      </a:pPr>
                      <a:r>
                        <a:rPr kumimoji="0" lang="en-US" altLang="zh-TW" sz="2000" b="1" i="0" u="sng" strike="noStrike" cap="none" normalizeH="0" baseline="0" smtClean="0">
                          <a:ln>
                            <a:noFill/>
                          </a:ln>
                          <a:solidFill>
                            <a:schemeClr val="tx1"/>
                          </a:solidFill>
                          <a:effectLst/>
                          <a:latin typeface="標楷體" panose="03000509000000000000" pitchFamily="65" charset="-120"/>
                          <a:ea typeface="新細明體, PMingLiU" charset="0"/>
                          <a:cs typeface="標楷體" panose="03000509000000000000" pitchFamily="65" charset="-120"/>
                        </a:rPr>
                        <a:t>4</a:t>
                      </a:r>
                      <a:endParaRPr kumimoji="0" lang="zh-TW" altLang="zh-TW" sz="2000" b="0" i="0" u="none" strike="noStrike" cap="none" normalizeH="0" baseline="0" smtClean="0">
                        <a:ln>
                          <a:noFill/>
                        </a:ln>
                        <a:solidFill>
                          <a:schemeClr val="tx1"/>
                        </a:solidFill>
                        <a:effectLst/>
                        <a:latin typeface="Times New Roman" panose="02020603050405020304" pitchFamily="18" charset="0"/>
                        <a:ea typeface="新細明體, PMingLiU" charset="0"/>
                        <a:cs typeface="標楷體" panose="03000509000000000000" pitchFamily="65" charset="-120"/>
                      </a:endParaRPr>
                    </a:p>
                  </a:txBody>
                  <a:tcPr marL="17780" marR="177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SzPct val="65000"/>
                        <a:buFont typeface="Wingdings" panose="05000000000000000000" pitchFamily="2" charset="2"/>
                        <a:defRPr kumimoji="1" sz="26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9pPr>
                    </a:lstStyle>
                    <a:p>
                      <a:pPr marL="0" marR="0" lvl="0" indent="0" algn="ctr" defTabSz="914400" rtl="0" eaLnBrk="1" fontAlgn="base" latinLnBrk="0" hangingPunct="1">
                        <a:lnSpc>
                          <a:spcPts val="1800"/>
                        </a:lnSpc>
                        <a:spcBef>
                          <a:spcPct val="0"/>
                        </a:spcBef>
                        <a:spcAft>
                          <a:spcPct val="0"/>
                        </a:spcAft>
                        <a:buClrTx/>
                        <a:buSzTx/>
                        <a:buFontTx/>
                        <a:buNone/>
                        <a:tabLst/>
                      </a:pPr>
                      <a:r>
                        <a:rPr kumimoji="0" lang="en-US" altLang="zh-TW" sz="2000" b="1" i="0" u="sng" strike="noStrike" cap="none" normalizeH="0" baseline="0" smtClean="0">
                          <a:ln>
                            <a:noFill/>
                          </a:ln>
                          <a:solidFill>
                            <a:schemeClr val="tx1"/>
                          </a:solidFill>
                          <a:effectLst/>
                          <a:latin typeface="標楷體" panose="03000509000000000000" pitchFamily="65" charset="-120"/>
                          <a:ea typeface="新細明體, PMingLiU" charset="0"/>
                          <a:cs typeface="標楷體" panose="03000509000000000000" pitchFamily="65" charset="-120"/>
                        </a:rPr>
                        <a:t>82</a:t>
                      </a:r>
                      <a:endParaRPr kumimoji="0" lang="zh-TW" altLang="zh-TW" sz="2000" b="0" i="0" u="none" strike="noStrike" cap="none" normalizeH="0" baseline="0" smtClean="0">
                        <a:ln>
                          <a:noFill/>
                        </a:ln>
                        <a:solidFill>
                          <a:schemeClr val="tx1"/>
                        </a:solidFill>
                        <a:effectLst/>
                        <a:latin typeface="Times New Roman" panose="02020603050405020304" pitchFamily="18" charset="0"/>
                        <a:ea typeface="新細明體, PMingLiU" charset="0"/>
                        <a:cs typeface="標楷體" panose="03000509000000000000" pitchFamily="65" charset="-120"/>
                      </a:endParaRPr>
                    </a:p>
                  </a:txBody>
                  <a:tcPr marL="17780" marR="177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SzPct val="65000"/>
                        <a:buFont typeface="Wingdings" panose="05000000000000000000" pitchFamily="2" charset="2"/>
                        <a:defRPr kumimoji="1" sz="26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9pPr>
                    </a:lstStyle>
                    <a:p>
                      <a:pPr marL="0" marR="0" lvl="0" indent="0" algn="ctr" defTabSz="914400" rtl="0" eaLnBrk="1" fontAlgn="base" latinLnBrk="0" hangingPunct="1">
                        <a:lnSpc>
                          <a:spcPts val="1800"/>
                        </a:lnSpc>
                        <a:spcBef>
                          <a:spcPct val="0"/>
                        </a:spcBef>
                        <a:spcAft>
                          <a:spcPct val="0"/>
                        </a:spcAft>
                        <a:buClrTx/>
                        <a:buSzTx/>
                        <a:buFontTx/>
                        <a:buNone/>
                        <a:tabLst/>
                      </a:pPr>
                      <a:r>
                        <a:rPr kumimoji="0" lang="en-US" altLang="zh-TW" sz="2000" b="1" i="0" u="sng" strike="noStrike" cap="none" normalizeH="0" baseline="0" smtClean="0">
                          <a:ln>
                            <a:noFill/>
                          </a:ln>
                          <a:solidFill>
                            <a:schemeClr val="tx1"/>
                          </a:solidFill>
                          <a:effectLst/>
                          <a:latin typeface="標楷體" panose="03000509000000000000" pitchFamily="65" charset="-120"/>
                          <a:ea typeface="新細明體, PMingLiU" charset="0"/>
                          <a:cs typeface="標楷體" panose="03000509000000000000" pitchFamily="65" charset="-120"/>
                        </a:rPr>
                        <a:t>3</a:t>
                      </a:r>
                      <a:endParaRPr kumimoji="0" lang="zh-TW" altLang="zh-TW" sz="2000" b="0" i="0" u="none" strike="noStrike" cap="none" normalizeH="0" baseline="0" smtClean="0">
                        <a:ln>
                          <a:noFill/>
                        </a:ln>
                        <a:solidFill>
                          <a:schemeClr val="tx1"/>
                        </a:solidFill>
                        <a:effectLst/>
                        <a:latin typeface="Times New Roman" panose="02020603050405020304" pitchFamily="18" charset="0"/>
                        <a:ea typeface="新細明體, PMingLiU" charset="0"/>
                        <a:cs typeface="標楷體" panose="03000509000000000000" pitchFamily="65" charset="-120"/>
                      </a:endParaRPr>
                    </a:p>
                  </a:txBody>
                  <a:tcPr marL="17780" marR="177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SzPct val="65000"/>
                        <a:buFont typeface="Wingdings" panose="05000000000000000000" pitchFamily="2" charset="2"/>
                        <a:defRPr kumimoji="1" sz="26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9pPr>
                    </a:lstStyle>
                    <a:p>
                      <a:pPr marL="0" marR="0" lvl="0" indent="0" algn="ctr" defTabSz="914400" rtl="0" eaLnBrk="1" fontAlgn="base" latinLnBrk="0" hangingPunct="1">
                        <a:lnSpc>
                          <a:spcPts val="1800"/>
                        </a:lnSpc>
                        <a:spcBef>
                          <a:spcPct val="0"/>
                        </a:spcBef>
                        <a:spcAft>
                          <a:spcPct val="0"/>
                        </a:spcAft>
                        <a:buClrTx/>
                        <a:buSzTx/>
                        <a:buFontTx/>
                        <a:buNone/>
                        <a:tabLst/>
                      </a:pPr>
                      <a:r>
                        <a:rPr kumimoji="0" lang="en-US" altLang="zh-TW" sz="2000" b="1" i="0" u="sng" strike="noStrike" cap="none" normalizeH="0" baseline="0" smtClean="0">
                          <a:ln>
                            <a:noFill/>
                          </a:ln>
                          <a:solidFill>
                            <a:schemeClr val="tx1"/>
                          </a:solidFill>
                          <a:effectLst/>
                          <a:latin typeface="標楷體" panose="03000509000000000000" pitchFamily="65" charset="-120"/>
                          <a:ea typeface="新細明體, PMingLiU" charset="0"/>
                          <a:cs typeface="標楷體" panose="03000509000000000000" pitchFamily="65" charset="-120"/>
                        </a:rPr>
                        <a:t>86</a:t>
                      </a:r>
                      <a:endParaRPr kumimoji="0" lang="zh-TW" altLang="zh-TW" sz="2000" b="0" i="0" u="none" strike="noStrike" cap="none" normalizeH="0" baseline="0" smtClean="0">
                        <a:ln>
                          <a:noFill/>
                        </a:ln>
                        <a:solidFill>
                          <a:schemeClr val="tx1"/>
                        </a:solidFill>
                        <a:effectLst/>
                        <a:latin typeface="Times New Roman" panose="02020603050405020304" pitchFamily="18" charset="0"/>
                        <a:ea typeface="新細明體, PMingLiU" charset="0"/>
                        <a:cs typeface="標楷體" panose="03000509000000000000" pitchFamily="65" charset="-120"/>
                      </a:endParaRPr>
                    </a:p>
                  </a:txBody>
                  <a:tcPr marL="17780" marR="177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SzPct val="65000"/>
                        <a:buFont typeface="Wingdings" panose="05000000000000000000" pitchFamily="2" charset="2"/>
                        <a:defRPr kumimoji="1" sz="26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9pPr>
                    </a:lstStyle>
                    <a:p>
                      <a:pPr marL="0" marR="0" lvl="0" indent="0" algn="ctr" defTabSz="914400" rtl="0" eaLnBrk="1" fontAlgn="base" latinLnBrk="0" hangingPunct="1">
                        <a:lnSpc>
                          <a:spcPts val="1800"/>
                        </a:lnSpc>
                        <a:spcBef>
                          <a:spcPct val="0"/>
                        </a:spcBef>
                        <a:spcAft>
                          <a:spcPct val="0"/>
                        </a:spcAft>
                        <a:buClrTx/>
                        <a:buSzTx/>
                        <a:buFontTx/>
                        <a:buNone/>
                        <a:tabLst/>
                      </a:pPr>
                      <a:r>
                        <a:rPr kumimoji="0" lang="en-US" altLang="zh-TW" sz="2000" b="1" i="0" u="sng" strike="noStrike" cap="none" normalizeH="0" baseline="0" smtClean="0">
                          <a:ln>
                            <a:noFill/>
                          </a:ln>
                          <a:solidFill>
                            <a:schemeClr val="tx1"/>
                          </a:solidFill>
                          <a:effectLst/>
                          <a:latin typeface="標楷體" panose="03000509000000000000" pitchFamily="65" charset="-120"/>
                          <a:ea typeface="新細明體, PMingLiU" charset="0"/>
                          <a:cs typeface="標楷體" panose="03000509000000000000" pitchFamily="65" charset="-120"/>
                        </a:rPr>
                        <a:t>1</a:t>
                      </a:r>
                      <a:endParaRPr kumimoji="0" lang="zh-TW" altLang="zh-TW" sz="2000" b="0" i="0" u="none" strike="noStrike" cap="none" normalizeH="0" baseline="0" smtClean="0">
                        <a:ln>
                          <a:noFill/>
                        </a:ln>
                        <a:solidFill>
                          <a:schemeClr val="tx1"/>
                        </a:solidFill>
                        <a:effectLst/>
                        <a:latin typeface="Times New Roman" panose="02020603050405020304" pitchFamily="18" charset="0"/>
                        <a:ea typeface="新細明體, PMingLiU" charset="0"/>
                        <a:cs typeface="標楷體" panose="03000509000000000000" pitchFamily="65" charset="-120"/>
                      </a:endParaRPr>
                    </a:p>
                  </a:txBody>
                  <a:tcPr marL="17780" marR="177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0C2"/>
                    </a:solidFill>
                  </a:tcPr>
                </a:tc>
                <a:tc>
                  <a:txBody>
                    <a:bodyPr/>
                    <a:lstStyle>
                      <a:lvl1pPr>
                        <a:spcBef>
                          <a:spcPct val="20000"/>
                        </a:spcBef>
                        <a:buClr>
                          <a:schemeClr val="accent1"/>
                        </a:buClr>
                        <a:buSzPct val="65000"/>
                        <a:buFont typeface="Wingdings" panose="05000000000000000000" pitchFamily="2" charset="2"/>
                        <a:defRPr kumimoji="1" sz="26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9pPr>
                    </a:lstStyle>
                    <a:p>
                      <a:pPr marL="0" marR="0" lvl="0" indent="0" algn="ctr" defTabSz="914400" rtl="0" eaLnBrk="1" fontAlgn="base" latinLnBrk="0" hangingPunct="1">
                        <a:lnSpc>
                          <a:spcPts val="1800"/>
                        </a:lnSpc>
                        <a:spcBef>
                          <a:spcPct val="0"/>
                        </a:spcBef>
                        <a:spcAft>
                          <a:spcPct val="0"/>
                        </a:spcAft>
                        <a:buClrTx/>
                        <a:buSzTx/>
                        <a:buFontTx/>
                        <a:buNone/>
                        <a:tabLst/>
                      </a:pPr>
                      <a:r>
                        <a:rPr kumimoji="0" lang="en-US" altLang="zh-TW" sz="2000" b="1" i="0" u="sng" strike="noStrike" cap="none" normalizeH="0" baseline="0" smtClean="0">
                          <a:ln>
                            <a:noFill/>
                          </a:ln>
                          <a:solidFill>
                            <a:schemeClr val="tx1"/>
                          </a:solidFill>
                          <a:effectLst/>
                          <a:latin typeface="標楷體" panose="03000509000000000000" pitchFamily="65" charset="-120"/>
                          <a:ea typeface="新細明體, PMingLiU" charset="0"/>
                          <a:cs typeface="標楷體" panose="03000509000000000000" pitchFamily="65" charset="-120"/>
                        </a:rPr>
                        <a:t>85</a:t>
                      </a:r>
                      <a:endParaRPr kumimoji="0" lang="zh-TW" altLang="zh-TW" sz="2000" b="0" i="0" u="none" strike="noStrike" cap="none" normalizeH="0" baseline="0" smtClean="0">
                        <a:ln>
                          <a:noFill/>
                        </a:ln>
                        <a:solidFill>
                          <a:schemeClr val="tx1"/>
                        </a:solidFill>
                        <a:effectLst/>
                        <a:latin typeface="Times New Roman" panose="02020603050405020304" pitchFamily="18" charset="0"/>
                        <a:ea typeface="新細明體, PMingLiU" charset="0"/>
                        <a:cs typeface="標楷體" panose="03000509000000000000" pitchFamily="65" charset="-120"/>
                      </a:endParaRPr>
                    </a:p>
                  </a:txBody>
                  <a:tcPr marL="17780" marR="177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SzPct val="65000"/>
                        <a:buFont typeface="Wingdings" panose="05000000000000000000" pitchFamily="2" charset="2"/>
                        <a:defRPr kumimoji="1" sz="26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9pPr>
                    </a:lstStyle>
                    <a:p>
                      <a:pPr marL="0" marR="0" lvl="0" indent="0" algn="ctr" defTabSz="914400" rtl="0" eaLnBrk="1" fontAlgn="base" latinLnBrk="0" hangingPunct="1">
                        <a:lnSpc>
                          <a:spcPts val="1800"/>
                        </a:lnSpc>
                        <a:spcBef>
                          <a:spcPct val="0"/>
                        </a:spcBef>
                        <a:spcAft>
                          <a:spcPct val="0"/>
                        </a:spcAft>
                        <a:buClrTx/>
                        <a:buSzTx/>
                        <a:buFontTx/>
                        <a:buNone/>
                        <a:tabLst/>
                      </a:pPr>
                      <a:r>
                        <a:rPr kumimoji="0" lang="en-US" altLang="zh-TW" sz="2000" b="1" i="0" u="sng" strike="noStrike" cap="none" normalizeH="0" baseline="0" smtClean="0">
                          <a:ln>
                            <a:noFill/>
                          </a:ln>
                          <a:solidFill>
                            <a:schemeClr val="tx1"/>
                          </a:solidFill>
                          <a:effectLst/>
                          <a:latin typeface="標楷體" panose="03000509000000000000" pitchFamily="65" charset="-120"/>
                          <a:ea typeface="新細明體, PMingLiU" charset="0"/>
                          <a:cs typeface="標楷體" panose="03000509000000000000" pitchFamily="65" charset="-120"/>
                        </a:rPr>
                        <a:t>2</a:t>
                      </a:r>
                      <a:endParaRPr kumimoji="0" lang="zh-TW" altLang="zh-TW" sz="2000" b="0" i="0" u="none" strike="noStrike" cap="none" normalizeH="0" baseline="0" smtClean="0">
                        <a:ln>
                          <a:noFill/>
                        </a:ln>
                        <a:solidFill>
                          <a:schemeClr val="tx1"/>
                        </a:solidFill>
                        <a:effectLst/>
                        <a:latin typeface="Times New Roman" panose="02020603050405020304" pitchFamily="18" charset="0"/>
                        <a:ea typeface="新細明體, PMingLiU" charset="0"/>
                        <a:cs typeface="標楷體" panose="03000509000000000000" pitchFamily="65" charset="-120"/>
                      </a:endParaRPr>
                    </a:p>
                  </a:txBody>
                  <a:tcPr marL="17780" marR="177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6"/>
                  </a:ext>
                </a:extLst>
              </a:tr>
              <a:tr h="258763">
                <a:tc>
                  <a:txBody>
                    <a:bodyPr/>
                    <a:lstStyle>
                      <a:lvl1pPr>
                        <a:spcBef>
                          <a:spcPct val="20000"/>
                        </a:spcBef>
                        <a:buClr>
                          <a:schemeClr val="accent1"/>
                        </a:buClr>
                        <a:buSzPct val="65000"/>
                        <a:buFont typeface="Wingdings" panose="05000000000000000000" pitchFamily="2" charset="2"/>
                        <a:defRPr kumimoji="1" sz="26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9pPr>
                    </a:lstStyle>
                    <a:p>
                      <a:pPr marL="0" marR="0" lvl="0" indent="0" algn="ctr" defTabSz="914400" rtl="0" eaLnBrk="1" fontAlgn="base" latinLnBrk="0" hangingPunct="1">
                        <a:lnSpc>
                          <a:spcPts val="1800"/>
                        </a:lnSpc>
                        <a:spcBef>
                          <a:spcPct val="0"/>
                        </a:spcBef>
                        <a:spcAft>
                          <a:spcPct val="0"/>
                        </a:spcAft>
                        <a:buClrTx/>
                        <a:buSzTx/>
                        <a:buFontTx/>
                        <a:buNone/>
                        <a:tabLst/>
                      </a:pPr>
                      <a:r>
                        <a:rPr kumimoji="0" lang="en-US" altLang="zh-TW" sz="2000" b="1" i="0" u="sng" strike="noStrike" cap="none" normalizeH="0" baseline="0" smtClean="0">
                          <a:ln>
                            <a:noFill/>
                          </a:ln>
                          <a:solidFill>
                            <a:schemeClr val="tx1"/>
                          </a:solidFill>
                          <a:effectLst/>
                          <a:latin typeface="標楷體" panose="03000509000000000000" pitchFamily="65" charset="-120"/>
                          <a:ea typeface="新細明體, PMingLiU" charset="0"/>
                          <a:cs typeface="標楷體" panose="03000509000000000000" pitchFamily="65" charset="-120"/>
                        </a:rPr>
                        <a:t>E</a:t>
                      </a:r>
                      <a:endParaRPr kumimoji="0" lang="zh-TW" altLang="zh-TW" sz="2000" b="0" i="0" u="none" strike="noStrike" cap="none" normalizeH="0" baseline="0" smtClean="0">
                        <a:ln>
                          <a:noFill/>
                        </a:ln>
                        <a:solidFill>
                          <a:schemeClr val="tx1"/>
                        </a:solidFill>
                        <a:effectLst/>
                        <a:latin typeface="Times New Roman" panose="02020603050405020304" pitchFamily="18" charset="0"/>
                        <a:ea typeface="新細明體, PMingLiU" charset="0"/>
                        <a:cs typeface="標楷體" panose="03000509000000000000" pitchFamily="65" charset="-120"/>
                      </a:endParaRPr>
                    </a:p>
                  </a:txBody>
                  <a:tcPr marL="17780" marR="177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SzPct val="65000"/>
                        <a:buFont typeface="Wingdings" panose="05000000000000000000" pitchFamily="2" charset="2"/>
                        <a:defRPr kumimoji="1" sz="26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9pPr>
                    </a:lstStyle>
                    <a:p>
                      <a:pPr marL="0" marR="0" lvl="0" indent="0" algn="ctr" defTabSz="914400" rtl="0" eaLnBrk="1" fontAlgn="base" latinLnBrk="0" hangingPunct="1">
                        <a:lnSpc>
                          <a:spcPts val="1800"/>
                        </a:lnSpc>
                        <a:spcBef>
                          <a:spcPct val="0"/>
                        </a:spcBef>
                        <a:spcAft>
                          <a:spcPct val="0"/>
                        </a:spcAft>
                        <a:buClrTx/>
                        <a:buSzTx/>
                        <a:buFontTx/>
                        <a:buNone/>
                        <a:tabLst/>
                      </a:pPr>
                      <a:r>
                        <a:rPr kumimoji="0" lang="en-US" altLang="zh-TW" sz="2000" b="1" i="0" u="sng" strike="noStrike" cap="none" normalizeH="0" baseline="0" smtClean="0">
                          <a:ln>
                            <a:noFill/>
                          </a:ln>
                          <a:solidFill>
                            <a:schemeClr val="tx1"/>
                          </a:solidFill>
                          <a:effectLst/>
                          <a:latin typeface="標楷體" panose="03000509000000000000" pitchFamily="65" charset="-120"/>
                          <a:ea typeface="新細明體, PMingLiU" charset="0"/>
                          <a:cs typeface="標楷體" panose="03000509000000000000" pitchFamily="65" charset="-120"/>
                        </a:rPr>
                        <a:t>78</a:t>
                      </a:r>
                      <a:endParaRPr kumimoji="0" lang="zh-TW" altLang="zh-TW" sz="2000" b="0" i="0" u="none" strike="noStrike" cap="none" normalizeH="0" baseline="0" smtClean="0">
                        <a:ln>
                          <a:noFill/>
                        </a:ln>
                        <a:solidFill>
                          <a:schemeClr val="tx1"/>
                        </a:solidFill>
                        <a:effectLst/>
                        <a:latin typeface="Times New Roman" panose="02020603050405020304" pitchFamily="18" charset="0"/>
                        <a:ea typeface="新細明體, PMingLiU" charset="0"/>
                        <a:cs typeface="標楷體" panose="03000509000000000000" pitchFamily="65" charset="-120"/>
                      </a:endParaRPr>
                    </a:p>
                  </a:txBody>
                  <a:tcPr marL="17780" marR="177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SzPct val="65000"/>
                        <a:buFont typeface="Wingdings" panose="05000000000000000000" pitchFamily="2" charset="2"/>
                        <a:defRPr kumimoji="1" sz="26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9pPr>
                    </a:lstStyle>
                    <a:p>
                      <a:pPr marL="0" marR="0" lvl="0" indent="0" algn="ctr" defTabSz="914400" rtl="0" eaLnBrk="1" fontAlgn="base" latinLnBrk="0" hangingPunct="1">
                        <a:lnSpc>
                          <a:spcPts val="1800"/>
                        </a:lnSpc>
                        <a:spcBef>
                          <a:spcPct val="0"/>
                        </a:spcBef>
                        <a:spcAft>
                          <a:spcPct val="0"/>
                        </a:spcAft>
                        <a:buClrTx/>
                        <a:buSzTx/>
                        <a:buFontTx/>
                        <a:buNone/>
                        <a:tabLst/>
                      </a:pPr>
                      <a:r>
                        <a:rPr kumimoji="0" lang="en-US" altLang="zh-TW" sz="2000" b="1" i="0" u="sng" strike="noStrike" cap="none" normalizeH="0" baseline="0" smtClean="0">
                          <a:ln>
                            <a:noFill/>
                          </a:ln>
                          <a:solidFill>
                            <a:schemeClr val="tx1"/>
                          </a:solidFill>
                          <a:effectLst/>
                          <a:latin typeface="標楷體" panose="03000509000000000000" pitchFamily="65" charset="-120"/>
                          <a:ea typeface="新細明體, PMingLiU" charset="0"/>
                          <a:cs typeface="標楷體" panose="03000509000000000000" pitchFamily="65" charset="-120"/>
                        </a:rPr>
                        <a:t>4</a:t>
                      </a:r>
                      <a:endParaRPr kumimoji="0" lang="zh-TW" altLang="zh-TW" sz="2000" b="0" i="0" u="none" strike="noStrike" cap="none" normalizeH="0" baseline="0" smtClean="0">
                        <a:ln>
                          <a:noFill/>
                        </a:ln>
                        <a:solidFill>
                          <a:schemeClr val="tx1"/>
                        </a:solidFill>
                        <a:effectLst/>
                        <a:latin typeface="Times New Roman" panose="02020603050405020304" pitchFamily="18" charset="0"/>
                        <a:ea typeface="新細明體, PMingLiU" charset="0"/>
                        <a:cs typeface="標楷體" panose="03000509000000000000" pitchFamily="65" charset="-120"/>
                      </a:endParaRPr>
                    </a:p>
                  </a:txBody>
                  <a:tcPr marL="17780" marR="177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SzPct val="65000"/>
                        <a:buFont typeface="Wingdings" panose="05000000000000000000" pitchFamily="2" charset="2"/>
                        <a:defRPr kumimoji="1" sz="26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9pPr>
                    </a:lstStyle>
                    <a:p>
                      <a:pPr marL="0" marR="0" lvl="0" indent="0" algn="ctr" defTabSz="914400" rtl="0" eaLnBrk="1" fontAlgn="base" latinLnBrk="0" hangingPunct="1">
                        <a:lnSpc>
                          <a:spcPts val="1800"/>
                        </a:lnSpc>
                        <a:spcBef>
                          <a:spcPct val="0"/>
                        </a:spcBef>
                        <a:spcAft>
                          <a:spcPct val="0"/>
                        </a:spcAft>
                        <a:buClrTx/>
                        <a:buSzTx/>
                        <a:buFontTx/>
                        <a:buNone/>
                        <a:tabLst/>
                      </a:pPr>
                      <a:r>
                        <a:rPr kumimoji="0" lang="en-US" altLang="zh-TW" sz="2000" b="1" i="0" u="sng" strike="noStrike" cap="none" normalizeH="0" baseline="0" smtClean="0">
                          <a:ln>
                            <a:noFill/>
                          </a:ln>
                          <a:solidFill>
                            <a:schemeClr val="tx1"/>
                          </a:solidFill>
                          <a:effectLst/>
                          <a:latin typeface="標楷體" panose="03000509000000000000" pitchFamily="65" charset="-120"/>
                          <a:ea typeface="新細明體, PMingLiU" charset="0"/>
                          <a:cs typeface="標楷體" panose="03000509000000000000" pitchFamily="65" charset="-120"/>
                        </a:rPr>
                        <a:t>80</a:t>
                      </a:r>
                      <a:endParaRPr kumimoji="0" lang="zh-TW" altLang="zh-TW" sz="2000" b="0" i="0" u="none" strike="noStrike" cap="none" normalizeH="0" baseline="0" smtClean="0">
                        <a:ln>
                          <a:noFill/>
                        </a:ln>
                        <a:solidFill>
                          <a:schemeClr val="tx1"/>
                        </a:solidFill>
                        <a:effectLst/>
                        <a:latin typeface="Times New Roman" panose="02020603050405020304" pitchFamily="18" charset="0"/>
                        <a:ea typeface="新細明體, PMingLiU" charset="0"/>
                        <a:cs typeface="標楷體" panose="03000509000000000000" pitchFamily="65" charset="-120"/>
                      </a:endParaRPr>
                    </a:p>
                  </a:txBody>
                  <a:tcPr marL="17780" marR="177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SzPct val="65000"/>
                        <a:buFont typeface="Wingdings" panose="05000000000000000000" pitchFamily="2" charset="2"/>
                        <a:defRPr kumimoji="1" sz="26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9pPr>
                    </a:lstStyle>
                    <a:p>
                      <a:pPr marL="0" marR="0" lvl="0" indent="0" algn="ctr" defTabSz="914400" rtl="0" eaLnBrk="1" fontAlgn="base" latinLnBrk="0" hangingPunct="1">
                        <a:lnSpc>
                          <a:spcPts val="1800"/>
                        </a:lnSpc>
                        <a:spcBef>
                          <a:spcPct val="0"/>
                        </a:spcBef>
                        <a:spcAft>
                          <a:spcPct val="0"/>
                        </a:spcAft>
                        <a:buClrTx/>
                        <a:buSzTx/>
                        <a:buFontTx/>
                        <a:buNone/>
                        <a:tabLst/>
                      </a:pPr>
                      <a:r>
                        <a:rPr kumimoji="0" lang="en-US" altLang="zh-TW" sz="2000" b="1" i="0" u="sng" strike="noStrike" cap="none" normalizeH="0" baseline="0" smtClean="0">
                          <a:ln>
                            <a:noFill/>
                          </a:ln>
                          <a:solidFill>
                            <a:schemeClr val="tx1"/>
                          </a:solidFill>
                          <a:effectLst/>
                          <a:latin typeface="標楷體" panose="03000509000000000000" pitchFamily="65" charset="-120"/>
                          <a:ea typeface="新細明體, PMingLiU" charset="0"/>
                          <a:cs typeface="標楷體" panose="03000509000000000000" pitchFamily="65" charset="-120"/>
                        </a:rPr>
                        <a:t>3</a:t>
                      </a:r>
                      <a:endParaRPr kumimoji="0" lang="zh-TW" altLang="zh-TW" sz="2000" b="0" i="0" u="none" strike="noStrike" cap="none" normalizeH="0" baseline="0" smtClean="0">
                        <a:ln>
                          <a:noFill/>
                        </a:ln>
                        <a:solidFill>
                          <a:schemeClr val="tx1"/>
                        </a:solidFill>
                        <a:effectLst/>
                        <a:latin typeface="Times New Roman" panose="02020603050405020304" pitchFamily="18" charset="0"/>
                        <a:ea typeface="新細明體, PMingLiU" charset="0"/>
                        <a:cs typeface="標楷體" panose="03000509000000000000" pitchFamily="65" charset="-120"/>
                      </a:endParaRPr>
                    </a:p>
                  </a:txBody>
                  <a:tcPr marL="17780" marR="177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SzPct val="65000"/>
                        <a:buFont typeface="Wingdings" panose="05000000000000000000" pitchFamily="2" charset="2"/>
                        <a:defRPr kumimoji="1" sz="26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9pPr>
                    </a:lstStyle>
                    <a:p>
                      <a:pPr marL="0" marR="0" lvl="0" indent="0" algn="ctr" defTabSz="914400" rtl="0" eaLnBrk="1" fontAlgn="base" latinLnBrk="0" hangingPunct="1">
                        <a:lnSpc>
                          <a:spcPts val="1800"/>
                        </a:lnSpc>
                        <a:spcBef>
                          <a:spcPct val="0"/>
                        </a:spcBef>
                        <a:spcAft>
                          <a:spcPct val="0"/>
                        </a:spcAft>
                        <a:buClrTx/>
                        <a:buSzTx/>
                        <a:buFontTx/>
                        <a:buNone/>
                        <a:tabLst/>
                      </a:pPr>
                      <a:r>
                        <a:rPr kumimoji="0" lang="en-US" altLang="zh-TW" sz="2000" b="1" i="0" u="sng" strike="noStrike" cap="none" normalizeH="0" baseline="0" smtClean="0">
                          <a:ln>
                            <a:noFill/>
                          </a:ln>
                          <a:solidFill>
                            <a:schemeClr val="tx1"/>
                          </a:solidFill>
                          <a:effectLst/>
                          <a:latin typeface="標楷體" panose="03000509000000000000" pitchFamily="65" charset="-120"/>
                          <a:ea typeface="新細明體, PMingLiU" charset="0"/>
                          <a:cs typeface="標楷體" panose="03000509000000000000" pitchFamily="65" charset="-120"/>
                        </a:rPr>
                        <a:t>85</a:t>
                      </a:r>
                      <a:endParaRPr kumimoji="0" lang="zh-TW" altLang="zh-TW" sz="2000" b="0" i="0" u="none" strike="noStrike" cap="none" normalizeH="0" baseline="0" smtClean="0">
                        <a:ln>
                          <a:noFill/>
                        </a:ln>
                        <a:solidFill>
                          <a:schemeClr val="tx1"/>
                        </a:solidFill>
                        <a:effectLst/>
                        <a:latin typeface="Times New Roman" panose="02020603050405020304" pitchFamily="18" charset="0"/>
                        <a:ea typeface="新細明體, PMingLiU" charset="0"/>
                        <a:cs typeface="標楷體" panose="03000509000000000000" pitchFamily="65" charset="-120"/>
                      </a:endParaRPr>
                    </a:p>
                  </a:txBody>
                  <a:tcPr marL="17780" marR="177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SzPct val="65000"/>
                        <a:buFont typeface="Wingdings" panose="05000000000000000000" pitchFamily="2" charset="2"/>
                        <a:defRPr kumimoji="1" sz="26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9pPr>
                    </a:lstStyle>
                    <a:p>
                      <a:pPr marL="0" marR="0" lvl="0" indent="0" algn="ctr" defTabSz="914400" rtl="0" eaLnBrk="1" fontAlgn="base" latinLnBrk="0" hangingPunct="1">
                        <a:lnSpc>
                          <a:spcPts val="1800"/>
                        </a:lnSpc>
                        <a:spcBef>
                          <a:spcPct val="0"/>
                        </a:spcBef>
                        <a:spcAft>
                          <a:spcPct val="0"/>
                        </a:spcAft>
                        <a:buClrTx/>
                        <a:buSzTx/>
                        <a:buFontTx/>
                        <a:buNone/>
                        <a:tabLst/>
                      </a:pPr>
                      <a:r>
                        <a:rPr kumimoji="0" lang="en-US" altLang="zh-TW" sz="2000" b="1" i="0" u="sng" strike="noStrike" cap="none" normalizeH="0" baseline="0" smtClean="0">
                          <a:ln>
                            <a:noFill/>
                          </a:ln>
                          <a:solidFill>
                            <a:schemeClr val="tx1"/>
                          </a:solidFill>
                          <a:effectLst/>
                          <a:latin typeface="標楷體" panose="03000509000000000000" pitchFamily="65" charset="-120"/>
                          <a:ea typeface="新細明體, PMingLiU" charset="0"/>
                          <a:cs typeface="標楷體" panose="03000509000000000000" pitchFamily="65" charset="-120"/>
                        </a:rPr>
                        <a:t>1</a:t>
                      </a:r>
                      <a:endParaRPr kumimoji="0" lang="zh-TW" altLang="zh-TW" sz="2000" b="0" i="0" u="none" strike="noStrike" cap="none" normalizeH="0" baseline="0" smtClean="0">
                        <a:ln>
                          <a:noFill/>
                        </a:ln>
                        <a:solidFill>
                          <a:schemeClr val="tx1"/>
                        </a:solidFill>
                        <a:effectLst/>
                        <a:latin typeface="Times New Roman" panose="02020603050405020304" pitchFamily="18" charset="0"/>
                        <a:ea typeface="新細明體, PMingLiU" charset="0"/>
                        <a:cs typeface="標楷體" panose="03000509000000000000" pitchFamily="65" charset="-120"/>
                      </a:endParaRPr>
                    </a:p>
                  </a:txBody>
                  <a:tcPr marL="17780" marR="177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0C2"/>
                    </a:solidFill>
                  </a:tcPr>
                </a:tc>
                <a:tc>
                  <a:txBody>
                    <a:bodyPr/>
                    <a:lstStyle>
                      <a:lvl1pPr>
                        <a:spcBef>
                          <a:spcPct val="20000"/>
                        </a:spcBef>
                        <a:buClr>
                          <a:schemeClr val="accent1"/>
                        </a:buClr>
                        <a:buSzPct val="65000"/>
                        <a:buFont typeface="Wingdings" panose="05000000000000000000" pitchFamily="2" charset="2"/>
                        <a:defRPr kumimoji="1" sz="26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9pPr>
                    </a:lstStyle>
                    <a:p>
                      <a:pPr marL="0" marR="0" lvl="0" indent="0" algn="ctr" defTabSz="914400" rtl="0" eaLnBrk="1" fontAlgn="base" latinLnBrk="0" hangingPunct="1">
                        <a:lnSpc>
                          <a:spcPts val="1800"/>
                        </a:lnSpc>
                        <a:spcBef>
                          <a:spcPct val="0"/>
                        </a:spcBef>
                        <a:spcAft>
                          <a:spcPct val="0"/>
                        </a:spcAft>
                        <a:buClrTx/>
                        <a:buSzTx/>
                        <a:buFontTx/>
                        <a:buNone/>
                        <a:tabLst/>
                      </a:pPr>
                      <a:r>
                        <a:rPr kumimoji="0" lang="en-US" altLang="zh-TW" sz="2000" b="1" i="0" u="sng" strike="noStrike" cap="none" normalizeH="0" baseline="0" smtClean="0">
                          <a:ln>
                            <a:noFill/>
                          </a:ln>
                          <a:solidFill>
                            <a:schemeClr val="tx1"/>
                          </a:solidFill>
                          <a:effectLst/>
                          <a:latin typeface="標楷體" panose="03000509000000000000" pitchFamily="65" charset="-120"/>
                          <a:ea typeface="新細明體, PMingLiU" charset="0"/>
                          <a:cs typeface="標楷體" panose="03000509000000000000" pitchFamily="65" charset="-120"/>
                        </a:rPr>
                        <a:t>84</a:t>
                      </a:r>
                      <a:endParaRPr kumimoji="0" lang="zh-TW" altLang="zh-TW" sz="2000" b="0" i="0" u="none" strike="noStrike" cap="none" normalizeH="0" baseline="0" smtClean="0">
                        <a:ln>
                          <a:noFill/>
                        </a:ln>
                        <a:solidFill>
                          <a:schemeClr val="tx1"/>
                        </a:solidFill>
                        <a:effectLst/>
                        <a:latin typeface="Times New Roman" panose="02020603050405020304" pitchFamily="18" charset="0"/>
                        <a:ea typeface="新細明體, PMingLiU" charset="0"/>
                        <a:cs typeface="標楷體" panose="03000509000000000000" pitchFamily="65" charset="-120"/>
                      </a:endParaRPr>
                    </a:p>
                  </a:txBody>
                  <a:tcPr marL="17780" marR="177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SzPct val="65000"/>
                        <a:buFont typeface="Wingdings" panose="05000000000000000000" pitchFamily="2" charset="2"/>
                        <a:defRPr kumimoji="1" sz="26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9pPr>
                    </a:lstStyle>
                    <a:p>
                      <a:pPr marL="0" marR="0" lvl="0" indent="0" algn="ctr" defTabSz="914400" rtl="0" eaLnBrk="1" fontAlgn="base" latinLnBrk="0" hangingPunct="1">
                        <a:lnSpc>
                          <a:spcPts val="1800"/>
                        </a:lnSpc>
                        <a:spcBef>
                          <a:spcPct val="0"/>
                        </a:spcBef>
                        <a:spcAft>
                          <a:spcPct val="0"/>
                        </a:spcAft>
                        <a:buClrTx/>
                        <a:buSzTx/>
                        <a:buFontTx/>
                        <a:buNone/>
                        <a:tabLst/>
                      </a:pPr>
                      <a:r>
                        <a:rPr kumimoji="0" lang="en-US" altLang="zh-TW" sz="2000" b="1" i="0" u="sng" strike="noStrike" cap="none" normalizeH="0" baseline="0" smtClean="0">
                          <a:ln>
                            <a:noFill/>
                          </a:ln>
                          <a:solidFill>
                            <a:schemeClr val="tx1"/>
                          </a:solidFill>
                          <a:effectLst/>
                          <a:latin typeface="標楷體" panose="03000509000000000000" pitchFamily="65" charset="-120"/>
                          <a:ea typeface="新細明體, PMingLiU" charset="0"/>
                          <a:cs typeface="標楷體" panose="03000509000000000000" pitchFamily="65" charset="-120"/>
                        </a:rPr>
                        <a:t>2</a:t>
                      </a:r>
                      <a:endParaRPr kumimoji="0" lang="zh-TW" altLang="zh-TW" sz="2000" b="0" i="0" u="none" strike="noStrike" cap="none" normalizeH="0" baseline="0" smtClean="0">
                        <a:ln>
                          <a:noFill/>
                        </a:ln>
                        <a:solidFill>
                          <a:schemeClr val="tx1"/>
                        </a:solidFill>
                        <a:effectLst/>
                        <a:latin typeface="Times New Roman" panose="02020603050405020304" pitchFamily="18" charset="0"/>
                        <a:ea typeface="新細明體, PMingLiU" charset="0"/>
                        <a:cs typeface="標楷體" panose="03000509000000000000" pitchFamily="65" charset="-120"/>
                      </a:endParaRPr>
                    </a:p>
                  </a:txBody>
                  <a:tcPr marL="17780" marR="177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7"/>
                  </a:ext>
                </a:extLst>
              </a:tr>
              <a:tr h="257175">
                <a:tc>
                  <a:txBody>
                    <a:bodyPr/>
                    <a:lstStyle>
                      <a:lvl1pPr>
                        <a:spcBef>
                          <a:spcPct val="20000"/>
                        </a:spcBef>
                        <a:buClr>
                          <a:schemeClr val="accent1"/>
                        </a:buClr>
                        <a:buSzPct val="65000"/>
                        <a:buFont typeface="Wingdings" panose="05000000000000000000" pitchFamily="2" charset="2"/>
                        <a:defRPr kumimoji="1" sz="26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9pPr>
                    </a:lstStyle>
                    <a:p>
                      <a:pPr marL="0" marR="0" lvl="0" indent="0" algn="ctr" defTabSz="914400" rtl="0" eaLnBrk="1" fontAlgn="base" latinLnBrk="0" hangingPunct="1">
                        <a:lnSpc>
                          <a:spcPts val="1800"/>
                        </a:lnSpc>
                        <a:spcBef>
                          <a:spcPct val="0"/>
                        </a:spcBef>
                        <a:spcAft>
                          <a:spcPct val="0"/>
                        </a:spcAft>
                        <a:buClrTx/>
                        <a:buSzTx/>
                        <a:buFontTx/>
                        <a:buNone/>
                        <a:tabLst/>
                      </a:pPr>
                      <a:r>
                        <a:rPr kumimoji="0" lang="en-US" altLang="zh-TW" sz="2000" b="1" i="0" u="sng" strike="noStrike" cap="none" normalizeH="0" baseline="0" smtClean="0">
                          <a:ln>
                            <a:noFill/>
                          </a:ln>
                          <a:solidFill>
                            <a:schemeClr val="tx1"/>
                          </a:solidFill>
                          <a:effectLst/>
                          <a:latin typeface="標楷體" panose="03000509000000000000" pitchFamily="65" charset="-120"/>
                          <a:ea typeface="新細明體, PMingLiU" charset="0"/>
                          <a:cs typeface="標楷體" panose="03000509000000000000" pitchFamily="65" charset="-120"/>
                        </a:rPr>
                        <a:t>F</a:t>
                      </a:r>
                      <a:endParaRPr kumimoji="0" lang="zh-TW" altLang="zh-TW" sz="2000" b="0" i="0" u="none" strike="noStrike" cap="none" normalizeH="0" baseline="0" smtClean="0">
                        <a:ln>
                          <a:noFill/>
                        </a:ln>
                        <a:solidFill>
                          <a:schemeClr val="tx1"/>
                        </a:solidFill>
                        <a:effectLst/>
                        <a:latin typeface="Times New Roman" panose="02020603050405020304" pitchFamily="18" charset="0"/>
                        <a:ea typeface="新細明體, PMingLiU" charset="0"/>
                        <a:cs typeface="標楷體" panose="03000509000000000000" pitchFamily="65" charset="-120"/>
                      </a:endParaRPr>
                    </a:p>
                  </a:txBody>
                  <a:tcPr marL="17780" marR="177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SzPct val="65000"/>
                        <a:buFont typeface="Wingdings" panose="05000000000000000000" pitchFamily="2" charset="2"/>
                        <a:defRPr kumimoji="1" sz="26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9pPr>
                    </a:lstStyle>
                    <a:p>
                      <a:pPr marL="0" marR="0" lvl="0" indent="0" algn="ctr" defTabSz="914400" rtl="0" eaLnBrk="1" fontAlgn="base" latinLnBrk="0" hangingPunct="1">
                        <a:lnSpc>
                          <a:spcPts val="1800"/>
                        </a:lnSpc>
                        <a:spcBef>
                          <a:spcPct val="0"/>
                        </a:spcBef>
                        <a:spcAft>
                          <a:spcPct val="0"/>
                        </a:spcAft>
                        <a:buClrTx/>
                        <a:buSzTx/>
                        <a:buFontTx/>
                        <a:buNone/>
                        <a:tabLst/>
                      </a:pPr>
                      <a:r>
                        <a:rPr kumimoji="0" lang="en-US" altLang="zh-TW" sz="2000" b="1" i="0" u="sng" strike="noStrike" cap="none" normalizeH="0" baseline="0" smtClean="0">
                          <a:ln>
                            <a:noFill/>
                          </a:ln>
                          <a:solidFill>
                            <a:schemeClr val="tx1"/>
                          </a:solidFill>
                          <a:effectLst/>
                          <a:latin typeface="標楷體" panose="03000509000000000000" pitchFamily="65" charset="-120"/>
                          <a:ea typeface="新細明體, PMingLiU" charset="0"/>
                          <a:cs typeface="標楷體" panose="03000509000000000000" pitchFamily="65" charset="-120"/>
                        </a:rPr>
                        <a:t>80</a:t>
                      </a:r>
                      <a:endParaRPr kumimoji="0" lang="zh-TW" altLang="zh-TW" sz="2000" b="0" i="0" u="none" strike="noStrike" cap="none" normalizeH="0" baseline="0" smtClean="0">
                        <a:ln>
                          <a:noFill/>
                        </a:ln>
                        <a:solidFill>
                          <a:schemeClr val="tx1"/>
                        </a:solidFill>
                        <a:effectLst/>
                        <a:latin typeface="Times New Roman" panose="02020603050405020304" pitchFamily="18" charset="0"/>
                        <a:ea typeface="新細明體, PMingLiU" charset="0"/>
                        <a:cs typeface="標楷體" panose="03000509000000000000" pitchFamily="65" charset="-120"/>
                      </a:endParaRPr>
                    </a:p>
                  </a:txBody>
                  <a:tcPr marL="17780" marR="177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SzPct val="65000"/>
                        <a:buFont typeface="Wingdings" panose="05000000000000000000" pitchFamily="2" charset="2"/>
                        <a:defRPr kumimoji="1" sz="26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9pPr>
                    </a:lstStyle>
                    <a:p>
                      <a:pPr marL="0" marR="0" lvl="0" indent="0" algn="ctr" defTabSz="914400" rtl="0" eaLnBrk="1" fontAlgn="base" latinLnBrk="0" hangingPunct="1">
                        <a:lnSpc>
                          <a:spcPts val="1800"/>
                        </a:lnSpc>
                        <a:spcBef>
                          <a:spcPct val="0"/>
                        </a:spcBef>
                        <a:spcAft>
                          <a:spcPct val="0"/>
                        </a:spcAft>
                        <a:buClrTx/>
                        <a:buSzTx/>
                        <a:buFontTx/>
                        <a:buNone/>
                        <a:tabLst/>
                      </a:pPr>
                      <a:r>
                        <a:rPr kumimoji="0" lang="en-US" altLang="zh-TW" sz="2000" b="1" i="0" u="sng" strike="noStrike" cap="none" normalizeH="0" baseline="0" smtClean="0">
                          <a:ln>
                            <a:noFill/>
                          </a:ln>
                          <a:solidFill>
                            <a:schemeClr val="tx1"/>
                          </a:solidFill>
                          <a:effectLst/>
                          <a:latin typeface="標楷體" panose="03000509000000000000" pitchFamily="65" charset="-120"/>
                          <a:ea typeface="新細明體, PMingLiU" charset="0"/>
                          <a:cs typeface="標楷體" panose="03000509000000000000" pitchFamily="65" charset="-120"/>
                        </a:rPr>
                        <a:t>4</a:t>
                      </a:r>
                      <a:endParaRPr kumimoji="0" lang="zh-TW" altLang="zh-TW" sz="2000" b="0" i="0" u="none" strike="noStrike" cap="none" normalizeH="0" baseline="0" smtClean="0">
                        <a:ln>
                          <a:noFill/>
                        </a:ln>
                        <a:solidFill>
                          <a:schemeClr val="tx1"/>
                        </a:solidFill>
                        <a:effectLst/>
                        <a:latin typeface="Times New Roman" panose="02020603050405020304" pitchFamily="18" charset="0"/>
                        <a:ea typeface="新細明體, PMingLiU" charset="0"/>
                        <a:cs typeface="標楷體" panose="03000509000000000000" pitchFamily="65" charset="-120"/>
                      </a:endParaRPr>
                    </a:p>
                  </a:txBody>
                  <a:tcPr marL="17780" marR="177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SzPct val="65000"/>
                        <a:buFont typeface="Wingdings" panose="05000000000000000000" pitchFamily="2" charset="2"/>
                        <a:defRPr kumimoji="1" sz="26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9pPr>
                    </a:lstStyle>
                    <a:p>
                      <a:pPr marL="0" marR="0" lvl="0" indent="0" algn="ctr" defTabSz="914400" rtl="0" eaLnBrk="1" fontAlgn="base" latinLnBrk="0" hangingPunct="1">
                        <a:lnSpc>
                          <a:spcPts val="1800"/>
                        </a:lnSpc>
                        <a:spcBef>
                          <a:spcPct val="0"/>
                        </a:spcBef>
                        <a:spcAft>
                          <a:spcPct val="0"/>
                        </a:spcAft>
                        <a:buClrTx/>
                        <a:buSzTx/>
                        <a:buFontTx/>
                        <a:buNone/>
                        <a:tabLst/>
                      </a:pPr>
                      <a:r>
                        <a:rPr kumimoji="0" lang="en-US" altLang="zh-TW" sz="2000" b="1" i="0" u="sng" strike="noStrike" cap="none" normalizeH="0" baseline="0" smtClean="0">
                          <a:ln>
                            <a:noFill/>
                          </a:ln>
                          <a:solidFill>
                            <a:schemeClr val="tx1"/>
                          </a:solidFill>
                          <a:effectLst/>
                          <a:latin typeface="標楷體" panose="03000509000000000000" pitchFamily="65" charset="-120"/>
                          <a:ea typeface="新細明體, PMingLiU" charset="0"/>
                          <a:cs typeface="標楷體" panose="03000509000000000000" pitchFamily="65" charset="-120"/>
                        </a:rPr>
                        <a:t>83</a:t>
                      </a:r>
                      <a:endParaRPr kumimoji="0" lang="zh-TW" altLang="zh-TW" sz="2000" b="0" i="0" u="none" strike="noStrike" cap="none" normalizeH="0" baseline="0" smtClean="0">
                        <a:ln>
                          <a:noFill/>
                        </a:ln>
                        <a:solidFill>
                          <a:schemeClr val="tx1"/>
                        </a:solidFill>
                        <a:effectLst/>
                        <a:latin typeface="Times New Roman" panose="02020603050405020304" pitchFamily="18" charset="0"/>
                        <a:ea typeface="新細明體, PMingLiU" charset="0"/>
                        <a:cs typeface="標楷體" panose="03000509000000000000" pitchFamily="65" charset="-120"/>
                      </a:endParaRPr>
                    </a:p>
                  </a:txBody>
                  <a:tcPr marL="17780" marR="177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SzPct val="65000"/>
                        <a:buFont typeface="Wingdings" panose="05000000000000000000" pitchFamily="2" charset="2"/>
                        <a:defRPr kumimoji="1" sz="26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9pPr>
                    </a:lstStyle>
                    <a:p>
                      <a:pPr marL="0" marR="0" lvl="0" indent="0" algn="ctr" defTabSz="914400" rtl="0" eaLnBrk="1" fontAlgn="base" latinLnBrk="0" hangingPunct="1">
                        <a:lnSpc>
                          <a:spcPts val="1800"/>
                        </a:lnSpc>
                        <a:spcBef>
                          <a:spcPct val="0"/>
                        </a:spcBef>
                        <a:spcAft>
                          <a:spcPct val="0"/>
                        </a:spcAft>
                        <a:buClrTx/>
                        <a:buSzTx/>
                        <a:buFontTx/>
                        <a:buNone/>
                        <a:tabLst/>
                      </a:pPr>
                      <a:r>
                        <a:rPr kumimoji="0" lang="en-US" altLang="zh-TW" sz="2000" b="1" i="0" u="sng" strike="noStrike" cap="none" normalizeH="0" baseline="0" smtClean="0">
                          <a:ln>
                            <a:noFill/>
                          </a:ln>
                          <a:solidFill>
                            <a:schemeClr val="tx1"/>
                          </a:solidFill>
                          <a:effectLst/>
                          <a:latin typeface="標楷體" panose="03000509000000000000" pitchFamily="65" charset="-120"/>
                          <a:ea typeface="新細明體, PMingLiU" charset="0"/>
                          <a:cs typeface="標楷體" panose="03000509000000000000" pitchFamily="65" charset="-120"/>
                        </a:rPr>
                        <a:t>3</a:t>
                      </a:r>
                      <a:endParaRPr kumimoji="0" lang="zh-TW" altLang="zh-TW" sz="2000" b="0" i="0" u="none" strike="noStrike" cap="none" normalizeH="0" baseline="0" smtClean="0">
                        <a:ln>
                          <a:noFill/>
                        </a:ln>
                        <a:solidFill>
                          <a:schemeClr val="tx1"/>
                        </a:solidFill>
                        <a:effectLst/>
                        <a:latin typeface="Times New Roman" panose="02020603050405020304" pitchFamily="18" charset="0"/>
                        <a:ea typeface="新細明體, PMingLiU" charset="0"/>
                        <a:cs typeface="標楷體" panose="03000509000000000000" pitchFamily="65" charset="-120"/>
                      </a:endParaRPr>
                    </a:p>
                  </a:txBody>
                  <a:tcPr marL="17780" marR="177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SzPct val="65000"/>
                        <a:buFont typeface="Wingdings" panose="05000000000000000000" pitchFamily="2" charset="2"/>
                        <a:defRPr kumimoji="1" sz="26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9pPr>
                    </a:lstStyle>
                    <a:p>
                      <a:pPr marL="0" marR="0" lvl="0" indent="0" algn="ctr" defTabSz="914400" rtl="0" eaLnBrk="1" fontAlgn="base" latinLnBrk="0" hangingPunct="1">
                        <a:lnSpc>
                          <a:spcPts val="1800"/>
                        </a:lnSpc>
                        <a:spcBef>
                          <a:spcPct val="0"/>
                        </a:spcBef>
                        <a:spcAft>
                          <a:spcPct val="0"/>
                        </a:spcAft>
                        <a:buClrTx/>
                        <a:buSzTx/>
                        <a:buFontTx/>
                        <a:buNone/>
                        <a:tabLst/>
                      </a:pPr>
                      <a:r>
                        <a:rPr kumimoji="0" lang="en-US" altLang="zh-TW" sz="2000" b="1" i="0" u="sng" strike="noStrike" cap="none" normalizeH="0" baseline="0" smtClean="0">
                          <a:ln>
                            <a:noFill/>
                          </a:ln>
                          <a:solidFill>
                            <a:schemeClr val="tx1"/>
                          </a:solidFill>
                          <a:effectLst/>
                          <a:latin typeface="標楷體" panose="03000509000000000000" pitchFamily="65" charset="-120"/>
                          <a:ea typeface="新細明體, PMingLiU" charset="0"/>
                          <a:cs typeface="標楷體" panose="03000509000000000000" pitchFamily="65" charset="-120"/>
                        </a:rPr>
                        <a:t>88</a:t>
                      </a:r>
                      <a:endParaRPr kumimoji="0" lang="zh-TW" altLang="zh-TW" sz="2000" b="0" i="0" u="none" strike="noStrike" cap="none" normalizeH="0" baseline="0" smtClean="0">
                        <a:ln>
                          <a:noFill/>
                        </a:ln>
                        <a:solidFill>
                          <a:schemeClr val="tx1"/>
                        </a:solidFill>
                        <a:effectLst/>
                        <a:latin typeface="Times New Roman" panose="02020603050405020304" pitchFamily="18" charset="0"/>
                        <a:ea typeface="新細明體, PMingLiU" charset="0"/>
                        <a:cs typeface="標楷體" panose="03000509000000000000" pitchFamily="65" charset="-120"/>
                      </a:endParaRPr>
                    </a:p>
                  </a:txBody>
                  <a:tcPr marL="17780" marR="177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SzPct val="65000"/>
                        <a:buFont typeface="Wingdings" panose="05000000000000000000" pitchFamily="2" charset="2"/>
                        <a:defRPr kumimoji="1" sz="26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9pPr>
                    </a:lstStyle>
                    <a:p>
                      <a:pPr marL="0" marR="0" lvl="0" indent="0" algn="ctr" defTabSz="914400" rtl="0" eaLnBrk="1" fontAlgn="base" latinLnBrk="0" hangingPunct="1">
                        <a:lnSpc>
                          <a:spcPts val="1800"/>
                        </a:lnSpc>
                        <a:spcBef>
                          <a:spcPct val="0"/>
                        </a:spcBef>
                        <a:spcAft>
                          <a:spcPct val="0"/>
                        </a:spcAft>
                        <a:buClrTx/>
                        <a:buSzTx/>
                        <a:buFontTx/>
                        <a:buNone/>
                        <a:tabLst/>
                      </a:pPr>
                      <a:r>
                        <a:rPr kumimoji="0" lang="en-US" altLang="zh-TW" sz="2000" b="1" i="0" u="sng" strike="noStrike" cap="none" normalizeH="0" baseline="0" smtClean="0">
                          <a:ln>
                            <a:noFill/>
                          </a:ln>
                          <a:solidFill>
                            <a:schemeClr val="tx1"/>
                          </a:solidFill>
                          <a:effectLst/>
                          <a:latin typeface="標楷體" panose="03000509000000000000" pitchFamily="65" charset="-120"/>
                          <a:ea typeface="新細明體, PMingLiU" charset="0"/>
                          <a:cs typeface="標楷體" panose="03000509000000000000" pitchFamily="65" charset="-120"/>
                        </a:rPr>
                        <a:t>1</a:t>
                      </a:r>
                      <a:endParaRPr kumimoji="0" lang="zh-TW" altLang="zh-TW" sz="2000" b="0" i="0" u="none" strike="noStrike" cap="none" normalizeH="0" baseline="0" smtClean="0">
                        <a:ln>
                          <a:noFill/>
                        </a:ln>
                        <a:solidFill>
                          <a:schemeClr val="tx1"/>
                        </a:solidFill>
                        <a:effectLst/>
                        <a:latin typeface="Times New Roman" panose="02020603050405020304" pitchFamily="18" charset="0"/>
                        <a:ea typeface="新細明體, PMingLiU" charset="0"/>
                        <a:cs typeface="標楷體" panose="03000509000000000000" pitchFamily="65" charset="-120"/>
                      </a:endParaRPr>
                    </a:p>
                  </a:txBody>
                  <a:tcPr marL="17780" marR="177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0C2"/>
                    </a:solidFill>
                  </a:tcPr>
                </a:tc>
                <a:tc>
                  <a:txBody>
                    <a:bodyPr/>
                    <a:lstStyle>
                      <a:lvl1pPr>
                        <a:spcBef>
                          <a:spcPct val="20000"/>
                        </a:spcBef>
                        <a:buClr>
                          <a:schemeClr val="accent1"/>
                        </a:buClr>
                        <a:buSzPct val="65000"/>
                        <a:buFont typeface="Wingdings" panose="05000000000000000000" pitchFamily="2" charset="2"/>
                        <a:defRPr kumimoji="1" sz="26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9pPr>
                    </a:lstStyle>
                    <a:p>
                      <a:pPr marL="0" marR="0" lvl="0" indent="0" algn="ctr" defTabSz="914400" rtl="0" eaLnBrk="1" fontAlgn="base" latinLnBrk="0" hangingPunct="1">
                        <a:lnSpc>
                          <a:spcPts val="1800"/>
                        </a:lnSpc>
                        <a:spcBef>
                          <a:spcPct val="0"/>
                        </a:spcBef>
                        <a:spcAft>
                          <a:spcPct val="0"/>
                        </a:spcAft>
                        <a:buClrTx/>
                        <a:buSzTx/>
                        <a:buFontTx/>
                        <a:buNone/>
                        <a:tabLst/>
                      </a:pPr>
                      <a:r>
                        <a:rPr kumimoji="0" lang="en-US" altLang="zh-TW" sz="2000" b="1" i="0" u="sng" strike="noStrike" cap="none" normalizeH="0" baseline="0" smtClean="0">
                          <a:ln>
                            <a:noFill/>
                          </a:ln>
                          <a:solidFill>
                            <a:schemeClr val="tx1"/>
                          </a:solidFill>
                          <a:effectLst/>
                          <a:latin typeface="標楷體" panose="03000509000000000000" pitchFamily="65" charset="-120"/>
                          <a:ea typeface="新細明體, PMingLiU" charset="0"/>
                          <a:cs typeface="標楷體" panose="03000509000000000000" pitchFamily="65" charset="-120"/>
                        </a:rPr>
                        <a:t>85</a:t>
                      </a:r>
                      <a:endParaRPr kumimoji="0" lang="zh-TW" altLang="zh-TW" sz="2000" b="0" i="0" u="none" strike="noStrike" cap="none" normalizeH="0" baseline="0" smtClean="0">
                        <a:ln>
                          <a:noFill/>
                        </a:ln>
                        <a:solidFill>
                          <a:schemeClr val="tx1"/>
                        </a:solidFill>
                        <a:effectLst/>
                        <a:latin typeface="Times New Roman" panose="02020603050405020304" pitchFamily="18" charset="0"/>
                        <a:ea typeface="新細明體, PMingLiU" charset="0"/>
                        <a:cs typeface="標楷體" panose="03000509000000000000" pitchFamily="65" charset="-120"/>
                      </a:endParaRPr>
                    </a:p>
                  </a:txBody>
                  <a:tcPr marL="17780" marR="177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SzPct val="65000"/>
                        <a:buFont typeface="Wingdings" panose="05000000000000000000" pitchFamily="2" charset="2"/>
                        <a:defRPr kumimoji="1" sz="26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9pPr>
                    </a:lstStyle>
                    <a:p>
                      <a:pPr marL="0" marR="0" lvl="0" indent="0" algn="ctr" defTabSz="914400" rtl="0" eaLnBrk="1" fontAlgn="base" latinLnBrk="0" hangingPunct="1">
                        <a:lnSpc>
                          <a:spcPts val="1800"/>
                        </a:lnSpc>
                        <a:spcBef>
                          <a:spcPct val="0"/>
                        </a:spcBef>
                        <a:spcAft>
                          <a:spcPct val="0"/>
                        </a:spcAft>
                        <a:buClrTx/>
                        <a:buSzTx/>
                        <a:buFontTx/>
                        <a:buNone/>
                        <a:tabLst/>
                      </a:pPr>
                      <a:r>
                        <a:rPr kumimoji="0" lang="en-US" altLang="zh-TW" sz="2000" b="1" i="0" u="sng" strike="noStrike" cap="none" normalizeH="0" baseline="0" smtClean="0">
                          <a:ln>
                            <a:noFill/>
                          </a:ln>
                          <a:solidFill>
                            <a:schemeClr val="tx1"/>
                          </a:solidFill>
                          <a:effectLst/>
                          <a:latin typeface="標楷體" panose="03000509000000000000" pitchFamily="65" charset="-120"/>
                          <a:ea typeface="新細明體, PMingLiU" charset="0"/>
                          <a:cs typeface="標楷體" panose="03000509000000000000" pitchFamily="65" charset="-120"/>
                        </a:rPr>
                        <a:t>2</a:t>
                      </a:r>
                      <a:endParaRPr kumimoji="0" lang="zh-TW" altLang="zh-TW" sz="2000" b="0" i="0" u="none" strike="noStrike" cap="none" normalizeH="0" baseline="0" smtClean="0">
                        <a:ln>
                          <a:noFill/>
                        </a:ln>
                        <a:solidFill>
                          <a:schemeClr val="tx1"/>
                        </a:solidFill>
                        <a:effectLst/>
                        <a:latin typeface="Times New Roman" panose="02020603050405020304" pitchFamily="18" charset="0"/>
                        <a:ea typeface="新細明體, PMingLiU" charset="0"/>
                        <a:cs typeface="標楷體" panose="03000509000000000000" pitchFamily="65" charset="-120"/>
                      </a:endParaRPr>
                    </a:p>
                  </a:txBody>
                  <a:tcPr marL="17780" marR="177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8"/>
                  </a:ext>
                </a:extLst>
              </a:tr>
              <a:tr h="261938">
                <a:tc>
                  <a:txBody>
                    <a:bodyPr/>
                    <a:lstStyle>
                      <a:lvl1pPr>
                        <a:spcBef>
                          <a:spcPct val="20000"/>
                        </a:spcBef>
                        <a:buClr>
                          <a:schemeClr val="accent1"/>
                        </a:buClr>
                        <a:buSzPct val="65000"/>
                        <a:buFont typeface="Wingdings" panose="05000000000000000000" pitchFamily="2" charset="2"/>
                        <a:defRPr kumimoji="1" sz="26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9pPr>
                    </a:lstStyle>
                    <a:p>
                      <a:pPr marL="0" marR="0" lvl="0" indent="0" algn="ctr" defTabSz="914400" rtl="0" eaLnBrk="1" fontAlgn="base" latinLnBrk="0" hangingPunct="1">
                        <a:lnSpc>
                          <a:spcPts val="1800"/>
                        </a:lnSpc>
                        <a:spcBef>
                          <a:spcPct val="0"/>
                        </a:spcBef>
                        <a:spcAft>
                          <a:spcPct val="0"/>
                        </a:spcAft>
                        <a:buClrTx/>
                        <a:buSzTx/>
                        <a:buFontTx/>
                        <a:buNone/>
                        <a:tabLst/>
                      </a:pPr>
                      <a:r>
                        <a:rPr kumimoji="0" lang="en-US" altLang="zh-TW" sz="2000" b="1" i="0" u="sng" strike="noStrike" cap="none" normalizeH="0" baseline="0" smtClean="0">
                          <a:ln>
                            <a:noFill/>
                          </a:ln>
                          <a:solidFill>
                            <a:schemeClr val="tx1"/>
                          </a:solidFill>
                          <a:effectLst/>
                          <a:latin typeface="標楷體" panose="03000509000000000000" pitchFamily="65" charset="-120"/>
                          <a:ea typeface="新細明體, PMingLiU" charset="0"/>
                          <a:cs typeface="標楷體" panose="03000509000000000000" pitchFamily="65" charset="-120"/>
                        </a:rPr>
                        <a:t>G</a:t>
                      </a:r>
                      <a:endParaRPr kumimoji="0" lang="zh-TW" altLang="zh-TW" sz="2000" b="0" i="0" u="none" strike="noStrike" cap="none" normalizeH="0" baseline="0" smtClean="0">
                        <a:ln>
                          <a:noFill/>
                        </a:ln>
                        <a:solidFill>
                          <a:schemeClr val="tx1"/>
                        </a:solidFill>
                        <a:effectLst/>
                        <a:latin typeface="Times New Roman" panose="02020603050405020304" pitchFamily="18" charset="0"/>
                        <a:ea typeface="新細明體, PMingLiU" charset="0"/>
                        <a:cs typeface="標楷體" panose="03000509000000000000" pitchFamily="65" charset="-120"/>
                      </a:endParaRPr>
                    </a:p>
                  </a:txBody>
                  <a:tcPr marL="17780" marR="177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SzPct val="65000"/>
                        <a:buFont typeface="Wingdings" panose="05000000000000000000" pitchFamily="2" charset="2"/>
                        <a:defRPr kumimoji="1" sz="26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9pPr>
                    </a:lstStyle>
                    <a:p>
                      <a:pPr marL="0" marR="0" lvl="0" indent="0" algn="ctr" defTabSz="914400" rtl="0" eaLnBrk="1" fontAlgn="base" latinLnBrk="0" hangingPunct="1">
                        <a:lnSpc>
                          <a:spcPts val="1800"/>
                        </a:lnSpc>
                        <a:spcBef>
                          <a:spcPct val="0"/>
                        </a:spcBef>
                        <a:spcAft>
                          <a:spcPct val="0"/>
                        </a:spcAft>
                        <a:buClrTx/>
                        <a:buSzTx/>
                        <a:buFontTx/>
                        <a:buNone/>
                        <a:tabLst/>
                      </a:pPr>
                      <a:r>
                        <a:rPr kumimoji="0" lang="en-US" altLang="zh-TW" sz="2000" b="1" i="0" u="sng" strike="noStrike" cap="none" normalizeH="0" baseline="0" smtClean="0">
                          <a:ln>
                            <a:noFill/>
                          </a:ln>
                          <a:solidFill>
                            <a:schemeClr val="tx1"/>
                          </a:solidFill>
                          <a:effectLst/>
                          <a:latin typeface="標楷體" panose="03000509000000000000" pitchFamily="65" charset="-120"/>
                          <a:ea typeface="新細明體, PMingLiU" charset="0"/>
                          <a:cs typeface="標楷體" panose="03000509000000000000" pitchFamily="65" charset="-120"/>
                        </a:rPr>
                        <a:t>81</a:t>
                      </a:r>
                      <a:endParaRPr kumimoji="0" lang="zh-TW" altLang="zh-TW" sz="2000" b="0" i="0" u="none" strike="noStrike" cap="none" normalizeH="0" baseline="0" smtClean="0">
                        <a:ln>
                          <a:noFill/>
                        </a:ln>
                        <a:solidFill>
                          <a:schemeClr val="tx1"/>
                        </a:solidFill>
                        <a:effectLst/>
                        <a:latin typeface="Times New Roman" panose="02020603050405020304" pitchFamily="18" charset="0"/>
                        <a:ea typeface="新細明體, PMingLiU" charset="0"/>
                        <a:cs typeface="標楷體" panose="03000509000000000000" pitchFamily="65" charset="-120"/>
                      </a:endParaRPr>
                    </a:p>
                  </a:txBody>
                  <a:tcPr marL="17780" marR="177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SzPct val="65000"/>
                        <a:buFont typeface="Wingdings" panose="05000000000000000000" pitchFamily="2" charset="2"/>
                        <a:defRPr kumimoji="1" sz="26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9pPr>
                    </a:lstStyle>
                    <a:p>
                      <a:pPr marL="0" marR="0" lvl="0" indent="0" algn="ctr" defTabSz="914400" rtl="0" eaLnBrk="1" fontAlgn="base" latinLnBrk="0" hangingPunct="1">
                        <a:lnSpc>
                          <a:spcPts val="1800"/>
                        </a:lnSpc>
                        <a:spcBef>
                          <a:spcPct val="0"/>
                        </a:spcBef>
                        <a:spcAft>
                          <a:spcPct val="0"/>
                        </a:spcAft>
                        <a:buClrTx/>
                        <a:buSzTx/>
                        <a:buFontTx/>
                        <a:buNone/>
                        <a:tabLst/>
                      </a:pPr>
                      <a:r>
                        <a:rPr kumimoji="0" lang="en-US" altLang="zh-TW" sz="2000" b="1" i="0" u="sng" strike="noStrike" cap="none" normalizeH="0" baseline="0" smtClean="0">
                          <a:ln>
                            <a:noFill/>
                          </a:ln>
                          <a:solidFill>
                            <a:schemeClr val="tx1"/>
                          </a:solidFill>
                          <a:effectLst/>
                          <a:latin typeface="標楷體" panose="03000509000000000000" pitchFamily="65" charset="-120"/>
                          <a:ea typeface="新細明體, PMingLiU" charset="0"/>
                          <a:cs typeface="標楷體" panose="03000509000000000000" pitchFamily="65" charset="-120"/>
                        </a:rPr>
                        <a:t>4</a:t>
                      </a:r>
                      <a:endParaRPr kumimoji="0" lang="zh-TW" altLang="zh-TW" sz="2000" b="0" i="0" u="none" strike="noStrike" cap="none" normalizeH="0" baseline="0" smtClean="0">
                        <a:ln>
                          <a:noFill/>
                        </a:ln>
                        <a:solidFill>
                          <a:schemeClr val="tx1"/>
                        </a:solidFill>
                        <a:effectLst/>
                        <a:latin typeface="Times New Roman" panose="02020603050405020304" pitchFamily="18" charset="0"/>
                        <a:ea typeface="新細明體, PMingLiU" charset="0"/>
                        <a:cs typeface="標楷體" panose="03000509000000000000" pitchFamily="65" charset="-120"/>
                      </a:endParaRPr>
                    </a:p>
                  </a:txBody>
                  <a:tcPr marL="17780" marR="177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SzPct val="65000"/>
                        <a:buFont typeface="Wingdings" panose="05000000000000000000" pitchFamily="2" charset="2"/>
                        <a:defRPr kumimoji="1" sz="26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9pPr>
                    </a:lstStyle>
                    <a:p>
                      <a:pPr marL="0" marR="0" lvl="0" indent="0" algn="ctr" defTabSz="914400" rtl="0" eaLnBrk="1" fontAlgn="base" latinLnBrk="0" hangingPunct="1">
                        <a:lnSpc>
                          <a:spcPts val="1800"/>
                        </a:lnSpc>
                        <a:spcBef>
                          <a:spcPct val="0"/>
                        </a:spcBef>
                        <a:spcAft>
                          <a:spcPct val="0"/>
                        </a:spcAft>
                        <a:buClrTx/>
                        <a:buSzTx/>
                        <a:buFontTx/>
                        <a:buNone/>
                        <a:tabLst/>
                      </a:pPr>
                      <a:r>
                        <a:rPr kumimoji="0" lang="en-US" altLang="zh-TW" sz="2000" b="1" i="0" u="sng" strike="noStrike" cap="none" normalizeH="0" baseline="0" smtClean="0">
                          <a:ln>
                            <a:noFill/>
                          </a:ln>
                          <a:solidFill>
                            <a:schemeClr val="tx1"/>
                          </a:solidFill>
                          <a:effectLst/>
                          <a:latin typeface="標楷體" panose="03000509000000000000" pitchFamily="65" charset="-120"/>
                          <a:ea typeface="新細明體, PMingLiU" charset="0"/>
                          <a:cs typeface="標楷體" panose="03000509000000000000" pitchFamily="65" charset="-120"/>
                        </a:rPr>
                        <a:t>83</a:t>
                      </a:r>
                      <a:endParaRPr kumimoji="0" lang="zh-TW" altLang="zh-TW" sz="2000" b="0" i="0" u="none" strike="noStrike" cap="none" normalizeH="0" baseline="0" smtClean="0">
                        <a:ln>
                          <a:noFill/>
                        </a:ln>
                        <a:solidFill>
                          <a:schemeClr val="tx1"/>
                        </a:solidFill>
                        <a:effectLst/>
                        <a:latin typeface="Times New Roman" panose="02020603050405020304" pitchFamily="18" charset="0"/>
                        <a:ea typeface="新細明體, PMingLiU" charset="0"/>
                        <a:cs typeface="標楷體" panose="03000509000000000000" pitchFamily="65" charset="-120"/>
                      </a:endParaRPr>
                    </a:p>
                  </a:txBody>
                  <a:tcPr marL="17780" marR="177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SzPct val="65000"/>
                        <a:buFont typeface="Wingdings" panose="05000000000000000000" pitchFamily="2" charset="2"/>
                        <a:defRPr kumimoji="1" sz="26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9pPr>
                    </a:lstStyle>
                    <a:p>
                      <a:pPr marL="0" marR="0" lvl="0" indent="0" algn="ctr" defTabSz="914400" rtl="0" eaLnBrk="1" fontAlgn="base" latinLnBrk="0" hangingPunct="1">
                        <a:lnSpc>
                          <a:spcPts val="1800"/>
                        </a:lnSpc>
                        <a:spcBef>
                          <a:spcPct val="0"/>
                        </a:spcBef>
                        <a:spcAft>
                          <a:spcPct val="0"/>
                        </a:spcAft>
                        <a:buClrTx/>
                        <a:buSzTx/>
                        <a:buFontTx/>
                        <a:buNone/>
                        <a:tabLst/>
                      </a:pPr>
                      <a:r>
                        <a:rPr kumimoji="0" lang="en-US" altLang="zh-TW" sz="2000" b="1" i="0" u="sng" strike="noStrike" cap="none" normalizeH="0" baseline="0" smtClean="0">
                          <a:ln>
                            <a:noFill/>
                          </a:ln>
                          <a:solidFill>
                            <a:schemeClr val="tx1"/>
                          </a:solidFill>
                          <a:effectLst/>
                          <a:latin typeface="標楷體" panose="03000509000000000000" pitchFamily="65" charset="-120"/>
                          <a:ea typeface="新細明體, PMingLiU" charset="0"/>
                          <a:cs typeface="標楷體" panose="03000509000000000000" pitchFamily="65" charset="-120"/>
                        </a:rPr>
                        <a:t>3</a:t>
                      </a:r>
                      <a:endParaRPr kumimoji="0" lang="zh-TW" altLang="zh-TW" sz="2000" b="0" i="0" u="none" strike="noStrike" cap="none" normalizeH="0" baseline="0" smtClean="0">
                        <a:ln>
                          <a:noFill/>
                        </a:ln>
                        <a:solidFill>
                          <a:schemeClr val="tx1"/>
                        </a:solidFill>
                        <a:effectLst/>
                        <a:latin typeface="Times New Roman" panose="02020603050405020304" pitchFamily="18" charset="0"/>
                        <a:ea typeface="新細明體, PMingLiU" charset="0"/>
                        <a:cs typeface="標楷體" panose="03000509000000000000" pitchFamily="65" charset="-120"/>
                      </a:endParaRPr>
                    </a:p>
                  </a:txBody>
                  <a:tcPr marL="17780" marR="177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SzPct val="65000"/>
                        <a:buFont typeface="Wingdings" panose="05000000000000000000" pitchFamily="2" charset="2"/>
                        <a:defRPr kumimoji="1" sz="26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9pPr>
                    </a:lstStyle>
                    <a:p>
                      <a:pPr marL="0" marR="0" lvl="0" indent="0" algn="ctr" defTabSz="914400" rtl="0" eaLnBrk="1" fontAlgn="base" latinLnBrk="0" hangingPunct="1">
                        <a:lnSpc>
                          <a:spcPts val="1800"/>
                        </a:lnSpc>
                        <a:spcBef>
                          <a:spcPct val="0"/>
                        </a:spcBef>
                        <a:spcAft>
                          <a:spcPct val="0"/>
                        </a:spcAft>
                        <a:buClrTx/>
                        <a:buSzTx/>
                        <a:buFontTx/>
                        <a:buNone/>
                        <a:tabLst/>
                      </a:pPr>
                      <a:r>
                        <a:rPr kumimoji="0" lang="en-US" altLang="zh-TW" sz="2000" b="1" i="0" u="sng" strike="noStrike" cap="none" normalizeH="0" baseline="0" smtClean="0">
                          <a:ln>
                            <a:noFill/>
                          </a:ln>
                          <a:solidFill>
                            <a:schemeClr val="tx1"/>
                          </a:solidFill>
                          <a:effectLst/>
                          <a:latin typeface="標楷體" panose="03000509000000000000" pitchFamily="65" charset="-120"/>
                          <a:ea typeface="新細明體, PMingLiU" charset="0"/>
                          <a:cs typeface="標楷體" panose="03000509000000000000" pitchFamily="65" charset="-120"/>
                        </a:rPr>
                        <a:t>87</a:t>
                      </a:r>
                      <a:endParaRPr kumimoji="0" lang="zh-TW" altLang="zh-TW" sz="2000" b="0" i="0" u="none" strike="noStrike" cap="none" normalizeH="0" baseline="0" smtClean="0">
                        <a:ln>
                          <a:noFill/>
                        </a:ln>
                        <a:solidFill>
                          <a:schemeClr val="tx1"/>
                        </a:solidFill>
                        <a:effectLst/>
                        <a:latin typeface="Times New Roman" panose="02020603050405020304" pitchFamily="18" charset="0"/>
                        <a:ea typeface="新細明體, PMingLiU" charset="0"/>
                        <a:cs typeface="標楷體" panose="03000509000000000000" pitchFamily="65" charset="-120"/>
                      </a:endParaRPr>
                    </a:p>
                  </a:txBody>
                  <a:tcPr marL="17780" marR="177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SzPct val="65000"/>
                        <a:buFont typeface="Wingdings" panose="05000000000000000000" pitchFamily="2" charset="2"/>
                        <a:defRPr kumimoji="1" sz="26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9pPr>
                    </a:lstStyle>
                    <a:p>
                      <a:pPr marL="0" marR="0" lvl="0" indent="0" algn="ctr" defTabSz="914400" rtl="0" eaLnBrk="1" fontAlgn="base" latinLnBrk="0" hangingPunct="1">
                        <a:lnSpc>
                          <a:spcPts val="1800"/>
                        </a:lnSpc>
                        <a:spcBef>
                          <a:spcPct val="0"/>
                        </a:spcBef>
                        <a:spcAft>
                          <a:spcPct val="0"/>
                        </a:spcAft>
                        <a:buClrTx/>
                        <a:buSzTx/>
                        <a:buFontTx/>
                        <a:buNone/>
                        <a:tabLst/>
                      </a:pPr>
                      <a:r>
                        <a:rPr kumimoji="0" lang="en-US" altLang="zh-TW" sz="2000" b="1" i="0" u="sng" strike="noStrike" cap="none" normalizeH="0" baseline="0" smtClean="0">
                          <a:ln>
                            <a:noFill/>
                          </a:ln>
                          <a:solidFill>
                            <a:schemeClr val="tx1"/>
                          </a:solidFill>
                          <a:effectLst/>
                          <a:latin typeface="標楷體" panose="03000509000000000000" pitchFamily="65" charset="-120"/>
                          <a:ea typeface="新細明體, PMingLiU" charset="0"/>
                          <a:cs typeface="標楷體" panose="03000509000000000000" pitchFamily="65" charset="-120"/>
                        </a:rPr>
                        <a:t>1</a:t>
                      </a:r>
                      <a:endParaRPr kumimoji="0" lang="zh-TW" altLang="zh-TW" sz="2000" b="0" i="0" u="none" strike="noStrike" cap="none" normalizeH="0" baseline="0" smtClean="0">
                        <a:ln>
                          <a:noFill/>
                        </a:ln>
                        <a:solidFill>
                          <a:schemeClr val="tx1"/>
                        </a:solidFill>
                        <a:effectLst/>
                        <a:latin typeface="Times New Roman" panose="02020603050405020304" pitchFamily="18" charset="0"/>
                        <a:ea typeface="新細明體, PMingLiU" charset="0"/>
                        <a:cs typeface="標楷體" panose="03000509000000000000" pitchFamily="65" charset="-120"/>
                      </a:endParaRPr>
                    </a:p>
                  </a:txBody>
                  <a:tcPr marL="17780" marR="177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0C2"/>
                    </a:solidFill>
                  </a:tcPr>
                </a:tc>
                <a:tc>
                  <a:txBody>
                    <a:bodyPr/>
                    <a:lstStyle>
                      <a:lvl1pPr>
                        <a:spcBef>
                          <a:spcPct val="20000"/>
                        </a:spcBef>
                        <a:buClr>
                          <a:schemeClr val="accent1"/>
                        </a:buClr>
                        <a:buSzPct val="65000"/>
                        <a:buFont typeface="Wingdings" panose="05000000000000000000" pitchFamily="2" charset="2"/>
                        <a:defRPr kumimoji="1" sz="26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9pPr>
                    </a:lstStyle>
                    <a:p>
                      <a:pPr marL="0" marR="0" lvl="0" indent="0" algn="ctr" defTabSz="914400" rtl="0" eaLnBrk="1" fontAlgn="base" latinLnBrk="0" hangingPunct="1">
                        <a:lnSpc>
                          <a:spcPts val="1800"/>
                        </a:lnSpc>
                        <a:spcBef>
                          <a:spcPct val="0"/>
                        </a:spcBef>
                        <a:spcAft>
                          <a:spcPct val="0"/>
                        </a:spcAft>
                        <a:buClrTx/>
                        <a:buSzTx/>
                        <a:buFontTx/>
                        <a:buNone/>
                        <a:tabLst/>
                      </a:pPr>
                      <a:r>
                        <a:rPr kumimoji="0" lang="en-US" altLang="zh-TW" sz="2000" b="1" i="0" u="sng" strike="noStrike" cap="none" normalizeH="0" baseline="0" smtClean="0">
                          <a:ln>
                            <a:noFill/>
                          </a:ln>
                          <a:solidFill>
                            <a:schemeClr val="tx1"/>
                          </a:solidFill>
                          <a:effectLst/>
                          <a:latin typeface="標楷體" panose="03000509000000000000" pitchFamily="65" charset="-120"/>
                          <a:ea typeface="新細明體, PMingLiU" charset="0"/>
                          <a:cs typeface="標楷體" panose="03000509000000000000" pitchFamily="65" charset="-120"/>
                        </a:rPr>
                        <a:t>85</a:t>
                      </a:r>
                      <a:endParaRPr kumimoji="0" lang="zh-TW" altLang="zh-TW" sz="2000" b="0" i="0" u="none" strike="noStrike" cap="none" normalizeH="0" baseline="0" smtClean="0">
                        <a:ln>
                          <a:noFill/>
                        </a:ln>
                        <a:solidFill>
                          <a:schemeClr val="tx1"/>
                        </a:solidFill>
                        <a:effectLst/>
                        <a:latin typeface="Times New Roman" panose="02020603050405020304" pitchFamily="18" charset="0"/>
                        <a:ea typeface="新細明體, PMingLiU" charset="0"/>
                        <a:cs typeface="標楷體" panose="03000509000000000000" pitchFamily="65" charset="-120"/>
                      </a:endParaRPr>
                    </a:p>
                  </a:txBody>
                  <a:tcPr marL="17780" marR="177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SzPct val="65000"/>
                        <a:buFont typeface="Wingdings" panose="05000000000000000000" pitchFamily="2" charset="2"/>
                        <a:defRPr kumimoji="1" sz="26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9pPr>
                    </a:lstStyle>
                    <a:p>
                      <a:pPr marL="0" marR="0" lvl="0" indent="0" algn="ctr" defTabSz="914400" rtl="0" eaLnBrk="1" fontAlgn="base" latinLnBrk="0" hangingPunct="1">
                        <a:lnSpc>
                          <a:spcPts val="1800"/>
                        </a:lnSpc>
                        <a:spcBef>
                          <a:spcPct val="0"/>
                        </a:spcBef>
                        <a:spcAft>
                          <a:spcPct val="0"/>
                        </a:spcAft>
                        <a:buClrTx/>
                        <a:buSzTx/>
                        <a:buFontTx/>
                        <a:buNone/>
                        <a:tabLst/>
                      </a:pPr>
                      <a:r>
                        <a:rPr kumimoji="0" lang="en-US" altLang="zh-TW" sz="2000" b="1" i="0" u="sng" strike="noStrike" cap="none" normalizeH="0" baseline="0" smtClean="0">
                          <a:ln>
                            <a:noFill/>
                          </a:ln>
                          <a:solidFill>
                            <a:schemeClr val="tx1"/>
                          </a:solidFill>
                          <a:effectLst/>
                          <a:latin typeface="標楷體" panose="03000509000000000000" pitchFamily="65" charset="-120"/>
                          <a:ea typeface="新細明體, PMingLiU" charset="0"/>
                          <a:cs typeface="標楷體" panose="03000509000000000000" pitchFamily="65" charset="-120"/>
                        </a:rPr>
                        <a:t>2</a:t>
                      </a:r>
                      <a:endParaRPr kumimoji="0" lang="zh-TW" altLang="zh-TW" sz="2000" b="0" i="0" u="none" strike="noStrike" cap="none" normalizeH="0" baseline="0" smtClean="0">
                        <a:ln>
                          <a:noFill/>
                        </a:ln>
                        <a:solidFill>
                          <a:schemeClr val="tx1"/>
                        </a:solidFill>
                        <a:effectLst/>
                        <a:latin typeface="Times New Roman" panose="02020603050405020304" pitchFamily="18" charset="0"/>
                        <a:ea typeface="新細明體, PMingLiU" charset="0"/>
                        <a:cs typeface="標楷體" panose="03000509000000000000" pitchFamily="65" charset="-120"/>
                      </a:endParaRPr>
                    </a:p>
                  </a:txBody>
                  <a:tcPr marL="17780" marR="177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9"/>
                  </a:ext>
                </a:extLst>
              </a:tr>
              <a:tr h="514350">
                <a:tc>
                  <a:txBody>
                    <a:bodyPr/>
                    <a:lstStyle>
                      <a:lvl1pPr>
                        <a:spcBef>
                          <a:spcPct val="20000"/>
                        </a:spcBef>
                        <a:buClr>
                          <a:schemeClr val="accent1"/>
                        </a:buClr>
                        <a:buSzPct val="65000"/>
                        <a:buFont typeface="Wingdings" panose="05000000000000000000" pitchFamily="2" charset="2"/>
                        <a:defRPr kumimoji="1" sz="26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9pPr>
                    </a:lstStyle>
                    <a:p>
                      <a:pPr marL="0" marR="0" lvl="0" indent="0" algn="ctr" defTabSz="914400" rtl="0" eaLnBrk="1" fontAlgn="base" latinLnBrk="0" hangingPunct="1">
                        <a:lnSpc>
                          <a:spcPts val="1800"/>
                        </a:lnSpc>
                        <a:spcBef>
                          <a:spcPct val="0"/>
                        </a:spcBef>
                        <a:spcAft>
                          <a:spcPct val="0"/>
                        </a:spcAft>
                        <a:buClrTx/>
                        <a:buSzTx/>
                        <a:buFontTx/>
                        <a:buNone/>
                        <a:tabLst/>
                      </a:pPr>
                      <a:r>
                        <a:rPr kumimoji="0" lang="zh-TW" sz="2000" b="1" i="0" u="sng" strike="noStrike" cap="none" normalizeH="0" baseline="0" smtClean="0">
                          <a:ln>
                            <a:noFill/>
                          </a:ln>
                          <a:solidFill>
                            <a:schemeClr val="tx1"/>
                          </a:solidFill>
                          <a:effectLst/>
                          <a:latin typeface="Times New Roman" panose="02020603050405020304" pitchFamily="18" charset="0"/>
                          <a:ea typeface="標楷體" panose="03000509000000000000" pitchFamily="65" charset="-120"/>
                        </a:rPr>
                        <a:t>廠商標價</a:t>
                      </a:r>
                      <a:endParaRPr kumimoji="0" lang="zh-TW" sz="2000" b="0" i="0" u="none" strike="noStrike" cap="none" normalizeH="0" baseline="0" smtClean="0">
                        <a:ln>
                          <a:noFill/>
                        </a:ln>
                        <a:solidFill>
                          <a:schemeClr val="tx1"/>
                        </a:solidFill>
                        <a:effectLst/>
                        <a:latin typeface="Times New Roman" panose="02020603050405020304" pitchFamily="18" charset="0"/>
                        <a:ea typeface="標楷體" panose="03000509000000000000" pitchFamily="65" charset="-120"/>
                      </a:endParaRPr>
                    </a:p>
                    <a:p>
                      <a:pPr marL="0" marR="0" lvl="0" indent="0" algn="ctr" defTabSz="914400" rtl="0" eaLnBrk="1" fontAlgn="base" latinLnBrk="0" hangingPunct="1">
                        <a:lnSpc>
                          <a:spcPts val="1800"/>
                        </a:lnSpc>
                        <a:spcBef>
                          <a:spcPct val="0"/>
                        </a:spcBef>
                        <a:spcAft>
                          <a:spcPct val="0"/>
                        </a:spcAft>
                        <a:buClrTx/>
                        <a:buSzTx/>
                        <a:buFontTx/>
                        <a:buNone/>
                        <a:tabLst/>
                      </a:pPr>
                      <a:r>
                        <a:rPr kumimoji="0" lang="zh-TW" sz="2000" b="1" i="0" u="sng" strike="noStrike" cap="none" normalizeH="0" baseline="0" smtClean="0">
                          <a:ln>
                            <a:noFill/>
                          </a:ln>
                          <a:solidFill>
                            <a:schemeClr val="tx1"/>
                          </a:solidFill>
                          <a:effectLst/>
                          <a:latin typeface="Times New Roman" panose="02020603050405020304" pitchFamily="18" charset="0"/>
                          <a:ea typeface="標楷體" panose="03000509000000000000" pitchFamily="65" charset="-120"/>
                        </a:rPr>
                        <a:t>（固定金額）</a:t>
                      </a:r>
                      <a:endParaRPr kumimoji="0" lang="zh-TW" sz="2000" b="0" i="0" u="none" strike="noStrike" cap="none" normalizeH="0" baseline="0" smtClean="0">
                        <a:ln>
                          <a:noFill/>
                        </a:ln>
                        <a:solidFill>
                          <a:schemeClr val="tx1"/>
                        </a:solidFill>
                        <a:effectLst/>
                        <a:latin typeface="Times New Roman" panose="02020603050405020304" pitchFamily="18" charset="0"/>
                        <a:ea typeface="標楷體" panose="03000509000000000000" pitchFamily="65" charset="-120"/>
                      </a:endParaRPr>
                    </a:p>
                  </a:txBody>
                  <a:tcPr marL="17780" marR="177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lvl1pPr>
                        <a:spcBef>
                          <a:spcPct val="20000"/>
                        </a:spcBef>
                        <a:buClr>
                          <a:schemeClr val="accent1"/>
                        </a:buClr>
                        <a:buSzPct val="65000"/>
                        <a:buFont typeface="Wingdings" panose="05000000000000000000" pitchFamily="2" charset="2"/>
                        <a:defRPr kumimoji="1" sz="26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9pPr>
                    </a:lstStyle>
                    <a:p>
                      <a:pPr marL="0" marR="0" lvl="0" indent="0" algn="ctr" defTabSz="914400" rtl="0" eaLnBrk="1" fontAlgn="base" latinLnBrk="0" hangingPunct="1">
                        <a:lnSpc>
                          <a:spcPts val="1800"/>
                        </a:lnSpc>
                        <a:spcBef>
                          <a:spcPct val="0"/>
                        </a:spcBef>
                        <a:spcAft>
                          <a:spcPct val="0"/>
                        </a:spcAft>
                        <a:buClrTx/>
                        <a:buSzTx/>
                        <a:buFontTx/>
                        <a:buNone/>
                        <a:tabLst/>
                      </a:pPr>
                      <a:r>
                        <a:rPr kumimoji="0" lang="en-US" altLang="zh-TW" sz="2000" b="1" i="0" u="sng" strike="noStrike" cap="none" normalizeH="0" baseline="0" smtClean="0">
                          <a:ln>
                            <a:noFill/>
                          </a:ln>
                          <a:solidFill>
                            <a:schemeClr val="tx1"/>
                          </a:solidFill>
                          <a:effectLst/>
                          <a:latin typeface="標楷體" panose="03000509000000000000" pitchFamily="65" charset="-120"/>
                          <a:ea typeface="新細明體, PMingLiU" charset="0"/>
                          <a:cs typeface="標楷體" panose="03000509000000000000" pitchFamily="65" charset="-120"/>
                        </a:rPr>
                        <a:t>800</a:t>
                      </a:r>
                      <a:r>
                        <a:rPr kumimoji="0" lang="zh-TW" sz="2000" b="1" i="0" u="sng" strike="noStrike" cap="none" normalizeH="0" baseline="0" smtClean="0">
                          <a:ln>
                            <a:noFill/>
                          </a:ln>
                          <a:solidFill>
                            <a:schemeClr val="tx1"/>
                          </a:solidFill>
                          <a:effectLst/>
                          <a:latin typeface="Times New Roman" panose="02020603050405020304" pitchFamily="18" charset="0"/>
                          <a:ea typeface="新細明體, PMingLiU" charset="0"/>
                          <a:cs typeface="標楷體" panose="03000509000000000000" pitchFamily="65" charset="-120"/>
                        </a:rPr>
                        <a:t>萬元</a:t>
                      </a:r>
                      <a:endParaRPr kumimoji="0" lang="zh-TW" sz="2000" b="0" i="0" u="none" strike="noStrike" cap="none" normalizeH="0" baseline="0" smtClean="0">
                        <a:ln>
                          <a:noFill/>
                        </a:ln>
                        <a:solidFill>
                          <a:schemeClr val="tx1"/>
                        </a:solidFill>
                        <a:effectLst/>
                        <a:latin typeface="Times New Roman" panose="02020603050405020304" pitchFamily="18" charset="0"/>
                        <a:ea typeface="新細明體, PMingLiU" charset="0"/>
                        <a:cs typeface="標楷體" panose="03000509000000000000" pitchFamily="65" charset="-120"/>
                      </a:endParaRPr>
                    </a:p>
                  </a:txBody>
                  <a:tcPr marL="17780" marR="177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TW" altLang="en-US"/>
                    </a:p>
                  </a:txBody>
                  <a:tcPr/>
                </a:tc>
                <a:tc gridSpan="2">
                  <a:txBody>
                    <a:bodyPr/>
                    <a:lstStyle>
                      <a:lvl1pPr>
                        <a:spcBef>
                          <a:spcPct val="20000"/>
                        </a:spcBef>
                        <a:buClr>
                          <a:schemeClr val="accent1"/>
                        </a:buClr>
                        <a:buSzPct val="65000"/>
                        <a:buFont typeface="Wingdings" panose="05000000000000000000" pitchFamily="2" charset="2"/>
                        <a:defRPr kumimoji="1" sz="26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9pPr>
                    </a:lstStyle>
                    <a:p>
                      <a:pPr marL="0" marR="0" lvl="0" indent="0" algn="ctr" defTabSz="914400" rtl="0" eaLnBrk="1" fontAlgn="base" latinLnBrk="0" hangingPunct="1">
                        <a:lnSpc>
                          <a:spcPts val="1800"/>
                        </a:lnSpc>
                        <a:spcBef>
                          <a:spcPct val="0"/>
                        </a:spcBef>
                        <a:spcAft>
                          <a:spcPct val="0"/>
                        </a:spcAft>
                        <a:buClrTx/>
                        <a:buSzTx/>
                        <a:buFontTx/>
                        <a:buNone/>
                        <a:tabLst/>
                      </a:pPr>
                      <a:r>
                        <a:rPr kumimoji="0" lang="en-US" altLang="zh-TW" sz="2000" b="1" i="0" u="sng" strike="noStrike" cap="none" normalizeH="0" baseline="0" smtClean="0">
                          <a:ln>
                            <a:noFill/>
                          </a:ln>
                          <a:solidFill>
                            <a:schemeClr val="tx1"/>
                          </a:solidFill>
                          <a:effectLst/>
                          <a:latin typeface="標楷體" panose="03000509000000000000" pitchFamily="65" charset="-120"/>
                          <a:ea typeface="新細明體, PMingLiU" charset="0"/>
                          <a:cs typeface="標楷體" panose="03000509000000000000" pitchFamily="65" charset="-120"/>
                        </a:rPr>
                        <a:t>800</a:t>
                      </a:r>
                      <a:r>
                        <a:rPr kumimoji="0" lang="zh-TW" sz="2000" b="1" i="0" u="sng" strike="noStrike" cap="none" normalizeH="0" baseline="0" smtClean="0">
                          <a:ln>
                            <a:noFill/>
                          </a:ln>
                          <a:solidFill>
                            <a:schemeClr val="tx1"/>
                          </a:solidFill>
                          <a:effectLst/>
                          <a:latin typeface="Times New Roman" panose="02020603050405020304" pitchFamily="18" charset="0"/>
                          <a:ea typeface="新細明體, PMingLiU" charset="0"/>
                          <a:cs typeface="標楷體" panose="03000509000000000000" pitchFamily="65" charset="-120"/>
                        </a:rPr>
                        <a:t>萬元</a:t>
                      </a:r>
                      <a:endParaRPr kumimoji="0" lang="zh-TW" sz="2000" b="0" i="0" u="none" strike="noStrike" cap="none" normalizeH="0" baseline="0" smtClean="0">
                        <a:ln>
                          <a:noFill/>
                        </a:ln>
                        <a:solidFill>
                          <a:schemeClr val="tx1"/>
                        </a:solidFill>
                        <a:effectLst/>
                        <a:latin typeface="Times New Roman" panose="02020603050405020304" pitchFamily="18" charset="0"/>
                        <a:ea typeface="新細明體, PMingLiU" charset="0"/>
                        <a:cs typeface="標楷體" panose="03000509000000000000" pitchFamily="65" charset="-120"/>
                      </a:endParaRPr>
                    </a:p>
                  </a:txBody>
                  <a:tcPr marL="17780" marR="177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TW" altLang="en-US"/>
                    </a:p>
                  </a:txBody>
                  <a:tcPr/>
                </a:tc>
                <a:tc gridSpan="2">
                  <a:txBody>
                    <a:bodyPr/>
                    <a:lstStyle>
                      <a:lvl1pPr>
                        <a:spcBef>
                          <a:spcPct val="20000"/>
                        </a:spcBef>
                        <a:buClr>
                          <a:schemeClr val="accent1"/>
                        </a:buClr>
                        <a:buSzPct val="65000"/>
                        <a:buFont typeface="Wingdings" panose="05000000000000000000" pitchFamily="2" charset="2"/>
                        <a:defRPr kumimoji="1" sz="26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9pPr>
                    </a:lstStyle>
                    <a:p>
                      <a:pPr marL="0" marR="0" lvl="0" indent="0" algn="ctr" defTabSz="914400" rtl="0" eaLnBrk="1" fontAlgn="base" latinLnBrk="0" hangingPunct="1">
                        <a:lnSpc>
                          <a:spcPts val="1800"/>
                        </a:lnSpc>
                        <a:spcBef>
                          <a:spcPct val="0"/>
                        </a:spcBef>
                        <a:spcAft>
                          <a:spcPct val="0"/>
                        </a:spcAft>
                        <a:buClrTx/>
                        <a:buSzTx/>
                        <a:buFontTx/>
                        <a:buNone/>
                        <a:tabLst/>
                      </a:pPr>
                      <a:r>
                        <a:rPr kumimoji="0" lang="en-US" altLang="zh-TW" sz="2000" b="1" i="0" u="sng" strike="noStrike" cap="none" normalizeH="0" baseline="0" smtClean="0">
                          <a:ln>
                            <a:noFill/>
                          </a:ln>
                          <a:solidFill>
                            <a:schemeClr val="tx1"/>
                          </a:solidFill>
                          <a:effectLst/>
                          <a:latin typeface="標楷體" panose="03000509000000000000" pitchFamily="65" charset="-120"/>
                          <a:ea typeface="新細明體, PMingLiU" charset="0"/>
                          <a:cs typeface="標楷體" panose="03000509000000000000" pitchFamily="65" charset="-120"/>
                        </a:rPr>
                        <a:t>800</a:t>
                      </a:r>
                      <a:r>
                        <a:rPr kumimoji="0" lang="zh-TW" sz="2000" b="1" i="0" u="sng" strike="noStrike" cap="none" normalizeH="0" baseline="0" smtClean="0">
                          <a:ln>
                            <a:noFill/>
                          </a:ln>
                          <a:solidFill>
                            <a:schemeClr val="tx1"/>
                          </a:solidFill>
                          <a:effectLst/>
                          <a:latin typeface="Times New Roman" panose="02020603050405020304" pitchFamily="18" charset="0"/>
                          <a:ea typeface="新細明體, PMingLiU" charset="0"/>
                          <a:cs typeface="標楷體" panose="03000509000000000000" pitchFamily="65" charset="-120"/>
                        </a:rPr>
                        <a:t>萬元</a:t>
                      </a:r>
                      <a:endParaRPr kumimoji="0" lang="zh-TW" sz="2000" b="0" i="0" u="none" strike="noStrike" cap="none" normalizeH="0" baseline="0" smtClean="0">
                        <a:ln>
                          <a:noFill/>
                        </a:ln>
                        <a:solidFill>
                          <a:schemeClr val="tx1"/>
                        </a:solidFill>
                        <a:effectLst/>
                        <a:latin typeface="Times New Roman" panose="02020603050405020304" pitchFamily="18" charset="0"/>
                        <a:ea typeface="新細明體, PMingLiU" charset="0"/>
                        <a:cs typeface="標楷體" panose="03000509000000000000" pitchFamily="65" charset="-120"/>
                      </a:endParaRPr>
                    </a:p>
                  </a:txBody>
                  <a:tcPr marL="17780" marR="177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TW" altLang="en-US"/>
                    </a:p>
                  </a:txBody>
                  <a:tcPr/>
                </a:tc>
                <a:tc gridSpan="2">
                  <a:txBody>
                    <a:bodyPr/>
                    <a:lstStyle>
                      <a:lvl1pPr>
                        <a:spcBef>
                          <a:spcPct val="20000"/>
                        </a:spcBef>
                        <a:buClr>
                          <a:schemeClr val="accent1"/>
                        </a:buClr>
                        <a:buSzPct val="65000"/>
                        <a:buFont typeface="Wingdings" panose="05000000000000000000" pitchFamily="2" charset="2"/>
                        <a:defRPr kumimoji="1" sz="26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9pPr>
                    </a:lstStyle>
                    <a:p>
                      <a:pPr marL="0" marR="0" lvl="0" indent="0" algn="ctr" defTabSz="914400" rtl="0" eaLnBrk="1" fontAlgn="base" latinLnBrk="0" hangingPunct="1">
                        <a:lnSpc>
                          <a:spcPts val="1800"/>
                        </a:lnSpc>
                        <a:spcBef>
                          <a:spcPct val="0"/>
                        </a:spcBef>
                        <a:spcAft>
                          <a:spcPct val="0"/>
                        </a:spcAft>
                        <a:buClrTx/>
                        <a:buSzTx/>
                        <a:buFontTx/>
                        <a:buNone/>
                        <a:tabLst/>
                      </a:pPr>
                      <a:r>
                        <a:rPr kumimoji="0" lang="en-US" altLang="zh-TW" sz="2000" b="1" i="0" u="sng" strike="noStrike" cap="none" normalizeH="0" baseline="0" smtClean="0">
                          <a:ln>
                            <a:noFill/>
                          </a:ln>
                          <a:solidFill>
                            <a:schemeClr val="tx1"/>
                          </a:solidFill>
                          <a:effectLst/>
                          <a:latin typeface="標楷體" panose="03000509000000000000" pitchFamily="65" charset="-120"/>
                          <a:ea typeface="新細明體, PMingLiU" charset="0"/>
                          <a:cs typeface="標楷體" panose="03000509000000000000" pitchFamily="65" charset="-120"/>
                        </a:rPr>
                        <a:t>800</a:t>
                      </a:r>
                      <a:r>
                        <a:rPr kumimoji="0" lang="zh-TW" sz="2000" b="1" i="0" u="sng" strike="noStrike" cap="none" normalizeH="0" baseline="0" smtClean="0">
                          <a:ln>
                            <a:noFill/>
                          </a:ln>
                          <a:solidFill>
                            <a:schemeClr val="tx1"/>
                          </a:solidFill>
                          <a:effectLst/>
                          <a:latin typeface="Times New Roman" panose="02020603050405020304" pitchFamily="18" charset="0"/>
                          <a:ea typeface="新細明體, PMingLiU" charset="0"/>
                          <a:cs typeface="標楷體" panose="03000509000000000000" pitchFamily="65" charset="-120"/>
                        </a:rPr>
                        <a:t>萬元</a:t>
                      </a:r>
                      <a:endParaRPr kumimoji="0" lang="zh-TW" sz="2000" b="0" i="0" u="none" strike="noStrike" cap="none" normalizeH="0" baseline="0" smtClean="0">
                        <a:ln>
                          <a:noFill/>
                        </a:ln>
                        <a:solidFill>
                          <a:schemeClr val="tx1"/>
                        </a:solidFill>
                        <a:effectLst/>
                        <a:latin typeface="Times New Roman" panose="02020603050405020304" pitchFamily="18" charset="0"/>
                        <a:ea typeface="新細明體, PMingLiU" charset="0"/>
                        <a:cs typeface="標楷體" panose="03000509000000000000" pitchFamily="65" charset="-120"/>
                      </a:endParaRPr>
                    </a:p>
                  </a:txBody>
                  <a:tcPr marL="17780" marR="177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TW" altLang="en-US"/>
                    </a:p>
                  </a:txBody>
                  <a:tcPr/>
                </a:tc>
                <a:extLst>
                  <a:ext uri="{0D108BD9-81ED-4DB2-BD59-A6C34878D82A}">
                    <a16:rowId xmlns:a16="http://schemas.microsoft.com/office/drawing/2014/main" xmlns="" val="10010"/>
                  </a:ext>
                </a:extLst>
              </a:tr>
              <a:tr h="352425">
                <a:tc>
                  <a:txBody>
                    <a:bodyPr/>
                    <a:lstStyle>
                      <a:lvl1pPr>
                        <a:spcBef>
                          <a:spcPct val="20000"/>
                        </a:spcBef>
                        <a:buClr>
                          <a:schemeClr val="accent1"/>
                        </a:buClr>
                        <a:buSzPct val="65000"/>
                        <a:buFont typeface="Wingdings" panose="05000000000000000000" pitchFamily="2" charset="2"/>
                        <a:defRPr kumimoji="1" sz="26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9pPr>
                    </a:lstStyle>
                    <a:p>
                      <a:pPr marL="0" marR="0" lvl="0" indent="0" algn="ctr" defTabSz="914400" rtl="0" eaLnBrk="1" fontAlgn="base" latinLnBrk="0" hangingPunct="1">
                        <a:lnSpc>
                          <a:spcPts val="1800"/>
                        </a:lnSpc>
                        <a:spcBef>
                          <a:spcPct val="0"/>
                        </a:spcBef>
                        <a:spcAft>
                          <a:spcPct val="0"/>
                        </a:spcAft>
                        <a:buClrTx/>
                        <a:buSzTx/>
                        <a:buFontTx/>
                        <a:buNone/>
                        <a:tabLst/>
                      </a:pPr>
                      <a:r>
                        <a:rPr kumimoji="0" lang="zh-TW" sz="2000" b="1" i="0" u="sng" strike="noStrike" cap="none" normalizeH="0" baseline="0" smtClean="0">
                          <a:ln>
                            <a:noFill/>
                          </a:ln>
                          <a:solidFill>
                            <a:schemeClr val="tx1"/>
                          </a:solidFill>
                          <a:effectLst/>
                          <a:latin typeface="Times New Roman" panose="02020603050405020304" pitchFamily="18" charset="0"/>
                          <a:ea typeface="標楷體" panose="03000509000000000000" pitchFamily="65" charset="-120"/>
                        </a:rPr>
                        <a:t>評分（平均）</a:t>
                      </a:r>
                      <a:endParaRPr kumimoji="0" lang="zh-TW" sz="2000" b="0" i="0" u="none" strike="noStrike" cap="none" normalizeH="0" baseline="0" smtClean="0">
                        <a:ln>
                          <a:noFill/>
                        </a:ln>
                        <a:solidFill>
                          <a:schemeClr val="tx1"/>
                        </a:solidFill>
                        <a:effectLst/>
                        <a:latin typeface="Times New Roman" panose="02020603050405020304" pitchFamily="18" charset="0"/>
                        <a:ea typeface="標楷體" panose="03000509000000000000" pitchFamily="65" charset="-120"/>
                      </a:endParaRPr>
                    </a:p>
                  </a:txBody>
                  <a:tcPr marL="17780" marR="177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lvl1pPr>
                        <a:spcBef>
                          <a:spcPct val="20000"/>
                        </a:spcBef>
                        <a:buClr>
                          <a:schemeClr val="accent1"/>
                        </a:buClr>
                        <a:buSzPct val="65000"/>
                        <a:buFont typeface="Wingdings" panose="05000000000000000000" pitchFamily="2" charset="2"/>
                        <a:defRPr kumimoji="1" sz="26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9pPr>
                    </a:lstStyle>
                    <a:p>
                      <a:pPr marL="0" marR="0" lvl="0" indent="0" algn="ctr" defTabSz="914400" rtl="0" eaLnBrk="1" fontAlgn="base" latinLnBrk="0" hangingPunct="1">
                        <a:lnSpc>
                          <a:spcPts val="1800"/>
                        </a:lnSpc>
                        <a:spcBef>
                          <a:spcPct val="0"/>
                        </a:spcBef>
                        <a:spcAft>
                          <a:spcPct val="0"/>
                        </a:spcAft>
                        <a:buClrTx/>
                        <a:buSzTx/>
                        <a:buFontTx/>
                        <a:buNone/>
                        <a:tabLst/>
                      </a:pPr>
                      <a:r>
                        <a:rPr kumimoji="0" lang="en-US" altLang="zh-TW" sz="2000" b="1" i="0" u="sng" strike="noStrike" cap="none" normalizeH="0" baseline="0" smtClean="0">
                          <a:ln>
                            <a:noFill/>
                          </a:ln>
                          <a:solidFill>
                            <a:schemeClr val="tx1"/>
                          </a:solidFill>
                          <a:effectLst/>
                          <a:latin typeface="標楷體" panose="03000509000000000000" pitchFamily="65" charset="-120"/>
                          <a:ea typeface="新細明體, PMingLiU" charset="0"/>
                          <a:cs typeface="標楷體" panose="03000509000000000000" pitchFamily="65" charset="-120"/>
                        </a:rPr>
                        <a:t>79.86</a:t>
                      </a:r>
                      <a:endParaRPr kumimoji="0" lang="zh-TW" altLang="zh-TW" sz="2000" b="0" i="0" u="none" strike="noStrike" cap="none" normalizeH="0" baseline="0" smtClean="0">
                        <a:ln>
                          <a:noFill/>
                        </a:ln>
                        <a:solidFill>
                          <a:schemeClr val="tx1"/>
                        </a:solidFill>
                        <a:effectLst/>
                        <a:latin typeface="Times New Roman" panose="02020603050405020304" pitchFamily="18" charset="0"/>
                        <a:ea typeface="新細明體, PMingLiU" charset="0"/>
                        <a:cs typeface="標楷體" panose="03000509000000000000" pitchFamily="65" charset="-120"/>
                      </a:endParaRPr>
                    </a:p>
                  </a:txBody>
                  <a:tcPr marL="17780" marR="177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TW" altLang="en-US"/>
                    </a:p>
                  </a:txBody>
                  <a:tcPr/>
                </a:tc>
                <a:tc gridSpan="2">
                  <a:txBody>
                    <a:bodyPr/>
                    <a:lstStyle>
                      <a:lvl1pPr>
                        <a:spcBef>
                          <a:spcPct val="20000"/>
                        </a:spcBef>
                        <a:buClr>
                          <a:schemeClr val="accent1"/>
                        </a:buClr>
                        <a:buSzPct val="65000"/>
                        <a:buFont typeface="Wingdings" panose="05000000000000000000" pitchFamily="2" charset="2"/>
                        <a:defRPr kumimoji="1" sz="26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9pPr>
                    </a:lstStyle>
                    <a:p>
                      <a:pPr marL="0" marR="0" lvl="0" indent="0" algn="ctr" defTabSz="914400" rtl="0" eaLnBrk="1" fontAlgn="base" latinLnBrk="0" hangingPunct="1">
                        <a:lnSpc>
                          <a:spcPts val="1800"/>
                        </a:lnSpc>
                        <a:spcBef>
                          <a:spcPct val="0"/>
                        </a:spcBef>
                        <a:spcAft>
                          <a:spcPct val="0"/>
                        </a:spcAft>
                        <a:buClrTx/>
                        <a:buSzTx/>
                        <a:buFontTx/>
                        <a:buNone/>
                        <a:tabLst/>
                      </a:pPr>
                      <a:r>
                        <a:rPr kumimoji="0" lang="en-US" altLang="zh-TW" sz="2000" b="1" i="0" u="sng" strike="noStrike" cap="none" normalizeH="0" baseline="0" smtClean="0">
                          <a:ln>
                            <a:noFill/>
                          </a:ln>
                          <a:solidFill>
                            <a:schemeClr val="tx1"/>
                          </a:solidFill>
                          <a:effectLst/>
                          <a:latin typeface="標楷體" panose="03000509000000000000" pitchFamily="65" charset="-120"/>
                          <a:ea typeface="新細明體, PMingLiU" charset="0"/>
                          <a:cs typeface="標楷體" panose="03000509000000000000" pitchFamily="65" charset="-120"/>
                        </a:rPr>
                        <a:t>82.43</a:t>
                      </a:r>
                      <a:endParaRPr kumimoji="0" lang="zh-TW" altLang="zh-TW" sz="2000" b="0" i="0" u="none" strike="noStrike" cap="none" normalizeH="0" baseline="0" smtClean="0">
                        <a:ln>
                          <a:noFill/>
                        </a:ln>
                        <a:solidFill>
                          <a:schemeClr val="tx1"/>
                        </a:solidFill>
                        <a:effectLst/>
                        <a:latin typeface="Times New Roman" panose="02020603050405020304" pitchFamily="18" charset="0"/>
                        <a:ea typeface="新細明體, PMingLiU" charset="0"/>
                        <a:cs typeface="標楷體" panose="03000509000000000000" pitchFamily="65" charset="-120"/>
                      </a:endParaRPr>
                    </a:p>
                  </a:txBody>
                  <a:tcPr marL="17780" marR="177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TW" altLang="en-US"/>
                    </a:p>
                  </a:txBody>
                  <a:tcPr/>
                </a:tc>
                <a:tc gridSpan="2">
                  <a:txBody>
                    <a:bodyPr/>
                    <a:lstStyle>
                      <a:lvl1pPr>
                        <a:spcBef>
                          <a:spcPct val="20000"/>
                        </a:spcBef>
                        <a:buClr>
                          <a:schemeClr val="accent1"/>
                        </a:buClr>
                        <a:buSzPct val="65000"/>
                        <a:buFont typeface="Wingdings" panose="05000000000000000000" pitchFamily="2" charset="2"/>
                        <a:defRPr kumimoji="1" sz="26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9pPr>
                    </a:lstStyle>
                    <a:p>
                      <a:pPr marL="0" marR="0" lvl="0" indent="0" algn="ctr" defTabSz="914400" rtl="0" eaLnBrk="1" fontAlgn="base" latinLnBrk="0" hangingPunct="1">
                        <a:lnSpc>
                          <a:spcPts val="1800"/>
                        </a:lnSpc>
                        <a:spcBef>
                          <a:spcPct val="0"/>
                        </a:spcBef>
                        <a:spcAft>
                          <a:spcPct val="0"/>
                        </a:spcAft>
                        <a:buClrTx/>
                        <a:buSzTx/>
                        <a:buFontTx/>
                        <a:buNone/>
                        <a:tabLst/>
                      </a:pPr>
                      <a:r>
                        <a:rPr kumimoji="0" lang="en-US" altLang="zh-TW" sz="2000" b="1" i="0" u="sng" strike="noStrike" cap="none" normalizeH="0" baseline="0" smtClean="0">
                          <a:ln>
                            <a:noFill/>
                          </a:ln>
                          <a:solidFill>
                            <a:schemeClr val="tx1"/>
                          </a:solidFill>
                          <a:effectLst/>
                          <a:latin typeface="標楷體" panose="03000509000000000000" pitchFamily="65" charset="-120"/>
                          <a:ea typeface="新細明體, PMingLiU" charset="0"/>
                          <a:cs typeface="標楷體" panose="03000509000000000000" pitchFamily="65" charset="-120"/>
                        </a:rPr>
                        <a:t>85.14</a:t>
                      </a:r>
                      <a:endParaRPr kumimoji="0" lang="zh-TW" altLang="zh-TW" sz="2000" b="0" i="0" u="none" strike="noStrike" cap="none" normalizeH="0" baseline="0" smtClean="0">
                        <a:ln>
                          <a:noFill/>
                        </a:ln>
                        <a:solidFill>
                          <a:schemeClr val="tx1"/>
                        </a:solidFill>
                        <a:effectLst/>
                        <a:latin typeface="Times New Roman" panose="02020603050405020304" pitchFamily="18" charset="0"/>
                        <a:ea typeface="新細明體, PMingLiU" charset="0"/>
                        <a:cs typeface="標楷體" panose="03000509000000000000" pitchFamily="65" charset="-120"/>
                      </a:endParaRPr>
                    </a:p>
                  </a:txBody>
                  <a:tcPr marL="17780" marR="177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TW" altLang="en-US"/>
                    </a:p>
                  </a:txBody>
                  <a:tcPr/>
                </a:tc>
                <a:tc gridSpan="2">
                  <a:txBody>
                    <a:bodyPr/>
                    <a:lstStyle>
                      <a:lvl1pPr>
                        <a:spcBef>
                          <a:spcPct val="20000"/>
                        </a:spcBef>
                        <a:buClr>
                          <a:schemeClr val="accent1"/>
                        </a:buClr>
                        <a:buSzPct val="65000"/>
                        <a:buFont typeface="Wingdings" panose="05000000000000000000" pitchFamily="2" charset="2"/>
                        <a:defRPr kumimoji="1" sz="26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9pPr>
                    </a:lstStyle>
                    <a:p>
                      <a:pPr marL="0" marR="0" lvl="0" indent="0" algn="ctr" defTabSz="914400" rtl="0" eaLnBrk="1" fontAlgn="base" latinLnBrk="0" hangingPunct="1">
                        <a:lnSpc>
                          <a:spcPts val="1800"/>
                        </a:lnSpc>
                        <a:spcBef>
                          <a:spcPct val="0"/>
                        </a:spcBef>
                        <a:spcAft>
                          <a:spcPct val="0"/>
                        </a:spcAft>
                        <a:buClrTx/>
                        <a:buSzTx/>
                        <a:buFontTx/>
                        <a:buNone/>
                        <a:tabLst/>
                      </a:pPr>
                      <a:r>
                        <a:rPr kumimoji="0" lang="en-US" altLang="zh-TW" sz="2000" b="1" i="0" u="sng" strike="noStrike" cap="none" normalizeH="0" baseline="0" smtClean="0">
                          <a:ln>
                            <a:noFill/>
                          </a:ln>
                          <a:solidFill>
                            <a:schemeClr val="tx1"/>
                          </a:solidFill>
                          <a:effectLst/>
                          <a:latin typeface="標楷體" panose="03000509000000000000" pitchFamily="65" charset="-120"/>
                          <a:ea typeface="新細明體, PMingLiU" charset="0"/>
                          <a:cs typeface="標楷體" panose="03000509000000000000" pitchFamily="65" charset="-120"/>
                        </a:rPr>
                        <a:t>84.86</a:t>
                      </a:r>
                      <a:endParaRPr kumimoji="0" lang="zh-TW" altLang="zh-TW" sz="2000" b="0" i="0" u="none" strike="noStrike" cap="none" normalizeH="0" baseline="0" smtClean="0">
                        <a:ln>
                          <a:noFill/>
                        </a:ln>
                        <a:solidFill>
                          <a:schemeClr val="tx1"/>
                        </a:solidFill>
                        <a:effectLst/>
                        <a:latin typeface="Times New Roman" panose="02020603050405020304" pitchFamily="18" charset="0"/>
                        <a:ea typeface="新細明體, PMingLiU" charset="0"/>
                        <a:cs typeface="標楷體" panose="03000509000000000000" pitchFamily="65" charset="-120"/>
                      </a:endParaRPr>
                    </a:p>
                  </a:txBody>
                  <a:tcPr marL="17780" marR="177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TW" altLang="en-US"/>
                    </a:p>
                  </a:txBody>
                  <a:tcPr/>
                </a:tc>
                <a:extLst>
                  <a:ext uri="{0D108BD9-81ED-4DB2-BD59-A6C34878D82A}">
                    <a16:rowId xmlns:a16="http://schemas.microsoft.com/office/drawing/2014/main" xmlns="" val="10011"/>
                  </a:ext>
                </a:extLst>
              </a:tr>
              <a:tr h="331788">
                <a:tc>
                  <a:txBody>
                    <a:bodyPr/>
                    <a:lstStyle>
                      <a:lvl1pPr>
                        <a:spcBef>
                          <a:spcPct val="20000"/>
                        </a:spcBef>
                        <a:buClr>
                          <a:schemeClr val="accent1"/>
                        </a:buClr>
                        <a:buSzPct val="65000"/>
                        <a:buFont typeface="Wingdings" panose="05000000000000000000" pitchFamily="2" charset="2"/>
                        <a:defRPr kumimoji="1" sz="26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9pPr>
                    </a:lstStyle>
                    <a:p>
                      <a:pPr marL="0" marR="0" lvl="0" indent="0" algn="ctr" defTabSz="914400" rtl="0" eaLnBrk="1" fontAlgn="base" latinLnBrk="0" hangingPunct="1">
                        <a:lnSpc>
                          <a:spcPts val="1800"/>
                        </a:lnSpc>
                        <a:spcBef>
                          <a:spcPct val="0"/>
                        </a:spcBef>
                        <a:spcAft>
                          <a:spcPct val="0"/>
                        </a:spcAft>
                        <a:buClrTx/>
                        <a:buSzTx/>
                        <a:buFontTx/>
                        <a:buNone/>
                        <a:tabLst/>
                      </a:pPr>
                      <a:r>
                        <a:rPr kumimoji="0" lang="zh-TW" sz="2000" b="1" i="0" u="sng" strike="noStrike" cap="none" normalizeH="0" baseline="0" smtClean="0">
                          <a:ln>
                            <a:noFill/>
                          </a:ln>
                          <a:solidFill>
                            <a:schemeClr val="tx1"/>
                          </a:solidFill>
                          <a:effectLst/>
                          <a:latin typeface="Times New Roman" panose="02020603050405020304" pitchFamily="18" charset="0"/>
                          <a:ea typeface="標楷體" panose="03000509000000000000" pitchFamily="65" charset="-120"/>
                        </a:rPr>
                        <a:t>序位和</a:t>
                      </a:r>
                      <a:endParaRPr kumimoji="0" lang="zh-TW" sz="2000" b="0" i="0" u="none" strike="noStrike" cap="none" normalizeH="0" baseline="0" smtClean="0">
                        <a:ln>
                          <a:noFill/>
                        </a:ln>
                        <a:solidFill>
                          <a:schemeClr val="tx1"/>
                        </a:solidFill>
                        <a:effectLst/>
                        <a:latin typeface="Times New Roman" panose="02020603050405020304" pitchFamily="18" charset="0"/>
                        <a:ea typeface="標楷體" panose="03000509000000000000" pitchFamily="65" charset="-120"/>
                      </a:endParaRPr>
                    </a:p>
                  </a:txBody>
                  <a:tcPr marL="17780" marR="177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lvl1pPr>
                        <a:spcBef>
                          <a:spcPct val="20000"/>
                        </a:spcBef>
                        <a:buClr>
                          <a:schemeClr val="accent1"/>
                        </a:buClr>
                        <a:buSzPct val="65000"/>
                        <a:buFont typeface="Wingdings" panose="05000000000000000000" pitchFamily="2" charset="2"/>
                        <a:defRPr kumimoji="1" sz="26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9pPr>
                    </a:lstStyle>
                    <a:p>
                      <a:pPr marL="0" marR="0" lvl="0" indent="0" algn="ctr" defTabSz="914400" rtl="0" eaLnBrk="1" fontAlgn="base" latinLnBrk="0" hangingPunct="1">
                        <a:lnSpc>
                          <a:spcPts val="1800"/>
                        </a:lnSpc>
                        <a:spcBef>
                          <a:spcPct val="0"/>
                        </a:spcBef>
                        <a:spcAft>
                          <a:spcPct val="0"/>
                        </a:spcAft>
                        <a:buClrTx/>
                        <a:buSzTx/>
                        <a:buFontTx/>
                        <a:buNone/>
                        <a:tabLst/>
                      </a:pPr>
                      <a:r>
                        <a:rPr kumimoji="0" lang="en-US" altLang="zh-TW" sz="2000" b="1" i="0" u="sng" strike="noStrike" cap="none" normalizeH="0" baseline="0" smtClean="0">
                          <a:ln>
                            <a:noFill/>
                          </a:ln>
                          <a:solidFill>
                            <a:schemeClr val="tx1"/>
                          </a:solidFill>
                          <a:effectLst/>
                          <a:latin typeface="標楷體" panose="03000509000000000000" pitchFamily="65" charset="-120"/>
                          <a:ea typeface="新細明體, PMingLiU" charset="0"/>
                          <a:cs typeface="標楷體" panose="03000509000000000000" pitchFamily="65" charset="-120"/>
                        </a:rPr>
                        <a:t>28</a:t>
                      </a:r>
                      <a:endParaRPr kumimoji="0" lang="zh-TW" altLang="zh-TW" sz="2000" b="0" i="0" u="none" strike="noStrike" cap="none" normalizeH="0" baseline="0" smtClean="0">
                        <a:ln>
                          <a:noFill/>
                        </a:ln>
                        <a:solidFill>
                          <a:schemeClr val="tx1"/>
                        </a:solidFill>
                        <a:effectLst/>
                        <a:latin typeface="Times New Roman" panose="02020603050405020304" pitchFamily="18" charset="0"/>
                        <a:ea typeface="新細明體, PMingLiU" charset="0"/>
                        <a:cs typeface="標楷體" panose="03000509000000000000" pitchFamily="65" charset="-120"/>
                      </a:endParaRPr>
                    </a:p>
                  </a:txBody>
                  <a:tcPr marL="17780" marR="177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TW" altLang="en-US"/>
                    </a:p>
                  </a:txBody>
                  <a:tcPr/>
                </a:tc>
                <a:tc gridSpan="2">
                  <a:txBody>
                    <a:bodyPr/>
                    <a:lstStyle>
                      <a:lvl1pPr>
                        <a:spcBef>
                          <a:spcPct val="20000"/>
                        </a:spcBef>
                        <a:buClr>
                          <a:schemeClr val="accent1"/>
                        </a:buClr>
                        <a:buSzPct val="65000"/>
                        <a:buFont typeface="Wingdings" panose="05000000000000000000" pitchFamily="2" charset="2"/>
                        <a:defRPr kumimoji="1" sz="26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9pPr>
                    </a:lstStyle>
                    <a:p>
                      <a:pPr marL="0" marR="0" lvl="0" indent="0" algn="ctr" defTabSz="914400" rtl="0" eaLnBrk="1" fontAlgn="base" latinLnBrk="0" hangingPunct="1">
                        <a:lnSpc>
                          <a:spcPts val="1800"/>
                        </a:lnSpc>
                        <a:spcBef>
                          <a:spcPct val="0"/>
                        </a:spcBef>
                        <a:spcAft>
                          <a:spcPct val="0"/>
                        </a:spcAft>
                        <a:buClrTx/>
                        <a:buSzTx/>
                        <a:buFontTx/>
                        <a:buNone/>
                        <a:tabLst/>
                      </a:pPr>
                      <a:r>
                        <a:rPr kumimoji="0" lang="en-US" altLang="zh-TW" sz="2000" b="1" i="0" u="sng" strike="noStrike" cap="none" normalizeH="0" baseline="0" smtClean="0">
                          <a:ln>
                            <a:noFill/>
                          </a:ln>
                          <a:solidFill>
                            <a:schemeClr val="tx1"/>
                          </a:solidFill>
                          <a:effectLst/>
                          <a:latin typeface="標楷體" panose="03000509000000000000" pitchFamily="65" charset="-120"/>
                          <a:ea typeface="新細明體, PMingLiU" charset="0"/>
                          <a:cs typeface="標楷體" panose="03000509000000000000" pitchFamily="65" charset="-120"/>
                        </a:rPr>
                        <a:t>19</a:t>
                      </a:r>
                      <a:endParaRPr kumimoji="0" lang="zh-TW" altLang="zh-TW" sz="2000" b="0" i="0" u="none" strike="noStrike" cap="none" normalizeH="0" baseline="0" smtClean="0">
                        <a:ln>
                          <a:noFill/>
                        </a:ln>
                        <a:solidFill>
                          <a:schemeClr val="tx1"/>
                        </a:solidFill>
                        <a:effectLst/>
                        <a:latin typeface="Times New Roman" panose="02020603050405020304" pitchFamily="18" charset="0"/>
                        <a:ea typeface="新細明體, PMingLiU" charset="0"/>
                        <a:cs typeface="標楷體" panose="03000509000000000000" pitchFamily="65" charset="-120"/>
                      </a:endParaRPr>
                    </a:p>
                  </a:txBody>
                  <a:tcPr marL="17780" marR="177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TW" altLang="en-US"/>
                    </a:p>
                  </a:txBody>
                  <a:tcPr/>
                </a:tc>
                <a:tc gridSpan="2">
                  <a:txBody>
                    <a:bodyPr/>
                    <a:lstStyle>
                      <a:lvl1pPr>
                        <a:spcBef>
                          <a:spcPct val="20000"/>
                        </a:spcBef>
                        <a:buClr>
                          <a:schemeClr val="accent1"/>
                        </a:buClr>
                        <a:buSzPct val="65000"/>
                        <a:buFont typeface="Wingdings" panose="05000000000000000000" pitchFamily="2" charset="2"/>
                        <a:defRPr kumimoji="1" sz="26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9pPr>
                    </a:lstStyle>
                    <a:p>
                      <a:pPr marL="0" marR="0" lvl="0" indent="0" algn="ctr" defTabSz="914400" rtl="0" eaLnBrk="1" fontAlgn="base" latinLnBrk="0" hangingPunct="1">
                        <a:lnSpc>
                          <a:spcPts val="1800"/>
                        </a:lnSpc>
                        <a:spcBef>
                          <a:spcPct val="0"/>
                        </a:spcBef>
                        <a:spcAft>
                          <a:spcPct val="0"/>
                        </a:spcAft>
                        <a:buClrTx/>
                        <a:buSzTx/>
                        <a:buFontTx/>
                        <a:buNone/>
                        <a:tabLst/>
                      </a:pPr>
                      <a:r>
                        <a:rPr kumimoji="0" lang="en-US" altLang="zh-TW" sz="2000" b="1" i="0" u="sng" strike="noStrike" cap="none" normalizeH="0" baseline="0" smtClean="0">
                          <a:ln>
                            <a:noFill/>
                          </a:ln>
                          <a:solidFill>
                            <a:schemeClr val="tx1"/>
                          </a:solidFill>
                          <a:effectLst/>
                          <a:latin typeface="標楷體" panose="03000509000000000000" pitchFamily="65" charset="-120"/>
                          <a:ea typeface="新細明體, PMingLiU" charset="0"/>
                          <a:cs typeface="標楷體" panose="03000509000000000000" pitchFamily="65" charset="-120"/>
                        </a:rPr>
                        <a:t>12</a:t>
                      </a:r>
                      <a:endParaRPr kumimoji="0" lang="zh-TW" altLang="zh-TW" sz="2000" b="0" i="0" u="none" strike="noStrike" cap="none" normalizeH="0" baseline="0" smtClean="0">
                        <a:ln>
                          <a:noFill/>
                        </a:ln>
                        <a:solidFill>
                          <a:schemeClr val="tx1"/>
                        </a:solidFill>
                        <a:effectLst/>
                        <a:latin typeface="Times New Roman" panose="02020603050405020304" pitchFamily="18" charset="0"/>
                        <a:ea typeface="新細明體, PMingLiU" charset="0"/>
                        <a:cs typeface="標楷體" panose="03000509000000000000" pitchFamily="65" charset="-120"/>
                      </a:endParaRPr>
                    </a:p>
                  </a:txBody>
                  <a:tcPr marL="17780" marR="177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TW" altLang="en-US"/>
                    </a:p>
                  </a:txBody>
                  <a:tcPr/>
                </a:tc>
                <a:tc gridSpan="2">
                  <a:txBody>
                    <a:bodyPr/>
                    <a:lstStyle>
                      <a:lvl1pPr>
                        <a:spcBef>
                          <a:spcPct val="20000"/>
                        </a:spcBef>
                        <a:buClr>
                          <a:schemeClr val="accent1"/>
                        </a:buClr>
                        <a:buSzPct val="65000"/>
                        <a:buFont typeface="Wingdings" panose="05000000000000000000" pitchFamily="2" charset="2"/>
                        <a:defRPr kumimoji="1" sz="26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9pPr>
                    </a:lstStyle>
                    <a:p>
                      <a:pPr marL="0" marR="0" lvl="0" indent="0" algn="ctr" defTabSz="914400" rtl="0" eaLnBrk="1" fontAlgn="base" latinLnBrk="0" hangingPunct="1">
                        <a:lnSpc>
                          <a:spcPts val="1800"/>
                        </a:lnSpc>
                        <a:spcBef>
                          <a:spcPct val="0"/>
                        </a:spcBef>
                        <a:spcAft>
                          <a:spcPct val="0"/>
                        </a:spcAft>
                        <a:buClrTx/>
                        <a:buSzTx/>
                        <a:buFontTx/>
                        <a:buNone/>
                        <a:tabLst/>
                      </a:pPr>
                      <a:r>
                        <a:rPr kumimoji="0" lang="en-US" altLang="zh-TW" sz="2000" b="1" i="0" u="sng" strike="noStrike" cap="none" normalizeH="0" baseline="0" smtClean="0">
                          <a:ln>
                            <a:noFill/>
                          </a:ln>
                          <a:solidFill>
                            <a:schemeClr val="tx1"/>
                          </a:solidFill>
                          <a:effectLst/>
                          <a:latin typeface="標楷體" panose="03000509000000000000" pitchFamily="65" charset="-120"/>
                          <a:ea typeface="新細明體, PMingLiU" charset="0"/>
                          <a:cs typeface="標楷體" panose="03000509000000000000" pitchFamily="65" charset="-120"/>
                        </a:rPr>
                        <a:t>11</a:t>
                      </a:r>
                      <a:endParaRPr kumimoji="0" lang="zh-TW" altLang="zh-TW" sz="2000" b="0" i="0" u="none" strike="noStrike" cap="none" normalizeH="0" baseline="0" smtClean="0">
                        <a:ln>
                          <a:noFill/>
                        </a:ln>
                        <a:solidFill>
                          <a:schemeClr val="tx1"/>
                        </a:solidFill>
                        <a:effectLst/>
                        <a:latin typeface="Times New Roman" panose="02020603050405020304" pitchFamily="18" charset="0"/>
                        <a:ea typeface="新細明體, PMingLiU" charset="0"/>
                        <a:cs typeface="標楷體" panose="03000509000000000000" pitchFamily="65" charset="-120"/>
                      </a:endParaRPr>
                    </a:p>
                  </a:txBody>
                  <a:tcPr marL="17780" marR="177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TW" altLang="en-US"/>
                    </a:p>
                  </a:txBody>
                  <a:tcPr/>
                </a:tc>
                <a:extLst>
                  <a:ext uri="{0D108BD9-81ED-4DB2-BD59-A6C34878D82A}">
                    <a16:rowId xmlns:a16="http://schemas.microsoft.com/office/drawing/2014/main" xmlns="" val="10012"/>
                  </a:ext>
                </a:extLst>
              </a:tr>
              <a:tr h="342900">
                <a:tc>
                  <a:txBody>
                    <a:bodyPr/>
                    <a:lstStyle>
                      <a:lvl1pPr>
                        <a:spcBef>
                          <a:spcPct val="20000"/>
                        </a:spcBef>
                        <a:buClr>
                          <a:schemeClr val="accent1"/>
                        </a:buClr>
                        <a:buSzPct val="65000"/>
                        <a:buFont typeface="Wingdings" panose="05000000000000000000" pitchFamily="2" charset="2"/>
                        <a:defRPr kumimoji="1" sz="26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9pPr>
                    </a:lstStyle>
                    <a:p>
                      <a:pPr marL="0" marR="0" lvl="0" indent="0" algn="ctr" defTabSz="914400" rtl="0" eaLnBrk="1" fontAlgn="base" latinLnBrk="0" hangingPunct="1">
                        <a:lnSpc>
                          <a:spcPts val="1800"/>
                        </a:lnSpc>
                        <a:spcBef>
                          <a:spcPct val="0"/>
                        </a:spcBef>
                        <a:spcAft>
                          <a:spcPct val="0"/>
                        </a:spcAft>
                        <a:buClrTx/>
                        <a:buSzTx/>
                        <a:buFontTx/>
                        <a:buNone/>
                        <a:tabLst/>
                      </a:pPr>
                      <a:r>
                        <a:rPr kumimoji="0" lang="zh-TW" sz="2000" b="1" i="0" u="sng" strike="noStrike" cap="none" normalizeH="0" baseline="0" smtClean="0">
                          <a:ln>
                            <a:noFill/>
                          </a:ln>
                          <a:solidFill>
                            <a:schemeClr val="tx1"/>
                          </a:solidFill>
                          <a:effectLst/>
                          <a:latin typeface="Times New Roman" panose="02020603050405020304" pitchFamily="18" charset="0"/>
                          <a:ea typeface="標楷體" panose="03000509000000000000" pitchFamily="65" charset="-120"/>
                        </a:rPr>
                        <a:t>序位名次</a:t>
                      </a:r>
                      <a:endParaRPr kumimoji="0" lang="zh-TW" sz="2000" b="0" i="0" u="none" strike="noStrike" cap="none" normalizeH="0" baseline="0" smtClean="0">
                        <a:ln>
                          <a:noFill/>
                        </a:ln>
                        <a:solidFill>
                          <a:schemeClr val="tx1"/>
                        </a:solidFill>
                        <a:effectLst/>
                        <a:latin typeface="Times New Roman" panose="02020603050405020304" pitchFamily="18" charset="0"/>
                        <a:ea typeface="標楷體" panose="03000509000000000000" pitchFamily="65" charset="-120"/>
                      </a:endParaRPr>
                    </a:p>
                  </a:txBody>
                  <a:tcPr marL="17780" marR="177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lvl1pPr>
                        <a:spcBef>
                          <a:spcPct val="20000"/>
                        </a:spcBef>
                        <a:buClr>
                          <a:schemeClr val="accent1"/>
                        </a:buClr>
                        <a:buSzPct val="65000"/>
                        <a:buFont typeface="Wingdings" panose="05000000000000000000" pitchFamily="2" charset="2"/>
                        <a:defRPr kumimoji="1" sz="26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9pPr>
                    </a:lstStyle>
                    <a:p>
                      <a:pPr marL="0" marR="0" lvl="0" indent="0" algn="ctr" defTabSz="914400" rtl="0" eaLnBrk="1" fontAlgn="base" latinLnBrk="0" hangingPunct="1">
                        <a:lnSpc>
                          <a:spcPts val="1800"/>
                        </a:lnSpc>
                        <a:spcBef>
                          <a:spcPct val="0"/>
                        </a:spcBef>
                        <a:spcAft>
                          <a:spcPct val="0"/>
                        </a:spcAft>
                        <a:buClrTx/>
                        <a:buSzTx/>
                        <a:buFontTx/>
                        <a:buNone/>
                        <a:tabLst/>
                      </a:pPr>
                      <a:r>
                        <a:rPr kumimoji="0" lang="en-US" altLang="zh-TW" sz="2000" b="1" i="0" u="sng" strike="noStrike" cap="none" normalizeH="0" baseline="0" smtClean="0">
                          <a:ln>
                            <a:noFill/>
                          </a:ln>
                          <a:solidFill>
                            <a:schemeClr val="tx1"/>
                          </a:solidFill>
                          <a:effectLst/>
                          <a:latin typeface="標楷體" panose="03000509000000000000" pitchFamily="65" charset="-120"/>
                          <a:ea typeface="新細明體, PMingLiU" charset="0"/>
                          <a:cs typeface="標楷體" panose="03000509000000000000" pitchFamily="65" charset="-120"/>
                        </a:rPr>
                        <a:t>4</a:t>
                      </a:r>
                      <a:endParaRPr kumimoji="0" lang="zh-TW" altLang="zh-TW" sz="2000" b="0" i="0" u="none" strike="noStrike" cap="none" normalizeH="0" baseline="0" smtClean="0">
                        <a:ln>
                          <a:noFill/>
                        </a:ln>
                        <a:solidFill>
                          <a:schemeClr val="tx1"/>
                        </a:solidFill>
                        <a:effectLst/>
                        <a:latin typeface="Times New Roman" panose="02020603050405020304" pitchFamily="18" charset="0"/>
                        <a:ea typeface="新細明體, PMingLiU" charset="0"/>
                        <a:cs typeface="標楷體" panose="03000509000000000000" pitchFamily="65" charset="-120"/>
                      </a:endParaRPr>
                    </a:p>
                  </a:txBody>
                  <a:tcPr marL="17780" marR="177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TW" altLang="en-US"/>
                    </a:p>
                  </a:txBody>
                  <a:tcPr/>
                </a:tc>
                <a:tc gridSpan="2">
                  <a:txBody>
                    <a:bodyPr/>
                    <a:lstStyle>
                      <a:lvl1pPr>
                        <a:spcBef>
                          <a:spcPct val="20000"/>
                        </a:spcBef>
                        <a:buClr>
                          <a:schemeClr val="accent1"/>
                        </a:buClr>
                        <a:buSzPct val="65000"/>
                        <a:buFont typeface="Wingdings" panose="05000000000000000000" pitchFamily="2" charset="2"/>
                        <a:defRPr kumimoji="1" sz="26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9pPr>
                    </a:lstStyle>
                    <a:p>
                      <a:pPr marL="0" marR="0" lvl="0" indent="0" algn="ctr" defTabSz="914400" rtl="0" eaLnBrk="1" fontAlgn="base" latinLnBrk="0" hangingPunct="1">
                        <a:lnSpc>
                          <a:spcPts val="1800"/>
                        </a:lnSpc>
                        <a:spcBef>
                          <a:spcPct val="0"/>
                        </a:spcBef>
                        <a:spcAft>
                          <a:spcPct val="0"/>
                        </a:spcAft>
                        <a:buClrTx/>
                        <a:buSzTx/>
                        <a:buFontTx/>
                        <a:buNone/>
                        <a:tabLst/>
                      </a:pPr>
                      <a:r>
                        <a:rPr kumimoji="0" lang="en-US" altLang="zh-TW" sz="2000" b="1" i="0" u="sng" strike="noStrike" cap="none" normalizeH="0" baseline="0" smtClean="0">
                          <a:ln>
                            <a:noFill/>
                          </a:ln>
                          <a:solidFill>
                            <a:schemeClr val="tx1"/>
                          </a:solidFill>
                          <a:effectLst/>
                          <a:latin typeface="標楷體" panose="03000509000000000000" pitchFamily="65" charset="-120"/>
                          <a:ea typeface="新細明體, PMingLiU" charset="0"/>
                          <a:cs typeface="標楷體" panose="03000509000000000000" pitchFamily="65" charset="-120"/>
                        </a:rPr>
                        <a:t>3</a:t>
                      </a:r>
                      <a:endParaRPr kumimoji="0" lang="zh-TW" altLang="zh-TW" sz="2000" b="0" i="0" u="none" strike="noStrike" cap="none" normalizeH="0" baseline="0" smtClean="0">
                        <a:ln>
                          <a:noFill/>
                        </a:ln>
                        <a:solidFill>
                          <a:schemeClr val="tx1"/>
                        </a:solidFill>
                        <a:effectLst/>
                        <a:latin typeface="Times New Roman" panose="02020603050405020304" pitchFamily="18" charset="0"/>
                        <a:ea typeface="新細明體, PMingLiU" charset="0"/>
                        <a:cs typeface="標楷體" panose="03000509000000000000" pitchFamily="65" charset="-120"/>
                      </a:endParaRPr>
                    </a:p>
                  </a:txBody>
                  <a:tcPr marL="17780" marR="177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TW" altLang="en-US"/>
                    </a:p>
                  </a:txBody>
                  <a:tcPr/>
                </a:tc>
                <a:tc gridSpan="2">
                  <a:txBody>
                    <a:bodyPr/>
                    <a:lstStyle>
                      <a:lvl1pPr>
                        <a:spcBef>
                          <a:spcPct val="20000"/>
                        </a:spcBef>
                        <a:buClr>
                          <a:schemeClr val="accent1"/>
                        </a:buClr>
                        <a:buSzPct val="65000"/>
                        <a:buFont typeface="Wingdings" panose="05000000000000000000" pitchFamily="2" charset="2"/>
                        <a:defRPr kumimoji="1" sz="26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9pPr>
                    </a:lstStyle>
                    <a:p>
                      <a:pPr marL="0" marR="0" lvl="0" indent="0" algn="ctr" defTabSz="914400" rtl="0" eaLnBrk="1" fontAlgn="base" latinLnBrk="0" hangingPunct="1">
                        <a:lnSpc>
                          <a:spcPts val="1800"/>
                        </a:lnSpc>
                        <a:spcBef>
                          <a:spcPct val="0"/>
                        </a:spcBef>
                        <a:spcAft>
                          <a:spcPct val="0"/>
                        </a:spcAft>
                        <a:buClrTx/>
                        <a:buSzTx/>
                        <a:buFontTx/>
                        <a:buNone/>
                        <a:tabLst/>
                      </a:pPr>
                      <a:r>
                        <a:rPr kumimoji="0" lang="en-US" altLang="zh-TW" sz="2000" b="1" i="0" u="sng" strike="noStrike" cap="none" normalizeH="0" baseline="0" smtClean="0">
                          <a:ln>
                            <a:noFill/>
                          </a:ln>
                          <a:solidFill>
                            <a:schemeClr val="tx1"/>
                          </a:solidFill>
                          <a:effectLst/>
                          <a:latin typeface="標楷體" panose="03000509000000000000" pitchFamily="65" charset="-120"/>
                          <a:ea typeface="新細明體, PMingLiU" charset="0"/>
                          <a:cs typeface="標楷體" panose="03000509000000000000" pitchFamily="65" charset="-120"/>
                        </a:rPr>
                        <a:t>2</a:t>
                      </a:r>
                      <a:endParaRPr kumimoji="0" lang="zh-TW" altLang="zh-TW" sz="2000" b="0" i="0" u="none" strike="noStrike" cap="none" normalizeH="0" baseline="0" smtClean="0">
                        <a:ln>
                          <a:noFill/>
                        </a:ln>
                        <a:solidFill>
                          <a:schemeClr val="tx1"/>
                        </a:solidFill>
                        <a:effectLst/>
                        <a:latin typeface="Times New Roman" panose="02020603050405020304" pitchFamily="18" charset="0"/>
                        <a:ea typeface="新細明體, PMingLiU" charset="0"/>
                        <a:cs typeface="標楷體" panose="03000509000000000000" pitchFamily="65" charset="-120"/>
                      </a:endParaRPr>
                    </a:p>
                  </a:txBody>
                  <a:tcPr marL="17780" marR="177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TW" altLang="en-US"/>
                    </a:p>
                  </a:txBody>
                  <a:tcPr/>
                </a:tc>
                <a:tc gridSpan="2">
                  <a:txBody>
                    <a:bodyPr/>
                    <a:lstStyle>
                      <a:lvl1pPr>
                        <a:spcBef>
                          <a:spcPct val="20000"/>
                        </a:spcBef>
                        <a:buClr>
                          <a:schemeClr val="accent1"/>
                        </a:buClr>
                        <a:buSzPct val="65000"/>
                        <a:buFont typeface="Wingdings" panose="05000000000000000000" pitchFamily="2" charset="2"/>
                        <a:defRPr kumimoji="1" sz="26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9pPr>
                    </a:lstStyle>
                    <a:p>
                      <a:pPr marL="0" marR="0" lvl="0" indent="0" algn="ctr" defTabSz="914400" rtl="0" eaLnBrk="1" fontAlgn="base" latinLnBrk="0" hangingPunct="1">
                        <a:lnSpc>
                          <a:spcPts val="1800"/>
                        </a:lnSpc>
                        <a:spcBef>
                          <a:spcPct val="0"/>
                        </a:spcBef>
                        <a:spcAft>
                          <a:spcPct val="0"/>
                        </a:spcAft>
                        <a:buClrTx/>
                        <a:buSzTx/>
                        <a:buFontTx/>
                        <a:buNone/>
                        <a:tabLst/>
                      </a:pPr>
                      <a:r>
                        <a:rPr kumimoji="0" lang="en-US" altLang="zh-TW" sz="2000" b="1" i="0" u="sng" strike="noStrike" cap="none" normalizeH="0" baseline="0" dirty="0" smtClean="0">
                          <a:ln>
                            <a:noFill/>
                          </a:ln>
                          <a:solidFill>
                            <a:srgbClr val="0000FF"/>
                          </a:solidFill>
                          <a:effectLst/>
                          <a:latin typeface="標楷體" panose="03000509000000000000" pitchFamily="65" charset="-120"/>
                          <a:ea typeface="新細明體, PMingLiU" charset="0"/>
                          <a:cs typeface="標楷體" panose="03000509000000000000" pitchFamily="65" charset="-120"/>
                        </a:rPr>
                        <a:t>1</a:t>
                      </a:r>
                      <a:endParaRPr kumimoji="0" lang="zh-TW" altLang="zh-TW" sz="2000" b="0" i="0" u="none" strike="noStrike" cap="none" normalizeH="0" baseline="0" dirty="0" smtClean="0">
                        <a:ln>
                          <a:noFill/>
                        </a:ln>
                        <a:solidFill>
                          <a:srgbClr val="0000FF"/>
                        </a:solidFill>
                        <a:effectLst/>
                        <a:latin typeface="Times New Roman" panose="02020603050405020304" pitchFamily="18" charset="0"/>
                        <a:ea typeface="新細明體, PMingLiU" charset="0"/>
                        <a:cs typeface="標楷體" panose="03000509000000000000" pitchFamily="65" charset="-120"/>
                      </a:endParaRPr>
                    </a:p>
                  </a:txBody>
                  <a:tcPr marL="17780" marR="177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hMerge="1">
                  <a:txBody>
                    <a:bodyPr/>
                    <a:lstStyle/>
                    <a:p>
                      <a:endParaRPr lang="zh-TW" altLang="en-US"/>
                    </a:p>
                  </a:txBody>
                  <a:tcPr/>
                </a:tc>
                <a:extLst>
                  <a:ext uri="{0D108BD9-81ED-4DB2-BD59-A6C34878D82A}">
                    <a16:rowId xmlns:a16="http://schemas.microsoft.com/office/drawing/2014/main" xmlns="" val="10013"/>
                  </a:ext>
                </a:extLst>
              </a:tr>
            </a:tbl>
          </a:graphicData>
        </a:graphic>
      </p:graphicFrame>
      <p:sp>
        <p:nvSpPr>
          <p:cNvPr id="4" name="投影片編號版面配置區 3"/>
          <p:cNvSpPr>
            <a:spLocks noGrp="1"/>
          </p:cNvSpPr>
          <p:nvPr>
            <p:ph type="sldNum" sz="quarter" idx="12"/>
          </p:nvPr>
        </p:nvSpPr>
        <p:spPr/>
        <p:txBody>
          <a:bodyPr/>
          <a:lstStyle/>
          <a:p>
            <a:fld id="{1118FB7C-3051-423D-B140-B22D31D849CF}" type="slidenum">
              <a:rPr lang="zh-TW" altLang="en-US" smtClean="0"/>
              <a:pPr/>
              <a:t>266</a:t>
            </a:fld>
            <a:endParaRPr lang="zh-TW" altLang="en-US"/>
          </a:p>
        </p:txBody>
      </p:sp>
    </p:spTree>
    <p:extLst>
      <p:ext uri="{BB962C8B-B14F-4D97-AF65-F5344CB8AC3E}">
        <p14:creationId xmlns:p14="http://schemas.microsoft.com/office/powerpoint/2010/main" val="2934269376"/>
      </p:ext>
    </p:extLst>
  </p:cSld>
  <p:clrMapOvr>
    <a:masterClrMapping/>
  </p:clrMapOvr>
  <p:timing>
    <p:tnLst>
      <p:par>
        <p:cTn id="1" dur="indefinite" restart="never" nodeType="tmRoot"/>
      </p:par>
    </p:tnLst>
  </p:timing>
</p:sld>
</file>

<file path=ppt/slides/slide2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ChangeArrowheads="1"/>
          </p:cNvSpPr>
          <p:nvPr>
            <p:ph type="title"/>
          </p:nvPr>
        </p:nvSpPr>
        <p:spPr>
          <a:xfrm>
            <a:off x="455613" y="188913"/>
            <a:ext cx="8424862" cy="796925"/>
          </a:xfrm>
          <a:solidFill>
            <a:srgbClr val="FFFF00"/>
          </a:solidFill>
        </p:spPr>
        <p:txBody>
          <a:bodyPr/>
          <a:lstStyle/>
          <a:p>
            <a:pPr algn="ctr">
              <a:defRPr/>
            </a:pPr>
            <a:r>
              <a:rPr lang="zh-TW" altLang="en-US" sz="4000" b="1" dirty="0" smtClean="0">
                <a:solidFill>
                  <a:srgbClr val="FF0000"/>
                </a:solidFill>
              </a:rPr>
              <a:t>議題</a:t>
            </a:r>
            <a:r>
              <a:rPr lang="en-US" altLang="zh-TW" sz="4000" b="1" dirty="0" smtClean="0">
                <a:solidFill>
                  <a:srgbClr val="FF0000"/>
                </a:solidFill>
              </a:rPr>
              <a:t>-</a:t>
            </a:r>
            <a:r>
              <a:rPr lang="zh-TW" altLang="en-US" sz="4000" b="1" dirty="0" smtClean="0">
                <a:solidFill>
                  <a:srgbClr val="FF0000"/>
                </a:solidFill>
              </a:rPr>
              <a:t>明顯差異類型</a:t>
            </a:r>
            <a:r>
              <a:rPr lang="en-US" altLang="zh-TW" sz="4000" b="1" dirty="0" smtClean="0">
                <a:solidFill>
                  <a:srgbClr val="FF0000"/>
                </a:solidFill>
                <a:latin typeface="+mj-ea"/>
              </a:rPr>
              <a:t>3(</a:t>
            </a:r>
            <a:r>
              <a:rPr lang="zh-TW" altLang="en-US" sz="4000" b="1" dirty="0" smtClean="0">
                <a:solidFill>
                  <a:srgbClr val="FF0000"/>
                </a:solidFill>
                <a:latin typeface="+mj-ea"/>
              </a:rPr>
              <a:t>評分法</a:t>
            </a:r>
            <a:r>
              <a:rPr lang="en-US" altLang="zh-TW" sz="4000" b="1" dirty="0" smtClean="0">
                <a:solidFill>
                  <a:srgbClr val="FF0000"/>
                </a:solidFill>
                <a:latin typeface="+mj-ea"/>
              </a:rPr>
              <a:t>)</a:t>
            </a:r>
            <a:endParaRPr lang="zh-TW" altLang="en-US" sz="4000" b="1" dirty="0" smtClean="0">
              <a:solidFill>
                <a:srgbClr val="FF0000"/>
              </a:solidFill>
              <a:latin typeface="+mj-ea"/>
            </a:endParaRPr>
          </a:p>
        </p:txBody>
      </p:sp>
      <p:sp>
        <p:nvSpPr>
          <p:cNvPr id="107523" name="Rectangle 3"/>
          <p:cNvSpPr>
            <a:spLocks noGrp="1" noChangeArrowheads="1"/>
          </p:cNvSpPr>
          <p:nvPr>
            <p:ph type="body" idx="1"/>
          </p:nvPr>
        </p:nvSpPr>
        <p:spPr>
          <a:xfrm>
            <a:off x="441325" y="1004888"/>
            <a:ext cx="8496300" cy="1128712"/>
          </a:xfrm>
        </p:spPr>
        <p:txBody>
          <a:bodyPr>
            <a:normAutofit lnSpcReduction="10000"/>
          </a:bodyPr>
          <a:lstStyle/>
          <a:p>
            <a:pPr>
              <a:defRPr/>
            </a:pPr>
            <a:r>
              <a:rPr lang="en-US" altLang="zh-TW" sz="2400" b="1" dirty="0" smtClean="0">
                <a:latin typeface="+mn-ea"/>
              </a:rPr>
              <a:t>3</a:t>
            </a:r>
            <a:r>
              <a:rPr lang="zh-TW" altLang="en-US" sz="2400" b="1" dirty="0" smtClean="0">
                <a:latin typeface="+mn-ea"/>
              </a:rPr>
              <a:t>、第</a:t>
            </a:r>
            <a:r>
              <a:rPr lang="en-US" altLang="zh-TW" sz="2400" b="1" dirty="0" smtClean="0">
                <a:latin typeface="+mn-ea"/>
              </a:rPr>
              <a:t>3</a:t>
            </a:r>
            <a:r>
              <a:rPr lang="zh-TW" altLang="en-US" sz="2400" b="1" dirty="0" smtClean="0">
                <a:latin typeface="+mn-ea"/>
              </a:rPr>
              <a:t>類型：同一廠商之評選分數，</a:t>
            </a:r>
            <a:r>
              <a:rPr lang="zh-TW" altLang="en-US" sz="2400" b="1" dirty="0" smtClean="0">
                <a:solidFill>
                  <a:srgbClr val="0000FF"/>
                </a:solidFill>
                <a:latin typeface="+mn-ea"/>
              </a:rPr>
              <a:t>有委員評定為高分，亦有委員評定為不及格分數</a:t>
            </a:r>
            <a:r>
              <a:rPr lang="zh-TW" altLang="en-US" sz="2400" b="1" dirty="0" smtClean="0">
                <a:latin typeface="+mn-ea"/>
              </a:rPr>
              <a:t>，如表（及格分數為</a:t>
            </a:r>
            <a:r>
              <a:rPr lang="en-US" altLang="zh-TW" sz="2400" b="1" dirty="0" smtClean="0">
                <a:latin typeface="+mn-ea"/>
              </a:rPr>
              <a:t>70</a:t>
            </a:r>
            <a:r>
              <a:rPr lang="zh-TW" altLang="en-US" sz="2400" b="1" dirty="0" smtClean="0">
                <a:latin typeface="+mn-ea"/>
              </a:rPr>
              <a:t>分）。</a:t>
            </a:r>
            <a:r>
              <a:rPr lang="en-US" altLang="zh-TW" sz="2400" b="1" dirty="0" smtClean="0">
                <a:latin typeface="+mn-ea"/>
              </a:rPr>
              <a:t>(</a:t>
            </a:r>
            <a:r>
              <a:rPr lang="zh-TW" altLang="en-US" sz="2400" b="1" dirty="0" smtClean="0">
                <a:latin typeface="+mn-ea"/>
              </a:rPr>
              <a:t>最有利標作業手冊肆五</a:t>
            </a:r>
            <a:r>
              <a:rPr lang="en-US" altLang="zh-TW" sz="2400" b="1" dirty="0" smtClean="0">
                <a:latin typeface="+mn-ea"/>
              </a:rPr>
              <a:t>(</a:t>
            </a:r>
            <a:r>
              <a:rPr lang="zh-TW" altLang="en-US" sz="2400" b="1" dirty="0" smtClean="0">
                <a:latin typeface="+mn-ea"/>
              </a:rPr>
              <a:t>十三</a:t>
            </a:r>
            <a:r>
              <a:rPr lang="en-US" altLang="zh-TW" sz="2400" b="1" dirty="0" smtClean="0">
                <a:latin typeface="+mn-ea"/>
              </a:rPr>
              <a:t>) 3)</a:t>
            </a:r>
            <a:endParaRPr lang="zh-TW" altLang="zh-TW" sz="2400" b="1" dirty="0" smtClean="0">
              <a:latin typeface="+mn-ea"/>
            </a:endParaRPr>
          </a:p>
          <a:p>
            <a:pPr>
              <a:defRPr/>
            </a:pPr>
            <a:endParaRPr lang="zh-TW" altLang="zh-TW" sz="2400" b="1" dirty="0" smtClean="0"/>
          </a:p>
        </p:txBody>
      </p:sp>
      <p:graphicFrame>
        <p:nvGraphicFramePr>
          <p:cNvPr id="3" name="表格 2"/>
          <p:cNvGraphicFramePr>
            <a:graphicFrameLocks noGrp="1"/>
          </p:cNvGraphicFramePr>
          <p:nvPr/>
        </p:nvGraphicFramePr>
        <p:xfrm>
          <a:off x="309563" y="2133600"/>
          <a:ext cx="8570912" cy="4464052"/>
        </p:xfrm>
        <a:graphic>
          <a:graphicData uri="http://schemas.openxmlformats.org/drawingml/2006/table">
            <a:tbl>
              <a:tblPr/>
              <a:tblGrid>
                <a:gridCol w="1482725">
                  <a:extLst>
                    <a:ext uri="{9D8B030D-6E8A-4147-A177-3AD203B41FA5}">
                      <a16:colId xmlns:a16="http://schemas.microsoft.com/office/drawing/2014/main" xmlns="" val="20000"/>
                    </a:ext>
                  </a:extLst>
                </a:gridCol>
                <a:gridCol w="1152525">
                  <a:extLst>
                    <a:ext uri="{9D8B030D-6E8A-4147-A177-3AD203B41FA5}">
                      <a16:colId xmlns:a16="http://schemas.microsoft.com/office/drawing/2014/main" xmlns="" val="20001"/>
                    </a:ext>
                  </a:extLst>
                </a:gridCol>
                <a:gridCol w="1316037">
                  <a:extLst>
                    <a:ext uri="{9D8B030D-6E8A-4147-A177-3AD203B41FA5}">
                      <a16:colId xmlns:a16="http://schemas.microsoft.com/office/drawing/2014/main" xmlns="" val="20002"/>
                    </a:ext>
                  </a:extLst>
                </a:gridCol>
                <a:gridCol w="1317625">
                  <a:extLst>
                    <a:ext uri="{9D8B030D-6E8A-4147-A177-3AD203B41FA5}">
                      <a16:colId xmlns:a16="http://schemas.microsoft.com/office/drawing/2014/main" xmlns="" val="20003"/>
                    </a:ext>
                  </a:extLst>
                </a:gridCol>
                <a:gridCol w="1152525">
                  <a:extLst>
                    <a:ext uri="{9D8B030D-6E8A-4147-A177-3AD203B41FA5}">
                      <a16:colId xmlns:a16="http://schemas.microsoft.com/office/drawing/2014/main" xmlns="" val="20004"/>
                    </a:ext>
                  </a:extLst>
                </a:gridCol>
                <a:gridCol w="1152525">
                  <a:extLst>
                    <a:ext uri="{9D8B030D-6E8A-4147-A177-3AD203B41FA5}">
                      <a16:colId xmlns:a16="http://schemas.microsoft.com/office/drawing/2014/main" xmlns="" val="20005"/>
                    </a:ext>
                  </a:extLst>
                </a:gridCol>
                <a:gridCol w="996950">
                  <a:extLst>
                    <a:ext uri="{9D8B030D-6E8A-4147-A177-3AD203B41FA5}">
                      <a16:colId xmlns:a16="http://schemas.microsoft.com/office/drawing/2014/main" xmlns="" val="20006"/>
                    </a:ext>
                  </a:extLst>
                </a:gridCol>
              </a:tblGrid>
              <a:tr h="384175">
                <a:tc>
                  <a:txBody>
                    <a:bodyPr/>
                    <a:lstStyle>
                      <a:lvl1pPr>
                        <a:spcBef>
                          <a:spcPct val="20000"/>
                        </a:spcBef>
                        <a:buClr>
                          <a:schemeClr val="accent1"/>
                        </a:buClr>
                        <a:buSzPct val="65000"/>
                        <a:buFont typeface="Wingdings" panose="05000000000000000000" pitchFamily="2" charset="2"/>
                        <a:defRPr kumimoji="1" sz="26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9pPr>
                    </a:lstStyle>
                    <a:p>
                      <a:pPr marL="0" marR="0" lvl="0" indent="0" algn="ctr" defTabSz="914400" rtl="0" eaLnBrk="1" fontAlgn="base" latinLnBrk="0" hangingPunct="1">
                        <a:lnSpc>
                          <a:spcPts val="1800"/>
                        </a:lnSpc>
                        <a:spcBef>
                          <a:spcPct val="0"/>
                        </a:spcBef>
                        <a:spcAft>
                          <a:spcPct val="0"/>
                        </a:spcAft>
                        <a:buClrTx/>
                        <a:buSzTx/>
                        <a:buFontTx/>
                        <a:buNone/>
                        <a:tabLst/>
                      </a:pPr>
                      <a:r>
                        <a:rPr kumimoji="0" lang="zh-TW" sz="2000" b="1" i="0" u="sng" strike="noStrike" cap="none" normalizeH="0" baseline="0" dirty="0" smtClean="0">
                          <a:ln>
                            <a:noFill/>
                          </a:ln>
                          <a:solidFill>
                            <a:schemeClr val="tx1"/>
                          </a:solidFill>
                          <a:effectLst/>
                          <a:latin typeface="Times New Roman" panose="02020603050405020304" pitchFamily="18" charset="0"/>
                          <a:ea typeface="標楷體" panose="03000509000000000000" pitchFamily="65" charset="-120"/>
                        </a:rPr>
                        <a:t>廠商編號</a:t>
                      </a:r>
                      <a:endParaRPr kumimoji="0" lang="zh-TW" sz="2000" b="0" i="0" u="none" strike="noStrike" cap="none" normalizeH="0" baseline="0" dirty="0" smtClean="0">
                        <a:ln>
                          <a:noFill/>
                        </a:ln>
                        <a:solidFill>
                          <a:schemeClr val="tx1"/>
                        </a:solidFill>
                        <a:effectLst/>
                        <a:latin typeface="Times New Roman" panose="02020603050405020304" pitchFamily="18" charset="0"/>
                        <a:ea typeface="標楷體" panose="03000509000000000000" pitchFamily="65" charset="-120"/>
                      </a:endParaRPr>
                    </a:p>
                  </a:txBody>
                  <a:tcPr marL="17780" marR="177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lvl1pPr>
                        <a:spcBef>
                          <a:spcPct val="20000"/>
                        </a:spcBef>
                        <a:buClr>
                          <a:schemeClr val="accent1"/>
                        </a:buClr>
                        <a:buSzPct val="65000"/>
                        <a:buFont typeface="Wingdings" panose="05000000000000000000" pitchFamily="2" charset="2"/>
                        <a:defRPr kumimoji="1" sz="26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9pPr>
                    </a:lstStyle>
                    <a:p>
                      <a:pPr marL="0" marR="0" lvl="0" indent="0" algn="ctr" defTabSz="914400" rtl="0" eaLnBrk="1" fontAlgn="base" latinLnBrk="0" hangingPunct="1">
                        <a:lnSpc>
                          <a:spcPts val="1800"/>
                        </a:lnSpc>
                        <a:spcBef>
                          <a:spcPct val="0"/>
                        </a:spcBef>
                        <a:spcAft>
                          <a:spcPct val="0"/>
                        </a:spcAft>
                        <a:buClrTx/>
                        <a:buSzTx/>
                        <a:buFontTx/>
                        <a:buNone/>
                        <a:tabLst/>
                      </a:pPr>
                      <a:r>
                        <a:rPr kumimoji="0" lang="zh-TW" sz="2000" b="1" i="0" u="sng" strike="noStrike" cap="none" normalizeH="0" baseline="0" smtClean="0">
                          <a:ln>
                            <a:noFill/>
                          </a:ln>
                          <a:solidFill>
                            <a:schemeClr val="tx1"/>
                          </a:solidFill>
                          <a:effectLst/>
                          <a:latin typeface="Times New Roman" panose="02020603050405020304" pitchFamily="18" charset="0"/>
                          <a:ea typeface="標楷體" panose="03000509000000000000" pitchFamily="65" charset="-120"/>
                        </a:rPr>
                        <a:t>甲</a:t>
                      </a:r>
                      <a:endParaRPr kumimoji="0" lang="zh-TW" sz="2000" b="0" i="0" u="none" strike="noStrike" cap="none" normalizeH="0" baseline="0" smtClean="0">
                        <a:ln>
                          <a:noFill/>
                        </a:ln>
                        <a:solidFill>
                          <a:schemeClr val="tx1"/>
                        </a:solidFill>
                        <a:effectLst/>
                        <a:latin typeface="Times New Roman" panose="02020603050405020304" pitchFamily="18" charset="0"/>
                        <a:ea typeface="標楷體" panose="03000509000000000000" pitchFamily="65" charset="-120"/>
                      </a:endParaRPr>
                    </a:p>
                  </a:txBody>
                  <a:tcPr marL="17780" marR="177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TW" altLang="en-US"/>
                    </a:p>
                  </a:txBody>
                  <a:tcPr/>
                </a:tc>
                <a:tc gridSpan="2">
                  <a:txBody>
                    <a:bodyPr/>
                    <a:lstStyle>
                      <a:lvl1pPr>
                        <a:spcBef>
                          <a:spcPct val="20000"/>
                        </a:spcBef>
                        <a:buClr>
                          <a:schemeClr val="accent1"/>
                        </a:buClr>
                        <a:buSzPct val="65000"/>
                        <a:buFont typeface="Wingdings" panose="05000000000000000000" pitchFamily="2" charset="2"/>
                        <a:defRPr kumimoji="1" sz="26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9pPr>
                    </a:lstStyle>
                    <a:p>
                      <a:pPr marL="0" marR="0" lvl="0" indent="0" algn="ctr" defTabSz="914400" rtl="0" eaLnBrk="1" fontAlgn="base" latinLnBrk="0" hangingPunct="1">
                        <a:lnSpc>
                          <a:spcPts val="1800"/>
                        </a:lnSpc>
                        <a:spcBef>
                          <a:spcPct val="0"/>
                        </a:spcBef>
                        <a:spcAft>
                          <a:spcPct val="0"/>
                        </a:spcAft>
                        <a:buClrTx/>
                        <a:buSzTx/>
                        <a:buFontTx/>
                        <a:buNone/>
                        <a:tabLst/>
                      </a:pPr>
                      <a:r>
                        <a:rPr kumimoji="0" lang="zh-TW" sz="2000" b="1" i="0" u="sng" strike="noStrike" cap="none" normalizeH="0" baseline="0" smtClean="0">
                          <a:ln>
                            <a:noFill/>
                          </a:ln>
                          <a:solidFill>
                            <a:schemeClr val="tx1"/>
                          </a:solidFill>
                          <a:effectLst/>
                          <a:latin typeface="Times New Roman" panose="02020603050405020304" pitchFamily="18" charset="0"/>
                          <a:ea typeface="標楷體" panose="03000509000000000000" pitchFamily="65" charset="-120"/>
                        </a:rPr>
                        <a:t>乙</a:t>
                      </a:r>
                      <a:endParaRPr kumimoji="0" lang="zh-TW" sz="2000" b="0" i="0" u="none" strike="noStrike" cap="none" normalizeH="0" baseline="0" smtClean="0">
                        <a:ln>
                          <a:noFill/>
                        </a:ln>
                        <a:solidFill>
                          <a:schemeClr val="tx1"/>
                        </a:solidFill>
                        <a:effectLst/>
                        <a:latin typeface="Times New Roman" panose="02020603050405020304" pitchFamily="18" charset="0"/>
                        <a:ea typeface="標楷體" panose="03000509000000000000" pitchFamily="65" charset="-120"/>
                      </a:endParaRPr>
                    </a:p>
                  </a:txBody>
                  <a:tcPr marL="17780" marR="177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TW" altLang="en-US"/>
                    </a:p>
                  </a:txBody>
                  <a:tcPr/>
                </a:tc>
                <a:tc gridSpan="2">
                  <a:txBody>
                    <a:bodyPr/>
                    <a:lstStyle>
                      <a:lvl1pPr>
                        <a:spcBef>
                          <a:spcPct val="20000"/>
                        </a:spcBef>
                        <a:buClr>
                          <a:schemeClr val="accent1"/>
                        </a:buClr>
                        <a:buSzPct val="65000"/>
                        <a:buFont typeface="Wingdings" panose="05000000000000000000" pitchFamily="2" charset="2"/>
                        <a:defRPr kumimoji="1" sz="26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9pPr>
                    </a:lstStyle>
                    <a:p>
                      <a:pPr marL="0" marR="0" lvl="0" indent="0" algn="ctr" defTabSz="914400" rtl="0" eaLnBrk="1" fontAlgn="base" latinLnBrk="0" hangingPunct="1">
                        <a:lnSpc>
                          <a:spcPts val="1800"/>
                        </a:lnSpc>
                        <a:spcBef>
                          <a:spcPct val="0"/>
                        </a:spcBef>
                        <a:spcAft>
                          <a:spcPct val="0"/>
                        </a:spcAft>
                        <a:buClrTx/>
                        <a:buSzTx/>
                        <a:buFontTx/>
                        <a:buNone/>
                        <a:tabLst/>
                      </a:pPr>
                      <a:r>
                        <a:rPr kumimoji="0" lang="zh-TW" sz="2000" b="1" i="0" u="sng" strike="noStrike" cap="none" normalizeH="0" baseline="0" smtClean="0">
                          <a:ln>
                            <a:noFill/>
                          </a:ln>
                          <a:solidFill>
                            <a:schemeClr val="tx1"/>
                          </a:solidFill>
                          <a:effectLst/>
                          <a:latin typeface="Times New Roman" panose="02020603050405020304" pitchFamily="18" charset="0"/>
                          <a:ea typeface="標楷體" panose="03000509000000000000" pitchFamily="65" charset="-120"/>
                        </a:rPr>
                        <a:t>丙</a:t>
                      </a:r>
                      <a:endParaRPr kumimoji="0" lang="zh-TW" sz="2000" b="0" i="0" u="none" strike="noStrike" cap="none" normalizeH="0" baseline="0" smtClean="0">
                        <a:ln>
                          <a:noFill/>
                        </a:ln>
                        <a:solidFill>
                          <a:schemeClr val="tx1"/>
                        </a:solidFill>
                        <a:effectLst/>
                        <a:latin typeface="Times New Roman" panose="02020603050405020304" pitchFamily="18" charset="0"/>
                        <a:ea typeface="標楷體" panose="03000509000000000000" pitchFamily="65" charset="-120"/>
                      </a:endParaRPr>
                    </a:p>
                  </a:txBody>
                  <a:tcPr marL="17780" marR="177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TW" altLang="en-US"/>
                    </a:p>
                  </a:txBody>
                  <a:tcPr/>
                </a:tc>
                <a:extLst>
                  <a:ext uri="{0D108BD9-81ED-4DB2-BD59-A6C34878D82A}">
                    <a16:rowId xmlns:a16="http://schemas.microsoft.com/office/drawing/2014/main" xmlns="" val="10000"/>
                  </a:ext>
                </a:extLst>
              </a:tr>
              <a:tr h="336550">
                <a:tc rowSpan="2">
                  <a:txBody>
                    <a:bodyPr/>
                    <a:lstStyle>
                      <a:lvl1pPr>
                        <a:spcBef>
                          <a:spcPct val="20000"/>
                        </a:spcBef>
                        <a:buClr>
                          <a:schemeClr val="accent1"/>
                        </a:buClr>
                        <a:buSzPct val="65000"/>
                        <a:buFont typeface="Wingdings" panose="05000000000000000000" pitchFamily="2" charset="2"/>
                        <a:defRPr kumimoji="1" sz="26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9pPr>
                    </a:lstStyle>
                    <a:p>
                      <a:pPr marL="0" marR="0" lvl="0" indent="0" algn="r" defTabSz="914400" rtl="0" eaLnBrk="1" fontAlgn="base" latinLnBrk="0" hangingPunct="1">
                        <a:lnSpc>
                          <a:spcPts val="1800"/>
                        </a:lnSpc>
                        <a:spcBef>
                          <a:spcPct val="0"/>
                        </a:spcBef>
                        <a:spcAft>
                          <a:spcPct val="0"/>
                        </a:spcAft>
                        <a:buClrTx/>
                        <a:buSzTx/>
                        <a:buFontTx/>
                        <a:buNone/>
                        <a:tabLst/>
                      </a:pPr>
                      <a:r>
                        <a:rPr kumimoji="0" lang="zh-TW" sz="2000" b="1" i="0" u="sng" strike="noStrike" cap="none" normalizeH="0" baseline="0" smtClean="0">
                          <a:ln>
                            <a:noFill/>
                          </a:ln>
                          <a:solidFill>
                            <a:schemeClr val="tx1"/>
                          </a:solidFill>
                          <a:effectLst/>
                          <a:latin typeface="Times New Roman" panose="02020603050405020304" pitchFamily="18" charset="0"/>
                          <a:ea typeface="標楷體" panose="03000509000000000000" pitchFamily="65" charset="-120"/>
                        </a:rPr>
                        <a:t>廠商名稱</a:t>
                      </a:r>
                      <a:endParaRPr kumimoji="0" lang="zh-TW" sz="2000" b="0" i="0" u="none" strike="noStrike" cap="none" normalizeH="0" baseline="0" smtClean="0">
                        <a:ln>
                          <a:noFill/>
                        </a:ln>
                        <a:solidFill>
                          <a:schemeClr val="tx1"/>
                        </a:solidFill>
                        <a:effectLst/>
                        <a:latin typeface="Times New Roman" panose="02020603050405020304" pitchFamily="18" charset="0"/>
                        <a:ea typeface="標楷體" panose="03000509000000000000" pitchFamily="65" charset="-120"/>
                      </a:endParaRPr>
                    </a:p>
                    <a:p>
                      <a:pPr marL="0" marR="0" lvl="0" indent="0" algn="l" defTabSz="914400" rtl="0" eaLnBrk="1" fontAlgn="base" latinLnBrk="0" hangingPunct="1">
                        <a:lnSpc>
                          <a:spcPts val="1800"/>
                        </a:lnSpc>
                        <a:spcBef>
                          <a:spcPct val="0"/>
                        </a:spcBef>
                        <a:spcAft>
                          <a:spcPct val="0"/>
                        </a:spcAft>
                        <a:buClrTx/>
                        <a:buSzTx/>
                        <a:buFontTx/>
                        <a:buNone/>
                        <a:tabLst/>
                      </a:pPr>
                      <a:endParaRPr kumimoji="0" lang="en-US" altLang="zh-TW" sz="2000" b="1" i="0" u="sng" strike="noStrike" cap="none" normalizeH="0" baseline="0" smtClean="0">
                        <a:ln>
                          <a:noFill/>
                        </a:ln>
                        <a:solidFill>
                          <a:schemeClr val="tx1"/>
                        </a:solidFill>
                        <a:effectLst/>
                        <a:latin typeface="Times New Roman" panose="02020603050405020304" pitchFamily="18" charset="0"/>
                        <a:ea typeface="標楷體" panose="03000509000000000000" pitchFamily="65" charset="-120"/>
                      </a:endParaRPr>
                    </a:p>
                    <a:p>
                      <a:pPr marL="0" marR="0" lvl="0" indent="0" algn="l" defTabSz="914400" rtl="0" eaLnBrk="1" fontAlgn="base" latinLnBrk="0" hangingPunct="1">
                        <a:lnSpc>
                          <a:spcPts val="1800"/>
                        </a:lnSpc>
                        <a:spcBef>
                          <a:spcPct val="0"/>
                        </a:spcBef>
                        <a:spcAft>
                          <a:spcPct val="0"/>
                        </a:spcAft>
                        <a:buClrTx/>
                        <a:buSzTx/>
                        <a:buFontTx/>
                        <a:buNone/>
                        <a:tabLst/>
                      </a:pPr>
                      <a:r>
                        <a:rPr kumimoji="0" lang="zh-TW" sz="2000" b="1" i="0" u="sng" strike="noStrike" cap="none" normalizeH="0" baseline="0" smtClean="0">
                          <a:ln>
                            <a:noFill/>
                          </a:ln>
                          <a:solidFill>
                            <a:schemeClr val="tx1"/>
                          </a:solidFill>
                          <a:effectLst/>
                          <a:latin typeface="Times New Roman" panose="02020603050405020304" pitchFamily="18" charset="0"/>
                          <a:ea typeface="標楷體" panose="03000509000000000000" pitchFamily="65" charset="-120"/>
                        </a:rPr>
                        <a:t>評選委員</a:t>
                      </a:r>
                      <a:endParaRPr kumimoji="0" lang="zh-TW" sz="2000" b="0" i="0" u="none" strike="noStrike" cap="none" normalizeH="0" baseline="0" smtClean="0">
                        <a:ln>
                          <a:noFill/>
                        </a:ln>
                        <a:solidFill>
                          <a:schemeClr val="tx1"/>
                        </a:solidFill>
                        <a:effectLst/>
                        <a:latin typeface="Times New Roman" panose="02020603050405020304" pitchFamily="18" charset="0"/>
                        <a:ea typeface="標楷體" panose="03000509000000000000" pitchFamily="65" charset="-120"/>
                      </a:endParaRPr>
                    </a:p>
                  </a:txBody>
                  <a:tcPr marL="17780" marR="177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lvl1pPr>
                        <a:spcBef>
                          <a:spcPct val="20000"/>
                        </a:spcBef>
                        <a:buClr>
                          <a:schemeClr val="accent1"/>
                        </a:buClr>
                        <a:buSzPct val="65000"/>
                        <a:buFont typeface="Wingdings" panose="05000000000000000000" pitchFamily="2" charset="2"/>
                        <a:defRPr kumimoji="1" sz="26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9pPr>
                    </a:lstStyle>
                    <a:p>
                      <a:pPr marL="0" marR="0" lvl="0" indent="0" algn="ctr" defTabSz="914400" rtl="0" eaLnBrk="1" fontAlgn="base" latinLnBrk="0" hangingPunct="1">
                        <a:lnSpc>
                          <a:spcPts val="1800"/>
                        </a:lnSpc>
                        <a:spcBef>
                          <a:spcPct val="0"/>
                        </a:spcBef>
                        <a:spcAft>
                          <a:spcPct val="0"/>
                        </a:spcAft>
                        <a:buClrTx/>
                        <a:buSzTx/>
                        <a:buFontTx/>
                        <a:buNone/>
                        <a:tabLst/>
                      </a:pPr>
                      <a:r>
                        <a:rPr kumimoji="0" lang="en-US" altLang="zh-TW" sz="2000" b="1" i="0" u="sng" strike="noStrike" cap="none" normalizeH="0" baseline="0" smtClean="0">
                          <a:ln>
                            <a:noFill/>
                          </a:ln>
                          <a:solidFill>
                            <a:schemeClr val="tx1"/>
                          </a:solidFill>
                          <a:effectLst/>
                          <a:latin typeface="標楷體" panose="03000509000000000000" pitchFamily="65" charset="-120"/>
                          <a:ea typeface="細明體, MingLiU"/>
                          <a:cs typeface="標楷體" panose="03000509000000000000" pitchFamily="65" charset="-120"/>
                        </a:rPr>
                        <a:t>○○</a:t>
                      </a:r>
                      <a:r>
                        <a:rPr kumimoji="0" lang="zh-TW" sz="2000" b="1" i="0" u="sng" strike="noStrike" cap="none" normalizeH="0" baseline="0" smtClean="0">
                          <a:ln>
                            <a:noFill/>
                          </a:ln>
                          <a:solidFill>
                            <a:schemeClr val="tx1"/>
                          </a:solidFill>
                          <a:effectLst/>
                          <a:latin typeface="細明體, MingLiU"/>
                          <a:ea typeface="細明體, MingLiU"/>
                          <a:cs typeface="標楷體" panose="03000509000000000000" pitchFamily="65" charset="-120"/>
                        </a:rPr>
                        <a:t>公司</a:t>
                      </a:r>
                      <a:endParaRPr kumimoji="0" lang="zh-TW" sz="2000" b="0" i="0" u="none" strike="noStrike" cap="none" normalizeH="0" baseline="0" smtClean="0">
                        <a:ln>
                          <a:noFill/>
                        </a:ln>
                        <a:solidFill>
                          <a:schemeClr val="tx1"/>
                        </a:solidFill>
                        <a:effectLst/>
                        <a:latin typeface="細明體, MingLiU"/>
                        <a:ea typeface="細明體, MingLiU"/>
                        <a:cs typeface="Courier New" panose="02070309020205020404" pitchFamily="49" charset="0"/>
                      </a:endParaRPr>
                    </a:p>
                  </a:txBody>
                  <a:tcPr marL="17780" marR="177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TW" altLang="en-US"/>
                    </a:p>
                  </a:txBody>
                  <a:tcPr/>
                </a:tc>
                <a:tc gridSpan="2">
                  <a:txBody>
                    <a:bodyPr/>
                    <a:lstStyle>
                      <a:lvl1pPr>
                        <a:spcBef>
                          <a:spcPct val="20000"/>
                        </a:spcBef>
                        <a:buClr>
                          <a:schemeClr val="accent1"/>
                        </a:buClr>
                        <a:buSzPct val="65000"/>
                        <a:buFont typeface="Wingdings" panose="05000000000000000000" pitchFamily="2" charset="2"/>
                        <a:defRPr kumimoji="1" sz="26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9pPr>
                    </a:lstStyle>
                    <a:p>
                      <a:pPr marL="0" marR="0" lvl="0" indent="0" algn="ctr" defTabSz="914400" rtl="0" eaLnBrk="1" fontAlgn="base" latinLnBrk="0" hangingPunct="1">
                        <a:lnSpc>
                          <a:spcPts val="1800"/>
                        </a:lnSpc>
                        <a:spcBef>
                          <a:spcPct val="0"/>
                        </a:spcBef>
                        <a:spcAft>
                          <a:spcPct val="0"/>
                        </a:spcAft>
                        <a:buClrTx/>
                        <a:buSzTx/>
                        <a:buFontTx/>
                        <a:buNone/>
                        <a:tabLst/>
                      </a:pPr>
                      <a:r>
                        <a:rPr kumimoji="0" lang="en-US" altLang="zh-TW" sz="2000" b="1" i="0" u="sng" strike="noStrike" cap="none" normalizeH="0" baseline="0" smtClean="0">
                          <a:ln>
                            <a:noFill/>
                          </a:ln>
                          <a:solidFill>
                            <a:schemeClr val="tx1"/>
                          </a:solidFill>
                          <a:effectLst/>
                          <a:latin typeface="標楷體" panose="03000509000000000000" pitchFamily="65" charset="-120"/>
                          <a:ea typeface="新細明體, PMingLiU" charset="0"/>
                          <a:cs typeface="標楷體" panose="03000509000000000000" pitchFamily="65" charset="-120"/>
                        </a:rPr>
                        <a:t>○○</a:t>
                      </a:r>
                      <a:r>
                        <a:rPr kumimoji="0" lang="zh-TW" sz="2000" b="1" i="0" u="sng" strike="noStrike" cap="none" normalizeH="0" baseline="0" smtClean="0">
                          <a:ln>
                            <a:noFill/>
                          </a:ln>
                          <a:solidFill>
                            <a:schemeClr val="tx1"/>
                          </a:solidFill>
                          <a:effectLst/>
                          <a:latin typeface="Times New Roman" panose="02020603050405020304" pitchFamily="18" charset="0"/>
                          <a:ea typeface="新細明體, PMingLiU" charset="0"/>
                          <a:cs typeface="標楷體" panose="03000509000000000000" pitchFamily="65" charset="-120"/>
                        </a:rPr>
                        <a:t>公司</a:t>
                      </a:r>
                      <a:endParaRPr kumimoji="0" lang="zh-TW" sz="2000" b="0" i="0" u="none" strike="noStrike" cap="none" normalizeH="0" baseline="0" smtClean="0">
                        <a:ln>
                          <a:noFill/>
                        </a:ln>
                        <a:solidFill>
                          <a:schemeClr val="tx1"/>
                        </a:solidFill>
                        <a:effectLst/>
                        <a:latin typeface="Times New Roman" panose="02020603050405020304" pitchFamily="18" charset="0"/>
                        <a:ea typeface="新細明體, PMingLiU" charset="0"/>
                        <a:cs typeface="標楷體" panose="03000509000000000000" pitchFamily="65" charset="-120"/>
                      </a:endParaRPr>
                    </a:p>
                  </a:txBody>
                  <a:tcPr marL="17780" marR="177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TW" altLang="en-US"/>
                    </a:p>
                  </a:txBody>
                  <a:tcPr/>
                </a:tc>
                <a:tc gridSpan="2">
                  <a:txBody>
                    <a:bodyPr/>
                    <a:lstStyle>
                      <a:lvl1pPr>
                        <a:spcBef>
                          <a:spcPct val="20000"/>
                        </a:spcBef>
                        <a:buClr>
                          <a:schemeClr val="accent1"/>
                        </a:buClr>
                        <a:buSzPct val="65000"/>
                        <a:buFont typeface="Wingdings" panose="05000000000000000000" pitchFamily="2" charset="2"/>
                        <a:defRPr kumimoji="1" sz="26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9pPr>
                    </a:lstStyle>
                    <a:p>
                      <a:pPr marL="0" marR="0" lvl="0" indent="0" algn="ctr" defTabSz="914400" rtl="0" eaLnBrk="1" fontAlgn="base" latinLnBrk="0" hangingPunct="1">
                        <a:lnSpc>
                          <a:spcPts val="1800"/>
                        </a:lnSpc>
                        <a:spcBef>
                          <a:spcPct val="0"/>
                        </a:spcBef>
                        <a:spcAft>
                          <a:spcPct val="0"/>
                        </a:spcAft>
                        <a:buClrTx/>
                        <a:buSzTx/>
                        <a:buFontTx/>
                        <a:buNone/>
                        <a:tabLst/>
                      </a:pPr>
                      <a:r>
                        <a:rPr kumimoji="0" lang="en-US" altLang="zh-TW" sz="2000" b="1" i="0" u="sng" strike="noStrike" cap="none" normalizeH="0" baseline="0" smtClean="0">
                          <a:ln>
                            <a:noFill/>
                          </a:ln>
                          <a:solidFill>
                            <a:schemeClr val="tx1"/>
                          </a:solidFill>
                          <a:effectLst/>
                          <a:latin typeface="標楷體" panose="03000509000000000000" pitchFamily="65" charset="-120"/>
                          <a:ea typeface="新細明體, PMingLiU" charset="0"/>
                          <a:cs typeface="標楷體" panose="03000509000000000000" pitchFamily="65" charset="-120"/>
                        </a:rPr>
                        <a:t>○○</a:t>
                      </a:r>
                      <a:r>
                        <a:rPr kumimoji="0" lang="zh-TW" sz="2000" b="1" i="0" u="sng" strike="noStrike" cap="none" normalizeH="0" baseline="0" smtClean="0">
                          <a:ln>
                            <a:noFill/>
                          </a:ln>
                          <a:solidFill>
                            <a:schemeClr val="tx1"/>
                          </a:solidFill>
                          <a:effectLst/>
                          <a:latin typeface="Times New Roman" panose="02020603050405020304" pitchFamily="18" charset="0"/>
                          <a:ea typeface="新細明體, PMingLiU" charset="0"/>
                          <a:cs typeface="標楷體" panose="03000509000000000000" pitchFamily="65" charset="-120"/>
                        </a:rPr>
                        <a:t>公司</a:t>
                      </a:r>
                      <a:endParaRPr kumimoji="0" lang="zh-TW" sz="2000" b="0" i="0" u="none" strike="noStrike" cap="none" normalizeH="0" baseline="0" smtClean="0">
                        <a:ln>
                          <a:noFill/>
                        </a:ln>
                        <a:solidFill>
                          <a:schemeClr val="tx1"/>
                        </a:solidFill>
                        <a:effectLst/>
                        <a:latin typeface="Times New Roman" panose="02020603050405020304" pitchFamily="18" charset="0"/>
                        <a:ea typeface="新細明體, PMingLiU" charset="0"/>
                        <a:cs typeface="標楷體" panose="03000509000000000000" pitchFamily="65" charset="-120"/>
                      </a:endParaRPr>
                    </a:p>
                  </a:txBody>
                  <a:tcPr marL="17780" marR="177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TW" altLang="en-US"/>
                    </a:p>
                  </a:txBody>
                  <a:tcPr/>
                </a:tc>
                <a:extLst>
                  <a:ext uri="{0D108BD9-81ED-4DB2-BD59-A6C34878D82A}">
                    <a16:rowId xmlns:a16="http://schemas.microsoft.com/office/drawing/2014/main" xmlns="" val="10001"/>
                  </a:ext>
                </a:extLst>
              </a:tr>
              <a:tr h="406400">
                <a:tc vMerge="1">
                  <a:txBody>
                    <a:bodyPr/>
                    <a:lstStyle/>
                    <a:p>
                      <a:endParaRPr lang="zh-TW" altLang="en-US"/>
                    </a:p>
                  </a:txBody>
                  <a:tcPr/>
                </a:tc>
                <a:tc>
                  <a:txBody>
                    <a:bodyPr/>
                    <a:lstStyle>
                      <a:lvl1pPr>
                        <a:spcBef>
                          <a:spcPct val="20000"/>
                        </a:spcBef>
                        <a:buClr>
                          <a:schemeClr val="accent1"/>
                        </a:buClr>
                        <a:buSzPct val="65000"/>
                        <a:buFont typeface="Wingdings" panose="05000000000000000000" pitchFamily="2" charset="2"/>
                        <a:defRPr kumimoji="1" sz="26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9pPr>
                    </a:lstStyle>
                    <a:p>
                      <a:pPr marL="0" marR="0" lvl="0" indent="0" algn="ctr" defTabSz="914400" rtl="0" eaLnBrk="1" fontAlgn="base" latinLnBrk="0" hangingPunct="1">
                        <a:lnSpc>
                          <a:spcPts val="1800"/>
                        </a:lnSpc>
                        <a:spcBef>
                          <a:spcPct val="0"/>
                        </a:spcBef>
                        <a:spcAft>
                          <a:spcPct val="0"/>
                        </a:spcAft>
                        <a:buClrTx/>
                        <a:buSzTx/>
                        <a:buFontTx/>
                        <a:buNone/>
                        <a:tabLst/>
                      </a:pPr>
                      <a:r>
                        <a:rPr kumimoji="0" lang="zh-TW" sz="2000" b="1" i="0" u="sng" strike="noStrike" cap="none" normalizeH="0" baseline="0" smtClean="0">
                          <a:ln>
                            <a:noFill/>
                          </a:ln>
                          <a:solidFill>
                            <a:schemeClr val="tx1"/>
                          </a:solidFill>
                          <a:effectLst/>
                          <a:latin typeface="Times New Roman" panose="02020603050405020304" pitchFamily="18" charset="0"/>
                          <a:ea typeface="標楷體" panose="03000509000000000000" pitchFamily="65" charset="-120"/>
                        </a:rPr>
                        <a:t>得分加總</a:t>
                      </a:r>
                      <a:endParaRPr kumimoji="0" lang="zh-TW" sz="2000" b="0" i="0" u="none" strike="noStrike" cap="none" normalizeH="0" baseline="0" smtClean="0">
                        <a:ln>
                          <a:noFill/>
                        </a:ln>
                        <a:solidFill>
                          <a:schemeClr val="tx1"/>
                        </a:solidFill>
                        <a:effectLst/>
                        <a:latin typeface="Times New Roman" panose="02020603050405020304" pitchFamily="18" charset="0"/>
                        <a:ea typeface="標楷體" panose="03000509000000000000" pitchFamily="65" charset="-120"/>
                      </a:endParaRPr>
                    </a:p>
                  </a:txBody>
                  <a:tcPr marL="17780" marR="177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SzPct val="65000"/>
                        <a:buFont typeface="Wingdings" panose="05000000000000000000" pitchFamily="2" charset="2"/>
                        <a:defRPr kumimoji="1" sz="26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9pPr>
                    </a:lstStyle>
                    <a:p>
                      <a:pPr marL="0" marR="0" lvl="0" indent="0" algn="ctr" defTabSz="914400" rtl="0" eaLnBrk="1" fontAlgn="base" latinLnBrk="0" hangingPunct="1">
                        <a:lnSpc>
                          <a:spcPts val="1800"/>
                        </a:lnSpc>
                        <a:spcBef>
                          <a:spcPct val="0"/>
                        </a:spcBef>
                        <a:spcAft>
                          <a:spcPct val="0"/>
                        </a:spcAft>
                        <a:buClrTx/>
                        <a:buSzTx/>
                        <a:buFontTx/>
                        <a:buNone/>
                        <a:tabLst/>
                      </a:pPr>
                      <a:r>
                        <a:rPr kumimoji="0" lang="zh-TW" sz="2000" b="1" i="0" u="sng" strike="noStrike" cap="none" normalizeH="0" baseline="0" smtClean="0">
                          <a:ln>
                            <a:noFill/>
                          </a:ln>
                          <a:solidFill>
                            <a:schemeClr val="tx1"/>
                          </a:solidFill>
                          <a:effectLst/>
                          <a:latin typeface="Times New Roman" panose="02020603050405020304" pitchFamily="18" charset="0"/>
                          <a:ea typeface="標楷體" panose="03000509000000000000" pitchFamily="65" charset="-120"/>
                        </a:rPr>
                        <a:t>序位</a:t>
                      </a:r>
                      <a:endParaRPr kumimoji="0" lang="zh-TW" sz="2000" b="0" i="0" u="none" strike="noStrike" cap="none" normalizeH="0" baseline="0" smtClean="0">
                        <a:ln>
                          <a:noFill/>
                        </a:ln>
                        <a:solidFill>
                          <a:schemeClr val="tx1"/>
                        </a:solidFill>
                        <a:effectLst/>
                        <a:latin typeface="Times New Roman" panose="02020603050405020304" pitchFamily="18" charset="0"/>
                        <a:ea typeface="標楷體" panose="03000509000000000000" pitchFamily="65" charset="-120"/>
                      </a:endParaRPr>
                    </a:p>
                  </a:txBody>
                  <a:tcPr marL="17780" marR="177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SzPct val="65000"/>
                        <a:buFont typeface="Wingdings" panose="05000000000000000000" pitchFamily="2" charset="2"/>
                        <a:defRPr kumimoji="1" sz="26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9pPr>
                    </a:lstStyle>
                    <a:p>
                      <a:pPr marL="0" marR="0" lvl="0" indent="0" algn="ctr" defTabSz="914400" rtl="0" eaLnBrk="1" fontAlgn="base" latinLnBrk="0" hangingPunct="1">
                        <a:lnSpc>
                          <a:spcPts val="1800"/>
                        </a:lnSpc>
                        <a:spcBef>
                          <a:spcPct val="0"/>
                        </a:spcBef>
                        <a:spcAft>
                          <a:spcPct val="0"/>
                        </a:spcAft>
                        <a:buClrTx/>
                        <a:buSzTx/>
                        <a:buFontTx/>
                        <a:buNone/>
                        <a:tabLst/>
                      </a:pPr>
                      <a:r>
                        <a:rPr kumimoji="0" lang="zh-TW" sz="2000" b="1" i="0" u="sng" strike="noStrike" cap="none" normalizeH="0" baseline="0" dirty="0" smtClean="0">
                          <a:ln>
                            <a:noFill/>
                          </a:ln>
                          <a:solidFill>
                            <a:schemeClr val="tx1"/>
                          </a:solidFill>
                          <a:effectLst/>
                          <a:latin typeface="Times New Roman" panose="02020603050405020304" pitchFamily="18" charset="0"/>
                          <a:ea typeface="標楷體" panose="03000509000000000000" pitchFamily="65" charset="-120"/>
                        </a:rPr>
                        <a:t>得分加總</a:t>
                      </a:r>
                      <a:endParaRPr kumimoji="0" lang="zh-TW" sz="2000" b="0" i="0" u="none" strike="noStrike" cap="none" normalizeH="0" baseline="0" dirty="0" smtClean="0">
                        <a:ln>
                          <a:noFill/>
                        </a:ln>
                        <a:solidFill>
                          <a:schemeClr val="tx1"/>
                        </a:solidFill>
                        <a:effectLst/>
                        <a:latin typeface="Times New Roman" panose="02020603050405020304" pitchFamily="18" charset="0"/>
                        <a:ea typeface="標楷體" panose="03000509000000000000" pitchFamily="65" charset="-120"/>
                      </a:endParaRPr>
                    </a:p>
                  </a:txBody>
                  <a:tcPr marL="17780" marR="177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SzPct val="65000"/>
                        <a:buFont typeface="Wingdings" panose="05000000000000000000" pitchFamily="2" charset="2"/>
                        <a:defRPr kumimoji="1" sz="26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9pPr>
                    </a:lstStyle>
                    <a:p>
                      <a:pPr marL="0" marR="0" lvl="0" indent="0" algn="ctr" defTabSz="914400" rtl="0" eaLnBrk="1" fontAlgn="base" latinLnBrk="0" hangingPunct="1">
                        <a:lnSpc>
                          <a:spcPts val="1800"/>
                        </a:lnSpc>
                        <a:spcBef>
                          <a:spcPct val="0"/>
                        </a:spcBef>
                        <a:spcAft>
                          <a:spcPct val="0"/>
                        </a:spcAft>
                        <a:buClrTx/>
                        <a:buSzTx/>
                        <a:buFontTx/>
                        <a:buNone/>
                        <a:tabLst/>
                      </a:pPr>
                      <a:r>
                        <a:rPr kumimoji="0" lang="zh-TW" sz="2000" b="1" i="0" u="sng" strike="noStrike" cap="none" normalizeH="0" baseline="0" smtClean="0">
                          <a:ln>
                            <a:noFill/>
                          </a:ln>
                          <a:solidFill>
                            <a:schemeClr val="tx1"/>
                          </a:solidFill>
                          <a:effectLst/>
                          <a:latin typeface="Times New Roman" panose="02020603050405020304" pitchFamily="18" charset="0"/>
                          <a:ea typeface="標楷體" panose="03000509000000000000" pitchFamily="65" charset="-120"/>
                        </a:rPr>
                        <a:t>序位</a:t>
                      </a:r>
                      <a:endParaRPr kumimoji="0" lang="zh-TW" sz="2000" b="0" i="0" u="none" strike="noStrike" cap="none" normalizeH="0" baseline="0" smtClean="0">
                        <a:ln>
                          <a:noFill/>
                        </a:ln>
                        <a:solidFill>
                          <a:schemeClr val="tx1"/>
                        </a:solidFill>
                        <a:effectLst/>
                        <a:latin typeface="Times New Roman" panose="02020603050405020304" pitchFamily="18" charset="0"/>
                        <a:ea typeface="標楷體" panose="03000509000000000000" pitchFamily="65" charset="-120"/>
                      </a:endParaRPr>
                    </a:p>
                  </a:txBody>
                  <a:tcPr marL="17780" marR="177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SzPct val="65000"/>
                        <a:buFont typeface="Wingdings" panose="05000000000000000000" pitchFamily="2" charset="2"/>
                        <a:defRPr kumimoji="1" sz="26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9pPr>
                    </a:lstStyle>
                    <a:p>
                      <a:pPr marL="0" marR="0" lvl="0" indent="0" algn="ctr" defTabSz="914400" rtl="0" eaLnBrk="1" fontAlgn="base" latinLnBrk="0" hangingPunct="1">
                        <a:lnSpc>
                          <a:spcPts val="1800"/>
                        </a:lnSpc>
                        <a:spcBef>
                          <a:spcPct val="0"/>
                        </a:spcBef>
                        <a:spcAft>
                          <a:spcPct val="0"/>
                        </a:spcAft>
                        <a:buClrTx/>
                        <a:buSzTx/>
                        <a:buFontTx/>
                        <a:buNone/>
                        <a:tabLst/>
                      </a:pPr>
                      <a:r>
                        <a:rPr kumimoji="0" lang="zh-TW" sz="2000" b="1" i="0" u="sng" strike="noStrike" cap="none" normalizeH="0" baseline="0" smtClean="0">
                          <a:ln>
                            <a:noFill/>
                          </a:ln>
                          <a:solidFill>
                            <a:schemeClr val="tx1"/>
                          </a:solidFill>
                          <a:effectLst/>
                          <a:latin typeface="Times New Roman" panose="02020603050405020304" pitchFamily="18" charset="0"/>
                          <a:ea typeface="標楷體" panose="03000509000000000000" pitchFamily="65" charset="-120"/>
                        </a:rPr>
                        <a:t>得分加總</a:t>
                      </a:r>
                      <a:endParaRPr kumimoji="0" lang="zh-TW" sz="2000" b="0" i="0" u="none" strike="noStrike" cap="none" normalizeH="0" baseline="0" smtClean="0">
                        <a:ln>
                          <a:noFill/>
                        </a:ln>
                        <a:solidFill>
                          <a:schemeClr val="tx1"/>
                        </a:solidFill>
                        <a:effectLst/>
                        <a:latin typeface="Times New Roman" panose="02020603050405020304" pitchFamily="18" charset="0"/>
                        <a:ea typeface="標楷體" panose="03000509000000000000" pitchFamily="65" charset="-120"/>
                      </a:endParaRPr>
                    </a:p>
                  </a:txBody>
                  <a:tcPr marL="17780" marR="177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SzPct val="65000"/>
                        <a:buFont typeface="Wingdings" panose="05000000000000000000" pitchFamily="2" charset="2"/>
                        <a:defRPr kumimoji="1" sz="26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9pPr>
                    </a:lstStyle>
                    <a:p>
                      <a:pPr marL="0" marR="0" lvl="0" indent="0" algn="ctr" defTabSz="914400" rtl="0" eaLnBrk="1" fontAlgn="base" latinLnBrk="0" hangingPunct="1">
                        <a:lnSpc>
                          <a:spcPts val="1800"/>
                        </a:lnSpc>
                        <a:spcBef>
                          <a:spcPct val="0"/>
                        </a:spcBef>
                        <a:spcAft>
                          <a:spcPct val="0"/>
                        </a:spcAft>
                        <a:buClrTx/>
                        <a:buSzTx/>
                        <a:buFontTx/>
                        <a:buNone/>
                        <a:tabLst/>
                      </a:pPr>
                      <a:r>
                        <a:rPr kumimoji="0" lang="zh-TW" sz="2000" b="1" i="0" u="sng" strike="noStrike" cap="none" normalizeH="0" baseline="0" smtClean="0">
                          <a:ln>
                            <a:noFill/>
                          </a:ln>
                          <a:solidFill>
                            <a:schemeClr val="tx1"/>
                          </a:solidFill>
                          <a:effectLst/>
                          <a:latin typeface="Times New Roman" panose="02020603050405020304" pitchFamily="18" charset="0"/>
                          <a:ea typeface="標楷體" panose="03000509000000000000" pitchFamily="65" charset="-120"/>
                        </a:rPr>
                        <a:t>序位</a:t>
                      </a:r>
                      <a:endParaRPr kumimoji="0" lang="zh-TW" sz="2000" b="0" i="0" u="none" strike="noStrike" cap="none" normalizeH="0" baseline="0" smtClean="0">
                        <a:ln>
                          <a:noFill/>
                        </a:ln>
                        <a:solidFill>
                          <a:schemeClr val="tx1"/>
                        </a:solidFill>
                        <a:effectLst/>
                        <a:latin typeface="Times New Roman" panose="02020603050405020304" pitchFamily="18" charset="0"/>
                        <a:ea typeface="標楷體" panose="03000509000000000000" pitchFamily="65" charset="-120"/>
                      </a:endParaRPr>
                    </a:p>
                  </a:txBody>
                  <a:tcPr marL="17780" marR="177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r h="331788">
                <a:tc>
                  <a:txBody>
                    <a:bodyPr/>
                    <a:lstStyle>
                      <a:lvl1pPr>
                        <a:spcBef>
                          <a:spcPct val="20000"/>
                        </a:spcBef>
                        <a:buClr>
                          <a:schemeClr val="accent1"/>
                        </a:buClr>
                        <a:buSzPct val="65000"/>
                        <a:buFont typeface="Wingdings" panose="05000000000000000000" pitchFamily="2" charset="2"/>
                        <a:defRPr kumimoji="1" sz="26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9pPr>
                    </a:lstStyle>
                    <a:p>
                      <a:pPr marL="0" marR="0" lvl="0" indent="0" algn="ctr" defTabSz="914400" rtl="0" eaLnBrk="1" fontAlgn="base" latinLnBrk="0" hangingPunct="1">
                        <a:lnSpc>
                          <a:spcPts val="1800"/>
                        </a:lnSpc>
                        <a:spcBef>
                          <a:spcPct val="0"/>
                        </a:spcBef>
                        <a:spcAft>
                          <a:spcPct val="0"/>
                        </a:spcAft>
                        <a:buClrTx/>
                        <a:buSzTx/>
                        <a:buFontTx/>
                        <a:buNone/>
                        <a:tabLst/>
                      </a:pPr>
                      <a:r>
                        <a:rPr kumimoji="0" lang="en-US" altLang="zh-TW" sz="2000" b="1" i="0" u="sng" strike="noStrike" cap="none" normalizeH="0" baseline="0" smtClean="0">
                          <a:ln>
                            <a:noFill/>
                          </a:ln>
                          <a:solidFill>
                            <a:schemeClr val="tx1"/>
                          </a:solidFill>
                          <a:effectLst/>
                          <a:latin typeface="標楷體" panose="03000509000000000000" pitchFamily="65" charset="-120"/>
                          <a:ea typeface="新細明體, PMingLiU" charset="0"/>
                          <a:cs typeface="標楷體" panose="03000509000000000000" pitchFamily="65" charset="-120"/>
                        </a:rPr>
                        <a:t>A</a:t>
                      </a:r>
                      <a:endParaRPr kumimoji="0" lang="zh-TW" altLang="zh-TW" sz="2000" b="0" i="0" u="none" strike="noStrike" cap="none" normalizeH="0" baseline="0" smtClean="0">
                        <a:ln>
                          <a:noFill/>
                        </a:ln>
                        <a:solidFill>
                          <a:schemeClr val="tx1"/>
                        </a:solidFill>
                        <a:effectLst/>
                        <a:latin typeface="Times New Roman" panose="02020603050405020304" pitchFamily="18" charset="0"/>
                        <a:ea typeface="新細明體, PMingLiU" charset="0"/>
                        <a:cs typeface="標楷體" panose="03000509000000000000" pitchFamily="65" charset="-120"/>
                      </a:endParaRPr>
                    </a:p>
                  </a:txBody>
                  <a:tcPr marL="17780" marR="177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SzPct val="65000"/>
                        <a:buFont typeface="Wingdings" panose="05000000000000000000" pitchFamily="2" charset="2"/>
                        <a:defRPr kumimoji="1" sz="26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9pPr>
                    </a:lstStyle>
                    <a:p>
                      <a:pPr marL="0" marR="0" lvl="0" indent="0" algn="ctr" defTabSz="914400" rtl="0" eaLnBrk="1" fontAlgn="base" latinLnBrk="0" hangingPunct="1">
                        <a:lnSpc>
                          <a:spcPts val="1800"/>
                        </a:lnSpc>
                        <a:spcBef>
                          <a:spcPct val="0"/>
                        </a:spcBef>
                        <a:spcAft>
                          <a:spcPct val="0"/>
                        </a:spcAft>
                        <a:buClrTx/>
                        <a:buSzTx/>
                        <a:buFontTx/>
                        <a:buNone/>
                        <a:tabLst/>
                      </a:pPr>
                      <a:r>
                        <a:rPr kumimoji="0" lang="en-US" altLang="zh-TW" sz="2000" b="1" i="0" u="sng" strike="noStrike" cap="none" normalizeH="0" baseline="0" dirty="0" smtClean="0">
                          <a:ln>
                            <a:noFill/>
                          </a:ln>
                          <a:solidFill>
                            <a:srgbClr val="0000FF"/>
                          </a:solidFill>
                          <a:effectLst/>
                          <a:latin typeface="標楷體" panose="03000509000000000000" pitchFamily="65" charset="-120"/>
                          <a:ea typeface="新細明體, PMingLiU" charset="0"/>
                          <a:cs typeface="標楷體" panose="03000509000000000000" pitchFamily="65" charset="-120"/>
                        </a:rPr>
                        <a:t>70</a:t>
                      </a:r>
                      <a:endParaRPr kumimoji="0" lang="zh-TW" altLang="zh-TW" sz="2000" b="0" i="0" u="none" strike="noStrike" cap="none" normalizeH="0" baseline="0" dirty="0" smtClean="0">
                        <a:ln>
                          <a:noFill/>
                        </a:ln>
                        <a:solidFill>
                          <a:srgbClr val="0000FF"/>
                        </a:solidFill>
                        <a:effectLst/>
                        <a:latin typeface="Times New Roman" panose="02020603050405020304" pitchFamily="18" charset="0"/>
                        <a:ea typeface="新細明體, PMingLiU" charset="0"/>
                        <a:cs typeface="標楷體" panose="03000509000000000000" pitchFamily="65" charset="-120"/>
                      </a:endParaRPr>
                    </a:p>
                  </a:txBody>
                  <a:tcPr marL="17780" marR="177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SzPct val="65000"/>
                        <a:buFont typeface="Wingdings" panose="05000000000000000000" pitchFamily="2" charset="2"/>
                        <a:defRPr kumimoji="1" sz="26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9pPr>
                    </a:lstStyle>
                    <a:p>
                      <a:pPr marL="0" marR="0" lvl="0" indent="0" algn="ctr" defTabSz="914400" rtl="0" eaLnBrk="1" fontAlgn="base" latinLnBrk="0" hangingPunct="1">
                        <a:lnSpc>
                          <a:spcPts val="1800"/>
                        </a:lnSpc>
                        <a:spcBef>
                          <a:spcPct val="0"/>
                        </a:spcBef>
                        <a:spcAft>
                          <a:spcPct val="0"/>
                        </a:spcAft>
                        <a:buClrTx/>
                        <a:buSzTx/>
                        <a:buFontTx/>
                        <a:buNone/>
                        <a:tabLst/>
                      </a:pPr>
                      <a:r>
                        <a:rPr kumimoji="0" lang="en-US" altLang="zh-TW" sz="2000" b="1" i="0" u="sng" strike="noStrike" cap="none" normalizeH="0" baseline="0" smtClean="0">
                          <a:ln>
                            <a:noFill/>
                          </a:ln>
                          <a:solidFill>
                            <a:schemeClr val="tx1"/>
                          </a:solidFill>
                          <a:effectLst/>
                          <a:latin typeface="標楷體" panose="03000509000000000000" pitchFamily="65" charset="-120"/>
                          <a:ea typeface="新細明體, PMingLiU" charset="0"/>
                          <a:cs typeface="標楷體" panose="03000509000000000000" pitchFamily="65" charset="-120"/>
                        </a:rPr>
                        <a:t>3</a:t>
                      </a:r>
                      <a:endParaRPr kumimoji="0" lang="zh-TW" altLang="zh-TW" sz="2000" b="0" i="0" u="none" strike="noStrike" cap="none" normalizeH="0" baseline="0" smtClean="0">
                        <a:ln>
                          <a:noFill/>
                        </a:ln>
                        <a:solidFill>
                          <a:schemeClr val="tx1"/>
                        </a:solidFill>
                        <a:effectLst/>
                        <a:latin typeface="Times New Roman" panose="02020603050405020304" pitchFamily="18" charset="0"/>
                        <a:ea typeface="新細明體, PMingLiU" charset="0"/>
                        <a:cs typeface="標楷體" panose="03000509000000000000" pitchFamily="65" charset="-120"/>
                      </a:endParaRPr>
                    </a:p>
                  </a:txBody>
                  <a:tcPr marL="17780" marR="177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SzPct val="65000"/>
                        <a:buFont typeface="Wingdings" panose="05000000000000000000" pitchFamily="2" charset="2"/>
                        <a:defRPr kumimoji="1" sz="26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9pPr>
                    </a:lstStyle>
                    <a:p>
                      <a:pPr marL="0" marR="0" lvl="0" indent="0" algn="ctr" defTabSz="914400" rtl="0" eaLnBrk="1" fontAlgn="base" latinLnBrk="0" hangingPunct="1">
                        <a:lnSpc>
                          <a:spcPts val="1800"/>
                        </a:lnSpc>
                        <a:spcBef>
                          <a:spcPct val="0"/>
                        </a:spcBef>
                        <a:spcAft>
                          <a:spcPct val="0"/>
                        </a:spcAft>
                        <a:buClrTx/>
                        <a:buSzTx/>
                        <a:buFontTx/>
                        <a:buNone/>
                        <a:tabLst/>
                      </a:pPr>
                      <a:r>
                        <a:rPr kumimoji="0" lang="en-US" altLang="zh-TW" sz="2000" b="1" i="0" u="sng" strike="noStrike" cap="none" normalizeH="0" baseline="0" smtClean="0">
                          <a:ln>
                            <a:noFill/>
                          </a:ln>
                          <a:solidFill>
                            <a:schemeClr val="tx1"/>
                          </a:solidFill>
                          <a:effectLst/>
                          <a:latin typeface="標楷體" panose="03000509000000000000" pitchFamily="65" charset="-120"/>
                          <a:ea typeface="新細明體, PMingLiU" charset="0"/>
                          <a:cs typeface="標楷體" panose="03000509000000000000" pitchFamily="65" charset="-120"/>
                        </a:rPr>
                        <a:t>80</a:t>
                      </a:r>
                      <a:endParaRPr kumimoji="0" lang="zh-TW" altLang="zh-TW" sz="2000" b="0" i="0" u="none" strike="noStrike" cap="none" normalizeH="0" baseline="0" smtClean="0">
                        <a:ln>
                          <a:noFill/>
                        </a:ln>
                        <a:solidFill>
                          <a:schemeClr val="tx1"/>
                        </a:solidFill>
                        <a:effectLst/>
                        <a:latin typeface="Times New Roman" panose="02020603050405020304" pitchFamily="18" charset="0"/>
                        <a:ea typeface="新細明體, PMingLiU" charset="0"/>
                        <a:cs typeface="標楷體" panose="03000509000000000000" pitchFamily="65" charset="-120"/>
                      </a:endParaRPr>
                    </a:p>
                  </a:txBody>
                  <a:tcPr marL="17780" marR="177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SzPct val="65000"/>
                        <a:buFont typeface="Wingdings" panose="05000000000000000000" pitchFamily="2" charset="2"/>
                        <a:defRPr kumimoji="1" sz="26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9pPr>
                    </a:lstStyle>
                    <a:p>
                      <a:pPr marL="0" marR="0" lvl="0" indent="0" algn="ctr" defTabSz="914400" rtl="0" eaLnBrk="1" fontAlgn="base" latinLnBrk="0" hangingPunct="1">
                        <a:lnSpc>
                          <a:spcPts val="1800"/>
                        </a:lnSpc>
                        <a:spcBef>
                          <a:spcPct val="0"/>
                        </a:spcBef>
                        <a:spcAft>
                          <a:spcPct val="0"/>
                        </a:spcAft>
                        <a:buClrTx/>
                        <a:buSzTx/>
                        <a:buFontTx/>
                        <a:buNone/>
                        <a:tabLst/>
                      </a:pPr>
                      <a:r>
                        <a:rPr kumimoji="0" lang="en-US" altLang="zh-TW" sz="2000" b="1" i="0" u="sng" strike="noStrike" cap="none" normalizeH="0" baseline="0" smtClean="0">
                          <a:ln>
                            <a:noFill/>
                          </a:ln>
                          <a:solidFill>
                            <a:schemeClr val="tx1"/>
                          </a:solidFill>
                          <a:effectLst/>
                          <a:latin typeface="標楷體" panose="03000509000000000000" pitchFamily="65" charset="-120"/>
                          <a:ea typeface="新細明體, PMingLiU" charset="0"/>
                          <a:cs typeface="標楷體" panose="03000509000000000000" pitchFamily="65" charset="-120"/>
                        </a:rPr>
                        <a:t>2</a:t>
                      </a:r>
                      <a:endParaRPr kumimoji="0" lang="zh-TW" altLang="zh-TW" sz="2000" b="0" i="0" u="none" strike="noStrike" cap="none" normalizeH="0" baseline="0" smtClean="0">
                        <a:ln>
                          <a:noFill/>
                        </a:ln>
                        <a:solidFill>
                          <a:schemeClr val="tx1"/>
                        </a:solidFill>
                        <a:effectLst/>
                        <a:latin typeface="Times New Roman" panose="02020603050405020304" pitchFamily="18" charset="0"/>
                        <a:ea typeface="新細明體, PMingLiU" charset="0"/>
                        <a:cs typeface="標楷體" panose="03000509000000000000" pitchFamily="65" charset="-120"/>
                      </a:endParaRPr>
                    </a:p>
                  </a:txBody>
                  <a:tcPr marL="17780" marR="177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SzPct val="65000"/>
                        <a:buFont typeface="Wingdings" panose="05000000000000000000" pitchFamily="2" charset="2"/>
                        <a:defRPr kumimoji="1" sz="26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9pPr>
                    </a:lstStyle>
                    <a:p>
                      <a:pPr marL="0" marR="0" lvl="0" indent="0" algn="ctr" defTabSz="914400" rtl="0" eaLnBrk="1" fontAlgn="base" latinLnBrk="0" hangingPunct="1">
                        <a:lnSpc>
                          <a:spcPts val="1800"/>
                        </a:lnSpc>
                        <a:spcBef>
                          <a:spcPct val="0"/>
                        </a:spcBef>
                        <a:spcAft>
                          <a:spcPct val="0"/>
                        </a:spcAft>
                        <a:buClrTx/>
                        <a:buSzTx/>
                        <a:buFontTx/>
                        <a:buNone/>
                        <a:tabLst/>
                      </a:pPr>
                      <a:r>
                        <a:rPr kumimoji="0" lang="en-US" altLang="zh-TW" sz="2000" b="1" i="0" u="sng" strike="noStrike" cap="none" normalizeH="0" baseline="0" smtClean="0">
                          <a:ln>
                            <a:noFill/>
                          </a:ln>
                          <a:solidFill>
                            <a:schemeClr val="tx1"/>
                          </a:solidFill>
                          <a:effectLst/>
                          <a:latin typeface="標楷體" panose="03000509000000000000" pitchFamily="65" charset="-120"/>
                          <a:ea typeface="新細明體, PMingLiU" charset="0"/>
                          <a:cs typeface="標楷體" panose="03000509000000000000" pitchFamily="65" charset="-120"/>
                        </a:rPr>
                        <a:t>81</a:t>
                      </a:r>
                      <a:endParaRPr kumimoji="0" lang="zh-TW" altLang="zh-TW" sz="2000" b="0" i="0" u="none" strike="noStrike" cap="none" normalizeH="0" baseline="0" smtClean="0">
                        <a:ln>
                          <a:noFill/>
                        </a:ln>
                        <a:solidFill>
                          <a:schemeClr val="tx1"/>
                        </a:solidFill>
                        <a:effectLst/>
                        <a:latin typeface="Times New Roman" panose="02020603050405020304" pitchFamily="18" charset="0"/>
                        <a:ea typeface="新細明體, PMingLiU" charset="0"/>
                        <a:cs typeface="標楷體" panose="03000509000000000000" pitchFamily="65" charset="-120"/>
                      </a:endParaRPr>
                    </a:p>
                  </a:txBody>
                  <a:tcPr marL="17780" marR="177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SzPct val="65000"/>
                        <a:buFont typeface="Wingdings" panose="05000000000000000000" pitchFamily="2" charset="2"/>
                        <a:defRPr kumimoji="1" sz="26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9pPr>
                    </a:lstStyle>
                    <a:p>
                      <a:pPr marL="0" marR="0" lvl="0" indent="0" algn="ctr" defTabSz="914400" rtl="0" eaLnBrk="1" fontAlgn="base" latinLnBrk="0" hangingPunct="1">
                        <a:lnSpc>
                          <a:spcPts val="1800"/>
                        </a:lnSpc>
                        <a:spcBef>
                          <a:spcPct val="0"/>
                        </a:spcBef>
                        <a:spcAft>
                          <a:spcPct val="0"/>
                        </a:spcAft>
                        <a:buClrTx/>
                        <a:buSzTx/>
                        <a:buFontTx/>
                        <a:buNone/>
                        <a:tabLst/>
                      </a:pPr>
                      <a:r>
                        <a:rPr kumimoji="0" lang="en-US" altLang="zh-TW" sz="2000" b="1" i="0" u="sng" strike="noStrike" cap="none" normalizeH="0" baseline="0" smtClean="0">
                          <a:ln>
                            <a:noFill/>
                          </a:ln>
                          <a:solidFill>
                            <a:schemeClr val="tx1"/>
                          </a:solidFill>
                          <a:effectLst/>
                          <a:latin typeface="標楷體" panose="03000509000000000000" pitchFamily="65" charset="-120"/>
                          <a:ea typeface="新細明體, PMingLiU" charset="0"/>
                          <a:cs typeface="標楷體" panose="03000509000000000000" pitchFamily="65" charset="-120"/>
                        </a:rPr>
                        <a:t>1</a:t>
                      </a:r>
                      <a:endParaRPr kumimoji="0" lang="zh-TW" altLang="zh-TW" sz="2000" b="0" i="0" u="none" strike="noStrike" cap="none" normalizeH="0" baseline="0" smtClean="0">
                        <a:ln>
                          <a:noFill/>
                        </a:ln>
                        <a:solidFill>
                          <a:schemeClr val="tx1"/>
                        </a:solidFill>
                        <a:effectLst/>
                        <a:latin typeface="Times New Roman" panose="02020603050405020304" pitchFamily="18" charset="0"/>
                        <a:ea typeface="新細明體, PMingLiU" charset="0"/>
                        <a:cs typeface="標楷體" panose="03000509000000000000" pitchFamily="65" charset="-120"/>
                      </a:endParaRPr>
                    </a:p>
                  </a:txBody>
                  <a:tcPr marL="17780" marR="177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3"/>
                  </a:ext>
                </a:extLst>
              </a:tr>
              <a:tr h="385763">
                <a:tc>
                  <a:txBody>
                    <a:bodyPr/>
                    <a:lstStyle>
                      <a:lvl1pPr>
                        <a:spcBef>
                          <a:spcPct val="20000"/>
                        </a:spcBef>
                        <a:buClr>
                          <a:schemeClr val="accent1"/>
                        </a:buClr>
                        <a:buSzPct val="65000"/>
                        <a:buFont typeface="Wingdings" panose="05000000000000000000" pitchFamily="2" charset="2"/>
                        <a:defRPr kumimoji="1" sz="26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9pPr>
                    </a:lstStyle>
                    <a:p>
                      <a:pPr marL="0" marR="0" lvl="0" indent="0" algn="ctr" defTabSz="914400" rtl="0" eaLnBrk="1" fontAlgn="base" latinLnBrk="0" hangingPunct="1">
                        <a:lnSpc>
                          <a:spcPts val="1800"/>
                        </a:lnSpc>
                        <a:spcBef>
                          <a:spcPct val="0"/>
                        </a:spcBef>
                        <a:spcAft>
                          <a:spcPct val="0"/>
                        </a:spcAft>
                        <a:buClrTx/>
                        <a:buSzTx/>
                        <a:buFontTx/>
                        <a:buNone/>
                        <a:tabLst/>
                      </a:pPr>
                      <a:r>
                        <a:rPr kumimoji="0" lang="en-US" altLang="zh-TW" sz="2000" b="1" i="0" u="sng" strike="noStrike" cap="none" normalizeH="0" baseline="0" smtClean="0">
                          <a:ln>
                            <a:noFill/>
                          </a:ln>
                          <a:solidFill>
                            <a:schemeClr val="tx1"/>
                          </a:solidFill>
                          <a:effectLst/>
                          <a:latin typeface="標楷體" panose="03000509000000000000" pitchFamily="65" charset="-120"/>
                          <a:ea typeface="新細明體, PMingLiU" charset="0"/>
                          <a:cs typeface="標楷體" panose="03000509000000000000" pitchFamily="65" charset="-120"/>
                        </a:rPr>
                        <a:t>B</a:t>
                      </a:r>
                      <a:endParaRPr kumimoji="0" lang="zh-TW" altLang="zh-TW" sz="2000" b="0" i="0" u="none" strike="noStrike" cap="none" normalizeH="0" baseline="0" smtClean="0">
                        <a:ln>
                          <a:noFill/>
                        </a:ln>
                        <a:solidFill>
                          <a:schemeClr val="tx1"/>
                        </a:solidFill>
                        <a:effectLst/>
                        <a:latin typeface="Times New Roman" panose="02020603050405020304" pitchFamily="18" charset="0"/>
                        <a:ea typeface="新細明體, PMingLiU" charset="0"/>
                        <a:cs typeface="標楷體" panose="03000509000000000000" pitchFamily="65" charset="-120"/>
                      </a:endParaRPr>
                    </a:p>
                  </a:txBody>
                  <a:tcPr marL="17780" marR="177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SzPct val="65000"/>
                        <a:buFont typeface="Wingdings" panose="05000000000000000000" pitchFamily="2" charset="2"/>
                        <a:defRPr kumimoji="1" sz="26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9pPr>
                    </a:lstStyle>
                    <a:p>
                      <a:pPr marL="0" marR="0" lvl="0" indent="0" algn="ctr" defTabSz="914400" rtl="0" eaLnBrk="1" fontAlgn="base" latinLnBrk="0" hangingPunct="1">
                        <a:lnSpc>
                          <a:spcPts val="1800"/>
                        </a:lnSpc>
                        <a:spcBef>
                          <a:spcPct val="0"/>
                        </a:spcBef>
                        <a:spcAft>
                          <a:spcPct val="0"/>
                        </a:spcAft>
                        <a:buClrTx/>
                        <a:buSzTx/>
                        <a:buFontTx/>
                        <a:buNone/>
                        <a:tabLst/>
                      </a:pPr>
                      <a:r>
                        <a:rPr kumimoji="0" lang="en-US" altLang="zh-TW" sz="2000" b="1" i="0" u="sng" strike="noStrike" cap="none" normalizeH="0" baseline="0" dirty="0" smtClean="0">
                          <a:ln>
                            <a:noFill/>
                          </a:ln>
                          <a:solidFill>
                            <a:srgbClr val="0000FF"/>
                          </a:solidFill>
                          <a:effectLst/>
                          <a:latin typeface="標楷體" panose="03000509000000000000" pitchFamily="65" charset="-120"/>
                          <a:ea typeface="新細明體, PMingLiU" charset="0"/>
                          <a:cs typeface="標楷體" panose="03000509000000000000" pitchFamily="65" charset="-120"/>
                        </a:rPr>
                        <a:t>72</a:t>
                      </a:r>
                      <a:endParaRPr kumimoji="0" lang="zh-TW" altLang="zh-TW" sz="2000" b="0" i="0" u="none" strike="noStrike" cap="none" normalizeH="0" baseline="0" dirty="0" smtClean="0">
                        <a:ln>
                          <a:noFill/>
                        </a:ln>
                        <a:solidFill>
                          <a:srgbClr val="0000FF"/>
                        </a:solidFill>
                        <a:effectLst/>
                        <a:latin typeface="Times New Roman" panose="02020603050405020304" pitchFamily="18" charset="0"/>
                        <a:ea typeface="新細明體, PMingLiU" charset="0"/>
                        <a:cs typeface="標楷體" panose="03000509000000000000" pitchFamily="65" charset="-120"/>
                      </a:endParaRPr>
                    </a:p>
                  </a:txBody>
                  <a:tcPr marL="17780" marR="177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SzPct val="65000"/>
                        <a:buFont typeface="Wingdings" panose="05000000000000000000" pitchFamily="2" charset="2"/>
                        <a:defRPr kumimoji="1" sz="26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9pPr>
                    </a:lstStyle>
                    <a:p>
                      <a:pPr marL="0" marR="0" lvl="0" indent="0" algn="ctr" defTabSz="914400" rtl="0" eaLnBrk="1" fontAlgn="base" latinLnBrk="0" hangingPunct="1">
                        <a:lnSpc>
                          <a:spcPts val="1800"/>
                        </a:lnSpc>
                        <a:spcBef>
                          <a:spcPct val="0"/>
                        </a:spcBef>
                        <a:spcAft>
                          <a:spcPct val="0"/>
                        </a:spcAft>
                        <a:buClrTx/>
                        <a:buSzTx/>
                        <a:buFontTx/>
                        <a:buNone/>
                        <a:tabLst/>
                      </a:pPr>
                      <a:r>
                        <a:rPr kumimoji="0" lang="en-US" altLang="zh-TW" sz="2000" b="1" i="0" u="sng" strike="noStrike" cap="none" normalizeH="0" baseline="0" smtClean="0">
                          <a:ln>
                            <a:noFill/>
                          </a:ln>
                          <a:solidFill>
                            <a:schemeClr val="tx1"/>
                          </a:solidFill>
                          <a:effectLst/>
                          <a:latin typeface="標楷體" panose="03000509000000000000" pitchFamily="65" charset="-120"/>
                          <a:ea typeface="新細明體, PMingLiU" charset="0"/>
                          <a:cs typeface="標楷體" panose="03000509000000000000" pitchFamily="65" charset="-120"/>
                        </a:rPr>
                        <a:t>3</a:t>
                      </a:r>
                      <a:endParaRPr kumimoji="0" lang="zh-TW" altLang="zh-TW" sz="2000" b="0" i="0" u="none" strike="noStrike" cap="none" normalizeH="0" baseline="0" smtClean="0">
                        <a:ln>
                          <a:noFill/>
                        </a:ln>
                        <a:solidFill>
                          <a:schemeClr val="tx1"/>
                        </a:solidFill>
                        <a:effectLst/>
                        <a:latin typeface="Times New Roman" panose="02020603050405020304" pitchFamily="18" charset="0"/>
                        <a:ea typeface="新細明體, PMingLiU" charset="0"/>
                        <a:cs typeface="標楷體" panose="03000509000000000000" pitchFamily="65" charset="-120"/>
                      </a:endParaRPr>
                    </a:p>
                  </a:txBody>
                  <a:tcPr marL="17780" marR="177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SzPct val="65000"/>
                        <a:buFont typeface="Wingdings" panose="05000000000000000000" pitchFamily="2" charset="2"/>
                        <a:defRPr kumimoji="1" sz="26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9pPr>
                    </a:lstStyle>
                    <a:p>
                      <a:pPr marL="0" marR="0" lvl="0" indent="0" algn="ctr" defTabSz="914400" rtl="0" eaLnBrk="1" fontAlgn="base" latinLnBrk="0" hangingPunct="1">
                        <a:lnSpc>
                          <a:spcPts val="1800"/>
                        </a:lnSpc>
                        <a:spcBef>
                          <a:spcPct val="0"/>
                        </a:spcBef>
                        <a:spcAft>
                          <a:spcPct val="0"/>
                        </a:spcAft>
                        <a:buClrTx/>
                        <a:buSzTx/>
                        <a:buFontTx/>
                        <a:buNone/>
                        <a:tabLst/>
                      </a:pPr>
                      <a:r>
                        <a:rPr kumimoji="0" lang="en-US" altLang="zh-TW" sz="2000" b="1" i="0" u="sng" strike="noStrike" cap="none" normalizeH="0" baseline="0" smtClean="0">
                          <a:ln>
                            <a:noFill/>
                          </a:ln>
                          <a:solidFill>
                            <a:schemeClr val="tx1"/>
                          </a:solidFill>
                          <a:effectLst/>
                          <a:latin typeface="標楷體" panose="03000509000000000000" pitchFamily="65" charset="-120"/>
                          <a:ea typeface="新細明體, PMingLiU" charset="0"/>
                          <a:cs typeface="標楷體" panose="03000509000000000000" pitchFamily="65" charset="-120"/>
                        </a:rPr>
                        <a:t>77</a:t>
                      </a:r>
                      <a:endParaRPr kumimoji="0" lang="zh-TW" altLang="zh-TW" sz="2000" b="0" i="0" u="none" strike="noStrike" cap="none" normalizeH="0" baseline="0" smtClean="0">
                        <a:ln>
                          <a:noFill/>
                        </a:ln>
                        <a:solidFill>
                          <a:schemeClr val="tx1"/>
                        </a:solidFill>
                        <a:effectLst/>
                        <a:latin typeface="Times New Roman" panose="02020603050405020304" pitchFamily="18" charset="0"/>
                        <a:ea typeface="新細明體, PMingLiU" charset="0"/>
                        <a:cs typeface="標楷體" panose="03000509000000000000" pitchFamily="65" charset="-120"/>
                      </a:endParaRPr>
                    </a:p>
                  </a:txBody>
                  <a:tcPr marL="17780" marR="177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SzPct val="65000"/>
                        <a:buFont typeface="Wingdings" panose="05000000000000000000" pitchFamily="2" charset="2"/>
                        <a:defRPr kumimoji="1" sz="26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9pPr>
                    </a:lstStyle>
                    <a:p>
                      <a:pPr marL="0" marR="0" lvl="0" indent="0" algn="ctr" defTabSz="914400" rtl="0" eaLnBrk="1" fontAlgn="base" latinLnBrk="0" hangingPunct="1">
                        <a:lnSpc>
                          <a:spcPts val="1800"/>
                        </a:lnSpc>
                        <a:spcBef>
                          <a:spcPct val="0"/>
                        </a:spcBef>
                        <a:spcAft>
                          <a:spcPct val="0"/>
                        </a:spcAft>
                        <a:buClrTx/>
                        <a:buSzTx/>
                        <a:buFontTx/>
                        <a:buNone/>
                        <a:tabLst/>
                      </a:pPr>
                      <a:r>
                        <a:rPr kumimoji="0" lang="en-US" altLang="zh-TW" sz="2000" b="1" i="0" u="sng" strike="noStrike" cap="none" normalizeH="0" baseline="0" smtClean="0">
                          <a:ln>
                            <a:noFill/>
                          </a:ln>
                          <a:solidFill>
                            <a:schemeClr val="tx1"/>
                          </a:solidFill>
                          <a:effectLst/>
                          <a:latin typeface="標楷體" panose="03000509000000000000" pitchFamily="65" charset="-120"/>
                          <a:ea typeface="新細明體, PMingLiU" charset="0"/>
                          <a:cs typeface="標楷體" panose="03000509000000000000" pitchFamily="65" charset="-120"/>
                        </a:rPr>
                        <a:t>2</a:t>
                      </a:r>
                      <a:endParaRPr kumimoji="0" lang="zh-TW" altLang="zh-TW" sz="2000" b="0" i="0" u="none" strike="noStrike" cap="none" normalizeH="0" baseline="0" smtClean="0">
                        <a:ln>
                          <a:noFill/>
                        </a:ln>
                        <a:solidFill>
                          <a:schemeClr val="tx1"/>
                        </a:solidFill>
                        <a:effectLst/>
                        <a:latin typeface="Times New Roman" panose="02020603050405020304" pitchFamily="18" charset="0"/>
                        <a:ea typeface="新細明體, PMingLiU" charset="0"/>
                        <a:cs typeface="標楷體" panose="03000509000000000000" pitchFamily="65" charset="-120"/>
                      </a:endParaRPr>
                    </a:p>
                  </a:txBody>
                  <a:tcPr marL="17780" marR="177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SzPct val="65000"/>
                        <a:buFont typeface="Wingdings" panose="05000000000000000000" pitchFamily="2" charset="2"/>
                        <a:defRPr kumimoji="1" sz="26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9pPr>
                    </a:lstStyle>
                    <a:p>
                      <a:pPr marL="0" marR="0" lvl="0" indent="0" algn="ctr" defTabSz="914400" rtl="0" eaLnBrk="1" fontAlgn="base" latinLnBrk="0" hangingPunct="1">
                        <a:lnSpc>
                          <a:spcPts val="1800"/>
                        </a:lnSpc>
                        <a:spcBef>
                          <a:spcPct val="0"/>
                        </a:spcBef>
                        <a:spcAft>
                          <a:spcPct val="0"/>
                        </a:spcAft>
                        <a:buClrTx/>
                        <a:buSzTx/>
                        <a:buFontTx/>
                        <a:buNone/>
                        <a:tabLst/>
                      </a:pPr>
                      <a:r>
                        <a:rPr kumimoji="0" lang="en-US" altLang="zh-TW" sz="2000" b="1" i="0" u="sng" strike="noStrike" cap="none" normalizeH="0" baseline="0" smtClean="0">
                          <a:ln>
                            <a:noFill/>
                          </a:ln>
                          <a:solidFill>
                            <a:schemeClr val="tx1"/>
                          </a:solidFill>
                          <a:effectLst/>
                          <a:latin typeface="標楷體" panose="03000509000000000000" pitchFamily="65" charset="-120"/>
                          <a:ea typeface="新細明體, PMingLiU" charset="0"/>
                          <a:cs typeface="標楷體" panose="03000509000000000000" pitchFamily="65" charset="-120"/>
                        </a:rPr>
                        <a:t>83</a:t>
                      </a:r>
                      <a:endParaRPr kumimoji="0" lang="zh-TW" altLang="zh-TW" sz="2000" b="0" i="0" u="none" strike="noStrike" cap="none" normalizeH="0" baseline="0" smtClean="0">
                        <a:ln>
                          <a:noFill/>
                        </a:ln>
                        <a:solidFill>
                          <a:schemeClr val="tx1"/>
                        </a:solidFill>
                        <a:effectLst/>
                        <a:latin typeface="Times New Roman" panose="02020603050405020304" pitchFamily="18" charset="0"/>
                        <a:ea typeface="新細明體, PMingLiU" charset="0"/>
                        <a:cs typeface="標楷體" panose="03000509000000000000" pitchFamily="65" charset="-120"/>
                      </a:endParaRPr>
                    </a:p>
                  </a:txBody>
                  <a:tcPr marL="17780" marR="177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SzPct val="65000"/>
                        <a:buFont typeface="Wingdings" panose="05000000000000000000" pitchFamily="2" charset="2"/>
                        <a:defRPr kumimoji="1" sz="26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9pPr>
                    </a:lstStyle>
                    <a:p>
                      <a:pPr marL="0" marR="0" lvl="0" indent="0" algn="ctr" defTabSz="914400" rtl="0" eaLnBrk="1" fontAlgn="base" latinLnBrk="0" hangingPunct="1">
                        <a:lnSpc>
                          <a:spcPts val="1800"/>
                        </a:lnSpc>
                        <a:spcBef>
                          <a:spcPct val="0"/>
                        </a:spcBef>
                        <a:spcAft>
                          <a:spcPct val="0"/>
                        </a:spcAft>
                        <a:buClrTx/>
                        <a:buSzTx/>
                        <a:buFontTx/>
                        <a:buNone/>
                        <a:tabLst/>
                      </a:pPr>
                      <a:r>
                        <a:rPr kumimoji="0" lang="en-US" altLang="zh-TW" sz="2000" b="1" i="0" u="sng" strike="noStrike" cap="none" normalizeH="0" baseline="0" smtClean="0">
                          <a:ln>
                            <a:noFill/>
                          </a:ln>
                          <a:solidFill>
                            <a:schemeClr val="tx1"/>
                          </a:solidFill>
                          <a:effectLst/>
                          <a:latin typeface="標楷體" panose="03000509000000000000" pitchFamily="65" charset="-120"/>
                          <a:ea typeface="新細明體, PMingLiU" charset="0"/>
                          <a:cs typeface="標楷體" panose="03000509000000000000" pitchFamily="65" charset="-120"/>
                        </a:rPr>
                        <a:t>1</a:t>
                      </a:r>
                      <a:endParaRPr kumimoji="0" lang="zh-TW" altLang="zh-TW" sz="2000" b="0" i="0" u="none" strike="noStrike" cap="none" normalizeH="0" baseline="0" smtClean="0">
                        <a:ln>
                          <a:noFill/>
                        </a:ln>
                        <a:solidFill>
                          <a:schemeClr val="tx1"/>
                        </a:solidFill>
                        <a:effectLst/>
                        <a:latin typeface="Times New Roman" panose="02020603050405020304" pitchFamily="18" charset="0"/>
                        <a:ea typeface="新細明體, PMingLiU" charset="0"/>
                        <a:cs typeface="標楷體" panose="03000509000000000000" pitchFamily="65" charset="-120"/>
                      </a:endParaRPr>
                    </a:p>
                  </a:txBody>
                  <a:tcPr marL="17780" marR="177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4"/>
                  </a:ext>
                </a:extLst>
              </a:tr>
              <a:tr h="323850">
                <a:tc>
                  <a:txBody>
                    <a:bodyPr/>
                    <a:lstStyle>
                      <a:lvl1pPr>
                        <a:spcBef>
                          <a:spcPct val="20000"/>
                        </a:spcBef>
                        <a:buClr>
                          <a:schemeClr val="accent1"/>
                        </a:buClr>
                        <a:buSzPct val="65000"/>
                        <a:buFont typeface="Wingdings" panose="05000000000000000000" pitchFamily="2" charset="2"/>
                        <a:defRPr kumimoji="1" sz="26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9pPr>
                    </a:lstStyle>
                    <a:p>
                      <a:pPr marL="0" marR="0" lvl="0" indent="0" algn="ctr" defTabSz="914400" rtl="0" eaLnBrk="1" fontAlgn="base" latinLnBrk="0" hangingPunct="1">
                        <a:lnSpc>
                          <a:spcPts val="1800"/>
                        </a:lnSpc>
                        <a:spcBef>
                          <a:spcPct val="0"/>
                        </a:spcBef>
                        <a:spcAft>
                          <a:spcPct val="0"/>
                        </a:spcAft>
                        <a:buClrTx/>
                        <a:buSzTx/>
                        <a:buFontTx/>
                        <a:buNone/>
                        <a:tabLst/>
                      </a:pPr>
                      <a:r>
                        <a:rPr kumimoji="0" lang="en-US" altLang="zh-TW" sz="2000" b="1" i="0" u="sng" strike="noStrike" cap="none" normalizeH="0" baseline="0" smtClean="0">
                          <a:ln>
                            <a:noFill/>
                          </a:ln>
                          <a:solidFill>
                            <a:schemeClr val="tx1"/>
                          </a:solidFill>
                          <a:effectLst/>
                          <a:latin typeface="標楷體" panose="03000509000000000000" pitchFamily="65" charset="-120"/>
                          <a:ea typeface="新細明體, PMingLiU" charset="0"/>
                          <a:cs typeface="標楷體" panose="03000509000000000000" pitchFamily="65" charset="-120"/>
                        </a:rPr>
                        <a:t>C</a:t>
                      </a:r>
                      <a:endParaRPr kumimoji="0" lang="zh-TW" altLang="zh-TW" sz="2000" b="0" i="0" u="none" strike="noStrike" cap="none" normalizeH="0" baseline="0" smtClean="0">
                        <a:ln>
                          <a:noFill/>
                        </a:ln>
                        <a:solidFill>
                          <a:schemeClr val="tx1"/>
                        </a:solidFill>
                        <a:effectLst/>
                        <a:latin typeface="Times New Roman" panose="02020603050405020304" pitchFamily="18" charset="0"/>
                        <a:ea typeface="新細明體, PMingLiU" charset="0"/>
                        <a:cs typeface="標楷體" panose="03000509000000000000" pitchFamily="65" charset="-120"/>
                      </a:endParaRPr>
                    </a:p>
                  </a:txBody>
                  <a:tcPr marL="17780" marR="177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lvl1pPr>
                        <a:spcBef>
                          <a:spcPct val="20000"/>
                        </a:spcBef>
                        <a:buClr>
                          <a:schemeClr val="accent1"/>
                        </a:buClr>
                        <a:buSzPct val="65000"/>
                        <a:buFont typeface="Wingdings" panose="05000000000000000000" pitchFamily="2" charset="2"/>
                        <a:defRPr kumimoji="1" sz="26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9pPr>
                    </a:lstStyle>
                    <a:p>
                      <a:pPr marL="0" marR="0" lvl="0" indent="0" algn="ctr" defTabSz="914400" rtl="0" eaLnBrk="1" fontAlgn="base" latinLnBrk="0" hangingPunct="1">
                        <a:lnSpc>
                          <a:spcPts val="1800"/>
                        </a:lnSpc>
                        <a:spcBef>
                          <a:spcPct val="0"/>
                        </a:spcBef>
                        <a:spcAft>
                          <a:spcPct val="0"/>
                        </a:spcAft>
                        <a:buClrTx/>
                        <a:buSzTx/>
                        <a:buFontTx/>
                        <a:buNone/>
                        <a:tabLst/>
                      </a:pPr>
                      <a:r>
                        <a:rPr kumimoji="0" lang="en-US" altLang="zh-TW" sz="2000" b="1" i="0" u="sng" strike="noStrike" cap="none" normalizeH="0" baseline="0" dirty="0" smtClean="0">
                          <a:ln>
                            <a:noFill/>
                          </a:ln>
                          <a:solidFill>
                            <a:srgbClr val="0000FF"/>
                          </a:solidFill>
                          <a:effectLst/>
                          <a:latin typeface="標楷體" panose="03000509000000000000" pitchFamily="65" charset="-120"/>
                          <a:ea typeface="新細明體, PMingLiU" charset="0"/>
                          <a:cs typeface="標楷體" panose="03000509000000000000" pitchFamily="65" charset="-120"/>
                        </a:rPr>
                        <a:t>68</a:t>
                      </a:r>
                      <a:endParaRPr kumimoji="0" lang="zh-TW" altLang="zh-TW" sz="2000" b="0" i="0" u="none" strike="noStrike" cap="none" normalizeH="0" baseline="0" dirty="0" smtClean="0">
                        <a:ln>
                          <a:noFill/>
                        </a:ln>
                        <a:solidFill>
                          <a:srgbClr val="0000FF"/>
                        </a:solidFill>
                        <a:effectLst/>
                        <a:latin typeface="Times New Roman" panose="02020603050405020304" pitchFamily="18" charset="0"/>
                        <a:ea typeface="新細明體, PMingLiU" charset="0"/>
                        <a:cs typeface="標楷體" panose="03000509000000000000" pitchFamily="65" charset="-120"/>
                      </a:endParaRPr>
                    </a:p>
                  </a:txBody>
                  <a:tcPr marL="17780" marR="177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lvl1pPr>
                        <a:spcBef>
                          <a:spcPct val="20000"/>
                        </a:spcBef>
                        <a:buClr>
                          <a:schemeClr val="accent1"/>
                        </a:buClr>
                        <a:buSzPct val="65000"/>
                        <a:buFont typeface="Wingdings" panose="05000000000000000000" pitchFamily="2" charset="2"/>
                        <a:defRPr kumimoji="1" sz="26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9pPr>
                    </a:lstStyle>
                    <a:p>
                      <a:pPr marL="0" marR="0" lvl="0" indent="0" algn="ctr" defTabSz="914400" rtl="0" eaLnBrk="1" fontAlgn="base" latinLnBrk="0" hangingPunct="1">
                        <a:lnSpc>
                          <a:spcPts val="1800"/>
                        </a:lnSpc>
                        <a:spcBef>
                          <a:spcPct val="0"/>
                        </a:spcBef>
                        <a:spcAft>
                          <a:spcPct val="0"/>
                        </a:spcAft>
                        <a:buClrTx/>
                        <a:buSzTx/>
                        <a:buFontTx/>
                        <a:buNone/>
                        <a:tabLst/>
                      </a:pPr>
                      <a:r>
                        <a:rPr kumimoji="0" lang="en-US" altLang="zh-TW" sz="2000" b="1" i="0" u="sng" strike="noStrike" cap="none" normalizeH="0" baseline="0" smtClean="0">
                          <a:ln>
                            <a:noFill/>
                          </a:ln>
                          <a:solidFill>
                            <a:schemeClr val="tx1"/>
                          </a:solidFill>
                          <a:effectLst/>
                          <a:latin typeface="標楷體" panose="03000509000000000000" pitchFamily="65" charset="-120"/>
                          <a:ea typeface="新細明體, PMingLiU" charset="0"/>
                          <a:cs typeface="標楷體" panose="03000509000000000000" pitchFamily="65" charset="-120"/>
                        </a:rPr>
                        <a:t>2</a:t>
                      </a:r>
                      <a:endParaRPr kumimoji="0" lang="zh-TW" altLang="zh-TW" sz="2000" b="0" i="0" u="none" strike="noStrike" cap="none" normalizeH="0" baseline="0" smtClean="0">
                        <a:ln>
                          <a:noFill/>
                        </a:ln>
                        <a:solidFill>
                          <a:schemeClr val="tx1"/>
                        </a:solidFill>
                        <a:effectLst/>
                        <a:latin typeface="Times New Roman" panose="02020603050405020304" pitchFamily="18" charset="0"/>
                        <a:ea typeface="新細明體, PMingLiU" charset="0"/>
                        <a:cs typeface="標楷體" panose="03000509000000000000" pitchFamily="65" charset="-120"/>
                      </a:endParaRPr>
                    </a:p>
                  </a:txBody>
                  <a:tcPr marL="17780" marR="177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lvl1pPr>
                        <a:spcBef>
                          <a:spcPct val="20000"/>
                        </a:spcBef>
                        <a:buClr>
                          <a:schemeClr val="accent1"/>
                        </a:buClr>
                        <a:buSzPct val="65000"/>
                        <a:buFont typeface="Wingdings" panose="05000000000000000000" pitchFamily="2" charset="2"/>
                        <a:defRPr kumimoji="1" sz="26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9pPr>
                    </a:lstStyle>
                    <a:p>
                      <a:pPr marL="0" marR="0" lvl="0" indent="0" algn="ctr" defTabSz="914400" rtl="0" eaLnBrk="1" fontAlgn="base" latinLnBrk="0" hangingPunct="1">
                        <a:lnSpc>
                          <a:spcPts val="1800"/>
                        </a:lnSpc>
                        <a:spcBef>
                          <a:spcPct val="0"/>
                        </a:spcBef>
                        <a:spcAft>
                          <a:spcPct val="0"/>
                        </a:spcAft>
                        <a:buClrTx/>
                        <a:buSzTx/>
                        <a:buFontTx/>
                        <a:buNone/>
                        <a:tabLst/>
                      </a:pPr>
                      <a:r>
                        <a:rPr kumimoji="0" lang="en-US" altLang="zh-TW" sz="2000" b="1" i="0" u="sng" strike="noStrike" cap="none" normalizeH="0" baseline="0" smtClean="0">
                          <a:ln>
                            <a:noFill/>
                          </a:ln>
                          <a:solidFill>
                            <a:srgbClr val="0070C0"/>
                          </a:solidFill>
                          <a:effectLst/>
                          <a:latin typeface="標楷體" panose="03000509000000000000" pitchFamily="65" charset="-120"/>
                          <a:ea typeface="新細明體, PMingLiU" charset="0"/>
                          <a:cs typeface="標楷體" panose="03000509000000000000" pitchFamily="65" charset="-120"/>
                        </a:rPr>
                        <a:t>74</a:t>
                      </a:r>
                      <a:endParaRPr kumimoji="0" lang="zh-TW" altLang="zh-TW" sz="2000" b="0" i="0" u="none" strike="noStrike" cap="none" normalizeH="0" baseline="0" smtClean="0">
                        <a:ln>
                          <a:noFill/>
                        </a:ln>
                        <a:solidFill>
                          <a:srgbClr val="0070C0"/>
                        </a:solidFill>
                        <a:effectLst/>
                        <a:latin typeface="Times New Roman" panose="02020603050405020304" pitchFamily="18" charset="0"/>
                        <a:ea typeface="新細明體, PMingLiU" charset="0"/>
                        <a:cs typeface="標楷體" panose="03000509000000000000" pitchFamily="65" charset="-120"/>
                      </a:endParaRPr>
                    </a:p>
                  </a:txBody>
                  <a:tcPr marL="17780" marR="177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SzPct val="65000"/>
                        <a:buFont typeface="Wingdings" panose="05000000000000000000" pitchFamily="2" charset="2"/>
                        <a:defRPr kumimoji="1" sz="26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9pPr>
                    </a:lstStyle>
                    <a:p>
                      <a:pPr marL="0" marR="0" lvl="0" indent="0" algn="ctr" defTabSz="914400" rtl="0" eaLnBrk="1" fontAlgn="base" latinLnBrk="0" hangingPunct="1">
                        <a:lnSpc>
                          <a:spcPts val="1800"/>
                        </a:lnSpc>
                        <a:spcBef>
                          <a:spcPct val="0"/>
                        </a:spcBef>
                        <a:spcAft>
                          <a:spcPct val="0"/>
                        </a:spcAft>
                        <a:buClrTx/>
                        <a:buSzTx/>
                        <a:buFontTx/>
                        <a:buNone/>
                        <a:tabLst/>
                      </a:pPr>
                      <a:r>
                        <a:rPr kumimoji="0" lang="en-US" altLang="zh-TW" sz="2000" b="1" i="0" u="sng" strike="noStrike" cap="none" normalizeH="0" baseline="0" smtClean="0">
                          <a:ln>
                            <a:noFill/>
                          </a:ln>
                          <a:solidFill>
                            <a:srgbClr val="0070C0"/>
                          </a:solidFill>
                          <a:effectLst/>
                          <a:latin typeface="標楷體" panose="03000509000000000000" pitchFamily="65" charset="-120"/>
                          <a:ea typeface="新細明體, PMingLiU" charset="0"/>
                          <a:cs typeface="標楷體" panose="03000509000000000000" pitchFamily="65" charset="-120"/>
                        </a:rPr>
                        <a:t>1</a:t>
                      </a:r>
                      <a:endParaRPr kumimoji="0" lang="zh-TW" altLang="zh-TW" sz="2000" b="0" i="0" u="none" strike="noStrike" cap="none" normalizeH="0" baseline="0" smtClean="0">
                        <a:ln>
                          <a:noFill/>
                        </a:ln>
                        <a:solidFill>
                          <a:srgbClr val="0070C0"/>
                        </a:solidFill>
                        <a:effectLst/>
                        <a:latin typeface="Times New Roman" panose="02020603050405020304" pitchFamily="18" charset="0"/>
                        <a:ea typeface="新細明體, PMingLiU" charset="0"/>
                        <a:cs typeface="標楷體" panose="03000509000000000000" pitchFamily="65" charset="-120"/>
                      </a:endParaRPr>
                    </a:p>
                  </a:txBody>
                  <a:tcPr marL="17780" marR="177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SzPct val="65000"/>
                        <a:buFont typeface="Wingdings" panose="05000000000000000000" pitchFamily="2" charset="2"/>
                        <a:defRPr kumimoji="1" sz="26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9pPr>
                    </a:lstStyle>
                    <a:p>
                      <a:pPr marL="0" marR="0" lvl="0" indent="0" algn="ctr" defTabSz="914400" rtl="0" eaLnBrk="1" fontAlgn="base" latinLnBrk="0" hangingPunct="1">
                        <a:lnSpc>
                          <a:spcPts val="1800"/>
                        </a:lnSpc>
                        <a:spcBef>
                          <a:spcPct val="0"/>
                        </a:spcBef>
                        <a:spcAft>
                          <a:spcPct val="0"/>
                        </a:spcAft>
                        <a:buClrTx/>
                        <a:buSzTx/>
                        <a:buFontTx/>
                        <a:buNone/>
                        <a:tabLst/>
                      </a:pPr>
                      <a:r>
                        <a:rPr kumimoji="0" lang="en-US" altLang="zh-TW" sz="2000" b="1" i="0" u="sng" strike="noStrike" cap="none" normalizeH="0" baseline="0" smtClean="0">
                          <a:ln>
                            <a:noFill/>
                          </a:ln>
                          <a:solidFill>
                            <a:srgbClr val="0070C0"/>
                          </a:solidFill>
                          <a:effectLst/>
                          <a:latin typeface="標楷體" panose="03000509000000000000" pitchFamily="65" charset="-120"/>
                          <a:ea typeface="新細明體, PMingLiU" charset="0"/>
                          <a:cs typeface="標楷體" panose="03000509000000000000" pitchFamily="65" charset="-120"/>
                        </a:rPr>
                        <a:t>74</a:t>
                      </a:r>
                      <a:endParaRPr kumimoji="0" lang="zh-TW" altLang="zh-TW" sz="2000" b="0" i="0" u="none" strike="noStrike" cap="none" normalizeH="0" baseline="0" smtClean="0">
                        <a:ln>
                          <a:noFill/>
                        </a:ln>
                        <a:solidFill>
                          <a:srgbClr val="0070C0"/>
                        </a:solidFill>
                        <a:effectLst/>
                        <a:latin typeface="Times New Roman" panose="02020603050405020304" pitchFamily="18" charset="0"/>
                        <a:ea typeface="新細明體, PMingLiU" charset="0"/>
                        <a:cs typeface="標楷體" panose="03000509000000000000" pitchFamily="65" charset="-120"/>
                      </a:endParaRPr>
                    </a:p>
                  </a:txBody>
                  <a:tcPr marL="17780" marR="177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SzPct val="65000"/>
                        <a:buFont typeface="Wingdings" panose="05000000000000000000" pitchFamily="2" charset="2"/>
                        <a:defRPr kumimoji="1" sz="26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9pPr>
                    </a:lstStyle>
                    <a:p>
                      <a:pPr marL="0" marR="0" lvl="0" indent="0" algn="ctr" defTabSz="914400" rtl="0" eaLnBrk="1" fontAlgn="base" latinLnBrk="0" hangingPunct="1">
                        <a:lnSpc>
                          <a:spcPts val="1800"/>
                        </a:lnSpc>
                        <a:spcBef>
                          <a:spcPct val="0"/>
                        </a:spcBef>
                        <a:spcAft>
                          <a:spcPct val="0"/>
                        </a:spcAft>
                        <a:buClrTx/>
                        <a:buSzTx/>
                        <a:buFontTx/>
                        <a:buNone/>
                        <a:tabLst/>
                      </a:pPr>
                      <a:r>
                        <a:rPr kumimoji="0" lang="en-US" altLang="zh-TW" sz="2000" b="1" i="0" u="sng" strike="noStrike" cap="none" normalizeH="0" baseline="0" smtClean="0">
                          <a:ln>
                            <a:noFill/>
                          </a:ln>
                          <a:solidFill>
                            <a:srgbClr val="0070C0"/>
                          </a:solidFill>
                          <a:effectLst/>
                          <a:latin typeface="標楷體" panose="03000509000000000000" pitchFamily="65" charset="-120"/>
                          <a:ea typeface="新細明體, PMingLiU" charset="0"/>
                          <a:cs typeface="標楷體" panose="03000509000000000000" pitchFamily="65" charset="-120"/>
                        </a:rPr>
                        <a:t>1</a:t>
                      </a:r>
                      <a:endParaRPr kumimoji="0" lang="zh-TW" altLang="zh-TW" sz="2000" b="0" i="0" u="none" strike="noStrike" cap="none" normalizeH="0" baseline="0" smtClean="0">
                        <a:ln>
                          <a:noFill/>
                        </a:ln>
                        <a:solidFill>
                          <a:srgbClr val="0070C0"/>
                        </a:solidFill>
                        <a:effectLst/>
                        <a:latin typeface="Times New Roman" panose="02020603050405020304" pitchFamily="18" charset="0"/>
                        <a:ea typeface="新細明體, PMingLiU" charset="0"/>
                        <a:cs typeface="標楷體" panose="03000509000000000000" pitchFamily="65" charset="-120"/>
                      </a:endParaRPr>
                    </a:p>
                  </a:txBody>
                  <a:tcPr marL="17780" marR="177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5"/>
                  </a:ext>
                </a:extLst>
              </a:tr>
              <a:tr h="317500">
                <a:tc>
                  <a:txBody>
                    <a:bodyPr/>
                    <a:lstStyle>
                      <a:lvl1pPr>
                        <a:spcBef>
                          <a:spcPct val="20000"/>
                        </a:spcBef>
                        <a:buClr>
                          <a:schemeClr val="accent1"/>
                        </a:buClr>
                        <a:buSzPct val="65000"/>
                        <a:buFont typeface="Wingdings" panose="05000000000000000000" pitchFamily="2" charset="2"/>
                        <a:defRPr kumimoji="1" sz="26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9pPr>
                    </a:lstStyle>
                    <a:p>
                      <a:pPr marL="0" marR="0" lvl="0" indent="0" algn="ctr" defTabSz="914400" rtl="0" eaLnBrk="1" fontAlgn="base" latinLnBrk="0" hangingPunct="1">
                        <a:lnSpc>
                          <a:spcPts val="1800"/>
                        </a:lnSpc>
                        <a:spcBef>
                          <a:spcPct val="0"/>
                        </a:spcBef>
                        <a:spcAft>
                          <a:spcPct val="0"/>
                        </a:spcAft>
                        <a:buClrTx/>
                        <a:buSzTx/>
                        <a:buFontTx/>
                        <a:buNone/>
                        <a:tabLst/>
                      </a:pPr>
                      <a:r>
                        <a:rPr kumimoji="0" lang="en-US" altLang="zh-TW" sz="2000" b="1" i="0" u="sng" strike="noStrike" cap="none" normalizeH="0" baseline="0" smtClean="0">
                          <a:ln>
                            <a:noFill/>
                          </a:ln>
                          <a:solidFill>
                            <a:schemeClr val="tx1"/>
                          </a:solidFill>
                          <a:effectLst/>
                          <a:latin typeface="標楷體" panose="03000509000000000000" pitchFamily="65" charset="-120"/>
                          <a:ea typeface="新細明體, PMingLiU" charset="0"/>
                          <a:cs typeface="標楷體" panose="03000509000000000000" pitchFamily="65" charset="-120"/>
                        </a:rPr>
                        <a:t>D</a:t>
                      </a:r>
                      <a:endParaRPr kumimoji="0" lang="zh-TW" altLang="zh-TW" sz="2000" b="0" i="0" u="none" strike="noStrike" cap="none" normalizeH="0" baseline="0" smtClean="0">
                        <a:ln>
                          <a:noFill/>
                        </a:ln>
                        <a:solidFill>
                          <a:schemeClr val="tx1"/>
                        </a:solidFill>
                        <a:effectLst/>
                        <a:latin typeface="Times New Roman" panose="02020603050405020304" pitchFamily="18" charset="0"/>
                        <a:ea typeface="新細明體, PMingLiU" charset="0"/>
                        <a:cs typeface="標楷體" panose="03000509000000000000" pitchFamily="65" charset="-120"/>
                      </a:endParaRPr>
                    </a:p>
                  </a:txBody>
                  <a:tcPr marL="17780" marR="177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SzPct val="65000"/>
                        <a:buFont typeface="Wingdings" panose="05000000000000000000" pitchFamily="2" charset="2"/>
                        <a:defRPr kumimoji="1" sz="26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9pPr>
                    </a:lstStyle>
                    <a:p>
                      <a:pPr marL="0" marR="0" lvl="0" indent="0" algn="ctr" defTabSz="914400" rtl="0" eaLnBrk="1" fontAlgn="base" latinLnBrk="0" hangingPunct="1">
                        <a:lnSpc>
                          <a:spcPts val="1800"/>
                        </a:lnSpc>
                        <a:spcBef>
                          <a:spcPct val="0"/>
                        </a:spcBef>
                        <a:spcAft>
                          <a:spcPct val="0"/>
                        </a:spcAft>
                        <a:buClrTx/>
                        <a:buSzTx/>
                        <a:buFontTx/>
                        <a:buNone/>
                        <a:tabLst/>
                      </a:pPr>
                      <a:r>
                        <a:rPr kumimoji="0" lang="en-US" altLang="zh-TW" sz="2000" b="1" i="0" u="sng" strike="noStrike" cap="none" normalizeH="0" baseline="0" dirty="0" smtClean="0">
                          <a:ln>
                            <a:noFill/>
                          </a:ln>
                          <a:solidFill>
                            <a:srgbClr val="0000FF"/>
                          </a:solidFill>
                          <a:effectLst/>
                          <a:latin typeface="標楷體" panose="03000509000000000000" pitchFamily="65" charset="-120"/>
                          <a:ea typeface="新細明體, PMingLiU" charset="0"/>
                          <a:cs typeface="標楷體" panose="03000509000000000000" pitchFamily="65" charset="-120"/>
                        </a:rPr>
                        <a:t>80</a:t>
                      </a:r>
                      <a:endParaRPr kumimoji="0" lang="zh-TW" altLang="zh-TW" sz="2000" b="0" i="0" u="none" strike="noStrike" cap="none" normalizeH="0" baseline="0" dirty="0" smtClean="0">
                        <a:ln>
                          <a:noFill/>
                        </a:ln>
                        <a:solidFill>
                          <a:srgbClr val="0000FF"/>
                        </a:solidFill>
                        <a:effectLst/>
                        <a:latin typeface="Times New Roman" panose="02020603050405020304" pitchFamily="18" charset="0"/>
                        <a:ea typeface="新細明體, PMingLiU" charset="0"/>
                        <a:cs typeface="標楷體" panose="03000509000000000000" pitchFamily="65" charset="-120"/>
                      </a:endParaRPr>
                    </a:p>
                  </a:txBody>
                  <a:tcPr marL="17780" marR="177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SzPct val="65000"/>
                        <a:buFont typeface="Wingdings" panose="05000000000000000000" pitchFamily="2" charset="2"/>
                        <a:defRPr kumimoji="1" sz="26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9pPr>
                    </a:lstStyle>
                    <a:p>
                      <a:pPr marL="0" marR="0" lvl="0" indent="0" algn="ctr" defTabSz="914400" rtl="0" eaLnBrk="1" fontAlgn="base" latinLnBrk="0" hangingPunct="1">
                        <a:lnSpc>
                          <a:spcPts val="1800"/>
                        </a:lnSpc>
                        <a:spcBef>
                          <a:spcPct val="0"/>
                        </a:spcBef>
                        <a:spcAft>
                          <a:spcPct val="0"/>
                        </a:spcAft>
                        <a:buClrTx/>
                        <a:buSzTx/>
                        <a:buFontTx/>
                        <a:buNone/>
                        <a:tabLst/>
                      </a:pPr>
                      <a:r>
                        <a:rPr kumimoji="0" lang="en-US" altLang="zh-TW" sz="2000" b="1" i="0" u="sng" strike="noStrike" cap="none" normalizeH="0" baseline="0" smtClean="0">
                          <a:ln>
                            <a:noFill/>
                          </a:ln>
                          <a:solidFill>
                            <a:schemeClr val="tx1"/>
                          </a:solidFill>
                          <a:effectLst/>
                          <a:latin typeface="標楷體" panose="03000509000000000000" pitchFamily="65" charset="-120"/>
                          <a:ea typeface="新細明體, PMingLiU" charset="0"/>
                          <a:cs typeface="標楷體" panose="03000509000000000000" pitchFamily="65" charset="-120"/>
                        </a:rPr>
                        <a:t>3</a:t>
                      </a:r>
                      <a:endParaRPr kumimoji="0" lang="zh-TW" altLang="zh-TW" sz="2000" b="0" i="0" u="none" strike="noStrike" cap="none" normalizeH="0" baseline="0" smtClean="0">
                        <a:ln>
                          <a:noFill/>
                        </a:ln>
                        <a:solidFill>
                          <a:schemeClr val="tx1"/>
                        </a:solidFill>
                        <a:effectLst/>
                        <a:latin typeface="Times New Roman" panose="02020603050405020304" pitchFamily="18" charset="0"/>
                        <a:ea typeface="新細明體, PMingLiU" charset="0"/>
                        <a:cs typeface="標楷體" panose="03000509000000000000" pitchFamily="65" charset="-120"/>
                      </a:endParaRPr>
                    </a:p>
                  </a:txBody>
                  <a:tcPr marL="17780" marR="177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SzPct val="65000"/>
                        <a:buFont typeface="Wingdings" panose="05000000000000000000" pitchFamily="2" charset="2"/>
                        <a:defRPr kumimoji="1" sz="26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9pPr>
                    </a:lstStyle>
                    <a:p>
                      <a:pPr marL="0" marR="0" lvl="0" indent="0" algn="ctr" defTabSz="914400" rtl="0" eaLnBrk="1" fontAlgn="base" latinLnBrk="0" hangingPunct="1">
                        <a:lnSpc>
                          <a:spcPts val="1800"/>
                        </a:lnSpc>
                        <a:spcBef>
                          <a:spcPct val="0"/>
                        </a:spcBef>
                        <a:spcAft>
                          <a:spcPct val="0"/>
                        </a:spcAft>
                        <a:buClrTx/>
                        <a:buSzTx/>
                        <a:buFontTx/>
                        <a:buNone/>
                        <a:tabLst/>
                      </a:pPr>
                      <a:r>
                        <a:rPr kumimoji="0" lang="en-US" altLang="zh-TW" sz="2000" b="1" i="0" u="sng" strike="noStrike" cap="none" normalizeH="0" baseline="0" smtClean="0">
                          <a:ln>
                            <a:noFill/>
                          </a:ln>
                          <a:solidFill>
                            <a:schemeClr val="tx1"/>
                          </a:solidFill>
                          <a:effectLst/>
                          <a:latin typeface="標楷體" panose="03000509000000000000" pitchFamily="65" charset="-120"/>
                          <a:ea typeface="新細明體, PMingLiU" charset="0"/>
                          <a:cs typeface="標楷體" panose="03000509000000000000" pitchFamily="65" charset="-120"/>
                        </a:rPr>
                        <a:t>81</a:t>
                      </a:r>
                      <a:endParaRPr kumimoji="0" lang="zh-TW" altLang="zh-TW" sz="2000" b="0" i="0" u="none" strike="noStrike" cap="none" normalizeH="0" baseline="0" smtClean="0">
                        <a:ln>
                          <a:noFill/>
                        </a:ln>
                        <a:solidFill>
                          <a:schemeClr val="tx1"/>
                        </a:solidFill>
                        <a:effectLst/>
                        <a:latin typeface="Times New Roman" panose="02020603050405020304" pitchFamily="18" charset="0"/>
                        <a:ea typeface="新細明體, PMingLiU" charset="0"/>
                        <a:cs typeface="標楷體" panose="03000509000000000000" pitchFamily="65" charset="-120"/>
                      </a:endParaRPr>
                    </a:p>
                  </a:txBody>
                  <a:tcPr marL="17780" marR="177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SzPct val="65000"/>
                        <a:buFont typeface="Wingdings" panose="05000000000000000000" pitchFamily="2" charset="2"/>
                        <a:defRPr kumimoji="1" sz="26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9pPr>
                    </a:lstStyle>
                    <a:p>
                      <a:pPr marL="0" marR="0" lvl="0" indent="0" algn="ctr" defTabSz="914400" rtl="0" eaLnBrk="1" fontAlgn="base" latinLnBrk="0" hangingPunct="1">
                        <a:lnSpc>
                          <a:spcPts val="1800"/>
                        </a:lnSpc>
                        <a:spcBef>
                          <a:spcPct val="0"/>
                        </a:spcBef>
                        <a:spcAft>
                          <a:spcPct val="0"/>
                        </a:spcAft>
                        <a:buClrTx/>
                        <a:buSzTx/>
                        <a:buFontTx/>
                        <a:buNone/>
                        <a:tabLst/>
                      </a:pPr>
                      <a:r>
                        <a:rPr kumimoji="0" lang="en-US" altLang="zh-TW" sz="2000" b="1" i="0" u="sng" strike="noStrike" cap="none" normalizeH="0" baseline="0" smtClean="0">
                          <a:ln>
                            <a:noFill/>
                          </a:ln>
                          <a:solidFill>
                            <a:schemeClr val="tx1"/>
                          </a:solidFill>
                          <a:effectLst/>
                          <a:latin typeface="標楷體" panose="03000509000000000000" pitchFamily="65" charset="-120"/>
                          <a:ea typeface="新細明體, PMingLiU" charset="0"/>
                          <a:cs typeface="標楷體" panose="03000509000000000000" pitchFamily="65" charset="-120"/>
                        </a:rPr>
                        <a:t>2</a:t>
                      </a:r>
                      <a:endParaRPr kumimoji="0" lang="zh-TW" altLang="zh-TW" sz="2000" b="0" i="0" u="none" strike="noStrike" cap="none" normalizeH="0" baseline="0" smtClean="0">
                        <a:ln>
                          <a:noFill/>
                        </a:ln>
                        <a:solidFill>
                          <a:schemeClr val="tx1"/>
                        </a:solidFill>
                        <a:effectLst/>
                        <a:latin typeface="Times New Roman" panose="02020603050405020304" pitchFamily="18" charset="0"/>
                        <a:ea typeface="新細明體, PMingLiU" charset="0"/>
                        <a:cs typeface="標楷體" panose="03000509000000000000" pitchFamily="65" charset="-120"/>
                      </a:endParaRPr>
                    </a:p>
                  </a:txBody>
                  <a:tcPr marL="17780" marR="177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SzPct val="65000"/>
                        <a:buFont typeface="Wingdings" panose="05000000000000000000" pitchFamily="2" charset="2"/>
                        <a:defRPr kumimoji="1" sz="26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9pPr>
                    </a:lstStyle>
                    <a:p>
                      <a:pPr marL="0" marR="0" lvl="0" indent="0" algn="ctr" defTabSz="914400" rtl="0" eaLnBrk="1" fontAlgn="base" latinLnBrk="0" hangingPunct="1">
                        <a:lnSpc>
                          <a:spcPts val="1800"/>
                        </a:lnSpc>
                        <a:spcBef>
                          <a:spcPct val="0"/>
                        </a:spcBef>
                        <a:spcAft>
                          <a:spcPct val="0"/>
                        </a:spcAft>
                        <a:buClrTx/>
                        <a:buSzTx/>
                        <a:buFontTx/>
                        <a:buNone/>
                        <a:tabLst/>
                      </a:pPr>
                      <a:r>
                        <a:rPr kumimoji="0" lang="en-US" altLang="zh-TW" sz="2000" b="1" i="0" u="sng" strike="noStrike" cap="none" normalizeH="0" baseline="0" smtClean="0">
                          <a:ln>
                            <a:noFill/>
                          </a:ln>
                          <a:solidFill>
                            <a:schemeClr val="tx1"/>
                          </a:solidFill>
                          <a:effectLst/>
                          <a:latin typeface="標楷體" panose="03000509000000000000" pitchFamily="65" charset="-120"/>
                          <a:ea typeface="新細明體, PMingLiU" charset="0"/>
                          <a:cs typeface="標楷體" panose="03000509000000000000" pitchFamily="65" charset="-120"/>
                        </a:rPr>
                        <a:t>83</a:t>
                      </a:r>
                      <a:endParaRPr kumimoji="0" lang="zh-TW" altLang="zh-TW" sz="2000" b="0" i="0" u="none" strike="noStrike" cap="none" normalizeH="0" baseline="0" smtClean="0">
                        <a:ln>
                          <a:noFill/>
                        </a:ln>
                        <a:solidFill>
                          <a:schemeClr val="tx1"/>
                        </a:solidFill>
                        <a:effectLst/>
                        <a:latin typeface="Times New Roman" panose="02020603050405020304" pitchFamily="18" charset="0"/>
                        <a:ea typeface="新細明體, PMingLiU" charset="0"/>
                        <a:cs typeface="標楷體" panose="03000509000000000000" pitchFamily="65" charset="-120"/>
                      </a:endParaRPr>
                    </a:p>
                  </a:txBody>
                  <a:tcPr marL="17780" marR="177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SzPct val="65000"/>
                        <a:buFont typeface="Wingdings" panose="05000000000000000000" pitchFamily="2" charset="2"/>
                        <a:defRPr kumimoji="1" sz="26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9pPr>
                    </a:lstStyle>
                    <a:p>
                      <a:pPr marL="0" marR="0" lvl="0" indent="0" algn="ctr" defTabSz="914400" rtl="0" eaLnBrk="1" fontAlgn="base" latinLnBrk="0" hangingPunct="1">
                        <a:lnSpc>
                          <a:spcPts val="1800"/>
                        </a:lnSpc>
                        <a:spcBef>
                          <a:spcPct val="0"/>
                        </a:spcBef>
                        <a:spcAft>
                          <a:spcPct val="0"/>
                        </a:spcAft>
                        <a:buClrTx/>
                        <a:buSzTx/>
                        <a:buFontTx/>
                        <a:buNone/>
                        <a:tabLst/>
                      </a:pPr>
                      <a:r>
                        <a:rPr kumimoji="0" lang="en-US" altLang="zh-TW" sz="2000" b="1" i="0" u="sng" strike="noStrike" cap="none" normalizeH="0" baseline="0" smtClean="0">
                          <a:ln>
                            <a:noFill/>
                          </a:ln>
                          <a:solidFill>
                            <a:schemeClr val="tx1"/>
                          </a:solidFill>
                          <a:effectLst/>
                          <a:latin typeface="標楷體" panose="03000509000000000000" pitchFamily="65" charset="-120"/>
                          <a:ea typeface="新細明體, PMingLiU" charset="0"/>
                          <a:cs typeface="標楷體" panose="03000509000000000000" pitchFamily="65" charset="-120"/>
                        </a:rPr>
                        <a:t>1</a:t>
                      </a:r>
                      <a:endParaRPr kumimoji="0" lang="zh-TW" altLang="zh-TW" sz="2000" b="0" i="0" u="none" strike="noStrike" cap="none" normalizeH="0" baseline="0" smtClean="0">
                        <a:ln>
                          <a:noFill/>
                        </a:ln>
                        <a:solidFill>
                          <a:schemeClr val="tx1"/>
                        </a:solidFill>
                        <a:effectLst/>
                        <a:latin typeface="Times New Roman" panose="02020603050405020304" pitchFamily="18" charset="0"/>
                        <a:ea typeface="新細明體, PMingLiU" charset="0"/>
                        <a:cs typeface="標楷體" panose="03000509000000000000" pitchFamily="65" charset="-120"/>
                      </a:endParaRPr>
                    </a:p>
                  </a:txBody>
                  <a:tcPr marL="17780" marR="177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6"/>
                  </a:ext>
                </a:extLst>
              </a:tr>
              <a:tr h="317500">
                <a:tc>
                  <a:txBody>
                    <a:bodyPr/>
                    <a:lstStyle>
                      <a:lvl1pPr>
                        <a:spcBef>
                          <a:spcPct val="20000"/>
                        </a:spcBef>
                        <a:buClr>
                          <a:schemeClr val="accent1"/>
                        </a:buClr>
                        <a:buSzPct val="65000"/>
                        <a:buFont typeface="Wingdings" panose="05000000000000000000" pitchFamily="2" charset="2"/>
                        <a:defRPr kumimoji="1" sz="26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9pPr>
                    </a:lstStyle>
                    <a:p>
                      <a:pPr marL="0" marR="0" lvl="0" indent="0" algn="ctr" defTabSz="914400" rtl="0" eaLnBrk="1" fontAlgn="base" latinLnBrk="0" hangingPunct="1">
                        <a:lnSpc>
                          <a:spcPts val="1800"/>
                        </a:lnSpc>
                        <a:spcBef>
                          <a:spcPct val="0"/>
                        </a:spcBef>
                        <a:spcAft>
                          <a:spcPct val="0"/>
                        </a:spcAft>
                        <a:buClrTx/>
                        <a:buSzTx/>
                        <a:buFontTx/>
                        <a:buNone/>
                        <a:tabLst/>
                      </a:pPr>
                      <a:r>
                        <a:rPr kumimoji="0" lang="en-US" altLang="zh-TW" sz="2000" b="1" i="0" u="sng" strike="noStrike" cap="none" normalizeH="0" baseline="0" smtClean="0">
                          <a:ln>
                            <a:noFill/>
                          </a:ln>
                          <a:solidFill>
                            <a:schemeClr val="tx1"/>
                          </a:solidFill>
                          <a:effectLst/>
                          <a:latin typeface="標楷體" panose="03000509000000000000" pitchFamily="65" charset="-120"/>
                          <a:ea typeface="新細明體, PMingLiU" charset="0"/>
                          <a:cs typeface="標楷體" panose="03000509000000000000" pitchFamily="65" charset="-120"/>
                        </a:rPr>
                        <a:t>E</a:t>
                      </a:r>
                      <a:endParaRPr kumimoji="0" lang="zh-TW" altLang="zh-TW" sz="2000" b="0" i="0" u="none" strike="noStrike" cap="none" normalizeH="0" baseline="0" smtClean="0">
                        <a:ln>
                          <a:noFill/>
                        </a:ln>
                        <a:solidFill>
                          <a:schemeClr val="tx1"/>
                        </a:solidFill>
                        <a:effectLst/>
                        <a:latin typeface="Times New Roman" panose="02020603050405020304" pitchFamily="18" charset="0"/>
                        <a:ea typeface="新細明體, PMingLiU" charset="0"/>
                        <a:cs typeface="標楷體" panose="03000509000000000000" pitchFamily="65" charset="-120"/>
                      </a:endParaRPr>
                    </a:p>
                  </a:txBody>
                  <a:tcPr marL="17780" marR="177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SzPct val="65000"/>
                        <a:buFont typeface="Wingdings" panose="05000000000000000000" pitchFamily="2" charset="2"/>
                        <a:defRPr kumimoji="1" sz="26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9pPr>
                    </a:lstStyle>
                    <a:p>
                      <a:pPr marL="0" marR="0" lvl="0" indent="0" algn="ctr" defTabSz="914400" rtl="0" eaLnBrk="1" fontAlgn="base" latinLnBrk="0" hangingPunct="1">
                        <a:lnSpc>
                          <a:spcPts val="1800"/>
                        </a:lnSpc>
                        <a:spcBef>
                          <a:spcPct val="0"/>
                        </a:spcBef>
                        <a:spcAft>
                          <a:spcPct val="0"/>
                        </a:spcAft>
                        <a:buClrTx/>
                        <a:buSzTx/>
                        <a:buFontTx/>
                        <a:buNone/>
                        <a:tabLst/>
                      </a:pPr>
                      <a:r>
                        <a:rPr kumimoji="0" lang="en-US" altLang="zh-TW" sz="2000" b="1" i="0" u="sng" strike="noStrike" cap="none" normalizeH="0" baseline="0" dirty="0" smtClean="0">
                          <a:ln>
                            <a:noFill/>
                          </a:ln>
                          <a:solidFill>
                            <a:srgbClr val="0000FF"/>
                          </a:solidFill>
                          <a:effectLst/>
                          <a:latin typeface="標楷體" panose="03000509000000000000" pitchFamily="65" charset="-120"/>
                          <a:ea typeface="新細明體, PMingLiU" charset="0"/>
                          <a:cs typeface="標楷體" panose="03000509000000000000" pitchFamily="65" charset="-120"/>
                        </a:rPr>
                        <a:t>80</a:t>
                      </a:r>
                      <a:endParaRPr kumimoji="0" lang="zh-TW" altLang="zh-TW" sz="2000" b="0" i="0" u="none" strike="noStrike" cap="none" normalizeH="0" baseline="0" dirty="0" smtClean="0">
                        <a:ln>
                          <a:noFill/>
                        </a:ln>
                        <a:solidFill>
                          <a:srgbClr val="0000FF"/>
                        </a:solidFill>
                        <a:effectLst/>
                        <a:latin typeface="Times New Roman" panose="02020603050405020304" pitchFamily="18" charset="0"/>
                        <a:ea typeface="新細明體, PMingLiU" charset="0"/>
                        <a:cs typeface="標楷體" panose="03000509000000000000" pitchFamily="65" charset="-120"/>
                      </a:endParaRPr>
                    </a:p>
                  </a:txBody>
                  <a:tcPr marL="17780" marR="177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SzPct val="65000"/>
                        <a:buFont typeface="Wingdings" panose="05000000000000000000" pitchFamily="2" charset="2"/>
                        <a:defRPr kumimoji="1" sz="26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9pPr>
                    </a:lstStyle>
                    <a:p>
                      <a:pPr marL="0" marR="0" lvl="0" indent="0" algn="ctr" defTabSz="914400" rtl="0" eaLnBrk="1" fontAlgn="base" latinLnBrk="0" hangingPunct="1">
                        <a:lnSpc>
                          <a:spcPts val="1800"/>
                        </a:lnSpc>
                        <a:spcBef>
                          <a:spcPct val="0"/>
                        </a:spcBef>
                        <a:spcAft>
                          <a:spcPct val="0"/>
                        </a:spcAft>
                        <a:buClrTx/>
                        <a:buSzTx/>
                        <a:buFontTx/>
                        <a:buNone/>
                        <a:tabLst/>
                      </a:pPr>
                      <a:r>
                        <a:rPr kumimoji="0" lang="en-US" altLang="zh-TW" sz="2000" b="1" i="0" u="sng" strike="noStrike" cap="none" normalizeH="0" baseline="0" smtClean="0">
                          <a:ln>
                            <a:noFill/>
                          </a:ln>
                          <a:solidFill>
                            <a:schemeClr val="tx1"/>
                          </a:solidFill>
                          <a:effectLst/>
                          <a:latin typeface="標楷體" panose="03000509000000000000" pitchFamily="65" charset="-120"/>
                          <a:ea typeface="新細明體, PMingLiU" charset="0"/>
                          <a:cs typeface="標楷體" panose="03000509000000000000" pitchFamily="65" charset="-120"/>
                        </a:rPr>
                        <a:t>3</a:t>
                      </a:r>
                      <a:endParaRPr kumimoji="0" lang="zh-TW" altLang="zh-TW" sz="2000" b="0" i="0" u="none" strike="noStrike" cap="none" normalizeH="0" baseline="0" smtClean="0">
                        <a:ln>
                          <a:noFill/>
                        </a:ln>
                        <a:solidFill>
                          <a:schemeClr val="tx1"/>
                        </a:solidFill>
                        <a:effectLst/>
                        <a:latin typeface="Times New Roman" panose="02020603050405020304" pitchFamily="18" charset="0"/>
                        <a:ea typeface="新細明體, PMingLiU" charset="0"/>
                        <a:cs typeface="標楷體" panose="03000509000000000000" pitchFamily="65" charset="-120"/>
                      </a:endParaRPr>
                    </a:p>
                  </a:txBody>
                  <a:tcPr marL="17780" marR="177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SzPct val="65000"/>
                        <a:buFont typeface="Wingdings" panose="05000000000000000000" pitchFamily="2" charset="2"/>
                        <a:defRPr kumimoji="1" sz="26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9pPr>
                    </a:lstStyle>
                    <a:p>
                      <a:pPr marL="0" marR="0" lvl="0" indent="0" algn="ctr" defTabSz="914400" rtl="0" eaLnBrk="1" fontAlgn="base" latinLnBrk="0" hangingPunct="1">
                        <a:lnSpc>
                          <a:spcPts val="1800"/>
                        </a:lnSpc>
                        <a:spcBef>
                          <a:spcPct val="0"/>
                        </a:spcBef>
                        <a:spcAft>
                          <a:spcPct val="0"/>
                        </a:spcAft>
                        <a:buClrTx/>
                        <a:buSzTx/>
                        <a:buFontTx/>
                        <a:buNone/>
                        <a:tabLst/>
                      </a:pPr>
                      <a:r>
                        <a:rPr kumimoji="0" lang="en-US" altLang="zh-TW" sz="2000" b="1" i="0" u="sng" strike="noStrike" cap="none" normalizeH="0" baseline="0" smtClean="0">
                          <a:ln>
                            <a:noFill/>
                          </a:ln>
                          <a:solidFill>
                            <a:schemeClr val="tx1"/>
                          </a:solidFill>
                          <a:effectLst/>
                          <a:latin typeface="標楷體" panose="03000509000000000000" pitchFamily="65" charset="-120"/>
                          <a:ea typeface="新細明體, PMingLiU" charset="0"/>
                          <a:cs typeface="標楷體" panose="03000509000000000000" pitchFamily="65" charset="-120"/>
                        </a:rPr>
                        <a:t>81</a:t>
                      </a:r>
                      <a:endParaRPr kumimoji="0" lang="zh-TW" altLang="zh-TW" sz="2000" b="0" i="0" u="none" strike="noStrike" cap="none" normalizeH="0" baseline="0" smtClean="0">
                        <a:ln>
                          <a:noFill/>
                        </a:ln>
                        <a:solidFill>
                          <a:schemeClr val="tx1"/>
                        </a:solidFill>
                        <a:effectLst/>
                        <a:latin typeface="Times New Roman" panose="02020603050405020304" pitchFamily="18" charset="0"/>
                        <a:ea typeface="新細明體, PMingLiU" charset="0"/>
                        <a:cs typeface="標楷體" panose="03000509000000000000" pitchFamily="65" charset="-120"/>
                      </a:endParaRPr>
                    </a:p>
                  </a:txBody>
                  <a:tcPr marL="17780" marR="177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SzPct val="65000"/>
                        <a:buFont typeface="Wingdings" panose="05000000000000000000" pitchFamily="2" charset="2"/>
                        <a:defRPr kumimoji="1" sz="26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9pPr>
                    </a:lstStyle>
                    <a:p>
                      <a:pPr marL="0" marR="0" lvl="0" indent="0" algn="ctr" defTabSz="914400" rtl="0" eaLnBrk="1" fontAlgn="base" latinLnBrk="0" hangingPunct="1">
                        <a:lnSpc>
                          <a:spcPts val="1800"/>
                        </a:lnSpc>
                        <a:spcBef>
                          <a:spcPct val="0"/>
                        </a:spcBef>
                        <a:spcAft>
                          <a:spcPct val="0"/>
                        </a:spcAft>
                        <a:buClrTx/>
                        <a:buSzTx/>
                        <a:buFontTx/>
                        <a:buNone/>
                        <a:tabLst/>
                      </a:pPr>
                      <a:r>
                        <a:rPr kumimoji="0" lang="en-US" altLang="zh-TW" sz="2000" b="1" i="0" u="sng" strike="noStrike" cap="none" normalizeH="0" baseline="0" smtClean="0">
                          <a:ln>
                            <a:noFill/>
                          </a:ln>
                          <a:solidFill>
                            <a:schemeClr val="tx1"/>
                          </a:solidFill>
                          <a:effectLst/>
                          <a:latin typeface="標楷體" panose="03000509000000000000" pitchFamily="65" charset="-120"/>
                          <a:ea typeface="新細明體, PMingLiU" charset="0"/>
                          <a:cs typeface="標楷體" panose="03000509000000000000" pitchFamily="65" charset="-120"/>
                        </a:rPr>
                        <a:t>2</a:t>
                      </a:r>
                      <a:endParaRPr kumimoji="0" lang="zh-TW" altLang="zh-TW" sz="2000" b="0" i="0" u="none" strike="noStrike" cap="none" normalizeH="0" baseline="0" smtClean="0">
                        <a:ln>
                          <a:noFill/>
                        </a:ln>
                        <a:solidFill>
                          <a:schemeClr val="tx1"/>
                        </a:solidFill>
                        <a:effectLst/>
                        <a:latin typeface="Times New Roman" panose="02020603050405020304" pitchFamily="18" charset="0"/>
                        <a:ea typeface="新細明體, PMingLiU" charset="0"/>
                        <a:cs typeface="標楷體" panose="03000509000000000000" pitchFamily="65" charset="-120"/>
                      </a:endParaRPr>
                    </a:p>
                  </a:txBody>
                  <a:tcPr marL="17780" marR="177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SzPct val="65000"/>
                        <a:buFont typeface="Wingdings" panose="05000000000000000000" pitchFamily="2" charset="2"/>
                        <a:defRPr kumimoji="1" sz="26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9pPr>
                    </a:lstStyle>
                    <a:p>
                      <a:pPr marL="0" marR="0" lvl="0" indent="0" algn="ctr" defTabSz="914400" rtl="0" eaLnBrk="1" fontAlgn="base" latinLnBrk="0" hangingPunct="1">
                        <a:lnSpc>
                          <a:spcPts val="1800"/>
                        </a:lnSpc>
                        <a:spcBef>
                          <a:spcPct val="0"/>
                        </a:spcBef>
                        <a:spcAft>
                          <a:spcPct val="0"/>
                        </a:spcAft>
                        <a:buClrTx/>
                        <a:buSzTx/>
                        <a:buFontTx/>
                        <a:buNone/>
                        <a:tabLst/>
                      </a:pPr>
                      <a:r>
                        <a:rPr kumimoji="0" lang="en-US" altLang="zh-TW" sz="2000" b="1" i="0" u="sng" strike="noStrike" cap="none" normalizeH="0" baseline="0" smtClean="0">
                          <a:ln>
                            <a:noFill/>
                          </a:ln>
                          <a:solidFill>
                            <a:schemeClr val="tx1"/>
                          </a:solidFill>
                          <a:effectLst/>
                          <a:latin typeface="標楷體" panose="03000509000000000000" pitchFamily="65" charset="-120"/>
                          <a:ea typeface="新細明體, PMingLiU" charset="0"/>
                          <a:cs typeface="標楷體" panose="03000509000000000000" pitchFamily="65" charset="-120"/>
                        </a:rPr>
                        <a:t>82</a:t>
                      </a:r>
                      <a:endParaRPr kumimoji="0" lang="zh-TW" altLang="zh-TW" sz="2000" b="0" i="0" u="none" strike="noStrike" cap="none" normalizeH="0" baseline="0" smtClean="0">
                        <a:ln>
                          <a:noFill/>
                        </a:ln>
                        <a:solidFill>
                          <a:schemeClr val="tx1"/>
                        </a:solidFill>
                        <a:effectLst/>
                        <a:latin typeface="Times New Roman" panose="02020603050405020304" pitchFamily="18" charset="0"/>
                        <a:ea typeface="新細明體, PMingLiU" charset="0"/>
                        <a:cs typeface="標楷體" panose="03000509000000000000" pitchFamily="65" charset="-120"/>
                      </a:endParaRPr>
                    </a:p>
                  </a:txBody>
                  <a:tcPr marL="17780" marR="177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SzPct val="65000"/>
                        <a:buFont typeface="Wingdings" panose="05000000000000000000" pitchFamily="2" charset="2"/>
                        <a:defRPr kumimoji="1" sz="26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9pPr>
                    </a:lstStyle>
                    <a:p>
                      <a:pPr marL="0" marR="0" lvl="0" indent="0" algn="ctr" defTabSz="914400" rtl="0" eaLnBrk="1" fontAlgn="base" latinLnBrk="0" hangingPunct="1">
                        <a:lnSpc>
                          <a:spcPts val="1800"/>
                        </a:lnSpc>
                        <a:spcBef>
                          <a:spcPct val="0"/>
                        </a:spcBef>
                        <a:spcAft>
                          <a:spcPct val="0"/>
                        </a:spcAft>
                        <a:buClrTx/>
                        <a:buSzTx/>
                        <a:buFontTx/>
                        <a:buNone/>
                        <a:tabLst/>
                      </a:pPr>
                      <a:r>
                        <a:rPr kumimoji="0" lang="en-US" altLang="zh-TW" sz="2000" b="1" i="0" u="sng" strike="noStrike" cap="none" normalizeH="0" baseline="0" smtClean="0">
                          <a:ln>
                            <a:noFill/>
                          </a:ln>
                          <a:solidFill>
                            <a:schemeClr val="tx1"/>
                          </a:solidFill>
                          <a:effectLst/>
                          <a:latin typeface="標楷體" panose="03000509000000000000" pitchFamily="65" charset="-120"/>
                          <a:ea typeface="新細明體, PMingLiU" charset="0"/>
                          <a:cs typeface="標楷體" panose="03000509000000000000" pitchFamily="65" charset="-120"/>
                        </a:rPr>
                        <a:t>1</a:t>
                      </a:r>
                      <a:endParaRPr kumimoji="0" lang="zh-TW" altLang="zh-TW" sz="2000" b="0" i="0" u="none" strike="noStrike" cap="none" normalizeH="0" baseline="0" smtClean="0">
                        <a:ln>
                          <a:noFill/>
                        </a:ln>
                        <a:solidFill>
                          <a:schemeClr val="tx1"/>
                        </a:solidFill>
                        <a:effectLst/>
                        <a:latin typeface="Times New Roman" panose="02020603050405020304" pitchFamily="18" charset="0"/>
                        <a:ea typeface="新細明體, PMingLiU" charset="0"/>
                        <a:cs typeface="標楷體" panose="03000509000000000000" pitchFamily="65" charset="-120"/>
                      </a:endParaRPr>
                    </a:p>
                  </a:txBody>
                  <a:tcPr marL="17780" marR="177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7"/>
                  </a:ext>
                </a:extLst>
              </a:tr>
              <a:tr h="396875">
                <a:tc>
                  <a:txBody>
                    <a:bodyPr/>
                    <a:lstStyle>
                      <a:lvl1pPr>
                        <a:spcBef>
                          <a:spcPct val="20000"/>
                        </a:spcBef>
                        <a:buClr>
                          <a:schemeClr val="accent1"/>
                        </a:buClr>
                        <a:buSzPct val="65000"/>
                        <a:buFont typeface="Wingdings" panose="05000000000000000000" pitchFamily="2" charset="2"/>
                        <a:defRPr kumimoji="1" sz="26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9pPr>
                    </a:lstStyle>
                    <a:p>
                      <a:pPr marL="0" marR="0" lvl="0" indent="0" algn="ctr" defTabSz="914400" rtl="0" eaLnBrk="1" fontAlgn="base" latinLnBrk="0" hangingPunct="1">
                        <a:lnSpc>
                          <a:spcPts val="1800"/>
                        </a:lnSpc>
                        <a:spcBef>
                          <a:spcPct val="0"/>
                        </a:spcBef>
                        <a:spcAft>
                          <a:spcPct val="0"/>
                        </a:spcAft>
                        <a:buClrTx/>
                        <a:buSzTx/>
                        <a:buFontTx/>
                        <a:buNone/>
                        <a:tabLst/>
                      </a:pPr>
                      <a:r>
                        <a:rPr kumimoji="0" lang="zh-TW" sz="2000" b="1" i="0" u="sng" strike="noStrike" cap="none" normalizeH="0" baseline="0" smtClean="0">
                          <a:ln>
                            <a:noFill/>
                          </a:ln>
                          <a:solidFill>
                            <a:schemeClr val="tx1"/>
                          </a:solidFill>
                          <a:effectLst/>
                          <a:latin typeface="Times New Roman" panose="02020603050405020304" pitchFamily="18" charset="0"/>
                          <a:ea typeface="標楷體" panose="03000509000000000000" pitchFamily="65" charset="-120"/>
                        </a:rPr>
                        <a:t>廠商標價</a:t>
                      </a:r>
                      <a:endParaRPr kumimoji="0" lang="zh-TW" sz="2000" b="0" i="0" u="none" strike="noStrike" cap="none" normalizeH="0" baseline="0" smtClean="0">
                        <a:ln>
                          <a:noFill/>
                        </a:ln>
                        <a:solidFill>
                          <a:schemeClr val="tx1"/>
                        </a:solidFill>
                        <a:effectLst/>
                        <a:latin typeface="Times New Roman" panose="02020603050405020304" pitchFamily="18" charset="0"/>
                        <a:ea typeface="標楷體" panose="03000509000000000000" pitchFamily="65" charset="-120"/>
                      </a:endParaRPr>
                    </a:p>
                  </a:txBody>
                  <a:tcPr marL="17780" marR="177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lvl1pPr>
                        <a:spcBef>
                          <a:spcPct val="20000"/>
                        </a:spcBef>
                        <a:buClr>
                          <a:schemeClr val="accent1"/>
                        </a:buClr>
                        <a:buSzPct val="65000"/>
                        <a:buFont typeface="Wingdings" panose="05000000000000000000" pitchFamily="2" charset="2"/>
                        <a:defRPr kumimoji="1" sz="26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9pPr>
                    </a:lstStyle>
                    <a:p>
                      <a:pPr marL="0" marR="0" lvl="0" indent="0" algn="ctr" defTabSz="914400" rtl="0" eaLnBrk="1" fontAlgn="base" latinLnBrk="0" hangingPunct="1">
                        <a:lnSpc>
                          <a:spcPts val="1800"/>
                        </a:lnSpc>
                        <a:spcBef>
                          <a:spcPct val="0"/>
                        </a:spcBef>
                        <a:spcAft>
                          <a:spcPct val="0"/>
                        </a:spcAft>
                        <a:buClrTx/>
                        <a:buSzTx/>
                        <a:buFontTx/>
                        <a:buNone/>
                        <a:tabLst/>
                      </a:pPr>
                      <a:r>
                        <a:rPr kumimoji="0" lang="en-US" altLang="zh-TW" sz="2000" b="1" i="0" u="sng" strike="noStrike" cap="none" normalizeH="0" baseline="0" smtClean="0">
                          <a:ln>
                            <a:noFill/>
                          </a:ln>
                          <a:solidFill>
                            <a:schemeClr val="tx1"/>
                          </a:solidFill>
                          <a:effectLst/>
                          <a:latin typeface="標楷體" panose="03000509000000000000" pitchFamily="65" charset="-120"/>
                          <a:ea typeface="新細明體, PMingLiU" charset="0"/>
                          <a:cs typeface="標楷體" panose="03000509000000000000" pitchFamily="65" charset="-120"/>
                        </a:rPr>
                        <a:t>800</a:t>
                      </a:r>
                      <a:r>
                        <a:rPr kumimoji="0" lang="zh-TW" sz="2000" b="1" i="0" u="sng" strike="noStrike" cap="none" normalizeH="0" baseline="0" smtClean="0">
                          <a:ln>
                            <a:noFill/>
                          </a:ln>
                          <a:solidFill>
                            <a:schemeClr val="tx1"/>
                          </a:solidFill>
                          <a:effectLst/>
                          <a:latin typeface="Times New Roman" panose="02020603050405020304" pitchFamily="18" charset="0"/>
                          <a:ea typeface="新細明體, PMingLiU" charset="0"/>
                          <a:cs typeface="標楷體" panose="03000509000000000000" pitchFamily="65" charset="-120"/>
                        </a:rPr>
                        <a:t>萬元</a:t>
                      </a:r>
                      <a:endParaRPr kumimoji="0" lang="zh-TW" sz="2000" b="0" i="0" u="none" strike="noStrike" cap="none" normalizeH="0" baseline="0" smtClean="0">
                        <a:ln>
                          <a:noFill/>
                        </a:ln>
                        <a:solidFill>
                          <a:schemeClr val="tx1"/>
                        </a:solidFill>
                        <a:effectLst/>
                        <a:latin typeface="Times New Roman" panose="02020603050405020304" pitchFamily="18" charset="0"/>
                        <a:ea typeface="新細明體, PMingLiU" charset="0"/>
                        <a:cs typeface="標楷體" panose="03000509000000000000" pitchFamily="65" charset="-120"/>
                      </a:endParaRPr>
                    </a:p>
                  </a:txBody>
                  <a:tcPr marL="17780" marR="177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TW" altLang="en-US"/>
                    </a:p>
                  </a:txBody>
                  <a:tcPr/>
                </a:tc>
                <a:tc gridSpan="2">
                  <a:txBody>
                    <a:bodyPr/>
                    <a:lstStyle>
                      <a:lvl1pPr>
                        <a:spcBef>
                          <a:spcPct val="20000"/>
                        </a:spcBef>
                        <a:buClr>
                          <a:schemeClr val="accent1"/>
                        </a:buClr>
                        <a:buSzPct val="65000"/>
                        <a:buFont typeface="Wingdings" panose="05000000000000000000" pitchFamily="2" charset="2"/>
                        <a:defRPr kumimoji="1" sz="26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9pPr>
                    </a:lstStyle>
                    <a:p>
                      <a:pPr marL="0" marR="0" lvl="0" indent="0" algn="ctr" defTabSz="914400" rtl="0" eaLnBrk="1" fontAlgn="base" latinLnBrk="0" hangingPunct="1">
                        <a:lnSpc>
                          <a:spcPts val="1800"/>
                        </a:lnSpc>
                        <a:spcBef>
                          <a:spcPct val="0"/>
                        </a:spcBef>
                        <a:spcAft>
                          <a:spcPct val="0"/>
                        </a:spcAft>
                        <a:buClrTx/>
                        <a:buSzTx/>
                        <a:buFontTx/>
                        <a:buNone/>
                        <a:tabLst/>
                      </a:pPr>
                      <a:r>
                        <a:rPr kumimoji="0" lang="en-US" altLang="zh-TW" sz="2000" b="1" i="0" u="sng" strike="noStrike" cap="none" normalizeH="0" baseline="0" smtClean="0">
                          <a:ln>
                            <a:noFill/>
                          </a:ln>
                          <a:solidFill>
                            <a:schemeClr val="tx1"/>
                          </a:solidFill>
                          <a:effectLst/>
                          <a:latin typeface="標楷體" panose="03000509000000000000" pitchFamily="65" charset="-120"/>
                          <a:ea typeface="新細明體, PMingLiU" charset="0"/>
                          <a:cs typeface="標楷體" panose="03000509000000000000" pitchFamily="65" charset="-120"/>
                        </a:rPr>
                        <a:t>788</a:t>
                      </a:r>
                      <a:r>
                        <a:rPr kumimoji="0" lang="zh-TW" sz="2000" b="1" i="0" u="sng" strike="noStrike" cap="none" normalizeH="0" baseline="0" smtClean="0">
                          <a:ln>
                            <a:noFill/>
                          </a:ln>
                          <a:solidFill>
                            <a:schemeClr val="tx1"/>
                          </a:solidFill>
                          <a:effectLst/>
                          <a:latin typeface="Times New Roman" panose="02020603050405020304" pitchFamily="18" charset="0"/>
                          <a:ea typeface="新細明體, PMingLiU" charset="0"/>
                          <a:cs typeface="標楷體" panose="03000509000000000000" pitchFamily="65" charset="-120"/>
                        </a:rPr>
                        <a:t>萬元</a:t>
                      </a:r>
                      <a:endParaRPr kumimoji="0" lang="zh-TW" sz="2000" b="0" i="0" u="none" strike="noStrike" cap="none" normalizeH="0" baseline="0" smtClean="0">
                        <a:ln>
                          <a:noFill/>
                        </a:ln>
                        <a:solidFill>
                          <a:schemeClr val="tx1"/>
                        </a:solidFill>
                        <a:effectLst/>
                        <a:latin typeface="Times New Roman" panose="02020603050405020304" pitchFamily="18" charset="0"/>
                        <a:ea typeface="新細明體, PMingLiU" charset="0"/>
                        <a:cs typeface="標楷體" panose="03000509000000000000" pitchFamily="65" charset="-120"/>
                      </a:endParaRPr>
                    </a:p>
                  </a:txBody>
                  <a:tcPr marL="17780" marR="177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TW" altLang="en-US"/>
                    </a:p>
                  </a:txBody>
                  <a:tcPr/>
                </a:tc>
                <a:tc gridSpan="2">
                  <a:txBody>
                    <a:bodyPr/>
                    <a:lstStyle>
                      <a:lvl1pPr>
                        <a:spcBef>
                          <a:spcPct val="20000"/>
                        </a:spcBef>
                        <a:buClr>
                          <a:schemeClr val="accent1"/>
                        </a:buClr>
                        <a:buSzPct val="65000"/>
                        <a:buFont typeface="Wingdings" panose="05000000000000000000" pitchFamily="2" charset="2"/>
                        <a:defRPr kumimoji="1" sz="26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9pPr>
                    </a:lstStyle>
                    <a:p>
                      <a:pPr marL="0" marR="0" lvl="0" indent="0" algn="ctr" defTabSz="914400" rtl="0" eaLnBrk="1" fontAlgn="base" latinLnBrk="0" hangingPunct="1">
                        <a:lnSpc>
                          <a:spcPts val="1800"/>
                        </a:lnSpc>
                        <a:spcBef>
                          <a:spcPct val="0"/>
                        </a:spcBef>
                        <a:spcAft>
                          <a:spcPct val="0"/>
                        </a:spcAft>
                        <a:buClrTx/>
                        <a:buSzTx/>
                        <a:buFontTx/>
                        <a:buNone/>
                        <a:tabLst/>
                      </a:pPr>
                      <a:r>
                        <a:rPr kumimoji="0" lang="en-US" altLang="zh-TW" sz="2000" b="1" i="0" u="sng" strike="noStrike" cap="none" normalizeH="0" baseline="0" smtClean="0">
                          <a:ln>
                            <a:noFill/>
                          </a:ln>
                          <a:solidFill>
                            <a:schemeClr val="tx1"/>
                          </a:solidFill>
                          <a:effectLst/>
                          <a:latin typeface="標楷體" panose="03000509000000000000" pitchFamily="65" charset="-120"/>
                          <a:ea typeface="新細明體, PMingLiU" charset="0"/>
                          <a:cs typeface="標楷體" panose="03000509000000000000" pitchFamily="65" charset="-120"/>
                        </a:rPr>
                        <a:t>800</a:t>
                      </a:r>
                      <a:r>
                        <a:rPr kumimoji="0" lang="zh-TW" sz="2000" b="1" i="0" u="sng" strike="noStrike" cap="none" normalizeH="0" baseline="0" smtClean="0">
                          <a:ln>
                            <a:noFill/>
                          </a:ln>
                          <a:solidFill>
                            <a:schemeClr val="tx1"/>
                          </a:solidFill>
                          <a:effectLst/>
                          <a:latin typeface="Times New Roman" panose="02020603050405020304" pitchFamily="18" charset="0"/>
                          <a:ea typeface="新細明體, PMingLiU" charset="0"/>
                          <a:cs typeface="標楷體" panose="03000509000000000000" pitchFamily="65" charset="-120"/>
                        </a:rPr>
                        <a:t>萬元</a:t>
                      </a:r>
                      <a:endParaRPr kumimoji="0" lang="zh-TW" sz="2000" b="0" i="0" u="none" strike="noStrike" cap="none" normalizeH="0" baseline="0" smtClean="0">
                        <a:ln>
                          <a:noFill/>
                        </a:ln>
                        <a:solidFill>
                          <a:schemeClr val="tx1"/>
                        </a:solidFill>
                        <a:effectLst/>
                        <a:latin typeface="Times New Roman" panose="02020603050405020304" pitchFamily="18" charset="0"/>
                        <a:ea typeface="新細明體, PMingLiU" charset="0"/>
                        <a:cs typeface="標楷體" panose="03000509000000000000" pitchFamily="65" charset="-120"/>
                      </a:endParaRPr>
                    </a:p>
                  </a:txBody>
                  <a:tcPr marL="17780" marR="177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TW" altLang="en-US"/>
                    </a:p>
                  </a:txBody>
                  <a:tcPr/>
                </a:tc>
                <a:extLst>
                  <a:ext uri="{0D108BD9-81ED-4DB2-BD59-A6C34878D82A}">
                    <a16:rowId xmlns:a16="http://schemas.microsoft.com/office/drawing/2014/main" xmlns="" val="10008"/>
                  </a:ext>
                </a:extLst>
              </a:tr>
              <a:tr h="433388">
                <a:tc>
                  <a:txBody>
                    <a:bodyPr/>
                    <a:lstStyle>
                      <a:lvl1pPr>
                        <a:spcBef>
                          <a:spcPct val="20000"/>
                        </a:spcBef>
                        <a:buClr>
                          <a:schemeClr val="accent1"/>
                        </a:buClr>
                        <a:buSzPct val="65000"/>
                        <a:buFont typeface="Wingdings" panose="05000000000000000000" pitchFamily="2" charset="2"/>
                        <a:defRPr kumimoji="1" sz="26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9pPr>
                    </a:lstStyle>
                    <a:p>
                      <a:pPr marL="0" marR="0" lvl="0" indent="0" algn="ctr" defTabSz="914400" rtl="0" eaLnBrk="1" fontAlgn="base" latinLnBrk="0" hangingPunct="1">
                        <a:lnSpc>
                          <a:spcPts val="1800"/>
                        </a:lnSpc>
                        <a:spcBef>
                          <a:spcPct val="0"/>
                        </a:spcBef>
                        <a:spcAft>
                          <a:spcPct val="0"/>
                        </a:spcAft>
                        <a:buClrTx/>
                        <a:buSzTx/>
                        <a:buFontTx/>
                        <a:buNone/>
                        <a:tabLst/>
                      </a:pPr>
                      <a:r>
                        <a:rPr kumimoji="0" lang="zh-TW" sz="2000" b="1" i="0" u="sng" strike="noStrike" cap="none" normalizeH="0" baseline="0" smtClean="0">
                          <a:ln>
                            <a:noFill/>
                          </a:ln>
                          <a:solidFill>
                            <a:schemeClr val="tx1"/>
                          </a:solidFill>
                          <a:effectLst/>
                          <a:latin typeface="Times New Roman" panose="02020603050405020304" pitchFamily="18" charset="0"/>
                          <a:ea typeface="標楷體" panose="03000509000000000000" pitchFamily="65" charset="-120"/>
                        </a:rPr>
                        <a:t>評分（平均）</a:t>
                      </a:r>
                      <a:endParaRPr kumimoji="0" lang="zh-TW" sz="2000" b="0" i="0" u="none" strike="noStrike" cap="none" normalizeH="0" baseline="0" smtClean="0">
                        <a:ln>
                          <a:noFill/>
                        </a:ln>
                        <a:solidFill>
                          <a:schemeClr val="tx1"/>
                        </a:solidFill>
                        <a:effectLst/>
                        <a:latin typeface="Times New Roman" panose="02020603050405020304" pitchFamily="18" charset="0"/>
                        <a:ea typeface="標楷體" panose="03000509000000000000" pitchFamily="65" charset="-120"/>
                      </a:endParaRPr>
                    </a:p>
                  </a:txBody>
                  <a:tcPr marL="17780" marR="177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lvl1pPr>
                        <a:spcBef>
                          <a:spcPct val="20000"/>
                        </a:spcBef>
                        <a:buClr>
                          <a:schemeClr val="accent1"/>
                        </a:buClr>
                        <a:buSzPct val="65000"/>
                        <a:buFont typeface="Wingdings" panose="05000000000000000000" pitchFamily="2" charset="2"/>
                        <a:defRPr kumimoji="1" sz="26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9pPr>
                    </a:lstStyle>
                    <a:p>
                      <a:pPr marL="0" marR="0" lvl="0" indent="0" algn="ctr" defTabSz="914400" rtl="0" eaLnBrk="1" fontAlgn="base" latinLnBrk="0" hangingPunct="1">
                        <a:lnSpc>
                          <a:spcPts val="1800"/>
                        </a:lnSpc>
                        <a:spcBef>
                          <a:spcPct val="0"/>
                        </a:spcBef>
                        <a:spcAft>
                          <a:spcPct val="0"/>
                        </a:spcAft>
                        <a:buClrTx/>
                        <a:buSzTx/>
                        <a:buFontTx/>
                        <a:buNone/>
                        <a:tabLst/>
                      </a:pPr>
                      <a:r>
                        <a:rPr kumimoji="0" lang="en-US" altLang="zh-TW" sz="2000" b="1" i="0" u="sng" strike="noStrike" cap="none" normalizeH="0" baseline="0" smtClean="0">
                          <a:ln>
                            <a:noFill/>
                          </a:ln>
                          <a:solidFill>
                            <a:schemeClr val="tx1"/>
                          </a:solidFill>
                          <a:effectLst/>
                          <a:latin typeface="標楷體" panose="03000509000000000000" pitchFamily="65" charset="-120"/>
                          <a:ea typeface="新細明體, PMingLiU" charset="0"/>
                          <a:cs typeface="標楷體" panose="03000509000000000000" pitchFamily="65" charset="-120"/>
                        </a:rPr>
                        <a:t>74</a:t>
                      </a:r>
                      <a:endParaRPr kumimoji="0" lang="zh-TW" altLang="zh-TW" sz="2000" b="0" i="0" u="none" strike="noStrike" cap="none" normalizeH="0" baseline="0" smtClean="0">
                        <a:ln>
                          <a:noFill/>
                        </a:ln>
                        <a:solidFill>
                          <a:schemeClr val="tx1"/>
                        </a:solidFill>
                        <a:effectLst/>
                        <a:latin typeface="Times New Roman" panose="02020603050405020304" pitchFamily="18" charset="0"/>
                        <a:ea typeface="新細明體, PMingLiU" charset="0"/>
                        <a:cs typeface="標楷體" panose="03000509000000000000" pitchFamily="65" charset="-120"/>
                      </a:endParaRPr>
                    </a:p>
                  </a:txBody>
                  <a:tcPr marL="17780" marR="177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TW" altLang="en-US"/>
                    </a:p>
                  </a:txBody>
                  <a:tcPr/>
                </a:tc>
                <a:tc gridSpan="2">
                  <a:txBody>
                    <a:bodyPr/>
                    <a:lstStyle>
                      <a:lvl1pPr>
                        <a:spcBef>
                          <a:spcPct val="20000"/>
                        </a:spcBef>
                        <a:buClr>
                          <a:schemeClr val="accent1"/>
                        </a:buClr>
                        <a:buSzPct val="65000"/>
                        <a:buFont typeface="Wingdings" panose="05000000000000000000" pitchFamily="2" charset="2"/>
                        <a:defRPr kumimoji="1" sz="26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9pPr>
                    </a:lstStyle>
                    <a:p>
                      <a:pPr marL="0" marR="0" lvl="0" indent="0" algn="ctr" defTabSz="914400" rtl="0" eaLnBrk="1" fontAlgn="base" latinLnBrk="0" hangingPunct="1">
                        <a:lnSpc>
                          <a:spcPts val="1800"/>
                        </a:lnSpc>
                        <a:spcBef>
                          <a:spcPct val="0"/>
                        </a:spcBef>
                        <a:spcAft>
                          <a:spcPct val="0"/>
                        </a:spcAft>
                        <a:buClrTx/>
                        <a:buSzTx/>
                        <a:buFontTx/>
                        <a:buNone/>
                        <a:tabLst/>
                      </a:pPr>
                      <a:r>
                        <a:rPr kumimoji="0" lang="en-US" altLang="zh-TW" sz="2000" b="1" i="0" u="sng" strike="noStrike" cap="none" normalizeH="0" baseline="0" dirty="0" smtClean="0">
                          <a:ln>
                            <a:noFill/>
                          </a:ln>
                          <a:solidFill>
                            <a:schemeClr val="tx1"/>
                          </a:solidFill>
                          <a:effectLst/>
                          <a:latin typeface="標楷體" panose="03000509000000000000" pitchFamily="65" charset="-120"/>
                          <a:ea typeface="新細明體, PMingLiU" charset="0"/>
                          <a:cs typeface="標楷體" panose="03000509000000000000" pitchFamily="65" charset="-120"/>
                        </a:rPr>
                        <a:t>78.6</a:t>
                      </a:r>
                      <a:endParaRPr kumimoji="0" lang="zh-TW" altLang="zh-TW" sz="2000" b="0" i="0" u="none" strike="noStrike" cap="none" normalizeH="0" baseline="0" dirty="0" smtClean="0">
                        <a:ln>
                          <a:noFill/>
                        </a:ln>
                        <a:solidFill>
                          <a:schemeClr val="tx1"/>
                        </a:solidFill>
                        <a:effectLst/>
                        <a:latin typeface="Times New Roman" panose="02020603050405020304" pitchFamily="18" charset="0"/>
                        <a:ea typeface="新細明體, PMingLiU" charset="0"/>
                        <a:cs typeface="標楷體" panose="03000509000000000000" pitchFamily="65" charset="-120"/>
                      </a:endParaRPr>
                    </a:p>
                  </a:txBody>
                  <a:tcPr marL="17780" marR="177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TW" altLang="en-US"/>
                    </a:p>
                  </a:txBody>
                  <a:tcPr/>
                </a:tc>
                <a:tc gridSpan="2">
                  <a:txBody>
                    <a:bodyPr/>
                    <a:lstStyle>
                      <a:lvl1pPr>
                        <a:spcBef>
                          <a:spcPct val="20000"/>
                        </a:spcBef>
                        <a:buClr>
                          <a:schemeClr val="accent1"/>
                        </a:buClr>
                        <a:buSzPct val="65000"/>
                        <a:buFont typeface="Wingdings" panose="05000000000000000000" pitchFamily="2" charset="2"/>
                        <a:defRPr kumimoji="1" sz="26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9pPr>
                    </a:lstStyle>
                    <a:p>
                      <a:pPr marL="0" marR="0" lvl="0" indent="0" algn="ctr" defTabSz="914400" rtl="0" eaLnBrk="1" fontAlgn="base" latinLnBrk="0" hangingPunct="1">
                        <a:lnSpc>
                          <a:spcPts val="1800"/>
                        </a:lnSpc>
                        <a:spcBef>
                          <a:spcPct val="0"/>
                        </a:spcBef>
                        <a:spcAft>
                          <a:spcPct val="0"/>
                        </a:spcAft>
                        <a:buClrTx/>
                        <a:buSzTx/>
                        <a:buFontTx/>
                        <a:buNone/>
                        <a:tabLst/>
                      </a:pPr>
                      <a:r>
                        <a:rPr kumimoji="0" lang="en-US" altLang="zh-TW" sz="2000" b="1" i="0" u="sng" strike="noStrike" cap="none" normalizeH="0" baseline="0" smtClean="0">
                          <a:ln>
                            <a:noFill/>
                          </a:ln>
                          <a:solidFill>
                            <a:schemeClr val="tx1"/>
                          </a:solidFill>
                          <a:effectLst/>
                          <a:latin typeface="標楷體" panose="03000509000000000000" pitchFamily="65" charset="-120"/>
                          <a:ea typeface="新細明體, PMingLiU" charset="0"/>
                          <a:cs typeface="標楷體" panose="03000509000000000000" pitchFamily="65" charset="-120"/>
                        </a:rPr>
                        <a:t>80.6</a:t>
                      </a:r>
                      <a:endParaRPr kumimoji="0" lang="zh-TW" altLang="zh-TW" sz="2000" b="0" i="0" u="none" strike="noStrike" cap="none" normalizeH="0" baseline="0" smtClean="0">
                        <a:ln>
                          <a:noFill/>
                        </a:ln>
                        <a:solidFill>
                          <a:schemeClr val="tx1"/>
                        </a:solidFill>
                        <a:effectLst/>
                        <a:latin typeface="Times New Roman" panose="02020603050405020304" pitchFamily="18" charset="0"/>
                        <a:ea typeface="新細明體, PMingLiU" charset="0"/>
                        <a:cs typeface="標楷體" panose="03000509000000000000" pitchFamily="65" charset="-120"/>
                      </a:endParaRPr>
                    </a:p>
                  </a:txBody>
                  <a:tcPr marL="17780" marR="177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TW" altLang="en-US"/>
                    </a:p>
                  </a:txBody>
                  <a:tcPr/>
                </a:tc>
                <a:extLst>
                  <a:ext uri="{0D108BD9-81ED-4DB2-BD59-A6C34878D82A}">
                    <a16:rowId xmlns:a16="http://schemas.microsoft.com/office/drawing/2014/main" xmlns="" val="10009"/>
                  </a:ext>
                </a:extLst>
              </a:tr>
              <a:tr h="407988">
                <a:tc>
                  <a:txBody>
                    <a:bodyPr/>
                    <a:lstStyle>
                      <a:lvl1pPr>
                        <a:spcBef>
                          <a:spcPct val="20000"/>
                        </a:spcBef>
                        <a:buClr>
                          <a:schemeClr val="accent1"/>
                        </a:buClr>
                        <a:buSzPct val="65000"/>
                        <a:buFont typeface="Wingdings" panose="05000000000000000000" pitchFamily="2" charset="2"/>
                        <a:defRPr kumimoji="1" sz="26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9pPr>
                    </a:lstStyle>
                    <a:p>
                      <a:pPr marL="0" marR="0" lvl="0" indent="0" algn="ctr" defTabSz="914400" rtl="0" eaLnBrk="1" fontAlgn="base" latinLnBrk="0" hangingPunct="1">
                        <a:lnSpc>
                          <a:spcPts val="1800"/>
                        </a:lnSpc>
                        <a:spcBef>
                          <a:spcPct val="0"/>
                        </a:spcBef>
                        <a:spcAft>
                          <a:spcPct val="0"/>
                        </a:spcAft>
                        <a:buClrTx/>
                        <a:buSzTx/>
                        <a:buFontTx/>
                        <a:buNone/>
                        <a:tabLst/>
                      </a:pPr>
                      <a:r>
                        <a:rPr kumimoji="0" lang="zh-TW" sz="2000" b="1" i="0" u="sng" strike="noStrike" cap="none" normalizeH="0" baseline="0" smtClean="0">
                          <a:ln>
                            <a:noFill/>
                          </a:ln>
                          <a:solidFill>
                            <a:schemeClr val="tx1"/>
                          </a:solidFill>
                          <a:effectLst/>
                          <a:latin typeface="Times New Roman" panose="02020603050405020304" pitchFamily="18" charset="0"/>
                          <a:ea typeface="標楷體" panose="03000509000000000000" pitchFamily="65" charset="-120"/>
                        </a:rPr>
                        <a:t>序位和</a:t>
                      </a:r>
                      <a:endParaRPr kumimoji="0" lang="zh-TW" sz="2000" b="0" i="0" u="none" strike="noStrike" cap="none" normalizeH="0" baseline="0" smtClean="0">
                        <a:ln>
                          <a:noFill/>
                        </a:ln>
                        <a:solidFill>
                          <a:schemeClr val="tx1"/>
                        </a:solidFill>
                        <a:effectLst/>
                        <a:latin typeface="Times New Roman" panose="02020603050405020304" pitchFamily="18" charset="0"/>
                        <a:ea typeface="標楷體" panose="03000509000000000000" pitchFamily="65" charset="-120"/>
                      </a:endParaRPr>
                    </a:p>
                  </a:txBody>
                  <a:tcPr marL="17780" marR="177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lvl1pPr>
                        <a:spcBef>
                          <a:spcPct val="20000"/>
                        </a:spcBef>
                        <a:buClr>
                          <a:schemeClr val="accent1"/>
                        </a:buClr>
                        <a:buSzPct val="65000"/>
                        <a:buFont typeface="Wingdings" panose="05000000000000000000" pitchFamily="2" charset="2"/>
                        <a:defRPr kumimoji="1" sz="26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9pPr>
                    </a:lstStyle>
                    <a:p>
                      <a:pPr marL="0" marR="0" lvl="0" indent="0" algn="ctr" defTabSz="914400" rtl="0" eaLnBrk="1" fontAlgn="base" latinLnBrk="0" hangingPunct="1">
                        <a:lnSpc>
                          <a:spcPts val="1800"/>
                        </a:lnSpc>
                        <a:spcBef>
                          <a:spcPct val="0"/>
                        </a:spcBef>
                        <a:spcAft>
                          <a:spcPct val="0"/>
                        </a:spcAft>
                        <a:buClrTx/>
                        <a:buSzTx/>
                        <a:buFontTx/>
                        <a:buNone/>
                        <a:tabLst/>
                      </a:pPr>
                      <a:r>
                        <a:rPr kumimoji="0" lang="en-US" altLang="zh-TW" sz="2000" b="1" i="0" u="sng" strike="noStrike" cap="none" normalizeH="0" baseline="0" smtClean="0">
                          <a:ln>
                            <a:noFill/>
                          </a:ln>
                          <a:solidFill>
                            <a:schemeClr val="tx1"/>
                          </a:solidFill>
                          <a:effectLst/>
                          <a:latin typeface="標楷體" panose="03000509000000000000" pitchFamily="65" charset="-120"/>
                          <a:ea typeface="新細明體, PMingLiU" charset="0"/>
                          <a:cs typeface="標楷體" panose="03000509000000000000" pitchFamily="65" charset="-120"/>
                        </a:rPr>
                        <a:t>14</a:t>
                      </a:r>
                      <a:endParaRPr kumimoji="0" lang="zh-TW" altLang="zh-TW" sz="2000" b="0" i="0" u="none" strike="noStrike" cap="none" normalizeH="0" baseline="0" smtClean="0">
                        <a:ln>
                          <a:noFill/>
                        </a:ln>
                        <a:solidFill>
                          <a:schemeClr val="tx1"/>
                        </a:solidFill>
                        <a:effectLst/>
                        <a:latin typeface="Times New Roman" panose="02020603050405020304" pitchFamily="18" charset="0"/>
                        <a:ea typeface="新細明體, PMingLiU" charset="0"/>
                        <a:cs typeface="標楷體" panose="03000509000000000000" pitchFamily="65" charset="-120"/>
                      </a:endParaRPr>
                    </a:p>
                  </a:txBody>
                  <a:tcPr marL="17780" marR="177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TW" altLang="en-US"/>
                    </a:p>
                  </a:txBody>
                  <a:tcPr/>
                </a:tc>
                <a:tc gridSpan="2">
                  <a:txBody>
                    <a:bodyPr/>
                    <a:lstStyle>
                      <a:lvl1pPr>
                        <a:spcBef>
                          <a:spcPct val="20000"/>
                        </a:spcBef>
                        <a:buClr>
                          <a:schemeClr val="accent1"/>
                        </a:buClr>
                        <a:buSzPct val="65000"/>
                        <a:buFont typeface="Wingdings" panose="05000000000000000000" pitchFamily="2" charset="2"/>
                        <a:defRPr kumimoji="1" sz="26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9pPr>
                    </a:lstStyle>
                    <a:p>
                      <a:pPr marL="0" marR="0" lvl="0" indent="0" algn="ctr" defTabSz="914400" rtl="0" eaLnBrk="1" fontAlgn="base" latinLnBrk="0" hangingPunct="1">
                        <a:lnSpc>
                          <a:spcPts val="1800"/>
                        </a:lnSpc>
                        <a:spcBef>
                          <a:spcPct val="0"/>
                        </a:spcBef>
                        <a:spcAft>
                          <a:spcPct val="0"/>
                        </a:spcAft>
                        <a:buClrTx/>
                        <a:buSzTx/>
                        <a:buFontTx/>
                        <a:buNone/>
                        <a:tabLst/>
                      </a:pPr>
                      <a:r>
                        <a:rPr kumimoji="0" lang="en-US" altLang="zh-TW" sz="2000" b="1" i="0" u="sng" strike="noStrike" cap="none" normalizeH="0" baseline="0" smtClean="0">
                          <a:ln>
                            <a:noFill/>
                          </a:ln>
                          <a:solidFill>
                            <a:schemeClr val="tx1"/>
                          </a:solidFill>
                          <a:effectLst/>
                          <a:latin typeface="標楷體" panose="03000509000000000000" pitchFamily="65" charset="-120"/>
                          <a:ea typeface="新細明體, PMingLiU" charset="0"/>
                          <a:cs typeface="標楷體" panose="03000509000000000000" pitchFamily="65" charset="-120"/>
                        </a:rPr>
                        <a:t>9</a:t>
                      </a:r>
                      <a:endParaRPr kumimoji="0" lang="zh-TW" altLang="zh-TW" sz="2000" b="0" i="0" u="none" strike="noStrike" cap="none" normalizeH="0" baseline="0" smtClean="0">
                        <a:ln>
                          <a:noFill/>
                        </a:ln>
                        <a:solidFill>
                          <a:schemeClr val="tx1"/>
                        </a:solidFill>
                        <a:effectLst/>
                        <a:latin typeface="Times New Roman" panose="02020603050405020304" pitchFamily="18" charset="0"/>
                        <a:ea typeface="新細明體, PMingLiU" charset="0"/>
                        <a:cs typeface="標楷體" panose="03000509000000000000" pitchFamily="65" charset="-120"/>
                      </a:endParaRPr>
                    </a:p>
                  </a:txBody>
                  <a:tcPr marL="17780" marR="177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TW" altLang="en-US"/>
                    </a:p>
                  </a:txBody>
                  <a:tcPr/>
                </a:tc>
                <a:tc gridSpan="2">
                  <a:txBody>
                    <a:bodyPr/>
                    <a:lstStyle>
                      <a:lvl1pPr>
                        <a:spcBef>
                          <a:spcPct val="20000"/>
                        </a:spcBef>
                        <a:buClr>
                          <a:schemeClr val="accent1"/>
                        </a:buClr>
                        <a:buSzPct val="65000"/>
                        <a:buFont typeface="Wingdings" panose="05000000000000000000" pitchFamily="2" charset="2"/>
                        <a:defRPr kumimoji="1" sz="26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9pPr>
                    </a:lstStyle>
                    <a:p>
                      <a:pPr marL="0" marR="0" lvl="0" indent="0" algn="ctr" defTabSz="914400" rtl="0" eaLnBrk="1" fontAlgn="base" latinLnBrk="0" hangingPunct="1">
                        <a:lnSpc>
                          <a:spcPts val="1800"/>
                        </a:lnSpc>
                        <a:spcBef>
                          <a:spcPct val="0"/>
                        </a:spcBef>
                        <a:spcAft>
                          <a:spcPct val="0"/>
                        </a:spcAft>
                        <a:buClrTx/>
                        <a:buSzTx/>
                        <a:buFontTx/>
                        <a:buNone/>
                        <a:tabLst/>
                      </a:pPr>
                      <a:r>
                        <a:rPr kumimoji="0" lang="en-US" altLang="zh-TW" sz="2000" b="1" i="0" u="sng" strike="noStrike" cap="none" normalizeH="0" baseline="0" smtClean="0">
                          <a:ln>
                            <a:noFill/>
                          </a:ln>
                          <a:solidFill>
                            <a:schemeClr val="tx1"/>
                          </a:solidFill>
                          <a:effectLst/>
                          <a:latin typeface="標楷體" panose="03000509000000000000" pitchFamily="65" charset="-120"/>
                          <a:ea typeface="新細明體, PMingLiU" charset="0"/>
                          <a:cs typeface="標楷體" panose="03000509000000000000" pitchFamily="65" charset="-120"/>
                        </a:rPr>
                        <a:t>5</a:t>
                      </a:r>
                      <a:endParaRPr kumimoji="0" lang="zh-TW" altLang="zh-TW" sz="2000" b="0" i="0" u="none" strike="noStrike" cap="none" normalizeH="0" baseline="0" smtClean="0">
                        <a:ln>
                          <a:noFill/>
                        </a:ln>
                        <a:solidFill>
                          <a:schemeClr val="tx1"/>
                        </a:solidFill>
                        <a:effectLst/>
                        <a:latin typeface="Times New Roman" panose="02020603050405020304" pitchFamily="18" charset="0"/>
                        <a:ea typeface="新細明體, PMingLiU" charset="0"/>
                        <a:cs typeface="標楷體" panose="03000509000000000000" pitchFamily="65" charset="-120"/>
                      </a:endParaRPr>
                    </a:p>
                  </a:txBody>
                  <a:tcPr marL="17780" marR="177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TW" altLang="en-US"/>
                    </a:p>
                  </a:txBody>
                  <a:tcPr/>
                </a:tc>
                <a:extLst>
                  <a:ext uri="{0D108BD9-81ED-4DB2-BD59-A6C34878D82A}">
                    <a16:rowId xmlns:a16="http://schemas.microsoft.com/office/drawing/2014/main" xmlns="" val="10010"/>
                  </a:ext>
                </a:extLst>
              </a:tr>
              <a:tr h="422275">
                <a:tc>
                  <a:txBody>
                    <a:bodyPr/>
                    <a:lstStyle>
                      <a:lvl1pPr>
                        <a:spcBef>
                          <a:spcPct val="20000"/>
                        </a:spcBef>
                        <a:buClr>
                          <a:schemeClr val="accent1"/>
                        </a:buClr>
                        <a:buSzPct val="65000"/>
                        <a:buFont typeface="Wingdings" panose="05000000000000000000" pitchFamily="2" charset="2"/>
                        <a:defRPr kumimoji="1" sz="26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9pPr>
                    </a:lstStyle>
                    <a:p>
                      <a:pPr marL="0" marR="0" lvl="0" indent="0" algn="ctr" defTabSz="914400" rtl="0" eaLnBrk="1" fontAlgn="base" latinLnBrk="0" hangingPunct="1">
                        <a:lnSpc>
                          <a:spcPts val="1800"/>
                        </a:lnSpc>
                        <a:spcBef>
                          <a:spcPct val="0"/>
                        </a:spcBef>
                        <a:spcAft>
                          <a:spcPct val="0"/>
                        </a:spcAft>
                        <a:buClrTx/>
                        <a:buSzTx/>
                        <a:buFontTx/>
                        <a:buNone/>
                        <a:tabLst/>
                      </a:pPr>
                      <a:r>
                        <a:rPr kumimoji="0" lang="zh-TW" sz="2000" b="1" i="0" u="sng" strike="noStrike" cap="none" normalizeH="0" baseline="0" smtClean="0">
                          <a:ln>
                            <a:noFill/>
                          </a:ln>
                          <a:solidFill>
                            <a:schemeClr val="tx1"/>
                          </a:solidFill>
                          <a:effectLst/>
                          <a:latin typeface="Times New Roman" panose="02020603050405020304" pitchFamily="18" charset="0"/>
                          <a:ea typeface="標楷體" panose="03000509000000000000" pitchFamily="65" charset="-120"/>
                        </a:rPr>
                        <a:t>序位名次</a:t>
                      </a:r>
                      <a:endParaRPr kumimoji="0" lang="zh-TW" sz="2000" b="0" i="0" u="none" strike="noStrike" cap="none" normalizeH="0" baseline="0" smtClean="0">
                        <a:ln>
                          <a:noFill/>
                        </a:ln>
                        <a:solidFill>
                          <a:schemeClr val="tx1"/>
                        </a:solidFill>
                        <a:effectLst/>
                        <a:latin typeface="Times New Roman" panose="02020603050405020304" pitchFamily="18" charset="0"/>
                        <a:ea typeface="標楷體" panose="03000509000000000000" pitchFamily="65" charset="-120"/>
                      </a:endParaRPr>
                    </a:p>
                  </a:txBody>
                  <a:tcPr marL="17780" marR="177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lvl1pPr>
                        <a:spcBef>
                          <a:spcPct val="20000"/>
                        </a:spcBef>
                        <a:buClr>
                          <a:schemeClr val="accent1"/>
                        </a:buClr>
                        <a:buSzPct val="65000"/>
                        <a:buFont typeface="Wingdings" panose="05000000000000000000" pitchFamily="2" charset="2"/>
                        <a:defRPr kumimoji="1" sz="26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9pPr>
                    </a:lstStyle>
                    <a:p>
                      <a:pPr marL="0" marR="0" lvl="0" indent="0" algn="ctr" defTabSz="914400" rtl="0" eaLnBrk="1" fontAlgn="base" latinLnBrk="0" hangingPunct="1">
                        <a:lnSpc>
                          <a:spcPts val="1800"/>
                        </a:lnSpc>
                        <a:spcBef>
                          <a:spcPct val="0"/>
                        </a:spcBef>
                        <a:spcAft>
                          <a:spcPct val="0"/>
                        </a:spcAft>
                        <a:buClrTx/>
                        <a:buSzTx/>
                        <a:buFontTx/>
                        <a:buNone/>
                        <a:tabLst/>
                      </a:pPr>
                      <a:r>
                        <a:rPr kumimoji="0" lang="en-US" altLang="zh-TW" sz="2000" b="1" i="0" u="sng" strike="noStrike" cap="none" normalizeH="0" baseline="0" smtClean="0">
                          <a:ln>
                            <a:noFill/>
                          </a:ln>
                          <a:solidFill>
                            <a:schemeClr val="tx1"/>
                          </a:solidFill>
                          <a:effectLst/>
                          <a:latin typeface="標楷體" panose="03000509000000000000" pitchFamily="65" charset="-120"/>
                          <a:ea typeface="新細明體, PMingLiU" charset="0"/>
                          <a:cs typeface="標楷體" panose="03000509000000000000" pitchFamily="65" charset="-120"/>
                        </a:rPr>
                        <a:t>3</a:t>
                      </a:r>
                      <a:endParaRPr kumimoji="0" lang="zh-TW" altLang="zh-TW" sz="2000" b="0" i="0" u="none" strike="noStrike" cap="none" normalizeH="0" baseline="0" smtClean="0">
                        <a:ln>
                          <a:noFill/>
                        </a:ln>
                        <a:solidFill>
                          <a:schemeClr val="tx1"/>
                        </a:solidFill>
                        <a:effectLst/>
                        <a:latin typeface="Times New Roman" panose="02020603050405020304" pitchFamily="18" charset="0"/>
                        <a:ea typeface="新細明體, PMingLiU" charset="0"/>
                        <a:cs typeface="標楷體" panose="03000509000000000000" pitchFamily="65" charset="-120"/>
                      </a:endParaRPr>
                    </a:p>
                  </a:txBody>
                  <a:tcPr marL="17780" marR="177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TW" altLang="en-US"/>
                    </a:p>
                  </a:txBody>
                  <a:tcPr/>
                </a:tc>
                <a:tc gridSpan="2">
                  <a:txBody>
                    <a:bodyPr/>
                    <a:lstStyle>
                      <a:lvl1pPr>
                        <a:spcBef>
                          <a:spcPct val="20000"/>
                        </a:spcBef>
                        <a:buClr>
                          <a:schemeClr val="accent1"/>
                        </a:buClr>
                        <a:buSzPct val="65000"/>
                        <a:buFont typeface="Wingdings" panose="05000000000000000000" pitchFamily="2" charset="2"/>
                        <a:defRPr kumimoji="1" sz="26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9pPr>
                    </a:lstStyle>
                    <a:p>
                      <a:pPr marL="0" marR="0" lvl="0" indent="0" algn="ctr" defTabSz="914400" rtl="0" eaLnBrk="1" fontAlgn="base" latinLnBrk="0" hangingPunct="1">
                        <a:lnSpc>
                          <a:spcPts val="1800"/>
                        </a:lnSpc>
                        <a:spcBef>
                          <a:spcPct val="0"/>
                        </a:spcBef>
                        <a:spcAft>
                          <a:spcPct val="0"/>
                        </a:spcAft>
                        <a:buClrTx/>
                        <a:buSzTx/>
                        <a:buFontTx/>
                        <a:buNone/>
                        <a:tabLst/>
                      </a:pPr>
                      <a:r>
                        <a:rPr kumimoji="0" lang="en-US" altLang="zh-TW" sz="2000" b="1" i="0" u="sng" strike="noStrike" cap="none" normalizeH="0" baseline="0" smtClean="0">
                          <a:ln>
                            <a:noFill/>
                          </a:ln>
                          <a:solidFill>
                            <a:schemeClr val="tx1"/>
                          </a:solidFill>
                          <a:effectLst/>
                          <a:latin typeface="標楷體" panose="03000509000000000000" pitchFamily="65" charset="-120"/>
                          <a:ea typeface="新細明體, PMingLiU" charset="0"/>
                          <a:cs typeface="標楷體" panose="03000509000000000000" pitchFamily="65" charset="-120"/>
                        </a:rPr>
                        <a:t>2</a:t>
                      </a:r>
                      <a:endParaRPr kumimoji="0" lang="zh-TW" altLang="zh-TW" sz="2000" b="0" i="0" u="none" strike="noStrike" cap="none" normalizeH="0" baseline="0" smtClean="0">
                        <a:ln>
                          <a:noFill/>
                        </a:ln>
                        <a:solidFill>
                          <a:schemeClr val="tx1"/>
                        </a:solidFill>
                        <a:effectLst/>
                        <a:latin typeface="Times New Roman" panose="02020603050405020304" pitchFamily="18" charset="0"/>
                        <a:ea typeface="新細明體, PMingLiU" charset="0"/>
                        <a:cs typeface="標楷體" panose="03000509000000000000" pitchFamily="65" charset="-120"/>
                      </a:endParaRPr>
                    </a:p>
                  </a:txBody>
                  <a:tcPr marL="17780" marR="177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TW" altLang="en-US"/>
                    </a:p>
                  </a:txBody>
                  <a:tcPr/>
                </a:tc>
                <a:tc gridSpan="2">
                  <a:txBody>
                    <a:bodyPr/>
                    <a:lstStyle>
                      <a:lvl1pPr>
                        <a:spcBef>
                          <a:spcPct val="20000"/>
                        </a:spcBef>
                        <a:buClr>
                          <a:schemeClr val="accent1"/>
                        </a:buClr>
                        <a:buSzPct val="65000"/>
                        <a:buFont typeface="Wingdings" panose="05000000000000000000" pitchFamily="2" charset="2"/>
                        <a:defRPr kumimoji="1" sz="26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9pPr>
                    </a:lstStyle>
                    <a:p>
                      <a:pPr marL="0" marR="0" lvl="0" indent="0" algn="ctr" defTabSz="914400" rtl="0" eaLnBrk="1" fontAlgn="base" latinLnBrk="0" hangingPunct="1">
                        <a:lnSpc>
                          <a:spcPts val="1800"/>
                        </a:lnSpc>
                        <a:spcBef>
                          <a:spcPct val="0"/>
                        </a:spcBef>
                        <a:spcAft>
                          <a:spcPct val="0"/>
                        </a:spcAft>
                        <a:buClrTx/>
                        <a:buSzTx/>
                        <a:buFontTx/>
                        <a:buNone/>
                        <a:tabLst/>
                      </a:pPr>
                      <a:r>
                        <a:rPr kumimoji="0" lang="en-US" altLang="zh-TW" sz="2000" b="1" i="0" u="sng" strike="noStrike" cap="none" normalizeH="0" baseline="0" dirty="0" smtClean="0">
                          <a:ln>
                            <a:noFill/>
                          </a:ln>
                          <a:solidFill>
                            <a:schemeClr val="tx1"/>
                          </a:solidFill>
                          <a:effectLst/>
                          <a:latin typeface="標楷體" panose="03000509000000000000" pitchFamily="65" charset="-120"/>
                          <a:ea typeface="新細明體, PMingLiU" charset="0"/>
                          <a:cs typeface="標楷體" panose="03000509000000000000" pitchFamily="65" charset="-120"/>
                        </a:rPr>
                        <a:t>1</a:t>
                      </a:r>
                      <a:endParaRPr kumimoji="0" lang="zh-TW" altLang="zh-TW" sz="2000" b="0" i="0" u="none" strike="noStrike" cap="none" normalizeH="0" baseline="0" dirty="0" smtClean="0">
                        <a:ln>
                          <a:noFill/>
                        </a:ln>
                        <a:solidFill>
                          <a:schemeClr val="tx1"/>
                        </a:solidFill>
                        <a:effectLst/>
                        <a:latin typeface="Times New Roman" panose="02020603050405020304" pitchFamily="18" charset="0"/>
                        <a:ea typeface="新細明體, PMingLiU" charset="0"/>
                        <a:cs typeface="標楷體" panose="03000509000000000000" pitchFamily="65" charset="-120"/>
                      </a:endParaRPr>
                    </a:p>
                  </a:txBody>
                  <a:tcPr marL="17780" marR="177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TW" altLang="en-US"/>
                    </a:p>
                  </a:txBody>
                  <a:tcPr/>
                </a:tc>
                <a:extLst>
                  <a:ext uri="{0D108BD9-81ED-4DB2-BD59-A6C34878D82A}">
                    <a16:rowId xmlns:a16="http://schemas.microsoft.com/office/drawing/2014/main" xmlns="" val="10011"/>
                  </a:ext>
                </a:extLst>
              </a:tr>
            </a:tbl>
          </a:graphicData>
        </a:graphic>
      </p:graphicFrame>
      <p:sp>
        <p:nvSpPr>
          <p:cNvPr id="4" name="投影片編號版面配置區 3"/>
          <p:cNvSpPr>
            <a:spLocks noGrp="1"/>
          </p:cNvSpPr>
          <p:nvPr>
            <p:ph type="sldNum" sz="quarter" idx="12"/>
          </p:nvPr>
        </p:nvSpPr>
        <p:spPr/>
        <p:txBody>
          <a:bodyPr/>
          <a:lstStyle/>
          <a:p>
            <a:fld id="{1118FB7C-3051-423D-B140-B22D31D849CF}" type="slidenum">
              <a:rPr lang="zh-TW" altLang="en-US" smtClean="0"/>
              <a:pPr/>
              <a:t>267</a:t>
            </a:fld>
            <a:endParaRPr lang="zh-TW" altLang="en-US"/>
          </a:p>
        </p:txBody>
      </p:sp>
    </p:spTree>
    <p:extLst>
      <p:ext uri="{BB962C8B-B14F-4D97-AF65-F5344CB8AC3E}">
        <p14:creationId xmlns:p14="http://schemas.microsoft.com/office/powerpoint/2010/main" val="2127903967"/>
      </p:ext>
    </p:extLst>
  </p:cSld>
  <p:clrMapOvr>
    <a:masterClrMapping/>
  </p:clrMapOvr>
  <p:timing>
    <p:tnLst>
      <p:par>
        <p:cTn id="1" dur="indefinite" restart="never" nodeType="tmRoot"/>
      </p:par>
    </p:tnLst>
  </p:timing>
</p:sld>
</file>

<file path=ppt/slides/slide2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ChangeArrowheads="1"/>
          </p:cNvSpPr>
          <p:nvPr>
            <p:ph type="title"/>
          </p:nvPr>
        </p:nvSpPr>
        <p:spPr>
          <a:xfrm>
            <a:off x="461963" y="309563"/>
            <a:ext cx="8424862" cy="806450"/>
          </a:xfrm>
        </p:spPr>
        <p:txBody>
          <a:bodyPr/>
          <a:lstStyle/>
          <a:p>
            <a:pPr algn="ctr">
              <a:defRPr/>
            </a:pPr>
            <a:r>
              <a:rPr lang="zh-TW" altLang="en-US" sz="4000" b="1" dirty="0" smtClean="0">
                <a:solidFill>
                  <a:srgbClr val="FF0000"/>
                </a:solidFill>
              </a:rPr>
              <a:t>議題</a:t>
            </a:r>
            <a:r>
              <a:rPr lang="en-US" altLang="zh-TW" sz="4000" b="1" dirty="0" smtClean="0">
                <a:solidFill>
                  <a:srgbClr val="FF0000"/>
                </a:solidFill>
              </a:rPr>
              <a:t>-</a:t>
            </a:r>
            <a:r>
              <a:rPr lang="zh-TW" altLang="en-US" sz="4000" b="1" dirty="0" smtClean="0">
                <a:solidFill>
                  <a:srgbClr val="FF0000"/>
                </a:solidFill>
              </a:rPr>
              <a:t>明顯差異類型</a:t>
            </a:r>
            <a:r>
              <a:rPr lang="en-US" altLang="zh-TW" sz="4000" b="1" dirty="0">
                <a:solidFill>
                  <a:srgbClr val="FF0000"/>
                </a:solidFill>
                <a:latin typeface="+mj-ea"/>
              </a:rPr>
              <a:t>4 (</a:t>
            </a:r>
            <a:r>
              <a:rPr lang="zh-TW" altLang="en-US" sz="4000" b="1" dirty="0">
                <a:solidFill>
                  <a:srgbClr val="FF0000"/>
                </a:solidFill>
                <a:latin typeface="+mj-ea"/>
              </a:rPr>
              <a:t>評分法</a:t>
            </a:r>
            <a:r>
              <a:rPr lang="en-US" altLang="zh-TW" sz="4000" b="1" dirty="0">
                <a:solidFill>
                  <a:srgbClr val="FF0000"/>
                </a:solidFill>
                <a:latin typeface="+mj-ea"/>
              </a:rPr>
              <a:t>)</a:t>
            </a:r>
            <a:endParaRPr lang="zh-TW" altLang="en-US" sz="4000" b="1" dirty="0" smtClean="0">
              <a:solidFill>
                <a:srgbClr val="FF0000"/>
              </a:solidFill>
              <a:latin typeface="+mj-ea"/>
            </a:endParaRPr>
          </a:p>
        </p:txBody>
      </p:sp>
      <p:sp>
        <p:nvSpPr>
          <p:cNvPr id="108547" name="Rectangle 3"/>
          <p:cNvSpPr>
            <a:spLocks noGrp="1" noChangeArrowheads="1"/>
          </p:cNvSpPr>
          <p:nvPr>
            <p:ph type="body" idx="1"/>
          </p:nvPr>
        </p:nvSpPr>
        <p:spPr>
          <a:xfrm>
            <a:off x="427038" y="1141413"/>
            <a:ext cx="8496300" cy="1160462"/>
          </a:xfrm>
        </p:spPr>
        <p:txBody>
          <a:bodyPr>
            <a:normAutofit lnSpcReduction="10000"/>
          </a:bodyPr>
          <a:lstStyle/>
          <a:p>
            <a:pPr>
              <a:defRPr/>
            </a:pPr>
            <a:r>
              <a:rPr lang="en-US" altLang="zh-TW" sz="2400" b="1" dirty="0" smtClean="0">
                <a:latin typeface="+mj-ea"/>
                <a:ea typeface="+mj-ea"/>
              </a:rPr>
              <a:t>4</a:t>
            </a:r>
            <a:r>
              <a:rPr lang="zh-TW" altLang="zh-TW" sz="2400" b="1" dirty="0" smtClean="0">
                <a:latin typeface="+mj-ea"/>
                <a:ea typeface="+mj-ea"/>
              </a:rPr>
              <a:t>、第</a:t>
            </a:r>
            <a:r>
              <a:rPr lang="en-US" altLang="zh-TW" sz="2400" b="1" dirty="0" smtClean="0">
                <a:latin typeface="+mj-ea"/>
                <a:ea typeface="+mj-ea"/>
              </a:rPr>
              <a:t>4</a:t>
            </a:r>
            <a:r>
              <a:rPr lang="zh-TW" altLang="zh-TW" sz="2400" b="1" dirty="0" smtClean="0">
                <a:latin typeface="+mj-ea"/>
                <a:ea typeface="+mj-ea"/>
              </a:rPr>
              <a:t>類型：同一廠商之同一評選項目，不同委員之評選結果，</a:t>
            </a:r>
            <a:r>
              <a:rPr lang="zh-TW" altLang="zh-TW" sz="2400" b="1" dirty="0" smtClean="0">
                <a:solidFill>
                  <a:srgbClr val="0000FF"/>
                </a:solidFill>
                <a:latin typeface="+mj-ea"/>
                <a:ea typeface="+mj-ea"/>
              </a:rPr>
              <a:t>有委員評定為高分，亦有委員評定為很低分</a:t>
            </a:r>
            <a:r>
              <a:rPr lang="zh-TW" altLang="zh-TW" sz="2400" b="1" dirty="0" smtClean="0">
                <a:latin typeface="+mj-ea"/>
                <a:ea typeface="+mj-ea"/>
              </a:rPr>
              <a:t>。</a:t>
            </a:r>
            <a:r>
              <a:rPr lang="en-US" altLang="zh-TW" sz="2400" b="1" dirty="0" smtClean="0">
                <a:latin typeface="+mj-ea"/>
                <a:ea typeface="+mj-ea"/>
              </a:rPr>
              <a:t>(</a:t>
            </a:r>
            <a:r>
              <a:rPr lang="zh-TW" altLang="en-US" sz="2400" b="1" dirty="0" smtClean="0">
                <a:latin typeface="+mj-ea"/>
                <a:ea typeface="+mj-ea"/>
              </a:rPr>
              <a:t>最有利標作業手冊肆五</a:t>
            </a:r>
            <a:r>
              <a:rPr lang="en-US" altLang="zh-TW" sz="2400" b="1" dirty="0" smtClean="0">
                <a:latin typeface="+mj-ea"/>
                <a:ea typeface="+mj-ea"/>
              </a:rPr>
              <a:t>(</a:t>
            </a:r>
            <a:r>
              <a:rPr lang="zh-TW" altLang="en-US" sz="2400" b="1" dirty="0" smtClean="0">
                <a:latin typeface="+mj-ea"/>
                <a:ea typeface="+mj-ea"/>
              </a:rPr>
              <a:t>十三</a:t>
            </a:r>
            <a:r>
              <a:rPr lang="en-US" altLang="zh-TW" sz="2400" b="1" dirty="0" smtClean="0">
                <a:latin typeface="+mj-ea"/>
                <a:ea typeface="+mj-ea"/>
              </a:rPr>
              <a:t>) 4)</a:t>
            </a:r>
            <a:endParaRPr lang="zh-TW" altLang="zh-TW" sz="2400" b="1" dirty="0" smtClean="0">
              <a:latin typeface="+mj-ea"/>
              <a:ea typeface="+mj-ea"/>
            </a:endParaRPr>
          </a:p>
        </p:txBody>
      </p:sp>
      <p:graphicFrame>
        <p:nvGraphicFramePr>
          <p:cNvPr id="2" name="表格 1"/>
          <p:cNvGraphicFramePr>
            <a:graphicFrameLocks noGrp="1"/>
          </p:cNvGraphicFramePr>
          <p:nvPr/>
        </p:nvGraphicFramePr>
        <p:xfrm>
          <a:off x="606425" y="2332038"/>
          <a:ext cx="8137525" cy="3890963"/>
        </p:xfrm>
        <a:graphic>
          <a:graphicData uri="http://schemas.openxmlformats.org/drawingml/2006/table">
            <a:tbl>
              <a:tblPr/>
              <a:tblGrid>
                <a:gridCol w="4068762">
                  <a:extLst>
                    <a:ext uri="{9D8B030D-6E8A-4147-A177-3AD203B41FA5}">
                      <a16:colId xmlns:a16="http://schemas.microsoft.com/office/drawing/2014/main" xmlns="" val="20000"/>
                    </a:ext>
                  </a:extLst>
                </a:gridCol>
                <a:gridCol w="4068763">
                  <a:extLst>
                    <a:ext uri="{9D8B030D-6E8A-4147-A177-3AD203B41FA5}">
                      <a16:colId xmlns:a16="http://schemas.microsoft.com/office/drawing/2014/main" xmlns="" val="20001"/>
                    </a:ext>
                  </a:extLst>
                </a:gridCol>
              </a:tblGrid>
              <a:tr h="473075">
                <a:tc>
                  <a:txBody>
                    <a:bodyPr/>
                    <a:lstStyle>
                      <a:lvl1pPr>
                        <a:spcBef>
                          <a:spcPct val="20000"/>
                        </a:spcBef>
                        <a:buClr>
                          <a:schemeClr val="accent1"/>
                        </a:buClr>
                        <a:buSzPct val="65000"/>
                        <a:buFont typeface="Wingdings" panose="05000000000000000000" pitchFamily="2" charset="2"/>
                        <a:defRPr kumimoji="1" sz="26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9pPr>
                    </a:lstStyle>
                    <a:p>
                      <a:pPr marL="0" marR="0" lvl="0" indent="0" algn="ctr" defTabSz="914400" rtl="0" eaLnBrk="1" fontAlgn="base" latinLnBrk="0" hangingPunct="1">
                        <a:lnSpc>
                          <a:spcPts val="1800"/>
                        </a:lnSpc>
                        <a:spcBef>
                          <a:spcPct val="0"/>
                        </a:spcBef>
                        <a:spcAft>
                          <a:spcPct val="0"/>
                        </a:spcAft>
                        <a:buClrTx/>
                        <a:buSzTx/>
                        <a:buFontTx/>
                        <a:buNone/>
                        <a:tabLst/>
                      </a:pPr>
                      <a:endParaRPr kumimoji="0" lang="en-US" altLang="zh-TW" sz="2400" b="1" i="0" u="sng" strike="noStrike" cap="none" normalizeH="0" baseline="0" dirty="0" smtClean="0">
                        <a:ln>
                          <a:noFill/>
                        </a:ln>
                        <a:solidFill>
                          <a:schemeClr val="tx1"/>
                        </a:solidFill>
                        <a:effectLst/>
                        <a:latin typeface="Times New Roman" panose="02020603050405020304" pitchFamily="18" charset="0"/>
                        <a:ea typeface="標楷體" panose="03000509000000000000" pitchFamily="65" charset="-120"/>
                      </a:endParaRPr>
                    </a:p>
                    <a:p>
                      <a:pPr marL="0" marR="0" lvl="0" indent="0" algn="ctr" defTabSz="914400" rtl="0" eaLnBrk="1" fontAlgn="base" latinLnBrk="0" hangingPunct="1">
                        <a:lnSpc>
                          <a:spcPts val="1800"/>
                        </a:lnSpc>
                        <a:spcBef>
                          <a:spcPct val="0"/>
                        </a:spcBef>
                        <a:spcAft>
                          <a:spcPct val="0"/>
                        </a:spcAft>
                        <a:buClrTx/>
                        <a:buSzTx/>
                        <a:buFontTx/>
                        <a:buNone/>
                        <a:tabLst/>
                      </a:pPr>
                      <a:r>
                        <a:rPr kumimoji="0" lang="zh-TW" sz="2400" b="1" i="0" u="sng" strike="noStrike" cap="none" normalizeH="0" baseline="0" dirty="0" smtClean="0">
                          <a:ln>
                            <a:noFill/>
                          </a:ln>
                          <a:solidFill>
                            <a:schemeClr val="tx1"/>
                          </a:solidFill>
                          <a:effectLst/>
                          <a:latin typeface="Times New Roman" panose="02020603050405020304" pitchFamily="18" charset="0"/>
                          <a:ea typeface="標楷體" panose="03000509000000000000" pitchFamily="65" charset="-120"/>
                        </a:rPr>
                        <a:t>廠商編號</a:t>
                      </a:r>
                      <a:endParaRPr kumimoji="0" lang="zh-TW" sz="2400" b="0" i="0" u="none" strike="noStrike" cap="none" normalizeH="0" baseline="0" dirty="0" smtClean="0">
                        <a:ln>
                          <a:noFill/>
                        </a:ln>
                        <a:solidFill>
                          <a:schemeClr val="tx1"/>
                        </a:solidFill>
                        <a:effectLst/>
                        <a:latin typeface="Times New Roman" panose="02020603050405020304" pitchFamily="18" charset="0"/>
                        <a:ea typeface="標楷體" panose="03000509000000000000" pitchFamily="65" charset="-120"/>
                      </a:endParaRPr>
                    </a:p>
                  </a:txBody>
                  <a:tcPr marL="17781" marR="1778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SzPct val="65000"/>
                        <a:buFont typeface="Wingdings" panose="05000000000000000000" pitchFamily="2" charset="2"/>
                        <a:defRPr kumimoji="1" sz="26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9pPr>
                    </a:lstStyle>
                    <a:p>
                      <a:pPr marL="0" marR="0" lvl="0" indent="0" algn="ctr" defTabSz="914400" rtl="0" eaLnBrk="1" fontAlgn="base" latinLnBrk="0" hangingPunct="1">
                        <a:lnSpc>
                          <a:spcPts val="1800"/>
                        </a:lnSpc>
                        <a:spcBef>
                          <a:spcPct val="0"/>
                        </a:spcBef>
                        <a:spcAft>
                          <a:spcPct val="0"/>
                        </a:spcAft>
                        <a:buClrTx/>
                        <a:buSzTx/>
                        <a:buFontTx/>
                        <a:buNone/>
                        <a:tabLst/>
                      </a:pPr>
                      <a:r>
                        <a:rPr kumimoji="0" lang="zh-TW" sz="2400" b="1" i="0" u="sng" strike="noStrike" cap="none" normalizeH="0" baseline="0" smtClean="0">
                          <a:ln>
                            <a:noFill/>
                          </a:ln>
                          <a:solidFill>
                            <a:schemeClr val="tx1"/>
                          </a:solidFill>
                          <a:effectLst/>
                          <a:latin typeface="Times New Roman" panose="02020603050405020304" pitchFamily="18" charset="0"/>
                          <a:ea typeface="標楷體" panose="03000509000000000000" pitchFamily="65" charset="-120"/>
                        </a:rPr>
                        <a:t>甲（</a:t>
                      </a:r>
                      <a:r>
                        <a:rPr kumimoji="0" lang="en-US" sz="2400" b="1" i="0" u="sng" strike="noStrike" cap="none" normalizeH="0" baseline="0" smtClean="0">
                          <a:ln>
                            <a:noFill/>
                          </a:ln>
                          <a:solidFill>
                            <a:schemeClr val="tx1"/>
                          </a:solidFill>
                          <a:effectLst/>
                          <a:latin typeface="Times New Roman" panose="02020603050405020304" pitchFamily="18" charset="0"/>
                          <a:ea typeface="標楷體" panose="03000509000000000000" pitchFamily="65" charset="-120"/>
                        </a:rPr>
                        <a:t>○○</a:t>
                      </a:r>
                      <a:r>
                        <a:rPr kumimoji="0" lang="zh-TW" sz="2400" b="1" i="0" u="sng" strike="noStrike" cap="none" normalizeH="0" baseline="0" smtClean="0">
                          <a:ln>
                            <a:noFill/>
                          </a:ln>
                          <a:solidFill>
                            <a:schemeClr val="tx1"/>
                          </a:solidFill>
                          <a:effectLst/>
                          <a:latin typeface="Times New Roman" panose="02020603050405020304" pitchFamily="18" charset="0"/>
                          <a:ea typeface="標楷體" panose="03000509000000000000" pitchFamily="65" charset="-120"/>
                        </a:rPr>
                        <a:t>公司）</a:t>
                      </a:r>
                      <a:endParaRPr kumimoji="0" lang="zh-TW" sz="2400" b="0" i="0" u="none" strike="noStrike" cap="none" normalizeH="0" baseline="0" smtClean="0">
                        <a:ln>
                          <a:noFill/>
                        </a:ln>
                        <a:solidFill>
                          <a:schemeClr val="tx1"/>
                        </a:solidFill>
                        <a:effectLst/>
                        <a:latin typeface="Times New Roman" panose="02020603050405020304" pitchFamily="18" charset="0"/>
                        <a:ea typeface="標楷體" panose="03000509000000000000" pitchFamily="65" charset="-120"/>
                      </a:endParaRPr>
                    </a:p>
                  </a:txBody>
                  <a:tcPr marL="17781" marR="17781"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r h="550863">
                <a:tc rowSpan="2">
                  <a:txBody>
                    <a:bodyPr/>
                    <a:lstStyle>
                      <a:lvl1pPr>
                        <a:spcBef>
                          <a:spcPct val="20000"/>
                        </a:spcBef>
                        <a:buClr>
                          <a:schemeClr val="accent1"/>
                        </a:buClr>
                        <a:buSzPct val="65000"/>
                        <a:buFont typeface="Wingdings" panose="05000000000000000000" pitchFamily="2" charset="2"/>
                        <a:defRPr kumimoji="1" sz="26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9pPr>
                    </a:lstStyle>
                    <a:p>
                      <a:pPr marL="0" marR="0" lvl="0" indent="0" algn="r" defTabSz="914400" rtl="0" eaLnBrk="1" fontAlgn="base" latinLnBrk="0" hangingPunct="1">
                        <a:lnSpc>
                          <a:spcPts val="2000"/>
                        </a:lnSpc>
                        <a:spcBef>
                          <a:spcPct val="0"/>
                        </a:spcBef>
                        <a:spcAft>
                          <a:spcPct val="0"/>
                        </a:spcAft>
                        <a:buClrTx/>
                        <a:buSzTx/>
                        <a:buFontTx/>
                        <a:buNone/>
                        <a:tabLst/>
                      </a:pPr>
                      <a:endParaRPr kumimoji="0" lang="en-US" altLang="zh-TW" sz="2400" b="1" i="0" u="sng" strike="noStrike" cap="none" normalizeH="0" baseline="0" dirty="0" smtClean="0">
                        <a:ln>
                          <a:noFill/>
                        </a:ln>
                        <a:solidFill>
                          <a:schemeClr val="tx1"/>
                        </a:solidFill>
                        <a:effectLst/>
                        <a:latin typeface="Times New Roman" panose="02020603050405020304" pitchFamily="18" charset="0"/>
                        <a:ea typeface="標楷體" panose="03000509000000000000" pitchFamily="65" charset="-120"/>
                      </a:endParaRPr>
                    </a:p>
                    <a:p>
                      <a:pPr marL="0" marR="0" lvl="0" indent="0" algn="r" defTabSz="914400" rtl="0" eaLnBrk="1" fontAlgn="base" latinLnBrk="0" hangingPunct="1">
                        <a:lnSpc>
                          <a:spcPts val="2000"/>
                        </a:lnSpc>
                        <a:spcBef>
                          <a:spcPct val="0"/>
                        </a:spcBef>
                        <a:spcAft>
                          <a:spcPct val="0"/>
                        </a:spcAft>
                        <a:buClrTx/>
                        <a:buSzTx/>
                        <a:buFontTx/>
                        <a:buNone/>
                        <a:tabLst/>
                      </a:pPr>
                      <a:r>
                        <a:rPr kumimoji="0" lang="zh-TW" sz="2400" b="1" i="0" u="sng" strike="noStrike" cap="none" normalizeH="0" baseline="0" dirty="0" smtClean="0">
                          <a:ln>
                            <a:noFill/>
                          </a:ln>
                          <a:solidFill>
                            <a:schemeClr val="tx1"/>
                          </a:solidFill>
                          <a:effectLst/>
                          <a:latin typeface="Times New Roman" panose="02020603050405020304" pitchFamily="18" charset="0"/>
                          <a:ea typeface="標楷體" panose="03000509000000000000" pitchFamily="65" charset="-120"/>
                        </a:rPr>
                        <a:t>評選項目</a:t>
                      </a:r>
                      <a:endParaRPr kumimoji="0" lang="zh-TW" sz="2400" b="0" i="0" u="none" strike="noStrike" cap="none" normalizeH="0" baseline="0" dirty="0" smtClean="0">
                        <a:ln>
                          <a:noFill/>
                        </a:ln>
                        <a:solidFill>
                          <a:schemeClr val="tx1"/>
                        </a:solidFill>
                        <a:effectLst/>
                        <a:latin typeface="Times New Roman" panose="02020603050405020304" pitchFamily="18" charset="0"/>
                        <a:ea typeface="標楷體" panose="03000509000000000000" pitchFamily="65" charset="-120"/>
                      </a:endParaRPr>
                    </a:p>
                    <a:p>
                      <a:pPr marL="0" marR="0" lvl="0" indent="0" algn="l" defTabSz="914400" rtl="0" eaLnBrk="1" fontAlgn="base" latinLnBrk="0" hangingPunct="1">
                        <a:lnSpc>
                          <a:spcPts val="2200"/>
                        </a:lnSpc>
                        <a:spcBef>
                          <a:spcPct val="0"/>
                        </a:spcBef>
                        <a:spcAft>
                          <a:spcPct val="0"/>
                        </a:spcAft>
                        <a:buClrTx/>
                        <a:buSzTx/>
                        <a:buFontTx/>
                        <a:buNone/>
                        <a:tabLst/>
                      </a:pPr>
                      <a:endParaRPr kumimoji="0" lang="en-US" altLang="zh-TW" sz="2400" b="1" i="0" u="sng" strike="noStrike" cap="none" normalizeH="0" baseline="0" dirty="0" smtClean="0">
                        <a:ln>
                          <a:noFill/>
                        </a:ln>
                        <a:solidFill>
                          <a:schemeClr val="tx1"/>
                        </a:solidFill>
                        <a:effectLst/>
                        <a:latin typeface="Times New Roman" panose="02020603050405020304" pitchFamily="18" charset="0"/>
                        <a:ea typeface="標楷體" panose="03000509000000000000" pitchFamily="65" charset="-120"/>
                      </a:endParaRPr>
                    </a:p>
                    <a:p>
                      <a:pPr marL="0" marR="0" lvl="0" indent="0" algn="l" defTabSz="914400" rtl="0" eaLnBrk="1" fontAlgn="base" latinLnBrk="0" hangingPunct="1">
                        <a:lnSpc>
                          <a:spcPts val="2200"/>
                        </a:lnSpc>
                        <a:spcBef>
                          <a:spcPct val="0"/>
                        </a:spcBef>
                        <a:spcAft>
                          <a:spcPct val="0"/>
                        </a:spcAft>
                        <a:buClrTx/>
                        <a:buSzTx/>
                        <a:buFontTx/>
                        <a:buNone/>
                        <a:tabLst/>
                      </a:pPr>
                      <a:r>
                        <a:rPr kumimoji="0" lang="zh-TW" sz="2400" b="1" i="0" u="sng" strike="noStrike" cap="none" normalizeH="0" baseline="0" dirty="0" smtClean="0">
                          <a:ln>
                            <a:noFill/>
                          </a:ln>
                          <a:solidFill>
                            <a:schemeClr val="tx1"/>
                          </a:solidFill>
                          <a:effectLst/>
                          <a:latin typeface="Times New Roman" panose="02020603050405020304" pitchFamily="18" charset="0"/>
                          <a:ea typeface="標楷體" panose="03000509000000000000" pitchFamily="65" charset="-120"/>
                        </a:rPr>
                        <a:t>評選委員</a:t>
                      </a:r>
                      <a:endParaRPr kumimoji="0" lang="zh-TW" sz="2400" b="0" i="0" u="none" strike="noStrike" cap="none" normalizeH="0" baseline="0" dirty="0" smtClean="0">
                        <a:ln>
                          <a:noFill/>
                        </a:ln>
                        <a:solidFill>
                          <a:schemeClr val="tx1"/>
                        </a:solidFill>
                        <a:effectLst/>
                        <a:latin typeface="Times New Roman" panose="02020603050405020304" pitchFamily="18" charset="0"/>
                        <a:ea typeface="標楷體" panose="03000509000000000000" pitchFamily="65" charset="-120"/>
                      </a:endParaRPr>
                    </a:p>
                  </a:txBody>
                  <a:tcPr marL="17781" marR="1778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SzPct val="65000"/>
                        <a:buFont typeface="Wingdings" panose="05000000000000000000" pitchFamily="2" charset="2"/>
                        <a:defRPr kumimoji="1" sz="26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9pPr>
                    </a:lstStyle>
                    <a:p>
                      <a:pPr marL="0" marR="0" lvl="0" indent="0" algn="ctr" defTabSz="914400" rtl="0" eaLnBrk="1" fontAlgn="base" latinLnBrk="0" hangingPunct="1">
                        <a:lnSpc>
                          <a:spcPts val="1800"/>
                        </a:lnSpc>
                        <a:spcBef>
                          <a:spcPct val="0"/>
                        </a:spcBef>
                        <a:spcAft>
                          <a:spcPct val="0"/>
                        </a:spcAft>
                        <a:buClrTx/>
                        <a:buSzTx/>
                        <a:buFontTx/>
                        <a:buNone/>
                        <a:tabLst/>
                      </a:pPr>
                      <a:endParaRPr kumimoji="0" lang="en-US" altLang="zh-TW" sz="2400" b="1" i="0" u="sng" strike="noStrike" cap="none" normalizeH="0" baseline="0" smtClean="0">
                        <a:ln>
                          <a:noFill/>
                        </a:ln>
                        <a:solidFill>
                          <a:schemeClr val="tx1"/>
                        </a:solidFill>
                        <a:effectLst/>
                        <a:latin typeface="細明體, MingLiU"/>
                        <a:ea typeface="標楷體" panose="03000509000000000000" pitchFamily="65" charset="-120"/>
                      </a:endParaRPr>
                    </a:p>
                    <a:p>
                      <a:pPr marL="0" marR="0" lvl="0" indent="0" algn="ctr" defTabSz="914400" rtl="0" eaLnBrk="1" fontAlgn="base" latinLnBrk="0" hangingPunct="1">
                        <a:lnSpc>
                          <a:spcPts val="1800"/>
                        </a:lnSpc>
                        <a:spcBef>
                          <a:spcPct val="0"/>
                        </a:spcBef>
                        <a:spcAft>
                          <a:spcPct val="0"/>
                        </a:spcAft>
                        <a:buClrTx/>
                        <a:buSzTx/>
                        <a:buFontTx/>
                        <a:buNone/>
                        <a:tabLst/>
                      </a:pPr>
                      <a:r>
                        <a:rPr kumimoji="0" lang="zh-TW" sz="2400" b="1" i="0" u="sng" strike="noStrike" cap="none" normalizeH="0" baseline="0" smtClean="0">
                          <a:ln>
                            <a:noFill/>
                          </a:ln>
                          <a:solidFill>
                            <a:schemeClr val="tx1"/>
                          </a:solidFill>
                          <a:effectLst/>
                          <a:latin typeface="細明體, MingLiU"/>
                          <a:ea typeface="標楷體" panose="03000509000000000000" pitchFamily="65" charset="-120"/>
                        </a:rPr>
                        <a:t>團隊專業能力及經驗（</a:t>
                      </a:r>
                      <a:r>
                        <a:rPr kumimoji="0" lang="en-US" altLang="zh-TW" sz="2400" b="1" i="0" u="sng" strike="noStrike" cap="none" normalizeH="0" baseline="0" smtClean="0">
                          <a:ln>
                            <a:noFill/>
                          </a:ln>
                          <a:solidFill>
                            <a:schemeClr val="tx1"/>
                          </a:solidFill>
                          <a:effectLst/>
                          <a:latin typeface="細明體, MingLiU"/>
                          <a:ea typeface="標楷體" panose="03000509000000000000" pitchFamily="65" charset="-120"/>
                        </a:rPr>
                        <a:t>20%</a:t>
                      </a:r>
                      <a:r>
                        <a:rPr kumimoji="0" lang="zh-TW" sz="2400" b="1" i="0" u="sng" strike="noStrike" cap="none" normalizeH="0" baseline="0" smtClean="0">
                          <a:ln>
                            <a:noFill/>
                          </a:ln>
                          <a:solidFill>
                            <a:schemeClr val="tx1"/>
                          </a:solidFill>
                          <a:effectLst/>
                          <a:latin typeface="細明體, MingLiU"/>
                          <a:ea typeface="標楷體" panose="03000509000000000000" pitchFamily="65" charset="-120"/>
                        </a:rPr>
                        <a:t>）</a:t>
                      </a:r>
                      <a:endParaRPr kumimoji="0" lang="zh-TW" sz="2400" b="0" i="0" u="none" strike="noStrike" cap="none" normalizeH="0" baseline="0" smtClean="0">
                        <a:ln>
                          <a:noFill/>
                        </a:ln>
                        <a:solidFill>
                          <a:schemeClr val="tx1"/>
                        </a:solidFill>
                        <a:effectLst/>
                        <a:latin typeface="細明體, MingLiU"/>
                        <a:ea typeface="細明體, MingLiU"/>
                        <a:cs typeface="Courier New" panose="02070309020205020404" pitchFamily="49" charset="0"/>
                      </a:endParaRPr>
                    </a:p>
                  </a:txBody>
                  <a:tcPr marL="17781" marR="1778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558800">
                <a:tc vMerge="1">
                  <a:txBody>
                    <a:bodyPr/>
                    <a:lstStyle/>
                    <a:p>
                      <a:endParaRPr lang="zh-TW" altLang="en-US"/>
                    </a:p>
                  </a:txBody>
                  <a:tcPr/>
                </a:tc>
                <a:tc>
                  <a:txBody>
                    <a:bodyPr/>
                    <a:lstStyle>
                      <a:lvl1pPr>
                        <a:spcBef>
                          <a:spcPct val="20000"/>
                        </a:spcBef>
                        <a:buClr>
                          <a:schemeClr val="accent1"/>
                        </a:buClr>
                        <a:buSzPct val="65000"/>
                        <a:buFont typeface="Wingdings" panose="05000000000000000000" pitchFamily="2" charset="2"/>
                        <a:defRPr kumimoji="1" sz="26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9pPr>
                    </a:lstStyle>
                    <a:p>
                      <a:pPr marL="0" marR="0" lvl="0" indent="0" algn="ctr" defTabSz="914400" rtl="0" eaLnBrk="1" fontAlgn="base" latinLnBrk="0" hangingPunct="1">
                        <a:lnSpc>
                          <a:spcPts val="2200"/>
                        </a:lnSpc>
                        <a:spcBef>
                          <a:spcPct val="0"/>
                        </a:spcBef>
                        <a:spcAft>
                          <a:spcPct val="0"/>
                        </a:spcAft>
                        <a:buClrTx/>
                        <a:buSzTx/>
                        <a:buFontTx/>
                        <a:buNone/>
                        <a:tabLst/>
                      </a:pPr>
                      <a:endParaRPr kumimoji="0" lang="en-US" altLang="zh-TW" sz="2400" b="1" i="0" u="sng" strike="noStrike" cap="none" normalizeH="0" baseline="0" dirty="0" smtClean="0">
                        <a:ln>
                          <a:noFill/>
                        </a:ln>
                        <a:solidFill>
                          <a:schemeClr val="tx1"/>
                        </a:solidFill>
                        <a:effectLst/>
                        <a:latin typeface="Times New Roman" panose="02020603050405020304" pitchFamily="18" charset="0"/>
                        <a:ea typeface="標楷體" panose="03000509000000000000" pitchFamily="65" charset="-120"/>
                      </a:endParaRPr>
                    </a:p>
                    <a:p>
                      <a:pPr marL="0" marR="0" lvl="0" indent="0" algn="ctr" defTabSz="914400" rtl="0" eaLnBrk="1" fontAlgn="base" latinLnBrk="0" hangingPunct="1">
                        <a:lnSpc>
                          <a:spcPts val="2200"/>
                        </a:lnSpc>
                        <a:spcBef>
                          <a:spcPct val="0"/>
                        </a:spcBef>
                        <a:spcAft>
                          <a:spcPct val="0"/>
                        </a:spcAft>
                        <a:buClrTx/>
                        <a:buSzTx/>
                        <a:buFontTx/>
                        <a:buNone/>
                        <a:tabLst/>
                      </a:pPr>
                      <a:r>
                        <a:rPr kumimoji="0" lang="zh-TW" sz="2400" b="1" i="0" u="sng" strike="noStrike" cap="none" normalizeH="0" baseline="0" dirty="0" smtClean="0">
                          <a:ln>
                            <a:noFill/>
                          </a:ln>
                          <a:solidFill>
                            <a:schemeClr val="tx1"/>
                          </a:solidFill>
                          <a:effectLst/>
                          <a:latin typeface="Times New Roman" panose="02020603050405020304" pitchFamily="18" charset="0"/>
                          <a:ea typeface="標楷體" panose="03000509000000000000" pitchFamily="65" charset="-120"/>
                        </a:rPr>
                        <a:t>得分</a:t>
                      </a:r>
                      <a:endParaRPr kumimoji="0" lang="zh-TW" sz="2400" b="0" i="0" u="none" strike="noStrike" cap="none" normalizeH="0" baseline="0" dirty="0" smtClean="0">
                        <a:ln>
                          <a:noFill/>
                        </a:ln>
                        <a:solidFill>
                          <a:schemeClr val="tx1"/>
                        </a:solidFill>
                        <a:effectLst/>
                        <a:latin typeface="Times New Roman" panose="02020603050405020304" pitchFamily="18" charset="0"/>
                        <a:ea typeface="標楷體" panose="03000509000000000000" pitchFamily="65" charset="-120"/>
                      </a:endParaRPr>
                    </a:p>
                  </a:txBody>
                  <a:tcPr marL="17781" marR="1778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r h="454025">
                <a:tc>
                  <a:txBody>
                    <a:bodyPr/>
                    <a:lstStyle>
                      <a:lvl1pPr>
                        <a:spcBef>
                          <a:spcPct val="20000"/>
                        </a:spcBef>
                        <a:buClr>
                          <a:schemeClr val="accent1"/>
                        </a:buClr>
                        <a:buSzPct val="65000"/>
                        <a:buFont typeface="Wingdings" panose="05000000000000000000" pitchFamily="2" charset="2"/>
                        <a:defRPr kumimoji="1" sz="26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9pPr>
                    </a:lstStyle>
                    <a:p>
                      <a:pPr marL="0" marR="0" lvl="0" indent="0" algn="ctr" defTabSz="914400" rtl="0" eaLnBrk="1" fontAlgn="base" latinLnBrk="0" hangingPunct="1">
                        <a:lnSpc>
                          <a:spcPts val="1800"/>
                        </a:lnSpc>
                        <a:spcBef>
                          <a:spcPct val="0"/>
                        </a:spcBef>
                        <a:spcAft>
                          <a:spcPct val="0"/>
                        </a:spcAft>
                        <a:buClrTx/>
                        <a:buSzTx/>
                        <a:buFontTx/>
                        <a:buNone/>
                        <a:tabLst/>
                      </a:pPr>
                      <a:r>
                        <a:rPr kumimoji="0" lang="en-US" altLang="zh-TW" sz="2400" b="1" i="0" u="sng" strike="noStrike" kern="1200" cap="none" normalizeH="0" baseline="0" smtClean="0">
                          <a:ln>
                            <a:noFill/>
                          </a:ln>
                          <a:solidFill>
                            <a:schemeClr val="tx1"/>
                          </a:solidFill>
                          <a:effectLst/>
                          <a:latin typeface="標楷體" panose="03000509000000000000" pitchFamily="65" charset="-120"/>
                          <a:ea typeface="新細明體, PMingLiU" charset="0"/>
                          <a:cs typeface="標楷體" panose="03000509000000000000" pitchFamily="65" charset="-120"/>
                        </a:rPr>
                        <a:t>A</a:t>
                      </a:r>
                      <a:endParaRPr kumimoji="0" lang="zh-TW" altLang="zh-TW" sz="2400" b="1" i="0" u="sng" strike="noStrike" kern="1200" cap="none" normalizeH="0" baseline="0" smtClean="0">
                        <a:ln>
                          <a:noFill/>
                        </a:ln>
                        <a:solidFill>
                          <a:schemeClr val="tx1"/>
                        </a:solidFill>
                        <a:effectLst/>
                        <a:latin typeface="標楷體" panose="03000509000000000000" pitchFamily="65" charset="-120"/>
                        <a:ea typeface="新細明體, PMingLiU" charset="0"/>
                        <a:cs typeface="標楷體" panose="03000509000000000000" pitchFamily="65" charset="-120"/>
                      </a:endParaRPr>
                    </a:p>
                  </a:txBody>
                  <a:tcPr marL="17781" marR="17781"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SzPct val="65000"/>
                        <a:buFont typeface="Wingdings" panose="05000000000000000000" pitchFamily="2" charset="2"/>
                        <a:defRPr kumimoji="1" sz="26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9pPr>
                    </a:lstStyle>
                    <a:p>
                      <a:pPr marL="0" marR="0" lvl="0" indent="0" algn="ctr" defTabSz="914400" rtl="0" eaLnBrk="1" fontAlgn="base" latinLnBrk="0" hangingPunct="1">
                        <a:lnSpc>
                          <a:spcPts val="1800"/>
                        </a:lnSpc>
                        <a:spcBef>
                          <a:spcPct val="0"/>
                        </a:spcBef>
                        <a:spcAft>
                          <a:spcPct val="0"/>
                        </a:spcAft>
                        <a:buClrTx/>
                        <a:buSzTx/>
                        <a:buFontTx/>
                        <a:buNone/>
                        <a:tabLst/>
                      </a:pPr>
                      <a:r>
                        <a:rPr kumimoji="0" lang="en-US" altLang="zh-TW" sz="2400" b="1" i="0" u="sng" strike="noStrike" kern="1200" cap="none" normalizeH="0" baseline="0" dirty="0" smtClean="0">
                          <a:ln>
                            <a:noFill/>
                          </a:ln>
                          <a:solidFill>
                            <a:schemeClr val="tx1"/>
                          </a:solidFill>
                          <a:effectLst/>
                          <a:latin typeface="標楷體" panose="03000509000000000000" pitchFamily="65" charset="-120"/>
                          <a:ea typeface="新細明體, PMingLiU" charset="0"/>
                          <a:cs typeface="標楷體" panose="03000509000000000000" pitchFamily="65" charset="-120"/>
                        </a:rPr>
                        <a:t>15</a:t>
                      </a:r>
                      <a:endParaRPr kumimoji="0" lang="zh-TW" altLang="zh-TW" sz="2400" b="1" i="0" u="sng" strike="noStrike" kern="1200" cap="none" normalizeH="0" baseline="0" dirty="0" smtClean="0">
                        <a:ln>
                          <a:noFill/>
                        </a:ln>
                        <a:solidFill>
                          <a:schemeClr val="tx1"/>
                        </a:solidFill>
                        <a:effectLst/>
                        <a:latin typeface="標楷體" panose="03000509000000000000" pitchFamily="65" charset="-120"/>
                        <a:ea typeface="新細明體, PMingLiU" charset="0"/>
                        <a:cs typeface="標楷體" panose="03000509000000000000" pitchFamily="65" charset="-120"/>
                      </a:endParaRPr>
                    </a:p>
                  </a:txBody>
                  <a:tcPr marL="17781" marR="17781"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3"/>
                  </a:ext>
                </a:extLst>
              </a:tr>
              <a:tr h="454025">
                <a:tc>
                  <a:txBody>
                    <a:bodyPr/>
                    <a:lstStyle>
                      <a:lvl1pPr>
                        <a:spcBef>
                          <a:spcPct val="20000"/>
                        </a:spcBef>
                        <a:buClr>
                          <a:schemeClr val="accent1"/>
                        </a:buClr>
                        <a:buSzPct val="65000"/>
                        <a:buFont typeface="Wingdings" panose="05000000000000000000" pitchFamily="2" charset="2"/>
                        <a:defRPr kumimoji="1" sz="26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9pPr>
                    </a:lstStyle>
                    <a:p>
                      <a:pPr marL="0" marR="0" lvl="0" indent="0" algn="ctr" defTabSz="914400" rtl="0" eaLnBrk="1" fontAlgn="base" latinLnBrk="0" hangingPunct="1">
                        <a:lnSpc>
                          <a:spcPts val="1800"/>
                        </a:lnSpc>
                        <a:spcBef>
                          <a:spcPct val="0"/>
                        </a:spcBef>
                        <a:spcAft>
                          <a:spcPct val="0"/>
                        </a:spcAft>
                        <a:buClrTx/>
                        <a:buSzTx/>
                        <a:buFontTx/>
                        <a:buNone/>
                        <a:tabLst/>
                      </a:pPr>
                      <a:r>
                        <a:rPr kumimoji="0" lang="en-US" altLang="zh-TW" sz="2400" b="1" i="0" u="sng" strike="noStrike" cap="none" normalizeH="0" baseline="0" dirty="0" smtClean="0">
                          <a:ln>
                            <a:noFill/>
                          </a:ln>
                          <a:solidFill>
                            <a:schemeClr val="tx1"/>
                          </a:solidFill>
                          <a:effectLst/>
                          <a:latin typeface="標楷體" panose="03000509000000000000" pitchFamily="65" charset="-120"/>
                          <a:ea typeface="新細明體, PMingLiU" charset="0"/>
                          <a:cs typeface="標楷體" panose="03000509000000000000" pitchFamily="65" charset="-120"/>
                        </a:rPr>
                        <a:t>B</a:t>
                      </a:r>
                      <a:endParaRPr kumimoji="0" lang="zh-TW" altLang="zh-TW" sz="2400" b="0" i="0" u="none" strike="noStrike" cap="none" normalizeH="0" baseline="0" dirty="0" smtClean="0">
                        <a:ln>
                          <a:noFill/>
                        </a:ln>
                        <a:solidFill>
                          <a:schemeClr val="tx1"/>
                        </a:solidFill>
                        <a:effectLst/>
                        <a:latin typeface="Times New Roman" panose="02020603050405020304" pitchFamily="18" charset="0"/>
                        <a:ea typeface="新細明體, PMingLiU" charset="0"/>
                        <a:cs typeface="標楷體" panose="03000509000000000000" pitchFamily="65" charset="-120"/>
                      </a:endParaRPr>
                    </a:p>
                  </a:txBody>
                  <a:tcPr marL="17781" marR="17781"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SzPct val="65000"/>
                        <a:buFont typeface="Wingdings" panose="05000000000000000000" pitchFamily="2" charset="2"/>
                        <a:defRPr kumimoji="1" sz="26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9pPr>
                    </a:lstStyle>
                    <a:p>
                      <a:pPr marL="0" marR="0" lvl="0" indent="0" algn="ctr" defTabSz="914400" rtl="0" eaLnBrk="1" fontAlgn="base" latinLnBrk="0" hangingPunct="1">
                        <a:lnSpc>
                          <a:spcPts val="1800"/>
                        </a:lnSpc>
                        <a:spcBef>
                          <a:spcPct val="0"/>
                        </a:spcBef>
                        <a:spcAft>
                          <a:spcPct val="0"/>
                        </a:spcAft>
                        <a:buClrTx/>
                        <a:buSzTx/>
                        <a:buFontTx/>
                        <a:buNone/>
                        <a:tabLst/>
                      </a:pPr>
                      <a:r>
                        <a:rPr kumimoji="0" lang="en-US" altLang="zh-TW" sz="2400" b="1" i="0" u="sng" strike="noStrike" cap="none" normalizeH="0" baseline="0" smtClean="0">
                          <a:ln>
                            <a:noFill/>
                          </a:ln>
                          <a:solidFill>
                            <a:schemeClr val="tx1"/>
                          </a:solidFill>
                          <a:effectLst/>
                          <a:latin typeface="標楷體" panose="03000509000000000000" pitchFamily="65" charset="-120"/>
                          <a:ea typeface="新細明體, PMingLiU" charset="0"/>
                          <a:cs typeface="標楷體" panose="03000509000000000000" pitchFamily="65" charset="-120"/>
                        </a:rPr>
                        <a:t>18</a:t>
                      </a:r>
                      <a:endParaRPr kumimoji="0" lang="zh-TW" altLang="zh-TW" sz="2400" b="0" i="0" u="none" strike="noStrike" cap="none" normalizeH="0" baseline="0" smtClean="0">
                        <a:ln>
                          <a:noFill/>
                        </a:ln>
                        <a:solidFill>
                          <a:schemeClr val="tx1"/>
                        </a:solidFill>
                        <a:effectLst/>
                        <a:latin typeface="Times New Roman" panose="02020603050405020304" pitchFamily="18" charset="0"/>
                        <a:ea typeface="新細明體, PMingLiU" charset="0"/>
                        <a:cs typeface="標楷體" panose="03000509000000000000" pitchFamily="65" charset="-120"/>
                      </a:endParaRPr>
                    </a:p>
                  </a:txBody>
                  <a:tcPr marL="17781" marR="17781"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4"/>
                  </a:ext>
                </a:extLst>
              </a:tr>
              <a:tr h="479425">
                <a:tc>
                  <a:txBody>
                    <a:bodyPr/>
                    <a:lstStyle>
                      <a:lvl1pPr>
                        <a:spcBef>
                          <a:spcPct val="20000"/>
                        </a:spcBef>
                        <a:buClr>
                          <a:schemeClr val="accent1"/>
                        </a:buClr>
                        <a:buSzPct val="65000"/>
                        <a:buFont typeface="Wingdings" panose="05000000000000000000" pitchFamily="2" charset="2"/>
                        <a:defRPr kumimoji="1" sz="26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9pPr>
                    </a:lstStyle>
                    <a:p>
                      <a:pPr marL="0" marR="0" lvl="0" indent="0" algn="ctr" defTabSz="914400" rtl="0" eaLnBrk="1" fontAlgn="base" latinLnBrk="0" hangingPunct="1">
                        <a:lnSpc>
                          <a:spcPts val="1800"/>
                        </a:lnSpc>
                        <a:spcBef>
                          <a:spcPct val="0"/>
                        </a:spcBef>
                        <a:spcAft>
                          <a:spcPct val="0"/>
                        </a:spcAft>
                        <a:buClrTx/>
                        <a:buSzTx/>
                        <a:buFontTx/>
                        <a:buNone/>
                        <a:tabLst/>
                      </a:pPr>
                      <a:r>
                        <a:rPr kumimoji="0" lang="en-US" altLang="zh-TW" sz="2400" b="1" i="0" u="sng" strike="noStrike" cap="none" normalizeH="0" baseline="0" smtClean="0">
                          <a:ln>
                            <a:noFill/>
                          </a:ln>
                          <a:solidFill>
                            <a:schemeClr val="tx1"/>
                          </a:solidFill>
                          <a:effectLst/>
                          <a:latin typeface="標楷體" panose="03000509000000000000" pitchFamily="65" charset="-120"/>
                          <a:ea typeface="新細明體, PMingLiU" charset="0"/>
                          <a:cs typeface="標楷體" panose="03000509000000000000" pitchFamily="65" charset="-120"/>
                        </a:rPr>
                        <a:t>C</a:t>
                      </a:r>
                      <a:endParaRPr kumimoji="0" lang="zh-TW" altLang="zh-TW" sz="2400" b="0" i="0" u="none" strike="noStrike" cap="none" normalizeH="0" baseline="0" smtClean="0">
                        <a:ln>
                          <a:noFill/>
                        </a:ln>
                        <a:solidFill>
                          <a:schemeClr val="tx1"/>
                        </a:solidFill>
                        <a:effectLst/>
                        <a:latin typeface="Times New Roman" panose="02020603050405020304" pitchFamily="18" charset="0"/>
                        <a:ea typeface="新細明體, PMingLiU" charset="0"/>
                        <a:cs typeface="標楷體" panose="03000509000000000000" pitchFamily="65" charset="-120"/>
                      </a:endParaRPr>
                    </a:p>
                  </a:txBody>
                  <a:tcPr marL="17781" marR="17781"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SzPct val="65000"/>
                        <a:buFont typeface="Wingdings" panose="05000000000000000000" pitchFamily="2" charset="2"/>
                        <a:defRPr kumimoji="1" sz="26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9pPr>
                    </a:lstStyle>
                    <a:p>
                      <a:pPr marL="0" marR="0" lvl="0" indent="0" algn="ctr" defTabSz="914400" rtl="0" eaLnBrk="1" fontAlgn="base" latinLnBrk="0" hangingPunct="1">
                        <a:lnSpc>
                          <a:spcPts val="1800"/>
                        </a:lnSpc>
                        <a:spcBef>
                          <a:spcPct val="0"/>
                        </a:spcBef>
                        <a:spcAft>
                          <a:spcPct val="0"/>
                        </a:spcAft>
                        <a:buClrTx/>
                        <a:buSzTx/>
                        <a:buFontTx/>
                        <a:buNone/>
                        <a:tabLst/>
                      </a:pPr>
                      <a:r>
                        <a:rPr kumimoji="0" lang="en-US" altLang="zh-TW" sz="2400" b="1" i="0" u="sng" strike="noStrike" cap="none" normalizeH="0" baseline="0" smtClean="0">
                          <a:ln>
                            <a:noFill/>
                          </a:ln>
                          <a:solidFill>
                            <a:schemeClr val="tx1"/>
                          </a:solidFill>
                          <a:effectLst/>
                          <a:latin typeface="標楷體" panose="03000509000000000000" pitchFamily="65" charset="-120"/>
                          <a:ea typeface="新細明體, PMingLiU" charset="0"/>
                          <a:cs typeface="標楷體" panose="03000509000000000000" pitchFamily="65" charset="-120"/>
                        </a:rPr>
                        <a:t>17</a:t>
                      </a:r>
                      <a:endParaRPr kumimoji="0" lang="zh-TW" altLang="zh-TW" sz="2400" b="0" i="0" u="none" strike="noStrike" cap="none" normalizeH="0" baseline="0" smtClean="0">
                        <a:ln>
                          <a:noFill/>
                        </a:ln>
                        <a:solidFill>
                          <a:schemeClr val="tx1"/>
                        </a:solidFill>
                        <a:effectLst/>
                        <a:latin typeface="Times New Roman" panose="02020603050405020304" pitchFamily="18" charset="0"/>
                        <a:ea typeface="新細明體, PMingLiU" charset="0"/>
                        <a:cs typeface="標楷體" panose="03000509000000000000" pitchFamily="65" charset="-120"/>
                      </a:endParaRPr>
                    </a:p>
                  </a:txBody>
                  <a:tcPr marL="17781" marR="17781"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5"/>
                  </a:ext>
                </a:extLst>
              </a:tr>
              <a:tr h="460375">
                <a:tc>
                  <a:txBody>
                    <a:bodyPr/>
                    <a:lstStyle>
                      <a:lvl1pPr>
                        <a:spcBef>
                          <a:spcPct val="20000"/>
                        </a:spcBef>
                        <a:buClr>
                          <a:schemeClr val="accent1"/>
                        </a:buClr>
                        <a:buSzPct val="65000"/>
                        <a:buFont typeface="Wingdings" panose="05000000000000000000" pitchFamily="2" charset="2"/>
                        <a:defRPr kumimoji="1" sz="26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9pPr>
                    </a:lstStyle>
                    <a:p>
                      <a:pPr marL="0" marR="0" lvl="0" indent="0" algn="ctr" defTabSz="914400" rtl="0" eaLnBrk="1" fontAlgn="base" latinLnBrk="0" hangingPunct="1">
                        <a:lnSpc>
                          <a:spcPts val="1800"/>
                        </a:lnSpc>
                        <a:spcBef>
                          <a:spcPct val="0"/>
                        </a:spcBef>
                        <a:spcAft>
                          <a:spcPct val="0"/>
                        </a:spcAft>
                        <a:buClrTx/>
                        <a:buSzTx/>
                        <a:buFontTx/>
                        <a:buNone/>
                        <a:tabLst/>
                      </a:pPr>
                      <a:r>
                        <a:rPr kumimoji="0" lang="en-US" altLang="zh-TW" sz="2400" b="1" i="0" u="sng" strike="noStrike" cap="none" normalizeH="0" baseline="0" smtClean="0">
                          <a:ln>
                            <a:noFill/>
                          </a:ln>
                          <a:solidFill>
                            <a:schemeClr val="tx1"/>
                          </a:solidFill>
                          <a:effectLst/>
                          <a:latin typeface="標楷體" panose="03000509000000000000" pitchFamily="65" charset="-120"/>
                          <a:ea typeface="新細明體, PMingLiU" charset="0"/>
                          <a:cs typeface="標楷體" panose="03000509000000000000" pitchFamily="65" charset="-120"/>
                        </a:rPr>
                        <a:t>D</a:t>
                      </a:r>
                      <a:endParaRPr kumimoji="0" lang="zh-TW" altLang="zh-TW" sz="2400" b="0" i="0" u="none" strike="noStrike" cap="none" normalizeH="0" baseline="0" smtClean="0">
                        <a:ln>
                          <a:noFill/>
                        </a:ln>
                        <a:solidFill>
                          <a:schemeClr val="tx1"/>
                        </a:solidFill>
                        <a:effectLst/>
                        <a:latin typeface="Times New Roman" panose="02020603050405020304" pitchFamily="18" charset="0"/>
                        <a:ea typeface="新細明體, PMingLiU" charset="0"/>
                        <a:cs typeface="標楷體" panose="03000509000000000000" pitchFamily="65" charset="-120"/>
                      </a:endParaRPr>
                    </a:p>
                  </a:txBody>
                  <a:tcPr marL="17781" marR="17781"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SzPct val="65000"/>
                        <a:buFont typeface="Wingdings" panose="05000000000000000000" pitchFamily="2" charset="2"/>
                        <a:defRPr kumimoji="1" sz="26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9pPr>
                    </a:lstStyle>
                    <a:p>
                      <a:pPr marL="0" marR="0" lvl="0" indent="0" algn="ctr" defTabSz="914400" rtl="0" eaLnBrk="1" fontAlgn="base" latinLnBrk="0" hangingPunct="1">
                        <a:lnSpc>
                          <a:spcPts val="1800"/>
                        </a:lnSpc>
                        <a:spcBef>
                          <a:spcPct val="0"/>
                        </a:spcBef>
                        <a:spcAft>
                          <a:spcPct val="0"/>
                        </a:spcAft>
                        <a:buClrTx/>
                        <a:buSzTx/>
                        <a:buFontTx/>
                        <a:buNone/>
                        <a:tabLst/>
                      </a:pPr>
                      <a:r>
                        <a:rPr kumimoji="0" lang="en-US" altLang="zh-TW" sz="2400" b="1" i="0" u="sng" strike="noStrike" cap="none" normalizeH="0" baseline="0" smtClean="0">
                          <a:ln>
                            <a:noFill/>
                          </a:ln>
                          <a:solidFill>
                            <a:schemeClr val="tx1"/>
                          </a:solidFill>
                          <a:effectLst/>
                          <a:latin typeface="標楷體" panose="03000509000000000000" pitchFamily="65" charset="-120"/>
                          <a:ea typeface="新細明體, PMingLiU" charset="0"/>
                          <a:cs typeface="標楷體" panose="03000509000000000000" pitchFamily="65" charset="-120"/>
                        </a:rPr>
                        <a:t>16</a:t>
                      </a:r>
                      <a:endParaRPr kumimoji="0" lang="zh-TW" altLang="zh-TW" sz="2400" b="0" i="0" u="none" strike="noStrike" cap="none" normalizeH="0" baseline="0" smtClean="0">
                        <a:ln>
                          <a:noFill/>
                        </a:ln>
                        <a:solidFill>
                          <a:schemeClr val="tx1"/>
                        </a:solidFill>
                        <a:effectLst/>
                        <a:latin typeface="Times New Roman" panose="02020603050405020304" pitchFamily="18" charset="0"/>
                        <a:ea typeface="新細明體, PMingLiU" charset="0"/>
                        <a:cs typeface="標楷體" panose="03000509000000000000" pitchFamily="65" charset="-120"/>
                      </a:endParaRPr>
                    </a:p>
                  </a:txBody>
                  <a:tcPr marL="17781" marR="17781"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6"/>
                  </a:ext>
                </a:extLst>
              </a:tr>
              <a:tr h="460375">
                <a:tc>
                  <a:txBody>
                    <a:bodyPr/>
                    <a:lstStyle>
                      <a:lvl1pPr>
                        <a:spcBef>
                          <a:spcPct val="20000"/>
                        </a:spcBef>
                        <a:buClr>
                          <a:schemeClr val="accent1"/>
                        </a:buClr>
                        <a:buSzPct val="65000"/>
                        <a:buFont typeface="Wingdings" panose="05000000000000000000" pitchFamily="2" charset="2"/>
                        <a:defRPr kumimoji="1" sz="26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9pPr>
                    </a:lstStyle>
                    <a:p>
                      <a:pPr marL="0" marR="0" lvl="0" indent="0" algn="ctr" defTabSz="914400" rtl="0" eaLnBrk="1" fontAlgn="base" latinLnBrk="0" hangingPunct="1">
                        <a:lnSpc>
                          <a:spcPts val="1800"/>
                        </a:lnSpc>
                        <a:spcBef>
                          <a:spcPct val="0"/>
                        </a:spcBef>
                        <a:spcAft>
                          <a:spcPct val="0"/>
                        </a:spcAft>
                        <a:buClrTx/>
                        <a:buSzTx/>
                        <a:buFontTx/>
                        <a:buNone/>
                        <a:tabLst/>
                      </a:pPr>
                      <a:r>
                        <a:rPr kumimoji="0" lang="en-US" altLang="zh-TW" sz="2400" b="1" i="0" u="sng" strike="noStrike" cap="none" normalizeH="0" baseline="0" dirty="0" smtClean="0">
                          <a:ln>
                            <a:noFill/>
                          </a:ln>
                          <a:solidFill>
                            <a:srgbClr val="0000FF"/>
                          </a:solidFill>
                          <a:effectLst/>
                          <a:latin typeface="標楷體" panose="03000509000000000000" pitchFamily="65" charset="-120"/>
                          <a:ea typeface="新細明體, PMingLiU" charset="0"/>
                          <a:cs typeface="標楷體" panose="03000509000000000000" pitchFamily="65" charset="-120"/>
                        </a:rPr>
                        <a:t>E</a:t>
                      </a:r>
                      <a:endParaRPr kumimoji="0" lang="zh-TW" altLang="zh-TW" sz="2400" b="0" i="0" u="none" strike="noStrike" cap="none" normalizeH="0" baseline="0" dirty="0" smtClean="0">
                        <a:ln>
                          <a:noFill/>
                        </a:ln>
                        <a:solidFill>
                          <a:srgbClr val="0000FF"/>
                        </a:solidFill>
                        <a:effectLst/>
                        <a:latin typeface="Times New Roman" panose="02020603050405020304" pitchFamily="18" charset="0"/>
                        <a:ea typeface="新細明體, PMingLiU" charset="0"/>
                        <a:cs typeface="標楷體" panose="03000509000000000000" pitchFamily="65" charset="-120"/>
                      </a:endParaRPr>
                    </a:p>
                  </a:txBody>
                  <a:tcPr marL="17781" marR="17781"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0C2"/>
                    </a:solidFill>
                  </a:tcPr>
                </a:tc>
                <a:tc>
                  <a:txBody>
                    <a:bodyPr/>
                    <a:lstStyle>
                      <a:lvl1pPr>
                        <a:spcBef>
                          <a:spcPct val="20000"/>
                        </a:spcBef>
                        <a:buClr>
                          <a:schemeClr val="accent1"/>
                        </a:buClr>
                        <a:buSzPct val="65000"/>
                        <a:buFont typeface="Wingdings" panose="05000000000000000000" pitchFamily="2" charset="2"/>
                        <a:defRPr kumimoji="1" sz="26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9pPr>
                    </a:lstStyle>
                    <a:p>
                      <a:pPr marL="0" marR="0" lvl="0" indent="0" algn="ctr" defTabSz="914400" rtl="0" eaLnBrk="1" fontAlgn="base" latinLnBrk="0" hangingPunct="1">
                        <a:lnSpc>
                          <a:spcPts val="1800"/>
                        </a:lnSpc>
                        <a:spcBef>
                          <a:spcPct val="0"/>
                        </a:spcBef>
                        <a:spcAft>
                          <a:spcPct val="0"/>
                        </a:spcAft>
                        <a:buClrTx/>
                        <a:buSzTx/>
                        <a:buFontTx/>
                        <a:buNone/>
                        <a:tabLst/>
                      </a:pPr>
                      <a:r>
                        <a:rPr kumimoji="0" lang="en-US" altLang="zh-TW" sz="2400" b="1" i="0" u="sng" strike="noStrike" cap="none" normalizeH="0" baseline="0" dirty="0" smtClean="0">
                          <a:ln>
                            <a:noFill/>
                          </a:ln>
                          <a:solidFill>
                            <a:srgbClr val="0000FF"/>
                          </a:solidFill>
                          <a:effectLst/>
                          <a:latin typeface="標楷體" panose="03000509000000000000" pitchFamily="65" charset="-120"/>
                          <a:ea typeface="新細明體, PMingLiU" charset="0"/>
                          <a:cs typeface="標楷體" panose="03000509000000000000" pitchFamily="65" charset="-120"/>
                        </a:rPr>
                        <a:t>8</a:t>
                      </a:r>
                      <a:endParaRPr kumimoji="0" lang="zh-TW" altLang="zh-TW" sz="2400" b="0" i="0" u="none" strike="noStrike" cap="none" normalizeH="0" baseline="0" dirty="0" smtClean="0">
                        <a:ln>
                          <a:noFill/>
                        </a:ln>
                        <a:solidFill>
                          <a:srgbClr val="0000FF"/>
                        </a:solidFill>
                        <a:effectLst/>
                        <a:latin typeface="Times New Roman" panose="02020603050405020304" pitchFamily="18" charset="0"/>
                        <a:ea typeface="新細明體, PMingLiU" charset="0"/>
                        <a:cs typeface="標楷體" panose="03000509000000000000" pitchFamily="65" charset="-120"/>
                      </a:endParaRPr>
                    </a:p>
                  </a:txBody>
                  <a:tcPr marL="17781" marR="17781"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0C2"/>
                    </a:solidFill>
                  </a:tcPr>
                </a:tc>
                <a:extLst>
                  <a:ext uri="{0D108BD9-81ED-4DB2-BD59-A6C34878D82A}">
                    <a16:rowId xmlns:a16="http://schemas.microsoft.com/office/drawing/2014/main" xmlns="" val="10007"/>
                  </a:ext>
                </a:extLst>
              </a:tr>
            </a:tbl>
          </a:graphicData>
        </a:graphic>
      </p:graphicFrame>
      <p:sp>
        <p:nvSpPr>
          <p:cNvPr id="4" name="投影片編號版面配置區 3"/>
          <p:cNvSpPr>
            <a:spLocks noGrp="1"/>
          </p:cNvSpPr>
          <p:nvPr>
            <p:ph type="sldNum" sz="quarter" idx="12"/>
          </p:nvPr>
        </p:nvSpPr>
        <p:spPr/>
        <p:txBody>
          <a:bodyPr/>
          <a:lstStyle/>
          <a:p>
            <a:fld id="{1118FB7C-3051-423D-B140-B22D31D849CF}" type="slidenum">
              <a:rPr lang="zh-TW" altLang="en-US" smtClean="0"/>
              <a:pPr/>
              <a:t>268</a:t>
            </a:fld>
            <a:endParaRPr lang="zh-TW" altLang="en-US"/>
          </a:p>
        </p:txBody>
      </p:sp>
    </p:spTree>
    <p:extLst>
      <p:ext uri="{BB962C8B-B14F-4D97-AF65-F5344CB8AC3E}">
        <p14:creationId xmlns:p14="http://schemas.microsoft.com/office/powerpoint/2010/main" val="1966445686"/>
      </p:ext>
    </p:extLst>
  </p:cSld>
  <p:clrMapOvr>
    <a:masterClrMapping/>
  </p:clrMapOvr>
  <p:timing>
    <p:tnLst>
      <p:par>
        <p:cTn id="1" dur="indefinite" restart="never" nodeType="tmRoot"/>
      </p:par>
    </p:tnLst>
  </p:timing>
</p:sld>
</file>

<file path=ppt/slides/slide2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標題 1"/>
          <p:cNvSpPr>
            <a:spLocks noGrp="1"/>
          </p:cNvSpPr>
          <p:nvPr>
            <p:ph type="title"/>
          </p:nvPr>
        </p:nvSpPr>
        <p:spPr>
          <a:xfrm>
            <a:off x="755650" y="260350"/>
            <a:ext cx="8208963" cy="766763"/>
          </a:xfrm>
        </p:spPr>
        <p:txBody>
          <a:bodyPr/>
          <a:lstStyle/>
          <a:p>
            <a:pPr algn="ctr"/>
            <a:r>
              <a:rPr lang="zh-TW" altLang="en-US" b="1" smtClean="0">
                <a:solidFill>
                  <a:srgbClr val="FF0000"/>
                </a:solidFill>
                <a:latin typeface="標楷體" panose="03000509000000000000" pitchFamily="65" charset="-120"/>
              </a:rPr>
              <a:t>評選總表應載明事項</a:t>
            </a:r>
            <a:endParaRPr lang="zh-TW" altLang="en-US" smtClean="0">
              <a:latin typeface="標楷體" panose="03000509000000000000" pitchFamily="65" charset="-120"/>
            </a:endParaRPr>
          </a:p>
        </p:txBody>
      </p:sp>
      <p:sp>
        <p:nvSpPr>
          <p:cNvPr id="111619" name="內容版面配置區 2"/>
          <p:cNvSpPr>
            <a:spLocks noGrp="1"/>
          </p:cNvSpPr>
          <p:nvPr>
            <p:ph idx="1"/>
          </p:nvPr>
        </p:nvSpPr>
        <p:spPr>
          <a:xfrm>
            <a:off x="611560" y="1027113"/>
            <a:ext cx="8280920" cy="5354637"/>
          </a:xfrm>
        </p:spPr>
        <p:txBody>
          <a:bodyPr>
            <a:normAutofit/>
          </a:bodyPr>
          <a:lstStyle/>
          <a:p>
            <a:r>
              <a:rPr lang="zh-TW" altLang="zh-TW" sz="2400" b="1" dirty="0" smtClean="0"/>
              <a:t>採購評選委員會審議規則第六條之一</a:t>
            </a:r>
            <a:r>
              <a:rPr lang="zh-TW" altLang="en-US" sz="2400" b="1" dirty="0" smtClean="0"/>
              <a:t>第二項</a:t>
            </a:r>
            <a:r>
              <a:rPr lang="zh-TW" altLang="en-US" sz="2400" b="1" dirty="0" smtClean="0">
                <a:latin typeface="新細明體" panose="02020500000000000000" pitchFamily="18" charset="-120"/>
                <a:ea typeface="新細明體" panose="02020500000000000000" pitchFamily="18" charset="-120"/>
              </a:rPr>
              <a:t>：</a:t>
            </a:r>
            <a:r>
              <a:rPr lang="en-US" altLang="zh-TW" sz="2400" b="1" dirty="0" smtClean="0">
                <a:latin typeface="新細明體" panose="02020500000000000000" pitchFamily="18" charset="-120"/>
                <a:ea typeface="新細明體" panose="02020500000000000000" pitchFamily="18" charset="-120"/>
              </a:rPr>
              <a:t/>
            </a:r>
            <a:br>
              <a:rPr lang="en-US" altLang="zh-TW" sz="2400" b="1" dirty="0" smtClean="0">
                <a:latin typeface="新細明體" panose="02020500000000000000" pitchFamily="18" charset="-120"/>
                <a:ea typeface="新細明體" panose="02020500000000000000" pitchFamily="18" charset="-120"/>
              </a:rPr>
            </a:br>
            <a:r>
              <a:rPr lang="zh-TW" altLang="zh-TW" sz="2400" b="1" dirty="0" smtClean="0"/>
              <a:t>機關於委員評選後，應彙整</a:t>
            </a:r>
            <a:r>
              <a:rPr lang="zh-TW" altLang="zh-TW" sz="2400" b="1" dirty="0" smtClean="0">
                <a:solidFill>
                  <a:srgbClr val="0000FF"/>
                </a:solidFill>
              </a:rPr>
              <a:t>製作總表，載明下列事項，由參與評選全體委員簽名或蓋章。其内容有修正者，應經修正人員簽名或蓋章</a:t>
            </a:r>
            <a:r>
              <a:rPr lang="zh-TW" altLang="zh-TW" sz="2400" b="1" dirty="0" smtClean="0"/>
              <a:t>：一、採購案。二、各受評廠商名稱及標價。三、本委員會全部委員姓名、職業、評選優勝廠商或評定最有利標會議之出席委員姓名。四、各出席委員對於各受評廠商之評分或序位評比結果。五、全部出席委員對各受評廠商之總評選結果。</a:t>
            </a:r>
          </a:p>
          <a:p>
            <a:r>
              <a:rPr lang="zh-TW" altLang="zh-TW" sz="2400" b="1" dirty="0" smtClean="0">
                <a:solidFill>
                  <a:srgbClr val="0000FF"/>
                </a:solidFill>
              </a:rPr>
              <a:t>前項總表</a:t>
            </a:r>
            <a:r>
              <a:rPr lang="zh-TW" altLang="zh-TW" sz="2400" b="1" dirty="0" smtClean="0"/>
              <a:t>，</a:t>
            </a:r>
            <a:r>
              <a:rPr lang="zh-TW" altLang="zh-TW" sz="2400" b="1" dirty="0" smtClean="0">
                <a:solidFill>
                  <a:srgbClr val="0000FF"/>
                </a:solidFill>
              </a:rPr>
              <a:t>應附記下列事項</a:t>
            </a:r>
            <a:r>
              <a:rPr lang="zh-TW" altLang="zh-TW" sz="2400" b="1" dirty="0" smtClean="0"/>
              <a:t>：</a:t>
            </a:r>
            <a:r>
              <a:rPr lang="en-US" altLang="zh-TW" sz="2400" b="1" dirty="0" smtClean="0"/>
              <a:t/>
            </a:r>
            <a:br>
              <a:rPr lang="en-US" altLang="zh-TW" sz="2400" b="1" dirty="0" smtClean="0"/>
            </a:br>
            <a:r>
              <a:rPr lang="zh-TW" altLang="zh-TW" sz="2400" b="1" dirty="0" smtClean="0"/>
              <a:t>一、出席委員是否依第三條之一第一項規定辦理。</a:t>
            </a:r>
            <a:r>
              <a:rPr lang="en-US" altLang="zh-TW" sz="2400" b="1" dirty="0" smtClean="0"/>
              <a:t>(</a:t>
            </a:r>
            <a:r>
              <a:rPr lang="zh-TW" altLang="en-US" sz="2400" b="1" dirty="0" smtClean="0">
                <a:solidFill>
                  <a:srgbClr val="0000FF"/>
                </a:solidFill>
              </a:rPr>
              <a:t>就工作小組初審意見逐項討論</a:t>
            </a:r>
            <a:r>
              <a:rPr lang="en-US" altLang="zh-TW" sz="2400" b="1" dirty="0" smtClean="0"/>
              <a:t>)</a:t>
            </a:r>
            <a:br>
              <a:rPr lang="en-US" altLang="zh-TW" sz="2400" b="1" dirty="0" smtClean="0"/>
            </a:br>
            <a:r>
              <a:rPr lang="zh-TW" altLang="zh-TW" sz="2400" b="1" dirty="0" smtClean="0"/>
              <a:t>二、本委員會或個別委員</a:t>
            </a:r>
            <a:r>
              <a:rPr lang="zh-TW" altLang="zh-TW" sz="2400" b="1" dirty="0" smtClean="0">
                <a:solidFill>
                  <a:srgbClr val="0000FF"/>
                </a:solidFill>
              </a:rPr>
              <a:t>評選結果與工作小組初審意見有無差異及其處置方式</a:t>
            </a:r>
            <a:r>
              <a:rPr lang="zh-TW" altLang="zh-TW" sz="2400" b="1" dirty="0" smtClean="0"/>
              <a:t>。</a:t>
            </a:r>
            <a:r>
              <a:rPr lang="en-US" altLang="zh-TW" sz="2400" b="1" dirty="0" smtClean="0"/>
              <a:t/>
            </a:r>
            <a:br>
              <a:rPr lang="en-US" altLang="zh-TW" sz="2400" b="1" dirty="0" smtClean="0"/>
            </a:br>
            <a:r>
              <a:rPr lang="zh-TW" altLang="zh-TW" sz="2400" b="1" dirty="0" smtClean="0"/>
              <a:t>三、不同出席委員</a:t>
            </a:r>
            <a:r>
              <a:rPr lang="zh-TW" altLang="zh-TW" sz="2400" b="1" dirty="0" smtClean="0">
                <a:solidFill>
                  <a:srgbClr val="0000FF"/>
                </a:solidFill>
              </a:rPr>
              <a:t>評選結果有無明顯差異及其處置方式</a:t>
            </a:r>
            <a:r>
              <a:rPr lang="zh-TW" altLang="zh-TW" sz="2400" b="1" dirty="0" smtClean="0"/>
              <a:t>。</a:t>
            </a:r>
            <a:endParaRPr lang="zh-TW" altLang="en-US" sz="2400" b="1" dirty="0" smtClean="0"/>
          </a:p>
        </p:txBody>
      </p:sp>
      <p:sp>
        <p:nvSpPr>
          <p:cNvPr id="3" name="投影片編號版面配置區 2"/>
          <p:cNvSpPr>
            <a:spLocks noGrp="1"/>
          </p:cNvSpPr>
          <p:nvPr>
            <p:ph type="sldNum" sz="quarter" idx="12"/>
          </p:nvPr>
        </p:nvSpPr>
        <p:spPr/>
        <p:txBody>
          <a:bodyPr/>
          <a:lstStyle/>
          <a:p>
            <a:fld id="{1118FB7C-3051-423D-B140-B22D31D849CF}" type="slidenum">
              <a:rPr lang="zh-TW" altLang="en-US" smtClean="0"/>
              <a:pPr/>
              <a:t>269</a:t>
            </a:fld>
            <a:endParaRPr lang="zh-TW" altLang="en-US"/>
          </a:p>
        </p:txBody>
      </p:sp>
    </p:spTree>
    <p:extLst>
      <p:ext uri="{BB962C8B-B14F-4D97-AF65-F5344CB8AC3E}">
        <p14:creationId xmlns:p14="http://schemas.microsoft.com/office/powerpoint/2010/main" val="49680430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457200" y="117771"/>
            <a:ext cx="8229600" cy="934965"/>
          </a:xfrm>
          <a:solidFill>
            <a:srgbClr val="FFFF00"/>
          </a:solidFill>
        </p:spPr>
        <p:txBody>
          <a:bodyPr/>
          <a:lstStyle/>
          <a:p>
            <a:r>
              <a:rPr lang="zh-TW" altLang="en-US" b="1" dirty="0">
                <a:solidFill>
                  <a:srgbClr val="FF0000"/>
                </a:solidFill>
                <a:latin typeface="標楷體" pitchFamily="65" charset="-120"/>
              </a:rPr>
              <a:t>採購監辦暨輔助單位</a:t>
            </a:r>
            <a:r>
              <a:rPr lang="zh-TW" altLang="en-US" b="1" dirty="0" smtClean="0">
                <a:solidFill>
                  <a:srgbClr val="FF0000"/>
                </a:solidFill>
                <a:latin typeface="標楷體" pitchFamily="65" charset="-120"/>
              </a:rPr>
              <a:t>角色</a:t>
            </a:r>
            <a:r>
              <a:rPr lang="en-US" altLang="zh-TW" b="1" dirty="0" smtClean="0">
                <a:solidFill>
                  <a:srgbClr val="FF0000"/>
                </a:solidFill>
                <a:latin typeface="標楷體" pitchFamily="65" charset="-120"/>
              </a:rPr>
              <a:t>2-1</a:t>
            </a:r>
            <a:endParaRPr lang="zh-TW" altLang="en-US" sz="2800" b="1" dirty="0" smtClean="0">
              <a:solidFill>
                <a:srgbClr val="FF0000"/>
              </a:solidFill>
            </a:endParaRPr>
          </a:p>
        </p:txBody>
      </p:sp>
      <p:sp>
        <p:nvSpPr>
          <p:cNvPr id="14339" name="Rectangle 3"/>
          <p:cNvSpPr>
            <a:spLocks noGrp="1" noChangeArrowheads="1"/>
          </p:cNvSpPr>
          <p:nvPr>
            <p:ph type="body" idx="1"/>
          </p:nvPr>
        </p:nvSpPr>
        <p:spPr>
          <a:xfrm>
            <a:off x="685800" y="1268760"/>
            <a:ext cx="7772400" cy="5112990"/>
          </a:xfrm>
        </p:spPr>
        <p:txBody>
          <a:bodyPr>
            <a:normAutofit lnSpcReduction="10000"/>
          </a:bodyPr>
          <a:lstStyle/>
          <a:p>
            <a:pPr>
              <a:buFont typeface="Wingdings" panose="05000000000000000000" pitchFamily="2" charset="2"/>
              <a:buChar char="n"/>
            </a:pPr>
            <a:r>
              <a:rPr lang="zh-TW" altLang="en-US" sz="2400" b="1" dirty="0" smtClean="0">
                <a:latin typeface="+mj-ea"/>
                <a:ea typeface="+mj-ea"/>
              </a:rPr>
              <a:t>主旨：近日媒體報導嘉新益企業有限公司仿冒其他廠牌塑膠管材，品質粗劣，危害公共工程安全案，請依說明妥處</a:t>
            </a:r>
          </a:p>
          <a:p>
            <a:r>
              <a:rPr lang="zh-TW" altLang="en-US" sz="2400" b="1" dirty="0" smtClean="0">
                <a:latin typeface="+mj-ea"/>
                <a:ea typeface="+mj-ea"/>
              </a:rPr>
              <a:t>一、旨揭情形，請各機關查察得標廠商有無使用前述不法材料，並依下列規定檢討辦理： </a:t>
            </a:r>
            <a:r>
              <a:rPr lang="en-US" altLang="zh-TW" sz="2400" b="1" dirty="0" smtClean="0">
                <a:latin typeface="+mj-ea"/>
                <a:ea typeface="+mj-ea"/>
              </a:rPr>
              <a:t>….</a:t>
            </a:r>
          </a:p>
          <a:p>
            <a:r>
              <a:rPr lang="zh-TW" altLang="en-US" sz="2400" b="1" dirty="0" smtClean="0">
                <a:latin typeface="+mj-ea"/>
                <a:ea typeface="+mj-ea"/>
              </a:rPr>
              <a:t>如有發現政府採購法第</a:t>
            </a:r>
            <a:r>
              <a:rPr lang="en-US" altLang="zh-TW" sz="2400" b="1" dirty="0" smtClean="0">
                <a:latin typeface="+mj-ea"/>
                <a:ea typeface="+mj-ea"/>
              </a:rPr>
              <a:t>101</a:t>
            </a:r>
            <a:r>
              <a:rPr lang="zh-TW" altLang="en-US" sz="2400" b="1" dirty="0" smtClean="0">
                <a:latin typeface="+mj-ea"/>
                <a:ea typeface="+mj-ea"/>
              </a:rPr>
              <a:t>條第</a:t>
            </a:r>
            <a:r>
              <a:rPr lang="en-US" altLang="zh-TW" sz="2400" b="1" dirty="0" smtClean="0">
                <a:latin typeface="+mj-ea"/>
                <a:ea typeface="+mj-ea"/>
              </a:rPr>
              <a:t>1</a:t>
            </a:r>
            <a:r>
              <a:rPr lang="zh-TW" altLang="en-US" sz="2400" b="1" dirty="0" smtClean="0">
                <a:latin typeface="+mj-ea"/>
                <a:ea typeface="+mj-ea"/>
              </a:rPr>
              <a:t>項第</a:t>
            </a:r>
            <a:r>
              <a:rPr lang="en-US" altLang="zh-TW" sz="2400" b="1" dirty="0" smtClean="0">
                <a:latin typeface="+mj-ea"/>
                <a:ea typeface="+mj-ea"/>
              </a:rPr>
              <a:t>2</a:t>
            </a:r>
            <a:r>
              <a:rPr lang="zh-TW" altLang="en-US" sz="2400" b="1" dirty="0" smtClean="0">
                <a:latin typeface="+mj-ea"/>
                <a:ea typeface="+mj-ea"/>
              </a:rPr>
              <a:t>款至第</a:t>
            </a:r>
            <a:r>
              <a:rPr lang="en-US" altLang="zh-TW" sz="2400" b="1" dirty="0" smtClean="0">
                <a:latin typeface="+mj-ea"/>
                <a:ea typeface="+mj-ea"/>
              </a:rPr>
              <a:t>4</a:t>
            </a:r>
            <a:r>
              <a:rPr lang="zh-TW" altLang="en-US" sz="2400" b="1" dirty="0" smtClean="0">
                <a:latin typeface="+mj-ea"/>
                <a:ea typeface="+mj-ea"/>
              </a:rPr>
              <a:t>款情形者，依規定刊登政府採購公報，列為全國各機關之拒絕往來廠商。</a:t>
            </a:r>
          </a:p>
          <a:p>
            <a:r>
              <a:rPr lang="zh-TW" altLang="en-US" sz="2400" b="1" dirty="0" smtClean="0">
                <a:latin typeface="+mj-ea"/>
                <a:ea typeface="+mj-ea"/>
              </a:rPr>
              <a:t>如有發現技術服務廠商監造不實情形，依本法第</a:t>
            </a:r>
            <a:r>
              <a:rPr lang="en-US" altLang="zh-TW" sz="2400" b="1" dirty="0" smtClean="0">
                <a:latin typeface="+mj-ea"/>
                <a:ea typeface="+mj-ea"/>
              </a:rPr>
              <a:t>63</a:t>
            </a:r>
            <a:r>
              <a:rPr lang="zh-TW" altLang="en-US" sz="2400" b="1" dirty="0" smtClean="0">
                <a:latin typeface="+mj-ea"/>
                <a:ea typeface="+mj-ea"/>
              </a:rPr>
              <a:t>條第</a:t>
            </a:r>
            <a:r>
              <a:rPr lang="en-US" altLang="zh-TW" sz="2400" b="1" dirty="0" smtClean="0">
                <a:latin typeface="+mj-ea"/>
                <a:ea typeface="+mj-ea"/>
              </a:rPr>
              <a:t>2</a:t>
            </a:r>
            <a:r>
              <a:rPr lang="zh-TW" altLang="en-US" sz="2400" b="1" dirty="0" smtClean="0">
                <a:latin typeface="+mj-ea"/>
                <a:ea typeface="+mj-ea"/>
              </a:rPr>
              <a:t>項規定檢討責任。對於違反營造業法之技術士、專任工程人員、工地主任、負責人，或違反技師法或工程技術顧問公司管理條例之執業技師或公司，依法通知目的事業主管機關予以處分，重者包括停止執行業務或停業。</a:t>
            </a:r>
          </a:p>
        </p:txBody>
      </p:sp>
      <p:sp>
        <p:nvSpPr>
          <p:cNvPr id="3" name="投影片編號版面配置區 2"/>
          <p:cNvSpPr>
            <a:spLocks noGrp="1"/>
          </p:cNvSpPr>
          <p:nvPr>
            <p:ph type="sldNum" sz="quarter" idx="12"/>
          </p:nvPr>
        </p:nvSpPr>
        <p:spPr/>
        <p:txBody>
          <a:bodyPr/>
          <a:lstStyle/>
          <a:p>
            <a:fld id="{1118FB7C-3051-423D-B140-B22D31D849CF}" type="slidenum">
              <a:rPr lang="zh-TW" altLang="en-US" smtClean="0"/>
              <a:pPr/>
              <a:t>27</a:t>
            </a:fld>
            <a:endParaRPr lang="zh-TW" altLang="en-US"/>
          </a:p>
        </p:txBody>
      </p:sp>
    </p:spTree>
    <p:extLst>
      <p:ext uri="{BB962C8B-B14F-4D97-AF65-F5344CB8AC3E}">
        <p14:creationId xmlns:p14="http://schemas.microsoft.com/office/powerpoint/2010/main" val="1657574161"/>
      </p:ext>
    </p:extLst>
  </p:cSld>
  <p:clrMapOvr>
    <a:masterClrMapping/>
  </p:clrMapOvr>
  <p:transition/>
</p:sld>
</file>

<file path=ppt/slides/slide2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Grp="1" noChangeArrowheads="1"/>
          </p:cNvSpPr>
          <p:nvPr>
            <p:ph type="title"/>
          </p:nvPr>
        </p:nvSpPr>
        <p:spPr>
          <a:xfrm>
            <a:off x="468313" y="116632"/>
            <a:ext cx="8229600" cy="864096"/>
          </a:xfrm>
        </p:spPr>
        <p:txBody>
          <a:bodyPr/>
          <a:lstStyle/>
          <a:p>
            <a:pPr algn="ctr" eaLnBrk="1" hangingPunct="1"/>
            <a:r>
              <a:rPr lang="zh-TW" altLang="en-US" sz="4400" b="1" dirty="0" smtClean="0">
                <a:solidFill>
                  <a:srgbClr val="FF0000"/>
                </a:solidFill>
                <a:cs typeface="Times New Roman" panose="02020603050405020304" pitchFamily="18" charset="0"/>
              </a:rPr>
              <a:t>等標期之合理期限</a:t>
            </a:r>
            <a:r>
              <a:rPr lang="en-US" altLang="zh-TW" sz="4400" b="1" dirty="0" smtClean="0">
                <a:solidFill>
                  <a:srgbClr val="FF0000"/>
                </a:solidFill>
                <a:cs typeface="Times New Roman" panose="02020603050405020304" pitchFamily="18" charset="0"/>
              </a:rPr>
              <a:t>1</a:t>
            </a:r>
            <a:endParaRPr lang="zh-TW" altLang="en-US" sz="4400" b="1" dirty="0" smtClean="0">
              <a:solidFill>
                <a:srgbClr val="FF0000"/>
              </a:solidFill>
              <a:cs typeface="Times New Roman" panose="02020603050405020304" pitchFamily="18" charset="0"/>
            </a:endParaRPr>
          </a:p>
        </p:txBody>
      </p:sp>
      <p:sp>
        <p:nvSpPr>
          <p:cNvPr id="131075" name="Rectangle 3"/>
          <p:cNvSpPr>
            <a:spLocks noGrp="1" noChangeArrowheads="1"/>
          </p:cNvSpPr>
          <p:nvPr>
            <p:ph type="body" idx="1"/>
          </p:nvPr>
        </p:nvSpPr>
        <p:spPr>
          <a:xfrm>
            <a:off x="395536" y="980728"/>
            <a:ext cx="8436048" cy="5328369"/>
          </a:xfrm>
        </p:spPr>
        <p:txBody>
          <a:bodyPr>
            <a:noAutofit/>
          </a:bodyPr>
          <a:lstStyle/>
          <a:p>
            <a:pPr eaLnBrk="1" hangingPunct="1">
              <a:buFont typeface="Wingdings" panose="05000000000000000000" pitchFamily="2" charset="2"/>
              <a:buChar char="n"/>
            </a:pPr>
            <a:r>
              <a:rPr lang="zh-TW" altLang="en-US" sz="2400" b="1" dirty="0" smtClean="0">
                <a:solidFill>
                  <a:srgbClr val="0000FF"/>
                </a:solidFill>
                <a:latin typeface="+mj-ea"/>
                <a:ea typeface="+mj-ea"/>
              </a:rPr>
              <a:t>招標期限不合理，是不合法、不公平競爭行為</a:t>
            </a:r>
            <a:endParaRPr lang="en-US" altLang="zh-TW" sz="2400" b="1" dirty="0" smtClean="0">
              <a:solidFill>
                <a:srgbClr val="0000FF"/>
              </a:solidFill>
              <a:latin typeface="+mj-ea"/>
              <a:ea typeface="+mj-ea"/>
            </a:endParaRPr>
          </a:p>
          <a:p>
            <a:pPr eaLnBrk="1" hangingPunct="1"/>
            <a:r>
              <a:rPr lang="zh-TW" altLang="en-US" sz="2400" b="1" dirty="0" smtClean="0">
                <a:latin typeface="+mj-ea"/>
                <a:ea typeface="+mj-ea"/>
              </a:rPr>
              <a:t>政府採購法第</a:t>
            </a:r>
            <a:r>
              <a:rPr lang="en-US" altLang="zh-TW" sz="2400" b="1" dirty="0" smtClean="0">
                <a:latin typeface="+mj-ea"/>
                <a:ea typeface="+mj-ea"/>
              </a:rPr>
              <a:t>28</a:t>
            </a:r>
            <a:r>
              <a:rPr lang="zh-TW" altLang="en-US" sz="2400" b="1" dirty="0" smtClean="0">
                <a:latin typeface="+mj-ea"/>
                <a:ea typeface="+mj-ea"/>
              </a:rPr>
              <a:t>條：　　</a:t>
            </a:r>
            <a:br>
              <a:rPr lang="zh-TW" altLang="en-US" sz="2400" b="1" dirty="0" smtClean="0">
                <a:latin typeface="+mj-ea"/>
                <a:ea typeface="+mj-ea"/>
              </a:rPr>
            </a:br>
            <a:r>
              <a:rPr lang="zh-TW" altLang="en-US" sz="2400" b="1" dirty="0" smtClean="0">
                <a:latin typeface="+mj-ea"/>
                <a:ea typeface="+mj-ea"/>
              </a:rPr>
              <a:t>機關辦理招標，其自公告日或邀標日起至截止投標或收件日止之等標期，</a:t>
            </a:r>
            <a:r>
              <a:rPr lang="zh-TW" altLang="en-US" sz="2400" b="1" dirty="0" smtClean="0">
                <a:solidFill>
                  <a:srgbClr val="0000FF"/>
                </a:solidFill>
                <a:latin typeface="+mj-ea"/>
                <a:ea typeface="+mj-ea"/>
              </a:rPr>
              <a:t>應訂定合理期限</a:t>
            </a:r>
            <a:r>
              <a:rPr lang="zh-TW" altLang="en-US" sz="2400" b="1" dirty="0" smtClean="0">
                <a:latin typeface="+mj-ea"/>
                <a:ea typeface="+mj-ea"/>
              </a:rPr>
              <a:t>。其期限標準，由主管機關定之。</a:t>
            </a:r>
          </a:p>
          <a:p>
            <a:r>
              <a:rPr lang="zh-TW" altLang="en-US" sz="2400" b="1" dirty="0" smtClean="0">
                <a:latin typeface="+mj-ea"/>
                <a:ea typeface="+mj-ea"/>
              </a:rPr>
              <a:t>案例要旨：政府採購法所定等標期之合理期限，應係指有</a:t>
            </a:r>
            <a:r>
              <a:rPr lang="zh-TW" altLang="en-US" sz="2400" b="1" u="sng" dirty="0" smtClean="0">
                <a:solidFill>
                  <a:srgbClr val="0000FF"/>
                </a:solidFill>
                <a:latin typeface="+mj-ea"/>
                <a:ea typeface="+mj-ea"/>
              </a:rPr>
              <a:t>投標意願之廠商得以完成備標準備之合理期限</a:t>
            </a:r>
            <a:r>
              <a:rPr lang="zh-TW" altLang="en-US" sz="2400" b="1" dirty="0" smtClean="0">
                <a:latin typeface="+mj-ea"/>
                <a:ea typeface="+mj-ea"/>
              </a:rPr>
              <a:t>，亦即完成投標書所需之合理期限。</a:t>
            </a:r>
            <a:r>
              <a:rPr lang="en-US" altLang="zh-TW" sz="2400" b="1" dirty="0">
                <a:latin typeface="+mj-ea"/>
                <a:ea typeface="+mj-ea"/>
              </a:rPr>
              <a:t>(</a:t>
            </a:r>
            <a:r>
              <a:rPr lang="zh-TW" altLang="en-US" sz="2400" b="1" dirty="0">
                <a:latin typeface="+mj-ea"/>
                <a:ea typeface="+mj-ea"/>
              </a:rPr>
              <a:t>案號</a:t>
            </a:r>
            <a:r>
              <a:rPr lang="en-US" altLang="zh-TW" sz="2400" b="1" dirty="0">
                <a:latin typeface="+mj-ea"/>
                <a:ea typeface="+mj-ea"/>
              </a:rPr>
              <a:t>:</a:t>
            </a:r>
            <a:r>
              <a:rPr lang="zh-TW" altLang="en-US" sz="2400" b="1" dirty="0">
                <a:latin typeface="+mj-ea"/>
                <a:ea typeface="+mj-ea"/>
              </a:rPr>
              <a:t>訴八八○八五號</a:t>
            </a:r>
            <a:r>
              <a:rPr lang="en-US" altLang="zh-TW" sz="2400" b="1" dirty="0">
                <a:latin typeface="+mj-ea"/>
                <a:ea typeface="+mj-ea"/>
              </a:rPr>
              <a:t>)</a:t>
            </a:r>
          </a:p>
          <a:p>
            <a:pPr>
              <a:buFont typeface="Wingdings" panose="05000000000000000000" pitchFamily="2" charset="2"/>
              <a:buChar char="p"/>
            </a:pPr>
            <a:r>
              <a:rPr lang="zh-TW" altLang="zh-TW" sz="2400" b="1" dirty="0">
                <a:latin typeface="+mj-ea"/>
                <a:ea typeface="+mj-ea"/>
              </a:rPr>
              <a:t>招標期限標準</a:t>
            </a:r>
            <a:r>
              <a:rPr lang="zh-TW" altLang="zh-TW" sz="2400" b="1" dirty="0" smtClean="0">
                <a:latin typeface="+mj-ea"/>
                <a:ea typeface="+mj-ea"/>
              </a:rPr>
              <a:t>第</a:t>
            </a:r>
            <a:r>
              <a:rPr lang="en-US" altLang="zh-TW" sz="2400" b="1" dirty="0" smtClean="0">
                <a:latin typeface="+mj-ea"/>
                <a:ea typeface="+mj-ea"/>
              </a:rPr>
              <a:t>7</a:t>
            </a:r>
            <a:r>
              <a:rPr lang="zh-TW" altLang="zh-TW" sz="2400" b="1" dirty="0" smtClean="0">
                <a:latin typeface="+mj-ea"/>
                <a:ea typeface="+mj-ea"/>
              </a:rPr>
              <a:t>條</a:t>
            </a:r>
            <a:r>
              <a:rPr lang="zh-TW" altLang="en-US" sz="2400" b="1" dirty="0">
                <a:latin typeface="+mj-ea"/>
                <a:ea typeface="+mj-ea"/>
              </a:rPr>
              <a:t>：</a:t>
            </a:r>
            <a:r>
              <a:rPr lang="en-US" altLang="zh-TW" sz="2400" b="1" dirty="0" smtClean="0">
                <a:latin typeface="+mj-ea"/>
                <a:ea typeface="+mj-ea"/>
              </a:rPr>
              <a:t>    </a:t>
            </a:r>
          </a:p>
          <a:p>
            <a:pPr marL="457200" indent="-457200">
              <a:buFont typeface="+mj-lt"/>
              <a:buAutoNum type="arabicPeriod"/>
            </a:pPr>
            <a:r>
              <a:rPr lang="zh-TW" altLang="zh-TW" sz="2400" b="1" dirty="0" smtClean="0">
                <a:latin typeface="+mj-ea"/>
                <a:ea typeface="+mj-ea"/>
              </a:rPr>
              <a:t>機關</a:t>
            </a:r>
            <a:r>
              <a:rPr lang="zh-TW" altLang="zh-TW" sz="2400" b="1" dirty="0">
                <a:latin typeface="+mj-ea"/>
                <a:ea typeface="+mj-ea"/>
              </a:rPr>
              <a:t>於等標期截止前變更或補充招標文件內容者，應視需要延長等標期</a:t>
            </a:r>
            <a:r>
              <a:rPr lang="zh-TW" altLang="zh-TW" sz="2400" b="1" dirty="0" smtClean="0">
                <a:latin typeface="+mj-ea"/>
                <a:ea typeface="+mj-ea"/>
              </a:rPr>
              <a:t>。</a:t>
            </a:r>
            <a:r>
              <a:rPr lang="en-US" altLang="zh-TW" sz="2400" b="1" dirty="0" smtClean="0">
                <a:latin typeface="+mj-ea"/>
                <a:ea typeface="+mj-ea"/>
              </a:rPr>
              <a:t>          </a:t>
            </a:r>
          </a:p>
          <a:p>
            <a:pPr marL="457200" indent="-457200">
              <a:buFont typeface="+mj-lt"/>
              <a:buAutoNum type="arabicPeriod"/>
            </a:pPr>
            <a:r>
              <a:rPr lang="zh-TW" altLang="zh-TW" sz="2400" b="1" dirty="0" smtClean="0">
                <a:latin typeface="+mj-ea"/>
                <a:ea typeface="+mj-ea"/>
              </a:rPr>
              <a:t>前項</a:t>
            </a:r>
            <a:r>
              <a:rPr lang="zh-TW" altLang="zh-TW" sz="2400" b="1" dirty="0">
                <a:solidFill>
                  <a:srgbClr val="0000FF"/>
                </a:solidFill>
                <a:latin typeface="+mj-ea"/>
                <a:ea typeface="+mj-ea"/>
              </a:rPr>
              <a:t>變更或補充，其非屬重大改變，且於原定截止日前五日公告或書面通知各廠商者，得免延長等標期</a:t>
            </a:r>
            <a:r>
              <a:rPr lang="zh-TW" altLang="zh-TW" sz="2400" b="1" dirty="0">
                <a:latin typeface="+mj-ea"/>
                <a:ea typeface="+mj-ea"/>
              </a:rPr>
              <a:t>。</a:t>
            </a:r>
          </a:p>
          <a:p>
            <a:pPr>
              <a:buFont typeface="Wingdings" panose="05000000000000000000" pitchFamily="2" charset="2"/>
              <a:buChar char="p"/>
            </a:pPr>
            <a:endParaRPr lang="en-US" altLang="zh-TW" sz="2400" b="1" dirty="0" smtClean="0">
              <a:latin typeface="+mj-ea"/>
              <a:ea typeface="+mj-ea"/>
            </a:endParaRPr>
          </a:p>
        </p:txBody>
      </p:sp>
      <p:sp>
        <p:nvSpPr>
          <p:cNvPr id="3" name="投影片編號版面配置區 2"/>
          <p:cNvSpPr>
            <a:spLocks noGrp="1"/>
          </p:cNvSpPr>
          <p:nvPr>
            <p:ph type="sldNum" sz="quarter" idx="12"/>
          </p:nvPr>
        </p:nvSpPr>
        <p:spPr/>
        <p:txBody>
          <a:bodyPr/>
          <a:lstStyle/>
          <a:p>
            <a:fld id="{1118FB7C-3051-423D-B140-B22D31D849CF}" type="slidenum">
              <a:rPr lang="zh-TW" altLang="en-US" smtClean="0"/>
              <a:pPr/>
              <a:t>270</a:t>
            </a:fld>
            <a:endParaRPr lang="zh-TW" altLang="en-US"/>
          </a:p>
        </p:txBody>
      </p:sp>
    </p:spTree>
    <p:extLst>
      <p:ext uri="{BB962C8B-B14F-4D97-AF65-F5344CB8AC3E}">
        <p14:creationId xmlns:p14="http://schemas.microsoft.com/office/powerpoint/2010/main" val="3241511378"/>
      </p:ext>
    </p:extLst>
  </p:cSld>
  <p:clrMapOvr>
    <a:masterClrMapping/>
  </p:clrMapOvr>
</p:sld>
</file>

<file path=ppt/slides/slide2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Grp="1" noChangeArrowheads="1"/>
          </p:cNvSpPr>
          <p:nvPr>
            <p:ph type="title"/>
          </p:nvPr>
        </p:nvSpPr>
        <p:spPr>
          <a:xfrm>
            <a:off x="468313" y="116632"/>
            <a:ext cx="8229600" cy="864096"/>
          </a:xfrm>
        </p:spPr>
        <p:txBody>
          <a:bodyPr/>
          <a:lstStyle/>
          <a:p>
            <a:pPr algn="ctr" eaLnBrk="1" hangingPunct="1"/>
            <a:r>
              <a:rPr lang="zh-TW" altLang="en-US" sz="4400" b="1" dirty="0" smtClean="0">
                <a:solidFill>
                  <a:srgbClr val="FF0000"/>
                </a:solidFill>
                <a:cs typeface="Times New Roman" panose="02020603050405020304" pitchFamily="18" charset="0"/>
              </a:rPr>
              <a:t>等標期之合理期限</a:t>
            </a:r>
            <a:r>
              <a:rPr lang="en-US" altLang="zh-TW" sz="4400" b="1" dirty="0" smtClean="0">
                <a:solidFill>
                  <a:srgbClr val="FF0000"/>
                </a:solidFill>
                <a:cs typeface="Times New Roman" panose="02020603050405020304" pitchFamily="18" charset="0"/>
              </a:rPr>
              <a:t>2</a:t>
            </a:r>
            <a:endParaRPr lang="zh-TW" altLang="en-US" sz="4400" b="1" dirty="0" smtClean="0">
              <a:solidFill>
                <a:srgbClr val="FF0000"/>
              </a:solidFill>
              <a:cs typeface="Times New Roman" panose="02020603050405020304" pitchFamily="18" charset="0"/>
            </a:endParaRPr>
          </a:p>
        </p:txBody>
      </p:sp>
      <p:sp>
        <p:nvSpPr>
          <p:cNvPr id="131075" name="Rectangle 3"/>
          <p:cNvSpPr>
            <a:spLocks noGrp="1" noChangeArrowheads="1"/>
          </p:cNvSpPr>
          <p:nvPr>
            <p:ph type="body" idx="1"/>
          </p:nvPr>
        </p:nvSpPr>
        <p:spPr>
          <a:xfrm>
            <a:off x="179512" y="980728"/>
            <a:ext cx="8652072" cy="5328369"/>
          </a:xfrm>
        </p:spPr>
        <p:txBody>
          <a:bodyPr>
            <a:noAutofit/>
          </a:bodyPr>
          <a:lstStyle/>
          <a:p>
            <a:pPr>
              <a:buFont typeface="Wingdings" panose="05000000000000000000" pitchFamily="2" charset="2"/>
              <a:buChar char="n"/>
            </a:pPr>
            <a:r>
              <a:rPr lang="zh-TW" altLang="en-US" sz="2400" b="1" dirty="0" smtClean="0">
                <a:latin typeface="+mj-ea"/>
                <a:ea typeface="+mj-ea"/>
              </a:rPr>
              <a:t>機關</a:t>
            </a:r>
            <a:r>
              <a:rPr lang="zh-TW" altLang="en-US" sz="2400" b="1" dirty="0">
                <a:latin typeface="+mj-ea"/>
                <a:ea typeface="+mj-ea"/>
              </a:rPr>
              <a:t>辦理未達公告金額之採購，採購公告公開於政府電子採購網但未刊登政府採購公報者，其公告日修正如說明</a:t>
            </a:r>
            <a:r>
              <a:rPr lang="en-US" altLang="zh-TW" sz="2400" b="1" dirty="0">
                <a:latin typeface="+mj-ea"/>
                <a:ea typeface="+mj-ea"/>
              </a:rPr>
              <a:t/>
            </a:r>
            <a:br>
              <a:rPr lang="en-US" altLang="zh-TW" sz="2400" b="1" dirty="0">
                <a:latin typeface="+mj-ea"/>
                <a:ea typeface="+mj-ea"/>
              </a:rPr>
            </a:br>
            <a:r>
              <a:rPr lang="zh-TW" altLang="en-US" sz="2400" b="1" dirty="0">
                <a:latin typeface="+mj-ea"/>
                <a:ea typeface="+mj-ea"/>
              </a:rPr>
              <a:t>為保障廠商權益，爰自</a:t>
            </a:r>
            <a:r>
              <a:rPr lang="en-US" altLang="zh-TW" sz="2400" b="1" dirty="0">
                <a:latin typeface="+mj-ea"/>
                <a:ea typeface="+mj-ea"/>
              </a:rPr>
              <a:t>111</a:t>
            </a:r>
            <a:r>
              <a:rPr lang="zh-TW" altLang="en-US" sz="2400" b="1" dirty="0">
                <a:latin typeface="+mj-ea"/>
                <a:ea typeface="+mj-ea"/>
              </a:rPr>
              <a:t>年</a:t>
            </a:r>
            <a:r>
              <a:rPr lang="en-US" altLang="zh-TW" sz="2400" b="1" dirty="0">
                <a:latin typeface="+mj-ea"/>
                <a:ea typeface="+mj-ea"/>
              </a:rPr>
              <a:t>12</a:t>
            </a:r>
            <a:r>
              <a:rPr lang="zh-TW" altLang="en-US" sz="2400" b="1" dirty="0">
                <a:latin typeface="+mj-ea"/>
                <a:ea typeface="+mj-ea"/>
              </a:rPr>
              <a:t>月</a:t>
            </a:r>
            <a:r>
              <a:rPr lang="en-US" altLang="zh-TW" sz="2400" b="1" dirty="0">
                <a:latin typeface="+mj-ea"/>
                <a:ea typeface="+mj-ea"/>
              </a:rPr>
              <a:t>26</a:t>
            </a:r>
            <a:r>
              <a:rPr lang="zh-TW" altLang="en-US" sz="2400" b="1" dirty="0">
                <a:latin typeface="+mj-ea"/>
                <a:ea typeface="+mj-ea"/>
              </a:rPr>
              <a:t>日起，</a:t>
            </a:r>
            <a:r>
              <a:rPr lang="zh-TW" altLang="en-US" sz="2400" b="1" dirty="0">
                <a:solidFill>
                  <a:srgbClr val="0000FF"/>
                </a:solidFill>
                <a:latin typeface="+mj-ea"/>
                <a:ea typeface="+mj-ea"/>
              </a:rPr>
              <a:t>未達公告金額之採購將以機關傳送採購公告於至採購網站之次一上班日為公告日並起算等標期，以利廠商備標</a:t>
            </a:r>
            <a:r>
              <a:rPr lang="zh-TW" altLang="en-US" sz="2400" b="1" dirty="0">
                <a:latin typeface="+mj-ea"/>
                <a:ea typeface="+mj-ea"/>
              </a:rPr>
              <a:t>。另旨案修正未生效前，請各機關應合理考量前點之情形，合理訂定等標期</a:t>
            </a:r>
            <a:r>
              <a:rPr lang="zh-TW" altLang="en-US" sz="2400" b="1" dirty="0" smtClean="0">
                <a:latin typeface="+mj-ea"/>
                <a:ea typeface="+mj-ea"/>
              </a:rPr>
              <a:t>。</a:t>
            </a:r>
            <a:r>
              <a:rPr lang="zh-TW" altLang="en-US" sz="2400" b="1" dirty="0">
                <a:latin typeface="+mj-ea"/>
                <a:ea typeface="+mj-ea"/>
              </a:rPr>
              <a:t>工程會</a:t>
            </a:r>
            <a:r>
              <a:rPr lang="en-US" altLang="zh-TW" sz="2400" b="1" dirty="0">
                <a:latin typeface="+mj-ea"/>
                <a:ea typeface="+mj-ea"/>
              </a:rPr>
              <a:t>111</a:t>
            </a:r>
            <a:r>
              <a:rPr lang="zh-TW" altLang="en-US" sz="2400" b="1" dirty="0">
                <a:latin typeface="+mj-ea"/>
                <a:ea typeface="+mj-ea"/>
              </a:rPr>
              <a:t>年</a:t>
            </a:r>
            <a:r>
              <a:rPr lang="en-US" altLang="zh-TW" sz="2400" b="1" dirty="0">
                <a:latin typeface="+mj-ea"/>
                <a:ea typeface="+mj-ea"/>
              </a:rPr>
              <a:t>12</a:t>
            </a:r>
            <a:r>
              <a:rPr lang="zh-TW" altLang="en-US" sz="2400" b="1" dirty="0">
                <a:latin typeface="+mj-ea"/>
                <a:ea typeface="+mj-ea"/>
              </a:rPr>
              <a:t>月</a:t>
            </a:r>
            <a:r>
              <a:rPr lang="en-US" altLang="zh-TW" sz="2400" b="1" dirty="0">
                <a:latin typeface="+mj-ea"/>
                <a:ea typeface="+mj-ea"/>
              </a:rPr>
              <a:t>22</a:t>
            </a:r>
            <a:r>
              <a:rPr lang="zh-TW" altLang="en-US" sz="2400" b="1" dirty="0">
                <a:latin typeface="+mj-ea"/>
                <a:ea typeface="+mj-ea"/>
              </a:rPr>
              <a:t>日工程企字第</a:t>
            </a:r>
            <a:r>
              <a:rPr lang="en-US" altLang="zh-TW" sz="2400" b="1" dirty="0">
                <a:latin typeface="+mj-ea"/>
                <a:ea typeface="+mj-ea"/>
              </a:rPr>
              <a:t>1110100808</a:t>
            </a:r>
            <a:r>
              <a:rPr lang="zh-TW" altLang="en-US" sz="2400" b="1" dirty="0">
                <a:latin typeface="+mj-ea"/>
                <a:ea typeface="+mj-ea"/>
              </a:rPr>
              <a:t>號</a:t>
            </a:r>
            <a:r>
              <a:rPr lang="zh-TW" altLang="en-US" sz="2400" b="1" dirty="0" smtClean="0">
                <a:latin typeface="+mj-ea"/>
                <a:ea typeface="+mj-ea"/>
              </a:rPr>
              <a:t>函</a:t>
            </a:r>
            <a:endParaRPr lang="zh-TW" altLang="en-US" sz="2400" b="1" dirty="0">
              <a:latin typeface="+mj-ea"/>
              <a:ea typeface="+mj-ea"/>
            </a:endParaRPr>
          </a:p>
          <a:p>
            <a:pPr>
              <a:buFont typeface="Wingdings" panose="05000000000000000000" pitchFamily="2" charset="2"/>
              <a:buChar char="n"/>
            </a:pPr>
            <a:r>
              <a:rPr lang="zh-TW" altLang="zh-TW" sz="2400" b="1" dirty="0" smtClean="0">
                <a:latin typeface="+mj-ea"/>
                <a:ea typeface="+mj-ea"/>
              </a:rPr>
              <a:t>本</a:t>
            </a:r>
            <a:r>
              <a:rPr lang="zh-TW" altLang="zh-TW" sz="2400" b="1" dirty="0">
                <a:latin typeface="+mj-ea"/>
                <a:ea typeface="+mj-ea"/>
              </a:rPr>
              <a:t>案</a:t>
            </a:r>
            <a:r>
              <a:rPr lang="zh-TW" altLang="zh-TW" sz="2400" b="1" dirty="0" smtClean="0">
                <a:latin typeface="+mj-ea"/>
                <a:ea typeface="+mj-ea"/>
              </a:rPr>
              <a:t>為公告</a:t>
            </a:r>
            <a:r>
              <a:rPr lang="zh-TW" altLang="zh-TW" sz="2400" b="1" dirty="0">
                <a:latin typeface="+mj-ea"/>
                <a:ea typeface="+mj-ea"/>
              </a:rPr>
              <a:t>金額以上未達查核金額之採購</a:t>
            </a:r>
            <a:r>
              <a:rPr lang="zh-TW" altLang="zh-TW" sz="2400" b="1" dirty="0" smtClean="0">
                <a:latin typeface="+mj-ea"/>
                <a:ea typeface="+mj-ea"/>
              </a:rPr>
              <a:t>，</a:t>
            </a:r>
            <a:r>
              <a:rPr lang="zh-TW" altLang="en-US" sz="2400" b="1" dirty="0" smtClean="0">
                <a:latin typeface="+mj-ea"/>
                <a:ea typeface="+mj-ea"/>
              </a:rPr>
              <a:t>採</a:t>
            </a:r>
            <a:r>
              <a:rPr lang="zh-TW" altLang="zh-TW" sz="2400" b="1" dirty="0" smtClean="0">
                <a:latin typeface="+mj-ea"/>
                <a:ea typeface="+mj-ea"/>
              </a:rPr>
              <a:t>準</a:t>
            </a:r>
            <a:r>
              <a:rPr lang="zh-TW" altLang="zh-TW" sz="2400" b="1" dirty="0">
                <a:latin typeface="+mj-ea"/>
                <a:ea typeface="+mj-ea"/>
              </a:rPr>
              <a:t>用最有利標之評選案，廠商尚須準備訓練計畫書</a:t>
            </a:r>
            <a:r>
              <a:rPr lang="zh-TW" altLang="zh-TW" sz="2400" b="1" dirty="0" smtClean="0">
                <a:latin typeface="+mj-ea"/>
                <a:ea typeface="+mj-ea"/>
              </a:rPr>
              <a:t>，</a:t>
            </a:r>
            <a:r>
              <a:rPr lang="zh-TW" altLang="zh-TW" sz="2400" b="1" dirty="0">
                <a:latin typeface="+mj-ea"/>
                <a:ea typeface="+mj-ea"/>
              </a:rPr>
              <a:t>等標期</a:t>
            </a:r>
            <a:r>
              <a:rPr lang="en-US" altLang="zh-TW" sz="2400" b="1" dirty="0" smtClean="0">
                <a:latin typeface="+mj-ea"/>
                <a:ea typeface="+mj-ea"/>
              </a:rPr>
              <a:t>11</a:t>
            </a:r>
            <a:r>
              <a:rPr lang="zh-TW" altLang="zh-TW" sz="2400" b="1" dirty="0" smtClean="0">
                <a:latin typeface="+mj-ea"/>
                <a:ea typeface="+mj-ea"/>
              </a:rPr>
              <a:t>日</a:t>
            </a:r>
            <a:r>
              <a:rPr lang="zh-TW" altLang="zh-TW" sz="2400" b="1" dirty="0">
                <a:latin typeface="+mj-ea"/>
                <a:ea typeface="+mj-ea"/>
              </a:rPr>
              <a:t>。</a:t>
            </a:r>
            <a:r>
              <a:rPr lang="zh-TW" altLang="zh-TW" sz="2400" b="1" dirty="0" smtClean="0">
                <a:latin typeface="+mj-ea"/>
                <a:ea typeface="+mj-ea"/>
              </a:rPr>
              <a:t>建議應</a:t>
            </a:r>
            <a:r>
              <a:rPr lang="zh-TW" altLang="zh-TW" sz="2400" b="1" dirty="0">
                <a:latin typeface="+mj-ea"/>
                <a:ea typeface="+mj-ea"/>
              </a:rPr>
              <a:t>視採購個案之規模、複雜程度及性質，</a:t>
            </a:r>
            <a:r>
              <a:rPr lang="zh-TW" altLang="zh-TW" sz="2400" b="1" dirty="0">
                <a:solidFill>
                  <a:srgbClr val="0000FF"/>
                </a:solidFill>
                <a:latin typeface="+mj-ea"/>
                <a:ea typeface="+mj-ea"/>
              </a:rPr>
              <a:t>考量廠商準備及遞送投標文件所必須之時間，予以合理訂定，</a:t>
            </a:r>
            <a:r>
              <a:rPr lang="zh-TW" altLang="zh-TW" sz="2400" b="1" dirty="0" smtClean="0">
                <a:solidFill>
                  <a:srgbClr val="0000FF"/>
                </a:solidFill>
                <a:latin typeface="+mj-ea"/>
                <a:ea typeface="+mj-ea"/>
              </a:rPr>
              <a:t>不</a:t>
            </a:r>
            <a:r>
              <a:rPr lang="zh-TW" altLang="en-US" sz="2400" b="1" dirty="0" smtClean="0">
                <a:solidFill>
                  <a:srgbClr val="0000FF"/>
                </a:solidFill>
                <a:latin typeface="+mj-ea"/>
                <a:ea typeface="+mj-ea"/>
              </a:rPr>
              <a:t>宜</a:t>
            </a:r>
            <a:r>
              <a:rPr lang="zh-TW" altLang="zh-TW" sz="2400" b="1" dirty="0" smtClean="0">
                <a:solidFill>
                  <a:srgbClr val="0000FF"/>
                </a:solidFill>
                <a:latin typeface="+mj-ea"/>
                <a:ea typeface="+mj-ea"/>
              </a:rPr>
              <a:t>逕</a:t>
            </a:r>
            <a:r>
              <a:rPr lang="zh-TW" altLang="zh-TW" sz="2400" b="1" dirty="0">
                <a:solidFill>
                  <a:srgbClr val="0000FF"/>
                </a:solidFill>
                <a:latin typeface="+mj-ea"/>
                <a:ea typeface="+mj-ea"/>
              </a:rPr>
              <a:t>以下限期限訂之</a:t>
            </a:r>
            <a:r>
              <a:rPr lang="zh-TW" altLang="zh-TW" sz="2400" b="1" dirty="0" smtClean="0">
                <a:solidFill>
                  <a:srgbClr val="0000FF"/>
                </a:solidFill>
                <a:latin typeface="+mj-ea"/>
                <a:ea typeface="+mj-ea"/>
              </a:rPr>
              <a:t>。</a:t>
            </a:r>
            <a:r>
              <a:rPr lang="zh-TW" altLang="en-US" sz="2400" b="1" dirty="0">
                <a:latin typeface="+mj-ea"/>
                <a:ea typeface="+mj-ea"/>
              </a:rPr>
              <a:t>工程會</a:t>
            </a:r>
            <a:r>
              <a:rPr lang="en-US" altLang="zh-TW" sz="2400" b="1" dirty="0">
                <a:latin typeface="+mj-ea"/>
                <a:ea typeface="+mj-ea"/>
              </a:rPr>
              <a:t>89</a:t>
            </a:r>
            <a:r>
              <a:rPr lang="zh-TW" altLang="en-US" sz="2400" b="1" dirty="0">
                <a:latin typeface="+mj-ea"/>
                <a:ea typeface="+mj-ea"/>
              </a:rPr>
              <a:t>年</a:t>
            </a:r>
            <a:r>
              <a:rPr lang="en-US" altLang="zh-TW" sz="2400" b="1" dirty="0">
                <a:latin typeface="+mj-ea"/>
                <a:ea typeface="+mj-ea"/>
              </a:rPr>
              <a:t>3</a:t>
            </a:r>
            <a:r>
              <a:rPr lang="zh-TW" altLang="en-US" sz="2400" b="1" dirty="0">
                <a:latin typeface="+mj-ea"/>
                <a:ea typeface="+mj-ea"/>
              </a:rPr>
              <a:t>月</a:t>
            </a:r>
            <a:r>
              <a:rPr lang="en-US" altLang="zh-TW" sz="2400" b="1" dirty="0">
                <a:latin typeface="+mj-ea"/>
                <a:ea typeface="+mj-ea"/>
              </a:rPr>
              <a:t>10</a:t>
            </a:r>
            <a:r>
              <a:rPr lang="zh-TW" altLang="en-US" sz="2400" b="1" dirty="0" smtClean="0">
                <a:latin typeface="+mj-ea"/>
                <a:ea typeface="+mj-ea"/>
              </a:rPr>
              <a:t>日工程</a:t>
            </a:r>
            <a:r>
              <a:rPr lang="zh-TW" altLang="en-US" sz="2400" b="1" dirty="0">
                <a:latin typeface="+mj-ea"/>
                <a:ea typeface="+mj-ea"/>
              </a:rPr>
              <a:t>企字第</a:t>
            </a:r>
            <a:r>
              <a:rPr lang="en-US" altLang="zh-TW" sz="2400" b="1" dirty="0">
                <a:latin typeface="+mj-ea"/>
                <a:ea typeface="+mj-ea"/>
              </a:rPr>
              <a:t>89006405</a:t>
            </a:r>
            <a:r>
              <a:rPr lang="zh-TW" altLang="en-US" sz="2400" b="1" dirty="0">
                <a:latin typeface="+mj-ea"/>
                <a:ea typeface="+mj-ea"/>
              </a:rPr>
              <a:t>號函、</a:t>
            </a:r>
            <a:r>
              <a:rPr lang="en-US" altLang="zh-TW" sz="2400" b="1" dirty="0">
                <a:latin typeface="+mj-ea"/>
                <a:ea typeface="+mj-ea"/>
              </a:rPr>
              <a:t>111</a:t>
            </a:r>
            <a:r>
              <a:rPr lang="zh-TW" altLang="en-US" sz="2400" b="1" dirty="0">
                <a:latin typeface="+mj-ea"/>
                <a:ea typeface="+mj-ea"/>
              </a:rPr>
              <a:t>年</a:t>
            </a:r>
            <a:r>
              <a:rPr lang="en-US" altLang="zh-TW" sz="2400" b="1" dirty="0">
                <a:latin typeface="+mj-ea"/>
                <a:ea typeface="+mj-ea"/>
              </a:rPr>
              <a:t>2</a:t>
            </a:r>
            <a:r>
              <a:rPr lang="zh-TW" altLang="en-US" sz="2400" b="1" dirty="0">
                <a:latin typeface="+mj-ea"/>
                <a:ea typeface="+mj-ea"/>
              </a:rPr>
              <a:t>月</a:t>
            </a:r>
            <a:r>
              <a:rPr lang="en-US" altLang="zh-TW" sz="2400" b="1" dirty="0">
                <a:latin typeface="+mj-ea"/>
                <a:ea typeface="+mj-ea"/>
              </a:rPr>
              <a:t>22</a:t>
            </a:r>
            <a:r>
              <a:rPr lang="zh-TW" altLang="en-US" sz="2400" b="1" dirty="0">
                <a:latin typeface="+mj-ea"/>
                <a:ea typeface="+mj-ea"/>
              </a:rPr>
              <a:t>日工程企字第</a:t>
            </a:r>
            <a:r>
              <a:rPr lang="en-US" altLang="zh-TW" sz="2400" b="1" dirty="0">
                <a:latin typeface="+mj-ea"/>
                <a:ea typeface="+mj-ea"/>
              </a:rPr>
              <a:t>1110002389</a:t>
            </a:r>
            <a:r>
              <a:rPr lang="zh-TW" altLang="en-US" sz="2400" b="1" dirty="0">
                <a:latin typeface="+mj-ea"/>
                <a:ea typeface="+mj-ea"/>
              </a:rPr>
              <a:t>號函</a:t>
            </a:r>
            <a:endParaRPr lang="zh-TW" altLang="en-US" sz="2400" b="1" dirty="0" smtClean="0">
              <a:latin typeface="+mj-ea"/>
              <a:ea typeface="+mj-ea"/>
            </a:endParaRPr>
          </a:p>
        </p:txBody>
      </p:sp>
      <p:sp>
        <p:nvSpPr>
          <p:cNvPr id="3" name="投影片編號版面配置區 2"/>
          <p:cNvSpPr>
            <a:spLocks noGrp="1"/>
          </p:cNvSpPr>
          <p:nvPr>
            <p:ph type="sldNum" sz="quarter" idx="12"/>
          </p:nvPr>
        </p:nvSpPr>
        <p:spPr/>
        <p:txBody>
          <a:bodyPr/>
          <a:lstStyle/>
          <a:p>
            <a:fld id="{1118FB7C-3051-423D-B140-B22D31D849CF}" type="slidenum">
              <a:rPr lang="zh-TW" altLang="en-US" smtClean="0"/>
              <a:pPr/>
              <a:t>271</a:t>
            </a:fld>
            <a:endParaRPr lang="zh-TW" altLang="en-US"/>
          </a:p>
        </p:txBody>
      </p:sp>
    </p:spTree>
    <p:extLst>
      <p:ext uri="{BB962C8B-B14F-4D97-AF65-F5344CB8AC3E}">
        <p14:creationId xmlns:p14="http://schemas.microsoft.com/office/powerpoint/2010/main" val="533844844"/>
      </p:ext>
    </p:extLst>
  </p:cSld>
  <p:clrMapOvr>
    <a:masterClrMapping/>
  </p:clrMapOvr>
</p:sld>
</file>

<file path=ppt/slides/slide2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ChangeArrowheads="1"/>
          </p:cNvSpPr>
          <p:nvPr>
            <p:ph type="title"/>
          </p:nvPr>
        </p:nvSpPr>
        <p:spPr>
          <a:xfrm>
            <a:off x="539750" y="260350"/>
            <a:ext cx="8229600" cy="1139825"/>
          </a:xfrm>
        </p:spPr>
        <p:txBody>
          <a:bodyPr/>
          <a:lstStyle/>
          <a:p>
            <a:pPr algn="ctr" eaLnBrk="1" hangingPunct="1"/>
            <a:r>
              <a:rPr lang="zh-TW" altLang="en-US" sz="4400" b="1" smtClean="0">
                <a:solidFill>
                  <a:srgbClr val="FF0000"/>
                </a:solidFill>
                <a:cs typeface="Times New Roman" panose="02020603050405020304" pitchFamily="18" charset="0"/>
              </a:rPr>
              <a:t>採購標的影響等標期限</a:t>
            </a:r>
          </a:p>
        </p:txBody>
      </p:sp>
      <p:graphicFrame>
        <p:nvGraphicFramePr>
          <p:cNvPr id="65010" name="Group 498"/>
          <p:cNvGraphicFramePr>
            <a:graphicFrameLocks noGrp="1"/>
          </p:cNvGraphicFramePr>
          <p:nvPr/>
        </p:nvGraphicFramePr>
        <p:xfrm>
          <a:off x="558800" y="1125538"/>
          <a:ext cx="7561262" cy="3822701"/>
        </p:xfrm>
        <a:graphic>
          <a:graphicData uri="http://schemas.openxmlformats.org/drawingml/2006/table">
            <a:tbl>
              <a:tblPr/>
              <a:tblGrid>
                <a:gridCol w="1100137">
                  <a:extLst>
                    <a:ext uri="{9D8B030D-6E8A-4147-A177-3AD203B41FA5}">
                      <a16:colId xmlns:a16="http://schemas.microsoft.com/office/drawing/2014/main" xmlns="" val="20000"/>
                    </a:ext>
                  </a:extLst>
                </a:gridCol>
                <a:gridCol w="1204913">
                  <a:extLst>
                    <a:ext uri="{9D8B030D-6E8A-4147-A177-3AD203B41FA5}">
                      <a16:colId xmlns:a16="http://schemas.microsoft.com/office/drawing/2014/main" xmlns="" val="20001"/>
                    </a:ext>
                  </a:extLst>
                </a:gridCol>
                <a:gridCol w="1150937">
                  <a:extLst>
                    <a:ext uri="{9D8B030D-6E8A-4147-A177-3AD203B41FA5}">
                      <a16:colId xmlns:a16="http://schemas.microsoft.com/office/drawing/2014/main" xmlns="" val="20002"/>
                    </a:ext>
                  </a:extLst>
                </a:gridCol>
                <a:gridCol w="1152525">
                  <a:extLst>
                    <a:ext uri="{9D8B030D-6E8A-4147-A177-3AD203B41FA5}">
                      <a16:colId xmlns:a16="http://schemas.microsoft.com/office/drawing/2014/main" xmlns="" val="20003"/>
                    </a:ext>
                  </a:extLst>
                </a:gridCol>
                <a:gridCol w="1092200">
                  <a:extLst>
                    <a:ext uri="{9D8B030D-6E8A-4147-A177-3AD203B41FA5}">
                      <a16:colId xmlns:a16="http://schemas.microsoft.com/office/drawing/2014/main" xmlns="" val="20004"/>
                    </a:ext>
                  </a:extLst>
                </a:gridCol>
                <a:gridCol w="1860550">
                  <a:extLst>
                    <a:ext uri="{9D8B030D-6E8A-4147-A177-3AD203B41FA5}">
                      <a16:colId xmlns:a16="http://schemas.microsoft.com/office/drawing/2014/main" xmlns="" val="20005"/>
                    </a:ext>
                  </a:extLst>
                </a:gridCol>
              </a:tblGrid>
              <a:tr h="700982">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zh-TW" altLang="en-US" sz="1600" b="1" i="0" u="none" strike="noStrike" cap="none" normalizeH="0" baseline="0" dirty="0" smtClean="0">
                          <a:ln>
                            <a:noFill/>
                          </a:ln>
                          <a:solidFill>
                            <a:schemeClr val="tx1"/>
                          </a:solidFill>
                          <a:effectLst/>
                          <a:latin typeface="標楷體" pitchFamily="65" charset="-120"/>
                          <a:ea typeface="標楷體" pitchFamily="65" charset="-120"/>
                          <a:cs typeface="Times New Roman" pitchFamily="18" charset="0"/>
                        </a:rPr>
                        <a:t>項目</a:t>
                      </a:r>
                      <a:r>
                        <a:rPr kumimoji="1" lang="en-US" altLang="zh-TW" sz="1600" b="1" i="0" u="none" strike="noStrike" cap="none" normalizeH="0" baseline="0" dirty="0" smtClean="0">
                          <a:ln>
                            <a:noFill/>
                          </a:ln>
                          <a:solidFill>
                            <a:schemeClr val="tx1"/>
                          </a:solidFill>
                          <a:effectLst/>
                          <a:latin typeface="標楷體" pitchFamily="65" charset="-120"/>
                          <a:ea typeface="標楷體" pitchFamily="65" charset="-120"/>
                          <a:cs typeface="Times New Roman" pitchFamily="18" charset="0"/>
                        </a:rPr>
                        <a:t>/</a:t>
                      </a:r>
                      <a:r>
                        <a:rPr kumimoji="1" lang="zh-TW" altLang="en-US" sz="1600" b="1" i="0" u="none" strike="noStrike" cap="none" normalizeH="0" baseline="0" dirty="0" smtClean="0">
                          <a:ln>
                            <a:noFill/>
                          </a:ln>
                          <a:solidFill>
                            <a:schemeClr val="tx1"/>
                          </a:solidFill>
                          <a:effectLst/>
                          <a:latin typeface="標楷體" pitchFamily="65" charset="-120"/>
                          <a:ea typeface="標楷體" pitchFamily="65" charset="-120"/>
                          <a:cs typeface="Times New Roman" pitchFamily="18" charset="0"/>
                        </a:rPr>
                        <a:t>標的</a:t>
                      </a:r>
                      <a:endParaRPr kumimoji="1" lang="zh-TW" altLang="en-US" sz="1600" b="1" i="0" u="none" strike="noStrike" cap="none" normalizeH="0" baseline="0" dirty="0" smtClean="0">
                        <a:ln>
                          <a:noFill/>
                        </a:ln>
                        <a:solidFill>
                          <a:schemeClr val="tx1"/>
                        </a:solidFill>
                        <a:effectLst/>
                        <a:latin typeface="標楷體" pitchFamily="65" charset="-120"/>
                        <a:ea typeface="標楷體" pitchFamily="65" charset="-120"/>
                      </a:endParaRPr>
                    </a:p>
                  </a:txBody>
                  <a:tcPr marT="45691" marB="45691"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zh-TW" altLang="en-US" sz="2000" b="1" i="0" u="none" strike="noStrike" cap="none" normalizeH="0" baseline="0" smtClean="0">
                          <a:ln>
                            <a:noFill/>
                          </a:ln>
                          <a:solidFill>
                            <a:srgbClr val="0000FF"/>
                          </a:solidFill>
                          <a:effectLst/>
                          <a:latin typeface="標楷體" pitchFamily="65" charset="-120"/>
                          <a:ea typeface="標楷體" pitchFamily="65" charset="-120"/>
                          <a:cs typeface="Times New Roman" pitchFamily="18" charset="0"/>
                        </a:rPr>
                        <a:t>工程</a:t>
                      </a:r>
                      <a:endParaRPr kumimoji="1" lang="zh-TW" altLang="en-US" sz="2000" b="1" i="0" u="none" strike="noStrike" cap="none" normalizeH="0" baseline="0" smtClean="0">
                        <a:ln>
                          <a:noFill/>
                        </a:ln>
                        <a:solidFill>
                          <a:srgbClr val="0000FF"/>
                        </a:solidFill>
                        <a:effectLst/>
                        <a:latin typeface="標楷體" pitchFamily="65" charset="-120"/>
                        <a:ea typeface="標楷體" pitchFamily="65" charset="-120"/>
                      </a:endParaRPr>
                    </a:p>
                  </a:txBody>
                  <a:tcPr marT="45691" marB="45691"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zh-TW" altLang="en-US" sz="2000" b="1" i="0" u="none" strike="noStrike" cap="none" normalizeH="0" baseline="0" smtClean="0">
                          <a:ln>
                            <a:noFill/>
                          </a:ln>
                          <a:solidFill>
                            <a:srgbClr val="0000FF"/>
                          </a:solidFill>
                          <a:effectLst/>
                          <a:latin typeface="標楷體" pitchFamily="65" charset="-120"/>
                          <a:ea typeface="標楷體" pitchFamily="65" charset="-120"/>
                          <a:cs typeface="Times New Roman" pitchFamily="18" charset="0"/>
                        </a:rPr>
                        <a:t>財物</a:t>
                      </a:r>
                      <a:endParaRPr kumimoji="1" lang="zh-TW" altLang="en-US" sz="2000" b="1" i="0" u="none" strike="noStrike" cap="none" normalizeH="0" baseline="0" smtClean="0">
                        <a:ln>
                          <a:noFill/>
                        </a:ln>
                        <a:solidFill>
                          <a:srgbClr val="0000FF"/>
                        </a:solidFill>
                        <a:effectLst/>
                        <a:latin typeface="標楷體" pitchFamily="65" charset="-120"/>
                        <a:ea typeface="標楷體" pitchFamily="65" charset="-120"/>
                      </a:endParaRPr>
                    </a:p>
                  </a:txBody>
                  <a:tcPr marT="45691" marB="45691"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zh-TW" altLang="en-US" sz="2000" b="1" i="0" u="none" strike="noStrike" cap="none" normalizeH="0" baseline="0" dirty="0" smtClean="0">
                          <a:ln>
                            <a:noFill/>
                          </a:ln>
                          <a:solidFill>
                            <a:srgbClr val="0000FF"/>
                          </a:solidFill>
                          <a:effectLst/>
                          <a:latin typeface="標楷體" pitchFamily="65" charset="-120"/>
                          <a:ea typeface="標楷體" pitchFamily="65" charset="-120"/>
                          <a:cs typeface="Times New Roman" pitchFamily="18" charset="0"/>
                        </a:rPr>
                        <a:t>勞務</a:t>
                      </a:r>
                      <a:endParaRPr kumimoji="1" lang="zh-TW" altLang="en-US" sz="2000" b="1" i="0" u="none" strike="noStrike" cap="none" normalizeH="0" baseline="0" dirty="0" smtClean="0">
                        <a:ln>
                          <a:noFill/>
                        </a:ln>
                        <a:solidFill>
                          <a:srgbClr val="0000FF"/>
                        </a:solidFill>
                        <a:effectLst/>
                        <a:latin typeface="標楷體" pitchFamily="65" charset="-120"/>
                        <a:ea typeface="標楷體" pitchFamily="65" charset="-120"/>
                      </a:endParaRPr>
                    </a:p>
                  </a:txBody>
                  <a:tcPr marT="45691" marB="45691"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zh-TW" altLang="en-US" sz="2000" b="1" i="0" u="none" strike="noStrike" cap="none" normalizeH="0" baseline="0" dirty="0" smtClean="0">
                          <a:ln>
                            <a:noFill/>
                          </a:ln>
                          <a:solidFill>
                            <a:srgbClr val="FF0000"/>
                          </a:solidFill>
                          <a:effectLst/>
                          <a:latin typeface="標楷體" pitchFamily="65" charset="-120"/>
                          <a:ea typeface="標楷體" pitchFamily="65" charset="-120"/>
                          <a:cs typeface="Times New Roman" pitchFamily="18" charset="0"/>
                        </a:rPr>
                        <a:t>招標</a:t>
                      </a:r>
                      <a:endParaRPr kumimoji="1" lang="en-US" altLang="zh-TW" sz="2000" b="1" i="0" u="none" strike="noStrike" cap="none" normalizeH="0" baseline="0" dirty="0" smtClean="0">
                        <a:ln>
                          <a:noFill/>
                        </a:ln>
                        <a:solidFill>
                          <a:srgbClr val="FF0000"/>
                        </a:solidFill>
                        <a:effectLst/>
                        <a:latin typeface="標楷體" pitchFamily="65" charset="-120"/>
                        <a:ea typeface="標楷體" pitchFamily="65" charset="-12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1" lang="zh-TW" altLang="en-US" sz="2000" b="1" i="0" u="none" strike="noStrike" cap="none" normalizeH="0" baseline="0" dirty="0" smtClean="0">
                          <a:ln>
                            <a:noFill/>
                          </a:ln>
                          <a:solidFill>
                            <a:srgbClr val="FF0000"/>
                          </a:solidFill>
                          <a:effectLst/>
                          <a:latin typeface="標楷體" pitchFamily="65" charset="-120"/>
                          <a:ea typeface="標楷體" pitchFamily="65" charset="-120"/>
                          <a:cs typeface="Times New Roman" pitchFamily="18" charset="0"/>
                        </a:rPr>
                        <a:t>期限</a:t>
                      </a:r>
                      <a:endParaRPr kumimoji="1" lang="zh-TW" altLang="en-US" sz="2000" b="1" i="0" u="none" strike="noStrike" cap="none" normalizeH="0" baseline="0" dirty="0" smtClean="0">
                        <a:ln>
                          <a:noFill/>
                        </a:ln>
                        <a:solidFill>
                          <a:srgbClr val="FF0000"/>
                        </a:solidFill>
                        <a:effectLst/>
                        <a:latin typeface="標楷體" pitchFamily="65" charset="-120"/>
                        <a:ea typeface="標楷體" pitchFamily="65" charset="-120"/>
                      </a:endParaRPr>
                    </a:p>
                  </a:txBody>
                  <a:tcPr marT="45691" marB="45691"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zh-TW" altLang="en-US" sz="1600" b="1"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rPr>
                        <a:t>條約協定</a:t>
                      </a:r>
                      <a:endParaRPr kumimoji="1" lang="zh-TW" altLang="en-US" sz="1600" b="1" i="0" u="none" strike="noStrike" cap="none" normalizeH="0" baseline="0" smtClean="0">
                        <a:ln>
                          <a:noFill/>
                        </a:ln>
                        <a:solidFill>
                          <a:schemeClr val="tx1"/>
                        </a:solidFill>
                        <a:effectLst/>
                        <a:latin typeface="標楷體" pitchFamily="65" charset="-120"/>
                        <a:ea typeface="標楷體" pitchFamily="65" charset="-120"/>
                      </a:endParaRPr>
                    </a:p>
                  </a:txBody>
                  <a:tcPr marT="45691" marB="45691"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xmlns="" val="10000"/>
                  </a:ext>
                </a:extLst>
              </a:tr>
              <a:tr h="583826">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zh-TW" altLang="en-US" sz="1600" b="1"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rPr>
                        <a:t>公告金額</a:t>
                      </a:r>
                      <a:endParaRPr kumimoji="1" lang="zh-TW" altLang="en-US" sz="1600" b="1" i="0" u="none" strike="noStrike" cap="none" normalizeH="0" baseline="0" smtClean="0">
                        <a:ln>
                          <a:noFill/>
                        </a:ln>
                        <a:solidFill>
                          <a:schemeClr val="tx1"/>
                        </a:solidFill>
                        <a:effectLst/>
                        <a:latin typeface="標楷體" pitchFamily="65" charset="-120"/>
                        <a:ea typeface="標楷體" pitchFamily="65" charset="-120"/>
                      </a:endParaRPr>
                    </a:p>
                  </a:txBody>
                  <a:tcPr marT="45691" marB="45691"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zh-TW" altLang="en-US" sz="1600" b="1"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rPr>
                        <a:t>一百萬元</a:t>
                      </a:r>
                      <a:endParaRPr kumimoji="1" lang="zh-TW" altLang="en-US" sz="1600" b="1" i="0" u="none" strike="noStrike" cap="none" normalizeH="0" baseline="0" smtClean="0">
                        <a:ln>
                          <a:noFill/>
                        </a:ln>
                        <a:solidFill>
                          <a:schemeClr val="tx1"/>
                        </a:solidFill>
                        <a:effectLst/>
                        <a:latin typeface="標楷體" pitchFamily="65" charset="-120"/>
                        <a:ea typeface="標楷體" pitchFamily="65" charset="-120"/>
                      </a:endParaRPr>
                    </a:p>
                  </a:txBody>
                  <a:tcPr marT="45691" marB="45691"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zh-TW" altLang="en-US" sz="1600" b="1" i="0" u="none" strike="noStrike" cap="none" normalizeH="0" baseline="0" dirty="0" smtClean="0">
                          <a:ln>
                            <a:noFill/>
                          </a:ln>
                          <a:solidFill>
                            <a:schemeClr val="tx1"/>
                          </a:solidFill>
                          <a:effectLst/>
                          <a:latin typeface="標楷體" pitchFamily="65" charset="-120"/>
                          <a:ea typeface="標楷體" pitchFamily="65" charset="-120"/>
                          <a:cs typeface="Times New Roman" pitchFamily="18" charset="0"/>
                        </a:rPr>
                        <a:t>一百萬元</a:t>
                      </a:r>
                      <a:endParaRPr kumimoji="1" lang="zh-TW" altLang="en-US" sz="1600" b="1" i="0" u="none" strike="noStrike" cap="none" normalizeH="0" baseline="0" dirty="0" smtClean="0">
                        <a:ln>
                          <a:noFill/>
                        </a:ln>
                        <a:solidFill>
                          <a:schemeClr val="tx1"/>
                        </a:solidFill>
                        <a:effectLst/>
                        <a:latin typeface="標楷體" pitchFamily="65" charset="-120"/>
                        <a:ea typeface="標楷體" pitchFamily="65" charset="-120"/>
                      </a:endParaRPr>
                    </a:p>
                  </a:txBody>
                  <a:tcPr marT="45691" marB="45691"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zh-TW" altLang="en-US" sz="1600" b="1"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rPr>
                        <a:t>一百萬元</a:t>
                      </a:r>
                      <a:endParaRPr kumimoji="1" lang="zh-TW" altLang="en-US" sz="1600" b="1" i="0" u="none" strike="noStrike" cap="none" normalizeH="0" baseline="0" smtClean="0">
                        <a:ln>
                          <a:noFill/>
                        </a:ln>
                        <a:solidFill>
                          <a:schemeClr val="tx1"/>
                        </a:solidFill>
                        <a:effectLst/>
                        <a:latin typeface="標楷體" pitchFamily="65" charset="-120"/>
                        <a:ea typeface="標楷體" pitchFamily="65" charset="-120"/>
                      </a:endParaRPr>
                    </a:p>
                  </a:txBody>
                  <a:tcPr marT="45691" marB="45691"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2400" b="1" i="0" u="none" strike="noStrike" cap="none" normalizeH="0" baseline="0" dirty="0" smtClean="0">
                          <a:ln>
                            <a:noFill/>
                          </a:ln>
                          <a:solidFill>
                            <a:srgbClr val="FF0000"/>
                          </a:solidFill>
                          <a:effectLst/>
                          <a:latin typeface="標楷體" pitchFamily="65" charset="-120"/>
                          <a:ea typeface="標楷體" pitchFamily="65" charset="-120"/>
                          <a:cs typeface="Times New Roman" pitchFamily="18" charset="0"/>
                        </a:rPr>
                        <a:t>14</a:t>
                      </a:r>
                      <a:r>
                        <a:rPr kumimoji="1" lang="zh-TW" altLang="en-US" sz="2400" b="1" i="0" u="none" strike="noStrike" cap="none" normalizeH="0" baseline="0" dirty="0" smtClean="0">
                          <a:ln>
                            <a:noFill/>
                          </a:ln>
                          <a:solidFill>
                            <a:srgbClr val="FF0000"/>
                          </a:solidFill>
                          <a:effectLst/>
                          <a:latin typeface="標楷體" pitchFamily="65" charset="-120"/>
                          <a:ea typeface="標楷體" pitchFamily="65" charset="-120"/>
                          <a:cs typeface="Times New Roman" pitchFamily="18" charset="0"/>
                        </a:rPr>
                        <a:t>日</a:t>
                      </a:r>
                      <a:endParaRPr kumimoji="1" lang="zh-TW" altLang="en-US" sz="2400" b="1" i="0" u="none" strike="noStrike" cap="none" normalizeH="0" baseline="0" dirty="0" smtClean="0">
                        <a:ln>
                          <a:noFill/>
                        </a:ln>
                        <a:solidFill>
                          <a:srgbClr val="FF0000"/>
                        </a:solidFill>
                        <a:effectLst/>
                        <a:latin typeface="標楷體" pitchFamily="65" charset="-120"/>
                        <a:ea typeface="標楷體" pitchFamily="65" charset="-120"/>
                      </a:endParaRPr>
                    </a:p>
                  </a:txBody>
                  <a:tcPr marT="45691" marB="45691"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zh-TW" altLang="en-US" sz="1600" b="1"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rPr>
                        <a:t>四十日</a:t>
                      </a:r>
                      <a:endParaRPr kumimoji="1" lang="zh-TW" altLang="en-US" sz="1600" b="1" i="0" u="none" strike="noStrike" cap="none" normalizeH="0" baseline="0" smtClean="0">
                        <a:ln>
                          <a:noFill/>
                        </a:ln>
                        <a:solidFill>
                          <a:schemeClr val="tx1"/>
                        </a:solidFill>
                        <a:effectLst/>
                        <a:latin typeface="標楷體" pitchFamily="65" charset="-120"/>
                        <a:ea typeface="標楷體" pitchFamily="65" charset="-120"/>
                      </a:endParaRPr>
                    </a:p>
                  </a:txBody>
                  <a:tcPr marT="45691" marB="45691"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xmlns="" val="10001"/>
                  </a:ext>
                </a:extLst>
              </a:tr>
              <a:tr h="575894">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zh-TW" altLang="en-US" sz="1600" b="1"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rPr>
                        <a:t>查核金額</a:t>
                      </a:r>
                      <a:endParaRPr kumimoji="1" lang="zh-TW" altLang="en-US" sz="1600" b="1" i="0" u="none" strike="noStrike" cap="none" normalizeH="0" baseline="0" smtClean="0">
                        <a:ln>
                          <a:noFill/>
                        </a:ln>
                        <a:solidFill>
                          <a:schemeClr val="tx1"/>
                        </a:solidFill>
                        <a:effectLst/>
                        <a:latin typeface="標楷體" pitchFamily="65" charset="-120"/>
                        <a:ea typeface="標楷體" pitchFamily="65" charset="-120"/>
                      </a:endParaRPr>
                    </a:p>
                  </a:txBody>
                  <a:tcPr marT="45691" marB="45691"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zh-TW" altLang="en-US" sz="1600" b="1"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rPr>
                        <a:t>五千萬元</a:t>
                      </a:r>
                      <a:endParaRPr kumimoji="1" lang="zh-TW" altLang="en-US" sz="1600" b="1" i="0" u="none" strike="noStrike" cap="none" normalizeH="0" baseline="0" smtClean="0">
                        <a:ln>
                          <a:noFill/>
                        </a:ln>
                        <a:solidFill>
                          <a:schemeClr val="tx1"/>
                        </a:solidFill>
                        <a:effectLst/>
                        <a:latin typeface="標楷體" pitchFamily="65" charset="-120"/>
                        <a:ea typeface="標楷體" pitchFamily="65" charset="-120"/>
                      </a:endParaRPr>
                    </a:p>
                  </a:txBody>
                  <a:tcPr marT="45691" marB="45691"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zh-TW" altLang="en-US" sz="1600" b="1"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rPr>
                        <a:t>五千萬元</a:t>
                      </a:r>
                      <a:endParaRPr kumimoji="1" lang="zh-TW" altLang="en-US" sz="1600" b="1" i="0" u="none" strike="noStrike" cap="none" normalizeH="0" baseline="0" smtClean="0">
                        <a:ln>
                          <a:noFill/>
                        </a:ln>
                        <a:solidFill>
                          <a:schemeClr val="tx1"/>
                        </a:solidFill>
                        <a:effectLst/>
                        <a:latin typeface="標楷體" pitchFamily="65" charset="-120"/>
                        <a:ea typeface="標楷體" pitchFamily="65" charset="-120"/>
                      </a:endParaRPr>
                    </a:p>
                  </a:txBody>
                  <a:tcPr marT="45691" marB="45691"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zh-TW" altLang="en-US" sz="1600" b="1"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rPr>
                        <a:t>一千萬元</a:t>
                      </a:r>
                      <a:endParaRPr kumimoji="1" lang="zh-TW" altLang="en-US" sz="1600" b="1" i="0" u="none" strike="noStrike" cap="none" normalizeH="0" baseline="0" smtClean="0">
                        <a:ln>
                          <a:noFill/>
                        </a:ln>
                        <a:solidFill>
                          <a:schemeClr val="tx1"/>
                        </a:solidFill>
                        <a:effectLst/>
                        <a:latin typeface="標楷體" pitchFamily="65" charset="-120"/>
                        <a:ea typeface="標楷體" pitchFamily="65" charset="-120"/>
                      </a:endParaRPr>
                    </a:p>
                  </a:txBody>
                  <a:tcPr marT="45691" marB="45691"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2400" b="1" i="0" u="none" strike="noStrike" cap="none" normalizeH="0" baseline="0" dirty="0" smtClean="0">
                          <a:ln>
                            <a:noFill/>
                          </a:ln>
                          <a:solidFill>
                            <a:srgbClr val="FF0000"/>
                          </a:solidFill>
                          <a:effectLst/>
                          <a:latin typeface="標楷體" pitchFamily="65" charset="-120"/>
                          <a:ea typeface="標楷體" pitchFamily="65" charset="-120"/>
                          <a:cs typeface="Times New Roman" pitchFamily="18" charset="0"/>
                        </a:rPr>
                        <a:t>21</a:t>
                      </a:r>
                      <a:r>
                        <a:rPr kumimoji="1" lang="zh-TW" altLang="en-US" sz="2400" b="1" i="0" u="none" strike="noStrike" cap="none" normalizeH="0" baseline="0" dirty="0" smtClean="0">
                          <a:ln>
                            <a:noFill/>
                          </a:ln>
                          <a:solidFill>
                            <a:srgbClr val="FF0000"/>
                          </a:solidFill>
                          <a:effectLst/>
                          <a:latin typeface="標楷體" pitchFamily="65" charset="-120"/>
                          <a:ea typeface="標楷體" pitchFamily="65" charset="-120"/>
                          <a:cs typeface="Times New Roman" pitchFamily="18" charset="0"/>
                        </a:rPr>
                        <a:t>日</a:t>
                      </a:r>
                      <a:endParaRPr kumimoji="1" lang="zh-TW" altLang="en-US" sz="2400" b="1" i="0" u="none" strike="noStrike" cap="none" normalizeH="0" baseline="0" dirty="0" smtClean="0">
                        <a:ln>
                          <a:noFill/>
                        </a:ln>
                        <a:solidFill>
                          <a:srgbClr val="FF0000"/>
                        </a:solidFill>
                        <a:effectLst/>
                        <a:latin typeface="標楷體" pitchFamily="65" charset="-120"/>
                        <a:ea typeface="標楷體" pitchFamily="65" charset="-120"/>
                      </a:endParaRPr>
                    </a:p>
                  </a:txBody>
                  <a:tcPr marT="45691" marB="45691"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zh-TW" altLang="en-US" sz="1600" b="1"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rPr>
                        <a:t>四十日</a:t>
                      </a:r>
                      <a:endParaRPr kumimoji="1" lang="zh-TW" altLang="en-US" sz="1600" b="1" i="0" u="none" strike="noStrike" cap="none" normalizeH="0" baseline="0" smtClean="0">
                        <a:ln>
                          <a:noFill/>
                        </a:ln>
                        <a:solidFill>
                          <a:schemeClr val="tx1"/>
                        </a:solidFill>
                        <a:effectLst/>
                        <a:latin typeface="標楷體" pitchFamily="65" charset="-120"/>
                        <a:ea typeface="標楷體" pitchFamily="65" charset="-120"/>
                      </a:endParaRPr>
                    </a:p>
                  </a:txBody>
                  <a:tcPr marT="45691" marB="45691"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xmlns="" val="10002"/>
                  </a:ext>
                </a:extLst>
              </a:tr>
              <a:tr h="504501">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zh-TW" altLang="en-US" sz="1600" b="1"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rPr>
                        <a:t>巨額採購</a:t>
                      </a:r>
                      <a:endParaRPr kumimoji="1" lang="zh-TW" altLang="en-US" sz="1600" b="1" i="0" u="none" strike="noStrike" cap="none" normalizeH="0" baseline="0" smtClean="0">
                        <a:ln>
                          <a:noFill/>
                        </a:ln>
                        <a:solidFill>
                          <a:schemeClr val="tx1"/>
                        </a:solidFill>
                        <a:effectLst/>
                        <a:latin typeface="標楷體" pitchFamily="65" charset="-120"/>
                        <a:ea typeface="標楷體" pitchFamily="65" charset="-120"/>
                      </a:endParaRPr>
                    </a:p>
                  </a:txBody>
                  <a:tcPr marT="45691" marB="45691"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zh-TW" altLang="en-US" sz="1600" b="1"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rPr>
                        <a:t>二億元</a:t>
                      </a:r>
                      <a:endParaRPr kumimoji="1" lang="zh-TW" altLang="en-US" sz="1600" b="1" i="0" u="none" strike="noStrike" cap="none" normalizeH="0" baseline="0" smtClean="0">
                        <a:ln>
                          <a:noFill/>
                        </a:ln>
                        <a:solidFill>
                          <a:schemeClr val="tx1"/>
                        </a:solidFill>
                        <a:effectLst/>
                        <a:latin typeface="標楷體" pitchFamily="65" charset="-120"/>
                        <a:ea typeface="標楷體" pitchFamily="65" charset="-120"/>
                      </a:endParaRPr>
                    </a:p>
                  </a:txBody>
                  <a:tcPr marT="45691" marB="45691"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zh-TW" altLang="en-US" sz="1600" b="1"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rPr>
                        <a:t>一億元</a:t>
                      </a:r>
                      <a:endParaRPr kumimoji="1" lang="zh-TW" altLang="en-US" sz="1600" b="1" i="0" u="none" strike="noStrike" cap="none" normalizeH="0" baseline="0" smtClean="0">
                        <a:ln>
                          <a:noFill/>
                        </a:ln>
                        <a:solidFill>
                          <a:schemeClr val="tx1"/>
                        </a:solidFill>
                        <a:effectLst/>
                        <a:latin typeface="標楷體" pitchFamily="65" charset="-120"/>
                        <a:ea typeface="標楷體" pitchFamily="65" charset="-120"/>
                      </a:endParaRPr>
                    </a:p>
                  </a:txBody>
                  <a:tcPr marT="45691" marB="45691"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zh-TW" altLang="en-US" sz="1600" b="1" i="0" u="none" strike="noStrike" cap="none" normalizeH="0" baseline="0" dirty="0" smtClean="0">
                          <a:ln>
                            <a:noFill/>
                          </a:ln>
                          <a:solidFill>
                            <a:schemeClr val="tx1"/>
                          </a:solidFill>
                          <a:effectLst/>
                          <a:latin typeface="標楷體" pitchFamily="65" charset="-120"/>
                          <a:ea typeface="標楷體" pitchFamily="65" charset="-120"/>
                          <a:cs typeface="Times New Roman" pitchFamily="18" charset="0"/>
                        </a:rPr>
                        <a:t>二千萬元</a:t>
                      </a:r>
                      <a:endParaRPr kumimoji="1" lang="zh-TW" altLang="en-US" sz="1600" b="1" i="0" u="none" strike="noStrike" cap="none" normalizeH="0" baseline="0" dirty="0" smtClean="0">
                        <a:ln>
                          <a:noFill/>
                        </a:ln>
                        <a:solidFill>
                          <a:schemeClr val="tx1"/>
                        </a:solidFill>
                        <a:effectLst/>
                        <a:latin typeface="標楷體" pitchFamily="65" charset="-120"/>
                        <a:ea typeface="標楷體" pitchFamily="65" charset="-120"/>
                      </a:endParaRPr>
                    </a:p>
                  </a:txBody>
                  <a:tcPr marT="45691" marB="45691"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2400" b="1" i="0" u="none" strike="noStrike" cap="none" normalizeH="0" baseline="0" dirty="0" smtClean="0">
                          <a:ln>
                            <a:noFill/>
                          </a:ln>
                          <a:solidFill>
                            <a:srgbClr val="FF0000"/>
                          </a:solidFill>
                          <a:effectLst/>
                          <a:latin typeface="標楷體" pitchFamily="65" charset="-120"/>
                          <a:ea typeface="標楷體" pitchFamily="65" charset="-120"/>
                          <a:cs typeface="Times New Roman" pitchFamily="18" charset="0"/>
                        </a:rPr>
                        <a:t>28</a:t>
                      </a:r>
                      <a:r>
                        <a:rPr kumimoji="1" lang="zh-TW" altLang="en-US" sz="2400" b="1" i="0" u="none" strike="noStrike" cap="none" normalizeH="0" baseline="0" dirty="0" smtClean="0">
                          <a:ln>
                            <a:noFill/>
                          </a:ln>
                          <a:solidFill>
                            <a:srgbClr val="FF0000"/>
                          </a:solidFill>
                          <a:effectLst/>
                          <a:latin typeface="標楷體" pitchFamily="65" charset="-120"/>
                          <a:ea typeface="標楷體" pitchFamily="65" charset="-120"/>
                          <a:cs typeface="Times New Roman" pitchFamily="18" charset="0"/>
                        </a:rPr>
                        <a:t>日</a:t>
                      </a:r>
                      <a:endParaRPr kumimoji="1" lang="zh-TW" altLang="en-US" sz="2400" b="1" i="0" u="none" strike="noStrike" cap="none" normalizeH="0" baseline="0" dirty="0" smtClean="0">
                        <a:ln>
                          <a:noFill/>
                        </a:ln>
                        <a:solidFill>
                          <a:srgbClr val="FF0000"/>
                        </a:solidFill>
                        <a:effectLst/>
                        <a:latin typeface="標楷體" pitchFamily="65" charset="-120"/>
                        <a:ea typeface="標楷體" pitchFamily="65" charset="-120"/>
                      </a:endParaRPr>
                    </a:p>
                  </a:txBody>
                  <a:tcPr marT="45691" marB="45691"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zh-TW" altLang="en-US" sz="1600" b="1"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rPr>
                        <a:t>四十日</a:t>
                      </a:r>
                      <a:endParaRPr kumimoji="1" lang="zh-TW" altLang="en-US" sz="1600" b="1" i="0" u="none" strike="noStrike" cap="none" normalizeH="0" baseline="0" smtClean="0">
                        <a:ln>
                          <a:noFill/>
                        </a:ln>
                        <a:solidFill>
                          <a:schemeClr val="tx1"/>
                        </a:solidFill>
                        <a:effectLst/>
                        <a:latin typeface="標楷體" pitchFamily="65" charset="-120"/>
                        <a:ea typeface="標楷體" pitchFamily="65" charset="-120"/>
                      </a:endParaRPr>
                    </a:p>
                  </a:txBody>
                  <a:tcPr marT="45691" marB="45691"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xmlns="" val="10003"/>
                  </a:ext>
                </a:extLst>
              </a:tr>
              <a:tr h="822902">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zh-TW" altLang="en-US" sz="1600" b="1"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rPr>
                        <a:t>公開徵求書面報價或企劃書</a:t>
                      </a:r>
                      <a:endParaRPr kumimoji="1" lang="zh-TW" altLang="en-US" sz="1600" b="1" i="0" u="none" strike="noStrike" cap="none" normalizeH="0" baseline="0" smtClean="0">
                        <a:ln>
                          <a:noFill/>
                        </a:ln>
                        <a:solidFill>
                          <a:schemeClr val="tx1"/>
                        </a:solidFill>
                        <a:effectLst/>
                        <a:latin typeface="標楷體" pitchFamily="65" charset="-120"/>
                        <a:ea typeface="標楷體" pitchFamily="65" charset="-120"/>
                      </a:endParaRPr>
                    </a:p>
                  </a:txBody>
                  <a:tcPr marT="45691" marB="45691"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gridSpan="3">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zh-TW" altLang="en-US" sz="1600" b="1" i="0" u="none" strike="noStrike" cap="none" normalizeH="0" baseline="0" dirty="0" smtClean="0">
                          <a:ln>
                            <a:noFill/>
                          </a:ln>
                          <a:solidFill>
                            <a:schemeClr val="tx1"/>
                          </a:solidFill>
                          <a:effectLst/>
                          <a:latin typeface="標楷體" pitchFamily="65" charset="-120"/>
                          <a:ea typeface="標楷體" pitchFamily="65" charset="-120"/>
                          <a:cs typeface="Times New Roman" pitchFamily="18" charset="0"/>
                        </a:rPr>
                        <a:t>未達一百萬元逾公告金額十分之ㄧ</a:t>
                      </a:r>
                      <a:endParaRPr kumimoji="1" lang="zh-TW" altLang="en-US" sz="1600" b="1" i="0" u="none" strike="noStrike" cap="none" normalizeH="0" baseline="0" dirty="0" smtClean="0">
                        <a:ln>
                          <a:noFill/>
                        </a:ln>
                        <a:solidFill>
                          <a:schemeClr val="tx1"/>
                        </a:solidFill>
                        <a:effectLst/>
                        <a:latin typeface="標楷體" pitchFamily="65" charset="-120"/>
                        <a:ea typeface="標楷體" pitchFamily="65" charset="-120"/>
                      </a:endParaRPr>
                    </a:p>
                  </a:txBody>
                  <a:tcPr marT="45691" marB="45691"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hMerge="1">
                  <a:txBody>
                    <a:bodyPr/>
                    <a:lstStyle/>
                    <a:p>
                      <a:endParaRPr lang="zh-TW" altLang="en-US"/>
                    </a:p>
                  </a:txBody>
                  <a:tcPr/>
                </a:tc>
                <a:tc hMerge="1">
                  <a:txBody>
                    <a:bodyPr/>
                    <a:lstStyle/>
                    <a:p>
                      <a:endParaRPr lang="zh-TW" altLang="en-US"/>
                    </a:p>
                  </a:txBody>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2400" b="1" i="0" u="none" strike="noStrike" cap="none" normalizeH="0" baseline="0" dirty="0" smtClean="0">
                          <a:ln>
                            <a:noFill/>
                          </a:ln>
                          <a:solidFill>
                            <a:srgbClr val="FF0000"/>
                          </a:solidFill>
                          <a:effectLst/>
                          <a:latin typeface="標楷體" pitchFamily="65" charset="-120"/>
                          <a:ea typeface="標楷體" pitchFamily="65" charset="-120"/>
                          <a:cs typeface="Times New Roman" pitchFamily="18" charset="0"/>
                        </a:rPr>
                        <a:t>5</a:t>
                      </a:r>
                      <a:r>
                        <a:rPr kumimoji="1" lang="zh-TW" altLang="en-US" sz="2400" b="1" i="0" u="none" strike="noStrike" cap="none" normalizeH="0" baseline="0" dirty="0" smtClean="0">
                          <a:ln>
                            <a:noFill/>
                          </a:ln>
                          <a:solidFill>
                            <a:srgbClr val="FF0000"/>
                          </a:solidFill>
                          <a:effectLst/>
                          <a:latin typeface="標楷體" pitchFamily="65" charset="-120"/>
                          <a:ea typeface="標楷體" pitchFamily="65" charset="-120"/>
                          <a:cs typeface="Times New Roman" pitchFamily="18" charset="0"/>
                        </a:rPr>
                        <a:t>日</a:t>
                      </a:r>
                      <a:endParaRPr kumimoji="1" lang="zh-TW" altLang="en-US" sz="2400" b="1" i="0" u="none" strike="noStrike" cap="none" normalizeH="0" baseline="0" dirty="0" smtClean="0">
                        <a:ln>
                          <a:noFill/>
                        </a:ln>
                        <a:solidFill>
                          <a:srgbClr val="FF0000"/>
                        </a:solidFill>
                        <a:effectLst/>
                        <a:latin typeface="標楷體" pitchFamily="65" charset="-120"/>
                        <a:ea typeface="標楷體" pitchFamily="65" charset="-120"/>
                      </a:endParaRPr>
                    </a:p>
                  </a:txBody>
                  <a:tcPr marT="45691" marB="45691"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zh-TW" altLang="en-US" sz="1600" b="1"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rPr>
                        <a:t>（公開徵求書面報價或企劃書網頁）</a:t>
                      </a:r>
                      <a:endParaRPr kumimoji="1" lang="zh-TW" altLang="en-US" sz="1600" b="1" i="0" u="none" strike="noStrike" cap="none" normalizeH="0" baseline="0" smtClean="0">
                        <a:ln>
                          <a:noFill/>
                        </a:ln>
                        <a:solidFill>
                          <a:schemeClr val="tx1"/>
                        </a:solidFill>
                        <a:effectLst/>
                        <a:latin typeface="標楷體" pitchFamily="65" charset="-120"/>
                        <a:ea typeface="標楷體" pitchFamily="65" charset="-120"/>
                      </a:endParaRPr>
                    </a:p>
                  </a:txBody>
                  <a:tcPr marT="45691" marB="45691"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xmlns="" val="10004"/>
                  </a:ext>
                </a:extLst>
              </a:tr>
              <a:tr h="634596">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zh-TW" altLang="en-US" sz="1600" b="1"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rPr>
                        <a:t>未達公告金額</a:t>
                      </a:r>
                      <a:endParaRPr kumimoji="1" lang="zh-TW" altLang="en-US" sz="1600" b="1" i="0" u="none" strike="noStrike" cap="none" normalizeH="0" baseline="0" smtClean="0">
                        <a:ln>
                          <a:noFill/>
                        </a:ln>
                        <a:solidFill>
                          <a:schemeClr val="tx1"/>
                        </a:solidFill>
                        <a:effectLst/>
                        <a:latin typeface="標楷體" pitchFamily="65" charset="-120"/>
                        <a:ea typeface="標楷體" pitchFamily="65" charset="-120"/>
                      </a:endParaRPr>
                    </a:p>
                  </a:txBody>
                  <a:tcPr marT="45691" marB="45691"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gridSpan="3">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zh-TW" altLang="en-US" sz="1600" b="1"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rPr>
                        <a:t>未達一百萬元</a:t>
                      </a:r>
                      <a:endParaRPr kumimoji="1" lang="zh-TW" altLang="en-US" sz="1600" b="1" i="0" u="none" strike="noStrike" cap="none" normalizeH="0" baseline="0" smtClean="0">
                        <a:ln>
                          <a:noFill/>
                        </a:ln>
                        <a:solidFill>
                          <a:schemeClr val="tx1"/>
                        </a:solidFill>
                        <a:effectLst/>
                        <a:latin typeface="標楷體" pitchFamily="65" charset="-120"/>
                        <a:ea typeface="標楷體" pitchFamily="65" charset="-120"/>
                      </a:endParaRPr>
                    </a:p>
                  </a:txBody>
                  <a:tcPr marT="45691" marB="45691"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hMerge="1">
                  <a:txBody>
                    <a:bodyPr/>
                    <a:lstStyle/>
                    <a:p>
                      <a:endParaRPr lang="zh-TW" altLang="en-US"/>
                    </a:p>
                  </a:txBody>
                  <a:tcPr/>
                </a:tc>
                <a:tc hMerge="1">
                  <a:txBody>
                    <a:bodyPr/>
                    <a:lstStyle/>
                    <a:p>
                      <a:endParaRPr lang="zh-TW" altLang="en-US"/>
                    </a:p>
                  </a:txBody>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2400" b="1" i="0" u="none" strike="noStrike" cap="none" normalizeH="0" baseline="0" dirty="0" smtClean="0">
                          <a:ln>
                            <a:noFill/>
                          </a:ln>
                          <a:solidFill>
                            <a:srgbClr val="FF0000"/>
                          </a:solidFill>
                          <a:effectLst/>
                          <a:latin typeface="標楷體" pitchFamily="65" charset="-120"/>
                          <a:ea typeface="標楷體" pitchFamily="65" charset="-120"/>
                          <a:cs typeface="Times New Roman" pitchFamily="18" charset="0"/>
                        </a:rPr>
                        <a:t>7</a:t>
                      </a:r>
                      <a:r>
                        <a:rPr kumimoji="1" lang="zh-TW" altLang="en-US" sz="2400" b="1" i="0" u="none" strike="noStrike" cap="none" normalizeH="0" baseline="0" dirty="0" smtClean="0">
                          <a:ln>
                            <a:noFill/>
                          </a:ln>
                          <a:solidFill>
                            <a:srgbClr val="FF0000"/>
                          </a:solidFill>
                          <a:effectLst/>
                          <a:latin typeface="標楷體" pitchFamily="65" charset="-120"/>
                          <a:ea typeface="標楷體" pitchFamily="65" charset="-120"/>
                          <a:cs typeface="Times New Roman" pitchFamily="18" charset="0"/>
                        </a:rPr>
                        <a:t>日</a:t>
                      </a:r>
                      <a:endParaRPr kumimoji="1" lang="zh-TW" altLang="en-US" sz="2400" b="1" i="0" u="none" strike="noStrike" cap="none" normalizeH="0" baseline="0" dirty="0" smtClean="0">
                        <a:ln>
                          <a:noFill/>
                        </a:ln>
                        <a:solidFill>
                          <a:srgbClr val="FF0000"/>
                        </a:solidFill>
                        <a:effectLst/>
                        <a:latin typeface="標楷體" pitchFamily="65" charset="-120"/>
                        <a:ea typeface="標楷體" pitchFamily="65" charset="-120"/>
                      </a:endParaRPr>
                    </a:p>
                  </a:txBody>
                  <a:tcPr marT="45691" marB="45691"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zh-TW" altLang="en-US" sz="1600" b="1" i="0" u="none" strike="noStrike" cap="none" normalizeH="0" baseline="0" dirty="0" smtClean="0">
                          <a:ln>
                            <a:noFill/>
                          </a:ln>
                          <a:solidFill>
                            <a:schemeClr val="tx1"/>
                          </a:solidFill>
                          <a:effectLst/>
                          <a:latin typeface="標楷體" pitchFamily="65" charset="-120"/>
                          <a:ea typeface="標楷體" pitchFamily="65" charset="-120"/>
                          <a:cs typeface="Times New Roman" pitchFamily="18" charset="0"/>
                        </a:rPr>
                        <a:t>（限制性招標公告網頁）</a:t>
                      </a:r>
                      <a:endParaRPr kumimoji="1" lang="zh-TW" altLang="en-US" sz="1600" b="1" i="0" u="none" strike="noStrike" cap="none" normalizeH="0" baseline="0" dirty="0" smtClean="0">
                        <a:ln>
                          <a:noFill/>
                        </a:ln>
                        <a:solidFill>
                          <a:schemeClr val="tx1"/>
                        </a:solidFill>
                        <a:effectLst/>
                        <a:latin typeface="標楷體" pitchFamily="65" charset="-120"/>
                        <a:ea typeface="標楷體" pitchFamily="65" charset="-120"/>
                      </a:endParaRPr>
                    </a:p>
                  </a:txBody>
                  <a:tcPr marT="45691" marB="45691"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xmlns="" val="10005"/>
                  </a:ext>
                </a:extLst>
              </a:tr>
            </a:tbl>
          </a:graphicData>
        </a:graphic>
      </p:graphicFrame>
      <p:sp>
        <p:nvSpPr>
          <p:cNvPr id="132146" name="Rectangle 499"/>
          <p:cNvSpPr>
            <a:spLocks noChangeArrowheads="1"/>
          </p:cNvSpPr>
          <p:nvPr/>
        </p:nvSpPr>
        <p:spPr bwMode="auto">
          <a:xfrm>
            <a:off x="250825" y="5013325"/>
            <a:ext cx="8569325" cy="120015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marL="342900" indent="-342900">
              <a:defRPr kumimoji="1">
                <a:solidFill>
                  <a:schemeClr val="tx1"/>
                </a:solidFill>
                <a:latin typeface="Arial" panose="020B0604020202020204" pitchFamily="34" charset="0"/>
                <a:ea typeface="標楷體" panose="03000509000000000000" pitchFamily="65" charset="-120"/>
              </a:defRPr>
            </a:lvl1pPr>
            <a:lvl2pPr marL="742950" indent="-285750">
              <a:defRPr kumimoji="1">
                <a:solidFill>
                  <a:schemeClr val="tx1"/>
                </a:solidFill>
                <a:latin typeface="Arial" panose="020B0604020202020204" pitchFamily="34" charset="0"/>
                <a:ea typeface="標楷體" panose="03000509000000000000" pitchFamily="65" charset="-120"/>
              </a:defRPr>
            </a:lvl2pPr>
            <a:lvl3pPr marL="1143000" indent="-228600">
              <a:defRPr kumimoji="1">
                <a:solidFill>
                  <a:schemeClr val="tx1"/>
                </a:solidFill>
                <a:latin typeface="Arial" panose="020B0604020202020204" pitchFamily="34" charset="0"/>
                <a:ea typeface="標楷體" panose="03000509000000000000" pitchFamily="65" charset="-120"/>
              </a:defRPr>
            </a:lvl3pPr>
            <a:lvl4pPr marL="1600200" indent="-228600">
              <a:defRPr kumimoji="1">
                <a:solidFill>
                  <a:schemeClr val="tx1"/>
                </a:solidFill>
                <a:latin typeface="Arial" panose="020B0604020202020204" pitchFamily="34" charset="0"/>
                <a:ea typeface="標楷體" panose="03000509000000000000" pitchFamily="65" charset="-120"/>
              </a:defRPr>
            </a:lvl4pPr>
            <a:lvl5pPr marL="2057400" indent="-228600">
              <a:defRPr kumimoji="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標楷體" panose="03000509000000000000" pitchFamily="65" charset="-120"/>
              </a:defRPr>
            </a:lvl9pPr>
          </a:lstStyle>
          <a:p>
            <a:pPr>
              <a:buFont typeface="Wingdings" panose="05000000000000000000" pitchFamily="2" charset="2"/>
              <a:buChar char="n"/>
            </a:pPr>
            <a:r>
              <a:rPr lang="zh-TW" altLang="en-US" sz="2400" b="1" dirty="0"/>
              <a:t>招標期限標準第</a:t>
            </a:r>
            <a:r>
              <a:rPr lang="en-US" altLang="zh-TW" sz="2400" b="1" dirty="0"/>
              <a:t>9</a:t>
            </a:r>
            <a:r>
              <a:rPr lang="zh-TW" altLang="en-US" sz="2400" b="1" dirty="0"/>
              <a:t>條第</a:t>
            </a:r>
            <a:r>
              <a:rPr lang="en-US" altLang="zh-TW" sz="2400" b="1" dirty="0"/>
              <a:t>1</a:t>
            </a:r>
            <a:r>
              <a:rPr lang="zh-TW" altLang="en-US" sz="2400" b="1" dirty="0"/>
              <a:t>項第</a:t>
            </a:r>
            <a:r>
              <a:rPr lang="en-US" altLang="zh-TW" sz="2400" b="1" dirty="0"/>
              <a:t>2</a:t>
            </a:r>
            <a:r>
              <a:rPr lang="zh-TW" altLang="en-US" sz="2400" b="1" dirty="0"/>
              <a:t>款：</a:t>
            </a:r>
            <a:r>
              <a:rPr lang="zh-TW" altLang="zh-TW" sz="2400" b="1" dirty="0"/>
              <a:t>依本法第九十三條之一規定辦理</a:t>
            </a:r>
            <a:r>
              <a:rPr lang="zh-TW" altLang="zh-TW" sz="2400" b="1" dirty="0">
                <a:solidFill>
                  <a:srgbClr val="FF0000"/>
                </a:solidFill>
              </a:rPr>
              <a:t>電子領標</a:t>
            </a:r>
            <a:r>
              <a:rPr lang="zh-TW" altLang="zh-TW" sz="2400" b="1" dirty="0"/>
              <a:t>並於招標公告敘明者，</a:t>
            </a:r>
            <a:r>
              <a:rPr lang="zh-TW" altLang="zh-TW" sz="2400" b="1" dirty="0">
                <a:solidFill>
                  <a:srgbClr val="0000FF"/>
                </a:solidFill>
              </a:rPr>
              <a:t>等標期得縮短三日</a:t>
            </a:r>
            <a:r>
              <a:rPr lang="zh-TW" altLang="zh-TW" sz="2400" b="1" dirty="0"/>
              <a:t>。但縮短後不得少於五日。</a:t>
            </a:r>
            <a:endParaRPr lang="en-US" altLang="zh-TW" sz="2400" b="1" dirty="0"/>
          </a:p>
        </p:txBody>
      </p:sp>
      <p:sp>
        <p:nvSpPr>
          <p:cNvPr id="3" name="投影片編號版面配置區 2"/>
          <p:cNvSpPr>
            <a:spLocks noGrp="1"/>
          </p:cNvSpPr>
          <p:nvPr>
            <p:ph type="sldNum" sz="quarter" idx="12"/>
          </p:nvPr>
        </p:nvSpPr>
        <p:spPr/>
        <p:txBody>
          <a:bodyPr/>
          <a:lstStyle/>
          <a:p>
            <a:pPr>
              <a:defRPr/>
            </a:pPr>
            <a:fld id="{0DCBA208-7CA4-4E1A-BD86-C6D70D27DAEB}" type="slidenum">
              <a:rPr lang="en-US" altLang="zh-TW" smtClean="0"/>
              <a:pPr>
                <a:defRPr/>
              </a:pPr>
              <a:t>272</a:t>
            </a:fld>
            <a:endParaRPr lang="en-US" altLang="zh-TW"/>
          </a:p>
        </p:txBody>
      </p:sp>
    </p:spTree>
    <p:extLst>
      <p:ext uri="{BB962C8B-B14F-4D97-AF65-F5344CB8AC3E}">
        <p14:creationId xmlns:p14="http://schemas.microsoft.com/office/powerpoint/2010/main" val="2944813272"/>
      </p:ext>
    </p:extLst>
  </p:cSld>
  <p:clrMapOvr>
    <a:masterClrMapping/>
  </p:clrMapOvr>
</p:sld>
</file>

<file path=ppt/slides/slide2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2"/>
          <p:cNvSpPr>
            <a:spLocks noGrp="1" noChangeArrowheads="1"/>
          </p:cNvSpPr>
          <p:nvPr>
            <p:ph type="title" idx="4294967295"/>
          </p:nvPr>
        </p:nvSpPr>
        <p:spPr>
          <a:xfrm>
            <a:off x="1452785" y="1196752"/>
            <a:ext cx="7462911" cy="1012825"/>
          </a:xfrm>
        </p:spPr>
        <p:txBody>
          <a:bodyPr/>
          <a:lstStyle/>
          <a:p>
            <a:pPr>
              <a:defRPr/>
            </a:pPr>
            <a:r>
              <a:rPr lang="zh-TW" altLang="en-US" b="1" dirty="0" smtClean="0">
                <a:solidFill>
                  <a:srgbClr val="FF0000"/>
                </a:solidFill>
                <a:effectLst>
                  <a:outerShdw blurRad="38100" dist="38100" dir="2700000" algn="tl">
                    <a:srgbClr val="C0C0C0"/>
                  </a:outerShdw>
                </a:effectLst>
              </a:rPr>
              <a:t>採購監辦實務案例解析</a:t>
            </a:r>
            <a:endParaRPr lang="zh-TW" altLang="en-US" sz="5400" b="1" dirty="0" smtClean="0">
              <a:solidFill>
                <a:srgbClr val="FF0000"/>
              </a:solidFill>
              <a:effectLst>
                <a:outerShdw blurRad="38100" dist="38100" dir="2700000" algn="tl">
                  <a:srgbClr val="C0C0C0"/>
                </a:outerShdw>
              </a:effectLst>
            </a:endParaRPr>
          </a:p>
        </p:txBody>
      </p:sp>
      <p:sp>
        <p:nvSpPr>
          <p:cNvPr id="55299" name="Rectangle 3"/>
          <p:cNvSpPr>
            <a:spLocks noGrp="1" noChangeArrowheads="1"/>
          </p:cNvSpPr>
          <p:nvPr>
            <p:ph type="body" idx="4294967295"/>
          </p:nvPr>
        </p:nvSpPr>
        <p:spPr>
          <a:xfrm>
            <a:off x="2051720" y="3717032"/>
            <a:ext cx="6791968" cy="1944216"/>
          </a:xfrm>
        </p:spPr>
        <p:txBody>
          <a:bodyPr>
            <a:normAutofit/>
          </a:bodyPr>
          <a:lstStyle/>
          <a:p>
            <a:pPr>
              <a:spcBef>
                <a:spcPts val="0"/>
              </a:spcBef>
              <a:buFont typeface="Wingdings" panose="05000000000000000000" pitchFamily="2" charset="2"/>
              <a:buChar char="n"/>
              <a:defRPr/>
            </a:pPr>
            <a:r>
              <a:rPr lang="zh-TW" altLang="en-US" sz="4000" b="1" kern="10" dirty="0">
                <a:solidFill>
                  <a:srgbClr val="0000FF"/>
                </a:solidFill>
                <a:latin typeface="標楷體"/>
              </a:rPr>
              <a:t>辦理採購招標相關</a:t>
            </a:r>
            <a:r>
              <a:rPr lang="zh-TW" altLang="en-US" sz="4000" b="1" kern="10" dirty="0" smtClean="0">
                <a:solidFill>
                  <a:srgbClr val="0000FF"/>
                </a:solidFill>
                <a:latin typeface="標楷體"/>
              </a:rPr>
              <a:t>議題</a:t>
            </a:r>
            <a:endParaRPr lang="en-US" altLang="zh-TW" sz="4000" b="1" kern="10" dirty="0" smtClean="0">
              <a:solidFill>
                <a:srgbClr val="0000FF"/>
              </a:solidFill>
              <a:latin typeface="標楷體"/>
            </a:endParaRPr>
          </a:p>
          <a:p>
            <a:pPr>
              <a:spcBef>
                <a:spcPts val="0"/>
              </a:spcBef>
              <a:defRPr/>
            </a:pPr>
            <a:r>
              <a:rPr lang="zh-TW" altLang="en-US" sz="4000" b="1" kern="10" dirty="0">
                <a:solidFill>
                  <a:srgbClr val="0000FF"/>
                </a:solidFill>
                <a:latin typeface="標楷體"/>
              </a:rPr>
              <a:t>擬定規格</a:t>
            </a:r>
            <a:br>
              <a:rPr lang="zh-TW" altLang="en-US" sz="4000" b="1" kern="10" dirty="0">
                <a:solidFill>
                  <a:srgbClr val="0000FF"/>
                </a:solidFill>
                <a:latin typeface="標楷體"/>
              </a:rPr>
            </a:br>
            <a:r>
              <a:rPr lang="en-US" altLang="zh-TW" sz="4000" b="1" kern="10" dirty="0">
                <a:solidFill>
                  <a:srgbClr val="0000FF"/>
                </a:solidFill>
                <a:latin typeface="標楷體"/>
              </a:rPr>
              <a:t>—</a:t>
            </a:r>
            <a:r>
              <a:rPr lang="zh-TW" altLang="en-US" sz="4000" b="1" kern="10" dirty="0">
                <a:solidFill>
                  <a:srgbClr val="0000FF"/>
                </a:solidFill>
                <a:latin typeface="標楷體"/>
              </a:rPr>
              <a:t>最低標注意事項</a:t>
            </a:r>
          </a:p>
          <a:p>
            <a:endParaRPr lang="zh-TW" altLang="en-US" sz="2000" b="1" dirty="0" smtClean="0"/>
          </a:p>
          <a:p>
            <a:endParaRPr lang="zh-TW" altLang="en-US" sz="2000" dirty="0" smtClean="0"/>
          </a:p>
          <a:p>
            <a:pPr lvl="1">
              <a:spcBef>
                <a:spcPts val="600"/>
              </a:spcBef>
              <a:spcAft>
                <a:spcPts val="600"/>
              </a:spcAft>
              <a:buFont typeface="Wingdings" panose="05000000000000000000" pitchFamily="2" charset="2"/>
              <a:buChar char="l"/>
            </a:pPr>
            <a:endParaRPr lang="zh-TW" altLang="en-US" sz="2000" dirty="0" smtClean="0"/>
          </a:p>
        </p:txBody>
      </p:sp>
      <p:sp>
        <p:nvSpPr>
          <p:cNvPr id="4" name="弧形向右箭號 3"/>
          <p:cNvSpPr/>
          <p:nvPr/>
        </p:nvSpPr>
        <p:spPr>
          <a:xfrm>
            <a:off x="1115616" y="2564904"/>
            <a:ext cx="731837" cy="1216025"/>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solidFill>
                <a:schemeClr val="tx1"/>
              </a:solidFill>
            </a:endParaRPr>
          </a:p>
        </p:txBody>
      </p:sp>
      <p:sp>
        <p:nvSpPr>
          <p:cNvPr id="3" name="投影片編號版面配置區 2"/>
          <p:cNvSpPr>
            <a:spLocks noGrp="1"/>
          </p:cNvSpPr>
          <p:nvPr>
            <p:ph type="sldNum" sz="quarter" idx="12"/>
          </p:nvPr>
        </p:nvSpPr>
        <p:spPr/>
        <p:txBody>
          <a:bodyPr/>
          <a:lstStyle/>
          <a:p>
            <a:fld id="{1118FB7C-3051-423D-B140-B22D31D849CF}" type="slidenum">
              <a:rPr lang="zh-TW" altLang="en-US" smtClean="0"/>
              <a:pPr/>
              <a:t>273</a:t>
            </a:fld>
            <a:endParaRPr lang="zh-TW" altLang="en-US"/>
          </a:p>
        </p:txBody>
      </p:sp>
    </p:spTree>
    <p:extLst>
      <p:ext uri="{BB962C8B-B14F-4D97-AF65-F5344CB8AC3E}">
        <p14:creationId xmlns:p14="http://schemas.microsoft.com/office/powerpoint/2010/main" val="1839646768"/>
      </p:ext>
    </p:extLst>
  </p:cSld>
  <p:clrMapOvr>
    <a:masterClrMapping/>
  </p:clrMapOvr>
  <p:transition/>
  <p:timing>
    <p:tnLst>
      <p:par>
        <p:cTn id="1" dur="indefinite" restart="never" nodeType="tmRoot"/>
      </p:par>
    </p:tnLst>
  </p:timing>
</p:sld>
</file>

<file path=ppt/slides/slide2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標題 1"/>
          <p:cNvSpPr>
            <a:spLocks noGrp="1"/>
          </p:cNvSpPr>
          <p:nvPr>
            <p:ph type="title"/>
          </p:nvPr>
        </p:nvSpPr>
        <p:spPr>
          <a:xfrm>
            <a:off x="358775" y="116632"/>
            <a:ext cx="8569325" cy="936104"/>
          </a:xfrm>
        </p:spPr>
        <p:txBody>
          <a:bodyPr>
            <a:normAutofit/>
          </a:bodyPr>
          <a:lstStyle/>
          <a:p>
            <a:r>
              <a:rPr lang="zh-TW" altLang="en-US" sz="4000" b="1" dirty="0">
                <a:solidFill>
                  <a:srgbClr val="FF0000"/>
                </a:solidFill>
                <a:latin typeface="+mj-ea"/>
              </a:rPr>
              <a:t>技術規格之訂定及</a:t>
            </a:r>
            <a:r>
              <a:rPr lang="zh-TW" altLang="en-US" sz="4000" b="1" dirty="0" smtClean="0">
                <a:solidFill>
                  <a:srgbClr val="FF0000"/>
                </a:solidFill>
                <a:latin typeface="+mj-ea"/>
              </a:rPr>
              <a:t>審查注意事項</a:t>
            </a:r>
            <a:r>
              <a:rPr lang="en-US" altLang="zh-TW" sz="4000" b="1" dirty="0" smtClean="0">
                <a:solidFill>
                  <a:srgbClr val="FF0000"/>
                </a:solidFill>
                <a:latin typeface="+mj-ea"/>
              </a:rPr>
              <a:t>1</a:t>
            </a:r>
            <a:endParaRPr lang="zh-TW" altLang="en-US" sz="4000" dirty="0" smtClean="0">
              <a:solidFill>
                <a:srgbClr val="FF0000"/>
              </a:solidFill>
              <a:latin typeface="+mj-ea"/>
            </a:endParaRPr>
          </a:p>
        </p:txBody>
      </p:sp>
      <p:sp>
        <p:nvSpPr>
          <p:cNvPr id="201731" name="內容版面配置區 2"/>
          <p:cNvSpPr>
            <a:spLocks noGrp="1"/>
          </p:cNvSpPr>
          <p:nvPr>
            <p:ph sz="quarter" idx="1"/>
          </p:nvPr>
        </p:nvSpPr>
        <p:spPr>
          <a:xfrm>
            <a:off x="251521" y="980728"/>
            <a:ext cx="8568630" cy="5221635"/>
          </a:xfrm>
        </p:spPr>
        <p:txBody>
          <a:bodyPr>
            <a:noAutofit/>
          </a:bodyPr>
          <a:lstStyle/>
          <a:p>
            <a:pPr>
              <a:buFont typeface="Wingdings" panose="05000000000000000000" pitchFamily="2" charset="2"/>
              <a:buChar char="n"/>
            </a:pPr>
            <a:r>
              <a:rPr lang="zh-TW" altLang="en-US" sz="2400" b="1" dirty="0" smtClean="0">
                <a:latin typeface="+mj-ea"/>
                <a:ea typeface="+mj-ea"/>
              </a:rPr>
              <a:t>辦理</a:t>
            </a:r>
            <a:r>
              <a:rPr lang="zh-TW" altLang="en-US" sz="2400" b="1" dirty="0">
                <a:latin typeface="+mj-ea"/>
                <a:ea typeface="+mj-ea"/>
              </a:rPr>
              <a:t>工程採購，有關技術規格之訂定及審查</a:t>
            </a:r>
            <a:r>
              <a:rPr lang="zh-TW" altLang="en-US" sz="2400" b="1" dirty="0" smtClean="0">
                <a:latin typeface="+mj-ea"/>
                <a:ea typeface="+mj-ea"/>
              </a:rPr>
              <a:t>，依</a:t>
            </a:r>
            <a:r>
              <a:rPr lang="zh-TW" altLang="en-US" sz="2400" b="1" dirty="0">
                <a:latin typeface="+mj-ea"/>
                <a:ea typeface="+mj-ea"/>
              </a:rPr>
              <a:t>說明</a:t>
            </a:r>
            <a:r>
              <a:rPr lang="zh-TW" altLang="en-US" sz="2400" b="1" dirty="0" smtClean="0">
                <a:latin typeface="+mj-ea"/>
                <a:ea typeface="+mj-ea"/>
              </a:rPr>
              <a:t>辦理。</a:t>
            </a:r>
            <a:endParaRPr lang="en-US" altLang="zh-TW" sz="2400" b="1" dirty="0" smtClean="0">
              <a:latin typeface="+mj-ea"/>
              <a:ea typeface="+mj-ea"/>
            </a:endParaRPr>
          </a:p>
          <a:p>
            <a:pPr>
              <a:buFont typeface="Wingdings" panose="05000000000000000000" pitchFamily="2" charset="2"/>
              <a:buChar char="l"/>
            </a:pPr>
            <a:r>
              <a:rPr lang="zh-TW" altLang="en-US" sz="2400" b="1" dirty="0" smtClean="0">
                <a:latin typeface="+mj-ea"/>
                <a:ea typeface="+mj-ea"/>
              </a:rPr>
              <a:t>一</a:t>
            </a:r>
            <a:r>
              <a:rPr lang="zh-TW" altLang="en-US" sz="2400" b="1" dirty="0">
                <a:latin typeface="+mj-ea"/>
                <a:ea typeface="+mj-ea"/>
              </a:rPr>
              <a:t>、鑒於業界反映部分標案有技術規格限制競爭（綁標）情形，導致工程流標或進度延宕，重申機關辦理工程採購，有關技術規格之訂定，</a:t>
            </a:r>
            <a:r>
              <a:rPr lang="zh-TW" altLang="en-US" sz="2400" b="1" dirty="0">
                <a:solidFill>
                  <a:srgbClr val="0000FF"/>
                </a:solidFill>
                <a:latin typeface="+mj-ea"/>
                <a:ea typeface="+mj-ea"/>
              </a:rPr>
              <a:t>應依政府採購法（下稱採購法）第</a:t>
            </a:r>
            <a:r>
              <a:rPr lang="en-US" altLang="zh-TW" sz="2400" b="1" dirty="0">
                <a:solidFill>
                  <a:srgbClr val="0000FF"/>
                </a:solidFill>
                <a:latin typeface="+mj-ea"/>
                <a:ea typeface="+mj-ea"/>
              </a:rPr>
              <a:t>26</a:t>
            </a:r>
            <a:r>
              <a:rPr lang="zh-TW" altLang="en-US" sz="2400" b="1" dirty="0">
                <a:solidFill>
                  <a:srgbClr val="0000FF"/>
                </a:solidFill>
                <a:latin typeface="+mj-ea"/>
                <a:ea typeface="+mj-ea"/>
              </a:rPr>
              <a:t>條規定及本會訂定之「政府採購法第二十六條執行注意事項」（下稱注意事項）辦理</a:t>
            </a:r>
            <a:r>
              <a:rPr lang="zh-TW" altLang="en-US" sz="2400" b="1" dirty="0" smtClean="0">
                <a:latin typeface="+mj-ea"/>
                <a:ea typeface="+mj-ea"/>
              </a:rPr>
              <a:t>。</a:t>
            </a:r>
            <a:r>
              <a:rPr lang="en-US" altLang="zh-TW" sz="2400" b="1" dirty="0" smtClean="0">
                <a:latin typeface="+mj-ea"/>
                <a:ea typeface="+mj-ea"/>
              </a:rPr>
              <a:t>…</a:t>
            </a:r>
          </a:p>
          <a:p>
            <a:pPr>
              <a:buFont typeface="Wingdings" panose="05000000000000000000" pitchFamily="2" charset="2"/>
              <a:buChar char="l"/>
            </a:pPr>
            <a:r>
              <a:rPr lang="zh-TW" altLang="en-US" sz="2400" b="1" dirty="0" smtClean="0">
                <a:latin typeface="+mj-ea"/>
                <a:ea typeface="+mj-ea"/>
              </a:rPr>
              <a:t>二</a:t>
            </a:r>
            <a:r>
              <a:rPr lang="zh-TW" altLang="en-US" sz="2400" b="1" dirty="0">
                <a:latin typeface="+mj-ea"/>
                <a:ea typeface="+mj-ea"/>
              </a:rPr>
              <a:t>、機關依採購法第</a:t>
            </a:r>
            <a:r>
              <a:rPr lang="en-US" altLang="zh-TW" sz="2400" b="1" dirty="0">
                <a:latin typeface="+mj-ea"/>
                <a:ea typeface="+mj-ea"/>
              </a:rPr>
              <a:t>26</a:t>
            </a:r>
            <a:r>
              <a:rPr lang="zh-TW" altLang="en-US" sz="2400" b="1" dirty="0">
                <a:latin typeface="+mj-ea"/>
                <a:ea typeface="+mj-ea"/>
              </a:rPr>
              <a:t>條第</a:t>
            </a:r>
            <a:r>
              <a:rPr lang="en-US" altLang="zh-TW" sz="2400" b="1" dirty="0">
                <a:latin typeface="+mj-ea"/>
                <a:ea typeface="+mj-ea"/>
              </a:rPr>
              <a:t>1</a:t>
            </a:r>
            <a:r>
              <a:rPr lang="zh-TW" altLang="en-US" sz="2400" b="1" dirty="0">
                <a:latin typeface="+mj-ea"/>
                <a:ea typeface="+mj-ea"/>
              </a:rPr>
              <a:t>項至第</a:t>
            </a:r>
            <a:r>
              <a:rPr lang="en-US" altLang="zh-TW" sz="2400" b="1" dirty="0">
                <a:latin typeface="+mj-ea"/>
                <a:ea typeface="+mj-ea"/>
              </a:rPr>
              <a:t>3</a:t>
            </a:r>
            <a:r>
              <a:rPr lang="zh-TW" altLang="en-US" sz="2400" b="1" dirty="0">
                <a:latin typeface="+mj-ea"/>
                <a:ea typeface="+mj-ea"/>
              </a:rPr>
              <a:t>項規定技術規格有其適用順序，應優先依同條第</a:t>
            </a:r>
            <a:r>
              <a:rPr lang="en-US" altLang="zh-TW" sz="2400" b="1" dirty="0">
                <a:latin typeface="+mj-ea"/>
                <a:ea typeface="+mj-ea"/>
              </a:rPr>
              <a:t>1</a:t>
            </a:r>
            <a:r>
              <a:rPr lang="zh-TW" altLang="en-US" sz="2400" b="1" dirty="0">
                <a:latin typeface="+mj-ea"/>
                <a:ea typeface="+mj-ea"/>
              </a:rPr>
              <a:t>項規定，訂定符合機關需求之技術規格；</a:t>
            </a:r>
            <a:r>
              <a:rPr lang="zh-TW" altLang="en-US" sz="2400" b="1" dirty="0">
                <a:solidFill>
                  <a:srgbClr val="0000FF"/>
                </a:solidFill>
                <a:latin typeface="+mj-ea"/>
                <a:ea typeface="+mj-ea"/>
              </a:rPr>
              <a:t>無法依同條第</a:t>
            </a:r>
            <a:r>
              <a:rPr lang="en-US" altLang="zh-TW" sz="2400" b="1" dirty="0">
                <a:solidFill>
                  <a:srgbClr val="0000FF"/>
                </a:solidFill>
                <a:latin typeface="+mj-ea"/>
                <a:ea typeface="+mj-ea"/>
              </a:rPr>
              <a:t>1</a:t>
            </a:r>
            <a:r>
              <a:rPr lang="zh-TW" altLang="en-US" sz="2400" b="1" dirty="0">
                <a:solidFill>
                  <a:srgbClr val="0000FF"/>
                </a:solidFill>
                <a:latin typeface="+mj-ea"/>
                <a:ea typeface="+mj-ea"/>
              </a:rPr>
              <a:t>項規定訂定技術規格之部分，再依序依第</a:t>
            </a:r>
            <a:r>
              <a:rPr lang="en-US" altLang="zh-TW" sz="2400" b="1" dirty="0">
                <a:solidFill>
                  <a:srgbClr val="0000FF"/>
                </a:solidFill>
                <a:latin typeface="+mj-ea"/>
                <a:ea typeface="+mj-ea"/>
              </a:rPr>
              <a:t>2</a:t>
            </a:r>
            <a:r>
              <a:rPr lang="zh-TW" altLang="en-US" sz="2400" b="1" dirty="0">
                <a:solidFill>
                  <a:srgbClr val="0000FF"/>
                </a:solidFill>
                <a:latin typeface="+mj-ea"/>
                <a:ea typeface="+mj-ea"/>
              </a:rPr>
              <a:t>項、第</a:t>
            </a:r>
            <a:r>
              <a:rPr lang="en-US" altLang="zh-TW" sz="2400" b="1" dirty="0">
                <a:solidFill>
                  <a:srgbClr val="0000FF"/>
                </a:solidFill>
                <a:latin typeface="+mj-ea"/>
                <a:ea typeface="+mj-ea"/>
              </a:rPr>
              <a:t>3</a:t>
            </a:r>
            <a:r>
              <a:rPr lang="zh-TW" altLang="en-US" sz="2400" b="1" dirty="0">
                <a:solidFill>
                  <a:srgbClr val="0000FF"/>
                </a:solidFill>
                <a:latin typeface="+mj-ea"/>
                <a:ea typeface="+mj-ea"/>
              </a:rPr>
              <a:t>項規定辦理</a:t>
            </a:r>
            <a:r>
              <a:rPr lang="zh-TW" altLang="en-US" sz="2400" b="1" dirty="0" smtClean="0">
                <a:latin typeface="+mj-ea"/>
                <a:ea typeface="+mj-ea"/>
              </a:rPr>
              <a:t>。</a:t>
            </a:r>
            <a:endParaRPr lang="en-US" altLang="zh-TW" sz="2400" b="1" dirty="0" smtClean="0">
              <a:latin typeface="+mj-ea"/>
              <a:ea typeface="+mj-ea"/>
            </a:endParaRPr>
          </a:p>
          <a:p>
            <a:pPr>
              <a:buFont typeface="Wingdings" panose="05000000000000000000" pitchFamily="2" charset="2"/>
              <a:buChar char="l"/>
            </a:pPr>
            <a:r>
              <a:rPr lang="zh-TW" altLang="en-US" sz="2400" b="1" dirty="0" smtClean="0">
                <a:latin typeface="+mj-ea"/>
                <a:ea typeface="+mj-ea"/>
              </a:rPr>
              <a:t>三</a:t>
            </a:r>
            <a:r>
              <a:rPr lang="zh-TW" altLang="en-US" sz="2400" b="1" dirty="0">
                <a:latin typeface="+mj-ea"/>
                <a:ea typeface="+mj-ea"/>
              </a:rPr>
              <a:t>、機關所擬定、採用或適用之技術規格，其在目的或效果上有無限制競爭，</a:t>
            </a:r>
            <a:r>
              <a:rPr lang="zh-TW" altLang="en-US" sz="2400" b="1" dirty="0">
                <a:solidFill>
                  <a:srgbClr val="0000FF"/>
                </a:solidFill>
                <a:latin typeface="+mj-ea"/>
                <a:ea typeface="+mj-ea"/>
              </a:rPr>
              <a:t>應以有無逾機關所必須者認定之，而不以符合該規格之廠商家數多寡作為判斷依據</a:t>
            </a:r>
            <a:r>
              <a:rPr lang="zh-TW" altLang="en-US" sz="2400" b="1" dirty="0">
                <a:latin typeface="+mj-ea"/>
                <a:ea typeface="+mj-ea"/>
              </a:rPr>
              <a:t>，建議作法如下：</a:t>
            </a:r>
            <a:br>
              <a:rPr lang="zh-TW" altLang="en-US" sz="2400" b="1" dirty="0">
                <a:latin typeface="+mj-ea"/>
                <a:ea typeface="+mj-ea"/>
              </a:rPr>
            </a:br>
            <a:endParaRPr lang="en-US" altLang="zh-TW" sz="2400" dirty="0" smtClean="0">
              <a:latin typeface="+mj-ea"/>
              <a:ea typeface="+mj-ea"/>
            </a:endParaRPr>
          </a:p>
        </p:txBody>
      </p:sp>
      <p:sp>
        <p:nvSpPr>
          <p:cNvPr id="3" name="投影片編號版面配置區 2"/>
          <p:cNvSpPr>
            <a:spLocks noGrp="1"/>
          </p:cNvSpPr>
          <p:nvPr>
            <p:ph type="sldNum" sz="quarter" idx="12"/>
          </p:nvPr>
        </p:nvSpPr>
        <p:spPr/>
        <p:txBody>
          <a:bodyPr/>
          <a:lstStyle/>
          <a:p>
            <a:fld id="{1118FB7C-3051-423D-B140-B22D31D849CF}" type="slidenum">
              <a:rPr lang="zh-TW" altLang="en-US" smtClean="0"/>
              <a:pPr/>
              <a:t>274</a:t>
            </a:fld>
            <a:endParaRPr lang="zh-TW" altLang="en-US"/>
          </a:p>
        </p:txBody>
      </p:sp>
    </p:spTree>
    <p:extLst>
      <p:ext uri="{BB962C8B-B14F-4D97-AF65-F5344CB8AC3E}">
        <p14:creationId xmlns:p14="http://schemas.microsoft.com/office/powerpoint/2010/main" val="3716240947"/>
      </p:ext>
    </p:extLst>
  </p:cSld>
  <p:clrMapOvr>
    <a:masterClrMapping/>
  </p:clrMapOvr>
</p:sld>
</file>

<file path=ppt/slides/slide2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標題 1"/>
          <p:cNvSpPr>
            <a:spLocks noGrp="1"/>
          </p:cNvSpPr>
          <p:nvPr>
            <p:ph type="title"/>
          </p:nvPr>
        </p:nvSpPr>
        <p:spPr>
          <a:xfrm>
            <a:off x="358775" y="116632"/>
            <a:ext cx="8569325" cy="936104"/>
          </a:xfrm>
        </p:spPr>
        <p:txBody>
          <a:bodyPr>
            <a:normAutofit/>
          </a:bodyPr>
          <a:lstStyle/>
          <a:p>
            <a:r>
              <a:rPr lang="zh-TW" altLang="en-US" sz="4000" b="1" dirty="0">
                <a:solidFill>
                  <a:srgbClr val="FF0000"/>
                </a:solidFill>
                <a:latin typeface="+mj-ea"/>
              </a:rPr>
              <a:t>技術規格之訂定及</a:t>
            </a:r>
            <a:r>
              <a:rPr lang="zh-TW" altLang="en-US" sz="4000" b="1" dirty="0" smtClean="0">
                <a:solidFill>
                  <a:srgbClr val="FF0000"/>
                </a:solidFill>
                <a:latin typeface="+mj-ea"/>
              </a:rPr>
              <a:t>審查注意事項</a:t>
            </a:r>
            <a:r>
              <a:rPr lang="en-US" altLang="zh-TW" sz="4000" b="1" dirty="0" smtClean="0">
                <a:solidFill>
                  <a:srgbClr val="FF0000"/>
                </a:solidFill>
                <a:latin typeface="+mj-ea"/>
              </a:rPr>
              <a:t>2</a:t>
            </a:r>
            <a:endParaRPr lang="zh-TW" altLang="en-US" sz="4000" dirty="0" smtClean="0">
              <a:solidFill>
                <a:srgbClr val="FF0000"/>
              </a:solidFill>
              <a:latin typeface="+mj-ea"/>
            </a:endParaRPr>
          </a:p>
        </p:txBody>
      </p:sp>
      <p:sp>
        <p:nvSpPr>
          <p:cNvPr id="201731" name="內容版面配置區 2"/>
          <p:cNvSpPr>
            <a:spLocks noGrp="1"/>
          </p:cNvSpPr>
          <p:nvPr>
            <p:ph sz="quarter" idx="1"/>
          </p:nvPr>
        </p:nvSpPr>
        <p:spPr>
          <a:xfrm>
            <a:off x="251520" y="980728"/>
            <a:ext cx="8676579" cy="5221635"/>
          </a:xfrm>
        </p:spPr>
        <p:txBody>
          <a:bodyPr>
            <a:noAutofit/>
          </a:bodyPr>
          <a:lstStyle/>
          <a:p>
            <a:pPr>
              <a:lnSpc>
                <a:spcPts val="2600"/>
              </a:lnSpc>
              <a:buFont typeface="Wingdings" panose="05000000000000000000" pitchFamily="2" charset="2"/>
              <a:buChar char="l"/>
            </a:pPr>
            <a:r>
              <a:rPr lang="en-US" altLang="zh-TW" sz="2400" b="1" dirty="0" smtClean="0">
                <a:latin typeface="+mj-ea"/>
                <a:ea typeface="+mj-ea"/>
              </a:rPr>
              <a:t>(</a:t>
            </a:r>
            <a:r>
              <a:rPr lang="zh-TW" altLang="en-US" sz="2400" b="1" dirty="0">
                <a:latin typeface="+mj-ea"/>
                <a:ea typeface="+mj-ea"/>
              </a:rPr>
              <a:t>一</a:t>
            </a:r>
            <a:r>
              <a:rPr lang="en-US" altLang="zh-TW" sz="2400" b="1" dirty="0">
                <a:latin typeface="+mj-ea"/>
                <a:ea typeface="+mj-ea"/>
              </a:rPr>
              <a:t>)</a:t>
            </a:r>
            <a:r>
              <a:rPr lang="zh-TW" altLang="en-US" sz="2400" b="1" dirty="0">
                <a:latin typeface="+mj-ea"/>
                <a:ea typeface="+mj-ea"/>
              </a:rPr>
              <a:t>依機關所必須之需求訂定技術規格</a:t>
            </a:r>
            <a:r>
              <a:rPr lang="zh-TW" altLang="en-US" sz="2400" b="1" dirty="0" smtClean="0">
                <a:latin typeface="+mj-ea"/>
                <a:ea typeface="+mj-ea"/>
              </a:rPr>
              <a:t>：</a:t>
            </a:r>
            <a:endParaRPr lang="en-US" altLang="zh-TW" sz="2400" b="1" dirty="0" smtClean="0">
              <a:latin typeface="+mj-ea"/>
              <a:ea typeface="+mj-ea"/>
            </a:endParaRPr>
          </a:p>
          <a:p>
            <a:pPr>
              <a:lnSpc>
                <a:spcPts val="2600"/>
              </a:lnSpc>
            </a:pPr>
            <a:r>
              <a:rPr lang="zh-TW" altLang="en-US" sz="2400" b="1" dirty="0" smtClean="0">
                <a:latin typeface="+mj-ea"/>
                <a:ea typeface="+mj-ea"/>
              </a:rPr>
              <a:t>１</a:t>
            </a:r>
            <a:r>
              <a:rPr lang="zh-TW" altLang="en-US" sz="2400" b="1" dirty="0">
                <a:latin typeface="+mj-ea"/>
                <a:ea typeface="+mj-ea"/>
              </a:rPr>
              <a:t>、應瞭解機關需求並依採購法第</a:t>
            </a:r>
            <a:r>
              <a:rPr lang="en-US" altLang="zh-TW" sz="2400" b="1" dirty="0">
                <a:latin typeface="+mj-ea"/>
                <a:ea typeface="+mj-ea"/>
              </a:rPr>
              <a:t>26</a:t>
            </a:r>
            <a:r>
              <a:rPr lang="zh-TW" altLang="en-US" sz="2400" b="1" dirty="0">
                <a:latin typeface="+mj-ea"/>
                <a:ea typeface="+mj-ea"/>
              </a:rPr>
              <a:t>條規定訂定技術規格，除可透過技術服務廠商協助提供機關相關建議外，</a:t>
            </a:r>
            <a:r>
              <a:rPr lang="zh-TW" altLang="en-US" sz="2400" b="1" dirty="0">
                <a:solidFill>
                  <a:srgbClr val="0000FF"/>
                </a:solidFill>
                <a:latin typeface="+mj-ea"/>
                <a:ea typeface="+mj-ea"/>
              </a:rPr>
              <a:t>各機關得依採購法第</a:t>
            </a:r>
            <a:r>
              <a:rPr lang="en-US" altLang="zh-TW" sz="2400" b="1" dirty="0">
                <a:solidFill>
                  <a:srgbClr val="0000FF"/>
                </a:solidFill>
                <a:latin typeface="+mj-ea"/>
                <a:ea typeface="+mj-ea"/>
              </a:rPr>
              <a:t>11</a:t>
            </a:r>
            <a:r>
              <a:rPr lang="zh-TW" altLang="en-US" sz="2400" b="1" dirty="0">
                <a:solidFill>
                  <a:srgbClr val="0000FF"/>
                </a:solidFill>
                <a:latin typeface="+mj-ea"/>
                <a:ea typeface="+mj-ea"/>
              </a:rPr>
              <a:t>條之</a:t>
            </a:r>
            <a:r>
              <a:rPr lang="en-US" altLang="zh-TW" sz="2400" b="1" dirty="0">
                <a:solidFill>
                  <a:srgbClr val="0000FF"/>
                </a:solidFill>
                <a:latin typeface="+mj-ea"/>
                <a:ea typeface="+mj-ea"/>
              </a:rPr>
              <a:t>1</a:t>
            </a:r>
            <a:r>
              <a:rPr lang="zh-TW" altLang="en-US" sz="2400" b="1" dirty="0">
                <a:solidFill>
                  <a:srgbClr val="0000FF"/>
                </a:solidFill>
                <a:latin typeface="+mj-ea"/>
                <a:ea typeface="+mj-ea"/>
              </a:rPr>
              <a:t>規定成立採購工作及審查小組</a:t>
            </a:r>
            <a:r>
              <a:rPr lang="zh-TW" altLang="en-US" sz="2400" b="1" dirty="0">
                <a:latin typeface="+mj-ea"/>
                <a:ea typeface="+mj-ea"/>
              </a:rPr>
              <a:t>，或依注意事項載明之審查機制，</a:t>
            </a:r>
            <a:r>
              <a:rPr lang="zh-TW" altLang="en-US" sz="2400" b="1" dirty="0">
                <a:solidFill>
                  <a:srgbClr val="0000FF"/>
                </a:solidFill>
                <a:latin typeface="+mj-ea"/>
                <a:ea typeface="+mj-ea"/>
              </a:rPr>
              <a:t>確認招標文件所訂技術規格屬「機關所必須」之需求</a:t>
            </a:r>
            <a:r>
              <a:rPr lang="zh-TW" altLang="en-US" sz="2400" b="1" dirty="0" smtClean="0">
                <a:solidFill>
                  <a:srgbClr val="0000FF"/>
                </a:solidFill>
                <a:latin typeface="+mj-ea"/>
                <a:ea typeface="+mj-ea"/>
              </a:rPr>
              <a:t>。</a:t>
            </a:r>
            <a:endParaRPr lang="en-US" altLang="zh-TW" sz="2400" b="1" dirty="0" smtClean="0">
              <a:solidFill>
                <a:srgbClr val="0000FF"/>
              </a:solidFill>
              <a:latin typeface="+mj-ea"/>
              <a:ea typeface="+mj-ea"/>
            </a:endParaRPr>
          </a:p>
          <a:p>
            <a:pPr>
              <a:lnSpc>
                <a:spcPts val="2600"/>
              </a:lnSpc>
            </a:pPr>
            <a:r>
              <a:rPr lang="zh-TW" altLang="en-US" sz="2400" b="1" dirty="0" smtClean="0">
                <a:latin typeface="+mj-ea"/>
                <a:ea typeface="+mj-ea"/>
              </a:rPr>
              <a:t>２</a:t>
            </a:r>
            <a:r>
              <a:rPr lang="zh-TW" altLang="en-US" sz="2400" b="1" dirty="0">
                <a:latin typeface="+mj-ea"/>
                <a:ea typeface="+mj-ea"/>
              </a:rPr>
              <a:t>、無論是否採統包，機關就工程招標文件技術規格之訂定為兼顧合法及確保履約品質，得採行招標文件訂功能效益技術規格，搭配評選方式由廠商投標提出廠牌型號，得標後依約履行</a:t>
            </a:r>
            <a:r>
              <a:rPr lang="zh-TW" altLang="en-US" sz="2400" b="1" dirty="0" smtClean="0">
                <a:latin typeface="+mj-ea"/>
                <a:ea typeface="+mj-ea"/>
              </a:rPr>
              <a:t>：</a:t>
            </a:r>
            <a:endParaRPr lang="en-US" altLang="zh-TW" sz="2400" b="1" dirty="0" smtClean="0">
              <a:latin typeface="+mj-ea"/>
              <a:ea typeface="+mj-ea"/>
            </a:endParaRPr>
          </a:p>
          <a:p>
            <a:pPr>
              <a:lnSpc>
                <a:spcPts val="2600"/>
              </a:lnSpc>
            </a:pPr>
            <a:r>
              <a:rPr lang="en-US" altLang="zh-TW" sz="2400" b="1" dirty="0" smtClean="0">
                <a:latin typeface="+mj-ea"/>
                <a:ea typeface="+mj-ea"/>
              </a:rPr>
              <a:t>(</a:t>
            </a:r>
            <a:r>
              <a:rPr lang="zh-TW" altLang="en-US" sz="2400" b="1" dirty="0">
                <a:latin typeface="+mj-ea"/>
                <a:ea typeface="+mj-ea"/>
              </a:rPr>
              <a:t>１</a:t>
            </a:r>
            <a:r>
              <a:rPr lang="en-US" altLang="zh-TW" sz="2400" b="1" dirty="0">
                <a:latin typeface="+mj-ea"/>
                <a:ea typeface="+mj-ea"/>
              </a:rPr>
              <a:t>)</a:t>
            </a:r>
            <a:r>
              <a:rPr lang="zh-TW" altLang="en-US" sz="2400" b="1" dirty="0">
                <a:latin typeface="+mj-ea"/>
                <a:ea typeface="+mj-ea"/>
              </a:rPr>
              <a:t>招標文件依功能需求條件訂定規格：依注意事項第</a:t>
            </a:r>
            <a:r>
              <a:rPr lang="en-US" altLang="zh-TW" sz="2400" b="1" dirty="0">
                <a:latin typeface="+mj-ea"/>
                <a:ea typeface="+mj-ea"/>
              </a:rPr>
              <a:t>2</a:t>
            </a:r>
            <a:r>
              <a:rPr lang="zh-TW" altLang="en-US" sz="2400" b="1" dirty="0">
                <a:latin typeface="+mj-ea"/>
                <a:ea typeface="+mj-ea"/>
              </a:rPr>
              <a:t>點規定：「招標文件所定供不特定廠商競標之技術規格，應以達成機關於功能、 效益或特性等需求所必須者為限。</a:t>
            </a:r>
            <a:r>
              <a:rPr lang="zh-TW" altLang="en-US" sz="2400" b="1" dirty="0">
                <a:solidFill>
                  <a:srgbClr val="0000FF"/>
                </a:solidFill>
                <a:latin typeface="+mj-ea"/>
                <a:ea typeface="+mj-ea"/>
              </a:rPr>
              <a:t>如有採購較佳之功能、效益或特性等之標的之必要，宜採最有利標決標</a:t>
            </a:r>
            <a:r>
              <a:rPr lang="en-US" altLang="zh-TW" sz="2400" b="1" dirty="0">
                <a:latin typeface="+mj-ea"/>
                <a:ea typeface="+mj-ea"/>
              </a:rPr>
              <a:t>......</a:t>
            </a:r>
            <a:r>
              <a:rPr lang="zh-TW" altLang="en-US" sz="2400" b="1" dirty="0" smtClean="0">
                <a:latin typeface="+mj-ea"/>
                <a:ea typeface="+mj-ea"/>
              </a:rPr>
              <a:t>。」</a:t>
            </a:r>
            <a:endParaRPr lang="en-US" altLang="zh-TW" sz="2400" dirty="0" smtClean="0">
              <a:latin typeface="+mj-ea"/>
              <a:ea typeface="+mj-ea"/>
            </a:endParaRPr>
          </a:p>
        </p:txBody>
      </p:sp>
      <p:sp>
        <p:nvSpPr>
          <p:cNvPr id="3" name="投影片編號版面配置區 2"/>
          <p:cNvSpPr>
            <a:spLocks noGrp="1"/>
          </p:cNvSpPr>
          <p:nvPr>
            <p:ph type="sldNum" sz="quarter" idx="12"/>
          </p:nvPr>
        </p:nvSpPr>
        <p:spPr/>
        <p:txBody>
          <a:bodyPr/>
          <a:lstStyle/>
          <a:p>
            <a:fld id="{1118FB7C-3051-423D-B140-B22D31D849CF}" type="slidenum">
              <a:rPr lang="zh-TW" altLang="en-US" smtClean="0"/>
              <a:pPr/>
              <a:t>275</a:t>
            </a:fld>
            <a:endParaRPr lang="zh-TW" altLang="en-US"/>
          </a:p>
        </p:txBody>
      </p:sp>
    </p:spTree>
    <p:extLst>
      <p:ext uri="{BB962C8B-B14F-4D97-AF65-F5344CB8AC3E}">
        <p14:creationId xmlns:p14="http://schemas.microsoft.com/office/powerpoint/2010/main" val="1726910700"/>
      </p:ext>
    </p:extLst>
  </p:cSld>
  <p:clrMapOvr>
    <a:masterClrMapping/>
  </p:clrMapOvr>
</p:sld>
</file>

<file path=ppt/slides/slide2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標題 1"/>
          <p:cNvSpPr>
            <a:spLocks noGrp="1"/>
          </p:cNvSpPr>
          <p:nvPr>
            <p:ph type="title"/>
          </p:nvPr>
        </p:nvSpPr>
        <p:spPr>
          <a:xfrm>
            <a:off x="358775" y="116632"/>
            <a:ext cx="8569325" cy="936104"/>
          </a:xfrm>
        </p:spPr>
        <p:txBody>
          <a:bodyPr>
            <a:normAutofit/>
          </a:bodyPr>
          <a:lstStyle/>
          <a:p>
            <a:r>
              <a:rPr lang="zh-TW" altLang="en-US" sz="4000" b="1" dirty="0">
                <a:solidFill>
                  <a:srgbClr val="FF0000"/>
                </a:solidFill>
                <a:latin typeface="+mj-ea"/>
              </a:rPr>
              <a:t>技術規格之訂定及</a:t>
            </a:r>
            <a:r>
              <a:rPr lang="zh-TW" altLang="en-US" sz="4000" b="1" dirty="0" smtClean="0">
                <a:solidFill>
                  <a:srgbClr val="FF0000"/>
                </a:solidFill>
                <a:latin typeface="+mj-ea"/>
              </a:rPr>
              <a:t>審查注意事項</a:t>
            </a:r>
            <a:r>
              <a:rPr lang="en-US" altLang="zh-TW" sz="4000" b="1" dirty="0" smtClean="0">
                <a:solidFill>
                  <a:srgbClr val="FF0000"/>
                </a:solidFill>
                <a:latin typeface="+mj-ea"/>
              </a:rPr>
              <a:t>3</a:t>
            </a:r>
            <a:endParaRPr lang="zh-TW" altLang="en-US" sz="4000" dirty="0" smtClean="0">
              <a:solidFill>
                <a:srgbClr val="FF0000"/>
              </a:solidFill>
              <a:latin typeface="+mj-ea"/>
            </a:endParaRPr>
          </a:p>
        </p:txBody>
      </p:sp>
      <p:sp>
        <p:nvSpPr>
          <p:cNvPr id="201731" name="內容版面配置區 2"/>
          <p:cNvSpPr>
            <a:spLocks noGrp="1"/>
          </p:cNvSpPr>
          <p:nvPr>
            <p:ph sz="quarter" idx="1"/>
          </p:nvPr>
        </p:nvSpPr>
        <p:spPr>
          <a:xfrm>
            <a:off x="251520" y="980728"/>
            <a:ext cx="8676579" cy="5221635"/>
          </a:xfrm>
        </p:spPr>
        <p:txBody>
          <a:bodyPr>
            <a:noAutofit/>
          </a:bodyPr>
          <a:lstStyle/>
          <a:p>
            <a:pPr>
              <a:lnSpc>
                <a:spcPts val="2600"/>
              </a:lnSpc>
            </a:pPr>
            <a:r>
              <a:rPr lang="en-US" altLang="zh-TW" sz="2400" b="1" dirty="0" smtClean="0">
                <a:latin typeface="+mj-ea"/>
                <a:ea typeface="+mj-ea"/>
              </a:rPr>
              <a:t>(</a:t>
            </a:r>
            <a:r>
              <a:rPr lang="zh-TW" altLang="en-US" sz="2400" b="1" dirty="0">
                <a:latin typeface="+mj-ea"/>
                <a:ea typeface="+mj-ea"/>
              </a:rPr>
              <a:t>２</a:t>
            </a:r>
            <a:r>
              <a:rPr lang="en-US" altLang="zh-TW" sz="2400" b="1" dirty="0">
                <a:latin typeface="+mj-ea"/>
                <a:ea typeface="+mj-ea"/>
              </a:rPr>
              <a:t>)</a:t>
            </a:r>
            <a:r>
              <a:rPr lang="zh-TW" altLang="en-US" sz="2400" b="1" dirty="0">
                <a:latin typeface="+mj-ea"/>
                <a:ea typeface="+mj-ea"/>
              </a:rPr>
              <a:t>要求廠商投標文件就重要項目，提列廠牌型號，得標後即為契約內容依約履行：為確保品質及明確履約標的，機關得採評選方式，並就重要項目要求投標廠商於</a:t>
            </a:r>
            <a:r>
              <a:rPr lang="zh-TW" altLang="en-US" sz="2400" b="1" dirty="0">
                <a:solidFill>
                  <a:srgbClr val="0000FF"/>
                </a:solidFill>
                <a:latin typeface="+mj-ea"/>
                <a:ea typeface="+mj-ea"/>
              </a:rPr>
              <a:t>投標文件標示擬採用之廠牌、型號，得標後該部分內容即為契約之一部分，依所提列廠牌、型號履約及驗收</a:t>
            </a:r>
            <a:r>
              <a:rPr lang="zh-TW" altLang="en-US" sz="2400" b="1" dirty="0" smtClean="0">
                <a:solidFill>
                  <a:srgbClr val="0000FF"/>
                </a:solidFill>
                <a:latin typeface="+mj-ea"/>
                <a:ea typeface="+mj-ea"/>
              </a:rPr>
              <a:t>。</a:t>
            </a:r>
            <a:endParaRPr lang="en-US" altLang="zh-TW" sz="2400" b="1" dirty="0" smtClean="0">
              <a:solidFill>
                <a:srgbClr val="0000FF"/>
              </a:solidFill>
              <a:latin typeface="+mj-ea"/>
              <a:ea typeface="+mj-ea"/>
            </a:endParaRPr>
          </a:p>
          <a:p>
            <a:pPr>
              <a:lnSpc>
                <a:spcPts val="2600"/>
              </a:lnSpc>
            </a:pPr>
            <a:r>
              <a:rPr lang="en-US" altLang="zh-TW" sz="2400" b="1" dirty="0" smtClean="0">
                <a:latin typeface="+mj-ea"/>
                <a:ea typeface="+mj-ea"/>
              </a:rPr>
              <a:t>(</a:t>
            </a:r>
            <a:r>
              <a:rPr lang="zh-TW" altLang="en-US" sz="2400" b="1" dirty="0">
                <a:latin typeface="+mj-ea"/>
                <a:ea typeface="+mj-ea"/>
              </a:rPr>
              <a:t>二</a:t>
            </a:r>
            <a:r>
              <a:rPr lang="en-US" altLang="zh-TW" sz="2400" b="1" dirty="0">
                <a:latin typeface="+mj-ea"/>
                <a:ea typeface="+mj-ea"/>
              </a:rPr>
              <a:t>)</a:t>
            </a:r>
            <a:r>
              <a:rPr lang="zh-TW" altLang="en-US" sz="2400" b="1" dirty="0">
                <a:solidFill>
                  <a:srgbClr val="0000FF"/>
                </a:solidFill>
                <a:latin typeface="+mj-ea"/>
                <a:ea typeface="+mj-ea"/>
              </a:rPr>
              <a:t>招標文件如可明確載明技術規格，無須再提及參考廠牌</a:t>
            </a:r>
            <a:r>
              <a:rPr lang="zh-TW" altLang="en-US" sz="2400" b="1" dirty="0">
                <a:latin typeface="+mj-ea"/>
                <a:ea typeface="+mj-ea"/>
              </a:rPr>
              <a:t>：機關就個案實際需求，如已於招標文件依功能或效益訂定明確之技術規格，又提及參考廠牌，易於審查時具有操作空間，造成施工廠商履約之困擾；爰技術規格涉及提及廠牌，應以</a:t>
            </a:r>
            <a:r>
              <a:rPr lang="zh-TW" altLang="en-US" sz="2400" b="1" dirty="0">
                <a:solidFill>
                  <a:srgbClr val="0000FF"/>
                </a:solidFill>
                <a:latin typeface="+mj-ea"/>
                <a:ea typeface="+mj-ea"/>
              </a:rPr>
              <a:t>「無法以精確之方式說明技術規格」為限，並應依採購法第</a:t>
            </a:r>
            <a:r>
              <a:rPr lang="en-US" altLang="zh-TW" sz="2400" b="1" dirty="0">
                <a:solidFill>
                  <a:srgbClr val="0000FF"/>
                </a:solidFill>
                <a:latin typeface="+mj-ea"/>
                <a:ea typeface="+mj-ea"/>
              </a:rPr>
              <a:t>26</a:t>
            </a:r>
            <a:r>
              <a:rPr lang="zh-TW" altLang="en-US" sz="2400" b="1" dirty="0">
                <a:solidFill>
                  <a:srgbClr val="0000FF"/>
                </a:solidFill>
                <a:latin typeface="+mj-ea"/>
                <a:ea typeface="+mj-ea"/>
              </a:rPr>
              <a:t>條第</a:t>
            </a:r>
            <a:r>
              <a:rPr lang="en-US" altLang="zh-TW" sz="2400" b="1" dirty="0">
                <a:solidFill>
                  <a:srgbClr val="0000FF"/>
                </a:solidFill>
                <a:latin typeface="+mj-ea"/>
                <a:ea typeface="+mj-ea"/>
              </a:rPr>
              <a:t>3</a:t>
            </a:r>
            <a:r>
              <a:rPr lang="zh-TW" altLang="en-US" sz="2400" b="1" dirty="0">
                <a:solidFill>
                  <a:srgbClr val="0000FF"/>
                </a:solidFill>
                <a:latin typeface="+mj-ea"/>
                <a:ea typeface="+mj-ea"/>
              </a:rPr>
              <a:t>項規定加註諸如「或同等品」字樣</a:t>
            </a:r>
            <a:r>
              <a:rPr lang="zh-TW" altLang="en-US" sz="2400" b="1" dirty="0" smtClean="0">
                <a:solidFill>
                  <a:srgbClr val="0000FF"/>
                </a:solidFill>
                <a:latin typeface="+mj-ea"/>
                <a:ea typeface="+mj-ea"/>
              </a:rPr>
              <a:t>。</a:t>
            </a:r>
            <a:endParaRPr lang="en-US" altLang="zh-TW" sz="2400" b="1" dirty="0" smtClean="0">
              <a:solidFill>
                <a:srgbClr val="0000FF"/>
              </a:solidFill>
              <a:latin typeface="+mj-ea"/>
              <a:ea typeface="+mj-ea"/>
            </a:endParaRPr>
          </a:p>
          <a:p>
            <a:pPr>
              <a:lnSpc>
                <a:spcPts val="2600"/>
              </a:lnSpc>
            </a:pPr>
            <a:r>
              <a:rPr lang="en-US" altLang="zh-TW" sz="2400" b="1" dirty="0" smtClean="0">
                <a:latin typeface="+mj-ea"/>
                <a:ea typeface="+mj-ea"/>
              </a:rPr>
              <a:t>(</a:t>
            </a:r>
            <a:r>
              <a:rPr lang="zh-TW" altLang="en-US" sz="2400" b="1" dirty="0" smtClean="0">
                <a:latin typeface="+mj-ea"/>
                <a:ea typeface="+mj-ea"/>
              </a:rPr>
              <a:t>三</a:t>
            </a:r>
            <a:r>
              <a:rPr lang="en-US" altLang="zh-TW" sz="2400" b="1" dirty="0" smtClean="0">
                <a:latin typeface="+mj-ea"/>
                <a:ea typeface="+mj-ea"/>
              </a:rPr>
              <a:t>)</a:t>
            </a:r>
            <a:r>
              <a:rPr lang="zh-TW" altLang="en-US" sz="2400" b="1" dirty="0" smtClean="0">
                <a:latin typeface="+mj-ea"/>
                <a:ea typeface="+mj-ea"/>
              </a:rPr>
              <a:t>技術服務廠商訂定技術規格如提及廠牌，應主動向機關說明必要性：技術服務廠商如必須於招標文件提及廠牌者，應依注意事項第</a:t>
            </a:r>
            <a:r>
              <a:rPr lang="en-US" altLang="zh-TW" sz="2400" b="1" dirty="0" smtClean="0">
                <a:latin typeface="+mj-ea"/>
                <a:ea typeface="+mj-ea"/>
              </a:rPr>
              <a:t>7</a:t>
            </a:r>
            <a:r>
              <a:rPr lang="zh-TW" altLang="en-US" sz="2400" b="1" dirty="0" smtClean="0">
                <a:latin typeface="+mj-ea"/>
                <a:ea typeface="+mj-ea"/>
              </a:rPr>
              <a:t>點於提出招標文件前，備具理由主動向機關書面說明其必要性；機關並</a:t>
            </a:r>
            <a:r>
              <a:rPr lang="zh-TW" altLang="en-US" sz="2400" b="1" dirty="0" smtClean="0">
                <a:solidFill>
                  <a:srgbClr val="0000FF"/>
                </a:solidFill>
                <a:latin typeface="+mj-ea"/>
                <a:ea typeface="+mj-ea"/>
              </a:rPr>
              <a:t>透過審查方式，確認提及廠牌之情形有無逾機關所必須。</a:t>
            </a:r>
            <a:r>
              <a:rPr lang="zh-TW" altLang="en-US" sz="2400" b="1" dirty="0">
                <a:latin typeface="+mj-ea"/>
                <a:ea typeface="+mj-ea"/>
              </a:rPr>
              <a:t/>
            </a:r>
            <a:br>
              <a:rPr lang="zh-TW" altLang="en-US" sz="2400" b="1" dirty="0">
                <a:latin typeface="+mj-ea"/>
                <a:ea typeface="+mj-ea"/>
              </a:rPr>
            </a:br>
            <a:endParaRPr lang="en-US" altLang="zh-TW" sz="2400" dirty="0" smtClean="0">
              <a:latin typeface="+mj-ea"/>
              <a:ea typeface="+mj-ea"/>
            </a:endParaRPr>
          </a:p>
        </p:txBody>
      </p:sp>
      <p:sp>
        <p:nvSpPr>
          <p:cNvPr id="3" name="投影片編號版面配置區 2"/>
          <p:cNvSpPr>
            <a:spLocks noGrp="1"/>
          </p:cNvSpPr>
          <p:nvPr>
            <p:ph type="sldNum" sz="quarter" idx="12"/>
          </p:nvPr>
        </p:nvSpPr>
        <p:spPr/>
        <p:txBody>
          <a:bodyPr/>
          <a:lstStyle/>
          <a:p>
            <a:fld id="{1118FB7C-3051-423D-B140-B22D31D849CF}" type="slidenum">
              <a:rPr lang="zh-TW" altLang="en-US" smtClean="0"/>
              <a:pPr/>
              <a:t>276</a:t>
            </a:fld>
            <a:endParaRPr lang="zh-TW" altLang="en-US"/>
          </a:p>
        </p:txBody>
      </p:sp>
    </p:spTree>
    <p:extLst>
      <p:ext uri="{BB962C8B-B14F-4D97-AF65-F5344CB8AC3E}">
        <p14:creationId xmlns:p14="http://schemas.microsoft.com/office/powerpoint/2010/main" val="2609731608"/>
      </p:ext>
    </p:extLst>
  </p:cSld>
  <p:clrMapOvr>
    <a:masterClrMapping/>
  </p:clrMapOvr>
</p:sld>
</file>

<file path=ppt/slides/slide2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標題 1"/>
          <p:cNvSpPr>
            <a:spLocks noGrp="1"/>
          </p:cNvSpPr>
          <p:nvPr>
            <p:ph type="title"/>
          </p:nvPr>
        </p:nvSpPr>
        <p:spPr>
          <a:xfrm>
            <a:off x="358775" y="116632"/>
            <a:ext cx="8569325" cy="936104"/>
          </a:xfrm>
        </p:spPr>
        <p:txBody>
          <a:bodyPr>
            <a:normAutofit/>
          </a:bodyPr>
          <a:lstStyle/>
          <a:p>
            <a:r>
              <a:rPr lang="zh-TW" altLang="en-US" sz="4000" b="1" dirty="0">
                <a:solidFill>
                  <a:srgbClr val="FF0000"/>
                </a:solidFill>
                <a:latin typeface="+mj-ea"/>
              </a:rPr>
              <a:t>技術規格之訂定及</a:t>
            </a:r>
            <a:r>
              <a:rPr lang="zh-TW" altLang="en-US" sz="4000" b="1" dirty="0" smtClean="0">
                <a:solidFill>
                  <a:srgbClr val="FF0000"/>
                </a:solidFill>
                <a:latin typeface="+mj-ea"/>
              </a:rPr>
              <a:t>審查注意事項</a:t>
            </a:r>
            <a:r>
              <a:rPr lang="en-US" altLang="zh-TW" sz="4000" b="1" dirty="0" smtClean="0">
                <a:solidFill>
                  <a:srgbClr val="FF0000"/>
                </a:solidFill>
                <a:latin typeface="+mj-ea"/>
              </a:rPr>
              <a:t>4</a:t>
            </a:r>
            <a:endParaRPr lang="zh-TW" altLang="en-US" sz="4000" dirty="0" smtClean="0">
              <a:solidFill>
                <a:srgbClr val="FF0000"/>
              </a:solidFill>
              <a:latin typeface="+mj-ea"/>
            </a:endParaRPr>
          </a:p>
        </p:txBody>
      </p:sp>
      <p:sp>
        <p:nvSpPr>
          <p:cNvPr id="201731" name="內容版面配置區 2"/>
          <p:cNvSpPr>
            <a:spLocks noGrp="1"/>
          </p:cNvSpPr>
          <p:nvPr>
            <p:ph sz="quarter" idx="1"/>
          </p:nvPr>
        </p:nvSpPr>
        <p:spPr>
          <a:xfrm>
            <a:off x="467543" y="980728"/>
            <a:ext cx="8280921" cy="5221635"/>
          </a:xfrm>
        </p:spPr>
        <p:txBody>
          <a:bodyPr>
            <a:noAutofit/>
          </a:bodyPr>
          <a:lstStyle/>
          <a:p>
            <a:r>
              <a:rPr lang="en-US" altLang="zh-TW" sz="2400" b="1" dirty="0" smtClean="0">
                <a:latin typeface="+mj-ea"/>
                <a:ea typeface="+mj-ea"/>
              </a:rPr>
              <a:t>(</a:t>
            </a:r>
            <a:r>
              <a:rPr lang="zh-TW" altLang="en-US" sz="2400" b="1" dirty="0">
                <a:latin typeface="+mj-ea"/>
                <a:ea typeface="+mj-ea"/>
              </a:rPr>
              <a:t>四</a:t>
            </a:r>
            <a:r>
              <a:rPr lang="en-US" altLang="zh-TW" sz="2400" b="1" dirty="0">
                <a:latin typeface="+mj-ea"/>
                <a:ea typeface="+mj-ea"/>
              </a:rPr>
              <a:t>)</a:t>
            </a:r>
            <a:r>
              <a:rPr lang="zh-TW" altLang="en-US" sz="2400" b="1" dirty="0">
                <a:latin typeface="+mj-ea"/>
                <a:ea typeface="+mj-ea"/>
              </a:rPr>
              <a:t>客觀公正審查施工廠商提出之廠牌，並書面具體告知不符之處</a:t>
            </a:r>
            <a:r>
              <a:rPr lang="zh-TW" altLang="en-US" sz="2400" b="1" dirty="0" smtClean="0">
                <a:latin typeface="+mj-ea"/>
                <a:ea typeface="+mj-ea"/>
              </a:rPr>
              <a:t>：</a:t>
            </a:r>
            <a:r>
              <a:rPr lang="en-US" altLang="zh-TW" sz="2400" b="1" dirty="0" smtClean="0">
                <a:latin typeface="+mj-ea"/>
                <a:ea typeface="+mj-ea"/>
              </a:rPr>
              <a:t/>
            </a:r>
            <a:br>
              <a:rPr lang="en-US" altLang="zh-TW" sz="2400" b="1" dirty="0" smtClean="0">
                <a:latin typeface="+mj-ea"/>
                <a:ea typeface="+mj-ea"/>
              </a:rPr>
            </a:br>
            <a:r>
              <a:rPr lang="zh-TW" altLang="en-US" sz="2400" b="1" dirty="0" smtClean="0">
                <a:latin typeface="+mj-ea"/>
                <a:ea typeface="+mj-ea"/>
              </a:rPr>
              <a:t>監</a:t>
            </a:r>
            <a:r>
              <a:rPr lang="zh-TW" altLang="en-US" sz="2400" b="1" dirty="0">
                <a:latin typeface="+mj-ea"/>
                <a:ea typeface="+mj-ea"/>
              </a:rPr>
              <a:t>造廠商及機關人員應依個案契約約定之技術規格，公正審查施工廠商提出之廠牌（含同等品）；如有不符之情形，應</a:t>
            </a:r>
            <a:r>
              <a:rPr lang="zh-TW" altLang="en-US" sz="2400" b="1" dirty="0">
                <a:solidFill>
                  <a:srgbClr val="0000FF"/>
                </a:solidFill>
                <a:latin typeface="+mj-ea"/>
                <a:ea typeface="+mj-ea"/>
              </a:rPr>
              <a:t>以書面具體告知施工廠商不符之原因</a:t>
            </a:r>
            <a:r>
              <a:rPr lang="zh-TW" altLang="en-US" sz="2400" b="1" dirty="0">
                <a:latin typeface="+mj-ea"/>
                <a:ea typeface="+mj-ea"/>
              </a:rPr>
              <a:t>，不得藉由審查刁難，行綁標之實</a:t>
            </a:r>
            <a:r>
              <a:rPr lang="zh-TW" altLang="en-US" sz="2400" b="1" dirty="0" smtClean="0">
                <a:latin typeface="+mj-ea"/>
                <a:ea typeface="+mj-ea"/>
              </a:rPr>
              <a:t>。</a:t>
            </a:r>
            <a:endParaRPr lang="en-US" altLang="zh-TW" sz="2400" b="1" dirty="0" smtClean="0">
              <a:latin typeface="+mj-ea"/>
              <a:ea typeface="+mj-ea"/>
            </a:endParaRPr>
          </a:p>
          <a:p>
            <a:pPr>
              <a:buFont typeface="Wingdings" panose="05000000000000000000" pitchFamily="2" charset="2"/>
              <a:buChar char="p"/>
            </a:pPr>
            <a:r>
              <a:rPr lang="zh-TW" altLang="en-US" sz="2400" b="1" dirty="0" smtClean="0">
                <a:latin typeface="+mj-ea"/>
                <a:ea typeface="+mj-ea"/>
              </a:rPr>
              <a:t>四</a:t>
            </a:r>
            <a:r>
              <a:rPr lang="zh-TW" altLang="en-US" sz="2400" b="1" dirty="0">
                <a:latin typeface="+mj-ea"/>
                <a:ea typeface="+mj-ea"/>
              </a:rPr>
              <a:t>、本會後續將透過施工查核及採購稽核之機制，檢視公共工程有無技術規格限制競爭之情形。另本會</a:t>
            </a:r>
            <a:r>
              <a:rPr lang="en-US" altLang="zh-TW" sz="2400" b="1" dirty="0">
                <a:latin typeface="+mj-ea"/>
                <a:ea typeface="+mj-ea"/>
              </a:rPr>
              <a:t>111</a:t>
            </a:r>
            <a:r>
              <a:rPr lang="zh-TW" altLang="en-US" sz="2400" b="1" dirty="0">
                <a:latin typeface="+mj-ea"/>
                <a:ea typeface="+mj-ea"/>
              </a:rPr>
              <a:t>年</a:t>
            </a:r>
            <a:r>
              <a:rPr lang="en-US" altLang="zh-TW" sz="2400" b="1" dirty="0">
                <a:latin typeface="+mj-ea"/>
                <a:ea typeface="+mj-ea"/>
              </a:rPr>
              <a:t>2</a:t>
            </a:r>
            <a:r>
              <a:rPr lang="zh-TW" altLang="en-US" sz="2400" b="1" dirty="0">
                <a:latin typeface="+mj-ea"/>
                <a:ea typeface="+mj-ea"/>
              </a:rPr>
              <a:t>月</a:t>
            </a:r>
            <a:r>
              <a:rPr lang="en-US" altLang="zh-TW" sz="2400" b="1" dirty="0">
                <a:latin typeface="+mj-ea"/>
                <a:ea typeface="+mj-ea"/>
              </a:rPr>
              <a:t>8</a:t>
            </a:r>
            <a:r>
              <a:rPr lang="zh-TW" altLang="en-US" sz="2400" b="1" dirty="0">
                <a:latin typeface="+mj-ea"/>
                <a:ea typeface="+mj-ea"/>
              </a:rPr>
              <a:t>日工程企字第</a:t>
            </a:r>
            <a:r>
              <a:rPr lang="en-US" altLang="zh-TW" sz="2400" b="1" dirty="0">
                <a:latin typeface="+mj-ea"/>
                <a:ea typeface="+mj-ea"/>
              </a:rPr>
              <a:t>1100102141</a:t>
            </a:r>
            <a:r>
              <a:rPr lang="zh-TW" altLang="en-US" sz="2400" b="1" dirty="0">
                <a:latin typeface="+mj-ea"/>
                <a:ea typeface="+mj-ea"/>
              </a:rPr>
              <a:t>號函附「研商公共工程技術規格疑有限制競爭態樣事宜」會議紀錄（公開於本會網站），併請參考</a:t>
            </a:r>
            <a:r>
              <a:rPr lang="zh-TW" altLang="en-US" sz="2400" b="1" dirty="0" smtClean="0">
                <a:latin typeface="+mj-ea"/>
                <a:ea typeface="+mj-ea"/>
              </a:rPr>
              <a:t>。工程會</a:t>
            </a:r>
            <a:r>
              <a:rPr lang="en-US" altLang="zh-TW" sz="2400" b="1" dirty="0" smtClean="0">
                <a:latin typeface="+mj-ea"/>
                <a:ea typeface="+mj-ea"/>
              </a:rPr>
              <a:t>111</a:t>
            </a:r>
            <a:r>
              <a:rPr lang="zh-TW" altLang="en-US" sz="2400" b="1" dirty="0">
                <a:latin typeface="+mj-ea"/>
                <a:ea typeface="+mj-ea"/>
              </a:rPr>
              <a:t>年</a:t>
            </a:r>
            <a:r>
              <a:rPr lang="en-US" altLang="zh-TW" sz="2400" b="1" dirty="0">
                <a:latin typeface="+mj-ea"/>
                <a:ea typeface="+mj-ea"/>
              </a:rPr>
              <a:t>02</a:t>
            </a:r>
            <a:r>
              <a:rPr lang="zh-TW" altLang="en-US" sz="2400" b="1" dirty="0">
                <a:latin typeface="+mj-ea"/>
                <a:ea typeface="+mj-ea"/>
              </a:rPr>
              <a:t>月</a:t>
            </a:r>
            <a:r>
              <a:rPr lang="en-US" altLang="zh-TW" sz="2400" b="1" dirty="0">
                <a:latin typeface="+mj-ea"/>
                <a:ea typeface="+mj-ea"/>
              </a:rPr>
              <a:t>14</a:t>
            </a:r>
            <a:r>
              <a:rPr lang="zh-TW" altLang="en-US" sz="2400" b="1" dirty="0" smtClean="0">
                <a:latin typeface="+mj-ea"/>
                <a:ea typeface="+mj-ea"/>
              </a:rPr>
              <a:t>日工程</a:t>
            </a:r>
            <a:r>
              <a:rPr lang="zh-TW" altLang="en-US" sz="2400" b="1" dirty="0">
                <a:latin typeface="+mj-ea"/>
                <a:ea typeface="+mj-ea"/>
              </a:rPr>
              <a:t>企字第</a:t>
            </a:r>
            <a:r>
              <a:rPr lang="en-US" altLang="zh-TW" sz="2400" b="1" dirty="0">
                <a:latin typeface="+mj-ea"/>
                <a:ea typeface="+mj-ea"/>
              </a:rPr>
              <a:t>1110100017</a:t>
            </a:r>
            <a:r>
              <a:rPr lang="zh-TW" altLang="en-US" sz="2400" b="1" dirty="0" smtClean="0">
                <a:latin typeface="+mj-ea"/>
                <a:ea typeface="+mj-ea"/>
              </a:rPr>
              <a:t>號函</a:t>
            </a:r>
            <a:endParaRPr lang="en-US" altLang="zh-TW" sz="2400" dirty="0" smtClean="0">
              <a:latin typeface="+mj-ea"/>
              <a:ea typeface="+mj-ea"/>
            </a:endParaRPr>
          </a:p>
        </p:txBody>
      </p:sp>
      <p:sp>
        <p:nvSpPr>
          <p:cNvPr id="3" name="投影片編號版面配置區 2"/>
          <p:cNvSpPr>
            <a:spLocks noGrp="1"/>
          </p:cNvSpPr>
          <p:nvPr>
            <p:ph type="sldNum" sz="quarter" idx="12"/>
          </p:nvPr>
        </p:nvSpPr>
        <p:spPr/>
        <p:txBody>
          <a:bodyPr/>
          <a:lstStyle/>
          <a:p>
            <a:fld id="{1118FB7C-3051-423D-B140-B22D31D849CF}" type="slidenum">
              <a:rPr lang="zh-TW" altLang="en-US" smtClean="0"/>
              <a:pPr/>
              <a:t>277</a:t>
            </a:fld>
            <a:endParaRPr lang="zh-TW" altLang="en-US"/>
          </a:p>
        </p:txBody>
      </p:sp>
    </p:spTree>
    <p:extLst>
      <p:ext uri="{BB962C8B-B14F-4D97-AF65-F5344CB8AC3E}">
        <p14:creationId xmlns:p14="http://schemas.microsoft.com/office/powerpoint/2010/main" val="3441896768"/>
      </p:ext>
    </p:extLst>
  </p:cSld>
  <p:clrMapOvr>
    <a:masterClrMapping/>
  </p:clrMapOvr>
</p:sld>
</file>

<file path=ppt/slides/slide2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標題 1"/>
          <p:cNvSpPr>
            <a:spLocks noGrp="1"/>
          </p:cNvSpPr>
          <p:nvPr>
            <p:ph type="title"/>
          </p:nvPr>
        </p:nvSpPr>
        <p:spPr>
          <a:xfrm>
            <a:off x="431800" y="260350"/>
            <a:ext cx="8461375" cy="854075"/>
          </a:xfrm>
        </p:spPr>
        <p:txBody>
          <a:bodyPr/>
          <a:lstStyle/>
          <a:p>
            <a:r>
              <a:rPr lang="zh-TW" altLang="en-US" b="1" dirty="0" smtClean="0">
                <a:solidFill>
                  <a:srgbClr val="FF0000"/>
                </a:solidFill>
                <a:latin typeface="+mn-ea"/>
                <a:ea typeface="+mn-ea"/>
              </a:rPr>
              <a:t>「規格」規範函釋</a:t>
            </a:r>
            <a:r>
              <a:rPr lang="en-US" altLang="zh-TW" b="1" dirty="0" smtClean="0">
                <a:solidFill>
                  <a:srgbClr val="FF0000"/>
                </a:solidFill>
                <a:latin typeface="+mn-ea"/>
                <a:ea typeface="+mn-ea"/>
              </a:rPr>
              <a:t>1</a:t>
            </a:r>
            <a:endParaRPr lang="zh-TW" altLang="en-US" dirty="0" smtClean="0">
              <a:latin typeface="+mn-ea"/>
              <a:ea typeface="+mn-ea"/>
            </a:endParaRPr>
          </a:p>
        </p:txBody>
      </p:sp>
      <p:sp>
        <p:nvSpPr>
          <p:cNvPr id="64515" name="內容版面配置區 2"/>
          <p:cNvSpPr>
            <a:spLocks noGrp="1"/>
          </p:cNvSpPr>
          <p:nvPr>
            <p:ph idx="1"/>
          </p:nvPr>
        </p:nvSpPr>
        <p:spPr>
          <a:xfrm>
            <a:off x="431800" y="1114425"/>
            <a:ext cx="8280400" cy="5338763"/>
          </a:xfrm>
        </p:spPr>
        <p:txBody>
          <a:bodyPr/>
          <a:lstStyle/>
          <a:p>
            <a:pPr>
              <a:buFont typeface="Wingdings" panose="05000000000000000000" pitchFamily="2" charset="2"/>
              <a:buChar char="n"/>
            </a:pPr>
            <a:r>
              <a:rPr lang="zh-TW" altLang="zh-TW" sz="2400" b="1" dirty="0" smtClean="0">
                <a:latin typeface="+mj-ea"/>
                <a:ea typeface="+mj-ea"/>
              </a:rPr>
              <a:t>研商公共工程技術規格疑有限制競爭態樣事宜</a:t>
            </a:r>
            <a:r>
              <a:rPr lang="zh-TW" altLang="en-US" sz="2400" b="1" dirty="0">
                <a:latin typeface="+mj-ea"/>
                <a:ea typeface="+mj-ea"/>
              </a:rPr>
              <a:t>會議</a:t>
            </a:r>
            <a:r>
              <a:rPr lang="zh-TW" altLang="en-US" sz="2400" b="1" dirty="0" smtClean="0">
                <a:latin typeface="+mj-ea"/>
                <a:ea typeface="+mj-ea"/>
              </a:rPr>
              <a:t>紀錄</a:t>
            </a:r>
            <a:r>
              <a:rPr lang="en-US" altLang="zh-TW" sz="2400" b="1" dirty="0" smtClean="0">
                <a:latin typeface="+mj-ea"/>
                <a:ea typeface="+mj-ea"/>
              </a:rPr>
              <a:t/>
            </a:r>
            <a:br>
              <a:rPr lang="en-US" altLang="zh-TW" sz="2400" b="1" dirty="0" smtClean="0">
                <a:latin typeface="+mj-ea"/>
                <a:ea typeface="+mj-ea"/>
              </a:rPr>
            </a:br>
            <a:r>
              <a:rPr lang="en-US" altLang="zh-TW" sz="2400" b="1" dirty="0" smtClean="0">
                <a:latin typeface="+mj-ea"/>
                <a:ea typeface="+mj-ea"/>
              </a:rPr>
              <a:t>(</a:t>
            </a:r>
            <a:r>
              <a:rPr lang="zh-TW" altLang="en-US" sz="2400" dirty="0" smtClean="0"/>
              <a:t>工程</a:t>
            </a:r>
            <a:r>
              <a:rPr lang="zh-TW" altLang="en-US" sz="2400" dirty="0"/>
              <a:t>會企劃</a:t>
            </a:r>
            <a:r>
              <a:rPr lang="zh-TW" altLang="en-US" sz="2400" dirty="0" smtClean="0"/>
              <a:t>處部分</a:t>
            </a:r>
            <a:r>
              <a:rPr lang="en-US" altLang="zh-TW" sz="2400" b="1" dirty="0" smtClean="0">
                <a:latin typeface="+mj-ea"/>
                <a:ea typeface="+mj-ea"/>
              </a:rPr>
              <a:t>)</a:t>
            </a:r>
            <a:endParaRPr lang="zh-TW" altLang="zh-TW" sz="2400" b="1" dirty="0" smtClean="0">
              <a:latin typeface="+mj-ea"/>
              <a:ea typeface="+mj-ea"/>
            </a:endParaRPr>
          </a:p>
          <a:p>
            <a:pPr>
              <a:buFont typeface="Wingdings" panose="05000000000000000000" pitchFamily="2" charset="2"/>
              <a:buChar char="p"/>
            </a:pPr>
            <a:r>
              <a:rPr lang="en-US" altLang="zh-TW" sz="2400" b="1" dirty="0" smtClean="0">
                <a:latin typeface="+mj-ea"/>
                <a:ea typeface="+mj-ea"/>
              </a:rPr>
              <a:t>(</a:t>
            </a:r>
            <a:r>
              <a:rPr lang="zh-TW" altLang="zh-TW" sz="2400" b="1" dirty="0" smtClean="0">
                <a:latin typeface="+mj-ea"/>
                <a:ea typeface="+mj-ea"/>
              </a:rPr>
              <a:t>一</a:t>
            </a:r>
            <a:r>
              <a:rPr lang="en-US" altLang="zh-TW" sz="2400" b="1" dirty="0" smtClean="0">
                <a:latin typeface="+mj-ea"/>
                <a:ea typeface="+mj-ea"/>
              </a:rPr>
              <a:t>) </a:t>
            </a:r>
            <a:r>
              <a:rPr lang="zh-TW" altLang="zh-TW" sz="2400" b="1" dirty="0" smtClean="0">
                <a:solidFill>
                  <a:srgbClr val="0000FF"/>
                </a:solidFill>
                <a:latin typeface="+mj-ea"/>
                <a:ea typeface="+mj-ea"/>
              </a:rPr>
              <a:t>招標文件如可明確載明技術規格，無須再提及參考廠牌：</a:t>
            </a:r>
            <a:r>
              <a:rPr lang="en-US" altLang="zh-TW" sz="2400" b="1" dirty="0" smtClean="0">
                <a:latin typeface="+mj-ea"/>
                <a:ea typeface="+mj-ea"/>
              </a:rPr>
              <a:t/>
            </a:r>
            <a:br>
              <a:rPr lang="en-US" altLang="zh-TW" sz="2400" b="1" dirty="0" smtClean="0">
                <a:latin typeface="+mj-ea"/>
                <a:ea typeface="+mj-ea"/>
              </a:rPr>
            </a:br>
            <a:r>
              <a:rPr lang="zh-TW" altLang="zh-TW" sz="2400" b="1" dirty="0" smtClean="0">
                <a:latin typeface="+mj-ea"/>
                <a:ea typeface="+mj-ea"/>
              </a:rPr>
              <a:t>機關如於招標文件訂明技術規格，倘又列出參考廠牌，易使少數人員於審查上具有操作空間，造成施工廠商履約之困擾。 </a:t>
            </a:r>
          </a:p>
          <a:p>
            <a:pPr>
              <a:buFont typeface="Wingdings" panose="05000000000000000000" pitchFamily="2" charset="2"/>
              <a:buChar char="p"/>
            </a:pPr>
            <a:r>
              <a:rPr lang="en-US" altLang="zh-TW" sz="2400" b="1" dirty="0" smtClean="0">
                <a:latin typeface="+mj-ea"/>
                <a:ea typeface="+mj-ea"/>
              </a:rPr>
              <a:t>(</a:t>
            </a:r>
            <a:r>
              <a:rPr lang="zh-TW" altLang="zh-TW" sz="2400" b="1" dirty="0" smtClean="0">
                <a:latin typeface="+mj-ea"/>
                <a:ea typeface="+mj-ea"/>
              </a:rPr>
              <a:t>二</a:t>
            </a:r>
            <a:r>
              <a:rPr lang="en-US" altLang="zh-TW" sz="2400" b="1" dirty="0" smtClean="0">
                <a:latin typeface="+mj-ea"/>
                <a:ea typeface="+mj-ea"/>
              </a:rPr>
              <a:t>)</a:t>
            </a:r>
            <a:r>
              <a:rPr lang="zh-TW" altLang="zh-TW" sz="2400" b="1" dirty="0" smtClean="0">
                <a:solidFill>
                  <a:srgbClr val="0000FF"/>
                </a:solidFill>
                <a:latin typeface="+mj-ea"/>
                <a:ea typeface="+mj-ea"/>
              </a:rPr>
              <a:t>採購法第</a:t>
            </a:r>
            <a:r>
              <a:rPr lang="en-US" altLang="zh-TW" sz="2400" b="1" dirty="0" smtClean="0">
                <a:solidFill>
                  <a:srgbClr val="0000FF"/>
                </a:solidFill>
                <a:latin typeface="+mj-ea"/>
                <a:ea typeface="+mj-ea"/>
              </a:rPr>
              <a:t>26</a:t>
            </a:r>
            <a:r>
              <a:rPr lang="zh-TW" altLang="zh-TW" sz="2400" b="1" dirty="0" smtClean="0">
                <a:solidFill>
                  <a:srgbClr val="0000FF"/>
                </a:solidFill>
                <a:latin typeface="+mj-ea"/>
                <a:ea typeface="+mj-ea"/>
              </a:rPr>
              <a:t>條規定技術規格之訂定順序：</a:t>
            </a:r>
            <a:r>
              <a:rPr lang="en-US" altLang="zh-TW" sz="2400" b="1" dirty="0" smtClean="0">
                <a:solidFill>
                  <a:srgbClr val="0000FF"/>
                </a:solidFill>
                <a:latin typeface="+mj-ea"/>
                <a:ea typeface="+mj-ea"/>
              </a:rPr>
              <a:t/>
            </a:r>
            <a:br>
              <a:rPr lang="en-US" altLang="zh-TW" sz="2400" b="1" dirty="0" smtClean="0">
                <a:solidFill>
                  <a:srgbClr val="0000FF"/>
                </a:solidFill>
                <a:latin typeface="+mj-ea"/>
                <a:ea typeface="+mj-ea"/>
              </a:rPr>
            </a:br>
            <a:r>
              <a:rPr lang="zh-TW" altLang="zh-TW" sz="2400" b="1" dirty="0" smtClean="0">
                <a:latin typeface="+mj-ea"/>
                <a:ea typeface="+mj-ea"/>
              </a:rPr>
              <a:t>採購法第</a:t>
            </a:r>
            <a:r>
              <a:rPr lang="en-US" altLang="zh-TW" sz="2400" b="1" dirty="0" smtClean="0">
                <a:latin typeface="+mj-ea"/>
                <a:ea typeface="+mj-ea"/>
              </a:rPr>
              <a:t>26</a:t>
            </a:r>
            <a:r>
              <a:rPr lang="zh-TW" altLang="zh-TW" sz="2400" b="1" dirty="0" smtClean="0">
                <a:latin typeface="+mj-ea"/>
                <a:ea typeface="+mj-ea"/>
              </a:rPr>
              <a:t>條第</a:t>
            </a:r>
            <a:r>
              <a:rPr lang="en-US" altLang="zh-TW" sz="2400" b="1" dirty="0" smtClean="0">
                <a:latin typeface="+mj-ea"/>
                <a:ea typeface="+mj-ea"/>
              </a:rPr>
              <a:t>1</a:t>
            </a:r>
            <a:r>
              <a:rPr lang="zh-TW" altLang="zh-TW" sz="2400" b="1" dirty="0" smtClean="0">
                <a:latin typeface="+mj-ea"/>
                <a:ea typeface="+mj-ea"/>
              </a:rPr>
              <a:t>項至第</a:t>
            </a:r>
            <a:r>
              <a:rPr lang="en-US" altLang="zh-TW" sz="2400" b="1" dirty="0" smtClean="0">
                <a:latin typeface="+mj-ea"/>
                <a:ea typeface="+mj-ea"/>
              </a:rPr>
              <a:t>3</a:t>
            </a:r>
            <a:r>
              <a:rPr lang="zh-TW" altLang="zh-TW" sz="2400" b="1" dirty="0" smtClean="0">
                <a:latin typeface="+mj-ea"/>
                <a:ea typeface="+mj-ea"/>
              </a:rPr>
              <a:t>項定技術規格之訂定順序，即機關應優先依同條第</a:t>
            </a:r>
            <a:r>
              <a:rPr lang="en-US" altLang="zh-TW" sz="2400" b="1" dirty="0" smtClean="0">
                <a:latin typeface="+mj-ea"/>
                <a:ea typeface="+mj-ea"/>
              </a:rPr>
              <a:t>1</a:t>
            </a:r>
            <a:r>
              <a:rPr lang="zh-TW" altLang="zh-TW" sz="2400" b="1" dirty="0" smtClean="0">
                <a:latin typeface="+mj-ea"/>
                <a:ea typeface="+mj-ea"/>
              </a:rPr>
              <a:t>項規定，訂定符合機關需求之技術規格</a:t>
            </a:r>
            <a:r>
              <a:rPr lang="en-US" altLang="zh-TW" sz="2400" b="1" dirty="0" smtClean="0">
                <a:latin typeface="+mj-ea"/>
                <a:ea typeface="+mj-ea"/>
              </a:rPr>
              <a:t>;</a:t>
            </a:r>
            <a:r>
              <a:rPr lang="zh-TW" altLang="zh-TW" sz="2400" b="1" dirty="0" smtClean="0">
                <a:solidFill>
                  <a:srgbClr val="0000FF"/>
                </a:solidFill>
                <a:latin typeface="+mj-ea"/>
                <a:ea typeface="+mj-ea"/>
              </a:rPr>
              <a:t>無法依第</a:t>
            </a:r>
            <a:r>
              <a:rPr lang="en-US" altLang="zh-TW" sz="2400" b="1" dirty="0" smtClean="0">
                <a:solidFill>
                  <a:srgbClr val="0000FF"/>
                </a:solidFill>
                <a:latin typeface="+mj-ea"/>
                <a:ea typeface="+mj-ea"/>
              </a:rPr>
              <a:t>1</a:t>
            </a:r>
            <a:r>
              <a:rPr lang="zh-TW" altLang="zh-TW" sz="2400" b="1" dirty="0" smtClean="0">
                <a:solidFill>
                  <a:srgbClr val="0000FF"/>
                </a:solidFill>
                <a:latin typeface="+mj-ea"/>
                <a:ea typeface="+mj-ea"/>
              </a:rPr>
              <a:t>項規定訂定技術規格時，再依序依第</a:t>
            </a:r>
            <a:r>
              <a:rPr lang="en-US" altLang="zh-TW" sz="2400" b="1" dirty="0" smtClean="0">
                <a:solidFill>
                  <a:srgbClr val="0000FF"/>
                </a:solidFill>
                <a:latin typeface="+mj-ea"/>
                <a:ea typeface="+mj-ea"/>
              </a:rPr>
              <a:t>2</a:t>
            </a:r>
            <a:r>
              <a:rPr lang="zh-TW" altLang="zh-TW" sz="2400" b="1" dirty="0" smtClean="0">
                <a:solidFill>
                  <a:srgbClr val="0000FF"/>
                </a:solidFill>
                <a:latin typeface="+mj-ea"/>
                <a:ea typeface="+mj-ea"/>
              </a:rPr>
              <a:t>項、第</a:t>
            </a:r>
            <a:r>
              <a:rPr lang="en-US" altLang="zh-TW" sz="2400" b="1" dirty="0" smtClean="0">
                <a:solidFill>
                  <a:srgbClr val="0000FF"/>
                </a:solidFill>
                <a:latin typeface="+mj-ea"/>
                <a:ea typeface="+mj-ea"/>
              </a:rPr>
              <a:t>3</a:t>
            </a:r>
            <a:r>
              <a:rPr lang="zh-TW" altLang="zh-TW" sz="2400" b="1" dirty="0" smtClean="0">
                <a:solidFill>
                  <a:srgbClr val="0000FF"/>
                </a:solidFill>
                <a:latin typeface="+mj-ea"/>
                <a:ea typeface="+mj-ea"/>
              </a:rPr>
              <a:t>項規定辦理。 </a:t>
            </a:r>
          </a:p>
        </p:txBody>
      </p:sp>
      <p:sp>
        <p:nvSpPr>
          <p:cNvPr id="3" name="投影片編號版面配置區 2"/>
          <p:cNvSpPr>
            <a:spLocks noGrp="1"/>
          </p:cNvSpPr>
          <p:nvPr>
            <p:ph type="sldNum" sz="quarter" idx="12"/>
          </p:nvPr>
        </p:nvSpPr>
        <p:spPr/>
        <p:txBody>
          <a:bodyPr/>
          <a:lstStyle/>
          <a:p>
            <a:fld id="{1118FB7C-3051-423D-B140-B22D31D849CF}" type="slidenum">
              <a:rPr lang="zh-TW" altLang="en-US" smtClean="0"/>
              <a:pPr/>
              <a:t>278</a:t>
            </a:fld>
            <a:endParaRPr lang="zh-TW" altLang="en-US"/>
          </a:p>
        </p:txBody>
      </p:sp>
    </p:spTree>
    <p:extLst>
      <p:ext uri="{BB962C8B-B14F-4D97-AF65-F5344CB8AC3E}">
        <p14:creationId xmlns:p14="http://schemas.microsoft.com/office/powerpoint/2010/main" val="528073766"/>
      </p:ext>
    </p:extLst>
  </p:cSld>
  <p:clrMapOvr>
    <a:masterClrMapping/>
  </p:clrMapOvr>
</p:sld>
</file>

<file path=ppt/slides/slide2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標題 1"/>
          <p:cNvSpPr>
            <a:spLocks noGrp="1"/>
          </p:cNvSpPr>
          <p:nvPr>
            <p:ph type="title"/>
          </p:nvPr>
        </p:nvSpPr>
        <p:spPr>
          <a:xfrm>
            <a:off x="431800" y="260350"/>
            <a:ext cx="8461375" cy="854075"/>
          </a:xfrm>
        </p:spPr>
        <p:txBody>
          <a:bodyPr/>
          <a:lstStyle/>
          <a:p>
            <a:r>
              <a:rPr lang="zh-TW" altLang="en-US" b="1" dirty="0" smtClean="0">
                <a:solidFill>
                  <a:srgbClr val="FF0000"/>
                </a:solidFill>
                <a:latin typeface="+mn-ea"/>
                <a:ea typeface="+mn-ea"/>
              </a:rPr>
              <a:t>「規格」規範函釋</a:t>
            </a:r>
            <a:r>
              <a:rPr lang="en-US" altLang="zh-TW" b="1" dirty="0" smtClean="0">
                <a:solidFill>
                  <a:srgbClr val="FF0000"/>
                </a:solidFill>
                <a:latin typeface="+mn-ea"/>
                <a:ea typeface="+mn-ea"/>
              </a:rPr>
              <a:t>2</a:t>
            </a:r>
            <a:endParaRPr lang="zh-TW" altLang="en-US" dirty="0" smtClean="0">
              <a:latin typeface="+mn-ea"/>
              <a:ea typeface="+mn-ea"/>
            </a:endParaRPr>
          </a:p>
        </p:txBody>
      </p:sp>
      <p:sp>
        <p:nvSpPr>
          <p:cNvPr id="65539" name="內容版面配置區 2"/>
          <p:cNvSpPr>
            <a:spLocks noGrp="1"/>
          </p:cNvSpPr>
          <p:nvPr>
            <p:ph idx="1"/>
          </p:nvPr>
        </p:nvSpPr>
        <p:spPr>
          <a:xfrm>
            <a:off x="399643" y="1196752"/>
            <a:ext cx="8280400" cy="5338763"/>
          </a:xfrm>
        </p:spPr>
        <p:txBody>
          <a:bodyPr>
            <a:normAutofit lnSpcReduction="10000"/>
          </a:bodyPr>
          <a:lstStyle/>
          <a:p>
            <a:pPr>
              <a:buFont typeface="Wingdings" panose="05000000000000000000" pitchFamily="2" charset="2"/>
              <a:buChar char="p"/>
            </a:pPr>
            <a:r>
              <a:rPr lang="en-US" altLang="zh-TW" sz="2400" b="1" dirty="0" smtClean="0">
                <a:solidFill>
                  <a:srgbClr val="0000FF"/>
                </a:solidFill>
                <a:latin typeface="+mj-ea"/>
                <a:ea typeface="+mj-ea"/>
              </a:rPr>
              <a:t>(</a:t>
            </a:r>
            <a:r>
              <a:rPr lang="zh-TW" altLang="zh-TW" sz="2400" b="1" dirty="0" smtClean="0">
                <a:solidFill>
                  <a:srgbClr val="0000FF"/>
                </a:solidFill>
                <a:latin typeface="+mj-ea"/>
                <a:ea typeface="+mj-ea"/>
              </a:rPr>
              <a:t>三</a:t>
            </a:r>
            <a:r>
              <a:rPr lang="en-US" altLang="zh-TW" sz="2400" b="1" dirty="0" smtClean="0">
                <a:solidFill>
                  <a:srgbClr val="0000FF"/>
                </a:solidFill>
                <a:latin typeface="+mj-ea"/>
                <a:ea typeface="+mj-ea"/>
              </a:rPr>
              <a:t>)</a:t>
            </a:r>
            <a:r>
              <a:rPr lang="zh-TW" altLang="zh-TW" sz="2400" b="1" dirty="0" smtClean="0">
                <a:solidFill>
                  <a:srgbClr val="0000FF"/>
                </a:solidFill>
                <a:latin typeface="+mj-ea"/>
                <a:ea typeface="+mj-ea"/>
              </a:rPr>
              <a:t>透過審查機制確認技術規格是否為機關所必須：</a:t>
            </a:r>
            <a:r>
              <a:rPr lang="en-US" altLang="zh-TW" sz="2400" b="1" dirty="0" smtClean="0">
                <a:latin typeface="+mj-ea"/>
                <a:ea typeface="+mj-ea"/>
              </a:rPr>
              <a:t/>
            </a:r>
            <a:br>
              <a:rPr lang="en-US" altLang="zh-TW" sz="2400" b="1" dirty="0" smtClean="0">
                <a:latin typeface="+mj-ea"/>
                <a:ea typeface="+mj-ea"/>
              </a:rPr>
            </a:br>
            <a:r>
              <a:rPr lang="zh-TW" altLang="zh-TW" sz="2400" b="1" dirty="0" smtClean="0">
                <a:latin typeface="+mj-ea"/>
                <a:ea typeface="+mj-ea"/>
              </a:rPr>
              <a:t>機關所擬定、採用或適用之技術規格，其在目的或效果上有無限制競爭，應以有無逾機關所必須者認定之，而不以符合該規格之廠商家數多寡作為判斷依據。爰</a:t>
            </a:r>
            <a:r>
              <a:rPr lang="zh-TW" altLang="zh-TW" sz="2400" b="1" dirty="0" smtClean="0">
                <a:solidFill>
                  <a:srgbClr val="0000FF"/>
                </a:solidFill>
                <a:latin typeface="+mj-ea"/>
                <a:ea typeface="+mj-ea"/>
              </a:rPr>
              <a:t>機關得依採購法第</a:t>
            </a:r>
            <a:r>
              <a:rPr lang="en-US" altLang="zh-TW" sz="2400" b="1" dirty="0" smtClean="0">
                <a:solidFill>
                  <a:srgbClr val="0000FF"/>
                </a:solidFill>
                <a:latin typeface="+mj-ea"/>
                <a:ea typeface="+mj-ea"/>
              </a:rPr>
              <a:t>l1</a:t>
            </a:r>
            <a:r>
              <a:rPr lang="zh-TW" altLang="zh-TW" sz="2400" b="1" dirty="0" smtClean="0">
                <a:solidFill>
                  <a:srgbClr val="0000FF"/>
                </a:solidFill>
                <a:latin typeface="+mj-ea"/>
                <a:ea typeface="+mj-ea"/>
              </a:rPr>
              <a:t>條之</a:t>
            </a:r>
            <a:r>
              <a:rPr lang="en-US" altLang="zh-TW" sz="2400" b="1" dirty="0" smtClean="0">
                <a:solidFill>
                  <a:srgbClr val="0000FF"/>
                </a:solidFill>
                <a:latin typeface="+mj-ea"/>
                <a:ea typeface="+mj-ea"/>
              </a:rPr>
              <a:t>l</a:t>
            </a:r>
            <a:r>
              <a:rPr lang="zh-TW" altLang="zh-TW" sz="2400" b="1" dirty="0" smtClean="0">
                <a:solidFill>
                  <a:srgbClr val="0000FF"/>
                </a:solidFill>
                <a:latin typeface="+mj-ea"/>
                <a:ea typeface="+mj-ea"/>
              </a:rPr>
              <a:t>規定成立採購工作及審查小組，或依</a:t>
            </a:r>
            <a:r>
              <a:rPr lang="zh-TW" altLang="en-US" sz="2400" b="1" dirty="0" smtClean="0">
                <a:solidFill>
                  <a:srgbClr val="0000FF"/>
                </a:solidFill>
                <a:latin typeface="+mj-ea"/>
                <a:ea typeface="+mj-ea"/>
              </a:rPr>
              <a:t>「政府採購法第二十六條執行注意事項」 </a:t>
            </a:r>
            <a:r>
              <a:rPr lang="en-US" altLang="zh-TW" sz="2400" b="1" dirty="0" smtClean="0">
                <a:solidFill>
                  <a:srgbClr val="0000FF"/>
                </a:solidFill>
                <a:latin typeface="+mj-ea"/>
                <a:ea typeface="+mj-ea"/>
              </a:rPr>
              <a:t>(</a:t>
            </a:r>
            <a:r>
              <a:rPr lang="zh-TW" altLang="en-US" sz="2400" b="1" dirty="0" smtClean="0">
                <a:solidFill>
                  <a:srgbClr val="0000FF"/>
                </a:solidFill>
                <a:latin typeface="+mj-ea"/>
                <a:ea typeface="+mj-ea"/>
              </a:rPr>
              <a:t>下稱注意事項</a:t>
            </a:r>
            <a:r>
              <a:rPr lang="en-US" altLang="zh-TW" sz="2400" b="1" dirty="0" smtClean="0">
                <a:solidFill>
                  <a:srgbClr val="0000FF"/>
                </a:solidFill>
                <a:latin typeface="+mj-ea"/>
                <a:ea typeface="+mj-ea"/>
              </a:rPr>
              <a:t>)</a:t>
            </a:r>
            <a:r>
              <a:rPr lang="zh-TW" altLang="en-US" sz="2400" b="1" dirty="0" smtClean="0">
                <a:solidFill>
                  <a:srgbClr val="0000FF"/>
                </a:solidFill>
                <a:latin typeface="+mj-ea"/>
                <a:ea typeface="+mj-ea"/>
              </a:rPr>
              <a:t> </a:t>
            </a:r>
            <a:r>
              <a:rPr lang="zh-TW" altLang="zh-TW" sz="2400" b="1" dirty="0" smtClean="0">
                <a:solidFill>
                  <a:srgbClr val="0000FF"/>
                </a:solidFill>
                <a:latin typeface="+mj-ea"/>
                <a:ea typeface="+mj-ea"/>
              </a:rPr>
              <a:t>載明之審查機制，確認招標文件所訂技術規格，是否為「機關所必須」之需求。 </a:t>
            </a:r>
            <a:endParaRPr lang="en-US" altLang="zh-TW" sz="2400" b="1" dirty="0" smtClean="0">
              <a:solidFill>
                <a:srgbClr val="0000FF"/>
              </a:solidFill>
              <a:latin typeface="+mj-ea"/>
              <a:ea typeface="+mj-ea"/>
            </a:endParaRPr>
          </a:p>
          <a:p>
            <a:pPr>
              <a:buFont typeface="Wingdings" panose="05000000000000000000" pitchFamily="2" charset="2"/>
              <a:buChar char="p"/>
            </a:pPr>
            <a:r>
              <a:rPr lang="en-US" altLang="zh-TW" sz="2400" b="1" dirty="0" smtClean="0">
                <a:latin typeface="+mj-ea"/>
                <a:ea typeface="+mj-ea"/>
              </a:rPr>
              <a:t>(</a:t>
            </a:r>
            <a:r>
              <a:rPr lang="zh-TW" altLang="zh-TW" sz="2400" b="1" dirty="0" smtClean="0">
                <a:latin typeface="+mj-ea"/>
                <a:ea typeface="+mj-ea"/>
              </a:rPr>
              <a:t>四</a:t>
            </a:r>
            <a:r>
              <a:rPr lang="en-US" altLang="zh-TW" sz="2400" b="1" dirty="0" smtClean="0">
                <a:latin typeface="+mj-ea"/>
                <a:ea typeface="+mj-ea"/>
              </a:rPr>
              <a:t>)</a:t>
            </a:r>
            <a:r>
              <a:rPr lang="zh-TW" altLang="zh-TW" sz="2400" b="1" dirty="0" smtClean="0">
                <a:solidFill>
                  <a:srgbClr val="0000FF"/>
                </a:solidFill>
                <a:latin typeface="+mj-ea"/>
                <a:ea typeface="+mj-ea"/>
              </a:rPr>
              <a:t>技術規格之訂定如提及廠牌，依採購法第</a:t>
            </a:r>
            <a:r>
              <a:rPr lang="en-US" altLang="zh-TW" sz="2400" b="1" dirty="0" smtClean="0">
                <a:solidFill>
                  <a:srgbClr val="0000FF"/>
                </a:solidFill>
                <a:latin typeface="+mj-ea"/>
                <a:ea typeface="+mj-ea"/>
              </a:rPr>
              <a:t>26</a:t>
            </a:r>
            <a:r>
              <a:rPr lang="zh-TW" altLang="zh-TW" sz="2400" b="1" dirty="0" smtClean="0">
                <a:solidFill>
                  <a:srgbClr val="0000FF"/>
                </a:solidFill>
                <a:latin typeface="+mj-ea"/>
                <a:ea typeface="+mj-ea"/>
              </a:rPr>
              <a:t>條第</a:t>
            </a:r>
            <a:r>
              <a:rPr lang="en-US" altLang="zh-TW" sz="2400" b="1" dirty="0" smtClean="0">
                <a:solidFill>
                  <a:srgbClr val="0000FF"/>
                </a:solidFill>
                <a:latin typeface="+mj-ea"/>
                <a:ea typeface="+mj-ea"/>
              </a:rPr>
              <a:t>3</a:t>
            </a:r>
            <a:r>
              <a:rPr lang="zh-TW" altLang="zh-TW" sz="2400" b="1" dirty="0" smtClean="0">
                <a:solidFill>
                  <a:srgbClr val="0000FF"/>
                </a:solidFill>
                <a:latin typeface="+mj-ea"/>
                <a:ea typeface="+mj-ea"/>
              </a:rPr>
              <a:t>項及注意事項規定辦理：</a:t>
            </a:r>
            <a:r>
              <a:rPr lang="en-US" altLang="zh-TW" sz="2400" b="1" dirty="0" smtClean="0">
                <a:latin typeface="+mj-ea"/>
                <a:ea typeface="+mj-ea"/>
              </a:rPr>
              <a:t/>
            </a:r>
            <a:br>
              <a:rPr lang="en-US" altLang="zh-TW" sz="2400" b="1" dirty="0" smtClean="0">
                <a:latin typeface="+mj-ea"/>
                <a:ea typeface="+mj-ea"/>
              </a:rPr>
            </a:br>
            <a:r>
              <a:rPr lang="zh-TW" altLang="zh-TW" sz="2400" b="1" dirty="0" smtClean="0">
                <a:latin typeface="+mj-ea"/>
                <a:ea typeface="+mj-ea"/>
              </a:rPr>
              <a:t>機關應就個案實際需求，於招標文件依功能或效益訂定技術規格；如「客觀上」無法以精確之方式說明技術規格，方得於招標文件列舉廠牌並加註「或同等品」字樣；</a:t>
            </a:r>
            <a:r>
              <a:rPr lang="zh-TW" altLang="zh-TW" sz="2400" b="1" dirty="0" smtClean="0">
                <a:solidFill>
                  <a:srgbClr val="0000FF"/>
                </a:solidFill>
                <a:latin typeface="+mj-ea"/>
                <a:ea typeface="+mj-ea"/>
              </a:rPr>
              <a:t>如有採購較佳之功能、效益或特性等之標的之必要，可採最有利標決標，並由投標廠商自行提出擬採用之廠牌。</a:t>
            </a:r>
            <a:endParaRPr lang="en-US" altLang="zh-TW" sz="2400" b="1" dirty="0" smtClean="0">
              <a:solidFill>
                <a:srgbClr val="0000FF"/>
              </a:solidFill>
              <a:latin typeface="+mj-ea"/>
              <a:ea typeface="+mj-ea"/>
            </a:endParaRPr>
          </a:p>
        </p:txBody>
      </p:sp>
      <p:sp>
        <p:nvSpPr>
          <p:cNvPr id="3" name="投影片編號版面配置區 2"/>
          <p:cNvSpPr>
            <a:spLocks noGrp="1"/>
          </p:cNvSpPr>
          <p:nvPr>
            <p:ph type="sldNum" sz="quarter" idx="12"/>
          </p:nvPr>
        </p:nvSpPr>
        <p:spPr/>
        <p:txBody>
          <a:bodyPr/>
          <a:lstStyle/>
          <a:p>
            <a:fld id="{1118FB7C-3051-423D-B140-B22D31D849CF}" type="slidenum">
              <a:rPr lang="zh-TW" altLang="en-US" smtClean="0"/>
              <a:pPr/>
              <a:t>279</a:t>
            </a:fld>
            <a:endParaRPr lang="zh-TW" altLang="en-US"/>
          </a:p>
        </p:txBody>
      </p:sp>
    </p:spTree>
    <p:extLst>
      <p:ext uri="{BB962C8B-B14F-4D97-AF65-F5344CB8AC3E}">
        <p14:creationId xmlns:p14="http://schemas.microsoft.com/office/powerpoint/2010/main" val="390987551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395536" y="44624"/>
            <a:ext cx="8229600" cy="1143000"/>
          </a:xfrm>
        </p:spPr>
        <p:txBody>
          <a:bodyPr>
            <a:normAutofit/>
          </a:bodyPr>
          <a:lstStyle/>
          <a:p>
            <a:r>
              <a:rPr lang="zh-TW" altLang="en-US" b="1" dirty="0" smtClean="0">
                <a:solidFill>
                  <a:srgbClr val="FF0000"/>
                </a:solidFill>
                <a:latin typeface="標楷體" pitchFamily="65" charset="-120"/>
              </a:rPr>
              <a:t>採購監辦暨輔助單位角色</a:t>
            </a:r>
            <a:r>
              <a:rPr lang="en-US" altLang="zh-TW" b="1" dirty="0" smtClean="0">
                <a:solidFill>
                  <a:srgbClr val="FF0000"/>
                </a:solidFill>
                <a:latin typeface="標楷體" pitchFamily="65" charset="-120"/>
              </a:rPr>
              <a:t>2-2</a:t>
            </a:r>
            <a:endParaRPr lang="zh-TW" altLang="en-US" sz="2800" b="1" dirty="0" smtClean="0">
              <a:solidFill>
                <a:srgbClr val="FF0000"/>
              </a:solidFill>
            </a:endParaRPr>
          </a:p>
        </p:txBody>
      </p:sp>
      <p:sp>
        <p:nvSpPr>
          <p:cNvPr id="15363" name="Rectangle 3"/>
          <p:cNvSpPr>
            <a:spLocks noGrp="1" noChangeArrowheads="1"/>
          </p:cNvSpPr>
          <p:nvPr>
            <p:ph type="body" idx="1"/>
          </p:nvPr>
        </p:nvSpPr>
        <p:spPr>
          <a:xfrm>
            <a:off x="323528" y="1340768"/>
            <a:ext cx="8424936" cy="4896569"/>
          </a:xfrm>
        </p:spPr>
        <p:txBody>
          <a:bodyPr>
            <a:normAutofit fontScale="92500"/>
          </a:bodyPr>
          <a:lstStyle/>
          <a:p>
            <a:r>
              <a:rPr lang="zh-TW" altLang="en-US" sz="2400" b="1" dirty="0">
                <a:latin typeface="+mj-ea"/>
                <a:ea typeface="+mj-ea"/>
              </a:rPr>
              <a:t>尚未發包或尚在履約中之案件，採取防弊措施，避免發生以仿冒材料履約之情形，發現後立即予以處罰。 </a:t>
            </a:r>
          </a:p>
          <a:p>
            <a:r>
              <a:rPr lang="zh-TW" altLang="en-US" sz="2400" b="1" dirty="0">
                <a:solidFill>
                  <a:srgbClr val="0000FF"/>
                </a:solidFill>
                <a:latin typeface="+mj-ea"/>
                <a:ea typeface="+mj-ea"/>
              </a:rPr>
              <a:t>負責監辦業務之主</a:t>
            </a:r>
            <a:r>
              <a:rPr lang="en-US" altLang="zh-TW" sz="2400" b="1" dirty="0">
                <a:solidFill>
                  <a:srgbClr val="0000FF"/>
                </a:solidFill>
                <a:latin typeface="+mj-ea"/>
                <a:ea typeface="+mj-ea"/>
              </a:rPr>
              <a:t>(</a:t>
            </a:r>
            <a:r>
              <a:rPr lang="zh-TW" altLang="en-US" sz="2400" b="1" dirty="0">
                <a:solidFill>
                  <a:srgbClr val="0000FF"/>
                </a:solidFill>
                <a:latin typeface="+mj-ea"/>
                <a:ea typeface="+mj-ea"/>
              </a:rPr>
              <a:t>會</a:t>
            </a:r>
            <a:r>
              <a:rPr lang="en-US" altLang="zh-TW" sz="2400" b="1" dirty="0">
                <a:solidFill>
                  <a:srgbClr val="0000FF"/>
                </a:solidFill>
                <a:latin typeface="+mj-ea"/>
                <a:ea typeface="+mj-ea"/>
              </a:rPr>
              <a:t>)</a:t>
            </a:r>
            <a:r>
              <a:rPr lang="zh-TW" altLang="en-US" sz="2400" b="1" dirty="0">
                <a:solidFill>
                  <a:srgbClr val="0000FF"/>
                </a:solidFill>
                <a:latin typeface="+mj-ea"/>
                <a:ea typeface="+mj-ea"/>
              </a:rPr>
              <a:t>計及政風人員，應協助防杜工程發生弊端。 </a:t>
            </a:r>
          </a:p>
          <a:p>
            <a:r>
              <a:rPr lang="zh-TW" altLang="en-US" sz="2400" b="1" dirty="0">
                <a:latin typeface="+mj-ea"/>
                <a:ea typeface="+mj-ea"/>
              </a:rPr>
              <a:t>知有犯罪</a:t>
            </a:r>
            <a:r>
              <a:rPr lang="zh-TW" altLang="en-US" sz="2400" b="1" dirty="0" smtClean="0">
                <a:latin typeface="+mj-ea"/>
                <a:ea typeface="+mj-ea"/>
              </a:rPr>
              <a:t>嫌疑者</a:t>
            </a:r>
            <a:r>
              <a:rPr lang="zh-TW" altLang="en-US" sz="2400" b="1" dirty="0">
                <a:latin typeface="+mj-ea"/>
                <a:ea typeface="+mj-ea"/>
              </a:rPr>
              <a:t>，應依刑事訴訟法第</a:t>
            </a:r>
            <a:r>
              <a:rPr lang="en-US" altLang="zh-TW" sz="2400" b="1" dirty="0">
                <a:latin typeface="+mj-ea"/>
                <a:ea typeface="+mj-ea"/>
              </a:rPr>
              <a:t>241</a:t>
            </a:r>
            <a:r>
              <a:rPr lang="zh-TW" altLang="en-US" sz="2400" b="1" dirty="0">
                <a:latin typeface="+mj-ea"/>
                <a:ea typeface="+mj-ea"/>
              </a:rPr>
              <a:t>條規定予以告發，例如機關人員或技術服務廠商圖私人不法利益為違反法令之審查、驗收</a:t>
            </a:r>
            <a:r>
              <a:rPr lang="zh-TW" altLang="en-US" sz="2400" b="1" dirty="0" smtClean="0">
                <a:latin typeface="+mj-ea"/>
                <a:ea typeface="+mj-ea"/>
              </a:rPr>
              <a:t>。工程會</a:t>
            </a:r>
            <a:r>
              <a:rPr lang="en-US" altLang="zh-TW" sz="2400" b="1" dirty="0" smtClean="0">
                <a:latin typeface="+mj-ea"/>
                <a:ea typeface="+mj-ea"/>
              </a:rPr>
              <a:t>100</a:t>
            </a:r>
            <a:r>
              <a:rPr lang="zh-TW" altLang="en-US" sz="2400" b="1" dirty="0">
                <a:latin typeface="+mj-ea"/>
                <a:ea typeface="+mj-ea"/>
              </a:rPr>
              <a:t>年</a:t>
            </a:r>
            <a:r>
              <a:rPr lang="en-US" altLang="zh-TW" sz="2400" b="1" dirty="0">
                <a:latin typeface="+mj-ea"/>
                <a:ea typeface="+mj-ea"/>
              </a:rPr>
              <a:t>10</a:t>
            </a:r>
            <a:r>
              <a:rPr lang="zh-TW" altLang="en-US" sz="2400" b="1" dirty="0">
                <a:latin typeface="+mj-ea"/>
                <a:ea typeface="+mj-ea"/>
              </a:rPr>
              <a:t>月</a:t>
            </a:r>
            <a:r>
              <a:rPr lang="en-US" altLang="zh-TW" sz="2400" b="1" dirty="0">
                <a:latin typeface="+mj-ea"/>
                <a:ea typeface="+mj-ea"/>
              </a:rPr>
              <a:t>18</a:t>
            </a:r>
            <a:r>
              <a:rPr lang="zh-TW" altLang="en-US" sz="2400" b="1" dirty="0" smtClean="0">
                <a:latin typeface="+mj-ea"/>
                <a:ea typeface="+mj-ea"/>
              </a:rPr>
              <a:t>日工程</a:t>
            </a:r>
            <a:r>
              <a:rPr lang="zh-TW" altLang="en-US" sz="2400" b="1" dirty="0">
                <a:latin typeface="+mj-ea"/>
                <a:ea typeface="+mj-ea"/>
              </a:rPr>
              <a:t>企字第</a:t>
            </a:r>
            <a:r>
              <a:rPr lang="en-US" altLang="zh-TW" sz="2400" b="1" dirty="0">
                <a:latin typeface="+mj-ea"/>
                <a:ea typeface="+mj-ea"/>
              </a:rPr>
              <a:t>10000393420</a:t>
            </a:r>
            <a:r>
              <a:rPr lang="zh-TW" altLang="en-US" sz="2400" b="1" dirty="0" smtClean="0">
                <a:latin typeface="+mj-ea"/>
                <a:ea typeface="+mj-ea"/>
              </a:rPr>
              <a:t>號函 </a:t>
            </a:r>
            <a:endParaRPr lang="en-US" altLang="zh-TW" sz="2400" b="1" dirty="0" smtClean="0">
              <a:latin typeface="+mj-ea"/>
              <a:ea typeface="+mj-ea"/>
            </a:endParaRPr>
          </a:p>
          <a:p>
            <a:pPr>
              <a:buFont typeface="Wingdings" panose="05000000000000000000" pitchFamily="2" charset="2"/>
              <a:buChar char="n"/>
            </a:pPr>
            <a:r>
              <a:rPr lang="zh-TW" altLang="en-US" sz="2400" b="1" dirty="0">
                <a:latin typeface="+mj-ea"/>
                <a:ea typeface="+mj-ea"/>
              </a:rPr>
              <a:t>依政府採購法第 </a:t>
            </a:r>
            <a:r>
              <a:rPr lang="en-US" altLang="zh-TW" sz="2400" b="1" dirty="0">
                <a:latin typeface="+mj-ea"/>
                <a:ea typeface="+mj-ea"/>
              </a:rPr>
              <a:t>13 </a:t>
            </a:r>
            <a:r>
              <a:rPr lang="zh-TW" altLang="en-US" sz="2400" b="1" dirty="0">
                <a:latin typeface="+mj-ea"/>
                <a:ea typeface="+mj-ea"/>
              </a:rPr>
              <a:t>條第 </a:t>
            </a:r>
            <a:r>
              <a:rPr lang="en-US" altLang="zh-TW" sz="2400" b="1" dirty="0">
                <a:latin typeface="+mj-ea"/>
                <a:ea typeface="+mj-ea"/>
              </a:rPr>
              <a:t>1 </a:t>
            </a:r>
            <a:r>
              <a:rPr lang="zh-TW" altLang="en-US" sz="2400" b="1" dirty="0">
                <a:latin typeface="+mj-ea"/>
                <a:ea typeface="+mj-ea"/>
              </a:rPr>
              <a:t>項規定，機關辦理公告金額以上採購，除特殊情形者外，應由主（會）計及有關單位會同監辦之意旨，</a:t>
            </a:r>
            <a:r>
              <a:rPr lang="zh-TW" altLang="en-US" sz="2400" b="1" dirty="0">
                <a:solidFill>
                  <a:srgbClr val="0000FF"/>
                </a:solidFill>
                <a:latin typeface="+mj-ea"/>
                <a:ea typeface="+mj-ea"/>
              </a:rPr>
              <a:t>即期藉由監督之機制，以確保各機關辦理採購時能依規定程序辦理，避免舞弊營私之情事發生。</a:t>
            </a:r>
            <a:r>
              <a:rPr lang="zh-TW" altLang="en-US" sz="2400" b="1" dirty="0">
                <a:latin typeface="+mj-ea"/>
                <a:ea typeface="+mj-ea"/>
              </a:rPr>
              <a:t>此外，並訂定「機關主會計及有關單位會同監辦採購辦法」（以下簡稱監辦辦法），俾利各機關執行</a:t>
            </a:r>
            <a:r>
              <a:rPr lang="zh-TW" altLang="en-US" sz="2400" b="1" dirty="0" smtClean="0">
                <a:latin typeface="+mj-ea"/>
                <a:ea typeface="+mj-ea"/>
              </a:rPr>
              <a:t>。</a:t>
            </a:r>
            <a:r>
              <a:rPr lang="en-US" altLang="zh-TW" sz="2400" b="1" dirty="0" smtClean="0">
                <a:latin typeface="+mj-ea"/>
                <a:ea typeface="+mj-ea"/>
              </a:rPr>
              <a:t/>
            </a:r>
            <a:br>
              <a:rPr lang="en-US" altLang="zh-TW" sz="2400" b="1" dirty="0" smtClean="0">
                <a:latin typeface="+mj-ea"/>
                <a:ea typeface="+mj-ea"/>
              </a:rPr>
            </a:br>
            <a:r>
              <a:rPr lang="zh-TW" altLang="en-US" sz="2400" b="1" dirty="0" smtClean="0">
                <a:latin typeface="+mj-ea"/>
                <a:ea typeface="+mj-ea"/>
              </a:rPr>
              <a:t>行政院</a:t>
            </a:r>
            <a:r>
              <a:rPr lang="zh-TW" altLang="en-US" sz="2400" b="1" dirty="0">
                <a:latin typeface="+mj-ea"/>
                <a:ea typeface="+mj-ea"/>
              </a:rPr>
              <a:t>主計總處</a:t>
            </a:r>
            <a:r>
              <a:rPr lang="en-US" altLang="zh-TW" sz="2400" b="1" dirty="0">
                <a:latin typeface="+mj-ea"/>
                <a:ea typeface="+mj-ea"/>
              </a:rPr>
              <a:t>101</a:t>
            </a:r>
            <a:r>
              <a:rPr lang="zh-TW" altLang="en-US" sz="2400" b="1" dirty="0">
                <a:latin typeface="+mj-ea"/>
                <a:ea typeface="+mj-ea"/>
              </a:rPr>
              <a:t>年</a:t>
            </a:r>
            <a:r>
              <a:rPr lang="en-US" altLang="zh-TW" sz="2400" b="1" dirty="0">
                <a:latin typeface="+mj-ea"/>
                <a:ea typeface="+mj-ea"/>
              </a:rPr>
              <a:t>02</a:t>
            </a:r>
            <a:r>
              <a:rPr lang="zh-TW" altLang="en-US" sz="2400" b="1" dirty="0">
                <a:latin typeface="+mj-ea"/>
                <a:ea typeface="+mj-ea"/>
              </a:rPr>
              <a:t>月</a:t>
            </a:r>
            <a:r>
              <a:rPr lang="en-US" altLang="zh-TW" sz="2400" b="1" dirty="0">
                <a:latin typeface="+mj-ea"/>
                <a:ea typeface="+mj-ea"/>
              </a:rPr>
              <a:t>07</a:t>
            </a:r>
            <a:r>
              <a:rPr lang="zh-TW" altLang="en-US" sz="2400" b="1" dirty="0">
                <a:latin typeface="+mj-ea"/>
                <a:ea typeface="+mj-ea"/>
              </a:rPr>
              <a:t>日主會字第</a:t>
            </a:r>
            <a:r>
              <a:rPr lang="en-US" altLang="zh-TW" sz="2400" b="1" dirty="0">
                <a:latin typeface="+mj-ea"/>
                <a:ea typeface="+mj-ea"/>
              </a:rPr>
              <a:t>1010500068</a:t>
            </a:r>
            <a:r>
              <a:rPr lang="zh-TW" altLang="en-US" sz="2400" b="1" dirty="0">
                <a:latin typeface="+mj-ea"/>
                <a:ea typeface="+mj-ea"/>
              </a:rPr>
              <a:t>號函</a:t>
            </a:r>
          </a:p>
        </p:txBody>
      </p:sp>
      <p:sp>
        <p:nvSpPr>
          <p:cNvPr id="3" name="投影片編號版面配置區 2"/>
          <p:cNvSpPr>
            <a:spLocks noGrp="1"/>
          </p:cNvSpPr>
          <p:nvPr>
            <p:ph type="sldNum" sz="quarter" idx="12"/>
          </p:nvPr>
        </p:nvSpPr>
        <p:spPr/>
        <p:txBody>
          <a:bodyPr/>
          <a:lstStyle/>
          <a:p>
            <a:fld id="{1118FB7C-3051-423D-B140-B22D31D849CF}" type="slidenum">
              <a:rPr lang="zh-TW" altLang="en-US" smtClean="0"/>
              <a:pPr/>
              <a:t>28</a:t>
            </a:fld>
            <a:endParaRPr lang="zh-TW" altLang="en-US"/>
          </a:p>
        </p:txBody>
      </p:sp>
    </p:spTree>
    <p:extLst>
      <p:ext uri="{BB962C8B-B14F-4D97-AF65-F5344CB8AC3E}">
        <p14:creationId xmlns:p14="http://schemas.microsoft.com/office/powerpoint/2010/main" val="2971064305"/>
      </p:ext>
    </p:extLst>
  </p:cSld>
  <p:clrMapOvr>
    <a:masterClrMapping/>
  </p:clrMapOvr>
  <p:transition/>
</p:sld>
</file>

<file path=ppt/slides/slide2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標題 1"/>
          <p:cNvSpPr>
            <a:spLocks noGrp="1"/>
          </p:cNvSpPr>
          <p:nvPr>
            <p:ph type="title"/>
          </p:nvPr>
        </p:nvSpPr>
        <p:spPr>
          <a:xfrm>
            <a:off x="341313" y="260350"/>
            <a:ext cx="8461375" cy="854075"/>
          </a:xfrm>
        </p:spPr>
        <p:txBody>
          <a:bodyPr/>
          <a:lstStyle/>
          <a:p>
            <a:r>
              <a:rPr lang="zh-TW" altLang="en-US" b="1" dirty="0" smtClean="0">
                <a:solidFill>
                  <a:srgbClr val="FF0000"/>
                </a:solidFill>
                <a:latin typeface="+mj-ea"/>
              </a:rPr>
              <a:t>「規格」規範函釋</a:t>
            </a:r>
            <a:r>
              <a:rPr lang="en-US" altLang="zh-TW" b="1" dirty="0" smtClean="0">
                <a:solidFill>
                  <a:srgbClr val="FF0000"/>
                </a:solidFill>
                <a:latin typeface="+mj-ea"/>
              </a:rPr>
              <a:t>3</a:t>
            </a:r>
            <a:endParaRPr lang="zh-TW" altLang="en-US" dirty="0" smtClean="0">
              <a:latin typeface="+mj-ea"/>
            </a:endParaRPr>
          </a:p>
        </p:txBody>
      </p:sp>
      <p:sp>
        <p:nvSpPr>
          <p:cNvPr id="66563" name="內容版面配置區 2"/>
          <p:cNvSpPr>
            <a:spLocks noGrp="1"/>
          </p:cNvSpPr>
          <p:nvPr>
            <p:ph idx="1"/>
          </p:nvPr>
        </p:nvSpPr>
        <p:spPr>
          <a:xfrm>
            <a:off x="467544" y="1114425"/>
            <a:ext cx="8208912" cy="5340350"/>
          </a:xfrm>
        </p:spPr>
        <p:txBody>
          <a:bodyPr>
            <a:normAutofit/>
          </a:bodyPr>
          <a:lstStyle/>
          <a:p>
            <a:pPr>
              <a:buFont typeface="Wingdings" panose="05000000000000000000" pitchFamily="2" charset="2"/>
              <a:buChar char="p"/>
            </a:pPr>
            <a:r>
              <a:rPr lang="en-US" altLang="zh-TW" sz="2400" b="1" dirty="0" smtClean="0">
                <a:latin typeface="+mj-ea"/>
                <a:ea typeface="+mj-ea"/>
              </a:rPr>
              <a:t>(</a:t>
            </a:r>
            <a:r>
              <a:rPr lang="zh-TW" altLang="zh-TW" sz="2400" b="1" dirty="0" smtClean="0">
                <a:latin typeface="+mj-ea"/>
                <a:ea typeface="+mj-ea"/>
              </a:rPr>
              <a:t>五</a:t>
            </a:r>
            <a:r>
              <a:rPr lang="en-US" altLang="zh-TW" sz="2400" b="1" dirty="0" smtClean="0">
                <a:latin typeface="+mj-ea"/>
                <a:ea typeface="+mj-ea"/>
              </a:rPr>
              <a:t>)</a:t>
            </a:r>
            <a:r>
              <a:rPr lang="zh-TW" altLang="zh-TW" sz="2400" b="1" dirty="0" smtClean="0">
                <a:latin typeface="+mj-ea"/>
                <a:ea typeface="+mj-ea"/>
              </a:rPr>
              <a:t>注意事項第</a:t>
            </a:r>
            <a:r>
              <a:rPr lang="en-US" altLang="zh-TW" sz="2400" b="1" dirty="0" smtClean="0">
                <a:latin typeface="+mj-ea"/>
                <a:ea typeface="+mj-ea"/>
              </a:rPr>
              <a:t>7</a:t>
            </a:r>
            <a:r>
              <a:rPr lang="zh-TW" altLang="zh-TW" sz="2400" b="1" dirty="0" smtClean="0">
                <a:latin typeface="+mj-ea"/>
                <a:ea typeface="+mj-ea"/>
              </a:rPr>
              <a:t>點規定列舉廠牌之審查與第</a:t>
            </a:r>
            <a:r>
              <a:rPr lang="en-US" altLang="zh-TW" sz="2400" b="1" dirty="0" smtClean="0">
                <a:latin typeface="+mj-ea"/>
                <a:ea typeface="+mj-ea"/>
              </a:rPr>
              <a:t>8</a:t>
            </a:r>
            <a:r>
              <a:rPr lang="zh-TW" altLang="zh-TW" sz="2400" b="1" dirty="0" smtClean="0">
                <a:latin typeface="+mj-ea"/>
                <a:ea typeface="+mj-ea"/>
              </a:rPr>
              <a:t>點並無競合：</a:t>
            </a:r>
            <a:r>
              <a:rPr lang="en-US" altLang="zh-TW" sz="2400" b="1" dirty="0" smtClean="0">
                <a:latin typeface="+mj-ea"/>
                <a:ea typeface="+mj-ea"/>
              </a:rPr>
              <a:t/>
            </a:r>
            <a:br>
              <a:rPr lang="en-US" altLang="zh-TW" sz="2400" b="1" dirty="0" smtClean="0">
                <a:latin typeface="+mj-ea"/>
                <a:ea typeface="+mj-ea"/>
              </a:rPr>
            </a:br>
            <a:r>
              <a:rPr lang="zh-TW" altLang="zh-TW" sz="2400" b="1" dirty="0" smtClean="0">
                <a:latin typeface="+mj-ea"/>
                <a:ea typeface="+mj-ea"/>
              </a:rPr>
              <a:t>機關依採購法第</a:t>
            </a:r>
            <a:r>
              <a:rPr lang="en-US" altLang="zh-TW" sz="2400" b="1" dirty="0" smtClean="0">
                <a:latin typeface="+mj-ea"/>
                <a:ea typeface="+mj-ea"/>
              </a:rPr>
              <a:t>26</a:t>
            </a:r>
            <a:r>
              <a:rPr lang="zh-TW" altLang="zh-TW" sz="2400" b="1" dirty="0" smtClean="0">
                <a:latin typeface="+mj-ea"/>
                <a:ea typeface="+mj-ea"/>
              </a:rPr>
              <a:t>條第</a:t>
            </a:r>
            <a:r>
              <a:rPr lang="en-US" altLang="zh-TW" sz="2400" b="1" dirty="0" smtClean="0">
                <a:latin typeface="+mj-ea"/>
                <a:ea typeface="+mj-ea"/>
              </a:rPr>
              <a:t>3</a:t>
            </a:r>
            <a:r>
              <a:rPr lang="zh-TW" altLang="zh-TW" sz="2400" b="1" dirty="0" smtClean="0">
                <a:latin typeface="+mj-ea"/>
                <a:ea typeface="+mj-ea"/>
              </a:rPr>
              <a:t>項規定，於招標文件列舉廠牌並加註「或同等品」字樣者，另應依注意事項第</a:t>
            </a:r>
            <a:r>
              <a:rPr lang="en-US" altLang="zh-TW" sz="2400" b="1" dirty="0" smtClean="0">
                <a:latin typeface="+mj-ea"/>
                <a:ea typeface="+mj-ea"/>
              </a:rPr>
              <a:t>7</a:t>
            </a:r>
            <a:r>
              <a:rPr lang="zh-TW" altLang="zh-TW" sz="2400" b="1" dirty="0" smtClean="0">
                <a:latin typeface="+mj-ea"/>
                <a:ea typeface="+mj-ea"/>
              </a:rPr>
              <a:t>點規定之審查程序辦理，與注意事項第</a:t>
            </a:r>
            <a:r>
              <a:rPr lang="en-US" altLang="zh-TW" sz="2400" b="1" dirty="0" smtClean="0">
                <a:latin typeface="+mj-ea"/>
                <a:ea typeface="+mj-ea"/>
              </a:rPr>
              <a:t>8</a:t>
            </a:r>
            <a:r>
              <a:rPr lang="zh-TW" altLang="zh-TW" sz="2400" b="1" dirty="0" smtClean="0">
                <a:latin typeface="+mj-ea"/>
                <a:ea typeface="+mj-ea"/>
              </a:rPr>
              <a:t>點於是否註明「或同等品」上，</a:t>
            </a:r>
            <a:r>
              <a:rPr lang="zh-TW" altLang="zh-TW" sz="2400" b="1" dirty="0" smtClean="0">
                <a:solidFill>
                  <a:srgbClr val="0000FF"/>
                </a:solidFill>
                <a:latin typeface="+mj-ea"/>
                <a:ea typeface="+mj-ea"/>
              </a:rPr>
              <a:t>並無競合之處，均應加註諸如「或同等品」字樣。</a:t>
            </a:r>
            <a:endParaRPr lang="en-US" altLang="zh-TW" sz="2400" b="1" dirty="0" smtClean="0">
              <a:solidFill>
                <a:srgbClr val="0000FF"/>
              </a:solidFill>
              <a:latin typeface="+mj-ea"/>
              <a:ea typeface="+mj-ea"/>
            </a:endParaRPr>
          </a:p>
          <a:p>
            <a:pPr>
              <a:buFont typeface="Wingdings" panose="05000000000000000000" pitchFamily="2" charset="2"/>
              <a:buChar char="p"/>
            </a:pPr>
            <a:r>
              <a:rPr lang="en-US" altLang="zh-TW" sz="2400" b="1" dirty="0" smtClean="0">
                <a:latin typeface="+mj-ea"/>
                <a:ea typeface="+mj-ea"/>
              </a:rPr>
              <a:t>(</a:t>
            </a:r>
            <a:r>
              <a:rPr lang="zh-TW" altLang="en-US" sz="2400" b="1" dirty="0" smtClean="0">
                <a:latin typeface="+mj-ea"/>
                <a:ea typeface="+mj-ea"/>
              </a:rPr>
              <a:t>六</a:t>
            </a:r>
            <a:r>
              <a:rPr lang="en-US" altLang="zh-TW" sz="2400" b="1" dirty="0" smtClean="0">
                <a:latin typeface="+mj-ea"/>
                <a:ea typeface="+mj-ea"/>
              </a:rPr>
              <a:t>)</a:t>
            </a:r>
            <a:r>
              <a:rPr lang="zh-TW" altLang="zh-TW" sz="2400" b="1" dirty="0" smtClean="0">
                <a:solidFill>
                  <a:srgbClr val="0000FF"/>
                </a:solidFill>
                <a:latin typeface="+mj-ea"/>
                <a:ea typeface="+mj-ea"/>
              </a:rPr>
              <a:t>廠牌與功能及效益仍有落差</a:t>
            </a:r>
            <a:r>
              <a:rPr lang="zh-TW" altLang="zh-TW" sz="2400" b="1" dirty="0" smtClean="0">
                <a:latin typeface="+mj-ea"/>
                <a:ea typeface="+mj-ea"/>
              </a:rPr>
              <a:t>：</a:t>
            </a:r>
            <a:r>
              <a:rPr lang="en-US" altLang="zh-TW" sz="2400" b="1" dirty="0" smtClean="0">
                <a:latin typeface="+mj-ea"/>
                <a:ea typeface="+mj-ea"/>
              </a:rPr>
              <a:t/>
            </a:r>
            <a:br>
              <a:rPr lang="en-US" altLang="zh-TW" sz="2400" b="1" dirty="0" smtClean="0">
                <a:latin typeface="+mj-ea"/>
                <a:ea typeface="+mj-ea"/>
              </a:rPr>
            </a:br>
            <a:r>
              <a:rPr lang="zh-TW" altLang="zh-TW" sz="2400" b="1" dirty="0" smtClean="0">
                <a:latin typeface="+mj-ea"/>
                <a:ea typeface="+mj-ea"/>
              </a:rPr>
              <a:t>特定廠牌之不同型號之產品既存有差異，機關</a:t>
            </a:r>
            <a:r>
              <a:rPr lang="zh-TW" altLang="zh-TW" sz="2400" b="1" dirty="0" smtClean="0">
                <a:solidFill>
                  <a:srgbClr val="0000FF"/>
                </a:solidFill>
                <a:latin typeface="+mj-ea"/>
                <a:ea typeface="+mj-ea"/>
              </a:rPr>
              <a:t>如僅以廠牌訂定技術規格，客觀上是否符合機關於功能及效益上之需求，不無疑義</a:t>
            </a:r>
            <a:r>
              <a:rPr lang="zh-TW" altLang="zh-TW" sz="2400" b="1" dirty="0" smtClean="0">
                <a:latin typeface="+mj-ea"/>
                <a:ea typeface="+mj-ea"/>
              </a:rPr>
              <a:t>。工程會</a:t>
            </a:r>
            <a:r>
              <a:rPr lang="en-US" altLang="zh-TW" sz="2400" b="1" dirty="0" smtClean="0">
                <a:latin typeface="+mj-ea"/>
                <a:ea typeface="+mj-ea"/>
              </a:rPr>
              <a:t>111</a:t>
            </a:r>
            <a:r>
              <a:rPr lang="zh-TW" altLang="zh-TW" sz="2400" b="1" dirty="0" smtClean="0">
                <a:latin typeface="+mj-ea"/>
                <a:ea typeface="+mj-ea"/>
              </a:rPr>
              <a:t>年</a:t>
            </a:r>
            <a:r>
              <a:rPr lang="en-US" altLang="zh-TW" sz="2400" b="1" dirty="0" smtClean="0">
                <a:latin typeface="+mj-ea"/>
                <a:ea typeface="+mj-ea"/>
              </a:rPr>
              <a:t>02</a:t>
            </a:r>
            <a:r>
              <a:rPr lang="zh-TW" altLang="zh-TW" sz="2400" b="1" dirty="0" smtClean="0">
                <a:latin typeface="+mj-ea"/>
                <a:ea typeface="+mj-ea"/>
              </a:rPr>
              <a:t>月</a:t>
            </a:r>
            <a:r>
              <a:rPr lang="en-US" altLang="zh-TW" sz="2400" b="1" dirty="0" smtClean="0">
                <a:latin typeface="+mj-ea"/>
                <a:ea typeface="+mj-ea"/>
              </a:rPr>
              <a:t>08</a:t>
            </a:r>
            <a:r>
              <a:rPr lang="zh-TW" altLang="zh-TW" sz="2400" b="1" dirty="0" smtClean="0">
                <a:latin typeface="+mj-ea"/>
                <a:ea typeface="+mj-ea"/>
              </a:rPr>
              <a:t>日工程企字第</a:t>
            </a:r>
            <a:r>
              <a:rPr lang="en-US" altLang="zh-TW" sz="2400" b="1" dirty="0" smtClean="0">
                <a:latin typeface="+mj-ea"/>
                <a:ea typeface="+mj-ea"/>
              </a:rPr>
              <a:t>1100102141</a:t>
            </a:r>
            <a:r>
              <a:rPr lang="zh-TW" altLang="zh-TW" sz="2400" b="1" dirty="0" smtClean="0">
                <a:latin typeface="+mj-ea"/>
                <a:ea typeface="+mj-ea"/>
              </a:rPr>
              <a:t>號函</a:t>
            </a:r>
            <a:endParaRPr lang="en-US" altLang="zh-TW" sz="2400" b="1" dirty="0" smtClean="0">
              <a:latin typeface="+mj-ea"/>
              <a:ea typeface="+mj-ea"/>
            </a:endParaRPr>
          </a:p>
        </p:txBody>
      </p:sp>
      <p:sp>
        <p:nvSpPr>
          <p:cNvPr id="3" name="投影片編號版面配置區 2"/>
          <p:cNvSpPr>
            <a:spLocks noGrp="1"/>
          </p:cNvSpPr>
          <p:nvPr>
            <p:ph type="sldNum" sz="quarter" idx="12"/>
          </p:nvPr>
        </p:nvSpPr>
        <p:spPr/>
        <p:txBody>
          <a:bodyPr/>
          <a:lstStyle/>
          <a:p>
            <a:fld id="{1118FB7C-3051-423D-B140-B22D31D849CF}" type="slidenum">
              <a:rPr lang="zh-TW" altLang="en-US" smtClean="0"/>
              <a:pPr/>
              <a:t>280</a:t>
            </a:fld>
            <a:endParaRPr lang="zh-TW" altLang="en-US"/>
          </a:p>
        </p:txBody>
      </p:sp>
    </p:spTree>
    <p:extLst>
      <p:ext uri="{BB962C8B-B14F-4D97-AF65-F5344CB8AC3E}">
        <p14:creationId xmlns:p14="http://schemas.microsoft.com/office/powerpoint/2010/main" val="4012053240"/>
      </p:ext>
    </p:extLst>
  </p:cSld>
  <p:clrMapOvr>
    <a:masterClrMapping/>
  </p:clrMapOvr>
</p:sld>
</file>

<file path=ppt/slides/slide2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標題 1"/>
          <p:cNvSpPr>
            <a:spLocks noGrp="1"/>
          </p:cNvSpPr>
          <p:nvPr>
            <p:ph type="title"/>
          </p:nvPr>
        </p:nvSpPr>
        <p:spPr>
          <a:xfrm>
            <a:off x="323850" y="188641"/>
            <a:ext cx="8569325" cy="1008334"/>
          </a:xfrm>
        </p:spPr>
        <p:txBody>
          <a:bodyPr>
            <a:normAutofit/>
          </a:bodyPr>
          <a:lstStyle/>
          <a:p>
            <a:r>
              <a:rPr lang="zh-TW" altLang="en-US" sz="4000" b="1" dirty="0" smtClean="0">
                <a:solidFill>
                  <a:srgbClr val="FF0000"/>
                </a:solidFill>
                <a:latin typeface="+mj-ea"/>
              </a:rPr>
              <a:t>依政府採購法第</a:t>
            </a:r>
            <a:r>
              <a:rPr lang="en-US" altLang="zh-TW" sz="4000" b="1" dirty="0" smtClean="0">
                <a:solidFill>
                  <a:srgbClr val="FF0000"/>
                </a:solidFill>
                <a:latin typeface="+mj-ea"/>
              </a:rPr>
              <a:t>26</a:t>
            </a:r>
            <a:r>
              <a:rPr lang="zh-TW" altLang="en-US" sz="4000" b="1" dirty="0" smtClean="0">
                <a:solidFill>
                  <a:srgbClr val="FF0000"/>
                </a:solidFill>
                <a:latin typeface="+mj-ea"/>
              </a:rPr>
              <a:t>條訂定技術規格</a:t>
            </a:r>
            <a:r>
              <a:rPr lang="en-US" altLang="zh-TW" sz="4000" b="1" dirty="0" smtClean="0">
                <a:solidFill>
                  <a:srgbClr val="FF0000"/>
                </a:solidFill>
                <a:latin typeface="+mj-ea"/>
              </a:rPr>
              <a:t>1</a:t>
            </a:r>
            <a:endParaRPr lang="zh-TW" altLang="en-US" sz="4000" dirty="0" smtClean="0">
              <a:solidFill>
                <a:srgbClr val="FF0000"/>
              </a:solidFill>
              <a:latin typeface="+mj-ea"/>
            </a:endParaRPr>
          </a:p>
        </p:txBody>
      </p:sp>
      <p:sp>
        <p:nvSpPr>
          <p:cNvPr id="202755" name="內容版面配置區 2"/>
          <p:cNvSpPr>
            <a:spLocks noGrp="1"/>
          </p:cNvSpPr>
          <p:nvPr>
            <p:ph sz="quarter" idx="1"/>
          </p:nvPr>
        </p:nvSpPr>
        <p:spPr>
          <a:xfrm>
            <a:off x="323850" y="1196975"/>
            <a:ext cx="8424863" cy="5005388"/>
          </a:xfrm>
        </p:spPr>
        <p:txBody>
          <a:bodyPr>
            <a:normAutofit fontScale="92500"/>
          </a:bodyPr>
          <a:lstStyle/>
          <a:p>
            <a:pPr>
              <a:buFont typeface="Wingdings" panose="05000000000000000000" pitchFamily="2" charset="2"/>
              <a:buChar char="n"/>
            </a:pPr>
            <a:r>
              <a:rPr lang="zh-TW" altLang="en-US" sz="2400" b="1" dirty="0">
                <a:latin typeface="+mj-ea"/>
                <a:ea typeface="+mj-ea"/>
              </a:rPr>
              <a:t>技術規格為邀標標的之招標，依政府採購法第二十六條訂定技術規格，應確實依本會</a:t>
            </a:r>
            <a:r>
              <a:rPr lang="en-US" altLang="zh-TW" sz="2400" b="1" dirty="0">
                <a:latin typeface="+mj-ea"/>
                <a:ea typeface="+mj-ea"/>
              </a:rPr>
              <a:t>90</a:t>
            </a:r>
            <a:r>
              <a:rPr lang="zh-TW" altLang="en-US" sz="2400" b="1" dirty="0">
                <a:latin typeface="+mj-ea"/>
                <a:ea typeface="+mj-ea"/>
              </a:rPr>
              <a:t>年</a:t>
            </a:r>
            <a:r>
              <a:rPr lang="en-US" altLang="zh-TW" sz="2400" b="1" dirty="0">
                <a:latin typeface="+mj-ea"/>
                <a:ea typeface="+mj-ea"/>
              </a:rPr>
              <a:t>11</a:t>
            </a:r>
            <a:r>
              <a:rPr lang="zh-TW" altLang="en-US" sz="2400" b="1" dirty="0">
                <a:latin typeface="+mj-ea"/>
                <a:ea typeface="+mj-ea"/>
              </a:rPr>
              <a:t>月</a:t>
            </a:r>
            <a:r>
              <a:rPr lang="en-US" altLang="zh-TW" sz="2400" b="1" dirty="0">
                <a:latin typeface="+mj-ea"/>
                <a:ea typeface="+mj-ea"/>
              </a:rPr>
              <a:t>09</a:t>
            </a:r>
            <a:r>
              <a:rPr lang="zh-TW" altLang="en-US" sz="2400" b="1" dirty="0">
                <a:latin typeface="+mj-ea"/>
                <a:ea typeface="+mj-ea"/>
              </a:rPr>
              <a:t>日工程企字第</a:t>
            </a:r>
            <a:r>
              <a:rPr lang="en-US" altLang="zh-TW" sz="2400" b="1" dirty="0">
                <a:latin typeface="+mj-ea"/>
                <a:ea typeface="+mj-ea"/>
              </a:rPr>
              <a:t>90043793</a:t>
            </a:r>
            <a:r>
              <a:rPr lang="zh-TW" altLang="en-US" sz="2400" b="1" dirty="0">
                <a:latin typeface="+mj-ea"/>
                <a:ea typeface="+mj-ea"/>
              </a:rPr>
              <a:t>號函訂頒「政府採購法第二十六條執行注意事項」辦理</a:t>
            </a:r>
            <a:r>
              <a:rPr lang="zh-TW" altLang="en-US" sz="2400" b="1" dirty="0" smtClean="0">
                <a:latin typeface="+mj-ea"/>
                <a:ea typeface="+mj-ea"/>
              </a:rPr>
              <a:t>。</a:t>
            </a:r>
            <a:endParaRPr lang="en-US" altLang="zh-TW" sz="2400" b="1" dirty="0" smtClean="0">
              <a:latin typeface="+mj-ea"/>
              <a:ea typeface="+mj-ea"/>
            </a:endParaRPr>
          </a:p>
          <a:p>
            <a:r>
              <a:rPr lang="zh-TW" altLang="en-US" sz="2400" b="1" dirty="0" smtClean="0">
                <a:latin typeface="+mj-ea"/>
                <a:ea typeface="+mj-ea"/>
              </a:rPr>
              <a:t>一、本注意事項適用於</a:t>
            </a:r>
            <a:r>
              <a:rPr lang="zh-TW" altLang="en-US" sz="2400" b="1" dirty="0" smtClean="0">
                <a:solidFill>
                  <a:srgbClr val="FF0000"/>
                </a:solidFill>
                <a:latin typeface="+mj-ea"/>
                <a:ea typeface="+mj-ea"/>
              </a:rPr>
              <a:t>公開招標</a:t>
            </a:r>
            <a:r>
              <a:rPr lang="zh-TW" altLang="en-US" sz="2400" b="1" dirty="0" smtClean="0">
                <a:latin typeface="+mj-ea"/>
                <a:ea typeface="+mj-ea"/>
              </a:rPr>
              <a:t>、選擇性招標及其他不以特定廠商之技術規格為邀標標的之</a:t>
            </a:r>
            <a:r>
              <a:rPr lang="zh-TW" altLang="en-US" sz="2400" b="1" dirty="0" smtClean="0">
                <a:solidFill>
                  <a:srgbClr val="FF0000"/>
                </a:solidFill>
                <a:latin typeface="+mj-ea"/>
                <a:ea typeface="+mj-ea"/>
              </a:rPr>
              <a:t>限制性招標</a:t>
            </a:r>
            <a:r>
              <a:rPr lang="zh-TW" altLang="en-US" sz="2400" b="1" dirty="0" smtClean="0">
                <a:latin typeface="+mj-ea"/>
                <a:ea typeface="+mj-ea"/>
              </a:rPr>
              <a:t>。</a:t>
            </a:r>
          </a:p>
          <a:p>
            <a:r>
              <a:rPr lang="zh-TW" altLang="en-US" sz="2400" b="1" dirty="0" smtClean="0">
                <a:latin typeface="+mj-ea"/>
                <a:ea typeface="+mj-ea"/>
              </a:rPr>
              <a:t>二、招標文件所定供不特定廠商競標之技術規格，</a:t>
            </a:r>
            <a:r>
              <a:rPr lang="zh-TW" altLang="en-US" sz="2400" b="1" dirty="0" smtClean="0">
                <a:solidFill>
                  <a:srgbClr val="FF0000"/>
                </a:solidFill>
                <a:latin typeface="+mj-ea"/>
                <a:ea typeface="+mj-ea"/>
              </a:rPr>
              <a:t>應以達成機關於功能、效益或特性等需求所必須者為限</a:t>
            </a:r>
            <a:r>
              <a:rPr lang="zh-TW" altLang="en-US" sz="2400" b="1" dirty="0" smtClean="0">
                <a:latin typeface="+mj-ea"/>
                <a:ea typeface="+mj-ea"/>
              </a:rPr>
              <a:t>。</a:t>
            </a:r>
            <a:r>
              <a:rPr lang="zh-TW" altLang="en-US" sz="2400" b="1" dirty="0" smtClean="0">
                <a:solidFill>
                  <a:srgbClr val="FF0000"/>
                </a:solidFill>
                <a:latin typeface="+mj-ea"/>
                <a:ea typeface="+mj-ea"/>
              </a:rPr>
              <a:t>如有採購較佳之功能</a:t>
            </a:r>
            <a:r>
              <a:rPr lang="zh-TW" altLang="en-US" sz="2400" b="1" dirty="0" smtClean="0">
                <a:latin typeface="+mj-ea"/>
                <a:ea typeface="+mj-ea"/>
              </a:rPr>
              <a:t>、效益或特性等之標的之必要，</a:t>
            </a:r>
            <a:r>
              <a:rPr lang="zh-TW" altLang="en-US" sz="2400" b="1" dirty="0" smtClean="0">
                <a:solidFill>
                  <a:srgbClr val="FF0000"/>
                </a:solidFill>
                <a:latin typeface="+mj-ea"/>
                <a:ea typeface="+mj-ea"/>
              </a:rPr>
              <a:t>宜採最有利標決標</a:t>
            </a:r>
            <a:r>
              <a:rPr lang="zh-TW" altLang="en-US" sz="2400" b="1" dirty="0" smtClean="0">
                <a:latin typeface="+mj-ea"/>
                <a:ea typeface="+mj-ea"/>
              </a:rPr>
              <a:t>或依政府採購法施行細則第六十三條規定辦理。</a:t>
            </a:r>
            <a:endParaRPr lang="en-US" altLang="zh-TW" sz="2400" b="1" dirty="0" smtClean="0">
              <a:latin typeface="+mj-ea"/>
              <a:ea typeface="+mj-ea"/>
            </a:endParaRPr>
          </a:p>
          <a:p>
            <a:r>
              <a:rPr lang="zh-TW" altLang="en-US" sz="2400" b="1" dirty="0" smtClean="0">
                <a:latin typeface="+mj-ea"/>
                <a:ea typeface="+mj-ea"/>
              </a:rPr>
              <a:t>三、機關所擬定、採用或適用之技術規格，其在目的或效果上有無限制競爭，應以有無逾機關所必須者認定之，而</a:t>
            </a:r>
            <a:r>
              <a:rPr lang="zh-TW" altLang="en-US" sz="2400" b="1" dirty="0" smtClean="0">
                <a:solidFill>
                  <a:srgbClr val="FF0000"/>
                </a:solidFill>
                <a:latin typeface="+mj-ea"/>
                <a:ea typeface="+mj-ea"/>
              </a:rPr>
              <a:t>不以符合該規格之廠商家數多寡作為判斷依據</a:t>
            </a:r>
            <a:r>
              <a:rPr lang="zh-TW" altLang="en-US" sz="2400" b="1" dirty="0" smtClean="0">
                <a:latin typeface="+mj-ea"/>
                <a:ea typeface="+mj-ea"/>
              </a:rPr>
              <a:t>。</a:t>
            </a:r>
            <a:r>
              <a:rPr lang="zh-TW" altLang="en-US" sz="2400" b="1" dirty="0" smtClean="0">
                <a:solidFill>
                  <a:srgbClr val="FF0000"/>
                </a:solidFill>
                <a:latin typeface="+mj-ea"/>
                <a:ea typeface="+mj-ea"/>
              </a:rPr>
              <a:t>其屬專屬權利、獨家製造或供應，無其他合適之替代標的者</a:t>
            </a:r>
            <a:r>
              <a:rPr lang="zh-TW" altLang="en-US" sz="2400" b="1" dirty="0" smtClean="0">
                <a:latin typeface="+mj-ea"/>
                <a:ea typeface="+mj-ea"/>
              </a:rPr>
              <a:t>，可依政府採購法第二十二條第一項第二款規定辦理。</a:t>
            </a:r>
          </a:p>
          <a:p>
            <a:endParaRPr lang="zh-TW" altLang="en-US" sz="2400" b="1" dirty="0" smtClean="0">
              <a:latin typeface="+mj-ea"/>
              <a:ea typeface="+mj-ea"/>
            </a:endParaRPr>
          </a:p>
        </p:txBody>
      </p:sp>
      <p:sp>
        <p:nvSpPr>
          <p:cNvPr id="3" name="投影片編號版面配置區 2"/>
          <p:cNvSpPr>
            <a:spLocks noGrp="1"/>
          </p:cNvSpPr>
          <p:nvPr>
            <p:ph type="sldNum" sz="quarter" idx="12"/>
          </p:nvPr>
        </p:nvSpPr>
        <p:spPr/>
        <p:txBody>
          <a:bodyPr/>
          <a:lstStyle/>
          <a:p>
            <a:fld id="{1118FB7C-3051-423D-B140-B22D31D849CF}" type="slidenum">
              <a:rPr lang="zh-TW" altLang="en-US" smtClean="0"/>
              <a:pPr/>
              <a:t>281</a:t>
            </a:fld>
            <a:endParaRPr lang="zh-TW" altLang="en-US"/>
          </a:p>
        </p:txBody>
      </p:sp>
    </p:spTree>
    <p:extLst>
      <p:ext uri="{BB962C8B-B14F-4D97-AF65-F5344CB8AC3E}">
        <p14:creationId xmlns:p14="http://schemas.microsoft.com/office/powerpoint/2010/main" val="490679259"/>
      </p:ext>
    </p:extLst>
  </p:cSld>
  <p:clrMapOvr>
    <a:masterClrMapping/>
  </p:clrMapOvr>
</p:sld>
</file>

<file path=ppt/slides/slide2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標題 1"/>
          <p:cNvSpPr>
            <a:spLocks noGrp="1"/>
          </p:cNvSpPr>
          <p:nvPr>
            <p:ph type="title"/>
          </p:nvPr>
        </p:nvSpPr>
        <p:spPr>
          <a:xfrm>
            <a:off x="323850" y="116632"/>
            <a:ext cx="8569325" cy="1008111"/>
          </a:xfrm>
        </p:spPr>
        <p:txBody>
          <a:bodyPr>
            <a:normAutofit/>
          </a:bodyPr>
          <a:lstStyle/>
          <a:p>
            <a:pPr>
              <a:defRPr/>
            </a:pPr>
            <a:r>
              <a:rPr lang="zh-TW" altLang="en-US" sz="4000" b="1" dirty="0" smtClean="0">
                <a:solidFill>
                  <a:srgbClr val="FF0000"/>
                </a:solidFill>
                <a:latin typeface="+mj-ea"/>
              </a:rPr>
              <a:t>依政府採購法第</a:t>
            </a:r>
            <a:r>
              <a:rPr lang="en-US" altLang="zh-TW" sz="4000" b="1" dirty="0" smtClean="0">
                <a:solidFill>
                  <a:srgbClr val="FF0000"/>
                </a:solidFill>
                <a:latin typeface="+mj-ea"/>
              </a:rPr>
              <a:t>26</a:t>
            </a:r>
            <a:r>
              <a:rPr lang="zh-TW" altLang="en-US" sz="4000" b="1" dirty="0" smtClean="0">
                <a:solidFill>
                  <a:srgbClr val="FF0000"/>
                </a:solidFill>
                <a:latin typeface="+mj-ea"/>
              </a:rPr>
              <a:t>條訂定技術規格</a:t>
            </a:r>
            <a:r>
              <a:rPr lang="en-US" altLang="zh-TW" sz="4000" b="1" dirty="0" smtClean="0">
                <a:solidFill>
                  <a:srgbClr val="FF0000"/>
                </a:solidFill>
                <a:latin typeface="+mj-ea"/>
              </a:rPr>
              <a:t>2</a:t>
            </a:r>
            <a:endParaRPr lang="zh-TW" altLang="en-US" sz="4000" dirty="0" smtClean="0">
              <a:solidFill>
                <a:srgbClr val="FF0000"/>
              </a:solidFill>
              <a:latin typeface="+mj-ea"/>
            </a:endParaRPr>
          </a:p>
        </p:txBody>
      </p:sp>
      <p:sp>
        <p:nvSpPr>
          <p:cNvPr id="71683" name="內容版面配置區 2"/>
          <p:cNvSpPr>
            <a:spLocks noGrp="1"/>
          </p:cNvSpPr>
          <p:nvPr>
            <p:ph sz="quarter" idx="1"/>
          </p:nvPr>
        </p:nvSpPr>
        <p:spPr>
          <a:xfrm>
            <a:off x="323850" y="1196974"/>
            <a:ext cx="8424863" cy="5328369"/>
          </a:xfrm>
        </p:spPr>
        <p:txBody>
          <a:bodyPr>
            <a:normAutofit/>
          </a:bodyPr>
          <a:lstStyle/>
          <a:p>
            <a:pPr>
              <a:buFont typeface="Wingdings" panose="05000000000000000000" pitchFamily="2" charset="2"/>
              <a:buChar char="p"/>
            </a:pPr>
            <a:r>
              <a:rPr lang="zh-TW" altLang="en-US" sz="2400" b="1" dirty="0" smtClean="0"/>
              <a:t> 四、機關將不同性質之數項財物併案招標，其各項財物係可分別使用且屬不同行業廠商供應者，應依政府採購法施行細則第六十五條</a:t>
            </a:r>
            <a:r>
              <a:rPr lang="zh-TW" altLang="en-US" sz="2400" b="1" dirty="0" smtClean="0">
                <a:solidFill>
                  <a:srgbClr val="FF0000"/>
                </a:solidFill>
              </a:rPr>
              <a:t>允許分項報價及分項複數決標</a:t>
            </a:r>
            <a:r>
              <a:rPr lang="zh-TW" altLang="en-US" sz="2400" b="1" dirty="0" smtClean="0"/>
              <a:t>。</a:t>
            </a:r>
          </a:p>
          <a:p>
            <a:pPr>
              <a:buFont typeface="Wingdings" panose="05000000000000000000" pitchFamily="2" charset="2"/>
              <a:buChar char="p"/>
            </a:pPr>
            <a:r>
              <a:rPr lang="zh-TW" altLang="en-US" sz="2400" b="1" dirty="0" smtClean="0"/>
              <a:t>五、</a:t>
            </a:r>
            <a:r>
              <a:rPr lang="zh-TW" altLang="en-US" sz="2400" b="1" dirty="0" smtClean="0">
                <a:solidFill>
                  <a:srgbClr val="0000FF"/>
                </a:solidFill>
              </a:rPr>
              <a:t>機關訂定招標文件之技術規格，除依「公共工程招標文件公開閱覽制度實施要點」辦理者外，得依政府採購法第三十四條第一項規定</a:t>
            </a:r>
            <a:r>
              <a:rPr lang="zh-TW" altLang="en-US" sz="2400" b="1" dirty="0" smtClean="0">
                <a:solidFill>
                  <a:srgbClr val="FF0000"/>
                </a:solidFill>
              </a:rPr>
              <a:t>公開徵求廠商提供參考資料</a:t>
            </a:r>
            <a:r>
              <a:rPr lang="zh-TW" altLang="en-US" sz="2400" b="1" dirty="0" smtClean="0"/>
              <a:t>，以供研議後訂定。</a:t>
            </a:r>
          </a:p>
          <a:p>
            <a:pPr lvl="0">
              <a:buFont typeface="Wingdings" panose="05000000000000000000" pitchFamily="2" charset="2"/>
              <a:buChar char="n"/>
            </a:pPr>
            <a:r>
              <a:rPr lang="zh-TW" altLang="en-US" sz="2200" b="1" dirty="0">
                <a:solidFill>
                  <a:srgbClr val="FF0000"/>
                </a:solidFill>
                <a:latin typeface="標楷體" panose="03000509000000000000" pitchFamily="65" charset="-120"/>
              </a:rPr>
              <a:t>未達公告金額之採購：</a:t>
            </a:r>
            <a:r>
              <a:rPr lang="en-US" altLang="zh-TW" sz="2200" b="1" dirty="0">
                <a:solidFill>
                  <a:srgbClr val="FF0000"/>
                </a:solidFill>
                <a:latin typeface="標楷體" panose="03000509000000000000" pitchFamily="65" charset="-120"/>
              </a:rPr>
              <a:t/>
            </a:r>
            <a:br>
              <a:rPr lang="en-US" altLang="zh-TW" sz="2200" b="1" dirty="0">
                <a:solidFill>
                  <a:srgbClr val="FF0000"/>
                </a:solidFill>
                <a:latin typeface="標楷體" panose="03000509000000000000" pitchFamily="65" charset="-120"/>
              </a:rPr>
            </a:br>
            <a:r>
              <a:rPr lang="zh-TW" altLang="en-US" sz="2200" b="1" dirty="0">
                <a:solidFill>
                  <a:prstClr val="black"/>
                </a:solidFill>
                <a:latin typeface="標楷體" panose="03000509000000000000" pitchFamily="65" charset="-120"/>
              </a:rPr>
              <a:t>招標規範得指定擬購標的之廠牌、型號，不適用本法第二十六條第三項之規定。</a:t>
            </a:r>
            <a:r>
              <a:rPr lang="zh-TW" altLang="zh-TW" sz="2200" b="1" dirty="0">
                <a:solidFill>
                  <a:prstClr val="black"/>
                </a:solidFill>
                <a:latin typeface="標楷體" panose="03000509000000000000" pitchFamily="65" charset="-120"/>
              </a:rPr>
              <a:t>工程會</a:t>
            </a:r>
            <a:r>
              <a:rPr lang="en-US" altLang="zh-TW" sz="2200" b="1" dirty="0">
                <a:solidFill>
                  <a:prstClr val="black"/>
                </a:solidFill>
                <a:latin typeface="標楷體" panose="03000509000000000000" pitchFamily="65" charset="-120"/>
              </a:rPr>
              <a:t>88</a:t>
            </a:r>
            <a:r>
              <a:rPr lang="zh-TW" altLang="en-US" sz="2200" b="1" dirty="0">
                <a:solidFill>
                  <a:prstClr val="black"/>
                </a:solidFill>
                <a:latin typeface="標楷體" panose="03000509000000000000" pitchFamily="65" charset="-120"/>
              </a:rPr>
              <a:t>年</a:t>
            </a:r>
            <a:r>
              <a:rPr lang="en-US" altLang="zh-TW" sz="2200" b="1" dirty="0">
                <a:solidFill>
                  <a:prstClr val="black"/>
                </a:solidFill>
                <a:latin typeface="標楷體" panose="03000509000000000000" pitchFamily="65" charset="-120"/>
              </a:rPr>
              <a:t>07</a:t>
            </a:r>
            <a:r>
              <a:rPr lang="zh-TW" altLang="en-US" sz="2200" b="1" dirty="0">
                <a:solidFill>
                  <a:prstClr val="black"/>
                </a:solidFill>
                <a:latin typeface="標楷體" panose="03000509000000000000" pitchFamily="65" charset="-120"/>
              </a:rPr>
              <a:t>月</a:t>
            </a:r>
            <a:r>
              <a:rPr lang="en-US" altLang="zh-TW" sz="2200" b="1" dirty="0">
                <a:solidFill>
                  <a:prstClr val="black"/>
                </a:solidFill>
                <a:latin typeface="標楷體" panose="03000509000000000000" pitchFamily="65" charset="-120"/>
              </a:rPr>
              <a:t>07</a:t>
            </a:r>
            <a:r>
              <a:rPr lang="zh-TW" altLang="en-US" sz="2200" b="1" dirty="0">
                <a:solidFill>
                  <a:prstClr val="black"/>
                </a:solidFill>
                <a:latin typeface="標楷體" panose="03000509000000000000" pitchFamily="65" charset="-120"/>
              </a:rPr>
              <a:t>日工程企字第</a:t>
            </a:r>
            <a:r>
              <a:rPr lang="en-US" altLang="zh-TW" sz="2200" b="1" dirty="0">
                <a:solidFill>
                  <a:prstClr val="black"/>
                </a:solidFill>
                <a:latin typeface="標楷體" panose="03000509000000000000" pitchFamily="65" charset="-120"/>
              </a:rPr>
              <a:t>8809108</a:t>
            </a:r>
            <a:r>
              <a:rPr lang="zh-TW" altLang="en-US" sz="2200" b="1" dirty="0">
                <a:solidFill>
                  <a:prstClr val="black"/>
                </a:solidFill>
                <a:latin typeface="標楷體" panose="03000509000000000000" pitchFamily="65" charset="-120"/>
              </a:rPr>
              <a:t>號</a:t>
            </a:r>
            <a:r>
              <a:rPr lang="zh-TW" altLang="zh-TW" sz="2200" b="1" dirty="0">
                <a:solidFill>
                  <a:prstClr val="black"/>
                </a:solidFill>
                <a:latin typeface="標楷體" panose="03000509000000000000" pitchFamily="65" charset="-120"/>
              </a:rPr>
              <a:t>函</a:t>
            </a:r>
            <a:r>
              <a:rPr lang="zh-TW" altLang="en-US" sz="2200" b="1" dirty="0">
                <a:solidFill>
                  <a:prstClr val="black"/>
                </a:solidFill>
                <a:latin typeface="標楷體" panose="03000509000000000000" pitchFamily="65" charset="-120"/>
              </a:rPr>
              <a:t>；</a:t>
            </a:r>
            <a:r>
              <a:rPr lang="en-US" altLang="zh-TW" sz="2200" b="1" dirty="0">
                <a:solidFill>
                  <a:prstClr val="black"/>
                </a:solidFill>
                <a:latin typeface="標楷體" panose="03000509000000000000" pitchFamily="65" charset="-120"/>
              </a:rPr>
              <a:t/>
            </a:r>
            <a:br>
              <a:rPr lang="en-US" altLang="zh-TW" sz="2200" b="1" dirty="0">
                <a:solidFill>
                  <a:prstClr val="black"/>
                </a:solidFill>
                <a:latin typeface="標楷體" panose="03000509000000000000" pitchFamily="65" charset="-120"/>
              </a:rPr>
            </a:br>
            <a:r>
              <a:rPr lang="zh-TW" altLang="en-US" sz="2200" b="1" dirty="0">
                <a:solidFill>
                  <a:prstClr val="black"/>
                </a:solidFill>
                <a:latin typeface="標楷體" panose="03000509000000000000" pitchFamily="65" charset="-120"/>
              </a:rPr>
              <a:t>未達公告金額之採購，得不適用政府採購法第二十六條之規定，</a:t>
            </a:r>
            <a:r>
              <a:rPr lang="zh-TW" altLang="en-US" sz="2200" b="1" dirty="0">
                <a:solidFill>
                  <a:srgbClr val="0000FF"/>
                </a:solidFill>
                <a:latin typeface="標楷體" panose="03000509000000000000" pitchFamily="65" charset="-120"/>
              </a:rPr>
              <a:t>惟應審酌其正當性，以免違反本法第六條第一項之規定</a:t>
            </a:r>
            <a:r>
              <a:rPr lang="zh-TW" altLang="en-US" sz="2200" b="1" dirty="0">
                <a:solidFill>
                  <a:prstClr val="black"/>
                </a:solidFill>
                <a:latin typeface="標楷體" panose="03000509000000000000" pitchFamily="65" charset="-120"/>
              </a:rPr>
              <a:t>。</a:t>
            </a:r>
            <a:r>
              <a:rPr lang="zh-TW" altLang="zh-TW" sz="2200" b="1" dirty="0">
                <a:solidFill>
                  <a:prstClr val="black"/>
                </a:solidFill>
                <a:latin typeface="標楷體" panose="03000509000000000000" pitchFamily="65" charset="-120"/>
              </a:rPr>
              <a:t>工程會</a:t>
            </a:r>
            <a:r>
              <a:rPr lang="en-US" altLang="zh-TW" sz="2200" b="1" dirty="0">
                <a:solidFill>
                  <a:prstClr val="black"/>
                </a:solidFill>
                <a:latin typeface="標楷體" panose="03000509000000000000" pitchFamily="65" charset="-120"/>
              </a:rPr>
              <a:t>88</a:t>
            </a:r>
            <a:r>
              <a:rPr lang="zh-TW" altLang="en-US" sz="2200" b="1" dirty="0">
                <a:solidFill>
                  <a:prstClr val="black"/>
                </a:solidFill>
                <a:latin typeface="標楷體" panose="03000509000000000000" pitchFamily="65" charset="-120"/>
              </a:rPr>
              <a:t>年</a:t>
            </a:r>
            <a:r>
              <a:rPr lang="en-US" altLang="zh-TW" sz="2200" b="1" dirty="0">
                <a:solidFill>
                  <a:prstClr val="black"/>
                </a:solidFill>
                <a:latin typeface="標楷體" panose="03000509000000000000" pitchFamily="65" charset="-120"/>
              </a:rPr>
              <a:t>10</a:t>
            </a:r>
            <a:r>
              <a:rPr lang="zh-TW" altLang="en-US" sz="2200" b="1" dirty="0">
                <a:solidFill>
                  <a:prstClr val="black"/>
                </a:solidFill>
                <a:latin typeface="標楷體" panose="03000509000000000000" pitchFamily="65" charset="-120"/>
              </a:rPr>
              <a:t>月</a:t>
            </a:r>
            <a:r>
              <a:rPr lang="en-US" altLang="zh-TW" sz="2200" b="1" dirty="0">
                <a:solidFill>
                  <a:prstClr val="black"/>
                </a:solidFill>
                <a:latin typeface="標楷體" panose="03000509000000000000" pitchFamily="65" charset="-120"/>
              </a:rPr>
              <a:t>12</a:t>
            </a:r>
            <a:r>
              <a:rPr lang="zh-TW" altLang="en-US" sz="2200" b="1" dirty="0">
                <a:solidFill>
                  <a:prstClr val="black"/>
                </a:solidFill>
                <a:latin typeface="標楷體" panose="03000509000000000000" pitchFamily="65" charset="-120"/>
              </a:rPr>
              <a:t>日工程企字第</a:t>
            </a:r>
            <a:r>
              <a:rPr lang="en-US" altLang="zh-TW" sz="2200" b="1" dirty="0">
                <a:solidFill>
                  <a:prstClr val="black"/>
                </a:solidFill>
                <a:latin typeface="標楷體" panose="03000509000000000000" pitchFamily="65" charset="-120"/>
              </a:rPr>
              <a:t>8815298</a:t>
            </a:r>
            <a:r>
              <a:rPr lang="zh-TW" altLang="en-US" sz="2200" b="1" dirty="0">
                <a:solidFill>
                  <a:prstClr val="black"/>
                </a:solidFill>
                <a:latin typeface="標楷體" panose="03000509000000000000" pitchFamily="65" charset="-120"/>
              </a:rPr>
              <a:t>號</a:t>
            </a:r>
            <a:r>
              <a:rPr lang="zh-TW" altLang="zh-TW" sz="2200" b="1" dirty="0" smtClean="0">
                <a:solidFill>
                  <a:prstClr val="black"/>
                </a:solidFill>
                <a:latin typeface="標楷體" panose="03000509000000000000" pitchFamily="65" charset="-120"/>
              </a:rPr>
              <a:t>函</a:t>
            </a:r>
            <a:r>
              <a:rPr lang="zh-TW" altLang="en-US" sz="2400" b="1" dirty="0" smtClean="0"/>
              <a:t/>
            </a:r>
            <a:br>
              <a:rPr lang="zh-TW" altLang="en-US" sz="2400" b="1" dirty="0" smtClean="0"/>
            </a:br>
            <a:endParaRPr lang="zh-TW" altLang="en-US" sz="2400" b="1" dirty="0" smtClean="0"/>
          </a:p>
        </p:txBody>
      </p:sp>
      <p:sp>
        <p:nvSpPr>
          <p:cNvPr id="3" name="投影片編號版面配置區 2"/>
          <p:cNvSpPr>
            <a:spLocks noGrp="1"/>
          </p:cNvSpPr>
          <p:nvPr>
            <p:ph type="sldNum" sz="quarter" idx="12"/>
          </p:nvPr>
        </p:nvSpPr>
        <p:spPr/>
        <p:txBody>
          <a:bodyPr/>
          <a:lstStyle/>
          <a:p>
            <a:fld id="{1118FB7C-3051-423D-B140-B22D31D849CF}" type="slidenum">
              <a:rPr lang="zh-TW" altLang="en-US" smtClean="0"/>
              <a:pPr/>
              <a:t>282</a:t>
            </a:fld>
            <a:endParaRPr lang="zh-TW" altLang="en-US"/>
          </a:p>
        </p:txBody>
      </p:sp>
    </p:spTree>
    <p:extLst>
      <p:ext uri="{BB962C8B-B14F-4D97-AF65-F5344CB8AC3E}">
        <p14:creationId xmlns:p14="http://schemas.microsoft.com/office/powerpoint/2010/main" val="2309232666"/>
      </p:ext>
    </p:extLst>
  </p:cSld>
  <p:clrMapOvr>
    <a:masterClrMapping/>
  </p:clrMapOvr>
</p:sld>
</file>

<file path=ppt/slides/slide2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標題 1"/>
          <p:cNvSpPr>
            <a:spLocks noGrp="1"/>
          </p:cNvSpPr>
          <p:nvPr>
            <p:ph type="title"/>
          </p:nvPr>
        </p:nvSpPr>
        <p:spPr>
          <a:xfrm>
            <a:off x="323850" y="404813"/>
            <a:ext cx="8569325" cy="566737"/>
          </a:xfrm>
        </p:spPr>
        <p:txBody>
          <a:bodyPr>
            <a:normAutofit fontScale="90000"/>
          </a:bodyPr>
          <a:lstStyle/>
          <a:p>
            <a:r>
              <a:rPr lang="zh-TW" altLang="en-US" sz="4000" b="1" dirty="0" smtClean="0">
                <a:solidFill>
                  <a:srgbClr val="FF0000"/>
                </a:solidFill>
                <a:latin typeface="+mj-ea"/>
              </a:rPr>
              <a:t>訂定技術規格家數限制函釋</a:t>
            </a:r>
            <a:r>
              <a:rPr lang="en-US" altLang="zh-TW" sz="4000" b="1" dirty="0" smtClean="0">
                <a:solidFill>
                  <a:srgbClr val="FF0000"/>
                </a:solidFill>
                <a:latin typeface="+mj-ea"/>
              </a:rPr>
              <a:t>1-1</a:t>
            </a:r>
            <a:endParaRPr lang="zh-TW" altLang="en-US" sz="4000" dirty="0" smtClean="0">
              <a:solidFill>
                <a:srgbClr val="FF0000"/>
              </a:solidFill>
              <a:latin typeface="+mj-ea"/>
            </a:endParaRPr>
          </a:p>
        </p:txBody>
      </p:sp>
      <p:sp>
        <p:nvSpPr>
          <p:cNvPr id="203779" name="內容版面配置區 2"/>
          <p:cNvSpPr>
            <a:spLocks noGrp="1"/>
          </p:cNvSpPr>
          <p:nvPr>
            <p:ph sz="quarter" idx="1"/>
          </p:nvPr>
        </p:nvSpPr>
        <p:spPr>
          <a:xfrm>
            <a:off x="323850" y="1196975"/>
            <a:ext cx="8424863" cy="5005388"/>
          </a:xfrm>
        </p:spPr>
        <p:txBody>
          <a:bodyPr/>
          <a:lstStyle/>
          <a:p>
            <a:pPr>
              <a:buFont typeface="Wingdings" panose="05000000000000000000" pitchFamily="2" charset="2"/>
              <a:buChar char="p"/>
            </a:pPr>
            <a:r>
              <a:rPr lang="zh-TW" altLang="en-US" sz="2400" b="1" dirty="0" smtClean="0">
                <a:latin typeface="+mj-ea"/>
                <a:ea typeface="+mj-ea"/>
              </a:rPr>
              <a:t>關於限定國外廠牌乙節，除符合本法第二十二條各款之情形得採限制性招標外，依本法第二十六條規定：「機關辦理公告金額以上之採購，應依功能或效益訂定招標文件。其有</a:t>
            </a:r>
            <a:r>
              <a:rPr lang="zh-TW" altLang="en-US" sz="2400" b="1" dirty="0" smtClean="0">
                <a:solidFill>
                  <a:srgbClr val="FF0000"/>
                </a:solidFill>
                <a:latin typeface="+mj-ea"/>
                <a:ea typeface="+mj-ea"/>
              </a:rPr>
              <a:t>國際標準或國家標準者</a:t>
            </a:r>
            <a:r>
              <a:rPr lang="zh-TW" altLang="en-US" sz="2400" b="1" dirty="0" smtClean="0">
                <a:latin typeface="+mj-ea"/>
                <a:ea typeface="+mj-ea"/>
              </a:rPr>
              <a:t>，應從其規定</a:t>
            </a:r>
            <a:r>
              <a:rPr lang="en-US" altLang="zh-TW" sz="2400" b="1" dirty="0" smtClean="0">
                <a:latin typeface="+mj-ea"/>
                <a:ea typeface="+mj-ea"/>
              </a:rPr>
              <a:t>【</a:t>
            </a:r>
            <a:r>
              <a:rPr lang="zh-TW" altLang="en-US" sz="2400" b="1" dirty="0" smtClean="0">
                <a:latin typeface="+mj-ea"/>
                <a:ea typeface="+mj-ea"/>
              </a:rPr>
              <a:t>第一項</a:t>
            </a:r>
            <a:r>
              <a:rPr lang="en-US" altLang="zh-TW" sz="2400" b="1" dirty="0" smtClean="0">
                <a:latin typeface="+mj-ea"/>
                <a:ea typeface="+mj-ea"/>
              </a:rPr>
              <a:t>】</a:t>
            </a:r>
            <a:r>
              <a:rPr lang="zh-TW" altLang="en-US" sz="2400" b="1" dirty="0" smtClean="0">
                <a:latin typeface="+mj-ea"/>
                <a:ea typeface="+mj-ea"/>
              </a:rPr>
              <a:t>。</a:t>
            </a:r>
            <a:r>
              <a:rPr lang="en-US" altLang="zh-TW" sz="2400" b="1" dirty="0" smtClean="0">
                <a:latin typeface="+mj-ea"/>
                <a:ea typeface="+mj-ea"/>
              </a:rPr>
              <a:t/>
            </a:r>
            <a:br>
              <a:rPr lang="en-US" altLang="zh-TW" sz="2400" b="1" dirty="0" smtClean="0">
                <a:latin typeface="+mj-ea"/>
                <a:ea typeface="+mj-ea"/>
              </a:rPr>
            </a:br>
            <a:r>
              <a:rPr lang="zh-TW" altLang="en-US" sz="2400" b="1" dirty="0" smtClean="0">
                <a:latin typeface="+mj-ea"/>
                <a:ea typeface="+mj-ea"/>
              </a:rPr>
              <a:t>機關所擬定、採用或適用之技術規格，其所標示之擬採購產品或服務之特性，諸如品質、性能、安全、尺寸、符號、術語、包裝、標誌及標示或生產程序、方法及評估之程序，</a:t>
            </a:r>
            <a:r>
              <a:rPr lang="zh-TW" altLang="en-US" sz="2400" b="1" dirty="0" smtClean="0">
                <a:solidFill>
                  <a:srgbClr val="FF0000"/>
                </a:solidFill>
                <a:latin typeface="+mj-ea"/>
                <a:ea typeface="+mj-ea"/>
              </a:rPr>
              <a:t>在目的及效果上均不得限制競爭</a:t>
            </a:r>
            <a:r>
              <a:rPr lang="en-US" altLang="zh-TW" sz="2400" b="1" dirty="0" smtClean="0">
                <a:latin typeface="+mj-ea"/>
                <a:ea typeface="+mj-ea"/>
              </a:rPr>
              <a:t>【</a:t>
            </a:r>
            <a:r>
              <a:rPr lang="zh-TW" altLang="en-US" sz="2400" b="1" dirty="0" smtClean="0">
                <a:latin typeface="+mj-ea"/>
                <a:ea typeface="+mj-ea"/>
              </a:rPr>
              <a:t>第二項</a:t>
            </a:r>
            <a:r>
              <a:rPr lang="en-US" altLang="zh-TW" sz="2400" b="1" dirty="0" smtClean="0">
                <a:latin typeface="+mj-ea"/>
                <a:ea typeface="+mj-ea"/>
              </a:rPr>
              <a:t>】</a:t>
            </a:r>
            <a:r>
              <a:rPr lang="zh-TW" altLang="en-US" sz="2400" b="1" dirty="0" smtClean="0">
                <a:latin typeface="+mj-ea"/>
                <a:ea typeface="+mj-ea"/>
              </a:rPr>
              <a:t>。</a:t>
            </a:r>
            <a:r>
              <a:rPr lang="en-US" altLang="zh-TW" sz="2400" b="1" dirty="0" smtClean="0">
                <a:latin typeface="+mj-ea"/>
                <a:ea typeface="+mj-ea"/>
              </a:rPr>
              <a:t/>
            </a:r>
            <a:br>
              <a:rPr lang="en-US" altLang="zh-TW" sz="2400" b="1" dirty="0" smtClean="0">
                <a:latin typeface="+mj-ea"/>
                <a:ea typeface="+mj-ea"/>
              </a:rPr>
            </a:br>
            <a:r>
              <a:rPr lang="zh-TW" altLang="en-US" sz="2400" b="1" dirty="0" smtClean="0">
                <a:latin typeface="+mj-ea"/>
                <a:ea typeface="+mj-ea"/>
              </a:rPr>
              <a:t>招標文件不得要求或提及特定之商標或商名、專利、設計或型式、特定來源地、生產者或供應者。但無法以精確之方式說明招標要求，而已在招標文件內註明諸如</a:t>
            </a:r>
            <a:r>
              <a:rPr lang="zh-TW" altLang="en-US" sz="2400" b="1" dirty="0" smtClean="0">
                <a:solidFill>
                  <a:srgbClr val="FF0000"/>
                </a:solidFill>
                <a:latin typeface="+mj-ea"/>
                <a:ea typeface="+mj-ea"/>
              </a:rPr>
              <a:t>「或同等品」字樣</a:t>
            </a:r>
            <a:r>
              <a:rPr lang="zh-TW" altLang="en-US" sz="2400" b="1" dirty="0" smtClean="0">
                <a:latin typeface="+mj-ea"/>
                <a:ea typeface="+mj-ea"/>
              </a:rPr>
              <a:t>者，不在此限</a:t>
            </a:r>
            <a:r>
              <a:rPr lang="en-US" altLang="zh-TW" sz="2400" b="1" dirty="0" smtClean="0">
                <a:latin typeface="+mj-ea"/>
                <a:ea typeface="+mj-ea"/>
              </a:rPr>
              <a:t>【</a:t>
            </a:r>
            <a:r>
              <a:rPr lang="zh-TW" altLang="en-US" sz="2400" b="1" dirty="0" smtClean="0">
                <a:latin typeface="+mj-ea"/>
                <a:ea typeface="+mj-ea"/>
              </a:rPr>
              <a:t>第三項</a:t>
            </a:r>
            <a:r>
              <a:rPr lang="en-US" altLang="zh-TW" sz="2400" b="1" dirty="0" smtClean="0">
                <a:latin typeface="+mj-ea"/>
                <a:ea typeface="+mj-ea"/>
              </a:rPr>
              <a:t>】</a:t>
            </a:r>
            <a:r>
              <a:rPr lang="zh-TW" altLang="en-US" sz="2400" b="1" dirty="0" smtClean="0">
                <a:latin typeface="+mj-ea"/>
                <a:ea typeface="+mj-ea"/>
              </a:rPr>
              <a:t>。」</a:t>
            </a:r>
          </a:p>
        </p:txBody>
      </p:sp>
      <p:sp>
        <p:nvSpPr>
          <p:cNvPr id="3" name="投影片編號版面配置區 2"/>
          <p:cNvSpPr>
            <a:spLocks noGrp="1"/>
          </p:cNvSpPr>
          <p:nvPr>
            <p:ph type="sldNum" sz="quarter" idx="12"/>
          </p:nvPr>
        </p:nvSpPr>
        <p:spPr/>
        <p:txBody>
          <a:bodyPr/>
          <a:lstStyle/>
          <a:p>
            <a:fld id="{1118FB7C-3051-423D-B140-B22D31D849CF}" type="slidenum">
              <a:rPr lang="zh-TW" altLang="en-US" smtClean="0"/>
              <a:pPr/>
              <a:t>283</a:t>
            </a:fld>
            <a:endParaRPr lang="zh-TW" altLang="en-US"/>
          </a:p>
        </p:txBody>
      </p:sp>
    </p:spTree>
    <p:extLst>
      <p:ext uri="{BB962C8B-B14F-4D97-AF65-F5344CB8AC3E}">
        <p14:creationId xmlns:p14="http://schemas.microsoft.com/office/powerpoint/2010/main" val="2140249110"/>
      </p:ext>
    </p:extLst>
  </p:cSld>
  <p:clrMapOvr>
    <a:masterClrMapping/>
  </p:clrMapOvr>
</p:sld>
</file>

<file path=ppt/slides/slide2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標題 1"/>
          <p:cNvSpPr>
            <a:spLocks noGrp="1"/>
          </p:cNvSpPr>
          <p:nvPr>
            <p:ph type="title"/>
          </p:nvPr>
        </p:nvSpPr>
        <p:spPr>
          <a:xfrm>
            <a:off x="323850" y="404813"/>
            <a:ext cx="8569325" cy="566737"/>
          </a:xfrm>
        </p:spPr>
        <p:txBody>
          <a:bodyPr>
            <a:normAutofit fontScale="90000"/>
          </a:bodyPr>
          <a:lstStyle/>
          <a:p>
            <a:r>
              <a:rPr lang="zh-TW" altLang="en-US" sz="4000" b="1" dirty="0" smtClean="0">
                <a:solidFill>
                  <a:srgbClr val="FF0000"/>
                </a:solidFill>
                <a:latin typeface="+mj-ea"/>
              </a:rPr>
              <a:t>訂定技術規格家數限制函釋</a:t>
            </a:r>
            <a:r>
              <a:rPr lang="en-US" altLang="zh-TW" sz="4000" b="1" dirty="0" smtClean="0">
                <a:solidFill>
                  <a:srgbClr val="FF0000"/>
                </a:solidFill>
                <a:latin typeface="+mj-ea"/>
              </a:rPr>
              <a:t>1-2</a:t>
            </a:r>
            <a:endParaRPr lang="zh-TW" altLang="en-US" sz="4000" dirty="0" smtClean="0">
              <a:solidFill>
                <a:srgbClr val="FF0000"/>
              </a:solidFill>
              <a:latin typeface="+mj-ea"/>
            </a:endParaRPr>
          </a:p>
        </p:txBody>
      </p:sp>
      <p:sp>
        <p:nvSpPr>
          <p:cNvPr id="204803" name="內容版面配置區 2"/>
          <p:cNvSpPr>
            <a:spLocks noGrp="1"/>
          </p:cNvSpPr>
          <p:nvPr>
            <p:ph sz="quarter" idx="1"/>
          </p:nvPr>
        </p:nvSpPr>
        <p:spPr>
          <a:xfrm>
            <a:off x="323850" y="1196975"/>
            <a:ext cx="8424863" cy="5005388"/>
          </a:xfrm>
        </p:spPr>
        <p:txBody>
          <a:bodyPr>
            <a:normAutofit lnSpcReduction="10000"/>
          </a:bodyPr>
          <a:lstStyle/>
          <a:p>
            <a:pPr>
              <a:buFont typeface="Wingdings" panose="05000000000000000000" pitchFamily="2" charset="2"/>
              <a:buChar char="p"/>
            </a:pPr>
            <a:r>
              <a:rPr lang="zh-TW" altLang="en-US" sz="2400" b="1" dirty="0" smtClean="0"/>
              <a:t>故機關辦理公告金額以上之採購，不得有指定特定廠牌而排除同等品之情形。至</a:t>
            </a:r>
            <a:r>
              <a:rPr lang="zh-TW" altLang="en-US" sz="2400" b="1" dirty="0" smtClean="0">
                <a:solidFill>
                  <a:srgbClr val="FF0000"/>
                </a:solidFill>
              </a:rPr>
              <a:t>同一國外廠牌在國內有三家以上經銷商投標可否決標乙節，如該等廠商符合招標文件所訂資格條件，且無違法或不當行為</a:t>
            </a:r>
            <a:r>
              <a:rPr lang="zh-TW" altLang="en-US" sz="2400" b="1" dirty="0" smtClean="0"/>
              <a:t>，依本法第四十八條第一項本文之規定，仍得決標。</a:t>
            </a:r>
            <a:endParaRPr lang="en-US" altLang="zh-TW" sz="2400" b="1" dirty="0" smtClean="0"/>
          </a:p>
          <a:p>
            <a:pPr>
              <a:buFont typeface="Wingdings" panose="05000000000000000000" pitchFamily="2" charset="2"/>
              <a:buChar char="p"/>
            </a:pPr>
            <a:r>
              <a:rPr lang="zh-TW" altLang="en-US" sz="2400" b="1" dirty="0" smtClean="0"/>
              <a:t>至於國外技術移轉來源廠商僅一家，而授權國內三家以上廠商投標之情形，鑒於該情形</a:t>
            </a:r>
            <a:r>
              <a:rPr lang="zh-TW" altLang="en-US" sz="2400" b="1" dirty="0" smtClean="0">
                <a:solidFill>
                  <a:srgbClr val="FF0000"/>
                </a:solidFill>
              </a:rPr>
              <a:t>係授權投標所致，視同違反本法施行細則第三十三條有關一家廠商一標之規定</a:t>
            </a:r>
            <a:r>
              <a:rPr lang="zh-TW" altLang="en-US" sz="2400" b="1" dirty="0" smtClean="0"/>
              <a:t>，不予接受。</a:t>
            </a:r>
            <a:endParaRPr lang="en-US" altLang="zh-TW" sz="2400" b="1" dirty="0" smtClean="0"/>
          </a:p>
          <a:p>
            <a:r>
              <a:rPr lang="zh-TW" altLang="en-US" sz="2400" b="1" dirty="0" smtClean="0"/>
              <a:t>前揭技術引進事宜，</a:t>
            </a:r>
            <a:r>
              <a:rPr lang="zh-TW" altLang="en-US" sz="2400" b="1" dirty="0" smtClean="0">
                <a:solidFill>
                  <a:srgbClr val="FF0000"/>
                </a:solidFill>
              </a:rPr>
              <a:t>如符合本法第二十二條第一項第二款</a:t>
            </a:r>
            <a:r>
              <a:rPr lang="zh-TW" altLang="en-US" sz="2400" b="1" dirty="0" smtClean="0"/>
              <a:t>「屬專屬權利、獨家製造或供應</a:t>
            </a:r>
            <a:r>
              <a:rPr lang="en-US" altLang="zh-TW" sz="2400" b="1" dirty="0" smtClean="0"/>
              <a:t>……</a:t>
            </a:r>
            <a:r>
              <a:rPr lang="zh-TW" altLang="en-US" sz="2400" b="1" dirty="0" smtClean="0"/>
              <a:t>無其他合適之替代者」之情形，得不經公告程序，邀請一家廠商議價，如此即可避免發生前述三家以上廠商投標之問題。工程會八十八年六月二十二日工程企字第八八○七九六六號函</a:t>
            </a:r>
          </a:p>
        </p:txBody>
      </p:sp>
      <p:sp>
        <p:nvSpPr>
          <p:cNvPr id="3" name="投影片編號版面配置區 2"/>
          <p:cNvSpPr>
            <a:spLocks noGrp="1"/>
          </p:cNvSpPr>
          <p:nvPr>
            <p:ph type="sldNum" sz="quarter" idx="12"/>
          </p:nvPr>
        </p:nvSpPr>
        <p:spPr/>
        <p:txBody>
          <a:bodyPr/>
          <a:lstStyle/>
          <a:p>
            <a:fld id="{1118FB7C-3051-423D-B140-B22D31D849CF}" type="slidenum">
              <a:rPr lang="zh-TW" altLang="en-US" smtClean="0"/>
              <a:pPr/>
              <a:t>284</a:t>
            </a:fld>
            <a:endParaRPr lang="zh-TW" altLang="en-US"/>
          </a:p>
        </p:txBody>
      </p:sp>
    </p:spTree>
    <p:extLst>
      <p:ext uri="{BB962C8B-B14F-4D97-AF65-F5344CB8AC3E}">
        <p14:creationId xmlns:p14="http://schemas.microsoft.com/office/powerpoint/2010/main" val="1572231598"/>
      </p:ext>
    </p:extLst>
  </p:cSld>
  <p:clrMapOvr>
    <a:masterClrMapping/>
  </p:clrMapOvr>
</p:sld>
</file>

<file path=ppt/slides/slide2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a:xfrm>
            <a:off x="685800" y="3175"/>
            <a:ext cx="7772400" cy="1143000"/>
          </a:xfrm>
        </p:spPr>
        <p:txBody>
          <a:bodyPr/>
          <a:lstStyle/>
          <a:p>
            <a:pPr eaLnBrk="1" hangingPunct="1"/>
            <a:r>
              <a:rPr lang="zh-TW" altLang="en-US" b="1" smtClean="0">
                <a:solidFill>
                  <a:srgbClr val="FF0000"/>
                </a:solidFill>
              </a:rPr>
              <a:t>不得限制我國產品參與投標</a:t>
            </a:r>
          </a:p>
        </p:txBody>
      </p:sp>
      <p:sp>
        <p:nvSpPr>
          <p:cNvPr id="72707" name="Rectangle 3"/>
          <p:cNvSpPr>
            <a:spLocks noGrp="1" noChangeArrowheads="1"/>
          </p:cNvSpPr>
          <p:nvPr>
            <p:ph type="body" idx="1"/>
          </p:nvPr>
        </p:nvSpPr>
        <p:spPr>
          <a:xfrm>
            <a:off x="457200" y="1125538"/>
            <a:ext cx="8229600" cy="5005387"/>
          </a:xfrm>
        </p:spPr>
        <p:txBody>
          <a:bodyPr/>
          <a:lstStyle/>
          <a:p>
            <a:pPr eaLnBrk="1" hangingPunct="1"/>
            <a:r>
              <a:rPr lang="zh-TW" altLang="en-US" sz="2400" b="1" u="sng" smtClean="0">
                <a:solidFill>
                  <a:srgbClr val="000000"/>
                </a:solidFill>
                <a:latin typeface="標楷體" panose="03000509000000000000" pitchFamily="65" charset="-120"/>
              </a:rPr>
              <a:t>未允許我國產品參與競標</a:t>
            </a:r>
            <a:r>
              <a:rPr lang="zh-TW" altLang="en-US" sz="2400" b="1" smtClean="0">
                <a:solidFill>
                  <a:srgbClr val="000000"/>
                </a:solidFill>
                <a:latin typeface="標楷體" panose="03000509000000000000" pitchFamily="65" charset="-120"/>
              </a:rPr>
              <a:t>，致損害 貴公司權利或利益者，請依本法第六章之規定提出異議及申訴。</a:t>
            </a:r>
            <a:r>
              <a:rPr lang="en-US" altLang="zh-TW" sz="2400" b="1" smtClean="0">
                <a:solidFill>
                  <a:srgbClr val="000000"/>
                </a:solidFill>
                <a:latin typeface="標楷體" panose="03000509000000000000" pitchFamily="65" charset="-120"/>
              </a:rPr>
              <a:t>88-09-01</a:t>
            </a:r>
            <a:r>
              <a:rPr lang="zh-TW" altLang="en-US" sz="2400" b="1" smtClean="0">
                <a:solidFill>
                  <a:srgbClr val="000000"/>
                </a:solidFill>
                <a:latin typeface="標楷體" panose="03000509000000000000" pitchFamily="65" charset="-120"/>
              </a:rPr>
              <a:t>工程企 字第</a:t>
            </a:r>
            <a:r>
              <a:rPr lang="en-US" altLang="zh-TW" sz="2400" b="1" smtClean="0">
                <a:solidFill>
                  <a:srgbClr val="000000"/>
                </a:solidFill>
                <a:latin typeface="標楷體" panose="03000509000000000000" pitchFamily="65" charset="-120"/>
              </a:rPr>
              <a:t>8812963</a:t>
            </a:r>
            <a:r>
              <a:rPr lang="zh-TW" altLang="en-US" sz="2400" b="1" smtClean="0">
                <a:solidFill>
                  <a:srgbClr val="000000"/>
                </a:solidFill>
                <a:latin typeface="標楷體" panose="03000509000000000000" pitchFamily="65" charset="-120"/>
              </a:rPr>
              <a:t>號函</a:t>
            </a:r>
            <a:endParaRPr lang="en-US" altLang="zh-TW" sz="2400" b="1" smtClean="0">
              <a:solidFill>
                <a:srgbClr val="000000"/>
              </a:solidFill>
              <a:latin typeface="標楷體" panose="03000509000000000000" pitchFamily="65" charset="-120"/>
            </a:endParaRPr>
          </a:p>
          <a:p>
            <a:pPr eaLnBrk="1" hangingPunct="1"/>
            <a:r>
              <a:rPr lang="zh-TW" altLang="en-US" sz="2400" b="1" smtClean="0">
                <a:solidFill>
                  <a:srgbClr val="000000"/>
                </a:solidFill>
                <a:latin typeface="標楷體" panose="03000509000000000000" pitchFamily="65" charset="-120"/>
              </a:rPr>
              <a:t>機關以公開招標或選擇性招標方式辦理公告金額以上之採購，</a:t>
            </a:r>
            <a:r>
              <a:rPr lang="zh-TW" altLang="en-US" sz="2400" b="1" u="sng" smtClean="0">
                <a:solidFill>
                  <a:srgbClr val="000000"/>
                </a:solidFill>
                <a:latin typeface="標楷體" panose="03000509000000000000" pitchFamily="65" charset="-120"/>
              </a:rPr>
              <a:t>其招標文件指定特定產品進口地區者</a:t>
            </a:r>
            <a:r>
              <a:rPr lang="zh-TW" altLang="en-US" sz="2400" b="1" smtClean="0">
                <a:solidFill>
                  <a:srgbClr val="000000"/>
                </a:solidFill>
                <a:latin typeface="標楷體" panose="03000509000000000000" pitchFamily="65" charset="-120"/>
              </a:rPr>
              <a:t>，除依我國締結之條約或協定之規定辦理者外，應依前揭規定加註「或同等品」字樣，</a:t>
            </a:r>
            <a:r>
              <a:rPr lang="zh-TW" altLang="en-US" sz="2400" b="1" u="sng" smtClean="0">
                <a:solidFill>
                  <a:srgbClr val="000000"/>
                </a:solidFill>
                <a:latin typeface="標楷體" panose="03000509000000000000" pitchFamily="65" charset="-120"/>
              </a:rPr>
              <a:t>並不得限制我國產品參與投標</a:t>
            </a:r>
            <a:r>
              <a:rPr lang="zh-TW" altLang="en-US" sz="2400" b="1" smtClean="0">
                <a:solidFill>
                  <a:srgbClr val="000000"/>
                </a:solidFill>
                <a:latin typeface="標楷體" panose="03000509000000000000" pitchFamily="65" charset="-120"/>
              </a:rPr>
              <a:t>。</a:t>
            </a:r>
            <a:r>
              <a:rPr lang="en-US" altLang="zh-TW" sz="2400" b="1" smtClean="0">
                <a:solidFill>
                  <a:srgbClr val="000000"/>
                </a:solidFill>
                <a:latin typeface="標楷體" panose="03000509000000000000" pitchFamily="65" charset="-120"/>
              </a:rPr>
              <a:t>88-07-30</a:t>
            </a:r>
            <a:r>
              <a:rPr lang="zh-TW" altLang="en-US" sz="2400" b="1" smtClean="0">
                <a:solidFill>
                  <a:srgbClr val="000000"/>
                </a:solidFill>
                <a:latin typeface="標楷體" panose="03000509000000000000" pitchFamily="65" charset="-120"/>
              </a:rPr>
              <a:t>工程企字第</a:t>
            </a:r>
            <a:r>
              <a:rPr lang="en-US" altLang="zh-TW" sz="2400" b="1" smtClean="0">
                <a:solidFill>
                  <a:srgbClr val="000000"/>
                </a:solidFill>
                <a:latin typeface="標楷體" panose="03000509000000000000" pitchFamily="65" charset="-120"/>
              </a:rPr>
              <a:t>8810833</a:t>
            </a:r>
            <a:r>
              <a:rPr lang="zh-TW" altLang="en-US" sz="2400" b="1" smtClean="0">
                <a:solidFill>
                  <a:srgbClr val="000000"/>
                </a:solidFill>
                <a:latin typeface="標楷體" panose="03000509000000000000" pitchFamily="65" charset="-120"/>
              </a:rPr>
              <a:t>號函</a:t>
            </a:r>
            <a:endParaRPr lang="en-US" altLang="zh-TW" sz="2400" b="1" smtClean="0">
              <a:solidFill>
                <a:srgbClr val="000000"/>
              </a:solidFill>
              <a:latin typeface="標楷體" panose="03000509000000000000" pitchFamily="65" charset="-120"/>
            </a:endParaRPr>
          </a:p>
          <a:p>
            <a:pPr eaLnBrk="1" hangingPunct="1"/>
            <a:r>
              <a:rPr lang="zh-TW" altLang="en-US" sz="2400" b="1" smtClean="0">
                <a:solidFill>
                  <a:srgbClr val="000000"/>
                </a:solidFill>
                <a:latin typeface="標楷體" panose="03000509000000000000" pitchFamily="65" charset="-120"/>
              </a:rPr>
              <a:t>如屬未達公告金額之採購，不適用政府採購法第二十六條關於規格之規定。惟前揭器材如有我國產品符合招標規格，</a:t>
            </a:r>
            <a:r>
              <a:rPr lang="zh-TW" altLang="en-US" sz="2400" b="1" smtClean="0">
                <a:solidFill>
                  <a:srgbClr val="0000FF"/>
                </a:solidFill>
                <a:latin typeface="標楷體" panose="03000509000000000000" pitchFamily="65" charset="-120"/>
              </a:rPr>
              <a:t>不應禁止我國產品競標</a:t>
            </a:r>
            <a:r>
              <a:rPr lang="zh-TW" altLang="en-US" sz="2400" b="1" smtClean="0">
                <a:solidFill>
                  <a:srgbClr val="000000"/>
                </a:solidFill>
                <a:latin typeface="標楷體" panose="03000509000000000000" pitchFamily="65" charset="-120"/>
              </a:rPr>
              <a:t>，以免違反本法第六條第一項之規定。</a:t>
            </a:r>
            <a:r>
              <a:rPr lang="en-US" altLang="zh-TW" sz="2400" b="1" smtClean="0">
                <a:solidFill>
                  <a:srgbClr val="000000"/>
                </a:solidFill>
                <a:latin typeface="標楷體" panose="03000509000000000000" pitchFamily="65" charset="-120"/>
              </a:rPr>
              <a:t>88-09-09</a:t>
            </a:r>
            <a:r>
              <a:rPr lang="zh-TW" altLang="en-US" sz="2400" b="1" smtClean="0">
                <a:solidFill>
                  <a:srgbClr val="000000"/>
                </a:solidFill>
                <a:latin typeface="標楷體" panose="03000509000000000000" pitchFamily="65" charset="-120"/>
              </a:rPr>
              <a:t>工程企字第</a:t>
            </a:r>
            <a:r>
              <a:rPr lang="en-US" altLang="zh-TW" sz="2400" b="1" smtClean="0">
                <a:solidFill>
                  <a:srgbClr val="000000"/>
                </a:solidFill>
                <a:latin typeface="標楷體" panose="03000509000000000000" pitchFamily="65" charset="-120"/>
              </a:rPr>
              <a:t>8813252</a:t>
            </a:r>
            <a:r>
              <a:rPr lang="zh-TW" altLang="en-US" sz="2400" b="1" smtClean="0">
                <a:solidFill>
                  <a:srgbClr val="000000"/>
                </a:solidFill>
                <a:latin typeface="標楷體" panose="03000509000000000000" pitchFamily="65" charset="-120"/>
              </a:rPr>
              <a:t>號函</a:t>
            </a:r>
          </a:p>
          <a:p>
            <a:pPr eaLnBrk="1" hangingPunct="1"/>
            <a:endParaRPr lang="zh-TW" altLang="en-US" sz="2400" b="1" smtClean="0">
              <a:solidFill>
                <a:srgbClr val="000000"/>
              </a:solidFill>
              <a:latin typeface="標楷體" panose="03000509000000000000" pitchFamily="65" charset="-120"/>
            </a:endParaRPr>
          </a:p>
        </p:txBody>
      </p:sp>
      <p:sp>
        <p:nvSpPr>
          <p:cNvPr id="3" name="投影片編號版面配置區 2"/>
          <p:cNvSpPr>
            <a:spLocks noGrp="1"/>
          </p:cNvSpPr>
          <p:nvPr>
            <p:ph type="sldNum" sz="quarter" idx="12"/>
          </p:nvPr>
        </p:nvSpPr>
        <p:spPr/>
        <p:txBody>
          <a:bodyPr/>
          <a:lstStyle/>
          <a:p>
            <a:fld id="{1118FB7C-3051-423D-B140-B22D31D849CF}" type="slidenum">
              <a:rPr lang="zh-TW" altLang="en-US" smtClean="0"/>
              <a:pPr/>
              <a:t>285</a:t>
            </a:fld>
            <a:endParaRPr lang="zh-TW" altLang="en-US"/>
          </a:p>
        </p:txBody>
      </p:sp>
    </p:spTree>
    <p:extLst>
      <p:ext uri="{BB962C8B-B14F-4D97-AF65-F5344CB8AC3E}">
        <p14:creationId xmlns:p14="http://schemas.microsoft.com/office/powerpoint/2010/main" val="75972635"/>
      </p:ext>
    </p:extLst>
  </p:cSld>
  <p:clrMapOvr>
    <a:masterClrMapping/>
  </p:clrMapOvr>
  <p:transition/>
</p:sld>
</file>

<file path=ppt/slides/slide2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a:xfrm>
            <a:off x="684213" y="125413"/>
            <a:ext cx="7772400" cy="1143000"/>
          </a:xfrm>
        </p:spPr>
        <p:txBody>
          <a:bodyPr/>
          <a:lstStyle/>
          <a:p>
            <a:pPr eaLnBrk="1" hangingPunct="1"/>
            <a:r>
              <a:rPr lang="zh-TW" altLang="en-US" b="1" dirty="0" smtClean="0">
                <a:solidFill>
                  <a:srgbClr val="FF0000"/>
                </a:solidFill>
                <a:latin typeface="標楷體" panose="03000509000000000000" pitchFamily="65" charset="-120"/>
              </a:rPr>
              <a:t>不宜僅規定採用進口品</a:t>
            </a:r>
            <a:endParaRPr lang="zh-TW" altLang="en-US" b="1" dirty="0" smtClean="0">
              <a:solidFill>
                <a:srgbClr val="FF0000"/>
              </a:solidFill>
            </a:endParaRPr>
          </a:p>
        </p:txBody>
      </p:sp>
      <p:sp>
        <p:nvSpPr>
          <p:cNvPr id="73731" name="Rectangle 3"/>
          <p:cNvSpPr>
            <a:spLocks noGrp="1" noChangeArrowheads="1"/>
          </p:cNvSpPr>
          <p:nvPr>
            <p:ph type="body" idx="1"/>
          </p:nvPr>
        </p:nvSpPr>
        <p:spPr>
          <a:xfrm>
            <a:off x="457200" y="1268413"/>
            <a:ext cx="8229600" cy="4862512"/>
          </a:xfrm>
        </p:spPr>
        <p:txBody>
          <a:bodyPr>
            <a:normAutofit/>
          </a:bodyPr>
          <a:lstStyle/>
          <a:p>
            <a:pPr eaLnBrk="1" hangingPunct="1"/>
            <a:r>
              <a:rPr lang="zh-TW" altLang="en-US" sz="2400" b="1" u="sng" dirty="0" smtClean="0">
                <a:latin typeface="標楷體" panose="03000509000000000000" pitchFamily="65" charset="-120"/>
              </a:rPr>
              <a:t>不宜特別規定採用進口品</a:t>
            </a:r>
            <a:r>
              <a:rPr lang="zh-TW" altLang="en-US" sz="2400" b="1" dirty="0" smtClean="0">
                <a:latin typeface="標楷體" panose="03000509000000000000" pitchFamily="65" charset="-120"/>
              </a:rPr>
              <a:t>，以免違反本法第六條第一項「機關辦理採購，對廠商不得為無正當理由之差別待遇。」之規定。如特定項目確有採用進口品需要且符合以限制性招標方式辦理之條件，可分別招標。</a:t>
            </a:r>
            <a:r>
              <a:rPr lang="en-US" altLang="zh-TW" sz="2400" b="1" dirty="0" smtClean="0">
                <a:latin typeface="標楷體" panose="03000509000000000000" pitchFamily="65" charset="-120"/>
              </a:rPr>
              <a:t>88-06-11</a:t>
            </a:r>
            <a:r>
              <a:rPr lang="zh-TW" altLang="en-US" sz="2400" b="1" dirty="0" smtClean="0">
                <a:latin typeface="標楷體" panose="03000509000000000000" pitchFamily="65" charset="-120"/>
              </a:rPr>
              <a:t>工程企字第八八○七六四七號函</a:t>
            </a:r>
            <a:endParaRPr lang="en-US" altLang="zh-TW" sz="2400" b="1" dirty="0" smtClean="0">
              <a:latin typeface="標楷體" panose="03000509000000000000" pitchFamily="65" charset="-120"/>
            </a:endParaRPr>
          </a:p>
          <a:p>
            <a:pPr eaLnBrk="1" hangingPunct="1"/>
            <a:r>
              <a:rPr lang="zh-TW" altLang="en-US" sz="2400" b="1" u="sng" dirty="0" smtClean="0">
                <a:latin typeface="標楷體" panose="03000509000000000000" pitchFamily="65" charset="-120"/>
              </a:rPr>
              <a:t>限定美、日、英、法、德五國產品，排除我國廠商之產品參與競標，</a:t>
            </a:r>
            <a:r>
              <a:rPr lang="zh-TW" altLang="en-US" sz="2400" b="1" dirty="0" smtClean="0">
                <a:latin typeface="標楷體" panose="03000509000000000000" pitchFamily="65" charset="-120"/>
              </a:rPr>
              <a:t>違反政府採購法</a:t>
            </a:r>
            <a:r>
              <a:rPr lang="en-US" altLang="zh-TW" sz="2400" b="1" dirty="0" smtClean="0">
                <a:latin typeface="標楷體" panose="03000509000000000000" pitchFamily="65" charset="-120"/>
              </a:rPr>
              <a:t>(</a:t>
            </a:r>
            <a:r>
              <a:rPr lang="zh-TW" altLang="en-US" sz="2400" b="1" dirty="0" smtClean="0">
                <a:latin typeface="標楷體" panose="03000509000000000000" pitchFamily="65" charset="-120"/>
              </a:rPr>
              <a:t>以下簡稱本法</a:t>
            </a:r>
            <a:r>
              <a:rPr lang="en-US" altLang="zh-TW" sz="2400" b="1" dirty="0" smtClean="0">
                <a:latin typeface="標楷體" panose="03000509000000000000" pitchFamily="65" charset="-120"/>
              </a:rPr>
              <a:t>)</a:t>
            </a:r>
            <a:r>
              <a:rPr lang="zh-TW" altLang="en-US" sz="2400" b="1" dirty="0" smtClean="0">
                <a:latin typeface="標楷體" panose="03000509000000000000" pitchFamily="65" charset="-120"/>
              </a:rPr>
              <a:t>第六條第一項及第二十六條第三項之規定。 </a:t>
            </a:r>
            <a:r>
              <a:rPr lang="en-US" altLang="zh-TW" sz="2400" b="1" dirty="0" smtClean="0">
                <a:latin typeface="標楷體" panose="03000509000000000000" pitchFamily="65" charset="-120"/>
              </a:rPr>
              <a:t>89-03-27</a:t>
            </a:r>
            <a:r>
              <a:rPr lang="zh-TW" altLang="en-US" sz="2400" b="1" dirty="0" smtClean="0">
                <a:latin typeface="標楷體" panose="03000509000000000000" pitchFamily="65" charset="-120"/>
              </a:rPr>
              <a:t>工程企字第</a:t>
            </a:r>
            <a:r>
              <a:rPr lang="en-US" altLang="zh-TW" sz="2400" b="1" dirty="0" smtClean="0">
                <a:latin typeface="標楷體" panose="03000509000000000000" pitchFamily="65" charset="-120"/>
              </a:rPr>
              <a:t>89007065</a:t>
            </a:r>
            <a:r>
              <a:rPr lang="zh-TW" altLang="en-US" sz="2400" b="1" dirty="0" smtClean="0">
                <a:latin typeface="標楷體" panose="03000509000000000000" pitchFamily="65" charset="-120"/>
              </a:rPr>
              <a:t>號函</a:t>
            </a:r>
          </a:p>
        </p:txBody>
      </p:sp>
      <p:sp>
        <p:nvSpPr>
          <p:cNvPr id="3" name="投影片編號版面配置區 2"/>
          <p:cNvSpPr>
            <a:spLocks noGrp="1"/>
          </p:cNvSpPr>
          <p:nvPr>
            <p:ph type="sldNum" sz="quarter" idx="12"/>
          </p:nvPr>
        </p:nvSpPr>
        <p:spPr/>
        <p:txBody>
          <a:bodyPr/>
          <a:lstStyle/>
          <a:p>
            <a:fld id="{1118FB7C-3051-423D-B140-B22D31D849CF}" type="slidenum">
              <a:rPr lang="zh-TW" altLang="en-US" smtClean="0"/>
              <a:pPr/>
              <a:t>286</a:t>
            </a:fld>
            <a:endParaRPr lang="zh-TW" altLang="en-US"/>
          </a:p>
        </p:txBody>
      </p:sp>
    </p:spTree>
    <p:extLst>
      <p:ext uri="{BB962C8B-B14F-4D97-AF65-F5344CB8AC3E}">
        <p14:creationId xmlns:p14="http://schemas.microsoft.com/office/powerpoint/2010/main" val="2955593226"/>
      </p:ext>
    </p:extLst>
  </p:cSld>
  <p:clrMapOvr>
    <a:masterClrMapping/>
  </p:clrMapOvr>
  <p:transition/>
</p:sld>
</file>

<file path=ppt/slides/slide2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a:xfrm>
            <a:off x="457200" y="277813"/>
            <a:ext cx="8686800" cy="630237"/>
          </a:xfrm>
        </p:spPr>
        <p:txBody>
          <a:bodyPr/>
          <a:lstStyle/>
          <a:p>
            <a:pPr eaLnBrk="1" hangingPunct="1"/>
            <a:r>
              <a:rPr lang="zh-TW" altLang="en-US" sz="3200" b="1" smtClean="0">
                <a:solidFill>
                  <a:srgbClr val="FF0000"/>
                </a:solidFill>
              </a:rPr>
              <a:t>得限制大陸地區財物及勞務採購</a:t>
            </a:r>
            <a:r>
              <a:rPr lang="en-US" altLang="zh-TW" sz="3200" b="1" smtClean="0">
                <a:solidFill>
                  <a:srgbClr val="FF0000"/>
                </a:solidFill>
              </a:rPr>
              <a:t>1</a:t>
            </a:r>
            <a:endParaRPr lang="zh-TW" altLang="en-US" sz="3200" b="1" smtClean="0">
              <a:solidFill>
                <a:srgbClr val="FF0000"/>
              </a:solidFill>
            </a:endParaRPr>
          </a:p>
        </p:txBody>
      </p:sp>
      <p:sp>
        <p:nvSpPr>
          <p:cNvPr id="113667" name="Rectangle 3"/>
          <p:cNvSpPr>
            <a:spLocks noGrp="1" noChangeArrowheads="1"/>
          </p:cNvSpPr>
          <p:nvPr>
            <p:ph type="body" idx="1"/>
          </p:nvPr>
        </p:nvSpPr>
        <p:spPr>
          <a:xfrm>
            <a:off x="457200" y="893763"/>
            <a:ext cx="8496300" cy="5221287"/>
          </a:xfrm>
        </p:spPr>
        <p:txBody>
          <a:bodyPr>
            <a:normAutofit/>
          </a:bodyPr>
          <a:lstStyle/>
          <a:p>
            <a:pPr>
              <a:defRPr/>
            </a:pPr>
            <a:r>
              <a:rPr lang="zh-TW" altLang="en-US" sz="2400" b="1" dirty="0" smtClean="0">
                <a:latin typeface="+mj-ea"/>
                <a:ea typeface="+mj-ea"/>
              </a:rPr>
              <a:t>有關大陸地區廠商及第三地區含陸資成分廠商參與政府採購之處理原則，本會</a:t>
            </a:r>
            <a:r>
              <a:rPr lang="en-US" altLang="zh-TW" sz="2400" b="1" dirty="0" smtClean="0">
                <a:latin typeface="+mj-ea"/>
                <a:ea typeface="+mj-ea"/>
              </a:rPr>
              <a:t>101</a:t>
            </a:r>
            <a:r>
              <a:rPr lang="zh-TW" altLang="en-US" sz="2400" b="1" dirty="0" smtClean="0">
                <a:latin typeface="+mj-ea"/>
                <a:ea typeface="+mj-ea"/>
              </a:rPr>
              <a:t>年</a:t>
            </a:r>
            <a:r>
              <a:rPr lang="en-US" altLang="zh-TW" sz="2400" b="1" dirty="0" smtClean="0">
                <a:latin typeface="+mj-ea"/>
                <a:ea typeface="+mj-ea"/>
              </a:rPr>
              <a:t>4</a:t>
            </a:r>
            <a:r>
              <a:rPr lang="zh-TW" altLang="en-US" sz="2400" b="1" dirty="0" smtClean="0">
                <a:latin typeface="+mj-ea"/>
                <a:ea typeface="+mj-ea"/>
              </a:rPr>
              <a:t>月</a:t>
            </a:r>
            <a:r>
              <a:rPr lang="en-US" altLang="zh-TW" sz="2400" b="1" dirty="0" smtClean="0">
                <a:latin typeface="+mj-ea"/>
                <a:ea typeface="+mj-ea"/>
              </a:rPr>
              <a:t>18</a:t>
            </a:r>
            <a:r>
              <a:rPr lang="zh-TW" altLang="en-US" sz="2400" b="1" dirty="0" smtClean="0">
                <a:latin typeface="+mj-ea"/>
                <a:ea typeface="+mj-ea"/>
              </a:rPr>
              <a:t>日工程企字第</a:t>
            </a:r>
            <a:r>
              <a:rPr lang="en-US" altLang="zh-TW" sz="2400" b="1" dirty="0" smtClean="0">
                <a:latin typeface="+mj-ea"/>
                <a:ea typeface="+mj-ea"/>
              </a:rPr>
              <a:t>10100114530</a:t>
            </a:r>
            <a:r>
              <a:rPr lang="zh-TW" altLang="en-US" sz="2400" b="1" dirty="0" smtClean="0">
                <a:latin typeface="+mj-ea"/>
                <a:ea typeface="+mj-ea"/>
              </a:rPr>
              <a:t>號函及</a:t>
            </a:r>
            <a:r>
              <a:rPr lang="en-US" altLang="zh-TW" sz="2400" b="1" dirty="0" smtClean="0">
                <a:latin typeface="+mj-ea"/>
                <a:ea typeface="+mj-ea"/>
              </a:rPr>
              <a:t>101</a:t>
            </a:r>
            <a:r>
              <a:rPr lang="zh-TW" altLang="en-US" sz="2400" b="1" dirty="0" smtClean="0">
                <a:latin typeface="+mj-ea"/>
                <a:ea typeface="+mj-ea"/>
              </a:rPr>
              <a:t>年</a:t>
            </a:r>
            <a:r>
              <a:rPr lang="en-US" altLang="zh-TW" sz="2400" b="1" dirty="0" smtClean="0">
                <a:latin typeface="+mj-ea"/>
                <a:ea typeface="+mj-ea"/>
              </a:rPr>
              <a:t>9</a:t>
            </a:r>
            <a:r>
              <a:rPr lang="zh-TW" altLang="en-US" sz="2400" b="1" dirty="0" smtClean="0">
                <a:latin typeface="+mj-ea"/>
                <a:ea typeface="+mj-ea"/>
              </a:rPr>
              <a:t>月</a:t>
            </a:r>
            <a:r>
              <a:rPr lang="en-US" altLang="zh-TW" sz="2400" b="1" dirty="0" smtClean="0">
                <a:latin typeface="+mj-ea"/>
                <a:ea typeface="+mj-ea"/>
              </a:rPr>
              <a:t>13</a:t>
            </a:r>
            <a:r>
              <a:rPr lang="zh-TW" altLang="en-US" sz="2400" b="1" dirty="0" smtClean="0">
                <a:latin typeface="+mj-ea"/>
                <a:ea typeface="+mj-ea"/>
              </a:rPr>
              <a:t>日工程企字第</a:t>
            </a:r>
            <a:r>
              <a:rPr lang="en-US" altLang="zh-TW" sz="2400" b="1" dirty="0" smtClean="0">
                <a:latin typeface="+mj-ea"/>
                <a:ea typeface="+mj-ea"/>
              </a:rPr>
              <a:t>10100346580</a:t>
            </a:r>
            <a:r>
              <a:rPr lang="zh-TW" altLang="en-US" sz="2400" b="1" dirty="0" smtClean="0">
                <a:latin typeface="+mj-ea"/>
                <a:ea typeface="+mj-ea"/>
              </a:rPr>
              <a:t>號函已有說明，依上開</a:t>
            </a:r>
            <a:r>
              <a:rPr lang="en-US" altLang="zh-TW" sz="2400" b="1" dirty="0" smtClean="0">
                <a:latin typeface="+mj-ea"/>
                <a:ea typeface="+mj-ea"/>
              </a:rPr>
              <a:t>101</a:t>
            </a:r>
            <a:r>
              <a:rPr lang="zh-TW" altLang="en-US" sz="2400" b="1" dirty="0" smtClean="0">
                <a:latin typeface="+mj-ea"/>
                <a:ea typeface="+mj-ea"/>
              </a:rPr>
              <a:t>年</a:t>
            </a:r>
            <a:r>
              <a:rPr lang="en-US" altLang="zh-TW" sz="2400" b="1" dirty="0" smtClean="0">
                <a:latin typeface="+mj-ea"/>
                <a:ea typeface="+mj-ea"/>
              </a:rPr>
              <a:t>9</a:t>
            </a:r>
            <a:r>
              <a:rPr lang="zh-TW" altLang="en-US" sz="2400" b="1" dirty="0" smtClean="0">
                <a:latin typeface="+mj-ea"/>
                <a:ea typeface="+mj-ea"/>
              </a:rPr>
              <a:t>月</a:t>
            </a:r>
            <a:r>
              <a:rPr lang="en-US" altLang="zh-TW" sz="2400" b="1" dirty="0" smtClean="0">
                <a:latin typeface="+mj-ea"/>
                <a:ea typeface="+mj-ea"/>
              </a:rPr>
              <a:t>13</a:t>
            </a:r>
            <a:r>
              <a:rPr lang="zh-TW" altLang="en-US" sz="2400" b="1" dirty="0" smtClean="0">
                <a:latin typeface="+mj-ea"/>
                <a:ea typeface="+mj-ea"/>
              </a:rPr>
              <a:t>日函說明四略以： </a:t>
            </a:r>
          </a:p>
          <a:p>
            <a:pPr>
              <a:defRPr/>
            </a:pPr>
            <a:r>
              <a:rPr lang="en-US" altLang="zh-TW" sz="2400" b="1" dirty="0" smtClean="0">
                <a:latin typeface="+mj-ea"/>
                <a:ea typeface="+mj-ea"/>
              </a:rPr>
              <a:t>(</a:t>
            </a:r>
            <a:r>
              <a:rPr lang="zh-TW" altLang="en-US" sz="2400" b="1" dirty="0" smtClean="0">
                <a:latin typeface="+mj-ea"/>
                <a:ea typeface="+mj-ea"/>
              </a:rPr>
              <a:t>一</a:t>
            </a:r>
            <a:r>
              <a:rPr lang="en-US" altLang="zh-TW" sz="2400" b="1" dirty="0" smtClean="0">
                <a:latin typeface="+mj-ea"/>
                <a:ea typeface="+mj-ea"/>
              </a:rPr>
              <a:t>)</a:t>
            </a:r>
            <a:r>
              <a:rPr lang="zh-TW" altLang="en-US" sz="2400" b="1" dirty="0" smtClean="0">
                <a:latin typeface="+mj-ea"/>
                <a:ea typeface="+mj-ea"/>
              </a:rPr>
              <a:t>大陸地區廠商：因中國大陸尚未加入世界貿易組織</a:t>
            </a:r>
            <a:r>
              <a:rPr lang="en-US" altLang="zh-TW" sz="2400" b="1" dirty="0" smtClean="0">
                <a:latin typeface="+mj-ea"/>
                <a:ea typeface="+mj-ea"/>
              </a:rPr>
              <a:t>(WTO)</a:t>
            </a:r>
            <a:r>
              <a:rPr lang="zh-TW" altLang="en-US" sz="2400" b="1" dirty="0" smtClean="0">
                <a:latin typeface="+mj-ea"/>
                <a:ea typeface="+mj-ea"/>
              </a:rPr>
              <a:t>政府採購協定</a:t>
            </a:r>
            <a:r>
              <a:rPr lang="en-US" altLang="zh-TW" sz="2400" b="1" dirty="0" smtClean="0">
                <a:latin typeface="+mj-ea"/>
                <a:ea typeface="+mj-ea"/>
              </a:rPr>
              <a:t>(GPA)</a:t>
            </a:r>
            <a:r>
              <a:rPr lang="zh-TW" altLang="en-US" sz="2400" b="1" dirty="0" smtClean="0">
                <a:latin typeface="+mj-ea"/>
                <a:ea typeface="+mj-ea"/>
              </a:rPr>
              <a:t>，且兩岸尚未簽署相互開放政府採購市場之條約協定，</a:t>
            </a:r>
            <a:r>
              <a:rPr lang="zh-TW" altLang="en-US" sz="2400" b="1" dirty="0" smtClean="0">
                <a:solidFill>
                  <a:srgbClr val="FF0000"/>
                </a:solidFill>
                <a:latin typeface="+mj-ea"/>
                <a:ea typeface="+mj-ea"/>
              </a:rPr>
              <a:t>無論是否適用</a:t>
            </a:r>
            <a:r>
              <a:rPr lang="en-US" altLang="zh-TW" sz="2400" b="1" dirty="0" smtClean="0">
                <a:solidFill>
                  <a:srgbClr val="FF0000"/>
                </a:solidFill>
                <a:latin typeface="+mj-ea"/>
                <a:ea typeface="+mj-ea"/>
              </a:rPr>
              <a:t>GPA</a:t>
            </a:r>
            <a:r>
              <a:rPr lang="zh-TW" altLang="en-US" sz="2400" b="1" dirty="0" smtClean="0">
                <a:solidFill>
                  <a:srgbClr val="FF0000"/>
                </a:solidFill>
                <a:latin typeface="+mj-ea"/>
                <a:ea typeface="+mj-ea"/>
              </a:rPr>
              <a:t>之採購，均可於招標文件規定不允許大陸地區廠商或其產品或勞務參與。 </a:t>
            </a:r>
          </a:p>
          <a:p>
            <a:pPr>
              <a:defRPr/>
            </a:pPr>
            <a:r>
              <a:rPr lang="en-US" altLang="zh-TW" sz="2400" b="1" dirty="0" smtClean="0">
                <a:latin typeface="+mj-ea"/>
                <a:ea typeface="+mj-ea"/>
              </a:rPr>
              <a:t>(</a:t>
            </a:r>
            <a:r>
              <a:rPr lang="zh-TW" altLang="en-US" sz="2400" b="1" dirty="0" smtClean="0">
                <a:latin typeface="+mj-ea"/>
                <a:ea typeface="+mj-ea"/>
              </a:rPr>
              <a:t>二</a:t>
            </a:r>
            <a:r>
              <a:rPr lang="en-US" altLang="zh-TW" sz="2400" b="1" dirty="0" smtClean="0">
                <a:latin typeface="+mj-ea"/>
                <a:ea typeface="+mj-ea"/>
              </a:rPr>
              <a:t>)</a:t>
            </a:r>
            <a:r>
              <a:rPr lang="zh-TW" altLang="en-US" sz="2400" b="1" dirty="0" smtClean="0">
                <a:latin typeface="+mj-ea"/>
                <a:ea typeface="+mj-ea"/>
              </a:rPr>
              <a:t>第三地區含陸資成分廠商：適用</a:t>
            </a:r>
            <a:r>
              <a:rPr lang="en-US" altLang="zh-TW" sz="2400" b="1" dirty="0" smtClean="0">
                <a:latin typeface="+mj-ea"/>
                <a:ea typeface="+mj-ea"/>
              </a:rPr>
              <a:t>GPA</a:t>
            </a:r>
            <a:r>
              <a:rPr lang="zh-TW" altLang="en-US" sz="2400" b="1" dirty="0" smtClean="0">
                <a:latin typeface="+mj-ea"/>
                <a:ea typeface="+mj-ea"/>
              </a:rPr>
              <a:t>之採購，如個案採購涉及國家安全，機關得依</a:t>
            </a:r>
            <a:r>
              <a:rPr lang="en-US" altLang="zh-TW" sz="2400" b="1" dirty="0" smtClean="0">
                <a:latin typeface="+mj-ea"/>
                <a:ea typeface="+mj-ea"/>
              </a:rPr>
              <a:t>GPA</a:t>
            </a:r>
            <a:r>
              <a:rPr lang="zh-TW" altLang="en-US" sz="2400" b="1" dirty="0" smtClean="0">
                <a:latin typeface="+mj-ea"/>
                <a:ea typeface="+mj-ea"/>
              </a:rPr>
              <a:t>第</a:t>
            </a:r>
            <a:r>
              <a:rPr lang="en-US" altLang="zh-TW" sz="2400" b="1" dirty="0" smtClean="0">
                <a:latin typeface="+mj-ea"/>
                <a:ea typeface="+mj-ea"/>
              </a:rPr>
              <a:t>23</a:t>
            </a:r>
            <a:r>
              <a:rPr lang="zh-TW" altLang="en-US" sz="2400" b="1" dirty="0" smtClean="0">
                <a:latin typeface="+mj-ea"/>
                <a:ea typeface="+mj-ea"/>
              </a:rPr>
              <a:t>條</a:t>
            </a:r>
            <a:r>
              <a:rPr lang="en-US" altLang="zh-TW" sz="2400" b="1" dirty="0" smtClean="0">
                <a:latin typeface="+mj-ea"/>
                <a:ea typeface="+mj-ea"/>
              </a:rPr>
              <a:t>(</a:t>
            </a:r>
            <a:r>
              <a:rPr lang="zh-TW" altLang="en-US" sz="2400" b="1" dirty="0" smtClean="0">
                <a:latin typeface="+mj-ea"/>
                <a:ea typeface="+mj-ea"/>
              </a:rPr>
              <a:t>現為修正版</a:t>
            </a:r>
            <a:r>
              <a:rPr lang="en-US" altLang="zh-TW" sz="2400" b="1" dirty="0" smtClean="0">
                <a:latin typeface="+mj-ea"/>
                <a:ea typeface="+mj-ea"/>
              </a:rPr>
              <a:t>GPA</a:t>
            </a:r>
            <a:r>
              <a:rPr lang="zh-TW" altLang="en-US" sz="2400" b="1" dirty="0" smtClean="0">
                <a:latin typeface="+mj-ea"/>
                <a:ea typeface="+mj-ea"/>
              </a:rPr>
              <a:t>第</a:t>
            </a:r>
            <a:r>
              <a:rPr lang="en-US" altLang="zh-TW" sz="2400" b="1" dirty="0" smtClean="0">
                <a:latin typeface="+mj-ea"/>
                <a:ea typeface="+mj-ea"/>
              </a:rPr>
              <a:t>3</a:t>
            </a:r>
            <a:r>
              <a:rPr lang="zh-TW" altLang="en-US" sz="2400" b="1" dirty="0" smtClean="0">
                <a:latin typeface="+mj-ea"/>
                <a:ea typeface="+mj-ea"/>
              </a:rPr>
              <a:t>條</a:t>
            </a:r>
            <a:r>
              <a:rPr lang="en-US" altLang="zh-TW" sz="2400" b="1" dirty="0" smtClean="0">
                <a:latin typeface="+mj-ea"/>
                <a:ea typeface="+mj-ea"/>
              </a:rPr>
              <a:t>)</a:t>
            </a:r>
            <a:r>
              <a:rPr lang="zh-TW" altLang="en-US" sz="2400" b="1" dirty="0" smtClean="0">
                <a:latin typeface="+mj-ea"/>
                <a:ea typeface="+mj-ea"/>
              </a:rPr>
              <a:t>規定排除</a:t>
            </a:r>
            <a:r>
              <a:rPr lang="en-US" altLang="zh-TW" sz="2400" b="1" dirty="0" smtClean="0">
                <a:latin typeface="+mj-ea"/>
                <a:ea typeface="+mj-ea"/>
              </a:rPr>
              <a:t>GPA</a:t>
            </a:r>
            <a:r>
              <a:rPr lang="zh-TW" altLang="en-US" sz="2400" b="1" dirty="0" smtClean="0">
                <a:latin typeface="+mj-ea"/>
                <a:ea typeface="+mj-ea"/>
              </a:rPr>
              <a:t>之適用；非適用</a:t>
            </a:r>
            <a:r>
              <a:rPr lang="en-US" altLang="zh-TW" sz="2400" b="1" dirty="0" smtClean="0">
                <a:latin typeface="+mj-ea"/>
                <a:ea typeface="+mj-ea"/>
              </a:rPr>
              <a:t>GPA</a:t>
            </a:r>
            <a:r>
              <a:rPr lang="zh-TW" altLang="en-US" sz="2400" b="1" dirty="0" smtClean="0">
                <a:latin typeface="+mj-ea"/>
                <a:ea typeface="+mj-ea"/>
              </a:rPr>
              <a:t>之採購，無須特別理由，即可於招標文件規定不允許第三地區含陸資成分之廠商參與。工程會 </a:t>
            </a:r>
            <a:r>
              <a:rPr lang="en-US" altLang="zh-TW" sz="2400" b="1" dirty="0" smtClean="0">
                <a:latin typeface="+mj-ea"/>
                <a:ea typeface="+mj-ea"/>
              </a:rPr>
              <a:t>107</a:t>
            </a:r>
            <a:r>
              <a:rPr lang="zh-TW" altLang="en-US" sz="2400" b="1" dirty="0" smtClean="0">
                <a:latin typeface="+mj-ea"/>
                <a:ea typeface="+mj-ea"/>
              </a:rPr>
              <a:t>年</a:t>
            </a:r>
            <a:r>
              <a:rPr lang="en-US" altLang="zh-TW" sz="2400" b="1" dirty="0" smtClean="0">
                <a:latin typeface="+mj-ea"/>
                <a:ea typeface="+mj-ea"/>
              </a:rPr>
              <a:t>3</a:t>
            </a:r>
            <a:r>
              <a:rPr lang="zh-TW" altLang="en-US" sz="2400" b="1" dirty="0" smtClean="0">
                <a:latin typeface="+mj-ea"/>
                <a:ea typeface="+mj-ea"/>
              </a:rPr>
              <a:t>月</a:t>
            </a:r>
            <a:r>
              <a:rPr lang="en-US" altLang="zh-TW" sz="2400" b="1" dirty="0" smtClean="0">
                <a:latin typeface="+mj-ea"/>
                <a:ea typeface="+mj-ea"/>
              </a:rPr>
              <a:t>5</a:t>
            </a:r>
            <a:r>
              <a:rPr lang="zh-TW" altLang="en-US" sz="2400" b="1" dirty="0" smtClean="0">
                <a:latin typeface="+mj-ea"/>
                <a:ea typeface="+mj-ea"/>
              </a:rPr>
              <a:t>日工程企字第</a:t>
            </a:r>
            <a:r>
              <a:rPr lang="en-US" altLang="zh-TW" sz="2400" b="1" dirty="0" smtClean="0">
                <a:latin typeface="+mj-ea"/>
                <a:ea typeface="+mj-ea"/>
              </a:rPr>
              <a:t>10600398783</a:t>
            </a:r>
            <a:r>
              <a:rPr lang="zh-TW" altLang="en-US" sz="2400" b="1" dirty="0" smtClean="0">
                <a:latin typeface="+mj-ea"/>
                <a:ea typeface="+mj-ea"/>
              </a:rPr>
              <a:t>號函</a:t>
            </a:r>
          </a:p>
        </p:txBody>
      </p:sp>
      <p:sp>
        <p:nvSpPr>
          <p:cNvPr id="3" name="投影片編號版面配置區 2"/>
          <p:cNvSpPr>
            <a:spLocks noGrp="1"/>
          </p:cNvSpPr>
          <p:nvPr>
            <p:ph type="sldNum" sz="quarter" idx="12"/>
          </p:nvPr>
        </p:nvSpPr>
        <p:spPr/>
        <p:txBody>
          <a:bodyPr/>
          <a:lstStyle/>
          <a:p>
            <a:fld id="{1118FB7C-3051-423D-B140-B22D31D849CF}" type="slidenum">
              <a:rPr lang="zh-TW" altLang="en-US" smtClean="0"/>
              <a:pPr/>
              <a:t>287</a:t>
            </a:fld>
            <a:endParaRPr lang="zh-TW" altLang="en-US"/>
          </a:p>
        </p:txBody>
      </p:sp>
    </p:spTree>
    <p:extLst>
      <p:ext uri="{BB962C8B-B14F-4D97-AF65-F5344CB8AC3E}">
        <p14:creationId xmlns:p14="http://schemas.microsoft.com/office/powerpoint/2010/main" val="4132962247"/>
      </p:ext>
    </p:extLst>
  </p:cSld>
  <p:clrMapOvr>
    <a:masterClrMapping/>
  </p:clrMapOvr>
  <p:transition/>
</p:sld>
</file>

<file path=ppt/slides/slide2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a:xfrm>
            <a:off x="457200" y="277813"/>
            <a:ext cx="8686800" cy="630237"/>
          </a:xfrm>
        </p:spPr>
        <p:txBody>
          <a:bodyPr/>
          <a:lstStyle/>
          <a:p>
            <a:pPr eaLnBrk="1" hangingPunct="1"/>
            <a:r>
              <a:rPr lang="zh-TW" altLang="en-US" sz="3200" b="1" smtClean="0">
                <a:solidFill>
                  <a:srgbClr val="FF0000"/>
                </a:solidFill>
              </a:rPr>
              <a:t>得限制大陸地區財物及勞務採購</a:t>
            </a:r>
          </a:p>
        </p:txBody>
      </p:sp>
      <p:sp>
        <p:nvSpPr>
          <p:cNvPr id="75779" name="Rectangle 3"/>
          <p:cNvSpPr>
            <a:spLocks noGrp="1" noChangeArrowheads="1"/>
          </p:cNvSpPr>
          <p:nvPr>
            <p:ph type="body" idx="1"/>
          </p:nvPr>
        </p:nvSpPr>
        <p:spPr>
          <a:xfrm>
            <a:off x="395288" y="908050"/>
            <a:ext cx="8497887" cy="5222875"/>
          </a:xfrm>
        </p:spPr>
        <p:txBody>
          <a:bodyPr/>
          <a:lstStyle/>
          <a:p>
            <a:r>
              <a:rPr lang="zh-TW" altLang="en-US" sz="2400" b="1" smtClean="0"/>
              <a:t>涉及大陸地區廠商、財物或勞務得否參與我政府採購，尚須依「臺灣地區與大陸地區人民關係條例」（下稱「兩岸條例」）之規定，合先敘明。</a:t>
            </a:r>
            <a:r>
              <a:rPr lang="en-US" altLang="zh-TW" sz="2400" b="1" smtClean="0"/>
              <a:t/>
            </a:r>
            <a:br>
              <a:rPr lang="en-US" altLang="zh-TW" sz="2400" b="1" smtClean="0"/>
            </a:br>
            <a:r>
              <a:rPr lang="zh-TW" altLang="en-US" sz="2400" b="1" smtClean="0"/>
              <a:t>目前各機關之採購標的，如屬依上開規定得由大陸地區輸入至台灣地區之品項，機關得於招標文件中規定允許廠商提供該等原產地為大陸地區之財物參與投標。</a:t>
            </a:r>
            <a:r>
              <a:rPr lang="zh-TW" altLang="en-US" sz="2400" b="1" smtClean="0">
                <a:solidFill>
                  <a:srgbClr val="FF0000"/>
                </a:solidFill>
              </a:rPr>
              <a:t>惟機關如於招標文件禁止廠商提供大陸產品，亦屬適法。</a:t>
            </a:r>
            <a:r>
              <a:rPr lang="en-US" altLang="zh-TW" sz="2400" b="1" smtClean="0">
                <a:solidFill>
                  <a:srgbClr val="FF0000"/>
                </a:solidFill>
              </a:rPr>
              <a:t/>
            </a:r>
            <a:br>
              <a:rPr lang="en-US" altLang="zh-TW" sz="2400" b="1" smtClean="0">
                <a:solidFill>
                  <a:srgbClr val="FF0000"/>
                </a:solidFill>
              </a:rPr>
            </a:br>
            <a:r>
              <a:rPr lang="zh-TW" altLang="en-US" sz="2400" b="1" smtClean="0"/>
              <a:t>部分機關有逕向大陸地區廠商採購，並簽訂採購契約之需要者，機關得</a:t>
            </a:r>
            <a:r>
              <a:rPr lang="zh-TW" altLang="en-US" sz="2400" b="1" smtClean="0">
                <a:solidFill>
                  <a:srgbClr val="FF0000"/>
                </a:solidFill>
              </a:rPr>
              <a:t>依「臺灣地區與大陸地區貿易許可辦法」之規定，透過兩岸直接貿易逕向大陸地區廠商採購，並以大陸地區廠商為投標、簽約及履約廠商</a:t>
            </a:r>
            <a:r>
              <a:rPr lang="zh-TW" altLang="en-US" sz="2400" b="1" smtClean="0"/>
              <a:t>，本會</a:t>
            </a:r>
            <a:r>
              <a:rPr lang="en-US" altLang="zh-TW" sz="2400" b="1" smtClean="0"/>
              <a:t>98</a:t>
            </a:r>
            <a:r>
              <a:rPr lang="zh-TW" altLang="en-US" sz="2400" b="1" smtClean="0"/>
              <a:t>年</a:t>
            </a:r>
            <a:r>
              <a:rPr lang="en-US" altLang="zh-TW" sz="2400" b="1" smtClean="0"/>
              <a:t>1</a:t>
            </a:r>
            <a:r>
              <a:rPr lang="zh-TW" altLang="en-US" sz="2400" b="1" smtClean="0"/>
              <a:t>月</a:t>
            </a:r>
            <a:r>
              <a:rPr lang="en-US" altLang="zh-TW" sz="2400" b="1" smtClean="0"/>
              <a:t>17</a:t>
            </a:r>
            <a:r>
              <a:rPr lang="zh-TW" altLang="en-US" sz="2400" b="1" smtClean="0"/>
              <a:t>日工程企字第</a:t>
            </a:r>
            <a:r>
              <a:rPr lang="en-US" altLang="zh-TW" sz="2400" b="1" smtClean="0"/>
              <a:t>09800001070</a:t>
            </a:r>
            <a:r>
              <a:rPr lang="zh-TW" altLang="en-US" sz="2400" b="1" smtClean="0"/>
              <a:t>號函併請參閱。工程會</a:t>
            </a:r>
            <a:r>
              <a:rPr lang="en-US" altLang="zh-TW" sz="2400" b="1" smtClean="0"/>
              <a:t>99</a:t>
            </a:r>
            <a:r>
              <a:rPr lang="zh-TW" altLang="en-US" sz="2400" b="1" smtClean="0"/>
              <a:t>年</a:t>
            </a:r>
            <a:r>
              <a:rPr lang="en-US" altLang="zh-TW" sz="2400" b="1" smtClean="0"/>
              <a:t>3</a:t>
            </a:r>
            <a:r>
              <a:rPr lang="zh-TW" altLang="en-US" sz="2400" b="1" smtClean="0"/>
              <a:t>月</a:t>
            </a:r>
            <a:r>
              <a:rPr lang="en-US" altLang="zh-TW" sz="2400" b="1" smtClean="0"/>
              <a:t>16</a:t>
            </a:r>
            <a:r>
              <a:rPr lang="zh-TW" altLang="en-US" sz="2400" b="1" smtClean="0"/>
              <a:t>日工程企字第</a:t>
            </a:r>
            <a:r>
              <a:rPr lang="en-US" altLang="zh-TW" sz="2400" b="1" smtClean="0"/>
              <a:t>09900101270</a:t>
            </a:r>
            <a:r>
              <a:rPr lang="zh-TW" altLang="en-US" sz="2400" b="1" smtClean="0"/>
              <a:t>號函</a:t>
            </a:r>
          </a:p>
        </p:txBody>
      </p:sp>
      <p:sp>
        <p:nvSpPr>
          <p:cNvPr id="3" name="投影片編號版面配置區 2"/>
          <p:cNvSpPr>
            <a:spLocks noGrp="1"/>
          </p:cNvSpPr>
          <p:nvPr>
            <p:ph type="sldNum" sz="quarter" idx="12"/>
          </p:nvPr>
        </p:nvSpPr>
        <p:spPr/>
        <p:txBody>
          <a:bodyPr/>
          <a:lstStyle/>
          <a:p>
            <a:fld id="{1118FB7C-3051-423D-B140-B22D31D849CF}" type="slidenum">
              <a:rPr lang="zh-TW" altLang="en-US" smtClean="0"/>
              <a:pPr/>
              <a:t>288</a:t>
            </a:fld>
            <a:endParaRPr lang="zh-TW" altLang="en-US"/>
          </a:p>
        </p:txBody>
      </p:sp>
    </p:spTree>
    <p:extLst>
      <p:ext uri="{BB962C8B-B14F-4D97-AF65-F5344CB8AC3E}">
        <p14:creationId xmlns:p14="http://schemas.microsoft.com/office/powerpoint/2010/main" val="3301477681"/>
      </p:ext>
    </p:extLst>
  </p:cSld>
  <p:clrMapOvr>
    <a:masterClrMapping/>
  </p:clrMapOvr>
  <p:transition/>
</p:sld>
</file>

<file path=ppt/slides/slide2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idx="4294967295"/>
          </p:nvPr>
        </p:nvSpPr>
        <p:spPr>
          <a:xfrm>
            <a:off x="395288" y="404813"/>
            <a:ext cx="8640762" cy="1143000"/>
          </a:xfrm>
        </p:spPr>
        <p:txBody>
          <a:bodyPr/>
          <a:lstStyle/>
          <a:p>
            <a:pPr eaLnBrk="1" hangingPunct="1"/>
            <a:r>
              <a:rPr lang="zh-TW" altLang="en-US" b="1" smtClean="0">
                <a:solidFill>
                  <a:srgbClr val="FF0000"/>
                </a:solidFill>
              </a:rPr>
              <a:t>綁履約期限案</a:t>
            </a:r>
            <a:r>
              <a:rPr lang="en-US" altLang="zh-TW" b="1" smtClean="0">
                <a:solidFill>
                  <a:srgbClr val="FF0000"/>
                </a:solidFill>
              </a:rPr>
              <a:t>—</a:t>
            </a:r>
            <a:r>
              <a:rPr lang="zh-TW" altLang="en-US" b="1" smtClean="0">
                <a:solidFill>
                  <a:srgbClr val="FF0000"/>
                </a:solidFill>
              </a:rPr>
              <a:t>供料時間不及</a:t>
            </a:r>
          </a:p>
        </p:txBody>
      </p:sp>
      <p:sp>
        <p:nvSpPr>
          <p:cNvPr id="157699" name="Rectangle 3"/>
          <p:cNvSpPr>
            <a:spLocks noGrp="1" noChangeArrowheads="1"/>
          </p:cNvSpPr>
          <p:nvPr>
            <p:ph type="body" idx="4294967295"/>
          </p:nvPr>
        </p:nvSpPr>
        <p:spPr>
          <a:xfrm>
            <a:off x="250825" y="1341438"/>
            <a:ext cx="8713788" cy="4826000"/>
          </a:xfrm>
        </p:spPr>
        <p:txBody>
          <a:bodyPr/>
          <a:lstStyle/>
          <a:p>
            <a:pPr eaLnBrk="1" hangingPunct="1">
              <a:defRPr/>
            </a:pPr>
            <a:r>
              <a:rPr lang="en-US" altLang="zh-TW" sz="2400" b="1" dirty="0" smtClean="0">
                <a:latin typeface="+mj-ea"/>
                <a:ea typeface="+mj-ea"/>
              </a:rPr>
              <a:t>【</a:t>
            </a:r>
            <a:r>
              <a:rPr lang="zh-TW" altLang="en-US" sz="2400" b="1" dirty="0" smtClean="0">
                <a:latin typeface="+mj-ea"/>
                <a:ea typeface="+mj-ea"/>
              </a:rPr>
              <a:t>案例</a:t>
            </a:r>
            <a:r>
              <a:rPr lang="en-US" altLang="zh-TW" sz="2400" b="1" dirty="0" smtClean="0">
                <a:latin typeface="+mj-ea"/>
                <a:ea typeface="+mj-ea"/>
              </a:rPr>
              <a:t>1】</a:t>
            </a:r>
            <a:r>
              <a:rPr lang="zh-TW" altLang="en-US" sz="2400" b="1" dirty="0" smtClean="0">
                <a:latin typeface="+mj-ea"/>
                <a:ea typeface="+mj-ea"/>
              </a:rPr>
              <a:t>○○採購艦艇 遭檢舉徇私</a:t>
            </a:r>
            <a:r>
              <a:rPr lang="en-US" altLang="zh-TW" sz="2400" b="1" dirty="0" smtClean="0">
                <a:latin typeface="+mj-ea"/>
                <a:ea typeface="+mj-ea"/>
              </a:rPr>
              <a:t>—</a:t>
            </a:r>
            <a:br>
              <a:rPr lang="en-US" altLang="zh-TW" sz="2400" b="1" dirty="0" smtClean="0">
                <a:latin typeface="+mj-ea"/>
                <a:ea typeface="+mj-ea"/>
              </a:rPr>
            </a:br>
            <a:r>
              <a:rPr lang="zh-TW" altLang="en-US" sz="2400" b="1" dirty="0" smtClean="0">
                <a:latin typeface="+mj-ea"/>
                <a:ea typeface="+mj-ea"/>
              </a:rPr>
              <a:t>在採購交船規範，</a:t>
            </a:r>
            <a:r>
              <a:rPr lang="zh-TW" altLang="en-US" sz="2400" b="1" dirty="0" smtClean="0">
                <a:solidFill>
                  <a:srgbClr val="FF0000"/>
                </a:solidFill>
                <a:latin typeface="+mj-ea"/>
                <a:ea typeface="+mj-ea"/>
              </a:rPr>
              <a:t>明顯用「交船時間」梆標</a:t>
            </a:r>
            <a:r>
              <a:rPr lang="zh-TW" altLang="en-US" sz="2400" b="1" dirty="0" smtClean="0">
                <a:latin typeface="+mj-ea"/>
                <a:ea typeface="+mj-ea"/>
              </a:rPr>
              <a:t>。業者表示，依正常的造船速度，從審查設計圖、開船體ＦＲＰ模具、訂購國外引擎主機及船體工程打造裝潢，每一道程序都需要一到二個月時間，從得標到交第一艘船至少需要十到十二個月時間，</a:t>
            </a:r>
            <a:r>
              <a:rPr lang="zh-TW" altLang="en-US" sz="2400" b="1" dirty="0" smtClean="0">
                <a:solidFill>
                  <a:srgbClr val="FF0000"/>
                </a:solidFill>
                <a:latin typeface="+mj-ea"/>
                <a:ea typeface="+mj-ea"/>
              </a:rPr>
              <a:t>根本不可能在四個月交船，除非已事先得知標單內容</a:t>
            </a:r>
            <a:r>
              <a:rPr lang="zh-TW" altLang="en-US" sz="2400" b="1" dirty="0" smtClean="0">
                <a:latin typeface="+mj-ea"/>
                <a:ea typeface="+mj-ea"/>
              </a:rPr>
              <a:t>，偷跑開始造船。</a:t>
            </a:r>
            <a:endParaRPr lang="en-US" altLang="zh-TW" sz="2400" b="1" dirty="0" smtClean="0">
              <a:latin typeface="+mj-ea"/>
              <a:ea typeface="+mj-ea"/>
            </a:endParaRPr>
          </a:p>
          <a:p>
            <a:pPr eaLnBrk="1" hangingPunct="1">
              <a:defRPr/>
            </a:pPr>
            <a:r>
              <a:rPr lang="en-US" altLang="zh-TW" sz="2400" b="1" dirty="0" smtClean="0">
                <a:latin typeface="+mj-ea"/>
                <a:ea typeface="+mj-ea"/>
              </a:rPr>
              <a:t>【</a:t>
            </a:r>
            <a:r>
              <a:rPr lang="zh-TW" altLang="en-US" sz="2400" b="1" dirty="0" smtClean="0">
                <a:latin typeface="+mj-ea"/>
                <a:ea typeface="+mj-ea"/>
              </a:rPr>
              <a:t>案例</a:t>
            </a:r>
            <a:r>
              <a:rPr lang="en-US" altLang="zh-TW" sz="2400" b="1" dirty="0" smtClean="0">
                <a:latin typeface="+mj-ea"/>
                <a:ea typeface="+mj-ea"/>
              </a:rPr>
              <a:t>2】</a:t>
            </a:r>
            <a:r>
              <a:rPr lang="zh-TW" altLang="en-US" sz="2400" b="1" dirty="0" smtClean="0">
                <a:latin typeface="+mj-ea"/>
                <a:ea typeface="+mj-ea"/>
              </a:rPr>
              <a:t>招標規格條件之設定，欠缺必要性，例如磁磚大小以</a:t>
            </a:r>
            <a:r>
              <a:rPr lang="en-US" altLang="zh-TW" sz="2400" b="1" dirty="0" smtClean="0">
                <a:latin typeface="+mj-ea"/>
                <a:ea typeface="+mj-ea"/>
              </a:rPr>
              <a:t>30*30</a:t>
            </a:r>
            <a:r>
              <a:rPr lang="zh-TW" altLang="en-US" sz="2400" b="1" dirty="0" smtClean="0">
                <a:latin typeface="+mj-ea"/>
                <a:ea typeface="+mj-ea"/>
              </a:rPr>
              <a:t>為常規，卻規定為</a:t>
            </a:r>
            <a:r>
              <a:rPr lang="en-US" altLang="zh-TW" sz="2400" b="1" dirty="0" smtClean="0">
                <a:latin typeface="+mj-ea"/>
                <a:ea typeface="+mj-ea"/>
              </a:rPr>
              <a:t>30.5*30.5</a:t>
            </a:r>
            <a:r>
              <a:rPr lang="zh-TW" altLang="en-US" sz="2400" b="1" dirty="0" smtClean="0">
                <a:latin typeface="+mj-ea"/>
                <a:ea typeface="+mj-ea"/>
              </a:rPr>
              <a:t>，而全國只有一家廠商有此磁磚，雖同意同等品，得標廠商無法於履約期限內供應，仍被疑有綁規格標之嫌。轉引自王捷拓檢察長專案報告</a:t>
            </a:r>
          </a:p>
          <a:p>
            <a:pPr eaLnBrk="1" hangingPunct="1">
              <a:defRPr/>
            </a:pPr>
            <a:endParaRPr lang="zh-TW" altLang="en-US" sz="2400" b="1" dirty="0" smtClean="0">
              <a:latin typeface="+mj-ea"/>
              <a:ea typeface="+mj-ea"/>
            </a:endParaRPr>
          </a:p>
        </p:txBody>
      </p:sp>
      <p:sp>
        <p:nvSpPr>
          <p:cNvPr id="3" name="投影片編號版面配置區 2"/>
          <p:cNvSpPr>
            <a:spLocks noGrp="1"/>
          </p:cNvSpPr>
          <p:nvPr>
            <p:ph type="sldNum" sz="quarter" idx="12"/>
          </p:nvPr>
        </p:nvSpPr>
        <p:spPr/>
        <p:txBody>
          <a:bodyPr/>
          <a:lstStyle/>
          <a:p>
            <a:fld id="{1118FB7C-3051-423D-B140-B22D31D849CF}" type="slidenum">
              <a:rPr lang="zh-TW" altLang="en-US" smtClean="0"/>
              <a:pPr/>
              <a:t>289</a:t>
            </a:fld>
            <a:endParaRPr lang="zh-TW" altLang="en-US"/>
          </a:p>
        </p:txBody>
      </p:sp>
    </p:spTree>
    <p:extLst>
      <p:ext uri="{BB962C8B-B14F-4D97-AF65-F5344CB8AC3E}">
        <p14:creationId xmlns:p14="http://schemas.microsoft.com/office/powerpoint/2010/main" val="225587306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395536" y="44624"/>
            <a:ext cx="8229600" cy="1143000"/>
          </a:xfrm>
        </p:spPr>
        <p:txBody>
          <a:bodyPr>
            <a:normAutofit/>
          </a:bodyPr>
          <a:lstStyle/>
          <a:p>
            <a:r>
              <a:rPr lang="zh-TW" altLang="en-US" b="1" dirty="0" smtClean="0">
                <a:solidFill>
                  <a:srgbClr val="FF0000"/>
                </a:solidFill>
                <a:latin typeface="標楷體" pitchFamily="65" charset="-120"/>
              </a:rPr>
              <a:t>採購監辦暨輔助單位角色</a:t>
            </a:r>
            <a:r>
              <a:rPr lang="en-US" altLang="zh-TW" b="1" dirty="0" smtClean="0">
                <a:solidFill>
                  <a:srgbClr val="FF0000"/>
                </a:solidFill>
                <a:latin typeface="標楷體" pitchFamily="65" charset="-120"/>
              </a:rPr>
              <a:t>3</a:t>
            </a:r>
            <a:endParaRPr lang="zh-TW" altLang="en-US" sz="2800" b="1" dirty="0" smtClean="0">
              <a:solidFill>
                <a:srgbClr val="FF0000"/>
              </a:solidFill>
            </a:endParaRPr>
          </a:p>
        </p:txBody>
      </p:sp>
      <p:sp>
        <p:nvSpPr>
          <p:cNvPr id="15363" name="Rectangle 3"/>
          <p:cNvSpPr>
            <a:spLocks noGrp="1" noChangeArrowheads="1"/>
          </p:cNvSpPr>
          <p:nvPr>
            <p:ph type="body" idx="1"/>
          </p:nvPr>
        </p:nvSpPr>
        <p:spPr>
          <a:xfrm>
            <a:off x="323528" y="1052736"/>
            <a:ext cx="8424936" cy="5184601"/>
          </a:xfrm>
        </p:spPr>
        <p:txBody>
          <a:bodyPr>
            <a:normAutofit fontScale="92500" lnSpcReduction="20000"/>
          </a:bodyPr>
          <a:lstStyle/>
          <a:p>
            <a:r>
              <a:rPr lang="zh-TW" altLang="en-US" sz="2400" b="1" dirty="0" smtClean="0">
                <a:latin typeface="+mj-ea"/>
                <a:ea typeface="+mj-ea"/>
              </a:rPr>
              <a:t>媒體</a:t>
            </a:r>
            <a:r>
              <a:rPr lang="zh-TW" altLang="en-US" sz="2400" b="1" dirty="0">
                <a:latin typeface="+mj-ea"/>
                <a:ea typeface="+mj-ea"/>
              </a:rPr>
              <a:t>廣泛報導部分機關辦理道路工程，發生得標廠商偷工減料及材料檢驗室出具不實報告情形</a:t>
            </a:r>
            <a:r>
              <a:rPr lang="zh-TW" altLang="en-US" sz="2400" b="1" dirty="0" smtClean="0">
                <a:latin typeface="+mj-ea"/>
                <a:ea typeface="+mj-ea"/>
              </a:rPr>
              <a:t>，請</a:t>
            </a:r>
            <a:r>
              <a:rPr lang="zh-TW" altLang="en-US" sz="2400" b="1" dirty="0">
                <a:latin typeface="+mj-ea"/>
                <a:ea typeface="+mj-ea"/>
              </a:rPr>
              <a:t>各機關查察得標廠商有無前述不法情事，並依下列規定檢討辦理</a:t>
            </a:r>
            <a:r>
              <a:rPr lang="zh-TW" altLang="en-US" sz="2400" b="1" dirty="0" smtClean="0">
                <a:latin typeface="+mj-ea"/>
                <a:ea typeface="+mj-ea"/>
              </a:rPr>
              <a:t>：</a:t>
            </a:r>
            <a:endParaRPr lang="zh-TW" altLang="en-US" sz="2400" b="1" dirty="0">
              <a:latin typeface="+mj-ea"/>
              <a:ea typeface="+mj-ea"/>
            </a:endParaRPr>
          </a:p>
          <a:p>
            <a:r>
              <a:rPr lang="zh-TW" altLang="en-US" sz="2400" b="1" dirty="0" smtClean="0">
                <a:latin typeface="+mj-ea"/>
                <a:ea typeface="+mj-ea"/>
              </a:rPr>
              <a:t>對於</a:t>
            </a:r>
            <a:r>
              <a:rPr lang="zh-TW" altLang="en-US" sz="2400" b="1" dirty="0">
                <a:latin typeface="+mj-ea"/>
                <a:ea typeface="+mj-ea"/>
              </a:rPr>
              <a:t>監造不實情形，依本法第</a:t>
            </a:r>
            <a:r>
              <a:rPr lang="en-US" altLang="zh-TW" sz="2400" b="1" dirty="0">
                <a:latin typeface="+mj-ea"/>
                <a:ea typeface="+mj-ea"/>
              </a:rPr>
              <a:t>63</a:t>
            </a:r>
            <a:r>
              <a:rPr lang="zh-TW" altLang="en-US" sz="2400" b="1" dirty="0">
                <a:latin typeface="+mj-ea"/>
                <a:ea typeface="+mj-ea"/>
              </a:rPr>
              <a:t>條第</a:t>
            </a:r>
            <a:r>
              <a:rPr lang="en-US" altLang="zh-TW" sz="2400" b="1" dirty="0">
                <a:latin typeface="+mj-ea"/>
                <a:ea typeface="+mj-ea"/>
              </a:rPr>
              <a:t>2</a:t>
            </a:r>
            <a:r>
              <a:rPr lang="zh-TW" altLang="en-US" sz="2400" b="1" dirty="0">
                <a:latin typeface="+mj-ea"/>
                <a:ea typeface="+mj-ea"/>
              </a:rPr>
              <a:t>項規定檢討監造廠商責任。對於違反營造業法之技術士、專任工程人員、工地主任、負責人，或違反技師法或工程技術顧問公司管理條例之執業技師或公司，依法通知目的事業主管機關予以處分，重者包括停止執行業務或停業。</a:t>
            </a:r>
          </a:p>
          <a:p>
            <a:r>
              <a:rPr lang="zh-TW" altLang="en-US" sz="2400" b="1" dirty="0" smtClean="0">
                <a:latin typeface="+mj-ea"/>
                <a:ea typeface="+mj-ea"/>
              </a:rPr>
              <a:t>對於</a:t>
            </a:r>
            <a:r>
              <a:rPr lang="zh-TW" altLang="en-US" sz="2400" b="1" dirty="0">
                <a:latin typeface="+mj-ea"/>
                <a:ea typeface="+mj-ea"/>
              </a:rPr>
              <a:t>偷工減料之道路工程，依契約所定保固期或民法規定之瑕疵擔保期限，責成廠商修補瑕疵、請求損害賠償。保證金尚未發還之案件，依契約約定作為修補之用或不發還。</a:t>
            </a:r>
          </a:p>
          <a:p>
            <a:r>
              <a:rPr lang="zh-TW" altLang="en-US" sz="2400" b="1" dirty="0" smtClean="0">
                <a:latin typeface="+mj-ea"/>
                <a:ea typeface="+mj-ea"/>
              </a:rPr>
              <a:t>負責</a:t>
            </a:r>
            <a:r>
              <a:rPr lang="zh-TW" altLang="en-US" sz="2400" b="1" dirty="0">
                <a:latin typeface="+mj-ea"/>
                <a:ea typeface="+mj-ea"/>
              </a:rPr>
              <a:t>監辦業務之縣市政府、鄉鎮市公所</a:t>
            </a:r>
            <a:r>
              <a:rPr lang="zh-TW" altLang="en-US" sz="2400" b="1" dirty="0">
                <a:solidFill>
                  <a:srgbClr val="0000FF"/>
                </a:solidFill>
                <a:latin typeface="+mj-ea"/>
                <a:ea typeface="+mj-ea"/>
              </a:rPr>
              <a:t>主</a:t>
            </a:r>
            <a:r>
              <a:rPr lang="en-US" altLang="zh-TW" sz="2400" b="1" dirty="0">
                <a:solidFill>
                  <a:srgbClr val="0000FF"/>
                </a:solidFill>
                <a:latin typeface="+mj-ea"/>
                <a:ea typeface="+mj-ea"/>
              </a:rPr>
              <a:t>(</a:t>
            </a:r>
            <a:r>
              <a:rPr lang="zh-TW" altLang="en-US" sz="2400" b="1" dirty="0">
                <a:solidFill>
                  <a:srgbClr val="0000FF"/>
                </a:solidFill>
                <a:latin typeface="+mj-ea"/>
                <a:ea typeface="+mj-ea"/>
              </a:rPr>
              <a:t>會</a:t>
            </a:r>
            <a:r>
              <a:rPr lang="en-US" altLang="zh-TW" sz="2400" b="1" dirty="0">
                <a:solidFill>
                  <a:srgbClr val="0000FF"/>
                </a:solidFill>
                <a:latin typeface="+mj-ea"/>
                <a:ea typeface="+mj-ea"/>
              </a:rPr>
              <a:t>)</a:t>
            </a:r>
            <a:r>
              <a:rPr lang="zh-TW" altLang="en-US" sz="2400" b="1" dirty="0">
                <a:solidFill>
                  <a:srgbClr val="0000FF"/>
                </a:solidFill>
                <a:latin typeface="+mj-ea"/>
                <a:ea typeface="+mj-ea"/>
              </a:rPr>
              <a:t>計及政風人員，應協助防杜工程發生弊端。</a:t>
            </a:r>
          </a:p>
          <a:p>
            <a:r>
              <a:rPr lang="zh-TW" altLang="en-US" sz="2400" b="1" dirty="0" smtClean="0">
                <a:latin typeface="+mj-ea"/>
                <a:ea typeface="+mj-ea"/>
              </a:rPr>
              <a:t>七</a:t>
            </a:r>
            <a:r>
              <a:rPr lang="zh-TW" altLang="en-US" sz="2400" b="1" dirty="0">
                <a:latin typeface="+mj-ea"/>
                <a:ea typeface="+mj-ea"/>
              </a:rPr>
              <a:t>、知有犯罪嫌疑者，應依刑事訴訟法第</a:t>
            </a:r>
            <a:r>
              <a:rPr lang="en-US" altLang="zh-TW" sz="2400" b="1" dirty="0">
                <a:latin typeface="+mj-ea"/>
                <a:ea typeface="+mj-ea"/>
              </a:rPr>
              <a:t>241</a:t>
            </a:r>
            <a:r>
              <a:rPr lang="zh-TW" altLang="en-US" sz="2400" b="1" dirty="0">
                <a:latin typeface="+mj-ea"/>
                <a:ea typeface="+mj-ea"/>
              </a:rPr>
              <a:t>條規定予以告發，例如製作不實檢驗報告者、機關人員或技術服務廠商圖私人不法利益為違反法令之審查、驗收、收取不法利益等</a:t>
            </a:r>
            <a:r>
              <a:rPr lang="zh-TW" altLang="en-US" sz="2400" b="1" dirty="0" smtClean="0">
                <a:latin typeface="+mj-ea"/>
                <a:ea typeface="+mj-ea"/>
              </a:rPr>
              <a:t>。</a:t>
            </a:r>
            <a:r>
              <a:rPr lang="zh-TW" altLang="en-US" sz="2400" b="1" dirty="0">
                <a:latin typeface="+mj-ea"/>
                <a:ea typeface="+mj-ea"/>
              </a:rPr>
              <a:t>工程會</a:t>
            </a:r>
            <a:r>
              <a:rPr lang="en-US" altLang="zh-TW" sz="2400" b="1" dirty="0">
                <a:latin typeface="+mj-ea"/>
                <a:ea typeface="+mj-ea"/>
              </a:rPr>
              <a:t>99</a:t>
            </a:r>
            <a:r>
              <a:rPr lang="zh-TW" altLang="en-US" sz="2400" b="1" dirty="0">
                <a:latin typeface="+mj-ea"/>
                <a:ea typeface="+mj-ea"/>
              </a:rPr>
              <a:t>年</a:t>
            </a:r>
            <a:r>
              <a:rPr lang="en-US" altLang="zh-TW" sz="2400" b="1" dirty="0">
                <a:latin typeface="+mj-ea"/>
                <a:ea typeface="+mj-ea"/>
              </a:rPr>
              <a:t>09</a:t>
            </a:r>
            <a:r>
              <a:rPr lang="zh-TW" altLang="en-US" sz="2400" b="1" dirty="0">
                <a:latin typeface="+mj-ea"/>
                <a:ea typeface="+mj-ea"/>
              </a:rPr>
              <a:t>月</a:t>
            </a:r>
            <a:r>
              <a:rPr lang="en-US" altLang="zh-TW" sz="2400" b="1" dirty="0">
                <a:latin typeface="+mj-ea"/>
                <a:ea typeface="+mj-ea"/>
              </a:rPr>
              <a:t>06</a:t>
            </a:r>
            <a:r>
              <a:rPr lang="zh-TW" altLang="en-US" sz="2400" b="1" dirty="0">
                <a:latin typeface="+mj-ea"/>
                <a:ea typeface="+mj-ea"/>
              </a:rPr>
              <a:t>日工程企字第</a:t>
            </a:r>
            <a:r>
              <a:rPr lang="en-US" altLang="zh-TW" sz="2400" b="1" dirty="0">
                <a:latin typeface="+mj-ea"/>
                <a:ea typeface="+mj-ea"/>
              </a:rPr>
              <a:t>09900360570</a:t>
            </a:r>
            <a:r>
              <a:rPr lang="zh-TW" altLang="en-US" sz="2400" b="1" dirty="0">
                <a:latin typeface="+mj-ea"/>
                <a:ea typeface="+mj-ea"/>
              </a:rPr>
              <a:t>號函</a:t>
            </a:r>
          </a:p>
          <a:p>
            <a:endParaRPr lang="zh-TW" altLang="en-US" sz="2400" b="1" dirty="0">
              <a:latin typeface="+mj-ea"/>
              <a:ea typeface="+mj-ea"/>
            </a:endParaRPr>
          </a:p>
        </p:txBody>
      </p:sp>
      <p:sp>
        <p:nvSpPr>
          <p:cNvPr id="3" name="投影片編號版面配置區 2"/>
          <p:cNvSpPr>
            <a:spLocks noGrp="1"/>
          </p:cNvSpPr>
          <p:nvPr>
            <p:ph type="sldNum" sz="quarter" idx="12"/>
          </p:nvPr>
        </p:nvSpPr>
        <p:spPr/>
        <p:txBody>
          <a:bodyPr/>
          <a:lstStyle/>
          <a:p>
            <a:fld id="{1118FB7C-3051-423D-B140-B22D31D849CF}" type="slidenum">
              <a:rPr lang="zh-TW" altLang="en-US" smtClean="0"/>
              <a:pPr/>
              <a:t>29</a:t>
            </a:fld>
            <a:endParaRPr lang="zh-TW" altLang="en-US"/>
          </a:p>
        </p:txBody>
      </p:sp>
    </p:spTree>
    <p:extLst>
      <p:ext uri="{BB962C8B-B14F-4D97-AF65-F5344CB8AC3E}">
        <p14:creationId xmlns:p14="http://schemas.microsoft.com/office/powerpoint/2010/main" val="2321651181"/>
      </p:ext>
    </p:extLst>
  </p:cSld>
  <p:clrMapOvr>
    <a:masterClrMapping/>
  </p:clrMapOvr>
  <p:transition/>
</p:sld>
</file>

<file path=ppt/slides/slide2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2"/>
          <p:cNvSpPr>
            <a:spLocks noGrp="1" noChangeArrowheads="1"/>
          </p:cNvSpPr>
          <p:nvPr>
            <p:ph type="title"/>
          </p:nvPr>
        </p:nvSpPr>
        <p:spPr>
          <a:xfrm>
            <a:off x="457200" y="116632"/>
            <a:ext cx="8229600" cy="935881"/>
          </a:xfrm>
        </p:spPr>
        <p:txBody>
          <a:bodyPr/>
          <a:lstStyle/>
          <a:p>
            <a:pPr eaLnBrk="1" hangingPunct="1"/>
            <a:r>
              <a:rPr lang="zh-TW" altLang="en-US" sz="3200" b="1" dirty="0" smtClean="0">
                <a:solidFill>
                  <a:srgbClr val="FF0000"/>
                </a:solidFill>
                <a:latin typeface="標楷體" panose="03000509000000000000" pitchFamily="65" charset="-120"/>
                <a:ea typeface="標楷體" panose="03000509000000000000" pitchFamily="65" charset="-120"/>
              </a:rPr>
              <a:t>政府採購錯誤行為態樣－規格限制競爭</a:t>
            </a:r>
            <a:r>
              <a:rPr lang="en-US" altLang="zh-TW" sz="3200" b="1" dirty="0" smtClean="0">
                <a:solidFill>
                  <a:srgbClr val="FF0000"/>
                </a:solidFill>
                <a:latin typeface="標楷體" panose="03000509000000000000" pitchFamily="65" charset="-120"/>
                <a:ea typeface="標楷體" panose="03000509000000000000" pitchFamily="65" charset="-120"/>
              </a:rPr>
              <a:t>1</a:t>
            </a:r>
            <a:r>
              <a:rPr lang="zh-TW" altLang="en-US" sz="3200" dirty="0" smtClean="0">
                <a:latin typeface="標楷體" panose="03000509000000000000" pitchFamily="65" charset="-120"/>
                <a:ea typeface="標楷體" panose="03000509000000000000" pitchFamily="65" charset="-120"/>
              </a:rPr>
              <a:t> </a:t>
            </a:r>
          </a:p>
        </p:txBody>
      </p:sp>
      <p:graphicFrame>
        <p:nvGraphicFramePr>
          <p:cNvPr id="176131" name="Group 3"/>
          <p:cNvGraphicFramePr>
            <a:graphicFrameLocks noGrp="1"/>
          </p:cNvGraphicFramePr>
          <p:nvPr>
            <p:extLst/>
          </p:nvPr>
        </p:nvGraphicFramePr>
        <p:xfrm>
          <a:off x="539750" y="1052513"/>
          <a:ext cx="8070850" cy="5186361"/>
        </p:xfrm>
        <a:graphic>
          <a:graphicData uri="http://schemas.openxmlformats.org/drawingml/2006/table">
            <a:tbl>
              <a:tblPr/>
              <a:tblGrid>
                <a:gridCol w="869950">
                  <a:extLst>
                    <a:ext uri="{9D8B030D-6E8A-4147-A177-3AD203B41FA5}">
                      <a16:colId xmlns:a16="http://schemas.microsoft.com/office/drawing/2014/main" xmlns="" val="20000"/>
                    </a:ext>
                  </a:extLst>
                </a:gridCol>
                <a:gridCol w="4098925">
                  <a:extLst>
                    <a:ext uri="{9D8B030D-6E8A-4147-A177-3AD203B41FA5}">
                      <a16:colId xmlns:a16="http://schemas.microsoft.com/office/drawing/2014/main" xmlns="" val="20001"/>
                    </a:ext>
                  </a:extLst>
                </a:gridCol>
                <a:gridCol w="3101975">
                  <a:extLst>
                    <a:ext uri="{9D8B030D-6E8A-4147-A177-3AD203B41FA5}">
                      <a16:colId xmlns:a16="http://schemas.microsoft.com/office/drawing/2014/main" xmlns="" val="20002"/>
                    </a:ext>
                  </a:extLst>
                </a:gridCol>
              </a:tblGrid>
              <a:tr h="44490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zh-TW" altLang="en-US" sz="1800" b="1" i="0" u="none" strike="noStrike" cap="none" normalizeH="0" baseline="0" dirty="0" smtClean="0">
                          <a:ln>
                            <a:noFill/>
                          </a:ln>
                          <a:solidFill>
                            <a:schemeClr val="tx1"/>
                          </a:solidFill>
                          <a:effectLst/>
                          <a:latin typeface="標楷體" pitchFamily="65" charset="-120"/>
                          <a:ea typeface="標楷體" pitchFamily="65" charset="-120"/>
                          <a:cs typeface="Times New Roman" pitchFamily="18" charset="0"/>
                        </a:rPr>
                        <a:t>（一）</a:t>
                      </a:r>
                      <a:endParaRPr kumimoji="1" lang="zh-TW" altLang="en-US" sz="1800" b="1" i="0" u="none" strike="noStrike" cap="none" normalizeH="0" baseline="0" dirty="0" smtClean="0">
                        <a:ln>
                          <a:noFill/>
                        </a:ln>
                        <a:solidFill>
                          <a:schemeClr val="tx1"/>
                        </a:solidFill>
                        <a:effectLst/>
                        <a:latin typeface="Arial" charset="0"/>
                        <a:ea typeface="標楷體" pitchFamily="65" charset="-120"/>
                      </a:endParaRPr>
                    </a:p>
                  </a:txBody>
                  <a:tcPr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zh-TW" altLang="en-US" sz="2000" b="1" i="0" u="sng" strike="noStrike" cap="none" normalizeH="0" baseline="0" dirty="0" smtClean="0">
                          <a:ln>
                            <a:noFill/>
                          </a:ln>
                          <a:solidFill>
                            <a:srgbClr val="0000FF"/>
                          </a:solidFill>
                          <a:effectLst/>
                          <a:latin typeface="標楷體" pitchFamily="65" charset="-120"/>
                          <a:ea typeface="標楷體" pitchFamily="65" charset="-120"/>
                          <a:cs typeface="Times New Roman" pitchFamily="18" charset="0"/>
                        </a:rPr>
                        <a:t>抄襲特定</a:t>
                      </a:r>
                      <a:r>
                        <a:rPr kumimoji="1" lang="zh-TW" altLang="en-US" sz="2000" b="1" i="0" u="none" strike="noStrike" cap="none" normalizeH="0" baseline="0" dirty="0" smtClean="0">
                          <a:ln>
                            <a:noFill/>
                          </a:ln>
                          <a:solidFill>
                            <a:srgbClr val="0000FF"/>
                          </a:solidFill>
                          <a:effectLst/>
                          <a:latin typeface="標楷體" pitchFamily="65" charset="-120"/>
                          <a:ea typeface="標楷體" pitchFamily="65" charset="-120"/>
                          <a:cs typeface="Times New Roman" pitchFamily="18" charset="0"/>
                        </a:rPr>
                        <a:t>廠商之規格資料。</a:t>
                      </a:r>
                      <a:endParaRPr kumimoji="1" lang="zh-TW" altLang="en-US" sz="2000" b="1" i="0" u="none" strike="noStrike" cap="none" normalizeH="0" baseline="0" dirty="0" smtClean="0">
                        <a:ln>
                          <a:noFill/>
                        </a:ln>
                        <a:solidFill>
                          <a:srgbClr val="0000FF"/>
                        </a:solidFill>
                        <a:effectLst/>
                        <a:latin typeface="Arial" charset="0"/>
                        <a:ea typeface="標楷體" pitchFamily="65" charset="-120"/>
                      </a:endParaRPr>
                    </a:p>
                  </a:txBody>
                  <a:tcPr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zh-TW" altLang="en-US" sz="2000" b="1"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rPr>
                        <a:t>採購法第二十六條。</a:t>
                      </a:r>
                      <a:endParaRPr kumimoji="1" lang="zh-TW" altLang="en-US" sz="2000" b="1" i="0" u="none" strike="noStrike" cap="none" normalizeH="0" baseline="0" smtClean="0">
                        <a:ln>
                          <a:noFill/>
                        </a:ln>
                        <a:solidFill>
                          <a:schemeClr val="tx1"/>
                        </a:solidFill>
                        <a:effectLst/>
                        <a:latin typeface="Arial" charset="0"/>
                        <a:ea typeface="標楷體" pitchFamily="65" charset="-120"/>
                      </a:endParaRPr>
                    </a:p>
                  </a:txBody>
                  <a:tcPr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r h="44490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zh-TW" altLang="en-US" sz="1800" b="1"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rPr>
                        <a:t>（二）</a:t>
                      </a:r>
                      <a:endParaRPr kumimoji="1" lang="zh-TW" altLang="en-US" sz="1800" b="1" i="0" u="none" strike="noStrike" cap="none" normalizeH="0" baseline="0" smtClean="0">
                        <a:ln>
                          <a:noFill/>
                        </a:ln>
                        <a:solidFill>
                          <a:schemeClr val="tx1"/>
                        </a:solidFill>
                        <a:effectLst/>
                        <a:latin typeface="Arial" charset="0"/>
                        <a:ea typeface="標楷體" pitchFamily="65" charset="-120"/>
                      </a:endParaRPr>
                    </a:p>
                  </a:txBody>
                  <a:tcPr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zh-TW" altLang="en-US" sz="2000" b="1" i="0" u="sng" strike="noStrike" cap="none" normalizeH="0" baseline="0" dirty="0" smtClean="0">
                          <a:ln>
                            <a:noFill/>
                          </a:ln>
                          <a:solidFill>
                            <a:schemeClr val="tx1"/>
                          </a:solidFill>
                          <a:effectLst/>
                          <a:latin typeface="標楷體" pitchFamily="65" charset="-120"/>
                          <a:ea typeface="標楷體" pitchFamily="65" charset="-120"/>
                          <a:cs typeface="Times New Roman" pitchFamily="18" charset="0"/>
                        </a:rPr>
                        <a:t>超出需求或與需求無關</a:t>
                      </a:r>
                      <a:r>
                        <a:rPr kumimoji="1" lang="zh-TW" altLang="en-US" sz="2000" b="1" i="0" u="none" strike="noStrike" cap="none" normalizeH="0" baseline="0" dirty="0" smtClean="0">
                          <a:ln>
                            <a:noFill/>
                          </a:ln>
                          <a:solidFill>
                            <a:schemeClr val="tx1"/>
                          </a:solidFill>
                          <a:effectLst/>
                          <a:latin typeface="標楷體" pitchFamily="65" charset="-120"/>
                          <a:ea typeface="標楷體" pitchFamily="65" charset="-120"/>
                          <a:cs typeface="Times New Roman" pitchFamily="18" charset="0"/>
                        </a:rPr>
                        <a:t>之規格。</a:t>
                      </a:r>
                      <a:endParaRPr kumimoji="1" lang="zh-TW" altLang="en-US" sz="2000" b="1" i="0" u="none" strike="noStrike" cap="none" normalizeH="0" baseline="0" dirty="0" smtClean="0">
                        <a:ln>
                          <a:noFill/>
                        </a:ln>
                        <a:solidFill>
                          <a:schemeClr val="tx1"/>
                        </a:solidFill>
                        <a:effectLst/>
                        <a:latin typeface="Arial" charset="0"/>
                        <a:ea typeface="標楷體" pitchFamily="65" charset="-120"/>
                      </a:endParaRPr>
                    </a:p>
                  </a:txBody>
                  <a:tcPr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zh-TW" altLang="en-US"/>
                    </a:p>
                  </a:txBody>
                  <a:tcPr/>
                </a:tc>
                <a:extLst>
                  <a:ext uri="{0D108BD9-81ED-4DB2-BD59-A6C34878D82A}">
                    <a16:rowId xmlns:a16="http://schemas.microsoft.com/office/drawing/2014/main" xmlns="" val="10001"/>
                  </a:ext>
                </a:extLst>
              </a:tr>
              <a:tr h="111429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zh-TW" altLang="en-US" sz="1800" b="1"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rPr>
                        <a:t>（三）</a:t>
                      </a:r>
                      <a:endParaRPr kumimoji="1" lang="zh-TW" altLang="en-US" sz="1800" b="1" i="0" u="none" strike="noStrike" cap="none" normalizeH="0" baseline="0" smtClean="0">
                        <a:ln>
                          <a:noFill/>
                        </a:ln>
                        <a:solidFill>
                          <a:schemeClr val="tx1"/>
                        </a:solidFill>
                        <a:effectLst/>
                        <a:latin typeface="Arial" charset="0"/>
                        <a:ea typeface="標楷體" pitchFamily="65" charset="-120"/>
                      </a:endParaRPr>
                    </a:p>
                  </a:txBody>
                  <a:tcPr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zh-TW" altLang="en-US" sz="2000" b="1" i="0" u="none" strike="noStrike" cap="none" normalizeH="0" baseline="0" dirty="0" smtClean="0">
                          <a:ln>
                            <a:noFill/>
                          </a:ln>
                          <a:solidFill>
                            <a:schemeClr val="tx1"/>
                          </a:solidFill>
                          <a:effectLst/>
                          <a:latin typeface="標楷體" pitchFamily="65" charset="-120"/>
                          <a:ea typeface="標楷體" pitchFamily="65" charset="-120"/>
                          <a:cs typeface="Times New Roman" pitchFamily="18" charset="0"/>
                        </a:rPr>
                        <a:t>公告金額以上之採購</a:t>
                      </a:r>
                      <a:r>
                        <a:rPr kumimoji="1" lang="zh-TW" altLang="en-US" sz="2000" b="1" i="0" u="sng" strike="noStrike" cap="none" normalizeH="0" baseline="0" dirty="0" smtClean="0">
                          <a:ln>
                            <a:noFill/>
                          </a:ln>
                          <a:solidFill>
                            <a:schemeClr val="tx1"/>
                          </a:solidFill>
                          <a:effectLst/>
                          <a:latin typeface="標楷體" pitchFamily="65" charset="-120"/>
                          <a:ea typeface="標楷體" pitchFamily="65" charset="-120"/>
                          <a:cs typeface="Times New Roman" pitchFamily="18" charset="0"/>
                        </a:rPr>
                        <a:t>指定特定廠牌之規格或型號</a:t>
                      </a:r>
                      <a:r>
                        <a:rPr kumimoji="1" lang="zh-TW" altLang="en-US" sz="2000" b="1" i="0" u="none" strike="noStrike" cap="none" normalizeH="0" baseline="0" dirty="0" smtClean="0">
                          <a:ln>
                            <a:noFill/>
                          </a:ln>
                          <a:solidFill>
                            <a:schemeClr val="tx1"/>
                          </a:solidFill>
                          <a:effectLst/>
                          <a:latin typeface="標楷體" pitchFamily="65" charset="-120"/>
                          <a:ea typeface="標楷體" pitchFamily="65" charset="-120"/>
                          <a:cs typeface="Times New Roman" pitchFamily="18" charset="0"/>
                        </a:rPr>
                        <a:t>或特定國家或協會之標準而</a:t>
                      </a:r>
                      <a:r>
                        <a:rPr kumimoji="1" lang="zh-TW" altLang="en-US" sz="2000" b="1" i="0" u="sng" strike="noStrike" cap="none" normalizeH="0" baseline="0" dirty="0" smtClean="0">
                          <a:ln>
                            <a:noFill/>
                          </a:ln>
                          <a:solidFill>
                            <a:schemeClr val="tx1"/>
                          </a:solidFill>
                          <a:effectLst/>
                          <a:latin typeface="標楷體" pitchFamily="65" charset="-120"/>
                          <a:ea typeface="標楷體" pitchFamily="65" charset="-120"/>
                          <a:cs typeface="Times New Roman" pitchFamily="18" charset="0"/>
                        </a:rPr>
                        <a:t>未允許同等品</a:t>
                      </a:r>
                      <a:r>
                        <a:rPr kumimoji="1" lang="zh-TW" altLang="en-US" sz="2000" b="1" i="0" u="none" strike="noStrike" cap="none" normalizeH="0" baseline="0" dirty="0" smtClean="0">
                          <a:ln>
                            <a:noFill/>
                          </a:ln>
                          <a:solidFill>
                            <a:schemeClr val="tx1"/>
                          </a:solidFill>
                          <a:effectLst/>
                          <a:latin typeface="標楷體" pitchFamily="65" charset="-120"/>
                          <a:ea typeface="標楷體" pitchFamily="65" charset="-120"/>
                          <a:cs typeface="Times New Roman" pitchFamily="18" charset="0"/>
                        </a:rPr>
                        <a:t>。</a:t>
                      </a:r>
                      <a:endParaRPr kumimoji="1" lang="zh-TW" altLang="en-US" sz="2000" b="1" i="0" u="none" strike="noStrike" cap="none" normalizeH="0" baseline="0" dirty="0" smtClean="0">
                        <a:ln>
                          <a:noFill/>
                        </a:ln>
                        <a:solidFill>
                          <a:schemeClr val="tx1"/>
                        </a:solidFill>
                        <a:effectLst/>
                        <a:latin typeface="Arial" charset="0"/>
                        <a:ea typeface="標楷體" pitchFamily="65" charset="-120"/>
                      </a:endParaRPr>
                    </a:p>
                  </a:txBody>
                  <a:tcPr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zh-TW" altLang="en-US" sz="2000" b="1"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rPr>
                        <a:t>採購法第二十六條，施行細則第二十五條。</a:t>
                      </a:r>
                      <a:endParaRPr kumimoji="1" lang="zh-TW" altLang="en-US" sz="2000" b="1" i="0" u="none" strike="noStrike" cap="none" normalizeH="0" baseline="0" smtClean="0">
                        <a:ln>
                          <a:noFill/>
                        </a:ln>
                        <a:solidFill>
                          <a:schemeClr val="tx1"/>
                        </a:solidFill>
                        <a:effectLst/>
                        <a:latin typeface="Arial" charset="0"/>
                        <a:ea typeface="標楷體" pitchFamily="65" charset="-120"/>
                      </a:endParaRPr>
                    </a:p>
                  </a:txBody>
                  <a:tcPr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r h="44490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zh-TW" altLang="en-US" sz="1800" b="1"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rPr>
                        <a:t>（四）</a:t>
                      </a:r>
                      <a:endParaRPr kumimoji="1" lang="zh-TW" altLang="en-US" sz="1800" b="1" i="0" u="none" strike="noStrike" cap="none" normalizeH="0" baseline="0" smtClean="0">
                        <a:ln>
                          <a:noFill/>
                        </a:ln>
                        <a:solidFill>
                          <a:schemeClr val="tx1"/>
                        </a:solidFill>
                        <a:effectLst/>
                        <a:latin typeface="Arial" charset="0"/>
                        <a:ea typeface="標楷體" pitchFamily="65" charset="-120"/>
                      </a:endParaRPr>
                    </a:p>
                  </a:txBody>
                  <a:tcPr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zh-TW" altLang="en-US" sz="2000" b="1"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rPr>
                        <a:t>型錄須</a:t>
                      </a:r>
                      <a:r>
                        <a:rPr kumimoji="1" lang="zh-TW" altLang="en-US" sz="2000" b="1" i="0" u="sng" strike="noStrike" cap="none" normalizeH="0" baseline="0" smtClean="0">
                          <a:ln>
                            <a:noFill/>
                          </a:ln>
                          <a:solidFill>
                            <a:schemeClr val="tx1"/>
                          </a:solidFill>
                          <a:effectLst/>
                          <a:latin typeface="標楷體" pitchFamily="65" charset="-120"/>
                          <a:ea typeface="標楷體" pitchFamily="65" charset="-120"/>
                          <a:cs typeface="Times New Roman" pitchFamily="18" charset="0"/>
                        </a:rPr>
                        <a:t>蓋代理廠商之章</a:t>
                      </a:r>
                      <a:r>
                        <a:rPr kumimoji="1" lang="zh-TW" altLang="en-US" sz="2000" b="1"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rPr>
                        <a:t>。</a:t>
                      </a:r>
                      <a:endParaRPr kumimoji="1" lang="zh-TW" altLang="en-US" sz="2000" b="1" i="0" u="none" strike="noStrike" cap="none" normalizeH="0" baseline="0" smtClean="0">
                        <a:ln>
                          <a:noFill/>
                        </a:ln>
                        <a:solidFill>
                          <a:schemeClr val="tx1"/>
                        </a:solidFill>
                        <a:effectLst/>
                        <a:latin typeface="Arial" charset="0"/>
                        <a:ea typeface="標楷體" pitchFamily="65" charset="-120"/>
                      </a:endParaRPr>
                    </a:p>
                  </a:txBody>
                  <a:tcPr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4">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zh-TW" altLang="en-US" sz="2000" b="1"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rPr>
                        <a:t>採購法第六條、第二十六條</a:t>
                      </a:r>
                      <a:r>
                        <a:rPr kumimoji="1" lang="zh-TW" altLang="en-US" sz="2000" b="1"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 </a:t>
                      </a:r>
                      <a:r>
                        <a:rPr kumimoji="1" lang="zh-TW" altLang="en-US" sz="2000" b="1"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rPr>
                        <a:t>。</a:t>
                      </a:r>
                      <a:endParaRPr kumimoji="1" lang="zh-TW" altLang="en-US" sz="2000" b="1" i="0" u="none" strike="noStrike" cap="none" normalizeH="0" baseline="0" smtClean="0">
                        <a:ln>
                          <a:noFill/>
                        </a:ln>
                        <a:solidFill>
                          <a:schemeClr val="tx1"/>
                        </a:solidFill>
                        <a:effectLst/>
                        <a:latin typeface="Arial" charset="0"/>
                        <a:ea typeface="標楷體" pitchFamily="65" charset="-120"/>
                      </a:endParaRPr>
                    </a:p>
                  </a:txBody>
                  <a:tcPr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3"/>
                  </a:ext>
                </a:extLst>
              </a:tr>
              <a:tr h="44490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zh-TW" altLang="en-US" sz="1800" b="1"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rPr>
                        <a:t>（五）</a:t>
                      </a:r>
                      <a:endParaRPr kumimoji="1" lang="zh-TW" altLang="en-US" sz="1800" b="1" i="0" u="none" strike="noStrike" cap="none" normalizeH="0" baseline="0" smtClean="0">
                        <a:ln>
                          <a:noFill/>
                        </a:ln>
                        <a:solidFill>
                          <a:schemeClr val="tx1"/>
                        </a:solidFill>
                        <a:effectLst/>
                        <a:latin typeface="Arial" charset="0"/>
                        <a:ea typeface="標楷體" pitchFamily="65" charset="-120"/>
                      </a:endParaRPr>
                    </a:p>
                  </a:txBody>
                  <a:tcPr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zh-TW" altLang="en-US" sz="2000" b="1" i="0" u="none" strike="noStrike" cap="none" normalizeH="0" baseline="0" dirty="0" smtClean="0">
                          <a:ln>
                            <a:noFill/>
                          </a:ln>
                          <a:solidFill>
                            <a:schemeClr val="tx1"/>
                          </a:solidFill>
                          <a:effectLst/>
                          <a:latin typeface="標楷體" pitchFamily="65" charset="-120"/>
                          <a:ea typeface="標楷體" pitchFamily="65" charset="-120"/>
                          <a:cs typeface="Times New Roman" pitchFamily="18" charset="0"/>
                        </a:rPr>
                        <a:t>型錄須為</a:t>
                      </a:r>
                      <a:r>
                        <a:rPr kumimoji="1" lang="zh-TW" altLang="en-US" sz="2000" b="1" i="0" u="sng" strike="noStrike" cap="none" normalizeH="0" baseline="0" dirty="0" smtClean="0">
                          <a:ln>
                            <a:noFill/>
                          </a:ln>
                          <a:solidFill>
                            <a:schemeClr val="tx1"/>
                          </a:solidFill>
                          <a:effectLst/>
                          <a:latin typeface="標楷體" pitchFamily="65" charset="-120"/>
                          <a:ea typeface="標楷體" pitchFamily="65" charset="-120"/>
                          <a:cs typeface="Times New Roman" pitchFamily="18" charset="0"/>
                        </a:rPr>
                        <a:t>正本</a:t>
                      </a:r>
                      <a:r>
                        <a:rPr kumimoji="1" lang="zh-TW" altLang="en-US" sz="2000" b="1" i="0" u="none" strike="noStrike" cap="none" normalizeH="0" baseline="0" dirty="0" smtClean="0">
                          <a:ln>
                            <a:noFill/>
                          </a:ln>
                          <a:solidFill>
                            <a:schemeClr val="tx1"/>
                          </a:solidFill>
                          <a:effectLst/>
                          <a:latin typeface="標楷體" pitchFamily="65" charset="-120"/>
                          <a:ea typeface="標楷體" pitchFamily="65" charset="-120"/>
                          <a:cs typeface="Times New Roman" pitchFamily="18" charset="0"/>
                        </a:rPr>
                        <a:t>。</a:t>
                      </a:r>
                      <a:endParaRPr kumimoji="1" lang="zh-TW" altLang="en-US" sz="2000" b="1" i="0" u="none" strike="noStrike" cap="none" normalizeH="0" baseline="0" dirty="0" smtClean="0">
                        <a:ln>
                          <a:noFill/>
                        </a:ln>
                        <a:solidFill>
                          <a:schemeClr val="tx1"/>
                        </a:solidFill>
                        <a:effectLst/>
                        <a:latin typeface="Arial" charset="0"/>
                        <a:ea typeface="標楷體" pitchFamily="65" charset="-120"/>
                      </a:endParaRPr>
                    </a:p>
                  </a:txBody>
                  <a:tcPr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zh-TW" altLang="en-US"/>
                    </a:p>
                  </a:txBody>
                  <a:tcPr/>
                </a:tc>
                <a:extLst>
                  <a:ext uri="{0D108BD9-81ED-4DB2-BD59-A6C34878D82A}">
                    <a16:rowId xmlns:a16="http://schemas.microsoft.com/office/drawing/2014/main" xmlns="" val="10004"/>
                  </a:ext>
                </a:extLst>
              </a:tr>
              <a:tr h="77662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zh-TW" altLang="en-US" sz="1800" b="1"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rPr>
                        <a:t>（六）</a:t>
                      </a:r>
                      <a:endParaRPr kumimoji="1" lang="zh-TW" altLang="en-US" sz="1800" b="1" i="0" u="none" strike="noStrike" cap="none" normalizeH="0" baseline="0" smtClean="0">
                        <a:ln>
                          <a:noFill/>
                        </a:ln>
                        <a:solidFill>
                          <a:schemeClr val="tx1"/>
                        </a:solidFill>
                        <a:effectLst/>
                        <a:latin typeface="Arial" charset="0"/>
                        <a:ea typeface="標楷體" pitchFamily="65" charset="-120"/>
                      </a:endParaRPr>
                    </a:p>
                  </a:txBody>
                  <a:tcPr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zh-TW" altLang="en-US" sz="2000" b="1" i="0" u="sng" strike="noStrike" cap="none" normalizeH="0" baseline="0" smtClean="0">
                          <a:ln>
                            <a:noFill/>
                          </a:ln>
                          <a:solidFill>
                            <a:schemeClr val="tx1"/>
                          </a:solidFill>
                          <a:effectLst/>
                          <a:latin typeface="標楷體" pitchFamily="65" charset="-120"/>
                          <a:ea typeface="標楷體" pitchFamily="65" charset="-120"/>
                          <a:cs typeface="Times New Roman" pitchFamily="18" charset="0"/>
                        </a:rPr>
                        <a:t>限</a:t>
                      </a:r>
                      <a:r>
                        <a:rPr kumimoji="1" lang="zh-TW" altLang="en-US" sz="2000" b="1"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rPr>
                        <a:t>型錄上之規格必須與招標規格</a:t>
                      </a:r>
                      <a:r>
                        <a:rPr kumimoji="1" lang="zh-TW" altLang="en-US" sz="2000" b="1" i="0" u="sng" strike="noStrike" cap="none" normalizeH="0" baseline="0" smtClean="0">
                          <a:ln>
                            <a:noFill/>
                          </a:ln>
                          <a:solidFill>
                            <a:schemeClr val="tx1"/>
                          </a:solidFill>
                          <a:effectLst/>
                          <a:latin typeface="標楷體" pitchFamily="65" charset="-120"/>
                          <a:ea typeface="標楷體" pitchFamily="65" charset="-120"/>
                          <a:cs typeface="Times New Roman" pitchFamily="18" charset="0"/>
                        </a:rPr>
                        <a:t>一字不差。</a:t>
                      </a:r>
                      <a:endParaRPr kumimoji="1" lang="zh-TW" altLang="en-US" sz="2000" b="1" i="0" u="sng" strike="noStrike" cap="none" normalizeH="0" baseline="0" smtClean="0">
                        <a:ln>
                          <a:noFill/>
                        </a:ln>
                        <a:solidFill>
                          <a:schemeClr val="tx1"/>
                        </a:solidFill>
                        <a:effectLst/>
                        <a:latin typeface="Arial" charset="0"/>
                        <a:ea typeface="標楷體" pitchFamily="65" charset="-120"/>
                      </a:endParaRPr>
                    </a:p>
                  </a:txBody>
                  <a:tcPr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zh-TW" altLang="en-US"/>
                    </a:p>
                  </a:txBody>
                  <a:tcPr/>
                </a:tc>
                <a:extLst>
                  <a:ext uri="{0D108BD9-81ED-4DB2-BD59-A6C34878D82A}">
                    <a16:rowId xmlns:a16="http://schemas.microsoft.com/office/drawing/2014/main" xmlns="" val="10005"/>
                  </a:ext>
                </a:extLst>
              </a:tr>
              <a:tr h="44490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zh-TW" altLang="en-US" sz="1800" b="1"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rPr>
                        <a:t>（七）</a:t>
                      </a:r>
                      <a:endParaRPr kumimoji="1" lang="zh-TW" altLang="en-US" sz="1800" b="1" i="0" u="none" strike="noStrike" cap="none" normalizeH="0" baseline="0" smtClean="0">
                        <a:ln>
                          <a:noFill/>
                        </a:ln>
                        <a:solidFill>
                          <a:schemeClr val="tx1"/>
                        </a:solidFill>
                        <a:effectLst/>
                        <a:latin typeface="Arial" charset="0"/>
                        <a:ea typeface="標楷體" pitchFamily="65" charset="-120"/>
                      </a:endParaRPr>
                    </a:p>
                  </a:txBody>
                  <a:tcPr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zh-TW" altLang="en-US" sz="2000" b="1"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rPr>
                        <a:t>不論產品大小</a:t>
                      </a:r>
                      <a:r>
                        <a:rPr kumimoji="1" lang="zh-TW" altLang="en-US" sz="2000" b="1" i="0" u="sng" strike="noStrike" cap="none" normalizeH="0" baseline="0" smtClean="0">
                          <a:ln>
                            <a:noFill/>
                          </a:ln>
                          <a:solidFill>
                            <a:schemeClr val="tx1"/>
                          </a:solidFill>
                          <a:effectLst/>
                          <a:latin typeface="標楷體" pitchFamily="65" charset="-120"/>
                          <a:ea typeface="標楷體" pitchFamily="65" charset="-120"/>
                          <a:cs typeface="Times New Roman" pitchFamily="18" charset="0"/>
                        </a:rPr>
                        <a:t>都要有型錄</a:t>
                      </a:r>
                      <a:r>
                        <a:rPr kumimoji="1" lang="zh-TW" altLang="en-US" sz="2000" b="1"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rPr>
                        <a:t>。</a:t>
                      </a:r>
                      <a:endParaRPr kumimoji="1" lang="zh-TW" altLang="en-US" sz="2000" b="1" i="0" u="none" strike="noStrike" cap="none" normalizeH="0" baseline="0" smtClean="0">
                        <a:ln>
                          <a:noFill/>
                        </a:ln>
                        <a:solidFill>
                          <a:schemeClr val="tx1"/>
                        </a:solidFill>
                        <a:effectLst/>
                        <a:latin typeface="Arial" charset="0"/>
                        <a:ea typeface="標楷體" pitchFamily="65" charset="-120"/>
                      </a:endParaRPr>
                    </a:p>
                  </a:txBody>
                  <a:tcPr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zh-TW" altLang="en-US"/>
                    </a:p>
                  </a:txBody>
                  <a:tcPr/>
                </a:tc>
                <a:extLst>
                  <a:ext uri="{0D108BD9-81ED-4DB2-BD59-A6C34878D82A}">
                    <a16:rowId xmlns:a16="http://schemas.microsoft.com/office/drawing/2014/main" xmlns="" val="10006"/>
                  </a:ext>
                </a:extLst>
              </a:tr>
              <a:tr h="107093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zh-TW" altLang="en-US" sz="1800" b="1"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rPr>
                        <a:t>（八）</a:t>
                      </a:r>
                      <a:endParaRPr kumimoji="1" lang="zh-TW" altLang="en-US" sz="1800" b="1" i="0" u="none" strike="noStrike" cap="none" normalizeH="0" baseline="0" smtClean="0">
                        <a:ln>
                          <a:noFill/>
                        </a:ln>
                        <a:solidFill>
                          <a:schemeClr val="tx1"/>
                        </a:solidFill>
                        <a:effectLst/>
                        <a:latin typeface="Arial" charset="0"/>
                        <a:ea typeface="標楷體" pitchFamily="65" charset="-120"/>
                      </a:endParaRPr>
                    </a:p>
                  </a:txBody>
                  <a:tcPr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zh-TW" altLang="en-US" sz="2000" b="1" i="0" u="none" strike="noStrike" cap="none" normalizeH="0" baseline="0" dirty="0" smtClean="0">
                          <a:ln>
                            <a:noFill/>
                          </a:ln>
                          <a:solidFill>
                            <a:srgbClr val="0000FF"/>
                          </a:solidFill>
                          <a:effectLst/>
                          <a:latin typeface="標楷體" pitchFamily="65" charset="-120"/>
                          <a:ea typeface="標楷體" pitchFamily="65" charset="-120"/>
                          <a:cs typeface="Times New Roman" pitchFamily="18" charset="0"/>
                        </a:rPr>
                        <a:t>非屬必要卻限不同組件</a:t>
                      </a:r>
                      <a:r>
                        <a:rPr kumimoji="1" lang="zh-TW" altLang="en-US" sz="2000" b="1" i="0" u="sng" strike="noStrike" cap="none" normalizeH="0" baseline="0" dirty="0" smtClean="0">
                          <a:ln>
                            <a:noFill/>
                          </a:ln>
                          <a:solidFill>
                            <a:srgbClr val="0000FF"/>
                          </a:solidFill>
                          <a:effectLst/>
                          <a:latin typeface="標楷體" pitchFamily="65" charset="-120"/>
                          <a:ea typeface="標楷體" pitchFamily="65" charset="-120"/>
                          <a:cs typeface="Times New Roman" pitchFamily="18" charset="0"/>
                        </a:rPr>
                        <a:t>須由相同廠牌所組成。</a:t>
                      </a:r>
                      <a:endParaRPr kumimoji="1" lang="zh-TW" altLang="en-US" sz="2000" b="1" i="0" u="sng" strike="noStrike" cap="none" normalizeH="0" baseline="0" dirty="0" smtClean="0">
                        <a:ln>
                          <a:noFill/>
                        </a:ln>
                        <a:solidFill>
                          <a:srgbClr val="0000FF"/>
                        </a:solidFill>
                        <a:effectLst/>
                        <a:latin typeface="Arial" charset="0"/>
                        <a:ea typeface="標楷體" pitchFamily="65" charset="-120"/>
                      </a:endParaRPr>
                    </a:p>
                  </a:txBody>
                  <a:tcPr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zh-TW" altLang="en-US" sz="2000" b="1" i="0" u="none" strike="noStrike" cap="none" normalizeH="0" baseline="0" dirty="0" smtClean="0">
                          <a:ln>
                            <a:noFill/>
                          </a:ln>
                          <a:solidFill>
                            <a:schemeClr val="tx1"/>
                          </a:solidFill>
                          <a:effectLst/>
                          <a:latin typeface="標楷體" pitchFamily="65" charset="-120"/>
                          <a:ea typeface="標楷體" pitchFamily="65" charset="-120"/>
                          <a:cs typeface="Times New Roman" pitchFamily="18" charset="0"/>
                        </a:rPr>
                        <a:t>採購法第二十六條，工程企字第</a:t>
                      </a:r>
                      <a:r>
                        <a:rPr kumimoji="1" lang="en-US" altLang="zh-TW" sz="2000" b="1" i="0" u="none" strike="noStrike" cap="none" normalizeH="0" baseline="0" dirty="0" smtClean="0">
                          <a:ln>
                            <a:noFill/>
                          </a:ln>
                          <a:solidFill>
                            <a:schemeClr val="tx1"/>
                          </a:solidFill>
                          <a:effectLst/>
                          <a:latin typeface="標楷體" pitchFamily="65" charset="-120"/>
                          <a:ea typeface="標楷體" pitchFamily="65" charset="-120"/>
                          <a:cs typeface="Times New Roman" pitchFamily="18" charset="0"/>
                        </a:rPr>
                        <a:t>90043793</a:t>
                      </a:r>
                      <a:r>
                        <a:rPr kumimoji="1" lang="zh-TW" altLang="en-US" sz="2000" b="1" i="0" u="none" strike="noStrike" cap="none" normalizeH="0" baseline="0" dirty="0" smtClean="0">
                          <a:ln>
                            <a:noFill/>
                          </a:ln>
                          <a:solidFill>
                            <a:schemeClr val="tx1"/>
                          </a:solidFill>
                          <a:effectLst/>
                          <a:latin typeface="標楷體" pitchFamily="65" charset="-120"/>
                          <a:ea typeface="標楷體" pitchFamily="65" charset="-120"/>
                          <a:cs typeface="Times New Roman" pitchFamily="18" charset="0"/>
                        </a:rPr>
                        <a:t>號令。</a:t>
                      </a:r>
                      <a:endParaRPr kumimoji="1" lang="zh-TW" altLang="en-US" sz="2000" b="1" i="0" u="none" strike="noStrike" cap="none" normalizeH="0" baseline="0" dirty="0" smtClean="0">
                        <a:ln>
                          <a:noFill/>
                        </a:ln>
                        <a:solidFill>
                          <a:schemeClr val="tx1"/>
                        </a:solidFill>
                        <a:effectLst/>
                        <a:latin typeface="Arial" charset="0"/>
                        <a:ea typeface="標楷體" pitchFamily="65" charset="-120"/>
                      </a:endParaRPr>
                    </a:p>
                  </a:txBody>
                  <a:tcPr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7"/>
                  </a:ext>
                </a:extLst>
              </a:tr>
            </a:tbl>
          </a:graphicData>
        </a:graphic>
      </p:graphicFrame>
      <p:sp>
        <p:nvSpPr>
          <p:cNvPr id="3" name="投影片編號版面配置區 2"/>
          <p:cNvSpPr>
            <a:spLocks noGrp="1"/>
          </p:cNvSpPr>
          <p:nvPr>
            <p:ph type="sldNum" sz="quarter" idx="12"/>
          </p:nvPr>
        </p:nvSpPr>
        <p:spPr/>
        <p:txBody>
          <a:bodyPr/>
          <a:lstStyle/>
          <a:p>
            <a:fld id="{1118FB7C-3051-423D-B140-B22D31D849CF}" type="slidenum">
              <a:rPr lang="zh-TW" altLang="en-US" smtClean="0"/>
              <a:pPr/>
              <a:t>290</a:t>
            </a:fld>
            <a:endParaRPr lang="zh-TW" altLang="en-US"/>
          </a:p>
        </p:txBody>
      </p:sp>
    </p:spTree>
    <p:extLst>
      <p:ext uri="{BB962C8B-B14F-4D97-AF65-F5344CB8AC3E}">
        <p14:creationId xmlns:p14="http://schemas.microsoft.com/office/powerpoint/2010/main" val="63870381"/>
      </p:ext>
    </p:extLst>
  </p:cSld>
  <p:clrMapOvr>
    <a:masterClrMapping/>
  </p:clrMapOvr>
</p:sld>
</file>

<file path=ppt/slides/slide2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Rectangle 2"/>
          <p:cNvSpPr>
            <a:spLocks noGrp="1" noChangeArrowheads="1"/>
          </p:cNvSpPr>
          <p:nvPr>
            <p:ph type="title"/>
          </p:nvPr>
        </p:nvSpPr>
        <p:spPr>
          <a:xfrm>
            <a:off x="457200" y="116632"/>
            <a:ext cx="8229600" cy="791418"/>
          </a:xfrm>
        </p:spPr>
        <p:txBody>
          <a:bodyPr/>
          <a:lstStyle/>
          <a:p>
            <a:pPr eaLnBrk="1" hangingPunct="1"/>
            <a:r>
              <a:rPr lang="zh-TW" altLang="en-US" sz="3200" b="1" dirty="0" smtClean="0">
                <a:solidFill>
                  <a:srgbClr val="FF0000"/>
                </a:solidFill>
                <a:latin typeface="標楷體" panose="03000509000000000000" pitchFamily="65" charset="-120"/>
                <a:ea typeface="標楷體" panose="03000509000000000000" pitchFamily="65" charset="-120"/>
              </a:rPr>
              <a:t>政府採購錯誤行為態樣－規格限制競爭</a:t>
            </a:r>
            <a:r>
              <a:rPr lang="en-US" altLang="zh-TW" sz="3200" b="1" dirty="0" smtClean="0">
                <a:solidFill>
                  <a:srgbClr val="FF0000"/>
                </a:solidFill>
                <a:latin typeface="標楷體" panose="03000509000000000000" pitchFamily="65" charset="-120"/>
                <a:ea typeface="標楷體" panose="03000509000000000000" pitchFamily="65" charset="-120"/>
              </a:rPr>
              <a:t>2</a:t>
            </a:r>
            <a:r>
              <a:rPr lang="zh-TW" altLang="en-US" sz="3200" dirty="0" smtClean="0">
                <a:latin typeface="標楷體" panose="03000509000000000000" pitchFamily="65" charset="-120"/>
                <a:ea typeface="標楷體" panose="03000509000000000000" pitchFamily="65" charset="-120"/>
              </a:rPr>
              <a:t> </a:t>
            </a:r>
          </a:p>
        </p:txBody>
      </p:sp>
      <p:graphicFrame>
        <p:nvGraphicFramePr>
          <p:cNvPr id="177155" name="Group 3"/>
          <p:cNvGraphicFramePr>
            <a:graphicFrameLocks noGrp="1"/>
          </p:cNvGraphicFramePr>
          <p:nvPr>
            <p:extLst/>
          </p:nvPr>
        </p:nvGraphicFramePr>
        <p:xfrm>
          <a:off x="457200" y="981075"/>
          <a:ext cx="8269288" cy="5292820"/>
        </p:xfrm>
        <a:graphic>
          <a:graphicData uri="http://schemas.openxmlformats.org/drawingml/2006/table">
            <a:tbl>
              <a:tblPr/>
              <a:tblGrid>
                <a:gridCol w="1023938">
                  <a:extLst>
                    <a:ext uri="{9D8B030D-6E8A-4147-A177-3AD203B41FA5}">
                      <a16:colId xmlns:a16="http://schemas.microsoft.com/office/drawing/2014/main" xmlns="" val="20000"/>
                    </a:ext>
                  </a:extLst>
                </a:gridCol>
                <a:gridCol w="4520480">
                  <a:extLst>
                    <a:ext uri="{9D8B030D-6E8A-4147-A177-3AD203B41FA5}">
                      <a16:colId xmlns:a16="http://schemas.microsoft.com/office/drawing/2014/main" xmlns="" val="20001"/>
                    </a:ext>
                  </a:extLst>
                </a:gridCol>
                <a:gridCol w="2724870">
                  <a:extLst>
                    <a:ext uri="{9D8B030D-6E8A-4147-A177-3AD203B41FA5}">
                      <a16:colId xmlns:a16="http://schemas.microsoft.com/office/drawing/2014/main" xmlns="" val="20002"/>
                    </a:ext>
                  </a:extLst>
                </a:gridCol>
              </a:tblGrid>
              <a:tr h="118867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zh-TW" altLang="en-US" sz="1600" b="1" i="0" u="none" strike="noStrike" cap="none" normalizeH="0" baseline="0" dirty="0" smtClean="0">
                          <a:ln>
                            <a:noFill/>
                          </a:ln>
                          <a:solidFill>
                            <a:schemeClr val="tx1"/>
                          </a:solidFill>
                          <a:effectLst/>
                          <a:latin typeface="標楷體" pitchFamily="65" charset="-120"/>
                          <a:ea typeface="標楷體" pitchFamily="65" charset="-120"/>
                          <a:cs typeface="Times New Roman" pitchFamily="18" charset="0"/>
                        </a:rPr>
                        <a:t>（九）</a:t>
                      </a:r>
                      <a:endParaRPr kumimoji="1" lang="zh-TW" altLang="en-US" sz="1600" b="1" i="0" u="none" strike="noStrike" cap="none" normalizeH="0" baseline="0" dirty="0" smtClean="0">
                        <a:ln>
                          <a:noFill/>
                        </a:ln>
                        <a:solidFill>
                          <a:schemeClr val="tx1"/>
                        </a:solidFill>
                        <a:effectLst/>
                        <a:latin typeface="標楷體" panose="03000509000000000000" pitchFamily="65" charset="-120"/>
                        <a:ea typeface="標楷體" panose="03000509000000000000" pitchFamily="65" charset="-120"/>
                      </a:endParaRPr>
                    </a:p>
                  </a:txBody>
                  <a:tcPr marT="45711" marB="4571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zh-TW" altLang="en-US" sz="2400" b="1" i="0" u="none" strike="noStrike" cap="none" normalizeH="0" baseline="0" dirty="0" smtClean="0">
                          <a:ln>
                            <a:noFill/>
                          </a:ln>
                          <a:solidFill>
                            <a:schemeClr val="tx1"/>
                          </a:solidFill>
                          <a:effectLst/>
                          <a:latin typeface="標楷體" pitchFamily="65" charset="-120"/>
                          <a:ea typeface="標楷體" pitchFamily="65" charset="-120"/>
                          <a:cs typeface="Times New Roman" pitchFamily="18" charset="0"/>
                        </a:rPr>
                        <a:t>限取得正字標記而未允許同等品競標</a:t>
                      </a:r>
                      <a:endParaRPr kumimoji="1" lang="zh-TW" altLang="en-US" sz="2400" b="1" i="0" u="none" strike="noStrike" cap="none" normalizeH="0" baseline="0" dirty="0" smtClean="0">
                        <a:ln>
                          <a:noFill/>
                        </a:ln>
                        <a:solidFill>
                          <a:schemeClr val="tx1"/>
                        </a:solidFill>
                        <a:effectLst/>
                        <a:latin typeface="標楷體" panose="03000509000000000000" pitchFamily="65" charset="-120"/>
                        <a:ea typeface="標楷體" panose="03000509000000000000" pitchFamily="65" charset="-120"/>
                      </a:endParaRPr>
                    </a:p>
                  </a:txBody>
                  <a:tcPr marT="45711" marB="4571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zh-TW" altLang="en-US" sz="2400" b="1"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rPr>
                        <a:t>採購法第二十六條，工程企字第</a:t>
                      </a:r>
                      <a:r>
                        <a:rPr kumimoji="1" lang="en-US" altLang="zh-TW" sz="2400" b="1"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rPr>
                        <a:t>8814260</a:t>
                      </a:r>
                      <a:r>
                        <a:rPr kumimoji="1" lang="zh-TW" altLang="en-US" sz="2400" b="1"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rPr>
                        <a:t>號函</a:t>
                      </a:r>
                      <a:endParaRPr kumimoji="1" lang="zh-TW" altLang="en-US" sz="2400" b="1" i="0" u="none" strike="noStrike" cap="none" normalizeH="0" baseline="0" smtClean="0">
                        <a:ln>
                          <a:noFill/>
                        </a:ln>
                        <a:solidFill>
                          <a:schemeClr val="tx1"/>
                        </a:solidFill>
                        <a:effectLst/>
                        <a:latin typeface="標楷體" panose="03000509000000000000" pitchFamily="65" charset="-120"/>
                        <a:ea typeface="標楷體" panose="03000509000000000000" pitchFamily="65" charset="-120"/>
                      </a:endParaRPr>
                    </a:p>
                  </a:txBody>
                  <a:tcPr marT="45711" marB="4571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r h="265168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zh-TW" altLang="en-US" sz="1600" b="1"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rPr>
                        <a:t>（十）</a:t>
                      </a:r>
                      <a:endParaRPr kumimoji="1" lang="zh-TW" altLang="en-US" sz="1600" b="1" i="0" u="none" strike="noStrike" cap="none" normalizeH="0" baseline="0" smtClean="0">
                        <a:ln>
                          <a:noFill/>
                        </a:ln>
                        <a:solidFill>
                          <a:schemeClr val="tx1"/>
                        </a:solidFill>
                        <a:effectLst/>
                        <a:latin typeface="標楷體" panose="03000509000000000000" pitchFamily="65" charset="-120"/>
                        <a:ea typeface="標楷體" panose="03000509000000000000" pitchFamily="65" charset="-120"/>
                      </a:endParaRPr>
                    </a:p>
                  </a:txBody>
                  <a:tcPr marT="45711" marB="4571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zh-TW" altLang="en-US" sz="2400" b="1" i="0" u="none" strike="noStrike" cap="none" normalizeH="0" baseline="0" dirty="0" smtClean="0">
                          <a:ln>
                            <a:noFill/>
                          </a:ln>
                          <a:solidFill>
                            <a:schemeClr val="tx1"/>
                          </a:solidFill>
                          <a:effectLst/>
                          <a:latin typeface="標楷體" pitchFamily="65" charset="-120"/>
                          <a:ea typeface="標楷體" pitchFamily="65" charset="-120"/>
                          <a:cs typeface="Times New Roman" pitchFamily="18" charset="0"/>
                        </a:rPr>
                        <a:t>所標示參考之廠牌不具普遍性或競爭性，例如：</a:t>
                      </a:r>
                      <a:r>
                        <a:rPr kumimoji="1" lang="zh-TW" altLang="en-US" sz="2400" b="1" i="0" u="sng" strike="noStrike" cap="none" normalizeH="0" baseline="0" dirty="0" smtClean="0">
                          <a:ln>
                            <a:noFill/>
                          </a:ln>
                          <a:solidFill>
                            <a:schemeClr val="tx1"/>
                          </a:solidFill>
                          <a:effectLst/>
                          <a:latin typeface="標楷體" pitchFamily="65" charset="-120"/>
                          <a:ea typeface="標楷體" pitchFamily="65" charset="-120"/>
                          <a:cs typeface="Times New Roman" pitchFamily="18" charset="0"/>
                        </a:rPr>
                        <a:t>同一代理商代理</a:t>
                      </a:r>
                      <a:r>
                        <a:rPr kumimoji="1" lang="zh-TW" altLang="en-US" sz="2400" b="1" i="0" u="none" strike="noStrike" cap="none" normalizeH="0" baseline="0" dirty="0" smtClean="0">
                          <a:ln>
                            <a:noFill/>
                          </a:ln>
                          <a:solidFill>
                            <a:schemeClr val="tx1"/>
                          </a:solidFill>
                          <a:effectLst/>
                          <a:latin typeface="標楷體" pitchFamily="65" charset="-120"/>
                          <a:ea typeface="標楷體" pitchFamily="65" charset="-120"/>
                          <a:cs typeface="Times New Roman" pitchFamily="18" charset="0"/>
                        </a:rPr>
                        <a:t>；雖由不同代理商代理而該等代理商間因屬家族或關係企業而不具競爭性；已不製造；</a:t>
                      </a:r>
                      <a:r>
                        <a:rPr kumimoji="1" lang="zh-TW" altLang="en-US" sz="2400" b="1" i="0" u="sng" strike="noStrike" cap="none" normalizeH="0" baseline="0" dirty="0" smtClean="0">
                          <a:ln>
                            <a:noFill/>
                          </a:ln>
                          <a:solidFill>
                            <a:schemeClr val="tx1"/>
                          </a:solidFill>
                          <a:effectLst/>
                          <a:latin typeface="標楷體" pitchFamily="65" charset="-120"/>
                          <a:ea typeface="標楷體" pitchFamily="65" charset="-120"/>
                          <a:cs typeface="Times New Roman" pitchFamily="18" charset="0"/>
                        </a:rPr>
                        <a:t>參考之廠牌空有其名</a:t>
                      </a:r>
                      <a:r>
                        <a:rPr kumimoji="1" lang="zh-TW" altLang="en-US" sz="2400" b="1" i="0" u="none" strike="noStrike" cap="none" normalizeH="0" baseline="0" dirty="0" smtClean="0">
                          <a:ln>
                            <a:noFill/>
                          </a:ln>
                          <a:solidFill>
                            <a:schemeClr val="tx1"/>
                          </a:solidFill>
                          <a:effectLst/>
                          <a:latin typeface="標楷體" pitchFamily="65" charset="-120"/>
                          <a:ea typeface="標楷體" pitchFamily="65" charset="-120"/>
                          <a:cs typeface="Times New Roman" pitchFamily="18" charset="0"/>
                        </a:rPr>
                        <a:t>而無法聯絡，致生同等品爭議</a:t>
                      </a:r>
                      <a:endParaRPr kumimoji="1" lang="zh-TW" altLang="en-US" sz="2400" b="1" i="0" u="none" strike="noStrike" cap="none" normalizeH="0" baseline="0" dirty="0" smtClean="0">
                        <a:ln>
                          <a:noFill/>
                        </a:ln>
                        <a:solidFill>
                          <a:schemeClr val="tx1"/>
                        </a:solidFill>
                        <a:effectLst/>
                        <a:latin typeface="標楷體" panose="03000509000000000000" pitchFamily="65" charset="-120"/>
                        <a:ea typeface="標楷體" panose="03000509000000000000" pitchFamily="65" charset="-120"/>
                      </a:endParaRPr>
                    </a:p>
                  </a:txBody>
                  <a:tcPr marT="45711" marB="4571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zh-TW" altLang="en-US" sz="2400" b="1"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rPr>
                        <a:t>採購法第二十六條，施行細則第二十五條。</a:t>
                      </a:r>
                      <a:endParaRPr kumimoji="1" lang="zh-TW" altLang="en-US" sz="2400" b="1" i="0" u="none" strike="noStrike" cap="none" normalizeH="0" baseline="0" smtClean="0">
                        <a:ln>
                          <a:noFill/>
                        </a:ln>
                        <a:solidFill>
                          <a:schemeClr val="tx1"/>
                        </a:solidFill>
                        <a:effectLst/>
                        <a:latin typeface="標楷體" panose="03000509000000000000" pitchFamily="65" charset="-120"/>
                        <a:ea typeface="標楷體" panose="03000509000000000000" pitchFamily="65" charset="-120"/>
                      </a:endParaRPr>
                    </a:p>
                  </a:txBody>
                  <a:tcPr marT="45711" marB="4571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62943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zh-TW" altLang="en-US" sz="1600" b="1"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rPr>
                        <a:t>（十一）</a:t>
                      </a:r>
                      <a:endParaRPr kumimoji="1" lang="zh-TW" altLang="en-US" sz="1600" b="1" i="0" u="none" strike="noStrike" cap="none" normalizeH="0" baseline="0" smtClean="0">
                        <a:ln>
                          <a:noFill/>
                        </a:ln>
                        <a:solidFill>
                          <a:schemeClr val="tx1"/>
                        </a:solidFill>
                        <a:effectLst/>
                        <a:latin typeface="標楷體" panose="03000509000000000000" pitchFamily="65" charset="-120"/>
                        <a:ea typeface="標楷體" panose="03000509000000000000" pitchFamily="65" charset="-120"/>
                      </a:endParaRPr>
                    </a:p>
                  </a:txBody>
                  <a:tcPr marT="45711" marB="4571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zh-TW" altLang="en-US" sz="2400" b="1"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rPr>
                        <a:t>公告金額以上之採購</a:t>
                      </a:r>
                      <a:r>
                        <a:rPr kumimoji="1" lang="zh-TW" altLang="en-US" sz="2400" b="1" i="0" u="sng" strike="noStrike" cap="none" normalizeH="0" baseline="0" smtClean="0">
                          <a:ln>
                            <a:noFill/>
                          </a:ln>
                          <a:solidFill>
                            <a:schemeClr val="tx1"/>
                          </a:solidFill>
                          <a:effectLst/>
                          <a:latin typeface="標楷體" pitchFamily="65" charset="-120"/>
                          <a:ea typeface="標楷體" pitchFamily="65" charset="-120"/>
                          <a:cs typeface="Times New Roman" pitchFamily="18" charset="0"/>
                        </a:rPr>
                        <a:t>指定進口品</a:t>
                      </a:r>
                      <a:r>
                        <a:rPr kumimoji="1" lang="zh-TW" altLang="en-US" sz="2400" b="1"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rPr>
                        <a:t>。</a:t>
                      </a:r>
                      <a:endParaRPr kumimoji="1" lang="zh-TW" altLang="en-US" sz="2400" b="1" i="0" u="none" strike="noStrike" cap="none" normalizeH="0" baseline="0" smtClean="0">
                        <a:ln>
                          <a:noFill/>
                        </a:ln>
                        <a:solidFill>
                          <a:schemeClr val="tx1"/>
                        </a:solidFill>
                        <a:effectLst/>
                        <a:latin typeface="標楷體" panose="03000509000000000000" pitchFamily="65" charset="-120"/>
                        <a:ea typeface="標楷體" panose="03000509000000000000" pitchFamily="65" charset="-120"/>
                      </a:endParaRPr>
                    </a:p>
                  </a:txBody>
                  <a:tcPr marT="45711" marB="4571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zh-TW" altLang="en-US" sz="2400" b="1" i="0" u="none" strike="noStrike" cap="none" normalizeH="0" baseline="0" dirty="0" smtClean="0">
                          <a:ln>
                            <a:noFill/>
                          </a:ln>
                          <a:solidFill>
                            <a:schemeClr val="tx1"/>
                          </a:solidFill>
                          <a:effectLst/>
                          <a:latin typeface="標楷體" pitchFamily="65" charset="-120"/>
                          <a:ea typeface="標楷體" pitchFamily="65" charset="-120"/>
                          <a:cs typeface="Times New Roman" pitchFamily="18" charset="0"/>
                        </a:rPr>
                        <a:t>採購法第六條、第二十六條。 </a:t>
                      </a:r>
                      <a:endParaRPr kumimoji="1" lang="zh-TW" altLang="en-US" sz="2400" b="1" i="0" u="none" strike="noStrike" cap="none" normalizeH="0" baseline="0" dirty="0" smtClean="0">
                        <a:ln>
                          <a:noFill/>
                        </a:ln>
                        <a:solidFill>
                          <a:schemeClr val="tx1"/>
                        </a:solidFill>
                        <a:effectLst/>
                        <a:latin typeface="標楷體" panose="03000509000000000000" pitchFamily="65" charset="-120"/>
                        <a:ea typeface="標楷體" panose="03000509000000000000" pitchFamily="65" charset="-120"/>
                      </a:endParaRPr>
                    </a:p>
                  </a:txBody>
                  <a:tcPr marT="45711" marB="4571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r h="82292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zh-TW" altLang="en-US" sz="1600" b="1"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rPr>
                        <a:t>（十二）</a:t>
                      </a:r>
                      <a:endParaRPr kumimoji="1" lang="zh-TW" altLang="en-US" sz="1600" b="1" i="0" u="none" strike="noStrike" cap="none" normalizeH="0" baseline="0" smtClean="0">
                        <a:ln>
                          <a:noFill/>
                        </a:ln>
                        <a:solidFill>
                          <a:schemeClr val="tx1"/>
                        </a:solidFill>
                        <a:effectLst/>
                        <a:latin typeface="標楷體" panose="03000509000000000000" pitchFamily="65" charset="-120"/>
                        <a:ea typeface="標楷體" panose="03000509000000000000" pitchFamily="65" charset="-120"/>
                      </a:endParaRPr>
                    </a:p>
                  </a:txBody>
                  <a:tcPr marT="45711" marB="4571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zh-TW" altLang="en-US" sz="2400" b="1" i="0" u="none" strike="noStrike" cap="none" normalizeH="0" baseline="0" dirty="0" smtClean="0">
                          <a:ln>
                            <a:noFill/>
                          </a:ln>
                          <a:solidFill>
                            <a:schemeClr val="tx1"/>
                          </a:solidFill>
                          <a:effectLst/>
                          <a:latin typeface="標楷體" pitchFamily="65" charset="-120"/>
                          <a:ea typeface="標楷體" pitchFamily="65" charset="-120"/>
                          <a:cs typeface="Times New Roman" pitchFamily="18" charset="0"/>
                        </a:rPr>
                        <a:t>公告金額以上之採購，無條約協定關係卻指定特定國家之進口品。</a:t>
                      </a:r>
                      <a:endParaRPr kumimoji="1" lang="zh-TW" altLang="en-US" sz="2400" b="1" i="0" u="none" strike="noStrike" cap="none" normalizeH="0" baseline="0" dirty="0" smtClean="0">
                        <a:ln>
                          <a:noFill/>
                        </a:ln>
                        <a:solidFill>
                          <a:schemeClr val="tx1"/>
                        </a:solidFill>
                        <a:effectLst/>
                        <a:latin typeface="標楷體" panose="03000509000000000000" pitchFamily="65" charset="-120"/>
                        <a:ea typeface="標楷體" panose="03000509000000000000" pitchFamily="65" charset="-120"/>
                      </a:endParaRPr>
                    </a:p>
                  </a:txBody>
                  <a:tcPr marT="45711" marB="4571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zh-TW" altLang="en-US"/>
                    </a:p>
                  </a:txBody>
                  <a:tcPr/>
                </a:tc>
                <a:extLst>
                  <a:ext uri="{0D108BD9-81ED-4DB2-BD59-A6C34878D82A}">
                    <a16:rowId xmlns:a16="http://schemas.microsoft.com/office/drawing/2014/main" xmlns="" val="10003"/>
                  </a:ext>
                </a:extLst>
              </a:tr>
            </a:tbl>
          </a:graphicData>
        </a:graphic>
      </p:graphicFrame>
      <p:sp>
        <p:nvSpPr>
          <p:cNvPr id="3" name="投影片編號版面配置區 2"/>
          <p:cNvSpPr>
            <a:spLocks noGrp="1"/>
          </p:cNvSpPr>
          <p:nvPr>
            <p:ph type="sldNum" sz="quarter" idx="12"/>
          </p:nvPr>
        </p:nvSpPr>
        <p:spPr/>
        <p:txBody>
          <a:bodyPr/>
          <a:lstStyle/>
          <a:p>
            <a:fld id="{1118FB7C-3051-423D-B140-B22D31D849CF}" type="slidenum">
              <a:rPr lang="zh-TW" altLang="en-US" smtClean="0"/>
              <a:pPr/>
              <a:t>291</a:t>
            </a:fld>
            <a:endParaRPr lang="zh-TW" altLang="en-US"/>
          </a:p>
        </p:txBody>
      </p:sp>
    </p:spTree>
    <p:extLst>
      <p:ext uri="{BB962C8B-B14F-4D97-AF65-F5344CB8AC3E}">
        <p14:creationId xmlns:p14="http://schemas.microsoft.com/office/powerpoint/2010/main" val="2057868029"/>
      </p:ext>
    </p:extLst>
  </p:cSld>
  <p:clrMapOvr>
    <a:masterClrMapping/>
  </p:clrMapOvr>
</p:sld>
</file>

<file path=ppt/slides/slide2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2"/>
          <p:cNvSpPr>
            <a:spLocks noGrp="1" noChangeArrowheads="1"/>
          </p:cNvSpPr>
          <p:nvPr>
            <p:ph type="title" idx="4294967295"/>
          </p:nvPr>
        </p:nvSpPr>
        <p:spPr>
          <a:xfrm>
            <a:off x="1452785" y="1196752"/>
            <a:ext cx="7462911" cy="1012825"/>
          </a:xfrm>
        </p:spPr>
        <p:txBody>
          <a:bodyPr/>
          <a:lstStyle/>
          <a:p>
            <a:pPr>
              <a:defRPr/>
            </a:pPr>
            <a:r>
              <a:rPr lang="zh-TW" altLang="en-US" b="1" dirty="0" smtClean="0">
                <a:solidFill>
                  <a:srgbClr val="FF0000"/>
                </a:solidFill>
                <a:effectLst>
                  <a:outerShdw blurRad="38100" dist="38100" dir="2700000" algn="tl">
                    <a:srgbClr val="C0C0C0"/>
                  </a:outerShdw>
                </a:effectLst>
              </a:rPr>
              <a:t>採購監辦實務案例解析</a:t>
            </a:r>
            <a:endParaRPr lang="zh-TW" altLang="en-US" sz="5400" b="1" dirty="0" smtClean="0">
              <a:solidFill>
                <a:srgbClr val="FF0000"/>
              </a:solidFill>
              <a:effectLst>
                <a:outerShdw blurRad="38100" dist="38100" dir="2700000" algn="tl">
                  <a:srgbClr val="C0C0C0"/>
                </a:outerShdw>
              </a:effectLst>
            </a:endParaRPr>
          </a:p>
        </p:txBody>
      </p:sp>
      <p:sp>
        <p:nvSpPr>
          <p:cNvPr id="55299" name="Rectangle 3"/>
          <p:cNvSpPr>
            <a:spLocks noGrp="1" noChangeArrowheads="1"/>
          </p:cNvSpPr>
          <p:nvPr>
            <p:ph type="body" idx="4294967295"/>
          </p:nvPr>
        </p:nvSpPr>
        <p:spPr>
          <a:xfrm>
            <a:off x="2051720" y="3717032"/>
            <a:ext cx="6791968" cy="1223888"/>
          </a:xfrm>
        </p:spPr>
        <p:txBody>
          <a:bodyPr>
            <a:normAutofit lnSpcReduction="10000"/>
          </a:bodyPr>
          <a:lstStyle/>
          <a:p>
            <a:pPr>
              <a:spcBef>
                <a:spcPts val="0"/>
              </a:spcBef>
              <a:buFont typeface="Wingdings" panose="05000000000000000000" pitchFamily="2" charset="2"/>
              <a:buChar char="n"/>
              <a:defRPr/>
            </a:pPr>
            <a:r>
              <a:rPr lang="zh-TW" altLang="en-US" sz="4000" b="1" kern="10" dirty="0">
                <a:solidFill>
                  <a:srgbClr val="0000FF"/>
                </a:solidFill>
                <a:latin typeface="標楷體"/>
              </a:rPr>
              <a:t>辦理採購招標相關</a:t>
            </a:r>
            <a:r>
              <a:rPr lang="zh-TW" altLang="en-US" sz="4000" b="1" kern="10" dirty="0" smtClean="0">
                <a:solidFill>
                  <a:srgbClr val="0000FF"/>
                </a:solidFill>
                <a:latin typeface="標楷體"/>
              </a:rPr>
              <a:t>議題</a:t>
            </a:r>
            <a:endParaRPr lang="en-US" altLang="zh-TW" sz="4000" b="1" kern="10" dirty="0" smtClean="0">
              <a:solidFill>
                <a:srgbClr val="0000FF"/>
              </a:solidFill>
              <a:latin typeface="標楷體"/>
            </a:endParaRPr>
          </a:p>
          <a:p>
            <a:pPr>
              <a:spcBef>
                <a:spcPts val="0"/>
              </a:spcBef>
              <a:defRPr/>
            </a:pPr>
            <a:r>
              <a:rPr lang="zh-TW" altLang="en-US" sz="4000" b="1" kern="10" dirty="0" smtClean="0">
                <a:solidFill>
                  <a:srgbClr val="0000FF"/>
                </a:solidFill>
                <a:latin typeface="標楷體"/>
              </a:rPr>
              <a:t>資格標</a:t>
            </a:r>
            <a:endParaRPr lang="zh-TW" altLang="en-US" sz="2000" b="1" dirty="0" smtClean="0"/>
          </a:p>
          <a:p>
            <a:endParaRPr lang="zh-TW" altLang="en-US" sz="2000" dirty="0" smtClean="0"/>
          </a:p>
          <a:p>
            <a:pPr lvl="1">
              <a:spcBef>
                <a:spcPts val="600"/>
              </a:spcBef>
              <a:spcAft>
                <a:spcPts val="600"/>
              </a:spcAft>
              <a:buFont typeface="Wingdings" panose="05000000000000000000" pitchFamily="2" charset="2"/>
              <a:buChar char="l"/>
            </a:pPr>
            <a:endParaRPr lang="zh-TW" altLang="en-US" sz="2000" dirty="0" smtClean="0"/>
          </a:p>
        </p:txBody>
      </p:sp>
      <p:sp>
        <p:nvSpPr>
          <p:cNvPr id="4" name="弧形向右箭號 3"/>
          <p:cNvSpPr/>
          <p:nvPr/>
        </p:nvSpPr>
        <p:spPr>
          <a:xfrm>
            <a:off x="1115616" y="2564904"/>
            <a:ext cx="731837" cy="1216025"/>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solidFill>
                <a:schemeClr val="tx1"/>
              </a:solidFill>
            </a:endParaRPr>
          </a:p>
        </p:txBody>
      </p:sp>
      <p:sp>
        <p:nvSpPr>
          <p:cNvPr id="3" name="投影片編號版面配置區 2"/>
          <p:cNvSpPr>
            <a:spLocks noGrp="1"/>
          </p:cNvSpPr>
          <p:nvPr>
            <p:ph type="sldNum" sz="quarter" idx="12"/>
          </p:nvPr>
        </p:nvSpPr>
        <p:spPr/>
        <p:txBody>
          <a:bodyPr/>
          <a:lstStyle/>
          <a:p>
            <a:fld id="{1118FB7C-3051-423D-B140-B22D31D849CF}" type="slidenum">
              <a:rPr lang="zh-TW" altLang="en-US" smtClean="0"/>
              <a:pPr/>
              <a:t>292</a:t>
            </a:fld>
            <a:endParaRPr lang="zh-TW" altLang="en-US"/>
          </a:p>
        </p:txBody>
      </p:sp>
    </p:spTree>
    <p:extLst>
      <p:ext uri="{BB962C8B-B14F-4D97-AF65-F5344CB8AC3E}">
        <p14:creationId xmlns:p14="http://schemas.microsoft.com/office/powerpoint/2010/main" val="3687331230"/>
      </p:ext>
    </p:extLst>
  </p:cSld>
  <p:clrMapOvr>
    <a:masterClrMapping/>
  </p:clrMapOvr>
  <p:transition/>
  <p:timing>
    <p:tnLst>
      <p:par>
        <p:cTn id="1" dur="indefinite" restart="never" nodeType="tmRoot"/>
      </p:par>
    </p:tnLst>
  </p:timing>
</p:sld>
</file>

<file path=ppt/slides/slide2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p:cNvSpPr>
          <p:nvPr>
            <p:ph type="title"/>
          </p:nvPr>
        </p:nvSpPr>
        <p:spPr>
          <a:xfrm>
            <a:off x="457200" y="277813"/>
            <a:ext cx="8229600" cy="847725"/>
          </a:xfrm>
        </p:spPr>
        <p:txBody>
          <a:bodyPr/>
          <a:lstStyle/>
          <a:p>
            <a:pPr algn="ctr"/>
            <a:r>
              <a:rPr lang="zh-TW" altLang="en-US" sz="4800" b="1" dirty="0" smtClean="0">
                <a:solidFill>
                  <a:srgbClr val="FF0000"/>
                </a:solidFill>
              </a:rPr>
              <a:t>資格標法源</a:t>
            </a:r>
            <a:r>
              <a:rPr lang="en-US" altLang="zh-TW" sz="4800" b="1" dirty="0" smtClean="0">
                <a:solidFill>
                  <a:srgbClr val="FF0000"/>
                </a:solidFill>
                <a:latin typeface="+mj-ea"/>
              </a:rPr>
              <a:t>1</a:t>
            </a:r>
            <a:endParaRPr lang="zh-TW" altLang="en-US" sz="4800" b="1" dirty="0" smtClean="0">
              <a:solidFill>
                <a:srgbClr val="FF0000"/>
              </a:solidFill>
              <a:latin typeface="+mj-ea"/>
            </a:endParaRPr>
          </a:p>
        </p:txBody>
      </p:sp>
      <p:sp>
        <p:nvSpPr>
          <p:cNvPr id="167939" name="Rectangle 3"/>
          <p:cNvSpPr>
            <a:spLocks noGrp="1"/>
          </p:cNvSpPr>
          <p:nvPr>
            <p:ph type="body" idx="1"/>
          </p:nvPr>
        </p:nvSpPr>
        <p:spPr>
          <a:xfrm>
            <a:off x="468313" y="1196975"/>
            <a:ext cx="8229600" cy="4946650"/>
          </a:xfrm>
        </p:spPr>
        <p:txBody>
          <a:bodyPr/>
          <a:lstStyle/>
          <a:p>
            <a:pPr>
              <a:lnSpc>
                <a:spcPts val="2700"/>
              </a:lnSpc>
              <a:spcBef>
                <a:spcPts val="0"/>
              </a:spcBef>
              <a:defRPr/>
            </a:pPr>
            <a:r>
              <a:rPr lang="zh-TW" altLang="en-US" sz="2400" b="1" dirty="0">
                <a:solidFill>
                  <a:srgbClr val="FF0000"/>
                </a:solidFill>
                <a:latin typeface="+mj-ea"/>
                <a:ea typeface="+mj-ea"/>
              </a:rPr>
              <a:t>採購法第</a:t>
            </a:r>
            <a:r>
              <a:rPr lang="en-US" altLang="zh-TW" sz="2400" b="1" dirty="0">
                <a:solidFill>
                  <a:srgbClr val="FF0000"/>
                </a:solidFill>
                <a:latin typeface="+mj-ea"/>
                <a:ea typeface="+mj-ea"/>
              </a:rPr>
              <a:t>6</a:t>
            </a:r>
            <a:r>
              <a:rPr lang="zh-TW" altLang="en-US" sz="2400" b="1" dirty="0">
                <a:solidFill>
                  <a:srgbClr val="FF0000"/>
                </a:solidFill>
                <a:latin typeface="+mj-ea"/>
                <a:ea typeface="+mj-ea"/>
              </a:rPr>
              <a:t>條第</a:t>
            </a:r>
            <a:r>
              <a:rPr lang="en-US" altLang="zh-TW" sz="2400" b="1" dirty="0">
                <a:solidFill>
                  <a:srgbClr val="FF0000"/>
                </a:solidFill>
                <a:latin typeface="+mj-ea"/>
                <a:ea typeface="+mj-ea"/>
              </a:rPr>
              <a:t>1</a:t>
            </a:r>
            <a:r>
              <a:rPr lang="zh-TW" altLang="en-US" sz="2400" b="1" dirty="0">
                <a:solidFill>
                  <a:srgbClr val="FF0000"/>
                </a:solidFill>
                <a:latin typeface="+mj-ea"/>
                <a:ea typeface="+mj-ea"/>
              </a:rPr>
              <a:t>項：</a:t>
            </a:r>
            <a:r>
              <a:rPr lang="en-US" altLang="zh-TW" sz="2400" b="1" dirty="0" smtClean="0">
                <a:solidFill>
                  <a:srgbClr val="0000FF"/>
                </a:solidFill>
                <a:latin typeface="+mj-ea"/>
                <a:ea typeface="+mj-ea"/>
              </a:rPr>
              <a:t/>
            </a:r>
            <a:br>
              <a:rPr lang="en-US" altLang="zh-TW" sz="2400" b="1" dirty="0" smtClean="0">
                <a:solidFill>
                  <a:srgbClr val="0000FF"/>
                </a:solidFill>
                <a:latin typeface="+mj-ea"/>
                <a:ea typeface="+mj-ea"/>
              </a:rPr>
            </a:br>
            <a:r>
              <a:rPr lang="zh-TW" altLang="en-US" sz="2400" b="1" dirty="0" smtClean="0">
                <a:latin typeface="+mj-ea"/>
                <a:ea typeface="+mj-ea"/>
              </a:rPr>
              <a:t>機關辦理採購，應以維護公共利益及公平合理為原則，對廠商不得為無正當理由之差別待遇。</a:t>
            </a:r>
            <a:endParaRPr lang="en-US" altLang="zh-TW" sz="2400" b="1" dirty="0" smtClean="0">
              <a:latin typeface="+mj-ea"/>
              <a:ea typeface="+mj-ea"/>
            </a:endParaRPr>
          </a:p>
          <a:p>
            <a:pPr>
              <a:lnSpc>
                <a:spcPts val="2700"/>
              </a:lnSpc>
              <a:spcBef>
                <a:spcPts val="0"/>
              </a:spcBef>
              <a:defRPr/>
            </a:pPr>
            <a:r>
              <a:rPr lang="zh-TW" altLang="en-US" sz="2400" b="1" dirty="0">
                <a:solidFill>
                  <a:srgbClr val="FF0000"/>
                </a:solidFill>
                <a:latin typeface="+mj-ea"/>
                <a:ea typeface="+mj-ea"/>
              </a:rPr>
              <a:t>採購法第</a:t>
            </a:r>
            <a:r>
              <a:rPr lang="en-US" altLang="zh-TW" sz="2400" b="1" dirty="0">
                <a:solidFill>
                  <a:srgbClr val="FF0000"/>
                </a:solidFill>
                <a:latin typeface="+mj-ea"/>
                <a:ea typeface="+mj-ea"/>
              </a:rPr>
              <a:t>36</a:t>
            </a:r>
            <a:r>
              <a:rPr lang="zh-TW" altLang="en-US" sz="2400" b="1" dirty="0">
                <a:solidFill>
                  <a:srgbClr val="FF0000"/>
                </a:solidFill>
                <a:latin typeface="+mj-ea"/>
                <a:ea typeface="+mj-ea"/>
              </a:rPr>
              <a:t>條：</a:t>
            </a:r>
            <a:r>
              <a:rPr lang="en-US" altLang="zh-TW" sz="2400" b="1" dirty="0" smtClean="0">
                <a:solidFill>
                  <a:srgbClr val="0000FF"/>
                </a:solidFill>
                <a:latin typeface="+mj-ea"/>
                <a:ea typeface="+mj-ea"/>
              </a:rPr>
              <a:t/>
            </a:r>
            <a:br>
              <a:rPr lang="en-US" altLang="zh-TW" sz="2400" b="1" dirty="0" smtClean="0">
                <a:solidFill>
                  <a:srgbClr val="0000FF"/>
                </a:solidFill>
                <a:latin typeface="+mj-ea"/>
                <a:ea typeface="+mj-ea"/>
              </a:rPr>
            </a:br>
            <a:r>
              <a:rPr lang="zh-TW" altLang="en-US" sz="2400" b="1" dirty="0" smtClean="0">
                <a:latin typeface="+mj-ea"/>
                <a:ea typeface="+mj-ea"/>
              </a:rPr>
              <a:t>機關辦理採購，得依實際需要，規定投標廠商之基本資格。特殊或巨額之採購，須由具有相當經驗、實績、人力、財力、設備等之廠商始能擔任者，得另規定投標廠商之特定資格。</a:t>
            </a:r>
            <a:endParaRPr lang="en-US" altLang="zh-TW" sz="2400" b="1" dirty="0" smtClean="0">
              <a:latin typeface="+mj-ea"/>
              <a:ea typeface="+mj-ea"/>
            </a:endParaRPr>
          </a:p>
          <a:p>
            <a:pPr>
              <a:lnSpc>
                <a:spcPts val="2700"/>
              </a:lnSpc>
              <a:spcBef>
                <a:spcPts val="0"/>
              </a:spcBef>
              <a:defRPr/>
            </a:pPr>
            <a:r>
              <a:rPr lang="zh-TW" altLang="en-US" sz="2400" b="1" dirty="0" smtClean="0">
                <a:solidFill>
                  <a:srgbClr val="FF0000"/>
                </a:solidFill>
                <a:latin typeface="+mj-ea"/>
                <a:ea typeface="+mj-ea"/>
              </a:rPr>
              <a:t>採購法第</a:t>
            </a:r>
            <a:r>
              <a:rPr lang="en-US" altLang="zh-TW" sz="2400" b="1" dirty="0" smtClean="0">
                <a:solidFill>
                  <a:srgbClr val="FF0000"/>
                </a:solidFill>
                <a:latin typeface="+mj-ea"/>
                <a:ea typeface="+mj-ea"/>
              </a:rPr>
              <a:t>37</a:t>
            </a:r>
            <a:r>
              <a:rPr lang="zh-TW" altLang="en-US" sz="2400" b="1" dirty="0" smtClean="0">
                <a:solidFill>
                  <a:srgbClr val="FF0000"/>
                </a:solidFill>
                <a:latin typeface="+mj-ea"/>
                <a:ea typeface="+mj-ea"/>
              </a:rPr>
              <a:t>條：</a:t>
            </a:r>
            <a:r>
              <a:rPr lang="en-US" altLang="zh-TW" sz="2400" b="1" dirty="0" smtClean="0">
                <a:solidFill>
                  <a:srgbClr val="0000FF"/>
                </a:solidFill>
                <a:latin typeface="+mj-ea"/>
                <a:ea typeface="+mj-ea"/>
              </a:rPr>
              <a:t/>
            </a:r>
            <a:br>
              <a:rPr lang="en-US" altLang="zh-TW" sz="2400" b="1" dirty="0" smtClean="0">
                <a:solidFill>
                  <a:srgbClr val="0000FF"/>
                </a:solidFill>
                <a:latin typeface="+mj-ea"/>
                <a:ea typeface="+mj-ea"/>
              </a:rPr>
            </a:br>
            <a:r>
              <a:rPr lang="zh-TW" altLang="en-US" sz="2400" b="1" dirty="0" smtClean="0">
                <a:latin typeface="+mj-ea"/>
                <a:ea typeface="+mj-ea"/>
              </a:rPr>
              <a:t>機關訂定前條投標廠商之資格，不得不當限制</a:t>
            </a:r>
            <a:r>
              <a:rPr lang="zh-TW" altLang="en-US" sz="2400" b="1" dirty="0" smtClean="0">
                <a:solidFill>
                  <a:srgbClr val="0000FF"/>
                </a:solidFill>
                <a:latin typeface="+mj-ea"/>
                <a:ea typeface="+mj-ea"/>
              </a:rPr>
              <a:t>競爭，並以確認廠商具備履行契約所必須之能力者為限。</a:t>
            </a:r>
          </a:p>
        </p:txBody>
      </p:sp>
      <p:sp>
        <p:nvSpPr>
          <p:cNvPr id="3" name="投影片編號版面配置區 2"/>
          <p:cNvSpPr>
            <a:spLocks noGrp="1"/>
          </p:cNvSpPr>
          <p:nvPr>
            <p:ph type="sldNum" sz="quarter" idx="12"/>
          </p:nvPr>
        </p:nvSpPr>
        <p:spPr/>
        <p:txBody>
          <a:bodyPr/>
          <a:lstStyle/>
          <a:p>
            <a:fld id="{1118FB7C-3051-423D-B140-B22D31D849CF}" type="slidenum">
              <a:rPr lang="zh-TW" altLang="en-US" smtClean="0"/>
              <a:pPr/>
              <a:t>293</a:t>
            </a:fld>
            <a:endParaRPr lang="zh-TW" altLang="en-US"/>
          </a:p>
        </p:txBody>
      </p:sp>
    </p:spTree>
    <p:extLst>
      <p:ext uri="{BB962C8B-B14F-4D97-AF65-F5344CB8AC3E}">
        <p14:creationId xmlns:p14="http://schemas.microsoft.com/office/powerpoint/2010/main" val="2922932653"/>
      </p:ext>
    </p:extLst>
  </p:cSld>
  <p:clrMapOvr>
    <a:masterClrMapping/>
  </p:clrMapOvr>
  <p:timing>
    <p:tnLst>
      <p:par>
        <p:cTn id="1" dur="indefinite" restart="never" nodeType="tmRoot"/>
      </p:par>
    </p:tnLst>
  </p:timing>
</p:sld>
</file>

<file path=ppt/slides/slide2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p:cNvSpPr>
          <p:nvPr>
            <p:ph type="title"/>
          </p:nvPr>
        </p:nvSpPr>
        <p:spPr/>
        <p:txBody>
          <a:bodyPr/>
          <a:lstStyle/>
          <a:p>
            <a:pPr algn="ctr"/>
            <a:r>
              <a:rPr lang="zh-TW" altLang="en-US" sz="4800" b="1" dirty="0" smtClean="0">
                <a:solidFill>
                  <a:srgbClr val="FF0000"/>
                </a:solidFill>
              </a:rPr>
              <a:t>資格標法源</a:t>
            </a:r>
            <a:r>
              <a:rPr lang="en-US" altLang="zh-TW" sz="4800" b="1" dirty="0" smtClean="0">
                <a:solidFill>
                  <a:srgbClr val="FF0000"/>
                </a:solidFill>
                <a:latin typeface="+mj-ea"/>
              </a:rPr>
              <a:t>2</a:t>
            </a:r>
            <a:endParaRPr lang="zh-TW" altLang="en-US" sz="4800" b="1" dirty="0" smtClean="0">
              <a:solidFill>
                <a:srgbClr val="FF0000"/>
              </a:solidFill>
              <a:latin typeface="+mj-ea"/>
            </a:endParaRPr>
          </a:p>
        </p:txBody>
      </p:sp>
      <p:sp>
        <p:nvSpPr>
          <p:cNvPr id="167939" name="Rectangle 3"/>
          <p:cNvSpPr>
            <a:spLocks noGrp="1"/>
          </p:cNvSpPr>
          <p:nvPr>
            <p:ph type="body" idx="1"/>
          </p:nvPr>
        </p:nvSpPr>
        <p:spPr>
          <a:xfrm>
            <a:off x="468313" y="1196975"/>
            <a:ext cx="8229600" cy="4946650"/>
          </a:xfrm>
        </p:spPr>
        <p:txBody>
          <a:bodyPr/>
          <a:lstStyle/>
          <a:p>
            <a:pPr>
              <a:lnSpc>
                <a:spcPts val="2700"/>
              </a:lnSpc>
              <a:spcBef>
                <a:spcPts val="0"/>
              </a:spcBef>
              <a:defRPr/>
            </a:pPr>
            <a:r>
              <a:rPr lang="zh-TW" altLang="en-US" sz="2400" b="1" dirty="0" smtClean="0">
                <a:latin typeface="+mj-ea"/>
                <a:ea typeface="+mj-ea"/>
              </a:rPr>
              <a:t>廠商基本資格</a:t>
            </a:r>
            <a:r>
              <a:rPr lang="zh-TW" altLang="en-US" sz="2400" b="1" dirty="0" smtClean="0">
                <a:latin typeface="PMingLiU" panose="02020500000000000000" pitchFamily="18" charset="-120"/>
                <a:ea typeface="PMingLiU" panose="02020500000000000000" pitchFamily="18" charset="-120"/>
              </a:rPr>
              <a:t>：</a:t>
            </a:r>
            <a:endParaRPr lang="en-US" altLang="zh-TW" sz="2400" b="1" dirty="0" smtClean="0">
              <a:latin typeface="PMingLiU" panose="02020500000000000000" pitchFamily="18" charset="-120"/>
              <a:ea typeface="PMingLiU" panose="02020500000000000000" pitchFamily="18" charset="-120"/>
            </a:endParaRPr>
          </a:p>
          <a:p>
            <a:pPr>
              <a:lnSpc>
                <a:spcPts val="2700"/>
              </a:lnSpc>
              <a:spcBef>
                <a:spcPts val="0"/>
              </a:spcBef>
              <a:buFont typeface="Wingdings" panose="05000000000000000000" pitchFamily="2" charset="2"/>
              <a:buChar char="p"/>
              <a:defRPr/>
            </a:pPr>
            <a:r>
              <a:rPr lang="zh-TW" altLang="en-US" sz="2400" b="1" dirty="0" smtClean="0">
                <a:solidFill>
                  <a:srgbClr val="FF0000"/>
                </a:solidFill>
                <a:latin typeface="+mj-ea"/>
              </a:rPr>
              <a:t>與提供招標標的有關者：</a:t>
            </a:r>
            <a:r>
              <a:rPr lang="zh-TW" altLang="en-US" sz="2400" b="1" dirty="0" smtClean="0">
                <a:solidFill>
                  <a:srgbClr val="0000FF"/>
                </a:solidFill>
                <a:latin typeface="+mj-ea"/>
              </a:rPr>
              <a:t>投標</a:t>
            </a:r>
            <a:r>
              <a:rPr lang="zh-TW" altLang="en-US" sz="2400" b="1" dirty="0">
                <a:solidFill>
                  <a:srgbClr val="0000FF"/>
                </a:solidFill>
                <a:latin typeface="+mj-ea"/>
              </a:rPr>
              <a:t>廠商資格與特殊或巨額採購認定標準</a:t>
            </a:r>
            <a:r>
              <a:rPr lang="zh-TW" altLang="en-US" sz="2400" b="1" dirty="0" smtClean="0">
                <a:solidFill>
                  <a:srgbClr val="0000FF"/>
                </a:solidFill>
                <a:latin typeface="+mj-ea"/>
              </a:rPr>
              <a:t>第</a:t>
            </a:r>
            <a:r>
              <a:rPr lang="en-US" altLang="zh-TW" sz="2400" b="1" dirty="0" smtClean="0">
                <a:solidFill>
                  <a:srgbClr val="0000FF"/>
                </a:solidFill>
                <a:latin typeface="+mj-ea"/>
              </a:rPr>
              <a:t>3</a:t>
            </a:r>
            <a:r>
              <a:rPr lang="zh-TW" altLang="en-US" sz="2400" b="1" dirty="0" smtClean="0">
                <a:solidFill>
                  <a:srgbClr val="0000FF"/>
                </a:solidFill>
                <a:latin typeface="+mj-ea"/>
              </a:rPr>
              <a:t>條：</a:t>
            </a:r>
            <a:endParaRPr lang="en-US" altLang="zh-TW" sz="2400" b="1" dirty="0" smtClean="0">
              <a:latin typeface="+mj-ea"/>
            </a:endParaRPr>
          </a:p>
          <a:p>
            <a:pPr>
              <a:lnSpc>
                <a:spcPts val="2700"/>
              </a:lnSpc>
              <a:spcBef>
                <a:spcPts val="0"/>
              </a:spcBef>
              <a:buFont typeface="Arial" panose="020B0604020202020204" pitchFamily="34" charset="0"/>
              <a:buChar char="•"/>
              <a:defRPr/>
            </a:pPr>
            <a:r>
              <a:rPr lang="zh-TW" altLang="en-US" sz="2400" b="1" dirty="0" smtClean="0">
                <a:latin typeface="+mj-ea"/>
                <a:ea typeface="+mj-ea"/>
              </a:rPr>
              <a:t>廠商設立、登記證明</a:t>
            </a:r>
            <a:endParaRPr lang="en-US" altLang="zh-TW" sz="2400" b="1" dirty="0" smtClean="0">
              <a:latin typeface="+mj-ea"/>
              <a:ea typeface="+mj-ea"/>
            </a:endParaRPr>
          </a:p>
          <a:p>
            <a:pPr>
              <a:lnSpc>
                <a:spcPts val="2700"/>
              </a:lnSpc>
              <a:spcBef>
                <a:spcPts val="0"/>
              </a:spcBef>
              <a:buFont typeface="Arial" panose="020B0604020202020204" pitchFamily="34" charset="0"/>
              <a:buChar char="•"/>
              <a:defRPr/>
            </a:pPr>
            <a:r>
              <a:rPr lang="zh-TW" altLang="en-US" sz="2400" b="1" dirty="0" smtClean="0">
                <a:latin typeface="+mj-ea"/>
                <a:ea typeface="+mj-ea"/>
              </a:rPr>
              <a:t>廠商納稅證明 </a:t>
            </a:r>
            <a:endParaRPr lang="en-US" altLang="zh-TW" sz="2400" b="1" dirty="0" smtClean="0">
              <a:latin typeface="+mj-ea"/>
              <a:ea typeface="+mj-ea"/>
            </a:endParaRPr>
          </a:p>
          <a:p>
            <a:pPr>
              <a:lnSpc>
                <a:spcPts val="2700"/>
              </a:lnSpc>
              <a:spcBef>
                <a:spcPts val="0"/>
              </a:spcBef>
              <a:buFont typeface="Arial" panose="020B0604020202020204" pitchFamily="34" charset="0"/>
              <a:buChar char="•"/>
              <a:defRPr/>
            </a:pPr>
            <a:r>
              <a:rPr lang="zh-TW" altLang="en-US" sz="2400" b="1" dirty="0" smtClean="0">
                <a:latin typeface="+mj-ea"/>
                <a:ea typeface="+mj-ea"/>
              </a:rPr>
              <a:t>加入工業或商業團體之證明</a:t>
            </a:r>
            <a:r>
              <a:rPr lang="en-US" altLang="zh-TW" sz="2400" b="1" dirty="0" smtClean="0">
                <a:latin typeface="+mj-ea"/>
                <a:ea typeface="+mj-ea"/>
              </a:rPr>
              <a:t>(</a:t>
            </a:r>
            <a:r>
              <a:rPr lang="zh-TW" altLang="en-US" sz="2400" b="1" dirty="0" smtClean="0">
                <a:latin typeface="+mj-ea"/>
                <a:ea typeface="+mj-ea"/>
              </a:rPr>
              <a:t>會員證</a:t>
            </a:r>
            <a:r>
              <a:rPr lang="en-US" altLang="zh-TW" sz="2400" b="1" dirty="0" smtClean="0">
                <a:latin typeface="+mj-ea"/>
                <a:ea typeface="+mj-ea"/>
              </a:rPr>
              <a:t>)</a:t>
            </a:r>
            <a:endParaRPr lang="zh-TW" altLang="en-US" sz="2400" b="1" dirty="0" smtClean="0">
              <a:latin typeface="+mj-ea"/>
              <a:ea typeface="+mj-ea"/>
            </a:endParaRPr>
          </a:p>
          <a:p>
            <a:pPr algn="just">
              <a:lnSpc>
                <a:spcPts val="2700"/>
              </a:lnSpc>
              <a:spcBef>
                <a:spcPts val="0"/>
              </a:spcBef>
              <a:buFont typeface="Wingdings" panose="05000000000000000000" pitchFamily="2" charset="2"/>
              <a:buChar char="p"/>
              <a:defRPr/>
            </a:pPr>
            <a:r>
              <a:rPr lang="zh-TW" altLang="en-US" sz="2400" b="1" dirty="0" smtClean="0">
                <a:solidFill>
                  <a:srgbClr val="FF0000"/>
                </a:solidFill>
                <a:latin typeface="+mj-ea"/>
                <a:ea typeface="+mj-ea"/>
              </a:rPr>
              <a:t>與履約能力有關</a:t>
            </a:r>
            <a:r>
              <a:rPr lang="zh-TW" altLang="en-US" sz="2400" b="1" dirty="0" smtClean="0">
                <a:solidFill>
                  <a:srgbClr val="FF0000"/>
                </a:solidFill>
                <a:latin typeface="+mj-ea"/>
              </a:rPr>
              <a:t>者：</a:t>
            </a:r>
            <a:r>
              <a:rPr lang="zh-TW" altLang="en-US" sz="2400" b="1" dirty="0" smtClean="0">
                <a:solidFill>
                  <a:srgbClr val="0000FF"/>
                </a:solidFill>
                <a:latin typeface="+mj-ea"/>
              </a:rPr>
              <a:t>投標廠商資格與特殊或巨額採購認定標準第</a:t>
            </a:r>
            <a:r>
              <a:rPr lang="en-US" altLang="zh-TW" sz="2400" b="1" dirty="0" smtClean="0">
                <a:solidFill>
                  <a:srgbClr val="0000FF"/>
                </a:solidFill>
                <a:latin typeface="+mj-ea"/>
              </a:rPr>
              <a:t>4</a:t>
            </a:r>
            <a:r>
              <a:rPr lang="zh-TW" altLang="en-US" sz="2400" b="1" dirty="0" smtClean="0">
                <a:solidFill>
                  <a:srgbClr val="0000FF"/>
                </a:solidFill>
                <a:latin typeface="+mj-ea"/>
              </a:rPr>
              <a:t>條：</a:t>
            </a:r>
            <a:r>
              <a:rPr lang="zh-TW" altLang="en-US" sz="2400" b="1" dirty="0" smtClean="0">
                <a:latin typeface="+mj-ea"/>
                <a:ea typeface="+mj-ea"/>
              </a:rPr>
              <a:t> </a:t>
            </a:r>
            <a:endParaRPr lang="en-US" altLang="zh-TW" sz="2400" b="1" dirty="0" smtClean="0">
              <a:latin typeface="+mj-ea"/>
              <a:ea typeface="+mj-ea"/>
            </a:endParaRPr>
          </a:p>
          <a:p>
            <a:pPr marL="457200" indent="-457200" algn="just">
              <a:lnSpc>
                <a:spcPts val="2700"/>
              </a:lnSpc>
              <a:spcBef>
                <a:spcPts val="0"/>
              </a:spcBef>
              <a:buFont typeface="+mj-lt"/>
              <a:buAutoNum type="arabicParenR"/>
              <a:defRPr/>
            </a:pPr>
            <a:r>
              <a:rPr lang="zh-TW" altLang="en-US" sz="2400" b="1" dirty="0" smtClean="0">
                <a:latin typeface="+mj-ea"/>
                <a:ea typeface="+mj-ea"/>
              </a:rPr>
              <a:t>製造、供應或承做能力之證明</a:t>
            </a:r>
            <a:r>
              <a:rPr lang="en-US" altLang="zh-TW" sz="2400" b="1" dirty="0" smtClean="0">
                <a:latin typeface="+mj-ea"/>
                <a:ea typeface="+mj-ea"/>
              </a:rPr>
              <a:t>(</a:t>
            </a:r>
            <a:r>
              <a:rPr lang="zh-TW" altLang="en-US" sz="2400" b="1" dirty="0" smtClean="0">
                <a:latin typeface="+mj-ea"/>
                <a:ea typeface="+mj-ea"/>
              </a:rPr>
              <a:t>屬類似性質者</a:t>
            </a:r>
            <a:r>
              <a:rPr lang="en-US" altLang="zh-TW" sz="2400" b="1" dirty="0" smtClean="0">
                <a:latin typeface="+mj-ea"/>
                <a:ea typeface="+mj-ea"/>
              </a:rPr>
              <a:t>)</a:t>
            </a:r>
            <a:r>
              <a:rPr lang="zh-TW" altLang="en-US" sz="2400" b="1" dirty="0" smtClean="0">
                <a:latin typeface="+mj-ea"/>
                <a:ea typeface="+mj-ea"/>
              </a:rPr>
              <a:t> </a:t>
            </a:r>
            <a:endParaRPr lang="en-US" altLang="zh-TW" sz="2400" b="1" dirty="0" smtClean="0">
              <a:latin typeface="+mj-ea"/>
              <a:ea typeface="+mj-ea"/>
            </a:endParaRPr>
          </a:p>
          <a:p>
            <a:pPr marL="457200" indent="-457200" algn="just">
              <a:lnSpc>
                <a:spcPts val="2700"/>
              </a:lnSpc>
              <a:spcBef>
                <a:spcPts val="0"/>
              </a:spcBef>
              <a:buFont typeface="+mj-lt"/>
              <a:buAutoNum type="arabicParenR"/>
              <a:defRPr/>
            </a:pPr>
            <a:r>
              <a:rPr lang="zh-TW" altLang="en-US" sz="2400" b="1" dirty="0" smtClean="0">
                <a:latin typeface="+mj-ea"/>
                <a:ea typeface="+mj-ea"/>
              </a:rPr>
              <a:t>如期履約能力之證明 </a:t>
            </a:r>
            <a:endParaRPr lang="en-US" altLang="zh-TW" sz="2400" b="1" dirty="0" smtClean="0">
              <a:latin typeface="+mj-ea"/>
              <a:ea typeface="+mj-ea"/>
            </a:endParaRPr>
          </a:p>
          <a:p>
            <a:pPr marL="457200" indent="-457200" algn="just">
              <a:lnSpc>
                <a:spcPts val="2700"/>
              </a:lnSpc>
              <a:spcBef>
                <a:spcPts val="0"/>
              </a:spcBef>
              <a:buFont typeface="+mj-lt"/>
              <a:buAutoNum type="arabicParenR"/>
              <a:defRPr/>
            </a:pPr>
            <a:r>
              <a:rPr lang="zh-TW" altLang="en-US" sz="2400" b="1" dirty="0" smtClean="0">
                <a:latin typeface="+mj-ea"/>
                <a:ea typeface="+mj-ea"/>
              </a:rPr>
              <a:t>具有專門技能之證明</a:t>
            </a:r>
            <a:endParaRPr lang="en-US" altLang="zh-TW" sz="2400" b="1" dirty="0" smtClean="0">
              <a:latin typeface="+mj-ea"/>
              <a:ea typeface="+mj-ea"/>
            </a:endParaRPr>
          </a:p>
          <a:p>
            <a:pPr marL="457200" indent="-457200" algn="just">
              <a:lnSpc>
                <a:spcPts val="2700"/>
              </a:lnSpc>
              <a:spcBef>
                <a:spcPts val="0"/>
              </a:spcBef>
              <a:buFont typeface="+mj-lt"/>
              <a:buAutoNum type="arabicParenR"/>
              <a:defRPr/>
            </a:pPr>
            <a:r>
              <a:rPr lang="zh-TW" altLang="en-US" sz="2400" b="1" dirty="0" smtClean="0">
                <a:latin typeface="+mj-ea"/>
                <a:ea typeface="+mj-ea"/>
              </a:rPr>
              <a:t>具有維修、維護或售後服務能力之證明 </a:t>
            </a:r>
            <a:endParaRPr lang="en-US" altLang="zh-TW" sz="2400" b="1" dirty="0" smtClean="0">
              <a:latin typeface="+mj-ea"/>
              <a:ea typeface="+mj-ea"/>
            </a:endParaRPr>
          </a:p>
          <a:p>
            <a:pPr marL="457200" indent="-457200" algn="just">
              <a:lnSpc>
                <a:spcPts val="2700"/>
              </a:lnSpc>
              <a:spcBef>
                <a:spcPts val="0"/>
              </a:spcBef>
              <a:buFont typeface="+mj-lt"/>
              <a:buAutoNum type="arabicParenR"/>
              <a:defRPr/>
            </a:pPr>
            <a:r>
              <a:rPr lang="zh-TW" altLang="en-US" sz="2400" b="1" dirty="0" smtClean="0">
                <a:latin typeface="+mj-ea"/>
                <a:ea typeface="+mj-ea"/>
              </a:rPr>
              <a:t>廠商信用證明</a:t>
            </a:r>
            <a:endParaRPr lang="en-US" altLang="zh-TW" sz="2400" b="1" dirty="0" smtClean="0">
              <a:latin typeface="+mj-ea"/>
              <a:ea typeface="+mj-ea"/>
            </a:endParaRPr>
          </a:p>
          <a:p>
            <a:pPr marL="457200" indent="-457200" algn="just">
              <a:lnSpc>
                <a:spcPts val="2700"/>
              </a:lnSpc>
              <a:spcBef>
                <a:spcPts val="0"/>
              </a:spcBef>
              <a:buFont typeface="+mj-lt"/>
              <a:buAutoNum type="arabicParenR"/>
              <a:defRPr/>
            </a:pPr>
            <a:r>
              <a:rPr lang="zh-TW" altLang="en-US" sz="2400" b="1" dirty="0" smtClean="0">
                <a:latin typeface="+mj-ea"/>
                <a:ea typeface="+mj-ea"/>
              </a:rPr>
              <a:t>其他法令規定或經主管機關認定者。</a:t>
            </a:r>
          </a:p>
        </p:txBody>
      </p:sp>
      <p:sp>
        <p:nvSpPr>
          <p:cNvPr id="3" name="投影片編號版面配置區 2"/>
          <p:cNvSpPr>
            <a:spLocks noGrp="1"/>
          </p:cNvSpPr>
          <p:nvPr>
            <p:ph type="sldNum" sz="quarter" idx="12"/>
          </p:nvPr>
        </p:nvSpPr>
        <p:spPr/>
        <p:txBody>
          <a:bodyPr/>
          <a:lstStyle/>
          <a:p>
            <a:fld id="{1118FB7C-3051-423D-B140-B22D31D849CF}" type="slidenum">
              <a:rPr lang="zh-TW" altLang="en-US" smtClean="0"/>
              <a:pPr/>
              <a:t>294</a:t>
            </a:fld>
            <a:endParaRPr lang="zh-TW" altLang="en-US"/>
          </a:p>
        </p:txBody>
      </p:sp>
    </p:spTree>
    <p:extLst>
      <p:ext uri="{BB962C8B-B14F-4D97-AF65-F5344CB8AC3E}">
        <p14:creationId xmlns:p14="http://schemas.microsoft.com/office/powerpoint/2010/main" val="3461891564"/>
      </p:ext>
    </p:extLst>
  </p:cSld>
  <p:clrMapOvr>
    <a:masterClrMapping/>
  </p:clrMapOvr>
  <p:timing>
    <p:tnLst>
      <p:par>
        <p:cTn id="1" dur="indefinite" restart="never" nodeType="tmRoot"/>
      </p:par>
    </p:tnLst>
  </p:timing>
</p:sld>
</file>

<file path=ppt/slides/slide2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p:cNvSpPr>
          <p:nvPr>
            <p:ph type="title"/>
          </p:nvPr>
        </p:nvSpPr>
        <p:spPr/>
        <p:txBody>
          <a:bodyPr/>
          <a:lstStyle/>
          <a:p>
            <a:pPr algn="ctr"/>
            <a:r>
              <a:rPr lang="zh-TW" altLang="en-US" sz="4800" b="1" dirty="0" smtClean="0">
                <a:solidFill>
                  <a:srgbClr val="FF0000"/>
                </a:solidFill>
              </a:rPr>
              <a:t>資格標法源</a:t>
            </a:r>
            <a:r>
              <a:rPr lang="en-US" altLang="zh-TW" sz="4800" b="1" dirty="0" smtClean="0">
                <a:solidFill>
                  <a:srgbClr val="FF0000"/>
                </a:solidFill>
                <a:latin typeface="+mn-ea"/>
                <a:ea typeface="+mn-ea"/>
              </a:rPr>
              <a:t>3</a:t>
            </a:r>
            <a:endParaRPr lang="zh-TW" altLang="en-US" sz="4800" b="1" dirty="0" smtClean="0">
              <a:solidFill>
                <a:srgbClr val="FF0000"/>
              </a:solidFill>
              <a:latin typeface="+mn-ea"/>
              <a:ea typeface="+mn-ea"/>
            </a:endParaRPr>
          </a:p>
        </p:txBody>
      </p:sp>
      <p:sp>
        <p:nvSpPr>
          <p:cNvPr id="167939" name="Rectangle 3"/>
          <p:cNvSpPr>
            <a:spLocks noGrp="1"/>
          </p:cNvSpPr>
          <p:nvPr>
            <p:ph type="body" idx="1"/>
          </p:nvPr>
        </p:nvSpPr>
        <p:spPr>
          <a:xfrm>
            <a:off x="446694" y="1417638"/>
            <a:ext cx="8229600" cy="5091112"/>
          </a:xfrm>
        </p:spPr>
        <p:txBody>
          <a:bodyPr/>
          <a:lstStyle/>
          <a:p>
            <a:pPr>
              <a:lnSpc>
                <a:spcPts val="2700"/>
              </a:lnSpc>
              <a:spcBef>
                <a:spcPts val="0"/>
              </a:spcBef>
              <a:defRPr/>
            </a:pPr>
            <a:r>
              <a:rPr lang="zh-TW" altLang="zh-TW" sz="2400" b="1" dirty="0">
                <a:solidFill>
                  <a:srgbClr val="FF0000"/>
                </a:solidFill>
                <a:latin typeface="+mj-ea"/>
                <a:ea typeface="+mj-ea"/>
              </a:rPr>
              <a:t>特殊或巨額採購之特定資格</a:t>
            </a:r>
            <a:r>
              <a:rPr lang="zh-TW" altLang="en-US" sz="2400" b="1" dirty="0">
                <a:solidFill>
                  <a:srgbClr val="FF0000"/>
                </a:solidFill>
                <a:latin typeface="+mj-ea"/>
                <a:ea typeface="+mj-ea"/>
              </a:rPr>
              <a:t>：</a:t>
            </a:r>
            <a:endParaRPr lang="en-US" altLang="zh-TW" sz="2400" b="1" dirty="0">
              <a:solidFill>
                <a:srgbClr val="FF0000"/>
              </a:solidFill>
              <a:latin typeface="+mj-ea"/>
              <a:ea typeface="+mj-ea"/>
            </a:endParaRPr>
          </a:p>
          <a:p>
            <a:pPr>
              <a:lnSpc>
                <a:spcPts val="2700"/>
              </a:lnSpc>
              <a:spcBef>
                <a:spcPts val="0"/>
              </a:spcBef>
              <a:buFont typeface="Wingdings" panose="05000000000000000000" pitchFamily="2" charset="2"/>
              <a:buChar char="p"/>
              <a:defRPr/>
            </a:pPr>
            <a:r>
              <a:rPr lang="zh-TW" altLang="en-US" sz="2400" b="1" dirty="0" smtClean="0">
                <a:solidFill>
                  <a:srgbClr val="0000FF"/>
                </a:solidFill>
                <a:latin typeface="+mj-ea"/>
              </a:rPr>
              <a:t>投標</a:t>
            </a:r>
            <a:r>
              <a:rPr lang="zh-TW" altLang="en-US" sz="2400" b="1" dirty="0">
                <a:solidFill>
                  <a:srgbClr val="0000FF"/>
                </a:solidFill>
                <a:latin typeface="+mj-ea"/>
              </a:rPr>
              <a:t>廠商資格與特殊或巨額採購認定標準</a:t>
            </a:r>
            <a:r>
              <a:rPr lang="zh-TW" altLang="en-US" sz="2400" b="1" dirty="0" smtClean="0">
                <a:solidFill>
                  <a:srgbClr val="0000FF"/>
                </a:solidFill>
                <a:latin typeface="+mj-ea"/>
              </a:rPr>
              <a:t>第</a:t>
            </a:r>
            <a:r>
              <a:rPr lang="en-US" altLang="zh-TW" sz="2400" b="1" dirty="0" smtClean="0">
                <a:solidFill>
                  <a:srgbClr val="0000FF"/>
                </a:solidFill>
                <a:latin typeface="+mj-ea"/>
              </a:rPr>
              <a:t>5</a:t>
            </a:r>
            <a:r>
              <a:rPr lang="zh-TW" altLang="en-US" sz="2400" b="1" dirty="0" smtClean="0">
                <a:solidFill>
                  <a:srgbClr val="0000FF"/>
                </a:solidFill>
                <a:latin typeface="+mj-ea"/>
              </a:rPr>
              <a:t>條：</a:t>
            </a:r>
            <a:r>
              <a:rPr lang="en-US" altLang="zh-TW" sz="2400" b="1" dirty="0" smtClean="0">
                <a:solidFill>
                  <a:srgbClr val="0000FF"/>
                </a:solidFill>
                <a:latin typeface="+mj-ea"/>
              </a:rPr>
              <a:t/>
            </a:r>
            <a:br>
              <a:rPr lang="en-US" altLang="zh-TW" sz="2400" b="1" dirty="0" smtClean="0">
                <a:solidFill>
                  <a:srgbClr val="0000FF"/>
                </a:solidFill>
                <a:latin typeface="+mj-ea"/>
              </a:rPr>
            </a:br>
            <a:r>
              <a:rPr lang="zh-TW" altLang="en-US" sz="2400" b="1" dirty="0" smtClean="0">
                <a:latin typeface="+mj-ea"/>
                <a:ea typeface="+mj-ea"/>
              </a:rPr>
              <a:t>機關</a:t>
            </a:r>
            <a:r>
              <a:rPr lang="zh-TW" altLang="en-US" sz="2400" b="1" dirty="0">
                <a:latin typeface="+mj-ea"/>
                <a:ea typeface="+mj-ea"/>
              </a:rPr>
              <a:t>辦理</a:t>
            </a:r>
            <a:r>
              <a:rPr lang="zh-TW" altLang="en-US" sz="2400" b="1" dirty="0">
                <a:solidFill>
                  <a:srgbClr val="000099"/>
                </a:solidFill>
                <a:latin typeface="+mj-ea"/>
                <a:ea typeface="+mj-ea"/>
              </a:rPr>
              <a:t>特殊或巨額採購</a:t>
            </a:r>
            <a:r>
              <a:rPr lang="zh-TW" altLang="en-US" sz="2400" b="1" dirty="0">
                <a:latin typeface="+mj-ea"/>
                <a:ea typeface="+mj-ea"/>
              </a:rPr>
              <a:t>，除依第二條規定訂定基本資格外，得視採購案件之特性及實際需要，就下列事項擇定投標廠商之</a:t>
            </a:r>
            <a:r>
              <a:rPr lang="zh-TW" altLang="en-US" sz="2400" b="1" dirty="0">
                <a:solidFill>
                  <a:srgbClr val="000099"/>
                </a:solidFill>
                <a:latin typeface="+mj-ea"/>
                <a:ea typeface="+mj-ea"/>
              </a:rPr>
              <a:t>特定資格</a:t>
            </a:r>
            <a:r>
              <a:rPr lang="zh-TW" altLang="en-US" sz="2400" b="1" dirty="0">
                <a:latin typeface="+mj-ea"/>
                <a:ea typeface="+mj-ea"/>
              </a:rPr>
              <a:t>，並載明於招標文件： </a:t>
            </a:r>
            <a:endParaRPr lang="en-US" altLang="zh-TW" sz="2400" b="1" dirty="0" smtClean="0">
              <a:latin typeface="+mj-ea"/>
              <a:ea typeface="+mj-ea"/>
            </a:endParaRPr>
          </a:p>
          <a:p>
            <a:pPr marL="457200" indent="-457200" algn="just">
              <a:lnSpc>
                <a:spcPts val="2700"/>
              </a:lnSpc>
              <a:spcBef>
                <a:spcPts val="0"/>
              </a:spcBef>
              <a:buFont typeface="+mj-lt"/>
              <a:buAutoNum type="arabicParenR"/>
              <a:defRPr/>
            </a:pPr>
            <a:r>
              <a:rPr lang="zh-TW" altLang="en-US" sz="2400" b="1" dirty="0" smtClean="0">
                <a:latin typeface="+mj-ea"/>
                <a:ea typeface="+mj-ea"/>
              </a:rPr>
              <a:t>具有相當經驗或實績者。 </a:t>
            </a:r>
            <a:endParaRPr lang="en-US" altLang="zh-TW" sz="2400" b="1" dirty="0" smtClean="0">
              <a:latin typeface="+mj-ea"/>
              <a:ea typeface="+mj-ea"/>
            </a:endParaRPr>
          </a:p>
          <a:p>
            <a:pPr marL="457200" indent="-457200" algn="just">
              <a:lnSpc>
                <a:spcPts val="2700"/>
              </a:lnSpc>
              <a:spcBef>
                <a:spcPts val="0"/>
              </a:spcBef>
              <a:buFont typeface="+mj-lt"/>
              <a:buAutoNum type="arabicParenR"/>
              <a:defRPr/>
            </a:pPr>
            <a:r>
              <a:rPr lang="zh-TW" altLang="en-US" sz="2400" b="1" dirty="0" smtClean="0">
                <a:latin typeface="+mj-ea"/>
                <a:ea typeface="+mj-ea"/>
              </a:rPr>
              <a:t>具有相當人力者。 </a:t>
            </a:r>
            <a:endParaRPr lang="en-US" altLang="zh-TW" sz="2400" b="1" dirty="0" smtClean="0">
              <a:latin typeface="+mj-ea"/>
              <a:ea typeface="+mj-ea"/>
            </a:endParaRPr>
          </a:p>
          <a:p>
            <a:pPr marL="457200" indent="-457200" algn="just">
              <a:lnSpc>
                <a:spcPts val="2700"/>
              </a:lnSpc>
              <a:spcBef>
                <a:spcPts val="0"/>
              </a:spcBef>
              <a:buFont typeface="+mj-lt"/>
              <a:buAutoNum type="arabicParenR"/>
              <a:defRPr/>
            </a:pPr>
            <a:r>
              <a:rPr lang="zh-TW" altLang="en-US" sz="2400" b="1" dirty="0" smtClean="0">
                <a:latin typeface="+mj-ea"/>
                <a:ea typeface="+mj-ea"/>
              </a:rPr>
              <a:t>具有相當財力者。</a:t>
            </a:r>
            <a:endParaRPr lang="en-US" altLang="zh-TW" sz="2400" b="1" dirty="0" smtClean="0">
              <a:latin typeface="+mj-ea"/>
              <a:ea typeface="+mj-ea"/>
            </a:endParaRPr>
          </a:p>
          <a:p>
            <a:pPr marL="457200" indent="-457200" algn="just">
              <a:lnSpc>
                <a:spcPts val="2700"/>
              </a:lnSpc>
              <a:spcBef>
                <a:spcPts val="0"/>
              </a:spcBef>
              <a:buFont typeface="+mj-lt"/>
              <a:buAutoNum type="arabicParenR"/>
              <a:defRPr/>
            </a:pPr>
            <a:r>
              <a:rPr lang="zh-TW" altLang="en-US" sz="2400" b="1" dirty="0" smtClean="0">
                <a:latin typeface="+mj-ea"/>
                <a:ea typeface="+mj-ea"/>
              </a:rPr>
              <a:t>具有相當設備者。</a:t>
            </a:r>
            <a:endParaRPr lang="en-US" altLang="zh-TW" sz="2400" b="1" dirty="0" smtClean="0">
              <a:latin typeface="+mj-ea"/>
              <a:ea typeface="+mj-ea"/>
            </a:endParaRPr>
          </a:p>
          <a:p>
            <a:pPr marL="457200" indent="-457200" algn="just">
              <a:lnSpc>
                <a:spcPts val="2700"/>
              </a:lnSpc>
              <a:spcBef>
                <a:spcPts val="0"/>
              </a:spcBef>
              <a:buFont typeface="+mj-lt"/>
              <a:buAutoNum type="arabicParenR"/>
              <a:defRPr/>
            </a:pPr>
            <a:r>
              <a:rPr lang="zh-TW" altLang="en-US" sz="2400" b="1" dirty="0" smtClean="0">
                <a:latin typeface="+mj-ea"/>
                <a:ea typeface="+mj-ea"/>
              </a:rPr>
              <a:t>具有符合國際或國家品質管理之驗證文件者。</a:t>
            </a:r>
            <a:endParaRPr lang="en-US" altLang="zh-TW" sz="2400" b="1" dirty="0" smtClean="0">
              <a:latin typeface="+mj-ea"/>
              <a:ea typeface="+mj-ea"/>
            </a:endParaRPr>
          </a:p>
          <a:p>
            <a:pPr marL="457200" indent="-457200" algn="just">
              <a:lnSpc>
                <a:spcPts val="2700"/>
              </a:lnSpc>
              <a:spcBef>
                <a:spcPts val="0"/>
              </a:spcBef>
              <a:buFont typeface="+mj-lt"/>
              <a:buAutoNum type="arabicParenR"/>
              <a:defRPr/>
            </a:pPr>
            <a:r>
              <a:rPr lang="zh-TW" altLang="en-US" sz="2400" b="1" dirty="0" smtClean="0">
                <a:latin typeface="+mj-ea"/>
                <a:ea typeface="+mj-ea"/>
              </a:rPr>
              <a:t>其他經主管機關認定者。</a:t>
            </a:r>
            <a:endParaRPr lang="en-US" altLang="zh-TW" sz="2400" b="1" dirty="0" smtClean="0">
              <a:latin typeface="+mj-ea"/>
              <a:ea typeface="+mj-ea"/>
            </a:endParaRPr>
          </a:p>
          <a:p>
            <a:pPr algn="just">
              <a:lnSpc>
                <a:spcPts val="2700"/>
              </a:lnSpc>
              <a:spcBef>
                <a:spcPts val="0"/>
              </a:spcBef>
              <a:buFont typeface="Wingdings" panose="05000000000000000000" pitchFamily="2" charset="2"/>
              <a:buChar char="p"/>
              <a:defRPr/>
            </a:pPr>
            <a:r>
              <a:rPr lang="zh-TW" altLang="en-US" sz="2400" b="1" dirty="0">
                <a:solidFill>
                  <a:srgbClr val="0000FF"/>
                </a:solidFill>
                <a:latin typeface="+mj-ea"/>
              </a:rPr>
              <a:t>投標廠商資格與特殊或巨額採購認定標準</a:t>
            </a:r>
            <a:r>
              <a:rPr lang="zh-TW" altLang="en-US" sz="2400" b="1" dirty="0" smtClean="0">
                <a:solidFill>
                  <a:srgbClr val="0000FF"/>
                </a:solidFill>
                <a:latin typeface="+mj-ea"/>
              </a:rPr>
              <a:t>第</a:t>
            </a:r>
            <a:r>
              <a:rPr lang="en-US" altLang="zh-TW" sz="2400" b="1" dirty="0" smtClean="0">
                <a:solidFill>
                  <a:srgbClr val="0000FF"/>
                </a:solidFill>
                <a:latin typeface="+mj-ea"/>
              </a:rPr>
              <a:t>13</a:t>
            </a:r>
            <a:r>
              <a:rPr lang="zh-TW" altLang="en-US" sz="2400" b="1" dirty="0" smtClean="0">
                <a:solidFill>
                  <a:srgbClr val="0000FF"/>
                </a:solidFill>
                <a:latin typeface="+mj-ea"/>
              </a:rPr>
              <a:t>條：</a:t>
            </a:r>
            <a:r>
              <a:rPr lang="en-US" altLang="zh-TW" sz="2400" b="1" dirty="0" smtClean="0">
                <a:solidFill>
                  <a:srgbClr val="0000FF"/>
                </a:solidFill>
                <a:latin typeface="+mj-ea"/>
              </a:rPr>
              <a:t/>
            </a:r>
            <a:br>
              <a:rPr lang="en-US" altLang="zh-TW" sz="2400" b="1" dirty="0" smtClean="0">
                <a:solidFill>
                  <a:srgbClr val="0000FF"/>
                </a:solidFill>
                <a:latin typeface="+mj-ea"/>
              </a:rPr>
            </a:br>
            <a:r>
              <a:rPr lang="zh-TW" altLang="en-US" sz="2400" b="1" dirty="0" smtClean="0">
                <a:latin typeface="+mj-ea"/>
                <a:ea typeface="+mj-ea"/>
              </a:rPr>
              <a:t>機關</a:t>
            </a:r>
            <a:r>
              <a:rPr lang="zh-TW" altLang="en-US" sz="2400" b="1" dirty="0">
                <a:latin typeface="+mj-ea"/>
                <a:ea typeface="+mj-ea"/>
              </a:rPr>
              <a:t>訂定投標廠商之</a:t>
            </a:r>
            <a:r>
              <a:rPr lang="zh-TW" altLang="en-US" sz="2400" b="1" dirty="0">
                <a:solidFill>
                  <a:srgbClr val="0000FF"/>
                </a:solidFill>
                <a:latin typeface="+mj-ea"/>
                <a:ea typeface="+mj-ea"/>
              </a:rPr>
              <a:t>特定資格</a:t>
            </a:r>
            <a:r>
              <a:rPr lang="zh-TW" altLang="en-US" sz="2400" b="1" dirty="0">
                <a:latin typeface="+mj-ea"/>
                <a:ea typeface="+mj-ea"/>
              </a:rPr>
              <a:t>時，應先評估可能符合特定資格之</a:t>
            </a:r>
            <a:r>
              <a:rPr lang="zh-TW" altLang="en-US" sz="2400" b="1" dirty="0">
                <a:solidFill>
                  <a:srgbClr val="0000FF"/>
                </a:solidFill>
                <a:latin typeface="+mj-ea"/>
                <a:ea typeface="+mj-ea"/>
              </a:rPr>
              <a:t>廠商家數</a:t>
            </a:r>
            <a:r>
              <a:rPr lang="zh-TW" altLang="en-US" sz="2400" b="1" dirty="0">
                <a:latin typeface="+mj-ea"/>
                <a:ea typeface="+mj-ea"/>
              </a:rPr>
              <a:t>，並檢討</a:t>
            </a:r>
            <a:r>
              <a:rPr lang="zh-TW" altLang="en-US" sz="2400" b="1" dirty="0">
                <a:solidFill>
                  <a:srgbClr val="0000FF"/>
                </a:solidFill>
                <a:latin typeface="+mj-ea"/>
                <a:ea typeface="+mj-ea"/>
              </a:rPr>
              <a:t>有無不當限制競爭</a:t>
            </a:r>
            <a:r>
              <a:rPr lang="zh-TW" altLang="en-US" sz="2400" b="1" dirty="0">
                <a:latin typeface="+mj-ea"/>
                <a:ea typeface="+mj-ea"/>
              </a:rPr>
              <a:t>之情形。</a:t>
            </a:r>
            <a:endParaRPr lang="zh-TW" altLang="en-US" sz="2400" b="1" dirty="0" smtClean="0">
              <a:latin typeface="+mj-ea"/>
              <a:ea typeface="+mj-ea"/>
            </a:endParaRPr>
          </a:p>
        </p:txBody>
      </p:sp>
      <p:sp>
        <p:nvSpPr>
          <p:cNvPr id="3" name="投影片編號版面配置區 2"/>
          <p:cNvSpPr>
            <a:spLocks noGrp="1"/>
          </p:cNvSpPr>
          <p:nvPr>
            <p:ph type="sldNum" sz="quarter" idx="12"/>
          </p:nvPr>
        </p:nvSpPr>
        <p:spPr/>
        <p:txBody>
          <a:bodyPr/>
          <a:lstStyle/>
          <a:p>
            <a:fld id="{1118FB7C-3051-423D-B140-B22D31D849CF}" type="slidenum">
              <a:rPr lang="zh-TW" altLang="en-US" smtClean="0"/>
              <a:pPr/>
              <a:t>295</a:t>
            </a:fld>
            <a:endParaRPr lang="zh-TW" altLang="en-US"/>
          </a:p>
        </p:txBody>
      </p:sp>
    </p:spTree>
    <p:extLst>
      <p:ext uri="{BB962C8B-B14F-4D97-AF65-F5344CB8AC3E}">
        <p14:creationId xmlns:p14="http://schemas.microsoft.com/office/powerpoint/2010/main" val="930501842"/>
      </p:ext>
    </p:extLst>
  </p:cSld>
  <p:clrMapOvr>
    <a:masterClrMapping/>
  </p:clrMapOvr>
  <p:timing>
    <p:tnLst>
      <p:par>
        <p:cTn id="1" dur="indefinite" restart="never" nodeType="tmRoot"/>
      </p:par>
    </p:tnLst>
  </p:timing>
</p:sld>
</file>

<file path=ppt/slides/slide2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p:cNvSpPr>
          <p:nvPr>
            <p:ph type="title"/>
          </p:nvPr>
        </p:nvSpPr>
        <p:spPr/>
        <p:txBody>
          <a:bodyPr/>
          <a:lstStyle/>
          <a:p>
            <a:pPr algn="ctr"/>
            <a:r>
              <a:rPr lang="zh-TW" altLang="en-US" sz="4800" b="1" smtClean="0">
                <a:solidFill>
                  <a:srgbClr val="FF0000"/>
                </a:solidFill>
              </a:rPr>
              <a:t>資格標</a:t>
            </a:r>
            <a:r>
              <a:rPr lang="zh-TW" altLang="en-US" b="1" smtClean="0"/>
              <a:t>－</a:t>
            </a:r>
            <a:r>
              <a:rPr lang="zh-TW" altLang="en-US" sz="4800" b="1" smtClean="0">
                <a:solidFill>
                  <a:srgbClr val="FF0000"/>
                </a:solidFill>
              </a:rPr>
              <a:t>常見錯誤態樣</a:t>
            </a:r>
          </a:p>
        </p:txBody>
      </p:sp>
      <p:sp>
        <p:nvSpPr>
          <p:cNvPr id="166915" name="Rectangle 3"/>
          <p:cNvSpPr>
            <a:spLocks noGrp="1"/>
          </p:cNvSpPr>
          <p:nvPr>
            <p:ph type="body" idx="1"/>
          </p:nvPr>
        </p:nvSpPr>
        <p:spPr>
          <a:xfrm>
            <a:off x="684213" y="1196975"/>
            <a:ext cx="7924800" cy="5040313"/>
          </a:xfrm>
        </p:spPr>
        <p:txBody>
          <a:bodyPr/>
          <a:lstStyle/>
          <a:p>
            <a:pPr>
              <a:defRPr/>
            </a:pPr>
            <a:r>
              <a:rPr lang="en-US" altLang="zh-TW" sz="2400" b="1" dirty="0" smtClean="0">
                <a:latin typeface="+mn-ea"/>
              </a:rPr>
              <a:t>1.</a:t>
            </a:r>
            <a:r>
              <a:rPr lang="zh-TW" altLang="en-US" sz="2400" b="1" dirty="0" smtClean="0">
                <a:latin typeface="+mn-ea"/>
              </a:rPr>
              <a:t>設立、登記證明資格寬鬆過猶不及：</a:t>
            </a:r>
            <a:r>
              <a:rPr lang="en-US" altLang="zh-TW" sz="2400" b="1" dirty="0" smtClean="0">
                <a:latin typeface="+mn-ea"/>
              </a:rPr>
              <a:t/>
            </a:r>
            <a:br>
              <a:rPr lang="en-US" altLang="zh-TW" sz="2400" b="1" dirty="0" smtClean="0">
                <a:latin typeface="+mn-ea"/>
              </a:rPr>
            </a:br>
            <a:r>
              <a:rPr lang="zh-TW" altLang="en-US" sz="2400" b="1" dirty="0" smtClean="0">
                <a:latin typeface="+mn-ea"/>
              </a:rPr>
              <a:t>未訂明與履約有關之廠商營業項目資格及履約主要部分，易生轉包情事，及違反稅捐稽徵法規定。</a:t>
            </a:r>
            <a:endParaRPr lang="en-US" altLang="zh-TW" sz="2400" b="1" dirty="0" smtClean="0">
              <a:latin typeface="+mn-ea"/>
            </a:endParaRPr>
          </a:p>
          <a:p>
            <a:pPr>
              <a:defRPr/>
            </a:pPr>
            <a:r>
              <a:rPr lang="en-US" altLang="zh-TW" sz="2400" b="1" dirty="0" smtClean="0">
                <a:latin typeface="+mn-ea"/>
              </a:rPr>
              <a:t>2.</a:t>
            </a:r>
            <a:r>
              <a:rPr lang="zh-TW" altLang="en-US" sz="2400" b="1" dirty="0" smtClean="0">
                <a:latin typeface="+mn-ea"/>
              </a:rPr>
              <a:t>廠商納稅之證明：</a:t>
            </a:r>
            <a:r>
              <a:rPr lang="en-US" altLang="zh-TW" sz="2400" b="1" dirty="0" smtClean="0">
                <a:latin typeface="+mn-ea"/>
              </a:rPr>
              <a:t/>
            </a:r>
            <a:br>
              <a:rPr lang="en-US" altLang="zh-TW" sz="2400" b="1" dirty="0" smtClean="0">
                <a:latin typeface="+mn-ea"/>
              </a:rPr>
            </a:br>
            <a:r>
              <a:rPr lang="zh-TW" altLang="en-US" sz="2400" b="1" dirty="0" smtClean="0">
                <a:latin typeface="+mn-ea"/>
              </a:rPr>
              <a:t>－納稅證明來不及提供者，以前一期證明時，宜注意截標日期是否為廠商不可歸責致不及提供。</a:t>
            </a:r>
            <a:endParaRPr lang="en-US" altLang="zh-TW" sz="2400" b="1" dirty="0" smtClean="0">
              <a:latin typeface="+mn-ea"/>
            </a:endParaRPr>
          </a:p>
          <a:p>
            <a:pPr>
              <a:defRPr/>
            </a:pPr>
            <a:r>
              <a:rPr lang="en-US" altLang="zh-TW" sz="2400" b="1" dirty="0" smtClean="0">
                <a:latin typeface="+mn-ea"/>
              </a:rPr>
              <a:t>3.</a:t>
            </a:r>
            <a:r>
              <a:rPr lang="zh-TW" altLang="en-US" sz="2400" b="1" dirty="0" smtClean="0">
                <a:latin typeface="+mn-ea"/>
              </a:rPr>
              <a:t>工業或商業團體之證明：非依法成立者，不可訂之。</a:t>
            </a:r>
            <a:endParaRPr lang="en-US" altLang="zh-TW" sz="2400" b="1" dirty="0" smtClean="0">
              <a:latin typeface="+mn-ea"/>
            </a:endParaRPr>
          </a:p>
          <a:p>
            <a:pPr>
              <a:defRPr/>
            </a:pPr>
            <a:r>
              <a:rPr lang="en-US" altLang="zh-TW" sz="2400" b="1" dirty="0" smtClean="0">
                <a:latin typeface="+mn-ea"/>
              </a:rPr>
              <a:t>4.</a:t>
            </a:r>
            <a:r>
              <a:rPr lang="zh-TW" altLang="en-US" sz="2400" b="1" dirty="0" smtClean="0">
                <a:latin typeface="+mn-ea"/>
              </a:rPr>
              <a:t>異常之「人、時、地、資本、實績、共同投標」等綁標。</a:t>
            </a:r>
          </a:p>
        </p:txBody>
      </p:sp>
      <p:sp>
        <p:nvSpPr>
          <p:cNvPr id="3" name="投影片編號版面配置區 2"/>
          <p:cNvSpPr>
            <a:spLocks noGrp="1"/>
          </p:cNvSpPr>
          <p:nvPr>
            <p:ph type="sldNum" sz="quarter" idx="12"/>
          </p:nvPr>
        </p:nvSpPr>
        <p:spPr/>
        <p:txBody>
          <a:bodyPr/>
          <a:lstStyle/>
          <a:p>
            <a:fld id="{1118FB7C-3051-423D-B140-B22D31D849CF}" type="slidenum">
              <a:rPr lang="zh-TW" altLang="en-US" smtClean="0"/>
              <a:pPr/>
              <a:t>296</a:t>
            </a:fld>
            <a:endParaRPr lang="zh-TW" altLang="en-US"/>
          </a:p>
        </p:txBody>
      </p:sp>
    </p:spTree>
    <p:extLst>
      <p:ext uri="{BB962C8B-B14F-4D97-AF65-F5344CB8AC3E}">
        <p14:creationId xmlns:p14="http://schemas.microsoft.com/office/powerpoint/2010/main" val="2977652163"/>
      </p:ext>
    </p:extLst>
  </p:cSld>
  <p:clrMapOvr>
    <a:masterClrMapping/>
  </p:clrMapOvr>
  <p:timing>
    <p:tnLst>
      <p:par>
        <p:cTn id="1" dur="indefinite" restart="never" nodeType="tmRoot"/>
      </p:par>
    </p:tnLst>
  </p:timing>
</p:sld>
</file>

<file path=ppt/slides/slide2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p:cNvSpPr>
          <p:nvPr>
            <p:ph type="title"/>
          </p:nvPr>
        </p:nvSpPr>
        <p:spPr/>
        <p:txBody>
          <a:bodyPr>
            <a:normAutofit fontScale="90000"/>
          </a:bodyPr>
          <a:lstStyle/>
          <a:p>
            <a:pPr algn="ctr"/>
            <a:r>
              <a:rPr lang="zh-TW" altLang="en-US" sz="3600" b="1" smtClean="0">
                <a:solidFill>
                  <a:srgbClr val="CA2004"/>
                </a:solidFill>
              </a:rPr>
              <a:t>資格限制－除許可業務外，得經營法令非禁止或限制之業務</a:t>
            </a:r>
          </a:p>
        </p:txBody>
      </p:sp>
      <p:sp>
        <p:nvSpPr>
          <p:cNvPr id="81923" name="Rectangle 3"/>
          <p:cNvSpPr>
            <a:spLocks noGrp="1"/>
          </p:cNvSpPr>
          <p:nvPr>
            <p:ph type="body" idx="1"/>
          </p:nvPr>
        </p:nvSpPr>
        <p:spPr>
          <a:xfrm>
            <a:off x="179388" y="1417638"/>
            <a:ext cx="8774112" cy="4687887"/>
          </a:xfrm>
        </p:spPr>
        <p:txBody>
          <a:bodyPr>
            <a:normAutofit fontScale="92500" lnSpcReduction="10000"/>
          </a:bodyPr>
          <a:lstStyle/>
          <a:p>
            <a:r>
              <a:rPr lang="zh-TW" altLang="en-US" sz="2400" b="1" smtClean="0"/>
              <a:t>投標廠商資格與特殊或巨額採購認定標準第</a:t>
            </a:r>
            <a:r>
              <a:rPr lang="en-US" altLang="zh-TW" sz="2400" b="1" smtClean="0"/>
              <a:t>3</a:t>
            </a:r>
            <a:r>
              <a:rPr lang="zh-TW" altLang="en-US" sz="2400" b="1" smtClean="0"/>
              <a:t>條第</a:t>
            </a:r>
            <a:r>
              <a:rPr lang="en-US" altLang="zh-TW" sz="2400" b="1" smtClean="0"/>
              <a:t>4</a:t>
            </a:r>
            <a:r>
              <a:rPr lang="zh-TW" altLang="en-US" sz="2400" b="1" smtClean="0"/>
              <a:t>項：</a:t>
            </a:r>
            <a:r>
              <a:rPr lang="en-US" altLang="zh-TW" sz="2400" b="1" smtClean="0"/>
              <a:t/>
            </a:r>
            <a:br>
              <a:rPr lang="en-US" altLang="zh-TW" sz="2400" b="1" smtClean="0"/>
            </a:br>
            <a:r>
              <a:rPr lang="zh-TW" altLang="en-US" sz="2400" b="1" smtClean="0"/>
              <a:t>第一項第一款登記或設立之證明，機關規定須具有特定營業項目方可參與投標者，其所規定之營業項目，不得不當限制競爭，並應以經濟部編訂之公司行號營業項目代碼表所列之大類、中類、小類或細類項目為基準。</a:t>
            </a:r>
            <a:r>
              <a:rPr lang="zh-TW" altLang="en-US" sz="2400" b="1" smtClean="0">
                <a:solidFill>
                  <a:srgbClr val="0000FF"/>
                </a:solidFill>
              </a:rPr>
              <a:t>該特定營業項目非屬許可業務者，廠商所營事業之登記，如載明除許可業務外，得經營法令非禁止或限制之業務者，視為包括該特定營業項目。</a:t>
            </a:r>
            <a:endParaRPr lang="en-US" altLang="zh-TW" sz="2400" b="1" smtClean="0">
              <a:solidFill>
                <a:srgbClr val="0000FF"/>
              </a:solidFill>
            </a:endParaRPr>
          </a:p>
          <a:p>
            <a:r>
              <a:rPr lang="zh-TW" altLang="en-US" sz="2400" b="1" smtClean="0"/>
              <a:t>按本部「公司行號營業項目代碼表」業已訂有代碼「</a:t>
            </a:r>
            <a:r>
              <a:rPr lang="en-US" altLang="zh-TW" sz="2400" b="1" smtClean="0"/>
              <a:t>ZZ99999</a:t>
            </a:r>
            <a:r>
              <a:rPr lang="zh-TW" altLang="en-US" sz="2400" b="1" smtClean="0"/>
              <a:t>除許可業務外，得經營法令非禁止或限制之業務。」參照行政院公共工程委員會</a:t>
            </a:r>
            <a:r>
              <a:rPr lang="en-US" altLang="zh-TW" sz="2400" b="1" smtClean="0"/>
              <a:t>96</a:t>
            </a:r>
            <a:r>
              <a:rPr lang="zh-TW" altLang="en-US" sz="2400" b="1" smtClean="0"/>
              <a:t>年</a:t>
            </a:r>
            <a:r>
              <a:rPr lang="en-US" altLang="zh-TW" sz="2400" b="1" smtClean="0"/>
              <a:t>1</a:t>
            </a:r>
            <a:r>
              <a:rPr lang="zh-TW" altLang="en-US" sz="2400" b="1" smtClean="0"/>
              <a:t>月</a:t>
            </a:r>
            <a:r>
              <a:rPr lang="en-US" altLang="zh-TW" sz="2400" b="1" smtClean="0"/>
              <a:t>18</a:t>
            </a:r>
            <a:r>
              <a:rPr lang="zh-TW" altLang="en-US" sz="2400" b="1" smtClean="0"/>
              <a:t>日工程企字第</a:t>
            </a:r>
            <a:r>
              <a:rPr lang="en-US" altLang="zh-TW" sz="2400" b="1" smtClean="0"/>
              <a:t>09600014090</a:t>
            </a:r>
            <a:r>
              <a:rPr lang="zh-TW" altLang="en-US" sz="2400" b="1" smtClean="0"/>
              <a:t>號函釋略以：「</a:t>
            </a:r>
            <a:r>
              <a:rPr lang="en-US" altLang="zh-TW" sz="2400" b="1" smtClean="0"/>
              <a:t>…</a:t>
            </a:r>
            <a:r>
              <a:rPr lang="zh-TW" altLang="en-US" sz="2400" b="1" smtClean="0"/>
              <a:t>於審查廠商營業項目時，併應注意下列事項：</a:t>
            </a:r>
            <a:r>
              <a:rPr lang="en-US" altLang="zh-TW" sz="2400" b="1" smtClean="0"/>
              <a:t>…</a:t>
            </a:r>
            <a:r>
              <a:rPr lang="zh-TW" altLang="en-US" sz="2400" b="1" smtClean="0"/>
              <a:t>三、針對以概括方式載明「除許可業務外，得經營法令非禁止或限制之業務」者，認定該廠商具投標資格。」。</a:t>
            </a:r>
            <a:r>
              <a:rPr lang="en-US" altLang="zh-TW" sz="2400" b="1" smtClean="0"/>
              <a:t/>
            </a:r>
            <a:br>
              <a:rPr lang="en-US" altLang="zh-TW" sz="2400" b="1" smtClean="0"/>
            </a:br>
            <a:r>
              <a:rPr lang="zh-TW" altLang="en-US" sz="2400" b="1" smtClean="0"/>
              <a:t>經濟部</a:t>
            </a:r>
            <a:r>
              <a:rPr lang="en-US" altLang="zh-TW" sz="2400" b="1" smtClean="0"/>
              <a:t>980804</a:t>
            </a:r>
            <a:r>
              <a:rPr lang="zh-TW" altLang="en-US" sz="2400" b="1" smtClean="0"/>
              <a:t>經商字第</a:t>
            </a:r>
            <a:r>
              <a:rPr lang="en-US" altLang="zh-TW" sz="2400" b="1" smtClean="0"/>
              <a:t>09802103710</a:t>
            </a:r>
            <a:r>
              <a:rPr lang="zh-TW" altLang="en-US" sz="2400" b="1" smtClean="0"/>
              <a:t>號函</a:t>
            </a:r>
          </a:p>
        </p:txBody>
      </p:sp>
      <p:sp>
        <p:nvSpPr>
          <p:cNvPr id="3" name="投影片編號版面配置區 2"/>
          <p:cNvSpPr>
            <a:spLocks noGrp="1"/>
          </p:cNvSpPr>
          <p:nvPr>
            <p:ph type="sldNum" sz="quarter" idx="12"/>
          </p:nvPr>
        </p:nvSpPr>
        <p:spPr/>
        <p:txBody>
          <a:bodyPr/>
          <a:lstStyle/>
          <a:p>
            <a:fld id="{1118FB7C-3051-423D-B140-B22D31D849CF}" type="slidenum">
              <a:rPr lang="zh-TW" altLang="en-US" smtClean="0"/>
              <a:pPr/>
              <a:t>297</a:t>
            </a:fld>
            <a:endParaRPr lang="zh-TW" altLang="en-US"/>
          </a:p>
        </p:txBody>
      </p:sp>
    </p:spTree>
    <p:extLst>
      <p:ext uri="{BB962C8B-B14F-4D97-AF65-F5344CB8AC3E}">
        <p14:creationId xmlns:p14="http://schemas.microsoft.com/office/powerpoint/2010/main" val="141563974"/>
      </p:ext>
    </p:extLst>
  </p:cSld>
  <p:clrMapOvr>
    <a:masterClrMapping/>
  </p:clrMapOvr>
  <p:timing>
    <p:tnLst>
      <p:par>
        <p:cTn id="1" dur="indefinite" restart="never" nodeType="tmRoot"/>
      </p:par>
    </p:tnLst>
  </p:timing>
</p:sld>
</file>

<file path=ppt/slides/slide2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2"/>
          <p:cNvSpPr>
            <a:spLocks noGrp="1" noChangeArrowheads="1"/>
          </p:cNvSpPr>
          <p:nvPr>
            <p:ph type="title" idx="4294967295"/>
          </p:nvPr>
        </p:nvSpPr>
        <p:spPr>
          <a:xfrm>
            <a:off x="468313" y="333375"/>
            <a:ext cx="8135937" cy="792163"/>
          </a:xfrm>
          <a:solidFill>
            <a:srgbClr val="FFFF00"/>
          </a:solidFill>
        </p:spPr>
        <p:txBody>
          <a:bodyPr anchor="ctr">
            <a:noAutofit/>
          </a:bodyPr>
          <a:lstStyle/>
          <a:p>
            <a:pPr algn="ctr">
              <a:defRPr/>
            </a:pPr>
            <a:r>
              <a:rPr lang="zh-TW" altLang="en-US" sz="3200" b="1" dirty="0" smtClean="0">
                <a:solidFill>
                  <a:srgbClr val="FF0000"/>
                </a:solidFill>
                <a:latin typeface="+mj-ea"/>
              </a:rPr>
              <a:t>議題：基本資格亦得納入評選項目</a:t>
            </a:r>
            <a:r>
              <a:rPr lang="en-US" altLang="zh-TW" sz="3200" b="1" dirty="0" smtClean="0">
                <a:solidFill>
                  <a:srgbClr val="FF0000"/>
                </a:solidFill>
                <a:latin typeface="+mj-ea"/>
              </a:rPr>
              <a:t>1</a:t>
            </a:r>
            <a:endParaRPr lang="zh-TW" altLang="en-US" sz="3200" b="1" dirty="0" smtClean="0">
              <a:solidFill>
                <a:srgbClr val="FF0000"/>
              </a:solidFill>
              <a:latin typeface="+mj-ea"/>
            </a:endParaRPr>
          </a:p>
        </p:txBody>
      </p:sp>
      <p:sp>
        <p:nvSpPr>
          <p:cNvPr id="193539" name="Rectangle 3"/>
          <p:cNvSpPr>
            <a:spLocks noGrp="1" noChangeArrowheads="1"/>
          </p:cNvSpPr>
          <p:nvPr>
            <p:ph type="body" idx="4294967295"/>
          </p:nvPr>
        </p:nvSpPr>
        <p:spPr>
          <a:xfrm>
            <a:off x="250825" y="1412875"/>
            <a:ext cx="8785225" cy="5256213"/>
          </a:xfrm>
        </p:spPr>
        <p:txBody>
          <a:bodyPr>
            <a:noAutofit/>
          </a:bodyPr>
          <a:lstStyle/>
          <a:p>
            <a:pPr>
              <a:defRPr/>
            </a:pPr>
            <a:r>
              <a:rPr lang="zh-TW" altLang="en-US" sz="2400" b="1" dirty="0" smtClean="0">
                <a:latin typeface="+mj-ea"/>
                <a:ea typeface="+mj-ea"/>
              </a:rPr>
              <a:t>工程會</a:t>
            </a:r>
            <a:r>
              <a:rPr lang="en-US" altLang="zh-TW" sz="2400" b="1" dirty="0">
                <a:latin typeface="+mj-ea"/>
                <a:ea typeface="+mj-ea"/>
              </a:rPr>
              <a:t>105</a:t>
            </a:r>
            <a:r>
              <a:rPr lang="zh-TW" altLang="en-US" sz="2400" b="1" dirty="0">
                <a:latin typeface="+mj-ea"/>
                <a:ea typeface="+mj-ea"/>
              </a:rPr>
              <a:t>年</a:t>
            </a:r>
            <a:r>
              <a:rPr lang="en-US" altLang="zh-TW" sz="2400" b="1" dirty="0">
                <a:latin typeface="+mj-ea"/>
                <a:ea typeface="+mj-ea"/>
              </a:rPr>
              <a:t>08</a:t>
            </a:r>
            <a:r>
              <a:rPr lang="zh-TW" altLang="en-US" sz="2400" b="1" dirty="0">
                <a:latin typeface="+mj-ea"/>
                <a:ea typeface="+mj-ea"/>
              </a:rPr>
              <a:t>月</a:t>
            </a:r>
            <a:r>
              <a:rPr lang="en-US" altLang="zh-TW" sz="2400" b="1" dirty="0">
                <a:latin typeface="+mj-ea"/>
                <a:ea typeface="+mj-ea"/>
              </a:rPr>
              <a:t>23</a:t>
            </a:r>
            <a:r>
              <a:rPr lang="zh-TW" altLang="en-US" sz="2400" b="1" dirty="0">
                <a:latin typeface="+mj-ea"/>
                <a:ea typeface="+mj-ea"/>
              </a:rPr>
              <a:t>日工程企字第</a:t>
            </a:r>
            <a:r>
              <a:rPr lang="en-US" altLang="zh-TW" sz="2400" b="1" dirty="0">
                <a:latin typeface="+mj-ea"/>
                <a:ea typeface="+mj-ea"/>
              </a:rPr>
              <a:t>10500267800</a:t>
            </a:r>
            <a:r>
              <a:rPr lang="zh-TW" altLang="en-US" sz="2400" b="1" dirty="0" smtClean="0">
                <a:latin typeface="+mj-ea"/>
                <a:ea typeface="+mj-ea"/>
              </a:rPr>
              <a:t>號函：</a:t>
            </a:r>
            <a:endParaRPr lang="en-US" altLang="zh-TW" sz="2400" b="1" dirty="0" smtClean="0">
              <a:latin typeface="+mj-ea"/>
              <a:ea typeface="+mj-ea"/>
            </a:endParaRPr>
          </a:p>
          <a:p>
            <a:pPr eaLnBrk="1" fontAlgn="t" hangingPunct="1">
              <a:buFont typeface="Arial" panose="020B0604020202020204" pitchFamily="34" charset="0"/>
              <a:buChar char="•"/>
              <a:defRPr/>
            </a:pPr>
            <a:r>
              <a:rPr lang="zh-TW" altLang="zh-TW" sz="2400" b="1" dirty="0"/>
              <a:t>主旨：機關辦理採購，建議善用政府採購法</a:t>
            </a:r>
            <a:r>
              <a:rPr lang="en-US" altLang="zh-TW" sz="2400" b="1" dirty="0"/>
              <a:t>(</a:t>
            </a:r>
            <a:r>
              <a:rPr lang="zh-TW" altLang="zh-TW" sz="2400" b="1" dirty="0"/>
              <a:t>下稱採購法</a:t>
            </a:r>
            <a:r>
              <a:rPr lang="en-US" altLang="zh-TW" sz="2400" b="1" dirty="0"/>
              <a:t>)</a:t>
            </a:r>
            <a:r>
              <a:rPr lang="zh-TW" altLang="zh-TW" sz="2400" b="1" dirty="0"/>
              <a:t>選擇優良廠商決標之機制，以確保廠商具有如期履約</a:t>
            </a:r>
            <a:r>
              <a:rPr lang="zh-TW" altLang="zh-TW" sz="2400" b="1" dirty="0" smtClean="0"/>
              <a:t>能力</a:t>
            </a:r>
            <a:endParaRPr lang="en-US" altLang="zh-TW" sz="2400" b="1" dirty="0" smtClean="0"/>
          </a:p>
          <a:p>
            <a:pPr eaLnBrk="1" fontAlgn="t" hangingPunct="1">
              <a:buFont typeface="Arial" panose="020B0604020202020204" pitchFamily="34" charset="0"/>
              <a:buChar char="•"/>
              <a:defRPr/>
            </a:pPr>
            <a:r>
              <a:rPr lang="zh-TW" altLang="zh-TW" sz="2400" b="1" dirty="0" smtClean="0"/>
              <a:t>一</a:t>
            </a:r>
            <a:r>
              <a:rPr lang="zh-TW" altLang="zh-TW" sz="2400" b="1" dirty="0"/>
              <a:t>、「投標廠商資格與特殊或巨額採購認定標準」第</a:t>
            </a:r>
            <a:r>
              <a:rPr lang="en-US" altLang="zh-TW" sz="2400" b="1" dirty="0"/>
              <a:t>4</a:t>
            </a:r>
            <a:r>
              <a:rPr lang="zh-TW" altLang="zh-TW" sz="2400" b="1" dirty="0"/>
              <a:t>條第</a:t>
            </a:r>
            <a:r>
              <a:rPr lang="en-US" altLang="zh-TW" sz="2400" b="1" dirty="0"/>
              <a:t>1</a:t>
            </a:r>
            <a:r>
              <a:rPr lang="zh-TW" altLang="zh-TW" sz="2400" b="1" dirty="0"/>
              <a:t>項第</a:t>
            </a:r>
            <a:r>
              <a:rPr lang="en-US" altLang="zh-TW" sz="2400" b="1" dirty="0"/>
              <a:t>2</a:t>
            </a:r>
            <a:r>
              <a:rPr lang="zh-TW" altLang="zh-TW" sz="2400" b="1" dirty="0"/>
              <a:t>款規定：「機關依第二條第二款訂定</a:t>
            </a:r>
            <a:r>
              <a:rPr lang="zh-TW" altLang="zh-TW" sz="2400" b="1" dirty="0">
                <a:solidFill>
                  <a:srgbClr val="0000FF"/>
                </a:solidFill>
              </a:rPr>
              <a:t>與履約能力有關之基本資格</a:t>
            </a:r>
            <a:r>
              <a:rPr lang="zh-TW" altLang="zh-TW" sz="2400" b="1" dirty="0"/>
              <a:t>時，得依採購案件之特性及實際需要，就下列事項擇定廠商應</a:t>
            </a:r>
            <a:r>
              <a:rPr lang="zh-TW" altLang="zh-TW" sz="2400" b="1" dirty="0">
                <a:solidFill>
                  <a:srgbClr val="FF0000"/>
                </a:solidFill>
              </a:rPr>
              <a:t>附具之證明文件或物品：二、</a:t>
            </a:r>
            <a:r>
              <a:rPr lang="zh-TW" altLang="zh-TW" sz="2400" b="1" dirty="0">
                <a:solidFill>
                  <a:srgbClr val="0000FF"/>
                </a:solidFill>
              </a:rPr>
              <a:t>廠商具有如期履約能力之證明。</a:t>
            </a:r>
            <a:r>
              <a:rPr lang="zh-TW" altLang="zh-TW" sz="2400" b="1" dirty="0"/>
              <a:t>如迄投標日止</a:t>
            </a:r>
            <a:r>
              <a:rPr lang="zh-TW" altLang="zh-TW" sz="2400" b="1" dirty="0">
                <a:solidFill>
                  <a:srgbClr val="0000FF"/>
                </a:solidFill>
              </a:rPr>
              <a:t>正履行中之所有契約尚未完成部分之總量說明</a:t>
            </a:r>
            <a:r>
              <a:rPr lang="zh-TW" altLang="zh-TW" sz="2400" b="1" dirty="0"/>
              <a:t>、此等契約有</a:t>
            </a:r>
            <a:r>
              <a:rPr lang="zh-TW" altLang="zh-TW" sz="2400" b="1" dirty="0">
                <a:solidFill>
                  <a:srgbClr val="0000FF"/>
                </a:solidFill>
              </a:rPr>
              <a:t>逾期履約情形者之清單</a:t>
            </a:r>
            <a:r>
              <a:rPr lang="zh-TW" altLang="zh-TW" sz="2400" b="1" dirty="0"/>
              <a:t>、逾期情形及逾期責任之說明、律師所出具之迄投標日止廠商涉及賠償責任之訴訟中案件之清單及說明或</a:t>
            </a:r>
            <a:r>
              <a:rPr lang="zh-TW" altLang="zh-TW" sz="2400" b="1" dirty="0">
                <a:solidFill>
                  <a:srgbClr val="0000FF"/>
                </a:solidFill>
              </a:rPr>
              <a:t>廠商如得標則是否確可如期履約及如何能如期履約之說明等</a:t>
            </a:r>
            <a:r>
              <a:rPr lang="zh-TW" altLang="zh-TW" sz="2400" b="1" dirty="0"/>
              <a:t>。</a:t>
            </a:r>
            <a:r>
              <a:rPr lang="zh-TW" altLang="zh-TW" sz="2400" b="1" dirty="0" smtClean="0"/>
              <a:t>」</a:t>
            </a:r>
            <a:endParaRPr lang="en-US" altLang="zh-TW" sz="2400" b="1" dirty="0" smtClean="0">
              <a:latin typeface="+mj-ea"/>
              <a:ea typeface="+mj-ea"/>
            </a:endParaRPr>
          </a:p>
        </p:txBody>
      </p:sp>
      <p:sp>
        <p:nvSpPr>
          <p:cNvPr id="3" name="投影片編號版面配置區 2"/>
          <p:cNvSpPr>
            <a:spLocks noGrp="1"/>
          </p:cNvSpPr>
          <p:nvPr>
            <p:ph type="sldNum" sz="quarter" idx="12"/>
          </p:nvPr>
        </p:nvSpPr>
        <p:spPr/>
        <p:txBody>
          <a:bodyPr/>
          <a:lstStyle/>
          <a:p>
            <a:fld id="{1118FB7C-3051-423D-B140-B22D31D849CF}" type="slidenum">
              <a:rPr lang="zh-TW" altLang="en-US" smtClean="0"/>
              <a:pPr/>
              <a:t>298</a:t>
            </a:fld>
            <a:endParaRPr lang="zh-TW" altLang="en-US"/>
          </a:p>
        </p:txBody>
      </p:sp>
    </p:spTree>
    <p:extLst>
      <p:ext uri="{BB962C8B-B14F-4D97-AF65-F5344CB8AC3E}">
        <p14:creationId xmlns:p14="http://schemas.microsoft.com/office/powerpoint/2010/main" val="4162942963"/>
      </p:ext>
    </p:extLst>
  </p:cSld>
  <p:clrMapOvr>
    <a:masterClrMapping/>
  </p:clrMapOvr>
</p:sld>
</file>

<file path=ppt/slides/slide2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2"/>
          <p:cNvSpPr>
            <a:spLocks noGrp="1" noChangeArrowheads="1"/>
          </p:cNvSpPr>
          <p:nvPr>
            <p:ph type="title" idx="4294967295"/>
          </p:nvPr>
        </p:nvSpPr>
        <p:spPr>
          <a:xfrm>
            <a:off x="468313" y="333375"/>
            <a:ext cx="8135937" cy="792163"/>
          </a:xfrm>
          <a:solidFill>
            <a:schemeClr val="bg1"/>
          </a:solidFill>
        </p:spPr>
        <p:txBody>
          <a:bodyPr anchor="ctr">
            <a:noAutofit/>
          </a:bodyPr>
          <a:lstStyle/>
          <a:p>
            <a:pPr algn="ctr">
              <a:defRPr/>
            </a:pPr>
            <a:r>
              <a:rPr lang="zh-TW" altLang="en-US" sz="3200" b="1" dirty="0" smtClean="0">
                <a:solidFill>
                  <a:srgbClr val="FF0000"/>
                </a:solidFill>
                <a:latin typeface="+mj-ea"/>
              </a:rPr>
              <a:t>議題：基本資格亦得納入評選項目</a:t>
            </a:r>
            <a:r>
              <a:rPr lang="en-US" altLang="zh-TW" sz="3200" b="1" dirty="0" smtClean="0">
                <a:solidFill>
                  <a:srgbClr val="FF0000"/>
                </a:solidFill>
                <a:latin typeface="+mj-ea"/>
              </a:rPr>
              <a:t>2</a:t>
            </a:r>
            <a:endParaRPr lang="zh-TW" altLang="en-US" sz="3200" b="1" dirty="0" smtClean="0">
              <a:solidFill>
                <a:srgbClr val="FF0000"/>
              </a:solidFill>
              <a:latin typeface="+mj-ea"/>
            </a:endParaRPr>
          </a:p>
        </p:txBody>
      </p:sp>
      <p:sp>
        <p:nvSpPr>
          <p:cNvPr id="193539" name="Rectangle 3"/>
          <p:cNvSpPr>
            <a:spLocks noGrp="1" noChangeArrowheads="1"/>
          </p:cNvSpPr>
          <p:nvPr>
            <p:ph type="body" idx="4294967295"/>
          </p:nvPr>
        </p:nvSpPr>
        <p:spPr>
          <a:xfrm>
            <a:off x="250825" y="1268413"/>
            <a:ext cx="8785225" cy="5256212"/>
          </a:xfrm>
        </p:spPr>
        <p:txBody>
          <a:bodyPr>
            <a:noAutofit/>
          </a:bodyPr>
          <a:lstStyle/>
          <a:p>
            <a:pPr>
              <a:buFont typeface="Arial" panose="020B0604020202020204" pitchFamily="34" charset="0"/>
              <a:buChar char="•"/>
              <a:defRPr/>
            </a:pPr>
            <a:r>
              <a:rPr lang="zh-TW" altLang="en-US" sz="2400" b="1" dirty="0" smtClean="0">
                <a:latin typeface="+mj-ea"/>
                <a:ea typeface="+mj-ea"/>
              </a:rPr>
              <a:t>二</a:t>
            </a:r>
            <a:r>
              <a:rPr lang="zh-TW" altLang="en-US" sz="2400" b="1" dirty="0">
                <a:latin typeface="+mj-ea"/>
                <a:ea typeface="+mj-ea"/>
              </a:rPr>
              <a:t>、機關辦理採購，投標廠商正履行中之契約如</a:t>
            </a:r>
            <a:r>
              <a:rPr lang="zh-TW" altLang="en-US" sz="2400" b="1" dirty="0">
                <a:solidFill>
                  <a:srgbClr val="0000FF"/>
                </a:solidFill>
                <a:latin typeface="+mj-ea"/>
                <a:ea typeface="+mj-ea"/>
              </a:rPr>
              <a:t>已有逾期情形，其再得標其他採購案，易增加再度發生有延誤履約期限之風險</a:t>
            </a:r>
            <a:r>
              <a:rPr lang="zh-TW" altLang="en-US" sz="2400" b="1" dirty="0">
                <a:latin typeface="+mj-ea"/>
                <a:ea typeface="+mj-ea"/>
              </a:rPr>
              <a:t>；就投標當時縱非經機關依採購法第</a:t>
            </a:r>
            <a:r>
              <a:rPr lang="en-US" altLang="zh-TW" sz="2400" b="1" dirty="0">
                <a:latin typeface="+mj-ea"/>
                <a:ea typeface="+mj-ea"/>
              </a:rPr>
              <a:t>103</a:t>
            </a:r>
            <a:r>
              <a:rPr lang="zh-TW" altLang="en-US" sz="2400" b="1" dirty="0">
                <a:latin typeface="+mj-ea"/>
                <a:ea typeface="+mj-ea"/>
              </a:rPr>
              <a:t>條第</a:t>
            </a:r>
            <a:r>
              <a:rPr lang="en-US" altLang="zh-TW" sz="2400" b="1" dirty="0">
                <a:latin typeface="+mj-ea"/>
                <a:ea typeface="+mj-ea"/>
              </a:rPr>
              <a:t>1</a:t>
            </a:r>
            <a:r>
              <a:rPr lang="zh-TW" altLang="en-US" sz="2400" b="1" dirty="0">
                <a:latin typeface="+mj-ea"/>
                <a:ea typeface="+mj-ea"/>
              </a:rPr>
              <a:t>項規定刊登於政府採購公報之廠商，機關為確保得標廠商具備履行契約所必須之能力，仍得視個案特性及實際需要，依前揭規定，將</a:t>
            </a:r>
            <a:r>
              <a:rPr lang="zh-TW" altLang="en-US" sz="2400" b="1" dirty="0">
                <a:solidFill>
                  <a:srgbClr val="0000FF"/>
                </a:solidFill>
                <a:latin typeface="+mj-ea"/>
                <a:ea typeface="+mj-ea"/>
              </a:rPr>
              <a:t>「廠商具有如期履約能力之證明」訂為基本資格條件；如投標廠商正履約中之契約有延誤履約期限之情形（該逾期係可歸責於廠商者）</a:t>
            </a:r>
            <a:r>
              <a:rPr lang="zh-TW" altLang="en-US" sz="2400" b="1" dirty="0">
                <a:latin typeface="+mj-ea"/>
                <a:ea typeface="+mj-ea"/>
              </a:rPr>
              <a:t>，</a:t>
            </a:r>
            <a:r>
              <a:rPr lang="zh-TW" altLang="en-US" sz="2400" b="1" dirty="0">
                <a:solidFill>
                  <a:srgbClr val="0000FF"/>
                </a:solidFill>
                <a:latin typeface="+mj-ea"/>
                <a:ea typeface="+mj-ea"/>
              </a:rPr>
              <a:t>機關得</a:t>
            </a:r>
            <a:r>
              <a:rPr lang="zh-TW" altLang="en-US" sz="2400" b="1" dirty="0">
                <a:solidFill>
                  <a:srgbClr val="FF0000"/>
                </a:solidFill>
                <a:latin typeface="+mj-ea"/>
                <a:ea typeface="+mj-ea"/>
              </a:rPr>
              <a:t>視個案情形斟酌認定該廠商不符合履約能力之基本資格。</a:t>
            </a:r>
          </a:p>
          <a:p>
            <a:pPr>
              <a:buFont typeface="Arial" panose="020B0604020202020204" pitchFamily="34" charset="0"/>
              <a:buChar char="•"/>
              <a:defRPr/>
            </a:pPr>
            <a:r>
              <a:rPr lang="zh-TW" altLang="en-US" sz="2400" b="1" dirty="0">
                <a:latin typeface="+mj-ea"/>
                <a:ea typeface="+mj-ea"/>
              </a:rPr>
              <a:t>三、採</a:t>
            </a:r>
            <a:r>
              <a:rPr lang="zh-TW" altLang="en-US" sz="2400" b="1" dirty="0">
                <a:solidFill>
                  <a:srgbClr val="0000FF"/>
                </a:solidFill>
                <a:latin typeface="+mj-ea"/>
                <a:ea typeface="+mj-ea"/>
              </a:rPr>
              <a:t>最有利標或評分及格最低標決標</a:t>
            </a:r>
            <a:r>
              <a:rPr lang="zh-TW" altLang="en-US" sz="2400" b="1" dirty="0">
                <a:latin typeface="+mj-ea"/>
                <a:ea typeface="+mj-ea"/>
              </a:rPr>
              <a:t>者，得依「最有利標評選辦法」第</a:t>
            </a:r>
            <a:r>
              <a:rPr lang="en-US" altLang="zh-TW" sz="2400" b="1" dirty="0">
                <a:latin typeface="+mj-ea"/>
                <a:ea typeface="+mj-ea"/>
              </a:rPr>
              <a:t>5</a:t>
            </a:r>
            <a:r>
              <a:rPr lang="zh-TW" altLang="en-US" sz="2400" b="1" dirty="0">
                <a:latin typeface="+mj-ea"/>
                <a:ea typeface="+mj-ea"/>
              </a:rPr>
              <a:t>條第</a:t>
            </a:r>
            <a:r>
              <a:rPr lang="en-US" altLang="zh-TW" sz="2400" b="1" dirty="0">
                <a:latin typeface="+mj-ea"/>
                <a:ea typeface="+mj-ea"/>
              </a:rPr>
              <a:t>6</a:t>
            </a:r>
            <a:r>
              <a:rPr lang="zh-TW" altLang="en-US" sz="2400" b="1" dirty="0">
                <a:latin typeface="+mj-ea"/>
                <a:ea typeface="+mj-ea"/>
              </a:rPr>
              <a:t>款規定，將</a:t>
            </a:r>
            <a:r>
              <a:rPr lang="zh-TW" altLang="en-US" sz="2400" b="1" dirty="0">
                <a:solidFill>
                  <a:srgbClr val="0000FF"/>
                </a:solidFill>
                <a:latin typeface="+mj-ea"/>
                <a:ea typeface="+mj-ea"/>
              </a:rPr>
              <a:t>廠商過去履約績效如履約紀錄</a:t>
            </a:r>
            <a:r>
              <a:rPr lang="zh-TW" altLang="en-US" sz="2400" b="1" dirty="0">
                <a:latin typeface="+mj-ea"/>
                <a:ea typeface="+mj-ea"/>
              </a:rPr>
              <a:t>、經驗、實績、法令之遵守、使用者評價等情形</a:t>
            </a:r>
            <a:r>
              <a:rPr lang="zh-TW" altLang="en-US" sz="2400" b="1" dirty="0">
                <a:solidFill>
                  <a:srgbClr val="0000FF"/>
                </a:solidFill>
                <a:latin typeface="+mj-ea"/>
                <a:ea typeface="+mj-ea"/>
              </a:rPr>
              <a:t>納入評選項目，多元審查廠商履約能力。</a:t>
            </a:r>
          </a:p>
          <a:p>
            <a:pPr>
              <a:buFont typeface="Arial" panose="020B0604020202020204" pitchFamily="34" charset="0"/>
              <a:buChar char="•"/>
              <a:defRPr/>
            </a:pPr>
            <a:r>
              <a:rPr lang="zh-TW" altLang="en-US" sz="2400" b="1" dirty="0" smtClean="0">
                <a:latin typeface="+mj-ea"/>
                <a:ea typeface="+mj-ea"/>
              </a:rPr>
              <a:t>。</a:t>
            </a:r>
            <a:endParaRPr lang="zh-TW" altLang="en-US" sz="2400" b="1" dirty="0">
              <a:latin typeface="+mj-ea"/>
              <a:ea typeface="+mj-ea"/>
            </a:endParaRPr>
          </a:p>
        </p:txBody>
      </p:sp>
      <p:sp>
        <p:nvSpPr>
          <p:cNvPr id="3" name="投影片編號版面配置區 2"/>
          <p:cNvSpPr>
            <a:spLocks noGrp="1"/>
          </p:cNvSpPr>
          <p:nvPr>
            <p:ph type="sldNum" sz="quarter" idx="12"/>
          </p:nvPr>
        </p:nvSpPr>
        <p:spPr/>
        <p:txBody>
          <a:bodyPr/>
          <a:lstStyle/>
          <a:p>
            <a:fld id="{1118FB7C-3051-423D-B140-B22D31D849CF}" type="slidenum">
              <a:rPr lang="zh-TW" altLang="en-US" smtClean="0"/>
              <a:pPr/>
              <a:t>299</a:t>
            </a:fld>
            <a:endParaRPr lang="zh-TW" altLang="en-US"/>
          </a:p>
        </p:txBody>
      </p:sp>
    </p:spTree>
    <p:extLst>
      <p:ext uri="{BB962C8B-B14F-4D97-AF65-F5344CB8AC3E}">
        <p14:creationId xmlns:p14="http://schemas.microsoft.com/office/powerpoint/2010/main" val="12265141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idx="4294967295"/>
          </p:nvPr>
        </p:nvSpPr>
        <p:spPr>
          <a:xfrm>
            <a:off x="107950" y="333375"/>
            <a:ext cx="9072563" cy="1582738"/>
          </a:xfrm>
        </p:spPr>
        <p:txBody>
          <a:bodyPr/>
          <a:lstStyle/>
          <a:p>
            <a:pPr>
              <a:defRPr/>
            </a:pPr>
            <a:r>
              <a:rPr lang="zh-TW" altLang="en-US" b="1" dirty="0" smtClean="0">
                <a:solidFill>
                  <a:srgbClr val="FF0000"/>
                </a:solidFill>
              </a:rPr>
              <a:t>以</a:t>
            </a:r>
            <a:r>
              <a:rPr lang="en-US" altLang="zh-TW" b="1" dirty="0" smtClean="0">
                <a:solidFill>
                  <a:srgbClr val="FF0000"/>
                </a:solidFill>
              </a:rPr>
              <a:t>g0v.tw </a:t>
            </a:r>
            <a:r>
              <a:rPr lang="zh-TW" altLang="en-US" b="1" dirty="0">
                <a:solidFill>
                  <a:srgbClr val="FF0000"/>
                </a:solidFill>
              </a:rPr>
              <a:t>台灣零時</a:t>
            </a:r>
            <a:r>
              <a:rPr lang="zh-TW" altLang="en-US" b="1" dirty="0" smtClean="0">
                <a:solidFill>
                  <a:srgbClr val="FF0000"/>
                </a:solidFill>
              </a:rPr>
              <a:t>政府之標案檢索為例</a:t>
            </a:r>
            <a:r>
              <a:rPr lang="en-US" altLang="zh-TW" b="1" dirty="0" smtClean="0">
                <a:solidFill>
                  <a:srgbClr val="2206C8"/>
                </a:solidFill>
                <a:latin typeface="+mn-ea"/>
                <a:ea typeface="+mn-ea"/>
              </a:rPr>
              <a:t>〈</a:t>
            </a:r>
            <a:r>
              <a:rPr lang="zh-TW" altLang="en-US" b="1" dirty="0" smtClean="0">
                <a:solidFill>
                  <a:srgbClr val="2206C8"/>
                </a:solidFill>
                <a:latin typeface="+mn-ea"/>
                <a:ea typeface="+mn-ea"/>
              </a:rPr>
              <a:t>非營利組織</a:t>
            </a:r>
            <a:r>
              <a:rPr lang="en-US" altLang="zh-TW" b="1" dirty="0" smtClean="0">
                <a:solidFill>
                  <a:srgbClr val="2206C8"/>
                </a:solidFill>
                <a:latin typeface="+mn-ea"/>
                <a:ea typeface="+mn-ea"/>
              </a:rPr>
              <a:t>〉</a:t>
            </a:r>
            <a:endParaRPr lang="zh-TW" altLang="en-US" b="1" dirty="0" smtClean="0">
              <a:solidFill>
                <a:srgbClr val="2206C8"/>
              </a:solidFill>
              <a:latin typeface="+mn-ea"/>
              <a:ea typeface="+mn-ea"/>
            </a:endParaRPr>
          </a:p>
        </p:txBody>
      </p:sp>
      <p:sp>
        <p:nvSpPr>
          <p:cNvPr id="6147" name="Rectangle 3"/>
          <p:cNvSpPr>
            <a:spLocks noGrp="1" noChangeArrowheads="1"/>
          </p:cNvSpPr>
          <p:nvPr>
            <p:ph type="body" idx="4294967295"/>
          </p:nvPr>
        </p:nvSpPr>
        <p:spPr>
          <a:xfrm>
            <a:off x="685800" y="2060575"/>
            <a:ext cx="7772400" cy="4035425"/>
          </a:xfrm>
        </p:spPr>
        <p:txBody>
          <a:bodyPr>
            <a:normAutofit/>
          </a:bodyPr>
          <a:lstStyle/>
          <a:p>
            <a:r>
              <a:rPr lang="zh-TW" altLang="en-US" b="1" dirty="0" smtClean="0"/>
              <a:t>自台灣發起、多中心化的公民科技社群「零時政府」，以資訊透明、開放成果、開放協作為核心，透過群眾草根的力量來關心公共事務。</a:t>
            </a:r>
            <a:r>
              <a:rPr lang="en-US" altLang="zh-TW" sz="2800" b="1" dirty="0" smtClean="0">
                <a:hlinkClick r:id="rId2"/>
              </a:rPr>
              <a:t>https://g0v.tw/</a:t>
            </a:r>
            <a:endParaRPr lang="en-US" altLang="zh-TW" sz="2800" b="1" dirty="0" smtClean="0"/>
          </a:p>
          <a:p>
            <a:r>
              <a:rPr lang="zh-TW" altLang="en-US" sz="2800" b="1" dirty="0" smtClean="0"/>
              <a:t>以</a:t>
            </a:r>
            <a:r>
              <a:rPr lang="zh-TW" altLang="en-US" sz="2800" b="1" dirty="0">
                <a:solidFill>
                  <a:srgbClr val="0000FF"/>
                </a:solidFill>
              </a:rPr>
              <a:t>新竹縣政府標案檢索</a:t>
            </a:r>
            <a:r>
              <a:rPr lang="zh-TW" altLang="en-US" sz="2800" b="1" dirty="0" smtClean="0"/>
              <a:t>例</a:t>
            </a:r>
            <a:r>
              <a:rPr lang="en-US" altLang="zh-TW" sz="2800" b="1" dirty="0"/>
              <a:t/>
            </a:r>
            <a:br>
              <a:rPr lang="en-US" altLang="zh-TW" sz="2800" b="1" dirty="0"/>
            </a:br>
            <a:r>
              <a:rPr lang="en-US" altLang="zh-TW" sz="2800" b="1" dirty="0"/>
              <a:t>https://pcc.mlwmlw.org/unit/%E6%96%B0%E7%AB%B9%E7%B8%A3%E6%94%BF%E5%BA%9C</a:t>
            </a:r>
            <a:endParaRPr lang="zh-TW" altLang="en-US" sz="2800" b="1" dirty="0" smtClean="0"/>
          </a:p>
        </p:txBody>
      </p:sp>
      <p:sp>
        <p:nvSpPr>
          <p:cNvPr id="3" name="投影片編號版面配置區 2"/>
          <p:cNvSpPr>
            <a:spLocks noGrp="1"/>
          </p:cNvSpPr>
          <p:nvPr>
            <p:ph type="sldNum" sz="quarter" idx="12"/>
          </p:nvPr>
        </p:nvSpPr>
        <p:spPr/>
        <p:txBody>
          <a:bodyPr/>
          <a:lstStyle/>
          <a:p>
            <a:fld id="{1118FB7C-3051-423D-B140-B22D31D849CF}" type="slidenum">
              <a:rPr lang="zh-TW" altLang="en-US" smtClean="0"/>
              <a:pPr/>
              <a:t>3</a:t>
            </a:fld>
            <a:endParaRPr lang="zh-TW" altLang="en-US"/>
          </a:p>
        </p:txBody>
      </p:sp>
    </p:spTree>
    <p:extLst>
      <p:ext uri="{BB962C8B-B14F-4D97-AF65-F5344CB8AC3E}">
        <p14:creationId xmlns:p14="http://schemas.microsoft.com/office/powerpoint/2010/main" val="343892833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323528" y="203200"/>
            <a:ext cx="8748712" cy="777875"/>
          </a:xfrm>
        </p:spPr>
        <p:txBody>
          <a:bodyPr/>
          <a:lstStyle/>
          <a:p>
            <a:r>
              <a:rPr lang="zh-TW" altLang="en-US" sz="3600" b="1" dirty="0">
                <a:solidFill>
                  <a:srgbClr val="FF0000"/>
                </a:solidFill>
                <a:latin typeface="+mn-ea"/>
              </a:rPr>
              <a:t>監辦人員對招標方式負事前審核之</a:t>
            </a:r>
            <a:r>
              <a:rPr lang="zh-TW" altLang="en-US" sz="3600" b="1" dirty="0" smtClean="0">
                <a:solidFill>
                  <a:srgbClr val="FF0000"/>
                </a:solidFill>
                <a:latin typeface="+mn-ea"/>
              </a:rPr>
              <a:t>責</a:t>
            </a:r>
            <a:r>
              <a:rPr lang="en-US" altLang="zh-TW" sz="3600" b="1" dirty="0" smtClean="0">
                <a:solidFill>
                  <a:srgbClr val="FF0000"/>
                </a:solidFill>
                <a:latin typeface="+mn-ea"/>
              </a:rPr>
              <a:t>1</a:t>
            </a:r>
            <a:endParaRPr lang="zh-TW" altLang="en-US" sz="3200" b="1" dirty="0" smtClean="0">
              <a:solidFill>
                <a:srgbClr val="FF0000"/>
              </a:solidFill>
            </a:endParaRPr>
          </a:p>
        </p:txBody>
      </p:sp>
      <p:sp>
        <p:nvSpPr>
          <p:cNvPr id="23555" name="Rectangle 3"/>
          <p:cNvSpPr>
            <a:spLocks noGrp="1" noChangeArrowheads="1"/>
          </p:cNvSpPr>
          <p:nvPr>
            <p:ph type="body" idx="1"/>
          </p:nvPr>
        </p:nvSpPr>
        <p:spPr>
          <a:xfrm>
            <a:off x="611188" y="981075"/>
            <a:ext cx="8002587" cy="5084763"/>
          </a:xfrm>
        </p:spPr>
        <p:txBody>
          <a:bodyPr/>
          <a:lstStyle/>
          <a:p>
            <a:pPr>
              <a:buFont typeface="Wingdings" panose="05000000000000000000" pitchFamily="2" charset="2"/>
              <a:buChar char="n"/>
            </a:pPr>
            <a:r>
              <a:rPr lang="zh-TW" altLang="en-US" sz="2400" b="1" dirty="0">
                <a:latin typeface="+mj-ea"/>
                <a:ea typeface="+mj-ea"/>
              </a:rPr>
              <a:t>主旨：政府採購法實施後，</a:t>
            </a:r>
            <a:r>
              <a:rPr lang="zh-TW" altLang="en-US" sz="2400" b="1" dirty="0">
                <a:solidFill>
                  <a:srgbClr val="0000FF"/>
                </a:solidFill>
                <a:latin typeface="+mj-ea"/>
                <a:ea typeface="+mj-ea"/>
              </a:rPr>
              <a:t>會計人員是否需對招標方式負事前審核之責。</a:t>
            </a:r>
          </a:p>
          <a:p>
            <a:r>
              <a:rPr lang="zh-TW" altLang="en-US" sz="2400" b="1" dirty="0">
                <a:latin typeface="+mj-ea"/>
                <a:ea typeface="+mj-ea"/>
              </a:rPr>
              <a:t>說明：機關辦理公告金額以上之採購，在開標、比價、議價、決標及驗收時，應由其主</a:t>
            </a:r>
            <a:r>
              <a:rPr lang="en-US" altLang="zh-TW" sz="2400" b="1" dirty="0">
                <a:latin typeface="+mj-ea"/>
                <a:ea typeface="+mj-ea"/>
              </a:rPr>
              <a:t>(</a:t>
            </a:r>
            <a:r>
              <a:rPr lang="zh-TW" altLang="en-US" sz="2400" b="1" dirty="0">
                <a:latin typeface="+mj-ea"/>
                <a:ea typeface="+mj-ea"/>
              </a:rPr>
              <a:t>會</a:t>
            </a:r>
            <a:r>
              <a:rPr lang="en-US" altLang="zh-TW" sz="2400" b="1" dirty="0">
                <a:latin typeface="+mj-ea"/>
                <a:ea typeface="+mj-ea"/>
              </a:rPr>
              <a:t>)</a:t>
            </a:r>
            <a:r>
              <a:rPr lang="zh-TW" altLang="en-US" sz="2400" b="1" dirty="0">
                <a:latin typeface="+mj-ea"/>
                <a:ea typeface="+mj-ea"/>
              </a:rPr>
              <a:t>計單位監辦，此乃政府採購法之規定；至於開標前，</a:t>
            </a:r>
            <a:r>
              <a:rPr lang="zh-TW" altLang="en-US" sz="2400" b="1" dirty="0">
                <a:solidFill>
                  <a:srgbClr val="0000FF"/>
                </a:solidFill>
                <a:latin typeface="+mj-ea"/>
                <a:ea typeface="+mj-ea"/>
              </a:rPr>
              <a:t>有關招標方式之決定，會計人員應依下列原則處理：</a:t>
            </a:r>
          </a:p>
          <a:p>
            <a:r>
              <a:rPr lang="zh-TW" altLang="en-US" sz="2400" b="1" dirty="0">
                <a:latin typeface="+mj-ea"/>
                <a:ea typeface="+mj-ea"/>
              </a:rPr>
              <a:t>一、依政府採購法第二條規定：本法所稱採購，指工程之定作、財物之買受、定製、承租及勞務之委任或僱傭等；</a:t>
            </a:r>
            <a:r>
              <a:rPr lang="zh-TW" altLang="en-US" sz="2400" b="1" dirty="0">
                <a:solidFill>
                  <a:srgbClr val="0000FF"/>
                </a:solidFill>
                <a:latin typeface="+mj-ea"/>
                <a:ea typeface="+mj-ea"/>
              </a:rPr>
              <a:t>本案有關招標方式之決定</a:t>
            </a:r>
            <a:r>
              <a:rPr lang="zh-TW" altLang="en-US" sz="2400" b="1" dirty="0">
                <a:latin typeface="+mj-ea"/>
                <a:ea typeface="+mj-ea"/>
              </a:rPr>
              <a:t>，核屬上述採購之範疇。</a:t>
            </a:r>
          </a:p>
          <a:p>
            <a:r>
              <a:rPr lang="zh-TW" altLang="en-US" sz="2400" b="1" dirty="0">
                <a:latin typeface="+mj-ea"/>
                <a:ea typeface="+mj-ea"/>
              </a:rPr>
              <a:t>二、辦理採購人員於不違反政府採購法規定之範圍內，得基於公共利益、採購效益或專業判斷之考量，為適當之採購決定，為政府採購法第六條第三項所明訂，故採購人員依上述規定所為之採購決定，會計人員</a:t>
            </a:r>
            <a:r>
              <a:rPr lang="zh-TW" altLang="en-US" sz="2400" b="1" dirty="0">
                <a:solidFill>
                  <a:srgbClr val="0000FF"/>
                </a:solidFill>
                <a:latin typeface="+mj-ea"/>
                <a:ea typeface="+mj-ea"/>
              </a:rPr>
              <a:t>應予尊重</a:t>
            </a:r>
            <a:r>
              <a:rPr lang="zh-TW" altLang="en-US" sz="2400" dirty="0" smtClean="0"/>
              <a:t>。</a:t>
            </a:r>
          </a:p>
        </p:txBody>
      </p:sp>
      <p:sp>
        <p:nvSpPr>
          <p:cNvPr id="3" name="投影片編號版面配置區 2"/>
          <p:cNvSpPr>
            <a:spLocks noGrp="1"/>
          </p:cNvSpPr>
          <p:nvPr>
            <p:ph type="sldNum" sz="quarter" idx="12"/>
          </p:nvPr>
        </p:nvSpPr>
        <p:spPr/>
        <p:txBody>
          <a:bodyPr/>
          <a:lstStyle/>
          <a:p>
            <a:fld id="{1118FB7C-3051-423D-B140-B22D31D849CF}" type="slidenum">
              <a:rPr lang="zh-TW" altLang="en-US" smtClean="0"/>
              <a:pPr/>
              <a:t>30</a:t>
            </a:fld>
            <a:endParaRPr lang="zh-TW" altLang="en-US"/>
          </a:p>
        </p:txBody>
      </p:sp>
    </p:spTree>
    <p:extLst>
      <p:ext uri="{BB962C8B-B14F-4D97-AF65-F5344CB8AC3E}">
        <p14:creationId xmlns:p14="http://schemas.microsoft.com/office/powerpoint/2010/main" val="3127437256"/>
      </p:ext>
    </p:extLst>
  </p:cSld>
  <p:clrMapOvr>
    <a:masterClrMapping/>
  </p:clrMapOvr>
</p:sld>
</file>

<file path=ppt/slides/slide3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p:cNvSpPr>
          <p:nvPr>
            <p:ph type="title"/>
          </p:nvPr>
        </p:nvSpPr>
        <p:spPr>
          <a:xfrm>
            <a:off x="457200" y="277813"/>
            <a:ext cx="8507413" cy="630237"/>
          </a:xfrm>
          <a:solidFill>
            <a:srgbClr val="FFFF00"/>
          </a:solidFill>
        </p:spPr>
        <p:txBody>
          <a:bodyPr/>
          <a:lstStyle/>
          <a:p>
            <a:pPr algn="ctr"/>
            <a:r>
              <a:rPr lang="zh-TW" altLang="en-US" sz="3200" b="1" smtClean="0">
                <a:solidFill>
                  <a:srgbClr val="CA2004"/>
                </a:solidFill>
              </a:rPr>
              <a:t>廠商得逕行下載</a:t>
            </a:r>
            <a:r>
              <a:rPr lang="zh-TW" altLang="en-US" sz="3200" b="1" u="sng" smtClean="0">
                <a:solidFill>
                  <a:srgbClr val="CA2004"/>
                </a:solidFill>
              </a:rPr>
              <a:t>營業稅及無違章欠稅查復資料</a:t>
            </a:r>
            <a:r>
              <a:rPr lang="en-US" altLang="zh-TW" sz="3200" b="1" smtClean="0">
                <a:solidFill>
                  <a:srgbClr val="CA2004"/>
                </a:solidFill>
              </a:rPr>
              <a:t>1</a:t>
            </a:r>
            <a:endParaRPr lang="zh-TW" altLang="en-US" sz="3200" b="1" smtClean="0">
              <a:solidFill>
                <a:srgbClr val="CA2004"/>
              </a:solidFill>
            </a:endParaRPr>
          </a:p>
        </p:txBody>
      </p:sp>
      <p:sp>
        <p:nvSpPr>
          <p:cNvPr id="84995" name="Rectangle 3"/>
          <p:cNvSpPr>
            <a:spLocks noGrp="1"/>
          </p:cNvSpPr>
          <p:nvPr>
            <p:ph type="body" idx="1"/>
          </p:nvPr>
        </p:nvSpPr>
        <p:spPr>
          <a:xfrm>
            <a:off x="457200" y="908050"/>
            <a:ext cx="8229600" cy="5184775"/>
          </a:xfrm>
        </p:spPr>
        <p:txBody>
          <a:bodyPr>
            <a:normAutofit lnSpcReduction="10000"/>
          </a:bodyPr>
          <a:lstStyle/>
          <a:p>
            <a:r>
              <a:rPr lang="zh-TW" altLang="zh-TW" sz="2400" b="1" smtClean="0"/>
              <a:t>關於機關審查廠商納稅證明文件之相關疑義</a:t>
            </a:r>
          </a:p>
          <a:p>
            <a:pPr>
              <a:buFont typeface="Arial" panose="020B0604020202020204" pitchFamily="34" charset="0"/>
              <a:buChar char="•"/>
            </a:pPr>
            <a:r>
              <a:rPr lang="zh-TW" altLang="zh-TW" sz="2400" b="1" smtClean="0"/>
              <a:t>投標廠商資格與特殊或巨額採購認定標準（下稱資格認定標準）第</a:t>
            </a:r>
            <a:r>
              <a:rPr lang="en-US" altLang="zh-TW" sz="2400" b="1" smtClean="0"/>
              <a:t>3</a:t>
            </a:r>
            <a:r>
              <a:rPr lang="zh-TW" altLang="zh-TW" sz="2400" b="1" smtClean="0"/>
              <a:t>條第</a:t>
            </a:r>
            <a:r>
              <a:rPr lang="en-US" altLang="zh-TW" sz="2400" b="1" smtClean="0"/>
              <a:t>1</a:t>
            </a:r>
            <a:r>
              <a:rPr lang="zh-TW" altLang="zh-TW" sz="2400" b="1" smtClean="0"/>
              <a:t>項第</a:t>
            </a:r>
            <a:r>
              <a:rPr lang="en-US" altLang="zh-TW" sz="2400" b="1" smtClean="0"/>
              <a:t>2</a:t>
            </a:r>
            <a:r>
              <a:rPr lang="zh-TW" altLang="zh-TW" sz="2400" b="1" smtClean="0"/>
              <a:t>款：「機關依前條第一款訂定與提供招標標的有關之基本資格時，得依採購案件之特性及實際需要，就下列事項擇定廠商應附具之證明文件：二、廠商納稅之證明。如營業稅或所得稅。」</a:t>
            </a:r>
            <a:r>
              <a:rPr lang="zh-TW" altLang="zh-TW" sz="2400" b="1" smtClean="0">
                <a:solidFill>
                  <a:srgbClr val="0000FF"/>
                </a:solidFill>
              </a:rPr>
              <a:t>上開規定將「廠商納稅之證明」列為投標廠商資格之一，係為確認投標廠商有合法納稅，爰以廠商依法申報、繳納營業稅或所得稅為認定基準。</a:t>
            </a:r>
            <a:r>
              <a:rPr lang="zh-TW" altLang="zh-TW" sz="2400" b="1" smtClean="0"/>
              <a:t>又前揭納稅證明文件，實務上係由財政部所屬相關稅務機關就廠商納稅情形確認並發給紙本證明，爰資格認定標準第</a:t>
            </a:r>
            <a:r>
              <a:rPr lang="en-US" altLang="zh-TW" sz="2400" b="1" smtClean="0"/>
              <a:t>3</a:t>
            </a:r>
            <a:r>
              <a:rPr lang="zh-TW" altLang="zh-TW" sz="2400" b="1" smtClean="0"/>
              <a:t>條第</a:t>
            </a:r>
            <a:r>
              <a:rPr lang="en-US" altLang="zh-TW" sz="2400" b="1" smtClean="0"/>
              <a:t>5</a:t>
            </a:r>
            <a:r>
              <a:rPr lang="zh-TW" altLang="zh-TW" sz="2400" b="1" smtClean="0"/>
              <a:t>項規定，其</a:t>
            </a:r>
            <a:r>
              <a:rPr lang="zh-TW" altLang="zh-TW" sz="2400" b="1" smtClean="0">
                <a:solidFill>
                  <a:srgbClr val="0000FF"/>
                </a:solidFill>
              </a:rPr>
              <a:t>屬營業稅繳稅證明者，為營業稅繳款書收據聯、主管稽徵機關核章之最近一期營業人銷售額與稅額申報書收執聯或無違章欠稅之查復表</a:t>
            </a:r>
            <a:r>
              <a:rPr lang="zh-TW" altLang="zh-TW" sz="2400" b="1" smtClean="0"/>
              <a:t>，合先敘明。</a:t>
            </a:r>
            <a:endParaRPr lang="en-US" altLang="zh-TW" sz="2400" b="1" smtClean="0"/>
          </a:p>
        </p:txBody>
      </p:sp>
      <p:sp>
        <p:nvSpPr>
          <p:cNvPr id="3" name="投影片編號版面配置區 2"/>
          <p:cNvSpPr>
            <a:spLocks noGrp="1"/>
          </p:cNvSpPr>
          <p:nvPr>
            <p:ph type="sldNum" sz="quarter" idx="12"/>
          </p:nvPr>
        </p:nvSpPr>
        <p:spPr/>
        <p:txBody>
          <a:bodyPr/>
          <a:lstStyle/>
          <a:p>
            <a:fld id="{1118FB7C-3051-423D-B140-B22D31D849CF}" type="slidenum">
              <a:rPr lang="zh-TW" altLang="en-US" smtClean="0"/>
              <a:pPr/>
              <a:t>300</a:t>
            </a:fld>
            <a:endParaRPr lang="zh-TW" altLang="en-US"/>
          </a:p>
        </p:txBody>
      </p:sp>
    </p:spTree>
    <p:extLst>
      <p:ext uri="{BB962C8B-B14F-4D97-AF65-F5344CB8AC3E}">
        <p14:creationId xmlns:p14="http://schemas.microsoft.com/office/powerpoint/2010/main" val="967463698"/>
      </p:ext>
    </p:extLst>
  </p:cSld>
  <p:clrMapOvr>
    <a:masterClrMapping/>
  </p:clrMapOvr>
  <p:timing>
    <p:tnLst>
      <p:par>
        <p:cTn id="1" dur="indefinite" restart="never" nodeType="tmRoot"/>
      </p:par>
    </p:tnLst>
  </p:timing>
</p:sld>
</file>

<file path=ppt/slides/slide3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p:cNvSpPr>
          <p:nvPr>
            <p:ph type="title"/>
          </p:nvPr>
        </p:nvSpPr>
        <p:spPr>
          <a:xfrm>
            <a:off x="457200" y="277813"/>
            <a:ext cx="8507413" cy="712787"/>
          </a:xfrm>
        </p:spPr>
        <p:txBody>
          <a:bodyPr>
            <a:normAutofit fontScale="90000"/>
          </a:bodyPr>
          <a:lstStyle/>
          <a:p>
            <a:pPr algn="ctr"/>
            <a:r>
              <a:rPr lang="zh-TW" altLang="en-US" sz="3200" b="1" smtClean="0">
                <a:solidFill>
                  <a:srgbClr val="CA2004"/>
                </a:solidFill>
              </a:rPr>
              <a:t>廠商得</a:t>
            </a:r>
            <a:r>
              <a:rPr lang="zh-TW" altLang="en-US" sz="3200" b="1" u="sng" smtClean="0">
                <a:solidFill>
                  <a:srgbClr val="CA2004"/>
                </a:solidFill>
              </a:rPr>
              <a:t>逕行下載</a:t>
            </a:r>
            <a:r>
              <a:rPr lang="zh-TW" altLang="en-US" sz="3200" b="1" smtClean="0">
                <a:solidFill>
                  <a:srgbClr val="CA2004"/>
                </a:solidFill>
              </a:rPr>
              <a:t>營業稅及無違章欠稅查復資料</a:t>
            </a:r>
            <a:r>
              <a:rPr lang="en-US" altLang="zh-TW" sz="3200" b="1" smtClean="0">
                <a:solidFill>
                  <a:srgbClr val="CA2004"/>
                </a:solidFill>
              </a:rPr>
              <a:t>2</a:t>
            </a:r>
            <a:endParaRPr lang="zh-TW" altLang="en-US" sz="3200" b="1" smtClean="0">
              <a:solidFill>
                <a:srgbClr val="CA2004"/>
              </a:solidFill>
            </a:endParaRPr>
          </a:p>
        </p:txBody>
      </p:sp>
      <p:sp>
        <p:nvSpPr>
          <p:cNvPr id="169987" name="Rectangle 3"/>
          <p:cNvSpPr>
            <a:spLocks noGrp="1"/>
          </p:cNvSpPr>
          <p:nvPr>
            <p:ph type="body" idx="1"/>
          </p:nvPr>
        </p:nvSpPr>
        <p:spPr>
          <a:xfrm>
            <a:off x="425450" y="981075"/>
            <a:ext cx="8424863" cy="4933950"/>
          </a:xfrm>
        </p:spPr>
        <p:txBody>
          <a:bodyPr/>
          <a:lstStyle/>
          <a:p>
            <a:pPr>
              <a:buFont typeface="Arial" panose="020B0604020202020204" pitchFamily="34" charset="0"/>
              <a:buChar char="•"/>
              <a:defRPr/>
            </a:pPr>
            <a:r>
              <a:rPr lang="en-US" altLang="zh-TW" sz="2400" b="1" dirty="0" smtClean="0"/>
              <a:t>….</a:t>
            </a:r>
            <a:r>
              <a:rPr lang="zh-TW" altLang="zh-TW" sz="2400" b="1" dirty="0" smtClean="0">
                <a:solidFill>
                  <a:srgbClr val="0000FF"/>
                </a:solidFill>
              </a:rPr>
              <a:t>投標</a:t>
            </a:r>
            <a:r>
              <a:rPr lang="zh-TW" altLang="zh-TW" sz="2400" b="1" dirty="0">
                <a:solidFill>
                  <a:srgbClr val="0000FF"/>
                </a:solidFill>
              </a:rPr>
              <a:t>廠商得於採購網下載營業稅（申報及繳納）及無違章欠稅查復資料，將該納稅證明查詢紀錄列印後附於投標文件，作為廠商納稅證明，供機關審標之用</a:t>
            </a:r>
            <a:r>
              <a:rPr lang="zh-TW" altLang="zh-TW" sz="2400" b="1" dirty="0"/>
              <a:t>。上開採購網產出資料附記皆載有：「投標廠商查詢資料限招標機關於政府電子採購網使用。此份列印之納稅證明查詢紀錄，可附於投標文件，作為廠商納稅證明」</a:t>
            </a:r>
            <a:r>
              <a:rPr lang="zh-TW" altLang="zh-TW" sz="2400" b="1" dirty="0" smtClean="0"/>
              <a:t>。</a:t>
            </a:r>
            <a:r>
              <a:rPr lang="en-US" altLang="zh-TW" sz="2400" b="1" dirty="0" smtClean="0"/>
              <a:t/>
            </a:r>
            <a:br>
              <a:rPr lang="en-US" altLang="zh-TW" sz="2400" b="1" dirty="0" smtClean="0"/>
            </a:br>
            <a:r>
              <a:rPr lang="zh-TW" altLang="zh-TW" sz="2400" b="1" dirty="0" smtClean="0"/>
              <a:t>爰</a:t>
            </a:r>
            <a:r>
              <a:rPr lang="zh-TW" altLang="zh-TW" sz="2400" b="1" dirty="0"/>
              <a:t>所詢關於「</a:t>
            </a:r>
            <a:r>
              <a:rPr lang="zh-TW" altLang="zh-TW" sz="2400" b="1" dirty="0">
                <a:solidFill>
                  <a:srgbClr val="0000FF"/>
                </a:solidFill>
              </a:rPr>
              <a:t>政府電子採購網產出之營業稅及無違章欠稅查復資料</a:t>
            </a:r>
            <a:r>
              <a:rPr lang="zh-TW" altLang="zh-TW" sz="2400" b="1" dirty="0"/>
              <a:t>」乙節，該營業稅資料係來自財政部所提供即時稅務資料，其與主管稽徵機關核發證明性質相同，爰該資料符合認定標準第</a:t>
            </a:r>
            <a:r>
              <a:rPr lang="en-US" altLang="zh-TW" sz="2400" b="1" dirty="0"/>
              <a:t>3</a:t>
            </a:r>
            <a:r>
              <a:rPr lang="zh-TW" altLang="zh-TW" sz="2400" b="1" dirty="0"/>
              <a:t>條第</a:t>
            </a:r>
            <a:r>
              <a:rPr lang="en-US" altLang="zh-TW" sz="2400" b="1" dirty="0"/>
              <a:t>5</a:t>
            </a:r>
            <a:r>
              <a:rPr lang="zh-TW" altLang="zh-TW" sz="2400" b="1" dirty="0"/>
              <a:t>項規定，</a:t>
            </a:r>
            <a:r>
              <a:rPr lang="zh-TW" altLang="zh-TW" sz="2400" b="1" dirty="0">
                <a:solidFill>
                  <a:srgbClr val="FF0000"/>
                </a:solidFill>
              </a:rPr>
              <a:t>投標廠商於採購網列印之納稅證明查詢紀錄，可附於投標文件，作為廠商納稅證明。</a:t>
            </a:r>
            <a:r>
              <a:rPr lang="zh-TW" altLang="zh-TW" sz="2400" b="1" dirty="0"/>
              <a:t>工程會</a:t>
            </a:r>
            <a:r>
              <a:rPr lang="en-US" altLang="zh-TW" sz="2400" b="1" dirty="0"/>
              <a:t>112</a:t>
            </a:r>
            <a:r>
              <a:rPr lang="zh-TW" altLang="zh-TW" sz="2400" b="1" dirty="0"/>
              <a:t>年</a:t>
            </a:r>
            <a:r>
              <a:rPr lang="en-US" altLang="zh-TW" sz="2400" b="1" dirty="0"/>
              <a:t>05</a:t>
            </a:r>
            <a:r>
              <a:rPr lang="zh-TW" altLang="zh-TW" sz="2400" b="1" dirty="0"/>
              <a:t>月</a:t>
            </a:r>
            <a:r>
              <a:rPr lang="en-US" altLang="zh-TW" sz="2400" b="1" dirty="0"/>
              <a:t>23</a:t>
            </a:r>
            <a:r>
              <a:rPr lang="zh-TW" altLang="zh-TW" sz="2400" b="1" dirty="0"/>
              <a:t>日工程企字第</a:t>
            </a:r>
            <a:r>
              <a:rPr lang="en-US" altLang="zh-TW" sz="2400" b="1" dirty="0"/>
              <a:t>1120010202</a:t>
            </a:r>
            <a:r>
              <a:rPr lang="zh-TW" altLang="zh-TW" sz="2400" b="1" dirty="0"/>
              <a:t>號函</a:t>
            </a:r>
          </a:p>
          <a:p>
            <a:pPr>
              <a:lnSpc>
                <a:spcPct val="90000"/>
              </a:lnSpc>
              <a:defRPr/>
            </a:pPr>
            <a:endParaRPr lang="zh-TW" altLang="en-US" sz="2400" b="1" dirty="0" smtClean="0">
              <a:latin typeface="+mj-ea"/>
              <a:ea typeface="+mj-ea"/>
            </a:endParaRPr>
          </a:p>
        </p:txBody>
      </p:sp>
      <p:sp>
        <p:nvSpPr>
          <p:cNvPr id="3" name="投影片編號版面配置區 2"/>
          <p:cNvSpPr>
            <a:spLocks noGrp="1"/>
          </p:cNvSpPr>
          <p:nvPr>
            <p:ph type="sldNum" sz="quarter" idx="12"/>
          </p:nvPr>
        </p:nvSpPr>
        <p:spPr/>
        <p:txBody>
          <a:bodyPr/>
          <a:lstStyle/>
          <a:p>
            <a:fld id="{1118FB7C-3051-423D-B140-B22D31D849CF}" type="slidenum">
              <a:rPr lang="zh-TW" altLang="en-US" smtClean="0"/>
              <a:pPr/>
              <a:t>301</a:t>
            </a:fld>
            <a:endParaRPr lang="zh-TW" altLang="en-US"/>
          </a:p>
        </p:txBody>
      </p:sp>
    </p:spTree>
    <p:extLst>
      <p:ext uri="{BB962C8B-B14F-4D97-AF65-F5344CB8AC3E}">
        <p14:creationId xmlns:p14="http://schemas.microsoft.com/office/powerpoint/2010/main" val="1499034622"/>
      </p:ext>
    </p:extLst>
  </p:cSld>
  <p:clrMapOvr>
    <a:masterClrMapping/>
  </p:clrMapOvr>
  <p:timing>
    <p:tnLst>
      <p:par>
        <p:cTn id="1" dur="indefinite" restart="never" nodeType="tmRoot"/>
      </p:par>
    </p:tnLst>
  </p:timing>
</p:sld>
</file>

<file path=ppt/slides/slide3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algn="ctr" eaLnBrk="1" hangingPunct="1"/>
            <a:r>
              <a:rPr lang="zh-TW" altLang="en-US" b="1" smtClean="0">
                <a:solidFill>
                  <a:srgbClr val="FF0000"/>
                </a:solidFill>
              </a:rPr>
              <a:t>採購不得限制廠商所在地</a:t>
            </a:r>
          </a:p>
        </p:txBody>
      </p:sp>
      <p:sp>
        <p:nvSpPr>
          <p:cNvPr id="171011" name="Rectangle 3"/>
          <p:cNvSpPr>
            <a:spLocks noGrp="1" noChangeArrowheads="1"/>
          </p:cNvSpPr>
          <p:nvPr>
            <p:ph type="body" idx="1"/>
          </p:nvPr>
        </p:nvSpPr>
        <p:spPr>
          <a:xfrm>
            <a:off x="539750" y="1125538"/>
            <a:ext cx="8147050" cy="4852987"/>
          </a:xfrm>
        </p:spPr>
        <p:txBody>
          <a:bodyPr>
            <a:normAutofit fontScale="92500" lnSpcReduction="10000"/>
          </a:bodyPr>
          <a:lstStyle/>
          <a:p>
            <a:pPr eaLnBrk="1" hangingPunct="1">
              <a:defRPr/>
            </a:pPr>
            <a:r>
              <a:rPr lang="zh-TW" altLang="zh-TW" sz="2400" b="1" dirty="0">
                <a:latin typeface="+mj-ea"/>
                <a:ea typeface="+mj-ea"/>
              </a:rPr>
              <a:t>投標廠商資格與特殊或巨額採購認定標準</a:t>
            </a:r>
            <a:r>
              <a:rPr lang="zh-TW" altLang="en-US" sz="2400" b="1" dirty="0">
                <a:latin typeface="+mj-ea"/>
                <a:ea typeface="+mj-ea"/>
              </a:rPr>
              <a:t>第</a:t>
            </a:r>
            <a:r>
              <a:rPr lang="en-US" altLang="zh-TW" sz="2400" b="1" dirty="0">
                <a:latin typeface="+mj-ea"/>
                <a:ea typeface="+mj-ea"/>
              </a:rPr>
              <a:t>15</a:t>
            </a:r>
            <a:r>
              <a:rPr lang="zh-TW" altLang="en-US" sz="2400" b="1" dirty="0" smtClean="0">
                <a:latin typeface="+mj-ea"/>
                <a:ea typeface="+mj-ea"/>
              </a:rPr>
              <a:t>條</a:t>
            </a:r>
            <a:r>
              <a:rPr lang="zh-TW" altLang="en-US" sz="2400" b="1" dirty="0" smtClean="0">
                <a:latin typeface="PMingLiU" panose="02020500000000000000" pitchFamily="18" charset="-120"/>
                <a:ea typeface="PMingLiU" panose="02020500000000000000" pitchFamily="18" charset="-120"/>
              </a:rPr>
              <a:t>：</a:t>
            </a:r>
            <a:endParaRPr lang="en-US" altLang="zh-TW" sz="2400" b="1" dirty="0" smtClean="0">
              <a:latin typeface="PMingLiU" panose="02020500000000000000" pitchFamily="18" charset="-120"/>
              <a:ea typeface="PMingLiU" panose="02020500000000000000" pitchFamily="18" charset="-120"/>
            </a:endParaRPr>
          </a:p>
          <a:p>
            <a:pPr marL="457200" indent="-457200" eaLnBrk="1" hangingPunct="1">
              <a:buFont typeface="+mj-lt"/>
              <a:buAutoNum type="arabicPeriod"/>
              <a:defRPr/>
            </a:pPr>
            <a:r>
              <a:rPr lang="zh-TW" altLang="en-US" sz="2400" b="1" dirty="0" smtClean="0">
                <a:latin typeface="+mj-ea"/>
                <a:ea typeface="+mj-ea"/>
              </a:rPr>
              <a:t>機關</a:t>
            </a:r>
            <a:r>
              <a:rPr lang="zh-TW" altLang="en-US" sz="2400" b="1" dirty="0">
                <a:latin typeface="+mj-ea"/>
                <a:ea typeface="+mj-ea"/>
              </a:rPr>
              <a:t>訂定招標文件，對於投標廠商之設立地或所在地，除其他法令另有規定者外，不應予以限制。</a:t>
            </a:r>
          </a:p>
          <a:p>
            <a:pPr marL="457200" indent="-457200" eaLnBrk="1" hangingPunct="1">
              <a:buFont typeface="+mj-lt"/>
              <a:buAutoNum type="arabicPeriod"/>
              <a:defRPr/>
            </a:pPr>
            <a:r>
              <a:rPr lang="zh-TW" altLang="en-US" sz="2400" b="1" dirty="0">
                <a:latin typeface="+mj-ea"/>
                <a:ea typeface="+mj-ea"/>
              </a:rPr>
              <a:t>對於外國廠商之設立地或所在地之限制，應依本法第十七條規定辦理</a:t>
            </a:r>
            <a:r>
              <a:rPr lang="zh-TW" altLang="en-US" sz="2400" b="1" dirty="0" smtClean="0">
                <a:latin typeface="+mj-ea"/>
                <a:ea typeface="+mj-ea"/>
              </a:rPr>
              <a:t>。</a:t>
            </a:r>
            <a:endParaRPr lang="en-US" altLang="zh-TW" sz="2400" b="1" u="sng" dirty="0" smtClean="0">
              <a:latin typeface="+mj-ea"/>
              <a:ea typeface="+mj-ea"/>
            </a:endParaRPr>
          </a:p>
          <a:p>
            <a:pPr eaLnBrk="1" hangingPunct="1">
              <a:defRPr/>
            </a:pPr>
            <a:r>
              <a:rPr lang="zh-TW" altLang="en-US" sz="2400" b="1" u="sng" dirty="0" smtClean="0">
                <a:latin typeface="+mj-ea"/>
                <a:ea typeface="+mj-ea"/>
              </a:rPr>
              <a:t>有關限定鄰近鄉鎮廠商投標乙節，衡酌得標廠商採購食品之地點非 貴所所能掌握，因此廠商所在位置與其供應商品之新鮮並無絕對必然性，且運送成本攸關該廠商之競爭性，得標廠商自會考量就近採購，似應從落實辦理交貨驗收以確保食品之品質</a:t>
            </a:r>
            <a:r>
              <a:rPr lang="zh-TW" altLang="en-US" sz="2400" b="1" dirty="0" smtClean="0">
                <a:latin typeface="+mj-ea"/>
                <a:ea typeface="+mj-ea"/>
              </a:rPr>
              <a:t>，並於合約中明確課以廠商如時如質供貨之責任著手，以免不當限制競爭，有損採購效益。工程會</a:t>
            </a:r>
            <a:r>
              <a:rPr lang="en-US" altLang="zh-TW" sz="2400" b="1" dirty="0" smtClean="0">
                <a:latin typeface="+mj-ea"/>
                <a:ea typeface="+mj-ea"/>
              </a:rPr>
              <a:t>88</a:t>
            </a:r>
            <a:r>
              <a:rPr lang="zh-TW" altLang="en-US" sz="2400" b="1" dirty="0" smtClean="0">
                <a:latin typeface="+mj-ea"/>
                <a:ea typeface="+mj-ea"/>
              </a:rPr>
              <a:t>年</a:t>
            </a:r>
            <a:r>
              <a:rPr lang="en-US" altLang="zh-TW" sz="2400" b="1" dirty="0" smtClean="0">
                <a:latin typeface="+mj-ea"/>
                <a:ea typeface="+mj-ea"/>
              </a:rPr>
              <a:t>07</a:t>
            </a:r>
            <a:r>
              <a:rPr lang="zh-TW" altLang="en-US" sz="2400" b="1" dirty="0" smtClean="0">
                <a:latin typeface="+mj-ea"/>
                <a:ea typeface="+mj-ea"/>
              </a:rPr>
              <a:t>月</a:t>
            </a:r>
            <a:r>
              <a:rPr lang="en-US" altLang="zh-TW" sz="2400" b="1" dirty="0" smtClean="0">
                <a:latin typeface="+mj-ea"/>
                <a:ea typeface="+mj-ea"/>
              </a:rPr>
              <a:t>19</a:t>
            </a:r>
            <a:r>
              <a:rPr lang="zh-TW" altLang="en-US" sz="2400" b="1" dirty="0" smtClean="0">
                <a:latin typeface="+mj-ea"/>
                <a:ea typeface="+mj-ea"/>
              </a:rPr>
              <a:t>日工程企字第</a:t>
            </a:r>
            <a:r>
              <a:rPr lang="en-US" altLang="zh-TW" sz="2400" b="1" dirty="0" smtClean="0">
                <a:latin typeface="+mj-ea"/>
                <a:ea typeface="+mj-ea"/>
              </a:rPr>
              <a:t>8810094</a:t>
            </a:r>
            <a:r>
              <a:rPr lang="zh-TW" altLang="en-US" sz="2400" b="1" dirty="0" smtClean="0">
                <a:latin typeface="+mj-ea"/>
                <a:ea typeface="+mj-ea"/>
              </a:rPr>
              <a:t>號函</a:t>
            </a:r>
            <a:br>
              <a:rPr lang="zh-TW" altLang="en-US" sz="2400" b="1" dirty="0" smtClean="0">
                <a:latin typeface="+mj-ea"/>
                <a:ea typeface="+mj-ea"/>
              </a:rPr>
            </a:br>
            <a:r>
              <a:rPr lang="zh-TW" altLang="en-US" sz="2400" b="1" dirty="0" smtClean="0">
                <a:latin typeface="+mj-ea"/>
                <a:ea typeface="+mj-ea"/>
              </a:rPr>
              <a:t/>
            </a:r>
            <a:br>
              <a:rPr lang="zh-TW" altLang="en-US" sz="2400" b="1" dirty="0" smtClean="0">
                <a:latin typeface="+mj-ea"/>
                <a:ea typeface="+mj-ea"/>
              </a:rPr>
            </a:br>
            <a:endParaRPr lang="zh-TW" altLang="en-US" sz="2400" b="1" dirty="0" smtClean="0">
              <a:latin typeface="+mj-ea"/>
              <a:ea typeface="+mj-ea"/>
            </a:endParaRPr>
          </a:p>
        </p:txBody>
      </p:sp>
      <p:sp>
        <p:nvSpPr>
          <p:cNvPr id="3" name="投影片編號版面配置區 2"/>
          <p:cNvSpPr>
            <a:spLocks noGrp="1"/>
          </p:cNvSpPr>
          <p:nvPr>
            <p:ph type="sldNum" sz="quarter" idx="12"/>
          </p:nvPr>
        </p:nvSpPr>
        <p:spPr/>
        <p:txBody>
          <a:bodyPr/>
          <a:lstStyle/>
          <a:p>
            <a:fld id="{1118FB7C-3051-423D-B140-B22D31D849CF}" type="slidenum">
              <a:rPr lang="zh-TW" altLang="en-US" smtClean="0"/>
              <a:pPr/>
              <a:t>302</a:t>
            </a:fld>
            <a:endParaRPr lang="zh-TW" altLang="en-US"/>
          </a:p>
        </p:txBody>
      </p:sp>
    </p:spTree>
    <p:extLst>
      <p:ext uri="{BB962C8B-B14F-4D97-AF65-F5344CB8AC3E}">
        <p14:creationId xmlns:p14="http://schemas.microsoft.com/office/powerpoint/2010/main" val="1837838288"/>
      </p:ext>
    </p:extLst>
  </p:cSld>
  <p:clrMapOvr>
    <a:masterClrMapping/>
  </p:clrMapOvr>
</p:sld>
</file>

<file path=ppt/slides/slide3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p:txBody>
          <a:bodyPr/>
          <a:lstStyle/>
          <a:p>
            <a:pPr algn="ctr" eaLnBrk="1" hangingPunct="1"/>
            <a:r>
              <a:rPr lang="zh-TW" altLang="en-US" b="1" smtClean="0">
                <a:solidFill>
                  <a:srgbClr val="FF0000"/>
                </a:solidFill>
              </a:rPr>
              <a:t>投標文件以影本為原則</a:t>
            </a:r>
          </a:p>
        </p:txBody>
      </p:sp>
      <p:sp>
        <p:nvSpPr>
          <p:cNvPr id="171011" name="Rectangle 3"/>
          <p:cNvSpPr>
            <a:spLocks noGrp="1" noChangeArrowheads="1"/>
          </p:cNvSpPr>
          <p:nvPr>
            <p:ph type="body" idx="1"/>
          </p:nvPr>
        </p:nvSpPr>
        <p:spPr>
          <a:xfrm>
            <a:off x="539750" y="1125538"/>
            <a:ext cx="8147050" cy="4852987"/>
          </a:xfrm>
        </p:spPr>
        <p:txBody>
          <a:bodyPr/>
          <a:lstStyle/>
          <a:p>
            <a:pPr eaLnBrk="1" hangingPunct="1">
              <a:defRPr/>
            </a:pPr>
            <a:r>
              <a:rPr lang="zh-TW" altLang="zh-TW" sz="2400" b="1" dirty="0">
                <a:latin typeface="+mj-ea"/>
                <a:ea typeface="+mj-ea"/>
              </a:rPr>
              <a:t>投標廠商資格與特殊或巨額採購認定標準</a:t>
            </a:r>
            <a:r>
              <a:rPr lang="zh-TW" altLang="en-US" sz="2400" b="1" dirty="0">
                <a:latin typeface="+mj-ea"/>
                <a:ea typeface="+mj-ea"/>
              </a:rPr>
              <a:t>第</a:t>
            </a:r>
            <a:r>
              <a:rPr lang="en-US" altLang="zh-TW" sz="2400" b="1" dirty="0" smtClean="0">
                <a:latin typeface="+mj-ea"/>
                <a:ea typeface="+mj-ea"/>
              </a:rPr>
              <a:t>10</a:t>
            </a:r>
            <a:r>
              <a:rPr lang="zh-TW" altLang="en-US" sz="2400" b="1" dirty="0" smtClean="0">
                <a:latin typeface="+mj-ea"/>
                <a:ea typeface="+mj-ea"/>
              </a:rPr>
              <a:t>條</a:t>
            </a:r>
            <a:r>
              <a:rPr lang="zh-TW" altLang="en-US" sz="2400" b="1" dirty="0" smtClean="0">
                <a:latin typeface="PMingLiU" panose="02020500000000000000" pitchFamily="18" charset="-120"/>
                <a:ea typeface="PMingLiU" panose="02020500000000000000" pitchFamily="18" charset="-120"/>
              </a:rPr>
              <a:t>：</a:t>
            </a:r>
            <a:endParaRPr lang="en-US" altLang="zh-TW" sz="2400" b="1" dirty="0" smtClean="0">
              <a:latin typeface="PMingLiU" panose="02020500000000000000" pitchFamily="18" charset="-120"/>
              <a:ea typeface="PMingLiU" panose="02020500000000000000" pitchFamily="18" charset="-120"/>
            </a:endParaRPr>
          </a:p>
          <a:p>
            <a:pPr marL="457200" indent="-457200" eaLnBrk="1" hangingPunct="1">
              <a:buFont typeface="+mj-lt"/>
              <a:buAutoNum type="arabicPeriod"/>
              <a:defRPr/>
            </a:pPr>
            <a:r>
              <a:rPr lang="zh-TW" altLang="en-US" sz="2400" b="1" dirty="0" smtClean="0">
                <a:latin typeface="+mj-ea"/>
                <a:ea typeface="+mj-ea"/>
              </a:rPr>
              <a:t>投標</a:t>
            </a:r>
            <a:r>
              <a:rPr lang="zh-TW" altLang="en-US" sz="2400" b="1" dirty="0">
                <a:latin typeface="+mj-ea"/>
                <a:ea typeface="+mj-ea"/>
              </a:rPr>
              <a:t>廠商應提出之資格證明文件，除招標文件另有規定者外，</a:t>
            </a:r>
            <a:r>
              <a:rPr lang="zh-TW" altLang="en-US" sz="2400" b="1" dirty="0">
                <a:solidFill>
                  <a:srgbClr val="0000FF"/>
                </a:solidFill>
                <a:latin typeface="+mj-ea"/>
                <a:ea typeface="+mj-ea"/>
              </a:rPr>
              <a:t>以影本為原則</a:t>
            </a:r>
            <a:r>
              <a:rPr lang="zh-TW" altLang="en-US" sz="2400" b="1" dirty="0">
                <a:latin typeface="+mj-ea"/>
                <a:ea typeface="+mj-ea"/>
              </a:rPr>
              <a:t>。但機關得通知投標廠商提出正本供查驗。</a:t>
            </a:r>
          </a:p>
          <a:p>
            <a:pPr marL="457200" indent="-457200" eaLnBrk="1" hangingPunct="1">
              <a:buFont typeface="+mj-lt"/>
              <a:buAutoNum type="arabicPeriod"/>
              <a:defRPr/>
            </a:pPr>
            <a:r>
              <a:rPr lang="zh-TW" altLang="en-US" sz="2400" b="1" dirty="0">
                <a:latin typeface="+mj-ea"/>
                <a:ea typeface="+mj-ea"/>
              </a:rPr>
              <a:t>前項影本之尺寸</a:t>
            </a:r>
            <a:r>
              <a:rPr lang="zh-TW" altLang="en-US" sz="2400" b="1" dirty="0">
                <a:solidFill>
                  <a:srgbClr val="0000FF"/>
                </a:solidFill>
                <a:latin typeface="+mj-ea"/>
                <a:ea typeface="+mj-ea"/>
              </a:rPr>
              <a:t>與正本不一致</a:t>
            </a:r>
            <a:r>
              <a:rPr lang="zh-TW" altLang="en-US" sz="2400" b="1" dirty="0">
                <a:latin typeface="+mj-ea"/>
                <a:ea typeface="+mj-ea"/>
              </a:rPr>
              <a:t>，或未載明</a:t>
            </a:r>
            <a:r>
              <a:rPr lang="zh-TW" altLang="en-US" sz="2400" b="1" dirty="0">
                <a:solidFill>
                  <a:srgbClr val="0000FF"/>
                </a:solidFill>
                <a:latin typeface="+mj-ea"/>
                <a:ea typeface="+mj-ea"/>
              </a:rPr>
              <a:t>與正本相符</a:t>
            </a:r>
            <a:r>
              <a:rPr lang="zh-TW" altLang="en-US" sz="2400" b="1" dirty="0">
                <a:latin typeface="+mj-ea"/>
                <a:ea typeface="+mj-ea"/>
              </a:rPr>
              <a:t>、</a:t>
            </a:r>
            <a:r>
              <a:rPr lang="zh-TW" altLang="en-US" sz="2400" b="1" dirty="0">
                <a:solidFill>
                  <a:srgbClr val="0000FF"/>
                </a:solidFill>
                <a:latin typeface="+mj-ea"/>
                <a:ea typeface="+mj-ea"/>
              </a:rPr>
              <a:t>未加蓋廠商印章</a:t>
            </a:r>
            <a:r>
              <a:rPr lang="zh-TW" altLang="en-US" sz="2400" b="1" dirty="0">
                <a:latin typeface="+mj-ea"/>
                <a:ea typeface="+mj-ea"/>
              </a:rPr>
              <a:t>等情事，而不影響辨識其內容或真偽者，</a:t>
            </a:r>
            <a:r>
              <a:rPr lang="zh-TW" altLang="en-US" sz="2400" b="1" dirty="0">
                <a:solidFill>
                  <a:srgbClr val="0000FF"/>
                </a:solidFill>
                <a:latin typeface="+mj-ea"/>
                <a:ea typeface="+mj-ea"/>
              </a:rPr>
              <a:t>機關不得拒絕</a:t>
            </a:r>
            <a:r>
              <a:rPr lang="zh-TW" altLang="en-US" sz="2400" b="1" dirty="0">
                <a:latin typeface="+mj-ea"/>
                <a:ea typeface="+mj-ea"/>
              </a:rPr>
              <a:t>。</a:t>
            </a:r>
          </a:p>
          <a:p>
            <a:pPr marL="457200" indent="-457200" eaLnBrk="1" hangingPunct="1">
              <a:buFont typeface="+mj-lt"/>
              <a:buAutoNum type="arabicPeriod"/>
              <a:defRPr/>
            </a:pPr>
            <a:r>
              <a:rPr lang="zh-TW" altLang="en-US" sz="2400" b="1" dirty="0">
                <a:latin typeface="+mj-ea"/>
                <a:ea typeface="+mj-ea"/>
              </a:rPr>
              <a:t>第一項證明文件，得以目的事業主管機關核准之電子資料替代。</a:t>
            </a:r>
          </a:p>
        </p:txBody>
      </p:sp>
      <p:sp>
        <p:nvSpPr>
          <p:cNvPr id="3" name="投影片編號版面配置區 2"/>
          <p:cNvSpPr>
            <a:spLocks noGrp="1"/>
          </p:cNvSpPr>
          <p:nvPr>
            <p:ph type="sldNum" sz="quarter" idx="12"/>
          </p:nvPr>
        </p:nvSpPr>
        <p:spPr/>
        <p:txBody>
          <a:bodyPr/>
          <a:lstStyle/>
          <a:p>
            <a:fld id="{1118FB7C-3051-423D-B140-B22D31D849CF}" type="slidenum">
              <a:rPr lang="zh-TW" altLang="en-US" smtClean="0"/>
              <a:pPr/>
              <a:t>303</a:t>
            </a:fld>
            <a:endParaRPr lang="zh-TW" altLang="en-US"/>
          </a:p>
        </p:txBody>
      </p:sp>
    </p:spTree>
    <p:extLst>
      <p:ext uri="{BB962C8B-B14F-4D97-AF65-F5344CB8AC3E}">
        <p14:creationId xmlns:p14="http://schemas.microsoft.com/office/powerpoint/2010/main" val="1921028127"/>
      </p:ext>
    </p:extLst>
  </p:cSld>
  <p:clrMapOvr>
    <a:masterClrMapping/>
  </p:clrMapOvr>
</p:sld>
</file>

<file path=ppt/slides/slide3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p:cNvSpPr>
          <p:nvPr>
            <p:ph type="title"/>
          </p:nvPr>
        </p:nvSpPr>
        <p:spPr>
          <a:xfrm>
            <a:off x="457200" y="277813"/>
            <a:ext cx="8229600" cy="919162"/>
          </a:xfrm>
        </p:spPr>
        <p:txBody>
          <a:bodyPr/>
          <a:lstStyle/>
          <a:p>
            <a:pPr algn="ctr"/>
            <a:r>
              <a:rPr lang="zh-TW" altLang="en-US" b="1" smtClean="0">
                <a:solidFill>
                  <a:srgbClr val="CA2004"/>
                </a:solidFill>
              </a:rPr>
              <a:t>議題</a:t>
            </a:r>
            <a:r>
              <a:rPr lang="zh-TW" altLang="en-US" b="1" smtClean="0">
                <a:solidFill>
                  <a:srgbClr val="CA2004"/>
                </a:solidFill>
                <a:latin typeface="新細明體" panose="02020500000000000000" pitchFamily="18" charset="-120"/>
                <a:ea typeface="新細明體" panose="02020500000000000000" pitchFamily="18" charset="-120"/>
              </a:rPr>
              <a:t>：</a:t>
            </a:r>
            <a:r>
              <a:rPr lang="zh-TW" altLang="en-US" b="1" smtClean="0">
                <a:solidFill>
                  <a:srgbClr val="CA2004"/>
                </a:solidFill>
              </a:rPr>
              <a:t>資格限制競爭－以小綁大</a:t>
            </a:r>
          </a:p>
        </p:txBody>
      </p:sp>
      <p:sp>
        <p:nvSpPr>
          <p:cNvPr id="169987" name="Rectangle 3"/>
          <p:cNvSpPr>
            <a:spLocks noGrp="1"/>
          </p:cNvSpPr>
          <p:nvPr>
            <p:ph type="body" idx="1"/>
          </p:nvPr>
        </p:nvSpPr>
        <p:spPr>
          <a:xfrm>
            <a:off x="457200" y="1196975"/>
            <a:ext cx="8229600" cy="4933950"/>
          </a:xfrm>
        </p:spPr>
        <p:txBody>
          <a:bodyPr/>
          <a:lstStyle/>
          <a:p>
            <a:pPr>
              <a:lnSpc>
                <a:spcPct val="90000"/>
              </a:lnSpc>
              <a:defRPr/>
            </a:pPr>
            <a:r>
              <a:rPr lang="zh-TW" altLang="en-US" sz="2400" b="1" dirty="0" smtClean="0">
                <a:latin typeface="+mj-ea"/>
                <a:ea typeface="+mj-ea"/>
              </a:rPr>
              <a:t>請貴機關稽核工程採購案時，特別注意機關於訂立廠商基本資格時是否有不當限制之情事</a:t>
            </a:r>
          </a:p>
          <a:p>
            <a:pPr>
              <a:lnSpc>
                <a:spcPct val="90000"/>
              </a:lnSpc>
              <a:buFont typeface="Times New Roman" panose="02020603050405020304" pitchFamily="18" charset="0"/>
              <a:buNone/>
              <a:defRPr/>
            </a:pPr>
            <a:r>
              <a:rPr lang="zh-TW" altLang="en-US" sz="2400" b="1" dirty="0" smtClean="0">
                <a:latin typeface="+mj-ea"/>
                <a:ea typeface="+mj-ea"/>
              </a:rPr>
              <a:t>一、本會最近接獲廠商陳情，某地方政府辦理道路工程採購案件，於招標文件規定廠商投標時需</a:t>
            </a:r>
            <a:r>
              <a:rPr lang="zh-TW" altLang="en-US" sz="2400" b="1" u="sng" dirty="0" smtClean="0">
                <a:latin typeface="+mj-ea"/>
                <a:ea typeface="+mj-ea"/>
              </a:rPr>
              <a:t>檢附某公會會員證，疑有限制綁標再聯合壟斷謀取暴利情事</a:t>
            </a:r>
            <a:r>
              <a:rPr lang="zh-TW" altLang="en-US" sz="2400" b="1" dirty="0" smtClean="0">
                <a:latin typeface="+mj-ea"/>
                <a:ea typeface="+mj-ea"/>
              </a:rPr>
              <a:t>。</a:t>
            </a:r>
          </a:p>
          <a:p>
            <a:pPr>
              <a:lnSpc>
                <a:spcPct val="90000"/>
              </a:lnSpc>
              <a:buFont typeface="Times New Roman" panose="02020603050405020304" pitchFamily="18" charset="0"/>
              <a:buNone/>
              <a:defRPr/>
            </a:pPr>
            <a:r>
              <a:rPr lang="zh-TW" altLang="en-US" sz="2400" b="1" dirty="0" smtClean="0">
                <a:latin typeface="+mj-ea"/>
                <a:ea typeface="+mj-ea"/>
              </a:rPr>
              <a:t>二、依「投標廠商資格與特殊或巨額採購認定標準」第</a:t>
            </a:r>
            <a:r>
              <a:rPr lang="en-US" altLang="zh-TW" sz="2400" b="1" dirty="0" smtClean="0">
                <a:latin typeface="+mj-ea"/>
                <a:ea typeface="+mj-ea"/>
              </a:rPr>
              <a:t>2</a:t>
            </a:r>
            <a:r>
              <a:rPr lang="zh-TW" altLang="en-US" sz="2400" b="1" dirty="0" smtClean="0">
                <a:latin typeface="+mj-ea"/>
                <a:ea typeface="+mj-ea"/>
              </a:rPr>
              <a:t>條規定，機關辦理採購，得依採購案件之特性及實際需要，就與提供招標標的有關、或與履約能力有關之事項，訂定投標廠商之基本資格，並載明於招標文件，</a:t>
            </a:r>
            <a:r>
              <a:rPr lang="zh-TW" altLang="en-US" sz="2400" b="1" dirty="0" smtClean="0">
                <a:solidFill>
                  <a:srgbClr val="0000FF"/>
                </a:solidFill>
                <a:latin typeface="+mj-ea"/>
                <a:ea typeface="+mj-ea"/>
              </a:rPr>
              <a:t>惟招標機關如針對明顯非屬重要項目亦據以訂定資格限制，合有「政府採購錯誤行為態樣」二資格限制競爭、（二十一）以小綁大之情形</a:t>
            </a:r>
            <a:r>
              <a:rPr lang="zh-TW" altLang="en-US" sz="2400" b="1" dirty="0" smtClean="0">
                <a:latin typeface="+mj-ea"/>
                <a:ea typeface="+mj-ea"/>
              </a:rPr>
              <a:t>。工程會</a:t>
            </a:r>
            <a:r>
              <a:rPr lang="en-US" altLang="zh-TW" sz="2400" b="1" dirty="0" smtClean="0">
                <a:latin typeface="+mj-ea"/>
                <a:ea typeface="+mj-ea"/>
              </a:rPr>
              <a:t>101</a:t>
            </a:r>
            <a:r>
              <a:rPr lang="zh-TW" altLang="en-US" sz="2400" b="1" dirty="0" smtClean="0">
                <a:latin typeface="+mj-ea"/>
                <a:ea typeface="+mj-ea"/>
              </a:rPr>
              <a:t>年</a:t>
            </a:r>
            <a:r>
              <a:rPr lang="en-US" altLang="zh-TW" sz="2400" b="1" dirty="0" smtClean="0">
                <a:latin typeface="+mj-ea"/>
                <a:ea typeface="+mj-ea"/>
              </a:rPr>
              <a:t>3</a:t>
            </a:r>
            <a:r>
              <a:rPr lang="zh-TW" altLang="en-US" sz="2400" b="1" dirty="0" smtClean="0">
                <a:latin typeface="+mj-ea"/>
                <a:ea typeface="+mj-ea"/>
              </a:rPr>
              <a:t>月</a:t>
            </a:r>
            <a:r>
              <a:rPr lang="en-US" altLang="zh-TW" sz="2400" b="1" dirty="0" smtClean="0">
                <a:latin typeface="+mj-ea"/>
                <a:ea typeface="+mj-ea"/>
              </a:rPr>
              <a:t>9</a:t>
            </a:r>
            <a:r>
              <a:rPr lang="zh-TW" altLang="en-US" sz="2400" b="1" dirty="0" smtClean="0">
                <a:latin typeface="+mj-ea"/>
                <a:ea typeface="+mj-ea"/>
              </a:rPr>
              <a:t>日工程稽字第</a:t>
            </a:r>
            <a:r>
              <a:rPr lang="en-US" altLang="zh-TW" sz="2400" b="1" dirty="0" smtClean="0">
                <a:latin typeface="+mj-ea"/>
                <a:ea typeface="+mj-ea"/>
              </a:rPr>
              <a:t>10100082140</a:t>
            </a:r>
            <a:r>
              <a:rPr lang="zh-TW" altLang="en-US" sz="2400" b="1" dirty="0" smtClean="0">
                <a:latin typeface="+mj-ea"/>
                <a:ea typeface="+mj-ea"/>
              </a:rPr>
              <a:t>號函</a:t>
            </a:r>
          </a:p>
        </p:txBody>
      </p:sp>
      <p:sp>
        <p:nvSpPr>
          <p:cNvPr id="3" name="投影片編號版面配置區 2"/>
          <p:cNvSpPr>
            <a:spLocks noGrp="1"/>
          </p:cNvSpPr>
          <p:nvPr>
            <p:ph type="sldNum" sz="quarter" idx="12"/>
          </p:nvPr>
        </p:nvSpPr>
        <p:spPr/>
        <p:txBody>
          <a:bodyPr/>
          <a:lstStyle/>
          <a:p>
            <a:fld id="{1118FB7C-3051-423D-B140-B22D31D849CF}" type="slidenum">
              <a:rPr lang="zh-TW" altLang="en-US" smtClean="0"/>
              <a:pPr/>
              <a:t>304</a:t>
            </a:fld>
            <a:endParaRPr lang="zh-TW" altLang="en-US"/>
          </a:p>
        </p:txBody>
      </p:sp>
    </p:spTree>
    <p:extLst>
      <p:ext uri="{BB962C8B-B14F-4D97-AF65-F5344CB8AC3E}">
        <p14:creationId xmlns:p14="http://schemas.microsoft.com/office/powerpoint/2010/main" val="973994740"/>
      </p:ext>
    </p:extLst>
  </p:cSld>
  <p:clrMapOvr>
    <a:masterClrMapping/>
  </p:clrMapOvr>
  <p:timing>
    <p:tnLst>
      <p:par>
        <p:cTn id="1" dur="indefinite" restart="never" nodeType="tmRoot"/>
      </p:par>
    </p:tnLst>
  </p:timing>
</p:sld>
</file>

<file path=ppt/slides/slide3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2"/>
          <p:cNvSpPr>
            <a:spLocks noGrp="1" noChangeArrowheads="1"/>
          </p:cNvSpPr>
          <p:nvPr>
            <p:ph type="title" idx="4294967295"/>
          </p:nvPr>
        </p:nvSpPr>
        <p:spPr>
          <a:xfrm>
            <a:off x="457200" y="115888"/>
            <a:ext cx="8507413" cy="1225550"/>
          </a:xfrm>
          <a:solidFill>
            <a:srgbClr val="FFFF00"/>
          </a:solidFill>
        </p:spPr>
        <p:txBody>
          <a:bodyPr anchor="ctr">
            <a:noAutofit/>
          </a:bodyPr>
          <a:lstStyle/>
          <a:p>
            <a:pPr>
              <a:defRPr/>
            </a:pPr>
            <a:r>
              <a:rPr lang="zh-TW" altLang="en-US" sz="3200" b="1" dirty="0" smtClean="0">
                <a:solidFill>
                  <a:srgbClr val="FF0000"/>
                </a:solidFill>
                <a:latin typeface="+mj-ea"/>
              </a:rPr>
              <a:t>議題</a:t>
            </a:r>
            <a:r>
              <a:rPr lang="zh-TW" altLang="en-US" sz="3200" b="1" dirty="0">
                <a:solidFill>
                  <a:srgbClr val="FF0000"/>
                </a:solidFill>
                <a:latin typeface="+mj-ea"/>
              </a:rPr>
              <a:t>：審標</a:t>
            </a:r>
            <a:r>
              <a:rPr lang="zh-TW" altLang="en-US" sz="3200" b="1" dirty="0" smtClean="0">
                <a:solidFill>
                  <a:srgbClr val="FF0000"/>
                </a:solidFill>
                <a:latin typeface="+mj-ea"/>
              </a:rPr>
              <a:t>期間發現</a:t>
            </a:r>
            <a:r>
              <a:rPr lang="zh-TW" altLang="en-US" sz="3200" b="1" dirty="0">
                <a:solidFill>
                  <a:srgbClr val="FF0000"/>
                </a:solidFill>
                <a:latin typeface="+mj-ea"/>
              </a:rPr>
              <a:t>廠商有</a:t>
            </a:r>
            <a:r>
              <a:rPr lang="zh-TW" altLang="en-US" sz="3200" b="1" dirty="0" smtClean="0">
                <a:solidFill>
                  <a:srgbClr val="FF0000"/>
                </a:solidFill>
                <a:latin typeface="+mj-ea"/>
              </a:rPr>
              <a:t>違反採購法情形</a:t>
            </a:r>
            <a:r>
              <a:rPr lang="zh-TW" altLang="en-US" sz="3200" b="1" dirty="0">
                <a:solidFill>
                  <a:srgbClr val="FF0000"/>
                </a:solidFill>
                <a:latin typeface="+mj-ea"/>
              </a:rPr>
              <a:t>致被刊登停權，並經復權，是否得為決標</a:t>
            </a:r>
            <a:r>
              <a:rPr lang="zh-TW" altLang="en-US" sz="3200" b="1" dirty="0" smtClean="0">
                <a:solidFill>
                  <a:srgbClr val="FF0000"/>
                </a:solidFill>
                <a:latin typeface="+mj-ea"/>
              </a:rPr>
              <a:t>對象</a:t>
            </a:r>
            <a:r>
              <a:rPr lang="en-US" altLang="zh-TW" sz="3200" b="1" dirty="0" smtClean="0">
                <a:solidFill>
                  <a:srgbClr val="FF0000"/>
                </a:solidFill>
                <a:latin typeface="+mj-ea"/>
              </a:rPr>
              <a:t>1</a:t>
            </a:r>
            <a:endParaRPr lang="zh-TW" altLang="en-US" sz="3200" b="1" dirty="0" smtClean="0">
              <a:solidFill>
                <a:srgbClr val="FF0000"/>
              </a:solidFill>
              <a:latin typeface="+mj-ea"/>
            </a:endParaRPr>
          </a:p>
        </p:txBody>
      </p:sp>
      <p:sp>
        <p:nvSpPr>
          <p:cNvPr id="193539" name="Rectangle 3"/>
          <p:cNvSpPr>
            <a:spLocks noGrp="1" noChangeArrowheads="1"/>
          </p:cNvSpPr>
          <p:nvPr>
            <p:ph type="body" idx="4294967295"/>
          </p:nvPr>
        </p:nvSpPr>
        <p:spPr>
          <a:xfrm>
            <a:off x="250825" y="1412875"/>
            <a:ext cx="8785225" cy="5256213"/>
          </a:xfrm>
        </p:spPr>
        <p:txBody>
          <a:bodyPr>
            <a:noAutofit/>
          </a:bodyPr>
          <a:lstStyle/>
          <a:p>
            <a:pPr>
              <a:defRPr/>
            </a:pPr>
            <a:r>
              <a:rPr lang="en-US" altLang="zh-TW" sz="2400" b="1" dirty="0" smtClean="0">
                <a:latin typeface="+mj-ea"/>
                <a:ea typeface="+mj-ea"/>
              </a:rPr>
              <a:t>(</a:t>
            </a:r>
            <a:r>
              <a:rPr lang="zh-TW" altLang="en-US" sz="2400" b="1" dirty="0">
                <a:latin typeface="+mj-ea"/>
                <a:ea typeface="+mj-ea"/>
              </a:rPr>
              <a:t>一</a:t>
            </a:r>
            <a:r>
              <a:rPr lang="en-US" altLang="zh-TW" sz="2400" b="1" dirty="0">
                <a:latin typeface="+mj-ea"/>
                <a:ea typeface="+mj-ea"/>
              </a:rPr>
              <a:t>)</a:t>
            </a:r>
            <a:r>
              <a:rPr lang="zh-TW" altLang="en-US" sz="2400" b="1" dirty="0">
                <a:latin typeface="+mj-ea"/>
                <a:ea typeface="+mj-ea"/>
              </a:rPr>
              <a:t>本會</a:t>
            </a:r>
            <a:r>
              <a:rPr lang="en-US" altLang="zh-TW" sz="2400" b="1" dirty="0">
                <a:latin typeface="+mj-ea"/>
                <a:ea typeface="+mj-ea"/>
              </a:rPr>
              <a:t>109</a:t>
            </a:r>
            <a:r>
              <a:rPr lang="zh-TW" altLang="en-US" sz="2400" b="1" dirty="0">
                <a:latin typeface="+mj-ea"/>
                <a:ea typeface="+mj-ea"/>
              </a:rPr>
              <a:t>年</a:t>
            </a:r>
            <a:r>
              <a:rPr lang="en-US" altLang="zh-TW" sz="2400" b="1" dirty="0">
                <a:latin typeface="+mj-ea"/>
                <a:ea typeface="+mj-ea"/>
              </a:rPr>
              <a:t>4</a:t>
            </a:r>
            <a:r>
              <a:rPr lang="zh-TW" altLang="en-US" sz="2400" b="1" dirty="0">
                <a:latin typeface="+mj-ea"/>
                <a:ea typeface="+mj-ea"/>
              </a:rPr>
              <a:t>月</a:t>
            </a:r>
            <a:r>
              <a:rPr lang="en-US" altLang="zh-TW" sz="2400" b="1" dirty="0">
                <a:latin typeface="+mj-ea"/>
                <a:ea typeface="+mj-ea"/>
              </a:rPr>
              <a:t>29</a:t>
            </a:r>
            <a:r>
              <a:rPr lang="zh-TW" altLang="en-US" sz="2400" b="1" dirty="0">
                <a:latin typeface="+mj-ea"/>
                <a:ea typeface="+mj-ea"/>
              </a:rPr>
              <a:t>日工程企字第</a:t>
            </a:r>
            <a:r>
              <a:rPr lang="en-US" altLang="zh-TW" sz="2400" b="1" dirty="0">
                <a:latin typeface="+mj-ea"/>
                <a:ea typeface="+mj-ea"/>
              </a:rPr>
              <a:t>1090100288</a:t>
            </a:r>
            <a:r>
              <a:rPr lang="zh-TW" altLang="en-US" sz="2400" b="1" dirty="0">
                <a:latin typeface="+mj-ea"/>
                <a:ea typeface="+mj-ea"/>
              </a:rPr>
              <a:t>號令：「基於</a:t>
            </a:r>
            <a:r>
              <a:rPr lang="zh-TW" altLang="en-US" sz="2400" b="1" dirty="0">
                <a:solidFill>
                  <a:srgbClr val="FF0000"/>
                </a:solidFill>
                <a:latin typeface="+mj-ea"/>
                <a:ea typeface="+mj-ea"/>
              </a:rPr>
              <a:t>廠商違法或違約行為，經機關依政府採購法第一百零一條第一項規定通知後，於程序進行中，尚未依第一百零二條第三項規定刊登政府採購公報之廠商，該廠商之履約能力已有疑義</a:t>
            </a:r>
            <a:r>
              <a:rPr lang="zh-TW" altLang="en-US" sz="2400" b="1" dirty="0">
                <a:latin typeface="+mj-ea"/>
                <a:ea typeface="+mj-ea"/>
              </a:rPr>
              <a:t>，</a:t>
            </a:r>
            <a:r>
              <a:rPr lang="zh-TW" altLang="en-US" sz="2400" b="1" dirty="0">
                <a:solidFill>
                  <a:srgbClr val="0000FF"/>
                </a:solidFill>
                <a:latin typeface="+mj-ea"/>
                <a:ea typeface="+mj-ea"/>
              </a:rPr>
              <a:t>為避免該廠商利用此空窗期繼續參與該機關之採購，爰依投標廠商資格與特殊或巨額採購認定標準第四條第一項第六款規定認定</a:t>
            </a:r>
            <a:r>
              <a:rPr lang="zh-TW" altLang="en-US" sz="2400" b="1" dirty="0">
                <a:latin typeface="+mj-ea"/>
                <a:ea typeface="+mj-ea"/>
              </a:rPr>
              <a:t>，該機關得於招標文件明定該廠商不具備履約能力之基本資格，不得參與該機關之採購</a:t>
            </a:r>
            <a:r>
              <a:rPr lang="en-US" altLang="zh-TW" sz="2400" b="1" dirty="0">
                <a:latin typeface="+mj-ea"/>
                <a:ea typeface="+mj-ea"/>
              </a:rPr>
              <a:t>......</a:t>
            </a:r>
            <a:r>
              <a:rPr lang="zh-TW" altLang="en-US" sz="2400" b="1" dirty="0">
                <a:latin typeface="+mj-ea"/>
                <a:ea typeface="+mj-ea"/>
              </a:rPr>
              <a:t>」。</a:t>
            </a:r>
          </a:p>
          <a:p>
            <a:pPr>
              <a:defRPr/>
            </a:pPr>
            <a:r>
              <a:rPr lang="en-US" altLang="zh-TW" sz="2400" b="1" dirty="0">
                <a:latin typeface="+mj-ea"/>
                <a:ea typeface="+mj-ea"/>
              </a:rPr>
              <a:t>(</a:t>
            </a:r>
            <a:r>
              <a:rPr lang="zh-TW" altLang="en-US" sz="2400" b="1" dirty="0">
                <a:latin typeface="+mj-ea"/>
                <a:ea typeface="+mj-ea"/>
              </a:rPr>
              <a:t>二</a:t>
            </a:r>
            <a:r>
              <a:rPr lang="en-US" altLang="zh-TW" sz="2400" b="1" dirty="0">
                <a:latin typeface="+mj-ea"/>
                <a:ea typeface="+mj-ea"/>
              </a:rPr>
              <a:t>)</a:t>
            </a:r>
            <a:r>
              <a:rPr lang="zh-TW" altLang="en-US" sz="2400" b="1" dirty="0">
                <a:latin typeface="+mj-ea"/>
                <a:ea typeface="+mj-ea"/>
              </a:rPr>
              <a:t>所詢疑義，如機關依上開本會</a:t>
            </a:r>
            <a:r>
              <a:rPr lang="en-US" altLang="zh-TW" sz="2400" b="1" dirty="0">
                <a:latin typeface="+mj-ea"/>
                <a:ea typeface="+mj-ea"/>
              </a:rPr>
              <a:t>109</a:t>
            </a:r>
            <a:r>
              <a:rPr lang="zh-TW" altLang="en-US" sz="2400" b="1" dirty="0">
                <a:latin typeface="+mj-ea"/>
                <a:ea typeface="+mj-ea"/>
              </a:rPr>
              <a:t>年</a:t>
            </a:r>
            <a:r>
              <a:rPr lang="en-US" altLang="zh-TW" sz="2400" b="1" dirty="0">
                <a:latin typeface="+mj-ea"/>
                <a:ea typeface="+mj-ea"/>
              </a:rPr>
              <a:t>4</a:t>
            </a:r>
            <a:r>
              <a:rPr lang="zh-TW" altLang="en-US" sz="2400" b="1" dirty="0">
                <a:latin typeface="+mj-ea"/>
                <a:ea typeface="+mj-ea"/>
              </a:rPr>
              <a:t>月</a:t>
            </a:r>
            <a:r>
              <a:rPr lang="en-US" altLang="zh-TW" sz="2400" b="1" dirty="0">
                <a:latin typeface="+mj-ea"/>
                <a:ea typeface="+mj-ea"/>
              </a:rPr>
              <a:t>29</a:t>
            </a:r>
            <a:r>
              <a:rPr lang="zh-TW" altLang="en-US" sz="2400" b="1" dirty="0">
                <a:latin typeface="+mj-ea"/>
                <a:ea typeface="+mj-ea"/>
              </a:rPr>
              <a:t>日令於個案招標文件訂定廠商資格，於審標期間發現投標廠商屬上開令所稱</a:t>
            </a:r>
            <a:r>
              <a:rPr lang="zh-TW" altLang="en-US" sz="2400" b="1" dirty="0">
                <a:solidFill>
                  <a:srgbClr val="0000FF"/>
                </a:solidFill>
                <a:latin typeface="+mj-ea"/>
                <a:ea typeface="+mj-ea"/>
              </a:rPr>
              <a:t>「不具備履約能力之基本資格，不得參與該機關之採購」者</a:t>
            </a:r>
            <a:r>
              <a:rPr lang="zh-TW" altLang="en-US" sz="2400" b="1" dirty="0">
                <a:latin typeface="+mj-ea"/>
                <a:ea typeface="+mj-ea"/>
              </a:rPr>
              <a:t>，應依招標文件規定，將該廠商認定為不合格廠商</a:t>
            </a:r>
            <a:r>
              <a:rPr lang="zh-TW" altLang="en-US" sz="2400" b="1" dirty="0" smtClean="0">
                <a:latin typeface="+mj-ea"/>
                <a:ea typeface="+mj-ea"/>
              </a:rPr>
              <a:t>。</a:t>
            </a:r>
            <a:endParaRPr lang="zh-TW" altLang="en-US" sz="2400" b="1" dirty="0">
              <a:latin typeface="+mj-ea"/>
              <a:ea typeface="+mj-ea"/>
            </a:endParaRPr>
          </a:p>
        </p:txBody>
      </p:sp>
      <p:sp>
        <p:nvSpPr>
          <p:cNvPr id="3" name="投影片編號版面配置區 2"/>
          <p:cNvSpPr>
            <a:spLocks noGrp="1"/>
          </p:cNvSpPr>
          <p:nvPr>
            <p:ph type="sldNum" sz="quarter" idx="12"/>
          </p:nvPr>
        </p:nvSpPr>
        <p:spPr/>
        <p:txBody>
          <a:bodyPr/>
          <a:lstStyle/>
          <a:p>
            <a:fld id="{1118FB7C-3051-423D-B140-B22D31D849CF}" type="slidenum">
              <a:rPr lang="zh-TW" altLang="en-US" smtClean="0"/>
              <a:pPr/>
              <a:t>305</a:t>
            </a:fld>
            <a:endParaRPr lang="zh-TW" altLang="en-US"/>
          </a:p>
        </p:txBody>
      </p:sp>
    </p:spTree>
    <p:extLst>
      <p:ext uri="{BB962C8B-B14F-4D97-AF65-F5344CB8AC3E}">
        <p14:creationId xmlns:p14="http://schemas.microsoft.com/office/powerpoint/2010/main" val="818717206"/>
      </p:ext>
    </p:extLst>
  </p:cSld>
  <p:clrMapOvr>
    <a:masterClrMapping/>
  </p:clrMapOvr>
</p:sld>
</file>

<file path=ppt/slides/slide3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2"/>
          <p:cNvSpPr>
            <a:spLocks noGrp="1" noChangeArrowheads="1"/>
          </p:cNvSpPr>
          <p:nvPr>
            <p:ph type="title" idx="4294967295"/>
          </p:nvPr>
        </p:nvSpPr>
        <p:spPr>
          <a:xfrm>
            <a:off x="457200" y="115888"/>
            <a:ext cx="8507413" cy="1225550"/>
          </a:xfrm>
          <a:solidFill>
            <a:schemeClr val="bg1"/>
          </a:solidFill>
        </p:spPr>
        <p:txBody>
          <a:bodyPr anchor="ctr">
            <a:noAutofit/>
          </a:bodyPr>
          <a:lstStyle/>
          <a:p>
            <a:pPr>
              <a:defRPr/>
            </a:pPr>
            <a:r>
              <a:rPr lang="zh-TW" altLang="en-US" sz="3200" b="1" dirty="0" smtClean="0">
                <a:solidFill>
                  <a:srgbClr val="FF0000"/>
                </a:solidFill>
                <a:latin typeface="+mj-ea"/>
              </a:rPr>
              <a:t>議題</a:t>
            </a:r>
            <a:r>
              <a:rPr lang="zh-TW" altLang="en-US" sz="3200" b="1" dirty="0">
                <a:solidFill>
                  <a:srgbClr val="FF0000"/>
                </a:solidFill>
                <a:latin typeface="+mj-ea"/>
              </a:rPr>
              <a:t>：審標期間發現廠商有違反採購法情形致被刊登停權，並經復權，是否得為決標</a:t>
            </a:r>
            <a:r>
              <a:rPr lang="zh-TW" altLang="en-US" sz="3200" b="1" dirty="0" smtClean="0">
                <a:solidFill>
                  <a:srgbClr val="FF0000"/>
                </a:solidFill>
                <a:latin typeface="+mj-ea"/>
              </a:rPr>
              <a:t>對象</a:t>
            </a:r>
            <a:r>
              <a:rPr lang="en-US" altLang="zh-TW" sz="3200" b="1" dirty="0" smtClean="0">
                <a:solidFill>
                  <a:srgbClr val="FF0000"/>
                </a:solidFill>
                <a:latin typeface="+mj-ea"/>
              </a:rPr>
              <a:t>2</a:t>
            </a:r>
            <a:endParaRPr lang="zh-TW" altLang="en-US" sz="3200" b="1" dirty="0" smtClean="0">
              <a:solidFill>
                <a:srgbClr val="FF0000"/>
              </a:solidFill>
              <a:latin typeface="+mj-ea"/>
            </a:endParaRPr>
          </a:p>
        </p:txBody>
      </p:sp>
      <p:sp>
        <p:nvSpPr>
          <p:cNvPr id="193539" name="Rectangle 3"/>
          <p:cNvSpPr>
            <a:spLocks noGrp="1" noChangeArrowheads="1"/>
          </p:cNvSpPr>
          <p:nvPr>
            <p:ph type="body" idx="4294967295"/>
          </p:nvPr>
        </p:nvSpPr>
        <p:spPr>
          <a:xfrm>
            <a:off x="395288" y="1412875"/>
            <a:ext cx="8424862" cy="5256213"/>
          </a:xfrm>
        </p:spPr>
        <p:txBody>
          <a:bodyPr>
            <a:normAutofit/>
          </a:bodyPr>
          <a:lstStyle/>
          <a:p>
            <a:pPr>
              <a:defRPr/>
            </a:pPr>
            <a:r>
              <a:rPr lang="zh-TW" altLang="zh-TW" sz="2400" b="1" dirty="0" smtClean="0">
                <a:solidFill>
                  <a:srgbClr val="FF0000"/>
                </a:solidFill>
                <a:latin typeface="+mj-ea"/>
                <a:ea typeface="+mj-ea"/>
              </a:rPr>
              <a:t>適用</a:t>
            </a:r>
            <a:r>
              <a:rPr lang="zh-TW" altLang="zh-TW" sz="2400" b="1" dirty="0">
                <a:solidFill>
                  <a:srgbClr val="FF0000"/>
                </a:solidFill>
                <a:latin typeface="+mj-ea"/>
                <a:ea typeface="+mj-ea"/>
              </a:rPr>
              <a:t>時機</a:t>
            </a:r>
            <a:r>
              <a:rPr lang="zh-TW" altLang="en-US" sz="2400" b="1" dirty="0" smtClean="0">
                <a:solidFill>
                  <a:srgbClr val="FF0000"/>
                </a:solidFill>
                <a:latin typeface="PMingLiU" panose="02020500000000000000" pitchFamily="18" charset="-120"/>
                <a:ea typeface="PMingLiU" panose="02020500000000000000" pitchFamily="18" charset="-120"/>
              </a:rPr>
              <a:t>：</a:t>
            </a:r>
            <a:r>
              <a:rPr lang="en-US" altLang="zh-TW" sz="2400" b="1" dirty="0" smtClean="0">
                <a:solidFill>
                  <a:srgbClr val="FF0000"/>
                </a:solidFill>
                <a:latin typeface="PMingLiU" panose="02020500000000000000" pitchFamily="18" charset="-120"/>
                <a:ea typeface="PMingLiU" panose="02020500000000000000" pitchFamily="18" charset="-120"/>
              </a:rPr>
              <a:t/>
            </a:r>
            <a:br>
              <a:rPr lang="en-US" altLang="zh-TW" sz="2400" b="1" dirty="0" smtClean="0">
                <a:solidFill>
                  <a:srgbClr val="FF0000"/>
                </a:solidFill>
                <a:latin typeface="PMingLiU" panose="02020500000000000000" pitchFamily="18" charset="-120"/>
                <a:ea typeface="PMingLiU" panose="02020500000000000000" pitchFamily="18" charset="-120"/>
              </a:rPr>
            </a:br>
            <a:r>
              <a:rPr lang="zh-TW" altLang="en-US" sz="2400" b="1" u="sng" dirty="0">
                <a:solidFill>
                  <a:srgbClr val="0000FF"/>
                </a:solidFill>
                <a:latin typeface="+mj-ea"/>
                <a:ea typeface="+mj-ea"/>
              </a:rPr>
              <a:t>審標期間涉及尚未依第</a:t>
            </a:r>
            <a:r>
              <a:rPr lang="en-US" altLang="zh-TW" sz="2400" b="1" u="sng" dirty="0">
                <a:solidFill>
                  <a:srgbClr val="0000FF"/>
                </a:solidFill>
                <a:latin typeface="+mj-ea"/>
                <a:ea typeface="+mj-ea"/>
              </a:rPr>
              <a:t>102</a:t>
            </a:r>
            <a:r>
              <a:rPr lang="zh-TW" altLang="en-US" sz="2400" b="1" u="sng" dirty="0">
                <a:solidFill>
                  <a:srgbClr val="0000FF"/>
                </a:solidFill>
                <a:latin typeface="+mj-ea"/>
                <a:ea typeface="+mj-ea"/>
              </a:rPr>
              <a:t>條第</a:t>
            </a:r>
            <a:r>
              <a:rPr lang="en-US" altLang="zh-TW" sz="2400" b="1" u="sng" dirty="0">
                <a:solidFill>
                  <a:srgbClr val="0000FF"/>
                </a:solidFill>
                <a:latin typeface="+mj-ea"/>
                <a:ea typeface="+mj-ea"/>
              </a:rPr>
              <a:t>3</a:t>
            </a:r>
            <a:r>
              <a:rPr lang="zh-TW" altLang="en-US" sz="2400" b="1" u="sng" dirty="0">
                <a:solidFill>
                  <a:srgbClr val="0000FF"/>
                </a:solidFill>
                <a:latin typeface="+mj-ea"/>
                <a:ea typeface="+mj-ea"/>
              </a:rPr>
              <a:t>項規定刊登政府採購公報之廠商，再行參加廢標後之招標</a:t>
            </a:r>
            <a:r>
              <a:rPr lang="zh-TW" altLang="en-US" sz="2400" b="1" u="sng" dirty="0" smtClean="0">
                <a:solidFill>
                  <a:srgbClr val="0000FF"/>
                </a:solidFill>
                <a:latin typeface="+mj-ea"/>
                <a:ea typeface="+mj-ea"/>
              </a:rPr>
              <a:t>案</a:t>
            </a:r>
            <a:endParaRPr lang="en-US" altLang="zh-TW" sz="2400" b="1" u="sng" dirty="0" smtClean="0">
              <a:solidFill>
                <a:srgbClr val="0000FF"/>
              </a:solidFill>
              <a:latin typeface="+mj-ea"/>
              <a:ea typeface="+mj-ea"/>
            </a:endParaRPr>
          </a:p>
          <a:p>
            <a:pPr>
              <a:buFont typeface="Wingdings" panose="05000000000000000000" pitchFamily="2" charset="2"/>
              <a:buChar char="p"/>
              <a:defRPr/>
            </a:pPr>
            <a:r>
              <a:rPr lang="zh-TW" altLang="zh-TW" sz="2400" b="1" dirty="0" smtClean="0">
                <a:latin typeface="+mj-ea"/>
                <a:ea typeface="+mj-ea"/>
              </a:rPr>
              <a:t>採購</a:t>
            </a:r>
            <a:r>
              <a:rPr lang="zh-TW" altLang="zh-TW" sz="2400" b="1" dirty="0">
                <a:latin typeface="+mj-ea"/>
                <a:ea typeface="+mj-ea"/>
              </a:rPr>
              <a:t>案開標後發現廠商違法或違約行為</a:t>
            </a:r>
            <a:r>
              <a:rPr lang="zh-TW" altLang="zh-TW" sz="2400" b="1" dirty="0" smtClean="0">
                <a:latin typeface="+mj-ea"/>
                <a:ea typeface="+mj-ea"/>
              </a:rPr>
              <a:t>，</a:t>
            </a:r>
            <a:r>
              <a:rPr lang="zh-TW" altLang="zh-TW" sz="2400" b="1" dirty="0" smtClean="0">
                <a:solidFill>
                  <a:srgbClr val="0000FF"/>
                </a:solidFill>
                <a:latin typeface="+mj-ea"/>
                <a:ea typeface="+mj-ea"/>
              </a:rPr>
              <a:t>機關</a:t>
            </a:r>
            <a:r>
              <a:rPr lang="zh-TW" altLang="zh-TW" sz="2400" b="1" dirty="0">
                <a:solidFill>
                  <a:srgbClr val="0000FF"/>
                </a:solidFill>
                <a:latin typeface="+mj-ea"/>
                <a:ea typeface="+mj-ea"/>
              </a:rPr>
              <a:t>辦理後續次開標作業，為避免該廠商利用此空窗期繼續參與該同一機關</a:t>
            </a:r>
            <a:r>
              <a:rPr lang="zh-TW" altLang="zh-TW" sz="2400" b="1" dirty="0" smtClean="0">
                <a:solidFill>
                  <a:srgbClr val="0000FF"/>
                </a:solidFill>
                <a:latin typeface="+mj-ea"/>
                <a:ea typeface="+mj-ea"/>
              </a:rPr>
              <a:t>之採購</a:t>
            </a:r>
            <a:r>
              <a:rPr lang="en-US" altLang="zh-TW" sz="2400" b="1" dirty="0" smtClean="0">
                <a:solidFill>
                  <a:srgbClr val="0000FF"/>
                </a:solidFill>
                <a:latin typeface="+mj-ea"/>
                <a:ea typeface="+mj-ea"/>
              </a:rPr>
              <a:t>(</a:t>
            </a:r>
            <a:r>
              <a:rPr lang="zh-TW" altLang="en-US" sz="2400" b="1" dirty="0" smtClean="0">
                <a:solidFill>
                  <a:srgbClr val="0000FF"/>
                </a:solidFill>
                <a:latin typeface="+mj-ea"/>
                <a:ea typeface="+mj-ea"/>
              </a:rPr>
              <a:t>含他案</a:t>
            </a:r>
            <a:r>
              <a:rPr lang="en-US" altLang="zh-TW" sz="2400" b="1" dirty="0" smtClean="0">
                <a:solidFill>
                  <a:srgbClr val="0000FF"/>
                </a:solidFill>
                <a:latin typeface="+mj-ea"/>
                <a:ea typeface="+mj-ea"/>
              </a:rPr>
              <a:t>)</a:t>
            </a:r>
            <a:r>
              <a:rPr lang="zh-TW" altLang="zh-TW" sz="2400" b="1" dirty="0" smtClean="0">
                <a:solidFill>
                  <a:srgbClr val="0000FF"/>
                </a:solidFill>
                <a:latin typeface="+mj-ea"/>
                <a:ea typeface="+mj-ea"/>
              </a:rPr>
              <a:t>，</a:t>
            </a:r>
            <a:r>
              <a:rPr lang="zh-TW" altLang="zh-TW" sz="2400" b="1" dirty="0">
                <a:solidFill>
                  <a:srgbClr val="0000FF"/>
                </a:solidFill>
                <a:latin typeface="+mj-ea"/>
                <a:ea typeface="+mj-ea"/>
              </a:rPr>
              <a:t>得於該次招標文件規範系爭廠商不得參與該機關</a:t>
            </a:r>
            <a:r>
              <a:rPr lang="zh-TW" altLang="zh-TW" sz="2400" b="1" dirty="0" smtClean="0">
                <a:solidFill>
                  <a:srgbClr val="0000FF"/>
                </a:solidFill>
                <a:latin typeface="+mj-ea"/>
                <a:ea typeface="+mj-ea"/>
              </a:rPr>
              <a:t>之</a:t>
            </a:r>
            <a:r>
              <a:rPr lang="zh-TW" altLang="en-US" sz="2400" b="1" dirty="0" smtClean="0">
                <a:solidFill>
                  <a:srgbClr val="0000FF"/>
                </a:solidFill>
                <a:latin typeface="+mj-ea"/>
                <a:ea typeface="+mj-ea"/>
              </a:rPr>
              <a:t>任何</a:t>
            </a:r>
            <a:r>
              <a:rPr lang="zh-TW" altLang="zh-TW" sz="2400" b="1" dirty="0" smtClean="0">
                <a:solidFill>
                  <a:srgbClr val="0000FF"/>
                </a:solidFill>
                <a:latin typeface="+mj-ea"/>
                <a:ea typeface="+mj-ea"/>
              </a:rPr>
              <a:t>採購</a:t>
            </a:r>
            <a:r>
              <a:rPr lang="zh-TW" altLang="en-US" sz="2400" b="1" dirty="0" smtClean="0">
                <a:solidFill>
                  <a:srgbClr val="0000FF"/>
                </a:solidFill>
                <a:latin typeface="+mj-ea"/>
                <a:ea typeface="+mj-ea"/>
              </a:rPr>
              <a:t>案件</a:t>
            </a:r>
            <a:r>
              <a:rPr lang="zh-TW" altLang="zh-TW" sz="2400" b="1" dirty="0" smtClean="0">
                <a:solidFill>
                  <a:srgbClr val="0000FF"/>
                </a:solidFill>
                <a:latin typeface="+mj-ea"/>
                <a:ea typeface="+mj-ea"/>
              </a:rPr>
              <a:t>。</a:t>
            </a:r>
            <a:endParaRPr lang="en-US" altLang="zh-TW" sz="2400" b="1" dirty="0" smtClean="0">
              <a:solidFill>
                <a:srgbClr val="0000FF"/>
              </a:solidFill>
              <a:latin typeface="+mj-ea"/>
              <a:ea typeface="+mj-ea"/>
            </a:endParaRPr>
          </a:p>
          <a:p>
            <a:pPr>
              <a:defRPr/>
            </a:pPr>
            <a:r>
              <a:rPr lang="zh-TW" altLang="en-US" sz="2400" b="1" dirty="0" smtClean="0">
                <a:latin typeface="+mj-ea"/>
              </a:rPr>
              <a:t>依</a:t>
            </a:r>
            <a:r>
              <a:rPr lang="zh-TW" altLang="en-US" sz="2400" b="1" dirty="0">
                <a:solidFill>
                  <a:srgbClr val="0000FF"/>
                </a:solidFill>
                <a:latin typeface="+mj-ea"/>
              </a:rPr>
              <a:t>投標廠商資格與特殊或巨額採購認定標準第四條第一項第六款</a:t>
            </a:r>
            <a:r>
              <a:rPr lang="zh-TW" altLang="en-US" sz="2400" b="1" dirty="0">
                <a:latin typeface="+mj-ea"/>
              </a:rPr>
              <a:t>規定認定</a:t>
            </a:r>
            <a:r>
              <a:rPr lang="zh-TW" altLang="en-US" sz="2400" b="1" dirty="0" smtClean="0">
                <a:latin typeface="+mj-ea"/>
              </a:rPr>
              <a:t>，應於招標公告之</a:t>
            </a:r>
            <a:r>
              <a:rPr lang="zh-TW" altLang="en-US" sz="2400" b="1" dirty="0" smtClean="0">
                <a:latin typeface="標楷體" panose="03000509000000000000" pitchFamily="65" charset="-120"/>
              </a:rPr>
              <a:t>「是否訂有與履約能力之基本資格」欄增列並載明「</a:t>
            </a:r>
            <a:r>
              <a:rPr lang="zh-TW" altLang="en-US" sz="2400" b="1" dirty="0">
                <a:solidFill>
                  <a:srgbClr val="0000FF"/>
                </a:solidFill>
                <a:latin typeface="標楷體" panose="03000509000000000000" pitchFamily="65" charset="-120"/>
              </a:rPr>
              <a:t>其他法令規定或經主管機關認定者。</a:t>
            </a:r>
            <a:r>
              <a:rPr lang="zh-TW" altLang="en-US" sz="2400" b="1" dirty="0" smtClean="0">
                <a:latin typeface="標楷體" panose="03000509000000000000" pitchFamily="65" charset="-120"/>
              </a:rPr>
              <a:t>」乙項。</a:t>
            </a:r>
            <a:endParaRPr lang="zh-TW" altLang="en-US" sz="2400" b="1" dirty="0">
              <a:latin typeface="+mj-ea"/>
            </a:endParaRPr>
          </a:p>
          <a:p>
            <a:pPr>
              <a:defRPr/>
            </a:pPr>
            <a:endParaRPr lang="zh-TW" altLang="zh-TW" sz="2400" b="1" dirty="0">
              <a:solidFill>
                <a:srgbClr val="0000FF"/>
              </a:solidFill>
              <a:latin typeface="+mj-ea"/>
              <a:ea typeface="+mj-ea"/>
            </a:endParaRPr>
          </a:p>
        </p:txBody>
      </p:sp>
      <p:sp>
        <p:nvSpPr>
          <p:cNvPr id="3" name="投影片編號版面配置區 2"/>
          <p:cNvSpPr>
            <a:spLocks noGrp="1"/>
          </p:cNvSpPr>
          <p:nvPr>
            <p:ph type="sldNum" sz="quarter" idx="12"/>
          </p:nvPr>
        </p:nvSpPr>
        <p:spPr/>
        <p:txBody>
          <a:bodyPr/>
          <a:lstStyle/>
          <a:p>
            <a:fld id="{1118FB7C-3051-423D-B140-B22D31D849CF}" type="slidenum">
              <a:rPr lang="zh-TW" altLang="en-US" smtClean="0"/>
              <a:pPr/>
              <a:t>306</a:t>
            </a:fld>
            <a:endParaRPr lang="zh-TW" altLang="en-US"/>
          </a:p>
        </p:txBody>
      </p:sp>
    </p:spTree>
    <p:extLst>
      <p:ext uri="{BB962C8B-B14F-4D97-AF65-F5344CB8AC3E}">
        <p14:creationId xmlns:p14="http://schemas.microsoft.com/office/powerpoint/2010/main" val="4239941847"/>
      </p:ext>
    </p:extLst>
  </p:cSld>
  <p:clrMapOvr>
    <a:masterClrMapping/>
  </p:clrMapOvr>
</p:sld>
</file>

<file path=ppt/slides/slide3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2"/>
          <p:cNvSpPr>
            <a:spLocks noGrp="1" noChangeArrowheads="1"/>
          </p:cNvSpPr>
          <p:nvPr>
            <p:ph type="title" idx="4294967295"/>
          </p:nvPr>
        </p:nvSpPr>
        <p:spPr>
          <a:xfrm>
            <a:off x="457200" y="115888"/>
            <a:ext cx="8507413" cy="1225550"/>
          </a:xfrm>
          <a:solidFill>
            <a:schemeClr val="bg1"/>
          </a:solidFill>
        </p:spPr>
        <p:txBody>
          <a:bodyPr anchor="ctr">
            <a:noAutofit/>
          </a:bodyPr>
          <a:lstStyle/>
          <a:p>
            <a:pPr>
              <a:defRPr/>
            </a:pPr>
            <a:r>
              <a:rPr lang="zh-TW" altLang="en-US" sz="3200" b="1" dirty="0" smtClean="0">
                <a:solidFill>
                  <a:srgbClr val="FF0000"/>
                </a:solidFill>
                <a:latin typeface="+mj-ea"/>
              </a:rPr>
              <a:t>議題</a:t>
            </a:r>
            <a:r>
              <a:rPr lang="zh-TW" altLang="en-US" sz="3200" b="1" dirty="0">
                <a:solidFill>
                  <a:srgbClr val="FF0000"/>
                </a:solidFill>
                <a:latin typeface="+mj-ea"/>
              </a:rPr>
              <a:t>：審標期間發現廠商有違反採購法情形致被刊登停權，並經復權，是否得為決標</a:t>
            </a:r>
            <a:r>
              <a:rPr lang="zh-TW" altLang="en-US" sz="3200" b="1" dirty="0" smtClean="0">
                <a:solidFill>
                  <a:srgbClr val="FF0000"/>
                </a:solidFill>
                <a:latin typeface="+mj-ea"/>
              </a:rPr>
              <a:t>對象</a:t>
            </a:r>
            <a:r>
              <a:rPr lang="en-US" altLang="zh-TW" sz="3200" b="1" dirty="0" smtClean="0">
                <a:solidFill>
                  <a:srgbClr val="FF0000"/>
                </a:solidFill>
                <a:latin typeface="+mj-ea"/>
              </a:rPr>
              <a:t>3</a:t>
            </a:r>
            <a:endParaRPr lang="zh-TW" altLang="en-US" sz="3200" b="1" dirty="0" smtClean="0">
              <a:solidFill>
                <a:srgbClr val="FF0000"/>
              </a:solidFill>
              <a:latin typeface="+mj-ea"/>
            </a:endParaRPr>
          </a:p>
        </p:txBody>
      </p:sp>
      <p:sp>
        <p:nvSpPr>
          <p:cNvPr id="193539" name="Rectangle 3"/>
          <p:cNvSpPr>
            <a:spLocks noGrp="1" noChangeArrowheads="1"/>
          </p:cNvSpPr>
          <p:nvPr>
            <p:ph type="body" idx="4294967295"/>
          </p:nvPr>
        </p:nvSpPr>
        <p:spPr>
          <a:xfrm>
            <a:off x="395288" y="1412875"/>
            <a:ext cx="8424862" cy="576263"/>
          </a:xfrm>
        </p:spPr>
        <p:txBody>
          <a:bodyPr>
            <a:normAutofit/>
          </a:bodyPr>
          <a:lstStyle/>
          <a:p>
            <a:pPr>
              <a:defRPr/>
            </a:pPr>
            <a:r>
              <a:rPr lang="zh-TW" altLang="en-US" sz="2400" b="1" dirty="0" smtClean="0">
                <a:solidFill>
                  <a:srgbClr val="FF0000"/>
                </a:solidFill>
                <a:latin typeface="PMingLiU" panose="02020500000000000000" pitchFamily="18" charset="-120"/>
                <a:ea typeface="PMingLiU" panose="02020500000000000000" pitchFamily="18" charset="-120"/>
              </a:rPr>
              <a:t>公開</a:t>
            </a:r>
            <a:r>
              <a:rPr lang="zh-TW" altLang="en-US" sz="2400" b="1" dirty="0">
                <a:solidFill>
                  <a:srgbClr val="FF0000"/>
                </a:solidFill>
                <a:latin typeface="PMingLiU" panose="02020500000000000000" pitchFamily="18" charset="-120"/>
                <a:ea typeface="PMingLiU" panose="02020500000000000000" pitchFamily="18" charset="-120"/>
              </a:rPr>
              <a:t>招標</a:t>
            </a:r>
            <a:r>
              <a:rPr lang="zh-TW" altLang="en-US" sz="2400" b="1" dirty="0" smtClean="0">
                <a:solidFill>
                  <a:srgbClr val="FF0000"/>
                </a:solidFill>
                <a:latin typeface="PMingLiU" panose="02020500000000000000" pitchFamily="18" charset="-120"/>
                <a:ea typeface="PMingLiU" panose="02020500000000000000" pitchFamily="18" charset="-120"/>
              </a:rPr>
              <a:t>公告：</a:t>
            </a:r>
            <a:r>
              <a:rPr lang="en-US" altLang="zh-TW" sz="2400" b="1" dirty="0" smtClean="0">
                <a:solidFill>
                  <a:srgbClr val="FF0000"/>
                </a:solidFill>
                <a:latin typeface="PMingLiU" panose="02020500000000000000" pitchFamily="18" charset="-120"/>
                <a:ea typeface="PMingLiU" panose="02020500000000000000" pitchFamily="18" charset="-120"/>
              </a:rPr>
              <a:t>(</a:t>
            </a:r>
            <a:r>
              <a:rPr lang="zh-TW" altLang="en-US" sz="2400" b="1" dirty="0" smtClean="0">
                <a:solidFill>
                  <a:srgbClr val="FF0000"/>
                </a:solidFill>
                <a:latin typeface="PMingLiU" panose="02020500000000000000" pitchFamily="18" charset="-120"/>
                <a:ea typeface="PMingLiU" panose="02020500000000000000" pitchFamily="18" charset="-120"/>
              </a:rPr>
              <a:t>工程會網頁格式</a:t>
            </a:r>
            <a:r>
              <a:rPr lang="en-US" altLang="zh-TW" sz="2400" b="1" dirty="0" smtClean="0">
                <a:solidFill>
                  <a:srgbClr val="FF0000"/>
                </a:solidFill>
                <a:latin typeface="PMingLiU" panose="02020500000000000000" pitchFamily="18" charset="-120"/>
                <a:ea typeface="PMingLiU" panose="02020500000000000000" pitchFamily="18" charset="-120"/>
              </a:rPr>
              <a:t>)</a:t>
            </a:r>
            <a:endParaRPr lang="zh-TW" altLang="zh-TW" sz="2400" b="1" dirty="0">
              <a:solidFill>
                <a:srgbClr val="0000FF"/>
              </a:solidFill>
              <a:latin typeface="+mj-ea"/>
              <a:ea typeface="+mj-ea"/>
            </a:endParaRPr>
          </a:p>
        </p:txBody>
      </p:sp>
      <p:graphicFrame>
        <p:nvGraphicFramePr>
          <p:cNvPr id="17" name="表格 16"/>
          <p:cNvGraphicFramePr>
            <a:graphicFrameLocks noGrp="1"/>
          </p:cNvGraphicFramePr>
          <p:nvPr/>
        </p:nvGraphicFramePr>
        <p:xfrm>
          <a:off x="457200" y="1989138"/>
          <a:ext cx="8229600" cy="4103687"/>
        </p:xfrm>
        <a:graphic>
          <a:graphicData uri="http://schemas.openxmlformats.org/drawingml/2006/table">
            <a:tbl>
              <a:tblPr/>
              <a:tblGrid>
                <a:gridCol w="801688">
                  <a:extLst>
                    <a:ext uri="{9D8B030D-6E8A-4147-A177-3AD203B41FA5}">
                      <a16:colId xmlns:a16="http://schemas.microsoft.com/office/drawing/2014/main" xmlns="" val="1415374388"/>
                    </a:ext>
                  </a:extLst>
                </a:gridCol>
                <a:gridCol w="2305050">
                  <a:extLst>
                    <a:ext uri="{9D8B030D-6E8A-4147-A177-3AD203B41FA5}">
                      <a16:colId xmlns:a16="http://schemas.microsoft.com/office/drawing/2014/main" xmlns="" val="2061016913"/>
                    </a:ext>
                  </a:extLst>
                </a:gridCol>
                <a:gridCol w="5122862">
                  <a:extLst>
                    <a:ext uri="{9D8B030D-6E8A-4147-A177-3AD203B41FA5}">
                      <a16:colId xmlns:a16="http://schemas.microsoft.com/office/drawing/2014/main" xmlns="" val="4217673681"/>
                    </a:ext>
                  </a:extLst>
                </a:gridCol>
              </a:tblGrid>
              <a:tr h="3357562">
                <a:tc rowSpan="2">
                  <a:txBody>
                    <a:bodyPr/>
                    <a:lstStyle>
                      <a:lvl1pPr>
                        <a:spcBef>
                          <a:spcPct val="20000"/>
                        </a:spcBef>
                        <a:buClr>
                          <a:schemeClr val="accent1"/>
                        </a:buClr>
                        <a:buSzPct val="65000"/>
                        <a:buFont typeface="Wingdings" panose="05000000000000000000" pitchFamily="2" charset="2"/>
                        <a:defRPr kumimoji="1" sz="26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zh-TW" sz="2000" b="1" i="0" u="none" strike="noStrike" cap="none" normalizeH="0" baseline="0" smtClean="0">
                          <a:ln>
                            <a:noFill/>
                          </a:ln>
                          <a:solidFill>
                            <a:srgbClr val="000000"/>
                          </a:solidFill>
                          <a:effectLst/>
                          <a:latin typeface="標楷體" panose="03000509000000000000" pitchFamily="65" charset="-120"/>
                          <a:ea typeface="新細明體" panose="02020500000000000000" pitchFamily="18" charset="-120"/>
                        </a:rPr>
                        <a:t>其他</a:t>
                      </a:r>
                      <a:endParaRPr kumimoji="0" lang="zh-TW" altLang="zh-TW" sz="2000" b="1" i="0" u="none" strike="noStrike" cap="none" normalizeH="0" baseline="0" smtClean="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63718" marR="6371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SzPct val="65000"/>
                        <a:buFont typeface="Wingdings" panose="05000000000000000000" pitchFamily="2" charset="2"/>
                        <a:defRPr kumimoji="1" sz="26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zh-TW" sz="2000" b="1" i="0" u="none" strike="noStrike" cap="none" normalizeH="0" baseline="0" smtClean="0">
                          <a:ln>
                            <a:noFill/>
                          </a:ln>
                          <a:solidFill>
                            <a:srgbClr val="000000"/>
                          </a:solidFill>
                          <a:effectLst/>
                          <a:latin typeface="標楷體" panose="03000509000000000000" pitchFamily="65" charset="-120"/>
                          <a:ea typeface="新細明體" panose="02020500000000000000" pitchFamily="18" charset="-120"/>
                        </a:rPr>
                        <a:t>廠商資格摘要</a:t>
                      </a:r>
                      <a:endParaRPr kumimoji="0" lang="zh-TW" altLang="zh-TW" sz="2000" b="1" i="0" u="none" strike="noStrike" cap="none" normalizeH="0" baseline="0" smtClean="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63718" marR="6371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SzPct val="65000"/>
                        <a:buFont typeface="Wingdings" panose="05000000000000000000" pitchFamily="2" charset="2"/>
                        <a:defRPr kumimoji="1" sz="26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zh-TW" sz="2000" b="1" i="0" u="none" strike="noStrike" cap="none" normalizeH="0" baseline="0" smtClean="0">
                          <a:ln>
                            <a:noFill/>
                          </a:ln>
                          <a:solidFill>
                            <a:srgbClr val="000000"/>
                          </a:solidFill>
                          <a:effectLst/>
                          <a:latin typeface="標楷體" panose="03000509000000000000" pitchFamily="65" charset="-120"/>
                          <a:ea typeface="新細明體" panose="02020500000000000000" pitchFamily="18" charset="-120"/>
                        </a:rPr>
                        <a:t>投標廠商之基本資格：</a:t>
                      </a:r>
                      <a:endParaRPr kumimoji="0" lang="en-US" altLang="zh-TW" sz="2000" b="1" i="0" u="none" strike="noStrike" cap="none" normalizeH="0" baseline="0" smtClean="0">
                        <a:ln>
                          <a:noFill/>
                        </a:ln>
                        <a:solidFill>
                          <a:srgbClr val="000000"/>
                        </a:solidFill>
                        <a:effectLst/>
                        <a:latin typeface="標楷體" panose="03000509000000000000" pitchFamily="65" charset="-120"/>
                        <a:ea typeface="新細明體" panose="02020500000000000000" pitchFamily="18" charset="-12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2000" b="1" i="0" u="none" strike="noStrike" cap="none" normalizeH="0" baseline="0" smtClean="0">
                          <a:ln>
                            <a:noFill/>
                          </a:ln>
                          <a:solidFill>
                            <a:srgbClr val="000000"/>
                          </a:solidFill>
                          <a:effectLst/>
                          <a:latin typeface="標楷體" panose="03000509000000000000" pitchFamily="65" charset="-120"/>
                          <a:ea typeface="新細明體" panose="02020500000000000000" pitchFamily="18" charset="-120"/>
                        </a:rPr>
                        <a:t>1.</a:t>
                      </a:r>
                      <a:r>
                        <a:rPr kumimoji="0" lang="zh-TW" altLang="zh-TW" sz="2000" b="1" i="0" u="none" strike="noStrike" cap="none" normalizeH="0" baseline="0" smtClean="0">
                          <a:ln>
                            <a:noFill/>
                          </a:ln>
                          <a:solidFill>
                            <a:srgbClr val="000000"/>
                          </a:solidFill>
                          <a:effectLst/>
                          <a:latin typeface="標楷體" panose="03000509000000000000" pitchFamily="65" charset="-120"/>
                          <a:ea typeface="新細明體" panose="02020500000000000000" pitchFamily="18" charset="-120"/>
                        </a:rPr>
                        <a:t>具公司登記證明。</a:t>
                      </a:r>
                      <a:endParaRPr kumimoji="0" lang="en-US" altLang="zh-TW" sz="2000" b="1" i="0" u="none" strike="noStrike" cap="none" normalizeH="0" baseline="0" smtClean="0">
                        <a:ln>
                          <a:noFill/>
                        </a:ln>
                        <a:solidFill>
                          <a:srgbClr val="000000"/>
                        </a:solidFill>
                        <a:effectLst/>
                        <a:latin typeface="標楷體" panose="03000509000000000000" pitchFamily="65" charset="-120"/>
                        <a:ea typeface="新細明體" panose="02020500000000000000" pitchFamily="18" charset="-12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2000" b="1" i="0" u="none" strike="noStrike" cap="none" normalizeH="0" baseline="0" smtClean="0">
                          <a:ln>
                            <a:noFill/>
                          </a:ln>
                          <a:solidFill>
                            <a:srgbClr val="000000"/>
                          </a:solidFill>
                          <a:effectLst/>
                          <a:latin typeface="標楷體" panose="03000509000000000000" pitchFamily="65" charset="-120"/>
                          <a:ea typeface="新細明體" panose="02020500000000000000" pitchFamily="18" charset="-120"/>
                        </a:rPr>
                        <a:t>2.</a:t>
                      </a:r>
                      <a:r>
                        <a:rPr kumimoji="0" lang="zh-TW" altLang="zh-TW" sz="2000" b="1" i="0" u="none" strike="noStrike" cap="none" normalizeH="0" baseline="0" smtClean="0">
                          <a:ln>
                            <a:noFill/>
                          </a:ln>
                          <a:solidFill>
                            <a:srgbClr val="000000"/>
                          </a:solidFill>
                          <a:effectLst/>
                          <a:latin typeface="標楷體" panose="03000509000000000000" pitchFamily="65" charset="-120"/>
                          <a:ea typeface="新細明體" panose="02020500000000000000" pitchFamily="18" charset="-120"/>
                        </a:rPr>
                        <a:t>廠商納稅之證明。如營業稅或所得稅。</a:t>
                      </a:r>
                      <a:endParaRPr kumimoji="0" lang="en-US" altLang="zh-TW" sz="2000" b="1" i="0" u="none" strike="noStrike" cap="none" normalizeH="0" baseline="0" smtClean="0">
                        <a:ln>
                          <a:noFill/>
                        </a:ln>
                        <a:solidFill>
                          <a:srgbClr val="000000"/>
                        </a:solidFill>
                        <a:effectLst/>
                        <a:latin typeface="標楷體" panose="03000509000000000000" pitchFamily="65" charset="-120"/>
                        <a:ea typeface="新細明體" panose="02020500000000000000" pitchFamily="18" charset="-12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2000" b="1" i="0" u="none" strike="noStrike" cap="none" normalizeH="0" baseline="0" smtClean="0">
                          <a:ln>
                            <a:noFill/>
                          </a:ln>
                          <a:solidFill>
                            <a:srgbClr val="0000FF"/>
                          </a:solidFill>
                          <a:effectLst/>
                          <a:latin typeface="標楷體" panose="03000509000000000000" pitchFamily="65" charset="-120"/>
                          <a:ea typeface="新細明體" panose="02020500000000000000" pitchFamily="18" charset="-120"/>
                        </a:rPr>
                        <a:t>3.</a:t>
                      </a:r>
                      <a:r>
                        <a:rPr kumimoji="0" lang="zh-TW" altLang="zh-TW" sz="2000" b="1" i="0" u="none" strike="noStrike" cap="none" normalizeH="0" baseline="0" smtClean="0">
                          <a:ln>
                            <a:noFill/>
                          </a:ln>
                          <a:solidFill>
                            <a:srgbClr val="0000FF"/>
                          </a:solidFill>
                          <a:effectLst/>
                          <a:latin typeface="標楷體" panose="03000509000000000000" pitchFamily="65" charset="-120"/>
                          <a:ea typeface="新細明體" panose="02020500000000000000" pitchFamily="18" charset="-120"/>
                        </a:rPr>
                        <a:t>信用證明文件。</a:t>
                      </a:r>
                      <a:endParaRPr kumimoji="0" lang="en-US" altLang="zh-TW" sz="2000" b="1" i="0" u="none" strike="noStrike" cap="none" normalizeH="0" baseline="0" smtClean="0">
                        <a:ln>
                          <a:noFill/>
                        </a:ln>
                        <a:solidFill>
                          <a:srgbClr val="0000FF"/>
                        </a:solidFill>
                        <a:effectLst/>
                        <a:latin typeface="標楷體" panose="03000509000000000000" pitchFamily="65" charset="-120"/>
                        <a:ea typeface="新細明體" panose="02020500000000000000" pitchFamily="18" charset="-12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2000" b="1" i="0" u="none" strike="noStrike" cap="none" normalizeH="0" baseline="0" smtClean="0">
                          <a:ln>
                            <a:noFill/>
                          </a:ln>
                          <a:solidFill>
                            <a:srgbClr val="0000FF"/>
                          </a:solidFill>
                          <a:effectLst/>
                          <a:latin typeface="標楷體" panose="03000509000000000000" pitchFamily="65" charset="-120"/>
                          <a:ea typeface="新細明體" panose="02020500000000000000" pitchFamily="18" charset="-120"/>
                        </a:rPr>
                        <a:t>4.</a:t>
                      </a:r>
                      <a:r>
                        <a:rPr kumimoji="0" lang="zh-TW" altLang="zh-TW" sz="2000" b="1" i="0" u="none" strike="noStrike" cap="none" normalizeH="0" baseline="0" smtClean="0">
                          <a:ln>
                            <a:noFill/>
                          </a:ln>
                          <a:solidFill>
                            <a:srgbClr val="0000FF"/>
                          </a:solidFill>
                          <a:effectLst/>
                          <a:latin typeface="標楷體" panose="03000509000000000000" pitchFamily="65" charset="-120"/>
                          <a:ea typeface="新細明體" panose="02020500000000000000" pitchFamily="18" charset="-120"/>
                        </a:rPr>
                        <a:t>廠商如有違法或違約行為，經本機關依政府採購法第</a:t>
                      </a:r>
                      <a:r>
                        <a:rPr kumimoji="0" lang="en-US" altLang="zh-TW" sz="2000" b="1" i="0" u="none" strike="noStrike" cap="none" normalizeH="0" baseline="0" smtClean="0">
                          <a:ln>
                            <a:noFill/>
                          </a:ln>
                          <a:solidFill>
                            <a:srgbClr val="0000FF"/>
                          </a:solidFill>
                          <a:effectLst/>
                          <a:latin typeface="標楷體" panose="03000509000000000000" pitchFamily="65" charset="-120"/>
                          <a:ea typeface="新細明體" panose="02020500000000000000" pitchFamily="18" charset="-120"/>
                        </a:rPr>
                        <a:t>101</a:t>
                      </a:r>
                      <a:r>
                        <a:rPr kumimoji="0" lang="zh-TW" altLang="zh-TW" sz="2000" b="1" i="0" u="none" strike="noStrike" cap="none" normalizeH="0" baseline="0" smtClean="0">
                          <a:ln>
                            <a:noFill/>
                          </a:ln>
                          <a:solidFill>
                            <a:srgbClr val="0000FF"/>
                          </a:solidFill>
                          <a:effectLst/>
                          <a:latin typeface="標楷體" panose="03000509000000000000" pitchFamily="65" charset="-120"/>
                          <a:ea typeface="新細明體" panose="02020500000000000000" pitchFamily="18" charset="-120"/>
                        </a:rPr>
                        <a:t>條第</a:t>
                      </a:r>
                      <a:r>
                        <a:rPr kumimoji="0" lang="en-US" altLang="zh-TW" sz="2000" b="1" i="0" u="none" strike="noStrike" cap="none" normalizeH="0" baseline="0" smtClean="0">
                          <a:ln>
                            <a:noFill/>
                          </a:ln>
                          <a:solidFill>
                            <a:srgbClr val="0000FF"/>
                          </a:solidFill>
                          <a:effectLst/>
                          <a:latin typeface="標楷體" panose="03000509000000000000" pitchFamily="65" charset="-120"/>
                          <a:ea typeface="新細明體" panose="02020500000000000000" pitchFamily="18" charset="-120"/>
                        </a:rPr>
                        <a:t>1</a:t>
                      </a:r>
                      <a:r>
                        <a:rPr kumimoji="0" lang="zh-TW" altLang="zh-TW" sz="2000" b="1" i="0" u="none" strike="noStrike" cap="none" normalizeH="0" baseline="0" smtClean="0">
                          <a:ln>
                            <a:noFill/>
                          </a:ln>
                          <a:solidFill>
                            <a:srgbClr val="0000FF"/>
                          </a:solidFill>
                          <a:effectLst/>
                          <a:latin typeface="標楷體" panose="03000509000000000000" pitchFamily="65" charset="-120"/>
                          <a:ea typeface="新細明體" panose="02020500000000000000" pitchFamily="18" charset="-120"/>
                        </a:rPr>
                        <a:t>項規定通知後，於程序進行中，尚未依第</a:t>
                      </a:r>
                      <a:r>
                        <a:rPr kumimoji="0" lang="en-US" altLang="zh-TW" sz="2000" b="1" i="0" u="none" strike="noStrike" cap="none" normalizeH="0" baseline="0" smtClean="0">
                          <a:ln>
                            <a:noFill/>
                          </a:ln>
                          <a:solidFill>
                            <a:srgbClr val="0000FF"/>
                          </a:solidFill>
                          <a:effectLst/>
                          <a:latin typeface="標楷體" panose="03000509000000000000" pitchFamily="65" charset="-120"/>
                          <a:ea typeface="新細明體" panose="02020500000000000000" pitchFamily="18" charset="-120"/>
                        </a:rPr>
                        <a:t>102</a:t>
                      </a:r>
                      <a:r>
                        <a:rPr kumimoji="0" lang="zh-TW" altLang="zh-TW" sz="2000" b="1" i="0" u="none" strike="noStrike" cap="none" normalizeH="0" baseline="0" smtClean="0">
                          <a:ln>
                            <a:noFill/>
                          </a:ln>
                          <a:solidFill>
                            <a:srgbClr val="0000FF"/>
                          </a:solidFill>
                          <a:effectLst/>
                          <a:latin typeface="標楷體" panose="03000509000000000000" pitchFamily="65" charset="-120"/>
                          <a:ea typeface="新細明體" panose="02020500000000000000" pitchFamily="18" charset="-120"/>
                        </a:rPr>
                        <a:t>條第</a:t>
                      </a:r>
                      <a:r>
                        <a:rPr kumimoji="0" lang="en-US" altLang="zh-TW" sz="2000" b="1" i="0" u="none" strike="noStrike" cap="none" normalizeH="0" baseline="0" smtClean="0">
                          <a:ln>
                            <a:noFill/>
                          </a:ln>
                          <a:solidFill>
                            <a:srgbClr val="0000FF"/>
                          </a:solidFill>
                          <a:effectLst/>
                          <a:latin typeface="標楷體" panose="03000509000000000000" pitchFamily="65" charset="-120"/>
                          <a:ea typeface="新細明體" panose="02020500000000000000" pitchFamily="18" charset="-120"/>
                        </a:rPr>
                        <a:t>3</a:t>
                      </a:r>
                      <a:r>
                        <a:rPr kumimoji="0" lang="zh-TW" altLang="zh-TW" sz="2000" b="1" i="0" u="none" strike="noStrike" cap="none" normalizeH="0" baseline="0" smtClean="0">
                          <a:ln>
                            <a:noFill/>
                          </a:ln>
                          <a:solidFill>
                            <a:srgbClr val="0000FF"/>
                          </a:solidFill>
                          <a:effectLst/>
                          <a:latin typeface="標楷體" panose="03000509000000000000" pitchFamily="65" charset="-120"/>
                          <a:ea typeface="新細明體" panose="02020500000000000000" pitchFamily="18" charset="-120"/>
                        </a:rPr>
                        <a:t>項規定刊登政府採購公報之廠商，不具備履約能力之基本資格，不得參與該機關之採購</a:t>
                      </a:r>
                      <a:r>
                        <a:rPr kumimoji="0" lang="en-US" altLang="zh-TW" sz="2000" b="1" i="0" u="none" strike="noStrike" cap="none" normalizeH="0" baseline="0" smtClean="0">
                          <a:ln>
                            <a:noFill/>
                          </a:ln>
                          <a:solidFill>
                            <a:srgbClr val="000000"/>
                          </a:solidFill>
                          <a:effectLst/>
                          <a:latin typeface="標楷體" panose="03000509000000000000" pitchFamily="65" charset="-120"/>
                          <a:ea typeface="新細明體" panose="02020500000000000000" pitchFamily="18" charset="-120"/>
                        </a:rPr>
                        <a:t>(</a:t>
                      </a:r>
                      <a:r>
                        <a:rPr kumimoji="0" lang="zh-TW" altLang="zh-TW" sz="2000" b="1" i="0" u="none" strike="noStrike" cap="none" normalizeH="0" baseline="0" smtClean="0">
                          <a:ln>
                            <a:noFill/>
                          </a:ln>
                          <a:solidFill>
                            <a:srgbClr val="000000"/>
                          </a:solidFill>
                          <a:effectLst/>
                          <a:latin typeface="標楷體" panose="03000509000000000000" pitchFamily="65" charset="-120"/>
                          <a:ea typeface="新細明體" panose="02020500000000000000" pitchFamily="18" charset="-120"/>
                        </a:rPr>
                        <a:t>工程會</a:t>
                      </a:r>
                      <a:r>
                        <a:rPr kumimoji="0" lang="en-US" altLang="zh-TW" sz="2000" b="1" i="0" u="none" strike="noStrike" cap="none" normalizeH="0" baseline="0" smtClean="0">
                          <a:ln>
                            <a:noFill/>
                          </a:ln>
                          <a:solidFill>
                            <a:srgbClr val="000000"/>
                          </a:solidFill>
                          <a:effectLst/>
                          <a:latin typeface="標楷體" panose="03000509000000000000" pitchFamily="65" charset="-120"/>
                          <a:ea typeface="新細明體" panose="02020500000000000000" pitchFamily="18" charset="-120"/>
                        </a:rPr>
                        <a:t>109</a:t>
                      </a:r>
                      <a:r>
                        <a:rPr kumimoji="0" lang="zh-TW" altLang="zh-TW" sz="2000" b="1" i="0" u="none" strike="noStrike" cap="none" normalizeH="0" baseline="0" smtClean="0">
                          <a:ln>
                            <a:noFill/>
                          </a:ln>
                          <a:solidFill>
                            <a:srgbClr val="000000"/>
                          </a:solidFill>
                          <a:effectLst/>
                          <a:latin typeface="標楷體" panose="03000509000000000000" pitchFamily="65" charset="-120"/>
                          <a:ea typeface="新細明體" panose="02020500000000000000" pitchFamily="18" charset="-120"/>
                        </a:rPr>
                        <a:t>年</a:t>
                      </a:r>
                      <a:r>
                        <a:rPr kumimoji="0" lang="en-US" altLang="zh-TW" sz="2000" b="1" i="0" u="none" strike="noStrike" cap="none" normalizeH="0" baseline="0" smtClean="0">
                          <a:ln>
                            <a:noFill/>
                          </a:ln>
                          <a:solidFill>
                            <a:srgbClr val="000000"/>
                          </a:solidFill>
                          <a:effectLst/>
                          <a:latin typeface="標楷體" panose="03000509000000000000" pitchFamily="65" charset="-120"/>
                          <a:ea typeface="新細明體" panose="02020500000000000000" pitchFamily="18" charset="-120"/>
                        </a:rPr>
                        <a:t>04</a:t>
                      </a:r>
                      <a:r>
                        <a:rPr kumimoji="0" lang="zh-TW" altLang="zh-TW" sz="2000" b="1" i="0" u="none" strike="noStrike" cap="none" normalizeH="0" baseline="0" smtClean="0">
                          <a:ln>
                            <a:noFill/>
                          </a:ln>
                          <a:solidFill>
                            <a:srgbClr val="000000"/>
                          </a:solidFill>
                          <a:effectLst/>
                          <a:latin typeface="標楷體" panose="03000509000000000000" pitchFamily="65" charset="-120"/>
                          <a:ea typeface="新細明體" panose="02020500000000000000" pitchFamily="18" charset="-120"/>
                        </a:rPr>
                        <a:t>月</a:t>
                      </a:r>
                      <a:r>
                        <a:rPr kumimoji="0" lang="en-US" altLang="zh-TW" sz="2000" b="1" i="0" u="none" strike="noStrike" cap="none" normalizeH="0" baseline="0" smtClean="0">
                          <a:ln>
                            <a:noFill/>
                          </a:ln>
                          <a:solidFill>
                            <a:srgbClr val="000000"/>
                          </a:solidFill>
                          <a:effectLst/>
                          <a:latin typeface="標楷體" panose="03000509000000000000" pitchFamily="65" charset="-120"/>
                          <a:ea typeface="新細明體" panose="02020500000000000000" pitchFamily="18" charset="-120"/>
                        </a:rPr>
                        <a:t>29</a:t>
                      </a:r>
                      <a:r>
                        <a:rPr kumimoji="0" lang="zh-TW" altLang="zh-TW" sz="2000" b="1" i="0" u="none" strike="noStrike" cap="none" normalizeH="0" baseline="0" smtClean="0">
                          <a:ln>
                            <a:noFill/>
                          </a:ln>
                          <a:solidFill>
                            <a:srgbClr val="000000"/>
                          </a:solidFill>
                          <a:effectLst/>
                          <a:latin typeface="標楷體" panose="03000509000000000000" pitchFamily="65" charset="-120"/>
                          <a:ea typeface="新細明體" panose="02020500000000000000" pitchFamily="18" charset="-120"/>
                        </a:rPr>
                        <a:t>日工程企字第</a:t>
                      </a:r>
                      <a:r>
                        <a:rPr kumimoji="0" lang="en-US" altLang="zh-TW" sz="2000" b="1" i="0" u="none" strike="noStrike" cap="none" normalizeH="0" baseline="0" smtClean="0">
                          <a:ln>
                            <a:noFill/>
                          </a:ln>
                          <a:solidFill>
                            <a:srgbClr val="000000"/>
                          </a:solidFill>
                          <a:effectLst/>
                          <a:latin typeface="標楷體" panose="03000509000000000000" pitchFamily="65" charset="-120"/>
                          <a:ea typeface="新細明體" panose="02020500000000000000" pitchFamily="18" charset="-120"/>
                        </a:rPr>
                        <a:t>10901002883</a:t>
                      </a:r>
                      <a:r>
                        <a:rPr kumimoji="0" lang="zh-TW" altLang="zh-TW" sz="2000" b="1" i="0" u="none" strike="noStrike" cap="none" normalizeH="0" baseline="0" smtClean="0">
                          <a:ln>
                            <a:noFill/>
                          </a:ln>
                          <a:solidFill>
                            <a:srgbClr val="000000"/>
                          </a:solidFill>
                          <a:effectLst/>
                          <a:latin typeface="標楷體" panose="03000509000000000000" pitchFamily="65" charset="-120"/>
                          <a:ea typeface="新細明體" panose="02020500000000000000" pitchFamily="18" charset="-120"/>
                        </a:rPr>
                        <a:t>號函</a:t>
                      </a:r>
                      <a:r>
                        <a:rPr kumimoji="0" lang="en-US" altLang="zh-TW" sz="2000" b="1" i="0" u="none" strike="noStrike" cap="none" normalizeH="0" baseline="0" smtClean="0">
                          <a:ln>
                            <a:noFill/>
                          </a:ln>
                          <a:solidFill>
                            <a:srgbClr val="000000"/>
                          </a:solidFill>
                          <a:effectLst/>
                          <a:latin typeface="標楷體" panose="03000509000000000000" pitchFamily="65" charset="-120"/>
                          <a:ea typeface="新細明體" panose="02020500000000000000" pitchFamily="18" charset="-120"/>
                        </a:rPr>
                        <a:t>)</a:t>
                      </a:r>
                      <a:r>
                        <a:rPr kumimoji="0" lang="zh-TW" altLang="zh-TW" sz="2000" b="1" i="0" u="none" strike="noStrike" cap="none" normalizeH="0" baseline="0" smtClean="0">
                          <a:ln>
                            <a:noFill/>
                          </a:ln>
                          <a:solidFill>
                            <a:srgbClr val="000000"/>
                          </a:solidFill>
                          <a:effectLst/>
                          <a:latin typeface="標楷體" panose="03000509000000000000" pitchFamily="65" charset="-120"/>
                          <a:ea typeface="新細明體" panose="02020500000000000000" pitchFamily="18" charset="-120"/>
                        </a:rPr>
                        <a:t>。</a:t>
                      </a:r>
                      <a:r>
                        <a:rPr kumimoji="0" lang="en-US" altLang="zh-TW" sz="2000" b="1" i="0" u="none" strike="noStrike" cap="none" normalizeH="0" baseline="0" smtClean="0">
                          <a:ln>
                            <a:noFill/>
                          </a:ln>
                          <a:solidFill>
                            <a:srgbClr val="000000"/>
                          </a:solidFill>
                          <a:effectLst/>
                          <a:latin typeface="標楷體" panose="03000509000000000000" pitchFamily="65" charset="-120"/>
                          <a:ea typeface="新細明體" panose="02020500000000000000" pitchFamily="18" charset="-120"/>
                        </a:rPr>
                        <a:t>(</a:t>
                      </a:r>
                      <a:r>
                        <a:rPr kumimoji="0" lang="zh-TW" altLang="en-US" sz="2000" b="1" i="0" u="none" strike="noStrike" cap="none" normalizeH="0" baseline="0" smtClean="0">
                          <a:ln>
                            <a:noFill/>
                          </a:ln>
                          <a:solidFill>
                            <a:srgbClr val="000000"/>
                          </a:solidFill>
                          <a:effectLst/>
                          <a:latin typeface="標楷體" panose="03000509000000000000" pitchFamily="65" charset="-120"/>
                          <a:ea typeface="新細明體" panose="02020500000000000000" pitchFamily="18" charset="-120"/>
                        </a:rPr>
                        <a:t>投標廠商資格與特殊或巨額採購認定標準第</a:t>
                      </a:r>
                      <a:r>
                        <a:rPr kumimoji="0" lang="en-US" altLang="zh-TW" sz="2000" b="1" i="0" u="none" strike="noStrike" cap="none" normalizeH="0" baseline="0" smtClean="0">
                          <a:ln>
                            <a:noFill/>
                          </a:ln>
                          <a:solidFill>
                            <a:srgbClr val="000000"/>
                          </a:solidFill>
                          <a:effectLst/>
                          <a:latin typeface="標楷體" panose="03000509000000000000" pitchFamily="65" charset="-120"/>
                          <a:ea typeface="新細明體" panose="02020500000000000000" pitchFamily="18" charset="-120"/>
                        </a:rPr>
                        <a:t>4</a:t>
                      </a:r>
                      <a:r>
                        <a:rPr kumimoji="0" lang="zh-TW" altLang="en-US" sz="2000" b="1" i="0" u="none" strike="noStrike" cap="none" normalizeH="0" baseline="0" smtClean="0">
                          <a:ln>
                            <a:noFill/>
                          </a:ln>
                          <a:solidFill>
                            <a:srgbClr val="000000"/>
                          </a:solidFill>
                          <a:effectLst/>
                          <a:latin typeface="標楷體" panose="03000509000000000000" pitchFamily="65" charset="-120"/>
                          <a:ea typeface="新細明體" panose="02020500000000000000" pitchFamily="18" charset="-120"/>
                        </a:rPr>
                        <a:t>條</a:t>
                      </a:r>
                      <a:r>
                        <a:rPr kumimoji="0" lang="en-US" altLang="zh-TW" sz="2000" b="1" i="0" u="none" strike="noStrike" cap="none" normalizeH="0" baseline="0" smtClean="0">
                          <a:ln>
                            <a:noFill/>
                          </a:ln>
                          <a:solidFill>
                            <a:srgbClr val="000000"/>
                          </a:solidFill>
                          <a:effectLst/>
                          <a:latin typeface="標楷體" panose="03000509000000000000" pitchFamily="65" charset="-120"/>
                          <a:ea typeface="新細明體" panose="02020500000000000000" pitchFamily="18" charset="-120"/>
                        </a:rPr>
                        <a:t>)</a:t>
                      </a:r>
                      <a:endParaRPr kumimoji="0" lang="zh-TW" altLang="zh-TW" sz="2000" b="1" i="0" u="none" strike="noStrike" cap="none" normalizeH="0" baseline="0" smtClean="0">
                        <a:ln>
                          <a:noFill/>
                        </a:ln>
                        <a:solidFill>
                          <a:srgbClr val="000000"/>
                        </a:solidFill>
                        <a:effectLst/>
                        <a:latin typeface="標楷體" panose="03000509000000000000" pitchFamily="65" charset="-120"/>
                        <a:ea typeface="新細明體" panose="02020500000000000000" pitchFamily="18" charset="-120"/>
                      </a:endParaRPr>
                    </a:p>
                  </a:txBody>
                  <a:tcPr marL="63718" marR="6371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693813327"/>
                  </a:ext>
                </a:extLst>
              </a:tr>
              <a:tr h="746125">
                <a:tc vMerge="1">
                  <a:txBody>
                    <a:bodyPr/>
                    <a:lstStyle/>
                    <a:p>
                      <a:endParaRPr lang="zh-TW" altLang="en-US"/>
                    </a:p>
                  </a:txBody>
                  <a:tcPr/>
                </a:tc>
                <a:tc>
                  <a:txBody>
                    <a:bodyPr/>
                    <a:lstStyle>
                      <a:lvl1pPr>
                        <a:spcBef>
                          <a:spcPct val="20000"/>
                        </a:spcBef>
                        <a:buClr>
                          <a:schemeClr val="accent1"/>
                        </a:buClr>
                        <a:buSzPct val="65000"/>
                        <a:buFont typeface="Wingdings" panose="05000000000000000000" pitchFamily="2" charset="2"/>
                        <a:defRPr kumimoji="1" sz="26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zh-TW" sz="2000" b="1" i="0" u="none" strike="noStrike" cap="none" normalizeH="0" baseline="0" smtClean="0">
                          <a:ln>
                            <a:noFill/>
                          </a:ln>
                          <a:solidFill>
                            <a:srgbClr val="000000"/>
                          </a:solidFill>
                          <a:effectLst/>
                          <a:latin typeface="標楷體" panose="03000509000000000000" pitchFamily="65" charset="-120"/>
                          <a:ea typeface="新細明體" panose="02020500000000000000" pitchFamily="18" charset="-120"/>
                        </a:rPr>
                        <a:t>是否訂有</a:t>
                      </a:r>
                      <a:r>
                        <a:rPr kumimoji="0" lang="zh-TW" altLang="zh-TW" sz="2000" b="1" i="0" u="none" strike="noStrike" cap="none" normalizeH="0" baseline="0" smtClean="0">
                          <a:ln>
                            <a:noFill/>
                          </a:ln>
                          <a:solidFill>
                            <a:srgbClr val="0000FF"/>
                          </a:solidFill>
                          <a:effectLst/>
                          <a:latin typeface="標楷體" panose="03000509000000000000" pitchFamily="65" charset="-120"/>
                          <a:ea typeface="新細明體" panose="02020500000000000000" pitchFamily="18" charset="-120"/>
                        </a:rPr>
                        <a:t>與履約能力有關之基本資格</a:t>
                      </a:r>
                    </a:p>
                  </a:txBody>
                  <a:tcPr marL="63718" marR="6371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SzPct val="65000"/>
                        <a:buFont typeface="Wingdings" panose="05000000000000000000" pitchFamily="2" charset="2"/>
                        <a:defRPr kumimoji="1" sz="26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2000" b="1" i="0" u="none" strike="noStrike" cap="none" normalizeH="0" baseline="0" smtClean="0">
                          <a:ln>
                            <a:noFill/>
                          </a:ln>
                          <a:solidFill>
                            <a:srgbClr val="000000"/>
                          </a:solidFill>
                          <a:effectLst/>
                          <a:latin typeface="標楷體" panose="03000509000000000000" pitchFamily="65" charset="-120"/>
                          <a:ea typeface="新細明體" panose="02020500000000000000" pitchFamily="18" charset="-120"/>
                        </a:rPr>
                        <a:t>1.</a:t>
                      </a:r>
                      <a:r>
                        <a:rPr kumimoji="0" lang="zh-TW" altLang="zh-TW" sz="2000" b="1" i="0" u="none" strike="noStrike" cap="none" normalizeH="0" baseline="0" smtClean="0">
                          <a:ln>
                            <a:noFill/>
                          </a:ln>
                          <a:solidFill>
                            <a:srgbClr val="000000"/>
                          </a:solidFill>
                          <a:effectLst/>
                          <a:latin typeface="標楷體" panose="03000509000000000000" pitchFamily="65" charset="-120"/>
                          <a:ea typeface="新細明體" panose="02020500000000000000" pitchFamily="18" charset="-120"/>
                        </a:rPr>
                        <a:t>信用證明文件。</a:t>
                      </a:r>
                      <a:endParaRPr kumimoji="0" lang="en-US" altLang="zh-TW" sz="2000" b="1" i="0" u="none" strike="noStrike" cap="none" normalizeH="0" baseline="0" smtClean="0">
                        <a:ln>
                          <a:noFill/>
                        </a:ln>
                        <a:solidFill>
                          <a:srgbClr val="000000"/>
                        </a:solidFill>
                        <a:effectLst/>
                        <a:latin typeface="標楷體" panose="03000509000000000000" pitchFamily="65" charset="-120"/>
                        <a:ea typeface="新細明體" panose="02020500000000000000" pitchFamily="18" charset="-12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2000" b="1" i="0" u="none" strike="noStrike" cap="none" normalizeH="0" baseline="0" smtClean="0">
                          <a:ln>
                            <a:noFill/>
                          </a:ln>
                          <a:solidFill>
                            <a:srgbClr val="000000"/>
                          </a:solidFill>
                          <a:effectLst/>
                          <a:latin typeface="標楷體" panose="03000509000000000000" pitchFamily="65" charset="-120"/>
                          <a:ea typeface="新細明體" panose="02020500000000000000" pitchFamily="18" charset="-120"/>
                        </a:rPr>
                        <a:t>2.</a:t>
                      </a:r>
                      <a:r>
                        <a:rPr kumimoji="0" lang="zh-TW" altLang="zh-TW" sz="2000" b="1" i="0" u="none" strike="noStrike" cap="none" normalizeH="0" baseline="0" smtClean="0">
                          <a:ln>
                            <a:noFill/>
                          </a:ln>
                          <a:solidFill>
                            <a:srgbClr val="000000"/>
                          </a:solidFill>
                          <a:effectLst/>
                          <a:latin typeface="標楷體" panose="03000509000000000000" pitchFamily="65" charset="-120"/>
                          <a:ea typeface="新細明體" panose="02020500000000000000" pitchFamily="18" charset="-120"/>
                        </a:rPr>
                        <a:t>其他法令規定或經主管機關認定者。</a:t>
                      </a:r>
                      <a:endParaRPr kumimoji="0" lang="zh-TW" altLang="zh-TW" sz="2000" b="1" i="0" u="none" strike="noStrike" cap="none" normalizeH="0" baseline="0" smtClean="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63718" marR="6371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4245196444"/>
                  </a:ext>
                </a:extLst>
              </a:tr>
            </a:tbl>
          </a:graphicData>
        </a:graphic>
      </p:graphicFrame>
      <p:sp>
        <p:nvSpPr>
          <p:cNvPr id="3" name="投影片編號版面配置區 2"/>
          <p:cNvSpPr>
            <a:spLocks noGrp="1"/>
          </p:cNvSpPr>
          <p:nvPr>
            <p:ph type="sldNum" sz="quarter" idx="12"/>
          </p:nvPr>
        </p:nvSpPr>
        <p:spPr/>
        <p:txBody>
          <a:bodyPr/>
          <a:lstStyle/>
          <a:p>
            <a:fld id="{1118FB7C-3051-423D-B140-B22D31D849CF}" type="slidenum">
              <a:rPr lang="zh-TW" altLang="en-US" smtClean="0"/>
              <a:pPr/>
              <a:t>307</a:t>
            </a:fld>
            <a:endParaRPr lang="zh-TW" altLang="en-US"/>
          </a:p>
        </p:txBody>
      </p:sp>
    </p:spTree>
    <p:extLst>
      <p:ext uri="{BB962C8B-B14F-4D97-AF65-F5344CB8AC3E}">
        <p14:creationId xmlns:p14="http://schemas.microsoft.com/office/powerpoint/2010/main" val="4202591452"/>
      </p:ext>
    </p:extLst>
  </p:cSld>
  <p:clrMapOvr>
    <a:masterClrMapping/>
  </p:clrMapOvr>
</p:sld>
</file>

<file path=ppt/slides/slide3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2"/>
          <p:cNvSpPr>
            <a:spLocks noGrp="1" noChangeArrowheads="1"/>
          </p:cNvSpPr>
          <p:nvPr>
            <p:ph type="title" idx="4294967295"/>
          </p:nvPr>
        </p:nvSpPr>
        <p:spPr>
          <a:xfrm>
            <a:off x="1452785" y="1196752"/>
            <a:ext cx="7462911" cy="1012825"/>
          </a:xfrm>
        </p:spPr>
        <p:txBody>
          <a:bodyPr/>
          <a:lstStyle/>
          <a:p>
            <a:pPr>
              <a:defRPr/>
            </a:pPr>
            <a:r>
              <a:rPr lang="zh-TW" altLang="en-US" b="1" dirty="0" smtClean="0">
                <a:solidFill>
                  <a:srgbClr val="FF0000"/>
                </a:solidFill>
                <a:effectLst>
                  <a:outerShdw blurRad="38100" dist="38100" dir="2700000" algn="tl">
                    <a:srgbClr val="C0C0C0"/>
                  </a:outerShdw>
                </a:effectLst>
              </a:rPr>
              <a:t>採購監辦實務案例解析</a:t>
            </a:r>
            <a:endParaRPr lang="zh-TW" altLang="en-US" sz="5400" b="1" dirty="0" smtClean="0">
              <a:solidFill>
                <a:srgbClr val="FF0000"/>
              </a:solidFill>
              <a:effectLst>
                <a:outerShdw blurRad="38100" dist="38100" dir="2700000" algn="tl">
                  <a:srgbClr val="C0C0C0"/>
                </a:outerShdw>
              </a:effectLst>
            </a:endParaRPr>
          </a:p>
        </p:txBody>
      </p:sp>
      <p:sp>
        <p:nvSpPr>
          <p:cNvPr id="55299" name="Rectangle 3"/>
          <p:cNvSpPr>
            <a:spLocks noGrp="1" noChangeArrowheads="1"/>
          </p:cNvSpPr>
          <p:nvPr>
            <p:ph type="body" idx="4294967295"/>
          </p:nvPr>
        </p:nvSpPr>
        <p:spPr>
          <a:xfrm>
            <a:off x="2051720" y="3717032"/>
            <a:ext cx="6791968" cy="1223888"/>
          </a:xfrm>
        </p:spPr>
        <p:txBody>
          <a:bodyPr>
            <a:normAutofit lnSpcReduction="10000"/>
          </a:bodyPr>
          <a:lstStyle/>
          <a:p>
            <a:pPr>
              <a:spcBef>
                <a:spcPts val="0"/>
              </a:spcBef>
              <a:buFont typeface="Wingdings" panose="05000000000000000000" pitchFamily="2" charset="2"/>
              <a:buChar char="n"/>
              <a:defRPr/>
            </a:pPr>
            <a:r>
              <a:rPr lang="zh-TW" altLang="en-US" sz="4000" b="1" kern="10" dirty="0">
                <a:solidFill>
                  <a:srgbClr val="0000FF"/>
                </a:solidFill>
                <a:latin typeface="標楷體"/>
              </a:rPr>
              <a:t>辦理採購招標相關</a:t>
            </a:r>
            <a:r>
              <a:rPr lang="zh-TW" altLang="en-US" sz="4000" b="1" kern="10" dirty="0" smtClean="0">
                <a:solidFill>
                  <a:srgbClr val="0000FF"/>
                </a:solidFill>
                <a:latin typeface="標楷體"/>
              </a:rPr>
              <a:t>議題</a:t>
            </a:r>
            <a:endParaRPr lang="en-US" altLang="zh-TW" sz="4000" b="1" kern="10" dirty="0" smtClean="0">
              <a:solidFill>
                <a:srgbClr val="0000FF"/>
              </a:solidFill>
              <a:latin typeface="標楷體"/>
            </a:endParaRPr>
          </a:p>
          <a:p>
            <a:pPr>
              <a:spcBef>
                <a:spcPts val="0"/>
              </a:spcBef>
              <a:defRPr/>
            </a:pPr>
            <a:r>
              <a:rPr lang="zh-TW" altLang="en-US" sz="4000" b="1" kern="10" dirty="0">
                <a:solidFill>
                  <a:srgbClr val="0000FF"/>
                </a:solidFill>
                <a:latin typeface="標楷體"/>
              </a:rPr>
              <a:t>投標須知留意事項</a:t>
            </a:r>
          </a:p>
          <a:p>
            <a:endParaRPr lang="zh-TW" altLang="en-US" sz="2000" b="1" dirty="0" smtClean="0"/>
          </a:p>
          <a:p>
            <a:endParaRPr lang="zh-TW" altLang="en-US" sz="2000" dirty="0" smtClean="0"/>
          </a:p>
          <a:p>
            <a:pPr lvl="1">
              <a:spcBef>
                <a:spcPts val="600"/>
              </a:spcBef>
              <a:spcAft>
                <a:spcPts val="600"/>
              </a:spcAft>
              <a:buFont typeface="Wingdings" panose="05000000000000000000" pitchFamily="2" charset="2"/>
              <a:buChar char="l"/>
            </a:pPr>
            <a:endParaRPr lang="zh-TW" altLang="en-US" sz="2000" dirty="0" smtClean="0"/>
          </a:p>
        </p:txBody>
      </p:sp>
      <p:sp>
        <p:nvSpPr>
          <p:cNvPr id="4" name="弧形向右箭號 3"/>
          <p:cNvSpPr/>
          <p:nvPr/>
        </p:nvSpPr>
        <p:spPr>
          <a:xfrm>
            <a:off x="1115616" y="2564904"/>
            <a:ext cx="731837" cy="1216025"/>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solidFill>
                <a:schemeClr val="tx1"/>
              </a:solidFill>
            </a:endParaRPr>
          </a:p>
        </p:txBody>
      </p:sp>
      <p:sp>
        <p:nvSpPr>
          <p:cNvPr id="3" name="投影片編號版面配置區 2"/>
          <p:cNvSpPr>
            <a:spLocks noGrp="1"/>
          </p:cNvSpPr>
          <p:nvPr>
            <p:ph type="sldNum" sz="quarter" idx="12"/>
          </p:nvPr>
        </p:nvSpPr>
        <p:spPr/>
        <p:txBody>
          <a:bodyPr/>
          <a:lstStyle/>
          <a:p>
            <a:fld id="{1118FB7C-3051-423D-B140-B22D31D849CF}" type="slidenum">
              <a:rPr lang="zh-TW" altLang="en-US" smtClean="0"/>
              <a:pPr/>
              <a:t>308</a:t>
            </a:fld>
            <a:endParaRPr lang="zh-TW" altLang="en-US"/>
          </a:p>
        </p:txBody>
      </p:sp>
    </p:spTree>
    <p:extLst>
      <p:ext uri="{BB962C8B-B14F-4D97-AF65-F5344CB8AC3E}">
        <p14:creationId xmlns:p14="http://schemas.microsoft.com/office/powerpoint/2010/main" val="4098825724"/>
      </p:ext>
    </p:extLst>
  </p:cSld>
  <p:clrMapOvr>
    <a:masterClrMapping/>
  </p:clrMapOvr>
  <p:transition/>
  <p:timing>
    <p:tnLst>
      <p:par>
        <p:cTn id="1" dur="indefinite" restart="never" nodeType="tmRoot"/>
      </p:par>
    </p:tnLst>
  </p:timing>
</p:sld>
</file>

<file path=ppt/slides/slide3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p:cNvSpPr>
          <p:nvPr>
            <p:ph type="title"/>
          </p:nvPr>
        </p:nvSpPr>
        <p:spPr>
          <a:xfrm>
            <a:off x="323850" y="274638"/>
            <a:ext cx="8424863" cy="922337"/>
          </a:xfrm>
        </p:spPr>
        <p:txBody>
          <a:bodyPr>
            <a:normAutofit/>
          </a:bodyPr>
          <a:lstStyle/>
          <a:p>
            <a:pPr algn="ctr" eaLnBrk="1" hangingPunct="1">
              <a:defRPr/>
            </a:pPr>
            <a:r>
              <a:rPr lang="zh-TW" altLang="en-US" b="1" dirty="0" smtClean="0">
                <a:solidFill>
                  <a:srgbClr val="FF0000"/>
                </a:solidFill>
                <a:latin typeface="+mn-ea"/>
                <a:ea typeface="+mn-ea"/>
              </a:rPr>
              <a:t>個案採購預算經費認定原則</a:t>
            </a:r>
          </a:p>
        </p:txBody>
      </p:sp>
      <p:sp>
        <p:nvSpPr>
          <p:cNvPr id="56323" name="Rectangle 3"/>
          <p:cNvSpPr>
            <a:spLocks noGrp="1"/>
          </p:cNvSpPr>
          <p:nvPr>
            <p:ph type="body" sz="half" idx="1"/>
          </p:nvPr>
        </p:nvSpPr>
        <p:spPr>
          <a:xfrm>
            <a:off x="328613" y="1125538"/>
            <a:ext cx="8564562" cy="5183187"/>
          </a:xfrm>
        </p:spPr>
        <p:txBody>
          <a:bodyPr>
            <a:noAutofit/>
          </a:bodyPr>
          <a:lstStyle/>
          <a:p>
            <a:pPr>
              <a:defRPr/>
            </a:pPr>
            <a:r>
              <a:rPr lang="en-US" altLang="zh-TW" sz="2400" b="1" dirty="0" smtClean="0">
                <a:solidFill>
                  <a:srgbClr val="0000FF"/>
                </a:solidFill>
                <a:latin typeface="+mn-ea"/>
              </a:rPr>
              <a:t>【</a:t>
            </a:r>
            <a:r>
              <a:rPr lang="zh-TW" altLang="en-US" sz="2400" b="1" dirty="0" smtClean="0">
                <a:solidFill>
                  <a:srgbClr val="0000FF"/>
                </a:solidFill>
                <a:latin typeface="+mn-ea"/>
              </a:rPr>
              <a:t>案例探討</a:t>
            </a:r>
            <a:r>
              <a:rPr lang="en-US" altLang="zh-TW" sz="2400" b="1" dirty="0" smtClean="0">
                <a:solidFill>
                  <a:srgbClr val="0000FF"/>
                </a:solidFill>
                <a:latin typeface="+mn-ea"/>
              </a:rPr>
              <a:t>】</a:t>
            </a:r>
            <a:r>
              <a:rPr lang="zh-TW" altLang="en-US" sz="2400" b="1" dirty="0" smtClean="0">
                <a:solidFill>
                  <a:srgbClr val="0000FF"/>
                </a:solidFill>
                <a:latin typeface="+mn-ea"/>
              </a:rPr>
              <a:t>原編列</a:t>
            </a:r>
            <a:r>
              <a:rPr lang="zh-TW" altLang="en-US" sz="2400" b="1" dirty="0">
                <a:solidFill>
                  <a:srgbClr val="0000FF"/>
                </a:solidFill>
                <a:latin typeface="+mn-ea"/>
              </a:rPr>
              <a:t>預算</a:t>
            </a:r>
            <a:r>
              <a:rPr lang="zh-TW" altLang="en-US" sz="2400" b="1" dirty="0" smtClean="0">
                <a:solidFill>
                  <a:srgbClr val="0000FF"/>
                </a:solidFill>
                <a:latin typeface="+mn-ea"/>
              </a:rPr>
              <a:t>金額</a:t>
            </a:r>
            <a:r>
              <a:rPr lang="en-US" altLang="zh-TW" sz="2400" b="1" dirty="0" smtClean="0">
                <a:solidFill>
                  <a:srgbClr val="0000FF"/>
                </a:solidFill>
                <a:latin typeface="+mn-ea"/>
              </a:rPr>
              <a:t>(150</a:t>
            </a:r>
            <a:r>
              <a:rPr lang="zh-TW" altLang="en-US" sz="2400" b="1" dirty="0" smtClean="0">
                <a:solidFill>
                  <a:srgbClr val="0000FF"/>
                </a:solidFill>
                <a:latin typeface="+mn-ea"/>
              </a:rPr>
              <a:t>萬</a:t>
            </a:r>
            <a:r>
              <a:rPr lang="en-US" altLang="zh-TW" sz="2400" b="1" dirty="0" smtClean="0">
                <a:solidFill>
                  <a:srgbClr val="0000FF"/>
                </a:solidFill>
                <a:latin typeface="+mn-ea"/>
              </a:rPr>
              <a:t>)</a:t>
            </a:r>
            <a:r>
              <a:rPr lang="zh-TW" altLang="en-US" sz="2400" b="1" dirty="0" smtClean="0">
                <a:solidFill>
                  <a:srgbClr val="0000FF"/>
                </a:solidFill>
                <a:latin typeface="+mn-ea"/>
              </a:rPr>
              <a:t>，辦理採購案時發現市場行情已調降</a:t>
            </a:r>
            <a:r>
              <a:rPr lang="en-US" altLang="zh-TW" sz="2400" b="1" dirty="0" smtClean="0">
                <a:solidFill>
                  <a:srgbClr val="0000FF"/>
                </a:solidFill>
                <a:latin typeface="+mn-ea"/>
              </a:rPr>
              <a:t>(130</a:t>
            </a:r>
            <a:r>
              <a:rPr lang="zh-TW" altLang="en-US" sz="2400" b="1" dirty="0" smtClean="0">
                <a:solidFill>
                  <a:srgbClr val="0000FF"/>
                </a:solidFill>
                <a:latin typeface="+mn-ea"/>
              </a:rPr>
              <a:t>萬</a:t>
            </a:r>
            <a:r>
              <a:rPr lang="en-US" altLang="zh-TW" sz="2400" b="1" dirty="0" smtClean="0">
                <a:solidFill>
                  <a:srgbClr val="0000FF"/>
                </a:solidFill>
                <a:latin typeface="+mn-ea"/>
              </a:rPr>
              <a:t>)</a:t>
            </a:r>
            <a:r>
              <a:rPr lang="zh-TW" altLang="en-US" sz="2400" b="1" dirty="0" smtClean="0">
                <a:solidFill>
                  <a:srgbClr val="0000FF"/>
                </a:solidFill>
                <a:latin typeface="+mn-ea"/>
              </a:rPr>
              <a:t>因應作為</a:t>
            </a:r>
            <a:endParaRPr lang="en-US" altLang="zh-TW" sz="2400" b="1" dirty="0" smtClean="0">
              <a:solidFill>
                <a:srgbClr val="0000FF"/>
              </a:solidFill>
              <a:latin typeface="+mn-ea"/>
            </a:endParaRPr>
          </a:p>
          <a:p>
            <a:pPr>
              <a:buFont typeface="Arial" panose="020B0604020202020204" pitchFamily="34" charset="0"/>
              <a:buChar char="•"/>
              <a:defRPr/>
            </a:pPr>
            <a:r>
              <a:rPr lang="zh-TW" altLang="en-US" sz="2400" b="1" dirty="0" smtClean="0">
                <a:latin typeface="+mn-ea"/>
              </a:rPr>
              <a:t>政府採購法</a:t>
            </a:r>
            <a:r>
              <a:rPr lang="zh-TW" altLang="en-US" sz="2400" b="1" dirty="0">
                <a:latin typeface="+mn-ea"/>
              </a:rPr>
              <a:t>（以下簡稱本法）施行細則第二十六條第一項之執行疑義，按「預算金額」依本法施行細則第二十六條第一項規定，為該採購得用以支付得標廠商契約價金之預算金額，機關辦理採購應依上開規定於招標前確認。</a:t>
            </a:r>
            <a:r>
              <a:rPr lang="zh-TW" altLang="en-US" sz="2400" b="1" u="sng" dirty="0">
                <a:latin typeface="+mn-ea"/>
              </a:rPr>
              <a:t>電腦財物採購預算</a:t>
            </a:r>
            <a:r>
              <a:rPr lang="zh-TW" altLang="en-US" sz="2400" b="1" u="sng" dirty="0" smtClean="0">
                <a:latin typeface="+mn-ea"/>
              </a:rPr>
              <a:t>編列</a:t>
            </a:r>
            <a:r>
              <a:rPr lang="en-US" altLang="zh-TW" sz="2400" b="1" u="sng" dirty="0" smtClean="0">
                <a:latin typeface="+mn-ea"/>
              </a:rPr>
              <a:t>150</a:t>
            </a:r>
            <a:r>
              <a:rPr lang="zh-TW" altLang="en-US" sz="2400" b="1" u="sng" dirty="0" smtClean="0">
                <a:latin typeface="+mn-ea"/>
              </a:rPr>
              <a:t>萬</a:t>
            </a:r>
            <a:r>
              <a:rPr lang="zh-TW" altLang="en-US" sz="2400" b="1" u="sng" dirty="0">
                <a:latin typeface="+mn-ea"/>
              </a:rPr>
              <a:t>元，經市場詢價後</a:t>
            </a:r>
            <a:r>
              <a:rPr lang="zh-TW" altLang="en-US" sz="2400" b="1" u="sng" dirty="0" smtClean="0">
                <a:latin typeface="+mn-ea"/>
              </a:rPr>
              <a:t>只需</a:t>
            </a:r>
            <a:r>
              <a:rPr lang="en-US" altLang="zh-TW" sz="2400" b="1" u="sng" dirty="0" smtClean="0">
                <a:latin typeface="+mn-ea"/>
              </a:rPr>
              <a:t>130</a:t>
            </a:r>
            <a:r>
              <a:rPr lang="zh-TW" altLang="en-US" sz="2400" b="1" u="sng" dirty="0" smtClean="0">
                <a:latin typeface="+mn-ea"/>
              </a:rPr>
              <a:t>萬</a:t>
            </a:r>
            <a:r>
              <a:rPr lang="zh-TW" altLang="en-US" sz="2400" b="1" u="sng" dirty="0">
                <a:latin typeface="+mn-ea"/>
              </a:rPr>
              <a:t>元，依前揭條項規定，該採購之預算金額仍應</a:t>
            </a:r>
            <a:r>
              <a:rPr lang="zh-TW" altLang="en-US" sz="2400" b="1" u="sng" dirty="0" smtClean="0">
                <a:latin typeface="+mn-ea"/>
              </a:rPr>
              <a:t>為</a:t>
            </a:r>
            <a:r>
              <a:rPr lang="en-US" altLang="zh-TW" sz="2400" b="1" u="sng" dirty="0" smtClean="0">
                <a:latin typeface="+mn-ea"/>
              </a:rPr>
              <a:t>150</a:t>
            </a:r>
            <a:r>
              <a:rPr lang="zh-TW" altLang="en-US" sz="2400" b="1" u="sng" dirty="0" smtClean="0">
                <a:latin typeface="+mn-ea"/>
              </a:rPr>
              <a:t>萬</a:t>
            </a:r>
            <a:r>
              <a:rPr lang="zh-TW" altLang="en-US" sz="2400" b="1" u="sng" dirty="0">
                <a:latin typeface="+mn-ea"/>
              </a:rPr>
              <a:t>元，屬公告金額以上之採購。</a:t>
            </a:r>
            <a:r>
              <a:rPr lang="zh-TW" altLang="en-US" sz="2400" b="1" dirty="0">
                <a:solidFill>
                  <a:srgbClr val="0000FF"/>
                </a:solidFill>
                <a:latin typeface="+mn-ea"/>
              </a:rPr>
              <a:t>惟如機關決定控</a:t>
            </a:r>
            <a:r>
              <a:rPr lang="zh-TW" altLang="en-US" sz="2400" b="1" dirty="0" smtClean="0">
                <a:solidFill>
                  <a:srgbClr val="0000FF"/>
                </a:solidFill>
                <a:latin typeface="+mn-ea"/>
              </a:rPr>
              <a:t>留</a:t>
            </a:r>
            <a:r>
              <a:rPr lang="en-US" altLang="zh-TW" sz="2400" b="1" dirty="0" smtClean="0">
                <a:solidFill>
                  <a:srgbClr val="0000FF"/>
                </a:solidFill>
                <a:latin typeface="+mn-ea"/>
              </a:rPr>
              <a:t>20</a:t>
            </a:r>
            <a:r>
              <a:rPr lang="zh-TW" altLang="en-US" sz="2400" b="1" dirty="0" smtClean="0">
                <a:solidFill>
                  <a:srgbClr val="0000FF"/>
                </a:solidFill>
                <a:latin typeface="+mn-ea"/>
              </a:rPr>
              <a:t>萬</a:t>
            </a:r>
            <a:r>
              <a:rPr lang="zh-TW" altLang="en-US" sz="2400" b="1" dirty="0">
                <a:solidFill>
                  <a:srgbClr val="0000FF"/>
                </a:solidFill>
                <a:latin typeface="+mn-ea"/>
              </a:rPr>
              <a:t>元繳庫不支用，得以可支用</a:t>
            </a:r>
            <a:r>
              <a:rPr lang="zh-TW" altLang="en-US" sz="2400" b="1" dirty="0" smtClean="0">
                <a:solidFill>
                  <a:srgbClr val="0000FF"/>
                </a:solidFill>
                <a:latin typeface="+mn-ea"/>
              </a:rPr>
              <a:t>上限</a:t>
            </a:r>
            <a:r>
              <a:rPr lang="en-US" altLang="zh-TW" sz="2400" b="1" dirty="0" smtClean="0">
                <a:solidFill>
                  <a:srgbClr val="0000FF"/>
                </a:solidFill>
                <a:latin typeface="+mn-ea"/>
              </a:rPr>
              <a:t>130</a:t>
            </a:r>
            <a:r>
              <a:rPr lang="zh-TW" altLang="en-US" sz="2400" b="1" dirty="0" smtClean="0">
                <a:solidFill>
                  <a:srgbClr val="0000FF"/>
                </a:solidFill>
                <a:latin typeface="+mn-ea"/>
              </a:rPr>
              <a:t>萬</a:t>
            </a:r>
            <a:r>
              <a:rPr lang="zh-TW" altLang="en-US" sz="2400" b="1" dirty="0">
                <a:solidFill>
                  <a:srgbClr val="0000FF"/>
                </a:solidFill>
                <a:latin typeface="+mn-ea"/>
              </a:rPr>
              <a:t>元認定為未達公告金額之採購</a:t>
            </a:r>
            <a:r>
              <a:rPr lang="zh-TW" altLang="en-US" sz="2400" b="1" dirty="0" smtClean="0">
                <a:solidFill>
                  <a:srgbClr val="0000FF"/>
                </a:solidFill>
                <a:latin typeface="+mn-ea"/>
              </a:rPr>
              <a:t>。</a:t>
            </a:r>
            <a:r>
              <a:rPr lang="en-US" altLang="zh-TW" sz="2400" b="1" dirty="0" smtClean="0">
                <a:solidFill>
                  <a:srgbClr val="0000FF"/>
                </a:solidFill>
                <a:latin typeface="+mn-ea"/>
              </a:rPr>
              <a:t>(</a:t>
            </a:r>
            <a:r>
              <a:rPr lang="zh-TW" altLang="en-US" sz="2400" b="1" dirty="0">
                <a:latin typeface="+mn-ea"/>
              </a:rPr>
              <a:t>工程會</a:t>
            </a:r>
            <a:r>
              <a:rPr lang="en-US" altLang="zh-TW" sz="2400" b="1" dirty="0">
                <a:latin typeface="+mn-ea"/>
              </a:rPr>
              <a:t>93</a:t>
            </a:r>
            <a:r>
              <a:rPr lang="zh-TW" altLang="en-US" sz="2400" b="1" dirty="0">
                <a:latin typeface="+mn-ea"/>
              </a:rPr>
              <a:t>年</a:t>
            </a:r>
            <a:r>
              <a:rPr lang="en-US" altLang="zh-TW" sz="2400" b="1" dirty="0">
                <a:latin typeface="+mn-ea"/>
              </a:rPr>
              <a:t>09</a:t>
            </a:r>
            <a:r>
              <a:rPr lang="zh-TW" altLang="en-US" sz="2400" b="1" dirty="0">
                <a:latin typeface="+mn-ea"/>
              </a:rPr>
              <a:t>月</a:t>
            </a:r>
            <a:r>
              <a:rPr lang="en-US" altLang="zh-TW" sz="2400" b="1" dirty="0">
                <a:latin typeface="+mn-ea"/>
              </a:rPr>
              <a:t>23</a:t>
            </a:r>
            <a:r>
              <a:rPr lang="zh-TW" altLang="en-US" sz="2400" b="1" dirty="0">
                <a:latin typeface="+mn-ea"/>
              </a:rPr>
              <a:t>日工程企字第</a:t>
            </a:r>
            <a:r>
              <a:rPr lang="en-US" altLang="zh-TW" sz="2400" b="1" dirty="0">
                <a:latin typeface="+mn-ea"/>
              </a:rPr>
              <a:t>09300370160</a:t>
            </a:r>
            <a:r>
              <a:rPr lang="zh-TW" altLang="en-US" sz="2400" b="1" dirty="0">
                <a:latin typeface="+mn-ea"/>
              </a:rPr>
              <a:t>號函</a:t>
            </a:r>
            <a:r>
              <a:rPr lang="en-US" altLang="zh-TW" sz="2400" b="1" dirty="0" smtClean="0">
                <a:solidFill>
                  <a:srgbClr val="0000FF"/>
                </a:solidFill>
                <a:latin typeface="+mn-ea"/>
              </a:rPr>
              <a:t>)</a:t>
            </a:r>
          </a:p>
          <a:p>
            <a:pPr>
              <a:buFont typeface="Arial" panose="020B0604020202020204" pitchFamily="34" charset="0"/>
              <a:buChar char="•"/>
              <a:defRPr/>
            </a:pPr>
            <a:r>
              <a:rPr lang="zh-TW" altLang="en-US" sz="2400" b="1" dirty="0" smtClean="0">
                <a:latin typeface="+mn-ea"/>
              </a:rPr>
              <a:t>綜</a:t>
            </a:r>
            <a:r>
              <a:rPr lang="zh-TW" altLang="en-US" sz="2400" b="1" dirty="0">
                <a:latin typeface="+mn-ea"/>
              </a:rPr>
              <a:t>上</a:t>
            </a:r>
            <a:r>
              <a:rPr lang="zh-TW" altLang="en-US" sz="2400" b="1" dirty="0" smtClean="0">
                <a:latin typeface="+mn-ea"/>
              </a:rPr>
              <a:t>，如簽辦公告金額採購</a:t>
            </a:r>
            <a:r>
              <a:rPr lang="zh-TW" altLang="en-US" sz="2400" b="1" dirty="0">
                <a:latin typeface="+mn-ea"/>
              </a:rPr>
              <a:t>案時，敘明廠商</a:t>
            </a:r>
            <a:r>
              <a:rPr lang="zh-TW" altLang="en-US" sz="2400" b="1" dirty="0" smtClean="0">
                <a:latin typeface="+mn-ea"/>
              </a:rPr>
              <a:t>報價未達</a:t>
            </a:r>
            <a:r>
              <a:rPr lang="en-US" altLang="zh-TW" sz="2400" b="1" dirty="0" smtClean="0">
                <a:latin typeface="+mn-ea"/>
              </a:rPr>
              <a:t>150</a:t>
            </a:r>
            <a:r>
              <a:rPr lang="zh-TW" altLang="en-US" sz="2400" b="1" dirty="0">
                <a:latin typeface="+mn-ea"/>
              </a:rPr>
              <a:t>萬元，並註明剩餘款繳庫不支用，得認定</a:t>
            </a:r>
            <a:r>
              <a:rPr lang="zh-TW" altLang="en-US" sz="2400" b="1" dirty="0" smtClean="0">
                <a:latin typeface="+mn-ea"/>
              </a:rPr>
              <a:t>為未達公告金額</a:t>
            </a:r>
            <a:r>
              <a:rPr lang="zh-TW" altLang="en-US" sz="2400" b="1" dirty="0">
                <a:latin typeface="+mn-ea"/>
              </a:rPr>
              <a:t>採購。</a:t>
            </a:r>
          </a:p>
          <a:p>
            <a:pPr>
              <a:defRPr/>
            </a:pPr>
            <a:endParaRPr lang="en-US" altLang="zh-TW" sz="2400" b="1" dirty="0">
              <a:latin typeface="+mn-ea"/>
            </a:endParaRPr>
          </a:p>
          <a:p>
            <a:pPr eaLnBrk="1" hangingPunct="1">
              <a:buFont typeface="Arial" panose="020B0604020202020204" pitchFamily="34" charset="0"/>
              <a:buNone/>
              <a:defRPr/>
            </a:pPr>
            <a:endParaRPr lang="zh-TW" altLang="en-US" sz="2400" b="1" dirty="0" smtClean="0">
              <a:latin typeface="+mn-ea"/>
            </a:endParaRPr>
          </a:p>
        </p:txBody>
      </p:sp>
      <p:sp>
        <p:nvSpPr>
          <p:cNvPr id="3" name="投影片編號版面配置區 2"/>
          <p:cNvSpPr>
            <a:spLocks noGrp="1"/>
          </p:cNvSpPr>
          <p:nvPr>
            <p:ph type="sldNum" sz="quarter" idx="12"/>
          </p:nvPr>
        </p:nvSpPr>
        <p:spPr/>
        <p:txBody>
          <a:bodyPr/>
          <a:lstStyle/>
          <a:p>
            <a:fld id="{1118FB7C-3051-423D-B140-B22D31D849CF}" type="slidenum">
              <a:rPr lang="zh-TW" altLang="en-US" smtClean="0"/>
              <a:pPr/>
              <a:t>309</a:t>
            </a:fld>
            <a:endParaRPr lang="zh-TW" altLang="en-US"/>
          </a:p>
        </p:txBody>
      </p:sp>
    </p:spTree>
    <p:extLst>
      <p:ext uri="{BB962C8B-B14F-4D97-AF65-F5344CB8AC3E}">
        <p14:creationId xmlns:p14="http://schemas.microsoft.com/office/powerpoint/2010/main" val="3384052436"/>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395288" y="274638"/>
            <a:ext cx="8748712" cy="777875"/>
          </a:xfrm>
        </p:spPr>
        <p:txBody>
          <a:bodyPr>
            <a:normAutofit/>
          </a:bodyPr>
          <a:lstStyle/>
          <a:p>
            <a:r>
              <a:rPr lang="zh-TW" altLang="en-US" sz="3600" b="1" dirty="0">
                <a:solidFill>
                  <a:srgbClr val="FF0000"/>
                </a:solidFill>
                <a:latin typeface="+mn-ea"/>
                <a:ea typeface="+mn-ea"/>
              </a:rPr>
              <a:t>監辦</a:t>
            </a:r>
            <a:r>
              <a:rPr lang="zh-TW" altLang="en-US" sz="3600" b="1" dirty="0" smtClean="0">
                <a:solidFill>
                  <a:srgbClr val="FF0000"/>
                </a:solidFill>
                <a:latin typeface="+mn-ea"/>
                <a:ea typeface="+mn-ea"/>
              </a:rPr>
              <a:t>人員對招標方式負事前審核之責</a:t>
            </a:r>
            <a:r>
              <a:rPr lang="en-US" altLang="zh-TW" sz="3600" b="1" dirty="0">
                <a:solidFill>
                  <a:srgbClr val="FF0000"/>
                </a:solidFill>
                <a:latin typeface="+mn-ea"/>
                <a:ea typeface="+mn-ea"/>
              </a:rPr>
              <a:t>2</a:t>
            </a:r>
            <a:endParaRPr lang="zh-TW" altLang="en-US" sz="3600" b="1" dirty="0" smtClean="0">
              <a:solidFill>
                <a:srgbClr val="FF0000"/>
              </a:solidFill>
              <a:latin typeface="+mn-ea"/>
              <a:ea typeface="+mn-ea"/>
            </a:endParaRPr>
          </a:p>
        </p:txBody>
      </p:sp>
      <p:sp>
        <p:nvSpPr>
          <p:cNvPr id="24579" name="Rectangle 3"/>
          <p:cNvSpPr>
            <a:spLocks noGrp="1" noChangeArrowheads="1"/>
          </p:cNvSpPr>
          <p:nvPr>
            <p:ph type="body" idx="1"/>
          </p:nvPr>
        </p:nvSpPr>
        <p:spPr>
          <a:xfrm>
            <a:off x="611188" y="1196975"/>
            <a:ext cx="8002587" cy="5084763"/>
          </a:xfrm>
        </p:spPr>
        <p:txBody>
          <a:bodyPr/>
          <a:lstStyle/>
          <a:p>
            <a:r>
              <a:rPr lang="zh-TW" altLang="en-US" sz="2400" b="1" dirty="0" smtClean="0">
                <a:latin typeface="+mj-ea"/>
                <a:ea typeface="+mj-ea"/>
              </a:rPr>
              <a:t>三</a:t>
            </a:r>
            <a:r>
              <a:rPr lang="zh-TW" altLang="en-US" sz="2400" b="1" dirty="0">
                <a:latin typeface="+mj-ea"/>
                <a:ea typeface="+mj-ea"/>
              </a:rPr>
              <a:t>、會計人員對於</a:t>
            </a:r>
            <a:r>
              <a:rPr lang="zh-TW" altLang="en-US" sz="2400" b="1" dirty="0">
                <a:solidFill>
                  <a:srgbClr val="0000FF"/>
                </a:solidFill>
                <a:latin typeface="+mj-ea"/>
                <a:ea typeface="+mj-ea"/>
              </a:rPr>
              <a:t>招標方式如有不同意見，得於會辦時，提供意見供決策之參考。</a:t>
            </a:r>
          </a:p>
          <a:p>
            <a:r>
              <a:rPr lang="zh-TW" altLang="en-US" sz="2400" b="1" dirty="0">
                <a:latin typeface="+mj-ea"/>
                <a:ea typeface="+mj-ea"/>
              </a:rPr>
              <a:t>四、</a:t>
            </a:r>
            <a:r>
              <a:rPr lang="zh-TW" altLang="en-US" sz="2400" b="1" dirty="0">
                <a:solidFill>
                  <a:srgbClr val="0000FF"/>
                </a:solidFill>
                <a:latin typeface="+mj-ea"/>
                <a:ea typeface="+mj-ea"/>
              </a:rPr>
              <a:t>會計人員對於依政府採購法第二十條、第二十二條規定辦理之採購，是否曾報經上級機關核准，應加以審核</a:t>
            </a:r>
            <a:r>
              <a:rPr lang="zh-TW" altLang="en-US" sz="2400" b="1" dirty="0" smtClean="0">
                <a:solidFill>
                  <a:srgbClr val="0000FF"/>
                </a:solidFill>
                <a:latin typeface="+mj-ea"/>
                <a:ea typeface="+mj-ea"/>
              </a:rPr>
              <a:t>。</a:t>
            </a:r>
            <a:r>
              <a:rPr lang="zh-TW" altLang="en-US" sz="2400" b="1" dirty="0" smtClean="0">
                <a:latin typeface="+mj-ea"/>
                <a:ea typeface="+mj-ea"/>
              </a:rPr>
              <a:t>行政院</a:t>
            </a:r>
            <a:r>
              <a:rPr lang="zh-TW" altLang="en-US" sz="2400" b="1" dirty="0">
                <a:latin typeface="+mj-ea"/>
                <a:ea typeface="+mj-ea"/>
              </a:rPr>
              <a:t>主計處八十八年七月七日台八十八處會字第○五九四三號函 </a:t>
            </a:r>
          </a:p>
        </p:txBody>
      </p:sp>
      <p:sp>
        <p:nvSpPr>
          <p:cNvPr id="3" name="投影片編號版面配置區 2"/>
          <p:cNvSpPr>
            <a:spLocks noGrp="1"/>
          </p:cNvSpPr>
          <p:nvPr>
            <p:ph type="sldNum" sz="quarter" idx="12"/>
          </p:nvPr>
        </p:nvSpPr>
        <p:spPr/>
        <p:txBody>
          <a:bodyPr/>
          <a:lstStyle/>
          <a:p>
            <a:fld id="{1118FB7C-3051-423D-B140-B22D31D849CF}" type="slidenum">
              <a:rPr lang="zh-TW" altLang="en-US" smtClean="0"/>
              <a:pPr/>
              <a:t>31</a:t>
            </a:fld>
            <a:endParaRPr lang="zh-TW" altLang="en-US"/>
          </a:p>
        </p:txBody>
      </p:sp>
    </p:spTree>
    <p:extLst>
      <p:ext uri="{BB962C8B-B14F-4D97-AF65-F5344CB8AC3E}">
        <p14:creationId xmlns:p14="http://schemas.microsoft.com/office/powerpoint/2010/main" val="3198316513"/>
      </p:ext>
    </p:extLst>
  </p:cSld>
  <p:clrMapOvr>
    <a:masterClrMapping/>
  </p:clrMapOvr>
</p:sld>
</file>

<file path=ppt/slides/slide3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p:cNvSpPr>
          <p:nvPr>
            <p:ph type="title"/>
          </p:nvPr>
        </p:nvSpPr>
        <p:spPr>
          <a:xfrm>
            <a:off x="457200" y="277813"/>
            <a:ext cx="8229600" cy="919162"/>
          </a:xfrm>
        </p:spPr>
        <p:txBody>
          <a:bodyPr/>
          <a:lstStyle/>
          <a:p>
            <a:r>
              <a:rPr lang="zh-TW" altLang="en-US" sz="3600" b="1" smtClean="0">
                <a:solidFill>
                  <a:srgbClr val="FF0000"/>
                </a:solidFill>
              </a:rPr>
              <a:t>採購契約跨二年度者注意事項</a:t>
            </a:r>
            <a:endParaRPr lang="zh-TW" altLang="en-US" b="1" smtClean="0">
              <a:solidFill>
                <a:srgbClr val="FF0000"/>
              </a:solidFill>
            </a:endParaRPr>
          </a:p>
        </p:txBody>
      </p:sp>
      <p:sp>
        <p:nvSpPr>
          <p:cNvPr id="28675" name="Rectangle 3"/>
          <p:cNvSpPr>
            <a:spLocks noGrp="1"/>
          </p:cNvSpPr>
          <p:nvPr>
            <p:ph type="body" idx="1"/>
          </p:nvPr>
        </p:nvSpPr>
        <p:spPr>
          <a:xfrm>
            <a:off x="323850" y="1052513"/>
            <a:ext cx="8569325" cy="5545137"/>
          </a:xfrm>
        </p:spPr>
        <p:txBody>
          <a:bodyPr/>
          <a:lstStyle/>
          <a:p>
            <a:pPr>
              <a:lnSpc>
                <a:spcPts val="2600"/>
              </a:lnSpc>
            </a:pPr>
            <a:r>
              <a:rPr lang="zh-TW" altLang="zh-TW" sz="2400" b="1" smtClean="0">
                <a:latin typeface="標楷體" panose="03000509000000000000" pitchFamily="65" charset="-120"/>
              </a:rPr>
              <a:t>政府預算內分年編列預算須一次發包或簽約辦理之延續性計畫，得依</a:t>
            </a:r>
            <a:r>
              <a:rPr lang="zh-TW" altLang="zh-TW" sz="2400" b="1" smtClean="0">
                <a:solidFill>
                  <a:srgbClr val="0000FF"/>
                </a:solidFill>
                <a:latin typeface="標楷體" panose="03000509000000000000" pitchFamily="65" charset="-120"/>
              </a:rPr>
              <a:t>預算法第</a:t>
            </a:r>
            <a:r>
              <a:rPr lang="en-US" altLang="zh-TW" sz="2400" b="1" smtClean="0">
                <a:solidFill>
                  <a:srgbClr val="0000FF"/>
                </a:solidFill>
                <a:latin typeface="標楷體" panose="03000509000000000000" pitchFamily="65" charset="-120"/>
              </a:rPr>
              <a:t>39</a:t>
            </a:r>
            <a:r>
              <a:rPr lang="zh-TW" altLang="zh-TW" sz="2400" b="1" smtClean="0">
                <a:solidFill>
                  <a:srgbClr val="0000FF"/>
                </a:solidFill>
                <a:latin typeface="標楷體" panose="03000509000000000000" pitchFamily="65" charset="-120"/>
              </a:rPr>
              <a:t>條</a:t>
            </a:r>
            <a:r>
              <a:rPr lang="zh-TW" altLang="zh-TW" sz="2400" b="1" smtClean="0">
                <a:latin typeface="標楷體" panose="03000509000000000000" pitchFamily="65" charset="-120"/>
              </a:rPr>
              <a:t>「繼續經費預算之編製，應列明全部計畫之內容、經費總額、執行期間及各年度之分配額，依各年度之分配額，編列各該年度預算」規定之精神，先行一次發包或簽約辦理，惟各機關與廠商簽訂合約時，</a:t>
            </a:r>
            <a:r>
              <a:rPr lang="zh-TW" altLang="zh-TW" sz="2400" b="1" smtClean="0">
                <a:solidFill>
                  <a:srgbClr val="0000FF"/>
                </a:solidFill>
                <a:latin typeface="標楷體" panose="03000509000000000000" pitchFamily="65" charset="-120"/>
              </a:rPr>
              <a:t>應列明：「以後年度所需經費如未獲立法院審議通過或經部分刪減，得依政府採購法第</a:t>
            </a:r>
            <a:r>
              <a:rPr lang="en-US" altLang="zh-TW" sz="2400" b="1" smtClean="0">
                <a:solidFill>
                  <a:srgbClr val="0000FF"/>
                </a:solidFill>
                <a:latin typeface="標楷體" panose="03000509000000000000" pitchFamily="65" charset="-120"/>
              </a:rPr>
              <a:t>64</a:t>
            </a:r>
            <a:r>
              <a:rPr lang="zh-TW" altLang="zh-TW" sz="2400" b="1" smtClean="0">
                <a:solidFill>
                  <a:srgbClr val="0000FF"/>
                </a:solidFill>
                <a:latin typeface="標楷體" panose="03000509000000000000" pitchFamily="65" charset="-120"/>
              </a:rPr>
              <a:t>條規定辦理。」</a:t>
            </a:r>
            <a:r>
              <a:rPr lang="zh-TW" altLang="zh-TW" sz="2400" b="1" smtClean="0">
                <a:latin typeface="標楷體" panose="03000509000000000000" pitchFamily="65" charset="-120"/>
              </a:rPr>
              <a:t>行政院</a:t>
            </a:r>
            <a:r>
              <a:rPr lang="en-US" altLang="zh-TW" sz="2400" b="1" smtClean="0">
                <a:latin typeface="標楷體" panose="03000509000000000000" pitchFamily="65" charset="-120"/>
              </a:rPr>
              <a:t>95</a:t>
            </a:r>
            <a:r>
              <a:rPr lang="zh-TW" altLang="zh-TW" sz="2400" b="1" smtClean="0">
                <a:latin typeface="標楷體" panose="03000509000000000000" pitchFamily="65" charset="-120"/>
              </a:rPr>
              <a:t>年</a:t>
            </a:r>
            <a:r>
              <a:rPr lang="en-US" altLang="zh-TW" sz="2400" b="1" smtClean="0">
                <a:latin typeface="標楷體" panose="03000509000000000000" pitchFamily="65" charset="-120"/>
              </a:rPr>
              <a:t>5</a:t>
            </a:r>
            <a:r>
              <a:rPr lang="zh-TW" altLang="zh-TW" sz="2400" b="1" smtClean="0">
                <a:latin typeface="標楷體" panose="03000509000000000000" pitchFamily="65" charset="-120"/>
              </a:rPr>
              <a:t>月</a:t>
            </a:r>
            <a:r>
              <a:rPr lang="en-US" altLang="zh-TW" sz="2400" b="1" smtClean="0">
                <a:latin typeface="標楷體" panose="03000509000000000000" pitchFamily="65" charset="-120"/>
              </a:rPr>
              <a:t>19</a:t>
            </a:r>
            <a:r>
              <a:rPr lang="zh-TW" altLang="zh-TW" sz="2400" b="1" smtClean="0">
                <a:latin typeface="標楷體" panose="03000509000000000000" pitchFamily="65" charset="-120"/>
              </a:rPr>
              <a:t>日院授主忠字第</a:t>
            </a:r>
            <a:r>
              <a:rPr lang="en-US" altLang="zh-TW" sz="2400" b="1" smtClean="0">
                <a:latin typeface="標楷體" panose="03000509000000000000" pitchFamily="65" charset="-120"/>
              </a:rPr>
              <a:t>0950003151</a:t>
            </a:r>
            <a:r>
              <a:rPr lang="zh-TW" altLang="zh-TW" sz="2400" b="1" smtClean="0">
                <a:latin typeface="標楷體" panose="03000509000000000000" pitchFamily="65" charset="-120"/>
              </a:rPr>
              <a:t>號函</a:t>
            </a:r>
            <a:endParaRPr lang="en-US" altLang="zh-TW" sz="2400" b="1" smtClean="0">
              <a:latin typeface="標楷體" panose="03000509000000000000" pitchFamily="65" charset="-120"/>
            </a:endParaRPr>
          </a:p>
          <a:p>
            <a:pPr>
              <a:lnSpc>
                <a:spcPts val="2600"/>
              </a:lnSpc>
            </a:pPr>
            <a:r>
              <a:rPr lang="zh-TW" altLang="en-US" sz="2400" b="1" smtClean="0">
                <a:solidFill>
                  <a:srgbClr val="0000FF"/>
                </a:solidFill>
                <a:latin typeface="標楷體" panose="03000509000000000000" pitchFamily="65" charset="-120"/>
              </a:rPr>
              <a:t>預算一年一編之特性，訂定不逾一年之履約期間</a:t>
            </a:r>
            <a:r>
              <a:rPr lang="zh-TW" altLang="en-US" sz="2400" b="1" smtClean="0">
                <a:latin typeface="標楷體" panose="03000509000000000000" pitchFamily="65" charset="-120"/>
              </a:rPr>
              <a:t>，如有後續擴充之需要者，得於招標公告及招標文件載明後續擴充之金額、期間或數量，</a:t>
            </a:r>
            <a:r>
              <a:rPr lang="zh-TW" altLang="en-US" sz="2400" b="1" smtClean="0">
                <a:solidFill>
                  <a:srgbClr val="0000FF"/>
                </a:solidFill>
                <a:latin typeface="標楷體" panose="03000509000000000000" pitchFamily="65" charset="-120"/>
              </a:rPr>
              <a:t>依政府採購法第</a:t>
            </a:r>
            <a:r>
              <a:rPr lang="en-US" altLang="zh-TW" sz="2400" b="1" smtClean="0">
                <a:solidFill>
                  <a:srgbClr val="0000FF"/>
                </a:solidFill>
                <a:latin typeface="標楷體" panose="03000509000000000000" pitchFamily="65" charset="-120"/>
              </a:rPr>
              <a:t>22</a:t>
            </a:r>
            <a:r>
              <a:rPr lang="zh-TW" altLang="en-US" sz="2400" b="1" smtClean="0">
                <a:solidFill>
                  <a:srgbClr val="0000FF"/>
                </a:solidFill>
                <a:latin typeface="標楷體" panose="03000509000000000000" pitchFamily="65" charset="-120"/>
              </a:rPr>
              <a:t>條第</a:t>
            </a:r>
            <a:r>
              <a:rPr lang="en-US" altLang="zh-TW" sz="2400" b="1" smtClean="0">
                <a:solidFill>
                  <a:srgbClr val="0000FF"/>
                </a:solidFill>
                <a:latin typeface="標楷體" panose="03000509000000000000" pitchFamily="65" charset="-120"/>
              </a:rPr>
              <a:t>1</a:t>
            </a:r>
            <a:r>
              <a:rPr lang="zh-TW" altLang="en-US" sz="2400" b="1" smtClean="0">
                <a:solidFill>
                  <a:srgbClr val="0000FF"/>
                </a:solidFill>
                <a:latin typeface="標楷體" panose="03000509000000000000" pitchFamily="65" charset="-120"/>
              </a:rPr>
              <a:t>項第</a:t>
            </a:r>
            <a:r>
              <a:rPr lang="en-US" altLang="zh-TW" sz="2400" b="1" smtClean="0">
                <a:solidFill>
                  <a:srgbClr val="0000FF"/>
                </a:solidFill>
                <a:latin typeface="標楷體" panose="03000509000000000000" pitchFamily="65" charset="-120"/>
              </a:rPr>
              <a:t>7</a:t>
            </a:r>
            <a:r>
              <a:rPr lang="zh-TW" altLang="en-US" sz="2400" b="1" smtClean="0">
                <a:solidFill>
                  <a:srgbClr val="0000FF"/>
                </a:solidFill>
                <a:latin typeface="標楷體" panose="03000509000000000000" pitchFamily="65" charset="-120"/>
              </a:rPr>
              <a:t>款規定辦理應更合宜</a:t>
            </a:r>
            <a:r>
              <a:rPr lang="zh-TW" altLang="en-US" sz="2400" b="1" smtClean="0">
                <a:latin typeface="標楷體" panose="03000509000000000000" pitchFamily="65" charset="-120"/>
              </a:rPr>
              <a:t>。 工程會</a:t>
            </a:r>
            <a:r>
              <a:rPr lang="en-US" altLang="zh-TW" sz="2400" b="1" smtClean="0">
                <a:latin typeface="標楷體" panose="03000509000000000000" pitchFamily="65" charset="-120"/>
              </a:rPr>
              <a:t>97</a:t>
            </a:r>
            <a:r>
              <a:rPr lang="zh-TW" altLang="en-US" sz="2400" b="1" smtClean="0">
                <a:latin typeface="標楷體" panose="03000509000000000000" pitchFamily="65" charset="-120"/>
              </a:rPr>
              <a:t>年</a:t>
            </a:r>
            <a:r>
              <a:rPr lang="en-US" altLang="zh-TW" sz="2400" b="1" smtClean="0">
                <a:latin typeface="標楷體" panose="03000509000000000000" pitchFamily="65" charset="-120"/>
              </a:rPr>
              <a:t>1</a:t>
            </a:r>
            <a:r>
              <a:rPr lang="zh-TW" altLang="en-US" sz="2400" b="1" smtClean="0">
                <a:latin typeface="標楷體" panose="03000509000000000000" pitchFamily="65" charset="-120"/>
              </a:rPr>
              <a:t>月</a:t>
            </a:r>
            <a:r>
              <a:rPr lang="en-US" altLang="zh-TW" sz="2400" b="1" smtClean="0">
                <a:latin typeface="標楷體" panose="03000509000000000000" pitchFamily="65" charset="-120"/>
              </a:rPr>
              <a:t>8</a:t>
            </a:r>
            <a:r>
              <a:rPr lang="zh-TW" altLang="en-US" sz="2400" b="1" smtClean="0">
                <a:latin typeface="標楷體" panose="03000509000000000000" pitchFamily="65" charset="-120"/>
              </a:rPr>
              <a:t>日工程企字第</a:t>
            </a:r>
            <a:r>
              <a:rPr lang="en-US" altLang="zh-TW" sz="2400" b="1" smtClean="0">
                <a:latin typeface="標楷體" panose="03000509000000000000" pitchFamily="65" charset="-120"/>
              </a:rPr>
              <a:t>09700010760</a:t>
            </a:r>
            <a:r>
              <a:rPr lang="zh-TW" altLang="en-US" sz="2400" b="1" smtClean="0">
                <a:latin typeface="標楷體" panose="03000509000000000000" pitchFamily="65" charset="-120"/>
              </a:rPr>
              <a:t>號函</a:t>
            </a:r>
            <a:endParaRPr lang="en-US" altLang="zh-TW" sz="2400" b="1" smtClean="0">
              <a:latin typeface="標楷體" panose="03000509000000000000" pitchFamily="65" charset="-120"/>
            </a:endParaRPr>
          </a:p>
          <a:p>
            <a:pPr>
              <a:lnSpc>
                <a:spcPts val="2600"/>
              </a:lnSpc>
            </a:pPr>
            <a:r>
              <a:rPr lang="zh-TW" altLang="en-US" sz="2400" b="1" smtClean="0">
                <a:latin typeface="標楷體" panose="03000509000000000000" pitchFamily="65" charset="-120"/>
              </a:rPr>
              <a:t>投標須知第</a:t>
            </a:r>
            <a:r>
              <a:rPr lang="en-US" altLang="zh-TW" sz="2400" b="1" smtClean="0">
                <a:latin typeface="標楷體" panose="03000509000000000000" pitchFamily="65" charset="-120"/>
              </a:rPr>
              <a:t>82</a:t>
            </a:r>
            <a:r>
              <a:rPr lang="zh-TW" altLang="en-US" sz="2400" b="1" smtClean="0">
                <a:latin typeface="標楷體" panose="03000509000000000000" pitchFamily="65" charset="-120"/>
              </a:rPr>
              <a:t>點「其他須知」：載明</a:t>
            </a:r>
            <a:r>
              <a:rPr lang="zh-TW" altLang="zh-TW" sz="2400" b="1" smtClean="0">
                <a:solidFill>
                  <a:srgbClr val="0000FF"/>
                </a:solidFill>
                <a:latin typeface="標楷體" panose="03000509000000000000" pitchFamily="65" charset="-120"/>
              </a:rPr>
              <a:t>「以後年度所需經費如未獲審議通過或經部分刪減，得依政府採購法第</a:t>
            </a:r>
            <a:r>
              <a:rPr lang="en-US" altLang="zh-TW" sz="2400" b="1" smtClean="0">
                <a:solidFill>
                  <a:srgbClr val="0000FF"/>
                </a:solidFill>
                <a:latin typeface="標楷體" panose="03000509000000000000" pitchFamily="65" charset="-120"/>
              </a:rPr>
              <a:t>64</a:t>
            </a:r>
            <a:r>
              <a:rPr lang="zh-TW" altLang="zh-TW" sz="2400" b="1" smtClean="0">
                <a:solidFill>
                  <a:srgbClr val="0000FF"/>
                </a:solidFill>
                <a:latin typeface="標楷體" panose="03000509000000000000" pitchFamily="65" charset="-120"/>
              </a:rPr>
              <a:t>條</a:t>
            </a:r>
            <a:r>
              <a:rPr lang="zh-TW" altLang="en-US" sz="2400" b="1" smtClean="0">
                <a:solidFill>
                  <a:srgbClr val="0000FF"/>
                </a:solidFill>
                <a:latin typeface="標楷體" panose="03000509000000000000" pitchFamily="65" charset="-120"/>
              </a:rPr>
              <a:t>或契約變更等</a:t>
            </a:r>
            <a:r>
              <a:rPr lang="zh-TW" altLang="zh-TW" sz="2400" b="1" smtClean="0">
                <a:solidFill>
                  <a:srgbClr val="0000FF"/>
                </a:solidFill>
                <a:latin typeface="標楷體" panose="03000509000000000000" pitchFamily="65" charset="-120"/>
              </a:rPr>
              <a:t>規定辦理。</a:t>
            </a:r>
            <a:r>
              <a:rPr lang="zh-TW" altLang="en-US" sz="2400" b="1" smtClean="0">
                <a:latin typeface="標楷體" panose="03000509000000000000" pitchFamily="65" charset="-120"/>
              </a:rPr>
              <a:t>」</a:t>
            </a:r>
          </a:p>
        </p:txBody>
      </p:sp>
      <p:sp>
        <p:nvSpPr>
          <p:cNvPr id="3" name="投影片編號版面配置區 2"/>
          <p:cNvSpPr>
            <a:spLocks noGrp="1"/>
          </p:cNvSpPr>
          <p:nvPr>
            <p:ph type="sldNum" sz="quarter" idx="12"/>
          </p:nvPr>
        </p:nvSpPr>
        <p:spPr/>
        <p:txBody>
          <a:bodyPr/>
          <a:lstStyle/>
          <a:p>
            <a:fld id="{1118FB7C-3051-423D-B140-B22D31D849CF}" type="slidenum">
              <a:rPr lang="zh-TW" altLang="en-US" smtClean="0"/>
              <a:pPr/>
              <a:t>310</a:t>
            </a:fld>
            <a:endParaRPr lang="zh-TW" altLang="en-US"/>
          </a:p>
        </p:txBody>
      </p:sp>
    </p:spTree>
    <p:extLst>
      <p:ext uri="{BB962C8B-B14F-4D97-AF65-F5344CB8AC3E}">
        <p14:creationId xmlns:p14="http://schemas.microsoft.com/office/powerpoint/2010/main" val="2458287355"/>
      </p:ext>
    </p:extLst>
  </p:cSld>
  <p:clrMapOvr>
    <a:masterClrMapping/>
  </p:clrMapOvr>
  <p:timing>
    <p:tnLst>
      <p:par>
        <p:cTn id="1" dur="indefinite" restart="never" nodeType="tmRoot"/>
      </p:par>
    </p:tnLst>
  </p:timing>
</p:sld>
</file>

<file path=ppt/slides/slide3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標題 1"/>
          <p:cNvSpPr>
            <a:spLocks noGrp="1"/>
          </p:cNvSpPr>
          <p:nvPr>
            <p:ph type="title"/>
          </p:nvPr>
        </p:nvSpPr>
        <p:spPr>
          <a:xfrm>
            <a:off x="457200" y="277813"/>
            <a:ext cx="8435975" cy="774700"/>
          </a:xfrm>
        </p:spPr>
        <p:txBody>
          <a:bodyPr/>
          <a:lstStyle/>
          <a:p>
            <a:r>
              <a:rPr lang="zh-TW" altLang="en-US" b="1" smtClean="0">
                <a:solidFill>
                  <a:srgbClr val="FF0000"/>
                </a:solidFill>
              </a:rPr>
              <a:t>投標須知範本部分</a:t>
            </a:r>
            <a:r>
              <a:rPr lang="en-US" altLang="zh-TW" b="1" smtClean="0">
                <a:solidFill>
                  <a:srgbClr val="FF0000"/>
                </a:solidFill>
              </a:rPr>
              <a:t>1—</a:t>
            </a:r>
            <a:r>
              <a:rPr lang="zh-TW" altLang="en-US" b="1" smtClean="0">
                <a:solidFill>
                  <a:srgbClr val="FF0000"/>
                </a:solidFill>
              </a:rPr>
              <a:t>大陸產品</a:t>
            </a:r>
            <a:r>
              <a:rPr lang="en-US" altLang="zh-TW" b="1" smtClean="0">
                <a:solidFill>
                  <a:srgbClr val="FF0000"/>
                </a:solidFill>
              </a:rPr>
              <a:t>1</a:t>
            </a:r>
            <a:endParaRPr lang="zh-TW" altLang="en-US" b="1" smtClean="0">
              <a:solidFill>
                <a:srgbClr val="FF0000"/>
              </a:solidFill>
            </a:endParaRPr>
          </a:p>
        </p:txBody>
      </p:sp>
      <p:sp>
        <p:nvSpPr>
          <p:cNvPr id="84995" name="內容版面配置區 2"/>
          <p:cNvSpPr>
            <a:spLocks noGrp="1"/>
          </p:cNvSpPr>
          <p:nvPr>
            <p:ph idx="1"/>
          </p:nvPr>
        </p:nvSpPr>
        <p:spPr>
          <a:xfrm>
            <a:off x="457200" y="1052513"/>
            <a:ext cx="8229600" cy="5078412"/>
          </a:xfrm>
        </p:spPr>
        <p:txBody>
          <a:bodyPr>
            <a:normAutofit lnSpcReduction="10000"/>
          </a:bodyPr>
          <a:lstStyle/>
          <a:p>
            <a:pPr>
              <a:defRPr/>
            </a:pPr>
            <a:r>
              <a:rPr lang="zh-TW" altLang="en-US" sz="2400" b="1" dirty="0" smtClean="0">
                <a:solidFill>
                  <a:srgbClr val="0000FF"/>
                </a:solidFill>
              </a:rPr>
              <a:t>主辦單位與需求使用單位</a:t>
            </a:r>
            <a:r>
              <a:rPr lang="en-US" altLang="zh-TW" sz="2400" b="1" dirty="0" smtClean="0">
                <a:solidFill>
                  <a:srgbClr val="0000FF"/>
                </a:solidFill>
              </a:rPr>
              <a:t>(</a:t>
            </a:r>
            <a:r>
              <a:rPr lang="zh-TW" altLang="en-US" sz="2400" b="1" dirty="0" smtClean="0">
                <a:solidFill>
                  <a:srgbClr val="0000FF"/>
                </a:solidFill>
              </a:rPr>
              <a:t>或委託設計廠商</a:t>
            </a:r>
            <a:r>
              <a:rPr lang="en-US" altLang="zh-TW" sz="2400" b="1" dirty="0" smtClean="0">
                <a:solidFill>
                  <a:srgbClr val="0000FF"/>
                </a:solidFill>
              </a:rPr>
              <a:t>)</a:t>
            </a:r>
            <a:r>
              <a:rPr lang="zh-TW" altLang="en-US" sz="2400" b="1" dirty="0" smtClean="0">
                <a:solidFill>
                  <a:srgbClr val="0000FF"/>
                </a:solidFill>
              </a:rPr>
              <a:t>之採購決策關聯性</a:t>
            </a:r>
            <a:endParaRPr lang="en-US" altLang="zh-TW" sz="2400" b="1" dirty="0" smtClean="0">
              <a:solidFill>
                <a:srgbClr val="0000FF"/>
              </a:solidFill>
            </a:endParaRPr>
          </a:p>
          <a:p>
            <a:pPr>
              <a:buFont typeface="Wingdings" panose="05000000000000000000" pitchFamily="2" charset="2"/>
              <a:buChar char="p"/>
              <a:defRPr/>
            </a:pPr>
            <a:r>
              <a:rPr lang="zh-TW" altLang="zh-TW" sz="2400" b="1" dirty="0" smtClean="0">
                <a:solidFill>
                  <a:srgbClr val="FF0000"/>
                </a:solidFill>
              </a:rPr>
              <a:t>投標須知</a:t>
            </a:r>
            <a:r>
              <a:rPr lang="zh-TW" altLang="en-US" sz="2400" b="1" dirty="0" smtClean="0">
                <a:solidFill>
                  <a:srgbClr val="FF0000"/>
                </a:solidFill>
              </a:rPr>
              <a:t>  十六</a:t>
            </a:r>
            <a:r>
              <a:rPr lang="zh-TW" altLang="en-US" sz="2400" b="1" dirty="0" smtClean="0">
                <a:solidFill>
                  <a:srgbClr val="FF0000"/>
                </a:solidFill>
                <a:latin typeface="新細明體" panose="02020500000000000000" pitchFamily="18" charset="-120"/>
                <a:ea typeface="新細明體" panose="02020500000000000000" pitchFamily="18" charset="-120"/>
              </a:rPr>
              <a:t>、</a:t>
            </a:r>
            <a:r>
              <a:rPr lang="zh-TW" altLang="zh-TW" sz="2400" b="1" dirty="0" smtClean="0">
                <a:solidFill>
                  <a:srgbClr val="FF0000"/>
                </a:solidFill>
              </a:rPr>
              <a:t>本採購：</a:t>
            </a:r>
          </a:p>
          <a:p>
            <a:pPr>
              <a:buFont typeface="Arial" panose="020B0604020202020204" pitchFamily="34" charset="0"/>
              <a:buChar char="•"/>
              <a:defRPr/>
            </a:pPr>
            <a:r>
              <a:rPr lang="en-US" altLang="zh-TW" sz="2400" b="1" dirty="0" smtClean="0">
                <a:sym typeface="Wingdings" panose="05000000000000000000" pitchFamily="2" charset="2"/>
              </a:rPr>
              <a:t></a:t>
            </a:r>
            <a:r>
              <a:rPr lang="en-US" altLang="zh-TW" sz="2400" b="1" dirty="0" smtClean="0"/>
              <a:t>(1)</a:t>
            </a:r>
            <a:r>
              <a:rPr lang="zh-TW" altLang="zh-TW" sz="2400" b="1" dirty="0" smtClean="0"/>
              <a:t>適用我國締結之條約或協定；其名稱為：</a:t>
            </a:r>
            <a:r>
              <a:rPr lang="en-US" altLang="zh-TW" sz="2400" b="1" dirty="0" smtClean="0"/>
              <a:t>….</a:t>
            </a:r>
          </a:p>
          <a:p>
            <a:pPr>
              <a:buFont typeface="Arial" panose="020B0604020202020204" pitchFamily="34" charset="0"/>
              <a:buChar char="•"/>
              <a:defRPr/>
            </a:pPr>
            <a:r>
              <a:rPr lang="en-US" altLang="zh-TW" sz="2400" b="1" dirty="0" smtClean="0">
                <a:sym typeface="Wingdings" panose="05000000000000000000" pitchFamily="2" charset="2"/>
              </a:rPr>
              <a:t></a:t>
            </a:r>
            <a:r>
              <a:rPr lang="en-US" altLang="zh-TW" sz="2400" b="1" dirty="0" smtClean="0"/>
              <a:t>(2)</a:t>
            </a:r>
            <a:r>
              <a:rPr lang="zh-TW" altLang="zh-TW" sz="2400" b="1" dirty="0" smtClean="0"/>
              <a:t>不適用我國締結之條約或協定，外國廠商：</a:t>
            </a:r>
            <a:r>
              <a:rPr lang="en-US" altLang="zh-TW" sz="2400" b="1" dirty="0" smtClean="0"/>
              <a:t/>
            </a:r>
            <a:br>
              <a:rPr lang="en-US" altLang="zh-TW" sz="2400" b="1" dirty="0" smtClean="0"/>
            </a:br>
            <a:r>
              <a:rPr lang="en-US" altLang="zh-TW" sz="2400" b="1" dirty="0" smtClean="0"/>
              <a:t>        </a:t>
            </a:r>
            <a:r>
              <a:rPr lang="en-US" altLang="zh-TW" sz="2400" b="1" dirty="0" smtClean="0">
                <a:sym typeface="Wingdings" panose="05000000000000000000" pitchFamily="2" charset="2"/>
              </a:rPr>
              <a:t></a:t>
            </a:r>
            <a:r>
              <a:rPr lang="zh-TW" altLang="zh-TW" sz="2400" b="1" dirty="0" smtClean="0"/>
              <a:t>不可參與投標。我國廠商所供應</a:t>
            </a:r>
            <a:r>
              <a:rPr lang="zh-TW" altLang="zh-TW" sz="2400" b="1" u="sng" dirty="0" smtClean="0"/>
              <a:t>標的（含工程、財物及勞務）</a:t>
            </a:r>
            <a:r>
              <a:rPr lang="zh-TW" altLang="zh-TW" sz="2400" b="1" dirty="0" smtClean="0"/>
              <a:t>之原產地須屬我國者。</a:t>
            </a:r>
            <a:r>
              <a:rPr lang="en-US" altLang="zh-TW" sz="2400" b="1" dirty="0" smtClean="0"/>
              <a:t/>
            </a:r>
            <a:br>
              <a:rPr lang="en-US" altLang="zh-TW" sz="2400" b="1" dirty="0" smtClean="0"/>
            </a:br>
            <a:r>
              <a:rPr lang="en-US" altLang="zh-TW" sz="2400" b="1" dirty="0" smtClean="0"/>
              <a:t>        </a:t>
            </a:r>
            <a:r>
              <a:rPr lang="en-US" altLang="zh-TW" sz="2400" b="1" dirty="0" smtClean="0">
                <a:sym typeface="Wingdings" panose="05000000000000000000" pitchFamily="2" charset="2"/>
              </a:rPr>
              <a:t></a:t>
            </a:r>
            <a:r>
              <a:rPr lang="zh-TW" altLang="zh-TW" sz="2400" b="1" dirty="0" smtClean="0"/>
              <a:t>不可參與投標。但我國廠商所供應</a:t>
            </a:r>
            <a:r>
              <a:rPr lang="zh-TW" altLang="zh-TW" sz="2400" b="1" u="sng" dirty="0" smtClean="0"/>
              <a:t>標的（含工程、財物及勞務）</a:t>
            </a:r>
            <a:r>
              <a:rPr lang="zh-TW" altLang="zh-TW" sz="2400" b="1" dirty="0" smtClean="0"/>
              <a:t>之原產地得為下列外國者：</a:t>
            </a:r>
          </a:p>
          <a:p>
            <a:pPr>
              <a:buFont typeface="Arial" panose="020B0604020202020204" pitchFamily="34" charset="0"/>
              <a:buChar char="•"/>
              <a:defRPr/>
            </a:pPr>
            <a:r>
              <a:rPr lang="en-US" altLang="zh-TW" sz="2400" b="1" dirty="0" smtClean="0"/>
              <a:t>1.</a:t>
            </a:r>
            <a:r>
              <a:rPr lang="zh-TW" altLang="zh-TW" sz="2400" b="1" dirty="0" smtClean="0"/>
              <a:t>國家或地區名稱：</a:t>
            </a:r>
            <a:r>
              <a:rPr lang="en-US" altLang="zh-TW" sz="2400" b="1" dirty="0" smtClean="0"/>
              <a:t>_________(</a:t>
            </a:r>
            <a:r>
              <a:rPr lang="zh-TW" altLang="zh-TW" sz="2400" b="1" dirty="0" smtClean="0"/>
              <a:t>未列明者即不允許</a:t>
            </a:r>
            <a:r>
              <a:rPr lang="en-US" altLang="zh-TW" sz="2400" b="1" dirty="0" smtClean="0"/>
              <a:t>)</a:t>
            </a:r>
          </a:p>
          <a:p>
            <a:pPr>
              <a:buFont typeface="Arial" panose="020B0604020202020204" pitchFamily="34" charset="0"/>
              <a:buChar char="•"/>
              <a:defRPr/>
            </a:pPr>
            <a:r>
              <a:rPr lang="en-US" altLang="zh-TW" sz="2400" b="1" dirty="0" smtClean="0">
                <a:solidFill>
                  <a:srgbClr val="FF0000"/>
                </a:solidFill>
              </a:rPr>
              <a:t>2.</a:t>
            </a:r>
            <a:r>
              <a:rPr lang="zh-TW" altLang="zh-TW" sz="2400" b="1" dirty="0" smtClean="0">
                <a:solidFill>
                  <a:srgbClr val="FF0000"/>
                </a:solidFill>
              </a:rPr>
              <a:t>是否允許供應大陸地區標的：（未勾選者即不允許</a:t>
            </a:r>
            <a:r>
              <a:rPr lang="zh-TW" altLang="zh-TW" sz="2400" b="1" dirty="0" smtClean="0"/>
              <a:t>；如允許者，須符合兩岸進口及貿易往來相關規定）</a:t>
            </a:r>
            <a:r>
              <a:rPr lang="en-US" altLang="zh-TW" sz="2400" b="1" dirty="0" smtClean="0"/>
              <a:t/>
            </a:r>
            <a:br>
              <a:rPr lang="en-US" altLang="zh-TW" sz="2400" b="1" dirty="0" smtClean="0"/>
            </a:br>
            <a:r>
              <a:rPr lang="en-US" altLang="zh-TW" sz="2400" b="1" dirty="0" smtClean="0">
                <a:sym typeface="Wingdings" panose="05000000000000000000" pitchFamily="2" charset="2"/>
              </a:rPr>
              <a:t></a:t>
            </a:r>
            <a:r>
              <a:rPr lang="zh-TW" altLang="zh-TW" sz="2400" b="1" dirty="0" smtClean="0"/>
              <a:t>是</a:t>
            </a:r>
            <a:r>
              <a:rPr lang="zh-TW" altLang="en-US" sz="2400" b="1" dirty="0" smtClean="0"/>
              <a:t>             </a:t>
            </a:r>
            <a:r>
              <a:rPr lang="en-US" altLang="zh-TW" sz="2400" b="1" dirty="0" smtClean="0">
                <a:sym typeface="Wingdings" panose="05000000000000000000" pitchFamily="2" charset="2"/>
              </a:rPr>
              <a:t></a:t>
            </a:r>
            <a:r>
              <a:rPr lang="zh-TW" altLang="zh-TW" sz="2400" b="1" dirty="0" smtClean="0"/>
              <a:t>否</a:t>
            </a:r>
            <a:endParaRPr lang="zh-TW" altLang="en-US" b="1" dirty="0" smtClean="0"/>
          </a:p>
        </p:txBody>
      </p:sp>
      <p:sp>
        <p:nvSpPr>
          <p:cNvPr id="3" name="投影片編號版面配置區 2"/>
          <p:cNvSpPr>
            <a:spLocks noGrp="1"/>
          </p:cNvSpPr>
          <p:nvPr>
            <p:ph type="sldNum" sz="quarter" idx="12"/>
          </p:nvPr>
        </p:nvSpPr>
        <p:spPr/>
        <p:txBody>
          <a:bodyPr/>
          <a:lstStyle/>
          <a:p>
            <a:fld id="{1118FB7C-3051-423D-B140-B22D31D849CF}" type="slidenum">
              <a:rPr lang="zh-TW" altLang="en-US" smtClean="0"/>
              <a:pPr/>
              <a:t>311</a:t>
            </a:fld>
            <a:endParaRPr lang="zh-TW" altLang="en-US"/>
          </a:p>
        </p:txBody>
      </p:sp>
    </p:spTree>
    <p:extLst>
      <p:ext uri="{BB962C8B-B14F-4D97-AF65-F5344CB8AC3E}">
        <p14:creationId xmlns:p14="http://schemas.microsoft.com/office/powerpoint/2010/main" val="2662981509"/>
      </p:ext>
    </p:extLst>
  </p:cSld>
  <p:clrMapOvr>
    <a:masterClrMapping/>
  </p:clrMapOvr>
</p:sld>
</file>

<file path=ppt/slides/slide3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標題 1"/>
          <p:cNvSpPr>
            <a:spLocks noGrp="1"/>
          </p:cNvSpPr>
          <p:nvPr>
            <p:ph type="title"/>
          </p:nvPr>
        </p:nvSpPr>
        <p:spPr>
          <a:xfrm>
            <a:off x="457200" y="277813"/>
            <a:ext cx="8435975" cy="774700"/>
          </a:xfrm>
        </p:spPr>
        <p:txBody>
          <a:bodyPr>
            <a:normAutofit fontScale="90000"/>
          </a:bodyPr>
          <a:lstStyle/>
          <a:p>
            <a:pPr>
              <a:defRPr/>
            </a:pPr>
            <a:r>
              <a:rPr lang="zh-TW" altLang="en-US" b="1" dirty="0">
                <a:solidFill>
                  <a:srgbClr val="FF0000"/>
                </a:solidFill>
              </a:rPr>
              <a:t>環環相扣採購作業迷思</a:t>
            </a:r>
            <a:r>
              <a:rPr lang="en-US" altLang="zh-TW" b="1" dirty="0" smtClean="0">
                <a:solidFill>
                  <a:srgbClr val="FF0000"/>
                </a:solidFill>
              </a:rPr>
              <a:t>1—</a:t>
            </a:r>
            <a:r>
              <a:rPr lang="zh-TW" altLang="en-US" b="1" dirty="0" smtClean="0">
                <a:solidFill>
                  <a:srgbClr val="FF0000"/>
                </a:solidFill>
              </a:rPr>
              <a:t>大陸產品</a:t>
            </a:r>
            <a:r>
              <a:rPr lang="en-US" altLang="zh-TW" b="1" dirty="0" smtClean="0">
                <a:solidFill>
                  <a:srgbClr val="FF0000"/>
                </a:solidFill>
              </a:rPr>
              <a:t>2</a:t>
            </a:r>
            <a:endParaRPr lang="zh-TW" altLang="en-US" b="1" dirty="0" smtClean="0">
              <a:solidFill>
                <a:srgbClr val="FF0000"/>
              </a:solidFill>
            </a:endParaRPr>
          </a:p>
        </p:txBody>
      </p:sp>
      <p:sp>
        <p:nvSpPr>
          <p:cNvPr id="30723" name="內容版面配置區 2"/>
          <p:cNvSpPr>
            <a:spLocks noGrp="1"/>
          </p:cNvSpPr>
          <p:nvPr>
            <p:ph idx="1"/>
          </p:nvPr>
        </p:nvSpPr>
        <p:spPr>
          <a:xfrm>
            <a:off x="457200" y="1052513"/>
            <a:ext cx="8229600" cy="3455987"/>
          </a:xfrm>
        </p:spPr>
        <p:txBody>
          <a:bodyPr/>
          <a:lstStyle/>
          <a:p>
            <a:r>
              <a:rPr lang="zh-TW" altLang="zh-TW" sz="2400" b="1" u="sng" smtClean="0"/>
              <a:t>投標標價清單範本</a:t>
            </a:r>
            <a:r>
              <a:rPr lang="zh-TW" altLang="en-US" sz="2400" b="1" u="sng" smtClean="0"/>
              <a:t>部分</a:t>
            </a:r>
            <a:endParaRPr lang="zh-TW" altLang="zh-TW" sz="2400" smtClean="0"/>
          </a:p>
          <a:p>
            <a:pPr>
              <a:buFont typeface="Wingdings" panose="05000000000000000000" pitchFamily="2" charset="2"/>
              <a:buChar char="p"/>
            </a:pPr>
            <a:r>
              <a:rPr lang="zh-TW" altLang="zh-TW" sz="2400" smtClean="0"/>
              <a:t>本清單應依下列規定填寫：</a:t>
            </a:r>
            <a:endParaRPr lang="en-US" altLang="zh-TW" sz="2400" smtClean="0"/>
          </a:p>
          <a:p>
            <a:pPr>
              <a:buFont typeface="Wingdings" panose="05000000000000000000" pitchFamily="2" charset="2"/>
              <a:buChar char="p"/>
            </a:pPr>
            <a:r>
              <a:rPr lang="zh-TW" altLang="zh-TW" sz="2400" smtClean="0"/>
              <a:t>一、由投標廠商填寫後投標。其中項目、標的名稱、規格及數量各欄得由招標機關先行填寫供廠商投標。本清單可由廠商自行影印加頁填寫。</a:t>
            </a:r>
            <a:r>
              <a:rPr lang="en-US" altLang="zh-TW" sz="2400" smtClean="0"/>
              <a:t>…</a:t>
            </a:r>
          </a:p>
          <a:p>
            <a:pPr>
              <a:buFont typeface="Wingdings" panose="05000000000000000000" pitchFamily="2" charset="2"/>
              <a:buChar char="p"/>
            </a:pPr>
            <a:r>
              <a:rPr lang="zh-TW" altLang="en-US" sz="2400" smtClean="0"/>
              <a:t>四</a:t>
            </a:r>
            <a:r>
              <a:rPr lang="zh-TW" altLang="zh-TW" sz="2400" smtClean="0"/>
              <a:t>、</a:t>
            </a:r>
            <a:r>
              <a:rPr lang="zh-TW" altLang="zh-TW" sz="2400" b="1" smtClean="0">
                <a:solidFill>
                  <a:srgbClr val="FF0000"/>
                </a:solidFill>
              </a:rPr>
              <a:t>投標標的產地</a:t>
            </a:r>
            <a:r>
              <a:rPr lang="en-US" altLang="zh-TW" sz="2400" b="1" smtClean="0">
                <a:solidFill>
                  <a:srgbClr val="FF0000"/>
                </a:solidFill>
              </a:rPr>
              <a:t>(</a:t>
            </a:r>
            <a:r>
              <a:rPr lang="zh-TW" altLang="zh-TW" sz="2400" b="1" smtClean="0">
                <a:solidFill>
                  <a:srgbClr val="FF0000"/>
                </a:solidFill>
              </a:rPr>
              <a:t>敘明國家或地區</a:t>
            </a:r>
            <a:r>
              <a:rPr lang="en-US" altLang="zh-TW" sz="2400" b="1" smtClean="0">
                <a:solidFill>
                  <a:srgbClr val="FF0000"/>
                </a:solidFill>
              </a:rPr>
              <a:t>)</a:t>
            </a:r>
            <a:r>
              <a:rPr lang="zh-TW" altLang="zh-TW" sz="2400" b="1" smtClean="0">
                <a:solidFill>
                  <a:srgbClr val="FF0000"/>
                </a:solidFill>
              </a:rPr>
              <a:t>：</a:t>
            </a:r>
            <a:r>
              <a:rPr lang="zh-TW" altLang="en-US" sz="2400" b="1" smtClean="0">
                <a:solidFill>
                  <a:srgbClr val="FF0000"/>
                </a:solidFill>
              </a:rPr>
              <a:t>    </a:t>
            </a:r>
            <a:endParaRPr lang="en-US" altLang="zh-TW" sz="2400" b="1" smtClean="0">
              <a:solidFill>
                <a:srgbClr val="FF0000"/>
              </a:solidFill>
            </a:endParaRPr>
          </a:p>
          <a:p>
            <a:pPr>
              <a:buFont typeface="Wingdings" panose="05000000000000000000" pitchFamily="2" charset="2"/>
              <a:buChar char="p"/>
            </a:pPr>
            <a:r>
              <a:rPr lang="zh-TW" altLang="en-US" sz="2400" b="1" smtClean="0">
                <a:solidFill>
                  <a:srgbClr val="FF0000"/>
                </a:solidFill>
              </a:rPr>
              <a:t>五</a:t>
            </a:r>
            <a:r>
              <a:rPr lang="zh-TW" altLang="zh-TW" sz="2400" b="1" smtClean="0">
                <a:solidFill>
                  <a:srgbClr val="FF0000"/>
                </a:solidFill>
              </a:rPr>
              <a:t>、續前項，屬進口者，其出口國家或地區：</a:t>
            </a:r>
            <a:endParaRPr lang="en-US" altLang="zh-TW" sz="2400" b="1" smtClean="0">
              <a:solidFill>
                <a:srgbClr val="FF0000"/>
              </a:solidFill>
            </a:endParaRPr>
          </a:p>
          <a:p>
            <a:pPr>
              <a:buFont typeface="Wingdings" panose="05000000000000000000" pitchFamily="2" charset="2"/>
              <a:buChar char="p"/>
            </a:pPr>
            <a:r>
              <a:rPr lang="en-US" altLang="zh-TW" sz="2400" b="1" smtClean="0">
                <a:solidFill>
                  <a:srgbClr val="FF0000"/>
                </a:solidFill>
              </a:rPr>
              <a:t>………..</a:t>
            </a:r>
            <a:r>
              <a:rPr lang="zh-TW" altLang="en-US" sz="2400" b="1" smtClean="0">
                <a:solidFill>
                  <a:srgbClr val="FF0000"/>
                </a:solidFill>
              </a:rPr>
              <a:t>  </a:t>
            </a:r>
            <a:endParaRPr lang="zh-TW" altLang="en-US" sz="2400" smtClean="0"/>
          </a:p>
        </p:txBody>
      </p:sp>
      <p:sp>
        <p:nvSpPr>
          <p:cNvPr id="2" name="矩形 1"/>
          <p:cNvSpPr/>
          <p:nvPr/>
        </p:nvSpPr>
        <p:spPr>
          <a:xfrm>
            <a:off x="611188" y="4652963"/>
            <a:ext cx="7993062" cy="1570037"/>
          </a:xfrm>
          <a:prstGeom prst="rect">
            <a:avLst/>
          </a:prstGeom>
          <a:solidFill>
            <a:srgbClr val="FFFF00"/>
          </a:solidFill>
        </p:spPr>
        <p:txBody>
          <a:bodyPr>
            <a:spAutoFit/>
          </a:bodyPr>
          <a:lstStyle/>
          <a:p>
            <a:pPr>
              <a:defRPr/>
            </a:pPr>
            <a:r>
              <a:rPr lang="zh-TW" altLang="en-US" sz="2400" b="1" dirty="0">
                <a:latin typeface="+mn-ea"/>
              </a:rPr>
              <a:t>參照最高行政法院</a:t>
            </a:r>
            <a:r>
              <a:rPr lang="en-US" altLang="zh-TW" sz="2400" b="1" dirty="0">
                <a:latin typeface="+mn-ea"/>
              </a:rPr>
              <a:t>98</a:t>
            </a:r>
            <a:r>
              <a:rPr lang="zh-TW" altLang="en-US" sz="2400" b="1" dirty="0">
                <a:latin typeface="+mn-ea"/>
              </a:rPr>
              <a:t>年度判字第</a:t>
            </a:r>
            <a:r>
              <a:rPr lang="en-US" altLang="zh-TW" sz="2400" b="1" dirty="0">
                <a:latin typeface="+mn-ea"/>
              </a:rPr>
              <a:t>38</a:t>
            </a:r>
            <a:r>
              <a:rPr lang="zh-TW" altLang="en-US" sz="2400" b="1" dirty="0">
                <a:latin typeface="+mn-ea"/>
              </a:rPr>
              <a:t>號判決：「</a:t>
            </a:r>
            <a:r>
              <a:rPr lang="en-US" altLang="zh-TW" sz="2400" b="1" dirty="0">
                <a:latin typeface="+mn-ea"/>
              </a:rPr>
              <a:t>…</a:t>
            </a:r>
            <a:r>
              <a:rPr lang="zh-TW" altLang="en-US" sz="2400" b="1" dirty="0">
                <a:latin typeface="+mn-ea"/>
              </a:rPr>
              <a:t>以招標公告為要約引誘，廠商之投標為要約，而採購機關之決標，為承諾性質，且以決標時點意思合致為雙方契約成立時點。</a:t>
            </a:r>
            <a:r>
              <a:rPr lang="en-US" altLang="zh-TW" sz="2400" b="1" dirty="0">
                <a:latin typeface="+mn-ea"/>
              </a:rPr>
              <a:t>…</a:t>
            </a:r>
            <a:r>
              <a:rPr lang="zh-TW" altLang="en-US" sz="2400" b="1" dirty="0">
                <a:latin typeface="+mn-ea"/>
              </a:rPr>
              <a:t>」    </a:t>
            </a:r>
          </a:p>
        </p:txBody>
      </p:sp>
      <p:sp>
        <p:nvSpPr>
          <p:cNvPr id="4" name="投影片編號版面配置區 3"/>
          <p:cNvSpPr>
            <a:spLocks noGrp="1"/>
          </p:cNvSpPr>
          <p:nvPr>
            <p:ph type="sldNum" sz="quarter" idx="12"/>
          </p:nvPr>
        </p:nvSpPr>
        <p:spPr/>
        <p:txBody>
          <a:bodyPr/>
          <a:lstStyle/>
          <a:p>
            <a:fld id="{1118FB7C-3051-423D-B140-B22D31D849CF}" type="slidenum">
              <a:rPr lang="zh-TW" altLang="en-US" smtClean="0"/>
              <a:pPr/>
              <a:t>312</a:t>
            </a:fld>
            <a:endParaRPr lang="zh-TW" altLang="en-US"/>
          </a:p>
        </p:txBody>
      </p:sp>
    </p:spTree>
    <p:extLst>
      <p:ext uri="{BB962C8B-B14F-4D97-AF65-F5344CB8AC3E}">
        <p14:creationId xmlns:p14="http://schemas.microsoft.com/office/powerpoint/2010/main" val="533649429"/>
      </p:ext>
    </p:extLst>
  </p:cSld>
  <p:clrMapOvr>
    <a:masterClrMapping/>
  </p:clrMapOvr>
</p:sld>
</file>

<file path=ppt/slides/slide3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250825" y="274638"/>
            <a:ext cx="8435975" cy="800100"/>
          </a:xfrm>
        </p:spPr>
        <p:txBody>
          <a:bodyPr>
            <a:normAutofit/>
          </a:bodyPr>
          <a:lstStyle/>
          <a:p>
            <a:pPr>
              <a:defRPr/>
            </a:pPr>
            <a:r>
              <a:rPr lang="zh-TW" altLang="en-US" sz="4000" b="1" dirty="0">
                <a:solidFill>
                  <a:srgbClr val="FF0000"/>
                </a:solidFill>
                <a:latin typeface="+mn-ea"/>
                <a:ea typeface="+mn-ea"/>
              </a:rPr>
              <a:t>環環相扣採購作業迷思</a:t>
            </a:r>
            <a:r>
              <a:rPr lang="en-US" altLang="zh-TW" sz="4000" b="1" dirty="0">
                <a:solidFill>
                  <a:srgbClr val="FF0000"/>
                </a:solidFill>
                <a:latin typeface="+mn-ea"/>
                <a:ea typeface="+mn-ea"/>
              </a:rPr>
              <a:t>1</a:t>
            </a:r>
            <a:r>
              <a:rPr lang="en-US" altLang="zh-TW" sz="4000" b="1" dirty="0" smtClean="0">
                <a:solidFill>
                  <a:srgbClr val="FF0000"/>
                </a:solidFill>
                <a:latin typeface="+mn-ea"/>
                <a:ea typeface="+mn-ea"/>
              </a:rPr>
              <a:t>—</a:t>
            </a:r>
            <a:r>
              <a:rPr lang="zh-TW" altLang="en-US" sz="4000" b="1" dirty="0" smtClean="0">
                <a:solidFill>
                  <a:srgbClr val="FF0000"/>
                </a:solidFill>
                <a:latin typeface="+mn-ea"/>
                <a:ea typeface="+mn-ea"/>
              </a:rPr>
              <a:t>大陸產品</a:t>
            </a:r>
            <a:r>
              <a:rPr lang="en-US" altLang="zh-TW" sz="4000" b="1" dirty="0" smtClean="0">
                <a:solidFill>
                  <a:srgbClr val="FF0000"/>
                </a:solidFill>
                <a:latin typeface="+mn-ea"/>
                <a:ea typeface="+mn-ea"/>
              </a:rPr>
              <a:t>3</a:t>
            </a:r>
            <a:endParaRPr lang="zh-TW" altLang="en-US" sz="4000" dirty="0">
              <a:latin typeface="+mn-ea"/>
              <a:ea typeface="+mn-ea"/>
            </a:endParaRPr>
          </a:p>
        </p:txBody>
      </p:sp>
      <p:sp>
        <p:nvSpPr>
          <p:cNvPr id="87043" name="內容版面配置區 2"/>
          <p:cNvSpPr>
            <a:spLocks noGrp="1"/>
          </p:cNvSpPr>
          <p:nvPr>
            <p:ph idx="1"/>
          </p:nvPr>
        </p:nvSpPr>
        <p:spPr>
          <a:xfrm>
            <a:off x="611188" y="1268413"/>
            <a:ext cx="8075612" cy="5329237"/>
          </a:xfrm>
        </p:spPr>
        <p:txBody>
          <a:bodyPr>
            <a:normAutofit fontScale="92500"/>
          </a:bodyPr>
          <a:lstStyle/>
          <a:p>
            <a:pPr>
              <a:defRPr/>
            </a:pPr>
            <a:r>
              <a:rPr lang="zh-TW" altLang="en-US" sz="2400" b="1" dirty="0" smtClean="0">
                <a:latin typeface="標楷體" panose="03000509000000000000" pitchFamily="65" charset="-120"/>
              </a:rPr>
              <a:t>案例</a:t>
            </a:r>
            <a:r>
              <a:rPr lang="en-US" altLang="zh-TW" sz="2400" b="1" dirty="0" smtClean="0">
                <a:latin typeface="標楷體" panose="03000509000000000000" pitchFamily="65" charset="-120"/>
              </a:rPr>
              <a:t>1</a:t>
            </a:r>
            <a:r>
              <a:rPr lang="zh-TW" altLang="en-US" sz="2400" b="1" dirty="0" smtClean="0">
                <a:latin typeface="新細明體" panose="02020500000000000000" pitchFamily="18" charset="-120"/>
                <a:ea typeface="新細明體" panose="02020500000000000000" pitchFamily="18" charset="-120"/>
              </a:rPr>
              <a:t>：</a:t>
            </a:r>
            <a:r>
              <a:rPr lang="zh-TW" altLang="en-US" sz="2400" b="1" dirty="0" smtClean="0">
                <a:latin typeface="標楷體" panose="03000509000000000000" pitchFamily="65" charset="-120"/>
              </a:rPr>
              <a:t>本案審標作業時</a:t>
            </a:r>
            <a:r>
              <a:rPr lang="zh-TW" altLang="en-US" sz="2400" b="1" dirty="0">
                <a:latin typeface="標楷體" panose="03000509000000000000" pitchFamily="65" charset="-120"/>
              </a:rPr>
              <a:t>，廠商</a:t>
            </a:r>
            <a:r>
              <a:rPr lang="zh-TW" altLang="en-US" sz="2400" b="1" dirty="0" smtClean="0">
                <a:latin typeface="標楷體" panose="03000509000000000000" pitchFamily="65" charset="-120"/>
              </a:rPr>
              <a:t>投標文件</a:t>
            </a:r>
            <a:r>
              <a:rPr lang="zh-TW" altLang="en-US" sz="2400" b="1" dirty="0">
                <a:latin typeface="標楷體" panose="03000509000000000000" pitchFamily="65" charset="-120"/>
              </a:rPr>
              <a:t>中之標價清單已註明投標的為</a:t>
            </a:r>
            <a:r>
              <a:rPr lang="zh-TW" altLang="en-US" sz="2400" b="1" dirty="0" smtClean="0">
                <a:latin typeface="標楷體" panose="03000509000000000000" pitchFamily="65" charset="-120"/>
              </a:rPr>
              <a:t>中國，審標未察覺禁止大陸品，進而決標予該廠商，持致驗收合格後簽呈付款公文時發現，產品提供之報關資料為中國製，與投標須知第</a:t>
            </a:r>
            <a:r>
              <a:rPr lang="en-US" altLang="zh-TW" sz="2400" b="1" dirty="0" smtClean="0">
                <a:latin typeface="標楷體" panose="03000509000000000000" pitchFamily="65" charset="-120"/>
              </a:rPr>
              <a:t>16</a:t>
            </a:r>
            <a:r>
              <a:rPr lang="zh-TW" altLang="en-US" sz="2400" b="1" dirty="0" smtClean="0">
                <a:latin typeface="標楷體" panose="03000509000000000000" pitchFamily="65" charset="-120"/>
              </a:rPr>
              <a:t>條第</a:t>
            </a:r>
            <a:r>
              <a:rPr lang="en-US" altLang="zh-TW" sz="2400" b="1" dirty="0" smtClean="0">
                <a:latin typeface="標楷體" panose="03000509000000000000" pitchFamily="65" charset="-120"/>
              </a:rPr>
              <a:t>2</a:t>
            </a:r>
            <a:r>
              <a:rPr lang="zh-TW" altLang="en-US" sz="2400" b="1" dirty="0" smtClean="0">
                <a:latin typeface="標楷體" panose="03000509000000000000" pitchFamily="65" charset="-120"/>
              </a:rPr>
              <a:t>項不允許供應大陸地區標的不符，惟。</a:t>
            </a:r>
            <a:endParaRPr lang="en-US" altLang="zh-TW" sz="2400" b="1" dirty="0" smtClean="0">
              <a:latin typeface="標楷體" panose="03000509000000000000" pitchFamily="65" charset="-120"/>
            </a:endParaRPr>
          </a:p>
          <a:p>
            <a:pPr>
              <a:defRPr/>
            </a:pPr>
            <a:endParaRPr lang="en-US" altLang="zh-TW" sz="2400" b="1" dirty="0">
              <a:latin typeface="標楷體" panose="03000509000000000000" pitchFamily="65" charset="-120"/>
            </a:endParaRPr>
          </a:p>
          <a:p>
            <a:pPr>
              <a:defRPr/>
            </a:pPr>
            <a:endParaRPr lang="en-US" altLang="zh-TW" sz="2400" b="1" dirty="0" smtClean="0">
              <a:latin typeface="標楷體" panose="03000509000000000000" pitchFamily="65" charset="-120"/>
            </a:endParaRPr>
          </a:p>
          <a:p>
            <a:pPr>
              <a:defRPr/>
            </a:pPr>
            <a:endParaRPr lang="en-US" altLang="zh-TW" sz="2400" b="1" dirty="0">
              <a:latin typeface="標楷體" panose="03000509000000000000" pitchFamily="65" charset="-120"/>
            </a:endParaRPr>
          </a:p>
          <a:p>
            <a:pPr>
              <a:defRPr/>
            </a:pPr>
            <a:endParaRPr lang="en-US" altLang="zh-TW" sz="2400" b="1" dirty="0" smtClean="0">
              <a:latin typeface="標楷體" panose="03000509000000000000" pitchFamily="65" charset="-120"/>
            </a:endParaRPr>
          </a:p>
          <a:p>
            <a:pPr>
              <a:defRPr/>
            </a:pPr>
            <a:endParaRPr lang="en-US" altLang="zh-TW" sz="2400" b="1" dirty="0">
              <a:latin typeface="標楷體" panose="03000509000000000000" pitchFamily="65" charset="-120"/>
            </a:endParaRPr>
          </a:p>
          <a:p>
            <a:pPr>
              <a:defRPr/>
            </a:pPr>
            <a:endParaRPr lang="en-US" altLang="zh-TW" sz="2400" b="1" dirty="0" smtClean="0">
              <a:latin typeface="標楷體" panose="03000509000000000000" pitchFamily="65" charset="-120"/>
            </a:endParaRPr>
          </a:p>
          <a:p>
            <a:pPr>
              <a:defRPr/>
            </a:pPr>
            <a:endParaRPr lang="en-US" altLang="zh-TW" sz="2400" b="1" dirty="0" smtClean="0">
              <a:latin typeface="標楷體" panose="03000509000000000000" pitchFamily="65" charset="-120"/>
            </a:endParaRPr>
          </a:p>
          <a:p>
            <a:pPr>
              <a:defRPr/>
            </a:pPr>
            <a:r>
              <a:rPr lang="zh-TW" altLang="en-US" sz="2400" b="1" dirty="0" smtClean="0">
                <a:latin typeface="標楷體" panose="03000509000000000000" pitchFamily="65" charset="-120"/>
              </a:rPr>
              <a:t>案例</a:t>
            </a:r>
            <a:r>
              <a:rPr lang="en-US" altLang="zh-TW" sz="2400" b="1" dirty="0" smtClean="0">
                <a:latin typeface="標楷體" panose="03000509000000000000" pitchFamily="65" charset="-120"/>
              </a:rPr>
              <a:t>2</a:t>
            </a:r>
            <a:r>
              <a:rPr lang="zh-TW" altLang="en-US" sz="2400" b="1" dirty="0" smtClean="0">
                <a:latin typeface="新細明體" panose="02020500000000000000" pitchFamily="18" charset="-120"/>
                <a:ea typeface="新細明體" panose="02020500000000000000" pitchFamily="18" charset="-120"/>
              </a:rPr>
              <a:t>：</a:t>
            </a:r>
            <a:r>
              <a:rPr lang="zh-TW" altLang="en-US" sz="2400" b="1" dirty="0" smtClean="0">
                <a:solidFill>
                  <a:srgbClr val="0000FF"/>
                </a:solidFill>
                <a:latin typeface="標楷體" panose="03000509000000000000" pitchFamily="65" charset="-120"/>
              </a:rPr>
              <a:t>常見承辦單位自行規範需求事項，未與委託設計承攬廠商事先協議，致投標須知與契約圖說有不一致現象</a:t>
            </a:r>
            <a:r>
              <a:rPr lang="zh-TW" altLang="en-US" sz="2400" b="1" dirty="0" smtClean="0">
                <a:latin typeface="標楷體" panose="03000509000000000000" pitchFamily="65" charset="-120"/>
              </a:rPr>
              <a:t>。</a:t>
            </a:r>
            <a:endParaRPr lang="en-US" altLang="zh-TW" sz="2400" b="1" dirty="0" smtClean="0">
              <a:latin typeface="標楷體" panose="03000509000000000000" pitchFamily="65" charset="-120"/>
            </a:endParaRPr>
          </a:p>
        </p:txBody>
      </p:sp>
      <p:pic>
        <p:nvPicPr>
          <p:cNvPr id="31748" name="圖片 5"/>
          <p:cNvPicPr>
            <a:picLocks noChangeAspect="1"/>
          </p:cNvPicPr>
          <p:nvPr/>
        </p:nvPicPr>
        <p:blipFill>
          <a:blip r:embed="rId3" cstate="print">
            <a:extLst>
              <a:ext uri="{28A0092B-C50C-407E-A947-70E740481C1C}">
                <a14:useLocalDpi xmlns:a14="http://schemas.microsoft.com/office/drawing/2010/main" val="0"/>
              </a:ext>
            </a:extLst>
          </a:blip>
          <a:srcRect t="4073" b="20313"/>
          <a:stretch>
            <a:fillRect/>
          </a:stretch>
        </p:blipFill>
        <p:spPr bwMode="auto">
          <a:xfrm>
            <a:off x="3097213" y="3484563"/>
            <a:ext cx="3057525" cy="160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1749" name="群組 6"/>
          <p:cNvGrpSpPr>
            <a:grpSpLocks/>
          </p:cNvGrpSpPr>
          <p:nvPr/>
        </p:nvGrpSpPr>
        <p:grpSpPr bwMode="auto">
          <a:xfrm>
            <a:off x="131763" y="3644900"/>
            <a:ext cx="2949575" cy="1379538"/>
            <a:chOff x="1619673" y="1434137"/>
            <a:chExt cx="3840223" cy="1662730"/>
          </a:xfrm>
        </p:grpSpPr>
        <p:pic>
          <p:nvPicPr>
            <p:cNvPr id="31758" name="圖片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619673" y="1563639"/>
              <a:ext cx="3840223" cy="41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9" name="圖片 8"/>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619674" y="2036386"/>
              <a:ext cx="3816422" cy="458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60" name="圖片 9"/>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619674" y="2494618"/>
              <a:ext cx="3816422" cy="602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矩形 10"/>
            <p:cNvSpPr/>
            <p:nvPr/>
          </p:nvSpPr>
          <p:spPr>
            <a:xfrm>
              <a:off x="2458818" y="1434137"/>
              <a:ext cx="527048" cy="36736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2" name="矩形 11"/>
            <p:cNvSpPr/>
            <p:nvPr/>
          </p:nvSpPr>
          <p:spPr>
            <a:xfrm>
              <a:off x="2518756" y="1977538"/>
              <a:ext cx="467110" cy="28318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3" name="矩形 12"/>
            <p:cNvSpPr/>
            <p:nvPr/>
          </p:nvSpPr>
          <p:spPr>
            <a:xfrm>
              <a:off x="2578695" y="2723757"/>
              <a:ext cx="394769" cy="19516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grpSp>
      <p:grpSp>
        <p:nvGrpSpPr>
          <p:cNvPr id="31750" name="群組 16"/>
          <p:cNvGrpSpPr>
            <a:grpSpLocks/>
          </p:cNvGrpSpPr>
          <p:nvPr/>
        </p:nvGrpSpPr>
        <p:grpSpPr bwMode="auto">
          <a:xfrm>
            <a:off x="6170613" y="3130550"/>
            <a:ext cx="2865437" cy="2530475"/>
            <a:chOff x="6223448" y="2229142"/>
            <a:chExt cx="2871901" cy="2646864"/>
          </a:xfrm>
        </p:grpSpPr>
        <p:pic>
          <p:nvPicPr>
            <p:cNvPr id="31755" name="圖片 13"/>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223448" y="2229142"/>
              <a:ext cx="2871901" cy="2646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矩形 14"/>
            <p:cNvSpPr/>
            <p:nvPr/>
          </p:nvSpPr>
          <p:spPr>
            <a:xfrm>
              <a:off x="7384937" y="3384862"/>
              <a:ext cx="243435" cy="18099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6" name="矩形 15"/>
            <p:cNvSpPr/>
            <p:nvPr/>
          </p:nvSpPr>
          <p:spPr>
            <a:xfrm>
              <a:off x="8127972" y="4148700"/>
              <a:ext cx="243436" cy="18099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grpSp>
      <p:sp>
        <p:nvSpPr>
          <p:cNvPr id="31751" name="矩形 18"/>
          <p:cNvSpPr>
            <a:spLocks noChangeArrowheads="1"/>
          </p:cNvSpPr>
          <p:nvPr/>
        </p:nvSpPr>
        <p:spPr bwMode="auto">
          <a:xfrm>
            <a:off x="955675" y="5073650"/>
            <a:ext cx="11080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SzPct val="65000"/>
              <a:buFont typeface="Wingdings" panose="05000000000000000000" pitchFamily="2" charset="2"/>
              <a:buChar char="n"/>
              <a:defRPr kumimoji="1" sz="30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buChar char="q"/>
              <a:defRPr kumimoji="1" sz="26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buChar char="n"/>
              <a:defRPr kumimoji="1" sz="22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buChar char="q"/>
              <a:defRPr kumimoji="1" sz="2000">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9pPr>
          </a:lstStyle>
          <a:p>
            <a:pPr>
              <a:spcBef>
                <a:spcPct val="0"/>
              </a:spcBef>
              <a:buClrTx/>
              <a:buSzTx/>
              <a:buFontTx/>
              <a:buNone/>
            </a:pPr>
            <a:r>
              <a:rPr lang="zh-TW" altLang="en-US" sz="1600">
                <a:solidFill>
                  <a:srgbClr val="0000FF"/>
                </a:solidFill>
                <a:latin typeface="標楷體" panose="03000509000000000000" pitchFamily="65" charset="-120"/>
              </a:rPr>
              <a:t>報關資料</a:t>
            </a:r>
            <a:endParaRPr lang="zh-TW" altLang="en-US" sz="1600">
              <a:solidFill>
                <a:srgbClr val="0000FF"/>
              </a:solidFill>
              <a:latin typeface="Times New Roman" panose="02020603050405020304" pitchFamily="18" charset="0"/>
            </a:endParaRPr>
          </a:p>
        </p:txBody>
      </p:sp>
      <p:sp>
        <p:nvSpPr>
          <p:cNvPr id="31752" name="矩形 19"/>
          <p:cNvSpPr>
            <a:spLocks noChangeArrowheads="1"/>
          </p:cNvSpPr>
          <p:nvPr/>
        </p:nvSpPr>
        <p:spPr bwMode="auto">
          <a:xfrm>
            <a:off x="4071938" y="5099050"/>
            <a:ext cx="11080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SzPct val="65000"/>
              <a:buFont typeface="Wingdings" panose="05000000000000000000" pitchFamily="2" charset="2"/>
              <a:buChar char="n"/>
              <a:defRPr kumimoji="1" sz="30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buChar char="q"/>
              <a:defRPr kumimoji="1" sz="26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buChar char="n"/>
              <a:defRPr kumimoji="1" sz="22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buChar char="q"/>
              <a:defRPr kumimoji="1" sz="2000">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9pPr>
          </a:lstStyle>
          <a:p>
            <a:pPr>
              <a:spcBef>
                <a:spcPct val="0"/>
              </a:spcBef>
              <a:buClrTx/>
              <a:buSzTx/>
              <a:buFontTx/>
              <a:buNone/>
            </a:pPr>
            <a:r>
              <a:rPr lang="zh-TW" altLang="en-US" sz="1600">
                <a:solidFill>
                  <a:srgbClr val="0000FF"/>
                </a:solidFill>
                <a:latin typeface="標楷體" panose="03000509000000000000" pitchFamily="65" charset="-120"/>
              </a:rPr>
              <a:t>投標須知</a:t>
            </a:r>
            <a:endParaRPr lang="zh-TW" altLang="en-US" sz="1600">
              <a:solidFill>
                <a:srgbClr val="0000FF"/>
              </a:solidFill>
              <a:latin typeface="Times New Roman" panose="02020603050405020304" pitchFamily="18" charset="0"/>
            </a:endParaRPr>
          </a:p>
        </p:txBody>
      </p:sp>
      <p:sp>
        <p:nvSpPr>
          <p:cNvPr id="31753" name="矩形 20"/>
          <p:cNvSpPr>
            <a:spLocks noChangeArrowheads="1"/>
          </p:cNvSpPr>
          <p:nvPr/>
        </p:nvSpPr>
        <p:spPr bwMode="auto">
          <a:xfrm>
            <a:off x="7227888" y="5580063"/>
            <a:ext cx="11080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SzPct val="65000"/>
              <a:buFont typeface="Wingdings" panose="05000000000000000000" pitchFamily="2" charset="2"/>
              <a:buChar char="n"/>
              <a:defRPr kumimoji="1" sz="30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buChar char="q"/>
              <a:defRPr kumimoji="1" sz="26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buChar char="n"/>
              <a:defRPr kumimoji="1" sz="22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buChar char="q"/>
              <a:defRPr kumimoji="1" sz="2000">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9pPr>
          </a:lstStyle>
          <a:p>
            <a:pPr>
              <a:spcBef>
                <a:spcPct val="0"/>
              </a:spcBef>
              <a:buClrTx/>
              <a:buSzTx/>
              <a:buFontTx/>
              <a:buNone/>
            </a:pPr>
            <a:r>
              <a:rPr lang="zh-TW" altLang="en-US" sz="1600">
                <a:solidFill>
                  <a:srgbClr val="0000FF"/>
                </a:solidFill>
                <a:latin typeface="標楷體" panose="03000509000000000000" pitchFamily="65" charset="-120"/>
              </a:rPr>
              <a:t>標價清單</a:t>
            </a:r>
            <a:endParaRPr lang="zh-TW" altLang="en-US" sz="1600">
              <a:solidFill>
                <a:srgbClr val="0000FF"/>
              </a:solidFill>
              <a:latin typeface="Times New Roman" panose="02020603050405020304" pitchFamily="18" charset="0"/>
            </a:endParaRPr>
          </a:p>
        </p:txBody>
      </p:sp>
      <p:sp>
        <p:nvSpPr>
          <p:cNvPr id="4" name="投影片編號版面配置區 3"/>
          <p:cNvSpPr>
            <a:spLocks noGrp="1"/>
          </p:cNvSpPr>
          <p:nvPr>
            <p:ph type="sldNum" sz="quarter" idx="12"/>
          </p:nvPr>
        </p:nvSpPr>
        <p:spPr/>
        <p:txBody>
          <a:bodyPr/>
          <a:lstStyle/>
          <a:p>
            <a:fld id="{1118FB7C-3051-423D-B140-B22D31D849CF}" type="slidenum">
              <a:rPr lang="zh-TW" altLang="en-US" smtClean="0"/>
              <a:pPr/>
              <a:t>313</a:t>
            </a:fld>
            <a:endParaRPr lang="zh-TW" altLang="en-US"/>
          </a:p>
        </p:txBody>
      </p:sp>
    </p:spTree>
    <p:extLst>
      <p:ext uri="{BB962C8B-B14F-4D97-AF65-F5344CB8AC3E}">
        <p14:creationId xmlns:p14="http://schemas.microsoft.com/office/powerpoint/2010/main" val="3455644500"/>
      </p:ext>
    </p:extLst>
  </p:cSld>
  <p:clrMapOvr>
    <a:masterClrMapping/>
  </p:clrMapOvr>
  <p:timing>
    <p:tnLst>
      <p:par>
        <p:cTn id="1" dur="indefinite" restart="never" nodeType="tmRoot"/>
      </p:par>
    </p:tnLst>
  </p:timing>
</p:sld>
</file>

<file path=ppt/slides/slide3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a:xfrm>
            <a:off x="539750" y="287338"/>
            <a:ext cx="8424863" cy="909637"/>
          </a:xfrm>
        </p:spPr>
        <p:txBody>
          <a:bodyPr>
            <a:normAutofit/>
          </a:bodyPr>
          <a:lstStyle/>
          <a:p>
            <a:pPr>
              <a:defRPr/>
            </a:pPr>
            <a:r>
              <a:rPr lang="zh-TW" altLang="en-US" sz="3600" b="1" dirty="0">
                <a:solidFill>
                  <a:srgbClr val="FF0000"/>
                </a:solidFill>
                <a:latin typeface="+mn-ea"/>
                <a:ea typeface="+mn-ea"/>
              </a:rPr>
              <a:t>環環相扣採購作業迷</a:t>
            </a:r>
            <a:r>
              <a:rPr lang="zh-TW" altLang="en-US" sz="3600" b="1" dirty="0" smtClean="0">
                <a:solidFill>
                  <a:srgbClr val="FF0000"/>
                </a:solidFill>
                <a:latin typeface="+mn-ea"/>
                <a:ea typeface="+mn-ea"/>
              </a:rPr>
              <a:t>思</a:t>
            </a:r>
            <a:r>
              <a:rPr lang="en-US" altLang="zh-TW" sz="3600" b="1" dirty="0" smtClean="0">
                <a:solidFill>
                  <a:srgbClr val="FF0000"/>
                </a:solidFill>
                <a:latin typeface="+mn-ea"/>
                <a:ea typeface="+mn-ea"/>
              </a:rPr>
              <a:t>2—</a:t>
            </a:r>
            <a:r>
              <a:rPr lang="zh-TW" altLang="en-US" sz="3600" b="1" dirty="0" smtClean="0">
                <a:solidFill>
                  <a:srgbClr val="FF0000"/>
                </a:solidFill>
                <a:latin typeface="+mn-ea"/>
                <a:ea typeface="+mn-ea"/>
              </a:rPr>
              <a:t>分段</a:t>
            </a:r>
            <a:r>
              <a:rPr lang="zh-TW" altLang="en-US" sz="3600" b="1" dirty="0">
                <a:solidFill>
                  <a:srgbClr val="FF0000"/>
                </a:solidFill>
                <a:latin typeface="+mn-ea"/>
                <a:ea typeface="+mn-ea"/>
              </a:rPr>
              <a:t>開標</a:t>
            </a:r>
            <a:r>
              <a:rPr lang="en-US" altLang="zh-TW" sz="3600" b="1" dirty="0" smtClean="0">
                <a:solidFill>
                  <a:srgbClr val="FF0000"/>
                </a:solidFill>
                <a:latin typeface="+mn-ea"/>
                <a:ea typeface="+mn-ea"/>
              </a:rPr>
              <a:t>3/1</a:t>
            </a:r>
            <a:endParaRPr lang="zh-TW" altLang="en-US" sz="3600" b="1" dirty="0" smtClean="0">
              <a:solidFill>
                <a:srgbClr val="FF0000"/>
              </a:solidFill>
              <a:latin typeface="+mn-ea"/>
              <a:ea typeface="+mn-ea"/>
            </a:endParaRPr>
          </a:p>
        </p:txBody>
      </p:sp>
      <p:sp>
        <p:nvSpPr>
          <p:cNvPr id="31747" name="Rectangle 3"/>
          <p:cNvSpPr>
            <a:spLocks noGrp="1" noChangeArrowheads="1"/>
          </p:cNvSpPr>
          <p:nvPr>
            <p:ph type="body" idx="1"/>
          </p:nvPr>
        </p:nvSpPr>
        <p:spPr>
          <a:xfrm>
            <a:off x="468313" y="1196975"/>
            <a:ext cx="8207375" cy="4895850"/>
          </a:xfrm>
        </p:spPr>
        <p:txBody>
          <a:bodyPr/>
          <a:lstStyle/>
          <a:p>
            <a:pPr>
              <a:spcBef>
                <a:spcPts val="0"/>
              </a:spcBef>
              <a:defRPr/>
            </a:pPr>
            <a:r>
              <a:rPr lang="zh-TW" altLang="en-US" sz="2200" b="1" dirty="0">
                <a:solidFill>
                  <a:srgbClr val="0000FF"/>
                </a:solidFill>
                <a:latin typeface="+mn-ea"/>
              </a:rPr>
              <a:t>辦理評分及格最低標者應分段開標</a:t>
            </a:r>
            <a:r>
              <a:rPr lang="zh-TW" altLang="en-US" sz="2200" b="1" dirty="0" smtClean="0">
                <a:solidFill>
                  <a:srgbClr val="0000FF"/>
                </a:solidFill>
                <a:latin typeface="+mn-ea"/>
              </a:rPr>
              <a:t>：</a:t>
            </a:r>
            <a:endParaRPr lang="en-US" altLang="zh-TW" sz="2200" b="1" dirty="0" smtClean="0">
              <a:solidFill>
                <a:srgbClr val="0000FF"/>
              </a:solidFill>
              <a:latin typeface="+mn-ea"/>
            </a:endParaRPr>
          </a:p>
          <a:p>
            <a:pPr>
              <a:spcBef>
                <a:spcPts val="0"/>
              </a:spcBef>
              <a:buFont typeface="Wingdings" panose="05000000000000000000" pitchFamily="2" charset="2"/>
              <a:buChar char="p"/>
              <a:defRPr/>
            </a:pPr>
            <a:r>
              <a:rPr lang="zh-TW" altLang="en-US" sz="2200" b="1" dirty="0" smtClean="0">
                <a:solidFill>
                  <a:srgbClr val="000000"/>
                </a:solidFill>
                <a:latin typeface="+mn-ea"/>
              </a:rPr>
              <a:t>政府採購法</a:t>
            </a:r>
            <a:r>
              <a:rPr lang="zh-TW" altLang="en-US" sz="2200" b="1" dirty="0">
                <a:solidFill>
                  <a:srgbClr val="000000"/>
                </a:solidFill>
                <a:latin typeface="+mn-ea"/>
              </a:rPr>
              <a:t>施行細則</a:t>
            </a:r>
            <a:r>
              <a:rPr lang="zh-TW" altLang="zh-TW" sz="2200" b="1" dirty="0" smtClean="0">
                <a:solidFill>
                  <a:srgbClr val="000000"/>
                </a:solidFill>
                <a:latin typeface="+mn-ea"/>
              </a:rPr>
              <a:t>第</a:t>
            </a:r>
            <a:r>
              <a:rPr lang="en-US" altLang="zh-TW" sz="2200" b="1" dirty="0" smtClean="0">
                <a:solidFill>
                  <a:srgbClr val="000000"/>
                </a:solidFill>
                <a:latin typeface="+mn-ea"/>
              </a:rPr>
              <a:t>64</a:t>
            </a:r>
            <a:r>
              <a:rPr lang="zh-TW" altLang="zh-TW" sz="2200" b="1" dirty="0" smtClean="0">
                <a:solidFill>
                  <a:srgbClr val="000000"/>
                </a:solidFill>
                <a:latin typeface="+mn-ea"/>
              </a:rPr>
              <a:t>條之</a:t>
            </a:r>
            <a:r>
              <a:rPr lang="en-US" altLang="zh-TW" sz="2200" b="1" dirty="0" smtClean="0">
                <a:solidFill>
                  <a:srgbClr val="000000"/>
                </a:solidFill>
                <a:latin typeface="+mn-ea"/>
              </a:rPr>
              <a:t>2</a:t>
            </a:r>
            <a:r>
              <a:rPr lang="zh-TW" altLang="en-US" sz="2200" b="1" dirty="0" smtClean="0">
                <a:solidFill>
                  <a:srgbClr val="000000"/>
                </a:solidFill>
                <a:latin typeface="+mn-ea"/>
              </a:rPr>
              <a:t>第</a:t>
            </a:r>
            <a:r>
              <a:rPr lang="en-US" altLang="zh-TW" sz="2200" b="1" dirty="0" smtClean="0">
                <a:solidFill>
                  <a:srgbClr val="000000"/>
                </a:solidFill>
                <a:latin typeface="+mn-ea"/>
              </a:rPr>
              <a:t>2</a:t>
            </a:r>
            <a:r>
              <a:rPr lang="zh-TW" altLang="en-US" sz="2200" b="1" dirty="0" smtClean="0">
                <a:solidFill>
                  <a:srgbClr val="000000"/>
                </a:solidFill>
                <a:latin typeface="+mn-ea"/>
              </a:rPr>
              <a:t>項第</a:t>
            </a:r>
            <a:r>
              <a:rPr lang="en-US" altLang="zh-TW" sz="2200" b="1" dirty="0" smtClean="0">
                <a:solidFill>
                  <a:srgbClr val="000000"/>
                </a:solidFill>
                <a:latin typeface="+mn-ea"/>
              </a:rPr>
              <a:t>1</a:t>
            </a:r>
            <a:r>
              <a:rPr lang="zh-TW" altLang="en-US" sz="2200" b="1" dirty="0" smtClean="0">
                <a:solidFill>
                  <a:srgbClr val="000000"/>
                </a:solidFill>
                <a:latin typeface="+mn-ea"/>
              </a:rPr>
              <a:t>款</a:t>
            </a:r>
            <a:r>
              <a:rPr lang="zh-TW" altLang="en-US" sz="2200" b="1" dirty="0" smtClean="0">
                <a:solidFill>
                  <a:srgbClr val="000000"/>
                </a:solidFill>
                <a:latin typeface="PMingLiU" panose="02020500000000000000" pitchFamily="18" charset="-120"/>
                <a:ea typeface="PMingLiU" panose="02020500000000000000" pitchFamily="18" charset="-120"/>
              </a:rPr>
              <a:t>：</a:t>
            </a:r>
            <a:r>
              <a:rPr lang="en-US" altLang="zh-TW" sz="2200" b="1" dirty="0" smtClean="0">
                <a:solidFill>
                  <a:srgbClr val="000000"/>
                </a:solidFill>
                <a:latin typeface="PMingLiU" panose="02020500000000000000" pitchFamily="18" charset="-120"/>
                <a:ea typeface="PMingLiU" panose="02020500000000000000" pitchFamily="18" charset="-120"/>
              </a:rPr>
              <a:t/>
            </a:r>
            <a:br>
              <a:rPr lang="en-US" altLang="zh-TW" sz="2200" b="1" dirty="0" smtClean="0">
                <a:solidFill>
                  <a:srgbClr val="000000"/>
                </a:solidFill>
                <a:latin typeface="PMingLiU" panose="02020500000000000000" pitchFamily="18" charset="-120"/>
                <a:ea typeface="PMingLiU" panose="02020500000000000000" pitchFamily="18" charset="-120"/>
              </a:rPr>
            </a:br>
            <a:r>
              <a:rPr lang="zh-TW" altLang="zh-TW" sz="2200" b="1" dirty="0" smtClean="0">
                <a:solidFill>
                  <a:srgbClr val="000000"/>
                </a:solidFill>
                <a:latin typeface="+mn-ea"/>
              </a:rPr>
              <a:t>依</a:t>
            </a:r>
            <a:r>
              <a:rPr lang="zh-TW" altLang="zh-TW" sz="2200" b="1" dirty="0">
                <a:solidFill>
                  <a:srgbClr val="000000"/>
                </a:solidFill>
                <a:latin typeface="+mn-ea"/>
              </a:rPr>
              <a:t>前項方式辦理者，</a:t>
            </a:r>
            <a:r>
              <a:rPr lang="zh-TW" altLang="zh-TW" sz="2200" b="1" dirty="0">
                <a:solidFill>
                  <a:srgbClr val="0000FF"/>
                </a:solidFill>
                <a:latin typeface="+mn-ea"/>
              </a:rPr>
              <a:t>應依</a:t>
            </a:r>
            <a:r>
              <a:rPr lang="zh-TW" altLang="zh-TW" sz="2200" b="1" dirty="0">
                <a:solidFill>
                  <a:srgbClr val="000000"/>
                </a:solidFill>
                <a:latin typeface="+mn-ea"/>
              </a:rPr>
              <a:t>下列規定辦理</a:t>
            </a:r>
            <a:r>
              <a:rPr lang="zh-TW" altLang="zh-TW" sz="2200" b="1" dirty="0" smtClean="0">
                <a:solidFill>
                  <a:srgbClr val="000000"/>
                </a:solidFill>
                <a:latin typeface="+mn-ea"/>
              </a:rPr>
              <a:t>：</a:t>
            </a:r>
            <a:r>
              <a:rPr lang="en-US" altLang="zh-TW" sz="2200" b="1" dirty="0" smtClean="0">
                <a:solidFill>
                  <a:srgbClr val="000000"/>
                </a:solidFill>
                <a:latin typeface="+mn-ea"/>
              </a:rPr>
              <a:t/>
            </a:r>
            <a:br>
              <a:rPr lang="en-US" altLang="zh-TW" sz="2200" b="1" dirty="0" smtClean="0">
                <a:solidFill>
                  <a:srgbClr val="000000"/>
                </a:solidFill>
                <a:latin typeface="+mn-ea"/>
              </a:rPr>
            </a:br>
            <a:r>
              <a:rPr lang="zh-TW" altLang="zh-TW" sz="2200" b="1" dirty="0" smtClean="0">
                <a:solidFill>
                  <a:srgbClr val="000000"/>
                </a:solidFill>
                <a:latin typeface="+mn-ea"/>
              </a:rPr>
              <a:t>一</a:t>
            </a:r>
            <a:r>
              <a:rPr lang="zh-TW" altLang="zh-TW" sz="2200" b="1" dirty="0">
                <a:solidFill>
                  <a:srgbClr val="000000"/>
                </a:solidFill>
                <a:latin typeface="+mn-ea"/>
              </a:rPr>
              <a:t>、</a:t>
            </a:r>
            <a:r>
              <a:rPr lang="zh-TW" altLang="zh-TW" sz="2200" b="1" dirty="0">
                <a:solidFill>
                  <a:srgbClr val="FF0000"/>
                </a:solidFill>
                <a:latin typeface="+mn-ea"/>
              </a:rPr>
              <a:t>分段開標</a:t>
            </a:r>
            <a:r>
              <a:rPr lang="zh-TW" altLang="zh-TW" sz="2200" b="1" dirty="0">
                <a:solidFill>
                  <a:srgbClr val="000000"/>
                </a:solidFill>
                <a:latin typeface="+mn-ea"/>
              </a:rPr>
              <a:t>，最後一段為價格標</a:t>
            </a:r>
            <a:r>
              <a:rPr lang="zh-TW" altLang="zh-TW" sz="2200" b="1" dirty="0" smtClean="0">
                <a:solidFill>
                  <a:srgbClr val="000000"/>
                </a:solidFill>
                <a:latin typeface="+mn-ea"/>
              </a:rPr>
              <a:t>。</a:t>
            </a:r>
            <a:r>
              <a:rPr lang="en-US" altLang="zh-TW" sz="2200" b="1" dirty="0" smtClean="0">
                <a:solidFill>
                  <a:srgbClr val="000000"/>
                </a:solidFill>
                <a:latin typeface="+mn-ea"/>
              </a:rPr>
              <a:t>…</a:t>
            </a:r>
            <a:endParaRPr lang="zh-TW" altLang="zh-TW" sz="2200" b="1" dirty="0">
              <a:solidFill>
                <a:srgbClr val="000000"/>
              </a:solidFill>
              <a:latin typeface="+mn-ea"/>
            </a:endParaRPr>
          </a:p>
          <a:p>
            <a:pPr>
              <a:spcBef>
                <a:spcPts val="0"/>
              </a:spcBef>
              <a:buFont typeface="Wingdings" panose="05000000000000000000" pitchFamily="2" charset="2"/>
              <a:buChar char="p"/>
              <a:defRPr/>
            </a:pPr>
            <a:r>
              <a:rPr lang="zh-TW" altLang="en-US" sz="2200" b="1" dirty="0" smtClean="0">
                <a:latin typeface="+mn-ea"/>
              </a:rPr>
              <a:t>法源：</a:t>
            </a:r>
            <a:r>
              <a:rPr lang="zh-TW" altLang="en-US" sz="2200" b="1" dirty="0" smtClean="0">
                <a:solidFill>
                  <a:srgbClr val="000000"/>
                </a:solidFill>
                <a:latin typeface="+mn-ea"/>
              </a:rPr>
              <a:t>政府採購法第</a:t>
            </a:r>
            <a:r>
              <a:rPr lang="en-US" altLang="zh-TW" sz="2200" b="1" dirty="0" smtClean="0">
                <a:solidFill>
                  <a:srgbClr val="000000"/>
                </a:solidFill>
                <a:latin typeface="+mn-ea"/>
              </a:rPr>
              <a:t>42</a:t>
            </a:r>
            <a:r>
              <a:rPr lang="zh-TW" altLang="en-US" sz="2200" b="1" dirty="0" smtClean="0">
                <a:solidFill>
                  <a:srgbClr val="000000"/>
                </a:solidFill>
                <a:latin typeface="+mn-ea"/>
              </a:rPr>
              <a:t>條：</a:t>
            </a:r>
            <a:r>
              <a:rPr lang="en-US" altLang="zh-TW" sz="2200" b="1" dirty="0" smtClean="0">
                <a:solidFill>
                  <a:srgbClr val="000000"/>
                </a:solidFill>
                <a:latin typeface="+mn-ea"/>
              </a:rPr>
              <a:t/>
            </a:r>
            <a:br>
              <a:rPr lang="en-US" altLang="zh-TW" sz="2200" b="1" dirty="0" smtClean="0">
                <a:solidFill>
                  <a:srgbClr val="000000"/>
                </a:solidFill>
                <a:latin typeface="+mn-ea"/>
              </a:rPr>
            </a:br>
            <a:r>
              <a:rPr lang="zh-TW" altLang="en-US" sz="2200" b="1" dirty="0" smtClean="0">
                <a:latin typeface="+mn-ea"/>
              </a:rPr>
              <a:t>機關辦理</a:t>
            </a:r>
            <a:r>
              <a:rPr lang="zh-TW" altLang="en-US" sz="2200" b="1" dirty="0" smtClean="0">
                <a:solidFill>
                  <a:srgbClr val="FF0000"/>
                </a:solidFill>
                <a:latin typeface="+mn-ea"/>
              </a:rPr>
              <a:t>公開招標或選擇性招標</a:t>
            </a:r>
            <a:r>
              <a:rPr lang="zh-TW" altLang="en-US" sz="2200" b="1" dirty="0" smtClean="0">
                <a:latin typeface="+mn-ea"/>
              </a:rPr>
              <a:t>，得就資格、規格與價格採取</a:t>
            </a:r>
            <a:r>
              <a:rPr lang="zh-TW" altLang="en-US" sz="2000" b="1" dirty="0" smtClean="0">
                <a:solidFill>
                  <a:srgbClr val="FF0000"/>
                </a:solidFill>
                <a:latin typeface="+mn-ea"/>
              </a:rPr>
              <a:t>分段開標</a:t>
            </a:r>
            <a:r>
              <a:rPr lang="zh-TW" altLang="en-US" sz="2200" b="1" dirty="0" smtClean="0">
                <a:latin typeface="+mn-ea"/>
              </a:rPr>
              <a:t>。機關辦理分段開標，除第一階段應公告外，後續階段之邀標，得免予公告（第</a:t>
            </a:r>
            <a:r>
              <a:rPr lang="en-US" altLang="zh-TW" sz="2200" b="1" dirty="0" smtClean="0">
                <a:latin typeface="+mn-ea"/>
              </a:rPr>
              <a:t>2</a:t>
            </a:r>
            <a:r>
              <a:rPr lang="zh-TW" altLang="en-US" sz="2200" b="1" dirty="0" smtClean="0">
                <a:latin typeface="+mn-ea"/>
              </a:rPr>
              <a:t>項）。</a:t>
            </a:r>
            <a:endParaRPr lang="en-US" altLang="zh-TW" sz="2200" b="1" dirty="0" smtClean="0">
              <a:latin typeface="+mn-ea"/>
            </a:endParaRPr>
          </a:p>
          <a:p>
            <a:pPr>
              <a:spcBef>
                <a:spcPts val="0"/>
              </a:spcBef>
              <a:buFont typeface="Wingdings" panose="05000000000000000000" pitchFamily="2" charset="2"/>
              <a:buChar char="p"/>
              <a:defRPr/>
            </a:pPr>
            <a:r>
              <a:rPr lang="zh-TW" altLang="en-US" sz="2200" b="1" dirty="0">
                <a:solidFill>
                  <a:srgbClr val="0000FF"/>
                </a:solidFill>
                <a:latin typeface="+mn-ea"/>
              </a:rPr>
              <a:t>政府採購法施行細則第</a:t>
            </a:r>
            <a:r>
              <a:rPr lang="en-US" altLang="zh-TW" sz="2200" b="1" dirty="0">
                <a:solidFill>
                  <a:srgbClr val="0000FF"/>
                </a:solidFill>
                <a:latin typeface="+mn-ea"/>
              </a:rPr>
              <a:t>44</a:t>
            </a:r>
            <a:r>
              <a:rPr lang="zh-TW" altLang="en-US" sz="2200" b="1" dirty="0">
                <a:solidFill>
                  <a:srgbClr val="0000FF"/>
                </a:solidFill>
                <a:latin typeface="+mn-ea"/>
              </a:rPr>
              <a:t>條第</a:t>
            </a:r>
            <a:r>
              <a:rPr lang="en-US" altLang="zh-TW" sz="2200" b="1" dirty="0">
                <a:solidFill>
                  <a:srgbClr val="0000FF"/>
                </a:solidFill>
                <a:latin typeface="+mn-ea"/>
              </a:rPr>
              <a:t>5</a:t>
            </a:r>
            <a:r>
              <a:rPr lang="zh-TW" altLang="en-US" sz="2200" b="1" dirty="0">
                <a:solidFill>
                  <a:srgbClr val="0000FF"/>
                </a:solidFill>
                <a:latin typeface="+mn-ea"/>
              </a:rPr>
              <a:t>項：</a:t>
            </a:r>
            <a:r>
              <a:rPr lang="en-US" altLang="zh-TW" sz="2200" b="1" dirty="0" smtClean="0">
                <a:solidFill>
                  <a:srgbClr val="FF0000"/>
                </a:solidFill>
                <a:latin typeface="+mn-ea"/>
              </a:rPr>
              <a:t/>
            </a:r>
            <a:br>
              <a:rPr lang="en-US" altLang="zh-TW" sz="2200" b="1" dirty="0" smtClean="0">
                <a:solidFill>
                  <a:srgbClr val="FF0000"/>
                </a:solidFill>
                <a:latin typeface="+mn-ea"/>
              </a:rPr>
            </a:br>
            <a:r>
              <a:rPr lang="zh-TW" altLang="en-US" sz="2200" b="1" dirty="0" smtClean="0">
                <a:latin typeface="+mn-ea"/>
              </a:rPr>
              <a:t>採一次投標分段開標者，廠商應將各段開標用之投標文件</a:t>
            </a:r>
            <a:r>
              <a:rPr lang="zh-TW" altLang="en-US" sz="2200" b="1" dirty="0" smtClean="0">
                <a:solidFill>
                  <a:srgbClr val="FF0000"/>
                </a:solidFill>
                <a:latin typeface="+mn-ea"/>
              </a:rPr>
              <a:t>分別密封</a:t>
            </a:r>
            <a:r>
              <a:rPr lang="zh-TW" altLang="en-US" sz="2200" b="1" dirty="0" smtClean="0">
                <a:latin typeface="+mn-ea"/>
              </a:rPr>
              <a:t>。</a:t>
            </a:r>
          </a:p>
        </p:txBody>
      </p:sp>
      <p:sp>
        <p:nvSpPr>
          <p:cNvPr id="3" name="投影片編號版面配置區 2"/>
          <p:cNvSpPr>
            <a:spLocks noGrp="1"/>
          </p:cNvSpPr>
          <p:nvPr>
            <p:ph type="sldNum" sz="quarter" idx="12"/>
          </p:nvPr>
        </p:nvSpPr>
        <p:spPr/>
        <p:txBody>
          <a:bodyPr/>
          <a:lstStyle/>
          <a:p>
            <a:fld id="{1118FB7C-3051-423D-B140-B22D31D849CF}" type="slidenum">
              <a:rPr lang="zh-TW" altLang="en-US" smtClean="0"/>
              <a:pPr/>
              <a:t>314</a:t>
            </a:fld>
            <a:endParaRPr lang="zh-TW" altLang="en-US"/>
          </a:p>
        </p:txBody>
      </p:sp>
    </p:spTree>
    <p:extLst>
      <p:ext uri="{BB962C8B-B14F-4D97-AF65-F5344CB8AC3E}">
        <p14:creationId xmlns:p14="http://schemas.microsoft.com/office/powerpoint/2010/main" val="2900785937"/>
      </p:ext>
    </p:extLst>
  </p:cSld>
  <p:clrMapOvr>
    <a:masterClrMapping/>
  </p:clrMapOvr>
  <p:timing>
    <p:tnLst>
      <p:par>
        <p:cTn id="1" dur="indefinite" restart="never" nodeType="tmRoot"/>
      </p:par>
    </p:tnLst>
  </p:timing>
</p:sld>
</file>

<file path=ppt/slides/slide3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a:xfrm>
            <a:off x="539750" y="404813"/>
            <a:ext cx="8280400" cy="982662"/>
          </a:xfrm>
        </p:spPr>
        <p:txBody>
          <a:bodyPr>
            <a:noAutofit/>
          </a:bodyPr>
          <a:lstStyle/>
          <a:p>
            <a:pPr>
              <a:defRPr/>
            </a:pPr>
            <a:r>
              <a:rPr lang="zh-TW" altLang="en-US" sz="3600" b="1" dirty="0">
                <a:solidFill>
                  <a:srgbClr val="FF0000"/>
                </a:solidFill>
                <a:latin typeface="+mn-ea"/>
              </a:rPr>
              <a:t>環環相扣採購作業迷思</a:t>
            </a:r>
            <a:r>
              <a:rPr lang="en-US" altLang="zh-TW" sz="3600" b="1" dirty="0">
                <a:solidFill>
                  <a:srgbClr val="FF0000"/>
                </a:solidFill>
                <a:latin typeface="+mn-ea"/>
              </a:rPr>
              <a:t>2—</a:t>
            </a:r>
            <a:r>
              <a:rPr lang="zh-TW" altLang="en-US" sz="3600" b="1" dirty="0">
                <a:solidFill>
                  <a:srgbClr val="FF0000"/>
                </a:solidFill>
                <a:latin typeface="+mn-ea"/>
              </a:rPr>
              <a:t>分段開標</a:t>
            </a:r>
            <a:r>
              <a:rPr lang="en-US" altLang="zh-TW" sz="3600" b="1" dirty="0" smtClean="0">
                <a:solidFill>
                  <a:srgbClr val="FF0000"/>
                </a:solidFill>
                <a:latin typeface="+mn-ea"/>
              </a:rPr>
              <a:t>3/2</a:t>
            </a:r>
            <a:endParaRPr lang="zh-TW" altLang="en-US" sz="3600" b="1" dirty="0" smtClean="0">
              <a:solidFill>
                <a:srgbClr val="FF0000"/>
              </a:solidFill>
            </a:endParaRPr>
          </a:p>
        </p:txBody>
      </p:sp>
      <p:sp>
        <p:nvSpPr>
          <p:cNvPr id="74755" name="Rectangle 3"/>
          <p:cNvSpPr>
            <a:spLocks noGrp="1" noChangeArrowheads="1"/>
          </p:cNvSpPr>
          <p:nvPr>
            <p:ph type="body" idx="1"/>
          </p:nvPr>
        </p:nvSpPr>
        <p:spPr>
          <a:xfrm>
            <a:off x="323850" y="1196975"/>
            <a:ext cx="8351838" cy="5040313"/>
          </a:xfrm>
        </p:spPr>
        <p:txBody>
          <a:bodyPr>
            <a:normAutofit/>
          </a:bodyPr>
          <a:lstStyle/>
          <a:p>
            <a:pPr>
              <a:buFont typeface="Wingdings" panose="05000000000000000000" pitchFamily="2" charset="2"/>
              <a:buChar char="l"/>
              <a:defRPr/>
            </a:pPr>
            <a:r>
              <a:rPr lang="zh-TW" altLang="en-US" sz="2400" b="1" dirty="0" smtClean="0">
                <a:solidFill>
                  <a:srgbClr val="0000FF"/>
                </a:solidFill>
                <a:latin typeface="+mn-ea"/>
              </a:rPr>
              <a:t>投標須知範本第</a:t>
            </a:r>
            <a:r>
              <a:rPr lang="en-US" altLang="zh-TW" sz="2400" b="1" dirty="0" smtClean="0">
                <a:solidFill>
                  <a:srgbClr val="0000FF"/>
                </a:solidFill>
                <a:latin typeface="+mn-ea"/>
              </a:rPr>
              <a:t>31</a:t>
            </a:r>
            <a:r>
              <a:rPr lang="zh-TW" altLang="en-US" sz="2400" b="1" dirty="0" smtClean="0">
                <a:solidFill>
                  <a:srgbClr val="0000FF"/>
                </a:solidFill>
                <a:latin typeface="+mn-ea"/>
              </a:rPr>
              <a:t>點：</a:t>
            </a:r>
            <a:r>
              <a:rPr lang="en-US" altLang="zh-TW" sz="2400" b="1" dirty="0" smtClean="0">
                <a:solidFill>
                  <a:srgbClr val="0000FF"/>
                </a:solidFill>
                <a:latin typeface="+mn-ea"/>
              </a:rPr>
              <a:t/>
            </a:r>
            <a:br>
              <a:rPr lang="en-US" altLang="zh-TW" sz="2400" b="1" dirty="0" smtClean="0">
                <a:solidFill>
                  <a:srgbClr val="0000FF"/>
                </a:solidFill>
                <a:latin typeface="+mn-ea"/>
              </a:rPr>
            </a:br>
            <a:r>
              <a:rPr lang="zh-TW" altLang="en-US" sz="2400" b="1" dirty="0" smtClean="0">
                <a:solidFill>
                  <a:srgbClr val="0000FF"/>
                </a:solidFill>
                <a:latin typeface="+mn-ea"/>
              </a:rPr>
              <a:t>本採購開標採：</a:t>
            </a:r>
            <a:r>
              <a:rPr lang="en-US" altLang="zh-TW" sz="2400" b="1" dirty="0" smtClean="0">
                <a:latin typeface="+mn-ea"/>
              </a:rPr>
              <a:t/>
            </a:r>
            <a:br>
              <a:rPr lang="en-US" altLang="zh-TW" sz="2400" b="1" dirty="0" smtClean="0">
                <a:latin typeface="+mn-ea"/>
              </a:rPr>
            </a:br>
            <a:r>
              <a:rPr lang="en-US" sz="2400" b="1" dirty="0" smtClean="0">
                <a:latin typeface="+mn-ea"/>
                <a:sym typeface="Wingdings"/>
              </a:rPr>
              <a:t></a:t>
            </a:r>
            <a:r>
              <a:rPr lang="en-US" sz="2400" b="1" dirty="0" smtClean="0">
                <a:latin typeface="+mn-ea"/>
              </a:rPr>
              <a:t>(1)</a:t>
            </a:r>
            <a:r>
              <a:rPr lang="zh-TW" altLang="en-US" sz="2400" b="1" dirty="0" smtClean="0">
                <a:latin typeface="+mn-ea"/>
              </a:rPr>
              <a:t>不分段開標。所有投標文件置於一標封內，</a:t>
            </a:r>
            <a:r>
              <a:rPr lang="zh-TW" altLang="en-US" sz="2400" b="1" dirty="0" smtClean="0">
                <a:solidFill>
                  <a:srgbClr val="FF0000"/>
                </a:solidFill>
                <a:latin typeface="+mn-ea"/>
              </a:rPr>
              <a:t>不必按文件屬性</a:t>
            </a:r>
            <a:r>
              <a:rPr lang="zh-TW" altLang="en-US" sz="2400" b="1" dirty="0" smtClean="0">
                <a:latin typeface="+mn-ea"/>
              </a:rPr>
              <a:t>分別裝封。</a:t>
            </a:r>
            <a:r>
              <a:rPr lang="en-US" altLang="zh-TW" sz="2400" b="1" dirty="0" smtClean="0">
                <a:latin typeface="+mn-ea"/>
              </a:rPr>
              <a:t/>
            </a:r>
            <a:br>
              <a:rPr lang="en-US" altLang="zh-TW" sz="2400" b="1" dirty="0" smtClean="0">
                <a:latin typeface="+mn-ea"/>
              </a:rPr>
            </a:br>
            <a:r>
              <a:rPr lang="en-US" sz="2400" b="1" dirty="0" smtClean="0">
                <a:latin typeface="+mn-ea"/>
                <a:sym typeface="Wingdings"/>
              </a:rPr>
              <a:t></a:t>
            </a:r>
            <a:r>
              <a:rPr lang="en-US" sz="2400" b="1" dirty="0" smtClean="0">
                <a:latin typeface="+mn-ea"/>
              </a:rPr>
              <a:t>(2)</a:t>
            </a:r>
            <a:r>
              <a:rPr lang="zh-TW" altLang="en-US" sz="2400" b="1" dirty="0" smtClean="0">
                <a:latin typeface="+mn-ea"/>
              </a:rPr>
              <a:t>分段開標；投標廠商應就各段標之標封</a:t>
            </a:r>
            <a:r>
              <a:rPr lang="zh-TW" altLang="en-US" sz="2400" b="1" dirty="0" smtClean="0">
                <a:solidFill>
                  <a:srgbClr val="FF0000"/>
                </a:solidFill>
                <a:latin typeface="+mn-ea"/>
              </a:rPr>
              <a:t>分別裝封並標示</a:t>
            </a:r>
            <a:r>
              <a:rPr lang="zh-TW" altLang="en-US" sz="2400" b="1" dirty="0" smtClean="0">
                <a:latin typeface="+mn-ea"/>
              </a:rPr>
              <a:t>內含</a:t>
            </a:r>
            <a:r>
              <a:rPr lang="zh-TW" altLang="en-US" sz="2400" b="1" dirty="0" smtClean="0">
                <a:solidFill>
                  <a:srgbClr val="FF0000"/>
                </a:solidFill>
                <a:latin typeface="+mn-ea"/>
              </a:rPr>
              <a:t>資格標、規格標或價格標</a:t>
            </a:r>
            <a:r>
              <a:rPr lang="zh-TW" altLang="en-US" sz="2400" b="1" dirty="0" smtClean="0">
                <a:latin typeface="+mn-ea"/>
              </a:rPr>
              <a:t>等：」</a:t>
            </a:r>
            <a:endParaRPr lang="en-US" altLang="zh-TW" sz="2400" b="1" dirty="0" smtClean="0">
              <a:latin typeface="+mn-ea"/>
            </a:endParaRPr>
          </a:p>
          <a:p>
            <a:pPr>
              <a:buFont typeface="Wingdings" panose="05000000000000000000" pitchFamily="2" charset="2"/>
              <a:buChar char="l"/>
              <a:defRPr/>
            </a:pPr>
            <a:r>
              <a:rPr lang="zh-TW" altLang="en-US" sz="2400" b="1" dirty="0" smtClean="0">
                <a:solidFill>
                  <a:srgbClr val="0000FF"/>
                </a:solidFill>
                <a:latin typeface="+mn-ea"/>
              </a:rPr>
              <a:t>第</a:t>
            </a:r>
            <a:r>
              <a:rPr lang="en-US" altLang="zh-TW" sz="2400" b="1" dirty="0" smtClean="0">
                <a:solidFill>
                  <a:srgbClr val="0000FF"/>
                </a:solidFill>
                <a:latin typeface="+mn-ea"/>
              </a:rPr>
              <a:t>78</a:t>
            </a:r>
            <a:r>
              <a:rPr lang="zh-TW" altLang="en-US" sz="2400" b="1" dirty="0" smtClean="0">
                <a:solidFill>
                  <a:srgbClr val="0000FF"/>
                </a:solidFill>
                <a:latin typeface="+mn-ea"/>
              </a:rPr>
              <a:t>點：</a:t>
            </a:r>
            <a:r>
              <a:rPr lang="en-US" altLang="zh-TW" sz="2400" b="1" dirty="0" smtClean="0">
                <a:solidFill>
                  <a:srgbClr val="0000FF"/>
                </a:solidFill>
                <a:latin typeface="+mn-ea"/>
              </a:rPr>
              <a:t/>
            </a:r>
            <a:br>
              <a:rPr lang="en-US" altLang="zh-TW" sz="2400" b="1" dirty="0" smtClean="0">
                <a:solidFill>
                  <a:srgbClr val="0000FF"/>
                </a:solidFill>
                <a:latin typeface="+mn-ea"/>
              </a:rPr>
            </a:br>
            <a:r>
              <a:rPr lang="zh-TW" altLang="en-US" sz="2400" b="1" dirty="0" smtClean="0">
                <a:latin typeface="+mn-ea"/>
              </a:rPr>
              <a:t>「投標廠商應依規定填妥（不得使用鉛筆）本招標文件所附招標投標及契約文件、投標標價清單，連同資格文件、規格文件及招標文件所規定之其他文件，密封後投標。惟屬一次投標分段開標者，各階段之投標文件</a:t>
            </a:r>
            <a:r>
              <a:rPr lang="zh-TW" altLang="en-US" sz="2400" b="1" dirty="0" smtClean="0">
                <a:solidFill>
                  <a:srgbClr val="FF0000"/>
                </a:solidFill>
                <a:latin typeface="+mn-ea"/>
              </a:rPr>
              <a:t>應分別密封後，再以大封套合併裝封</a:t>
            </a:r>
            <a:r>
              <a:rPr lang="zh-TW" altLang="en-US" sz="2400" b="1" dirty="0" smtClean="0">
                <a:latin typeface="+mn-ea"/>
              </a:rPr>
              <a:t>。所有內外封套外部皆須書明投標廠商名稱、地址及採購案號或招標標的。</a:t>
            </a:r>
            <a:r>
              <a:rPr lang="en-US" altLang="zh-TW" sz="2400" b="1" dirty="0" smtClean="0">
                <a:latin typeface="+mn-ea"/>
              </a:rPr>
              <a:t>…</a:t>
            </a:r>
            <a:endParaRPr lang="zh-TW" altLang="en-US" sz="2400" b="1" dirty="0" smtClean="0">
              <a:latin typeface="+mn-ea"/>
            </a:endParaRPr>
          </a:p>
          <a:p>
            <a:pPr>
              <a:defRPr/>
            </a:pPr>
            <a:endParaRPr lang="zh-TW" altLang="en-US" sz="2400" b="1" dirty="0" smtClean="0">
              <a:latin typeface="+mn-ea"/>
            </a:endParaRPr>
          </a:p>
          <a:p>
            <a:pPr>
              <a:defRPr/>
            </a:pPr>
            <a:endParaRPr lang="zh-TW" altLang="en-US" sz="2400" b="1" dirty="0" smtClean="0">
              <a:latin typeface="+mn-ea"/>
            </a:endParaRPr>
          </a:p>
        </p:txBody>
      </p:sp>
      <p:sp>
        <p:nvSpPr>
          <p:cNvPr id="3" name="投影片編號版面配置區 2"/>
          <p:cNvSpPr>
            <a:spLocks noGrp="1"/>
          </p:cNvSpPr>
          <p:nvPr>
            <p:ph type="sldNum" sz="quarter" idx="12"/>
          </p:nvPr>
        </p:nvSpPr>
        <p:spPr/>
        <p:txBody>
          <a:bodyPr/>
          <a:lstStyle/>
          <a:p>
            <a:fld id="{1118FB7C-3051-423D-B140-B22D31D849CF}" type="slidenum">
              <a:rPr lang="zh-TW" altLang="en-US" smtClean="0"/>
              <a:pPr/>
              <a:t>315</a:t>
            </a:fld>
            <a:endParaRPr lang="zh-TW" altLang="en-US"/>
          </a:p>
        </p:txBody>
      </p:sp>
    </p:spTree>
    <p:extLst>
      <p:ext uri="{BB962C8B-B14F-4D97-AF65-F5344CB8AC3E}">
        <p14:creationId xmlns:p14="http://schemas.microsoft.com/office/powerpoint/2010/main" val="436514927"/>
      </p:ext>
    </p:extLst>
  </p:cSld>
  <p:clrMapOvr>
    <a:masterClrMapping/>
  </p:clrMapOvr>
  <p:timing>
    <p:tnLst>
      <p:par>
        <p:cTn id="1" dur="indefinite" restart="never" nodeType="tmRoot"/>
      </p:par>
    </p:tnLst>
  </p:timing>
</p:sld>
</file>

<file path=ppt/slides/slide3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a:xfrm>
            <a:off x="250825" y="142875"/>
            <a:ext cx="8713788" cy="1143000"/>
          </a:xfrm>
        </p:spPr>
        <p:txBody>
          <a:bodyPr>
            <a:normAutofit/>
          </a:bodyPr>
          <a:lstStyle/>
          <a:p>
            <a:pPr>
              <a:defRPr/>
            </a:pPr>
            <a:r>
              <a:rPr lang="zh-TW" altLang="en-US" sz="3600" b="1" dirty="0">
                <a:solidFill>
                  <a:srgbClr val="FF0000"/>
                </a:solidFill>
                <a:latin typeface="+mn-ea"/>
                <a:ea typeface="+mn-ea"/>
              </a:rPr>
              <a:t>環環相扣採購作業迷思</a:t>
            </a:r>
            <a:r>
              <a:rPr lang="en-US" altLang="zh-TW" sz="3600" b="1" dirty="0">
                <a:solidFill>
                  <a:srgbClr val="FF0000"/>
                </a:solidFill>
                <a:latin typeface="+mn-ea"/>
                <a:ea typeface="+mn-ea"/>
              </a:rPr>
              <a:t>2—</a:t>
            </a:r>
            <a:r>
              <a:rPr lang="zh-TW" altLang="en-US" sz="3600" b="1" dirty="0">
                <a:solidFill>
                  <a:srgbClr val="FF0000"/>
                </a:solidFill>
                <a:latin typeface="+mn-ea"/>
                <a:ea typeface="+mn-ea"/>
              </a:rPr>
              <a:t>分段開標</a:t>
            </a:r>
            <a:r>
              <a:rPr lang="en-US" altLang="zh-TW" sz="3600" b="1" dirty="0" smtClean="0">
                <a:solidFill>
                  <a:srgbClr val="FF0000"/>
                </a:solidFill>
                <a:latin typeface="+mn-ea"/>
                <a:ea typeface="+mn-ea"/>
              </a:rPr>
              <a:t>3/2</a:t>
            </a:r>
            <a:endParaRPr lang="zh-TW" altLang="en-US" sz="3600" b="1" dirty="0" smtClean="0">
              <a:solidFill>
                <a:srgbClr val="FF0000"/>
              </a:solidFill>
              <a:latin typeface="+mn-ea"/>
              <a:ea typeface="+mn-ea"/>
            </a:endParaRPr>
          </a:p>
        </p:txBody>
      </p:sp>
      <p:sp>
        <p:nvSpPr>
          <p:cNvPr id="37891" name="Rectangle 3"/>
          <p:cNvSpPr>
            <a:spLocks noGrp="1" noChangeArrowheads="1"/>
          </p:cNvSpPr>
          <p:nvPr>
            <p:ph type="body" idx="1"/>
          </p:nvPr>
        </p:nvSpPr>
        <p:spPr>
          <a:xfrm>
            <a:off x="323850" y="1196975"/>
            <a:ext cx="8351838" cy="3946525"/>
          </a:xfrm>
        </p:spPr>
        <p:txBody>
          <a:bodyPr/>
          <a:lstStyle/>
          <a:p>
            <a:pPr>
              <a:lnSpc>
                <a:spcPts val="2600"/>
              </a:lnSpc>
              <a:buFont typeface="Wingdings" panose="05000000000000000000" pitchFamily="2" charset="2"/>
              <a:buChar char="l"/>
            </a:pPr>
            <a:r>
              <a:rPr lang="zh-TW" altLang="en-US" sz="2400" b="1" dirty="0" smtClean="0"/>
              <a:t>參考最有利標精神投標須知範本 （適用未達公告金額但逾公告金額十分之一之採購）</a:t>
            </a:r>
          </a:p>
          <a:p>
            <a:pPr>
              <a:lnSpc>
                <a:spcPts val="2600"/>
              </a:lnSpc>
            </a:pPr>
            <a:r>
              <a:rPr lang="zh-TW" altLang="en-US" sz="2400" b="1" dirty="0" smtClean="0"/>
              <a:t>第</a:t>
            </a:r>
            <a:r>
              <a:rPr lang="en-US" altLang="zh-TW" sz="2400" b="1" dirty="0" smtClean="0"/>
              <a:t>30</a:t>
            </a:r>
            <a:r>
              <a:rPr lang="zh-TW" altLang="en-US" sz="2400" b="1" dirty="0" smtClean="0"/>
              <a:t>點：「本採購開標採</a:t>
            </a:r>
            <a:r>
              <a:rPr lang="zh-TW" altLang="en-US" sz="2400" b="1" dirty="0" smtClean="0">
                <a:solidFill>
                  <a:srgbClr val="FF0000"/>
                </a:solidFill>
              </a:rPr>
              <a:t>不分段開標。所有投標文件置於一標封內，不必按文件屬性分別裝封</a:t>
            </a:r>
            <a:r>
              <a:rPr lang="zh-TW" altLang="en-US" sz="2400" b="1" dirty="0" smtClean="0"/>
              <a:t>。」</a:t>
            </a:r>
            <a:endParaRPr lang="en-US" altLang="zh-TW" sz="2400" b="1" dirty="0" smtClean="0"/>
          </a:p>
          <a:p>
            <a:pPr>
              <a:lnSpc>
                <a:spcPts val="2600"/>
              </a:lnSpc>
            </a:pPr>
            <a:r>
              <a:rPr lang="zh-TW" altLang="en-US" sz="2400" b="1" dirty="0" smtClean="0"/>
              <a:t>第</a:t>
            </a:r>
            <a:r>
              <a:rPr lang="en-US" altLang="zh-TW" sz="2400" b="1" dirty="0" smtClean="0"/>
              <a:t>73</a:t>
            </a:r>
            <a:r>
              <a:rPr lang="zh-TW" altLang="en-US" sz="2400" b="1" dirty="0" smtClean="0"/>
              <a:t>點：「投標廠商應依規定填妥（不得使用鉛筆）本招標文件所附招標投標及契約文件、投標標價清單，連同資格文件、規格文件及招標文件所規定之其他文件，</a:t>
            </a:r>
            <a:r>
              <a:rPr lang="zh-TW" altLang="en-US" sz="2400" b="1" dirty="0" smtClean="0">
                <a:solidFill>
                  <a:srgbClr val="FF0000"/>
                </a:solidFill>
              </a:rPr>
              <a:t>密封後投標</a:t>
            </a:r>
            <a:r>
              <a:rPr lang="zh-TW" altLang="en-US" sz="2400" b="1" dirty="0" smtClean="0"/>
              <a:t>。封套外部須書明投標廠商名稱、地址及採購案號或招標標的。廠商所提供之投標、契約及履約文件，建議採雙面列印，以節省紙張，愛惜資源。」</a:t>
            </a:r>
          </a:p>
        </p:txBody>
      </p:sp>
      <p:sp>
        <p:nvSpPr>
          <p:cNvPr id="37892" name="矩形 3"/>
          <p:cNvSpPr>
            <a:spLocks noChangeArrowheads="1"/>
          </p:cNvSpPr>
          <p:nvPr/>
        </p:nvSpPr>
        <p:spPr bwMode="auto">
          <a:xfrm>
            <a:off x="571500" y="4786313"/>
            <a:ext cx="7929563" cy="1570037"/>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65000"/>
              <a:buFont typeface="Wingdings" panose="05000000000000000000" pitchFamily="2" charset="2"/>
              <a:buChar char="n"/>
              <a:defRPr kumimoji="1" sz="30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buChar char="q"/>
              <a:defRPr kumimoji="1" sz="26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buChar char="n"/>
              <a:defRPr kumimoji="1" sz="22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buChar char="q"/>
              <a:defRPr kumimoji="1" sz="2000">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9pPr>
          </a:lstStyle>
          <a:p>
            <a:pPr>
              <a:spcBef>
                <a:spcPct val="0"/>
              </a:spcBef>
              <a:buClrTx/>
              <a:buSzTx/>
              <a:buFontTx/>
              <a:buNone/>
            </a:pPr>
            <a:r>
              <a:rPr lang="zh-TW" altLang="en-US" sz="2400">
                <a:latin typeface="Times New Roman" panose="02020603050405020304" pitchFamily="18" charset="0"/>
              </a:rPr>
              <a:t>政府採購法第</a:t>
            </a:r>
            <a:r>
              <a:rPr lang="en-US" altLang="zh-TW" sz="2400">
                <a:latin typeface="Times New Roman" panose="02020603050405020304" pitchFamily="18" charset="0"/>
              </a:rPr>
              <a:t>50</a:t>
            </a:r>
            <a:r>
              <a:rPr lang="zh-TW" altLang="en-US" sz="2400">
                <a:latin typeface="Times New Roman" panose="02020603050405020304" pitchFamily="18" charset="0"/>
              </a:rPr>
              <a:t>條第</a:t>
            </a:r>
            <a:r>
              <a:rPr lang="en-US" altLang="zh-TW" sz="2400">
                <a:latin typeface="Times New Roman" panose="02020603050405020304" pitchFamily="18" charset="0"/>
              </a:rPr>
              <a:t>1</a:t>
            </a:r>
            <a:r>
              <a:rPr lang="zh-TW" altLang="en-US" sz="2400">
                <a:latin typeface="Times New Roman" panose="02020603050405020304" pitchFamily="18" charset="0"/>
              </a:rPr>
              <a:t>項第</a:t>
            </a:r>
            <a:r>
              <a:rPr lang="en-US" altLang="zh-TW" sz="2400">
                <a:latin typeface="Times New Roman" panose="02020603050405020304" pitchFamily="18" charset="0"/>
              </a:rPr>
              <a:t>2</a:t>
            </a:r>
            <a:r>
              <a:rPr lang="zh-TW" altLang="en-US" sz="2400">
                <a:latin typeface="Times New Roman" panose="02020603050405020304" pitchFamily="18" charset="0"/>
              </a:rPr>
              <a:t>款：</a:t>
            </a:r>
            <a:r>
              <a:rPr lang="en-US" altLang="zh-TW" sz="2400">
                <a:latin typeface="Times New Roman" panose="02020603050405020304" pitchFamily="18" charset="0"/>
              </a:rPr>
              <a:t/>
            </a:r>
            <a:br>
              <a:rPr lang="en-US" altLang="zh-TW" sz="2400">
                <a:latin typeface="Times New Roman" panose="02020603050405020304" pitchFamily="18" charset="0"/>
              </a:rPr>
            </a:br>
            <a:r>
              <a:rPr lang="zh-TW" altLang="en-US" sz="2400">
                <a:latin typeface="Times New Roman" panose="02020603050405020304" pitchFamily="18" charset="0"/>
              </a:rPr>
              <a:t>投標廠商有下列情形之一，經機關於開標前發現者，其所投之標應不予開標；於開標後發現者，應不決標予該廠商：</a:t>
            </a:r>
            <a:r>
              <a:rPr lang="en-US" altLang="zh-TW" sz="2400">
                <a:latin typeface="Times New Roman" panose="02020603050405020304" pitchFamily="18" charset="0"/>
              </a:rPr>
              <a:t>…</a:t>
            </a:r>
            <a:r>
              <a:rPr lang="zh-TW" altLang="en-US" sz="2400">
                <a:latin typeface="Times New Roman" panose="02020603050405020304" pitchFamily="18" charset="0"/>
              </a:rPr>
              <a:t>「二、投標文件內容不符合招標文件之規定。」</a:t>
            </a:r>
          </a:p>
        </p:txBody>
      </p:sp>
      <p:sp>
        <p:nvSpPr>
          <p:cNvPr id="3" name="投影片編號版面配置區 2"/>
          <p:cNvSpPr>
            <a:spLocks noGrp="1"/>
          </p:cNvSpPr>
          <p:nvPr>
            <p:ph type="sldNum" sz="quarter" idx="12"/>
          </p:nvPr>
        </p:nvSpPr>
        <p:spPr/>
        <p:txBody>
          <a:bodyPr/>
          <a:lstStyle/>
          <a:p>
            <a:fld id="{1118FB7C-3051-423D-B140-B22D31D849CF}" type="slidenum">
              <a:rPr lang="zh-TW" altLang="en-US" smtClean="0"/>
              <a:pPr/>
              <a:t>316</a:t>
            </a:fld>
            <a:endParaRPr lang="zh-TW" altLang="en-US"/>
          </a:p>
        </p:txBody>
      </p:sp>
    </p:spTree>
    <p:extLst>
      <p:ext uri="{BB962C8B-B14F-4D97-AF65-F5344CB8AC3E}">
        <p14:creationId xmlns:p14="http://schemas.microsoft.com/office/powerpoint/2010/main" val="3906705031"/>
      </p:ext>
    </p:extLst>
  </p:cSld>
  <p:clrMapOvr>
    <a:masterClrMapping/>
  </p:clrMapOvr>
  <p:timing>
    <p:tnLst>
      <p:par>
        <p:cTn id="1" dur="indefinite" restart="never" nodeType="tmRoot"/>
      </p:par>
    </p:tnLst>
  </p:timing>
</p:sld>
</file>

<file path=ppt/slides/slide3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250825" y="908050"/>
            <a:ext cx="8518525" cy="792163"/>
          </a:xfrm>
        </p:spPr>
        <p:txBody>
          <a:bodyPr>
            <a:normAutofit/>
          </a:bodyPr>
          <a:lstStyle/>
          <a:p>
            <a:pPr>
              <a:defRPr/>
            </a:pPr>
            <a:r>
              <a:rPr lang="zh-TW" altLang="zh-TW" sz="2400" b="1" dirty="0">
                <a:latin typeface="+mn-ea"/>
                <a:ea typeface="+mn-ea"/>
              </a:rPr>
              <a:t>投標須知</a:t>
            </a:r>
            <a:r>
              <a:rPr lang="zh-TW" altLang="zh-TW" sz="2400" b="1" dirty="0" smtClean="0">
                <a:latin typeface="+mn-ea"/>
                <a:ea typeface="+mn-ea"/>
              </a:rPr>
              <a:t>範本</a:t>
            </a:r>
            <a:r>
              <a:rPr lang="zh-TW" altLang="en-US" sz="2400" b="1" dirty="0" smtClean="0">
                <a:latin typeface="+mn-ea"/>
                <a:ea typeface="+mn-ea"/>
              </a:rPr>
              <a:t>第</a:t>
            </a:r>
            <a:r>
              <a:rPr lang="zh-TW" altLang="zh-TW" sz="2400" b="1" dirty="0" smtClean="0">
                <a:latin typeface="+mn-ea"/>
                <a:ea typeface="+mn-ea"/>
              </a:rPr>
              <a:t>七十一點</a:t>
            </a:r>
            <a:r>
              <a:rPr lang="zh-TW" altLang="zh-TW" sz="2400" b="1" dirty="0">
                <a:latin typeface="+mn-ea"/>
                <a:ea typeface="+mn-ea"/>
              </a:rPr>
              <a:t>修正</a:t>
            </a:r>
            <a:r>
              <a:rPr lang="zh-TW" altLang="zh-TW" sz="2400" b="1" dirty="0" smtClean="0">
                <a:latin typeface="+mn-ea"/>
                <a:ea typeface="+mn-ea"/>
              </a:rPr>
              <a:t>對照表</a:t>
            </a:r>
            <a:r>
              <a:rPr lang="en-US" altLang="zh-TW" sz="2400" b="1" dirty="0" smtClean="0">
                <a:latin typeface="+mn-ea"/>
                <a:ea typeface="+mn-ea"/>
              </a:rPr>
              <a:t>(106</a:t>
            </a:r>
            <a:r>
              <a:rPr lang="zh-TW" altLang="zh-TW" sz="2400" b="1" dirty="0">
                <a:latin typeface="+mn-ea"/>
                <a:ea typeface="+mn-ea"/>
              </a:rPr>
              <a:t>年</a:t>
            </a:r>
            <a:r>
              <a:rPr lang="en-US" altLang="zh-TW" sz="2400" b="1" dirty="0">
                <a:latin typeface="+mn-ea"/>
                <a:ea typeface="+mn-ea"/>
              </a:rPr>
              <a:t>1</a:t>
            </a:r>
            <a:r>
              <a:rPr lang="zh-TW" altLang="zh-TW" sz="2400" b="1" dirty="0">
                <a:latin typeface="+mn-ea"/>
                <a:ea typeface="+mn-ea"/>
              </a:rPr>
              <a:t>月</a:t>
            </a:r>
            <a:r>
              <a:rPr lang="en-US" altLang="zh-TW" sz="2400" b="1" dirty="0">
                <a:latin typeface="+mn-ea"/>
                <a:ea typeface="+mn-ea"/>
              </a:rPr>
              <a:t>5</a:t>
            </a:r>
            <a:r>
              <a:rPr lang="zh-TW" altLang="zh-TW" sz="2400" b="1" dirty="0" smtClean="0">
                <a:latin typeface="+mn-ea"/>
                <a:ea typeface="+mn-ea"/>
              </a:rPr>
              <a:t>日</a:t>
            </a:r>
            <a:r>
              <a:rPr lang="en-US" altLang="zh-TW" sz="2400" b="1" dirty="0" smtClean="0">
                <a:latin typeface="+mn-ea"/>
                <a:ea typeface="+mn-ea"/>
              </a:rPr>
              <a:t>)</a:t>
            </a:r>
            <a:endParaRPr lang="zh-TW" altLang="en-US" sz="2400" b="1" dirty="0">
              <a:latin typeface="+mn-ea"/>
              <a:ea typeface="+mn-ea"/>
            </a:endParaRPr>
          </a:p>
        </p:txBody>
      </p:sp>
      <p:graphicFrame>
        <p:nvGraphicFramePr>
          <p:cNvPr id="3" name="表格 2"/>
          <p:cNvGraphicFramePr>
            <a:graphicFrameLocks noGrp="1"/>
          </p:cNvGraphicFramePr>
          <p:nvPr/>
        </p:nvGraphicFramePr>
        <p:xfrm>
          <a:off x="323850" y="1692275"/>
          <a:ext cx="8496300" cy="4841875"/>
        </p:xfrm>
        <a:graphic>
          <a:graphicData uri="http://schemas.openxmlformats.org/drawingml/2006/table">
            <a:tbl>
              <a:tblPr/>
              <a:tblGrid>
                <a:gridCol w="4104145">
                  <a:extLst>
                    <a:ext uri="{9D8B030D-6E8A-4147-A177-3AD203B41FA5}">
                      <a16:colId xmlns:a16="http://schemas.microsoft.com/office/drawing/2014/main" xmlns="" val="20000"/>
                    </a:ext>
                  </a:extLst>
                </a:gridCol>
                <a:gridCol w="792077">
                  <a:extLst>
                    <a:ext uri="{9D8B030D-6E8A-4147-A177-3AD203B41FA5}">
                      <a16:colId xmlns:a16="http://schemas.microsoft.com/office/drawing/2014/main" xmlns="" val="20001"/>
                    </a:ext>
                  </a:extLst>
                </a:gridCol>
                <a:gridCol w="3600078">
                  <a:extLst>
                    <a:ext uri="{9D8B030D-6E8A-4147-A177-3AD203B41FA5}">
                      <a16:colId xmlns:a16="http://schemas.microsoft.com/office/drawing/2014/main" xmlns="" val="20002"/>
                    </a:ext>
                  </a:extLst>
                </a:gridCol>
              </a:tblGrid>
              <a:tr h="609661">
                <a:tc>
                  <a:txBody>
                    <a:bodyPr/>
                    <a:lstStyle/>
                    <a:p>
                      <a:pPr algn="ctr">
                        <a:lnSpc>
                          <a:spcPct val="100000"/>
                        </a:lnSpc>
                        <a:spcAft>
                          <a:spcPts val="0"/>
                        </a:spcAft>
                      </a:pPr>
                      <a:r>
                        <a:rPr lang="zh-TW" sz="2000" u="none" kern="100" dirty="0">
                          <a:effectLst/>
                          <a:latin typeface="Times New Roman"/>
                          <a:ea typeface="標楷體"/>
                        </a:rPr>
                        <a:t>修正規定</a:t>
                      </a:r>
                      <a:endParaRPr lang="zh-TW" sz="2000" u="none" kern="100" dirty="0">
                        <a:effectLst/>
                        <a:latin typeface="Times New Roman"/>
                        <a:ea typeface="新細明體"/>
                      </a:endParaRPr>
                    </a:p>
                  </a:txBody>
                  <a:tcPr marL="14713" marR="147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zh-TW" sz="2000" u="none" kern="100" dirty="0" smtClean="0">
                          <a:effectLst/>
                          <a:latin typeface="Times New Roman"/>
                          <a:ea typeface="標楷體"/>
                        </a:rPr>
                        <a:t>現行</a:t>
                      </a:r>
                      <a:endParaRPr lang="en-US" altLang="zh-TW" sz="2000" u="none" kern="100" dirty="0" smtClean="0">
                        <a:effectLst/>
                        <a:latin typeface="Times New Roman"/>
                        <a:ea typeface="標楷體"/>
                      </a:endParaRPr>
                    </a:p>
                    <a:p>
                      <a:pPr algn="ctr">
                        <a:lnSpc>
                          <a:spcPct val="100000"/>
                        </a:lnSpc>
                        <a:spcAft>
                          <a:spcPts val="0"/>
                        </a:spcAft>
                      </a:pPr>
                      <a:r>
                        <a:rPr lang="zh-TW" sz="2000" u="none" kern="100" dirty="0" smtClean="0">
                          <a:effectLst/>
                          <a:latin typeface="Times New Roman"/>
                          <a:ea typeface="標楷體"/>
                        </a:rPr>
                        <a:t>規定</a:t>
                      </a:r>
                      <a:endParaRPr lang="zh-TW" sz="2000" u="none" kern="100" dirty="0">
                        <a:effectLst/>
                        <a:latin typeface="Times New Roman"/>
                        <a:ea typeface="新細明體"/>
                      </a:endParaRPr>
                    </a:p>
                  </a:txBody>
                  <a:tcPr marL="14713" marR="147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zh-TW" sz="2000" u="none" kern="100">
                          <a:effectLst/>
                          <a:latin typeface="Times New Roman"/>
                          <a:ea typeface="標楷體"/>
                        </a:rPr>
                        <a:t>說明</a:t>
                      </a:r>
                      <a:endParaRPr lang="zh-TW" sz="2000" u="none" kern="100">
                        <a:effectLst/>
                        <a:latin typeface="Times New Roman"/>
                        <a:ea typeface="新細明體"/>
                      </a:endParaRPr>
                    </a:p>
                  </a:txBody>
                  <a:tcPr marL="14713" marR="147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0"/>
                  </a:ext>
                </a:extLst>
              </a:tr>
              <a:tr h="4232214">
                <a:tc>
                  <a:txBody>
                    <a:bodyPr/>
                    <a:lstStyle/>
                    <a:p>
                      <a:pPr eaLnBrk="0"/>
                      <a:r>
                        <a:rPr lang="zh-TW" altLang="zh-TW" sz="1800" kern="1200" dirty="0" smtClean="0">
                          <a:solidFill>
                            <a:schemeClr val="tx1"/>
                          </a:solidFill>
                          <a:effectLst/>
                          <a:latin typeface="+mn-lt"/>
                          <a:ea typeface="+mn-ea"/>
                          <a:cs typeface="+mn-cs"/>
                        </a:rPr>
                        <a:t>七十一、</a:t>
                      </a:r>
                      <a:r>
                        <a:rPr lang="zh-TW" altLang="zh-TW" sz="1800" b="1" kern="1200" dirty="0" smtClean="0">
                          <a:solidFill>
                            <a:srgbClr val="0000FF"/>
                          </a:solidFill>
                          <a:effectLst/>
                          <a:latin typeface="+mn-ea"/>
                          <a:ea typeface="+mn-ea"/>
                          <a:cs typeface="+mn-cs"/>
                        </a:rPr>
                        <a:t>依採購法第</a:t>
                      </a:r>
                      <a:r>
                        <a:rPr lang="en-US" altLang="zh-TW" sz="1800" b="1" kern="1200" dirty="0" smtClean="0">
                          <a:solidFill>
                            <a:srgbClr val="0000FF"/>
                          </a:solidFill>
                          <a:effectLst/>
                          <a:latin typeface="+mn-ea"/>
                          <a:ea typeface="+mn-ea"/>
                          <a:cs typeface="+mn-cs"/>
                        </a:rPr>
                        <a:t>65</a:t>
                      </a:r>
                      <a:r>
                        <a:rPr lang="zh-TW" altLang="zh-TW" sz="1800" b="1" kern="1200" dirty="0" smtClean="0">
                          <a:solidFill>
                            <a:srgbClr val="0000FF"/>
                          </a:solidFill>
                          <a:effectLst/>
                          <a:latin typeface="+mn-ea"/>
                          <a:ea typeface="+mn-ea"/>
                          <a:cs typeface="+mn-cs"/>
                        </a:rPr>
                        <a:t>條及採購法施行細則第</a:t>
                      </a:r>
                      <a:r>
                        <a:rPr lang="en-US" altLang="zh-TW" sz="1800" b="1" kern="1200" dirty="0" smtClean="0">
                          <a:solidFill>
                            <a:srgbClr val="0000FF"/>
                          </a:solidFill>
                          <a:effectLst/>
                          <a:latin typeface="+mn-ea"/>
                          <a:ea typeface="+mn-ea"/>
                          <a:cs typeface="+mn-cs"/>
                        </a:rPr>
                        <a:t>87</a:t>
                      </a:r>
                      <a:r>
                        <a:rPr lang="zh-TW" altLang="zh-TW" sz="1800" b="1" kern="1200" dirty="0" smtClean="0">
                          <a:solidFill>
                            <a:srgbClr val="0000FF"/>
                          </a:solidFill>
                          <a:effectLst/>
                          <a:latin typeface="+mn-ea"/>
                          <a:ea typeface="+mn-ea"/>
                          <a:cs typeface="+mn-cs"/>
                        </a:rPr>
                        <a:t>條之規定</a:t>
                      </a:r>
                      <a:r>
                        <a:rPr lang="zh-TW" altLang="zh-TW" sz="1800" kern="1200" dirty="0" smtClean="0">
                          <a:solidFill>
                            <a:schemeClr val="tx1"/>
                          </a:solidFill>
                          <a:effectLst/>
                          <a:latin typeface="+mn-ea"/>
                          <a:ea typeface="+mn-ea"/>
                          <a:cs typeface="+mn-cs"/>
                        </a:rPr>
                        <a:t>，本採購標的之下列部分及依其他法規規定應由得標廠商自行履約之部分，不得由其他廠商代為履行</a:t>
                      </a:r>
                      <a:r>
                        <a:rPr lang="en-US" altLang="zh-TW" sz="1800" kern="1200" dirty="0" smtClean="0">
                          <a:solidFill>
                            <a:schemeClr val="tx1"/>
                          </a:solidFill>
                          <a:effectLst/>
                          <a:latin typeface="+mn-ea"/>
                          <a:ea typeface="+mn-ea"/>
                          <a:cs typeface="+mn-cs"/>
                        </a:rPr>
                        <a:t>(</a:t>
                      </a:r>
                      <a:r>
                        <a:rPr lang="zh-TW" altLang="zh-TW" sz="1800" kern="1200" dirty="0" smtClean="0">
                          <a:solidFill>
                            <a:schemeClr val="tx1"/>
                          </a:solidFill>
                          <a:effectLst/>
                          <a:latin typeface="+mn-ea"/>
                          <a:ea typeface="+mn-ea"/>
                          <a:cs typeface="+mn-cs"/>
                        </a:rPr>
                        <a:t>視個案情形於招標時勾選；無者免填</a:t>
                      </a:r>
                      <a:r>
                        <a:rPr lang="en-US" altLang="zh-TW" sz="1800" kern="1200" dirty="0" smtClean="0">
                          <a:solidFill>
                            <a:schemeClr val="tx1"/>
                          </a:solidFill>
                          <a:effectLst/>
                          <a:latin typeface="+mn-ea"/>
                          <a:ea typeface="+mn-ea"/>
                          <a:cs typeface="+mn-cs"/>
                        </a:rPr>
                        <a:t>)</a:t>
                      </a:r>
                      <a:r>
                        <a:rPr lang="zh-TW" altLang="zh-TW" sz="1800" kern="1200" dirty="0" smtClean="0">
                          <a:solidFill>
                            <a:schemeClr val="tx1"/>
                          </a:solidFill>
                          <a:effectLst/>
                          <a:latin typeface="+mn-ea"/>
                          <a:ea typeface="+mn-ea"/>
                          <a:cs typeface="+mn-cs"/>
                        </a:rPr>
                        <a:t>：</a:t>
                      </a:r>
                      <a:r>
                        <a:rPr lang="en-US" altLang="zh-TW" sz="1800" kern="1200" dirty="0" smtClean="0">
                          <a:solidFill>
                            <a:schemeClr val="tx1"/>
                          </a:solidFill>
                          <a:effectLst/>
                          <a:latin typeface="+mn-ea"/>
                          <a:ea typeface="+mn-ea"/>
                          <a:cs typeface="+mn-cs"/>
                        </a:rPr>
                        <a:t/>
                      </a:r>
                      <a:br>
                        <a:rPr lang="en-US" altLang="zh-TW" sz="1800" kern="1200" dirty="0" smtClean="0">
                          <a:solidFill>
                            <a:schemeClr val="tx1"/>
                          </a:solidFill>
                          <a:effectLst/>
                          <a:latin typeface="+mn-ea"/>
                          <a:ea typeface="+mn-ea"/>
                          <a:cs typeface="+mn-cs"/>
                        </a:rPr>
                      </a:br>
                      <a:r>
                        <a:rPr lang="zh-TW" altLang="zh-TW" sz="1800" kern="1200" dirty="0" smtClean="0">
                          <a:solidFill>
                            <a:schemeClr val="tx1"/>
                          </a:solidFill>
                          <a:effectLst/>
                          <a:latin typeface="+mn-ea"/>
                          <a:ea typeface="+mn-ea"/>
                          <a:cs typeface="+mn-cs"/>
                        </a:rPr>
                        <a:t>□</a:t>
                      </a:r>
                      <a:r>
                        <a:rPr lang="en-US" altLang="zh-TW" sz="1800" kern="1200" dirty="0" smtClean="0">
                          <a:solidFill>
                            <a:schemeClr val="tx1"/>
                          </a:solidFill>
                          <a:effectLst/>
                          <a:latin typeface="+mn-ea"/>
                          <a:ea typeface="+mn-ea"/>
                          <a:cs typeface="+mn-cs"/>
                        </a:rPr>
                        <a:t>(1)</a:t>
                      </a:r>
                      <a:r>
                        <a:rPr lang="zh-TW" altLang="zh-TW" sz="1800" kern="1200" dirty="0" smtClean="0">
                          <a:solidFill>
                            <a:schemeClr val="tx1"/>
                          </a:solidFill>
                          <a:effectLst/>
                          <a:latin typeface="+mn-ea"/>
                          <a:ea typeface="+mn-ea"/>
                          <a:cs typeface="+mn-cs"/>
                        </a:rPr>
                        <a:t>主要部分為：</a:t>
                      </a:r>
                    </a:p>
                    <a:p>
                      <a:pPr eaLnBrk="0"/>
                      <a:r>
                        <a:rPr lang="zh-TW" altLang="zh-TW" sz="1800" kern="1200" dirty="0" smtClean="0">
                          <a:solidFill>
                            <a:schemeClr val="tx1"/>
                          </a:solidFill>
                          <a:effectLst/>
                          <a:latin typeface="+mn-ea"/>
                          <a:ea typeface="+mn-ea"/>
                          <a:cs typeface="+mn-cs"/>
                        </a:rPr>
                        <a:t>□</a:t>
                      </a:r>
                      <a:r>
                        <a:rPr lang="en-US" altLang="zh-TW" sz="1800" kern="1200" dirty="0" smtClean="0">
                          <a:solidFill>
                            <a:schemeClr val="tx1"/>
                          </a:solidFill>
                          <a:effectLst/>
                          <a:latin typeface="+mn-ea"/>
                          <a:ea typeface="+mn-ea"/>
                          <a:cs typeface="+mn-cs"/>
                        </a:rPr>
                        <a:t>(2)</a:t>
                      </a:r>
                      <a:r>
                        <a:rPr lang="zh-TW" altLang="zh-TW" sz="1800" kern="1200" dirty="0" smtClean="0">
                          <a:solidFill>
                            <a:schemeClr val="tx1"/>
                          </a:solidFill>
                          <a:effectLst/>
                          <a:latin typeface="+mn-ea"/>
                          <a:ea typeface="+mn-ea"/>
                          <a:cs typeface="+mn-cs"/>
                        </a:rPr>
                        <a:t>應由得標廠商自行履行之部分 為：</a:t>
                      </a:r>
                      <a:r>
                        <a:rPr lang="en-US" altLang="zh-TW" sz="1800" kern="1200" dirty="0" smtClean="0">
                          <a:solidFill>
                            <a:schemeClr val="tx1"/>
                          </a:solidFill>
                          <a:effectLst/>
                          <a:latin typeface="+mn-ea"/>
                          <a:ea typeface="+mn-ea"/>
                          <a:cs typeface="+mn-cs"/>
                        </a:rPr>
                        <a:t>       </a:t>
                      </a:r>
                      <a:r>
                        <a:rPr lang="zh-TW" altLang="zh-TW" sz="1800" kern="1200" dirty="0" smtClean="0">
                          <a:solidFill>
                            <a:schemeClr val="tx1"/>
                          </a:solidFill>
                          <a:effectLst/>
                          <a:latin typeface="+mn-ea"/>
                          <a:ea typeface="+mn-ea"/>
                          <a:cs typeface="+mn-cs"/>
                        </a:rPr>
                        <a:t>。</a:t>
                      </a:r>
                    </a:p>
                    <a:p>
                      <a:r>
                        <a:rPr lang="zh-TW" altLang="zh-TW" sz="1800" kern="1200" dirty="0" smtClean="0">
                          <a:solidFill>
                            <a:schemeClr val="tx1"/>
                          </a:solidFill>
                          <a:effectLst/>
                          <a:latin typeface="+mn-ea"/>
                          <a:ea typeface="+mn-ea"/>
                          <a:cs typeface="+mn-cs"/>
                        </a:rPr>
                        <a:t>□除前項所列者外，屬營造業法第</a:t>
                      </a:r>
                      <a:r>
                        <a:rPr lang="en-US" altLang="zh-TW" sz="1800" kern="1200" dirty="0" smtClean="0">
                          <a:solidFill>
                            <a:schemeClr val="tx1"/>
                          </a:solidFill>
                          <a:effectLst/>
                          <a:latin typeface="+mn-ea"/>
                          <a:ea typeface="+mn-ea"/>
                          <a:cs typeface="+mn-cs"/>
                        </a:rPr>
                        <a:t>3</a:t>
                      </a:r>
                      <a:r>
                        <a:rPr lang="zh-TW" altLang="zh-TW" sz="1800" kern="1200" dirty="0" smtClean="0">
                          <a:solidFill>
                            <a:schemeClr val="tx1"/>
                          </a:solidFill>
                          <a:effectLst/>
                          <a:latin typeface="+mn-ea"/>
                          <a:ea typeface="+mn-ea"/>
                          <a:cs typeface="+mn-cs"/>
                        </a:rPr>
                        <a:t>條第</a:t>
                      </a:r>
                      <a:r>
                        <a:rPr lang="en-US" altLang="zh-TW" sz="1800" kern="1200" dirty="0" smtClean="0">
                          <a:solidFill>
                            <a:schemeClr val="tx1"/>
                          </a:solidFill>
                          <a:effectLst/>
                          <a:latin typeface="+mn-ea"/>
                          <a:ea typeface="+mn-ea"/>
                          <a:cs typeface="+mn-cs"/>
                        </a:rPr>
                        <a:t>1</a:t>
                      </a:r>
                      <a:r>
                        <a:rPr lang="zh-TW" altLang="zh-TW" sz="1800" kern="1200" dirty="0" smtClean="0">
                          <a:solidFill>
                            <a:schemeClr val="tx1"/>
                          </a:solidFill>
                          <a:effectLst/>
                          <a:latin typeface="+mn-ea"/>
                          <a:ea typeface="+mn-ea"/>
                          <a:cs typeface="+mn-cs"/>
                        </a:rPr>
                        <a:t>款之</a:t>
                      </a:r>
                      <a:r>
                        <a:rPr lang="zh-TW" altLang="zh-TW" sz="1800" b="1" kern="1200" dirty="0" smtClean="0">
                          <a:solidFill>
                            <a:srgbClr val="FF0000"/>
                          </a:solidFill>
                          <a:effectLst/>
                          <a:latin typeface="+mn-ea"/>
                          <a:ea typeface="+mn-ea"/>
                          <a:cs typeface="+mn-cs"/>
                        </a:rPr>
                        <a:t>營繕工程，且得標廠商為營造業者，其主要部分尚包括：工地主任、工地負責人、專任工程人員、安全衛生人員均應為廠商僱用之人員。</a:t>
                      </a:r>
                      <a:endParaRPr lang="zh-TW" sz="2000" b="1" u="none" spc="70" dirty="0">
                        <a:solidFill>
                          <a:srgbClr val="FF0000"/>
                        </a:solidFill>
                        <a:effectLst/>
                        <a:latin typeface="+mn-ea"/>
                        <a:ea typeface="+mn-ea"/>
                      </a:endParaRPr>
                    </a:p>
                  </a:txBody>
                  <a:tcPr marL="14713" marR="147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pPr>
                      <a:r>
                        <a:rPr lang="en-US" sz="2000" u="none" spc="0" dirty="0">
                          <a:effectLst/>
                          <a:latin typeface="Times New Roman"/>
                          <a:ea typeface="標楷體"/>
                        </a:rPr>
                        <a:t> </a:t>
                      </a:r>
                      <a:r>
                        <a:rPr lang="zh-TW" altLang="zh-TW" sz="1800" u="none" kern="1200" dirty="0" smtClean="0">
                          <a:solidFill>
                            <a:schemeClr val="tx1"/>
                          </a:solidFill>
                          <a:effectLst/>
                          <a:latin typeface="+mn-lt"/>
                          <a:ea typeface="+mn-ea"/>
                          <a:cs typeface="+mn-cs"/>
                        </a:rPr>
                        <a:t>七十一、依採購法第</a:t>
                      </a:r>
                      <a:r>
                        <a:rPr lang="en-US" altLang="zh-TW" sz="1800" u="none" kern="1200" dirty="0" smtClean="0">
                          <a:solidFill>
                            <a:schemeClr val="tx1"/>
                          </a:solidFill>
                          <a:effectLst/>
                          <a:latin typeface="+mn-lt"/>
                          <a:ea typeface="+mn-ea"/>
                          <a:cs typeface="+mn-cs"/>
                        </a:rPr>
                        <a:t>65</a:t>
                      </a:r>
                      <a:r>
                        <a:rPr lang="zh-TW" altLang="zh-TW" sz="1800" u="none" kern="1200" dirty="0" smtClean="0">
                          <a:solidFill>
                            <a:schemeClr val="tx1"/>
                          </a:solidFill>
                          <a:effectLst/>
                          <a:latin typeface="+mn-lt"/>
                          <a:ea typeface="+mn-ea"/>
                          <a:cs typeface="+mn-cs"/>
                        </a:rPr>
                        <a:t>條之規定，本採購標的之主要部分為</a:t>
                      </a:r>
                      <a:r>
                        <a:rPr lang="en-US" altLang="zh-TW" sz="1800" u="none" kern="1200" dirty="0" smtClean="0">
                          <a:solidFill>
                            <a:schemeClr val="tx1"/>
                          </a:solidFill>
                          <a:effectLst/>
                          <a:latin typeface="+mn-lt"/>
                          <a:ea typeface="+mn-ea"/>
                          <a:cs typeface="+mn-cs"/>
                        </a:rPr>
                        <a:t>(</a:t>
                      </a:r>
                      <a:r>
                        <a:rPr lang="zh-TW" altLang="zh-TW" sz="1800" u="none" kern="1200" dirty="0" smtClean="0">
                          <a:solidFill>
                            <a:schemeClr val="tx1"/>
                          </a:solidFill>
                          <a:effectLst/>
                          <a:latin typeface="+mn-lt"/>
                          <a:ea typeface="+mn-ea"/>
                          <a:cs typeface="+mn-cs"/>
                        </a:rPr>
                        <a:t>無者免填</a:t>
                      </a:r>
                      <a:r>
                        <a:rPr lang="en-US" altLang="zh-TW" sz="1800" u="none" kern="1200" dirty="0" smtClean="0">
                          <a:solidFill>
                            <a:schemeClr val="tx1"/>
                          </a:solidFill>
                          <a:effectLst/>
                          <a:latin typeface="+mn-lt"/>
                          <a:ea typeface="+mn-ea"/>
                          <a:cs typeface="+mn-cs"/>
                        </a:rPr>
                        <a:t>)</a:t>
                      </a:r>
                      <a:r>
                        <a:rPr lang="zh-TW" altLang="zh-TW" sz="1800" u="none" kern="1200" dirty="0" smtClean="0">
                          <a:solidFill>
                            <a:schemeClr val="tx1"/>
                          </a:solidFill>
                          <a:effectLst/>
                          <a:latin typeface="+mn-lt"/>
                          <a:ea typeface="+mn-ea"/>
                          <a:cs typeface="+mn-cs"/>
                        </a:rPr>
                        <a:t>：</a:t>
                      </a:r>
                      <a:endParaRPr lang="zh-TW" altLang="zh-TW" sz="1800" u="none" kern="1200" dirty="0">
                        <a:solidFill>
                          <a:schemeClr val="tx1"/>
                        </a:solidFill>
                        <a:effectLst/>
                        <a:latin typeface="+mn-lt"/>
                        <a:ea typeface="+mn-ea"/>
                        <a:cs typeface="+mn-cs"/>
                      </a:endParaRPr>
                    </a:p>
                  </a:txBody>
                  <a:tcPr marL="14713" marR="147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just">
                        <a:lnSpc>
                          <a:spcPct val="100000"/>
                        </a:lnSpc>
                        <a:spcAft>
                          <a:spcPts val="0"/>
                        </a:spcAft>
                        <a:buFont typeface="+mj-ea"/>
                        <a:buAutoNum type="ea1ChtPlain"/>
                        <a:tabLst>
                          <a:tab pos="457200" algn="l"/>
                        </a:tabLst>
                      </a:pPr>
                      <a:r>
                        <a:rPr lang="en-US" altLang="zh-TW" sz="1800" u="none" kern="100" dirty="0" smtClean="0">
                          <a:effectLst/>
                          <a:latin typeface="Times New Roman"/>
                          <a:ea typeface="標楷體"/>
                        </a:rPr>
                        <a:t>…</a:t>
                      </a:r>
                      <a:r>
                        <a:rPr lang="zh-TW" sz="1800" u="none" kern="100" dirty="0" smtClean="0">
                          <a:effectLst/>
                          <a:latin typeface="Times New Roman"/>
                          <a:ea typeface="標楷體"/>
                        </a:rPr>
                        <a:t>將</a:t>
                      </a:r>
                      <a:r>
                        <a:rPr lang="zh-TW" sz="1800" u="none" kern="100" dirty="0">
                          <a:effectLst/>
                          <a:latin typeface="Times New Roman"/>
                          <a:ea typeface="標楷體"/>
                        </a:rPr>
                        <a:t>主要部分及應由得標廠商自行履行部分，分別增訂為第一項之第（</a:t>
                      </a:r>
                      <a:r>
                        <a:rPr lang="en-US" sz="1800" u="none" kern="100" dirty="0">
                          <a:effectLst/>
                          <a:latin typeface="Times New Roman"/>
                          <a:ea typeface="標楷體"/>
                        </a:rPr>
                        <a:t>1</a:t>
                      </a:r>
                      <a:r>
                        <a:rPr lang="zh-TW" sz="1800" u="none" kern="100" dirty="0">
                          <a:effectLst/>
                          <a:latin typeface="Times New Roman"/>
                          <a:ea typeface="標楷體"/>
                        </a:rPr>
                        <a:t>）及（</a:t>
                      </a:r>
                      <a:r>
                        <a:rPr lang="en-US" sz="1800" u="none" kern="100" dirty="0">
                          <a:effectLst/>
                          <a:latin typeface="Times New Roman"/>
                          <a:ea typeface="標楷體"/>
                        </a:rPr>
                        <a:t>2</a:t>
                      </a:r>
                      <a:r>
                        <a:rPr lang="zh-TW" sz="1800" u="none" kern="100" dirty="0">
                          <a:effectLst/>
                          <a:latin typeface="Times New Roman"/>
                          <a:ea typeface="標楷體"/>
                        </a:rPr>
                        <a:t>）款，供各機關依個案實際需要勾選及載明其內容。</a:t>
                      </a:r>
                      <a:endParaRPr lang="zh-TW" sz="1800" u="none" kern="100" dirty="0">
                        <a:effectLst/>
                        <a:latin typeface="Times New Roman"/>
                        <a:ea typeface="新細明體"/>
                      </a:endParaRPr>
                    </a:p>
                    <a:p>
                      <a:pPr marL="342900" lvl="0" indent="-342900" algn="just">
                        <a:lnSpc>
                          <a:spcPct val="100000"/>
                        </a:lnSpc>
                        <a:spcAft>
                          <a:spcPts val="0"/>
                        </a:spcAft>
                        <a:buFont typeface="+mj-ea"/>
                        <a:buAutoNum type="ea1ChtPlain"/>
                        <a:tabLst>
                          <a:tab pos="457200" algn="l"/>
                        </a:tabLst>
                      </a:pPr>
                      <a:r>
                        <a:rPr lang="zh-TW" sz="1800" u="none" kern="100" dirty="0">
                          <a:effectLst/>
                          <a:latin typeface="Times New Roman"/>
                          <a:ea typeface="標楷體"/>
                        </a:rPr>
                        <a:t>為利工程採購得標廠商具備整體性管理之能力，就屬營造業法第</a:t>
                      </a:r>
                      <a:r>
                        <a:rPr lang="en-US" sz="1800" u="none" kern="100" dirty="0">
                          <a:effectLst/>
                          <a:latin typeface="Times New Roman"/>
                          <a:ea typeface="標楷體"/>
                        </a:rPr>
                        <a:t>3</a:t>
                      </a:r>
                      <a:r>
                        <a:rPr lang="zh-TW" sz="1800" u="none" kern="100" dirty="0">
                          <a:effectLst/>
                          <a:latin typeface="Times New Roman"/>
                          <a:ea typeface="標楷體"/>
                        </a:rPr>
                        <a:t>條第</a:t>
                      </a:r>
                      <a:r>
                        <a:rPr lang="en-US" sz="1800" u="none" kern="100" dirty="0">
                          <a:effectLst/>
                          <a:latin typeface="Times New Roman"/>
                          <a:ea typeface="標楷體"/>
                        </a:rPr>
                        <a:t>1</a:t>
                      </a:r>
                      <a:r>
                        <a:rPr lang="zh-TW" sz="1800" u="none" kern="100" dirty="0">
                          <a:effectLst/>
                          <a:latin typeface="Times New Roman"/>
                          <a:ea typeface="標楷體"/>
                        </a:rPr>
                        <a:t>款之營繕工程，且得標廠商為營造業者之情形，增訂第二項，載明主要部分內容為工地主任、工地負責人、專任工程人員、安全衛生人員均應為廠商僱用之人員之選項，由</a:t>
                      </a:r>
                      <a:r>
                        <a:rPr lang="zh-TW" sz="1800" b="1" u="none" kern="100" dirty="0">
                          <a:solidFill>
                            <a:srgbClr val="FF0000"/>
                          </a:solidFill>
                          <a:effectLst/>
                          <a:latin typeface="Times New Roman"/>
                          <a:ea typeface="標楷體"/>
                        </a:rPr>
                        <a:t>招標機關依個案實際需要勾選。</a:t>
                      </a:r>
                      <a:endParaRPr lang="zh-TW" sz="1800" b="1" u="none" kern="100" dirty="0">
                        <a:solidFill>
                          <a:srgbClr val="FF0000"/>
                        </a:solidFill>
                        <a:effectLst/>
                        <a:latin typeface="Times New Roman"/>
                        <a:ea typeface="新細明體"/>
                      </a:endParaRPr>
                    </a:p>
                  </a:txBody>
                  <a:tcPr marL="14713" marR="147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bl>
          </a:graphicData>
        </a:graphic>
      </p:graphicFrame>
      <p:sp>
        <p:nvSpPr>
          <p:cNvPr id="4" name="矩形 3"/>
          <p:cNvSpPr/>
          <p:nvPr/>
        </p:nvSpPr>
        <p:spPr>
          <a:xfrm>
            <a:off x="493713" y="261938"/>
            <a:ext cx="8034337" cy="646112"/>
          </a:xfrm>
          <a:prstGeom prst="rect">
            <a:avLst/>
          </a:prstGeom>
        </p:spPr>
        <p:txBody>
          <a:bodyPr wrap="none">
            <a:spAutoFit/>
          </a:bodyPr>
          <a:lstStyle/>
          <a:p>
            <a:pPr>
              <a:defRPr/>
            </a:pPr>
            <a:r>
              <a:rPr lang="zh-TW" altLang="en-US" sz="3600" b="1" dirty="0">
                <a:solidFill>
                  <a:srgbClr val="FF0000"/>
                </a:solidFill>
                <a:latin typeface="+mn-ea"/>
              </a:rPr>
              <a:t>環環相扣採購作業迷思</a:t>
            </a:r>
            <a:r>
              <a:rPr lang="en-US" altLang="zh-TW" sz="3600" b="1" dirty="0">
                <a:solidFill>
                  <a:srgbClr val="FF0000"/>
                </a:solidFill>
                <a:latin typeface="+mn-ea"/>
              </a:rPr>
              <a:t>3—</a:t>
            </a:r>
            <a:r>
              <a:rPr lang="zh-TW" altLang="en-US" sz="3600" b="1" dirty="0">
                <a:solidFill>
                  <a:srgbClr val="FF0000"/>
                </a:solidFill>
                <a:latin typeface="+mn-ea"/>
              </a:rPr>
              <a:t>主要部分</a:t>
            </a:r>
            <a:r>
              <a:rPr lang="en-US" altLang="zh-TW" sz="3600" b="1" dirty="0">
                <a:solidFill>
                  <a:srgbClr val="FF0000"/>
                </a:solidFill>
                <a:latin typeface="+mn-ea"/>
              </a:rPr>
              <a:t>3/1</a:t>
            </a:r>
            <a:endParaRPr lang="zh-TW" altLang="en-US" sz="3600" b="1" dirty="0"/>
          </a:p>
        </p:txBody>
      </p:sp>
      <p:sp>
        <p:nvSpPr>
          <p:cNvPr id="6" name="投影片編號版面配置區 5"/>
          <p:cNvSpPr>
            <a:spLocks noGrp="1"/>
          </p:cNvSpPr>
          <p:nvPr>
            <p:ph type="sldNum" sz="quarter" idx="12"/>
          </p:nvPr>
        </p:nvSpPr>
        <p:spPr/>
        <p:txBody>
          <a:bodyPr/>
          <a:lstStyle/>
          <a:p>
            <a:fld id="{1118FB7C-3051-423D-B140-B22D31D849CF}" type="slidenum">
              <a:rPr lang="zh-TW" altLang="en-US" smtClean="0"/>
              <a:pPr/>
              <a:t>317</a:t>
            </a:fld>
            <a:endParaRPr lang="zh-TW" altLang="en-US"/>
          </a:p>
        </p:txBody>
      </p:sp>
    </p:spTree>
    <p:extLst>
      <p:ext uri="{BB962C8B-B14F-4D97-AF65-F5344CB8AC3E}">
        <p14:creationId xmlns:p14="http://schemas.microsoft.com/office/powerpoint/2010/main" val="3768137826"/>
      </p:ext>
    </p:extLst>
  </p:cSld>
  <p:clrMapOvr>
    <a:masterClrMapping/>
  </p:clrMapOvr>
</p:sld>
</file>

<file path=ppt/slides/slide3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p:cNvSpPr>
          <p:nvPr>
            <p:ph type="title" idx="4294967295"/>
          </p:nvPr>
        </p:nvSpPr>
        <p:spPr>
          <a:xfrm>
            <a:off x="107950" y="333375"/>
            <a:ext cx="8902700" cy="647700"/>
          </a:xfrm>
        </p:spPr>
        <p:txBody>
          <a:bodyPr>
            <a:normAutofit fontScale="90000"/>
          </a:bodyPr>
          <a:lstStyle/>
          <a:p>
            <a:pPr>
              <a:defRPr/>
            </a:pPr>
            <a:r>
              <a:rPr lang="zh-TW" altLang="en-US" b="1" dirty="0">
                <a:solidFill>
                  <a:srgbClr val="FF0000"/>
                </a:solidFill>
                <a:latin typeface="標楷體" pitchFamily="65" charset="-120"/>
              </a:rPr>
              <a:t>環環相扣採購作業迷思</a:t>
            </a:r>
            <a:r>
              <a:rPr lang="en-US" altLang="zh-TW" b="1" dirty="0">
                <a:solidFill>
                  <a:srgbClr val="FF0000"/>
                </a:solidFill>
                <a:latin typeface="標楷體" pitchFamily="65" charset="-120"/>
              </a:rPr>
              <a:t>3—</a:t>
            </a:r>
            <a:r>
              <a:rPr lang="zh-TW" altLang="en-US" b="1" dirty="0">
                <a:solidFill>
                  <a:srgbClr val="FF0000"/>
                </a:solidFill>
                <a:latin typeface="標楷體" pitchFamily="65" charset="-120"/>
              </a:rPr>
              <a:t>主要部分</a:t>
            </a:r>
            <a:r>
              <a:rPr lang="en-US" altLang="zh-TW" b="1" dirty="0" smtClean="0">
                <a:solidFill>
                  <a:srgbClr val="FF0000"/>
                </a:solidFill>
                <a:latin typeface="標楷體" pitchFamily="65" charset="-120"/>
              </a:rPr>
              <a:t>3/2</a:t>
            </a:r>
            <a:endParaRPr lang="en-US" altLang="zh-TW" b="1" dirty="0">
              <a:solidFill>
                <a:srgbClr val="FF0000"/>
              </a:solidFill>
              <a:latin typeface="標楷體" pitchFamily="65" charset="-120"/>
            </a:endParaRPr>
          </a:p>
        </p:txBody>
      </p:sp>
      <p:sp>
        <p:nvSpPr>
          <p:cNvPr id="97283" name="Rectangle 3"/>
          <p:cNvSpPr>
            <a:spLocks noGrp="1"/>
          </p:cNvSpPr>
          <p:nvPr>
            <p:ph type="body" idx="4294967295"/>
          </p:nvPr>
        </p:nvSpPr>
        <p:spPr>
          <a:xfrm>
            <a:off x="250825" y="1268413"/>
            <a:ext cx="8713788" cy="5040312"/>
          </a:xfrm>
        </p:spPr>
        <p:txBody>
          <a:bodyPr>
            <a:normAutofit lnSpcReduction="10000"/>
          </a:bodyPr>
          <a:lstStyle/>
          <a:p>
            <a:pPr>
              <a:lnSpc>
                <a:spcPct val="90000"/>
              </a:lnSpc>
              <a:buFont typeface="Wingdings" panose="05000000000000000000" pitchFamily="2" charset="2"/>
              <a:buChar char="p"/>
              <a:defRPr/>
            </a:pPr>
            <a:r>
              <a:rPr lang="zh-TW" altLang="en-US" sz="2400" b="1" smtClean="0">
                <a:latin typeface="標楷體" panose="03000509000000000000" pitchFamily="65" charset="-120"/>
              </a:rPr>
              <a:t>政府採購法第</a:t>
            </a:r>
            <a:r>
              <a:rPr lang="en-US" altLang="zh-TW" sz="2400" b="1" smtClean="0">
                <a:latin typeface="標楷體" panose="03000509000000000000" pitchFamily="65" charset="-120"/>
              </a:rPr>
              <a:t>65</a:t>
            </a:r>
            <a:r>
              <a:rPr lang="zh-TW" altLang="en-US" sz="2400" b="1" smtClean="0">
                <a:latin typeface="標楷體" panose="03000509000000000000" pitchFamily="65" charset="-120"/>
              </a:rPr>
              <a:t>條</a:t>
            </a:r>
            <a:r>
              <a:rPr lang="zh-TW" altLang="en-US" sz="2400" b="1" smtClean="0"/>
              <a:t>：</a:t>
            </a:r>
            <a:r>
              <a:rPr lang="en-US" altLang="zh-TW" sz="2400" b="1" smtClean="0"/>
              <a:t/>
            </a:r>
            <a:br>
              <a:rPr lang="en-US" altLang="zh-TW" sz="2400" b="1" smtClean="0"/>
            </a:br>
            <a:r>
              <a:rPr lang="zh-TW" altLang="en-US" sz="2400" b="1" smtClean="0"/>
              <a:t>「</a:t>
            </a:r>
            <a:r>
              <a:rPr lang="zh-TW" altLang="en-US" sz="2400" b="1" smtClean="0">
                <a:latin typeface="標楷體" panose="03000509000000000000" pitchFamily="65" charset="-120"/>
              </a:rPr>
              <a:t>得標廠商應自行履行</a:t>
            </a:r>
            <a:r>
              <a:rPr lang="zh-TW" altLang="en-US" sz="2400" b="1" smtClean="0">
                <a:solidFill>
                  <a:srgbClr val="0000FF"/>
                </a:solidFill>
                <a:latin typeface="標楷體" panose="03000509000000000000" pitchFamily="65" charset="-120"/>
              </a:rPr>
              <a:t>工程、勞務契約，不得轉包</a:t>
            </a:r>
            <a:r>
              <a:rPr lang="zh-TW" altLang="en-US" sz="2400" b="1" smtClean="0">
                <a:latin typeface="標楷體" panose="03000509000000000000" pitchFamily="65" charset="-120"/>
              </a:rPr>
              <a:t>。</a:t>
            </a:r>
            <a:r>
              <a:rPr lang="zh-TW" altLang="en-US" sz="2000" b="1" smtClean="0"/>
              <a:t>（</a:t>
            </a:r>
            <a:r>
              <a:rPr lang="zh-TW" altLang="en-US" sz="2000" b="1" smtClean="0">
                <a:latin typeface="標楷體" panose="03000509000000000000" pitchFamily="65" charset="-120"/>
              </a:rPr>
              <a:t>第</a:t>
            </a:r>
            <a:r>
              <a:rPr lang="en-US" altLang="zh-TW" sz="2000" b="1" smtClean="0">
                <a:latin typeface="標楷體" panose="03000509000000000000" pitchFamily="65" charset="-120"/>
              </a:rPr>
              <a:t>1</a:t>
            </a:r>
            <a:r>
              <a:rPr lang="zh-TW" altLang="en-US" sz="2000" b="1" smtClean="0">
                <a:latin typeface="標楷體" panose="03000509000000000000" pitchFamily="65" charset="-120"/>
              </a:rPr>
              <a:t>項</a:t>
            </a:r>
            <a:r>
              <a:rPr lang="zh-TW" altLang="en-US" sz="2000" b="1" smtClean="0"/>
              <a:t>）</a:t>
            </a:r>
            <a:r>
              <a:rPr lang="zh-TW" altLang="en-US" sz="2400" b="1" smtClean="0">
                <a:latin typeface="標楷體" panose="03000509000000000000" pitchFamily="65" charset="-120"/>
              </a:rPr>
              <a:t> </a:t>
            </a:r>
            <a:r>
              <a:rPr lang="zh-TW" altLang="en-US" sz="2400" b="1" smtClean="0"/>
              <a:t>；</a:t>
            </a:r>
            <a:r>
              <a:rPr lang="zh-TW" altLang="en-US" sz="2400" b="1" smtClean="0">
                <a:solidFill>
                  <a:srgbClr val="0000FF"/>
                </a:solidFill>
              </a:rPr>
              <a:t>前項所稱轉包，指將原契約中應自行履行之全部或其主要部分，由其他廠商代為履行</a:t>
            </a:r>
            <a:r>
              <a:rPr lang="zh-TW" altLang="en-US" sz="2400" b="1" smtClean="0"/>
              <a:t>。 （</a:t>
            </a:r>
            <a:r>
              <a:rPr lang="zh-TW" altLang="en-US" sz="2400" b="1" smtClean="0">
                <a:latin typeface="標楷體" panose="03000509000000000000" pitchFamily="65" charset="-120"/>
              </a:rPr>
              <a:t>第</a:t>
            </a:r>
            <a:r>
              <a:rPr lang="en-US" altLang="zh-TW" sz="2400" b="1" smtClean="0">
                <a:latin typeface="標楷體" panose="03000509000000000000" pitchFamily="65" charset="-120"/>
              </a:rPr>
              <a:t>2</a:t>
            </a:r>
            <a:r>
              <a:rPr lang="zh-TW" altLang="en-US" sz="2400" b="1" smtClean="0">
                <a:latin typeface="標楷體" panose="03000509000000000000" pitchFamily="65" charset="-120"/>
              </a:rPr>
              <a:t>項</a:t>
            </a:r>
            <a:r>
              <a:rPr lang="zh-TW" altLang="en-US" sz="2400" b="1" smtClean="0"/>
              <a:t>）</a:t>
            </a:r>
            <a:r>
              <a:rPr lang="zh-TW" altLang="en-US" sz="2400" b="1" smtClean="0">
                <a:latin typeface="標楷體" panose="03000509000000000000" pitchFamily="65" charset="-120"/>
              </a:rPr>
              <a:t> </a:t>
            </a:r>
            <a:r>
              <a:rPr lang="zh-TW" altLang="en-US" sz="2400" b="1" smtClean="0"/>
              <a:t>」</a:t>
            </a:r>
            <a:endParaRPr lang="en-US" altLang="zh-TW" sz="2400" b="1" smtClean="0"/>
          </a:p>
          <a:p>
            <a:pPr>
              <a:lnSpc>
                <a:spcPct val="90000"/>
              </a:lnSpc>
              <a:buFont typeface="Wingdings" panose="05000000000000000000" pitchFamily="2" charset="2"/>
              <a:buChar char="p"/>
              <a:defRPr/>
            </a:pPr>
            <a:r>
              <a:rPr lang="zh-TW" altLang="en-US" sz="2400" b="1" smtClean="0">
                <a:latin typeface="標楷體" panose="03000509000000000000" pitchFamily="65" charset="-120"/>
              </a:rPr>
              <a:t>採購法施行細則第八十七條：本法第六十五條第二項</a:t>
            </a:r>
            <a:r>
              <a:rPr lang="zh-TW" altLang="en-US" sz="2400" b="1" smtClean="0">
                <a:solidFill>
                  <a:srgbClr val="0000FF"/>
                </a:solidFill>
                <a:latin typeface="標楷體" panose="03000509000000000000" pitchFamily="65" charset="-120"/>
              </a:rPr>
              <a:t>所稱主要部分，指下列情形之一：</a:t>
            </a:r>
            <a:r>
              <a:rPr lang="en-US" altLang="zh-TW" sz="2400" b="1" smtClean="0">
                <a:solidFill>
                  <a:srgbClr val="0000FF"/>
                </a:solidFill>
                <a:latin typeface="標楷體" panose="03000509000000000000" pitchFamily="65" charset="-120"/>
              </a:rPr>
              <a:t/>
            </a:r>
            <a:br>
              <a:rPr lang="en-US" altLang="zh-TW" sz="2400" b="1" smtClean="0">
                <a:solidFill>
                  <a:srgbClr val="0000FF"/>
                </a:solidFill>
                <a:latin typeface="標楷體" panose="03000509000000000000" pitchFamily="65" charset="-120"/>
              </a:rPr>
            </a:br>
            <a:r>
              <a:rPr lang="zh-TW" altLang="en-US" sz="2400" b="1" smtClean="0">
                <a:solidFill>
                  <a:srgbClr val="0000FF"/>
                </a:solidFill>
                <a:latin typeface="標楷體" panose="03000509000000000000" pitchFamily="65" charset="-120"/>
              </a:rPr>
              <a:t>一、招標文件標示為主要部分者</a:t>
            </a:r>
            <a:r>
              <a:rPr lang="zh-TW" altLang="en-US" sz="2400" b="1" smtClean="0">
                <a:latin typeface="標楷體" panose="03000509000000000000" pitchFamily="65" charset="-120"/>
              </a:rPr>
              <a:t>。</a:t>
            </a:r>
            <a:r>
              <a:rPr lang="en-US" altLang="zh-TW" sz="2400" b="1" smtClean="0">
                <a:latin typeface="標楷體" panose="03000509000000000000" pitchFamily="65" charset="-120"/>
              </a:rPr>
              <a:t/>
            </a:r>
            <a:br>
              <a:rPr lang="en-US" altLang="zh-TW" sz="2400" b="1" smtClean="0">
                <a:latin typeface="標楷體" panose="03000509000000000000" pitchFamily="65" charset="-120"/>
              </a:rPr>
            </a:br>
            <a:r>
              <a:rPr lang="zh-TW" altLang="en-US" sz="2400" b="1" smtClean="0">
                <a:latin typeface="標楷體" panose="03000509000000000000" pitchFamily="65" charset="-120"/>
              </a:rPr>
              <a:t>二、招標文件標示或依其他法規規定應由得標廠商自行履行之部分。</a:t>
            </a:r>
            <a:endParaRPr lang="en-US" altLang="zh-TW" sz="2400" b="1" smtClean="0">
              <a:latin typeface="標楷體" panose="03000509000000000000" pitchFamily="65" charset="-120"/>
            </a:endParaRPr>
          </a:p>
          <a:p>
            <a:pPr>
              <a:lnSpc>
                <a:spcPct val="90000"/>
              </a:lnSpc>
              <a:buFont typeface="Wingdings" panose="05000000000000000000" pitchFamily="2" charset="2"/>
              <a:buChar char="p"/>
              <a:defRPr/>
            </a:pPr>
            <a:r>
              <a:rPr lang="zh-TW" altLang="en-US" sz="2400" b="1" smtClean="0">
                <a:latin typeface="標楷體" panose="03000509000000000000" pitchFamily="65" charset="-120"/>
              </a:rPr>
              <a:t>政府採購法第</a:t>
            </a:r>
            <a:r>
              <a:rPr lang="en-US" altLang="zh-TW" sz="2400" b="1" smtClean="0">
                <a:latin typeface="標楷體" panose="03000509000000000000" pitchFamily="65" charset="-120"/>
              </a:rPr>
              <a:t>66</a:t>
            </a:r>
            <a:r>
              <a:rPr lang="zh-TW" altLang="en-US" sz="2400" b="1" smtClean="0">
                <a:latin typeface="標楷體" panose="03000509000000000000" pitchFamily="65" charset="-120"/>
              </a:rPr>
              <a:t>條</a:t>
            </a:r>
            <a:r>
              <a:rPr lang="zh-TW" altLang="en-US" sz="2400" b="1" smtClean="0"/>
              <a:t>：</a:t>
            </a:r>
            <a:r>
              <a:rPr lang="en-US" altLang="zh-TW" sz="2400" b="1" smtClean="0"/>
              <a:t/>
            </a:r>
            <a:br>
              <a:rPr lang="en-US" altLang="zh-TW" sz="2400" b="1" smtClean="0"/>
            </a:br>
            <a:r>
              <a:rPr lang="zh-TW" altLang="en-US" sz="2400" b="1" smtClean="0">
                <a:solidFill>
                  <a:srgbClr val="0000FF"/>
                </a:solidFill>
              </a:rPr>
              <a:t>得標廠商違反前條規定轉包其他廠商時，機關得解除契約、終止契約或沒收保證金，並得要求損害賠償</a:t>
            </a:r>
            <a:r>
              <a:rPr lang="zh-TW" altLang="en-US" sz="2400" b="1" smtClean="0"/>
              <a:t>。</a:t>
            </a:r>
            <a:r>
              <a:rPr lang="en-US" altLang="zh-TW" sz="2400" b="1" smtClean="0"/>
              <a:t/>
            </a:r>
            <a:br>
              <a:rPr lang="en-US" altLang="zh-TW" sz="2400" b="1" smtClean="0"/>
            </a:br>
            <a:r>
              <a:rPr lang="zh-TW" altLang="en-US" sz="2400" b="1" smtClean="0"/>
              <a:t>前項轉包廠商與得標廠商對機關負連帶履行及賠償責任。再轉包者，亦同。</a:t>
            </a:r>
            <a:r>
              <a:rPr lang="zh-TW" altLang="en-US" sz="2400" smtClean="0">
                <a:latin typeface="標楷體" panose="03000509000000000000" pitchFamily="65" charset="-120"/>
              </a:rPr>
              <a:t/>
            </a:r>
            <a:br>
              <a:rPr lang="zh-TW" altLang="en-US" sz="2400" smtClean="0">
                <a:latin typeface="標楷體" panose="03000509000000000000" pitchFamily="65" charset="-120"/>
              </a:rPr>
            </a:br>
            <a:endParaRPr lang="zh-TW" altLang="en-US" sz="2400" smtClean="0">
              <a:latin typeface="標楷體" panose="03000509000000000000" pitchFamily="65" charset="-120"/>
            </a:endParaRPr>
          </a:p>
          <a:p>
            <a:pPr algn="just" eaLnBrk="1" hangingPunct="1">
              <a:lnSpc>
                <a:spcPct val="80000"/>
              </a:lnSpc>
              <a:buFont typeface="Wingdings" panose="05000000000000000000" pitchFamily="2" charset="2"/>
              <a:buChar char="p"/>
              <a:defRPr/>
            </a:pPr>
            <a:endParaRPr lang="zh-TW" altLang="en-US" sz="2400" smtClean="0">
              <a:solidFill>
                <a:srgbClr val="FF0000"/>
              </a:solidFill>
              <a:latin typeface="標楷體" panose="03000509000000000000" pitchFamily="65" charset="-120"/>
            </a:endParaRPr>
          </a:p>
          <a:p>
            <a:pPr algn="just">
              <a:lnSpc>
                <a:spcPct val="90000"/>
              </a:lnSpc>
              <a:buFont typeface="Wingdings" panose="05000000000000000000" pitchFamily="2" charset="2"/>
              <a:buChar char="Ø"/>
              <a:defRPr/>
            </a:pPr>
            <a:endParaRPr lang="zh-TW" altLang="en-US" sz="2400" smtClean="0"/>
          </a:p>
        </p:txBody>
      </p:sp>
      <p:sp>
        <p:nvSpPr>
          <p:cNvPr id="3" name="投影片編號版面配置區 2"/>
          <p:cNvSpPr>
            <a:spLocks noGrp="1"/>
          </p:cNvSpPr>
          <p:nvPr>
            <p:ph type="sldNum" sz="quarter" idx="12"/>
          </p:nvPr>
        </p:nvSpPr>
        <p:spPr/>
        <p:txBody>
          <a:bodyPr/>
          <a:lstStyle/>
          <a:p>
            <a:fld id="{1118FB7C-3051-423D-B140-B22D31D849CF}" type="slidenum">
              <a:rPr lang="zh-TW" altLang="en-US" smtClean="0"/>
              <a:pPr/>
              <a:t>318</a:t>
            </a:fld>
            <a:endParaRPr lang="zh-TW" altLang="en-US"/>
          </a:p>
        </p:txBody>
      </p:sp>
    </p:spTree>
    <p:extLst>
      <p:ext uri="{BB962C8B-B14F-4D97-AF65-F5344CB8AC3E}">
        <p14:creationId xmlns:p14="http://schemas.microsoft.com/office/powerpoint/2010/main" val="1688525038"/>
      </p:ext>
    </p:extLst>
  </p:cSld>
  <p:clrMapOvr>
    <a:masterClrMapping/>
  </p:clrMapOvr>
  <p:timing>
    <p:tnLst>
      <p:par>
        <p:cTn id="1" dur="indefinite" restart="never" nodeType="tmRoot"/>
      </p:par>
    </p:tnLst>
  </p:timing>
</p:sld>
</file>

<file path=ppt/slides/slide3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p:cNvSpPr>
          <p:nvPr>
            <p:ph type="title" idx="4294967295"/>
          </p:nvPr>
        </p:nvSpPr>
        <p:spPr>
          <a:xfrm>
            <a:off x="344488" y="260350"/>
            <a:ext cx="8496300" cy="1152525"/>
          </a:xfrm>
        </p:spPr>
        <p:txBody>
          <a:bodyPr>
            <a:normAutofit fontScale="90000"/>
          </a:bodyPr>
          <a:lstStyle/>
          <a:p>
            <a:pPr algn="ctr">
              <a:spcBef>
                <a:spcPts val="0"/>
              </a:spcBef>
              <a:defRPr/>
            </a:pPr>
            <a:r>
              <a:rPr lang="zh-TW" altLang="en-US" sz="4000" b="1" dirty="0">
                <a:solidFill>
                  <a:srgbClr val="FF0000"/>
                </a:solidFill>
                <a:latin typeface="標楷體" panose="03000509000000000000" pitchFamily="65" charset="-120"/>
              </a:rPr>
              <a:t>環環相扣採購作業迷思</a:t>
            </a:r>
            <a:r>
              <a:rPr lang="en-US" altLang="zh-TW" sz="4000" b="1" dirty="0">
                <a:solidFill>
                  <a:srgbClr val="FF0000"/>
                </a:solidFill>
                <a:latin typeface="標楷體" panose="03000509000000000000" pitchFamily="65" charset="-120"/>
              </a:rPr>
              <a:t>3—</a:t>
            </a:r>
            <a:r>
              <a:rPr lang="zh-TW" altLang="en-US" sz="4000" b="1" dirty="0">
                <a:solidFill>
                  <a:srgbClr val="FF0000"/>
                </a:solidFill>
                <a:latin typeface="標楷體" panose="03000509000000000000" pitchFamily="65" charset="-120"/>
              </a:rPr>
              <a:t>主要部分</a:t>
            </a:r>
            <a:r>
              <a:rPr lang="en-US" altLang="zh-TW" sz="4000" b="1" dirty="0" smtClean="0">
                <a:solidFill>
                  <a:srgbClr val="FF0000"/>
                </a:solidFill>
                <a:latin typeface="標楷體" panose="03000509000000000000" pitchFamily="65" charset="-120"/>
              </a:rPr>
              <a:t>3/3</a:t>
            </a:r>
            <a:r>
              <a:rPr lang="zh-TW" altLang="en-US" sz="3600" b="1" dirty="0">
                <a:solidFill>
                  <a:prstClr val="black"/>
                </a:solidFill>
              </a:rPr>
              <a:t/>
            </a:r>
            <a:br>
              <a:rPr lang="zh-TW" altLang="en-US" sz="3600" b="1" dirty="0">
                <a:solidFill>
                  <a:prstClr val="black"/>
                </a:solidFill>
              </a:rPr>
            </a:br>
            <a:endParaRPr lang="zh-TW" altLang="en-US" b="1" dirty="0" smtClean="0">
              <a:solidFill>
                <a:srgbClr val="FF0000"/>
              </a:solidFill>
            </a:endParaRPr>
          </a:p>
        </p:txBody>
      </p:sp>
      <p:sp>
        <p:nvSpPr>
          <p:cNvPr id="98307" name="Rectangle 3"/>
          <p:cNvSpPr>
            <a:spLocks noGrp="1"/>
          </p:cNvSpPr>
          <p:nvPr>
            <p:ph type="body" idx="4294967295"/>
          </p:nvPr>
        </p:nvSpPr>
        <p:spPr>
          <a:xfrm>
            <a:off x="342900" y="1125538"/>
            <a:ext cx="8497888" cy="5256212"/>
          </a:xfrm>
        </p:spPr>
        <p:txBody>
          <a:bodyPr>
            <a:normAutofit/>
          </a:bodyPr>
          <a:lstStyle/>
          <a:p>
            <a:pPr>
              <a:defRPr/>
            </a:pPr>
            <a:r>
              <a:rPr lang="zh-TW" altLang="en-US" sz="2400" b="1" dirty="0" smtClean="0">
                <a:solidFill>
                  <a:srgbClr val="FF0000"/>
                </a:solidFill>
                <a:latin typeface="+mn-ea"/>
              </a:rPr>
              <a:t>投標須知之填寫「主要部分」者，與資格標之營業項目異動息息相關</a:t>
            </a:r>
            <a:r>
              <a:rPr lang="en-US" altLang="zh-TW" sz="2400" b="1" dirty="0" smtClean="0">
                <a:solidFill>
                  <a:srgbClr val="0000FF"/>
                </a:solidFill>
                <a:latin typeface="+mn-ea"/>
              </a:rPr>
              <a:t>【</a:t>
            </a:r>
            <a:r>
              <a:rPr lang="zh-TW" altLang="en-US" sz="2400" b="1" dirty="0" smtClean="0">
                <a:solidFill>
                  <a:srgbClr val="0000FF"/>
                </a:solidFill>
                <a:latin typeface="+mn-ea"/>
              </a:rPr>
              <a:t>魔鬼藏在細節</a:t>
            </a:r>
            <a:r>
              <a:rPr lang="en-US" altLang="zh-TW" sz="2400" b="1" dirty="0" smtClean="0">
                <a:solidFill>
                  <a:srgbClr val="0000FF"/>
                </a:solidFill>
                <a:latin typeface="+mn-ea"/>
              </a:rPr>
              <a:t>】</a:t>
            </a:r>
            <a:br>
              <a:rPr lang="en-US" altLang="zh-TW" sz="2400" b="1" dirty="0" smtClean="0">
                <a:solidFill>
                  <a:srgbClr val="0000FF"/>
                </a:solidFill>
                <a:latin typeface="+mn-ea"/>
              </a:rPr>
            </a:br>
            <a:r>
              <a:rPr lang="zh-TW" altLang="en-US" sz="2400" b="1" dirty="0" smtClean="0">
                <a:latin typeface="+mn-ea"/>
              </a:rPr>
              <a:t>如辦理</a:t>
            </a:r>
            <a:r>
              <a:rPr lang="en-US" altLang="zh-TW" sz="2400" b="1" dirty="0" smtClean="0">
                <a:latin typeface="+mn-ea"/>
              </a:rPr>
              <a:t>PU</a:t>
            </a:r>
            <a:r>
              <a:rPr lang="zh-TW" altLang="en-US" sz="2400" b="1" dirty="0" smtClean="0">
                <a:latin typeface="+mn-ea"/>
              </a:rPr>
              <a:t>跑道採購案之基本資格規定為營造業，得標後無法親自製造</a:t>
            </a:r>
            <a:r>
              <a:rPr lang="en-US" altLang="zh-TW" sz="2400" b="1" dirty="0" smtClean="0">
                <a:latin typeface="+mn-ea"/>
              </a:rPr>
              <a:t>PU</a:t>
            </a:r>
            <a:r>
              <a:rPr lang="zh-TW" altLang="en-US" sz="2400" b="1" dirty="0" smtClean="0">
                <a:latin typeface="+mn-ea"/>
              </a:rPr>
              <a:t>跑道材料，另行覓其他廠商供應</a:t>
            </a:r>
            <a:r>
              <a:rPr lang="zh-TW" altLang="zh-TW" sz="2400" b="1" dirty="0" smtClean="0">
                <a:latin typeface="+mn-ea"/>
              </a:rPr>
              <a:t>。</a:t>
            </a:r>
            <a:endParaRPr lang="en-US" altLang="zh-TW" sz="2400" b="1" dirty="0" smtClean="0">
              <a:solidFill>
                <a:srgbClr val="0000FF"/>
              </a:solidFill>
              <a:latin typeface="+mn-ea"/>
            </a:endParaRPr>
          </a:p>
          <a:p>
            <a:pPr>
              <a:defRPr/>
            </a:pPr>
            <a:r>
              <a:rPr lang="zh-TW" altLang="en-US" sz="2400" b="1" dirty="0" smtClean="0">
                <a:solidFill>
                  <a:srgbClr val="FF0000"/>
                </a:solidFill>
                <a:latin typeface="+mn-ea"/>
              </a:rPr>
              <a:t>整條條文刪除或空白未填</a:t>
            </a:r>
            <a:r>
              <a:rPr lang="zh-TW" altLang="zh-TW" sz="2400" b="1" dirty="0" smtClean="0">
                <a:solidFill>
                  <a:srgbClr val="FF0000"/>
                </a:solidFill>
                <a:latin typeface="+mn-ea"/>
              </a:rPr>
              <a:t>。</a:t>
            </a:r>
            <a:r>
              <a:rPr lang="en-US" altLang="zh-TW" sz="2400" b="1" dirty="0" smtClean="0">
                <a:latin typeface="+mn-ea"/>
              </a:rPr>
              <a:t/>
            </a:r>
            <a:br>
              <a:rPr lang="en-US" altLang="zh-TW" sz="2400" b="1" dirty="0" smtClean="0">
                <a:latin typeface="+mn-ea"/>
              </a:rPr>
            </a:br>
            <a:r>
              <a:rPr lang="zh-TW" altLang="en-US" sz="2400" b="1" dirty="0" smtClean="0">
                <a:latin typeface="+mn-ea"/>
              </a:rPr>
              <a:t>依政府採購法（以下簡稱本法）第六十五條第二項規定，本法所稱轉包，指將原契約中應自行履行之全部或其主要部分，由其他廠商代為履行；依本法施行細則第八十七條規定，該主要部分，指招標文件標示為主要部分或應由得標廠商自行履行之部分。經查來函所附旨揭印製案之投標須知第七十五點未填主要部分，則得標廠商有無轉包，應視該廠商有無將原契約中應自行履行之「全部」，由其他廠商代為履行而定。 工程會</a:t>
            </a:r>
            <a:r>
              <a:rPr lang="en-US" altLang="zh-TW" sz="2400" b="1" dirty="0" smtClean="0">
                <a:latin typeface="+mn-ea"/>
              </a:rPr>
              <a:t>89</a:t>
            </a:r>
            <a:r>
              <a:rPr lang="zh-TW" altLang="en-US" sz="2400" b="1" dirty="0" smtClean="0">
                <a:latin typeface="+mn-ea"/>
              </a:rPr>
              <a:t>年</a:t>
            </a:r>
            <a:r>
              <a:rPr lang="en-US" altLang="zh-TW" sz="2400" b="1" dirty="0" smtClean="0">
                <a:latin typeface="+mn-ea"/>
              </a:rPr>
              <a:t>03</a:t>
            </a:r>
            <a:r>
              <a:rPr lang="zh-TW" altLang="en-US" sz="2400" b="1" dirty="0" smtClean="0">
                <a:latin typeface="+mn-ea"/>
              </a:rPr>
              <a:t>月</a:t>
            </a:r>
            <a:r>
              <a:rPr lang="en-US" altLang="zh-TW" sz="2400" b="1" dirty="0" smtClean="0">
                <a:latin typeface="+mn-ea"/>
              </a:rPr>
              <a:t>23</a:t>
            </a:r>
            <a:r>
              <a:rPr lang="zh-TW" altLang="en-US" sz="2400" b="1" dirty="0" smtClean="0">
                <a:latin typeface="+mn-ea"/>
              </a:rPr>
              <a:t>日工程企字第</a:t>
            </a:r>
            <a:r>
              <a:rPr lang="en-US" altLang="zh-TW" sz="2400" b="1" dirty="0" smtClean="0">
                <a:latin typeface="+mn-ea"/>
              </a:rPr>
              <a:t>89006979</a:t>
            </a:r>
            <a:r>
              <a:rPr lang="zh-TW" altLang="en-US" sz="2400" b="1" dirty="0" smtClean="0">
                <a:latin typeface="+mn-ea"/>
              </a:rPr>
              <a:t>號函</a:t>
            </a:r>
            <a:endParaRPr lang="zh-TW" altLang="en-US" sz="2000" dirty="0" smtClean="0">
              <a:latin typeface="+mn-ea"/>
            </a:endParaRPr>
          </a:p>
        </p:txBody>
      </p:sp>
      <p:sp>
        <p:nvSpPr>
          <p:cNvPr id="3" name="投影片編號版面配置區 2"/>
          <p:cNvSpPr>
            <a:spLocks noGrp="1"/>
          </p:cNvSpPr>
          <p:nvPr>
            <p:ph type="sldNum" sz="quarter" idx="12"/>
          </p:nvPr>
        </p:nvSpPr>
        <p:spPr/>
        <p:txBody>
          <a:bodyPr/>
          <a:lstStyle/>
          <a:p>
            <a:fld id="{1118FB7C-3051-423D-B140-B22D31D849CF}" type="slidenum">
              <a:rPr lang="zh-TW" altLang="en-US" smtClean="0"/>
              <a:pPr/>
              <a:t>319</a:t>
            </a:fld>
            <a:endParaRPr lang="zh-TW" altLang="en-US"/>
          </a:p>
        </p:txBody>
      </p:sp>
    </p:spTree>
    <p:extLst>
      <p:ext uri="{BB962C8B-B14F-4D97-AF65-F5344CB8AC3E}">
        <p14:creationId xmlns:p14="http://schemas.microsoft.com/office/powerpoint/2010/main" val="416770471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idx="4294967295"/>
          </p:nvPr>
        </p:nvSpPr>
        <p:spPr>
          <a:xfrm>
            <a:off x="275126" y="25011"/>
            <a:ext cx="8420936" cy="1143000"/>
          </a:xfrm>
        </p:spPr>
        <p:txBody>
          <a:bodyPr>
            <a:normAutofit fontScale="90000"/>
          </a:bodyPr>
          <a:lstStyle/>
          <a:p>
            <a:r>
              <a:rPr lang="zh-TW" altLang="en-US" b="1" dirty="0">
                <a:solidFill>
                  <a:srgbClr val="FF0000"/>
                </a:solidFill>
              </a:rPr>
              <a:t>採購案配合款未全部繳</a:t>
            </a:r>
            <a:r>
              <a:rPr lang="zh-TW" altLang="en-US" b="1" dirty="0" smtClean="0">
                <a:solidFill>
                  <a:srgbClr val="FF0000"/>
                </a:solidFill>
              </a:rPr>
              <a:t>入可以發包</a:t>
            </a:r>
            <a:endParaRPr lang="zh-TW" altLang="en-US" sz="4000" dirty="0" smtClean="0"/>
          </a:p>
        </p:txBody>
      </p:sp>
      <p:sp>
        <p:nvSpPr>
          <p:cNvPr id="29699" name="Rectangle 3"/>
          <p:cNvSpPr>
            <a:spLocks noGrp="1" noChangeArrowheads="1"/>
          </p:cNvSpPr>
          <p:nvPr>
            <p:ph type="body" idx="4294967295"/>
          </p:nvPr>
        </p:nvSpPr>
        <p:spPr>
          <a:xfrm>
            <a:off x="275126" y="1124744"/>
            <a:ext cx="8411674" cy="5400600"/>
          </a:xfrm>
        </p:spPr>
        <p:txBody>
          <a:bodyPr>
            <a:noAutofit/>
          </a:bodyPr>
          <a:lstStyle/>
          <a:p>
            <a:pPr eaLnBrk="1" hangingPunct="1">
              <a:lnSpc>
                <a:spcPct val="110000"/>
              </a:lnSpc>
              <a:buFont typeface="Wingdings" panose="05000000000000000000" pitchFamily="2" charset="2"/>
              <a:buChar char="n"/>
            </a:pPr>
            <a:r>
              <a:rPr lang="zh-TW" altLang="en-US" sz="2400" b="1" dirty="0">
                <a:latin typeface="+mj-ea"/>
                <a:ea typeface="+mj-ea"/>
              </a:rPr>
              <a:t>函詢辦理公告金額以上採購案，開標前已通知主計單位派員監辦，惟其仍</a:t>
            </a:r>
            <a:r>
              <a:rPr lang="zh-TW" altLang="en-US" sz="2400" b="1" dirty="0">
                <a:solidFill>
                  <a:srgbClr val="0000FF"/>
                </a:solidFill>
                <a:latin typeface="+mj-ea"/>
                <a:ea typeface="+mj-ea"/>
              </a:rPr>
              <a:t>不派員辦理監標</a:t>
            </a:r>
            <a:r>
              <a:rPr lang="zh-TW" altLang="en-US" sz="2400" b="1" dirty="0">
                <a:latin typeface="+mj-ea"/>
                <a:ea typeface="+mj-ea"/>
              </a:rPr>
              <a:t>疑義案</a:t>
            </a:r>
          </a:p>
          <a:p>
            <a:pPr eaLnBrk="1" hangingPunct="1">
              <a:lnSpc>
                <a:spcPct val="110000"/>
              </a:lnSpc>
            </a:pPr>
            <a:r>
              <a:rPr lang="zh-TW" altLang="en-US" sz="2400" b="1" dirty="0" smtClean="0">
                <a:solidFill>
                  <a:srgbClr val="0000FF"/>
                </a:solidFill>
                <a:latin typeface="+mj-ea"/>
                <a:ea typeface="+mj-ea"/>
              </a:rPr>
              <a:t>以</a:t>
            </a:r>
            <a:r>
              <a:rPr lang="zh-TW" altLang="en-US" sz="2400" b="1" dirty="0">
                <a:solidFill>
                  <a:srgbClr val="0000FF"/>
                </a:solidFill>
                <a:latin typeface="+mj-ea"/>
                <a:ea typeface="+mj-ea"/>
              </a:rPr>
              <a:t>配合款未成立、發包過程不符法定程序為由拒絕派員監辦，與「機關主會計及有關單位會同監辦採購辦法」第</a:t>
            </a:r>
            <a:r>
              <a:rPr lang="en-US" altLang="zh-TW" sz="2400" b="1" dirty="0">
                <a:solidFill>
                  <a:srgbClr val="0000FF"/>
                </a:solidFill>
                <a:latin typeface="+mj-ea"/>
                <a:ea typeface="+mj-ea"/>
              </a:rPr>
              <a:t>5</a:t>
            </a:r>
            <a:r>
              <a:rPr lang="zh-TW" altLang="en-US" sz="2400" b="1" dirty="0">
                <a:solidFill>
                  <a:srgbClr val="0000FF"/>
                </a:solidFill>
                <a:latin typeface="+mj-ea"/>
                <a:ea typeface="+mj-ea"/>
              </a:rPr>
              <a:t>條規定得不派員監辦情形未符</a:t>
            </a:r>
            <a:r>
              <a:rPr lang="zh-TW" altLang="en-US" sz="2400" b="1" dirty="0" smtClean="0">
                <a:latin typeface="+mj-ea"/>
                <a:ea typeface="+mj-ea"/>
              </a:rPr>
              <a:t>；又</a:t>
            </a:r>
            <a:r>
              <a:rPr lang="zh-TW" altLang="en-US" sz="2400" b="1" dirty="0">
                <a:latin typeface="+mj-ea"/>
                <a:ea typeface="+mj-ea"/>
              </a:rPr>
              <a:t>該</a:t>
            </a:r>
            <a:r>
              <a:rPr lang="zh-TW" altLang="en-US" sz="2400" b="1" dirty="0">
                <a:solidFill>
                  <a:srgbClr val="0000FF"/>
                </a:solidFill>
                <a:latin typeface="+mj-ea"/>
                <a:ea typeface="+mj-ea"/>
              </a:rPr>
              <a:t>採購案經費係編列於市政府單位預算，並經市議會審議通過，應無預算未成立情形</a:t>
            </a:r>
            <a:r>
              <a:rPr lang="zh-TW" altLang="en-US" sz="2400" b="1" dirty="0">
                <a:latin typeface="+mj-ea"/>
                <a:ea typeface="+mj-ea"/>
              </a:rPr>
              <a:t>，另本案工程配合款未繳入既已於招標文件載明減作之條件，亦與預算法第</a:t>
            </a:r>
            <a:r>
              <a:rPr lang="en-US" altLang="zh-TW" sz="2400" b="1" dirty="0">
                <a:latin typeface="+mj-ea"/>
                <a:ea typeface="+mj-ea"/>
              </a:rPr>
              <a:t>25</a:t>
            </a:r>
            <a:r>
              <a:rPr lang="zh-TW" altLang="en-US" sz="2400" b="1" dirty="0">
                <a:latin typeface="+mj-ea"/>
                <a:ea typeface="+mj-ea"/>
              </a:rPr>
              <a:t>條適用無關，本案貴室應依政府採購法第</a:t>
            </a:r>
            <a:r>
              <a:rPr lang="en-US" altLang="zh-TW" sz="2400" b="1" dirty="0">
                <a:latin typeface="+mj-ea"/>
                <a:ea typeface="+mj-ea"/>
              </a:rPr>
              <a:t>13</a:t>
            </a:r>
            <a:r>
              <a:rPr lang="zh-TW" altLang="en-US" sz="2400" b="1" dirty="0">
                <a:latin typeface="+mj-ea"/>
                <a:ea typeface="+mj-ea"/>
              </a:rPr>
              <a:t>條規定會同監</a:t>
            </a:r>
            <a:r>
              <a:rPr lang="zh-TW" altLang="en-US" sz="2400" b="1" dirty="0" smtClean="0">
                <a:latin typeface="+mj-ea"/>
                <a:ea typeface="+mj-ea"/>
              </a:rPr>
              <a:t>辦</a:t>
            </a:r>
            <a:r>
              <a:rPr lang="en-US" altLang="zh-TW" sz="2400" b="1" dirty="0" smtClean="0">
                <a:latin typeface="+mj-ea"/>
                <a:ea typeface="+mj-ea"/>
              </a:rPr>
              <a:t>…</a:t>
            </a:r>
            <a:r>
              <a:rPr lang="zh-TW" altLang="en-US" sz="2400" b="1" dirty="0" smtClean="0">
                <a:latin typeface="+mj-ea"/>
                <a:ea typeface="+mj-ea"/>
              </a:rPr>
              <a:t>。監</a:t>
            </a:r>
            <a:r>
              <a:rPr lang="zh-TW" altLang="en-US" sz="2400" b="1" dirty="0">
                <a:latin typeface="+mj-ea"/>
                <a:ea typeface="+mj-ea"/>
              </a:rPr>
              <a:t>辦人員如尚有疑義，可依「機關主會計及有關單位會同監辦採購辦法」第</a:t>
            </a:r>
            <a:r>
              <a:rPr lang="en-US" altLang="zh-TW" sz="2400" b="1" dirty="0">
                <a:latin typeface="+mj-ea"/>
                <a:ea typeface="+mj-ea"/>
              </a:rPr>
              <a:t>4</a:t>
            </a:r>
            <a:r>
              <a:rPr lang="zh-TW" altLang="en-US" sz="2400" b="1" dirty="0">
                <a:latin typeface="+mj-ea"/>
                <a:ea typeface="+mj-ea"/>
              </a:rPr>
              <a:t>條及第</a:t>
            </a:r>
            <a:r>
              <a:rPr lang="en-US" altLang="zh-TW" sz="2400" b="1" dirty="0">
                <a:latin typeface="+mj-ea"/>
                <a:ea typeface="+mj-ea"/>
              </a:rPr>
              <a:t>7</a:t>
            </a:r>
            <a:r>
              <a:rPr lang="zh-TW" altLang="en-US" sz="2400" b="1" dirty="0">
                <a:latin typeface="+mj-ea"/>
                <a:ea typeface="+mj-ea"/>
              </a:rPr>
              <a:t>條規定，提出意見並納入紀錄，報機關首長或其授權人員決定。行政院主計處</a:t>
            </a:r>
            <a:r>
              <a:rPr lang="en-US" altLang="zh-TW" sz="2400" b="1" dirty="0">
                <a:latin typeface="+mj-ea"/>
                <a:ea typeface="+mj-ea"/>
              </a:rPr>
              <a:t>940509</a:t>
            </a:r>
            <a:r>
              <a:rPr lang="zh-TW" altLang="en-US" sz="2400" b="1" dirty="0">
                <a:latin typeface="+mj-ea"/>
                <a:ea typeface="+mj-ea"/>
              </a:rPr>
              <a:t>處實二字第</a:t>
            </a:r>
            <a:r>
              <a:rPr lang="en-US" altLang="zh-TW" sz="2400" b="1" dirty="0">
                <a:latin typeface="+mj-ea"/>
                <a:ea typeface="+mj-ea"/>
              </a:rPr>
              <a:t>0940003184</a:t>
            </a:r>
            <a:r>
              <a:rPr lang="zh-TW" altLang="en-US" sz="2400" b="1" dirty="0">
                <a:latin typeface="+mj-ea"/>
                <a:ea typeface="+mj-ea"/>
              </a:rPr>
              <a:t>號函 </a:t>
            </a:r>
          </a:p>
        </p:txBody>
      </p:sp>
      <p:sp>
        <p:nvSpPr>
          <p:cNvPr id="3" name="投影片編號版面配置區 2"/>
          <p:cNvSpPr>
            <a:spLocks noGrp="1"/>
          </p:cNvSpPr>
          <p:nvPr>
            <p:ph type="sldNum" sz="quarter" idx="12"/>
          </p:nvPr>
        </p:nvSpPr>
        <p:spPr/>
        <p:txBody>
          <a:bodyPr/>
          <a:lstStyle/>
          <a:p>
            <a:fld id="{1118FB7C-3051-423D-B140-B22D31D849CF}" type="slidenum">
              <a:rPr lang="zh-TW" altLang="en-US" smtClean="0"/>
              <a:pPr/>
              <a:t>32</a:t>
            </a:fld>
            <a:endParaRPr lang="zh-TW" altLang="en-US"/>
          </a:p>
        </p:txBody>
      </p:sp>
    </p:spTree>
    <p:extLst>
      <p:ext uri="{BB962C8B-B14F-4D97-AF65-F5344CB8AC3E}">
        <p14:creationId xmlns:p14="http://schemas.microsoft.com/office/powerpoint/2010/main" val="1525714358"/>
      </p:ext>
    </p:extLst>
  </p:cSld>
  <p:clrMapOvr>
    <a:masterClrMapping/>
  </p:clrMapOvr>
</p:sld>
</file>

<file path=ppt/slides/slide3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p:cNvSpPr>
          <p:nvPr>
            <p:ph type="title" idx="4294967295"/>
          </p:nvPr>
        </p:nvSpPr>
        <p:spPr>
          <a:xfrm>
            <a:off x="468313" y="333375"/>
            <a:ext cx="8640762" cy="809625"/>
          </a:xfrm>
        </p:spPr>
        <p:txBody>
          <a:bodyPr bIns="91440" anchor="b"/>
          <a:lstStyle/>
          <a:p>
            <a:pPr eaLnBrk="1" hangingPunct="1"/>
            <a:r>
              <a:rPr lang="zh-TW" altLang="en-US" sz="3600" b="1" smtClean="0">
                <a:solidFill>
                  <a:srgbClr val="CA2004"/>
                </a:solidFill>
                <a:latin typeface="標楷體" panose="03000509000000000000" pitchFamily="65" charset="-120"/>
              </a:rPr>
              <a:t>涉及國安、資安者</a:t>
            </a:r>
            <a:r>
              <a:rPr lang="zh-TW" altLang="zh-TW" sz="3600" b="1" smtClean="0">
                <a:solidFill>
                  <a:srgbClr val="CA2004"/>
                </a:solidFill>
                <a:latin typeface="標楷體" panose="03000509000000000000" pitchFamily="65" charset="-120"/>
              </a:rPr>
              <a:t>不得為大陸地區廠商</a:t>
            </a:r>
            <a:r>
              <a:rPr lang="en-US" altLang="zh-TW" sz="3600" b="1" smtClean="0">
                <a:solidFill>
                  <a:srgbClr val="CA2004"/>
                </a:solidFill>
                <a:latin typeface="標楷體" panose="03000509000000000000" pitchFamily="65" charset="-120"/>
              </a:rPr>
              <a:t>1</a:t>
            </a:r>
            <a:endParaRPr lang="zh-TW" altLang="en-US" sz="3600" b="1" smtClean="0">
              <a:solidFill>
                <a:srgbClr val="CA2004"/>
              </a:solidFill>
              <a:latin typeface="標楷體" panose="03000509000000000000" pitchFamily="65" charset="-120"/>
            </a:endParaRPr>
          </a:p>
        </p:txBody>
      </p:sp>
      <p:sp>
        <p:nvSpPr>
          <p:cNvPr id="105475" name="Rectangle 3"/>
          <p:cNvSpPr>
            <a:spLocks noGrp="1"/>
          </p:cNvSpPr>
          <p:nvPr>
            <p:ph type="body" idx="4294967295"/>
          </p:nvPr>
        </p:nvSpPr>
        <p:spPr>
          <a:xfrm>
            <a:off x="539750" y="1143000"/>
            <a:ext cx="8424863" cy="5238750"/>
          </a:xfrm>
        </p:spPr>
        <p:txBody>
          <a:bodyPr>
            <a:normAutofit lnSpcReduction="10000"/>
          </a:bodyPr>
          <a:lstStyle/>
          <a:p>
            <a:pPr>
              <a:defRPr/>
            </a:pPr>
            <a:r>
              <a:rPr lang="zh-TW" altLang="zh-TW" sz="2400" b="1" dirty="0" smtClean="0"/>
              <a:t>投標須知範本</a:t>
            </a:r>
            <a:r>
              <a:rPr lang="zh-TW" altLang="en-US" sz="2400" b="1" dirty="0" smtClean="0"/>
              <a:t>第</a:t>
            </a:r>
            <a:r>
              <a:rPr lang="en-US" altLang="zh-TW" sz="2400" b="1" dirty="0" smtClean="0"/>
              <a:t>64</a:t>
            </a:r>
            <a:r>
              <a:rPr lang="zh-TW" altLang="en-US" sz="2400" b="1" dirty="0" smtClean="0"/>
              <a:t>點</a:t>
            </a:r>
            <a:r>
              <a:rPr lang="zh-TW" altLang="en-US" sz="2400" b="1" dirty="0" smtClean="0">
                <a:latin typeface="新細明體" panose="02020500000000000000" pitchFamily="18" charset="-120"/>
                <a:ea typeface="新細明體" panose="02020500000000000000" pitchFamily="18" charset="-120"/>
              </a:rPr>
              <a:t>：</a:t>
            </a:r>
            <a:r>
              <a:rPr lang="zh-TW" altLang="zh-TW" sz="2400" b="1" dirty="0" smtClean="0"/>
              <a:t>投標廠商之基本資格及應附具之證明文件</a:t>
            </a:r>
            <a:r>
              <a:rPr lang="en-US" altLang="zh-TW" sz="2400" b="1" dirty="0" smtClean="0"/>
              <a:t>…</a:t>
            </a:r>
          </a:p>
          <a:p>
            <a:pPr>
              <a:buFont typeface="Arial" panose="020B0604020202020204" pitchFamily="34" charset="0"/>
              <a:buChar char="•"/>
              <a:defRPr/>
            </a:pPr>
            <a:r>
              <a:rPr lang="en-US" altLang="zh-TW" sz="2400" b="1" dirty="0" smtClean="0">
                <a:sym typeface="Wingdings" panose="05000000000000000000" pitchFamily="2" charset="2"/>
              </a:rPr>
              <a:t></a:t>
            </a:r>
            <a:r>
              <a:rPr lang="zh-TW" altLang="zh-TW" sz="2400" b="1" dirty="0" smtClean="0"/>
              <a:t>本採購屬經濟部投資審議委員會公告「具敏感性或國安</a:t>
            </a:r>
            <a:r>
              <a:rPr lang="en-US" altLang="zh-TW" sz="2400" b="1" dirty="0" smtClean="0"/>
              <a:t>(</a:t>
            </a:r>
            <a:r>
              <a:rPr lang="zh-TW" altLang="zh-TW" sz="2400" b="1" dirty="0" smtClean="0"/>
              <a:t>含資安</a:t>
            </a:r>
            <a:r>
              <a:rPr lang="en-US" altLang="zh-TW" sz="2400" b="1" dirty="0" smtClean="0"/>
              <a:t>)</a:t>
            </a:r>
            <a:r>
              <a:rPr lang="zh-TW" altLang="zh-TW" sz="2400" b="1" dirty="0" smtClean="0"/>
              <a:t>疑慮之業務範疇」之資訊服務採購，廠商不得為大陸地區廠商、第三地區含陸資成分廠商及經濟部投資審議委員會公告之陸資資訊服務業者。</a:t>
            </a:r>
            <a:r>
              <a:rPr lang="en-US" altLang="zh-TW" sz="2400" b="1" dirty="0" smtClean="0"/>
              <a:t>(</a:t>
            </a:r>
            <a:r>
              <a:rPr lang="zh-TW" altLang="zh-TW" sz="2400" b="1" dirty="0" smtClean="0"/>
              <a:t>上開業務範疇及陸資資訊服務業清單公開於經濟部投資審議委員會網站</a:t>
            </a:r>
            <a:r>
              <a:rPr lang="en-US" altLang="zh-TW" sz="2400" b="1" dirty="0" smtClean="0"/>
              <a:t>http://www.moeaic.gov.tw/)</a:t>
            </a:r>
            <a:r>
              <a:rPr lang="zh-TW" altLang="zh-TW" sz="2400" b="1" dirty="0" smtClean="0"/>
              <a:t>。（註：適用條約或協定之採購案，如勾選本項者，請依</a:t>
            </a:r>
            <a:r>
              <a:rPr lang="en-US" altLang="zh-TW" sz="2400" b="1" dirty="0" smtClean="0"/>
              <a:t>GPA</a:t>
            </a:r>
            <a:r>
              <a:rPr lang="zh-TW" altLang="zh-TW" sz="2400" b="1" dirty="0" smtClean="0"/>
              <a:t>第</a:t>
            </a:r>
            <a:r>
              <a:rPr lang="en-US" altLang="zh-TW" sz="2400" b="1" dirty="0" smtClean="0"/>
              <a:t>3</a:t>
            </a:r>
            <a:r>
              <a:rPr lang="zh-TW" altLang="zh-TW" sz="2400" b="1" dirty="0" smtClean="0"/>
              <a:t>條規定，妥適考量本須知第</a:t>
            </a:r>
            <a:r>
              <a:rPr lang="en-US" altLang="zh-TW" sz="2400" b="1" dirty="0" smtClean="0"/>
              <a:t>16</a:t>
            </a:r>
            <a:r>
              <a:rPr lang="zh-TW" altLang="zh-TW" sz="2400" b="1" dirty="0" smtClean="0"/>
              <a:t>點之勾選）。</a:t>
            </a:r>
            <a:endParaRPr lang="en-US" altLang="zh-TW" sz="2400" b="1" dirty="0" smtClean="0"/>
          </a:p>
          <a:p>
            <a:pPr>
              <a:buFont typeface="Arial" panose="020B0604020202020204" pitchFamily="34" charset="0"/>
              <a:buChar char="•"/>
              <a:defRPr/>
            </a:pPr>
            <a:r>
              <a:rPr lang="en-US" altLang="zh-TW" sz="2400" b="1" dirty="0" smtClean="0">
                <a:sym typeface="Wingdings" panose="05000000000000000000" pitchFamily="2" charset="2"/>
              </a:rPr>
              <a:t></a:t>
            </a:r>
            <a:r>
              <a:rPr lang="zh-TW" altLang="zh-TW" sz="2400" b="1" dirty="0" smtClean="0"/>
              <a:t>本採購內容涉及國家安全，不允許大陸地區廠商、第三地區含陸資成分廠商及在臺陸資廠商參與。（註：適用條約或協定之採購案，如勾選本項者，請依</a:t>
            </a:r>
            <a:r>
              <a:rPr lang="en-US" altLang="zh-TW" sz="2400" b="1" dirty="0" smtClean="0"/>
              <a:t>GPA</a:t>
            </a:r>
            <a:r>
              <a:rPr lang="zh-TW" altLang="zh-TW" sz="2400" b="1" dirty="0" smtClean="0"/>
              <a:t>第</a:t>
            </a:r>
            <a:r>
              <a:rPr lang="en-US" altLang="zh-TW" sz="2400" b="1" dirty="0" smtClean="0"/>
              <a:t>3</a:t>
            </a:r>
            <a:r>
              <a:rPr lang="zh-TW" altLang="zh-TW" sz="2400" b="1" dirty="0" smtClean="0"/>
              <a:t>條規定，妥適考量本須知第</a:t>
            </a:r>
            <a:r>
              <a:rPr lang="en-US" altLang="zh-TW" sz="2400" b="1" dirty="0" smtClean="0"/>
              <a:t>16</a:t>
            </a:r>
            <a:r>
              <a:rPr lang="zh-TW" altLang="zh-TW" sz="2400" b="1" dirty="0" smtClean="0"/>
              <a:t>點之勾選）</a:t>
            </a:r>
          </a:p>
          <a:p>
            <a:pPr eaLnBrk="1" hangingPunct="1">
              <a:spcBef>
                <a:spcPct val="0"/>
              </a:spcBef>
              <a:defRPr/>
            </a:pPr>
            <a:endParaRPr lang="en-US" altLang="zh-TW" sz="2400" b="1" dirty="0" smtClean="0"/>
          </a:p>
          <a:p>
            <a:pPr eaLnBrk="1" hangingPunct="1">
              <a:spcBef>
                <a:spcPct val="0"/>
              </a:spcBef>
              <a:defRPr/>
            </a:pPr>
            <a:endParaRPr lang="zh-TW" altLang="en-US" sz="2400" b="1" dirty="0" smtClean="0">
              <a:solidFill>
                <a:srgbClr val="FF0000"/>
              </a:solidFill>
              <a:latin typeface="標楷體" panose="03000509000000000000" pitchFamily="65" charset="-120"/>
            </a:endParaRPr>
          </a:p>
        </p:txBody>
      </p:sp>
      <p:sp>
        <p:nvSpPr>
          <p:cNvPr id="3" name="投影片編號版面配置區 2"/>
          <p:cNvSpPr>
            <a:spLocks noGrp="1"/>
          </p:cNvSpPr>
          <p:nvPr>
            <p:ph type="sldNum" sz="quarter" idx="12"/>
          </p:nvPr>
        </p:nvSpPr>
        <p:spPr/>
        <p:txBody>
          <a:bodyPr/>
          <a:lstStyle/>
          <a:p>
            <a:fld id="{1118FB7C-3051-423D-B140-B22D31D849CF}" type="slidenum">
              <a:rPr lang="zh-TW" altLang="en-US" smtClean="0"/>
              <a:pPr/>
              <a:t>320</a:t>
            </a:fld>
            <a:endParaRPr lang="zh-TW" altLang="en-US"/>
          </a:p>
        </p:txBody>
      </p:sp>
    </p:spTree>
    <p:extLst>
      <p:ext uri="{BB962C8B-B14F-4D97-AF65-F5344CB8AC3E}">
        <p14:creationId xmlns:p14="http://schemas.microsoft.com/office/powerpoint/2010/main" val="2099746185"/>
      </p:ext>
    </p:extLst>
  </p:cSld>
  <p:clrMapOvr>
    <a:masterClrMapping/>
  </p:clrMapOvr>
</p:sld>
</file>

<file path=ppt/slides/slide3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p:cNvSpPr>
          <p:nvPr>
            <p:ph type="title" idx="4294967295"/>
          </p:nvPr>
        </p:nvSpPr>
        <p:spPr>
          <a:xfrm>
            <a:off x="468313" y="333375"/>
            <a:ext cx="8640762" cy="574675"/>
          </a:xfrm>
        </p:spPr>
        <p:txBody>
          <a:bodyPr bIns="91440" anchor="b">
            <a:normAutofit fontScale="90000"/>
          </a:bodyPr>
          <a:lstStyle/>
          <a:p>
            <a:pPr algn="ctr" eaLnBrk="1" hangingPunct="1">
              <a:defRPr/>
            </a:pPr>
            <a:r>
              <a:rPr lang="zh-TW" altLang="en-US" sz="3200" b="1" smtClean="0">
                <a:solidFill>
                  <a:srgbClr val="CA2004"/>
                </a:solidFill>
                <a:latin typeface="標楷體" panose="03000509000000000000" pitchFamily="65" charset="-120"/>
              </a:rPr>
              <a:t>涉及國安、資安者</a:t>
            </a:r>
            <a:r>
              <a:rPr lang="zh-TW" altLang="zh-TW" sz="3200" b="1" smtClean="0">
                <a:solidFill>
                  <a:srgbClr val="CA2004"/>
                </a:solidFill>
                <a:latin typeface="標楷體" panose="03000509000000000000" pitchFamily="65" charset="-120"/>
              </a:rPr>
              <a:t>不得為大陸地區廠商</a:t>
            </a:r>
            <a:r>
              <a:rPr lang="en-US" altLang="zh-TW" sz="3200" b="1" smtClean="0">
                <a:solidFill>
                  <a:srgbClr val="CA2004"/>
                </a:solidFill>
                <a:latin typeface="標楷體" panose="03000509000000000000" pitchFamily="65" charset="-120"/>
              </a:rPr>
              <a:t>2-1</a:t>
            </a:r>
            <a:endParaRPr lang="zh-TW" altLang="en-US" sz="3200" b="1" smtClean="0">
              <a:solidFill>
                <a:srgbClr val="CA2004"/>
              </a:solidFill>
              <a:latin typeface="標楷體" panose="03000509000000000000" pitchFamily="65" charset="-120"/>
            </a:endParaRPr>
          </a:p>
        </p:txBody>
      </p:sp>
      <p:sp>
        <p:nvSpPr>
          <p:cNvPr id="106499" name="Rectangle 3"/>
          <p:cNvSpPr>
            <a:spLocks noGrp="1"/>
          </p:cNvSpPr>
          <p:nvPr>
            <p:ph type="body" idx="4294967295"/>
          </p:nvPr>
        </p:nvSpPr>
        <p:spPr>
          <a:xfrm>
            <a:off x="487363" y="942975"/>
            <a:ext cx="8424862" cy="5257800"/>
          </a:xfrm>
        </p:spPr>
        <p:txBody>
          <a:bodyPr>
            <a:normAutofit lnSpcReduction="10000"/>
          </a:bodyPr>
          <a:lstStyle/>
          <a:p>
            <a:pPr>
              <a:defRPr/>
            </a:pPr>
            <a:r>
              <a:rPr lang="zh-TW" altLang="en-US" sz="2400" b="1" smtClean="0"/>
              <a:t>為確保國家或資訊安全及採購品質，機關辦理採購，應依政府採購法</a:t>
            </a:r>
            <a:r>
              <a:rPr lang="en-US" altLang="zh-TW" sz="2400" b="1" smtClean="0"/>
              <a:t>(</a:t>
            </a:r>
            <a:r>
              <a:rPr lang="zh-TW" altLang="en-US" sz="2400" b="1" smtClean="0"/>
              <a:t>下稱採購法</a:t>
            </a:r>
            <a:r>
              <a:rPr lang="en-US" altLang="zh-TW" sz="2400" b="1" smtClean="0"/>
              <a:t>)</a:t>
            </a:r>
            <a:r>
              <a:rPr lang="zh-TW" altLang="en-US" sz="2400" b="1" smtClean="0"/>
              <a:t>及相關法令確實辦理並負全責</a:t>
            </a:r>
          </a:p>
          <a:p>
            <a:pPr>
              <a:buFont typeface="Wingdings" panose="05000000000000000000" pitchFamily="2" charset="2"/>
              <a:buChar char="p"/>
              <a:defRPr/>
            </a:pPr>
            <a:r>
              <a:rPr lang="zh-TW" altLang="en-US" sz="2400" b="1" smtClean="0"/>
              <a:t>一、機關訂定招標文件</a:t>
            </a:r>
            <a:r>
              <a:rPr lang="en-US" altLang="zh-TW" sz="2400" b="1" smtClean="0"/>
              <a:t>(</a:t>
            </a:r>
            <a:r>
              <a:rPr lang="zh-TW" altLang="en-US" sz="2400" b="1" smtClean="0"/>
              <a:t>含投標須知及契約草案等</a:t>
            </a:r>
            <a:r>
              <a:rPr lang="en-US" altLang="zh-TW" sz="2400" b="1" smtClean="0"/>
              <a:t>)</a:t>
            </a:r>
            <a:r>
              <a:rPr lang="zh-TW" altLang="en-US" sz="2400" b="1" smtClean="0"/>
              <a:t>，請注意下列事項：</a:t>
            </a:r>
          </a:p>
          <a:p>
            <a:pPr>
              <a:buFont typeface="Wingdings" panose="05000000000000000000" pitchFamily="2" charset="2"/>
              <a:buChar char="l"/>
              <a:defRPr/>
            </a:pPr>
            <a:r>
              <a:rPr lang="en-US" altLang="zh-TW" sz="2400" b="1" smtClean="0"/>
              <a:t>(</a:t>
            </a:r>
            <a:r>
              <a:rPr lang="zh-TW" altLang="en-US" sz="2400" b="1" smtClean="0"/>
              <a:t>一</a:t>
            </a:r>
            <a:r>
              <a:rPr lang="en-US" altLang="zh-TW" sz="2400" b="1" smtClean="0"/>
              <a:t>)</a:t>
            </a:r>
            <a:r>
              <a:rPr lang="zh-TW" altLang="en-US" sz="2400" b="1" smtClean="0"/>
              <a:t>兩岸尚未締結與採購法第</a:t>
            </a:r>
            <a:r>
              <a:rPr lang="en-US" altLang="zh-TW" sz="2400" b="1" smtClean="0"/>
              <a:t>17</a:t>
            </a:r>
            <a:r>
              <a:rPr lang="zh-TW" altLang="en-US" sz="2400" b="1" smtClean="0"/>
              <a:t>條第</a:t>
            </a:r>
            <a:r>
              <a:rPr lang="en-US" altLang="zh-TW" sz="2400" b="1" smtClean="0"/>
              <a:t>1</a:t>
            </a:r>
            <a:r>
              <a:rPr lang="zh-TW" altLang="en-US" sz="2400" b="1" smtClean="0"/>
              <a:t>項有關之條約或協定，無論是否適用我國締結之條約或協定之採購，</a:t>
            </a:r>
            <a:r>
              <a:rPr lang="zh-TW" altLang="en-US" sz="2400" b="1" smtClean="0">
                <a:solidFill>
                  <a:srgbClr val="0000FF"/>
                </a:solidFill>
              </a:rPr>
              <a:t>機關均得於招標文件規定不允許大陸地區廠商、產品或勞務參與採購</a:t>
            </a:r>
            <a:r>
              <a:rPr lang="zh-TW" altLang="en-US" sz="2400" b="1" smtClean="0"/>
              <a:t>；本會</a:t>
            </a:r>
            <a:r>
              <a:rPr lang="en-US" altLang="zh-TW" sz="2400" b="1" smtClean="0"/>
              <a:t>99</a:t>
            </a:r>
            <a:r>
              <a:rPr lang="zh-TW" altLang="en-US" sz="2400" b="1" smtClean="0"/>
              <a:t>年</a:t>
            </a:r>
            <a:r>
              <a:rPr lang="en-US" altLang="zh-TW" sz="2400" b="1" smtClean="0"/>
              <a:t>3</a:t>
            </a:r>
            <a:r>
              <a:rPr lang="zh-TW" altLang="en-US" sz="2400" b="1" smtClean="0"/>
              <a:t>月</a:t>
            </a:r>
            <a:r>
              <a:rPr lang="en-US" altLang="zh-TW" sz="2400" b="1" smtClean="0"/>
              <a:t>16</a:t>
            </a:r>
            <a:r>
              <a:rPr lang="zh-TW" altLang="en-US" sz="2400" b="1" smtClean="0"/>
              <a:t>日工程企字第</a:t>
            </a:r>
            <a:r>
              <a:rPr lang="en-US" altLang="zh-TW" sz="2400" b="1" smtClean="0"/>
              <a:t>09900101270</a:t>
            </a:r>
            <a:r>
              <a:rPr lang="zh-TW" altLang="en-US" sz="2400" b="1" smtClean="0"/>
              <a:t>號函併請查閱</a:t>
            </a:r>
            <a:r>
              <a:rPr lang="en-US" altLang="zh-TW" sz="2400" b="1" smtClean="0"/>
              <a:t>(</a:t>
            </a:r>
            <a:r>
              <a:rPr lang="zh-TW" altLang="en-US" sz="2400" b="1" smtClean="0"/>
              <a:t>公開於本會網站</a:t>
            </a:r>
            <a:r>
              <a:rPr lang="en-US" altLang="zh-TW" sz="2400" b="1" smtClean="0"/>
              <a:t>)</a:t>
            </a:r>
            <a:r>
              <a:rPr lang="zh-TW" altLang="en-US" sz="2400" b="1" smtClean="0"/>
              <a:t>。</a:t>
            </a:r>
            <a:endParaRPr lang="en-US" altLang="zh-TW" sz="2400" b="1" smtClean="0"/>
          </a:p>
          <a:p>
            <a:pPr>
              <a:buFont typeface="Wingdings" panose="05000000000000000000" pitchFamily="2" charset="2"/>
              <a:buChar char="l"/>
              <a:defRPr/>
            </a:pPr>
            <a:r>
              <a:rPr lang="en-US" altLang="zh-TW" sz="2400" b="1" smtClean="0"/>
              <a:t>(</a:t>
            </a:r>
            <a:r>
              <a:rPr lang="zh-TW" altLang="en-US" sz="2400" b="1" smtClean="0"/>
              <a:t>二</a:t>
            </a:r>
            <a:r>
              <a:rPr lang="en-US" altLang="zh-TW" sz="2400" b="1" smtClean="0"/>
              <a:t>)</a:t>
            </a:r>
            <a:r>
              <a:rPr lang="zh-TW" altLang="en-US" sz="2400" b="1" smtClean="0"/>
              <a:t>機關對於廠商所供應整體採購標的之組成項目</a:t>
            </a:r>
            <a:r>
              <a:rPr lang="en-US" altLang="zh-TW" sz="2400" b="1" smtClean="0"/>
              <a:t>(</a:t>
            </a:r>
            <a:r>
              <a:rPr lang="zh-TW" altLang="en-US" sz="2400" b="1" smtClean="0"/>
              <a:t>例如製成品之特定組件、工程內含之材料與設施</a:t>
            </a:r>
            <a:r>
              <a:rPr lang="en-US" altLang="zh-TW" sz="2400" b="1" smtClean="0"/>
              <a:t>)</a:t>
            </a:r>
            <a:r>
              <a:rPr lang="zh-TW" altLang="en-US" sz="2400" b="1" smtClean="0"/>
              <a:t>，認不宜使用大陸地區產品項目者，</a:t>
            </a:r>
            <a:r>
              <a:rPr lang="zh-TW" altLang="en-US" sz="2400" b="1" smtClean="0">
                <a:solidFill>
                  <a:srgbClr val="0000FF"/>
                </a:solidFill>
              </a:rPr>
              <a:t>請善用本會訂定之「投標須知範本」第</a:t>
            </a:r>
            <a:r>
              <a:rPr lang="en-US" altLang="zh-TW" sz="2400" b="1" smtClean="0">
                <a:solidFill>
                  <a:srgbClr val="0000FF"/>
                </a:solidFill>
              </a:rPr>
              <a:t>16</a:t>
            </a:r>
            <a:r>
              <a:rPr lang="zh-TW" altLang="en-US" sz="2400" b="1" smtClean="0">
                <a:solidFill>
                  <a:srgbClr val="0000FF"/>
                </a:solidFill>
              </a:rPr>
              <a:t>點之</a:t>
            </a:r>
            <a:r>
              <a:rPr lang="en-US" altLang="zh-TW" sz="2400" b="1" smtClean="0">
                <a:solidFill>
                  <a:srgbClr val="0000FF"/>
                </a:solidFill>
              </a:rPr>
              <a:t>(3)</a:t>
            </a:r>
            <a:r>
              <a:rPr lang="zh-TW" altLang="en-US" sz="2400" b="1" smtClean="0">
                <a:solidFill>
                  <a:srgbClr val="0000FF"/>
                </a:solidFill>
              </a:rPr>
              <a:t>載明清楚，以利廠商知悉機關要求，避免漏未規定，衍生國安或資安疑慮。</a:t>
            </a:r>
            <a:endParaRPr lang="zh-TW" altLang="en-US" sz="2400" b="1" smtClean="0">
              <a:solidFill>
                <a:srgbClr val="0000FF"/>
              </a:solidFill>
              <a:latin typeface="標楷體" panose="03000509000000000000" pitchFamily="65" charset="-120"/>
            </a:endParaRPr>
          </a:p>
        </p:txBody>
      </p:sp>
      <p:sp>
        <p:nvSpPr>
          <p:cNvPr id="3" name="投影片編號版面配置區 2"/>
          <p:cNvSpPr>
            <a:spLocks noGrp="1"/>
          </p:cNvSpPr>
          <p:nvPr>
            <p:ph type="sldNum" sz="quarter" idx="12"/>
          </p:nvPr>
        </p:nvSpPr>
        <p:spPr/>
        <p:txBody>
          <a:bodyPr/>
          <a:lstStyle/>
          <a:p>
            <a:fld id="{1118FB7C-3051-423D-B140-B22D31D849CF}" type="slidenum">
              <a:rPr lang="zh-TW" altLang="en-US" smtClean="0"/>
              <a:pPr/>
              <a:t>321</a:t>
            </a:fld>
            <a:endParaRPr lang="zh-TW" altLang="en-US"/>
          </a:p>
        </p:txBody>
      </p:sp>
    </p:spTree>
    <p:extLst>
      <p:ext uri="{BB962C8B-B14F-4D97-AF65-F5344CB8AC3E}">
        <p14:creationId xmlns:p14="http://schemas.microsoft.com/office/powerpoint/2010/main" val="1081530418"/>
      </p:ext>
    </p:extLst>
  </p:cSld>
  <p:clrMapOvr>
    <a:masterClrMapping/>
  </p:clrMapOvr>
</p:sld>
</file>

<file path=ppt/slides/slide3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p:cNvSpPr>
          <p:nvPr>
            <p:ph type="title" idx="4294967295"/>
          </p:nvPr>
        </p:nvSpPr>
        <p:spPr>
          <a:xfrm>
            <a:off x="468313" y="333375"/>
            <a:ext cx="8640762" cy="574675"/>
          </a:xfrm>
        </p:spPr>
        <p:txBody>
          <a:bodyPr bIns="91440" anchor="b">
            <a:normAutofit fontScale="90000"/>
          </a:bodyPr>
          <a:lstStyle/>
          <a:p>
            <a:pPr algn="ctr" eaLnBrk="1" hangingPunct="1">
              <a:defRPr/>
            </a:pPr>
            <a:r>
              <a:rPr lang="zh-TW" altLang="en-US" sz="3200" b="1" smtClean="0">
                <a:solidFill>
                  <a:srgbClr val="CA2004"/>
                </a:solidFill>
                <a:latin typeface="標楷體" panose="03000509000000000000" pitchFamily="65" charset="-120"/>
              </a:rPr>
              <a:t>涉及國安、資安者</a:t>
            </a:r>
            <a:r>
              <a:rPr lang="zh-TW" altLang="zh-TW" sz="3200" b="1" smtClean="0">
                <a:solidFill>
                  <a:srgbClr val="CA2004"/>
                </a:solidFill>
                <a:latin typeface="標楷體" panose="03000509000000000000" pitchFamily="65" charset="-120"/>
              </a:rPr>
              <a:t>不得為大陸地區廠商</a:t>
            </a:r>
            <a:r>
              <a:rPr lang="en-US" altLang="zh-TW" sz="3200" b="1" smtClean="0">
                <a:solidFill>
                  <a:srgbClr val="CA2004"/>
                </a:solidFill>
                <a:latin typeface="標楷體" panose="03000509000000000000" pitchFamily="65" charset="-120"/>
              </a:rPr>
              <a:t>2-2</a:t>
            </a:r>
            <a:endParaRPr lang="zh-TW" altLang="en-US" sz="3200" b="1" smtClean="0">
              <a:solidFill>
                <a:srgbClr val="CA2004"/>
              </a:solidFill>
              <a:latin typeface="標楷體" panose="03000509000000000000" pitchFamily="65" charset="-120"/>
            </a:endParaRPr>
          </a:p>
        </p:txBody>
      </p:sp>
      <p:sp>
        <p:nvSpPr>
          <p:cNvPr id="107523" name="Rectangle 3"/>
          <p:cNvSpPr>
            <a:spLocks noGrp="1"/>
          </p:cNvSpPr>
          <p:nvPr>
            <p:ph type="body" idx="4294967295"/>
          </p:nvPr>
        </p:nvSpPr>
        <p:spPr>
          <a:xfrm>
            <a:off x="487363" y="942975"/>
            <a:ext cx="8424862" cy="5257800"/>
          </a:xfrm>
        </p:spPr>
        <p:txBody>
          <a:bodyPr>
            <a:normAutofit lnSpcReduction="10000"/>
          </a:bodyPr>
          <a:lstStyle/>
          <a:p>
            <a:pPr>
              <a:buFont typeface="Wingdings" panose="05000000000000000000" pitchFamily="2" charset="2"/>
              <a:buChar char="l"/>
              <a:defRPr/>
            </a:pPr>
            <a:r>
              <a:rPr lang="zh-TW" altLang="en-US" sz="2400" b="1" dirty="0" smtClean="0"/>
              <a:t> </a:t>
            </a:r>
            <a:r>
              <a:rPr lang="en-US" altLang="zh-TW" sz="2400" b="1" dirty="0" smtClean="0"/>
              <a:t>(</a:t>
            </a:r>
            <a:r>
              <a:rPr lang="zh-TW" altLang="en-US" sz="2400" b="1" dirty="0" smtClean="0"/>
              <a:t>三</a:t>
            </a:r>
            <a:r>
              <a:rPr lang="en-US" altLang="zh-TW" sz="2400" b="1" dirty="0" smtClean="0"/>
              <a:t>)</a:t>
            </a:r>
            <a:r>
              <a:rPr lang="zh-TW" altLang="en-US" sz="2400" b="1" dirty="0" smtClean="0"/>
              <a:t>機關辦理資通訊軟體、硬體或服務等有關採購，</a:t>
            </a:r>
            <a:r>
              <a:rPr lang="zh-TW" altLang="en-US" sz="2400" b="1" dirty="0" smtClean="0">
                <a:solidFill>
                  <a:srgbClr val="0000FF"/>
                </a:solidFill>
              </a:rPr>
              <a:t>請注意本會「資訊服務採購契約範本」第</a:t>
            </a:r>
            <a:r>
              <a:rPr lang="en-US" altLang="zh-TW" sz="2400" b="1" dirty="0" smtClean="0">
                <a:solidFill>
                  <a:srgbClr val="0000FF"/>
                </a:solidFill>
              </a:rPr>
              <a:t>8</a:t>
            </a:r>
            <a:r>
              <a:rPr lang="zh-TW" altLang="en-US" sz="2400" b="1" dirty="0" smtClean="0">
                <a:solidFill>
                  <a:srgbClr val="0000FF"/>
                </a:solidFill>
              </a:rPr>
              <a:t>條履約管理第</a:t>
            </a:r>
            <a:r>
              <a:rPr lang="en-US" altLang="zh-TW" sz="2400" b="1" dirty="0" smtClean="0">
                <a:solidFill>
                  <a:srgbClr val="0000FF"/>
                </a:solidFill>
              </a:rPr>
              <a:t>(</a:t>
            </a:r>
            <a:r>
              <a:rPr lang="zh-TW" altLang="en-US" sz="2400" b="1" dirty="0" smtClean="0">
                <a:solidFill>
                  <a:srgbClr val="0000FF"/>
                </a:solidFill>
              </a:rPr>
              <a:t>二十四</a:t>
            </a:r>
            <a:r>
              <a:rPr lang="en-US" altLang="zh-TW" sz="2400" b="1" dirty="0" smtClean="0">
                <a:solidFill>
                  <a:srgbClr val="0000FF"/>
                </a:solidFill>
              </a:rPr>
              <a:t>)</a:t>
            </a:r>
            <a:r>
              <a:rPr lang="zh-TW" altLang="en-US" sz="2400" b="1" dirty="0" smtClean="0">
                <a:solidFill>
                  <a:srgbClr val="0000FF"/>
                </a:solidFill>
              </a:rPr>
              <a:t>款訂有「本案涉及資通訊軟體、硬體或服務等相關事務，廠商執行本案之團隊成員不得為陸籍人士，並不得提供及使用大陸廠牌資通訊產品。」之勾選項目。</a:t>
            </a:r>
            <a:endParaRPr lang="en-US" altLang="zh-TW" sz="2400" b="1" dirty="0" smtClean="0">
              <a:solidFill>
                <a:srgbClr val="0000FF"/>
              </a:solidFill>
            </a:endParaRPr>
          </a:p>
          <a:p>
            <a:pPr>
              <a:buFont typeface="Wingdings" panose="05000000000000000000" pitchFamily="2" charset="2"/>
              <a:buChar char="l"/>
              <a:defRPr/>
            </a:pPr>
            <a:r>
              <a:rPr lang="en-US" altLang="zh-TW" sz="2400" b="1" dirty="0" smtClean="0"/>
              <a:t>(</a:t>
            </a:r>
            <a:r>
              <a:rPr lang="zh-TW" altLang="en-US" sz="2400" b="1" dirty="0" smtClean="0"/>
              <a:t>四</a:t>
            </a:r>
            <a:r>
              <a:rPr lang="en-US" altLang="zh-TW" sz="2400" b="1" dirty="0" smtClean="0"/>
              <a:t>)</a:t>
            </a:r>
            <a:r>
              <a:rPr lang="zh-TW" altLang="en-US" sz="2400" b="1" dirty="0" smtClean="0"/>
              <a:t>機關辦理涉及國家安全之採購，有對我國或外國廠商資格訂定限制條件之必要者，請依採購法第</a:t>
            </a:r>
            <a:r>
              <a:rPr lang="en-US" altLang="zh-TW" sz="2400" b="1" dirty="0" smtClean="0"/>
              <a:t>17</a:t>
            </a:r>
            <a:r>
              <a:rPr lang="zh-TW" altLang="en-US" sz="2400" b="1" dirty="0" smtClean="0"/>
              <a:t>條第</a:t>
            </a:r>
            <a:r>
              <a:rPr lang="en-US" altLang="zh-TW" sz="2400" b="1" dirty="0" smtClean="0"/>
              <a:t>4</a:t>
            </a:r>
            <a:r>
              <a:rPr lang="zh-TW" altLang="en-US" sz="2400" b="1" dirty="0" smtClean="0"/>
              <a:t>項及該項授權本會訂定之「機關辦理涉及國家安全採購之廠商資格限制條件及審查作業辦法」規定辦理。</a:t>
            </a:r>
          </a:p>
          <a:p>
            <a:pPr>
              <a:buFont typeface="Wingdings" panose="05000000000000000000" pitchFamily="2" charset="2"/>
              <a:buChar char="p"/>
              <a:defRPr/>
            </a:pPr>
            <a:r>
              <a:rPr lang="zh-TW" altLang="en-US" sz="2400" b="1" dirty="0" smtClean="0"/>
              <a:t>二、機關於開標、審標</a:t>
            </a:r>
            <a:r>
              <a:rPr lang="en-US" altLang="zh-TW" sz="2400" b="1" dirty="0" smtClean="0"/>
              <a:t>(</a:t>
            </a:r>
            <a:r>
              <a:rPr lang="zh-TW" altLang="en-US" sz="2400" b="1" dirty="0" smtClean="0"/>
              <a:t>含評選</a:t>
            </a:r>
            <a:r>
              <a:rPr lang="en-US" altLang="zh-TW" sz="2400" b="1" dirty="0" smtClean="0"/>
              <a:t>)</a:t>
            </a:r>
            <a:r>
              <a:rPr lang="zh-TW" altLang="en-US" sz="2400" b="1" dirty="0" smtClean="0"/>
              <a:t>過程，應確實依招標文件規定審查，對廠商投標文件內容有疑義時，得通知投標廠商提出說明。機關如利用本會訂定之「投標標價清單範本」，其內容包含「投標標的產地</a:t>
            </a:r>
            <a:r>
              <a:rPr lang="en-US" altLang="zh-TW" sz="2400" b="1" dirty="0" smtClean="0"/>
              <a:t>(</a:t>
            </a:r>
            <a:r>
              <a:rPr lang="zh-TW" altLang="en-US" sz="2400" b="1" dirty="0" smtClean="0"/>
              <a:t>敘明國家或地區</a:t>
            </a:r>
            <a:r>
              <a:rPr lang="en-US" altLang="zh-TW" sz="2400" b="1" dirty="0" smtClean="0"/>
              <a:t>)</a:t>
            </a:r>
            <a:r>
              <a:rPr lang="zh-TW" altLang="en-US" sz="2400" b="1" dirty="0" smtClean="0"/>
              <a:t>」、「生產</a:t>
            </a:r>
            <a:r>
              <a:rPr lang="en-US" altLang="zh-TW" sz="2400" b="1" dirty="0" smtClean="0"/>
              <a:t>/</a:t>
            </a:r>
            <a:r>
              <a:rPr lang="zh-TW" altLang="en-US" sz="2400" b="1" dirty="0" smtClean="0"/>
              <a:t>製造</a:t>
            </a:r>
            <a:r>
              <a:rPr lang="en-US" altLang="zh-TW" sz="2400" b="1" dirty="0" smtClean="0"/>
              <a:t>/</a:t>
            </a:r>
            <a:r>
              <a:rPr lang="zh-TW" altLang="en-US" sz="2400" b="1" dirty="0" smtClean="0"/>
              <a:t>供應者」等欄位，請於審標時注意廠商投標文件是否合於招標文件規定。</a:t>
            </a:r>
            <a:endParaRPr lang="en-US" altLang="zh-TW" sz="2400" b="1" dirty="0" smtClean="0"/>
          </a:p>
        </p:txBody>
      </p:sp>
      <p:sp>
        <p:nvSpPr>
          <p:cNvPr id="3" name="投影片編號版面配置區 2"/>
          <p:cNvSpPr>
            <a:spLocks noGrp="1"/>
          </p:cNvSpPr>
          <p:nvPr>
            <p:ph type="sldNum" sz="quarter" idx="12"/>
          </p:nvPr>
        </p:nvSpPr>
        <p:spPr/>
        <p:txBody>
          <a:bodyPr/>
          <a:lstStyle/>
          <a:p>
            <a:fld id="{1118FB7C-3051-423D-B140-B22D31D849CF}" type="slidenum">
              <a:rPr lang="zh-TW" altLang="en-US" smtClean="0"/>
              <a:pPr/>
              <a:t>322</a:t>
            </a:fld>
            <a:endParaRPr lang="zh-TW" altLang="en-US"/>
          </a:p>
        </p:txBody>
      </p:sp>
    </p:spTree>
    <p:extLst>
      <p:ext uri="{BB962C8B-B14F-4D97-AF65-F5344CB8AC3E}">
        <p14:creationId xmlns:p14="http://schemas.microsoft.com/office/powerpoint/2010/main" val="2687090729"/>
      </p:ext>
    </p:extLst>
  </p:cSld>
  <p:clrMapOvr>
    <a:masterClrMapping/>
  </p:clrMapOvr>
</p:sld>
</file>

<file path=ppt/slides/slide3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p:cNvSpPr>
          <p:nvPr>
            <p:ph type="title" idx="4294967295"/>
          </p:nvPr>
        </p:nvSpPr>
        <p:spPr>
          <a:xfrm>
            <a:off x="468313" y="333375"/>
            <a:ext cx="8640762" cy="574675"/>
          </a:xfrm>
        </p:spPr>
        <p:txBody>
          <a:bodyPr bIns="91440" anchor="b">
            <a:normAutofit fontScale="90000"/>
          </a:bodyPr>
          <a:lstStyle/>
          <a:p>
            <a:pPr algn="ctr" eaLnBrk="1" hangingPunct="1">
              <a:defRPr/>
            </a:pPr>
            <a:r>
              <a:rPr lang="zh-TW" altLang="en-US" sz="3200" b="1" smtClean="0">
                <a:solidFill>
                  <a:srgbClr val="CA2004"/>
                </a:solidFill>
                <a:latin typeface="標楷體" panose="03000509000000000000" pitchFamily="65" charset="-120"/>
              </a:rPr>
              <a:t>涉及國安、資安者</a:t>
            </a:r>
            <a:r>
              <a:rPr lang="zh-TW" altLang="zh-TW" sz="3200" b="1" smtClean="0">
                <a:solidFill>
                  <a:srgbClr val="CA2004"/>
                </a:solidFill>
                <a:latin typeface="標楷體" panose="03000509000000000000" pitchFamily="65" charset="-120"/>
              </a:rPr>
              <a:t>不得為大陸地區廠商</a:t>
            </a:r>
            <a:r>
              <a:rPr lang="en-US" altLang="zh-TW" sz="3200" b="1" smtClean="0">
                <a:solidFill>
                  <a:srgbClr val="CA2004"/>
                </a:solidFill>
                <a:latin typeface="標楷體" panose="03000509000000000000" pitchFamily="65" charset="-120"/>
              </a:rPr>
              <a:t>2-3</a:t>
            </a:r>
            <a:endParaRPr lang="zh-TW" altLang="en-US" sz="3200" b="1" smtClean="0">
              <a:solidFill>
                <a:srgbClr val="CA2004"/>
              </a:solidFill>
              <a:latin typeface="標楷體" panose="03000509000000000000" pitchFamily="65" charset="-120"/>
            </a:endParaRPr>
          </a:p>
        </p:txBody>
      </p:sp>
      <p:sp>
        <p:nvSpPr>
          <p:cNvPr id="47107" name="Rectangle 3"/>
          <p:cNvSpPr>
            <a:spLocks noGrp="1"/>
          </p:cNvSpPr>
          <p:nvPr>
            <p:ph type="body" idx="4294967295"/>
          </p:nvPr>
        </p:nvSpPr>
        <p:spPr>
          <a:xfrm>
            <a:off x="487363" y="942975"/>
            <a:ext cx="8424862" cy="5257800"/>
          </a:xfrm>
        </p:spPr>
        <p:txBody>
          <a:bodyPr/>
          <a:lstStyle/>
          <a:p>
            <a:pPr>
              <a:buFont typeface="Wingdings" panose="05000000000000000000" pitchFamily="2" charset="2"/>
              <a:buChar char="p"/>
            </a:pPr>
            <a:r>
              <a:rPr lang="zh-TW" altLang="en-US" sz="2400" b="1" smtClean="0"/>
              <a:t>三、機關於履約管理及驗收階段，請落實執行採購法及相關法規之規定及契約約定；</a:t>
            </a:r>
            <a:r>
              <a:rPr lang="zh-TW" altLang="en-US" sz="2400" b="1" smtClean="0">
                <a:solidFill>
                  <a:srgbClr val="0000FF"/>
                </a:solidFill>
              </a:rPr>
              <a:t>契約訂有不允許大陸地區廠商、人士或產品者，機關於履約及驗收時應確實查察廠商履約是否符合契約約定。</a:t>
            </a:r>
            <a:endParaRPr lang="en-US" altLang="zh-TW" sz="2400" b="1" smtClean="0">
              <a:solidFill>
                <a:srgbClr val="0000FF"/>
              </a:solidFill>
            </a:endParaRPr>
          </a:p>
          <a:p>
            <a:pPr>
              <a:buFont typeface="Wingdings" panose="05000000000000000000" pitchFamily="2" charset="2"/>
              <a:buChar char="p"/>
            </a:pPr>
            <a:r>
              <a:rPr lang="zh-TW" altLang="en-US" sz="2400" b="1" smtClean="0"/>
              <a:t>四、機關採購個案，縱有委託設計、監造、專案管理或代辦採購者，</a:t>
            </a:r>
            <a:r>
              <a:rPr lang="zh-TW" altLang="en-US" sz="2400" b="1" smtClean="0">
                <a:solidFill>
                  <a:srgbClr val="0000FF"/>
                </a:solidFill>
              </a:rPr>
              <a:t>機關仍應負全責及承擔成敗責任</a:t>
            </a:r>
            <a:r>
              <a:rPr lang="zh-TW" altLang="en-US" sz="2400" b="1" smtClean="0"/>
              <a:t>，並請督導各廠商確實依約履行及負責，避免採購缺失，甚至影響國安或資安疑慮。工程會</a:t>
            </a:r>
            <a:r>
              <a:rPr lang="en-US" altLang="zh-TW" sz="2400" b="1" smtClean="0"/>
              <a:t>111</a:t>
            </a:r>
            <a:r>
              <a:rPr lang="zh-TW" altLang="en-US" sz="2400" b="1" smtClean="0"/>
              <a:t>年</a:t>
            </a:r>
            <a:r>
              <a:rPr lang="en-US" altLang="zh-TW" sz="2400" b="1" smtClean="0"/>
              <a:t>08</a:t>
            </a:r>
            <a:r>
              <a:rPr lang="zh-TW" altLang="en-US" sz="2400" b="1" smtClean="0"/>
              <a:t>月</a:t>
            </a:r>
            <a:r>
              <a:rPr lang="en-US" altLang="zh-TW" sz="2400" b="1" smtClean="0"/>
              <a:t>08</a:t>
            </a:r>
            <a:r>
              <a:rPr lang="zh-TW" altLang="en-US" sz="2400" b="1" smtClean="0"/>
              <a:t>日工程企字第</a:t>
            </a:r>
            <a:r>
              <a:rPr lang="en-US" altLang="zh-TW" sz="2400" b="1" smtClean="0"/>
              <a:t>1110100028</a:t>
            </a:r>
            <a:r>
              <a:rPr lang="zh-TW" altLang="en-US" sz="2400" b="1" smtClean="0"/>
              <a:t>號函</a:t>
            </a:r>
          </a:p>
          <a:p>
            <a:pPr eaLnBrk="1" hangingPunct="1">
              <a:spcBef>
                <a:spcPct val="0"/>
              </a:spcBef>
            </a:pPr>
            <a:endParaRPr lang="en-US" altLang="zh-TW" sz="2400" b="1" smtClean="0"/>
          </a:p>
          <a:p>
            <a:pPr eaLnBrk="1" hangingPunct="1">
              <a:spcBef>
                <a:spcPct val="0"/>
              </a:spcBef>
            </a:pPr>
            <a:endParaRPr lang="zh-TW" altLang="en-US" sz="2400" b="1" smtClean="0">
              <a:solidFill>
                <a:srgbClr val="FF0000"/>
              </a:solidFill>
              <a:latin typeface="標楷體" panose="03000509000000000000" pitchFamily="65" charset="-120"/>
            </a:endParaRPr>
          </a:p>
        </p:txBody>
      </p:sp>
      <p:sp>
        <p:nvSpPr>
          <p:cNvPr id="3" name="投影片編號版面配置區 2"/>
          <p:cNvSpPr>
            <a:spLocks noGrp="1"/>
          </p:cNvSpPr>
          <p:nvPr>
            <p:ph type="sldNum" sz="quarter" idx="12"/>
          </p:nvPr>
        </p:nvSpPr>
        <p:spPr/>
        <p:txBody>
          <a:bodyPr/>
          <a:lstStyle/>
          <a:p>
            <a:fld id="{1118FB7C-3051-423D-B140-B22D31D849CF}" type="slidenum">
              <a:rPr lang="zh-TW" altLang="en-US" smtClean="0"/>
              <a:pPr/>
              <a:t>323</a:t>
            </a:fld>
            <a:endParaRPr lang="zh-TW" altLang="en-US"/>
          </a:p>
        </p:txBody>
      </p:sp>
    </p:spTree>
    <p:extLst>
      <p:ext uri="{BB962C8B-B14F-4D97-AF65-F5344CB8AC3E}">
        <p14:creationId xmlns:p14="http://schemas.microsoft.com/office/powerpoint/2010/main" val="623600916"/>
      </p:ext>
    </p:extLst>
  </p:cSld>
  <p:clrMapOvr>
    <a:masterClrMapping/>
  </p:clrMapOvr>
</p:sld>
</file>

<file path=ppt/slides/slide3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noChangeArrowheads="1"/>
          </p:cNvSpPr>
          <p:nvPr>
            <p:ph type="title" idx="4294967295"/>
          </p:nvPr>
        </p:nvSpPr>
        <p:spPr>
          <a:xfrm>
            <a:off x="250825" y="274638"/>
            <a:ext cx="8785225" cy="777875"/>
          </a:xfrm>
        </p:spPr>
        <p:txBody>
          <a:bodyPr>
            <a:noAutofit/>
          </a:bodyPr>
          <a:lstStyle/>
          <a:p>
            <a:pPr>
              <a:defRPr/>
            </a:pPr>
            <a:r>
              <a:rPr lang="zh-TW" altLang="en-US" sz="3600" b="1" dirty="0" smtClean="0">
                <a:solidFill>
                  <a:srgbClr val="FF0000"/>
                </a:solidFill>
                <a:latin typeface="+mj-ea"/>
              </a:rPr>
              <a:t>工程採購於開標審查承攬</a:t>
            </a:r>
            <a:r>
              <a:rPr lang="zh-TW" altLang="en-US" sz="3600" b="1" dirty="0">
                <a:solidFill>
                  <a:srgbClr val="FF0000"/>
                </a:solidFill>
                <a:latin typeface="+mj-ea"/>
              </a:rPr>
              <a:t>工程</a:t>
            </a:r>
            <a:r>
              <a:rPr lang="zh-TW" altLang="en-US" sz="3600" b="1" dirty="0" smtClean="0">
                <a:solidFill>
                  <a:srgbClr val="FF0000"/>
                </a:solidFill>
                <a:latin typeface="+mj-ea"/>
              </a:rPr>
              <a:t>手冊疑義</a:t>
            </a:r>
          </a:p>
        </p:txBody>
      </p:sp>
      <p:sp>
        <p:nvSpPr>
          <p:cNvPr id="140291" name="Rectangle 3"/>
          <p:cNvSpPr>
            <a:spLocks noGrp="1" noChangeArrowheads="1"/>
          </p:cNvSpPr>
          <p:nvPr>
            <p:ph type="body" idx="4294967295"/>
          </p:nvPr>
        </p:nvSpPr>
        <p:spPr>
          <a:xfrm>
            <a:off x="395288" y="1125538"/>
            <a:ext cx="8424862" cy="5029200"/>
          </a:xfrm>
        </p:spPr>
        <p:txBody>
          <a:bodyPr>
            <a:noAutofit/>
          </a:bodyPr>
          <a:lstStyle/>
          <a:p>
            <a:pPr>
              <a:buFont typeface="Wingdings" panose="05000000000000000000" pitchFamily="2" charset="2"/>
              <a:buChar char="n"/>
              <a:defRPr/>
            </a:pPr>
            <a:r>
              <a:rPr lang="zh-TW" altLang="en-US" sz="2400" b="1" dirty="0" smtClean="0">
                <a:latin typeface="+mj-ea"/>
                <a:ea typeface="+mj-ea"/>
              </a:rPr>
              <a:t>投標須知第</a:t>
            </a:r>
            <a:r>
              <a:rPr lang="en-US" altLang="zh-TW" sz="2400" b="1" dirty="0" smtClean="0">
                <a:latin typeface="+mj-ea"/>
                <a:ea typeface="+mj-ea"/>
              </a:rPr>
              <a:t>67</a:t>
            </a:r>
            <a:r>
              <a:rPr lang="zh-TW" altLang="en-US" sz="2400" b="1" dirty="0" smtClean="0">
                <a:latin typeface="+mj-ea"/>
                <a:ea typeface="+mj-ea"/>
              </a:rPr>
              <a:t>點：</a:t>
            </a:r>
            <a:r>
              <a:rPr lang="en-US" altLang="zh-TW" sz="2400" b="1" dirty="0" smtClean="0">
                <a:latin typeface="+mj-ea"/>
                <a:ea typeface="+mj-ea"/>
              </a:rPr>
              <a:t>…</a:t>
            </a:r>
          </a:p>
          <a:p>
            <a:pPr>
              <a:buFont typeface="Wingdings" panose="05000000000000000000" pitchFamily="2" charset="2"/>
              <a:buChar char="p"/>
              <a:defRPr/>
            </a:pPr>
            <a:r>
              <a:rPr lang="zh-TW" altLang="en-US" sz="2400" b="1" dirty="0" smtClean="0">
                <a:latin typeface="+mj-ea"/>
                <a:ea typeface="+mj-ea"/>
              </a:rPr>
              <a:t>工程</a:t>
            </a:r>
            <a:r>
              <a:rPr lang="zh-TW" altLang="en-US" sz="2400" b="1" dirty="0">
                <a:latin typeface="+mj-ea"/>
                <a:ea typeface="+mj-ea"/>
              </a:rPr>
              <a:t>採購案件，其屬營造業法所定營繕工程者，投標廠商屬營造業，可為決標對象，但決標金額高於營造業法所規定之承攬造價限額時，不決標予該廠商</a:t>
            </a:r>
            <a:r>
              <a:rPr lang="zh-TW" altLang="en-US" sz="2400" b="1" dirty="0" smtClean="0">
                <a:latin typeface="+mj-ea"/>
                <a:ea typeface="+mj-ea"/>
              </a:rPr>
              <a:t>。</a:t>
            </a:r>
            <a:endParaRPr lang="en-US" altLang="zh-TW" sz="2400" b="1" dirty="0" smtClean="0">
              <a:latin typeface="+mj-ea"/>
              <a:ea typeface="+mj-ea"/>
            </a:endParaRPr>
          </a:p>
          <a:p>
            <a:pPr>
              <a:defRPr/>
            </a:pPr>
            <a:r>
              <a:rPr lang="zh-TW" altLang="en-US" sz="2400" b="1" dirty="0" smtClean="0">
                <a:latin typeface="+mj-ea"/>
                <a:ea typeface="+mj-ea"/>
              </a:rPr>
              <a:t>議題：工程採購招標，基本資格有營造業、土木包工業、室內裝修業等，需要審查營造業及土木包工業的承攬工程手冊資料。係</a:t>
            </a:r>
            <a:r>
              <a:rPr lang="zh-TW" altLang="zh-TW" sz="2400" b="1" dirty="0" smtClean="0">
                <a:latin typeface="+mj-ea"/>
                <a:ea typeface="+mj-ea"/>
              </a:rPr>
              <a:t>依</a:t>
            </a:r>
            <a:r>
              <a:rPr lang="zh-TW" altLang="zh-TW" sz="2400" b="1" dirty="0" smtClean="0">
                <a:solidFill>
                  <a:srgbClr val="0000FF"/>
                </a:solidFill>
                <a:latin typeface="+mj-ea"/>
                <a:ea typeface="+mj-ea"/>
              </a:rPr>
              <a:t>政府採購法辦理之營繕工程，不得交由評鑑為第三級</a:t>
            </a:r>
            <a:r>
              <a:rPr lang="zh-TW" altLang="zh-TW" sz="2400" b="1" dirty="0" smtClean="0">
                <a:latin typeface="+mj-ea"/>
                <a:ea typeface="+mj-ea"/>
              </a:rPr>
              <a:t>之綜合營造業或專業營造業承攬。</a:t>
            </a:r>
            <a:r>
              <a:rPr lang="en-US" altLang="zh-TW" sz="2400" b="1" dirty="0" smtClean="0">
                <a:latin typeface="+mj-ea"/>
                <a:ea typeface="+mj-ea"/>
              </a:rPr>
              <a:t>(</a:t>
            </a:r>
            <a:r>
              <a:rPr lang="zh-TW" altLang="en-US" sz="2400" b="1" dirty="0" smtClean="0">
                <a:latin typeface="+mj-ea"/>
                <a:ea typeface="+mj-ea"/>
              </a:rPr>
              <a:t>營造業法第</a:t>
            </a:r>
            <a:r>
              <a:rPr lang="en-US" altLang="zh-TW" sz="2400" b="1" dirty="0" smtClean="0">
                <a:latin typeface="+mj-ea"/>
                <a:ea typeface="+mj-ea"/>
              </a:rPr>
              <a:t>44</a:t>
            </a:r>
            <a:r>
              <a:rPr lang="zh-TW" altLang="en-US" sz="2400" b="1" dirty="0" smtClean="0">
                <a:latin typeface="+mj-ea"/>
                <a:ea typeface="+mj-ea"/>
              </a:rPr>
              <a:t>條第</a:t>
            </a:r>
            <a:r>
              <a:rPr lang="en-US" altLang="zh-TW" sz="2400" b="1" dirty="0" smtClean="0">
                <a:latin typeface="+mj-ea"/>
                <a:ea typeface="+mj-ea"/>
              </a:rPr>
              <a:t>2</a:t>
            </a:r>
            <a:r>
              <a:rPr lang="zh-TW" altLang="en-US" sz="2400" b="1" dirty="0" smtClean="0">
                <a:latin typeface="+mj-ea"/>
                <a:ea typeface="+mj-ea"/>
              </a:rPr>
              <a:t>項</a:t>
            </a:r>
            <a:endParaRPr lang="en-US" altLang="zh-TW" sz="2400" b="1" dirty="0" smtClean="0">
              <a:latin typeface="+mj-ea"/>
              <a:ea typeface="+mj-ea"/>
            </a:endParaRPr>
          </a:p>
          <a:p>
            <a:pPr>
              <a:buFont typeface="Wingdings" panose="05000000000000000000" pitchFamily="2" charset="2"/>
              <a:buChar char="l"/>
              <a:defRPr/>
            </a:pPr>
            <a:r>
              <a:rPr lang="zh-TW" altLang="en-US" sz="2400" b="1" dirty="0" smtClean="0">
                <a:latin typeface="+mj-ea"/>
                <a:ea typeface="+mj-ea"/>
              </a:rPr>
              <a:t>承攬</a:t>
            </a:r>
            <a:r>
              <a:rPr lang="zh-TW" altLang="en-US" sz="2400" b="1" dirty="0">
                <a:latin typeface="+mj-ea"/>
                <a:ea typeface="+mj-ea"/>
              </a:rPr>
              <a:t>工程手冊</a:t>
            </a:r>
            <a:r>
              <a:rPr lang="en-US" altLang="zh-TW" sz="2400" b="1" dirty="0" smtClean="0">
                <a:latin typeface="+mj-ea"/>
                <a:ea typeface="+mj-ea"/>
              </a:rPr>
              <a:t>(</a:t>
            </a:r>
            <a:r>
              <a:rPr lang="zh-TW" altLang="en-US" sz="2400" b="1" dirty="0" smtClean="0">
                <a:latin typeface="+mj-ea"/>
                <a:ea typeface="+mj-ea"/>
              </a:rPr>
              <a:t>營造業</a:t>
            </a:r>
            <a:r>
              <a:rPr lang="en-US" altLang="zh-TW" sz="2400" b="1" dirty="0" smtClean="0">
                <a:latin typeface="+mj-ea"/>
                <a:ea typeface="+mj-ea"/>
              </a:rPr>
              <a:t>4~18</a:t>
            </a:r>
            <a:r>
              <a:rPr lang="zh-TW" altLang="en-US" sz="2400" b="1" dirty="0">
                <a:latin typeface="+mj-ea"/>
                <a:ea typeface="+mj-ea"/>
              </a:rPr>
              <a:t>頁、土木包工業</a:t>
            </a:r>
            <a:r>
              <a:rPr lang="en-US" altLang="zh-TW" sz="2400" b="1" dirty="0">
                <a:latin typeface="+mj-ea"/>
                <a:ea typeface="+mj-ea"/>
              </a:rPr>
              <a:t>4~13</a:t>
            </a:r>
            <a:r>
              <a:rPr lang="zh-TW" altLang="en-US" sz="2400" b="1" dirty="0" smtClean="0">
                <a:latin typeface="+mj-ea"/>
                <a:ea typeface="+mj-ea"/>
              </a:rPr>
              <a:t>頁等影本內容。</a:t>
            </a:r>
            <a:r>
              <a:rPr lang="en-US" altLang="zh-TW" sz="2400" b="1" dirty="0" smtClean="0">
                <a:latin typeface="+mj-ea"/>
                <a:ea typeface="+mj-ea"/>
              </a:rPr>
              <a:t>)</a:t>
            </a:r>
            <a:r>
              <a:rPr lang="zh-TW" altLang="en-US" sz="2400" b="1" dirty="0" smtClean="0">
                <a:latin typeface="+mj-ea"/>
                <a:ea typeface="+mj-ea"/>
              </a:rPr>
              <a:t>承攬</a:t>
            </a:r>
            <a:r>
              <a:rPr lang="zh-TW" altLang="en-US" sz="2400" b="1" dirty="0">
                <a:latin typeface="+mj-ea"/>
                <a:ea typeface="+mj-ea"/>
              </a:rPr>
              <a:t>工程手冊上之評鑑</a:t>
            </a:r>
            <a:r>
              <a:rPr lang="zh-TW" altLang="en-US" sz="2400" b="1" dirty="0" smtClean="0">
                <a:latin typeface="+mj-ea"/>
                <a:ea typeface="+mj-ea"/>
              </a:rPr>
              <a:t>事項</a:t>
            </a:r>
            <a:r>
              <a:rPr lang="zh-TW" altLang="en-US" sz="2400" b="1" dirty="0">
                <a:latin typeface="+mj-ea"/>
                <a:ea typeface="+mj-ea"/>
              </a:rPr>
              <a:t>載有評鑑等級者，</a:t>
            </a:r>
            <a:r>
              <a:rPr lang="zh-TW" altLang="en-US" sz="2400" b="1" dirty="0">
                <a:solidFill>
                  <a:srgbClr val="0000FF"/>
                </a:solidFill>
                <a:latin typeface="+mj-ea"/>
                <a:ea typeface="+mj-ea"/>
              </a:rPr>
              <a:t>評鑑為第</a:t>
            </a:r>
            <a:r>
              <a:rPr lang="en-US" altLang="zh-TW" sz="2400" b="1" dirty="0">
                <a:solidFill>
                  <a:srgbClr val="0000FF"/>
                </a:solidFill>
                <a:latin typeface="+mj-ea"/>
                <a:ea typeface="+mj-ea"/>
              </a:rPr>
              <a:t>3</a:t>
            </a:r>
            <a:r>
              <a:rPr lang="zh-TW" altLang="en-US" sz="2400" b="1" dirty="0">
                <a:solidFill>
                  <a:srgbClr val="0000FF"/>
                </a:solidFill>
                <a:latin typeface="+mj-ea"/>
                <a:ea typeface="+mj-ea"/>
              </a:rPr>
              <a:t>級者，於審標時發現，不予決標該廠商</a:t>
            </a:r>
            <a:r>
              <a:rPr lang="zh-TW" altLang="en-US" sz="2400" b="1" dirty="0" smtClean="0">
                <a:solidFill>
                  <a:srgbClr val="0000FF"/>
                </a:solidFill>
                <a:latin typeface="+mj-ea"/>
                <a:ea typeface="+mj-ea"/>
              </a:rPr>
              <a:t>。</a:t>
            </a:r>
            <a:endParaRPr lang="en-US" altLang="zh-TW" sz="2400" b="1" dirty="0" smtClean="0">
              <a:latin typeface="+mj-ea"/>
              <a:ea typeface="+mj-ea"/>
            </a:endParaRPr>
          </a:p>
        </p:txBody>
      </p:sp>
      <p:sp>
        <p:nvSpPr>
          <p:cNvPr id="3" name="投影片編號版面配置區 2"/>
          <p:cNvSpPr>
            <a:spLocks noGrp="1"/>
          </p:cNvSpPr>
          <p:nvPr>
            <p:ph type="sldNum" sz="quarter" idx="12"/>
          </p:nvPr>
        </p:nvSpPr>
        <p:spPr/>
        <p:txBody>
          <a:bodyPr/>
          <a:lstStyle/>
          <a:p>
            <a:fld id="{1118FB7C-3051-423D-B140-B22D31D849CF}" type="slidenum">
              <a:rPr lang="zh-TW" altLang="en-US" smtClean="0"/>
              <a:pPr/>
              <a:t>324</a:t>
            </a:fld>
            <a:endParaRPr lang="zh-TW" altLang="en-US"/>
          </a:p>
        </p:txBody>
      </p:sp>
    </p:spTree>
    <p:extLst>
      <p:ext uri="{BB962C8B-B14F-4D97-AF65-F5344CB8AC3E}">
        <p14:creationId xmlns:p14="http://schemas.microsoft.com/office/powerpoint/2010/main" val="1620194389"/>
      </p:ext>
    </p:extLst>
  </p:cSld>
  <p:clrMapOvr>
    <a:masterClrMapping/>
  </p:clrMapOvr>
</p:sld>
</file>

<file path=ppt/slides/slide3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noChangeArrowheads="1"/>
          </p:cNvSpPr>
          <p:nvPr>
            <p:ph type="title" idx="4294967295"/>
          </p:nvPr>
        </p:nvSpPr>
        <p:spPr>
          <a:xfrm>
            <a:off x="250825" y="274638"/>
            <a:ext cx="8785225" cy="777875"/>
          </a:xfrm>
        </p:spPr>
        <p:txBody>
          <a:bodyPr>
            <a:noAutofit/>
          </a:bodyPr>
          <a:lstStyle/>
          <a:p>
            <a:pPr>
              <a:defRPr/>
            </a:pPr>
            <a:r>
              <a:rPr lang="zh-TW" altLang="en-US" sz="3200" b="1" dirty="0">
                <a:solidFill>
                  <a:srgbClr val="FF0000"/>
                </a:solidFill>
                <a:latin typeface="+mj-ea"/>
              </a:rPr>
              <a:t>承攬工程造價</a:t>
            </a:r>
            <a:r>
              <a:rPr lang="zh-TW" altLang="en-US" sz="3200" b="1" dirty="0" smtClean="0">
                <a:solidFill>
                  <a:srgbClr val="FF0000"/>
                </a:solidFill>
                <a:latin typeface="+mj-ea"/>
              </a:rPr>
              <a:t>限額非以採購金額</a:t>
            </a:r>
            <a:r>
              <a:rPr lang="zh-TW" altLang="en-US" sz="3200" b="1" dirty="0">
                <a:solidFill>
                  <a:srgbClr val="FF0000"/>
                </a:solidFill>
                <a:latin typeface="+mj-ea"/>
              </a:rPr>
              <a:t>為認定</a:t>
            </a:r>
            <a:r>
              <a:rPr lang="zh-TW" altLang="en-US" sz="3200" b="1" dirty="0" smtClean="0">
                <a:solidFill>
                  <a:srgbClr val="FF0000"/>
                </a:solidFill>
                <a:latin typeface="+mj-ea"/>
              </a:rPr>
              <a:t>基準</a:t>
            </a:r>
          </a:p>
        </p:txBody>
      </p:sp>
      <p:sp>
        <p:nvSpPr>
          <p:cNvPr id="140291" name="Rectangle 3"/>
          <p:cNvSpPr>
            <a:spLocks noGrp="1" noChangeArrowheads="1"/>
          </p:cNvSpPr>
          <p:nvPr>
            <p:ph type="body" idx="4294967295"/>
          </p:nvPr>
        </p:nvSpPr>
        <p:spPr>
          <a:xfrm>
            <a:off x="323850" y="1125538"/>
            <a:ext cx="8496300" cy="5029200"/>
          </a:xfrm>
        </p:spPr>
        <p:txBody>
          <a:bodyPr>
            <a:noAutofit/>
          </a:bodyPr>
          <a:lstStyle/>
          <a:p>
            <a:pPr>
              <a:defRPr/>
            </a:pPr>
            <a:r>
              <a:rPr lang="zh-TW" altLang="en-US" sz="2400" b="1" dirty="0">
                <a:latin typeface="+mn-ea"/>
              </a:rPr>
              <a:t>營造業</a:t>
            </a:r>
            <a:r>
              <a:rPr lang="zh-TW" altLang="en-US" sz="2400" b="1" dirty="0">
                <a:solidFill>
                  <a:srgbClr val="0000FF"/>
                </a:solidFill>
                <a:latin typeface="+mn-ea"/>
              </a:rPr>
              <a:t>承攬工程造價限額</a:t>
            </a:r>
            <a:r>
              <a:rPr lang="zh-TW" altLang="en-US" sz="2400" b="1" dirty="0">
                <a:latin typeface="+mn-ea"/>
              </a:rPr>
              <a:t>工程</a:t>
            </a:r>
            <a:r>
              <a:rPr lang="zh-TW" altLang="en-US" sz="2400" b="1" dirty="0" smtClean="0">
                <a:latin typeface="+mn-ea"/>
              </a:rPr>
              <a:t>規模</a:t>
            </a:r>
            <a:r>
              <a:rPr lang="zh-TW" altLang="en-US" sz="2400" b="1" dirty="0">
                <a:latin typeface="+mn-ea"/>
              </a:rPr>
              <a:t>範圍申報淨值及一定期間承攬總額認定</a:t>
            </a:r>
            <a:r>
              <a:rPr lang="zh-TW" altLang="en-US" sz="2400" b="1" dirty="0" smtClean="0">
                <a:latin typeface="+mn-ea"/>
              </a:rPr>
              <a:t>辦法</a:t>
            </a:r>
            <a:r>
              <a:rPr lang="en-US" altLang="zh-TW" sz="2400" b="1" dirty="0" smtClean="0">
                <a:latin typeface="+mn-ea"/>
              </a:rPr>
              <a:t>(</a:t>
            </a:r>
            <a:r>
              <a:rPr lang="zh-TW" altLang="en-US" sz="2400" b="1" dirty="0">
                <a:latin typeface="+mn-ea"/>
              </a:rPr>
              <a:t>內政部</a:t>
            </a:r>
            <a:r>
              <a:rPr lang="en-US" altLang="zh-TW" sz="2400" b="1" dirty="0">
                <a:latin typeface="+mn-ea"/>
              </a:rPr>
              <a:t>109.7.7</a:t>
            </a:r>
            <a:r>
              <a:rPr lang="zh-TW" altLang="en-US" sz="2400" b="1" dirty="0">
                <a:latin typeface="+mn-ea"/>
              </a:rPr>
              <a:t>台內營字第</a:t>
            </a:r>
            <a:r>
              <a:rPr lang="en-US" altLang="zh-TW" sz="2400" b="1" dirty="0">
                <a:latin typeface="+mn-ea"/>
              </a:rPr>
              <a:t>1090810165</a:t>
            </a:r>
            <a:r>
              <a:rPr lang="zh-TW" altLang="en-US" sz="2400" b="1" dirty="0">
                <a:latin typeface="+mn-ea"/>
              </a:rPr>
              <a:t>號令修正</a:t>
            </a:r>
            <a:r>
              <a:rPr lang="zh-TW" altLang="en-US" sz="2400" b="1" dirty="0" smtClean="0">
                <a:latin typeface="+mn-ea"/>
              </a:rPr>
              <a:t>：營造</a:t>
            </a:r>
            <a:r>
              <a:rPr lang="zh-TW" altLang="en-US" sz="2400" b="1" dirty="0">
                <a:latin typeface="+mn-ea"/>
              </a:rPr>
              <a:t>業承攬造價及工程規模範圍 </a:t>
            </a:r>
            <a:r>
              <a:rPr lang="en-US" altLang="zh-TW" sz="2400" b="1" dirty="0" smtClean="0">
                <a:latin typeface="+mn-ea"/>
              </a:rPr>
              <a:t/>
            </a:r>
            <a:br>
              <a:rPr lang="en-US" altLang="zh-TW" sz="2400" b="1" dirty="0" smtClean="0">
                <a:latin typeface="+mn-ea"/>
              </a:rPr>
            </a:br>
            <a:r>
              <a:rPr lang="zh-TW" altLang="en-US" sz="2400" b="1" dirty="0" smtClean="0">
                <a:latin typeface="+mn-ea"/>
              </a:rPr>
              <a:t>一</a:t>
            </a:r>
            <a:r>
              <a:rPr lang="en-US" altLang="zh-TW" sz="2400" b="1" dirty="0" smtClean="0">
                <a:latin typeface="+mn-ea"/>
              </a:rPr>
              <a:t>.</a:t>
            </a:r>
            <a:r>
              <a:rPr lang="zh-TW" altLang="en-US" sz="2400" b="1" dirty="0">
                <a:latin typeface="+mn-ea"/>
              </a:rPr>
              <a:t>土木包工業承攬造價限額：新台幣</a:t>
            </a:r>
            <a:r>
              <a:rPr lang="en-US" altLang="zh-TW" sz="2400" b="1" dirty="0">
                <a:solidFill>
                  <a:srgbClr val="0000FF"/>
                </a:solidFill>
                <a:latin typeface="+mn-ea"/>
              </a:rPr>
              <a:t>720</a:t>
            </a:r>
            <a:r>
              <a:rPr lang="zh-TW" altLang="en-US" sz="2400" b="1" dirty="0">
                <a:solidFill>
                  <a:srgbClr val="0000FF"/>
                </a:solidFill>
                <a:latin typeface="+mn-ea"/>
              </a:rPr>
              <a:t>萬</a:t>
            </a:r>
            <a:r>
              <a:rPr lang="zh-TW" altLang="en-US" sz="2400" b="1" dirty="0" smtClean="0">
                <a:solidFill>
                  <a:srgbClr val="0000FF"/>
                </a:solidFill>
                <a:latin typeface="+mn-ea"/>
              </a:rPr>
              <a:t>元</a:t>
            </a:r>
            <a:r>
              <a:rPr lang="zh-TW" altLang="en-US" sz="2400" b="1" dirty="0">
                <a:latin typeface="+mn-ea"/>
              </a:rPr>
              <a:t>。</a:t>
            </a:r>
            <a:r>
              <a:rPr lang="en-US" altLang="zh-TW" sz="2400" b="1" dirty="0" smtClean="0">
                <a:latin typeface="+mn-ea"/>
              </a:rPr>
              <a:t/>
            </a:r>
            <a:br>
              <a:rPr lang="en-US" altLang="zh-TW" sz="2400" b="1" dirty="0" smtClean="0">
                <a:latin typeface="+mn-ea"/>
              </a:rPr>
            </a:br>
            <a:r>
              <a:rPr lang="zh-TW" altLang="en-US" sz="2400" b="1" dirty="0" smtClean="0">
                <a:latin typeface="+mn-ea"/>
              </a:rPr>
              <a:t>二</a:t>
            </a:r>
            <a:r>
              <a:rPr lang="en-US" altLang="zh-TW" sz="2400" b="1" dirty="0" smtClean="0">
                <a:latin typeface="+mn-ea"/>
              </a:rPr>
              <a:t>.</a:t>
            </a:r>
            <a:r>
              <a:rPr lang="zh-TW" altLang="en-US" sz="2400" b="1" dirty="0">
                <a:latin typeface="+mn-ea"/>
              </a:rPr>
              <a:t>丙等綜合營造業承攬造價限額：新台幣</a:t>
            </a:r>
            <a:r>
              <a:rPr lang="en-US" altLang="zh-TW" sz="2400" b="1" dirty="0">
                <a:solidFill>
                  <a:srgbClr val="0000FF"/>
                </a:solidFill>
                <a:latin typeface="+mn-ea"/>
              </a:rPr>
              <a:t>2700</a:t>
            </a:r>
            <a:r>
              <a:rPr lang="zh-TW" altLang="en-US" sz="2400" b="1" dirty="0">
                <a:solidFill>
                  <a:srgbClr val="0000FF"/>
                </a:solidFill>
                <a:latin typeface="+mn-ea"/>
              </a:rPr>
              <a:t>萬元</a:t>
            </a:r>
            <a:r>
              <a:rPr lang="zh-TW" altLang="en-US" sz="2400" b="1" dirty="0">
                <a:latin typeface="+mn-ea"/>
              </a:rPr>
              <a:t>。 </a:t>
            </a:r>
            <a:r>
              <a:rPr lang="en-US" altLang="zh-TW" sz="2400" b="1" dirty="0" smtClean="0">
                <a:latin typeface="+mn-ea"/>
              </a:rPr>
              <a:t/>
            </a:r>
            <a:br>
              <a:rPr lang="en-US" altLang="zh-TW" sz="2400" b="1" dirty="0" smtClean="0">
                <a:latin typeface="+mn-ea"/>
              </a:rPr>
            </a:br>
            <a:r>
              <a:rPr lang="zh-TW" altLang="en-US" sz="2400" b="1" dirty="0" smtClean="0">
                <a:latin typeface="+mn-ea"/>
              </a:rPr>
              <a:t>三</a:t>
            </a:r>
            <a:r>
              <a:rPr lang="en-US" altLang="zh-TW" sz="2400" b="1" dirty="0" smtClean="0">
                <a:latin typeface="+mn-ea"/>
              </a:rPr>
              <a:t>.</a:t>
            </a:r>
            <a:r>
              <a:rPr lang="zh-TW" altLang="en-US" sz="2400" b="1" dirty="0">
                <a:latin typeface="+mn-ea"/>
              </a:rPr>
              <a:t>乙等綜合營造業承攬造價限額：新台幣</a:t>
            </a:r>
            <a:r>
              <a:rPr lang="en-US" altLang="zh-TW" sz="2400" b="1" dirty="0">
                <a:solidFill>
                  <a:srgbClr val="0000FF"/>
                </a:solidFill>
                <a:latin typeface="+mn-ea"/>
              </a:rPr>
              <a:t>9000</a:t>
            </a:r>
            <a:r>
              <a:rPr lang="zh-TW" altLang="en-US" sz="2400" b="1" dirty="0">
                <a:solidFill>
                  <a:srgbClr val="0000FF"/>
                </a:solidFill>
                <a:latin typeface="+mn-ea"/>
              </a:rPr>
              <a:t>萬元</a:t>
            </a:r>
            <a:r>
              <a:rPr lang="zh-TW" altLang="en-US" sz="2400" b="1" dirty="0">
                <a:latin typeface="+mn-ea"/>
              </a:rPr>
              <a:t>。 </a:t>
            </a:r>
            <a:r>
              <a:rPr lang="en-US" altLang="zh-TW" sz="2400" b="1" dirty="0" smtClean="0">
                <a:latin typeface="+mn-ea"/>
              </a:rPr>
              <a:t/>
            </a:r>
            <a:br>
              <a:rPr lang="en-US" altLang="zh-TW" sz="2400" b="1" dirty="0" smtClean="0">
                <a:latin typeface="+mn-ea"/>
              </a:rPr>
            </a:br>
            <a:r>
              <a:rPr lang="zh-TW" altLang="en-US" sz="2400" b="1" dirty="0" smtClean="0">
                <a:latin typeface="+mn-ea"/>
              </a:rPr>
              <a:t>四</a:t>
            </a:r>
            <a:r>
              <a:rPr lang="en-US" altLang="zh-TW" sz="2400" b="1" dirty="0" smtClean="0">
                <a:latin typeface="+mn-ea"/>
              </a:rPr>
              <a:t>.</a:t>
            </a:r>
            <a:r>
              <a:rPr lang="zh-TW" altLang="en-US" sz="2400" b="1" dirty="0">
                <a:latin typeface="+mn-ea"/>
              </a:rPr>
              <a:t>甲等綜合營造業承攬造價限額：其資本額之</a:t>
            </a:r>
            <a:r>
              <a:rPr lang="en-US" altLang="zh-TW" sz="2400" b="1" dirty="0">
                <a:latin typeface="+mn-ea"/>
              </a:rPr>
              <a:t>10</a:t>
            </a:r>
            <a:r>
              <a:rPr lang="zh-TW" altLang="en-US" sz="2400" b="1" dirty="0" smtClean="0">
                <a:latin typeface="+mn-ea"/>
              </a:rPr>
              <a:t>倍</a:t>
            </a:r>
            <a:r>
              <a:rPr lang="zh-TW" altLang="en-US" sz="2400" b="1" dirty="0">
                <a:latin typeface="+mn-ea"/>
              </a:rPr>
              <a:t>。</a:t>
            </a:r>
            <a:r>
              <a:rPr lang="en-US" altLang="zh-TW" sz="2400" b="1" dirty="0" smtClean="0">
                <a:latin typeface="+mn-ea"/>
              </a:rPr>
              <a:t/>
            </a:r>
            <a:br>
              <a:rPr lang="en-US" altLang="zh-TW" sz="2400" b="1" dirty="0" smtClean="0">
                <a:latin typeface="+mn-ea"/>
              </a:rPr>
            </a:br>
            <a:r>
              <a:rPr lang="zh-TW" altLang="en-US" sz="2400" b="1" dirty="0" smtClean="0">
                <a:latin typeface="+mn-ea"/>
              </a:rPr>
              <a:t>五</a:t>
            </a:r>
            <a:r>
              <a:rPr lang="en-US" altLang="zh-TW" sz="2400" b="1" dirty="0" smtClean="0">
                <a:latin typeface="+mn-ea"/>
              </a:rPr>
              <a:t>.</a:t>
            </a:r>
            <a:r>
              <a:rPr lang="zh-TW" altLang="en-US" sz="2400" b="1" dirty="0">
                <a:latin typeface="+mn-ea"/>
              </a:rPr>
              <a:t>專業營造業承攬造價限額：其資本額之</a:t>
            </a:r>
            <a:r>
              <a:rPr lang="en-US" altLang="zh-TW" sz="2400" b="1" dirty="0">
                <a:latin typeface="+mn-ea"/>
              </a:rPr>
              <a:t>10</a:t>
            </a:r>
            <a:r>
              <a:rPr lang="zh-TW" altLang="en-US" sz="2400" b="1" dirty="0" smtClean="0">
                <a:latin typeface="+mn-ea"/>
              </a:rPr>
              <a:t>倍。</a:t>
            </a:r>
            <a:endParaRPr lang="en-US" altLang="zh-TW" sz="2400" b="1" dirty="0" smtClean="0">
              <a:latin typeface="+mn-ea"/>
            </a:endParaRPr>
          </a:p>
          <a:p>
            <a:pPr>
              <a:defRPr/>
            </a:pPr>
            <a:r>
              <a:rPr lang="zh-TW" altLang="zh-TW" sz="2400" b="1" dirty="0">
                <a:latin typeface="+mn-ea"/>
              </a:rPr>
              <a:t>按營造業承攬工程有無超出其承攬造價限額，仍</a:t>
            </a:r>
            <a:r>
              <a:rPr lang="zh-TW" altLang="zh-TW" sz="2400" b="1" dirty="0">
                <a:solidFill>
                  <a:srgbClr val="0000FF"/>
                </a:solidFill>
                <a:latin typeface="+mn-ea"/>
              </a:rPr>
              <a:t>應以其契約金額為認定基準</a:t>
            </a:r>
            <a:r>
              <a:rPr lang="zh-TW" altLang="zh-TW" sz="2400" b="1" dirty="0">
                <a:latin typeface="+mn-ea"/>
              </a:rPr>
              <a:t>，且本辦法第</a:t>
            </a:r>
            <a:r>
              <a:rPr lang="en-US" altLang="zh-TW" sz="2400" b="1" dirty="0">
                <a:latin typeface="+mn-ea"/>
              </a:rPr>
              <a:t>11</a:t>
            </a:r>
            <a:r>
              <a:rPr lang="zh-TW" altLang="zh-TW" sz="2400" b="1" dirty="0">
                <a:latin typeface="+mn-ea"/>
              </a:rPr>
              <a:t>條規定係指承攬總額，與承攬限額無涉</a:t>
            </a:r>
            <a:r>
              <a:rPr lang="zh-TW" altLang="zh-TW" sz="2400" b="1" dirty="0" smtClean="0">
                <a:latin typeface="+mn-ea"/>
              </a:rPr>
              <a:t>。</a:t>
            </a:r>
            <a:r>
              <a:rPr lang="en-US" altLang="zh-TW" sz="2400" b="1" dirty="0" smtClean="0">
                <a:latin typeface="+mn-ea"/>
              </a:rPr>
              <a:t>(</a:t>
            </a:r>
            <a:r>
              <a:rPr lang="zh-TW" altLang="en-US" sz="2400" b="1" dirty="0" smtClean="0">
                <a:latin typeface="+mn-ea"/>
              </a:rPr>
              <a:t>內政部</a:t>
            </a:r>
            <a:r>
              <a:rPr lang="en-US" altLang="zh-TW" sz="2400" b="1" dirty="0">
                <a:latin typeface="+mn-ea"/>
              </a:rPr>
              <a:t>97</a:t>
            </a:r>
            <a:r>
              <a:rPr lang="zh-TW" altLang="zh-TW" sz="2400" b="1" dirty="0">
                <a:latin typeface="+mn-ea"/>
              </a:rPr>
              <a:t>年</a:t>
            </a:r>
            <a:r>
              <a:rPr lang="en-US" altLang="zh-TW" sz="2400" b="1" dirty="0">
                <a:latin typeface="+mn-ea"/>
              </a:rPr>
              <a:t>01</a:t>
            </a:r>
            <a:r>
              <a:rPr lang="zh-TW" altLang="zh-TW" sz="2400" b="1" dirty="0">
                <a:latin typeface="+mn-ea"/>
              </a:rPr>
              <a:t>月</a:t>
            </a:r>
            <a:r>
              <a:rPr lang="en-US" altLang="zh-TW" sz="2400" b="1" dirty="0">
                <a:latin typeface="+mn-ea"/>
              </a:rPr>
              <a:t>21</a:t>
            </a:r>
            <a:r>
              <a:rPr lang="zh-TW" altLang="zh-TW" sz="2400" b="1" dirty="0">
                <a:latin typeface="+mn-ea"/>
              </a:rPr>
              <a:t>日台內中營字</a:t>
            </a:r>
            <a:r>
              <a:rPr lang="zh-TW" altLang="zh-TW" sz="2400" b="1" dirty="0" smtClean="0">
                <a:latin typeface="+mn-ea"/>
              </a:rPr>
              <a:t>第</a:t>
            </a:r>
            <a:r>
              <a:rPr lang="en-US" altLang="zh-TW" sz="2400" b="1" dirty="0" smtClean="0">
                <a:latin typeface="+mn-ea"/>
              </a:rPr>
              <a:t>0970800035</a:t>
            </a:r>
            <a:r>
              <a:rPr lang="zh-TW" altLang="zh-TW" sz="2400" b="1" dirty="0">
                <a:latin typeface="+mn-ea"/>
              </a:rPr>
              <a:t>號</a:t>
            </a:r>
            <a:r>
              <a:rPr lang="zh-TW" altLang="zh-TW" sz="2400" b="1" dirty="0" smtClean="0">
                <a:latin typeface="+mn-ea"/>
              </a:rPr>
              <a:t>函</a:t>
            </a:r>
            <a:r>
              <a:rPr lang="en-US" altLang="zh-TW" sz="2400" b="1" dirty="0" smtClean="0">
                <a:latin typeface="+mn-ea"/>
              </a:rPr>
              <a:t>)</a:t>
            </a:r>
            <a:r>
              <a:rPr lang="zh-TW" altLang="zh-TW" sz="2400" b="1" dirty="0" smtClean="0">
                <a:latin typeface="+mn-ea"/>
              </a:rPr>
              <a:t> </a:t>
            </a:r>
            <a:r>
              <a:rPr lang="zh-TW" altLang="en-US" sz="2400" b="1" dirty="0" smtClean="0">
                <a:solidFill>
                  <a:srgbClr val="0000FF"/>
                </a:solidFill>
                <a:latin typeface="+mn-ea"/>
              </a:rPr>
              <a:t>如</a:t>
            </a:r>
            <a:r>
              <a:rPr lang="zh-TW" altLang="en-US" sz="2400" b="1" dirty="0">
                <a:solidFill>
                  <a:srgbClr val="0000FF"/>
                </a:solidFill>
                <a:latin typeface="+mn-ea"/>
              </a:rPr>
              <a:t>報</a:t>
            </a:r>
            <a:r>
              <a:rPr lang="en-US" altLang="zh-TW" sz="2400" b="1" dirty="0">
                <a:solidFill>
                  <a:srgbClr val="0000FF"/>
                </a:solidFill>
                <a:latin typeface="+mn-ea"/>
              </a:rPr>
              <a:t>(</a:t>
            </a:r>
            <a:r>
              <a:rPr lang="zh-TW" altLang="en-US" sz="2400" b="1" dirty="0">
                <a:solidFill>
                  <a:srgbClr val="0000FF"/>
                </a:solidFill>
                <a:latin typeface="+mn-ea"/>
              </a:rPr>
              <a:t>減</a:t>
            </a:r>
            <a:r>
              <a:rPr lang="en-US" altLang="zh-TW" sz="2400" b="1" dirty="0">
                <a:solidFill>
                  <a:srgbClr val="0000FF"/>
                </a:solidFill>
                <a:latin typeface="+mn-ea"/>
              </a:rPr>
              <a:t>)</a:t>
            </a:r>
            <a:r>
              <a:rPr lang="zh-TW" altLang="en-US" sz="2400" b="1" dirty="0">
                <a:solidFill>
                  <a:srgbClr val="0000FF"/>
                </a:solidFill>
                <a:latin typeface="+mn-ea"/>
              </a:rPr>
              <a:t>價金額高於營造業法所規定之承攬造價限額者，不得做為決標</a:t>
            </a:r>
            <a:r>
              <a:rPr lang="zh-TW" altLang="en-US" sz="2400" b="1" dirty="0" smtClean="0">
                <a:solidFill>
                  <a:srgbClr val="0000FF"/>
                </a:solidFill>
                <a:latin typeface="+mn-ea"/>
              </a:rPr>
              <a:t>對象</a:t>
            </a:r>
            <a:r>
              <a:rPr lang="zh-TW" altLang="en-US" sz="2400" b="1" dirty="0">
                <a:latin typeface="+mn-ea"/>
              </a:rPr>
              <a:t>。</a:t>
            </a:r>
            <a:endParaRPr lang="en-US" altLang="zh-TW" sz="2400" b="1" dirty="0">
              <a:latin typeface="+mn-ea"/>
            </a:endParaRPr>
          </a:p>
        </p:txBody>
      </p:sp>
      <p:sp>
        <p:nvSpPr>
          <p:cNvPr id="3" name="投影片編號版面配置區 2"/>
          <p:cNvSpPr>
            <a:spLocks noGrp="1"/>
          </p:cNvSpPr>
          <p:nvPr>
            <p:ph type="sldNum" sz="quarter" idx="12"/>
          </p:nvPr>
        </p:nvSpPr>
        <p:spPr/>
        <p:txBody>
          <a:bodyPr/>
          <a:lstStyle/>
          <a:p>
            <a:fld id="{1118FB7C-3051-423D-B140-B22D31D849CF}" type="slidenum">
              <a:rPr lang="zh-TW" altLang="en-US" smtClean="0"/>
              <a:pPr/>
              <a:t>325</a:t>
            </a:fld>
            <a:endParaRPr lang="zh-TW" altLang="en-US"/>
          </a:p>
        </p:txBody>
      </p:sp>
    </p:spTree>
    <p:extLst>
      <p:ext uri="{BB962C8B-B14F-4D97-AF65-F5344CB8AC3E}">
        <p14:creationId xmlns:p14="http://schemas.microsoft.com/office/powerpoint/2010/main" val="2350070159"/>
      </p:ext>
    </p:extLst>
  </p:cSld>
  <p:clrMapOvr>
    <a:masterClrMapping/>
  </p:clrMapOvr>
</p:sld>
</file>

<file path=ppt/slides/slide3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2"/>
          <p:cNvSpPr>
            <a:spLocks noGrp="1" noChangeArrowheads="1"/>
          </p:cNvSpPr>
          <p:nvPr>
            <p:ph type="title" idx="4294967295"/>
          </p:nvPr>
        </p:nvSpPr>
        <p:spPr>
          <a:xfrm>
            <a:off x="1452785" y="1196752"/>
            <a:ext cx="7462911" cy="1012825"/>
          </a:xfrm>
        </p:spPr>
        <p:txBody>
          <a:bodyPr/>
          <a:lstStyle/>
          <a:p>
            <a:pPr>
              <a:defRPr/>
            </a:pPr>
            <a:r>
              <a:rPr lang="zh-TW" altLang="en-US" b="1" dirty="0" smtClean="0">
                <a:solidFill>
                  <a:srgbClr val="FF0000"/>
                </a:solidFill>
                <a:effectLst>
                  <a:outerShdw blurRad="38100" dist="38100" dir="2700000" algn="tl">
                    <a:srgbClr val="C0C0C0"/>
                  </a:outerShdw>
                </a:effectLst>
              </a:rPr>
              <a:t>採購監辦實務案例解析</a:t>
            </a:r>
            <a:endParaRPr lang="zh-TW" altLang="en-US" sz="5400" b="1" dirty="0" smtClean="0">
              <a:solidFill>
                <a:srgbClr val="FF0000"/>
              </a:solidFill>
              <a:effectLst>
                <a:outerShdw blurRad="38100" dist="38100" dir="2700000" algn="tl">
                  <a:srgbClr val="C0C0C0"/>
                </a:outerShdw>
              </a:effectLst>
            </a:endParaRPr>
          </a:p>
        </p:txBody>
      </p:sp>
      <p:sp>
        <p:nvSpPr>
          <p:cNvPr id="55299" name="Rectangle 3"/>
          <p:cNvSpPr>
            <a:spLocks noGrp="1" noChangeArrowheads="1"/>
          </p:cNvSpPr>
          <p:nvPr>
            <p:ph type="body" idx="4294967295"/>
          </p:nvPr>
        </p:nvSpPr>
        <p:spPr>
          <a:xfrm>
            <a:off x="2051720" y="3717032"/>
            <a:ext cx="6791968" cy="2376264"/>
          </a:xfrm>
        </p:spPr>
        <p:txBody>
          <a:bodyPr>
            <a:normAutofit/>
          </a:bodyPr>
          <a:lstStyle/>
          <a:p>
            <a:pPr>
              <a:spcBef>
                <a:spcPts val="0"/>
              </a:spcBef>
              <a:buFont typeface="Wingdings" panose="05000000000000000000" pitchFamily="2" charset="2"/>
              <a:buChar char="n"/>
              <a:defRPr/>
            </a:pPr>
            <a:r>
              <a:rPr lang="zh-TW" altLang="en-US" sz="4000" b="1" kern="10" dirty="0">
                <a:solidFill>
                  <a:srgbClr val="0000FF"/>
                </a:solidFill>
                <a:latin typeface="標楷體"/>
              </a:rPr>
              <a:t>辦理採購招標相關</a:t>
            </a:r>
            <a:r>
              <a:rPr lang="zh-TW" altLang="en-US" sz="4000" b="1" kern="10" dirty="0" smtClean="0">
                <a:solidFill>
                  <a:srgbClr val="0000FF"/>
                </a:solidFill>
                <a:latin typeface="標楷體"/>
              </a:rPr>
              <a:t>議題</a:t>
            </a:r>
            <a:endParaRPr lang="en-US" altLang="zh-TW" sz="4000" b="1" kern="10" dirty="0" smtClean="0">
              <a:solidFill>
                <a:srgbClr val="0000FF"/>
              </a:solidFill>
              <a:latin typeface="標楷體"/>
            </a:endParaRPr>
          </a:p>
          <a:p>
            <a:pPr>
              <a:spcBef>
                <a:spcPts val="0"/>
              </a:spcBef>
              <a:defRPr/>
            </a:pPr>
            <a:r>
              <a:rPr lang="zh-TW" altLang="en-US" sz="3500" b="1" kern="10" dirty="0">
                <a:solidFill>
                  <a:srgbClr val="0000FF"/>
                </a:solidFill>
                <a:latin typeface="標楷體"/>
              </a:rPr>
              <a:t>決標方式與契約價金給付之</a:t>
            </a:r>
            <a:r>
              <a:rPr lang="zh-TW" altLang="en-US" sz="3500" b="1" kern="10" dirty="0" smtClean="0">
                <a:solidFill>
                  <a:srgbClr val="0000FF"/>
                </a:solidFill>
                <a:latin typeface="標楷體"/>
              </a:rPr>
              <a:t>關聯</a:t>
            </a:r>
            <a:r>
              <a:rPr lang="en-US" altLang="zh-TW" sz="3500" b="1" kern="10" dirty="0" smtClean="0">
                <a:solidFill>
                  <a:srgbClr val="0000FF"/>
                </a:solidFill>
                <a:latin typeface="標楷體"/>
              </a:rPr>
              <a:t/>
            </a:r>
            <a:br>
              <a:rPr lang="en-US" altLang="zh-TW" sz="3500" b="1" kern="10" dirty="0" smtClean="0">
                <a:solidFill>
                  <a:srgbClr val="0000FF"/>
                </a:solidFill>
                <a:latin typeface="標楷體"/>
              </a:rPr>
            </a:br>
            <a:r>
              <a:rPr lang="en-US" altLang="zh-TW" sz="3500" b="1" kern="10" dirty="0">
                <a:solidFill>
                  <a:srgbClr val="0000FF"/>
                </a:solidFill>
                <a:latin typeface="標楷體"/>
              </a:rPr>
              <a:t>-</a:t>
            </a:r>
            <a:r>
              <a:rPr lang="zh-TW" altLang="en-US" sz="3500" b="1" kern="10" dirty="0">
                <a:solidFill>
                  <a:srgbClr val="0000FF"/>
                </a:solidFill>
                <a:latin typeface="標楷體"/>
              </a:rPr>
              <a:t>總價決標</a:t>
            </a:r>
            <a:r>
              <a:rPr lang="en-US" altLang="zh-TW" sz="3500" b="1" kern="10" dirty="0">
                <a:solidFill>
                  <a:srgbClr val="0000FF"/>
                </a:solidFill>
                <a:latin typeface="標楷體"/>
              </a:rPr>
              <a:t>/</a:t>
            </a:r>
            <a:r>
              <a:rPr lang="zh-TW" altLang="en-US" sz="3500" b="1" kern="10" dirty="0">
                <a:solidFill>
                  <a:srgbClr val="0000FF"/>
                </a:solidFill>
                <a:latin typeface="標楷體"/>
              </a:rPr>
              <a:t>單價決標</a:t>
            </a:r>
          </a:p>
          <a:p>
            <a:endParaRPr lang="zh-TW" altLang="en-US" sz="2000" b="1" dirty="0" smtClean="0"/>
          </a:p>
          <a:p>
            <a:endParaRPr lang="zh-TW" altLang="en-US" sz="2000" dirty="0" smtClean="0"/>
          </a:p>
          <a:p>
            <a:pPr lvl="1">
              <a:spcBef>
                <a:spcPts val="600"/>
              </a:spcBef>
              <a:spcAft>
                <a:spcPts val="600"/>
              </a:spcAft>
              <a:buFont typeface="Wingdings" panose="05000000000000000000" pitchFamily="2" charset="2"/>
              <a:buChar char="l"/>
            </a:pPr>
            <a:endParaRPr lang="zh-TW" altLang="en-US" sz="2000" dirty="0" smtClean="0"/>
          </a:p>
        </p:txBody>
      </p:sp>
      <p:sp>
        <p:nvSpPr>
          <p:cNvPr id="4" name="弧形向右箭號 3"/>
          <p:cNvSpPr/>
          <p:nvPr/>
        </p:nvSpPr>
        <p:spPr>
          <a:xfrm>
            <a:off x="1115616" y="2564904"/>
            <a:ext cx="731837" cy="1216025"/>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solidFill>
                <a:schemeClr val="tx1"/>
              </a:solidFill>
            </a:endParaRPr>
          </a:p>
        </p:txBody>
      </p:sp>
      <p:sp>
        <p:nvSpPr>
          <p:cNvPr id="3" name="投影片編號版面配置區 2"/>
          <p:cNvSpPr>
            <a:spLocks noGrp="1"/>
          </p:cNvSpPr>
          <p:nvPr>
            <p:ph type="sldNum" sz="quarter" idx="12"/>
          </p:nvPr>
        </p:nvSpPr>
        <p:spPr/>
        <p:txBody>
          <a:bodyPr/>
          <a:lstStyle/>
          <a:p>
            <a:fld id="{1118FB7C-3051-423D-B140-B22D31D849CF}" type="slidenum">
              <a:rPr lang="zh-TW" altLang="en-US" smtClean="0"/>
              <a:pPr/>
              <a:t>326</a:t>
            </a:fld>
            <a:endParaRPr lang="zh-TW" altLang="en-US"/>
          </a:p>
        </p:txBody>
      </p:sp>
    </p:spTree>
    <p:extLst>
      <p:ext uri="{BB962C8B-B14F-4D97-AF65-F5344CB8AC3E}">
        <p14:creationId xmlns:p14="http://schemas.microsoft.com/office/powerpoint/2010/main" val="3772204227"/>
      </p:ext>
    </p:extLst>
  </p:cSld>
  <p:clrMapOvr>
    <a:masterClrMapping/>
  </p:clrMapOvr>
  <p:transition/>
  <p:timing>
    <p:tnLst>
      <p:par>
        <p:cTn id="1" dur="indefinite" restart="never" nodeType="tmRoot"/>
      </p:par>
    </p:tnLst>
  </p:timing>
</p:sld>
</file>

<file path=ppt/slides/slide3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63575" y="188913"/>
            <a:ext cx="7886700" cy="647700"/>
          </a:xfrm>
        </p:spPr>
        <p:txBody>
          <a:bodyPr>
            <a:normAutofit fontScale="90000"/>
          </a:bodyPr>
          <a:lstStyle/>
          <a:p>
            <a:pPr algn="ctr">
              <a:defRPr/>
            </a:pPr>
            <a:r>
              <a:rPr lang="zh-TW" altLang="en-US" b="1" dirty="0" smtClean="0">
                <a:solidFill>
                  <a:srgbClr val="FF0000"/>
                </a:solidFill>
                <a:latin typeface="標楷體" panose="03000509000000000000" pitchFamily="65" charset="-120"/>
              </a:rPr>
              <a:t>決標方式與契約價金給付關聯性</a:t>
            </a:r>
            <a:endParaRPr lang="zh-TW" altLang="en-US" b="1" dirty="0">
              <a:solidFill>
                <a:srgbClr val="FF0000"/>
              </a:solidFill>
              <a:latin typeface="標楷體" panose="03000509000000000000" pitchFamily="65" charset="-120"/>
            </a:endParaRPr>
          </a:p>
        </p:txBody>
      </p:sp>
      <p:graphicFrame>
        <p:nvGraphicFramePr>
          <p:cNvPr id="3" name="表格 2"/>
          <p:cNvGraphicFramePr>
            <a:graphicFrameLocks noGrp="1"/>
          </p:cNvGraphicFramePr>
          <p:nvPr/>
        </p:nvGraphicFramePr>
        <p:xfrm>
          <a:off x="280988" y="908050"/>
          <a:ext cx="8651874" cy="5580073"/>
        </p:xfrm>
        <a:graphic>
          <a:graphicData uri="http://schemas.openxmlformats.org/drawingml/2006/table">
            <a:tbl>
              <a:tblPr firstRow="1" firstCol="1" bandRow="1"/>
              <a:tblGrid>
                <a:gridCol w="834488">
                  <a:extLst>
                    <a:ext uri="{9D8B030D-6E8A-4147-A177-3AD203B41FA5}">
                      <a16:colId xmlns:a16="http://schemas.microsoft.com/office/drawing/2014/main" xmlns="" val="3749473859"/>
                    </a:ext>
                  </a:extLst>
                </a:gridCol>
                <a:gridCol w="1250467">
                  <a:extLst>
                    <a:ext uri="{9D8B030D-6E8A-4147-A177-3AD203B41FA5}">
                      <a16:colId xmlns:a16="http://schemas.microsoft.com/office/drawing/2014/main" xmlns="" val="852163751"/>
                    </a:ext>
                  </a:extLst>
                </a:gridCol>
                <a:gridCol w="1652875">
                  <a:extLst>
                    <a:ext uri="{9D8B030D-6E8A-4147-A177-3AD203B41FA5}">
                      <a16:colId xmlns:a16="http://schemas.microsoft.com/office/drawing/2014/main" xmlns="" val="3020540886"/>
                    </a:ext>
                  </a:extLst>
                </a:gridCol>
                <a:gridCol w="1827764">
                  <a:extLst>
                    <a:ext uri="{9D8B030D-6E8A-4147-A177-3AD203B41FA5}">
                      <a16:colId xmlns:a16="http://schemas.microsoft.com/office/drawing/2014/main" xmlns="" val="3601194154"/>
                    </a:ext>
                  </a:extLst>
                </a:gridCol>
                <a:gridCol w="3086280">
                  <a:extLst>
                    <a:ext uri="{9D8B030D-6E8A-4147-A177-3AD203B41FA5}">
                      <a16:colId xmlns:a16="http://schemas.microsoft.com/office/drawing/2014/main" xmlns="" val="4281120697"/>
                    </a:ext>
                  </a:extLst>
                </a:gridCol>
              </a:tblGrid>
              <a:tr h="395651">
                <a:tc rowSpan="2">
                  <a:txBody>
                    <a:bodyPr/>
                    <a:lstStyle/>
                    <a:p>
                      <a:pPr>
                        <a:spcAft>
                          <a:spcPts val="0"/>
                        </a:spcAft>
                      </a:pPr>
                      <a:r>
                        <a:rPr lang="zh-TW" sz="2000" b="1" kern="100" dirty="0" smtClean="0">
                          <a:effectLst/>
                          <a:latin typeface="標楷體" panose="03000509000000000000" pitchFamily="65" charset="-120"/>
                          <a:ea typeface="標楷體" panose="03000509000000000000" pitchFamily="65" charset="-120"/>
                          <a:cs typeface="Times New Roman" panose="02020603050405020304" pitchFamily="18" charset="0"/>
                        </a:rPr>
                        <a:t>項目</a:t>
                      </a:r>
                      <a:r>
                        <a:rPr lang="en-US" sz="2000" b="1" kern="100" dirty="0" smtClean="0">
                          <a:effectLst/>
                          <a:latin typeface="標楷體" panose="03000509000000000000" pitchFamily="65" charset="-120"/>
                          <a:ea typeface="標楷體" panose="03000509000000000000" pitchFamily="65" charset="-120"/>
                          <a:cs typeface="Times New Roman" panose="02020603050405020304" pitchFamily="18" charset="0"/>
                        </a:rPr>
                        <a:t>\</a:t>
                      </a:r>
                      <a:endParaRPr lang="zh-TW" sz="2000" b="1" kern="100" dirty="0" smtClean="0">
                        <a:effectLst/>
                        <a:latin typeface="標楷體" panose="03000509000000000000" pitchFamily="65" charset="-120"/>
                        <a:ea typeface="標楷體" panose="03000509000000000000" pitchFamily="65" charset="-120"/>
                        <a:cs typeface="Times New Roman" panose="02020603050405020304" pitchFamily="18" charset="0"/>
                      </a:endParaRPr>
                    </a:p>
                    <a:p>
                      <a:pPr>
                        <a:spcAft>
                          <a:spcPts val="0"/>
                        </a:spcAft>
                      </a:pPr>
                      <a:r>
                        <a:rPr lang="zh-TW" sz="2000" b="1" kern="100" dirty="0" smtClean="0">
                          <a:effectLst/>
                          <a:latin typeface="標楷體" panose="03000509000000000000" pitchFamily="65" charset="-120"/>
                          <a:ea typeface="標楷體" panose="03000509000000000000" pitchFamily="65" charset="-120"/>
                          <a:cs typeface="Times New Roman" panose="02020603050405020304" pitchFamily="18" charset="0"/>
                        </a:rPr>
                        <a:t>契約</a:t>
                      </a:r>
                      <a:endParaRPr lang="en-US" altLang="zh-TW" sz="2000" b="1" kern="100" dirty="0" smtClean="0">
                        <a:effectLst/>
                        <a:latin typeface="標楷體" panose="03000509000000000000" pitchFamily="65" charset="-120"/>
                        <a:ea typeface="標楷體" panose="03000509000000000000" pitchFamily="65" charset="-120"/>
                        <a:cs typeface="Times New Roman" panose="02020603050405020304" pitchFamily="18" charset="0"/>
                      </a:endParaRPr>
                    </a:p>
                    <a:p>
                      <a:pPr>
                        <a:spcAft>
                          <a:spcPts val="0"/>
                        </a:spcAft>
                      </a:pPr>
                      <a:r>
                        <a:rPr lang="zh-TW" sz="2000" b="1" kern="100" dirty="0" smtClean="0">
                          <a:effectLst/>
                          <a:latin typeface="標楷體" panose="03000509000000000000" pitchFamily="65" charset="-120"/>
                          <a:ea typeface="標楷體" panose="03000509000000000000" pitchFamily="65" charset="-120"/>
                          <a:cs typeface="Times New Roman" panose="02020603050405020304" pitchFamily="18" charset="0"/>
                        </a:rPr>
                        <a:t>價</a:t>
                      </a:r>
                      <a:r>
                        <a:rPr lang="zh-TW" sz="2000" b="1" kern="100" dirty="0">
                          <a:effectLst/>
                          <a:latin typeface="標楷體" panose="03000509000000000000" pitchFamily="65" charset="-120"/>
                          <a:ea typeface="標楷體" panose="03000509000000000000" pitchFamily="65" charset="-120"/>
                          <a:cs typeface="Times New Roman" panose="02020603050405020304" pitchFamily="18" charset="0"/>
                        </a:rPr>
                        <a:t>金</a:t>
                      </a:r>
                    </a:p>
                  </a:txBody>
                  <a:tcPr marL="51438" marR="514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spcAft>
                          <a:spcPts val="0"/>
                        </a:spcAft>
                      </a:pPr>
                      <a:r>
                        <a:rPr lang="zh-TW" sz="2000" b="1" kern="100" dirty="0">
                          <a:effectLst/>
                          <a:latin typeface="標楷體" panose="03000509000000000000" pitchFamily="65" charset="-120"/>
                          <a:ea typeface="標楷體" panose="03000509000000000000" pitchFamily="65" charset="-120"/>
                          <a:cs typeface="Times New Roman" panose="02020603050405020304" pitchFamily="18" charset="0"/>
                        </a:rPr>
                        <a:t>契約價</a:t>
                      </a:r>
                      <a:r>
                        <a:rPr lang="zh-TW" sz="2000" b="1" kern="100" dirty="0" smtClean="0">
                          <a:effectLst/>
                          <a:latin typeface="標楷體" panose="03000509000000000000" pitchFamily="65" charset="-120"/>
                          <a:ea typeface="標楷體" panose="03000509000000000000" pitchFamily="65" charset="-120"/>
                          <a:cs typeface="Times New Roman" panose="02020603050405020304" pitchFamily="18" charset="0"/>
                        </a:rPr>
                        <a:t>金</a:t>
                      </a:r>
                      <a:endParaRPr lang="en-US" altLang="zh-TW" sz="2000" b="1" kern="100" dirty="0" smtClean="0">
                        <a:effectLst/>
                        <a:latin typeface="標楷體" panose="03000509000000000000" pitchFamily="65" charset="-120"/>
                        <a:ea typeface="標楷體" panose="03000509000000000000" pitchFamily="65" charset="-120"/>
                        <a:cs typeface="Times New Roman" panose="02020603050405020304" pitchFamily="18" charset="0"/>
                      </a:endParaRPr>
                    </a:p>
                    <a:p>
                      <a:pPr algn="ctr">
                        <a:spcAft>
                          <a:spcPts val="0"/>
                        </a:spcAft>
                      </a:pPr>
                      <a:r>
                        <a:rPr lang="zh-TW" sz="2000" b="1" kern="100" dirty="0" smtClean="0">
                          <a:effectLst/>
                          <a:latin typeface="標楷體" panose="03000509000000000000" pitchFamily="65" charset="-120"/>
                          <a:ea typeface="標楷體" panose="03000509000000000000" pitchFamily="65" charset="-120"/>
                          <a:cs typeface="Times New Roman" panose="02020603050405020304" pitchFamily="18" charset="0"/>
                        </a:rPr>
                        <a:t>之記載</a:t>
                      </a:r>
                      <a:endParaRPr lang="en-US" altLang="zh-TW" sz="2000" b="1" kern="100" dirty="0" smtClean="0">
                        <a:effectLst/>
                        <a:latin typeface="標楷體" panose="03000509000000000000" pitchFamily="65" charset="-120"/>
                        <a:ea typeface="標楷體" panose="03000509000000000000" pitchFamily="65" charset="-120"/>
                        <a:cs typeface="Times New Roman" panose="02020603050405020304" pitchFamily="18" charset="0"/>
                      </a:endParaRPr>
                    </a:p>
                    <a:p>
                      <a:pPr algn="ctr">
                        <a:spcAft>
                          <a:spcPts val="0"/>
                        </a:spcAft>
                      </a:pPr>
                      <a:r>
                        <a:rPr lang="en-US" sz="2000" b="1" kern="100" dirty="0" smtClean="0">
                          <a:effectLst/>
                          <a:latin typeface="標楷體" panose="03000509000000000000" pitchFamily="65" charset="-120"/>
                          <a:ea typeface="標楷體" panose="03000509000000000000" pitchFamily="65" charset="-120"/>
                          <a:cs typeface="Times New Roman" panose="02020603050405020304" pitchFamily="18" charset="0"/>
                        </a:rPr>
                        <a:t>(</a:t>
                      </a:r>
                      <a:r>
                        <a:rPr lang="zh-TW" sz="2000" b="1" kern="0" dirty="0">
                          <a:effectLst/>
                          <a:latin typeface="標楷體" panose="03000509000000000000" pitchFamily="65" charset="-120"/>
                          <a:ea typeface="標楷體" panose="03000509000000000000" pitchFamily="65" charset="-120"/>
                          <a:cs typeface="Times New Roman" panose="02020603050405020304" pitchFamily="18" charset="0"/>
                        </a:rPr>
                        <a:t>註</a:t>
                      </a:r>
                      <a:r>
                        <a:rPr lang="en-US" sz="2000" b="1" kern="0" dirty="0">
                          <a:effectLst/>
                          <a:latin typeface="標楷體" panose="03000509000000000000" pitchFamily="65" charset="-120"/>
                          <a:ea typeface="標楷體" panose="03000509000000000000" pitchFamily="65" charset="-120"/>
                          <a:cs typeface="Times New Roman" panose="02020603050405020304" pitchFamily="18" charset="0"/>
                        </a:rPr>
                        <a:t>2</a:t>
                      </a:r>
                      <a:r>
                        <a:rPr lang="en-US" sz="2000" b="1" kern="100" dirty="0">
                          <a:effectLst/>
                          <a:latin typeface="標楷體" panose="03000509000000000000" pitchFamily="65" charset="-120"/>
                          <a:ea typeface="標楷體" panose="03000509000000000000" pitchFamily="65" charset="-120"/>
                          <a:cs typeface="Times New Roman" panose="02020603050405020304" pitchFamily="18" charset="0"/>
                        </a:rPr>
                        <a:t>)</a:t>
                      </a:r>
                      <a:endParaRPr lang="zh-TW" sz="2000" b="1"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51438" marR="514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spcAft>
                          <a:spcPts val="0"/>
                        </a:spcAft>
                      </a:pPr>
                      <a:r>
                        <a:rPr lang="zh-TW" sz="2000" b="1" kern="100">
                          <a:effectLst/>
                          <a:latin typeface="標楷體" panose="03000509000000000000" pitchFamily="65" charset="-120"/>
                          <a:ea typeface="標楷體" panose="03000509000000000000" pitchFamily="65" charset="-120"/>
                          <a:cs typeface="Times New Roman" panose="02020603050405020304" pitchFamily="18" charset="0"/>
                        </a:rPr>
                        <a:t>契約價金之給付</a:t>
                      </a:r>
                      <a:r>
                        <a:rPr lang="en-US" sz="2000" b="1" kern="100">
                          <a:effectLst/>
                          <a:latin typeface="標楷體" panose="03000509000000000000" pitchFamily="65" charset="-120"/>
                          <a:ea typeface="標楷體" panose="03000509000000000000" pitchFamily="65" charset="-120"/>
                          <a:cs typeface="Times New Roman" panose="02020603050405020304" pitchFamily="18" charset="0"/>
                        </a:rPr>
                        <a:t>(</a:t>
                      </a:r>
                      <a:r>
                        <a:rPr lang="zh-TW" sz="2000" b="1" kern="100">
                          <a:effectLst/>
                          <a:latin typeface="標楷體" panose="03000509000000000000" pitchFamily="65" charset="-120"/>
                          <a:ea typeface="標楷體" panose="03000509000000000000" pitchFamily="65" charset="-120"/>
                          <a:cs typeface="Times New Roman" panose="02020603050405020304" pitchFamily="18" charset="0"/>
                        </a:rPr>
                        <a:t>註</a:t>
                      </a:r>
                      <a:r>
                        <a:rPr lang="en-US" sz="2000" b="1" kern="100">
                          <a:effectLst/>
                          <a:latin typeface="標楷體" panose="03000509000000000000" pitchFamily="65" charset="-120"/>
                          <a:ea typeface="標楷體" panose="03000509000000000000" pitchFamily="65" charset="-120"/>
                          <a:cs typeface="Times New Roman" panose="02020603050405020304" pitchFamily="18" charset="0"/>
                        </a:rPr>
                        <a:t>5)</a:t>
                      </a:r>
                      <a:endParaRPr lang="zh-TW" sz="2000" b="1" kern="100">
                        <a:effectLst/>
                        <a:latin typeface="標楷體" panose="03000509000000000000" pitchFamily="65" charset="-120"/>
                        <a:ea typeface="標楷體" panose="03000509000000000000" pitchFamily="65" charset="-120"/>
                        <a:cs typeface="Times New Roman" panose="02020603050405020304" pitchFamily="18" charset="0"/>
                      </a:endParaRPr>
                    </a:p>
                  </a:txBody>
                  <a:tcPr marL="51438" marR="514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TW" altLang="en-US"/>
                    </a:p>
                  </a:txBody>
                  <a:tcPr/>
                </a:tc>
                <a:tc rowSpan="2">
                  <a:txBody>
                    <a:bodyPr/>
                    <a:lstStyle/>
                    <a:p>
                      <a:pPr algn="ctr">
                        <a:spcAft>
                          <a:spcPts val="0"/>
                        </a:spcAft>
                      </a:pPr>
                      <a:r>
                        <a:rPr lang="zh-TW" sz="2000" b="1" kern="100" dirty="0" smtClean="0">
                          <a:effectLst/>
                          <a:latin typeface="標楷體" panose="03000509000000000000" pitchFamily="65" charset="-120"/>
                          <a:ea typeface="標楷體" panose="03000509000000000000" pitchFamily="65" charset="-120"/>
                          <a:cs typeface="Times New Roman" panose="02020603050405020304" pitchFamily="18" charset="0"/>
                        </a:rPr>
                        <a:t>備註</a:t>
                      </a:r>
                      <a:r>
                        <a:rPr lang="en-US" altLang="zh-TW" sz="2000" b="1" kern="100" dirty="0" smtClean="0">
                          <a:effectLst/>
                          <a:latin typeface="標楷體" panose="03000509000000000000" pitchFamily="65" charset="-120"/>
                          <a:ea typeface="標楷體" panose="03000509000000000000" pitchFamily="65" charset="-120"/>
                          <a:cs typeface="Times New Roman" panose="02020603050405020304" pitchFamily="18" charset="0"/>
                        </a:rPr>
                        <a:t/>
                      </a:r>
                      <a:br>
                        <a:rPr lang="en-US" altLang="zh-TW" sz="2000" b="1" kern="100" dirty="0" smtClean="0">
                          <a:effectLst/>
                          <a:latin typeface="標楷體" panose="03000509000000000000" pitchFamily="65" charset="-120"/>
                          <a:ea typeface="標楷體" panose="03000509000000000000" pitchFamily="65" charset="-120"/>
                          <a:cs typeface="Times New Roman" panose="02020603050405020304" pitchFamily="18" charset="0"/>
                        </a:rPr>
                      </a:br>
                      <a:r>
                        <a:rPr lang="en-US" altLang="zh-TW" sz="2000" b="1" kern="100" dirty="0" smtClean="0">
                          <a:effectLst/>
                          <a:latin typeface="標楷體" panose="03000509000000000000" pitchFamily="65" charset="-120"/>
                          <a:ea typeface="標楷體" panose="03000509000000000000" pitchFamily="65" charset="-120"/>
                          <a:cs typeface="Times New Roman" panose="02020603050405020304" pitchFamily="18" charset="0"/>
                        </a:rPr>
                        <a:t>(</a:t>
                      </a:r>
                      <a:r>
                        <a:rPr lang="zh-TW" altLang="en-US" sz="2000" b="1" kern="100" dirty="0" smtClean="0">
                          <a:effectLst/>
                          <a:latin typeface="標楷體" panose="03000509000000000000" pitchFamily="65" charset="-120"/>
                          <a:ea typeface="標楷體" panose="03000509000000000000" pitchFamily="65" charset="-120"/>
                          <a:cs typeface="Times New Roman" panose="02020603050405020304" pitchFamily="18" charset="0"/>
                        </a:rPr>
                        <a:t>法源或</a:t>
                      </a:r>
                      <a:r>
                        <a:rPr lang="en-US" altLang="zh-TW" sz="2000" b="1" kern="100" dirty="0" smtClean="0">
                          <a:effectLst/>
                          <a:latin typeface="標楷體" panose="03000509000000000000" pitchFamily="65" charset="-120"/>
                          <a:ea typeface="標楷體" panose="03000509000000000000" pitchFamily="65" charset="-120"/>
                          <a:cs typeface="Times New Roman" panose="02020603050405020304" pitchFamily="18" charset="0"/>
                        </a:rPr>
                        <a:t>)</a:t>
                      </a:r>
                      <a:endParaRPr lang="zh-TW" sz="2000" b="1"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51438" marR="514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614175688"/>
                  </a:ext>
                </a:extLst>
              </a:tr>
              <a:tr h="612422">
                <a:tc vMerge="1">
                  <a:txBody>
                    <a:bodyPr/>
                    <a:lstStyle/>
                    <a:p>
                      <a:endParaRPr lang="zh-TW" altLang="en-US"/>
                    </a:p>
                  </a:txBody>
                  <a:tcPr/>
                </a:tc>
                <a:tc vMerge="1">
                  <a:txBody>
                    <a:bodyPr/>
                    <a:lstStyle/>
                    <a:p>
                      <a:endParaRPr lang="zh-TW" altLang="en-US"/>
                    </a:p>
                  </a:txBody>
                  <a:tcPr/>
                </a:tc>
                <a:tc>
                  <a:txBody>
                    <a:bodyPr/>
                    <a:lstStyle/>
                    <a:p>
                      <a:pPr algn="ctr">
                        <a:spcAft>
                          <a:spcPts val="0"/>
                        </a:spcAft>
                      </a:pPr>
                      <a:r>
                        <a:rPr lang="zh-TW" sz="2000" b="1" kern="100" dirty="0" smtClean="0">
                          <a:effectLst/>
                          <a:latin typeface="標楷體" panose="03000509000000000000" pitchFamily="65" charset="-120"/>
                          <a:ea typeface="標楷體" panose="03000509000000000000" pitchFamily="65" charset="-120"/>
                          <a:cs typeface="Times New Roman" panose="02020603050405020304" pitchFamily="18" charset="0"/>
                        </a:rPr>
                        <a:t>工程</a:t>
                      </a:r>
                      <a:r>
                        <a:rPr lang="zh-TW" sz="2000" b="1" kern="100" dirty="0">
                          <a:effectLst/>
                          <a:latin typeface="標楷體" panose="03000509000000000000" pitchFamily="65" charset="-120"/>
                          <a:ea typeface="標楷體" panose="03000509000000000000" pitchFamily="65" charset="-120"/>
                          <a:cs typeface="Times New Roman" panose="02020603050405020304" pitchFamily="18" charset="0"/>
                        </a:rPr>
                        <a:t>、</a:t>
                      </a:r>
                      <a:r>
                        <a:rPr lang="zh-TW" sz="2000" b="1" kern="100" dirty="0" smtClean="0">
                          <a:effectLst/>
                          <a:latin typeface="標楷體" panose="03000509000000000000" pitchFamily="65" charset="-120"/>
                          <a:ea typeface="標楷體" panose="03000509000000000000" pitchFamily="65" charset="-120"/>
                          <a:cs typeface="Times New Roman" panose="02020603050405020304" pitchFamily="18" charset="0"/>
                        </a:rPr>
                        <a:t>財物、勞務契約</a:t>
                      </a:r>
                      <a:r>
                        <a:rPr lang="zh-TW" sz="2000" b="1" kern="100" dirty="0">
                          <a:effectLst/>
                          <a:latin typeface="標楷體" panose="03000509000000000000" pitchFamily="65" charset="-120"/>
                          <a:ea typeface="標楷體" panose="03000509000000000000" pitchFamily="65" charset="-120"/>
                          <a:cs typeface="Times New Roman" panose="02020603050405020304" pitchFamily="18" charset="0"/>
                        </a:rPr>
                        <a:t>書§</a:t>
                      </a:r>
                      <a:r>
                        <a:rPr lang="en-US" sz="2000" b="1" kern="100" dirty="0">
                          <a:effectLst/>
                          <a:latin typeface="標楷體" panose="03000509000000000000" pitchFamily="65" charset="-120"/>
                          <a:ea typeface="標楷體" panose="03000509000000000000" pitchFamily="65" charset="-120"/>
                          <a:cs typeface="Times New Roman" panose="02020603050405020304" pitchFamily="18" charset="0"/>
                        </a:rPr>
                        <a:t>3</a:t>
                      </a:r>
                      <a:endParaRPr lang="zh-TW" sz="2000" b="1"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51438" marR="514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TW" sz="2000" b="1" kern="100" dirty="0" smtClean="0">
                          <a:effectLst/>
                          <a:latin typeface="標楷體" panose="03000509000000000000" pitchFamily="65" charset="-120"/>
                          <a:ea typeface="標楷體" panose="03000509000000000000" pitchFamily="65" charset="-120"/>
                          <a:cs typeface="Times New Roman" panose="02020603050405020304" pitchFamily="18" charset="0"/>
                        </a:rPr>
                        <a:t>勞務</a:t>
                      </a:r>
                      <a:r>
                        <a:rPr lang="zh-TW" sz="2000" b="1" kern="100" dirty="0">
                          <a:effectLst/>
                          <a:latin typeface="標楷體" panose="03000509000000000000" pitchFamily="65" charset="-120"/>
                          <a:ea typeface="標楷體" panose="03000509000000000000" pitchFamily="65" charset="-120"/>
                          <a:cs typeface="Times New Roman" panose="02020603050405020304" pitchFamily="18" charset="0"/>
                        </a:rPr>
                        <a:t>契約書§</a:t>
                      </a:r>
                      <a:r>
                        <a:rPr lang="en-US" sz="2000" b="1" kern="100" dirty="0">
                          <a:effectLst/>
                          <a:latin typeface="標楷體" panose="03000509000000000000" pitchFamily="65" charset="-120"/>
                          <a:ea typeface="標楷體" panose="03000509000000000000" pitchFamily="65" charset="-120"/>
                          <a:cs typeface="Times New Roman" panose="02020603050405020304" pitchFamily="18" charset="0"/>
                        </a:rPr>
                        <a:t>3</a:t>
                      </a:r>
                      <a:endParaRPr lang="zh-TW" sz="2000" b="1" kern="100" dirty="0">
                        <a:effectLst/>
                        <a:latin typeface="標楷體" panose="03000509000000000000" pitchFamily="65" charset="-120"/>
                        <a:ea typeface="標楷體" panose="03000509000000000000" pitchFamily="65" charset="-120"/>
                        <a:cs typeface="Times New Roman" panose="02020603050405020304" pitchFamily="18" charset="0"/>
                      </a:endParaRPr>
                    </a:p>
                    <a:p>
                      <a:pPr algn="ctr">
                        <a:spcAft>
                          <a:spcPts val="0"/>
                        </a:spcAft>
                      </a:pPr>
                      <a:r>
                        <a:rPr lang="en-US" sz="2000" b="1" kern="100" dirty="0">
                          <a:effectLst/>
                          <a:latin typeface="標楷體" panose="03000509000000000000" pitchFamily="65" charset="-120"/>
                          <a:ea typeface="標楷體" panose="03000509000000000000" pitchFamily="65" charset="-120"/>
                          <a:cs typeface="Times New Roman" panose="02020603050405020304" pitchFamily="18" charset="0"/>
                        </a:rPr>
                        <a:t>(</a:t>
                      </a:r>
                      <a:r>
                        <a:rPr lang="zh-TW" sz="2000" b="1" kern="100" dirty="0">
                          <a:effectLst/>
                          <a:latin typeface="標楷體" panose="03000509000000000000" pitchFamily="65" charset="-120"/>
                          <a:ea typeface="標楷體" panose="03000509000000000000" pitchFamily="65" charset="-120"/>
                          <a:cs typeface="Times New Roman" panose="02020603050405020304" pitchFamily="18" charset="0"/>
                        </a:rPr>
                        <a:t>註</a:t>
                      </a:r>
                      <a:r>
                        <a:rPr lang="en-US" sz="2000" b="1" kern="100" dirty="0">
                          <a:effectLst/>
                          <a:latin typeface="標楷體" panose="03000509000000000000" pitchFamily="65" charset="-120"/>
                          <a:ea typeface="標楷體" panose="03000509000000000000" pitchFamily="65" charset="-120"/>
                          <a:cs typeface="Times New Roman" panose="02020603050405020304" pitchFamily="18" charset="0"/>
                        </a:rPr>
                        <a:t>6)</a:t>
                      </a:r>
                      <a:endParaRPr lang="zh-TW" sz="2000" b="1"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51438" marR="514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zh-TW" altLang="en-US"/>
                    </a:p>
                  </a:txBody>
                  <a:tcPr/>
                </a:tc>
                <a:extLst>
                  <a:ext uri="{0D108BD9-81ED-4DB2-BD59-A6C34878D82A}">
                    <a16:rowId xmlns:a16="http://schemas.microsoft.com/office/drawing/2014/main" xmlns="" val="195371216"/>
                  </a:ext>
                </a:extLst>
              </a:tr>
              <a:tr h="3047993">
                <a:tc rowSpan="2">
                  <a:txBody>
                    <a:bodyPr/>
                    <a:lstStyle/>
                    <a:p>
                      <a:pPr>
                        <a:spcAft>
                          <a:spcPts val="0"/>
                        </a:spcAft>
                      </a:pPr>
                      <a:endParaRPr lang="en-US" altLang="zh-TW" sz="2000" b="1" kern="100" dirty="0" smtClean="0">
                        <a:effectLst/>
                        <a:latin typeface="標楷體" panose="03000509000000000000" pitchFamily="65" charset="-120"/>
                        <a:ea typeface="標楷體" panose="03000509000000000000" pitchFamily="65" charset="-120"/>
                        <a:cs typeface="Times New Roman" panose="02020603050405020304" pitchFamily="18" charset="0"/>
                      </a:endParaRPr>
                    </a:p>
                    <a:p>
                      <a:pPr>
                        <a:spcAft>
                          <a:spcPts val="0"/>
                        </a:spcAft>
                      </a:pPr>
                      <a:endParaRPr lang="en-US" altLang="zh-TW" sz="2000" b="1" kern="100" dirty="0" smtClean="0">
                        <a:effectLst/>
                        <a:latin typeface="標楷體" panose="03000509000000000000" pitchFamily="65" charset="-120"/>
                        <a:ea typeface="標楷體" panose="03000509000000000000" pitchFamily="65" charset="-120"/>
                        <a:cs typeface="Times New Roman" panose="02020603050405020304" pitchFamily="18" charset="0"/>
                      </a:endParaRPr>
                    </a:p>
                    <a:p>
                      <a:pPr>
                        <a:spcAft>
                          <a:spcPts val="0"/>
                        </a:spcAft>
                      </a:pPr>
                      <a:endParaRPr lang="en-US" altLang="zh-TW" sz="2000" b="1" kern="100" dirty="0" smtClean="0">
                        <a:effectLst/>
                        <a:latin typeface="標楷體" panose="03000509000000000000" pitchFamily="65" charset="-120"/>
                        <a:ea typeface="標楷體" panose="03000509000000000000" pitchFamily="65" charset="-120"/>
                        <a:cs typeface="Times New Roman" panose="02020603050405020304" pitchFamily="18" charset="0"/>
                      </a:endParaRPr>
                    </a:p>
                    <a:p>
                      <a:pPr>
                        <a:spcAft>
                          <a:spcPts val="0"/>
                        </a:spcAft>
                      </a:pPr>
                      <a:endParaRPr lang="en-US" altLang="zh-TW" sz="2000" b="1" kern="100" dirty="0" smtClean="0">
                        <a:effectLst/>
                        <a:latin typeface="標楷體" panose="03000509000000000000" pitchFamily="65" charset="-120"/>
                        <a:ea typeface="標楷體" panose="03000509000000000000" pitchFamily="65" charset="-120"/>
                        <a:cs typeface="Times New Roman" panose="02020603050405020304" pitchFamily="18" charset="0"/>
                      </a:endParaRPr>
                    </a:p>
                    <a:p>
                      <a:pPr>
                        <a:spcAft>
                          <a:spcPts val="0"/>
                        </a:spcAft>
                      </a:pPr>
                      <a:r>
                        <a:rPr lang="zh-TW" sz="2000" b="1" kern="100" dirty="0" smtClean="0">
                          <a:effectLst/>
                          <a:latin typeface="標楷體" panose="03000509000000000000" pitchFamily="65" charset="-120"/>
                          <a:ea typeface="標楷體" panose="03000509000000000000" pitchFamily="65" charset="-120"/>
                          <a:cs typeface="Times New Roman" panose="02020603050405020304" pitchFamily="18" charset="0"/>
                        </a:rPr>
                        <a:t>決</a:t>
                      </a:r>
                      <a:r>
                        <a:rPr lang="zh-TW" sz="2000" b="1" kern="100" dirty="0">
                          <a:effectLst/>
                          <a:latin typeface="標楷體" panose="03000509000000000000" pitchFamily="65" charset="-120"/>
                          <a:ea typeface="標楷體" panose="03000509000000000000" pitchFamily="65" charset="-120"/>
                          <a:cs typeface="Times New Roman" panose="02020603050405020304" pitchFamily="18" charset="0"/>
                        </a:rPr>
                        <a:t>標</a:t>
                      </a:r>
                      <a:r>
                        <a:rPr lang="zh-TW" sz="2000" b="1" kern="100" dirty="0" smtClean="0">
                          <a:effectLst/>
                          <a:latin typeface="標楷體" panose="03000509000000000000" pitchFamily="65" charset="-120"/>
                          <a:ea typeface="標楷體" panose="03000509000000000000" pitchFamily="65" charset="-120"/>
                          <a:cs typeface="Times New Roman" panose="02020603050405020304" pitchFamily="18" charset="0"/>
                        </a:rPr>
                        <a:t>方式</a:t>
                      </a:r>
                      <a:endParaRPr lang="en-US" altLang="zh-TW" sz="2000" b="1" kern="100" dirty="0" smtClean="0">
                        <a:effectLst/>
                        <a:latin typeface="標楷體" panose="03000509000000000000" pitchFamily="65" charset="-120"/>
                        <a:ea typeface="標楷體" panose="03000509000000000000" pitchFamily="65" charset="-120"/>
                        <a:cs typeface="Times New Roman" panose="02020603050405020304" pitchFamily="18" charset="0"/>
                      </a:endParaRPr>
                    </a:p>
                    <a:p>
                      <a:pPr>
                        <a:spcAft>
                          <a:spcPts val="0"/>
                        </a:spcAft>
                      </a:pPr>
                      <a:r>
                        <a:rPr lang="en-US" sz="2000" b="1" kern="100" dirty="0" smtClean="0">
                          <a:effectLst/>
                          <a:latin typeface="標楷體" panose="03000509000000000000" pitchFamily="65" charset="-120"/>
                          <a:ea typeface="標楷體" panose="03000509000000000000" pitchFamily="65" charset="-120"/>
                          <a:cs typeface="Times New Roman" panose="02020603050405020304" pitchFamily="18" charset="0"/>
                        </a:rPr>
                        <a:t>(</a:t>
                      </a:r>
                      <a:r>
                        <a:rPr lang="zh-TW" sz="2000" b="1" kern="0" dirty="0">
                          <a:effectLst/>
                          <a:latin typeface="標楷體" panose="03000509000000000000" pitchFamily="65" charset="-120"/>
                          <a:ea typeface="標楷體" panose="03000509000000000000" pitchFamily="65" charset="-120"/>
                          <a:cs typeface="Times New Roman" panose="02020603050405020304" pitchFamily="18" charset="0"/>
                        </a:rPr>
                        <a:t>註</a:t>
                      </a:r>
                      <a:r>
                        <a:rPr lang="en-US" sz="2000" b="1" kern="0" dirty="0">
                          <a:effectLst/>
                          <a:latin typeface="標楷體" panose="03000509000000000000" pitchFamily="65" charset="-120"/>
                          <a:ea typeface="標楷體" panose="03000509000000000000" pitchFamily="65" charset="-120"/>
                          <a:cs typeface="Times New Roman" panose="02020603050405020304" pitchFamily="18" charset="0"/>
                        </a:rPr>
                        <a:t>1</a:t>
                      </a:r>
                      <a:r>
                        <a:rPr lang="en-US" sz="2000" b="1" kern="100" dirty="0">
                          <a:effectLst/>
                          <a:latin typeface="標楷體" panose="03000509000000000000" pitchFamily="65" charset="-120"/>
                          <a:ea typeface="標楷體" panose="03000509000000000000" pitchFamily="65" charset="-120"/>
                          <a:cs typeface="Times New Roman" panose="02020603050405020304" pitchFamily="18" charset="0"/>
                        </a:rPr>
                        <a:t>)</a:t>
                      </a:r>
                      <a:endParaRPr lang="zh-TW" sz="2000" b="1" kern="100" dirty="0">
                        <a:effectLst/>
                        <a:latin typeface="標楷體" panose="03000509000000000000" pitchFamily="65" charset="-120"/>
                        <a:ea typeface="標楷體" panose="03000509000000000000" pitchFamily="65" charset="-120"/>
                        <a:cs typeface="Times New Roman" panose="02020603050405020304" pitchFamily="18" charset="0"/>
                      </a:endParaRPr>
                    </a:p>
                    <a:p>
                      <a:pPr>
                        <a:spcAft>
                          <a:spcPts val="0"/>
                        </a:spcAft>
                      </a:pPr>
                      <a:r>
                        <a:rPr lang="en-US" sz="2000" b="1" kern="100" dirty="0">
                          <a:effectLst/>
                          <a:latin typeface="標楷體" panose="03000509000000000000" pitchFamily="65" charset="-120"/>
                          <a:ea typeface="標楷體" panose="03000509000000000000" pitchFamily="65" charset="-120"/>
                          <a:cs typeface="Times New Roman" panose="02020603050405020304" pitchFamily="18" charset="0"/>
                        </a:rPr>
                        <a:t> </a:t>
                      </a:r>
                      <a:endParaRPr lang="zh-TW" sz="2000" b="1" kern="100" dirty="0">
                        <a:effectLst/>
                        <a:latin typeface="標楷體" panose="03000509000000000000" pitchFamily="65" charset="-120"/>
                        <a:ea typeface="標楷體" panose="03000509000000000000" pitchFamily="65" charset="-120"/>
                        <a:cs typeface="Times New Roman" panose="02020603050405020304" pitchFamily="18" charset="0"/>
                      </a:endParaRPr>
                    </a:p>
                    <a:p>
                      <a:pPr>
                        <a:spcAft>
                          <a:spcPts val="0"/>
                        </a:spcAft>
                      </a:pPr>
                      <a:r>
                        <a:rPr lang="en-US" sz="2000" b="1" kern="100" dirty="0">
                          <a:effectLst/>
                          <a:latin typeface="標楷體" panose="03000509000000000000" pitchFamily="65" charset="-120"/>
                          <a:ea typeface="標楷體" panose="03000509000000000000" pitchFamily="65" charset="-120"/>
                          <a:cs typeface="Times New Roman" panose="02020603050405020304" pitchFamily="18" charset="0"/>
                        </a:rPr>
                        <a:t> </a:t>
                      </a:r>
                      <a:endParaRPr lang="zh-TW" sz="2000" b="1"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51438" marR="514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US" altLang="zh-TW" sz="2000" b="1" kern="100" dirty="0" smtClean="0">
                        <a:effectLst/>
                        <a:latin typeface="標楷體" panose="03000509000000000000" pitchFamily="65" charset="-120"/>
                        <a:ea typeface="標楷體" panose="03000509000000000000" pitchFamily="65" charset="-120"/>
                        <a:cs typeface="Times New Roman" panose="02020603050405020304" pitchFamily="18" charset="0"/>
                      </a:endParaRPr>
                    </a:p>
                    <a:p>
                      <a:pPr>
                        <a:spcAft>
                          <a:spcPts val="0"/>
                        </a:spcAft>
                      </a:pPr>
                      <a:endParaRPr lang="en-US" altLang="zh-TW" sz="2000" b="1" kern="100" dirty="0" smtClean="0">
                        <a:effectLst/>
                        <a:latin typeface="標楷體" panose="03000509000000000000" pitchFamily="65" charset="-120"/>
                        <a:ea typeface="標楷體" panose="03000509000000000000" pitchFamily="65" charset="-120"/>
                        <a:cs typeface="Times New Roman" panose="02020603050405020304" pitchFamily="18" charset="0"/>
                      </a:endParaRPr>
                    </a:p>
                    <a:p>
                      <a:pPr>
                        <a:spcAft>
                          <a:spcPts val="0"/>
                        </a:spcAft>
                      </a:pPr>
                      <a:r>
                        <a:rPr lang="zh-TW" sz="2000" b="1" kern="100" dirty="0" smtClean="0">
                          <a:effectLst/>
                          <a:latin typeface="標楷體" panose="03000509000000000000" pitchFamily="65" charset="-120"/>
                          <a:ea typeface="標楷體" panose="03000509000000000000" pitchFamily="65" charset="-120"/>
                          <a:cs typeface="Times New Roman" panose="02020603050405020304" pitchFamily="18" charset="0"/>
                        </a:rPr>
                        <a:t>總價</a:t>
                      </a:r>
                      <a:r>
                        <a:rPr lang="zh-TW" sz="2000" b="1" kern="100" dirty="0">
                          <a:effectLst/>
                          <a:latin typeface="標楷體" panose="03000509000000000000" pitchFamily="65" charset="-120"/>
                          <a:ea typeface="標楷體" panose="03000509000000000000" pitchFamily="65" charset="-120"/>
                          <a:cs typeface="Times New Roman" panose="02020603050405020304" pitchFamily="18" charset="0"/>
                        </a:rPr>
                        <a:t>決</a:t>
                      </a:r>
                      <a:r>
                        <a:rPr lang="zh-TW" sz="2000" b="1" kern="100" dirty="0" smtClean="0">
                          <a:effectLst/>
                          <a:latin typeface="標楷體" panose="03000509000000000000" pitchFamily="65" charset="-120"/>
                          <a:ea typeface="標楷體" panose="03000509000000000000" pitchFamily="65" charset="-120"/>
                          <a:cs typeface="Times New Roman" panose="02020603050405020304" pitchFamily="18" charset="0"/>
                        </a:rPr>
                        <a:t>標</a:t>
                      </a:r>
                      <a:endParaRPr lang="en-US" altLang="zh-TW" sz="2000" b="1" kern="100" dirty="0" smtClean="0">
                        <a:effectLst/>
                        <a:latin typeface="標楷體" panose="03000509000000000000" pitchFamily="65" charset="-120"/>
                        <a:ea typeface="標楷體" panose="03000509000000000000" pitchFamily="65" charset="-120"/>
                        <a:cs typeface="Times New Roman" panose="02020603050405020304" pitchFamily="18" charset="0"/>
                      </a:endParaRPr>
                    </a:p>
                    <a:p>
                      <a:pPr algn="ctr">
                        <a:spcAft>
                          <a:spcPts val="0"/>
                        </a:spcAft>
                      </a:pPr>
                      <a:r>
                        <a:rPr lang="en-US" sz="2000" b="1" kern="100" dirty="0" smtClean="0">
                          <a:effectLst/>
                          <a:latin typeface="標楷體" panose="03000509000000000000" pitchFamily="65" charset="-120"/>
                          <a:ea typeface="標楷體" panose="03000509000000000000" pitchFamily="65" charset="-120"/>
                          <a:cs typeface="Times New Roman" panose="02020603050405020304" pitchFamily="18" charset="0"/>
                        </a:rPr>
                        <a:t>(</a:t>
                      </a:r>
                      <a:r>
                        <a:rPr lang="zh-TW" sz="2000" b="1" kern="0" dirty="0">
                          <a:effectLst/>
                          <a:latin typeface="標楷體" panose="03000509000000000000" pitchFamily="65" charset="-120"/>
                          <a:ea typeface="標楷體" panose="03000509000000000000" pitchFamily="65" charset="-120"/>
                          <a:cs typeface="Times New Roman" panose="02020603050405020304" pitchFamily="18" charset="0"/>
                        </a:rPr>
                        <a:t>註</a:t>
                      </a:r>
                      <a:r>
                        <a:rPr lang="en-US" sz="2000" b="1" kern="0" dirty="0">
                          <a:effectLst/>
                          <a:latin typeface="標楷體" panose="03000509000000000000" pitchFamily="65" charset="-120"/>
                          <a:ea typeface="標楷體" panose="03000509000000000000" pitchFamily="65" charset="-120"/>
                          <a:cs typeface="Times New Roman" panose="02020603050405020304" pitchFamily="18" charset="0"/>
                        </a:rPr>
                        <a:t>3</a:t>
                      </a:r>
                      <a:r>
                        <a:rPr lang="en-US" sz="2000" b="1" kern="100" dirty="0">
                          <a:effectLst/>
                          <a:latin typeface="標楷體" panose="03000509000000000000" pitchFamily="65" charset="-120"/>
                          <a:ea typeface="標楷體" panose="03000509000000000000" pitchFamily="65" charset="-120"/>
                          <a:cs typeface="Times New Roman" panose="02020603050405020304" pitchFamily="18" charset="0"/>
                        </a:rPr>
                        <a:t>)</a:t>
                      </a:r>
                      <a:endParaRPr lang="zh-TW" sz="2000" b="1" kern="100" dirty="0">
                        <a:effectLst/>
                        <a:latin typeface="標楷體" panose="03000509000000000000" pitchFamily="65" charset="-120"/>
                        <a:ea typeface="標楷體" panose="03000509000000000000" pitchFamily="65" charset="-120"/>
                        <a:cs typeface="Times New Roman" panose="02020603050405020304" pitchFamily="18" charset="0"/>
                      </a:endParaRPr>
                    </a:p>
                    <a:p>
                      <a:pPr>
                        <a:spcAft>
                          <a:spcPts val="0"/>
                        </a:spcAft>
                      </a:pPr>
                      <a:r>
                        <a:rPr lang="en-US" sz="2000" b="1" kern="100" dirty="0">
                          <a:effectLst/>
                          <a:latin typeface="標楷體" panose="03000509000000000000" pitchFamily="65" charset="-120"/>
                          <a:ea typeface="標楷體" panose="03000509000000000000" pitchFamily="65" charset="-120"/>
                          <a:cs typeface="Times New Roman" panose="02020603050405020304" pitchFamily="18" charset="0"/>
                        </a:rPr>
                        <a:t> </a:t>
                      </a:r>
                      <a:endParaRPr lang="zh-TW" sz="2000" b="1"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51438" marR="514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2000" b="1" kern="100" dirty="0">
                          <a:effectLst/>
                          <a:latin typeface="標楷體" panose="03000509000000000000" pitchFamily="65" charset="-120"/>
                          <a:ea typeface="標楷體" panose="03000509000000000000" pitchFamily="65" charset="-120"/>
                          <a:cs typeface="Times New Roman" panose="02020603050405020304" pitchFamily="18" charset="0"/>
                        </a:rPr>
                        <a:t>1.</a:t>
                      </a:r>
                      <a:r>
                        <a:rPr lang="zh-TW" sz="2000" b="1" kern="100" dirty="0">
                          <a:effectLst/>
                          <a:latin typeface="標楷體" panose="03000509000000000000" pitchFamily="65" charset="-120"/>
                          <a:ea typeface="標楷體" panose="03000509000000000000" pitchFamily="65" charset="-120"/>
                          <a:cs typeface="Times New Roman" panose="02020603050405020304" pitchFamily="18" charset="0"/>
                        </a:rPr>
                        <a:t>依契約價金</a:t>
                      </a:r>
                      <a:r>
                        <a:rPr lang="zh-TW" sz="2000" b="1" kern="100" dirty="0">
                          <a:solidFill>
                            <a:srgbClr val="0000FF"/>
                          </a:solidFill>
                          <a:effectLst/>
                          <a:latin typeface="標楷體" panose="03000509000000000000" pitchFamily="65" charset="-120"/>
                          <a:ea typeface="標楷體" panose="03000509000000000000" pitchFamily="65" charset="-120"/>
                          <a:cs typeface="Times New Roman" panose="02020603050405020304" pitchFamily="18" charset="0"/>
                        </a:rPr>
                        <a:t>總額結算</a:t>
                      </a:r>
                      <a:r>
                        <a:rPr lang="zh-TW" sz="2000" b="1" kern="100" dirty="0">
                          <a:effectLst/>
                          <a:latin typeface="標楷體" panose="03000509000000000000" pitchFamily="65" charset="-120"/>
                          <a:ea typeface="標楷體" panose="03000509000000000000" pitchFamily="65" charset="-120"/>
                          <a:cs typeface="Times New Roman" panose="02020603050405020304" pitchFamily="18" charset="0"/>
                        </a:rPr>
                        <a:t>。</a:t>
                      </a:r>
                    </a:p>
                    <a:p>
                      <a:pPr>
                        <a:spcAft>
                          <a:spcPts val="0"/>
                        </a:spcAft>
                      </a:pPr>
                      <a:r>
                        <a:rPr lang="en-US" sz="2000" b="1" kern="100" dirty="0">
                          <a:effectLst/>
                          <a:latin typeface="標楷體" panose="03000509000000000000" pitchFamily="65" charset="-120"/>
                          <a:ea typeface="標楷體" panose="03000509000000000000" pitchFamily="65" charset="-120"/>
                          <a:cs typeface="Times New Roman" panose="02020603050405020304" pitchFamily="18" charset="0"/>
                        </a:rPr>
                        <a:t>2.</a:t>
                      </a:r>
                      <a:r>
                        <a:rPr lang="zh-TW" sz="2000" b="1" kern="100" dirty="0">
                          <a:effectLst/>
                          <a:latin typeface="標楷體" panose="03000509000000000000" pitchFamily="65" charset="-120"/>
                          <a:ea typeface="標楷體" panose="03000509000000000000" pitchFamily="65" charset="-120"/>
                          <a:cs typeface="Times New Roman" panose="02020603050405020304" pitchFamily="18" charset="0"/>
                        </a:rPr>
                        <a:t>依</a:t>
                      </a:r>
                      <a:r>
                        <a:rPr lang="zh-TW" sz="2000" b="1" kern="100" dirty="0">
                          <a:solidFill>
                            <a:srgbClr val="0000FF"/>
                          </a:solidFill>
                          <a:effectLst/>
                          <a:latin typeface="標楷體" panose="03000509000000000000" pitchFamily="65" charset="-120"/>
                          <a:ea typeface="標楷體" panose="03000509000000000000" pitchFamily="65" charset="-120"/>
                          <a:cs typeface="Times New Roman" panose="02020603050405020304" pitchFamily="18" charset="0"/>
                        </a:rPr>
                        <a:t>實際施作或供應之項目及數量結算</a:t>
                      </a:r>
                      <a:r>
                        <a:rPr lang="zh-TW" sz="2000" b="1" kern="100" dirty="0">
                          <a:effectLst/>
                          <a:latin typeface="標楷體" panose="03000509000000000000" pitchFamily="65" charset="-120"/>
                          <a:ea typeface="標楷體" panose="03000509000000000000" pitchFamily="65" charset="-120"/>
                          <a:cs typeface="Times New Roman" panose="02020603050405020304" pitchFamily="18" charset="0"/>
                        </a:rPr>
                        <a:t>。</a:t>
                      </a:r>
                    </a:p>
                    <a:p>
                      <a:pPr>
                        <a:spcAft>
                          <a:spcPts val="0"/>
                        </a:spcAft>
                      </a:pPr>
                      <a:r>
                        <a:rPr lang="en-US" sz="2000" b="1" kern="100" dirty="0" smtClean="0">
                          <a:effectLst/>
                          <a:latin typeface="標楷體" panose="03000509000000000000" pitchFamily="65" charset="-120"/>
                          <a:ea typeface="標楷體" panose="03000509000000000000" pitchFamily="65" charset="-120"/>
                          <a:cs typeface="Times New Roman" panose="02020603050405020304" pitchFamily="18" charset="0"/>
                        </a:rPr>
                        <a:t>3</a:t>
                      </a:r>
                      <a:r>
                        <a:rPr lang="en-US" altLang="zh-TW" sz="2000" b="1" kern="100" dirty="0" smtClean="0">
                          <a:effectLst/>
                          <a:latin typeface="標楷體" panose="03000509000000000000" pitchFamily="65" charset="-120"/>
                          <a:ea typeface="標楷體" panose="03000509000000000000" pitchFamily="65" charset="-120"/>
                          <a:cs typeface="Times New Roman" panose="02020603050405020304" pitchFamily="18" charset="0"/>
                        </a:rPr>
                        <a:t>.</a:t>
                      </a:r>
                      <a:r>
                        <a:rPr lang="zh-TW" sz="2000" b="1" kern="100" dirty="0" smtClean="0">
                          <a:solidFill>
                            <a:srgbClr val="0000FF"/>
                          </a:solidFill>
                          <a:effectLst/>
                          <a:latin typeface="標楷體" panose="03000509000000000000" pitchFamily="65" charset="-120"/>
                          <a:ea typeface="標楷體" panose="03000509000000000000" pitchFamily="65" charset="-120"/>
                          <a:cs typeface="Times New Roman" panose="02020603050405020304" pitchFamily="18" charset="0"/>
                        </a:rPr>
                        <a:t>部分</a:t>
                      </a:r>
                      <a:r>
                        <a:rPr lang="zh-TW" sz="2000" b="1" kern="100" dirty="0">
                          <a:effectLst/>
                          <a:latin typeface="標楷體" panose="03000509000000000000" pitchFamily="65" charset="-120"/>
                          <a:ea typeface="標楷體" panose="03000509000000000000" pitchFamily="65" charset="-120"/>
                          <a:cs typeface="Times New Roman" panose="02020603050405020304" pitchFamily="18" charset="0"/>
                        </a:rPr>
                        <a:t>依契約價金總額結算，部分依實際施作或供應之項目及數量結算。</a:t>
                      </a:r>
                    </a:p>
                  </a:txBody>
                  <a:tcPr marL="51438" marR="514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2000" b="1" kern="100" dirty="0">
                          <a:effectLst/>
                          <a:latin typeface="標楷體" panose="03000509000000000000" pitchFamily="65" charset="-120"/>
                          <a:ea typeface="標楷體" panose="03000509000000000000" pitchFamily="65" charset="-120"/>
                          <a:cs typeface="Times New Roman" panose="02020603050405020304" pitchFamily="18" charset="0"/>
                        </a:rPr>
                        <a:t>1</a:t>
                      </a:r>
                      <a:r>
                        <a:rPr lang="zh-TW" sz="2000" b="1" kern="100" dirty="0">
                          <a:effectLst/>
                          <a:latin typeface="標楷體" panose="03000509000000000000" pitchFamily="65" charset="-120"/>
                          <a:ea typeface="標楷體" panose="03000509000000000000" pitchFamily="65" charset="-120"/>
                          <a:cs typeface="Times New Roman" panose="02020603050405020304" pitchFamily="18" charset="0"/>
                        </a:rPr>
                        <a:t>總包價法</a:t>
                      </a:r>
                    </a:p>
                    <a:p>
                      <a:pPr>
                        <a:spcAft>
                          <a:spcPts val="0"/>
                        </a:spcAft>
                      </a:pPr>
                      <a:r>
                        <a:rPr lang="en-US" sz="2000" b="1" kern="100" dirty="0">
                          <a:effectLst/>
                          <a:latin typeface="標楷體" panose="03000509000000000000" pitchFamily="65" charset="-120"/>
                          <a:ea typeface="標楷體" panose="03000509000000000000" pitchFamily="65" charset="-120"/>
                          <a:cs typeface="Times New Roman" panose="02020603050405020304" pitchFamily="18" charset="0"/>
                        </a:rPr>
                        <a:t>2</a:t>
                      </a:r>
                      <a:r>
                        <a:rPr lang="zh-TW" sz="2000" b="1" kern="100" dirty="0">
                          <a:effectLst/>
                          <a:latin typeface="標楷體" panose="03000509000000000000" pitchFamily="65" charset="-120"/>
                          <a:ea typeface="標楷體" panose="03000509000000000000" pitchFamily="65" charset="-120"/>
                          <a:cs typeface="Times New Roman" panose="02020603050405020304" pitchFamily="18" charset="0"/>
                        </a:rPr>
                        <a:t>按月、按日或按時計酬法。</a:t>
                      </a:r>
                    </a:p>
                    <a:p>
                      <a:pPr>
                        <a:spcAft>
                          <a:spcPts val="0"/>
                        </a:spcAft>
                      </a:pPr>
                      <a:r>
                        <a:rPr lang="en-US" sz="2000" b="1" kern="100" dirty="0">
                          <a:effectLst/>
                          <a:latin typeface="標楷體" panose="03000509000000000000" pitchFamily="65" charset="-120"/>
                          <a:ea typeface="標楷體" panose="03000509000000000000" pitchFamily="65" charset="-120"/>
                          <a:cs typeface="Times New Roman" panose="02020603050405020304" pitchFamily="18" charset="0"/>
                        </a:rPr>
                        <a:t>3.</a:t>
                      </a:r>
                      <a:r>
                        <a:rPr lang="zh-TW" sz="2000" b="1" kern="100" dirty="0">
                          <a:effectLst/>
                          <a:latin typeface="標楷體" panose="03000509000000000000" pitchFamily="65" charset="-120"/>
                          <a:ea typeface="標楷體" panose="03000509000000000000" pitchFamily="65" charset="-120"/>
                          <a:cs typeface="Times New Roman" panose="02020603050405020304" pitchFamily="18" charset="0"/>
                        </a:rPr>
                        <a:t>服務成本加公費法</a:t>
                      </a:r>
                    </a:p>
                    <a:p>
                      <a:pPr>
                        <a:spcAft>
                          <a:spcPts val="0"/>
                        </a:spcAft>
                      </a:pPr>
                      <a:r>
                        <a:rPr lang="en-US" sz="2000" b="1" kern="100" dirty="0">
                          <a:effectLst/>
                          <a:latin typeface="標楷體" panose="03000509000000000000" pitchFamily="65" charset="-120"/>
                          <a:ea typeface="標楷體" panose="03000509000000000000" pitchFamily="65" charset="-120"/>
                          <a:cs typeface="Times New Roman" panose="02020603050405020304" pitchFamily="18" charset="0"/>
                        </a:rPr>
                        <a:t>4.</a:t>
                      </a:r>
                      <a:r>
                        <a:rPr lang="zh-TW" sz="2000" b="1" kern="100" dirty="0">
                          <a:effectLst/>
                          <a:latin typeface="標楷體" panose="03000509000000000000" pitchFamily="65" charset="-120"/>
                          <a:ea typeface="標楷體" panose="03000509000000000000" pitchFamily="65" charset="-120"/>
                          <a:cs typeface="Times New Roman" panose="02020603050405020304" pitchFamily="18" charset="0"/>
                        </a:rPr>
                        <a:t>建築費用百分比法</a:t>
                      </a:r>
                    </a:p>
                  </a:txBody>
                  <a:tcPr marL="51438" marR="514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spcAft>
                          <a:spcPts val="0"/>
                        </a:spcAft>
                      </a:pPr>
                      <a:r>
                        <a:rPr lang="zh-TW" sz="2000" b="1" kern="100" dirty="0" smtClean="0">
                          <a:effectLst/>
                          <a:latin typeface="標楷體" panose="03000509000000000000" pitchFamily="65" charset="-120"/>
                          <a:ea typeface="標楷體" panose="03000509000000000000" pitchFamily="65" charset="-120"/>
                          <a:cs typeface="Times New Roman" panose="02020603050405020304" pitchFamily="18" charset="0"/>
                        </a:rPr>
                        <a:t>註</a:t>
                      </a:r>
                      <a:r>
                        <a:rPr lang="en-US" sz="2000" b="1" kern="100" dirty="0" smtClean="0">
                          <a:effectLst/>
                          <a:latin typeface="標楷體" panose="03000509000000000000" pitchFamily="65" charset="-120"/>
                          <a:ea typeface="標楷體" panose="03000509000000000000" pitchFamily="65" charset="-120"/>
                          <a:cs typeface="Times New Roman" panose="02020603050405020304" pitchFamily="18" charset="0"/>
                        </a:rPr>
                        <a:t>1</a:t>
                      </a:r>
                      <a:r>
                        <a:rPr lang="zh-TW" sz="2000" b="1" kern="100" dirty="0" smtClean="0">
                          <a:effectLst/>
                          <a:latin typeface="標楷體" panose="03000509000000000000" pitchFamily="65" charset="-120"/>
                          <a:ea typeface="標楷體" panose="03000509000000000000" pitchFamily="65" charset="-120"/>
                          <a:cs typeface="Times New Roman" panose="02020603050405020304" pitchFamily="18" charset="0"/>
                        </a:rPr>
                        <a:t>：投標須知</a:t>
                      </a:r>
                      <a:r>
                        <a:rPr lang="en-US" altLang="zh-TW" sz="2000" b="1" kern="100" dirty="0" smtClean="0">
                          <a:effectLst/>
                          <a:latin typeface="標楷體" panose="03000509000000000000" pitchFamily="65" charset="-120"/>
                          <a:ea typeface="標楷體" panose="03000509000000000000" pitchFamily="65" charset="-120"/>
                          <a:cs typeface="Times New Roman" panose="02020603050405020304" pitchFamily="18" charset="0"/>
                        </a:rPr>
                        <a:t>§</a:t>
                      </a:r>
                      <a:r>
                        <a:rPr lang="en-US" sz="2000" b="1" kern="100" dirty="0" smtClean="0">
                          <a:effectLst/>
                          <a:latin typeface="標楷體" panose="03000509000000000000" pitchFamily="65" charset="-120"/>
                          <a:ea typeface="標楷體" panose="03000509000000000000" pitchFamily="65" charset="-120"/>
                          <a:cs typeface="Times New Roman" panose="02020603050405020304" pitchFamily="18" charset="0"/>
                        </a:rPr>
                        <a:t>60</a:t>
                      </a:r>
                      <a:endParaRPr lang="zh-TW" sz="2000" b="1" kern="100" dirty="0" smtClean="0">
                        <a:effectLst/>
                        <a:latin typeface="標楷體" panose="03000509000000000000" pitchFamily="65" charset="-120"/>
                        <a:ea typeface="標楷體" panose="03000509000000000000" pitchFamily="65" charset="-120"/>
                        <a:cs typeface="Times New Roman" panose="02020603050405020304" pitchFamily="18" charset="0"/>
                      </a:endParaRPr>
                    </a:p>
                    <a:p>
                      <a:pPr>
                        <a:spcAft>
                          <a:spcPts val="0"/>
                        </a:spcAft>
                      </a:pPr>
                      <a:r>
                        <a:rPr lang="zh-TW" sz="2000" b="1" kern="100" dirty="0" smtClean="0">
                          <a:effectLst/>
                          <a:latin typeface="標楷體" panose="03000509000000000000" pitchFamily="65" charset="-120"/>
                          <a:ea typeface="標楷體" panose="03000509000000000000" pitchFamily="65" charset="-120"/>
                          <a:cs typeface="Times New Roman" panose="02020603050405020304" pitchFamily="18" charset="0"/>
                        </a:rPr>
                        <a:t>註</a:t>
                      </a:r>
                      <a:r>
                        <a:rPr lang="en-US" sz="2000" b="1" kern="100" dirty="0" smtClean="0">
                          <a:effectLst/>
                          <a:latin typeface="標楷體" panose="03000509000000000000" pitchFamily="65" charset="-120"/>
                          <a:ea typeface="標楷體" panose="03000509000000000000" pitchFamily="65" charset="-120"/>
                          <a:cs typeface="Times New Roman" panose="02020603050405020304" pitchFamily="18" charset="0"/>
                        </a:rPr>
                        <a:t>2</a:t>
                      </a:r>
                      <a:r>
                        <a:rPr lang="zh-TW" sz="2000" b="1" kern="100" dirty="0" smtClean="0">
                          <a:effectLst/>
                          <a:latin typeface="標楷體" panose="03000509000000000000" pitchFamily="65" charset="-120"/>
                          <a:ea typeface="標楷體" panose="03000509000000000000" pitchFamily="65" charset="-120"/>
                          <a:cs typeface="Times New Roman" panose="02020603050405020304" pitchFamily="18" charset="0"/>
                        </a:rPr>
                        <a:t>：採購契約要項</a:t>
                      </a:r>
                      <a:r>
                        <a:rPr lang="en-US" altLang="zh-TW" sz="1800" b="1" kern="1200" dirty="0" smtClean="0">
                          <a:solidFill>
                            <a:schemeClr val="tx1"/>
                          </a:solidFill>
                          <a:effectLst/>
                          <a:latin typeface="+mn-lt"/>
                          <a:ea typeface="+mn-ea"/>
                          <a:cs typeface="+mn-cs"/>
                        </a:rPr>
                        <a:t>§</a:t>
                      </a:r>
                      <a:r>
                        <a:rPr lang="en-US" sz="2000" b="1" kern="100" dirty="0" smtClean="0">
                          <a:effectLst/>
                          <a:latin typeface="標楷體" panose="03000509000000000000" pitchFamily="65" charset="-120"/>
                          <a:ea typeface="標楷體" panose="03000509000000000000" pitchFamily="65" charset="-120"/>
                          <a:cs typeface="Times New Roman" panose="02020603050405020304" pitchFamily="18" charset="0"/>
                        </a:rPr>
                        <a:t>30</a:t>
                      </a:r>
                      <a:endParaRPr lang="zh-TW" sz="2000" b="1" kern="100" dirty="0" smtClean="0">
                        <a:effectLst/>
                        <a:latin typeface="標楷體" panose="03000509000000000000" pitchFamily="65" charset="-120"/>
                        <a:ea typeface="標楷體" panose="03000509000000000000" pitchFamily="65" charset="-120"/>
                        <a:cs typeface="Times New Roman" panose="02020603050405020304" pitchFamily="18" charset="0"/>
                      </a:endParaRPr>
                    </a:p>
                    <a:p>
                      <a:pPr>
                        <a:spcAft>
                          <a:spcPts val="0"/>
                        </a:spcAft>
                      </a:pPr>
                      <a:r>
                        <a:rPr lang="zh-TW" sz="2000" b="1" kern="100" dirty="0" smtClean="0">
                          <a:effectLst/>
                          <a:latin typeface="標楷體" panose="03000509000000000000" pitchFamily="65" charset="-120"/>
                          <a:ea typeface="標楷體" panose="03000509000000000000" pitchFamily="65" charset="-120"/>
                          <a:cs typeface="Times New Roman" panose="02020603050405020304" pitchFamily="18" charset="0"/>
                        </a:rPr>
                        <a:t>註</a:t>
                      </a:r>
                      <a:r>
                        <a:rPr lang="en-US" sz="2000" b="1" kern="100" dirty="0" smtClean="0">
                          <a:effectLst/>
                          <a:latin typeface="標楷體" panose="03000509000000000000" pitchFamily="65" charset="-120"/>
                          <a:ea typeface="標楷體" panose="03000509000000000000" pitchFamily="65" charset="-120"/>
                          <a:cs typeface="Times New Roman" panose="02020603050405020304" pitchFamily="18" charset="0"/>
                        </a:rPr>
                        <a:t>3</a:t>
                      </a:r>
                      <a:r>
                        <a:rPr lang="zh-TW" sz="2000" b="1" kern="100" dirty="0" smtClean="0">
                          <a:effectLst/>
                          <a:latin typeface="標楷體" panose="03000509000000000000" pitchFamily="65" charset="-120"/>
                          <a:ea typeface="標楷體" panose="03000509000000000000" pitchFamily="65" charset="-120"/>
                          <a:cs typeface="Times New Roman" panose="02020603050405020304" pitchFamily="18" charset="0"/>
                        </a:rPr>
                        <a:t>：</a:t>
                      </a:r>
                      <a:r>
                        <a:rPr lang="zh-TW" altLang="en-US" sz="2000" b="1" kern="100" dirty="0" smtClean="0">
                          <a:solidFill>
                            <a:schemeClr val="tx1"/>
                          </a:solidFill>
                          <a:effectLst/>
                          <a:latin typeface="標楷體" panose="03000509000000000000" pitchFamily="65" charset="-120"/>
                          <a:ea typeface="+mn-ea"/>
                          <a:cs typeface="Times New Roman" panose="02020603050405020304" pitchFamily="18" charset="0"/>
                        </a:rPr>
                        <a:t>總價決標</a:t>
                      </a:r>
                      <a:r>
                        <a:rPr lang="zh-TW" sz="2000" b="1" kern="100" dirty="0" smtClean="0">
                          <a:solidFill>
                            <a:schemeClr val="tx1"/>
                          </a:solidFill>
                          <a:effectLst/>
                          <a:latin typeface="標楷體" panose="03000509000000000000" pitchFamily="65" charset="-120"/>
                          <a:ea typeface="+mn-ea"/>
                          <a:cs typeface="Times New Roman" panose="02020603050405020304" pitchFamily="18" charset="0"/>
                        </a:rPr>
                        <a:t>指投標廠商之總標價</a:t>
                      </a:r>
                    </a:p>
                    <a:p>
                      <a:pPr marL="0" marR="0" indent="0" algn="l" defTabSz="914400" rtl="0" eaLnBrk="1" fontAlgn="auto" latinLnBrk="0" hangingPunct="1">
                        <a:lnSpc>
                          <a:spcPct val="100000"/>
                        </a:lnSpc>
                        <a:spcBef>
                          <a:spcPts val="0"/>
                        </a:spcBef>
                        <a:spcAft>
                          <a:spcPts val="0"/>
                        </a:spcAft>
                        <a:buClrTx/>
                        <a:buSzTx/>
                        <a:buFontTx/>
                        <a:buNone/>
                        <a:tabLst/>
                        <a:defRPr/>
                      </a:pPr>
                      <a:r>
                        <a:rPr lang="zh-TW" sz="2000" b="1" kern="100" dirty="0" smtClean="0">
                          <a:solidFill>
                            <a:schemeClr val="tx1"/>
                          </a:solidFill>
                          <a:effectLst/>
                          <a:latin typeface="標楷體" panose="03000509000000000000" pitchFamily="65" charset="-120"/>
                          <a:ea typeface="+mn-ea"/>
                          <a:cs typeface="Times New Roman" panose="02020603050405020304" pitchFamily="18" charset="0"/>
                        </a:rPr>
                        <a:t>註</a:t>
                      </a:r>
                      <a:r>
                        <a:rPr lang="en-US" sz="2000" b="1" kern="100" dirty="0" smtClean="0">
                          <a:solidFill>
                            <a:schemeClr val="tx1"/>
                          </a:solidFill>
                          <a:effectLst/>
                          <a:latin typeface="標楷體" panose="03000509000000000000" pitchFamily="65" charset="-120"/>
                          <a:ea typeface="+mn-ea"/>
                          <a:cs typeface="Times New Roman" panose="02020603050405020304" pitchFamily="18" charset="0"/>
                        </a:rPr>
                        <a:t>4</a:t>
                      </a:r>
                      <a:r>
                        <a:rPr lang="zh-TW" sz="2000" b="1" kern="100" dirty="0" smtClean="0">
                          <a:solidFill>
                            <a:schemeClr val="tx1"/>
                          </a:solidFill>
                          <a:effectLst/>
                          <a:latin typeface="標楷體" panose="03000509000000000000" pitchFamily="65" charset="-120"/>
                          <a:ea typeface="+mn-ea"/>
                          <a:cs typeface="Times New Roman" panose="02020603050405020304" pitchFamily="18" charset="0"/>
                        </a:rPr>
                        <a:t>：</a:t>
                      </a:r>
                      <a:r>
                        <a:rPr lang="zh-TW" altLang="en-US" sz="2000" b="1" kern="100" dirty="0" smtClean="0">
                          <a:solidFill>
                            <a:schemeClr val="tx1"/>
                          </a:solidFill>
                          <a:effectLst/>
                          <a:latin typeface="標楷體" panose="03000509000000000000" pitchFamily="65" charset="-120"/>
                          <a:ea typeface="+mn-ea"/>
                          <a:cs typeface="Times New Roman" panose="02020603050405020304" pitchFamily="18" charset="0"/>
                        </a:rPr>
                        <a:t>單</a:t>
                      </a:r>
                      <a:r>
                        <a:rPr lang="zh-TW" altLang="zh-TW" sz="2000" b="1" kern="100" dirty="0" smtClean="0">
                          <a:solidFill>
                            <a:schemeClr val="tx1"/>
                          </a:solidFill>
                          <a:effectLst/>
                          <a:latin typeface="標楷體" panose="03000509000000000000" pitchFamily="65" charset="-120"/>
                          <a:ea typeface="+mn-ea"/>
                          <a:cs typeface="Times New Roman" panose="02020603050405020304" pitchFamily="18" charset="0"/>
                        </a:rPr>
                        <a:t>價決標</a:t>
                      </a:r>
                      <a:r>
                        <a:rPr lang="zh-TW" sz="2000" b="1" kern="100" dirty="0" smtClean="0">
                          <a:solidFill>
                            <a:schemeClr val="tx1"/>
                          </a:solidFill>
                          <a:effectLst/>
                          <a:latin typeface="標楷體" panose="03000509000000000000" pitchFamily="65" charset="-120"/>
                          <a:ea typeface="+mn-ea"/>
                          <a:cs typeface="Times New Roman" panose="02020603050405020304" pitchFamily="18" charset="0"/>
                        </a:rPr>
                        <a:t>指</a:t>
                      </a:r>
                      <a:r>
                        <a:rPr lang="zh-TW" altLang="en-US" sz="2000" b="1" kern="100" dirty="0" smtClean="0">
                          <a:solidFill>
                            <a:schemeClr val="tx1"/>
                          </a:solidFill>
                          <a:effectLst/>
                          <a:latin typeface="標楷體" panose="03000509000000000000" pitchFamily="65" charset="-120"/>
                          <a:ea typeface="+mn-ea"/>
                          <a:cs typeface="Times New Roman" panose="02020603050405020304" pitchFamily="18" charset="0"/>
                        </a:rPr>
                        <a:t>以單價乘以預估數量之和決定得標廠商</a:t>
                      </a:r>
                      <a:r>
                        <a:rPr lang="zh-TW" sz="2000" b="1" kern="100" dirty="0" smtClean="0">
                          <a:solidFill>
                            <a:schemeClr val="tx1"/>
                          </a:solidFill>
                          <a:effectLst/>
                          <a:latin typeface="標楷體" panose="03000509000000000000" pitchFamily="65" charset="-120"/>
                          <a:ea typeface="+mn-ea"/>
                          <a:cs typeface="Times New Roman" panose="02020603050405020304" pitchFamily="18" charset="0"/>
                        </a:rPr>
                        <a:t>。</a:t>
                      </a:r>
                      <a:r>
                        <a:rPr lang="en-US" altLang="zh-TW" sz="2000" b="1" dirty="0" smtClean="0">
                          <a:latin typeface="標楷體" panose="03000509000000000000" pitchFamily="65" charset="-120"/>
                          <a:ea typeface="+mn-ea"/>
                        </a:rPr>
                        <a:t>【</a:t>
                      </a:r>
                      <a:r>
                        <a:rPr lang="zh-TW" altLang="en-US" sz="2000" b="1" u="sng" kern="100" dirty="0" smtClean="0">
                          <a:solidFill>
                            <a:srgbClr val="FF0000"/>
                          </a:solidFill>
                          <a:effectLst/>
                          <a:latin typeface="標楷體" panose="03000509000000000000" pitchFamily="65" charset="-120"/>
                          <a:ea typeface="+mn-ea"/>
                          <a:cs typeface="Times New Roman" panose="02020603050405020304" pitchFamily="18" charset="0"/>
                        </a:rPr>
                        <a:t>開口契約</a:t>
                      </a:r>
                      <a:r>
                        <a:rPr lang="zh-TW" altLang="en-US" sz="2000" b="1" kern="100" dirty="0" smtClean="0">
                          <a:solidFill>
                            <a:srgbClr val="FF0000"/>
                          </a:solidFill>
                          <a:effectLst/>
                          <a:latin typeface="標楷體" panose="03000509000000000000" pitchFamily="65" charset="-120"/>
                          <a:ea typeface="+mn-ea"/>
                          <a:cs typeface="Times New Roman" panose="02020603050405020304" pitchFamily="18" charset="0"/>
                        </a:rPr>
                        <a:t>：最低標之單價決標</a:t>
                      </a:r>
                      <a:r>
                        <a:rPr lang="en-US" altLang="zh-TW" sz="2000" b="1" kern="100" dirty="0" smtClean="0">
                          <a:solidFill>
                            <a:srgbClr val="FF0000"/>
                          </a:solidFill>
                          <a:effectLst/>
                          <a:latin typeface="標楷體" panose="03000509000000000000" pitchFamily="65" charset="-120"/>
                          <a:ea typeface="+mn-ea"/>
                          <a:cs typeface="Times New Roman" panose="02020603050405020304" pitchFamily="18" charset="0"/>
                        </a:rPr>
                        <a:t>(</a:t>
                      </a:r>
                      <a:r>
                        <a:rPr lang="zh-TW" altLang="en-US" sz="2000" b="1" kern="100" dirty="0" smtClean="0">
                          <a:solidFill>
                            <a:srgbClr val="FF0000"/>
                          </a:solidFill>
                          <a:effectLst/>
                          <a:latin typeface="標楷體" panose="03000509000000000000" pitchFamily="65" charset="-120"/>
                          <a:ea typeface="+mn-ea"/>
                          <a:cs typeface="Times New Roman" panose="02020603050405020304" pitchFamily="18" charset="0"/>
                        </a:rPr>
                        <a:t>採購法施行細則</a:t>
                      </a:r>
                      <a:r>
                        <a:rPr lang="en-US" altLang="zh-TW" sz="2000" b="1" kern="100" dirty="0" smtClean="0">
                          <a:solidFill>
                            <a:srgbClr val="FF0000"/>
                          </a:solidFill>
                          <a:effectLst/>
                          <a:latin typeface="標楷體" panose="03000509000000000000" pitchFamily="65" charset="-120"/>
                          <a:ea typeface="標楷體" panose="03000509000000000000" pitchFamily="65" charset="-120"/>
                          <a:cs typeface="Times New Roman" panose="02020603050405020304" pitchFamily="18" charset="0"/>
                        </a:rPr>
                        <a:t>§64</a:t>
                      </a:r>
                      <a:r>
                        <a:rPr lang="zh-TW" altLang="en-US" sz="2000" b="1" kern="100" dirty="0" smtClean="0">
                          <a:solidFill>
                            <a:srgbClr val="FF0000"/>
                          </a:solidFill>
                          <a:effectLst/>
                          <a:latin typeface="標楷體" panose="03000509000000000000" pitchFamily="65" charset="-120"/>
                          <a:ea typeface="標楷體" panose="03000509000000000000" pitchFamily="65" charset="-120"/>
                          <a:cs typeface="Times New Roman" panose="02020603050405020304" pitchFamily="18" charset="0"/>
                        </a:rPr>
                        <a:t>之</a:t>
                      </a:r>
                      <a:r>
                        <a:rPr lang="en-US" altLang="zh-TW" sz="2000" b="1" kern="100" dirty="0" smtClean="0">
                          <a:solidFill>
                            <a:srgbClr val="FF0000"/>
                          </a:solidFill>
                          <a:effectLst/>
                          <a:latin typeface="標楷體" panose="03000509000000000000" pitchFamily="65" charset="-120"/>
                          <a:ea typeface="標楷體" panose="03000509000000000000" pitchFamily="65" charset="-120"/>
                          <a:cs typeface="Times New Roman" panose="02020603050405020304" pitchFamily="18" charset="0"/>
                        </a:rPr>
                        <a:t>1</a:t>
                      </a:r>
                      <a:r>
                        <a:rPr lang="en-US" altLang="zh-TW" sz="2000" b="1" kern="100" dirty="0" smtClean="0">
                          <a:solidFill>
                            <a:srgbClr val="FF0000"/>
                          </a:solidFill>
                          <a:effectLst/>
                          <a:latin typeface="標楷體" panose="03000509000000000000" pitchFamily="65" charset="-120"/>
                          <a:ea typeface="+mn-ea"/>
                          <a:cs typeface="Times New Roman" panose="02020603050405020304" pitchFamily="18" charset="0"/>
                        </a:rPr>
                        <a:t>)</a:t>
                      </a:r>
                      <a:r>
                        <a:rPr lang="zh-TW" altLang="en-US" sz="2000" b="1" kern="100" dirty="0" smtClean="0">
                          <a:solidFill>
                            <a:srgbClr val="FF0000"/>
                          </a:solidFill>
                          <a:effectLst/>
                          <a:latin typeface="標楷體" panose="03000509000000000000" pitchFamily="65" charset="-120"/>
                          <a:ea typeface="+mn-ea"/>
                          <a:cs typeface="Times New Roman" panose="02020603050405020304" pitchFamily="18" charset="0"/>
                        </a:rPr>
                        <a:t>、準用最有利標之單價計算法</a:t>
                      </a:r>
                      <a:r>
                        <a:rPr lang="en-US" altLang="zh-TW" sz="2000" b="1" kern="100" dirty="0" smtClean="0">
                          <a:solidFill>
                            <a:schemeClr val="tx1"/>
                          </a:solidFill>
                          <a:effectLst/>
                          <a:latin typeface="標楷體" panose="03000509000000000000" pitchFamily="65" charset="-120"/>
                          <a:ea typeface="+mn-ea"/>
                          <a:cs typeface="Times New Roman" panose="02020603050405020304" pitchFamily="18" charset="0"/>
                        </a:rPr>
                        <a:t>】</a:t>
                      </a:r>
                      <a:endParaRPr lang="zh-TW" sz="2000" b="1" kern="100" dirty="0" smtClean="0">
                        <a:solidFill>
                          <a:schemeClr val="tx1"/>
                        </a:solidFill>
                        <a:effectLst/>
                        <a:latin typeface="標楷體" panose="03000509000000000000" pitchFamily="65" charset="-120"/>
                        <a:ea typeface="+mn-ea"/>
                        <a:cs typeface="Times New Roman" panose="02020603050405020304" pitchFamily="18" charset="0"/>
                      </a:endParaRPr>
                    </a:p>
                    <a:p>
                      <a:pPr>
                        <a:spcAft>
                          <a:spcPts val="0"/>
                        </a:spcAft>
                      </a:pPr>
                      <a:r>
                        <a:rPr lang="zh-TW" sz="2000" b="1" kern="100" dirty="0" smtClean="0">
                          <a:solidFill>
                            <a:schemeClr val="tx1"/>
                          </a:solidFill>
                          <a:effectLst/>
                          <a:latin typeface="標楷體" panose="03000509000000000000" pitchFamily="65" charset="-120"/>
                          <a:ea typeface="+mn-ea"/>
                          <a:cs typeface="Times New Roman" panose="02020603050405020304" pitchFamily="18" charset="0"/>
                        </a:rPr>
                        <a:t>註</a:t>
                      </a:r>
                      <a:r>
                        <a:rPr lang="en-US" sz="2000" b="1" kern="100" dirty="0" smtClean="0">
                          <a:solidFill>
                            <a:schemeClr val="tx1"/>
                          </a:solidFill>
                          <a:effectLst/>
                          <a:latin typeface="標楷體" panose="03000509000000000000" pitchFamily="65" charset="-120"/>
                          <a:ea typeface="+mn-ea"/>
                          <a:cs typeface="Times New Roman" panose="02020603050405020304" pitchFamily="18" charset="0"/>
                        </a:rPr>
                        <a:t>5</a:t>
                      </a:r>
                      <a:r>
                        <a:rPr lang="zh-TW" sz="2000" b="1" kern="100" dirty="0" smtClean="0">
                          <a:solidFill>
                            <a:schemeClr val="tx1"/>
                          </a:solidFill>
                          <a:effectLst/>
                          <a:latin typeface="標楷體" panose="03000509000000000000" pitchFamily="65" charset="-120"/>
                          <a:ea typeface="+mn-ea"/>
                          <a:cs typeface="Times New Roman" panose="02020603050405020304" pitchFamily="18" charset="0"/>
                        </a:rPr>
                        <a:t>：採購契</a:t>
                      </a:r>
                      <a:r>
                        <a:rPr lang="zh-TW" sz="2000" b="1" kern="0" dirty="0" smtClean="0">
                          <a:effectLst/>
                          <a:latin typeface="標楷體" panose="03000509000000000000" pitchFamily="65" charset="-120"/>
                          <a:ea typeface="標楷體" panose="03000509000000000000" pitchFamily="65" charset="-120"/>
                          <a:cs typeface="Times New Roman" panose="02020603050405020304" pitchFamily="18" charset="0"/>
                        </a:rPr>
                        <a:t>約要項</a:t>
                      </a:r>
                      <a:r>
                        <a:rPr lang="en-US" sz="2000" b="1" kern="0" dirty="0" smtClean="0">
                          <a:effectLst/>
                          <a:latin typeface="標楷體" panose="03000509000000000000" pitchFamily="65" charset="-120"/>
                          <a:ea typeface="標楷體" panose="03000509000000000000" pitchFamily="65" charset="-120"/>
                          <a:cs typeface="Times New Roman" panose="02020603050405020304" pitchFamily="18" charset="0"/>
                        </a:rPr>
                        <a:t>31</a:t>
                      </a:r>
                      <a:endParaRPr lang="zh-TW" sz="2000" b="1" kern="100" dirty="0" smtClean="0">
                        <a:effectLst/>
                        <a:latin typeface="標楷體" panose="03000509000000000000" pitchFamily="65" charset="-120"/>
                        <a:ea typeface="標楷體" panose="03000509000000000000" pitchFamily="65" charset="-120"/>
                        <a:cs typeface="Times New Roman" panose="02020603050405020304" pitchFamily="18" charset="0"/>
                      </a:endParaRPr>
                    </a:p>
                    <a:p>
                      <a:pPr>
                        <a:spcAft>
                          <a:spcPts val="0"/>
                        </a:spcAft>
                      </a:pPr>
                      <a:r>
                        <a:rPr lang="zh-TW" sz="2000" b="1" kern="0" dirty="0" smtClean="0">
                          <a:effectLst/>
                          <a:latin typeface="標楷體" panose="03000509000000000000" pitchFamily="65" charset="-120"/>
                          <a:ea typeface="標楷體" panose="03000509000000000000" pitchFamily="65" charset="-120"/>
                          <a:cs typeface="Times New Roman" panose="02020603050405020304" pitchFamily="18" charset="0"/>
                        </a:rPr>
                        <a:t>註</a:t>
                      </a:r>
                      <a:r>
                        <a:rPr lang="en-US" sz="2000" b="1" kern="0" dirty="0" smtClean="0">
                          <a:effectLst/>
                          <a:latin typeface="標楷體" panose="03000509000000000000" pitchFamily="65" charset="-120"/>
                          <a:ea typeface="標楷體" panose="03000509000000000000" pitchFamily="65" charset="-120"/>
                          <a:cs typeface="Times New Roman" panose="02020603050405020304" pitchFamily="18" charset="0"/>
                        </a:rPr>
                        <a:t>6</a:t>
                      </a:r>
                      <a:r>
                        <a:rPr lang="zh-TW" sz="2000" b="1" kern="0" dirty="0" smtClean="0">
                          <a:effectLst/>
                          <a:latin typeface="標楷體" panose="03000509000000000000" pitchFamily="65" charset="-120"/>
                          <a:ea typeface="標楷體" panose="03000509000000000000" pitchFamily="65" charset="-120"/>
                          <a:cs typeface="Times New Roman" panose="02020603050405020304" pitchFamily="18" charset="0"/>
                        </a:rPr>
                        <a:t>：準用最有利標之</a:t>
                      </a:r>
                      <a:r>
                        <a:rPr lang="zh-TW" sz="2000" b="1" kern="0" dirty="0" smtClean="0">
                          <a:solidFill>
                            <a:srgbClr val="0000FF"/>
                          </a:solidFill>
                          <a:effectLst/>
                          <a:latin typeface="標楷體" panose="03000509000000000000" pitchFamily="65" charset="-120"/>
                          <a:ea typeface="標楷體" panose="03000509000000000000" pitchFamily="65" charset="-120"/>
                          <a:cs typeface="Times New Roman" panose="02020603050405020304" pitchFamily="18" charset="0"/>
                        </a:rPr>
                        <a:t>服務費計費方式</a:t>
                      </a:r>
                      <a:endParaRPr lang="en-US" altLang="zh-TW" sz="2000" b="1" kern="0" dirty="0" smtClean="0">
                        <a:solidFill>
                          <a:srgbClr val="0000FF"/>
                        </a:solidFill>
                        <a:effectLst/>
                        <a:latin typeface="標楷體" panose="03000509000000000000" pitchFamily="65" charset="-120"/>
                        <a:ea typeface="標楷體" panose="03000509000000000000" pitchFamily="65" charset="-120"/>
                        <a:cs typeface="Times New Roman" panose="02020603050405020304" pitchFamily="18" charset="0"/>
                      </a:endParaRPr>
                    </a:p>
                    <a:p>
                      <a:pPr>
                        <a:spcAft>
                          <a:spcPts val="0"/>
                        </a:spcAft>
                      </a:pPr>
                      <a:r>
                        <a:rPr lang="zh-TW" altLang="zh-TW" sz="2000" b="1" kern="0" dirty="0" smtClean="0">
                          <a:effectLst/>
                          <a:latin typeface="標楷體" panose="03000509000000000000" pitchFamily="65" charset="-120"/>
                          <a:ea typeface="+mn-ea"/>
                          <a:cs typeface="Times New Roman" panose="02020603050405020304" pitchFamily="18" charset="0"/>
                        </a:rPr>
                        <a:t>註</a:t>
                      </a:r>
                      <a:r>
                        <a:rPr lang="en-US" altLang="zh-TW" sz="2000" b="1" kern="0" dirty="0" smtClean="0">
                          <a:effectLst/>
                          <a:latin typeface="標楷體" panose="03000509000000000000" pitchFamily="65" charset="-120"/>
                          <a:ea typeface="+mn-ea"/>
                          <a:cs typeface="Times New Roman" panose="02020603050405020304" pitchFamily="18" charset="0"/>
                        </a:rPr>
                        <a:t>7</a:t>
                      </a:r>
                      <a:r>
                        <a:rPr lang="zh-TW" altLang="zh-TW" sz="2000" b="1" kern="0" dirty="0" smtClean="0">
                          <a:effectLst/>
                          <a:latin typeface="標楷體" panose="03000509000000000000" pitchFamily="65" charset="-120"/>
                          <a:ea typeface="+mn-ea"/>
                          <a:cs typeface="Times New Roman" panose="02020603050405020304" pitchFamily="18" charset="0"/>
                        </a:rPr>
                        <a:t>：</a:t>
                      </a:r>
                      <a:r>
                        <a:rPr lang="zh-TW" altLang="en-US" sz="2000" b="1" kern="0" dirty="0" smtClean="0">
                          <a:effectLst/>
                          <a:latin typeface="標楷體" panose="03000509000000000000" pitchFamily="65" charset="-120"/>
                          <a:ea typeface="+mn-ea"/>
                          <a:cs typeface="Times New Roman" panose="02020603050405020304" pitchFamily="18" charset="0"/>
                        </a:rPr>
                        <a:t>各項目之數量超過者免辦理契約變更</a:t>
                      </a:r>
                      <a:endParaRPr lang="zh-TW" sz="2000" b="1" kern="100" dirty="0">
                        <a:solidFill>
                          <a:srgbClr val="0000FF"/>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51438" marR="514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793774309"/>
                  </a:ext>
                </a:extLst>
              </a:tr>
              <a:tr h="1523997">
                <a:tc vMerge="1">
                  <a:txBody>
                    <a:bodyPr/>
                    <a:lstStyle/>
                    <a:p>
                      <a:pPr>
                        <a:spcAft>
                          <a:spcPts val="0"/>
                        </a:spcAft>
                      </a:pPr>
                      <a:endParaRPr lang="zh-TW" sz="20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zh-TW" sz="2000" b="1" kern="100" dirty="0" smtClean="0">
                          <a:effectLst/>
                          <a:latin typeface="標楷體" panose="03000509000000000000" pitchFamily="65" charset="-120"/>
                          <a:ea typeface="標楷體" panose="03000509000000000000" pitchFamily="65" charset="-120"/>
                          <a:cs typeface="Times New Roman" panose="02020603050405020304" pitchFamily="18" charset="0"/>
                        </a:rPr>
                        <a:t>單價</a:t>
                      </a:r>
                      <a:r>
                        <a:rPr lang="zh-TW" sz="2000" b="1" kern="100" dirty="0">
                          <a:effectLst/>
                          <a:latin typeface="標楷體" panose="03000509000000000000" pitchFamily="65" charset="-120"/>
                          <a:ea typeface="標楷體" panose="03000509000000000000" pitchFamily="65" charset="-120"/>
                          <a:cs typeface="Times New Roman" panose="02020603050405020304" pitchFamily="18" charset="0"/>
                        </a:rPr>
                        <a:t>決</a:t>
                      </a:r>
                      <a:r>
                        <a:rPr lang="zh-TW" sz="2000" b="1" kern="100" dirty="0" smtClean="0">
                          <a:effectLst/>
                          <a:latin typeface="標楷體" panose="03000509000000000000" pitchFamily="65" charset="-120"/>
                          <a:ea typeface="標楷體" panose="03000509000000000000" pitchFamily="65" charset="-120"/>
                          <a:cs typeface="Times New Roman" panose="02020603050405020304" pitchFamily="18" charset="0"/>
                        </a:rPr>
                        <a:t>標</a:t>
                      </a:r>
                      <a:endParaRPr lang="en-US" altLang="zh-TW" sz="2000" b="1" kern="100" dirty="0" smtClean="0">
                        <a:effectLst/>
                        <a:latin typeface="標楷體" panose="03000509000000000000" pitchFamily="65" charset="-120"/>
                        <a:ea typeface="標楷體" panose="03000509000000000000" pitchFamily="65" charset="-120"/>
                        <a:cs typeface="Times New Roman" panose="02020603050405020304" pitchFamily="18"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2000" b="1" kern="0" dirty="0" smtClean="0">
                          <a:effectLst/>
                          <a:latin typeface="標楷體" panose="03000509000000000000" pitchFamily="65" charset="-120"/>
                          <a:ea typeface="標楷體" panose="03000509000000000000" pitchFamily="65" charset="-120"/>
                          <a:cs typeface="Times New Roman" panose="02020603050405020304" pitchFamily="18" charset="0"/>
                        </a:rPr>
                        <a:t>(</a:t>
                      </a:r>
                      <a:r>
                        <a:rPr lang="zh-TW" sz="2000" b="1" kern="0" dirty="0" smtClean="0">
                          <a:effectLst/>
                          <a:latin typeface="標楷體" panose="03000509000000000000" pitchFamily="65" charset="-120"/>
                          <a:ea typeface="標楷體" panose="03000509000000000000" pitchFamily="65" charset="-120"/>
                          <a:cs typeface="Times New Roman" panose="02020603050405020304" pitchFamily="18" charset="0"/>
                        </a:rPr>
                        <a:t>註</a:t>
                      </a:r>
                      <a:r>
                        <a:rPr lang="en-US" sz="2000" b="1" kern="0" dirty="0">
                          <a:effectLst/>
                          <a:latin typeface="標楷體" panose="03000509000000000000" pitchFamily="65" charset="-120"/>
                          <a:ea typeface="標楷體" panose="03000509000000000000" pitchFamily="65" charset="-120"/>
                          <a:cs typeface="Times New Roman" panose="02020603050405020304" pitchFamily="18" charset="0"/>
                        </a:rPr>
                        <a:t>4</a:t>
                      </a:r>
                      <a:r>
                        <a:rPr lang="en-US" sz="2000" b="1" kern="0" dirty="0" smtClean="0">
                          <a:effectLst/>
                          <a:latin typeface="標楷體" panose="03000509000000000000" pitchFamily="65" charset="-120"/>
                          <a:ea typeface="標楷體" panose="03000509000000000000" pitchFamily="65" charset="-120"/>
                          <a:cs typeface="Times New Roman" panose="02020603050405020304" pitchFamily="18" charset="0"/>
                        </a:rPr>
                        <a:t>)</a:t>
                      </a:r>
                      <a:endParaRPr lang="zh-TW" sz="2000" b="1"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51438" marR="514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sz="2000" b="1" kern="100" dirty="0">
                          <a:effectLst/>
                          <a:latin typeface="標楷體" panose="03000509000000000000" pitchFamily="65" charset="-120"/>
                          <a:ea typeface="標楷體" panose="03000509000000000000" pitchFamily="65" charset="-120"/>
                          <a:cs typeface="Times New Roman" panose="02020603050405020304" pitchFamily="18" charset="0"/>
                        </a:rPr>
                        <a:t>依實際施作或供應之項目及數量</a:t>
                      </a:r>
                      <a:r>
                        <a:rPr lang="zh-TW" sz="2000" b="1" kern="100" dirty="0" smtClean="0">
                          <a:effectLst/>
                          <a:latin typeface="標楷體" panose="03000509000000000000" pitchFamily="65" charset="-120"/>
                          <a:ea typeface="標楷體" panose="03000509000000000000" pitchFamily="65" charset="-120"/>
                          <a:cs typeface="Times New Roman" panose="02020603050405020304" pitchFamily="18" charset="0"/>
                        </a:rPr>
                        <a:t>結算</a:t>
                      </a:r>
                      <a:r>
                        <a:rPr lang="en-US" altLang="zh-TW" sz="2000" b="1" kern="100" dirty="0" smtClean="0">
                          <a:effectLst/>
                          <a:latin typeface="標楷體" panose="03000509000000000000" pitchFamily="65" charset="-120"/>
                          <a:ea typeface="+mn-ea"/>
                          <a:cs typeface="Times New Roman" panose="02020603050405020304" pitchFamily="18" charset="0"/>
                        </a:rPr>
                        <a:t>(</a:t>
                      </a:r>
                      <a:r>
                        <a:rPr lang="zh-TW" altLang="zh-TW" sz="2000" b="1" kern="0" dirty="0" smtClean="0">
                          <a:effectLst/>
                          <a:latin typeface="標楷體" panose="03000509000000000000" pitchFamily="65" charset="-120"/>
                          <a:ea typeface="+mn-ea"/>
                          <a:cs typeface="Times New Roman" panose="02020603050405020304" pitchFamily="18" charset="0"/>
                        </a:rPr>
                        <a:t>註</a:t>
                      </a:r>
                      <a:r>
                        <a:rPr lang="en-US" altLang="zh-TW" sz="2000" b="1" kern="0" dirty="0" smtClean="0">
                          <a:effectLst/>
                          <a:latin typeface="標楷體" panose="03000509000000000000" pitchFamily="65" charset="-120"/>
                          <a:ea typeface="+mn-ea"/>
                          <a:cs typeface="Times New Roman" panose="02020603050405020304" pitchFamily="18" charset="0"/>
                        </a:rPr>
                        <a:t>7)</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2000" b="1" kern="100" dirty="0" smtClean="0">
                          <a:solidFill>
                            <a:srgbClr val="0000FF"/>
                          </a:solidFill>
                          <a:effectLst/>
                          <a:latin typeface="標楷體" panose="03000509000000000000" pitchFamily="65" charset="-120"/>
                          <a:ea typeface="+mn-ea"/>
                          <a:cs typeface="Times New Roman" panose="02020603050405020304" pitchFamily="18" charset="0"/>
                        </a:rPr>
                        <a:t>【</a:t>
                      </a:r>
                      <a:r>
                        <a:rPr lang="zh-TW" altLang="en-US" sz="2000" b="1" kern="100" dirty="0" smtClean="0">
                          <a:solidFill>
                            <a:srgbClr val="0000FF"/>
                          </a:solidFill>
                          <a:effectLst/>
                          <a:latin typeface="標楷體" panose="03000509000000000000" pitchFamily="65" charset="-120"/>
                          <a:ea typeface="+mn-ea"/>
                          <a:cs typeface="Times New Roman" panose="02020603050405020304" pitchFamily="18" charset="0"/>
                        </a:rPr>
                        <a:t>開口契約</a:t>
                      </a:r>
                      <a:r>
                        <a:rPr lang="en-US" altLang="zh-TW" sz="2000" b="1" kern="100" dirty="0" smtClean="0">
                          <a:solidFill>
                            <a:srgbClr val="0000FF"/>
                          </a:solidFill>
                          <a:effectLst/>
                          <a:latin typeface="標楷體" panose="03000509000000000000" pitchFamily="65" charset="-120"/>
                          <a:ea typeface="+mn-ea"/>
                          <a:cs typeface="Times New Roman" panose="02020603050405020304" pitchFamily="18" charset="0"/>
                        </a:rPr>
                        <a:t>】</a:t>
                      </a:r>
                      <a:endParaRPr lang="zh-TW" sz="2000" b="1" kern="100" dirty="0" smtClean="0">
                        <a:solidFill>
                          <a:srgbClr val="0000FF"/>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51438" marR="514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altLang="zh-TW" sz="2000" b="1" kern="100" dirty="0" smtClean="0">
                          <a:effectLst/>
                          <a:latin typeface="標楷體" panose="03000509000000000000" pitchFamily="65" charset="-120"/>
                          <a:ea typeface="標楷體" panose="03000509000000000000" pitchFamily="65" charset="-120"/>
                          <a:cs typeface="Times New Roman" panose="02020603050405020304" pitchFamily="18" charset="0"/>
                        </a:rPr>
                        <a:t>1.</a:t>
                      </a:r>
                      <a:r>
                        <a:rPr lang="zh-TW" sz="2000" b="1" kern="100" dirty="0" smtClean="0">
                          <a:effectLst/>
                          <a:latin typeface="標楷體" panose="03000509000000000000" pitchFamily="65" charset="-120"/>
                          <a:ea typeface="標楷體" panose="03000509000000000000" pitchFamily="65" charset="-120"/>
                          <a:cs typeface="Times New Roman" panose="02020603050405020304" pitchFamily="18" charset="0"/>
                        </a:rPr>
                        <a:t>單價</a:t>
                      </a:r>
                      <a:r>
                        <a:rPr lang="zh-TW" sz="2000" b="1" kern="100" dirty="0">
                          <a:effectLst/>
                          <a:latin typeface="標楷體" panose="03000509000000000000" pitchFamily="65" charset="-120"/>
                          <a:ea typeface="標楷體" panose="03000509000000000000" pitchFamily="65" charset="-120"/>
                          <a:cs typeface="Times New Roman" panose="02020603050405020304" pitchFamily="18" charset="0"/>
                        </a:rPr>
                        <a:t>計算</a:t>
                      </a:r>
                      <a:r>
                        <a:rPr lang="zh-TW" sz="2000" b="1" kern="100" dirty="0" smtClean="0">
                          <a:effectLst/>
                          <a:latin typeface="標楷體" panose="03000509000000000000" pitchFamily="65" charset="-120"/>
                          <a:ea typeface="標楷體" panose="03000509000000000000" pitchFamily="65" charset="-120"/>
                          <a:cs typeface="Times New Roman" panose="02020603050405020304" pitchFamily="18" charset="0"/>
                        </a:rPr>
                        <a:t>法</a:t>
                      </a:r>
                      <a:endParaRPr lang="en-US" altLang="zh-TW" sz="2000" b="1" kern="100" dirty="0" smtClean="0">
                        <a:effectLst/>
                        <a:latin typeface="標楷體" panose="03000509000000000000" pitchFamily="65" charset="-120"/>
                        <a:ea typeface="標楷體" panose="03000509000000000000" pitchFamily="65" charset="-120"/>
                        <a:cs typeface="Times New Roman" panose="02020603050405020304"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2000" b="1" dirty="0" smtClean="0">
                          <a:solidFill>
                            <a:srgbClr val="0000FF"/>
                          </a:solidFill>
                          <a:latin typeface="標楷體" panose="03000509000000000000" pitchFamily="65" charset="-120"/>
                          <a:ea typeface="+mn-ea"/>
                        </a:rPr>
                        <a:t>【</a:t>
                      </a:r>
                      <a:r>
                        <a:rPr lang="zh-TW" altLang="en-US" sz="2000" b="1" dirty="0" smtClean="0">
                          <a:solidFill>
                            <a:srgbClr val="0000FF"/>
                          </a:solidFill>
                          <a:latin typeface="標楷體" panose="03000509000000000000" pitchFamily="65" charset="-120"/>
                          <a:ea typeface="+mn-ea"/>
                        </a:rPr>
                        <a:t>開口契約</a:t>
                      </a:r>
                      <a:r>
                        <a:rPr lang="en-US" altLang="zh-TW" sz="2000" b="1" dirty="0" smtClean="0">
                          <a:solidFill>
                            <a:srgbClr val="0000FF"/>
                          </a:solidFill>
                          <a:latin typeface="標楷體" panose="03000509000000000000" pitchFamily="65" charset="-120"/>
                          <a:ea typeface="+mn-ea"/>
                        </a:rPr>
                        <a:t>】</a:t>
                      </a:r>
                      <a:endParaRPr lang="zh-TW" altLang="zh-TW" sz="2000" b="1" kern="100" dirty="0" smtClean="0">
                        <a:solidFill>
                          <a:srgbClr val="0000FF"/>
                        </a:solidFill>
                        <a:effectLst/>
                        <a:latin typeface="標楷體" panose="03000509000000000000" pitchFamily="65" charset="-120"/>
                        <a:ea typeface="+mn-ea"/>
                        <a:cs typeface="Times New Roman" panose="02020603050405020304" pitchFamily="18" charset="0"/>
                      </a:endParaRPr>
                    </a:p>
                    <a:p>
                      <a:pPr>
                        <a:spcAft>
                          <a:spcPts val="0"/>
                        </a:spcAft>
                      </a:pPr>
                      <a:endParaRPr lang="zh-TW" sz="2000" b="1" kern="100" dirty="0">
                        <a:effectLst/>
                        <a:latin typeface="標楷體" panose="03000509000000000000" pitchFamily="65" charset="-120"/>
                        <a:ea typeface="標楷體" panose="03000509000000000000" pitchFamily="65" charset="-120"/>
                        <a:cs typeface="Times New Roman" panose="02020603050405020304" pitchFamily="18" charset="0"/>
                      </a:endParaRPr>
                    </a:p>
                    <a:p>
                      <a:pPr>
                        <a:spcAft>
                          <a:spcPts val="0"/>
                        </a:spcAft>
                      </a:pPr>
                      <a:r>
                        <a:rPr lang="en-US" sz="2000" b="1" kern="100" dirty="0">
                          <a:effectLst/>
                          <a:latin typeface="標楷體" panose="03000509000000000000" pitchFamily="65" charset="-120"/>
                          <a:ea typeface="標楷體" panose="03000509000000000000" pitchFamily="65" charset="-120"/>
                          <a:cs typeface="Times New Roman" panose="02020603050405020304" pitchFamily="18" charset="0"/>
                        </a:rPr>
                        <a:t> </a:t>
                      </a:r>
                      <a:endParaRPr lang="zh-TW" sz="2000" b="1"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51438" marR="514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zh-TW" altLang="en-US"/>
                    </a:p>
                  </a:txBody>
                  <a:tcPr/>
                </a:tc>
                <a:extLst>
                  <a:ext uri="{0D108BD9-81ED-4DB2-BD59-A6C34878D82A}">
                    <a16:rowId xmlns:a16="http://schemas.microsoft.com/office/drawing/2014/main" xmlns="" val="2270923197"/>
                  </a:ext>
                </a:extLst>
              </a:tr>
            </a:tbl>
          </a:graphicData>
        </a:graphic>
      </p:graphicFrame>
      <p:sp>
        <p:nvSpPr>
          <p:cNvPr id="5" name="投影片編號版面配置區 4"/>
          <p:cNvSpPr>
            <a:spLocks noGrp="1"/>
          </p:cNvSpPr>
          <p:nvPr>
            <p:ph type="sldNum" sz="quarter" idx="12"/>
          </p:nvPr>
        </p:nvSpPr>
        <p:spPr/>
        <p:txBody>
          <a:bodyPr/>
          <a:lstStyle/>
          <a:p>
            <a:fld id="{1118FB7C-3051-423D-B140-B22D31D849CF}" type="slidenum">
              <a:rPr lang="zh-TW" altLang="en-US" smtClean="0"/>
              <a:pPr/>
              <a:t>327</a:t>
            </a:fld>
            <a:endParaRPr lang="zh-TW" altLang="en-US"/>
          </a:p>
        </p:txBody>
      </p:sp>
    </p:spTree>
    <p:extLst>
      <p:ext uri="{BB962C8B-B14F-4D97-AF65-F5344CB8AC3E}">
        <p14:creationId xmlns:p14="http://schemas.microsoft.com/office/powerpoint/2010/main" val="2296510704"/>
      </p:ext>
    </p:extLst>
  </p:cSld>
  <p:clrMapOvr>
    <a:masterClrMapping/>
  </p:clrMapOvr>
</p:sld>
</file>

<file path=ppt/slides/slide3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p:cNvSpPr>
          <p:nvPr>
            <p:ph type="title"/>
          </p:nvPr>
        </p:nvSpPr>
        <p:spPr/>
        <p:txBody>
          <a:bodyPr>
            <a:normAutofit fontScale="90000"/>
          </a:bodyPr>
          <a:lstStyle/>
          <a:p>
            <a:pPr eaLnBrk="1" hangingPunct="1">
              <a:defRPr/>
            </a:pPr>
            <a:r>
              <a:rPr lang="zh-TW" altLang="en-US" sz="3600" dirty="0" smtClean="0"/>
              <a:t/>
            </a:r>
            <a:br>
              <a:rPr lang="zh-TW" altLang="en-US" sz="3600" dirty="0" smtClean="0"/>
            </a:br>
            <a:endParaRPr lang="zh-TW" altLang="en-US" sz="3600" dirty="0" smtClean="0"/>
          </a:p>
        </p:txBody>
      </p:sp>
      <p:sp>
        <p:nvSpPr>
          <p:cNvPr id="66563" name="Rectangle 3"/>
          <p:cNvSpPr>
            <a:spLocks noGrp="1"/>
          </p:cNvSpPr>
          <p:nvPr>
            <p:ph type="body" idx="1"/>
          </p:nvPr>
        </p:nvSpPr>
        <p:spPr>
          <a:xfrm>
            <a:off x="250825" y="963613"/>
            <a:ext cx="8785225" cy="4803775"/>
          </a:xfrm>
        </p:spPr>
        <p:txBody>
          <a:bodyPr>
            <a:normAutofit/>
          </a:bodyPr>
          <a:lstStyle/>
          <a:p>
            <a:pPr>
              <a:buFont typeface="Wingdings" panose="05000000000000000000" pitchFamily="2" charset="2"/>
              <a:buChar char="p"/>
              <a:defRPr/>
            </a:pPr>
            <a:r>
              <a:rPr lang="zh-TW" altLang="en-US" sz="2400" b="1" dirty="0" smtClean="0">
                <a:latin typeface="+mn-ea"/>
              </a:rPr>
              <a:t>工程會訂頒「投標須知」</a:t>
            </a:r>
            <a:r>
              <a:rPr lang="zh-TW" altLang="en-US" sz="2400" b="1" dirty="0">
                <a:latin typeface="+mn-ea"/>
              </a:rPr>
              <a:t>範本</a:t>
            </a:r>
            <a:r>
              <a:rPr lang="zh-TW" altLang="en-US" sz="2400" b="1" dirty="0" smtClean="0">
                <a:latin typeface="+mn-ea"/>
              </a:rPr>
              <a:t>：第</a:t>
            </a:r>
            <a:r>
              <a:rPr lang="en-US" altLang="zh-TW" sz="2400" b="1" dirty="0" smtClean="0">
                <a:latin typeface="+mn-ea"/>
              </a:rPr>
              <a:t>60</a:t>
            </a:r>
            <a:r>
              <a:rPr lang="zh-TW" altLang="en-US" sz="2400" b="1" dirty="0" smtClean="0">
                <a:latin typeface="+mn-ea"/>
              </a:rPr>
              <a:t>點：本採購</a:t>
            </a:r>
            <a:r>
              <a:rPr lang="en-US" altLang="zh-TW" sz="2400" b="1" dirty="0" smtClean="0">
                <a:latin typeface="+mn-ea"/>
              </a:rPr>
              <a:t>…</a:t>
            </a:r>
            <a:br>
              <a:rPr lang="en-US" altLang="zh-TW" sz="2400" b="1" dirty="0" smtClean="0">
                <a:latin typeface="+mn-ea"/>
              </a:rPr>
            </a:br>
            <a:r>
              <a:rPr lang="en-US" altLang="zh-TW" sz="2400" b="1" dirty="0" smtClean="0"/>
              <a:t> </a:t>
            </a:r>
            <a:r>
              <a:rPr lang="en-US" altLang="zh-TW" sz="2400" b="1" dirty="0"/>
              <a:t>(2)</a:t>
            </a:r>
            <a:r>
              <a:rPr lang="zh-TW" altLang="zh-TW" sz="2400" b="1" dirty="0"/>
              <a:t>決標方式為</a:t>
            </a:r>
            <a:r>
              <a:rPr lang="zh-TW" altLang="zh-TW" sz="2400" b="1" dirty="0" smtClean="0"/>
              <a:t>：</a:t>
            </a:r>
            <a:r>
              <a:rPr lang="en-US" altLang="zh-TW" sz="2400" b="1" dirty="0" smtClean="0"/>
              <a:t/>
            </a:r>
            <a:br>
              <a:rPr lang="en-US" altLang="zh-TW" sz="2400" b="1" dirty="0" smtClean="0"/>
            </a:br>
            <a:r>
              <a:rPr lang="en-US" altLang="zh-TW" sz="2400" b="1" dirty="0" smtClean="0">
                <a:solidFill>
                  <a:srgbClr val="0000FF"/>
                </a:solidFill>
                <a:sym typeface="Wingdings" panose="05000000000000000000" pitchFamily="2" charset="2"/>
              </a:rPr>
              <a:t></a:t>
            </a:r>
            <a:r>
              <a:rPr lang="en-US" altLang="zh-TW" sz="2400" b="1" dirty="0">
                <a:solidFill>
                  <a:srgbClr val="0000FF"/>
                </a:solidFill>
              </a:rPr>
              <a:t>(2-1)</a:t>
            </a:r>
            <a:r>
              <a:rPr lang="zh-TW" altLang="zh-TW" sz="2400" b="1" dirty="0">
                <a:solidFill>
                  <a:srgbClr val="0000FF"/>
                </a:solidFill>
              </a:rPr>
              <a:t>總價決標</a:t>
            </a:r>
            <a:r>
              <a:rPr lang="zh-TW" altLang="zh-TW" sz="2400" b="1" dirty="0" smtClean="0">
                <a:solidFill>
                  <a:srgbClr val="0000FF"/>
                </a:solidFill>
              </a:rPr>
              <a:t>。</a:t>
            </a:r>
            <a:r>
              <a:rPr lang="en-US" altLang="zh-TW" sz="2400" b="1" dirty="0" smtClean="0">
                <a:solidFill>
                  <a:srgbClr val="0000FF"/>
                </a:solidFill>
              </a:rPr>
              <a:t/>
            </a:r>
            <a:br>
              <a:rPr lang="en-US" altLang="zh-TW" sz="2400" b="1" dirty="0" smtClean="0">
                <a:solidFill>
                  <a:srgbClr val="0000FF"/>
                </a:solidFill>
              </a:rPr>
            </a:br>
            <a:r>
              <a:rPr lang="en-US" altLang="zh-TW" sz="2400" b="1" dirty="0" smtClean="0">
                <a:sym typeface="Wingdings" panose="05000000000000000000" pitchFamily="2" charset="2"/>
              </a:rPr>
              <a:t></a:t>
            </a:r>
            <a:r>
              <a:rPr lang="en-US" altLang="zh-TW" sz="2400" b="1" dirty="0"/>
              <a:t>(2-2)</a:t>
            </a:r>
            <a:r>
              <a:rPr lang="zh-TW" altLang="zh-TW" sz="2400" b="1" dirty="0"/>
              <a:t>分項決標</a:t>
            </a:r>
            <a:r>
              <a:rPr lang="zh-TW" altLang="zh-TW" sz="2400" b="1" dirty="0" smtClean="0"/>
              <a:t>。</a:t>
            </a:r>
            <a:r>
              <a:rPr lang="en-US" altLang="zh-TW" sz="2400" b="1" dirty="0" smtClean="0">
                <a:sym typeface="Wingdings" panose="05000000000000000000" pitchFamily="2" charset="2"/>
              </a:rPr>
              <a:t></a:t>
            </a:r>
            <a:r>
              <a:rPr lang="en-US" altLang="zh-TW" sz="2400" b="1" dirty="0"/>
              <a:t>(2-3)</a:t>
            </a:r>
            <a:r>
              <a:rPr lang="zh-TW" altLang="zh-TW" sz="2400" b="1" dirty="0"/>
              <a:t>分組決標</a:t>
            </a:r>
            <a:r>
              <a:rPr lang="zh-TW" altLang="zh-TW" sz="2400" b="1" dirty="0" smtClean="0"/>
              <a:t>。</a:t>
            </a:r>
            <a:r>
              <a:rPr lang="en-US" altLang="zh-TW" sz="2400" b="1" dirty="0" smtClean="0">
                <a:sym typeface="Wingdings" panose="05000000000000000000" pitchFamily="2" charset="2"/>
              </a:rPr>
              <a:t></a:t>
            </a:r>
            <a:r>
              <a:rPr lang="en-US" altLang="zh-TW" sz="2400" b="1" dirty="0"/>
              <a:t>(2-4)</a:t>
            </a:r>
            <a:r>
              <a:rPr lang="zh-TW" altLang="zh-TW" sz="2400" b="1" dirty="0"/>
              <a:t>依數量決標</a:t>
            </a:r>
            <a:r>
              <a:rPr lang="zh-TW" altLang="zh-TW" sz="2400" b="1" dirty="0" smtClean="0"/>
              <a:t>。</a:t>
            </a:r>
            <a:r>
              <a:rPr lang="en-US" altLang="zh-TW" sz="2400" b="1" dirty="0" smtClean="0"/>
              <a:t/>
            </a:r>
            <a:br>
              <a:rPr lang="en-US" altLang="zh-TW" sz="2400" b="1" dirty="0" smtClean="0"/>
            </a:br>
            <a:r>
              <a:rPr lang="en-US" altLang="zh-TW" sz="2400" b="1" dirty="0" smtClean="0">
                <a:solidFill>
                  <a:srgbClr val="0000FF"/>
                </a:solidFill>
                <a:sym typeface="Wingdings" panose="05000000000000000000" pitchFamily="2" charset="2"/>
              </a:rPr>
              <a:t></a:t>
            </a:r>
            <a:r>
              <a:rPr lang="en-US" altLang="zh-TW" sz="2400" b="1" dirty="0">
                <a:solidFill>
                  <a:srgbClr val="0000FF"/>
                </a:solidFill>
              </a:rPr>
              <a:t>(2-5)</a:t>
            </a:r>
            <a:r>
              <a:rPr lang="zh-TW" altLang="zh-TW" sz="2400" b="1" dirty="0">
                <a:solidFill>
                  <a:srgbClr val="0000FF"/>
                </a:solidFill>
              </a:rPr>
              <a:t>單價決標（以單價乘以預估數量之和決定得標廠商）</a:t>
            </a:r>
            <a:r>
              <a:rPr lang="zh-TW" altLang="zh-TW" sz="2400" b="1" dirty="0" smtClean="0"/>
              <a:t>。</a:t>
            </a:r>
            <a:r>
              <a:rPr lang="en-US" altLang="zh-TW" sz="2400" b="1" dirty="0" smtClean="0"/>
              <a:t/>
            </a:r>
            <a:br>
              <a:rPr lang="en-US" altLang="zh-TW" sz="2400" b="1" dirty="0" smtClean="0"/>
            </a:br>
            <a:r>
              <a:rPr lang="en-US" altLang="zh-TW" sz="2400" b="1" dirty="0" smtClean="0">
                <a:sym typeface="Wingdings" panose="05000000000000000000" pitchFamily="2" charset="2"/>
              </a:rPr>
              <a:t></a:t>
            </a:r>
            <a:r>
              <a:rPr lang="en-US" altLang="zh-TW" sz="2400" b="1" dirty="0"/>
              <a:t>(2-6)</a:t>
            </a:r>
            <a:r>
              <a:rPr lang="zh-TW" altLang="zh-TW" sz="2400" b="1" dirty="0"/>
              <a:t>其他</a:t>
            </a:r>
            <a:r>
              <a:rPr lang="en-US" altLang="zh-TW" sz="2400" b="1" dirty="0"/>
              <a:t>(</a:t>
            </a:r>
            <a:r>
              <a:rPr lang="zh-TW" altLang="zh-TW" sz="2400" b="1" dirty="0"/>
              <a:t>由招標機關敘明</a:t>
            </a:r>
            <a:r>
              <a:rPr lang="en-US" altLang="zh-TW" sz="2400" b="1" dirty="0"/>
              <a:t>)</a:t>
            </a:r>
            <a:r>
              <a:rPr lang="zh-TW" altLang="zh-TW" sz="2400" b="1" dirty="0" smtClean="0"/>
              <a:t>：</a:t>
            </a:r>
            <a:endParaRPr lang="en-US" altLang="zh-TW" sz="2400" b="1" dirty="0" smtClean="0"/>
          </a:p>
          <a:p>
            <a:pPr>
              <a:defRPr/>
            </a:pPr>
            <a:r>
              <a:rPr lang="zh-TW" altLang="en-US" sz="2400" b="1" dirty="0"/>
              <a:t>旨揭條款所稱「總標價」，</a:t>
            </a:r>
            <a:r>
              <a:rPr lang="en-US" altLang="zh-TW" sz="2400" b="1" dirty="0"/>
              <a:t/>
            </a:r>
            <a:br>
              <a:rPr lang="en-US" altLang="zh-TW" sz="2400" b="1" dirty="0"/>
            </a:br>
            <a:r>
              <a:rPr lang="zh-TW" altLang="en-US" sz="2400" b="1" dirty="0"/>
              <a:t>如為</a:t>
            </a:r>
            <a:r>
              <a:rPr lang="zh-TW" altLang="en-US" sz="2400" b="1" u="sng" dirty="0">
                <a:solidFill>
                  <a:srgbClr val="0000FF"/>
                </a:solidFill>
              </a:rPr>
              <a:t>總價決標</a:t>
            </a:r>
            <a:r>
              <a:rPr lang="zh-TW" altLang="en-US" sz="2400" b="1" dirty="0">
                <a:solidFill>
                  <a:srgbClr val="0000FF"/>
                </a:solidFill>
              </a:rPr>
              <a:t>方式，指投標廠商之總標價</a:t>
            </a:r>
            <a:r>
              <a:rPr lang="zh-TW" altLang="en-US" sz="2400" b="1" dirty="0"/>
              <a:t>；</a:t>
            </a:r>
            <a:r>
              <a:rPr lang="en-US" altLang="zh-TW" sz="2400" b="1" dirty="0"/>
              <a:t/>
            </a:r>
            <a:br>
              <a:rPr lang="en-US" altLang="zh-TW" sz="2400" b="1" dirty="0"/>
            </a:br>
            <a:r>
              <a:rPr lang="zh-TW" altLang="en-US" sz="2400" b="1" dirty="0"/>
              <a:t>如為</a:t>
            </a:r>
            <a:r>
              <a:rPr lang="zh-TW" altLang="en-US" sz="2400" b="1" u="sng" dirty="0">
                <a:solidFill>
                  <a:srgbClr val="0000FF"/>
                </a:solidFill>
              </a:rPr>
              <a:t>單價決標</a:t>
            </a:r>
            <a:r>
              <a:rPr lang="zh-TW" altLang="en-US" sz="2400" b="1" dirty="0">
                <a:solidFill>
                  <a:srgbClr val="0000FF"/>
                </a:solidFill>
              </a:rPr>
              <a:t>方式，指招標文件載明之預估採購總額，或廠商所報單價與招標文件載明之預估採購量之乘積。</a:t>
            </a:r>
            <a:r>
              <a:rPr lang="zh-TW" altLang="en-US" sz="2400" b="1" dirty="0"/>
              <a:t>如有疑問，請依政府採購法第四十一條第一項規定，以書面向招標機關請求釋疑。工程會</a:t>
            </a:r>
            <a:r>
              <a:rPr lang="en-US" altLang="zh-TW" sz="2400" b="1" dirty="0"/>
              <a:t>89</a:t>
            </a:r>
            <a:r>
              <a:rPr lang="zh-TW" altLang="en-US" sz="2400" b="1" dirty="0"/>
              <a:t>年</a:t>
            </a:r>
            <a:r>
              <a:rPr lang="en-US" altLang="zh-TW" sz="2400" b="1" dirty="0"/>
              <a:t>02</a:t>
            </a:r>
            <a:r>
              <a:rPr lang="zh-TW" altLang="en-US" sz="2400" b="1" dirty="0"/>
              <a:t>月</a:t>
            </a:r>
            <a:r>
              <a:rPr lang="en-US" altLang="zh-TW" sz="2400" b="1" dirty="0"/>
              <a:t>17</a:t>
            </a:r>
            <a:r>
              <a:rPr lang="zh-TW" altLang="en-US" sz="2400" b="1" dirty="0"/>
              <a:t>日工程企字第</a:t>
            </a:r>
            <a:r>
              <a:rPr lang="en-US" altLang="zh-TW" sz="2400" b="1" dirty="0"/>
              <a:t>89003074</a:t>
            </a:r>
            <a:r>
              <a:rPr lang="zh-TW" altLang="en-US" sz="2400" b="1" dirty="0"/>
              <a:t>號</a:t>
            </a:r>
            <a:r>
              <a:rPr lang="zh-TW" altLang="en-US" sz="2400" b="1" dirty="0" smtClean="0"/>
              <a:t>函</a:t>
            </a:r>
            <a:endParaRPr lang="zh-TW" altLang="zh-TW" sz="2400" b="1" dirty="0"/>
          </a:p>
        </p:txBody>
      </p:sp>
      <p:sp>
        <p:nvSpPr>
          <p:cNvPr id="114692" name="Rectangle 4"/>
          <p:cNvSpPr>
            <a:spLocks noChangeArrowheads="1"/>
          </p:cNvSpPr>
          <p:nvPr/>
        </p:nvSpPr>
        <p:spPr bwMode="auto">
          <a:xfrm>
            <a:off x="457200" y="320675"/>
            <a:ext cx="850741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65000"/>
              <a:buFont typeface="Wingdings" panose="05000000000000000000" pitchFamily="2" charset="2"/>
              <a:buChar char="n"/>
              <a:defRPr kumimoji="1" sz="30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buChar char="q"/>
              <a:defRPr kumimoji="1" sz="26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buChar char="n"/>
              <a:defRPr kumimoji="1" sz="22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buChar char="q"/>
              <a:defRPr kumimoji="1" sz="2000">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9pPr>
          </a:lstStyle>
          <a:p>
            <a:pPr algn="ctr" eaLnBrk="1" hangingPunct="1">
              <a:buClrTx/>
              <a:buSzTx/>
              <a:buFontTx/>
              <a:buNone/>
            </a:pPr>
            <a:r>
              <a:rPr lang="zh-TW" altLang="zh-TW" sz="3200" b="1">
                <a:solidFill>
                  <a:srgbClr val="FF0000"/>
                </a:solidFill>
              </a:rPr>
              <a:t>「</a:t>
            </a:r>
            <a:r>
              <a:rPr lang="zh-TW" altLang="en-US" sz="3200" b="1">
                <a:solidFill>
                  <a:srgbClr val="FF0000"/>
                </a:solidFill>
              </a:rPr>
              <a:t>總價決標</a:t>
            </a:r>
            <a:r>
              <a:rPr lang="zh-TW" altLang="zh-TW" sz="3200" b="1">
                <a:solidFill>
                  <a:srgbClr val="FF0000"/>
                </a:solidFill>
              </a:rPr>
              <a:t>」</a:t>
            </a:r>
            <a:r>
              <a:rPr lang="zh-TW" altLang="en-US" sz="3200" b="1">
                <a:solidFill>
                  <a:srgbClr val="FF0000"/>
                </a:solidFill>
              </a:rPr>
              <a:t>與</a:t>
            </a:r>
            <a:r>
              <a:rPr lang="zh-TW" altLang="zh-TW" sz="3200" b="1">
                <a:solidFill>
                  <a:srgbClr val="FF0000"/>
                </a:solidFill>
              </a:rPr>
              <a:t>「</a:t>
            </a:r>
            <a:r>
              <a:rPr lang="zh-TW" altLang="en-US" sz="3200" b="1">
                <a:solidFill>
                  <a:srgbClr val="FF0000"/>
                </a:solidFill>
              </a:rPr>
              <a:t>單價決標</a:t>
            </a:r>
            <a:r>
              <a:rPr lang="zh-TW" altLang="zh-TW" sz="3200" b="1">
                <a:solidFill>
                  <a:srgbClr val="FF0000"/>
                </a:solidFill>
              </a:rPr>
              <a:t>」 </a:t>
            </a:r>
            <a:endParaRPr lang="zh-TW" altLang="en-US" sz="3200" b="1">
              <a:solidFill>
                <a:srgbClr val="FF0000"/>
              </a:solidFill>
              <a:latin typeface="Times New Roman" panose="02020603050405020304" pitchFamily="18" charset="0"/>
            </a:endParaRPr>
          </a:p>
        </p:txBody>
      </p:sp>
      <p:sp>
        <p:nvSpPr>
          <p:cNvPr id="3" name="投影片編號版面配置區 2"/>
          <p:cNvSpPr>
            <a:spLocks noGrp="1"/>
          </p:cNvSpPr>
          <p:nvPr>
            <p:ph type="sldNum" sz="quarter" idx="12"/>
          </p:nvPr>
        </p:nvSpPr>
        <p:spPr/>
        <p:txBody>
          <a:bodyPr/>
          <a:lstStyle/>
          <a:p>
            <a:fld id="{1118FB7C-3051-423D-B140-B22D31D849CF}" type="slidenum">
              <a:rPr lang="zh-TW" altLang="en-US" smtClean="0"/>
              <a:pPr/>
              <a:t>328</a:t>
            </a:fld>
            <a:endParaRPr lang="zh-TW" altLang="en-US"/>
          </a:p>
        </p:txBody>
      </p:sp>
    </p:spTree>
    <p:extLst>
      <p:ext uri="{BB962C8B-B14F-4D97-AF65-F5344CB8AC3E}">
        <p14:creationId xmlns:p14="http://schemas.microsoft.com/office/powerpoint/2010/main" val="1177958026"/>
      </p:ext>
    </p:extLst>
  </p:cSld>
  <p:clrMapOvr>
    <a:masterClrMapping/>
  </p:clrMapOvr>
  <p:transition/>
  <p:timing>
    <p:tnLst>
      <p:par>
        <p:cTn id="1" dur="indefinite" restart="never" nodeType="tmRoot"/>
      </p:par>
    </p:tnLst>
  </p:timing>
</p:sld>
</file>

<file path=ppt/slides/slide3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p:cNvSpPr>
          <p:nvPr>
            <p:ph type="title"/>
          </p:nvPr>
        </p:nvSpPr>
        <p:spPr/>
        <p:txBody>
          <a:bodyPr>
            <a:normAutofit fontScale="90000"/>
          </a:bodyPr>
          <a:lstStyle/>
          <a:p>
            <a:pPr eaLnBrk="1" hangingPunct="1">
              <a:defRPr/>
            </a:pPr>
            <a:r>
              <a:rPr lang="zh-TW" altLang="en-US" sz="3600" dirty="0" smtClean="0"/>
              <a:t/>
            </a:r>
            <a:br>
              <a:rPr lang="zh-TW" altLang="en-US" sz="3600" dirty="0" smtClean="0"/>
            </a:br>
            <a:endParaRPr lang="zh-TW" altLang="en-US" sz="3600" dirty="0" smtClean="0"/>
          </a:p>
        </p:txBody>
      </p:sp>
      <p:sp>
        <p:nvSpPr>
          <p:cNvPr id="142339" name="Rectangle 3"/>
          <p:cNvSpPr>
            <a:spLocks noGrp="1"/>
          </p:cNvSpPr>
          <p:nvPr>
            <p:ph type="body" idx="1"/>
          </p:nvPr>
        </p:nvSpPr>
        <p:spPr>
          <a:xfrm>
            <a:off x="457200" y="1143000"/>
            <a:ext cx="8362950" cy="4929188"/>
          </a:xfrm>
        </p:spPr>
        <p:txBody>
          <a:bodyPr>
            <a:normAutofit fontScale="92500"/>
          </a:bodyPr>
          <a:lstStyle/>
          <a:p>
            <a:pPr>
              <a:buFont typeface="Wingdings" panose="05000000000000000000" pitchFamily="2" charset="2"/>
              <a:buChar char="p"/>
              <a:defRPr/>
            </a:pPr>
            <a:r>
              <a:rPr lang="zh-TW" altLang="en-US" sz="2400" b="1" smtClean="0"/>
              <a:t>契約約定以</a:t>
            </a:r>
            <a:r>
              <a:rPr lang="zh-TW" altLang="en-US" sz="2400" b="1" smtClean="0">
                <a:solidFill>
                  <a:srgbClr val="0000FF"/>
                </a:solidFill>
              </a:rPr>
              <a:t>總價決標、總價給付者</a:t>
            </a:r>
            <a:r>
              <a:rPr lang="zh-TW" altLang="en-US" sz="2400" b="1" smtClean="0"/>
              <a:t>，契約價金之調整：</a:t>
            </a:r>
            <a:r>
              <a:rPr lang="en-US" altLang="zh-TW" sz="2400" b="1" smtClean="0"/>
              <a:t/>
            </a:r>
            <a:br>
              <a:rPr lang="en-US" altLang="zh-TW" sz="2400" b="1" smtClean="0"/>
            </a:br>
            <a:r>
              <a:rPr lang="zh-TW" altLang="en-US" sz="2400" b="1" smtClean="0">
                <a:solidFill>
                  <a:srgbClr val="0000FF"/>
                </a:solidFill>
              </a:rPr>
              <a:t>採購契約要項第</a:t>
            </a:r>
            <a:r>
              <a:rPr lang="en-US" altLang="zh-TW" sz="2400" b="1" smtClean="0">
                <a:solidFill>
                  <a:srgbClr val="0000FF"/>
                </a:solidFill>
              </a:rPr>
              <a:t>32</a:t>
            </a:r>
            <a:r>
              <a:rPr lang="zh-TW" altLang="en-US" sz="2400" b="1" smtClean="0">
                <a:solidFill>
                  <a:srgbClr val="0000FF"/>
                </a:solidFill>
              </a:rPr>
              <a:t>點載明：</a:t>
            </a:r>
            <a:r>
              <a:rPr lang="en-US" altLang="zh-TW" sz="2400" b="1" smtClean="0"/>
              <a:t/>
            </a:r>
            <a:br>
              <a:rPr lang="en-US" altLang="zh-TW" sz="2400" b="1" smtClean="0"/>
            </a:br>
            <a:r>
              <a:rPr lang="zh-TW" altLang="en-US" sz="2400" b="1" smtClean="0"/>
              <a:t>「契約價金係以總價決標，且以契約總價給付，而其履約有下列情形之一者，得調整之。但契約另有規定者，不在此限。</a:t>
            </a:r>
            <a:r>
              <a:rPr lang="en-US" altLang="zh-TW" sz="2400" b="1" smtClean="0"/>
              <a:t/>
            </a:r>
            <a:br>
              <a:rPr lang="en-US" altLang="zh-TW" sz="2400" b="1" smtClean="0"/>
            </a:br>
            <a:r>
              <a:rPr lang="en-US" altLang="zh-TW" sz="2400" b="1" smtClean="0">
                <a:solidFill>
                  <a:srgbClr val="0000FF"/>
                </a:solidFill>
              </a:rPr>
              <a:t>(</a:t>
            </a:r>
            <a:r>
              <a:rPr lang="zh-TW" altLang="en-US" sz="2400" b="1" smtClean="0">
                <a:solidFill>
                  <a:srgbClr val="0000FF"/>
                </a:solidFill>
              </a:rPr>
              <a:t>一</a:t>
            </a:r>
            <a:r>
              <a:rPr lang="en-US" altLang="zh-TW" sz="2400" b="1" smtClean="0">
                <a:solidFill>
                  <a:srgbClr val="0000FF"/>
                </a:solidFill>
              </a:rPr>
              <a:t>)</a:t>
            </a:r>
            <a:r>
              <a:rPr lang="zh-TW" altLang="en-US" sz="2400" b="1" smtClean="0">
                <a:solidFill>
                  <a:srgbClr val="0000FF"/>
                </a:solidFill>
              </a:rPr>
              <a:t>因契約變更致增減履約項目或數量時，就變更之部分加減賬結算。</a:t>
            </a:r>
            <a:r>
              <a:rPr lang="en-US" altLang="zh-TW" sz="2400" b="1" smtClean="0"/>
              <a:t/>
            </a:r>
            <a:br>
              <a:rPr lang="en-US" altLang="zh-TW" sz="2400" b="1" smtClean="0"/>
            </a:br>
            <a:r>
              <a:rPr lang="en-US" altLang="zh-TW" sz="2400" b="1" smtClean="0"/>
              <a:t>(</a:t>
            </a:r>
            <a:r>
              <a:rPr lang="zh-TW" altLang="en-US" sz="2400" b="1" smtClean="0"/>
              <a:t>二</a:t>
            </a:r>
            <a:r>
              <a:rPr lang="en-US" altLang="zh-TW" sz="2400" b="1" smtClean="0"/>
              <a:t>)</a:t>
            </a:r>
            <a:r>
              <a:rPr lang="zh-TW" altLang="en-US" sz="2400" b="1" smtClean="0">
                <a:solidFill>
                  <a:srgbClr val="0000FF"/>
                </a:solidFill>
              </a:rPr>
              <a:t>工程</a:t>
            </a:r>
            <a:r>
              <a:rPr lang="zh-TW" altLang="en-US" sz="2400" b="1" smtClean="0"/>
              <a:t>之個別項目實作數量較契約所定數量增減達百分之五以上者，其逾百分之五之部分，變更設計增減契約價金。未達百分之五者，契約價金得不予增減。</a:t>
            </a:r>
            <a:r>
              <a:rPr lang="en-US" altLang="zh-TW" sz="2400" b="1" smtClean="0"/>
              <a:t/>
            </a:r>
            <a:br>
              <a:rPr lang="en-US" altLang="zh-TW" sz="2400" b="1" smtClean="0"/>
            </a:br>
            <a:r>
              <a:rPr lang="en-US" altLang="zh-TW" sz="2400" b="1" smtClean="0"/>
              <a:t>(</a:t>
            </a:r>
            <a:r>
              <a:rPr lang="zh-TW" altLang="en-US" sz="2400" b="1" smtClean="0"/>
              <a:t>三</a:t>
            </a:r>
            <a:r>
              <a:rPr lang="en-US" altLang="zh-TW" sz="2400" b="1" smtClean="0"/>
              <a:t>)</a:t>
            </a:r>
            <a:r>
              <a:rPr lang="zh-TW" altLang="en-US" sz="2400" b="1" smtClean="0"/>
              <a:t>與前二款</a:t>
            </a:r>
            <a:r>
              <a:rPr lang="zh-TW" altLang="en-US" sz="2400" b="1" smtClean="0">
                <a:solidFill>
                  <a:srgbClr val="0000FF"/>
                </a:solidFill>
              </a:rPr>
              <a:t>有關之稅捐、利潤或管理費等相關項目另列一式計價者，依結算金額與原契約金額之比率增減之。</a:t>
            </a:r>
            <a:r>
              <a:rPr lang="zh-TW" altLang="en-US" sz="2400" b="1" smtClean="0"/>
              <a:t>」</a:t>
            </a:r>
            <a:r>
              <a:rPr lang="en-US" altLang="zh-TW" sz="2400" b="1" smtClean="0"/>
              <a:t>100</a:t>
            </a:r>
            <a:r>
              <a:rPr lang="zh-TW" altLang="en-US" sz="2400" b="1" smtClean="0"/>
              <a:t>年</a:t>
            </a:r>
            <a:r>
              <a:rPr lang="en-US" altLang="zh-TW" sz="2400" b="1" smtClean="0"/>
              <a:t>10</a:t>
            </a:r>
            <a:r>
              <a:rPr lang="zh-TW" altLang="en-US" sz="2400" b="1" smtClean="0"/>
              <a:t>月</a:t>
            </a:r>
            <a:r>
              <a:rPr lang="en-US" altLang="zh-TW" sz="2400" b="1" smtClean="0"/>
              <a:t>14</a:t>
            </a:r>
            <a:r>
              <a:rPr lang="zh-TW" altLang="en-US" sz="2400" b="1" smtClean="0"/>
              <a:t>日工程企字第</a:t>
            </a:r>
            <a:r>
              <a:rPr lang="en-US" altLang="zh-TW" sz="2400" b="1" smtClean="0"/>
              <a:t>10000348751</a:t>
            </a:r>
            <a:r>
              <a:rPr lang="zh-TW" altLang="en-US" sz="2400" b="1" smtClean="0"/>
              <a:t>號函</a:t>
            </a:r>
            <a:r>
              <a:rPr lang="en-US" altLang="zh-TW" sz="2400" b="1" smtClean="0"/>
              <a:t/>
            </a:r>
            <a:br>
              <a:rPr lang="en-US" altLang="zh-TW" sz="2400" b="1" smtClean="0"/>
            </a:br>
            <a:r>
              <a:rPr lang="en-US" altLang="zh-TW" sz="2400" b="1" smtClean="0">
                <a:solidFill>
                  <a:srgbClr val="0000FF"/>
                </a:solidFill>
              </a:rPr>
              <a:t>(</a:t>
            </a:r>
            <a:r>
              <a:rPr lang="zh-TW" altLang="en-US" sz="2400" b="1" smtClean="0">
                <a:solidFill>
                  <a:srgbClr val="0000FF"/>
                </a:solidFill>
              </a:rPr>
              <a:t>註：工程採購契約範本</a:t>
            </a:r>
            <a:r>
              <a:rPr lang="en-US" altLang="zh-TW" sz="2400" b="1" smtClean="0">
                <a:solidFill>
                  <a:srgbClr val="0000FF"/>
                </a:solidFill>
              </a:rPr>
              <a:t>1090114</a:t>
            </a:r>
            <a:r>
              <a:rPr lang="zh-TW" altLang="en-US" sz="2400" b="1" smtClean="0">
                <a:solidFill>
                  <a:srgbClr val="0000FF"/>
                </a:solidFill>
              </a:rPr>
              <a:t>修正為</a:t>
            </a:r>
            <a:r>
              <a:rPr lang="en-US" altLang="zh-TW" sz="2400" b="1" smtClean="0">
                <a:solidFill>
                  <a:srgbClr val="0000FF"/>
                </a:solidFill>
              </a:rPr>
              <a:t>3%</a:t>
            </a:r>
            <a:r>
              <a:rPr lang="zh-TW" altLang="zh-TW" sz="2400" b="1" smtClean="0">
                <a:solidFill>
                  <a:srgbClr val="0000FF"/>
                </a:solidFill>
              </a:rPr>
              <a:t>　</a:t>
            </a:r>
            <a:r>
              <a:rPr lang="en-US" altLang="zh-TW" sz="2400" b="1" smtClean="0">
                <a:solidFill>
                  <a:srgbClr val="0000FF"/>
                </a:solidFill>
              </a:rPr>
              <a:t>)</a:t>
            </a:r>
            <a:r>
              <a:rPr lang="en-US" altLang="zh-TW" sz="2400" b="1" smtClean="0"/>
              <a:t/>
            </a:r>
            <a:br>
              <a:rPr lang="en-US" altLang="zh-TW" sz="2400" b="1" smtClean="0"/>
            </a:br>
            <a:endParaRPr lang="zh-TW" altLang="zh-TW" sz="2400" b="1" smtClean="0"/>
          </a:p>
        </p:txBody>
      </p:sp>
      <p:sp>
        <p:nvSpPr>
          <p:cNvPr id="115716" name="Rectangle 4"/>
          <p:cNvSpPr>
            <a:spLocks noChangeArrowheads="1"/>
          </p:cNvSpPr>
          <p:nvPr/>
        </p:nvSpPr>
        <p:spPr bwMode="auto">
          <a:xfrm>
            <a:off x="457200" y="320675"/>
            <a:ext cx="8507413" cy="646113"/>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65000"/>
              <a:buFont typeface="Wingdings" panose="05000000000000000000" pitchFamily="2" charset="2"/>
              <a:buChar char="n"/>
              <a:defRPr kumimoji="1" sz="30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buChar char="q"/>
              <a:defRPr kumimoji="1" sz="26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buChar char="n"/>
              <a:defRPr kumimoji="1" sz="22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buChar char="q"/>
              <a:defRPr kumimoji="1" sz="2000">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9pPr>
          </a:lstStyle>
          <a:p>
            <a:pPr algn="ctr" eaLnBrk="1" hangingPunct="1">
              <a:buClrTx/>
              <a:buSzTx/>
              <a:buFontTx/>
              <a:buNone/>
            </a:pPr>
            <a:r>
              <a:rPr lang="zh-TW" altLang="en-US" sz="3600" b="1">
                <a:solidFill>
                  <a:srgbClr val="FF0000"/>
                </a:solidFill>
              </a:rPr>
              <a:t>議題</a:t>
            </a:r>
            <a:r>
              <a:rPr lang="en-US" altLang="zh-TW" sz="3600" b="1">
                <a:solidFill>
                  <a:srgbClr val="FF0000"/>
                </a:solidFill>
              </a:rPr>
              <a:t>1</a:t>
            </a:r>
            <a:r>
              <a:rPr lang="zh-TW" altLang="en-US" sz="3600" b="1">
                <a:solidFill>
                  <a:srgbClr val="FF0000"/>
                </a:solidFill>
              </a:rPr>
              <a:t>：總價決標</a:t>
            </a:r>
            <a:r>
              <a:rPr lang="en-US" altLang="zh-TW" sz="3600" b="1">
                <a:solidFill>
                  <a:srgbClr val="FF0000"/>
                </a:solidFill>
              </a:rPr>
              <a:t>(</a:t>
            </a:r>
            <a:r>
              <a:rPr lang="zh-TW" altLang="en-US" sz="3600" b="1">
                <a:solidFill>
                  <a:srgbClr val="FF0000"/>
                </a:solidFill>
              </a:rPr>
              <a:t>契約價金給付</a:t>
            </a:r>
            <a:r>
              <a:rPr lang="en-US" altLang="zh-TW" sz="3600" b="1">
                <a:solidFill>
                  <a:srgbClr val="FF0000"/>
                </a:solidFill>
              </a:rPr>
              <a:t>)1</a:t>
            </a:r>
            <a:endParaRPr lang="zh-TW" altLang="en-US" sz="5400" b="1">
              <a:solidFill>
                <a:srgbClr val="FF0000"/>
              </a:solidFill>
              <a:latin typeface="Times New Roman" panose="02020603050405020304" pitchFamily="18" charset="0"/>
            </a:endParaRPr>
          </a:p>
        </p:txBody>
      </p:sp>
      <p:sp>
        <p:nvSpPr>
          <p:cNvPr id="3" name="投影片編號版面配置區 2"/>
          <p:cNvSpPr>
            <a:spLocks noGrp="1"/>
          </p:cNvSpPr>
          <p:nvPr>
            <p:ph type="sldNum" sz="quarter" idx="12"/>
          </p:nvPr>
        </p:nvSpPr>
        <p:spPr/>
        <p:txBody>
          <a:bodyPr/>
          <a:lstStyle/>
          <a:p>
            <a:fld id="{1118FB7C-3051-423D-B140-B22D31D849CF}" type="slidenum">
              <a:rPr lang="zh-TW" altLang="en-US" smtClean="0"/>
              <a:pPr/>
              <a:t>329</a:t>
            </a:fld>
            <a:endParaRPr lang="zh-TW" altLang="en-US"/>
          </a:p>
        </p:txBody>
      </p:sp>
    </p:spTree>
    <p:extLst>
      <p:ext uri="{BB962C8B-B14F-4D97-AF65-F5344CB8AC3E}">
        <p14:creationId xmlns:p14="http://schemas.microsoft.com/office/powerpoint/2010/main" val="3320547762"/>
      </p:ext>
    </p:ext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442654" y="188640"/>
            <a:ext cx="8229600" cy="850106"/>
          </a:xfrm>
          <a:solidFill>
            <a:srgbClr val="FFFF00"/>
          </a:solidFill>
        </p:spPr>
        <p:txBody>
          <a:bodyPr>
            <a:normAutofit/>
          </a:bodyPr>
          <a:lstStyle/>
          <a:p>
            <a:r>
              <a:rPr lang="zh-TW" altLang="en-US" b="1" dirty="0" smtClean="0">
                <a:solidFill>
                  <a:srgbClr val="FF0000"/>
                </a:solidFill>
              </a:rPr>
              <a:t>採購監辦相關規定</a:t>
            </a:r>
            <a:r>
              <a:rPr lang="en-US" altLang="zh-TW" sz="3600" dirty="0" smtClean="0">
                <a:solidFill>
                  <a:srgbClr val="FF0000"/>
                </a:solidFill>
                <a:latin typeface="+mn-ea"/>
                <a:ea typeface="+mn-ea"/>
              </a:rPr>
              <a:t>1</a:t>
            </a:r>
            <a:endParaRPr lang="zh-TW" altLang="en-US" sz="3600" dirty="0" smtClean="0">
              <a:solidFill>
                <a:srgbClr val="FF0000"/>
              </a:solidFill>
              <a:latin typeface="+mn-ea"/>
              <a:ea typeface="+mn-ea"/>
            </a:endParaRPr>
          </a:p>
        </p:txBody>
      </p:sp>
      <p:sp>
        <p:nvSpPr>
          <p:cNvPr id="16387" name="Rectangle 3"/>
          <p:cNvSpPr>
            <a:spLocks noGrp="1" noChangeArrowheads="1"/>
          </p:cNvSpPr>
          <p:nvPr>
            <p:ph type="body" idx="1"/>
          </p:nvPr>
        </p:nvSpPr>
        <p:spPr>
          <a:xfrm>
            <a:off x="410388" y="1124744"/>
            <a:ext cx="8229600" cy="5400600"/>
          </a:xfrm>
        </p:spPr>
        <p:txBody>
          <a:bodyPr>
            <a:normAutofit fontScale="92500" lnSpcReduction="10000"/>
          </a:bodyPr>
          <a:lstStyle/>
          <a:p>
            <a:pPr>
              <a:buFont typeface="Wingdings" panose="05000000000000000000" pitchFamily="2" charset="2"/>
              <a:buChar char="n"/>
            </a:pPr>
            <a:r>
              <a:rPr lang="zh-TW" altLang="en-US" sz="2400" b="1" dirty="0" smtClean="0">
                <a:solidFill>
                  <a:srgbClr val="FF0000"/>
                </a:solidFill>
              </a:rPr>
              <a:t>壹、未</a:t>
            </a:r>
            <a:r>
              <a:rPr lang="zh-TW" altLang="en-US" sz="2400" b="1" dirty="0">
                <a:solidFill>
                  <a:srgbClr val="FF0000"/>
                </a:solidFill>
              </a:rPr>
              <a:t>達公告金額：</a:t>
            </a:r>
          </a:p>
          <a:p>
            <a:pPr>
              <a:buFont typeface="Wingdings" pitchFamily="2" charset="2"/>
              <a:buNone/>
            </a:pPr>
            <a:r>
              <a:rPr lang="zh-TW" altLang="en-US" sz="2400" b="1" dirty="0" smtClean="0">
                <a:latin typeface="+mj-ea"/>
                <a:ea typeface="+mj-ea"/>
              </a:rPr>
              <a:t>一、公告</a:t>
            </a:r>
            <a:r>
              <a:rPr lang="zh-TW" altLang="en-US" sz="2400" b="1" dirty="0">
                <a:latin typeface="+mj-ea"/>
                <a:ea typeface="+mj-ea"/>
              </a:rPr>
              <a:t>金額十分之一以下： </a:t>
            </a:r>
            <a:r>
              <a:rPr lang="en-US" altLang="zh-TW" sz="2400" b="1" dirty="0">
                <a:latin typeface="+mj-ea"/>
                <a:ea typeface="+mj-ea"/>
                <a:sym typeface="Wingdings" pitchFamily="2" charset="2"/>
              </a:rPr>
              <a:t>(</a:t>
            </a:r>
            <a:r>
              <a:rPr lang="zh-TW" altLang="en-US" sz="2400" b="1" dirty="0">
                <a:latin typeface="+mj-ea"/>
                <a:ea typeface="+mj-ea"/>
                <a:sym typeface="Wingdings" pitchFamily="2" charset="2"/>
              </a:rPr>
              <a:t>小額採購</a:t>
            </a:r>
            <a:r>
              <a:rPr lang="en-US" altLang="zh-TW" sz="2400" b="1" dirty="0">
                <a:latin typeface="+mj-ea"/>
                <a:ea typeface="+mj-ea"/>
                <a:sym typeface="Wingdings" pitchFamily="2" charset="2"/>
              </a:rPr>
              <a:t>)</a:t>
            </a:r>
            <a:r>
              <a:rPr lang="en-US" altLang="zh-TW" sz="2400" b="1" dirty="0">
                <a:latin typeface="+mj-ea"/>
                <a:ea typeface="+mj-ea"/>
              </a:rPr>
              <a:t/>
            </a:r>
            <a:br>
              <a:rPr lang="en-US" altLang="zh-TW" sz="2400" b="1" dirty="0">
                <a:latin typeface="+mj-ea"/>
                <a:ea typeface="+mj-ea"/>
              </a:rPr>
            </a:br>
            <a:r>
              <a:rPr lang="zh-TW" altLang="en-US" sz="2400" b="1" dirty="0">
                <a:latin typeface="+mj-ea"/>
                <a:ea typeface="+mj-ea"/>
              </a:rPr>
              <a:t>得不通知、得不</a:t>
            </a:r>
            <a:r>
              <a:rPr lang="zh-TW" altLang="en-US" sz="2400" b="1" dirty="0" smtClean="0">
                <a:latin typeface="+mj-ea"/>
                <a:ea typeface="+mj-ea"/>
              </a:rPr>
              <a:t>派員</a:t>
            </a:r>
            <a:r>
              <a:rPr lang="zh-TW" altLang="en-US" sz="2400" b="1" dirty="0" smtClean="0">
                <a:latin typeface="標楷體" panose="03000509000000000000" pitchFamily="65" charset="-120"/>
                <a:ea typeface="標楷體" panose="03000509000000000000" pitchFamily="65" charset="-120"/>
              </a:rPr>
              <a:t>。</a:t>
            </a:r>
            <a:r>
              <a:rPr lang="en-US" altLang="zh-TW" sz="2400" b="1" dirty="0" smtClean="0">
                <a:latin typeface="標楷體" panose="03000509000000000000" pitchFamily="65" charset="-120"/>
                <a:ea typeface="標楷體" panose="03000509000000000000" pitchFamily="65" charset="-120"/>
              </a:rPr>
              <a:t/>
            </a:r>
            <a:br>
              <a:rPr lang="en-US" altLang="zh-TW" sz="2400" b="1" dirty="0" smtClean="0">
                <a:latin typeface="標楷體" panose="03000509000000000000" pitchFamily="65" charset="-120"/>
                <a:ea typeface="標楷體" panose="03000509000000000000" pitchFamily="65" charset="-120"/>
              </a:rPr>
            </a:br>
            <a:r>
              <a:rPr lang="zh-TW" altLang="en-US" sz="2400" b="1" dirty="0" smtClean="0">
                <a:latin typeface="+mj-ea"/>
                <a:ea typeface="+mj-ea"/>
              </a:rPr>
              <a:t>（</a:t>
            </a:r>
            <a:r>
              <a:rPr lang="zh-TW" altLang="en-US" sz="2400" b="1" dirty="0">
                <a:latin typeface="+mj-ea"/>
                <a:ea typeface="+mj-ea"/>
              </a:rPr>
              <a:t>中央機關未達公告金額採購監辦辦法第</a:t>
            </a:r>
            <a:r>
              <a:rPr lang="en-US" altLang="zh-TW" sz="2400" b="1" dirty="0">
                <a:latin typeface="+mj-ea"/>
                <a:ea typeface="+mj-ea"/>
              </a:rPr>
              <a:t>5</a:t>
            </a:r>
            <a:r>
              <a:rPr lang="zh-TW" altLang="en-US" sz="2400" b="1" dirty="0">
                <a:latin typeface="+mj-ea"/>
                <a:ea typeface="+mj-ea"/>
              </a:rPr>
              <a:t>條</a:t>
            </a:r>
            <a:r>
              <a:rPr lang="zh-TW" altLang="en-US" sz="2400" b="1" dirty="0" smtClean="0">
                <a:latin typeface="+mj-ea"/>
                <a:ea typeface="+mj-ea"/>
              </a:rPr>
              <a:t>）</a:t>
            </a:r>
            <a:endParaRPr lang="zh-TW" altLang="en-US" sz="2400" b="1" dirty="0">
              <a:latin typeface="+mj-ea"/>
              <a:ea typeface="+mj-ea"/>
            </a:endParaRPr>
          </a:p>
          <a:p>
            <a:pPr>
              <a:buFontTx/>
              <a:buNone/>
            </a:pPr>
            <a:r>
              <a:rPr lang="zh-TW" altLang="en-US" sz="2400" b="1" dirty="0">
                <a:latin typeface="+mj-ea"/>
                <a:ea typeface="+mj-ea"/>
              </a:rPr>
              <a:t>二、未達公告金額，逾公告金額十分之一</a:t>
            </a:r>
            <a:r>
              <a:rPr lang="zh-TW" altLang="en-US" sz="2400" b="1" dirty="0" smtClean="0">
                <a:latin typeface="+mj-ea"/>
                <a:ea typeface="+mj-ea"/>
              </a:rPr>
              <a:t>：</a:t>
            </a:r>
            <a:r>
              <a:rPr lang="en-US" altLang="zh-TW" sz="2400" b="1" dirty="0" smtClean="0">
                <a:latin typeface="+mj-ea"/>
                <a:ea typeface="+mj-ea"/>
              </a:rPr>
              <a:t/>
            </a:r>
            <a:br>
              <a:rPr lang="en-US" altLang="zh-TW" sz="2400" b="1" dirty="0" smtClean="0">
                <a:latin typeface="+mj-ea"/>
                <a:ea typeface="+mj-ea"/>
              </a:rPr>
            </a:br>
            <a:r>
              <a:rPr lang="zh-TW" altLang="en-US" sz="2400" b="1" dirty="0" smtClean="0">
                <a:latin typeface="+mj-ea"/>
                <a:ea typeface="+mj-ea"/>
              </a:rPr>
              <a:t>以</a:t>
            </a:r>
            <a:r>
              <a:rPr lang="zh-TW" altLang="en-US" sz="2400" b="1" dirty="0" smtClean="0">
                <a:solidFill>
                  <a:srgbClr val="0000FF"/>
                </a:solidFill>
                <a:latin typeface="標楷體" panose="03000509000000000000" pitchFamily="65" charset="-120"/>
                <a:ea typeface="標楷體" panose="03000509000000000000" pitchFamily="65" charset="-120"/>
              </a:rPr>
              <a:t>「</a:t>
            </a:r>
            <a:r>
              <a:rPr lang="zh-TW" altLang="en-US" sz="2400" b="1" dirty="0" smtClean="0">
                <a:solidFill>
                  <a:srgbClr val="0000FF"/>
                </a:solidFill>
                <a:latin typeface="+mj-ea"/>
                <a:ea typeface="+mj-ea"/>
              </a:rPr>
              <a:t>實地監視</a:t>
            </a:r>
            <a:r>
              <a:rPr lang="zh-TW" altLang="en-US" sz="2400" b="1" dirty="0">
                <a:solidFill>
                  <a:srgbClr val="0000FF"/>
                </a:solidFill>
                <a:latin typeface="標楷體" panose="03000509000000000000" pitchFamily="65" charset="-120"/>
              </a:rPr>
              <a:t>」</a:t>
            </a:r>
            <a:r>
              <a:rPr lang="zh-TW" altLang="en-US" sz="2400" b="1" dirty="0" smtClean="0">
                <a:latin typeface="+mj-ea"/>
                <a:ea typeface="+mj-ea"/>
              </a:rPr>
              <a:t>為</a:t>
            </a:r>
            <a:r>
              <a:rPr lang="zh-TW" altLang="en-US" sz="2400" b="1" dirty="0">
                <a:latin typeface="+mj-ea"/>
                <a:ea typeface="+mj-ea"/>
              </a:rPr>
              <a:t>原則，得</a:t>
            </a:r>
            <a:r>
              <a:rPr lang="zh-TW" altLang="en-US" sz="2400" b="1" dirty="0">
                <a:solidFill>
                  <a:srgbClr val="0000FF"/>
                </a:solidFill>
                <a:latin typeface="+mj-ea"/>
                <a:ea typeface="+mj-ea"/>
              </a:rPr>
              <a:t>自行</a:t>
            </a:r>
            <a:r>
              <a:rPr lang="zh-TW" altLang="en-US" sz="2400" b="1" dirty="0">
                <a:latin typeface="+mj-ea"/>
                <a:ea typeface="+mj-ea"/>
              </a:rPr>
              <a:t>決定書面</a:t>
            </a:r>
            <a:r>
              <a:rPr lang="zh-TW" altLang="en-US" sz="2400" b="1" dirty="0" smtClean="0">
                <a:latin typeface="+mj-ea"/>
                <a:ea typeface="+mj-ea"/>
              </a:rPr>
              <a:t>審核監辦</a:t>
            </a:r>
            <a:r>
              <a:rPr lang="zh-TW" altLang="en-US" sz="2400" b="1" dirty="0" smtClean="0">
                <a:latin typeface="標楷體" panose="03000509000000000000" pitchFamily="65" charset="-120"/>
              </a:rPr>
              <a:t>。</a:t>
            </a:r>
            <a:r>
              <a:rPr lang="en-US" altLang="zh-TW" sz="2400" b="1" dirty="0" smtClean="0">
                <a:latin typeface="標楷體" panose="03000509000000000000" pitchFamily="65" charset="-120"/>
              </a:rPr>
              <a:t/>
            </a:r>
            <a:br>
              <a:rPr lang="en-US" altLang="zh-TW" sz="2400" b="1" dirty="0" smtClean="0">
                <a:latin typeface="標楷體" panose="03000509000000000000" pitchFamily="65" charset="-120"/>
              </a:rPr>
            </a:br>
            <a:r>
              <a:rPr lang="zh-TW" altLang="en-US" sz="2400" b="1" dirty="0" smtClean="0">
                <a:latin typeface="+mj-ea"/>
                <a:ea typeface="+mj-ea"/>
              </a:rPr>
              <a:t>（</a:t>
            </a:r>
            <a:r>
              <a:rPr lang="zh-TW" altLang="en-US" sz="2400" b="1" dirty="0">
                <a:latin typeface="+mj-ea"/>
                <a:ea typeface="+mj-ea"/>
              </a:rPr>
              <a:t>中央機關未達公告金額採購監辦辦法第</a:t>
            </a:r>
            <a:r>
              <a:rPr lang="en-US" altLang="zh-TW" sz="2400" b="1" dirty="0">
                <a:latin typeface="+mj-ea"/>
                <a:ea typeface="+mj-ea"/>
              </a:rPr>
              <a:t>6</a:t>
            </a:r>
            <a:r>
              <a:rPr lang="zh-TW" altLang="en-US" sz="2400" b="1" dirty="0">
                <a:latin typeface="+mj-ea"/>
                <a:ea typeface="+mj-ea"/>
              </a:rPr>
              <a:t>條</a:t>
            </a:r>
            <a:r>
              <a:rPr lang="zh-TW" altLang="en-US" sz="2400" b="1" dirty="0" smtClean="0">
                <a:latin typeface="+mj-ea"/>
                <a:ea typeface="+mj-ea"/>
              </a:rPr>
              <a:t>）</a:t>
            </a:r>
            <a:endParaRPr lang="en-US" altLang="zh-TW" sz="2400" b="1" dirty="0" smtClean="0">
              <a:latin typeface="+mj-ea"/>
              <a:ea typeface="+mj-ea"/>
            </a:endParaRPr>
          </a:p>
          <a:p>
            <a:pPr>
              <a:buFont typeface="Wingdings" panose="05000000000000000000" pitchFamily="2" charset="2"/>
              <a:buChar char="n"/>
            </a:pPr>
            <a:r>
              <a:rPr lang="zh-TW" altLang="en-US" sz="2400" b="1" dirty="0">
                <a:solidFill>
                  <a:srgbClr val="FF0000"/>
                </a:solidFill>
              </a:rPr>
              <a:t>貳</a:t>
            </a:r>
            <a:r>
              <a:rPr lang="zh-TW" altLang="en-US" sz="2400" b="1" dirty="0">
                <a:solidFill>
                  <a:srgbClr val="FF0000"/>
                </a:solidFill>
                <a:latin typeface="標楷體" pitchFamily="65" charset="-120"/>
              </a:rPr>
              <a:t>、</a:t>
            </a:r>
            <a:r>
              <a:rPr lang="zh-TW" altLang="en-US" sz="2400" b="1" dirty="0">
                <a:solidFill>
                  <a:srgbClr val="FF0000"/>
                </a:solidFill>
              </a:rPr>
              <a:t>公告金額以上：</a:t>
            </a:r>
          </a:p>
          <a:p>
            <a:pPr marL="0" indent="0">
              <a:buNone/>
            </a:pPr>
            <a:r>
              <a:rPr lang="zh-TW" altLang="en-US" sz="2400" b="1" dirty="0">
                <a:solidFill>
                  <a:srgbClr val="0000FF"/>
                </a:solidFill>
                <a:latin typeface="+mj-ea"/>
                <a:ea typeface="+mj-ea"/>
              </a:rPr>
              <a:t>一、</a:t>
            </a:r>
            <a:r>
              <a:rPr lang="zh-TW" altLang="en-US" sz="2400" b="1" dirty="0" smtClean="0">
                <a:solidFill>
                  <a:srgbClr val="0000FF"/>
                </a:solidFill>
              </a:rPr>
              <a:t>以</a:t>
            </a:r>
            <a:r>
              <a:rPr lang="zh-TW" altLang="en-US" sz="2400" b="1" u="sng" dirty="0">
                <a:solidFill>
                  <a:srgbClr val="0000FF"/>
                </a:solidFill>
              </a:rPr>
              <a:t>實地監視</a:t>
            </a:r>
            <a:r>
              <a:rPr lang="zh-TW" altLang="en-US" sz="2400" b="1" dirty="0">
                <a:solidFill>
                  <a:srgbClr val="0000FF"/>
                </a:solidFill>
              </a:rPr>
              <a:t>為</a:t>
            </a:r>
            <a:r>
              <a:rPr lang="zh-TW" altLang="en-US" sz="2400" b="1" dirty="0" smtClean="0">
                <a:solidFill>
                  <a:srgbClr val="0000FF"/>
                </a:solidFill>
              </a:rPr>
              <a:t>原則</a:t>
            </a:r>
            <a:endParaRPr lang="en-US" altLang="zh-TW" sz="2400" b="1" dirty="0" smtClean="0">
              <a:solidFill>
                <a:srgbClr val="0000FF"/>
              </a:solidFill>
            </a:endParaRPr>
          </a:p>
          <a:p>
            <a:pPr marL="0" indent="0">
              <a:buNone/>
            </a:pPr>
            <a:r>
              <a:rPr lang="zh-TW" altLang="en-US" sz="2400" b="1" dirty="0">
                <a:latin typeface="+mj-ea"/>
                <a:ea typeface="+mj-ea"/>
              </a:rPr>
              <a:t>二</a:t>
            </a:r>
            <a:r>
              <a:rPr lang="zh-TW" altLang="en-US" sz="2400" b="1" dirty="0" smtClean="0">
                <a:latin typeface="+mj-ea"/>
                <a:ea typeface="+mj-ea"/>
              </a:rPr>
              <a:t>、</a:t>
            </a:r>
            <a:r>
              <a:rPr lang="zh-TW" altLang="en-US" sz="2400" b="1" dirty="0" smtClean="0">
                <a:solidFill>
                  <a:srgbClr val="0000FF"/>
                </a:solidFill>
                <a:latin typeface="+mj-ea"/>
                <a:ea typeface="+mj-ea"/>
              </a:rPr>
              <a:t>採</a:t>
            </a:r>
            <a:r>
              <a:rPr lang="zh-TW" altLang="en-US" sz="2400" b="1" u="sng" dirty="0" smtClean="0">
                <a:solidFill>
                  <a:srgbClr val="0000FF"/>
                </a:solidFill>
              </a:rPr>
              <a:t>書面審核監辦者</a:t>
            </a:r>
            <a:r>
              <a:rPr lang="zh-TW" altLang="en-US" sz="2400" b="1" dirty="0" smtClean="0">
                <a:solidFill>
                  <a:srgbClr val="0000FF"/>
                </a:solidFill>
              </a:rPr>
              <a:t>需</a:t>
            </a:r>
            <a:r>
              <a:rPr lang="zh-TW" altLang="en-US" sz="2400" b="1" dirty="0">
                <a:solidFill>
                  <a:srgbClr val="0000FF"/>
                </a:solidFill>
              </a:rPr>
              <a:t>個案報</a:t>
            </a:r>
            <a:r>
              <a:rPr lang="zh-TW" altLang="en-US" sz="2400" b="1" dirty="0" smtClean="0">
                <a:solidFill>
                  <a:srgbClr val="0000FF"/>
                </a:solidFill>
              </a:rPr>
              <a:t>核</a:t>
            </a:r>
            <a:r>
              <a:rPr lang="zh-TW" altLang="en-US" sz="2400" b="1" dirty="0">
                <a:latin typeface="+mj-ea"/>
              </a:rPr>
              <a:t>，</a:t>
            </a:r>
            <a:r>
              <a:rPr lang="zh-TW" altLang="en-US" sz="2400" b="1" dirty="0">
                <a:solidFill>
                  <a:srgbClr val="0000FF"/>
                </a:solidFill>
                <a:latin typeface="+mj-ea"/>
              </a:rPr>
              <a:t>可採通案簽</a:t>
            </a:r>
            <a:r>
              <a:rPr lang="zh-TW" altLang="en-US" sz="2400" b="1" dirty="0" smtClean="0">
                <a:solidFill>
                  <a:srgbClr val="0000FF"/>
                </a:solidFill>
                <a:latin typeface="+mj-ea"/>
              </a:rPr>
              <a:t>准授權條件</a:t>
            </a:r>
            <a:r>
              <a:rPr lang="en-US" altLang="zh-TW" sz="2400" b="1" dirty="0" smtClean="0">
                <a:solidFill>
                  <a:srgbClr val="0000FF"/>
                </a:solidFill>
              </a:rPr>
              <a:t/>
            </a:r>
            <a:br>
              <a:rPr lang="en-US" altLang="zh-TW" sz="2400" b="1" dirty="0" smtClean="0">
                <a:solidFill>
                  <a:srgbClr val="0000FF"/>
                </a:solidFill>
              </a:rPr>
            </a:br>
            <a:r>
              <a:rPr lang="zh-TW" altLang="en-US" sz="2400" b="1" dirty="0" smtClean="0"/>
              <a:t> </a:t>
            </a:r>
            <a:r>
              <a:rPr lang="en-US" altLang="zh-TW" sz="2400" b="1" dirty="0" smtClean="0"/>
              <a:t>(</a:t>
            </a:r>
            <a:r>
              <a:rPr lang="zh-TW" altLang="en-US" sz="2400" b="1" dirty="0"/>
              <a:t>機關主會計及有關單位會同監辦採購辦法第</a:t>
            </a:r>
            <a:r>
              <a:rPr lang="en-US" altLang="zh-TW" sz="2400" b="1" dirty="0">
                <a:latin typeface="+mj-ea"/>
                <a:ea typeface="+mj-ea"/>
              </a:rPr>
              <a:t>4</a:t>
            </a:r>
            <a:r>
              <a:rPr lang="zh-TW" altLang="en-US" sz="2400" b="1" dirty="0">
                <a:latin typeface="+mj-ea"/>
                <a:ea typeface="+mj-ea"/>
              </a:rPr>
              <a:t>條</a:t>
            </a:r>
            <a:r>
              <a:rPr lang="en-US" altLang="zh-TW" sz="2400" b="1" dirty="0" smtClean="0">
                <a:latin typeface="+mj-ea"/>
                <a:ea typeface="+mj-ea"/>
              </a:rPr>
              <a:t>)</a:t>
            </a:r>
          </a:p>
          <a:p>
            <a:pPr>
              <a:buFont typeface="Wingdings" panose="05000000000000000000" pitchFamily="2" charset="2"/>
              <a:buChar char="n"/>
            </a:pPr>
            <a:r>
              <a:rPr lang="zh-TW" altLang="en-US" sz="2400" b="1" dirty="0">
                <a:solidFill>
                  <a:srgbClr val="0000FF"/>
                </a:solidFill>
              </a:rPr>
              <a:t>書面審核監辦得取得委任授權</a:t>
            </a:r>
            <a:r>
              <a:rPr lang="zh-TW" altLang="en-US" sz="2400" b="1" dirty="0" smtClean="0">
                <a:solidFill>
                  <a:srgbClr val="0000FF"/>
                </a:solidFill>
              </a:rPr>
              <a:t>權利：</a:t>
            </a:r>
            <a:r>
              <a:rPr lang="en-US" altLang="zh-TW" sz="2400" b="1" dirty="0" smtClean="0"/>
              <a:t/>
            </a:r>
            <a:br>
              <a:rPr lang="en-US" altLang="zh-TW" sz="2400" b="1" dirty="0" smtClean="0"/>
            </a:br>
            <a:r>
              <a:rPr lang="zh-TW" altLang="en-US" sz="2400" b="1" dirty="0"/>
              <a:t>機關主會計單位會同監辦採購辦法</a:t>
            </a:r>
            <a:r>
              <a:rPr lang="zh-TW" altLang="en-US" sz="2400" b="1" dirty="0" smtClean="0">
                <a:latin typeface="+mj-ea"/>
              </a:rPr>
              <a:t>第</a:t>
            </a:r>
            <a:r>
              <a:rPr lang="en-US" altLang="zh-TW" sz="2400" b="1" dirty="0" smtClean="0">
                <a:latin typeface="+mj-ea"/>
              </a:rPr>
              <a:t>4</a:t>
            </a:r>
            <a:r>
              <a:rPr lang="zh-TW" altLang="en-US" sz="2400" b="1" dirty="0" smtClean="0">
                <a:latin typeface="+mj-ea"/>
              </a:rPr>
              <a:t>條第</a:t>
            </a:r>
            <a:r>
              <a:rPr lang="en-US" altLang="zh-TW" sz="2400" b="1" dirty="0" smtClean="0">
                <a:latin typeface="+mj-ea"/>
              </a:rPr>
              <a:t>1</a:t>
            </a:r>
            <a:r>
              <a:rPr lang="zh-TW" altLang="en-US" sz="2400" b="1" dirty="0" smtClean="0">
                <a:latin typeface="+mj-ea"/>
              </a:rPr>
              <a:t>項</a:t>
            </a:r>
            <a:r>
              <a:rPr lang="zh-TW" altLang="en-US" sz="2400" b="1" dirty="0">
                <a:latin typeface="+mj-ea"/>
              </a:rPr>
              <a:t>「書面審核監辦」之簽准，</a:t>
            </a:r>
            <a:r>
              <a:rPr lang="zh-TW" altLang="en-US" sz="2400" b="1" dirty="0">
                <a:solidFill>
                  <a:srgbClr val="0000FF"/>
                </a:solidFill>
                <a:latin typeface="+mj-ea"/>
              </a:rPr>
              <a:t>可採通案簽准方式處理，惟該通案之適用情形應明確敘明，監辦單位並應審慎依循</a:t>
            </a:r>
            <a:r>
              <a:rPr lang="zh-TW" altLang="en-US" sz="2400" b="1" dirty="0" smtClean="0">
                <a:latin typeface="+mj-ea"/>
              </a:rPr>
              <a:t>。工程會</a:t>
            </a:r>
            <a:r>
              <a:rPr lang="en-US" altLang="zh-TW" sz="2400" b="1" dirty="0" smtClean="0">
                <a:latin typeface="+mj-ea"/>
              </a:rPr>
              <a:t>91-11-20</a:t>
            </a:r>
            <a:r>
              <a:rPr lang="zh-TW" altLang="en-US" sz="2400" b="1" dirty="0">
                <a:latin typeface="+mj-ea"/>
              </a:rPr>
              <a:t>工程企字第</a:t>
            </a:r>
            <a:r>
              <a:rPr lang="en-US" altLang="zh-TW" sz="2400" b="1" dirty="0">
                <a:latin typeface="+mj-ea"/>
              </a:rPr>
              <a:t>09100492650</a:t>
            </a:r>
            <a:r>
              <a:rPr lang="zh-TW" altLang="en-US" sz="2400" b="1" dirty="0">
                <a:latin typeface="+mj-ea"/>
              </a:rPr>
              <a:t>號</a:t>
            </a:r>
            <a:r>
              <a:rPr lang="zh-TW" altLang="en-US" sz="2400" b="1" dirty="0" smtClean="0">
                <a:latin typeface="+mj-ea"/>
              </a:rPr>
              <a:t>函</a:t>
            </a:r>
            <a:endParaRPr lang="zh-TW" altLang="en-US" sz="2000" dirty="0" smtClean="0">
              <a:solidFill>
                <a:srgbClr val="000000"/>
              </a:solidFill>
              <a:latin typeface="標楷體" pitchFamily="65" charset="-120"/>
            </a:endParaRPr>
          </a:p>
        </p:txBody>
      </p:sp>
      <p:sp>
        <p:nvSpPr>
          <p:cNvPr id="3" name="投影片編號版面配置區 2"/>
          <p:cNvSpPr>
            <a:spLocks noGrp="1"/>
          </p:cNvSpPr>
          <p:nvPr>
            <p:ph type="sldNum" sz="quarter" idx="12"/>
          </p:nvPr>
        </p:nvSpPr>
        <p:spPr/>
        <p:txBody>
          <a:bodyPr/>
          <a:lstStyle/>
          <a:p>
            <a:fld id="{1118FB7C-3051-423D-B140-B22D31D849CF}" type="slidenum">
              <a:rPr lang="zh-TW" altLang="en-US" smtClean="0"/>
              <a:pPr/>
              <a:t>33</a:t>
            </a:fld>
            <a:endParaRPr lang="zh-TW" altLang="en-US"/>
          </a:p>
        </p:txBody>
      </p:sp>
    </p:spTree>
    <p:extLst>
      <p:ext uri="{BB962C8B-B14F-4D97-AF65-F5344CB8AC3E}">
        <p14:creationId xmlns:p14="http://schemas.microsoft.com/office/powerpoint/2010/main" val="2747645646"/>
      </p:ext>
    </p:extLst>
  </p:cSld>
  <p:clrMapOvr>
    <a:masterClrMapping/>
  </p:clrMapOvr>
  <p:transition/>
</p:sld>
</file>

<file path=ppt/slides/slide3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p:cNvSpPr>
          <p:nvPr>
            <p:ph type="title"/>
          </p:nvPr>
        </p:nvSpPr>
        <p:spPr>
          <a:xfrm>
            <a:off x="323850" y="260350"/>
            <a:ext cx="8624888" cy="738188"/>
          </a:xfrm>
        </p:spPr>
        <p:txBody>
          <a:bodyPr/>
          <a:lstStyle/>
          <a:p>
            <a:pPr algn="ctr" eaLnBrk="1" hangingPunct="1"/>
            <a:r>
              <a:rPr lang="zh-TW" altLang="en-US" sz="3600" b="1" smtClean="0">
                <a:solidFill>
                  <a:srgbClr val="FF0000"/>
                </a:solidFill>
              </a:rPr>
              <a:t>議題</a:t>
            </a:r>
            <a:r>
              <a:rPr lang="en-US" altLang="zh-TW" sz="3600" b="1" smtClean="0">
                <a:solidFill>
                  <a:srgbClr val="FF0000"/>
                </a:solidFill>
              </a:rPr>
              <a:t>1</a:t>
            </a:r>
            <a:r>
              <a:rPr lang="zh-TW" altLang="en-US" sz="3600" b="1" smtClean="0">
                <a:solidFill>
                  <a:srgbClr val="FF0000"/>
                </a:solidFill>
              </a:rPr>
              <a:t>：總價決標</a:t>
            </a:r>
            <a:r>
              <a:rPr lang="en-US" altLang="zh-TW" sz="3600" b="1" smtClean="0">
                <a:solidFill>
                  <a:srgbClr val="FF0000"/>
                </a:solidFill>
              </a:rPr>
              <a:t>(</a:t>
            </a:r>
            <a:r>
              <a:rPr lang="zh-TW" altLang="en-US" sz="3600" b="1" smtClean="0">
                <a:solidFill>
                  <a:srgbClr val="FF0000"/>
                </a:solidFill>
              </a:rPr>
              <a:t>契約價金給付</a:t>
            </a:r>
            <a:r>
              <a:rPr lang="en-US" altLang="zh-TW" sz="3600" b="1" smtClean="0">
                <a:solidFill>
                  <a:srgbClr val="FF0000"/>
                </a:solidFill>
              </a:rPr>
              <a:t>)2-</a:t>
            </a:r>
            <a:r>
              <a:rPr lang="zh-TW" altLang="en-US" sz="3600" b="1" smtClean="0">
                <a:solidFill>
                  <a:srgbClr val="FF0000"/>
                </a:solidFill>
              </a:rPr>
              <a:t>工程類</a:t>
            </a:r>
            <a:r>
              <a:rPr lang="en-US" altLang="zh-TW" sz="3600" b="1" smtClean="0">
                <a:solidFill>
                  <a:srgbClr val="FF0000"/>
                </a:solidFill>
              </a:rPr>
              <a:t>1</a:t>
            </a:r>
            <a:endParaRPr lang="zh-TW" altLang="en-US" sz="3600" b="1" smtClean="0">
              <a:solidFill>
                <a:srgbClr val="FF0000"/>
              </a:solidFill>
            </a:endParaRPr>
          </a:p>
        </p:txBody>
      </p:sp>
      <p:sp>
        <p:nvSpPr>
          <p:cNvPr id="64515" name="Rectangle 3"/>
          <p:cNvSpPr>
            <a:spLocks noGrp="1"/>
          </p:cNvSpPr>
          <p:nvPr>
            <p:ph type="body" idx="1"/>
          </p:nvPr>
        </p:nvSpPr>
        <p:spPr>
          <a:xfrm>
            <a:off x="185738" y="1125538"/>
            <a:ext cx="8769350" cy="5526087"/>
          </a:xfrm>
        </p:spPr>
        <p:txBody>
          <a:bodyPr>
            <a:normAutofit lnSpcReduction="10000"/>
          </a:bodyPr>
          <a:lstStyle/>
          <a:p>
            <a:pPr>
              <a:defRPr/>
            </a:pPr>
            <a:r>
              <a:rPr lang="zh-TW" altLang="en-US" sz="2600" b="1" dirty="0" smtClean="0">
                <a:solidFill>
                  <a:srgbClr val="CA2004"/>
                </a:solidFill>
                <a:latin typeface="Perpetua" panose="02020502060401020303" pitchFamily="18" charset="0"/>
              </a:rPr>
              <a:t>總價決標、</a:t>
            </a:r>
            <a:r>
              <a:rPr lang="zh-TW" altLang="zh-TW" sz="2600" b="1" dirty="0" smtClean="0">
                <a:solidFill>
                  <a:srgbClr val="CA2004"/>
                </a:solidFill>
                <a:latin typeface="Perpetua" panose="02020502060401020303" pitchFamily="18" charset="0"/>
              </a:rPr>
              <a:t>總額結算</a:t>
            </a:r>
            <a:endParaRPr lang="en-US" altLang="zh-TW" sz="2600" b="1" dirty="0" smtClean="0"/>
          </a:p>
          <a:p>
            <a:pPr>
              <a:buFont typeface="Wingdings" panose="05000000000000000000" pitchFamily="2" charset="2"/>
              <a:buChar char="p"/>
              <a:defRPr/>
            </a:pPr>
            <a:r>
              <a:rPr lang="zh-TW" altLang="zh-TW" sz="2600" b="1" dirty="0" smtClean="0">
                <a:solidFill>
                  <a:srgbClr val="0000FF"/>
                </a:solidFill>
              </a:rPr>
              <a:t>工程採購契約範本第</a:t>
            </a:r>
            <a:r>
              <a:rPr lang="en-US" altLang="zh-TW" sz="2600" b="1" dirty="0" smtClean="0">
                <a:solidFill>
                  <a:srgbClr val="0000FF"/>
                </a:solidFill>
              </a:rPr>
              <a:t>3</a:t>
            </a:r>
            <a:r>
              <a:rPr lang="zh-TW" altLang="zh-TW" sz="2600" b="1" dirty="0" smtClean="0">
                <a:solidFill>
                  <a:srgbClr val="0000FF"/>
                </a:solidFill>
              </a:rPr>
              <a:t>條　契約價金之給付</a:t>
            </a:r>
          </a:p>
          <a:p>
            <a:pPr>
              <a:defRPr/>
            </a:pPr>
            <a:r>
              <a:rPr lang="en-US" altLang="zh-TW" sz="2400" b="1" dirty="0" smtClean="0"/>
              <a:t>(</a:t>
            </a:r>
            <a:r>
              <a:rPr lang="zh-TW" altLang="zh-TW" sz="2400" b="1" dirty="0" smtClean="0"/>
              <a:t>一</a:t>
            </a:r>
            <a:r>
              <a:rPr lang="en-US" altLang="zh-TW" sz="2400" b="1" dirty="0" smtClean="0"/>
              <a:t>)</a:t>
            </a:r>
            <a:r>
              <a:rPr lang="zh-TW" altLang="zh-TW" sz="2400" b="1" dirty="0" smtClean="0"/>
              <a:t>契約價金之給付，得為下列方式：</a:t>
            </a:r>
            <a:r>
              <a:rPr lang="en-US" altLang="zh-TW" sz="2400" b="1" dirty="0" smtClean="0"/>
              <a:t/>
            </a:r>
            <a:br>
              <a:rPr lang="en-US" altLang="zh-TW" sz="2400" b="1" dirty="0" smtClean="0"/>
            </a:br>
            <a:r>
              <a:rPr lang="zh-TW" altLang="zh-TW" sz="2400" b="1" dirty="0" smtClean="0"/>
              <a:t>□</a:t>
            </a:r>
            <a:r>
              <a:rPr lang="zh-TW" altLang="zh-TW" sz="2400" b="1" dirty="0"/>
              <a:t>依</a:t>
            </a:r>
            <a:r>
              <a:rPr lang="zh-TW" altLang="zh-TW" sz="2400" b="1" dirty="0" smtClean="0">
                <a:solidFill>
                  <a:srgbClr val="FF0000"/>
                </a:solidFill>
              </a:rPr>
              <a:t>契約價金總額結算。</a:t>
            </a:r>
            <a:r>
              <a:rPr lang="zh-TW" altLang="zh-TW" sz="2400" b="1" dirty="0" smtClean="0"/>
              <a:t>因契約變更致履約標的項目或數量有增減時，就變更部分予以加減價結算。</a:t>
            </a:r>
            <a:r>
              <a:rPr lang="en-US" altLang="zh-TW" sz="2400" b="1" dirty="0" smtClean="0">
                <a:solidFill>
                  <a:srgbClr val="7030A0"/>
                </a:solidFill>
              </a:rPr>
              <a:t>…</a:t>
            </a:r>
            <a:br>
              <a:rPr lang="en-US" altLang="zh-TW" sz="2400" b="1" dirty="0" smtClean="0">
                <a:solidFill>
                  <a:srgbClr val="7030A0"/>
                </a:solidFill>
              </a:rPr>
            </a:br>
            <a:r>
              <a:rPr lang="en-US" altLang="zh-TW" sz="2400" b="1" dirty="0" smtClean="0"/>
              <a:t>(</a:t>
            </a:r>
            <a:r>
              <a:rPr lang="zh-TW" altLang="zh-TW" sz="2400" b="1" dirty="0"/>
              <a:t>二</a:t>
            </a:r>
            <a:r>
              <a:rPr lang="en-US" altLang="zh-TW" sz="2400" b="1" dirty="0"/>
              <a:t>)</a:t>
            </a:r>
            <a:r>
              <a:rPr lang="zh-TW" altLang="zh-TW" sz="2400" b="1" dirty="0"/>
              <a:t>採</a:t>
            </a:r>
            <a:r>
              <a:rPr lang="zh-TW" altLang="zh-TW" sz="2400" b="1" dirty="0">
                <a:solidFill>
                  <a:srgbClr val="FF0000"/>
                </a:solidFill>
              </a:rPr>
              <a:t>契約價金總額結算</a:t>
            </a:r>
            <a:r>
              <a:rPr lang="zh-TW" altLang="zh-TW" sz="2400" b="1" dirty="0"/>
              <a:t>給付之部分</a:t>
            </a:r>
            <a:r>
              <a:rPr lang="zh-TW" altLang="zh-TW" sz="2400" b="1" dirty="0" smtClean="0"/>
              <a:t>：</a:t>
            </a:r>
            <a:endParaRPr lang="zh-TW" altLang="zh-TW" sz="2400" b="1" dirty="0"/>
          </a:p>
          <a:p>
            <a:pPr>
              <a:defRPr/>
            </a:pPr>
            <a:r>
              <a:rPr lang="en-US" altLang="zh-TW" sz="2400" b="1" dirty="0"/>
              <a:t>1.</a:t>
            </a:r>
            <a:r>
              <a:rPr lang="zh-TW" altLang="zh-TW" sz="2400" b="1" dirty="0"/>
              <a:t>工程之個別項目實作數量較契約所定數量</a:t>
            </a:r>
            <a:r>
              <a:rPr lang="zh-TW" altLang="zh-TW" sz="2400" b="1" dirty="0">
                <a:solidFill>
                  <a:srgbClr val="0000FF"/>
                </a:solidFill>
              </a:rPr>
              <a:t>增減</a:t>
            </a:r>
            <a:r>
              <a:rPr lang="zh-TW" altLang="zh-TW" sz="2400" b="1" dirty="0"/>
              <a:t>達</a:t>
            </a:r>
            <a:r>
              <a:rPr lang="en-US" altLang="zh-TW" sz="2400" b="1" dirty="0"/>
              <a:t>3%</a:t>
            </a:r>
            <a:r>
              <a:rPr lang="zh-TW" altLang="zh-TW" sz="2400" b="1" dirty="0"/>
              <a:t>以上時，其</a:t>
            </a:r>
            <a:r>
              <a:rPr lang="zh-TW" altLang="zh-TW" sz="2400" b="1" dirty="0">
                <a:solidFill>
                  <a:srgbClr val="FF0000"/>
                </a:solidFill>
              </a:rPr>
              <a:t>逾</a:t>
            </a:r>
            <a:r>
              <a:rPr lang="en-US" altLang="zh-TW" sz="2400" b="1" dirty="0">
                <a:solidFill>
                  <a:srgbClr val="FF0000"/>
                </a:solidFill>
              </a:rPr>
              <a:t>3%</a:t>
            </a:r>
            <a:r>
              <a:rPr lang="zh-TW" altLang="zh-TW" sz="2400" b="1" dirty="0">
                <a:solidFill>
                  <a:srgbClr val="FF0000"/>
                </a:solidFill>
              </a:rPr>
              <a:t>之部分</a:t>
            </a:r>
            <a:r>
              <a:rPr lang="zh-TW" altLang="zh-TW" sz="2400" b="1" dirty="0"/>
              <a:t>，依原契約單價以契約變更增減契約價金。</a:t>
            </a:r>
            <a:r>
              <a:rPr lang="zh-TW" altLang="zh-TW" sz="2400" b="1" dirty="0">
                <a:solidFill>
                  <a:srgbClr val="FF0000"/>
                </a:solidFill>
              </a:rPr>
              <a:t>未達</a:t>
            </a:r>
            <a:r>
              <a:rPr lang="en-US" altLang="zh-TW" sz="2400" b="1" dirty="0">
                <a:solidFill>
                  <a:srgbClr val="FF0000"/>
                </a:solidFill>
              </a:rPr>
              <a:t>3%</a:t>
            </a:r>
            <a:r>
              <a:rPr lang="zh-TW" altLang="zh-TW" sz="2400" b="1" dirty="0">
                <a:solidFill>
                  <a:srgbClr val="FF0000"/>
                </a:solidFill>
              </a:rPr>
              <a:t>者，契約價金不予增減</a:t>
            </a:r>
            <a:r>
              <a:rPr lang="zh-TW" altLang="zh-TW" sz="2400" b="1" dirty="0"/>
              <a:t>。</a:t>
            </a:r>
            <a:r>
              <a:rPr lang="zh-TW" altLang="en-US" sz="2400" b="1" dirty="0"/>
              <a:t>（</a:t>
            </a:r>
            <a:r>
              <a:rPr lang="zh-TW" altLang="en-US" sz="2400" b="1" dirty="0" smtClean="0"/>
              <a:t>＞</a:t>
            </a:r>
            <a:r>
              <a:rPr lang="en-US" altLang="zh-TW" sz="2400" b="1" dirty="0" smtClean="0"/>
              <a:t>3</a:t>
            </a:r>
            <a:r>
              <a:rPr lang="zh-TW" altLang="en-US" sz="2400" b="1" dirty="0" smtClean="0"/>
              <a:t>％</a:t>
            </a:r>
            <a:r>
              <a:rPr lang="en-US" altLang="zh-TW" sz="2400" b="1" dirty="0" smtClean="0"/>
              <a:t>--30</a:t>
            </a:r>
            <a:r>
              <a:rPr lang="zh-TW" altLang="en-US" sz="2400" b="1" dirty="0" smtClean="0"/>
              <a:t>％者）</a:t>
            </a:r>
            <a:endParaRPr lang="zh-TW" altLang="zh-TW" sz="2400" b="1" dirty="0"/>
          </a:p>
          <a:p>
            <a:pPr>
              <a:defRPr/>
            </a:pPr>
            <a:r>
              <a:rPr lang="en-US" altLang="zh-TW" sz="2400" b="1" dirty="0"/>
              <a:t>2.</a:t>
            </a:r>
            <a:r>
              <a:rPr lang="zh-TW" altLang="zh-TW" sz="2400" b="1" dirty="0"/>
              <a:t>工程之個別項目實作數量較契約所定數量</a:t>
            </a:r>
            <a:r>
              <a:rPr lang="zh-TW" altLang="zh-TW" sz="2400" b="1" dirty="0">
                <a:solidFill>
                  <a:srgbClr val="0000FF"/>
                </a:solidFill>
              </a:rPr>
              <a:t>增加</a:t>
            </a:r>
            <a:r>
              <a:rPr lang="zh-TW" altLang="zh-TW" sz="2400" b="1" dirty="0"/>
              <a:t>達</a:t>
            </a:r>
            <a:r>
              <a:rPr lang="en-US" altLang="zh-TW" sz="2400" b="1" dirty="0"/>
              <a:t>30%</a:t>
            </a:r>
            <a:r>
              <a:rPr lang="zh-TW" altLang="zh-TW" sz="2400" b="1" dirty="0"/>
              <a:t>以上時，其</a:t>
            </a:r>
            <a:r>
              <a:rPr lang="zh-TW" altLang="zh-TW" sz="2400" b="1" dirty="0">
                <a:solidFill>
                  <a:srgbClr val="FF0000"/>
                </a:solidFill>
              </a:rPr>
              <a:t>逾</a:t>
            </a:r>
            <a:r>
              <a:rPr lang="en-US" altLang="zh-TW" sz="2400" b="1" dirty="0">
                <a:solidFill>
                  <a:srgbClr val="FF0000"/>
                </a:solidFill>
              </a:rPr>
              <a:t>30%</a:t>
            </a:r>
            <a:r>
              <a:rPr lang="zh-TW" altLang="zh-TW" sz="2400" b="1" dirty="0">
                <a:solidFill>
                  <a:srgbClr val="FF0000"/>
                </a:solidFill>
              </a:rPr>
              <a:t>之部分</a:t>
            </a:r>
            <a:r>
              <a:rPr lang="zh-TW" altLang="zh-TW" sz="2400" b="1" dirty="0"/>
              <a:t>，</a:t>
            </a:r>
            <a:r>
              <a:rPr lang="zh-TW" altLang="zh-TW" sz="2400" b="1" dirty="0">
                <a:solidFill>
                  <a:srgbClr val="FF0000"/>
                </a:solidFill>
              </a:rPr>
              <a:t>應以</a:t>
            </a:r>
            <a:r>
              <a:rPr lang="zh-TW" altLang="zh-TW" sz="2400" b="1" dirty="0"/>
              <a:t>契約變更合理調整契約單價及計算契約價金。</a:t>
            </a:r>
          </a:p>
          <a:p>
            <a:pPr>
              <a:defRPr/>
            </a:pPr>
            <a:r>
              <a:rPr lang="en-US" altLang="zh-TW" sz="2400" b="1" dirty="0"/>
              <a:t>3.</a:t>
            </a:r>
            <a:r>
              <a:rPr lang="zh-TW" altLang="zh-TW" sz="2400" b="1" dirty="0"/>
              <a:t>工程之個別項目實作數量較契約所定數量</a:t>
            </a:r>
            <a:r>
              <a:rPr lang="zh-TW" altLang="zh-TW" sz="2400" b="1" dirty="0">
                <a:solidFill>
                  <a:srgbClr val="0000FF"/>
                </a:solidFill>
              </a:rPr>
              <a:t>減少達</a:t>
            </a:r>
            <a:r>
              <a:rPr lang="en-US" altLang="zh-TW" sz="2400" b="1" dirty="0">
                <a:solidFill>
                  <a:srgbClr val="0000FF"/>
                </a:solidFill>
              </a:rPr>
              <a:t>30%</a:t>
            </a:r>
            <a:r>
              <a:rPr lang="zh-TW" altLang="zh-TW" sz="2400" b="1" dirty="0">
                <a:solidFill>
                  <a:srgbClr val="0000FF"/>
                </a:solidFill>
              </a:rPr>
              <a:t>以上</a:t>
            </a:r>
            <a:r>
              <a:rPr lang="zh-TW" altLang="zh-TW" sz="2400" b="1" dirty="0"/>
              <a:t>時，依原契約單價計算契約價金</a:t>
            </a:r>
            <a:r>
              <a:rPr lang="zh-TW" altLang="zh-TW" sz="2400" b="1" dirty="0">
                <a:solidFill>
                  <a:srgbClr val="0000FF"/>
                </a:solidFill>
              </a:rPr>
              <a:t>顯不合理者，應就</a:t>
            </a:r>
            <a:r>
              <a:rPr lang="zh-TW" altLang="zh-TW" sz="2400" b="1" dirty="0"/>
              <a:t>顯不合理之部分以契約變更合理調整實作數量部分之契約單價及計算契約價金</a:t>
            </a:r>
            <a:r>
              <a:rPr lang="zh-TW" altLang="zh-TW" sz="2400" b="1" dirty="0" smtClean="0"/>
              <a:t>。</a:t>
            </a:r>
            <a:endParaRPr lang="zh-TW" altLang="zh-TW" sz="2400" b="1" u="sng" dirty="0" smtClean="0"/>
          </a:p>
        </p:txBody>
      </p:sp>
      <p:sp>
        <p:nvSpPr>
          <p:cNvPr id="3" name="投影片編號版面配置區 2"/>
          <p:cNvSpPr>
            <a:spLocks noGrp="1"/>
          </p:cNvSpPr>
          <p:nvPr>
            <p:ph type="sldNum" sz="quarter" idx="12"/>
          </p:nvPr>
        </p:nvSpPr>
        <p:spPr/>
        <p:txBody>
          <a:bodyPr/>
          <a:lstStyle/>
          <a:p>
            <a:fld id="{1118FB7C-3051-423D-B140-B22D31D849CF}" type="slidenum">
              <a:rPr lang="zh-TW" altLang="en-US" smtClean="0"/>
              <a:pPr/>
              <a:t>330</a:t>
            </a:fld>
            <a:endParaRPr lang="zh-TW" altLang="en-US"/>
          </a:p>
        </p:txBody>
      </p:sp>
    </p:spTree>
    <p:extLst>
      <p:ext uri="{BB962C8B-B14F-4D97-AF65-F5344CB8AC3E}">
        <p14:creationId xmlns:p14="http://schemas.microsoft.com/office/powerpoint/2010/main" val="3159031741"/>
      </p:ext>
    </p:extLst>
  </p:cSld>
  <p:clrMapOvr>
    <a:masterClrMapping/>
  </p:clrMapOvr>
  <p:timing>
    <p:tnLst>
      <p:par>
        <p:cTn id="1" dur="indefinite" restart="never" nodeType="tmRoot"/>
      </p:par>
    </p:tnLst>
  </p:timing>
</p:sld>
</file>

<file path=ppt/slides/slide3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ChangeArrowheads="1"/>
          </p:cNvSpPr>
          <p:nvPr>
            <p:ph type="title" idx="4294967295"/>
          </p:nvPr>
        </p:nvSpPr>
        <p:spPr>
          <a:xfrm>
            <a:off x="468313" y="260350"/>
            <a:ext cx="8494712" cy="576263"/>
          </a:xfrm>
        </p:spPr>
        <p:txBody>
          <a:bodyPr/>
          <a:lstStyle/>
          <a:p>
            <a:pPr eaLnBrk="1" hangingPunct="1"/>
            <a:r>
              <a:rPr lang="zh-TW" altLang="en-US" sz="2800" b="1" u="sng" smtClean="0">
                <a:solidFill>
                  <a:srgbClr val="FF0000"/>
                </a:solidFill>
              </a:rPr>
              <a:t>總價決標</a:t>
            </a:r>
            <a:r>
              <a:rPr lang="zh-TW" altLang="en-US" sz="2800" b="1" u="sng" smtClean="0">
                <a:solidFill>
                  <a:srgbClr val="FF0000"/>
                </a:solidFill>
                <a:latin typeface="新細明體" panose="02020500000000000000" pitchFamily="18" charset="-120"/>
                <a:ea typeface="新細明體" panose="02020500000000000000" pitchFamily="18" charset="-120"/>
              </a:rPr>
              <a:t>、</a:t>
            </a:r>
            <a:r>
              <a:rPr lang="zh-TW" altLang="en-US" sz="2800" b="1" u="sng" smtClean="0">
                <a:solidFill>
                  <a:srgbClr val="FF0000"/>
                </a:solidFill>
              </a:rPr>
              <a:t>總價結算</a:t>
            </a:r>
            <a:r>
              <a:rPr lang="zh-TW" altLang="en-US" sz="2800" b="1" smtClean="0">
                <a:solidFill>
                  <a:srgbClr val="FF0000"/>
                </a:solidFill>
              </a:rPr>
              <a:t>之追加部分累計金額試算案例</a:t>
            </a:r>
          </a:p>
        </p:txBody>
      </p:sp>
      <p:graphicFrame>
        <p:nvGraphicFramePr>
          <p:cNvPr id="8" name="表格 7"/>
          <p:cNvGraphicFramePr>
            <a:graphicFrameLocks noGrp="1"/>
          </p:cNvGraphicFramePr>
          <p:nvPr/>
        </p:nvGraphicFramePr>
        <p:xfrm>
          <a:off x="323850" y="3716338"/>
          <a:ext cx="8569325" cy="2926080"/>
        </p:xfrm>
        <a:graphic>
          <a:graphicData uri="http://schemas.openxmlformats.org/drawingml/2006/table">
            <a:tbl>
              <a:tblPr/>
              <a:tblGrid>
                <a:gridCol w="568325">
                  <a:extLst>
                    <a:ext uri="{9D8B030D-6E8A-4147-A177-3AD203B41FA5}">
                      <a16:colId xmlns:a16="http://schemas.microsoft.com/office/drawing/2014/main" xmlns="" val="20000"/>
                    </a:ext>
                  </a:extLst>
                </a:gridCol>
                <a:gridCol w="584200">
                  <a:extLst>
                    <a:ext uri="{9D8B030D-6E8A-4147-A177-3AD203B41FA5}">
                      <a16:colId xmlns:a16="http://schemas.microsoft.com/office/drawing/2014/main" xmlns="" val="20001"/>
                    </a:ext>
                  </a:extLst>
                </a:gridCol>
                <a:gridCol w="568325">
                  <a:extLst>
                    <a:ext uri="{9D8B030D-6E8A-4147-A177-3AD203B41FA5}">
                      <a16:colId xmlns:a16="http://schemas.microsoft.com/office/drawing/2014/main" xmlns="" val="20002"/>
                    </a:ext>
                  </a:extLst>
                </a:gridCol>
                <a:gridCol w="508000">
                  <a:extLst>
                    <a:ext uri="{9D8B030D-6E8A-4147-A177-3AD203B41FA5}">
                      <a16:colId xmlns:a16="http://schemas.microsoft.com/office/drawing/2014/main" xmlns="" val="20003"/>
                    </a:ext>
                  </a:extLst>
                </a:gridCol>
                <a:gridCol w="558800">
                  <a:extLst>
                    <a:ext uri="{9D8B030D-6E8A-4147-A177-3AD203B41FA5}">
                      <a16:colId xmlns:a16="http://schemas.microsoft.com/office/drawing/2014/main" xmlns="" val="20004"/>
                    </a:ext>
                  </a:extLst>
                </a:gridCol>
                <a:gridCol w="557213">
                  <a:extLst>
                    <a:ext uri="{9D8B030D-6E8A-4147-A177-3AD203B41FA5}">
                      <a16:colId xmlns:a16="http://schemas.microsoft.com/office/drawing/2014/main" xmlns="" val="20005"/>
                    </a:ext>
                  </a:extLst>
                </a:gridCol>
                <a:gridCol w="663575">
                  <a:extLst>
                    <a:ext uri="{9D8B030D-6E8A-4147-A177-3AD203B41FA5}">
                      <a16:colId xmlns:a16="http://schemas.microsoft.com/office/drawing/2014/main" xmlns="" val="20006"/>
                    </a:ext>
                  </a:extLst>
                </a:gridCol>
                <a:gridCol w="665162">
                  <a:extLst>
                    <a:ext uri="{9D8B030D-6E8A-4147-A177-3AD203B41FA5}">
                      <a16:colId xmlns:a16="http://schemas.microsoft.com/office/drawing/2014/main" xmlns="" val="20007"/>
                    </a:ext>
                  </a:extLst>
                </a:gridCol>
                <a:gridCol w="654050">
                  <a:extLst>
                    <a:ext uri="{9D8B030D-6E8A-4147-A177-3AD203B41FA5}">
                      <a16:colId xmlns:a16="http://schemas.microsoft.com/office/drawing/2014/main" xmlns="" val="20008"/>
                    </a:ext>
                  </a:extLst>
                </a:gridCol>
                <a:gridCol w="514350">
                  <a:extLst>
                    <a:ext uri="{9D8B030D-6E8A-4147-A177-3AD203B41FA5}">
                      <a16:colId xmlns:a16="http://schemas.microsoft.com/office/drawing/2014/main" xmlns="" val="20009"/>
                    </a:ext>
                  </a:extLst>
                </a:gridCol>
                <a:gridCol w="665163">
                  <a:extLst>
                    <a:ext uri="{9D8B030D-6E8A-4147-A177-3AD203B41FA5}">
                      <a16:colId xmlns:a16="http://schemas.microsoft.com/office/drawing/2014/main" xmlns="" val="20010"/>
                    </a:ext>
                  </a:extLst>
                </a:gridCol>
                <a:gridCol w="600075">
                  <a:extLst>
                    <a:ext uri="{9D8B030D-6E8A-4147-A177-3AD203B41FA5}">
                      <a16:colId xmlns:a16="http://schemas.microsoft.com/office/drawing/2014/main" xmlns="" val="20011"/>
                    </a:ext>
                  </a:extLst>
                </a:gridCol>
                <a:gridCol w="776287">
                  <a:extLst>
                    <a:ext uri="{9D8B030D-6E8A-4147-A177-3AD203B41FA5}">
                      <a16:colId xmlns:a16="http://schemas.microsoft.com/office/drawing/2014/main" xmlns="" val="20012"/>
                    </a:ext>
                  </a:extLst>
                </a:gridCol>
                <a:gridCol w="325438">
                  <a:extLst>
                    <a:ext uri="{9D8B030D-6E8A-4147-A177-3AD203B41FA5}">
                      <a16:colId xmlns:a16="http://schemas.microsoft.com/office/drawing/2014/main" xmlns="" val="20013"/>
                    </a:ext>
                  </a:extLst>
                </a:gridCol>
                <a:gridCol w="360362">
                  <a:extLst>
                    <a:ext uri="{9D8B030D-6E8A-4147-A177-3AD203B41FA5}">
                      <a16:colId xmlns:a16="http://schemas.microsoft.com/office/drawing/2014/main" xmlns="" val="20014"/>
                    </a:ext>
                  </a:extLst>
                </a:gridCol>
              </a:tblGrid>
              <a:tr h="243814">
                <a:tc gridSpan="12">
                  <a:txBody>
                    <a:bodyPr/>
                    <a:lstStyle>
                      <a:lvl1pPr>
                        <a:spcBef>
                          <a:spcPct val="20000"/>
                        </a:spcBef>
                        <a:buClr>
                          <a:schemeClr val="accent1"/>
                        </a:buClr>
                        <a:buSzPct val="65000"/>
                        <a:buFont typeface="Wingdings" panose="05000000000000000000" pitchFamily="2" charset="2"/>
                        <a:defRPr kumimoji="1" sz="26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1600" b="1" i="0" u="none" strike="noStrike" cap="none" normalizeH="0" baseline="0" dirty="0" smtClean="0">
                          <a:ln>
                            <a:noFill/>
                          </a:ln>
                          <a:solidFill>
                            <a:srgbClr val="FF0000"/>
                          </a:solidFill>
                          <a:effectLst/>
                          <a:latin typeface="標楷體" panose="03000509000000000000" pitchFamily="65" charset="-120"/>
                          <a:ea typeface="新細明體" panose="02020500000000000000" pitchFamily="18" charset="-120"/>
                        </a:rPr>
                        <a:t>第一次變更設計</a:t>
                      </a:r>
                      <a:endParaRPr kumimoji="0" lang="zh-TW" sz="1600" b="1" i="0" u="none" strike="noStrike" cap="none" normalizeH="0" baseline="0" dirty="0" smtClean="0">
                        <a:ln>
                          <a:noFill/>
                        </a:ln>
                        <a:solidFill>
                          <a:srgbClr val="FF0000"/>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13279" marR="13279" marT="0" marB="0" anchor="ctr"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a:txBody>
                    <a:bodyPr/>
                    <a:lstStyle>
                      <a:lvl1pPr>
                        <a:spcBef>
                          <a:spcPct val="20000"/>
                        </a:spcBef>
                        <a:buClr>
                          <a:schemeClr val="accent1"/>
                        </a:buClr>
                        <a:buSzPct val="65000"/>
                        <a:buFont typeface="Wingdings" panose="05000000000000000000" pitchFamily="2" charset="2"/>
                        <a:defRPr kumimoji="1" sz="26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sz="1600" b="1" i="0" u="none" strike="noStrike" cap="none" normalizeH="0" baseline="0" smtClean="0">
                          <a:ln>
                            <a:noFill/>
                          </a:ln>
                          <a:solidFill>
                            <a:srgbClr val="000000"/>
                          </a:solidFill>
                          <a:effectLst/>
                          <a:latin typeface="標楷體" panose="03000509000000000000" pitchFamily="65" charset="-120"/>
                          <a:ea typeface="新細明體" panose="02020500000000000000" pitchFamily="18" charset="-120"/>
                        </a:rPr>
                        <a:t>　</a:t>
                      </a:r>
                      <a:endParaRPr kumimoji="0" lang="zh-TW" sz="1600" b="1" i="0" u="none" strike="noStrike" cap="none" normalizeH="0" baseline="0" smtClean="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13279" marR="1327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SzPct val="65000"/>
                        <a:buFont typeface="Wingdings" panose="05000000000000000000" pitchFamily="2" charset="2"/>
                        <a:defRPr kumimoji="1" sz="26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sz="1600" b="1" i="0" u="none" strike="noStrike" cap="none" normalizeH="0" baseline="0" smtClean="0">
                          <a:ln>
                            <a:noFill/>
                          </a:ln>
                          <a:solidFill>
                            <a:srgbClr val="000000"/>
                          </a:solidFill>
                          <a:effectLst/>
                          <a:latin typeface="標楷體" panose="03000509000000000000" pitchFamily="65" charset="-120"/>
                          <a:ea typeface="新細明體" panose="02020500000000000000" pitchFamily="18" charset="-120"/>
                        </a:rPr>
                        <a:t>　</a:t>
                      </a:r>
                      <a:endParaRPr kumimoji="0" lang="zh-TW" sz="1600" b="1" i="0" u="none" strike="noStrike" cap="none" normalizeH="0" baseline="0" smtClean="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13279" marR="1327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3">
                  <a:txBody>
                    <a:bodyPr/>
                    <a:lstStyle>
                      <a:lvl1pPr>
                        <a:spcBef>
                          <a:spcPct val="20000"/>
                        </a:spcBef>
                        <a:buClr>
                          <a:schemeClr val="accent1"/>
                        </a:buClr>
                        <a:buSzPct val="65000"/>
                        <a:buFont typeface="Wingdings" panose="05000000000000000000" pitchFamily="2" charset="2"/>
                        <a:defRPr kumimoji="1" sz="26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sz="1600" b="1" i="0" u="none" strike="noStrike" cap="none" normalizeH="0" baseline="0" smtClean="0">
                          <a:ln>
                            <a:noFill/>
                          </a:ln>
                          <a:solidFill>
                            <a:srgbClr val="000000"/>
                          </a:solidFill>
                          <a:effectLst/>
                          <a:latin typeface="標楷體" panose="03000509000000000000" pitchFamily="65" charset="-120"/>
                          <a:ea typeface="新細明體" panose="02020500000000000000" pitchFamily="18" charset="-120"/>
                        </a:rPr>
                        <a:t>備</a:t>
                      </a:r>
                      <a:endParaRPr kumimoji="0" lang="en-US" altLang="zh-TW" sz="1600" b="1" i="0" u="none" strike="noStrike" cap="none" normalizeH="0" baseline="0" smtClean="0">
                        <a:ln>
                          <a:noFill/>
                        </a:ln>
                        <a:solidFill>
                          <a:srgbClr val="000000"/>
                        </a:solidFill>
                        <a:effectLst/>
                        <a:latin typeface="標楷體" panose="03000509000000000000" pitchFamily="65" charset="-120"/>
                        <a:ea typeface="新細明體" panose="02020500000000000000" pitchFamily="18" charset="-12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zh-TW" sz="1600" b="1" i="0" u="none" strike="noStrike" cap="none" normalizeH="0" baseline="0" smtClean="0">
                          <a:ln>
                            <a:noFill/>
                          </a:ln>
                          <a:solidFill>
                            <a:srgbClr val="000000"/>
                          </a:solidFill>
                          <a:effectLst/>
                          <a:latin typeface="標楷體" panose="03000509000000000000" pitchFamily="65" charset="-120"/>
                          <a:ea typeface="新細明體" panose="02020500000000000000" pitchFamily="18" charset="-120"/>
                        </a:rPr>
                        <a:t>註</a:t>
                      </a:r>
                      <a:endParaRPr kumimoji="0" lang="zh-TW" sz="1600" b="1" i="0" u="none" strike="noStrike" cap="none" normalizeH="0" baseline="0" smtClean="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13279" marR="1327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r h="487627">
                <a:tc rowSpan="2">
                  <a:txBody>
                    <a:bodyPr/>
                    <a:lstStyle>
                      <a:lvl1pPr>
                        <a:spcBef>
                          <a:spcPct val="20000"/>
                        </a:spcBef>
                        <a:buClr>
                          <a:schemeClr val="accent1"/>
                        </a:buClr>
                        <a:buSzPct val="65000"/>
                        <a:buFont typeface="Wingdings" panose="05000000000000000000" pitchFamily="2" charset="2"/>
                        <a:defRPr kumimoji="1" sz="26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sz="1600" b="1" i="0" u="none" strike="noStrike" cap="none" normalizeH="0" baseline="0" smtClean="0">
                          <a:ln>
                            <a:noFill/>
                          </a:ln>
                          <a:solidFill>
                            <a:srgbClr val="000000"/>
                          </a:solidFill>
                          <a:effectLst/>
                          <a:latin typeface="標楷體" panose="03000509000000000000" pitchFamily="65" charset="-120"/>
                          <a:ea typeface="新細明體" panose="02020500000000000000" pitchFamily="18" charset="-120"/>
                        </a:rPr>
                        <a:t>追加總數量</a:t>
                      </a:r>
                      <a:endParaRPr kumimoji="0" lang="zh-TW" sz="1600" b="1" i="0" u="none" strike="noStrike" cap="none" normalizeH="0" baseline="0" smtClean="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13279" marR="1327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lvl1pPr>
                        <a:spcBef>
                          <a:spcPct val="20000"/>
                        </a:spcBef>
                        <a:buClr>
                          <a:schemeClr val="accent1"/>
                        </a:buClr>
                        <a:buSzPct val="65000"/>
                        <a:buFont typeface="Wingdings" panose="05000000000000000000" pitchFamily="2" charset="2"/>
                        <a:defRPr kumimoji="1" sz="26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sz="1600" b="1" i="0" u="none" strike="noStrike" cap="none" normalizeH="0" baseline="0" smtClean="0">
                          <a:ln>
                            <a:noFill/>
                          </a:ln>
                          <a:solidFill>
                            <a:srgbClr val="000000"/>
                          </a:solidFill>
                          <a:effectLst/>
                          <a:latin typeface="標楷體" panose="03000509000000000000" pitchFamily="65" charset="-120"/>
                          <a:ea typeface="新細明體" panose="02020500000000000000" pitchFamily="18" charset="-120"/>
                        </a:rPr>
                        <a:t>追加</a:t>
                      </a:r>
                      <a:endParaRPr kumimoji="0" lang="en-US" altLang="zh-TW" sz="1600" b="1" i="0" u="none" strike="noStrike" cap="none" normalizeH="0" baseline="0" smtClean="0">
                        <a:ln>
                          <a:noFill/>
                        </a:ln>
                        <a:solidFill>
                          <a:srgbClr val="000000"/>
                        </a:solidFill>
                        <a:effectLst/>
                        <a:latin typeface="標楷體" panose="03000509000000000000" pitchFamily="65" charset="-120"/>
                        <a:ea typeface="新細明體" panose="02020500000000000000" pitchFamily="18" charset="-12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zh-TW" sz="1600" b="1" i="0" u="none" strike="noStrike" cap="none" normalizeH="0" baseline="0" smtClean="0">
                          <a:ln>
                            <a:noFill/>
                          </a:ln>
                          <a:solidFill>
                            <a:srgbClr val="000000"/>
                          </a:solidFill>
                          <a:effectLst/>
                          <a:latin typeface="標楷體" panose="03000509000000000000" pitchFamily="65" charset="-120"/>
                          <a:ea typeface="新細明體" panose="02020500000000000000" pitchFamily="18" charset="-120"/>
                        </a:rPr>
                        <a:t>總複價</a:t>
                      </a:r>
                      <a:endParaRPr kumimoji="0" lang="zh-TW" sz="1600" b="1" i="0" u="none" strike="noStrike" cap="none" normalizeH="0" baseline="0" smtClean="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13279" marR="1327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lvl1pPr>
                        <a:spcBef>
                          <a:spcPct val="20000"/>
                        </a:spcBef>
                        <a:buClr>
                          <a:schemeClr val="accent1"/>
                        </a:buClr>
                        <a:buSzPct val="65000"/>
                        <a:buFont typeface="Wingdings" panose="05000000000000000000" pitchFamily="2" charset="2"/>
                        <a:defRPr kumimoji="1" sz="26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1600" b="1" i="0" u="none" strike="noStrike" cap="none" normalizeH="0" baseline="0" smtClean="0">
                          <a:ln>
                            <a:noFill/>
                          </a:ln>
                          <a:solidFill>
                            <a:srgbClr val="000000"/>
                          </a:solidFill>
                          <a:effectLst/>
                          <a:latin typeface="標楷體" panose="03000509000000000000" pitchFamily="65" charset="-120"/>
                          <a:ea typeface="新細明體" panose="02020500000000000000" pitchFamily="18" charset="-120"/>
                        </a:rPr>
                        <a:t>差異</a:t>
                      </a:r>
                      <a:endParaRPr kumimoji="0" lang="zh-TW" sz="1600" b="1" i="0" u="none" strike="noStrike" cap="none" normalizeH="0" baseline="0" smtClean="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13279" marR="1327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TW" altLang="en-US"/>
                    </a:p>
                  </a:txBody>
                  <a:tcPr/>
                </a:tc>
                <a:tc gridSpan="2">
                  <a:txBody>
                    <a:bodyPr/>
                    <a:lstStyle>
                      <a:lvl1pPr>
                        <a:spcBef>
                          <a:spcPct val="20000"/>
                        </a:spcBef>
                        <a:buClr>
                          <a:schemeClr val="accent1"/>
                        </a:buClr>
                        <a:buSzPct val="65000"/>
                        <a:buFont typeface="Wingdings" panose="05000000000000000000" pitchFamily="2" charset="2"/>
                        <a:defRPr kumimoji="1" sz="26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600" b="1" i="0" u="none" strike="noStrike" cap="none" normalizeH="0" baseline="0" dirty="0" smtClean="0">
                          <a:ln>
                            <a:noFill/>
                          </a:ln>
                          <a:solidFill>
                            <a:srgbClr val="6600FF"/>
                          </a:solidFill>
                          <a:effectLst/>
                          <a:latin typeface="標楷體" panose="03000509000000000000" pitchFamily="65" charset="-120"/>
                          <a:ea typeface="新細明體" panose="02020500000000000000" pitchFamily="18" charset="-120"/>
                        </a:rPr>
                        <a:t>3%</a:t>
                      </a:r>
                      <a:r>
                        <a:rPr kumimoji="0" lang="zh-TW" sz="1600" b="1" i="0" u="none" strike="noStrike" cap="none" normalizeH="0" baseline="0" dirty="0" smtClean="0">
                          <a:ln>
                            <a:noFill/>
                          </a:ln>
                          <a:solidFill>
                            <a:srgbClr val="6600FF"/>
                          </a:solidFill>
                          <a:effectLst/>
                          <a:latin typeface="標楷體" panose="03000509000000000000" pitchFamily="65" charset="-120"/>
                          <a:ea typeface="新細明體" panose="02020500000000000000" pitchFamily="18" charset="-120"/>
                        </a:rPr>
                        <a:t>以下</a:t>
                      </a:r>
                      <a:endParaRPr kumimoji="0" lang="en-US" altLang="zh-TW" sz="1600" b="1" i="0" u="none" strike="noStrike" cap="none" normalizeH="0" baseline="0" dirty="0" smtClean="0">
                        <a:ln>
                          <a:noFill/>
                        </a:ln>
                        <a:solidFill>
                          <a:srgbClr val="6600FF"/>
                        </a:solidFill>
                        <a:effectLst/>
                        <a:latin typeface="標楷體" panose="03000509000000000000" pitchFamily="65" charset="-120"/>
                        <a:ea typeface="新細明體" panose="02020500000000000000" pitchFamily="18" charset="-12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zh-TW" sz="1600" b="1" i="0" u="none" strike="noStrike" cap="none" normalizeH="0" baseline="0" dirty="0" smtClean="0">
                          <a:ln>
                            <a:noFill/>
                          </a:ln>
                          <a:solidFill>
                            <a:srgbClr val="6600FF"/>
                          </a:solidFill>
                          <a:effectLst/>
                          <a:latin typeface="標楷體" panose="03000509000000000000" pitchFamily="65" charset="-120"/>
                          <a:ea typeface="新細明體" panose="02020500000000000000" pitchFamily="18" charset="-120"/>
                        </a:rPr>
                        <a:t>不計價</a:t>
                      </a:r>
                      <a:endParaRPr kumimoji="0" lang="zh-TW" sz="1600" b="1" i="0" u="none" strike="noStrike" cap="none" normalizeH="0" baseline="0" dirty="0" smtClean="0">
                        <a:ln>
                          <a:noFill/>
                        </a:ln>
                        <a:solidFill>
                          <a:srgbClr val="6600FF"/>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13279" marR="1327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TW" altLang="en-US"/>
                    </a:p>
                  </a:txBody>
                  <a:tcPr/>
                </a:tc>
                <a:tc gridSpan="2">
                  <a:txBody>
                    <a:bodyPr/>
                    <a:lstStyle>
                      <a:lvl1pPr>
                        <a:spcBef>
                          <a:spcPct val="20000"/>
                        </a:spcBef>
                        <a:buClr>
                          <a:schemeClr val="accent1"/>
                        </a:buClr>
                        <a:buSzPct val="65000"/>
                        <a:buFont typeface="Wingdings" panose="05000000000000000000" pitchFamily="2" charset="2"/>
                        <a:defRPr kumimoji="1" sz="26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600" b="1" i="0" u="none" strike="noStrike" cap="none" normalizeH="0" baseline="0" dirty="0" smtClean="0">
                          <a:ln>
                            <a:noFill/>
                          </a:ln>
                          <a:solidFill>
                            <a:srgbClr val="000000"/>
                          </a:solidFill>
                          <a:effectLst/>
                          <a:latin typeface="標楷體" panose="03000509000000000000" pitchFamily="65" charset="-120"/>
                          <a:ea typeface="新細明體" panose="02020500000000000000" pitchFamily="18" charset="-120"/>
                        </a:rPr>
                        <a:t>3-30%</a:t>
                      </a:r>
                      <a:r>
                        <a:rPr kumimoji="0" lang="zh-TW" sz="1600" b="1" i="0" u="none" strike="noStrike" cap="none" normalizeH="0" baseline="0" dirty="0" smtClean="0">
                          <a:ln>
                            <a:noFill/>
                          </a:ln>
                          <a:solidFill>
                            <a:srgbClr val="000000"/>
                          </a:solidFill>
                          <a:effectLst/>
                          <a:latin typeface="標楷體" panose="03000509000000000000" pitchFamily="65" charset="-120"/>
                          <a:ea typeface="新細明體" panose="02020500000000000000" pitchFamily="18" charset="-120"/>
                        </a:rPr>
                        <a:t>內</a:t>
                      </a:r>
                      <a:endParaRPr kumimoji="0" lang="en-US" altLang="zh-TW" sz="1600" b="1" i="0" u="none" strike="noStrike" cap="none" normalizeH="0" baseline="0" dirty="0" smtClean="0">
                        <a:ln>
                          <a:noFill/>
                        </a:ln>
                        <a:solidFill>
                          <a:srgbClr val="000000"/>
                        </a:solidFill>
                        <a:effectLst/>
                        <a:latin typeface="標楷體" panose="03000509000000000000" pitchFamily="65" charset="-120"/>
                        <a:ea typeface="新細明體" panose="02020500000000000000" pitchFamily="18" charset="-12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zh-TW" sz="1600" b="1" i="0" u="none" strike="noStrike" cap="none" normalizeH="0" baseline="0" dirty="0" smtClean="0">
                          <a:ln>
                            <a:noFill/>
                          </a:ln>
                          <a:solidFill>
                            <a:srgbClr val="000000"/>
                          </a:solidFill>
                          <a:effectLst/>
                          <a:latin typeface="標楷體" panose="03000509000000000000" pitchFamily="65" charset="-120"/>
                          <a:ea typeface="新細明體" panose="02020500000000000000" pitchFamily="18" charset="-120"/>
                        </a:rPr>
                        <a:t>依原價</a:t>
                      </a:r>
                      <a:endParaRPr kumimoji="0" lang="zh-TW" sz="1600" b="1" i="0" u="none" strike="noStrike" cap="none" normalizeH="0" baseline="0" dirty="0" smtClean="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13279" marR="1327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TW" altLang="en-US"/>
                    </a:p>
                  </a:txBody>
                  <a:tcPr/>
                </a:tc>
                <a:tc gridSpan="3">
                  <a:txBody>
                    <a:bodyPr/>
                    <a:lstStyle>
                      <a:lvl1pPr>
                        <a:spcBef>
                          <a:spcPct val="20000"/>
                        </a:spcBef>
                        <a:buClr>
                          <a:schemeClr val="accent1"/>
                        </a:buClr>
                        <a:buSzPct val="65000"/>
                        <a:buFont typeface="Wingdings" panose="05000000000000000000" pitchFamily="2" charset="2"/>
                        <a:defRPr kumimoji="1" sz="26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1600" b="1" i="0" u="none" strike="noStrike" cap="none" normalizeH="0" baseline="0" dirty="0" smtClean="0">
                          <a:ln>
                            <a:noFill/>
                          </a:ln>
                          <a:solidFill>
                            <a:srgbClr val="6600FF"/>
                          </a:solidFill>
                          <a:effectLst/>
                          <a:latin typeface="標楷體" panose="03000509000000000000" pitchFamily="65" charset="-120"/>
                          <a:ea typeface="新細明體" panose="02020500000000000000" pitchFamily="18" charset="-120"/>
                        </a:rPr>
                        <a:t>逾</a:t>
                      </a:r>
                      <a:r>
                        <a:rPr kumimoji="0" lang="en-US" altLang="zh-TW" sz="1600" b="1" i="0" u="none" strike="noStrike" cap="none" normalizeH="0" baseline="0" dirty="0" smtClean="0">
                          <a:ln>
                            <a:noFill/>
                          </a:ln>
                          <a:solidFill>
                            <a:srgbClr val="6600FF"/>
                          </a:solidFill>
                          <a:effectLst/>
                          <a:latin typeface="標楷體" panose="03000509000000000000" pitchFamily="65" charset="-120"/>
                          <a:ea typeface="新細明體" panose="02020500000000000000" pitchFamily="18" charset="-120"/>
                        </a:rPr>
                        <a:t>30%</a:t>
                      </a:r>
                      <a:r>
                        <a:rPr kumimoji="0" lang="zh-TW" sz="1600" b="1" i="0" u="none" strike="noStrike" cap="none" normalizeH="0" baseline="0" dirty="0" smtClean="0">
                          <a:ln>
                            <a:noFill/>
                          </a:ln>
                          <a:solidFill>
                            <a:srgbClr val="6600FF"/>
                          </a:solidFill>
                          <a:effectLst/>
                          <a:latin typeface="標楷體" panose="03000509000000000000" pitchFamily="65" charset="-120"/>
                          <a:ea typeface="新細明體" panose="02020500000000000000" pitchFamily="18" charset="-120"/>
                        </a:rPr>
                        <a:t>及新增</a:t>
                      </a:r>
                      <a:endParaRPr kumimoji="0" lang="en-US" altLang="zh-TW" sz="1600" b="1" i="0" u="none" strike="noStrike" cap="none" normalizeH="0" baseline="0" dirty="0" smtClean="0">
                        <a:ln>
                          <a:noFill/>
                        </a:ln>
                        <a:solidFill>
                          <a:srgbClr val="6600FF"/>
                        </a:solidFill>
                        <a:effectLst/>
                        <a:latin typeface="標楷體" panose="03000509000000000000" pitchFamily="65" charset="-120"/>
                        <a:ea typeface="新細明體" panose="02020500000000000000" pitchFamily="18" charset="-12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zh-TW" sz="1600" b="1" i="0" u="none" strike="noStrike" cap="none" normalizeH="0" baseline="0" dirty="0" smtClean="0">
                          <a:ln>
                            <a:noFill/>
                          </a:ln>
                          <a:solidFill>
                            <a:srgbClr val="6600FF"/>
                          </a:solidFill>
                          <a:effectLst/>
                          <a:latin typeface="標楷體" panose="03000509000000000000" pitchFamily="65" charset="-120"/>
                          <a:ea typeface="新細明體" panose="02020500000000000000" pitchFamily="18" charset="-120"/>
                        </a:rPr>
                        <a:t>項目議價</a:t>
                      </a:r>
                      <a:endParaRPr kumimoji="0" lang="zh-TW" sz="1600" b="1" i="0" u="none" strike="noStrike" cap="none" normalizeH="0" baseline="0" dirty="0" smtClean="0">
                        <a:ln>
                          <a:noFill/>
                        </a:ln>
                        <a:solidFill>
                          <a:srgbClr val="6600FF"/>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13279" marR="1327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TW" altLang="en-US"/>
                    </a:p>
                  </a:txBody>
                  <a:tcPr/>
                </a:tc>
                <a:tc hMerge="1">
                  <a:txBody>
                    <a:bodyPr/>
                    <a:lstStyle/>
                    <a:p>
                      <a:endParaRPr lang="zh-TW" altLang="en-US"/>
                    </a:p>
                  </a:txBody>
                  <a:tcPr/>
                </a:tc>
                <a:tc rowSpan="2">
                  <a:txBody>
                    <a:bodyPr/>
                    <a:lstStyle>
                      <a:lvl1pPr>
                        <a:spcBef>
                          <a:spcPct val="20000"/>
                        </a:spcBef>
                        <a:buClr>
                          <a:schemeClr val="accent1"/>
                        </a:buClr>
                        <a:buSzPct val="65000"/>
                        <a:buFont typeface="Wingdings" panose="05000000000000000000" pitchFamily="2" charset="2"/>
                        <a:defRPr kumimoji="1" sz="26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sz="1600" b="1" i="0" u="none" strike="noStrike" cap="none" normalizeH="0" baseline="0" smtClean="0">
                          <a:ln>
                            <a:noFill/>
                          </a:ln>
                          <a:solidFill>
                            <a:srgbClr val="000000"/>
                          </a:solidFill>
                          <a:effectLst/>
                          <a:latin typeface="標楷體" panose="03000509000000000000" pitchFamily="65" charset="-120"/>
                          <a:ea typeface="新細明體" panose="02020500000000000000" pitchFamily="18" charset="-120"/>
                        </a:rPr>
                        <a:t>金額</a:t>
                      </a:r>
                      <a:endParaRPr kumimoji="0" lang="zh-TW" sz="1600" b="1" i="0" u="none" strike="noStrike" cap="none" normalizeH="0" baseline="0" smtClean="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zh-TW" sz="1600" b="1" i="0" u="none" strike="noStrike" cap="none" normalizeH="0" baseline="0" smtClean="0">
                          <a:ln>
                            <a:noFill/>
                          </a:ln>
                          <a:solidFill>
                            <a:srgbClr val="000000"/>
                          </a:solidFill>
                          <a:effectLst/>
                          <a:latin typeface="標楷體" panose="03000509000000000000" pitchFamily="65" charset="-120"/>
                          <a:ea typeface="新細明體" panose="02020500000000000000" pitchFamily="18" charset="-120"/>
                        </a:rPr>
                        <a:t>總計</a:t>
                      </a:r>
                      <a:endParaRPr kumimoji="0" lang="zh-TW" sz="1600" b="1" i="0" u="none" strike="noStrike" cap="none" normalizeH="0" baseline="0" smtClean="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13279" marR="1327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lvl1pPr>
                        <a:spcBef>
                          <a:spcPct val="20000"/>
                        </a:spcBef>
                        <a:buClr>
                          <a:schemeClr val="accent1"/>
                        </a:buClr>
                        <a:buSzPct val="65000"/>
                        <a:buFont typeface="Wingdings" panose="05000000000000000000" pitchFamily="2" charset="2"/>
                        <a:defRPr kumimoji="1" sz="26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sz="1600" b="1" i="0" u="none" strike="noStrike" cap="none" normalizeH="0" baseline="0" dirty="0" smtClean="0">
                          <a:ln>
                            <a:noFill/>
                          </a:ln>
                          <a:solidFill>
                            <a:srgbClr val="000000"/>
                          </a:solidFill>
                          <a:effectLst/>
                          <a:latin typeface="標楷體" panose="03000509000000000000" pitchFamily="65" charset="-120"/>
                          <a:ea typeface="新細明體" panose="02020500000000000000" pitchFamily="18" charset="-120"/>
                        </a:rPr>
                        <a:t>增加</a:t>
                      </a:r>
                      <a:endParaRPr kumimoji="0" lang="zh-TW" sz="1600" b="1" i="0" u="none" strike="noStrike" cap="none" normalizeH="0" baseline="0" dirty="0" smtClean="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13279" marR="1327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lvl1pPr>
                        <a:spcBef>
                          <a:spcPct val="20000"/>
                        </a:spcBef>
                        <a:buClr>
                          <a:schemeClr val="accent1"/>
                        </a:buClr>
                        <a:buSzPct val="65000"/>
                        <a:buFont typeface="Wingdings" panose="05000000000000000000" pitchFamily="2" charset="2"/>
                        <a:defRPr kumimoji="1" sz="26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sz="1600" b="1" i="0" u="none" strike="noStrike" cap="none" normalizeH="0" baseline="0" smtClean="0">
                          <a:ln>
                            <a:noFill/>
                          </a:ln>
                          <a:solidFill>
                            <a:srgbClr val="000000"/>
                          </a:solidFill>
                          <a:effectLst/>
                          <a:latin typeface="標楷體" panose="03000509000000000000" pitchFamily="65" charset="-120"/>
                          <a:ea typeface="新細明體" panose="02020500000000000000" pitchFamily="18" charset="-120"/>
                        </a:rPr>
                        <a:t>減少</a:t>
                      </a:r>
                      <a:endParaRPr kumimoji="0" lang="zh-TW" sz="1600" b="1" i="0" u="none" strike="noStrike" cap="none" normalizeH="0" baseline="0" smtClean="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13279" marR="1327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zh-TW" altLang="en-US"/>
                    </a:p>
                  </a:txBody>
                  <a:tcPr/>
                </a:tc>
                <a:extLst>
                  <a:ext uri="{0D108BD9-81ED-4DB2-BD59-A6C34878D82A}">
                    <a16:rowId xmlns:a16="http://schemas.microsoft.com/office/drawing/2014/main" xmlns="" val="10001"/>
                  </a:ext>
                </a:extLst>
              </a:tr>
              <a:tr h="243814">
                <a:tc vMerge="1">
                  <a:txBody>
                    <a:bodyPr/>
                    <a:lstStyle/>
                    <a:p>
                      <a:endParaRPr lang="zh-TW" altLang="en-US"/>
                    </a:p>
                  </a:txBody>
                  <a:tcPr/>
                </a:tc>
                <a:tc vMerge="1">
                  <a:txBody>
                    <a:bodyPr/>
                    <a:lstStyle/>
                    <a:p>
                      <a:endParaRPr lang="zh-TW" altLang="en-US"/>
                    </a:p>
                  </a:txBody>
                  <a:tcPr/>
                </a:tc>
                <a:tc>
                  <a:txBody>
                    <a:bodyPr/>
                    <a:lstStyle>
                      <a:lvl1pPr>
                        <a:spcBef>
                          <a:spcPct val="20000"/>
                        </a:spcBef>
                        <a:buClr>
                          <a:schemeClr val="accent1"/>
                        </a:buClr>
                        <a:buSzPct val="65000"/>
                        <a:buFont typeface="Wingdings" panose="05000000000000000000" pitchFamily="2" charset="2"/>
                        <a:defRPr kumimoji="1" sz="26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sz="1600" b="1" i="0" u="none" strike="noStrike" cap="none" normalizeH="0" baseline="0" smtClean="0">
                          <a:ln>
                            <a:noFill/>
                          </a:ln>
                          <a:solidFill>
                            <a:srgbClr val="000000"/>
                          </a:solidFill>
                          <a:effectLst/>
                          <a:latin typeface="標楷體" panose="03000509000000000000" pitchFamily="65" charset="-120"/>
                          <a:ea typeface="新細明體" panose="02020500000000000000" pitchFamily="18" charset="-120"/>
                        </a:rPr>
                        <a:t>數量</a:t>
                      </a:r>
                      <a:endParaRPr kumimoji="0" lang="zh-TW" sz="1600" b="1" i="0" u="none" strike="noStrike" cap="none" normalizeH="0" baseline="0" smtClean="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13279" marR="1327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SzPct val="65000"/>
                        <a:buFont typeface="Wingdings" panose="05000000000000000000" pitchFamily="2" charset="2"/>
                        <a:defRPr kumimoji="1" sz="26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sz="1600" b="1" i="0" u="none" strike="noStrike" cap="none" normalizeH="0" baseline="0" smtClean="0">
                          <a:ln>
                            <a:noFill/>
                          </a:ln>
                          <a:solidFill>
                            <a:srgbClr val="000000"/>
                          </a:solidFill>
                          <a:effectLst/>
                          <a:latin typeface="標楷體" panose="03000509000000000000" pitchFamily="65" charset="-120"/>
                          <a:ea typeface="新細明體" panose="02020500000000000000" pitchFamily="18" charset="-120"/>
                        </a:rPr>
                        <a:t>複價</a:t>
                      </a:r>
                      <a:endParaRPr kumimoji="0" lang="zh-TW" sz="1600" b="1" i="0" u="none" strike="noStrike" cap="none" normalizeH="0" baseline="0" smtClean="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13279" marR="1327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SzPct val="65000"/>
                        <a:buFont typeface="Wingdings" panose="05000000000000000000" pitchFamily="2" charset="2"/>
                        <a:defRPr kumimoji="1" sz="26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sz="1600" b="1" i="0" u="none" strike="noStrike" cap="none" normalizeH="0" baseline="0" dirty="0" smtClean="0">
                          <a:ln>
                            <a:noFill/>
                          </a:ln>
                          <a:solidFill>
                            <a:srgbClr val="6600FF"/>
                          </a:solidFill>
                          <a:effectLst/>
                          <a:latin typeface="標楷體" panose="03000509000000000000" pitchFamily="65" charset="-120"/>
                          <a:ea typeface="新細明體" panose="02020500000000000000" pitchFamily="18" charset="-120"/>
                        </a:rPr>
                        <a:t>數量</a:t>
                      </a:r>
                      <a:endParaRPr kumimoji="0" lang="zh-TW" sz="1600" b="1" i="0" u="none" strike="noStrike" cap="none" normalizeH="0" baseline="0" dirty="0" smtClean="0">
                        <a:ln>
                          <a:noFill/>
                        </a:ln>
                        <a:solidFill>
                          <a:srgbClr val="6600FF"/>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13279" marR="1327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SzPct val="65000"/>
                        <a:buFont typeface="Wingdings" panose="05000000000000000000" pitchFamily="2" charset="2"/>
                        <a:defRPr kumimoji="1" sz="26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sz="1600" b="1" i="0" u="none" strike="noStrike" cap="none" normalizeH="0" baseline="0" smtClean="0">
                          <a:ln>
                            <a:noFill/>
                          </a:ln>
                          <a:solidFill>
                            <a:srgbClr val="6600FF"/>
                          </a:solidFill>
                          <a:effectLst/>
                          <a:latin typeface="標楷體" panose="03000509000000000000" pitchFamily="65" charset="-120"/>
                          <a:ea typeface="新細明體" panose="02020500000000000000" pitchFamily="18" charset="-120"/>
                        </a:rPr>
                        <a:t>金額</a:t>
                      </a:r>
                      <a:endParaRPr kumimoji="0" lang="zh-TW" sz="1600" b="1" i="0" u="none" strike="noStrike" cap="none" normalizeH="0" baseline="0" smtClean="0">
                        <a:ln>
                          <a:noFill/>
                        </a:ln>
                        <a:solidFill>
                          <a:srgbClr val="6600FF"/>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13279" marR="1327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SzPct val="65000"/>
                        <a:buFont typeface="Wingdings" panose="05000000000000000000" pitchFamily="2" charset="2"/>
                        <a:defRPr kumimoji="1" sz="26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sz="1600" b="1" i="0" u="none" strike="noStrike" cap="none" normalizeH="0" baseline="0" smtClean="0">
                          <a:ln>
                            <a:noFill/>
                          </a:ln>
                          <a:solidFill>
                            <a:srgbClr val="000000"/>
                          </a:solidFill>
                          <a:effectLst/>
                          <a:latin typeface="標楷體" panose="03000509000000000000" pitchFamily="65" charset="-120"/>
                          <a:ea typeface="新細明體" panose="02020500000000000000" pitchFamily="18" charset="-120"/>
                        </a:rPr>
                        <a:t>數量</a:t>
                      </a:r>
                      <a:endParaRPr kumimoji="0" lang="zh-TW" sz="1600" b="1" i="0" u="none" strike="noStrike" cap="none" normalizeH="0" baseline="0" smtClean="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13279" marR="1327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SzPct val="65000"/>
                        <a:buFont typeface="Wingdings" panose="05000000000000000000" pitchFamily="2" charset="2"/>
                        <a:defRPr kumimoji="1" sz="26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sz="1600" b="1" i="0" u="none" strike="noStrike" cap="none" normalizeH="0" baseline="0" smtClean="0">
                          <a:ln>
                            <a:noFill/>
                          </a:ln>
                          <a:solidFill>
                            <a:srgbClr val="000000"/>
                          </a:solidFill>
                          <a:effectLst/>
                          <a:latin typeface="標楷體" panose="03000509000000000000" pitchFamily="65" charset="-120"/>
                          <a:ea typeface="新細明體" panose="02020500000000000000" pitchFamily="18" charset="-120"/>
                        </a:rPr>
                        <a:t>金額</a:t>
                      </a:r>
                      <a:endParaRPr kumimoji="0" lang="zh-TW" sz="1600" b="1" i="0" u="none" strike="noStrike" cap="none" normalizeH="0" baseline="0" smtClean="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13279" marR="1327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SzPct val="65000"/>
                        <a:buFont typeface="Wingdings" panose="05000000000000000000" pitchFamily="2" charset="2"/>
                        <a:defRPr kumimoji="1" sz="26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sz="1600" b="1" i="0" u="none" strike="noStrike" cap="none" normalizeH="0" baseline="0" dirty="0" smtClean="0">
                          <a:ln>
                            <a:noFill/>
                          </a:ln>
                          <a:solidFill>
                            <a:srgbClr val="6600FF"/>
                          </a:solidFill>
                          <a:effectLst/>
                          <a:latin typeface="標楷體" panose="03000509000000000000" pitchFamily="65" charset="-120"/>
                          <a:ea typeface="新細明體" panose="02020500000000000000" pitchFamily="18" charset="-120"/>
                        </a:rPr>
                        <a:t>數量</a:t>
                      </a:r>
                      <a:endParaRPr kumimoji="0" lang="zh-TW" sz="1600" b="1" i="0" u="none" strike="noStrike" cap="none" normalizeH="0" baseline="0" dirty="0" smtClean="0">
                        <a:ln>
                          <a:noFill/>
                        </a:ln>
                        <a:solidFill>
                          <a:srgbClr val="6600FF"/>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13279" marR="1327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SzPct val="65000"/>
                        <a:buFont typeface="Wingdings" panose="05000000000000000000" pitchFamily="2" charset="2"/>
                        <a:defRPr kumimoji="1" sz="26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sz="1600" b="1" i="0" u="none" strike="noStrike" cap="none" normalizeH="0" baseline="0" dirty="0" smtClean="0">
                          <a:ln>
                            <a:noFill/>
                          </a:ln>
                          <a:solidFill>
                            <a:srgbClr val="6600FF"/>
                          </a:solidFill>
                          <a:effectLst/>
                          <a:latin typeface="標楷體" panose="03000509000000000000" pitchFamily="65" charset="-120"/>
                          <a:ea typeface="新細明體" panose="02020500000000000000" pitchFamily="18" charset="-120"/>
                        </a:rPr>
                        <a:t>單價</a:t>
                      </a:r>
                      <a:endParaRPr kumimoji="0" lang="zh-TW" sz="1600" b="1" i="0" u="none" strike="noStrike" cap="none" normalizeH="0" baseline="0" dirty="0" smtClean="0">
                        <a:ln>
                          <a:noFill/>
                        </a:ln>
                        <a:solidFill>
                          <a:srgbClr val="6600FF"/>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13279" marR="1327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SzPct val="65000"/>
                        <a:buFont typeface="Wingdings" panose="05000000000000000000" pitchFamily="2" charset="2"/>
                        <a:defRPr kumimoji="1" sz="26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sz="1600" b="1" i="0" u="none" strike="noStrike" cap="none" normalizeH="0" baseline="0" smtClean="0">
                          <a:ln>
                            <a:noFill/>
                          </a:ln>
                          <a:solidFill>
                            <a:srgbClr val="6600FF"/>
                          </a:solidFill>
                          <a:effectLst/>
                          <a:latin typeface="標楷體" panose="03000509000000000000" pitchFamily="65" charset="-120"/>
                          <a:ea typeface="新細明體" panose="02020500000000000000" pitchFamily="18" charset="-120"/>
                        </a:rPr>
                        <a:t>複價</a:t>
                      </a:r>
                      <a:endParaRPr kumimoji="0" lang="zh-TW" sz="1600" b="1" i="0" u="none" strike="noStrike" cap="none" normalizeH="0" baseline="0" smtClean="0">
                        <a:ln>
                          <a:noFill/>
                        </a:ln>
                        <a:solidFill>
                          <a:srgbClr val="6600FF"/>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13279" marR="1327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xmlns="" val="10002"/>
                  </a:ext>
                </a:extLst>
              </a:tr>
              <a:tr h="243814">
                <a:tc>
                  <a:txBody>
                    <a:bodyPr/>
                    <a:lstStyle>
                      <a:lvl1pPr>
                        <a:spcBef>
                          <a:spcPct val="20000"/>
                        </a:spcBef>
                        <a:buClr>
                          <a:schemeClr val="accent1"/>
                        </a:buClr>
                        <a:buSzPct val="65000"/>
                        <a:buFont typeface="Wingdings" panose="05000000000000000000" pitchFamily="2" charset="2"/>
                        <a:defRPr kumimoji="1" sz="26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sz="1600" b="1" i="0" u="none" strike="noStrike" cap="none" normalizeH="0" baseline="0" smtClean="0">
                          <a:ln>
                            <a:noFill/>
                          </a:ln>
                          <a:solidFill>
                            <a:srgbClr val="000000"/>
                          </a:solidFill>
                          <a:effectLst/>
                          <a:latin typeface="標楷體" panose="03000509000000000000" pitchFamily="65" charset="-120"/>
                          <a:ea typeface="新細明體" panose="02020500000000000000" pitchFamily="18" charset="-120"/>
                        </a:rPr>
                        <a:t>　</a:t>
                      </a:r>
                      <a:endParaRPr kumimoji="0" lang="zh-TW" sz="1600" b="1" i="0" u="none" strike="noStrike" cap="none" normalizeH="0" baseline="0" smtClean="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13279" marR="13279" marT="0" marB="0" anchor="ctr"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SzPct val="65000"/>
                        <a:buFont typeface="Wingdings" panose="05000000000000000000" pitchFamily="2" charset="2"/>
                        <a:defRPr kumimoji="1" sz="26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sz="1600" b="1" i="0" u="none" strike="noStrike" cap="none" normalizeH="0" baseline="0" smtClean="0">
                          <a:ln>
                            <a:noFill/>
                          </a:ln>
                          <a:solidFill>
                            <a:srgbClr val="000000"/>
                          </a:solidFill>
                          <a:effectLst/>
                          <a:latin typeface="標楷體" panose="03000509000000000000" pitchFamily="65" charset="-120"/>
                          <a:ea typeface="新細明體" panose="02020500000000000000" pitchFamily="18" charset="-120"/>
                        </a:rPr>
                        <a:t>　</a:t>
                      </a:r>
                      <a:endParaRPr kumimoji="0" lang="zh-TW" sz="1600" b="1" i="0" u="none" strike="noStrike" cap="none" normalizeH="0" baseline="0" smtClean="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13279" marR="1327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SzPct val="65000"/>
                        <a:buFont typeface="Wingdings" panose="05000000000000000000" pitchFamily="2" charset="2"/>
                        <a:defRPr kumimoji="1" sz="26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sz="1600" b="1" i="0" u="none" strike="noStrike" cap="none" normalizeH="0" baseline="0" smtClean="0">
                          <a:ln>
                            <a:noFill/>
                          </a:ln>
                          <a:solidFill>
                            <a:srgbClr val="000000"/>
                          </a:solidFill>
                          <a:effectLst/>
                          <a:latin typeface="標楷體" panose="03000509000000000000" pitchFamily="65" charset="-120"/>
                          <a:ea typeface="新細明體" panose="02020500000000000000" pitchFamily="18" charset="-120"/>
                        </a:rPr>
                        <a:t>　</a:t>
                      </a:r>
                      <a:endParaRPr kumimoji="0" lang="zh-TW" sz="1600" b="1" i="0" u="none" strike="noStrike" cap="none" normalizeH="0" baseline="0" smtClean="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13279" marR="1327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SzPct val="65000"/>
                        <a:buFont typeface="Wingdings" panose="05000000000000000000" pitchFamily="2" charset="2"/>
                        <a:defRPr kumimoji="1" sz="26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sz="1600" b="1" i="0" u="none" strike="noStrike" cap="none" normalizeH="0" baseline="0" smtClean="0">
                          <a:ln>
                            <a:noFill/>
                          </a:ln>
                          <a:solidFill>
                            <a:srgbClr val="000000"/>
                          </a:solidFill>
                          <a:effectLst/>
                          <a:latin typeface="標楷體" panose="03000509000000000000" pitchFamily="65" charset="-120"/>
                          <a:ea typeface="新細明體" panose="02020500000000000000" pitchFamily="18" charset="-120"/>
                        </a:rPr>
                        <a:t>　</a:t>
                      </a:r>
                      <a:endParaRPr kumimoji="0" lang="zh-TW" sz="1600" b="1" i="0" u="none" strike="noStrike" cap="none" normalizeH="0" baseline="0" smtClean="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13279" marR="1327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SzPct val="65000"/>
                        <a:buFont typeface="Wingdings" panose="05000000000000000000" pitchFamily="2" charset="2"/>
                        <a:defRPr kumimoji="1" sz="26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sz="1600" b="1" i="0" u="none" strike="noStrike" cap="none" normalizeH="0" baseline="0" smtClean="0">
                          <a:ln>
                            <a:noFill/>
                          </a:ln>
                          <a:solidFill>
                            <a:srgbClr val="6600FF"/>
                          </a:solidFill>
                          <a:effectLst/>
                          <a:latin typeface="標楷體" panose="03000509000000000000" pitchFamily="65" charset="-120"/>
                          <a:ea typeface="新細明體" panose="02020500000000000000" pitchFamily="18" charset="-120"/>
                        </a:rPr>
                        <a:t>　</a:t>
                      </a:r>
                      <a:endParaRPr kumimoji="0" lang="zh-TW" sz="1600" b="1" i="0" u="none" strike="noStrike" cap="none" normalizeH="0" baseline="0" smtClean="0">
                        <a:ln>
                          <a:noFill/>
                        </a:ln>
                        <a:solidFill>
                          <a:srgbClr val="6600FF"/>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13279" marR="1327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SzPct val="65000"/>
                        <a:buFont typeface="Wingdings" panose="05000000000000000000" pitchFamily="2" charset="2"/>
                        <a:defRPr kumimoji="1" sz="26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sz="1600" b="1" i="0" u="none" strike="noStrike" cap="none" normalizeH="0" baseline="0" dirty="0" smtClean="0">
                          <a:ln>
                            <a:noFill/>
                          </a:ln>
                          <a:solidFill>
                            <a:srgbClr val="6600FF"/>
                          </a:solidFill>
                          <a:effectLst/>
                          <a:latin typeface="標楷體" panose="03000509000000000000" pitchFamily="65" charset="-120"/>
                          <a:ea typeface="新細明體" panose="02020500000000000000" pitchFamily="18" charset="-120"/>
                        </a:rPr>
                        <a:t>　</a:t>
                      </a:r>
                      <a:endParaRPr kumimoji="0" lang="zh-TW" sz="1600" b="1" i="0" u="none" strike="noStrike" cap="none" normalizeH="0" baseline="0" dirty="0" smtClean="0">
                        <a:ln>
                          <a:noFill/>
                        </a:ln>
                        <a:solidFill>
                          <a:srgbClr val="6600FF"/>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13279" marR="1327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SzPct val="65000"/>
                        <a:buFont typeface="Wingdings" panose="05000000000000000000" pitchFamily="2" charset="2"/>
                        <a:defRPr kumimoji="1" sz="26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sz="1600" b="1" i="0" u="none" strike="noStrike" cap="none" normalizeH="0" baseline="0" smtClean="0">
                          <a:ln>
                            <a:noFill/>
                          </a:ln>
                          <a:solidFill>
                            <a:srgbClr val="000000"/>
                          </a:solidFill>
                          <a:effectLst/>
                          <a:latin typeface="標楷體" panose="03000509000000000000" pitchFamily="65" charset="-120"/>
                          <a:ea typeface="新細明體" panose="02020500000000000000" pitchFamily="18" charset="-120"/>
                        </a:rPr>
                        <a:t>　</a:t>
                      </a:r>
                      <a:endParaRPr kumimoji="0" lang="zh-TW" sz="1600" b="1" i="0" u="none" strike="noStrike" cap="none" normalizeH="0" baseline="0" smtClean="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13279" marR="1327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SzPct val="65000"/>
                        <a:buFont typeface="Wingdings" panose="05000000000000000000" pitchFamily="2" charset="2"/>
                        <a:defRPr kumimoji="1" sz="26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sz="1600" b="1" i="0" u="none" strike="noStrike" cap="none" normalizeH="0" baseline="0" smtClean="0">
                          <a:ln>
                            <a:noFill/>
                          </a:ln>
                          <a:solidFill>
                            <a:srgbClr val="000000"/>
                          </a:solidFill>
                          <a:effectLst/>
                          <a:latin typeface="標楷體" panose="03000509000000000000" pitchFamily="65" charset="-120"/>
                          <a:ea typeface="新細明體" panose="02020500000000000000" pitchFamily="18" charset="-120"/>
                        </a:rPr>
                        <a:t>　</a:t>
                      </a:r>
                      <a:endParaRPr kumimoji="0" lang="zh-TW" sz="1600" b="1" i="0" u="none" strike="noStrike" cap="none" normalizeH="0" baseline="0" smtClean="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13279" marR="1327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SzPct val="65000"/>
                        <a:buFont typeface="Wingdings" panose="05000000000000000000" pitchFamily="2" charset="2"/>
                        <a:defRPr kumimoji="1" sz="26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sz="1600" b="1" i="0" u="none" strike="noStrike" cap="none" normalizeH="0" baseline="0" smtClean="0">
                          <a:ln>
                            <a:noFill/>
                          </a:ln>
                          <a:solidFill>
                            <a:srgbClr val="6600FF"/>
                          </a:solidFill>
                          <a:effectLst/>
                          <a:latin typeface="標楷體" panose="03000509000000000000" pitchFamily="65" charset="-120"/>
                          <a:ea typeface="新細明體" panose="02020500000000000000" pitchFamily="18" charset="-120"/>
                        </a:rPr>
                        <a:t>　</a:t>
                      </a:r>
                      <a:endParaRPr kumimoji="0" lang="zh-TW" sz="1600" b="1" i="0" u="none" strike="noStrike" cap="none" normalizeH="0" baseline="0" smtClean="0">
                        <a:ln>
                          <a:noFill/>
                        </a:ln>
                        <a:solidFill>
                          <a:srgbClr val="6600FF"/>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13279" marR="1327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SzPct val="65000"/>
                        <a:buFont typeface="Wingdings" panose="05000000000000000000" pitchFamily="2" charset="2"/>
                        <a:defRPr kumimoji="1" sz="26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sz="1600" b="1" i="0" u="none" strike="noStrike" cap="none" normalizeH="0" baseline="0" dirty="0" smtClean="0">
                          <a:ln>
                            <a:noFill/>
                          </a:ln>
                          <a:solidFill>
                            <a:srgbClr val="6600FF"/>
                          </a:solidFill>
                          <a:effectLst/>
                          <a:latin typeface="標楷體" panose="03000509000000000000" pitchFamily="65" charset="-120"/>
                          <a:ea typeface="新細明體" panose="02020500000000000000" pitchFamily="18" charset="-120"/>
                        </a:rPr>
                        <a:t>　</a:t>
                      </a:r>
                      <a:endParaRPr kumimoji="0" lang="zh-TW" sz="1600" b="1" i="0" u="none" strike="noStrike" cap="none" normalizeH="0" baseline="0" dirty="0" smtClean="0">
                        <a:ln>
                          <a:noFill/>
                        </a:ln>
                        <a:solidFill>
                          <a:srgbClr val="6600FF"/>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13279" marR="1327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SzPct val="65000"/>
                        <a:buFont typeface="Wingdings" panose="05000000000000000000" pitchFamily="2" charset="2"/>
                        <a:defRPr kumimoji="1" sz="26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sz="1600" b="1" i="0" u="none" strike="noStrike" cap="none" normalizeH="0" baseline="0" smtClean="0">
                          <a:ln>
                            <a:noFill/>
                          </a:ln>
                          <a:solidFill>
                            <a:srgbClr val="6600FF"/>
                          </a:solidFill>
                          <a:effectLst/>
                          <a:latin typeface="標楷體" panose="03000509000000000000" pitchFamily="65" charset="-120"/>
                          <a:ea typeface="新細明體" panose="02020500000000000000" pitchFamily="18" charset="-120"/>
                        </a:rPr>
                        <a:t>　</a:t>
                      </a:r>
                      <a:endParaRPr kumimoji="0" lang="zh-TW" sz="1600" b="1" i="0" u="none" strike="noStrike" cap="none" normalizeH="0" baseline="0" smtClean="0">
                        <a:ln>
                          <a:noFill/>
                        </a:ln>
                        <a:solidFill>
                          <a:srgbClr val="6600FF"/>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13279" marR="1327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SzPct val="65000"/>
                        <a:buFont typeface="Wingdings" panose="05000000000000000000" pitchFamily="2" charset="2"/>
                        <a:defRPr kumimoji="1" sz="26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sz="1600" b="1" i="0" u="none" strike="noStrike" cap="none" normalizeH="0" baseline="0" smtClean="0">
                          <a:ln>
                            <a:noFill/>
                          </a:ln>
                          <a:solidFill>
                            <a:srgbClr val="000000"/>
                          </a:solidFill>
                          <a:effectLst/>
                          <a:latin typeface="標楷體" panose="03000509000000000000" pitchFamily="65" charset="-120"/>
                          <a:ea typeface="新細明體" panose="02020500000000000000" pitchFamily="18" charset="-120"/>
                        </a:rPr>
                        <a:t>　</a:t>
                      </a:r>
                      <a:endParaRPr kumimoji="0" lang="zh-TW" sz="1600" b="1" i="0" u="none" strike="noStrike" cap="none" normalizeH="0" baseline="0" smtClean="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13279" marR="1327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SzPct val="65000"/>
                        <a:buFont typeface="Wingdings" panose="05000000000000000000" pitchFamily="2" charset="2"/>
                        <a:defRPr kumimoji="1" sz="26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sz="1600" b="1" i="0" u="none" strike="noStrike" cap="none" normalizeH="0" baseline="0" smtClean="0">
                          <a:ln>
                            <a:noFill/>
                          </a:ln>
                          <a:solidFill>
                            <a:srgbClr val="000000"/>
                          </a:solidFill>
                          <a:effectLst/>
                          <a:latin typeface="標楷體" panose="03000509000000000000" pitchFamily="65" charset="-120"/>
                          <a:ea typeface="新細明體" panose="02020500000000000000" pitchFamily="18" charset="-120"/>
                        </a:rPr>
                        <a:t>　</a:t>
                      </a:r>
                      <a:endParaRPr kumimoji="0" lang="zh-TW" sz="1600" b="1" i="0" u="none" strike="noStrike" cap="none" normalizeH="0" baseline="0" smtClean="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13279" marR="1327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SzPct val="65000"/>
                        <a:buFont typeface="Wingdings" panose="05000000000000000000" pitchFamily="2" charset="2"/>
                        <a:defRPr kumimoji="1" sz="26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sz="1600" b="1" i="0" u="none" strike="noStrike" cap="none" normalizeH="0" baseline="0" smtClean="0">
                          <a:ln>
                            <a:noFill/>
                          </a:ln>
                          <a:solidFill>
                            <a:srgbClr val="000000"/>
                          </a:solidFill>
                          <a:effectLst/>
                          <a:latin typeface="標楷體" panose="03000509000000000000" pitchFamily="65" charset="-120"/>
                          <a:ea typeface="新細明體" panose="02020500000000000000" pitchFamily="18" charset="-120"/>
                        </a:rPr>
                        <a:t>　</a:t>
                      </a:r>
                      <a:endParaRPr kumimoji="0" lang="zh-TW" sz="1600" b="1" i="0" u="none" strike="noStrike" cap="none" normalizeH="0" baseline="0" smtClean="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13279" marR="1327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SzPct val="65000"/>
                        <a:buFont typeface="Wingdings" panose="05000000000000000000" pitchFamily="2" charset="2"/>
                        <a:defRPr kumimoji="1" sz="26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sz="1600" b="1" i="0" u="none" strike="noStrike" cap="none" normalizeH="0" baseline="0" smtClean="0">
                          <a:ln>
                            <a:noFill/>
                          </a:ln>
                          <a:solidFill>
                            <a:srgbClr val="000000"/>
                          </a:solidFill>
                          <a:effectLst/>
                          <a:latin typeface="標楷體" panose="03000509000000000000" pitchFamily="65" charset="-120"/>
                          <a:ea typeface="新細明體" panose="02020500000000000000" pitchFamily="18" charset="-120"/>
                        </a:rPr>
                        <a:t>　</a:t>
                      </a:r>
                      <a:endParaRPr kumimoji="0" lang="zh-TW" sz="1600" b="1" i="0" u="none" strike="noStrike" cap="none" normalizeH="0" baseline="0" smtClean="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13279" marR="1327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3"/>
                  </a:ext>
                </a:extLst>
              </a:tr>
              <a:tr h="487627">
                <a:tc>
                  <a:txBody>
                    <a:bodyPr/>
                    <a:lstStyle>
                      <a:lvl1pPr>
                        <a:spcBef>
                          <a:spcPct val="20000"/>
                        </a:spcBef>
                        <a:buClr>
                          <a:schemeClr val="accent1"/>
                        </a:buClr>
                        <a:buSzPct val="65000"/>
                        <a:buFont typeface="Wingdings" panose="05000000000000000000" pitchFamily="2" charset="2"/>
                        <a:defRPr kumimoji="1" sz="26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zh-TW" sz="1600" b="1" i="0" u="none" strike="noStrike" cap="none" normalizeH="0" baseline="0" smtClean="0">
                          <a:ln>
                            <a:noFill/>
                          </a:ln>
                          <a:solidFill>
                            <a:srgbClr val="000000"/>
                          </a:solidFill>
                          <a:effectLst/>
                          <a:latin typeface="標楷體" panose="03000509000000000000" pitchFamily="65" charset="-120"/>
                          <a:ea typeface="新細明體" panose="02020500000000000000" pitchFamily="18" charset="-120"/>
                        </a:rPr>
                        <a:t>276.2</a:t>
                      </a:r>
                      <a:endParaRPr kumimoji="0" lang="zh-TW" altLang="zh-TW" sz="1600" b="1" i="0" u="none" strike="noStrike" cap="none" normalizeH="0" baseline="0" smtClean="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13279" marR="13279" marT="0" marB="0" anchor="ctr"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SzPct val="65000"/>
                        <a:buFont typeface="Wingdings" panose="05000000000000000000" pitchFamily="2" charset="2"/>
                        <a:defRPr kumimoji="1" sz="26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zh-TW" sz="1600" b="1" i="0" u="none" strike="noStrike" cap="none" normalizeH="0" baseline="0" smtClean="0">
                          <a:ln>
                            <a:noFill/>
                          </a:ln>
                          <a:solidFill>
                            <a:srgbClr val="000000"/>
                          </a:solidFill>
                          <a:effectLst/>
                          <a:latin typeface="標楷體" panose="03000509000000000000" pitchFamily="65" charset="-120"/>
                          <a:ea typeface="新細明體" panose="02020500000000000000" pitchFamily="18" charset="-120"/>
                        </a:rPr>
                        <a:t>1988640</a:t>
                      </a:r>
                      <a:endParaRPr kumimoji="0" lang="zh-TW" altLang="zh-TW" sz="1600" b="1" i="0" u="none" strike="noStrike" cap="none" normalizeH="0" baseline="0" smtClean="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13279" marR="1327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SzPct val="65000"/>
                        <a:buFont typeface="Wingdings" panose="05000000000000000000" pitchFamily="2" charset="2"/>
                        <a:defRPr kumimoji="1" sz="26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600" b="1" i="0" u="none" strike="noStrike" cap="none" normalizeH="0" baseline="0" smtClean="0">
                          <a:ln>
                            <a:noFill/>
                          </a:ln>
                          <a:solidFill>
                            <a:srgbClr val="000000"/>
                          </a:solidFill>
                          <a:effectLst/>
                          <a:latin typeface="標楷體" panose="03000509000000000000" pitchFamily="65" charset="-120"/>
                          <a:ea typeface="新細明體" panose="02020500000000000000" pitchFamily="18" charset="-120"/>
                        </a:rPr>
                        <a:t>(+39.9)</a:t>
                      </a:r>
                      <a:endParaRPr kumimoji="0" lang="zh-TW" altLang="zh-TW" sz="1600" b="1" i="0" u="none" strike="noStrike" cap="none" normalizeH="0" baseline="0" smtClean="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13279" marR="1327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SzPct val="65000"/>
                        <a:buFont typeface="Wingdings" panose="05000000000000000000" pitchFamily="2" charset="2"/>
                        <a:defRPr kumimoji="1" sz="26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zh-TW" sz="1600" b="1" i="0" u="none" strike="noStrike" cap="none" normalizeH="0" baseline="0" smtClean="0">
                          <a:ln>
                            <a:noFill/>
                          </a:ln>
                          <a:solidFill>
                            <a:srgbClr val="000000"/>
                          </a:solidFill>
                          <a:effectLst/>
                          <a:latin typeface="標楷體" panose="03000509000000000000" pitchFamily="65" charset="-120"/>
                          <a:ea typeface="新細明體" panose="02020500000000000000" pitchFamily="18" charset="-120"/>
                        </a:rPr>
                        <a:t>287280</a:t>
                      </a:r>
                      <a:endParaRPr kumimoji="0" lang="zh-TW" altLang="zh-TW" sz="1600" b="1" i="0" u="none" strike="noStrike" cap="none" normalizeH="0" baseline="0" smtClean="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13279" marR="1327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SzPct val="65000"/>
                        <a:buFont typeface="Wingdings" panose="05000000000000000000" pitchFamily="2" charset="2"/>
                        <a:defRPr kumimoji="1" sz="26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zh-TW" sz="1600" b="1" i="0" u="none" strike="noStrike" cap="none" normalizeH="0" baseline="0" smtClean="0">
                          <a:ln>
                            <a:noFill/>
                          </a:ln>
                          <a:solidFill>
                            <a:srgbClr val="6600FF"/>
                          </a:solidFill>
                          <a:effectLst/>
                          <a:latin typeface="標楷體" panose="03000509000000000000" pitchFamily="65" charset="-120"/>
                          <a:ea typeface="新細明體" panose="02020500000000000000" pitchFamily="18" charset="-120"/>
                        </a:rPr>
                        <a:t>11.81</a:t>
                      </a:r>
                      <a:endParaRPr kumimoji="0" lang="zh-TW" altLang="zh-TW" sz="1600" b="1" i="0" u="none" strike="noStrike" cap="none" normalizeH="0" baseline="0" smtClean="0">
                        <a:ln>
                          <a:noFill/>
                        </a:ln>
                        <a:solidFill>
                          <a:srgbClr val="6600FF"/>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13279" marR="1327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SzPct val="65000"/>
                        <a:buFont typeface="Wingdings" panose="05000000000000000000" pitchFamily="2" charset="2"/>
                        <a:defRPr kumimoji="1" sz="26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zh-TW" sz="1600" b="1" i="0" u="none" strike="noStrike" cap="none" normalizeH="0" baseline="0" dirty="0" smtClean="0">
                          <a:ln>
                            <a:noFill/>
                          </a:ln>
                          <a:solidFill>
                            <a:srgbClr val="6600FF"/>
                          </a:solidFill>
                          <a:effectLst/>
                          <a:latin typeface="標楷體" panose="03000509000000000000" pitchFamily="65" charset="-120"/>
                          <a:ea typeface="新細明體" panose="02020500000000000000" pitchFamily="18" charset="-120"/>
                        </a:rPr>
                        <a:t>85032</a:t>
                      </a:r>
                      <a:endParaRPr kumimoji="0" lang="zh-TW" altLang="zh-TW" sz="1600" b="1" i="0" u="none" strike="noStrike" cap="none" normalizeH="0" baseline="0" dirty="0" smtClean="0">
                        <a:ln>
                          <a:noFill/>
                        </a:ln>
                        <a:solidFill>
                          <a:srgbClr val="6600FF"/>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13279" marR="1327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SzPct val="65000"/>
                        <a:buFont typeface="Wingdings" panose="05000000000000000000" pitchFamily="2" charset="2"/>
                        <a:defRPr kumimoji="1" sz="26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zh-TW" sz="1600" b="1" i="0" u="none" strike="noStrike" cap="none" normalizeH="0" baseline="0" smtClean="0">
                          <a:ln>
                            <a:noFill/>
                          </a:ln>
                          <a:solidFill>
                            <a:srgbClr val="000000"/>
                          </a:solidFill>
                          <a:effectLst/>
                          <a:latin typeface="標楷體" panose="03000509000000000000" pitchFamily="65" charset="-120"/>
                          <a:ea typeface="新細明體" panose="02020500000000000000" pitchFamily="18" charset="-120"/>
                        </a:rPr>
                        <a:t>28.09</a:t>
                      </a:r>
                      <a:endParaRPr kumimoji="0" lang="zh-TW" altLang="zh-TW" sz="1600" b="1" i="0" u="none" strike="noStrike" cap="none" normalizeH="0" baseline="0" smtClean="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13279" marR="1327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SzPct val="65000"/>
                        <a:buFont typeface="Wingdings" panose="05000000000000000000" pitchFamily="2" charset="2"/>
                        <a:defRPr kumimoji="1" sz="26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zh-TW" sz="1600" b="1" i="0" u="none" strike="noStrike" cap="none" normalizeH="0" baseline="0" smtClean="0">
                          <a:ln>
                            <a:noFill/>
                          </a:ln>
                          <a:solidFill>
                            <a:srgbClr val="000000"/>
                          </a:solidFill>
                          <a:effectLst/>
                          <a:latin typeface="標楷體" panose="03000509000000000000" pitchFamily="65" charset="-120"/>
                          <a:ea typeface="新細明體" panose="02020500000000000000" pitchFamily="18" charset="-120"/>
                        </a:rPr>
                        <a:t>202248</a:t>
                      </a:r>
                      <a:endParaRPr kumimoji="0" lang="zh-TW" altLang="zh-TW" sz="1600" b="1" i="0" u="none" strike="noStrike" cap="none" normalizeH="0" baseline="0" smtClean="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13279" marR="1327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SzPct val="65000"/>
                        <a:buFont typeface="Wingdings" panose="05000000000000000000" pitchFamily="2" charset="2"/>
                        <a:defRPr kumimoji="1" sz="26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zh-TW" sz="1600" b="1" i="0" u="none" strike="noStrike" cap="none" normalizeH="0" baseline="0" smtClean="0">
                          <a:ln>
                            <a:noFill/>
                          </a:ln>
                          <a:solidFill>
                            <a:srgbClr val="6600FF"/>
                          </a:solidFill>
                          <a:effectLst/>
                          <a:latin typeface="標楷體" panose="03000509000000000000" pitchFamily="65" charset="-120"/>
                          <a:ea typeface="新細明體" panose="02020500000000000000" pitchFamily="18" charset="-120"/>
                        </a:rPr>
                        <a:t>0</a:t>
                      </a:r>
                      <a:endParaRPr kumimoji="0" lang="zh-TW" altLang="zh-TW" sz="1600" b="1" i="0" u="none" strike="noStrike" cap="none" normalizeH="0" baseline="0" smtClean="0">
                        <a:ln>
                          <a:noFill/>
                        </a:ln>
                        <a:solidFill>
                          <a:srgbClr val="6600FF"/>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13279" marR="1327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SzPct val="65000"/>
                        <a:buFont typeface="Wingdings" panose="05000000000000000000" pitchFamily="2" charset="2"/>
                        <a:defRPr kumimoji="1" sz="26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sz="1600" b="1" i="0" u="none" strike="noStrike" cap="none" normalizeH="0" baseline="0" dirty="0" smtClean="0">
                          <a:ln>
                            <a:noFill/>
                          </a:ln>
                          <a:solidFill>
                            <a:srgbClr val="6600FF"/>
                          </a:solidFill>
                          <a:effectLst/>
                          <a:latin typeface="標楷體" panose="03000509000000000000" pitchFamily="65" charset="-120"/>
                          <a:ea typeface="新細明體" panose="02020500000000000000" pitchFamily="18" charset="-120"/>
                        </a:rPr>
                        <a:t>　</a:t>
                      </a:r>
                      <a:endParaRPr kumimoji="0" lang="zh-TW" sz="1600" b="1" i="0" u="none" strike="noStrike" cap="none" normalizeH="0" baseline="0" dirty="0" smtClean="0">
                        <a:ln>
                          <a:noFill/>
                        </a:ln>
                        <a:solidFill>
                          <a:srgbClr val="6600FF"/>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13279" marR="1327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SzPct val="65000"/>
                        <a:buFont typeface="Wingdings" panose="05000000000000000000" pitchFamily="2" charset="2"/>
                        <a:defRPr kumimoji="1" sz="26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zh-TW" sz="1600" b="1" i="0" u="none" strike="noStrike" cap="none" normalizeH="0" baseline="0" dirty="0" smtClean="0">
                          <a:ln>
                            <a:noFill/>
                          </a:ln>
                          <a:solidFill>
                            <a:srgbClr val="6600FF"/>
                          </a:solidFill>
                          <a:effectLst/>
                          <a:latin typeface="標楷體" panose="03000509000000000000" pitchFamily="65" charset="-120"/>
                          <a:ea typeface="新細明體" panose="02020500000000000000" pitchFamily="18" charset="-120"/>
                        </a:rPr>
                        <a:t>0</a:t>
                      </a:r>
                      <a:endParaRPr kumimoji="0" lang="zh-TW" altLang="zh-TW" sz="1600" b="1" i="0" u="none" strike="noStrike" cap="none" normalizeH="0" baseline="0" dirty="0" smtClean="0">
                        <a:ln>
                          <a:noFill/>
                        </a:ln>
                        <a:solidFill>
                          <a:srgbClr val="6600FF"/>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13279" marR="1327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SzPct val="65000"/>
                        <a:buFont typeface="Wingdings" panose="05000000000000000000" pitchFamily="2" charset="2"/>
                        <a:defRPr kumimoji="1" sz="26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zh-TW" sz="1600" b="1" i="0" u="none" strike="noStrike" cap="none" normalizeH="0" baseline="0" smtClean="0">
                          <a:ln>
                            <a:noFill/>
                          </a:ln>
                          <a:solidFill>
                            <a:srgbClr val="000000"/>
                          </a:solidFill>
                          <a:effectLst/>
                          <a:latin typeface="標楷體" panose="03000509000000000000" pitchFamily="65" charset="-120"/>
                          <a:ea typeface="新細明體" panose="02020500000000000000" pitchFamily="18" charset="-120"/>
                        </a:rPr>
                        <a:t>1903608</a:t>
                      </a:r>
                      <a:endParaRPr kumimoji="0" lang="zh-TW" altLang="zh-TW" sz="1600" b="1" i="0" u="none" strike="noStrike" cap="none" normalizeH="0" baseline="0" smtClean="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13279" marR="1327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SzPct val="65000"/>
                        <a:buFont typeface="Wingdings" panose="05000000000000000000" pitchFamily="2" charset="2"/>
                        <a:defRPr kumimoji="1" sz="26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zh-TW" sz="1600" b="1" i="0" u="none" strike="noStrike" cap="none" normalizeH="0" baseline="0" smtClean="0">
                          <a:ln>
                            <a:noFill/>
                          </a:ln>
                          <a:solidFill>
                            <a:srgbClr val="000000"/>
                          </a:solidFill>
                          <a:effectLst/>
                          <a:latin typeface="標楷體" panose="03000509000000000000" pitchFamily="65" charset="-120"/>
                          <a:ea typeface="新細明體" panose="02020500000000000000" pitchFamily="18" charset="-120"/>
                        </a:rPr>
                        <a:t>202248</a:t>
                      </a:r>
                      <a:endParaRPr kumimoji="0" lang="zh-TW" altLang="zh-TW" sz="1600" b="1" i="0" u="none" strike="noStrike" cap="none" normalizeH="0" baseline="0" smtClean="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13279" marR="1327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SzPct val="65000"/>
                        <a:buFont typeface="Wingdings" panose="05000000000000000000" pitchFamily="2" charset="2"/>
                        <a:defRPr kumimoji="1" sz="26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sz="1600" b="1" i="0" u="none" strike="noStrike" cap="none" normalizeH="0" baseline="0" smtClean="0">
                          <a:ln>
                            <a:noFill/>
                          </a:ln>
                          <a:solidFill>
                            <a:srgbClr val="000000"/>
                          </a:solidFill>
                          <a:effectLst/>
                          <a:latin typeface="標楷體" panose="03000509000000000000" pitchFamily="65" charset="-120"/>
                          <a:ea typeface="新細明體" panose="02020500000000000000" pitchFamily="18" charset="-120"/>
                        </a:rPr>
                        <a:t>　</a:t>
                      </a:r>
                      <a:endParaRPr kumimoji="0" lang="zh-TW" sz="1600" b="1" i="0" u="none" strike="noStrike" cap="none" normalizeH="0" baseline="0" smtClean="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13279" marR="1327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SzPct val="65000"/>
                        <a:buFont typeface="Wingdings" panose="05000000000000000000" pitchFamily="2" charset="2"/>
                        <a:defRPr kumimoji="1" sz="26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sz="1600" b="1" i="0" u="none" strike="noStrike" cap="none" normalizeH="0" baseline="0" smtClean="0">
                          <a:ln>
                            <a:noFill/>
                          </a:ln>
                          <a:solidFill>
                            <a:srgbClr val="000000"/>
                          </a:solidFill>
                          <a:effectLst/>
                          <a:latin typeface="標楷體" panose="03000509000000000000" pitchFamily="65" charset="-120"/>
                          <a:ea typeface="新細明體" panose="02020500000000000000" pitchFamily="18" charset="-120"/>
                        </a:rPr>
                        <a:t>　</a:t>
                      </a:r>
                      <a:endParaRPr kumimoji="0" lang="zh-TW" sz="1600" b="1" i="0" u="none" strike="noStrike" cap="none" normalizeH="0" baseline="0" smtClean="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13279" marR="1327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4"/>
                  </a:ext>
                </a:extLst>
              </a:tr>
              <a:tr h="243814">
                <a:tc>
                  <a:txBody>
                    <a:bodyPr/>
                    <a:lstStyle>
                      <a:lvl1pPr>
                        <a:spcBef>
                          <a:spcPct val="20000"/>
                        </a:spcBef>
                        <a:buClr>
                          <a:schemeClr val="accent1"/>
                        </a:buClr>
                        <a:buSzPct val="65000"/>
                        <a:buFont typeface="Wingdings" panose="05000000000000000000" pitchFamily="2" charset="2"/>
                        <a:defRPr kumimoji="1" sz="26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sz="1600" b="1" i="0" u="none" strike="noStrike" cap="none" normalizeH="0" baseline="0" smtClean="0">
                          <a:ln>
                            <a:noFill/>
                          </a:ln>
                          <a:solidFill>
                            <a:srgbClr val="000000"/>
                          </a:solidFill>
                          <a:effectLst/>
                          <a:latin typeface="標楷體" panose="03000509000000000000" pitchFamily="65" charset="-120"/>
                          <a:ea typeface="新細明體" panose="02020500000000000000" pitchFamily="18" charset="-120"/>
                        </a:rPr>
                        <a:t>　</a:t>
                      </a:r>
                      <a:endParaRPr kumimoji="0" lang="zh-TW" sz="1600" b="1" i="0" u="none" strike="noStrike" cap="none" normalizeH="0" baseline="0" smtClean="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13279" marR="13279" marT="0" marB="0" anchor="ctr"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SzPct val="65000"/>
                        <a:buFont typeface="Wingdings" panose="05000000000000000000" pitchFamily="2" charset="2"/>
                        <a:defRPr kumimoji="1" sz="26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sz="1600" b="1" i="0" u="none" strike="noStrike" cap="none" normalizeH="0" baseline="0" smtClean="0">
                          <a:ln>
                            <a:noFill/>
                          </a:ln>
                          <a:solidFill>
                            <a:srgbClr val="000000"/>
                          </a:solidFill>
                          <a:effectLst/>
                          <a:latin typeface="標楷體" panose="03000509000000000000" pitchFamily="65" charset="-120"/>
                          <a:ea typeface="新細明體" panose="02020500000000000000" pitchFamily="18" charset="-120"/>
                        </a:rPr>
                        <a:t>　</a:t>
                      </a:r>
                      <a:endParaRPr kumimoji="0" lang="zh-TW" sz="1600" b="1" i="0" u="none" strike="noStrike" cap="none" normalizeH="0" baseline="0" smtClean="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13279" marR="1327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SzPct val="65000"/>
                        <a:buFont typeface="Wingdings" panose="05000000000000000000" pitchFamily="2" charset="2"/>
                        <a:defRPr kumimoji="1" sz="26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sz="1600" b="1" i="0" u="none" strike="noStrike" cap="none" normalizeH="0" baseline="0" smtClean="0">
                          <a:ln>
                            <a:noFill/>
                          </a:ln>
                          <a:solidFill>
                            <a:srgbClr val="000000"/>
                          </a:solidFill>
                          <a:effectLst/>
                          <a:latin typeface="標楷體" panose="03000509000000000000" pitchFamily="65" charset="-120"/>
                          <a:ea typeface="新細明體" panose="02020500000000000000" pitchFamily="18" charset="-120"/>
                        </a:rPr>
                        <a:t>　</a:t>
                      </a:r>
                      <a:endParaRPr kumimoji="0" lang="zh-TW" sz="1600" b="1" i="0" u="none" strike="noStrike" cap="none" normalizeH="0" baseline="0" smtClean="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13279" marR="1327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SzPct val="65000"/>
                        <a:buFont typeface="Wingdings" panose="05000000000000000000" pitchFamily="2" charset="2"/>
                        <a:defRPr kumimoji="1" sz="26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sz="1600" b="1" i="0" u="none" strike="noStrike" cap="none" normalizeH="0" baseline="0" smtClean="0">
                          <a:ln>
                            <a:noFill/>
                          </a:ln>
                          <a:solidFill>
                            <a:srgbClr val="000000"/>
                          </a:solidFill>
                          <a:effectLst/>
                          <a:latin typeface="標楷體" panose="03000509000000000000" pitchFamily="65" charset="-120"/>
                          <a:ea typeface="新細明體" panose="02020500000000000000" pitchFamily="18" charset="-120"/>
                        </a:rPr>
                        <a:t>　</a:t>
                      </a:r>
                      <a:endParaRPr kumimoji="0" lang="zh-TW" sz="1600" b="1" i="0" u="none" strike="noStrike" cap="none" normalizeH="0" baseline="0" smtClean="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13279" marR="1327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SzPct val="65000"/>
                        <a:buFont typeface="Wingdings" panose="05000000000000000000" pitchFamily="2" charset="2"/>
                        <a:defRPr kumimoji="1" sz="26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sz="1600" b="1" i="0" u="none" strike="noStrike" cap="none" normalizeH="0" baseline="0" smtClean="0">
                          <a:ln>
                            <a:noFill/>
                          </a:ln>
                          <a:solidFill>
                            <a:srgbClr val="6600FF"/>
                          </a:solidFill>
                          <a:effectLst/>
                          <a:latin typeface="標楷體" panose="03000509000000000000" pitchFamily="65" charset="-120"/>
                          <a:ea typeface="新細明體" panose="02020500000000000000" pitchFamily="18" charset="-120"/>
                        </a:rPr>
                        <a:t>　</a:t>
                      </a:r>
                      <a:endParaRPr kumimoji="0" lang="zh-TW" sz="1600" b="1" i="0" u="none" strike="noStrike" cap="none" normalizeH="0" baseline="0" smtClean="0">
                        <a:ln>
                          <a:noFill/>
                        </a:ln>
                        <a:solidFill>
                          <a:srgbClr val="6600FF"/>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13279" marR="1327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SzPct val="65000"/>
                        <a:buFont typeface="Wingdings" panose="05000000000000000000" pitchFamily="2" charset="2"/>
                        <a:defRPr kumimoji="1" sz="26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sz="1600" b="1" i="0" u="none" strike="noStrike" cap="none" normalizeH="0" baseline="0" dirty="0" smtClean="0">
                          <a:ln>
                            <a:noFill/>
                          </a:ln>
                          <a:solidFill>
                            <a:srgbClr val="6600FF"/>
                          </a:solidFill>
                          <a:effectLst/>
                          <a:latin typeface="標楷體" panose="03000509000000000000" pitchFamily="65" charset="-120"/>
                          <a:ea typeface="新細明體" panose="02020500000000000000" pitchFamily="18" charset="-120"/>
                        </a:rPr>
                        <a:t>　</a:t>
                      </a:r>
                      <a:endParaRPr kumimoji="0" lang="zh-TW" sz="1600" b="1" i="0" u="none" strike="noStrike" cap="none" normalizeH="0" baseline="0" dirty="0" smtClean="0">
                        <a:ln>
                          <a:noFill/>
                        </a:ln>
                        <a:solidFill>
                          <a:srgbClr val="6600FF"/>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13279" marR="1327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SzPct val="65000"/>
                        <a:buFont typeface="Wingdings" panose="05000000000000000000" pitchFamily="2" charset="2"/>
                        <a:defRPr kumimoji="1" sz="26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sz="1600" b="1" i="0" u="none" strike="noStrike" cap="none" normalizeH="0" baseline="0" smtClean="0">
                          <a:ln>
                            <a:noFill/>
                          </a:ln>
                          <a:solidFill>
                            <a:srgbClr val="000000"/>
                          </a:solidFill>
                          <a:effectLst/>
                          <a:latin typeface="標楷體" panose="03000509000000000000" pitchFamily="65" charset="-120"/>
                          <a:ea typeface="新細明體" panose="02020500000000000000" pitchFamily="18" charset="-120"/>
                        </a:rPr>
                        <a:t>　</a:t>
                      </a:r>
                      <a:endParaRPr kumimoji="0" lang="zh-TW" sz="1600" b="1" i="0" u="none" strike="noStrike" cap="none" normalizeH="0" baseline="0" smtClean="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13279" marR="1327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SzPct val="65000"/>
                        <a:buFont typeface="Wingdings" panose="05000000000000000000" pitchFamily="2" charset="2"/>
                        <a:defRPr kumimoji="1" sz="26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sz="1600" b="1" i="0" u="none" strike="noStrike" cap="none" normalizeH="0" baseline="0" smtClean="0">
                          <a:ln>
                            <a:noFill/>
                          </a:ln>
                          <a:solidFill>
                            <a:srgbClr val="000000"/>
                          </a:solidFill>
                          <a:effectLst/>
                          <a:latin typeface="標楷體" panose="03000509000000000000" pitchFamily="65" charset="-120"/>
                          <a:ea typeface="新細明體" panose="02020500000000000000" pitchFamily="18" charset="-120"/>
                        </a:rPr>
                        <a:t>　</a:t>
                      </a:r>
                      <a:endParaRPr kumimoji="0" lang="zh-TW" sz="1600" b="1" i="0" u="none" strike="noStrike" cap="none" normalizeH="0" baseline="0" smtClean="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13279" marR="1327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SzPct val="65000"/>
                        <a:buFont typeface="Wingdings" panose="05000000000000000000" pitchFamily="2" charset="2"/>
                        <a:defRPr kumimoji="1" sz="26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sz="1600" b="1" i="0" u="none" strike="noStrike" cap="none" normalizeH="0" baseline="0" smtClean="0">
                          <a:ln>
                            <a:noFill/>
                          </a:ln>
                          <a:solidFill>
                            <a:srgbClr val="6600FF"/>
                          </a:solidFill>
                          <a:effectLst/>
                          <a:latin typeface="標楷體" panose="03000509000000000000" pitchFamily="65" charset="-120"/>
                          <a:ea typeface="新細明體" panose="02020500000000000000" pitchFamily="18" charset="-120"/>
                        </a:rPr>
                        <a:t>　</a:t>
                      </a:r>
                      <a:endParaRPr kumimoji="0" lang="zh-TW" sz="1600" b="1" i="0" u="none" strike="noStrike" cap="none" normalizeH="0" baseline="0" smtClean="0">
                        <a:ln>
                          <a:noFill/>
                        </a:ln>
                        <a:solidFill>
                          <a:srgbClr val="6600FF"/>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13279" marR="1327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SzPct val="65000"/>
                        <a:buFont typeface="Wingdings" panose="05000000000000000000" pitchFamily="2" charset="2"/>
                        <a:defRPr kumimoji="1" sz="26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sz="1600" b="1" i="0" u="none" strike="noStrike" cap="none" normalizeH="0" baseline="0" smtClean="0">
                          <a:ln>
                            <a:noFill/>
                          </a:ln>
                          <a:solidFill>
                            <a:srgbClr val="6600FF"/>
                          </a:solidFill>
                          <a:effectLst/>
                          <a:latin typeface="標楷體" panose="03000509000000000000" pitchFamily="65" charset="-120"/>
                          <a:ea typeface="新細明體" panose="02020500000000000000" pitchFamily="18" charset="-120"/>
                        </a:rPr>
                        <a:t>　</a:t>
                      </a:r>
                      <a:endParaRPr kumimoji="0" lang="zh-TW" sz="1600" b="1" i="0" u="none" strike="noStrike" cap="none" normalizeH="0" baseline="0" smtClean="0">
                        <a:ln>
                          <a:noFill/>
                        </a:ln>
                        <a:solidFill>
                          <a:srgbClr val="6600FF"/>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13279" marR="1327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SzPct val="65000"/>
                        <a:buFont typeface="Wingdings" panose="05000000000000000000" pitchFamily="2" charset="2"/>
                        <a:defRPr kumimoji="1" sz="26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sz="1600" b="1" i="0" u="none" strike="noStrike" cap="none" normalizeH="0" baseline="0" dirty="0" smtClean="0">
                          <a:ln>
                            <a:noFill/>
                          </a:ln>
                          <a:solidFill>
                            <a:srgbClr val="6600FF"/>
                          </a:solidFill>
                          <a:effectLst/>
                          <a:latin typeface="標楷體" panose="03000509000000000000" pitchFamily="65" charset="-120"/>
                          <a:ea typeface="新細明體" panose="02020500000000000000" pitchFamily="18" charset="-120"/>
                        </a:rPr>
                        <a:t>　</a:t>
                      </a:r>
                      <a:endParaRPr kumimoji="0" lang="zh-TW" sz="1600" b="1" i="0" u="none" strike="noStrike" cap="none" normalizeH="0" baseline="0" dirty="0" smtClean="0">
                        <a:ln>
                          <a:noFill/>
                        </a:ln>
                        <a:solidFill>
                          <a:srgbClr val="6600FF"/>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13279" marR="1327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SzPct val="65000"/>
                        <a:buFont typeface="Wingdings" panose="05000000000000000000" pitchFamily="2" charset="2"/>
                        <a:defRPr kumimoji="1" sz="26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sz="1600" b="1" i="0" u="none" strike="noStrike" cap="none" normalizeH="0" baseline="0" smtClean="0">
                          <a:ln>
                            <a:noFill/>
                          </a:ln>
                          <a:solidFill>
                            <a:srgbClr val="000000"/>
                          </a:solidFill>
                          <a:effectLst/>
                          <a:latin typeface="標楷體" panose="03000509000000000000" pitchFamily="65" charset="-120"/>
                          <a:ea typeface="新細明體" panose="02020500000000000000" pitchFamily="18" charset="-120"/>
                        </a:rPr>
                        <a:t>　</a:t>
                      </a:r>
                      <a:endParaRPr kumimoji="0" lang="zh-TW" sz="1600" b="1" i="0" u="none" strike="noStrike" cap="none" normalizeH="0" baseline="0" smtClean="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13279" marR="1327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SzPct val="65000"/>
                        <a:buFont typeface="Wingdings" panose="05000000000000000000" pitchFamily="2" charset="2"/>
                        <a:defRPr kumimoji="1" sz="26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sz="1600" b="1" i="0" u="none" strike="noStrike" cap="none" normalizeH="0" baseline="0" smtClean="0">
                          <a:ln>
                            <a:noFill/>
                          </a:ln>
                          <a:solidFill>
                            <a:srgbClr val="000000"/>
                          </a:solidFill>
                          <a:effectLst/>
                          <a:latin typeface="標楷體" panose="03000509000000000000" pitchFamily="65" charset="-120"/>
                          <a:ea typeface="新細明體" panose="02020500000000000000" pitchFamily="18" charset="-120"/>
                        </a:rPr>
                        <a:t>　</a:t>
                      </a:r>
                      <a:endParaRPr kumimoji="0" lang="zh-TW" sz="1600" b="1" i="0" u="none" strike="noStrike" cap="none" normalizeH="0" baseline="0" smtClean="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13279" marR="1327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SzPct val="65000"/>
                        <a:buFont typeface="Wingdings" panose="05000000000000000000" pitchFamily="2" charset="2"/>
                        <a:defRPr kumimoji="1" sz="26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sz="1600" b="1" i="0" u="none" strike="noStrike" cap="none" normalizeH="0" baseline="0" smtClean="0">
                          <a:ln>
                            <a:noFill/>
                          </a:ln>
                          <a:solidFill>
                            <a:srgbClr val="000000"/>
                          </a:solidFill>
                          <a:effectLst/>
                          <a:latin typeface="標楷體" panose="03000509000000000000" pitchFamily="65" charset="-120"/>
                          <a:ea typeface="新細明體" panose="02020500000000000000" pitchFamily="18" charset="-120"/>
                        </a:rPr>
                        <a:t>　</a:t>
                      </a:r>
                      <a:endParaRPr kumimoji="0" lang="zh-TW" sz="1600" b="1" i="0" u="none" strike="noStrike" cap="none" normalizeH="0" baseline="0" smtClean="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13279" marR="1327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SzPct val="65000"/>
                        <a:buFont typeface="Wingdings" panose="05000000000000000000" pitchFamily="2" charset="2"/>
                        <a:defRPr kumimoji="1" sz="26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sz="1600" b="1" i="0" u="none" strike="noStrike" cap="none" normalizeH="0" baseline="0" smtClean="0">
                          <a:ln>
                            <a:noFill/>
                          </a:ln>
                          <a:solidFill>
                            <a:srgbClr val="000000"/>
                          </a:solidFill>
                          <a:effectLst/>
                          <a:latin typeface="標楷體" panose="03000509000000000000" pitchFamily="65" charset="-120"/>
                          <a:ea typeface="新細明體" panose="02020500000000000000" pitchFamily="18" charset="-120"/>
                        </a:rPr>
                        <a:t>　</a:t>
                      </a:r>
                      <a:endParaRPr kumimoji="0" lang="zh-TW" sz="1600" b="1" i="0" u="none" strike="noStrike" cap="none" normalizeH="0" baseline="0" smtClean="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13279" marR="1327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5"/>
                  </a:ext>
                </a:extLst>
              </a:tr>
              <a:tr h="243814">
                <a:tc>
                  <a:txBody>
                    <a:bodyPr/>
                    <a:lstStyle>
                      <a:lvl1pPr>
                        <a:spcBef>
                          <a:spcPct val="20000"/>
                        </a:spcBef>
                        <a:buClr>
                          <a:schemeClr val="accent1"/>
                        </a:buClr>
                        <a:buSzPct val="65000"/>
                        <a:buFont typeface="Wingdings" panose="05000000000000000000" pitchFamily="2" charset="2"/>
                        <a:defRPr kumimoji="1" sz="26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sz="1600" b="1" i="0" u="none" strike="noStrike" cap="none" normalizeH="0" baseline="0" smtClean="0">
                          <a:ln>
                            <a:noFill/>
                          </a:ln>
                          <a:solidFill>
                            <a:srgbClr val="000000"/>
                          </a:solidFill>
                          <a:effectLst/>
                          <a:latin typeface="標楷體" panose="03000509000000000000" pitchFamily="65" charset="-120"/>
                          <a:ea typeface="新細明體" panose="02020500000000000000" pitchFamily="18" charset="-120"/>
                        </a:rPr>
                        <a:t>　</a:t>
                      </a:r>
                      <a:endParaRPr kumimoji="0" lang="zh-TW" sz="1600" b="1" i="0" u="none" strike="noStrike" cap="none" normalizeH="0" baseline="0" smtClean="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13279" marR="13279" marT="0" marB="0" anchor="ctr"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SzPct val="65000"/>
                        <a:buFont typeface="Wingdings" panose="05000000000000000000" pitchFamily="2" charset="2"/>
                        <a:defRPr kumimoji="1" sz="26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sz="1600" b="1" i="0" u="none" strike="noStrike" cap="none" normalizeH="0" baseline="0" smtClean="0">
                          <a:ln>
                            <a:noFill/>
                          </a:ln>
                          <a:solidFill>
                            <a:srgbClr val="000000"/>
                          </a:solidFill>
                          <a:effectLst/>
                          <a:latin typeface="標楷體" panose="03000509000000000000" pitchFamily="65" charset="-120"/>
                          <a:ea typeface="新細明體" panose="02020500000000000000" pitchFamily="18" charset="-120"/>
                        </a:rPr>
                        <a:t>　</a:t>
                      </a:r>
                      <a:endParaRPr kumimoji="0" lang="zh-TW" sz="1600" b="1" i="0" u="none" strike="noStrike" cap="none" normalizeH="0" baseline="0" smtClean="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13279" marR="1327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SzPct val="65000"/>
                        <a:buFont typeface="Wingdings" panose="05000000000000000000" pitchFamily="2" charset="2"/>
                        <a:defRPr kumimoji="1" sz="26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sz="1600" b="1" i="0" u="none" strike="noStrike" cap="none" normalizeH="0" baseline="0" smtClean="0">
                          <a:ln>
                            <a:noFill/>
                          </a:ln>
                          <a:solidFill>
                            <a:srgbClr val="000000"/>
                          </a:solidFill>
                          <a:effectLst/>
                          <a:latin typeface="標楷體" panose="03000509000000000000" pitchFamily="65" charset="-120"/>
                          <a:ea typeface="新細明體" panose="02020500000000000000" pitchFamily="18" charset="-120"/>
                        </a:rPr>
                        <a:t>　</a:t>
                      </a:r>
                      <a:endParaRPr kumimoji="0" lang="zh-TW" sz="1600" b="1" i="0" u="none" strike="noStrike" cap="none" normalizeH="0" baseline="0" smtClean="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13279" marR="1327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SzPct val="65000"/>
                        <a:buFont typeface="Wingdings" panose="05000000000000000000" pitchFamily="2" charset="2"/>
                        <a:defRPr kumimoji="1" sz="26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sz="1600" b="1" i="0" u="none" strike="noStrike" cap="none" normalizeH="0" baseline="0" smtClean="0">
                          <a:ln>
                            <a:noFill/>
                          </a:ln>
                          <a:solidFill>
                            <a:srgbClr val="000000"/>
                          </a:solidFill>
                          <a:effectLst/>
                          <a:latin typeface="標楷體" panose="03000509000000000000" pitchFamily="65" charset="-120"/>
                          <a:ea typeface="新細明體" panose="02020500000000000000" pitchFamily="18" charset="-120"/>
                        </a:rPr>
                        <a:t>　</a:t>
                      </a:r>
                      <a:endParaRPr kumimoji="0" lang="zh-TW" sz="1600" b="1" i="0" u="none" strike="noStrike" cap="none" normalizeH="0" baseline="0" smtClean="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13279" marR="1327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SzPct val="65000"/>
                        <a:buFont typeface="Wingdings" panose="05000000000000000000" pitchFamily="2" charset="2"/>
                        <a:defRPr kumimoji="1" sz="26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sz="1600" b="1" i="0" u="none" strike="noStrike" cap="none" normalizeH="0" baseline="0" smtClean="0">
                          <a:ln>
                            <a:noFill/>
                          </a:ln>
                          <a:solidFill>
                            <a:srgbClr val="6600FF"/>
                          </a:solidFill>
                          <a:effectLst/>
                          <a:latin typeface="標楷體" panose="03000509000000000000" pitchFamily="65" charset="-120"/>
                          <a:ea typeface="新細明體" panose="02020500000000000000" pitchFamily="18" charset="-120"/>
                        </a:rPr>
                        <a:t>　</a:t>
                      </a:r>
                      <a:endParaRPr kumimoji="0" lang="zh-TW" sz="1600" b="1" i="0" u="none" strike="noStrike" cap="none" normalizeH="0" baseline="0" smtClean="0">
                        <a:ln>
                          <a:noFill/>
                        </a:ln>
                        <a:solidFill>
                          <a:srgbClr val="6600FF"/>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13279" marR="1327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SzPct val="65000"/>
                        <a:buFont typeface="Wingdings" panose="05000000000000000000" pitchFamily="2" charset="2"/>
                        <a:defRPr kumimoji="1" sz="26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sz="1600" b="1" i="0" u="none" strike="noStrike" cap="none" normalizeH="0" baseline="0" dirty="0" smtClean="0">
                          <a:ln>
                            <a:noFill/>
                          </a:ln>
                          <a:solidFill>
                            <a:srgbClr val="6600FF"/>
                          </a:solidFill>
                          <a:effectLst/>
                          <a:latin typeface="標楷體" panose="03000509000000000000" pitchFamily="65" charset="-120"/>
                          <a:ea typeface="新細明體" panose="02020500000000000000" pitchFamily="18" charset="-120"/>
                        </a:rPr>
                        <a:t>　</a:t>
                      </a:r>
                      <a:endParaRPr kumimoji="0" lang="zh-TW" sz="1600" b="1" i="0" u="none" strike="noStrike" cap="none" normalizeH="0" baseline="0" dirty="0" smtClean="0">
                        <a:ln>
                          <a:noFill/>
                        </a:ln>
                        <a:solidFill>
                          <a:srgbClr val="6600FF"/>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13279" marR="1327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SzPct val="65000"/>
                        <a:buFont typeface="Wingdings" panose="05000000000000000000" pitchFamily="2" charset="2"/>
                        <a:defRPr kumimoji="1" sz="26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sz="1600" b="1" i="0" u="none" strike="noStrike" cap="none" normalizeH="0" baseline="0" smtClean="0">
                          <a:ln>
                            <a:noFill/>
                          </a:ln>
                          <a:solidFill>
                            <a:srgbClr val="000000"/>
                          </a:solidFill>
                          <a:effectLst/>
                          <a:latin typeface="標楷體" panose="03000509000000000000" pitchFamily="65" charset="-120"/>
                          <a:ea typeface="新細明體" panose="02020500000000000000" pitchFamily="18" charset="-120"/>
                        </a:rPr>
                        <a:t>　</a:t>
                      </a:r>
                      <a:endParaRPr kumimoji="0" lang="zh-TW" sz="1600" b="1" i="0" u="none" strike="noStrike" cap="none" normalizeH="0" baseline="0" smtClean="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13279" marR="1327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SzPct val="65000"/>
                        <a:buFont typeface="Wingdings" panose="05000000000000000000" pitchFamily="2" charset="2"/>
                        <a:defRPr kumimoji="1" sz="26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sz="1600" b="1" i="0" u="none" strike="noStrike" cap="none" normalizeH="0" baseline="0" smtClean="0">
                          <a:ln>
                            <a:noFill/>
                          </a:ln>
                          <a:solidFill>
                            <a:srgbClr val="000000"/>
                          </a:solidFill>
                          <a:effectLst/>
                          <a:latin typeface="標楷體" panose="03000509000000000000" pitchFamily="65" charset="-120"/>
                          <a:ea typeface="新細明體" panose="02020500000000000000" pitchFamily="18" charset="-120"/>
                        </a:rPr>
                        <a:t>　</a:t>
                      </a:r>
                      <a:endParaRPr kumimoji="0" lang="zh-TW" sz="1600" b="1" i="0" u="none" strike="noStrike" cap="none" normalizeH="0" baseline="0" smtClean="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13279" marR="1327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SzPct val="65000"/>
                        <a:buFont typeface="Wingdings" panose="05000000000000000000" pitchFamily="2" charset="2"/>
                        <a:defRPr kumimoji="1" sz="26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sz="1600" b="1" i="0" u="none" strike="noStrike" cap="none" normalizeH="0" baseline="0" smtClean="0">
                          <a:ln>
                            <a:noFill/>
                          </a:ln>
                          <a:solidFill>
                            <a:srgbClr val="6600FF"/>
                          </a:solidFill>
                          <a:effectLst/>
                          <a:latin typeface="標楷體" panose="03000509000000000000" pitchFamily="65" charset="-120"/>
                          <a:ea typeface="新細明體" panose="02020500000000000000" pitchFamily="18" charset="-120"/>
                        </a:rPr>
                        <a:t>　</a:t>
                      </a:r>
                      <a:endParaRPr kumimoji="0" lang="zh-TW" sz="1600" b="1" i="0" u="none" strike="noStrike" cap="none" normalizeH="0" baseline="0" smtClean="0">
                        <a:ln>
                          <a:noFill/>
                        </a:ln>
                        <a:solidFill>
                          <a:srgbClr val="6600FF"/>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13279" marR="1327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SzPct val="65000"/>
                        <a:buFont typeface="Wingdings" panose="05000000000000000000" pitchFamily="2" charset="2"/>
                        <a:defRPr kumimoji="1" sz="26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sz="1600" b="1" i="0" u="none" strike="noStrike" cap="none" normalizeH="0" baseline="0" smtClean="0">
                          <a:ln>
                            <a:noFill/>
                          </a:ln>
                          <a:solidFill>
                            <a:srgbClr val="6600FF"/>
                          </a:solidFill>
                          <a:effectLst/>
                          <a:latin typeface="標楷體" panose="03000509000000000000" pitchFamily="65" charset="-120"/>
                          <a:ea typeface="新細明體" panose="02020500000000000000" pitchFamily="18" charset="-120"/>
                        </a:rPr>
                        <a:t>　</a:t>
                      </a:r>
                      <a:endParaRPr kumimoji="0" lang="zh-TW" sz="1600" b="1" i="0" u="none" strike="noStrike" cap="none" normalizeH="0" baseline="0" smtClean="0">
                        <a:ln>
                          <a:noFill/>
                        </a:ln>
                        <a:solidFill>
                          <a:srgbClr val="6600FF"/>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13279" marR="1327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SzPct val="65000"/>
                        <a:buFont typeface="Wingdings" panose="05000000000000000000" pitchFamily="2" charset="2"/>
                        <a:defRPr kumimoji="1" sz="26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sz="1600" b="1" i="0" u="none" strike="noStrike" cap="none" normalizeH="0" baseline="0" dirty="0" smtClean="0">
                          <a:ln>
                            <a:noFill/>
                          </a:ln>
                          <a:solidFill>
                            <a:srgbClr val="6600FF"/>
                          </a:solidFill>
                          <a:effectLst/>
                          <a:latin typeface="標楷體" panose="03000509000000000000" pitchFamily="65" charset="-120"/>
                          <a:ea typeface="新細明體" panose="02020500000000000000" pitchFamily="18" charset="-120"/>
                        </a:rPr>
                        <a:t>　</a:t>
                      </a:r>
                      <a:endParaRPr kumimoji="0" lang="zh-TW" sz="1600" b="1" i="0" u="none" strike="noStrike" cap="none" normalizeH="0" baseline="0" dirty="0" smtClean="0">
                        <a:ln>
                          <a:noFill/>
                        </a:ln>
                        <a:solidFill>
                          <a:srgbClr val="6600FF"/>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13279" marR="1327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SzPct val="65000"/>
                        <a:buFont typeface="Wingdings" panose="05000000000000000000" pitchFamily="2" charset="2"/>
                        <a:defRPr kumimoji="1" sz="26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sz="1600" b="1" i="0" u="none" strike="noStrike" cap="none" normalizeH="0" baseline="0" smtClean="0">
                          <a:ln>
                            <a:noFill/>
                          </a:ln>
                          <a:solidFill>
                            <a:srgbClr val="000000"/>
                          </a:solidFill>
                          <a:effectLst/>
                          <a:latin typeface="標楷體" panose="03000509000000000000" pitchFamily="65" charset="-120"/>
                          <a:ea typeface="新細明體" panose="02020500000000000000" pitchFamily="18" charset="-120"/>
                        </a:rPr>
                        <a:t>　</a:t>
                      </a:r>
                      <a:endParaRPr kumimoji="0" lang="zh-TW" sz="1600" b="1" i="0" u="none" strike="noStrike" cap="none" normalizeH="0" baseline="0" smtClean="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13279" marR="1327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SzPct val="65000"/>
                        <a:buFont typeface="Wingdings" panose="05000000000000000000" pitchFamily="2" charset="2"/>
                        <a:defRPr kumimoji="1" sz="26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sz="1600" b="1" i="0" u="none" strike="noStrike" cap="none" normalizeH="0" baseline="0" smtClean="0">
                          <a:ln>
                            <a:noFill/>
                          </a:ln>
                          <a:solidFill>
                            <a:srgbClr val="000000"/>
                          </a:solidFill>
                          <a:effectLst/>
                          <a:latin typeface="標楷體" panose="03000509000000000000" pitchFamily="65" charset="-120"/>
                          <a:ea typeface="新細明體" panose="02020500000000000000" pitchFamily="18" charset="-120"/>
                        </a:rPr>
                        <a:t>　</a:t>
                      </a:r>
                      <a:endParaRPr kumimoji="0" lang="zh-TW" sz="1600" b="1" i="0" u="none" strike="noStrike" cap="none" normalizeH="0" baseline="0" smtClean="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13279" marR="1327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SzPct val="65000"/>
                        <a:buFont typeface="Wingdings" panose="05000000000000000000" pitchFamily="2" charset="2"/>
                        <a:defRPr kumimoji="1" sz="26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sz="1600" b="1" i="0" u="none" strike="noStrike" cap="none" normalizeH="0" baseline="0" smtClean="0">
                          <a:ln>
                            <a:noFill/>
                          </a:ln>
                          <a:solidFill>
                            <a:srgbClr val="000000"/>
                          </a:solidFill>
                          <a:effectLst/>
                          <a:latin typeface="標楷體" panose="03000509000000000000" pitchFamily="65" charset="-120"/>
                          <a:ea typeface="新細明體" panose="02020500000000000000" pitchFamily="18" charset="-120"/>
                        </a:rPr>
                        <a:t>　</a:t>
                      </a:r>
                      <a:endParaRPr kumimoji="0" lang="zh-TW" sz="1600" b="1" i="0" u="none" strike="noStrike" cap="none" normalizeH="0" baseline="0" smtClean="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13279" marR="1327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SzPct val="65000"/>
                        <a:buFont typeface="Wingdings" panose="05000000000000000000" pitchFamily="2" charset="2"/>
                        <a:defRPr kumimoji="1" sz="26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sz="1600" b="1" i="0" u="none" strike="noStrike" cap="none" normalizeH="0" baseline="0" smtClean="0">
                          <a:ln>
                            <a:noFill/>
                          </a:ln>
                          <a:solidFill>
                            <a:srgbClr val="000000"/>
                          </a:solidFill>
                          <a:effectLst/>
                          <a:latin typeface="標楷體" panose="03000509000000000000" pitchFamily="65" charset="-120"/>
                          <a:ea typeface="新細明體" panose="02020500000000000000" pitchFamily="18" charset="-120"/>
                        </a:rPr>
                        <a:t>　</a:t>
                      </a:r>
                      <a:endParaRPr kumimoji="0" lang="zh-TW" sz="1600" b="1" i="0" u="none" strike="noStrike" cap="none" normalizeH="0" baseline="0" smtClean="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13279" marR="1327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6"/>
                  </a:ext>
                </a:extLst>
              </a:tr>
              <a:tr h="487627">
                <a:tc>
                  <a:txBody>
                    <a:bodyPr/>
                    <a:lstStyle>
                      <a:lvl1pPr>
                        <a:spcBef>
                          <a:spcPct val="20000"/>
                        </a:spcBef>
                        <a:buClr>
                          <a:schemeClr val="accent1"/>
                        </a:buClr>
                        <a:buSzPct val="65000"/>
                        <a:buFont typeface="Wingdings" panose="05000000000000000000" pitchFamily="2" charset="2"/>
                        <a:defRPr kumimoji="1" sz="26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zh-TW" sz="1600" b="1" i="0" u="none" strike="noStrike" cap="none" normalizeH="0" baseline="0" smtClean="0">
                          <a:ln>
                            <a:noFill/>
                          </a:ln>
                          <a:solidFill>
                            <a:srgbClr val="000000"/>
                          </a:solidFill>
                          <a:effectLst/>
                          <a:latin typeface="標楷體" panose="03000509000000000000" pitchFamily="65" charset="-120"/>
                          <a:ea typeface="新細明體" panose="02020500000000000000" pitchFamily="18" charset="-120"/>
                        </a:rPr>
                        <a:t>236.1</a:t>
                      </a:r>
                      <a:endParaRPr kumimoji="0" lang="zh-TW" altLang="zh-TW" sz="1600" b="1" i="0" u="none" strike="noStrike" cap="none" normalizeH="0" baseline="0" smtClean="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13279" marR="13279" marT="0" marB="0" anchor="ctr"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SzPct val="65000"/>
                        <a:buFont typeface="Wingdings" panose="05000000000000000000" pitchFamily="2" charset="2"/>
                        <a:defRPr kumimoji="1" sz="26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zh-TW" sz="1600" b="1" i="0" u="none" strike="noStrike" cap="none" normalizeH="0" baseline="0" smtClean="0">
                          <a:ln>
                            <a:noFill/>
                          </a:ln>
                          <a:solidFill>
                            <a:srgbClr val="000000"/>
                          </a:solidFill>
                          <a:effectLst/>
                          <a:latin typeface="標楷體" panose="03000509000000000000" pitchFamily="65" charset="-120"/>
                          <a:ea typeface="新細明體" panose="02020500000000000000" pitchFamily="18" charset="-120"/>
                        </a:rPr>
                        <a:t>1699920</a:t>
                      </a:r>
                      <a:endParaRPr kumimoji="0" lang="zh-TW" altLang="zh-TW" sz="1600" b="1" i="0" u="none" strike="noStrike" cap="none" normalizeH="0" baseline="0" smtClean="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13279" marR="1327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SzPct val="65000"/>
                        <a:buFont typeface="Wingdings" panose="05000000000000000000" pitchFamily="2" charset="2"/>
                        <a:defRPr kumimoji="1" sz="26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600" b="1" i="0" u="none" strike="noStrike" cap="none" normalizeH="0" baseline="0" smtClean="0">
                          <a:ln>
                            <a:noFill/>
                          </a:ln>
                          <a:solidFill>
                            <a:srgbClr val="000000"/>
                          </a:solidFill>
                          <a:effectLst/>
                          <a:latin typeface="標楷體" panose="03000509000000000000" pitchFamily="65" charset="-120"/>
                          <a:ea typeface="新細明體" panose="02020500000000000000" pitchFamily="18" charset="-120"/>
                        </a:rPr>
                        <a:t>(+102.4)</a:t>
                      </a:r>
                      <a:endParaRPr kumimoji="0" lang="zh-TW" altLang="zh-TW" sz="1600" b="1" i="0" u="none" strike="noStrike" cap="none" normalizeH="0" baseline="0" smtClean="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13279" marR="1327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SzPct val="65000"/>
                        <a:buFont typeface="Wingdings" panose="05000000000000000000" pitchFamily="2" charset="2"/>
                        <a:defRPr kumimoji="1" sz="26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zh-TW" sz="1600" b="1" i="0" u="none" strike="noStrike" cap="none" normalizeH="0" baseline="0" smtClean="0">
                          <a:ln>
                            <a:noFill/>
                          </a:ln>
                          <a:solidFill>
                            <a:srgbClr val="000000"/>
                          </a:solidFill>
                          <a:effectLst/>
                          <a:latin typeface="標楷體" panose="03000509000000000000" pitchFamily="65" charset="-120"/>
                          <a:ea typeface="新細明體" panose="02020500000000000000" pitchFamily="18" charset="-120"/>
                        </a:rPr>
                        <a:t>737280</a:t>
                      </a:r>
                      <a:endParaRPr kumimoji="0" lang="zh-TW" altLang="zh-TW" sz="1600" b="1" i="0" u="none" strike="noStrike" cap="none" normalizeH="0" baseline="0" smtClean="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13279" marR="1327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SzPct val="65000"/>
                        <a:buFont typeface="Wingdings" panose="05000000000000000000" pitchFamily="2" charset="2"/>
                        <a:defRPr kumimoji="1" sz="26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zh-TW" sz="1600" b="1" i="0" u="none" strike="noStrike" cap="none" normalizeH="0" baseline="0" smtClean="0">
                          <a:ln>
                            <a:noFill/>
                          </a:ln>
                          <a:solidFill>
                            <a:srgbClr val="6600FF"/>
                          </a:solidFill>
                          <a:effectLst/>
                          <a:latin typeface="標楷體" panose="03000509000000000000" pitchFamily="65" charset="-120"/>
                          <a:ea typeface="新細明體" panose="02020500000000000000" pitchFamily="18" charset="-120"/>
                        </a:rPr>
                        <a:t>6.68</a:t>
                      </a:r>
                      <a:endParaRPr kumimoji="0" lang="zh-TW" altLang="zh-TW" sz="1600" b="1" i="0" u="none" strike="noStrike" cap="none" normalizeH="0" baseline="0" smtClean="0">
                        <a:ln>
                          <a:noFill/>
                        </a:ln>
                        <a:solidFill>
                          <a:srgbClr val="6600FF"/>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13279" marR="1327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SzPct val="65000"/>
                        <a:buFont typeface="Wingdings" panose="05000000000000000000" pitchFamily="2" charset="2"/>
                        <a:defRPr kumimoji="1" sz="26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zh-TW" sz="1600" b="1" i="0" u="none" strike="noStrike" cap="none" normalizeH="0" baseline="0" dirty="0" smtClean="0">
                          <a:ln>
                            <a:noFill/>
                          </a:ln>
                          <a:solidFill>
                            <a:srgbClr val="6600FF"/>
                          </a:solidFill>
                          <a:effectLst/>
                          <a:latin typeface="標楷體" panose="03000509000000000000" pitchFamily="65" charset="-120"/>
                          <a:ea typeface="新細明體" panose="02020500000000000000" pitchFamily="18" charset="-120"/>
                        </a:rPr>
                        <a:t>48096</a:t>
                      </a:r>
                      <a:endParaRPr kumimoji="0" lang="zh-TW" altLang="zh-TW" sz="1600" b="1" i="0" u="none" strike="noStrike" cap="none" normalizeH="0" baseline="0" dirty="0" smtClean="0">
                        <a:ln>
                          <a:noFill/>
                        </a:ln>
                        <a:solidFill>
                          <a:srgbClr val="6600FF"/>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13279" marR="1327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SzPct val="65000"/>
                        <a:buFont typeface="Wingdings" panose="05000000000000000000" pitchFamily="2" charset="2"/>
                        <a:defRPr kumimoji="1" sz="26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zh-TW" sz="1600" b="1" i="0" u="none" strike="noStrike" cap="none" normalizeH="0" baseline="0" smtClean="0">
                          <a:ln>
                            <a:noFill/>
                          </a:ln>
                          <a:solidFill>
                            <a:srgbClr val="000000"/>
                          </a:solidFill>
                          <a:effectLst/>
                          <a:latin typeface="標楷體" panose="03000509000000000000" pitchFamily="65" charset="-120"/>
                          <a:ea typeface="新細明體" panose="02020500000000000000" pitchFamily="18" charset="-120"/>
                        </a:rPr>
                        <a:t>33.43</a:t>
                      </a:r>
                      <a:endParaRPr kumimoji="0" lang="zh-TW" altLang="zh-TW" sz="1600" b="1" i="0" u="none" strike="noStrike" cap="none" normalizeH="0" baseline="0" smtClean="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13279" marR="1327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SzPct val="65000"/>
                        <a:buFont typeface="Wingdings" panose="05000000000000000000" pitchFamily="2" charset="2"/>
                        <a:defRPr kumimoji="1" sz="26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zh-TW" sz="1600" b="1" i="0" u="none" strike="noStrike" cap="none" normalizeH="0" baseline="0" smtClean="0">
                          <a:ln>
                            <a:noFill/>
                          </a:ln>
                          <a:solidFill>
                            <a:srgbClr val="000000"/>
                          </a:solidFill>
                          <a:effectLst/>
                          <a:latin typeface="標楷體" panose="03000509000000000000" pitchFamily="65" charset="-120"/>
                          <a:ea typeface="新細明體" panose="02020500000000000000" pitchFamily="18" charset="-120"/>
                        </a:rPr>
                        <a:t>240969</a:t>
                      </a:r>
                      <a:endParaRPr kumimoji="0" lang="zh-TW" altLang="zh-TW" sz="1600" b="1" i="0" u="none" strike="noStrike" cap="none" normalizeH="0" baseline="0" smtClean="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13279" marR="1327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SzPct val="65000"/>
                        <a:buFont typeface="Wingdings" panose="05000000000000000000" pitchFamily="2" charset="2"/>
                        <a:defRPr kumimoji="1" sz="26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zh-TW" sz="1600" b="1" i="0" u="none" strike="noStrike" cap="none" normalizeH="0" baseline="0" dirty="0" smtClean="0">
                          <a:ln>
                            <a:noFill/>
                          </a:ln>
                          <a:solidFill>
                            <a:srgbClr val="6600FF"/>
                          </a:solidFill>
                          <a:effectLst/>
                          <a:latin typeface="標楷體" panose="03000509000000000000" pitchFamily="65" charset="-120"/>
                          <a:ea typeface="新細明體" panose="02020500000000000000" pitchFamily="18" charset="-120"/>
                        </a:rPr>
                        <a:t>62.29</a:t>
                      </a:r>
                      <a:endParaRPr kumimoji="0" lang="zh-TW" altLang="zh-TW" sz="1600" b="1" i="0" u="none" strike="noStrike" cap="none" normalizeH="0" baseline="0" dirty="0" smtClean="0">
                        <a:ln>
                          <a:noFill/>
                        </a:ln>
                        <a:solidFill>
                          <a:srgbClr val="6600FF"/>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13279" marR="1327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SzPct val="65000"/>
                        <a:buFont typeface="Wingdings" panose="05000000000000000000" pitchFamily="2" charset="2"/>
                        <a:defRPr kumimoji="1" sz="26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zh-TW" sz="1600" b="1" i="0" u="none" strike="noStrike" cap="none" normalizeH="0" baseline="0" smtClean="0">
                          <a:ln>
                            <a:noFill/>
                          </a:ln>
                          <a:solidFill>
                            <a:srgbClr val="6600FF"/>
                          </a:solidFill>
                          <a:effectLst/>
                          <a:latin typeface="標楷體" panose="03000509000000000000" pitchFamily="65" charset="-120"/>
                          <a:ea typeface="新細明體" panose="02020500000000000000" pitchFamily="18" charset="-120"/>
                        </a:rPr>
                        <a:t>7200</a:t>
                      </a:r>
                      <a:endParaRPr kumimoji="0" lang="zh-TW" altLang="zh-TW" sz="1600" b="1" i="0" u="none" strike="noStrike" cap="none" normalizeH="0" baseline="0" smtClean="0">
                        <a:ln>
                          <a:noFill/>
                        </a:ln>
                        <a:solidFill>
                          <a:srgbClr val="6600FF"/>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13279" marR="1327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SzPct val="65000"/>
                        <a:buFont typeface="Wingdings" panose="05000000000000000000" pitchFamily="2" charset="2"/>
                        <a:defRPr kumimoji="1" sz="26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zh-TW" sz="1600" b="1" i="0" u="none" strike="noStrike" cap="none" normalizeH="0" baseline="0" dirty="0" smtClean="0">
                          <a:ln>
                            <a:noFill/>
                          </a:ln>
                          <a:solidFill>
                            <a:srgbClr val="6600FF"/>
                          </a:solidFill>
                          <a:effectLst/>
                          <a:latin typeface="標楷體" panose="03000509000000000000" pitchFamily="65" charset="-120"/>
                          <a:ea typeface="新細明體" panose="02020500000000000000" pitchFamily="18" charset="-120"/>
                        </a:rPr>
                        <a:t>448488</a:t>
                      </a:r>
                      <a:endParaRPr kumimoji="0" lang="zh-TW" altLang="zh-TW" sz="1600" b="1" i="0" u="none" strike="noStrike" cap="none" normalizeH="0" baseline="0" dirty="0" smtClean="0">
                        <a:ln>
                          <a:noFill/>
                        </a:ln>
                        <a:solidFill>
                          <a:srgbClr val="6600FF"/>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13279" marR="1327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SzPct val="65000"/>
                        <a:buFont typeface="Wingdings" panose="05000000000000000000" pitchFamily="2" charset="2"/>
                        <a:defRPr kumimoji="1" sz="26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zh-TW" sz="1600" b="1" i="0" u="none" strike="noStrike" cap="none" normalizeH="0" baseline="0" smtClean="0">
                          <a:ln>
                            <a:noFill/>
                          </a:ln>
                          <a:solidFill>
                            <a:srgbClr val="000000"/>
                          </a:solidFill>
                          <a:effectLst/>
                          <a:latin typeface="標楷體" panose="03000509000000000000" pitchFamily="65" charset="-120"/>
                          <a:ea typeface="新細明體" panose="02020500000000000000" pitchFamily="18" charset="-120"/>
                        </a:rPr>
                        <a:t>1651824</a:t>
                      </a:r>
                      <a:endParaRPr kumimoji="0" lang="zh-TW" altLang="zh-TW" sz="1600" b="1" i="0" u="none" strike="noStrike" cap="none" normalizeH="0" baseline="0" smtClean="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13279" marR="1327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SzPct val="65000"/>
                        <a:buFont typeface="Wingdings" panose="05000000000000000000" pitchFamily="2" charset="2"/>
                        <a:defRPr kumimoji="1" sz="26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zh-TW" sz="1600" b="1" i="0" u="none" strike="noStrike" cap="none" normalizeH="0" baseline="0" smtClean="0">
                          <a:ln>
                            <a:noFill/>
                          </a:ln>
                          <a:solidFill>
                            <a:srgbClr val="000000"/>
                          </a:solidFill>
                          <a:effectLst/>
                          <a:latin typeface="標楷體" panose="03000509000000000000" pitchFamily="65" charset="-120"/>
                          <a:ea typeface="新細明體" panose="02020500000000000000" pitchFamily="18" charset="-120"/>
                        </a:rPr>
                        <a:t>689184</a:t>
                      </a:r>
                      <a:endParaRPr kumimoji="0" lang="zh-TW" altLang="zh-TW" sz="1600" b="1" i="0" u="none" strike="noStrike" cap="none" normalizeH="0" baseline="0" smtClean="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13279" marR="1327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SzPct val="65000"/>
                        <a:buFont typeface="Wingdings" panose="05000000000000000000" pitchFamily="2" charset="2"/>
                        <a:defRPr kumimoji="1" sz="26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sz="1600" b="1" i="0" u="none" strike="noStrike" cap="none" normalizeH="0" baseline="0" smtClean="0">
                          <a:ln>
                            <a:noFill/>
                          </a:ln>
                          <a:solidFill>
                            <a:srgbClr val="000000"/>
                          </a:solidFill>
                          <a:effectLst/>
                          <a:latin typeface="標楷體" panose="03000509000000000000" pitchFamily="65" charset="-120"/>
                          <a:ea typeface="新細明體" panose="02020500000000000000" pitchFamily="18" charset="-120"/>
                        </a:rPr>
                        <a:t>　</a:t>
                      </a:r>
                      <a:endParaRPr kumimoji="0" lang="zh-TW" sz="1600" b="1" i="0" u="none" strike="noStrike" cap="none" normalizeH="0" baseline="0" smtClean="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13279" marR="1327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SzPct val="65000"/>
                        <a:buFont typeface="Wingdings" panose="05000000000000000000" pitchFamily="2" charset="2"/>
                        <a:defRPr kumimoji="1" sz="26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sz="1600" b="1" i="0" u="none" strike="noStrike" cap="none" normalizeH="0" baseline="0" smtClean="0">
                          <a:ln>
                            <a:noFill/>
                          </a:ln>
                          <a:solidFill>
                            <a:srgbClr val="000000"/>
                          </a:solidFill>
                          <a:effectLst/>
                          <a:latin typeface="標楷體" panose="03000509000000000000" pitchFamily="65" charset="-120"/>
                          <a:ea typeface="新細明體" panose="02020500000000000000" pitchFamily="18" charset="-120"/>
                        </a:rPr>
                        <a:t>　</a:t>
                      </a:r>
                      <a:endParaRPr kumimoji="0" lang="zh-TW" sz="1600" b="1" i="0" u="none" strike="noStrike" cap="none" normalizeH="0" baseline="0" smtClean="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13279" marR="1327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7"/>
                  </a:ext>
                </a:extLst>
              </a:tr>
              <a:tr h="243814">
                <a:tc>
                  <a:txBody>
                    <a:bodyPr/>
                    <a:lstStyle>
                      <a:lvl1pPr>
                        <a:spcBef>
                          <a:spcPct val="20000"/>
                        </a:spcBef>
                        <a:buClr>
                          <a:schemeClr val="accent1"/>
                        </a:buClr>
                        <a:buSzPct val="65000"/>
                        <a:buFont typeface="Wingdings" panose="05000000000000000000" pitchFamily="2" charset="2"/>
                        <a:defRPr kumimoji="1" sz="26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sz="1600" b="1" i="0" u="none" strike="noStrike" cap="none" normalizeH="0" baseline="0" smtClean="0">
                          <a:ln>
                            <a:noFill/>
                          </a:ln>
                          <a:solidFill>
                            <a:srgbClr val="000000"/>
                          </a:solidFill>
                          <a:effectLst/>
                          <a:latin typeface="標楷體" panose="03000509000000000000" pitchFamily="65" charset="-120"/>
                          <a:ea typeface="新細明體" panose="02020500000000000000" pitchFamily="18" charset="-120"/>
                        </a:rPr>
                        <a:t>　</a:t>
                      </a:r>
                      <a:endParaRPr kumimoji="0" lang="zh-TW" sz="1600" b="1" i="0" u="none" strike="noStrike" cap="none" normalizeH="0" baseline="0" smtClean="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13279" marR="13279" marT="0" marB="0" anchor="ctr"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SzPct val="65000"/>
                        <a:buFont typeface="Wingdings" panose="05000000000000000000" pitchFamily="2" charset="2"/>
                        <a:defRPr kumimoji="1" sz="26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sz="1600" b="1" i="0" u="none" strike="noStrike" cap="none" normalizeH="0" baseline="0" smtClean="0">
                          <a:ln>
                            <a:noFill/>
                          </a:ln>
                          <a:solidFill>
                            <a:srgbClr val="000000"/>
                          </a:solidFill>
                          <a:effectLst/>
                          <a:latin typeface="標楷體" panose="03000509000000000000" pitchFamily="65" charset="-120"/>
                          <a:ea typeface="新細明體" panose="02020500000000000000" pitchFamily="18" charset="-120"/>
                        </a:rPr>
                        <a:t>　</a:t>
                      </a:r>
                      <a:endParaRPr kumimoji="0" lang="zh-TW" sz="1600" b="1" i="0" u="none" strike="noStrike" cap="none" normalizeH="0" baseline="0" smtClean="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13279" marR="1327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SzPct val="65000"/>
                        <a:buFont typeface="Wingdings" panose="05000000000000000000" pitchFamily="2" charset="2"/>
                        <a:defRPr kumimoji="1" sz="26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sz="1600" b="1" i="0" u="none" strike="noStrike" cap="none" normalizeH="0" baseline="0" smtClean="0">
                          <a:ln>
                            <a:noFill/>
                          </a:ln>
                          <a:solidFill>
                            <a:srgbClr val="000000"/>
                          </a:solidFill>
                          <a:effectLst/>
                          <a:latin typeface="標楷體" panose="03000509000000000000" pitchFamily="65" charset="-120"/>
                          <a:ea typeface="新細明體" panose="02020500000000000000" pitchFamily="18" charset="-120"/>
                        </a:rPr>
                        <a:t>　</a:t>
                      </a:r>
                      <a:endParaRPr kumimoji="0" lang="zh-TW" sz="1600" b="1" i="0" u="none" strike="noStrike" cap="none" normalizeH="0" baseline="0" smtClean="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13279" marR="1327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SzPct val="65000"/>
                        <a:buFont typeface="Wingdings" panose="05000000000000000000" pitchFamily="2" charset="2"/>
                        <a:defRPr kumimoji="1" sz="26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sz="1600" b="1" i="0" u="none" strike="noStrike" cap="none" normalizeH="0" baseline="0" smtClean="0">
                          <a:ln>
                            <a:noFill/>
                          </a:ln>
                          <a:solidFill>
                            <a:srgbClr val="000000"/>
                          </a:solidFill>
                          <a:effectLst/>
                          <a:latin typeface="標楷體" panose="03000509000000000000" pitchFamily="65" charset="-120"/>
                          <a:ea typeface="新細明體" panose="02020500000000000000" pitchFamily="18" charset="-120"/>
                        </a:rPr>
                        <a:t>　</a:t>
                      </a:r>
                      <a:endParaRPr kumimoji="0" lang="zh-TW" sz="1600" b="1" i="0" u="none" strike="noStrike" cap="none" normalizeH="0" baseline="0" smtClean="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13279" marR="1327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SzPct val="65000"/>
                        <a:buFont typeface="Wingdings" panose="05000000000000000000" pitchFamily="2" charset="2"/>
                        <a:defRPr kumimoji="1" sz="26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sz="1600" b="1" i="0" u="none" strike="noStrike" cap="none" normalizeH="0" baseline="0" smtClean="0">
                          <a:ln>
                            <a:noFill/>
                          </a:ln>
                          <a:solidFill>
                            <a:srgbClr val="000000"/>
                          </a:solidFill>
                          <a:effectLst/>
                          <a:latin typeface="標楷體" panose="03000509000000000000" pitchFamily="65" charset="-120"/>
                          <a:ea typeface="新細明體" panose="02020500000000000000" pitchFamily="18" charset="-120"/>
                        </a:rPr>
                        <a:t>　</a:t>
                      </a:r>
                      <a:endParaRPr kumimoji="0" lang="zh-TW" sz="1600" b="1" i="0" u="none" strike="noStrike" cap="none" normalizeH="0" baseline="0" smtClean="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13279" marR="1327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SzPct val="65000"/>
                        <a:buFont typeface="Wingdings" panose="05000000000000000000" pitchFamily="2" charset="2"/>
                        <a:defRPr kumimoji="1" sz="26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sz="1600" b="1" i="0" u="none" strike="noStrike" cap="none" normalizeH="0" baseline="0" smtClean="0">
                          <a:ln>
                            <a:noFill/>
                          </a:ln>
                          <a:solidFill>
                            <a:srgbClr val="000000"/>
                          </a:solidFill>
                          <a:effectLst/>
                          <a:latin typeface="標楷體" panose="03000509000000000000" pitchFamily="65" charset="-120"/>
                          <a:ea typeface="新細明體" panose="02020500000000000000" pitchFamily="18" charset="-120"/>
                        </a:rPr>
                        <a:t>　</a:t>
                      </a:r>
                      <a:endParaRPr kumimoji="0" lang="zh-TW" sz="1600" b="1" i="0" u="none" strike="noStrike" cap="none" normalizeH="0" baseline="0" smtClean="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13279" marR="1327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SzPct val="65000"/>
                        <a:buFont typeface="Wingdings" panose="05000000000000000000" pitchFamily="2" charset="2"/>
                        <a:defRPr kumimoji="1" sz="26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sz="1600" b="1" i="0" u="none" strike="noStrike" cap="none" normalizeH="0" baseline="0" smtClean="0">
                          <a:ln>
                            <a:noFill/>
                          </a:ln>
                          <a:solidFill>
                            <a:srgbClr val="000000"/>
                          </a:solidFill>
                          <a:effectLst/>
                          <a:latin typeface="標楷體" panose="03000509000000000000" pitchFamily="65" charset="-120"/>
                          <a:ea typeface="新細明體" panose="02020500000000000000" pitchFamily="18" charset="-120"/>
                        </a:rPr>
                        <a:t>　</a:t>
                      </a:r>
                      <a:endParaRPr kumimoji="0" lang="zh-TW" sz="1600" b="1" i="0" u="none" strike="noStrike" cap="none" normalizeH="0" baseline="0" smtClean="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13279" marR="1327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SzPct val="65000"/>
                        <a:buFont typeface="Wingdings" panose="05000000000000000000" pitchFamily="2" charset="2"/>
                        <a:defRPr kumimoji="1" sz="26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sz="1600" b="1" i="0" u="none" strike="noStrike" cap="none" normalizeH="0" baseline="0" smtClean="0">
                          <a:ln>
                            <a:noFill/>
                          </a:ln>
                          <a:solidFill>
                            <a:srgbClr val="000000"/>
                          </a:solidFill>
                          <a:effectLst/>
                          <a:latin typeface="標楷體" panose="03000509000000000000" pitchFamily="65" charset="-120"/>
                          <a:ea typeface="新細明體" panose="02020500000000000000" pitchFamily="18" charset="-120"/>
                        </a:rPr>
                        <a:t>　</a:t>
                      </a:r>
                      <a:endParaRPr kumimoji="0" lang="zh-TW" sz="1600" b="1" i="0" u="none" strike="noStrike" cap="none" normalizeH="0" baseline="0" smtClean="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13279" marR="1327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SzPct val="65000"/>
                        <a:buFont typeface="Wingdings" panose="05000000000000000000" pitchFamily="2" charset="2"/>
                        <a:defRPr kumimoji="1" sz="26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sz="1600" b="1" i="0" u="none" strike="noStrike" cap="none" normalizeH="0" baseline="0" smtClean="0">
                          <a:ln>
                            <a:noFill/>
                          </a:ln>
                          <a:solidFill>
                            <a:srgbClr val="000000"/>
                          </a:solidFill>
                          <a:effectLst/>
                          <a:latin typeface="標楷體" panose="03000509000000000000" pitchFamily="65" charset="-120"/>
                          <a:ea typeface="新細明體" panose="02020500000000000000" pitchFamily="18" charset="-120"/>
                        </a:rPr>
                        <a:t>　</a:t>
                      </a:r>
                      <a:endParaRPr kumimoji="0" lang="zh-TW" sz="1600" b="1" i="0" u="none" strike="noStrike" cap="none" normalizeH="0" baseline="0" smtClean="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13279" marR="1327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SzPct val="65000"/>
                        <a:buFont typeface="Wingdings" panose="05000000000000000000" pitchFamily="2" charset="2"/>
                        <a:defRPr kumimoji="1" sz="26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sz="1600" b="1" i="0" u="none" strike="noStrike" cap="none" normalizeH="0" baseline="0" smtClean="0">
                          <a:ln>
                            <a:noFill/>
                          </a:ln>
                          <a:solidFill>
                            <a:srgbClr val="000000"/>
                          </a:solidFill>
                          <a:effectLst/>
                          <a:latin typeface="標楷體" panose="03000509000000000000" pitchFamily="65" charset="-120"/>
                          <a:ea typeface="新細明體" panose="02020500000000000000" pitchFamily="18" charset="-120"/>
                        </a:rPr>
                        <a:t>　</a:t>
                      </a:r>
                      <a:endParaRPr kumimoji="0" lang="zh-TW" sz="1600" b="1" i="0" u="none" strike="noStrike" cap="none" normalizeH="0" baseline="0" smtClean="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13279" marR="1327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SzPct val="65000"/>
                        <a:buFont typeface="Wingdings" panose="05000000000000000000" pitchFamily="2" charset="2"/>
                        <a:defRPr kumimoji="1" sz="26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sz="1600" b="1" i="0" u="none" strike="noStrike" cap="none" normalizeH="0" baseline="0" smtClean="0">
                          <a:ln>
                            <a:noFill/>
                          </a:ln>
                          <a:solidFill>
                            <a:srgbClr val="000000"/>
                          </a:solidFill>
                          <a:effectLst/>
                          <a:latin typeface="標楷體" panose="03000509000000000000" pitchFamily="65" charset="-120"/>
                          <a:ea typeface="新細明體" panose="02020500000000000000" pitchFamily="18" charset="-120"/>
                        </a:rPr>
                        <a:t>　</a:t>
                      </a:r>
                      <a:endParaRPr kumimoji="0" lang="zh-TW" sz="1600" b="1" i="0" u="none" strike="noStrike" cap="none" normalizeH="0" baseline="0" smtClean="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13279" marR="1327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SzPct val="65000"/>
                        <a:buFont typeface="Wingdings" panose="05000000000000000000" pitchFamily="2" charset="2"/>
                        <a:defRPr kumimoji="1" sz="26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sz="1600" b="1" i="0" u="none" strike="noStrike" cap="none" normalizeH="0" baseline="0" smtClean="0">
                          <a:ln>
                            <a:noFill/>
                          </a:ln>
                          <a:solidFill>
                            <a:srgbClr val="000000"/>
                          </a:solidFill>
                          <a:effectLst/>
                          <a:latin typeface="標楷體" panose="03000509000000000000" pitchFamily="65" charset="-120"/>
                          <a:ea typeface="新細明體" panose="02020500000000000000" pitchFamily="18" charset="-120"/>
                        </a:rPr>
                        <a:t>　</a:t>
                      </a:r>
                      <a:endParaRPr kumimoji="0" lang="zh-TW" sz="1600" b="1" i="0" u="none" strike="noStrike" cap="none" normalizeH="0" baseline="0" smtClean="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13279" marR="1327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SzPct val="65000"/>
                        <a:buFont typeface="Wingdings" panose="05000000000000000000" pitchFamily="2" charset="2"/>
                        <a:defRPr kumimoji="1" sz="26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sz="1600" b="1" i="0" u="none" strike="noStrike" cap="none" normalizeH="0" baseline="0" smtClean="0">
                          <a:ln>
                            <a:noFill/>
                          </a:ln>
                          <a:solidFill>
                            <a:srgbClr val="000000"/>
                          </a:solidFill>
                          <a:effectLst/>
                          <a:latin typeface="標楷體" panose="03000509000000000000" pitchFamily="65" charset="-120"/>
                          <a:ea typeface="新細明體" panose="02020500000000000000" pitchFamily="18" charset="-120"/>
                        </a:rPr>
                        <a:t>　</a:t>
                      </a:r>
                      <a:endParaRPr kumimoji="0" lang="zh-TW" sz="1600" b="1" i="0" u="none" strike="noStrike" cap="none" normalizeH="0" baseline="0" smtClean="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13279" marR="1327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SzPct val="65000"/>
                        <a:buFont typeface="Wingdings" panose="05000000000000000000" pitchFamily="2" charset="2"/>
                        <a:defRPr kumimoji="1" sz="26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sz="1600" b="1" i="0" u="none" strike="noStrike" cap="none" normalizeH="0" baseline="0" smtClean="0">
                          <a:ln>
                            <a:noFill/>
                          </a:ln>
                          <a:solidFill>
                            <a:srgbClr val="000000"/>
                          </a:solidFill>
                          <a:effectLst/>
                          <a:latin typeface="標楷體" panose="03000509000000000000" pitchFamily="65" charset="-120"/>
                          <a:ea typeface="新細明體" panose="02020500000000000000" pitchFamily="18" charset="-120"/>
                        </a:rPr>
                        <a:t>　</a:t>
                      </a:r>
                      <a:endParaRPr kumimoji="0" lang="zh-TW" sz="1600" b="1" i="0" u="none" strike="noStrike" cap="none" normalizeH="0" baseline="0" smtClean="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13279" marR="1327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SzPct val="65000"/>
                        <a:buFont typeface="Wingdings" panose="05000000000000000000" pitchFamily="2" charset="2"/>
                        <a:defRPr kumimoji="1" sz="26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sz="1600" b="1" i="0" u="none" strike="noStrike" cap="none" normalizeH="0" baseline="0" dirty="0" smtClean="0">
                          <a:ln>
                            <a:noFill/>
                          </a:ln>
                          <a:solidFill>
                            <a:srgbClr val="000000"/>
                          </a:solidFill>
                          <a:effectLst/>
                          <a:latin typeface="標楷體" panose="03000509000000000000" pitchFamily="65" charset="-120"/>
                          <a:ea typeface="新細明體" panose="02020500000000000000" pitchFamily="18" charset="-120"/>
                        </a:rPr>
                        <a:t>　</a:t>
                      </a:r>
                      <a:endParaRPr kumimoji="0" lang="zh-TW" sz="1600" b="1" i="0" u="none" strike="noStrike" cap="none" normalizeH="0" baseline="0" dirty="0" smtClean="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13279" marR="1327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8"/>
                  </a:ext>
                </a:extLst>
              </a:tr>
            </a:tbl>
          </a:graphicData>
        </a:graphic>
      </p:graphicFrame>
      <p:graphicFrame>
        <p:nvGraphicFramePr>
          <p:cNvPr id="9" name="表格 8"/>
          <p:cNvGraphicFramePr>
            <a:graphicFrameLocks noGrp="1"/>
          </p:cNvGraphicFramePr>
          <p:nvPr/>
        </p:nvGraphicFramePr>
        <p:xfrm>
          <a:off x="471488" y="1052513"/>
          <a:ext cx="8491537" cy="2194560"/>
        </p:xfrm>
        <a:graphic>
          <a:graphicData uri="http://schemas.openxmlformats.org/drawingml/2006/table">
            <a:tbl>
              <a:tblPr/>
              <a:tblGrid>
                <a:gridCol w="904875">
                  <a:extLst>
                    <a:ext uri="{9D8B030D-6E8A-4147-A177-3AD203B41FA5}">
                      <a16:colId xmlns:a16="http://schemas.microsoft.com/office/drawing/2014/main" xmlns="" val="20000"/>
                    </a:ext>
                  </a:extLst>
                </a:gridCol>
                <a:gridCol w="1209675">
                  <a:extLst>
                    <a:ext uri="{9D8B030D-6E8A-4147-A177-3AD203B41FA5}">
                      <a16:colId xmlns:a16="http://schemas.microsoft.com/office/drawing/2014/main" xmlns="" val="20001"/>
                    </a:ext>
                  </a:extLst>
                </a:gridCol>
                <a:gridCol w="698500">
                  <a:extLst>
                    <a:ext uri="{9D8B030D-6E8A-4147-A177-3AD203B41FA5}">
                      <a16:colId xmlns:a16="http://schemas.microsoft.com/office/drawing/2014/main" xmlns="" val="20002"/>
                    </a:ext>
                  </a:extLst>
                </a:gridCol>
                <a:gridCol w="544512">
                  <a:extLst>
                    <a:ext uri="{9D8B030D-6E8A-4147-A177-3AD203B41FA5}">
                      <a16:colId xmlns:a16="http://schemas.microsoft.com/office/drawing/2014/main" xmlns="" val="20003"/>
                    </a:ext>
                  </a:extLst>
                </a:gridCol>
                <a:gridCol w="936625">
                  <a:extLst>
                    <a:ext uri="{9D8B030D-6E8A-4147-A177-3AD203B41FA5}">
                      <a16:colId xmlns:a16="http://schemas.microsoft.com/office/drawing/2014/main" xmlns="" val="20004"/>
                    </a:ext>
                  </a:extLst>
                </a:gridCol>
                <a:gridCol w="936625">
                  <a:extLst>
                    <a:ext uri="{9D8B030D-6E8A-4147-A177-3AD203B41FA5}">
                      <a16:colId xmlns:a16="http://schemas.microsoft.com/office/drawing/2014/main" xmlns="" val="20005"/>
                    </a:ext>
                  </a:extLst>
                </a:gridCol>
                <a:gridCol w="827088">
                  <a:extLst>
                    <a:ext uri="{9D8B030D-6E8A-4147-A177-3AD203B41FA5}">
                      <a16:colId xmlns:a16="http://schemas.microsoft.com/office/drawing/2014/main" xmlns="" val="20006"/>
                    </a:ext>
                  </a:extLst>
                </a:gridCol>
                <a:gridCol w="828675">
                  <a:extLst>
                    <a:ext uri="{9D8B030D-6E8A-4147-A177-3AD203B41FA5}">
                      <a16:colId xmlns:a16="http://schemas.microsoft.com/office/drawing/2014/main" xmlns="" val="20007"/>
                    </a:ext>
                  </a:extLst>
                </a:gridCol>
                <a:gridCol w="804862">
                  <a:extLst>
                    <a:ext uri="{9D8B030D-6E8A-4147-A177-3AD203B41FA5}">
                      <a16:colId xmlns:a16="http://schemas.microsoft.com/office/drawing/2014/main" xmlns="" val="20008"/>
                    </a:ext>
                  </a:extLst>
                </a:gridCol>
                <a:gridCol w="717550">
                  <a:extLst>
                    <a:ext uri="{9D8B030D-6E8A-4147-A177-3AD203B41FA5}">
                      <a16:colId xmlns:a16="http://schemas.microsoft.com/office/drawing/2014/main" xmlns="" val="20009"/>
                    </a:ext>
                  </a:extLst>
                </a:gridCol>
                <a:gridCol w="82550">
                  <a:extLst>
                    <a:ext uri="{9D8B030D-6E8A-4147-A177-3AD203B41FA5}">
                      <a16:colId xmlns:a16="http://schemas.microsoft.com/office/drawing/2014/main" xmlns="" val="20010"/>
                    </a:ext>
                  </a:extLst>
                </a:gridCol>
              </a:tblGrid>
              <a:tr h="243769">
                <a:tc rowSpan="3">
                  <a:txBody>
                    <a:bodyPr/>
                    <a:lstStyle>
                      <a:lvl1pPr>
                        <a:spcBef>
                          <a:spcPct val="20000"/>
                        </a:spcBef>
                        <a:buClr>
                          <a:schemeClr val="accent1"/>
                        </a:buClr>
                        <a:buSzPct val="65000"/>
                        <a:buFont typeface="Wingdings" panose="05000000000000000000" pitchFamily="2" charset="2"/>
                        <a:defRPr kumimoji="1" sz="26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sz="1600" b="1" i="0" u="none" strike="noStrike" cap="none" normalizeH="0" baseline="0" dirty="0" smtClean="0">
                          <a:ln>
                            <a:noFill/>
                          </a:ln>
                          <a:solidFill>
                            <a:srgbClr val="000000"/>
                          </a:solidFill>
                          <a:effectLst/>
                          <a:latin typeface="標楷體" panose="03000509000000000000" pitchFamily="65" charset="-120"/>
                          <a:ea typeface="新細明體" panose="02020500000000000000" pitchFamily="18" charset="-120"/>
                        </a:rPr>
                        <a:t>項次</a:t>
                      </a:r>
                      <a:endParaRPr kumimoji="0" lang="zh-TW" sz="1600" b="1" i="0" u="none" strike="noStrike" cap="none" normalizeH="0" baseline="0" dirty="0" smtClean="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17780" marR="177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3">
                  <a:txBody>
                    <a:bodyPr/>
                    <a:lstStyle>
                      <a:lvl1pPr>
                        <a:spcBef>
                          <a:spcPct val="20000"/>
                        </a:spcBef>
                        <a:buClr>
                          <a:schemeClr val="accent1"/>
                        </a:buClr>
                        <a:buSzPct val="65000"/>
                        <a:buFont typeface="Wingdings" panose="05000000000000000000" pitchFamily="2" charset="2"/>
                        <a:defRPr kumimoji="1" sz="26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sz="1600" b="1" i="0" u="none" strike="noStrike" cap="none" normalizeH="0" baseline="0" smtClean="0">
                          <a:ln>
                            <a:noFill/>
                          </a:ln>
                          <a:solidFill>
                            <a:srgbClr val="000000"/>
                          </a:solidFill>
                          <a:effectLst/>
                          <a:latin typeface="標楷體" panose="03000509000000000000" pitchFamily="65" charset="-120"/>
                          <a:ea typeface="新細明體" panose="02020500000000000000" pitchFamily="18" charset="-120"/>
                        </a:rPr>
                        <a:t>項目及說明</a:t>
                      </a:r>
                      <a:endParaRPr kumimoji="0" lang="zh-TW" sz="1600" b="1" i="0" u="none" strike="noStrike" cap="none" normalizeH="0" baseline="0" smtClean="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17780" marR="177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3">
                  <a:txBody>
                    <a:bodyPr/>
                    <a:lstStyle>
                      <a:lvl1pPr>
                        <a:spcBef>
                          <a:spcPct val="20000"/>
                        </a:spcBef>
                        <a:buClr>
                          <a:schemeClr val="accent1"/>
                        </a:buClr>
                        <a:buSzPct val="65000"/>
                        <a:buFont typeface="Wingdings" panose="05000000000000000000" pitchFamily="2" charset="2"/>
                        <a:defRPr kumimoji="1" sz="26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sz="1600" b="1" i="0" u="none" strike="noStrike" cap="none" normalizeH="0" baseline="0" dirty="0" smtClean="0">
                          <a:ln>
                            <a:noFill/>
                          </a:ln>
                          <a:solidFill>
                            <a:srgbClr val="000000"/>
                          </a:solidFill>
                          <a:effectLst/>
                          <a:latin typeface="標楷體" panose="03000509000000000000" pitchFamily="65" charset="-120"/>
                          <a:ea typeface="新細明體" panose="02020500000000000000" pitchFamily="18" charset="-120"/>
                        </a:rPr>
                        <a:t>單位</a:t>
                      </a:r>
                      <a:endParaRPr kumimoji="0" lang="zh-TW" sz="1600" b="1" i="0" u="none" strike="noStrike" cap="none" normalizeH="0" baseline="0" dirty="0" smtClean="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17780" marR="177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gridSpan="3">
                  <a:txBody>
                    <a:bodyPr/>
                    <a:lstStyle>
                      <a:lvl1pPr>
                        <a:spcBef>
                          <a:spcPct val="20000"/>
                        </a:spcBef>
                        <a:buClr>
                          <a:schemeClr val="accent1"/>
                        </a:buClr>
                        <a:buSzPct val="65000"/>
                        <a:buFont typeface="Wingdings" panose="05000000000000000000" pitchFamily="2" charset="2"/>
                        <a:defRPr kumimoji="1" sz="26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1600" b="1" i="0" u="none" strike="noStrike" cap="none" normalizeH="0" baseline="0" dirty="0" smtClean="0">
                          <a:ln>
                            <a:noFill/>
                          </a:ln>
                          <a:solidFill>
                            <a:srgbClr val="000000"/>
                          </a:solidFill>
                          <a:effectLst/>
                          <a:latin typeface="標楷體" panose="03000509000000000000" pitchFamily="65" charset="-120"/>
                          <a:ea typeface="新細明體" panose="02020500000000000000" pitchFamily="18" charset="-120"/>
                        </a:rPr>
                        <a:t>原契約</a:t>
                      </a:r>
                      <a:endParaRPr kumimoji="0" lang="zh-TW" sz="1600" b="1" i="0" u="none" strike="noStrike" cap="none" normalizeH="0" baseline="0" dirty="0" smtClean="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17780" marR="177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hMerge="1">
                  <a:txBody>
                    <a:bodyPr/>
                    <a:lstStyle/>
                    <a:p>
                      <a:endParaRPr lang="zh-TW" altLang="en-US"/>
                    </a:p>
                  </a:txBody>
                  <a:tcPr/>
                </a:tc>
                <a:tc rowSpan="2" hMerge="1">
                  <a:txBody>
                    <a:bodyPr/>
                    <a:lstStyle/>
                    <a:p>
                      <a:endParaRPr lang="zh-TW" altLang="en-US"/>
                    </a:p>
                  </a:txBody>
                  <a:tcPr/>
                </a:tc>
                <a:tc gridSpan="4">
                  <a:txBody>
                    <a:bodyPr/>
                    <a:lstStyle>
                      <a:lvl1pPr>
                        <a:spcBef>
                          <a:spcPct val="20000"/>
                        </a:spcBef>
                        <a:buClr>
                          <a:schemeClr val="accent1"/>
                        </a:buClr>
                        <a:buSzPct val="65000"/>
                        <a:buFont typeface="Wingdings" panose="05000000000000000000" pitchFamily="2" charset="2"/>
                        <a:defRPr kumimoji="1" sz="26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1600" b="1" i="0" u="none" strike="noStrike" cap="none" normalizeH="0" baseline="0" smtClean="0">
                          <a:ln>
                            <a:noFill/>
                          </a:ln>
                          <a:solidFill>
                            <a:srgbClr val="FF0000"/>
                          </a:solidFill>
                          <a:effectLst/>
                          <a:latin typeface="標楷體" panose="03000509000000000000" pitchFamily="65" charset="-120"/>
                          <a:ea typeface="新細明體" panose="02020500000000000000" pitchFamily="18" charset="-120"/>
                        </a:rPr>
                        <a:t>第一次變更設計</a:t>
                      </a:r>
                      <a:r>
                        <a:rPr kumimoji="0" lang="en-US" altLang="zh-TW" sz="1600" b="1" i="0" u="none" strike="noStrike" cap="none" normalizeH="0" baseline="0" smtClean="0">
                          <a:ln>
                            <a:noFill/>
                          </a:ln>
                          <a:solidFill>
                            <a:srgbClr val="FF0000"/>
                          </a:solidFill>
                          <a:effectLst/>
                          <a:latin typeface="標楷體" panose="03000509000000000000" pitchFamily="65" charset="-120"/>
                          <a:ea typeface="新細明體" panose="02020500000000000000" pitchFamily="18" charset="-120"/>
                        </a:rPr>
                        <a:t>(</a:t>
                      </a:r>
                      <a:r>
                        <a:rPr kumimoji="0" lang="zh-TW" altLang="en-US" sz="1600" b="1" i="0" u="none" strike="noStrike" cap="none" normalizeH="0" baseline="0" smtClean="0">
                          <a:ln>
                            <a:noFill/>
                          </a:ln>
                          <a:solidFill>
                            <a:srgbClr val="FF0000"/>
                          </a:solidFill>
                          <a:effectLst/>
                          <a:latin typeface="標楷體" panose="03000509000000000000" pitchFamily="65" charset="-120"/>
                          <a:ea typeface="新細明體" panose="02020500000000000000" pitchFamily="18" charset="-120"/>
                        </a:rPr>
                        <a:t>續</a:t>
                      </a:r>
                      <a:r>
                        <a:rPr kumimoji="0" lang="en-US" altLang="zh-TW" sz="1600" b="1" i="0" u="none" strike="noStrike" cap="none" normalizeH="0" baseline="0" smtClean="0">
                          <a:ln>
                            <a:noFill/>
                          </a:ln>
                          <a:solidFill>
                            <a:srgbClr val="FF0000"/>
                          </a:solidFill>
                          <a:effectLst/>
                          <a:latin typeface="標楷體" panose="03000509000000000000" pitchFamily="65" charset="-120"/>
                          <a:ea typeface="新細明體" panose="02020500000000000000" pitchFamily="18" charset="-120"/>
                        </a:rPr>
                        <a:t>)</a:t>
                      </a:r>
                      <a:endParaRPr kumimoji="0" lang="zh-TW" altLang="zh-TW" sz="1600" b="1" i="0" u="none" strike="noStrike" cap="none" normalizeH="0" baseline="0" smtClean="0">
                        <a:ln>
                          <a:noFill/>
                        </a:ln>
                        <a:solidFill>
                          <a:srgbClr val="FF0000"/>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17780" marR="177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a:txBody>
                    <a:bodyPr/>
                    <a:lstStyle>
                      <a:lvl1pPr>
                        <a:spcBef>
                          <a:spcPct val="20000"/>
                        </a:spcBef>
                        <a:buClr>
                          <a:schemeClr val="accent1"/>
                        </a:buClr>
                        <a:buSzPct val="65000"/>
                        <a:buFont typeface="Wingdings" panose="05000000000000000000" pitchFamily="2" charset="2"/>
                        <a:defRPr kumimoji="1" sz="26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zh-TW" sz="1600" b="1" i="0" u="none" strike="noStrike" cap="none" normalizeH="0" baseline="0" smtClean="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rPr>
                        <a:t> </a:t>
                      </a:r>
                    </a:p>
                  </a:txBody>
                  <a:tcPr marL="0" marR="0" marT="0" marB="0" anchor="ctr"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extLst>
                  <a:ext uri="{0D108BD9-81ED-4DB2-BD59-A6C34878D82A}">
                    <a16:rowId xmlns:a16="http://schemas.microsoft.com/office/drawing/2014/main" xmlns="" val="10000"/>
                  </a:ext>
                </a:extLst>
              </a:tr>
              <a:tr h="243769">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gridSpan="3" vMerge="1">
                  <a:txBody>
                    <a:bodyPr/>
                    <a:lstStyle/>
                    <a:p>
                      <a:endParaRPr lang="zh-TW" altLang="en-US"/>
                    </a:p>
                  </a:txBody>
                  <a:tcPr/>
                </a:tc>
                <a:tc hMerge="1" vMerge="1">
                  <a:txBody>
                    <a:bodyPr/>
                    <a:lstStyle/>
                    <a:p>
                      <a:endParaRPr lang="zh-TW" altLang="en-US"/>
                    </a:p>
                  </a:txBody>
                  <a:tcPr/>
                </a:tc>
                <a:tc hMerge="1" vMerge="1">
                  <a:txBody>
                    <a:bodyPr/>
                    <a:lstStyle/>
                    <a:p>
                      <a:endParaRPr lang="zh-TW" altLang="en-US"/>
                    </a:p>
                  </a:txBody>
                  <a:tcPr/>
                </a:tc>
                <a:tc rowSpan="2">
                  <a:txBody>
                    <a:bodyPr/>
                    <a:lstStyle>
                      <a:lvl1pPr>
                        <a:spcBef>
                          <a:spcPct val="20000"/>
                        </a:spcBef>
                        <a:buClr>
                          <a:schemeClr val="accent1"/>
                        </a:buClr>
                        <a:buSzPct val="65000"/>
                        <a:buFont typeface="Wingdings" panose="05000000000000000000" pitchFamily="2" charset="2"/>
                        <a:defRPr kumimoji="1" sz="26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sz="1600" b="1" i="0" u="none" strike="noStrike" cap="none" normalizeH="0" baseline="0" smtClean="0">
                          <a:ln>
                            <a:noFill/>
                          </a:ln>
                          <a:solidFill>
                            <a:srgbClr val="000000"/>
                          </a:solidFill>
                          <a:effectLst/>
                          <a:latin typeface="標楷體" panose="03000509000000000000" pitchFamily="65" charset="-120"/>
                          <a:ea typeface="新細明體" panose="02020500000000000000" pitchFamily="18" charset="-120"/>
                        </a:rPr>
                        <a:t>追加總數量</a:t>
                      </a:r>
                      <a:endParaRPr kumimoji="0" lang="zh-TW" sz="1600" b="1" i="0" u="none" strike="noStrike" cap="none" normalizeH="0" baseline="0" smtClean="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17780" marR="177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lvl1pPr>
                        <a:spcBef>
                          <a:spcPct val="20000"/>
                        </a:spcBef>
                        <a:buClr>
                          <a:schemeClr val="accent1"/>
                        </a:buClr>
                        <a:buSzPct val="65000"/>
                        <a:buFont typeface="Wingdings" panose="05000000000000000000" pitchFamily="2" charset="2"/>
                        <a:defRPr kumimoji="1" sz="26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sz="1600" b="1" i="0" u="none" strike="noStrike" cap="none" normalizeH="0" baseline="0" smtClean="0">
                          <a:ln>
                            <a:noFill/>
                          </a:ln>
                          <a:solidFill>
                            <a:srgbClr val="000000"/>
                          </a:solidFill>
                          <a:effectLst/>
                          <a:latin typeface="標楷體" panose="03000509000000000000" pitchFamily="65" charset="-120"/>
                          <a:ea typeface="新細明體" panose="02020500000000000000" pitchFamily="18" charset="-120"/>
                        </a:rPr>
                        <a:t>追加總複價</a:t>
                      </a:r>
                      <a:endParaRPr kumimoji="0" lang="zh-TW" sz="1600" b="1" i="0" u="none" strike="noStrike" cap="none" normalizeH="0" baseline="0" smtClean="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17780" marR="177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lvl1pPr>
                        <a:spcBef>
                          <a:spcPct val="20000"/>
                        </a:spcBef>
                        <a:buClr>
                          <a:schemeClr val="accent1"/>
                        </a:buClr>
                        <a:buSzPct val="65000"/>
                        <a:buFont typeface="Wingdings" panose="05000000000000000000" pitchFamily="2" charset="2"/>
                        <a:defRPr kumimoji="1" sz="26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sz="1600" b="1" i="0" u="none" strike="noStrike" cap="none" normalizeH="0" baseline="0" smtClean="0">
                          <a:ln>
                            <a:noFill/>
                          </a:ln>
                          <a:solidFill>
                            <a:srgbClr val="000000"/>
                          </a:solidFill>
                          <a:effectLst/>
                          <a:latin typeface="標楷體" panose="03000509000000000000" pitchFamily="65" charset="-120"/>
                          <a:ea typeface="新細明體" panose="02020500000000000000" pitchFamily="18" charset="-120"/>
                        </a:rPr>
                        <a:t>差異</a:t>
                      </a:r>
                      <a:endParaRPr kumimoji="0" lang="zh-TW" sz="1600" b="1" i="0" u="none" strike="noStrike" cap="none" normalizeH="0" baseline="0" smtClean="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17780" marR="177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TW" altLang="en-US"/>
                    </a:p>
                  </a:txBody>
                  <a:tcPr/>
                </a:tc>
                <a:tc>
                  <a:txBody>
                    <a:bodyPr/>
                    <a:lstStyle>
                      <a:lvl1pPr>
                        <a:spcBef>
                          <a:spcPct val="20000"/>
                        </a:spcBef>
                        <a:buClr>
                          <a:schemeClr val="accent1"/>
                        </a:buClr>
                        <a:buSzPct val="65000"/>
                        <a:buFont typeface="Wingdings" panose="05000000000000000000" pitchFamily="2" charset="2"/>
                        <a:defRPr kumimoji="1" sz="26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TW" altLang="zh-TW" sz="1600" b="1" i="0" u="none" strike="noStrike" cap="none" normalizeH="0" baseline="0" smtClean="0">
                        <a:ln>
                          <a:noFill/>
                        </a:ln>
                        <a:solidFill>
                          <a:schemeClr val="tx1"/>
                        </a:solidFill>
                        <a:effectLst/>
                        <a:latin typeface="標楷體" panose="03000509000000000000" pitchFamily="65" charset="-120"/>
                        <a:ea typeface="標楷體" panose="03000509000000000000" pitchFamily="65" charset="-120"/>
                      </a:endParaRPr>
                    </a:p>
                  </a:txBody>
                  <a:tcPr marL="17780" marR="17780" marT="0" marB="0" anchor="ctr"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extLst>
                  <a:ext uri="{0D108BD9-81ED-4DB2-BD59-A6C34878D82A}">
                    <a16:rowId xmlns:a16="http://schemas.microsoft.com/office/drawing/2014/main" xmlns="" val="10001"/>
                  </a:ext>
                </a:extLst>
              </a:tr>
              <a:tr h="243769">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lvl1pPr>
                        <a:spcBef>
                          <a:spcPct val="20000"/>
                        </a:spcBef>
                        <a:buClr>
                          <a:schemeClr val="accent1"/>
                        </a:buClr>
                        <a:buSzPct val="65000"/>
                        <a:buFont typeface="Wingdings" panose="05000000000000000000" pitchFamily="2" charset="2"/>
                        <a:defRPr kumimoji="1" sz="26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sz="1600" b="1" i="0" u="none" strike="noStrike" cap="none" normalizeH="0" baseline="0" smtClean="0">
                          <a:ln>
                            <a:noFill/>
                          </a:ln>
                          <a:solidFill>
                            <a:srgbClr val="000000"/>
                          </a:solidFill>
                          <a:effectLst/>
                          <a:latin typeface="標楷體" panose="03000509000000000000" pitchFamily="65" charset="-120"/>
                          <a:ea typeface="新細明體" panose="02020500000000000000" pitchFamily="18" charset="-120"/>
                        </a:rPr>
                        <a:t>數量</a:t>
                      </a:r>
                      <a:endParaRPr kumimoji="0" lang="zh-TW" sz="1600" b="1" i="0" u="none" strike="noStrike" cap="none" normalizeH="0" baseline="0" smtClean="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17780" marR="177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SzPct val="65000"/>
                        <a:buFont typeface="Wingdings" panose="05000000000000000000" pitchFamily="2" charset="2"/>
                        <a:defRPr kumimoji="1" sz="26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sz="1600" b="1" i="0" u="none" strike="noStrike" cap="none" normalizeH="0" baseline="0" dirty="0" smtClean="0">
                          <a:ln>
                            <a:noFill/>
                          </a:ln>
                          <a:solidFill>
                            <a:srgbClr val="000000"/>
                          </a:solidFill>
                          <a:effectLst/>
                          <a:latin typeface="標楷體" panose="03000509000000000000" pitchFamily="65" charset="-120"/>
                          <a:ea typeface="新細明體" panose="02020500000000000000" pitchFamily="18" charset="-120"/>
                        </a:rPr>
                        <a:t>單價</a:t>
                      </a:r>
                      <a:endParaRPr kumimoji="0" lang="zh-TW" sz="1600" b="1" i="0" u="none" strike="noStrike" cap="none" normalizeH="0" baseline="0" dirty="0" smtClean="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17780" marR="177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SzPct val="65000"/>
                        <a:buFont typeface="Wingdings" panose="05000000000000000000" pitchFamily="2" charset="2"/>
                        <a:defRPr kumimoji="1" sz="26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sz="1600" b="1" i="0" u="none" strike="noStrike" cap="none" normalizeH="0" baseline="0" smtClean="0">
                          <a:ln>
                            <a:noFill/>
                          </a:ln>
                          <a:solidFill>
                            <a:srgbClr val="000000"/>
                          </a:solidFill>
                          <a:effectLst/>
                          <a:latin typeface="標楷體" panose="03000509000000000000" pitchFamily="65" charset="-120"/>
                          <a:ea typeface="新細明體" panose="02020500000000000000" pitchFamily="18" charset="-120"/>
                        </a:rPr>
                        <a:t>複價</a:t>
                      </a:r>
                      <a:endParaRPr kumimoji="0" lang="zh-TW" sz="1600" b="1" i="0" u="none" strike="noStrike" cap="none" normalizeH="0" baseline="0" smtClean="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17780" marR="177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zh-TW" altLang="en-US"/>
                    </a:p>
                  </a:txBody>
                  <a:tcPr/>
                </a:tc>
                <a:tc vMerge="1">
                  <a:txBody>
                    <a:bodyPr/>
                    <a:lstStyle/>
                    <a:p>
                      <a:endParaRPr lang="zh-TW" altLang="en-US"/>
                    </a:p>
                  </a:txBody>
                  <a:tcPr/>
                </a:tc>
                <a:tc>
                  <a:txBody>
                    <a:bodyPr/>
                    <a:lstStyle>
                      <a:lvl1pPr>
                        <a:spcBef>
                          <a:spcPct val="20000"/>
                        </a:spcBef>
                        <a:buClr>
                          <a:schemeClr val="accent1"/>
                        </a:buClr>
                        <a:buSzPct val="65000"/>
                        <a:buFont typeface="Wingdings" panose="05000000000000000000" pitchFamily="2" charset="2"/>
                        <a:defRPr kumimoji="1" sz="26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sz="1600" b="1" i="0" u="none" strike="noStrike" cap="none" normalizeH="0" baseline="0" smtClean="0">
                          <a:ln>
                            <a:noFill/>
                          </a:ln>
                          <a:solidFill>
                            <a:srgbClr val="000000"/>
                          </a:solidFill>
                          <a:effectLst/>
                          <a:latin typeface="標楷體" panose="03000509000000000000" pitchFamily="65" charset="-120"/>
                          <a:ea typeface="新細明體" panose="02020500000000000000" pitchFamily="18" charset="-120"/>
                        </a:rPr>
                        <a:t>數量</a:t>
                      </a:r>
                      <a:endParaRPr kumimoji="0" lang="zh-TW" sz="1600" b="1" i="0" u="none" strike="noStrike" cap="none" normalizeH="0" baseline="0" smtClean="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17780" marR="177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SzPct val="65000"/>
                        <a:buFont typeface="Wingdings" panose="05000000000000000000" pitchFamily="2" charset="2"/>
                        <a:defRPr kumimoji="1" sz="26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sz="1600" b="1" i="0" u="none" strike="noStrike" cap="none" normalizeH="0" baseline="0" smtClean="0">
                          <a:ln>
                            <a:noFill/>
                          </a:ln>
                          <a:solidFill>
                            <a:srgbClr val="000000"/>
                          </a:solidFill>
                          <a:effectLst/>
                          <a:latin typeface="標楷體" panose="03000509000000000000" pitchFamily="65" charset="-120"/>
                          <a:ea typeface="新細明體" panose="02020500000000000000" pitchFamily="18" charset="-120"/>
                        </a:rPr>
                        <a:t>複價</a:t>
                      </a:r>
                      <a:endParaRPr kumimoji="0" lang="zh-TW" sz="1600" b="1" i="0" u="none" strike="noStrike" cap="none" normalizeH="0" baseline="0" smtClean="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17780" marR="177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SzPct val="65000"/>
                        <a:buFont typeface="Wingdings" panose="05000000000000000000" pitchFamily="2" charset="2"/>
                        <a:defRPr kumimoji="1" sz="26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TW" altLang="zh-TW" sz="1600" b="1" i="0" u="none" strike="noStrike" cap="none" normalizeH="0" baseline="0" smtClean="0">
                        <a:ln>
                          <a:noFill/>
                        </a:ln>
                        <a:solidFill>
                          <a:schemeClr val="tx1"/>
                        </a:solidFill>
                        <a:effectLst/>
                        <a:latin typeface="標楷體" panose="03000509000000000000" pitchFamily="65" charset="-120"/>
                        <a:ea typeface="標楷體" panose="03000509000000000000" pitchFamily="65" charset="-120"/>
                      </a:endParaRPr>
                    </a:p>
                  </a:txBody>
                  <a:tcPr marL="17780" marR="17780" marT="0" marB="0" anchor="ctr"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extLst>
                  <a:ext uri="{0D108BD9-81ED-4DB2-BD59-A6C34878D82A}">
                    <a16:rowId xmlns:a16="http://schemas.microsoft.com/office/drawing/2014/main" xmlns="" val="10002"/>
                  </a:ext>
                </a:extLst>
              </a:tr>
              <a:tr h="243769">
                <a:tc>
                  <a:txBody>
                    <a:bodyPr/>
                    <a:lstStyle>
                      <a:lvl1pPr>
                        <a:spcBef>
                          <a:spcPct val="20000"/>
                        </a:spcBef>
                        <a:buClr>
                          <a:schemeClr val="accent1"/>
                        </a:buClr>
                        <a:buSzPct val="65000"/>
                        <a:buFont typeface="Wingdings" panose="05000000000000000000" pitchFamily="2" charset="2"/>
                        <a:defRPr kumimoji="1" sz="26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sz="1600" b="1" i="0" u="none" strike="noStrike" cap="none" normalizeH="0" baseline="0" smtClean="0">
                          <a:ln>
                            <a:noFill/>
                          </a:ln>
                          <a:solidFill>
                            <a:srgbClr val="000000"/>
                          </a:solidFill>
                          <a:effectLst/>
                          <a:latin typeface="標楷體" panose="03000509000000000000" pitchFamily="65" charset="-120"/>
                          <a:ea typeface="新細明體" panose="02020500000000000000" pitchFamily="18" charset="-120"/>
                        </a:rPr>
                        <a:t>甲</a:t>
                      </a:r>
                      <a:endParaRPr kumimoji="0" lang="zh-TW" sz="1600" b="1" i="0" u="none" strike="noStrike" cap="none" normalizeH="0" baseline="0" smtClean="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17780" marR="177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SzPct val="65000"/>
                        <a:buFont typeface="Wingdings" panose="05000000000000000000" pitchFamily="2" charset="2"/>
                        <a:defRPr kumimoji="1" sz="26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sz="1600" b="1" i="0" u="none" strike="noStrike" cap="none" normalizeH="0" baseline="0" smtClean="0">
                          <a:ln>
                            <a:noFill/>
                          </a:ln>
                          <a:solidFill>
                            <a:srgbClr val="000000"/>
                          </a:solidFill>
                          <a:effectLst/>
                          <a:latin typeface="標楷體" panose="03000509000000000000" pitchFamily="65" charset="-120"/>
                          <a:ea typeface="新細明體" panose="02020500000000000000" pitchFamily="18" charset="-120"/>
                        </a:rPr>
                        <a:t>直接工程費</a:t>
                      </a:r>
                      <a:endParaRPr kumimoji="0" lang="zh-TW" sz="1600" b="1" i="0" u="none" strike="noStrike" cap="none" normalizeH="0" baseline="0" smtClean="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17780" marR="177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SzPct val="65000"/>
                        <a:buFont typeface="Wingdings" panose="05000000000000000000" pitchFamily="2" charset="2"/>
                        <a:defRPr kumimoji="1" sz="26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sz="1600" b="1" i="0" u="none" strike="noStrike" cap="none" normalizeH="0" baseline="0" smtClean="0">
                          <a:ln>
                            <a:noFill/>
                          </a:ln>
                          <a:solidFill>
                            <a:srgbClr val="000000"/>
                          </a:solidFill>
                          <a:effectLst/>
                          <a:latin typeface="標楷體" panose="03000509000000000000" pitchFamily="65" charset="-120"/>
                          <a:ea typeface="新細明體" panose="02020500000000000000" pitchFamily="18" charset="-120"/>
                        </a:rPr>
                        <a:t>　</a:t>
                      </a:r>
                      <a:endParaRPr kumimoji="0" lang="zh-TW" sz="1600" b="1" i="0" u="none" strike="noStrike" cap="none" normalizeH="0" baseline="0" smtClean="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17780" marR="177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SzPct val="65000"/>
                        <a:buFont typeface="Wingdings" panose="05000000000000000000" pitchFamily="2" charset="2"/>
                        <a:defRPr kumimoji="1" sz="26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sz="1600" b="1" i="0" u="none" strike="noStrike" cap="none" normalizeH="0" baseline="0" smtClean="0">
                          <a:ln>
                            <a:noFill/>
                          </a:ln>
                          <a:solidFill>
                            <a:srgbClr val="000000"/>
                          </a:solidFill>
                          <a:effectLst/>
                          <a:latin typeface="標楷體" panose="03000509000000000000" pitchFamily="65" charset="-120"/>
                          <a:ea typeface="新細明體" panose="02020500000000000000" pitchFamily="18" charset="-120"/>
                        </a:rPr>
                        <a:t>　</a:t>
                      </a:r>
                      <a:endParaRPr kumimoji="0" lang="zh-TW" sz="1600" b="1" i="0" u="none" strike="noStrike" cap="none" normalizeH="0" baseline="0" smtClean="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17780" marR="177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SzPct val="65000"/>
                        <a:buFont typeface="Wingdings" panose="05000000000000000000" pitchFamily="2" charset="2"/>
                        <a:defRPr kumimoji="1" sz="26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sz="1600" b="1" i="0" u="none" strike="noStrike" cap="none" normalizeH="0" baseline="0" smtClean="0">
                          <a:ln>
                            <a:noFill/>
                          </a:ln>
                          <a:solidFill>
                            <a:srgbClr val="000000"/>
                          </a:solidFill>
                          <a:effectLst/>
                          <a:latin typeface="標楷體" panose="03000509000000000000" pitchFamily="65" charset="-120"/>
                          <a:ea typeface="新細明體" panose="02020500000000000000" pitchFamily="18" charset="-120"/>
                        </a:rPr>
                        <a:t>　</a:t>
                      </a:r>
                      <a:endParaRPr kumimoji="0" lang="zh-TW" sz="1600" b="1" i="0" u="none" strike="noStrike" cap="none" normalizeH="0" baseline="0" smtClean="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17780" marR="177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SzPct val="65000"/>
                        <a:buFont typeface="Wingdings" panose="05000000000000000000" pitchFamily="2" charset="2"/>
                        <a:defRPr kumimoji="1" sz="26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sz="1600" b="1" i="0" u="none" strike="noStrike" cap="none" normalizeH="0" baseline="0" smtClean="0">
                          <a:ln>
                            <a:noFill/>
                          </a:ln>
                          <a:solidFill>
                            <a:srgbClr val="000000"/>
                          </a:solidFill>
                          <a:effectLst/>
                          <a:latin typeface="標楷體" panose="03000509000000000000" pitchFamily="65" charset="-120"/>
                          <a:ea typeface="新細明體" panose="02020500000000000000" pitchFamily="18" charset="-120"/>
                        </a:rPr>
                        <a:t>　</a:t>
                      </a:r>
                      <a:endParaRPr kumimoji="0" lang="zh-TW" sz="1600" b="1" i="0" u="none" strike="noStrike" cap="none" normalizeH="0" baseline="0" smtClean="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17780" marR="177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SzPct val="65000"/>
                        <a:buFont typeface="Wingdings" panose="05000000000000000000" pitchFamily="2" charset="2"/>
                        <a:defRPr kumimoji="1" sz="26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sz="1600" b="1" i="0" u="none" strike="noStrike" cap="none" normalizeH="0" baseline="0" smtClean="0">
                          <a:ln>
                            <a:noFill/>
                          </a:ln>
                          <a:solidFill>
                            <a:srgbClr val="000000"/>
                          </a:solidFill>
                          <a:effectLst/>
                          <a:latin typeface="標楷體" panose="03000509000000000000" pitchFamily="65" charset="-120"/>
                          <a:ea typeface="新細明體" panose="02020500000000000000" pitchFamily="18" charset="-120"/>
                        </a:rPr>
                        <a:t>　</a:t>
                      </a:r>
                      <a:endParaRPr kumimoji="0" lang="zh-TW" sz="1600" b="1" i="0" u="none" strike="noStrike" cap="none" normalizeH="0" baseline="0" smtClean="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17780" marR="177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SzPct val="65000"/>
                        <a:buFont typeface="Wingdings" panose="05000000000000000000" pitchFamily="2" charset="2"/>
                        <a:defRPr kumimoji="1" sz="26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sz="1600" b="1" i="0" u="none" strike="noStrike" cap="none" normalizeH="0" baseline="0" smtClean="0">
                          <a:ln>
                            <a:noFill/>
                          </a:ln>
                          <a:solidFill>
                            <a:srgbClr val="000000"/>
                          </a:solidFill>
                          <a:effectLst/>
                          <a:latin typeface="標楷體" panose="03000509000000000000" pitchFamily="65" charset="-120"/>
                          <a:ea typeface="新細明體" panose="02020500000000000000" pitchFamily="18" charset="-120"/>
                        </a:rPr>
                        <a:t>　</a:t>
                      </a:r>
                      <a:endParaRPr kumimoji="0" lang="zh-TW" sz="1600" b="1" i="0" u="none" strike="noStrike" cap="none" normalizeH="0" baseline="0" smtClean="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17780" marR="177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SzPct val="65000"/>
                        <a:buFont typeface="Wingdings" panose="05000000000000000000" pitchFamily="2" charset="2"/>
                        <a:defRPr kumimoji="1" sz="26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sz="1600" b="1" i="0" u="none" strike="noStrike" cap="none" normalizeH="0" baseline="0" smtClean="0">
                          <a:ln>
                            <a:noFill/>
                          </a:ln>
                          <a:solidFill>
                            <a:srgbClr val="000000"/>
                          </a:solidFill>
                          <a:effectLst/>
                          <a:latin typeface="標楷體" panose="03000509000000000000" pitchFamily="65" charset="-120"/>
                          <a:ea typeface="新細明體" panose="02020500000000000000" pitchFamily="18" charset="-120"/>
                        </a:rPr>
                        <a:t>　</a:t>
                      </a:r>
                      <a:endParaRPr kumimoji="0" lang="zh-TW" sz="1600" b="1" i="0" u="none" strike="noStrike" cap="none" normalizeH="0" baseline="0" smtClean="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17780" marR="177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SzPct val="65000"/>
                        <a:buFont typeface="Wingdings" panose="05000000000000000000" pitchFamily="2" charset="2"/>
                        <a:defRPr kumimoji="1" sz="26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sz="1600" b="1" i="0" u="none" strike="noStrike" cap="none" normalizeH="0" baseline="0" smtClean="0">
                          <a:ln>
                            <a:noFill/>
                          </a:ln>
                          <a:solidFill>
                            <a:srgbClr val="000000"/>
                          </a:solidFill>
                          <a:effectLst/>
                          <a:latin typeface="標楷體" panose="03000509000000000000" pitchFamily="65" charset="-120"/>
                          <a:ea typeface="新細明體" panose="02020500000000000000" pitchFamily="18" charset="-120"/>
                        </a:rPr>
                        <a:t>　</a:t>
                      </a:r>
                      <a:endParaRPr kumimoji="0" lang="zh-TW" sz="1600" b="1" i="0" u="none" strike="noStrike" cap="none" normalizeH="0" baseline="0" smtClean="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17780" marR="177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SzPct val="65000"/>
                        <a:buFont typeface="Wingdings" panose="05000000000000000000" pitchFamily="2" charset="2"/>
                        <a:defRPr kumimoji="1" sz="26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TW" altLang="zh-TW" sz="1600" b="1" i="0" u="none" strike="noStrike" cap="none" normalizeH="0" baseline="0" smtClean="0">
                        <a:ln>
                          <a:noFill/>
                        </a:ln>
                        <a:solidFill>
                          <a:schemeClr val="tx1"/>
                        </a:solidFill>
                        <a:effectLst/>
                        <a:latin typeface="標楷體" panose="03000509000000000000" pitchFamily="65" charset="-120"/>
                        <a:ea typeface="標楷體" panose="03000509000000000000" pitchFamily="65" charset="-120"/>
                      </a:endParaRPr>
                    </a:p>
                  </a:txBody>
                  <a:tcPr marL="17780" marR="17780" marT="0" marB="0" anchor="ctr"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extLst>
                  <a:ext uri="{0D108BD9-81ED-4DB2-BD59-A6C34878D82A}">
                    <a16:rowId xmlns:a16="http://schemas.microsoft.com/office/drawing/2014/main" xmlns="" val="10003"/>
                  </a:ext>
                </a:extLst>
              </a:tr>
              <a:tr h="243769">
                <a:tc>
                  <a:txBody>
                    <a:bodyPr/>
                    <a:lstStyle>
                      <a:lvl1pPr>
                        <a:spcBef>
                          <a:spcPct val="20000"/>
                        </a:spcBef>
                        <a:buClr>
                          <a:schemeClr val="accent1"/>
                        </a:buClr>
                        <a:buSzPct val="65000"/>
                        <a:buFont typeface="Wingdings" panose="05000000000000000000" pitchFamily="2" charset="2"/>
                        <a:defRPr kumimoji="1" sz="26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600" b="1" i="0" u="none" strike="noStrike" cap="none" normalizeH="0" baseline="0" smtClean="0">
                          <a:ln>
                            <a:noFill/>
                          </a:ln>
                          <a:solidFill>
                            <a:srgbClr val="000000"/>
                          </a:solidFill>
                          <a:effectLst/>
                          <a:latin typeface="標楷體" panose="03000509000000000000" pitchFamily="65" charset="-120"/>
                          <a:ea typeface="新細明體" panose="02020500000000000000" pitchFamily="18" charset="-120"/>
                        </a:rPr>
                        <a:t>(</a:t>
                      </a:r>
                      <a:r>
                        <a:rPr kumimoji="0" lang="zh-TW" sz="1600" b="1" i="0" u="none" strike="noStrike" cap="none" normalizeH="0" baseline="0" smtClean="0">
                          <a:ln>
                            <a:noFill/>
                          </a:ln>
                          <a:solidFill>
                            <a:srgbClr val="000000"/>
                          </a:solidFill>
                          <a:effectLst/>
                          <a:latin typeface="標楷體" panose="03000509000000000000" pitchFamily="65" charset="-120"/>
                          <a:ea typeface="新細明體" panose="02020500000000000000" pitchFamily="18" charset="-120"/>
                        </a:rPr>
                        <a:t>五</a:t>
                      </a:r>
                      <a:r>
                        <a:rPr kumimoji="0" lang="en-US" altLang="zh-TW" sz="1600" b="1" i="0" u="none" strike="noStrike" cap="none" normalizeH="0" baseline="0" smtClean="0">
                          <a:ln>
                            <a:noFill/>
                          </a:ln>
                          <a:solidFill>
                            <a:srgbClr val="000000"/>
                          </a:solidFill>
                          <a:effectLst/>
                          <a:latin typeface="標楷體" panose="03000509000000000000" pitchFamily="65" charset="-120"/>
                          <a:ea typeface="新細明體" panose="02020500000000000000" pitchFamily="18" charset="-120"/>
                        </a:rPr>
                        <a:t>)</a:t>
                      </a:r>
                      <a:endParaRPr kumimoji="0" lang="zh-TW" altLang="zh-TW" sz="1600" b="1" i="0" u="none" strike="noStrike" cap="none" normalizeH="0" baseline="0" smtClean="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17780" marR="177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SzPct val="65000"/>
                        <a:buFont typeface="Wingdings" panose="05000000000000000000" pitchFamily="2" charset="2"/>
                        <a:defRPr kumimoji="1" sz="26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600" b="1" i="0" u="none" strike="noStrike" cap="none" normalizeH="0" baseline="0" smtClean="0">
                          <a:ln>
                            <a:noFill/>
                          </a:ln>
                          <a:solidFill>
                            <a:srgbClr val="000000"/>
                          </a:solidFill>
                          <a:effectLst/>
                          <a:latin typeface="標楷體" panose="03000509000000000000" pitchFamily="65" charset="-120"/>
                          <a:ea typeface="新細明體" panose="02020500000000000000" pitchFamily="18" charset="-120"/>
                        </a:rPr>
                        <a:t>A</a:t>
                      </a:r>
                      <a:r>
                        <a:rPr kumimoji="0" lang="zh-TW" sz="1600" b="1" i="0" u="none" strike="noStrike" cap="none" normalizeH="0" baseline="0" smtClean="0">
                          <a:ln>
                            <a:noFill/>
                          </a:ln>
                          <a:solidFill>
                            <a:srgbClr val="000000"/>
                          </a:solidFill>
                          <a:effectLst/>
                          <a:latin typeface="標楷體" panose="03000509000000000000" pitchFamily="65" charset="-120"/>
                          <a:ea typeface="新細明體" panose="02020500000000000000" pitchFamily="18" charset="-120"/>
                        </a:rPr>
                        <a:t>樓</a:t>
                      </a:r>
                      <a:endParaRPr kumimoji="0" lang="zh-TW" sz="1600" b="1" i="0" u="none" strike="noStrike" cap="none" normalizeH="0" baseline="0" smtClean="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17780" marR="177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SzPct val="65000"/>
                        <a:buFont typeface="Wingdings" panose="05000000000000000000" pitchFamily="2" charset="2"/>
                        <a:defRPr kumimoji="1" sz="26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sz="1600" b="1" i="0" u="none" strike="noStrike" cap="none" normalizeH="0" baseline="0" smtClean="0">
                          <a:ln>
                            <a:noFill/>
                          </a:ln>
                          <a:solidFill>
                            <a:srgbClr val="000000"/>
                          </a:solidFill>
                          <a:effectLst/>
                          <a:latin typeface="標楷體" panose="03000509000000000000" pitchFamily="65" charset="-120"/>
                          <a:ea typeface="新細明體" panose="02020500000000000000" pitchFamily="18" charset="-120"/>
                        </a:rPr>
                        <a:t>　</a:t>
                      </a:r>
                      <a:endParaRPr kumimoji="0" lang="zh-TW" sz="1600" b="1" i="0" u="none" strike="noStrike" cap="none" normalizeH="0" baseline="0" smtClean="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17780" marR="177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SzPct val="65000"/>
                        <a:buFont typeface="Wingdings" panose="05000000000000000000" pitchFamily="2" charset="2"/>
                        <a:defRPr kumimoji="1" sz="26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zh-TW" sz="1600" b="1" i="0" u="none" strike="noStrike" cap="none" normalizeH="0" baseline="0" smtClean="0">
                          <a:ln>
                            <a:noFill/>
                          </a:ln>
                          <a:solidFill>
                            <a:srgbClr val="000000"/>
                          </a:solidFill>
                          <a:effectLst/>
                          <a:latin typeface="標楷體" panose="03000509000000000000" pitchFamily="65" charset="-120"/>
                          <a:ea typeface="新細明體" panose="02020500000000000000" pitchFamily="18" charset="-120"/>
                        </a:rPr>
                        <a:t>236.3</a:t>
                      </a:r>
                      <a:endParaRPr kumimoji="0" lang="zh-TW" altLang="zh-TW" sz="1600" b="1" i="0" u="none" strike="noStrike" cap="none" normalizeH="0" baseline="0" smtClean="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17780" marR="177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SzPct val="65000"/>
                        <a:buFont typeface="Wingdings" panose="05000000000000000000" pitchFamily="2" charset="2"/>
                        <a:defRPr kumimoji="1" sz="26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zh-TW" sz="1600" b="1" i="0" u="none" strike="noStrike" cap="none" normalizeH="0" baseline="0" smtClean="0">
                          <a:ln>
                            <a:noFill/>
                          </a:ln>
                          <a:solidFill>
                            <a:srgbClr val="000000"/>
                          </a:solidFill>
                          <a:effectLst/>
                          <a:latin typeface="標楷體" panose="03000509000000000000" pitchFamily="65" charset="-120"/>
                          <a:ea typeface="新細明體" panose="02020500000000000000" pitchFamily="18" charset="-120"/>
                        </a:rPr>
                        <a:t>7200</a:t>
                      </a:r>
                      <a:endParaRPr kumimoji="0" lang="zh-TW" altLang="zh-TW" sz="1600" b="1" i="0" u="none" strike="noStrike" cap="none" normalizeH="0" baseline="0" smtClean="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17780" marR="177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SzPct val="65000"/>
                        <a:buFont typeface="Wingdings" panose="05000000000000000000" pitchFamily="2" charset="2"/>
                        <a:defRPr kumimoji="1" sz="26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zh-TW" sz="1600" b="1" i="0" u="none" strike="noStrike" cap="none" normalizeH="0" baseline="0" smtClean="0">
                          <a:ln>
                            <a:noFill/>
                          </a:ln>
                          <a:solidFill>
                            <a:srgbClr val="000000"/>
                          </a:solidFill>
                          <a:effectLst/>
                          <a:latin typeface="標楷體" panose="03000509000000000000" pitchFamily="65" charset="-120"/>
                          <a:ea typeface="新細明體" panose="02020500000000000000" pitchFamily="18" charset="-120"/>
                        </a:rPr>
                        <a:t>1701360</a:t>
                      </a:r>
                      <a:endParaRPr kumimoji="0" lang="zh-TW" altLang="zh-TW" sz="1600" b="1" i="0" u="none" strike="noStrike" cap="none" normalizeH="0" baseline="0" smtClean="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17780" marR="177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SzPct val="65000"/>
                        <a:buFont typeface="Wingdings" panose="05000000000000000000" pitchFamily="2" charset="2"/>
                        <a:defRPr kumimoji="1" sz="26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zh-TW" sz="1600" b="1" i="0" u="none" strike="noStrike" cap="none" normalizeH="0" baseline="0" smtClean="0">
                          <a:ln>
                            <a:noFill/>
                          </a:ln>
                          <a:solidFill>
                            <a:srgbClr val="000000"/>
                          </a:solidFill>
                          <a:effectLst/>
                          <a:latin typeface="標楷體" panose="03000509000000000000" pitchFamily="65" charset="-120"/>
                          <a:ea typeface="新細明體" panose="02020500000000000000" pitchFamily="18" charset="-120"/>
                        </a:rPr>
                        <a:t>276.2</a:t>
                      </a:r>
                      <a:endParaRPr kumimoji="0" lang="zh-TW" altLang="zh-TW" sz="1600" b="1" i="0" u="none" strike="noStrike" cap="none" normalizeH="0" baseline="0" smtClean="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17780" marR="177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SzPct val="65000"/>
                        <a:buFont typeface="Wingdings" panose="05000000000000000000" pitchFamily="2" charset="2"/>
                        <a:defRPr kumimoji="1" sz="26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zh-TW" sz="1600" b="1" i="0" u="none" strike="noStrike" cap="none" normalizeH="0" baseline="0" smtClean="0">
                          <a:ln>
                            <a:noFill/>
                          </a:ln>
                          <a:solidFill>
                            <a:srgbClr val="000000"/>
                          </a:solidFill>
                          <a:effectLst/>
                          <a:latin typeface="標楷體" panose="03000509000000000000" pitchFamily="65" charset="-120"/>
                          <a:ea typeface="新細明體" panose="02020500000000000000" pitchFamily="18" charset="-120"/>
                        </a:rPr>
                        <a:t>1988640</a:t>
                      </a:r>
                      <a:endParaRPr kumimoji="0" lang="zh-TW" altLang="zh-TW" sz="1600" b="1" i="0" u="none" strike="noStrike" cap="none" normalizeH="0" baseline="0" smtClean="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17780" marR="177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SzPct val="65000"/>
                        <a:buFont typeface="Wingdings" panose="05000000000000000000" pitchFamily="2" charset="2"/>
                        <a:defRPr kumimoji="1" sz="26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600" b="1" i="0" u="none" strike="noStrike" cap="none" normalizeH="0" baseline="0" smtClean="0">
                          <a:ln>
                            <a:noFill/>
                          </a:ln>
                          <a:solidFill>
                            <a:srgbClr val="000000"/>
                          </a:solidFill>
                          <a:effectLst/>
                          <a:latin typeface="標楷體" panose="03000509000000000000" pitchFamily="65" charset="-120"/>
                          <a:ea typeface="新細明體" panose="02020500000000000000" pitchFamily="18" charset="-120"/>
                        </a:rPr>
                        <a:t>(+39.9)</a:t>
                      </a:r>
                      <a:endParaRPr kumimoji="0" lang="zh-TW" altLang="zh-TW" sz="1600" b="1" i="0" u="none" strike="noStrike" cap="none" normalizeH="0" baseline="0" smtClean="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17780" marR="177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SzPct val="65000"/>
                        <a:buFont typeface="Wingdings" panose="05000000000000000000" pitchFamily="2" charset="2"/>
                        <a:defRPr kumimoji="1" sz="26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zh-TW" sz="1600" b="1" i="0" u="none" strike="noStrike" cap="none" normalizeH="0" baseline="0" smtClean="0">
                          <a:ln>
                            <a:noFill/>
                          </a:ln>
                          <a:solidFill>
                            <a:srgbClr val="000000"/>
                          </a:solidFill>
                          <a:effectLst/>
                          <a:latin typeface="標楷體" panose="03000509000000000000" pitchFamily="65" charset="-120"/>
                          <a:ea typeface="新細明體" panose="02020500000000000000" pitchFamily="18" charset="-120"/>
                        </a:rPr>
                        <a:t>287280</a:t>
                      </a:r>
                      <a:endParaRPr kumimoji="0" lang="zh-TW" altLang="zh-TW" sz="1600" b="1" i="0" u="none" strike="noStrike" cap="none" normalizeH="0" baseline="0" smtClean="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17780" marR="177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SzPct val="65000"/>
                        <a:buFont typeface="Wingdings" panose="05000000000000000000" pitchFamily="2" charset="2"/>
                        <a:defRPr kumimoji="1" sz="26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TW" altLang="zh-TW" sz="1600" b="1" i="0" u="none" strike="noStrike" cap="none" normalizeH="0" baseline="0" smtClean="0">
                        <a:ln>
                          <a:noFill/>
                        </a:ln>
                        <a:solidFill>
                          <a:schemeClr val="tx1"/>
                        </a:solidFill>
                        <a:effectLst/>
                        <a:latin typeface="標楷體" panose="03000509000000000000" pitchFamily="65" charset="-120"/>
                        <a:ea typeface="標楷體" panose="03000509000000000000" pitchFamily="65" charset="-120"/>
                      </a:endParaRPr>
                    </a:p>
                  </a:txBody>
                  <a:tcPr marL="17780" marR="17780" marT="0" marB="0" anchor="ctr"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extLst>
                  <a:ext uri="{0D108BD9-81ED-4DB2-BD59-A6C34878D82A}">
                    <a16:rowId xmlns:a16="http://schemas.microsoft.com/office/drawing/2014/main" xmlns="" val="10004"/>
                  </a:ext>
                </a:extLst>
              </a:tr>
              <a:tr h="243769">
                <a:tc>
                  <a:txBody>
                    <a:bodyPr/>
                    <a:lstStyle>
                      <a:lvl1pPr>
                        <a:spcBef>
                          <a:spcPct val="20000"/>
                        </a:spcBef>
                        <a:buClr>
                          <a:schemeClr val="accent1"/>
                        </a:buClr>
                        <a:buSzPct val="65000"/>
                        <a:buFont typeface="Wingdings" panose="05000000000000000000" pitchFamily="2" charset="2"/>
                        <a:defRPr kumimoji="1" sz="26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zh-TW" sz="1600" b="1" i="0" u="none" strike="noStrike" cap="none" normalizeH="0" baseline="0" smtClean="0">
                          <a:ln>
                            <a:noFill/>
                          </a:ln>
                          <a:solidFill>
                            <a:srgbClr val="000000"/>
                          </a:solidFill>
                          <a:effectLst/>
                          <a:latin typeface="標楷體" panose="03000509000000000000" pitchFamily="65" charset="-120"/>
                          <a:ea typeface="新細明體" panose="02020500000000000000" pitchFamily="18" charset="-120"/>
                        </a:rPr>
                        <a:t>9</a:t>
                      </a:r>
                      <a:endParaRPr kumimoji="0" lang="zh-TW" altLang="zh-TW" sz="1600" b="1" i="0" u="none" strike="noStrike" cap="none" normalizeH="0" baseline="0" smtClean="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17780" marR="177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SzPct val="65000"/>
                        <a:buFont typeface="Wingdings" panose="05000000000000000000" pitchFamily="2" charset="2"/>
                        <a:defRPr kumimoji="1" sz="26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sz="1600" b="1" i="0" u="none" strike="noStrike" cap="none" normalizeH="0" baseline="0" smtClean="0">
                          <a:ln>
                            <a:noFill/>
                          </a:ln>
                          <a:solidFill>
                            <a:srgbClr val="000000"/>
                          </a:solidFill>
                          <a:effectLst/>
                          <a:latin typeface="標楷體" panose="03000509000000000000" pitchFamily="65" charset="-120"/>
                          <a:ea typeface="新細明體" panose="02020500000000000000" pitchFamily="18" charset="-120"/>
                        </a:rPr>
                        <a:t>地坪貼磚</a:t>
                      </a:r>
                      <a:endParaRPr kumimoji="0" lang="zh-TW" sz="1600" b="1" i="0" u="none" strike="noStrike" cap="none" normalizeH="0" baseline="0" smtClean="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17780" marR="177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SzPct val="65000"/>
                        <a:buFont typeface="Wingdings" panose="05000000000000000000" pitchFamily="2" charset="2"/>
                        <a:defRPr kumimoji="1" sz="26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600" b="1" i="0" u="none" strike="noStrike" cap="none" normalizeH="0" baseline="0" smtClean="0">
                          <a:ln>
                            <a:noFill/>
                          </a:ln>
                          <a:solidFill>
                            <a:srgbClr val="000000"/>
                          </a:solidFill>
                          <a:effectLst/>
                          <a:latin typeface="標楷體" panose="03000509000000000000" pitchFamily="65" charset="-120"/>
                          <a:ea typeface="新細明體" panose="02020500000000000000" pitchFamily="18" charset="-120"/>
                        </a:rPr>
                        <a:t>M2</a:t>
                      </a:r>
                      <a:endParaRPr kumimoji="0" lang="zh-TW" altLang="zh-TW" sz="1600" b="1" i="0" u="none" strike="noStrike" cap="none" normalizeH="0" baseline="0" smtClean="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17780" marR="177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SzPct val="65000"/>
                        <a:buFont typeface="Wingdings" panose="05000000000000000000" pitchFamily="2" charset="2"/>
                        <a:defRPr kumimoji="1" sz="26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sz="1600" b="1" i="0" u="none" strike="noStrike" cap="none" normalizeH="0" baseline="0" smtClean="0">
                          <a:ln>
                            <a:noFill/>
                          </a:ln>
                          <a:solidFill>
                            <a:srgbClr val="000000"/>
                          </a:solidFill>
                          <a:effectLst/>
                          <a:latin typeface="標楷體" panose="03000509000000000000" pitchFamily="65" charset="-120"/>
                          <a:ea typeface="新細明體" panose="02020500000000000000" pitchFamily="18" charset="-120"/>
                        </a:rPr>
                        <a:t>　</a:t>
                      </a:r>
                      <a:endParaRPr kumimoji="0" lang="zh-TW" sz="1600" b="1" i="0" u="none" strike="noStrike" cap="none" normalizeH="0" baseline="0" smtClean="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17780" marR="177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SzPct val="65000"/>
                        <a:buFont typeface="Wingdings" panose="05000000000000000000" pitchFamily="2" charset="2"/>
                        <a:defRPr kumimoji="1" sz="26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sz="1600" b="1" i="0" u="none" strike="noStrike" cap="none" normalizeH="0" baseline="0" smtClean="0">
                          <a:ln>
                            <a:noFill/>
                          </a:ln>
                          <a:solidFill>
                            <a:srgbClr val="000000"/>
                          </a:solidFill>
                          <a:effectLst/>
                          <a:latin typeface="標楷體" panose="03000509000000000000" pitchFamily="65" charset="-120"/>
                          <a:ea typeface="新細明體" panose="02020500000000000000" pitchFamily="18" charset="-120"/>
                        </a:rPr>
                        <a:t>　</a:t>
                      </a:r>
                      <a:endParaRPr kumimoji="0" lang="zh-TW" sz="1600" b="1" i="0" u="none" strike="noStrike" cap="none" normalizeH="0" baseline="0" smtClean="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17780" marR="177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SzPct val="65000"/>
                        <a:buFont typeface="Wingdings" panose="05000000000000000000" pitchFamily="2" charset="2"/>
                        <a:defRPr kumimoji="1" sz="26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sz="1600" b="1" i="0" u="none" strike="noStrike" cap="none" normalizeH="0" baseline="0" smtClean="0">
                          <a:ln>
                            <a:noFill/>
                          </a:ln>
                          <a:solidFill>
                            <a:srgbClr val="000000"/>
                          </a:solidFill>
                          <a:effectLst/>
                          <a:latin typeface="標楷體" panose="03000509000000000000" pitchFamily="65" charset="-120"/>
                          <a:ea typeface="新細明體" panose="02020500000000000000" pitchFamily="18" charset="-120"/>
                        </a:rPr>
                        <a:t>　</a:t>
                      </a:r>
                      <a:endParaRPr kumimoji="0" lang="zh-TW" sz="1600" b="1" i="0" u="none" strike="noStrike" cap="none" normalizeH="0" baseline="0" smtClean="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17780" marR="177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SzPct val="65000"/>
                        <a:buFont typeface="Wingdings" panose="05000000000000000000" pitchFamily="2" charset="2"/>
                        <a:defRPr kumimoji="1" sz="26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sz="1600" b="1" i="0" u="none" strike="noStrike" cap="none" normalizeH="0" baseline="0" smtClean="0">
                          <a:ln>
                            <a:noFill/>
                          </a:ln>
                          <a:solidFill>
                            <a:srgbClr val="000000"/>
                          </a:solidFill>
                          <a:effectLst/>
                          <a:latin typeface="標楷體" panose="03000509000000000000" pitchFamily="65" charset="-120"/>
                          <a:ea typeface="新細明體" panose="02020500000000000000" pitchFamily="18" charset="-120"/>
                        </a:rPr>
                        <a:t>　</a:t>
                      </a:r>
                      <a:endParaRPr kumimoji="0" lang="zh-TW" sz="1600" b="1" i="0" u="none" strike="noStrike" cap="none" normalizeH="0" baseline="0" smtClean="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17780" marR="177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SzPct val="65000"/>
                        <a:buFont typeface="Wingdings" panose="05000000000000000000" pitchFamily="2" charset="2"/>
                        <a:defRPr kumimoji="1" sz="26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sz="1600" b="1" i="0" u="none" strike="noStrike" cap="none" normalizeH="0" baseline="0" smtClean="0">
                          <a:ln>
                            <a:noFill/>
                          </a:ln>
                          <a:solidFill>
                            <a:srgbClr val="000000"/>
                          </a:solidFill>
                          <a:effectLst/>
                          <a:latin typeface="標楷體" panose="03000509000000000000" pitchFamily="65" charset="-120"/>
                          <a:ea typeface="新細明體" panose="02020500000000000000" pitchFamily="18" charset="-120"/>
                        </a:rPr>
                        <a:t>　</a:t>
                      </a:r>
                      <a:endParaRPr kumimoji="0" lang="zh-TW" sz="1600" b="1" i="0" u="none" strike="noStrike" cap="none" normalizeH="0" baseline="0" smtClean="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17780" marR="177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SzPct val="65000"/>
                        <a:buFont typeface="Wingdings" panose="05000000000000000000" pitchFamily="2" charset="2"/>
                        <a:defRPr kumimoji="1" sz="26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sz="1600" b="1" i="0" u="none" strike="noStrike" cap="none" normalizeH="0" baseline="0" smtClean="0">
                          <a:ln>
                            <a:noFill/>
                          </a:ln>
                          <a:solidFill>
                            <a:srgbClr val="000000"/>
                          </a:solidFill>
                          <a:effectLst/>
                          <a:latin typeface="標楷體" panose="03000509000000000000" pitchFamily="65" charset="-120"/>
                          <a:ea typeface="新細明體" panose="02020500000000000000" pitchFamily="18" charset="-120"/>
                        </a:rPr>
                        <a:t>　</a:t>
                      </a:r>
                      <a:endParaRPr kumimoji="0" lang="zh-TW" sz="1600" b="1" i="0" u="none" strike="noStrike" cap="none" normalizeH="0" baseline="0" smtClean="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17780" marR="177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SzPct val="65000"/>
                        <a:buFont typeface="Wingdings" panose="05000000000000000000" pitchFamily="2" charset="2"/>
                        <a:defRPr kumimoji="1" sz="26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sz="1600" b="1" i="0" u="none" strike="noStrike" cap="none" normalizeH="0" baseline="0" smtClean="0">
                          <a:ln>
                            <a:noFill/>
                          </a:ln>
                          <a:solidFill>
                            <a:srgbClr val="000000"/>
                          </a:solidFill>
                          <a:effectLst/>
                          <a:latin typeface="標楷體" panose="03000509000000000000" pitchFamily="65" charset="-120"/>
                          <a:ea typeface="新細明體" panose="02020500000000000000" pitchFamily="18" charset="-120"/>
                        </a:rPr>
                        <a:t>　</a:t>
                      </a:r>
                      <a:endParaRPr kumimoji="0" lang="zh-TW" sz="1600" b="1" i="0" u="none" strike="noStrike" cap="none" normalizeH="0" baseline="0" smtClean="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17780" marR="177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SzPct val="65000"/>
                        <a:buFont typeface="Wingdings" panose="05000000000000000000" pitchFamily="2" charset="2"/>
                        <a:defRPr kumimoji="1" sz="26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TW" altLang="zh-TW" sz="1600" b="1" i="0" u="none" strike="noStrike" cap="none" normalizeH="0" baseline="0" smtClean="0">
                        <a:ln>
                          <a:noFill/>
                        </a:ln>
                        <a:solidFill>
                          <a:schemeClr val="tx1"/>
                        </a:solidFill>
                        <a:effectLst/>
                        <a:latin typeface="標楷體" panose="03000509000000000000" pitchFamily="65" charset="-120"/>
                        <a:ea typeface="標楷體" panose="03000509000000000000" pitchFamily="65" charset="-120"/>
                      </a:endParaRPr>
                    </a:p>
                  </a:txBody>
                  <a:tcPr marL="17780" marR="17780" marT="0" marB="0" anchor="ctr"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extLst>
                  <a:ext uri="{0D108BD9-81ED-4DB2-BD59-A6C34878D82A}">
                    <a16:rowId xmlns:a16="http://schemas.microsoft.com/office/drawing/2014/main" xmlns="" val="10005"/>
                  </a:ext>
                </a:extLst>
              </a:tr>
              <a:tr h="243769">
                <a:tc>
                  <a:txBody>
                    <a:bodyPr/>
                    <a:lstStyle>
                      <a:lvl1pPr>
                        <a:spcBef>
                          <a:spcPct val="20000"/>
                        </a:spcBef>
                        <a:buClr>
                          <a:schemeClr val="accent1"/>
                        </a:buClr>
                        <a:buSzPct val="65000"/>
                        <a:buFont typeface="Wingdings" panose="05000000000000000000" pitchFamily="2" charset="2"/>
                        <a:defRPr kumimoji="1" sz="26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sz="1600" b="1" i="0" u="none" strike="noStrike" cap="none" normalizeH="0" baseline="0" smtClean="0">
                          <a:ln>
                            <a:noFill/>
                          </a:ln>
                          <a:solidFill>
                            <a:srgbClr val="000000"/>
                          </a:solidFill>
                          <a:effectLst/>
                          <a:latin typeface="標楷體" panose="03000509000000000000" pitchFamily="65" charset="-120"/>
                          <a:ea typeface="新細明體" panose="02020500000000000000" pitchFamily="18" charset="-120"/>
                        </a:rPr>
                        <a:t>　</a:t>
                      </a:r>
                      <a:endParaRPr kumimoji="0" lang="zh-TW" sz="1600" b="1" i="0" u="none" strike="noStrike" cap="none" normalizeH="0" baseline="0" smtClean="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17780" marR="177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SzPct val="65000"/>
                        <a:buFont typeface="Wingdings" panose="05000000000000000000" pitchFamily="2" charset="2"/>
                        <a:defRPr kumimoji="1" sz="26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600" b="1" i="0" u="none" strike="noStrike" cap="none" normalizeH="0" baseline="0" smtClean="0">
                          <a:ln>
                            <a:noFill/>
                          </a:ln>
                          <a:solidFill>
                            <a:srgbClr val="000000"/>
                          </a:solidFill>
                          <a:effectLst/>
                          <a:latin typeface="標楷體" panose="03000509000000000000" pitchFamily="65" charset="-120"/>
                          <a:ea typeface="新細明體" panose="02020500000000000000" pitchFamily="18" charset="-120"/>
                        </a:rPr>
                        <a:t>B</a:t>
                      </a:r>
                      <a:r>
                        <a:rPr kumimoji="0" lang="zh-TW" sz="1600" b="1" i="0" u="none" strike="noStrike" cap="none" normalizeH="0" baseline="0" smtClean="0">
                          <a:ln>
                            <a:noFill/>
                          </a:ln>
                          <a:solidFill>
                            <a:srgbClr val="000000"/>
                          </a:solidFill>
                          <a:effectLst/>
                          <a:latin typeface="標楷體" panose="03000509000000000000" pitchFamily="65" charset="-120"/>
                          <a:ea typeface="新細明體" panose="02020500000000000000" pitchFamily="18" charset="-120"/>
                        </a:rPr>
                        <a:t>樓</a:t>
                      </a:r>
                      <a:endParaRPr kumimoji="0" lang="zh-TW" sz="1600" b="1" i="0" u="none" strike="noStrike" cap="none" normalizeH="0" baseline="0" smtClean="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17780" marR="177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SzPct val="65000"/>
                        <a:buFont typeface="Wingdings" panose="05000000000000000000" pitchFamily="2" charset="2"/>
                        <a:defRPr kumimoji="1" sz="26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sz="1600" b="1" i="0" u="none" strike="noStrike" cap="none" normalizeH="0" baseline="0" smtClean="0">
                          <a:ln>
                            <a:noFill/>
                          </a:ln>
                          <a:solidFill>
                            <a:srgbClr val="000000"/>
                          </a:solidFill>
                          <a:effectLst/>
                          <a:latin typeface="標楷體" panose="03000509000000000000" pitchFamily="65" charset="-120"/>
                          <a:ea typeface="新細明體" panose="02020500000000000000" pitchFamily="18" charset="-120"/>
                        </a:rPr>
                        <a:t>　</a:t>
                      </a:r>
                      <a:endParaRPr kumimoji="0" lang="zh-TW" sz="1600" b="1" i="0" u="none" strike="noStrike" cap="none" normalizeH="0" baseline="0" smtClean="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17780" marR="177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SzPct val="65000"/>
                        <a:buFont typeface="Wingdings" panose="05000000000000000000" pitchFamily="2" charset="2"/>
                        <a:defRPr kumimoji="1" sz="26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sz="1600" b="1" i="0" u="none" strike="noStrike" cap="none" normalizeH="0" baseline="0" smtClean="0">
                          <a:ln>
                            <a:noFill/>
                          </a:ln>
                          <a:solidFill>
                            <a:srgbClr val="000000"/>
                          </a:solidFill>
                          <a:effectLst/>
                          <a:latin typeface="標楷體" panose="03000509000000000000" pitchFamily="65" charset="-120"/>
                          <a:ea typeface="新細明體" panose="02020500000000000000" pitchFamily="18" charset="-120"/>
                        </a:rPr>
                        <a:t>　</a:t>
                      </a:r>
                      <a:endParaRPr kumimoji="0" lang="zh-TW" sz="1600" b="1" i="0" u="none" strike="noStrike" cap="none" normalizeH="0" baseline="0" smtClean="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17780" marR="177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SzPct val="65000"/>
                        <a:buFont typeface="Wingdings" panose="05000000000000000000" pitchFamily="2" charset="2"/>
                        <a:defRPr kumimoji="1" sz="26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sz="1600" b="1" i="0" u="none" strike="noStrike" cap="none" normalizeH="0" baseline="0" smtClean="0">
                          <a:ln>
                            <a:noFill/>
                          </a:ln>
                          <a:solidFill>
                            <a:srgbClr val="000000"/>
                          </a:solidFill>
                          <a:effectLst/>
                          <a:latin typeface="標楷體" panose="03000509000000000000" pitchFamily="65" charset="-120"/>
                          <a:ea typeface="新細明體" panose="02020500000000000000" pitchFamily="18" charset="-120"/>
                        </a:rPr>
                        <a:t>　</a:t>
                      </a:r>
                      <a:endParaRPr kumimoji="0" lang="zh-TW" sz="1600" b="1" i="0" u="none" strike="noStrike" cap="none" normalizeH="0" baseline="0" smtClean="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17780" marR="177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SzPct val="65000"/>
                        <a:buFont typeface="Wingdings" panose="05000000000000000000" pitchFamily="2" charset="2"/>
                        <a:defRPr kumimoji="1" sz="26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sz="1600" b="1" i="0" u="none" strike="noStrike" cap="none" normalizeH="0" baseline="0" smtClean="0">
                          <a:ln>
                            <a:noFill/>
                          </a:ln>
                          <a:solidFill>
                            <a:srgbClr val="000000"/>
                          </a:solidFill>
                          <a:effectLst/>
                          <a:latin typeface="標楷體" panose="03000509000000000000" pitchFamily="65" charset="-120"/>
                          <a:ea typeface="新細明體" panose="02020500000000000000" pitchFamily="18" charset="-120"/>
                        </a:rPr>
                        <a:t>　</a:t>
                      </a:r>
                      <a:endParaRPr kumimoji="0" lang="zh-TW" sz="1600" b="1" i="0" u="none" strike="noStrike" cap="none" normalizeH="0" baseline="0" smtClean="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17780" marR="177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SzPct val="65000"/>
                        <a:buFont typeface="Wingdings" panose="05000000000000000000" pitchFamily="2" charset="2"/>
                        <a:defRPr kumimoji="1" sz="26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sz="1600" b="1" i="0" u="none" strike="noStrike" cap="none" normalizeH="0" baseline="0" smtClean="0">
                          <a:ln>
                            <a:noFill/>
                          </a:ln>
                          <a:solidFill>
                            <a:srgbClr val="000000"/>
                          </a:solidFill>
                          <a:effectLst/>
                          <a:latin typeface="標楷體" panose="03000509000000000000" pitchFamily="65" charset="-120"/>
                          <a:ea typeface="新細明體" panose="02020500000000000000" pitchFamily="18" charset="-120"/>
                        </a:rPr>
                        <a:t>　</a:t>
                      </a:r>
                      <a:endParaRPr kumimoji="0" lang="zh-TW" sz="1600" b="1" i="0" u="none" strike="noStrike" cap="none" normalizeH="0" baseline="0" smtClean="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17780" marR="177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SzPct val="65000"/>
                        <a:buFont typeface="Wingdings" panose="05000000000000000000" pitchFamily="2" charset="2"/>
                        <a:defRPr kumimoji="1" sz="26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sz="1600" b="1" i="0" u="none" strike="noStrike" cap="none" normalizeH="0" baseline="0" smtClean="0">
                          <a:ln>
                            <a:noFill/>
                          </a:ln>
                          <a:solidFill>
                            <a:srgbClr val="000000"/>
                          </a:solidFill>
                          <a:effectLst/>
                          <a:latin typeface="標楷體" panose="03000509000000000000" pitchFamily="65" charset="-120"/>
                          <a:ea typeface="新細明體" panose="02020500000000000000" pitchFamily="18" charset="-120"/>
                        </a:rPr>
                        <a:t>　</a:t>
                      </a:r>
                      <a:endParaRPr kumimoji="0" lang="zh-TW" sz="1600" b="1" i="0" u="none" strike="noStrike" cap="none" normalizeH="0" baseline="0" smtClean="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17780" marR="177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SzPct val="65000"/>
                        <a:buFont typeface="Wingdings" panose="05000000000000000000" pitchFamily="2" charset="2"/>
                        <a:defRPr kumimoji="1" sz="26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sz="1600" b="1" i="0" u="none" strike="noStrike" cap="none" normalizeH="0" baseline="0" smtClean="0">
                          <a:ln>
                            <a:noFill/>
                          </a:ln>
                          <a:solidFill>
                            <a:srgbClr val="000000"/>
                          </a:solidFill>
                          <a:effectLst/>
                          <a:latin typeface="標楷體" panose="03000509000000000000" pitchFamily="65" charset="-120"/>
                          <a:ea typeface="新細明體" panose="02020500000000000000" pitchFamily="18" charset="-120"/>
                        </a:rPr>
                        <a:t>　</a:t>
                      </a:r>
                      <a:endParaRPr kumimoji="0" lang="zh-TW" sz="1600" b="1" i="0" u="none" strike="noStrike" cap="none" normalizeH="0" baseline="0" smtClean="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17780" marR="177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SzPct val="65000"/>
                        <a:buFont typeface="Wingdings" panose="05000000000000000000" pitchFamily="2" charset="2"/>
                        <a:defRPr kumimoji="1" sz="26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sz="1600" b="1" i="0" u="none" strike="noStrike" cap="none" normalizeH="0" baseline="0" smtClean="0">
                          <a:ln>
                            <a:noFill/>
                          </a:ln>
                          <a:solidFill>
                            <a:srgbClr val="000000"/>
                          </a:solidFill>
                          <a:effectLst/>
                          <a:latin typeface="標楷體" panose="03000509000000000000" pitchFamily="65" charset="-120"/>
                          <a:ea typeface="新細明體" panose="02020500000000000000" pitchFamily="18" charset="-120"/>
                        </a:rPr>
                        <a:t>　</a:t>
                      </a:r>
                      <a:endParaRPr kumimoji="0" lang="zh-TW" sz="1600" b="1" i="0" u="none" strike="noStrike" cap="none" normalizeH="0" baseline="0" smtClean="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17780" marR="177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SzPct val="65000"/>
                        <a:buFont typeface="Wingdings" panose="05000000000000000000" pitchFamily="2" charset="2"/>
                        <a:defRPr kumimoji="1" sz="26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TW" altLang="zh-TW" sz="1600" b="1" i="0" u="none" strike="noStrike" cap="none" normalizeH="0" baseline="0" smtClean="0">
                        <a:ln>
                          <a:noFill/>
                        </a:ln>
                        <a:solidFill>
                          <a:schemeClr val="tx1"/>
                        </a:solidFill>
                        <a:effectLst/>
                        <a:latin typeface="標楷體" panose="03000509000000000000" pitchFamily="65" charset="-120"/>
                        <a:ea typeface="標楷體" panose="03000509000000000000" pitchFamily="65" charset="-120"/>
                      </a:endParaRPr>
                    </a:p>
                  </a:txBody>
                  <a:tcPr marL="17780" marR="17780" marT="0" marB="0" anchor="ctr"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extLst>
                  <a:ext uri="{0D108BD9-81ED-4DB2-BD59-A6C34878D82A}">
                    <a16:rowId xmlns:a16="http://schemas.microsoft.com/office/drawing/2014/main" xmlns="" val="10006"/>
                  </a:ext>
                </a:extLst>
              </a:tr>
              <a:tr h="243769">
                <a:tc>
                  <a:txBody>
                    <a:bodyPr/>
                    <a:lstStyle>
                      <a:lvl1pPr>
                        <a:spcBef>
                          <a:spcPct val="20000"/>
                        </a:spcBef>
                        <a:buClr>
                          <a:schemeClr val="accent1"/>
                        </a:buClr>
                        <a:buSzPct val="65000"/>
                        <a:buFont typeface="Wingdings" panose="05000000000000000000" pitchFamily="2" charset="2"/>
                        <a:defRPr kumimoji="1" sz="26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sz="1600" b="1" i="0" u="none" strike="noStrike" cap="none" normalizeH="0" baseline="0" smtClean="0">
                          <a:ln>
                            <a:noFill/>
                          </a:ln>
                          <a:solidFill>
                            <a:srgbClr val="000000"/>
                          </a:solidFill>
                          <a:effectLst/>
                          <a:latin typeface="標楷體" panose="03000509000000000000" pitchFamily="65" charset="-120"/>
                          <a:ea typeface="新細明體" panose="02020500000000000000" pitchFamily="18" charset="-120"/>
                        </a:rPr>
                        <a:t>　</a:t>
                      </a:r>
                      <a:endParaRPr kumimoji="0" lang="zh-TW" sz="1600" b="1" i="0" u="none" strike="noStrike" cap="none" normalizeH="0" baseline="0" smtClean="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17780" marR="177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SzPct val="65000"/>
                        <a:buFont typeface="Wingdings" panose="05000000000000000000" pitchFamily="2" charset="2"/>
                        <a:defRPr kumimoji="1" sz="26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sz="1600" b="1" i="0" u="none" strike="noStrike" cap="none" normalizeH="0" baseline="0" smtClean="0">
                          <a:ln>
                            <a:noFill/>
                          </a:ln>
                          <a:solidFill>
                            <a:srgbClr val="000000"/>
                          </a:solidFill>
                          <a:effectLst/>
                          <a:latin typeface="標楷體" panose="03000509000000000000" pitchFamily="65" charset="-120"/>
                          <a:ea typeface="新細明體" panose="02020500000000000000" pitchFamily="18" charset="-120"/>
                        </a:rPr>
                        <a:t>地坪貼磚</a:t>
                      </a:r>
                      <a:endParaRPr kumimoji="0" lang="zh-TW" sz="1600" b="1" i="0" u="none" strike="noStrike" cap="none" normalizeH="0" baseline="0" smtClean="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17780" marR="177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SzPct val="65000"/>
                        <a:buFont typeface="Wingdings" panose="05000000000000000000" pitchFamily="2" charset="2"/>
                        <a:defRPr kumimoji="1" sz="26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600" b="1" i="0" u="none" strike="noStrike" cap="none" normalizeH="0" baseline="0" smtClean="0">
                          <a:ln>
                            <a:noFill/>
                          </a:ln>
                          <a:solidFill>
                            <a:srgbClr val="000000"/>
                          </a:solidFill>
                          <a:effectLst/>
                          <a:latin typeface="標楷體" panose="03000509000000000000" pitchFamily="65" charset="-120"/>
                          <a:ea typeface="新細明體" panose="02020500000000000000" pitchFamily="18" charset="-120"/>
                        </a:rPr>
                        <a:t>M2</a:t>
                      </a:r>
                      <a:endParaRPr kumimoji="0" lang="zh-TW" altLang="zh-TW" sz="1600" b="1" i="0" u="none" strike="noStrike" cap="none" normalizeH="0" baseline="0" smtClean="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17780" marR="177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SzPct val="65000"/>
                        <a:buFont typeface="Wingdings" panose="05000000000000000000" pitchFamily="2" charset="2"/>
                        <a:defRPr kumimoji="1" sz="26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zh-TW" sz="1600" b="1" i="0" u="none" strike="noStrike" cap="none" normalizeH="0" baseline="0" smtClean="0">
                          <a:ln>
                            <a:noFill/>
                          </a:ln>
                          <a:solidFill>
                            <a:srgbClr val="000000"/>
                          </a:solidFill>
                          <a:effectLst/>
                          <a:latin typeface="標楷體" panose="03000509000000000000" pitchFamily="65" charset="-120"/>
                          <a:ea typeface="新細明體" panose="02020500000000000000" pitchFamily="18" charset="-120"/>
                        </a:rPr>
                        <a:t>133.7</a:t>
                      </a:r>
                      <a:endParaRPr kumimoji="0" lang="zh-TW" altLang="zh-TW" sz="1600" b="1" i="0" u="none" strike="noStrike" cap="none" normalizeH="0" baseline="0" smtClean="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17780" marR="177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SzPct val="65000"/>
                        <a:buFont typeface="Wingdings" panose="05000000000000000000" pitchFamily="2" charset="2"/>
                        <a:defRPr kumimoji="1" sz="26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zh-TW" sz="1600" b="1" i="0" u="none" strike="noStrike" cap="none" normalizeH="0" baseline="0" smtClean="0">
                          <a:ln>
                            <a:noFill/>
                          </a:ln>
                          <a:solidFill>
                            <a:srgbClr val="000000"/>
                          </a:solidFill>
                          <a:effectLst/>
                          <a:latin typeface="標楷體" panose="03000509000000000000" pitchFamily="65" charset="-120"/>
                          <a:ea typeface="新細明體" panose="02020500000000000000" pitchFamily="18" charset="-120"/>
                        </a:rPr>
                        <a:t>7200</a:t>
                      </a:r>
                      <a:endParaRPr kumimoji="0" lang="zh-TW" altLang="zh-TW" sz="1600" b="1" i="0" u="none" strike="noStrike" cap="none" normalizeH="0" baseline="0" smtClean="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17780" marR="177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SzPct val="65000"/>
                        <a:buFont typeface="Wingdings" panose="05000000000000000000" pitchFamily="2" charset="2"/>
                        <a:defRPr kumimoji="1" sz="26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zh-TW" sz="1600" b="1" i="0" u="none" strike="noStrike" cap="none" normalizeH="0" baseline="0" dirty="0" smtClean="0">
                          <a:ln>
                            <a:noFill/>
                          </a:ln>
                          <a:solidFill>
                            <a:srgbClr val="000000"/>
                          </a:solidFill>
                          <a:effectLst/>
                          <a:latin typeface="標楷體" panose="03000509000000000000" pitchFamily="65" charset="-120"/>
                          <a:ea typeface="新細明體" panose="02020500000000000000" pitchFamily="18" charset="-120"/>
                        </a:rPr>
                        <a:t>962640</a:t>
                      </a:r>
                      <a:endParaRPr kumimoji="0" lang="zh-TW" altLang="zh-TW" sz="1600" b="1" i="0" u="none" strike="noStrike" cap="none" normalizeH="0" baseline="0" dirty="0" smtClean="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17780" marR="177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SzPct val="65000"/>
                        <a:buFont typeface="Wingdings" panose="05000000000000000000" pitchFamily="2" charset="2"/>
                        <a:defRPr kumimoji="1" sz="26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zh-TW" sz="1600" b="1" i="0" u="none" strike="noStrike" cap="none" normalizeH="0" baseline="0" smtClean="0">
                          <a:ln>
                            <a:noFill/>
                          </a:ln>
                          <a:solidFill>
                            <a:srgbClr val="000000"/>
                          </a:solidFill>
                          <a:effectLst/>
                          <a:latin typeface="標楷體" panose="03000509000000000000" pitchFamily="65" charset="-120"/>
                          <a:ea typeface="新細明體" panose="02020500000000000000" pitchFamily="18" charset="-120"/>
                        </a:rPr>
                        <a:t>236.1</a:t>
                      </a:r>
                      <a:endParaRPr kumimoji="0" lang="zh-TW" altLang="zh-TW" sz="1600" b="1" i="0" u="none" strike="noStrike" cap="none" normalizeH="0" baseline="0" smtClean="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17780" marR="177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SzPct val="65000"/>
                        <a:buFont typeface="Wingdings" panose="05000000000000000000" pitchFamily="2" charset="2"/>
                        <a:defRPr kumimoji="1" sz="26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zh-TW" sz="1600" b="1" i="0" u="none" strike="noStrike" cap="none" normalizeH="0" baseline="0" smtClean="0">
                          <a:ln>
                            <a:noFill/>
                          </a:ln>
                          <a:solidFill>
                            <a:srgbClr val="000000"/>
                          </a:solidFill>
                          <a:effectLst/>
                          <a:latin typeface="標楷體" panose="03000509000000000000" pitchFamily="65" charset="-120"/>
                          <a:ea typeface="新細明體" panose="02020500000000000000" pitchFamily="18" charset="-120"/>
                        </a:rPr>
                        <a:t>1699920</a:t>
                      </a:r>
                      <a:endParaRPr kumimoji="0" lang="zh-TW" altLang="zh-TW" sz="1600" b="1" i="0" u="none" strike="noStrike" cap="none" normalizeH="0" baseline="0" smtClean="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17780" marR="177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SzPct val="65000"/>
                        <a:buFont typeface="Wingdings" panose="05000000000000000000" pitchFamily="2" charset="2"/>
                        <a:defRPr kumimoji="1" sz="26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600" b="1" i="0" u="none" strike="noStrike" cap="none" normalizeH="0" baseline="0" smtClean="0">
                          <a:ln>
                            <a:noFill/>
                          </a:ln>
                          <a:solidFill>
                            <a:srgbClr val="000000"/>
                          </a:solidFill>
                          <a:effectLst/>
                          <a:latin typeface="標楷體" panose="03000509000000000000" pitchFamily="65" charset="-120"/>
                          <a:ea typeface="新細明體" panose="02020500000000000000" pitchFamily="18" charset="-120"/>
                        </a:rPr>
                        <a:t>(+102.4)</a:t>
                      </a:r>
                      <a:endParaRPr kumimoji="0" lang="zh-TW" altLang="zh-TW" sz="1600" b="1" i="0" u="none" strike="noStrike" cap="none" normalizeH="0" baseline="0" smtClean="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17780" marR="177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SzPct val="65000"/>
                        <a:buFont typeface="Wingdings" panose="05000000000000000000" pitchFamily="2" charset="2"/>
                        <a:defRPr kumimoji="1" sz="26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zh-TW" sz="1600" b="1" i="0" u="none" strike="noStrike" cap="none" normalizeH="0" baseline="0" smtClean="0">
                          <a:ln>
                            <a:noFill/>
                          </a:ln>
                          <a:solidFill>
                            <a:srgbClr val="000000"/>
                          </a:solidFill>
                          <a:effectLst/>
                          <a:latin typeface="標楷體" panose="03000509000000000000" pitchFamily="65" charset="-120"/>
                          <a:ea typeface="新細明體" panose="02020500000000000000" pitchFamily="18" charset="-120"/>
                        </a:rPr>
                        <a:t>737280</a:t>
                      </a:r>
                      <a:endParaRPr kumimoji="0" lang="zh-TW" altLang="zh-TW" sz="1600" b="1" i="0" u="none" strike="noStrike" cap="none" normalizeH="0" baseline="0" smtClean="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17780" marR="177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SzPct val="65000"/>
                        <a:buFont typeface="Wingdings" panose="05000000000000000000" pitchFamily="2" charset="2"/>
                        <a:defRPr kumimoji="1" sz="26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TW" altLang="zh-TW" sz="1600" b="1" i="0" u="none" strike="noStrike" cap="none" normalizeH="0" baseline="0" smtClean="0">
                        <a:ln>
                          <a:noFill/>
                        </a:ln>
                        <a:solidFill>
                          <a:schemeClr val="tx1"/>
                        </a:solidFill>
                        <a:effectLst/>
                        <a:latin typeface="標楷體" panose="03000509000000000000" pitchFamily="65" charset="-120"/>
                        <a:ea typeface="標楷體" panose="03000509000000000000" pitchFamily="65" charset="-120"/>
                      </a:endParaRPr>
                    </a:p>
                  </a:txBody>
                  <a:tcPr marL="17780" marR="17780" marT="0" marB="0" anchor="ctr"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extLst>
                  <a:ext uri="{0D108BD9-81ED-4DB2-BD59-A6C34878D82A}">
                    <a16:rowId xmlns:a16="http://schemas.microsoft.com/office/drawing/2014/main" xmlns="" val="10007"/>
                  </a:ext>
                </a:extLst>
              </a:tr>
              <a:tr h="243769">
                <a:tc>
                  <a:txBody>
                    <a:bodyPr/>
                    <a:lstStyle>
                      <a:lvl1pPr>
                        <a:spcBef>
                          <a:spcPct val="20000"/>
                        </a:spcBef>
                        <a:buClr>
                          <a:schemeClr val="accent1"/>
                        </a:buClr>
                        <a:buSzPct val="65000"/>
                        <a:buFont typeface="Wingdings" panose="05000000000000000000" pitchFamily="2" charset="2"/>
                        <a:defRPr kumimoji="1" sz="26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sz="1600" b="1" i="0" u="none" strike="noStrike" cap="none" normalizeH="0" baseline="0" smtClean="0">
                          <a:ln>
                            <a:noFill/>
                          </a:ln>
                          <a:solidFill>
                            <a:srgbClr val="000000"/>
                          </a:solidFill>
                          <a:effectLst/>
                          <a:latin typeface="標楷體" panose="03000509000000000000" pitchFamily="65" charset="-120"/>
                          <a:ea typeface="新細明體" panose="02020500000000000000" pitchFamily="18" charset="-120"/>
                        </a:rPr>
                        <a:t>　</a:t>
                      </a:r>
                      <a:endParaRPr kumimoji="0" lang="zh-TW" sz="1600" b="1" i="0" u="none" strike="noStrike" cap="none" normalizeH="0" baseline="0" smtClean="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17780" marR="177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SzPct val="65000"/>
                        <a:buFont typeface="Wingdings" panose="05000000000000000000" pitchFamily="2" charset="2"/>
                        <a:defRPr kumimoji="1" sz="26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sz="1600" b="1" i="0" u="none" strike="noStrike" cap="none" normalizeH="0" baseline="0" smtClean="0">
                          <a:ln>
                            <a:noFill/>
                          </a:ln>
                          <a:solidFill>
                            <a:srgbClr val="000000"/>
                          </a:solidFill>
                          <a:effectLst/>
                          <a:latin typeface="標楷體" panose="03000509000000000000" pitchFamily="65" charset="-120"/>
                          <a:ea typeface="新細明體" panose="02020500000000000000" pitchFamily="18" charset="-120"/>
                        </a:rPr>
                        <a:t>合計</a:t>
                      </a:r>
                      <a:endParaRPr kumimoji="0" lang="zh-TW" sz="1600" b="1" i="0" u="none" strike="noStrike" cap="none" normalizeH="0" baseline="0" smtClean="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17780" marR="177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SzPct val="65000"/>
                        <a:buFont typeface="Wingdings" panose="05000000000000000000" pitchFamily="2" charset="2"/>
                        <a:defRPr kumimoji="1" sz="26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sz="1600" b="1" i="0" u="none" strike="noStrike" cap="none" normalizeH="0" baseline="0" smtClean="0">
                          <a:ln>
                            <a:noFill/>
                          </a:ln>
                          <a:solidFill>
                            <a:srgbClr val="000000"/>
                          </a:solidFill>
                          <a:effectLst/>
                          <a:latin typeface="標楷體" panose="03000509000000000000" pitchFamily="65" charset="-120"/>
                          <a:ea typeface="新細明體" panose="02020500000000000000" pitchFamily="18" charset="-120"/>
                        </a:rPr>
                        <a:t>　</a:t>
                      </a:r>
                      <a:endParaRPr kumimoji="0" lang="zh-TW" sz="1600" b="1" i="0" u="none" strike="noStrike" cap="none" normalizeH="0" baseline="0" smtClean="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17780" marR="177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SzPct val="65000"/>
                        <a:buFont typeface="Wingdings" panose="05000000000000000000" pitchFamily="2" charset="2"/>
                        <a:defRPr kumimoji="1" sz="26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sz="1600" b="1" i="0" u="none" strike="noStrike" cap="none" normalizeH="0" baseline="0" smtClean="0">
                          <a:ln>
                            <a:noFill/>
                          </a:ln>
                          <a:solidFill>
                            <a:srgbClr val="000000"/>
                          </a:solidFill>
                          <a:effectLst/>
                          <a:latin typeface="標楷體" panose="03000509000000000000" pitchFamily="65" charset="-120"/>
                          <a:ea typeface="新細明體" panose="02020500000000000000" pitchFamily="18" charset="-120"/>
                        </a:rPr>
                        <a:t>　</a:t>
                      </a:r>
                      <a:endParaRPr kumimoji="0" lang="zh-TW" sz="1600" b="1" i="0" u="none" strike="noStrike" cap="none" normalizeH="0" baseline="0" smtClean="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17780" marR="177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SzPct val="65000"/>
                        <a:buFont typeface="Wingdings" panose="05000000000000000000" pitchFamily="2" charset="2"/>
                        <a:defRPr kumimoji="1" sz="26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sz="1600" b="1" i="0" u="none" strike="noStrike" cap="none" normalizeH="0" baseline="0" smtClean="0">
                          <a:ln>
                            <a:noFill/>
                          </a:ln>
                          <a:solidFill>
                            <a:srgbClr val="000000"/>
                          </a:solidFill>
                          <a:effectLst/>
                          <a:latin typeface="標楷體" panose="03000509000000000000" pitchFamily="65" charset="-120"/>
                          <a:ea typeface="新細明體" panose="02020500000000000000" pitchFamily="18" charset="-120"/>
                        </a:rPr>
                        <a:t>　</a:t>
                      </a:r>
                      <a:endParaRPr kumimoji="0" lang="zh-TW" sz="1600" b="1" i="0" u="none" strike="noStrike" cap="none" normalizeH="0" baseline="0" smtClean="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17780" marR="177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SzPct val="65000"/>
                        <a:buFont typeface="Wingdings" panose="05000000000000000000" pitchFamily="2" charset="2"/>
                        <a:defRPr kumimoji="1" sz="26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sz="1600" b="1" i="0" u="none" strike="noStrike" cap="none" normalizeH="0" baseline="0" smtClean="0">
                          <a:ln>
                            <a:noFill/>
                          </a:ln>
                          <a:solidFill>
                            <a:srgbClr val="000000"/>
                          </a:solidFill>
                          <a:effectLst/>
                          <a:latin typeface="標楷體" panose="03000509000000000000" pitchFamily="65" charset="-120"/>
                          <a:ea typeface="新細明體" panose="02020500000000000000" pitchFamily="18" charset="-120"/>
                        </a:rPr>
                        <a:t>　</a:t>
                      </a:r>
                      <a:endParaRPr kumimoji="0" lang="zh-TW" sz="1600" b="1" i="0" u="none" strike="noStrike" cap="none" normalizeH="0" baseline="0" smtClean="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17780" marR="177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SzPct val="65000"/>
                        <a:buFont typeface="Wingdings" panose="05000000000000000000" pitchFamily="2" charset="2"/>
                        <a:defRPr kumimoji="1" sz="26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sz="1600" b="1" i="0" u="none" strike="noStrike" cap="none" normalizeH="0" baseline="0" smtClean="0">
                          <a:ln>
                            <a:noFill/>
                          </a:ln>
                          <a:solidFill>
                            <a:srgbClr val="000000"/>
                          </a:solidFill>
                          <a:effectLst/>
                          <a:latin typeface="標楷體" panose="03000509000000000000" pitchFamily="65" charset="-120"/>
                          <a:ea typeface="新細明體" panose="02020500000000000000" pitchFamily="18" charset="-120"/>
                        </a:rPr>
                        <a:t>　</a:t>
                      </a:r>
                      <a:endParaRPr kumimoji="0" lang="zh-TW" sz="1600" b="1" i="0" u="none" strike="noStrike" cap="none" normalizeH="0" baseline="0" smtClean="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17780" marR="177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SzPct val="65000"/>
                        <a:buFont typeface="Wingdings" panose="05000000000000000000" pitchFamily="2" charset="2"/>
                        <a:defRPr kumimoji="1" sz="26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sz="1600" b="1" i="0" u="none" strike="noStrike" cap="none" normalizeH="0" baseline="0" smtClean="0">
                          <a:ln>
                            <a:noFill/>
                          </a:ln>
                          <a:solidFill>
                            <a:srgbClr val="000000"/>
                          </a:solidFill>
                          <a:effectLst/>
                          <a:latin typeface="標楷體" panose="03000509000000000000" pitchFamily="65" charset="-120"/>
                          <a:ea typeface="新細明體" panose="02020500000000000000" pitchFamily="18" charset="-120"/>
                        </a:rPr>
                        <a:t>　</a:t>
                      </a:r>
                      <a:endParaRPr kumimoji="0" lang="zh-TW" sz="1600" b="1" i="0" u="none" strike="noStrike" cap="none" normalizeH="0" baseline="0" smtClean="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17780" marR="177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SzPct val="65000"/>
                        <a:buFont typeface="Wingdings" panose="05000000000000000000" pitchFamily="2" charset="2"/>
                        <a:defRPr kumimoji="1" sz="26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sz="1600" b="1" i="0" u="none" strike="noStrike" cap="none" normalizeH="0" baseline="0" smtClean="0">
                          <a:ln>
                            <a:noFill/>
                          </a:ln>
                          <a:solidFill>
                            <a:srgbClr val="000000"/>
                          </a:solidFill>
                          <a:effectLst/>
                          <a:latin typeface="標楷體" panose="03000509000000000000" pitchFamily="65" charset="-120"/>
                          <a:ea typeface="新細明體" panose="02020500000000000000" pitchFamily="18" charset="-120"/>
                        </a:rPr>
                        <a:t>　</a:t>
                      </a:r>
                      <a:endParaRPr kumimoji="0" lang="zh-TW" sz="1600" b="1" i="0" u="none" strike="noStrike" cap="none" normalizeH="0" baseline="0" smtClean="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17780" marR="177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SzPct val="65000"/>
                        <a:buFont typeface="Wingdings" panose="05000000000000000000" pitchFamily="2" charset="2"/>
                        <a:defRPr kumimoji="1" sz="26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sz="1600" b="1" i="0" u="none" strike="noStrike" cap="none" normalizeH="0" baseline="0" smtClean="0">
                          <a:ln>
                            <a:noFill/>
                          </a:ln>
                          <a:solidFill>
                            <a:srgbClr val="000000"/>
                          </a:solidFill>
                          <a:effectLst/>
                          <a:latin typeface="標楷體" panose="03000509000000000000" pitchFamily="65" charset="-120"/>
                          <a:ea typeface="新細明體" panose="02020500000000000000" pitchFamily="18" charset="-120"/>
                        </a:rPr>
                        <a:t>　</a:t>
                      </a:r>
                      <a:endParaRPr kumimoji="0" lang="zh-TW" sz="1600" b="1" i="0" u="none" strike="noStrike" cap="none" normalizeH="0" baseline="0" smtClean="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17780" marR="177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SzPct val="65000"/>
                        <a:buFont typeface="Wingdings" panose="05000000000000000000" pitchFamily="2" charset="2"/>
                        <a:defRPr kumimoji="1" sz="26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標楷體" panose="03000509000000000000" pitchFamily="65"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TW" altLang="zh-TW" sz="1600" b="1" i="0" u="none" strike="noStrike" cap="none" normalizeH="0" baseline="0" dirty="0" smtClean="0">
                        <a:ln>
                          <a:noFill/>
                        </a:ln>
                        <a:solidFill>
                          <a:schemeClr val="tx1"/>
                        </a:solidFill>
                        <a:effectLst/>
                        <a:latin typeface="標楷體" panose="03000509000000000000" pitchFamily="65" charset="-120"/>
                        <a:ea typeface="標楷體" panose="03000509000000000000" pitchFamily="65" charset="-120"/>
                      </a:endParaRPr>
                    </a:p>
                  </a:txBody>
                  <a:tcPr marL="17780" marR="17780" marT="0" marB="0" anchor="ctr"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extLst>
                  <a:ext uri="{0D108BD9-81ED-4DB2-BD59-A6C34878D82A}">
                    <a16:rowId xmlns:a16="http://schemas.microsoft.com/office/drawing/2014/main" xmlns="" val="10008"/>
                  </a:ext>
                </a:extLst>
              </a:tr>
            </a:tbl>
          </a:graphicData>
        </a:graphic>
      </p:graphicFrame>
      <p:sp>
        <p:nvSpPr>
          <p:cNvPr id="3" name="投影片編號版面配置區 2"/>
          <p:cNvSpPr>
            <a:spLocks noGrp="1"/>
          </p:cNvSpPr>
          <p:nvPr>
            <p:ph type="sldNum" sz="quarter" idx="12"/>
          </p:nvPr>
        </p:nvSpPr>
        <p:spPr/>
        <p:txBody>
          <a:bodyPr/>
          <a:lstStyle/>
          <a:p>
            <a:fld id="{1118FB7C-3051-423D-B140-B22D31D849CF}" type="slidenum">
              <a:rPr lang="zh-TW" altLang="en-US" smtClean="0"/>
              <a:pPr/>
              <a:t>331</a:t>
            </a:fld>
            <a:endParaRPr lang="zh-TW" altLang="en-US"/>
          </a:p>
        </p:txBody>
      </p:sp>
    </p:spTree>
    <p:extLst>
      <p:ext uri="{BB962C8B-B14F-4D97-AF65-F5344CB8AC3E}">
        <p14:creationId xmlns:p14="http://schemas.microsoft.com/office/powerpoint/2010/main" val="3110757768"/>
      </p:ext>
    </p:extLst>
  </p:cSld>
  <p:clrMapOvr>
    <a:masterClrMapping/>
  </p:clrMapOvr>
  <p:transition/>
</p:sld>
</file>

<file path=ppt/slides/slide3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p:cNvSpPr>
          <p:nvPr>
            <p:ph type="title"/>
          </p:nvPr>
        </p:nvSpPr>
        <p:spPr>
          <a:xfrm>
            <a:off x="395288" y="404813"/>
            <a:ext cx="8640762" cy="738187"/>
          </a:xfrm>
        </p:spPr>
        <p:txBody>
          <a:bodyPr/>
          <a:lstStyle/>
          <a:p>
            <a:pPr eaLnBrk="1" hangingPunct="1"/>
            <a:r>
              <a:rPr lang="zh-TW" altLang="en-US" sz="3600" b="1" smtClean="0">
                <a:solidFill>
                  <a:srgbClr val="FF0000"/>
                </a:solidFill>
              </a:rPr>
              <a:t>議題</a:t>
            </a:r>
            <a:r>
              <a:rPr lang="en-US" altLang="zh-TW" sz="3600" b="1" smtClean="0">
                <a:solidFill>
                  <a:srgbClr val="FF0000"/>
                </a:solidFill>
              </a:rPr>
              <a:t>1</a:t>
            </a:r>
            <a:r>
              <a:rPr lang="zh-TW" altLang="en-US" sz="3600" b="1" smtClean="0">
                <a:solidFill>
                  <a:srgbClr val="FF0000"/>
                </a:solidFill>
              </a:rPr>
              <a:t>：總價決標</a:t>
            </a:r>
            <a:r>
              <a:rPr lang="en-US" altLang="zh-TW" sz="3600" b="1" smtClean="0">
                <a:solidFill>
                  <a:srgbClr val="FF0000"/>
                </a:solidFill>
              </a:rPr>
              <a:t>(</a:t>
            </a:r>
            <a:r>
              <a:rPr lang="zh-TW" altLang="en-US" sz="3600" b="1" smtClean="0">
                <a:solidFill>
                  <a:srgbClr val="FF0000"/>
                </a:solidFill>
              </a:rPr>
              <a:t>契約價金給付</a:t>
            </a:r>
            <a:r>
              <a:rPr lang="en-US" altLang="zh-TW" sz="3600" b="1" smtClean="0">
                <a:solidFill>
                  <a:srgbClr val="FF0000"/>
                </a:solidFill>
              </a:rPr>
              <a:t>)3-</a:t>
            </a:r>
            <a:r>
              <a:rPr lang="zh-TW" altLang="en-US" sz="3600" b="1" smtClean="0">
                <a:solidFill>
                  <a:srgbClr val="FF0000"/>
                </a:solidFill>
              </a:rPr>
              <a:t>工程類</a:t>
            </a:r>
            <a:r>
              <a:rPr lang="en-US" altLang="zh-TW" sz="3600" b="1" smtClean="0">
                <a:solidFill>
                  <a:srgbClr val="FF0000"/>
                </a:solidFill>
              </a:rPr>
              <a:t>2</a:t>
            </a:r>
            <a:endParaRPr lang="zh-TW" altLang="en-US" sz="3600" b="1" smtClean="0">
              <a:solidFill>
                <a:srgbClr val="FF0000"/>
              </a:solidFill>
            </a:endParaRPr>
          </a:p>
        </p:txBody>
      </p:sp>
      <p:sp>
        <p:nvSpPr>
          <p:cNvPr id="118787" name="Rectangle 3"/>
          <p:cNvSpPr>
            <a:spLocks noGrp="1"/>
          </p:cNvSpPr>
          <p:nvPr>
            <p:ph type="body" idx="1"/>
          </p:nvPr>
        </p:nvSpPr>
        <p:spPr>
          <a:xfrm>
            <a:off x="395288" y="1196975"/>
            <a:ext cx="8497887" cy="5256213"/>
          </a:xfrm>
        </p:spPr>
        <p:txBody>
          <a:bodyPr/>
          <a:lstStyle/>
          <a:p>
            <a:r>
              <a:rPr lang="zh-TW" altLang="en-US" sz="2400" b="1" smtClean="0">
                <a:solidFill>
                  <a:srgbClr val="CA2004"/>
                </a:solidFill>
                <a:latin typeface="Perpetua" panose="02020502060401020303" pitchFamily="18" charset="0"/>
              </a:rPr>
              <a:t>總價決標</a:t>
            </a:r>
            <a:r>
              <a:rPr lang="zh-TW" altLang="en-US" sz="2400" b="1" smtClean="0">
                <a:solidFill>
                  <a:srgbClr val="CA2004"/>
                </a:solidFill>
                <a:latin typeface="新細明體" panose="02020500000000000000" pitchFamily="18" charset="-120"/>
                <a:ea typeface="新細明體" panose="02020500000000000000" pitchFamily="18" charset="-120"/>
              </a:rPr>
              <a:t>、</a:t>
            </a:r>
            <a:r>
              <a:rPr lang="zh-TW" altLang="en-US" sz="2400" b="1" smtClean="0">
                <a:solidFill>
                  <a:srgbClr val="CA2004"/>
                </a:solidFill>
                <a:latin typeface="Perpetua" panose="02020502060401020303" pitchFamily="18" charset="0"/>
              </a:rPr>
              <a:t>實作數量</a:t>
            </a:r>
            <a:r>
              <a:rPr lang="zh-TW" altLang="zh-TW" sz="2400" b="1" smtClean="0">
                <a:solidFill>
                  <a:srgbClr val="CA2004"/>
                </a:solidFill>
                <a:latin typeface="Perpetua" panose="02020502060401020303" pitchFamily="18" charset="0"/>
              </a:rPr>
              <a:t>結算</a:t>
            </a:r>
            <a:endParaRPr lang="en-US" altLang="zh-TW" sz="2400" b="1" smtClean="0"/>
          </a:p>
          <a:p>
            <a:pPr>
              <a:buFont typeface="Wingdings" panose="05000000000000000000" pitchFamily="2" charset="2"/>
              <a:buChar char="p"/>
            </a:pPr>
            <a:r>
              <a:rPr lang="zh-TW" altLang="zh-TW" sz="2400" b="1" smtClean="0">
                <a:solidFill>
                  <a:srgbClr val="0000FF"/>
                </a:solidFill>
              </a:rPr>
              <a:t>工程採購契約範本第</a:t>
            </a:r>
            <a:r>
              <a:rPr lang="en-US" altLang="zh-TW" sz="2400" b="1" smtClean="0">
                <a:solidFill>
                  <a:srgbClr val="0000FF"/>
                </a:solidFill>
              </a:rPr>
              <a:t>3</a:t>
            </a:r>
            <a:r>
              <a:rPr lang="zh-TW" altLang="zh-TW" sz="2400" b="1" smtClean="0">
                <a:solidFill>
                  <a:srgbClr val="0000FF"/>
                </a:solidFill>
              </a:rPr>
              <a:t>條　契約價金之給付</a:t>
            </a:r>
          </a:p>
          <a:p>
            <a:r>
              <a:rPr lang="en-US" altLang="zh-TW" sz="2400" b="1" smtClean="0"/>
              <a:t>(</a:t>
            </a:r>
            <a:r>
              <a:rPr lang="zh-TW" altLang="zh-TW" sz="2400" b="1" smtClean="0"/>
              <a:t>一</a:t>
            </a:r>
            <a:r>
              <a:rPr lang="en-US" altLang="zh-TW" sz="2400" b="1" smtClean="0"/>
              <a:t>)</a:t>
            </a:r>
            <a:r>
              <a:rPr lang="zh-TW" altLang="zh-TW" sz="2400" b="1" smtClean="0"/>
              <a:t>契約價金之給付，得為下列方式：</a:t>
            </a:r>
            <a:r>
              <a:rPr lang="en-US" altLang="zh-TW" sz="2400" b="1" smtClean="0"/>
              <a:t/>
            </a:r>
            <a:br>
              <a:rPr lang="en-US" altLang="zh-TW" sz="2400" b="1" smtClean="0"/>
            </a:br>
            <a:r>
              <a:rPr lang="zh-TW" altLang="zh-TW" sz="2400" b="1" smtClean="0"/>
              <a:t>□</a:t>
            </a:r>
            <a:r>
              <a:rPr lang="zh-TW" altLang="zh-TW" sz="2400" b="1" smtClean="0">
                <a:solidFill>
                  <a:srgbClr val="FF0000"/>
                </a:solidFill>
              </a:rPr>
              <a:t>依實際施作或供應之項目及數量結算，以契約中所列履約標的項目及單價，依完成履約實際供應之項目及數量給付。</a:t>
            </a:r>
            <a:endParaRPr lang="en-US" altLang="zh-TW" sz="2400" b="1" u="sng" smtClean="0"/>
          </a:p>
          <a:p>
            <a:r>
              <a:rPr lang="en-US" altLang="zh-TW" sz="2400" b="1" smtClean="0">
                <a:solidFill>
                  <a:srgbClr val="0000FF"/>
                </a:solidFill>
              </a:rPr>
              <a:t>(</a:t>
            </a:r>
            <a:r>
              <a:rPr lang="zh-TW" altLang="en-US" sz="2400" b="1" smtClean="0">
                <a:solidFill>
                  <a:srgbClr val="0000FF"/>
                </a:solidFill>
              </a:rPr>
              <a:t>三</a:t>
            </a:r>
            <a:r>
              <a:rPr lang="en-US" altLang="zh-TW" sz="2400" b="1" smtClean="0">
                <a:solidFill>
                  <a:srgbClr val="0000FF"/>
                </a:solidFill>
              </a:rPr>
              <a:t>)</a:t>
            </a:r>
            <a:r>
              <a:rPr lang="zh-TW" altLang="zh-TW" sz="2400" b="1" smtClean="0">
                <a:solidFill>
                  <a:srgbClr val="0000FF"/>
                </a:solidFill>
              </a:rPr>
              <a:t>採實際施作或供應之項目及數量結算給付之部分：</a:t>
            </a:r>
          </a:p>
          <a:p>
            <a:r>
              <a:rPr lang="en-US" altLang="zh-TW" sz="2400" b="1" smtClean="0"/>
              <a:t>1.</a:t>
            </a:r>
            <a:r>
              <a:rPr lang="zh-TW" altLang="zh-TW" sz="2400" b="1" smtClean="0"/>
              <a:t>工程之個別項目實作數量較契約所定數量</a:t>
            </a:r>
            <a:r>
              <a:rPr lang="zh-TW" altLang="zh-TW" sz="2400" b="1" smtClean="0">
                <a:solidFill>
                  <a:srgbClr val="0070C0"/>
                </a:solidFill>
              </a:rPr>
              <a:t>增加</a:t>
            </a:r>
            <a:r>
              <a:rPr lang="zh-TW" altLang="zh-TW" sz="2400" b="1" smtClean="0"/>
              <a:t>達</a:t>
            </a:r>
            <a:r>
              <a:rPr lang="en-US" altLang="zh-TW" sz="2400" b="1" smtClean="0"/>
              <a:t>30%</a:t>
            </a:r>
            <a:r>
              <a:rPr lang="zh-TW" altLang="zh-TW" sz="2400" b="1" smtClean="0"/>
              <a:t>以上時，其逾</a:t>
            </a:r>
            <a:r>
              <a:rPr lang="en-US" altLang="zh-TW" sz="2400" b="1" smtClean="0"/>
              <a:t>30%</a:t>
            </a:r>
            <a:r>
              <a:rPr lang="zh-TW" altLang="zh-TW" sz="2400" b="1" smtClean="0"/>
              <a:t>之部分，</a:t>
            </a:r>
            <a:r>
              <a:rPr lang="zh-TW" altLang="zh-TW" sz="2400" b="1" smtClean="0">
                <a:solidFill>
                  <a:srgbClr val="0000FF"/>
                </a:solidFill>
              </a:rPr>
              <a:t>應以契約變更合理調整契約單價及計算契約價金。</a:t>
            </a:r>
          </a:p>
          <a:p>
            <a:r>
              <a:rPr lang="en-US" altLang="zh-TW" sz="2400" b="1" smtClean="0"/>
              <a:t>2.</a:t>
            </a:r>
            <a:r>
              <a:rPr lang="zh-TW" altLang="zh-TW" sz="2400" b="1" smtClean="0"/>
              <a:t>工程之個別項目實作數量較契約所定數量減少達</a:t>
            </a:r>
            <a:r>
              <a:rPr lang="en-US" altLang="zh-TW" sz="2400" b="1" smtClean="0"/>
              <a:t>30%</a:t>
            </a:r>
            <a:r>
              <a:rPr lang="zh-TW" altLang="zh-TW" sz="2400" b="1" smtClean="0"/>
              <a:t>以上時，</a:t>
            </a:r>
            <a:r>
              <a:rPr lang="zh-TW" altLang="zh-TW" sz="2400" b="1" smtClean="0">
                <a:solidFill>
                  <a:srgbClr val="0000FF"/>
                </a:solidFill>
              </a:rPr>
              <a:t>依原契約單價計算契約價金顯不合理者，應就顯不合理</a:t>
            </a:r>
            <a:r>
              <a:rPr lang="zh-TW" altLang="zh-TW" sz="2400" b="1" smtClean="0"/>
              <a:t>之部分以契約變更合理調整實作數量部分之契約單價及計算契約價金。</a:t>
            </a:r>
          </a:p>
          <a:p>
            <a:endParaRPr lang="zh-TW" altLang="zh-TW" sz="2400" b="1" u="sng" smtClean="0"/>
          </a:p>
        </p:txBody>
      </p:sp>
      <p:sp>
        <p:nvSpPr>
          <p:cNvPr id="3" name="投影片編號版面配置區 2"/>
          <p:cNvSpPr>
            <a:spLocks noGrp="1"/>
          </p:cNvSpPr>
          <p:nvPr>
            <p:ph type="sldNum" sz="quarter" idx="12"/>
          </p:nvPr>
        </p:nvSpPr>
        <p:spPr/>
        <p:txBody>
          <a:bodyPr/>
          <a:lstStyle/>
          <a:p>
            <a:fld id="{1118FB7C-3051-423D-B140-B22D31D849CF}" type="slidenum">
              <a:rPr lang="zh-TW" altLang="en-US" smtClean="0"/>
              <a:pPr/>
              <a:t>332</a:t>
            </a:fld>
            <a:endParaRPr lang="zh-TW" altLang="en-US"/>
          </a:p>
        </p:txBody>
      </p:sp>
    </p:spTree>
    <p:extLst>
      <p:ext uri="{BB962C8B-B14F-4D97-AF65-F5344CB8AC3E}">
        <p14:creationId xmlns:p14="http://schemas.microsoft.com/office/powerpoint/2010/main" val="2836822914"/>
      </p:ext>
    </p:extLst>
  </p:cSld>
  <p:clrMapOvr>
    <a:masterClrMapping/>
  </p:clrMapOvr>
  <p:timing>
    <p:tnLst>
      <p:par>
        <p:cTn id="1" dur="indefinite" restart="never" nodeType="tmRoot"/>
      </p:par>
    </p:tnLst>
  </p:timing>
</p:sld>
</file>

<file path=ppt/slides/slide3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p:cNvSpPr>
          <p:nvPr>
            <p:ph type="title"/>
          </p:nvPr>
        </p:nvSpPr>
        <p:spPr>
          <a:xfrm>
            <a:off x="395288" y="314325"/>
            <a:ext cx="8640762" cy="738188"/>
          </a:xfrm>
        </p:spPr>
        <p:txBody>
          <a:bodyPr/>
          <a:lstStyle/>
          <a:p>
            <a:pPr algn="ctr" eaLnBrk="1" hangingPunct="1"/>
            <a:r>
              <a:rPr lang="zh-TW" altLang="en-US" sz="3600" b="1" smtClean="0">
                <a:solidFill>
                  <a:srgbClr val="FF0000"/>
                </a:solidFill>
              </a:rPr>
              <a:t>議題</a:t>
            </a:r>
            <a:r>
              <a:rPr lang="en-US" altLang="zh-TW" sz="3600" b="1" smtClean="0">
                <a:solidFill>
                  <a:srgbClr val="FF0000"/>
                </a:solidFill>
              </a:rPr>
              <a:t>1</a:t>
            </a:r>
            <a:r>
              <a:rPr lang="zh-TW" altLang="en-US" sz="3600" b="1" smtClean="0">
                <a:solidFill>
                  <a:srgbClr val="FF0000"/>
                </a:solidFill>
              </a:rPr>
              <a:t>：總價決標</a:t>
            </a:r>
            <a:r>
              <a:rPr lang="en-US" altLang="zh-TW" sz="3600" b="1" smtClean="0">
                <a:solidFill>
                  <a:srgbClr val="FF0000"/>
                </a:solidFill>
              </a:rPr>
              <a:t>(</a:t>
            </a:r>
            <a:r>
              <a:rPr lang="zh-TW" altLang="en-US" sz="3600" b="1" smtClean="0">
                <a:solidFill>
                  <a:srgbClr val="FF0000"/>
                </a:solidFill>
              </a:rPr>
              <a:t>契約價金給付</a:t>
            </a:r>
            <a:r>
              <a:rPr lang="en-US" altLang="zh-TW" sz="3600" b="1" smtClean="0">
                <a:solidFill>
                  <a:srgbClr val="FF0000"/>
                </a:solidFill>
              </a:rPr>
              <a:t>)4-</a:t>
            </a:r>
            <a:r>
              <a:rPr lang="zh-TW" altLang="en-US" sz="3600" b="1" smtClean="0">
                <a:solidFill>
                  <a:srgbClr val="FF0000"/>
                </a:solidFill>
              </a:rPr>
              <a:t>財物類</a:t>
            </a:r>
          </a:p>
        </p:txBody>
      </p:sp>
      <p:sp>
        <p:nvSpPr>
          <p:cNvPr id="64515" name="Rectangle 3"/>
          <p:cNvSpPr>
            <a:spLocks noGrp="1"/>
          </p:cNvSpPr>
          <p:nvPr>
            <p:ph type="body" idx="1"/>
          </p:nvPr>
        </p:nvSpPr>
        <p:spPr>
          <a:xfrm>
            <a:off x="250825" y="1052513"/>
            <a:ext cx="8785225" cy="5616575"/>
          </a:xfrm>
        </p:spPr>
        <p:txBody>
          <a:bodyPr>
            <a:normAutofit fontScale="77500" lnSpcReduction="20000"/>
          </a:bodyPr>
          <a:lstStyle/>
          <a:p>
            <a:pPr>
              <a:defRPr/>
            </a:pPr>
            <a:r>
              <a:rPr lang="zh-TW" altLang="en-US" sz="3100" b="1" dirty="0" smtClean="0">
                <a:solidFill>
                  <a:srgbClr val="CA2004"/>
                </a:solidFill>
                <a:latin typeface="Perpetua" panose="02020502060401020303" pitchFamily="18" charset="0"/>
              </a:rPr>
              <a:t>總</a:t>
            </a:r>
            <a:r>
              <a:rPr lang="en-US" altLang="zh-TW" sz="3100" b="1" dirty="0">
                <a:solidFill>
                  <a:srgbClr val="CA2004"/>
                </a:solidFill>
                <a:latin typeface="Perpetua" panose="02020502060401020303" pitchFamily="18" charset="0"/>
              </a:rPr>
              <a:t>(</a:t>
            </a:r>
            <a:r>
              <a:rPr lang="zh-TW" altLang="en-US" sz="3100" b="1" dirty="0">
                <a:solidFill>
                  <a:srgbClr val="CA2004"/>
                </a:solidFill>
                <a:latin typeface="Perpetua" panose="02020502060401020303" pitchFamily="18" charset="0"/>
              </a:rPr>
              <a:t>單</a:t>
            </a:r>
            <a:r>
              <a:rPr lang="en-US" altLang="zh-TW" sz="3100" b="1" dirty="0">
                <a:solidFill>
                  <a:srgbClr val="CA2004"/>
                </a:solidFill>
                <a:latin typeface="Perpetua" panose="02020502060401020303" pitchFamily="18" charset="0"/>
              </a:rPr>
              <a:t>)</a:t>
            </a:r>
            <a:r>
              <a:rPr lang="zh-TW" altLang="en-US" sz="3100" b="1" dirty="0">
                <a:solidFill>
                  <a:srgbClr val="CA2004"/>
                </a:solidFill>
                <a:latin typeface="Perpetua" panose="02020502060401020303" pitchFamily="18" charset="0"/>
              </a:rPr>
              <a:t>價決</a:t>
            </a:r>
            <a:r>
              <a:rPr lang="zh-TW" altLang="en-US" sz="3100" b="1" dirty="0" smtClean="0">
                <a:solidFill>
                  <a:srgbClr val="CA2004"/>
                </a:solidFill>
                <a:latin typeface="Perpetua" panose="02020502060401020303" pitchFamily="18" charset="0"/>
              </a:rPr>
              <a:t>標</a:t>
            </a:r>
            <a:r>
              <a:rPr lang="zh-TW" altLang="en-US" sz="3100" b="1" dirty="0" smtClean="0">
                <a:solidFill>
                  <a:srgbClr val="CA2004"/>
                </a:solidFill>
                <a:latin typeface="PMingLiU" panose="02020500000000000000" pitchFamily="18" charset="-120"/>
                <a:ea typeface="PMingLiU" panose="02020500000000000000" pitchFamily="18" charset="-120"/>
              </a:rPr>
              <a:t>：</a:t>
            </a:r>
            <a:r>
              <a:rPr lang="zh-TW" altLang="en-US" sz="3100" b="1" dirty="0" smtClean="0">
                <a:solidFill>
                  <a:srgbClr val="CA2004"/>
                </a:solidFill>
                <a:latin typeface="Perpetua" panose="02020502060401020303" pitchFamily="18" charset="0"/>
              </a:rPr>
              <a:t>總額</a:t>
            </a:r>
            <a:r>
              <a:rPr lang="zh-TW" altLang="zh-TW" sz="3100" b="1" dirty="0" smtClean="0">
                <a:solidFill>
                  <a:srgbClr val="CA2004"/>
                </a:solidFill>
                <a:latin typeface="Perpetua" panose="02020502060401020303" pitchFamily="18" charset="0"/>
              </a:rPr>
              <a:t>結算</a:t>
            </a:r>
            <a:r>
              <a:rPr lang="zh-TW" altLang="en-US" sz="3100" b="1" dirty="0" smtClean="0">
                <a:solidFill>
                  <a:srgbClr val="CA2004"/>
                </a:solidFill>
                <a:latin typeface="新細明體" panose="02020500000000000000" pitchFamily="18" charset="-120"/>
                <a:ea typeface="新細明體" panose="02020500000000000000" pitchFamily="18" charset="-120"/>
              </a:rPr>
              <a:t>、</a:t>
            </a:r>
            <a:r>
              <a:rPr lang="zh-TW" altLang="en-US" sz="3100" b="1" dirty="0">
                <a:solidFill>
                  <a:srgbClr val="CA2004"/>
                </a:solidFill>
                <a:latin typeface="Perpetua" panose="02020502060401020303" pitchFamily="18" charset="0"/>
              </a:rPr>
              <a:t>實</a:t>
            </a:r>
            <a:r>
              <a:rPr lang="zh-TW" altLang="en-US" sz="3100" b="1" dirty="0" smtClean="0">
                <a:solidFill>
                  <a:srgbClr val="CA2004"/>
                </a:solidFill>
                <a:latin typeface="Perpetua" panose="02020502060401020303" pitchFamily="18" charset="0"/>
              </a:rPr>
              <a:t>作數量</a:t>
            </a:r>
            <a:r>
              <a:rPr lang="zh-TW" altLang="zh-TW" sz="3100" b="1" dirty="0" smtClean="0">
                <a:solidFill>
                  <a:srgbClr val="CA2004"/>
                </a:solidFill>
                <a:latin typeface="Perpetua" panose="02020502060401020303" pitchFamily="18" charset="0"/>
              </a:rPr>
              <a:t>結算</a:t>
            </a:r>
            <a:endParaRPr lang="en-US" altLang="zh-TW" sz="3100" b="1" dirty="0" smtClean="0"/>
          </a:p>
          <a:p>
            <a:pPr>
              <a:buFont typeface="Wingdings" panose="05000000000000000000" pitchFamily="2" charset="2"/>
              <a:buChar char="p"/>
              <a:defRPr/>
            </a:pPr>
            <a:r>
              <a:rPr lang="zh-TW" altLang="en-US" sz="3100" b="1" dirty="0">
                <a:solidFill>
                  <a:srgbClr val="0000FF"/>
                </a:solidFill>
              </a:rPr>
              <a:t>財物</a:t>
            </a:r>
            <a:r>
              <a:rPr lang="zh-TW" altLang="zh-TW" sz="3100" b="1" dirty="0">
                <a:solidFill>
                  <a:srgbClr val="0000FF"/>
                </a:solidFill>
              </a:rPr>
              <a:t>採購契約</a:t>
            </a:r>
            <a:r>
              <a:rPr lang="zh-TW" altLang="zh-TW" sz="3100" b="1" dirty="0" smtClean="0">
                <a:solidFill>
                  <a:srgbClr val="0000FF"/>
                </a:solidFill>
              </a:rPr>
              <a:t>範本第</a:t>
            </a:r>
            <a:r>
              <a:rPr lang="en-US" altLang="zh-TW" sz="3100" b="1" dirty="0" smtClean="0">
                <a:solidFill>
                  <a:srgbClr val="0000FF"/>
                </a:solidFill>
              </a:rPr>
              <a:t>3</a:t>
            </a:r>
            <a:r>
              <a:rPr lang="zh-TW" altLang="zh-TW" sz="3100" b="1" dirty="0" smtClean="0">
                <a:solidFill>
                  <a:srgbClr val="0000FF"/>
                </a:solidFill>
              </a:rPr>
              <a:t>條</a:t>
            </a:r>
            <a:r>
              <a:rPr lang="en-US" altLang="zh-TW" sz="3100" b="1" dirty="0" smtClean="0">
                <a:solidFill>
                  <a:srgbClr val="0000FF"/>
                </a:solidFill>
              </a:rPr>
              <a:t>(</a:t>
            </a:r>
            <a:r>
              <a:rPr lang="zh-TW" altLang="zh-TW" sz="3100" b="1" dirty="0" smtClean="0">
                <a:solidFill>
                  <a:srgbClr val="0000FF"/>
                </a:solidFill>
              </a:rPr>
              <a:t>契約價金之給付</a:t>
            </a:r>
            <a:r>
              <a:rPr lang="en-US" altLang="zh-TW" sz="3100" b="1" dirty="0" smtClean="0">
                <a:solidFill>
                  <a:srgbClr val="0000FF"/>
                </a:solidFill>
              </a:rPr>
              <a:t>)</a:t>
            </a:r>
            <a:r>
              <a:rPr lang="en-US" altLang="zh-TW" sz="3100" b="1" dirty="0" smtClean="0"/>
              <a:t/>
            </a:r>
            <a:br>
              <a:rPr lang="en-US" altLang="zh-TW" sz="3100" b="1" dirty="0" smtClean="0"/>
            </a:br>
            <a:r>
              <a:rPr lang="zh-TW" altLang="zh-TW" sz="3100" b="1" dirty="0" smtClean="0"/>
              <a:t>契約</a:t>
            </a:r>
            <a:r>
              <a:rPr lang="zh-TW" altLang="zh-TW" sz="3100" b="1" dirty="0"/>
              <a:t>價金之給付，得為下列方式</a:t>
            </a:r>
            <a:r>
              <a:rPr lang="en-US" altLang="zh-TW" sz="3100" b="1" dirty="0"/>
              <a:t>(</a:t>
            </a:r>
            <a:r>
              <a:rPr lang="zh-TW" altLang="zh-TW" sz="3100" b="1" dirty="0"/>
              <a:t>由機關擇一於招標時載明</a:t>
            </a:r>
            <a:r>
              <a:rPr lang="en-US" altLang="zh-TW" sz="3100" b="1" dirty="0"/>
              <a:t>)</a:t>
            </a:r>
            <a:r>
              <a:rPr lang="zh-TW" altLang="zh-TW" sz="3100" b="1" dirty="0"/>
              <a:t>：</a:t>
            </a:r>
          </a:p>
          <a:p>
            <a:pPr>
              <a:buFont typeface="Wingdings" panose="05000000000000000000" pitchFamily="2" charset="2"/>
              <a:buChar char="p"/>
              <a:defRPr/>
            </a:pPr>
            <a:r>
              <a:rPr lang="zh-TW" altLang="zh-TW" sz="3100" b="1" dirty="0"/>
              <a:t>□</a:t>
            </a:r>
            <a:r>
              <a:rPr lang="zh-TW" altLang="zh-TW" sz="3100" b="1" dirty="0">
                <a:solidFill>
                  <a:srgbClr val="0000FF"/>
                </a:solidFill>
              </a:rPr>
              <a:t>依契約價金總額結算。</a:t>
            </a:r>
            <a:r>
              <a:rPr lang="zh-TW" altLang="zh-TW" sz="3100" b="1" dirty="0"/>
              <a:t>因契約變更致履約標的項目或數量有增減時，就變更部分予以加減價結算。若有相關項目如稅捐、利潤或管理費等另列一式計價者，應依結算總價與原契約價金總額比例增減之。但契約已訂明不適用比例增減條件，或其性質與比例增減無關者，不在此限</a:t>
            </a:r>
            <a:r>
              <a:rPr lang="zh-TW" altLang="zh-TW" sz="3100" b="1" dirty="0" smtClean="0"/>
              <a:t>。</a:t>
            </a:r>
            <a:endParaRPr lang="en-US" altLang="zh-TW" sz="3100" b="1" dirty="0" smtClean="0"/>
          </a:p>
          <a:p>
            <a:pPr>
              <a:buFont typeface="Wingdings" panose="05000000000000000000" pitchFamily="2" charset="2"/>
              <a:buChar char="p"/>
              <a:defRPr/>
            </a:pPr>
            <a:r>
              <a:rPr lang="zh-TW" altLang="zh-TW" sz="3100" b="1" dirty="0" smtClean="0"/>
              <a:t>□</a:t>
            </a:r>
            <a:r>
              <a:rPr lang="zh-TW" altLang="zh-TW" sz="3100" b="1" dirty="0">
                <a:solidFill>
                  <a:srgbClr val="0000FF"/>
                </a:solidFill>
              </a:rPr>
              <a:t>依實際供應之項目及數量結算，以契約中所列履約標的項目及單價，依完成履約實際供應之項目及數量給付。</a:t>
            </a:r>
            <a:r>
              <a:rPr lang="zh-TW" altLang="zh-TW" sz="3100" b="1" dirty="0"/>
              <a:t>若有相關項目如稅捐、利潤或管理費等另列一式計價者，應依結算總價與原契約價金總額比例增減之。但契約已訂明不適用比例增減條件，或其性質與比例增減無關者，不在此限</a:t>
            </a:r>
            <a:r>
              <a:rPr lang="zh-TW" altLang="zh-TW" sz="3100" b="1" dirty="0" smtClean="0"/>
              <a:t>。</a:t>
            </a:r>
            <a:endParaRPr lang="en-US" altLang="zh-TW" sz="3100" b="1" dirty="0" smtClean="0"/>
          </a:p>
          <a:p>
            <a:pPr>
              <a:buFont typeface="Wingdings" panose="05000000000000000000" pitchFamily="2" charset="2"/>
              <a:buChar char="p"/>
              <a:defRPr/>
            </a:pPr>
            <a:r>
              <a:rPr lang="zh-TW" altLang="zh-TW" sz="3100" b="1" dirty="0" smtClean="0">
                <a:solidFill>
                  <a:srgbClr val="0000FF"/>
                </a:solidFill>
              </a:rPr>
              <a:t>□</a:t>
            </a:r>
            <a:r>
              <a:rPr lang="zh-TW" altLang="zh-TW" sz="3100" b="1" dirty="0">
                <a:solidFill>
                  <a:srgbClr val="0000FF"/>
                </a:solidFill>
              </a:rPr>
              <a:t>部分依契約價金總額結算，部分依實際供應之項目及數量結算</a:t>
            </a:r>
            <a:r>
              <a:rPr lang="zh-TW" altLang="zh-TW" sz="3100" b="1" dirty="0" smtClean="0">
                <a:solidFill>
                  <a:srgbClr val="0000FF"/>
                </a:solidFill>
              </a:rPr>
              <a:t>。</a:t>
            </a:r>
            <a:endParaRPr lang="en-US" altLang="zh-TW" sz="3100" b="1" dirty="0" smtClean="0">
              <a:solidFill>
                <a:srgbClr val="0000FF"/>
              </a:solidFill>
            </a:endParaRPr>
          </a:p>
          <a:p>
            <a:pPr>
              <a:buFont typeface="Wingdings" panose="05000000000000000000" pitchFamily="2" charset="2"/>
              <a:buChar char="p"/>
              <a:defRPr/>
            </a:pPr>
            <a:r>
              <a:rPr lang="zh-TW" altLang="zh-TW" sz="3100" b="1" dirty="0" smtClean="0"/>
              <a:t>□</a:t>
            </a:r>
            <a:r>
              <a:rPr lang="zh-TW" altLang="zh-TW" sz="3100" b="1" dirty="0"/>
              <a:t>其他：</a:t>
            </a:r>
            <a:r>
              <a:rPr lang="zh-TW" altLang="zh-TW" sz="3100" b="1" u="sng" dirty="0"/>
              <a:t>　</a:t>
            </a:r>
            <a:r>
              <a:rPr lang="zh-TW" altLang="zh-TW" b="1" u="sng" dirty="0"/>
              <a:t>　　　　　　　　　　　　　　　　　　　　　</a:t>
            </a:r>
            <a:r>
              <a:rPr lang="zh-TW" altLang="zh-TW" b="1" dirty="0"/>
              <a:t>　</a:t>
            </a:r>
          </a:p>
          <a:p>
            <a:pPr>
              <a:defRPr/>
            </a:pPr>
            <a:endParaRPr lang="zh-TW" altLang="zh-TW" sz="2400" b="1" u="sng" dirty="0" smtClean="0"/>
          </a:p>
        </p:txBody>
      </p:sp>
      <p:sp>
        <p:nvSpPr>
          <p:cNvPr id="3" name="投影片編號版面配置區 2"/>
          <p:cNvSpPr>
            <a:spLocks noGrp="1"/>
          </p:cNvSpPr>
          <p:nvPr>
            <p:ph type="sldNum" sz="quarter" idx="12"/>
          </p:nvPr>
        </p:nvSpPr>
        <p:spPr/>
        <p:txBody>
          <a:bodyPr/>
          <a:lstStyle/>
          <a:p>
            <a:fld id="{1118FB7C-3051-423D-B140-B22D31D849CF}" type="slidenum">
              <a:rPr lang="zh-TW" altLang="en-US" smtClean="0"/>
              <a:pPr/>
              <a:t>333</a:t>
            </a:fld>
            <a:endParaRPr lang="zh-TW" altLang="en-US"/>
          </a:p>
        </p:txBody>
      </p:sp>
    </p:spTree>
    <p:extLst>
      <p:ext uri="{BB962C8B-B14F-4D97-AF65-F5344CB8AC3E}">
        <p14:creationId xmlns:p14="http://schemas.microsoft.com/office/powerpoint/2010/main" val="3148398883"/>
      </p:ext>
    </p:extLst>
  </p:cSld>
  <p:clrMapOvr>
    <a:masterClrMapping/>
  </p:clrMapOvr>
  <p:timing>
    <p:tnLst>
      <p:par>
        <p:cTn id="1" dur="indefinite" restart="never" nodeType="tmRoot"/>
      </p:par>
    </p:tnLst>
  </p:timing>
</p:sld>
</file>

<file path=ppt/slides/slide3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p:cNvSpPr>
          <p:nvPr>
            <p:ph type="title"/>
          </p:nvPr>
        </p:nvSpPr>
        <p:spPr>
          <a:xfrm>
            <a:off x="395288" y="404813"/>
            <a:ext cx="8640762" cy="738187"/>
          </a:xfrm>
        </p:spPr>
        <p:txBody>
          <a:bodyPr/>
          <a:lstStyle/>
          <a:p>
            <a:pPr algn="ctr" eaLnBrk="1" hangingPunct="1"/>
            <a:r>
              <a:rPr lang="zh-TW" altLang="en-US" sz="3600" b="1" smtClean="0">
                <a:solidFill>
                  <a:srgbClr val="FF0000"/>
                </a:solidFill>
              </a:rPr>
              <a:t>議題</a:t>
            </a:r>
            <a:r>
              <a:rPr lang="en-US" altLang="zh-TW" sz="3600" b="1" smtClean="0">
                <a:solidFill>
                  <a:srgbClr val="FF0000"/>
                </a:solidFill>
              </a:rPr>
              <a:t>1</a:t>
            </a:r>
            <a:r>
              <a:rPr lang="zh-TW" altLang="en-US" sz="3600" b="1" smtClean="0">
                <a:solidFill>
                  <a:srgbClr val="FF0000"/>
                </a:solidFill>
              </a:rPr>
              <a:t>：總價決標</a:t>
            </a:r>
            <a:r>
              <a:rPr lang="en-US" altLang="zh-TW" sz="3600" b="1" smtClean="0">
                <a:solidFill>
                  <a:srgbClr val="FF0000"/>
                </a:solidFill>
              </a:rPr>
              <a:t>(</a:t>
            </a:r>
            <a:r>
              <a:rPr lang="zh-TW" altLang="en-US" sz="3600" b="1" smtClean="0">
                <a:solidFill>
                  <a:srgbClr val="FF0000"/>
                </a:solidFill>
              </a:rPr>
              <a:t>契約價金給付</a:t>
            </a:r>
            <a:r>
              <a:rPr lang="en-US" altLang="zh-TW" sz="3600" b="1" smtClean="0">
                <a:solidFill>
                  <a:srgbClr val="FF0000"/>
                </a:solidFill>
              </a:rPr>
              <a:t>)5-</a:t>
            </a:r>
            <a:r>
              <a:rPr lang="zh-TW" altLang="en-US" sz="3600" b="1" smtClean="0">
                <a:solidFill>
                  <a:srgbClr val="FF0000"/>
                </a:solidFill>
              </a:rPr>
              <a:t>勞務類</a:t>
            </a:r>
          </a:p>
        </p:txBody>
      </p:sp>
      <p:sp>
        <p:nvSpPr>
          <p:cNvPr id="120835" name="Rectangle 3"/>
          <p:cNvSpPr>
            <a:spLocks noGrp="1"/>
          </p:cNvSpPr>
          <p:nvPr>
            <p:ph type="body" idx="1"/>
          </p:nvPr>
        </p:nvSpPr>
        <p:spPr>
          <a:xfrm>
            <a:off x="395288" y="1196975"/>
            <a:ext cx="8497887" cy="5256213"/>
          </a:xfrm>
        </p:spPr>
        <p:txBody>
          <a:bodyPr/>
          <a:lstStyle/>
          <a:p>
            <a:r>
              <a:rPr lang="zh-TW" altLang="en-US" sz="2400" b="1" smtClean="0">
                <a:solidFill>
                  <a:srgbClr val="CA2004"/>
                </a:solidFill>
                <a:latin typeface="Perpetua" panose="02020502060401020303" pitchFamily="18" charset="0"/>
              </a:rPr>
              <a:t>總</a:t>
            </a:r>
            <a:r>
              <a:rPr lang="en-US" altLang="zh-TW" sz="2400" b="1" smtClean="0">
                <a:solidFill>
                  <a:srgbClr val="CA2004"/>
                </a:solidFill>
                <a:latin typeface="Perpetua" panose="02020502060401020303" pitchFamily="18" charset="0"/>
              </a:rPr>
              <a:t>(</a:t>
            </a:r>
            <a:r>
              <a:rPr lang="zh-TW" altLang="en-US" sz="2400" b="1" smtClean="0">
                <a:solidFill>
                  <a:srgbClr val="CA2004"/>
                </a:solidFill>
                <a:latin typeface="Perpetua" panose="02020502060401020303" pitchFamily="18" charset="0"/>
              </a:rPr>
              <a:t>單</a:t>
            </a:r>
            <a:r>
              <a:rPr lang="en-US" altLang="zh-TW" sz="2400" b="1" smtClean="0">
                <a:solidFill>
                  <a:srgbClr val="CA2004"/>
                </a:solidFill>
                <a:latin typeface="Perpetua" panose="02020502060401020303" pitchFamily="18" charset="0"/>
              </a:rPr>
              <a:t>)</a:t>
            </a:r>
            <a:r>
              <a:rPr lang="zh-TW" altLang="en-US" sz="2400" b="1" smtClean="0">
                <a:solidFill>
                  <a:srgbClr val="CA2004"/>
                </a:solidFill>
                <a:latin typeface="Perpetua" panose="02020502060401020303" pitchFamily="18" charset="0"/>
              </a:rPr>
              <a:t>價決標</a:t>
            </a:r>
            <a:r>
              <a:rPr lang="zh-TW" altLang="en-US" sz="2400" b="1" smtClean="0">
                <a:solidFill>
                  <a:srgbClr val="CA2004"/>
                </a:solidFill>
                <a:latin typeface="新細明體" panose="02020500000000000000" pitchFamily="18" charset="-120"/>
                <a:ea typeface="新細明體" panose="02020500000000000000" pitchFamily="18" charset="-120"/>
              </a:rPr>
              <a:t>：</a:t>
            </a:r>
            <a:r>
              <a:rPr lang="zh-TW" altLang="en-US" sz="2400" b="1" smtClean="0">
                <a:solidFill>
                  <a:srgbClr val="CA2004"/>
                </a:solidFill>
                <a:latin typeface="Perpetua" panose="02020502060401020303" pitchFamily="18" charset="0"/>
              </a:rPr>
              <a:t>總額</a:t>
            </a:r>
            <a:r>
              <a:rPr lang="zh-TW" altLang="zh-TW" sz="2400" b="1" smtClean="0">
                <a:solidFill>
                  <a:srgbClr val="CA2004"/>
                </a:solidFill>
                <a:latin typeface="Perpetua" panose="02020502060401020303" pitchFamily="18" charset="0"/>
              </a:rPr>
              <a:t>結算</a:t>
            </a:r>
            <a:r>
              <a:rPr lang="zh-TW" altLang="en-US" sz="2400" b="1" smtClean="0">
                <a:solidFill>
                  <a:srgbClr val="CA2004"/>
                </a:solidFill>
                <a:latin typeface="新細明體" panose="02020500000000000000" pitchFamily="18" charset="-120"/>
                <a:ea typeface="新細明體" panose="02020500000000000000" pitchFamily="18" charset="-120"/>
              </a:rPr>
              <a:t>、</a:t>
            </a:r>
            <a:r>
              <a:rPr lang="zh-TW" altLang="en-US" sz="2400" b="1" smtClean="0">
                <a:solidFill>
                  <a:srgbClr val="CA2004"/>
                </a:solidFill>
                <a:latin typeface="Perpetua" panose="02020502060401020303" pitchFamily="18" charset="0"/>
              </a:rPr>
              <a:t>實作數量</a:t>
            </a:r>
            <a:r>
              <a:rPr lang="zh-TW" altLang="zh-TW" sz="2400" b="1" smtClean="0">
                <a:solidFill>
                  <a:srgbClr val="CA2004"/>
                </a:solidFill>
                <a:latin typeface="Perpetua" panose="02020502060401020303" pitchFamily="18" charset="0"/>
              </a:rPr>
              <a:t>結算</a:t>
            </a:r>
            <a:endParaRPr lang="en-US" altLang="zh-TW" sz="2400" b="1" smtClean="0">
              <a:solidFill>
                <a:srgbClr val="0000FF"/>
              </a:solidFill>
            </a:endParaRPr>
          </a:p>
          <a:p>
            <a:pPr>
              <a:buFont typeface="Wingdings" panose="05000000000000000000" pitchFamily="2" charset="2"/>
              <a:buChar char="p"/>
            </a:pPr>
            <a:r>
              <a:rPr lang="zh-TW" altLang="en-US" sz="2400" b="1" smtClean="0">
                <a:solidFill>
                  <a:srgbClr val="0000FF"/>
                </a:solidFill>
              </a:rPr>
              <a:t>勞務</a:t>
            </a:r>
            <a:r>
              <a:rPr lang="zh-TW" altLang="zh-TW" sz="2400" b="1" smtClean="0">
                <a:solidFill>
                  <a:srgbClr val="0000FF"/>
                </a:solidFill>
              </a:rPr>
              <a:t>採購契約範本第</a:t>
            </a:r>
            <a:r>
              <a:rPr lang="en-US" altLang="zh-TW" sz="2400" b="1" smtClean="0">
                <a:solidFill>
                  <a:srgbClr val="0000FF"/>
                </a:solidFill>
              </a:rPr>
              <a:t>3</a:t>
            </a:r>
            <a:r>
              <a:rPr lang="zh-TW" altLang="zh-TW" sz="2400" b="1" smtClean="0">
                <a:solidFill>
                  <a:srgbClr val="0000FF"/>
                </a:solidFill>
              </a:rPr>
              <a:t>條</a:t>
            </a:r>
            <a:r>
              <a:rPr lang="en-US" altLang="zh-TW" sz="2400" b="1" smtClean="0">
                <a:solidFill>
                  <a:srgbClr val="0000FF"/>
                </a:solidFill>
              </a:rPr>
              <a:t>(</a:t>
            </a:r>
            <a:r>
              <a:rPr lang="zh-TW" altLang="zh-TW" sz="2400" b="1" smtClean="0">
                <a:solidFill>
                  <a:srgbClr val="0000FF"/>
                </a:solidFill>
              </a:rPr>
              <a:t>契約價金之給付</a:t>
            </a:r>
            <a:r>
              <a:rPr lang="en-US" altLang="zh-TW" sz="2400" b="1" smtClean="0">
                <a:solidFill>
                  <a:srgbClr val="0000FF"/>
                </a:solidFill>
              </a:rPr>
              <a:t>)</a:t>
            </a:r>
            <a:endParaRPr lang="zh-TW" altLang="zh-TW" sz="2400" b="1" smtClean="0">
              <a:solidFill>
                <a:srgbClr val="0000FF"/>
              </a:solidFill>
            </a:endParaRPr>
          </a:p>
          <a:p>
            <a:pPr>
              <a:buFont typeface="Wingdings" panose="05000000000000000000" pitchFamily="2" charset="2"/>
              <a:buChar char="p"/>
            </a:pPr>
            <a:r>
              <a:rPr lang="en-US" altLang="zh-TW" sz="2400" b="1" smtClean="0"/>
              <a:t>(</a:t>
            </a:r>
            <a:r>
              <a:rPr lang="zh-TW" altLang="zh-TW" sz="2400" b="1" smtClean="0"/>
              <a:t>一</a:t>
            </a:r>
            <a:r>
              <a:rPr lang="en-US" altLang="zh-TW" sz="2400" b="1" smtClean="0"/>
              <a:t>)</a:t>
            </a:r>
            <a:r>
              <a:rPr lang="zh-TW" altLang="zh-TW" sz="2400" b="1" smtClean="0"/>
              <a:t>契約價金之給付，得為下列方式：契約價金結算方式</a:t>
            </a:r>
            <a:r>
              <a:rPr lang="en-US" altLang="zh-TW" sz="2400" b="1" smtClean="0"/>
              <a:t>(</a:t>
            </a:r>
            <a:r>
              <a:rPr lang="zh-TW" altLang="zh-TW" sz="2400" b="1" smtClean="0"/>
              <a:t>由機關衡酌個案情形於招標時勾選</a:t>
            </a:r>
            <a:r>
              <a:rPr lang="en-US" altLang="zh-TW" sz="2400" b="1" smtClean="0"/>
              <a:t>)</a:t>
            </a:r>
            <a:r>
              <a:rPr lang="zh-TW" altLang="zh-TW" sz="2400" b="1" smtClean="0"/>
              <a:t>：</a:t>
            </a:r>
            <a:r>
              <a:rPr lang="en-US" altLang="zh-TW" sz="2400" b="1" smtClean="0"/>
              <a:t/>
            </a:r>
            <a:br>
              <a:rPr lang="en-US" altLang="zh-TW" sz="2400" b="1" smtClean="0"/>
            </a:br>
            <a:r>
              <a:rPr lang="zh-TW" altLang="zh-TW" sz="2400" b="1" smtClean="0"/>
              <a:t>□</a:t>
            </a:r>
            <a:r>
              <a:rPr lang="zh-TW" altLang="zh-TW" sz="2400" b="1" smtClean="0">
                <a:solidFill>
                  <a:srgbClr val="0000FF"/>
                </a:solidFill>
              </a:rPr>
              <a:t>總包價法。</a:t>
            </a:r>
            <a:r>
              <a:rPr lang="en-US" altLang="zh-TW" sz="2400" b="1" smtClean="0"/>
              <a:t/>
            </a:r>
            <a:br>
              <a:rPr lang="en-US" altLang="zh-TW" sz="2400" b="1" smtClean="0"/>
            </a:br>
            <a:r>
              <a:rPr lang="zh-TW" altLang="zh-TW" sz="2400" b="1" smtClean="0"/>
              <a:t>□</a:t>
            </a:r>
            <a:r>
              <a:rPr lang="zh-TW" altLang="zh-TW" sz="2400" b="1" smtClean="0">
                <a:solidFill>
                  <a:srgbClr val="0000FF"/>
                </a:solidFill>
              </a:rPr>
              <a:t>單價計算法。</a:t>
            </a:r>
            <a:r>
              <a:rPr lang="en-US" altLang="zh-TW" sz="2400" b="1" smtClean="0">
                <a:solidFill>
                  <a:srgbClr val="FF0000"/>
                </a:solidFill>
                <a:latin typeface="新細明體" panose="02020500000000000000" pitchFamily="18" charset="-120"/>
                <a:ea typeface="新細明體" panose="02020500000000000000" pitchFamily="18" charset="-120"/>
              </a:rPr>
              <a:t>【</a:t>
            </a:r>
            <a:r>
              <a:rPr lang="zh-TW" altLang="en-US" sz="2400" b="1" smtClean="0">
                <a:solidFill>
                  <a:srgbClr val="FF0000"/>
                </a:solidFill>
                <a:latin typeface="新細明體" panose="02020500000000000000" pitchFamily="18" charset="-120"/>
                <a:ea typeface="新細明體" panose="02020500000000000000" pitchFamily="18" charset="-120"/>
              </a:rPr>
              <a:t>註：單價決標為最低價決標</a:t>
            </a:r>
            <a:r>
              <a:rPr lang="en-US" altLang="zh-TW" sz="2400" b="1" smtClean="0">
                <a:solidFill>
                  <a:srgbClr val="FF0000"/>
                </a:solidFill>
                <a:latin typeface="Pyunji R" panose="02030504000101010101" pitchFamily="18" charset="-127"/>
                <a:ea typeface="Pyunji R" panose="02030504000101010101" pitchFamily="18" charset="-127"/>
              </a:rPr>
              <a:t>】</a:t>
            </a:r>
            <a:r>
              <a:rPr lang="en-US" altLang="zh-TW" sz="2400" b="1" smtClean="0">
                <a:solidFill>
                  <a:srgbClr val="FF0000"/>
                </a:solidFill>
              </a:rPr>
              <a:t/>
            </a:r>
            <a:br>
              <a:rPr lang="en-US" altLang="zh-TW" sz="2400" b="1" smtClean="0">
                <a:solidFill>
                  <a:srgbClr val="FF0000"/>
                </a:solidFill>
              </a:rPr>
            </a:br>
            <a:r>
              <a:rPr lang="zh-TW" altLang="zh-TW" sz="2400" b="1" smtClean="0"/>
              <a:t>□</a:t>
            </a:r>
            <a:r>
              <a:rPr lang="zh-TW" altLang="zh-TW" sz="2400" b="1" smtClean="0">
                <a:solidFill>
                  <a:srgbClr val="0000FF"/>
                </a:solidFill>
              </a:rPr>
              <a:t>服務成本加公費法。</a:t>
            </a:r>
            <a:r>
              <a:rPr lang="en-US" altLang="zh-TW" sz="2400" b="1" smtClean="0"/>
              <a:t>…</a:t>
            </a:r>
            <a:br>
              <a:rPr lang="en-US" altLang="zh-TW" sz="2400" b="1" smtClean="0"/>
            </a:br>
            <a:r>
              <a:rPr lang="zh-TW" altLang="zh-TW" sz="2400" b="1" smtClean="0"/>
              <a:t>□按月計酬法。</a:t>
            </a:r>
            <a:r>
              <a:rPr lang="en-US" altLang="zh-TW" sz="2400" b="1" smtClean="0"/>
              <a:t>…</a:t>
            </a:r>
            <a:br>
              <a:rPr lang="en-US" altLang="zh-TW" sz="2400" b="1" smtClean="0"/>
            </a:br>
            <a:r>
              <a:rPr lang="zh-TW" altLang="zh-TW" sz="2400" b="1" smtClean="0"/>
              <a:t>□按日計酬法。</a:t>
            </a:r>
            <a:r>
              <a:rPr lang="en-US" altLang="zh-TW" sz="2400" b="1" smtClean="0"/>
              <a:t>…</a:t>
            </a:r>
            <a:br>
              <a:rPr lang="en-US" altLang="zh-TW" sz="2400" b="1" smtClean="0"/>
            </a:br>
            <a:r>
              <a:rPr lang="zh-TW" altLang="zh-TW" sz="2400" b="1" smtClean="0"/>
              <a:t>□按時計酬法。</a:t>
            </a:r>
            <a:r>
              <a:rPr lang="en-US" altLang="zh-TW" sz="2400" b="1" smtClean="0"/>
              <a:t>…</a:t>
            </a:r>
            <a:br>
              <a:rPr lang="en-US" altLang="zh-TW" sz="2400" b="1" smtClean="0"/>
            </a:br>
            <a:r>
              <a:rPr lang="zh-TW" altLang="zh-TW" sz="2400" b="1" smtClean="0"/>
              <a:t>□年終獎金。</a:t>
            </a:r>
            <a:r>
              <a:rPr lang="en-US" altLang="zh-TW" sz="2400" b="1" smtClean="0"/>
              <a:t>…</a:t>
            </a:r>
          </a:p>
          <a:p>
            <a:pPr>
              <a:buFont typeface="Wingdings" panose="05000000000000000000" pitchFamily="2" charset="2"/>
              <a:buChar char="l"/>
            </a:pPr>
            <a:r>
              <a:rPr lang="zh-TW" altLang="en-US" sz="2400" b="1" smtClean="0">
                <a:solidFill>
                  <a:srgbClr val="6600FF"/>
                </a:solidFill>
              </a:rPr>
              <a:t>公共工程技術服務契約範本第三條</a:t>
            </a:r>
            <a:r>
              <a:rPr lang="zh-TW" altLang="en-US" sz="2400" b="1" smtClean="0"/>
              <a:t>一、契約價金結算方式：</a:t>
            </a:r>
            <a:r>
              <a:rPr lang="en-US" altLang="zh-TW" sz="2400" b="1" smtClean="0"/>
              <a:t/>
            </a:r>
            <a:br>
              <a:rPr lang="en-US" altLang="zh-TW" sz="2400" b="1" smtClean="0"/>
            </a:br>
            <a:r>
              <a:rPr lang="zh-TW" altLang="en-US" sz="2400" b="1" smtClean="0"/>
              <a:t>□</a:t>
            </a:r>
            <a:r>
              <a:rPr lang="zh-TW" altLang="zh-TW" sz="2400" b="1" smtClean="0"/>
              <a:t>建造費用百分比法。</a:t>
            </a:r>
            <a:r>
              <a:rPr lang="en-US" altLang="zh-TW" sz="2400" b="1" smtClean="0"/>
              <a:t>….</a:t>
            </a:r>
            <a:endParaRPr lang="zh-TW" altLang="zh-TW" sz="2400" b="1" smtClean="0"/>
          </a:p>
        </p:txBody>
      </p:sp>
      <p:sp>
        <p:nvSpPr>
          <p:cNvPr id="3" name="投影片編號版面配置區 2"/>
          <p:cNvSpPr>
            <a:spLocks noGrp="1"/>
          </p:cNvSpPr>
          <p:nvPr>
            <p:ph type="sldNum" sz="quarter" idx="12"/>
          </p:nvPr>
        </p:nvSpPr>
        <p:spPr/>
        <p:txBody>
          <a:bodyPr/>
          <a:lstStyle/>
          <a:p>
            <a:fld id="{1118FB7C-3051-423D-B140-B22D31D849CF}" type="slidenum">
              <a:rPr lang="zh-TW" altLang="en-US" smtClean="0"/>
              <a:pPr/>
              <a:t>334</a:t>
            </a:fld>
            <a:endParaRPr lang="zh-TW" altLang="en-US"/>
          </a:p>
        </p:txBody>
      </p:sp>
    </p:spTree>
    <p:extLst>
      <p:ext uri="{BB962C8B-B14F-4D97-AF65-F5344CB8AC3E}">
        <p14:creationId xmlns:p14="http://schemas.microsoft.com/office/powerpoint/2010/main" val="616342957"/>
      </p:ext>
    </p:extLst>
  </p:cSld>
  <p:clrMapOvr>
    <a:masterClrMapping/>
  </p:clrMapOvr>
  <p:timing>
    <p:tnLst>
      <p:par>
        <p:cTn id="1" dur="indefinite" restart="never" nodeType="tmRoot"/>
      </p:par>
    </p:tnLst>
  </p:timing>
</p:sld>
</file>

<file path=ppt/slides/slide3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p:cNvSpPr>
          <p:nvPr>
            <p:ph type="title"/>
          </p:nvPr>
        </p:nvSpPr>
        <p:spPr>
          <a:xfrm>
            <a:off x="395288" y="404813"/>
            <a:ext cx="8640762" cy="738187"/>
          </a:xfrm>
        </p:spPr>
        <p:txBody>
          <a:bodyPr/>
          <a:lstStyle/>
          <a:p>
            <a:pPr algn="ctr" eaLnBrk="1" hangingPunct="1"/>
            <a:r>
              <a:rPr lang="zh-TW" altLang="en-US" sz="3600" b="1" smtClean="0">
                <a:solidFill>
                  <a:srgbClr val="FF0000"/>
                </a:solidFill>
              </a:rPr>
              <a:t>總包價法特性</a:t>
            </a:r>
            <a:r>
              <a:rPr lang="en-US" altLang="zh-TW" sz="3600" b="1" smtClean="0">
                <a:solidFill>
                  <a:srgbClr val="FF0000"/>
                </a:solidFill>
              </a:rPr>
              <a:t>1</a:t>
            </a:r>
            <a:endParaRPr lang="zh-TW" altLang="en-US" sz="3600" b="1" smtClean="0">
              <a:solidFill>
                <a:srgbClr val="FF0000"/>
              </a:solidFill>
            </a:endParaRPr>
          </a:p>
        </p:txBody>
      </p:sp>
      <p:sp>
        <p:nvSpPr>
          <p:cNvPr id="121859" name="Rectangle 3"/>
          <p:cNvSpPr>
            <a:spLocks noGrp="1"/>
          </p:cNvSpPr>
          <p:nvPr>
            <p:ph type="body" idx="1"/>
          </p:nvPr>
        </p:nvSpPr>
        <p:spPr>
          <a:xfrm>
            <a:off x="395288" y="1052513"/>
            <a:ext cx="8497887" cy="5256212"/>
          </a:xfrm>
        </p:spPr>
        <p:txBody>
          <a:bodyPr/>
          <a:lstStyle/>
          <a:p>
            <a:r>
              <a:rPr lang="zh-TW" altLang="zh-TW" sz="2400" b="1" smtClean="0"/>
              <a:t>研商以「總包價法」方式辦理委託研究計畫招標採購有關事宜會議紀錄</a:t>
            </a:r>
            <a:r>
              <a:rPr lang="en-US" altLang="zh-TW" sz="2400" b="1" smtClean="0"/>
              <a:t>(93</a:t>
            </a:r>
            <a:r>
              <a:rPr lang="zh-TW" altLang="en-US" sz="2400" b="1" smtClean="0"/>
              <a:t>年</a:t>
            </a:r>
            <a:r>
              <a:rPr lang="en-US" altLang="zh-TW" sz="2400" b="1" smtClean="0"/>
              <a:t>04</a:t>
            </a:r>
            <a:r>
              <a:rPr lang="zh-TW" altLang="en-US" sz="2400" b="1" smtClean="0"/>
              <a:t>月</a:t>
            </a:r>
            <a:r>
              <a:rPr lang="en-US" altLang="zh-TW" sz="2400" b="1" smtClean="0"/>
              <a:t>12</a:t>
            </a:r>
            <a:r>
              <a:rPr lang="zh-TW" altLang="en-US" sz="2400" b="1" smtClean="0"/>
              <a:t>日工程企字第</a:t>
            </a:r>
            <a:r>
              <a:rPr lang="en-US" altLang="zh-TW" sz="2400" b="1" smtClean="0"/>
              <a:t>09300132120</a:t>
            </a:r>
            <a:r>
              <a:rPr lang="zh-TW" altLang="en-US" sz="2400" b="1" smtClean="0"/>
              <a:t>號函</a:t>
            </a:r>
            <a:r>
              <a:rPr lang="en-US" altLang="zh-TW" sz="2400" b="1" smtClean="0"/>
              <a:t>)</a:t>
            </a:r>
          </a:p>
          <a:p>
            <a:pPr>
              <a:buFont typeface="Wingdings" panose="05000000000000000000" pitchFamily="2" charset="2"/>
              <a:buChar char="p"/>
            </a:pPr>
            <a:r>
              <a:rPr lang="zh-TW" altLang="en-US" sz="2400" b="1" smtClean="0"/>
              <a:t>一、經查政府採購法及其授權訂定之「機關委託專業服務廠商評選及計費辦法」第十條第一項，對於機關委託專業服務費用之計算方式，已有明確之規定。以總包價法計算者，應以其</a:t>
            </a:r>
            <a:r>
              <a:rPr lang="zh-TW" altLang="en-US" sz="2400" b="1" smtClean="0">
                <a:solidFill>
                  <a:srgbClr val="0000FF"/>
                </a:solidFill>
              </a:rPr>
              <a:t>工作範圍及內容明確，服務費用之總價可以正確估計時，方可採用</a:t>
            </a:r>
            <a:r>
              <a:rPr lang="zh-TW" altLang="en-US" sz="2400" b="1" smtClean="0"/>
              <a:t>，如得標廠商完成履約事項後，機關應即照事先約定之契約價金全數給付廠商，故</a:t>
            </a:r>
            <a:r>
              <a:rPr lang="zh-TW" altLang="en-US" sz="2400" b="1" smtClean="0">
                <a:solidFill>
                  <a:srgbClr val="0000FF"/>
                </a:solidFill>
              </a:rPr>
              <a:t>機關不應於契約中要求繳回經費節餘款，以符公平原則</a:t>
            </a:r>
            <a:r>
              <a:rPr lang="zh-TW" altLang="en-US" sz="2400" b="1" smtClean="0"/>
              <a:t>；至於</a:t>
            </a:r>
            <a:r>
              <a:rPr lang="zh-TW" altLang="en-US" sz="2400" b="1" smtClean="0">
                <a:solidFill>
                  <a:srgbClr val="0000FF"/>
                </a:solidFill>
              </a:rPr>
              <a:t>經費核銷程序，得以總額單證核銷驗收結案，毋需檢附所有單證核銷各項費用</a:t>
            </a:r>
            <a:r>
              <a:rPr lang="zh-TW" altLang="en-US" sz="2400" b="1" smtClean="0"/>
              <a:t>，亦無節餘款繳回問題。另得標廠商未依約履行而有減價收受之必要，政府採購法第七十二條定有明文，與是否採總包價法無涉。</a:t>
            </a:r>
            <a:endParaRPr lang="zh-TW" altLang="zh-TW" sz="2400" b="1" u="sng" smtClean="0"/>
          </a:p>
        </p:txBody>
      </p:sp>
      <p:sp>
        <p:nvSpPr>
          <p:cNvPr id="3" name="投影片編號版面配置區 2"/>
          <p:cNvSpPr>
            <a:spLocks noGrp="1"/>
          </p:cNvSpPr>
          <p:nvPr>
            <p:ph type="sldNum" sz="quarter" idx="12"/>
          </p:nvPr>
        </p:nvSpPr>
        <p:spPr/>
        <p:txBody>
          <a:bodyPr/>
          <a:lstStyle/>
          <a:p>
            <a:fld id="{1118FB7C-3051-423D-B140-B22D31D849CF}" type="slidenum">
              <a:rPr lang="zh-TW" altLang="en-US" smtClean="0"/>
              <a:pPr/>
              <a:t>335</a:t>
            </a:fld>
            <a:endParaRPr lang="zh-TW" altLang="en-US"/>
          </a:p>
        </p:txBody>
      </p:sp>
    </p:spTree>
    <p:extLst>
      <p:ext uri="{BB962C8B-B14F-4D97-AF65-F5344CB8AC3E}">
        <p14:creationId xmlns:p14="http://schemas.microsoft.com/office/powerpoint/2010/main" val="1348037285"/>
      </p:ext>
    </p:extLst>
  </p:cSld>
  <p:clrMapOvr>
    <a:masterClrMapping/>
  </p:clrMapOvr>
  <p:timing>
    <p:tnLst>
      <p:par>
        <p:cTn id="1" dur="indefinite" restart="never" nodeType="tmRoot"/>
      </p:par>
    </p:tnLst>
  </p:timing>
</p:sld>
</file>

<file path=ppt/slides/slide3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p:cNvSpPr>
          <p:nvPr>
            <p:ph type="title"/>
          </p:nvPr>
        </p:nvSpPr>
        <p:spPr>
          <a:xfrm>
            <a:off x="395288" y="404813"/>
            <a:ext cx="8640762" cy="738187"/>
          </a:xfrm>
        </p:spPr>
        <p:txBody>
          <a:bodyPr/>
          <a:lstStyle/>
          <a:p>
            <a:pPr algn="ctr" eaLnBrk="1" hangingPunct="1"/>
            <a:r>
              <a:rPr lang="zh-TW" altLang="en-US" sz="3600" b="1" smtClean="0">
                <a:solidFill>
                  <a:srgbClr val="FF0000"/>
                </a:solidFill>
              </a:rPr>
              <a:t>總包價法特性</a:t>
            </a:r>
            <a:r>
              <a:rPr lang="en-US" altLang="zh-TW" sz="3600" b="1" smtClean="0">
                <a:solidFill>
                  <a:srgbClr val="FF0000"/>
                </a:solidFill>
              </a:rPr>
              <a:t>2</a:t>
            </a:r>
            <a:endParaRPr lang="zh-TW" altLang="en-US" sz="3600" b="1" smtClean="0">
              <a:solidFill>
                <a:srgbClr val="FF0000"/>
              </a:solidFill>
            </a:endParaRPr>
          </a:p>
        </p:txBody>
      </p:sp>
      <p:sp>
        <p:nvSpPr>
          <p:cNvPr id="122883" name="Rectangle 3"/>
          <p:cNvSpPr>
            <a:spLocks noGrp="1"/>
          </p:cNvSpPr>
          <p:nvPr>
            <p:ph type="body" idx="1"/>
          </p:nvPr>
        </p:nvSpPr>
        <p:spPr>
          <a:xfrm>
            <a:off x="395288" y="1052513"/>
            <a:ext cx="8497887" cy="5256212"/>
          </a:xfrm>
        </p:spPr>
        <p:txBody>
          <a:bodyPr/>
          <a:lstStyle/>
          <a:p>
            <a:r>
              <a:rPr lang="zh-TW" altLang="zh-TW" sz="2400" b="1" smtClean="0"/>
              <a:t>研商以「總包價法」方式辦理委託研究計畫招標採購有關事宜會議紀錄</a:t>
            </a:r>
            <a:r>
              <a:rPr lang="en-US" altLang="zh-TW" sz="2400" b="1" smtClean="0"/>
              <a:t>(93</a:t>
            </a:r>
            <a:r>
              <a:rPr lang="zh-TW" altLang="en-US" sz="2400" b="1" smtClean="0"/>
              <a:t>年</a:t>
            </a:r>
            <a:r>
              <a:rPr lang="en-US" altLang="zh-TW" sz="2400" b="1" smtClean="0"/>
              <a:t>04</a:t>
            </a:r>
            <a:r>
              <a:rPr lang="zh-TW" altLang="en-US" sz="2400" b="1" smtClean="0"/>
              <a:t>月</a:t>
            </a:r>
            <a:r>
              <a:rPr lang="en-US" altLang="zh-TW" sz="2400" b="1" smtClean="0"/>
              <a:t>12</a:t>
            </a:r>
            <a:r>
              <a:rPr lang="zh-TW" altLang="en-US" sz="2400" b="1" smtClean="0"/>
              <a:t>日工程企字第</a:t>
            </a:r>
            <a:r>
              <a:rPr lang="en-US" altLang="zh-TW" sz="2400" b="1" smtClean="0"/>
              <a:t>09300132120</a:t>
            </a:r>
            <a:r>
              <a:rPr lang="zh-TW" altLang="en-US" sz="2400" b="1" smtClean="0"/>
              <a:t>號函</a:t>
            </a:r>
            <a:r>
              <a:rPr lang="en-US" altLang="zh-TW" sz="2400" b="1" smtClean="0"/>
              <a:t>)</a:t>
            </a:r>
          </a:p>
          <a:p>
            <a:pPr>
              <a:buFont typeface="Wingdings" panose="05000000000000000000" pitchFamily="2" charset="2"/>
              <a:buChar char="p"/>
            </a:pPr>
            <a:r>
              <a:rPr lang="zh-TW" altLang="en-US" sz="2400" b="1" smtClean="0"/>
              <a:t>二、「機關委託專業服務廠商評選及計費辦法」第十條第一項第一款至第三款所定之計價方式，除</a:t>
            </a:r>
            <a:r>
              <a:rPr lang="zh-TW" altLang="en-US" sz="2400" b="1" smtClean="0">
                <a:solidFill>
                  <a:srgbClr val="0000FF"/>
                </a:solidFill>
              </a:rPr>
              <a:t>採總包價法計費者外，實務上有兼採之情形，兼採二種以上之計價方式者</a:t>
            </a:r>
            <a:r>
              <a:rPr lang="zh-TW" altLang="en-US" sz="2400" b="1" smtClean="0"/>
              <a:t>，應於招標文件及契約中註明係採用總包價法及其他計價方式，並載明其採用不同計價方式之項目，俾資明確。</a:t>
            </a:r>
          </a:p>
          <a:p>
            <a:pPr>
              <a:buFont typeface="Wingdings" panose="05000000000000000000" pitchFamily="2" charset="2"/>
              <a:buChar char="p"/>
            </a:pPr>
            <a:r>
              <a:rPr lang="zh-TW" altLang="en-US" sz="2400" b="1" smtClean="0"/>
              <a:t>三、機關辦理專業服務採購，其</a:t>
            </a:r>
            <a:r>
              <a:rPr lang="zh-TW" altLang="en-US" sz="2400" b="1" smtClean="0">
                <a:solidFill>
                  <a:srgbClr val="0000FF"/>
                </a:solidFill>
              </a:rPr>
              <a:t>採總包價法計費者，除部分項目因工作範圍及內容，有另視實際履約情形計算服務費用，且已於招標文件（包括契約稿）或契約中預為載明者外</a:t>
            </a:r>
            <a:r>
              <a:rPr lang="zh-TW" altLang="en-US" sz="2400" b="1" smtClean="0"/>
              <a:t>，不應要求廠商繳回節餘款及檢附所有單證。</a:t>
            </a:r>
          </a:p>
          <a:p>
            <a:pPr>
              <a:buFont typeface="Wingdings" panose="05000000000000000000" pitchFamily="2" charset="2"/>
              <a:buChar char="p"/>
            </a:pPr>
            <a:endParaRPr lang="zh-TW" altLang="zh-TW" sz="2400" b="1" smtClean="0"/>
          </a:p>
          <a:p>
            <a:endParaRPr lang="zh-TW" altLang="zh-TW" sz="2400" b="1" u="sng" smtClean="0"/>
          </a:p>
        </p:txBody>
      </p:sp>
      <p:sp>
        <p:nvSpPr>
          <p:cNvPr id="3" name="投影片編號版面配置區 2"/>
          <p:cNvSpPr>
            <a:spLocks noGrp="1"/>
          </p:cNvSpPr>
          <p:nvPr>
            <p:ph type="sldNum" sz="quarter" idx="12"/>
          </p:nvPr>
        </p:nvSpPr>
        <p:spPr/>
        <p:txBody>
          <a:bodyPr/>
          <a:lstStyle/>
          <a:p>
            <a:fld id="{1118FB7C-3051-423D-B140-B22D31D849CF}" type="slidenum">
              <a:rPr lang="zh-TW" altLang="en-US" smtClean="0"/>
              <a:pPr/>
              <a:t>336</a:t>
            </a:fld>
            <a:endParaRPr lang="zh-TW" altLang="en-US"/>
          </a:p>
        </p:txBody>
      </p:sp>
    </p:spTree>
    <p:extLst>
      <p:ext uri="{BB962C8B-B14F-4D97-AF65-F5344CB8AC3E}">
        <p14:creationId xmlns:p14="http://schemas.microsoft.com/office/powerpoint/2010/main" val="3297063779"/>
      </p:ext>
    </p:extLst>
  </p:cSld>
  <p:clrMapOvr>
    <a:masterClrMapping/>
  </p:clrMapOvr>
  <p:timing>
    <p:tnLst>
      <p:par>
        <p:cTn id="1" dur="indefinite" restart="never" nodeType="tmRoot"/>
      </p:par>
    </p:tnLst>
  </p:timing>
</p:sld>
</file>

<file path=ppt/slides/slide3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p:cNvSpPr>
          <p:nvPr>
            <p:ph type="title"/>
          </p:nvPr>
        </p:nvSpPr>
        <p:spPr/>
        <p:txBody>
          <a:bodyPr>
            <a:normAutofit fontScale="90000"/>
          </a:bodyPr>
          <a:lstStyle/>
          <a:p>
            <a:pPr eaLnBrk="1" hangingPunct="1">
              <a:defRPr/>
            </a:pPr>
            <a:r>
              <a:rPr lang="zh-TW" altLang="en-US" sz="3600" dirty="0" smtClean="0"/>
              <a:t/>
            </a:r>
            <a:br>
              <a:rPr lang="zh-TW" altLang="en-US" sz="3600" dirty="0" smtClean="0"/>
            </a:br>
            <a:endParaRPr lang="zh-TW" altLang="en-US" sz="3600" dirty="0" smtClean="0"/>
          </a:p>
        </p:txBody>
      </p:sp>
      <p:sp>
        <p:nvSpPr>
          <p:cNvPr id="150531" name="Rectangle 3"/>
          <p:cNvSpPr>
            <a:spLocks noGrp="1"/>
          </p:cNvSpPr>
          <p:nvPr>
            <p:ph type="body" idx="1"/>
          </p:nvPr>
        </p:nvSpPr>
        <p:spPr>
          <a:xfrm>
            <a:off x="357188" y="1196975"/>
            <a:ext cx="8329612" cy="4779963"/>
          </a:xfrm>
        </p:spPr>
        <p:txBody>
          <a:bodyPr>
            <a:normAutofit lnSpcReduction="10000"/>
          </a:bodyPr>
          <a:lstStyle/>
          <a:p>
            <a:pPr>
              <a:defRPr/>
            </a:pPr>
            <a:r>
              <a:rPr lang="zh-TW" altLang="en-US" sz="2400" b="1" dirty="0" smtClean="0"/>
              <a:t>法源依據：</a:t>
            </a:r>
            <a:r>
              <a:rPr lang="en-US" altLang="zh-TW" sz="2400" b="1" dirty="0" smtClean="0"/>
              <a:t/>
            </a:r>
            <a:br>
              <a:rPr lang="en-US" altLang="zh-TW" sz="2400" b="1" dirty="0" smtClean="0"/>
            </a:br>
            <a:r>
              <a:rPr lang="zh-TW" altLang="en-US" sz="2400" b="1" dirty="0" smtClean="0">
                <a:solidFill>
                  <a:srgbClr val="FF0000"/>
                </a:solidFill>
              </a:rPr>
              <a:t>政府採購法施行細則第六十四條之一</a:t>
            </a:r>
            <a:r>
              <a:rPr lang="zh-TW" altLang="en-US" sz="2400" b="1" dirty="0" smtClean="0"/>
              <a:t>：</a:t>
            </a:r>
            <a:br>
              <a:rPr lang="zh-TW" altLang="en-US" sz="2400" b="1" dirty="0" smtClean="0"/>
            </a:br>
            <a:r>
              <a:rPr lang="zh-TW" altLang="en-US" sz="2400" b="1" dirty="0" smtClean="0"/>
              <a:t>機關依本法第五十二條第一項第一款或第二款規定採最低標決標，其</a:t>
            </a:r>
            <a:r>
              <a:rPr lang="zh-TW" altLang="en-US" sz="2400" b="1" dirty="0" smtClean="0">
                <a:solidFill>
                  <a:srgbClr val="0000FF"/>
                </a:solidFill>
              </a:rPr>
              <a:t>因履約期間數量不確定而於招標文件規定以招標標的之單價決定最低標者，並應載明履約期間</a:t>
            </a:r>
            <a:r>
              <a:rPr lang="zh-TW" altLang="en-US" sz="2400" b="1" u="sng" dirty="0" smtClean="0">
                <a:solidFill>
                  <a:srgbClr val="0000FF"/>
                </a:solidFill>
              </a:rPr>
              <a:t>預估需求數量</a:t>
            </a:r>
            <a:r>
              <a:rPr lang="zh-TW" altLang="en-US" sz="2400" b="1" dirty="0" smtClean="0"/>
              <a:t>。</a:t>
            </a:r>
            <a:r>
              <a:rPr lang="zh-TW" altLang="en-US" sz="2400" b="1" dirty="0" smtClean="0">
                <a:solidFill>
                  <a:srgbClr val="0000FF"/>
                </a:solidFill>
              </a:rPr>
              <a:t>招標標的在二項以上而未採分項決標者，並應以各項單價及其</a:t>
            </a:r>
            <a:r>
              <a:rPr lang="zh-TW" altLang="en-US" sz="2400" b="1" u="sng" dirty="0" smtClean="0">
                <a:solidFill>
                  <a:srgbClr val="0000FF"/>
                </a:solidFill>
              </a:rPr>
              <a:t>預估需求數量</a:t>
            </a:r>
            <a:r>
              <a:rPr lang="zh-TW" altLang="en-US" sz="2400" b="1" dirty="0" smtClean="0">
                <a:solidFill>
                  <a:srgbClr val="0000FF"/>
                </a:solidFill>
              </a:rPr>
              <a:t>之乘積加總計算</a:t>
            </a:r>
            <a:r>
              <a:rPr lang="zh-TW" altLang="en-US" sz="2400" b="1" dirty="0" smtClean="0"/>
              <a:t>，決定最低標。</a:t>
            </a:r>
          </a:p>
          <a:p>
            <a:pPr>
              <a:defRPr/>
            </a:pPr>
            <a:r>
              <a:rPr lang="en-US" altLang="zh-TW" sz="2400" b="1" dirty="0" smtClean="0"/>
              <a:t>(</a:t>
            </a:r>
            <a:r>
              <a:rPr lang="zh-TW" altLang="en-US" sz="2400" b="1" dirty="0" smtClean="0"/>
              <a:t>修法說明</a:t>
            </a:r>
            <a:r>
              <a:rPr lang="en-US" altLang="zh-TW" sz="2400" b="1" dirty="0" smtClean="0"/>
              <a:t>--</a:t>
            </a:r>
            <a:r>
              <a:rPr lang="zh-TW" altLang="en-US" sz="2400" b="1" dirty="0" smtClean="0"/>
              <a:t>增訂以</a:t>
            </a:r>
            <a:r>
              <a:rPr lang="zh-TW" altLang="en-US" sz="2400" b="1" dirty="0" smtClean="0">
                <a:solidFill>
                  <a:srgbClr val="0000FF"/>
                </a:solidFill>
              </a:rPr>
              <a:t>單價決定最低標之作業方式</a:t>
            </a:r>
            <a:r>
              <a:rPr lang="zh-TW" altLang="en-US" sz="2400" b="1" dirty="0" smtClean="0"/>
              <a:t>，</a:t>
            </a:r>
            <a:r>
              <a:rPr lang="zh-TW" altLang="en-US" sz="2400" b="1" dirty="0" smtClean="0">
                <a:solidFill>
                  <a:srgbClr val="0000FF"/>
                </a:solidFill>
              </a:rPr>
              <a:t>避免機關僅以二以上項目之單價和決定最低標，造成廠商取巧</a:t>
            </a:r>
            <a:r>
              <a:rPr lang="zh-TW" altLang="en-US" sz="2400" b="1" dirty="0" smtClean="0"/>
              <a:t>，低價高報、高價低報而仍得以單價和最低得標之情形。）</a:t>
            </a:r>
            <a:endParaRPr lang="en-US" altLang="zh-TW" sz="2400" b="1" dirty="0" smtClean="0"/>
          </a:p>
          <a:p>
            <a:pPr>
              <a:defRPr/>
            </a:pPr>
            <a:r>
              <a:rPr lang="zh-TW" altLang="en-US" sz="2400" b="1" u="sng" dirty="0" smtClean="0">
                <a:solidFill>
                  <a:srgbClr val="FF0000"/>
                </a:solidFill>
              </a:rPr>
              <a:t>單價決標</a:t>
            </a:r>
            <a:r>
              <a:rPr lang="zh-TW" altLang="en-US" sz="2400" b="1" dirty="0" smtClean="0">
                <a:solidFill>
                  <a:srgbClr val="FF0000"/>
                </a:solidFill>
              </a:rPr>
              <a:t>方式</a:t>
            </a:r>
            <a:r>
              <a:rPr lang="zh-TW" altLang="en-US" sz="2400" b="1" dirty="0" smtClean="0">
                <a:solidFill>
                  <a:srgbClr val="0000FF"/>
                </a:solidFill>
              </a:rPr>
              <a:t>，指招標文件載明之預估採購總額，或廠商所報單價與招標文件載明之預估採購量之乘積。</a:t>
            </a:r>
            <a:r>
              <a:rPr lang="zh-TW" altLang="en-US" sz="2400" b="1" dirty="0" smtClean="0"/>
              <a:t>工程會</a:t>
            </a:r>
            <a:r>
              <a:rPr lang="en-US" altLang="zh-TW" sz="2400" b="1" dirty="0" smtClean="0"/>
              <a:t>89</a:t>
            </a:r>
            <a:r>
              <a:rPr lang="zh-TW" altLang="en-US" sz="2400" b="1" dirty="0" smtClean="0"/>
              <a:t>年</a:t>
            </a:r>
            <a:r>
              <a:rPr lang="en-US" altLang="zh-TW" sz="2400" b="1" dirty="0" smtClean="0"/>
              <a:t>02</a:t>
            </a:r>
            <a:r>
              <a:rPr lang="zh-TW" altLang="en-US" sz="2400" b="1" dirty="0" smtClean="0"/>
              <a:t>月</a:t>
            </a:r>
            <a:r>
              <a:rPr lang="en-US" altLang="zh-TW" sz="2400" b="1" dirty="0" smtClean="0"/>
              <a:t>17</a:t>
            </a:r>
            <a:r>
              <a:rPr lang="zh-TW" altLang="en-US" sz="2400" b="1" dirty="0" smtClean="0"/>
              <a:t>日工程企字第</a:t>
            </a:r>
            <a:r>
              <a:rPr lang="en-US" altLang="zh-TW" sz="2400" b="1" dirty="0" smtClean="0"/>
              <a:t>89003074</a:t>
            </a:r>
            <a:r>
              <a:rPr lang="zh-TW" altLang="en-US" sz="2400" b="1" dirty="0" smtClean="0"/>
              <a:t>號函</a:t>
            </a:r>
            <a:endParaRPr lang="en-US" altLang="zh-TW" sz="2400" b="1" dirty="0" smtClean="0"/>
          </a:p>
          <a:p>
            <a:pPr>
              <a:defRPr/>
            </a:pPr>
            <a:endParaRPr lang="en-US" altLang="zh-TW" sz="2400" b="1" dirty="0" smtClean="0"/>
          </a:p>
          <a:p>
            <a:pPr>
              <a:defRPr/>
            </a:pPr>
            <a:endParaRPr lang="zh-TW" altLang="en-US" sz="2400" b="1" dirty="0" smtClean="0"/>
          </a:p>
          <a:p>
            <a:pPr>
              <a:defRPr/>
            </a:pPr>
            <a:endParaRPr lang="zh-TW" altLang="en-US" sz="2400" b="1" dirty="0" smtClean="0"/>
          </a:p>
        </p:txBody>
      </p:sp>
      <p:sp>
        <p:nvSpPr>
          <p:cNvPr id="123908" name="Rectangle 4"/>
          <p:cNvSpPr>
            <a:spLocks noChangeArrowheads="1"/>
          </p:cNvSpPr>
          <p:nvPr/>
        </p:nvSpPr>
        <p:spPr bwMode="auto">
          <a:xfrm>
            <a:off x="457200" y="320675"/>
            <a:ext cx="8507413" cy="646113"/>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65000"/>
              <a:buFont typeface="Wingdings" panose="05000000000000000000" pitchFamily="2" charset="2"/>
              <a:buChar char="n"/>
              <a:defRPr kumimoji="1" sz="30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buChar char="q"/>
              <a:defRPr kumimoji="1" sz="26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buChar char="n"/>
              <a:defRPr kumimoji="1" sz="22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buChar char="q"/>
              <a:defRPr kumimoji="1" sz="2000">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9pPr>
          </a:lstStyle>
          <a:p>
            <a:pPr algn="ctr" eaLnBrk="1" hangingPunct="1">
              <a:buClrTx/>
              <a:buSzTx/>
              <a:buFontTx/>
              <a:buNone/>
            </a:pPr>
            <a:r>
              <a:rPr lang="zh-TW" altLang="en-US" sz="3600" b="1">
                <a:solidFill>
                  <a:srgbClr val="FF0000"/>
                </a:solidFill>
              </a:rPr>
              <a:t>議題</a:t>
            </a:r>
            <a:r>
              <a:rPr lang="en-US" altLang="zh-TW" sz="3600" b="1">
                <a:solidFill>
                  <a:srgbClr val="FF0000"/>
                </a:solidFill>
              </a:rPr>
              <a:t>2</a:t>
            </a:r>
            <a:r>
              <a:rPr lang="zh-TW" altLang="en-US" sz="3600" b="1">
                <a:solidFill>
                  <a:srgbClr val="FF0000"/>
                </a:solidFill>
              </a:rPr>
              <a:t>：</a:t>
            </a:r>
            <a:r>
              <a:rPr lang="zh-TW" altLang="zh-TW" sz="3600" b="1">
                <a:solidFill>
                  <a:srgbClr val="FF0000"/>
                </a:solidFill>
              </a:rPr>
              <a:t>「</a:t>
            </a:r>
            <a:r>
              <a:rPr lang="zh-TW" altLang="en-US" sz="3600" b="1">
                <a:solidFill>
                  <a:srgbClr val="FF0000"/>
                </a:solidFill>
              </a:rPr>
              <a:t>單價決標</a:t>
            </a:r>
            <a:r>
              <a:rPr lang="zh-TW" altLang="zh-TW" sz="3600" b="1">
                <a:solidFill>
                  <a:srgbClr val="FF0000"/>
                </a:solidFill>
              </a:rPr>
              <a:t>」</a:t>
            </a:r>
            <a:r>
              <a:rPr lang="zh-TW" altLang="en-US" sz="3600" b="1">
                <a:solidFill>
                  <a:srgbClr val="FF0000"/>
                </a:solidFill>
              </a:rPr>
              <a:t>之相關規定</a:t>
            </a:r>
            <a:r>
              <a:rPr lang="en-US" altLang="zh-TW" sz="3600" b="1">
                <a:solidFill>
                  <a:srgbClr val="FF0000"/>
                </a:solidFill>
              </a:rPr>
              <a:t>1</a:t>
            </a:r>
            <a:endParaRPr lang="zh-TW" altLang="en-US" sz="5400" b="1">
              <a:solidFill>
                <a:srgbClr val="FF0000"/>
              </a:solidFill>
              <a:latin typeface="Times New Roman" panose="02020603050405020304" pitchFamily="18" charset="0"/>
            </a:endParaRPr>
          </a:p>
        </p:txBody>
      </p:sp>
      <p:sp>
        <p:nvSpPr>
          <p:cNvPr id="3" name="投影片編號版面配置區 2"/>
          <p:cNvSpPr>
            <a:spLocks noGrp="1"/>
          </p:cNvSpPr>
          <p:nvPr>
            <p:ph type="sldNum" sz="quarter" idx="12"/>
          </p:nvPr>
        </p:nvSpPr>
        <p:spPr/>
        <p:txBody>
          <a:bodyPr/>
          <a:lstStyle/>
          <a:p>
            <a:fld id="{1118FB7C-3051-423D-B140-B22D31D849CF}" type="slidenum">
              <a:rPr lang="zh-TW" altLang="en-US" smtClean="0"/>
              <a:pPr/>
              <a:t>337</a:t>
            </a:fld>
            <a:endParaRPr lang="zh-TW" altLang="en-US"/>
          </a:p>
        </p:txBody>
      </p:sp>
    </p:spTree>
    <p:extLst>
      <p:ext uri="{BB962C8B-B14F-4D97-AF65-F5344CB8AC3E}">
        <p14:creationId xmlns:p14="http://schemas.microsoft.com/office/powerpoint/2010/main" val="3723962639"/>
      </p:ext>
    </p:extLst>
  </p:cSld>
  <p:clrMapOvr>
    <a:masterClrMapping/>
  </p:clrMapOvr>
  <p:transition/>
  <p:timing>
    <p:tnLst>
      <p:par>
        <p:cTn id="1" dur="indefinite" restart="never" nodeType="tmRoot"/>
      </p:par>
    </p:tnLst>
  </p:timing>
</p:sld>
</file>

<file path=ppt/slides/slide3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ChangeArrowheads="1"/>
          </p:cNvSpPr>
          <p:nvPr>
            <p:ph type="title"/>
          </p:nvPr>
        </p:nvSpPr>
        <p:spPr>
          <a:xfrm>
            <a:off x="457200" y="277813"/>
            <a:ext cx="8435975" cy="774700"/>
          </a:xfrm>
        </p:spPr>
        <p:txBody>
          <a:bodyPr/>
          <a:lstStyle/>
          <a:p>
            <a:pPr eaLnBrk="1" hangingPunct="1"/>
            <a:r>
              <a:rPr lang="zh-TW" altLang="en-US" sz="3600" b="1" smtClean="0">
                <a:solidFill>
                  <a:srgbClr val="FF0000"/>
                </a:solidFill>
              </a:rPr>
              <a:t>議題</a:t>
            </a:r>
            <a:r>
              <a:rPr lang="en-US" altLang="zh-TW" sz="3600" b="1" smtClean="0">
                <a:solidFill>
                  <a:srgbClr val="FF0000"/>
                </a:solidFill>
              </a:rPr>
              <a:t>2</a:t>
            </a:r>
            <a:r>
              <a:rPr lang="zh-TW" altLang="en-US" sz="3600" b="1" smtClean="0">
                <a:solidFill>
                  <a:srgbClr val="FF0000"/>
                </a:solidFill>
              </a:rPr>
              <a:t>：「單價決標」之刊登決標公告</a:t>
            </a:r>
            <a:r>
              <a:rPr lang="en-US" altLang="zh-TW" sz="3600" b="1" smtClean="0">
                <a:solidFill>
                  <a:srgbClr val="FF0000"/>
                </a:solidFill>
              </a:rPr>
              <a:t>2</a:t>
            </a:r>
            <a:endParaRPr lang="zh-TW" altLang="en-US" sz="3600" b="1" smtClean="0">
              <a:solidFill>
                <a:srgbClr val="FF0000"/>
              </a:solidFill>
            </a:endParaRPr>
          </a:p>
        </p:txBody>
      </p:sp>
      <p:sp>
        <p:nvSpPr>
          <p:cNvPr id="124931" name="Rectangle 3"/>
          <p:cNvSpPr>
            <a:spLocks noGrp="1" noChangeArrowheads="1"/>
          </p:cNvSpPr>
          <p:nvPr>
            <p:ph type="body" idx="1"/>
          </p:nvPr>
        </p:nvSpPr>
        <p:spPr>
          <a:xfrm>
            <a:off x="457200" y="1628775"/>
            <a:ext cx="8229600" cy="4098925"/>
          </a:xfrm>
        </p:spPr>
        <p:txBody>
          <a:bodyPr/>
          <a:lstStyle/>
          <a:p>
            <a:pPr eaLnBrk="1" hangingPunct="1"/>
            <a:r>
              <a:rPr lang="zh-TW" altLang="en-US" sz="2400" b="1" smtClean="0"/>
              <a:t>所刊登之底價或決標金額，其中以單價決標者，於傳輸決標資訊時，多以單價輸入決標金額，不利資訊系統統計作業，請改</a:t>
            </a:r>
            <a:r>
              <a:rPr lang="zh-TW" altLang="en-US" sz="2400" b="1" smtClean="0">
                <a:solidFill>
                  <a:srgbClr val="FF0000"/>
                </a:solidFill>
              </a:rPr>
              <a:t>以決標單價乘以預估採購數量為決標金額</a:t>
            </a:r>
            <a:r>
              <a:rPr lang="zh-TW" altLang="en-US" sz="2400" b="1" smtClean="0"/>
              <a:t>，並於傳輸資料之</a:t>
            </a:r>
            <a:r>
              <a:rPr lang="zh-TW" altLang="en-US" sz="2400" b="1" smtClean="0">
                <a:solidFill>
                  <a:srgbClr val="0000FF"/>
                </a:solidFill>
              </a:rPr>
              <a:t>附加說明欄註明該案為單價決標及各項決標單價明細</a:t>
            </a:r>
            <a:r>
              <a:rPr lang="zh-TW" altLang="en-US" sz="2400" b="1" smtClean="0"/>
              <a:t>。八十九年二月十四日 工程企字第八九ＯＯ二一七九號 </a:t>
            </a:r>
            <a:endParaRPr lang="en-US" altLang="zh-TW" sz="2400" b="1" smtClean="0"/>
          </a:p>
          <a:p>
            <a:pPr eaLnBrk="1" hangingPunct="1"/>
            <a:endParaRPr lang="zh-TW" altLang="en-US" sz="2400" b="1" smtClean="0"/>
          </a:p>
        </p:txBody>
      </p:sp>
      <p:sp>
        <p:nvSpPr>
          <p:cNvPr id="3" name="投影片編號版面配置區 2"/>
          <p:cNvSpPr>
            <a:spLocks noGrp="1"/>
          </p:cNvSpPr>
          <p:nvPr>
            <p:ph type="sldNum" sz="quarter" idx="12"/>
          </p:nvPr>
        </p:nvSpPr>
        <p:spPr/>
        <p:txBody>
          <a:bodyPr/>
          <a:lstStyle/>
          <a:p>
            <a:fld id="{1118FB7C-3051-423D-B140-B22D31D849CF}" type="slidenum">
              <a:rPr lang="zh-TW" altLang="en-US" smtClean="0"/>
              <a:pPr/>
              <a:t>338</a:t>
            </a:fld>
            <a:endParaRPr lang="zh-TW" altLang="en-US"/>
          </a:p>
        </p:txBody>
      </p:sp>
    </p:spTree>
    <p:extLst>
      <p:ext uri="{BB962C8B-B14F-4D97-AF65-F5344CB8AC3E}">
        <p14:creationId xmlns:p14="http://schemas.microsoft.com/office/powerpoint/2010/main" val="1884060109"/>
      </p:ext>
    </p:extLst>
  </p:cSld>
  <p:clrMapOvr>
    <a:masterClrMapping/>
  </p:clrMapOvr>
  <p:timing>
    <p:tnLst>
      <p:par>
        <p:cTn id="1" dur="indefinite" restart="never" nodeType="tmRoot"/>
      </p:par>
    </p:tnLst>
  </p:timing>
</p:sld>
</file>

<file path=ppt/slides/slide3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p:cNvSpPr>
          <p:nvPr>
            <p:ph type="title"/>
          </p:nvPr>
        </p:nvSpPr>
        <p:spPr>
          <a:xfrm>
            <a:off x="250825" y="333375"/>
            <a:ext cx="8640763" cy="738188"/>
          </a:xfrm>
        </p:spPr>
        <p:txBody>
          <a:bodyPr/>
          <a:lstStyle/>
          <a:p>
            <a:pPr algn="ctr"/>
            <a:r>
              <a:rPr lang="zh-TW" altLang="en-US" sz="3200" b="1" smtClean="0">
                <a:solidFill>
                  <a:srgbClr val="C00000"/>
                </a:solidFill>
              </a:rPr>
              <a:t>議題</a:t>
            </a:r>
            <a:r>
              <a:rPr lang="en-US" altLang="zh-TW" sz="3200" b="1" smtClean="0">
                <a:solidFill>
                  <a:srgbClr val="C00000"/>
                </a:solidFill>
              </a:rPr>
              <a:t>2</a:t>
            </a:r>
            <a:r>
              <a:rPr lang="zh-TW" altLang="en-US" sz="3200" b="1" smtClean="0">
                <a:solidFill>
                  <a:srgbClr val="C00000"/>
                </a:solidFill>
              </a:rPr>
              <a:t>：「單價決標」之契約變更規範</a:t>
            </a:r>
            <a:r>
              <a:rPr lang="en-US" altLang="zh-TW" sz="3200" b="1" smtClean="0">
                <a:solidFill>
                  <a:srgbClr val="C00000"/>
                </a:solidFill>
              </a:rPr>
              <a:t>3</a:t>
            </a:r>
            <a:endParaRPr lang="zh-TW" altLang="zh-TW" sz="3200" b="1" smtClean="0">
              <a:solidFill>
                <a:srgbClr val="C00000"/>
              </a:solidFill>
            </a:endParaRPr>
          </a:p>
        </p:txBody>
      </p:sp>
      <p:graphicFrame>
        <p:nvGraphicFramePr>
          <p:cNvPr id="4" name="內容版面配置區 3"/>
          <p:cNvGraphicFramePr>
            <a:graphicFrameLocks noGrp="1"/>
          </p:cNvGraphicFramePr>
          <p:nvPr>
            <p:ph idx="1"/>
          </p:nvPr>
        </p:nvGraphicFramePr>
        <p:xfrm>
          <a:off x="468313" y="981075"/>
          <a:ext cx="8353425" cy="5256213"/>
        </p:xfrm>
        <a:graphic>
          <a:graphicData uri="http://schemas.openxmlformats.org/drawingml/2006/table">
            <a:tbl>
              <a:tblPr firstRow="1" firstCol="1" bandRow="1"/>
              <a:tblGrid>
                <a:gridCol w="936379">
                  <a:extLst>
                    <a:ext uri="{9D8B030D-6E8A-4147-A177-3AD203B41FA5}">
                      <a16:colId xmlns:a16="http://schemas.microsoft.com/office/drawing/2014/main" xmlns="" val="20000"/>
                    </a:ext>
                  </a:extLst>
                </a:gridCol>
                <a:gridCol w="1224173">
                  <a:extLst>
                    <a:ext uri="{9D8B030D-6E8A-4147-A177-3AD203B41FA5}">
                      <a16:colId xmlns:a16="http://schemas.microsoft.com/office/drawing/2014/main" xmlns="" val="20001"/>
                    </a:ext>
                  </a:extLst>
                </a:gridCol>
                <a:gridCol w="1800254">
                  <a:extLst>
                    <a:ext uri="{9D8B030D-6E8A-4147-A177-3AD203B41FA5}">
                      <a16:colId xmlns:a16="http://schemas.microsoft.com/office/drawing/2014/main" xmlns="" val="20002"/>
                    </a:ext>
                  </a:extLst>
                </a:gridCol>
                <a:gridCol w="2088685">
                  <a:extLst>
                    <a:ext uri="{9D8B030D-6E8A-4147-A177-3AD203B41FA5}">
                      <a16:colId xmlns:a16="http://schemas.microsoft.com/office/drawing/2014/main" xmlns="" val="20003"/>
                    </a:ext>
                  </a:extLst>
                </a:gridCol>
                <a:gridCol w="2303934">
                  <a:extLst>
                    <a:ext uri="{9D8B030D-6E8A-4147-A177-3AD203B41FA5}">
                      <a16:colId xmlns:a16="http://schemas.microsoft.com/office/drawing/2014/main" xmlns="" val="20004"/>
                    </a:ext>
                  </a:extLst>
                </a:gridCol>
              </a:tblGrid>
              <a:tr h="477765">
                <a:tc rowSpan="2">
                  <a:txBody>
                    <a:bodyPr/>
                    <a:lstStyle/>
                    <a:p>
                      <a:pPr algn="ctr">
                        <a:spcAft>
                          <a:spcPts val="0"/>
                        </a:spcAft>
                      </a:pPr>
                      <a:r>
                        <a:rPr lang="zh-TW" sz="2400" b="1" kern="100" dirty="0">
                          <a:effectLst/>
                          <a:latin typeface="+mn-ea"/>
                          <a:ea typeface="+mn-ea"/>
                          <a:cs typeface="Times New Roman" panose="02020603050405020304" pitchFamily="18" charset="0"/>
                        </a:rPr>
                        <a:t>契約</a:t>
                      </a:r>
                    </a:p>
                    <a:p>
                      <a:pPr algn="ctr">
                        <a:spcAft>
                          <a:spcPts val="0"/>
                        </a:spcAft>
                      </a:pPr>
                      <a:r>
                        <a:rPr lang="zh-TW" sz="2400" b="1" kern="100" dirty="0">
                          <a:effectLst/>
                          <a:latin typeface="+mn-ea"/>
                          <a:ea typeface="+mn-ea"/>
                          <a:cs typeface="Times New Roman" panose="02020603050405020304" pitchFamily="18" charset="0"/>
                        </a:rPr>
                        <a:t>價金</a:t>
                      </a:r>
                    </a:p>
                    <a:p>
                      <a:pPr algn="ctr">
                        <a:spcAft>
                          <a:spcPts val="0"/>
                        </a:spcAft>
                      </a:pPr>
                      <a:r>
                        <a:rPr lang="zh-TW" sz="2400" b="1" kern="100" dirty="0">
                          <a:effectLst/>
                          <a:latin typeface="+mn-ea"/>
                          <a:ea typeface="+mn-ea"/>
                          <a:cs typeface="Times New Roman" panose="02020603050405020304" pitchFamily="18" charset="0"/>
                        </a:rPr>
                        <a:t>給付</a:t>
                      </a:r>
                    </a:p>
                    <a:p>
                      <a:pPr algn="ctr">
                        <a:spcAft>
                          <a:spcPts val="0"/>
                        </a:spcAft>
                      </a:pPr>
                      <a:r>
                        <a:rPr lang="zh-TW" sz="2400" b="1" kern="100" dirty="0">
                          <a:effectLst/>
                          <a:latin typeface="+mn-ea"/>
                          <a:ea typeface="+mn-ea"/>
                          <a:cs typeface="Times New Roman" panose="02020603050405020304" pitchFamily="18" charset="0"/>
                        </a:rPr>
                        <a:t>類型</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ctr">
                        <a:spcAft>
                          <a:spcPts val="0"/>
                        </a:spcAft>
                      </a:pPr>
                      <a:r>
                        <a:rPr lang="zh-TW" sz="2400" b="1" kern="100">
                          <a:solidFill>
                            <a:schemeClr val="tx1"/>
                          </a:solidFill>
                          <a:effectLst/>
                          <a:latin typeface="+mn-ea"/>
                          <a:ea typeface="+mn-ea"/>
                          <a:cs typeface="Times New Roman" panose="02020603050405020304" pitchFamily="18" charset="0"/>
                        </a:rPr>
                        <a:t>總價決標</a:t>
                      </a:r>
                    </a:p>
                  </a:txBody>
                  <a:tcPr marL="68582" marR="68582" marT="952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c>
                  <a:txBody>
                    <a:bodyPr/>
                    <a:lstStyle/>
                    <a:p>
                      <a:pPr algn="ctr">
                        <a:spcAft>
                          <a:spcPts val="0"/>
                        </a:spcAft>
                      </a:pPr>
                      <a:r>
                        <a:rPr lang="zh-TW" sz="2400" b="1" kern="100" dirty="0">
                          <a:solidFill>
                            <a:srgbClr val="FF0000"/>
                          </a:solidFill>
                          <a:effectLst/>
                          <a:latin typeface="+mn-ea"/>
                          <a:ea typeface="+mn-ea"/>
                          <a:cs typeface="Times New Roman" panose="02020603050405020304" pitchFamily="18" charset="0"/>
                        </a:rPr>
                        <a:t>單價決標</a:t>
                      </a:r>
                    </a:p>
                  </a:txBody>
                  <a:tcPr marL="68582" marR="68582" marT="952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0"/>
                  </a:ext>
                </a:extLst>
              </a:tr>
              <a:tr h="1992685">
                <a:tc vMerge="1">
                  <a:txBody>
                    <a:bodyPr/>
                    <a:lstStyle/>
                    <a:p>
                      <a:endParaRPr lang="zh-TW" altLang="en-US"/>
                    </a:p>
                  </a:txBody>
                  <a:tcPr/>
                </a:tc>
                <a:tc>
                  <a:txBody>
                    <a:bodyPr/>
                    <a:lstStyle/>
                    <a:p>
                      <a:pPr>
                        <a:spcAft>
                          <a:spcPts val="0"/>
                        </a:spcAft>
                      </a:pPr>
                      <a:r>
                        <a:rPr lang="en-US" sz="2400" b="1" kern="100" dirty="0" smtClean="0">
                          <a:solidFill>
                            <a:schemeClr val="tx1"/>
                          </a:solidFill>
                          <a:effectLst/>
                          <a:latin typeface="+mn-ea"/>
                          <a:ea typeface="+mn-ea"/>
                          <a:cs typeface="Times New Roman" panose="02020603050405020304" pitchFamily="18" charset="0"/>
                        </a:rPr>
                        <a:t>1</a:t>
                      </a:r>
                      <a:r>
                        <a:rPr lang="en-US" altLang="zh-TW" sz="2400" b="1" kern="100" dirty="0" smtClean="0">
                          <a:solidFill>
                            <a:schemeClr val="tx1"/>
                          </a:solidFill>
                          <a:effectLst/>
                          <a:latin typeface="+mn-ea"/>
                          <a:ea typeface="+mn-ea"/>
                          <a:cs typeface="Times New Roman" panose="02020603050405020304" pitchFamily="18" charset="0"/>
                        </a:rPr>
                        <a:t>.</a:t>
                      </a:r>
                      <a:r>
                        <a:rPr lang="zh-TW" sz="2400" b="1" kern="100" dirty="0" smtClean="0">
                          <a:solidFill>
                            <a:schemeClr val="tx1"/>
                          </a:solidFill>
                          <a:effectLst/>
                          <a:latin typeface="+mn-ea"/>
                          <a:ea typeface="+mn-ea"/>
                          <a:cs typeface="Times New Roman" panose="02020603050405020304" pitchFamily="18" charset="0"/>
                        </a:rPr>
                        <a:t>總額</a:t>
                      </a:r>
                      <a:endParaRPr lang="en-US" altLang="zh-TW" sz="2400" b="1" kern="100" dirty="0" smtClean="0">
                        <a:solidFill>
                          <a:schemeClr val="tx1"/>
                        </a:solidFill>
                        <a:effectLst/>
                        <a:latin typeface="+mn-ea"/>
                        <a:ea typeface="+mn-ea"/>
                        <a:cs typeface="Times New Roman" panose="02020603050405020304" pitchFamily="18" charset="0"/>
                      </a:endParaRPr>
                    </a:p>
                    <a:p>
                      <a:pPr>
                        <a:spcAft>
                          <a:spcPts val="0"/>
                        </a:spcAft>
                      </a:pPr>
                      <a:r>
                        <a:rPr lang="zh-TW" sz="2400" b="1" kern="100" dirty="0" smtClean="0">
                          <a:solidFill>
                            <a:schemeClr val="tx1"/>
                          </a:solidFill>
                          <a:effectLst/>
                          <a:latin typeface="+mn-ea"/>
                          <a:ea typeface="+mn-ea"/>
                          <a:cs typeface="Times New Roman" panose="02020603050405020304" pitchFamily="18" charset="0"/>
                        </a:rPr>
                        <a:t>結算</a:t>
                      </a:r>
                      <a:r>
                        <a:rPr lang="zh-TW" sz="2400" b="1" kern="100" dirty="0">
                          <a:solidFill>
                            <a:schemeClr val="tx1"/>
                          </a:solidFill>
                          <a:effectLst/>
                          <a:latin typeface="+mn-ea"/>
                          <a:ea typeface="+mn-ea"/>
                          <a:cs typeface="Times New Roman" panose="02020603050405020304" pitchFamily="18" charset="0"/>
                        </a:rPr>
                        <a:t>：</a:t>
                      </a:r>
                    </a:p>
                  </a:txBody>
                  <a:tcPr marL="68582" marR="68582" marT="952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2400" b="1" kern="100" dirty="0">
                          <a:solidFill>
                            <a:schemeClr val="tx1"/>
                          </a:solidFill>
                          <a:effectLst/>
                          <a:latin typeface="+mn-ea"/>
                          <a:ea typeface="+mn-ea"/>
                          <a:cs typeface="Times New Roman" panose="02020603050405020304" pitchFamily="18" charset="0"/>
                        </a:rPr>
                        <a:t>2.</a:t>
                      </a:r>
                      <a:r>
                        <a:rPr lang="zh-TW" sz="2400" b="1" kern="100" dirty="0">
                          <a:solidFill>
                            <a:schemeClr val="tx1"/>
                          </a:solidFill>
                          <a:effectLst/>
                          <a:latin typeface="+mn-ea"/>
                          <a:ea typeface="+mn-ea"/>
                          <a:cs typeface="Times New Roman" panose="02020603050405020304" pitchFamily="18" charset="0"/>
                        </a:rPr>
                        <a:t>依實際供應之項目及數量結算：</a:t>
                      </a:r>
                    </a:p>
                  </a:txBody>
                  <a:tcPr marL="68582" marR="68582" marT="952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2400" b="1" kern="100" dirty="0" smtClean="0">
                          <a:solidFill>
                            <a:schemeClr val="tx1"/>
                          </a:solidFill>
                          <a:effectLst/>
                          <a:latin typeface="+mn-ea"/>
                          <a:ea typeface="+mn-ea"/>
                          <a:cs typeface="Times New Roman" panose="02020603050405020304" pitchFamily="18" charset="0"/>
                        </a:rPr>
                        <a:t>3</a:t>
                      </a:r>
                      <a:r>
                        <a:rPr lang="en-US" altLang="zh-TW" sz="2400" b="1" kern="100" dirty="0" smtClean="0">
                          <a:solidFill>
                            <a:schemeClr val="tx1"/>
                          </a:solidFill>
                          <a:effectLst/>
                          <a:latin typeface="+mn-ea"/>
                          <a:ea typeface="+mn-ea"/>
                          <a:cs typeface="Times New Roman" panose="02020603050405020304" pitchFamily="18" charset="0"/>
                        </a:rPr>
                        <a:t>.</a:t>
                      </a:r>
                      <a:r>
                        <a:rPr lang="zh-TW" sz="2400" b="1" kern="100" dirty="0" smtClean="0">
                          <a:solidFill>
                            <a:schemeClr val="tx1"/>
                          </a:solidFill>
                          <a:effectLst/>
                          <a:latin typeface="+mn-ea"/>
                          <a:ea typeface="+mn-ea"/>
                          <a:cs typeface="Times New Roman" panose="02020603050405020304" pitchFamily="18" charset="0"/>
                        </a:rPr>
                        <a:t>部分</a:t>
                      </a:r>
                      <a:r>
                        <a:rPr lang="zh-TW" sz="2400" b="1" kern="100" dirty="0">
                          <a:solidFill>
                            <a:schemeClr val="tx1"/>
                          </a:solidFill>
                          <a:effectLst/>
                          <a:latin typeface="+mn-ea"/>
                          <a:ea typeface="+mn-ea"/>
                          <a:cs typeface="Times New Roman" panose="02020603050405020304" pitchFamily="18" charset="0"/>
                        </a:rPr>
                        <a:t>總額結算，部分依實際施作或供應之項目及數量結算</a:t>
                      </a:r>
                    </a:p>
                  </a:txBody>
                  <a:tcPr marL="68582" marR="68582" marT="952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zh-TW" sz="2400" b="1" kern="100" dirty="0">
                          <a:solidFill>
                            <a:srgbClr val="0000FF"/>
                          </a:solidFill>
                          <a:effectLst/>
                          <a:latin typeface="+mn-ea"/>
                          <a:ea typeface="+mn-ea"/>
                          <a:cs typeface="Times New Roman" panose="02020603050405020304" pitchFamily="18" charset="0"/>
                        </a:rPr>
                        <a:t>依實際供應之項目及數量結算：</a:t>
                      </a:r>
                    </a:p>
                    <a:p>
                      <a:pPr>
                        <a:spcAft>
                          <a:spcPts val="0"/>
                        </a:spcAft>
                      </a:pPr>
                      <a:r>
                        <a:rPr lang="en-US" sz="2400" b="1" kern="100" dirty="0">
                          <a:solidFill>
                            <a:srgbClr val="0000FF"/>
                          </a:solidFill>
                          <a:effectLst/>
                          <a:latin typeface="+mn-ea"/>
                          <a:ea typeface="+mn-ea"/>
                          <a:cs typeface="Times New Roman" panose="02020603050405020304" pitchFamily="18" charset="0"/>
                        </a:rPr>
                        <a:t> </a:t>
                      </a:r>
                      <a:endParaRPr lang="zh-TW" sz="2400" b="1" kern="100" dirty="0">
                        <a:solidFill>
                          <a:srgbClr val="0000FF"/>
                        </a:solidFill>
                        <a:effectLst/>
                        <a:latin typeface="+mn-ea"/>
                        <a:ea typeface="+mn-ea"/>
                        <a:cs typeface="Times New Roman" panose="02020603050405020304" pitchFamily="18" charset="0"/>
                      </a:endParaRPr>
                    </a:p>
                  </a:txBody>
                  <a:tcPr marL="68582" marR="68582" marT="952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2785763">
                <a:tc>
                  <a:txBody>
                    <a:bodyPr/>
                    <a:lstStyle/>
                    <a:p>
                      <a:pPr algn="ctr">
                        <a:spcAft>
                          <a:spcPts val="0"/>
                        </a:spcAft>
                      </a:pPr>
                      <a:r>
                        <a:rPr lang="zh-TW" sz="2400" b="1" kern="100" dirty="0">
                          <a:solidFill>
                            <a:srgbClr val="0000FF"/>
                          </a:solidFill>
                          <a:effectLst/>
                          <a:latin typeface="+mn-ea"/>
                          <a:ea typeface="+mn-ea"/>
                          <a:cs typeface="Times New Roman" panose="02020603050405020304" pitchFamily="18" charset="0"/>
                        </a:rPr>
                        <a:t>議價</a:t>
                      </a:r>
                    </a:p>
                    <a:p>
                      <a:pPr algn="ctr">
                        <a:spcAft>
                          <a:spcPts val="0"/>
                        </a:spcAft>
                      </a:pPr>
                      <a:r>
                        <a:rPr lang="zh-TW" sz="2400" b="1" kern="100" dirty="0">
                          <a:solidFill>
                            <a:srgbClr val="0000FF"/>
                          </a:solidFill>
                          <a:effectLst/>
                          <a:latin typeface="+mn-ea"/>
                          <a:ea typeface="+mn-ea"/>
                          <a:cs typeface="Times New Roman" panose="02020603050405020304" pitchFamily="18" charset="0"/>
                        </a:rPr>
                        <a:t>條件</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zh-TW" sz="2400" b="1" kern="100" dirty="0" smtClean="0">
                          <a:solidFill>
                            <a:schemeClr val="tx1"/>
                          </a:solidFill>
                          <a:effectLst/>
                          <a:latin typeface="+mn-ea"/>
                          <a:ea typeface="+mn-ea"/>
                          <a:cs typeface="Times New Roman" panose="02020603050405020304" pitchFamily="18" charset="0"/>
                        </a:rPr>
                        <a:t>如</a:t>
                      </a:r>
                      <a:r>
                        <a:rPr lang="zh-TW" sz="2400" b="1" kern="100" dirty="0">
                          <a:solidFill>
                            <a:schemeClr val="tx1"/>
                          </a:solidFill>
                          <a:effectLst/>
                          <a:latin typeface="+mn-ea"/>
                          <a:ea typeface="+mn-ea"/>
                          <a:cs typeface="Times New Roman" panose="02020603050405020304" pitchFamily="18" charset="0"/>
                        </a:rPr>
                        <a:t>有增減者</a:t>
                      </a:r>
                      <a:r>
                        <a:rPr lang="zh-TW" sz="2400" b="1" kern="100" dirty="0" smtClean="0">
                          <a:solidFill>
                            <a:schemeClr val="tx1"/>
                          </a:solidFill>
                          <a:effectLst/>
                          <a:latin typeface="+mn-ea"/>
                          <a:ea typeface="+mn-ea"/>
                          <a:cs typeface="Times New Roman" panose="02020603050405020304" pitchFamily="18" charset="0"/>
                        </a:rPr>
                        <a:t>，須</a:t>
                      </a:r>
                      <a:r>
                        <a:rPr lang="zh-TW" sz="2400" b="1" kern="100" dirty="0">
                          <a:solidFill>
                            <a:schemeClr val="tx1"/>
                          </a:solidFill>
                          <a:effectLst/>
                          <a:latin typeface="+mn-ea"/>
                          <a:ea typeface="+mn-ea"/>
                          <a:cs typeface="Times New Roman" panose="02020603050405020304" pitchFamily="18" charset="0"/>
                        </a:rPr>
                        <a:t>辦理契約變更。</a:t>
                      </a:r>
                    </a:p>
                  </a:txBody>
                  <a:tcPr marL="68582" marR="68582" marT="952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zh-TW" sz="2400" b="1" kern="100" dirty="0" smtClean="0">
                          <a:solidFill>
                            <a:schemeClr val="tx1"/>
                          </a:solidFill>
                          <a:effectLst/>
                          <a:latin typeface="+mn-ea"/>
                          <a:ea typeface="+mn-ea"/>
                          <a:cs typeface="Times New Roman" panose="02020603050405020304" pitchFamily="18" charset="0"/>
                        </a:rPr>
                        <a:t>不</a:t>
                      </a:r>
                      <a:r>
                        <a:rPr lang="zh-TW" altLang="en-US" sz="2400" b="1" kern="100" dirty="0" smtClean="0">
                          <a:solidFill>
                            <a:schemeClr val="tx1"/>
                          </a:solidFill>
                          <a:effectLst/>
                          <a:latin typeface="+mn-ea"/>
                          <a:ea typeface="+mn-ea"/>
                          <a:cs typeface="Times New Roman" panose="02020603050405020304" pitchFamily="18" charset="0"/>
                        </a:rPr>
                        <a:t>得</a:t>
                      </a:r>
                      <a:r>
                        <a:rPr lang="zh-TW" sz="2400" b="1" kern="100" dirty="0" smtClean="0">
                          <a:solidFill>
                            <a:schemeClr val="tx1"/>
                          </a:solidFill>
                          <a:effectLst/>
                          <a:latin typeface="+mn-ea"/>
                          <a:ea typeface="+mn-ea"/>
                          <a:cs typeface="Times New Roman" panose="02020603050405020304" pitchFamily="18" charset="0"/>
                        </a:rPr>
                        <a:t>逾</a:t>
                      </a:r>
                      <a:r>
                        <a:rPr lang="zh-TW" sz="2400" b="1" kern="100" dirty="0">
                          <a:solidFill>
                            <a:schemeClr val="tx1"/>
                          </a:solidFill>
                          <a:effectLst/>
                          <a:latin typeface="+mn-ea"/>
                          <a:ea typeface="+mn-ea"/>
                          <a:cs typeface="Times New Roman" panose="02020603050405020304" pitchFamily="18" charset="0"/>
                        </a:rPr>
                        <a:t>契約各項目之</a:t>
                      </a:r>
                      <a:r>
                        <a:rPr lang="zh-TW" sz="2400" b="1" kern="100" dirty="0" smtClean="0">
                          <a:solidFill>
                            <a:schemeClr val="tx1"/>
                          </a:solidFill>
                          <a:effectLst/>
                          <a:latin typeface="+mn-ea"/>
                          <a:ea typeface="+mn-ea"/>
                          <a:cs typeface="Times New Roman" panose="02020603050405020304" pitchFamily="18" charset="0"/>
                        </a:rPr>
                        <a:t>數量</a:t>
                      </a:r>
                      <a:r>
                        <a:rPr lang="zh-TW" altLang="en-US" sz="2400" b="1" kern="100" dirty="0" smtClean="0">
                          <a:solidFill>
                            <a:schemeClr val="tx1"/>
                          </a:solidFill>
                          <a:effectLst/>
                          <a:latin typeface="+mn-ea"/>
                          <a:ea typeface="+mn-ea"/>
                          <a:cs typeface="Times New Roman" panose="02020603050405020304" pitchFamily="18" charset="0"/>
                        </a:rPr>
                        <a:t>上限，</a:t>
                      </a:r>
                      <a:r>
                        <a:rPr lang="zh-TW" sz="2400" b="1" kern="100" dirty="0" smtClean="0">
                          <a:solidFill>
                            <a:schemeClr val="tx1"/>
                          </a:solidFill>
                          <a:effectLst/>
                          <a:latin typeface="+mn-ea"/>
                          <a:ea typeface="+mn-ea"/>
                          <a:cs typeface="Times New Roman" panose="02020603050405020304" pitchFamily="18" charset="0"/>
                        </a:rPr>
                        <a:t>於</a:t>
                      </a:r>
                      <a:r>
                        <a:rPr lang="zh-TW" sz="2400" b="1" kern="100" dirty="0">
                          <a:solidFill>
                            <a:schemeClr val="tx1"/>
                          </a:solidFill>
                          <a:effectLst/>
                          <a:latin typeface="+mn-ea"/>
                          <a:ea typeface="+mn-ea"/>
                          <a:cs typeface="Times New Roman" panose="02020603050405020304" pitchFamily="18" charset="0"/>
                        </a:rPr>
                        <a:t>契約</a:t>
                      </a:r>
                      <a:r>
                        <a:rPr lang="zh-TW" sz="2400" b="1" kern="100" dirty="0" smtClean="0">
                          <a:solidFill>
                            <a:schemeClr val="tx1"/>
                          </a:solidFill>
                          <a:effectLst/>
                          <a:latin typeface="+mn-ea"/>
                          <a:ea typeface="+mn-ea"/>
                          <a:cs typeface="Times New Roman" panose="02020603050405020304" pitchFamily="18" charset="0"/>
                        </a:rPr>
                        <a:t>完工辦理結算調整，</a:t>
                      </a:r>
                      <a:r>
                        <a:rPr lang="zh-TW" sz="2400" b="1" kern="100" dirty="0">
                          <a:solidFill>
                            <a:schemeClr val="tx1"/>
                          </a:solidFill>
                          <a:effectLst/>
                          <a:latin typeface="+mn-ea"/>
                          <a:ea typeface="+mn-ea"/>
                          <a:cs typeface="Times New Roman" panose="02020603050405020304" pitchFamily="18" charset="0"/>
                        </a:rPr>
                        <a:t>免辦理契約變更。</a:t>
                      </a:r>
                    </a:p>
                  </a:txBody>
                  <a:tcPr marL="68582" marR="68582" marT="952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zh-TW" sz="2400" b="1" kern="100" dirty="0" smtClean="0">
                          <a:solidFill>
                            <a:schemeClr val="tx1"/>
                          </a:solidFill>
                          <a:effectLst/>
                          <a:latin typeface="+mn-ea"/>
                          <a:ea typeface="+mn-ea"/>
                          <a:cs typeface="Times New Roman" panose="02020603050405020304" pitchFamily="18" charset="0"/>
                        </a:rPr>
                        <a:t>同</a:t>
                      </a:r>
                      <a:r>
                        <a:rPr lang="zh-TW" altLang="en-US" sz="2400" b="1" kern="100" dirty="0" smtClean="0">
                          <a:solidFill>
                            <a:schemeClr val="tx1"/>
                          </a:solidFill>
                          <a:effectLst/>
                          <a:latin typeface="+mn-ea"/>
                          <a:ea typeface="+mn-ea"/>
                          <a:cs typeface="Times New Roman" panose="02020603050405020304" pitchFamily="18" charset="0"/>
                        </a:rPr>
                        <a:t>左：</a:t>
                      </a:r>
                      <a:endParaRPr lang="en-US" altLang="zh-TW" sz="2400" b="1" kern="100" dirty="0" smtClean="0">
                        <a:solidFill>
                          <a:schemeClr val="tx1"/>
                        </a:solidFill>
                        <a:effectLst/>
                        <a:latin typeface="+mn-ea"/>
                        <a:ea typeface="+mn-ea"/>
                        <a:cs typeface="Times New Roman" panose="02020603050405020304" pitchFamily="18" charset="0"/>
                      </a:endParaRPr>
                    </a:p>
                    <a:p>
                      <a:pPr>
                        <a:spcAft>
                          <a:spcPts val="0"/>
                        </a:spcAft>
                      </a:pPr>
                      <a:r>
                        <a:rPr lang="zh-TW" sz="2400" b="1" kern="100" dirty="0" smtClean="0">
                          <a:solidFill>
                            <a:schemeClr val="tx1"/>
                          </a:solidFill>
                          <a:effectLst/>
                          <a:latin typeface="+mn-ea"/>
                          <a:ea typeface="+mn-ea"/>
                          <a:cs typeface="Times New Roman" panose="02020603050405020304" pitchFamily="18" charset="0"/>
                        </a:rPr>
                        <a:t>總額</a:t>
                      </a:r>
                      <a:r>
                        <a:rPr lang="zh-TW" sz="2400" b="1" kern="100" dirty="0">
                          <a:solidFill>
                            <a:schemeClr val="tx1"/>
                          </a:solidFill>
                          <a:effectLst/>
                          <a:latin typeface="+mn-ea"/>
                          <a:ea typeface="+mn-ea"/>
                          <a:cs typeface="Times New Roman" panose="02020603050405020304" pitchFamily="18" charset="0"/>
                        </a:rPr>
                        <a:t>結算給付及依實際施作或供應之項目及數量結算等作為。</a:t>
                      </a:r>
                    </a:p>
                  </a:txBody>
                  <a:tcPr marL="68582" marR="68582" marT="952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altLang="zh-TW" sz="2400" b="1" kern="100" dirty="0" smtClean="0">
                          <a:solidFill>
                            <a:srgbClr val="0000FF"/>
                          </a:solidFill>
                          <a:effectLst/>
                          <a:latin typeface="+mn-ea"/>
                          <a:ea typeface="+mn-ea"/>
                          <a:cs typeface="Times New Roman" panose="02020603050405020304" pitchFamily="18" charset="0"/>
                        </a:rPr>
                        <a:t>1.</a:t>
                      </a:r>
                      <a:r>
                        <a:rPr lang="zh-TW" sz="2400" b="1" kern="100" dirty="0" smtClean="0">
                          <a:solidFill>
                            <a:srgbClr val="0000FF"/>
                          </a:solidFill>
                          <a:effectLst/>
                          <a:latin typeface="+mn-ea"/>
                          <a:ea typeface="+mn-ea"/>
                          <a:cs typeface="Times New Roman" panose="02020603050405020304" pitchFamily="18" charset="0"/>
                        </a:rPr>
                        <a:t>契約</a:t>
                      </a:r>
                      <a:r>
                        <a:rPr lang="zh-TW" altLang="en-US" sz="2400" b="1" kern="100" dirty="0" smtClean="0">
                          <a:solidFill>
                            <a:srgbClr val="0000FF"/>
                          </a:solidFill>
                          <a:effectLst/>
                          <a:latin typeface="+mn-ea"/>
                          <a:ea typeface="+mn-ea"/>
                          <a:cs typeface="Times New Roman" panose="02020603050405020304" pitchFamily="18" charset="0"/>
                        </a:rPr>
                        <a:t>變更</a:t>
                      </a:r>
                      <a:r>
                        <a:rPr lang="zh-TW" sz="2400" b="1" kern="100" dirty="0" smtClean="0">
                          <a:solidFill>
                            <a:srgbClr val="0000FF"/>
                          </a:solidFill>
                          <a:effectLst/>
                          <a:latin typeface="+mn-ea"/>
                          <a:ea typeface="+mn-ea"/>
                          <a:cs typeface="Times New Roman" panose="02020603050405020304" pitchFamily="18" charset="0"/>
                        </a:rPr>
                        <a:t>不</a:t>
                      </a:r>
                      <a:r>
                        <a:rPr lang="zh-TW" sz="2400" b="1" kern="100" dirty="0">
                          <a:solidFill>
                            <a:srgbClr val="0000FF"/>
                          </a:solidFill>
                          <a:effectLst/>
                          <a:latin typeface="+mn-ea"/>
                          <a:ea typeface="+mn-ea"/>
                          <a:cs typeface="Times New Roman" panose="02020603050405020304" pitchFamily="18" charset="0"/>
                        </a:rPr>
                        <a:t>受各項目之預估數量額度限制，免辦理契約變更</a:t>
                      </a:r>
                      <a:r>
                        <a:rPr lang="zh-TW" sz="2400" b="1" kern="100" dirty="0" smtClean="0">
                          <a:solidFill>
                            <a:srgbClr val="0000FF"/>
                          </a:solidFill>
                          <a:effectLst/>
                          <a:latin typeface="+mn-ea"/>
                          <a:ea typeface="+mn-ea"/>
                          <a:cs typeface="Times New Roman" panose="02020603050405020304" pitchFamily="18" charset="0"/>
                        </a:rPr>
                        <a:t>。</a:t>
                      </a:r>
                      <a:r>
                        <a:rPr lang="en-US" altLang="zh-TW" sz="2400" b="1" kern="100" dirty="0" smtClean="0">
                          <a:solidFill>
                            <a:srgbClr val="0000FF"/>
                          </a:solidFill>
                          <a:effectLst/>
                          <a:latin typeface="+mn-ea"/>
                          <a:ea typeface="+mn-ea"/>
                          <a:cs typeface="Times New Roman" panose="02020603050405020304" pitchFamily="18" charset="0"/>
                        </a:rPr>
                        <a:t/>
                      </a:r>
                      <a:br>
                        <a:rPr lang="en-US" altLang="zh-TW" sz="2400" b="1" kern="100" dirty="0" smtClean="0">
                          <a:solidFill>
                            <a:srgbClr val="0000FF"/>
                          </a:solidFill>
                          <a:effectLst/>
                          <a:latin typeface="+mn-ea"/>
                          <a:ea typeface="+mn-ea"/>
                          <a:cs typeface="Times New Roman" panose="02020603050405020304" pitchFamily="18" charset="0"/>
                        </a:rPr>
                      </a:br>
                      <a:r>
                        <a:rPr lang="en-US" altLang="zh-TW" sz="2400" b="1" kern="100" dirty="0" smtClean="0">
                          <a:solidFill>
                            <a:srgbClr val="FF0000"/>
                          </a:solidFill>
                          <a:effectLst/>
                          <a:latin typeface="+mn-ea"/>
                          <a:ea typeface="+mn-ea"/>
                          <a:cs typeface="Times New Roman" panose="02020603050405020304" pitchFamily="18" charset="0"/>
                        </a:rPr>
                        <a:t>2.</a:t>
                      </a:r>
                      <a:r>
                        <a:rPr lang="zh-TW" altLang="en-US" sz="2400" b="1" kern="100" dirty="0" smtClean="0">
                          <a:solidFill>
                            <a:srgbClr val="FF0000"/>
                          </a:solidFill>
                          <a:effectLst/>
                          <a:latin typeface="+mn-ea"/>
                          <a:ea typeface="+mn-ea"/>
                          <a:cs typeface="Times New Roman" panose="02020603050405020304" pitchFamily="18" charset="0"/>
                        </a:rPr>
                        <a:t>契變條件</a:t>
                      </a:r>
                      <a:r>
                        <a:rPr lang="zh-TW" altLang="en-US" sz="2400" b="1" kern="100" dirty="0" smtClean="0">
                          <a:solidFill>
                            <a:srgbClr val="FF0000"/>
                          </a:solidFill>
                          <a:effectLst/>
                          <a:latin typeface="PMingLiU" panose="02020500000000000000" pitchFamily="18" charset="-120"/>
                          <a:ea typeface="PMingLiU" panose="02020500000000000000" pitchFamily="18" charset="-120"/>
                          <a:cs typeface="Times New Roman" panose="02020603050405020304" pitchFamily="18" charset="0"/>
                        </a:rPr>
                        <a:t>：</a:t>
                      </a:r>
                      <a:r>
                        <a:rPr lang="en-US" altLang="zh-TW" sz="2400" b="1" kern="100" dirty="0" smtClean="0">
                          <a:solidFill>
                            <a:srgbClr val="0000FF"/>
                          </a:solidFill>
                          <a:effectLst/>
                          <a:latin typeface="PMingLiU" panose="02020500000000000000" pitchFamily="18" charset="-120"/>
                          <a:ea typeface="PMingLiU" panose="02020500000000000000" pitchFamily="18" charset="-120"/>
                          <a:cs typeface="Times New Roman" panose="02020603050405020304" pitchFamily="18" charset="0"/>
                        </a:rPr>
                        <a:t/>
                      </a:r>
                      <a:br>
                        <a:rPr lang="en-US" altLang="zh-TW" sz="2400" b="1" kern="100" dirty="0" smtClean="0">
                          <a:solidFill>
                            <a:srgbClr val="0000FF"/>
                          </a:solidFill>
                          <a:effectLst/>
                          <a:latin typeface="PMingLiU" panose="02020500000000000000" pitchFamily="18" charset="-120"/>
                          <a:ea typeface="PMingLiU" panose="02020500000000000000" pitchFamily="18" charset="-120"/>
                          <a:cs typeface="Times New Roman" panose="02020603050405020304" pitchFamily="18" charset="0"/>
                        </a:rPr>
                      </a:br>
                      <a:r>
                        <a:rPr lang="en-US" altLang="zh-TW" sz="2400" b="1" kern="100" dirty="0" smtClean="0">
                          <a:solidFill>
                            <a:srgbClr val="0000FF"/>
                          </a:solidFill>
                          <a:effectLst/>
                          <a:latin typeface="PMingLiU" panose="02020500000000000000" pitchFamily="18" charset="-120"/>
                          <a:ea typeface="PMingLiU" panose="02020500000000000000" pitchFamily="18" charset="-120"/>
                          <a:cs typeface="Times New Roman" panose="02020603050405020304" pitchFamily="18" charset="0"/>
                        </a:rPr>
                        <a:t>A.</a:t>
                      </a:r>
                      <a:r>
                        <a:rPr lang="zh-TW" altLang="en-US" sz="2400" b="1" u="sng" kern="100" dirty="0" smtClean="0">
                          <a:solidFill>
                            <a:srgbClr val="0000FF"/>
                          </a:solidFill>
                          <a:effectLst/>
                          <a:latin typeface="+mn-ea"/>
                          <a:ea typeface="+mn-ea"/>
                          <a:cs typeface="Times New Roman" panose="02020603050405020304" pitchFamily="18" charset="0"/>
                        </a:rPr>
                        <a:t>新增項目</a:t>
                      </a:r>
                      <a:r>
                        <a:rPr lang="en-US" altLang="zh-TW" sz="2400" b="1" u="sng" kern="100" dirty="0" smtClean="0">
                          <a:solidFill>
                            <a:srgbClr val="0000FF"/>
                          </a:solidFill>
                          <a:effectLst/>
                          <a:latin typeface="+mn-ea"/>
                          <a:ea typeface="+mn-ea"/>
                          <a:cs typeface="Times New Roman" panose="02020603050405020304" pitchFamily="18" charset="0"/>
                        </a:rPr>
                        <a:t/>
                      </a:r>
                      <a:br>
                        <a:rPr lang="en-US" altLang="zh-TW" sz="2400" b="1" u="sng" kern="100" dirty="0" smtClean="0">
                          <a:solidFill>
                            <a:srgbClr val="0000FF"/>
                          </a:solidFill>
                          <a:effectLst/>
                          <a:latin typeface="+mn-ea"/>
                          <a:ea typeface="+mn-ea"/>
                          <a:cs typeface="Times New Roman" panose="02020603050405020304" pitchFamily="18" charset="0"/>
                        </a:rPr>
                      </a:br>
                      <a:r>
                        <a:rPr lang="en-US" altLang="zh-TW" sz="2400" b="1" u="sng" kern="100" dirty="0" smtClean="0">
                          <a:solidFill>
                            <a:srgbClr val="0000FF"/>
                          </a:solidFill>
                          <a:effectLst/>
                          <a:latin typeface="+mn-ea"/>
                          <a:ea typeface="+mn-ea"/>
                          <a:cs typeface="Times New Roman" panose="02020603050405020304" pitchFamily="18" charset="0"/>
                        </a:rPr>
                        <a:t>B.</a:t>
                      </a:r>
                      <a:r>
                        <a:rPr lang="zh-TW" altLang="en-US" sz="2400" b="1" u="sng" kern="100" dirty="0" smtClean="0">
                          <a:solidFill>
                            <a:srgbClr val="0000FF"/>
                          </a:solidFill>
                          <a:effectLst/>
                          <a:latin typeface="+mn-ea"/>
                          <a:ea typeface="+mn-ea"/>
                          <a:cs typeface="Times New Roman" panose="02020603050405020304" pitchFamily="18" charset="0"/>
                        </a:rPr>
                        <a:t>追加契約價金</a:t>
                      </a:r>
                      <a:r>
                        <a:rPr lang="zh-TW" altLang="en-US" sz="2400" b="1" kern="100" dirty="0" smtClean="0">
                          <a:solidFill>
                            <a:srgbClr val="0000FF"/>
                          </a:solidFill>
                          <a:effectLst/>
                          <a:latin typeface="標楷體" panose="03000509000000000000" pitchFamily="65" charset="-120"/>
                          <a:ea typeface="標楷體" panose="03000509000000000000" pitchFamily="65" charset="-120"/>
                          <a:cs typeface="Times New Roman" panose="02020603050405020304" pitchFamily="18" charset="0"/>
                        </a:rPr>
                        <a:t>。</a:t>
                      </a:r>
                      <a:endParaRPr lang="zh-TW" sz="2400" b="1" kern="100" dirty="0">
                        <a:solidFill>
                          <a:srgbClr val="0000FF"/>
                        </a:solidFill>
                        <a:effectLst/>
                        <a:latin typeface="+mn-ea"/>
                        <a:ea typeface="+mn-ea"/>
                        <a:cs typeface="Times New Roman" panose="02020603050405020304" pitchFamily="18" charset="0"/>
                      </a:endParaRPr>
                    </a:p>
                  </a:txBody>
                  <a:tcPr marL="68582" marR="68582" marT="952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bl>
          </a:graphicData>
        </a:graphic>
      </p:graphicFrame>
      <p:sp>
        <p:nvSpPr>
          <p:cNvPr id="3" name="投影片編號版面配置區 2"/>
          <p:cNvSpPr>
            <a:spLocks noGrp="1"/>
          </p:cNvSpPr>
          <p:nvPr>
            <p:ph type="sldNum" sz="quarter" idx="12"/>
          </p:nvPr>
        </p:nvSpPr>
        <p:spPr/>
        <p:txBody>
          <a:bodyPr/>
          <a:lstStyle/>
          <a:p>
            <a:fld id="{1118FB7C-3051-423D-B140-B22D31D849CF}" type="slidenum">
              <a:rPr lang="zh-TW" altLang="en-US" smtClean="0"/>
              <a:pPr/>
              <a:t>339</a:t>
            </a:fld>
            <a:endParaRPr lang="zh-TW" altLang="en-US"/>
          </a:p>
        </p:txBody>
      </p:sp>
    </p:spTree>
    <p:extLst>
      <p:ext uri="{BB962C8B-B14F-4D97-AF65-F5344CB8AC3E}">
        <p14:creationId xmlns:p14="http://schemas.microsoft.com/office/powerpoint/2010/main" val="153686268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457200" y="188640"/>
            <a:ext cx="8229600" cy="706090"/>
          </a:xfrm>
        </p:spPr>
        <p:txBody>
          <a:bodyPr>
            <a:normAutofit fontScale="90000"/>
          </a:bodyPr>
          <a:lstStyle/>
          <a:p>
            <a:r>
              <a:rPr lang="zh-TW" altLang="en-US" b="1" dirty="0">
                <a:solidFill>
                  <a:srgbClr val="FF0000"/>
                </a:solidFill>
              </a:rPr>
              <a:t>採購監辦相關</a:t>
            </a:r>
            <a:r>
              <a:rPr lang="zh-TW" altLang="en-US" b="1" dirty="0" smtClean="0">
                <a:solidFill>
                  <a:srgbClr val="FF0000"/>
                </a:solidFill>
              </a:rPr>
              <a:t>規定</a:t>
            </a:r>
            <a:r>
              <a:rPr lang="en-US" altLang="zh-TW" sz="4000" b="1" dirty="0" smtClean="0">
                <a:solidFill>
                  <a:srgbClr val="FF0000"/>
                </a:solidFill>
                <a:latin typeface="+mn-ea"/>
                <a:ea typeface="+mn-ea"/>
              </a:rPr>
              <a:t>2</a:t>
            </a:r>
            <a:endParaRPr lang="zh-TW" altLang="en-US" sz="4000" dirty="0" smtClean="0">
              <a:solidFill>
                <a:srgbClr val="FF0000"/>
              </a:solidFill>
              <a:latin typeface="+mn-ea"/>
              <a:ea typeface="+mn-ea"/>
            </a:endParaRPr>
          </a:p>
        </p:txBody>
      </p:sp>
      <p:sp>
        <p:nvSpPr>
          <p:cNvPr id="17411" name="Rectangle 3"/>
          <p:cNvSpPr>
            <a:spLocks noGrp="1" noChangeArrowheads="1"/>
          </p:cNvSpPr>
          <p:nvPr>
            <p:ph type="body" idx="1"/>
          </p:nvPr>
        </p:nvSpPr>
        <p:spPr>
          <a:xfrm>
            <a:off x="457200" y="980728"/>
            <a:ext cx="8435280" cy="5150197"/>
          </a:xfrm>
        </p:spPr>
        <p:txBody>
          <a:bodyPr>
            <a:normAutofit/>
          </a:bodyPr>
          <a:lstStyle/>
          <a:p>
            <a:pPr marL="0" indent="0">
              <a:buNone/>
            </a:pPr>
            <a:r>
              <a:rPr lang="zh-TW" altLang="en-US" sz="2400" b="1" dirty="0" smtClean="0">
                <a:solidFill>
                  <a:srgbClr val="0000FF"/>
                </a:solidFill>
              </a:rPr>
              <a:t>三</a:t>
            </a:r>
            <a:r>
              <a:rPr lang="zh-TW" altLang="en-US" sz="2400" b="1" dirty="0">
                <a:solidFill>
                  <a:srgbClr val="0000FF"/>
                </a:solidFill>
              </a:rPr>
              <a:t>、得不派員監辦：</a:t>
            </a:r>
            <a:endParaRPr lang="en-US" altLang="zh-TW" sz="2400" b="1" dirty="0">
              <a:solidFill>
                <a:srgbClr val="0000FF"/>
              </a:solidFill>
            </a:endParaRPr>
          </a:p>
          <a:p>
            <a:pPr>
              <a:buFont typeface="Wingdings" panose="05000000000000000000" pitchFamily="2" charset="2"/>
              <a:buChar char="p"/>
            </a:pPr>
            <a:r>
              <a:rPr lang="zh-TW" altLang="en-US" sz="2400" b="1" dirty="0" smtClean="0">
                <a:solidFill>
                  <a:srgbClr val="000000"/>
                </a:solidFill>
                <a:latin typeface="標楷體" panose="03000509000000000000" pitchFamily="65" charset="-120"/>
              </a:rPr>
              <a:t>「</a:t>
            </a:r>
            <a:r>
              <a:rPr lang="zh-TW" altLang="en-US" sz="2400" b="1" dirty="0">
                <a:solidFill>
                  <a:srgbClr val="000000"/>
                </a:solidFill>
                <a:latin typeface="標楷體" panose="03000509000000000000" pitchFamily="65" charset="-120"/>
              </a:rPr>
              <a:t>機關主會計及有關單位會同監辦採購辦法」</a:t>
            </a:r>
            <a:r>
              <a:rPr lang="zh-TW" altLang="en-US" sz="2400" b="1" dirty="0" smtClean="0">
                <a:solidFill>
                  <a:srgbClr val="000000"/>
                </a:solidFill>
                <a:latin typeface="標楷體" panose="03000509000000000000" pitchFamily="65" charset="-120"/>
              </a:rPr>
              <a:t>第五條</a:t>
            </a:r>
            <a:r>
              <a:rPr lang="zh-TW" altLang="en-US" sz="2400" b="1" dirty="0">
                <a:solidFill>
                  <a:srgbClr val="000000"/>
                </a:solidFill>
                <a:latin typeface="標楷體" panose="03000509000000000000" pitchFamily="65" charset="-120"/>
              </a:rPr>
              <a:t>「得不派員監辦」之核准，</a:t>
            </a:r>
            <a:r>
              <a:rPr lang="zh-TW" altLang="en-US" sz="2400" b="1" dirty="0">
                <a:solidFill>
                  <a:srgbClr val="0000FF"/>
                </a:solidFill>
                <a:latin typeface="標楷體" panose="03000509000000000000" pitchFamily="65" charset="-120"/>
              </a:rPr>
              <a:t>應以逐案簽辦為原則，以免濫用或違反同辦法第六條規定</a:t>
            </a:r>
            <a:r>
              <a:rPr lang="zh-TW" altLang="en-US" sz="2400" b="1" dirty="0">
                <a:solidFill>
                  <a:srgbClr val="000000"/>
                </a:solidFill>
                <a:latin typeface="標楷體" panose="03000509000000000000" pitchFamily="65" charset="-120"/>
              </a:rPr>
              <a:t>。工程會</a:t>
            </a:r>
            <a:r>
              <a:rPr lang="en-US" altLang="zh-TW" sz="2400" b="1" dirty="0">
                <a:solidFill>
                  <a:srgbClr val="000000"/>
                </a:solidFill>
                <a:latin typeface="標楷體" panose="03000509000000000000" pitchFamily="65" charset="-120"/>
              </a:rPr>
              <a:t>91</a:t>
            </a:r>
            <a:r>
              <a:rPr lang="zh-TW" altLang="en-US" sz="2400" b="1" dirty="0">
                <a:solidFill>
                  <a:srgbClr val="000000"/>
                </a:solidFill>
                <a:latin typeface="標楷體" panose="03000509000000000000" pitchFamily="65" charset="-120"/>
              </a:rPr>
              <a:t>年</a:t>
            </a:r>
            <a:r>
              <a:rPr lang="en-US" altLang="zh-TW" sz="2400" b="1" dirty="0">
                <a:solidFill>
                  <a:srgbClr val="000000"/>
                </a:solidFill>
                <a:latin typeface="標楷體" panose="03000509000000000000" pitchFamily="65" charset="-120"/>
              </a:rPr>
              <a:t>10</a:t>
            </a:r>
            <a:r>
              <a:rPr lang="zh-TW" altLang="en-US" sz="2400" b="1" dirty="0">
                <a:solidFill>
                  <a:srgbClr val="000000"/>
                </a:solidFill>
                <a:latin typeface="標楷體" panose="03000509000000000000" pitchFamily="65" charset="-120"/>
              </a:rPr>
              <a:t>月</a:t>
            </a:r>
            <a:r>
              <a:rPr lang="en-US" altLang="zh-TW" sz="2400" b="1" dirty="0">
                <a:solidFill>
                  <a:srgbClr val="000000"/>
                </a:solidFill>
                <a:latin typeface="標楷體" panose="03000509000000000000" pitchFamily="65" charset="-120"/>
              </a:rPr>
              <a:t>03</a:t>
            </a:r>
            <a:r>
              <a:rPr lang="zh-TW" altLang="en-US" sz="2400" b="1" dirty="0">
                <a:solidFill>
                  <a:srgbClr val="000000"/>
                </a:solidFill>
                <a:latin typeface="標楷體" panose="03000509000000000000" pitchFamily="65" charset="-120"/>
              </a:rPr>
              <a:t>日工程企字第</a:t>
            </a:r>
            <a:r>
              <a:rPr lang="en-US" altLang="zh-TW" sz="2400" b="1" dirty="0">
                <a:solidFill>
                  <a:srgbClr val="000000"/>
                </a:solidFill>
                <a:latin typeface="標楷體" panose="03000509000000000000" pitchFamily="65" charset="-120"/>
              </a:rPr>
              <a:t>09100422170</a:t>
            </a:r>
            <a:r>
              <a:rPr lang="zh-TW" altLang="en-US" sz="2400" b="1" dirty="0">
                <a:solidFill>
                  <a:srgbClr val="000000"/>
                </a:solidFill>
                <a:latin typeface="標楷體" panose="03000509000000000000" pitchFamily="65" charset="-120"/>
              </a:rPr>
              <a:t>號</a:t>
            </a:r>
            <a:r>
              <a:rPr lang="zh-TW" altLang="en-US" sz="2400" b="1" dirty="0" smtClean="0">
                <a:solidFill>
                  <a:srgbClr val="000000"/>
                </a:solidFill>
                <a:latin typeface="標楷體" panose="03000509000000000000" pitchFamily="65" charset="-120"/>
              </a:rPr>
              <a:t>函</a:t>
            </a:r>
            <a:endParaRPr lang="en-US" altLang="zh-TW" sz="2400" b="1" dirty="0" smtClean="0">
              <a:solidFill>
                <a:srgbClr val="000000"/>
              </a:solidFill>
              <a:latin typeface="標楷體" panose="03000509000000000000" pitchFamily="65" charset="-120"/>
            </a:endParaRPr>
          </a:p>
          <a:p>
            <a:pPr>
              <a:buFont typeface="Wingdings" panose="05000000000000000000" pitchFamily="2" charset="2"/>
              <a:buChar char="p"/>
            </a:pPr>
            <a:r>
              <a:rPr lang="zh-TW" altLang="en-US" sz="2400" b="1" dirty="0">
                <a:solidFill>
                  <a:srgbClr val="000000"/>
                </a:solidFill>
              </a:rPr>
              <a:t>主（會）計及有關單位依「中央機關未達公告金額採購監辦辦法」第三條規定，在</a:t>
            </a:r>
            <a:r>
              <a:rPr lang="zh-TW" altLang="en-US" sz="2400" b="1" dirty="0">
                <a:solidFill>
                  <a:srgbClr val="0000FF"/>
                </a:solidFill>
              </a:rPr>
              <a:t>不派員監辦之情形下，亦得免採書面審核方式監辦</a:t>
            </a:r>
            <a:r>
              <a:rPr lang="zh-TW" altLang="en-US" sz="2400" b="1" dirty="0">
                <a:solidFill>
                  <a:srgbClr val="000000"/>
                </a:solidFill>
              </a:rPr>
              <a:t>。</a:t>
            </a:r>
            <a:r>
              <a:rPr lang="en-US" altLang="zh-TW" sz="2400" b="1" dirty="0">
                <a:solidFill>
                  <a:srgbClr val="000000"/>
                </a:solidFill>
              </a:rPr>
              <a:t>88</a:t>
            </a:r>
            <a:r>
              <a:rPr lang="zh-TW" altLang="en-US" sz="2400" b="1" dirty="0">
                <a:solidFill>
                  <a:srgbClr val="000000"/>
                </a:solidFill>
              </a:rPr>
              <a:t>年</a:t>
            </a:r>
            <a:r>
              <a:rPr lang="en-US" altLang="zh-TW" sz="2400" b="1" dirty="0">
                <a:solidFill>
                  <a:srgbClr val="000000"/>
                </a:solidFill>
              </a:rPr>
              <a:t>11</a:t>
            </a:r>
            <a:r>
              <a:rPr lang="zh-TW" altLang="en-US" sz="2400" b="1" dirty="0">
                <a:solidFill>
                  <a:srgbClr val="000000"/>
                </a:solidFill>
              </a:rPr>
              <a:t>月</a:t>
            </a:r>
            <a:r>
              <a:rPr lang="en-US" altLang="zh-TW" sz="2400" b="1" dirty="0">
                <a:solidFill>
                  <a:srgbClr val="000000"/>
                </a:solidFill>
              </a:rPr>
              <a:t>01</a:t>
            </a:r>
            <a:r>
              <a:rPr lang="zh-TW" altLang="en-US" sz="2400" b="1" dirty="0">
                <a:solidFill>
                  <a:srgbClr val="000000"/>
                </a:solidFill>
              </a:rPr>
              <a:t>日工程企字第</a:t>
            </a:r>
            <a:r>
              <a:rPr lang="en-US" altLang="zh-TW" sz="2400" b="1" dirty="0">
                <a:solidFill>
                  <a:srgbClr val="000000"/>
                </a:solidFill>
              </a:rPr>
              <a:t>8817612</a:t>
            </a:r>
            <a:r>
              <a:rPr lang="zh-TW" altLang="en-US" sz="2400" b="1" dirty="0">
                <a:solidFill>
                  <a:srgbClr val="000000"/>
                </a:solidFill>
              </a:rPr>
              <a:t>號函</a:t>
            </a:r>
            <a:endParaRPr lang="en-US" altLang="zh-TW" sz="2400" b="1" dirty="0" smtClean="0">
              <a:solidFill>
                <a:srgbClr val="000000"/>
              </a:solidFill>
            </a:endParaRPr>
          </a:p>
          <a:p>
            <a:pPr marL="0" indent="0">
              <a:buNone/>
            </a:pPr>
            <a:r>
              <a:rPr lang="zh-TW" altLang="en-US" sz="2400" b="1" dirty="0" smtClean="0">
                <a:solidFill>
                  <a:srgbClr val="0000FF"/>
                </a:solidFill>
              </a:rPr>
              <a:t>四、應參加監</a:t>
            </a:r>
            <a:r>
              <a:rPr lang="zh-TW" altLang="en-US" sz="2400" b="1" dirty="0">
                <a:solidFill>
                  <a:srgbClr val="0000FF"/>
                </a:solidFill>
              </a:rPr>
              <a:t>辦者：下列情形之一且尚未解決</a:t>
            </a:r>
            <a:r>
              <a:rPr lang="zh-TW" altLang="en-US" sz="2400" b="1" dirty="0" smtClean="0">
                <a:solidFill>
                  <a:srgbClr val="0000FF"/>
                </a:solidFill>
              </a:rPr>
              <a:t>者</a:t>
            </a:r>
            <a:endParaRPr lang="en-US" altLang="zh-TW" sz="2400" b="1" dirty="0" smtClean="0">
              <a:solidFill>
                <a:srgbClr val="0000FF"/>
              </a:solidFill>
            </a:endParaRPr>
          </a:p>
          <a:p>
            <a:r>
              <a:rPr lang="zh-TW" altLang="en-US" sz="2400" b="1" dirty="0" smtClean="0">
                <a:solidFill>
                  <a:srgbClr val="000000"/>
                </a:solidFill>
              </a:rPr>
              <a:t>異議、申訴 、調解、仲裁、訴訟 、採購稽核小組或工程施工查核小組認定採購有重大異常情形者 </a:t>
            </a:r>
            <a:r>
              <a:rPr lang="zh-TW" altLang="en-US" sz="2400" b="1" dirty="0" smtClean="0">
                <a:solidFill>
                  <a:srgbClr val="000000"/>
                </a:solidFill>
                <a:latin typeface="標楷體" panose="03000509000000000000" pitchFamily="65" charset="-120"/>
              </a:rPr>
              <a:t>。</a:t>
            </a:r>
            <a:r>
              <a:rPr lang="zh-TW" altLang="en-US" sz="2400" b="1" dirty="0" smtClean="0">
                <a:solidFill>
                  <a:srgbClr val="000000"/>
                </a:solidFill>
              </a:rPr>
              <a:t>（機關主會計及有關單位會同監辦採購辦法 </a:t>
            </a:r>
            <a:r>
              <a:rPr lang="en-US" altLang="zh-TW" sz="2400" b="1" dirty="0" smtClean="0">
                <a:solidFill>
                  <a:srgbClr val="000000"/>
                </a:solidFill>
              </a:rPr>
              <a:t>6</a:t>
            </a:r>
            <a:r>
              <a:rPr lang="zh-TW" altLang="en-US" sz="2400" b="1" dirty="0" smtClean="0">
                <a:solidFill>
                  <a:srgbClr val="000000"/>
                </a:solidFill>
              </a:rPr>
              <a:t>）</a:t>
            </a:r>
          </a:p>
        </p:txBody>
      </p:sp>
      <p:sp>
        <p:nvSpPr>
          <p:cNvPr id="3" name="投影片編號版面配置區 2"/>
          <p:cNvSpPr>
            <a:spLocks noGrp="1"/>
          </p:cNvSpPr>
          <p:nvPr>
            <p:ph type="sldNum" sz="quarter" idx="12"/>
          </p:nvPr>
        </p:nvSpPr>
        <p:spPr/>
        <p:txBody>
          <a:bodyPr/>
          <a:lstStyle/>
          <a:p>
            <a:fld id="{1118FB7C-3051-423D-B140-B22D31D849CF}" type="slidenum">
              <a:rPr lang="zh-TW" altLang="en-US" smtClean="0"/>
              <a:pPr/>
              <a:t>34</a:t>
            </a:fld>
            <a:endParaRPr lang="zh-TW" altLang="en-US"/>
          </a:p>
        </p:txBody>
      </p:sp>
    </p:spTree>
    <p:extLst>
      <p:ext uri="{BB962C8B-B14F-4D97-AF65-F5344CB8AC3E}">
        <p14:creationId xmlns:p14="http://schemas.microsoft.com/office/powerpoint/2010/main" val="335508463"/>
      </p:ext>
    </p:extLst>
  </p:cSld>
  <p:clrMapOvr>
    <a:masterClrMapping/>
  </p:clrMapOvr>
  <p:transition/>
</p:sld>
</file>

<file path=ppt/slides/slide3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p:cNvSpPr>
          <p:nvPr>
            <p:ph type="title"/>
          </p:nvPr>
        </p:nvSpPr>
        <p:spPr>
          <a:xfrm>
            <a:off x="468313" y="260350"/>
            <a:ext cx="8280400" cy="1079500"/>
          </a:xfrm>
          <a:solidFill>
            <a:srgbClr val="FFFF99"/>
          </a:solidFill>
        </p:spPr>
        <p:txBody>
          <a:bodyPr/>
          <a:lstStyle/>
          <a:p>
            <a:pPr algn="ctr"/>
            <a:r>
              <a:rPr lang="zh-TW" altLang="en-US" sz="3600" b="1" smtClean="0">
                <a:solidFill>
                  <a:srgbClr val="FF0000"/>
                </a:solidFill>
              </a:rPr>
              <a:t>議題</a:t>
            </a:r>
            <a:r>
              <a:rPr lang="en-US" altLang="zh-TW" sz="3600" b="1" smtClean="0">
                <a:solidFill>
                  <a:srgbClr val="FF0000"/>
                </a:solidFill>
              </a:rPr>
              <a:t>3</a:t>
            </a:r>
            <a:r>
              <a:rPr lang="zh-TW" altLang="en-US" sz="3600" b="1" smtClean="0">
                <a:solidFill>
                  <a:srgbClr val="FF0000"/>
                </a:solidFill>
              </a:rPr>
              <a:t>：</a:t>
            </a:r>
            <a:r>
              <a:rPr lang="zh-TW" altLang="en-US" sz="3600" b="1" smtClean="0">
                <a:solidFill>
                  <a:srgbClr val="FF0000"/>
                </a:solidFill>
                <a:latin typeface="Times New Roman" panose="02020603050405020304" pitchFamily="18" charset="0"/>
              </a:rPr>
              <a:t>開口契約 </a:t>
            </a:r>
            <a:r>
              <a:rPr lang="zh-TW" altLang="en-US" sz="3600" b="1" smtClean="0">
                <a:solidFill>
                  <a:srgbClr val="FF0000"/>
                </a:solidFill>
                <a:latin typeface="Poor Richard" panose="02080502050505020702" pitchFamily="18" charset="0"/>
              </a:rPr>
              <a:t>≠ 單價決標</a:t>
            </a:r>
            <a:r>
              <a:rPr lang="en-US" altLang="zh-TW" sz="3600" b="1" smtClean="0">
                <a:solidFill>
                  <a:srgbClr val="FF0000"/>
                </a:solidFill>
                <a:latin typeface="Times New Roman" panose="02020603050405020304" pitchFamily="18" charset="0"/>
              </a:rPr>
              <a:t>1-1</a:t>
            </a:r>
            <a:endParaRPr lang="zh-TW" altLang="en-US" sz="3600" b="1" smtClean="0">
              <a:solidFill>
                <a:srgbClr val="FF0000"/>
              </a:solidFill>
            </a:endParaRPr>
          </a:p>
        </p:txBody>
      </p:sp>
      <p:sp>
        <p:nvSpPr>
          <p:cNvPr id="126979" name="Rectangle 3"/>
          <p:cNvSpPr>
            <a:spLocks noGrp="1"/>
          </p:cNvSpPr>
          <p:nvPr>
            <p:ph type="body" idx="1"/>
          </p:nvPr>
        </p:nvSpPr>
        <p:spPr>
          <a:xfrm>
            <a:off x="395288" y="1557338"/>
            <a:ext cx="8424862" cy="4464050"/>
          </a:xfrm>
        </p:spPr>
        <p:txBody>
          <a:bodyPr/>
          <a:lstStyle/>
          <a:p>
            <a:pPr eaLnBrk="1" hangingPunct="1">
              <a:lnSpc>
                <a:spcPct val="90000"/>
              </a:lnSpc>
            </a:pPr>
            <a:r>
              <a:rPr lang="zh-TW" altLang="en-US" sz="2400" b="1" smtClean="0">
                <a:solidFill>
                  <a:srgbClr val="0000FF"/>
                </a:solidFill>
              </a:rPr>
              <a:t>開口契約</a:t>
            </a:r>
            <a:r>
              <a:rPr lang="zh-TW" altLang="en-US" sz="2400" b="1" smtClean="0"/>
              <a:t>係指在</a:t>
            </a:r>
            <a:r>
              <a:rPr lang="zh-TW" altLang="en-US" sz="2400" b="1" smtClean="0">
                <a:solidFill>
                  <a:srgbClr val="0000FF"/>
                </a:solidFill>
              </a:rPr>
              <a:t>一定期間內，以一定金額或數量為上限之採購</a:t>
            </a:r>
            <a:r>
              <a:rPr lang="zh-TW" altLang="en-US" sz="2400" b="1" smtClean="0"/>
              <a:t>，</a:t>
            </a:r>
            <a:r>
              <a:rPr lang="zh-TW" altLang="en-US" sz="2400" b="1" smtClean="0">
                <a:solidFill>
                  <a:srgbClr val="0000FF"/>
                </a:solidFill>
              </a:rPr>
              <a:t>依契約單價</a:t>
            </a:r>
            <a:r>
              <a:rPr lang="zh-TW" altLang="en-US" sz="2400" b="1" smtClean="0"/>
              <a:t>及</a:t>
            </a:r>
            <a:r>
              <a:rPr lang="zh-TW" altLang="en-US" sz="2400" b="1" smtClean="0">
                <a:solidFill>
                  <a:srgbClr val="0000FF"/>
                </a:solidFill>
              </a:rPr>
              <a:t>實際施作或供應之數量結算</a:t>
            </a:r>
            <a:r>
              <a:rPr lang="zh-TW" altLang="en-US" sz="2400" b="1" smtClean="0"/>
              <a:t>，由機關視實際需要隨時通知得標廠商履約，其執行具有彈性，並能減輕機關人力負荷，提升工程及技術服務採購效率。</a:t>
            </a:r>
            <a:r>
              <a:rPr lang="en-US" altLang="zh-TW" sz="2400" b="1" smtClean="0"/>
              <a:t>101</a:t>
            </a:r>
            <a:r>
              <a:rPr lang="zh-TW" altLang="en-US" sz="2400" b="1" smtClean="0"/>
              <a:t>年</a:t>
            </a:r>
            <a:r>
              <a:rPr lang="en-US" altLang="zh-TW" sz="2400" b="1" smtClean="0"/>
              <a:t>6</a:t>
            </a:r>
            <a:r>
              <a:rPr lang="zh-TW" altLang="en-US" sz="2400" b="1" smtClean="0"/>
              <a:t>月</a:t>
            </a:r>
            <a:r>
              <a:rPr lang="en-US" altLang="zh-TW" sz="2400" b="1" smtClean="0"/>
              <a:t>13</a:t>
            </a:r>
            <a:r>
              <a:rPr lang="zh-TW" altLang="en-US" sz="2400" b="1" smtClean="0"/>
              <a:t>日工程企字第</a:t>
            </a:r>
            <a:r>
              <a:rPr lang="en-US" altLang="zh-TW" sz="2400" b="1" smtClean="0"/>
              <a:t>10100227040</a:t>
            </a:r>
            <a:r>
              <a:rPr lang="zh-TW" altLang="en-US" sz="2400" b="1" smtClean="0"/>
              <a:t>號函</a:t>
            </a:r>
            <a:endParaRPr lang="en-US" altLang="zh-TW" sz="2400" b="1" smtClean="0"/>
          </a:p>
          <a:p>
            <a:pPr eaLnBrk="1" hangingPunct="1">
              <a:lnSpc>
                <a:spcPct val="90000"/>
              </a:lnSpc>
            </a:pPr>
            <a:r>
              <a:rPr lang="zh-TW" altLang="en-US" sz="2400" b="1" smtClean="0"/>
              <a:t>機關亦得於年度開始時預先以公告招標方式，與廠商</a:t>
            </a:r>
            <a:r>
              <a:rPr lang="zh-TW" altLang="en-US" sz="2400" b="1" smtClean="0">
                <a:solidFill>
                  <a:srgbClr val="0000FF"/>
                </a:solidFill>
              </a:rPr>
              <a:t>訂定開口契約</a:t>
            </a:r>
            <a:r>
              <a:rPr lang="zh-TW" altLang="en-US" sz="2400" b="1" smtClean="0"/>
              <a:t>，於</a:t>
            </a:r>
            <a:r>
              <a:rPr lang="zh-TW" altLang="en-US" sz="2400" b="1" smtClean="0">
                <a:solidFill>
                  <a:srgbClr val="0000FF"/>
                </a:solidFill>
              </a:rPr>
              <a:t>招標文件及契約預先載明履約金額之上限</a:t>
            </a:r>
            <a:r>
              <a:rPr lang="zh-TW" altLang="en-US" sz="2400" b="1" smtClean="0"/>
              <a:t>，於此上限額度內以實作實算之方式，將工程交由訂約廠商施作，</a:t>
            </a:r>
            <a:r>
              <a:rPr lang="zh-TW" altLang="en-US" sz="2400" b="1" smtClean="0">
                <a:solidFill>
                  <a:srgbClr val="0000FF"/>
                </a:solidFill>
              </a:rPr>
              <a:t>以免零星工程重複招標訂約，並能減輕機關人力負荷，提升工程效率</a:t>
            </a:r>
            <a:r>
              <a:rPr lang="zh-TW" altLang="en-US" sz="2400" b="1" smtClean="0"/>
              <a:t>。 </a:t>
            </a:r>
            <a:r>
              <a:rPr lang="en-US" altLang="zh-TW" sz="2400" b="1" smtClean="0"/>
              <a:t>98</a:t>
            </a:r>
            <a:r>
              <a:rPr lang="zh-TW" altLang="en-US" sz="2400" b="1" smtClean="0"/>
              <a:t>年</a:t>
            </a:r>
            <a:r>
              <a:rPr lang="en-US" altLang="zh-TW" sz="2400" b="1" smtClean="0"/>
              <a:t>7</a:t>
            </a:r>
            <a:r>
              <a:rPr lang="zh-TW" altLang="en-US" sz="2400" b="1" smtClean="0"/>
              <a:t>月</a:t>
            </a:r>
            <a:r>
              <a:rPr lang="en-US" altLang="zh-TW" sz="2400" b="1" smtClean="0"/>
              <a:t>24</a:t>
            </a:r>
            <a:r>
              <a:rPr lang="zh-TW" altLang="en-US" sz="2400" b="1" smtClean="0"/>
              <a:t>日工程企字第</a:t>
            </a:r>
            <a:r>
              <a:rPr lang="en-US" altLang="zh-TW" sz="2400" b="1" smtClean="0"/>
              <a:t>09800330080</a:t>
            </a:r>
            <a:r>
              <a:rPr lang="zh-TW" altLang="en-US" sz="2400" b="1" smtClean="0"/>
              <a:t>號函</a:t>
            </a:r>
            <a:endParaRPr lang="en-US" altLang="zh-TW" sz="2400" b="1" smtClean="0"/>
          </a:p>
          <a:p>
            <a:pPr eaLnBrk="1" hangingPunct="1">
              <a:lnSpc>
                <a:spcPct val="90000"/>
              </a:lnSpc>
            </a:pPr>
            <a:endParaRPr lang="en-US" altLang="zh-TW" sz="2400" b="1" smtClean="0"/>
          </a:p>
          <a:p>
            <a:pPr>
              <a:lnSpc>
                <a:spcPct val="90000"/>
              </a:lnSpc>
              <a:buFont typeface="Wingdings" panose="05000000000000000000" pitchFamily="2" charset="2"/>
              <a:buNone/>
            </a:pPr>
            <a:endParaRPr lang="zh-TW" altLang="en-US" sz="2400" b="1" smtClean="0">
              <a:latin typeface="標楷體" panose="03000509000000000000" pitchFamily="65" charset="-120"/>
            </a:endParaRPr>
          </a:p>
          <a:p>
            <a:pPr eaLnBrk="1" hangingPunct="1">
              <a:lnSpc>
                <a:spcPct val="90000"/>
              </a:lnSpc>
            </a:pPr>
            <a:endParaRPr lang="zh-TW" altLang="en-US" sz="2400" b="1" smtClean="0">
              <a:latin typeface="標楷體" panose="03000509000000000000" pitchFamily="65" charset="-120"/>
            </a:endParaRPr>
          </a:p>
        </p:txBody>
      </p:sp>
      <p:sp>
        <p:nvSpPr>
          <p:cNvPr id="3" name="投影片編號版面配置區 2"/>
          <p:cNvSpPr>
            <a:spLocks noGrp="1"/>
          </p:cNvSpPr>
          <p:nvPr>
            <p:ph type="sldNum" sz="quarter" idx="12"/>
          </p:nvPr>
        </p:nvSpPr>
        <p:spPr/>
        <p:txBody>
          <a:bodyPr/>
          <a:lstStyle/>
          <a:p>
            <a:fld id="{1118FB7C-3051-423D-B140-B22D31D849CF}" type="slidenum">
              <a:rPr lang="zh-TW" altLang="en-US" smtClean="0"/>
              <a:pPr/>
              <a:t>340</a:t>
            </a:fld>
            <a:endParaRPr lang="zh-TW" altLang="en-US"/>
          </a:p>
        </p:txBody>
      </p:sp>
    </p:spTree>
    <p:extLst>
      <p:ext uri="{BB962C8B-B14F-4D97-AF65-F5344CB8AC3E}">
        <p14:creationId xmlns:p14="http://schemas.microsoft.com/office/powerpoint/2010/main" val="3835915083"/>
      </p:ext>
    </p:extLst>
  </p:cSld>
  <p:clrMapOvr>
    <a:masterClrMapping/>
  </p:clrMapOvr>
  <p:timing>
    <p:tnLst>
      <p:par>
        <p:cTn id="1" dur="indefinite" restart="never" nodeType="tmRoot"/>
      </p:par>
    </p:tnLst>
  </p:timing>
</p:sld>
</file>

<file path=ppt/slides/slide3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標題 1"/>
          <p:cNvSpPr>
            <a:spLocks noGrp="1"/>
          </p:cNvSpPr>
          <p:nvPr>
            <p:ph type="title"/>
          </p:nvPr>
        </p:nvSpPr>
        <p:spPr>
          <a:xfrm>
            <a:off x="395288" y="260350"/>
            <a:ext cx="8640762" cy="854075"/>
          </a:xfrm>
          <a:solidFill>
            <a:srgbClr val="FFFF00"/>
          </a:solidFill>
        </p:spPr>
        <p:txBody>
          <a:bodyPr/>
          <a:lstStyle/>
          <a:p>
            <a:pPr algn="ctr">
              <a:defRPr/>
            </a:pPr>
            <a:r>
              <a:rPr lang="zh-TW" altLang="en-US" sz="3200" b="1" dirty="0" smtClean="0">
                <a:solidFill>
                  <a:srgbClr val="FF0000"/>
                </a:solidFill>
              </a:rPr>
              <a:t>議題</a:t>
            </a:r>
            <a:r>
              <a:rPr lang="en-US" altLang="zh-TW" sz="3200" b="1" dirty="0" smtClean="0">
                <a:solidFill>
                  <a:srgbClr val="FF0000"/>
                </a:solidFill>
              </a:rPr>
              <a:t>3</a:t>
            </a:r>
            <a:r>
              <a:rPr lang="zh-TW" altLang="en-US" sz="3200" b="1" dirty="0" smtClean="0">
                <a:solidFill>
                  <a:srgbClr val="FF0000"/>
                </a:solidFill>
              </a:rPr>
              <a:t>：</a:t>
            </a:r>
            <a:r>
              <a:rPr lang="zh-TW" altLang="en-US" sz="3200" b="1" dirty="0" smtClean="0">
                <a:solidFill>
                  <a:srgbClr val="FF0000"/>
                </a:solidFill>
                <a:latin typeface="Times New Roman" panose="02020603050405020304" pitchFamily="18" charset="0"/>
              </a:rPr>
              <a:t>開口契約 </a:t>
            </a:r>
            <a:r>
              <a:rPr lang="zh-TW" altLang="en-US" sz="3200" b="1" dirty="0" smtClean="0">
                <a:solidFill>
                  <a:srgbClr val="FF0000"/>
                </a:solidFill>
                <a:latin typeface="Poor Richard" panose="02080502050505020702" pitchFamily="18" charset="0"/>
              </a:rPr>
              <a:t>≠ 單價決標</a:t>
            </a:r>
            <a:r>
              <a:rPr lang="en-US" altLang="zh-TW" sz="3200" b="1" dirty="0" smtClean="0">
                <a:solidFill>
                  <a:srgbClr val="FF0000"/>
                </a:solidFill>
                <a:latin typeface="+mn-ea"/>
                <a:ea typeface="+mn-ea"/>
              </a:rPr>
              <a:t>1-2</a:t>
            </a:r>
            <a:endParaRPr lang="zh-TW" altLang="en-US" sz="3200" dirty="0" smtClean="0">
              <a:latin typeface="+mn-ea"/>
              <a:ea typeface="+mn-ea"/>
            </a:endParaRPr>
          </a:p>
        </p:txBody>
      </p:sp>
      <p:sp>
        <p:nvSpPr>
          <p:cNvPr id="128003" name="內容版面配置區 2"/>
          <p:cNvSpPr>
            <a:spLocks noGrp="1"/>
          </p:cNvSpPr>
          <p:nvPr>
            <p:ph idx="1"/>
          </p:nvPr>
        </p:nvSpPr>
        <p:spPr>
          <a:xfrm>
            <a:off x="468313" y="1341438"/>
            <a:ext cx="8351837" cy="5256212"/>
          </a:xfrm>
        </p:spPr>
        <p:txBody>
          <a:bodyPr/>
          <a:lstStyle/>
          <a:p>
            <a:pPr>
              <a:buClr>
                <a:srgbClr val="FF0000"/>
              </a:buClr>
            </a:pPr>
            <a:r>
              <a:rPr lang="zh-TW" altLang="en-US" sz="2400" b="1" smtClean="0">
                <a:solidFill>
                  <a:srgbClr val="0000FF"/>
                </a:solidFill>
              </a:rPr>
              <a:t>開口契約採</a:t>
            </a:r>
            <a:r>
              <a:rPr lang="zh-TW" altLang="en-US" sz="2400" b="1" smtClean="0">
                <a:solidFill>
                  <a:srgbClr val="0000FF"/>
                </a:solidFill>
                <a:latin typeface="標楷體" panose="03000509000000000000" pitchFamily="65" charset="-120"/>
              </a:rPr>
              <a:t>「</a:t>
            </a:r>
            <a:r>
              <a:rPr lang="zh-TW" altLang="en-US" sz="2400" b="1" smtClean="0">
                <a:solidFill>
                  <a:srgbClr val="0000FF"/>
                </a:solidFill>
              </a:rPr>
              <a:t>單價決標</a:t>
            </a:r>
            <a:r>
              <a:rPr lang="zh-TW" altLang="en-US" sz="2400" b="1" smtClean="0">
                <a:solidFill>
                  <a:srgbClr val="0000FF"/>
                </a:solidFill>
                <a:latin typeface="標楷體" panose="03000509000000000000" pitchFamily="65" charset="-120"/>
              </a:rPr>
              <a:t>」之</a:t>
            </a:r>
            <a:r>
              <a:rPr lang="zh-TW" altLang="en-US" sz="2400" b="1" smtClean="0">
                <a:solidFill>
                  <a:srgbClr val="0000FF"/>
                </a:solidFill>
              </a:rPr>
              <a:t>最低價決標者</a:t>
            </a:r>
            <a:r>
              <a:rPr lang="en-US" altLang="zh-TW" sz="2400" b="1" smtClean="0">
                <a:solidFill>
                  <a:srgbClr val="0000FF"/>
                </a:solidFill>
              </a:rPr>
              <a:t>(</a:t>
            </a:r>
            <a:r>
              <a:rPr lang="zh-TW" altLang="en-US" sz="2400" b="1" smtClean="0">
                <a:solidFill>
                  <a:srgbClr val="0000FF"/>
                </a:solidFill>
              </a:rPr>
              <a:t>如工程或財物</a:t>
            </a:r>
            <a:r>
              <a:rPr lang="en-US" altLang="zh-TW" sz="2400" b="1" smtClean="0">
                <a:solidFill>
                  <a:srgbClr val="0000FF"/>
                </a:solidFill>
              </a:rPr>
              <a:t>)</a:t>
            </a:r>
            <a:r>
              <a:rPr lang="zh-TW" altLang="en-US" sz="2400" b="1" smtClean="0">
                <a:solidFill>
                  <a:srgbClr val="0000FF"/>
                </a:solidFill>
              </a:rPr>
              <a:t>：</a:t>
            </a:r>
            <a:r>
              <a:rPr lang="en-US" altLang="zh-TW" sz="2400" b="1" smtClean="0">
                <a:solidFill>
                  <a:srgbClr val="0000FF"/>
                </a:solidFill>
              </a:rPr>
              <a:t/>
            </a:r>
            <a:br>
              <a:rPr lang="en-US" altLang="zh-TW" sz="2400" b="1" smtClean="0">
                <a:solidFill>
                  <a:srgbClr val="0000FF"/>
                </a:solidFill>
              </a:rPr>
            </a:br>
            <a:r>
              <a:rPr lang="zh-TW" altLang="en-US" sz="2400" b="1" smtClean="0">
                <a:solidFill>
                  <a:srgbClr val="0000FF"/>
                </a:solidFill>
              </a:rPr>
              <a:t>依政府採購法施行細則第</a:t>
            </a:r>
            <a:r>
              <a:rPr lang="en-US" altLang="zh-TW" sz="2400" b="1" smtClean="0">
                <a:solidFill>
                  <a:srgbClr val="0000FF"/>
                </a:solidFill>
              </a:rPr>
              <a:t>64</a:t>
            </a:r>
            <a:r>
              <a:rPr lang="zh-TW" altLang="en-US" sz="2400" b="1" smtClean="0">
                <a:solidFill>
                  <a:srgbClr val="0000FF"/>
                </a:solidFill>
              </a:rPr>
              <a:t>條之</a:t>
            </a:r>
            <a:r>
              <a:rPr lang="en-US" altLang="zh-TW" sz="2400" b="1" smtClean="0">
                <a:solidFill>
                  <a:srgbClr val="0000FF"/>
                </a:solidFill>
              </a:rPr>
              <a:t>1</a:t>
            </a:r>
            <a:r>
              <a:rPr lang="zh-TW" altLang="en-US" sz="2400" b="1" smtClean="0">
                <a:solidFill>
                  <a:srgbClr val="0000FF"/>
                </a:solidFill>
              </a:rPr>
              <a:t>規定，採最低價決標。</a:t>
            </a:r>
            <a:endParaRPr lang="en-US" altLang="zh-TW" sz="2400" b="1" smtClean="0">
              <a:solidFill>
                <a:srgbClr val="0000FF"/>
              </a:solidFill>
            </a:endParaRPr>
          </a:p>
          <a:p>
            <a:pPr>
              <a:buClr>
                <a:srgbClr val="FF0000"/>
              </a:buClr>
            </a:pPr>
            <a:r>
              <a:rPr lang="zh-TW" altLang="en-US" sz="2400" b="1" smtClean="0">
                <a:solidFill>
                  <a:srgbClr val="FF0000"/>
                </a:solidFill>
              </a:rPr>
              <a:t>開口契約採勞務類之</a:t>
            </a:r>
            <a:r>
              <a:rPr lang="zh-TW" altLang="en-US" sz="2400" b="1" smtClean="0">
                <a:solidFill>
                  <a:srgbClr val="FF0000"/>
                </a:solidFill>
                <a:latin typeface="標楷體" panose="03000509000000000000" pitchFamily="65" charset="-120"/>
              </a:rPr>
              <a:t>「</a:t>
            </a:r>
            <a:r>
              <a:rPr lang="zh-TW" altLang="en-US" sz="2400" b="1" smtClean="0">
                <a:solidFill>
                  <a:srgbClr val="FF0000"/>
                </a:solidFill>
              </a:rPr>
              <a:t>單價計算法</a:t>
            </a:r>
            <a:r>
              <a:rPr lang="zh-TW" altLang="en-US" sz="2400" b="1" smtClean="0">
                <a:solidFill>
                  <a:srgbClr val="FF0000"/>
                </a:solidFill>
                <a:latin typeface="標楷體" panose="03000509000000000000" pitchFamily="65" charset="-120"/>
              </a:rPr>
              <a:t>」</a:t>
            </a:r>
            <a:r>
              <a:rPr lang="zh-TW" altLang="en-US" sz="2400" b="1" smtClean="0">
                <a:solidFill>
                  <a:srgbClr val="FF0000"/>
                </a:solidFill>
                <a:latin typeface="新細明體" panose="02020500000000000000" pitchFamily="18" charset="-120"/>
                <a:ea typeface="新細明體" panose="02020500000000000000" pitchFamily="18" charset="-120"/>
              </a:rPr>
              <a:t>、</a:t>
            </a:r>
            <a:r>
              <a:rPr lang="zh-TW" altLang="en-US" sz="2400" b="1" smtClean="0">
                <a:solidFill>
                  <a:srgbClr val="FF0000"/>
                </a:solidFill>
                <a:latin typeface="標楷體" panose="03000509000000000000" pitchFamily="65" charset="-120"/>
              </a:rPr>
              <a:t>「</a:t>
            </a:r>
            <a:r>
              <a:rPr lang="zh-TW" altLang="en-US" sz="2400" b="1" smtClean="0">
                <a:solidFill>
                  <a:srgbClr val="FF0000"/>
                </a:solidFill>
              </a:rPr>
              <a:t>建造費用百分比法</a:t>
            </a:r>
            <a:r>
              <a:rPr lang="zh-TW" altLang="en-US" sz="2400" b="1" smtClean="0">
                <a:solidFill>
                  <a:srgbClr val="FF0000"/>
                </a:solidFill>
                <a:latin typeface="標楷體" panose="03000509000000000000" pitchFamily="65" charset="-120"/>
              </a:rPr>
              <a:t>」之案例</a:t>
            </a:r>
            <a:r>
              <a:rPr lang="zh-TW" altLang="en-US" sz="2400" b="1" smtClean="0">
                <a:solidFill>
                  <a:srgbClr val="FF0000"/>
                </a:solidFill>
              </a:rPr>
              <a:t>：</a:t>
            </a:r>
            <a:endParaRPr lang="en-US" altLang="zh-TW" sz="2400" b="1" smtClean="0">
              <a:solidFill>
                <a:srgbClr val="FF0000"/>
              </a:solidFill>
            </a:endParaRPr>
          </a:p>
          <a:p>
            <a:pPr>
              <a:buFont typeface="Garamond" panose="02020404030301010803" pitchFamily="18" charset="0"/>
              <a:buAutoNum type="alphaUcPeriod"/>
            </a:pPr>
            <a:r>
              <a:rPr lang="zh-TW" altLang="en-US" sz="2400" b="1" smtClean="0">
                <a:solidFill>
                  <a:srgbClr val="FF0000"/>
                </a:solidFill>
              </a:rPr>
              <a:t>學校營養午餐團膳採購案</a:t>
            </a:r>
            <a:r>
              <a:rPr lang="zh-TW" altLang="en-US" sz="2400" b="1" smtClean="0">
                <a:latin typeface="新細明體" panose="02020500000000000000" pitchFamily="18" charset="-120"/>
                <a:ea typeface="新細明體" panose="02020500000000000000" pitchFamily="18" charset="-120"/>
              </a:rPr>
              <a:t>：</a:t>
            </a:r>
            <a:r>
              <a:rPr lang="zh-TW" altLang="en-US" sz="2400" b="1" smtClean="0"/>
              <a:t>依機關委託</a:t>
            </a:r>
            <a:r>
              <a:rPr lang="zh-TW" altLang="en-US" sz="2400" b="1" smtClean="0">
                <a:solidFill>
                  <a:srgbClr val="0000FF"/>
                </a:solidFill>
              </a:rPr>
              <a:t>專業服務</a:t>
            </a:r>
            <a:r>
              <a:rPr lang="zh-TW" altLang="en-US" sz="2400" b="1" smtClean="0"/>
              <a:t>廠商評選及計費辦法第</a:t>
            </a:r>
            <a:r>
              <a:rPr lang="en-US" altLang="zh-TW" sz="2400" b="1" smtClean="0"/>
              <a:t>10</a:t>
            </a:r>
            <a:r>
              <a:rPr lang="zh-TW" altLang="en-US" sz="2400" b="1" smtClean="0"/>
              <a:t>條之</a:t>
            </a:r>
            <a:r>
              <a:rPr lang="zh-TW" altLang="en-US" sz="2400" b="1" smtClean="0">
                <a:solidFill>
                  <a:srgbClr val="0000FF"/>
                </a:solidFill>
              </a:rPr>
              <a:t>單價計算法</a:t>
            </a:r>
            <a:r>
              <a:rPr lang="zh-TW" altLang="en-US" sz="2400" b="1" smtClean="0"/>
              <a:t>規定，</a:t>
            </a:r>
            <a:endParaRPr lang="en-US" altLang="zh-TW" sz="2400" b="1" smtClean="0"/>
          </a:p>
          <a:p>
            <a:pPr>
              <a:buFont typeface="Garamond" panose="02020404030301010803" pitchFamily="18" charset="0"/>
              <a:buAutoNum type="alphaUcPeriod"/>
            </a:pPr>
            <a:r>
              <a:rPr lang="zh-TW" altLang="en-US" sz="2400" b="1" smtClean="0"/>
              <a:t>機關委託技術服務廠商評選及計費辦法第</a:t>
            </a:r>
            <a:r>
              <a:rPr lang="en-US" altLang="zh-TW" sz="2400" b="1" smtClean="0"/>
              <a:t>24</a:t>
            </a:r>
            <a:r>
              <a:rPr lang="zh-TW" altLang="en-US" sz="2400" b="1" smtClean="0"/>
              <a:t>條規定，機關</a:t>
            </a:r>
            <a:r>
              <a:rPr lang="zh-TW" altLang="en-US" sz="2400" b="1" smtClean="0">
                <a:solidFill>
                  <a:srgbClr val="0000FF"/>
                </a:solidFill>
              </a:rPr>
              <a:t>辦理議價之決標</a:t>
            </a:r>
            <a:r>
              <a:rPr lang="zh-TW" altLang="en-US" sz="2400" b="1" smtClean="0"/>
              <a:t>，得採招標文件訂明</a:t>
            </a:r>
            <a:r>
              <a:rPr lang="zh-TW" altLang="en-US" sz="2400" b="1" smtClean="0">
                <a:solidFill>
                  <a:srgbClr val="0000FF"/>
                </a:solidFill>
              </a:rPr>
              <a:t>固定之服務費用或費率</a:t>
            </a:r>
            <a:r>
              <a:rPr lang="zh-TW" altLang="en-US" sz="2400" b="1" smtClean="0"/>
              <a:t>者，依該服務費用或費率決標。</a:t>
            </a:r>
            <a:r>
              <a:rPr lang="en-US" altLang="zh-TW" sz="2400" b="1" smtClean="0"/>
              <a:t/>
            </a:r>
            <a:br>
              <a:rPr lang="en-US" altLang="zh-TW" sz="2400" b="1" smtClean="0"/>
            </a:br>
            <a:r>
              <a:rPr lang="zh-TW" altLang="en-US" sz="2400" b="1" smtClean="0"/>
              <a:t>依機關委託技術服務廠商評選及計費辦法第</a:t>
            </a:r>
            <a:r>
              <a:rPr lang="en-US" altLang="zh-TW" sz="2400" b="1" smtClean="0"/>
              <a:t>25</a:t>
            </a:r>
            <a:r>
              <a:rPr lang="zh-TW" altLang="en-US" sz="2400" b="1" smtClean="0"/>
              <a:t>條規定，機關委託廠商辦理技術服務，其服務費用之計算得採</a:t>
            </a:r>
            <a:r>
              <a:rPr lang="zh-TW" altLang="en-US" sz="2400" b="1" smtClean="0">
                <a:solidFill>
                  <a:srgbClr val="0000FF"/>
                </a:solidFill>
              </a:rPr>
              <a:t>服務費用</a:t>
            </a:r>
            <a:r>
              <a:rPr lang="zh-TW" altLang="en-US" sz="2400" b="1" smtClean="0"/>
              <a:t>採</a:t>
            </a:r>
            <a:r>
              <a:rPr lang="zh-TW" altLang="en-US" sz="2400" b="1" smtClean="0">
                <a:solidFill>
                  <a:srgbClr val="0000FF"/>
                </a:solidFill>
              </a:rPr>
              <a:t>建造費用百分比法</a:t>
            </a:r>
            <a:r>
              <a:rPr lang="en-US" altLang="zh-TW" sz="2400" b="1" smtClean="0">
                <a:solidFill>
                  <a:srgbClr val="0000FF"/>
                </a:solidFill>
              </a:rPr>
              <a:t>(</a:t>
            </a:r>
            <a:r>
              <a:rPr lang="zh-TW" altLang="en-US" sz="2400" b="1" smtClean="0">
                <a:solidFill>
                  <a:srgbClr val="0000FF"/>
                </a:solidFill>
              </a:rPr>
              <a:t>統一折扣率</a:t>
            </a:r>
            <a:r>
              <a:rPr lang="en-US" altLang="zh-TW" sz="2400" b="1" smtClean="0">
                <a:solidFill>
                  <a:srgbClr val="0000FF"/>
                </a:solidFill>
              </a:rPr>
              <a:t>)</a:t>
            </a:r>
            <a:r>
              <a:rPr lang="zh-TW" altLang="en-US" sz="2400" b="1" smtClean="0"/>
              <a:t>或</a:t>
            </a:r>
            <a:r>
              <a:rPr lang="zh-TW" altLang="en-US" sz="2400" b="1" smtClean="0">
                <a:solidFill>
                  <a:srgbClr val="0000FF"/>
                </a:solidFill>
              </a:rPr>
              <a:t>單價計算法</a:t>
            </a:r>
            <a:r>
              <a:rPr lang="zh-TW" altLang="en-US" sz="2400" b="1" smtClean="0"/>
              <a:t>。</a:t>
            </a:r>
            <a:endParaRPr lang="en-US" altLang="zh-TW" sz="2400" b="1" smtClean="0"/>
          </a:p>
        </p:txBody>
      </p:sp>
      <p:sp>
        <p:nvSpPr>
          <p:cNvPr id="3" name="投影片編號版面配置區 2"/>
          <p:cNvSpPr>
            <a:spLocks noGrp="1"/>
          </p:cNvSpPr>
          <p:nvPr>
            <p:ph type="sldNum" sz="quarter" idx="12"/>
          </p:nvPr>
        </p:nvSpPr>
        <p:spPr/>
        <p:txBody>
          <a:bodyPr/>
          <a:lstStyle/>
          <a:p>
            <a:fld id="{1118FB7C-3051-423D-B140-B22D31D849CF}" type="slidenum">
              <a:rPr lang="zh-TW" altLang="en-US" smtClean="0"/>
              <a:pPr/>
              <a:t>341</a:t>
            </a:fld>
            <a:endParaRPr lang="zh-TW" altLang="en-US"/>
          </a:p>
        </p:txBody>
      </p:sp>
    </p:spTree>
    <p:extLst>
      <p:ext uri="{BB962C8B-B14F-4D97-AF65-F5344CB8AC3E}">
        <p14:creationId xmlns:p14="http://schemas.microsoft.com/office/powerpoint/2010/main" val="238974240"/>
      </p:ext>
    </p:extLst>
  </p:cSld>
  <p:clrMapOvr>
    <a:masterClrMapping/>
  </p:clrMapOvr>
</p:sld>
</file>

<file path=ppt/slides/slide3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p:cNvSpPr>
          <p:nvPr>
            <p:ph type="title"/>
          </p:nvPr>
        </p:nvSpPr>
        <p:spPr>
          <a:xfrm>
            <a:off x="457200" y="403225"/>
            <a:ext cx="8229600" cy="1139825"/>
          </a:xfrm>
        </p:spPr>
        <p:txBody>
          <a:bodyPr/>
          <a:lstStyle/>
          <a:p>
            <a:pPr eaLnBrk="1" hangingPunct="1"/>
            <a:r>
              <a:rPr lang="zh-TW" altLang="en-US" sz="3200" smtClean="0"/>
              <a:t/>
            </a:r>
            <a:br>
              <a:rPr lang="zh-TW" altLang="en-US" sz="3200" smtClean="0"/>
            </a:br>
            <a:endParaRPr lang="zh-TW" altLang="en-US" sz="3200" smtClean="0"/>
          </a:p>
        </p:txBody>
      </p:sp>
      <p:sp>
        <p:nvSpPr>
          <p:cNvPr id="129027" name="Rectangle 3"/>
          <p:cNvSpPr>
            <a:spLocks noGrp="1"/>
          </p:cNvSpPr>
          <p:nvPr>
            <p:ph type="body" idx="1"/>
          </p:nvPr>
        </p:nvSpPr>
        <p:spPr>
          <a:xfrm>
            <a:off x="457200" y="1268413"/>
            <a:ext cx="8105775" cy="4929187"/>
          </a:xfrm>
        </p:spPr>
        <p:txBody>
          <a:bodyPr/>
          <a:lstStyle/>
          <a:p>
            <a:pPr marL="342900" lvl="1" indent="-342900">
              <a:buFont typeface="Wingdings" panose="05000000000000000000" pitchFamily="2" charset="2"/>
              <a:buChar char="n"/>
            </a:pPr>
            <a:r>
              <a:rPr lang="zh-TW" altLang="en-US" sz="2400" b="1" smtClean="0">
                <a:latin typeface="標楷體" panose="03000509000000000000" pitchFamily="65" charset="-120"/>
              </a:rPr>
              <a:t>定義及特性</a:t>
            </a:r>
            <a:r>
              <a:rPr lang="zh-TW" altLang="en-US" sz="2400" b="1" smtClean="0"/>
              <a:t>：</a:t>
            </a:r>
            <a:endParaRPr lang="en-US" altLang="zh-TW" sz="2400" b="1" smtClean="0"/>
          </a:p>
          <a:p>
            <a:pPr marL="342900" lvl="1" indent="-342900">
              <a:buFont typeface="Wingdings" panose="05000000000000000000" pitchFamily="2" charset="2"/>
              <a:buChar char="p"/>
            </a:pPr>
            <a:r>
              <a:rPr lang="zh-TW" altLang="en-US" sz="2400" b="1" smtClean="0">
                <a:latin typeface="標楷體" panose="03000509000000000000" pitchFamily="65" charset="-120"/>
              </a:rPr>
              <a:t>開口契約</a:t>
            </a:r>
            <a:r>
              <a:rPr lang="zh-TW" altLang="zh-TW" sz="2400" b="1" smtClean="0">
                <a:latin typeface="標楷體" panose="03000509000000000000" pitchFamily="65" charset="-120"/>
              </a:rPr>
              <a:t>又稱「預約式契約」：機關實際採購需求，預先簽訂契約，履約開立通報單通知廠商分批履約，分批進貨、 施作、驗收</a:t>
            </a:r>
            <a:r>
              <a:rPr lang="en-US" altLang="zh-TW" sz="2400" b="1" smtClean="0">
                <a:latin typeface="標楷體" panose="03000509000000000000" pitchFamily="65" charset="-120"/>
              </a:rPr>
              <a:t>(</a:t>
            </a:r>
            <a:r>
              <a:rPr lang="zh-TW" altLang="zh-TW" sz="2400" b="1" smtClean="0">
                <a:latin typeface="標楷體" panose="03000509000000000000" pitchFamily="65" charset="-120"/>
              </a:rPr>
              <a:t>查驗</a:t>
            </a:r>
            <a:r>
              <a:rPr lang="en-US" altLang="zh-TW" sz="2400" b="1" smtClean="0">
                <a:latin typeface="標楷體" panose="03000509000000000000" pitchFamily="65" charset="-120"/>
              </a:rPr>
              <a:t>)</a:t>
            </a:r>
            <a:r>
              <a:rPr lang="zh-TW" altLang="zh-TW" sz="2400" b="1" smtClean="0">
                <a:latin typeface="標楷體" panose="03000509000000000000" pitchFamily="65" charset="-120"/>
              </a:rPr>
              <a:t>及付款。</a:t>
            </a:r>
            <a:r>
              <a:rPr lang="en-US" altLang="zh-TW" sz="2400" b="1" smtClean="0">
                <a:latin typeface="標楷體" panose="03000509000000000000" pitchFamily="65" charset="-120"/>
              </a:rPr>
              <a:t/>
            </a:r>
            <a:br>
              <a:rPr lang="en-US" altLang="zh-TW" sz="2400" b="1" smtClean="0">
                <a:latin typeface="標楷體" panose="03000509000000000000" pitchFamily="65" charset="-120"/>
              </a:rPr>
            </a:br>
            <a:r>
              <a:rPr lang="zh-TW" altLang="zh-TW" sz="2400" b="1" smtClean="0">
                <a:latin typeface="標楷體" panose="03000509000000000000" pitchFamily="65" charset="-120"/>
              </a:rPr>
              <a:t>如採購法施行細則第</a:t>
            </a:r>
            <a:r>
              <a:rPr lang="en-US" altLang="zh-TW" sz="2400" b="1" smtClean="0">
                <a:latin typeface="標楷體" panose="03000509000000000000" pitchFamily="65" charset="-120"/>
              </a:rPr>
              <a:t>90</a:t>
            </a:r>
            <a:r>
              <a:rPr lang="zh-TW" altLang="zh-TW" sz="2400" b="1" smtClean="0">
                <a:latin typeface="標楷體" panose="03000509000000000000" pitchFamily="65" charset="-120"/>
              </a:rPr>
              <a:t>條第</a:t>
            </a:r>
            <a:r>
              <a:rPr lang="en-US" altLang="zh-TW" sz="2400" b="1" smtClean="0">
                <a:latin typeface="標楷體" panose="03000509000000000000" pitchFamily="65" charset="-120"/>
              </a:rPr>
              <a:t>1</a:t>
            </a:r>
            <a:r>
              <a:rPr lang="zh-TW" altLang="zh-TW" sz="2400" b="1" smtClean="0">
                <a:latin typeface="標楷體" panose="03000509000000000000" pitchFamily="65" charset="-120"/>
              </a:rPr>
              <a:t>項第</a:t>
            </a:r>
            <a:r>
              <a:rPr lang="en-US" altLang="zh-TW" sz="2400" b="1" smtClean="0">
                <a:latin typeface="標楷體" panose="03000509000000000000" pitchFamily="65" charset="-120"/>
              </a:rPr>
              <a:t>4</a:t>
            </a:r>
            <a:r>
              <a:rPr lang="zh-TW" altLang="zh-TW" sz="2400" b="1" smtClean="0">
                <a:latin typeface="標楷體" panose="03000509000000000000" pitchFamily="65" charset="-120"/>
              </a:rPr>
              <a:t>款：機關依本法第七十一條第一項規定辦理下列工程、財物採購之驗收，得由承辦採購單位備具書面憑證採書面驗收，免辦理現場查驗：四、</a:t>
            </a:r>
            <a:r>
              <a:rPr lang="zh-TW" altLang="zh-TW" sz="2400" b="1" smtClean="0">
                <a:solidFill>
                  <a:srgbClr val="0000FF"/>
                </a:solidFill>
                <a:latin typeface="標楷體" panose="03000509000000000000" pitchFamily="65" charset="-120"/>
              </a:rPr>
              <a:t>分批或部分驗收，其驗收金額不逾公告金額十分之一。</a:t>
            </a:r>
            <a:endParaRPr lang="en-US" altLang="zh-TW" sz="2400" b="1" smtClean="0">
              <a:latin typeface="標楷體" panose="03000509000000000000" pitchFamily="65" charset="-120"/>
            </a:endParaRPr>
          </a:p>
          <a:p>
            <a:pPr marL="342900" lvl="1" indent="-342900">
              <a:buFont typeface="Wingdings" panose="05000000000000000000" pitchFamily="2" charset="2"/>
              <a:buChar char="p"/>
            </a:pPr>
            <a:r>
              <a:rPr lang="zh-TW" altLang="en-US" sz="2400" b="1" smtClean="0">
                <a:solidFill>
                  <a:srgbClr val="0000FF"/>
                </a:solidFill>
                <a:latin typeface="標楷體" panose="03000509000000000000" pitchFamily="65" charset="-120"/>
              </a:rPr>
              <a:t>機先因應緊急採購之策略</a:t>
            </a:r>
            <a:r>
              <a:rPr lang="zh-TW" altLang="en-US" sz="2400" b="1" smtClean="0">
                <a:latin typeface="標楷體" panose="03000509000000000000" pitchFamily="65" charset="-120"/>
              </a:rPr>
              <a:t>：依</a:t>
            </a:r>
            <a:r>
              <a:rPr lang="zh-TW" altLang="zh-TW" sz="2400" b="1" smtClean="0">
                <a:latin typeface="標楷體" panose="03000509000000000000" pitchFamily="65" charset="-120"/>
              </a:rPr>
              <a:t>採購法第</a:t>
            </a:r>
            <a:r>
              <a:rPr lang="en-US" altLang="zh-TW" sz="2400" b="1" smtClean="0">
                <a:latin typeface="標楷體" panose="03000509000000000000" pitchFamily="65" charset="-120"/>
              </a:rPr>
              <a:t>105</a:t>
            </a:r>
            <a:r>
              <a:rPr lang="zh-TW" altLang="zh-TW" sz="2400" b="1" smtClean="0">
                <a:latin typeface="標楷體" panose="03000509000000000000" pitchFamily="65" charset="-120"/>
              </a:rPr>
              <a:t>條第</a:t>
            </a:r>
            <a:r>
              <a:rPr lang="en-US" altLang="zh-TW" sz="2400" b="1" smtClean="0">
                <a:latin typeface="標楷體" panose="03000509000000000000" pitchFamily="65" charset="-120"/>
              </a:rPr>
              <a:t>1</a:t>
            </a:r>
            <a:r>
              <a:rPr lang="zh-TW" altLang="zh-TW" sz="2400" b="1" smtClean="0">
                <a:latin typeface="標楷體" panose="03000509000000000000" pitchFamily="65" charset="-120"/>
              </a:rPr>
              <a:t>項</a:t>
            </a:r>
            <a:r>
              <a:rPr lang="en-US" altLang="zh-TW" sz="2400" b="1" smtClean="0">
                <a:latin typeface="標楷體" panose="03000509000000000000" pitchFamily="65" charset="-120"/>
              </a:rPr>
              <a:t>2</a:t>
            </a:r>
            <a:r>
              <a:rPr lang="zh-TW" altLang="en-US" sz="2400" b="1" smtClean="0">
                <a:latin typeface="標楷體" panose="03000509000000000000" pitchFamily="65" charset="-120"/>
              </a:rPr>
              <a:t>款暨特別採購招標決標處理辦法第</a:t>
            </a:r>
            <a:r>
              <a:rPr lang="en-US" altLang="zh-TW" sz="2400" b="1" smtClean="0">
                <a:latin typeface="標楷體" panose="03000509000000000000" pitchFamily="65" charset="-120"/>
              </a:rPr>
              <a:t>6</a:t>
            </a:r>
            <a:r>
              <a:rPr lang="zh-TW" altLang="en-US" sz="2400" b="1" smtClean="0">
                <a:latin typeface="標楷體" panose="03000509000000000000" pitchFamily="65" charset="-120"/>
              </a:rPr>
              <a:t>條第</a:t>
            </a:r>
            <a:r>
              <a:rPr lang="en-US" altLang="zh-TW" sz="2400" b="1" smtClean="0">
                <a:latin typeface="標楷體" panose="03000509000000000000" pitchFamily="65" charset="-120"/>
              </a:rPr>
              <a:t>2</a:t>
            </a:r>
            <a:r>
              <a:rPr lang="zh-TW" altLang="en-US" sz="2400" b="1" smtClean="0">
                <a:latin typeface="標楷體" panose="03000509000000000000" pitchFamily="65" charset="-120"/>
              </a:rPr>
              <a:t>款：</a:t>
            </a:r>
            <a:r>
              <a:rPr lang="zh-TW" altLang="zh-TW" sz="2400" b="1" smtClean="0">
                <a:latin typeface="標楷體" panose="03000509000000000000" pitchFamily="65" charset="-120"/>
              </a:rPr>
              <a:t>「</a:t>
            </a:r>
            <a:r>
              <a:rPr lang="zh-TW" altLang="en-US" sz="2400" b="1" smtClean="0">
                <a:latin typeface="標楷體" panose="03000509000000000000" pitchFamily="65" charset="-120"/>
              </a:rPr>
              <a:t>不及與廠商確定契約總價者，應先確定單價及工作範圍。</a:t>
            </a:r>
            <a:r>
              <a:rPr lang="zh-TW" altLang="zh-TW" sz="2400" b="1" smtClean="0">
                <a:latin typeface="標楷體" panose="03000509000000000000" pitchFamily="65" charset="-120"/>
              </a:rPr>
              <a:t>」</a:t>
            </a:r>
            <a:endParaRPr lang="en-US" altLang="zh-TW" sz="2400" b="1" smtClean="0">
              <a:latin typeface="標楷體" panose="03000509000000000000" pitchFamily="65" charset="-120"/>
            </a:endParaRPr>
          </a:p>
          <a:p>
            <a:pPr marL="342900" lvl="1" indent="-342900">
              <a:buFont typeface="Wingdings" panose="05000000000000000000" pitchFamily="2" charset="2"/>
              <a:buChar char="p"/>
            </a:pPr>
            <a:endParaRPr lang="en-US" altLang="zh-TW" sz="2400" b="1" smtClean="0">
              <a:latin typeface="標楷體" panose="03000509000000000000" pitchFamily="65" charset="-120"/>
            </a:endParaRPr>
          </a:p>
          <a:p>
            <a:pPr marL="342900" lvl="1" indent="-342900">
              <a:buFont typeface="Wingdings" panose="05000000000000000000" pitchFamily="2" charset="2"/>
              <a:buChar char="p"/>
            </a:pPr>
            <a:endParaRPr lang="zh-TW" altLang="zh-TW" sz="2400" b="1" smtClean="0">
              <a:latin typeface="標楷體" panose="03000509000000000000" pitchFamily="65" charset="-120"/>
            </a:endParaRPr>
          </a:p>
          <a:p>
            <a:pPr marL="342900" lvl="1" indent="-342900">
              <a:buFont typeface="Wingdings" panose="05000000000000000000" pitchFamily="2" charset="2"/>
              <a:buChar char="p"/>
            </a:pPr>
            <a:endParaRPr lang="en-US" altLang="zh-TW" sz="2400" b="1" smtClean="0">
              <a:latin typeface="標楷體" panose="03000509000000000000" pitchFamily="65" charset="-120"/>
            </a:endParaRPr>
          </a:p>
          <a:p>
            <a:endParaRPr lang="zh-TW" altLang="en-US" sz="2400" b="1" smtClean="0"/>
          </a:p>
        </p:txBody>
      </p:sp>
      <p:sp>
        <p:nvSpPr>
          <p:cNvPr id="129028" name="Rectangle 4"/>
          <p:cNvSpPr>
            <a:spLocks noChangeArrowheads="1"/>
          </p:cNvSpPr>
          <p:nvPr/>
        </p:nvSpPr>
        <p:spPr bwMode="auto">
          <a:xfrm>
            <a:off x="457200" y="268288"/>
            <a:ext cx="8507413"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65000"/>
              <a:buFont typeface="Wingdings" panose="05000000000000000000" pitchFamily="2" charset="2"/>
              <a:buChar char="n"/>
              <a:defRPr kumimoji="1" sz="30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buChar char="q"/>
              <a:defRPr kumimoji="1" sz="26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buChar char="n"/>
              <a:defRPr kumimoji="1" sz="22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buChar char="q"/>
              <a:defRPr kumimoji="1" sz="2000">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9pPr>
          </a:lstStyle>
          <a:p>
            <a:pPr algn="ctr" eaLnBrk="1" hangingPunct="1">
              <a:buClrTx/>
              <a:buSzTx/>
              <a:buFontTx/>
              <a:buNone/>
            </a:pPr>
            <a:r>
              <a:rPr lang="zh-TW" altLang="en-US" sz="3600" b="1">
                <a:solidFill>
                  <a:srgbClr val="FF0000"/>
                </a:solidFill>
              </a:rPr>
              <a:t>議題</a:t>
            </a:r>
            <a:r>
              <a:rPr lang="en-US" altLang="zh-TW" sz="3600" b="1">
                <a:solidFill>
                  <a:srgbClr val="FF0000"/>
                </a:solidFill>
              </a:rPr>
              <a:t>3</a:t>
            </a:r>
            <a:r>
              <a:rPr lang="zh-TW" altLang="en-US" sz="3600" b="1">
                <a:solidFill>
                  <a:srgbClr val="FF0000"/>
                </a:solidFill>
              </a:rPr>
              <a:t>：開口契約 ≠ 單價決標</a:t>
            </a:r>
            <a:r>
              <a:rPr lang="en-US" altLang="zh-TW" sz="3600" b="1">
                <a:solidFill>
                  <a:srgbClr val="FF0000"/>
                </a:solidFill>
                <a:latin typeface="Times New Roman" panose="02020603050405020304" pitchFamily="18" charset="0"/>
              </a:rPr>
              <a:t>2-1</a:t>
            </a:r>
            <a:endParaRPr lang="zh-TW" altLang="en-US" sz="3600" b="1">
              <a:solidFill>
                <a:srgbClr val="FF0000"/>
              </a:solidFill>
              <a:latin typeface="Times New Roman" panose="02020603050405020304" pitchFamily="18" charset="0"/>
            </a:endParaRPr>
          </a:p>
        </p:txBody>
      </p:sp>
      <p:sp>
        <p:nvSpPr>
          <p:cNvPr id="3" name="投影片編號版面配置區 2"/>
          <p:cNvSpPr>
            <a:spLocks noGrp="1"/>
          </p:cNvSpPr>
          <p:nvPr>
            <p:ph type="sldNum" sz="quarter" idx="12"/>
          </p:nvPr>
        </p:nvSpPr>
        <p:spPr/>
        <p:txBody>
          <a:bodyPr/>
          <a:lstStyle/>
          <a:p>
            <a:fld id="{1118FB7C-3051-423D-B140-B22D31D849CF}" type="slidenum">
              <a:rPr lang="zh-TW" altLang="en-US" smtClean="0"/>
              <a:pPr/>
              <a:t>342</a:t>
            </a:fld>
            <a:endParaRPr lang="zh-TW" altLang="en-US"/>
          </a:p>
        </p:txBody>
      </p:sp>
    </p:spTree>
    <p:extLst>
      <p:ext uri="{BB962C8B-B14F-4D97-AF65-F5344CB8AC3E}">
        <p14:creationId xmlns:p14="http://schemas.microsoft.com/office/powerpoint/2010/main" val="2876789804"/>
      </p:ext>
    </p:extLst>
  </p:cSld>
  <p:clrMapOvr>
    <a:masterClrMapping/>
  </p:clrMapOvr>
  <p:transition/>
  <p:timing>
    <p:tnLst>
      <p:par>
        <p:cTn id="1" dur="indefinite" restart="never" nodeType="tmRoot"/>
      </p:par>
    </p:tnLst>
  </p:timing>
</p:sld>
</file>

<file path=ppt/slides/slide3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p:cNvSpPr>
          <p:nvPr>
            <p:ph type="title"/>
          </p:nvPr>
        </p:nvSpPr>
        <p:spPr>
          <a:xfrm>
            <a:off x="457200" y="403225"/>
            <a:ext cx="8229600" cy="1139825"/>
          </a:xfrm>
        </p:spPr>
        <p:txBody>
          <a:bodyPr/>
          <a:lstStyle/>
          <a:p>
            <a:pPr eaLnBrk="1" hangingPunct="1"/>
            <a:r>
              <a:rPr lang="zh-TW" altLang="en-US" sz="3200" smtClean="0"/>
              <a:t/>
            </a:r>
            <a:br>
              <a:rPr lang="zh-TW" altLang="en-US" sz="3200" smtClean="0"/>
            </a:br>
            <a:endParaRPr lang="zh-TW" altLang="en-US" sz="3200" smtClean="0"/>
          </a:p>
        </p:txBody>
      </p:sp>
      <p:sp>
        <p:nvSpPr>
          <p:cNvPr id="31747" name="Rectangle 3"/>
          <p:cNvSpPr>
            <a:spLocks noGrp="1"/>
          </p:cNvSpPr>
          <p:nvPr>
            <p:ph type="body" idx="1"/>
          </p:nvPr>
        </p:nvSpPr>
        <p:spPr>
          <a:xfrm>
            <a:off x="395288" y="1125538"/>
            <a:ext cx="8569325" cy="5072062"/>
          </a:xfrm>
        </p:spPr>
        <p:txBody>
          <a:bodyPr/>
          <a:lstStyle/>
          <a:p>
            <a:pPr marL="342900" lvl="1" indent="-342900">
              <a:buFont typeface="Wingdings" panose="05000000000000000000" pitchFamily="2" charset="2"/>
              <a:buChar char="n"/>
              <a:defRPr/>
            </a:pPr>
            <a:r>
              <a:rPr lang="zh-TW" altLang="en-US" sz="2400" b="1" dirty="0" smtClean="0">
                <a:latin typeface="+mj-ea"/>
                <a:ea typeface="+mj-ea"/>
              </a:rPr>
              <a:t>契約價金給付條件：</a:t>
            </a:r>
            <a:endParaRPr lang="en-US" altLang="zh-TW" sz="2400" b="1" dirty="0" smtClean="0">
              <a:latin typeface="+mj-ea"/>
              <a:ea typeface="+mj-ea"/>
            </a:endParaRPr>
          </a:p>
          <a:p>
            <a:pPr marL="342900" lvl="1" indent="-342900">
              <a:buFont typeface="Wingdings" panose="05000000000000000000" pitchFamily="2" charset="2"/>
              <a:buChar char="l"/>
              <a:defRPr/>
            </a:pPr>
            <a:r>
              <a:rPr lang="en-US" altLang="zh-TW" sz="2400" b="1" dirty="0" smtClean="0">
                <a:solidFill>
                  <a:srgbClr val="FF0000"/>
                </a:solidFill>
                <a:latin typeface="+mj-ea"/>
                <a:ea typeface="+mj-ea"/>
              </a:rPr>
              <a:t>(</a:t>
            </a:r>
            <a:r>
              <a:rPr lang="zh-TW" altLang="en-US" sz="2400" b="1" dirty="0" smtClean="0">
                <a:solidFill>
                  <a:srgbClr val="FF0000"/>
                </a:solidFill>
                <a:latin typeface="+mj-ea"/>
                <a:ea typeface="+mj-ea"/>
              </a:rPr>
              <a:t>一</a:t>
            </a:r>
            <a:r>
              <a:rPr lang="en-US" altLang="zh-TW" sz="2400" b="1" dirty="0" smtClean="0">
                <a:solidFill>
                  <a:srgbClr val="FF0000"/>
                </a:solidFill>
                <a:latin typeface="+mj-ea"/>
                <a:ea typeface="+mj-ea"/>
              </a:rPr>
              <a:t>)</a:t>
            </a:r>
            <a:r>
              <a:rPr lang="zh-TW" altLang="en-US" sz="2400" b="1" dirty="0" smtClean="0">
                <a:solidFill>
                  <a:srgbClr val="FF0000"/>
                </a:solidFill>
                <a:latin typeface="+mj-ea"/>
                <a:ea typeface="+mj-ea"/>
              </a:rPr>
              <a:t>分段估</a:t>
            </a:r>
            <a:r>
              <a:rPr lang="en-US" altLang="zh-TW" sz="2400" b="1" dirty="0" smtClean="0">
                <a:solidFill>
                  <a:srgbClr val="FF0000"/>
                </a:solidFill>
                <a:latin typeface="+mj-ea"/>
                <a:ea typeface="+mj-ea"/>
              </a:rPr>
              <a:t>(</a:t>
            </a:r>
            <a:r>
              <a:rPr lang="zh-TW" altLang="en-US" sz="2400" b="1" dirty="0" smtClean="0">
                <a:solidFill>
                  <a:srgbClr val="FF0000"/>
                </a:solidFill>
                <a:latin typeface="+mj-ea"/>
                <a:ea typeface="+mj-ea"/>
              </a:rPr>
              <a:t>查</a:t>
            </a:r>
            <a:r>
              <a:rPr lang="en-US" altLang="zh-TW" sz="2400" b="1" dirty="0" smtClean="0">
                <a:solidFill>
                  <a:srgbClr val="FF0000"/>
                </a:solidFill>
                <a:latin typeface="+mj-ea"/>
                <a:ea typeface="+mj-ea"/>
              </a:rPr>
              <a:t>)</a:t>
            </a:r>
            <a:r>
              <a:rPr lang="zh-TW" altLang="en-US" sz="2400" b="1" dirty="0" smtClean="0">
                <a:solidFill>
                  <a:srgbClr val="FF0000"/>
                </a:solidFill>
                <a:latin typeface="+mj-ea"/>
                <a:ea typeface="+mj-ea"/>
              </a:rPr>
              <a:t>驗、竣工總驗收：</a:t>
            </a:r>
            <a:endParaRPr lang="en-US" altLang="zh-TW" sz="2400" b="1" dirty="0" smtClean="0">
              <a:solidFill>
                <a:srgbClr val="FF0000"/>
              </a:solidFill>
              <a:latin typeface="+mj-ea"/>
              <a:ea typeface="+mj-ea"/>
            </a:endParaRPr>
          </a:p>
          <a:p>
            <a:pPr marL="342900" lvl="1" indent="-342900">
              <a:buFont typeface="Arial" panose="020B0604020202020204" pitchFamily="34" charset="0"/>
              <a:buChar char="•"/>
              <a:defRPr/>
            </a:pPr>
            <a:r>
              <a:rPr lang="en-US" altLang="zh-TW" sz="2400" b="1" dirty="0" smtClean="0">
                <a:latin typeface="+mj-ea"/>
                <a:ea typeface="+mj-ea"/>
              </a:rPr>
              <a:t>1</a:t>
            </a:r>
            <a:r>
              <a:rPr lang="zh-TW" altLang="en-US" sz="2400" b="1" dirty="0" smtClean="0">
                <a:latin typeface="PMingLiU" panose="02020500000000000000" pitchFamily="18" charset="-120"/>
                <a:ea typeface="PMingLiU" panose="02020500000000000000" pitchFamily="18" charset="-120"/>
              </a:rPr>
              <a:t>、</a:t>
            </a:r>
            <a:r>
              <a:rPr lang="zh-TW" altLang="en-US" sz="2400" b="1" dirty="0" smtClean="0">
                <a:solidFill>
                  <a:srgbClr val="0000FF"/>
                </a:solidFill>
                <a:latin typeface="+mj-ea"/>
                <a:ea typeface="+mj-ea"/>
              </a:rPr>
              <a:t>工程</a:t>
            </a:r>
            <a:r>
              <a:rPr lang="zh-TW" altLang="en-US" sz="2400" b="1" dirty="0">
                <a:solidFill>
                  <a:srgbClr val="0000FF"/>
                </a:solidFill>
                <a:latin typeface="+mj-ea"/>
                <a:ea typeface="+mj-ea"/>
              </a:rPr>
              <a:t>採購契約範本</a:t>
            </a:r>
            <a:r>
              <a:rPr lang="zh-TW" altLang="zh-TW" sz="2400" b="1" dirty="0">
                <a:solidFill>
                  <a:srgbClr val="0000FF"/>
                </a:solidFill>
                <a:latin typeface="+mj-ea"/>
                <a:ea typeface="+mj-ea"/>
              </a:rPr>
              <a:t>第</a:t>
            </a:r>
            <a:r>
              <a:rPr lang="en-US" altLang="zh-TW" sz="2400" b="1" dirty="0">
                <a:solidFill>
                  <a:srgbClr val="0000FF"/>
                </a:solidFill>
                <a:latin typeface="+mj-ea"/>
                <a:ea typeface="+mj-ea"/>
              </a:rPr>
              <a:t>5</a:t>
            </a:r>
            <a:r>
              <a:rPr lang="zh-TW" altLang="zh-TW" sz="2400" b="1" dirty="0" smtClean="0">
                <a:solidFill>
                  <a:srgbClr val="0000FF"/>
                </a:solidFill>
                <a:latin typeface="+mj-ea"/>
                <a:ea typeface="+mj-ea"/>
              </a:rPr>
              <a:t>條</a:t>
            </a:r>
            <a:r>
              <a:rPr lang="en-US" altLang="zh-TW" sz="2400" b="1" dirty="0" smtClean="0">
                <a:latin typeface="+mj-ea"/>
                <a:ea typeface="+mj-ea"/>
              </a:rPr>
              <a:t>(</a:t>
            </a:r>
            <a:r>
              <a:rPr lang="zh-TW" altLang="zh-TW" sz="2400" b="1" dirty="0" smtClean="0">
                <a:latin typeface="+mj-ea"/>
                <a:ea typeface="+mj-ea"/>
              </a:rPr>
              <a:t>契約</a:t>
            </a:r>
            <a:r>
              <a:rPr lang="zh-TW" altLang="zh-TW" sz="2400" b="1" dirty="0">
                <a:latin typeface="+mj-ea"/>
                <a:ea typeface="+mj-ea"/>
              </a:rPr>
              <a:t>價金之給付</a:t>
            </a:r>
            <a:r>
              <a:rPr lang="zh-TW" altLang="zh-TW" sz="2400" b="1" dirty="0" smtClean="0">
                <a:latin typeface="+mj-ea"/>
                <a:ea typeface="+mj-ea"/>
              </a:rPr>
              <a:t>條件</a:t>
            </a:r>
            <a:r>
              <a:rPr lang="en-US" altLang="zh-TW" sz="2400" b="1" dirty="0" smtClean="0">
                <a:latin typeface="+mj-ea"/>
                <a:ea typeface="+mj-ea"/>
              </a:rPr>
              <a:t>)(</a:t>
            </a:r>
            <a:r>
              <a:rPr lang="zh-TW" altLang="zh-TW" sz="2400" b="1" dirty="0" smtClean="0">
                <a:latin typeface="+mj-ea"/>
                <a:ea typeface="+mj-ea"/>
              </a:rPr>
              <a:t>一</a:t>
            </a:r>
            <a:r>
              <a:rPr lang="en-US" altLang="zh-TW" sz="2400" b="1" dirty="0" smtClean="0">
                <a:latin typeface="+mj-ea"/>
                <a:ea typeface="+mj-ea"/>
              </a:rPr>
              <a:t>) 2.</a:t>
            </a:r>
            <a:br>
              <a:rPr lang="en-US" altLang="zh-TW" sz="2400" b="1" dirty="0" smtClean="0">
                <a:latin typeface="+mj-ea"/>
                <a:ea typeface="+mj-ea"/>
              </a:rPr>
            </a:br>
            <a:r>
              <a:rPr lang="en-US" altLang="zh-TW" sz="2400" b="1" dirty="0" smtClean="0">
                <a:latin typeface="+mj-ea"/>
                <a:ea typeface="+mj-ea"/>
              </a:rPr>
              <a:t>(</a:t>
            </a:r>
            <a:r>
              <a:rPr lang="en-US" altLang="zh-TW" sz="2400" b="1" dirty="0">
                <a:latin typeface="+mj-ea"/>
                <a:ea typeface="+mj-ea"/>
              </a:rPr>
              <a:t>3)</a:t>
            </a:r>
            <a:r>
              <a:rPr lang="zh-TW" altLang="zh-TW" sz="2400" b="1" dirty="0">
                <a:latin typeface="+mj-ea"/>
                <a:ea typeface="+mj-ea"/>
              </a:rPr>
              <a:t>估驗以完成施工者為限</a:t>
            </a:r>
            <a:r>
              <a:rPr lang="zh-TW" altLang="zh-TW" sz="2400" b="1" dirty="0" smtClean="0">
                <a:latin typeface="+mj-ea"/>
                <a:ea typeface="+mj-ea"/>
              </a:rPr>
              <a:t>，</a:t>
            </a:r>
            <a:r>
              <a:rPr lang="en-US" altLang="zh-TW" sz="2400" b="1" dirty="0" smtClean="0">
                <a:latin typeface="+mj-ea"/>
                <a:ea typeface="+mj-ea"/>
              </a:rPr>
              <a:t>…</a:t>
            </a:r>
            <a:r>
              <a:rPr lang="zh-TW" altLang="zh-TW" sz="2400" b="1" dirty="0" smtClean="0">
                <a:latin typeface="+mj-ea"/>
                <a:ea typeface="+mj-ea"/>
              </a:rPr>
              <a:t>該</a:t>
            </a:r>
            <a:r>
              <a:rPr lang="zh-TW" altLang="zh-TW" sz="2400" b="1" dirty="0">
                <a:latin typeface="+mj-ea"/>
                <a:ea typeface="+mj-ea"/>
              </a:rPr>
              <a:t>項估驗款每期均</a:t>
            </a:r>
            <a:r>
              <a:rPr lang="zh-TW" altLang="zh-TW" sz="2400" b="1" dirty="0">
                <a:solidFill>
                  <a:srgbClr val="0000FF"/>
                </a:solidFill>
                <a:latin typeface="+mj-ea"/>
                <a:ea typeface="+mj-ea"/>
              </a:rPr>
              <a:t>應扣除</a:t>
            </a:r>
            <a:r>
              <a:rPr lang="en-US" altLang="zh-TW" sz="2400" b="1" dirty="0">
                <a:solidFill>
                  <a:srgbClr val="0000FF"/>
                </a:solidFill>
                <a:latin typeface="+mj-ea"/>
                <a:ea typeface="+mj-ea"/>
              </a:rPr>
              <a:t>5%</a:t>
            </a:r>
            <a:r>
              <a:rPr lang="zh-TW" altLang="zh-TW" sz="2400" b="1" dirty="0">
                <a:solidFill>
                  <a:srgbClr val="0000FF"/>
                </a:solidFill>
                <a:latin typeface="+mj-ea"/>
                <a:ea typeface="+mj-ea"/>
              </a:rPr>
              <a:t>作為保留款</a:t>
            </a:r>
            <a:r>
              <a:rPr lang="zh-TW" altLang="zh-TW" sz="2400" b="1" dirty="0">
                <a:latin typeface="+mj-ea"/>
                <a:ea typeface="+mj-ea"/>
              </a:rPr>
              <a:t>（有預付款之扣回時一併扣除）</a:t>
            </a:r>
            <a:r>
              <a:rPr lang="zh-TW" altLang="zh-TW" sz="2400" b="1" dirty="0" smtClean="0">
                <a:latin typeface="+mj-ea"/>
                <a:ea typeface="+mj-ea"/>
              </a:rPr>
              <a:t>。</a:t>
            </a:r>
            <a:endParaRPr lang="en-US" altLang="zh-TW" sz="2400" b="1" dirty="0" smtClean="0">
              <a:latin typeface="+mj-ea"/>
              <a:ea typeface="+mj-ea"/>
            </a:endParaRPr>
          </a:p>
          <a:p>
            <a:pPr marL="342900" lvl="1" indent="-342900">
              <a:buFont typeface="Arial" panose="020B0604020202020204" pitchFamily="34" charset="0"/>
              <a:buChar char="•"/>
              <a:defRPr/>
            </a:pPr>
            <a:r>
              <a:rPr lang="en-US" altLang="zh-TW" sz="2400" b="1" dirty="0" smtClean="0">
                <a:latin typeface="+mj-ea"/>
                <a:ea typeface="+mj-ea"/>
              </a:rPr>
              <a:t>2</a:t>
            </a:r>
            <a:r>
              <a:rPr lang="zh-TW" altLang="en-US" sz="2400" b="1" dirty="0" smtClean="0">
                <a:latin typeface="PMingLiU" panose="02020500000000000000" pitchFamily="18" charset="-120"/>
                <a:ea typeface="PMingLiU" panose="02020500000000000000" pitchFamily="18" charset="-120"/>
              </a:rPr>
              <a:t>、</a:t>
            </a:r>
            <a:r>
              <a:rPr lang="zh-TW" altLang="zh-TW" sz="2400" b="1" dirty="0" smtClean="0">
                <a:solidFill>
                  <a:srgbClr val="0000FF"/>
                </a:solidFill>
                <a:latin typeface="+mj-ea"/>
                <a:ea typeface="+mj-ea"/>
              </a:rPr>
              <a:t>災害</a:t>
            </a:r>
            <a:r>
              <a:rPr lang="zh-TW" altLang="zh-TW" sz="2400" b="1" dirty="0">
                <a:solidFill>
                  <a:srgbClr val="0000FF"/>
                </a:solidFill>
                <a:latin typeface="+mj-ea"/>
                <a:ea typeface="+mj-ea"/>
              </a:rPr>
              <a:t>搶險搶修開口契約</a:t>
            </a:r>
            <a:r>
              <a:rPr lang="zh-TW" altLang="zh-TW" sz="2400" b="1" dirty="0" smtClean="0">
                <a:solidFill>
                  <a:srgbClr val="0000FF"/>
                </a:solidFill>
                <a:latin typeface="+mj-ea"/>
                <a:ea typeface="+mj-ea"/>
              </a:rPr>
              <a:t>範本</a:t>
            </a:r>
            <a:r>
              <a:rPr lang="zh-TW" altLang="zh-TW" sz="2400" b="1" dirty="0">
                <a:solidFill>
                  <a:srgbClr val="0000FF"/>
                </a:solidFill>
                <a:latin typeface="+mj-ea"/>
                <a:ea typeface="+mj-ea"/>
              </a:rPr>
              <a:t>第</a:t>
            </a:r>
            <a:r>
              <a:rPr lang="en-US" altLang="zh-TW" sz="2400" b="1" dirty="0">
                <a:solidFill>
                  <a:srgbClr val="0000FF"/>
                </a:solidFill>
                <a:latin typeface="+mj-ea"/>
                <a:ea typeface="+mj-ea"/>
              </a:rPr>
              <a:t>5</a:t>
            </a:r>
            <a:r>
              <a:rPr lang="zh-TW" altLang="zh-TW" sz="2400" b="1" dirty="0" smtClean="0">
                <a:solidFill>
                  <a:srgbClr val="0000FF"/>
                </a:solidFill>
                <a:latin typeface="+mj-ea"/>
                <a:ea typeface="+mj-ea"/>
              </a:rPr>
              <a:t>條</a:t>
            </a:r>
            <a:r>
              <a:rPr lang="en-US" altLang="zh-TW" sz="2400" b="1" dirty="0" smtClean="0">
                <a:latin typeface="+mj-ea"/>
                <a:ea typeface="+mj-ea"/>
              </a:rPr>
              <a:t>(</a:t>
            </a:r>
            <a:r>
              <a:rPr lang="zh-TW" altLang="zh-TW" sz="2400" b="1" dirty="0" smtClean="0">
                <a:latin typeface="+mj-ea"/>
                <a:ea typeface="+mj-ea"/>
              </a:rPr>
              <a:t>契約</a:t>
            </a:r>
            <a:r>
              <a:rPr lang="zh-TW" altLang="zh-TW" sz="2400" b="1" dirty="0">
                <a:latin typeface="+mj-ea"/>
                <a:ea typeface="+mj-ea"/>
              </a:rPr>
              <a:t>價金之給付</a:t>
            </a:r>
            <a:r>
              <a:rPr lang="zh-TW" altLang="zh-TW" sz="2400" b="1" dirty="0" smtClean="0">
                <a:latin typeface="+mj-ea"/>
                <a:ea typeface="+mj-ea"/>
              </a:rPr>
              <a:t>條件</a:t>
            </a:r>
            <a:r>
              <a:rPr lang="en-US" altLang="zh-TW" sz="2400" b="1" dirty="0" smtClean="0">
                <a:latin typeface="+mj-ea"/>
                <a:ea typeface="+mj-ea"/>
              </a:rPr>
              <a:t>)</a:t>
            </a:r>
            <a:br>
              <a:rPr lang="en-US" altLang="zh-TW" sz="2400" b="1" dirty="0" smtClean="0">
                <a:latin typeface="+mj-ea"/>
                <a:ea typeface="+mj-ea"/>
              </a:rPr>
            </a:br>
            <a:r>
              <a:rPr lang="en-US" altLang="zh-TW" sz="2400" b="1" dirty="0" smtClean="0">
                <a:latin typeface="+mj-ea"/>
                <a:ea typeface="+mj-ea"/>
              </a:rPr>
              <a:t>(</a:t>
            </a:r>
            <a:r>
              <a:rPr lang="zh-TW" altLang="zh-TW" sz="2400" b="1" dirty="0">
                <a:latin typeface="+mj-ea"/>
                <a:ea typeface="+mj-ea"/>
              </a:rPr>
              <a:t>一</a:t>
            </a:r>
            <a:r>
              <a:rPr lang="en-US" altLang="zh-TW" sz="2400" b="1" dirty="0" smtClean="0">
                <a:latin typeface="+mj-ea"/>
                <a:ea typeface="+mj-ea"/>
              </a:rPr>
              <a:t>)</a:t>
            </a:r>
            <a:r>
              <a:rPr lang="en-US" altLang="zh-TW" sz="2400" b="1" dirty="0">
                <a:latin typeface="+mj-ea"/>
                <a:ea typeface="+mj-ea"/>
              </a:rPr>
              <a:t> 1.</a:t>
            </a:r>
            <a:r>
              <a:rPr lang="zh-TW" altLang="zh-TW" sz="2400" b="1" dirty="0">
                <a:latin typeface="+mj-ea"/>
                <a:ea typeface="+mj-ea"/>
              </a:rPr>
              <a:t>□估驗</a:t>
            </a:r>
            <a:r>
              <a:rPr lang="zh-TW" altLang="zh-TW" sz="2400" b="1" dirty="0" smtClean="0">
                <a:latin typeface="+mj-ea"/>
                <a:ea typeface="+mj-ea"/>
              </a:rPr>
              <a:t>款</a:t>
            </a:r>
            <a:r>
              <a:rPr lang="en-US" altLang="zh-TW" sz="2400" b="1" dirty="0">
                <a:latin typeface="+mj-ea"/>
                <a:ea typeface="+mj-ea"/>
              </a:rPr>
              <a:t>(3</a:t>
            </a:r>
            <a:r>
              <a:rPr lang="en-US" altLang="zh-TW" sz="2400" b="1" dirty="0" smtClean="0">
                <a:latin typeface="+mj-ea"/>
                <a:ea typeface="+mj-ea"/>
              </a:rPr>
              <a:t>)</a:t>
            </a:r>
            <a:r>
              <a:rPr lang="zh-TW" altLang="zh-TW" sz="2400" b="1" dirty="0" smtClean="0">
                <a:latin typeface="+mj-ea"/>
                <a:ea typeface="+mj-ea"/>
              </a:rPr>
              <a:t>驗以完成施工者為限，</a:t>
            </a:r>
            <a:r>
              <a:rPr lang="en-US" altLang="zh-TW" sz="2400" b="1" dirty="0" smtClean="0">
                <a:latin typeface="+mj-ea"/>
                <a:ea typeface="+mj-ea"/>
              </a:rPr>
              <a:t>…</a:t>
            </a:r>
            <a:r>
              <a:rPr lang="zh-TW" altLang="zh-TW" sz="2400" b="1" dirty="0" smtClean="0">
                <a:latin typeface="+mj-ea"/>
                <a:ea typeface="+mj-ea"/>
              </a:rPr>
              <a:t>該項估驗款每期均</a:t>
            </a:r>
            <a:r>
              <a:rPr lang="zh-TW" altLang="zh-TW" sz="2400" b="1" dirty="0">
                <a:solidFill>
                  <a:srgbClr val="0000FF"/>
                </a:solidFill>
                <a:latin typeface="+mj-ea"/>
                <a:ea typeface="+mj-ea"/>
              </a:rPr>
              <a:t>應扣除</a:t>
            </a:r>
            <a:r>
              <a:rPr lang="en-US" altLang="zh-TW" sz="2400" b="1" dirty="0">
                <a:solidFill>
                  <a:srgbClr val="0000FF"/>
                </a:solidFill>
                <a:latin typeface="+mj-ea"/>
                <a:ea typeface="+mj-ea"/>
              </a:rPr>
              <a:t>5%</a:t>
            </a:r>
            <a:r>
              <a:rPr lang="zh-TW" altLang="zh-TW" sz="2400" b="1" dirty="0">
                <a:solidFill>
                  <a:srgbClr val="0000FF"/>
                </a:solidFill>
                <a:latin typeface="+mj-ea"/>
                <a:ea typeface="+mj-ea"/>
              </a:rPr>
              <a:t>作為保留款</a:t>
            </a:r>
            <a:r>
              <a:rPr lang="zh-TW" altLang="zh-TW" sz="2400" b="1" dirty="0" smtClean="0">
                <a:latin typeface="+mj-ea"/>
                <a:ea typeface="+mj-ea"/>
              </a:rPr>
              <a:t>（有預付款之扣回時一併扣除）。</a:t>
            </a:r>
            <a:endParaRPr lang="en-US" altLang="zh-TW" sz="2400" b="1" dirty="0" smtClean="0">
              <a:latin typeface="+mj-ea"/>
              <a:ea typeface="+mj-ea"/>
            </a:endParaRPr>
          </a:p>
          <a:p>
            <a:pPr marL="342900" lvl="1" indent="-342900">
              <a:buFont typeface="Wingdings" panose="05000000000000000000" pitchFamily="2" charset="2"/>
              <a:buChar char="l"/>
              <a:defRPr/>
            </a:pPr>
            <a:r>
              <a:rPr lang="en-US" altLang="zh-TW" sz="2400" b="1" dirty="0" smtClean="0">
                <a:solidFill>
                  <a:srgbClr val="FF0000"/>
                </a:solidFill>
                <a:latin typeface="+mj-ea"/>
                <a:ea typeface="+mj-ea"/>
                <a:sym typeface="Wingdings" panose="05000000000000000000" pitchFamily="2" charset="2"/>
              </a:rPr>
              <a:t>(</a:t>
            </a:r>
            <a:r>
              <a:rPr lang="zh-TW" altLang="en-US" sz="2400" b="1" dirty="0" smtClean="0">
                <a:solidFill>
                  <a:srgbClr val="FF0000"/>
                </a:solidFill>
                <a:latin typeface="+mj-ea"/>
                <a:ea typeface="+mj-ea"/>
                <a:sym typeface="Wingdings" panose="05000000000000000000" pitchFamily="2" charset="2"/>
              </a:rPr>
              <a:t>二</a:t>
            </a:r>
            <a:r>
              <a:rPr lang="en-US" altLang="zh-TW" sz="2400" b="1" dirty="0" smtClean="0">
                <a:solidFill>
                  <a:srgbClr val="FF0000"/>
                </a:solidFill>
                <a:latin typeface="+mj-ea"/>
                <a:ea typeface="+mj-ea"/>
                <a:sym typeface="Wingdings" panose="05000000000000000000" pitchFamily="2" charset="2"/>
              </a:rPr>
              <a:t>)</a:t>
            </a:r>
            <a:r>
              <a:rPr lang="zh-TW" altLang="en-US" sz="2400" b="1" dirty="0" smtClean="0">
                <a:solidFill>
                  <a:srgbClr val="FF0000"/>
                </a:solidFill>
                <a:latin typeface="+mj-ea"/>
                <a:ea typeface="+mj-ea"/>
              </a:rPr>
              <a:t>分期驗收付款</a:t>
            </a:r>
            <a:r>
              <a:rPr lang="zh-TW" altLang="en-US" sz="2400" b="1" dirty="0" smtClean="0">
                <a:solidFill>
                  <a:srgbClr val="FF0000"/>
                </a:solidFill>
                <a:latin typeface="+mj-ea"/>
                <a:ea typeface="+mj-ea"/>
                <a:sym typeface="Wingdings" panose="05000000000000000000" pitchFamily="2" charset="2"/>
              </a:rPr>
              <a:t> </a:t>
            </a:r>
            <a:r>
              <a:rPr lang="en-US" altLang="zh-TW" sz="2400" b="1" dirty="0" smtClean="0">
                <a:solidFill>
                  <a:srgbClr val="FF0000"/>
                </a:solidFill>
                <a:latin typeface="+mj-ea"/>
                <a:ea typeface="+mj-ea"/>
                <a:sym typeface="Wingdings" panose="05000000000000000000" pitchFamily="2" charset="2"/>
              </a:rPr>
              <a:t>(</a:t>
            </a:r>
            <a:r>
              <a:rPr lang="zh-TW" altLang="en-US" sz="2400" b="1" dirty="0" smtClean="0">
                <a:solidFill>
                  <a:srgbClr val="FF0000"/>
                </a:solidFill>
                <a:latin typeface="+mj-ea"/>
                <a:ea typeface="+mj-ea"/>
                <a:sym typeface="Wingdings" panose="05000000000000000000" pitchFamily="2" charset="2"/>
              </a:rPr>
              <a:t>部分驗收</a:t>
            </a:r>
            <a:r>
              <a:rPr lang="en-US" altLang="zh-TW" sz="2400" b="1" dirty="0" smtClean="0">
                <a:solidFill>
                  <a:srgbClr val="FF0000"/>
                </a:solidFill>
                <a:latin typeface="+mj-ea"/>
                <a:ea typeface="+mj-ea"/>
                <a:sym typeface="Wingdings" panose="05000000000000000000" pitchFamily="2" charset="2"/>
              </a:rPr>
              <a:t>)</a:t>
            </a:r>
            <a:r>
              <a:rPr lang="zh-TW" altLang="en-US" sz="2400" b="1" dirty="0" smtClean="0">
                <a:solidFill>
                  <a:srgbClr val="FF0000"/>
                </a:solidFill>
                <a:latin typeface="+mj-ea"/>
                <a:ea typeface="+mj-ea"/>
              </a:rPr>
              <a:t> ，契約完成後得免總驗收：</a:t>
            </a:r>
            <a:r>
              <a:rPr lang="zh-TW" altLang="en-US" sz="2400" b="1" dirty="0" smtClean="0">
                <a:latin typeface="+mj-ea"/>
                <a:ea typeface="+mj-ea"/>
              </a:rPr>
              <a:t>如</a:t>
            </a:r>
            <a:r>
              <a:rPr lang="zh-TW" altLang="zh-TW" sz="2400" b="1" dirty="0">
                <a:latin typeface="+mj-ea"/>
                <a:ea typeface="+mj-ea"/>
              </a:rPr>
              <a:t>災後復建工程設計、監造技術服務開口契約</a:t>
            </a:r>
            <a:r>
              <a:rPr lang="zh-TW" altLang="zh-TW" sz="2400" b="1" dirty="0" smtClean="0">
                <a:latin typeface="+mj-ea"/>
                <a:ea typeface="+mj-ea"/>
              </a:rPr>
              <a:t>範本第十二條</a:t>
            </a:r>
            <a:r>
              <a:rPr lang="en-US" altLang="zh-TW" sz="2400" b="1" dirty="0" smtClean="0">
                <a:latin typeface="+mj-ea"/>
                <a:ea typeface="+mj-ea"/>
              </a:rPr>
              <a:t>(</a:t>
            </a:r>
            <a:r>
              <a:rPr lang="zh-TW" altLang="zh-TW" sz="2400" b="1" dirty="0" smtClean="0">
                <a:latin typeface="+mj-ea"/>
                <a:ea typeface="+mj-ea"/>
              </a:rPr>
              <a:t>驗收</a:t>
            </a:r>
            <a:r>
              <a:rPr lang="en-US" altLang="zh-TW" sz="2400" b="1" dirty="0" smtClean="0">
                <a:latin typeface="+mj-ea"/>
                <a:ea typeface="+mj-ea"/>
              </a:rPr>
              <a:t>)</a:t>
            </a:r>
            <a:r>
              <a:rPr lang="zh-TW" altLang="en-US" sz="2400" b="1" dirty="0" smtClean="0">
                <a:latin typeface="+mj-ea"/>
                <a:ea typeface="+mj-ea"/>
              </a:rPr>
              <a:t>二、</a:t>
            </a:r>
            <a:r>
              <a:rPr lang="zh-TW" altLang="zh-TW" sz="2400" b="1" dirty="0">
                <a:latin typeface="+mj-ea"/>
                <a:ea typeface="+mj-ea"/>
              </a:rPr>
              <a:t>□其他</a:t>
            </a:r>
            <a:r>
              <a:rPr lang="en-US" altLang="zh-TW" sz="2400" b="1" dirty="0">
                <a:latin typeface="+mj-ea"/>
                <a:ea typeface="+mj-ea"/>
              </a:rPr>
              <a:t>(</a:t>
            </a:r>
            <a:r>
              <a:rPr lang="zh-TW" altLang="zh-TW" sz="2400" b="1" dirty="0">
                <a:latin typeface="+mj-ea"/>
                <a:ea typeface="+mj-ea"/>
              </a:rPr>
              <a:t>例如得依履約進度分期驗收，並得視案件情形採書面驗收</a:t>
            </a:r>
            <a:r>
              <a:rPr lang="en-US" altLang="zh-TW" sz="2400" b="1" dirty="0">
                <a:latin typeface="+mj-ea"/>
                <a:ea typeface="+mj-ea"/>
              </a:rPr>
              <a:t>)</a:t>
            </a:r>
            <a:r>
              <a:rPr lang="zh-TW" altLang="zh-TW" sz="2400" b="1" dirty="0" smtClean="0">
                <a:latin typeface="+mj-ea"/>
                <a:ea typeface="+mj-ea"/>
              </a:rPr>
              <a:t>：</a:t>
            </a:r>
            <a:endParaRPr lang="zh-TW" altLang="en-US" sz="2400" b="1" dirty="0" smtClean="0">
              <a:latin typeface="+mj-ea"/>
              <a:ea typeface="+mj-ea"/>
            </a:endParaRPr>
          </a:p>
        </p:txBody>
      </p:sp>
      <p:sp>
        <p:nvSpPr>
          <p:cNvPr id="130052" name="Rectangle 4"/>
          <p:cNvSpPr>
            <a:spLocks noChangeArrowheads="1"/>
          </p:cNvSpPr>
          <p:nvPr/>
        </p:nvSpPr>
        <p:spPr bwMode="auto">
          <a:xfrm>
            <a:off x="457200" y="268288"/>
            <a:ext cx="8507413"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65000"/>
              <a:buFont typeface="Wingdings" panose="05000000000000000000" pitchFamily="2" charset="2"/>
              <a:buChar char="n"/>
              <a:defRPr kumimoji="1" sz="30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buChar char="q"/>
              <a:defRPr kumimoji="1" sz="26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buChar char="n"/>
              <a:defRPr kumimoji="1" sz="22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buChar char="q"/>
              <a:defRPr kumimoji="1" sz="2000">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9pPr>
          </a:lstStyle>
          <a:p>
            <a:pPr algn="ctr" eaLnBrk="1" hangingPunct="1">
              <a:buClrTx/>
              <a:buSzTx/>
              <a:buFontTx/>
              <a:buNone/>
            </a:pPr>
            <a:r>
              <a:rPr lang="zh-TW" altLang="en-US" sz="3600" b="1">
                <a:solidFill>
                  <a:srgbClr val="FF0000"/>
                </a:solidFill>
              </a:rPr>
              <a:t>議題</a:t>
            </a:r>
            <a:r>
              <a:rPr lang="en-US" altLang="zh-TW" sz="3600" b="1">
                <a:solidFill>
                  <a:srgbClr val="FF0000"/>
                </a:solidFill>
              </a:rPr>
              <a:t>3</a:t>
            </a:r>
            <a:r>
              <a:rPr lang="zh-TW" altLang="en-US" sz="3600" b="1">
                <a:solidFill>
                  <a:srgbClr val="FF0000"/>
                </a:solidFill>
              </a:rPr>
              <a:t>：開口契約 ≠ 單價決標</a:t>
            </a:r>
            <a:r>
              <a:rPr lang="en-US" altLang="zh-TW" sz="3600" b="1">
                <a:solidFill>
                  <a:srgbClr val="FF0000"/>
                </a:solidFill>
                <a:latin typeface="Times New Roman" panose="02020603050405020304" pitchFamily="18" charset="0"/>
              </a:rPr>
              <a:t>2-2</a:t>
            </a:r>
            <a:endParaRPr lang="zh-TW" altLang="en-US" sz="3600" b="1">
              <a:solidFill>
                <a:srgbClr val="FF0000"/>
              </a:solidFill>
              <a:latin typeface="Times New Roman" panose="02020603050405020304" pitchFamily="18" charset="0"/>
            </a:endParaRPr>
          </a:p>
        </p:txBody>
      </p:sp>
      <p:sp>
        <p:nvSpPr>
          <p:cNvPr id="3" name="投影片編號版面配置區 2"/>
          <p:cNvSpPr>
            <a:spLocks noGrp="1"/>
          </p:cNvSpPr>
          <p:nvPr>
            <p:ph type="sldNum" sz="quarter" idx="12"/>
          </p:nvPr>
        </p:nvSpPr>
        <p:spPr/>
        <p:txBody>
          <a:bodyPr/>
          <a:lstStyle/>
          <a:p>
            <a:fld id="{1118FB7C-3051-423D-B140-B22D31D849CF}" type="slidenum">
              <a:rPr lang="zh-TW" altLang="en-US" smtClean="0"/>
              <a:pPr/>
              <a:t>343</a:t>
            </a:fld>
            <a:endParaRPr lang="zh-TW" altLang="en-US"/>
          </a:p>
        </p:txBody>
      </p:sp>
    </p:spTree>
    <p:extLst>
      <p:ext uri="{BB962C8B-B14F-4D97-AF65-F5344CB8AC3E}">
        <p14:creationId xmlns:p14="http://schemas.microsoft.com/office/powerpoint/2010/main" val="2502644239"/>
      </p:ext>
    </p:extLst>
  </p:cSld>
  <p:clrMapOvr>
    <a:masterClrMapping/>
  </p:clrMapOvr>
  <p:transition/>
  <p:timing>
    <p:tnLst>
      <p:par>
        <p:cTn id="1" dur="indefinite" restart="never" nodeType="tmRoot"/>
      </p:par>
    </p:tnLst>
  </p:timing>
</p:sld>
</file>

<file path=ppt/slides/slide3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Grp="1"/>
          </p:cNvSpPr>
          <p:nvPr>
            <p:ph type="title"/>
          </p:nvPr>
        </p:nvSpPr>
        <p:spPr>
          <a:xfrm>
            <a:off x="755650" y="333375"/>
            <a:ext cx="7993063" cy="809625"/>
          </a:xfrm>
        </p:spPr>
        <p:txBody>
          <a:bodyPr/>
          <a:lstStyle/>
          <a:p>
            <a:pPr algn="ctr" eaLnBrk="1" hangingPunct="1"/>
            <a:r>
              <a:rPr lang="zh-TW" altLang="en-US" sz="3600" b="1" smtClean="0">
                <a:solidFill>
                  <a:srgbClr val="FF0000"/>
                </a:solidFill>
                <a:latin typeface="Times New Roman" panose="02020603050405020304" pitchFamily="18" charset="0"/>
              </a:rPr>
              <a:t>議題</a:t>
            </a:r>
            <a:r>
              <a:rPr lang="en-US" altLang="zh-TW" sz="3600" b="1" smtClean="0">
                <a:solidFill>
                  <a:srgbClr val="FF0000"/>
                </a:solidFill>
                <a:latin typeface="Times New Roman" panose="02020603050405020304" pitchFamily="18" charset="0"/>
              </a:rPr>
              <a:t>3</a:t>
            </a:r>
            <a:r>
              <a:rPr lang="zh-TW" altLang="en-US" sz="3600" b="1" smtClean="0">
                <a:solidFill>
                  <a:srgbClr val="FF0000"/>
                </a:solidFill>
                <a:latin typeface="Times New Roman" panose="02020603050405020304" pitchFamily="18" charset="0"/>
              </a:rPr>
              <a:t>：開口契約 ≠ 單價決標</a:t>
            </a:r>
            <a:r>
              <a:rPr lang="en-US" altLang="zh-TW" sz="3600" b="1" smtClean="0">
                <a:solidFill>
                  <a:srgbClr val="FF0000"/>
                </a:solidFill>
                <a:latin typeface="Times New Roman" panose="02020603050405020304" pitchFamily="18" charset="0"/>
              </a:rPr>
              <a:t>3-1</a:t>
            </a:r>
          </a:p>
        </p:txBody>
      </p:sp>
      <p:sp>
        <p:nvSpPr>
          <p:cNvPr id="131075" name="Rectangle 3"/>
          <p:cNvSpPr>
            <a:spLocks noGrp="1"/>
          </p:cNvSpPr>
          <p:nvPr>
            <p:ph type="body" idx="1"/>
          </p:nvPr>
        </p:nvSpPr>
        <p:spPr>
          <a:xfrm>
            <a:off x="323850" y="1143000"/>
            <a:ext cx="8640763" cy="4878388"/>
          </a:xfrm>
        </p:spPr>
        <p:txBody>
          <a:bodyPr/>
          <a:lstStyle/>
          <a:p>
            <a:pPr eaLnBrk="1" hangingPunct="1"/>
            <a:r>
              <a:rPr lang="zh-TW" altLang="en-US" sz="2400" b="1" smtClean="0">
                <a:latin typeface="標楷體" panose="03000509000000000000" pitchFamily="65" charset="-120"/>
              </a:rPr>
              <a:t>招標</a:t>
            </a:r>
            <a:r>
              <a:rPr lang="zh-TW" altLang="zh-TW" sz="2400" b="1" smtClean="0">
                <a:latin typeface="標楷體" panose="03000509000000000000" pitchFamily="65" charset="-120"/>
              </a:rPr>
              <a:t>注意事項</a:t>
            </a:r>
            <a:r>
              <a:rPr lang="zh-TW" altLang="en-US" sz="2400" b="1" smtClean="0">
                <a:latin typeface="標楷體" panose="03000509000000000000" pitchFamily="65" charset="-120"/>
              </a:rPr>
              <a:t>：</a:t>
            </a:r>
          </a:p>
          <a:p>
            <a:pPr>
              <a:buFont typeface="Wingdings" panose="05000000000000000000" pitchFamily="2" charset="2"/>
              <a:buChar char="l"/>
            </a:pPr>
            <a:r>
              <a:rPr lang="zh-TW" altLang="en-US" sz="2400" b="1" smtClean="0">
                <a:solidFill>
                  <a:srgbClr val="0000FF"/>
                </a:solidFill>
                <a:latin typeface="標楷體" panose="03000509000000000000" pitchFamily="65" charset="-120"/>
              </a:rPr>
              <a:t>預算書之數量欄應載明為：</a:t>
            </a:r>
            <a:r>
              <a:rPr lang="zh-TW" altLang="en-US" sz="2400" b="1" smtClean="0">
                <a:latin typeface="標楷體" panose="03000509000000000000" pitchFamily="65" charset="-120"/>
              </a:rPr>
              <a:t>「</a:t>
            </a:r>
            <a:r>
              <a:rPr lang="zh-TW" altLang="en-US" sz="2400" b="1" smtClean="0">
                <a:solidFill>
                  <a:srgbClr val="FF0000"/>
                </a:solidFill>
                <a:latin typeface="標楷體" panose="03000509000000000000" pitchFamily="65" charset="-120"/>
              </a:rPr>
              <a:t>預估數量</a:t>
            </a:r>
            <a:r>
              <a:rPr lang="zh-TW" altLang="en-US" sz="2400" b="1" smtClean="0">
                <a:latin typeface="標楷體" panose="03000509000000000000" pitchFamily="65" charset="-120"/>
              </a:rPr>
              <a:t>」。</a:t>
            </a:r>
            <a:endParaRPr lang="en-US" altLang="zh-TW" sz="2400" b="1" smtClean="0">
              <a:latin typeface="標楷體" panose="03000509000000000000" pitchFamily="65" charset="-120"/>
            </a:endParaRPr>
          </a:p>
          <a:p>
            <a:pPr>
              <a:buFont typeface="Wingdings" panose="05000000000000000000" pitchFamily="2" charset="2"/>
              <a:buChar char="l"/>
            </a:pPr>
            <a:r>
              <a:rPr lang="zh-TW" altLang="en-US" sz="2400" b="1" smtClean="0">
                <a:solidFill>
                  <a:srgbClr val="0000FF"/>
                </a:solidFill>
                <a:latin typeface="標楷體" panose="03000509000000000000" pitchFamily="65" charset="-120"/>
              </a:rPr>
              <a:t>契約金額得先於招標文件載明為</a:t>
            </a:r>
            <a:r>
              <a:rPr lang="zh-TW" altLang="zh-TW" sz="2400" b="1" smtClean="0">
                <a:solidFill>
                  <a:srgbClr val="0000FF"/>
                </a:solidFill>
                <a:latin typeface="標楷體" panose="03000509000000000000" pitchFamily="65" charset="-120"/>
              </a:rPr>
              <a:t>「</a:t>
            </a:r>
            <a:r>
              <a:rPr lang="zh-TW" altLang="en-US" sz="2400" b="1" smtClean="0">
                <a:solidFill>
                  <a:srgbClr val="0000FF"/>
                </a:solidFill>
                <a:latin typeface="標楷體" panose="03000509000000000000" pitchFamily="65" charset="-120"/>
              </a:rPr>
              <a:t>預算金額</a:t>
            </a:r>
            <a:r>
              <a:rPr lang="zh-TW" altLang="zh-TW" sz="2400" b="1" smtClean="0">
                <a:solidFill>
                  <a:srgbClr val="0000FF"/>
                </a:solidFill>
                <a:latin typeface="標楷體" panose="03000509000000000000" pitchFamily="65" charset="-120"/>
              </a:rPr>
              <a:t>」</a:t>
            </a:r>
            <a:r>
              <a:rPr lang="zh-TW" altLang="en-US" sz="2400" b="1" smtClean="0">
                <a:latin typeface="標楷體" panose="03000509000000000000" pitchFamily="65" charset="-120"/>
              </a:rPr>
              <a:t>：</a:t>
            </a:r>
            <a:r>
              <a:rPr lang="en-US" altLang="zh-TW" sz="2400" b="1" smtClean="0">
                <a:latin typeface="標楷體" panose="03000509000000000000" pitchFamily="65" charset="-120"/>
              </a:rPr>
              <a:t/>
            </a:r>
            <a:br>
              <a:rPr lang="en-US" altLang="zh-TW" sz="2400" b="1" smtClean="0">
                <a:latin typeface="標楷體" panose="03000509000000000000" pitchFamily="65" charset="-120"/>
              </a:rPr>
            </a:br>
            <a:r>
              <a:rPr lang="zh-TW" altLang="en-US" sz="2400" b="1" smtClean="0">
                <a:latin typeface="標楷體" panose="03000509000000000000" pitchFamily="65" charset="-120"/>
              </a:rPr>
              <a:t>即決標金額不一定為契約金額。</a:t>
            </a:r>
            <a:r>
              <a:rPr lang="en-US" altLang="zh-TW" sz="2400" b="1" smtClean="0">
                <a:latin typeface="標楷體" panose="03000509000000000000" pitchFamily="65" charset="-120"/>
              </a:rPr>
              <a:t/>
            </a:r>
            <a:br>
              <a:rPr lang="en-US" altLang="zh-TW" sz="2400" b="1" smtClean="0">
                <a:latin typeface="標楷體" panose="03000509000000000000" pitchFamily="65" charset="-120"/>
              </a:rPr>
            </a:br>
            <a:r>
              <a:rPr lang="en-US" altLang="zh-TW" sz="2400" b="1" smtClean="0">
                <a:latin typeface="標楷體" panose="03000509000000000000" pitchFamily="65" charset="-120"/>
              </a:rPr>
              <a:t>【</a:t>
            </a:r>
            <a:r>
              <a:rPr lang="zh-TW" altLang="en-US" sz="2400" b="1" smtClean="0">
                <a:latin typeface="標楷體" panose="03000509000000000000" pitchFamily="65" charset="-120"/>
              </a:rPr>
              <a:t>參照災害搶險搶修開口契約範本</a:t>
            </a:r>
            <a:r>
              <a:rPr lang="zh-TW" altLang="zh-TW" sz="2400" b="1" smtClean="0">
                <a:latin typeface="標楷體" panose="03000509000000000000" pitchFamily="65" charset="-120"/>
              </a:rPr>
              <a:t>第</a:t>
            </a:r>
            <a:r>
              <a:rPr lang="en-US" altLang="zh-TW" sz="2400" b="1" smtClean="0">
                <a:latin typeface="標楷體" panose="03000509000000000000" pitchFamily="65" charset="-120"/>
              </a:rPr>
              <a:t>3</a:t>
            </a:r>
            <a:r>
              <a:rPr lang="zh-TW" altLang="zh-TW" sz="2400" b="1" smtClean="0">
                <a:latin typeface="標楷體" panose="03000509000000000000" pitchFamily="65" charset="-120"/>
              </a:rPr>
              <a:t>條</a:t>
            </a:r>
            <a:r>
              <a:rPr lang="en-US" altLang="zh-TW" sz="2400" b="1" smtClean="0">
                <a:latin typeface="標楷體" panose="03000509000000000000" pitchFamily="65" charset="-120"/>
              </a:rPr>
              <a:t>(</a:t>
            </a:r>
            <a:r>
              <a:rPr lang="zh-TW" altLang="zh-TW" sz="2400" b="1" smtClean="0">
                <a:latin typeface="標楷體" panose="03000509000000000000" pitchFamily="65" charset="-120"/>
              </a:rPr>
              <a:t>契約價金之給付</a:t>
            </a:r>
            <a:r>
              <a:rPr lang="en-US" altLang="zh-TW" sz="2400" b="1" smtClean="0">
                <a:latin typeface="標楷體" panose="03000509000000000000" pitchFamily="65" charset="-120"/>
              </a:rPr>
              <a:t>)(</a:t>
            </a:r>
            <a:r>
              <a:rPr lang="zh-TW" altLang="zh-TW" sz="2400" b="1" smtClean="0">
                <a:latin typeface="標楷體" panose="03000509000000000000" pitchFamily="65" charset="-120"/>
              </a:rPr>
              <a:t>一</a:t>
            </a:r>
            <a:r>
              <a:rPr lang="en-US" altLang="zh-TW" sz="2400" b="1" smtClean="0">
                <a:latin typeface="標楷體" panose="03000509000000000000" pitchFamily="65" charset="-120"/>
              </a:rPr>
              <a:t>)</a:t>
            </a:r>
            <a:r>
              <a:rPr lang="zh-TW" altLang="zh-TW" sz="2400" b="1" smtClean="0">
                <a:latin typeface="標楷體" panose="03000509000000000000" pitchFamily="65" charset="-120"/>
              </a:rPr>
              <a:t>本契約為單價及預估數量決標，預估採購金額上限為</a:t>
            </a:r>
            <a:r>
              <a:rPr lang="en-US" altLang="zh-TW" sz="2400" b="1" u="sng" smtClean="0">
                <a:latin typeface="標楷體" panose="03000509000000000000" pitchFamily="65" charset="-120"/>
              </a:rPr>
              <a:t>     </a:t>
            </a:r>
            <a:r>
              <a:rPr lang="en-US" altLang="zh-TW" sz="2400" b="1" smtClean="0">
                <a:latin typeface="標楷體" panose="03000509000000000000" pitchFamily="65" charset="-120"/>
              </a:rPr>
              <a:t>(</a:t>
            </a:r>
            <a:r>
              <a:rPr lang="zh-TW" altLang="zh-TW" sz="2400" b="1" smtClean="0">
                <a:latin typeface="標楷體" panose="03000509000000000000" pitchFamily="65" charset="-120"/>
              </a:rPr>
              <a:t>由機關於招標時載明</a:t>
            </a:r>
            <a:r>
              <a:rPr lang="en-US" altLang="zh-TW" sz="2400" b="1" smtClean="0">
                <a:latin typeface="標楷體" panose="03000509000000000000" pitchFamily="65" charset="-120"/>
              </a:rPr>
              <a:t>)</a:t>
            </a:r>
            <a:r>
              <a:rPr lang="zh-TW" altLang="zh-TW" sz="2400" b="1" smtClean="0">
                <a:latin typeface="標楷體" panose="03000509000000000000" pitchFamily="65" charset="-120"/>
              </a:rPr>
              <a:t>。</a:t>
            </a:r>
            <a:r>
              <a:rPr lang="en-US" altLang="zh-TW" sz="2400" b="1" smtClean="0">
                <a:latin typeface="標楷體" panose="03000509000000000000" pitchFamily="65" charset="-120"/>
              </a:rPr>
              <a:t>】</a:t>
            </a:r>
          </a:p>
          <a:p>
            <a:pPr>
              <a:buFont typeface="Wingdings" panose="05000000000000000000" pitchFamily="2" charset="2"/>
              <a:buChar char="l"/>
            </a:pPr>
            <a:r>
              <a:rPr lang="zh-TW" altLang="zh-TW" sz="2400" b="1" smtClean="0">
                <a:solidFill>
                  <a:srgbClr val="0000FF"/>
                </a:solidFill>
                <a:latin typeface="標楷體" panose="03000509000000000000" pitchFamily="65" charset="-120"/>
              </a:rPr>
              <a:t>「</a:t>
            </a:r>
            <a:r>
              <a:rPr lang="zh-TW" altLang="en-US" sz="2400" b="1" smtClean="0">
                <a:solidFill>
                  <a:srgbClr val="0000FF"/>
                </a:solidFill>
                <a:latin typeface="標楷體" panose="03000509000000000000" pitchFamily="65" charset="-120"/>
              </a:rPr>
              <a:t>預算金額</a:t>
            </a:r>
            <a:r>
              <a:rPr lang="zh-TW" altLang="zh-TW" sz="2400" b="1" smtClean="0">
                <a:solidFill>
                  <a:srgbClr val="0000FF"/>
                </a:solidFill>
                <a:latin typeface="標楷體" panose="03000509000000000000" pitchFamily="65" charset="-120"/>
              </a:rPr>
              <a:t>」</a:t>
            </a:r>
            <a:r>
              <a:rPr lang="zh-TW" altLang="en-US" sz="2400" b="1" smtClean="0">
                <a:solidFill>
                  <a:srgbClr val="0000FF"/>
                </a:solidFill>
                <a:latin typeface="標楷體" panose="03000509000000000000" pitchFamily="65" charset="-120"/>
              </a:rPr>
              <a:t>編列得以以前一年度採購總金額預估</a:t>
            </a:r>
            <a:r>
              <a:rPr lang="zh-TW" altLang="en-US" sz="2400" b="1" smtClean="0">
                <a:latin typeface="標楷體" panose="03000509000000000000" pitchFamily="65" charset="-120"/>
              </a:rPr>
              <a:t>：</a:t>
            </a:r>
            <a:r>
              <a:rPr lang="en-US" altLang="zh-TW" sz="2400" b="1" smtClean="0">
                <a:latin typeface="標楷體" panose="03000509000000000000" pitchFamily="65" charset="-120"/>
              </a:rPr>
              <a:t/>
            </a:r>
            <a:br>
              <a:rPr lang="en-US" altLang="zh-TW" sz="2400" b="1" smtClean="0">
                <a:latin typeface="標楷體" panose="03000509000000000000" pitchFamily="65" charset="-120"/>
              </a:rPr>
            </a:br>
            <a:r>
              <a:rPr lang="zh-TW" altLang="en-US" sz="2400" b="1" smtClean="0">
                <a:latin typeface="標楷體" panose="03000509000000000000" pitchFamily="65" charset="-120"/>
              </a:rPr>
              <a:t>各項項目之預估數量、經費，建議以前一年度屬於此一性質之採購總金額預估之。（</a:t>
            </a:r>
            <a:r>
              <a:rPr lang="en-US" altLang="zh-TW" sz="2400" b="1" smtClean="0">
                <a:latin typeface="標楷體" panose="03000509000000000000" pitchFamily="65" charset="-120"/>
              </a:rPr>
              <a:t>88.08.08</a:t>
            </a:r>
            <a:r>
              <a:rPr lang="zh-TW" altLang="en-US" sz="2400" b="1" smtClean="0">
                <a:latin typeface="標楷體" panose="03000509000000000000" pitchFamily="65" charset="-120"/>
              </a:rPr>
              <a:t>工程企字第八八一Ｏ九五二號函）</a:t>
            </a:r>
            <a:endParaRPr lang="en-US" altLang="zh-TW" sz="2400" b="1" smtClean="0">
              <a:latin typeface="標楷體" panose="03000509000000000000" pitchFamily="65" charset="-120"/>
            </a:endParaRPr>
          </a:p>
          <a:p>
            <a:pPr>
              <a:buFont typeface="Wingdings" panose="05000000000000000000" pitchFamily="2" charset="2"/>
              <a:buChar char="l"/>
            </a:pPr>
            <a:endParaRPr lang="en-US" altLang="zh-TW" sz="2400" b="1" smtClean="0">
              <a:latin typeface="標楷體" panose="03000509000000000000" pitchFamily="65" charset="-120"/>
            </a:endParaRPr>
          </a:p>
          <a:p>
            <a:pPr>
              <a:buFont typeface="Wingdings" panose="05000000000000000000" pitchFamily="2" charset="2"/>
              <a:buChar char="l"/>
            </a:pPr>
            <a:endParaRPr lang="en-US" altLang="zh-TW" sz="2400" b="1" smtClean="0">
              <a:latin typeface="標楷體" panose="03000509000000000000" pitchFamily="65" charset="-120"/>
            </a:endParaRPr>
          </a:p>
          <a:p>
            <a:pPr eaLnBrk="1" hangingPunct="1">
              <a:buFont typeface="Wingdings" panose="05000000000000000000" pitchFamily="2" charset="2"/>
              <a:buNone/>
            </a:pPr>
            <a:endParaRPr lang="zh-TW" altLang="en-US" sz="2400" b="1" smtClean="0">
              <a:latin typeface="標楷體" panose="03000509000000000000" pitchFamily="65" charset="-120"/>
            </a:endParaRPr>
          </a:p>
          <a:p>
            <a:pPr eaLnBrk="1" hangingPunct="1">
              <a:buFont typeface="Wingdings" panose="05000000000000000000" pitchFamily="2" charset="2"/>
              <a:buChar char="l"/>
            </a:pPr>
            <a:endParaRPr lang="zh-TW" altLang="en-US" sz="2400" b="1" smtClean="0">
              <a:latin typeface="標楷體" panose="03000509000000000000" pitchFamily="65" charset="-120"/>
            </a:endParaRPr>
          </a:p>
          <a:p>
            <a:pPr eaLnBrk="1" hangingPunct="1">
              <a:buFont typeface="Wingdings" panose="05000000000000000000" pitchFamily="2" charset="2"/>
              <a:buChar char="l"/>
            </a:pPr>
            <a:endParaRPr lang="zh-TW" altLang="en-US" sz="2400" b="1" smtClean="0">
              <a:latin typeface="標楷體" panose="03000509000000000000" pitchFamily="65" charset="-120"/>
            </a:endParaRPr>
          </a:p>
        </p:txBody>
      </p:sp>
      <p:sp>
        <p:nvSpPr>
          <p:cNvPr id="3" name="投影片編號版面配置區 2"/>
          <p:cNvSpPr>
            <a:spLocks noGrp="1"/>
          </p:cNvSpPr>
          <p:nvPr>
            <p:ph type="sldNum" sz="quarter" idx="12"/>
          </p:nvPr>
        </p:nvSpPr>
        <p:spPr/>
        <p:txBody>
          <a:bodyPr/>
          <a:lstStyle/>
          <a:p>
            <a:fld id="{1118FB7C-3051-423D-B140-B22D31D849CF}" type="slidenum">
              <a:rPr lang="zh-TW" altLang="en-US" smtClean="0"/>
              <a:pPr/>
              <a:t>344</a:t>
            </a:fld>
            <a:endParaRPr lang="zh-TW" altLang="en-US"/>
          </a:p>
        </p:txBody>
      </p:sp>
    </p:spTree>
    <p:extLst>
      <p:ext uri="{BB962C8B-B14F-4D97-AF65-F5344CB8AC3E}">
        <p14:creationId xmlns:p14="http://schemas.microsoft.com/office/powerpoint/2010/main" val="1774213288"/>
      </p:ext>
    </p:extLst>
  </p:cSld>
  <p:clrMapOvr>
    <a:masterClrMapping/>
  </p:clrMapOvr>
  <p:timing>
    <p:tnLst>
      <p:par>
        <p:cTn id="1" dur="indefinite" restart="never" nodeType="tmRoot"/>
      </p:par>
    </p:tnLst>
  </p:timing>
</p:sld>
</file>

<file path=ppt/slides/slide3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p:cNvSpPr>
          <p:nvPr>
            <p:ph type="title"/>
          </p:nvPr>
        </p:nvSpPr>
        <p:spPr>
          <a:xfrm>
            <a:off x="755650" y="333375"/>
            <a:ext cx="7993063" cy="809625"/>
          </a:xfrm>
        </p:spPr>
        <p:txBody>
          <a:bodyPr/>
          <a:lstStyle/>
          <a:p>
            <a:pPr algn="ctr" eaLnBrk="1" hangingPunct="1"/>
            <a:r>
              <a:rPr lang="zh-TW" altLang="en-US" sz="3600" b="1" smtClean="0">
                <a:solidFill>
                  <a:srgbClr val="FF0000"/>
                </a:solidFill>
              </a:rPr>
              <a:t>議題</a:t>
            </a:r>
            <a:r>
              <a:rPr lang="en-US" altLang="zh-TW" sz="3600" b="1" smtClean="0">
                <a:solidFill>
                  <a:srgbClr val="FF0000"/>
                </a:solidFill>
              </a:rPr>
              <a:t>3</a:t>
            </a:r>
            <a:r>
              <a:rPr lang="zh-TW" altLang="en-US" sz="3600" b="1" smtClean="0">
                <a:solidFill>
                  <a:srgbClr val="FF0000"/>
                </a:solidFill>
              </a:rPr>
              <a:t>：</a:t>
            </a:r>
            <a:r>
              <a:rPr lang="zh-TW" altLang="en-US" sz="3600" b="1" smtClean="0">
                <a:solidFill>
                  <a:srgbClr val="FF0000"/>
                </a:solidFill>
                <a:latin typeface="Times New Roman" panose="02020603050405020304" pitchFamily="18" charset="0"/>
              </a:rPr>
              <a:t>開口契約 </a:t>
            </a:r>
            <a:r>
              <a:rPr lang="zh-TW" altLang="en-US" sz="3600" b="1" smtClean="0">
                <a:solidFill>
                  <a:srgbClr val="FF0000"/>
                </a:solidFill>
                <a:latin typeface="Poor Richard" panose="02080502050505020702" pitchFamily="18" charset="0"/>
              </a:rPr>
              <a:t>≠ 單價決標</a:t>
            </a:r>
            <a:r>
              <a:rPr lang="en-US" altLang="zh-TW" sz="3600" b="1" smtClean="0">
                <a:solidFill>
                  <a:srgbClr val="FF0000"/>
                </a:solidFill>
                <a:latin typeface="Times New Roman" panose="02020603050405020304" pitchFamily="18" charset="0"/>
              </a:rPr>
              <a:t>3-2</a:t>
            </a:r>
          </a:p>
        </p:txBody>
      </p:sp>
      <p:sp>
        <p:nvSpPr>
          <p:cNvPr id="132099" name="Rectangle 3"/>
          <p:cNvSpPr>
            <a:spLocks noGrp="1"/>
          </p:cNvSpPr>
          <p:nvPr>
            <p:ph type="body" idx="1"/>
          </p:nvPr>
        </p:nvSpPr>
        <p:spPr>
          <a:xfrm>
            <a:off x="323850" y="981075"/>
            <a:ext cx="8640763" cy="5256213"/>
          </a:xfrm>
        </p:spPr>
        <p:txBody>
          <a:bodyPr/>
          <a:lstStyle/>
          <a:p>
            <a:pPr eaLnBrk="1" hangingPunct="1"/>
            <a:r>
              <a:rPr lang="zh-TW" altLang="en-US" sz="2400" b="1" smtClean="0">
                <a:latin typeface="標楷體" panose="03000509000000000000" pitchFamily="65" charset="-120"/>
              </a:rPr>
              <a:t>招標</a:t>
            </a:r>
            <a:r>
              <a:rPr lang="zh-TW" altLang="zh-TW" sz="2400" b="1" smtClean="0">
                <a:latin typeface="標楷體" panose="03000509000000000000" pitchFamily="65" charset="-120"/>
              </a:rPr>
              <a:t>注意事項</a:t>
            </a:r>
            <a:r>
              <a:rPr lang="zh-TW" altLang="en-US" sz="2400" b="1" smtClean="0">
                <a:latin typeface="標楷體" panose="03000509000000000000" pitchFamily="65" charset="-120"/>
              </a:rPr>
              <a:t>：</a:t>
            </a:r>
          </a:p>
          <a:p>
            <a:pPr>
              <a:buFont typeface="Wingdings" panose="05000000000000000000" pitchFamily="2" charset="2"/>
              <a:buChar char="l"/>
            </a:pPr>
            <a:r>
              <a:rPr lang="zh-TW" altLang="en-US" sz="2400" b="1" smtClean="0">
                <a:latin typeface="標楷體" panose="03000509000000000000" pitchFamily="65" charset="-120"/>
              </a:rPr>
              <a:t>契約期限有二種方式：</a:t>
            </a:r>
            <a:r>
              <a:rPr lang="zh-TW" altLang="en-US" sz="2400" b="1" smtClean="0">
                <a:solidFill>
                  <a:srgbClr val="FF0000"/>
                </a:solidFill>
                <a:latin typeface="標楷體" panose="03000509000000000000" pitchFamily="65" charset="-120"/>
              </a:rPr>
              <a:t>履約期限完成日或契約金額用罄。</a:t>
            </a:r>
          </a:p>
          <a:p>
            <a:pPr eaLnBrk="1" hangingPunct="1">
              <a:buFont typeface="Wingdings" panose="05000000000000000000" pitchFamily="2" charset="2"/>
              <a:buChar char="l"/>
            </a:pPr>
            <a:r>
              <a:rPr lang="zh-TW" altLang="en-US" sz="2400" b="1" smtClean="0">
                <a:solidFill>
                  <a:srgbClr val="0000FF"/>
                </a:solidFill>
                <a:latin typeface="標楷體" panose="03000509000000000000" pitchFamily="65" charset="-120"/>
              </a:rPr>
              <a:t>契約價金之給付，依實際供應之項目及數量結算</a:t>
            </a:r>
            <a:r>
              <a:rPr lang="zh-TW" altLang="en-US" sz="2400" b="1" smtClean="0">
                <a:latin typeface="標楷體" panose="03000509000000000000" pitchFamily="65" charset="-120"/>
              </a:rPr>
              <a:t>：</a:t>
            </a:r>
            <a:r>
              <a:rPr lang="en-US" altLang="zh-TW" sz="2400" b="1" smtClean="0">
                <a:latin typeface="標楷體" panose="03000509000000000000" pitchFamily="65" charset="-120"/>
              </a:rPr>
              <a:t/>
            </a:r>
            <a:br>
              <a:rPr lang="en-US" altLang="zh-TW" sz="2400" b="1" smtClean="0">
                <a:latin typeface="標楷體" panose="03000509000000000000" pitchFamily="65" charset="-120"/>
              </a:rPr>
            </a:br>
            <a:r>
              <a:rPr lang="zh-TW" altLang="en-US" sz="2400" b="1" smtClean="0">
                <a:latin typeface="標楷體" panose="03000509000000000000" pitchFamily="65" charset="-120"/>
              </a:rPr>
              <a:t>不受「報價清單項目的數量額度上限」限制，數量增減免辦契約變更。</a:t>
            </a:r>
            <a:endParaRPr lang="en-US" altLang="zh-TW" sz="2400" b="1" smtClean="0">
              <a:latin typeface="標楷體" panose="03000509000000000000" pitchFamily="65" charset="-120"/>
            </a:endParaRPr>
          </a:p>
          <a:p>
            <a:pPr eaLnBrk="1" hangingPunct="1">
              <a:buFont typeface="Wingdings" panose="05000000000000000000" pitchFamily="2" charset="2"/>
              <a:buChar char="l"/>
            </a:pPr>
            <a:r>
              <a:rPr lang="zh-TW" altLang="en-US" sz="2400" b="1" smtClean="0">
                <a:solidFill>
                  <a:srgbClr val="0000FF"/>
                </a:solidFill>
                <a:latin typeface="標楷體" panose="03000509000000000000" pitchFamily="65" charset="-120"/>
              </a:rPr>
              <a:t>契約納入物價指數調整：</a:t>
            </a:r>
            <a:r>
              <a:rPr lang="zh-TW" altLang="en-US" sz="2400" b="1" smtClean="0">
                <a:latin typeface="標楷體" panose="03000509000000000000" pitchFamily="65" charset="-120"/>
              </a:rPr>
              <a:t>契約應載明因應物價不斷飆漲，承商得依契約之物價指數規定調整契約單價。</a:t>
            </a:r>
            <a:endParaRPr lang="en-US" altLang="zh-TW" sz="2400" b="1" smtClean="0">
              <a:latin typeface="標楷體" panose="03000509000000000000" pitchFamily="65" charset="-120"/>
            </a:endParaRPr>
          </a:p>
          <a:p>
            <a:pPr eaLnBrk="1" hangingPunct="1">
              <a:buFont typeface="Wingdings" panose="05000000000000000000" pitchFamily="2" charset="2"/>
              <a:buChar char="l"/>
            </a:pPr>
            <a:r>
              <a:rPr lang="zh-TW" altLang="en-US" sz="2400" b="1" smtClean="0">
                <a:latin typeface="標楷體" panose="03000509000000000000" pitchFamily="65" charset="-120"/>
              </a:rPr>
              <a:t>對於機關已訂有天然災害緊急搶修搶險開口契約者，可於契約金額上限內立即洽廠商依契約履行；如因災情較大，訂約廠商履約能量不足以應付短期遽增之需求，致未能依機關需求及時履約者，</a:t>
            </a:r>
            <a:r>
              <a:rPr lang="zh-TW" altLang="en-US" sz="2400" b="1" smtClean="0">
                <a:solidFill>
                  <a:srgbClr val="0000FF"/>
                </a:solidFill>
                <a:latin typeface="標楷體" panose="03000509000000000000" pitchFamily="65" charset="-120"/>
              </a:rPr>
              <a:t>縱使開口契約金額尚未屆滿，機關仍得以前揭緊急採購機制另案辦理</a:t>
            </a:r>
            <a:r>
              <a:rPr lang="zh-TW" altLang="en-US" sz="2400" b="1" smtClean="0">
                <a:latin typeface="標楷體" panose="03000509000000000000" pitchFamily="65" charset="-120"/>
              </a:rPr>
              <a:t>，俾加速災後復建。</a:t>
            </a:r>
            <a:r>
              <a:rPr lang="en-US" altLang="zh-TW" sz="2400" b="1" smtClean="0">
                <a:latin typeface="標楷體" panose="03000509000000000000" pitchFamily="65" charset="-120"/>
              </a:rPr>
              <a:t>107</a:t>
            </a:r>
            <a:r>
              <a:rPr lang="zh-TW" altLang="en-US" sz="2400" b="1" smtClean="0">
                <a:latin typeface="標楷體" panose="03000509000000000000" pitchFamily="65" charset="-120"/>
              </a:rPr>
              <a:t>年</a:t>
            </a:r>
            <a:r>
              <a:rPr lang="en-US" altLang="zh-TW" sz="2400" b="1" smtClean="0">
                <a:latin typeface="標楷體" panose="03000509000000000000" pitchFamily="65" charset="-120"/>
              </a:rPr>
              <a:t>02</a:t>
            </a:r>
            <a:r>
              <a:rPr lang="zh-TW" altLang="en-US" sz="2400" b="1" smtClean="0">
                <a:latin typeface="標楷體" panose="03000509000000000000" pitchFamily="65" charset="-120"/>
              </a:rPr>
              <a:t>月</a:t>
            </a:r>
            <a:r>
              <a:rPr lang="en-US" altLang="zh-TW" sz="2400" b="1" smtClean="0">
                <a:latin typeface="標楷體" panose="03000509000000000000" pitchFamily="65" charset="-120"/>
              </a:rPr>
              <a:t>07</a:t>
            </a:r>
            <a:r>
              <a:rPr lang="zh-TW" altLang="en-US" sz="2400" b="1" smtClean="0">
                <a:latin typeface="標楷體" panose="03000509000000000000" pitchFamily="65" charset="-120"/>
              </a:rPr>
              <a:t>日工程企字第</a:t>
            </a:r>
            <a:r>
              <a:rPr lang="en-US" altLang="zh-TW" sz="2400" b="1" smtClean="0">
                <a:latin typeface="標楷體" panose="03000509000000000000" pitchFamily="65" charset="-120"/>
              </a:rPr>
              <a:t>10700040280</a:t>
            </a:r>
            <a:r>
              <a:rPr lang="zh-TW" altLang="en-US" sz="2400" b="1" smtClean="0">
                <a:latin typeface="標楷體" panose="03000509000000000000" pitchFamily="65" charset="-120"/>
              </a:rPr>
              <a:t>號函</a:t>
            </a:r>
            <a:endParaRPr lang="en-US" altLang="zh-TW" sz="2400" b="1" smtClean="0">
              <a:latin typeface="標楷體" panose="03000509000000000000" pitchFamily="65" charset="-120"/>
            </a:endParaRPr>
          </a:p>
          <a:p>
            <a:pPr eaLnBrk="1" hangingPunct="1">
              <a:buFont typeface="Wingdings" panose="05000000000000000000" pitchFamily="2" charset="2"/>
              <a:buChar char="l"/>
            </a:pPr>
            <a:endParaRPr lang="zh-TW" altLang="en-US" sz="2400" b="1" smtClean="0">
              <a:latin typeface="標楷體" panose="03000509000000000000" pitchFamily="65" charset="-120"/>
            </a:endParaRPr>
          </a:p>
          <a:p>
            <a:pPr eaLnBrk="1" hangingPunct="1">
              <a:buFont typeface="Wingdings" panose="05000000000000000000" pitchFamily="2" charset="2"/>
              <a:buChar char="l"/>
            </a:pPr>
            <a:endParaRPr lang="zh-TW" altLang="en-US" sz="2400" b="1" smtClean="0">
              <a:latin typeface="標楷體" panose="03000509000000000000" pitchFamily="65" charset="-120"/>
            </a:endParaRPr>
          </a:p>
          <a:p>
            <a:pPr eaLnBrk="1" hangingPunct="1">
              <a:buFont typeface="Wingdings" panose="05000000000000000000" pitchFamily="2" charset="2"/>
              <a:buChar char="l"/>
            </a:pPr>
            <a:endParaRPr lang="zh-TW" altLang="en-US" sz="2400" b="1" smtClean="0">
              <a:latin typeface="標楷體" panose="03000509000000000000" pitchFamily="65" charset="-120"/>
            </a:endParaRPr>
          </a:p>
          <a:p>
            <a:pPr eaLnBrk="1" hangingPunct="1">
              <a:buFont typeface="Wingdings" panose="05000000000000000000" pitchFamily="2" charset="2"/>
              <a:buChar char="l"/>
            </a:pPr>
            <a:endParaRPr lang="zh-TW" altLang="en-US" sz="2400" b="1" smtClean="0">
              <a:latin typeface="標楷體" panose="03000509000000000000" pitchFamily="65" charset="-120"/>
            </a:endParaRPr>
          </a:p>
        </p:txBody>
      </p:sp>
      <p:sp>
        <p:nvSpPr>
          <p:cNvPr id="3" name="投影片編號版面配置區 2"/>
          <p:cNvSpPr>
            <a:spLocks noGrp="1"/>
          </p:cNvSpPr>
          <p:nvPr>
            <p:ph type="sldNum" sz="quarter" idx="12"/>
          </p:nvPr>
        </p:nvSpPr>
        <p:spPr/>
        <p:txBody>
          <a:bodyPr/>
          <a:lstStyle/>
          <a:p>
            <a:fld id="{1118FB7C-3051-423D-B140-B22D31D849CF}" type="slidenum">
              <a:rPr lang="zh-TW" altLang="en-US" smtClean="0"/>
              <a:pPr/>
              <a:t>345</a:t>
            </a:fld>
            <a:endParaRPr lang="zh-TW" altLang="en-US"/>
          </a:p>
        </p:txBody>
      </p:sp>
    </p:spTree>
    <p:extLst>
      <p:ext uri="{BB962C8B-B14F-4D97-AF65-F5344CB8AC3E}">
        <p14:creationId xmlns:p14="http://schemas.microsoft.com/office/powerpoint/2010/main" val="1229539013"/>
      </p:ext>
    </p:extLst>
  </p:cSld>
  <p:clrMapOvr>
    <a:masterClrMapping/>
  </p:clrMapOvr>
  <p:timing>
    <p:tnLst>
      <p:par>
        <p:cTn id="1" dur="indefinite" restart="never" nodeType="tmRoot"/>
      </p:par>
    </p:tnLst>
  </p:timing>
</p:sld>
</file>

<file path=ppt/slides/slide3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p:cNvSpPr>
          <p:nvPr>
            <p:ph type="title"/>
          </p:nvPr>
        </p:nvSpPr>
        <p:spPr>
          <a:xfrm>
            <a:off x="539750" y="333375"/>
            <a:ext cx="8208963" cy="809625"/>
          </a:xfrm>
        </p:spPr>
        <p:txBody>
          <a:bodyPr/>
          <a:lstStyle/>
          <a:p>
            <a:pPr algn="ctr" eaLnBrk="1" hangingPunct="1"/>
            <a:r>
              <a:rPr lang="zh-TW" altLang="en-US" sz="3600" b="1" smtClean="0">
                <a:solidFill>
                  <a:srgbClr val="FF0000"/>
                </a:solidFill>
              </a:rPr>
              <a:t>議題</a:t>
            </a:r>
            <a:r>
              <a:rPr lang="en-US" altLang="zh-TW" sz="3600" b="1" smtClean="0">
                <a:solidFill>
                  <a:srgbClr val="FF0000"/>
                </a:solidFill>
              </a:rPr>
              <a:t>3</a:t>
            </a:r>
            <a:r>
              <a:rPr lang="zh-TW" altLang="en-US" sz="3600" b="1" smtClean="0">
                <a:solidFill>
                  <a:srgbClr val="FF0000"/>
                </a:solidFill>
              </a:rPr>
              <a:t>：</a:t>
            </a:r>
            <a:r>
              <a:rPr lang="zh-TW" altLang="en-US" sz="3600" b="1" smtClean="0">
                <a:solidFill>
                  <a:srgbClr val="FF0000"/>
                </a:solidFill>
                <a:latin typeface="Times New Roman" panose="02020603050405020304" pitchFamily="18" charset="0"/>
              </a:rPr>
              <a:t>開口契約 </a:t>
            </a:r>
            <a:r>
              <a:rPr lang="zh-TW" altLang="en-US" sz="3600" b="1" smtClean="0">
                <a:solidFill>
                  <a:srgbClr val="FF0000"/>
                </a:solidFill>
                <a:latin typeface="Poor Richard" panose="02080502050505020702" pitchFamily="18" charset="0"/>
              </a:rPr>
              <a:t>≠ 單價決標</a:t>
            </a:r>
            <a:r>
              <a:rPr lang="en-US" altLang="zh-TW" sz="3600" b="1" smtClean="0">
                <a:solidFill>
                  <a:srgbClr val="FF0000"/>
                </a:solidFill>
                <a:latin typeface="Times New Roman" panose="02020603050405020304" pitchFamily="18" charset="0"/>
              </a:rPr>
              <a:t>3-3</a:t>
            </a:r>
          </a:p>
        </p:txBody>
      </p:sp>
      <p:sp>
        <p:nvSpPr>
          <p:cNvPr id="133123" name="Rectangle 3"/>
          <p:cNvSpPr>
            <a:spLocks noGrp="1"/>
          </p:cNvSpPr>
          <p:nvPr>
            <p:ph type="body" idx="1"/>
          </p:nvPr>
        </p:nvSpPr>
        <p:spPr>
          <a:xfrm>
            <a:off x="323850" y="1143000"/>
            <a:ext cx="8569325" cy="5165725"/>
          </a:xfrm>
        </p:spPr>
        <p:txBody>
          <a:bodyPr/>
          <a:lstStyle/>
          <a:p>
            <a:pPr eaLnBrk="1" hangingPunct="1"/>
            <a:r>
              <a:rPr lang="zh-TW" altLang="en-US" sz="2400" b="1" smtClean="0">
                <a:latin typeface="標楷體" panose="03000509000000000000" pitchFamily="65" charset="-120"/>
              </a:rPr>
              <a:t>招標</a:t>
            </a:r>
            <a:r>
              <a:rPr lang="zh-TW" altLang="zh-TW" sz="2400" b="1" smtClean="0">
                <a:latin typeface="標楷體" panose="03000509000000000000" pitchFamily="65" charset="-120"/>
              </a:rPr>
              <a:t>注意事項</a:t>
            </a:r>
            <a:r>
              <a:rPr lang="zh-TW" altLang="en-US" sz="2400" b="1" smtClean="0">
                <a:latin typeface="標楷體" panose="03000509000000000000" pitchFamily="65" charset="-120"/>
              </a:rPr>
              <a:t>：</a:t>
            </a:r>
            <a:endParaRPr lang="en-US" altLang="zh-TW" sz="2400" b="1" smtClean="0">
              <a:latin typeface="標楷體" panose="03000509000000000000" pitchFamily="65" charset="-120"/>
            </a:endParaRPr>
          </a:p>
          <a:p>
            <a:pPr eaLnBrk="1" hangingPunct="1">
              <a:buFont typeface="Wingdings" panose="05000000000000000000" pitchFamily="2" charset="2"/>
              <a:buChar char="l"/>
            </a:pPr>
            <a:r>
              <a:rPr lang="zh-TW" altLang="en-US" sz="2400" b="1" smtClean="0">
                <a:solidFill>
                  <a:srgbClr val="0000FF"/>
                </a:solidFill>
                <a:latin typeface="標楷體" panose="03000509000000000000" pitchFamily="65" charset="-120"/>
              </a:rPr>
              <a:t>善用採購法第</a:t>
            </a:r>
            <a:r>
              <a:rPr lang="en-US" altLang="zh-TW" sz="2400" b="1" smtClean="0">
                <a:solidFill>
                  <a:srgbClr val="0000FF"/>
                </a:solidFill>
                <a:latin typeface="標楷體" panose="03000509000000000000" pitchFamily="65" charset="-120"/>
              </a:rPr>
              <a:t>22</a:t>
            </a:r>
            <a:r>
              <a:rPr lang="zh-TW" altLang="en-US" sz="2400" b="1" smtClean="0">
                <a:solidFill>
                  <a:srgbClr val="0000FF"/>
                </a:solidFill>
                <a:latin typeface="標楷體" panose="03000509000000000000" pitchFamily="65" charset="-120"/>
              </a:rPr>
              <a:t>條第</a:t>
            </a:r>
            <a:r>
              <a:rPr lang="en-US" altLang="zh-TW" sz="2400" b="1" smtClean="0">
                <a:solidFill>
                  <a:srgbClr val="0000FF"/>
                </a:solidFill>
                <a:latin typeface="標楷體" panose="03000509000000000000" pitchFamily="65" charset="-120"/>
              </a:rPr>
              <a:t>1</a:t>
            </a:r>
            <a:r>
              <a:rPr lang="zh-TW" altLang="en-US" sz="2400" b="1" smtClean="0">
                <a:solidFill>
                  <a:srgbClr val="0000FF"/>
                </a:solidFill>
                <a:latin typeface="標楷體" panose="03000509000000000000" pitchFamily="65" charset="-120"/>
              </a:rPr>
              <a:t>項第</a:t>
            </a:r>
            <a:r>
              <a:rPr lang="en-US" altLang="zh-TW" sz="2400" b="1" smtClean="0">
                <a:solidFill>
                  <a:srgbClr val="0000FF"/>
                </a:solidFill>
                <a:latin typeface="標楷體" panose="03000509000000000000" pitchFamily="65" charset="-120"/>
              </a:rPr>
              <a:t>7</a:t>
            </a:r>
            <a:r>
              <a:rPr lang="zh-TW" altLang="en-US" sz="2400" b="1" smtClean="0">
                <a:solidFill>
                  <a:srgbClr val="0000FF"/>
                </a:solidFill>
                <a:latin typeface="標楷體" panose="03000509000000000000" pitchFamily="65" charset="-120"/>
              </a:rPr>
              <a:t>款機制，</a:t>
            </a:r>
            <a:r>
              <a:rPr lang="zh-TW" altLang="en-US" sz="2400" b="1" u="sng" smtClean="0">
                <a:solidFill>
                  <a:srgbClr val="0000FF"/>
                </a:solidFill>
                <a:latin typeface="標楷體" panose="03000509000000000000" pitchFamily="65" charset="-120"/>
              </a:rPr>
              <a:t>得以換文方式辦理</a:t>
            </a:r>
            <a:r>
              <a:rPr lang="zh-TW" altLang="en-US" sz="2400" b="1" smtClean="0">
                <a:solidFill>
                  <a:srgbClr val="0000FF"/>
                </a:solidFill>
                <a:latin typeface="標楷體" panose="03000509000000000000" pitchFamily="65" charset="-120"/>
              </a:rPr>
              <a:t>：</a:t>
            </a:r>
            <a:r>
              <a:rPr lang="zh-TW" altLang="zh-TW" sz="2400" b="1" smtClean="0">
                <a:latin typeface="標楷體" panose="03000509000000000000" pitchFamily="65" charset="-120"/>
              </a:rPr>
              <a:t>「</a:t>
            </a:r>
            <a:r>
              <a:rPr lang="zh-TW" altLang="en-US" sz="2400" b="1" smtClean="0">
                <a:latin typeface="標楷體" panose="03000509000000000000" pitchFamily="65" charset="-120"/>
              </a:rPr>
              <a:t>原有採購之後續擴充，且已於原招標公告及招標文件敘明擴充之期間、金額或數量者。</a:t>
            </a:r>
            <a:r>
              <a:rPr lang="zh-TW" altLang="zh-TW" sz="2400" b="1" smtClean="0">
                <a:latin typeface="標楷體" panose="03000509000000000000" pitchFamily="65" charset="-120"/>
              </a:rPr>
              <a:t>」</a:t>
            </a:r>
            <a:r>
              <a:rPr lang="zh-TW" altLang="en-US" sz="2400" b="1" smtClean="0">
                <a:latin typeface="標楷體" panose="03000509000000000000" pitchFamily="65" charset="-120"/>
              </a:rPr>
              <a:t>。</a:t>
            </a:r>
            <a:r>
              <a:rPr lang="zh-TW" altLang="en-US" sz="2400" b="1" smtClean="0">
                <a:solidFill>
                  <a:srgbClr val="0000FF"/>
                </a:solidFill>
                <a:latin typeface="標楷體" panose="03000509000000000000" pitchFamily="65" charset="-120"/>
              </a:rPr>
              <a:t>如原招標文件之後續擴充條件載明係以原契約條件及價金續約核算付款，</a:t>
            </a:r>
            <a:r>
              <a:rPr lang="zh-TW" altLang="en-US" sz="2400" b="1" u="sng" smtClean="0">
                <a:solidFill>
                  <a:srgbClr val="0000FF"/>
                </a:solidFill>
                <a:latin typeface="標楷體" panose="03000509000000000000" pitchFamily="65" charset="-120"/>
              </a:rPr>
              <a:t>得以換文方式辦理</a:t>
            </a:r>
            <a:r>
              <a:rPr lang="zh-TW" altLang="en-US" sz="2400" b="1" smtClean="0">
                <a:latin typeface="標楷體" panose="03000509000000000000" pitchFamily="65" charset="-120"/>
              </a:rPr>
              <a:t>，免召開議價會議。</a:t>
            </a:r>
            <a:r>
              <a:rPr lang="en-US" altLang="zh-TW" sz="2400" b="1" smtClean="0">
                <a:latin typeface="標楷體" panose="03000509000000000000" pitchFamily="65" charset="-120"/>
              </a:rPr>
              <a:t>94</a:t>
            </a:r>
            <a:r>
              <a:rPr lang="zh-TW" altLang="en-US" sz="2400" b="1" smtClean="0">
                <a:latin typeface="標楷體" panose="03000509000000000000" pitchFamily="65" charset="-120"/>
              </a:rPr>
              <a:t>年</a:t>
            </a:r>
            <a:r>
              <a:rPr lang="en-US" altLang="zh-TW" sz="2400" b="1" smtClean="0">
                <a:latin typeface="標楷體" panose="03000509000000000000" pitchFamily="65" charset="-120"/>
              </a:rPr>
              <a:t>03</a:t>
            </a:r>
            <a:r>
              <a:rPr lang="zh-TW" altLang="en-US" sz="2400" b="1" smtClean="0">
                <a:latin typeface="標楷體" panose="03000509000000000000" pitchFamily="65" charset="-120"/>
              </a:rPr>
              <a:t>月</a:t>
            </a:r>
            <a:r>
              <a:rPr lang="en-US" altLang="zh-TW" sz="2400" b="1" smtClean="0">
                <a:latin typeface="標楷體" panose="03000509000000000000" pitchFamily="65" charset="-120"/>
              </a:rPr>
              <a:t>29</a:t>
            </a:r>
            <a:r>
              <a:rPr lang="zh-TW" altLang="en-US" sz="2400" b="1" smtClean="0">
                <a:latin typeface="標楷體" panose="03000509000000000000" pitchFamily="65" charset="-120"/>
              </a:rPr>
              <a:t>日工程企字第</a:t>
            </a:r>
            <a:r>
              <a:rPr lang="en-US" altLang="zh-TW" sz="2400" b="1" smtClean="0">
                <a:latin typeface="標楷體" panose="03000509000000000000" pitchFamily="65" charset="-120"/>
              </a:rPr>
              <a:t>09400096190</a:t>
            </a:r>
            <a:r>
              <a:rPr lang="zh-TW" altLang="en-US" sz="2400" b="1" smtClean="0">
                <a:latin typeface="標楷體" panose="03000509000000000000" pitchFamily="65" charset="-120"/>
              </a:rPr>
              <a:t>號函</a:t>
            </a:r>
            <a:endParaRPr lang="en-US" altLang="zh-TW" sz="2400" b="1" smtClean="0">
              <a:latin typeface="標楷體" panose="03000509000000000000" pitchFamily="65" charset="-120"/>
            </a:endParaRPr>
          </a:p>
          <a:p>
            <a:pPr>
              <a:buFont typeface="Arial" panose="020B0604020202020204" pitchFamily="34" charset="0"/>
              <a:buChar char="•"/>
            </a:pPr>
            <a:r>
              <a:rPr lang="zh-TW" altLang="en-US" sz="2400" b="1" smtClean="0">
                <a:latin typeface="標楷體" panose="03000509000000000000" pitchFamily="65" charset="-120"/>
              </a:rPr>
              <a:t>參照</a:t>
            </a:r>
            <a:r>
              <a:rPr lang="zh-TW" altLang="zh-TW" sz="2400" b="1" smtClean="0"/>
              <a:t>災害搶險搶修開口契約範本第</a:t>
            </a:r>
            <a:r>
              <a:rPr lang="en-US" altLang="zh-TW" sz="2400" b="1" smtClean="0"/>
              <a:t>3</a:t>
            </a:r>
            <a:r>
              <a:rPr lang="zh-TW" altLang="zh-TW" sz="2400" b="1" smtClean="0"/>
              <a:t>條</a:t>
            </a:r>
            <a:r>
              <a:rPr lang="en-US" altLang="zh-TW" sz="2400" b="1" smtClean="0"/>
              <a:t>(</a:t>
            </a:r>
            <a:r>
              <a:rPr lang="zh-TW" altLang="zh-TW" sz="2400" b="1" smtClean="0"/>
              <a:t>契約價金之給付</a:t>
            </a:r>
            <a:r>
              <a:rPr lang="en-US" altLang="zh-TW" sz="2400" b="1" smtClean="0"/>
              <a:t>)</a:t>
            </a:r>
            <a:br>
              <a:rPr lang="en-US" altLang="zh-TW" sz="2400" b="1" smtClean="0"/>
            </a:br>
            <a:r>
              <a:rPr lang="en-US" altLang="zh-TW" sz="2400" b="1" smtClean="0"/>
              <a:t>(</a:t>
            </a:r>
            <a:r>
              <a:rPr lang="zh-TW" altLang="zh-TW" sz="2400" b="1" smtClean="0"/>
              <a:t>四</a:t>
            </a:r>
            <a:r>
              <a:rPr lang="en-US" altLang="zh-TW" sz="2400" b="1" smtClean="0"/>
              <a:t>)</a:t>
            </a:r>
            <a:r>
              <a:rPr lang="zh-TW" altLang="zh-TW" sz="2400" b="1" smtClean="0"/>
              <a:t>本案依政府採購法第</a:t>
            </a:r>
            <a:r>
              <a:rPr lang="en-US" altLang="zh-TW" sz="2400" b="1" smtClean="0"/>
              <a:t>22</a:t>
            </a:r>
            <a:r>
              <a:rPr lang="zh-TW" altLang="zh-TW" sz="2400" b="1" smtClean="0"/>
              <a:t>條第</a:t>
            </a:r>
            <a:r>
              <a:rPr lang="en-US" altLang="zh-TW" sz="2400" b="1" smtClean="0"/>
              <a:t>1</a:t>
            </a:r>
            <a:r>
              <a:rPr lang="zh-TW" altLang="zh-TW" sz="2400" b="1" smtClean="0"/>
              <a:t>項第</a:t>
            </a:r>
            <a:r>
              <a:rPr lang="en-US" altLang="zh-TW" sz="2400" b="1" smtClean="0"/>
              <a:t>7</a:t>
            </a:r>
            <a:r>
              <a:rPr lang="zh-TW" altLang="zh-TW" sz="2400" b="1" smtClean="0"/>
              <a:t>款規定，保留洽訂約廠商辦理後續擴充之權利，其金額上限為本契約預估採購金額上限</a:t>
            </a:r>
            <a:r>
              <a:rPr lang="en-US" altLang="zh-TW" sz="2400" b="1" u="sng" smtClean="0"/>
              <a:t>   </a:t>
            </a:r>
            <a:r>
              <a:rPr lang="zh-TW" altLang="zh-TW" sz="2400" b="1" smtClean="0">
                <a:solidFill>
                  <a:srgbClr val="0000FF"/>
                </a:solidFill>
              </a:rPr>
              <a:t>。（未載明者為</a:t>
            </a:r>
            <a:r>
              <a:rPr lang="en-US" altLang="zh-TW" sz="2400" b="1" smtClean="0">
                <a:solidFill>
                  <a:srgbClr val="0000FF"/>
                </a:solidFill>
              </a:rPr>
              <a:t>50</a:t>
            </a:r>
            <a:r>
              <a:rPr lang="zh-TW" altLang="zh-TW" sz="2400" b="1" smtClean="0">
                <a:solidFill>
                  <a:srgbClr val="0000FF"/>
                </a:solidFill>
              </a:rPr>
              <a:t>％）（</a:t>
            </a:r>
            <a:r>
              <a:rPr lang="zh-TW" altLang="zh-TW" sz="2400" b="1" smtClean="0"/>
              <a:t>保留後續擴充條件者，須由招標機關於招標公告一併載明；</a:t>
            </a:r>
            <a:r>
              <a:rPr lang="zh-TW" altLang="zh-TW" sz="2400" b="1" smtClean="0">
                <a:solidFill>
                  <a:srgbClr val="0000FF"/>
                </a:solidFill>
              </a:rPr>
              <a:t>未於招標公告載明者，本款不適用）</a:t>
            </a:r>
          </a:p>
          <a:p>
            <a:pPr eaLnBrk="1" hangingPunct="1">
              <a:buFontTx/>
              <a:buNone/>
            </a:pPr>
            <a:endParaRPr lang="zh-TW" altLang="en-US" sz="2400" b="1" smtClean="0">
              <a:latin typeface="標楷體" panose="03000509000000000000" pitchFamily="65" charset="-120"/>
            </a:endParaRPr>
          </a:p>
          <a:p>
            <a:pPr>
              <a:buFont typeface="Arial" panose="020B0604020202020204" pitchFamily="34" charset="0"/>
              <a:buChar char="•"/>
            </a:pPr>
            <a:endParaRPr lang="zh-TW" altLang="zh-TW" sz="2400" smtClean="0"/>
          </a:p>
          <a:p>
            <a:pPr>
              <a:buFont typeface="Arial" panose="020B0604020202020204" pitchFamily="34" charset="0"/>
              <a:buChar char="•"/>
            </a:pPr>
            <a:endParaRPr lang="zh-TW" altLang="en-US" sz="2400" b="1" smtClean="0">
              <a:latin typeface="標楷體" panose="03000509000000000000" pitchFamily="65" charset="-120"/>
            </a:endParaRPr>
          </a:p>
        </p:txBody>
      </p:sp>
      <p:sp>
        <p:nvSpPr>
          <p:cNvPr id="3" name="投影片編號版面配置區 2"/>
          <p:cNvSpPr>
            <a:spLocks noGrp="1"/>
          </p:cNvSpPr>
          <p:nvPr>
            <p:ph type="sldNum" sz="quarter" idx="12"/>
          </p:nvPr>
        </p:nvSpPr>
        <p:spPr/>
        <p:txBody>
          <a:bodyPr/>
          <a:lstStyle/>
          <a:p>
            <a:fld id="{1118FB7C-3051-423D-B140-B22D31D849CF}" type="slidenum">
              <a:rPr lang="zh-TW" altLang="en-US" smtClean="0"/>
              <a:pPr/>
              <a:t>346</a:t>
            </a:fld>
            <a:endParaRPr lang="zh-TW" altLang="en-US"/>
          </a:p>
        </p:txBody>
      </p:sp>
    </p:spTree>
    <p:extLst>
      <p:ext uri="{BB962C8B-B14F-4D97-AF65-F5344CB8AC3E}">
        <p14:creationId xmlns:p14="http://schemas.microsoft.com/office/powerpoint/2010/main" val="2920982989"/>
      </p:ext>
    </p:extLst>
  </p:cSld>
  <p:clrMapOvr>
    <a:masterClrMapping/>
  </p:clrMapOvr>
  <p:timing>
    <p:tnLst>
      <p:par>
        <p:cTn id="1" dur="indefinite" restart="never" nodeType="tmRoot"/>
      </p:par>
    </p:tnLst>
  </p:timing>
</p:sld>
</file>

<file path=ppt/slides/slide3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p:cNvSpPr>
          <p:nvPr>
            <p:ph type="title"/>
          </p:nvPr>
        </p:nvSpPr>
        <p:spPr>
          <a:xfrm>
            <a:off x="395288" y="333375"/>
            <a:ext cx="8132762" cy="809625"/>
          </a:xfrm>
        </p:spPr>
        <p:txBody>
          <a:bodyPr/>
          <a:lstStyle/>
          <a:p>
            <a:pPr algn="ctr" eaLnBrk="1" hangingPunct="1"/>
            <a:r>
              <a:rPr lang="zh-TW" altLang="en-US" sz="3600" b="1" smtClean="0">
                <a:solidFill>
                  <a:srgbClr val="FF0000"/>
                </a:solidFill>
              </a:rPr>
              <a:t>議題</a:t>
            </a:r>
            <a:r>
              <a:rPr lang="en-US" altLang="zh-TW" sz="3600" b="1" smtClean="0">
                <a:solidFill>
                  <a:srgbClr val="FF0000"/>
                </a:solidFill>
              </a:rPr>
              <a:t>3</a:t>
            </a:r>
            <a:r>
              <a:rPr lang="zh-TW" altLang="en-US" sz="3600" b="1" smtClean="0">
                <a:solidFill>
                  <a:srgbClr val="FF0000"/>
                </a:solidFill>
              </a:rPr>
              <a:t>：</a:t>
            </a:r>
            <a:r>
              <a:rPr lang="zh-TW" altLang="en-US" sz="3600" b="1" smtClean="0">
                <a:solidFill>
                  <a:srgbClr val="FF0000"/>
                </a:solidFill>
                <a:latin typeface="Times New Roman" panose="02020603050405020304" pitchFamily="18" charset="0"/>
              </a:rPr>
              <a:t>開口契約 </a:t>
            </a:r>
            <a:r>
              <a:rPr lang="zh-TW" altLang="en-US" sz="3600" b="1" smtClean="0">
                <a:solidFill>
                  <a:srgbClr val="FF0000"/>
                </a:solidFill>
                <a:latin typeface="Poor Richard" panose="02080502050505020702" pitchFamily="18" charset="0"/>
              </a:rPr>
              <a:t>≠ 單價決標</a:t>
            </a:r>
            <a:r>
              <a:rPr lang="en-US" altLang="zh-TW" sz="3600" b="1" smtClean="0">
                <a:solidFill>
                  <a:srgbClr val="FF0000"/>
                </a:solidFill>
                <a:latin typeface="Times New Roman" panose="02020603050405020304" pitchFamily="18" charset="0"/>
              </a:rPr>
              <a:t>4-1</a:t>
            </a:r>
            <a:endParaRPr lang="en-US" altLang="zh-TW" sz="3600" b="1" smtClean="0">
              <a:solidFill>
                <a:srgbClr val="FF0000"/>
              </a:solidFill>
            </a:endParaRPr>
          </a:p>
        </p:txBody>
      </p:sp>
      <p:sp>
        <p:nvSpPr>
          <p:cNvPr id="134147" name="Rectangle 3"/>
          <p:cNvSpPr>
            <a:spLocks noGrp="1"/>
          </p:cNvSpPr>
          <p:nvPr>
            <p:ph type="body" idx="1"/>
          </p:nvPr>
        </p:nvSpPr>
        <p:spPr>
          <a:xfrm>
            <a:off x="755650" y="1052513"/>
            <a:ext cx="7772400" cy="5256212"/>
          </a:xfrm>
        </p:spPr>
        <p:txBody>
          <a:bodyPr/>
          <a:lstStyle/>
          <a:p>
            <a:pPr eaLnBrk="1" hangingPunct="1">
              <a:buFontTx/>
              <a:buNone/>
            </a:pPr>
            <a:r>
              <a:rPr lang="zh-TW" altLang="en-US" sz="2800" b="1" smtClean="0">
                <a:solidFill>
                  <a:srgbClr val="0000FF"/>
                </a:solidFill>
                <a:latin typeface="標楷體" panose="03000509000000000000" pitchFamily="65" charset="-120"/>
              </a:rPr>
              <a:t>四</a:t>
            </a:r>
            <a:r>
              <a:rPr lang="zh-TW" altLang="zh-TW" sz="2800" b="1" smtClean="0">
                <a:solidFill>
                  <a:srgbClr val="0000FF"/>
                </a:solidFill>
                <a:latin typeface="標楷體" panose="03000509000000000000" pitchFamily="65" charset="-120"/>
              </a:rPr>
              <a:t>、</a:t>
            </a:r>
            <a:r>
              <a:rPr lang="zh-TW" altLang="en-US" sz="2800" b="1" smtClean="0">
                <a:solidFill>
                  <a:srgbClr val="0000FF"/>
                </a:solidFill>
                <a:latin typeface="標楷體" panose="03000509000000000000" pitchFamily="65" charset="-120"/>
              </a:rPr>
              <a:t>常見採購標的</a:t>
            </a:r>
            <a:r>
              <a:rPr lang="zh-TW" altLang="en-US" sz="2800" b="1" smtClean="0">
                <a:solidFill>
                  <a:srgbClr val="0000FF"/>
                </a:solidFill>
              </a:rPr>
              <a:t>：</a:t>
            </a:r>
          </a:p>
          <a:p>
            <a:pPr eaLnBrk="1" hangingPunct="1">
              <a:buFont typeface="Wingdings" panose="05000000000000000000" pitchFamily="2" charset="2"/>
              <a:buNone/>
            </a:pPr>
            <a:r>
              <a:rPr lang="zh-TW" altLang="en-US" sz="2400" b="1" smtClean="0"/>
              <a:t>（一）</a:t>
            </a:r>
            <a:r>
              <a:rPr lang="zh-TW" altLang="en-US" sz="2400" b="1" smtClean="0">
                <a:solidFill>
                  <a:srgbClr val="0000FF"/>
                </a:solidFill>
              </a:rPr>
              <a:t>工程類：</a:t>
            </a:r>
            <a:r>
              <a:rPr lang="zh-TW" altLang="en-US" sz="2400" b="1" smtClean="0"/>
              <a:t>工程採購因緊急需要辦理災害搶修、搶險或設備等作為，如災害搶險搶修開口契約；辦理例行維護</a:t>
            </a:r>
            <a:r>
              <a:rPr lang="en-US" altLang="zh-TW" sz="2400" b="1" smtClean="0"/>
              <a:t>(</a:t>
            </a:r>
            <a:r>
              <a:rPr lang="zh-TW" altLang="en-US" sz="2400" b="1" smtClean="0"/>
              <a:t>修</a:t>
            </a:r>
            <a:r>
              <a:rPr lang="en-US" altLang="zh-TW" sz="2400" b="1" smtClean="0"/>
              <a:t>)</a:t>
            </a:r>
            <a:r>
              <a:rPr lang="zh-TW" altLang="en-US" sz="2400" b="1" smtClean="0"/>
              <a:t>等，如路燈維護、道路路面改善等業務；辦理。</a:t>
            </a:r>
            <a:endParaRPr lang="en-US" altLang="zh-TW" sz="2400" b="1" smtClean="0"/>
          </a:p>
          <a:p>
            <a:pPr eaLnBrk="1" hangingPunct="1">
              <a:buFont typeface="Wingdings" panose="05000000000000000000" pitchFamily="2" charset="2"/>
              <a:buNone/>
            </a:pPr>
            <a:r>
              <a:rPr lang="zh-TW" altLang="en-US" sz="2400" b="1" smtClean="0"/>
              <a:t>（二）</a:t>
            </a:r>
            <a:r>
              <a:rPr lang="zh-TW" altLang="en-US" sz="2400" b="1" smtClean="0">
                <a:solidFill>
                  <a:srgbClr val="0000FF"/>
                </a:solidFill>
              </a:rPr>
              <a:t>勞務類：</a:t>
            </a:r>
            <a:r>
              <a:rPr lang="zh-TW" altLang="en-US" sz="2400" b="1" smtClean="0"/>
              <a:t>如同類小型工程之技術服務採購案件，委託設計</a:t>
            </a:r>
            <a:r>
              <a:rPr lang="zh-TW" altLang="en-US" sz="2400" b="1" smtClean="0">
                <a:latin typeface="標楷體" panose="03000509000000000000" pitchFamily="65" charset="-120"/>
              </a:rPr>
              <a:t>、</a:t>
            </a:r>
            <a:r>
              <a:rPr lang="zh-TW" altLang="en-US" sz="2400" b="1" smtClean="0"/>
              <a:t>監造等技術服務業務。</a:t>
            </a:r>
          </a:p>
          <a:p>
            <a:pPr>
              <a:buFont typeface="Wingdings" panose="05000000000000000000" pitchFamily="2" charset="2"/>
              <a:buNone/>
            </a:pPr>
            <a:r>
              <a:rPr lang="zh-TW" altLang="en-US" sz="2400" b="1" smtClean="0"/>
              <a:t>（三）</a:t>
            </a:r>
            <a:r>
              <a:rPr lang="zh-TW" altLang="en-US" sz="2400" b="1" smtClean="0">
                <a:solidFill>
                  <a:srgbClr val="0000FF"/>
                </a:solidFill>
              </a:rPr>
              <a:t>財物類：</a:t>
            </a:r>
            <a:r>
              <a:rPr lang="zh-TW" altLang="en-US" sz="2400" b="1" smtClean="0"/>
              <a:t>因倉庫設備空間不足或減省管理成本等設備，如分批小額採購案件</a:t>
            </a:r>
            <a:r>
              <a:rPr lang="zh-TW" altLang="en-US" sz="2400" b="1" smtClean="0">
                <a:latin typeface="標楷體" panose="03000509000000000000" pitchFamily="65" charset="-120"/>
              </a:rPr>
              <a:t>、清潔車零件及維護採購、</a:t>
            </a:r>
            <a:r>
              <a:rPr lang="zh-TW" altLang="en-US" sz="2400" b="1" smtClean="0"/>
              <a:t>研究報告</a:t>
            </a:r>
            <a:r>
              <a:rPr lang="zh-TW" altLang="en-US" sz="2400" b="1" smtClean="0">
                <a:latin typeface="標楷體" panose="03000509000000000000" pitchFamily="65" charset="-120"/>
              </a:rPr>
              <a:t>、</a:t>
            </a:r>
            <a:r>
              <a:rPr lang="zh-TW" altLang="en-US" sz="2400" b="1" smtClean="0"/>
              <a:t>影印紙</a:t>
            </a:r>
            <a:r>
              <a:rPr lang="zh-TW" altLang="en-US" sz="2400" b="1" smtClean="0">
                <a:latin typeface="標楷體" panose="03000509000000000000" pitchFamily="65" charset="-120"/>
              </a:rPr>
              <a:t>、衛生器材等</a:t>
            </a:r>
            <a:r>
              <a:rPr lang="zh-TW" altLang="en-US" sz="2400" b="1" smtClean="0"/>
              <a:t>。</a:t>
            </a:r>
          </a:p>
        </p:txBody>
      </p:sp>
      <p:sp>
        <p:nvSpPr>
          <p:cNvPr id="3" name="投影片編號版面配置區 2"/>
          <p:cNvSpPr>
            <a:spLocks noGrp="1"/>
          </p:cNvSpPr>
          <p:nvPr>
            <p:ph type="sldNum" sz="quarter" idx="12"/>
          </p:nvPr>
        </p:nvSpPr>
        <p:spPr/>
        <p:txBody>
          <a:bodyPr/>
          <a:lstStyle/>
          <a:p>
            <a:fld id="{1118FB7C-3051-423D-B140-B22D31D849CF}" type="slidenum">
              <a:rPr lang="zh-TW" altLang="en-US" smtClean="0"/>
              <a:pPr/>
              <a:t>347</a:t>
            </a:fld>
            <a:endParaRPr lang="zh-TW" altLang="en-US"/>
          </a:p>
        </p:txBody>
      </p:sp>
    </p:spTree>
    <p:extLst>
      <p:ext uri="{BB962C8B-B14F-4D97-AF65-F5344CB8AC3E}">
        <p14:creationId xmlns:p14="http://schemas.microsoft.com/office/powerpoint/2010/main" val="3576083000"/>
      </p:ext>
    </p:extLst>
  </p:cSld>
  <p:clrMapOvr>
    <a:masterClrMapping/>
  </p:clrMapOvr>
  <p:timing>
    <p:tnLst>
      <p:par>
        <p:cTn id="1" dur="indefinite" restart="never" nodeType="tmRoot"/>
      </p:par>
    </p:tnLst>
  </p:timing>
</p:sld>
</file>

<file path=ppt/slides/slide3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Grp="1"/>
          </p:cNvSpPr>
          <p:nvPr>
            <p:ph type="title"/>
          </p:nvPr>
        </p:nvSpPr>
        <p:spPr>
          <a:xfrm>
            <a:off x="395288" y="404813"/>
            <a:ext cx="8640762" cy="738187"/>
          </a:xfrm>
        </p:spPr>
        <p:txBody>
          <a:bodyPr/>
          <a:lstStyle/>
          <a:p>
            <a:pPr algn="ctr" eaLnBrk="1" hangingPunct="1"/>
            <a:r>
              <a:rPr lang="zh-TW" altLang="en-US" sz="3200" b="1" smtClean="0">
                <a:solidFill>
                  <a:srgbClr val="FF0000"/>
                </a:solidFill>
              </a:rPr>
              <a:t>議題</a:t>
            </a:r>
            <a:r>
              <a:rPr lang="en-US" altLang="zh-TW" sz="3200" b="1" smtClean="0">
                <a:solidFill>
                  <a:srgbClr val="FF0000"/>
                </a:solidFill>
              </a:rPr>
              <a:t>3</a:t>
            </a:r>
            <a:r>
              <a:rPr lang="zh-TW" altLang="en-US" sz="3200" b="1" smtClean="0">
                <a:solidFill>
                  <a:srgbClr val="FF0000"/>
                </a:solidFill>
              </a:rPr>
              <a:t>：開口契約 </a:t>
            </a:r>
            <a:r>
              <a:rPr lang="en-US" altLang="zh-TW" sz="3200" b="1" smtClean="0">
                <a:solidFill>
                  <a:srgbClr val="FF0000"/>
                </a:solidFill>
              </a:rPr>
              <a:t>--</a:t>
            </a:r>
            <a:r>
              <a:rPr lang="zh-TW" altLang="en-US" sz="3200" b="1" smtClean="0">
                <a:solidFill>
                  <a:srgbClr val="FF0000"/>
                </a:solidFill>
              </a:rPr>
              <a:t>工程、財物類</a:t>
            </a:r>
          </a:p>
        </p:txBody>
      </p:sp>
      <p:sp>
        <p:nvSpPr>
          <p:cNvPr id="135171" name="Rectangle 3"/>
          <p:cNvSpPr>
            <a:spLocks noGrp="1"/>
          </p:cNvSpPr>
          <p:nvPr>
            <p:ph type="body" idx="1"/>
          </p:nvPr>
        </p:nvSpPr>
        <p:spPr>
          <a:xfrm>
            <a:off x="395288" y="1196975"/>
            <a:ext cx="8497887" cy="5256213"/>
          </a:xfrm>
        </p:spPr>
        <p:txBody>
          <a:bodyPr/>
          <a:lstStyle/>
          <a:p>
            <a:pPr>
              <a:buFont typeface="Wingdings" panose="05000000000000000000" pitchFamily="2" charset="2"/>
              <a:buChar char="p"/>
            </a:pPr>
            <a:r>
              <a:rPr lang="zh-TW" altLang="en-US" sz="2400" b="1" smtClean="0">
                <a:solidFill>
                  <a:srgbClr val="0000FF"/>
                </a:solidFill>
              </a:rPr>
              <a:t>災害搶險搶修開口契約範本</a:t>
            </a:r>
            <a:r>
              <a:rPr lang="zh-TW" altLang="zh-TW" sz="2400" b="1" smtClean="0">
                <a:solidFill>
                  <a:srgbClr val="0000FF"/>
                </a:solidFill>
              </a:rPr>
              <a:t>第</a:t>
            </a:r>
            <a:r>
              <a:rPr lang="en-US" altLang="zh-TW" sz="2400" b="1" smtClean="0">
                <a:solidFill>
                  <a:srgbClr val="0000FF"/>
                </a:solidFill>
              </a:rPr>
              <a:t>3</a:t>
            </a:r>
            <a:r>
              <a:rPr lang="zh-TW" altLang="zh-TW" sz="2400" b="1" smtClean="0">
                <a:solidFill>
                  <a:srgbClr val="0000FF"/>
                </a:solidFill>
              </a:rPr>
              <a:t>條　契約價金之給付</a:t>
            </a:r>
          </a:p>
          <a:p>
            <a:r>
              <a:rPr lang="en-US" altLang="zh-TW" sz="2400" b="1" smtClean="0"/>
              <a:t>(</a:t>
            </a:r>
            <a:r>
              <a:rPr lang="zh-TW" altLang="en-US" sz="2400" b="1" smtClean="0"/>
              <a:t>一</a:t>
            </a:r>
            <a:r>
              <a:rPr lang="en-US" altLang="zh-TW" sz="2400" b="1" smtClean="0"/>
              <a:t>)</a:t>
            </a:r>
            <a:r>
              <a:rPr lang="zh-TW" altLang="en-US" sz="2400" b="1" smtClean="0"/>
              <a:t>本契約為單價及預估數量決標，</a:t>
            </a:r>
            <a:r>
              <a:rPr lang="zh-TW" altLang="en-US" sz="2400" b="1" smtClean="0">
                <a:solidFill>
                  <a:srgbClr val="0000FF"/>
                </a:solidFill>
              </a:rPr>
              <a:t>預估採購金額上限為          </a:t>
            </a:r>
            <a:r>
              <a:rPr lang="en-US" altLang="zh-TW" sz="2400" b="1" smtClean="0">
                <a:solidFill>
                  <a:srgbClr val="0000FF"/>
                </a:solidFill>
              </a:rPr>
              <a:t>(</a:t>
            </a:r>
            <a:r>
              <a:rPr lang="zh-TW" altLang="en-US" sz="2400" b="1" smtClean="0">
                <a:solidFill>
                  <a:srgbClr val="0000FF"/>
                </a:solidFill>
              </a:rPr>
              <a:t>由機關於招標時載明</a:t>
            </a:r>
            <a:r>
              <a:rPr lang="en-US" altLang="zh-TW" sz="2400" b="1" smtClean="0">
                <a:solidFill>
                  <a:srgbClr val="0000FF"/>
                </a:solidFill>
              </a:rPr>
              <a:t>)</a:t>
            </a:r>
            <a:r>
              <a:rPr lang="zh-TW" altLang="en-US" sz="2400" b="1" smtClean="0">
                <a:solidFill>
                  <a:srgbClr val="0000FF"/>
                </a:solidFill>
              </a:rPr>
              <a:t>。</a:t>
            </a:r>
          </a:p>
          <a:p>
            <a:r>
              <a:rPr lang="en-US" altLang="zh-TW" sz="2400" b="1" smtClean="0"/>
              <a:t>(</a:t>
            </a:r>
            <a:r>
              <a:rPr lang="zh-TW" altLang="en-US" sz="2400" b="1" smtClean="0"/>
              <a:t>二</a:t>
            </a:r>
            <a:r>
              <a:rPr lang="en-US" altLang="zh-TW" sz="2400" b="1" smtClean="0"/>
              <a:t>)</a:t>
            </a:r>
            <a:r>
              <a:rPr lang="zh-TW" altLang="en-US" sz="2400" b="1" smtClean="0"/>
              <a:t>契約價金之給付，</a:t>
            </a:r>
            <a:r>
              <a:rPr lang="zh-TW" altLang="en-US" sz="2400" b="1" smtClean="0">
                <a:solidFill>
                  <a:srgbClr val="0000FF"/>
                </a:solidFill>
              </a:rPr>
              <a:t>依實際施作或供應之項目及數量結算</a:t>
            </a:r>
            <a:r>
              <a:rPr lang="zh-TW" altLang="en-US" sz="2400" b="1" smtClean="0"/>
              <a:t>，以契約中所列履約標的項目及單價，依完成履約實際供應之項目及數量給付</a:t>
            </a:r>
            <a:r>
              <a:rPr lang="en-US" altLang="zh-TW" sz="2400" b="1" smtClean="0"/>
              <a:t>…</a:t>
            </a:r>
            <a:r>
              <a:rPr lang="zh-TW" altLang="en-US" sz="2400" b="1" smtClean="0"/>
              <a:t>。</a:t>
            </a:r>
            <a:endParaRPr lang="en-US" altLang="zh-TW" sz="2400" b="1" smtClean="0"/>
          </a:p>
          <a:p>
            <a:r>
              <a:rPr lang="en-US" altLang="zh-TW" sz="2400" b="1" smtClean="0"/>
              <a:t>(</a:t>
            </a:r>
            <a:r>
              <a:rPr lang="zh-TW" altLang="zh-TW" sz="2400" b="1" smtClean="0"/>
              <a:t>四</a:t>
            </a:r>
            <a:r>
              <a:rPr lang="en-US" altLang="zh-TW" sz="2400" b="1" smtClean="0"/>
              <a:t>)</a:t>
            </a:r>
            <a:r>
              <a:rPr lang="zh-TW" altLang="zh-TW" sz="2400" b="1" smtClean="0"/>
              <a:t>本案依</a:t>
            </a:r>
            <a:r>
              <a:rPr lang="zh-TW" altLang="zh-TW" sz="2400" b="1" smtClean="0">
                <a:solidFill>
                  <a:srgbClr val="0000FF"/>
                </a:solidFill>
              </a:rPr>
              <a:t>政府採購法第</a:t>
            </a:r>
            <a:r>
              <a:rPr lang="en-US" altLang="zh-TW" sz="2400" b="1" smtClean="0">
                <a:solidFill>
                  <a:srgbClr val="0000FF"/>
                </a:solidFill>
              </a:rPr>
              <a:t>22</a:t>
            </a:r>
            <a:r>
              <a:rPr lang="zh-TW" altLang="zh-TW" sz="2400" b="1" smtClean="0">
                <a:solidFill>
                  <a:srgbClr val="0000FF"/>
                </a:solidFill>
              </a:rPr>
              <a:t>條第</a:t>
            </a:r>
            <a:r>
              <a:rPr lang="en-US" altLang="zh-TW" sz="2400" b="1" smtClean="0">
                <a:solidFill>
                  <a:srgbClr val="0000FF"/>
                </a:solidFill>
              </a:rPr>
              <a:t>1</a:t>
            </a:r>
            <a:r>
              <a:rPr lang="zh-TW" altLang="zh-TW" sz="2400" b="1" smtClean="0">
                <a:solidFill>
                  <a:srgbClr val="0000FF"/>
                </a:solidFill>
              </a:rPr>
              <a:t>項第</a:t>
            </a:r>
            <a:r>
              <a:rPr lang="en-US" altLang="zh-TW" sz="2400" b="1" smtClean="0">
                <a:solidFill>
                  <a:srgbClr val="0000FF"/>
                </a:solidFill>
              </a:rPr>
              <a:t>7</a:t>
            </a:r>
            <a:r>
              <a:rPr lang="zh-TW" altLang="zh-TW" sz="2400" b="1" smtClean="0">
                <a:solidFill>
                  <a:srgbClr val="0000FF"/>
                </a:solidFill>
              </a:rPr>
              <a:t>款</a:t>
            </a:r>
            <a:r>
              <a:rPr lang="zh-TW" altLang="zh-TW" sz="2400" b="1" smtClean="0"/>
              <a:t>規定，保留洽訂約廠商辦理</a:t>
            </a:r>
            <a:r>
              <a:rPr lang="zh-TW" altLang="zh-TW" sz="2400" b="1" smtClean="0">
                <a:solidFill>
                  <a:srgbClr val="0000FF"/>
                </a:solidFill>
              </a:rPr>
              <a:t>後續擴充之權利</a:t>
            </a:r>
            <a:r>
              <a:rPr lang="zh-TW" altLang="zh-TW" sz="2400" b="1" smtClean="0"/>
              <a:t>，其金額上限為本契約預估採購金額上限</a:t>
            </a:r>
            <a:r>
              <a:rPr lang="en-US" altLang="zh-TW" sz="2400" b="1" u="sng" smtClean="0"/>
              <a:t>   </a:t>
            </a:r>
            <a:r>
              <a:rPr lang="zh-TW" altLang="zh-TW" sz="2400" b="1" smtClean="0"/>
              <a:t>。（未載明者為</a:t>
            </a:r>
            <a:r>
              <a:rPr lang="en-US" altLang="zh-TW" sz="2400" b="1" smtClean="0">
                <a:solidFill>
                  <a:srgbClr val="0000FF"/>
                </a:solidFill>
              </a:rPr>
              <a:t>50</a:t>
            </a:r>
            <a:r>
              <a:rPr lang="zh-TW" altLang="zh-TW" sz="2400" b="1" smtClean="0">
                <a:solidFill>
                  <a:srgbClr val="0000FF"/>
                </a:solidFill>
              </a:rPr>
              <a:t>％</a:t>
            </a:r>
            <a:r>
              <a:rPr lang="zh-TW" altLang="zh-TW" sz="2400" b="1" smtClean="0"/>
              <a:t>）（保留後續擴充條件者，</a:t>
            </a:r>
            <a:r>
              <a:rPr lang="zh-TW" altLang="zh-TW" sz="2400" b="1" smtClean="0">
                <a:solidFill>
                  <a:srgbClr val="0000FF"/>
                </a:solidFill>
              </a:rPr>
              <a:t>須由招標機關於招標公告一併載明；未於招標公告載明者，本款不適用</a:t>
            </a:r>
            <a:r>
              <a:rPr lang="zh-TW" altLang="zh-TW" sz="2400" b="1" smtClean="0"/>
              <a:t>）</a:t>
            </a:r>
            <a:endParaRPr lang="en-US" altLang="zh-TW" sz="2400" b="1" smtClean="0"/>
          </a:p>
          <a:p>
            <a:r>
              <a:rPr lang="zh-TW" altLang="en-US" sz="2400" b="1" smtClean="0">
                <a:solidFill>
                  <a:srgbClr val="C00000"/>
                </a:solidFill>
              </a:rPr>
              <a:t>財物類開口契約準用上揭規定</a:t>
            </a:r>
            <a:r>
              <a:rPr lang="zh-TW" altLang="en-US" sz="2400" b="1" smtClean="0">
                <a:latin typeface="標楷體" panose="03000509000000000000" pitchFamily="65" charset="-120"/>
              </a:rPr>
              <a:t>。</a:t>
            </a:r>
            <a:endParaRPr lang="zh-TW" altLang="zh-TW" sz="2400" b="1" smtClean="0"/>
          </a:p>
          <a:p>
            <a:endParaRPr lang="zh-TW" altLang="zh-TW" sz="2400" b="1" u="sng" smtClean="0"/>
          </a:p>
        </p:txBody>
      </p:sp>
      <p:sp>
        <p:nvSpPr>
          <p:cNvPr id="3" name="投影片編號版面配置區 2"/>
          <p:cNvSpPr>
            <a:spLocks noGrp="1"/>
          </p:cNvSpPr>
          <p:nvPr>
            <p:ph type="sldNum" sz="quarter" idx="12"/>
          </p:nvPr>
        </p:nvSpPr>
        <p:spPr/>
        <p:txBody>
          <a:bodyPr/>
          <a:lstStyle/>
          <a:p>
            <a:fld id="{1118FB7C-3051-423D-B140-B22D31D849CF}" type="slidenum">
              <a:rPr lang="zh-TW" altLang="en-US" smtClean="0"/>
              <a:pPr/>
              <a:t>348</a:t>
            </a:fld>
            <a:endParaRPr lang="zh-TW" altLang="en-US"/>
          </a:p>
        </p:txBody>
      </p:sp>
    </p:spTree>
    <p:extLst>
      <p:ext uri="{BB962C8B-B14F-4D97-AF65-F5344CB8AC3E}">
        <p14:creationId xmlns:p14="http://schemas.microsoft.com/office/powerpoint/2010/main" val="2247295108"/>
      </p:ext>
    </p:extLst>
  </p:cSld>
  <p:clrMapOvr>
    <a:masterClrMapping/>
  </p:clrMapOvr>
  <p:timing>
    <p:tnLst>
      <p:par>
        <p:cTn id="1" dur="indefinite" restart="never" nodeType="tmRoot"/>
      </p:par>
    </p:tnLst>
  </p:timing>
</p:sld>
</file>

<file path=ppt/slides/slide3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p:cNvSpPr>
          <p:nvPr>
            <p:ph type="title"/>
          </p:nvPr>
        </p:nvSpPr>
        <p:spPr>
          <a:xfrm>
            <a:off x="395288" y="404813"/>
            <a:ext cx="8640762" cy="738187"/>
          </a:xfrm>
        </p:spPr>
        <p:txBody>
          <a:bodyPr/>
          <a:lstStyle/>
          <a:p>
            <a:pPr algn="ctr" eaLnBrk="1" hangingPunct="1"/>
            <a:r>
              <a:rPr lang="zh-TW" altLang="en-US" sz="3600" b="1" smtClean="0">
                <a:solidFill>
                  <a:srgbClr val="FF0000"/>
                </a:solidFill>
              </a:rPr>
              <a:t>開口契約：勞務類</a:t>
            </a:r>
            <a:r>
              <a:rPr lang="en-US" altLang="zh-TW" sz="3600" b="1" smtClean="0">
                <a:solidFill>
                  <a:srgbClr val="FF0000"/>
                </a:solidFill>
              </a:rPr>
              <a:t>-</a:t>
            </a:r>
            <a:r>
              <a:rPr lang="zh-TW" altLang="en-US" sz="3600" b="1" smtClean="0">
                <a:solidFill>
                  <a:srgbClr val="FF0000"/>
                </a:solidFill>
              </a:rPr>
              <a:t>技術服務函釋</a:t>
            </a:r>
            <a:r>
              <a:rPr lang="en-US" altLang="zh-TW" sz="3600" b="1" smtClean="0">
                <a:solidFill>
                  <a:srgbClr val="FF0000"/>
                </a:solidFill>
              </a:rPr>
              <a:t>1-1</a:t>
            </a:r>
            <a:endParaRPr lang="zh-TW" altLang="en-US" sz="3600" b="1" smtClean="0">
              <a:solidFill>
                <a:srgbClr val="FF0000"/>
              </a:solidFill>
            </a:endParaRPr>
          </a:p>
        </p:txBody>
      </p:sp>
      <p:sp>
        <p:nvSpPr>
          <p:cNvPr id="136195" name="Rectangle 3"/>
          <p:cNvSpPr>
            <a:spLocks noGrp="1"/>
          </p:cNvSpPr>
          <p:nvPr>
            <p:ph type="body" idx="1"/>
          </p:nvPr>
        </p:nvSpPr>
        <p:spPr>
          <a:xfrm>
            <a:off x="385763" y="1052513"/>
            <a:ext cx="8497887" cy="5256212"/>
          </a:xfrm>
        </p:spPr>
        <p:txBody>
          <a:bodyPr/>
          <a:lstStyle/>
          <a:p>
            <a:r>
              <a:rPr lang="zh-TW" altLang="en-US" sz="2400" b="1" smtClean="0"/>
              <a:t>汛期及颱風季節已屆，為提升搶修搶險作業之品質及效率，請貴機關儘速辦理</a:t>
            </a:r>
            <a:r>
              <a:rPr lang="zh-TW" altLang="en-US" sz="2400" b="1" smtClean="0">
                <a:solidFill>
                  <a:srgbClr val="0000FF"/>
                </a:solidFill>
              </a:rPr>
              <a:t>搶修搶險技術服務及工程採購開口契約</a:t>
            </a:r>
            <a:r>
              <a:rPr lang="zh-TW" altLang="en-US" sz="2400" b="1" smtClean="0"/>
              <a:t>，以應不時之需。</a:t>
            </a:r>
            <a:endParaRPr lang="en-US" altLang="zh-TW" sz="2400" b="1" smtClean="0"/>
          </a:p>
          <a:p>
            <a:pPr>
              <a:buFont typeface="Wingdings" panose="05000000000000000000" pitchFamily="2" charset="2"/>
              <a:buChar char="p"/>
            </a:pPr>
            <a:r>
              <a:rPr lang="zh-TW" altLang="en-US" sz="2400" b="1" smtClean="0"/>
              <a:t>二、開口契約係指在一定期間內，以一定金額或數量為上限之採購，依契約單價及實際施作或供應之數量結算，由機關視實際需要隨時通知得標廠商履約，其執行具有彈性，並能減輕機關人力負荷，提升工程及技術服務採購效率。為此，請各機關儘速與廠商訂定旨揭開口契約，以利搶修搶險作業之進行，並備不時之需，相關作法建議如下</a:t>
            </a:r>
            <a:r>
              <a:rPr lang="en-US" altLang="zh-TW" sz="2400" b="1" smtClean="0"/>
              <a:t>:</a:t>
            </a:r>
          </a:p>
          <a:p>
            <a:pPr>
              <a:buFont typeface="Wingdings" panose="05000000000000000000" pitchFamily="2" charset="2"/>
              <a:buChar char="l"/>
            </a:pPr>
            <a:r>
              <a:rPr lang="en-US" altLang="zh-TW" sz="2400" b="1" smtClean="0"/>
              <a:t>(</a:t>
            </a:r>
            <a:r>
              <a:rPr lang="zh-TW" altLang="en-US" sz="2400" b="1" smtClean="0"/>
              <a:t>一</a:t>
            </a:r>
            <a:r>
              <a:rPr lang="en-US" altLang="zh-TW" sz="2400" b="1" smtClean="0"/>
              <a:t>)</a:t>
            </a:r>
            <a:r>
              <a:rPr lang="zh-TW" altLang="en-US" sz="2400" b="1" smtClean="0">
                <a:solidFill>
                  <a:srgbClr val="0000FF"/>
                </a:solidFill>
              </a:rPr>
              <a:t>工程採購</a:t>
            </a:r>
            <a:r>
              <a:rPr lang="zh-TW" altLang="en-US" sz="2400" b="1" smtClean="0"/>
              <a:t>請依行政院主計總處</a:t>
            </a:r>
            <a:r>
              <a:rPr lang="en-US" altLang="zh-TW" sz="2400" b="1" smtClean="0"/>
              <a:t>98</a:t>
            </a:r>
            <a:r>
              <a:rPr lang="zh-TW" altLang="en-US" sz="2400" b="1" smtClean="0"/>
              <a:t>年</a:t>
            </a:r>
            <a:r>
              <a:rPr lang="en-US" altLang="zh-TW" sz="2400" b="1" smtClean="0"/>
              <a:t>4</a:t>
            </a:r>
            <a:r>
              <a:rPr lang="zh-TW" altLang="en-US" sz="2400" b="1" smtClean="0"/>
              <a:t>月</a:t>
            </a:r>
            <a:r>
              <a:rPr lang="en-US" altLang="zh-TW" sz="2400" b="1" smtClean="0"/>
              <a:t>28</a:t>
            </a:r>
            <a:r>
              <a:rPr lang="zh-TW" altLang="en-US" sz="2400" b="1" smtClean="0"/>
              <a:t>日處忠七字第</a:t>
            </a:r>
            <a:r>
              <a:rPr lang="en-US" altLang="zh-TW" sz="2400" b="1" smtClean="0"/>
              <a:t>0980002575A</a:t>
            </a:r>
            <a:r>
              <a:rPr lang="zh-TW" altLang="en-US" sz="2400" b="1" smtClean="0"/>
              <a:t>號函頒「各級地方政府訂定災害搶險搶修開口契約應行注意事項」辦理。本會</a:t>
            </a:r>
            <a:r>
              <a:rPr lang="en-US" altLang="zh-TW" sz="2400" b="1" smtClean="0"/>
              <a:t>101</a:t>
            </a:r>
            <a:r>
              <a:rPr lang="zh-TW" altLang="en-US" sz="2400" b="1" smtClean="0"/>
              <a:t>年</a:t>
            </a:r>
            <a:r>
              <a:rPr lang="en-US" altLang="zh-TW" sz="2400" b="1" smtClean="0"/>
              <a:t>6</a:t>
            </a:r>
            <a:r>
              <a:rPr lang="zh-TW" altLang="en-US" sz="2400" b="1" smtClean="0"/>
              <a:t>月</a:t>
            </a:r>
            <a:r>
              <a:rPr lang="en-US" altLang="zh-TW" sz="2400" b="1" smtClean="0"/>
              <a:t>11</a:t>
            </a:r>
            <a:r>
              <a:rPr lang="zh-TW" altLang="en-US" sz="2400" b="1" smtClean="0"/>
              <a:t>日工程企字第</a:t>
            </a:r>
            <a:r>
              <a:rPr lang="en-US" altLang="zh-TW" sz="2400" b="1" smtClean="0"/>
              <a:t>10100217060</a:t>
            </a:r>
            <a:r>
              <a:rPr lang="zh-TW" altLang="en-US" sz="2400" b="1" smtClean="0"/>
              <a:t>號函修正之災害搶險搶修開口契約範本。</a:t>
            </a:r>
          </a:p>
        </p:txBody>
      </p:sp>
      <p:sp>
        <p:nvSpPr>
          <p:cNvPr id="3" name="投影片編號版面配置區 2"/>
          <p:cNvSpPr>
            <a:spLocks noGrp="1"/>
          </p:cNvSpPr>
          <p:nvPr>
            <p:ph type="sldNum" sz="quarter" idx="12"/>
          </p:nvPr>
        </p:nvSpPr>
        <p:spPr/>
        <p:txBody>
          <a:bodyPr/>
          <a:lstStyle/>
          <a:p>
            <a:fld id="{1118FB7C-3051-423D-B140-B22D31D849CF}" type="slidenum">
              <a:rPr lang="zh-TW" altLang="en-US" smtClean="0"/>
              <a:pPr/>
              <a:t>349</a:t>
            </a:fld>
            <a:endParaRPr lang="zh-TW" altLang="en-US"/>
          </a:p>
        </p:txBody>
      </p:sp>
    </p:spTree>
    <p:extLst>
      <p:ext uri="{BB962C8B-B14F-4D97-AF65-F5344CB8AC3E}">
        <p14:creationId xmlns:p14="http://schemas.microsoft.com/office/powerpoint/2010/main" val="240598603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442654" y="188640"/>
            <a:ext cx="8229600" cy="850106"/>
          </a:xfrm>
        </p:spPr>
        <p:txBody>
          <a:bodyPr>
            <a:normAutofit fontScale="90000"/>
          </a:bodyPr>
          <a:lstStyle/>
          <a:p>
            <a:r>
              <a:rPr lang="zh-TW" altLang="en-US" b="1" dirty="0" smtClean="0">
                <a:solidFill>
                  <a:srgbClr val="FF0000"/>
                </a:solidFill>
              </a:rPr>
              <a:t>議題</a:t>
            </a:r>
            <a:r>
              <a:rPr lang="zh-TW" altLang="en-US" b="1" dirty="0" smtClean="0">
                <a:solidFill>
                  <a:srgbClr val="FF0000"/>
                </a:solidFill>
                <a:latin typeface="PMingLiU" panose="02020500000000000000" pitchFamily="18" charset="-120"/>
                <a:ea typeface="PMingLiU" panose="02020500000000000000" pitchFamily="18" charset="-120"/>
              </a:rPr>
              <a:t>：</a:t>
            </a:r>
            <a:r>
              <a:rPr lang="zh-TW" altLang="en-US" b="1" dirty="0" smtClean="0">
                <a:solidFill>
                  <a:srgbClr val="FF0000"/>
                </a:solidFill>
              </a:rPr>
              <a:t>書面審核監辦</a:t>
            </a:r>
            <a:r>
              <a:rPr lang="en-US" altLang="zh-TW" b="1" dirty="0" smtClean="0">
                <a:solidFill>
                  <a:srgbClr val="FF0000"/>
                </a:solidFill>
              </a:rPr>
              <a:t>VS</a:t>
            </a:r>
            <a:r>
              <a:rPr lang="zh-TW" altLang="en-US" b="1" dirty="0" smtClean="0">
                <a:solidFill>
                  <a:srgbClr val="FF0000"/>
                </a:solidFill>
              </a:rPr>
              <a:t>不派員監辦</a:t>
            </a:r>
            <a:endParaRPr lang="zh-TW" altLang="en-US" dirty="0" smtClean="0">
              <a:solidFill>
                <a:srgbClr val="FF0000"/>
              </a:solidFill>
            </a:endParaRPr>
          </a:p>
        </p:txBody>
      </p:sp>
      <p:sp>
        <p:nvSpPr>
          <p:cNvPr id="16387" name="Rectangle 3"/>
          <p:cNvSpPr>
            <a:spLocks noGrp="1" noChangeArrowheads="1"/>
          </p:cNvSpPr>
          <p:nvPr>
            <p:ph type="body" idx="1"/>
          </p:nvPr>
        </p:nvSpPr>
        <p:spPr>
          <a:xfrm>
            <a:off x="352412" y="1006617"/>
            <a:ext cx="8410084" cy="5544616"/>
          </a:xfrm>
        </p:spPr>
        <p:txBody>
          <a:bodyPr>
            <a:normAutofit lnSpcReduction="10000"/>
          </a:bodyPr>
          <a:lstStyle/>
          <a:p>
            <a:pPr lvl="0">
              <a:buFont typeface="Wingdings" panose="05000000000000000000" pitchFamily="2" charset="2"/>
              <a:buChar char="n"/>
            </a:pPr>
            <a:r>
              <a:rPr lang="zh-TW" altLang="en-US" sz="2400" b="1" dirty="0" smtClean="0">
                <a:solidFill>
                  <a:srgbClr val="000000"/>
                </a:solidFill>
                <a:latin typeface="+mn-ea"/>
              </a:rPr>
              <a:t>案例探討：</a:t>
            </a:r>
            <a:r>
              <a:rPr lang="en-US" altLang="zh-TW" sz="2400" b="1" dirty="0" smtClean="0">
                <a:solidFill>
                  <a:srgbClr val="000000"/>
                </a:solidFill>
                <a:latin typeface="+mn-ea"/>
              </a:rPr>
              <a:t/>
            </a:r>
            <a:br>
              <a:rPr lang="en-US" altLang="zh-TW" sz="2400" b="1" dirty="0" smtClean="0">
                <a:solidFill>
                  <a:srgbClr val="000000"/>
                </a:solidFill>
                <a:latin typeface="+mn-ea"/>
              </a:rPr>
            </a:br>
            <a:r>
              <a:rPr lang="zh-TW" altLang="en-US" sz="2400" b="1" dirty="0" smtClean="0">
                <a:solidFill>
                  <a:srgbClr val="000000"/>
                </a:solidFill>
                <a:latin typeface="+mn-ea"/>
              </a:rPr>
              <a:t>○○簽陳辦理採購案，依採購法第</a:t>
            </a:r>
            <a:r>
              <a:rPr lang="en-US" altLang="zh-TW" sz="2400" b="1" dirty="0" smtClean="0">
                <a:solidFill>
                  <a:srgbClr val="000000"/>
                </a:solidFill>
                <a:latin typeface="+mn-ea"/>
              </a:rPr>
              <a:t>13</a:t>
            </a:r>
            <a:r>
              <a:rPr lang="zh-TW" altLang="en-US" sz="2400" b="1" dirty="0" smtClean="0">
                <a:solidFill>
                  <a:srgbClr val="000000"/>
                </a:solidFill>
                <a:latin typeface="+mn-ea"/>
              </a:rPr>
              <a:t>條第</a:t>
            </a:r>
            <a:r>
              <a:rPr lang="en-US" altLang="zh-TW" sz="2400" b="1" dirty="0" smtClean="0">
                <a:solidFill>
                  <a:srgbClr val="000000"/>
                </a:solidFill>
                <a:latin typeface="+mn-ea"/>
              </a:rPr>
              <a:t>1</a:t>
            </a:r>
            <a:r>
              <a:rPr lang="zh-TW" altLang="en-US" sz="2400" b="1" dirty="0" smtClean="0">
                <a:solidFill>
                  <a:srgbClr val="000000"/>
                </a:solidFill>
                <a:latin typeface="+mn-ea"/>
              </a:rPr>
              <a:t>項：</a:t>
            </a:r>
            <a:r>
              <a:rPr lang="zh-TW" altLang="en-US" sz="2400" b="1" dirty="0" smtClean="0">
                <a:solidFill>
                  <a:srgbClr val="000000"/>
                </a:solidFill>
                <a:latin typeface="標楷體" panose="03000509000000000000" pitchFamily="65" charset="-120"/>
                <a:ea typeface="標楷體" panose="03000509000000000000" pitchFamily="65" charset="-120"/>
              </a:rPr>
              <a:t>「</a:t>
            </a:r>
            <a:r>
              <a:rPr lang="zh-TW" altLang="en-US" sz="2400" b="1" dirty="0" smtClean="0">
                <a:solidFill>
                  <a:srgbClr val="000000"/>
                </a:solidFill>
                <a:latin typeface="+mn-ea"/>
              </a:rPr>
              <a:t>機關</a:t>
            </a:r>
            <a:r>
              <a:rPr lang="zh-TW" altLang="en-US" sz="2400" b="1" dirty="0">
                <a:solidFill>
                  <a:srgbClr val="000000"/>
                </a:solidFill>
                <a:latin typeface="+mn-ea"/>
              </a:rPr>
              <a:t>辦理公告金額以上採購之開標、比價、議價、決標及驗收，除有特殊情形者外，應由其主（會）計及有關單位會同監辦</a:t>
            </a:r>
            <a:r>
              <a:rPr lang="zh-TW" altLang="en-US" sz="2400" b="1" dirty="0" smtClean="0">
                <a:solidFill>
                  <a:srgbClr val="000000"/>
                </a:solidFill>
                <a:latin typeface="+mn-ea"/>
              </a:rPr>
              <a:t>。</a:t>
            </a:r>
            <a:r>
              <a:rPr lang="zh-TW" altLang="en-US" sz="2400" b="1" dirty="0" smtClean="0">
                <a:solidFill>
                  <a:srgbClr val="000000"/>
                </a:solidFill>
                <a:latin typeface="標楷體" panose="03000509000000000000" pitchFamily="65" charset="-120"/>
              </a:rPr>
              <a:t>」規定知會</a:t>
            </a:r>
            <a:r>
              <a:rPr lang="zh-TW" altLang="en-US" sz="2400" b="1" dirty="0">
                <a:solidFill>
                  <a:srgbClr val="000000"/>
                </a:solidFill>
                <a:latin typeface="+mn-ea"/>
              </a:rPr>
              <a:t>主（會）計及</a:t>
            </a:r>
            <a:r>
              <a:rPr lang="zh-TW" altLang="en-US" sz="2400" b="1" dirty="0" smtClean="0">
                <a:solidFill>
                  <a:srgbClr val="000000"/>
                </a:solidFill>
                <a:latin typeface="+mn-ea"/>
              </a:rPr>
              <a:t>有關單位</a:t>
            </a:r>
            <a:r>
              <a:rPr lang="zh-TW" altLang="en-US" sz="2400" b="1" dirty="0" smtClean="0">
                <a:solidFill>
                  <a:srgbClr val="000000"/>
                </a:solidFill>
                <a:latin typeface="標楷體" panose="03000509000000000000" pitchFamily="65" charset="-120"/>
                <a:ea typeface="標楷體" panose="03000509000000000000" pitchFamily="65" charset="-120"/>
              </a:rPr>
              <a:t>。</a:t>
            </a:r>
            <a:r>
              <a:rPr lang="en-US" altLang="zh-TW" sz="2400" b="1" dirty="0" smtClean="0">
                <a:solidFill>
                  <a:srgbClr val="000000"/>
                </a:solidFill>
                <a:latin typeface="+mn-ea"/>
              </a:rPr>
              <a:t/>
            </a:r>
            <a:br>
              <a:rPr lang="en-US" altLang="zh-TW" sz="2400" b="1" dirty="0" smtClean="0">
                <a:solidFill>
                  <a:srgbClr val="000000"/>
                </a:solidFill>
                <a:latin typeface="+mn-ea"/>
              </a:rPr>
            </a:br>
            <a:r>
              <a:rPr lang="zh-TW" altLang="en-US" sz="2400" b="1" dirty="0" smtClean="0">
                <a:solidFill>
                  <a:srgbClr val="000000"/>
                </a:solidFill>
                <a:latin typeface="+mn-ea"/>
              </a:rPr>
              <a:t>該機關主</a:t>
            </a:r>
            <a:r>
              <a:rPr lang="zh-TW" altLang="en-US" sz="2400" b="1" dirty="0">
                <a:solidFill>
                  <a:srgbClr val="000000"/>
                </a:solidFill>
                <a:latin typeface="+mn-ea"/>
              </a:rPr>
              <a:t>（會）計及有關單位</a:t>
            </a:r>
            <a:r>
              <a:rPr lang="zh-TW" altLang="en-US" sz="2400" b="1" dirty="0" smtClean="0">
                <a:solidFill>
                  <a:srgbClr val="000000"/>
                </a:solidFill>
                <a:latin typeface="+mn-ea"/>
              </a:rPr>
              <a:t>會同採購監辦時載明</a:t>
            </a:r>
            <a:r>
              <a:rPr lang="zh-TW" altLang="en-US" sz="2400" b="1" dirty="0" smtClean="0">
                <a:solidFill>
                  <a:srgbClr val="000000"/>
                </a:solidFill>
                <a:latin typeface="PMingLiU" panose="02020500000000000000" pitchFamily="18" charset="-120"/>
                <a:ea typeface="PMingLiU" panose="02020500000000000000" pitchFamily="18" charset="-120"/>
              </a:rPr>
              <a:t>：</a:t>
            </a:r>
            <a:r>
              <a:rPr lang="zh-TW" altLang="en-US" sz="2400" b="1" dirty="0" smtClean="0">
                <a:solidFill>
                  <a:srgbClr val="000000"/>
                </a:solidFill>
                <a:latin typeface="+mn-ea"/>
              </a:rPr>
              <a:t>依</a:t>
            </a:r>
            <a:r>
              <a:rPr lang="zh-TW" altLang="en-US" sz="2400" b="1" dirty="0">
                <a:solidFill>
                  <a:srgbClr val="000000"/>
                </a:solidFill>
                <a:latin typeface="+mn-ea"/>
              </a:rPr>
              <a:t>「機關主會計及有關單位會同監辦採購辦法</a:t>
            </a:r>
            <a:r>
              <a:rPr lang="zh-TW" altLang="en-US" sz="2400" b="1" dirty="0" smtClean="0">
                <a:solidFill>
                  <a:srgbClr val="000000"/>
                </a:solidFill>
                <a:latin typeface="+mn-ea"/>
              </a:rPr>
              <a:t>」</a:t>
            </a:r>
            <a:r>
              <a:rPr lang="zh-TW" altLang="zh-TW" sz="2400" b="1" dirty="0" smtClean="0">
                <a:latin typeface="+mn-ea"/>
              </a:rPr>
              <a:t>第</a:t>
            </a:r>
            <a:r>
              <a:rPr lang="en-US" altLang="zh-TW" sz="2400" b="1" dirty="0" smtClean="0">
                <a:latin typeface="+mn-ea"/>
              </a:rPr>
              <a:t>5</a:t>
            </a:r>
            <a:r>
              <a:rPr lang="zh-TW" altLang="zh-TW" sz="2400" b="1" dirty="0" smtClean="0">
                <a:latin typeface="+mn-ea"/>
              </a:rPr>
              <a:t>條</a:t>
            </a:r>
            <a:r>
              <a:rPr lang="zh-TW" altLang="en-US" sz="2400" b="1" dirty="0" smtClean="0">
                <a:latin typeface="+mn-ea"/>
              </a:rPr>
              <a:t>第</a:t>
            </a:r>
            <a:r>
              <a:rPr lang="en-US" altLang="zh-TW" sz="2400" b="1" dirty="0" smtClean="0">
                <a:latin typeface="+mn-ea"/>
              </a:rPr>
              <a:t>1</a:t>
            </a:r>
            <a:r>
              <a:rPr lang="zh-TW" altLang="en-US" sz="2400" b="1" dirty="0" smtClean="0">
                <a:latin typeface="+mn-ea"/>
              </a:rPr>
              <a:t>項第</a:t>
            </a:r>
            <a:r>
              <a:rPr lang="en-US" altLang="zh-TW" sz="2400" b="1" dirty="0" smtClean="0">
                <a:latin typeface="+mn-ea"/>
              </a:rPr>
              <a:t>4</a:t>
            </a:r>
            <a:r>
              <a:rPr lang="zh-TW" altLang="en-US" sz="2400" b="1" dirty="0" smtClean="0">
                <a:latin typeface="+mn-ea"/>
              </a:rPr>
              <a:t>款規定</a:t>
            </a:r>
            <a:r>
              <a:rPr lang="zh-TW" altLang="en-US" sz="2400" b="1" dirty="0" smtClean="0">
                <a:solidFill>
                  <a:srgbClr val="000000"/>
                </a:solidFill>
                <a:latin typeface="+mn-ea"/>
              </a:rPr>
              <a:t>，</a:t>
            </a:r>
            <a:r>
              <a:rPr lang="zh-TW" altLang="zh-TW" sz="2400" b="1" dirty="0">
                <a:latin typeface="+mn-ea"/>
              </a:rPr>
              <a:t>另有重要公務需處理，致</a:t>
            </a:r>
            <a:r>
              <a:rPr lang="zh-TW" altLang="zh-TW" sz="2400" b="1" dirty="0">
                <a:solidFill>
                  <a:srgbClr val="0000FF"/>
                </a:solidFill>
                <a:latin typeface="+mn-ea"/>
              </a:rPr>
              <a:t>無人員可供</a:t>
            </a:r>
            <a:r>
              <a:rPr lang="zh-TW" altLang="zh-TW" sz="2400" b="1" dirty="0" smtClean="0">
                <a:solidFill>
                  <a:srgbClr val="0000FF"/>
                </a:solidFill>
                <a:latin typeface="+mn-ea"/>
              </a:rPr>
              <a:t>分派，</a:t>
            </a:r>
            <a:r>
              <a:rPr lang="zh-TW" altLang="en-US" sz="2400" b="1" dirty="0" smtClean="0">
                <a:solidFill>
                  <a:srgbClr val="0000FF"/>
                </a:solidFill>
                <a:latin typeface="+mn-ea"/>
              </a:rPr>
              <a:t>擬採</a:t>
            </a:r>
            <a:r>
              <a:rPr lang="zh-TW" altLang="zh-TW" sz="2400" b="1" dirty="0" smtClean="0">
                <a:solidFill>
                  <a:srgbClr val="0000FF"/>
                </a:solidFill>
                <a:latin typeface="+mn-ea"/>
              </a:rPr>
              <a:t>不</a:t>
            </a:r>
            <a:r>
              <a:rPr lang="zh-TW" altLang="zh-TW" sz="2400" b="1" dirty="0">
                <a:solidFill>
                  <a:srgbClr val="0000FF"/>
                </a:solidFill>
                <a:latin typeface="+mn-ea"/>
              </a:rPr>
              <a:t>派員監</a:t>
            </a:r>
            <a:r>
              <a:rPr lang="zh-TW" altLang="zh-TW" sz="2400" b="1" dirty="0" smtClean="0">
                <a:solidFill>
                  <a:srgbClr val="0000FF"/>
                </a:solidFill>
                <a:latin typeface="+mn-ea"/>
              </a:rPr>
              <a:t>辦</a:t>
            </a:r>
            <a:r>
              <a:rPr lang="zh-TW" altLang="en-US" sz="2400" b="1" dirty="0" smtClean="0">
                <a:solidFill>
                  <a:srgbClr val="0000FF"/>
                </a:solidFill>
                <a:latin typeface="標楷體" panose="03000509000000000000" pitchFamily="65" charset="-120"/>
                <a:ea typeface="標楷體" panose="03000509000000000000" pitchFamily="65" charset="-120"/>
              </a:rPr>
              <a:t>。</a:t>
            </a:r>
            <a:r>
              <a:rPr lang="en-US" altLang="zh-TW" sz="2400" b="1" dirty="0" smtClean="0">
                <a:latin typeface="標楷體" panose="03000509000000000000" pitchFamily="65" charset="-120"/>
                <a:ea typeface="標楷體" panose="03000509000000000000" pitchFamily="65" charset="-120"/>
              </a:rPr>
              <a:t/>
            </a:r>
            <a:br>
              <a:rPr lang="en-US" altLang="zh-TW" sz="2400" b="1" dirty="0" smtClean="0">
                <a:latin typeface="標楷體" panose="03000509000000000000" pitchFamily="65" charset="-120"/>
                <a:ea typeface="標楷體" panose="03000509000000000000" pitchFamily="65" charset="-120"/>
              </a:rPr>
            </a:br>
            <a:r>
              <a:rPr lang="zh-TW" altLang="en-US" sz="2400" b="1" dirty="0" smtClean="0">
                <a:latin typeface="+mn-ea"/>
              </a:rPr>
              <a:t>採購案開標時</a:t>
            </a:r>
            <a:r>
              <a:rPr lang="zh-TW" altLang="en-US" sz="2400" b="1" dirty="0" smtClean="0">
                <a:latin typeface="標楷體" panose="03000509000000000000" pitchFamily="65" charset="-120"/>
                <a:ea typeface="標楷體" panose="03000509000000000000" pitchFamily="65" charset="-120"/>
              </a:rPr>
              <a:t>，</a:t>
            </a:r>
            <a:r>
              <a:rPr lang="zh-TW" altLang="en-US" sz="2400" b="1" dirty="0" smtClean="0">
                <a:latin typeface="+mn-ea"/>
              </a:rPr>
              <a:t>辦理</a:t>
            </a:r>
            <a:r>
              <a:rPr lang="zh-TW" altLang="zh-TW" sz="2400" b="1" dirty="0">
                <a:latin typeface="+mn-ea"/>
              </a:rPr>
              <a:t>開標紀錄</a:t>
            </a:r>
            <a:r>
              <a:rPr lang="zh-TW" altLang="en-US" sz="2400" b="1" dirty="0">
                <a:latin typeface="+mn-ea"/>
              </a:rPr>
              <a:t>表</a:t>
            </a:r>
            <a:r>
              <a:rPr lang="zh-TW" altLang="zh-TW" sz="2400" b="1" dirty="0">
                <a:latin typeface="+mn-ea"/>
              </a:rPr>
              <a:t>，</a:t>
            </a:r>
            <a:r>
              <a:rPr lang="zh-TW" altLang="en-US" sz="2400" b="1" dirty="0">
                <a:latin typeface="+mn-ea"/>
              </a:rPr>
              <a:t>並於「</a:t>
            </a:r>
            <a:r>
              <a:rPr lang="zh-TW" altLang="zh-TW" sz="2400" b="1" dirty="0">
                <a:latin typeface="+mn-ea"/>
              </a:rPr>
              <a:t>監辦人員</a:t>
            </a:r>
            <a:r>
              <a:rPr lang="zh-TW" altLang="en-US" sz="2400" b="1" dirty="0">
                <a:latin typeface="+mn-ea"/>
              </a:rPr>
              <a:t>」欄載明「書面審核</a:t>
            </a:r>
            <a:r>
              <a:rPr lang="zh-TW" altLang="zh-TW" sz="2400" b="1" dirty="0">
                <a:latin typeface="+mn-ea"/>
              </a:rPr>
              <a:t>監辦</a:t>
            </a:r>
            <a:r>
              <a:rPr lang="zh-TW" altLang="en-US" sz="2400" b="1" dirty="0" smtClean="0">
                <a:latin typeface="+mn-ea"/>
              </a:rPr>
              <a:t>」並</a:t>
            </a:r>
            <a:r>
              <a:rPr lang="zh-TW" altLang="zh-TW" sz="2400" b="1" dirty="0" smtClean="0">
                <a:latin typeface="+mn-ea"/>
              </a:rPr>
              <a:t>會同</a:t>
            </a:r>
            <a:r>
              <a:rPr lang="zh-TW" altLang="zh-TW" sz="2400" b="1" dirty="0">
                <a:latin typeface="+mn-ea"/>
              </a:rPr>
              <a:t>簽</a:t>
            </a:r>
            <a:r>
              <a:rPr lang="zh-TW" altLang="zh-TW" sz="2400" b="1" dirty="0" smtClean="0">
                <a:latin typeface="+mn-ea"/>
              </a:rPr>
              <a:t>認</a:t>
            </a:r>
            <a:r>
              <a:rPr lang="zh-TW" altLang="en-US" sz="2400" b="1" dirty="0" smtClean="0">
                <a:latin typeface="標楷體" panose="03000509000000000000" pitchFamily="65" charset="-120"/>
                <a:ea typeface="標楷體" panose="03000509000000000000" pitchFamily="65" charset="-120"/>
              </a:rPr>
              <a:t>。</a:t>
            </a:r>
            <a:endParaRPr lang="en-US" altLang="zh-TW" sz="2400" b="1" dirty="0" smtClean="0">
              <a:latin typeface="標楷體" panose="03000509000000000000" pitchFamily="65" charset="-120"/>
              <a:ea typeface="標楷體" panose="03000509000000000000" pitchFamily="65" charset="-120"/>
            </a:endParaRPr>
          </a:p>
          <a:p>
            <a:pPr>
              <a:buFont typeface="Wingdings" panose="05000000000000000000" pitchFamily="2" charset="2"/>
              <a:buChar char="p"/>
            </a:pPr>
            <a:r>
              <a:rPr lang="zh-TW" altLang="en-US" sz="2400" b="1" dirty="0" smtClean="0">
                <a:solidFill>
                  <a:srgbClr val="0000FF"/>
                </a:solidFill>
                <a:latin typeface="+mn-ea"/>
              </a:rPr>
              <a:t>事先簽奉同意「</a:t>
            </a:r>
            <a:r>
              <a:rPr lang="zh-TW" altLang="zh-TW" sz="2400" b="1" dirty="0" smtClean="0">
                <a:solidFill>
                  <a:srgbClr val="0000FF"/>
                </a:solidFill>
                <a:latin typeface="+mn-ea"/>
              </a:rPr>
              <a:t>不派員監辦</a:t>
            </a:r>
            <a:r>
              <a:rPr lang="zh-TW" altLang="en-US" sz="2400" b="1" dirty="0" smtClean="0">
                <a:solidFill>
                  <a:srgbClr val="0000FF"/>
                </a:solidFill>
                <a:latin typeface="+mn-ea"/>
              </a:rPr>
              <a:t>」者，無需依「機關主會計及有關單位會同監辦採購辦法」</a:t>
            </a:r>
            <a:r>
              <a:rPr lang="zh-TW" altLang="zh-TW" sz="2400" b="1" dirty="0" smtClean="0">
                <a:solidFill>
                  <a:srgbClr val="0000FF"/>
                </a:solidFill>
                <a:latin typeface="+mn-ea"/>
              </a:rPr>
              <a:t>第</a:t>
            </a:r>
            <a:r>
              <a:rPr lang="en-US" altLang="zh-TW" sz="2400" b="1" dirty="0" smtClean="0">
                <a:solidFill>
                  <a:srgbClr val="0000FF"/>
                </a:solidFill>
                <a:latin typeface="+mn-ea"/>
              </a:rPr>
              <a:t>7</a:t>
            </a:r>
            <a:r>
              <a:rPr lang="zh-TW" altLang="zh-TW" sz="2400" b="1" dirty="0" smtClean="0">
                <a:solidFill>
                  <a:srgbClr val="0000FF"/>
                </a:solidFill>
                <a:latin typeface="+mn-ea"/>
              </a:rPr>
              <a:t>條</a:t>
            </a:r>
            <a:r>
              <a:rPr lang="zh-TW" altLang="en-US" sz="2400" b="1" dirty="0" smtClean="0">
                <a:solidFill>
                  <a:srgbClr val="0000FF"/>
                </a:solidFill>
                <a:latin typeface="+mn-ea"/>
              </a:rPr>
              <a:t>第</a:t>
            </a:r>
            <a:r>
              <a:rPr lang="en-US" altLang="zh-TW" sz="2400" b="1" dirty="0" smtClean="0">
                <a:solidFill>
                  <a:srgbClr val="0000FF"/>
                </a:solidFill>
                <a:latin typeface="+mn-ea"/>
              </a:rPr>
              <a:t>4</a:t>
            </a:r>
            <a:r>
              <a:rPr lang="zh-TW" altLang="en-US" sz="2400" b="1" dirty="0" smtClean="0">
                <a:solidFill>
                  <a:srgbClr val="0000FF"/>
                </a:solidFill>
                <a:latin typeface="+mn-ea"/>
              </a:rPr>
              <a:t>項規定</a:t>
            </a:r>
            <a:r>
              <a:rPr lang="zh-TW" altLang="zh-TW" sz="2400" b="1" dirty="0" smtClean="0">
                <a:solidFill>
                  <a:srgbClr val="0000FF"/>
                </a:solidFill>
                <a:latin typeface="+mn-ea"/>
              </a:rPr>
              <a:t>，</a:t>
            </a:r>
            <a:r>
              <a:rPr lang="zh-TW" altLang="en-US" sz="2400" b="1" dirty="0">
                <a:solidFill>
                  <a:srgbClr val="0000FF"/>
                </a:solidFill>
                <a:latin typeface="+mn-ea"/>
              </a:rPr>
              <a:t>監辦人員辦理書面審核監辦，應於紀錄上載明「書面審核監辦」字樣</a:t>
            </a:r>
            <a:r>
              <a:rPr lang="zh-TW" altLang="en-US" sz="2400" b="1" dirty="0" smtClean="0">
                <a:solidFill>
                  <a:srgbClr val="0000FF"/>
                </a:solidFill>
                <a:latin typeface="+mn-ea"/>
              </a:rPr>
              <a:t>。</a:t>
            </a:r>
            <a:endParaRPr lang="zh-TW" altLang="en-US" sz="2000" dirty="0" smtClean="0">
              <a:solidFill>
                <a:srgbClr val="0000FF"/>
              </a:solidFill>
              <a:latin typeface="標楷體" pitchFamily="65" charset="-120"/>
            </a:endParaRPr>
          </a:p>
        </p:txBody>
      </p:sp>
      <p:sp>
        <p:nvSpPr>
          <p:cNvPr id="3" name="投影片編號版面配置區 2"/>
          <p:cNvSpPr>
            <a:spLocks noGrp="1"/>
          </p:cNvSpPr>
          <p:nvPr>
            <p:ph type="sldNum" sz="quarter" idx="12"/>
          </p:nvPr>
        </p:nvSpPr>
        <p:spPr/>
        <p:txBody>
          <a:bodyPr/>
          <a:lstStyle/>
          <a:p>
            <a:fld id="{1118FB7C-3051-423D-B140-B22D31D849CF}" type="slidenum">
              <a:rPr lang="zh-TW" altLang="en-US" smtClean="0"/>
              <a:pPr/>
              <a:t>35</a:t>
            </a:fld>
            <a:endParaRPr lang="zh-TW" altLang="en-US"/>
          </a:p>
        </p:txBody>
      </p:sp>
    </p:spTree>
    <p:extLst>
      <p:ext uri="{BB962C8B-B14F-4D97-AF65-F5344CB8AC3E}">
        <p14:creationId xmlns:p14="http://schemas.microsoft.com/office/powerpoint/2010/main" val="770635178"/>
      </p:ext>
    </p:extLst>
  </p:cSld>
  <p:clrMapOvr>
    <a:masterClrMapping/>
  </p:clrMapOvr>
  <p:transition/>
</p:sld>
</file>

<file path=ppt/slides/slide3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Grp="1"/>
          </p:cNvSpPr>
          <p:nvPr>
            <p:ph type="title"/>
          </p:nvPr>
        </p:nvSpPr>
        <p:spPr>
          <a:xfrm>
            <a:off x="395288" y="404813"/>
            <a:ext cx="8640762" cy="738187"/>
          </a:xfrm>
        </p:spPr>
        <p:txBody>
          <a:bodyPr/>
          <a:lstStyle/>
          <a:p>
            <a:pPr algn="ctr" eaLnBrk="1" hangingPunct="1"/>
            <a:r>
              <a:rPr lang="zh-TW" altLang="en-US" sz="3600" b="1" smtClean="0">
                <a:solidFill>
                  <a:srgbClr val="FF0000"/>
                </a:solidFill>
              </a:rPr>
              <a:t>開口契約：勞務類之技術服務函釋</a:t>
            </a:r>
            <a:r>
              <a:rPr lang="en-US" altLang="zh-TW" sz="3600" b="1" smtClean="0">
                <a:solidFill>
                  <a:srgbClr val="FF0000"/>
                </a:solidFill>
              </a:rPr>
              <a:t>1-2</a:t>
            </a:r>
            <a:endParaRPr lang="zh-TW" altLang="en-US" sz="3600" b="1" smtClean="0">
              <a:solidFill>
                <a:srgbClr val="FF0000"/>
              </a:solidFill>
            </a:endParaRPr>
          </a:p>
        </p:txBody>
      </p:sp>
      <p:sp>
        <p:nvSpPr>
          <p:cNvPr id="163843" name="Rectangle 3"/>
          <p:cNvSpPr>
            <a:spLocks noGrp="1"/>
          </p:cNvSpPr>
          <p:nvPr>
            <p:ph type="body" idx="1"/>
          </p:nvPr>
        </p:nvSpPr>
        <p:spPr>
          <a:xfrm>
            <a:off x="250825" y="1052513"/>
            <a:ext cx="8785225" cy="5256212"/>
          </a:xfrm>
        </p:spPr>
        <p:txBody>
          <a:bodyPr>
            <a:normAutofit lnSpcReduction="10000"/>
          </a:bodyPr>
          <a:lstStyle/>
          <a:p>
            <a:pPr>
              <a:buFont typeface="Wingdings" panose="05000000000000000000" pitchFamily="2" charset="2"/>
              <a:buChar char="l"/>
              <a:defRPr/>
            </a:pPr>
            <a:r>
              <a:rPr lang="en-US" altLang="zh-TW" sz="2400" b="1" dirty="0" smtClean="0"/>
              <a:t>(</a:t>
            </a:r>
            <a:r>
              <a:rPr lang="zh-TW" altLang="en-US" sz="2400" b="1" dirty="0" smtClean="0"/>
              <a:t>二</a:t>
            </a:r>
            <a:r>
              <a:rPr lang="en-US" altLang="zh-TW" sz="2400" b="1" dirty="0" smtClean="0"/>
              <a:t>)</a:t>
            </a:r>
            <a:r>
              <a:rPr lang="zh-TW" altLang="en-US" sz="2400" b="1" dirty="0" smtClean="0"/>
              <a:t>技術服務採購：</a:t>
            </a:r>
          </a:p>
          <a:p>
            <a:pPr>
              <a:buFont typeface="Arial" panose="020B0604020202020204" pitchFamily="34" charset="0"/>
              <a:buChar char="•"/>
              <a:defRPr/>
            </a:pPr>
            <a:r>
              <a:rPr lang="zh-TW" altLang="en-US" sz="2400" b="1" dirty="0" smtClean="0"/>
              <a:t>１、契約有效期限為</a:t>
            </a:r>
            <a:r>
              <a:rPr lang="en-US" altLang="zh-TW" sz="2400" b="1" dirty="0" smtClean="0"/>
              <a:t>1</a:t>
            </a:r>
            <a:r>
              <a:rPr lang="zh-TW" altLang="en-US" sz="2400" b="1" dirty="0" smtClean="0"/>
              <a:t>年，保留後續擴充</a:t>
            </a:r>
            <a:r>
              <a:rPr lang="en-US" altLang="zh-TW" sz="2400" b="1" dirty="0" smtClean="0"/>
              <a:t>1</a:t>
            </a:r>
            <a:r>
              <a:rPr lang="zh-TW" altLang="en-US" sz="2400" b="1" dirty="0" smtClean="0"/>
              <a:t>年。</a:t>
            </a:r>
            <a:endParaRPr lang="en-US" altLang="zh-TW" sz="2400" b="1" dirty="0" smtClean="0"/>
          </a:p>
          <a:p>
            <a:pPr>
              <a:buFont typeface="Arial" panose="020B0604020202020204" pitchFamily="34" charset="0"/>
              <a:buChar char="•"/>
              <a:defRPr/>
            </a:pPr>
            <a:r>
              <a:rPr lang="zh-TW" altLang="en-US" sz="2400" b="1" dirty="0" smtClean="0"/>
              <a:t>２、</a:t>
            </a:r>
            <a:r>
              <a:rPr lang="zh-TW" altLang="en-US" sz="2400" b="1" dirty="0" smtClean="0">
                <a:solidFill>
                  <a:srgbClr val="0000FF"/>
                </a:solidFill>
              </a:rPr>
              <a:t>單筆下訂之服務費用未達公告金額；個別訂約廠商累計費用</a:t>
            </a:r>
            <a:r>
              <a:rPr lang="en-US" altLang="zh-TW" sz="2400" b="1" dirty="0" smtClean="0">
                <a:solidFill>
                  <a:srgbClr val="0000FF"/>
                </a:solidFill>
              </a:rPr>
              <a:t>1</a:t>
            </a:r>
            <a:r>
              <a:rPr lang="zh-TW" altLang="en-US" sz="2400" b="1" dirty="0" smtClean="0">
                <a:solidFill>
                  <a:srgbClr val="0000FF"/>
                </a:solidFill>
              </a:rPr>
              <a:t>年未達</a:t>
            </a:r>
            <a:r>
              <a:rPr lang="en-US" altLang="zh-TW" sz="2400" b="1" dirty="0" smtClean="0">
                <a:solidFill>
                  <a:srgbClr val="0000FF"/>
                </a:solidFill>
              </a:rPr>
              <a:t>500</a:t>
            </a:r>
            <a:r>
              <a:rPr lang="zh-TW" altLang="en-US" sz="2400" b="1" dirty="0" smtClean="0">
                <a:solidFill>
                  <a:srgbClr val="0000FF"/>
                </a:solidFill>
              </a:rPr>
              <a:t>萬元</a:t>
            </a:r>
            <a:r>
              <a:rPr lang="zh-TW" altLang="en-US" sz="2400" b="1" dirty="0" smtClean="0"/>
              <a:t>，</a:t>
            </a:r>
            <a:r>
              <a:rPr lang="en-US" altLang="zh-TW" sz="2400" b="1" dirty="0" smtClean="0"/>
              <a:t>2</a:t>
            </a:r>
            <a:r>
              <a:rPr lang="zh-TW" altLang="en-US" sz="2400" b="1" dirty="0" smtClean="0"/>
              <a:t>年累計未達</a:t>
            </a:r>
            <a:r>
              <a:rPr lang="en-US" altLang="zh-TW" sz="2400" b="1" dirty="0" smtClean="0"/>
              <a:t>1000</a:t>
            </a:r>
            <a:r>
              <a:rPr lang="zh-TW" altLang="en-US" sz="2400" b="1" dirty="0" smtClean="0"/>
              <a:t>萬元。</a:t>
            </a:r>
            <a:endParaRPr lang="en-US" altLang="zh-TW" sz="2400" b="1" dirty="0" smtClean="0"/>
          </a:p>
          <a:p>
            <a:pPr>
              <a:buFont typeface="Arial" panose="020B0604020202020204" pitchFamily="34" charset="0"/>
              <a:buChar char="•"/>
              <a:defRPr/>
            </a:pPr>
            <a:r>
              <a:rPr lang="zh-TW" altLang="en-US" sz="2400" b="1" dirty="0" smtClean="0"/>
              <a:t>３、</a:t>
            </a:r>
            <a:r>
              <a:rPr lang="zh-TW" altLang="en-US" sz="2400" b="1" dirty="0" smtClean="0">
                <a:solidFill>
                  <a:srgbClr val="0000FF"/>
                </a:solidFill>
              </a:rPr>
              <a:t>採最有利標評選</a:t>
            </a:r>
            <a:r>
              <a:rPr lang="zh-TW" altLang="en-US" sz="2400" b="1" dirty="0" smtClean="0"/>
              <a:t>方式辦理。</a:t>
            </a:r>
            <a:endParaRPr lang="en-US" altLang="zh-TW" sz="2400" b="1" dirty="0" smtClean="0"/>
          </a:p>
          <a:p>
            <a:pPr>
              <a:buFont typeface="Arial" panose="020B0604020202020204" pitchFamily="34" charset="0"/>
              <a:buChar char="•"/>
              <a:defRPr/>
            </a:pPr>
            <a:r>
              <a:rPr lang="zh-TW" altLang="en-US" sz="2400" b="1" dirty="0" smtClean="0"/>
              <a:t>４、建議以縣市、直轄市或自行劃分區域為單位，</a:t>
            </a:r>
            <a:r>
              <a:rPr lang="zh-TW" altLang="en-US" sz="2400" b="1" dirty="0" smtClean="0">
                <a:solidFill>
                  <a:srgbClr val="0000FF"/>
                </a:solidFill>
              </a:rPr>
              <a:t>分區複數決標</a:t>
            </a:r>
            <a:r>
              <a:rPr lang="zh-TW" altLang="en-US" sz="2400" b="1" dirty="0" smtClean="0"/>
              <a:t>，且單區決標予</a:t>
            </a:r>
            <a:r>
              <a:rPr lang="en-US" altLang="zh-TW" sz="2400" b="1" dirty="0" smtClean="0"/>
              <a:t>2</a:t>
            </a:r>
            <a:r>
              <a:rPr lang="zh-TW" altLang="en-US" sz="2400" b="1" dirty="0" smtClean="0"/>
              <a:t>家以上廠商，讓機關有較多選擇機會，提高利用意願。</a:t>
            </a:r>
            <a:endParaRPr lang="en-US" altLang="zh-TW" sz="2400" b="1" dirty="0" smtClean="0"/>
          </a:p>
          <a:p>
            <a:pPr>
              <a:buFont typeface="Arial" panose="020B0604020202020204" pitchFamily="34" charset="0"/>
              <a:buChar char="•"/>
              <a:defRPr/>
            </a:pPr>
            <a:r>
              <a:rPr lang="zh-TW" altLang="en-US" sz="2400" b="1" dirty="0" smtClean="0"/>
              <a:t>５、</a:t>
            </a:r>
            <a:r>
              <a:rPr lang="zh-TW" altLang="en-US" sz="2400" b="1" dirty="0" smtClean="0">
                <a:solidFill>
                  <a:srgbClr val="0000FF"/>
                </a:solidFill>
              </a:rPr>
              <a:t>得採固定服務費率決標</a:t>
            </a:r>
            <a:r>
              <a:rPr lang="zh-TW" altLang="en-US" sz="2400" b="1" dirty="0" smtClean="0"/>
              <a:t>，惟各分區之費率應考量各區域之特性、委託個案內容及難易度等因素，以提供廠商合理費用。</a:t>
            </a:r>
            <a:endParaRPr lang="en-US" altLang="zh-TW" sz="2400" b="1" dirty="0" smtClean="0"/>
          </a:p>
          <a:p>
            <a:pPr>
              <a:buFont typeface="Arial" panose="020B0604020202020204" pitchFamily="34" charset="0"/>
              <a:buChar char="•"/>
              <a:defRPr/>
            </a:pPr>
            <a:r>
              <a:rPr lang="zh-TW" altLang="en-US" sz="2400" b="1" dirty="0" smtClean="0"/>
              <a:t>６、本會</a:t>
            </a:r>
            <a:r>
              <a:rPr lang="en-US" altLang="zh-TW" sz="2400" b="1" dirty="0" smtClean="0"/>
              <a:t>98</a:t>
            </a:r>
            <a:r>
              <a:rPr lang="zh-TW" altLang="en-US" sz="2400" b="1" dirty="0" smtClean="0"/>
              <a:t>年</a:t>
            </a:r>
            <a:r>
              <a:rPr lang="en-US" altLang="zh-TW" sz="2400" b="1" dirty="0" smtClean="0"/>
              <a:t>12</a:t>
            </a:r>
            <a:r>
              <a:rPr lang="zh-TW" altLang="en-US" sz="2400" b="1" dirty="0" smtClean="0"/>
              <a:t>月</a:t>
            </a:r>
            <a:r>
              <a:rPr lang="en-US" altLang="zh-TW" sz="2400" b="1" dirty="0" smtClean="0"/>
              <a:t>30</a:t>
            </a:r>
            <a:r>
              <a:rPr lang="zh-TW" altLang="en-US" sz="2400" b="1" dirty="0" smtClean="0"/>
              <a:t>日工程技字第</a:t>
            </a:r>
            <a:r>
              <a:rPr lang="en-US" altLang="zh-TW" sz="2400" b="1" dirty="0" smtClean="0"/>
              <a:t>09800576440</a:t>
            </a:r>
            <a:r>
              <a:rPr lang="zh-TW" altLang="en-US" sz="2400" b="1" dirty="0" smtClean="0"/>
              <a:t>號函頒</a:t>
            </a:r>
            <a:r>
              <a:rPr lang="zh-TW" altLang="en-US" sz="2400" b="1" dirty="0" smtClean="0">
                <a:solidFill>
                  <a:srgbClr val="0000FF"/>
                </a:solidFill>
              </a:rPr>
              <a:t>災後復建工程設計、監造技術服務開口契約範本</a:t>
            </a:r>
            <a:r>
              <a:rPr lang="en-US" altLang="zh-TW" sz="2400" b="1" dirty="0" smtClean="0"/>
              <a:t>(</a:t>
            </a:r>
            <a:r>
              <a:rPr lang="zh-TW" altLang="en-US" sz="2400" b="1" dirty="0" smtClean="0"/>
              <a:t>公開於本會網站</a:t>
            </a:r>
            <a:r>
              <a:rPr lang="en-US" altLang="zh-TW" sz="2400" b="1" dirty="0" smtClean="0"/>
              <a:t>)</a:t>
            </a:r>
            <a:r>
              <a:rPr lang="zh-TW" altLang="en-US" sz="2400" b="1" dirty="0" smtClean="0"/>
              <a:t>，併請查察。</a:t>
            </a:r>
            <a:r>
              <a:rPr lang="en-US" altLang="zh-TW" sz="2400" b="1" dirty="0" smtClean="0"/>
              <a:t>101</a:t>
            </a:r>
            <a:r>
              <a:rPr lang="zh-TW" altLang="en-US" sz="2400" b="1" dirty="0" smtClean="0"/>
              <a:t>年</a:t>
            </a:r>
            <a:r>
              <a:rPr lang="en-US" altLang="zh-TW" sz="2400" b="1" dirty="0" smtClean="0"/>
              <a:t>06</a:t>
            </a:r>
            <a:r>
              <a:rPr lang="zh-TW" altLang="en-US" sz="2400" b="1" dirty="0" smtClean="0"/>
              <a:t>月</a:t>
            </a:r>
            <a:r>
              <a:rPr lang="en-US" altLang="zh-TW" sz="2400" b="1" dirty="0" smtClean="0"/>
              <a:t>19</a:t>
            </a:r>
            <a:r>
              <a:rPr lang="zh-TW" altLang="en-US" sz="2400" b="1" dirty="0" smtClean="0"/>
              <a:t>日工程企字第</a:t>
            </a:r>
            <a:r>
              <a:rPr lang="en-US" altLang="zh-TW" sz="2400" b="1" dirty="0" smtClean="0"/>
              <a:t>10100227040</a:t>
            </a:r>
            <a:r>
              <a:rPr lang="zh-TW" altLang="en-US" sz="2400" b="1" dirty="0" smtClean="0"/>
              <a:t>號函</a:t>
            </a:r>
          </a:p>
        </p:txBody>
      </p:sp>
      <p:sp>
        <p:nvSpPr>
          <p:cNvPr id="3" name="投影片編號版面配置區 2"/>
          <p:cNvSpPr>
            <a:spLocks noGrp="1"/>
          </p:cNvSpPr>
          <p:nvPr>
            <p:ph type="sldNum" sz="quarter" idx="12"/>
          </p:nvPr>
        </p:nvSpPr>
        <p:spPr/>
        <p:txBody>
          <a:bodyPr/>
          <a:lstStyle/>
          <a:p>
            <a:fld id="{1118FB7C-3051-423D-B140-B22D31D849CF}" type="slidenum">
              <a:rPr lang="zh-TW" altLang="en-US" smtClean="0"/>
              <a:pPr/>
              <a:t>350</a:t>
            </a:fld>
            <a:endParaRPr lang="zh-TW" altLang="en-US"/>
          </a:p>
        </p:txBody>
      </p:sp>
    </p:spTree>
    <p:extLst>
      <p:ext uri="{BB962C8B-B14F-4D97-AF65-F5344CB8AC3E}">
        <p14:creationId xmlns:p14="http://schemas.microsoft.com/office/powerpoint/2010/main" val="3725857583"/>
      </p:ext>
    </p:extLst>
  </p:cSld>
  <p:clrMapOvr>
    <a:masterClrMapping/>
  </p:clrMapOvr>
  <p:timing>
    <p:tnLst>
      <p:par>
        <p:cTn id="1" dur="indefinite" restart="never" nodeType="tmRoot"/>
      </p:par>
    </p:tnLst>
  </p:timing>
</p:sld>
</file>

<file path=ppt/slides/slide3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p:cNvSpPr>
          <p:nvPr>
            <p:ph type="title"/>
          </p:nvPr>
        </p:nvSpPr>
        <p:spPr>
          <a:xfrm>
            <a:off x="395288" y="404813"/>
            <a:ext cx="8640762" cy="738187"/>
          </a:xfrm>
        </p:spPr>
        <p:txBody>
          <a:bodyPr/>
          <a:lstStyle/>
          <a:p>
            <a:pPr algn="ctr" eaLnBrk="1" hangingPunct="1"/>
            <a:r>
              <a:rPr lang="zh-TW" altLang="en-US" sz="3600" b="1" smtClean="0">
                <a:solidFill>
                  <a:srgbClr val="FF0000"/>
                </a:solidFill>
              </a:rPr>
              <a:t>開口契約：勞務類之技術服務函釋</a:t>
            </a:r>
            <a:r>
              <a:rPr lang="en-US" altLang="zh-TW" sz="3600" b="1" smtClean="0">
                <a:solidFill>
                  <a:srgbClr val="FF0000"/>
                </a:solidFill>
              </a:rPr>
              <a:t>2-1</a:t>
            </a:r>
            <a:endParaRPr lang="zh-TW" altLang="en-US" sz="3600" b="1" smtClean="0">
              <a:solidFill>
                <a:srgbClr val="FF0000"/>
              </a:solidFill>
            </a:endParaRPr>
          </a:p>
        </p:txBody>
      </p:sp>
      <p:sp>
        <p:nvSpPr>
          <p:cNvPr id="138243" name="Rectangle 3"/>
          <p:cNvSpPr>
            <a:spLocks noGrp="1"/>
          </p:cNvSpPr>
          <p:nvPr>
            <p:ph type="body" idx="1"/>
          </p:nvPr>
        </p:nvSpPr>
        <p:spPr>
          <a:xfrm>
            <a:off x="250825" y="1052513"/>
            <a:ext cx="8642350" cy="5256212"/>
          </a:xfrm>
        </p:spPr>
        <p:txBody>
          <a:bodyPr/>
          <a:lstStyle/>
          <a:p>
            <a:r>
              <a:rPr lang="zh-TW" altLang="en-US" sz="2400" b="1" smtClean="0"/>
              <a:t>為</a:t>
            </a:r>
            <a:r>
              <a:rPr lang="zh-TW" altLang="en-US" sz="2400" b="1" smtClean="0">
                <a:solidFill>
                  <a:srgbClr val="0000FF"/>
                </a:solidFill>
              </a:rPr>
              <a:t>提升公共工程研究規劃、設計、監造及專案管理品質，茲重申辦理技術服務採購</a:t>
            </a:r>
            <a:r>
              <a:rPr lang="zh-TW" altLang="en-US" sz="2400" b="1" smtClean="0"/>
              <a:t>，避免廠商低價搶標，選擇優良廠商決標之作業方式</a:t>
            </a:r>
            <a:endParaRPr lang="en-US" altLang="zh-TW" sz="2400" b="1" smtClean="0"/>
          </a:p>
          <a:p>
            <a:r>
              <a:rPr lang="zh-TW" altLang="en-US" sz="2400" b="1" smtClean="0"/>
              <a:t>一、依「機關委託技術服務廠商評選及計費辦法」（下稱技服辦法）評選優勝廠商，並依其第</a:t>
            </a:r>
            <a:r>
              <a:rPr lang="en-US" altLang="zh-TW" sz="2400" b="1" smtClean="0"/>
              <a:t>11</a:t>
            </a:r>
            <a:r>
              <a:rPr lang="zh-TW" altLang="en-US" sz="2400" b="1" smtClean="0"/>
              <a:t>條第</a:t>
            </a:r>
            <a:r>
              <a:rPr lang="en-US" altLang="zh-TW" sz="2400" b="1" smtClean="0"/>
              <a:t>1</a:t>
            </a:r>
            <a:r>
              <a:rPr lang="zh-TW" altLang="en-US" sz="2400" b="1" smtClean="0"/>
              <a:t>項第</a:t>
            </a:r>
            <a:r>
              <a:rPr lang="en-US" altLang="zh-TW" sz="2400" b="1" smtClean="0"/>
              <a:t>15</a:t>
            </a:r>
            <a:r>
              <a:rPr lang="zh-TW" altLang="en-US" sz="2400" b="1" smtClean="0"/>
              <a:t>款及第</a:t>
            </a:r>
            <a:r>
              <a:rPr lang="en-US" altLang="zh-TW" sz="2400" b="1" smtClean="0"/>
              <a:t>24</a:t>
            </a:r>
            <a:r>
              <a:rPr lang="zh-TW" altLang="en-US" sz="2400" b="1" smtClean="0"/>
              <a:t>條第</a:t>
            </a:r>
            <a:r>
              <a:rPr lang="en-US" altLang="zh-TW" sz="2400" b="1" smtClean="0"/>
              <a:t>1</a:t>
            </a:r>
            <a:r>
              <a:rPr lang="zh-TW" altLang="en-US" sz="2400" b="1" smtClean="0"/>
              <a:t>款規定，於招標文件載明固定服務費用或費率，並依招標文件已</a:t>
            </a:r>
            <a:r>
              <a:rPr lang="zh-TW" altLang="en-US" sz="2400" b="1" smtClean="0">
                <a:solidFill>
                  <a:srgbClr val="0000FF"/>
                </a:solidFill>
              </a:rPr>
              <a:t>訂明之固定服務費用或費率決標</a:t>
            </a:r>
            <a:r>
              <a:rPr lang="zh-TW" altLang="en-US" sz="2400" b="1" smtClean="0"/>
              <a:t>，本會</a:t>
            </a:r>
            <a:r>
              <a:rPr lang="en-US" altLang="zh-TW" sz="2400" b="1" smtClean="0"/>
              <a:t>99</a:t>
            </a:r>
            <a:r>
              <a:rPr lang="zh-TW" altLang="en-US" sz="2400" b="1" smtClean="0"/>
              <a:t>年</a:t>
            </a:r>
            <a:r>
              <a:rPr lang="en-US" altLang="zh-TW" sz="2400" b="1" smtClean="0"/>
              <a:t>4</a:t>
            </a:r>
            <a:r>
              <a:rPr lang="zh-TW" altLang="en-US" sz="2400" b="1" smtClean="0"/>
              <a:t>月</a:t>
            </a:r>
            <a:r>
              <a:rPr lang="en-US" altLang="zh-TW" sz="2400" b="1" smtClean="0"/>
              <a:t>14</a:t>
            </a:r>
            <a:r>
              <a:rPr lang="zh-TW" altLang="en-US" sz="2400" b="1" smtClean="0"/>
              <a:t>日工程企字第</a:t>
            </a:r>
            <a:r>
              <a:rPr lang="en-US" altLang="zh-TW" sz="2400" b="1" smtClean="0"/>
              <a:t>09900145930</a:t>
            </a:r>
            <a:r>
              <a:rPr lang="zh-TW" altLang="en-US" sz="2400" b="1" smtClean="0"/>
              <a:t>號函已訂頒「機關辦理最有利標採固定費用或費率之參考作業方式」（公開於本會網站）。</a:t>
            </a:r>
          </a:p>
          <a:p>
            <a:r>
              <a:rPr lang="zh-TW" altLang="en-US" sz="2400" b="1" smtClean="0"/>
              <a:t>二、</a:t>
            </a:r>
            <a:r>
              <a:rPr lang="zh-TW" altLang="en-US" sz="2400" b="1" smtClean="0">
                <a:solidFill>
                  <a:srgbClr val="0000FF"/>
                </a:solidFill>
              </a:rPr>
              <a:t>未達公告金額之技術服務採購</a:t>
            </a:r>
            <a:r>
              <a:rPr lang="zh-TW" altLang="en-US" sz="2400" b="1" smtClean="0"/>
              <a:t>，其依中央機關未達公告金額採購招標辦法第</a:t>
            </a:r>
            <a:r>
              <a:rPr lang="en-US" altLang="zh-TW" sz="2400" b="1" smtClean="0"/>
              <a:t>2</a:t>
            </a:r>
            <a:r>
              <a:rPr lang="zh-TW" altLang="en-US" sz="2400" b="1" smtClean="0"/>
              <a:t>條第</a:t>
            </a:r>
            <a:r>
              <a:rPr lang="en-US" altLang="zh-TW" sz="2400" b="1" smtClean="0"/>
              <a:t>1</a:t>
            </a:r>
            <a:r>
              <a:rPr lang="zh-TW" altLang="en-US" sz="2400" b="1" smtClean="0"/>
              <a:t>項第</a:t>
            </a:r>
            <a:r>
              <a:rPr lang="en-US" altLang="zh-TW" sz="2400" b="1" smtClean="0"/>
              <a:t>3</a:t>
            </a:r>
            <a:r>
              <a:rPr lang="zh-TW" altLang="en-US" sz="2400" b="1" smtClean="0"/>
              <a:t>款公開取得</a:t>
            </a:r>
            <a:r>
              <a:rPr lang="en-US" altLang="zh-TW" sz="2400" b="1" smtClean="0"/>
              <a:t>3</a:t>
            </a:r>
            <a:r>
              <a:rPr lang="zh-TW" altLang="en-US" sz="2400" b="1" smtClean="0"/>
              <a:t>家以上廠商之書面報價或企劃書，擇符合需要者辦理比價或議價者，</a:t>
            </a:r>
            <a:r>
              <a:rPr lang="zh-TW" altLang="en-US" sz="2400" b="1" smtClean="0">
                <a:solidFill>
                  <a:srgbClr val="0000FF"/>
                </a:solidFill>
              </a:rPr>
              <a:t>依技服辦法第</a:t>
            </a:r>
            <a:r>
              <a:rPr lang="en-US" altLang="zh-TW" sz="2400" b="1" smtClean="0">
                <a:solidFill>
                  <a:srgbClr val="0000FF"/>
                </a:solidFill>
              </a:rPr>
              <a:t>39</a:t>
            </a:r>
            <a:r>
              <a:rPr lang="zh-TW" altLang="en-US" sz="2400" b="1" smtClean="0">
                <a:solidFill>
                  <a:srgbClr val="0000FF"/>
                </a:solidFill>
              </a:rPr>
              <a:t>條規定，得準用技服辦法之規定。</a:t>
            </a:r>
          </a:p>
          <a:p>
            <a:endParaRPr lang="en-US" altLang="zh-TW" sz="2400" b="1" smtClean="0"/>
          </a:p>
        </p:txBody>
      </p:sp>
      <p:sp>
        <p:nvSpPr>
          <p:cNvPr id="3" name="投影片編號版面配置區 2"/>
          <p:cNvSpPr>
            <a:spLocks noGrp="1"/>
          </p:cNvSpPr>
          <p:nvPr>
            <p:ph type="sldNum" sz="quarter" idx="12"/>
          </p:nvPr>
        </p:nvSpPr>
        <p:spPr/>
        <p:txBody>
          <a:bodyPr/>
          <a:lstStyle/>
          <a:p>
            <a:fld id="{1118FB7C-3051-423D-B140-B22D31D849CF}" type="slidenum">
              <a:rPr lang="zh-TW" altLang="en-US" smtClean="0"/>
              <a:pPr/>
              <a:t>351</a:t>
            </a:fld>
            <a:endParaRPr lang="zh-TW" altLang="en-US"/>
          </a:p>
        </p:txBody>
      </p:sp>
    </p:spTree>
    <p:extLst>
      <p:ext uri="{BB962C8B-B14F-4D97-AF65-F5344CB8AC3E}">
        <p14:creationId xmlns:p14="http://schemas.microsoft.com/office/powerpoint/2010/main" val="3466801639"/>
      </p:ext>
    </p:extLst>
  </p:cSld>
  <p:clrMapOvr>
    <a:masterClrMapping/>
  </p:clrMapOvr>
  <p:timing>
    <p:tnLst>
      <p:par>
        <p:cTn id="1" dur="indefinite" restart="never" nodeType="tmRoot"/>
      </p:par>
    </p:tnLst>
  </p:timing>
</p:sld>
</file>

<file path=ppt/slides/slide3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a:spLocks noGrp="1"/>
          </p:cNvSpPr>
          <p:nvPr>
            <p:ph type="title"/>
          </p:nvPr>
        </p:nvSpPr>
        <p:spPr>
          <a:xfrm>
            <a:off x="395288" y="404813"/>
            <a:ext cx="8640762" cy="738187"/>
          </a:xfrm>
        </p:spPr>
        <p:txBody>
          <a:bodyPr/>
          <a:lstStyle/>
          <a:p>
            <a:pPr algn="ctr" eaLnBrk="1" hangingPunct="1"/>
            <a:r>
              <a:rPr lang="zh-TW" altLang="en-US" sz="3600" b="1" smtClean="0">
                <a:solidFill>
                  <a:srgbClr val="FF0000"/>
                </a:solidFill>
              </a:rPr>
              <a:t>開口契約：勞務類之技術服務函釋</a:t>
            </a:r>
            <a:r>
              <a:rPr lang="en-US" altLang="zh-TW" sz="3600" b="1" smtClean="0">
                <a:solidFill>
                  <a:srgbClr val="FF0000"/>
                </a:solidFill>
              </a:rPr>
              <a:t>2-2</a:t>
            </a:r>
            <a:endParaRPr lang="zh-TW" altLang="en-US" sz="3600" b="1" smtClean="0">
              <a:solidFill>
                <a:srgbClr val="FF0000"/>
              </a:solidFill>
            </a:endParaRPr>
          </a:p>
        </p:txBody>
      </p:sp>
      <p:sp>
        <p:nvSpPr>
          <p:cNvPr id="165891" name="Rectangle 3"/>
          <p:cNvSpPr>
            <a:spLocks noGrp="1"/>
          </p:cNvSpPr>
          <p:nvPr>
            <p:ph type="body" idx="1"/>
          </p:nvPr>
        </p:nvSpPr>
        <p:spPr>
          <a:xfrm>
            <a:off x="395288" y="1052513"/>
            <a:ext cx="8497887" cy="5256212"/>
          </a:xfrm>
        </p:spPr>
        <p:txBody>
          <a:bodyPr>
            <a:normAutofit lnSpcReduction="10000"/>
          </a:bodyPr>
          <a:lstStyle/>
          <a:p>
            <a:pPr>
              <a:defRPr/>
            </a:pPr>
            <a:r>
              <a:rPr lang="zh-TW" altLang="en-US" sz="2400" b="1" smtClean="0"/>
              <a:t>三、選擇優良技術服務廠商時，依技服辦法第</a:t>
            </a:r>
            <a:r>
              <a:rPr lang="en-US" altLang="zh-TW" sz="2400" b="1" smtClean="0"/>
              <a:t>17</a:t>
            </a:r>
            <a:r>
              <a:rPr lang="zh-TW" altLang="en-US" sz="2400" b="1" smtClean="0"/>
              <a:t>條及第</a:t>
            </a:r>
            <a:r>
              <a:rPr lang="en-US" altLang="zh-TW" sz="2400" b="1" smtClean="0"/>
              <a:t>18</a:t>
            </a:r>
            <a:r>
              <a:rPr lang="zh-TW" altLang="en-US" sz="2400" b="1" smtClean="0"/>
              <a:t>條，於招標文件載明適當之</a:t>
            </a:r>
            <a:r>
              <a:rPr lang="zh-TW" altLang="en-US" sz="2400" b="1" smtClean="0">
                <a:solidFill>
                  <a:srgbClr val="0000FF"/>
                </a:solidFill>
              </a:rPr>
              <a:t>評選項目</a:t>
            </a:r>
            <a:r>
              <a:rPr lang="zh-TW" altLang="en-US" sz="2400" b="1" smtClean="0"/>
              <a:t>，例如：</a:t>
            </a:r>
            <a:r>
              <a:rPr lang="en-US" altLang="zh-TW" sz="2400" b="1" smtClean="0"/>
              <a:t>1</a:t>
            </a:r>
            <a:r>
              <a:rPr lang="zh-TW" altLang="en-US" sz="2400" b="1" smtClean="0"/>
              <a:t>、廠商於技術服務項目之</a:t>
            </a:r>
            <a:r>
              <a:rPr lang="zh-TW" altLang="en-US" sz="2400" b="1" smtClean="0">
                <a:solidFill>
                  <a:srgbClr val="0000FF"/>
                </a:solidFill>
              </a:rPr>
              <a:t>優良、不良紀錄或事蹟</a:t>
            </a:r>
            <a:r>
              <a:rPr lang="zh-TW" altLang="en-US" sz="2400" b="1" smtClean="0"/>
              <a:t>。</a:t>
            </a:r>
            <a:r>
              <a:rPr lang="en-US" altLang="zh-TW" sz="2400" b="1" smtClean="0"/>
              <a:t>2</a:t>
            </a:r>
            <a:r>
              <a:rPr lang="zh-TW" altLang="en-US" sz="2400" b="1" smtClean="0"/>
              <a:t>、主要工作人數及尚在履約之契約件數、金額及是否逾期等情形。有關尚在履約之契約件數，可參考公開於本會網站之「技術服務之廠商技師平均每人得標技術服務案件數量達</a:t>
            </a:r>
            <a:r>
              <a:rPr lang="en-US" altLang="zh-TW" sz="2400" b="1" smtClean="0"/>
              <a:t>30</a:t>
            </a:r>
            <a:r>
              <a:rPr lang="zh-TW" altLang="en-US" sz="2400" b="1" smtClean="0"/>
              <a:t>件以上統計表」（網址：</a:t>
            </a:r>
            <a:r>
              <a:rPr lang="en-US" altLang="zh-TW" sz="2400" b="1" smtClean="0"/>
              <a:t>http://www.pcc.gov.tw</a:t>
            </a:r>
            <a:r>
              <a:rPr lang="zh-TW" altLang="en-US" sz="2400" b="1" smtClean="0"/>
              <a:t>本會網站首頁</a:t>
            </a:r>
            <a:r>
              <a:rPr lang="en-US" altLang="zh-TW" sz="2400" b="1" smtClean="0"/>
              <a:t>\</a:t>
            </a:r>
            <a:r>
              <a:rPr lang="zh-TW" altLang="en-US" sz="2400" b="1" smtClean="0"/>
              <a:t>便民服務專區</a:t>
            </a:r>
            <a:r>
              <a:rPr lang="en-US" altLang="zh-TW" sz="2400" b="1" smtClean="0"/>
              <a:t>\</a:t>
            </a:r>
            <a:r>
              <a:rPr lang="zh-TW" altLang="en-US" sz="2400" b="1" smtClean="0"/>
              <a:t>下載專區）。</a:t>
            </a:r>
            <a:r>
              <a:rPr lang="en-US" altLang="zh-TW" sz="2400" b="1" smtClean="0"/>
              <a:t>3</a:t>
            </a:r>
            <a:r>
              <a:rPr lang="zh-TW" altLang="en-US" sz="2400" b="1" smtClean="0"/>
              <a:t>、</a:t>
            </a:r>
            <a:r>
              <a:rPr lang="zh-TW" altLang="en-US" sz="2400" b="1" smtClean="0">
                <a:solidFill>
                  <a:srgbClr val="0000FF"/>
                </a:solidFill>
              </a:rPr>
              <a:t>計畫主持人及主要工作人員之經驗、能力</a:t>
            </a:r>
            <a:r>
              <a:rPr lang="zh-TW" altLang="en-US" sz="2400" b="1" smtClean="0"/>
              <a:t>及</a:t>
            </a:r>
            <a:r>
              <a:rPr lang="zh-TW" altLang="en-US" sz="2400" b="1" smtClean="0">
                <a:solidFill>
                  <a:srgbClr val="0000FF"/>
                </a:solidFill>
              </a:rPr>
              <a:t>最近</a:t>
            </a:r>
            <a:r>
              <a:rPr lang="en-US" altLang="zh-TW" sz="2400" b="1" smtClean="0">
                <a:solidFill>
                  <a:srgbClr val="0000FF"/>
                </a:solidFill>
              </a:rPr>
              <a:t>3</a:t>
            </a:r>
            <a:r>
              <a:rPr lang="zh-TW" altLang="en-US" sz="2400" b="1" smtClean="0">
                <a:solidFill>
                  <a:srgbClr val="0000FF"/>
                </a:solidFill>
              </a:rPr>
              <a:t>年服務紀錄</a:t>
            </a:r>
            <a:r>
              <a:rPr lang="zh-TW" altLang="en-US" sz="2400" b="1" smtClean="0"/>
              <a:t>（包括優良、不良紀錄或事績）。</a:t>
            </a:r>
          </a:p>
          <a:p>
            <a:pPr>
              <a:defRPr/>
            </a:pPr>
            <a:r>
              <a:rPr lang="zh-TW" altLang="en-US" sz="2400" b="1" smtClean="0"/>
              <a:t>四、</a:t>
            </a:r>
            <a:r>
              <a:rPr lang="zh-TW" altLang="en-US" sz="2400" b="1" smtClean="0">
                <a:solidFill>
                  <a:srgbClr val="FF0000"/>
                </a:solidFill>
              </a:rPr>
              <a:t>同性質技術服務案件，依政府採購法第</a:t>
            </a:r>
            <a:r>
              <a:rPr lang="en-US" altLang="zh-TW" sz="2400" b="1" smtClean="0">
                <a:solidFill>
                  <a:srgbClr val="FF0000"/>
                </a:solidFill>
              </a:rPr>
              <a:t>52</a:t>
            </a:r>
            <a:r>
              <a:rPr lang="zh-TW" altLang="en-US" sz="2400" b="1" smtClean="0">
                <a:solidFill>
                  <a:srgbClr val="FF0000"/>
                </a:solidFill>
              </a:rPr>
              <a:t>條第</a:t>
            </a:r>
            <a:r>
              <a:rPr lang="en-US" altLang="zh-TW" sz="2400" b="1" smtClean="0">
                <a:solidFill>
                  <a:srgbClr val="FF0000"/>
                </a:solidFill>
              </a:rPr>
              <a:t>1</a:t>
            </a:r>
            <a:r>
              <a:rPr lang="zh-TW" altLang="en-US" sz="2400" b="1" smtClean="0">
                <a:solidFill>
                  <a:srgbClr val="FF0000"/>
                </a:solidFill>
              </a:rPr>
              <a:t>項第</a:t>
            </a:r>
            <a:r>
              <a:rPr lang="en-US" altLang="zh-TW" sz="2400" b="1" smtClean="0">
                <a:solidFill>
                  <a:srgbClr val="FF0000"/>
                </a:solidFill>
              </a:rPr>
              <a:t>4</a:t>
            </a:r>
            <a:r>
              <a:rPr lang="zh-TW" altLang="en-US" sz="2400" b="1" smtClean="0">
                <a:solidFill>
                  <a:srgbClr val="FF0000"/>
                </a:solidFill>
              </a:rPr>
              <a:t>款及其施行細則第</a:t>
            </a:r>
            <a:r>
              <a:rPr lang="en-US" altLang="zh-TW" sz="2400" b="1" smtClean="0">
                <a:solidFill>
                  <a:srgbClr val="FF0000"/>
                </a:solidFill>
              </a:rPr>
              <a:t>65</a:t>
            </a:r>
            <a:r>
              <a:rPr lang="zh-TW" altLang="en-US" sz="2400" b="1" smtClean="0">
                <a:solidFill>
                  <a:srgbClr val="FF0000"/>
                </a:solidFill>
              </a:rPr>
              <a:t>條規定，併案採複數決標方式，決標予</a:t>
            </a:r>
            <a:r>
              <a:rPr lang="en-US" altLang="zh-TW" sz="2400" b="1" smtClean="0">
                <a:solidFill>
                  <a:srgbClr val="FF0000"/>
                </a:solidFill>
              </a:rPr>
              <a:t>2</a:t>
            </a:r>
            <a:r>
              <a:rPr lang="zh-TW" altLang="en-US" sz="2400" b="1" smtClean="0">
                <a:solidFill>
                  <a:srgbClr val="FF0000"/>
                </a:solidFill>
              </a:rPr>
              <a:t>家以上技術服務廠商；或訂定一定期間及金額上限範圍內，履約件數不確定之開口契約，實作實算，可併採上述複數決標方式。</a:t>
            </a:r>
            <a:r>
              <a:rPr lang="en-US" altLang="zh-TW" sz="2400" b="1" smtClean="0">
                <a:solidFill>
                  <a:srgbClr val="FF0000"/>
                </a:solidFill>
              </a:rPr>
              <a:t> </a:t>
            </a:r>
            <a:r>
              <a:rPr lang="en-US" altLang="zh-TW" sz="2400" b="1" smtClean="0">
                <a:solidFill>
                  <a:srgbClr val="000000"/>
                </a:solidFill>
              </a:rPr>
              <a:t>99</a:t>
            </a:r>
            <a:r>
              <a:rPr lang="zh-TW" altLang="en-US" sz="2400" b="1" smtClean="0">
                <a:solidFill>
                  <a:srgbClr val="000000"/>
                </a:solidFill>
              </a:rPr>
              <a:t>年</a:t>
            </a:r>
            <a:r>
              <a:rPr lang="en-US" altLang="zh-TW" sz="2400" b="1" smtClean="0">
                <a:solidFill>
                  <a:srgbClr val="000000"/>
                </a:solidFill>
              </a:rPr>
              <a:t>11</a:t>
            </a:r>
            <a:r>
              <a:rPr lang="zh-TW" altLang="en-US" sz="2400" b="1" smtClean="0">
                <a:solidFill>
                  <a:srgbClr val="000000"/>
                </a:solidFill>
              </a:rPr>
              <a:t>月</a:t>
            </a:r>
            <a:r>
              <a:rPr lang="en-US" altLang="zh-TW" sz="2400" b="1" smtClean="0">
                <a:solidFill>
                  <a:srgbClr val="000000"/>
                </a:solidFill>
              </a:rPr>
              <a:t>12</a:t>
            </a:r>
            <a:r>
              <a:rPr lang="zh-TW" altLang="en-US" sz="2400" b="1" smtClean="0">
                <a:solidFill>
                  <a:srgbClr val="000000"/>
                </a:solidFill>
              </a:rPr>
              <a:t>日工程企字第</a:t>
            </a:r>
            <a:r>
              <a:rPr lang="en-US" altLang="zh-TW" sz="2400" b="1" smtClean="0">
                <a:solidFill>
                  <a:srgbClr val="000000"/>
                </a:solidFill>
              </a:rPr>
              <a:t>09900455950</a:t>
            </a:r>
            <a:r>
              <a:rPr lang="zh-TW" altLang="en-US" sz="2400" b="1" smtClean="0">
                <a:solidFill>
                  <a:srgbClr val="000000"/>
                </a:solidFill>
              </a:rPr>
              <a:t>號函</a:t>
            </a:r>
            <a:endParaRPr lang="zh-TW" altLang="en-US" sz="2400" b="1" smtClean="0">
              <a:solidFill>
                <a:srgbClr val="0000FF"/>
              </a:solidFill>
            </a:endParaRPr>
          </a:p>
        </p:txBody>
      </p:sp>
      <p:sp>
        <p:nvSpPr>
          <p:cNvPr id="3" name="投影片編號版面配置區 2"/>
          <p:cNvSpPr>
            <a:spLocks noGrp="1"/>
          </p:cNvSpPr>
          <p:nvPr>
            <p:ph type="sldNum" sz="quarter" idx="12"/>
          </p:nvPr>
        </p:nvSpPr>
        <p:spPr/>
        <p:txBody>
          <a:bodyPr/>
          <a:lstStyle/>
          <a:p>
            <a:fld id="{1118FB7C-3051-423D-B140-B22D31D849CF}" type="slidenum">
              <a:rPr lang="zh-TW" altLang="en-US" smtClean="0"/>
              <a:pPr/>
              <a:t>352</a:t>
            </a:fld>
            <a:endParaRPr lang="zh-TW" altLang="en-US"/>
          </a:p>
        </p:txBody>
      </p:sp>
    </p:spTree>
    <p:extLst>
      <p:ext uri="{BB962C8B-B14F-4D97-AF65-F5344CB8AC3E}">
        <p14:creationId xmlns:p14="http://schemas.microsoft.com/office/powerpoint/2010/main" val="2660153708"/>
      </p:ext>
    </p:extLst>
  </p:cSld>
  <p:clrMapOvr>
    <a:masterClrMapping/>
  </p:clrMapOvr>
  <p:timing>
    <p:tnLst>
      <p:par>
        <p:cTn id="1" dur="indefinite" restart="never" nodeType="tmRoot"/>
      </p:par>
    </p:tnLst>
  </p:timing>
</p:sld>
</file>

<file path=ppt/slides/slide3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p:cNvSpPr>
          <p:nvPr>
            <p:ph type="title"/>
          </p:nvPr>
        </p:nvSpPr>
        <p:spPr>
          <a:xfrm>
            <a:off x="395288" y="404813"/>
            <a:ext cx="8640762" cy="738187"/>
          </a:xfrm>
        </p:spPr>
        <p:txBody>
          <a:bodyPr/>
          <a:lstStyle/>
          <a:p>
            <a:pPr algn="ctr" eaLnBrk="1" hangingPunct="1"/>
            <a:r>
              <a:rPr lang="zh-TW" altLang="en-US" sz="3600" b="1" smtClean="0">
                <a:solidFill>
                  <a:srgbClr val="FF0000"/>
                </a:solidFill>
              </a:rPr>
              <a:t>開口契約：勞務類之技術服務函釋</a:t>
            </a:r>
            <a:r>
              <a:rPr lang="en-US" altLang="zh-TW" sz="3600" b="1" smtClean="0">
                <a:solidFill>
                  <a:srgbClr val="FF0000"/>
                </a:solidFill>
              </a:rPr>
              <a:t>3</a:t>
            </a:r>
            <a:endParaRPr lang="zh-TW" altLang="en-US" sz="3600" b="1" smtClean="0">
              <a:solidFill>
                <a:srgbClr val="FF0000"/>
              </a:solidFill>
            </a:endParaRPr>
          </a:p>
        </p:txBody>
      </p:sp>
      <p:sp>
        <p:nvSpPr>
          <p:cNvPr id="140291" name="Rectangle 3"/>
          <p:cNvSpPr>
            <a:spLocks noGrp="1"/>
          </p:cNvSpPr>
          <p:nvPr>
            <p:ph type="body" idx="1"/>
          </p:nvPr>
        </p:nvSpPr>
        <p:spPr>
          <a:xfrm>
            <a:off x="539750" y="1341438"/>
            <a:ext cx="8135938" cy="4967287"/>
          </a:xfrm>
        </p:spPr>
        <p:txBody>
          <a:bodyPr/>
          <a:lstStyle/>
          <a:p>
            <a:r>
              <a:rPr lang="zh-TW" altLang="en-US" sz="2400" b="1" smtClean="0"/>
              <a:t>委設小型工程併案以開口契約評選</a:t>
            </a:r>
            <a:r>
              <a:rPr lang="zh-TW" altLang="en-US" sz="2400" b="1" smtClean="0">
                <a:latin typeface="標楷體" panose="03000509000000000000" pitchFamily="65" charset="-120"/>
              </a:rPr>
              <a:t>；</a:t>
            </a:r>
            <a:r>
              <a:rPr lang="zh-TW" altLang="en-US" sz="2400" b="1" smtClean="0"/>
              <a:t>可將同類</a:t>
            </a:r>
            <a:r>
              <a:rPr lang="zh-TW" altLang="en-US" sz="2400" b="1" smtClean="0">
                <a:solidFill>
                  <a:srgbClr val="0000FF"/>
                </a:solidFill>
              </a:rPr>
              <a:t>小型工程之技術服務案件</a:t>
            </a:r>
            <a:r>
              <a:rPr lang="zh-TW" altLang="en-US" sz="2400" b="1" smtClean="0"/>
              <a:t>，合併</a:t>
            </a:r>
            <a:r>
              <a:rPr lang="zh-TW" altLang="en-US" sz="2400" b="1" smtClean="0">
                <a:solidFill>
                  <a:srgbClr val="0000FF"/>
                </a:solidFill>
              </a:rPr>
              <a:t>依本法第</a:t>
            </a:r>
            <a:r>
              <a:rPr lang="en-US" altLang="zh-TW" sz="2400" b="1" smtClean="0">
                <a:solidFill>
                  <a:srgbClr val="0000FF"/>
                </a:solidFill>
              </a:rPr>
              <a:t>22</a:t>
            </a:r>
            <a:r>
              <a:rPr lang="zh-TW" altLang="en-US" sz="2400" b="1" smtClean="0">
                <a:solidFill>
                  <a:srgbClr val="0000FF"/>
                </a:solidFill>
              </a:rPr>
              <a:t>條第</a:t>
            </a:r>
            <a:r>
              <a:rPr lang="en-US" altLang="zh-TW" sz="2400" b="1" smtClean="0">
                <a:solidFill>
                  <a:srgbClr val="0000FF"/>
                </a:solidFill>
              </a:rPr>
              <a:t>1</a:t>
            </a:r>
            <a:r>
              <a:rPr lang="zh-TW" altLang="en-US" sz="2400" b="1" smtClean="0">
                <a:solidFill>
                  <a:srgbClr val="0000FF"/>
                </a:solidFill>
              </a:rPr>
              <a:t>項第</a:t>
            </a:r>
            <a:r>
              <a:rPr lang="en-US" altLang="zh-TW" sz="2400" b="1" smtClean="0">
                <a:solidFill>
                  <a:srgbClr val="0000FF"/>
                </a:solidFill>
              </a:rPr>
              <a:t>9</a:t>
            </a:r>
            <a:r>
              <a:rPr lang="zh-TW" altLang="en-US" sz="2400" b="1" smtClean="0">
                <a:solidFill>
                  <a:srgbClr val="0000FF"/>
                </a:solidFill>
              </a:rPr>
              <a:t>款規定辦理公開客觀評選，並得</a:t>
            </a:r>
            <a:r>
              <a:rPr lang="zh-TW" altLang="en-US" sz="2400" b="1" smtClean="0">
                <a:solidFill>
                  <a:srgbClr val="FF0000"/>
                </a:solidFill>
              </a:rPr>
              <a:t>採開口契約方式辦理</a:t>
            </a:r>
            <a:r>
              <a:rPr lang="zh-TW" altLang="en-US" sz="2400" b="1" smtClean="0"/>
              <a:t>。其採購件數較多者，亦得採複數決標之方式，並應避免集中由少數廠商承攬轉包之發生。</a:t>
            </a:r>
            <a:r>
              <a:rPr lang="en-US" altLang="zh-TW" sz="2400" b="1" smtClean="0"/>
              <a:t>98.07.09</a:t>
            </a:r>
            <a:r>
              <a:rPr lang="zh-TW" altLang="en-US" sz="2400" b="1" smtClean="0"/>
              <a:t>工程管字第</a:t>
            </a:r>
            <a:r>
              <a:rPr lang="en-US" altLang="zh-TW" sz="2400" b="1" smtClean="0"/>
              <a:t>09800303520</a:t>
            </a:r>
            <a:r>
              <a:rPr lang="zh-TW" altLang="en-US" sz="2400" b="1" smtClean="0"/>
              <a:t>號函</a:t>
            </a:r>
            <a:endParaRPr lang="en-US" altLang="zh-TW" sz="2400" b="1" smtClean="0"/>
          </a:p>
        </p:txBody>
      </p:sp>
      <p:sp>
        <p:nvSpPr>
          <p:cNvPr id="3" name="投影片編號版面配置區 2"/>
          <p:cNvSpPr>
            <a:spLocks noGrp="1"/>
          </p:cNvSpPr>
          <p:nvPr>
            <p:ph type="sldNum" sz="quarter" idx="12"/>
          </p:nvPr>
        </p:nvSpPr>
        <p:spPr/>
        <p:txBody>
          <a:bodyPr/>
          <a:lstStyle/>
          <a:p>
            <a:fld id="{1118FB7C-3051-423D-B140-B22D31D849CF}" type="slidenum">
              <a:rPr lang="zh-TW" altLang="en-US" smtClean="0"/>
              <a:pPr/>
              <a:t>353</a:t>
            </a:fld>
            <a:endParaRPr lang="zh-TW" altLang="en-US"/>
          </a:p>
        </p:txBody>
      </p:sp>
    </p:spTree>
    <p:extLst>
      <p:ext uri="{BB962C8B-B14F-4D97-AF65-F5344CB8AC3E}">
        <p14:creationId xmlns:p14="http://schemas.microsoft.com/office/powerpoint/2010/main" val="833576428"/>
      </p:ext>
    </p:extLst>
  </p:cSld>
  <p:clrMapOvr>
    <a:masterClrMapping/>
  </p:clrMapOvr>
  <p:timing>
    <p:tnLst>
      <p:par>
        <p:cTn id="1" dur="indefinite" restart="never" nodeType="tmRoot"/>
      </p:par>
    </p:tnLst>
  </p:timing>
</p:sld>
</file>

<file path=ppt/slides/slide3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2"/>
          <p:cNvSpPr>
            <a:spLocks noGrp="1" noChangeArrowheads="1"/>
          </p:cNvSpPr>
          <p:nvPr>
            <p:ph type="title" idx="4294967295"/>
          </p:nvPr>
        </p:nvSpPr>
        <p:spPr>
          <a:xfrm>
            <a:off x="1452785" y="1196752"/>
            <a:ext cx="7462911" cy="1012825"/>
          </a:xfrm>
        </p:spPr>
        <p:txBody>
          <a:bodyPr/>
          <a:lstStyle/>
          <a:p>
            <a:pPr>
              <a:defRPr/>
            </a:pPr>
            <a:r>
              <a:rPr lang="zh-TW" altLang="en-US" b="1" dirty="0" smtClean="0">
                <a:solidFill>
                  <a:srgbClr val="FF0000"/>
                </a:solidFill>
                <a:effectLst>
                  <a:outerShdw blurRad="38100" dist="38100" dir="2700000" algn="tl">
                    <a:srgbClr val="C0C0C0"/>
                  </a:outerShdw>
                </a:effectLst>
              </a:rPr>
              <a:t>採購監辦實務案例解析</a:t>
            </a:r>
            <a:endParaRPr lang="zh-TW" altLang="en-US" sz="5400" b="1" dirty="0" smtClean="0">
              <a:solidFill>
                <a:srgbClr val="FF0000"/>
              </a:solidFill>
              <a:effectLst>
                <a:outerShdw blurRad="38100" dist="38100" dir="2700000" algn="tl">
                  <a:srgbClr val="C0C0C0"/>
                </a:outerShdw>
              </a:effectLst>
            </a:endParaRPr>
          </a:p>
        </p:txBody>
      </p:sp>
      <p:sp>
        <p:nvSpPr>
          <p:cNvPr id="55299" name="Rectangle 3"/>
          <p:cNvSpPr>
            <a:spLocks noGrp="1" noChangeArrowheads="1"/>
          </p:cNvSpPr>
          <p:nvPr>
            <p:ph type="body" idx="4294967295"/>
          </p:nvPr>
        </p:nvSpPr>
        <p:spPr>
          <a:xfrm>
            <a:off x="2051720" y="3717032"/>
            <a:ext cx="6791968" cy="1223888"/>
          </a:xfrm>
        </p:spPr>
        <p:txBody>
          <a:bodyPr>
            <a:normAutofit/>
          </a:bodyPr>
          <a:lstStyle/>
          <a:p>
            <a:r>
              <a:rPr lang="zh-TW" altLang="en-US" sz="4000" b="1" dirty="0" smtClean="0">
                <a:solidFill>
                  <a:srgbClr val="0000FF"/>
                </a:solidFill>
              </a:rPr>
              <a:t>開</a:t>
            </a:r>
            <a:r>
              <a:rPr lang="zh-TW" altLang="en-US" sz="4000" b="1" dirty="0">
                <a:solidFill>
                  <a:srgbClr val="0000FF"/>
                </a:solidFill>
                <a:latin typeface="PMingLiU" panose="02020500000000000000" pitchFamily="18" charset="-120"/>
                <a:ea typeface="PMingLiU" panose="02020500000000000000" pitchFamily="18" charset="-120"/>
              </a:rPr>
              <a:t>、</a:t>
            </a:r>
            <a:r>
              <a:rPr lang="zh-TW" altLang="en-US" sz="4000" b="1" dirty="0">
                <a:solidFill>
                  <a:srgbClr val="0000FF"/>
                </a:solidFill>
              </a:rPr>
              <a:t>決標關注事項</a:t>
            </a:r>
          </a:p>
          <a:p>
            <a:endParaRPr lang="zh-TW" altLang="en-US" sz="2000" b="1" dirty="0" smtClean="0"/>
          </a:p>
          <a:p>
            <a:endParaRPr lang="zh-TW" altLang="en-US" sz="2000" dirty="0" smtClean="0"/>
          </a:p>
          <a:p>
            <a:pPr lvl="1">
              <a:spcBef>
                <a:spcPts val="600"/>
              </a:spcBef>
              <a:spcAft>
                <a:spcPts val="600"/>
              </a:spcAft>
              <a:buFont typeface="Wingdings" panose="05000000000000000000" pitchFamily="2" charset="2"/>
              <a:buChar char="l"/>
            </a:pPr>
            <a:endParaRPr lang="zh-TW" altLang="en-US" sz="2000" dirty="0" smtClean="0"/>
          </a:p>
        </p:txBody>
      </p:sp>
      <p:sp>
        <p:nvSpPr>
          <p:cNvPr id="4" name="弧形向右箭號 3"/>
          <p:cNvSpPr/>
          <p:nvPr/>
        </p:nvSpPr>
        <p:spPr>
          <a:xfrm>
            <a:off x="1115616" y="2564904"/>
            <a:ext cx="731837" cy="1216025"/>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solidFill>
                <a:schemeClr val="tx1"/>
              </a:solidFill>
            </a:endParaRPr>
          </a:p>
        </p:txBody>
      </p:sp>
      <p:sp>
        <p:nvSpPr>
          <p:cNvPr id="3" name="投影片編號版面配置區 2"/>
          <p:cNvSpPr>
            <a:spLocks noGrp="1"/>
          </p:cNvSpPr>
          <p:nvPr>
            <p:ph type="sldNum" sz="quarter" idx="12"/>
          </p:nvPr>
        </p:nvSpPr>
        <p:spPr/>
        <p:txBody>
          <a:bodyPr/>
          <a:lstStyle/>
          <a:p>
            <a:fld id="{1118FB7C-3051-423D-B140-B22D31D849CF}" type="slidenum">
              <a:rPr lang="zh-TW" altLang="en-US" smtClean="0"/>
              <a:pPr/>
              <a:t>354</a:t>
            </a:fld>
            <a:endParaRPr lang="zh-TW" altLang="en-US"/>
          </a:p>
        </p:txBody>
      </p:sp>
    </p:spTree>
    <p:extLst>
      <p:ext uri="{BB962C8B-B14F-4D97-AF65-F5344CB8AC3E}">
        <p14:creationId xmlns:p14="http://schemas.microsoft.com/office/powerpoint/2010/main" val="324371731"/>
      </p:ext>
    </p:extLst>
  </p:cSld>
  <p:clrMapOvr>
    <a:masterClrMapping/>
  </p:clrMapOvr>
  <p:transition/>
  <p:timing>
    <p:tnLst>
      <p:par>
        <p:cTn id="1" dur="indefinite" restart="never" nodeType="tmRoot"/>
      </p:par>
    </p:tnLst>
  </p:timing>
</p:sld>
</file>

<file path=ppt/slides/slide3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2"/>
          <p:cNvSpPr>
            <a:spLocks noGrp="1" noChangeArrowheads="1"/>
          </p:cNvSpPr>
          <p:nvPr>
            <p:ph type="title" idx="4294967295"/>
          </p:nvPr>
        </p:nvSpPr>
        <p:spPr>
          <a:xfrm>
            <a:off x="457200" y="277813"/>
            <a:ext cx="8507413" cy="847725"/>
          </a:xfrm>
          <a:solidFill>
            <a:srgbClr val="FFFF00"/>
          </a:solidFill>
        </p:spPr>
        <p:txBody>
          <a:bodyPr anchor="ctr"/>
          <a:lstStyle/>
          <a:p>
            <a:pPr algn="ctr" eaLnBrk="1" hangingPunct="1"/>
            <a:r>
              <a:rPr lang="zh-TW" altLang="en-US" b="1" dirty="0" smtClean="0">
                <a:solidFill>
                  <a:srgbClr val="FF0000"/>
                </a:solidFill>
                <a:latin typeface="+mj-ea"/>
              </a:rPr>
              <a:t>招標方式常見弊端</a:t>
            </a:r>
            <a:r>
              <a:rPr lang="en-US" altLang="zh-TW" b="1" dirty="0" smtClean="0">
                <a:solidFill>
                  <a:srgbClr val="FF0000"/>
                </a:solidFill>
                <a:latin typeface="+mj-ea"/>
              </a:rPr>
              <a:t>1</a:t>
            </a:r>
            <a:endParaRPr lang="zh-TW" altLang="en-US" b="1" dirty="0" smtClean="0">
              <a:solidFill>
                <a:srgbClr val="FF0000"/>
              </a:solidFill>
              <a:latin typeface="+mj-ea"/>
            </a:endParaRPr>
          </a:p>
        </p:txBody>
      </p:sp>
      <p:sp>
        <p:nvSpPr>
          <p:cNvPr id="184323" name="Rectangle 3"/>
          <p:cNvSpPr>
            <a:spLocks noGrp="1" noChangeArrowheads="1"/>
          </p:cNvSpPr>
          <p:nvPr>
            <p:ph type="body" idx="4294967295"/>
          </p:nvPr>
        </p:nvSpPr>
        <p:spPr>
          <a:xfrm>
            <a:off x="468313" y="1125538"/>
            <a:ext cx="8229600" cy="5111750"/>
          </a:xfrm>
        </p:spPr>
        <p:txBody>
          <a:bodyPr/>
          <a:lstStyle/>
          <a:p>
            <a:pPr>
              <a:buClr>
                <a:srgbClr val="C00000"/>
              </a:buClr>
            </a:pPr>
            <a:r>
              <a:rPr lang="zh-TW" altLang="en-US" sz="2400" b="1" dirty="0" smtClean="0">
                <a:latin typeface="+mj-ea"/>
                <a:ea typeface="+mj-ea"/>
              </a:rPr>
              <a:t>相關法源：</a:t>
            </a:r>
            <a:endParaRPr lang="en-US" altLang="zh-TW" sz="2400" b="1" dirty="0" smtClean="0">
              <a:latin typeface="+mj-ea"/>
              <a:ea typeface="+mj-ea"/>
            </a:endParaRPr>
          </a:p>
          <a:p>
            <a:pPr>
              <a:buClr>
                <a:srgbClr val="C00000"/>
              </a:buClr>
              <a:buFont typeface="Wingdings" panose="05000000000000000000" pitchFamily="2" charset="2"/>
              <a:buChar char="l"/>
            </a:pPr>
            <a:r>
              <a:rPr lang="zh-TW" altLang="en-US" sz="2400" b="1" dirty="0" smtClean="0">
                <a:latin typeface="+mj-ea"/>
                <a:ea typeface="+mj-ea"/>
              </a:rPr>
              <a:t>ㄧ、</a:t>
            </a:r>
            <a:r>
              <a:rPr lang="zh-TW" altLang="zh-TW" sz="2400" b="1" dirty="0" smtClean="0">
                <a:latin typeface="+mj-ea"/>
                <a:ea typeface="+mj-ea"/>
              </a:rPr>
              <a:t>本法所稱公開招標，指以公告方式邀請不特定廠商投標。</a:t>
            </a:r>
            <a:r>
              <a:rPr lang="en-US" altLang="zh-TW" sz="2400" b="1" dirty="0" smtClean="0">
                <a:latin typeface="+mj-ea"/>
                <a:ea typeface="+mj-ea"/>
              </a:rPr>
              <a:t>(</a:t>
            </a:r>
            <a:r>
              <a:rPr lang="zh-TW" altLang="en-US" sz="2400" b="1" dirty="0" smtClean="0">
                <a:latin typeface="+mj-ea"/>
                <a:ea typeface="+mj-ea"/>
              </a:rPr>
              <a:t>採</a:t>
            </a:r>
            <a:r>
              <a:rPr lang="zh-TW" altLang="zh-TW" sz="2400" b="1" dirty="0" smtClean="0">
                <a:latin typeface="+mj-ea"/>
                <a:ea typeface="+mj-ea"/>
              </a:rPr>
              <a:t>§</a:t>
            </a:r>
            <a:r>
              <a:rPr lang="en-US" altLang="zh-TW" sz="2400" b="1" dirty="0" smtClean="0">
                <a:latin typeface="+mj-ea"/>
                <a:ea typeface="+mj-ea"/>
              </a:rPr>
              <a:t>18)</a:t>
            </a:r>
          </a:p>
          <a:p>
            <a:pPr>
              <a:buClr>
                <a:srgbClr val="C00000"/>
              </a:buClr>
              <a:buFont typeface="Wingdings" panose="05000000000000000000" pitchFamily="2" charset="2"/>
              <a:buChar char="l"/>
            </a:pPr>
            <a:r>
              <a:rPr lang="zh-TW" altLang="zh-TW" sz="2400" b="1" dirty="0" smtClean="0">
                <a:latin typeface="+mj-ea"/>
                <a:ea typeface="+mj-ea"/>
              </a:rPr>
              <a:t>機關依本法規定辦理招標，除有下列情形之一不予開標決標外，</a:t>
            </a:r>
            <a:r>
              <a:rPr lang="zh-TW" altLang="zh-TW" sz="2400" b="1" dirty="0" smtClean="0">
                <a:solidFill>
                  <a:srgbClr val="0000FF"/>
                </a:solidFill>
                <a:latin typeface="+mj-ea"/>
                <a:ea typeface="+mj-ea"/>
              </a:rPr>
              <a:t>有三家以上合格廠商投標</a:t>
            </a:r>
            <a:r>
              <a:rPr lang="zh-TW" altLang="zh-TW" sz="2400" b="1" dirty="0" smtClean="0">
                <a:latin typeface="+mj-ea"/>
                <a:ea typeface="+mj-ea"/>
              </a:rPr>
              <a:t>，即應依招標文件所定時間開標決標</a:t>
            </a:r>
            <a:r>
              <a:rPr lang="en-US" altLang="zh-TW" sz="2400" b="1" dirty="0" smtClean="0">
                <a:latin typeface="+mj-ea"/>
                <a:ea typeface="+mj-ea"/>
              </a:rPr>
              <a:t>…(</a:t>
            </a:r>
            <a:r>
              <a:rPr lang="zh-TW" altLang="en-US" sz="2400" b="1" dirty="0" smtClean="0">
                <a:latin typeface="+mj-ea"/>
                <a:ea typeface="+mj-ea"/>
              </a:rPr>
              <a:t>採</a:t>
            </a:r>
            <a:r>
              <a:rPr lang="zh-TW" altLang="zh-TW" sz="2400" b="1" dirty="0" smtClean="0">
                <a:latin typeface="+mj-ea"/>
                <a:ea typeface="+mj-ea"/>
              </a:rPr>
              <a:t>§</a:t>
            </a:r>
            <a:r>
              <a:rPr lang="en-US" altLang="zh-TW" sz="2400" b="1" dirty="0" smtClean="0">
                <a:latin typeface="+mj-ea"/>
                <a:ea typeface="+mj-ea"/>
              </a:rPr>
              <a:t>18)</a:t>
            </a:r>
          </a:p>
          <a:p>
            <a:pPr>
              <a:buClr>
                <a:srgbClr val="C00000"/>
              </a:buClr>
              <a:buFont typeface="Wingdings" panose="05000000000000000000" pitchFamily="2" charset="2"/>
              <a:buChar char="l"/>
            </a:pPr>
            <a:r>
              <a:rPr lang="zh-TW" altLang="zh-TW" sz="2400" b="1" dirty="0" smtClean="0">
                <a:latin typeface="+mj-ea"/>
                <a:ea typeface="+mj-ea"/>
              </a:rPr>
              <a:t>機關依上開規定確認標案投標結果之適用範圍，並不包括開標後才發現之狀況，例如檢視投標文件內容後才發現廠商有本法第</a:t>
            </a:r>
            <a:r>
              <a:rPr lang="en-US" altLang="zh-TW" sz="2400" b="1" dirty="0" smtClean="0">
                <a:latin typeface="+mj-ea"/>
                <a:ea typeface="+mj-ea"/>
              </a:rPr>
              <a:t> 50</a:t>
            </a:r>
            <a:r>
              <a:rPr lang="zh-TW" altLang="zh-TW" sz="2400" b="1" dirty="0" smtClean="0">
                <a:latin typeface="+mj-ea"/>
                <a:ea typeface="+mj-ea"/>
              </a:rPr>
              <a:t>條第</a:t>
            </a:r>
            <a:r>
              <a:rPr lang="en-US" altLang="zh-TW" sz="2400" b="1" dirty="0" smtClean="0">
                <a:latin typeface="+mj-ea"/>
                <a:ea typeface="+mj-ea"/>
              </a:rPr>
              <a:t> 1</a:t>
            </a:r>
            <a:r>
              <a:rPr lang="zh-TW" altLang="zh-TW" sz="2400" b="1" dirty="0" smtClean="0">
                <a:latin typeface="+mj-ea"/>
                <a:ea typeface="+mj-ea"/>
              </a:rPr>
              <a:t>項第</a:t>
            </a:r>
            <a:r>
              <a:rPr lang="en-US" altLang="zh-TW" sz="2400" b="1" dirty="0" smtClean="0">
                <a:latin typeface="+mj-ea"/>
                <a:ea typeface="+mj-ea"/>
              </a:rPr>
              <a:t> 2</a:t>
            </a:r>
            <a:r>
              <a:rPr lang="zh-TW" altLang="zh-TW" sz="2400" b="1" dirty="0" smtClean="0">
                <a:latin typeface="+mj-ea"/>
                <a:ea typeface="+mj-ea"/>
              </a:rPr>
              <a:t>款「投標文件內容不符合招標文件規定」或第</a:t>
            </a:r>
            <a:r>
              <a:rPr lang="en-US" altLang="zh-TW" sz="2400" b="1" dirty="0" smtClean="0">
                <a:latin typeface="+mj-ea"/>
                <a:ea typeface="+mj-ea"/>
              </a:rPr>
              <a:t> 4</a:t>
            </a:r>
            <a:r>
              <a:rPr lang="zh-TW" altLang="zh-TW" sz="2400" b="1" dirty="0" smtClean="0">
                <a:latin typeface="+mj-ea"/>
                <a:ea typeface="+mj-ea"/>
              </a:rPr>
              <a:t>款「</a:t>
            </a:r>
            <a:r>
              <a:rPr lang="zh-TW" altLang="en-US" sz="2400" b="1" dirty="0">
                <a:latin typeface="+mj-ea"/>
                <a:ea typeface="+mj-ea"/>
              </a:rPr>
              <a:t>以不實之文件投標。</a:t>
            </a:r>
            <a:r>
              <a:rPr lang="zh-TW" altLang="zh-TW" sz="2400" b="1" dirty="0" smtClean="0">
                <a:latin typeface="+mj-ea"/>
                <a:ea typeface="+mj-ea"/>
              </a:rPr>
              <a:t>」情況等等。機關依規定辦理開標後，經審查結果發現合於招標文件規定之廠商未滿</a:t>
            </a:r>
            <a:r>
              <a:rPr lang="en-US" altLang="zh-TW" sz="2400" b="1" dirty="0" smtClean="0">
                <a:latin typeface="+mj-ea"/>
                <a:ea typeface="+mj-ea"/>
              </a:rPr>
              <a:t> 3</a:t>
            </a:r>
            <a:r>
              <a:rPr lang="zh-TW" altLang="zh-TW" sz="2400" b="1" dirty="0" smtClean="0">
                <a:latin typeface="+mj-ea"/>
                <a:ea typeface="+mj-ea"/>
              </a:rPr>
              <a:t>家，仍應續辦決標程序，有廠商符合招標文件所定決標原則，即應決標。</a:t>
            </a:r>
            <a:endParaRPr lang="en-US" altLang="zh-TW" sz="2400" b="1" dirty="0" smtClean="0">
              <a:latin typeface="+mj-ea"/>
              <a:ea typeface="+mj-ea"/>
            </a:endParaRPr>
          </a:p>
        </p:txBody>
      </p:sp>
      <p:sp>
        <p:nvSpPr>
          <p:cNvPr id="3" name="投影片編號版面配置區 2"/>
          <p:cNvSpPr>
            <a:spLocks noGrp="1"/>
          </p:cNvSpPr>
          <p:nvPr>
            <p:ph type="sldNum" sz="quarter" idx="12"/>
          </p:nvPr>
        </p:nvSpPr>
        <p:spPr/>
        <p:txBody>
          <a:bodyPr/>
          <a:lstStyle/>
          <a:p>
            <a:fld id="{1118FB7C-3051-423D-B140-B22D31D849CF}" type="slidenum">
              <a:rPr lang="zh-TW" altLang="en-US" smtClean="0"/>
              <a:pPr/>
              <a:t>355</a:t>
            </a:fld>
            <a:endParaRPr lang="zh-TW" altLang="en-US"/>
          </a:p>
        </p:txBody>
      </p:sp>
    </p:spTree>
    <p:extLst>
      <p:ext uri="{BB962C8B-B14F-4D97-AF65-F5344CB8AC3E}">
        <p14:creationId xmlns:p14="http://schemas.microsoft.com/office/powerpoint/2010/main" val="3224872333"/>
      </p:ext>
    </p:extLst>
  </p:cSld>
  <p:clrMapOvr>
    <a:masterClrMapping/>
  </p:clrMapOvr>
</p:sld>
</file>

<file path=ppt/slides/slide3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2"/>
          <p:cNvSpPr>
            <a:spLocks noGrp="1" noChangeArrowheads="1"/>
          </p:cNvSpPr>
          <p:nvPr>
            <p:ph type="title" idx="4294967295"/>
          </p:nvPr>
        </p:nvSpPr>
        <p:spPr>
          <a:xfrm>
            <a:off x="457200" y="277813"/>
            <a:ext cx="8507413" cy="847725"/>
          </a:xfrm>
        </p:spPr>
        <p:txBody>
          <a:bodyPr anchor="ctr"/>
          <a:lstStyle/>
          <a:p>
            <a:pPr algn="ctr" eaLnBrk="1" hangingPunct="1"/>
            <a:r>
              <a:rPr lang="zh-TW" altLang="en-US" b="1" dirty="0" smtClean="0">
                <a:solidFill>
                  <a:srgbClr val="FF0000"/>
                </a:solidFill>
                <a:latin typeface="+mn-ea"/>
                <a:ea typeface="+mn-ea"/>
              </a:rPr>
              <a:t>招標方式常見弊端</a:t>
            </a:r>
            <a:r>
              <a:rPr lang="en-US" altLang="zh-TW" b="1" dirty="0" smtClean="0">
                <a:solidFill>
                  <a:srgbClr val="FF0000"/>
                </a:solidFill>
                <a:latin typeface="+mn-ea"/>
                <a:ea typeface="+mn-ea"/>
              </a:rPr>
              <a:t>2</a:t>
            </a:r>
            <a:endParaRPr lang="zh-TW" altLang="en-US" b="1" dirty="0" smtClean="0">
              <a:solidFill>
                <a:srgbClr val="FF0000"/>
              </a:solidFill>
              <a:latin typeface="+mn-ea"/>
              <a:ea typeface="+mn-ea"/>
            </a:endParaRPr>
          </a:p>
        </p:txBody>
      </p:sp>
      <p:sp>
        <p:nvSpPr>
          <p:cNvPr id="185347" name="Rectangle 3"/>
          <p:cNvSpPr>
            <a:spLocks noGrp="1" noChangeArrowheads="1"/>
          </p:cNvSpPr>
          <p:nvPr>
            <p:ph type="body" idx="4294967295"/>
          </p:nvPr>
        </p:nvSpPr>
        <p:spPr>
          <a:xfrm>
            <a:off x="468313" y="1125538"/>
            <a:ext cx="8229600" cy="5111750"/>
          </a:xfrm>
        </p:spPr>
        <p:txBody>
          <a:bodyPr>
            <a:normAutofit/>
          </a:bodyPr>
          <a:lstStyle/>
          <a:p>
            <a:pPr>
              <a:buFont typeface="Wingdings" panose="05000000000000000000" pitchFamily="2" charset="2"/>
              <a:buChar char="n"/>
            </a:pPr>
            <a:r>
              <a:rPr lang="zh-TW" altLang="zh-TW" sz="2400" b="1" dirty="0">
                <a:latin typeface="+mj-ea"/>
                <a:ea typeface="+mj-ea"/>
              </a:rPr>
              <a:t>本條「三家以上合格廠商投標」之認定，應由招標機關依施行細則第</a:t>
            </a:r>
            <a:r>
              <a:rPr lang="en-US" altLang="zh-TW" sz="2400" b="1" dirty="0">
                <a:latin typeface="+mj-ea"/>
                <a:ea typeface="+mj-ea"/>
              </a:rPr>
              <a:t> 55</a:t>
            </a:r>
            <a:r>
              <a:rPr lang="zh-TW" altLang="zh-TW" sz="2400" b="1" dirty="0">
                <a:latin typeface="+mj-ea"/>
                <a:ea typeface="+mj-ea"/>
              </a:rPr>
              <a:t>條規定確認標案之投標結果，包括： </a:t>
            </a:r>
          </a:p>
          <a:p>
            <a:r>
              <a:rPr lang="en-US" altLang="zh-TW" sz="2400" b="1" dirty="0">
                <a:latin typeface="+mj-ea"/>
                <a:ea typeface="+mj-ea"/>
              </a:rPr>
              <a:t>(</a:t>
            </a:r>
            <a:r>
              <a:rPr lang="zh-TW" altLang="zh-TW" sz="2400" b="1" dirty="0">
                <a:latin typeface="+mj-ea"/>
                <a:ea typeface="+mj-ea"/>
              </a:rPr>
              <a:t>一</a:t>
            </a:r>
            <a:r>
              <a:rPr lang="en-US" altLang="zh-TW" sz="2400" b="1" dirty="0">
                <a:latin typeface="+mj-ea"/>
                <a:ea typeface="+mj-ea"/>
              </a:rPr>
              <a:t>)</a:t>
            </a:r>
            <a:r>
              <a:rPr lang="zh-TW" altLang="zh-TW" sz="2400" b="1" dirty="0">
                <a:latin typeface="+mj-ea"/>
                <a:ea typeface="+mj-ea"/>
              </a:rPr>
              <a:t>投標文件應依本法第</a:t>
            </a:r>
            <a:r>
              <a:rPr lang="en-US" altLang="zh-TW" sz="2400" b="1" dirty="0">
                <a:latin typeface="+mj-ea"/>
                <a:ea typeface="+mj-ea"/>
              </a:rPr>
              <a:t> 33</a:t>
            </a:r>
            <a:r>
              <a:rPr lang="zh-TW" altLang="zh-TW" sz="2400" b="1" dirty="0">
                <a:latin typeface="+mj-ea"/>
                <a:ea typeface="+mj-ea"/>
              </a:rPr>
              <a:t>條規定送達招標機關或其指定場所，機關審查時應注意是否符合施行細則第</a:t>
            </a:r>
            <a:r>
              <a:rPr lang="en-US" altLang="zh-TW" sz="2400" b="1" dirty="0">
                <a:latin typeface="+mj-ea"/>
                <a:ea typeface="+mj-ea"/>
              </a:rPr>
              <a:t> 29</a:t>
            </a:r>
            <a:r>
              <a:rPr lang="zh-TW" altLang="zh-TW" sz="2400" b="1" dirty="0">
                <a:latin typeface="+mj-ea"/>
                <a:ea typeface="+mj-ea"/>
              </a:rPr>
              <a:t>條規定。</a:t>
            </a:r>
          </a:p>
          <a:p>
            <a:r>
              <a:rPr lang="en-US" altLang="zh-TW" sz="2400" b="1" dirty="0">
                <a:latin typeface="+mj-ea"/>
                <a:ea typeface="+mj-ea"/>
              </a:rPr>
              <a:t> (</a:t>
            </a:r>
            <a:r>
              <a:rPr lang="zh-TW" altLang="zh-TW" sz="2400" b="1" dirty="0">
                <a:latin typeface="+mj-ea"/>
                <a:ea typeface="+mj-ea"/>
              </a:rPr>
              <a:t>二</a:t>
            </a:r>
            <a:r>
              <a:rPr lang="en-US" altLang="zh-TW" sz="2400" b="1" dirty="0">
                <a:latin typeface="+mj-ea"/>
                <a:ea typeface="+mj-ea"/>
              </a:rPr>
              <a:t>)</a:t>
            </a:r>
            <a:r>
              <a:rPr lang="zh-TW" altLang="zh-TW" sz="2400" b="1" dirty="0">
                <a:latin typeface="+mj-ea"/>
                <a:ea typeface="+mj-ea"/>
              </a:rPr>
              <a:t>廠商無本法第</a:t>
            </a:r>
            <a:r>
              <a:rPr lang="en-US" altLang="zh-TW" sz="2400" b="1" dirty="0">
                <a:latin typeface="+mj-ea"/>
                <a:ea typeface="+mj-ea"/>
              </a:rPr>
              <a:t> 50</a:t>
            </a:r>
            <a:r>
              <a:rPr lang="zh-TW" altLang="zh-TW" sz="2400" b="1" dirty="0">
                <a:latin typeface="+mj-ea"/>
                <a:ea typeface="+mj-ea"/>
              </a:rPr>
              <a:t>條第</a:t>
            </a:r>
            <a:r>
              <a:rPr lang="en-US" altLang="zh-TW" sz="2400" b="1" dirty="0">
                <a:latin typeface="+mj-ea"/>
                <a:ea typeface="+mj-ea"/>
              </a:rPr>
              <a:t> 1</a:t>
            </a:r>
            <a:r>
              <a:rPr lang="zh-TW" altLang="zh-TW" sz="2400" b="1" dirty="0">
                <a:latin typeface="+mj-ea"/>
                <a:ea typeface="+mj-ea"/>
              </a:rPr>
              <a:t>項所定「不予開標」情形，例如非本法第</a:t>
            </a:r>
            <a:r>
              <a:rPr lang="en-US" altLang="zh-TW" sz="2400" b="1" dirty="0">
                <a:latin typeface="+mj-ea"/>
                <a:ea typeface="+mj-ea"/>
              </a:rPr>
              <a:t> 103</a:t>
            </a:r>
            <a:r>
              <a:rPr lang="zh-TW" altLang="zh-TW" sz="2400" b="1" dirty="0">
                <a:latin typeface="+mj-ea"/>
                <a:ea typeface="+mj-ea"/>
              </a:rPr>
              <a:t>條第</a:t>
            </a:r>
            <a:r>
              <a:rPr lang="en-US" altLang="zh-TW" sz="2400" b="1" dirty="0">
                <a:latin typeface="+mj-ea"/>
                <a:ea typeface="+mj-ea"/>
              </a:rPr>
              <a:t> 1</a:t>
            </a:r>
            <a:r>
              <a:rPr lang="zh-TW" altLang="zh-TW" sz="2400" b="1" dirty="0">
                <a:latin typeface="+mj-ea"/>
                <a:ea typeface="+mj-ea"/>
              </a:rPr>
              <a:t>項不得參加投標對象，機關應上網查核。 </a:t>
            </a:r>
          </a:p>
          <a:p>
            <a:r>
              <a:rPr lang="en-US" altLang="zh-TW" sz="2400" b="1" dirty="0">
                <a:latin typeface="+mj-ea"/>
                <a:ea typeface="+mj-ea"/>
              </a:rPr>
              <a:t>(</a:t>
            </a:r>
            <a:r>
              <a:rPr lang="zh-TW" altLang="zh-TW" sz="2400" b="1" dirty="0">
                <a:latin typeface="+mj-ea"/>
                <a:ea typeface="+mj-ea"/>
              </a:rPr>
              <a:t>三</a:t>
            </a:r>
            <a:r>
              <a:rPr lang="en-US" altLang="zh-TW" sz="2400" b="1" dirty="0">
                <a:latin typeface="+mj-ea"/>
                <a:ea typeface="+mj-ea"/>
              </a:rPr>
              <a:t>)</a:t>
            </a:r>
            <a:r>
              <a:rPr lang="zh-TW" altLang="zh-TW" sz="2400" b="1" dirty="0">
                <a:latin typeface="+mj-ea"/>
                <a:ea typeface="+mj-ea"/>
              </a:rPr>
              <a:t>廠商無施行細則第</a:t>
            </a:r>
            <a:r>
              <a:rPr lang="en-US" altLang="zh-TW" sz="2400" b="1" dirty="0">
                <a:latin typeface="+mj-ea"/>
                <a:ea typeface="+mj-ea"/>
              </a:rPr>
              <a:t> 33</a:t>
            </a:r>
            <a:r>
              <a:rPr lang="zh-TW" altLang="zh-TW" sz="2400" b="1" dirty="0">
                <a:latin typeface="+mj-ea"/>
                <a:ea typeface="+mj-ea"/>
              </a:rPr>
              <a:t>條第</a:t>
            </a:r>
            <a:r>
              <a:rPr lang="en-US" altLang="zh-TW" sz="2400" b="1" dirty="0">
                <a:latin typeface="+mj-ea"/>
                <a:ea typeface="+mj-ea"/>
              </a:rPr>
              <a:t> 1</a:t>
            </a:r>
            <a:r>
              <a:rPr lang="zh-TW" altLang="zh-TW" sz="2400" b="1" dirty="0">
                <a:latin typeface="+mj-ea"/>
                <a:ea typeface="+mj-ea"/>
              </a:rPr>
              <a:t>項及第</a:t>
            </a:r>
            <a:r>
              <a:rPr lang="en-US" altLang="zh-TW" sz="2400" b="1" dirty="0">
                <a:latin typeface="+mj-ea"/>
                <a:ea typeface="+mj-ea"/>
              </a:rPr>
              <a:t> 2</a:t>
            </a:r>
            <a:r>
              <a:rPr lang="zh-TW" altLang="zh-TW" sz="2400" b="1" dirty="0">
                <a:latin typeface="+mj-ea"/>
                <a:ea typeface="+mj-ea"/>
              </a:rPr>
              <a:t>項不予開標情形。</a:t>
            </a:r>
          </a:p>
          <a:p>
            <a:r>
              <a:rPr lang="en-US" altLang="zh-TW" sz="2400" b="1" dirty="0">
                <a:latin typeface="+mj-ea"/>
                <a:ea typeface="+mj-ea"/>
              </a:rPr>
              <a:t>(</a:t>
            </a:r>
            <a:r>
              <a:rPr lang="zh-TW" altLang="zh-TW" sz="2400" b="1" dirty="0">
                <a:latin typeface="+mj-ea"/>
                <a:ea typeface="+mj-ea"/>
              </a:rPr>
              <a:t>四</a:t>
            </a:r>
            <a:r>
              <a:rPr lang="en-US" altLang="zh-TW" sz="2400" b="1" dirty="0">
                <a:latin typeface="+mj-ea"/>
                <a:ea typeface="+mj-ea"/>
              </a:rPr>
              <a:t>)</a:t>
            </a:r>
            <a:r>
              <a:rPr lang="zh-TW" altLang="zh-TW" sz="2400" b="1" dirty="0">
                <a:latin typeface="+mj-ea"/>
                <a:ea typeface="+mj-ea"/>
              </a:rPr>
              <a:t>廠商非施行細則第</a:t>
            </a:r>
            <a:r>
              <a:rPr lang="en-US" altLang="zh-TW" sz="2400" b="1" dirty="0">
                <a:latin typeface="+mj-ea"/>
                <a:ea typeface="+mj-ea"/>
              </a:rPr>
              <a:t> 38</a:t>
            </a:r>
            <a:r>
              <a:rPr lang="zh-TW" altLang="zh-TW" sz="2400" b="1" dirty="0">
                <a:latin typeface="+mj-ea"/>
                <a:ea typeface="+mj-ea"/>
              </a:rPr>
              <a:t>條第</a:t>
            </a:r>
            <a:r>
              <a:rPr lang="en-US" altLang="zh-TW" sz="2400" b="1" dirty="0">
                <a:latin typeface="+mj-ea"/>
                <a:ea typeface="+mj-ea"/>
              </a:rPr>
              <a:t> 1</a:t>
            </a:r>
            <a:r>
              <a:rPr lang="zh-TW" altLang="zh-TW" sz="2400" b="1" dirty="0">
                <a:latin typeface="+mj-ea"/>
                <a:ea typeface="+mj-ea"/>
              </a:rPr>
              <a:t>項不得參加投標之對象。</a:t>
            </a:r>
            <a:r>
              <a:rPr lang="en-US" altLang="zh-TW" sz="2400" b="1" dirty="0">
                <a:latin typeface="+mj-ea"/>
                <a:ea typeface="+mj-ea"/>
              </a:rPr>
              <a:t>(</a:t>
            </a:r>
            <a:r>
              <a:rPr lang="zh-TW" altLang="en-US" sz="2400" b="1" dirty="0">
                <a:latin typeface="+mj-ea"/>
                <a:ea typeface="+mj-ea"/>
              </a:rPr>
              <a:t>採細</a:t>
            </a:r>
            <a:r>
              <a:rPr lang="zh-TW" altLang="zh-TW" sz="2400" b="1" dirty="0">
                <a:latin typeface="+mj-ea"/>
                <a:ea typeface="+mj-ea"/>
              </a:rPr>
              <a:t>§</a:t>
            </a:r>
            <a:r>
              <a:rPr lang="en-US" altLang="zh-TW" sz="2400" b="1" dirty="0">
                <a:latin typeface="+mj-ea"/>
                <a:ea typeface="+mj-ea"/>
              </a:rPr>
              <a:t>55)</a:t>
            </a:r>
            <a:endParaRPr lang="zh-TW" altLang="zh-TW" sz="2400" b="1" dirty="0">
              <a:latin typeface="+mj-ea"/>
              <a:ea typeface="+mj-ea"/>
            </a:endParaRPr>
          </a:p>
        </p:txBody>
      </p:sp>
      <p:sp>
        <p:nvSpPr>
          <p:cNvPr id="3" name="投影片編號版面配置區 2"/>
          <p:cNvSpPr>
            <a:spLocks noGrp="1"/>
          </p:cNvSpPr>
          <p:nvPr>
            <p:ph type="sldNum" sz="quarter" idx="12"/>
          </p:nvPr>
        </p:nvSpPr>
        <p:spPr/>
        <p:txBody>
          <a:bodyPr/>
          <a:lstStyle/>
          <a:p>
            <a:fld id="{1118FB7C-3051-423D-B140-B22D31D849CF}" type="slidenum">
              <a:rPr lang="zh-TW" altLang="en-US" smtClean="0"/>
              <a:pPr/>
              <a:t>356</a:t>
            </a:fld>
            <a:endParaRPr lang="zh-TW" altLang="en-US"/>
          </a:p>
        </p:txBody>
      </p:sp>
    </p:spTree>
    <p:extLst>
      <p:ext uri="{BB962C8B-B14F-4D97-AF65-F5344CB8AC3E}">
        <p14:creationId xmlns:p14="http://schemas.microsoft.com/office/powerpoint/2010/main" val="3878726169"/>
      </p:ext>
    </p:extLst>
  </p:cSld>
  <p:clrMapOvr>
    <a:masterClrMapping/>
  </p:clrMapOvr>
</p:sld>
</file>

<file path=ppt/slides/slide3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2"/>
          <p:cNvSpPr>
            <a:spLocks noGrp="1" noChangeArrowheads="1"/>
          </p:cNvSpPr>
          <p:nvPr>
            <p:ph type="title" idx="4294967295"/>
          </p:nvPr>
        </p:nvSpPr>
        <p:spPr>
          <a:xfrm>
            <a:off x="457200" y="277813"/>
            <a:ext cx="8507413" cy="847725"/>
          </a:xfrm>
        </p:spPr>
        <p:txBody>
          <a:bodyPr anchor="ctr"/>
          <a:lstStyle/>
          <a:p>
            <a:pPr algn="ctr" eaLnBrk="1" hangingPunct="1"/>
            <a:r>
              <a:rPr lang="zh-TW" altLang="en-US" b="1" dirty="0" smtClean="0">
                <a:solidFill>
                  <a:srgbClr val="FF0000"/>
                </a:solidFill>
                <a:latin typeface="+mn-ea"/>
                <a:ea typeface="+mn-ea"/>
              </a:rPr>
              <a:t>招標方式常見弊端</a:t>
            </a:r>
            <a:r>
              <a:rPr lang="en-US" altLang="zh-TW" b="1" dirty="0" smtClean="0">
                <a:solidFill>
                  <a:srgbClr val="FF0000"/>
                </a:solidFill>
                <a:latin typeface="+mn-ea"/>
                <a:ea typeface="+mn-ea"/>
              </a:rPr>
              <a:t>3</a:t>
            </a:r>
            <a:endParaRPr lang="zh-TW" altLang="en-US" b="1" dirty="0" smtClean="0">
              <a:solidFill>
                <a:srgbClr val="FF0000"/>
              </a:solidFill>
              <a:latin typeface="+mn-ea"/>
              <a:ea typeface="+mn-ea"/>
            </a:endParaRPr>
          </a:p>
        </p:txBody>
      </p:sp>
      <p:sp>
        <p:nvSpPr>
          <p:cNvPr id="186371" name="Rectangle 3"/>
          <p:cNvSpPr>
            <a:spLocks noGrp="1" noChangeArrowheads="1"/>
          </p:cNvSpPr>
          <p:nvPr>
            <p:ph type="body" idx="4294967295"/>
          </p:nvPr>
        </p:nvSpPr>
        <p:spPr>
          <a:xfrm>
            <a:off x="468313" y="1125538"/>
            <a:ext cx="8496300" cy="5111750"/>
          </a:xfrm>
        </p:spPr>
        <p:txBody>
          <a:bodyPr/>
          <a:lstStyle/>
          <a:p>
            <a:r>
              <a:rPr lang="zh-TW" altLang="en-US" sz="2400" b="1" dirty="0" smtClean="0">
                <a:latin typeface="+mj-ea"/>
                <a:ea typeface="+mj-ea"/>
              </a:rPr>
              <a:t>二、</a:t>
            </a:r>
            <a:r>
              <a:rPr lang="zh-TW" altLang="zh-TW" sz="2400" b="1" dirty="0" smtClean="0">
                <a:latin typeface="+mj-ea"/>
                <a:ea typeface="+mj-ea"/>
              </a:rPr>
              <a:t>投標廠商有下列情形之一，經機關於開標前發現者，其所投之標應不予開標；於開標後發現者，應不決標予該廠商：</a:t>
            </a:r>
          </a:p>
          <a:p>
            <a:r>
              <a:rPr lang="zh-TW" altLang="zh-TW" sz="2400" b="1" dirty="0" smtClean="0">
                <a:latin typeface="+mj-ea"/>
                <a:ea typeface="+mj-ea"/>
              </a:rPr>
              <a:t>一、未依招標文件之規定投標。</a:t>
            </a:r>
          </a:p>
          <a:p>
            <a:r>
              <a:rPr lang="zh-TW" altLang="zh-TW" sz="2400" b="1" dirty="0" smtClean="0">
                <a:latin typeface="+mj-ea"/>
                <a:ea typeface="+mj-ea"/>
              </a:rPr>
              <a:t>二、投標文件內容不符合招標文件之規定。</a:t>
            </a:r>
          </a:p>
          <a:p>
            <a:r>
              <a:rPr lang="zh-TW" altLang="zh-TW" sz="2400" b="1" dirty="0" smtClean="0">
                <a:solidFill>
                  <a:srgbClr val="FF0000"/>
                </a:solidFill>
                <a:latin typeface="+mj-ea"/>
                <a:ea typeface="+mj-ea"/>
              </a:rPr>
              <a:t>三、借用或冒用他人名義或證件投標。</a:t>
            </a:r>
          </a:p>
          <a:p>
            <a:r>
              <a:rPr lang="zh-TW" altLang="zh-TW" sz="2400" b="1" u="sng" dirty="0" smtClean="0">
                <a:solidFill>
                  <a:srgbClr val="FF0000"/>
                </a:solidFill>
                <a:latin typeface="+mj-ea"/>
                <a:ea typeface="+mj-ea"/>
              </a:rPr>
              <a:t>四、以不實</a:t>
            </a:r>
            <a:r>
              <a:rPr lang="zh-TW" altLang="zh-TW" sz="2400" b="1" dirty="0" smtClean="0">
                <a:solidFill>
                  <a:srgbClr val="FF0000"/>
                </a:solidFill>
                <a:latin typeface="+mj-ea"/>
                <a:ea typeface="+mj-ea"/>
              </a:rPr>
              <a:t>之文件投標。</a:t>
            </a:r>
          </a:p>
          <a:p>
            <a:r>
              <a:rPr lang="zh-TW" altLang="zh-TW" sz="2400" b="1" dirty="0" smtClean="0">
                <a:solidFill>
                  <a:srgbClr val="FF0000"/>
                </a:solidFill>
                <a:latin typeface="+mj-ea"/>
                <a:ea typeface="+mj-ea"/>
              </a:rPr>
              <a:t>五、不同投標廠商間之投標文件內容有重大異常關聯。</a:t>
            </a:r>
          </a:p>
          <a:p>
            <a:r>
              <a:rPr lang="zh-TW" altLang="zh-TW" sz="2400" b="1" dirty="0" smtClean="0">
                <a:latin typeface="+mj-ea"/>
                <a:ea typeface="+mj-ea"/>
              </a:rPr>
              <a:t>六、第一百零三條第一項不得參加投標或作為決標對象之情形。</a:t>
            </a:r>
          </a:p>
          <a:p>
            <a:r>
              <a:rPr lang="zh-TW" altLang="zh-TW" sz="2400" b="1" dirty="0" smtClean="0">
                <a:latin typeface="+mj-ea"/>
                <a:ea typeface="+mj-ea"/>
              </a:rPr>
              <a:t>七、其他影響採購公正之違反法令行為。</a:t>
            </a:r>
            <a:r>
              <a:rPr lang="en-US" altLang="zh-TW" sz="2400" b="1" dirty="0" smtClean="0">
                <a:latin typeface="+mj-ea"/>
                <a:ea typeface="+mj-ea"/>
              </a:rPr>
              <a:t>(</a:t>
            </a:r>
            <a:r>
              <a:rPr lang="zh-TW" altLang="en-US" sz="2400" b="1" dirty="0" smtClean="0">
                <a:latin typeface="+mj-ea"/>
                <a:ea typeface="+mj-ea"/>
              </a:rPr>
              <a:t>採</a:t>
            </a:r>
            <a:r>
              <a:rPr lang="zh-TW" altLang="zh-TW" sz="2400" b="1" dirty="0" smtClean="0">
                <a:latin typeface="+mj-ea"/>
                <a:ea typeface="+mj-ea"/>
              </a:rPr>
              <a:t>§</a:t>
            </a:r>
            <a:r>
              <a:rPr lang="en-US" altLang="zh-TW" sz="2400" b="1" dirty="0" smtClean="0">
                <a:latin typeface="+mj-ea"/>
                <a:ea typeface="+mj-ea"/>
              </a:rPr>
              <a:t>50.1)</a:t>
            </a:r>
            <a:endParaRPr lang="zh-TW" altLang="zh-TW" sz="2400" b="1" dirty="0" smtClean="0">
              <a:latin typeface="+mj-ea"/>
              <a:ea typeface="+mj-ea"/>
            </a:endParaRPr>
          </a:p>
        </p:txBody>
      </p:sp>
      <p:sp>
        <p:nvSpPr>
          <p:cNvPr id="3" name="投影片編號版面配置區 2"/>
          <p:cNvSpPr>
            <a:spLocks noGrp="1"/>
          </p:cNvSpPr>
          <p:nvPr>
            <p:ph type="sldNum" sz="quarter" idx="12"/>
          </p:nvPr>
        </p:nvSpPr>
        <p:spPr/>
        <p:txBody>
          <a:bodyPr/>
          <a:lstStyle/>
          <a:p>
            <a:fld id="{1118FB7C-3051-423D-B140-B22D31D849CF}" type="slidenum">
              <a:rPr lang="zh-TW" altLang="en-US" smtClean="0"/>
              <a:pPr/>
              <a:t>357</a:t>
            </a:fld>
            <a:endParaRPr lang="zh-TW" altLang="en-US"/>
          </a:p>
        </p:txBody>
      </p:sp>
    </p:spTree>
    <p:extLst>
      <p:ext uri="{BB962C8B-B14F-4D97-AF65-F5344CB8AC3E}">
        <p14:creationId xmlns:p14="http://schemas.microsoft.com/office/powerpoint/2010/main" val="275167815"/>
      </p:ext>
    </p:extLst>
  </p:cSld>
  <p:clrMapOvr>
    <a:masterClrMapping/>
  </p:clrMapOvr>
</p:sld>
</file>

<file path=ppt/slides/slide3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2"/>
          <p:cNvSpPr>
            <a:spLocks noGrp="1" noChangeArrowheads="1"/>
          </p:cNvSpPr>
          <p:nvPr>
            <p:ph type="title" idx="4294967295"/>
          </p:nvPr>
        </p:nvSpPr>
        <p:spPr>
          <a:xfrm>
            <a:off x="457200" y="277813"/>
            <a:ext cx="8507413" cy="847725"/>
          </a:xfrm>
        </p:spPr>
        <p:txBody>
          <a:bodyPr anchor="ctr"/>
          <a:lstStyle/>
          <a:p>
            <a:pPr algn="ctr" eaLnBrk="1" hangingPunct="1"/>
            <a:r>
              <a:rPr lang="zh-TW" altLang="en-US" b="1" dirty="0" smtClean="0">
                <a:solidFill>
                  <a:srgbClr val="FF0000"/>
                </a:solidFill>
                <a:latin typeface="+mj-ea"/>
              </a:rPr>
              <a:t>招標方式常見弊端</a:t>
            </a:r>
            <a:r>
              <a:rPr lang="en-US" altLang="zh-TW" b="1" dirty="0" smtClean="0">
                <a:solidFill>
                  <a:srgbClr val="FF0000"/>
                </a:solidFill>
                <a:latin typeface="+mj-ea"/>
              </a:rPr>
              <a:t>4</a:t>
            </a:r>
            <a:endParaRPr lang="zh-TW" altLang="en-US" b="1" dirty="0" smtClean="0">
              <a:solidFill>
                <a:srgbClr val="FF0000"/>
              </a:solidFill>
              <a:latin typeface="+mj-ea"/>
            </a:endParaRPr>
          </a:p>
        </p:txBody>
      </p:sp>
      <p:sp>
        <p:nvSpPr>
          <p:cNvPr id="187395" name="Rectangle 3"/>
          <p:cNvSpPr>
            <a:spLocks noGrp="1" noChangeArrowheads="1"/>
          </p:cNvSpPr>
          <p:nvPr>
            <p:ph type="body" idx="4294967295"/>
          </p:nvPr>
        </p:nvSpPr>
        <p:spPr>
          <a:xfrm>
            <a:off x="468313" y="1125538"/>
            <a:ext cx="8229600" cy="5111750"/>
          </a:xfrm>
        </p:spPr>
        <p:txBody>
          <a:bodyPr/>
          <a:lstStyle/>
          <a:p>
            <a:r>
              <a:rPr lang="zh-TW" altLang="en-US" sz="2400" b="1" dirty="0" smtClean="0">
                <a:latin typeface="+mn-ea"/>
              </a:rPr>
              <a:t>三、</a:t>
            </a:r>
            <a:r>
              <a:rPr lang="zh-TW" altLang="zh-TW" sz="2400" b="1" dirty="0" smtClean="0">
                <a:solidFill>
                  <a:srgbClr val="0000FF"/>
                </a:solidFill>
                <a:latin typeface="+mn-ea"/>
              </a:rPr>
              <a:t>以詐術或其他非法之方法，使廠商無法投標或開標發生不正確結果者</a:t>
            </a:r>
            <a:r>
              <a:rPr lang="zh-TW" altLang="zh-TW" sz="2400" b="1" dirty="0" smtClean="0">
                <a:latin typeface="+mn-ea"/>
              </a:rPr>
              <a:t>，處五年以下有期徒刑，得併科新臺幣一百萬元以下罰金。</a:t>
            </a:r>
            <a:r>
              <a:rPr lang="en-US" altLang="zh-TW" sz="2400" b="1" dirty="0" smtClean="0">
                <a:latin typeface="+mn-ea"/>
              </a:rPr>
              <a:t>(</a:t>
            </a:r>
            <a:r>
              <a:rPr lang="zh-TW" altLang="en-US" sz="2400" b="1" dirty="0" smtClean="0">
                <a:latin typeface="+mn-ea"/>
              </a:rPr>
              <a:t>採</a:t>
            </a:r>
            <a:r>
              <a:rPr lang="en-US" altLang="zh-TW" sz="2400" b="1" dirty="0" smtClean="0">
                <a:latin typeface="+mn-ea"/>
              </a:rPr>
              <a:t>§87.3)</a:t>
            </a:r>
            <a:br>
              <a:rPr lang="en-US" altLang="zh-TW" sz="2400" b="1" dirty="0" smtClean="0">
                <a:latin typeface="+mn-ea"/>
              </a:rPr>
            </a:br>
            <a:r>
              <a:rPr lang="zh-TW" altLang="zh-TW" sz="2400" b="1" dirty="0" smtClean="0">
                <a:latin typeface="+mn-ea"/>
              </a:rPr>
              <a:t>意圖影響採購結果或獲取不當利益，而</a:t>
            </a:r>
            <a:r>
              <a:rPr lang="zh-TW" altLang="zh-TW" sz="2400" b="1" dirty="0" smtClean="0">
                <a:solidFill>
                  <a:srgbClr val="0000FF"/>
                </a:solidFill>
                <a:latin typeface="+mn-ea"/>
              </a:rPr>
              <a:t>借用他人名義或證件投標者</a:t>
            </a:r>
            <a:r>
              <a:rPr lang="zh-TW" altLang="zh-TW" sz="2400" b="1" dirty="0" smtClean="0">
                <a:latin typeface="+mn-ea"/>
              </a:rPr>
              <a:t>，處三年以下有期徒刑，得併科新臺幣一百萬元以下罰金。</a:t>
            </a:r>
            <a:r>
              <a:rPr lang="zh-TW" altLang="zh-TW" sz="2400" b="1" dirty="0">
                <a:solidFill>
                  <a:srgbClr val="0000FF"/>
                </a:solidFill>
                <a:latin typeface="+mn-ea"/>
              </a:rPr>
              <a:t>容許他人借用本人名義或證件參加投標者</a:t>
            </a:r>
            <a:r>
              <a:rPr lang="zh-TW" altLang="zh-TW" sz="2400" b="1" dirty="0" smtClean="0">
                <a:latin typeface="+mn-ea"/>
              </a:rPr>
              <a:t>，亦同。</a:t>
            </a:r>
            <a:r>
              <a:rPr lang="en-US" altLang="zh-TW" sz="2400" b="1" dirty="0" smtClean="0">
                <a:latin typeface="+mn-ea"/>
              </a:rPr>
              <a:t>(</a:t>
            </a:r>
            <a:r>
              <a:rPr lang="zh-TW" altLang="en-US" sz="2400" b="1" dirty="0" smtClean="0">
                <a:latin typeface="+mn-ea"/>
              </a:rPr>
              <a:t>採</a:t>
            </a:r>
            <a:r>
              <a:rPr lang="en-US" altLang="zh-TW" sz="2400" b="1" dirty="0" smtClean="0">
                <a:latin typeface="+mn-ea"/>
              </a:rPr>
              <a:t>§87.5)</a:t>
            </a:r>
            <a:br>
              <a:rPr lang="en-US" altLang="zh-TW" sz="2400" b="1" dirty="0" smtClean="0">
                <a:latin typeface="+mn-ea"/>
              </a:rPr>
            </a:br>
            <a:r>
              <a:rPr lang="zh-TW" altLang="zh-TW" sz="2400" b="1" dirty="0" smtClean="0">
                <a:latin typeface="+mn-ea"/>
              </a:rPr>
              <a:t>第一項、</a:t>
            </a:r>
            <a:r>
              <a:rPr lang="zh-TW" altLang="zh-TW" sz="2400" b="1" dirty="0" smtClean="0">
                <a:solidFill>
                  <a:srgbClr val="FF0000"/>
                </a:solidFill>
                <a:latin typeface="+mn-ea"/>
              </a:rPr>
              <a:t>第三項</a:t>
            </a:r>
            <a:r>
              <a:rPr lang="zh-TW" altLang="zh-TW" sz="2400" b="1" dirty="0" smtClean="0">
                <a:latin typeface="+mn-ea"/>
              </a:rPr>
              <a:t>及第四項之</a:t>
            </a:r>
            <a:r>
              <a:rPr lang="zh-TW" altLang="zh-TW" sz="2400" b="1" u="sng" dirty="0" smtClean="0">
                <a:solidFill>
                  <a:srgbClr val="0000FF"/>
                </a:solidFill>
                <a:latin typeface="+mn-ea"/>
              </a:rPr>
              <a:t>未遂犯罰之</a:t>
            </a:r>
            <a:r>
              <a:rPr lang="zh-TW" altLang="zh-TW" sz="2400" b="1" dirty="0" smtClean="0">
                <a:latin typeface="+mn-ea"/>
              </a:rPr>
              <a:t>。</a:t>
            </a:r>
            <a:r>
              <a:rPr lang="en-US" altLang="zh-TW" sz="2400" b="1" dirty="0" smtClean="0">
                <a:latin typeface="+mn-ea"/>
              </a:rPr>
              <a:t>(</a:t>
            </a:r>
            <a:r>
              <a:rPr lang="zh-TW" altLang="en-US" sz="2400" b="1" dirty="0" smtClean="0">
                <a:latin typeface="+mn-ea"/>
              </a:rPr>
              <a:t>採</a:t>
            </a:r>
            <a:r>
              <a:rPr lang="en-US" altLang="zh-TW" sz="2400" b="1" dirty="0" smtClean="0">
                <a:latin typeface="+mn-ea"/>
              </a:rPr>
              <a:t>§87.6)</a:t>
            </a:r>
          </a:p>
          <a:p>
            <a:r>
              <a:rPr lang="zh-TW" altLang="zh-TW" sz="2400" b="1" u="sng" dirty="0" smtClean="0">
                <a:latin typeface="+mn-ea"/>
              </a:rPr>
              <a:t>廠商之代表人、代理人、受雇人或其他從業人員</a:t>
            </a:r>
            <a:r>
              <a:rPr lang="zh-TW" altLang="zh-TW" sz="2400" b="1" dirty="0" smtClean="0">
                <a:latin typeface="+mn-ea"/>
              </a:rPr>
              <a:t>，因執行業務犯本法之罪者，除依該條規定處罰其行為人外，對該廠商亦科以該條之</a:t>
            </a:r>
            <a:r>
              <a:rPr lang="zh-TW" altLang="zh-TW" sz="2400" b="1" dirty="0" smtClean="0">
                <a:solidFill>
                  <a:srgbClr val="FF0000"/>
                </a:solidFill>
                <a:latin typeface="+mn-ea"/>
              </a:rPr>
              <a:t>罰金</a:t>
            </a:r>
            <a:r>
              <a:rPr lang="zh-TW" altLang="zh-TW" sz="2400" b="1" dirty="0" smtClean="0">
                <a:latin typeface="+mn-ea"/>
              </a:rPr>
              <a:t>。</a:t>
            </a:r>
            <a:r>
              <a:rPr lang="en-US" altLang="zh-TW" sz="2400" b="1" dirty="0" smtClean="0">
                <a:latin typeface="+mn-ea"/>
              </a:rPr>
              <a:t>(</a:t>
            </a:r>
            <a:r>
              <a:rPr lang="zh-TW" altLang="en-US" sz="2400" b="1" dirty="0" smtClean="0">
                <a:latin typeface="+mn-ea"/>
              </a:rPr>
              <a:t>採</a:t>
            </a:r>
            <a:r>
              <a:rPr lang="en-US" altLang="zh-TW" sz="2400" b="1" dirty="0" smtClean="0">
                <a:latin typeface="+mn-ea"/>
              </a:rPr>
              <a:t>§92)</a:t>
            </a:r>
            <a:endParaRPr lang="zh-TW" altLang="zh-TW" sz="2400" dirty="0" smtClean="0"/>
          </a:p>
        </p:txBody>
      </p:sp>
      <p:sp>
        <p:nvSpPr>
          <p:cNvPr id="3" name="投影片編號版面配置區 2"/>
          <p:cNvSpPr>
            <a:spLocks noGrp="1"/>
          </p:cNvSpPr>
          <p:nvPr>
            <p:ph type="sldNum" sz="quarter" idx="12"/>
          </p:nvPr>
        </p:nvSpPr>
        <p:spPr/>
        <p:txBody>
          <a:bodyPr/>
          <a:lstStyle/>
          <a:p>
            <a:fld id="{1118FB7C-3051-423D-B140-B22D31D849CF}" type="slidenum">
              <a:rPr lang="zh-TW" altLang="en-US" smtClean="0"/>
              <a:pPr/>
              <a:t>358</a:t>
            </a:fld>
            <a:endParaRPr lang="zh-TW" altLang="en-US"/>
          </a:p>
        </p:txBody>
      </p:sp>
    </p:spTree>
    <p:extLst>
      <p:ext uri="{BB962C8B-B14F-4D97-AF65-F5344CB8AC3E}">
        <p14:creationId xmlns:p14="http://schemas.microsoft.com/office/powerpoint/2010/main" val="1639156918"/>
      </p:ext>
    </p:extLst>
  </p:cSld>
  <p:clrMapOvr>
    <a:masterClrMapping/>
  </p:clrMapOvr>
</p:sld>
</file>

<file path=ppt/slides/slide3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2"/>
          <p:cNvSpPr>
            <a:spLocks noGrp="1" noChangeArrowheads="1"/>
          </p:cNvSpPr>
          <p:nvPr>
            <p:ph type="title" idx="4294967295"/>
          </p:nvPr>
        </p:nvSpPr>
        <p:spPr>
          <a:xfrm>
            <a:off x="468313" y="188913"/>
            <a:ext cx="8507412" cy="846137"/>
          </a:xfrm>
        </p:spPr>
        <p:txBody>
          <a:bodyPr anchor="ctr"/>
          <a:lstStyle/>
          <a:p>
            <a:pPr algn="ctr" eaLnBrk="1" hangingPunct="1"/>
            <a:r>
              <a:rPr lang="zh-TW" altLang="en-US" b="1" dirty="0" smtClean="0">
                <a:solidFill>
                  <a:srgbClr val="FF0000"/>
                </a:solidFill>
                <a:latin typeface="+mn-ea"/>
                <a:ea typeface="+mn-ea"/>
              </a:rPr>
              <a:t>招標方式常見弊端</a:t>
            </a:r>
            <a:r>
              <a:rPr lang="en-US" altLang="zh-TW" b="1" dirty="0" smtClean="0">
                <a:solidFill>
                  <a:srgbClr val="FF0000"/>
                </a:solidFill>
                <a:latin typeface="+mn-ea"/>
                <a:ea typeface="+mn-ea"/>
              </a:rPr>
              <a:t>5</a:t>
            </a:r>
            <a:endParaRPr lang="zh-TW" altLang="en-US" b="1" dirty="0" smtClean="0">
              <a:solidFill>
                <a:srgbClr val="FF0000"/>
              </a:solidFill>
              <a:latin typeface="+mn-ea"/>
              <a:ea typeface="+mn-ea"/>
            </a:endParaRPr>
          </a:p>
        </p:txBody>
      </p:sp>
      <p:sp>
        <p:nvSpPr>
          <p:cNvPr id="188419" name="Rectangle 3"/>
          <p:cNvSpPr>
            <a:spLocks noGrp="1" noChangeArrowheads="1"/>
          </p:cNvSpPr>
          <p:nvPr>
            <p:ph type="body" idx="4294967295"/>
          </p:nvPr>
        </p:nvSpPr>
        <p:spPr>
          <a:xfrm>
            <a:off x="468313" y="1268760"/>
            <a:ext cx="8229600" cy="5112568"/>
          </a:xfrm>
        </p:spPr>
        <p:txBody>
          <a:bodyPr>
            <a:normAutofit/>
          </a:bodyPr>
          <a:lstStyle/>
          <a:p>
            <a:r>
              <a:rPr lang="zh-TW" altLang="zh-TW" sz="2400" b="1" dirty="0" smtClean="0">
                <a:solidFill>
                  <a:srgbClr val="FF0000"/>
                </a:solidFill>
                <a:latin typeface="+mn-ea"/>
              </a:rPr>
              <a:t>以詐術或其他非法之方法，使廠商無法投標或開標發生不正確結果</a:t>
            </a:r>
            <a:r>
              <a:rPr lang="zh-TW" altLang="en-US" sz="2400" b="1" dirty="0" smtClean="0">
                <a:solidFill>
                  <a:srgbClr val="FF0000"/>
                </a:solidFill>
                <a:latin typeface="+mn-ea"/>
              </a:rPr>
              <a:t>之案件，為何較「</a:t>
            </a:r>
            <a:r>
              <a:rPr lang="zh-TW" altLang="zh-TW" sz="2400" b="1" dirty="0" smtClean="0">
                <a:solidFill>
                  <a:srgbClr val="FF0000"/>
                </a:solidFill>
                <a:latin typeface="+mn-ea"/>
              </a:rPr>
              <a:t>借用他人名義或證件投標者</a:t>
            </a:r>
            <a:r>
              <a:rPr lang="zh-TW" altLang="en-US" sz="2400" b="1" dirty="0" smtClean="0">
                <a:solidFill>
                  <a:srgbClr val="FF0000"/>
                </a:solidFill>
                <a:latin typeface="+mn-ea"/>
              </a:rPr>
              <a:t>；</a:t>
            </a:r>
            <a:r>
              <a:rPr lang="zh-TW" altLang="zh-TW" sz="2400" b="1" dirty="0" smtClean="0">
                <a:solidFill>
                  <a:srgbClr val="FF0000"/>
                </a:solidFill>
                <a:latin typeface="+mn-ea"/>
              </a:rPr>
              <a:t>容許他人借用本人名義或證件參加投標者</a:t>
            </a:r>
            <a:r>
              <a:rPr lang="zh-TW" altLang="en-US" sz="2400" b="1" dirty="0" smtClean="0">
                <a:solidFill>
                  <a:srgbClr val="FF0000"/>
                </a:solidFill>
                <a:latin typeface="+mn-ea"/>
              </a:rPr>
              <a:t>」案件為高：</a:t>
            </a:r>
            <a:endParaRPr lang="en-US" altLang="zh-TW" sz="2400" b="1" dirty="0" smtClean="0">
              <a:solidFill>
                <a:srgbClr val="FF0000"/>
              </a:solidFill>
              <a:latin typeface="+mn-ea"/>
            </a:endParaRPr>
          </a:p>
          <a:p>
            <a:r>
              <a:rPr lang="zh-TW" altLang="en-US" sz="2400" b="1" dirty="0" smtClean="0">
                <a:latin typeface="+mn-ea"/>
              </a:rPr>
              <a:t>本</a:t>
            </a:r>
            <a:r>
              <a:rPr lang="zh-TW" altLang="zh-TW" sz="2400" b="1" dirty="0" smtClean="0">
                <a:latin typeface="+mn-ea"/>
              </a:rPr>
              <a:t>法第</a:t>
            </a:r>
            <a:r>
              <a:rPr lang="en-US" altLang="zh-TW" sz="2400" b="1" dirty="0" smtClean="0">
                <a:latin typeface="+mn-ea"/>
              </a:rPr>
              <a:t>101</a:t>
            </a:r>
            <a:r>
              <a:rPr lang="zh-TW" altLang="zh-TW" sz="2400" b="1" dirty="0" smtClean="0">
                <a:latin typeface="+mn-ea"/>
              </a:rPr>
              <a:t>條第</a:t>
            </a:r>
            <a:r>
              <a:rPr lang="en-US" altLang="zh-TW" sz="2400" b="1" dirty="0" smtClean="0">
                <a:latin typeface="+mn-ea"/>
              </a:rPr>
              <a:t>1</a:t>
            </a:r>
            <a:r>
              <a:rPr lang="zh-TW" altLang="zh-TW" sz="2400" b="1" dirty="0" smtClean="0">
                <a:latin typeface="+mn-ea"/>
              </a:rPr>
              <a:t>項第</a:t>
            </a:r>
            <a:r>
              <a:rPr lang="en-US" altLang="zh-TW" sz="2400" b="1" dirty="0" smtClean="0">
                <a:latin typeface="+mn-ea"/>
              </a:rPr>
              <a:t>1</a:t>
            </a:r>
            <a:r>
              <a:rPr lang="zh-TW" altLang="zh-TW" sz="2400" b="1" dirty="0" smtClean="0">
                <a:latin typeface="+mn-ea"/>
              </a:rPr>
              <a:t>款所稱「容許他人借用本人名義或證件參加投標者」，係指被借用名或證件之廠商原無投標之意思，而明示或默示同意他人借用其名義或證件參加投標，不為價格之競爭，以達使借用之廠商或其他定廠商得標之目的（最高行政法院</a:t>
            </a:r>
            <a:r>
              <a:rPr lang="en-US" altLang="zh-TW" sz="2400" b="1" dirty="0" smtClean="0">
                <a:latin typeface="+mn-ea"/>
              </a:rPr>
              <a:t>96</a:t>
            </a:r>
            <a:r>
              <a:rPr lang="zh-TW" altLang="zh-TW" sz="2400" b="1" dirty="0" smtClean="0">
                <a:latin typeface="+mn-ea"/>
              </a:rPr>
              <a:t>年度判字第</a:t>
            </a:r>
            <a:r>
              <a:rPr lang="en-US" altLang="zh-TW" sz="2400" b="1" dirty="0" smtClean="0">
                <a:latin typeface="+mn-ea"/>
              </a:rPr>
              <a:t>377</a:t>
            </a:r>
            <a:r>
              <a:rPr lang="zh-TW" altLang="zh-TW" sz="2400" b="1" dirty="0" smtClean="0">
                <a:latin typeface="+mn-ea"/>
              </a:rPr>
              <a:t>號、</a:t>
            </a:r>
            <a:r>
              <a:rPr lang="en-US" altLang="zh-TW" sz="2400" b="1" dirty="0" smtClean="0">
                <a:latin typeface="+mn-ea"/>
              </a:rPr>
              <a:t>94</a:t>
            </a:r>
            <a:r>
              <a:rPr lang="zh-TW" altLang="zh-TW" sz="2400" b="1" dirty="0" smtClean="0">
                <a:latin typeface="+mn-ea"/>
              </a:rPr>
              <a:t>年度判字第</a:t>
            </a:r>
            <a:r>
              <a:rPr lang="en-US" altLang="zh-TW" sz="2400" b="1" dirty="0" smtClean="0">
                <a:latin typeface="+mn-ea"/>
              </a:rPr>
              <a:t>286</a:t>
            </a:r>
            <a:r>
              <a:rPr lang="zh-TW" altLang="zh-TW" sz="2400" b="1" dirty="0" smtClean="0">
                <a:latin typeface="+mn-ea"/>
              </a:rPr>
              <a:t>號判決意旨參照）。</a:t>
            </a:r>
            <a:endParaRPr lang="en-US" altLang="zh-TW" sz="2400" b="1" dirty="0" smtClean="0">
              <a:latin typeface="+mn-ea"/>
            </a:endParaRPr>
          </a:p>
          <a:p>
            <a:r>
              <a:rPr lang="zh-TW" altLang="zh-TW" sz="2400" b="1" dirty="0" smtClean="0">
                <a:latin typeface="+mn-ea"/>
              </a:rPr>
              <a:t>借用本人名義</a:t>
            </a:r>
            <a:r>
              <a:rPr lang="zh-TW" altLang="en-US" sz="2400" b="1" dirty="0" smtClean="0">
                <a:latin typeface="+mn-ea"/>
              </a:rPr>
              <a:t>或</a:t>
            </a:r>
            <a:r>
              <a:rPr lang="zh-TW" altLang="zh-TW" sz="2400" b="1" dirty="0" smtClean="0">
                <a:solidFill>
                  <a:srgbClr val="FF0000"/>
                </a:solidFill>
                <a:latin typeface="+mn-ea"/>
              </a:rPr>
              <a:t>容許他人借用本人名義</a:t>
            </a:r>
            <a:r>
              <a:rPr lang="zh-TW" altLang="en-US" sz="2400" b="1" dirty="0" smtClean="0">
                <a:solidFill>
                  <a:srgbClr val="FF0000"/>
                </a:solidFill>
                <a:latin typeface="+mn-ea"/>
              </a:rPr>
              <a:t>情形</a:t>
            </a:r>
            <a:r>
              <a:rPr lang="zh-TW" altLang="zh-TW" sz="2400" b="1" dirty="0" smtClean="0">
                <a:latin typeface="+mn-ea"/>
              </a:rPr>
              <a:t>，</a:t>
            </a:r>
            <a:r>
              <a:rPr lang="zh-TW" altLang="zh-TW" sz="2400" b="1" u="sng" dirty="0" smtClean="0">
                <a:latin typeface="+mn-ea"/>
              </a:rPr>
              <a:t>未遂犯</a:t>
            </a:r>
            <a:r>
              <a:rPr lang="zh-TW" altLang="en-US" sz="2400" b="1" u="sng" dirty="0" smtClean="0">
                <a:latin typeface="+mn-ea"/>
              </a:rPr>
              <a:t>不</a:t>
            </a:r>
            <a:r>
              <a:rPr lang="zh-TW" altLang="zh-TW" sz="2400" b="1" u="sng" dirty="0" smtClean="0">
                <a:latin typeface="+mn-ea"/>
              </a:rPr>
              <a:t>罰</a:t>
            </a:r>
            <a:r>
              <a:rPr lang="zh-TW" altLang="zh-TW" sz="2400" b="1" dirty="0" smtClean="0">
                <a:latin typeface="+mn-ea"/>
              </a:rPr>
              <a:t>。</a:t>
            </a:r>
          </a:p>
        </p:txBody>
      </p:sp>
      <p:sp>
        <p:nvSpPr>
          <p:cNvPr id="3" name="投影片編號版面配置區 2"/>
          <p:cNvSpPr>
            <a:spLocks noGrp="1"/>
          </p:cNvSpPr>
          <p:nvPr>
            <p:ph type="sldNum" sz="quarter" idx="12"/>
          </p:nvPr>
        </p:nvSpPr>
        <p:spPr/>
        <p:txBody>
          <a:bodyPr/>
          <a:lstStyle/>
          <a:p>
            <a:fld id="{1118FB7C-3051-423D-B140-B22D31D849CF}" type="slidenum">
              <a:rPr lang="zh-TW" altLang="en-US" smtClean="0"/>
              <a:pPr/>
              <a:t>359</a:t>
            </a:fld>
            <a:endParaRPr lang="zh-TW" altLang="en-US"/>
          </a:p>
        </p:txBody>
      </p:sp>
    </p:spTree>
    <p:extLst>
      <p:ext uri="{BB962C8B-B14F-4D97-AF65-F5344CB8AC3E}">
        <p14:creationId xmlns:p14="http://schemas.microsoft.com/office/powerpoint/2010/main" val="400356897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57200" y="116632"/>
            <a:ext cx="8229600" cy="1143000"/>
          </a:xfrm>
        </p:spPr>
        <p:txBody>
          <a:bodyPr>
            <a:normAutofit/>
          </a:bodyPr>
          <a:lstStyle/>
          <a:p>
            <a:r>
              <a:rPr lang="zh-TW" altLang="en-US" sz="4000" b="1" dirty="0">
                <a:solidFill>
                  <a:srgbClr val="FF0000"/>
                </a:solidFill>
              </a:rPr>
              <a:t>上級機關採購監辦相關</a:t>
            </a:r>
            <a:r>
              <a:rPr lang="zh-TW" altLang="en-US" sz="4000" b="1" dirty="0" smtClean="0">
                <a:solidFill>
                  <a:srgbClr val="FF0000"/>
                </a:solidFill>
              </a:rPr>
              <a:t>規定</a:t>
            </a:r>
            <a:r>
              <a:rPr lang="en-US" altLang="zh-TW" sz="2800" b="1" dirty="0" smtClean="0">
                <a:solidFill>
                  <a:srgbClr val="FF0000"/>
                </a:solidFill>
                <a:latin typeface="+mn-ea"/>
                <a:ea typeface="+mn-ea"/>
              </a:rPr>
              <a:t>3/1</a:t>
            </a:r>
            <a:endParaRPr lang="zh-TW" altLang="en-US" sz="2800" dirty="0" smtClean="0">
              <a:solidFill>
                <a:srgbClr val="FF0000"/>
              </a:solidFill>
              <a:latin typeface="+mn-ea"/>
              <a:ea typeface="+mn-ea"/>
            </a:endParaRPr>
          </a:p>
        </p:txBody>
      </p:sp>
      <p:sp>
        <p:nvSpPr>
          <p:cNvPr id="18435" name="Rectangle 3"/>
          <p:cNvSpPr>
            <a:spLocks noGrp="1" noChangeArrowheads="1"/>
          </p:cNvSpPr>
          <p:nvPr>
            <p:ph type="body" idx="1"/>
          </p:nvPr>
        </p:nvSpPr>
        <p:spPr>
          <a:xfrm>
            <a:off x="457200" y="1196752"/>
            <a:ext cx="8229600" cy="4934173"/>
          </a:xfrm>
        </p:spPr>
        <p:txBody>
          <a:bodyPr>
            <a:normAutofit fontScale="92500"/>
          </a:bodyPr>
          <a:lstStyle/>
          <a:p>
            <a:pPr>
              <a:buFont typeface="Wingdings" panose="05000000000000000000" pitchFamily="2" charset="2"/>
              <a:buChar char="n"/>
            </a:pPr>
            <a:r>
              <a:rPr lang="zh-TW" altLang="en-US" sz="2400" b="1" dirty="0" smtClean="0">
                <a:solidFill>
                  <a:srgbClr val="FF0000"/>
                </a:solidFill>
                <a:latin typeface="標楷體" pitchFamily="65" charset="-120"/>
              </a:rPr>
              <a:t>參、上級機關採購監辦</a:t>
            </a:r>
            <a:endParaRPr lang="en-US" altLang="zh-TW" sz="2400" b="1" dirty="0" smtClean="0">
              <a:solidFill>
                <a:srgbClr val="FF0000"/>
              </a:solidFill>
              <a:latin typeface="標楷體" pitchFamily="65" charset="-120"/>
            </a:endParaRPr>
          </a:p>
          <a:p>
            <a:pPr>
              <a:buFontTx/>
              <a:buNone/>
            </a:pPr>
            <a:r>
              <a:rPr lang="zh-TW" altLang="en-US" sz="2400" b="1" dirty="0" smtClean="0">
                <a:solidFill>
                  <a:srgbClr val="FF0000"/>
                </a:solidFill>
                <a:latin typeface="標楷體" pitchFamily="65" charset="-120"/>
              </a:rPr>
              <a:t>一、招標採購監辦 </a:t>
            </a:r>
            <a:r>
              <a:rPr lang="en-US" altLang="zh-TW" sz="2400" b="1" dirty="0" smtClean="0">
                <a:solidFill>
                  <a:srgbClr val="FF0000"/>
                </a:solidFill>
                <a:latin typeface="標楷體" pitchFamily="65" charset="-120"/>
              </a:rPr>
              <a:t>(</a:t>
            </a:r>
            <a:r>
              <a:rPr lang="zh-TW" altLang="en-US" sz="2400" b="1" dirty="0" smtClean="0">
                <a:solidFill>
                  <a:srgbClr val="FF0000"/>
                </a:solidFill>
                <a:latin typeface="標楷體" pitchFamily="65" charset="-120"/>
              </a:rPr>
              <a:t>採購法第</a:t>
            </a:r>
            <a:r>
              <a:rPr lang="en-US" altLang="zh-TW" sz="2400" b="1" dirty="0" smtClean="0">
                <a:solidFill>
                  <a:srgbClr val="FF0000"/>
                </a:solidFill>
                <a:latin typeface="標楷體" pitchFamily="65" charset="-120"/>
              </a:rPr>
              <a:t>12</a:t>
            </a:r>
            <a:r>
              <a:rPr lang="zh-TW" altLang="en-US" sz="2400" b="1" dirty="0" smtClean="0">
                <a:solidFill>
                  <a:srgbClr val="FF0000"/>
                </a:solidFill>
                <a:latin typeface="標楷體" pitchFamily="65" charset="-120"/>
              </a:rPr>
              <a:t>條</a:t>
            </a:r>
            <a:r>
              <a:rPr lang="en-US" altLang="zh-TW" sz="2400" b="1" dirty="0" smtClean="0">
                <a:solidFill>
                  <a:srgbClr val="FF0000"/>
                </a:solidFill>
                <a:latin typeface="標楷體" pitchFamily="65" charset="-120"/>
              </a:rPr>
              <a:t>)</a:t>
            </a:r>
            <a:endParaRPr lang="zh-TW" altLang="en-US" sz="2400" b="1" dirty="0" smtClean="0">
              <a:solidFill>
                <a:srgbClr val="FF0000"/>
              </a:solidFill>
              <a:latin typeface="標楷體" pitchFamily="65" charset="-120"/>
            </a:endParaRPr>
          </a:p>
          <a:p>
            <a:pPr>
              <a:lnSpc>
                <a:spcPct val="110000"/>
              </a:lnSpc>
            </a:pPr>
            <a:r>
              <a:rPr lang="zh-TW" altLang="zh-TW" sz="2400" b="1" dirty="0"/>
              <a:t>機關辦理查核金額以上採購之開標、比價、議價、決標及驗收時，應於規定期限內，檢送相關文件報請上級機關派員監辦；上級機關得視事實需要訂定授權條件，由機關自行辦理。</a:t>
            </a:r>
            <a:r>
              <a:rPr lang="en-US" altLang="zh-TW" sz="2400" b="1" dirty="0"/>
              <a:t/>
            </a:r>
            <a:br>
              <a:rPr lang="en-US" altLang="zh-TW" sz="2400" b="1" dirty="0"/>
            </a:br>
            <a:r>
              <a:rPr lang="zh-TW" altLang="zh-TW" sz="2400" b="1" dirty="0"/>
              <a:t>機關辦理未達查核金額之採購，其決標金額達查核金額者，或契約變更後其金額達查核金額者，機關應補具相關文件送上級機關備查。</a:t>
            </a:r>
            <a:endParaRPr lang="en-US" altLang="zh-TW" sz="2400" b="1" dirty="0"/>
          </a:p>
          <a:p>
            <a:pPr>
              <a:lnSpc>
                <a:spcPct val="110000"/>
              </a:lnSpc>
            </a:pPr>
            <a:r>
              <a:rPr lang="zh-TW" altLang="zh-TW" sz="2400" b="1" dirty="0"/>
              <a:t>機關辦理查核金額以上採購之開標、比價、議價、決標或驗收，上級機關得斟酌其金額、地區或其他特殊情形，決定應否派員監辦。其未派員監辦者，應事先通知機關自行依法辦理。</a:t>
            </a:r>
            <a:r>
              <a:rPr lang="en-US" altLang="zh-TW" sz="2400" b="1" dirty="0"/>
              <a:t>(</a:t>
            </a:r>
            <a:r>
              <a:rPr lang="zh-TW" altLang="en-US" sz="2400" b="1" dirty="0"/>
              <a:t>採購法施行細則</a:t>
            </a:r>
            <a:r>
              <a:rPr lang="zh-TW" altLang="zh-TW" sz="2400" b="1" dirty="0"/>
              <a:t>第</a:t>
            </a:r>
            <a:r>
              <a:rPr lang="zh-TW" altLang="en-US" sz="2400" b="1" dirty="0"/>
              <a:t>十</a:t>
            </a:r>
            <a:r>
              <a:rPr lang="zh-TW" altLang="zh-TW" sz="2400" b="1" dirty="0"/>
              <a:t>條</a:t>
            </a:r>
            <a:r>
              <a:rPr lang="en-US" altLang="zh-TW" sz="2400" b="1" dirty="0"/>
              <a:t>)</a:t>
            </a:r>
            <a:endParaRPr lang="zh-TW" altLang="en-US" sz="2400" b="1" dirty="0"/>
          </a:p>
          <a:p>
            <a:endParaRPr lang="en-US" altLang="zh-TW" sz="2400" dirty="0" smtClean="0"/>
          </a:p>
          <a:p>
            <a:endParaRPr lang="zh-TW" altLang="zh-TW" sz="2400" dirty="0" smtClean="0"/>
          </a:p>
        </p:txBody>
      </p:sp>
      <p:sp>
        <p:nvSpPr>
          <p:cNvPr id="3" name="投影片編號版面配置區 2"/>
          <p:cNvSpPr>
            <a:spLocks noGrp="1"/>
          </p:cNvSpPr>
          <p:nvPr>
            <p:ph type="sldNum" sz="quarter" idx="12"/>
          </p:nvPr>
        </p:nvSpPr>
        <p:spPr/>
        <p:txBody>
          <a:bodyPr/>
          <a:lstStyle/>
          <a:p>
            <a:fld id="{1118FB7C-3051-423D-B140-B22D31D849CF}" type="slidenum">
              <a:rPr lang="zh-TW" altLang="en-US" smtClean="0"/>
              <a:pPr/>
              <a:t>36</a:t>
            </a:fld>
            <a:endParaRPr lang="zh-TW" altLang="en-US"/>
          </a:p>
        </p:txBody>
      </p:sp>
    </p:spTree>
    <p:extLst>
      <p:ext uri="{BB962C8B-B14F-4D97-AF65-F5344CB8AC3E}">
        <p14:creationId xmlns:p14="http://schemas.microsoft.com/office/powerpoint/2010/main" val="3523124141"/>
      </p:ext>
    </p:extLst>
  </p:cSld>
  <p:clrMapOvr>
    <a:masterClrMapping/>
  </p:clrMapOvr>
  <p:transition/>
</p:sld>
</file>

<file path=ppt/slides/slide3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2"/>
          <p:cNvSpPr>
            <a:spLocks noGrp="1" noChangeArrowheads="1"/>
          </p:cNvSpPr>
          <p:nvPr>
            <p:ph type="title" idx="4294967295"/>
          </p:nvPr>
        </p:nvSpPr>
        <p:spPr>
          <a:xfrm>
            <a:off x="457200" y="277813"/>
            <a:ext cx="8507413" cy="847725"/>
          </a:xfrm>
        </p:spPr>
        <p:txBody>
          <a:bodyPr anchor="ctr"/>
          <a:lstStyle/>
          <a:p>
            <a:pPr algn="ctr" eaLnBrk="1" hangingPunct="1"/>
            <a:r>
              <a:rPr lang="zh-TW" altLang="en-US" b="1" smtClean="0">
                <a:solidFill>
                  <a:srgbClr val="FF0000"/>
                </a:solidFill>
              </a:rPr>
              <a:t>招標方式常見弊端</a:t>
            </a:r>
            <a:r>
              <a:rPr lang="en-US" altLang="zh-TW" b="1" smtClean="0">
                <a:solidFill>
                  <a:srgbClr val="FF0000"/>
                </a:solidFill>
              </a:rPr>
              <a:t>6</a:t>
            </a:r>
            <a:endParaRPr lang="zh-TW" altLang="en-US" b="1" smtClean="0">
              <a:solidFill>
                <a:srgbClr val="FF0000"/>
              </a:solidFill>
            </a:endParaRPr>
          </a:p>
        </p:txBody>
      </p:sp>
      <p:sp>
        <p:nvSpPr>
          <p:cNvPr id="189443" name="Rectangle 3"/>
          <p:cNvSpPr>
            <a:spLocks noGrp="1" noChangeArrowheads="1"/>
          </p:cNvSpPr>
          <p:nvPr>
            <p:ph type="body" idx="4294967295"/>
          </p:nvPr>
        </p:nvSpPr>
        <p:spPr>
          <a:xfrm>
            <a:off x="468313" y="1125538"/>
            <a:ext cx="8229600" cy="5111750"/>
          </a:xfrm>
        </p:spPr>
        <p:txBody>
          <a:bodyPr/>
          <a:lstStyle/>
          <a:p>
            <a:r>
              <a:rPr lang="zh-TW" altLang="en-US" sz="2400" b="1" dirty="0" smtClean="0">
                <a:solidFill>
                  <a:srgbClr val="FF0000"/>
                </a:solidFill>
                <a:latin typeface="+mn-ea"/>
              </a:rPr>
              <a:t>四</a:t>
            </a:r>
            <a:r>
              <a:rPr lang="zh-TW" altLang="en-US" sz="2400" b="1" dirty="0" smtClean="0">
                <a:latin typeface="+mn-ea"/>
              </a:rPr>
              <a:t>、</a:t>
            </a:r>
            <a:r>
              <a:rPr lang="zh-TW" altLang="zh-TW" sz="2400" b="1" dirty="0" smtClean="0">
                <a:solidFill>
                  <a:srgbClr val="FF0000"/>
                </a:solidFill>
                <a:latin typeface="+mn-ea"/>
              </a:rPr>
              <a:t>借牌圍標者刑事判決無罪，</a:t>
            </a:r>
            <a:r>
              <a:rPr lang="zh-TW" altLang="en-US" sz="2400" b="1" dirty="0" smtClean="0">
                <a:solidFill>
                  <a:srgbClr val="FF0000"/>
                </a:solidFill>
                <a:latin typeface="+mn-ea"/>
              </a:rPr>
              <a:t>與採購法行政處分無涉</a:t>
            </a:r>
            <a:endParaRPr lang="en-US" altLang="zh-TW" sz="2400" b="1" dirty="0" smtClean="0">
              <a:solidFill>
                <a:srgbClr val="FF0000"/>
              </a:solidFill>
              <a:latin typeface="+mn-ea"/>
            </a:endParaRPr>
          </a:p>
          <a:p>
            <a:r>
              <a:rPr lang="zh-TW" altLang="zh-TW" sz="2400" b="1" dirty="0" smtClean="0">
                <a:latin typeface="+mn-ea"/>
              </a:rPr>
              <a:t>最高行政法院判決</a:t>
            </a:r>
            <a:r>
              <a:rPr lang="en-US" altLang="zh-TW" sz="2400" b="1" dirty="0" smtClean="0">
                <a:latin typeface="+mn-ea"/>
              </a:rPr>
              <a:t>97</a:t>
            </a:r>
            <a:r>
              <a:rPr lang="zh-TW" altLang="zh-TW" sz="2400" b="1" dirty="0" smtClean="0">
                <a:latin typeface="+mn-ea"/>
              </a:rPr>
              <a:t>年度判字第</a:t>
            </a:r>
            <a:r>
              <a:rPr lang="en-US" altLang="zh-TW" sz="2400" b="1" dirty="0" smtClean="0">
                <a:latin typeface="+mn-ea"/>
              </a:rPr>
              <a:t>1040</a:t>
            </a:r>
            <a:r>
              <a:rPr lang="zh-TW" altLang="zh-TW" sz="2400" b="1" dirty="0" smtClean="0">
                <a:latin typeface="+mn-ea"/>
              </a:rPr>
              <a:t>號判決書略以，廠商借牌圍標者主張其刑事部分，</a:t>
            </a:r>
            <a:r>
              <a:rPr lang="zh-TW" altLang="zh-TW" sz="2400" b="1" dirty="0" smtClean="0">
                <a:solidFill>
                  <a:srgbClr val="0000FF"/>
                </a:solidFill>
                <a:latin typeface="+mn-ea"/>
              </a:rPr>
              <a:t>業經臺灣高等法院判決無罪，藉此申請退回其遭沒入押標金</a:t>
            </a:r>
            <a:r>
              <a:rPr lang="zh-TW" altLang="zh-TW" sz="2400" b="1" dirty="0" smtClean="0">
                <a:latin typeface="+mn-ea"/>
              </a:rPr>
              <a:t>。</a:t>
            </a:r>
            <a:r>
              <a:rPr lang="en-US" altLang="zh-TW" sz="2400" b="1" dirty="0" smtClean="0">
                <a:latin typeface="+mn-ea"/>
              </a:rPr>
              <a:t/>
            </a:r>
            <a:br>
              <a:rPr lang="en-US" altLang="zh-TW" sz="2400" b="1" dirty="0" smtClean="0">
                <a:latin typeface="+mn-ea"/>
              </a:rPr>
            </a:br>
            <a:r>
              <a:rPr lang="zh-TW" altLang="zh-TW" sz="2400" b="1" dirty="0" smtClean="0">
                <a:latin typeface="+mn-ea"/>
              </a:rPr>
              <a:t>惟高等行政法院以</a:t>
            </a:r>
            <a:r>
              <a:rPr lang="zh-TW" altLang="zh-TW" sz="2400" b="1" dirty="0" smtClean="0">
                <a:solidFill>
                  <a:srgbClr val="0000FF"/>
                </a:solidFill>
                <a:latin typeface="+mn-ea"/>
              </a:rPr>
              <a:t>政府採購法第</a:t>
            </a:r>
            <a:r>
              <a:rPr lang="en-US" altLang="zh-TW" sz="2400" b="1" dirty="0" smtClean="0">
                <a:solidFill>
                  <a:srgbClr val="0000FF"/>
                </a:solidFill>
                <a:latin typeface="+mn-ea"/>
              </a:rPr>
              <a:t>87</a:t>
            </a:r>
            <a:r>
              <a:rPr lang="zh-TW" altLang="zh-TW" sz="2400" b="1" dirty="0" smtClean="0">
                <a:solidFill>
                  <a:srgbClr val="0000FF"/>
                </a:solidFill>
                <a:latin typeface="+mn-ea"/>
              </a:rPr>
              <a:t>條第</a:t>
            </a:r>
            <a:r>
              <a:rPr lang="en-US" altLang="zh-TW" sz="2400" b="1" dirty="0" smtClean="0">
                <a:solidFill>
                  <a:srgbClr val="0000FF"/>
                </a:solidFill>
                <a:latin typeface="+mn-ea"/>
              </a:rPr>
              <a:t>3</a:t>
            </a:r>
            <a:r>
              <a:rPr lang="zh-TW" altLang="zh-TW" sz="2400" b="1" dirty="0" smtClean="0">
                <a:solidFill>
                  <a:srgbClr val="0000FF"/>
                </a:solidFill>
                <a:latin typeface="+mn-ea"/>
              </a:rPr>
              <a:t>項及第</a:t>
            </a:r>
            <a:r>
              <a:rPr lang="en-US" altLang="zh-TW" sz="2400" b="1" dirty="0" smtClean="0">
                <a:solidFill>
                  <a:srgbClr val="0000FF"/>
                </a:solidFill>
                <a:latin typeface="+mn-ea"/>
              </a:rPr>
              <a:t>4</a:t>
            </a:r>
            <a:r>
              <a:rPr lang="zh-TW" altLang="zh-TW" sz="2400" b="1" dirty="0" smtClean="0">
                <a:solidFill>
                  <a:srgbClr val="0000FF"/>
                </a:solidFill>
                <a:latin typeface="+mn-ea"/>
              </a:rPr>
              <a:t>項所明定，與同法第</a:t>
            </a:r>
            <a:r>
              <a:rPr lang="en-US" altLang="zh-TW" sz="2400" b="1" dirty="0" smtClean="0">
                <a:solidFill>
                  <a:srgbClr val="0000FF"/>
                </a:solidFill>
                <a:latin typeface="+mn-ea"/>
              </a:rPr>
              <a:t>50</a:t>
            </a:r>
            <a:r>
              <a:rPr lang="zh-TW" altLang="zh-TW" sz="2400" b="1" dirty="0" smtClean="0">
                <a:solidFill>
                  <a:srgbClr val="0000FF"/>
                </a:solidFill>
                <a:latin typeface="+mn-ea"/>
              </a:rPr>
              <a:t>條第</a:t>
            </a:r>
            <a:r>
              <a:rPr lang="en-US" altLang="zh-TW" sz="2400" b="1" dirty="0" smtClean="0">
                <a:solidFill>
                  <a:srgbClr val="0000FF"/>
                </a:solidFill>
                <a:latin typeface="+mn-ea"/>
              </a:rPr>
              <a:t>5</a:t>
            </a:r>
            <a:r>
              <a:rPr lang="zh-TW" altLang="zh-TW" sz="2400" b="1" dirty="0" smtClean="0">
                <a:solidFill>
                  <a:srgbClr val="0000FF"/>
                </a:solidFill>
                <a:latin typeface="+mn-ea"/>
              </a:rPr>
              <a:t>款以「不同投標廠商間之投標文件內容有重大異常關聯者」之構成要件有間</a:t>
            </a:r>
            <a:r>
              <a:rPr lang="zh-TW" altLang="zh-TW" sz="2400" b="1" dirty="0" smtClean="0">
                <a:latin typeface="+mn-ea"/>
              </a:rPr>
              <a:t>，是以是否構成刑事罪責，與行政處分是否成立無涉；</a:t>
            </a:r>
            <a:r>
              <a:rPr lang="zh-TW" altLang="zh-TW" sz="2400" b="1" dirty="0" smtClean="0">
                <a:solidFill>
                  <a:srgbClr val="0000FF"/>
                </a:solidFill>
                <a:latin typeface="+mn-ea"/>
              </a:rPr>
              <a:t>機關仍得沒入押標金</a:t>
            </a:r>
            <a:r>
              <a:rPr lang="zh-TW" altLang="zh-TW" sz="2400" b="1" dirty="0" smtClean="0">
                <a:latin typeface="+mn-ea"/>
              </a:rPr>
              <a:t>。</a:t>
            </a:r>
          </a:p>
        </p:txBody>
      </p:sp>
      <p:sp>
        <p:nvSpPr>
          <p:cNvPr id="3" name="投影片編號版面配置區 2"/>
          <p:cNvSpPr>
            <a:spLocks noGrp="1"/>
          </p:cNvSpPr>
          <p:nvPr>
            <p:ph type="sldNum" sz="quarter" idx="12"/>
          </p:nvPr>
        </p:nvSpPr>
        <p:spPr/>
        <p:txBody>
          <a:bodyPr/>
          <a:lstStyle/>
          <a:p>
            <a:fld id="{1118FB7C-3051-423D-B140-B22D31D849CF}" type="slidenum">
              <a:rPr lang="zh-TW" altLang="en-US" smtClean="0"/>
              <a:pPr/>
              <a:t>360</a:t>
            </a:fld>
            <a:endParaRPr lang="zh-TW" altLang="en-US"/>
          </a:p>
        </p:txBody>
      </p:sp>
    </p:spTree>
    <p:extLst>
      <p:ext uri="{BB962C8B-B14F-4D97-AF65-F5344CB8AC3E}">
        <p14:creationId xmlns:p14="http://schemas.microsoft.com/office/powerpoint/2010/main" val="1982441781"/>
      </p:ext>
    </p:extLst>
  </p:cSld>
  <p:clrMapOvr>
    <a:masterClrMapping/>
  </p:clrMapOvr>
</p:sld>
</file>

<file path=ppt/slides/slide3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a:xfrm>
            <a:off x="216692" y="260648"/>
            <a:ext cx="8675688" cy="998538"/>
          </a:xfrm>
          <a:solidFill>
            <a:srgbClr val="FFFF00"/>
          </a:solidFill>
        </p:spPr>
        <p:txBody>
          <a:bodyPr>
            <a:normAutofit/>
          </a:bodyPr>
          <a:lstStyle/>
          <a:p>
            <a:r>
              <a:rPr lang="zh-TW" altLang="en-US" sz="3600" b="1" dirty="0">
                <a:solidFill>
                  <a:srgbClr val="FF0000"/>
                </a:solidFill>
                <a:latin typeface="標楷體" panose="03000509000000000000" pitchFamily="65" charset="-120"/>
              </a:rPr>
              <a:t>未達公告</a:t>
            </a:r>
            <a:r>
              <a:rPr lang="zh-TW" altLang="en-US" sz="3600" b="1" dirty="0" smtClean="0">
                <a:solidFill>
                  <a:srgbClr val="FF0000"/>
                </a:solidFill>
                <a:latin typeface="標楷體" panose="03000509000000000000" pitchFamily="65" charset="-120"/>
              </a:rPr>
              <a:t>金額開標未達</a:t>
            </a:r>
            <a:r>
              <a:rPr lang="en-US" altLang="zh-TW" sz="3600" b="1" dirty="0" smtClean="0">
                <a:solidFill>
                  <a:srgbClr val="FF0000"/>
                </a:solidFill>
                <a:latin typeface="標楷體" panose="03000509000000000000" pitchFamily="65" charset="-120"/>
              </a:rPr>
              <a:t>3</a:t>
            </a:r>
            <a:r>
              <a:rPr lang="zh-TW" altLang="en-US" sz="3600" b="1" dirty="0" smtClean="0">
                <a:solidFill>
                  <a:srgbClr val="FF0000"/>
                </a:solidFill>
                <a:latin typeface="標楷體" panose="03000509000000000000" pitchFamily="65" charset="-120"/>
              </a:rPr>
              <a:t>家之底價處理方式</a:t>
            </a:r>
            <a:endParaRPr lang="en-US" altLang="zh-TW" sz="3600" b="1" dirty="0" smtClean="0">
              <a:solidFill>
                <a:srgbClr val="FF0000"/>
              </a:solidFill>
            </a:endParaRPr>
          </a:p>
        </p:txBody>
      </p:sp>
      <p:sp>
        <p:nvSpPr>
          <p:cNvPr id="53251" name="Rectangle 3"/>
          <p:cNvSpPr>
            <a:spLocks noGrp="1" noChangeArrowheads="1"/>
          </p:cNvSpPr>
          <p:nvPr>
            <p:ph type="body" idx="1"/>
          </p:nvPr>
        </p:nvSpPr>
        <p:spPr>
          <a:xfrm>
            <a:off x="269874" y="1340768"/>
            <a:ext cx="8569325" cy="5112221"/>
          </a:xfrm>
        </p:spPr>
        <p:txBody>
          <a:bodyPr/>
          <a:lstStyle/>
          <a:p>
            <a:pPr>
              <a:defRPr/>
            </a:pPr>
            <a:r>
              <a:rPr lang="zh-TW" altLang="en-US" sz="2400" b="1" dirty="0" smtClean="0">
                <a:latin typeface="+mj-ea"/>
              </a:rPr>
              <a:t>依</a:t>
            </a:r>
            <a:r>
              <a:rPr lang="zh-TW" altLang="en-US" sz="2400" b="1" dirty="0">
                <a:latin typeface="+mj-ea"/>
              </a:rPr>
              <a:t>政府採購法</a:t>
            </a:r>
            <a:r>
              <a:rPr lang="en-US" altLang="zh-TW" sz="2400" b="1" dirty="0">
                <a:latin typeface="+mj-ea"/>
              </a:rPr>
              <a:t>(</a:t>
            </a:r>
            <a:r>
              <a:rPr lang="zh-TW" altLang="en-US" sz="2400" b="1" dirty="0">
                <a:latin typeface="+mj-ea"/>
              </a:rPr>
              <a:t>下稱採購法</a:t>
            </a:r>
            <a:r>
              <a:rPr lang="en-US" altLang="zh-TW" sz="2400" b="1" dirty="0">
                <a:latin typeface="+mj-ea"/>
              </a:rPr>
              <a:t>)</a:t>
            </a:r>
            <a:r>
              <a:rPr lang="zh-TW" altLang="en-US" sz="2400" b="1" dirty="0">
                <a:latin typeface="+mj-ea"/>
              </a:rPr>
              <a:t>第</a:t>
            </a:r>
            <a:r>
              <a:rPr lang="en-US" altLang="zh-TW" sz="2400" b="1" dirty="0">
                <a:latin typeface="+mj-ea"/>
              </a:rPr>
              <a:t>49</a:t>
            </a:r>
            <a:r>
              <a:rPr lang="zh-TW" altLang="en-US" sz="2400" b="1" dirty="0">
                <a:latin typeface="+mj-ea"/>
              </a:rPr>
              <a:t>條及中央機關未達公告金額採購招標辦法第</a:t>
            </a:r>
            <a:r>
              <a:rPr lang="en-US" altLang="zh-TW" sz="2400" b="1" dirty="0">
                <a:latin typeface="+mj-ea"/>
              </a:rPr>
              <a:t>2</a:t>
            </a:r>
            <a:r>
              <a:rPr lang="zh-TW" altLang="en-US" sz="2400" b="1" dirty="0">
                <a:latin typeface="+mj-ea"/>
              </a:rPr>
              <a:t>條第</a:t>
            </a:r>
            <a:r>
              <a:rPr lang="en-US" altLang="zh-TW" sz="2400" b="1" dirty="0">
                <a:latin typeface="+mj-ea"/>
              </a:rPr>
              <a:t>1</a:t>
            </a:r>
            <a:r>
              <a:rPr lang="zh-TW" altLang="en-US" sz="2400" b="1" dirty="0">
                <a:latin typeface="+mj-ea"/>
              </a:rPr>
              <a:t>項第</a:t>
            </a:r>
            <a:r>
              <a:rPr lang="en-US" altLang="zh-TW" sz="2400" b="1" dirty="0">
                <a:latin typeface="+mj-ea"/>
              </a:rPr>
              <a:t>3</a:t>
            </a:r>
            <a:r>
              <a:rPr lang="zh-TW" altLang="en-US" sz="2400" b="1" dirty="0">
                <a:latin typeface="+mj-ea"/>
              </a:rPr>
              <a:t>款規定，辦理</a:t>
            </a:r>
            <a:r>
              <a:rPr lang="zh-TW" altLang="en-US" sz="2400" b="1" dirty="0">
                <a:solidFill>
                  <a:srgbClr val="0000FF"/>
                </a:solidFill>
                <a:latin typeface="+mj-ea"/>
              </a:rPr>
              <a:t>公開取得廠商書面報價單，並採最低標決標</a:t>
            </a:r>
            <a:r>
              <a:rPr lang="en-US" altLang="zh-TW" sz="2400" b="1" dirty="0">
                <a:solidFill>
                  <a:srgbClr val="0000FF"/>
                </a:solidFill>
                <a:latin typeface="+mj-ea"/>
              </a:rPr>
              <a:t>(</a:t>
            </a:r>
            <a:r>
              <a:rPr lang="zh-TW" altLang="en-US" sz="2400" b="1" dirty="0">
                <a:solidFill>
                  <a:srgbClr val="0000FF"/>
                </a:solidFill>
                <a:latin typeface="+mj-ea"/>
              </a:rPr>
              <a:t>非經評審程序</a:t>
            </a:r>
            <a:r>
              <a:rPr lang="en-US" altLang="zh-TW" sz="2400" b="1" dirty="0">
                <a:solidFill>
                  <a:srgbClr val="0000FF"/>
                </a:solidFill>
                <a:latin typeface="+mj-ea"/>
              </a:rPr>
              <a:t>)</a:t>
            </a:r>
            <a:r>
              <a:rPr lang="zh-TW" altLang="en-US" sz="2400" b="1" dirty="0">
                <a:solidFill>
                  <a:srgbClr val="0000FF"/>
                </a:solidFill>
                <a:latin typeface="+mj-ea"/>
              </a:rPr>
              <a:t>案件，其底價訂定適用</a:t>
            </a:r>
            <a:r>
              <a:rPr lang="zh-TW" altLang="en-US" sz="2400" b="1" dirty="0" smtClean="0">
                <a:solidFill>
                  <a:srgbClr val="0000FF"/>
                </a:solidFill>
                <a:latin typeface="+mj-ea"/>
              </a:rPr>
              <a:t>疑義</a:t>
            </a:r>
            <a:r>
              <a:rPr lang="zh-TW" altLang="en-US" sz="2400" b="1" dirty="0" smtClean="0">
                <a:latin typeface="+mj-ea"/>
              </a:rPr>
              <a:t>。</a:t>
            </a:r>
            <a:endParaRPr lang="zh-TW" altLang="en-US" sz="2400" b="1" dirty="0">
              <a:latin typeface="+mj-ea"/>
            </a:endParaRPr>
          </a:p>
          <a:p>
            <a:pPr>
              <a:defRPr/>
            </a:pPr>
            <a:r>
              <a:rPr lang="zh-TW" altLang="en-US" sz="2400" b="1" dirty="0" smtClean="0">
                <a:solidFill>
                  <a:srgbClr val="0000FF"/>
                </a:solidFill>
                <a:latin typeface="+mj-ea"/>
              </a:rPr>
              <a:t>惟</a:t>
            </a:r>
            <a:r>
              <a:rPr lang="zh-TW" altLang="en-US" sz="2400" b="1" dirty="0">
                <a:solidFill>
                  <a:srgbClr val="0000FF"/>
                </a:solidFill>
                <a:latin typeface="+mj-ea"/>
              </a:rPr>
              <a:t>如機關於辦理第</a:t>
            </a:r>
            <a:r>
              <a:rPr lang="en-US" altLang="zh-TW" sz="2400" b="1" dirty="0">
                <a:solidFill>
                  <a:srgbClr val="0000FF"/>
                </a:solidFill>
                <a:latin typeface="+mj-ea"/>
              </a:rPr>
              <a:t>1</a:t>
            </a:r>
            <a:r>
              <a:rPr lang="zh-TW" altLang="en-US" sz="2400" b="1" dirty="0">
                <a:solidFill>
                  <a:srgbClr val="0000FF"/>
                </a:solidFill>
                <a:latin typeface="+mj-ea"/>
              </a:rPr>
              <a:t>次公告結果，未能取得</a:t>
            </a:r>
            <a:r>
              <a:rPr lang="en-US" altLang="zh-TW" sz="2400" b="1" dirty="0">
                <a:solidFill>
                  <a:srgbClr val="0000FF"/>
                </a:solidFill>
                <a:latin typeface="+mj-ea"/>
              </a:rPr>
              <a:t>3</a:t>
            </a:r>
            <a:r>
              <a:rPr lang="zh-TW" altLang="en-US" sz="2400" b="1" dirty="0">
                <a:solidFill>
                  <a:srgbClr val="0000FF"/>
                </a:solidFill>
                <a:latin typeface="+mj-ea"/>
              </a:rPr>
              <a:t>家以上廠商之書面報價或企劃書，而依招標辦法第</a:t>
            </a:r>
            <a:r>
              <a:rPr lang="en-US" altLang="zh-TW" sz="2400" b="1" dirty="0">
                <a:solidFill>
                  <a:srgbClr val="0000FF"/>
                </a:solidFill>
                <a:latin typeface="+mj-ea"/>
              </a:rPr>
              <a:t>3</a:t>
            </a:r>
            <a:r>
              <a:rPr lang="zh-TW" altLang="en-US" sz="2400" b="1" dirty="0">
                <a:solidFill>
                  <a:srgbClr val="0000FF"/>
                </a:solidFill>
                <a:latin typeface="+mj-ea"/>
              </a:rPr>
              <a:t>條規定</a:t>
            </a:r>
            <a:r>
              <a:rPr lang="zh-TW" altLang="en-US" sz="2400" b="1" dirty="0">
                <a:latin typeface="+mj-ea"/>
              </a:rPr>
              <a:t>，簽經機關首長或其授權人員核准，改採限制性招標者，</a:t>
            </a:r>
            <a:r>
              <a:rPr lang="zh-TW" altLang="en-US" sz="2400" b="1" dirty="0">
                <a:solidFill>
                  <a:srgbClr val="0000FF"/>
                </a:solidFill>
                <a:latin typeface="+mj-ea"/>
              </a:rPr>
              <a:t>其底價訂定適用採購法施行細則第</a:t>
            </a:r>
            <a:r>
              <a:rPr lang="en-US" altLang="zh-TW" sz="2400" b="1" dirty="0">
                <a:solidFill>
                  <a:srgbClr val="0000FF"/>
                </a:solidFill>
                <a:latin typeface="+mj-ea"/>
              </a:rPr>
              <a:t>54</a:t>
            </a:r>
            <a:r>
              <a:rPr lang="zh-TW" altLang="en-US" sz="2400" b="1" dirty="0">
                <a:solidFill>
                  <a:srgbClr val="0000FF"/>
                </a:solidFill>
                <a:latin typeface="+mj-ea"/>
              </a:rPr>
              <a:t>條第</a:t>
            </a:r>
            <a:r>
              <a:rPr lang="en-US" altLang="zh-TW" sz="2400" b="1" dirty="0">
                <a:solidFill>
                  <a:srgbClr val="0000FF"/>
                </a:solidFill>
                <a:latin typeface="+mj-ea"/>
              </a:rPr>
              <a:t>2</a:t>
            </a:r>
            <a:r>
              <a:rPr lang="zh-TW" altLang="en-US" sz="2400" b="1" dirty="0">
                <a:solidFill>
                  <a:srgbClr val="0000FF"/>
                </a:solidFill>
                <a:latin typeface="+mj-ea"/>
              </a:rPr>
              <a:t>項、第</a:t>
            </a:r>
            <a:r>
              <a:rPr lang="en-US" altLang="zh-TW" sz="2400" b="1" dirty="0">
                <a:solidFill>
                  <a:srgbClr val="0000FF"/>
                </a:solidFill>
                <a:latin typeface="+mj-ea"/>
              </a:rPr>
              <a:t>3</a:t>
            </a:r>
            <a:r>
              <a:rPr lang="zh-TW" altLang="en-US" sz="2400" b="1" dirty="0">
                <a:solidFill>
                  <a:srgbClr val="0000FF"/>
                </a:solidFill>
                <a:latin typeface="+mj-ea"/>
              </a:rPr>
              <a:t>項規定。</a:t>
            </a:r>
          </a:p>
          <a:p>
            <a:pPr>
              <a:defRPr/>
            </a:pPr>
            <a:r>
              <a:rPr lang="zh-TW" altLang="en-US" sz="2400" b="1" dirty="0" smtClean="0">
                <a:latin typeface="+mj-ea"/>
              </a:rPr>
              <a:t>機關</a:t>
            </a:r>
            <a:r>
              <a:rPr lang="zh-TW" altLang="en-US" sz="2400" b="1" dirty="0">
                <a:latin typeface="+mj-ea"/>
              </a:rPr>
              <a:t>依上</a:t>
            </a:r>
            <a:r>
              <a:rPr lang="zh-TW" altLang="en-US" sz="2400" b="1" dirty="0" smtClean="0">
                <a:latin typeface="+mj-ea"/>
              </a:rPr>
              <a:t>開規定</a:t>
            </a:r>
            <a:r>
              <a:rPr lang="zh-TW" altLang="en-US" sz="2400" b="1" dirty="0">
                <a:latin typeface="+mj-ea"/>
              </a:rPr>
              <a:t>辦理招標，其</a:t>
            </a:r>
            <a:r>
              <a:rPr lang="zh-TW" altLang="en-US" sz="2400" b="1" dirty="0">
                <a:solidFill>
                  <a:srgbClr val="0000FF"/>
                </a:solidFill>
                <a:latin typeface="+mj-ea"/>
              </a:rPr>
              <a:t>第</a:t>
            </a:r>
            <a:r>
              <a:rPr lang="en-US" altLang="zh-TW" sz="2400" b="1" dirty="0">
                <a:solidFill>
                  <a:srgbClr val="0000FF"/>
                </a:solidFill>
                <a:latin typeface="+mj-ea"/>
              </a:rPr>
              <a:t>2</a:t>
            </a:r>
            <a:r>
              <a:rPr lang="zh-TW" altLang="en-US" sz="2400" b="1" dirty="0">
                <a:solidFill>
                  <a:srgbClr val="0000FF"/>
                </a:solidFill>
                <a:latin typeface="+mj-ea"/>
              </a:rPr>
              <a:t>次以上公告僅</a:t>
            </a:r>
            <a:r>
              <a:rPr lang="en-US" altLang="zh-TW" sz="2400" b="1" dirty="0">
                <a:solidFill>
                  <a:srgbClr val="0000FF"/>
                </a:solidFill>
                <a:latin typeface="+mj-ea"/>
              </a:rPr>
              <a:t>1</a:t>
            </a:r>
            <a:r>
              <a:rPr lang="zh-TW" altLang="en-US" sz="2400" b="1" dirty="0">
                <a:solidFill>
                  <a:srgbClr val="0000FF"/>
                </a:solidFill>
                <a:latin typeface="+mj-ea"/>
              </a:rPr>
              <a:t>家廠商投標，或經審標結果僅</a:t>
            </a:r>
            <a:r>
              <a:rPr lang="en-US" altLang="zh-TW" sz="2400" b="1" dirty="0">
                <a:solidFill>
                  <a:srgbClr val="0000FF"/>
                </a:solidFill>
                <a:latin typeface="+mj-ea"/>
              </a:rPr>
              <a:t>1</a:t>
            </a:r>
            <a:r>
              <a:rPr lang="zh-TW" altLang="en-US" sz="2400" b="1" dirty="0">
                <a:solidFill>
                  <a:srgbClr val="0000FF"/>
                </a:solidFill>
                <a:latin typeface="+mj-ea"/>
              </a:rPr>
              <a:t>家廠商符合招標文件規定，其底價訂定適用採購法施行細則第</a:t>
            </a:r>
            <a:r>
              <a:rPr lang="en-US" altLang="zh-TW" sz="2400" b="1" dirty="0">
                <a:solidFill>
                  <a:srgbClr val="0000FF"/>
                </a:solidFill>
                <a:latin typeface="+mj-ea"/>
              </a:rPr>
              <a:t>54</a:t>
            </a:r>
            <a:r>
              <a:rPr lang="zh-TW" altLang="en-US" sz="2400" b="1" dirty="0">
                <a:solidFill>
                  <a:srgbClr val="0000FF"/>
                </a:solidFill>
                <a:latin typeface="+mj-ea"/>
              </a:rPr>
              <a:t>條第</a:t>
            </a:r>
            <a:r>
              <a:rPr lang="en-US" altLang="zh-TW" sz="2400" b="1" dirty="0">
                <a:solidFill>
                  <a:srgbClr val="0000FF"/>
                </a:solidFill>
                <a:latin typeface="+mj-ea"/>
              </a:rPr>
              <a:t>4</a:t>
            </a:r>
            <a:r>
              <a:rPr lang="zh-TW" altLang="en-US" sz="2400" b="1" dirty="0">
                <a:solidFill>
                  <a:srgbClr val="0000FF"/>
                </a:solidFill>
                <a:latin typeface="+mj-ea"/>
              </a:rPr>
              <a:t>項規定。</a:t>
            </a:r>
            <a:r>
              <a:rPr lang="zh-TW" altLang="en-US" sz="2400" b="1" dirty="0">
                <a:latin typeface="+mj-ea"/>
              </a:rPr>
              <a:t>隨函檢附依前開規定辦理採購之流程及訂定底價適用規定說明圖</a:t>
            </a:r>
            <a:r>
              <a:rPr lang="zh-TW" altLang="en-US" sz="2400" b="1" dirty="0" smtClean="0">
                <a:latin typeface="+mj-ea"/>
              </a:rPr>
              <a:t>。工程會</a:t>
            </a:r>
            <a:r>
              <a:rPr lang="en-US" altLang="zh-TW" sz="2400" b="1" dirty="0" smtClean="0">
                <a:latin typeface="+mj-ea"/>
              </a:rPr>
              <a:t>110</a:t>
            </a:r>
            <a:r>
              <a:rPr lang="zh-TW" altLang="en-US" sz="2400" b="1" dirty="0">
                <a:latin typeface="+mj-ea"/>
              </a:rPr>
              <a:t>年</a:t>
            </a:r>
            <a:r>
              <a:rPr lang="en-US" altLang="zh-TW" sz="2400" b="1" dirty="0">
                <a:latin typeface="+mj-ea"/>
              </a:rPr>
              <a:t>10</a:t>
            </a:r>
            <a:r>
              <a:rPr lang="zh-TW" altLang="en-US" sz="2400" b="1" dirty="0">
                <a:latin typeface="+mj-ea"/>
              </a:rPr>
              <a:t>月</a:t>
            </a:r>
            <a:r>
              <a:rPr lang="en-US" altLang="zh-TW" sz="2400" b="1" dirty="0">
                <a:latin typeface="+mj-ea"/>
              </a:rPr>
              <a:t>04</a:t>
            </a:r>
            <a:r>
              <a:rPr lang="zh-TW" altLang="en-US" sz="2400" b="1" dirty="0">
                <a:latin typeface="+mj-ea"/>
              </a:rPr>
              <a:t>日工程企字第</a:t>
            </a:r>
            <a:r>
              <a:rPr lang="en-US" altLang="zh-TW" sz="2400" b="1" dirty="0">
                <a:latin typeface="+mj-ea"/>
              </a:rPr>
              <a:t>1100017637</a:t>
            </a:r>
            <a:r>
              <a:rPr lang="zh-TW" altLang="en-US" sz="2400" b="1" dirty="0">
                <a:latin typeface="+mj-ea"/>
              </a:rPr>
              <a:t>號</a:t>
            </a:r>
            <a:r>
              <a:rPr lang="zh-TW" altLang="en-US" sz="2400" b="1" dirty="0" smtClean="0">
                <a:latin typeface="+mj-ea"/>
              </a:rPr>
              <a:t>函</a:t>
            </a:r>
            <a:endParaRPr lang="zh-TW" altLang="zh-TW" sz="2400" b="1" dirty="0">
              <a:latin typeface="+mj-ea"/>
            </a:endParaRPr>
          </a:p>
          <a:p>
            <a:pPr>
              <a:buFont typeface="Wingdings" panose="05000000000000000000" pitchFamily="2" charset="2"/>
              <a:buChar char="p"/>
              <a:defRPr/>
            </a:pPr>
            <a:endParaRPr lang="zh-TW" altLang="zh-TW" sz="2400" b="1" dirty="0">
              <a:latin typeface="+mj-ea"/>
            </a:endParaRPr>
          </a:p>
        </p:txBody>
      </p:sp>
      <p:sp>
        <p:nvSpPr>
          <p:cNvPr id="3" name="投影片編號版面配置區 2"/>
          <p:cNvSpPr>
            <a:spLocks noGrp="1"/>
          </p:cNvSpPr>
          <p:nvPr>
            <p:ph type="sldNum" sz="quarter" idx="12"/>
          </p:nvPr>
        </p:nvSpPr>
        <p:spPr/>
        <p:txBody>
          <a:bodyPr/>
          <a:lstStyle/>
          <a:p>
            <a:fld id="{1118FB7C-3051-423D-B140-B22D31D849CF}" type="slidenum">
              <a:rPr lang="zh-TW" altLang="en-US" smtClean="0"/>
              <a:pPr/>
              <a:t>361</a:t>
            </a:fld>
            <a:endParaRPr lang="zh-TW" altLang="en-US"/>
          </a:p>
        </p:txBody>
      </p:sp>
    </p:spTree>
    <p:extLst>
      <p:ext uri="{BB962C8B-B14F-4D97-AF65-F5344CB8AC3E}">
        <p14:creationId xmlns:p14="http://schemas.microsoft.com/office/powerpoint/2010/main" val="3272227777"/>
      </p:ext>
    </p:extLst>
  </p:cSld>
  <p:clrMapOvr>
    <a:masterClrMapping/>
  </p:clrMapOvr>
</p:sld>
</file>

<file path=ppt/slides/slide3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5234" name="圖片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95288" y="0"/>
            <a:ext cx="8748712"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投影片編號版面配置區 2"/>
          <p:cNvSpPr>
            <a:spLocks noGrp="1"/>
          </p:cNvSpPr>
          <p:nvPr>
            <p:ph type="sldNum" sz="quarter" idx="12"/>
          </p:nvPr>
        </p:nvSpPr>
        <p:spPr/>
        <p:txBody>
          <a:bodyPr/>
          <a:lstStyle/>
          <a:p>
            <a:fld id="{1118FB7C-3051-423D-B140-B22D31D849CF}" type="slidenum">
              <a:rPr lang="zh-TW" altLang="en-US" smtClean="0"/>
              <a:pPr/>
              <a:t>362</a:t>
            </a:fld>
            <a:endParaRPr lang="zh-TW" altLang="en-US"/>
          </a:p>
        </p:txBody>
      </p:sp>
    </p:spTree>
    <p:extLst>
      <p:ext uri="{BB962C8B-B14F-4D97-AF65-F5344CB8AC3E}">
        <p14:creationId xmlns:p14="http://schemas.microsoft.com/office/powerpoint/2010/main" val="1027282349"/>
      </p:ext>
    </p:extLst>
  </p:cSld>
  <p:clrMapOvr>
    <a:masterClrMapping/>
  </p:clrMapOvr>
</p:sld>
</file>

<file path=ppt/slides/slide3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6258" name="圖片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39750" y="0"/>
            <a:ext cx="84963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投影片編號版面配置區 2"/>
          <p:cNvSpPr>
            <a:spLocks noGrp="1"/>
          </p:cNvSpPr>
          <p:nvPr>
            <p:ph type="sldNum" sz="quarter" idx="12"/>
          </p:nvPr>
        </p:nvSpPr>
        <p:spPr/>
        <p:txBody>
          <a:bodyPr/>
          <a:lstStyle/>
          <a:p>
            <a:fld id="{1118FB7C-3051-423D-B140-B22D31D849CF}" type="slidenum">
              <a:rPr lang="zh-TW" altLang="en-US" smtClean="0"/>
              <a:pPr/>
              <a:t>363</a:t>
            </a:fld>
            <a:endParaRPr lang="zh-TW" altLang="en-US"/>
          </a:p>
        </p:txBody>
      </p:sp>
    </p:spTree>
    <p:extLst>
      <p:ext uri="{BB962C8B-B14F-4D97-AF65-F5344CB8AC3E}">
        <p14:creationId xmlns:p14="http://schemas.microsoft.com/office/powerpoint/2010/main" val="3338025684"/>
      </p:ext>
    </p:extLst>
  </p:cSld>
  <p:clrMapOvr>
    <a:masterClrMapping/>
  </p:clrMapOvr>
</p:sld>
</file>

<file path=ppt/slides/slide3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2"/>
          <p:cNvSpPr>
            <a:spLocks noGrp="1" noChangeArrowheads="1"/>
          </p:cNvSpPr>
          <p:nvPr>
            <p:ph type="title" idx="4294967295"/>
          </p:nvPr>
        </p:nvSpPr>
        <p:spPr>
          <a:xfrm>
            <a:off x="457200" y="116633"/>
            <a:ext cx="8507413" cy="1224136"/>
          </a:xfrm>
          <a:solidFill>
            <a:srgbClr val="FFFF00"/>
          </a:solidFill>
        </p:spPr>
        <p:txBody>
          <a:bodyPr anchor="ctr">
            <a:noAutofit/>
          </a:bodyPr>
          <a:lstStyle/>
          <a:p>
            <a:r>
              <a:rPr lang="zh-TW" altLang="en-US" sz="3200" b="1" dirty="0" smtClean="0">
                <a:solidFill>
                  <a:srgbClr val="FF0000"/>
                </a:solidFill>
                <a:latin typeface="+mj-ea"/>
              </a:rPr>
              <a:t>議題</a:t>
            </a:r>
            <a:r>
              <a:rPr lang="zh-TW" altLang="en-US" sz="3200" b="1" dirty="0">
                <a:solidFill>
                  <a:srgbClr val="FF0000"/>
                </a:solidFill>
                <a:latin typeface="+mj-ea"/>
              </a:rPr>
              <a:t>：審標</a:t>
            </a:r>
            <a:r>
              <a:rPr lang="zh-TW" altLang="en-US" sz="3200" b="1" dirty="0" smtClean="0">
                <a:solidFill>
                  <a:srgbClr val="FF0000"/>
                </a:solidFill>
                <a:latin typeface="+mj-ea"/>
              </a:rPr>
              <a:t>期間發現</a:t>
            </a:r>
            <a:r>
              <a:rPr lang="zh-TW" altLang="en-US" sz="3200" b="1" dirty="0">
                <a:solidFill>
                  <a:srgbClr val="FF0000"/>
                </a:solidFill>
                <a:latin typeface="+mj-ea"/>
              </a:rPr>
              <a:t>廠商有</a:t>
            </a:r>
            <a:r>
              <a:rPr lang="zh-TW" altLang="en-US" sz="3200" b="1" dirty="0" smtClean="0">
                <a:solidFill>
                  <a:srgbClr val="FF0000"/>
                </a:solidFill>
                <a:latin typeface="+mj-ea"/>
              </a:rPr>
              <a:t>違反採購法情形</a:t>
            </a:r>
            <a:r>
              <a:rPr lang="zh-TW" altLang="en-US" sz="3200" b="1" dirty="0">
                <a:solidFill>
                  <a:srgbClr val="FF0000"/>
                </a:solidFill>
                <a:latin typeface="+mj-ea"/>
              </a:rPr>
              <a:t>致被刊登停權，並經復權，是否得為決標</a:t>
            </a:r>
            <a:r>
              <a:rPr lang="zh-TW" altLang="en-US" sz="3200" b="1" dirty="0" smtClean="0">
                <a:solidFill>
                  <a:srgbClr val="FF0000"/>
                </a:solidFill>
                <a:latin typeface="+mj-ea"/>
              </a:rPr>
              <a:t>對象</a:t>
            </a:r>
            <a:r>
              <a:rPr lang="en-US" altLang="zh-TW" sz="3200" b="1" dirty="0" smtClean="0">
                <a:solidFill>
                  <a:srgbClr val="FF0000"/>
                </a:solidFill>
                <a:latin typeface="+mj-ea"/>
              </a:rPr>
              <a:t>1</a:t>
            </a:r>
            <a:endParaRPr lang="zh-TW" altLang="en-US" sz="3200" b="1" dirty="0" smtClean="0">
              <a:solidFill>
                <a:srgbClr val="FF0000"/>
              </a:solidFill>
              <a:latin typeface="+mj-ea"/>
            </a:endParaRPr>
          </a:p>
        </p:txBody>
      </p:sp>
      <p:sp>
        <p:nvSpPr>
          <p:cNvPr id="193539" name="Rectangle 3"/>
          <p:cNvSpPr>
            <a:spLocks noGrp="1" noChangeArrowheads="1"/>
          </p:cNvSpPr>
          <p:nvPr>
            <p:ph type="body" idx="4294967295"/>
          </p:nvPr>
        </p:nvSpPr>
        <p:spPr>
          <a:xfrm>
            <a:off x="250825" y="1412776"/>
            <a:ext cx="8785225" cy="5256312"/>
          </a:xfrm>
        </p:spPr>
        <p:txBody>
          <a:bodyPr>
            <a:noAutofit/>
          </a:bodyPr>
          <a:lstStyle/>
          <a:p>
            <a:pPr>
              <a:buFont typeface="Wingdings" panose="05000000000000000000" pitchFamily="2" charset="2"/>
              <a:buChar char="n"/>
            </a:pPr>
            <a:r>
              <a:rPr lang="zh-TW" altLang="en-US" sz="2200" b="1" dirty="0">
                <a:latin typeface="+mj-ea"/>
                <a:ea typeface="+mj-ea"/>
              </a:rPr>
              <a:t>審標期間，發現廠商有違反</a:t>
            </a:r>
            <a:r>
              <a:rPr lang="zh-TW" altLang="en-US" sz="2200" b="1" dirty="0" smtClean="0">
                <a:latin typeface="+mj-ea"/>
                <a:ea typeface="+mj-ea"/>
              </a:rPr>
              <a:t>政府採購法情形</a:t>
            </a:r>
            <a:r>
              <a:rPr lang="zh-TW" altLang="en-US" sz="2200" b="1" dirty="0">
                <a:latin typeface="+mj-ea"/>
                <a:ea typeface="+mj-ea"/>
              </a:rPr>
              <a:t>致被刊登停權，並經復權，是否得為決標對象之</a:t>
            </a:r>
            <a:r>
              <a:rPr lang="zh-TW" altLang="en-US" sz="2200" b="1" dirty="0" smtClean="0">
                <a:latin typeface="+mj-ea"/>
                <a:ea typeface="+mj-ea"/>
              </a:rPr>
              <a:t>疑義</a:t>
            </a:r>
            <a:endParaRPr lang="en-US" altLang="zh-TW" sz="2200" b="1" dirty="0" smtClean="0">
              <a:latin typeface="+mj-ea"/>
              <a:ea typeface="+mj-ea"/>
            </a:endParaRPr>
          </a:p>
          <a:p>
            <a:r>
              <a:rPr lang="zh-TW" altLang="en-US" sz="2200" b="1" dirty="0" smtClean="0">
                <a:latin typeface="+mj-ea"/>
                <a:ea typeface="+mj-ea"/>
              </a:rPr>
              <a:t>採購</a:t>
            </a:r>
            <a:r>
              <a:rPr lang="zh-TW" altLang="en-US" sz="2200" b="1" dirty="0">
                <a:latin typeface="+mj-ea"/>
                <a:ea typeface="+mj-ea"/>
              </a:rPr>
              <a:t>法第</a:t>
            </a:r>
            <a:r>
              <a:rPr lang="en-US" altLang="zh-TW" sz="2200" b="1" dirty="0">
                <a:latin typeface="+mj-ea"/>
                <a:ea typeface="+mj-ea"/>
              </a:rPr>
              <a:t>50</a:t>
            </a:r>
            <a:r>
              <a:rPr lang="zh-TW" altLang="en-US" sz="2200" b="1" dirty="0">
                <a:latin typeface="+mj-ea"/>
                <a:ea typeface="+mj-ea"/>
              </a:rPr>
              <a:t>條第</a:t>
            </a:r>
            <a:r>
              <a:rPr lang="en-US" altLang="zh-TW" sz="2200" b="1" dirty="0">
                <a:latin typeface="+mj-ea"/>
                <a:ea typeface="+mj-ea"/>
              </a:rPr>
              <a:t>1</a:t>
            </a:r>
            <a:r>
              <a:rPr lang="zh-TW" altLang="en-US" sz="2200" b="1" dirty="0">
                <a:latin typeface="+mj-ea"/>
                <a:ea typeface="+mj-ea"/>
              </a:rPr>
              <a:t>項第</a:t>
            </a:r>
            <a:r>
              <a:rPr lang="en-US" altLang="zh-TW" sz="2200" b="1" dirty="0">
                <a:latin typeface="+mj-ea"/>
                <a:ea typeface="+mj-ea"/>
              </a:rPr>
              <a:t>6</a:t>
            </a:r>
            <a:r>
              <a:rPr lang="zh-TW" altLang="en-US" sz="2200" b="1" dirty="0">
                <a:latin typeface="+mj-ea"/>
                <a:ea typeface="+mj-ea"/>
              </a:rPr>
              <a:t>款規定：「投標廠商有下列情形之一，經機關於開標前發現者，其所投之標應不予開標；於開標後發現者，應不決標予該廠商：六、第一百零三條第一項不得參加投標或作為決標對象之情形。」第</a:t>
            </a:r>
            <a:r>
              <a:rPr lang="en-US" altLang="zh-TW" sz="2200" b="1" dirty="0">
                <a:latin typeface="+mj-ea"/>
                <a:ea typeface="+mj-ea"/>
              </a:rPr>
              <a:t>103</a:t>
            </a:r>
            <a:r>
              <a:rPr lang="zh-TW" altLang="en-US" sz="2200" b="1" dirty="0">
                <a:latin typeface="+mj-ea"/>
                <a:ea typeface="+mj-ea"/>
              </a:rPr>
              <a:t>條第</a:t>
            </a:r>
            <a:r>
              <a:rPr lang="en-US" altLang="zh-TW" sz="2200" b="1" dirty="0">
                <a:latin typeface="+mj-ea"/>
                <a:ea typeface="+mj-ea"/>
              </a:rPr>
              <a:t>1</a:t>
            </a:r>
            <a:r>
              <a:rPr lang="zh-TW" altLang="en-US" sz="2200" b="1" dirty="0">
                <a:latin typeface="+mj-ea"/>
                <a:ea typeface="+mj-ea"/>
              </a:rPr>
              <a:t>項規定：「依前條第三項規定刊登於政府採購公報之廠商，於下列期間內，不得參加投標或作為決標對象或作為決標對象或分包廠商：</a:t>
            </a:r>
            <a:r>
              <a:rPr lang="en-US" altLang="zh-TW" sz="2200" b="1" dirty="0">
                <a:latin typeface="+mj-ea"/>
                <a:ea typeface="+mj-ea"/>
              </a:rPr>
              <a:t>......</a:t>
            </a:r>
            <a:r>
              <a:rPr lang="zh-TW" altLang="en-US" sz="2200" b="1" dirty="0">
                <a:latin typeface="+mj-ea"/>
                <a:ea typeface="+mj-ea"/>
              </a:rPr>
              <a:t>」。</a:t>
            </a:r>
          </a:p>
          <a:p>
            <a:r>
              <a:rPr lang="zh-TW" altLang="en-US" sz="2200" b="1" dirty="0" smtClean="0">
                <a:latin typeface="+mj-ea"/>
                <a:ea typeface="+mj-ea"/>
              </a:rPr>
              <a:t>如</a:t>
            </a:r>
            <a:r>
              <a:rPr lang="zh-TW" altLang="en-US" sz="2200" b="1" dirty="0">
                <a:latin typeface="+mj-ea"/>
                <a:ea typeface="+mj-ea"/>
              </a:rPr>
              <a:t>廠商於</a:t>
            </a:r>
            <a:r>
              <a:rPr lang="zh-TW" altLang="en-US" sz="2200" b="1" dirty="0">
                <a:solidFill>
                  <a:srgbClr val="0000FF"/>
                </a:solidFill>
                <a:latin typeface="+mj-ea"/>
                <a:ea typeface="+mj-ea"/>
              </a:rPr>
              <a:t>審標期間屬採購法第</a:t>
            </a:r>
            <a:r>
              <a:rPr lang="en-US" altLang="zh-TW" sz="2200" b="1" dirty="0">
                <a:solidFill>
                  <a:srgbClr val="0000FF"/>
                </a:solidFill>
                <a:latin typeface="+mj-ea"/>
                <a:ea typeface="+mj-ea"/>
              </a:rPr>
              <a:t>103</a:t>
            </a:r>
            <a:r>
              <a:rPr lang="zh-TW" altLang="en-US" sz="2200" b="1" dirty="0">
                <a:solidFill>
                  <a:srgbClr val="0000FF"/>
                </a:solidFill>
                <a:latin typeface="+mj-ea"/>
                <a:ea typeface="+mj-ea"/>
              </a:rPr>
              <a:t>條第</a:t>
            </a:r>
            <a:r>
              <a:rPr lang="en-US" altLang="zh-TW" sz="2200" b="1" dirty="0">
                <a:solidFill>
                  <a:srgbClr val="0000FF"/>
                </a:solidFill>
                <a:latin typeface="+mj-ea"/>
                <a:ea typeface="+mj-ea"/>
              </a:rPr>
              <a:t>1</a:t>
            </a:r>
            <a:r>
              <a:rPr lang="zh-TW" altLang="en-US" sz="2200" b="1" dirty="0">
                <a:solidFill>
                  <a:srgbClr val="0000FF"/>
                </a:solidFill>
                <a:latin typeface="+mj-ea"/>
                <a:ea typeface="+mj-ea"/>
              </a:rPr>
              <a:t>項</a:t>
            </a:r>
            <a:r>
              <a:rPr lang="zh-TW" altLang="en-US" sz="2200" b="1" dirty="0">
                <a:latin typeface="+mj-ea"/>
                <a:ea typeface="+mj-ea"/>
              </a:rPr>
              <a:t>「不得參加投標或作為決標對象」之情形（尚在停權期間），依同法第</a:t>
            </a:r>
            <a:r>
              <a:rPr lang="en-US" altLang="zh-TW" sz="2200" b="1" dirty="0">
                <a:latin typeface="+mj-ea"/>
                <a:ea typeface="+mj-ea"/>
              </a:rPr>
              <a:t>50</a:t>
            </a:r>
            <a:r>
              <a:rPr lang="zh-TW" altLang="en-US" sz="2200" b="1" dirty="0">
                <a:latin typeface="+mj-ea"/>
                <a:ea typeface="+mj-ea"/>
              </a:rPr>
              <a:t>條第</a:t>
            </a:r>
            <a:r>
              <a:rPr lang="en-US" altLang="zh-TW" sz="2200" b="1" dirty="0">
                <a:latin typeface="+mj-ea"/>
                <a:ea typeface="+mj-ea"/>
              </a:rPr>
              <a:t>1</a:t>
            </a:r>
            <a:r>
              <a:rPr lang="zh-TW" altLang="en-US" sz="2200" b="1" dirty="0">
                <a:latin typeface="+mj-ea"/>
                <a:ea typeface="+mj-ea"/>
              </a:rPr>
              <a:t>項規定，機關應不決標予該廠商，將該廠商認定為不合格廠商；認定為不合格廠商後，</a:t>
            </a:r>
            <a:r>
              <a:rPr lang="zh-TW" altLang="en-US" sz="2200" b="1" dirty="0">
                <a:solidFill>
                  <a:srgbClr val="FF0000"/>
                </a:solidFill>
                <a:latin typeface="+mj-ea"/>
                <a:ea typeface="+mj-ea"/>
              </a:rPr>
              <a:t>不因嗣後停權期間屆滿而恢復為合格廠商</a:t>
            </a:r>
            <a:r>
              <a:rPr lang="zh-TW" altLang="en-US" sz="2200" b="1" dirty="0">
                <a:latin typeface="+mj-ea"/>
                <a:ea typeface="+mj-ea"/>
              </a:rPr>
              <a:t>。又如機關於審標期間未發現，嗣於決標或簽約後發現者，應依採購法第</a:t>
            </a:r>
            <a:r>
              <a:rPr lang="en-US" altLang="zh-TW" sz="2200" b="1" dirty="0">
                <a:latin typeface="+mj-ea"/>
                <a:ea typeface="+mj-ea"/>
              </a:rPr>
              <a:t>50</a:t>
            </a:r>
            <a:r>
              <a:rPr lang="zh-TW" altLang="en-US" sz="2200" b="1" dirty="0">
                <a:latin typeface="+mj-ea"/>
                <a:ea typeface="+mj-ea"/>
              </a:rPr>
              <a:t>條第</a:t>
            </a:r>
            <a:r>
              <a:rPr lang="en-US" altLang="zh-TW" sz="2200" b="1" dirty="0">
                <a:latin typeface="+mj-ea"/>
                <a:ea typeface="+mj-ea"/>
              </a:rPr>
              <a:t>2</a:t>
            </a:r>
            <a:r>
              <a:rPr lang="zh-TW" altLang="en-US" sz="2200" b="1" dirty="0">
                <a:latin typeface="+mj-ea"/>
                <a:ea typeface="+mj-ea"/>
              </a:rPr>
              <a:t>項規定處理</a:t>
            </a:r>
            <a:r>
              <a:rPr lang="zh-TW" altLang="en-US" sz="2200" b="1" dirty="0" smtClean="0">
                <a:latin typeface="+mj-ea"/>
                <a:ea typeface="+mj-ea"/>
              </a:rPr>
              <a:t>。</a:t>
            </a:r>
            <a:endParaRPr lang="zh-TW" altLang="en-US" sz="2200" b="1" dirty="0">
              <a:latin typeface="+mj-ea"/>
              <a:ea typeface="+mj-ea"/>
            </a:endParaRPr>
          </a:p>
        </p:txBody>
      </p:sp>
      <p:sp>
        <p:nvSpPr>
          <p:cNvPr id="3" name="投影片編號版面配置區 2"/>
          <p:cNvSpPr>
            <a:spLocks noGrp="1"/>
          </p:cNvSpPr>
          <p:nvPr>
            <p:ph type="sldNum" sz="quarter" idx="12"/>
          </p:nvPr>
        </p:nvSpPr>
        <p:spPr/>
        <p:txBody>
          <a:bodyPr/>
          <a:lstStyle/>
          <a:p>
            <a:fld id="{1118FB7C-3051-423D-B140-B22D31D849CF}" type="slidenum">
              <a:rPr lang="zh-TW" altLang="en-US" smtClean="0"/>
              <a:pPr/>
              <a:t>364</a:t>
            </a:fld>
            <a:endParaRPr lang="zh-TW" altLang="en-US"/>
          </a:p>
        </p:txBody>
      </p:sp>
    </p:spTree>
    <p:extLst>
      <p:ext uri="{BB962C8B-B14F-4D97-AF65-F5344CB8AC3E}">
        <p14:creationId xmlns:p14="http://schemas.microsoft.com/office/powerpoint/2010/main" val="4144379251"/>
      </p:ext>
    </p:extLst>
  </p:cSld>
  <p:clrMapOvr>
    <a:masterClrMapping/>
  </p:clrMapOvr>
</p:sld>
</file>

<file path=ppt/slides/slide3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2"/>
          <p:cNvSpPr>
            <a:spLocks noGrp="1" noChangeArrowheads="1"/>
          </p:cNvSpPr>
          <p:nvPr>
            <p:ph type="title" idx="4294967295"/>
          </p:nvPr>
        </p:nvSpPr>
        <p:spPr>
          <a:xfrm>
            <a:off x="457200" y="116633"/>
            <a:ext cx="8507413" cy="1224136"/>
          </a:xfrm>
          <a:solidFill>
            <a:schemeClr val="bg1"/>
          </a:solidFill>
        </p:spPr>
        <p:txBody>
          <a:bodyPr anchor="ctr">
            <a:noAutofit/>
          </a:bodyPr>
          <a:lstStyle/>
          <a:p>
            <a:r>
              <a:rPr lang="zh-TW" altLang="en-US" sz="3200" b="1" dirty="0" smtClean="0">
                <a:solidFill>
                  <a:srgbClr val="FF0000"/>
                </a:solidFill>
                <a:latin typeface="+mj-ea"/>
              </a:rPr>
              <a:t>議題</a:t>
            </a:r>
            <a:r>
              <a:rPr lang="zh-TW" altLang="en-US" sz="3200" b="1" dirty="0">
                <a:solidFill>
                  <a:srgbClr val="FF0000"/>
                </a:solidFill>
                <a:latin typeface="+mj-ea"/>
              </a:rPr>
              <a:t>：審標</a:t>
            </a:r>
            <a:r>
              <a:rPr lang="zh-TW" altLang="en-US" sz="3200" b="1" dirty="0" smtClean="0">
                <a:solidFill>
                  <a:srgbClr val="FF0000"/>
                </a:solidFill>
                <a:latin typeface="+mj-ea"/>
              </a:rPr>
              <a:t>期間發現</a:t>
            </a:r>
            <a:r>
              <a:rPr lang="zh-TW" altLang="en-US" sz="3200" b="1" dirty="0">
                <a:solidFill>
                  <a:srgbClr val="FF0000"/>
                </a:solidFill>
                <a:latin typeface="+mj-ea"/>
              </a:rPr>
              <a:t>廠商有</a:t>
            </a:r>
            <a:r>
              <a:rPr lang="zh-TW" altLang="en-US" sz="3200" b="1" dirty="0" smtClean="0">
                <a:solidFill>
                  <a:srgbClr val="FF0000"/>
                </a:solidFill>
                <a:latin typeface="+mj-ea"/>
              </a:rPr>
              <a:t>違反採購法情形</a:t>
            </a:r>
            <a:r>
              <a:rPr lang="zh-TW" altLang="en-US" sz="3200" b="1" dirty="0">
                <a:solidFill>
                  <a:srgbClr val="FF0000"/>
                </a:solidFill>
                <a:latin typeface="+mj-ea"/>
              </a:rPr>
              <a:t>致被刊登停權，並經復權，是否得為決標</a:t>
            </a:r>
            <a:r>
              <a:rPr lang="zh-TW" altLang="en-US" sz="3200" b="1" dirty="0" smtClean="0">
                <a:solidFill>
                  <a:srgbClr val="FF0000"/>
                </a:solidFill>
                <a:latin typeface="+mj-ea"/>
              </a:rPr>
              <a:t>對象</a:t>
            </a:r>
            <a:r>
              <a:rPr lang="en-US" altLang="zh-TW" sz="3200" b="1" dirty="0" smtClean="0">
                <a:solidFill>
                  <a:srgbClr val="FF0000"/>
                </a:solidFill>
                <a:latin typeface="+mj-ea"/>
              </a:rPr>
              <a:t>2</a:t>
            </a:r>
            <a:endParaRPr lang="zh-TW" altLang="en-US" sz="3200" b="1" dirty="0" smtClean="0">
              <a:solidFill>
                <a:srgbClr val="FF0000"/>
              </a:solidFill>
              <a:latin typeface="+mj-ea"/>
            </a:endParaRPr>
          </a:p>
        </p:txBody>
      </p:sp>
      <p:sp>
        <p:nvSpPr>
          <p:cNvPr id="193539" name="Rectangle 3"/>
          <p:cNvSpPr>
            <a:spLocks noGrp="1" noChangeArrowheads="1"/>
          </p:cNvSpPr>
          <p:nvPr>
            <p:ph type="body" idx="4294967295"/>
          </p:nvPr>
        </p:nvSpPr>
        <p:spPr>
          <a:xfrm>
            <a:off x="250825" y="1412776"/>
            <a:ext cx="8785225" cy="5256312"/>
          </a:xfrm>
        </p:spPr>
        <p:txBody>
          <a:bodyPr>
            <a:noAutofit/>
          </a:bodyPr>
          <a:lstStyle/>
          <a:p>
            <a:r>
              <a:rPr lang="en-US" altLang="zh-TW" sz="2400" b="1" dirty="0" smtClean="0">
                <a:latin typeface="+mj-ea"/>
                <a:ea typeface="+mj-ea"/>
              </a:rPr>
              <a:t>(</a:t>
            </a:r>
            <a:r>
              <a:rPr lang="zh-TW" altLang="en-US" sz="2400" b="1" dirty="0">
                <a:latin typeface="+mj-ea"/>
                <a:ea typeface="+mj-ea"/>
              </a:rPr>
              <a:t>一</a:t>
            </a:r>
            <a:r>
              <a:rPr lang="en-US" altLang="zh-TW" sz="2400" b="1" dirty="0">
                <a:latin typeface="+mj-ea"/>
                <a:ea typeface="+mj-ea"/>
              </a:rPr>
              <a:t>)</a:t>
            </a:r>
            <a:r>
              <a:rPr lang="zh-TW" altLang="en-US" sz="2400" b="1" dirty="0">
                <a:latin typeface="+mj-ea"/>
                <a:ea typeface="+mj-ea"/>
              </a:rPr>
              <a:t>本會</a:t>
            </a:r>
            <a:r>
              <a:rPr lang="en-US" altLang="zh-TW" sz="2400" b="1" dirty="0">
                <a:latin typeface="+mj-ea"/>
                <a:ea typeface="+mj-ea"/>
              </a:rPr>
              <a:t>109</a:t>
            </a:r>
            <a:r>
              <a:rPr lang="zh-TW" altLang="en-US" sz="2400" b="1" dirty="0">
                <a:latin typeface="+mj-ea"/>
                <a:ea typeface="+mj-ea"/>
              </a:rPr>
              <a:t>年</a:t>
            </a:r>
            <a:r>
              <a:rPr lang="en-US" altLang="zh-TW" sz="2400" b="1" dirty="0">
                <a:latin typeface="+mj-ea"/>
                <a:ea typeface="+mj-ea"/>
              </a:rPr>
              <a:t>4</a:t>
            </a:r>
            <a:r>
              <a:rPr lang="zh-TW" altLang="en-US" sz="2400" b="1" dirty="0">
                <a:latin typeface="+mj-ea"/>
                <a:ea typeface="+mj-ea"/>
              </a:rPr>
              <a:t>月</a:t>
            </a:r>
            <a:r>
              <a:rPr lang="en-US" altLang="zh-TW" sz="2400" b="1" dirty="0">
                <a:latin typeface="+mj-ea"/>
                <a:ea typeface="+mj-ea"/>
              </a:rPr>
              <a:t>29</a:t>
            </a:r>
            <a:r>
              <a:rPr lang="zh-TW" altLang="en-US" sz="2400" b="1" dirty="0">
                <a:latin typeface="+mj-ea"/>
                <a:ea typeface="+mj-ea"/>
              </a:rPr>
              <a:t>日工程企字第</a:t>
            </a:r>
            <a:r>
              <a:rPr lang="en-US" altLang="zh-TW" sz="2400" b="1" dirty="0">
                <a:latin typeface="+mj-ea"/>
                <a:ea typeface="+mj-ea"/>
              </a:rPr>
              <a:t>1090100288</a:t>
            </a:r>
            <a:r>
              <a:rPr lang="zh-TW" altLang="en-US" sz="2400" b="1" dirty="0">
                <a:latin typeface="+mj-ea"/>
                <a:ea typeface="+mj-ea"/>
              </a:rPr>
              <a:t>號令：「基於</a:t>
            </a:r>
            <a:r>
              <a:rPr lang="zh-TW" altLang="en-US" sz="2400" b="1" dirty="0">
                <a:solidFill>
                  <a:srgbClr val="FF0000"/>
                </a:solidFill>
                <a:latin typeface="+mj-ea"/>
                <a:ea typeface="+mj-ea"/>
              </a:rPr>
              <a:t>廠商違法或違約行為，經機關依政府採購法第一百零一條第一項規定通知後，於程序進行中，尚未依第一百零二條第三項規定刊登政府採購公報之廠商，該廠商之履約能力已有疑義</a:t>
            </a:r>
            <a:r>
              <a:rPr lang="zh-TW" altLang="en-US" sz="2400" b="1" dirty="0">
                <a:latin typeface="+mj-ea"/>
                <a:ea typeface="+mj-ea"/>
              </a:rPr>
              <a:t>，為避免該廠商利用此空窗期繼續參與該機關之採購，爰依</a:t>
            </a:r>
            <a:r>
              <a:rPr lang="zh-TW" altLang="en-US" sz="2400" b="1" dirty="0">
                <a:solidFill>
                  <a:srgbClr val="0000FF"/>
                </a:solidFill>
                <a:latin typeface="+mj-ea"/>
                <a:ea typeface="+mj-ea"/>
              </a:rPr>
              <a:t>投標廠商資格與特殊或巨額採購認定標準第四條第一項第六款</a:t>
            </a:r>
            <a:r>
              <a:rPr lang="zh-TW" altLang="en-US" sz="2400" b="1" dirty="0">
                <a:latin typeface="+mj-ea"/>
                <a:ea typeface="+mj-ea"/>
              </a:rPr>
              <a:t>規定認定，該機關得於招標文件明定該廠商不具備履約能力之基本資格，不得參與該機關之採購</a:t>
            </a:r>
            <a:r>
              <a:rPr lang="en-US" altLang="zh-TW" sz="2400" b="1" dirty="0">
                <a:latin typeface="+mj-ea"/>
                <a:ea typeface="+mj-ea"/>
              </a:rPr>
              <a:t>......</a:t>
            </a:r>
            <a:r>
              <a:rPr lang="zh-TW" altLang="en-US" sz="2400" b="1" dirty="0">
                <a:latin typeface="+mj-ea"/>
                <a:ea typeface="+mj-ea"/>
              </a:rPr>
              <a:t>」。</a:t>
            </a:r>
          </a:p>
          <a:p>
            <a:r>
              <a:rPr lang="en-US" altLang="zh-TW" sz="2400" b="1" dirty="0">
                <a:latin typeface="+mj-ea"/>
                <a:ea typeface="+mj-ea"/>
              </a:rPr>
              <a:t>(</a:t>
            </a:r>
            <a:r>
              <a:rPr lang="zh-TW" altLang="en-US" sz="2400" b="1" dirty="0">
                <a:latin typeface="+mj-ea"/>
                <a:ea typeface="+mj-ea"/>
              </a:rPr>
              <a:t>二</a:t>
            </a:r>
            <a:r>
              <a:rPr lang="en-US" altLang="zh-TW" sz="2400" b="1" dirty="0">
                <a:latin typeface="+mj-ea"/>
                <a:ea typeface="+mj-ea"/>
              </a:rPr>
              <a:t>)</a:t>
            </a:r>
            <a:r>
              <a:rPr lang="zh-TW" altLang="en-US" sz="2400" b="1" dirty="0">
                <a:latin typeface="+mj-ea"/>
                <a:ea typeface="+mj-ea"/>
              </a:rPr>
              <a:t>所詢疑義，如機關依上開本會</a:t>
            </a:r>
            <a:r>
              <a:rPr lang="en-US" altLang="zh-TW" sz="2400" b="1" dirty="0">
                <a:latin typeface="+mj-ea"/>
                <a:ea typeface="+mj-ea"/>
              </a:rPr>
              <a:t>109</a:t>
            </a:r>
            <a:r>
              <a:rPr lang="zh-TW" altLang="en-US" sz="2400" b="1" dirty="0">
                <a:latin typeface="+mj-ea"/>
                <a:ea typeface="+mj-ea"/>
              </a:rPr>
              <a:t>年</a:t>
            </a:r>
            <a:r>
              <a:rPr lang="en-US" altLang="zh-TW" sz="2400" b="1" dirty="0">
                <a:latin typeface="+mj-ea"/>
                <a:ea typeface="+mj-ea"/>
              </a:rPr>
              <a:t>4</a:t>
            </a:r>
            <a:r>
              <a:rPr lang="zh-TW" altLang="en-US" sz="2400" b="1" dirty="0">
                <a:latin typeface="+mj-ea"/>
                <a:ea typeface="+mj-ea"/>
              </a:rPr>
              <a:t>月</a:t>
            </a:r>
            <a:r>
              <a:rPr lang="en-US" altLang="zh-TW" sz="2400" b="1" dirty="0">
                <a:latin typeface="+mj-ea"/>
                <a:ea typeface="+mj-ea"/>
              </a:rPr>
              <a:t>29</a:t>
            </a:r>
            <a:r>
              <a:rPr lang="zh-TW" altLang="en-US" sz="2400" b="1" dirty="0">
                <a:latin typeface="+mj-ea"/>
                <a:ea typeface="+mj-ea"/>
              </a:rPr>
              <a:t>日令於個案招標文件訂定廠商資格，於審標期間發現投標廠商屬上開令所稱</a:t>
            </a:r>
            <a:r>
              <a:rPr lang="zh-TW" altLang="en-US" sz="2400" b="1" dirty="0">
                <a:solidFill>
                  <a:srgbClr val="0000FF"/>
                </a:solidFill>
                <a:latin typeface="+mj-ea"/>
                <a:ea typeface="+mj-ea"/>
              </a:rPr>
              <a:t>「不具備履約能力之基本資格，不得參與該機關之採購」者</a:t>
            </a:r>
            <a:r>
              <a:rPr lang="zh-TW" altLang="en-US" sz="2400" b="1" dirty="0">
                <a:latin typeface="+mj-ea"/>
                <a:ea typeface="+mj-ea"/>
              </a:rPr>
              <a:t>，應依招標文件規定，將該廠商認定為不合格廠商</a:t>
            </a:r>
            <a:r>
              <a:rPr lang="zh-TW" altLang="en-US" sz="2400" b="1" dirty="0" smtClean="0">
                <a:latin typeface="+mj-ea"/>
                <a:ea typeface="+mj-ea"/>
              </a:rPr>
              <a:t>。</a:t>
            </a:r>
            <a:endParaRPr lang="zh-TW" altLang="en-US" sz="2400" b="1" dirty="0">
              <a:latin typeface="+mj-ea"/>
              <a:ea typeface="+mj-ea"/>
            </a:endParaRPr>
          </a:p>
        </p:txBody>
      </p:sp>
      <p:sp>
        <p:nvSpPr>
          <p:cNvPr id="3" name="投影片編號版面配置區 2"/>
          <p:cNvSpPr>
            <a:spLocks noGrp="1"/>
          </p:cNvSpPr>
          <p:nvPr>
            <p:ph type="sldNum" sz="quarter" idx="12"/>
          </p:nvPr>
        </p:nvSpPr>
        <p:spPr/>
        <p:txBody>
          <a:bodyPr/>
          <a:lstStyle/>
          <a:p>
            <a:fld id="{1118FB7C-3051-423D-B140-B22D31D849CF}" type="slidenum">
              <a:rPr lang="zh-TW" altLang="en-US" smtClean="0"/>
              <a:pPr/>
              <a:t>365</a:t>
            </a:fld>
            <a:endParaRPr lang="zh-TW" altLang="en-US"/>
          </a:p>
        </p:txBody>
      </p:sp>
    </p:spTree>
    <p:extLst>
      <p:ext uri="{BB962C8B-B14F-4D97-AF65-F5344CB8AC3E}">
        <p14:creationId xmlns:p14="http://schemas.microsoft.com/office/powerpoint/2010/main" val="642703316"/>
      </p:ext>
    </p:extLst>
  </p:cSld>
  <p:clrMapOvr>
    <a:masterClrMapping/>
  </p:clrMapOvr>
</p:sld>
</file>

<file path=ppt/slides/slide3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2"/>
          <p:cNvSpPr>
            <a:spLocks noGrp="1" noChangeArrowheads="1"/>
          </p:cNvSpPr>
          <p:nvPr>
            <p:ph type="title" idx="4294967295"/>
          </p:nvPr>
        </p:nvSpPr>
        <p:spPr>
          <a:xfrm>
            <a:off x="457200" y="116633"/>
            <a:ext cx="8507413" cy="1224136"/>
          </a:xfrm>
          <a:solidFill>
            <a:schemeClr val="bg1"/>
          </a:solidFill>
        </p:spPr>
        <p:txBody>
          <a:bodyPr anchor="ctr">
            <a:noAutofit/>
          </a:bodyPr>
          <a:lstStyle/>
          <a:p>
            <a:r>
              <a:rPr lang="zh-TW" altLang="en-US" sz="3200" b="1" dirty="0" smtClean="0">
                <a:solidFill>
                  <a:srgbClr val="FF0000"/>
                </a:solidFill>
                <a:latin typeface="+mj-ea"/>
              </a:rPr>
              <a:t>議題</a:t>
            </a:r>
            <a:r>
              <a:rPr lang="zh-TW" altLang="en-US" sz="3200" b="1" dirty="0">
                <a:solidFill>
                  <a:srgbClr val="FF0000"/>
                </a:solidFill>
                <a:latin typeface="+mj-ea"/>
              </a:rPr>
              <a:t>：審標期間發現廠商有違反採購法情形致被刊登停權，並經復權，是否得為決標</a:t>
            </a:r>
            <a:r>
              <a:rPr lang="zh-TW" altLang="en-US" sz="3200" b="1" dirty="0" smtClean="0">
                <a:solidFill>
                  <a:srgbClr val="FF0000"/>
                </a:solidFill>
                <a:latin typeface="+mj-ea"/>
              </a:rPr>
              <a:t>對象</a:t>
            </a:r>
            <a:r>
              <a:rPr lang="en-US" altLang="zh-TW" sz="3200" b="1" dirty="0" smtClean="0">
                <a:solidFill>
                  <a:srgbClr val="FF0000"/>
                </a:solidFill>
                <a:latin typeface="+mj-ea"/>
              </a:rPr>
              <a:t>3</a:t>
            </a:r>
            <a:endParaRPr lang="zh-TW" altLang="en-US" sz="3200" b="1" dirty="0" smtClean="0">
              <a:solidFill>
                <a:srgbClr val="FF0000"/>
              </a:solidFill>
              <a:latin typeface="+mj-ea"/>
            </a:endParaRPr>
          </a:p>
        </p:txBody>
      </p:sp>
      <p:sp>
        <p:nvSpPr>
          <p:cNvPr id="193539" name="Rectangle 3"/>
          <p:cNvSpPr>
            <a:spLocks noGrp="1" noChangeArrowheads="1"/>
          </p:cNvSpPr>
          <p:nvPr>
            <p:ph type="body" idx="4294967295"/>
          </p:nvPr>
        </p:nvSpPr>
        <p:spPr>
          <a:xfrm>
            <a:off x="395536" y="1412776"/>
            <a:ext cx="8424936" cy="5256312"/>
          </a:xfrm>
        </p:spPr>
        <p:txBody>
          <a:bodyPr>
            <a:normAutofit fontScale="92500" lnSpcReduction="10000"/>
          </a:bodyPr>
          <a:lstStyle/>
          <a:p>
            <a:r>
              <a:rPr lang="en-US" altLang="zh-TW" sz="2400" b="1" dirty="0">
                <a:latin typeface="+mj-ea"/>
                <a:ea typeface="+mj-ea"/>
              </a:rPr>
              <a:t>(</a:t>
            </a:r>
            <a:r>
              <a:rPr lang="zh-TW" altLang="en-US" sz="2400" b="1" dirty="0">
                <a:latin typeface="+mj-ea"/>
                <a:ea typeface="+mj-ea"/>
              </a:rPr>
              <a:t>三</a:t>
            </a:r>
            <a:r>
              <a:rPr lang="en-US" altLang="zh-TW" sz="2400" b="1" dirty="0">
                <a:latin typeface="+mj-ea"/>
                <a:ea typeface="+mj-ea"/>
              </a:rPr>
              <a:t>)</a:t>
            </a:r>
            <a:r>
              <a:rPr lang="zh-TW" altLang="en-US" sz="2400" b="1" dirty="0">
                <a:latin typeface="+mj-ea"/>
                <a:ea typeface="+mj-ea"/>
              </a:rPr>
              <a:t>又如機關將該廠商認定為不合格廠商後，嗣機關依採購法第</a:t>
            </a:r>
            <a:r>
              <a:rPr lang="en-US" altLang="zh-TW" sz="2400" b="1" dirty="0">
                <a:latin typeface="+mj-ea"/>
                <a:ea typeface="+mj-ea"/>
              </a:rPr>
              <a:t>102</a:t>
            </a:r>
            <a:r>
              <a:rPr lang="zh-TW" altLang="en-US" sz="2400" b="1" dirty="0">
                <a:latin typeface="+mj-ea"/>
                <a:ea typeface="+mj-ea"/>
              </a:rPr>
              <a:t>條第</a:t>
            </a:r>
            <a:r>
              <a:rPr lang="en-US" altLang="zh-TW" sz="2400" b="1" dirty="0">
                <a:latin typeface="+mj-ea"/>
                <a:ea typeface="+mj-ea"/>
              </a:rPr>
              <a:t>4</a:t>
            </a:r>
            <a:r>
              <a:rPr lang="zh-TW" altLang="en-US" sz="2400" b="1" dirty="0">
                <a:latin typeface="+mj-ea"/>
                <a:ea typeface="+mj-ea"/>
              </a:rPr>
              <a:t>項準用第</a:t>
            </a:r>
            <a:r>
              <a:rPr lang="en-US" altLang="zh-TW" sz="2400" b="1" dirty="0">
                <a:latin typeface="+mj-ea"/>
                <a:ea typeface="+mj-ea"/>
              </a:rPr>
              <a:t>84</a:t>
            </a:r>
            <a:r>
              <a:rPr lang="zh-TW" altLang="en-US" sz="2400" b="1" dirty="0">
                <a:latin typeface="+mj-ea"/>
                <a:ea typeface="+mj-ea"/>
              </a:rPr>
              <a:t>條第</a:t>
            </a:r>
            <a:r>
              <a:rPr lang="en-US" altLang="zh-TW" sz="2400" b="1" dirty="0">
                <a:latin typeface="+mj-ea"/>
                <a:ea typeface="+mj-ea"/>
              </a:rPr>
              <a:t>1</a:t>
            </a:r>
            <a:r>
              <a:rPr lang="zh-TW" altLang="en-US" sz="2400" b="1" dirty="0">
                <a:latin typeface="+mj-ea"/>
                <a:ea typeface="+mj-ea"/>
              </a:rPr>
              <a:t>項規定將通知廠商刊登政府採購公報予以</a:t>
            </a:r>
            <a:r>
              <a:rPr lang="zh-TW" altLang="en-US" sz="2400" b="1" dirty="0">
                <a:solidFill>
                  <a:srgbClr val="0000FF"/>
                </a:solidFill>
                <a:latin typeface="+mj-ea"/>
                <a:ea typeface="+mj-ea"/>
              </a:rPr>
              <a:t>「自行撤銷」，就原認定不合格標部分</a:t>
            </a:r>
            <a:r>
              <a:rPr lang="zh-TW" altLang="en-US" sz="2400" b="1" dirty="0">
                <a:latin typeface="+mj-ea"/>
                <a:ea typeface="+mj-ea"/>
              </a:rPr>
              <a:t>，請參照本會</a:t>
            </a:r>
            <a:r>
              <a:rPr lang="en-US" altLang="zh-TW" sz="2400" b="1" dirty="0">
                <a:latin typeface="+mj-ea"/>
                <a:ea typeface="+mj-ea"/>
              </a:rPr>
              <a:t>95</a:t>
            </a:r>
            <a:r>
              <a:rPr lang="zh-TW" altLang="en-US" sz="2400" b="1" dirty="0">
                <a:latin typeface="+mj-ea"/>
                <a:ea typeface="+mj-ea"/>
              </a:rPr>
              <a:t>年</a:t>
            </a:r>
            <a:r>
              <a:rPr lang="en-US" altLang="zh-TW" sz="2400" b="1" dirty="0">
                <a:latin typeface="+mj-ea"/>
                <a:ea typeface="+mj-ea"/>
              </a:rPr>
              <a:t>3</a:t>
            </a:r>
            <a:r>
              <a:rPr lang="zh-TW" altLang="en-US" sz="2400" b="1" dirty="0">
                <a:latin typeface="+mj-ea"/>
                <a:ea typeface="+mj-ea"/>
              </a:rPr>
              <a:t>月</a:t>
            </a:r>
            <a:r>
              <a:rPr lang="en-US" altLang="zh-TW" sz="2400" b="1" dirty="0">
                <a:latin typeface="+mj-ea"/>
                <a:ea typeface="+mj-ea"/>
              </a:rPr>
              <a:t>2</a:t>
            </a:r>
            <a:r>
              <a:rPr lang="zh-TW" altLang="en-US" sz="2400" b="1" dirty="0">
                <a:latin typeface="+mj-ea"/>
                <a:ea typeface="+mj-ea"/>
              </a:rPr>
              <a:t>日工程企字第</a:t>
            </a:r>
            <a:r>
              <a:rPr lang="en-US" altLang="zh-TW" sz="2400" b="1" dirty="0">
                <a:latin typeface="+mj-ea"/>
                <a:ea typeface="+mj-ea"/>
              </a:rPr>
              <a:t>09500063560</a:t>
            </a:r>
            <a:r>
              <a:rPr lang="zh-TW" altLang="en-US" sz="2400" b="1" dirty="0">
                <a:latin typeface="+mj-ea"/>
                <a:ea typeface="+mj-ea"/>
              </a:rPr>
              <a:t>號函意旨（公開於本會網站）辦理</a:t>
            </a:r>
            <a:r>
              <a:rPr lang="zh-TW" altLang="en-US" sz="2400" b="1" dirty="0" smtClean="0">
                <a:latin typeface="+mj-ea"/>
                <a:ea typeface="+mj-ea"/>
              </a:rPr>
              <a:t>。</a:t>
            </a:r>
            <a:endParaRPr lang="en-US" altLang="zh-TW" sz="2400" b="1" dirty="0" smtClean="0">
              <a:latin typeface="+mj-ea"/>
              <a:ea typeface="+mj-ea"/>
            </a:endParaRPr>
          </a:p>
          <a:p>
            <a:r>
              <a:rPr lang="zh-TW" altLang="en-US" sz="2400" b="1" dirty="0" smtClean="0">
                <a:latin typeface="+mj-ea"/>
                <a:ea typeface="+mj-ea"/>
              </a:rPr>
              <a:t>旨</a:t>
            </a:r>
            <a:r>
              <a:rPr lang="zh-TW" altLang="en-US" sz="2400" b="1" dirty="0">
                <a:latin typeface="+mj-ea"/>
                <a:ea typeface="+mj-ea"/>
              </a:rPr>
              <a:t>揭異議處理結果，如將原被誤判之</a:t>
            </a:r>
            <a:r>
              <a:rPr lang="zh-TW" altLang="en-US" sz="2400" b="1" dirty="0">
                <a:solidFill>
                  <a:srgbClr val="0000FF"/>
                </a:solidFill>
                <a:latin typeface="+mj-ea"/>
                <a:ea typeface="+mj-ea"/>
              </a:rPr>
              <a:t>廠商恢復為合格廠商，並撤銷就原得標廠商之決標決定，則應回復審標後之狀態</a:t>
            </a:r>
            <a:r>
              <a:rPr lang="zh-TW" altLang="en-US" sz="2400" b="1" dirty="0">
                <a:latin typeface="+mj-ea"/>
                <a:ea typeface="+mj-ea"/>
              </a:rPr>
              <a:t>，依規定辦理後續作業。</a:t>
            </a:r>
            <a:r>
              <a:rPr lang="en-US" altLang="zh-TW" sz="2400" b="1" dirty="0">
                <a:latin typeface="+mj-ea"/>
                <a:ea typeface="+mj-ea"/>
              </a:rPr>
              <a:t>95</a:t>
            </a:r>
            <a:r>
              <a:rPr lang="zh-TW" altLang="en-US" sz="2400" b="1" dirty="0">
                <a:latin typeface="+mj-ea"/>
                <a:ea typeface="+mj-ea"/>
              </a:rPr>
              <a:t>年</a:t>
            </a:r>
            <a:r>
              <a:rPr lang="en-US" altLang="zh-TW" sz="2400" b="1" dirty="0">
                <a:latin typeface="+mj-ea"/>
                <a:ea typeface="+mj-ea"/>
              </a:rPr>
              <a:t>3</a:t>
            </a:r>
            <a:r>
              <a:rPr lang="zh-TW" altLang="en-US" sz="2400" b="1" dirty="0">
                <a:latin typeface="+mj-ea"/>
                <a:ea typeface="+mj-ea"/>
              </a:rPr>
              <a:t>月</a:t>
            </a:r>
            <a:r>
              <a:rPr lang="en-US" altLang="zh-TW" sz="2400" b="1" dirty="0">
                <a:latin typeface="+mj-ea"/>
                <a:ea typeface="+mj-ea"/>
              </a:rPr>
              <a:t>2</a:t>
            </a:r>
            <a:r>
              <a:rPr lang="zh-TW" altLang="en-US" sz="2400" b="1" dirty="0">
                <a:latin typeface="+mj-ea"/>
                <a:ea typeface="+mj-ea"/>
              </a:rPr>
              <a:t>日工程企字第</a:t>
            </a:r>
            <a:r>
              <a:rPr lang="en-US" altLang="zh-TW" sz="2400" b="1" dirty="0">
                <a:latin typeface="+mj-ea"/>
                <a:ea typeface="+mj-ea"/>
              </a:rPr>
              <a:t>09500063560</a:t>
            </a:r>
            <a:r>
              <a:rPr lang="zh-TW" altLang="en-US" sz="2400" b="1" dirty="0">
                <a:latin typeface="+mj-ea"/>
                <a:ea typeface="+mj-ea"/>
              </a:rPr>
              <a:t>號函</a:t>
            </a:r>
          </a:p>
          <a:p>
            <a:pPr>
              <a:buFont typeface="Wingdings" panose="05000000000000000000" pitchFamily="2" charset="2"/>
              <a:buChar char="n"/>
            </a:pPr>
            <a:r>
              <a:rPr lang="zh-TW" altLang="zh-TW" sz="2400" b="1" dirty="0">
                <a:solidFill>
                  <a:srgbClr val="FF0000"/>
                </a:solidFill>
                <a:latin typeface="+mj-ea"/>
                <a:ea typeface="+mj-ea"/>
              </a:rPr>
              <a:t>適用時機</a:t>
            </a:r>
            <a:r>
              <a:rPr lang="zh-TW" altLang="en-US" sz="2400" b="1" dirty="0">
                <a:solidFill>
                  <a:srgbClr val="FF0000"/>
                </a:solidFill>
                <a:latin typeface="PMingLiU" panose="02020500000000000000" pitchFamily="18" charset="-120"/>
                <a:ea typeface="PMingLiU" panose="02020500000000000000" pitchFamily="18" charset="-120"/>
              </a:rPr>
              <a:t>：</a:t>
            </a:r>
            <a:r>
              <a:rPr lang="zh-TW" altLang="en-US" sz="2400" b="1" dirty="0" smtClean="0">
                <a:solidFill>
                  <a:srgbClr val="FF0000"/>
                </a:solidFill>
                <a:latin typeface="+mj-ea"/>
              </a:rPr>
              <a:t>審標期間涉及尚未</a:t>
            </a:r>
            <a:r>
              <a:rPr lang="zh-TW" altLang="en-US" sz="2400" b="1" dirty="0">
                <a:solidFill>
                  <a:srgbClr val="FF0000"/>
                </a:solidFill>
                <a:latin typeface="+mj-ea"/>
              </a:rPr>
              <a:t>依</a:t>
            </a:r>
            <a:r>
              <a:rPr lang="zh-TW" altLang="en-US" sz="2400" b="1" dirty="0" smtClean="0">
                <a:solidFill>
                  <a:srgbClr val="FF0000"/>
                </a:solidFill>
                <a:latin typeface="+mj-ea"/>
              </a:rPr>
              <a:t>第</a:t>
            </a:r>
            <a:r>
              <a:rPr lang="en-US" altLang="zh-TW" sz="2400" b="1" dirty="0" smtClean="0">
                <a:solidFill>
                  <a:srgbClr val="FF0000"/>
                </a:solidFill>
                <a:latin typeface="+mj-ea"/>
              </a:rPr>
              <a:t>102</a:t>
            </a:r>
            <a:r>
              <a:rPr lang="zh-TW" altLang="en-US" sz="2400" b="1" dirty="0" smtClean="0">
                <a:solidFill>
                  <a:srgbClr val="FF0000"/>
                </a:solidFill>
                <a:latin typeface="+mj-ea"/>
              </a:rPr>
              <a:t>條第</a:t>
            </a:r>
            <a:r>
              <a:rPr lang="en-US" altLang="zh-TW" sz="2400" b="1" dirty="0" smtClean="0">
                <a:solidFill>
                  <a:srgbClr val="FF0000"/>
                </a:solidFill>
                <a:latin typeface="+mj-ea"/>
              </a:rPr>
              <a:t>3</a:t>
            </a:r>
            <a:r>
              <a:rPr lang="zh-TW" altLang="en-US" sz="2400" b="1" dirty="0" smtClean="0">
                <a:solidFill>
                  <a:srgbClr val="FF0000"/>
                </a:solidFill>
                <a:latin typeface="+mj-ea"/>
              </a:rPr>
              <a:t>項</a:t>
            </a:r>
            <a:r>
              <a:rPr lang="zh-TW" altLang="en-US" sz="2400" b="1" dirty="0">
                <a:solidFill>
                  <a:srgbClr val="FF0000"/>
                </a:solidFill>
                <a:latin typeface="+mj-ea"/>
              </a:rPr>
              <a:t>規定刊登政府採購公報之</a:t>
            </a:r>
            <a:r>
              <a:rPr lang="zh-TW" altLang="en-US" sz="2400" b="1" dirty="0" smtClean="0">
                <a:solidFill>
                  <a:srgbClr val="FF0000"/>
                </a:solidFill>
                <a:latin typeface="+mj-ea"/>
              </a:rPr>
              <a:t>廠商</a:t>
            </a:r>
            <a:r>
              <a:rPr lang="zh-TW" altLang="en-US" sz="2400" b="1" dirty="0" smtClean="0">
                <a:solidFill>
                  <a:srgbClr val="FF0000"/>
                </a:solidFill>
                <a:latin typeface="標楷體" panose="03000509000000000000" pitchFamily="65" charset="-120"/>
                <a:ea typeface="標楷體" panose="03000509000000000000" pitchFamily="65" charset="-120"/>
              </a:rPr>
              <a:t>，再行參加廢標後之招標案</a:t>
            </a:r>
            <a:r>
              <a:rPr lang="en-US" altLang="zh-TW" sz="2400" b="1" dirty="0" smtClean="0">
                <a:latin typeface="PMingLiU" panose="02020500000000000000" pitchFamily="18" charset="-120"/>
                <a:ea typeface="PMingLiU" panose="02020500000000000000" pitchFamily="18" charset="-120"/>
              </a:rPr>
              <a:t/>
            </a:r>
            <a:br>
              <a:rPr lang="en-US" altLang="zh-TW" sz="2400" b="1" dirty="0" smtClean="0">
                <a:latin typeface="PMingLiU" panose="02020500000000000000" pitchFamily="18" charset="-120"/>
                <a:ea typeface="PMingLiU" panose="02020500000000000000" pitchFamily="18" charset="-120"/>
              </a:rPr>
            </a:br>
            <a:r>
              <a:rPr lang="zh-TW" altLang="zh-TW" sz="2400" b="1" dirty="0" smtClean="0">
                <a:latin typeface="+mj-ea"/>
                <a:ea typeface="+mj-ea"/>
              </a:rPr>
              <a:t>採購</a:t>
            </a:r>
            <a:r>
              <a:rPr lang="zh-TW" altLang="zh-TW" sz="2400" b="1" dirty="0">
                <a:latin typeface="+mj-ea"/>
                <a:ea typeface="+mj-ea"/>
              </a:rPr>
              <a:t>案開標後發現廠商違法或違約行為</a:t>
            </a:r>
            <a:r>
              <a:rPr lang="zh-TW" altLang="zh-TW" sz="2400" b="1" dirty="0" smtClean="0">
                <a:latin typeface="+mj-ea"/>
                <a:ea typeface="+mj-ea"/>
              </a:rPr>
              <a:t>，</a:t>
            </a:r>
            <a:r>
              <a:rPr lang="zh-TW" altLang="zh-TW" sz="2400" b="1" dirty="0" smtClean="0">
                <a:solidFill>
                  <a:srgbClr val="0000FF"/>
                </a:solidFill>
                <a:latin typeface="+mj-ea"/>
                <a:ea typeface="+mj-ea"/>
              </a:rPr>
              <a:t>機關</a:t>
            </a:r>
            <a:r>
              <a:rPr lang="zh-TW" altLang="zh-TW" sz="2400" b="1" dirty="0">
                <a:solidFill>
                  <a:srgbClr val="0000FF"/>
                </a:solidFill>
                <a:latin typeface="+mj-ea"/>
                <a:ea typeface="+mj-ea"/>
              </a:rPr>
              <a:t>辦理後續次開標作業，為避免該廠商利用此空窗期繼續參與該同一機關</a:t>
            </a:r>
            <a:r>
              <a:rPr lang="zh-TW" altLang="zh-TW" sz="2400" b="1" dirty="0" smtClean="0">
                <a:solidFill>
                  <a:srgbClr val="0000FF"/>
                </a:solidFill>
                <a:latin typeface="+mj-ea"/>
                <a:ea typeface="+mj-ea"/>
              </a:rPr>
              <a:t>之採購</a:t>
            </a:r>
            <a:r>
              <a:rPr lang="en-US" altLang="zh-TW" sz="2400" b="1" dirty="0" smtClean="0">
                <a:solidFill>
                  <a:srgbClr val="0000FF"/>
                </a:solidFill>
                <a:latin typeface="+mj-ea"/>
                <a:ea typeface="+mj-ea"/>
              </a:rPr>
              <a:t>(</a:t>
            </a:r>
            <a:r>
              <a:rPr lang="zh-TW" altLang="en-US" sz="2400" b="1" dirty="0" smtClean="0">
                <a:solidFill>
                  <a:srgbClr val="0000FF"/>
                </a:solidFill>
                <a:latin typeface="+mj-ea"/>
                <a:ea typeface="+mj-ea"/>
              </a:rPr>
              <a:t>含他案</a:t>
            </a:r>
            <a:r>
              <a:rPr lang="en-US" altLang="zh-TW" sz="2400" b="1" dirty="0" smtClean="0">
                <a:solidFill>
                  <a:srgbClr val="0000FF"/>
                </a:solidFill>
                <a:latin typeface="+mj-ea"/>
                <a:ea typeface="+mj-ea"/>
              </a:rPr>
              <a:t>)</a:t>
            </a:r>
            <a:r>
              <a:rPr lang="zh-TW" altLang="zh-TW" sz="2400" b="1" dirty="0" smtClean="0">
                <a:solidFill>
                  <a:srgbClr val="0000FF"/>
                </a:solidFill>
                <a:latin typeface="+mj-ea"/>
                <a:ea typeface="+mj-ea"/>
              </a:rPr>
              <a:t>，</a:t>
            </a:r>
            <a:r>
              <a:rPr lang="zh-TW" altLang="zh-TW" sz="2400" b="1" dirty="0">
                <a:solidFill>
                  <a:srgbClr val="0000FF"/>
                </a:solidFill>
                <a:latin typeface="+mj-ea"/>
                <a:ea typeface="+mj-ea"/>
              </a:rPr>
              <a:t>得於該次招標文件規範系爭廠商不得參與該機關</a:t>
            </a:r>
            <a:r>
              <a:rPr lang="zh-TW" altLang="zh-TW" sz="2400" b="1" dirty="0" smtClean="0">
                <a:solidFill>
                  <a:srgbClr val="0000FF"/>
                </a:solidFill>
                <a:latin typeface="+mj-ea"/>
                <a:ea typeface="+mj-ea"/>
              </a:rPr>
              <a:t>之</a:t>
            </a:r>
            <a:r>
              <a:rPr lang="zh-TW" altLang="en-US" sz="2400" b="1" dirty="0" smtClean="0">
                <a:solidFill>
                  <a:srgbClr val="0000FF"/>
                </a:solidFill>
                <a:latin typeface="+mj-ea"/>
                <a:ea typeface="+mj-ea"/>
              </a:rPr>
              <a:t>任何</a:t>
            </a:r>
            <a:r>
              <a:rPr lang="zh-TW" altLang="zh-TW" sz="2400" b="1" dirty="0" smtClean="0">
                <a:solidFill>
                  <a:srgbClr val="0000FF"/>
                </a:solidFill>
                <a:latin typeface="+mj-ea"/>
                <a:ea typeface="+mj-ea"/>
              </a:rPr>
              <a:t>採購</a:t>
            </a:r>
            <a:r>
              <a:rPr lang="zh-TW" altLang="en-US" sz="2400" b="1" dirty="0" smtClean="0">
                <a:solidFill>
                  <a:srgbClr val="0000FF"/>
                </a:solidFill>
                <a:latin typeface="+mj-ea"/>
                <a:ea typeface="+mj-ea"/>
              </a:rPr>
              <a:t>案件</a:t>
            </a:r>
            <a:r>
              <a:rPr lang="zh-TW" altLang="zh-TW" sz="2400" b="1" dirty="0" smtClean="0">
                <a:solidFill>
                  <a:srgbClr val="0000FF"/>
                </a:solidFill>
                <a:latin typeface="+mj-ea"/>
                <a:ea typeface="+mj-ea"/>
              </a:rPr>
              <a:t>。</a:t>
            </a:r>
            <a:endParaRPr lang="en-US" altLang="zh-TW" sz="2400" b="1" dirty="0" smtClean="0">
              <a:solidFill>
                <a:srgbClr val="0000FF"/>
              </a:solidFill>
              <a:latin typeface="+mj-ea"/>
              <a:ea typeface="+mj-ea"/>
            </a:endParaRPr>
          </a:p>
          <a:p>
            <a:r>
              <a:rPr lang="zh-TW" altLang="en-US" sz="2400" b="1" dirty="0" smtClean="0">
                <a:solidFill>
                  <a:srgbClr val="0000FF"/>
                </a:solidFill>
                <a:latin typeface="+mj-ea"/>
                <a:ea typeface="+mj-ea"/>
              </a:rPr>
              <a:t>另</a:t>
            </a:r>
            <a:r>
              <a:rPr lang="zh-TW" altLang="en-US" sz="2400" b="1" dirty="0">
                <a:latin typeface="+mj-ea"/>
              </a:rPr>
              <a:t>依</a:t>
            </a:r>
            <a:r>
              <a:rPr lang="zh-TW" altLang="en-US" sz="2400" b="1" dirty="0">
                <a:solidFill>
                  <a:srgbClr val="0000FF"/>
                </a:solidFill>
                <a:latin typeface="+mj-ea"/>
              </a:rPr>
              <a:t>投標廠商資格與特殊或巨額採購認定標準第四條第一項第六款</a:t>
            </a:r>
            <a:r>
              <a:rPr lang="zh-TW" altLang="en-US" sz="2400" b="1" dirty="0">
                <a:latin typeface="+mj-ea"/>
              </a:rPr>
              <a:t>規定認定</a:t>
            </a:r>
            <a:r>
              <a:rPr lang="zh-TW" altLang="en-US" sz="2400" b="1" dirty="0" smtClean="0">
                <a:latin typeface="+mj-ea"/>
              </a:rPr>
              <a:t>，應於招標公告之</a:t>
            </a:r>
            <a:r>
              <a:rPr lang="zh-TW" altLang="en-US" sz="2400" b="1" dirty="0" smtClean="0">
                <a:latin typeface="標楷體" panose="03000509000000000000" pitchFamily="65" charset="-120"/>
                <a:ea typeface="標楷體" panose="03000509000000000000" pitchFamily="65" charset="-120"/>
              </a:rPr>
              <a:t>「是否訂有與履約能力之基本資格」欄增列並載明</a:t>
            </a:r>
            <a:r>
              <a:rPr lang="zh-TW" altLang="en-US" sz="2400" b="1" dirty="0" smtClean="0">
                <a:latin typeface="標楷體" panose="03000509000000000000" pitchFamily="65" charset="-120"/>
              </a:rPr>
              <a:t>「</a:t>
            </a:r>
            <a:r>
              <a:rPr lang="zh-TW" altLang="en-US" sz="2400" b="1" dirty="0">
                <a:solidFill>
                  <a:srgbClr val="0000FF"/>
                </a:solidFill>
                <a:latin typeface="標楷體" panose="03000509000000000000" pitchFamily="65" charset="-120"/>
              </a:rPr>
              <a:t>其他法令規定或經主管機關認定者。</a:t>
            </a:r>
            <a:r>
              <a:rPr lang="zh-TW" altLang="en-US" sz="2400" b="1" dirty="0" smtClean="0">
                <a:latin typeface="標楷體" panose="03000509000000000000" pitchFamily="65" charset="-120"/>
              </a:rPr>
              <a:t>」乙項</a:t>
            </a:r>
            <a:r>
              <a:rPr lang="zh-TW" altLang="en-US" sz="2400" b="1" dirty="0" smtClean="0">
                <a:latin typeface="標楷體" panose="03000509000000000000" pitchFamily="65" charset="-120"/>
                <a:ea typeface="標楷體" panose="03000509000000000000" pitchFamily="65" charset="-120"/>
              </a:rPr>
              <a:t>。</a:t>
            </a:r>
            <a:endParaRPr lang="zh-TW" altLang="en-US" sz="2400" b="1" dirty="0">
              <a:latin typeface="+mj-ea"/>
            </a:endParaRPr>
          </a:p>
          <a:p>
            <a:pPr>
              <a:buFont typeface="Wingdings" panose="05000000000000000000" pitchFamily="2" charset="2"/>
              <a:buChar char="n"/>
            </a:pPr>
            <a:endParaRPr lang="zh-TW" altLang="zh-TW" sz="2400" b="1" dirty="0">
              <a:solidFill>
                <a:srgbClr val="0000FF"/>
              </a:solidFill>
              <a:latin typeface="+mj-ea"/>
              <a:ea typeface="+mj-ea"/>
            </a:endParaRPr>
          </a:p>
        </p:txBody>
      </p:sp>
      <p:sp>
        <p:nvSpPr>
          <p:cNvPr id="3" name="投影片編號版面配置區 2"/>
          <p:cNvSpPr>
            <a:spLocks noGrp="1"/>
          </p:cNvSpPr>
          <p:nvPr>
            <p:ph type="sldNum" sz="quarter" idx="12"/>
          </p:nvPr>
        </p:nvSpPr>
        <p:spPr/>
        <p:txBody>
          <a:bodyPr/>
          <a:lstStyle/>
          <a:p>
            <a:fld id="{1118FB7C-3051-423D-B140-B22D31D849CF}" type="slidenum">
              <a:rPr lang="zh-TW" altLang="en-US" smtClean="0"/>
              <a:pPr/>
              <a:t>366</a:t>
            </a:fld>
            <a:endParaRPr lang="zh-TW" altLang="en-US"/>
          </a:p>
        </p:txBody>
      </p:sp>
    </p:spTree>
    <p:extLst>
      <p:ext uri="{BB962C8B-B14F-4D97-AF65-F5344CB8AC3E}">
        <p14:creationId xmlns:p14="http://schemas.microsoft.com/office/powerpoint/2010/main" val="919682024"/>
      </p:ext>
    </p:extLst>
  </p:cSld>
  <p:clrMapOvr>
    <a:masterClrMapping/>
  </p:clrMapOvr>
</p:sld>
</file>

<file path=ppt/slides/slide3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noChangeArrowheads="1"/>
          </p:cNvSpPr>
          <p:nvPr>
            <p:ph type="title" idx="4294967295"/>
          </p:nvPr>
        </p:nvSpPr>
        <p:spPr>
          <a:xfrm>
            <a:off x="457200" y="274638"/>
            <a:ext cx="7931224" cy="1143000"/>
          </a:xfrm>
          <a:solidFill>
            <a:srgbClr val="FFFF00"/>
          </a:solidFill>
        </p:spPr>
        <p:txBody>
          <a:bodyPr anchor="t">
            <a:noAutofit/>
          </a:bodyPr>
          <a:lstStyle/>
          <a:p>
            <a:r>
              <a:rPr lang="zh-TW" altLang="en-US" sz="3600" b="1" dirty="0" smtClean="0">
                <a:solidFill>
                  <a:srgbClr val="FF0000"/>
                </a:solidFill>
                <a:latin typeface="+mj-ea"/>
              </a:rPr>
              <a:t>議題</a:t>
            </a:r>
            <a:r>
              <a:rPr lang="zh-TW" altLang="en-US" sz="3600" b="1" dirty="0">
                <a:solidFill>
                  <a:srgbClr val="FF0000"/>
                </a:solidFill>
                <a:latin typeface="+mj-ea"/>
              </a:rPr>
              <a:t>：不同投標廠商間</a:t>
            </a:r>
            <a:r>
              <a:rPr lang="zh-TW" altLang="en-US" sz="3600" b="1" dirty="0" smtClean="0">
                <a:solidFill>
                  <a:srgbClr val="FF0000"/>
                </a:solidFill>
                <a:latin typeface="+mj-ea"/>
              </a:rPr>
              <a:t>電子</a:t>
            </a:r>
            <a:r>
              <a:rPr lang="zh-TW" altLang="en-US" sz="3600" b="1" dirty="0">
                <a:solidFill>
                  <a:srgbClr val="FF0000"/>
                </a:solidFill>
                <a:latin typeface="+mj-ea"/>
              </a:rPr>
              <a:t>領標</a:t>
            </a:r>
            <a:r>
              <a:rPr lang="zh-TW" altLang="en-US" sz="3600" b="1" dirty="0" smtClean="0">
                <a:solidFill>
                  <a:srgbClr val="FF0000"/>
                </a:solidFill>
                <a:latin typeface="+mj-ea"/>
              </a:rPr>
              <a:t>憑據</a:t>
            </a:r>
            <a:r>
              <a:rPr lang="zh-TW" altLang="en-US" sz="3600" b="1" dirty="0">
                <a:solidFill>
                  <a:srgbClr val="FF0000"/>
                </a:solidFill>
                <a:latin typeface="+mj-ea"/>
              </a:rPr>
              <a:t>識別碼重複</a:t>
            </a:r>
            <a:r>
              <a:rPr lang="zh-TW" altLang="en-US" sz="3600" b="1" dirty="0" smtClean="0">
                <a:solidFill>
                  <a:srgbClr val="FF0000"/>
                </a:solidFill>
                <a:latin typeface="+mj-ea"/>
              </a:rPr>
              <a:t>疑義</a:t>
            </a:r>
          </a:p>
        </p:txBody>
      </p:sp>
      <p:sp>
        <p:nvSpPr>
          <p:cNvPr id="140291" name="Rectangle 3"/>
          <p:cNvSpPr>
            <a:spLocks noGrp="1" noChangeArrowheads="1"/>
          </p:cNvSpPr>
          <p:nvPr>
            <p:ph type="body" idx="4294967295"/>
          </p:nvPr>
        </p:nvSpPr>
        <p:spPr>
          <a:xfrm>
            <a:off x="457200" y="1556792"/>
            <a:ext cx="8229600" cy="4525963"/>
          </a:xfrm>
        </p:spPr>
        <p:txBody>
          <a:bodyPr>
            <a:normAutofit/>
          </a:bodyPr>
          <a:lstStyle/>
          <a:p>
            <a:pPr>
              <a:buFont typeface="Wingdings" panose="05000000000000000000" pitchFamily="2" charset="2"/>
              <a:buChar char="n"/>
            </a:pPr>
            <a:r>
              <a:rPr lang="zh-TW" altLang="en-US" sz="2400" b="1" dirty="0" smtClean="0">
                <a:solidFill>
                  <a:srgbClr val="0000FF"/>
                </a:solidFill>
                <a:latin typeface="+mn-ea"/>
              </a:rPr>
              <a:t>案例概述</a:t>
            </a:r>
            <a:r>
              <a:rPr lang="zh-TW" altLang="en-US" sz="2400" b="1" dirty="0" smtClean="0">
                <a:solidFill>
                  <a:srgbClr val="0000FF"/>
                </a:solidFill>
                <a:latin typeface="PMingLiU" panose="02020500000000000000" pitchFamily="18" charset="-120"/>
                <a:ea typeface="PMingLiU" panose="02020500000000000000" pitchFamily="18" charset="-120"/>
              </a:rPr>
              <a:t>：</a:t>
            </a:r>
            <a:r>
              <a:rPr lang="en-US" altLang="zh-TW" sz="2400" b="1" dirty="0" smtClean="0">
                <a:latin typeface="PMingLiU" panose="02020500000000000000" pitchFamily="18" charset="-120"/>
                <a:ea typeface="PMingLiU" panose="02020500000000000000" pitchFamily="18" charset="-120"/>
              </a:rPr>
              <a:t/>
            </a:r>
            <a:br>
              <a:rPr lang="en-US" altLang="zh-TW" sz="2400" b="1" dirty="0" smtClean="0">
                <a:latin typeface="PMingLiU" panose="02020500000000000000" pitchFamily="18" charset="-120"/>
                <a:ea typeface="PMingLiU" panose="02020500000000000000" pitchFamily="18" charset="-120"/>
              </a:rPr>
            </a:br>
            <a:r>
              <a:rPr lang="zh-TW" altLang="en-US" sz="2400" b="1" dirty="0" smtClean="0">
                <a:latin typeface="+mn-ea"/>
              </a:rPr>
              <a:t>○○採購案之投標</a:t>
            </a:r>
            <a:r>
              <a:rPr lang="zh-TW" altLang="en-US" sz="2400" b="1" dirty="0">
                <a:latin typeface="+mn-ea"/>
              </a:rPr>
              <a:t>須知附加說明</a:t>
            </a:r>
            <a:r>
              <a:rPr lang="en-US" altLang="zh-TW" sz="2400" b="1" dirty="0">
                <a:latin typeface="+mn-ea"/>
              </a:rPr>
              <a:t>5.(3)</a:t>
            </a:r>
            <a:r>
              <a:rPr lang="zh-TW" altLang="en-US" sz="2400" b="1" dirty="0">
                <a:latin typeface="+mn-ea"/>
              </a:rPr>
              <a:t>載明「將下載之招標文件提供其他廠商複製，致電子憑據紙本識別碼重複者，</a:t>
            </a:r>
            <a:r>
              <a:rPr lang="zh-TW" altLang="en-US" sz="2400" b="1" dirty="0">
                <a:solidFill>
                  <a:srgbClr val="FF0000"/>
                </a:solidFill>
                <a:latin typeface="+mn-ea"/>
              </a:rPr>
              <a:t>依投標日期、時間前後順序，在後者為無效</a:t>
            </a:r>
            <a:r>
              <a:rPr lang="zh-TW" altLang="en-US" sz="2400" b="1" dirty="0" smtClean="0">
                <a:latin typeface="+mn-ea"/>
              </a:rPr>
              <a:t>。</a:t>
            </a:r>
            <a:endParaRPr lang="en-US" altLang="zh-TW" sz="2400" b="1" dirty="0" smtClean="0">
              <a:latin typeface="+mn-ea"/>
            </a:endParaRPr>
          </a:p>
          <a:p>
            <a:pPr>
              <a:buFont typeface="Wingdings" panose="05000000000000000000" pitchFamily="2" charset="2"/>
              <a:buChar char="n"/>
            </a:pPr>
            <a:r>
              <a:rPr lang="en-US" altLang="zh-TW" dirty="0" smtClean="0">
                <a:solidFill>
                  <a:srgbClr val="0000FF"/>
                </a:solidFill>
                <a:latin typeface="+mj-ea"/>
                <a:ea typeface="+mj-ea"/>
              </a:rPr>
              <a:t>【</a:t>
            </a:r>
            <a:r>
              <a:rPr lang="zh-TW" altLang="en-US" sz="2400" b="1" dirty="0">
                <a:solidFill>
                  <a:srgbClr val="0000FF"/>
                </a:solidFill>
                <a:latin typeface="+mn-ea"/>
              </a:rPr>
              <a:t>法律見解</a:t>
            </a:r>
            <a:r>
              <a:rPr lang="en-US" altLang="zh-TW" sz="2400" b="1" dirty="0" smtClean="0">
                <a:solidFill>
                  <a:srgbClr val="0000FF"/>
                </a:solidFill>
                <a:latin typeface="+mn-ea"/>
              </a:rPr>
              <a:t>】</a:t>
            </a:r>
            <a:r>
              <a:rPr lang="en-US" altLang="zh-TW" sz="2400" b="1" dirty="0" smtClean="0">
                <a:latin typeface="+mn-ea"/>
              </a:rPr>
              <a:t/>
            </a:r>
            <a:br>
              <a:rPr lang="en-US" altLang="zh-TW" sz="2400" b="1" dirty="0" smtClean="0">
                <a:latin typeface="+mn-ea"/>
              </a:rPr>
            </a:br>
            <a:r>
              <a:rPr lang="zh-TW" altLang="en-US" sz="2400" b="1" dirty="0" smtClean="0">
                <a:latin typeface="+mn-ea"/>
              </a:rPr>
              <a:t>查</a:t>
            </a:r>
            <a:r>
              <a:rPr lang="zh-TW" altLang="en-US" sz="2400" b="1" dirty="0">
                <a:latin typeface="+mn-ea"/>
              </a:rPr>
              <a:t>不同投標廠商間之</a:t>
            </a:r>
            <a:r>
              <a:rPr lang="zh-TW" altLang="zh-TW" sz="2400" b="1" dirty="0">
                <a:latin typeface="+mn-ea"/>
              </a:rPr>
              <a:t>電子憑據紙本識別碼重複者，涉及政府採購法第</a:t>
            </a:r>
            <a:r>
              <a:rPr lang="en-US" altLang="zh-TW" sz="2400" b="1" dirty="0">
                <a:latin typeface="+mn-ea"/>
              </a:rPr>
              <a:t>50</a:t>
            </a:r>
            <a:r>
              <a:rPr lang="zh-TW" altLang="zh-TW" sz="2400" b="1" dirty="0">
                <a:latin typeface="+mn-ea"/>
              </a:rPr>
              <a:t>條第</a:t>
            </a:r>
            <a:r>
              <a:rPr lang="en-US" altLang="zh-TW" sz="2400" b="1" dirty="0">
                <a:latin typeface="+mn-ea"/>
              </a:rPr>
              <a:t>1</a:t>
            </a:r>
            <a:r>
              <a:rPr lang="zh-TW" altLang="zh-TW" sz="2400" b="1" dirty="0">
                <a:latin typeface="+mn-ea"/>
              </a:rPr>
              <a:t>項第</a:t>
            </a:r>
            <a:r>
              <a:rPr lang="en-US" altLang="zh-TW" sz="2400" b="1" dirty="0">
                <a:latin typeface="+mn-ea"/>
              </a:rPr>
              <a:t>5</a:t>
            </a:r>
            <a:r>
              <a:rPr lang="zh-TW" altLang="zh-TW" sz="2400" b="1" dirty="0">
                <a:latin typeface="+mn-ea"/>
              </a:rPr>
              <a:t>款「不同投標廠商間之投標文件內容有重大異常關聯。」</a:t>
            </a:r>
            <a:r>
              <a:rPr lang="zh-TW" altLang="en-US" sz="2400" b="1" dirty="0">
                <a:latin typeface="+mn-ea"/>
              </a:rPr>
              <a:t>暨同法第</a:t>
            </a:r>
            <a:r>
              <a:rPr lang="en-US" altLang="zh-TW" sz="2400" b="1" dirty="0">
                <a:latin typeface="+mn-ea"/>
              </a:rPr>
              <a:t>87</a:t>
            </a:r>
            <a:r>
              <a:rPr lang="zh-TW" altLang="en-US" sz="2400" b="1" dirty="0">
                <a:latin typeface="+mn-ea"/>
              </a:rPr>
              <a:t>條第</a:t>
            </a:r>
            <a:r>
              <a:rPr lang="en-US" altLang="zh-TW" sz="2400" b="1" dirty="0">
                <a:latin typeface="+mn-ea"/>
              </a:rPr>
              <a:t>3</a:t>
            </a:r>
            <a:r>
              <a:rPr lang="zh-TW" altLang="en-US" sz="2400" b="1" dirty="0">
                <a:latin typeface="+mn-ea"/>
              </a:rPr>
              <a:t>、</a:t>
            </a:r>
            <a:r>
              <a:rPr lang="en-US" altLang="zh-TW" sz="2400" b="1" dirty="0">
                <a:latin typeface="+mn-ea"/>
              </a:rPr>
              <a:t>5</a:t>
            </a:r>
            <a:r>
              <a:rPr lang="zh-TW" altLang="en-US" sz="2400" b="1" dirty="0">
                <a:latin typeface="+mn-ea"/>
              </a:rPr>
              <a:t>項</a:t>
            </a:r>
            <a:r>
              <a:rPr lang="zh-TW" altLang="zh-TW" sz="2400" b="1" dirty="0">
                <a:latin typeface="+mn-ea"/>
              </a:rPr>
              <a:t>規定，不宜逕行認定在後者為無效，容有政府採購錯誤行為態樣之招標文件中之資料錯誤。</a:t>
            </a:r>
            <a:endParaRPr lang="zh-TW" altLang="en-US" sz="2400" b="1" dirty="0">
              <a:latin typeface="+mn-ea"/>
            </a:endParaRPr>
          </a:p>
        </p:txBody>
      </p:sp>
      <p:sp>
        <p:nvSpPr>
          <p:cNvPr id="3" name="投影片編號版面配置區 2"/>
          <p:cNvSpPr>
            <a:spLocks noGrp="1"/>
          </p:cNvSpPr>
          <p:nvPr>
            <p:ph type="sldNum" sz="quarter" idx="12"/>
          </p:nvPr>
        </p:nvSpPr>
        <p:spPr/>
        <p:txBody>
          <a:bodyPr/>
          <a:lstStyle/>
          <a:p>
            <a:fld id="{1118FB7C-3051-423D-B140-B22D31D849CF}" type="slidenum">
              <a:rPr lang="zh-TW" altLang="en-US" smtClean="0"/>
              <a:pPr/>
              <a:t>367</a:t>
            </a:fld>
            <a:endParaRPr lang="zh-TW" altLang="en-US"/>
          </a:p>
        </p:txBody>
      </p:sp>
    </p:spTree>
    <p:extLst>
      <p:ext uri="{BB962C8B-B14F-4D97-AF65-F5344CB8AC3E}">
        <p14:creationId xmlns:p14="http://schemas.microsoft.com/office/powerpoint/2010/main" val="1552087957"/>
      </p:ext>
    </p:extLst>
  </p:cSld>
  <p:clrMapOvr>
    <a:masterClrMapping/>
  </p:clrMapOvr>
</p:sld>
</file>

<file path=ppt/slides/slide3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noChangeArrowheads="1"/>
          </p:cNvSpPr>
          <p:nvPr>
            <p:ph type="title" idx="4294967295"/>
          </p:nvPr>
        </p:nvSpPr>
        <p:spPr>
          <a:xfrm>
            <a:off x="457200" y="274638"/>
            <a:ext cx="7931224" cy="1143000"/>
          </a:xfrm>
          <a:solidFill>
            <a:schemeClr val="bg1"/>
          </a:solidFill>
        </p:spPr>
        <p:txBody>
          <a:bodyPr anchor="t">
            <a:noAutofit/>
          </a:bodyPr>
          <a:lstStyle/>
          <a:p>
            <a:r>
              <a:rPr lang="zh-TW" altLang="en-US" sz="3600" b="1" dirty="0" smtClean="0">
                <a:solidFill>
                  <a:srgbClr val="FF0000"/>
                </a:solidFill>
                <a:latin typeface="+mj-ea"/>
              </a:rPr>
              <a:t>議題</a:t>
            </a:r>
            <a:r>
              <a:rPr lang="zh-TW" altLang="en-US" sz="3600" b="1" dirty="0" smtClean="0">
                <a:solidFill>
                  <a:srgbClr val="FF0000"/>
                </a:solidFill>
                <a:latin typeface="PMingLiU" panose="02020500000000000000" pitchFamily="18" charset="-120"/>
                <a:ea typeface="PMingLiU" panose="02020500000000000000" pitchFamily="18" charset="-120"/>
              </a:rPr>
              <a:t>：</a:t>
            </a:r>
            <a:r>
              <a:rPr lang="zh-TW" altLang="en-US" sz="3600" b="1" dirty="0" smtClean="0">
                <a:solidFill>
                  <a:srgbClr val="FF0000"/>
                </a:solidFill>
                <a:latin typeface="+mj-ea"/>
              </a:rPr>
              <a:t>廠商</a:t>
            </a:r>
            <a:r>
              <a:rPr lang="zh-TW" altLang="en-US" sz="3600" b="1" dirty="0">
                <a:solidFill>
                  <a:srgbClr val="FF0000"/>
                </a:solidFill>
                <a:latin typeface="+mj-ea"/>
              </a:rPr>
              <a:t>於第</a:t>
            </a:r>
            <a:r>
              <a:rPr lang="en-US" altLang="zh-TW" sz="3600" b="1" dirty="0">
                <a:solidFill>
                  <a:srgbClr val="FF0000"/>
                </a:solidFill>
                <a:latin typeface="+mj-ea"/>
              </a:rPr>
              <a:t>2</a:t>
            </a:r>
            <a:r>
              <a:rPr lang="zh-TW" altLang="en-US" sz="3600" b="1" dirty="0">
                <a:solidFill>
                  <a:srgbClr val="FF0000"/>
                </a:solidFill>
                <a:latin typeface="+mj-ea"/>
              </a:rPr>
              <a:t>次招標投標時僅檢附第</a:t>
            </a:r>
            <a:r>
              <a:rPr lang="en-US" altLang="zh-TW" sz="3600" b="1" dirty="0">
                <a:solidFill>
                  <a:srgbClr val="FF0000"/>
                </a:solidFill>
                <a:latin typeface="+mj-ea"/>
              </a:rPr>
              <a:t>1</a:t>
            </a:r>
            <a:r>
              <a:rPr lang="zh-TW" altLang="en-US" sz="3600" b="1" dirty="0">
                <a:solidFill>
                  <a:srgbClr val="FF0000"/>
                </a:solidFill>
                <a:latin typeface="+mj-ea"/>
              </a:rPr>
              <a:t>次電子領標</a:t>
            </a:r>
            <a:r>
              <a:rPr lang="zh-TW" altLang="en-US" sz="3600" b="1" dirty="0" smtClean="0">
                <a:solidFill>
                  <a:srgbClr val="FF0000"/>
                </a:solidFill>
                <a:latin typeface="+mj-ea"/>
              </a:rPr>
              <a:t>憑據疑義</a:t>
            </a:r>
            <a:r>
              <a:rPr lang="en-US" altLang="zh-TW" sz="3600" b="1" dirty="0" smtClean="0">
                <a:solidFill>
                  <a:srgbClr val="FF0000"/>
                </a:solidFill>
                <a:latin typeface="+mj-ea"/>
              </a:rPr>
              <a:t>1</a:t>
            </a:r>
            <a:endParaRPr lang="zh-TW" altLang="en-US" sz="3600" b="1" dirty="0" smtClean="0">
              <a:solidFill>
                <a:srgbClr val="FF0000"/>
              </a:solidFill>
              <a:latin typeface="+mj-ea"/>
            </a:endParaRPr>
          </a:p>
        </p:txBody>
      </p:sp>
      <p:sp>
        <p:nvSpPr>
          <p:cNvPr id="140291" name="Rectangle 3"/>
          <p:cNvSpPr>
            <a:spLocks noGrp="1" noChangeArrowheads="1"/>
          </p:cNvSpPr>
          <p:nvPr>
            <p:ph type="body" idx="4294967295"/>
          </p:nvPr>
        </p:nvSpPr>
        <p:spPr>
          <a:xfrm>
            <a:off x="457200" y="1556792"/>
            <a:ext cx="8229600" cy="4525963"/>
          </a:xfrm>
        </p:spPr>
        <p:txBody>
          <a:bodyPr>
            <a:normAutofit lnSpcReduction="10000"/>
          </a:bodyPr>
          <a:lstStyle/>
          <a:p>
            <a:pPr>
              <a:buFont typeface="Wingdings" panose="05000000000000000000" pitchFamily="2" charset="2"/>
              <a:buChar char="n"/>
            </a:pPr>
            <a:r>
              <a:rPr lang="zh-TW" altLang="en-US" sz="2400" b="1" dirty="0">
                <a:latin typeface="+mn-ea"/>
              </a:rPr>
              <a:t>函詢政府採購法第</a:t>
            </a:r>
            <a:r>
              <a:rPr lang="en-US" altLang="zh-TW" sz="2400" b="1" dirty="0">
                <a:latin typeface="+mn-ea"/>
              </a:rPr>
              <a:t>93</a:t>
            </a:r>
            <a:r>
              <a:rPr lang="zh-TW" altLang="en-US" sz="2400" b="1" dirty="0">
                <a:latin typeface="+mn-ea"/>
              </a:rPr>
              <a:t>條之</a:t>
            </a:r>
            <a:r>
              <a:rPr lang="en-US" altLang="zh-TW" sz="2400" b="1" dirty="0">
                <a:latin typeface="+mn-ea"/>
              </a:rPr>
              <a:t>1</a:t>
            </a:r>
            <a:r>
              <a:rPr lang="zh-TW" altLang="en-US" sz="2400" b="1" dirty="0">
                <a:latin typeface="+mn-ea"/>
              </a:rPr>
              <a:t>執行疑義</a:t>
            </a:r>
            <a:endParaRPr lang="en-US" altLang="zh-TW" sz="2400" b="1" dirty="0" smtClean="0">
              <a:latin typeface="+mn-ea"/>
            </a:endParaRPr>
          </a:p>
          <a:p>
            <a:r>
              <a:rPr lang="zh-TW" altLang="en-US" sz="2400" b="1" dirty="0" smtClean="0">
                <a:latin typeface="+mn-ea"/>
              </a:rPr>
              <a:t>二</a:t>
            </a:r>
            <a:r>
              <a:rPr lang="zh-TW" altLang="en-US" sz="2400" b="1" dirty="0">
                <a:latin typeface="+mn-ea"/>
              </a:rPr>
              <a:t>、來函所詢事項，請參閱本會</a:t>
            </a:r>
            <a:r>
              <a:rPr lang="en-US" altLang="zh-TW" sz="2400" b="1" dirty="0">
                <a:latin typeface="+mn-ea"/>
              </a:rPr>
              <a:t>88</a:t>
            </a:r>
            <a:r>
              <a:rPr lang="zh-TW" altLang="en-US" sz="2400" b="1" dirty="0">
                <a:latin typeface="+mn-ea"/>
              </a:rPr>
              <a:t>年</a:t>
            </a:r>
            <a:r>
              <a:rPr lang="en-US" altLang="zh-TW" sz="2400" b="1" dirty="0">
                <a:latin typeface="+mn-ea"/>
              </a:rPr>
              <a:t>8</a:t>
            </a:r>
            <a:r>
              <a:rPr lang="zh-TW" altLang="en-US" sz="2400" b="1" dirty="0">
                <a:latin typeface="+mn-ea"/>
              </a:rPr>
              <a:t>月</a:t>
            </a:r>
            <a:r>
              <a:rPr lang="en-US" altLang="zh-TW" sz="2400" b="1" dirty="0">
                <a:latin typeface="+mn-ea"/>
              </a:rPr>
              <a:t>20</a:t>
            </a:r>
            <a:r>
              <a:rPr lang="zh-TW" altLang="en-US" sz="2400" b="1" dirty="0">
                <a:latin typeface="+mn-ea"/>
              </a:rPr>
              <a:t>日工程企字第</a:t>
            </a:r>
            <a:r>
              <a:rPr lang="en-US" altLang="zh-TW" sz="2400" b="1" dirty="0">
                <a:latin typeface="+mn-ea"/>
              </a:rPr>
              <a:t>8811623</a:t>
            </a:r>
            <a:r>
              <a:rPr lang="zh-TW" altLang="en-US" sz="2400" b="1" dirty="0">
                <a:latin typeface="+mn-ea"/>
              </a:rPr>
              <a:t>號釋例</a:t>
            </a:r>
            <a:r>
              <a:rPr lang="en-US" altLang="zh-TW" sz="2400" b="1" dirty="0">
                <a:latin typeface="+mn-ea"/>
              </a:rPr>
              <a:t>(</a:t>
            </a:r>
            <a:r>
              <a:rPr lang="zh-TW" altLang="en-US" sz="2400" b="1" dirty="0">
                <a:latin typeface="+mn-ea"/>
              </a:rPr>
              <a:t>公開於本會網站</a:t>
            </a:r>
            <a:r>
              <a:rPr lang="en-US" altLang="zh-TW" sz="2400" b="1" dirty="0">
                <a:latin typeface="+mn-ea"/>
              </a:rPr>
              <a:t>)</a:t>
            </a:r>
            <a:r>
              <a:rPr lang="zh-TW" altLang="en-US" sz="2400" b="1" dirty="0">
                <a:latin typeface="+mn-ea"/>
              </a:rPr>
              <a:t>：機關辦理採購，因未達法定家數而再行公開招標時，</a:t>
            </a:r>
            <a:r>
              <a:rPr lang="zh-TW" altLang="en-US" sz="2400" b="1" dirty="0">
                <a:solidFill>
                  <a:srgbClr val="0000FF"/>
                </a:solidFill>
                <a:latin typeface="+mn-ea"/>
              </a:rPr>
              <a:t>如僅變更截止投標期限、開標日期及時間，其他內容並無變更，廠商得援用前次送達之投標資料投標，但投標文件及押標金之有效期應作必要之調整</a:t>
            </a:r>
            <a:r>
              <a:rPr lang="zh-TW" altLang="en-US" sz="2400" b="1" dirty="0" smtClean="0">
                <a:solidFill>
                  <a:srgbClr val="0000FF"/>
                </a:solidFill>
                <a:latin typeface="+mn-ea"/>
              </a:rPr>
              <a:t>。</a:t>
            </a:r>
            <a:endParaRPr lang="zh-TW" altLang="en-US" sz="2400" b="1" dirty="0">
              <a:solidFill>
                <a:srgbClr val="0000FF"/>
              </a:solidFill>
              <a:latin typeface="+mn-ea"/>
            </a:endParaRPr>
          </a:p>
          <a:p>
            <a:r>
              <a:rPr lang="zh-TW" altLang="en-US" sz="2400" b="1" dirty="0">
                <a:latin typeface="+mn-ea"/>
              </a:rPr>
              <a:t>三、查</a:t>
            </a:r>
            <a:r>
              <a:rPr lang="zh-TW" altLang="en-US" sz="2400" b="1" dirty="0">
                <a:solidFill>
                  <a:srgbClr val="0000FF"/>
                </a:solidFill>
                <a:latin typeface="+mn-ea"/>
              </a:rPr>
              <a:t>政府採購法令並無關於招標機關須於招標文件規定投標廠商提出領標繳費憑據之規定，廠商於第</a:t>
            </a:r>
            <a:r>
              <a:rPr lang="en-US" altLang="zh-TW" sz="2400" b="1" dirty="0">
                <a:solidFill>
                  <a:srgbClr val="0000FF"/>
                </a:solidFill>
                <a:latin typeface="+mn-ea"/>
              </a:rPr>
              <a:t>2</a:t>
            </a:r>
            <a:r>
              <a:rPr lang="zh-TW" altLang="en-US" sz="2400" b="1" dirty="0">
                <a:solidFill>
                  <a:srgbClr val="0000FF"/>
                </a:solidFill>
                <a:latin typeface="+mn-ea"/>
              </a:rPr>
              <a:t>次招標投標時僅檢附第</a:t>
            </a:r>
            <a:r>
              <a:rPr lang="en-US" altLang="zh-TW" sz="2400" b="1" dirty="0">
                <a:solidFill>
                  <a:srgbClr val="0000FF"/>
                </a:solidFill>
                <a:latin typeface="+mn-ea"/>
              </a:rPr>
              <a:t>1</a:t>
            </a:r>
            <a:r>
              <a:rPr lang="zh-TW" altLang="en-US" sz="2400" b="1" dirty="0">
                <a:solidFill>
                  <a:srgbClr val="0000FF"/>
                </a:solidFill>
                <a:latin typeface="+mn-ea"/>
              </a:rPr>
              <a:t>次電子領標憑據，資格是否符合，請依據本案之招標文件規定</a:t>
            </a:r>
            <a:r>
              <a:rPr lang="zh-TW" altLang="en-US" sz="2400" b="1" dirty="0">
                <a:latin typeface="+mn-ea"/>
              </a:rPr>
              <a:t>，並參考說明二之意見辦理。</a:t>
            </a:r>
            <a:r>
              <a:rPr lang="en-US" altLang="zh-TW" sz="2400" b="1" dirty="0" smtClean="0">
                <a:latin typeface="+mn-ea"/>
              </a:rPr>
              <a:t>95</a:t>
            </a:r>
            <a:r>
              <a:rPr lang="zh-TW" altLang="en-US" sz="2400" b="1" dirty="0" smtClean="0">
                <a:latin typeface="+mn-ea"/>
              </a:rPr>
              <a:t>年</a:t>
            </a:r>
            <a:r>
              <a:rPr lang="en-US" altLang="zh-TW" sz="2400" b="1" dirty="0" smtClean="0">
                <a:latin typeface="+mn-ea"/>
              </a:rPr>
              <a:t>12</a:t>
            </a:r>
            <a:r>
              <a:rPr lang="zh-TW" altLang="en-US" sz="2400" b="1" dirty="0" smtClean="0">
                <a:latin typeface="+mn-ea"/>
              </a:rPr>
              <a:t>月</a:t>
            </a:r>
            <a:r>
              <a:rPr lang="en-US" altLang="zh-TW" sz="2400" b="1" dirty="0" smtClean="0">
                <a:latin typeface="+mn-ea"/>
              </a:rPr>
              <a:t>15</a:t>
            </a:r>
            <a:r>
              <a:rPr lang="zh-TW" altLang="en-US" sz="2400" b="1" dirty="0" smtClean="0">
                <a:latin typeface="+mn-ea"/>
              </a:rPr>
              <a:t>日工程企字第</a:t>
            </a:r>
            <a:r>
              <a:rPr lang="en-US" altLang="zh-TW" sz="2400" b="1" dirty="0" smtClean="0">
                <a:latin typeface="+mn-ea"/>
              </a:rPr>
              <a:t>09500486090</a:t>
            </a:r>
            <a:r>
              <a:rPr lang="zh-TW" altLang="en-US" sz="2400" b="1" dirty="0" smtClean="0">
                <a:latin typeface="+mn-ea"/>
              </a:rPr>
              <a:t>號</a:t>
            </a:r>
            <a:r>
              <a:rPr lang="zh-TW" altLang="en-US" sz="2400" b="1" dirty="0">
                <a:latin typeface="+mn-ea"/>
              </a:rPr>
              <a:t>函</a:t>
            </a:r>
            <a:r>
              <a:rPr lang="zh-TW" altLang="en-US" sz="2400" b="1" dirty="0" smtClean="0">
                <a:latin typeface="+mn-ea"/>
              </a:rPr>
              <a:t> </a:t>
            </a:r>
          </a:p>
        </p:txBody>
      </p:sp>
      <p:sp>
        <p:nvSpPr>
          <p:cNvPr id="3" name="投影片編號版面配置區 2"/>
          <p:cNvSpPr>
            <a:spLocks noGrp="1"/>
          </p:cNvSpPr>
          <p:nvPr>
            <p:ph type="sldNum" sz="quarter" idx="12"/>
          </p:nvPr>
        </p:nvSpPr>
        <p:spPr/>
        <p:txBody>
          <a:bodyPr/>
          <a:lstStyle/>
          <a:p>
            <a:fld id="{1118FB7C-3051-423D-B140-B22D31D849CF}" type="slidenum">
              <a:rPr lang="zh-TW" altLang="en-US" smtClean="0"/>
              <a:pPr/>
              <a:t>368</a:t>
            </a:fld>
            <a:endParaRPr lang="zh-TW" altLang="en-US"/>
          </a:p>
        </p:txBody>
      </p:sp>
    </p:spTree>
    <p:extLst>
      <p:ext uri="{BB962C8B-B14F-4D97-AF65-F5344CB8AC3E}">
        <p14:creationId xmlns:p14="http://schemas.microsoft.com/office/powerpoint/2010/main" val="1564143037"/>
      </p:ext>
    </p:extLst>
  </p:cSld>
  <p:clrMapOvr>
    <a:masterClrMapping/>
  </p:clrMapOvr>
</p:sld>
</file>

<file path=ppt/slides/slide3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noChangeArrowheads="1"/>
          </p:cNvSpPr>
          <p:nvPr>
            <p:ph type="title" idx="4294967295"/>
          </p:nvPr>
        </p:nvSpPr>
        <p:spPr>
          <a:xfrm>
            <a:off x="457200" y="274638"/>
            <a:ext cx="7931224" cy="1143000"/>
          </a:xfrm>
        </p:spPr>
        <p:txBody>
          <a:bodyPr anchor="t">
            <a:noAutofit/>
          </a:bodyPr>
          <a:lstStyle/>
          <a:p>
            <a:r>
              <a:rPr lang="zh-TW" altLang="en-US" sz="3600" b="1" dirty="0">
                <a:solidFill>
                  <a:srgbClr val="FF0000"/>
                </a:solidFill>
                <a:latin typeface="+mj-ea"/>
              </a:rPr>
              <a:t>廠商於第</a:t>
            </a:r>
            <a:r>
              <a:rPr lang="en-US" altLang="zh-TW" sz="3600" b="1" dirty="0">
                <a:solidFill>
                  <a:srgbClr val="FF0000"/>
                </a:solidFill>
                <a:latin typeface="+mj-ea"/>
              </a:rPr>
              <a:t>2</a:t>
            </a:r>
            <a:r>
              <a:rPr lang="zh-TW" altLang="en-US" sz="3600" b="1" dirty="0">
                <a:solidFill>
                  <a:srgbClr val="FF0000"/>
                </a:solidFill>
                <a:latin typeface="+mj-ea"/>
              </a:rPr>
              <a:t>次招標投標時僅檢附第</a:t>
            </a:r>
            <a:r>
              <a:rPr lang="en-US" altLang="zh-TW" sz="3600" b="1" dirty="0">
                <a:solidFill>
                  <a:srgbClr val="FF0000"/>
                </a:solidFill>
                <a:latin typeface="+mj-ea"/>
              </a:rPr>
              <a:t>1</a:t>
            </a:r>
            <a:r>
              <a:rPr lang="zh-TW" altLang="en-US" sz="3600" b="1" dirty="0">
                <a:solidFill>
                  <a:srgbClr val="FF0000"/>
                </a:solidFill>
                <a:latin typeface="+mj-ea"/>
              </a:rPr>
              <a:t>次電子領標</a:t>
            </a:r>
            <a:r>
              <a:rPr lang="zh-TW" altLang="en-US" sz="3600" b="1" dirty="0" smtClean="0">
                <a:solidFill>
                  <a:srgbClr val="FF0000"/>
                </a:solidFill>
                <a:latin typeface="+mj-ea"/>
              </a:rPr>
              <a:t>憑據疑義</a:t>
            </a:r>
            <a:r>
              <a:rPr lang="en-US" altLang="zh-TW" sz="3600" b="1" dirty="0" smtClean="0">
                <a:solidFill>
                  <a:srgbClr val="FF0000"/>
                </a:solidFill>
                <a:latin typeface="+mj-ea"/>
              </a:rPr>
              <a:t>2</a:t>
            </a:r>
            <a:endParaRPr lang="zh-TW" altLang="en-US" sz="3600" b="1" dirty="0" smtClean="0">
              <a:solidFill>
                <a:srgbClr val="FF0000"/>
              </a:solidFill>
              <a:latin typeface="+mj-ea"/>
            </a:endParaRPr>
          </a:p>
        </p:txBody>
      </p:sp>
      <p:sp>
        <p:nvSpPr>
          <p:cNvPr id="140291" name="Rectangle 3"/>
          <p:cNvSpPr>
            <a:spLocks noGrp="1" noChangeArrowheads="1"/>
          </p:cNvSpPr>
          <p:nvPr>
            <p:ph type="body" idx="4294967295"/>
          </p:nvPr>
        </p:nvSpPr>
        <p:spPr>
          <a:xfrm>
            <a:off x="251520" y="1556792"/>
            <a:ext cx="8640960" cy="4525963"/>
          </a:xfrm>
        </p:spPr>
        <p:txBody>
          <a:bodyPr>
            <a:noAutofit/>
          </a:bodyPr>
          <a:lstStyle/>
          <a:p>
            <a:pPr>
              <a:buFont typeface="Wingdings" panose="05000000000000000000" pitchFamily="2" charset="2"/>
              <a:buChar char="n"/>
            </a:pPr>
            <a:r>
              <a:rPr lang="zh-TW" altLang="en-US" sz="2400" b="1" dirty="0" smtClean="0">
                <a:latin typeface="+mj-ea"/>
                <a:ea typeface="+mj-ea"/>
              </a:rPr>
              <a:t>工程</a:t>
            </a:r>
            <a:r>
              <a:rPr lang="zh-TW" altLang="en-US" sz="2400" b="1" dirty="0">
                <a:latin typeface="+mj-ea"/>
                <a:ea typeface="+mj-ea"/>
              </a:rPr>
              <a:t>會</a:t>
            </a:r>
            <a:r>
              <a:rPr lang="en-US" altLang="zh-TW" sz="2400" b="1" dirty="0">
                <a:latin typeface="+mj-ea"/>
                <a:ea typeface="+mj-ea"/>
              </a:rPr>
              <a:t>96</a:t>
            </a:r>
            <a:r>
              <a:rPr lang="zh-TW" altLang="en-US" sz="2400" b="1" dirty="0">
                <a:latin typeface="+mj-ea"/>
                <a:ea typeface="+mj-ea"/>
              </a:rPr>
              <a:t>年</a:t>
            </a:r>
            <a:r>
              <a:rPr lang="en-US" altLang="zh-TW" sz="2400" b="1" dirty="0">
                <a:latin typeface="+mj-ea"/>
                <a:ea typeface="+mj-ea"/>
              </a:rPr>
              <a:t>12</a:t>
            </a:r>
            <a:r>
              <a:rPr lang="zh-TW" altLang="en-US" sz="2400" b="1" dirty="0">
                <a:latin typeface="+mj-ea"/>
                <a:ea typeface="+mj-ea"/>
              </a:rPr>
              <a:t>月</a:t>
            </a:r>
            <a:r>
              <a:rPr lang="en-US" altLang="zh-TW" sz="2400" b="1" dirty="0">
                <a:latin typeface="+mj-ea"/>
                <a:ea typeface="+mj-ea"/>
              </a:rPr>
              <a:t>3</a:t>
            </a:r>
            <a:r>
              <a:rPr lang="zh-TW" altLang="en-US" sz="2400" b="1" dirty="0">
                <a:latin typeface="+mj-ea"/>
                <a:ea typeface="+mj-ea"/>
              </a:rPr>
              <a:t>日工程企字第</a:t>
            </a:r>
            <a:r>
              <a:rPr lang="en-US" altLang="zh-TW" sz="2400" b="1" dirty="0">
                <a:latin typeface="+mj-ea"/>
                <a:ea typeface="+mj-ea"/>
              </a:rPr>
              <a:t>09600471640</a:t>
            </a:r>
            <a:r>
              <a:rPr lang="zh-TW" altLang="en-US" sz="2400" b="1" dirty="0">
                <a:latin typeface="+mj-ea"/>
                <a:ea typeface="+mj-ea"/>
              </a:rPr>
              <a:t>號函釋該會第</a:t>
            </a:r>
            <a:r>
              <a:rPr lang="en-US" altLang="zh-TW" sz="2400" b="1" dirty="0">
                <a:latin typeface="+mj-ea"/>
                <a:ea typeface="+mj-ea"/>
              </a:rPr>
              <a:t>09600182560</a:t>
            </a:r>
            <a:r>
              <a:rPr lang="zh-TW" altLang="en-US" sz="2400" b="1" dirty="0">
                <a:latin typeface="+mj-ea"/>
                <a:ea typeface="+mj-ea"/>
              </a:rPr>
              <a:t>號令執行疑義，其說明三略以：「來函說明四</a:t>
            </a:r>
            <a:r>
              <a:rPr lang="en-US" altLang="zh-TW" sz="2400" b="1" dirty="0">
                <a:latin typeface="+mj-ea"/>
                <a:ea typeface="+mj-ea"/>
              </a:rPr>
              <a:t>『</a:t>
            </a:r>
            <a:r>
              <a:rPr lang="zh-TW" altLang="en-US" sz="2400" b="1" dirty="0">
                <a:latin typeface="+mj-ea"/>
                <a:ea typeface="+mj-ea"/>
              </a:rPr>
              <a:t>廠商投標時未依招標文件之規定檢附電子領標憑據，經請廠商說明後</a:t>
            </a:r>
            <a:r>
              <a:rPr lang="en-US" altLang="zh-TW" sz="2400" b="1" dirty="0">
                <a:latin typeface="+mj-ea"/>
                <a:ea typeface="+mj-ea"/>
              </a:rPr>
              <a:t>...</a:t>
            </a:r>
            <a:r>
              <a:rPr lang="zh-TW" altLang="en-US" sz="2400" b="1" dirty="0">
                <a:solidFill>
                  <a:srgbClr val="0000FF"/>
                </a:solidFill>
                <a:latin typeface="+mj-ea"/>
                <a:ea typeface="+mj-ea"/>
              </a:rPr>
              <a:t>無法提出電子領標憑據時，機關若依上開招標文件（投標須知）之規定判廠商為無效標</a:t>
            </a:r>
            <a:r>
              <a:rPr lang="en-US" altLang="zh-TW" sz="2400" b="1" dirty="0">
                <a:latin typeface="+mj-ea"/>
                <a:ea typeface="+mj-ea"/>
              </a:rPr>
              <a:t>...』</a:t>
            </a:r>
            <a:r>
              <a:rPr lang="zh-TW" altLang="en-US" sz="2400" b="1" dirty="0">
                <a:latin typeface="+mj-ea"/>
                <a:ea typeface="+mj-ea"/>
              </a:rPr>
              <a:t>，尚無違反本會</a:t>
            </a:r>
            <a:r>
              <a:rPr lang="en-US" altLang="zh-TW" sz="2400" b="1" dirty="0">
                <a:latin typeface="+mj-ea"/>
                <a:ea typeface="+mj-ea"/>
              </a:rPr>
              <a:t>96</a:t>
            </a:r>
            <a:r>
              <a:rPr lang="zh-TW" altLang="en-US" sz="2400" b="1" dirty="0">
                <a:latin typeface="+mj-ea"/>
                <a:ea typeface="+mj-ea"/>
              </a:rPr>
              <a:t>年</a:t>
            </a:r>
            <a:r>
              <a:rPr lang="en-US" altLang="zh-TW" sz="2400" b="1" dirty="0">
                <a:latin typeface="+mj-ea"/>
                <a:ea typeface="+mj-ea"/>
              </a:rPr>
              <a:t>5</a:t>
            </a:r>
            <a:r>
              <a:rPr lang="zh-TW" altLang="en-US" sz="2400" b="1" dirty="0">
                <a:latin typeface="+mj-ea"/>
                <a:ea typeface="+mj-ea"/>
              </a:rPr>
              <a:t>月</a:t>
            </a:r>
            <a:r>
              <a:rPr lang="en-US" altLang="zh-TW" sz="2400" b="1" dirty="0">
                <a:latin typeface="+mj-ea"/>
                <a:ea typeface="+mj-ea"/>
              </a:rPr>
              <a:t>8</a:t>
            </a:r>
            <a:r>
              <a:rPr lang="zh-TW" altLang="en-US" sz="2400" b="1" dirty="0">
                <a:latin typeface="+mj-ea"/>
                <a:ea typeface="+mj-ea"/>
              </a:rPr>
              <a:t>日工程企字第</a:t>
            </a:r>
            <a:r>
              <a:rPr lang="en-US" altLang="zh-TW" sz="2400" b="1" dirty="0">
                <a:latin typeface="+mj-ea"/>
                <a:ea typeface="+mj-ea"/>
              </a:rPr>
              <a:t>09600182560</a:t>
            </a:r>
            <a:r>
              <a:rPr lang="zh-TW" altLang="en-US" sz="2400" b="1" dirty="0">
                <a:latin typeface="+mj-ea"/>
                <a:ea typeface="+mj-ea"/>
              </a:rPr>
              <a:t>號令之規定。</a:t>
            </a:r>
            <a:r>
              <a:rPr lang="zh-TW" altLang="en-US" sz="2400" b="1" dirty="0" smtClean="0">
                <a:latin typeface="+mj-ea"/>
                <a:ea typeface="+mj-ea"/>
              </a:rPr>
              <a:t>」。</a:t>
            </a:r>
            <a:endParaRPr lang="en-US" altLang="zh-TW" sz="2400" b="1" dirty="0" smtClean="0">
              <a:latin typeface="+mj-ea"/>
              <a:ea typeface="+mj-ea"/>
            </a:endParaRPr>
          </a:p>
          <a:p>
            <a:pPr>
              <a:buFont typeface="Wingdings" panose="05000000000000000000" pitchFamily="2" charset="2"/>
              <a:buChar char="n"/>
            </a:pPr>
            <a:r>
              <a:rPr lang="zh-TW" altLang="en-US" sz="2400" b="1" dirty="0" smtClean="0">
                <a:latin typeface="+mj-ea"/>
                <a:ea typeface="+mj-ea"/>
              </a:rPr>
              <a:t>工程</a:t>
            </a:r>
            <a:r>
              <a:rPr lang="zh-TW" altLang="en-US" sz="2400" b="1" dirty="0">
                <a:latin typeface="+mj-ea"/>
                <a:ea typeface="+mj-ea"/>
              </a:rPr>
              <a:t>會</a:t>
            </a:r>
            <a:r>
              <a:rPr lang="en-US" altLang="zh-TW" sz="2400" b="1" dirty="0">
                <a:latin typeface="+mj-ea"/>
                <a:ea typeface="+mj-ea"/>
              </a:rPr>
              <a:t>94</a:t>
            </a:r>
            <a:r>
              <a:rPr lang="zh-TW" altLang="en-US" sz="2400" b="1" dirty="0">
                <a:latin typeface="+mj-ea"/>
                <a:ea typeface="+mj-ea"/>
              </a:rPr>
              <a:t>年</a:t>
            </a:r>
            <a:r>
              <a:rPr lang="en-US" altLang="zh-TW" sz="2400" b="1" dirty="0">
                <a:latin typeface="+mj-ea"/>
                <a:ea typeface="+mj-ea"/>
              </a:rPr>
              <a:t>5</a:t>
            </a:r>
            <a:r>
              <a:rPr lang="zh-TW" altLang="en-US" sz="2400" b="1" dirty="0">
                <a:latin typeface="+mj-ea"/>
                <a:ea typeface="+mj-ea"/>
              </a:rPr>
              <a:t>月</a:t>
            </a:r>
            <a:r>
              <a:rPr lang="en-US" altLang="zh-TW" sz="2400" b="1" dirty="0">
                <a:latin typeface="+mj-ea"/>
                <a:ea typeface="+mj-ea"/>
              </a:rPr>
              <a:t>12</a:t>
            </a:r>
            <a:r>
              <a:rPr lang="zh-TW" altLang="en-US" sz="2400" b="1" dirty="0">
                <a:latin typeface="+mj-ea"/>
                <a:ea typeface="+mj-ea"/>
              </a:rPr>
              <a:t>日工程企字第</a:t>
            </a:r>
            <a:r>
              <a:rPr lang="en-US" altLang="zh-TW" sz="2400" b="1" dirty="0">
                <a:latin typeface="+mj-ea"/>
                <a:ea typeface="+mj-ea"/>
              </a:rPr>
              <a:t>09400165630</a:t>
            </a:r>
            <a:r>
              <a:rPr lang="zh-TW" altLang="en-US" sz="2400" b="1" dirty="0">
                <a:latin typeface="+mj-ea"/>
                <a:ea typeface="+mj-ea"/>
              </a:rPr>
              <a:t>號函說明二：</a:t>
            </a:r>
            <a:r>
              <a:rPr lang="zh-TW" altLang="en-US" sz="2400" b="1" dirty="0" smtClean="0">
                <a:latin typeface="+mj-ea"/>
                <a:ea typeface="+mj-ea"/>
              </a:rPr>
              <a:t>「</a:t>
            </a:r>
            <a:r>
              <a:rPr lang="en-US" altLang="zh-TW" sz="2400" b="1" dirty="0" smtClean="0">
                <a:latin typeface="+mj-ea"/>
                <a:ea typeface="+mj-ea"/>
              </a:rPr>
              <a:t>…</a:t>
            </a:r>
            <a:r>
              <a:rPr lang="zh-TW" altLang="en-US" sz="2400" b="1" dirty="0" smtClean="0">
                <a:latin typeface="+mj-ea"/>
                <a:ea typeface="+mj-ea"/>
              </a:rPr>
              <a:t>該</a:t>
            </a:r>
            <a:r>
              <a:rPr lang="zh-TW" altLang="en-US" sz="2400" b="1" dirty="0">
                <a:latin typeface="+mj-ea"/>
                <a:ea typeface="+mj-ea"/>
              </a:rPr>
              <a:t>憑據廠商可使用</a:t>
            </a:r>
            <a:r>
              <a:rPr lang="en-US" altLang="zh-TW" sz="2400" b="1" dirty="0">
                <a:latin typeface="+mj-ea"/>
                <a:ea typeface="+mj-ea"/>
              </a:rPr>
              <a:t>『</a:t>
            </a:r>
            <a:r>
              <a:rPr lang="zh-TW" altLang="en-US" sz="2400" b="1" dirty="0">
                <a:solidFill>
                  <a:srgbClr val="0000FF"/>
                </a:solidFill>
                <a:latin typeface="+mj-ea"/>
                <a:ea typeface="+mj-ea"/>
              </a:rPr>
              <a:t>檢驗電子憑據</a:t>
            </a:r>
            <a:r>
              <a:rPr lang="en-US" altLang="zh-TW" sz="2400" b="1" dirty="0">
                <a:latin typeface="+mj-ea"/>
                <a:ea typeface="+mj-ea"/>
              </a:rPr>
              <a:t>』</a:t>
            </a:r>
            <a:r>
              <a:rPr lang="zh-TW" altLang="en-US" sz="2400" b="1" dirty="0">
                <a:latin typeface="+mj-ea"/>
                <a:ea typeface="+mj-ea"/>
              </a:rPr>
              <a:t>功能列印書面明細，並附於投標文件</a:t>
            </a:r>
            <a:r>
              <a:rPr lang="zh-TW" altLang="en-US" sz="2400" b="1" dirty="0" smtClean="0">
                <a:latin typeface="+mj-ea"/>
                <a:ea typeface="+mj-ea"/>
              </a:rPr>
              <a:t>中</a:t>
            </a:r>
            <a:r>
              <a:rPr lang="en-US" altLang="zh-TW" sz="2400" b="1" dirty="0" smtClean="0">
                <a:latin typeface="+mj-ea"/>
                <a:ea typeface="+mj-ea"/>
              </a:rPr>
              <a:t>…</a:t>
            </a:r>
            <a:r>
              <a:rPr lang="zh-TW" altLang="en-US" sz="2400" b="1" dirty="0" smtClean="0">
                <a:latin typeface="+mj-ea"/>
                <a:ea typeface="+mj-ea"/>
              </a:rPr>
              <a:t>。</a:t>
            </a:r>
            <a:r>
              <a:rPr lang="zh-TW" altLang="en-US" sz="2400" b="1" dirty="0">
                <a:latin typeface="+mj-ea"/>
                <a:ea typeface="+mj-ea"/>
              </a:rPr>
              <a:t>」暨說明三：</a:t>
            </a:r>
            <a:r>
              <a:rPr lang="zh-TW" altLang="en-US" sz="2400" b="1" dirty="0" smtClean="0">
                <a:latin typeface="+mj-ea"/>
                <a:ea typeface="+mj-ea"/>
              </a:rPr>
              <a:t>「</a:t>
            </a:r>
            <a:r>
              <a:rPr lang="en-US" altLang="zh-TW" sz="2400" b="1" dirty="0" smtClean="0">
                <a:latin typeface="+mj-ea"/>
                <a:ea typeface="+mj-ea"/>
              </a:rPr>
              <a:t>…</a:t>
            </a:r>
            <a:r>
              <a:rPr lang="zh-TW" altLang="en-US" sz="2400" b="1" dirty="0" smtClean="0">
                <a:latin typeface="+mj-ea"/>
                <a:ea typeface="+mj-ea"/>
              </a:rPr>
              <a:t>如</a:t>
            </a:r>
            <a:r>
              <a:rPr lang="zh-TW" altLang="en-US" sz="2400" b="1" dirty="0">
                <a:latin typeface="+mj-ea"/>
                <a:ea typeface="+mj-ea"/>
              </a:rPr>
              <a:t>未繳交者，機關得依政府採購法第</a:t>
            </a:r>
            <a:r>
              <a:rPr lang="en-US" altLang="zh-TW" sz="2400" b="1" dirty="0">
                <a:latin typeface="+mj-ea"/>
                <a:ea typeface="+mj-ea"/>
              </a:rPr>
              <a:t>51</a:t>
            </a:r>
            <a:r>
              <a:rPr lang="zh-TW" altLang="en-US" sz="2400" b="1" dirty="0">
                <a:latin typeface="+mj-ea"/>
                <a:ea typeface="+mj-ea"/>
              </a:rPr>
              <a:t>條及其施行細則第</a:t>
            </a:r>
            <a:r>
              <a:rPr lang="en-US" altLang="zh-TW" sz="2400" b="1" dirty="0">
                <a:latin typeface="+mj-ea"/>
                <a:ea typeface="+mj-ea"/>
              </a:rPr>
              <a:t>60</a:t>
            </a:r>
            <a:r>
              <a:rPr lang="zh-TW" altLang="en-US" sz="2400" b="1" dirty="0">
                <a:latin typeface="+mj-ea"/>
                <a:ea typeface="+mj-ea"/>
              </a:rPr>
              <a:t>條規定，通知廠商提出說明。」，故</a:t>
            </a:r>
            <a:r>
              <a:rPr lang="zh-TW" altLang="en-US" sz="2400" b="1" dirty="0">
                <a:solidFill>
                  <a:srgbClr val="0000FF"/>
                </a:solidFill>
                <a:latin typeface="+mj-ea"/>
                <a:ea typeface="+mj-ea"/>
              </a:rPr>
              <a:t>非屬本法第</a:t>
            </a:r>
            <a:r>
              <a:rPr lang="en-US" altLang="zh-TW" sz="2400" b="1" dirty="0">
                <a:solidFill>
                  <a:srgbClr val="0000FF"/>
                </a:solidFill>
                <a:latin typeface="+mj-ea"/>
                <a:ea typeface="+mj-ea"/>
              </a:rPr>
              <a:t>48</a:t>
            </a:r>
            <a:r>
              <a:rPr lang="zh-TW" altLang="en-US" sz="2400" b="1" dirty="0">
                <a:solidFill>
                  <a:srgbClr val="0000FF"/>
                </a:solidFill>
                <a:latin typeface="+mj-ea"/>
                <a:ea typeface="+mj-ea"/>
              </a:rPr>
              <a:t>條暨施行細則第</a:t>
            </a:r>
            <a:r>
              <a:rPr lang="en-US" altLang="zh-TW" sz="2400" b="1" dirty="0">
                <a:solidFill>
                  <a:srgbClr val="0000FF"/>
                </a:solidFill>
                <a:latin typeface="+mj-ea"/>
                <a:ea typeface="+mj-ea"/>
              </a:rPr>
              <a:t>55</a:t>
            </a:r>
            <a:r>
              <a:rPr lang="zh-TW" altLang="en-US" sz="2400" b="1" dirty="0">
                <a:solidFill>
                  <a:srgbClr val="0000FF"/>
                </a:solidFill>
                <a:latin typeface="+mj-ea"/>
                <a:ea typeface="+mj-ea"/>
              </a:rPr>
              <a:t>條應於開標前確認之情形。</a:t>
            </a:r>
            <a:r>
              <a:rPr lang="zh-TW" altLang="en-US" sz="2400" b="1" dirty="0">
                <a:latin typeface="+mj-ea"/>
                <a:ea typeface="+mj-ea"/>
              </a:rPr>
              <a:t/>
            </a:r>
            <a:br>
              <a:rPr lang="zh-TW" altLang="en-US" sz="2400" b="1" dirty="0">
                <a:latin typeface="+mj-ea"/>
                <a:ea typeface="+mj-ea"/>
              </a:rPr>
            </a:br>
            <a:endParaRPr lang="zh-TW" altLang="en-US" sz="2400" b="1" dirty="0" smtClean="0">
              <a:latin typeface="+mj-ea"/>
              <a:ea typeface="+mj-ea"/>
            </a:endParaRPr>
          </a:p>
        </p:txBody>
      </p:sp>
      <p:sp>
        <p:nvSpPr>
          <p:cNvPr id="3" name="投影片編號版面配置區 2"/>
          <p:cNvSpPr>
            <a:spLocks noGrp="1"/>
          </p:cNvSpPr>
          <p:nvPr>
            <p:ph type="sldNum" sz="quarter" idx="12"/>
          </p:nvPr>
        </p:nvSpPr>
        <p:spPr/>
        <p:txBody>
          <a:bodyPr/>
          <a:lstStyle/>
          <a:p>
            <a:fld id="{1118FB7C-3051-423D-B140-B22D31D849CF}" type="slidenum">
              <a:rPr lang="zh-TW" altLang="en-US" smtClean="0"/>
              <a:pPr/>
              <a:t>369</a:t>
            </a:fld>
            <a:endParaRPr lang="zh-TW" altLang="en-US"/>
          </a:p>
        </p:txBody>
      </p:sp>
    </p:spTree>
    <p:extLst>
      <p:ext uri="{BB962C8B-B14F-4D97-AF65-F5344CB8AC3E}">
        <p14:creationId xmlns:p14="http://schemas.microsoft.com/office/powerpoint/2010/main" val="422258291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419145" y="188640"/>
            <a:ext cx="8229600" cy="720080"/>
          </a:xfrm>
        </p:spPr>
        <p:txBody>
          <a:bodyPr>
            <a:normAutofit fontScale="90000"/>
          </a:bodyPr>
          <a:lstStyle/>
          <a:p>
            <a:r>
              <a:rPr lang="zh-TW" altLang="en-US" b="1" dirty="0">
                <a:solidFill>
                  <a:srgbClr val="FF0000"/>
                </a:solidFill>
              </a:rPr>
              <a:t>上級機關採購監辦相關規定</a:t>
            </a:r>
            <a:r>
              <a:rPr lang="en-US" altLang="zh-TW" b="1" dirty="0" smtClean="0">
                <a:solidFill>
                  <a:srgbClr val="FF0000"/>
                </a:solidFill>
              </a:rPr>
              <a:t>-</a:t>
            </a:r>
            <a:r>
              <a:rPr lang="en-US" altLang="zh-TW" sz="3600" b="1" dirty="0">
                <a:solidFill>
                  <a:srgbClr val="FF0000"/>
                </a:solidFill>
                <a:latin typeface="+mj-ea"/>
              </a:rPr>
              <a:t>3/2</a:t>
            </a:r>
            <a:endParaRPr lang="zh-TW" altLang="en-US" sz="3600" b="1" dirty="0">
              <a:solidFill>
                <a:srgbClr val="FF0000"/>
              </a:solidFill>
              <a:latin typeface="+mj-ea"/>
            </a:endParaRPr>
          </a:p>
        </p:txBody>
      </p:sp>
      <p:sp>
        <p:nvSpPr>
          <p:cNvPr id="19459" name="Rectangle 3"/>
          <p:cNvSpPr>
            <a:spLocks noGrp="1" noChangeArrowheads="1"/>
          </p:cNvSpPr>
          <p:nvPr>
            <p:ph type="body" idx="1"/>
          </p:nvPr>
        </p:nvSpPr>
        <p:spPr>
          <a:xfrm>
            <a:off x="419145" y="908720"/>
            <a:ext cx="8424936" cy="5226397"/>
          </a:xfrm>
        </p:spPr>
        <p:txBody>
          <a:bodyPr>
            <a:noAutofit/>
          </a:bodyPr>
          <a:lstStyle/>
          <a:p>
            <a:r>
              <a:rPr lang="zh-TW" altLang="en-US" sz="2200" b="1" dirty="0">
                <a:latin typeface="+mj-ea"/>
                <a:ea typeface="+mj-ea"/>
              </a:rPr>
              <a:t>機關辦理查核金額以上採購之招標，應於等標期或截止收件日五日前檢送採購預算資料、招標文件及相關文件，報請上級機關派員監辦。</a:t>
            </a:r>
            <a:r>
              <a:rPr lang="en-US" altLang="zh-TW" sz="2200" b="1" dirty="0">
                <a:latin typeface="+mj-ea"/>
                <a:ea typeface="+mj-ea"/>
              </a:rPr>
              <a:t>(</a:t>
            </a:r>
            <a:r>
              <a:rPr lang="zh-TW" altLang="en-US" sz="2200" b="1" dirty="0">
                <a:latin typeface="+mj-ea"/>
                <a:ea typeface="+mj-ea"/>
              </a:rPr>
              <a:t>採購法施行細則第七條 </a:t>
            </a:r>
            <a:r>
              <a:rPr lang="en-US" altLang="zh-TW" sz="2200" b="1" dirty="0">
                <a:latin typeface="+mj-ea"/>
                <a:ea typeface="+mj-ea"/>
              </a:rPr>
              <a:t>)</a:t>
            </a:r>
          </a:p>
          <a:p>
            <a:r>
              <a:rPr lang="zh-TW" altLang="zh-TW" sz="2200" b="1" dirty="0">
                <a:latin typeface="+mj-ea"/>
                <a:ea typeface="+mj-ea"/>
              </a:rPr>
              <a:t>機關辦理查核金額以上採購之決標，其決標不與開標、比價或議價合併辦理者，應於預定決標日三日前，檢送審標結果，報請上級機關派員監辦。</a:t>
            </a:r>
            <a:r>
              <a:rPr lang="en-US" altLang="zh-TW" sz="2200" b="1" dirty="0">
                <a:latin typeface="+mj-ea"/>
                <a:ea typeface="+mj-ea"/>
              </a:rPr>
              <a:t>(</a:t>
            </a:r>
            <a:r>
              <a:rPr lang="zh-TW" altLang="zh-TW" sz="2200" b="1" dirty="0">
                <a:latin typeface="+mj-ea"/>
                <a:ea typeface="+mj-ea"/>
              </a:rPr>
              <a:t>採購法施行細則第</a:t>
            </a:r>
            <a:r>
              <a:rPr lang="zh-TW" altLang="en-US" sz="2200" b="1" dirty="0">
                <a:latin typeface="+mj-ea"/>
                <a:ea typeface="+mj-ea"/>
              </a:rPr>
              <a:t>八</a:t>
            </a:r>
            <a:r>
              <a:rPr lang="zh-TW" altLang="zh-TW" sz="2200" b="1" dirty="0">
                <a:latin typeface="+mj-ea"/>
                <a:ea typeface="+mj-ea"/>
              </a:rPr>
              <a:t>條</a:t>
            </a:r>
            <a:r>
              <a:rPr lang="en-US" altLang="zh-TW" sz="2200" b="1" dirty="0">
                <a:latin typeface="+mj-ea"/>
                <a:ea typeface="+mj-ea"/>
              </a:rPr>
              <a:t> )</a:t>
            </a:r>
            <a:endParaRPr lang="zh-TW" altLang="zh-TW" sz="2200" b="1" dirty="0">
              <a:latin typeface="+mj-ea"/>
              <a:ea typeface="+mj-ea"/>
            </a:endParaRPr>
          </a:p>
          <a:p>
            <a:r>
              <a:rPr lang="zh-TW" altLang="en-US" sz="2200" b="1" dirty="0">
                <a:latin typeface="+mj-ea"/>
                <a:ea typeface="+mj-ea"/>
              </a:rPr>
              <a:t>二、履約驗收監驗：</a:t>
            </a:r>
            <a:r>
              <a:rPr lang="en-US" altLang="zh-TW" sz="2200" b="1" dirty="0">
                <a:latin typeface="+mj-ea"/>
                <a:ea typeface="+mj-ea"/>
              </a:rPr>
              <a:t> </a:t>
            </a:r>
            <a:br>
              <a:rPr lang="en-US" altLang="zh-TW" sz="2200" b="1" dirty="0">
                <a:latin typeface="+mj-ea"/>
                <a:ea typeface="+mj-ea"/>
              </a:rPr>
            </a:br>
            <a:r>
              <a:rPr lang="zh-TW" altLang="zh-TW" sz="2200" b="1" dirty="0">
                <a:latin typeface="+mj-ea"/>
                <a:ea typeface="+mj-ea"/>
              </a:rPr>
              <a:t>機關辦理查核金額以上採購之驗收，應於預定驗收日五日前，檢送結算表及相關文件，報請上級機關派員監辦。結算表及相關文件併入結算驗收證明書編送時，得免另行填送。</a:t>
            </a:r>
            <a:r>
              <a:rPr lang="en-US" altLang="zh-TW" sz="2200" b="1" dirty="0">
                <a:latin typeface="+mj-ea"/>
                <a:ea typeface="+mj-ea"/>
              </a:rPr>
              <a:t>(</a:t>
            </a:r>
            <a:r>
              <a:rPr lang="zh-TW" altLang="en-US" sz="2200" b="1" dirty="0">
                <a:latin typeface="+mj-ea"/>
                <a:ea typeface="+mj-ea"/>
              </a:rPr>
              <a:t>採購法施行細則</a:t>
            </a:r>
            <a:r>
              <a:rPr lang="zh-TW" altLang="zh-TW" sz="2200" b="1" dirty="0">
                <a:latin typeface="+mj-ea"/>
                <a:ea typeface="+mj-ea"/>
              </a:rPr>
              <a:t>第九條</a:t>
            </a:r>
            <a:r>
              <a:rPr lang="en-US" altLang="zh-TW" sz="2200" b="1" dirty="0">
                <a:latin typeface="+mj-ea"/>
                <a:ea typeface="+mj-ea"/>
              </a:rPr>
              <a:t>)</a:t>
            </a:r>
          </a:p>
          <a:p>
            <a:pPr>
              <a:buFont typeface="Wingdings" panose="05000000000000000000" pitchFamily="2" charset="2"/>
              <a:buChar char="n"/>
            </a:pPr>
            <a:r>
              <a:rPr lang="zh-TW" altLang="en-US" sz="2200" b="1" dirty="0" smtClean="0">
                <a:latin typeface="+mj-ea"/>
                <a:ea typeface="+mj-ea"/>
              </a:rPr>
              <a:t>發現</a:t>
            </a:r>
            <a:r>
              <a:rPr lang="zh-TW" altLang="en-US" sz="2200" b="1" dirty="0">
                <a:latin typeface="+mj-ea"/>
                <a:ea typeface="+mj-ea"/>
              </a:rPr>
              <a:t>部分機關執行上級機關監辦職權時，業已通案核准下級機關於辦理查核金額以上採購之開標、比價、議價、決標及驗收時，免再報請上級機關派員監辦。為免有違上開「視事實需要訂定授權條件」之規定，</a:t>
            </a:r>
            <a:r>
              <a:rPr lang="zh-TW" altLang="en-US" sz="2200" b="1" dirty="0">
                <a:solidFill>
                  <a:srgbClr val="0000FF"/>
                </a:solidFill>
                <a:latin typeface="+mj-ea"/>
                <a:ea typeface="+mj-ea"/>
              </a:rPr>
              <a:t>請各上級機關勿通案授權下級機關所有案件均自行辦理。</a:t>
            </a:r>
            <a:r>
              <a:rPr lang="en-US" altLang="zh-TW" sz="2200" b="1" dirty="0">
                <a:latin typeface="+mj-ea"/>
                <a:ea typeface="+mj-ea"/>
              </a:rPr>
              <a:t>99</a:t>
            </a:r>
            <a:r>
              <a:rPr lang="zh-TW" altLang="en-US" sz="2200" b="1" dirty="0">
                <a:latin typeface="+mj-ea"/>
                <a:ea typeface="+mj-ea"/>
              </a:rPr>
              <a:t>年</a:t>
            </a:r>
            <a:r>
              <a:rPr lang="en-US" altLang="zh-TW" sz="2200" b="1" dirty="0">
                <a:latin typeface="+mj-ea"/>
                <a:ea typeface="+mj-ea"/>
              </a:rPr>
              <a:t>05</a:t>
            </a:r>
            <a:r>
              <a:rPr lang="zh-TW" altLang="en-US" sz="2200" b="1" dirty="0">
                <a:latin typeface="+mj-ea"/>
                <a:ea typeface="+mj-ea"/>
              </a:rPr>
              <a:t>月</a:t>
            </a:r>
            <a:r>
              <a:rPr lang="en-US" altLang="zh-TW" sz="2200" b="1" dirty="0">
                <a:latin typeface="+mj-ea"/>
                <a:ea typeface="+mj-ea"/>
              </a:rPr>
              <a:t>18</a:t>
            </a:r>
            <a:r>
              <a:rPr lang="zh-TW" altLang="en-US" sz="2200" b="1" dirty="0">
                <a:latin typeface="+mj-ea"/>
                <a:ea typeface="+mj-ea"/>
              </a:rPr>
              <a:t>日工程企字第</a:t>
            </a:r>
            <a:r>
              <a:rPr lang="en-US" altLang="zh-TW" sz="2200" b="1" dirty="0">
                <a:latin typeface="+mj-ea"/>
                <a:ea typeface="+mj-ea"/>
              </a:rPr>
              <a:t>09900192953</a:t>
            </a:r>
            <a:r>
              <a:rPr lang="zh-TW" altLang="en-US" sz="2200" b="1" dirty="0">
                <a:latin typeface="+mj-ea"/>
                <a:ea typeface="+mj-ea"/>
              </a:rPr>
              <a:t>號函</a:t>
            </a:r>
            <a:endParaRPr lang="zh-TW" altLang="zh-TW" sz="2200" b="1" dirty="0">
              <a:latin typeface="+mj-ea"/>
              <a:ea typeface="+mj-ea"/>
            </a:endParaRPr>
          </a:p>
        </p:txBody>
      </p:sp>
      <p:sp>
        <p:nvSpPr>
          <p:cNvPr id="3" name="投影片編號版面配置區 2"/>
          <p:cNvSpPr>
            <a:spLocks noGrp="1"/>
          </p:cNvSpPr>
          <p:nvPr>
            <p:ph type="sldNum" sz="quarter" idx="12"/>
          </p:nvPr>
        </p:nvSpPr>
        <p:spPr/>
        <p:txBody>
          <a:bodyPr/>
          <a:lstStyle/>
          <a:p>
            <a:fld id="{1118FB7C-3051-423D-B140-B22D31D849CF}" type="slidenum">
              <a:rPr lang="zh-TW" altLang="en-US" smtClean="0"/>
              <a:pPr/>
              <a:t>37</a:t>
            </a:fld>
            <a:endParaRPr lang="zh-TW" altLang="en-US"/>
          </a:p>
        </p:txBody>
      </p:sp>
    </p:spTree>
    <p:extLst>
      <p:ext uri="{BB962C8B-B14F-4D97-AF65-F5344CB8AC3E}">
        <p14:creationId xmlns:p14="http://schemas.microsoft.com/office/powerpoint/2010/main" val="4026938284"/>
      </p:ext>
    </p:extLst>
  </p:cSld>
  <p:clrMapOvr>
    <a:masterClrMapping/>
  </p:clrMapOvr>
  <p:transition/>
</p:sld>
</file>

<file path=ppt/slides/slide3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noChangeArrowheads="1"/>
          </p:cNvSpPr>
          <p:nvPr>
            <p:ph type="title" idx="4294967295"/>
          </p:nvPr>
        </p:nvSpPr>
        <p:spPr>
          <a:xfrm>
            <a:off x="457200" y="274638"/>
            <a:ext cx="7931224" cy="1143000"/>
          </a:xfrm>
        </p:spPr>
        <p:txBody>
          <a:bodyPr anchor="t">
            <a:noAutofit/>
          </a:bodyPr>
          <a:lstStyle/>
          <a:p>
            <a:r>
              <a:rPr lang="zh-TW" altLang="en-US" sz="3600" b="1" dirty="0">
                <a:solidFill>
                  <a:srgbClr val="FF0000"/>
                </a:solidFill>
                <a:latin typeface="+mj-ea"/>
              </a:rPr>
              <a:t>廠商於第</a:t>
            </a:r>
            <a:r>
              <a:rPr lang="en-US" altLang="zh-TW" sz="3600" b="1" dirty="0">
                <a:solidFill>
                  <a:srgbClr val="FF0000"/>
                </a:solidFill>
                <a:latin typeface="+mj-ea"/>
              </a:rPr>
              <a:t>2</a:t>
            </a:r>
            <a:r>
              <a:rPr lang="zh-TW" altLang="en-US" sz="3600" b="1" dirty="0">
                <a:solidFill>
                  <a:srgbClr val="FF0000"/>
                </a:solidFill>
                <a:latin typeface="+mj-ea"/>
              </a:rPr>
              <a:t>次招標投標時僅檢附第</a:t>
            </a:r>
            <a:r>
              <a:rPr lang="en-US" altLang="zh-TW" sz="3600" b="1" dirty="0">
                <a:solidFill>
                  <a:srgbClr val="FF0000"/>
                </a:solidFill>
                <a:latin typeface="+mj-ea"/>
              </a:rPr>
              <a:t>1</a:t>
            </a:r>
            <a:r>
              <a:rPr lang="zh-TW" altLang="en-US" sz="3600" b="1" dirty="0">
                <a:solidFill>
                  <a:srgbClr val="FF0000"/>
                </a:solidFill>
                <a:latin typeface="+mj-ea"/>
              </a:rPr>
              <a:t>次電子領標</a:t>
            </a:r>
            <a:r>
              <a:rPr lang="zh-TW" altLang="en-US" sz="3600" b="1" dirty="0" smtClean="0">
                <a:solidFill>
                  <a:srgbClr val="FF0000"/>
                </a:solidFill>
                <a:latin typeface="+mj-ea"/>
              </a:rPr>
              <a:t>憑據疑義</a:t>
            </a:r>
            <a:r>
              <a:rPr lang="en-US" altLang="zh-TW" sz="3600" b="1" dirty="0" smtClean="0">
                <a:solidFill>
                  <a:srgbClr val="FF0000"/>
                </a:solidFill>
                <a:latin typeface="+mj-ea"/>
              </a:rPr>
              <a:t>3</a:t>
            </a:r>
            <a:endParaRPr lang="zh-TW" altLang="en-US" sz="3600" b="1" dirty="0" smtClean="0">
              <a:solidFill>
                <a:srgbClr val="FF0000"/>
              </a:solidFill>
              <a:latin typeface="+mj-ea"/>
            </a:endParaRPr>
          </a:p>
        </p:txBody>
      </p:sp>
      <p:sp>
        <p:nvSpPr>
          <p:cNvPr id="140291" name="Rectangle 3"/>
          <p:cNvSpPr>
            <a:spLocks noGrp="1" noChangeArrowheads="1"/>
          </p:cNvSpPr>
          <p:nvPr>
            <p:ph type="body" idx="4294967295"/>
          </p:nvPr>
        </p:nvSpPr>
        <p:spPr>
          <a:xfrm>
            <a:off x="323528" y="1628800"/>
            <a:ext cx="8496944" cy="4525963"/>
          </a:xfrm>
        </p:spPr>
        <p:txBody>
          <a:bodyPr>
            <a:noAutofit/>
          </a:bodyPr>
          <a:lstStyle/>
          <a:p>
            <a:pPr>
              <a:buFont typeface="Wingdings" panose="05000000000000000000" pitchFamily="2" charset="2"/>
              <a:buChar char="n"/>
            </a:pPr>
            <a:r>
              <a:rPr lang="zh-TW" altLang="en-US" sz="2400" b="1" dirty="0" smtClean="0">
                <a:latin typeface="+mj-ea"/>
                <a:ea typeface="+mj-ea"/>
              </a:rPr>
              <a:t>「</a:t>
            </a:r>
            <a:r>
              <a:rPr lang="zh-TW" altLang="en-US" sz="2400" b="1" dirty="0">
                <a:latin typeface="+mj-ea"/>
                <a:ea typeface="+mj-ea"/>
              </a:rPr>
              <a:t>政府採購電子領投標作業規定」第</a:t>
            </a:r>
            <a:r>
              <a:rPr lang="en-US" altLang="zh-TW" sz="2400" b="1" dirty="0">
                <a:latin typeface="+mj-ea"/>
                <a:ea typeface="+mj-ea"/>
              </a:rPr>
              <a:t>2</a:t>
            </a:r>
            <a:r>
              <a:rPr lang="zh-TW" altLang="en-US" sz="2400" b="1" dirty="0">
                <a:latin typeface="+mj-ea"/>
                <a:ea typeface="+mj-ea"/>
              </a:rPr>
              <a:t>點暨第</a:t>
            </a:r>
            <a:r>
              <a:rPr lang="en-US" altLang="zh-TW" sz="2400" b="1" dirty="0">
                <a:latin typeface="+mj-ea"/>
                <a:ea typeface="+mj-ea"/>
              </a:rPr>
              <a:t>4</a:t>
            </a:r>
            <a:r>
              <a:rPr lang="zh-TW" altLang="en-US" sz="2400" b="1" dirty="0">
                <a:latin typeface="+mj-ea"/>
                <a:ea typeface="+mj-ea"/>
              </a:rPr>
              <a:t>點之規定，廠商應利用「政府採購電子領投標系統」辦理電子領投標作業，採電子領標，系統於收費後發給電子領標憑據</a:t>
            </a:r>
            <a:r>
              <a:rPr lang="zh-TW" altLang="en-US" sz="2400" b="1" dirty="0" smtClean="0">
                <a:latin typeface="+mj-ea"/>
                <a:ea typeface="+mj-ea"/>
              </a:rPr>
              <a:t>。</a:t>
            </a:r>
            <a:endParaRPr lang="en-US" altLang="zh-TW" sz="2400" b="1" dirty="0" smtClean="0">
              <a:latin typeface="+mj-ea"/>
              <a:ea typeface="+mj-ea"/>
            </a:endParaRPr>
          </a:p>
          <a:p>
            <a:r>
              <a:rPr lang="zh-TW" altLang="en-US" sz="2400" b="1" dirty="0" smtClean="0">
                <a:latin typeface="+mj-ea"/>
                <a:ea typeface="+mj-ea"/>
              </a:rPr>
              <a:t>中華電信服務中心僅</a:t>
            </a:r>
            <a:r>
              <a:rPr lang="zh-TW" altLang="en-US" sz="2400" b="1" dirty="0">
                <a:latin typeface="+mj-ea"/>
                <a:ea typeface="+mj-ea"/>
              </a:rPr>
              <a:t>提供系統操作流程諮詢</a:t>
            </a:r>
            <a:r>
              <a:rPr lang="zh-TW" altLang="en-US" sz="2400" b="1" dirty="0" smtClean="0">
                <a:latin typeface="+mj-ea"/>
                <a:ea typeface="+mj-ea"/>
              </a:rPr>
              <a:t>。</a:t>
            </a:r>
            <a:r>
              <a:rPr lang="en-US" altLang="zh-TW" sz="2400" b="1" dirty="0" smtClean="0">
                <a:latin typeface="+mj-ea"/>
                <a:ea typeface="+mj-ea"/>
              </a:rPr>
              <a:t/>
            </a:r>
            <a:br>
              <a:rPr lang="en-US" altLang="zh-TW" sz="2400" b="1" dirty="0" smtClean="0">
                <a:latin typeface="+mj-ea"/>
                <a:ea typeface="+mj-ea"/>
              </a:rPr>
            </a:br>
            <a:r>
              <a:rPr lang="zh-TW" altLang="en-US" sz="2400" b="1" dirty="0" smtClean="0">
                <a:solidFill>
                  <a:srgbClr val="0000FF"/>
                </a:solidFill>
                <a:latin typeface="+mj-ea"/>
                <a:ea typeface="+mj-ea"/>
              </a:rPr>
              <a:t>機關</a:t>
            </a:r>
            <a:r>
              <a:rPr lang="zh-TW" altLang="en-US" sz="2400" b="1" dirty="0">
                <a:solidFill>
                  <a:srgbClr val="0000FF"/>
                </a:solidFill>
                <a:latin typeface="+mj-ea"/>
                <a:ea typeface="+mj-ea"/>
              </a:rPr>
              <a:t>若重新招標公告的標案，就要重新領標、重新繳費。不能用原第一次招標公告的領標憑據領取第二次招標公告文件</a:t>
            </a:r>
            <a:r>
              <a:rPr lang="en-US" altLang="zh-TW" sz="2400" b="1" dirty="0">
                <a:latin typeface="+mj-ea"/>
                <a:ea typeface="+mj-ea"/>
              </a:rPr>
              <a:t>(</a:t>
            </a:r>
            <a:r>
              <a:rPr lang="zh-TW" altLang="en-US" sz="2400" b="1" dirty="0">
                <a:latin typeface="+mj-ea"/>
                <a:ea typeface="+mj-ea"/>
              </a:rPr>
              <a:t>不論是流標、廢標、取消採購等</a:t>
            </a:r>
            <a:r>
              <a:rPr lang="en-US" altLang="zh-TW" sz="2400" b="1" dirty="0" smtClean="0">
                <a:latin typeface="+mj-ea"/>
                <a:ea typeface="+mj-ea"/>
              </a:rPr>
              <a:t>...)</a:t>
            </a:r>
          </a:p>
        </p:txBody>
      </p:sp>
      <p:sp>
        <p:nvSpPr>
          <p:cNvPr id="3" name="投影片編號版面配置區 2"/>
          <p:cNvSpPr>
            <a:spLocks noGrp="1"/>
          </p:cNvSpPr>
          <p:nvPr>
            <p:ph type="sldNum" sz="quarter" idx="12"/>
          </p:nvPr>
        </p:nvSpPr>
        <p:spPr/>
        <p:txBody>
          <a:bodyPr/>
          <a:lstStyle/>
          <a:p>
            <a:fld id="{1118FB7C-3051-423D-B140-B22D31D849CF}" type="slidenum">
              <a:rPr lang="zh-TW" altLang="en-US" smtClean="0"/>
              <a:pPr/>
              <a:t>370</a:t>
            </a:fld>
            <a:endParaRPr lang="zh-TW" altLang="en-US"/>
          </a:p>
        </p:txBody>
      </p:sp>
    </p:spTree>
    <p:extLst>
      <p:ext uri="{BB962C8B-B14F-4D97-AF65-F5344CB8AC3E}">
        <p14:creationId xmlns:p14="http://schemas.microsoft.com/office/powerpoint/2010/main" val="1696768115"/>
      </p:ext>
    </p:extLst>
  </p:cSld>
  <p:clrMapOvr>
    <a:masterClrMapping/>
  </p:clrMapOvr>
</p:sld>
</file>

<file path=ppt/slides/slide3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noChangeArrowheads="1"/>
          </p:cNvSpPr>
          <p:nvPr>
            <p:ph type="title" idx="4294967295"/>
          </p:nvPr>
        </p:nvSpPr>
        <p:spPr>
          <a:xfrm>
            <a:off x="251520" y="274638"/>
            <a:ext cx="8784976" cy="778098"/>
          </a:xfrm>
          <a:solidFill>
            <a:srgbClr val="FFFF00"/>
          </a:solidFill>
        </p:spPr>
        <p:txBody>
          <a:bodyPr anchor="t">
            <a:noAutofit/>
          </a:bodyPr>
          <a:lstStyle/>
          <a:p>
            <a:r>
              <a:rPr lang="zh-TW" altLang="en-US" sz="3600" b="1" dirty="0">
                <a:solidFill>
                  <a:srgbClr val="FF0000"/>
                </a:solidFill>
                <a:latin typeface="+mj-ea"/>
              </a:rPr>
              <a:t>議題：開標</a:t>
            </a:r>
            <a:r>
              <a:rPr lang="zh-TW" altLang="en-US" sz="3600" b="1" dirty="0" smtClean="0">
                <a:solidFill>
                  <a:srgbClr val="FF0000"/>
                </a:solidFill>
                <a:latin typeface="+mj-ea"/>
              </a:rPr>
              <a:t>之廠商標價宣布時機</a:t>
            </a:r>
          </a:p>
        </p:txBody>
      </p:sp>
      <p:sp>
        <p:nvSpPr>
          <p:cNvPr id="140291" name="Rectangle 3"/>
          <p:cNvSpPr>
            <a:spLocks noGrp="1" noChangeArrowheads="1"/>
          </p:cNvSpPr>
          <p:nvPr>
            <p:ph type="body" idx="4294967295"/>
          </p:nvPr>
        </p:nvSpPr>
        <p:spPr>
          <a:xfrm>
            <a:off x="251520" y="1052736"/>
            <a:ext cx="8712968" cy="5102027"/>
          </a:xfrm>
        </p:spPr>
        <p:txBody>
          <a:bodyPr>
            <a:noAutofit/>
          </a:bodyPr>
          <a:lstStyle/>
          <a:p>
            <a:pPr>
              <a:buFont typeface="Wingdings" panose="05000000000000000000" pitchFamily="2" charset="2"/>
              <a:buChar char="n"/>
            </a:pPr>
            <a:r>
              <a:rPr lang="zh-TW" altLang="en-US" sz="2400" b="1" dirty="0">
                <a:latin typeface="+mn-ea"/>
              </a:rPr>
              <a:t>採購法施行細則第</a:t>
            </a:r>
            <a:r>
              <a:rPr lang="en-US" altLang="zh-TW" sz="2400" b="1" dirty="0">
                <a:latin typeface="+mn-ea"/>
              </a:rPr>
              <a:t>48</a:t>
            </a:r>
            <a:r>
              <a:rPr lang="zh-TW" altLang="en-US" sz="2400" b="1" dirty="0">
                <a:latin typeface="+mn-ea"/>
              </a:rPr>
              <a:t>條</a:t>
            </a:r>
            <a:r>
              <a:rPr lang="zh-TW" altLang="en-US" sz="2400" b="1" dirty="0" smtClean="0">
                <a:latin typeface="+mn-ea"/>
              </a:rPr>
              <a:t>：</a:t>
            </a:r>
            <a:r>
              <a:rPr lang="en-US" altLang="zh-TW" sz="2400" b="1" dirty="0" smtClean="0">
                <a:solidFill>
                  <a:srgbClr val="FF0000"/>
                </a:solidFill>
                <a:latin typeface="+mn-ea"/>
              </a:rPr>
              <a:t>【</a:t>
            </a:r>
            <a:r>
              <a:rPr lang="zh-TW" altLang="en-US" sz="2400" b="1" dirty="0" smtClean="0">
                <a:solidFill>
                  <a:srgbClr val="FF0000"/>
                </a:solidFill>
                <a:latin typeface="+mn-ea"/>
              </a:rPr>
              <a:t>註：僅適用不分段</a:t>
            </a:r>
            <a:r>
              <a:rPr lang="zh-TW" altLang="en-US" sz="2400" b="1" dirty="0">
                <a:solidFill>
                  <a:srgbClr val="FF0000"/>
                </a:solidFill>
                <a:latin typeface="+mn-ea"/>
              </a:rPr>
              <a:t>開標</a:t>
            </a:r>
            <a:r>
              <a:rPr lang="en-US" altLang="zh-TW" sz="2400" b="1" dirty="0" smtClean="0">
                <a:solidFill>
                  <a:srgbClr val="FF0000"/>
                </a:solidFill>
                <a:latin typeface="+mn-ea"/>
              </a:rPr>
              <a:t>】</a:t>
            </a:r>
            <a:r>
              <a:rPr lang="zh-TW" altLang="en-US" sz="2400" b="1" dirty="0" smtClean="0">
                <a:solidFill>
                  <a:srgbClr val="FF0000"/>
                </a:solidFill>
                <a:latin typeface="+mn-ea"/>
              </a:rPr>
              <a:t>    </a:t>
            </a:r>
            <a:r>
              <a:rPr lang="en-US" altLang="zh-TW" sz="2400" b="1" dirty="0">
                <a:latin typeface="+mn-ea"/>
              </a:rPr>
              <a:t/>
            </a:r>
            <a:br>
              <a:rPr lang="en-US" altLang="zh-TW" sz="2400" b="1" dirty="0">
                <a:latin typeface="+mn-ea"/>
              </a:rPr>
            </a:br>
            <a:r>
              <a:rPr lang="zh-TW" altLang="en-US" sz="2400" b="1" dirty="0">
                <a:latin typeface="+mn-ea"/>
              </a:rPr>
              <a:t>本法第四十五條所稱開標，指依招標文件標示之時間及地點開啟廠商投標文件之標封，宣布投標廠商之名稱或代號、家數及其他招標文件規定之事項。</a:t>
            </a:r>
            <a:r>
              <a:rPr lang="zh-TW" altLang="en-US" sz="2400" b="1" dirty="0">
                <a:solidFill>
                  <a:srgbClr val="0000FF"/>
                </a:solidFill>
                <a:latin typeface="+mn-ea"/>
              </a:rPr>
              <a:t>有標價者，並宣布之。</a:t>
            </a:r>
            <a:endParaRPr lang="en-US" altLang="zh-TW" sz="2400" b="1" dirty="0">
              <a:solidFill>
                <a:srgbClr val="0000FF"/>
              </a:solidFill>
              <a:latin typeface="+mn-ea"/>
            </a:endParaRPr>
          </a:p>
          <a:p>
            <a:pPr>
              <a:buFont typeface="Wingdings" panose="05000000000000000000" pitchFamily="2" charset="2"/>
              <a:buChar char="n"/>
            </a:pPr>
            <a:r>
              <a:rPr lang="en-US" altLang="zh-TW" sz="2400" b="1" dirty="0" smtClean="0">
                <a:solidFill>
                  <a:srgbClr val="FF0000"/>
                </a:solidFill>
                <a:latin typeface="PMingLiU" panose="02020500000000000000" pitchFamily="18" charset="-120"/>
                <a:ea typeface="PMingLiU" panose="02020500000000000000" pitchFamily="18" charset="-120"/>
              </a:rPr>
              <a:t>【</a:t>
            </a:r>
            <a:r>
              <a:rPr lang="zh-TW" altLang="en-US" sz="2400" b="1" dirty="0" smtClean="0">
                <a:solidFill>
                  <a:srgbClr val="FF0000"/>
                </a:solidFill>
                <a:latin typeface="+mn-ea"/>
              </a:rPr>
              <a:t>法規探究</a:t>
            </a:r>
            <a:r>
              <a:rPr lang="en-US" altLang="zh-TW" sz="2400" b="1" dirty="0" smtClean="0">
                <a:solidFill>
                  <a:srgbClr val="FF0000"/>
                </a:solidFill>
                <a:latin typeface="Pyunji R" panose="02030504000101010101" pitchFamily="18" charset="-127"/>
                <a:ea typeface="Pyunji R" panose="02030504000101010101" pitchFamily="18" charset="-127"/>
              </a:rPr>
              <a:t>】</a:t>
            </a:r>
            <a:r>
              <a:rPr lang="zh-TW" altLang="en-US" sz="2400" b="1" dirty="0" smtClean="0">
                <a:solidFill>
                  <a:srgbClr val="FF0000"/>
                </a:solidFill>
                <a:latin typeface="PMingLiU" panose="02020500000000000000" pitchFamily="18" charset="-120"/>
                <a:ea typeface="PMingLiU" panose="02020500000000000000" pitchFamily="18" charset="-120"/>
              </a:rPr>
              <a:t>：</a:t>
            </a:r>
            <a:endParaRPr lang="en-US" altLang="zh-TW" sz="2400" b="1" dirty="0">
              <a:solidFill>
                <a:srgbClr val="FF0000"/>
              </a:solidFill>
              <a:latin typeface="+mn-ea"/>
            </a:endParaRPr>
          </a:p>
          <a:p>
            <a:pPr>
              <a:buFont typeface="Wingdings" panose="05000000000000000000" pitchFamily="2" charset="2"/>
              <a:buChar char="l"/>
            </a:pPr>
            <a:r>
              <a:rPr lang="zh-TW" altLang="en-US" sz="2400" b="1" dirty="0" smtClean="0">
                <a:latin typeface="+mn-ea"/>
              </a:rPr>
              <a:t>採購</a:t>
            </a:r>
            <a:r>
              <a:rPr lang="zh-TW" altLang="en-US" sz="2400" b="1" dirty="0">
                <a:latin typeface="+mn-ea"/>
              </a:rPr>
              <a:t>法第</a:t>
            </a:r>
            <a:r>
              <a:rPr lang="en-US" altLang="zh-TW" sz="2400" b="1" dirty="0">
                <a:latin typeface="+mn-ea"/>
              </a:rPr>
              <a:t>42</a:t>
            </a:r>
            <a:r>
              <a:rPr lang="zh-TW" altLang="en-US" sz="2400" b="1" dirty="0">
                <a:latin typeface="+mn-ea"/>
              </a:rPr>
              <a:t>條第</a:t>
            </a:r>
            <a:r>
              <a:rPr lang="en-US" altLang="zh-TW" sz="2400" b="1" dirty="0">
                <a:latin typeface="+mn-ea"/>
              </a:rPr>
              <a:t>1</a:t>
            </a:r>
            <a:r>
              <a:rPr lang="zh-TW" altLang="en-US" sz="2400" b="1" dirty="0">
                <a:latin typeface="+mn-ea"/>
              </a:rPr>
              <a:t>項：</a:t>
            </a:r>
            <a:r>
              <a:rPr lang="en-US" altLang="zh-TW" sz="2400" b="1" dirty="0">
                <a:latin typeface="+mn-ea"/>
              </a:rPr>
              <a:t/>
            </a:r>
            <a:br>
              <a:rPr lang="en-US" altLang="zh-TW" sz="2400" b="1" dirty="0">
                <a:latin typeface="+mn-ea"/>
              </a:rPr>
            </a:br>
            <a:r>
              <a:rPr lang="zh-TW" altLang="zh-TW" sz="2400" b="1" dirty="0">
                <a:latin typeface="+mn-ea"/>
              </a:rPr>
              <a:t>機關辦理</a:t>
            </a:r>
            <a:r>
              <a:rPr lang="zh-TW" altLang="zh-TW" sz="2400" b="1" dirty="0">
                <a:solidFill>
                  <a:srgbClr val="0000FF"/>
                </a:solidFill>
                <a:latin typeface="+mn-ea"/>
              </a:rPr>
              <a:t>公開</a:t>
            </a:r>
            <a:r>
              <a:rPr lang="zh-TW" altLang="zh-TW" sz="2400" b="1" dirty="0">
                <a:latin typeface="+mn-ea"/>
              </a:rPr>
              <a:t>招標或</a:t>
            </a:r>
            <a:r>
              <a:rPr lang="zh-TW" altLang="zh-TW" sz="2400" b="1" dirty="0">
                <a:solidFill>
                  <a:srgbClr val="0000FF"/>
                </a:solidFill>
                <a:latin typeface="+mn-ea"/>
              </a:rPr>
              <a:t>選擇性</a:t>
            </a:r>
            <a:r>
              <a:rPr lang="zh-TW" altLang="zh-TW" sz="2400" b="1" dirty="0">
                <a:latin typeface="+mn-ea"/>
              </a:rPr>
              <a:t>招標，得</a:t>
            </a:r>
            <a:r>
              <a:rPr lang="zh-TW" altLang="zh-TW" sz="2400" b="1" dirty="0">
                <a:solidFill>
                  <a:srgbClr val="0000FF"/>
                </a:solidFill>
                <a:latin typeface="+mn-ea"/>
              </a:rPr>
              <a:t>就資格、規格與價格採取分段開標</a:t>
            </a:r>
            <a:r>
              <a:rPr lang="zh-TW" altLang="zh-TW" sz="2400" b="1" dirty="0" smtClean="0">
                <a:latin typeface="+mn-ea"/>
              </a:rPr>
              <a:t>。</a:t>
            </a:r>
            <a:r>
              <a:rPr lang="en-US" altLang="zh-TW" sz="2400" b="1" dirty="0" smtClean="0">
                <a:latin typeface="+mn-ea"/>
              </a:rPr>
              <a:t/>
            </a:r>
            <a:br>
              <a:rPr lang="en-US" altLang="zh-TW" sz="2400" b="1" dirty="0" smtClean="0">
                <a:latin typeface="+mn-ea"/>
              </a:rPr>
            </a:br>
            <a:r>
              <a:rPr lang="en-US" altLang="zh-TW" sz="2400" b="1" dirty="0" smtClean="0">
                <a:latin typeface="PMingLiU" panose="02020500000000000000" pitchFamily="18" charset="-120"/>
                <a:ea typeface="PMingLiU" panose="02020500000000000000" pitchFamily="18" charset="-120"/>
              </a:rPr>
              <a:t>【</a:t>
            </a:r>
            <a:r>
              <a:rPr lang="zh-TW" altLang="en-US" sz="2400" b="1" dirty="0">
                <a:latin typeface="+mn-ea"/>
              </a:rPr>
              <a:t>採購法施行細則</a:t>
            </a:r>
            <a:r>
              <a:rPr lang="zh-TW" altLang="en-US" sz="2400" b="1" dirty="0" smtClean="0">
                <a:latin typeface="+mn-ea"/>
              </a:rPr>
              <a:t>第</a:t>
            </a:r>
            <a:r>
              <a:rPr lang="en-US" altLang="zh-TW" sz="2400" b="1" dirty="0" smtClean="0">
                <a:latin typeface="+mn-ea"/>
              </a:rPr>
              <a:t>64</a:t>
            </a:r>
            <a:r>
              <a:rPr lang="zh-TW" altLang="en-US" sz="2400" b="1" dirty="0" smtClean="0">
                <a:latin typeface="+mn-ea"/>
              </a:rPr>
              <a:t>條之</a:t>
            </a:r>
            <a:r>
              <a:rPr lang="en-US" altLang="zh-TW" sz="2400" b="1" dirty="0" smtClean="0">
                <a:latin typeface="+mn-ea"/>
              </a:rPr>
              <a:t>1</a:t>
            </a:r>
            <a:r>
              <a:rPr lang="zh-TW" altLang="en-US" sz="2400" b="1" dirty="0" smtClean="0">
                <a:latin typeface="PMingLiU" panose="02020500000000000000" pitchFamily="18" charset="-120"/>
                <a:ea typeface="PMingLiU" panose="02020500000000000000" pitchFamily="18" charset="-120"/>
              </a:rPr>
              <a:t>：</a:t>
            </a:r>
            <a:r>
              <a:rPr lang="zh-TW" altLang="en-US" sz="2400" b="1" dirty="0" smtClean="0">
                <a:solidFill>
                  <a:srgbClr val="0000FF"/>
                </a:solidFill>
                <a:latin typeface="+mn-ea"/>
              </a:rPr>
              <a:t>評分</a:t>
            </a:r>
            <a:r>
              <a:rPr lang="zh-TW" altLang="en-US" sz="2400" b="1" dirty="0">
                <a:solidFill>
                  <a:srgbClr val="0000FF"/>
                </a:solidFill>
                <a:latin typeface="+mn-ea"/>
              </a:rPr>
              <a:t>及格最低標應採分段開標</a:t>
            </a:r>
            <a:r>
              <a:rPr lang="en-US" altLang="zh-TW" sz="2400" b="1" dirty="0" smtClean="0">
                <a:latin typeface="Pyunji R" panose="02030504000101010101" pitchFamily="18" charset="-127"/>
                <a:ea typeface="Pyunji R" panose="02030504000101010101" pitchFamily="18" charset="-127"/>
              </a:rPr>
              <a:t>】</a:t>
            </a:r>
            <a:endParaRPr lang="en-US" altLang="zh-TW" sz="2400" b="1" dirty="0">
              <a:latin typeface="+mn-ea"/>
            </a:endParaRPr>
          </a:p>
          <a:p>
            <a:pPr>
              <a:buFont typeface="Wingdings" panose="05000000000000000000" pitchFamily="2" charset="2"/>
              <a:buChar char="l"/>
            </a:pPr>
            <a:r>
              <a:rPr lang="zh-TW" altLang="en-US" sz="2400" b="1" dirty="0" smtClean="0">
                <a:latin typeface="+mn-ea"/>
              </a:rPr>
              <a:t>採購</a:t>
            </a:r>
            <a:r>
              <a:rPr lang="zh-TW" altLang="en-US" sz="2400" b="1" dirty="0">
                <a:latin typeface="+mn-ea"/>
              </a:rPr>
              <a:t>法施行細則第</a:t>
            </a:r>
            <a:r>
              <a:rPr lang="en-US" altLang="zh-TW" sz="2400" b="1" dirty="0">
                <a:latin typeface="+mn-ea"/>
              </a:rPr>
              <a:t>44</a:t>
            </a:r>
            <a:r>
              <a:rPr lang="zh-TW" altLang="en-US" sz="2400" b="1" dirty="0">
                <a:latin typeface="+mn-ea"/>
              </a:rPr>
              <a:t>條第</a:t>
            </a:r>
            <a:r>
              <a:rPr lang="en-US" altLang="zh-TW" sz="2400" b="1" dirty="0">
                <a:latin typeface="+mn-ea"/>
              </a:rPr>
              <a:t>3</a:t>
            </a:r>
            <a:r>
              <a:rPr lang="zh-TW" altLang="en-US" sz="2400" b="1" dirty="0">
                <a:latin typeface="+mn-ea"/>
              </a:rPr>
              <a:t>項：</a:t>
            </a:r>
            <a:r>
              <a:rPr lang="en-US" altLang="zh-TW" sz="2400" b="1" dirty="0">
                <a:latin typeface="+mn-ea"/>
              </a:rPr>
              <a:t/>
            </a:r>
            <a:br>
              <a:rPr lang="en-US" altLang="zh-TW" sz="2400" b="1" dirty="0">
                <a:latin typeface="+mn-ea"/>
              </a:rPr>
            </a:br>
            <a:r>
              <a:rPr lang="zh-TW" altLang="en-US" sz="2400" b="1" dirty="0">
                <a:latin typeface="+mn-ea"/>
              </a:rPr>
              <a:t>機關辦理</a:t>
            </a:r>
            <a:r>
              <a:rPr lang="zh-TW" altLang="en-US" sz="2400" b="1" dirty="0">
                <a:solidFill>
                  <a:srgbClr val="0000FF"/>
                </a:solidFill>
                <a:latin typeface="+mn-ea"/>
              </a:rPr>
              <a:t>分段</a:t>
            </a:r>
            <a:r>
              <a:rPr lang="zh-TW" altLang="en-US" sz="2400" b="1" dirty="0" smtClean="0">
                <a:solidFill>
                  <a:srgbClr val="0000FF"/>
                </a:solidFill>
                <a:latin typeface="+mn-ea"/>
              </a:rPr>
              <a:t>投標</a:t>
            </a:r>
            <a:r>
              <a:rPr lang="en-US" altLang="zh-TW" sz="2400" b="1" dirty="0" smtClean="0">
                <a:solidFill>
                  <a:srgbClr val="0000FF"/>
                </a:solidFill>
                <a:latin typeface="+mn-ea"/>
              </a:rPr>
              <a:t>(</a:t>
            </a:r>
            <a:r>
              <a:rPr lang="zh-TW" altLang="en-US" sz="2400" b="1" dirty="0" smtClean="0">
                <a:solidFill>
                  <a:srgbClr val="0000FF"/>
                </a:solidFill>
                <a:latin typeface="+mn-ea"/>
              </a:rPr>
              <a:t>分段投標</a:t>
            </a:r>
            <a:r>
              <a:rPr lang="en-US" altLang="zh-TW" sz="2400" b="1" dirty="0" smtClean="0">
                <a:solidFill>
                  <a:srgbClr val="0000FF"/>
                </a:solidFill>
                <a:latin typeface="+mn-ea"/>
              </a:rPr>
              <a:t>)</a:t>
            </a:r>
            <a:r>
              <a:rPr lang="zh-TW" altLang="en-US" sz="2400" b="1" dirty="0" smtClean="0">
                <a:latin typeface="+mn-ea"/>
              </a:rPr>
              <a:t>，</a:t>
            </a:r>
            <a:r>
              <a:rPr lang="zh-TW" altLang="en-US" sz="2400" b="1" dirty="0">
                <a:latin typeface="+mn-ea"/>
              </a:rPr>
              <a:t>未通過前一階段審標之投標廠商，不得參加後續階段之投標；</a:t>
            </a:r>
            <a:r>
              <a:rPr lang="zh-TW" altLang="en-US" sz="2400" b="1" dirty="0">
                <a:solidFill>
                  <a:srgbClr val="0000FF"/>
                </a:solidFill>
                <a:latin typeface="+mn-ea"/>
              </a:rPr>
              <a:t>辦理一次投標分段開標，其已投標未開標之部分，原封發還</a:t>
            </a:r>
            <a:r>
              <a:rPr lang="zh-TW" altLang="en-US" sz="2400" b="1" dirty="0">
                <a:latin typeface="+mn-ea"/>
              </a:rPr>
              <a:t>。</a:t>
            </a:r>
            <a:endParaRPr lang="en-US" altLang="zh-TW" sz="2400" b="1" dirty="0">
              <a:latin typeface="+mn-ea"/>
            </a:endParaRPr>
          </a:p>
          <a:p>
            <a:pPr>
              <a:buFont typeface="Wingdings" panose="05000000000000000000" pitchFamily="2" charset="2"/>
              <a:buChar char="n"/>
            </a:pPr>
            <a:endParaRPr lang="en-US" altLang="zh-TW" sz="2400" b="1" dirty="0" smtClean="0">
              <a:solidFill>
                <a:srgbClr val="0000FF"/>
              </a:solidFill>
              <a:latin typeface="+mn-ea"/>
            </a:endParaRPr>
          </a:p>
          <a:p>
            <a:pPr>
              <a:buFont typeface="Wingdings" panose="05000000000000000000" pitchFamily="2" charset="2"/>
              <a:buChar char="n"/>
            </a:pPr>
            <a:endParaRPr lang="en-US" altLang="zh-TW" sz="2400" b="1" dirty="0" smtClean="0">
              <a:latin typeface="+mj-ea"/>
              <a:ea typeface="+mj-ea"/>
            </a:endParaRPr>
          </a:p>
        </p:txBody>
      </p:sp>
      <p:sp>
        <p:nvSpPr>
          <p:cNvPr id="3" name="投影片編號版面配置區 2"/>
          <p:cNvSpPr>
            <a:spLocks noGrp="1"/>
          </p:cNvSpPr>
          <p:nvPr>
            <p:ph type="sldNum" sz="quarter" idx="12"/>
          </p:nvPr>
        </p:nvSpPr>
        <p:spPr/>
        <p:txBody>
          <a:bodyPr/>
          <a:lstStyle/>
          <a:p>
            <a:fld id="{1118FB7C-3051-423D-B140-B22D31D849CF}" type="slidenum">
              <a:rPr lang="zh-TW" altLang="en-US" smtClean="0"/>
              <a:pPr/>
              <a:t>371</a:t>
            </a:fld>
            <a:endParaRPr lang="zh-TW" altLang="en-US"/>
          </a:p>
        </p:txBody>
      </p:sp>
    </p:spTree>
    <p:extLst>
      <p:ext uri="{BB962C8B-B14F-4D97-AF65-F5344CB8AC3E}">
        <p14:creationId xmlns:p14="http://schemas.microsoft.com/office/powerpoint/2010/main" val="1763234508"/>
      </p:ext>
    </p:extLst>
  </p:cSld>
  <p:clrMapOvr>
    <a:masterClrMapping/>
  </p:clrMapOvr>
</p:sld>
</file>

<file path=ppt/slides/slide3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noChangeArrowheads="1"/>
          </p:cNvSpPr>
          <p:nvPr>
            <p:ph type="title" idx="4294967295"/>
          </p:nvPr>
        </p:nvSpPr>
        <p:spPr>
          <a:xfrm>
            <a:off x="251520" y="274638"/>
            <a:ext cx="8784976" cy="778098"/>
          </a:xfrm>
          <a:solidFill>
            <a:srgbClr val="FFFF00"/>
          </a:solidFill>
        </p:spPr>
        <p:txBody>
          <a:bodyPr anchor="t">
            <a:noAutofit/>
          </a:bodyPr>
          <a:lstStyle/>
          <a:p>
            <a:r>
              <a:rPr lang="zh-TW" altLang="en-US" sz="3600" b="1" dirty="0" smtClean="0">
                <a:solidFill>
                  <a:srgbClr val="FF0000"/>
                </a:solidFill>
                <a:latin typeface="+mj-ea"/>
              </a:rPr>
              <a:t>押標金受款人抬頭書寫疑義</a:t>
            </a:r>
          </a:p>
        </p:txBody>
      </p:sp>
      <p:sp>
        <p:nvSpPr>
          <p:cNvPr id="140291" name="Rectangle 3"/>
          <p:cNvSpPr>
            <a:spLocks noGrp="1" noChangeArrowheads="1"/>
          </p:cNvSpPr>
          <p:nvPr>
            <p:ph type="body" idx="4294967295"/>
          </p:nvPr>
        </p:nvSpPr>
        <p:spPr>
          <a:xfrm>
            <a:off x="251520" y="1052736"/>
            <a:ext cx="8712968" cy="5400600"/>
          </a:xfrm>
        </p:spPr>
        <p:txBody>
          <a:bodyPr>
            <a:noAutofit/>
          </a:bodyPr>
          <a:lstStyle/>
          <a:p>
            <a:pPr>
              <a:buFont typeface="Wingdings" panose="05000000000000000000" pitchFamily="2" charset="2"/>
              <a:buChar char="n"/>
            </a:pPr>
            <a:r>
              <a:rPr lang="zh-TW" altLang="zh-TW" sz="2400" b="1" dirty="0">
                <a:latin typeface="+mn-ea"/>
              </a:rPr>
              <a:t>押標金保證金暨其他擔保作業辦法</a:t>
            </a:r>
            <a:r>
              <a:rPr lang="zh-TW" altLang="zh-TW" sz="2400" b="1" dirty="0" smtClean="0">
                <a:latin typeface="+mn-ea"/>
              </a:rPr>
              <a:t>第</a:t>
            </a:r>
            <a:r>
              <a:rPr lang="en-US" altLang="zh-TW" sz="2400" b="1" dirty="0" smtClean="0">
                <a:latin typeface="+mn-ea"/>
              </a:rPr>
              <a:t>7</a:t>
            </a:r>
            <a:r>
              <a:rPr lang="zh-TW" altLang="zh-TW" sz="2400" b="1" dirty="0" smtClean="0">
                <a:latin typeface="+mn-ea"/>
              </a:rPr>
              <a:t>條</a:t>
            </a:r>
            <a:r>
              <a:rPr lang="zh-TW" altLang="en-US" sz="2400" b="1" dirty="0" smtClean="0">
                <a:latin typeface="+mn-ea"/>
              </a:rPr>
              <a:t>第</a:t>
            </a:r>
            <a:r>
              <a:rPr lang="en-US" altLang="zh-TW" sz="2400" b="1" dirty="0" smtClean="0">
                <a:latin typeface="+mn-ea"/>
              </a:rPr>
              <a:t>1</a:t>
            </a:r>
            <a:r>
              <a:rPr lang="zh-TW" altLang="en-US" sz="2400" b="1" dirty="0" smtClean="0">
                <a:latin typeface="+mn-ea"/>
              </a:rPr>
              <a:t>項</a:t>
            </a:r>
            <a:r>
              <a:rPr lang="zh-TW" altLang="en-US" sz="2400" b="1" dirty="0" smtClean="0">
                <a:latin typeface="PMingLiU" panose="02020500000000000000" pitchFamily="18" charset="-120"/>
                <a:ea typeface="PMingLiU" panose="02020500000000000000" pitchFamily="18" charset="-120"/>
              </a:rPr>
              <a:t>：</a:t>
            </a:r>
            <a:r>
              <a:rPr lang="zh-TW" altLang="zh-TW" sz="2400" b="1" dirty="0">
                <a:latin typeface="+mn-ea"/>
              </a:rPr>
              <a:t>　　</a:t>
            </a:r>
            <a:r>
              <a:rPr lang="en-US" altLang="zh-TW" sz="2400" b="1" dirty="0" smtClean="0">
                <a:latin typeface="+mn-ea"/>
              </a:rPr>
              <a:t/>
            </a:r>
            <a:br>
              <a:rPr lang="en-US" altLang="zh-TW" sz="2400" b="1" dirty="0" smtClean="0">
                <a:latin typeface="+mn-ea"/>
              </a:rPr>
            </a:br>
            <a:r>
              <a:rPr lang="zh-TW" altLang="zh-TW" sz="2400" b="1" dirty="0" smtClean="0">
                <a:latin typeface="+mn-ea"/>
              </a:rPr>
              <a:t>押</a:t>
            </a:r>
            <a:r>
              <a:rPr lang="zh-TW" altLang="zh-TW" sz="2400" b="1" dirty="0">
                <a:latin typeface="+mn-ea"/>
              </a:rPr>
              <a:t>標金或保證金以金融機構本票、支票、保付支票或郵政匯票繳納者，</a:t>
            </a:r>
            <a:r>
              <a:rPr lang="zh-TW" altLang="zh-TW" sz="2400" b="1" dirty="0">
                <a:solidFill>
                  <a:srgbClr val="0000FF"/>
                </a:solidFill>
                <a:latin typeface="+mn-ea"/>
              </a:rPr>
              <a:t>應為即期並以機關為受款人</a:t>
            </a:r>
            <a:r>
              <a:rPr lang="zh-TW" altLang="zh-TW" sz="2400" b="1" dirty="0">
                <a:latin typeface="+mn-ea"/>
              </a:rPr>
              <a:t>。</a:t>
            </a:r>
            <a:r>
              <a:rPr lang="zh-TW" altLang="zh-TW" sz="2400" b="1" dirty="0">
                <a:solidFill>
                  <a:srgbClr val="0000FF"/>
                </a:solidFill>
                <a:latin typeface="+mn-ea"/>
              </a:rPr>
              <a:t>未填寫受款人者，以執票之機關為受款人</a:t>
            </a:r>
            <a:r>
              <a:rPr lang="zh-TW" altLang="zh-TW" sz="2400" b="1" dirty="0" smtClean="0">
                <a:solidFill>
                  <a:srgbClr val="0000FF"/>
                </a:solidFill>
                <a:latin typeface="+mn-ea"/>
              </a:rPr>
              <a:t>。</a:t>
            </a:r>
            <a:endParaRPr lang="en-US" altLang="zh-TW" sz="2400" b="1" dirty="0" smtClean="0">
              <a:solidFill>
                <a:srgbClr val="0000FF"/>
              </a:solidFill>
              <a:latin typeface="+mn-ea"/>
            </a:endParaRPr>
          </a:p>
          <a:p>
            <a:pPr>
              <a:buFont typeface="Wingdings" panose="05000000000000000000" pitchFamily="2" charset="2"/>
              <a:buChar char="n"/>
            </a:pPr>
            <a:r>
              <a:rPr lang="zh-TW" altLang="en-US" sz="2400" b="1" dirty="0" smtClean="0">
                <a:solidFill>
                  <a:srgbClr val="0000FF"/>
                </a:solidFill>
              </a:rPr>
              <a:t>未</a:t>
            </a:r>
            <a:r>
              <a:rPr lang="zh-TW" altLang="en-US" sz="2400" b="1" dirty="0">
                <a:solidFill>
                  <a:srgbClr val="0000FF"/>
                </a:solidFill>
              </a:rPr>
              <a:t>填寫受款</a:t>
            </a:r>
            <a:r>
              <a:rPr lang="zh-TW" altLang="en-US" sz="2400" b="1" dirty="0" smtClean="0">
                <a:solidFill>
                  <a:srgbClr val="0000FF"/>
                </a:solidFill>
              </a:rPr>
              <a:t>人者</a:t>
            </a:r>
            <a:r>
              <a:rPr lang="zh-TW" altLang="en-US" sz="2400" b="1" dirty="0" smtClean="0">
                <a:latin typeface="+mn-ea"/>
              </a:rPr>
              <a:t>，依</a:t>
            </a:r>
            <a:r>
              <a:rPr lang="zh-TW" altLang="en-US" sz="2400" b="1" dirty="0">
                <a:latin typeface="+mn-ea"/>
              </a:rPr>
              <a:t>票據法</a:t>
            </a:r>
            <a:r>
              <a:rPr lang="zh-TW" altLang="en-US" sz="2400" b="1" dirty="0" smtClean="0">
                <a:latin typeface="+mn-ea"/>
              </a:rPr>
              <a:t>第</a:t>
            </a:r>
            <a:r>
              <a:rPr lang="en-US" altLang="zh-TW" sz="2400" b="1" dirty="0" smtClean="0">
                <a:latin typeface="+mn-ea"/>
              </a:rPr>
              <a:t>125</a:t>
            </a:r>
            <a:r>
              <a:rPr lang="zh-TW" altLang="en-US" sz="2400" b="1" dirty="0" smtClean="0">
                <a:latin typeface="+mn-ea"/>
              </a:rPr>
              <a:t>條第</a:t>
            </a:r>
            <a:r>
              <a:rPr lang="en-US" altLang="zh-TW" sz="2400" b="1" dirty="0" smtClean="0">
                <a:latin typeface="+mn-ea"/>
              </a:rPr>
              <a:t>2</a:t>
            </a:r>
            <a:r>
              <a:rPr lang="zh-TW" altLang="en-US" sz="2400" b="1" dirty="0" smtClean="0">
                <a:latin typeface="+mn-ea"/>
              </a:rPr>
              <a:t>項</a:t>
            </a:r>
            <a:r>
              <a:rPr lang="zh-TW" altLang="en-US" sz="2400" b="1" dirty="0">
                <a:latin typeface="+mn-ea"/>
              </a:rPr>
              <a:t>規定，以執票人為受款</a:t>
            </a:r>
            <a:r>
              <a:rPr lang="zh-TW" altLang="en-US" sz="2400" b="1" dirty="0" smtClean="0">
                <a:latin typeface="+mn-ea"/>
              </a:rPr>
              <a:t>人</a:t>
            </a:r>
            <a:r>
              <a:rPr lang="zh-TW" altLang="zh-TW" sz="2400" b="1" dirty="0">
                <a:latin typeface="+mn-ea"/>
              </a:rPr>
              <a:t>，</a:t>
            </a:r>
            <a:r>
              <a:rPr lang="zh-TW" altLang="en-US" sz="2400" b="1" dirty="0" smtClean="0">
                <a:latin typeface="+mn-ea"/>
              </a:rPr>
              <a:t>不得</a:t>
            </a:r>
            <a:r>
              <a:rPr lang="zh-TW" altLang="en-US" sz="2400" b="1" dirty="0">
                <a:latin typeface="+mn-ea"/>
              </a:rPr>
              <a:t>據以不</a:t>
            </a:r>
            <a:r>
              <a:rPr lang="zh-TW" altLang="en-US" sz="2400" b="1" dirty="0" smtClean="0">
                <a:latin typeface="+mn-ea"/>
              </a:rPr>
              <a:t>決標</a:t>
            </a:r>
            <a:r>
              <a:rPr lang="zh-TW" altLang="en-US" sz="2400" b="1" dirty="0">
                <a:latin typeface="+mn-ea"/>
              </a:rPr>
              <a:t>予該廠商。</a:t>
            </a:r>
            <a:r>
              <a:rPr lang="en-US" altLang="zh-TW" sz="2400" b="1" dirty="0" smtClean="0">
                <a:latin typeface="+mn-ea"/>
              </a:rPr>
              <a:t>88-09-30</a:t>
            </a:r>
            <a:r>
              <a:rPr lang="zh-TW" altLang="en-US" sz="2400" b="1" dirty="0" smtClean="0">
                <a:latin typeface="+mn-ea"/>
              </a:rPr>
              <a:t>工程</a:t>
            </a:r>
            <a:r>
              <a:rPr lang="zh-TW" altLang="en-US" sz="2400" b="1" dirty="0">
                <a:latin typeface="+mn-ea"/>
              </a:rPr>
              <a:t>企字第</a:t>
            </a:r>
            <a:r>
              <a:rPr lang="en-US" altLang="zh-TW" sz="2400" b="1" dirty="0">
                <a:latin typeface="+mn-ea"/>
              </a:rPr>
              <a:t>8814664</a:t>
            </a:r>
            <a:r>
              <a:rPr lang="zh-TW" altLang="en-US" sz="2400" b="1" dirty="0" smtClean="0">
                <a:latin typeface="+mn-ea"/>
              </a:rPr>
              <a:t>號函</a:t>
            </a:r>
            <a:endParaRPr lang="en-US" altLang="zh-TW" sz="2400" b="1" dirty="0">
              <a:latin typeface="+mn-ea"/>
            </a:endParaRPr>
          </a:p>
          <a:p>
            <a:pPr>
              <a:buFont typeface="Wingdings" panose="05000000000000000000" pitchFamily="2" charset="2"/>
              <a:buChar char="n"/>
            </a:pPr>
            <a:r>
              <a:rPr lang="en-US" altLang="zh-TW" sz="2400" b="1" dirty="0" smtClean="0">
                <a:solidFill>
                  <a:srgbClr val="0000FF"/>
                </a:solidFill>
                <a:latin typeface="+mn-ea"/>
              </a:rPr>
              <a:t>【</a:t>
            </a:r>
            <a:r>
              <a:rPr lang="zh-TW" altLang="en-US" sz="2400" b="1" dirty="0" smtClean="0">
                <a:solidFill>
                  <a:srgbClr val="0000FF"/>
                </a:solidFill>
                <a:latin typeface="+mn-ea"/>
              </a:rPr>
              <a:t>實務探討</a:t>
            </a:r>
            <a:r>
              <a:rPr lang="en-US" altLang="zh-TW" sz="2400" b="1" dirty="0" smtClean="0">
                <a:solidFill>
                  <a:srgbClr val="0000FF"/>
                </a:solidFill>
                <a:latin typeface="+mn-ea"/>
              </a:rPr>
              <a:t>】</a:t>
            </a:r>
            <a:r>
              <a:rPr lang="zh-TW" altLang="en-US" sz="2400" b="1" dirty="0" smtClean="0">
                <a:solidFill>
                  <a:srgbClr val="0000FF"/>
                </a:solidFill>
                <a:latin typeface="+mn-ea"/>
              </a:rPr>
              <a:t>押標金</a:t>
            </a:r>
            <a:r>
              <a:rPr lang="zh-TW" altLang="zh-TW" sz="2400" b="1" dirty="0" smtClean="0">
                <a:solidFill>
                  <a:srgbClr val="0000FF"/>
                </a:solidFill>
                <a:latin typeface="+mn-ea"/>
              </a:rPr>
              <a:t>受款人</a:t>
            </a:r>
            <a:r>
              <a:rPr lang="zh-TW" altLang="en-US" sz="2400" b="1" dirty="0" smtClean="0">
                <a:solidFill>
                  <a:srgbClr val="0000FF"/>
                </a:solidFill>
                <a:latin typeface="+mn-ea"/>
              </a:rPr>
              <a:t>書寫錯誤之處置</a:t>
            </a:r>
            <a:r>
              <a:rPr lang="en-US" altLang="zh-TW" sz="2400" b="1" dirty="0" smtClean="0">
                <a:latin typeface="Pyunji R" panose="02030504000101010101" pitchFamily="18" charset="-127"/>
                <a:ea typeface="Pyunji R" panose="02030504000101010101" pitchFamily="18" charset="-127"/>
              </a:rPr>
              <a:t/>
            </a:r>
            <a:br>
              <a:rPr lang="en-US" altLang="zh-TW" sz="2400" b="1" dirty="0" smtClean="0">
                <a:latin typeface="Pyunji R" panose="02030504000101010101" pitchFamily="18" charset="-127"/>
                <a:ea typeface="Pyunji R" panose="02030504000101010101" pitchFamily="18" charset="-127"/>
              </a:rPr>
            </a:br>
            <a:r>
              <a:rPr lang="zh-TW" altLang="en-US" sz="2400" b="1" dirty="0">
                <a:latin typeface="+mn-ea"/>
              </a:rPr>
              <a:t>押標金既有保證金之性質，自應探究是否具備擔保廠商依招標文件投標、接受決標結果及完成簽約之效力；基本上支票有</a:t>
            </a:r>
            <a:r>
              <a:rPr lang="zh-TW" altLang="en-US" sz="2400" b="1" dirty="0" smtClean="0">
                <a:latin typeface="+mn-ea"/>
              </a:rPr>
              <a:t>抬頭</a:t>
            </a:r>
            <a:r>
              <a:rPr lang="zh-TW" altLang="zh-TW" sz="2400" b="1" dirty="0" smtClean="0">
                <a:latin typeface="+mn-ea"/>
              </a:rPr>
              <a:t>，</a:t>
            </a:r>
            <a:r>
              <a:rPr lang="zh-TW" altLang="en-US" sz="2400" b="1" dirty="0" smtClean="0">
                <a:latin typeface="+mn-ea"/>
              </a:rPr>
              <a:t>只有抬頭</a:t>
            </a:r>
            <a:r>
              <a:rPr lang="zh-TW" altLang="en-US" sz="2400" b="1" dirty="0">
                <a:latin typeface="+mn-ea"/>
              </a:rPr>
              <a:t>人可以</a:t>
            </a:r>
            <a:r>
              <a:rPr lang="zh-TW" altLang="en-US" sz="2400" b="1" dirty="0" smtClean="0">
                <a:latin typeface="+mn-ea"/>
              </a:rPr>
              <a:t>領取</a:t>
            </a:r>
            <a:r>
              <a:rPr lang="zh-TW" altLang="en-US" sz="2400" b="1" dirty="0" smtClean="0">
                <a:latin typeface="標楷體" panose="03000509000000000000" pitchFamily="65" charset="-120"/>
                <a:ea typeface="標楷體" panose="03000509000000000000" pitchFamily="65" charset="-120"/>
              </a:rPr>
              <a:t>，</a:t>
            </a:r>
            <a:r>
              <a:rPr lang="zh-TW" altLang="en-US" sz="2400" b="1" dirty="0" smtClean="0">
                <a:latin typeface="+mn-ea"/>
              </a:rPr>
              <a:t>非</a:t>
            </a:r>
            <a:r>
              <a:rPr lang="zh-TW" altLang="en-US" sz="2400" b="1" dirty="0">
                <a:latin typeface="+mn-ea"/>
              </a:rPr>
              <a:t>該抬頭人在沒收押標金</a:t>
            </a:r>
            <a:r>
              <a:rPr lang="zh-TW" altLang="en-US" sz="2400" b="1" dirty="0" smtClean="0">
                <a:latin typeface="+mn-ea"/>
              </a:rPr>
              <a:t>時</a:t>
            </a:r>
            <a:r>
              <a:rPr lang="zh-TW" altLang="en-US" sz="2400" b="1" dirty="0" smtClean="0">
                <a:latin typeface="標楷體" panose="03000509000000000000" pitchFamily="65" charset="-120"/>
                <a:ea typeface="標楷體" panose="03000509000000000000" pitchFamily="65" charset="-120"/>
              </a:rPr>
              <a:t>，</a:t>
            </a:r>
            <a:r>
              <a:rPr lang="zh-TW" altLang="en-US" sz="2400" b="1" dirty="0" smtClean="0">
                <a:latin typeface="+mn-ea"/>
              </a:rPr>
              <a:t>該</a:t>
            </a:r>
            <a:r>
              <a:rPr lang="zh-TW" altLang="en-US" sz="2400" b="1" dirty="0">
                <a:latin typeface="+mn-ea"/>
              </a:rPr>
              <a:t>支票跟本無法</a:t>
            </a:r>
            <a:r>
              <a:rPr lang="zh-TW" altLang="en-US" sz="2400" b="1" dirty="0" smtClean="0">
                <a:latin typeface="+mn-ea"/>
              </a:rPr>
              <a:t>兌現。換言之，實務上</a:t>
            </a:r>
            <a:r>
              <a:rPr lang="zh-TW" altLang="zh-TW" sz="2400" b="1" dirty="0">
                <a:latin typeface="+mn-ea"/>
              </a:rPr>
              <a:t>，</a:t>
            </a:r>
            <a:r>
              <a:rPr lang="zh-TW" altLang="en-US" sz="2400" b="1" dirty="0" smtClean="0">
                <a:solidFill>
                  <a:srgbClr val="0000FF"/>
                </a:solidFill>
                <a:latin typeface="+mn-ea"/>
              </a:rPr>
              <a:t>押</a:t>
            </a:r>
            <a:r>
              <a:rPr lang="zh-TW" altLang="en-US" sz="2400" b="1" dirty="0">
                <a:solidFill>
                  <a:srgbClr val="0000FF"/>
                </a:solidFill>
                <a:latin typeface="+mn-ea"/>
              </a:rPr>
              <a:t>標金</a:t>
            </a:r>
            <a:r>
              <a:rPr lang="zh-TW" altLang="zh-TW" sz="2400" b="1" dirty="0">
                <a:solidFill>
                  <a:srgbClr val="0000FF"/>
                </a:solidFill>
                <a:latin typeface="+mn-ea"/>
              </a:rPr>
              <a:t>受款人</a:t>
            </a:r>
            <a:r>
              <a:rPr lang="zh-TW" altLang="en-US" sz="2400" b="1" dirty="0">
                <a:solidFill>
                  <a:srgbClr val="0000FF"/>
                </a:solidFill>
                <a:latin typeface="+mn-ea"/>
              </a:rPr>
              <a:t>書寫</a:t>
            </a:r>
            <a:r>
              <a:rPr lang="zh-TW" altLang="en-US" sz="2400" b="1" dirty="0" smtClean="0">
                <a:solidFill>
                  <a:srgbClr val="0000FF"/>
                </a:solidFill>
                <a:latin typeface="+mn-ea"/>
              </a:rPr>
              <a:t>錯誤</a:t>
            </a:r>
            <a:r>
              <a:rPr lang="zh-TW" altLang="en-US" sz="2400" b="1" dirty="0" smtClean="0">
                <a:solidFill>
                  <a:srgbClr val="0000FF"/>
                </a:solidFill>
                <a:latin typeface="標楷體" panose="03000509000000000000" pitchFamily="65" charset="-120"/>
                <a:ea typeface="標楷體" panose="03000509000000000000" pitchFamily="65" charset="-120"/>
              </a:rPr>
              <a:t>，原則為不合格標</a:t>
            </a:r>
            <a:r>
              <a:rPr lang="zh-TW" altLang="en-US" sz="2400" b="1" dirty="0">
                <a:latin typeface="+mn-ea"/>
              </a:rPr>
              <a:t>；惟</a:t>
            </a:r>
            <a:r>
              <a:rPr lang="zh-TW" altLang="en-US" sz="2400" b="1" dirty="0" smtClean="0">
                <a:latin typeface="+mn-ea"/>
              </a:rPr>
              <a:t>如機關釐清書寫錯誤情形</a:t>
            </a:r>
            <a:r>
              <a:rPr lang="zh-TW" altLang="en-US" sz="2400" b="1" dirty="0" smtClean="0">
                <a:latin typeface="標楷體" panose="03000509000000000000" pitchFamily="65" charset="-120"/>
                <a:ea typeface="標楷體" panose="03000509000000000000" pitchFamily="65" charset="-120"/>
              </a:rPr>
              <a:t>，</a:t>
            </a:r>
            <a:r>
              <a:rPr lang="zh-TW" altLang="en-US" sz="2400" b="1" dirty="0" smtClean="0">
                <a:latin typeface="+mn-ea"/>
              </a:rPr>
              <a:t>機關公庫之金融機構認定可兌現</a:t>
            </a:r>
            <a:r>
              <a:rPr lang="zh-TW" altLang="en-US" sz="2400" b="1" dirty="0">
                <a:latin typeface="+mn-ea"/>
              </a:rPr>
              <a:t>系</a:t>
            </a:r>
            <a:r>
              <a:rPr lang="zh-TW" altLang="en-US" sz="2400" b="1" dirty="0" smtClean="0">
                <a:latin typeface="+mn-ea"/>
              </a:rPr>
              <a:t>爭押標金者</a:t>
            </a:r>
            <a:r>
              <a:rPr lang="zh-TW" altLang="zh-TW" sz="2400" b="1" dirty="0" smtClean="0">
                <a:latin typeface="+mn-ea"/>
              </a:rPr>
              <a:t>，</a:t>
            </a:r>
            <a:r>
              <a:rPr lang="zh-TW" altLang="en-US" sz="2400" b="1" dirty="0">
                <a:latin typeface="+mn-ea"/>
              </a:rPr>
              <a:t>得為合格標</a:t>
            </a:r>
            <a:r>
              <a:rPr lang="zh-TW" altLang="en-US" sz="2400" b="1" dirty="0" smtClean="0">
                <a:latin typeface="+mn-ea"/>
              </a:rPr>
              <a:t>。</a:t>
            </a:r>
            <a:endParaRPr lang="en-US" altLang="zh-TW" sz="2400" b="1" dirty="0">
              <a:latin typeface="+mn-ea"/>
            </a:endParaRPr>
          </a:p>
        </p:txBody>
      </p:sp>
      <p:sp>
        <p:nvSpPr>
          <p:cNvPr id="3" name="投影片編號版面配置區 2"/>
          <p:cNvSpPr>
            <a:spLocks noGrp="1"/>
          </p:cNvSpPr>
          <p:nvPr>
            <p:ph type="sldNum" sz="quarter" idx="12"/>
          </p:nvPr>
        </p:nvSpPr>
        <p:spPr/>
        <p:txBody>
          <a:bodyPr/>
          <a:lstStyle/>
          <a:p>
            <a:fld id="{1118FB7C-3051-423D-B140-B22D31D849CF}" type="slidenum">
              <a:rPr lang="zh-TW" altLang="en-US" smtClean="0"/>
              <a:pPr/>
              <a:t>372</a:t>
            </a:fld>
            <a:endParaRPr lang="zh-TW" altLang="en-US"/>
          </a:p>
        </p:txBody>
      </p:sp>
    </p:spTree>
    <p:extLst>
      <p:ext uri="{BB962C8B-B14F-4D97-AF65-F5344CB8AC3E}">
        <p14:creationId xmlns:p14="http://schemas.microsoft.com/office/powerpoint/2010/main" val="3180695933"/>
      </p:ext>
    </p:extLst>
  </p:cSld>
  <p:clrMapOvr>
    <a:masterClrMapping/>
  </p:clrMapOvr>
</p:sld>
</file>

<file path=ppt/slides/slide3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437805" y="44624"/>
            <a:ext cx="8229600" cy="1143000"/>
          </a:xfrm>
          <a:solidFill>
            <a:srgbClr val="FFFF00"/>
          </a:solidFill>
        </p:spPr>
        <p:txBody>
          <a:bodyPr>
            <a:normAutofit/>
          </a:bodyPr>
          <a:lstStyle/>
          <a:p>
            <a:pPr eaLnBrk="1" hangingPunct="1"/>
            <a:r>
              <a:rPr lang="zh-TW" altLang="en-US" b="1" dirty="0" smtClean="0">
                <a:solidFill>
                  <a:srgbClr val="FF0000"/>
                </a:solidFill>
              </a:rPr>
              <a:t>審標－文字號碼不符疑義處置</a:t>
            </a:r>
            <a:r>
              <a:rPr lang="en-US" altLang="zh-TW" b="1" dirty="0" smtClean="0">
                <a:solidFill>
                  <a:srgbClr val="FF0000"/>
                </a:solidFill>
              </a:rPr>
              <a:t>1</a:t>
            </a:r>
            <a:endParaRPr lang="zh-TW" altLang="en-US" b="1" dirty="0" smtClean="0">
              <a:solidFill>
                <a:srgbClr val="FF0000"/>
              </a:solidFill>
            </a:endParaRPr>
          </a:p>
        </p:txBody>
      </p:sp>
      <p:sp>
        <p:nvSpPr>
          <p:cNvPr id="53251" name="Rectangle 3"/>
          <p:cNvSpPr>
            <a:spLocks noGrp="1" noChangeArrowheads="1"/>
          </p:cNvSpPr>
          <p:nvPr>
            <p:ph type="body" idx="1"/>
          </p:nvPr>
        </p:nvSpPr>
        <p:spPr>
          <a:xfrm>
            <a:off x="457200" y="1187624"/>
            <a:ext cx="8229600" cy="4938539"/>
          </a:xfrm>
        </p:spPr>
        <p:txBody>
          <a:bodyPr>
            <a:normAutofit/>
          </a:bodyPr>
          <a:lstStyle/>
          <a:p>
            <a:pPr>
              <a:lnSpc>
                <a:spcPct val="90000"/>
              </a:lnSpc>
              <a:buFont typeface="Wingdings" panose="05000000000000000000" pitchFamily="2" charset="2"/>
              <a:buChar char="n"/>
            </a:pPr>
            <a:r>
              <a:rPr lang="zh-TW" altLang="en-US" sz="2400" b="1" dirty="0" smtClean="0">
                <a:latin typeface="+mn-ea"/>
              </a:rPr>
              <a:t>政府採購法施行細則第</a:t>
            </a:r>
            <a:r>
              <a:rPr lang="en-US" altLang="zh-TW" sz="2400" b="1" dirty="0" smtClean="0">
                <a:latin typeface="+mn-ea"/>
              </a:rPr>
              <a:t>60</a:t>
            </a:r>
            <a:r>
              <a:rPr lang="zh-TW" altLang="en-US" sz="2400" b="1" dirty="0" smtClean="0">
                <a:latin typeface="+mn-ea"/>
              </a:rPr>
              <a:t>條</a:t>
            </a:r>
            <a:r>
              <a:rPr lang="zh-TW" altLang="en-US" sz="2400" b="1" dirty="0" smtClean="0">
                <a:latin typeface="PMingLiU" panose="02020500000000000000" pitchFamily="18" charset="-120"/>
                <a:ea typeface="PMingLiU" panose="02020500000000000000" pitchFamily="18" charset="-120"/>
              </a:rPr>
              <a:t>：</a:t>
            </a:r>
            <a:r>
              <a:rPr lang="zh-TW" altLang="en-US" sz="2400" b="1" dirty="0" smtClean="0">
                <a:latin typeface="+mn-ea"/>
              </a:rPr>
              <a:t> </a:t>
            </a:r>
          </a:p>
          <a:p>
            <a:pPr marL="457200" indent="-457200" eaLnBrk="1" hangingPunct="1">
              <a:lnSpc>
                <a:spcPct val="90000"/>
              </a:lnSpc>
              <a:buFont typeface="+mj-lt"/>
              <a:buAutoNum type="arabicPeriod"/>
            </a:pPr>
            <a:r>
              <a:rPr lang="zh-TW" altLang="en-US" sz="2400" b="1" dirty="0" smtClean="0">
                <a:latin typeface="+mn-ea"/>
              </a:rPr>
              <a:t>機關審查廠商投標文件，發現其內容有不明確、不一致或明顯打字或書寫錯誤之情形者，得通知投標廠商提出說明，以確認其正確之內容。</a:t>
            </a:r>
            <a:endParaRPr lang="en-US" altLang="zh-TW" sz="2400" b="1" dirty="0" smtClean="0">
              <a:latin typeface="+mn-ea"/>
            </a:endParaRPr>
          </a:p>
          <a:p>
            <a:pPr marL="457200" indent="-457200" eaLnBrk="1" hangingPunct="1">
              <a:lnSpc>
                <a:spcPct val="90000"/>
              </a:lnSpc>
              <a:buFont typeface="+mj-lt"/>
              <a:buAutoNum type="arabicPeriod"/>
            </a:pPr>
            <a:r>
              <a:rPr lang="zh-TW" altLang="en-US" sz="2400" b="1" dirty="0" smtClean="0">
                <a:latin typeface="+mn-ea"/>
              </a:rPr>
              <a:t>前項文件內明顯打字或書寫錯誤，</a:t>
            </a:r>
            <a:r>
              <a:rPr lang="zh-TW" altLang="en-US" sz="2400" b="1" dirty="0" smtClean="0">
                <a:solidFill>
                  <a:srgbClr val="CC0000"/>
                </a:solidFill>
                <a:latin typeface="+mn-ea"/>
              </a:rPr>
              <a:t>與標價無關，機關得允許廠商更正。</a:t>
            </a:r>
            <a:endParaRPr lang="en-US" altLang="zh-TW" sz="2400" b="1" dirty="0" smtClean="0">
              <a:solidFill>
                <a:srgbClr val="CC0000"/>
              </a:solidFill>
              <a:latin typeface="+mn-ea"/>
            </a:endParaRPr>
          </a:p>
          <a:p>
            <a:pPr eaLnBrk="1" hangingPunct="1">
              <a:lnSpc>
                <a:spcPct val="90000"/>
              </a:lnSpc>
              <a:buFont typeface="Wingdings" panose="05000000000000000000" pitchFamily="2" charset="2"/>
              <a:buChar char="n"/>
            </a:pPr>
            <a:r>
              <a:rPr lang="zh-TW" altLang="en-US" sz="2400" b="1" dirty="0" smtClean="0">
                <a:latin typeface="+mn-ea"/>
              </a:rPr>
              <a:t>政府採購法</a:t>
            </a:r>
            <a:r>
              <a:rPr lang="zh-TW" altLang="en-US" sz="2400" b="1" dirty="0">
                <a:latin typeface="+mn-ea"/>
              </a:rPr>
              <a:t>施行細則</a:t>
            </a:r>
            <a:r>
              <a:rPr lang="zh-TW" altLang="en-US" sz="2400" b="1" dirty="0" smtClean="0">
                <a:latin typeface="+mn-ea"/>
              </a:rPr>
              <a:t>第</a:t>
            </a:r>
            <a:r>
              <a:rPr lang="en-US" altLang="zh-TW" sz="2400" b="1" dirty="0" smtClean="0">
                <a:latin typeface="+mn-ea"/>
              </a:rPr>
              <a:t>81</a:t>
            </a:r>
            <a:r>
              <a:rPr lang="zh-TW" altLang="en-US" sz="2400" b="1" dirty="0" smtClean="0">
                <a:latin typeface="+mn-ea"/>
              </a:rPr>
              <a:t>條</a:t>
            </a:r>
            <a:r>
              <a:rPr lang="zh-TW" altLang="en-US" sz="2400" b="1" dirty="0" smtClean="0">
                <a:latin typeface="PMingLiU" panose="02020500000000000000" pitchFamily="18" charset="-120"/>
                <a:ea typeface="PMingLiU" panose="02020500000000000000" pitchFamily="18" charset="-120"/>
              </a:rPr>
              <a:t>：</a:t>
            </a:r>
            <a:r>
              <a:rPr lang="en-US" altLang="zh-TW" sz="2400" b="1" dirty="0" smtClean="0">
                <a:latin typeface="PMingLiU" panose="02020500000000000000" pitchFamily="18" charset="-120"/>
                <a:ea typeface="PMingLiU" panose="02020500000000000000" pitchFamily="18" charset="-120"/>
              </a:rPr>
              <a:t/>
            </a:r>
            <a:br>
              <a:rPr lang="en-US" altLang="zh-TW" sz="2400" b="1" dirty="0" smtClean="0">
                <a:latin typeface="PMingLiU" panose="02020500000000000000" pitchFamily="18" charset="-120"/>
                <a:ea typeface="PMingLiU" panose="02020500000000000000" pitchFamily="18" charset="-120"/>
              </a:rPr>
            </a:br>
            <a:r>
              <a:rPr lang="zh-TW" altLang="en-US" sz="2400" b="1" dirty="0" smtClean="0">
                <a:latin typeface="+mn-ea"/>
              </a:rPr>
              <a:t>廠商投標文件內記載金額之</a:t>
            </a:r>
            <a:r>
              <a:rPr lang="zh-TW" altLang="en-US" sz="2400" b="1" dirty="0" smtClean="0">
                <a:solidFill>
                  <a:srgbClr val="0000FF"/>
                </a:solidFill>
                <a:latin typeface="+mn-ea"/>
              </a:rPr>
              <a:t>文字與號碼不符時，以文字為準。</a:t>
            </a:r>
            <a:endParaRPr lang="en-US" altLang="zh-TW" sz="2400" b="1" dirty="0" smtClean="0">
              <a:solidFill>
                <a:srgbClr val="0000FF"/>
              </a:solidFill>
              <a:latin typeface="+mn-ea"/>
            </a:endParaRPr>
          </a:p>
          <a:p>
            <a:pPr>
              <a:lnSpc>
                <a:spcPct val="90000"/>
              </a:lnSpc>
              <a:buFont typeface="Wingdings" panose="05000000000000000000" pitchFamily="2" charset="2"/>
              <a:buChar char="n"/>
            </a:pPr>
            <a:r>
              <a:rPr lang="zh-TW" altLang="en-US" sz="2400" b="1" dirty="0" smtClean="0">
                <a:latin typeface="+mn-ea"/>
              </a:rPr>
              <a:t>投標</a:t>
            </a:r>
            <a:r>
              <a:rPr lang="zh-TW" altLang="en-US" sz="2400" b="1" dirty="0">
                <a:latin typeface="+mn-ea"/>
              </a:rPr>
              <a:t>文件所載總標價之文字與號碼不符時，以文字為準。如以</a:t>
            </a:r>
            <a:r>
              <a:rPr lang="zh-TW" altLang="en-US" sz="2400" b="1" dirty="0">
                <a:solidFill>
                  <a:srgbClr val="0000FF"/>
                </a:solidFill>
                <a:latin typeface="+mn-ea"/>
              </a:rPr>
              <a:t>文字為數次表示之總標價不一致時，以最低額為準</a:t>
            </a:r>
            <a:r>
              <a:rPr lang="zh-TW" altLang="en-US" sz="2400" b="1" dirty="0" smtClean="0">
                <a:latin typeface="+mn-ea"/>
              </a:rPr>
              <a:t>。</a:t>
            </a:r>
            <a:r>
              <a:rPr lang="en-US" altLang="zh-TW" sz="2400" b="1" dirty="0" smtClean="0">
                <a:latin typeface="+mn-ea"/>
              </a:rPr>
              <a:t>104</a:t>
            </a:r>
            <a:r>
              <a:rPr lang="zh-TW" altLang="en-US" sz="2400" b="1" dirty="0">
                <a:latin typeface="+mn-ea"/>
              </a:rPr>
              <a:t>年</a:t>
            </a:r>
            <a:r>
              <a:rPr lang="en-US" altLang="zh-TW" sz="2400" b="1" dirty="0">
                <a:latin typeface="+mn-ea"/>
              </a:rPr>
              <a:t>07</a:t>
            </a:r>
            <a:r>
              <a:rPr lang="zh-TW" altLang="en-US" sz="2400" b="1" dirty="0">
                <a:latin typeface="+mn-ea"/>
              </a:rPr>
              <a:t>月</a:t>
            </a:r>
            <a:r>
              <a:rPr lang="en-US" altLang="zh-TW" sz="2400" b="1" dirty="0">
                <a:latin typeface="+mn-ea"/>
              </a:rPr>
              <a:t>22</a:t>
            </a:r>
            <a:r>
              <a:rPr lang="zh-TW" altLang="en-US" sz="2400" b="1" dirty="0">
                <a:latin typeface="+mn-ea"/>
              </a:rPr>
              <a:t>日工程企字第</a:t>
            </a:r>
            <a:r>
              <a:rPr lang="en-US" altLang="zh-TW" sz="2400" b="1" dirty="0">
                <a:latin typeface="+mn-ea"/>
              </a:rPr>
              <a:t>10400235790</a:t>
            </a:r>
            <a:r>
              <a:rPr lang="zh-TW" altLang="en-US" sz="2400" b="1" dirty="0" smtClean="0">
                <a:latin typeface="+mn-ea"/>
              </a:rPr>
              <a:t>號函</a:t>
            </a:r>
            <a:endParaRPr lang="en-US" altLang="zh-TW" sz="2400" b="1" dirty="0">
              <a:latin typeface="+mn-ea"/>
            </a:endParaRPr>
          </a:p>
        </p:txBody>
      </p:sp>
      <p:sp>
        <p:nvSpPr>
          <p:cNvPr id="3" name="投影片編號版面配置區 2"/>
          <p:cNvSpPr>
            <a:spLocks noGrp="1"/>
          </p:cNvSpPr>
          <p:nvPr>
            <p:ph type="sldNum" sz="quarter" idx="12"/>
          </p:nvPr>
        </p:nvSpPr>
        <p:spPr/>
        <p:txBody>
          <a:bodyPr/>
          <a:lstStyle/>
          <a:p>
            <a:fld id="{1118FB7C-3051-423D-B140-B22D31D849CF}" type="slidenum">
              <a:rPr lang="zh-TW" altLang="en-US" smtClean="0"/>
              <a:pPr/>
              <a:t>373</a:t>
            </a:fld>
            <a:endParaRPr lang="zh-TW" altLang="en-US"/>
          </a:p>
        </p:txBody>
      </p:sp>
    </p:spTree>
    <p:extLst>
      <p:ext uri="{BB962C8B-B14F-4D97-AF65-F5344CB8AC3E}">
        <p14:creationId xmlns:p14="http://schemas.microsoft.com/office/powerpoint/2010/main" val="1175281598"/>
      </p:ext>
    </p:extLst>
  </p:cSld>
  <p:clrMapOvr>
    <a:masterClrMapping/>
  </p:clrMapOvr>
  <p:timing>
    <p:tnLst>
      <p:par>
        <p:cTn id="1" dur="indefinite" restart="never" nodeType="tmRoot"/>
      </p:par>
    </p:tnLst>
  </p:timing>
</p:sld>
</file>

<file path=ppt/slides/slide3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437805" y="44624"/>
            <a:ext cx="8229600" cy="1143000"/>
          </a:xfrm>
          <a:solidFill>
            <a:srgbClr val="FFFF00"/>
          </a:solidFill>
        </p:spPr>
        <p:txBody>
          <a:bodyPr>
            <a:normAutofit/>
          </a:bodyPr>
          <a:lstStyle/>
          <a:p>
            <a:pPr eaLnBrk="1" hangingPunct="1"/>
            <a:r>
              <a:rPr lang="zh-TW" altLang="en-US" b="1" dirty="0" smtClean="0">
                <a:solidFill>
                  <a:srgbClr val="FF0000"/>
                </a:solidFill>
              </a:rPr>
              <a:t>審標－文字號碼不符疑義處置</a:t>
            </a:r>
            <a:r>
              <a:rPr lang="en-US" altLang="zh-TW" b="1" dirty="0" smtClean="0">
                <a:solidFill>
                  <a:srgbClr val="FF0000"/>
                </a:solidFill>
              </a:rPr>
              <a:t>2</a:t>
            </a:r>
            <a:endParaRPr lang="zh-TW" altLang="en-US" b="1" dirty="0" smtClean="0">
              <a:solidFill>
                <a:srgbClr val="FF0000"/>
              </a:solidFill>
            </a:endParaRPr>
          </a:p>
        </p:txBody>
      </p:sp>
      <p:sp>
        <p:nvSpPr>
          <p:cNvPr id="53251" name="Rectangle 3"/>
          <p:cNvSpPr>
            <a:spLocks noGrp="1" noChangeArrowheads="1"/>
          </p:cNvSpPr>
          <p:nvPr>
            <p:ph type="body" idx="1"/>
          </p:nvPr>
        </p:nvSpPr>
        <p:spPr>
          <a:xfrm>
            <a:off x="457200" y="1187624"/>
            <a:ext cx="8435280" cy="5337720"/>
          </a:xfrm>
        </p:spPr>
        <p:txBody>
          <a:bodyPr>
            <a:normAutofit fontScale="92500"/>
          </a:bodyPr>
          <a:lstStyle/>
          <a:p>
            <a:pPr>
              <a:lnSpc>
                <a:spcPct val="90000"/>
              </a:lnSpc>
              <a:buFont typeface="Wingdings" panose="05000000000000000000" pitchFamily="2" charset="2"/>
              <a:buChar char="n"/>
            </a:pPr>
            <a:r>
              <a:rPr lang="zh-TW" altLang="zh-TW" sz="2400" b="1" dirty="0" smtClean="0">
                <a:latin typeface="+mn-ea"/>
              </a:rPr>
              <a:t>【</a:t>
            </a:r>
            <a:r>
              <a:rPr lang="zh-TW" altLang="en-US" sz="2400" b="1" dirty="0" smtClean="0">
                <a:latin typeface="+mn-ea"/>
              </a:rPr>
              <a:t>案例探討</a:t>
            </a:r>
            <a:r>
              <a:rPr lang="en-US" altLang="zh-TW" sz="2400" b="1" dirty="0" smtClean="0">
                <a:latin typeface="+mn-ea"/>
              </a:rPr>
              <a:t>】</a:t>
            </a:r>
          </a:p>
          <a:p>
            <a:pPr>
              <a:lnSpc>
                <a:spcPct val="90000"/>
              </a:lnSpc>
            </a:pPr>
            <a:r>
              <a:rPr lang="zh-TW" altLang="zh-TW" sz="2400" b="1" dirty="0">
                <a:latin typeface="+mn-ea"/>
              </a:rPr>
              <a:t>某活動勞務採購</a:t>
            </a:r>
            <a:r>
              <a:rPr lang="zh-TW" altLang="en-US" sz="2400" b="1" dirty="0">
                <a:latin typeface="+mn-ea"/>
              </a:rPr>
              <a:t>案</a:t>
            </a:r>
            <a:r>
              <a:rPr lang="zh-TW" altLang="en-US" sz="2400" b="1" dirty="0" smtClean="0">
                <a:latin typeface="+mn-ea"/>
              </a:rPr>
              <a:t>採</a:t>
            </a:r>
            <a:r>
              <a:rPr lang="zh-TW" altLang="zh-TW" sz="2400" b="1" dirty="0" smtClean="0">
                <a:latin typeface="+mn-ea"/>
              </a:rPr>
              <a:t>，</a:t>
            </a:r>
            <a:r>
              <a:rPr lang="zh-TW" altLang="en-US" sz="2400" b="1" dirty="0" smtClean="0">
                <a:latin typeface="+mn-ea"/>
              </a:rPr>
              <a:t>○投標</a:t>
            </a:r>
            <a:r>
              <a:rPr lang="zh-TW" altLang="zh-TW" sz="2400" b="1" dirty="0">
                <a:latin typeface="+mn-ea"/>
              </a:rPr>
              <a:t>廠商報價明細，</a:t>
            </a:r>
            <a:r>
              <a:rPr lang="zh-TW" altLang="en-US" sz="2400" b="1" dirty="0">
                <a:latin typeface="+mn-ea"/>
              </a:rPr>
              <a:t>「</a:t>
            </a:r>
            <a:r>
              <a:rPr lang="zh-TW" altLang="zh-TW" sz="2400" b="1" dirty="0">
                <a:latin typeface="+mn-ea"/>
              </a:rPr>
              <a:t>主持人</a:t>
            </a:r>
            <a:r>
              <a:rPr lang="zh-TW" altLang="en-US" sz="2400" b="1" dirty="0">
                <a:latin typeface="+mn-ea"/>
              </a:rPr>
              <a:t>」項目</a:t>
            </a:r>
            <a:r>
              <a:rPr lang="en-US" altLang="zh-TW" sz="2400" b="1" dirty="0">
                <a:latin typeface="+mn-ea"/>
              </a:rPr>
              <a:t>1</a:t>
            </a:r>
            <a:r>
              <a:rPr lang="zh-TW" altLang="zh-TW" sz="2400" b="1" dirty="0">
                <a:latin typeface="+mn-ea"/>
              </a:rPr>
              <a:t>天單價</a:t>
            </a:r>
            <a:r>
              <a:rPr lang="en-US" altLang="zh-TW" sz="2400" b="1" dirty="0">
                <a:latin typeface="+mn-ea"/>
              </a:rPr>
              <a:t>10,000</a:t>
            </a:r>
            <a:r>
              <a:rPr lang="zh-TW" altLang="zh-TW" sz="2400" b="1" dirty="0">
                <a:latin typeface="+mn-ea"/>
              </a:rPr>
              <a:t>元，數量</a:t>
            </a:r>
            <a:r>
              <a:rPr lang="en-US" altLang="zh-TW" sz="2400" b="1" dirty="0">
                <a:latin typeface="+mn-ea"/>
              </a:rPr>
              <a:t>4</a:t>
            </a:r>
            <a:r>
              <a:rPr lang="zh-TW" altLang="zh-TW" sz="2400" b="1" dirty="0">
                <a:latin typeface="+mn-ea"/>
              </a:rPr>
              <a:t>天，小計</a:t>
            </a:r>
            <a:r>
              <a:rPr lang="zh-TW" altLang="zh-TW" sz="2400" b="1" dirty="0" smtClean="0">
                <a:latin typeface="+mn-ea"/>
              </a:rPr>
              <a:t>標價</a:t>
            </a:r>
            <a:r>
              <a:rPr lang="en-US" altLang="zh-TW" sz="2400" b="1" dirty="0" smtClean="0">
                <a:latin typeface="+mn-ea"/>
              </a:rPr>
              <a:t>60,000</a:t>
            </a:r>
            <a:r>
              <a:rPr lang="zh-TW" altLang="zh-TW" sz="2400" b="1" dirty="0">
                <a:latin typeface="+mn-ea"/>
              </a:rPr>
              <a:t>元</a:t>
            </a:r>
            <a:r>
              <a:rPr lang="zh-TW" altLang="zh-TW" sz="2400" b="1" dirty="0" smtClean="0">
                <a:latin typeface="+mn-ea"/>
              </a:rPr>
              <a:t>（</a:t>
            </a:r>
            <a:r>
              <a:rPr lang="zh-TW" altLang="en-US" sz="2400" b="1" dirty="0" smtClean="0">
                <a:latin typeface="+mn-ea"/>
              </a:rPr>
              <a:t>誤差</a:t>
            </a:r>
            <a:r>
              <a:rPr lang="en-US" altLang="zh-TW" sz="2400" b="1" dirty="0" smtClean="0">
                <a:latin typeface="+mn-ea"/>
              </a:rPr>
              <a:t>20,000</a:t>
            </a:r>
            <a:r>
              <a:rPr lang="zh-TW" altLang="zh-TW" sz="2400" b="1" dirty="0">
                <a:latin typeface="+mn-ea"/>
              </a:rPr>
              <a:t>元）</a:t>
            </a:r>
            <a:r>
              <a:rPr lang="zh-TW" altLang="zh-TW" sz="2400" b="1" dirty="0" smtClean="0">
                <a:latin typeface="+mn-ea"/>
              </a:rPr>
              <a:t>，總</a:t>
            </a:r>
            <a:r>
              <a:rPr lang="zh-TW" altLang="zh-TW" sz="2400" b="1" dirty="0">
                <a:latin typeface="+mn-ea"/>
              </a:rPr>
              <a:t>標價文字</a:t>
            </a:r>
            <a:r>
              <a:rPr lang="zh-TW" altLang="en-US" sz="2400" b="1" dirty="0">
                <a:latin typeface="+mn-ea"/>
              </a:rPr>
              <a:t>亦為</a:t>
            </a:r>
            <a:r>
              <a:rPr lang="zh-TW" altLang="zh-TW" sz="2400" b="1" dirty="0">
                <a:latin typeface="+mn-ea"/>
              </a:rPr>
              <a:t>錯誤</a:t>
            </a:r>
            <a:r>
              <a:rPr lang="zh-TW" altLang="en-US" sz="2400" b="1" dirty="0">
                <a:latin typeface="+mn-ea"/>
              </a:rPr>
              <a:t>之高估</a:t>
            </a:r>
            <a:r>
              <a:rPr lang="zh-TW" altLang="zh-TW" sz="2400" b="1" dirty="0">
                <a:latin typeface="+mn-ea"/>
              </a:rPr>
              <a:t>金額</a:t>
            </a:r>
            <a:r>
              <a:rPr lang="en-US" altLang="zh-TW" sz="2400" b="1" dirty="0">
                <a:latin typeface="+mn-ea"/>
              </a:rPr>
              <a:t> </a:t>
            </a:r>
            <a:r>
              <a:rPr lang="zh-TW" altLang="zh-TW" sz="2400" b="1" dirty="0" smtClean="0">
                <a:latin typeface="+mn-ea"/>
              </a:rPr>
              <a:t>，</a:t>
            </a:r>
            <a:r>
              <a:rPr lang="zh-TW" altLang="en-US" sz="2400" b="1" dirty="0" smtClean="0">
                <a:latin typeface="+mn-ea"/>
              </a:rPr>
              <a:t>查本</a:t>
            </a:r>
            <a:r>
              <a:rPr lang="zh-TW" altLang="en-US" sz="2400" b="1" dirty="0">
                <a:latin typeface="+mn-ea"/>
              </a:rPr>
              <a:t>案標價計算錯誤</a:t>
            </a:r>
            <a:r>
              <a:rPr lang="zh-TW" altLang="zh-TW" sz="2400" b="1" dirty="0">
                <a:latin typeface="+mn-ea"/>
              </a:rPr>
              <a:t>，</a:t>
            </a:r>
            <a:r>
              <a:rPr lang="zh-TW" altLang="en-US" sz="2400" b="1" dirty="0">
                <a:latin typeface="+mn-ea"/>
              </a:rPr>
              <a:t>文字標價亦屬錯誤</a:t>
            </a:r>
            <a:r>
              <a:rPr lang="zh-TW" altLang="zh-TW" sz="2400" b="1" dirty="0">
                <a:latin typeface="+mn-ea"/>
              </a:rPr>
              <a:t>，</a:t>
            </a:r>
            <a:r>
              <a:rPr lang="zh-TW" altLang="en-US" sz="2400" b="1" dirty="0">
                <a:latin typeface="+mn-ea"/>
              </a:rPr>
              <a:t>得否決標或更正標價</a:t>
            </a:r>
            <a:r>
              <a:rPr lang="zh-TW" altLang="zh-TW" sz="2400" b="1" dirty="0" smtClean="0">
                <a:latin typeface="+mn-ea"/>
              </a:rPr>
              <a:t>。</a:t>
            </a:r>
            <a:endParaRPr lang="en-US" altLang="zh-TW" sz="2400" b="1" dirty="0" smtClean="0">
              <a:latin typeface="+mn-ea"/>
            </a:endParaRPr>
          </a:p>
          <a:p>
            <a:pPr>
              <a:lnSpc>
                <a:spcPct val="90000"/>
              </a:lnSpc>
            </a:pPr>
            <a:r>
              <a:rPr lang="zh-TW" altLang="zh-TW" sz="2400" b="1" dirty="0" smtClean="0">
                <a:latin typeface="+mn-ea"/>
              </a:rPr>
              <a:t>【</a:t>
            </a:r>
            <a:r>
              <a:rPr lang="zh-TW" altLang="en-US" sz="2400" b="1" dirty="0" smtClean="0">
                <a:latin typeface="+mn-ea"/>
              </a:rPr>
              <a:t>相關法規抉擇</a:t>
            </a:r>
            <a:r>
              <a:rPr lang="en-US" altLang="zh-TW" sz="2400" b="1" dirty="0" smtClean="0">
                <a:latin typeface="+mn-ea"/>
              </a:rPr>
              <a:t>】</a:t>
            </a:r>
          </a:p>
          <a:p>
            <a:pPr marL="457200" indent="-457200">
              <a:lnSpc>
                <a:spcPct val="90000"/>
              </a:lnSpc>
              <a:buFont typeface="+mj-lt"/>
              <a:buAutoNum type="arabicPeriod"/>
            </a:pPr>
            <a:r>
              <a:rPr lang="zh-TW" altLang="en-US" sz="2400" b="1" dirty="0">
                <a:latin typeface="+mn-ea"/>
              </a:rPr>
              <a:t>政府採購法施行細則第</a:t>
            </a:r>
            <a:r>
              <a:rPr lang="en-US" altLang="zh-TW" sz="2400" b="1" dirty="0">
                <a:latin typeface="+mn-ea"/>
              </a:rPr>
              <a:t>60</a:t>
            </a:r>
            <a:r>
              <a:rPr lang="zh-TW" altLang="en-US" sz="2400" b="1" dirty="0">
                <a:latin typeface="+mn-ea"/>
              </a:rPr>
              <a:t>條</a:t>
            </a:r>
            <a:r>
              <a:rPr lang="zh-TW" altLang="en-US" sz="2400" b="1" dirty="0" smtClean="0">
                <a:latin typeface="+mn-ea"/>
              </a:rPr>
              <a:t>：機關</a:t>
            </a:r>
            <a:r>
              <a:rPr lang="zh-TW" altLang="en-US" sz="2400" b="1" dirty="0">
                <a:latin typeface="+mn-ea"/>
              </a:rPr>
              <a:t>審查廠商投標文件，發現其內容有不明確、不一致或明顯打字或書寫錯誤之情形者，得通知投標廠商提出說明，以確認其正確之內容</a:t>
            </a:r>
            <a:r>
              <a:rPr lang="zh-TW" altLang="en-US" sz="2400" b="1" dirty="0" smtClean="0">
                <a:latin typeface="+mn-ea"/>
              </a:rPr>
              <a:t>。書寫錯誤與標價有關，不允許</a:t>
            </a:r>
            <a:r>
              <a:rPr lang="zh-TW" altLang="en-US" sz="2400" b="1" dirty="0">
                <a:latin typeface="+mn-ea"/>
              </a:rPr>
              <a:t>廠商</a:t>
            </a:r>
            <a:r>
              <a:rPr lang="zh-TW" altLang="en-US" sz="2400" b="1" dirty="0" smtClean="0">
                <a:latin typeface="+mn-ea"/>
              </a:rPr>
              <a:t>更正</a:t>
            </a:r>
            <a:r>
              <a:rPr lang="zh-TW" altLang="en-US" sz="2400" b="1" dirty="0" smtClean="0">
                <a:latin typeface="標楷體" panose="03000509000000000000" pitchFamily="65" charset="-120"/>
                <a:ea typeface="標楷體" panose="03000509000000000000" pitchFamily="65" charset="-120"/>
              </a:rPr>
              <a:t>，得否請廠商切結自願降價</a:t>
            </a:r>
            <a:r>
              <a:rPr lang="zh-TW" altLang="en-US" sz="2400" b="1" dirty="0" smtClean="0">
                <a:latin typeface="+mn-ea"/>
              </a:rPr>
              <a:t>。</a:t>
            </a:r>
            <a:endParaRPr lang="en-US" altLang="zh-TW" sz="2400" b="1" dirty="0" smtClean="0">
              <a:latin typeface="+mn-ea"/>
            </a:endParaRPr>
          </a:p>
          <a:p>
            <a:pPr marL="457200" indent="-457200">
              <a:lnSpc>
                <a:spcPct val="90000"/>
              </a:lnSpc>
              <a:buFont typeface="+mj-lt"/>
              <a:buAutoNum type="arabicPeriod"/>
            </a:pPr>
            <a:r>
              <a:rPr lang="zh-TW" altLang="en-US" sz="2400" b="1" dirty="0" smtClean="0">
                <a:latin typeface="+mn-ea"/>
              </a:rPr>
              <a:t>政府採購法第</a:t>
            </a:r>
            <a:r>
              <a:rPr lang="en-US" altLang="zh-TW" sz="2400" b="1" dirty="0" smtClean="0">
                <a:latin typeface="+mn-ea"/>
              </a:rPr>
              <a:t>50</a:t>
            </a:r>
            <a:r>
              <a:rPr lang="zh-TW" altLang="en-US" sz="2400" b="1" dirty="0" smtClean="0">
                <a:latin typeface="+mn-ea"/>
              </a:rPr>
              <a:t>條第</a:t>
            </a:r>
            <a:r>
              <a:rPr lang="en-US" altLang="zh-TW" sz="2400" b="1" dirty="0" smtClean="0">
                <a:latin typeface="+mn-ea"/>
              </a:rPr>
              <a:t>1</a:t>
            </a:r>
            <a:r>
              <a:rPr lang="zh-TW" altLang="en-US" sz="2400" b="1" dirty="0" smtClean="0">
                <a:latin typeface="+mn-ea"/>
              </a:rPr>
              <a:t>項第</a:t>
            </a:r>
            <a:r>
              <a:rPr lang="en-US" altLang="zh-TW" sz="2400" b="1" dirty="0" smtClean="0">
                <a:latin typeface="+mn-ea"/>
              </a:rPr>
              <a:t>2</a:t>
            </a:r>
            <a:r>
              <a:rPr lang="zh-TW" altLang="en-US" sz="2400" b="1" dirty="0">
                <a:latin typeface="+mn-ea"/>
              </a:rPr>
              <a:t>款：投標文件內容不符合招標文件之</a:t>
            </a:r>
            <a:r>
              <a:rPr lang="zh-TW" altLang="en-US" sz="2400" b="1" dirty="0" smtClean="0">
                <a:latin typeface="+mn-ea"/>
              </a:rPr>
              <a:t>規定</a:t>
            </a:r>
            <a:r>
              <a:rPr lang="zh-TW" altLang="en-US" sz="2400" b="1" dirty="0" smtClean="0">
                <a:latin typeface="PMingLiU" panose="02020500000000000000" pitchFamily="18" charset="-120"/>
                <a:ea typeface="PMingLiU" panose="02020500000000000000" pitchFamily="18" charset="-120"/>
              </a:rPr>
              <a:t>；</a:t>
            </a:r>
            <a:r>
              <a:rPr lang="zh-TW" altLang="en-US" sz="2400" b="1" dirty="0" smtClean="0">
                <a:latin typeface="+mn-ea"/>
              </a:rPr>
              <a:t>不予決標。</a:t>
            </a:r>
            <a:r>
              <a:rPr lang="en-US" altLang="zh-TW" sz="2400" b="1" dirty="0" smtClean="0">
                <a:latin typeface="+mn-ea"/>
              </a:rPr>
              <a:t/>
            </a:r>
            <a:br>
              <a:rPr lang="en-US" altLang="zh-TW" sz="2400" b="1" dirty="0" smtClean="0">
                <a:latin typeface="+mn-ea"/>
              </a:rPr>
            </a:br>
            <a:r>
              <a:rPr lang="zh-TW" altLang="en-US" sz="2400" b="1" dirty="0" smtClean="0">
                <a:latin typeface="+mn-ea"/>
              </a:rPr>
              <a:t>工程會</a:t>
            </a:r>
            <a:r>
              <a:rPr lang="en-US" altLang="zh-TW" sz="2400" b="1" dirty="0" smtClean="0">
                <a:latin typeface="標楷體" pitchFamily="65" charset="-120"/>
              </a:rPr>
              <a:t>88-07-29</a:t>
            </a:r>
            <a:r>
              <a:rPr lang="zh-TW" altLang="en-US" sz="2400" b="1" dirty="0">
                <a:latin typeface="標楷體" pitchFamily="65" charset="-120"/>
              </a:rPr>
              <a:t>工程企字第</a:t>
            </a:r>
            <a:r>
              <a:rPr lang="en-US" altLang="zh-TW" sz="2400" b="1" dirty="0">
                <a:latin typeface="標楷體" pitchFamily="65" charset="-120"/>
              </a:rPr>
              <a:t>8810874</a:t>
            </a:r>
            <a:r>
              <a:rPr lang="zh-TW" altLang="en-US" sz="2400" b="1" dirty="0">
                <a:latin typeface="標楷體" pitchFamily="65" charset="-120"/>
              </a:rPr>
              <a:t>號</a:t>
            </a:r>
            <a:r>
              <a:rPr lang="zh-TW" altLang="en-US" sz="2400" b="1" dirty="0" smtClean="0">
                <a:latin typeface="標楷體" pitchFamily="65" charset="-120"/>
              </a:rPr>
              <a:t>函</a:t>
            </a:r>
            <a:r>
              <a:rPr lang="zh-TW" altLang="en-US" sz="2400" b="1" dirty="0" smtClean="0">
                <a:latin typeface="PMingLiU" panose="02020500000000000000" pitchFamily="18" charset="-120"/>
                <a:ea typeface="PMingLiU" panose="02020500000000000000" pitchFamily="18" charset="-120"/>
              </a:rPr>
              <a:t>：</a:t>
            </a:r>
            <a:r>
              <a:rPr lang="zh-TW" altLang="en-US" sz="2400" b="1" dirty="0" smtClean="0">
                <a:latin typeface="標楷體" pitchFamily="65" charset="-120"/>
              </a:rPr>
              <a:t>廠商</a:t>
            </a:r>
            <a:r>
              <a:rPr lang="zh-TW" altLang="en-US" sz="2400" b="1" dirty="0">
                <a:latin typeface="標楷體" pitchFamily="65" charset="-120"/>
              </a:rPr>
              <a:t>投標文件</a:t>
            </a:r>
            <a:r>
              <a:rPr lang="zh-TW" altLang="en-US" sz="2400" b="1" dirty="0">
                <a:solidFill>
                  <a:srgbClr val="0000FF"/>
                </a:solidFill>
                <a:latin typeface="標楷體" pitchFamily="65" charset="-120"/>
              </a:rPr>
              <a:t>如就標價僅記載一項文字或號碼時，應不致影響其報價之意思表示</a:t>
            </a:r>
            <a:r>
              <a:rPr lang="zh-TW" altLang="en-US" sz="2400" b="1" dirty="0">
                <a:latin typeface="標楷體" pitchFamily="65" charset="-120"/>
              </a:rPr>
              <a:t>；倘招標機關未於招標文件明定此情形為無效，則其投標文件應為有效</a:t>
            </a:r>
            <a:r>
              <a:rPr lang="zh-TW" altLang="en-US" sz="2400" b="1" dirty="0" smtClean="0">
                <a:latin typeface="標楷體" pitchFamily="65" charset="-120"/>
              </a:rPr>
              <a:t>。</a:t>
            </a:r>
            <a:endParaRPr lang="zh-TW" altLang="en-US" sz="2400" b="1" dirty="0">
              <a:latin typeface="+mn-ea"/>
            </a:endParaRPr>
          </a:p>
          <a:p>
            <a:pPr marL="457200" indent="-457200">
              <a:lnSpc>
                <a:spcPct val="90000"/>
              </a:lnSpc>
              <a:buFont typeface="+mj-lt"/>
              <a:buAutoNum type="arabicPeriod"/>
            </a:pPr>
            <a:endParaRPr lang="en-US" altLang="zh-TW" sz="2400" b="1" dirty="0">
              <a:latin typeface="+mn-ea"/>
            </a:endParaRPr>
          </a:p>
          <a:p>
            <a:pPr>
              <a:lnSpc>
                <a:spcPct val="90000"/>
              </a:lnSpc>
            </a:pPr>
            <a:endParaRPr lang="zh-TW" altLang="zh-TW" sz="2400" b="1" dirty="0">
              <a:latin typeface="+mn-ea"/>
            </a:endParaRPr>
          </a:p>
          <a:p>
            <a:pPr>
              <a:lnSpc>
                <a:spcPct val="90000"/>
              </a:lnSpc>
            </a:pPr>
            <a:endParaRPr lang="zh-TW" altLang="en-US" sz="2400" b="1" dirty="0">
              <a:latin typeface="+mn-ea"/>
            </a:endParaRPr>
          </a:p>
        </p:txBody>
      </p:sp>
      <p:sp>
        <p:nvSpPr>
          <p:cNvPr id="3" name="投影片編號版面配置區 2"/>
          <p:cNvSpPr>
            <a:spLocks noGrp="1"/>
          </p:cNvSpPr>
          <p:nvPr>
            <p:ph type="sldNum" sz="quarter" idx="12"/>
          </p:nvPr>
        </p:nvSpPr>
        <p:spPr/>
        <p:txBody>
          <a:bodyPr/>
          <a:lstStyle/>
          <a:p>
            <a:fld id="{1118FB7C-3051-423D-B140-B22D31D849CF}" type="slidenum">
              <a:rPr lang="zh-TW" altLang="en-US" smtClean="0"/>
              <a:pPr/>
              <a:t>374</a:t>
            </a:fld>
            <a:endParaRPr lang="zh-TW" altLang="en-US"/>
          </a:p>
        </p:txBody>
      </p:sp>
    </p:spTree>
    <p:extLst>
      <p:ext uri="{BB962C8B-B14F-4D97-AF65-F5344CB8AC3E}">
        <p14:creationId xmlns:p14="http://schemas.microsoft.com/office/powerpoint/2010/main" val="1693396442"/>
      </p:ext>
    </p:extLst>
  </p:cSld>
  <p:clrMapOvr>
    <a:masterClrMapping/>
  </p:clrMapOvr>
  <p:timing>
    <p:tnLst>
      <p:par>
        <p:cTn id="1" dur="indefinite" restart="never" nodeType="tmRoot"/>
      </p:par>
    </p:tnLst>
  </p:timing>
</p:sld>
</file>

<file path=ppt/slides/slide3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noChangeArrowheads="1"/>
          </p:cNvSpPr>
          <p:nvPr>
            <p:ph type="title" idx="4294967295"/>
          </p:nvPr>
        </p:nvSpPr>
        <p:spPr>
          <a:xfrm>
            <a:off x="457200" y="274638"/>
            <a:ext cx="8435280" cy="1143000"/>
          </a:xfrm>
          <a:solidFill>
            <a:srgbClr val="FFFF00"/>
          </a:solidFill>
        </p:spPr>
        <p:txBody>
          <a:bodyPr anchor="t">
            <a:noAutofit/>
          </a:bodyPr>
          <a:lstStyle/>
          <a:p>
            <a:r>
              <a:rPr lang="zh-TW" altLang="en-US" sz="3600" b="1" dirty="0" smtClean="0">
                <a:solidFill>
                  <a:srgbClr val="FF0000"/>
                </a:solidFill>
                <a:latin typeface="+mj-ea"/>
              </a:rPr>
              <a:t>議題</a:t>
            </a:r>
            <a:r>
              <a:rPr lang="zh-TW" altLang="en-US" sz="3600" b="1" dirty="0">
                <a:solidFill>
                  <a:srgbClr val="FF0000"/>
                </a:solidFill>
                <a:latin typeface="PMingLiU" panose="02020500000000000000" pitchFamily="18" charset="-120"/>
                <a:ea typeface="PMingLiU" panose="02020500000000000000" pitchFamily="18" charset="-120"/>
              </a:rPr>
              <a:t>：</a:t>
            </a:r>
            <a:r>
              <a:rPr lang="zh-TW" altLang="en-US" sz="3600" b="1" dirty="0">
                <a:solidFill>
                  <a:srgbClr val="FF0000"/>
                </a:solidFill>
                <a:latin typeface="+mj-ea"/>
              </a:rPr>
              <a:t>杜不良廠商之</a:t>
            </a:r>
            <a:r>
              <a:rPr lang="zh-TW" altLang="en-US" sz="3600" b="1" dirty="0" smtClean="0">
                <a:solidFill>
                  <a:srgbClr val="FF0000"/>
                </a:solidFill>
                <a:latin typeface="+mj-ea"/>
              </a:rPr>
              <a:t>「不法</a:t>
            </a:r>
            <a:r>
              <a:rPr lang="zh-TW" altLang="en-US" sz="3600" b="1" dirty="0">
                <a:solidFill>
                  <a:srgbClr val="FF0000"/>
                </a:solidFill>
                <a:latin typeface="+mj-ea"/>
              </a:rPr>
              <a:t>」或</a:t>
            </a:r>
            <a:r>
              <a:rPr lang="zh-TW" altLang="en-US" sz="3600" b="1" dirty="0" smtClean="0">
                <a:solidFill>
                  <a:srgbClr val="FF0000"/>
                </a:solidFill>
                <a:latin typeface="+mj-ea"/>
              </a:rPr>
              <a:t>「不當」</a:t>
            </a:r>
            <a:r>
              <a:rPr lang="zh-TW" altLang="en-US" sz="3600" b="1" dirty="0">
                <a:solidFill>
                  <a:srgbClr val="FF0000"/>
                </a:solidFill>
                <a:latin typeface="+mj-ea"/>
              </a:rPr>
              <a:t>行為，避免再危害其他</a:t>
            </a:r>
            <a:r>
              <a:rPr lang="zh-TW" altLang="en-US" sz="3600" b="1" dirty="0" smtClean="0">
                <a:solidFill>
                  <a:srgbClr val="FF0000"/>
                </a:solidFill>
                <a:latin typeface="+mj-ea"/>
              </a:rPr>
              <a:t>機關</a:t>
            </a:r>
            <a:r>
              <a:rPr lang="en-US" altLang="zh-TW" sz="3600" b="1" dirty="0" smtClean="0">
                <a:solidFill>
                  <a:srgbClr val="FF0000"/>
                </a:solidFill>
                <a:latin typeface="+mj-ea"/>
              </a:rPr>
              <a:t>1</a:t>
            </a:r>
            <a:endParaRPr lang="zh-TW" altLang="en-US" sz="3600" b="1" dirty="0">
              <a:solidFill>
                <a:srgbClr val="FF0000"/>
              </a:solidFill>
              <a:latin typeface="+mj-ea"/>
            </a:endParaRPr>
          </a:p>
        </p:txBody>
      </p:sp>
      <p:sp>
        <p:nvSpPr>
          <p:cNvPr id="140291" name="Rectangle 3"/>
          <p:cNvSpPr>
            <a:spLocks noGrp="1" noChangeArrowheads="1"/>
          </p:cNvSpPr>
          <p:nvPr>
            <p:ph type="body" idx="4294967295"/>
          </p:nvPr>
        </p:nvSpPr>
        <p:spPr>
          <a:xfrm>
            <a:off x="457200" y="1556792"/>
            <a:ext cx="8435280" cy="4824536"/>
          </a:xfrm>
        </p:spPr>
        <p:txBody>
          <a:bodyPr>
            <a:normAutofit fontScale="70000" lnSpcReduction="20000"/>
          </a:bodyPr>
          <a:lstStyle/>
          <a:p>
            <a:r>
              <a:rPr lang="zh-TW" altLang="en-US" b="1" dirty="0">
                <a:latin typeface="+mn-ea"/>
              </a:rPr>
              <a:t>機關辦理採購，請善用政府採購法（以下簡稱採購法）相關機制或工具，以避免履約績效不佳廠商參與採購，提升政府採購</a:t>
            </a:r>
            <a:r>
              <a:rPr lang="zh-TW" altLang="en-US" b="1" dirty="0" smtClean="0">
                <a:latin typeface="+mn-ea"/>
              </a:rPr>
              <a:t>品質：</a:t>
            </a:r>
            <a:endParaRPr lang="zh-TW" altLang="en-US" b="1" dirty="0">
              <a:latin typeface="+mn-ea"/>
            </a:endParaRPr>
          </a:p>
          <a:p>
            <a:r>
              <a:rPr lang="zh-TW" altLang="en-US" b="1" dirty="0">
                <a:latin typeface="+mn-ea"/>
              </a:rPr>
              <a:t>一、近來部分機關未落實執行法令規定及契約約定，將不良廠商刊登政府採購公報，致使</a:t>
            </a:r>
            <a:r>
              <a:rPr lang="zh-TW" altLang="en-US" b="1" dirty="0">
                <a:solidFill>
                  <a:srgbClr val="0000FF"/>
                </a:solidFill>
                <a:latin typeface="+mn-ea"/>
              </a:rPr>
              <a:t>涉及不法或不當行為（例如廠商從業人員對機關人員涉犯刑法第</a:t>
            </a:r>
            <a:r>
              <a:rPr lang="en-US" altLang="zh-TW" b="1" dirty="0">
                <a:solidFill>
                  <a:srgbClr val="0000FF"/>
                </a:solidFill>
                <a:latin typeface="+mn-ea"/>
              </a:rPr>
              <a:t>302</a:t>
            </a:r>
            <a:r>
              <a:rPr lang="zh-TW" altLang="en-US" b="1" dirty="0">
                <a:solidFill>
                  <a:srgbClr val="0000FF"/>
                </a:solidFill>
                <a:latin typeface="+mn-ea"/>
              </a:rPr>
              <a:t>條剝奪他人行動自由罪）之廠商，仍持續參與政府採購。</a:t>
            </a:r>
          </a:p>
          <a:p>
            <a:r>
              <a:rPr lang="zh-TW" altLang="en-US" b="1" dirty="0">
                <a:latin typeface="+mn-ea"/>
              </a:rPr>
              <a:t>二、按採購法第</a:t>
            </a:r>
            <a:r>
              <a:rPr lang="en-US" altLang="zh-TW" b="1" dirty="0">
                <a:latin typeface="+mn-ea"/>
              </a:rPr>
              <a:t>101</a:t>
            </a:r>
            <a:r>
              <a:rPr lang="zh-TW" altLang="en-US" b="1" dirty="0">
                <a:latin typeface="+mn-ea"/>
              </a:rPr>
              <a:t>條立法理由，係為杜不良廠商之「違法」或「重大違約」行為，避免其再危害其他機關，並利建立廠商間之良性競爭環境。機關依採購法第</a:t>
            </a:r>
            <a:r>
              <a:rPr lang="en-US" altLang="zh-TW" b="1" dirty="0">
                <a:latin typeface="+mn-ea"/>
              </a:rPr>
              <a:t>101</a:t>
            </a:r>
            <a:r>
              <a:rPr lang="zh-TW" altLang="en-US" b="1" dirty="0">
                <a:latin typeface="+mn-ea"/>
              </a:rPr>
              <a:t>條第</a:t>
            </a:r>
            <a:r>
              <a:rPr lang="en-US" altLang="zh-TW" b="1" dirty="0">
                <a:latin typeface="+mn-ea"/>
              </a:rPr>
              <a:t>1</a:t>
            </a:r>
            <a:r>
              <a:rPr lang="zh-TW" altLang="en-US" b="1" dirty="0">
                <a:latin typeface="+mn-ea"/>
              </a:rPr>
              <a:t>項規定將廠商刊登政府採購公報，</a:t>
            </a:r>
            <a:r>
              <a:rPr lang="zh-TW" altLang="en-US" b="1" dirty="0">
                <a:solidFill>
                  <a:srgbClr val="0000FF"/>
                </a:solidFill>
                <a:latin typeface="+mn-ea"/>
              </a:rPr>
              <a:t>屬行政罰法第</a:t>
            </a:r>
            <a:r>
              <a:rPr lang="en-US" altLang="zh-TW" b="1" dirty="0">
                <a:solidFill>
                  <a:srgbClr val="0000FF"/>
                </a:solidFill>
                <a:latin typeface="+mn-ea"/>
              </a:rPr>
              <a:t>26</a:t>
            </a:r>
            <a:r>
              <a:rPr lang="zh-TW" altLang="en-US" b="1" dirty="0">
                <a:solidFill>
                  <a:srgbClr val="0000FF"/>
                </a:solidFill>
                <a:latin typeface="+mn-ea"/>
              </a:rPr>
              <a:t>條第</a:t>
            </a:r>
            <a:r>
              <a:rPr lang="en-US" altLang="zh-TW" b="1" dirty="0">
                <a:solidFill>
                  <a:srgbClr val="0000FF"/>
                </a:solidFill>
                <a:latin typeface="+mn-ea"/>
              </a:rPr>
              <a:t>1</a:t>
            </a:r>
            <a:r>
              <a:rPr lang="zh-TW" altLang="en-US" b="1" dirty="0">
                <a:solidFill>
                  <a:srgbClr val="0000FF"/>
                </a:solidFill>
                <a:latin typeface="+mn-ea"/>
              </a:rPr>
              <a:t>項但書規定所稱「其他種類行政罰」，不因該項本文及第</a:t>
            </a:r>
            <a:r>
              <a:rPr lang="en-US" altLang="zh-TW" b="1" dirty="0">
                <a:solidFill>
                  <a:srgbClr val="0000FF"/>
                </a:solidFill>
                <a:latin typeface="+mn-ea"/>
              </a:rPr>
              <a:t>26</a:t>
            </a:r>
            <a:r>
              <a:rPr lang="zh-TW" altLang="en-US" b="1" dirty="0">
                <a:solidFill>
                  <a:srgbClr val="0000FF"/>
                </a:solidFill>
                <a:latin typeface="+mn-ea"/>
              </a:rPr>
              <a:t>條第</a:t>
            </a:r>
            <a:r>
              <a:rPr lang="en-US" altLang="zh-TW" b="1" dirty="0">
                <a:solidFill>
                  <a:srgbClr val="0000FF"/>
                </a:solidFill>
                <a:latin typeface="+mn-ea"/>
              </a:rPr>
              <a:t>2</a:t>
            </a:r>
            <a:r>
              <a:rPr lang="zh-TW" altLang="en-US" b="1" dirty="0">
                <a:solidFill>
                  <a:srgbClr val="0000FF"/>
                </a:solidFill>
                <a:latin typeface="+mn-ea"/>
              </a:rPr>
              <a:t>項規定經司法機關之刑事案件確定，機關即得裁處</a:t>
            </a:r>
            <a:r>
              <a:rPr lang="zh-TW" altLang="en-US" b="1" dirty="0">
                <a:latin typeface="+mn-ea"/>
              </a:rPr>
              <a:t>。</a:t>
            </a:r>
          </a:p>
          <a:p>
            <a:r>
              <a:rPr lang="zh-TW" altLang="en-US" b="1" dirty="0">
                <a:latin typeface="+mn-ea"/>
              </a:rPr>
              <a:t>三、本會契約範本已有機關得與違反法令情節重大之廠商終止契約或解除契約之內容，</a:t>
            </a:r>
            <a:r>
              <a:rPr lang="zh-TW" altLang="en-US" b="1" dirty="0">
                <a:solidFill>
                  <a:srgbClr val="0000FF"/>
                </a:solidFill>
                <a:latin typeface="+mn-ea"/>
              </a:rPr>
              <a:t>例如工程採購契約範本第</a:t>
            </a:r>
            <a:r>
              <a:rPr lang="en-US" altLang="zh-TW" b="1" dirty="0">
                <a:solidFill>
                  <a:srgbClr val="0000FF"/>
                </a:solidFill>
                <a:latin typeface="+mn-ea"/>
              </a:rPr>
              <a:t>21</a:t>
            </a:r>
            <a:r>
              <a:rPr lang="zh-TW" altLang="en-US" b="1" dirty="0">
                <a:solidFill>
                  <a:srgbClr val="0000FF"/>
                </a:solidFill>
                <a:latin typeface="+mn-ea"/>
              </a:rPr>
              <a:t>條第（一）款第</a:t>
            </a:r>
            <a:r>
              <a:rPr lang="en-US" altLang="zh-TW" b="1" dirty="0">
                <a:solidFill>
                  <a:srgbClr val="0000FF"/>
                </a:solidFill>
                <a:latin typeface="+mn-ea"/>
              </a:rPr>
              <a:t>13</a:t>
            </a:r>
            <a:r>
              <a:rPr lang="zh-TW" altLang="en-US" b="1" dirty="0">
                <a:solidFill>
                  <a:srgbClr val="0000FF"/>
                </a:solidFill>
                <a:latin typeface="+mn-ea"/>
              </a:rPr>
              <a:t>目所稱「違反法令」，係指廠商與採購有關之行為事實有違反我國法令，情節重大者</a:t>
            </a:r>
            <a:r>
              <a:rPr lang="zh-TW" altLang="en-US" b="1" dirty="0" smtClean="0">
                <a:solidFill>
                  <a:srgbClr val="0000FF"/>
                </a:solidFill>
                <a:latin typeface="+mn-ea"/>
              </a:rPr>
              <a:t>。</a:t>
            </a:r>
            <a:endParaRPr lang="zh-TW" altLang="en-US" b="1" dirty="0">
              <a:solidFill>
                <a:srgbClr val="0000FF"/>
              </a:solidFill>
              <a:latin typeface="+mn-ea"/>
            </a:endParaRPr>
          </a:p>
        </p:txBody>
      </p:sp>
      <p:sp>
        <p:nvSpPr>
          <p:cNvPr id="3" name="投影片編號版面配置區 2"/>
          <p:cNvSpPr>
            <a:spLocks noGrp="1"/>
          </p:cNvSpPr>
          <p:nvPr>
            <p:ph type="sldNum" sz="quarter" idx="12"/>
          </p:nvPr>
        </p:nvSpPr>
        <p:spPr/>
        <p:txBody>
          <a:bodyPr/>
          <a:lstStyle/>
          <a:p>
            <a:fld id="{1118FB7C-3051-423D-B140-B22D31D849CF}" type="slidenum">
              <a:rPr lang="zh-TW" altLang="en-US" smtClean="0"/>
              <a:pPr/>
              <a:t>375</a:t>
            </a:fld>
            <a:endParaRPr lang="zh-TW" altLang="en-US"/>
          </a:p>
        </p:txBody>
      </p:sp>
    </p:spTree>
    <p:extLst>
      <p:ext uri="{BB962C8B-B14F-4D97-AF65-F5344CB8AC3E}">
        <p14:creationId xmlns:p14="http://schemas.microsoft.com/office/powerpoint/2010/main" val="1830332028"/>
      </p:ext>
    </p:extLst>
  </p:cSld>
  <p:clrMapOvr>
    <a:masterClrMapping/>
  </p:clrMapOvr>
</p:sld>
</file>

<file path=ppt/slides/slide3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noChangeArrowheads="1"/>
          </p:cNvSpPr>
          <p:nvPr>
            <p:ph type="title" idx="4294967295"/>
          </p:nvPr>
        </p:nvSpPr>
        <p:spPr>
          <a:xfrm>
            <a:off x="457200" y="274638"/>
            <a:ext cx="8435280" cy="1143000"/>
          </a:xfrm>
          <a:solidFill>
            <a:schemeClr val="bg1"/>
          </a:solidFill>
        </p:spPr>
        <p:txBody>
          <a:bodyPr anchor="t">
            <a:noAutofit/>
          </a:bodyPr>
          <a:lstStyle/>
          <a:p>
            <a:r>
              <a:rPr lang="zh-TW" altLang="en-US" sz="3600" b="1" dirty="0">
                <a:solidFill>
                  <a:srgbClr val="FF0000"/>
                </a:solidFill>
                <a:latin typeface="+mj-ea"/>
              </a:rPr>
              <a:t>議題：杜不良廠商之「不法」或「不當」行為，避免再危害</a:t>
            </a:r>
            <a:r>
              <a:rPr lang="zh-TW" altLang="en-US" sz="3600" b="1">
                <a:solidFill>
                  <a:srgbClr val="FF0000"/>
                </a:solidFill>
                <a:latin typeface="+mj-ea"/>
              </a:rPr>
              <a:t>其他</a:t>
            </a:r>
            <a:r>
              <a:rPr lang="zh-TW" altLang="en-US" sz="3600" b="1" smtClean="0">
                <a:solidFill>
                  <a:srgbClr val="FF0000"/>
                </a:solidFill>
                <a:latin typeface="+mj-ea"/>
              </a:rPr>
              <a:t>機關</a:t>
            </a:r>
            <a:r>
              <a:rPr lang="en-US" altLang="zh-TW" sz="3600" b="1" smtClean="0">
                <a:solidFill>
                  <a:srgbClr val="FF0000"/>
                </a:solidFill>
                <a:latin typeface="+mj-ea"/>
              </a:rPr>
              <a:t>2</a:t>
            </a:r>
            <a:endParaRPr lang="zh-TW" altLang="en-US" sz="3600" b="1" dirty="0">
              <a:solidFill>
                <a:srgbClr val="FF0000"/>
              </a:solidFill>
              <a:latin typeface="+mj-ea"/>
            </a:endParaRPr>
          </a:p>
        </p:txBody>
      </p:sp>
      <p:sp>
        <p:nvSpPr>
          <p:cNvPr id="140291" name="Rectangle 3"/>
          <p:cNvSpPr>
            <a:spLocks noGrp="1" noChangeArrowheads="1"/>
          </p:cNvSpPr>
          <p:nvPr>
            <p:ph type="body" idx="4294967295"/>
          </p:nvPr>
        </p:nvSpPr>
        <p:spPr>
          <a:xfrm>
            <a:off x="457200" y="1556792"/>
            <a:ext cx="8435280" cy="4824536"/>
          </a:xfrm>
        </p:spPr>
        <p:txBody>
          <a:bodyPr>
            <a:noAutofit/>
          </a:bodyPr>
          <a:lstStyle/>
          <a:p>
            <a:pPr>
              <a:lnSpc>
                <a:spcPts val="2500"/>
              </a:lnSpc>
            </a:pPr>
            <a:r>
              <a:rPr lang="zh-TW" altLang="en-US" sz="2400" b="1" dirty="0" smtClean="0">
                <a:latin typeface="+mn-ea"/>
              </a:rPr>
              <a:t>四</a:t>
            </a:r>
            <a:r>
              <a:rPr lang="zh-TW" altLang="en-US" sz="2400" b="1" dirty="0">
                <a:latin typeface="+mn-ea"/>
              </a:rPr>
              <a:t>、前述與採購有關之行為是否有違反法令之事實，屬事實認定，</a:t>
            </a:r>
            <a:r>
              <a:rPr lang="zh-TW" altLang="en-US" sz="2400" b="1" dirty="0">
                <a:solidFill>
                  <a:srgbClr val="0000FF"/>
                </a:solidFill>
                <a:latin typeface="+mn-ea"/>
              </a:rPr>
              <a:t>不以是否經法院判決定讞為限</a:t>
            </a:r>
            <a:r>
              <a:rPr lang="zh-TW" altLang="en-US" sz="2400" b="1" dirty="0">
                <a:latin typeface="+mn-ea"/>
              </a:rPr>
              <a:t>：</a:t>
            </a:r>
            <a:r>
              <a:rPr lang="zh-TW" altLang="en-US" sz="2400" b="1" dirty="0">
                <a:solidFill>
                  <a:srgbClr val="0000FF"/>
                </a:solidFill>
                <a:latin typeface="+mn-ea"/>
              </a:rPr>
              <a:t>基於行政行為及民事法律關係，非以刑事確定判決為要件（又刑事有罪認定之證據或證明要求，亦與行政及民事不同；另部分違反法令行為，未必會進入法院審判）</a:t>
            </a:r>
            <a:r>
              <a:rPr lang="zh-TW" altLang="en-US" sz="2400" b="1" dirty="0">
                <a:latin typeface="+mn-ea"/>
              </a:rPr>
              <a:t>，且為</a:t>
            </a:r>
            <a:r>
              <a:rPr lang="zh-TW" altLang="en-US" sz="2400" b="1" dirty="0">
                <a:solidFill>
                  <a:srgbClr val="0000FF"/>
                </a:solidFill>
                <a:latin typeface="+mn-ea"/>
              </a:rPr>
              <a:t>避免行為事實與法院判決之時間差，造成涉犯不法情事或不當行為之廠商仍持續得標政府採購</a:t>
            </a:r>
            <a:r>
              <a:rPr lang="zh-TW" altLang="en-US" sz="2400" b="1" dirty="0">
                <a:latin typeface="+mn-ea"/>
              </a:rPr>
              <a:t>，機關得成立採購工作及審查小組認定廠商是否有違反法令或不當行為之事實。</a:t>
            </a:r>
          </a:p>
          <a:p>
            <a:pPr>
              <a:lnSpc>
                <a:spcPts val="2500"/>
              </a:lnSpc>
            </a:pPr>
            <a:r>
              <a:rPr lang="zh-TW" altLang="en-US" sz="2400" b="1" dirty="0">
                <a:latin typeface="+mn-ea"/>
              </a:rPr>
              <a:t>五、機關辦理採購，請善用採購法最有利標或評分及格最低標決標之機制，並得依最有利標評選辦法第</a:t>
            </a:r>
            <a:r>
              <a:rPr lang="en-US" altLang="zh-TW" sz="2400" b="1" dirty="0">
                <a:latin typeface="+mn-ea"/>
              </a:rPr>
              <a:t>5</a:t>
            </a:r>
            <a:r>
              <a:rPr lang="zh-TW" altLang="en-US" sz="2400" b="1" dirty="0">
                <a:latin typeface="+mn-ea"/>
              </a:rPr>
              <a:t>條第</a:t>
            </a:r>
            <a:r>
              <a:rPr lang="en-US" altLang="zh-TW" sz="2400" b="1" dirty="0">
                <a:latin typeface="+mn-ea"/>
              </a:rPr>
              <a:t>6</a:t>
            </a:r>
            <a:r>
              <a:rPr lang="zh-TW" altLang="en-US" sz="2400" b="1" dirty="0">
                <a:latin typeface="+mn-ea"/>
              </a:rPr>
              <a:t>款規定，將廠商過去履約績效如履約紀錄、經驗、實績、法令之遵守、使用者評價等情形納入評選或評分項目，多元審查廠商履約能力，以避免履約績效不佳及涉不法行為之廠商成為決標對象</a:t>
            </a:r>
            <a:r>
              <a:rPr lang="zh-TW" altLang="en-US" sz="2400" b="1" dirty="0" smtClean="0">
                <a:latin typeface="+mn-ea"/>
              </a:rPr>
              <a:t>。工程會</a:t>
            </a:r>
            <a:r>
              <a:rPr lang="en-US" altLang="zh-TW" sz="2400" b="1" dirty="0" smtClean="0">
                <a:latin typeface="+mn-ea"/>
              </a:rPr>
              <a:t>111</a:t>
            </a:r>
            <a:r>
              <a:rPr lang="zh-TW" altLang="en-US" sz="2400" b="1" dirty="0">
                <a:latin typeface="+mn-ea"/>
              </a:rPr>
              <a:t>年</a:t>
            </a:r>
            <a:r>
              <a:rPr lang="en-US" altLang="zh-TW" sz="2400" b="1" dirty="0">
                <a:latin typeface="+mn-ea"/>
              </a:rPr>
              <a:t>11</a:t>
            </a:r>
            <a:r>
              <a:rPr lang="zh-TW" altLang="en-US" sz="2400" b="1" dirty="0">
                <a:latin typeface="+mn-ea"/>
              </a:rPr>
              <a:t>月</a:t>
            </a:r>
            <a:r>
              <a:rPr lang="en-US" altLang="zh-TW" sz="2400" b="1" dirty="0">
                <a:latin typeface="+mn-ea"/>
              </a:rPr>
              <a:t>30</a:t>
            </a:r>
            <a:r>
              <a:rPr lang="zh-TW" altLang="en-US" sz="2400" b="1" dirty="0" smtClean="0">
                <a:latin typeface="+mn-ea"/>
              </a:rPr>
              <a:t>日工程</a:t>
            </a:r>
            <a:r>
              <a:rPr lang="zh-TW" altLang="en-US" sz="2400" b="1" dirty="0">
                <a:latin typeface="+mn-ea"/>
              </a:rPr>
              <a:t>企字第</a:t>
            </a:r>
            <a:r>
              <a:rPr lang="en-US" altLang="zh-TW" sz="2400" b="1" dirty="0">
                <a:latin typeface="+mn-ea"/>
              </a:rPr>
              <a:t>11101006841</a:t>
            </a:r>
            <a:r>
              <a:rPr lang="zh-TW" altLang="en-US" sz="2400" b="1" dirty="0" smtClean="0">
                <a:latin typeface="+mn-ea"/>
              </a:rPr>
              <a:t>號函</a:t>
            </a:r>
            <a:endParaRPr lang="zh-TW" altLang="en-US" sz="2400" b="1" dirty="0">
              <a:latin typeface="+mn-ea"/>
            </a:endParaRPr>
          </a:p>
        </p:txBody>
      </p:sp>
      <p:sp>
        <p:nvSpPr>
          <p:cNvPr id="3" name="投影片編號版面配置區 2"/>
          <p:cNvSpPr>
            <a:spLocks noGrp="1"/>
          </p:cNvSpPr>
          <p:nvPr>
            <p:ph type="sldNum" sz="quarter" idx="12"/>
          </p:nvPr>
        </p:nvSpPr>
        <p:spPr/>
        <p:txBody>
          <a:bodyPr/>
          <a:lstStyle/>
          <a:p>
            <a:fld id="{1118FB7C-3051-423D-B140-B22D31D849CF}" type="slidenum">
              <a:rPr lang="zh-TW" altLang="en-US" smtClean="0"/>
              <a:pPr/>
              <a:t>376</a:t>
            </a:fld>
            <a:endParaRPr lang="zh-TW" altLang="en-US"/>
          </a:p>
        </p:txBody>
      </p:sp>
    </p:spTree>
    <p:extLst>
      <p:ext uri="{BB962C8B-B14F-4D97-AF65-F5344CB8AC3E}">
        <p14:creationId xmlns:p14="http://schemas.microsoft.com/office/powerpoint/2010/main" val="906226640"/>
      </p:ext>
    </p:extLst>
  </p:cSld>
  <p:clrMapOvr>
    <a:masterClrMapping/>
  </p:clrMapOvr>
</p:sld>
</file>

<file path=ppt/slides/slide3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idx="4294967295"/>
          </p:nvPr>
        </p:nvSpPr>
        <p:spPr>
          <a:xfrm>
            <a:off x="323850" y="115888"/>
            <a:ext cx="8496300" cy="1225550"/>
          </a:xfrm>
          <a:solidFill>
            <a:srgbClr val="FFFF00"/>
          </a:solidFill>
        </p:spPr>
        <p:txBody>
          <a:bodyPr anchor="ctr"/>
          <a:lstStyle/>
          <a:p>
            <a:pPr algn="ctr" eaLnBrk="1" hangingPunct="1"/>
            <a:r>
              <a:rPr lang="zh-TW" altLang="en-US" sz="3600" b="1" dirty="0" smtClean="0">
                <a:solidFill>
                  <a:srgbClr val="FF0000"/>
                </a:solidFill>
                <a:latin typeface="標楷體" panose="03000509000000000000" pitchFamily="65" charset="-120"/>
                <a:ea typeface="標楷體" panose="03000509000000000000" pitchFamily="65" charset="-120"/>
              </a:rPr>
              <a:t>議題：刑事判決與</a:t>
            </a:r>
            <a:r>
              <a:rPr lang="zh-TW" altLang="zh-TW" sz="3600" b="1" dirty="0" smtClean="0">
                <a:solidFill>
                  <a:srgbClr val="FF0000"/>
                </a:solidFill>
                <a:latin typeface="標楷體" panose="03000509000000000000" pitchFamily="65" charset="-120"/>
                <a:ea typeface="標楷體" panose="03000509000000000000" pitchFamily="65" charset="-120"/>
              </a:rPr>
              <a:t>行政訴訟</a:t>
            </a:r>
            <a:r>
              <a:rPr lang="zh-TW" altLang="en-US" sz="3600" b="1" dirty="0" smtClean="0">
                <a:solidFill>
                  <a:srgbClr val="FF0000"/>
                </a:solidFill>
                <a:latin typeface="標楷體" panose="03000509000000000000" pitchFamily="65" charset="-120"/>
                <a:ea typeface="標楷體" panose="03000509000000000000" pitchFamily="65" charset="-120"/>
              </a:rPr>
              <a:t>判決之</a:t>
            </a:r>
            <a:r>
              <a:rPr lang="en-US" altLang="zh-TW" sz="3600" b="1" dirty="0" smtClean="0">
                <a:solidFill>
                  <a:srgbClr val="FF0000"/>
                </a:solidFill>
                <a:latin typeface="標楷體" panose="03000509000000000000" pitchFamily="65" charset="-120"/>
                <a:ea typeface="標楷體" panose="03000509000000000000" pitchFamily="65" charset="-120"/>
              </a:rPr>
              <a:t/>
            </a:r>
            <a:br>
              <a:rPr lang="en-US" altLang="zh-TW" sz="3600" b="1" dirty="0" smtClean="0">
                <a:solidFill>
                  <a:srgbClr val="FF0000"/>
                </a:solidFill>
                <a:latin typeface="標楷體" panose="03000509000000000000" pitchFamily="65" charset="-120"/>
                <a:ea typeface="標楷體" panose="03000509000000000000" pitchFamily="65" charset="-120"/>
              </a:rPr>
            </a:br>
            <a:r>
              <a:rPr lang="zh-TW" altLang="en-US" sz="3600" b="1" dirty="0" smtClean="0">
                <a:solidFill>
                  <a:srgbClr val="FF0000"/>
                </a:solidFill>
                <a:latin typeface="標楷體" panose="03000509000000000000" pitchFamily="65" charset="-120"/>
                <a:ea typeface="標楷體" panose="03000509000000000000" pitchFamily="65" charset="-120"/>
              </a:rPr>
              <a:t>構成要件有間</a:t>
            </a:r>
            <a:r>
              <a:rPr lang="en-US" altLang="zh-TW" sz="3600" b="1" dirty="0" smtClean="0">
                <a:solidFill>
                  <a:srgbClr val="FF0000"/>
                </a:solidFill>
                <a:latin typeface="標楷體" panose="03000509000000000000" pitchFamily="65" charset="-120"/>
                <a:ea typeface="標楷體" panose="03000509000000000000" pitchFamily="65" charset="-120"/>
              </a:rPr>
              <a:t>1</a:t>
            </a:r>
            <a:endParaRPr lang="zh-TW" altLang="en-US" sz="3600" b="1" dirty="0" smtClean="0">
              <a:solidFill>
                <a:srgbClr val="FF0000"/>
              </a:solidFill>
              <a:latin typeface="標楷體" panose="03000509000000000000" pitchFamily="65" charset="-120"/>
              <a:ea typeface="標楷體" panose="03000509000000000000" pitchFamily="65" charset="-120"/>
            </a:endParaRPr>
          </a:p>
        </p:txBody>
      </p:sp>
      <p:sp>
        <p:nvSpPr>
          <p:cNvPr id="189443" name="Rectangle 3"/>
          <p:cNvSpPr>
            <a:spLocks noGrp="1" noChangeArrowheads="1"/>
          </p:cNvSpPr>
          <p:nvPr>
            <p:ph type="body" idx="4294967295"/>
          </p:nvPr>
        </p:nvSpPr>
        <p:spPr>
          <a:xfrm>
            <a:off x="250825" y="1370013"/>
            <a:ext cx="8642350" cy="5154612"/>
          </a:xfrm>
        </p:spPr>
        <p:txBody>
          <a:bodyPr/>
          <a:lstStyle/>
          <a:p>
            <a:pPr>
              <a:buFont typeface="Wingdings" panose="05000000000000000000" pitchFamily="2" charset="2"/>
              <a:buChar char="l"/>
              <a:defRPr/>
            </a:pPr>
            <a:r>
              <a:rPr lang="en-US" altLang="zh-TW" sz="2400" b="1" dirty="0" smtClean="0">
                <a:latin typeface="+mn-ea"/>
              </a:rPr>
              <a:t>104</a:t>
            </a:r>
            <a:r>
              <a:rPr lang="zh-TW" altLang="zh-TW" sz="2400" b="1" dirty="0">
                <a:latin typeface="+mn-ea"/>
              </a:rPr>
              <a:t>年</a:t>
            </a:r>
            <a:r>
              <a:rPr lang="en-US" altLang="zh-TW" sz="2400" b="1" dirty="0">
                <a:latin typeface="+mn-ea"/>
              </a:rPr>
              <a:t>8</a:t>
            </a:r>
            <a:r>
              <a:rPr lang="zh-TW" altLang="zh-TW" sz="2400" b="1" dirty="0">
                <a:latin typeface="+mn-ea"/>
              </a:rPr>
              <a:t>月</a:t>
            </a:r>
            <a:r>
              <a:rPr lang="en-US" altLang="zh-TW" sz="2400" b="1" dirty="0">
                <a:latin typeface="+mn-ea"/>
              </a:rPr>
              <a:t>24</a:t>
            </a:r>
            <a:r>
              <a:rPr lang="zh-TW" altLang="zh-TW" sz="2400" b="1" dirty="0">
                <a:latin typeface="+mn-ea"/>
              </a:rPr>
              <a:t>日公開招標第一次</a:t>
            </a:r>
            <a:r>
              <a:rPr lang="zh-TW" altLang="zh-TW" sz="2400" b="1" dirty="0" smtClean="0">
                <a:latin typeface="+mn-ea"/>
              </a:rPr>
              <a:t>開標，</a:t>
            </a:r>
            <a:r>
              <a:rPr lang="zh-TW" altLang="en-US" sz="2400" b="1" dirty="0" smtClean="0">
                <a:latin typeface="+mn-ea"/>
              </a:rPr>
              <a:t>認廠商間有</a:t>
            </a:r>
            <a:r>
              <a:rPr lang="zh-TW" altLang="en-US" sz="2400" b="1" dirty="0">
                <a:latin typeface="+mn-ea"/>
              </a:rPr>
              <a:t>行政院公共工程</a:t>
            </a:r>
            <a:r>
              <a:rPr lang="zh-TW" altLang="en-US" sz="2400" b="1" dirty="0" smtClean="0">
                <a:latin typeface="+mn-ea"/>
              </a:rPr>
              <a:t>委員會</a:t>
            </a:r>
            <a:r>
              <a:rPr lang="en-US" altLang="zh-TW" sz="2400" b="1" dirty="0" smtClean="0">
                <a:latin typeface="+mn-ea"/>
              </a:rPr>
              <a:t>95</a:t>
            </a:r>
            <a:r>
              <a:rPr lang="zh-TW" altLang="en-US" sz="2400" b="1" dirty="0">
                <a:latin typeface="+mn-ea"/>
              </a:rPr>
              <a:t>年</a:t>
            </a:r>
            <a:r>
              <a:rPr lang="en-US" altLang="zh-TW" sz="2400" b="1" dirty="0">
                <a:latin typeface="+mn-ea"/>
              </a:rPr>
              <a:t>7</a:t>
            </a:r>
            <a:r>
              <a:rPr lang="zh-TW" altLang="en-US" sz="2400" b="1" dirty="0">
                <a:latin typeface="+mn-ea"/>
              </a:rPr>
              <a:t>月</a:t>
            </a:r>
            <a:r>
              <a:rPr lang="en-US" altLang="zh-TW" sz="2400" b="1" dirty="0">
                <a:latin typeface="+mn-ea"/>
              </a:rPr>
              <a:t>25</a:t>
            </a:r>
            <a:r>
              <a:rPr lang="zh-TW" altLang="en-US" sz="2400" b="1" dirty="0">
                <a:latin typeface="+mn-ea"/>
              </a:rPr>
              <a:t>日工程企字第</a:t>
            </a:r>
            <a:r>
              <a:rPr lang="en-US" altLang="zh-TW" sz="2400" b="1" dirty="0">
                <a:latin typeface="+mn-ea"/>
              </a:rPr>
              <a:t>09500256920</a:t>
            </a:r>
            <a:r>
              <a:rPr lang="zh-TW" altLang="en-US" sz="2400" b="1" dirty="0">
                <a:latin typeface="+mn-ea"/>
              </a:rPr>
              <a:t>號令第</a:t>
            </a:r>
            <a:r>
              <a:rPr lang="en-US" altLang="zh-TW" sz="2400" b="1" dirty="0">
                <a:latin typeface="+mn-ea"/>
              </a:rPr>
              <a:t>1</a:t>
            </a:r>
            <a:r>
              <a:rPr lang="zh-TW" altLang="en-US" sz="2400" b="1" dirty="0">
                <a:latin typeface="+mn-ea"/>
              </a:rPr>
              <a:t>款所定「押標金未附」之影響採購公正之違法或不當行為</a:t>
            </a:r>
            <a:r>
              <a:rPr lang="zh-TW" altLang="en-US" sz="2400" b="1" dirty="0" smtClean="0">
                <a:latin typeface="+mn-ea"/>
              </a:rPr>
              <a:t>，爰</a:t>
            </a:r>
            <a:r>
              <a:rPr lang="zh-TW" altLang="en-US" sz="2400" b="1" dirty="0">
                <a:latin typeface="+mn-ea"/>
              </a:rPr>
              <a:t>以廢標處理</a:t>
            </a:r>
            <a:r>
              <a:rPr lang="zh-TW" altLang="zh-TW" sz="2400" b="1" dirty="0" smtClean="0">
                <a:latin typeface="+mn-ea"/>
              </a:rPr>
              <a:t>；</a:t>
            </a:r>
            <a:r>
              <a:rPr lang="zh-TW" altLang="zh-TW" sz="2400" b="1" dirty="0">
                <a:latin typeface="+mn-ea"/>
              </a:rPr>
              <a:t>嗣經市調處移送臺灣臺北地方檢察署偵查終結，以</a:t>
            </a:r>
            <a:r>
              <a:rPr lang="en-US" altLang="zh-TW" sz="2400" b="1" dirty="0">
                <a:latin typeface="+mn-ea"/>
              </a:rPr>
              <a:t>106</a:t>
            </a:r>
            <a:r>
              <a:rPr lang="zh-TW" altLang="zh-TW" sz="2400" b="1" dirty="0">
                <a:latin typeface="+mn-ea"/>
              </a:rPr>
              <a:t>年度偵字第</a:t>
            </a:r>
            <a:r>
              <a:rPr lang="en-US" altLang="zh-TW" sz="2400" b="1" dirty="0">
                <a:latin typeface="+mn-ea"/>
              </a:rPr>
              <a:t>11182</a:t>
            </a:r>
            <a:r>
              <a:rPr lang="zh-TW" altLang="zh-TW" sz="2400" b="1" dirty="0" smtClean="0">
                <a:latin typeface="+mn-ea"/>
              </a:rPr>
              <a:t>號</a:t>
            </a:r>
            <a:r>
              <a:rPr lang="zh-TW" altLang="zh-TW" sz="2400" b="1" dirty="0">
                <a:latin typeface="+mn-ea"/>
              </a:rPr>
              <a:t>（下稱偵案）</a:t>
            </a:r>
            <a:r>
              <a:rPr lang="zh-TW" altLang="zh-TW" sz="2400" b="1" dirty="0" smtClean="0">
                <a:latin typeface="+mn-ea"/>
              </a:rPr>
              <a:t>緩</a:t>
            </a:r>
            <a:r>
              <a:rPr lang="zh-TW" altLang="zh-TW" sz="2400" b="1" dirty="0">
                <a:latin typeface="+mn-ea"/>
              </a:rPr>
              <a:t>起訴書處分在案</a:t>
            </a:r>
            <a:r>
              <a:rPr lang="zh-TW" altLang="zh-TW" sz="2400" b="1" dirty="0" smtClean="0">
                <a:latin typeface="+mn-ea"/>
              </a:rPr>
              <a:t>。</a:t>
            </a:r>
            <a:endParaRPr lang="en-US" altLang="zh-TW" sz="2400" b="1" dirty="0" smtClean="0">
              <a:latin typeface="+mn-ea"/>
            </a:endParaRPr>
          </a:p>
          <a:p>
            <a:pPr>
              <a:buFont typeface="Wingdings" panose="05000000000000000000" pitchFamily="2" charset="2"/>
              <a:buChar char="l"/>
              <a:defRPr/>
            </a:pPr>
            <a:r>
              <a:rPr lang="zh-TW" altLang="zh-TW" sz="2400" b="1" dirty="0" smtClean="0">
                <a:latin typeface="+mn-ea"/>
              </a:rPr>
              <a:t>違反</a:t>
            </a:r>
            <a:r>
              <a:rPr lang="zh-TW" altLang="zh-TW" sz="2400" b="1" dirty="0">
                <a:latin typeface="+mn-ea"/>
              </a:rPr>
              <a:t>政府採購法第</a:t>
            </a:r>
            <a:r>
              <a:rPr lang="en-US" altLang="zh-TW" sz="2400" b="1" dirty="0">
                <a:latin typeface="+mn-ea"/>
              </a:rPr>
              <a:t>101</a:t>
            </a:r>
            <a:r>
              <a:rPr lang="zh-TW" altLang="zh-TW" sz="2400" b="1" dirty="0">
                <a:latin typeface="+mn-ea"/>
              </a:rPr>
              <a:t>條第</a:t>
            </a:r>
            <a:r>
              <a:rPr lang="en-US" altLang="zh-TW" sz="2400" b="1" dirty="0">
                <a:latin typeface="+mn-ea"/>
              </a:rPr>
              <a:t>1</a:t>
            </a:r>
            <a:r>
              <a:rPr lang="zh-TW" altLang="zh-TW" sz="2400" b="1" dirty="0">
                <a:latin typeface="+mn-ea"/>
              </a:rPr>
              <a:t>項第</a:t>
            </a:r>
            <a:r>
              <a:rPr lang="en-US" altLang="zh-TW" sz="2400" b="1" dirty="0">
                <a:latin typeface="+mn-ea"/>
              </a:rPr>
              <a:t>2</a:t>
            </a:r>
            <a:r>
              <a:rPr lang="zh-TW" altLang="zh-TW" sz="2400" b="1" dirty="0">
                <a:latin typeface="+mn-ea"/>
              </a:rPr>
              <a:t>款所定「借用他人名義或證件參加投標」之事由，乃於</a:t>
            </a:r>
            <a:r>
              <a:rPr lang="en-US" altLang="zh-TW" sz="2400" b="1" dirty="0">
                <a:latin typeface="+mn-ea"/>
              </a:rPr>
              <a:t>107</a:t>
            </a:r>
            <a:r>
              <a:rPr lang="zh-TW" altLang="zh-TW" sz="2400" b="1" dirty="0">
                <a:latin typeface="+mn-ea"/>
              </a:rPr>
              <a:t>年</a:t>
            </a:r>
            <a:r>
              <a:rPr lang="en-US" altLang="zh-TW" sz="2400" b="1" dirty="0">
                <a:latin typeface="+mn-ea"/>
              </a:rPr>
              <a:t>7</a:t>
            </a:r>
            <a:r>
              <a:rPr lang="zh-TW" altLang="zh-TW" sz="2400" b="1" dirty="0">
                <a:latin typeface="+mn-ea"/>
              </a:rPr>
              <a:t>月</a:t>
            </a:r>
            <a:r>
              <a:rPr lang="en-US" altLang="zh-TW" sz="2400" b="1" dirty="0">
                <a:latin typeface="+mn-ea"/>
              </a:rPr>
              <a:t>30</a:t>
            </a:r>
            <a:r>
              <a:rPr lang="zh-TW" altLang="zh-TW" sz="2400" b="1" dirty="0" smtClean="0">
                <a:latin typeface="+mn-ea"/>
              </a:rPr>
              <a:t>日函</a:t>
            </a:r>
            <a:r>
              <a:rPr lang="zh-TW" altLang="zh-TW" sz="2400" b="1" dirty="0">
                <a:latin typeface="+mn-ea"/>
              </a:rPr>
              <a:t>通知原告將刊登政府採購公報。原告不服</a:t>
            </a:r>
            <a:r>
              <a:rPr lang="zh-TW" altLang="zh-TW" sz="2400" b="1" dirty="0" smtClean="0">
                <a:latin typeface="+mn-ea"/>
              </a:rPr>
              <a:t>，再</a:t>
            </a:r>
            <a:r>
              <a:rPr lang="zh-TW" altLang="zh-TW" sz="2400" b="1" dirty="0">
                <a:latin typeface="+mn-ea"/>
              </a:rPr>
              <a:t>向工程會申訴，遭申訴駁回</a:t>
            </a:r>
            <a:r>
              <a:rPr lang="zh-TW" altLang="zh-TW" sz="2400" b="1" dirty="0" smtClean="0">
                <a:latin typeface="+mn-ea"/>
              </a:rPr>
              <a:t>。</a:t>
            </a:r>
            <a:endParaRPr lang="en-US" altLang="zh-TW" sz="2400" b="1" dirty="0">
              <a:latin typeface="+mn-ea"/>
            </a:endParaRPr>
          </a:p>
          <a:p>
            <a:pPr>
              <a:buFont typeface="Wingdings" panose="05000000000000000000" pitchFamily="2" charset="2"/>
              <a:buChar char="l"/>
              <a:defRPr/>
            </a:pPr>
            <a:r>
              <a:rPr lang="zh-TW" altLang="zh-TW" sz="2400" b="1" dirty="0" smtClean="0">
                <a:solidFill>
                  <a:srgbClr val="FF0000"/>
                </a:solidFill>
                <a:latin typeface="+mn-ea"/>
              </a:rPr>
              <a:t>偵</a:t>
            </a:r>
            <a:r>
              <a:rPr lang="zh-TW" altLang="zh-TW" sz="2400" b="1" dirty="0">
                <a:solidFill>
                  <a:srgbClr val="FF0000"/>
                </a:solidFill>
                <a:latin typeface="+mn-ea"/>
              </a:rPr>
              <a:t>案認定構成之刑事責任係違反政府採購法第</a:t>
            </a:r>
            <a:r>
              <a:rPr lang="en-US" altLang="zh-TW" sz="2400" b="1" dirty="0">
                <a:solidFill>
                  <a:srgbClr val="FF0000"/>
                </a:solidFill>
                <a:latin typeface="+mn-ea"/>
              </a:rPr>
              <a:t>87</a:t>
            </a:r>
            <a:r>
              <a:rPr lang="zh-TW" altLang="zh-TW" sz="2400" b="1" dirty="0">
                <a:solidFill>
                  <a:srgbClr val="FF0000"/>
                </a:solidFill>
                <a:latin typeface="+mn-ea"/>
              </a:rPr>
              <a:t>條規定，核與本件構成之行政責任係違反同法第</a:t>
            </a:r>
            <a:r>
              <a:rPr lang="en-US" altLang="zh-TW" sz="2400" b="1" dirty="0">
                <a:solidFill>
                  <a:srgbClr val="FF0000"/>
                </a:solidFill>
                <a:latin typeface="+mn-ea"/>
              </a:rPr>
              <a:t>101</a:t>
            </a:r>
            <a:r>
              <a:rPr lang="zh-TW" altLang="zh-TW" sz="2400" b="1" dirty="0">
                <a:solidFill>
                  <a:srgbClr val="FF0000"/>
                </a:solidFill>
                <a:latin typeface="+mn-ea"/>
              </a:rPr>
              <a:t>條規定不同，本無受拘束之有</a:t>
            </a:r>
            <a:r>
              <a:rPr lang="zh-TW" altLang="zh-TW" sz="2400" b="1" dirty="0">
                <a:latin typeface="+mn-ea"/>
              </a:rPr>
              <a:t>，何況本院認事用法本不受刑事案件之拘束，原告主張自屬無據，洵無可採</a:t>
            </a:r>
            <a:r>
              <a:rPr lang="zh-TW" altLang="zh-TW" sz="2400" b="1" dirty="0" smtClean="0">
                <a:latin typeface="+mn-ea"/>
              </a:rPr>
              <a:t>。</a:t>
            </a:r>
            <a:r>
              <a:rPr lang="zh-TW" altLang="zh-TW" sz="2400" b="1" dirty="0">
                <a:latin typeface="+mn-ea"/>
              </a:rPr>
              <a:t>臺北高等行政法院</a:t>
            </a:r>
            <a:r>
              <a:rPr lang="en-US" altLang="zh-TW" sz="2400" b="1" dirty="0">
                <a:latin typeface="+mn-ea"/>
              </a:rPr>
              <a:t>108</a:t>
            </a:r>
            <a:r>
              <a:rPr lang="zh-TW" altLang="zh-TW" sz="2400" b="1" dirty="0">
                <a:latin typeface="+mn-ea"/>
              </a:rPr>
              <a:t>年度訴字第</a:t>
            </a:r>
            <a:r>
              <a:rPr lang="en-US" altLang="zh-TW" sz="2400" b="1" dirty="0">
                <a:latin typeface="+mn-ea"/>
              </a:rPr>
              <a:t>87</a:t>
            </a:r>
            <a:r>
              <a:rPr lang="zh-TW" altLang="zh-TW" sz="2400" b="1" dirty="0">
                <a:latin typeface="+mn-ea"/>
              </a:rPr>
              <a:t>號判決書</a:t>
            </a:r>
            <a:r>
              <a:rPr lang="zh-TW" altLang="en-US" sz="2400" b="1" dirty="0">
                <a:latin typeface="+mn-ea"/>
              </a:rPr>
              <a:t>參照</a:t>
            </a:r>
            <a:endParaRPr lang="zh-TW" altLang="zh-TW" sz="2400" b="1" dirty="0">
              <a:latin typeface="+mn-ea"/>
            </a:endParaRPr>
          </a:p>
        </p:txBody>
      </p:sp>
      <p:sp>
        <p:nvSpPr>
          <p:cNvPr id="3" name="投影片編號版面配置區 2"/>
          <p:cNvSpPr>
            <a:spLocks noGrp="1"/>
          </p:cNvSpPr>
          <p:nvPr>
            <p:ph type="sldNum" sz="quarter" idx="12"/>
          </p:nvPr>
        </p:nvSpPr>
        <p:spPr/>
        <p:txBody>
          <a:bodyPr/>
          <a:lstStyle/>
          <a:p>
            <a:fld id="{1118FB7C-3051-423D-B140-B22D31D849CF}" type="slidenum">
              <a:rPr lang="zh-TW" altLang="en-US" smtClean="0"/>
              <a:pPr/>
              <a:t>377</a:t>
            </a:fld>
            <a:endParaRPr lang="zh-TW" altLang="en-US"/>
          </a:p>
        </p:txBody>
      </p:sp>
    </p:spTree>
    <p:extLst>
      <p:ext uri="{BB962C8B-B14F-4D97-AF65-F5344CB8AC3E}">
        <p14:creationId xmlns:p14="http://schemas.microsoft.com/office/powerpoint/2010/main" val="1757773582"/>
      </p:ext>
    </p:extLst>
  </p:cSld>
  <p:clrMapOvr>
    <a:masterClrMapping/>
  </p:clrMapOvr>
</p:sld>
</file>

<file path=ppt/slides/slide3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title" idx="4294967295"/>
          </p:nvPr>
        </p:nvSpPr>
        <p:spPr>
          <a:xfrm>
            <a:off x="323850" y="115888"/>
            <a:ext cx="8496300" cy="1225550"/>
          </a:xfrm>
          <a:solidFill>
            <a:srgbClr val="FFFF00"/>
          </a:solidFill>
        </p:spPr>
        <p:txBody>
          <a:bodyPr anchor="ctr"/>
          <a:lstStyle/>
          <a:p>
            <a:pPr algn="ctr" eaLnBrk="1" hangingPunct="1"/>
            <a:r>
              <a:rPr lang="zh-TW" altLang="en-US" sz="3600" b="1" dirty="0" smtClean="0">
                <a:solidFill>
                  <a:srgbClr val="FF0000"/>
                </a:solidFill>
                <a:latin typeface="標楷體" panose="03000509000000000000" pitchFamily="65" charset="-120"/>
                <a:ea typeface="標楷體" panose="03000509000000000000" pitchFamily="65" charset="-120"/>
              </a:rPr>
              <a:t>議題：刑事判決與行政處分之</a:t>
            </a:r>
            <a:r>
              <a:rPr lang="en-US" altLang="zh-TW" sz="3600" b="1" dirty="0" smtClean="0">
                <a:solidFill>
                  <a:srgbClr val="FF0000"/>
                </a:solidFill>
                <a:latin typeface="標楷體" panose="03000509000000000000" pitchFamily="65" charset="-120"/>
                <a:ea typeface="標楷體" panose="03000509000000000000" pitchFamily="65" charset="-120"/>
              </a:rPr>
              <a:t/>
            </a:r>
            <a:br>
              <a:rPr lang="en-US" altLang="zh-TW" sz="3600" b="1" dirty="0" smtClean="0">
                <a:solidFill>
                  <a:srgbClr val="FF0000"/>
                </a:solidFill>
                <a:latin typeface="標楷體" panose="03000509000000000000" pitchFamily="65" charset="-120"/>
                <a:ea typeface="標楷體" panose="03000509000000000000" pitchFamily="65" charset="-120"/>
              </a:rPr>
            </a:br>
            <a:r>
              <a:rPr lang="zh-TW" altLang="en-US" sz="3600" b="1" dirty="0" smtClean="0">
                <a:solidFill>
                  <a:srgbClr val="FF0000"/>
                </a:solidFill>
                <a:latin typeface="標楷體" panose="03000509000000000000" pitchFamily="65" charset="-120"/>
                <a:ea typeface="標楷體" panose="03000509000000000000" pitchFamily="65" charset="-120"/>
              </a:rPr>
              <a:t>構成要件有間</a:t>
            </a:r>
            <a:r>
              <a:rPr lang="en-US" altLang="zh-TW" sz="3600" b="1" dirty="0" smtClean="0">
                <a:solidFill>
                  <a:srgbClr val="FF0000"/>
                </a:solidFill>
                <a:latin typeface="標楷體" panose="03000509000000000000" pitchFamily="65" charset="-120"/>
                <a:ea typeface="標楷體" panose="03000509000000000000" pitchFamily="65" charset="-120"/>
              </a:rPr>
              <a:t>2</a:t>
            </a:r>
            <a:endParaRPr lang="zh-TW" altLang="en-US" sz="3600" b="1" dirty="0" smtClean="0">
              <a:solidFill>
                <a:srgbClr val="FF0000"/>
              </a:solidFill>
              <a:latin typeface="標楷體" panose="03000509000000000000" pitchFamily="65" charset="-120"/>
              <a:ea typeface="標楷體" panose="03000509000000000000" pitchFamily="65" charset="-120"/>
            </a:endParaRPr>
          </a:p>
        </p:txBody>
      </p:sp>
      <p:sp>
        <p:nvSpPr>
          <p:cNvPr id="189443" name="Rectangle 3"/>
          <p:cNvSpPr>
            <a:spLocks noGrp="1" noChangeArrowheads="1"/>
          </p:cNvSpPr>
          <p:nvPr>
            <p:ph type="body" idx="4294967295"/>
          </p:nvPr>
        </p:nvSpPr>
        <p:spPr>
          <a:xfrm>
            <a:off x="323850" y="1557338"/>
            <a:ext cx="8424863" cy="4205287"/>
          </a:xfrm>
        </p:spPr>
        <p:txBody>
          <a:bodyPr/>
          <a:lstStyle/>
          <a:p>
            <a:pPr>
              <a:buFont typeface="Wingdings" panose="05000000000000000000" pitchFamily="2" charset="2"/>
              <a:buChar char="n"/>
              <a:defRPr/>
            </a:pPr>
            <a:r>
              <a:rPr lang="zh-TW" altLang="zh-TW" sz="2400" b="1" dirty="0" smtClean="0">
                <a:solidFill>
                  <a:srgbClr val="FF0000"/>
                </a:solidFill>
                <a:latin typeface="+mn-ea"/>
              </a:rPr>
              <a:t>借牌圍標者</a:t>
            </a:r>
            <a:r>
              <a:rPr lang="zh-TW" altLang="en-US" sz="2400" b="1" dirty="0" smtClean="0">
                <a:solidFill>
                  <a:srgbClr val="FF0000"/>
                </a:solidFill>
                <a:latin typeface="標楷體" panose="03000509000000000000" pitchFamily="65" charset="-120"/>
              </a:rPr>
              <a:t>「</a:t>
            </a:r>
            <a:r>
              <a:rPr lang="zh-TW" altLang="zh-TW" sz="2400" b="1" dirty="0" smtClean="0">
                <a:solidFill>
                  <a:srgbClr val="FF0000"/>
                </a:solidFill>
                <a:latin typeface="+mn-ea"/>
              </a:rPr>
              <a:t>刑事判決</a:t>
            </a:r>
            <a:r>
              <a:rPr lang="zh-TW" altLang="en-US" sz="2400" b="1" dirty="0">
                <a:solidFill>
                  <a:srgbClr val="FF0000"/>
                </a:solidFill>
                <a:latin typeface="標楷體" panose="03000509000000000000" pitchFamily="65" charset="-120"/>
              </a:rPr>
              <a:t>」</a:t>
            </a:r>
            <a:r>
              <a:rPr lang="zh-TW" altLang="zh-TW" sz="2400" b="1" dirty="0" smtClean="0">
                <a:solidFill>
                  <a:srgbClr val="FF0000"/>
                </a:solidFill>
                <a:latin typeface="+mn-ea"/>
              </a:rPr>
              <a:t>無罪，</a:t>
            </a:r>
            <a:r>
              <a:rPr lang="zh-TW" altLang="en-US" sz="2400" b="1" dirty="0" smtClean="0">
                <a:solidFill>
                  <a:srgbClr val="FF0000"/>
                </a:solidFill>
                <a:latin typeface="+mn-ea"/>
              </a:rPr>
              <a:t>與採購法</a:t>
            </a:r>
            <a:r>
              <a:rPr lang="zh-TW" altLang="en-US" sz="2400" b="1" dirty="0">
                <a:solidFill>
                  <a:srgbClr val="FF0000"/>
                </a:solidFill>
                <a:latin typeface="標楷體" panose="03000509000000000000" pitchFamily="65" charset="-120"/>
              </a:rPr>
              <a:t>「</a:t>
            </a:r>
            <a:r>
              <a:rPr lang="zh-TW" altLang="en-US" sz="2400" b="1" dirty="0" smtClean="0">
                <a:solidFill>
                  <a:srgbClr val="FF0000"/>
                </a:solidFill>
                <a:latin typeface="+mn-ea"/>
              </a:rPr>
              <a:t>行政處分</a:t>
            </a:r>
            <a:r>
              <a:rPr lang="zh-TW" altLang="en-US" sz="2400" b="1" dirty="0" smtClean="0">
                <a:solidFill>
                  <a:srgbClr val="FF0000"/>
                </a:solidFill>
                <a:latin typeface="標楷體" panose="03000509000000000000" pitchFamily="65" charset="-120"/>
              </a:rPr>
              <a:t>」</a:t>
            </a:r>
            <a:r>
              <a:rPr lang="zh-TW" altLang="zh-TW" sz="2400" b="1" dirty="0">
                <a:solidFill>
                  <a:srgbClr val="FF0000"/>
                </a:solidFill>
                <a:latin typeface="+mn-ea"/>
              </a:rPr>
              <a:t>之構成要件有間</a:t>
            </a:r>
            <a:endParaRPr lang="en-US" altLang="zh-TW" sz="2400" b="1" dirty="0">
              <a:solidFill>
                <a:srgbClr val="FF0000"/>
              </a:solidFill>
              <a:latin typeface="+mn-ea"/>
            </a:endParaRPr>
          </a:p>
          <a:p>
            <a:pPr>
              <a:defRPr/>
            </a:pPr>
            <a:r>
              <a:rPr lang="zh-TW" altLang="zh-TW" sz="2400" b="1" dirty="0" smtClean="0">
                <a:latin typeface="+mn-ea"/>
              </a:rPr>
              <a:t>最高行政法院判決</a:t>
            </a:r>
            <a:r>
              <a:rPr lang="en-US" altLang="zh-TW" sz="2400" b="1" dirty="0" smtClean="0">
                <a:latin typeface="+mn-ea"/>
              </a:rPr>
              <a:t>97</a:t>
            </a:r>
            <a:r>
              <a:rPr lang="zh-TW" altLang="zh-TW" sz="2400" b="1" dirty="0" smtClean="0">
                <a:latin typeface="+mn-ea"/>
              </a:rPr>
              <a:t>年度判字第</a:t>
            </a:r>
            <a:r>
              <a:rPr lang="en-US" altLang="zh-TW" sz="2400" b="1" dirty="0" smtClean="0">
                <a:latin typeface="+mn-ea"/>
              </a:rPr>
              <a:t>1040</a:t>
            </a:r>
            <a:r>
              <a:rPr lang="zh-TW" altLang="zh-TW" sz="2400" b="1" dirty="0" smtClean="0">
                <a:latin typeface="+mn-ea"/>
              </a:rPr>
              <a:t>號判決書略以，廠商</a:t>
            </a:r>
            <a:r>
              <a:rPr lang="zh-TW" altLang="zh-TW" sz="2400" b="1" dirty="0" smtClean="0">
                <a:solidFill>
                  <a:srgbClr val="2206C8"/>
                </a:solidFill>
                <a:latin typeface="+mn-ea"/>
              </a:rPr>
              <a:t>借牌圍標</a:t>
            </a:r>
            <a:r>
              <a:rPr lang="zh-TW" altLang="zh-TW" sz="2400" b="1" dirty="0" smtClean="0">
                <a:latin typeface="+mn-ea"/>
              </a:rPr>
              <a:t>者主張其刑事部分，</a:t>
            </a:r>
            <a:r>
              <a:rPr lang="zh-TW" altLang="zh-TW" sz="2400" b="1" dirty="0" smtClean="0">
                <a:solidFill>
                  <a:srgbClr val="0000FF"/>
                </a:solidFill>
                <a:latin typeface="+mn-ea"/>
              </a:rPr>
              <a:t>業經臺灣高等法院判決無罪，藉此申請退回其遭沒入押標金</a:t>
            </a:r>
            <a:r>
              <a:rPr lang="zh-TW" altLang="zh-TW" sz="2400" b="1" dirty="0" smtClean="0">
                <a:latin typeface="+mn-ea"/>
              </a:rPr>
              <a:t>。</a:t>
            </a:r>
            <a:r>
              <a:rPr lang="en-US" altLang="zh-TW" sz="2400" b="1" dirty="0" smtClean="0">
                <a:latin typeface="+mn-ea"/>
              </a:rPr>
              <a:t/>
            </a:r>
            <a:br>
              <a:rPr lang="en-US" altLang="zh-TW" sz="2400" b="1" dirty="0" smtClean="0">
                <a:latin typeface="+mn-ea"/>
              </a:rPr>
            </a:br>
            <a:r>
              <a:rPr lang="zh-TW" altLang="zh-TW" sz="2400" b="1" dirty="0" smtClean="0">
                <a:latin typeface="+mn-ea"/>
              </a:rPr>
              <a:t>惟高等行政法院以</a:t>
            </a:r>
            <a:r>
              <a:rPr lang="zh-TW" altLang="zh-TW" sz="2400" b="1" dirty="0" smtClean="0">
                <a:solidFill>
                  <a:srgbClr val="0000FF"/>
                </a:solidFill>
                <a:latin typeface="+mn-ea"/>
              </a:rPr>
              <a:t>政府採購法第</a:t>
            </a:r>
            <a:r>
              <a:rPr lang="en-US" altLang="zh-TW" sz="2400" b="1" dirty="0" smtClean="0">
                <a:solidFill>
                  <a:srgbClr val="0000FF"/>
                </a:solidFill>
                <a:latin typeface="+mn-ea"/>
              </a:rPr>
              <a:t>87</a:t>
            </a:r>
            <a:r>
              <a:rPr lang="zh-TW" altLang="zh-TW" sz="2400" b="1" dirty="0" smtClean="0">
                <a:solidFill>
                  <a:srgbClr val="0000FF"/>
                </a:solidFill>
                <a:latin typeface="+mn-ea"/>
              </a:rPr>
              <a:t>條第</a:t>
            </a:r>
            <a:r>
              <a:rPr lang="en-US" altLang="zh-TW" sz="2400" b="1" dirty="0" smtClean="0">
                <a:solidFill>
                  <a:srgbClr val="0000FF"/>
                </a:solidFill>
                <a:latin typeface="+mn-ea"/>
              </a:rPr>
              <a:t>3</a:t>
            </a:r>
            <a:r>
              <a:rPr lang="zh-TW" altLang="zh-TW" sz="2400" b="1" dirty="0" smtClean="0">
                <a:solidFill>
                  <a:srgbClr val="0000FF"/>
                </a:solidFill>
                <a:latin typeface="+mn-ea"/>
              </a:rPr>
              <a:t>項及第</a:t>
            </a:r>
            <a:r>
              <a:rPr lang="en-US" altLang="zh-TW" sz="2400" b="1" dirty="0" smtClean="0">
                <a:solidFill>
                  <a:srgbClr val="0000FF"/>
                </a:solidFill>
                <a:latin typeface="+mn-ea"/>
              </a:rPr>
              <a:t>4</a:t>
            </a:r>
            <a:r>
              <a:rPr lang="zh-TW" altLang="zh-TW" sz="2400" b="1" dirty="0" smtClean="0">
                <a:solidFill>
                  <a:srgbClr val="0000FF"/>
                </a:solidFill>
                <a:latin typeface="+mn-ea"/>
              </a:rPr>
              <a:t>項所明定，與同法第</a:t>
            </a:r>
            <a:r>
              <a:rPr lang="en-US" altLang="zh-TW" sz="2400" b="1" dirty="0" smtClean="0">
                <a:solidFill>
                  <a:srgbClr val="0000FF"/>
                </a:solidFill>
                <a:latin typeface="+mn-ea"/>
              </a:rPr>
              <a:t>50</a:t>
            </a:r>
            <a:r>
              <a:rPr lang="zh-TW" altLang="zh-TW" sz="2400" b="1" dirty="0" smtClean="0">
                <a:solidFill>
                  <a:srgbClr val="0000FF"/>
                </a:solidFill>
                <a:latin typeface="+mn-ea"/>
              </a:rPr>
              <a:t>條第</a:t>
            </a:r>
            <a:r>
              <a:rPr lang="en-US" altLang="zh-TW" sz="2400" b="1" dirty="0" smtClean="0">
                <a:solidFill>
                  <a:srgbClr val="0000FF"/>
                </a:solidFill>
                <a:latin typeface="+mn-ea"/>
              </a:rPr>
              <a:t>5</a:t>
            </a:r>
            <a:r>
              <a:rPr lang="zh-TW" altLang="zh-TW" sz="2400" b="1" dirty="0" smtClean="0">
                <a:solidFill>
                  <a:srgbClr val="0000FF"/>
                </a:solidFill>
                <a:latin typeface="+mn-ea"/>
              </a:rPr>
              <a:t>款以「不同投標廠商間之投標文件內容有重大異常關聯者」之構成要件有間</a:t>
            </a:r>
            <a:r>
              <a:rPr lang="zh-TW" altLang="zh-TW" sz="2400" b="1" dirty="0" smtClean="0">
                <a:latin typeface="+mn-ea"/>
              </a:rPr>
              <a:t>，是以是否構成刑事罪責，與行政處分是否成立無涉；</a:t>
            </a:r>
            <a:r>
              <a:rPr lang="zh-TW" altLang="zh-TW" sz="2400" b="1" dirty="0" smtClean="0">
                <a:solidFill>
                  <a:srgbClr val="0000FF"/>
                </a:solidFill>
                <a:latin typeface="+mn-ea"/>
              </a:rPr>
              <a:t>機關仍得沒入押標金</a:t>
            </a:r>
            <a:r>
              <a:rPr lang="zh-TW" altLang="zh-TW" sz="2400" b="1" dirty="0" smtClean="0">
                <a:latin typeface="+mn-ea"/>
              </a:rPr>
              <a:t>。</a:t>
            </a:r>
            <a:endParaRPr lang="zh-TW" altLang="zh-TW" sz="2400" b="1" dirty="0">
              <a:latin typeface="+mn-ea"/>
            </a:endParaRPr>
          </a:p>
        </p:txBody>
      </p:sp>
      <p:sp>
        <p:nvSpPr>
          <p:cNvPr id="3" name="投影片編號版面配置區 2"/>
          <p:cNvSpPr>
            <a:spLocks noGrp="1"/>
          </p:cNvSpPr>
          <p:nvPr>
            <p:ph type="sldNum" sz="quarter" idx="12"/>
          </p:nvPr>
        </p:nvSpPr>
        <p:spPr/>
        <p:txBody>
          <a:bodyPr/>
          <a:lstStyle/>
          <a:p>
            <a:fld id="{1118FB7C-3051-423D-B140-B22D31D849CF}" type="slidenum">
              <a:rPr lang="zh-TW" altLang="en-US" smtClean="0"/>
              <a:pPr/>
              <a:t>378</a:t>
            </a:fld>
            <a:endParaRPr lang="zh-TW" altLang="en-US"/>
          </a:p>
        </p:txBody>
      </p:sp>
    </p:spTree>
    <p:extLst>
      <p:ext uri="{BB962C8B-B14F-4D97-AF65-F5344CB8AC3E}">
        <p14:creationId xmlns:p14="http://schemas.microsoft.com/office/powerpoint/2010/main" val="1756103177"/>
      </p:ext>
    </p:extLst>
  </p:cSld>
  <p:clrMapOvr>
    <a:masterClrMapping/>
  </p:clrMapOvr>
</p:sld>
</file>

<file path=ppt/slides/slide3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title"/>
          </p:nvPr>
        </p:nvSpPr>
        <p:spPr>
          <a:xfrm>
            <a:off x="428596" y="142852"/>
            <a:ext cx="8229600" cy="837876"/>
          </a:xfrm>
          <a:solidFill>
            <a:srgbClr val="FFFF00"/>
          </a:solidFill>
        </p:spPr>
        <p:txBody>
          <a:bodyPr>
            <a:normAutofit/>
          </a:bodyPr>
          <a:lstStyle/>
          <a:p>
            <a:r>
              <a:rPr lang="zh-TW" altLang="en-US" sz="3600" b="1" dirty="0">
                <a:solidFill>
                  <a:srgbClr val="FF0000"/>
                </a:solidFill>
                <a:latin typeface="+mn-ea"/>
                <a:ea typeface="+mn-ea"/>
              </a:rPr>
              <a:t>超底價決標執行程序注意事項</a:t>
            </a:r>
          </a:p>
        </p:txBody>
      </p:sp>
      <p:sp>
        <p:nvSpPr>
          <p:cNvPr id="110595" name="Rectangle 3"/>
          <p:cNvSpPr>
            <a:spLocks noGrp="1" noChangeArrowheads="1"/>
          </p:cNvSpPr>
          <p:nvPr>
            <p:ph type="body" idx="1"/>
          </p:nvPr>
        </p:nvSpPr>
        <p:spPr>
          <a:xfrm>
            <a:off x="428596" y="1052736"/>
            <a:ext cx="8229600" cy="5400600"/>
          </a:xfrm>
        </p:spPr>
        <p:txBody>
          <a:bodyPr>
            <a:noAutofit/>
          </a:bodyPr>
          <a:lstStyle/>
          <a:p>
            <a:r>
              <a:rPr lang="zh-TW" altLang="en-US" sz="2400" b="1" dirty="0" smtClean="0">
                <a:solidFill>
                  <a:srgbClr val="FF0000"/>
                </a:solidFill>
                <a:latin typeface="+mn-ea"/>
              </a:rPr>
              <a:t>超</a:t>
            </a:r>
            <a:r>
              <a:rPr lang="zh-TW" altLang="en-US" sz="2400" b="1" dirty="0">
                <a:solidFill>
                  <a:srgbClr val="FF0000"/>
                </a:solidFill>
                <a:latin typeface="+mn-ea"/>
              </a:rPr>
              <a:t>底價決標</a:t>
            </a:r>
            <a:r>
              <a:rPr lang="zh-TW" altLang="en-US" sz="2400" b="1" dirty="0" smtClean="0">
                <a:latin typeface="+mn-ea"/>
              </a:rPr>
              <a:t>：採購法第</a:t>
            </a:r>
            <a:r>
              <a:rPr lang="en-US" altLang="zh-TW" sz="2400" b="1" dirty="0">
                <a:latin typeface="+mn-ea"/>
              </a:rPr>
              <a:t>53</a:t>
            </a:r>
            <a:r>
              <a:rPr lang="zh-TW" altLang="en-US" sz="2400" b="1" dirty="0">
                <a:latin typeface="+mn-ea"/>
              </a:rPr>
              <a:t>條</a:t>
            </a:r>
            <a:r>
              <a:rPr lang="zh-TW" altLang="en-US" sz="2400" b="1" dirty="0" smtClean="0">
                <a:latin typeface="+mn-ea"/>
              </a:rPr>
              <a:t>規定：</a:t>
            </a:r>
            <a:endParaRPr lang="en-US" altLang="zh-TW" sz="2400" b="1" dirty="0" smtClean="0">
              <a:latin typeface="+mn-ea"/>
            </a:endParaRPr>
          </a:p>
          <a:p>
            <a:pPr marL="457200" indent="-457200">
              <a:buFont typeface="+mj-lt"/>
              <a:buAutoNum type="arabicPeriod"/>
            </a:pPr>
            <a:r>
              <a:rPr lang="zh-TW" altLang="en-US" sz="2400" b="1" dirty="0" smtClean="0">
                <a:latin typeface="+mn-ea"/>
              </a:rPr>
              <a:t>「</a:t>
            </a:r>
            <a:r>
              <a:rPr lang="zh-TW" altLang="en-US" sz="2400" b="1" dirty="0">
                <a:latin typeface="+mn-ea"/>
              </a:rPr>
              <a:t>合於招標文件規定之投標廠商之最低標價超過底價時，得洽該最低標廠商減價</a:t>
            </a:r>
            <a:r>
              <a:rPr lang="en-US" altLang="zh-TW" sz="2400" b="1" dirty="0">
                <a:latin typeface="+mn-ea"/>
              </a:rPr>
              <a:t>1</a:t>
            </a:r>
            <a:r>
              <a:rPr lang="zh-TW" altLang="en-US" sz="2400" b="1" dirty="0">
                <a:latin typeface="+mn-ea"/>
              </a:rPr>
              <a:t>次；減價結果仍超過底價時，得由所有合於招標文件規定之投標廠商重新比減價格，比減價格不得逾</a:t>
            </a:r>
            <a:r>
              <a:rPr lang="en-US" altLang="zh-TW" sz="2400" b="1" dirty="0">
                <a:latin typeface="+mn-ea"/>
              </a:rPr>
              <a:t>3</a:t>
            </a:r>
            <a:r>
              <a:rPr lang="zh-TW" altLang="en-US" sz="2400" b="1" dirty="0">
                <a:latin typeface="+mn-ea"/>
              </a:rPr>
              <a:t>次（第</a:t>
            </a:r>
            <a:r>
              <a:rPr lang="en-US" altLang="zh-TW" sz="2400" b="1" dirty="0">
                <a:latin typeface="+mn-ea"/>
              </a:rPr>
              <a:t>1</a:t>
            </a:r>
            <a:r>
              <a:rPr lang="zh-TW" altLang="en-US" sz="2400" b="1" dirty="0">
                <a:latin typeface="+mn-ea"/>
              </a:rPr>
              <a:t>項）</a:t>
            </a:r>
            <a:r>
              <a:rPr lang="zh-TW" altLang="en-US" sz="2400" b="1" dirty="0" smtClean="0">
                <a:latin typeface="+mn-ea"/>
              </a:rPr>
              <a:t>。</a:t>
            </a:r>
            <a:endParaRPr lang="en-US" altLang="zh-TW" sz="2400" b="1" dirty="0" smtClean="0">
              <a:latin typeface="+mn-ea"/>
            </a:endParaRPr>
          </a:p>
          <a:p>
            <a:pPr marL="457200" indent="-457200">
              <a:buFont typeface="+mj-lt"/>
              <a:buAutoNum type="arabicPeriod"/>
            </a:pPr>
            <a:r>
              <a:rPr lang="zh-TW" altLang="en-US" sz="2400" b="1" dirty="0" smtClean="0">
                <a:latin typeface="+mn-ea"/>
              </a:rPr>
              <a:t>前項</a:t>
            </a:r>
            <a:r>
              <a:rPr lang="zh-TW" altLang="en-US" sz="2400" b="1" dirty="0">
                <a:latin typeface="+mn-ea"/>
              </a:rPr>
              <a:t>辦理結果，最低標價仍超過底價而不逾預算數額，</a:t>
            </a:r>
            <a:r>
              <a:rPr lang="zh-TW" altLang="en-US" sz="2400" b="1" dirty="0">
                <a:solidFill>
                  <a:srgbClr val="FF0000"/>
                </a:solidFill>
                <a:latin typeface="+mn-ea"/>
              </a:rPr>
              <a:t>機關確有緊急情事需決標</a:t>
            </a:r>
            <a:r>
              <a:rPr lang="zh-TW" altLang="en-US" sz="2400" b="1" dirty="0">
                <a:latin typeface="+mn-ea"/>
              </a:rPr>
              <a:t>時，應經原底價核定人或其授權人員核准，且不得超過底價百分之八。但查核金額以上之採購，超過底價百分之四者，應先報經上級機關核准後決標（第</a:t>
            </a:r>
            <a:r>
              <a:rPr lang="en-US" altLang="zh-TW" sz="2400" b="1" dirty="0">
                <a:latin typeface="+mn-ea"/>
              </a:rPr>
              <a:t>2</a:t>
            </a:r>
            <a:r>
              <a:rPr lang="zh-TW" altLang="en-US" sz="2400" b="1" dirty="0">
                <a:latin typeface="+mn-ea"/>
              </a:rPr>
              <a:t>項）</a:t>
            </a:r>
            <a:r>
              <a:rPr lang="zh-TW" altLang="en-US" sz="2400" b="1" dirty="0" smtClean="0">
                <a:latin typeface="+mn-ea"/>
              </a:rPr>
              <a:t>。</a:t>
            </a:r>
            <a:endParaRPr lang="en-US" altLang="zh-TW" sz="2400" b="1" dirty="0" smtClean="0">
              <a:latin typeface="+mn-ea"/>
            </a:endParaRPr>
          </a:p>
          <a:p>
            <a:pPr>
              <a:buFont typeface="Wingdings" panose="05000000000000000000" pitchFamily="2" charset="2"/>
              <a:buChar char="p"/>
            </a:pPr>
            <a:r>
              <a:rPr lang="zh-TW" altLang="en-US" sz="2400" b="1" dirty="0">
                <a:solidFill>
                  <a:srgbClr val="0000FF"/>
                </a:solidFill>
                <a:latin typeface="+mn-ea"/>
              </a:rPr>
              <a:t>該緊急事故不限於已發生者，為防止緊急事故的發生所採取的防範措施亦屬之</a:t>
            </a:r>
            <a:r>
              <a:rPr lang="zh-TW" altLang="en-US" sz="2400" b="1" dirty="0" smtClean="0">
                <a:solidFill>
                  <a:srgbClr val="0000FF"/>
                </a:solidFill>
                <a:latin typeface="+mn-ea"/>
              </a:rPr>
              <a:t>。</a:t>
            </a:r>
            <a:r>
              <a:rPr lang="en-US" altLang="zh-TW" sz="2400" b="1" dirty="0">
                <a:solidFill>
                  <a:srgbClr val="0000FF"/>
                </a:solidFill>
                <a:latin typeface="+mn-ea"/>
              </a:rPr>
              <a:t>88</a:t>
            </a:r>
            <a:r>
              <a:rPr lang="zh-TW" altLang="en-US" sz="2400" b="1" dirty="0">
                <a:solidFill>
                  <a:srgbClr val="0000FF"/>
                </a:solidFill>
                <a:latin typeface="+mn-ea"/>
              </a:rPr>
              <a:t>年</a:t>
            </a:r>
            <a:r>
              <a:rPr lang="en-US" altLang="zh-TW" sz="2400" b="1" dirty="0">
                <a:solidFill>
                  <a:srgbClr val="0000FF"/>
                </a:solidFill>
                <a:latin typeface="+mn-ea"/>
              </a:rPr>
              <a:t>08</a:t>
            </a:r>
            <a:r>
              <a:rPr lang="zh-TW" altLang="en-US" sz="2400" b="1" dirty="0">
                <a:solidFill>
                  <a:srgbClr val="0000FF"/>
                </a:solidFill>
                <a:latin typeface="+mn-ea"/>
              </a:rPr>
              <a:t>月</a:t>
            </a:r>
            <a:r>
              <a:rPr lang="en-US" altLang="zh-TW" sz="2400" b="1" dirty="0">
                <a:solidFill>
                  <a:srgbClr val="0000FF"/>
                </a:solidFill>
                <a:latin typeface="+mn-ea"/>
              </a:rPr>
              <a:t>24</a:t>
            </a:r>
            <a:r>
              <a:rPr lang="zh-TW" altLang="en-US" sz="2400" b="1" dirty="0" smtClean="0">
                <a:solidFill>
                  <a:srgbClr val="0000FF"/>
                </a:solidFill>
                <a:latin typeface="+mn-ea"/>
              </a:rPr>
              <a:t>日工程</a:t>
            </a:r>
            <a:r>
              <a:rPr lang="zh-TW" altLang="en-US" sz="2400" b="1" dirty="0">
                <a:solidFill>
                  <a:srgbClr val="0000FF"/>
                </a:solidFill>
                <a:latin typeface="+mn-ea"/>
              </a:rPr>
              <a:t>企字</a:t>
            </a:r>
            <a:r>
              <a:rPr lang="en-US" altLang="zh-TW" sz="2400" b="1" dirty="0" smtClean="0">
                <a:solidFill>
                  <a:srgbClr val="0000FF"/>
                </a:solidFill>
                <a:latin typeface="+mn-ea"/>
              </a:rPr>
              <a:t>8811508</a:t>
            </a:r>
            <a:r>
              <a:rPr lang="zh-TW" altLang="en-US" sz="2400" b="1" dirty="0" smtClean="0">
                <a:solidFill>
                  <a:srgbClr val="0000FF"/>
                </a:solidFill>
                <a:latin typeface="+mn-ea"/>
              </a:rPr>
              <a:t>號函</a:t>
            </a:r>
            <a:endParaRPr lang="zh-TW" altLang="en-US" sz="2400" b="1" dirty="0">
              <a:solidFill>
                <a:srgbClr val="0000FF"/>
              </a:solidFill>
              <a:latin typeface="+mn-ea"/>
            </a:endParaRPr>
          </a:p>
        </p:txBody>
      </p:sp>
      <p:sp>
        <p:nvSpPr>
          <p:cNvPr id="3" name="投影片編號版面配置區 2"/>
          <p:cNvSpPr>
            <a:spLocks noGrp="1"/>
          </p:cNvSpPr>
          <p:nvPr>
            <p:ph type="sldNum" sz="quarter" idx="12"/>
          </p:nvPr>
        </p:nvSpPr>
        <p:spPr/>
        <p:txBody>
          <a:bodyPr/>
          <a:lstStyle/>
          <a:p>
            <a:fld id="{1118FB7C-3051-423D-B140-B22D31D849CF}" type="slidenum">
              <a:rPr lang="zh-TW" altLang="en-US" smtClean="0"/>
              <a:pPr/>
              <a:t>379</a:t>
            </a:fld>
            <a:endParaRPr lang="zh-TW" altLang="en-US"/>
          </a:p>
        </p:txBody>
      </p:sp>
    </p:spTree>
    <p:extLst>
      <p:ext uri="{BB962C8B-B14F-4D97-AF65-F5344CB8AC3E}">
        <p14:creationId xmlns:p14="http://schemas.microsoft.com/office/powerpoint/2010/main" val="386775115"/>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395288" y="260350"/>
            <a:ext cx="8229600" cy="936625"/>
          </a:xfrm>
        </p:spPr>
        <p:txBody>
          <a:bodyPr>
            <a:normAutofit/>
          </a:bodyPr>
          <a:lstStyle/>
          <a:p>
            <a:r>
              <a:rPr lang="zh-TW" altLang="en-US" b="1" dirty="0" smtClean="0">
                <a:solidFill>
                  <a:srgbClr val="FF0000"/>
                </a:solidFill>
              </a:rPr>
              <a:t>上級機關採購監辦派員疑義</a:t>
            </a:r>
            <a:r>
              <a:rPr lang="en-US" altLang="zh-TW" b="1" dirty="0" smtClean="0">
                <a:solidFill>
                  <a:srgbClr val="FF0000"/>
                </a:solidFill>
                <a:latin typeface="+mn-ea"/>
                <a:ea typeface="+mn-ea"/>
              </a:rPr>
              <a:t>1</a:t>
            </a:r>
            <a:endParaRPr lang="zh-TW" altLang="en-US" b="1" dirty="0" smtClean="0">
              <a:solidFill>
                <a:srgbClr val="FF0000"/>
              </a:solidFill>
              <a:latin typeface="+mn-ea"/>
              <a:ea typeface="+mn-ea"/>
            </a:endParaRPr>
          </a:p>
        </p:txBody>
      </p:sp>
      <p:sp>
        <p:nvSpPr>
          <p:cNvPr id="25603" name="Rectangle 3"/>
          <p:cNvSpPr>
            <a:spLocks noChangeArrowheads="1"/>
          </p:cNvSpPr>
          <p:nvPr/>
        </p:nvSpPr>
        <p:spPr bwMode="auto">
          <a:xfrm>
            <a:off x="-4543425" y="2354263"/>
            <a:ext cx="9144000" cy="0"/>
          </a:xfrm>
          <a:prstGeom prst="rect">
            <a:avLst/>
          </a:prstGeom>
          <a:solidFill>
            <a:srgbClr val="FFFFE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zh-TW" altLang="en-US"/>
          </a:p>
        </p:txBody>
      </p:sp>
      <p:sp>
        <p:nvSpPr>
          <p:cNvPr id="25604" name="Rectangle 50"/>
          <p:cNvSpPr>
            <a:spLocks noChangeArrowheads="1"/>
          </p:cNvSpPr>
          <p:nvPr/>
        </p:nvSpPr>
        <p:spPr bwMode="auto">
          <a:xfrm>
            <a:off x="539750" y="1381155"/>
            <a:ext cx="8064500"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eaLnBrk="0" hangingPunct="0">
              <a:buClr>
                <a:srgbClr val="FF0000"/>
              </a:buClr>
              <a:buFont typeface="Wingdings" pitchFamily="2" charset="2"/>
              <a:buChar char="n"/>
              <a:tabLst>
                <a:tab pos="114300" algn="l"/>
                <a:tab pos="454025" algn="l"/>
              </a:tabLst>
            </a:pPr>
            <a:r>
              <a:rPr lang="zh-TW" altLang="zh-TW" sz="2400" b="1" dirty="0" smtClean="0">
                <a:latin typeface="+mj-ea"/>
                <a:ea typeface="+mj-ea"/>
              </a:rPr>
              <a:t>有關</a:t>
            </a:r>
            <a:r>
              <a:rPr lang="zh-TW" altLang="zh-TW" sz="2400" b="1" dirty="0">
                <a:latin typeface="+mj-ea"/>
                <a:ea typeface="+mj-ea"/>
              </a:rPr>
              <a:t>政府採購法</a:t>
            </a:r>
            <a:r>
              <a:rPr lang="en-US" altLang="zh-TW" sz="2400" b="1" dirty="0">
                <a:latin typeface="+mj-ea"/>
                <a:ea typeface="+mj-ea"/>
              </a:rPr>
              <a:t>(</a:t>
            </a:r>
            <a:r>
              <a:rPr lang="zh-TW" altLang="zh-TW" sz="2400" b="1" dirty="0">
                <a:latin typeface="+mj-ea"/>
                <a:ea typeface="+mj-ea"/>
              </a:rPr>
              <a:t>下稱本法</a:t>
            </a:r>
            <a:r>
              <a:rPr lang="en-US" altLang="zh-TW" sz="2400" b="1" dirty="0">
                <a:latin typeface="+mj-ea"/>
                <a:ea typeface="+mj-ea"/>
              </a:rPr>
              <a:t>)</a:t>
            </a:r>
            <a:r>
              <a:rPr lang="zh-TW" altLang="zh-TW" sz="2400" b="1" dirty="0">
                <a:latin typeface="+mj-ea"/>
                <a:ea typeface="+mj-ea"/>
              </a:rPr>
              <a:t>第</a:t>
            </a:r>
            <a:r>
              <a:rPr lang="en-US" altLang="zh-TW" sz="2400" b="1" dirty="0">
                <a:latin typeface="+mj-ea"/>
                <a:ea typeface="+mj-ea"/>
              </a:rPr>
              <a:t>12</a:t>
            </a:r>
            <a:r>
              <a:rPr lang="zh-TW" altLang="zh-TW" sz="2400" b="1" dirty="0">
                <a:latin typeface="+mj-ea"/>
                <a:ea typeface="+mj-ea"/>
              </a:rPr>
              <a:t>條「上級機關派員監辦」之執行疑義</a:t>
            </a:r>
            <a:endParaRPr lang="en-US" altLang="zh-TW" sz="2400" b="1" dirty="0">
              <a:latin typeface="+mj-ea"/>
              <a:ea typeface="+mj-ea"/>
            </a:endParaRPr>
          </a:p>
          <a:p>
            <a:pPr eaLnBrk="0" hangingPunct="0">
              <a:buClr>
                <a:srgbClr val="FF0000"/>
              </a:buClr>
              <a:buFont typeface="Wingdings" pitchFamily="2" charset="2"/>
              <a:buChar char="n"/>
              <a:tabLst>
                <a:tab pos="114300" algn="l"/>
                <a:tab pos="454025" algn="l"/>
              </a:tabLst>
            </a:pPr>
            <a:r>
              <a:rPr lang="zh-TW" altLang="zh-TW" sz="2400" b="1" dirty="0" smtClean="0">
                <a:latin typeface="+mj-ea"/>
                <a:ea typeface="+mj-ea"/>
              </a:rPr>
              <a:t>有關</a:t>
            </a:r>
            <a:r>
              <a:rPr lang="zh-TW" altLang="zh-TW" sz="2400" b="1" dirty="0">
                <a:latin typeface="+mj-ea"/>
                <a:ea typeface="+mj-ea"/>
              </a:rPr>
              <a:t>貴署可否基於會計</a:t>
            </a:r>
            <a:r>
              <a:rPr lang="en-US" altLang="zh-TW" sz="2400" b="1" dirty="0">
                <a:latin typeface="+mj-ea"/>
                <a:ea typeface="+mj-ea"/>
              </a:rPr>
              <a:t>(</a:t>
            </a:r>
            <a:r>
              <a:rPr lang="zh-TW" altLang="zh-TW" sz="2400" b="1" dirty="0">
                <a:latin typeface="+mj-ea"/>
                <a:ea typeface="+mj-ea"/>
              </a:rPr>
              <a:t>或政風</a:t>
            </a:r>
            <a:r>
              <a:rPr lang="en-US" altLang="zh-TW" sz="2400" b="1" dirty="0">
                <a:latin typeface="+mj-ea"/>
                <a:ea typeface="+mj-ea"/>
              </a:rPr>
              <a:t>)</a:t>
            </a:r>
            <a:r>
              <a:rPr lang="zh-TW" altLang="zh-TW" sz="2400" b="1" dirty="0">
                <a:latin typeface="+mj-ea"/>
                <a:ea typeface="+mj-ea"/>
              </a:rPr>
              <a:t>一條鞭之指揮系統，指派招標機關以外之貴署所屬機關</a:t>
            </a:r>
            <a:r>
              <a:rPr lang="en-US" altLang="zh-TW" sz="2400" b="1" dirty="0">
                <a:latin typeface="+mj-ea"/>
                <a:ea typeface="+mj-ea"/>
              </a:rPr>
              <a:t>(</a:t>
            </a:r>
            <a:r>
              <a:rPr lang="zh-TW" altLang="zh-TW" sz="2400" b="1" dirty="0">
                <a:latin typeface="+mj-ea"/>
                <a:ea typeface="+mj-ea"/>
              </a:rPr>
              <a:t>醫院</a:t>
            </a:r>
            <a:r>
              <a:rPr lang="en-US" altLang="zh-TW" sz="2400" b="1" dirty="0">
                <a:latin typeface="+mj-ea"/>
                <a:ea typeface="+mj-ea"/>
              </a:rPr>
              <a:t>)</a:t>
            </a:r>
            <a:r>
              <a:rPr lang="zh-TW" altLang="zh-TW" sz="2400" b="1" dirty="0">
                <a:latin typeface="+mj-ea"/>
                <a:ea typeface="+mj-ea"/>
              </a:rPr>
              <a:t>之會計</a:t>
            </a:r>
            <a:r>
              <a:rPr lang="en-US" altLang="zh-TW" sz="2400" b="1" dirty="0">
                <a:latin typeface="+mj-ea"/>
                <a:ea typeface="+mj-ea"/>
              </a:rPr>
              <a:t>(</a:t>
            </a:r>
            <a:r>
              <a:rPr lang="zh-TW" altLang="zh-TW" sz="2400" b="1" dirty="0">
                <a:latin typeface="+mj-ea"/>
                <a:ea typeface="+mj-ea"/>
              </a:rPr>
              <a:t>或政風</a:t>
            </a:r>
            <a:r>
              <a:rPr lang="en-US" altLang="zh-TW" sz="2400" b="1" dirty="0">
                <a:latin typeface="+mj-ea"/>
                <a:ea typeface="+mj-ea"/>
              </a:rPr>
              <a:t>)</a:t>
            </a:r>
            <a:r>
              <a:rPr lang="zh-TW" altLang="zh-TW" sz="2400" b="1" dirty="0">
                <a:latin typeface="+mj-ea"/>
                <a:ea typeface="+mj-ea"/>
              </a:rPr>
              <a:t>人員，代表貴署擔任上級機關監辦人員乙節，經洽行政院主計總處及法務部表示意見，茲摘述如下： </a:t>
            </a:r>
          </a:p>
          <a:p>
            <a:pPr>
              <a:tabLst>
                <a:tab pos="114300" algn="l"/>
                <a:tab pos="454025" algn="l"/>
              </a:tabLst>
            </a:pPr>
            <a:r>
              <a:rPr lang="en-US" altLang="zh-TW" sz="2400" b="1" dirty="0">
                <a:latin typeface="+mj-ea"/>
                <a:ea typeface="+mj-ea"/>
              </a:rPr>
              <a:t>(</a:t>
            </a:r>
            <a:r>
              <a:rPr lang="zh-TW" altLang="zh-TW" sz="2400" b="1" dirty="0">
                <a:latin typeface="+mj-ea"/>
                <a:ea typeface="+mj-ea"/>
              </a:rPr>
              <a:t>一</a:t>
            </a:r>
            <a:r>
              <a:rPr lang="en-US" altLang="zh-TW" sz="2400" b="1" dirty="0">
                <a:latin typeface="+mj-ea"/>
                <a:ea typeface="+mj-ea"/>
              </a:rPr>
              <a:t>)</a:t>
            </a:r>
            <a:r>
              <a:rPr lang="zh-TW" altLang="zh-TW" sz="2400" b="1" dirty="0">
                <a:latin typeface="+mj-ea"/>
                <a:ea typeface="+mj-ea"/>
              </a:rPr>
              <a:t>行政院主計總處</a:t>
            </a:r>
            <a:r>
              <a:rPr lang="en-US" altLang="zh-TW" sz="2400" b="1" dirty="0">
                <a:latin typeface="+mj-ea"/>
                <a:ea typeface="+mj-ea"/>
              </a:rPr>
              <a:t>101</a:t>
            </a:r>
            <a:r>
              <a:rPr lang="zh-TW" altLang="zh-TW" sz="2400" b="1" dirty="0">
                <a:latin typeface="+mj-ea"/>
                <a:ea typeface="+mj-ea"/>
              </a:rPr>
              <a:t>年</a:t>
            </a:r>
            <a:r>
              <a:rPr lang="en-US" altLang="zh-TW" sz="2400" b="1" dirty="0">
                <a:latin typeface="+mj-ea"/>
                <a:ea typeface="+mj-ea"/>
              </a:rPr>
              <a:t>8</a:t>
            </a:r>
            <a:r>
              <a:rPr lang="zh-TW" altLang="zh-TW" sz="2400" b="1" dirty="0">
                <a:latin typeface="+mj-ea"/>
                <a:ea typeface="+mj-ea"/>
              </a:rPr>
              <a:t>月</a:t>
            </a:r>
            <a:r>
              <a:rPr lang="en-US" altLang="zh-TW" sz="2400" b="1" dirty="0">
                <a:latin typeface="+mj-ea"/>
                <a:ea typeface="+mj-ea"/>
              </a:rPr>
              <a:t>21</a:t>
            </a:r>
            <a:r>
              <a:rPr lang="zh-TW" altLang="zh-TW" sz="2400" b="1" dirty="0">
                <a:latin typeface="+mj-ea"/>
                <a:ea typeface="+mj-ea"/>
              </a:rPr>
              <a:t>日主會財字第</a:t>
            </a:r>
            <a:r>
              <a:rPr lang="en-US" altLang="zh-TW" sz="2400" b="1" dirty="0">
                <a:latin typeface="+mj-ea"/>
                <a:ea typeface="+mj-ea"/>
              </a:rPr>
              <a:t>1010500561</a:t>
            </a:r>
            <a:r>
              <a:rPr lang="zh-TW" altLang="zh-TW" sz="2400" b="1" dirty="0">
                <a:latin typeface="+mj-ea"/>
                <a:ea typeface="+mj-ea"/>
              </a:rPr>
              <a:t>號書函略以：按上級機關對所屬機關業務負有督導職責，爰對其相關（重大）業務應有所瞭解俾適時研提建議或督辦完成；</a:t>
            </a:r>
            <a:r>
              <a:rPr lang="zh-TW" altLang="zh-TW" sz="2400" b="1" dirty="0">
                <a:solidFill>
                  <a:srgbClr val="FF0000"/>
                </a:solidFill>
                <a:latin typeface="+mj-ea"/>
                <a:ea typeface="+mj-ea"/>
              </a:rPr>
              <a:t>至依不同業務特性分設之所屬各機關，彼此間業務屬性差異大，且未有從屬關係，不宜分派所屬機關人員（含主會計人員）擔負起上級機關督辦（監辦）角色</a:t>
            </a:r>
            <a:r>
              <a:rPr lang="zh-TW" altLang="zh-TW" sz="2400" b="1" dirty="0">
                <a:latin typeface="+mj-ea"/>
                <a:ea typeface="+mj-ea"/>
              </a:rPr>
              <a:t>。</a:t>
            </a:r>
            <a:endParaRPr lang="zh-TW" altLang="en-US" b="1" dirty="0">
              <a:latin typeface="+mj-ea"/>
              <a:ea typeface="+mj-ea"/>
            </a:endParaRPr>
          </a:p>
        </p:txBody>
      </p:sp>
      <p:sp>
        <p:nvSpPr>
          <p:cNvPr id="3" name="投影片編號版面配置區 2"/>
          <p:cNvSpPr>
            <a:spLocks noGrp="1"/>
          </p:cNvSpPr>
          <p:nvPr>
            <p:ph type="sldNum" sz="quarter" idx="12"/>
          </p:nvPr>
        </p:nvSpPr>
        <p:spPr/>
        <p:txBody>
          <a:bodyPr/>
          <a:lstStyle/>
          <a:p>
            <a:fld id="{1118FB7C-3051-423D-B140-B22D31D849CF}" type="slidenum">
              <a:rPr lang="zh-TW" altLang="en-US" smtClean="0"/>
              <a:pPr/>
              <a:t>38</a:t>
            </a:fld>
            <a:endParaRPr lang="zh-TW" altLang="en-US"/>
          </a:p>
        </p:txBody>
      </p:sp>
    </p:spTree>
    <p:extLst>
      <p:ext uri="{BB962C8B-B14F-4D97-AF65-F5344CB8AC3E}">
        <p14:creationId xmlns:p14="http://schemas.microsoft.com/office/powerpoint/2010/main" val="1788841325"/>
      </p:ext>
    </p:extLst>
  </p:cSld>
  <p:clrMapOvr>
    <a:masterClrMapping/>
  </p:clrMapOvr>
</p:sld>
</file>

<file path=ppt/slides/slide3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title"/>
          </p:nvPr>
        </p:nvSpPr>
        <p:spPr>
          <a:xfrm>
            <a:off x="428596" y="142852"/>
            <a:ext cx="8229600" cy="837876"/>
          </a:xfrm>
          <a:solidFill>
            <a:srgbClr val="FFFF00"/>
          </a:solidFill>
        </p:spPr>
        <p:txBody>
          <a:bodyPr>
            <a:normAutofit/>
          </a:bodyPr>
          <a:lstStyle/>
          <a:p>
            <a:r>
              <a:rPr lang="zh-TW" altLang="en-US" sz="3600" b="1" dirty="0">
                <a:solidFill>
                  <a:srgbClr val="FF0000"/>
                </a:solidFill>
                <a:latin typeface="+mn-ea"/>
                <a:ea typeface="+mn-ea"/>
              </a:rPr>
              <a:t>標價不合理之處置</a:t>
            </a:r>
            <a:r>
              <a:rPr lang="zh-TW" altLang="en-US" sz="3600" b="1" dirty="0" smtClean="0">
                <a:solidFill>
                  <a:srgbClr val="FF0000"/>
                </a:solidFill>
                <a:latin typeface="+mn-ea"/>
                <a:ea typeface="+mn-ea"/>
              </a:rPr>
              <a:t>注意事項</a:t>
            </a:r>
            <a:r>
              <a:rPr lang="en-US" altLang="zh-TW" sz="3600" b="1" dirty="0" smtClean="0">
                <a:solidFill>
                  <a:srgbClr val="FF0000"/>
                </a:solidFill>
                <a:latin typeface="+mn-ea"/>
                <a:ea typeface="+mn-ea"/>
              </a:rPr>
              <a:t>1</a:t>
            </a:r>
            <a:endParaRPr lang="zh-TW" altLang="en-US" sz="3600" b="1" dirty="0">
              <a:solidFill>
                <a:srgbClr val="FF0000"/>
              </a:solidFill>
              <a:latin typeface="+mn-ea"/>
              <a:ea typeface="+mn-ea"/>
            </a:endParaRPr>
          </a:p>
        </p:txBody>
      </p:sp>
      <p:sp>
        <p:nvSpPr>
          <p:cNvPr id="110595" name="Rectangle 3"/>
          <p:cNvSpPr>
            <a:spLocks noGrp="1" noChangeArrowheads="1"/>
          </p:cNvSpPr>
          <p:nvPr>
            <p:ph type="body" idx="1"/>
          </p:nvPr>
        </p:nvSpPr>
        <p:spPr>
          <a:xfrm>
            <a:off x="428596" y="1052736"/>
            <a:ext cx="8229600" cy="4713387"/>
          </a:xfrm>
        </p:spPr>
        <p:txBody>
          <a:bodyPr>
            <a:noAutofit/>
          </a:bodyPr>
          <a:lstStyle/>
          <a:p>
            <a:r>
              <a:rPr lang="zh-TW" altLang="en-US" sz="2400" b="1" dirty="0" smtClean="0">
                <a:latin typeface="+mn-ea"/>
              </a:rPr>
              <a:t>採購法</a:t>
            </a:r>
            <a:r>
              <a:rPr lang="zh-TW" altLang="en-US" sz="2400" b="1" dirty="0">
                <a:latin typeface="+mn-ea"/>
              </a:rPr>
              <a:t>第</a:t>
            </a:r>
            <a:r>
              <a:rPr lang="en-US" altLang="zh-TW" sz="2400" b="1" dirty="0">
                <a:latin typeface="+mn-ea"/>
              </a:rPr>
              <a:t>58</a:t>
            </a:r>
            <a:r>
              <a:rPr lang="zh-TW" altLang="en-US" sz="2400" b="1" dirty="0">
                <a:latin typeface="+mn-ea"/>
              </a:rPr>
              <a:t>條規定：「機關辦理採購採最低標決標時，如認為最低標廠商之總標價或部分標價偏低，顯不合理，有降低品質、不能誠信履約之虞或其他特殊情形，得限期通知該廠商提出說明或擔保。廠商未於機關通知期限內提出合理之說明或擔保者，得不決標予該廠商，並以次低標廠商為最低標廠商」</a:t>
            </a:r>
            <a:r>
              <a:rPr lang="zh-TW" altLang="en-US" sz="2400" b="1" dirty="0" smtClean="0">
                <a:latin typeface="+mn-ea"/>
              </a:rPr>
              <a:t>；</a:t>
            </a:r>
            <a:endParaRPr lang="en-US" altLang="zh-TW" sz="2400" b="1" dirty="0" smtClean="0">
              <a:latin typeface="+mn-ea"/>
            </a:endParaRPr>
          </a:p>
          <a:p>
            <a:r>
              <a:rPr lang="zh-TW" altLang="en-US" sz="2400" b="1" dirty="0" smtClean="0">
                <a:latin typeface="+mn-ea"/>
              </a:rPr>
              <a:t>其</a:t>
            </a:r>
            <a:r>
              <a:rPr lang="zh-TW" altLang="en-US" sz="2400" b="1" dirty="0">
                <a:latin typeface="+mn-ea"/>
              </a:rPr>
              <a:t>施行細則第</a:t>
            </a:r>
            <a:r>
              <a:rPr lang="en-US" altLang="zh-TW" sz="2400" b="1" dirty="0">
                <a:latin typeface="+mn-ea"/>
              </a:rPr>
              <a:t>79</a:t>
            </a:r>
            <a:r>
              <a:rPr lang="zh-TW" altLang="en-US" sz="2400" b="1" dirty="0">
                <a:latin typeface="+mn-ea"/>
              </a:rPr>
              <a:t>條規定：「本法第</a:t>
            </a:r>
            <a:r>
              <a:rPr lang="en-US" altLang="zh-TW" sz="2400" b="1" dirty="0">
                <a:latin typeface="+mn-ea"/>
              </a:rPr>
              <a:t>58</a:t>
            </a:r>
            <a:r>
              <a:rPr lang="zh-TW" altLang="en-US" sz="2400" b="1" dirty="0">
                <a:latin typeface="+mn-ea"/>
              </a:rPr>
              <a:t>條所稱總標價偏低，指下列情形之一：一、訂有底價之採購，廠商之總標價低於底價百分之八十者。二、未訂底價之採購，廠商之總標價經評審或評選委員會認為偏低者。三、未訂底價且未設置評審委員會或評選委員會之採購，廠商之總標價低於預算金額或預估需用金額之百分之七十者。預算案尚未經立法程序者，以預估需用金額計算之」</a:t>
            </a:r>
            <a:r>
              <a:rPr lang="zh-TW" altLang="en-US" sz="2400" b="1" dirty="0" smtClean="0">
                <a:latin typeface="+mn-ea"/>
              </a:rPr>
              <a:t>；</a:t>
            </a:r>
            <a:endParaRPr lang="zh-TW" altLang="en-US" sz="2400" b="1" dirty="0">
              <a:latin typeface="+mn-ea"/>
            </a:endParaRPr>
          </a:p>
        </p:txBody>
      </p:sp>
      <p:sp>
        <p:nvSpPr>
          <p:cNvPr id="3" name="投影片編號版面配置區 2"/>
          <p:cNvSpPr>
            <a:spLocks noGrp="1"/>
          </p:cNvSpPr>
          <p:nvPr>
            <p:ph type="sldNum" sz="quarter" idx="12"/>
          </p:nvPr>
        </p:nvSpPr>
        <p:spPr/>
        <p:txBody>
          <a:bodyPr/>
          <a:lstStyle/>
          <a:p>
            <a:fld id="{1118FB7C-3051-423D-B140-B22D31D849CF}" type="slidenum">
              <a:rPr lang="zh-TW" altLang="en-US" smtClean="0"/>
              <a:pPr/>
              <a:t>380</a:t>
            </a:fld>
            <a:endParaRPr lang="zh-TW" altLang="en-US"/>
          </a:p>
        </p:txBody>
      </p:sp>
    </p:spTree>
    <p:extLst>
      <p:ext uri="{BB962C8B-B14F-4D97-AF65-F5344CB8AC3E}">
        <p14:creationId xmlns:p14="http://schemas.microsoft.com/office/powerpoint/2010/main" val="745941001"/>
      </p:ext>
    </p:extLst>
  </p:cSld>
  <p:clrMapOvr>
    <a:masterClrMapping/>
  </p:clrMapOvr>
  <p:transition/>
</p:sld>
</file>

<file path=ppt/slides/slide3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title"/>
          </p:nvPr>
        </p:nvSpPr>
        <p:spPr>
          <a:xfrm>
            <a:off x="428596" y="142852"/>
            <a:ext cx="8229600" cy="837876"/>
          </a:xfrm>
          <a:solidFill>
            <a:schemeClr val="bg1"/>
          </a:solidFill>
        </p:spPr>
        <p:txBody>
          <a:bodyPr>
            <a:normAutofit/>
          </a:bodyPr>
          <a:lstStyle/>
          <a:p>
            <a:r>
              <a:rPr lang="zh-TW" altLang="en-US" sz="3600" b="1" dirty="0">
                <a:solidFill>
                  <a:srgbClr val="FF0000"/>
                </a:solidFill>
                <a:latin typeface="+mn-ea"/>
                <a:ea typeface="+mn-ea"/>
              </a:rPr>
              <a:t>標價不合理之處置</a:t>
            </a:r>
            <a:r>
              <a:rPr lang="zh-TW" altLang="en-US" sz="3600" b="1" dirty="0" smtClean="0">
                <a:solidFill>
                  <a:srgbClr val="FF0000"/>
                </a:solidFill>
                <a:latin typeface="+mn-ea"/>
                <a:ea typeface="+mn-ea"/>
              </a:rPr>
              <a:t>注意事項</a:t>
            </a:r>
            <a:r>
              <a:rPr lang="en-US" altLang="zh-TW" sz="3600" b="1" dirty="0" smtClean="0">
                <a:solidFill>
                  <a:srgbClr val="FF0000"/>
                </a:solidFill>
                <a:latin typeface="+mn-ea"/>
                <a:ea typeface="+mn-ea"/>
              </a:rPr>
              <a:t>2</a:t>
            </a:r>
            <a:endParaRPr lang="zh-TW" altLang="en-US" sz="3600" b="1" dirty="0">
              <a:solidFill>
                <a:srgbClr val="FF0000"/>
              </a:solidFill>
              <a:latin typeface="+mn-ea"/>
              <a:ea typeface="+mn-ea"/>
            </a:endParaRPr>
          </a:p>
        </p:txBody>
      </p:sp>
      <p:sp>
        <p:nvSpPr>
          <p:cNvPr id="110595" name="Rectangle 3"/>
          <p:cNvSpPr>
            <a:spLocks noGrp="1" noChangeArrowheads="1"/>
          </p:cNvSpPr>
          <p:nvPr>
            <p:ph type="body" idx="1"/>
          </p:nvPr>
        </p:nvSpPr>
        <p:spPr>
          <a:xfrm>
            <a:off x="428596" y="1052736"/>
            <a:ext cx="8229600" cy="4713387"/>
          </a:xfrm>
        </p:spPr>
        <p:txBody>
          <a:bodyPr>
            <a:noAutofit/>
          </a:bodyPr>
          <a:lstStyle/>
          <a:p>
            <a:r>
              <a:rPr lang="zh-TW" altLang="en-US" sz="2400" b="1" dirty="0" smtClean="0">
                <a:latin typeface="+mn-ea"/>
              </a:rPr>
              <a:t>第</a:t>
            </a:r>
            <a:r>
              <a:rPr lang="en-US" altLang="zh-TW" sz="2400" b="1" dirty="0">
                <a:latin typeface="+mn-ea"/>
              </a:rPr>
              <a:t>80</a:t>
            </a:r>
            <a:r>
              <a:rPr lang="zh-TW" altLang="en-US" sz="2400" b="1" dirty="0">
                <a:latin typeface="+mn-ea"/>
              </a:rPr>
              <a:t>條規定：「本法第</a:t>
            </a:r>
            <a:r>
              <a:rPr lang="en-US" altLang="zh-TW" sz="2400" b="1" dirty="0">
                <a:latin typeface="+mn-ea"/>
              </a:rPr>
              <a:t>58</a:t>
            </a:r>
            <a:r>
              <a:rPr lang="zh-TW" altLang="en-US" sz="2400" b="1" dirty="0">
                <a:latin typeface="+mn-ea"/>
              </a:rPr>
              <a:t>條所稱部分標價偏低，指下列情形之一</a:t>
            </a:r>
            <a:r>
              <a:rPr lang="zh-TW" altLang="en-US" sz="2400" b="1" dirty="0" smtClean="0">
                <a:latin typeface="+mn-ea"/>
              </a:rPr>
              <a:t>：</a:t>
            </a:r>
            <a:r>
              <a:rPr lang="en-US" altLang="zh-TW" sz="2400" b="1" dirty="0" smtClean="0">
                <a:latin typeface="+mn-ea"/>
              </a:rPr>
              <a:t/>
            </a:r>
            <a:br>
              <a:rPr lang="en-US" altLang="zh-TW" sz="2400" b="1" dirty="0" smtClean="0">
                <a:latin typeface="+mn-ea"/>
              </a:rPr>
            </a:br>
            <a:r>
              <a:rPr lang="zh-TW" altLang="en-US" sz="2400" b="1" dirty="0" smtClean="0">
                <a:latin typeface="+mn-ea"/>
              </a:rPr>
              <a:t>一</a:t>
            </a:r>
            <a:r>
              <a:rPr lang="zh-TW" altLang="en-US" sz="2400" b="1" dirty="0">
                <a:latin typeface="+mn-ea"/>
              </a:rPr>
              <a:t>、該部分標價有對應之底價項目可供比較，該部分標價低於相同部分項目底價之百分之七十者</a:t>
            </a:r>
            <a:r>
              <a:rPr lang="zh-TW" altLang="en-US" sz="2400" b="1" dirty="0" smtClean="0">
                <a:latin typeface="+mn-ea"/>
              </a:rPr>
              <a:t>。</a:t>
            </a:r>
            <a:r>
              <a:rPr lang="en-US" altLang="zh-TW" sz="2400" b="1" dirty="0" smtClean="0">
                <a:latin typeface="+mn-ea"/>
              </a:rPr>
              <a:t/>
            </a:r>
            <a:br>
              <a:rPr lang="en-US" altLang="zh-TW" sz="2400" b="1" dirty="0" smtClean="0">
                <a:latin typeface="+mn-ea"/>
              </a:rPr>
            </a:br>
            <a:r>
              <a:rPr lang="zh-TW" altLang="en-US" sz="2400" b="1" dirty="0" smtClean="0">
                <a:latin typeface="+mn-ea"/>
              </a:rPr>
              <a:t>二</a:t>
            </a:r>
            <a:r>
              <a:rPr lang="zh-TW" altLang="en-US" sz="2400" b="1" dirty="0">
                <a:latin typeface="+mn-ea"/>
              </a:rPr>
              <a:t>、廠商之部分標價經評審或評選委員會認為偏低者</a:t>
            </a:r>
            <a:r>
              <a:rPr lang="zh-TW" altLang="en-US" sz="2400" b="1" dirty="0" smtClean="0">
                <a:latin typeface="+mn-ea"/>
              </a:rPr>
              <a:t>。</a:t>
            </a:r>
            <a:r>
              <a:rPr lang="en-US" altLang="zh-TW" sz="2400" b="1" dirty="0" smtClean="0">
                <a:latin typeface="+mn-ea"/>
              </a:rPr>
              <a:t/>
            </a:r>
            <a:br>
              <a:rPr lang="en-US" altLang="zh-TW" sz="2400" b="1" dirty="0" smtClean="0">
                <a:latin typeface="+mn-ea"/>
              </a:rPr>
            </a:br>
            <a:r>
              <a:rPr lang="zh-TW" altLang="en-US" sz="2400" b="1" dirty="0" smtClean="0">
                <a:latin typeface="+mn-ea"/>
              </a:rPr>
              <a:t>三</a:t>
            </a:r>
            <a:r>
              <a:rPr lang="zh-TW" altLang="en-US" sz="2400" b="1" dirty="0">
                <a:latin typeface="+mn-ea"/>
              </a:rPr>
              <a:t>、廠商之部分標價低於其他機關最近辦理相同採購決標價之百分之七十者</a:t>
            </a:r>
            <a:r>
              <a:rPr lang="zh-TW" altLang="en-US" sz="2400" b="1" dirty="0" smtClean="0">
                <a:latin typeface="+mn-ea"/>
              </a:rPr>
              <a:t>。</a:t>
            </a:r>
            <a:r>
              <a:rPr lang="en-US" altLang="zh-TW" sz="2400" b="1" dirty="0" smtClean="0">
                <a:latin typeface="+mn-ea"/>
              </a:rPr>
              <a:t/>
            </a:r>
            <a:br>
              <a:rPr lang="en-US" altLang="zh-TW" sz="2400" b="1" dirty="0" smtClean="0">
                <a:latin typeface="+mn-ea"/>
              </a:rPr>
            </a:br>
            <a:r>
              <a:rPr lang="zh-TW" altLang="en-US" sz="2400" b="1" dirty="0" smtClean="0">
                <a:latin typeface="+mn-ea"/>
              </a:rPr>
              <a:t>四</a:t>
            </a:r>
            <a:r>
              <a:rPr lang="zh-TW" altLang="en-US" sz="2400" b="1" dirty="0">
                <a:latin typeface="+mn-ea"/>
              </a:rPr>
              <a:t>、廠商之部分標價低於可供參考之一般價格之百分之七十者」</a:t>
            </a:r>
            <a:r>
              <a:rPr lang="zh-TW" altLang="en-US" sz="2400" b="1" dirty="0" smtClean="0">
                <a:latin typeface="+mn-ea"/>
              </a:rPr>
              <a:t>，</a:t>
            </a:r>
            <a:endParaRPr lang="en-US" altLang="zh-TW" sz="2400" b="1" dirty="0" smtClean="0">
              <a:latin typeface="+mn-ea"/>
            </a:endParaRPr>
          </a:p>
          <a:p>
            <a:r>
              <a:rPr lang="zh-TW" altLang="en-US" sz="2400" b="1" dirty="0" smtClean="0">
                <a:latin typeface="+mn-ea"/>
              </a:rPr>
              <a:t>本</a:t>
            </a:r>
            <a:r>
              <a:rPr lang="zh-TW" altLang="en-US" sz="2400" b="1" dirty="0">
                <a:latin typeface="+mn-ea"/>
              </a:rPr>
              <a:t>會並訂有「依政府採購法第</a:t>
            </a:r>
            <a:r>
              <a:rPr lang="en-US" altLang="zh-TW" sz="2400" b="1" dirty="0">
                <a:latin typeface="+mn-ea"/>
              </a:rPr>
              <a:t>58</a:t>
            </a:r>
            <a:r>
              <a:rPr lang="zh-TW" altLang="en-US" sz="2400" b="1" dirty="0">
                <a:latin typeface="+mn-ea"/>
              </a:rPr>
              <a:t>條處理總標價低於底價百分之八十案件之執行程序」</a:t>
            </a:r>
            <a:r>
              <a:rPr lang="zh-TW" altLang="en-US" sz="2400" b="1" dirty="0" smtClean="0">
                <a:latin typeface="+mn-ea"/>
              </a:rPr>
              <a:t>。</a:t>
            </a:r>
            <a:r>
              <a:rPr lang="en-US" altLang="zh-TW" sz="2400" b="1" dirty="0">
                <a:latin typeface="+mn-ea"/>
              </a:rPr>
              <a:t>100</a:t>
            </a:r>
            <a:r>
              <a:rPr lang="zh-TW" altLang="en-US" sz="2400" b="1" dirty="0">
                <a:latin typeface="+mn-ea"/>
              </a:rPr>
              <a:t>年</a:t>
            </a:r>
            <a:r>
              <a:rPr lang="en-US" altLang="zh-TW" sz="2400" b="1" dirty="0">
                <a:latin typeface="+mn-ea"/>
              </a:rPr>
              <a:t>10</a:t>
            </a:r>
            <a:r>
              <a:rPr lang="zh-TW" altLang="en-US" sz="2400" b="1" dirty="0">
                <a:latin typeface="+mn-ea"/>
              </a:rPr>
              <a:t>月</a:t>
            </a:r>
            <a:r>
              <a:rPr lang="en-US" altLang="zh-TW" sz="2400" b="1" dirty="0">
                <a:latin typeface="+mn-ea"/>
              </a:rPr>
              <a:t>14</a:t>
            </a:r>
            <a:r>
              <a:rPr lang="zh-TW" altLang="en-US" sz="2400" b="1" dirty="0" smtClean="0">
                <a:latin typeface="+mn-ea"/>
              </a:rPr>
              <a:t>日工程</a:t>
            </a:r>
            <a:r>
              <a:rPr lang="zh-TW" altLang="en-US" sz="2400" b="1" dirty="0">
                <a:latin typeface="+mn-ea"/>
              </a:rPr>
              <a:t>企字第</a:t>
            </a:r>
            <a:r>
              <a:rPr lang="en-US" altLang="zh-TW" sz="2400" b="1" dirty="0">
                <a:latin typeface="+mn-ea"/>
              </a:rPr>
              <a:t>10000348751</a:t>
            </a:r>
            <a:r>
              <a:rPr lang="zh-TW" altLang="en-US" sz="2400" b="1" dirty="0" smtClean="0">
                <a:latin typeface="+mn-ea"/>
              </a:rPr>
              <a:t>號函</a:t>
            </a:r>
            <a:endParaRPr lang="zh-TW" altLang="en-US" sz="2400" b="1" dirty="0">
              <a:latin typeface="+mn-ea"/>
            </a:endParaRPr>
          </a:p>
        </p:txBody>
      </p:sp>
      <p:sp>
        <p:nvSpPr>
          <p:cNvPr id="3" name="投影片編號版面配置區 2"/>
          <p:cNvSpPr>
            <a:spLocks noGrp="1"/>
          </p:cNvSpPr>
          <p:nvPr>
            <p:ph type="sldNum" sz="quarter" idx="12"/>
          </p:nvPr>
        </p:nvSpPr>
        <p:spPr/>
        <p:txBody>
          <a:bodyPr/>
          <a:lstStyle/>
          <a:p>
            <a:fld id="{1118FB7C-3051-423D-B140-B22D31D849CF}" type="slidenum">
              <a:rPr lang="zh-TW" altLang="en-US" smtClean="0"/>
              <a:pPr/>
              <a:t>381</a:t>
            </a:fld>
            <a:endParaRPr lang="zh-TW" altLang="en-US"/>
          </a:p>
        </p:txBody>
      </p:sp>
    </p:spTree>
    <p:extLst>
      <p:ext uri="{BB962C8B-B14F-4D97-AF65-F5344CB8AC3E}">
        <p14:creationId xmlns:p14="http://schemas.microsoft.com/office/powerpoint/2010/main" val="570730731"/>
      </p:ext>
    </p:extLst>
  </p:cSld>
  <p:clrMapOvr>
    <a:masterClrMapping/>
  </p:clrMapOvr>
  <p:transition/>
</p:sld>
</file>

<file path=ppt/slides/slide3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title"/>
          </p:nvPr>
        </p:nvSpPr>
        <p:spPr>
          <a:xfrm>
            <a:off x="428596" y="142852"/>
            <a:ext cx="8229600" cy="909884"/>
          </a:xfrm>
        </p:spPr>
        <p:txBody>
          <a:bodyPr>
            <a:normAutofit/>
          </a:bodyPr>
          <a:lstStyle/>
          <a:p>
            <a:pPr eaLnBrk="1" hangingPunct="1"/>
            <a:r>
              <a:rPr lang="en-US" altLang="zh-TW" sz="3600" b="1" dirty="0">
                <a:solidFill>
                  <a:srgbClr val="FF0000"/>
                </a:solidFill>
                <a:latin typeface="+mn-ea"/>
                <a:ea typeface="+mn-ea"/>
              </a:rPr>
              <a:t>58</a:t>
            </a:r>
            <a:r>
              <a:rPr lang="zh-TW" altLang="en-US" sz="3600" b="1" dirty="0" smtClean="0">
                <a:solidFill>
                  <a:srgbClr val="FF0000"/>
                </a:solidFill>
                <a:latin typeface="+mn-ea"/>
                <a:ea typeface="+mn-ea"/>
              </a:rPr>
              <a:t>條程序之執行原則</a:t>
            </a:r>
            <a:r>
              <a:rPr lang="en-US" altLang="zh-TW" sz="3600" b="1" dirty="0" smtClean="0">
                <a:solidFill>
                  <a:srgbClr val="FF0000"/>
                </a:solidFill>
                <a:latin typeface="+mn-ea"/>
                <a:ea typeface="+mn-ea"/>
              </a:rPr>
              <a:t>1</a:t>
            </a:r>
            <a:endParaRPr lang="zh-TW" altLang="en-US" sz="3600" b="1" dirty="0">
              <a:solidFill>
                <a:srgbClr val="FF0000"/>
              </a:solidFill>
              <a:latin typeface="+mn-ea"/>
              <a:ea typeface="+mn-ea"/>
            </a:endParaRPr>
          </a:p>
        </p:txBody>
      </p:sp>
      <p:sp>
        <p:nvSpPr>
          <p:cNvPr id="110595" name="Rectangle 3"/>
          <p:cNvSpPr>
            <a:spLocks noGrp="1" noChangeArrowheads="1"/>
          </p:cNvSpPr>
          <p:nvPr>
            <p:ph type="body" idx="1"/>
          </p:nvPr>
        </p:nvSpPr>
        <p:spPr>
          <a:xfrm>
            <a:off x="323528" y="1052736"/>
            <a:ext cx="8496944" cy="5073427"/>
          </a:xfrm>
        </p:spPr>
        <p:txBody>
          <a:bodyPr>
            <a:noAutofit/>
          </a:bodyPr>
          <a:lstStyle/>
          <a:p>
            <a:pPr>
              <a:lnSpc>
                <a:spcPts val="3000"/>
              </a:lnSpc>
              <a:buFont typeface="Wingdings" panose="05000000000000000000" pitchFamily="2" charset="2"/>
              <a:buChar char="n"/>
            </a:pPr>
            <a:r>
              <a:rPr lang="zh-TW" altLang="en-US" sz="2400" b="1" dirty="0"/>
              <a:t>依政府採購法第五十八條處理總標價低於底價百分之八十案件之執行</a:t>
            </a:r>
            <a:r>
              <a:rPr lang="zh-TW" altLang="en-US" sz="2400" b="1" dirty="0" smtClean="0"/>
              <a:t>程序</a:t>
            </a:r>
            <a:r>
              <a:rPr lang="en-US" altLang="zh-TW" sz="2400" b="1" dirty="0" smtClean="0"/>
              <a:t>.</a:t>
            </a:r>
            <a:r>
              <a:rPr lang="zh-TW" altLang="en-US" sz="2400" b="1" dirty="0" smtClean="0"/>
              <a:t>附記</a:t>
            </a:r>
            <a:r>
              <a:rPr lang="zh-TW" altLang="en-US" sz="2400" b="1" dirty="0" smtClean="0">
                <a:latin typeface="PMingLiU" panose="02020500000000000000" pitchFamily="18" charset="-120"/>
                <a:ea typeface="PMingLiU" panose="02020500000000000000" pitchFamily="18" charset="-120"/>
              </a:rPr>
              <a:t>：</a:t>
            </a:r>
            <a:endParaRPr lang="en-US" altLang="zh-TW" sz="2400" b="1" dirty="0" smtClean="0"/>
          </a:p>
          <a:p>
            <a:pPr>
              <a:lnSpc>
                <a:spcPts val="3000"/>
              </a:lnSpc>
              <a:buNone/>
            </a:pPr>
            <a:r>
              <a:rPr lang="zh-TW" altLang="en-US" sz="2400" b="1" dirty="0" smtClean="0"/>
              <a:t>一</a:t>
            </a:r>
            <a:r>
              <a:rPr lang="zh-TW" altLang="en-US" sz="2400" b="1" dirty="0"/>
              <a:t>、訂有底價之採購，機關</a:t>
            </a:r>
            <a:r>
              <a:rPr lang="zh-TW" altLang="en-US" sz="2400" b="1" dirty="0">
                <a:solidFill>
                  <a:srgbClr val="0000FF"/>
                </a:solidFill>
              </a:rPr>
              <a:t>如發現底價偏高造成最低標標價偏低者，不適用</a:t>
            </a:r>
            <a:r>
              <a:rPr lang="zh-TW" altLang="en-US" sz="2400" b="1" dirty="0"/>
              <a:t>採購法第五十八條</a:t>
            </a:r>
            <a:r>
              <a:rPr lang="zh-TW" altLang="en-US" sz="2400" b="1" dirty="0" smtClean="0"/>
              <a:t>之規定。</a:t>
            </a:r>
            <a:endParaRPr lang="en-US" altLang="zh-TW" sz="2400" b="1" dirty="0" smtClean="0"/>
          </a:p>
          <a:p>
            <a:pPr>
              <a:lnSpc>
                <a:spcPts val="3000"/>
              </a:lnSpc>
              <a:buNone/>
            </a:pPr>
            <a:r>
              <a:rPr lang="zh-TW" altLang="en-US" sz="2400" b="1" dirty="0" smtClean="0"/>
              <a:t> </a:t>
            </a:r>
            <a:r>
              <a:rPr lang="zh-TW" altLang="en-US" sz="2400" b="1" dirty="0"/>
              <a:t>二、機關通知廠商提出差額保證金前，應予提出說明之機會；廠商無自行擇定提出說明或差額保 證金之權利。</a:t>
            </a:r>
            <a:r>
              <a:rPr lang="zh-TW" altLang="en-US" sz="2400" b="1" dirty="0">
                <a:solidFill>
                  <a:srgbClr val="0000FF"/>
                </a:solidFill>
              </a:rPr>
              <a:t>機關未通知廠商提出差額保證金者，縱廠商主動提出差額保證金，機關亦應拒 絕。 </a:t>
            </a:r>
            <a:endParaRPr lang="en-US" altLang="zh-TW" sz="2400" b="1" dirty="0" smtClean="0">
              <a:solidFill>
                <a:srgbClr val="0000FF"/>
              </a:solidFill>
            </a:endParaRPr>
          </a:p>
          <a:p>
            <a:pPr>
              <a:lnSpc>
                <a:spcPts val="3000"/>
              </a:lnSpc>
              <a:buNone/>
            </a:pPr>
            <a:r>
              <a:rPr lang="zh-TW" altLang="en-US" sz="2400" b="1" dirty="0" smtClean="0"/>
              <a:t>三</a:t>
            </a:r>
            <a:r>
              <a:rPr lang="zh-TW" altLang="en-US" sz="2400" b="1" dirty="0"/>
              <a:t>、機關依本程序不決標予最低標廠商，而以次低標廠商為最低標廠商，其仍有標價偏低情形 者，亦適用採購法第五十八條之規定。 </a:t>
            </a:r>
            <a:endParaRPr lang="en-US" altLang="zh-TW" sz="2400" b="1" dirty="0" smtClean="0"/>
          </a:p>
          <a:p>
            <a:pPr>
              <a:lnSpc>
                <a:spcPts val="3000"/>
              </a:lnSpc>
              <a:buNone/>
            </a:pPr>
            <a:r>
              <a:rPr lang="zh-TW" altLang="en-US" sz="2400" b="1" dirty="0" smtClean="0"/>
              <a:t>四</a:t>
            </a:r>
            <a:r>
              <a:rPr lang="zh-TW" altLang="en-US" sz="2400" b="1" dirty="0"/>
              <a:t>、機關依本程序不決標予廠商，其有押標金者，發還之。但本程序載明不予發還者，不在此 限。 </a:t>
            </a:r>
            <a:endParaRPr lang="en-US" altLang="zh-TW" sz="2400" b="1" dirty="0" smtClean="0"/>
          </a:p>
        </p:txBody>
      </p:sp>
      <p:sp>
        <p:nvSpPr>
          <p:cNvPr id="3" name="投影片編號版面配置區 2"/>
          <p:cNvSpPr>
            <a:spLocks noGrp="1"/>
          </p:cNvSpPr>
          <p:nvPr>
            <p:ph type="sldNum" sz="quarter" idx="12"/>
          </p:nvPr>
        </p:nvSpPr>
        <p:spPr/>
        <p:txBody>
          <a:bodyPr/>
          <a:lstStyle/>
          <a:p>
            <a:fld id="{1118FB7C-3051-423D-B140-B22D31D849CF}" type="slidenum">
              <a:rPr lang="zh-TW" altLang="en-US" smtClean="0"/>
              <a:pPr/>
              <a:t>382</a:t>
            </a:fld>
            <a:endParaRPr lang="zh-TW" altLang="en-US"/>
          </a:p>
        </p:txBody>
      </p:sp>
    </p:spTree>
    <p:extLst>
      <p:ext uri="{BB962C8B-B14F-4D97-AF65-F5344CB8AC3E}">
        <p14:creationId xmlns:p14="http://schemas.microsoft.com/office/powerpoint/2010/main" val="2623873176"/>
      </p:ext>
    </p:extLst>
  </p:cSld>
  <p:clrMapOvr>
    <a:masterClrMapping/>
  </p:clrMapOvr>
  <p:transition/>
</p:sld>
</file>

<file path=ppt/slides/slide3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title"/>
          </p:nvPr>
        </p:nvSpPr>
        <p:spPr>
          <a:xfrm>
            <a:off x="428596" y="142852"/>
            <a:ext cx="8229600" cy="909884"/>
          </a:xfrm>
        </p:spPr>
        <p:txBody>
          <a:bodyPr>
            <a:normAutofit/>
          </a:bodyPr>
          <a:lstStyle/>
          <a:p>
            <a:pPr eaLnBrk="1" hangingPunct="1"/>
            <a:r>
              <a:rPr lang="en-US" altLang="zh-TW" sz="3600" b="1" dirty="0">
                <a:solidFill>
                  <a:srgbClr val="FF0000"/>
                </a:solidFill>
                <a:latin typeface="+mn-ea"/>
                <a:ea typeface="+mn-ea"/>
              </a:rPr>
              <a:t>58</a:t>
            </a:r>
            <a:r>
              <a:rPr lang="zh-TW" altLang="en-US" sz="3600" b="1" dirty="0" smtClean="0">
                <a:solidFill>
                  <a:srgbClr val="FF0000"/>
                </a:solidFill>
                <a:latin typeface="+mn-ea"/>
                <a:ea typeface="+mn-ea"/>
              </a:rPr>
              <a:t>條程序之執行原則</a:t>
            </a:r>
            <a:r>
              <a:rPr lang="en-US" altLang="zh-TW" sz="3600" b="1" dirty="0" smtClean="0">
                <a:solidFill>
                  <a:srgbClr val="FF0000"/>
                </a:solidFill>
                <a:latin typeface="+mn-ea"/>
                <a:ea typeface="+mn-ea"/>
              </a:rPr>
              <a:t>2</a:t>
            </a:r>
            <a:endParaRPr lang="zh-TW" altLang="en-US" sz="3600" b="1" dirty="0">
              <a:solidFill>
                <a:srgbClr val="FF0000"/>
              </a:solidFill>
              <a:latin typeface="+mn-ea"/>
              <a:ea typeface="+mn-ea"/>
            </a:endParaRPr>
          </a:p>
        </p:txBody>
      </p:sp>
      <p:sp>
        <p:nvSpPr>
          <p:cNvPr id="110595" name="Rectangle 3"/>
          <p:cNvSpPr>
            <a:spLocks noGrp="1" noChangeArrowheads="1"/>
          </p:cNvSpPr>
          <p:nvPr>
            <p:ph type="body" idx="1"/>
          </p:nvPr>
        </p:nvSpPr>
        <p:spPr>
          <a:xfrm>
            <a:off x="323528" y="1052736"/>
            <a:ext cx="8496944" cy="5073427"/>
          </a:xfrm>
        </p:spPr>
        <p:txBody>
          <a:bodyPr>
            <a:noAutofit/>
          </a:bodyPr>
          <a:lstStyle/>
          <a:p>
            <a:pPr>
              <a:lnSpc>
                <a:spcPts val="3000"/>
              </a:lnSpc>
              <a:buNone/>
            </a:pPr>
            <a:r>
              <a:rPr lang="zh-TW" altLang="en-US" sz="2400" b="1" dirty="0" smtClean="0"/>
              <a:t>五</a:t>
            </a:r>
            <a:r>
              <a:rPr lang="zh-TW" altLang="en-US" sz="2400" b="1" dirty="0"/>
              <a:t>、機關限期通知廠商提出說明之事項，可包括</a:t>
            </a:r>
            <a:r>
              <a:rPr lang="zh-TW" altLang="en-US" sz="2400" b="1" dirty="0" smtClean="0"/>
              <a:t>：</a:t>
            </a:r>
            <a:r>
              <a:rPr lang="en-US" altLang="zh-TW" sz="2400" b="1" dirty="0" smtClean="0"/>
              <a:t/>
            </a:r>
            <a:br>
              <a:rPr lang="en-US" altLang="zh-TW" sz="2400" b="1" dirty="0" smtClean="0"/>
            </a:br>
            <a:r>
              <a:rPr lang="zh-TW" altLang="en-US" sz="2400" b="1" dirty="0" smtClean="0"/>
              <a:t>（</a:t>
            </a:r>
            <a:r>
              <a:rPr lang="zh-TW" altLang="en-US" sz="2400" b="1" dirty="0"/>
              <a:t>１）</a:t>
            </a:r>
            <a:r>
              <a:rPr lang="zh-TW" altLang="en-US" sz="2400" b="1" dirty="0">
                <a:solidFill>
                  <a:srgbClr val="0000FF"/>
                </a:solidFill>
              </a:rPr>
              <a:t>標價為何偏低</a:t>
            </a:r>
            <a:r>
              <a:rPr lang="zh-TW" altLang="en-US" sz="2400" b="1" dirty="0" smtClean="0"/>
              <a:t>；</a:t>
            </a:r>
            <a:r>
              <a:rPr lang="en-US" altLang="zh-TW" sz="2400" b="1" dirty="0" smtClean="0"/>
              <a:t/>
            </a:r>
            <a:br>
              <a:rPr lang="en-US" altLang="zh-TW" sz="2400" b="1" dirty="0" smtClean="0"/>
            </a:br>
            <a:r>
              <a:rPr lang="zh-TW" altLang="en-US" sz="2400" b="1" dirty="0" smtClean="0"/>
              <a:t>（</a:t>
            </a:r>
            <a:r>
              <a:rPr lang="zh-TW" altLang="en-US" sz="2400" b="1" dirty="0"/>
              <a:t>２）</a:t>
            </a:r>
            <a:r>
              <a:rPr lang="zh-TW" altLang="en-US" sz="2400" b="1" dirty="0">
                <a:solidFill>
                  <a:srgbClr val="0000FF"/>
                </a:solidFill>
              </a:rPr>
              <a:t>以該標價承作， 為何不會有降低品質、不能誠信履約之虞或其他特殊情形</a:t>
            </a:r>
            <a:r>
              <a:rPr lang="zh-TW" altLang="en-US" sz="2400" b="1" dirty="0"/>
              <a:t>，並據以作為認定廠商說明是否合 理之依據。廠商提出之說明，</a:t>
            </a:r>
            <a:r>
              <a:rPr lang="zh-TW" altLang="en-US" sz="2400" b="1" dirty="0">
                <a:solidFill>
                  <a:srgbClr val="0000FF"/>
                </a:solidFill>
              </a:rPr>
              <a:t>與完成招標標的之事項無關者，不予接受。 </a:t>
            </a:r>
            <a:endParaRPr lang="en-US" altLang="zh-TW" sz="2400" b="1" dirty="0" smtClean="0">
              <a:solidFill>
                <a:srgbClr val="0000FF"/>
              </a:solidFill>
            </a:endParaRPr>
          </a:p>
          <a:p>
            <a:pPr>
              <a:lnSpc>
                <a:spcPts val="3000"/>
              </a:lnSpc>
              <a:buNone/>
            </a:pPr>
            <a:r>
              <a:rPr lang="zh-TW" altLang="en-US" sz="2400" b="1" dirty="0" smtClean="0"/>
              <a:t>六</a:t>
            </a:r>
            <a:r>
              <a:rPr lang="zh-TW" altLang="en-US" sz="2400" b="1" dirty="0"/>
              <a:t>、最低標未於機關通知期限內提出說明或差額保證金，或提出之</a:t>
            </a:r>
            <a:r>
              <a:rPr lang="zh-TW" altLang="en-US" sz="2400" b="1" dirty="0">
                <a:solidFill>
                  <a:srgbClr val="0000FF"/>
                </a:solidFill>
              </a:rPr>
              <a:t>說明不足採信，經機關重行評 估結果，改變先前之認定，重行認為</a:t>
            </a:r>
            <a:r>
              <a:rPr lang="zh-TW" altLang="en-US" sz="2400" b="1" dirty="0"/>
              <a:t>最低標之總標價無顯不合理，無降低品質、不能誠信履 約之虞或其他特殊情形，照價決標予最低標。如最低標不接受決標或拒不簽約，依採購法第 一百零一條、第一百零二條，並得依其施行細則第五十八條第二項規定處理。如有押標金， 依招標文件之規定不予發還</a:t>
            </a:r>
            <a:r>
              <a:rPr lang="zh-TW" altLang="en-US" sz="2400" b="1" dirty="0" smtClean="0"/>
              <a:t>。</a:t>
            </a:r>
            <a:endParaRPr lang="en-US" altLang="zh-TW" sz="2400" b="1" dirty="0" smtClean="0">
              <a:latin typeface="標楷體" pitchFamily="65" charset="-120"/>
            </a:endParaRPr>
          </a:p>
        </p:txBody>
      </p:sp>
      <p:sp>
        <p:nvSpPr>
          <p:cNvPr id="3" name="投影片編號版面配置區 2"/>
          <p:cNvSpPr>
            <a:spLocks noGrp="1"/>
          </p:cNvSpPr>
          <p:nvPr>
            <p:ph type="sldNum" sz="quarter" idx="12"/>
          </p:nvPr>
        </p:nvSpPr>
        <p:spPr/>
        <p:txBody>
          <a:bodyPr/>
          <a:lstStyle/>
          <a:p>
            <a:fld id="{1118FB7C-3051-423D-B140-B22D31D849CF}" type="slidenum">
              <a:rPr lang="zh-TW" altLang="en-US" smtClean="0"/>
              <a:pPr/>
              <a:t>383</a:t>
            </a:fld>
            <a:endParaRPr lang="zh-TW" altLang="en-US"/>
          </a:p>
        </p:txBody>
      </p:sp>
    </p:spTree>
    <p:extLst>
      <p:ext uri="{BB962C8B-B14F-4D97-AF65-F5344CB8AC3E}">
        <p14:creationId xmlns:p14="http://schemas.microsoft.com/office/powerpoint/2010/main" val="2279374271"/>
      </p:ext>
    </p:extLst>
  </p:cSld>
  <p:clrMapOvr>
    <a:masterClrMapping/>
  </p:clrMapOvr>
  <p:transition/>
</p:sld>
</file>

<file path=ppt/slides/slide3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title"/>
          </p:nvPr>
        </p:nvSpPr>
        <p:spPr>
          <a:xfrm>
            <a:off x="428596" y="142852"/>
            <a:ext cx="8229600" cy="909884"/>
          </a:xfrm>
        </p:spPr>
        <p:txBody>
          <a:bodyPr>
            <a:normAutofit/>
          </a:bodyPr>
          <a:lstStyle/>
          <a:p>
            <a:pPr eaLnBrk="1" hangingPunct="1"/>
            <a:r>
              <a:rPr lang="en-US" altLang="zh-TW" sz="3600" b="1" dirty="0">
                <a:solidFill>
                  <a:srgbClr val="FF0000"/>
                </a:solidFill>
                <a:latin typeface="+mn-ea"/>
                <a:ea typeface="+mn-ea"/>
              </a:rPr>
              <a:t>58</a:t>
            </a:r>
            <a:r>
              <a:rPr lang="zh-TW" altLang="en-US" sz="3600" b="1" dirty="0" smtClean="0">
                <a:solidFill>
                  <a:srgbClr val="FF0000"/>
                </a:solidFill>
                <a:latin typeface="+mn-ea"/>
                <a:ea typeface="+mn-ea"/>
              </a:rPr>
              <a:t>條程序之執行原則</a:t>
            </a:r>
            <a:r>
              <a:rPr lang="en-US" altLang="zh-TW" sz="3600" b="1" dirty="0" smtClean="0">
                <a:solidFill>
                  <a:srgbClr val="FF0000"/>
                </a:solidFill>
                <a:latin typeface="+mn-ea"/>
                <a:ea typeface="+mn-ea"/>
              </a:rPr>
              <a:t>3</a:t>
            </a:r>
            <a:endParaRPr lang="zh-TW" altLang="en-US" sz="3600" b="1" dirty="0">
              <a:solidFill>
                <a:srgbClr val="FF0000"/>
              </a:solidFill>
              <a:latin typeface="+mn-ea"/>
              <a:ea typeface="+mn-ea"/>
            </a:endParaRPr>
          </a:p>
        </p:txBody>
      </p:sp>
      <p:sp>
        <p:nvSpPr>
          <p:cNvPr id="110595" name="Rectangle 3"/>
          <p:cNvSpPr>
            <a:spLocks noGrp="1" noChangeArrowheads="1"/>
          </p:cNvSpPr>
          <p:nvPr>
            <p:ph type="body" idx="1"/>
          </p:nvPr>
        </p:nvSpPr>
        <p:spPr>
          <a:xfrm>
            <a:off x="323528" y="908720"/>
            <a:ext cx="8602012" cy="5544616"/>
          </a:xfrm>
        </p:spPr>
        <p:txBody>
          <a:bodyPr>
            <a:noAutofit/>
          </a:bodyPr>
          <a:lstStyle/>
          <a:p>
            <a:pPr>
              <a:lnSpc>
                <a:spcPts val="3000"/>
              </a:lnSpc>
              <a:buNone/>
            </a:pPr>
            <a:r>
              <a:rPr lang="zh-TW" altLang="en-US" sz="2400" b="1" dirty="0" smtClean="0"/>
              <a:t>七</a:t>
            </a:r>
            <a:r>
              <a:rPr lang="zh-TW" altLang="en-US" sz="2400" b="1" dirty="0"/>
              <a:t>、機關限期</a:t>
            </a:r>
            <a:r>
              <a:rPr lang="zh-TW" altLang="en-US" sz="2400" b="1" dirty="0">
                <a:solidFill>
                  <a:srgbClr val="0000FF"/>
                </a:solidFill>
              </a:rPr>
              <a:t>通知廠商提出說明，其所訂期限及認定廠商說明是否合理之程序，應迅速合理，</a:t>
            </a:r>
            <a:r>
              <a:rPr lang="zh-TW" altLang="en-US" sz="2400" b="1" dirty="0" smtClean="0">
                <a:solidFill>
                  <a:srgbClr val="0000FF"/>
                </a:solidFill>
              </a:rPr>
              <a:t>避免</a:t>
            </a:r>
            <a:r>
              <a:rPr lang="zh-TW" altLang="en-US" sz="2400" b="1" dirty="0">
                <a:solidFill>
                  <a:srgbClr val="0000FF"/>
                </a:solidFill>
              </a:rPr>
              <a:t>最低標與其他廠商串通瓜分利益</a:t>
            </a:r>
            <a:r>
              <a:rPr lang="zh-TW" altLang="en-US" sz="2400" b="1" dirty="0"/>
              <a:t>，藉不提出說明或提出不合理之說明等情形，使機關不決 標予該廠商，改決標予其他標價較高廠商。 </a:t>
            </a:r>
            <a:endParaRPr lang="en-US" altLang="zh-TW" sz="2400" b="1" dirty="0" smtClean="0"/>
          </a:p>
          <a:p>
            <a:pPr>
              <a:lnSpc>
                <a:spcPts val="3000"/>
              </a:lnSpc>
              <a:buNone/>
            </a:pPr>
            <a:r>
              <a:rPr lang="zh-TW" altLang="en-US" sz="2400" b="1" dirty="0" smtClean="0"/>
              <a:t>八</a:t>
            </a:r>
            <a:r>
              <a:rPr lang="zh-TW" altLang="en-US" sz="2400" b="1" dirty="0"/>
              <a:t>、投標廠商之標價幣別，依招標文件規定在二種以上，其依採購法施行細則第六十四條規定</a:t>
            </a:r>
            <a:r>
              <a:rPr lang="zh-TW" altLang="en-US" sz="2400" b="1" dirty="0" smtClean="0"/>
              <a:t>折算</a:t>
            </a:r>
            <a:r>
              <a:rPr lang="zh-TW" altLang="en-US" sz="2400" b="1" dirty="0"/>
              <a:t>總價以定標序供決標之用，如最低標廠商之總標價有採購法第五十八條前段情形，致</a:t>
            </a:r>
            <a:r>
              <a:rPr lang="zh-TW" altLang="en-US" sz="2400" b="1" dirty="0" smtClean="0">
                <a:solidFill>
                  <a:srgbClr val="0000FF"/>
                </a:solidFill>
              </a:rPr>
              <a:t>未能於</a:t>
            </a:r>
            <a:r>
              <a:rPr lang="zh-TW" altLang="en-US" sz="2400" b="1" dirty="0">
                <a:solidFill>
                  <a:srgbClr val="0000FF"/>
                </a:solidFill>
              </a:rPr>
              <a:t>辦理決標作業當日完成決標程序者，製作保留決標紀錄，載明如有決標時，以保留決標</a:t>
            </a:r>
            <a:r>
              <a:rPr lang="zh-TW" altLang="en-US" sz="2400" b="1" dirty="0" smtClean="0">
                <a:solidFill>
                  <a:srgbClr val="0000FF"/>
                </a:solidFill>
              </a:rPr>
              <a:t>日為</a:t>
            </a:r>
            <a:r>
              <a:rPr lang="zh-TW" altLang="en-US" sz="2400" b="1" dirty="0">
                <a:solidFill>
                  <a:srgbClr val="0000FF"/>
                </a:solidFill>
              </a:rPr>
              <a:t>決標日</a:t>
            </a:r>
            <a:r>
              <a:rPr lang="zh-TW" altLang="en-US" sz="2400" b="1" dirty="0" smtClean="0"/>
              <a:t>。</a:t>
            </a:r>
            <a:r>
              <a:rPr lang="zh-TW" altLang="en-US" sz="2400" b="1" dirty="0" smtClean="0">
                <a:latin typeface="+mj-ea"/>
                <a:ea typeface="+mj-ea"/>
              </a:rPr>
              <a:t>工程會</a:t>
            </a:r>
            <a:r>
              <a:rPr lang="en-US" altLang="zh-TW" sz="2400" b="1" dirty="0" smtClean="0">
                <a:latin typeface="+mj-ea"/>
                <a:ea typeface="+mj-ea"/>
              </a:rPr>
              <a:t>100</a:t>
            </a:r>
            <a:r>
              <a:rPr lang="zh-TW" altLang="en-US" sz="2400" b="1" dirty="0" smtClean="0">
                <a:latin typeface="+mj-ea"/>
                <a:ea typeface="+mj-ea"/>
              </a:rPr>
              <a:t>年</a:t>
            </a:r>
            <a:r>
              <a:rPr lang="en-US" altLang="zh-TW" sz="2400" b="1" dirty="0" smtClean="0">
                <a:latin typeface="+mj-ea"/>
                <a:ea typeface="+mj-ea"/>
              </a:rPr>
              <a:t>8</a:t>
            </a:r>
            <a:r>
              <a:rPr lang="zh-TW" altLang="en-US" sz="2400" b="1" dirty="0" smtClean="0">
                <a:latin typeface="+mj-ea"/>
                <a:ea typeface="+mj-ea"/>
              </a:rPr>
              <a:t>月</a:t>
            </a:r>
            <a:r>
              <a:rPr lang="en-US" altLang="zh-TW" sz="2400" b="1" dirty="0" smtClean="0">
                <a:latin typeface="+mj-ea"/>
                <a:ea typeface="+mj-ea"/>
              </a:rPr>
              <a:t>22</a:t>
            </a:r>
            <a:r>
              <a:rPr lang="zh-TW" altLang="en-US" sz="2400" b="1" dirty="0" smtClean="0">
                <a:latin typeface="+mj-ea"/>
                <a:ea typeface="+mj-ea"/>
              </a:rPr>
              <a:t>日工程</a:t>
            </a:r>
            <a:r>
              <a:rPr lang="zh-TW" altLang="en-US" sz="2400" b="1" dirty="0">
                <a:latin typeface="+mj-ea"/>
                <a:ea typeface="+mj-ea"/>
              </a:rPr>
              <a:t>企字</a:t>
            </a:r>
            <a:r>
              <a:rPr lang="zh-TW" altLang="en-US" sz="2400" b="1" dirty="0" smtClean="0">
                <a:latin typeface="+mj-ea"/>
                <a:ea typeface="+mj-ea"/>
              </a:rPr>
              <a:t>第</a:t>
            </a:r>
            <a:r>
              <a:rPr lang="en-US" altLang="zh-TW" sz="2400" b="1" dirty="0" smtClean="0">
                <a:latin typeface="+mj-ea"/>
                <a:ea typeface="+mj-ea"/>
              </a:rPr>
              <a:t>10000261091</a:t>
            </a:r>
            <a:r>
              <a:rPr lang="zh-TW" altLang="en-US" sz="2400" b="1" dirty="0" smtClean="0">
                <a:latin typeface="+mj-ea"/>
                <a:ea typeface="+mj-ea"/>
              </a:rPr>
              <a:t>號令</a:t>
            </a:r>
            <a:endParaRPr lang="en-US" altLang="zh-TW" sz="2400" b="1" dirty="0" smtClean="0">
              <a:latin typeface="+mj-ea"/>
              <a:ea typeface="+mj-ea"/>
            </a:endParaRPr>
          </a:p>
          <a:p>
            <a:pPr>
              <a:lnSpc>
                <a:spcPts val="3000"/>
              </a:lnSpc>
              <a:buFont typeface="Wingdings" panose="05000000000000000000" pitchFamily="2" charset="2"/>
              <a:buChar char="n"/>
            </a:pPr>
            <a:r>
              <a:rPr lang="zh-TW" altLang="en-US" sz="2400" b="1" dirty="0">
                <a:latin typeface="+mj-ea"/>
                <a:ea typeface="+mj-ea"/>
              </a:rPr>
              <a:t>最低標之總標價低於底價之百分之七十</a:t>
            </a:r>
            <a:r>
              <a:rPr lang="zh-TW" altLang="en-US" sz="2400" b="1" dirty="0" smtClean="0">
                <a:latin typeface="+mj-ea"/>
                <a:ea typeface="+mj-ea"/>
              </a:rPr>
              <a:t>，如</a:t>
            </a:r>
            <a:r>
              <a:rPr lang="zh-TW" altLang="zh-TW" sz="2400" b="1" dirty="0" smtClean="0">
                <a:latin typeface="+mj-ea"/>
                <a:ea typeface="+mj-ea"/>
              </a:rPr>
              <a:t>最低</a:t>
            </a:r>
            <a:r>
              <a:rPr lang="zh-TW" altLang="zh-TW" sz="2400" b="1" dirty="0">
                <a:latin typeface="+mj-ea"/>
                <a:ea typeface="+mj-ea"/>
              </a:rPr>
              <a:t>標未於機關通知期限內提出說明，或其提出之說明經機關認為顯不</a:t>
            </a:r>
            <a:r>
              <a:rPr lang="zh-TW" altLang="zh-TW" sz="2400" b="1" dirty="0" smtClean="0">
                <a:latin typeface="+mj-ea"/>
                <a:ea typeface="+mj-ea"/>
              </a:rPr>
              <a:t>合理</a:t>
            </a:r>
            <a:r>
              <a:rPr lang="en-US" altLang="zh-TW" sz="2400" b="1" dirty="0" smtClean="0">
                <a:latin typeface="+mj-ea"/>
                <a:ea typeface="+mj-ea"/>
              </a:rPr>
              <a:t>…</a:t>
            </a:r>
            <a:r>
              <a:rPr lang="zh-TW" altLang="zh-TW" sz="2400" b="1" dirty="0" smtClean="0">
                <a:latin typeface="+mj-ea"/>
                <a:ea typeface="+mj-ea"/>
              </a:rPr>
              <a:t>，</a:t>
            </a:r>
            <a:r>
              <a:rPr lang="zh-TW" altLang="zh-TW" sz="2400" b="1" dirty="0">
                <a:solidFill>
                  <a:srgbClr val="0000FF"/>
                </a:solidFill>
                <a:latin typeface="+mj-ea"/>
                <a:ea typeface="+mj-ea"/>
              </a:rPr>
              <a:t>不通知最低標提出差額保證金</a:t>
            </a:r>
            <a:r>
              <a:rPr lang="zh-TW" altLang="zh-TW" sz="2400" b="1" dirty="0">
                <a:latin typeface="+mj-ea"/>
                <a:ea typeface="+mj-ea"/>
              </a:rPr>
              <a:t>，逕不決標予該最低標。</a:t>
            </a:r>
            <a:r>
              <a:rPr lang="zh-TW" altLang="zh-TW" sz="2400" b="1" dirty="0">
                <a:solidFill>
                  <a:srgbClr val="0000FF"/>
                </a:solidFill>
                <a:latin typeface="+mj-ea"/>
                <a:ea typeface="+mj-ea"/>
              </a:rPr>
              <a:t>該最低標表示願意提出差額保證金者，機關應予拒絕。</a:t>
            </a:r>
            <a:endParaRPr lang="en-US" altLang="zh-TW" sz="2400" b="1" dirty="0">
              <a:solidFill>
                <a:srgbClr val="0000FF"/>
              </a:solidFill>
              <a:latin typeface="+mj-ea"/>
              <a:ea typeface="+mj-ea"/>
            </a:endParaRPr>
          </a:p>
        </p:txBody>
      </p:sp>
      <p:sp>
        <p:nvSpPr>
          <p:cNvPr id="3" name="投影片編號版面配置區 2"/>
          <p:cNvSpPr>
            <a:spLocks noGrp="1"/>
          </p:cNvSpPr>
          <p:nvPr>
            <p:ph type="sldNum" sz="quarter" idx="12"/>
          </p:nvPr>
        </p:nvSpPr>
        <p:spPr/>
        <p:txBody>
          <a:bodyPr/>
          <a:lstStyle/>
          <a:p>
            <a:fld id="{1118FB7C-3051-423D-B140-B22D31D849CF}" type="slidenum">
              <a:rPr lang="zh-TW" altLang="en-US" smtClean="0"/>
              <a:pPr/>
              <a:t>384</a:t>
            </a:fld>
            <a:endParaRPr lang="zh-TW" altLang="en-US"/>
          </a:p>
        </p:txBody>
      </p:sp>
    </p:spTree>
    <p:extLst>
      <p:ext uri="{BB962C8B-B14F-4D97-AF65-F5344CB8AC3E}">
        <p14:creationId xmlns:p14="http://schemas.microsoft.com/office/powerpoint/2010/main" val="2196163505"/>
      </p:ext>
    </p:extLst>
  </p:cSld>
  <p:clrMapOvr>
    <a:masterClrMapping/>
  </p:clrMapOvr>
  <p:transition/>
</p:sld>
</file>

<file path=ppt/slides/slide3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title"/>
          </p:nvPr>
        </p:nvSpPr>
        <p:spPr>
          <a:xfrm>
            <a:off x="428596" y="142852"/>
            <a:ext cx="8229600" cy="1143000"/>
          </a:xfrm>
        </p:spPr>
        <p:txBody>
          <a:bodyPr>
            <a:normAutofit/>
          </a:bodyPr>
          <a:lstStyle/>
          <a:p>
            <a:r>
              <a:rPr lang="en-US" altLang="zh-TW" b="1" dirty="0">
                <a:solidFill>
                  <a:srgbClr val="FF0000"/>
                </a:solidFill>
                <a:latin typeface="+mn-ea"/>
                <a:ea typeface="+mn-ea"/>
              </a:rPr>
              <a:t>58</a:t>
            </a:r>
            <a:r>
              <a:rPr lang="zh-TW" altLang="en-US" b="1" dirty="0">
                <a:solidFill>
                  <a:srgbClr val="FF0000"/>
                </a:solidFill>
                <a:latin typeface="+mn-ea"/>
                <a:ea typeface="+mn-ea"/>
              </a:rPr>
              <a:t>條執行</a:t>
            </a:r>
            <a:r>
              <a:rPr lang="zh-TW" altLang="en-US" b="1" dirty="0" smtClean="0">
                <a:solidFill>
                  <a:srgbClr val="FF0000"/>
                </a:solidFill>
                <a:latin typeface="+mn-ea"/>
                <a:ea typeface="+mn-ea"/>
              </a:rPr>
              <a:t>程序常見錯誤態樣</a:t>
            </a:r>
            <a:r>
              <a:rPr lang="en-US" altLang="zh-TW" b="1" dirty="0" smtClean="0">
                <a:solidFill>
                  <a:srgbClr val="FF0000"/>
                </a:solidFill>
                <a:latin typeface="+mn-ea"/>
                <a:ea typeface="+mn-ea"/>
              </a:rPr>
              <a:t>1</a:t>
            </a:r>
            <a:endParaRPr lang="zh-TW" altLang="en-US" b="1" dirty="0">
              <a:solidFill>
                <a:srgbClr val="FF0000"/>
              </a:solidFill>
              <a:latin typeface="+mn-ea"/>
              <a:ea typeface="+mn-ea"/>
            </a:endParaRPr>
          </a:p>
        </p:txBody>
      </p:sp>
      <p:sp>
        <p:nvSpPr>
          <p:cNvPr id="110595" name="Rectangle 3"/>
          <p:cNvSpPr>
            <a:spLocks noGrp="1" noChangeArrowheads="1"/>
          </p:cNvSpPr>
          <p:nvPr>
            <p:ph type="body" idx="1"/>
          </p:nvPr>
        </p:nvSpPr>
        <p:spPr>
          <a:xfrm>
            <a:off x="467544" y="1340768"/>
            <a:ext cx="8219256" cy="4785395"/>
          </a:xfrm>
        </p:spPr>
        <p:txBody>
          <a:bodyPr>
            <a:noAutofit/>
          </a:bodyPr>
          <a:lstStyle/>
          <a:p>
            <a:pPr>
              <a:buFont typeface="Wingdings" panose="05000000000000000000" pitchFamily="2" charset="2"/>
              <a:buChar char="n"/>
            </a:pPr>
            <a:r>
              <a:rPr lang="zh-TW" altLang="en-US" b="1" dirty="0">
                <a:solidFill>
                  <a:srgbClr val="FF0000"/>
                </a:solidFill>
                <a:latin typeface="+mn-ea"/>
              </a:rPr>
              <a:t>常見報價偏低限期提出說明之事由，與採購標的成本乏關聯性</a:t>
            </a:r>
            <a:endParaRPr lang="en-US" altLang="zh-TW" b="1" dirty="0" smtClean="0">
              <a:latin typeface="標楷體" pitchFamily="65" charset="-120"/>
            </a:endParaRPr>
          </a:p>
          <a:p>
            <a:pPr>
              <a:buNone/>
            </a:pPr>
            <a:r>
              <a:rPr lang="en-US" altLang="zh-TW" b="1" dirty="0" smtClean="0">
                <a:latin typeface="標楷體" pitchFamily="65" charset="-120"/>
              </a:rPr>
              <a:t>1.</a:t>
            </a:r>
            <a:r>
              <a:rPr lang="zh-TW" altLang="en-US" b="1" dirty="0">
                <a:latin typeface="標楷體" pitchFamily="65" charset="-120"/>
              </a:rPr>
              <a:t>經濟不景氣</a:t>
            </a:r>
            <a:r>
              <a:rPr lang="zh-TW" altLang="en-US" b="1" dirty="0" smtClean="0">
                <a:latin typeface="標楷體" pitchFamily="65" charset="-120"/>
              </a:rPr>
              <a:t>，永續經營考量。</a:t>
            </a:r>
          </a:p>
          <a:p>
            <a:pPr>
              <a:buNone/>
            </a:pPr>
            <a:r>
              <a:rPr lang="en-US" altLang="zh-TW" b="1" dirty="0" smtClean="0">
                <a:latin typeface="標楷體" pitchFamily="65" charset="-120"/>
              </a:rPr>
              <a:t>2.</a:t>
            </a:r>
            <a:r>
              <a:rPr lang="zh-TW" altLang="en-US" b="1" dirty="0">
                <a:latin typeface="標楷體" pitchFamily="65" charset="-120"/>
              </a:rPr>
              <a:t>經營有成，回饋社會。</a:t>
            </a:r>
            <a:endParaRPr lang="zh-TW" altLang="en-US" b="1" dirty="0" smtClean="0">
              <a:latin typeface="標楷體" pitchFamily="65" charset="-120"/>
            </a:endParaRPr>
          </a:p>
          <a:p>
            <a:pPr>
              <a:buNone/>
            </a:pPr>
            <a:r>
              <a:rPr lang="en-US" altLang="zh-TW" b="1" dirty="0" smtClean="0">
                <a:latin typeface="標楷體" pitchFamily="65" charset="-120"/>
              </a:rPr>
              <a:t>3.</a:t>
            </a:r>
            <a:r>
              <a:rPr lang="zh-TW" altLang="en-US" b="1" dirty="0">
                <a:latin typeface="標楷體" pitchFamily="65" charset="-120"/>
              </a:rPr>
              <a:t>殷實廠商</a:t>
            </a:r>
            <a:r>
              <a:rPr lang="zh-TW" altLang="en-US" b="1" dirty="0" smtClean="0">
                <a:latin typeface="標楷體" pitchFamily="65" charset="-120"/>
              </a:rPr>
              <a:t>，信用良好。</a:t>
            </a:r>
            <a:endParaRPr lang="en-US" altLang="zh-TW" b="1" dirty="0" smtClean="0">
              <a:latin typeface="標楷體" pitchFamily="65" charset="-120"/>
            </a:endParaRPr>
          </a:p>
          <a:p>
            <a:pPr>
              <a:buFont typeface="Wingdings" panose="05000000000000000000" pitchFamily="2" charset="2"/>
              <a:buChar char="p"/>
            </a:pPr>
            <a:r>
              <a:rPr lang="zh-TW" altLang="en-US" b="1" dirty="0"/>
              <a:t>廠商提出之說明，</a:t>
            </a:r>
            <a:r>
              <a:rPr lang="zh-TW" altLang="en-US" b="1" dirty="0">
                <a:solidFill>
                  <a:srgbClr val="0000FF"/>
                </a:solidFill>
              </a:rPr>
              <a:t>與完成招標標的之事項無關者，不予接受。 </a:t>
            </a:r>
            <a:endParaRPr lang="en-US" altLang="zh-TW" b="1" dirty="0">
              <a:solidFill>
                <a:srgbClr val="0000FF"/>
              </a:solidFill>
            </a:endParaRPr>
          </a:p>
          <a:p>
            <a:pPr>
              <a:buFont typeface="Wingdings" panose="05000000000000000000" pitchFamily="2" charset="2"/>
              <a:buChar char="p"/>
            </a:pPr>
            <a:endParaRPr lang="en-US" altLang="zh-TW" b="1" dirty="0" smtClean="0">
              <a:latin typeface="標楷體" pitchFamily="65" charset="-120"/>
            </a:endParaRPr>
          </a:p>
        </p:txBody>
      </p:sp>
      <p:sp>
        <p:nvSpPr>
          <p:cNvPr id="3" name="投影片編號版面配置區 2"/>
          <p:cNvSpPr>
            <a:spLocks noGrp="1"/>
          </p:cNvSpPr>
          <p:nvPr>
            <p:ph type="sldNum" sz="quarter" idx="12"/>
          </p:nvPr>
        </p:nvSpPr>
        <p:spPr/>
        <p:txBody>
          <a:bodyPr/>
          <a:lstStyle/>
          <a:p>
            <a:fld id="{1118FB7C-3051-423D-B140-B22D31D849CF}" type="slidenum">
              <a:rPr lang="zh-TW" altLang="en-US" smtClean="0"/>
              <a:pPr/>
              <a:t>385</a:t>
            </a:fld>
            <a:endParaRPr lang="zh-TW" altLang="en-US"/>
          </a:p>
        </p:txBody>
      </p:sp>
    </p:spTree>
    <p:extLst>
      <p:ext uri="{BB962C8B-B14F-4D97-AF65-F5344CB8AC3E}">
        <p14:creationId xmlns:p14="http://schemas.microsoft.com/office/powerpoint/2010/main" val="2097840750"/>
      </p:ext>
    </p:extLst>
  </p:cSld>
  <p:clrMapOvr>
    <a:masterClrMapping/>
  </p:clrMapOvr>
  <p:transition/>
</p:sld>
</file>

<file path=ppt/slides/slide3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ChangeArrowheads="1"/>
          </p:cNvSpPr>
          <p:nvPr>
            <p:ph type="title" idx="4294967295"/>
          </p:nvPr>
        </p:nvSpPr>
        <p:spPr/>
        <p:txBody>
          <a:bodyPr/>
          <a:lstStyle/>
          <a:p>
            <a:r>
              <a:rPr lang="en-US" altLang="zh-TW" sz="3600" b="1" dirty="0">
                <a:solidFill>
                  <a:srgbClr val="FF0000"/>
                </a:solidFill>
                <a:latin typeface="+mn-ea"/>
                <a:ea typeface="+mn-ea"/>
              </a:rPr>
              <a:t>58</a:t>
            </a:r>
            <a:r>
              <a:rPr lang="zh-TW" altLang="en-US" sz="3600" b="1" dirty="0">
                <a:solidFill>
                  <a:srgbClr val="FF0000"/>
                </a:solidFill>
                <a:latin typeface="+mn-ea"/>
                <a:ea typeface="+mn-ea"/>
              </a:rPr>
              <a:t>條執行程序常見錯誤態</a:t>
            </a:r>
            <a:r>
              <a:rPr lang="zh-TW" altLang="en-US" sz="3600" b="1" dirty="0" smtClean="0">
                <a:solidFill>
                  <a:srgbClr val="FF0000"/>
                </a:solidFill>
                <a:latin typeface="+mn-ea"/>
                <a:ea typeface="+mn-ea"/>
              </a:rPr>
              <a:t>樣</a:t>
            </a:r>
            <a:r>
              <a:rPr lang="en-US" altLang="zh-TW" sz="3600" b="1" dirty="0" smtClean="0">
                <a:solidFill>
                  <a:srgbClr val="FF0000"/>
                </a:solidFill>
                <a:latin typeface="+mn-ea"/>
                <a:ea typeface="+mn-ea"/>
              </a:rPr>
              <a:t>2</a:t>
            </a:r>
            <a:r>
              <a:rPr lang="zh-TW" altLang="en-US" sz="3600" b="1" dirty="0" smtClean="0">
                <a:solidFill>
                  <a:srgbClr val="FF0000"/>
                </a:solidFill>
              </a:rPr>
              <a:t>（解釋函）</a:t>
            </a:r>
          </a:p>
        </p:txBody>
      </p:sp>
      <p:sp>
        <p:nvSpPr>
          <p:cNvPr id="111619" name="Rectangle 3"/>
          <p:cNvSpPr>
            <a:spLocks noGrp="1" noChangeArrowheads="1"/>
          </p:cNvSpPr>
          <p:nvPr>
            <p:ph type="body" idx="4294967295"/>
          </p:nvPr>
        </p:nvSpPr>
        <p:spPr>
          <a:xfrm>
            <a:off x="323528" y="1268760"/>
            <a:ext cx="8568952" cy="5112568"/>
          </a:xfrm>
        </p:spPr>
        <p:txBody>
          <a:bodyPr>
            <a:normAutofit/>
          </a:bodyPr>
          <a:lstStyle/>
          <a:p>
            <a:pPr>
              <a:lnSpc>
                <a:spcPts val="3000"/>
              </a:lnSpc>
            </a:pPr>
            <a:r>
              <a:rPr lang="zh-TW" altLang="en-US" sz="2400" b="1" dirty="0" smtClean="0"/>
              <a:t>貴局函詢政府採購法及其施行細則相關執行疑義乙案</a:t>
            </a:r>
            <a:r>
              <a:rPr lang="en-US" altLang="zh-TW" sz="2400" b="1" dirty="0" smtClean="0"/>
              <a:t/>
            </a:r>
            <a:br>
              <a:rPr lang="en-US" altLang="zh-TW" sz="2400" b="1" dirty="0" smtClean="0"/>
            </a:br>
            <a:r>
              <a:rPr lang="zh-TW" altLang="en-US" sz="2400" b="1" dirty="0" smtClean="0"/>
              <a:t>就本法第五十八條規定：「</a:t>
            </a:r>
            <a:r>
              <a:rPr lang="en-US" altLang="zh-TW" sz="2400" b="1" dirty="0" smtClean="0"/>
              <a:t>...</a:t>
            </a:r>
            <a:r>
              <a:rPr lang="zh-TW" altLang="en-US" sz="2400" b="1" dirty="0" smtClean="0"/>
              <a:t>如認為最低標廠商之總標價或部分標價偏低，顯不合理，有降低品質、不能誠信履約之虞」另下定義乙節，其妥適性有下列值得斟酌之處。建議視個案情形，就該最低標廠商之標價予以分析後決定之。</a:t>
            </a:r>
            <a:r>
              <a:rPr lang="en-US" altLang="zh-TW" sz="2400" b="1" dirty="0" smtClean="0"/>
              <a:t/>
            </a:r>
            <a:br>
              <a:rPr lang="en-US" altLang="zh-TW" sz="2400" b="1" dirty="0" smtClean="0"/>
            </a:br>
            <a:r>
              <a:rPr lang="zh-TW" altLang="en-US" sz="2400" b="1" dirty="0" smtClean="0"/>
              <a:t> </a:t>
            </a:r>
            <a:r>
              <a:rPr lang="en-US" altLang="zh-TW" sz="2400" b="1" dirty="0" smtClean="0"/>
              <a:t>(</a:t>
            </a:r>
            <a:r>
              <a:rPr lang="zh-TW" altLang="en-US" sz="2400" b="1" dirty="0" smtClean="0"/>
              <a:t>一</a:t>
            </a:r>
            <a:r>
              <a:rPr lang="en-US" altLang="zh-TW" sz="2400" b="1" dirty="0" smtClean="0"/>
              <a:t>)</a:t>
            </a:r>
            <a:r>
              <a:rPr lang="zh-TW" altLang="en-US" sz="2400" b="1" dirty="0" smtClean="0"/>
              <a:t>以各投標商總價</a:t>
            </a:r>
            <a:r>
              <a:rPr lang="zh-TW" altLang="en-US" sz="2400" b="1" dirty="0" smtClean="0">
                <a:solidFill>
                  <a:schemeClr val="accent2"/>
                </a:solidFill>
              </a:rPr>
              <a:t>平均值百分之二十作為評斷條件之一，其樣本數包括偏高之標價，扭曲平均值之合理性。</a:t>
            </a:r>
            <a:r>
              <a:rPr lang="en-US" altLang="zh-TW" sz="2400" b="1" dirty="0" smtClean="0">
                <a:solidFill>
                  <a:schemeClr val="accent2"/>
                </a:solidFill>
              </a:rPr>
              <a:t/>
            </a:r>
            <a:br>
              <a:rPr lang="en-US" altLang="zh-TW" sz="2400" b="1" dirty="0" smtClean="0">
                <a:solidFill>
                  <a:schemeClr val="accent2"/>
                </a:solidFill>
              </a:rPr>
            </a:br>
            <a:r>
              <a:rPr lang="zh-TW" altLang="en-US" sz="2400" b="1" dirty="0" smtClean="0"/>
              <a:t> </a:t>
            </a:r>
            <a:r>
              <a:rPr lang="en-US" altLang="zh-TW" sz="2400" b="1" dirty="0" smtClean="0"/>
              <a:t>(</a:t>
            </a:r>
            <a:r>
              <a:rPr lang="zh-TW" altLang="en-US" sz="2400" b="1" dirty="0" smtClean="0"/>
              <a:t>二</a:t>
            </a:r>
            <a:r>
              <a:rPr lang="en-US" altLang="zh-TW" sz="2400" b="1" dirty="0" smtClean="0"/>
              <a:t>)</a:t>
            </a:r>
            <a:r>
              <a:rPr lang="zh-TW" altLang="en-US" sz="2400" b="1" dirty="0" smtClean="0">
                <a:solidFill>
                  <a:schemeClr val="accent2"/>
                </a:solidFill>
              </a:rPr>
              <a:t>以低於次低標標價百分之五以上作為評斷條件之一，一般廠商標價差距在百分之五以上之情形尚屬正常</a:t>
            </a:r>
            <a:r>
              <a:rPr lang="zh-TW" altLang="en-US" sz="2400" b="1" dirty="0" smtClean="0"/>
              <a:t>。</a:t>
            </a:r>
            <a:r>
              <a:rPr lang="en-US" altLang="zh-TW" sz="2400" b="1" dirty="0">
                <a:latin typeface="+mn-ea"/>
              </a:rPr>
              <a:t>88</a:t>
            </a:r>
            <a:r>
              <a:rPr lang="zh-TW" altLang="en-US" sz="2400" b="1" dirty="0">
                <a:latin typeface="+mn-ea"/>
              </a:rPr>
              <a:t>年</a:t>
            </a:r>
            <a:r>
              <a:rPr lang="en-US" altLang="zh-TW" sz="2400" b="1" dirty="0">
                <a:latin typeface="+mn-ea"/>
              </a:rPr>
              <a:t>08</a:t>
            </a:r>
            <a:r>
              <a:rPr lang="zh-TW" altLang="en-US" sz="2400" b="1" dirty="0">
                <a:latin typeface="+mn-ea"/>
              </a:rPr>
              <a:t>月</a:t>
            </a:r>
            <a:r>
              <a:rPr lang="en-US" altLang="zh-TW" sz="2400" b="1" dirty="0">
                <a:latin typeface="+mn-ea"/>
              </a:rPr>
              <a:t>05</a:t>
            </a:r>
            <a:r>
              <a:rPr lang="zh-TW" altLang="en-US" sz="2400" b="1" dirty="0" smtClean="0">
                <a:latin typeface="+mn-ea"/>
              </a:rPr>
              <a:t>日工程</a:t>
            </a:r>
            <a:r>
              <a:rPr lang="zh-TW" altLang="en-US" sz="2400" b="1" dirty="0">
                <a:latin typeface="+mn-ea"/>
              </a:rPr>
              <a:t>企字第</a:t>
            </a:r>
            <a:r>
              <a:rPr lang="en-US" altLang="zh-TW" sz="2400" b="1" dirty="0">
                <a:latin typeface="+mn-ea"/>
              </a:rPr>
              <a:t>8811758</a:t>
            </a:r>
            <a:r>
              <a:rPr lang="zh-TW" altLang="en-US" sz="2400" b="1" dirty="0" smtClean="0">
                <a:latin typeface="+mn-ea"/>
              </a:rPr>
              <a:t>號函</a:t>
            </a:r>
            <a:endParaRPr lang="en-US" altLang="zh-TW" sz="2400" b="1" dirty="0" smtClean="0">
              <a:latin typeface="+mn-ea"/>
            </a:endParaRPr>
          </a:p>
          <a:p>
            <a:pPr>
              <a:lnSpc>
                <a:spcPts val="3000"/>
              </a:lnSpc>
            </a:pPr>
            <a:endParaRPr lang="en-US" altLang="zh-TW" sz="2400" b="1" dirty="0">
              <a:latin typeface="+mn-ea"/>
            </a:endParaRPr>
          </a:p>
        </p:txBody>
      </p:sp>
      <p:sp>
        <p:nvSpPr>
          <p:cNvPr id="3" name="投影片編號版面配置區 2"/>
          <p:cNvSpPr>
            <a:spLocks noGrp="1"/>
          </p:cNvSpPr>
          <p:nvPr>
            <p:ph type="sldNum" sz="quarter" idx="12"/>
          </p:nvPr>
        </p:nvSpPr>
        <p:spPr/>
        <p:txBody>
          <a:bodyPr/>
          <a:lstStyle/>
          <a:p>
            <a:fld id="{1118FB7C-3051-423D-B140-B22D31D849CF}" type="slidenum">
              <a:rPr lang="zh-TW" altLang="en-US" smtClean="0"/>
              <a:pPr/>
              <a:t>386</a:t>
            </a:fld>
            <a:endParaRPr lang="zh-TW" altLang="en-US"/>
          </a:p>
        </p:txBody>
      </p:sp>
    </p:spTree>
    <p:extLst>
      <p:ext uri="{BB962C8B-B14F-4D97-AF65-F5344CB8AC3E}">
        <p14:creationId xmlns:p14="http://schemas.microsoft.com/office/powerpoint/2010/main" val="435598441"/>
      </p:ext>
    </p:extLst>
  </p:cSld>
  <p:clrMapOvr>
    <a:masterClrMapping/>
  </p:clrMapOvr>
  <p:transition/>
</p:sld>
</file>

<file path=ppt/slides/slide3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1618" name="Group 2"/>
          <p:cNvGraphicFramePr>
            <a:graphicFrameLocks noGrp="1"/>
          </p:cNvGraphicFramePr>
          <p:nvPr/>
        </p:nvGraphicFramePr>
        <p:xfrm>
          <a:off x="539750" y="188913"/>
          <a:ext cx="8280400" cy="6515098"/>
        </p:xfrm>
        <a:graphic>
          <a:graphicData uri="http://schemas.openxmlformats.org/drawingml/2006/table">
            <a:tbl>
              <a:tblPr/>
              <a:tblGrid>
                <a:gridCol w="1549400">
                  <a:extLst>
                    <a:ext uri="{9D8B030D-6E8A-4147-A177-3AD203B41FA5}">
                      <a16:colId xmlns:a16="http://schemas.microsoft.com/office/drawing/2014/main" xmlns="" val="20000"/>
                    </a:ext>
                  </a:extLst>
                </a:gridCol>
                <a:gridCol w="1552575">
                  <a:extLst>
                    <a:ext uri="{9D8B030D-6E8A-4147-A177-3AD203B41FA5}">
                      <a16:colId xmlns:a16="http://schemas.microsoft.com/office/drawing/2014/main" xmlns="" val="20001"/>
                    </a:ext>
                  </a:extLst>
                </a:gridCol>
                <a:gridCol w="1549400">
                  <a:extLst>
                    <a:ext uri="{9D8B030D-6E8A-4147-A177-3AD203B41FA5}">
                      <a16:colId xmlns:a16="http://schemas.microsoft.com/office/drawing/2014/main" xmlns="" val="20002"/>
                    </a:ext>
                  </a:extLst>
                </a:gridCol>
                <a:gridCol w="1552575">
                  <a:extLst>
                    <a:ext uri="{9D8B030D-6E8A-4147-A177-3AD203B41FA5}">
                      <a16:colId xmlns:a16="http://schemas.microsoft.com/office/drawing/2014/main" xmlns="" val="20003"/>
                    </a:ext>
                  </a:extLst>
                </a:gridCol>
                <a:gridCol w="2076450">
                  <a:extLst>
                    <a:ext uri="{9D8B030D-6E8A-4147-A177-3AD203B41FA5}">
                      <a16:colId xmlns:a16="http://schemas.microsoft.com/office/drawing/2014/main" xmlns="" val="20004"/>
                    </a:ext>
                  </a:extLst>
                </a:gridCol>
              </a:tblGrid>
              <a:tr h="57917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1600" b="1" i="0" u="none" strike="noStrike" cap="none" normalizeH="0" baseline="0" smtClean="0">
                          <a:ln>
                            <a:noFill/>
                          </a:ln>
                          <a:solidFill>
                            <a:schemeClr val="accent2"/>
                          </a:solidFill>
                          <a:effectLst/>
                          <a:latin typeface="Arial" charset="0"/>
                          <a:ea typeface="標楷體" pitchFamily="65" charset="-120"/>
                          <a:cs typeface="Times New Roman" pitchFamily="18" charset="0"/>
                        </a:rPr>
                        <a:t>機關裁量標準（</a:t>
                      </a:r>
                      <a:r>
                        <a:rPr kumimoji="1" lang="en-US" altLang="zh-TW" sz="1600" b="1" i="0" u="none" strike="noStrike" cap="none" normalizeH="0" baseline="0" smtClean="0">
                          <a:ln>
                            <a:noFill/>
                          </a:ln>
                          <a:solidFill>
                            <a:schemeClr val="accent2"/>
                          </a:solidFill>
                          <a:effectLst/>
                          <a:latin typeface="Arial" charset="0"/>
                          <a:ea typeface="標楷體" pitchFamily="65" charset="-120"/>
                          <a:cs typeface="Times New Roman" pitchFamily="18" charset="0"/>
                        </a:rPr>
                        <a:t>7</a:t>
                      </a:r>
                      <a:r>
                        <a:rPr kumimoji="1" lang="en-US" altLang="zh-TW" sz="1600" b="1" i="0" u="none" strike="noStrike" cap="none" normalizeH="0" baseline="0" smtClean="0">
                          <a:ln>
                            <a:noFill/>
                          </a:ln>
                          <a:solidFill>
                            <a:schemeClr val="accent2"/>
                          </a:solidFill>
                          <a:effectLst/>
                          <a:latin typeface="標楷體" pitchFamily="65" charset="-120"/>
                          <a:ea typeface="標楷體" pitchFamily="65" charset="-120"/>
                          <a:cs typeface="Times New Roman" pitchFamily="18" charset="0"/>
                        </a:rPr>
                        <a:t>0</a:t>
                      </a:r>
                      <a:r>
                        <a:rPr kumimoji="1" lang="zh-TW" altLang="en-US" sz="1600" b="1" i="0" u="none" strike="noStrike" cap="none" normalizeH="0" baseline="0" smtClean="0">
                          <a:ln>
                            <a:noFill/>
                          </a:ln>
                          <a:solidFill>
                            <a:schemeClr val="accent2"/>
                          </a:solidFill>
                          <a:effectLst/>
                          <a:latin typeface="標楷體" pitchFamily="65" charset="-120"/>
                          <a:ea typeface="標楷體" pitchFamily="65" charset="-120"/>
                          <a:cs typeface="Times New Roman" pitchFamily="18" charset="0"/>
                        </a:rPr>
                        <a:t>％</a:t>
                      </a:r>
                      <a:r>
                        <a:rPr kumimoji="1" lang="en-US" altLang="zh-TW" sz="1600" b="1" i="0" u="none" strike="noStrike" cap="none" normalizeH="0" baseline="0" smtClean="0">
                          <a:ln>
                            <a:noFill/>
                          </a:ln>
                          <a:solidFill>
                            <a:schemeClr val="accent2"/>
                          </a:solidFill>
                          <a:effectLst/>
                          <a:latin typeface="標楷體" pitchFamily="65" charset="-120"/>
                          <a:ea typeface="標楷體" pitchFamily="65" charset="-120"/>
                          <a:cs typeface="Times New Roman" pitchFamily="18" charset="0"/>
                        </a:rPr>
                        <a:t>-80</a:t>
                      </a:r>
                      <a:r>
                        <a:rPr kumimoji="1" lang="zh-TW" altLang="en-US" sz="1600" b="1" i="0" u="none" strike="noStrike" cap="none" normalizeH="0" baseline="0" smtClean="0">
                          <a:ln>
                            <a:noFill/>
                          </a:ln>
                          <a:solidFill>
                            <a:schemeClr val="accent2"/>
                          </a:solidFill>
                          <a:effectLst/>
                          <a:latin typeface="標楷體" pitchFamily="65" charset="-120"/>
                          <a:ea typeface="標楷體" pitchFamily="65" charset="-120"/>
                          <a:cs typeface="Times New Roman" pitchFamily="18" charset="0"/>
                        </a:rPr>
                        <a:t>％</a:t>
                      </a:r>
                      <a:r>
                        <a:rPr kumimoji="1" lang="zh-TW" altLang="en-US" sz="1600" b="1" i="0" u="none" strike="noStrike" cap="none" normalizeH="0" baseline="0" smtClean="0">
                          <a:ln>
                            <a:noFill/>
                          </a:ln>
                          <a:solidFill>
                            <a:schemeClr val="accent2"/>
                          </a:solidFill>
                          <a:effectLst/>
                          <a:latin typeface="Arial" charset="0"/>
                          <a:ea typeface="標楷體" pitchFamily="65" charset="-120"/>
                          <a:cs typeface="Times New Roman" pitchFamily="18" charset="0"/>
                        </a:rPr>
                        <a:t>）</a:t>
                      </a:r>
                    </a:p>
                  </a:txBody>
                  <a:tcPr marT="45724" marB="4572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1600" b="1" i="0" u="none" strike="noStrike" cap="none" normalizeH="0" baseline="0" smtClean="0">
                          <a:ln>
                            <a:noFill/>
                          </a:ln>
                          <a:solidFill>
                            <a:schemeClr val="accent2"/>
                          </a:solidFill>
                          <a:effectLst/>
                          <a:latin typeface="Arial" charset="0"/>
                          <a:ea typeface="標楷體" pitchFamily="65" charset="-120"/>
                          <a:cs typeface="Times New Roman" pitchFamily="18" charset="0"/>
                        </a:rPr>
                        <a:t>行政作為</a:t>
                      </a:r>
                    </a:p>
                  </a:txBody>
                  <a:tcPr marT="45724" marB="4572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1600" b="1" i="0" u="none" strike="noStrike" cap="none" normalizeH="0" baseline="0" smtClean="0">
                          <a:ln>
                            <a:noFill/>
                          </a:ln>
                          <a:solidFill>
                            <a:schemeClr val="accent2"/>
                          </a:solidFill>
                          <a:effectLst/>
                          <a:latin typeface="Arial" charset="0"/>
                          <a:ea typeface="標楷體" pitchFamily="65" charset="-120"/>
                          <a:cs typeface="Times New Roman" pitchFamily="18" charset="0"/>
                        </a:rPr>
                        <a:t>行政處分</a:t>
                      </a:r>
                    </a:p>
                  </a:txBody>
                  <a:tcPr marT="45724" marB="4572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1600" b="1" i="0" u="none" strike="noStrike" cap="none" normalizeH="0" baseline="0" smtClean="0">
                          <a:ln>
                            <a:noFill/>
                          </a:ln>
                          <a:solidFill>
                            <a:schemeClr val="accent2"/>
                          </a:solidFill>
                          <a:effectLst/>
                          <a:latin typeface="Arial" charset="0"/>
                          <a:ea typeface="標楷體" pitchFamily="65" charset="-120"/>
                          <a:cs typeface="Times New Roman" pitchFamily="18" charset="0"/>
                        </a:rPr>
                        <a:t>注意事項</a:t>
                      </a:r>
                    </a:p>
                  </a:txBody>
                  <a:tcPr marT="45724" marB="4572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1600" b="1" i="0" u="none" strike="noStrike" cap="none" normalizeH="0" baseline="0" smtClean="0">
                          <a:ln>
                            <a:noFill/>
                          </a:ln>
                          <a:solidFill>
                            <a:schemeClr val="accent2"/>
                          </a:solidFill>
                          <a:effectLst/>
                          <a:latin typeface="Arial" charset="0"/>
                          <a:ea typeface="標楷體" pitchFamily="65" charset="-120"/>
                          <a:cs typeface="Times New Roman" pitchFamily="18" charset="0"/>
                        </a:rPr>
                        <a:t>備註</a:t>
                      </a:r>
                    </a:p>
                  </a:txBody>
                  <a:tcPr marT="45724" marB="4572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r h="82304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1600" b="1" i="0" u="none" strike="noStrike" cap="none" normalizeH="0" baseline="0" smtClean="0">
                          <a:ln>
                            <a:noFill/>
                          </a:ln>
                          <a:solidFill>
                            <a:schemeClr val="tx1"/>
                          </a:solidFill>
                          <a:effectLst/>
                          <a:latin typeface="Arial" charset="0"/>
                          <a:ea typeface="標楷體" pitchFamily="65" charset="-120"/>
                          <a:cs typeface="Times New Roman" pitchFamily="18" charset="0"/>
                        </a:rPr>
                        <a:t>說明合理</a:t>
                      </a:r>
                    </a:p>
                  </a:txBody>
                  <a:tcPr marT="45724" marB="4572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zh-TW" altLang="en-US" sz="1600" b="1" i="0" u="none" strike="noStrike" cap="none" normalizeH="0" baseline="0" smtClean="0">
                          <a:ln>
                            <a:noFill/>
                          </a:ln>
                          <a:solidFill>
                            <a:schemeClr val="tx1"/>
                          </a:solidFill>
                          <a:effectLst/>
                          <a:latin typeface="Arial" charset="0"/>
                          <a:ea typeface="標楷體" pitchFamily="65" charset="-120"/>
                          <a:cs typeface="Times New Roman" pitchFamily="18" charset="0"/>
                        </a:rPr>
                        <a:t>無需通知最低標提出差額保證金</a:t>
                      </a: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zh-TW" altLang="en-US" sz="1600" b="1" i="0" u="none" strike="noStrike" cap="none" normalizeH="0" baseline="0" smtClean="0">
                          <a:ln>
                            <a:noFill/>
                          </a:ln>
                          <a:solidFill>
                            <a:schemeClr val="tx1"/>
                          </a:solidFill>
                          <a:effectLst/>
                          <a:latin typeface="Arial" charset="0"/>
                          <a:ea typeface="標楷體" pitchFamily="65" charset="-120"/>
                          <a:cs typeface="Times New Roman" pitchFamily="18" charset="0"/>
                        </a:rPr>
                        <a:t>照價決標</a:t>
                      </a: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zh-TW" altLang="zh-TW" sz="1600" b="1" i="0" u="none" strike="noStrike" cap="none" normalizeH="0" baseline="0" smtClean="0">
                        <a:ln>
                          <a:noFill/>
                        </a:ln>
                        <a:solidFill>
                          <a:schemeClr val="tx1"/>
                        </a:solidFill>
                        <a:effectLst/>
                        <a:latin typeface="Arial" charset="0"/>
                        <a:ea typeface="標楷體" pitchFamily="65" charset="-120"/>
                      </a:endParaRP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zh-TW" altLang="en-US" sz="1600" b="1" i="0" u="none" strike="noStrike" cap="none" normalizeH="0" baseline="0" smtClean="0">
                          <a:ln>
                            <a:noFill/>
                          </a:ln>
                          <a:solidFill>
                            <a:schemeClr val="tx1"/>
                          </a:solidFill>
                          <a:effectLst/>
                          <a:latin typeface="Arial" charset="0"/>
                          <a:ea typeface="標楷體" pitchFamily="65" charset="-120"/>
                          <a:cs typeface="Times New Roman" pitchFamily="18" charset="0"/>
                        </a:rPr>
                        <a:t>最低標如不接受（</a:t>
                      </a:r>
                      <a:r>
                        <a:rPr kumimoji="1" lang="en-US" altLang="zh-TW" sz="1600" b="1" i="0" u="none" strike="noStrike" cap="none" normalizeH="0" baseline="0" smtClean="0">
                          <a:ln>
                            <a:noFill/>
                          </a:ln>
                          <a:solidFill>
                            <a:schemeClr val="tx1"/>
                          </a:solidFill>
                          <a:effectLst/>
                          <a:latin typeface="Arial" charset="0"/>
                          <a:ea typeface="標楷體" pitchFamily="65" charset="-120"/>
                          <a:cs typeface="Times New Roman" pitchFamily="18" charset="0"/>
                        </a:rPr>
                        <a:t>101/</a:t>
                      </a:r>
                      <a:r>
                        <a:rPr kumimoji="1" lang="zh-TW" altLang="en-US" sz="1600" b="1" i="0" u="none" strike="noStrike" cap="none" normalizeH="0" baseline="0" smtClean="0">
                          <a:ln>
                            <a:noFill/>
                          </a:ln>
                          <a:solidFill>
                            <a:schemeClr val="tx1"/>
                          </a:solidFill>
                          <a:effectLst/>
                          <a:latin typeface="Arial" charset="0"/>
                          <a:ea typeface="標楷體" pitchFamily="65" charset="-120"/>
                          <a:cs typeface="Times New Roman" pitchFamily="18" charset="0"/>
                        </a:rPr>
                        <a:t>押標金不予發還）</a:t>
                      </a: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82304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1600" b="1" i="0" u="none" strike="noStrike" cap="none" normalizeH="0" baseline="0" smtClean="0">
                          <a:ln>
                            <a:noFill/>
                          </a:ln>
                          <a:solidFill>
                            <a:schemeClr val="tx1"/>
                          </a:solidFill>
                          <a:effectLst/>
                          <a:latin typeface="Arial" charset="0"/>
                          <a:ea typeface="標楷體" pitchFamily="65" charset="-120"/>
                          <a:cs typeface="Times New Roman" pitchFamily="18" charset="0"/>
                        </a:rPr>
                        <a:t>說明不合理</a:t>
                      </a:r>
                    </a:p>
                  </a:txBody>
                  <a:tcPr marT="45724" marB="4572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zh-TW" altLang="en-US" sz="1600" b="1" i="0" u="none" strike="noStrike" cap="none" normalizeH="0" baseline="0" smtClean="0">
                          <a:ln>
                            <a:noFill/>
                          </a:ln>
                          <a:solidFill>
                            <a:schemeClr val="tx1"/>
                          </a:solidFill>
                          <a:effectLst/>
                          <a:latin typeface="Arial" charset="0"/>
                          <a:ea typeface="標楷體" pitchFamily="65" charset="-120"/>
                          <a:cs typeface="Times New Roman" pitchFamily="18" charset="0"/>
                        </a:rPr>
                        <a:t>不通知最低標提出差額保證金 </a:t>
                      </a: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zh-TW" altLang="en-US" sz="1600" b="1" i="0" u="none" strike="noStrike" cap="none" normalizeH="0" baseline="0" smtClean="0">
                          <a:ln>
                            <a:noFill/>
                          </a:ln>
                          <a:solidFill>
                            <a:schemeClr val="tx1"/>
                          </a:solidFill>
                          <a:effectLst/>
                          <a:latin typeface="Arial" charset="0"/>
                          <a:ea typeface="標楷體" pitchFamily="65" charset="-120"/>
                          <a:cs typeface="Times New Roman" pitchFamily="18" charset="0"/>
                        </a:rPr>
                        <a:t>逕不決標予該最低標（押標金發還）</a:t>
                      </a: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zh-TW" altLang="en-US" sz="1600" b="1" i="0" u="none" strike="noStrike" cap="none" normalizeH="0" baseline="0" smtClean="0">
                          <a:ln>
                            <a:noFill/>
                          </a:ln>
                          <a:solidFill>
                            <a:srgbClr val="FF0000"/>
                          </a:solidFill>
                          <a:effectLst/>
                          <a:latin typeface="Arial" charset="0"/>
                          <a:ea typeface="標楷體" pitchFamily="65" charset="-120"/>
                          <a:cs typeface="Times New Roman" pitchFamily="18" charset="0"/>
                        </a:rPr>
                        <a:t>專業、公正、科學評量指標（廠商提告）</a:t>
                      </a: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zh-TW" altLang="en-US" sz="1600" b="1" i="0" u="none" strike="noStrike" cap="none" normalizeH="0" baseline="0" smtClean="0">
                          <a:ln>
                            <a:noFill/>
                          </a:ln>
                          <a:solidFill>
                            <a:schemeClr val="tx1"/>
                          </a:solidFill>
                          <a:effectLst/>
                          <a:latin typeface="Arial" charset="0"/>
                          <a:ea typeface="標楷體" pitchFamily="65" charset="-120"/>
                          <a:cs typeface="Times New Roman" pitchFamily="18" charset="0"/>
                        </a:rPr>
                        <a:t>最低標表示願意提出差額保證金者，機關應予拒絕</a:t>
                      </a: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r h="823040">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1600" b="1" i="0" u="none" strike="noStrike" cap="none" normalizeH="0" baseline="0" smtClean="0">
                          <a:ln>
                            <a:noFill/>
                          </a:ln>
                          <a:solidFill>
                            <a:schemeClr val="tx1"/>
                          </a:solidFill>
                          <a:effectLst/>
                          <a:latin typeface="Arial" charset="0"/>
                          <a:ea typeface="標楷體" pitchFamily="65" charset="-120"/>
                          <a:cs typeface="Times New Roman" pitchFamily="18" charset="0"/>
                        </a:rPr>
                        <a:t>說明尚非完全合理</a:t>
                      </a:r>
                    </a:p>
                  </a:txBody>
                  <a:tcPr marT="45724" marB="4572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zh-TW" altLang="en-US" sz="1600" b="1" i="0" u="none" strike="noStrike" cap="none" normalizeH="0" baseline="0" smtClean="0">
                          <a:ln>
                            <a:noFill/>
                          </a:ln>
                          <a:solidFill>
                            <a:schemeClr val="tx1"/>
                          </a:solidFill>
                          <a:effectLst/>
                          <a:latin typeface="Arial" charset="0"/>
                          <a:ea typeface="標楷體" pitchFamily="65" charset="-120"/>
                          <a:cs typeface="Times New Roman" pitchFamily="18" charset="0"/>
                        </a:rPr>
                        <a:t>五日內</a:t>
                      </a:r>
                      <a:r>
                        <a:rPr kumimoji="1" lang="en-US" altLang="zh-TW" sz="1600" b="1" i="0" u="none" strike="noStrike" cap="none" normalizeH="0" baseline="0" smtClean="0">
                          <a:ln>
                            <a:noFill/>
                          </a:ln>
                          <a:solidFill>
                            <a:schemeClr val="tx1"/>
                          </a:solidFill>
                          <a:effectLst/>
                          <a:latin typeface="Arial" charset="0"/>
                          <a:ea typeface="標楷體" pitchFamily="65" charset="-120"/>
                          <a:cs typeface="Times New Roman" pitchFamily="18" charset="0"/>
                        </a:rPr>
                        <a:t>(</a:t>
                      </a:r>
                      <a:r>
                        <a:rPr kumimoji="1" lang="zh-TW" altLang="en-US" sz="1600" b="1" i="0" u="none" strike="noStrike" cap="none" normalizeH="0" baseline="0" smtClean="0">
                          <a:ln>
                            <a:noFill/>
                          </a:ln>
                          <a:solidFill>
                            <a:schemeClr val="tx1"/>
                          </a:solidFill>
                          <a:effectLst/>
                          <a:latin typeface="Arial" charset="0"/>
                          <a:ea typeface="標楷體" pitchFamily="65" charset="-120"/>
                          <a:cs typeface="Times New Roman" pitchFamily="18" charset="0"/>
                        </a:rPr>
                        <a:t>或較長期間內</a:t>
                      </a:r>
                      <a:r>
                        <a:rPr kumimoji="1" lang="en-US" altLang="zh-TW" sz="1600" b="1" i="0" u="none" strike="noStrike" cap="none" normalizeH="0" baseline="0" smtClean="0">
                          <a:ln>
                            <a:noFill/>
                          </a:ln>
                          <a:solidFill>
                            <a:schemeClr val="tx1"/>
                          </a:solidFill>
                          <a:effectLst/>
                          <a:latin typeface="Arial" charset="0"/>
                          <a:ea typeface="標楷體" pitchFamily="65" charset="-120"/>
                          <a:cs typeface="Times New Roman" pitchFamily="18" charset="0"/>
                        </a:rPr>
                        <a:t>) </a:t>
                      </a:r>
                      <a:r>
                        <a:rPr kumimoji="1" lang="zh-TW" altLang="en-US" sz="1600" b="1" i="0" u="none" strike="noStrike" cap="none" normalizeH="0" baseline="0" smtClean="0">
                          <a:ln>
                            <a:noFill/>
                          </a:ln>
                          <a:solidFill>
                            <a:schemeClr val="tx1"/>
                          </a:solidFill>
                          <a:effectLst/>
                          <a:latin typeface="Arial" charset="0"/>
                          <a:ea typeface="標楷體" pitchFamily="65" charset="-120"/>
                          <a:cs typeface="Times New Roman" pitchFamily="18" charset="0"/>
                        </a:rPr>
                        <a:t>繳妥差額保證金</a:t>
                      </a: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zh-TW" altLang="en-US" sz="1600" b="1" i="0" u="none" strike="noStrike" cap="none" normalizeH="0" baseline="0" smtClean="0">
                          <a:ln>
                            <a:noFill/>
                          </a:ln>
                          <a:solidFill>
                            <a:schemeClr val="tx1"/>
                          </a:solidFill>
                          <a:effectLst/>
                          <a:latin typeface="Arial" charset="0"/>
                          <a:ea typeface="標楷體" pitchFamily="65" charset="-120"/>
                          <a:cs typeface="Times New Roman" pitchFamily="18" charset="0"/>
                        </a:rPr>
                        <a:t>照價決標</a:t>
                      </a: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zh-TW" altLang="zh-TW" sz="1600" b="1" i="0" u="none" strike="noStrike" cap="none" normalizeH="0" baseline="0" smtClean="0">
                        <a:ln>
                          <a:noFill/>
                        </a:ln>
                        <a:solidFill>
                          <a:schemeClr val="tx1"/>
                        </a:solidFill>
                        <a:effectLst/>
                        <a:latin typeface="Arial" charset="0"/>
                        <a:ea typeface="標楷體" pitchFamily="65" charset="-120"/>
                      </a:endParaRP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zh-TW" altLang="en-US" sz="1600" b="1" i="0" u="none" strike="noStrike" cap="none" normalizeH="0" baseline="0" smtClean="0">
                          <a:ln>
                            <a:noFill/>
                          </a:ln>
                          <a:solidFill>
                            <a:schemeClr val="tx1"/>
                          </a:solidFill>
                          <a:effectLst/>
                          <a:latin typeface="Arial" charset="0"/>
                          <a:ea typeface="標楷體" pitchFamily="65" charset="-120"/>
                          <a:cs typeface="Times New Roman" pitchFamily="18" charset="0"/>
                        </a:rPr>
                        <a:t>最低標如不接受（</a:t>
                      </a:r>
                      <a:r>
                        <a:rPr kumimoji="1" lang="en-US" altLang="zh-TW" sz="1600" b="1" i="0" u="none" strike="noStrike" cap="none" normalizeH="0" baseline="0" smtClean="0">
                          <a:ln>
                            <a:noFill/>
                          </a:ln>
                          <a:solidFill>
                            <a:schemeClr val="tx1"/>
                          </a:solidFill>
                          <a:effectLst/>
                          <a:latin typeface="Arial" charset="0"/>
                          <a:ea typeface="標楷體" pitchFamily="65" charset="-120"/>
                          <a:cs typeface="Times New Roman" pitchFamily="18" charset="0"/>
                        </a:rPr>
                        <a:t>101/</a:t>
                      </a:r>
                      <a:r>
                        <a:rPr kumimoji="1" lang="zh-TW" altLang="en-US" sz="1600" b="1" i="0" u="none" strike="noStrike" cap="none" normalizeH="0" baseline="0" smtClean="0">
                          <a:ln>
                            <a:noFill/>
                          </a:ln>
                          <a:solidFill>
                            <a:schemeClr val="tx1"/>
                          </a:solidFill>
                          <a:effectLst/>
                          <a:latin typeface="Arial" charset="0"/>
                          <a:ea typeface="標楷體" pitchFamily="65" charset="-120"/>
                          <a:cs typeface="Times New Roman" pitchFamily="18" charset="0"/>
                        </a:rPr>
                        <a:t>押標金不予發還）</a:t>
                      </a: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3"/>
                  </a:ext>
                </a:extLst>
              </a:tr>
              <a:tr h="1066904">
                <a:tc vMerge="1">
                  <a:txBody>
                    <a:bodyPr/>
                    <a:lstStyle/>
                    <a:p>
                      <a:endParaRPr lang="zh-TW" alt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zh-TW" altLang="en-US" sz="1600" b="1" i="0" u="none" strike="noStrike" cap="none" normalizeH="0" baseline="0" smtClean="0">
                          <a:ln>
                            <a:noFill/>
                          </a:ln>
                          <a:solidFill>
                            <a:schemeClr val="tx1"/>
                          </a:solidFill>
                          <a:effectLst/>
                          <a:latin typeface="Arial" charset="0"/>
                          <a:ea typeface="標楷體" pitchFamily="65" charset="-120"/>
                          <a:cs typeface="Times New Roman" pitchFamily="18" charset="0"/>
                        </a:rPr>
                        <a:t>未於期限內提出差額保證金（或未於期限內提出說明）</a:t>
                      </a: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zh-TW" altLang="en-US" sz="1600" b="1" i="0" u="none" strike="noStrike" cap="none" normalizeH="0" baseline="0" smtClean="0">
                          <a:ln>
                            <a:noFill/>
                          </a:ln>
                          <a:solidFill>
                            <a:schemeClr val="tx1"/>
                          </a:solidFill>
                          <a:effectLst/>
                          <a:latin typeface="Arial" charset="0"/>
                          <a:ea typeface="標楷體" pitchFamily="65" charset="-120"/>
                          <a:cs typeface="Times New Roman" pitchFamily="18" charset="0"/>
                        </a:rPr>
                        <a:t>不決標予該最低標（押標金發還）</a:t>
                      </a: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1600" b="1" i="0" u="none" strike="noStrike" cap="none" normalizeH="0" baseline="0" smtClean="0">
                          <a:ln>
                            <a:noFill/>
                          </a:ln>
                          <a:solidFill>
                            <a:srgbClr val="FF0000"/>
                          </a:solidFill>
                          <a:effectLst/>
                          <a:latin typeface="Arial" charset="0"/>
                          <a:ea typeface="標楷體" pitchFamily="65" charset="-120"/>
                          <a:cs typeface="Times New Roman" pitchFamily="18" charset="0"/>
                        </a:rPr>
                        <a:t>最低與次低標之共謀分贓，故意放棄得標</a:t>
                      </a:r>
                    </a:p>
                  </a:txBody>
                  <a:tcPr marT="45724" marB="4572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zh-TW" altLang="en-US" sz="1400" b="1" i="0" u="none" strike="noStrike" cap="none" normalizeH="0" baseline="0" smtClean="0">
                          <a:ln>
                            <a:noFill/>
                          </a:ln>
                          <a:solidFill>
                            <a:srgbClr val="FF0000"/>
                          </a:solidFill>
                          <a:effectLst/>
                          <a:latin typeface="Arial" charset="0"/>
                          <a:ea typeface="標楷體" pitchFamily="65" charset="-120"/>
                          <a:cs typeface="Times New Roman" pitchFamily="18" charset="0"/>
                        </a:rPr>
                        <a:t>需重行評估結果，改變認定無不合理，照價決標。（避免浪費公帑並注意採購品質）</a:t>
                      </a: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4"/>
                  </a:ext>
                </a:extLst>
              </a:tr>
              <a:tr h="174642">
                <a:tc>
                  <a:txBody>
                    <a:bodyPr/>
                    <a:lstStyle/>
                    <a:p>
                      <a:pPr marL="0" marR="0" lvl="0" indent="0" algn="l" defTabSz="914400" rtl="0" eaLnBrk="1" fontAlgn="base" latinLnBrk="0" hangingPunct="1">
                        <a:lnSpc>
                          <a:spcPct val="5000"/>
                        </a:lnSpc>
                        <a:spcBef>
                          <a:spcPct val="20000"/>
                        </a:spcBef>
                        <a:spcAft>
                          <a:spcPct val="0"/>
                        </a:spcAft>
                        <a:buClrTx/>
                        <a:buSzTx/>
                        <a:buFontTx/>
                        <a:buNone/>
                        <a:tabLst/>
                      </a:pPr>
                      <a:endParaRPr kumimoji="1" lang="zh-TW" altLang="zh-TW" sz="1600" b="1" i="0" u="none" strike="noStrike" cap="none" normalizeH="0" baseline="0" smtClean="0">
                        <a:ln>
                          <a:noFill/>
                        </a:ln>
                        <a:solidFill>
                          <a:schemeClr val="tx1"/>
                        </a:solidFill>
                        <a:effectLst/>
                        <a:latin typeface="Arial" charset="0"/>
                        <a:ea typeface="標楷體" pitchFamily="65" charset="-120"/>
                      </a:endParaRPr>
                    </a:p>
                  </a:txBody>
                  <a:tcPr marT="45724" marB="4572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5000"/>
                        </a:lnSpc>
                        <a:spcBef>
                          <a:spcPct val="20000"/>
                        </a:spcBef>
                        <a:spcAft>
                          <a:spcPct val="0"/>
                        </a:spcAft>
                        <a:buClrTx/>
                        <a:buSzTx/>
                        <a:buFontTx/>
                        <a:buNone/>
                        <a:tabLst/>
                      </a:pPr>
                      <a:endParaRPr kumimoji="1" lang="zh-TW" altLang="zh-TW" sz="1600" b="1" i="0" u="none" strike="noStrike" cap="none" normalizeH="0" baseline="0" smtClean="0">
                        <a:ln>
                          <a:noFill/>
                        </a:ln>
                        <a:solidFill>
                          <a:schemeClr val="tx1"/>
                        </a:solidFill>
                        <a:effectLst/>
                        <a:latin typeface="Arial" charset="0"/>
                        <a:ea typeface="標楷體" pitchFamily="65" charset="-120"/>
                      </a:endParaRP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5000"/>
                        </a:lnSpc>
                        <a:spcBef>
                          <a:spcPct val="20000"/>
                        </a:spcBef>
                        <a:spcAft>
                          <a:spcPct val="0"/>
                        </a:spcAft>
                        <a:buClrTx/>
                        <a:buSzTx/>
                        <a:buFontTx/>
                        <a:buNone/>
                        <a:tabLst/>
                      </a:pPr>
                      <a:endParaRPr kumimoji="1" lang="zh-TW" altLang="zh-TW" sz="1600" b="1" i="0" u="none" strike="noStrike" cap="none" normalizeH="0" baseline="0" smtClean="0">
                        <a:ln>
                          <a:noFill/>
                        </a:ln>
                        <a:solidFill>
                          <a:schemeClr val="tx1"/>
                        </a:solidFill>
                        <a:effectLst/>
                        <a:latin typeface="Arial" charset="0"/>
                        <a:ea typeface="標楷體" pitchFamily="65" charset="-120"/>
                      </a:endParaRP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5000"/>
                        </a:lnSpc>
                        <a:spcBef>
                          <a:spcPct val="20000"/>
                        </a:spcBef>
                        <a:spcAft>
                          <a:spcPct val="0"/>
                        </a:spcAft>
                        <a:buClrTx/>
                        <a:buSzTx/>
                        <a:buFontTx/>
                        <a:buNone/>
                        <a:tabLst/>
                      </a:pPr>
                      <a:endParaRPr kumimoji="1" lang="zh-TW" altLang="zh-TW" sz="1600" b="1" i="0" u="none" strike="noStrike" cap="none" normalizeH="0" baseline="0" smtClean="0">
                        <a:ln>
                          <a:noFill/>
                        </a:ln>
                        <a:solidFill>
                          <a:schemeClr val="tx1"/>
                        </a:solidFill>
                        <a:effectLst/>
                        <a:latin typeface="Arial" charset="0"/>
                        <a:ea typeface="標楷體" pitchFamily="65" charset="-120"/>
                      </a:endParaRP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5000"/>
                        </a:lnSpc>
                        <a:spcBef>
                          <a:spcPct val="20000"/>
                        </a:spcBef>
                        <a:spcAft>
                          <a:spcPct val="0"/>
                        </a:spcAft>
                        <a:buClrTx/>
                        <a:buSzTx/>
                        <a:buFontTx/>
                        <a:buNone/>
                        <a:tabLst/>
                      </a:pPr>
                      <a:endParaRPr kumimoji="1" lang="zh-TW" altLang="zh-TW" sz="1600" b="1" i="0" u="none" strike="noStrike" cap="none" normalizeH="0" baseline="0" smtClean="0">
                        <a:ln>
                          <a:noFill/>
                        </a:ln>
                        <a:solidFill>
                          <a:schemeClr val="tx1"/>
                        </a:solidFill>
                        <a:effectLst/>
                        <a:latin typeface="Arial" charset="0"/>
                        <a:ea typeface="標楷體" pitchFamily="65" charset="-120"/>
                      </a:endParaRP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5"/>
                  </a:ext>
                </a:extLst>
              </a:tr>
              <a:tr h="57917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1600" b="1" i="0" u="none" strike="noStrike" cap="none" normalizeH="0" baseline="0" smtClean="0">
                          <a:ln>
                            <a:noFill/>
                          </a:ln>
                          <a:solidFill>
                            <a:schemeClr val="accent2"/>
                          </a:solidFill>
                          <a:effectLst/>
                          <a:latin typeface="Arial" charset="0"/>
                          <a:ea typeface="標楷體" pitchFamily="65" charset="-120"/>
                          <a:cs typeface="Times New Roman" pitchFamily="18" charset="0"/>
                        </a:rPr>
                        <a:t>機關裁量標準（低於</a:t>
                      </a:r>
                      <a:r>
                        <a:rPr kumimoji="1" lang="en-US" altLang="zh-TW" sz="1600" b="1" i="0" u="none" strike="noStrike" cap="none" normalizeH="0" baseline="0" smtClean="0">
                          <a:ln>
                            <a:noFill/>
                          </a:ln>
                          <a:solidFill>
                            <a:schemeClr val="accent2"/>
                          </a:solidFill>
                          <a:effectLst/>
                          <a:latin typeface="Arial" charset="0"/>
                          <a:ea typeface="標楷體" pitchFamily="65" charset="-120"/>
                          <a:cs typeface="Times New Roman" pitchFamily="18" charset="0"/>
                        </a:rPr>
                        <a:t>7</a:t>
                      </a:r>
                      <a:r>
                        <a:rPr kumimoji="1" lang="en-US" altLang="zh-TW" sz="1600" b="1" i="0" u="none" strike="noStrike" cap="none" normalizeH="0" baseline="0" smtClean="0">
                          <a:ln>
                            <a:noFill/>
                          </a:ln>
                          <a:solidFill>
                            <a:schemeClr val="accent2"/>
                          </a:solidFill>
                          <a:effectLst/>
                          <a:latin typeface="標楷體" pitchFamily="65" charset="-120"/>
                          <a:ea typeface="標楷體" pitchFamily="65" charset="-120"/>
                          <a:cs typeface="Times New Roman" pitchFamily="18" charset="0"/>
                        </a:rPr>
                        <a:t>0</a:t>
                      </a:r>
                      <a:r>
                        <a:rPr kumimoji="1" lang="zh-TW" altLang="en-US" sz="1600" b="1" i="0" u="none" strike="noStrike" cap="none" normalizeH="0" baseline="0" smtClean="0">
                          <a:ln>
                            <a:noFill/>
                          </a:ln>
                          <a:solidFill>
                            <a:schemeClr val="accent2"/>
                          </a:solidFill>
                          <a:effectLst/>
                          <a:latin typeface="標楷體" pitchFamily="65" charset="-120"/>
                          <a:ea typeface="標楷體" pitchFamily="65" charset="-120"/>
                          <a:cs typeface="Times New Roman" pitchFamily="18" charset="0"/>
                        </a:rPr>
                        <a:t>％</a:t>
                      </a:r>
                      <a:r>
                        <a:rPr kumimoji="1" lang="zh-TW" altLang="en-US" sz="1600" b="1" i="0" u="none" strike="noStrike" cap="none" normalizeH="0" baseline="0" smtClean="0">
                          <a:ln>
                            <a:noFill/>
                          </a:ln>
                          <a:solidFill>
                            <a:schemeClr val="accent2"/>
                          </a:solidFill>
                          <a:effectLst/>
                          <a:latin typeface="Arial" charset="0"/>
                          <a:ea typeface="標楷體" pitchFamily="65" charset="-120"/>
                          <a:cs typeface="Times New Roman" pitchFamily="18" charset="0"/>
                        </a:rPr>
                        <a:t>）</a:t>
                      </a:r>
                    </a:p>
                  </a:txBody>
                  <a:tcPr marT="45724" marB="4572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1600" b="1" i="0" u="none" strike="noStrike" cap="none" normalizeH="0" baseline="0" smtClean="0">
                          <a:ln>
                            <a:noFill/>
                          </a:ln>
                          <a:solidFill>
                            <a:schemeClr val="accent2"/>
                          </a:solidFill>
                          <a:effectLst/>
                          <a:latin typeface="Arial" charset="0"/>
                          <a:ea typeface="標楷體" pitchFamily="65" charset="-120"/>
                          <a:cs typeface="Times New Roman" pitchFamily="18" charset="0"/>
                        </a:rPr>
                        <a:t>行政作為</a:t>
                      </a:r>
                    </a:p>
                  </a:txBody>
                  <a:tcPr marT="45724" marB="4572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1600" b="1" i="0" u="none" strike="noStrike" cap="none" normalizeH="0" baseline="0" smtClean="0">
                          <a:ln>
                            <a:noFill/>
                          </a:ln>
                          <a:solidFill>
                            <a:schemeClr val="accent2"/>
                          </a:solidFill>
                          <a:effectLst/>
                          <a:latin typeface="Arial" charset="0"/>
                          <a:ea typeface="標楷體" pitchFamily="65" charset="-120"/>
                          <a:cs typeface="Times New Roman" pitchFamily="18" charset="0"/>
                        </a:rPr>
                        <a:t>行政處分</a:t>
                      </a:r>
                    </a:p>
                  </a:txBody>
                  <a:tcPr marT="45724" marB="4572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1600" b="1" i="0" u="none" strike="noStrike" cap="none" normalizeH="0" baseline="0" smtClean="0">
                          <a:ln>
                            <a:noFill/>
                          </a:ln>
                          <a:solidFill>
                            <a:schemeClr val="accent2"/>
                          </a:solidFill>
                          <a:effectLst/>
                          <a:latin typeface="Arial" charset="0"/>
                          <a:ea typeface="標楷體" pitchFamily="65" charset="-120"/>
                          <a:cs typeface="Times New Roman" pitchFamily="18" charset="0"/>
                        </a:rPr>
                        <a:t>注意事項</a:t>
                      </a:r>
                    </a:p>
                  </a:txBody>
                  <a:tcPr marT="45724" marB="4572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1600" b="1" i="0" u="none" strike="noStrike" cap="none" normalizeH="0" baseline="0" smtClean="0">
                          <a:ln>
                            <a:noFill/>
                          </a:ln>
                          <a:solidFill>
                            <a:schemeClr val="accent2"/>
                          </a:solidFill>
                          <a:effectLst/>
                          <a:latin typeface="Arial" charset="0"/>
                          <a:ea typeface="標楷體" pitchFamily="65" charset="-120"/>
                          <a:cs typeface="Times New Roman" pitchFamily="18" charset="0"/>
                        </a:rPr>
                        <a:t>備註</a:t>
                      </a:r>
                    </a:p>
                  </a:txBody>
                  <a:tcPr marT="45724" marB="4572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6"/>
                  </a:ext>
                </a:extLst>
              </a:tr>
              <a:tr h="82304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1600" b="1" i="0" u="none" strike="noStrike" cap="none" normalizeH="0" baseline="0" smtClean="0">
                          <a:ln>
                            <a:noFill/>
                          </a:ln>
                          <a:solidFill>
                            <a:schemeClr val="tx1"/>
                          </a:solidFill>
                          <a:effectLst/>
                          <a:latin typeface="Arial" charset="0"/>
                          <a:ea typeface="標楷體" pitchFamily="65" charset="-120"/>
                          <a:cs typeface="Times New Roman" pitchFamily="18" charset="0"/>
                        </a:rPr>
                        <a:t>說明合理</a:t>
                      </a:r>
                    </a:p>
                  </a:txBody>
                  <a:tcPr marT="45724" marB="4572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zh-TW" altLang="en-US" sz="1600" b="1" i="0" u="none" strike="noStrike" cap="none" normalizeH="0" baseline="0" smtClean="0">
                          <a:ln>
                            <a:noFill/>
                          </a:ln>
                          <a:solidFill>
                            <a:schemeClr val="tx1"/>
                          </a:solidFill>
                          <a:effectLst/>
                          <a:latin typeface="Arial" charset="0"/>
                          <a:ea typeface="標楷體" pitchFamily="65" charset="-120"/>
                          <a:cs typeface="Times New Roman" pitchFamily="18" charset="0"/>
                        </a:rPr>
                        <a:t>無需通知最低標提出差額保證金</a:t>
                      </a: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zh-TW" altLang="en-US" sz="1600" b="1" i="0" u="none" strike="noStrike" cap="none" normalizeH="0" baseline="0" smtClean="0">
                          <a:ln>
                            <a:noFill/>
                          </a:ln>
                          <a:solidFill>
                            <a:schemeClr val="tx1"/>
                          </a:solidFill>
                          <a:effectLst/>
                          <a:latin typeface="Arial" charset="0"/>
                          <a:ea typeface="標楷體" pitchFamily="65" charset="-120"/>
                          <a:cs typeface="Times New Roman" pitchFamily="18" charset="0"/>
                        </a:rPr>
                        <a:t>照價決標</a:t>
                      </a: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zh-TW" altLang="zh-TW" sz="1600" b="1" i="0" u="none" strike="noStrike" cap="none" normalizeH="0" baseline="0" smtClean="0">
                        <a:ln>
                          <a:noFill/>
                        </a:ln>
                        <a:solidFill>
                          <a:schemeClr val="tx1"/>
                        </a:solidFill>
                        <a:effectLst/>
                        <a:latin typeface="Arial" charset="0"/>
                        <a:ea typeface="標楷體" pitchFamily="65" charset="-120"/>
                      </a:endParaRP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zh-TW" altLang="en-US" sz="1600" b="1" i="0" u="none" strike="noStrike" cap="none" normalizeH="0" baseline="0" smtClean="0">
                          <a:ln>
                            <a:noFill/>
                          </a:ln>
                          <a:solidFill>
                            <a:schemeClr val="tx1"/>
                          </a:solidFill>
                          <a:effectLst/>
                          <a:latin typeface="Arial" charset="0"/>
                          <a:ea typeface="標楷體" pitchFamily="65" charset="-120"/>
                          <a:cs typeface="Times New Roman" pitchFamily="18" charset="0"/>
                        </a:rPr>
                        <a:t>最低標如不接受（</a:t>
                      </a:r>
                      <a:r>
                        <a:rPr kumimoji="1" lang="en-US" altLang="zh-TW" sz="1600" b="1" i="0" u="none" strike="noStrike" cap="none" normalizeH="0" baseline="0" smtClean="0">
                          <a:ln>
                            <a:noFill/>
                          </a:ln>
                          <a:solidFill>
                            <a:schemeClr val="tx1"/>
                          </a:solidFill>
                          <a:effectLst/>
                          <a:latin typeface="Arial" charset="0"/>
                          <a:ea typeface="標楷體" pitchFamily="65" charset="-120"/>
                          <a:cs typeface="Times New Roman" pitchFamily="18" charset="0"/>
                        </a:rPr>
                        <a:t>101/</a:t>
                      </a:r>
                      <a:r>
                        <a:rPr kumimoji="1" lang="zh-TW" altLang="en-US" sz="1600" b="1" i="0" u="none" strike="noStrike" cap="none" normalizeH="0" baseline="0" smtClean="0">
                          <a:ln>
                            <a:noFill/>
                          </a:ln>
                          <a:solidFill>
                            <a:schemeClr val="tx1"/>
                          </a:solidFill>
                          <a:effectLst/>
                          <a:latin typeface="Arial" charset="0"/>
                          <a:ea typeface="標楷體" pitchFamily="65" charset="-120"/>
                          <a:cs typeface="Times New Roman" pitchFamily="18" charset="0"/>
                        </a:rPr>
                        <a:t>押標金不予發還）</a:t>
                      </a: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7"/>
                  </a:ext>
                </a:extLst>
              </a:tr>
              <a:tr h="82304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1600" b="1" i="0" u="none" strike="noStrike" cap="none" normalizeH="0" baseline="0" smtClean="0">
                          <a:ln>
                            <a:noFill/>
                          </a:ln>
                          <a:solidFill>
                            <a:schemeClr val="tx1"/>
                          </a:solidFill>
                          <a:effectLst/>
                          <a:latin typeface="Arial" charset="0"/>
                          <a:ea typeface="標楷體" pitchFamily="65" charset="-120"/>
                          <a:cs typeface="Times New Roman" pitchFamily="18" charset="0"/>
                        </a:rPr>
                        <a:t>說明不合理</a:t>
                      </a:r>
                    </a:p>
                  </a:txBody>
                  <a:tcPr marT="45724" marB="4572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zh-TW" altLang="en-US" sz="1600" b="1" i="0" u="none" strike="noStrike" cap="none" normalizeH="0" baseline="0" smtClean="0">
                          <a:ln>
                            <a:noFill/>
                          </a:ln>
                          <a:solidFill>
                            <a:schemeClr val="tx1"/>
                          </a:solidFill>
                          <a:effectLst/>
                          <a:latin typeface="Arial" charset="0"/>
                          <a:ea typeface="標楷體" pitchFamily="65" charset="-120"/>
                          <a:cs typeface="Times New Roman" pitchFamily="18" charset="0"/>
                        </a:rPr>
                        <a:t>不通知最低標提出差額保證金 </a:t>
                      </a: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zh-TW" altLang="en-US" sz="1600" b="1" i="0" u="none" strike="noStrike" cap="none" normalizeH="0" baseline="0" smtClean="0">
                          <a:ln>
                            <a:noFill/>
                          </a:ln>
                          <a:solidFill>
                            <a:schemeClr val="tx1"/>
                          </a:solidFill>
                          <a:effectLst/>
                          <a:latin typeface="Arial" charset="0"/>
                          <a:ea typeface="標楷體" pitchFamily="65" charset="-120"/>
                          <a:cs typeface="Times New Roman" pitchFamily="18" charset="0"/>
                        </a:rPr>
                        <a:t>逕不決標予該最低標（押標金發還）</a:t>
                      </a: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zh-TW" altLang="en-US" sz="1600" b="1" i="0" u="none" strike="noStrike" cap="none" normalizeH="0" baseline="0" smtClean="0">
                          <a:ln>
                            <a:noFill/>
                          </a:ln>
                          <a:solidFill>
                            <a:srgbClr val="FF0000"/>
                          </a:solidFill>
                          <a:effectLst/>
                          <a:latin typeface="Arial" charset="0"/>
                          <a:ea typeface="標楷體" pitchFamily="65" charset="-120"/>
                          <a:cs typeface="Times New Roman" pitchFamily="18" charset="0"/>
                        </a:rPr>
                        <a:t>專業、公正、科學化評量指標</a:t>
                      </a:r>
                      <a:endParaRPr kumimoji="1" lang="zh-TW" altLang="en-US" sz="1600" b="1" i="0" u="none" strike="noStrike" cap="none" normalizeH="0" baseline="0" smtClean="0">
                        <a:ln>
                          <a:noFill/>
                        </a:ln>
                        <a:solidFill>
                          <a:schemeClr val="tx1"/>
                        </a:solidFill>
                        <a:effectLst/>
                        <a:latin typeface="Arial" charset="0"/>
                        <a:ea typeface="標楷體" pitchFamily="65" charset="-120"/>
                        <a:cs typeface="Times New Roman" pitchFamily="18" charset="0"/>
                      </a:endParaRP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zh-TW" altLang="en-US" sz="1600" b="1" i="0" u="none" strike="noStrike" cap="none" normalizeH="0" baseline="0" smtClean="0">
                          <a:ln>
                            <a:noFill/>
                          </a:ln>
                          <a:solidFill>
                            <a:schemeClr val="tx1"/>
                          </a:solidFill>
                          <a:effectLst/>
                          <a:latin typeface="Arial" charset="0"/>
                          <a:ea typeface="標楷體" pitchFamily="65" charset="-120"/>
                          <a:cs typeface="Times New Roman" pitchFamily="18" charset="0"/>
                        </a:rPr>
                        <a:t>最低標表示願意提出差額保證金者，機關應予拒絕。</a:t>
                      </a: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8"/>
                  </a:ext>
                </a:extLst>
              </a:tr>
            </a:tbl>
          </a:graphicData>
        </a:graphic>
      </p:graphicFrame>
      <p:sp>
        <p:nvSpPr>
          <p:cNvPr id="3" name="投影片編號版面配置區 2"/>
          <p:cNvSpPr>
            <a:spLocks noGrp="1"/>
          </p:cNvSpPr>
          <p:nvPr>
            <p:ph type="sldNum" sz="quarter" idx="12"/>
          </p:nvPr>
        </p:nvSpPr>
        <p:spPr/>
        <p:txBody>
          <a:bodyPr/>
          <a:lstStyle/>
          <a:p>
            <a:fld id="{1118FB7C-3051-423D-B140-B22D31D849CF}" type="slidenum">
              <a:rPr lang="zh-TW" altLang="en-US" smtClean="0"/>
              <a:pPr/>
              <a:t>387</a:t>
            </a:fld>
            <a:endParaRPr lang="zh-TW" altLang="en-US"/>
          </a:p>
        </p:txBody>
      </p:sp>
    </p:spTree>
    <p:extLst>
      <p:ext uri="{BB962C8B-B14F-4D97-AF65-F5344CB8AC3E}">
        <p14:creationId xmlns:p14="http://schemas.microsoft.com/office/powerpoint/2010/main" val="520696468"/>
      </p:ext>
    </p:extLst>
  </p:cSld>
  <p:clrMapOvr>
    <a:masterClrMapping/>
  </p:clrMapOvr>
</p:sld>
</file>

<file path=ppt/slides/slide3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2"/>
          <p:cNvSpPr>
            <a:spLocks noGrp="1" noChangeArrowheads="1"/>
          </p:cNvSpPr>
          <p:nvPr>
            <p:ph type="title" idx="4294967295"/>
          </p:nvPr>
        </p:nvSpPr>
        <p:spPr>
          <a:xfrm>
            <a:off x="1452785" y="1196752"/>
            <a:ext cx="7462911" cy="1012825"/>
          </a:xfrm>
        </p:spPr>
        <p:txBody>
          <a:bodyPr/>
          <a:lstStyle/>
          <a:p>
            <a:pPr>
              <a:defRPr/>
            </a:pPr>
            <a:r>
              <a:rPr lang="zh-TW" altLang="en-US" b="1" dirty="0" smtClean="0">
                <a:solidFill>
                  <a:srgbClr val="FF0000"/>
                </a:solidFill>
                <a:effectLst>
                  <a:outerShdw blurRad="38100" dist="38100" dir="2700000" algn="tl">
                    <a:srgbClr val="C0C0C0"/>
                  </a:outerShdw>
                </a:effectLst>
              </a:rPr>
              <a:t>採購監辦實務案例解析</a:t>
            </a:r>
            <a:endParaRPr lang="zh-TW" altLang="en-US" sz="5400" b="1" dirty="0" smtClean="0">
              <a:solidFill>
                <a:srgbClr val="FF0000"/>
              </a:solidFill>
              <a:effectLst>
                <a:outerShdw blurRad="38100" dist="38100" dir="2700000" algn="tl">
                  <a:srgbClr val="C0C0C0"/>
                </a:outerShdw>
              </a:effectLst>
            </a:endParaRPr>
          </a:p>
        </p:txBody>
      </p:sp>
      <p:sp>
        <p:nvSpPr>
          <p:cNvPr id="55299" name="Rectangle 3"/>
          <p:cNvSpPr>
            <a:spLocks noGrp="1" noChangeArrowheads="1"/>
          </p:cNvSpPr>
          <p:nvPr>
            <p:ph type="body" idx="4294967295"/>
          </p:nvPr>
        </p:nvSpPr>
        <p:spPr>
          <a:xfrm>
            <a:off x="2051720" y="3717032"/>
            <a:ext cx="6791968" cy="1223888"/>
          </a:xfrm>
        </p:spPr>
        <p:txBody>
          <a:bodyPr>
            <a:normAutofit lnSpcReduction="10000"/>
          </a:bodyPr>
          <a:lstStyle/>
          <a:p>
            <a:pPr>
              <a:spcBef>
                <a:spcPts val="0"/>
              </a:spcBef>
              <a:buFont typeface="Wingdings" panose="05000000000000000000" pitchFamily="2" charset="2"/>
              <a:buChar char="n"/>
              <a:defRPr/>
            </a:pPr>
            <a:r>
              <a:rPr lang="zh-TW" altLang="en-US" sz="4000" b="1" kern="10" dirty="0" smtClean="0">
                <a:solidFill>
                  <a:srgbClr val="0000FF"/>
                </a:solidFill>
                <a:latin typeface="標楷體"/>
              </a:rPr>
              <a:t>開</a:t>
            </a:r>
            <a:r>
              <a:rPr lang="zh-TW" altLang="en-US" sz="4000" b="1" kern="10" dirty="0">
                <a:solidFill>
                  <a:srgbClr val="0000FF"/>
                </a:solidFill>
                <a:latin typeface="標楷體"/>
              </a:rPr>
              <a:t>、決標關注</a:t>
            </a:r>
            <a:r>
              <a:rPr lang="zh-TW" altLang="en-US" sz="4000" b="1" kern="10" dirty="0" smtClean="0">
                <a:solidFill>
                  <a:srgbClr val="0000FF"/>
                </a:solidFill>
                <a:latin typeface="標楷體"/>
              </a:rPr>
              <a:t>事項</a:t>
            </a:r>
            <a:endParaRPr lang="en-US" altLang="zh-TW" sz="4000" b="1" kern="10" dirty="0" smtClean="0">
              <a:solidFill>
                <a:srgbClr val="0000FF"/>
              </a:solidFill>
              <a:latin typeface="標楷體"/>
            </a:endParaRPr>
          </a:p>
          <a:p>
            <a:pPr>
              <a:spcBef>
                <a:spcPts val="0"/>
              </a:spcBef>
              <a:defRPr/>
            </a:pPr>
            <a:r>
              <a:rPr lang="zh-TW" altLang="en-US" sz="4000" b="1" kern="10" dirty="0" smtClean="0">
                <a:solidFill>
                  <a:srgbClr val="0000FF"/>
                </a:solidFill>
                <a:latin typeface="標楷體"/>
              </a:rPr>
              <a:t>其他</a:t>
            </a:r>
            <a:endParaRPr lang="zh-TW" altLang="en-US" sz="4000" b="1" kern="10" dirty="0">
              <a:solidFill>
                <a:srgbClr val="0000FF"/>
              </a:solidFill>
              <a:latin typeface="標楷體"/>
            </a:endParaRPr>
          </a:p>
          <a:p>
            <a:endParaRPr lang="zh-TW" altLang="en-US" sz="2000" b="1" dirty="0" smtClean="0"/>
          </a:p>
          <a:p>
            <a:endParaRPr lang="zh-TW" altLang="en-US" sz="2000" dirty="0" smtClean="0"/>
          </a:p>
          <a:p>
            <a:pPr lvl="1">
              <a:spcBef>
                <a:spcPts val="600"/>
              </a:spcBef>
              <a:spcAft>
                <a:spcPts val="600"/>
              </a:spcAft>
              <a:buFont typeface="Wingdings" panose="05000000000000000000" pitchFamily="2" charset="2"/>
              <a:buChar char="l"/>
            </a:pPr>
            <a:endParaRPr lang="zh-TW" altLang="en-US" sz="2000" dirty="0" smtClean="0"/>
          </a:p>
        </p:txBody>
      </p:sp>
      <p:sp>
        <p:nvSpPr>
          <p:cNvPr id="4" name="弧形向右箭號 3"/>
          <p:cNvSpPr/>
          <p:nvPr/>
        </p:nvSpPr>
        <p:spPr>
          <a:xfrm>
            <a:off x="1115616" y="2564904"/>
            <a:ext cx="731837" cy="1216025"/>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solidFill>
                <a:schemeClr val="tx1"/>
              </a:solidFill>
            </a:endParaRPr>
          </a:p>
        </p:txBody>
      </p:sp>
      <p:sp>
        <p:nvSpPr>
          <p:cNvPr id="3" name="投影片編號版面配置區 2"/>
          <p:cNvSpPr>
            <a:spLocks noGrp="1"/>
          </p:cNvSpPr>
          <p:nvPr>
            <p:ph type="sldNum" sz="quarter" idx="12"/>
          </p:nvPr>
        </p:nvSpPr>
        <p:spPr/>
        <p:txBody>
          <a:bodyPr/>
          <a:lstStyle/>
          <a:p>
            <a:fld id="{1118FB7C-3051-423D-B140-B22D31D849CF}" type="slidenum">
              <a:rPr lang="zh-TW" altLang="en-US" smtClean="0"/>
              <a:pPr/>
              <a:t>388</a:t>
            </a:fld>
            <a:endParaRPr lang="zh-TW" altLang="en-US"/>
          </a:p>
        </p:txBody>
      </p:sp>
    </p:spTree>
    <p:extLst>
      <p:ext uri="{BB962C8B-B14F-4D97-AF65-F5344CB8AC3E}">
        <p14:creationId xmlns:p14="http://schemas.microsoft.com/office/powerpoint/2010/main" val="572551831"/>
      </p:ext>
    </p:extLst>
  </p:cSld>
  <p:clrMapOvr>
    <a:masterClrMapping/>
  </p:clrMapOvr>
  <p:transition/>
  <p:timing>
    <p:tnLst>
      <p:par>
        <p:cTn id="1" dur="indefinite" restart="never" nodeType="tmRoot"/>
      </p:par>
    </p:tnLst>
  </p:timing>
</p:sld>
</file>

<file path=ppt/slides/slide3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idx="4294967295"/>
          </p:nvPr>
        </p:nvSpPr>
        <p:spPr>
          <a:xfrm>
            <a:off x="795338" y="260350"/>
            <a:ext cx="7772400" cy="962025"/>
          </a:xfrm>
        </p:spPr>
        <p:txBody>
          <a:bodyPr/>
          <a:lstStyle/>
          <a:p>
            <a:pPr eaLnBrk="1" hangingPunct="1"/>
            <a:r>
              <a:rPr lang="zh-TW" altLang="en-US" b="1" smtClean="0">
                <a:solidFill>
                  <a:srgbClr val="FF0000"/>
                </a:solidFill>
                <a:latin typeface="新細明體" panose="02020500000000000000" pitchFamily="18" charset="-120"/>
              </a:rPr>
              <a:t>投標廠商聲明書常見錯誤態樣</a:t>
            </a:r>
            <a:r>
              <a:rPr lang="en-US" altLang="zh-TW" b="1" smtClean="0">
                <a:solidFill>
                  <a:srgbClr val="FF0000"/>
                </a:solidFill>
                <a:latin typeface="新細明體" panose="02020500000000000000" pitchFamily="18" charset="-120"/>
              </a:rPr>
              <a:t>1</a:t>
            </a:r>
            <a:endParaRPr lang="zh-TW" altLang="en-US" b="1" smtClean="0">
              <a:solidFill>
                <a:srgbClr val="FF0000"/>
              </a:solidFill>
              <a:latin typeface="新細明體" panose="02020500000000000000" pitchFamily="18" charset="-120"/>
            </a:endParaRPr>
          </a:p>
        </p:txBody>
      </p:sp>
      <p:sp>
        <p:nvSpPr>
          <p:cNvPr id="134147" name="Rectangle 3"/>
          <p:cNvSpPr>
            <a:spLocks noGrp="1" noChangeArrowheads="1"/>
          </p:cNvSpPr>
          <p:nvPr>
            <p:ph type="body" idx="4294967295"/>
          </p:nvPr>
        </p:nvSpPr>
        <p:spPr>
          <a:xfrm>
            <a:off x="469107" y="1340768"/>
            <a:ext cx="8424862" cy="4724400"/>
          </a:xfrm>
        </p:spPr>
        <p:txBody>
          <a:bodyPr>
            <a:normAutofit fontScale="92500"/>
          </a:bodyPr>
          <a:lstStyle/>
          <a:p>
            <a:pPr>
              <a:defRPr/>
            </a:pPr>
            <a:r>
              <a:rPr lang="zh-TW" altLang="en-US" sz="2400" b="1" dirty="0" smtClean="0">
                <a:solidFill>
                  <a:srgbClr val="FF0000"/>
                </a:solidFill>
                <a:latin typeface="+mn-ea"/>
              </a:rPr>
              <a:t>錯誤態樣ㄧ：</a:t>
            </a:r>
            <a:r>
              <a:rPr lang="zh-TW" altLang="en-US" sz="2400" b="1" dirty="0" smtClean="0">
                <a:latin typeface="+mn-ea"/>
              </a:rPr>
              <a:t>如</a:t>
            </a:r>
            <a:r>
              <a:rPr lang="zh-TW" altLang="zh-TW" sz="2400" b="1" dirty="0" smtClean="0">
                <a:latin typeface="+mn-ea"/>
              </a:rPr>
              <a:t>屬</a:t>
            </a:r>
            <a:r>
              <a:rPr lang="en-US" altLang="zh-TW" sz="2400" b="1" dirty="0">
                <a:latin typeface="+mn-ea"/>
              </a:rPr>
              <a:t>107</a:t>
            </a:r>
            <a:r>
              <a:rPr lang="zh-TW" altLang="zh-TW" sz="2400" b="1" dirty="0">
                <a:latin typeface="+mn-ea"/>
              </a:rPr>
              <a:t>年</a:t>
            </a:r>
            <a:r>
              <a:rPr lang="en-US" altLang="zh-TW" sz="2400" b="1" dirty="0">
                <a:latin typeface="+mn-ea"/>
              </a:rPr>
              <a:t>12</a:t>
            </a:r>
            <a:r>
              <a:rPr lang="zh-TW" altLang="zh-TW" sz="2400" b="1" dirty="0">
                <a:latin typeface="+mn-ea"/>
              </a:rPr>
              <a:t>月</a:t>
            </a:r>
            <a:r>
              <a:rPr lang="en-US" altLang="zh-TW" sz="2400" b="1" dirty="0">
                <a:latin typeface="+mn-ea"/>
              </a:rPr>
              <a:t>13</a:t>
            </a:r>
            <a:r>
              <a:rPr lang="zh-TW" altLang="zh-TW" sz="2400" b="1" dirty="0">
                <a:latin typeface="+mn-ea"/>
              </a:rPr>
              <a:t>日以後辦理之採購</a:t>
            </a:r>
            <a:r>
              <a:rPr lang="zh-TW" altLang="zh-TW" sz="2400" b="1" dirty="0" smtClean="0">
                <a:latin typeface="+mn-ea"/>
              </a:rPr>
              <a:t>案件</a:t>
            </a:r>
            <a:r>
              <a:rPr lang="zh-TW" altLang="en-US" sz="2400" b="1" dirty="0" smtClean="0">
                <a:latin typeface="+mn-ea"/>
              </a:rPr>
              <a:t>者</a:t>
            </a:r>
            <a:r>
              <a:rPr lang="zh-TW" altLang="zh-TW" sz="2400" b="1" dirty="0" smtClean="0">
                <a:latin typeface="+mn-ea"/>
              </a:rPr>
              <a:t>，</a:t>
            </a:r>
            <a:r>
              <a:rPr lang="zh-TW" altLang="en-US" sz="2400" b="1" dirty="0" smtClean="0">
                <a:latin typeface="+mn-ea"/>
              </a:rPr>
              <a:t>應</a:t>
            </a:r>
            <a:r>
              <a:rPr lang="zh-TW" altLang="zh-TW" sz="2400" b="1" dirty="0" smtClean="0">
                <a:latin typeface="+mn-ea"/>
              </a:rPr>
              <a:t>依</a:t>
            </a:r>
            <a:r>
              <a:rPr lang="zh-TW" altLang="zh-TW" sz="2400" b="1" dirty="0">
                <a:latin typeface="+mn-ea"/>
              </a:rPr>
              <a:t>公職人員利益衝突迴避法規定，於招標文件之投標廠商聲明書內，檢附「公職人員利益衝突迴避法第</a:t>
            </a:r>
            <a:r>
              <a:rPr lang="en-US" altLang="zh-TW" sz="2400" b="1" dirty="0">
                <a:latin typeface="+mn-ea"/>
              </a:rPr>
              <a:t>14</a:t>
            </a:r>
            <a:r>
              <a:rPr lang="zh-TW" altLang="zh-TW" sz="2400" b="1" dirty="0">
                <a:latin typeface="+mn-ea"/>
              </a:rPr>
              <a:t>條第</a:t>
            </a:r>
            <a:r>
              <a:rPr lang="en-US" altLang="zh-TW" sz="2400" b="1" dirty="0">
                <a:latin typeface="+mn-ea"/>
              </a:rPr>
              <a:t>2</a:t>
            </a:r>
            <a:r>
              <a:rPr lang="zh-TW" altLang="zh-TW" sz="2400" b="1" dirty="0">
                <a:latin typeface="+mn-ea"/>
              </a:rPr>
              <a:t>項公職人員及關係人身分關係揭露表【事前揭露】」</a:t>
            </a:r>
            <a:r>
              <a:rPr lang="zh-TW" altLang="zh-TW" sz="2400" b="1" dirty="0" smtClean="0">
                <a:latin typeface="+mn-ea"/>
              </a:rPr>
              <a:t>，</a:t>
            </a:r>
            <a:r>
              <a:rPr lang="zh-TW" altLang="en-US" sz="2400" b="1" dirty="0" smtClean="0">
                <a:latin typeface="+mn-ea"/>
              </a:rPr>
              <a:t>供廠商填寫</a:t>
            </a:r>
            <a:r>
              <a:rPr lang="zh-TW" altLang="zh-TW" sz="2400" b="1" dirty="0" smtClean="0">
                <a:latin typeface="+mn-ea"/>
              </a:rPr>
              <a:t>。</a:t>
            </a:r>
            <a:endParaRPr lang="en-US" altLang="zh-TW" sz="2400" b="1" dirty="0" smtClean="0">
              <a:latin typeface="+mn-ea"/>
            </a:endParaRPr>
          </a:p>
          <a:p>
            <a:pPr>
              <a:buFont typeface="Wingdings" panose="05000000000000000000" pitchFamily="2" charset="2"/>
              <a:buChar char="p"/>
              <a:defRPr/>
            </a:pPr>
            <a:r>
              <a:rPr lang="zh-TW" altLang="zh-TW" sz="2400" b="1" dirty="0" smtClean="0">
                <a:latin typeface="+mn-ea"/>
              </a:rPr>
              <a:t>事前揭露</a:t>
            </a:r>
            <a:r>
              <a:rPr lang="zh-TW" altLang="en-US" sz="2400" b="1" dirty="0" smtClean="0">
                <a:latin typeface="+mn-ea"/>
              </a:rPr>
              <a:t>表：</a:t>
            </a:r>
            <a:r>
              <a:rPr lang="zh-TW" altLang="zh-TW" sz="2400" b="1" dirty="0" smtClean="0">
                <a:latin typeface="+mn-ea"/>
              </a:rPr>
              <a:t>本部</a:t>
            </a:r>
            <a:r>
              <a:rPr lang="zh-TW" altLang="zh-TW" sz="2400" b="1" dirty="0">
                <a:latin typeface="+mn-ea"/>
              </a:rPr>
              <a:t>前以</a:t>
            </a:r>
            <a:r>
              <a:rPr lang="en-US" altLang="zh-TW" sz="2400" b="1" dirty="0">
                <a:latin typeface="+mn-ea"/>
              </a:rPr>
              <a:t>107</a:t>
            </a:r>
            <a:r>
              <a:rPr lang="zh-TW" altLang="zh-TW" sz="2400" b="1" dirty="0">
                <a:latin typeface="+mn-ea"/>
              </a:rPr>
              <a:t>年</a:t>
            </a:r>
            <a:r>
              <a:rPr lang="en-US" altLang="zh-TW" sz="2400" b="1" dirty="0">
                <a:latin typeface="+mn-ea"/>
              </a:rPr>
              <a:t>12</a:t>
            </a:r>
            <a:r>
              <a:rPr lang="zh-TW" altLang="zh-TW" sz="2400" b="1" dirty="0">
                <a:latin typeface="+mn-ea"/>
              </a:rPr>
              <a:t>月</a:t>
            </a:r>
            <a:r>
              <a:rPr lang="en-US" altLang="zh-TW" sz="2400" b="1" dirty="0">
                <a:latin typeface="+mn-ea"/>
              </a:rPr>
              <a:t>10</a:t>
            </a:r>
            <a:r>
              <a:rPr lang="zh-TW" altLang="zh-TW" sz="2400" b="1" dirty="0">
                <a:latin typeface="+mn-ea"/>
              </a:rPr>
              <a:t>日法廉字第</a:t>
            </a:r>
            <a:r>
              <a:rPr lang="en-US" altLang="zh-TW" sz="2400" b="1" dirty="0">
                <a:latin typeface="+mn-ea"/>
              </a:rPr>
              <a:t>10705012761</a:t>
            </a:r>
            <a:r>
              <a:rPr lang="zh-TW" altLang="zh-TW" sz="2400" b="1" dirty="0">
                <a:latin typeface="+mn-ea"/>
              </a:rPr>
              <a:t>號函檢附「公職人員利益衝突迴避法第</a:t>
            </a:r>
            <a:r>
              <a:rPr lang="en-US" altLang="zh-TW" sz="2400" b="1" dirty="0">
                <a:latin typeface="+mn-ea"/>
              </a:rPr>
              <a:t>14</a:t>
            </a:r>
            <a:r>
              <a:rPr lang="zh-TW" altLang="zh-TW" sz="2400" b="1" dirty="0">
                <a:latin typeface="+mn-ea"/>
              </a:rPr>
              <a:t>條第</a:t>
            </a:r>
            <a:r>
              <a:rPr lang="en-US" altLang="zh-TW" sz="2400" b="1" dirty="0">
                <a:latin typeface="+mn-ea"/>
              </a:rPr>
              <a:t>2</a:t>
            </a:r>
            <a:r>
              <a:rPr lang="zh-TW" altLang="zh-TW" sz="2400" b="1" dirty="0">
                <a:latin typeface="+mn-ea"/>
              </a:rPr>
              <a:t>項公職人員及關係人身分關係揭露表範本」【</a:t>
            </a:r>
            <a:r>
              <a:rPr lang="en-US" altLang="zh-TW" sz="2400" b="1" dirty="0">
                <a:latin typeface="+mn-ea"/>
              </a:rPr>
              <a:t>A.</a:t>
            </a:r>
            <a:r>
              <a:rPr lang="zh-TW" altLang="zh-TW" sz="2400" b="1" dirty="0">
                <a:latin typeface="+mn-ea"/>
              </a:rPr>
              <a:t>事前揭露】、【</a:t>
            </a:r>
            <a:r>
              <a:rPr lang="en-US" altLang="zh-TW" sz="2400" b="1" dirty="0">
                <a:latin typeface="+mn-ea"/>
              </a:rPr>
              <a:t>B.</a:t>
            </a:r>
            <a:r>
              <a:rPr lang="zh-TW" altLang="zh-TW" sz="2400" b="1" dirty="0">
                <a:latin typeface="+mn-ea"/>
              </a:rPr>
              <a:t>事後公開】供各機關參考運用，現配合旨揭執行疑義說明，本部已修正「公職人員利益衝突迴避法第</a:t>
            </a:r>
            <a:r>
              <a:rPr lang="en-US" altLang="zh-TW" sz="2400" b="1" dirty="0">
                <a:latin typeface="+mn-ea"/>
              </a:rPr>
              <a:t>14</a:t>
            </a:r>
            <a:r>
              <a:rPr lang="zh-TW" altLang="zh-TW" sz="2400" b="1" dirty="0">
                <a:latin typeface="+mn-ea"/>
              </a:rPr>
              <a:t>條第</a:t>
            </a:r>
            <a:r>
              <a:rPr lang="en-US" altLang="zh-TW" sz="2400" b="1" dirty="0">
                <a:latin typeface="+mn-ea"/>
              </a:rPr>
              <a:t>2</a:t>
            </a:r>
            <a:r>
              <a:rPr lang="zh-TW" altLang="zh-TW" sz="2400" b="1" dirty="0">
                <a:latin typeface="+mn-ea"/>
              </a:rPr>
              <a:t>項公職人員及關係人身分關係揭露表範本」【</a:t>
            </a:r>
            <a:r>
              <a:rPr lang="en-US" altLang="zh-TW" sz="2400" b="1" dirty="0">
                <a:latin typeface="+mn-ea"/>
              </a:rPr>
              <a:t>A.</a:t>
            </a:r>
            <a:r>
              <a:rPr lang="zh-TW" altLang="zh-TW" sz="2400" b="1" dirty="0">
                <a:latin typeface="+mn-ea"/>
              </a:rPr>
              <a:t>事前揭露】，電子檔置於本部廉政署</a:t>
            </a:r>
            <a:r>
              <a:rPr lang="en-US" altLang="zh-TW" sz="2400" b="1" dirty="0">
                <a:latin typeface="+mn-ea"/>
              </a:rPr>
              <a:t>/</a:t>
            </a:r>
            <a:r>
              <a:rPr lang="zh-TW" altLang="zh-TW" sz="2400" b="1" dirty="0">
                <a:latin typeface="+mn-ea"/>
              </a:rPr>
              <a:t>防貪業務專區</a:t>
            </a:r>
            <a:r>
              <a:rPr lang="en-US" altLang="zh-TW" sz="2400" b="1" dirty="0">
                <a:latin typeface="+mn-ea"/>
              </a:rPr>
              <a:t>/</a:t>
            </a:r>
            <a:r>
              <a:rPr lang="zh-TW" altLang="zh-TW" sz="2400" b="1" dirty="0">
                <a:latin typeface="+mn-ea"/>
              </a:rPr>
              <a:t>利益衝突</a:t>
            </a:r>
            <a:r>
              <a:rPr lang="en-US" altLang="zh-TW" sz="2400" b="1" dirty="0">
                <a:latin typeface="+mn-ea"/>
              </a:rPr>
              <a:t>/</a:t>
            </a:r>
            <a:r>
              <a:rPr lang="zh-TW" altLang="zh-TW" sz="2400" b="1" dirty="0">
                <a:latin typeface="+mn-ea"/>
              </a:rPr>
              <a:t>業務宣導項下，如有修正範本即時上網公告。法務部</a:t>
            </a:r>
            <a:r>
              <a:rPr lang="en-US" altLang="zh-TW" sz="2400" b="1" dirty="0">
                <a:latin typeface="+mn-ea"/>
              </a:rPr>
              <a:t>108</a:t>
            </a:r>
            <a:r>
              <a:rPr lang="zh-TW" altLang="zh-TW" sz="2400" b="1" dirty="0">
                <a:latin typeface="+mn-ea"/>
              </a:rPr>
              <a:t>年</a:t>
            </a:r>
            <a:r>
              <a:rPr lang="en-US" altLang="zh-TW" sz="2400" b="1" dirty="0">
                <a:latin typeface="+mn-ea"/>
              </a:rPr>
              <a:t>3</a:t>
            </a:r>
            <a:r>
              <a:rPr lang="zh-TW" altLang="zh-TW" sz="2400" b="1" dirty="0">
                <a:latin typeface="+mn-ea"/>
              </a:rPr>
              <a:t>月</a:t>
            </a:r>
            <a:r>
              <a:rPr lang="en-US" altLang="zh-TW" sz="2400" b="1" dirty="0">
                <a:latin typeface="+mn-ea"/>
              </a:rPr>
              <a:t>22 </a:t>
            </a:r>
            <a:r>
              <a:rPr lang="zh-TW" altLang="zh-TW" sz="2400" b="1" dirty="0">
                <a:latin typeface="+mn-ea"/>
              </a:rPr>
              <a:t>日法廉字第</a:t>
            </a:r>
            <a:r>
              <a:rPr lang="en-US" altLang="zh-TW" sz="2400" b="1" dirty="0">
                <a:latin typeface="+mn-ea"/>
              </a:rPr>
              <a:t>10805002150</a:t>
            </a:r>
            <a:r>
              <a:rPr lang="zh-TW" altLang="zh-TW" sz="2400" b="1" dirty="0">
                <a:latin typeface="+mn-ea"/>
              </a:rPr>
              <a:t>號</a:t>
            </a:r>
            <a:r>
              <a:rPr lang="zh-TW" altLang="zh-TW" sz="2400" b="1" dirty="0" smtClean="0">
                <a:latin typeface="+mn-ea"/>
              </a:rPr>
              <a:t>函</a:t>
            </a:r>
            <a:endParaRPr lang="en-US" altLang="zh-TW" sz="2400" b="1" dirty="0" smtClean="0">
              <a:latin typeface="+mn-ea"/>
            </a:endParaRPr>
          </a:p>
          <a:p>
            <a:pPr>
              <a:buFont typeface="Wingdings" panose="05000000000000000000" pitchFamily="2" charset="2"/>
              <a:buChar char="p"/>
              <a:defRPr/>
            </a:pPr>
            <a:endParaRPr lang="en-US" altLang="zh-TW" sz="2400" b="1" dirty="0" smtClean="0">
              <a:solidFill>
                <a:srgbClr val="000000"/>
              </a:solidFill>
              <a:latin typeface="+mn-ea"/>
            </a:endParaRPr>
          </a:p>
        </p:txBody>
      </p:sp>
      <p:sp>
        <p:nvSpPr>
          <p:cNvPr id="3" name="投影片編號版面配置區 2"/>
          <p:cNvSpPr>
            <a:spLocks noGrp="1"/>
          </p:cNvSpPr>
          <p:nvPr>
            <p:ph type="sldNum" sz="quarter" idx="12"/>
          </p:nvPr>
        </p:nvSpPr>
        <p:spPr/>
        <p:txBody>
          <a:bodyPr/>
          <a:lstStyle/>
          <a:p>
            <a:fld id="{1118FB7C-3051-423D-B140-B22D31D849CF}" type="slidenum">
              <a:rPr lang="zh-TW" altLang="en-US" smtClean="0"/>
              <a:pPr/>
              <a:t>389</a:t>
            </a:fld>
            <a:endParaRPr lang="zh-TW" altLang="en-US"/>
          </a:p>
        </p:txBody>
      </p:sp>
    </p:spTree>
    <p:extLst>
      <p:ext uri="{BB962C8B-B14F-4D97-AF65-F5344CB8AC3E}">
        <p14:creationId xmlns:p14="http://schemas.microsoft.com/office/powerpoint/2010/main" val="564516323"/>
      </p:ext>
    </p:extLst>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395288" y="260350"/>
            <a:ext cx="8229600" cy="1143000"/>
          </a:xfrm>
        </p:spPr>
        <p:txBody>
          <a:bodyPr>
            <a:normAutofit/>
          </a:bodyPr>
          <a:lstStyle/>
          <a:p>
            <a:r>
              <a:rPr lang="zh-TW" altLang="en-US" b="1" dirty="0" smtClean="0">
                <a:solidFill>
                  <a:srgbClr val="FF0000"/>
                </a:solidFill>
              </a:rPr>
              <a:t>上級機關採購監辦派員疑義</a:t>
            </a:r>
            <a:r>
              <a:rPr lang="en-US" altLang="zh-TW" b="1" dirty="0" smtClean="0">
                <a:solidFill>
                  <a:srgbClr val="FF0000"/>
                </a:solidFill>
                <a:latin typeface="+mj-ea"/>
              </a:rPr>
              <a:t>2</a:t>
            </a:r>
            <a:endParaRPr lang="zh-TW" altLang="en-US" b="1" dirty="0" smtClean="0">
              <a:solidFill>
                <a:srgbClr val="FF0000"/>
              </a:solidFill>
              <a:latin typeface="+mj-ea"/>
            </a:endParaRPr>
          </a:p>
        </p:txBody>
      </p:sp>
      <p:sp>
        <p:nvSpPr>
          <p:cNvPr id="26627" name="Rectangle 3"/>
          <p:cNvSpPr>
            <a:spLocks noChangeArrowheads="1"/>
          </p:cNvSpPr>
          <p:nvPr/>
        </p:nvSpPr>
        <p:spPr bwMode="auto">
          <a:xfrm>
            <a:off x="-4543425" y="2354263"/>
            <a:ext cx="9144000" cy="0"/>
          </a:xfrm>
          <a:prstGeom prst="rect">
            <a:avLst/>
          </a:prstGeom>
          <a:solidFill>
            <a:srgbClr val="FFFFE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zh-TW" altLang="en-US"/>
          </a:p>
        </p:txBody>
      </p:sp>
      <p:sp>
        <p:nvSpPr>
          <p:cNvPr id="26628" name="Rectangle 50"/>
          <p:cNvSpPr>
            <a:spLocks noChangeArrowheads="1"/>
          </p:cNvSpPr>
          <p:nvPr/>
        </p:nvSpPr>
        <p:spPr bwMode="auto">
          <a:xfrm>
            <a:off x="684213" y="1427600"/>
            <a:ext cx="8064500" cy="4801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eaLnBrk="0" hangingPunct="0">
              <a:buClr>
                <a:srgbClr val="FF0000"/>
              </a:buClr>
              <a:tabLst>
                <a:tab pos="114300" algn="l"/>
                <a:tab pos="454025" algn="l"/>
              </a:tabLst>
            </a:pPr>
            <a:r>
              <a:rPr lang="en-US" altLang="zh-TW" sz="2400" b="1" dirty="0">
                <a:latin typeface="+mj-ea"/>
                <a:ea typeface="+mj-ea"/>
              </a:rPr>
              <a:t>(</a:t>
            </a:r>
            <a:r>
              <a:rPr lang="zh-TW" altLang="zh-TW" sz="2400" b="1" dirty="0">
                <a:latin typeface="+mj-ea"/>
                <a:ea typeface="+mj-ea"/>
              </a:rPr>
              <a:t>二</a:t>
            </a:r>
            <a:r>
              <a:rPr lang="en-US" altLang="zh-TW" sz="2400" b="1" dirty="0">
                <a:latin typeface="+mj-ea"/>
                <a:ea typeface="+mj-ea"/>
              </a:rPr>
              <a:t>)</a:t>
            </a:r>
            <a:r>
              <a:rPr lang="zh-TW" altLang="zh-TW" sz="2400" b="1" dirty="0">
                <a:latin typeface="+mj-ea"/>
                <a:ea typeface="+mj-ea"/>
              </a:rPr>
              <a:t>法務部</a:t>
            </a:r>
            <a:r>
              <a:rPr lang="en-US" altLang="zh-TW" sz="2400" b="1" dirty="0">
                <a:latin typeface="+mj-ea"/>
                <a:ea typeface="+mj-ea"/>
              </a:rPr>
              <a:t>101</a:t>
            </a:r>
            <a:r>
              <a:rPr lang="zh-TW" altLang="zh-TW" sz="2400" b="1" dirty="0">
                <a:latin typeface="+mj-ea"/>
                <a:ea typeface="+mj-ea"/>
              </a:rPr>
              <a:t>年</a:t>
            </a:r>
            <a:r>
              <a:rPr lang="en-US" altLang="zh-TW" sz="2400" b="1" dirty="0">
                <a:latin typeface="+mj-ea"/>
                <a:ea typeface="+mj-ea"/>
              </a:rPr>
              <a:t>7</a:t>
            </a:r>
            <a:r>
              <a:rPr lang="zh-TW" altLang="zh-TW" sz="2400" b="1" dirty="0">
                <a:latin typeface="+mj-ea"/>
                <a:ea typeface="+mj-ea"/>
              </a:rPr>
              <a:t>月</a:t>
            </a:r>
            <a:r>
              <a:rPr lang="en-US" altLang="zh-TW" sz="2400" b="1" dirty="0">
                <a:latin typeface="+mj-ea"/>
                <a:ea typeface="+mj-ea"/>
              </a:rPr>
              <a:t>4</a:t>
            </a:r>
            <a:r>
              <a:rPr lang="zh-TW" altLang="zh-TW" sz="2400" b="1" dirty="0">
                <a:latin typeface="+mj-ea"/>
                <a:ea typeface="+mj-ea"/>
              </a:rPr>
              <a:t>日法授廉預字第</a:t>
            </a:r>
            <a:r>
              <a:rPr lang="en-US" altLang="zh-TW" sz="2400" b="1" dirty="0">
                <a:latin typeface="+mj-ea"/>
                <a:ea typeface="+mj-ea"/>
              </a:rPr>
              <a:t>10105012900</a:t>
            </a:r>
            <a:r>
              <a:rPr lang="zh-TW" altLang="zh-TW" sz="2400" b="1" dirty="0">
                <a:latin typeface="+mj-ea"/>
                <a:ea typeface="+mj-ea"/>
              </a:rPr>
              <a:t>號函略以：貴署依本法第</a:t>
            </a:r>
            <a:r>
              <a:rPr lang="en-US" altLang="zh-TW" sz="2400" b="1" dirty="0">
                <a:latin typeface="+mj-ea"/>
                <a:ea typeface="+mj-ea"/>
              </a:rPr>
              <a:t>12</a:t>
            </a:r>
            <a:r>
              <a:rPr lang="zh-TW" altLang="zh-TW" sz="2400" b="1" dirty="0">
                <a:latin typeface="+mj-ea"/>
                <a:ea typeface="+mj-ea"/>
              </a:rPr>
              <a:t>條第</a:t>
            </a:r>
            <a:r>
              <a:rPr lang="en-US" altLang="zh-TW" sz="2400" b="1" dirty="0">
                <a:latin typeface="+mj-ea"/>
                <a:ea typeface="+mj-ea"/>
              </a:rPr>
              <a:t>1</a:t>
            </a:r>
            <a:r>
              <a:rPr lang="zh-TW" altLang="zh-TW" sz="2400" b="1" dirty="0">
                <a:latin typeface="+mj-ea"/>
                <a:ea typeface="+mj-ea"/>
              </a:rPr>
              <a:t>項規定執行所屬機關（醫院）函報上級派員監辦之採購案件，輪由貴署政風室派員時，</a:t>
            </a:r>
            <a:r>
              <a:rPr lang="zh-TW" altLang="zh-TW" sz="2400" b="1" dirty="0">
                <a:solidFill>
                  <a:srgbClr val="FF0000"/>
                </a:solidFill>
                <a:latin typeface="+mj-ea"/>
                <a:ea typeface="+mj-ea"/>
              </a:rPr>
              <a:t>政風室得視事實需要，簽陳機關首長核可後，授權招標機關之政風人員，代表衛生署擔任監辦人員</a:t>
            </a:r>
            <a:r>
              <a:rPr lang="zh-TW" altLang="zh-TW" sz="2400" b="1" dirty="0">
                <a:latin typeface="+mj-ea"/>
                <a:ea typeface="+mj-ea"/>
              </a:rPr>
              <a:t>。 </a:t>
            </a:r>
          </a:p>
          <a:p>
            <a:pPr>
              <a:tabLst>
                <a:tab pos="114300" algn="l"/>
                <a:tab pos="454025" algn="l"/>
              </a:tabLst>
            </a:pPr>
            <a:r>
              <a:rPr lang="zh-TW" altLang="zh-TW" sz="2400" b="1" dirty="0">
                <a:latin typeface="+mj-ea"/>
                <a:ea typeface="+mj-ea"/>
              </a:rPr>
              <a:t>三、至於貴署可否指派稽核委員或稽查人員，代表貴署擔任上級機關監辦人員乙節，本會意見如下： </a:t>
            </a:r>
          </a:p>
          <a:p>
            <a:pPr>
              <a:tabLst>
                <a:tab pos="114300" algn="l"/>
                <a:tab pos="454025" algn="l"/>
              </a:tabLst>
            </a:pPr>
            <a:r>
              <a:rPr lang="en-US" altLang="zh-TW" sz="2400" b="1" dirty="0">
                <a:latin typeface="+mj-ea"/>
                <a:ea typeface="+mj-ea"/>
              </a:rPr>
              <a:t>(</a:t>
            </a:r>
            <a:r>
              <a:rPr lang="zh-TW" altLang="zh-TW" sz="2400" b="1" dirty="0">
                <a:latin typeface="+mj-ea"/>
                <a:ea typeface="+mj-ea"/>
              </a:rPr>
              <a:t>一</a:t>
            </a:r>
            <a:r>
              <a:rPr lang="en-US" altLang="zh-TW" sz="2400" b="1" dirty="0">
                <a:latin typeface="+mj-ea"/>
                <a:ea typeface="+mj-ea"/>
              </a:rPr>
              <a:t>)</a:t>
            </a:r>
            <a:r>
              <a:rPr lang="zh-TW" altLang="zh-TW" sz="2400" b="1" dirty="0">
                <a:latin typeface="+mj-ea"/>
                <a:ea typeface="+mj-ea"/>
              </a:rPr>
              <a:t>稽核委員或稽查人員如係貴署人員者，貴署自得本於職權指派彼等代表貴署擔任監辦人員。 </a:t>
            </a:r>
          </a:p>
          <a:p>
            <a:pPr>
              <a:tabLst>
                <a:tab pos="114300" algn="l"/>
                <a:tab pos="454025" algn="l"/>
              </a:tabLst>
            </a:pPr>
            <a:r>
              <a:rPr lang="en-US" altLang="zh-TW" sz="2400" b="1" dirty="0">
                <a:latin typeface="+mj-ea"/>
                <a:ea typeface="+mj-ea"/>
              </a:rPr>
              <a:t>(</a:t>
            </a:r>
            <a:r>
              <a:rPr lang="zh-TW" altLang="zh-TW" sz="2400" b="1" dirty="0">
                <a:latin typeface="+mj-ea"/>
                <a:ea typeface="+mj-ea"/>
              </a:rPr>
              <a:t>二</a:t>
            </a:r>
            <a:r>
              <a:rPr lang="en-US" altLang="zh-TW" sz="2400" b="1" dirty="0">
                <a:latin typeface="+mj-ea"/>
                <a:ea typeface="+mj-ea"/>
              </a:rPr>
              <a:t>)</a:t>
            </a:r>
            <a:r>
              <a:rPr lang="zh-TW" altLang="zh-TW" sz="2400" b="1" dirty="0">
                <a:solidFill>
                  <a:srgbClr val="FF0000"/>
                </a:solidFill>
                <a:latin typeface="+mj-ea"/>
                <a:ea typeface="+mj-ea"/>
              </a:rPr>
              <a:t>稽核委員或稽查人員如非貴署人員，因其屬採購稽核小組聘兼人員性質，尚不宜指派彼等代表貴署擔任監辦人員</a:t>
            </a:r>
            <a:r>
              <a:rPr lang="zh-TW" altLang="zh-TW" sz="2400" b="1" dirty="0" smtClean="0">
                <a:latin typeface="+mj-ea"/>
                <a:ea typeface="+mj-ea"/>
              </a:rPr>
              <a:t>。</a:t>
            </a:r>
            <a:r>
              <a:rPr lang="en-US" altLang="zh-TW" sz="2400" b="1" dirty="0" smtClean="0">
                <a:latin typeface="+mj-ea"/>
                <a:ea typeface="+mj-ea"/>
              </a:rPr>
              <a:t>101</a:t>
            </a:r>
            <a:r>
              <a:rPr lang="zh-TW" altLang="zh-TW" sz="2400" b="1" dirty="0">
                <a:latin typeface="+mj-ea"/>
                <a:ea typeface="+mj-ea"/>
              </a:rPr>
              <a:t>年</a:t>
            </a:r>
            <a:r>
              <a:rPr lang="en-US" altLang="zh-TW" sz="2400" b="1" dirty="0">
                <a:latin typeface="+mj-ea"/>
                <a:ea typeface="+mj-ea"/>
              </a:rPr>
              <a:t>9</a:t>
            </a:r>
            <a:r>
              <a:rPr lang="zh-TW" altLang="zh-TW" sz="2400" b="1" dirty="0">
                <a:latin typeface="+mj-ea"/>
                <a:ea typeface="+mj-ea"/>
              </a:rPr>
              <a:t>月</a:t>
            </a:r>
            <a:r>
              <a:rPr lang="en-US" altLang="zh-TW" sz="2400" b="1" dirty="0">
                <a:latin typeface="+mj-ea"/>
                <a:ea typeface="+mj-ea"/>
              </a:rPr>
              <a:t>7 </a:t>
            </a:r>
            <a:r>
              <a:rPr lang="zh-TW" altLang="zh-TW" sz="2400" b="1" dirty="0">
                <a:latin typeface="+mj-ea"/>
                <a:ea typeface="+mj-ea"/>
              </a:rPr>
              <a:t>日工程企字第</a:t>
            </a:r>
            <a:r>
              <a:rPr lang="en-US" altLang="zh-TW" sz="2400" b="1" dirty="0">
                <a:latin typeface="+mj-ea"/>
                <a:ea typeface="+mj-ea"/>
              </a:rPr>
              <a:t>10100316930</a:t>
            </a:r>
            <a:r>
              <a:rPr lang="zh-TW" altLang="zh-TW" sz="2400" b="1" dirty="0" smtClean="0">
                <a:latin typeface="+mj-ea"/>
                <a:ea typeface="+mj-ea"/>
              </a:rPr>
              <a:t>號</a:t>
            </a:r>
            <a:r>
              <a:rPr lang="zh-TW" altLang="en-US" sz="2400" b="1" dirty="0" smtClean="0">
                <a:latin typeface="+mj-ea"/>
                <a:ea typeface="+mj-ea"/>
              </a:rPr>
              <a:t>函</a:t>
            </a:r>
            <a:endParaRPr lang="en-US" altLang="zh-TW" sz="2400" b="1" dirty="0">
              <a:latin typeface="+mj-ea"/>
              <a:ea typeface="+mj-ea"/>
            </a:endParaRPr>
          </a:p>
          <a:p>
            <a:pPr>
              <a:tabLst>
                <a:tab pos="114300" algn="l"/>
                <a:tab pos="454025" algn="l"/>
              </a:tabLst>
            </a:pPr>
            <a:endParaRPr lang="zh-TW" altLang="en-US" b="1" dirty="0">
              <a:latin typeface="+mj-ea"/>
              <a:ea typeface="+mj-ea"/>
            </a:endParaRPr>
          </a:p>
        </p:txBody>
      </p:sp>
      <p:sp>
        <p:nvSpPr>
          <p:cNvPr id="3" name="投影片編號版面配置區 2"/>
          <p:cNvSpPr>
            <a:spLocks noGrp="1"/>
          </p:cNvSpPr>
          <p:nvPr>
            <p:ph type="sldNum" sz="quarter" idx="12"/>
          </p:nvPr>
        </p:nvSpPr>
        <p:spPr/>
        <p:txBody>
          <a:bodyPr/>
          <a:lstStyle/>
          <a:p>
            <a:fld id="{1118FB7C-3051-423D-B140-B22D31D849CF}" type="slidenum">
              <a:rPr lang="zh-TW" altLang="en-US" smtClean="0"/>
              <a:pPr/>
              <a:t>39</a:t>
            </a:fld>
            <a:endParaRPr lang="zh-TW" altLang="en-US"/>
          </a:p>
        </p:txBody>
      </p:sp>
    </p:spTree>
    <p:extLst>
      <p:ext uri="{BB962C8B-B14F-4D97-AF65-F5344CB8AC3E}">
        <p14:creationId xmlns:p14="http://schemas.microsoft.com/office/powerpoint/2010/main" val="703419256"/>
      </p:ext>
    </p:extLst>
  </p:cSld>
  <p:clrMapOvr>
    <a:masterClrMapping/>
  </p:clrMapOvr>
</p:sld>
</file>

<file path=ppt/slides/slide3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idx="4294967295"/>
          </p:nvPr>
        </p:nvSpPr>
        <p:spPr>
          <a:xfrm>
            <a:off x="685800" y="260350"/>
            <a:ext cx="7772400" cy="962025"/>
          </a:xfrm>
        </p:spPr>
        <p:txBody>
          <a:bodyPr/>
          <a:lstStyle/>
          <a:p>
            <a:pPr eaLnBrk="1" hangingPunct="1"/>
            <a:r>
              <a:rPr lang="zh-TW" altLang="en-US" b="1" smtClean="0">
                <a:solidFill>
                  <a:srgbClr val="FF0000"/>
                </a:solidFill>
                <a:latin typeface="新細明體" panose="02020500000000000000" pitchFamily="18" charset="-120"/>
              </a:rPr>
              <a:t>投標廠商聲明書常見錯誤態樣</a:t>
            </a:r>
            <a:r>
              <a:rPr lang="en-US" altLang="zh-TW" b="1" smtClean="0">
                <a:solidFill>
                  <a:srgbClr val="FF0000"/>
                </a:solidFill>
                <a:latin typeface="新細明體" panose="02020500000000000000" pitchFamily="18" charset="-120"/>
              </a:rPr>
              <a:t>2</a:t>
            </a:r>
            <a:endParaRPr lang="zh-TW" altLang="en-US" b="1" smtClean="0">
              <a:solidFill>
                <a:srgbClr val="FF0000"/>
              </a:solidFill>
              <a:latin typeface="新細明體" panose="02020500000000000000" pitchFamily="18" charset="-120"/>
            </a:endParaRPr>
          </a:p>
        </p:txBody>
      </p:sp>
      <p:sp>
        <p:nvSpPr>
          <p:cNvPr id="134147" name="Rectangle 3"/>
          <p:cNvSpPr>
            <a:spLocks noGrp="1" noChangeArrowheads="1"/>
          </p:cNvSpPr>
          <p:nvPr>
            <p:ph type="body" idx="4294967295"/>
          </p:nvPr>
        </p:nvSpPr>
        <p:spPr>
          <a:xfrm>
            <a:off x="250825" y="1412776"/>
            <a:ext cx="8642350" cy="4724400"/>
          </a:xfrm>
        </p:spPr>
        <p:txBody>
          <a:bodyPr>
            <a:normAutofit lnSpcReduction="10000"/>
          </a:bodyPr>
          <a:lstStyle/>
          <a:p>
            <a:pPr>
              <a:defRPr/>
            </a:pPr>
            <a:r>
              <a:rPr lang="zh-TW" altLang="en-US" sz="2400" b="1" dirty="0" smtClean="0">
                <a:latin typeface="+mj-ea"/>
                <a:ea typeface="+mj-ea"/>
              </a:rPr>
              <a:t>錯誤態樣</a:t>
            </a:r>
            <a:r>
              <a:rPr lang="zh-TW" altLang="en-US" sz="2400" b="1" dirty="0">
                <a:latin typeface="+mj-ea"/>
                <a:ea typeface="+mj-ea"/>
              </a:rPr>
              <a:t>二</a:t>
            </a:r>
            <a:r>
              <a:rPr lang="zh-TW" altLang="en-US" sz="2400" b="1" dirty="0" smtClean="0">
                <a:latin typeface="+mj-ea"/>
                <a:ea typeface="+mj-ea"/>
              </a:rPr>
              <a:t>：</a:t>
            </a:r>
            <a:r>
              <a:rPr lang="zh-TW" altLang="en-US" sz="2400" b="1" dirty="0" smtClean="0">
                <a:solidFill>
                  <a:srgbClr val="FF0000"/>
                </a:solidFill>
                <a:latin typeface="+mj-ea"/>
                <a:ea typeface="+mj-ea"/>
              </a:rPr>
              <a:t>第九項、第十項、第十三項未填者，機關得洽廠商澄清。</a:t>
            </a:r>
            <a:endParaRPr lang="en-US" altLang="zh-TW" sz="2400" b="1" dirty="0" smtClean="0">
              <a:solidFill>
                <a:srgbClr val="FF0000"/>
              </a:solidFill>
              <a:latin typeface="+mj-ea"/>
              <a:ea typeface="+mj-ea"/>
            </a:endParaRPr>
          </a:p>
          <a:p>
            <a:pPr>
              <a:buFont typeface="Arial" panose="020B0604020202020204" pitchFamily="34" charset="0"/>
              <a:buChar char="•"/>
              <a:defRPr/>
            </a:pPr>
            <a:r>
              <a:rPr lang="zh-TW" altLang="en-US" sz="2400" b="1" dirty="0" smtClean="0">
                <a:latin typeface="+mj-ea"/>
                <a:ea typeface="+mj-ea"/>
              </a:rPr>
              <a:t>第九項：</a:t>
            </a:r>
            <a:r>
              <a:rPr lang="en-US" altLang="zh-TW" sz="2400" b="1" dirty="0" smtClean="0">
                <a:latin typeface="+mj-ea"/>
                <a:ea typeface="+mj-ea"/>
              </a:rPr>
              <a:t>(</a:t>
            </a:r>
            <a:r>
              <a:rPr lang="zh-TW" altLang="en-US" sz="2400" b="1" dirty="0" smtClean="0">
                <a:latin typeface="+mj-ea"/>
                <a:ea typeface="+mj-ea"/>
              </a:rPr>
              <a:t>答「否」者，請於下列空格填寫得標後預計分包予中小企業之項目及金額，可自備附件填寫</a:t>
            </a:r>
            <a:r>
              <a:rPr lang="en-US" altLang="zh-TW" sz="2400" b="1" dirty="0" smtClean="0">
                <a:latin typeface="+mj-ea"/>
                <a:ea typeface="+mj-ea"/>
              </a:rPr>
              <a:t>)</a:t>
            </a:r>
          </a:p>
          <a:p>
            <a:pPr>
              <a:buFont typeface="Arial" panose="020B0604020202020204" pitchFamily="34" charset="0"/>
              <a:buChar char="•"/>
              <a:defRPr/>
            </a:pPr>
            <a:r>
              <a:rPr lang="zh-TW" altLang="en-US" sz="2400" b="1" dirty="0" smtClean="0">
                <a:latin typeface="+mj-ea"/>
                <a:ea typeface="+mj-ea"/>
              </a:rPr>
              <a:t>第十項： </a:t>
            </a:r>
            <a:r>
              <a:rPr lang="en-US" altLang="zh-TW" sz="2400" b="1" dirty="0" smtClean="0">
                <a:latin typeface="+mj-ea"/>
                <a:ea typeface="+mj-ea"/>
              </a:rPr>
              <a:t>(</a:t>
            </a:r>
            <a:r>
              <a:rPr lang="zh-TW" altLang="en-US" sz="2400" b="1" dirty="0">
                <a:latin typeface="+mj-ea"/>
                <a:ea typeface="+mj-ea"/>
              </a:rPr>
              <a:t>答「是」者，請填目前總人數計╴╴╴╴人；其中屬於身心障礙人士計╴╴╴╴人，原住民計╴╴╴人。</a:t>
            </a:r>
            <a:r>
              <a:rPr lang="en-US" altLang="zh-TW" sz="2400" b="1" dirty="0" smtClean="0">
                <a:latin typeface="+mj-ea"/>
                <a:ea typeface="+mj-ea"/>
              </a:rPr>
              <a:t>)</a:t>
            </a:r>
          </a:p>
          <a:p>
            <a:pPr>
              <a:buFont typeface="Arial" panose="020B0604020202020204" pitchFamily="34" charset="0"/>
              <a:buChar char="•"/>
              <a:defRPr/>
            </a:pPr>
            <a:r>
              <a:rPr lang="zh-TW" altLang="en-US" sz="2400" b="1" dirty="0" smtClean="0">
                <a:latin typeface="+mj-ea"/>
                <a:ea typeface="+mj-ea"/>
              </a:rPr>
              <a:t>第十三項：</a:t>
            </a:r>
            <a:r>
              <a:rPr lang="en-US" altLang="zh-TW" sz="2400" b="1" dirty="0" smtClean="0">
                <a:latin typeface="+mj-ea"/>
                <a:ea typeface="+mj-ea"/>
              </a:rPr>
              <a:t>(</a:t>
            </a:r>
            <a:r>
              <a:rPr lang="zh-TW" altLang="en-US" sz="2400" b="1" dirty="0" smtClean="0">
                <a:latin typeface="+mj-ea"/>
                <a:ea typeface="+mj-ea"/>
              </a:rPr>
              <a:t>答「否」者，請於下列空格填寫得標後預計分包予原住民個人或政府立案之原住民團體之項目及金額，可自備附件填寫。如無，得填寫「</a:t>
            </a:r>
            <a:r>
              <a:rPr lang="en-US" altLang="zh-TW" sz="2400" b="1" dirty="0" smtClean="0">
                <a:latin typeface="+mj-ea"/>
                <a:ea typeface="+mj-ea"/>
              </a:rPr>
              <a:t>0</a:t>
            </a:r>
            <a:r>
              <a:rPr lang="zh-TW" altLang="en-US" sz="2400" b="1" dirty="0" smtClean="0">
                <a:latin typeface="+mj-ea"/>
                <a:ea typeface="+mj-ea"/>
              </a:rPr>
              <a:t>」</a:t>
            </a:r>
            <a:r>
              <a:rPr lang="en-US" altLang="zh-TW" sz="2400" b="1" dirty="0" smtClean="0">
                <a:latin typeface="+mj-ea"/>
                <a:ea typeface="+mj-ea"/>
              </a:rPr>
              <a:t>)</a:t>
            </a:r>
          </a:p>
          <a:p>
            <a:pPr>
              <a:buFont typeface="Wingdings" panose="05000000000000000000" pitchFamily="2" charset="2"/>
              <a:buChar char="p"/>
              <a:defRPr/>
            </a:pPr>
            <a:r>
              <a:rPr lang="zh-TW" altLang="en-US" sz="2400" b="1" dirty="0" smtClean="0">
                <a:latin typeface="+mj-ea"/>
                <a:ea typeface="+mj-ea"/>
              </a:rPr>
              <a:t>案例：○○之</a:t>
            </a:r>
            <a:r>
              <a:rPr lang="zh-TW" altLang="zh-TW" sz="2400" b="1" dirty="0" smtClean="0">
                <a:latin typeface="+mj-ea"/>
                <a:ea typeface="+mj-ea"/>
              </a:rPr>
              <a:t>投標</a:t>
            </a:r>
            <a:r>
              <a:rPr lang="zh-TW" altLang="zh-TW" sz="2400" b="1" dirty="0">
                <a:latin typeface="+mj-ea"/>
                <a:ea typeface="+mj-ea"/>
              </a:rPr>
              <a:t>廠商聲明書，項次</a:t>
            </a:r>
            <a:r>
              <a:rPr lang="en-US" altLang="zh-TW" sz="2400" b="1" dirty="0">
                <a:latin typeface="+mj-ea"/>
                <a:ea typeface="+mj-ea"/>
              </a:rPr>
              <a:t>11</a:t>
            </a:r>
            <a:r>
              <a:rPr lang="zh-TW" altLang="zh-TW" sz="2400" b="1" dirty="0">
                <a:latin typeface="+mj-ea"/>
                <a:ea typeface="+mj-ea"/>
              </a:rPr>
              <a:t>投標廠商勾選「否」</a:t>
            </a:r>
            <a:r>
              <a:rPr lang="zh-TW" altLang="zh-TW" sz="2400" b="1" dirty="0" smtClean="0">
                <a:latin typeface="+mj-ea"/>
                <a:ea typeface="+mj-ea"/>
              </a:rPr>
              <a:t>，</a:t>
            </a:r>
            <a:r>
              <a:rPr lang="zh-TW" altLang="en-US" sz="2400" b="1" dirty="0" smtClean="0">
                <a:latin typeface="+mj-ea"/>
                <a:ea typeface="+mj-ea"/>
              </a:rPr>
              <a:t>卻</a:t>
            </a:r>
            <a:r>
              <a:rPr lang="zh-TW" altLang="zh-TW" sz="2400" b="1" dirty="0" smtClean="0">
                <a:latin typeface="+mj-ea"/>
                <a:ea typeface="+mj-ea"/>
              </a:rPr>
              <a:t>未</a:t>
            </a:r>
            <a:r>
              <a:rPr lang="zh-TW" altLang="zh-TW" sz="2400" b="1" dirty="0">
                <a:latin typeface="+mj-ea"/>
                <a:ea typeface="+mj-ea"/>
              </a:rPr>
              <a:t>填寫得標後預計分包予原住民個人或政府立案之原住民團體之項目及金額。請機關審標時，</a:t>
            </a:r>
            <a:r>
              <a:rPr lang="zh-TW" altLang="zh-TW" sz="2400" b="1" dirty="0">
                <a:solidFill>
                  <a:srgbClr val="0070C0"/>
                </a:solidFill>
                <a:latin typeface="+mj-ea"/>
                <a:ea typeface="+mj-ea"/>
              </a:rPr>
              <a:t>依採購法第</a:t>
            </a:r>
            <a:r>
              <a:rPr lang="en-US" altLang="zh-TW" sz="2400" b="1" dirty="0">
                <a:solidFill>
                  <a:srgbClr val="0070C0"/>
                </a:solidFill>
                <a:latin typeface="+mj-ea"/>
                <a:ea typeface="+mj-ea"/>
              </a:rPr>
              <a:t>51</a:t>
            </a:r>
            <a:r>
              <a:rPr lang="zh-TW" altLang="zh-TW" sz="2400" b="1" dirty="0">
                <a:solidFill>
                  <a:srgbClr val="0070C0"/>
                </a:solidFill>
                <a:latin typeface="+mj-ea"/>
                <a:ea typeface="+mj-ea"/>
              </a:rPr>
              <a:t>條第</a:t>
            </a:r>
            <a:r>
              <a:rPr lang="en-US" altLang="zh-TW" sz="2400" b="1" dirty="0">
                <a:solidFill>
                  <a:srgbClr val="0070C0"/>
                </a:solidFill>
                <a:latin typeface="+mj-ea"/>
                <a:ea typeface="+mj-ea"/>
              </a:rPr>
              <a:t>1</a:t>
            </a:r>
            <a:r>
              <a:rPr lang="zh-TW" altLang="zh-TW" sz="2400" b="1" dirty="0">
                <a:solidFill>
                  <a:srgbClr val="0070C0"/>
                </a:solidFill>
                <a:latin typeface="+mj-ea"/>
                <a:ea typeface="+mj-ea"/>
              </a:rPr>
              <a:t>項規定，洽廠商說明及更正</a:t>
            </a:r>
            <a:r>
              <a:rPr lang="zh-TW" altLang="zh-TW" sz="2400" b="1" dirty="0">
                <a:latin typeface="+mj-ea"/>
                <a:ea typeface="+mj-ea"/>
              </a:rPr>
              <a:t>，</a:t>
            </a:r>
            <a:r>
              <a:rPr lang="zh-TW" altLang="zh-TW" sz="2400" b="1" dirty="0" smtClean="0">
                <a:latin typeface="+mj-ea"/>
                <a:ea typeface="+mj-ea"/>
              </a:rPr>
              <a:t>請</a:t>
            </a:r>
            <a:r>
              <a:rPr lang="zh-TW" altLang="en-US" sz="2400" b="1" dirty="0" smtClean="0">
                <a:latin typeface="+mj-ea"/>
                <a:ea typeface="+mj-ea"/>
              </a:rPr>
              <a:t>注意</a:t>
            </a:r>
            <a:r>
              <a:rPr lang="zh-TW" altLang="zh-TW" sz="2400" b="1" dirty="0" smtClean="0">
                <a:latin typeface="+mj-ea"/>
                <a:ea typeface="+mj-ea"/>
              </a:rPr>
              <a:t>。</a:t>
            </a:r>
            <a:endParaRPr lang="en-US" altLang="zh-TW" sz="2400" b="1" dirty="0" smtClean="0">
              <a:latin typeface="+mj-ea"/>
              <a:ea typeface="+mj-ea"/>
            </a:endParaRPr>
          </a:p>
        </p:txBody>
      </p:sp>
      <p:sp>
        <p:nvSpPr>
          <p:cNvPr id="3" name="投影片編號版面配置區 2"/>
          <p:cNvSpPr>
            <a:spLocks noGrp="1"/>
          </p:cNvSpPr>
          <p:nvPr>
            <p:ph type="sldNum" sz="quarter" idx="12"/>
          </p:nvPr>
        </p:nvSpPr>
        <p:spPr/>
        <p:txBody>
          <a:bodyPr/>
          <a:lstStyle/>
          <a:p>
            <a:fld id="{1118FB7C-3051-423D-B140-B22D31D849CF}" type="slidenum">
              <a:rPr lang="zh-TW" altLang="en-US" smtClean="0"/>
              <a:pPr/>
              <a:t>390</a:t>
            </a:fld>
            <a:endParaRPr lang="zh-TW" altLang="en-US"/>
          </a:p>
        </p:txBody>
      </p:sp>
    </p:spTree>
    <p:extLst>
      <p:ext uri="{BB962C8B-B14F-4D97-AF65-F5344CB8AC3E}">
        <p14:creationId xmlns:p14="http://schemas.microsoft.com/office/powerpoint/2010/main" val="2256166542"/>
      </p:ext>
    </p:extLst>
  </p:cSld>
  <p:clrMapOvr>
    <a:masterClrMapping/>
  </p:clrMapOvr>
  <p:transition/>
  <p:timing>
    <p:tnLst>
      <p:par>
        <p:cTn id="1" dur="indefinite" restart="never" nodeType="tmRoot"/>
      </p:par>
    </p:tnLst>
  </p:timing>
</p:sld>
</file>

<file path=ppt/slides/slide3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8" name="標題 1"/>
          <p:cNvSpPr>
            <a:spLocks noGrp="1"/>
          </p:cNvSpPr>
          <p:nvPr>
            <p:ph type="title" idx="4294967295"/>
          </p:nvPr>
        </p:nvSpPr>
        <p:spPr>
          <a:xfrm>
            <a:off x="323528" y="278036"/>
            <a:ext cx="8496944" cy="774700"/>
          </a:xfrm>
          <a:solidFill>
            <a:srgbClr val="FFFF00"/>
          </a:solidFill>
        </p:spPr>
        <p:txBody>
          <a:bodyPr>
            <a:normAutofit fontScale="90000"/>
          </a:bodyPr>
          <a:lstStyle/>
          <a:p>
            <a:pPr algn="ctr" eaLnBrk="1" hangingPunct="1"/>
            <a:r>
              <a:rPr lang="zh-TW" altLang="en-US" sz="3600" b="1" dirty="0" smtClean="0">
                <a:solidFill>
                  <a:srgbClr val="CA2004"/>
                </a:solidFill>
                <a:latin typeface="標楷體" panose="03000509000000000000" pitchFamily="65" charset="-120"/>
              </a:rPr>
              <a:t>議題</a:t>
            </a:r>
            <a:r>
              <a:rPr lang="zh-TW" altLang="en-US" sz="3600" b="1" dirty="0" smtClean="0">
                <a:solidFill>
                  <a:srgbClr val="CA2004"/>
                </a:solidFill>
                <a:latin typeface="新細明體" panose="02020500000000000000" pitchFamily="18" charset="-120"/>
                <a:ea typeface="新細明體" panose="02020500000000000000" pitchFamily="18" charset="-120"/>
              </a:rPr>
              <a:t>：</a:t>
            </a:r>
            <a:r>
              <a:rPr lang="zh-TW" altLang="en-US" sz="3600" b="1" dirty="0" smtClean="0">
                <a:solidFill>
                  <a:srgbClr val="CA2004"/>
                </a:solidFill>
                <a:latin typeface="標楷體" panose="03000509000000000000" pitchFamily="65" charset="-120"/>
              </a:rPr>
              <a:t>議價結果竟高於前次廢標之最後報價</a:t>
            </a:r>
          </a:p>
        </p:txBody>
      </p:sp>
      <p:sp>
        <p:nvSpPr>
          <p:cNvPr id="236547" name="內容版面配置區 2"/>
          <p:cNvSpPr>
            <a:spLocks noGrp="1"/>
          </p:cNvSpPr>
          <p:nvPr>
            <p:ph idx="4294967295"/>
          </p:nvPr>
        </p:nvSpPr>
        <p:spPr>
          <a:xfrm>
            <a:off x="323528" y="1052736"/>
            <a:ext cx="8640960" cy="5400378"/>
          </a:xfrm>
        </p:spPr>
        <p:txBody>
          <a:bodyPr>
            <a:noAutofit/>
          </a:bodyPr>
          <a:lstStyle/>
          <a:p>
            <a:pPr>
              <a:lnSpc>
                <a:spcPts val="2700"/>
              </a:lnSpc>
              <a:buFont typeface="Wingdings" panose="05000000000000000000" pitchFamily="2" charset="2"/>
              <a:buChar char="p"/>
              <a:defRPr/>
            </a:pPr>
            <a:r>
              <a:rPr lang="zh-TW" altLang="en-US" sz="2400" b="1" dirty="0" smtClean="0">
                <a:solidFill>
                  <a:srgbClr val="FF0000"/>
                </a:solidFill>
                <a:latin typeface="+mn-ea"/>
              </a:rPr>
              <a:t>案例背景：</a:t>
            </a:r>
            <a:endParaRPr lang="en-US" altLang="zh-TW" sz="2400" b="1" dirty="0" smtClean="0">
              <a:solidFill>
                <a:srgbClr val="FF0000"/>
              </a:solidFill>
              <a:latin typeface="+mn-ea"/>
            </a:endParaRPr>
          </a:p>
          <a:p>
            <a:pPr>
              <a:lnSpc>
                <a:spcPts val="2700"/>
              </a:lnSpc>
            </a:pPr>
            <a:r>
              <a:rPr lang="zh-TW" altLang="en-US" sz="2400" b="1" dirty="0">
                <a:latin typeface="+mj-ea"/>
              </a:rPr>
              <a:t>未達公告金額採購案採最低價決標案，第</a:t>
            </a:r>
            <a:r>
              <a:rPr lang="en-US" altLang="zh-TW" sz="2400" b="1" dirty="0">
                <a:latin typeface="+mj-ea"/>
              </a:rPr>
              <a:t>1</a:t>
            </a:r>
            <a:r>
              <a:rPr lang="zh-TW" altLang="en-US" sz="2400" b="1" dirty="0">
                <a:latin typeface="+mj-ea"/>
              </a:rPr>
              <a:t>次開標結果，最低價廠商減價結果</a:t>
            </a:r>
            <a:r>
              <a:rPr lang="en-US" altLang="zh-TW" sz="2400" b="1" dirty="0">
                <a:solidFill>
                  <a:srgbClr val="0000FF"/>
                </a:solidFill>
                <a:latin typeface="+mj-ea"/>
              </a:rPr>
              <a:t>(31</a:t>
            </a:r>
            <a:r>
              <a:rPr lang="zh-TW" altLang="en-US" sz="2400" b="1" dirty="0">
                <a:solidFill>
                  <a:srgbClr val="0000FF"/>
                </a:solidFill>
                <a:latin typeface="+mj-ea"/>
              </a:rPr>
              <a:t>萬元</a:t>
            </a:r>
            <a:r>
              <a:rPr lang="en-US" altLang="zh-TW" sz="2400" b="1" dirty="0">
                <a:solidFill>
                  <a:srgbClr val="0000FF"/>
                </a:solidFill>
                <a:latin typeface="+mj-ea"/>
              </a:rPr>
              <a:t>)</a:t>
            </a:r>
            <a:r>
              <a:rPr lang="zh-TW" altLang="en-US" sz="2400" b="1" dirty="0">
                <a:latin typeface="+mj-ea"/>
              </a:rPr>
              <a:t>仍高於底價</a:t>
            </a:r>
            <a:r>
              <a:rPr lang="en-US" altLang="zh-TW" sz="2400" b="1" dirty="0">
                <a:solidFill>
                  <a:srgbClr val="0000FF"/>
                </a:solidFill>
                <a:latin typeface="+mj-ea"/>
              </a:rPr>
              <a:t>(30</a:t>
            </a:r>
            <a:r>
              <a:rPr lang="zh-TW" altLang="en-US" sz="2400" b="1" dirty="0">
                <a:solidFill>
                  <a:srgbClr val="0000FF"/>
                </a:solidFill>
                <a:latin typeface="+mj-ea"/>
              </a:rPr>
              <a:t>萬元</a:t>
            </a:r>
            <a:r>
              <a:rPr lang="en-US" altLang="zh-TW" sz="2400" b="1" dirty="0">
                <a:solidFill>
                  <a:srgbClr val="0000FF"/>
                </a:solidFill>
                <a:latin typeface="+mj-ea"/>
              </a:rPr>
              <a:t>)</a:t>
            </a:r>
            <a:r>
              <a:rPr lang="zh-TW" altLang="en-US" sz="2400" b="1" dirty="0">
                <a:latin typeface="+mj-ea"/>
              </a:rPr>
              <a:t>而無法決標。</a:t>
            </a:r>
            <a:r>
              <a:rPr lang="en-US" altLang="zh-TW" sz="2400" b="1" dirty="0">
                <a:latin typeface="+mj-ea"/>
              </a:rPr>
              <a:t/>
            </a:r>
            <a:br>
              <a:rPr lang="en-US" altLang="zh-TW" sz="2400" b="1" dirty="0">
                <a:latin typeface="+mj-ea"/>
              </a:rPr>
            </a:br>
            <a:r>
              <a:rPr lang="zh-TW" altLang="en-US" sz="2400" b="1" dirty="0">
                <a:latin typeface="+mj-ea"/>
              </a:rPr>
              <a:t>辦理第</a:t>
            </a:r>
            <a:r>
              <a:rPr lang="en-US" altLang="zh-TW" sz="2400" b="1" dirty="0">
                <a:latin typeface="+mj-ea"/>
              </a:rPr>
              <a:t>2</a:t>
            </a:r>
            <a:r>
              <a:rPr lang="zh-TW" altLang="en-US" sz="2400" b="1" dirty="0">
                <a:latin typeface="+mj-ea"/>
              </a:rPr>
              <a:t>次</a:t>
            </a:r>
            <a:r>
              <a:rPr lang="zh-TW" altLang="en-US" sz="2400" b="1" dirty="0" smtClean="0">
                <a:latin typeface="+mj-ea"/>
              </a:rPr>
              <a:t>招標</a:t>
            </a:r>
            <a:r>
              <a:rPr lang="zh-TW" altLang="zh-TW" sz="2400" b="1" dirty="0">
                <a:latin typeface="+mj-ea"/>
              </a:rPr>
              <a:t>未更改招標文件內容</a:t>
            </a:r>
            <a:r>
              <a:rPr lang="zh-TW" altLang="en-US" sz="2400" b="1" dirty="0" smtClean="0">
                <a:latin typeface="+mj-ea"/>
              </a:rPr>
              <a:t>，</a:t>
            </a:r>
            <a:r>
              <a:rPr lang="zh-TW" altLang="en-US" sz="2400" b="1" dirty="0">
                <a:latin typeface="+mj-ea"/>
              </a:rPr>
              <a:t>僅</a:t>
            </a:r>
            <a:r>
              <a:rPr lang="en-US" altLang="zh-TW" sz="2400" b="1" dirty="0">
                <a:latin typeface="+mj-ea"/>
              </a:rPr>
              <a:t>1</a:t>
            </a:r>
            <a:r>
              <a:rPr lang="zh-TW" altLang="en-US" sz="2400" b="1" dirty="0">
                <a:latin typeface="+mj-ea"/>
              </a:rPr>
              <a:t>家投標</a:t>
            </a:r>
            <a:r>
              <a:rPr lang="en-US" altLang="zh-TW" sz="2400" b="1" dirty="0">
                <a:latin typeface="+mj-ea"/>
              </a:rPr>
              <a:t>(</a:t>
            </a:r>
            <a:r>
              <a:rPr lang="zh-TW" altLang="en-US" sz="2400" b="1" dirty="0">
                <a:latin typeface="+mj-ea"/>
              </a:rPr>
              <a:t>前次減價結果仍高於底價而無法決標之廠商投標</a:t>
            </a:r>
            <a:r>
              <a:rPr lang="en-US" altLang="zh-TW" sz="2400" b="1" dirty="0">
                <a:latin typeface="+mj-ea"/>
              </a:rPr>
              <a:t>)</a:t>
            </a:r>
            <a:r>
              <a:rPr lang="zh-TW" altLang="en-US" sz="2400" b="1" dirty="0">
                <a:latin typeface="+mj-ea"/>
              </a:rPr>
              <a:t>，其報價比前次減價結果之報價為高</a:t>
            </a:r>
            <a:r>
              <a:rPr lang="en-US" altLang="zh-TW" sz="2400" b="1" dirty="0">
                <a:solidFill>
                  <a:srgbClr val="FF0000"/>
                </a:solidFill>
                <a:latin typeface="+mj-ea"/>
              </a:rPr>
              <a:t>(32</a:t>
            </a:r>
            <a:r>
              <a:rPr lang="zh-TW" altLang="en-US" sz="2400" b="1" dirty="0">
                <a:solidFill>
                  <a:srgbClr val="FF0000"/>
                </a:solidFill>
                <a:latin typeface="+mj-ea"/>
              </a:rPr>
              <a:t>萬元</a:t>
            </a:r>
            <a:r>
              <a:rPr lang="en-US" altLang="zh-TW" sz="2400" b="1" dirty="0">
                <a:solidFill>
                  <a:srgbClr val="FF0000"/>
                </a:solidFill>
                <a:latin typeface="+mj-ea"/>
              </a:rPr>
              <a:t>)</a:t>
            </a:r>
            <a:r>
              <a:rPr lang="zh-TW" altLang="en-US" sz="2400" b="1" dirty="0">
                <a:latin typeface="+mj-ea"/>
              </a:rPr>
              <a:t>，開標主持人參考廠商報價後認其標價合理，書寫底價與報價相同而決標。</a:t>
            </a:r>
            <a:endParaRPr lang="en-US" altLang="zh-TW" sz="2400" b="1" dirty="0">
              <a:latin typeface="+mj-ea"/>
            </a:endParaRPr>
          </a:p>
          <a:p>
            <a:pPr>
              <a:lnSpc>
                <a:spcPts val="2700"/>
              </a:lnSpc>
              <a:buFont typeface="Wingdings" panose="05000000000000000000" pitchFamily="2" charset="2"/>
              <a:buChar char="p"/>
            </a:pPr>
            <a:r>
              <a:rPr lang="en-US" altLang="zh-TW" sz="2400" b="1" dirty="0" smtClean="0">
                <a:solidFill>
                  <a:srgbClr val="FF0000"/>
                </a:solidFill>
                <a:latin typeface="+mj-ea"/>
              </a:rPr>
              <a:t>【</a:t>
            </a:r>
            <a:r>
              <a:rPr lang="zh-TW" altLang="en-US" sz="2400" b="1" dirty="0" smtClean="0">
                <a:solidFill>
                  <a:srgbClr val="FF0000"/>
                </a:solidFill>
                <a:latin typeface="+mj-ea"/>
              </a:rPr>
              <a:t>相關規定</a:t>
            </a:r>
            <a:r>
              <a:rPr lang="en-US" altLang="zh-TW" sz="2400" b="1" dirty="0" smtClean="0">
                <a:solidFill>
                  <a:srgbClr val="FF0000"/>
                </a:solidFill>
                <a:latin typeface="+mj-ea"/>
              </a:rPr>
              <a:t>】</a:t>
            </a:r>
            <a:r>
              <a:rPr lang="zh-TW" altLang="zh-TW" sz="2400" b="1" dirty="0" smtClean="0">
                <a:latin typeface="+mj-ea"/>
              </a:rPr>
              <a:t>政府</a:t>
            </a:r>
            <a:r>
              <a:rPr lang="zh-TW" altLang="zh-TW" sz="2400" b="1" dirty="0">
                <a:latin typeface="+mj-ea"/>
              </a:rPr>
              <a:t>採購錯誤行為態樣十</a:t>
            </a:r>
            <a:r>
              <a:rPr lang="en-US" altLang="zh-TW" sz="2400" b="1" dirty="0">
                <a:latin typeface="+mj-ea"/>
              </a:rPr>
              <a:t>(</a:t>
            </a:r>
            <a:r>
              <a:rPr lang="zh-TW" altLang="zh-TW" sz="2400" b="1" dirty="0">
                <a:latin typeface="+mj-ea"/>
              </a:rPr>
              <a:t>決標程序</a:t>
            </a:r>
            <a:r>
              <a:rPr lang="en-US" altLang="zh-TW" sz="2400" b="1" dirty="0">
                <a:latin typeface="+mj-ea"/>
              </a:rPr>
              <a:t>)/(</a:t>
            </a:r>
            <a:r>
              <a:rPr lang="zh-TW" altLang="en-US" sz="2400" b="1" dirty="0">
                <a:latin typeface="+mj-ea"/>
              </a:rPr>
              <a:t>十七</a:t>
            </a:r>
            <a:r>
              <a:rPr lang="en-US" altLang="zh-TW" sz="2400" b="1" dirty="0" smtClean="0">
                <a:latin typeface="+mj-ea"/>
              </a:rPr>
              <a:t>)</a:t>
            </a:r>
            <a:r>
              <a:rPr lang="zh-TW" altLang="en-US" sz="2400" b="1" dirty="0" smtClean="0">
                <a:latin typeface="PMingLiU" panose="02020500000000000000" pitchFamily="18" charset="-120"/>
                <a:ea typeface="PMingLiU" panose="02020500000000000000" pitchFamily="18" charset="-120"/>
              </a:rPr>
              <a:t>：</a:t>
            </a:r>
            <a:r>
              <a:rPr lang="en-US" altLang="zh-TW" sz="2400" b="1" dirty="0">
                <a:latin typeface="+mj-ea"/>
              </a:rPr>
              <a:t/>
            </a:r>
            <a:br>
              <a:rPr lang="en-US" altLang="zh-TW" sz="2400" b="1" dirty="0">
                <a:latin typeface="+mj-ea"/>
              </a:rPr>
            </a:br>
            <a:r>
              <a:rPr lang="zh-TW" altLang="zh-TW" sz="2400" b="1" dirty="0">
                <a:latin typeface="+mj-ea"/>
              </a:rPr>
              <a:t>未更改招標文件內容而重行訂定之底價，</a:t>
            </a:r>
            <a:r>
              <a:rPr lang="zh-TW" altLang="zh-TW" sz="2400" b="1" dirty="0">
                <a:solidFill>
                  <a:srgbClr val="0000FF"/>
                </a:solidFill>
                <a:latin typeface="+mj-ea"/>
              </a:rPr>
              <a:t>除有正當理由</a:t>
            </a:r>
            <a:r>
              <a:rPr lang="zh-TW" altLang="zh-TW" sz="2400" b="1" dirty="0" smtClean="0">
                <a:solidFill>
                  <a:srgbClr val="0000FF"/>
                </a:solidFill>
                <a:latin typeface="+mj-ea"/>
              </a:rPr>
              <a:t>外</a:t>
            </a:r>
            <a:r>
              <a:rPr lang="zh-TW" altLang="zh-TW" sz="2400" b="1" dirty="0" smtClean="0">
                <a:latin typeface="+mj-ea"/>
              </a:rPr>
              <a:t>，</a:t>
            </a:r>
            <a:r>
              <a:rPr lang="zh-TW" altLang="zh-TW" sz="2400" b="1" dirty="0">
                <a:solidFill>
                  <a:srgbClr val="0000FF"/>
                </a:solidFill>
                <a:latin typeface="+mj-ea"/>
              </a:rPr>
              <a:t>較廢標前合格廠商之最低標價為高</a:t>
            </a:r>
            <a:r>
              <a:rPr lang="zh-TW" altLang="zh-TW" sz="2400" b="1" dirty="0" smtClean="0">
                <a:solidFill>
                  <a:srgbClr val="0000FF"/>
                </a:solidFill>
                <a:latin typeface="+mj-ea"/>
              </a:rPr>
              <a:t>。</a:t>
            </a:r>
            <a:endParaRPr lang="en-US" altLang="zh-TW" sz="2400" b="1" dirty="0" smtClean="0">
              <a:solidFill>
                <a:srgbClr val="0000FF"/>
              </a:solidFill>
              <a:latin typeface="+mj-ea"/>
            </a:endParaRPr>
          </a:p>
          <a:p>
            <a:pPr>
              <a:lnSpc>
                <a:spcPts val="2700"/>
              </a:lnSpc>
              <a:buFont typeface="Wingdings" panose="05000000000000000000" pitchFamily="2" charset="2"/>
              <a:buChar char="p"/>
            </a:pPr>
            <a:r>
              <a:rPr lang="zh-TW" altLang="en-US" sz="2400" b="1" dirty="0">
                <a:latin typeface="+mj-ea"/>
              </a:rPr>
              <a:t>政府採購法</a:t>
            </a:r>
            <a:r>
              <a:rPr lang="zh-TW" altLang="en-US" sz="2400" b="1" dirty="0">
                <a:solidFill>
                  <a:srgbClr val="0000FF"/>
                </a:solidFill>
                <a:latin typeface="+mj-ea"/>
              </a:rPr>
              <a:t>並無規定機關辦理工程採購須經多次流標後，始得調整招標預算</a:t>
            </a:r>
            <a:r>
              <a:rPr lang="zh-TW" altLang="en-US" sz="2400" b="1" dirty="0" smtClean="0">
                <a:latin typeface="+mj-ea"/>
              </a:rPr>
              <a:t>。遇</a:t>
            </a:r>
            <a:r>
              <a:rPr lang="zh-TW" altLang="en-US" sz="2400" b="1" dirty="0">
                <a:latin typeface="+mj-ea"/>
              </a:rPr>
              <a:t>有流標，重行招標前，應確實檢討原因，其屬預算不足者，應核實調整預算後，再行招標</a:t>
            </a:r>
            <a:r>
              <a:rPr lang="zh-TW" altLang="en-US" sz="2400" b="1" dirty="0" smtClean="0">
                <a:latin typeface="+mj-ea"/>
              </a:rPr>
              <a:t>。</a:t>
            </a:r>
            <a:r>
              <a:rPr lang="en-US" altLang="zh-TW" sz="2400" b="1" dirty="0" smtClean="0">
                <a:latin typeface="+mj-ea"/>
              </a:rPr>
              <a:t/>
            </a:r>
            <a:br>
              <a:rPr lang="en-US" altLang="zh-TW" sz="2400" b="1" dirty="0" smtClean="0">
                <a:latin typeface="+mj-ea"/>
              </a:rPr>
            </a:br>
            <a:r>
              <a:rPr lang="zh-TW" altLang="en-US" sz="2400" b="1" dirty="0" smtClean="0">
                <a:solidFill>
                  <a:srgbClr val="0000FF"/>
                </a:solidFill>
                <a:latin typeface="+mj-ea"/>
              </a:rPr>
              <a:t>工程會</a:t>
            </a:r>
            <a:r>
              <a:rPr lang="en-US" altLang="zh-TW" sz="2400" b="1" dirty="0" smtClean="0">
                <a:solidFill>
                  <a:srgbClr val="0000FF"/>
                </a:solidFill>
                <a:latin typeface="+mj-ea"/>
              </a:rPr>
              <a:t>112</a:t>
            </a:r>
            <a:r>
              <a:rPr lang="zh-TW" altLang="en-US" sz="2400" b="1" dirty="0">
                <a:solidFill>
                  <a:srgbClr val="0000FF"/>
                </a:solidFill>
                <a:latin typeface="+mj-ea"/>
              </a:rPr>
              <a:t>年</a:t>
            </a:r>
            <a:r>
              <a:rPr lang="en-US" altLang="zh-TW" sz="2400" b="1" dirty="0">
                <a:solidFill>
                  <a:srgbClr val="0000FF"/>
                </a:solidFill>
                <a:latin typeface="+mj-ea"/>
              </a:rPr>
              <a:t>01</a:t>
            </a:r>
            <a:r>
              <a:rPr lang="zh-TW" altLang="en-US" sz="2400" b="1" dirty="0">
                <a:solidFill>
                  <a:srgbClr val="0000FF"/>
                </a:solidFill>
                <a:latin typeface="+mj-ea"/>
              </a:rPr>
              <a:t>月</a:t>
            </a:r>
            <a:r>
              <a:rPr lang="en-US" altLang="zh-TW" sz="2400" b="1" dirty="0">
                <a:solidFill>
                  <a:srgbClr val="0000FF"/>
                </a:solidFill>
                <a:latin typeface="+mj-ea"/>
              </a:rPr>
              <a:t>11</a:t>
            </a:r>
            <a:r>
              <a:rPr lang="zh-TW" altLang="en-US" sz="2400" b="1" dirty="0" smtClean="0">
                <a:solidFill>
                  <a:srgbClr val="0000FF"/>
                </a:solidFill>
                <a:latin typeface="+mj-ea"/>
              </a:rPr>
              <a:t>日工程</a:t>
            </a:r>
            <a:r>
              <a:rPr lang="zh-TW" altLang="en-US" sz="2400" b="1" dirty="0">
                <a:solidFill>
                  <a:srgbClr val="0000FF"/>
                </a:solidFill>
                <a:latin typeface="+mj-ea"/>
              </a:rPr>
              <a:t>企字第</a:t>
            </a:r>
            <a:r>
              <a:rPr lang="en-US" altLang="zh-TW" sz="2400" b="1" dirty="0">
                <a:solidFill>
                  <a:srgbClr val="0000FF"/>
                </a:solidFill>
                <a:latin typeface="+mj-ea"/>
              </a:rPr>
              <a:t>11101007381</a:t>
            </a:r>
            <a:r>
              <a:rPr lang="zh-TW" altLang="en-US" sz="2400" b="1" dirty="0" smtClean="0">
                <a:solidFill>
                  <a:srgbClr val="0000FF"/>
                </a:solidFill>
                <a:latin typeface="+mj-ea"/>
              </a:rPr>
              <a:t>號</a:t>
            </a:r>
            <a:r>
              <a:rPr lang="zh-TW" altLang="en-US" sz="2400" b="1" dirty="0">
                <a:solidFill>
                  <a:srgbClr val="0000FF"/>
                </a:solidFill>
                <a:latin typeface="+mj-ea"/>
              </a:rPr>
              <a:t>函 </a:t>
            </a:r>
            <a:endParaRPr lang="zh-TW" altLang="zh-TW" sz="2400" b="1" dirty="0">
              <a:latin typeface="+mn-ea"/>
            </a:endParaRPr>
          </a:p>
        </p:txBody>
      </p:sp>
      <p:sp>
        <p:nvSpPr>
          <p:cNvPr id="3" name="投影片編號版面配置區 2"/>
          <p:cNvSpPr>
            <a:spLocks noGrp="1"/>
          </p:cNvSpPr>
          <p:nvPr>
            <p:ph type="sldNum" sz="quarter" idx="12"/>
          </p:nvPr>
        </p:nvSpPr>
        <p:spPr/>
        <p:txBody>
          <a:bodyPr/>
          <a:lstStyle/>
          <a:p>
            <a:fld id="{1118FB7C-3051-423D-B140-B22D31D849CF}" type="slidenum">
              <a:rPr lang="zh-TW" altLang="en-US" smtClean="0"/>
              <a:pPr/>
              <a:t>391</a:t>
            </a:fld>
            <a:endParaRPr lang="zh-TW" altLang="en-US"/>
          </a:p>
        </p:txBody>
      </p:sp>
    </p:spTree>
    <p:extLst>
      <p:ext uri="{BB962C8B-B14F-4D97-AF65-F5344CB8AC3E}">
        <p14:creationId xmlns:p14="http://schemas.microsoft.com/office/powerpoint/2010/main" val="3352309186"/>
      </p:ext>
    </p:extLst>
  </p:cSld>
  <p:clrMapOvr>
    <a:masterClrMapping/>
  </p:clrMapOvr>
  <p:timing>
    <p:tnLst>
      <p:par>
        <p:cTn id="1" dur="indefinite" restart="never" nodeType="tmRoot"/>
      </p:par>
    </p:tnLst>
  </p:timing>
</p:sld>
</file>

<file path=ppt/slides/slide3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noChangeArrowheads="1"/>
          </p:cNvSpPr>
          <p:nvPr>
            <p:ph type="title" idx="4294967295"/>
          </p:nvPr>
        </p:nvSpPr>
        <p:spPr>
          <a:xfrm>
            <a:off x="457200" y="274638"/>
            <a:ext cx="7931224" cy="1143000"/>
          </a:xfrm>
          <a:solidFill>
            <a:srgbClr val="FFFF00"/>
          </a:solidFill>
        </p:spPr>
        <p:txBody>
          <a:bodyPr anchor="t">
            <a:noAutofit/>
          </a:bodyPr>
          <a:lstStyle/>
          <a:p>
            <a:r>
              <a:rPr lang="zh-TW" altLang="en-US" sz="3600" b="1" dirty="0">
                <a:solidFill>
                  <a:srgbClr val="FF0000"/>
                </a:solidFill>
                <a:latin typeface="+mj-ea"/>
              </a:rPr>
              <a:t>非開標日決標情形</a:t>
            </a:r>
            <a:r>
              <a:rPr lang="zh-TW" altLang="en-US" sz="3600" b="1" dirty="0" smtClean="0">
                <a:solidFill>
                  <a:srgbClr val="FF0000"/>
                </a:solidFill>
                <a:latin typeface="+mj-ea"/>
              </a:rPr>
              <a:t>者，</a:t>
            </a:r>
            <a:r>
              <a:rPr lang="zh-TW" altLang="en-US" sz="3600" b="1" dirty="0">
                <a:solidFill>
                  <a:srgbClr val="FF0000"/>
                </a:solidFill>
                <a:latin typeface="+mj-ea"/>
              </a:rPr>
              <a:t>仍應於決標前辦理不良廠商之資料查詢作業</a:t>
            </a:r>
            <a:endParaRPr lang="zh-TW" altLang="en-US" sz="3600" b="1" dirty="0" smtClean="0">
              <a:solidFill>
                <a:srgbClr val="FF0000"/>
              </a:solidFill>
              <a:latin typeface="+mj-ea"/>
            </a:endParaRPr>
          </a:p>
        </p:txBody>
      </p:sp>
      <p:sp>
        <p:nvSpPr>
          <p:cNvPr id="140291" name="Rectangle 3"/>
          <p:cNvSpPr>
            <a:spLocks noGrp="1" noChangeArrowheads="1"/>
          </p:cNvSpPr>
          <p:nvPr>
            <p:ph type="body" idx="4294967295"/>
          </p:nvPr>
        </p:nvSpPr>
        <p:spPr>
          <a:xfrm>
            <a:off x="457200" y="1556792"/>
            <a:ext cx="8229600" cy="4525963"/>
          </a:xfrm>
        </p:spPr>
        <p:txBody>
          <a:bodyPr>
            <a:normAutofit lnSpcReduction="10000"/>
          </a:bodyPr>
          <a:lstStyle/>
          <a:p>
            <a:pPr>
              <a:buFont typeface="Wingdings" panose="05000000000000000000" pitchFamily="2" charset="2"/>
              <a:buChar char="n"/>
            </a:pPr>
            <a:r>
              <a:rPr lang="zh-TW" altLang="zh-TW" sz="2400" b="1" dirty="0" smtClean="0">
                <a:latin typeface="+mn-ea"/>
              </a:rPr>
              <a:t>採購</a:t>
            </a:r>
            <a:r>
              <a:rPr lang="zh-TW" altLang="zh-TW" sz="2400" b="1" dirty="0">
                <a:latin typeface="+mn-ea"/>
              </a:rPr>
              <a:t>法第</a:t>
            </a:r>
            <a:r>
              <a:rPr lang="en-US" altLang="zh-TW" sz="2400" b="1" dirty="0">
                <a:latin typeface="+mn-ea"/>
              </a:rPr>
              <a:t>50</a:t>
            </a:r>
            <a:r>
              <a:rPr lang="zh-TW" altLang="zh-TW" sz="2400" b="1" dirty="0">
                <a:latin typeface="+mn-ea"/>
              </a:rPr>
              <a:t>條第</a:t>
            </a:r>
            <a:r>
              <a:rPr lang="en-US" altLang="zh-TW" sz="2400" b="1" dirty="0">
                <a:latin typeface="+mn-ea"/>
              </a:rPr>
              <a:t>1</a:t>
            </a:r>
            <a:r>
              <a:rPr lang="zh-TW" altLang="zh-TW" sz="2400" b="1" dirty="0">
                <a:latin typeface="+mn-ea"/>
              </a:rPr>
              <a:t>項第</a:t>
            </a:r>
            <a:r>
              <a:rPr lang="en-US" altLang="zh-TW" sz="2400" b="1" dirty="0">
                <a:latin typeface="+mn-ea"/>
              </a:rPr>
              <a:t>6</a:t>
            </a:r>
            <a:r>
              <a:rPr lang="zh-TW" altLang="zh-TW" sz="2400" b="1" dirty="0" smtClean="0">
                <a:latin typeface="+mn-ea"/>
              </a:rPr>
              <a:t>款：</a:t>
            </a:r>
            <a:r>
              <a:rPr lang="zh-TW" altLang="zh-TW" sz="2400" b="1" dirty="0">
                <a:latin typeface="+mn-ea"/>
              </a:rPr>
              <a:t>「投標廠商有下列情形之一，經機關於開標前發現者，其所投之標應不予開標；於開標後發現者，應不決標予該廠商：六、第一百零三條第一項不得參加投標或作為決標對象之情形。</a:t>
            </a:r>
            <a:r>
              <a:rPr lang="zh-TW" altLang="zh-TW" sz="2400" b="1" dirty="0" smtClean="0">
                <a:latin typeface="+mn-ea"/>
              </a:rPr>
              <a:t>」</a:t>
            </a:r>
            <a:endParaRPr lang="en-US" altLang="zh-TW" sz="2400" b="1" dirty="0" smtClean="0">
              <a:latin typeface="+mn-ea"/>
            </a:endParaRPr>
          </a:p>
          <a:p>
            <a:pPr>
              <a:buFont typeface="Wingdings" panose="05000000000000000000" pitchFamily="2" charset="2"/>
              <a:buChar char="n"/>
            </a:pPr>
            <a:r>
              <a:rPr lang="zh-TW" altLang="zh-TW" sz="2400" b="1" dirty="0">
                <a:latin typeface="+mn-ea"/>
              </a:rPr>
              <a:t>採購法</a:t>
            </a:r>
            <a:r>
              <a:rPr lang="zh-TW" altLang="zh-TW" sz="2400" b="1" dirty="0" smtClean="0">
                <a:latin typeface="+mn-ea"/>
              </a:rPr>
              <a:t>第</a:t>
            </a:r>
            <a:r>
              <a:rPr lang="en-US" altLang="zh-TW" sz="2400" b="1" dirty="0">
                <a:latin typeface="+mn-ea"/>
              </a:rPr>
              <a:t>103</a:t>
            </a:r>
            <a:r>
              <a:rPr lang="zh-TW" altLang="zh-TW" sz="2400" b="1" dirty="0">
                <a:latin typeface="+mn-ea"/>
              </a:rPr>
              <a:t>條第</a:t>
            </a:r>
            <a:r>
              <a:rPr lang="en-US" altLang="zh-TW" sz="2400" b="1" dirty="0">
                <a:latin typeface="+mn-ea"/>
              </a:rPr>
              <a:t>1</a:t>
            </a:r>
            <a:r>
              <a:rPr lang="zh-TW" altLang="zh-TW" sz="2400" b="1" dirty="0" smtClean="0">
                <a:latin typeface="+mn-ea"/>
              </a:rPr>
              <a:t>項：</a:t>
            </a:r>
            <a:r>
              <a:rPr lang="zh-TW" altLang="zh-TW" sz="2400" b="1" dirty="0">
                <a:latin typeface="+mn-ea"/>
              </a:rPr>
              <a:t>「依前條第三項規定刊登於政府採購公報之廠商，於下列期間內，不得參加投標或作為決標對象或分包廠商：</a:t>
            </a:r>
            <a:r>
              <a:rPr lang="en-US" altLang="zh-TW" sz="2400" b="1" dirty="0">
                <a:latin typeface="+mn-ea"/>
              </a:rPr>
              <a:t>...</a:t>
            </a:r>
            <a:r>
              <a:rPr lang="zh-TW" altLang="zh-TW" sz="2400" b="1" dirty="0" smtClean="0">
                <a:latin typeface="+mn-ea"/>
              </a:rPr>
              <a:t>」。</a:t>
            </a:r>
            <a:r>
              <a:rPr lang="zh-TW" altLang="zh-TW" sz="2400" b="1" dirty="0">
                <a:latin typeface="+mn-ea"/>
              </a:rPr>
              <a:t>如機關於審標期間未發現，嗣於決標或簽約後發現者，應依採購法第</a:t>
            </a:r>
            <a:r>
              <a:rPr lang="en-US" altLang="zh-TW" sz="2400" b="1" dirty="0">
                <a:latin typeface="+mn-ea"/>
              </a:rPr>
              <a:t>50</a:t>
            </a:r>
            <a:r>
              <a:rPr lang="zh-TW" altLang="zh-TW" sz="2400" b="1" dirty="0">
                <a:latin typeface="+mn-ea"/>
              </a:rPr>
              <a:t>條第</a:t>
            </a:r>
            <a:r>
              <a:rPr lang="en-US" altLang="zh-TW" sz="2400" b="1" dirty="0">
                <a:latin typeface="+mn-ea"/>
              </a:rPr>
              <a:t>2</a:t>
            </a:r>
            <a:r>
              <a:rPr lang="zh-TW" altLang="zh-TW" sz="2400" b="1" dirty="0">
                <a:latin typeface="+mn-ea"/>
              </a:rPr>
              <a:t>項規定處理。</a:t>
            </a:r>
            <a:endParaRPr lang="en-US" altLang="zh-TW" sz="2400" b="1" dirty="0" smtClean="0">
              <a:latin typeface="+mn-ea"/>
            </a:endParaRPr>
          </a:p>
          <a:p>
            <a:pPr>
              <a:buFont typeface="Wingdings" panose="05000000000000000000" pitchFamily="2" charset="2"/>
              <a:buChar char="n"/>
            </a:pPr>
            <a:r>
              <a:rPr lang="zh-TW" altLang="zh-TW" sz="2400" b="1" dirty="0" smtClean="0">
                <a:latin typeface="+mn-ea"/>
              </a:rPr>
              <a:t>開標前</a:t>
            </a:r>
            <a:r>
              <a:rPr lang="zh-TW" altLang="en-US" sz="2400" b="1" dirty="0" smtClean="0">
                <a:latin typeface="+mn-ea"/>
              </a:rPr>
              <a:t>已</a:t>
            </a:r>
            <a:r>
              <a:rPr lang="zh-TW" altLang="zh-TW" sz="2400" b="1" dirty="0" smtClean="0">
                <a:latin typeface="+mn-ea"/>
              </a:rPr>
              <a:t>辦理</a:t>
            </a:r>
            <a:r>
              <a:rPr lang="zh-TW" altLang="zh-TW" sz="2400" b="1" dirty="0">
                <a:latin typeface="+mn-ea"/>
              </a:rPr>
              <a:t>不良廠商之資料查詢作業，如遇非開標日決標情形者</a:t>
            </a:r>
            <a:r>
              <a:rPr lang="en-US" altLang="zh-TW" sz="2400" b="1" dirty="0">
                <a:solidFill>
                  <a:srgbClr val="0000FF"/>
                </a:solidFill>
                <a:latin typeface="+mn-ea"/>
              </a:rPr>
              <a:t>(</a:t>
            </a:r>
            <a:r>
              <a:rPr lang="zh-TW" altLang="zh-TW" sz="2400" b="1" dirty="0">
                <a:solidFill>
                  <a:srgbClr val="0000FF"/>
                </a:solidFill>
                <a:latin typeface="+mn-ea"/>
              </a:rPr>
              <a:t>如辦理保留決標或採購評選會議者</a:t>
            </a:r>
            <a:r>
              <a:rPr lang="en-US" altLang="zh-TW" sz="2400" b="1" dirty="0">
                <a:solidFill>
                  <a:srgbClr val="0000FF"/>
                </a:solidFill>
                <a:latin typeface="+mn-ea"/>
              </a:rPr>
              <a:t>)</a:t>
            </a:r>
            <a:r>
              <a:rPr lang="zh-TW" altLang="zh-TW" sz="2400" b="1" dirty="0">
                <a:latin typeface="+mn-ea"/>
              </a:rPr>
              <a:t>，仍應於決標前辦理不良廠商之資料查詢作業，以為</a:t>
            </a:r>
            <a:r>
              <a:rPr lang="zh-TW" altLang="zh-TW" sz="2400" b="1" dirty="0" smtClean="0">
                <a:latin typeface="+mn-ea"/>
              </a:rPr>
              <a:t>周延</a:t>
            </a:r>
            <a:r>
              <a:rPr lang="zh-TW" altLang="en-US" sz="2400" b="1" dirty="0" smtClean="0">
                <a:latin typeface="標楷體" panose="03000509000000000000" pitchFamily="65" charset="-120"/>
                <a:ea typeface="標楷體" panose="03000509000000000000" pitchFamily="65" charset="-120"/>
              </a:rPr>
              <a:t>。</a:t>
            </a:r>
            <a:r>
              <a:rPr lang="zh-TW" altLang="zh-TW" sz="2400" b="1" dirty="0" smtClean="0">
                <a:latin typeface="+mn-ea"/>
              </a:rPr>
              <a:t>工程</a:t>
            </a:r>
            <a:r>
              <a:rPr lang="zh-TW" altLang="zh-TW" sz="2400" b="1" dirty="0">
                <a:latin typeface="+mn-ea"/>
              </a:rPr>
              <a:t>會</a:t>
            </a:r>
            <a:r>
              <a:rPr lang="en-US" altLang="zh-TW" sz="2400" b="1" dirty="0">
                <a:latin typeface="+mn-ea"/>
              </a:rPr>
              <a:t>108</a:t>
            </a:r>
            <a:r>
              <a:rPr lang="zh-TW" altLang="zh-TW" sz="2400" b="1" dirty="0">
                <a:latin typeface="+mn-ea"/>
              </a:rPr>
              <a:t>年</a:t>
            </a:r>
            <a:r>
              <a:rPr lang="en-US" altLang="zh-TW" sz="2400" b="1" dirty="0">
                <a:latin typeface="+mn-ea"/>
              </a:rPr>
              <a:t>8</a:t>
            </a:r>
            <a:r>
              <a:rPr lang="zh-TW" altLang="zh-TW" sz="2400" b="1" dirty="0">
                <a:latin typeface="+mn-ea"/>
              </a:rPr>
              <a:t>月</a:t>
            </a:r>
            <a:r>
              <a:rPr lang="en-US" altLang="zh-TW" sz="2400" b="1" dirty="0">
                <a:latin typeface="+mn-ea"/>
              </a:rPr>
              <a:t>27</a:t>
            </a:r>
            <a:r>
              <a:rPr lang="zh-TW" altLang="zh-TW" sz="2400" b="1" dirty="0">
                <a:latin typeface="+mn-ea"/>
              </a:rPr>
              <a:t>日工程企字第</a:t>
            </a:r>
            <a:r>
              <a:rPr lang="en-US" altLang="zh-TW" sz="2400" b="1" dirty="0">
                <a:latin typeface="+mn-ea"/>
              </a:rPr>
              <a:t>1090018897</a:t>
            </a:r>
            <a:r>
              <a:rPr lang="zh-TW" altLang="zh-TW" sz="2400" b="1" dirty="0">
                <a:latin typeface="+mn-ea"/>
              </a:rPr>
              <a:t>號函</a:t>
            </a:r>
            <a:endParaRPr lang="zh-TW" altLang="en-US" sz="2400" b="1" dirty="0" smtClean="0">
              <a:latin typeface="+mn-ea"/>
            </a:endParaRPr>
          </a:p>
        </p:txBody>
      </p:sp>
      <p:sp>
        <p:nvSpPr>
          <p:cNvPr id="3" name="投影片編號版面配置區 2"/>
          <p:cNvSpPr>
            <a:spLocks noGrp="1"/>
          </p:cNvSpPr>
          <p:nvPr>
            <p:ph type="sldNum" sz="quarter" idx="12"/>
          </p:nvPr>
        </p:nvSpPr>
        <p:spPr/>
        <p:txBody>
          <a:bodyPr/>
          <a:lstStyle/>
          <a:p>
            <a:fld id="{1118FB7C-3051-423D-B140-B22D31D849CF}" type="slidenum">
              <a:rPr lang="zh-TW" altLang="en-US" smtClean="0"/>
              <a:pPr/>
              <a:t>392</a:t>
            </a:fld>
            <a:endParaRPr lang="zh-TW" altLang="en-US"/>
          </a:p>
        </p:txBody>
      </p:sp>
    </p:spTree>
    <p:extLst>
      <p:ext uri="{BB962C8B-B14F-4D97-AF65-F5344CB8AC3E}">
        <p14:creationId xmlns:p14="http://schemas.microsoft.com/office/powerpoint/2010/main" val="1000631757"/>
      </p:ext>
    </p:extLst>
  </p:cSld>
  <p:clrMapOvr>
    <a:masterClrMapping/>
  </p:clrMapOvr>
</p:sld>
</file>

<file path=ppt/slides/slide3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noChangeArrowheads="1"/>
          </p:cNvSpPr>
          <p:nvPr>
            <p:ph type="title" idx="4294967295"/>
          </p:nvPr>
        </p:nvSpPr>
        <p:spPr>
          <a:xfrm>
            <a:off x="457200" y="274638"/>
            <a:ext cx="7931224" cy="850106"/>
          </a:xfrm>
        </p:spPr>
        <p:txBody>
          <a:bodyPr anchor="t">
            <a:noAutofit/>
          </a:bodyPr>
          <a:lstStyle/>
          <a:p>
            <a:r>
              <a:rPr lang="zh-TW" altLang="en-US" sz="3600" b="1" dirty="0" smtClean="0">
                <a:solidFill>
                  <a:srgbClr val="FF0000"/>
                </a:solidFill>
                <a:latin typeface="+mj-ea"/>
              </a:rPr>
              <a:t>議題</a:t>
            </a:r>
            <a:r>
              <a:rPr lang="zh-TW" altLang="en-US" sz="3600" b="1" dirty="0">
                <a:solidFill>
                  <a:srgbClr val="FF0000"/>
                </a:solidFill>
                <a:latin typeface="+mj-ea"/>
              </a:rPr>
              <a:t>：保留決標之決標日及決標</a:t>
            </a:r>
            <a:r>
              <a:rPr lang="zh-TW" altLang="en-US" sz="3600" b="1" dirty="0" smtClean="0">
                <a:solidFill>
                  <a:srgbClr val="FF0000"/>
                </a:solidFill>
                <a:latin typeface="+mj-ea"/>
              </a:rPr>
              <a:t>紀錄</a:t>
            </a:r>
            <a:r>
              <a:rPr lang="en-US" altLang="zh-TW" sz="3600" b="1" dirty="0" smtClean="0">
                <a:solidFill>
                  <a:srgbClr val="FF0000"/>
                </a:solidFill>
                <a:latin typeface="+mj-ea"/>
              </a:rPr>
              <a:t>1</a:t>
            </a:r>
            <a:endParaRPr lang="zh-TW" altLang="en-US" sz="3600" b="1" dirty="0">
              <a:solidFill>
                <a:srgbClr val="FF0000"/>
              </a:solidFill>
              <a:latin typeface="+mj-ea"/>
            </a:endParaRPr>
          </a:p>
        </p:txBody>
      </p:sp>
      <p:sp>
        <p:nvSpPr>
          <p:cNvPr id="140291" name="Rectangle 3"/>
          <p:cNvSpPr>
            <a:spLocks noGrp="1" noChangeArrowheads="1"/>
          </p:cNvSpPr>
          <p:nvPr>
            <p:ph type="body" idx="4294967295"/>
          </p:nvPr>
        </p:nvSpPr>
        <p:spPr>
          <a:xfrm>
            <a:off x="323528" y="1052736"/>
            <a:ext cx="8496944" cy="5400600"/>
          </a:xfrm>
        </p:spPr>
        <p:txBody>
          <a:bodyPr>
            <a:noAutofit/>
          </a:bodyPr>
          <a:lstStyle/>
          <a:p>
            <a:pPr>
              <a:buFont typeface="Wingdings" panose="05000000000000000000" pitchFamily="2" charset="2"/>
              <a:buChar char="n"/>
            </a:pPr>
            <a:r>
              <a:rPr lang="zh-TW" altLang="en-US" sz="2400" b="1" dirty="0">
                <a:latin typeface="+mj-ea"/>
                <a:ea typeface="+mj-ea"/>
              </a:rPr>
              <a:t>採購施行細則法</a:t>
            </a:r>
            <a:r>
              <a:rPr lang="zh-TW" altLang="zh-TW" sz="2400" b="1" dirty="0">
                <a:latin typeface="+mj-ea"/>
                <a:ea typeface="+mj-ea"/>
              </a:rPr>
              <a:t>第</a:t>
            </a:r>
            <a:r>
              <a:rPr lang="en-US" altLang="zh-TW" sz="2400" b="1" dirty="0">
                <a:latin typeface="+mj-ea"/>
                <a:ea typeface="+mj-ea"/>
              </a:rPr>
              <a:t>68</a:t>
            </a:r>
            <a:r>
              <a:rPr lang="zh-TW" altLang="zh-TW" sz="2400" b="1" dirty="0">
                <a:latin typeface="+mj-ea"/>
                <a:ea typeface="+mj-ea"/>
              </a:rPr>
              <a:t>條</a:t>
            </a:r>
            <a:r>
              <a:rPr lang="zh-TW" altLang="en-US" sz="2400" b="1" dirty="0">
                <a:latin typeface="+mj-ea"/>
                <a:ea typeface="+mj-ea"/>
              </a:rPr>
              <a:t>第</a:t>
            </a:r>
            <a:r>
              <a:rPr lang="en-US" altLang="zh-TW" sz="2400" b="1" dirty="0">
                <a:latin typeface="+mj-ea"/>
                <a:ea typeface="+mj-ea"/>
              </a:rPr>
              <a:t>1</a:t>
            </a:r>
            <a:r>
              <a:rPr lang="zh-TW" altLang="en-US" sz="2400" b="1" dirty="0" smtClean="0">
                <a:latin typeface="+mj-ea"/>
                <a:ea typeface="+mj-ea"/>
              </a:rPr>
              <a:t>項</a:t>
            </a:r>
            <a:r>
              <a:rPr lang="zh-TW" altLang="en-US" sz="2400" b="1" dirty="0">
                <a:latin typeface="+mj-ea"/>
                <a:ea typeface="+mj-ea"/>
              </a:rPr>
              <a:t>：</a:t>
            </a:r>
            <a:r>
              <a:rPr lang="en-US" altLang="zh-TW" sz="2400" b="1" dirty="0" smtClean="0">
                <a:latin typeface="+mj-ea"/>
                <a:ea typeface="+mj-ea"/>
              </a:rPr>
              <a:t>    </a:t>
            </a:r>
            <a:br>
              <a:rPr lang="en-US" altLang="zh-TW" sz="2400" b="1" dirty="0" smtClean="0">
                <a:latin typeface="+mj-ea"/>
                <a:ea typeface="+mj-ea"/>
              </a:rPr>
            </a:br>
            <a:r>
              <a:rPr lang="zh-TW" altLang="zh-TW" sz="2400" b="1" dirty="0" smtClean="0">
                <a:latin typeface="+mj-ea"/>
                <a:ea typeface="+mj-ea"/>
              </a:rPr>
              <a:t>機關</a:t>
            </a:r>
            <a:r>
              <a:rPr lang="zh-TW" altLang="zh-TW" sz="2400" b="1" dirty="0">
                <a:latin typeface="+mj-ea"/>
                <a:ea typeface="+mj-ea"/>
              </a:rPr>
              <a:t>辦理</a:t>
            </a:r>
            <a:r>
              <a:rPr lang="zh-TW" altLang="zh-TW" sz="2400" b="1" dirty="0">
                <a:solidFill>
                  <a:srgbClr val="0000FF"/>
                </a:solidFill>
                <a:latin typeface="+mj-ea"/>
                <a:ea typeface="+mj-ea"/>
              </a:rPr>
              <a:t>決標時應製作紀錄</a:t>
            </a:r>
            <a:r>
              <a:rPr lang="zh-TW" altLang="zh-TW" sz="2400" b="1" dirty="0">
                <a:latin typeface="+mj-ea"/>
                <a:ea typeface="+mj-ea"/>
              </a:rPr>
              <a:t>，記載下列事項，由辦理決標人員會同簽認；有監辦決標人員或有得標廠商代表參加者，亦應會同簽認：六、決標日期。</a:t>
            </a:r>
            <a:endParaRPr lang="en-US" altLang="zh-TW" sz="2400" b="1" dirty="0">
              <a:latin typeface="+mj-ea"/>
              <a:ea typeface="+mj-ea"/>
            </a:endParaRPr>
          </a:p>
          <a:p>
            <a:pPr>
              <a:buFont typeface="Wingdings" panose="05000000000000000000" pitchFamily="2" charset="2"/>
              <a:buChar char="n"/>
            </a:pPr>
            <a:r>
              <a:rPr lang="zh-TW" altLang="en-US" sz="2400" b="1" dirty="0">
                <a:latin typeface="+mj-ea"/>
                <a:ea typeface="+mj-ea"/>
              </a:rPr>
              <a:t>採購施行細則法</a:t>
            </a:r>
            <a:r>
              <a:rPr lang="zh-TW" altLang="zh-TW" sz="2400" b="1" dirty="0">
                <a:latin typeface="+mj-ea"/>
                <a:ea typeface="+mj-ea"/>
              </a:rPr>
              <a:t>第</a:t>
            </a:r>
            <a:r>
              <a:rPr lang="en-US" altLang="zh-TW" sz="2400" b="1" dirty="0">
                <a:latin typeface="+mj-ea"/>
                <a:ea typeface="+mj-ea"/>
              </a:rPr>
              <a:t>85</a:t>
            </a:r>
            <a:r>
              <a:rPr lang="zh-TW" altLang="zh-TW" sz="2400" b="1" dirty="0">
                <a:latin typeface="+mj-ea"/>
                <a:ea typeface="+mj-ea"/>
              </a:rPr>
              <a:t>條</a:t>
            </a:r>
            <a:r>
              <a:rPr lang="zh-TW" altLang="en-US" sz="2400" b="1" dirty="0">
                <a:latin typeface="+mj-ea"/>
                <a:ea typeface="+mj-ea"/>
              </a:rPr>
              <a:t>第</a:t>
            </a:r>
            <a:r>
              <a:rPr lang="en-US" altLang="zh-TW" sz="2400" b="1" dirty="0">
                <a:latin typeface="+mj-ea"/>
                <a:ea typeface="+mj-ea"/>
              </a:rPr>
              <a:t>1</a:t>
            </a:r>
            <a:r>
              <a:rPr lang="zh-TW" altLang="en-US" sz="2400" b="1" dirty="0">
                <a:latin typeface="+mj-ea"/>
                <a:ea typeface="+mj-ea"/>
              </a:rPr>
              <a:t>項</a:t>
            </a:r>
            <a:r>
              <a:rPr lang="zh-TW" altLang="en-US" sz="2400" b="1" dirty="0" smtClean="0">
                <a:latin typeface="+mj-ea"/>
                <a:ea typeface="+mj-ea"/>
              </a:rPr>
              <a:t>：</a:t>
            </a:r>
            <a:r>
              <a:rPr lang="en-US" altLang="zh-TW" sz="2400" b="1" dirty="0" smtClean="0">
                <a:latin typeface="+mj-ea"/>
                <a:ea typeface="+mj-ea"/>
              </a:rPr>
              <a:t/>
            </a:r>
            <a:br>
              <a:rPr lang="en-US" altLang="zh-TW" sz="2400" b="1" dirty="0" smtClean="0">
                <a:latin typeface="+mj-ea"/>
                <a:ea typeface="+mj-ea"/>
              </a:rPr>
            </a:br>
            <a:r>
              <a:rPr lang="zh-TW" altLang="zh-TW" sz="2400" b="1" dirty="0" smtClean="0">
                <a:latin typeface="+mj-ea"/>
                <a:ea typeface="+mj-ea"/>
              </a:rPr>
              <a:t>機關</a:t>
            </a:r>
            <a:r>
              <a:rPr lang="zh-TW" altLang="zh-TW" sz="2400" b="1" dirty="0">
                <a:latin typeface="+mj-ea"/>
                <a:ea typeface="+mj-ea"/>
              </a:rPr>
              <a:t>依本法第六十一條規定將</a:t>
            </a:r>
            <a:r>
              <a:rPr lang="zh-TW" altLang="zh-TW" sz="2400" b="1" dirty="0">
                <a:solidFill>
                  <a:srgbClr val="0000FF"/>
                </a:solidFill>
                <a:latin typeface="+mj-ea"/>
                <a:ea typeface="+mj-ea"/>
              </a:rPr>
              <a:t>決標結果以書面通知各投標廠商者</a:t>
            </a:r>
            <a:r>
              <a:rPr lang="zh-TW" altLang="zh-TW" sz="2400" b="1" dirty="0">
                <a:latin typeface="+mj-ea"/>
                <a:ea typeface="+mj-ea"/>
              </a:rPr>
              <a:t>，其通知應包括下列事項：：</a:t>
            </a:r>
            <a:r>
              <a:rPr lang="zh-TW" altLang="en-US" sz="2400" b="1" dirty="0">
                <a:latin typeface="+mj-ea"/>
                <a:ea typeface="+mj-ea"/>
              </a:rPr>
              <a:t>五</a:t>
            </a:r>
            <a:r>
              <a:rPr lang="zh-TW" altLang="zh-TW" sz="2400" b="1" dirty="0">
                <a:latin typeface="+mj-ea"/>
                <a:ea typeface="+mj-ea"/>
              </a:rPr>
              <a:t>、決標日期</a:t>
            </a:r>
            <a:r>
              <a:rPr lang="zh-TW" altLang="zh-TW" sz="2400" b="1" dirty="0" smtClean="0">
                <a:latin typeface="+mj-ea"/>
                <a:ea typeface="+mj-ea"/>
              </a:rPr>
              <a:t>。</a:t>
            </a:r>
            <a:endParaRPr lang="en-US" altLang="zh-TW" sz="2400" b="1" dirty="0" smtClean="0">
              <a:latin typeface="+mj-ea"/>
              <a:ea typeface="+mj-ea"/>
            </a:endParaRPr>
          </a:p>
          <a:p>
            <a:pPr>
              <a:buFont typeface="Wingdings" panose="05000000000000000000" pitchFamily="2" charset="2"/>
              <a:buChar char="n"/>
            </a:pPr>
            <a:r>
              <a:rPr lang="zh-TW" altLang="en-US" sz="2400" b="1" dirty="0">
                <a:latin typeface="+mj-ea"/>
              </a:rPr>
              <a:t>決標公告第</a:t>
            </a:r>
            <a:r>
              <a:rPr lang="en-US" altLang="zh-TW" sz="2400" b="1" dirty="0">
                <a:latin typeface="+mj-ea"/>
              </a:rPr>
              <a:t>60</a:t>
            </a:r>
            <a:r>
              <a:rPr lang="zh-TW" altLang="en-US" sz="2400" b="1" dirty="0">
                <a:latin typeface="+mj-ea"/>
              </a:rPr>
              <a:t>點載明「預算未完成立法程序前，得先辦理保留決標，俟預算通過後始決標生效。」；</a:t>
            </a:r>
            <a:r>
              <a:rPr lang="zh-TW" altLang="en-US" sz="2400" b="1" dirty="0">
                <a:solidFill>
                  <a:srgbClr val="0000FF"/>
                </a:solidFill>
                <a:latin typeface="+mj-ea"/>
              </a:rPr>
              <a:t>個案辦理預算保留決標之情形，其決標生效自應為預算通過以及預算年度開始以後</a:t>
            </a:r>
            <a:r>
              <a:rPr lang="zh-TW" altLang="en-US" sz="2400" b="1" dirty="0">
                <a:latin typeface="+mj-ea"/>
              </a:rPr>
              <a:t>，其決標結果應依本法第六十一條補刊登政府採購公報。</a:t>
            </a:r>
            <a:r>
              <a:rPr lang="en-US" altLang="zh-TW" sz="2400" b="1" dirty="0">
                <a:latin typeface="+mj-ea"/>
              </a:rPr>
              <a:t>89</a:t>
            </a:r>
            <a:r>
              <a:rPr lang="zh-TW" altLang="en-US" sz="2400" b="1" dirty="0">
                <a:latin typeface="+mj-ea"/>
              </a:rPr>
              <a:t>年</a:t>
            </a:r>
            <a:r>
              <a:rPr lang="en-US" altLang="zh-TW" sz="2400" b="1" dirty="0">
                <a:latin typeface="+mj-ea"/>
              </a:rPr>
              <a:t>06</a:t>
            </a:r>
            <a:r>
              <a:rPr lang="zh-TW" altLang="en-US" sz="2400" b="1" dirty="0">
                <a:latin typeface="+mj-ea"/>
              </a:rPr>
              <a:t>月</a:t>
            </a:r>
            <a:r>
              <a:rPr lang="en-US" altLang="zh-TW" sz="2400" b="1" dirty="0">
                <a:latin typeface="+mj-ea"/>
              </a:rPr>
              <a:t>12</a:t>
            </a:r>
            <a:r>
              <a:rPr lang="zh-TW" altLang="en-US" sz="2400" b="1" dirty="0">
                <a:latin typeface="+mj-ea"/>
              </a:rPr>
              <a:t>日工程企字第</a:t>
            </a:r>
            <a:r>
              <a:rPr lang="en-US" altLang="zh-TW" sz="2400" b="1" dirty="0">
                <a:latin typeface="+mj-ea"/>
              </a:rPr>
              <a:t>89011511</a:t>
            </a:r>
            <a:r>
              <a:rPr lang="zh-TW" altLang="en-US" sz="2400" b="1" dirty="0">
                <a:latin typeface="+mj-ea"/>
              </a:rPr>
              <a:t>號</a:t>
            </a:r>
            <a:r>
              <a:rPr lang="zh-TW" altLang="en-US" sz="2400" b="1" dirty="0" smtClean="0">
                <a:latin typeface="+mj-ea"/>
              </a:rPr>
              <a:t>函</a:t>
            </a:r>
            <a:endParaRPr lang="zh-TW" altLang="en-US" sz="2400" b="1" dirty="0">
              <a:solidFill>
                <a:prstClr val="black"/>
              </a:solidFill>
              <a:latin typeface="標楷體" panose="03000509000000000000" pitchFamily="65" charset="-120"/>
            </a:endParaRPr>
          </a:p>
        </p:txBody>
      </p:sp>
      <p:sp>
        <p:nvSpPr>
          <p:cNvPr id="3" name="投影片編號版面配置區 2"/>
          <p:cNvSpPr>
            <a:spLocks noGrp="1"/>
          </p:cNvSpPr>
          <p:nvPr>
            <p:ph type="sldNum" sz="quarter" idx="12"/>
          </p:nvPr>
        </p:nvSpPr>
        <p:spPr/>
        <p:txBody>
          <a:bodyPr/>
          <a:lstStyle/>
          <a:p>
            <a:fld id="{1118FB7C-3051-423D-B140-B22D31D849CF}" type="slidenum">
              <a:rPr lang="zh-TW" altLang="en-US" smtClean="0"/>
              <a:pPr/>
              <a:t>393</a:t>
            </a:fld>
            <a:endParaRPr lang="zh-TW" altLang="en-US"/>
          </a:p>
        </p:txBody>
      </p:sp>
    </p:spTree>
    <p:extLst>
      <p:ext uri="{BB962C8B-B14F-4D97-AF65-F5344CB8AC3E}">
        <p14:creationId xmlns:p14="http://schemas.microsoft.com/office/powerpoint/2010/main" val="3223483454"/>
      </p:ext>
    </p:extLst>
  </p:cSld>
  <p:clrMapOvr>
    <a:masterClrMapping/>
  </p:clrMapOvr>
</p:sld>
</file>

<file path=ppt/slides/slide3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noChangeArrowheads="1"/>
          </p:cNvSpPr>
          <p:nvPr>
            <p:ph type="title" idx="4294967295"/>
          </p:nvPr>
        </p:nvSpPr>
        <p:spPr>
          <a:xfrm>
            <a:off x="457200" y="274638"/>
            <a:ext cx="7931224" cy="850106"/>
          </a:xfrm>
        </p:spPr>
        <p:txBody>
          <a:bodyPr anchor="t">
            <a:noAutofit/>
          </a:bodyPr>
          <a:lstStyle/>
          <a:p>
            <a:r>
              <a:rPr lang="zh-TW" altLang="en-US" sz="3600" b="1" dirty="0" smtClean="0">
                <a:solidFill>
                  <a:srgbClr val="FF0000"/>
                </a:solidFill>
                <a:latin typeface="+mj-ea"/>
              </a:rPr>
              <a:t>議題</a:t>
            </a:r>
            <a:r>
              <a:rPr lang="zh-TW" altLang="en-US" sz="3600" b="1" dirty="0">
                <a:solidFill>
                  <a:srgbClr val="FF0000"/>
                </a:solidFill>
                <a:latin typeface="+mj-ea"/>
              </a:rPr>
              <a:t>：保留決標之決標日及決標</a:t>
            </a:r>
            <a:r>
              <a:rPr lang="zh-TW" altLang="en-US" sz="3600" b="1" dirty="0" smtClean="0">
                <a:solidFill>
                  <a:srgbClr val="FF0000"/>
                </a:solidFill>
                <a:latin typeface="+mj-ea"/>
              </a:rPr>
              <a:t>紀錄</a:t>
            </a:r>
            <a:r>
              <a:rPr lang="en-US" altLang="zh-TW" sz="3600" b="1" dirty="0" smtClean="0">
                <a:solidFill>
                  <a:srgbClr val="FF0000"/>
                </a:solidFill>
                <a:latin typeface="+mj-ea"/>
              </a:rPr>
              <a:t>2</a:t>
            </a:r>
            <a:endParaRPr lang="zh-TW" altLang="en-US" sz="3600" b="1" dirty="0">
              <a:solidFill>
                <a:srgbClr val="FF0000"/>
              </a:solidFill>
              <a:latin typeface="+mj-ea"/>
            </a:endParaRPr>
          </a:p>
        </p:txBody>
      </p:sp>
      <p:sp>
        <p:nvSpPr>
          <p:cNvPr id="140291" name="Rectangle 3"/>
          <p:cNvSpPr>
            <a:spLocks noGrp="1" noChangeArrowheads="1"/>
          </p:cNvSpPr>
          <p:nvPr>
            <p:ph type="body" idx="4294967295"/>
          </p:nvPr>
        </p:nvSpPr>
        <p:spPr>
          <a:xfrm>
            <a:off x="323528" y="1052736"/>
            <a:ext cx="8496944" cy="5400600"/>
          </a:xfrm>
        </p:spPr>
        <p:txBody>
          <a:bodyPr>
            <a:noAutofit/>
          </a:bodyPr>
          <a:lstStyle/>
          <a:p>
            <a:pPr lvl="0">
              <a:buFont typeface="Wingdings" panose="05000000000000000000" pitchFamily="2" charset="2"/>
              <a:buChar char="l"/>
            </a:pPr>
            <a:r>
              <a:rPr lang="zh-TW" altLang="en-US" sz="2400" b="1" dirty="0">
                <a:solidFill>
                  <a:prstClr val="black"/>
                </a:solidFill>
                <a:latin typeface="標楷體" panose="03000509000000000000" pitchFamily="65" charset="-120"/>
              </a:rPr>
              <a:t>機關依本法第</a:t>
            </a:r>
            <a:r>
              <a:rPr lang="en-US" altLang="zh-TW" sz="2400" b="1" dirty="0">
                <a:solidFill>
                  <a:prstClr val="black"/>
                </a:solidFill>
                <a:latin typeface="標楷體" panose="03000509000000000000" pitchFamily="65" charset="-120"/>
              </a:rPr>
              <a:t>58</a:t>
            </a:r>
            <a:r>
              <a:rPr lang="zh-TW" altLang="en-US" sz="2400" b="1" dirty="0">
                <a:solidFill>
                  <a:prstClr val="black"/>
                </a:solidFill>
                <a:latin typeface="標楷體" panose="03000509000000000000" pitchFamily="65" charset="-120"/>
              </a:rPr>
              <a:t>條之規定，</a:t>
            </a:r>
            <a:r>
              <a:rPr lang="zh-TW" altLang="en-US" sz="2400" b="1" dirty="0">
                <a:solidFill>
                  <a:srgbClr val="0000FF"/>
                </a:solidFill>
                <a:latin typeface="標楷體" panose="03000509000000000000" pitchFamily="65" charset="-120"/>
              </a:rPr>
              <a:t>限期請廠商提出說明或擔保，廠商未提出前不得先行辦理決標</a:t>
            </a:r>
            <a:r>
              <a:rPr lang="zh-TW" altLang="en-US" sz="2400" b="1" dirty="0">
                <a:solidFill>
                  <a:prstClr val="black"/>
                </a:solidFill>
                <a:latin typeface="標楷體" panose="03000509000000000000" pitchFamily="65" charset="-120"/>
              </a:rPr>
              <a:t>。</a:t>
            </a:r>
            <a:r>
              <a:rPr lang="en-US" altLang="zh-TW" sz="2400" b="1" dirty="0">
                <a:solidFill>
                  <a:prstClr val="black"/>
                </a:solidFill>
                <a:latin typeface="標楷體" panose="03000509000000000000" pitchFamily="65" charset="-120"/>
              </a:rPr>
              <a:t>88</a:t>
            </a:r>
            <a:r>
              <a:rPr lang="zh-TW" altLang="en-US" sz="2400" b="1" dirty="0">
                <a:solidFill>
                  <a:prstClr val="black"/>
                </a:solidFill>
                <a:latin typeface="標楷體" panose="03000509000000000000" pitchFamily="65" charset="-120"/>
              </a:rPr>
              <a:t>年</a:t>
            </a:r>
            <a:r>
              <a:rPr lang="en-US" altLang="zh-TW" sz="2400" b="1" dirty="0">
                <a:solidFill>
                  <a:prstClr val="black"/>
                </a:solidFill>
                <a:latin typeface="標楷體" panose="03000509000000000000" pitchFamily="65" charset="-120"/>
              </a:rPr>
              <a:t>10</a:t>
            </a:r>
            <a:r>
              <a:rPr lang="zh-TW" altLang="en-US" sz="2400" b="1" dirty="0">
                <a:solidFill>
                  <a:prstClr val="black"/>
                </a:solidFill>
                <a:latin typeface="標楷體" panose="03000509000000000000" pitchFamily="65" charset="-120"/>
              </a:rPr>
              <a:t>月</a:t>
            </a:r>
            <a:r>
              <a:rPr lang="en-US" altLang="zh-TW" sz="2400" b="1" dirty="0">
                <a:solidFill>
                  <a:prstClr val="black"/>
                </a:solidFill>
                <a:latin typeface="標楷體" panose="03000509000000000000" pitchFamily="65" charset="-120"/>
              </a:rPr>
              <a:t>12</a:t>
            </a:r>
            <a:r>
              <a:rPr lang="zh-TW" altLang="en-US" sz="2400" b="1" dirty="0">
                <a:solidFill>
                  <a:prstClr val="black"/>
                </a:solidFill>
                <a:latin typeface="標楷體" panose="03000509000000000000" pitchFamily="65" charset="-120"/>
              </a:rPr>
              <a:t>日工程企字第</a:t>
            </a:r>
            <a:r>
              <a:rPr lang="en-US" altLang="zh-TW" sz="2400" b="1" dirty="0">
                <a:solidFill>
                  <a:prstClr val="black"/>
                </a:solidFill>
                <a:latin typeface="標楷體" panose="03000509000000000000" pitchFamily="65" charset="-120"/>
              </a:rPr>
              <a:t>8814887</a:t>
            </a:r>
            <a:r>
              <a:rPr lang="zh-TW" altLang="en-US" sz="2400" b="1" dirty="0">
                <a:solidFill>
                  <a:prstClr val="black"/>
                </a:solidFill>
                <a:latin typeface="標楷體" panose="03000509000000000000" pitchFamily="65" charset="-120"/>
              </a:rPr>
              <a:t>號函</a:t>
            </a:r>
          </a:p>
          <a:p>
            <a:pPr>
              <a:buFont typeface="Wingdings" panose="05000000000000000000" pitchFamily="2" charset="2"/>
              <a:buChar char="n"/>
            </a:pPr>
            <a:r>
              <a:rPr lang="zh-TW" altLang="en-US" sz="2400" b="1" dirty="0">
                <a:solidFill>
                  <a:srgbClr val="0000FF"/>
                </a:solidFill>
                <a:latin typeface="標楷體" panose="03000509000000000000" pitchFamily="65" charset="-120"/>
              </a:rPr>
              <a:t>機關宣布保留決標時，仍應製作紀錄。</a:t>
            </a:r>
            <a:r>
              <a:rPr lang="zh-TW" altLang="en-US" sz="2400" b="1" dirty="0">
                <a:solidFill>
                  <a:prstClr val="black"/>
                </a:solidFill>
                <a:latin typeface="標楷體" panose="03000509000000000000" pitchFamily="65" charset="-120"/>
              </a:rPr>
              <a:t>其後於作成決標或廢標之決定時，得免另訂時間及地點公開為之。另依本法第五十二條第三項規定，</a:t>
            </a:r>
            <a:r>
              <a:rPr lang="zh-TW" altLang="en-US" sz="2400" b="1" dirty="0">
                <a:solidFill>
                  <a:srgbClr val="0000FF"/>
                </a:solidFill>
                <a:latin typeface="標楷體" panose="03000509000000000000" pitchFamily="65" charset="-120"/>
              </a:rPr>
              <a:t>決標時得不通知投標廠商到場，其結果應通知各投標廠商。</a:t>
            </a:r>
            <a:r>
              <a:rPr lang="en-US" altLang="zh-TW" sz="2400" b="1" dirty="0">
                <a:solidFill>
                  <a:prstClr val="black"/>
                </a:solidFill>
                <a:latin typeface="標楷體" panose="03000509000000000000" pitchFamily="65" charset="-120"/>
              </a:rPr>
              <a:t>89</a:t>
            </a:r>
            <a:r>
              <a:rPr lang="zh-TW" altLang="en-US" sz="2400" b="1" dirty="0">
                <a:solidFill>
                  <a:prstClr val="black"/>
                </a:solidFill>
                <a:latin typeface="標楷體" panose="03000509000000000000" pitchFamily="65" charset="-120"/>
              </a:rPr>
              <a:t>年</a:t>
            </a:r>
            <a:r>
              <a:rPr lang="en-US" altLang="zh-TW" sz="2400" b="1" dirty="0">
                <a:solidFill>
                  <a:prstClr val="black"/>
                </a:solidFill>
                <a:latin typeface="標楷體" panose="03000509000000000000" pitchFamily="65" charset="-120"/>
              </a:rPr>
              <a:t>01</a:t>
            </a:r>
            <a:r>
              <a:rPr lang="zh-TW" altLang="en-US" sz="2400" b="1" dirty="0">
                <a:solidFill>
                  <a:prstClr val="black"/>
                </a:solidFill>
                <a:latin typeface="標楷體" panose="03000509000000000000" pitchFamily="65" charset="-120"/>
              </a:rPr>
              <a:t>月</a:t>
            </a:r>
            <a:r>
              <a:rPr lang="en-US" altLang="zh-TW" sz="2400" b="1" dirty="0">
                <a:solidFill>
                  <a:prstClr val="black"/>
                </a:solidFill>
                <a:latin typeface="標楷體" panose="03000509000000000000" pitchFamily="65" charset="-120"/>
              </a:rPr>
              <a:t>05</a:t>
            </a:r>
            <a:r>
              <a:rPr lang="zh-TW" altLang="en-US" sz="2400" b="1" dirty="0">
                <a:solidFill>
                  <a:prstClr val="black"/>
                </a:solidFill>
                <a:latin typeface="標楷體" panose="03000509000000000000" pitchFamily="65" charset="-120"/>
              </a:rPr>
              <a:t>日工程企字第</a:t>
            </a:r>
            <a:r>
              <a:rPr lang="en-US" altLang="zh-TW" sz="2400" b="1" dirty="0">
                <a:solidFill>
                  <a:prstClr val="black"/>
                </a:solidFill>
                <a:latin typeface="標楷體" panose="03000509000000000000" pitchFamily="65" charset="-120"/>
              </a:rPr>
              <a:t>88022788</a:t>
            </a:r>
            <a:r>
              <a:rPr lang="zh-TW" altLang="en-US" sz="2400" b="1" dirty="0">
                <a:solidFill>
                  <a:prstClr val="black"/>
                </a:solidFill>
                <a:latin typeface="標楷體" panose="03000509000000000000" pitchFamily="65" charset="-120"/>
              </a:rPr>
              <a:t>號函</a:t>
            </a:r>
            <a:endParaRPr lang="zh-TW" altLang="zh-TW" sz="2400" b="1" dirty="0">
              <a:solidFill>
                <a:prstClr val="black"/>
              </a:solidFill>
              <a:latin typeface="標楷體" panose="03000509000000000000" pitchFamily="65" charset="-120"/>
            </a:endParaRPr>
          </a:p>
          <a:p>
            <a:pPr>
              <a:buFont typeface="Wingdings" panose="05000000000000000000" pitchFamily="2" charset="2"/>
              <a:buChar char="n"/>
            </a:pPr>
            <a:r>
              <a:rPr lang="zh-TW" altLang="en-US" sz="2400" b="1" dirty="0" smtClean="0">
                <a:latin typeface="+mj-ea"/>
                <a:ea typeface="+mj-ea"/>
              </a:rPr>
              <a:t>機關</a:t>
            </a:r>
            <a:r>
              <a:rPr lang="zh-TW" altLang="en-US" sz="2400" b="1" dirty="0">
                <a:latin typeface="+mj-ea"/>
                <a:ea typeface="+mj-ea"/>
              </a:rPr>
              <a:t>辦理採購案件於宣布保留決標，作成保留決標紀錄並簽請核准後，是否須再作一次決標紀錄</a:t>
            </a:r>
            <a:r>
              <a:rPr lang="zh-TW" altLang="en-US" sz="2400" b="1" dirty="0" smtClean="0">
                <a:latin typeface="+mj-ea"/>
                <a:ea typeface="+mj-ea"/>
              </a:rPr>
              <a:t>疑義</a:t>
            </a:r>
            <a:r>
              <a:rPr lang="en-US" altLang="zh-TW" sz="2400" b="1" dirty="0" smtClean="0">
                <a:latin typeface="+mj-ea"/>
                <a:ea typeface="+mj-ea"/>
              </a:rPr>
              <a:t/>
            </a:r>
            <a:br>
              <a:rPr lang="en-US" altLang="zh-TW" sz="2400" b="1" dirty="0" smtClean="0">
                <a:latin typeface="+mj-ea"/>
                <a:ea typeface="+mj-ea"/>
              </a:rPr>
            </a:br>
            <a:r>
              <a:rPr lang="zh-TW" altLang="en-US" sz="2400" b="1" dirty="0" smtClean="0">
                <a:solidFill>
                  <a:srgbClr val="0000FF"/>
                </a:solidFill>
                <a:latin typeface="+mj-ea"/>
                <a:ea typeface="+mj-ea"/>
              </a:rPr>
              <a:t>保留</a:t>
            </a:r>
            <a:r>
              <a:rPr lang="zh-TW" altLang="en-US" sz="2400" b="1" dirty="0">
                <a:solidFill>
                  <a:srgbClr val="0000FF"/>
                </a:solidFill>
                <a:latin typeface="+mj-ea"/>
                <a:ea typeface="+mj-ea"/>
              </a:rPr>
              <a:t>決標紀錄，如已載明後續「決標生效」或「廢標」之條件</a:t>
            </a:r>
            <a:r>
              <a:rPr lang="zh-TW" altLang="en-US" sz="2400" b="1" dirty="0">
                <a:latin typeface="+mj-ea"/>
                <a:ea typeface="+mj-ea"/>
              </a:rPr>
              <a:t>，例如「俟廠商繳妥差額保證金後生效」，並符合政府採購法施行細則第</a:t>
            </a:r>
            <a:r>
              <a:rPr lang="en-US" altLang="zh-TW" sz="2400" b="1" dirty="0">
                <a:latin typeface="+mj-ea"/>
                <a:ea typeface="+mj-ea"/>
              </a:rPr>
              <a:t>68</a:t>
            </a:r>
            <a:r>
              <a:rPr lang="zh-TW" altLang="en-US" sz="2400" b="1" dirty="0">
                <a:latin typeface="+mj-ea"/>
                <a:ea typeface="+mj-ea"/>
              </a:rPr>
              <a:t>條規定應記載事項，尚</a:t>
            </a:r>
            <a:r>
              <a:rPr lang="zh-TW" altLang="en-US" sz="2400" b="1" dirty="0">
                <a:solidFill>
                  <a:srgbClr val="0000FF"/>
                </a:solidFill>
                <a:latin typeface="+mj-ea"/>
                <a:ea typeface="+mj-ea"/>
              </a:rPr>
              <a:t>無需重複製作決標或廢標紀錄。</a:t>
            </a:r>
            <a:r>
              <a:rPr lang="en-US" altLang="zh-TW" sz="2400" b="1" dirty="0">
                <a:latin typeface="+mj-ea"/>
                <a:ea typeface="+mj-ea"/>
              </a:rPr>
              <a:t>95</a:t>
            </a:r>
            <a:r>
              <a:rPr lang="zh-TW" altLang="en-US" sz="2400" b="1" dirty="0">
                <a:latin typeface="+mj-ea"/>
                <a:ea typeface="+mj-ea"/>
              </a:rPr>
              <a:t>年</a:t>
            </a:r>
            <a:r>
              <a:rPr lang="en-US" altLang="zh-TW" sz="2400" b="1" dirty="0">
                <a:latin typeface="+mj-ea"/>
                <a:ea typeface="+mj-ea"/>
              </a:rPr>
              <a:t>08</a:t>
            </a:r>
            <a:r>
              <a:rPr lang="zh-TW" altLang="en-US" sz="2400" b="1" dirty="0">
                <a:latin typeface="+mj-ea"/>
                <a:ea typeface="+mj-ea"/>
              </a:rPr>
              <a:t>月</a:t>
            </a:r>
            <a:r>
              <a:rPr lang="en-US" altLang="zh-TW" sz="2400" b="1" dirty="0">
                <a:latin typeface="+mj-ea"/>
                <a:ea typeface="+mj-ea"/>
              </a:rPr>
              <a:t>18</a:t>
            </a:r>
            <a:r>
              <a:rPr lang="zh-TW" altLang="en-US" sz="2400" b="1" dirty="0">
                <a:latin typeface="+mj-ea"/>
                <a:ea typeface="+mj-ea"/>
              </a:rPr>
              <a:t>日工程企字第</a:t>
            </a:r>
            <a:r>
              <a:rPr lang="en-US" altLang="zh-TW" sz="2400" b="1" dirty="0">
                <a:latin typeface="+mj-ea"/>
                <a:ea typeface="+mj-ea"/>
              </a:rPr>
              <a:t>09500300870</a:t>
            </a:r>
            <a:r>
              <a:rPr lang="zh-TW" altLang="en-US" sz="2400" b="1" dirty="0">
                <a:latin typeface="+mj-ea"/>
                <a:ea typeface="+mj-ea"/>
              </a:rPr>
              <a:t>號</a:t>
            </a:r>
            <a:r>
              <a:rPr lang="zh-TW" altLang="en-US" sz="2400" b="1" dirty="0" smtClean="0">
                <a:latin typeface="+mj-ea"/>
                <a:ea typeface="+mj-ea"/>
              </a:rPr>
              <a:t>函</a:t>
            </a:r>
            <a:endParaRPr lang="en-US" altLang="zh-TW" sz="2400" b="1" dirty="0" smtClean="0">
              <a:latin typeface="+mj-ea"/>
              <a:ea typeface="+mj-ea"/>
            </a:endParaRPr>
          </a:p>
        </p:txBody>
      </p:sp>
      <p:sp>
        <p:nvSpPr>
          <p:cNvPr id="3" name="投影片編號版面配置區 2"/>
          <p:cNvSpPr>
            <a:spLocks noGrp="1"/>
          </p:cNvSpPr>
          <p:nvPr>
            <p:ph type="sldNum" sz="quarter" idx="12"/>
          </p:nvPr>
        </p:nvSpPr>
        <p:spPr/>
        <p:txBody>
          <a:bodyPr/>
          <a:lstStyle/>
          <a:p>
            <a:fld id="{1118FB7C-3051-423D-B140-B22D31D849CF}" type="slidenum">
              <a:rPr lang="zh-TW" altLang="en-US" smtClean="0"/>
              <a:pPr/>
              <a:t>394</a:t>
            </a:fld>
            <a:endParaRPr lang="zh-TW" altLang="en-US"/>
          </a:p>
        </p:txBody>
      </p:sp>
    </p:spTree>
    <p:extLst>
      <p:ext uri="{BB962C8B-B14F-4D97-AF65-F5344CB8AC3E}">
        <p14:creationId xmlns:p14="http://schemas.microsoft.com/office/powerpoint/2010/main" val="1233230052"/>
      </p:ext>
    </p:extLst>
  </p:cSld>
  <p:clrMapOvr>
    <a:masterClrMapping/>
  </p:clrMapOvr>
</p:sld>
</file>

<file path=ppt/slides/slide3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noChangeArrowheads="1"/>
          </p:cNvSpPr>
          <p:nvPr>
            <p:ph type="title" idx="4294967295"/>
          </p:nvPr>
        </p:nvSpPr>
        <p:spPr>
          <a:xfrm>
            <a:off x="323528" y="274638"/>
            <a:ext cx="8568952" cy="850106"/>
          </a:xfrm>
        </p:spPr>
        <p:txBody>
          <a:bodyPr anchor="t">
            <a:noAutofit/>
          </a:bodyPr>
          <a:lstStyle/>
          <a:p>
            <a:r>
              <a:rPr lang="zh-TW" altLang="en-US" sz="4000" b="1" dirty="0" smtClean="0">
                <a:solidFill>
                  <a:srgbClr val="FF0000"/>
                </a:solidFill>
                <a:latin typeface="+mj-ea"/>
              </a:rPr>
              <a:t>議題：招標</a:t>
            </a:r>
            <a:r>
              <a:rPr lang="zh-TW" altLang="en-US" sz="4000" b="1" dirty="0" smtClean="0">
                <a:solidFill>
                  <a:srgbClr val="FF0000"/>
                </a:solidFill>
                <a:latin typeface="PMingLiU" panose="02020500000000000000" pitchFamily="18" charset="-120"/>
                <a:ea typeface="PMingLiU" panose="02020500000000000000" pitchFamily="18" charset="-120"/>
              </a:rPr>
              <a:t>、</a:t>
            </a:r>
            <a:r>
              <a:rPr lang="zh-TW" altLang="en-US" sz="4000" b="1" dirty="0" smtClean="0">
                <a:solidFill>
                  <a:srgbClr val="FF0000"/>
                </a:solidFill>
                <a:latin typeface="+mj-ea"/>
              </a:rPr>
              <a:t>決標公告留意事項</a:t>
            </a:r>
            <a:r>
              <a:rPr lang="en-US" altLang="zh-TW" sz="4000" b="1" dirty="0" smtClean="0">
                <a:solidFill>
                  <a:srgbClr val="FF0000"/>
                </a:solidFill>
                <a:latin typeface="+mj-ea"/>
              </a:rPr>
              <a:t>1</a:t>
            </a:r>
            <a:endParaRPr lang="zh-TW" altLang="en-US" sz="4000" b="1" dirty="0">
              <a:solidFill>
                <a:srgbClr val="FF0000"/>
              </a:solidFill>
              <a:latin typeface="+mj-ea"/>
            </a:endParaRPr>
          </a:p>
        </p:txBody>
      </p:sp>
      <p:sp>
        <p:nvSpPr>
          <p:cNvPr id="140291" name="Rectangle 3"/>
          <p:cNvSpPr>
            <a:spLocks noGrp="1" noChangeArrowheads="1"/>
          </p:cNvSpPr>
          <p:nvPr>
            <p:ph type="body" idx="4294967295"/>
          </p:nvPr>
        </p:nvSpPr>
        <p:spPr>
          <a:xfrm>
            <a:off x="251520" y="1052736"/>
            <a:ext cx="8640960" cy="5400600"/>
          </a:xfrm>
        </p:spPr>
        <p:txBody>
          <a:bodyPr>
            <a:noAutofit/>
          </a:bodyPr>
          <a:lstStyle/>
          <a:p>
            <a:pPr lvl="0">
              <a:buFont typeface="Wingdings" panose="05000000000000000000" pitchFamily="2" charset="2"/>
              <a:buChar char="n"/>
            </a:pPr>
            <a:r>
              <a:rPr lang="zh-TW" altLang="en-US" sz="2400" b="1" dirty="0">
                <a:solidFill>
                  <a:srgbClr val="0000FF"/>
                </a:solidFill>
                <a:latin typeface="+mj-ea"/>
                <a:ea typeface="+mj-ea"/>
              </a:rPr>
              <a:t>契約</a:t>
            </a:r>
            <a:r>
              <a:rPr lang="zh-TW" altLang="en-US" sz="2400" b="1" dirty="0" smtClean="0">
                <a:solidFill>
                  <a:srgbClr val="0000FF"/>
                </a:solidFill>
                <a:latin typeface="+mj-ea"/>
                <a:ea typeface="+mj-ea"/>
              </a:rPr>
              <a:t>變更議價金額 </a:t>
            </a:r>
            <a:r>
              <a:rPr lang="zh-TW" altLang="en-US" sz="2400" b="1" dirty="0" smtClean="0">
                <a:solidFill>
                  <a:srgbClr val="FF0000"/>
                </a:solidFill>
                <a:latin typeface="Poor Richard" panose="02080502050505020702" pitchFamily="18" charset="0"/>
                <a:ea typeface="+mj-ea"/>
              </a:rPr>
              <a:t>≠ </a:t>
            </a:r>
            <a:r>
              <a:rPr lang="zh-TW" altLang="en-US" sz="2400" b="1" dirty="0" smtClean="0">
                <a:solidFill>
                  <a:srgbClr val="0000FF"/>
                </a:solidFill>
                <a:latin typeface="+mj-ea"/>
                <a:ea typeface="+mj-ea"/>
              </a:rPr>
              <a:t>契約變更</a:t>
            </a:r>
            <a:r>
              <a:rPr lang="zh-TW" altLang="en-US" sz="2400" b="1" dirty="0">
                <a:solidFill>
                  <a:srgbClr val="0000FF"/>
                </a:solidFill>
                <a:latin typeface="+mj-ea"/>
                <a:ea typeface="+mj-ea"/>
              </a:rPr>
              <a:t>增加之</a:t>
            </a:r>
            <a:r>
              <a:rPr lang="zh-TW" altLang="en-US" sz="2400" b="1" dirty="0" smtClean="0">
                <a:solidFill>
                  <a:srgbClr val="0000FF"/>
                </a:solidFill>
                <a:latin typeface="+mj-ea"/>
                <a:ea typeface="+mj-ea"/>
              </a:rPr>
              <a:t>金額</a:t>
            </a:r>
            <a:r>
              <a:rPr lang="zh-TW" altLang="en-US" sz="2400" b="1" dirty="0" smtClean="0">
                <a:latin typeface="+mj-ea"/>
                <a:ea typeface="+mj-ea"/>
              </a:rPr>
              <a:t>：</a:t>
            </a:r>
            <a:r>
              <a:rPr lang="en-US" altLang="zh-TW" sz="2400" b="1" dirty="0" smtClean="0">
                <a:latin typeface="+mj-ea"/>
                <a:ea typeface="+mj-ea"/>
              </a:rPr>
              <a:t/>
            </a:r>
            <a:br>
              <a:rPr lang="en-US" altLang="zh-TW" sz="2400" b="1" dirty="0" smtClean="0">
                <a:latin typeface="+mj-ea"/>
                <a:ea typeface="+mj-ea"/>
              </a:rPr>
            </a:br>
            <a:r>
              <a:rPr lang="zh-TW" altLang="en-US" sz="2400" b="1" dirty="0" smtClean="0">
                <a:solidFill>
                  <a:srgbClr val="0000FF"/>
                </a:solidFill>
                <a:latin typeface="+mj-ea"/>
                <a:ea typeface="+mj-ea"/>
              </a:rPr>
              <a:t>採購</a:t>
            </a:r>
            <a:r>
              <a:rPr lang="zh-TW" altLang="en-US" sz="2400" b="1" dirty="0">
                <a:solidFill>
                  <a:srgbClr val="0000FF"/>
                </a:solidFill>
                <a:latin typeface="+mj-ea"/>
                <a:ea typeface="+mj-ea"/>
              </a:rPr>
              <a:t>契約變更或加減價核准監辦備查規定一覽表</a:t>
            </a:r>
            <a:r>
              <a:rPr lang="zh-TW" altLang="en-US" sz="2400" b="1" dirty="0">
                <a:latin typeface="+mj-ea"/>
                <a:ea typeface="+mj-ea"/>
              </a:rPr>
              <a:t>之附記</a:t>
            </a:r>
            <a:r>
              <a:rPr lang="zh-TW" altLang="en-US" sz="2400" b="1" dirty="0" smtClean="0">
                <a:latin typeface="+mj-ea"/>
                <a:ea typeface="+mj-ea"/>
              </a:rPr>
              <a:t>：</a:t>
            </a:r>
            <a:r>
              <a:rPr lang="en-US" altLang="zh-TW" sz="2400" b="1" dirty="0" smtClean="0">
                <a:latin typeface="+mj-ea"/>
                <a:ea typeface="+mj-ea"/>
              </a:rPr>
              <a:t>(</a:t>
            </a:r>
            <a:r>
              <a:rPr lang="zh-TW" altLang="en-US" sz="2400" b="1" dirty="0" smtClean="0">
                <a:latin typeface="+mj-ea"/>
                <a:ea typeface="+mj-ea"/>
              </a:rPr>
              <a:t>五</a:t>
            </a:r>
            <a:r>
              <a:rPr lang="en-US" altLang="zh-TW" sz="2400" b="1" dirty="0">
                <a:latin typeface="+mj-ea"/>
                <a:ea typeface="+mj-ea"/>
              </a:rPr>
              <a:t>) </a:t>
            </a:r>
            <a:r>
              <a:rPr lang="zh-TW" altLang="en-US" sz="2400" b="1" dirty="0" smtClean="0">
                <a:latin typeface="+mj-ea"/>
                <a:ea typeface="+mj-ea"/>
              </a:rPr>
              <a:t>機關</a:t>
            </a:r>
            <a:r>
              <a:rPr lang="zh-TW" altLang="en-US" sz="2400" b="1" dirty="0">
                <a:latin typeface="+mj-ea"/>
                <a:ea typeface="+mj-ea"/>
              </a:rPr>
              <a:t>辦理採購，其決標金額依政府採購法第六十一條 </a:t>
            </a:r>
            <a:r>
              <a:rPr lang="en-US" altLang="zh-TW" sz="2400" b="1" dirty="0">
                <a:latin typeface="+mj-ea"/>
                <a:ea typeface="+mj-ea"/>
              </a:rPr>
              <a:t>(</a:t>
            </a:r>
            <a:r>
              <a:rPr lang="zh-TW" altLang="en-US" sz="2400" b="1" dirty="0">
                <a:latin typeface="+mj-ea"/>
                <a:ea typeface="+mj-ea"/>
              </a:rPr>
              <a:t>於政府採購公報刊登決標公告</a:t>
            </a:r>
            <a:r>
              <a:rPr lang="en-US" altLang="zh-TW" sz="2400" b="1" dirty="0">
                <a:latin typeface="+mj-ea"/>
                <a:ea typeface="+mj-ea"/>
              </a:rPr>
              <a:t>) </a:t>
            </a:r>
            <a:r>
              <a:rPr lang="zh-TW" altLang="en-US" sz="2400" b="1" dirty="0">
                <a:latin typeface="+mj-ea"/>
                <a:ea typeface="+mj-ea"/>
              </a:rPr>
              <a:t>或第六十二條 </a:t>
            </a:r>
            <a:r>
              <a:rPr lang="en-US" altLang="zh-TW" sz="2400" b="1" dirty="0">
                <a:latin typeface="+mj-ea"/>
                <a:ea typeface="+mj-ea"/>
              </a:rPr>
              <a:t>(</a:t>
            </a:r>
            <a:r>
              <a:rPr lang="zh-TW" altLang="en-US" sz="2400" b="1" dirty="0">
                <a:latin typeface="+mj-ea"/>
                <a:ea typeface="+mj-ea"/>
              </a:rPr>
              <a:t>定期彙送決標資料</a:t>
            </a:r>
            <a:r>
              <a:rPr lang="en-US" altLang="zh-TW" sz="2400" b="1" dirty="0">
                <a:latin typeface="+mj-ea"/>
                <a:ea typeface="+mj-ea"/>
              </a:rPr>
              <a:t>) </a:t>
            </a:r>
            <a:r>
              <a:rPr lang="zh-TW" altLang="en-US" sz="2400" b="1" dirty="0">
                <a:latin typeface="+mj-ea"/>
                <a:ea typeface="+mj-ea"/>
              </a:rPr>
              <a:t>規定傳輸至本會資料庫後，如有</a:t>
            </a:r>
            <a:r>
              <a:rPr lang="zh-TW" altLang="en-US" sz="2400" b="1" dirty="0">
                <a:solidFill>
                  <a:srgbClr val="0000FF"/>
                </a:solidFill>
                <a:latin typeface="+mj-ea"/>
                <a:ea typeface="+mj-ea"/>
              </a:rPr>
              <a:t>契約變更或加減價之情形，致原決標金額增加者，該增加之金額，亦應依上揭規定辦理公告</a:t>
            </a:r>
            <a:r>
              <a:rPr lang="zh-TW" altLang="en-US" sz="2400" b="1" dirty="0">
                <a:latin typeface="+mj-ea"/>
                <a:ea typeface="+mj-ea"/>
              </a:rPr>
              <a:t>、彙送</a:t>
            </a:r>
            <a:r>
              <a:rPr lang="zh-TW" altLang="en-US" sz="2400" b="1" dirty="0" smtClean="0">
                <a:latin typeface="+mj-ea"/>
                <a:ea typeface="+mj-ea"/>
              </a:rPr>
              <a:t>。</a:t>
            </a:r>
            <a:endParaRPr lang="en-US" altLang="zh-TW" sz="2400" b="1" dirty="0" smtClean="0">
              <a:latin typeface="+mj-ea"/>
              <a:ea typeface="+mj-ea"/>
            </a:endParaRPr>
          </a:p>
          <a:p>
            <a:pPr lvl="0">
              <a:buFont typeface="Wingdings" panose="05000000000000000000" pitchFamily="2" charset="2"/>
              <a:buChar char="l"/>
            </a:pPr>
            <a:r>
              <a:rPr lang="en-US" altLang="zh-TW" sz="2400" b="1" dirty="0" smtClean="0">
                <a:latin typeface="+mj-ea"/>
                <a:ea typeface="+mj-ea"/>
              </a:rPr>
              <a:t>【</a:t>
            </a:r>
            <a:r>
              <a:rPr lang="zh-TW" altLang="en-US" sz="2400" b="1" dirty="0" smtClean="0">
                <a:latin typeface="+mj-ea"/>
                <a:ea typeface="+mj-ea"/>
              </a:rPr>
              <a:t>案例解析</a:t>
            </a:r>
            <a:r>
              <a:rPr lang="en-US" altLang="zh-TW" sz="2400" b="1" dirty="0" smtClean="0">
                <a:latin typeface="+mj-ea"/>
                <a:ea typeface="+mj-ea"/>
              </a:rPr>
              <a:t>】</a:t>
            </a:r>
            <a:br>
              <a:rPr lang="en-US" altLang="zh-TW" sz="2400" b="1" dirty="0" smtClean="0">
                <a:latin typeface="+mj-ea"/>
                <a:ea typeface="+mj-ea"/>
              </a:rPr>
            </a:br>
            <a:r>
              <a:rPr lang="zh-TW" altLang="en-US" sz="2400" b="1" dirty="0" smtClean="0">
                <a:solidFill>
                  <a:srgbClr val="FF0000"/>
                </a:solidFill>
                <a:latin typeface="+mj-ea"/>
                <a:ea typeface="+mj-ea"/>
              </a:rPr>
              <a:t>工程變更契約</a:t>
            </a:r>
            <a:r>
              <a:rPr lang="en-US" altLang="zh-TW" sz="2400" b="1" dirty="0">
                <a:solidFill>
                  <a:srgbClr val="FF0000"/>
                </a:solidFill>
                <a:latin typeface="Pyunji R" panose="02030504000101010101" pitchFamily="18" charset="-127"/>
                <a:ea typeface="Pyunji R" panose="02030504000101010101" pitchFamily="18" charset="-127"/>
              </a:rPr>
              <a:t>【</a:t>
            </a:r>
            <a:r>
              <a:rPr lang="zh-TW" altLang="en-US" sz="2400" b="1" dirty="0" smtClean="0">
                <a:solidFill>
                  <a:srgbClr val="FF0000"/>
                </a:solidFill>
                <a:latin typeface="Pyunji R" panose="02030504000101010101" pitchFamily="18" charset="-127"/>
                <a:ea typeface="Pyunji R" panose="02030504000101010101" pitchFamily="18" charset="-127"/>
              </a:rPr>
              <a:t>議價部分</a:t>
            </a:r>
            <a:r>
              <a:rPr lang="en-US" altLang="zh-TW" sz="2400" b="1" dirty="0" smtClean="0">
                <a:solidFill>
                  <a:srgbClr val="FF0000"/>
                </a:solidFill>
                <a:latin typeface="Pyunji R" panose="02030504000101010101" pitchFamily="18" charset="-127"/>
                <a:ea typeface="Pyunji R" panose="02030504000101010101" pitchFamily="18" charset="-127"/>
              </a:rPr>
              <a:t>】</a:t>
            </a:r>
            <a:r>
              <a:rPr lang="zh-TW" altLang="en-US" sz="2400" b="1" dirty="0" smtClean="0">
                <a:solidFill>
                  <a:srgbClr val="FF0000"/>
                </a:solidFill>
                <a:latin typeface="+mj-ea"/>
                <a:ea typeface="+mj-ea"/>
              </a:rPr>
              <a:t>僅含</a:t>
            </a:r>
            <a:r>
              <a:rPr lang="zh-TW" altLang="en-US" sz="2400" b="1" u="sng" dirty="0" smtClean="0">
                <a:solidFill>
                  <a:srgbClr val="FF0000"/>
                </a:solidFill>
                <a:latin typeface="+mj-ea"/>
                <a:ea typeface="+mj-ea"/>
              </a:rPr>
              <a:t>新增項目</a:t>
            </a:r>
            <a:r>
              <a:rPr lang="en-US" altLang="zh-TW" sz="2400" b="1" u="sng" dirty="0" smtClean="0">
                <a:solidFill>
                  <a:srgbClr val="FF0000"/>
                </a:solidFill>
                <a:latin typeface="+mj-ea"/>
                <a:ea typeface="+mj-ea"/>
              </a:rPr>
              <a:t>+</a:t>
            </a:r>
            <a:r>
              <a:rPr lang="zh-TW" altLang="en-US" sz="2400" b="1" u="sng" dirty="0" smtClean="0">
                <a:solidFill>
                  <a:srgbClr val="FF0000"/>
                </a:solidFill>
                <a:latin typeface="標楷體" panose="03000509000000000000" pitchFamily="65" charset="-120"/>
                <a:ea typeface="標楷體" panose="03000509000000000000" pitchFamily="65" charset="-120"/>
              </a:rPr>
              <a:t>「</a:t>
            </a:r>
            <a:r>
              <a:rPr lang="en-US" altLang="zh-TW" sz="2400" b="1" u="sng" dirty="0" smtClean="0">
                <a:solidFill>
                  <a:srgbClr val="FF0000"/>
                </a:solidFill>
                <a:latin typeface="Poor Richard" panose="02080502050505020702" pitchFamily="18" charset="0"/>
                <a:ea typeface="標楷體" panose="03000509000000000000" pitchFamily="65" charset="-120"/>
              </a:rPr>
              <a:t>&gt;</a:t>
            </a:r>
            <a:r>
              <a:rPr lang="en-US" altLang="zh-TW" sz="2400" b="1" u="sng" dirty="0" smtClean="0">
                <a:solidFill>
                  <a:srgbClr val="FF0000"/>
                </a:solidFill>
                <a:latin typeface="標楷體" panose="03000509000000000000" pitchFamily="65" charset="-120"/>
                <a:ea typeface="標楷體" panose="03000509000000000000" pitchFamily="65" charset="-120"/>
              </a:rPr>
              <a:t>30</a:t>
            </a:r>
            <a:r>
              <a:rPr lang="en-US" altLang="zh-TW" sz="2400" b="1" u="sng" dirty="0" smtClean="0">
                <a:solidFill>
                  <a:srgbClr val="FF0000"/>
                </a:solidFill>
                <a:latin typeface="+mj-ea"/>
                <a:ea typeface="+mj-ea"/>
              </a:rPr>
              <a:t>%</a:t>
            </a:r>
            <a:r>
              <a:rPr lang="zh-TW" altLang="en-US" sz="2400" b="1" u="sng" dirty="0" smtClean="0">
                <a:solidFill>
                  <a:srgbClr val="FF0000"/>
                </a:solidFill>
                <a:latin typeface="標楷體" panose="03000509000000000000" pitchFamily="65" charset="-120"/>
                <a:ea typeface="標楷體" panose="03000509000000000000" pitchFamily="65" charset="-120"/>
              </a:rPr>
              <a:t>」</a:t>
            </a:r>
            <a:r>
              <a:rPr lang="zh-TW" altLang="en-US" sz="2400" b="1" u="sng" dirty="0" smtClean="0">
                <a:solidFill>
                  <a:srgbClr val="FF0000"/>
                </a:solidFill>
                <a:latin typeface="PMingLiU" panose="02020500000000000000" pitchFamily="18" charset="-120"/>
                <a:ea typeface="PMingLiU" panose="02020500000000000000" pitchFamily="18" charset="-120"/>
              </a:rPr>
              <a:t>：</a:t>
            </a:r>
            <a:r>
              <a:rPr lang="en-US" altLang="zh-TW" sz="2400" b="1" u="sng" dirty="0" smtClean="0">
                <a:solidFill>
                  <a:srgbClr val="FF0000"/>
                </a:solidFill>
                <a:latin typeface="PMingLiU" panose="02020500000000000000" pitchFamily="18" charset="-120"/>
                <a:ea typeface="PMingLiU" panose="02020500000000000000" pitchFamily="18" charset="-120"/>
              </a:rPr>
              <a:t/>
            </a:r>
            <a:br>
              <a:rPr lang="en-US" altLang="zh-TW" sz="2400" b="1" u="sng" dirty="0" smtClean="0">
                <a:solidFill>
                  <a:srgbClr val="FF0000"/>
                </a:solidFill>
                <a:latin typeface="PMingLiU" panose="02020500000000000000" pitchFamily="18" charset="-120"/>
                <a:ea typeface="PMingLiU" panose="02020500000000000000" pitchFamily="18" charset="-120"/>
              </a:rPr>
            </a:br>
            <a:r>
              <a:rPr lang="zh-TW" altLang="en-US" sz="2400" b="1" dirty="0" smtClean="0">
                <a:latin typeface="+mj-ea"/>
                <a:ea typeface="+mj-ea"/>
              </a:rPr>
              <a:t>政府採購法</a:t>
            </a:r>
            <a:r>
              <a:rPr lang="zh-TW" altLang="en-US" sz="2400" b="1" dirty="0">
                <a:latin typeface="+mj-ea"/>
                <a:ea typeface="+mj-ea"/>
              </a:rPr>
              <a:t>第</a:t>
            </a:r>
            <a:r>
              <a:rPr lang="en-US" altLang="zh-TW" sz="2400" b="1" dirty="0">
                <a:latin typeface="+mj-ea"/>
                <a:ea typeface="+mj-ea"/>
              </a:rPr>
              <a:t>22</a:t>
            </a:r>
            <a:r>
              <a:rPr lang="zh-TW" altLang="en-US" sz="2400" b="1" dirty="0">
                <a:latin typeface="+mj-ea"/>
                <a:ea typeface="+mj-ea"/>
              </a:rPr>
              <a:t>條第</a:t>
            </a:r>
            <a:r>
              <a:rPr lang="en-US" altLang="zh-TW" sz="2400" b="1" dirty="0">
                <a:latin typeface="+mj-ea"/>
                <a:ea typeface="+mj-ea"/>
              </a:rPr>
              <a:t>1</a:t>
            </a:r>
            <a:r>
              <a:rPr lang="zh-TW" altLang="en-US" sz="2400" b="1" dirty="0">
                <a:latin typeface="+mj-ea"/>
                <a:ea typeface="+mj-ea"/>
              </a:rPr>
              <a:t>項第</a:t>
            </a:r>
            <a:r>
              <a:rPr lang="en-US" altLang="zh-TW" sz="2400" b="1" dirty="0">
                <a:latin typeface="+mj-ea"/>
                <a:ea typeface="+mj-ea"/>
              </a:rPr>
              <a:t>6</a:t>
            </a:r>
            <a:r>
              <a:rPr lang="zh-TW" altLang="en-US" sz="2400" b="1" dirty="0">
                <a:latin typeface="+mj-ea"/>
                <a:ea typeface="+mj-ea"/>
              </a:rPr>
              <a:t>款所稱「必須追加契約以外之工程」之情形，包括</a:t>
            </a:r>
            <a:r>
              <a:rPr lang="zh-TW" altLang="en-US" sz="2400" b="1" dirty="0">
                <a:solidFill>
                  <a:srgbClr val="0000FF"/>
                </a:solidFill>
                <a:latin typeface="+mj-ea"/>
                <a:ea typeface="+mj-ea"/>
              </a:rPr>
              <a:t>新增項目</a:t>
            </a:r>
            <a:r>
              <a:rPr lang="zh-TW" altLang="en-US" sz="2400" b="1" dirty="0">
                <a:latin typeface="+mj-ea"/>
                <a:ea typeface="+mj-ea"/>
              </a:rPr>
              <a:t>、</a:t>
            </a:r>
            <a:r>
              <a:rPr lang="zh-TW" altLang="en-US" sz="2400" b="1" dirty="0">
                <a:solidFill>
                  <a:srgbClr val="0000FF"/>
                </a:solidFill>
                <a:latin typeface="+mj-ea"/>
                <a:ea typeface="+mj-ea"/>
              </a:rPr>
              <a:t>原契約項目數量之增加</a:t>
            </a:r>
            <a:r>
              <a:rPr lang="zh-TW" altLang="en-US" sz="2400" b="1" dirty="0">
                <a:latin typeface="+mj-ea"/>
                <a:ea typeface="+mj-ea"/>
              </a:rPr>
              <a:t>、原契約項目規格之變更</a:t>
            </a:r>
            <a:r>
              <a:rPr lang="zh-TW" altLang="en-US" sz="2400" b="1" dirty="0" smtClean="0">
                <a:latin typeface="+mj-ea"/>
                <a:ea typeface="+mj-ea"/>
              </a:rPr>
              <a:t>。</a:t>
            </a:r>
            <a:r>
              <a:rPr lang="en-US" altLang="zh-TW" sz="2400" b="1" dirty="0" smtClean="0">
                <a:latin typeface="+mj-ea"/>
                <a:ea typeface="+mj-ea"/>
              </a:rPr>
              <a:t>(97</a:t>
            </a:r>
            <a:r>
              <a:rPr lang="zh-TW" altLang="en-US" sz="2400" b="1" dirty="0">
                <a:latin typeface="+mj-ea"/>
                <a:ea typeface="+mj-ea"/>
              </a:rPr>
              <a:t>年</a:t>
            </a:r>
            <a:r>
              <a:rPr lang="en-US" altLang="zh-TW" sz="2400" b="1" dirty="0">
                <a:latin typeface="+mj-ea"/>
                <a:ea typeface="+mj-ea"/>
              </a:rPr>
              <a:t>12</a:t>
            </a:r>
            <a:r>
              <a:rPr lang="zh-TW" altLang="en-US" sz="2400" b="1" dirty="0">
                <a:latin typeface="+mj-ea"/>
                <a:ea typeface="+mj-ea"/>
              </a:rPr>
              <a:t>月</a:t>
            </a:r>
            <a:r>
              <a:rPr lang="en-US" altLang="zh-TW" sz="2400" b="1" dirty="0">
                <a:latin typeface="+mj-ea"/>
                <a:ea typeface="+mj-ea"/>
              </a:rPr>
              <a:t>23</a:t>
            </a:r>
            <a:r>
              <a:rPr lang="zh-TW" altLang="en-US" sz="2400" b="1" dirty="0">
                <a:latin typeface="+mj-ea"/>
                <a:ea typeface="+mj-ea"/>
              </a:rPr>
              <a:t>日以工程企字第</a:t>
            </a:r>
            <a:r>
              <a:rPr lang="en-US" altLang="zh-TW" sz="2400" b="1" dirty="0">
                <a:latin typeface="+mj-ea"/>
                <a:ea typeface="+mj-ea"/>
              </a:rPr>
              <a:t>09700536510</a:t>
            </a:r>
            <a:r>
              <a:rPr lang="zh-TW" altLang="en-US" sz="2400" b="1" dirty="0">
                <a:latin typeface="+mj-ea"/>
                <a:ea typeface="+mj-ea"/>
              </a:rPr>
              <a:t>號</a:t>
            </a:r>
            <a:r>
              <a:rPr lang="zh-TW" altLang="en-US" sz="2400" b="1" dirty="0" smtClean="0">
                <a:latin typeface="+mj-ea"/>
                <a:ea typeface="+mj-ea"/>
              </a:rPr>
              <a:t>函</a:t>
            </a:r>
            <a:r>
              <a:rPr lang="en-US" altLang="zh-TW" sz="2400" b="1" dirty="0" smtClean="0">
                <a:latin typeface="+mj-ea"/>
                <a:ea typeface="+mj-ea"/>
              </a:rPr>
              <a:t>)</a:t>
            </a:r>
            <a:endParaRPr lang="en-US" altLang="zh-TW" sz="2400" b="1" dirty="0">
              <a:latin typeface="+mj-ea"/>
              <a:ea typeface="+mj-ea"/>
            </a:endParaRPr>
          </a:p>
        </p:txBody>
      </p:sp>
      <p:sp>
        <p:nvSpPr>
          <p:cNvPr id="3" name="投影片編號版面配置區 2"/>
          <p:cNvSpPr>
            <a:spLocks noGrp="1"/>
          </p:cNvSpPr>
          <p:nvPr>
            <p:ph type="sldNum" sz="quarter" idx="12"/>
          </p:nvPr>
        </p:nvSpPr>
        <p:spPr/>
        <p:txBody>
          <a:bodyPr/>
          <a:lstStyle/>
          <a:p>
            <a:fld id="{1118FB7C-3051-423D-B140-B22D31D849CF}" type="slidenum">
              <a:rPr lang="zh-TW" altLang="en-US" smtClean="0"/>
              <a:pPr/>
              <a:t>395</a:t>
            </a:fld>
            <a:endParaRPr lang="zh-TW" altLang="en-US"/>
          </a:p>
        </p:txBody>
      </p:sp>
    </p:spTree>
    <p:extLst>
      <p:ext uri="{BB962C8B-B14F-4D97-AF65-F5344CB8AC3E}">
        <p14:creationId xmlns:p14="http://schemas.microsoft.com/office/powerpoint/2010/main" val="674027843"/>
      </p:ext>
    </p:extLst>
  </p:cSld>
  <p:clrMapOvr>
    <a:masterClrMapping/>
  </p:clrMapOvr>
</p:sld>
</file>

<file path=ppt/slides/slide3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noChangeArrowheads="1"/>
          </p:cNvSpPr>
          <p:nvPr>
            <p:ph type="title" idx="4294967295"/>
          </p:nvPr>
        </p:nvSpPr>
        <p:spPr>
          <a:xfrm>
            <a:off x="323528" y="274638"/>
            <a:ext cx="8568952" cy="850106"/>
          </a:xfrm>
        </p:spPr>
        <p:txBody>
          <a:bodyPr anchor="t">
            <a:noAutofit/>
          </a:bodyPr>
          <a:lstStyle/>
          <a:p>
            <a:r>
              <a:rPr lang="zh-TW" altLang="en-US" sz="4000" b="1" dirty="0" smtClean="0">
                <a:solidFill>
                  <a:srgbClr val="FF0000"/>
                </a:solidFill>
                <a:latin typeface="+mj-ea"/>
              </a:rPr>
              <a:t>議題：招標</a:t>
            </a:r>
            <a:r>
              <a:rPr lang="zh-TW" altLang="en-US" sz="4000" b="1" dirty="0" smtClean="0">
                <a:solidFill>
                  <a:srgbClr val="FF0000"/>
                </a:solidFill>
                <a:latin typeface="PMingLiU" panose="02020500000000000000" pitchFamily="18" charset="-120"/>
                <a:ea typeface="PMingLiU" panose="02020500000000000000" pitchFamily="18" charset="-120"/>
              </a:rPr>
              <a:t>、</a:t>
            </a:r>
            <a:r>
              <a:rPr lang="zh-TW" altLang="en-US" sz="4000" b="1" dirty="0" smtClean="0">
                <a:solidFill>
                  <a:srgbClr val="FF0000"/>
                </a:solidFill>
                <a:latin typeface="+mj-ea"/>
              </a:rPr>
              <a:t>決標公告留意事項</a:t>
            </a:r>
            <a:r>
              <a:rPr lang="en-US" altLang="zh-TW" sz="4000" b="1" dirty="0" smtClean="0">
                <a:solidFill>
                  <a:srgbClr val="FF0000"/>
                </a:solidFill>
                <a:latin typeface="+mj-ea"/>
              </a:rPr>
              <a:t>2</a:t>
            </a:r>
            <a:endParaRPr lang="zh-TW" altLang="en-US" sz="4000" b="1" dirty="0">
              <a:solidFill>
                <a:srgbClr val="FF0000"/>
              </a:solidFill>
              <a:latin typeface="+mj-ea"/>
            </a:endParaRPr>
          </a:p>
        </p:txBody>
      </p:sp>
      <p:sp>
        <p:nvSpPr>
          <p:cNvPr id="140291" name="Rectangle 3"/>
          <p:cNvSpPr>
            <a:spLocks noGrp="1" noChangeArrowheads="1"/>
          </p:cNvSpPr>
          <p:nvPr>
            <p:ph type="body" idx="4294967295"/>
          </p:nvPr>
        </p:nvSpPr>
        <p:spPr>
          <a:xfrm>
            <a:off x="251520" y="1052736"/>
            <a:ext cx="8640960" cy="5400600"/>
          </a:xfrm>
        </p:spPr>
        <p:txBody>
          <a:bodyPr>
            <a:noAutofit/>
          </a:bodyPr>
          <a:lstStyle/>
          <a:p>
            <a:pPr>
              <a:buFont typeface="Wingdings" panose="05000000000000000000" pitchFamily="2" charset="2"/>
              <a:buChar char="n"/>
            </a:pPr>
            <a:r>
              <a:rPr lang="en-US" altLang="zh-TW" sz="2400" b="1" dirty="0" smtClean="0">
                <a:solidFill>
                  <a:srgbClr val="FF0000"/>
                </a:solidFill>
                <a:latin typeface="+mj-ea"/>
              </a:rPr>
              <a:t>【</a:t>
            </a:r>
            <a:r>
              <a:rPr lang="zh-TW" altLang="en-US" sz="2400" b="1" dirty="0">
                <a:solidFill>
                  <a:srgbClr val="FF0000"/>
                </a:solidFill>
                <a:latin typeface="+mj-ea"/>
              </a:rPr>
              <a:t>免議價部分</a:t>
            </a:r>
            <a:r>
              <a:rPr lang="en-US" altLang="zh-TW" sz="2400" b="1" dirty="0" smtClean="0">
                <a:solidFill>
                  <a:srgbClr val="FF0000"/>
                </a:solidFill>
                <a:latin typeface="+mj-ea"/>
              </a:rPr>
              <a:t>】</a:t>
            </a:r>
            <a:r>
              <a:rPr lang="zh-TW" altLang="en-US" sz="2400" b="1" dirty="0" smtClean="0">
                <a:solidFill>
                  <a:srgbClr val="FF0000"/>
                </a:solidFill>
                <a:latin typeface="PMingLiU" panose="02020500000000000000" pitchFamily="18" charset="-120"/>
                <a:ea typeface="PMingLiU" panose="02020500000000000000" pitchFamily="18" charset="-120"/>
              </a:rPr>
              <a:t>：</a:t>
            </a:r>
            <a:endParaRPr lang="en-US" altLang="zh-TW" sz="2400" b="1" dirty="0" smtClean="0">
              <a:solidFill>
                <a:srgbClr val="FF0000"/>
              </a:solidFill>
              <a:latin typeface="+mj-ea"/>
            </a:endParaRPr>
          </a:p>
          <a:p>
            <a:pPr marL="457200" indent="-457200">
              <a:buFont typeface="+mj-lt"/>
              <a:buAutoNum type="arabicPeriod"/>
            </a:pPr>
            <a:r>
              <a:rPr lang="zh-TW" altLang="zh-TW" sz="2400" b="1" dirty="0">
                <a:latin typeface="+mj-ea"/>
              </a:rPr>
              <a:t>採契約價金</a:t>
            </a:r>
            <a:r>
              <a:rPr lang="zh-TW" altLang="zh-TW" sz="2400" b="1" dirty="0">
                <a:solidFill>
                  <a:srgbClr val="0000FF"/>
                </a:solidFill>
                <a:latin typeface="+mj-ea"/>
              </a:rPr>
              <a:t>總額結算給付</a:t>
            </a:r>
            <a:r>
              <a:rPr lang="zh-TW" altLang="zh-TW" sz="2400" b="1" dirty="0">
                <a:latin typeface="+mj-ea"/>
              </a:rPr>
              <a:t>之</a:t>
            </a:r>
            <a:r>
              <a:rPr lang="zh-TW" altLang="zh-TW" sz="2400" b="1" dirty="0" smtClean="0">
                <a:latin typeface="+mj-ea"/>
              </a:rPr>
              <a:t>部分</a:t>
            </a:r>
            <a:r>
              <a:rPr lang="zh-TW" altLang="en-US" sz="2400" b="1" dirty="0" smtClean="0">
                <a:latin typeface="PMingLiU" panose="02020500000000000000" pitchFamily="18" charset="-120"/>
                <a:ea typeface="PMingLiU" panose="02020500000000000000" pitchFamily="18" charset="-120"/>
              </a:rPr>
              <a:t>：</a:t>
            </a:r>
            <a:r>
              <a:rPr lang="zh-TW" altLang="en-US" sz="2400" b="1" dirty="0" smtClean="0">
                <a:latin typeface="+mj-ea"/>
                <a:ea typeface="+mj-ea"/>
              </a:rPr>
              <a:t>工程</a:t>
            </a:r>
            <a:r>
              <a:rPr lang="zh-TW" altLang="en-US" sz="2400" b="1" dirty="0">
                <a:latin typeface="+mj-ea"/>
                <a:ea typeface="+mj-ea"/>
              </a:rPr>
              <a:t>之個別項目實作數量較契約所定數量增減達</a:t>
            </a:r>
            <a:r>
              <a:rPr lang="en-US" altLang="zh-TW" sz="2400" b="1" dirty="0">
                <a:latin typeface="+mj-ea"/>
                <a:ea typeface="+mj-ea"/>
              </a:rPr>
              <a:t>3%</a:t>
            </a:r>
            <a:r>
              <a:rPr lang="zh-TW" altLang="en-US" sz="2400" b="1" dirty="0">
                <a:latin typeface="+mj-ea"/>
                <a:ea typeface="+mj-ea"/>
              </a:rPr>
              <a:t>以上時，其</a:t>
            </a:r>
            <a:r>
              <a:rPr lang="zh-TW" altLang="en-US" sz="2400" b="1" dirty="0">
                <a:solidFill>
                  <a:srgbClr val="0000FF"/>
                </a:solidFill>
                <a:latin typeface="+mj-ea"/>
                <a:ea typeface="+mj-ea"/>
              </a:rPr>
              <a:t>逾</a:t>
            </a:r>
            <a:r>
              <a:rPr lang="en-US" altLang="zh-TW" sz="2400" b="1" dirty="0">
                <a:solidFill>
                  <a:srgbClr val="0000FF"/>
                </a:solidFill>
                <a:latin typeface="+mj-ea"/>
                <a:ea typeface="+mj-ea"/>
              </a:rPr>
              <a:t>3%</a:t>
            </a:r>
            <a:r>
              <a:rPr lang="zh-TW" altLang="en-US" sz="2400" b="1" dirty="0">
                <a:solidFill>
                  <a:srgbClr val="0000FF"/>
                </a:solidFill>
                <a:latin typeface="+mj-ea"/>
                <a:ea typeface="+mj-ea"/>
              </a:rPr>
              <a:t>之部分，依原契約單價以契約變更增減契約價金</a:t>
            </a:r>
            <a:r>
              <a:rPr lang="zh-TW" altLang="en-US" sz="2400" b="1" dirty="0">
                <a:latin typeface="+mj-ea"/>
                <a:ea typeface="+mj-ea"/>
              </a:rPr>
              <a:t>。</a:t>
            </a:r>
            <a:r>
              <a:rPr lang="zh-TW" altLang="en-US" sz="2400" b="1" dirty="0">
                <a:solidFill>
                  <a:srgbClr val="0000FF"/>
                </a:solidFill>
                <a:latin typeface="+mj-ea"/>
                <a:ea typeface="+mj-ea"/>
              </a:rPr>
              <a:t>未達</a:t>
            </a:r>
            <a:r>
              <a:rPr lang="en-US" altLang="zh-TW" sz="2400" b="1" dirty="0">
                <a:solidFill>
                  <a:srgbClr val="0000FF"/>
                </a:solidFill>
                <a:latin typeface="+mj-ea"/>
                <a:ea typeface="+mj-ea"/>
              </a:rPr>
              <a:t>3%</a:t>
            </a:r>
            <a:r>
              <a:rPr lang="zh-TW" altLang="en-US" sz="2400" b="1" dirty="0">
                <a:solidFill>
                  <a:srgbClr val="0000FF"/>
                </a:solidFill>
                <a:latin typeface="+mj-ea"/>
                <a:ea typeface="+mj-ea"/>
              </a:rPr>
              <a:t>者，契約價金不予增減</a:t>
            </a:r>
            <a:r>
              <a:rPr lang="zh-TW" altLang="en-US" sz="2400" b="1" dirty="0" smtClean="0">
                <a:latin typeface="+mj-ea"/>
                <a:ea typeface="+mj-ea"/>
              </a:rPr>
              <a:t>。</a:t>
            </a:r>
            <a:r>
              <a:rPr lang="en-US" altLang="zh-TW" sz="2400" b="1" dirty="0" smtClean="0">
                <a:latin typeface="+mj-ea"/>
                <a:ea typeface="+mj-ea"/>
              </a:rPr>
              <a:t>(</a:t>
            </a:r>
            <a:r>
              <a:rPr lang="zh-TW" altLang="zh-TW" sz="2400" b="1" dirty="0">
                <a:latin typeface="+mj-ea"/>
              </a:rPr>
              <a:t>工程採購契約範本第</a:t>
            </a:r>
            <a:r>
              <a:rPr lang="en-US" altLang="zh-TW" sz="2400" b="1" dirty="0">
                <a:latin typeface="+mj-ea"/>
              </a:rPr>
              <a:t>3</a:t>
            </a:r>
            <a:r>
              <a:rPr lang="zh-TW" altLang="zh-TW" sz="2400" b="1" dirty="0">
                <a:latin typeface="+mj-ea"/>
              </a:rPr>
              <a:t>條</a:t>
            </a:r>
            <a:r>
              <a:rPr lang="en-US" altLang="zh-TW" sz="2400" b="1" dirty="0">
                <a:latin typeface="+mj-ea"/>
              </a:rPr>
              <a:t>(</a:t>
            </a:r>
            <a:r>
              <a:rPr lang="zh-TW" altLang="zh-TW" sz="2400" b="1" dirty="0">
                <a:latin typeface="+mj-ea"/>
              </a:rPr>
              <a:t>契約價金之給付</a:t>
            </a:r>
            <a:r>
              <a:rPr lang="en-US" altLang="zh-TW" sz="2400" b="1" dirty="0">
                <a:latin typeface="+mj-ea"/>
              </a:rPr>
              <a:t>)(</a:t>
            </a:r>
            <a:r>
              <a:rPr lang="zh-TW" altLang="zh-TW" sz="2400" b="1" dirty="0">
                <a:latin typeface="+mj-ea"/>
              </a:rPr>
              <a:t>二</a:t>
            </a:r>
            <a:r>
              <a:rPr lang="en-US" altLang="zh-TW" sz="2400" b="1" dirty="0" smtClean="0">
                <a:latin typeface="+mj-ea"/>
              </a:rPr>
              <a:t>)</a:t>
            </a:r>
            <a:endParaRPr lang="en-US" altLang="zh-TW" sz="2400" b="1" dirty="0" smtClean="0">
              <a:latin typeface="+mj-ea"/>
              <a:ea typeface="+mj-ea"/>
            </a:endParaRPr>
          </a:p>
          <a:p>
            <a:pPr marL="457200" lvl="0" indent="-457200">
              <a:buFont typeface="+mj-lt"/>
              <a:buAutoNum type="arabicPeriod"/>
            </a:pPr>
            <a:r>
              <a:rPr lang="zh-TW" altLang="zh-TW" sz="2400" b="1" dirty="0" smtClean="0">
                <a:solidFill>
                  <a:srgbClr val="0000FF"/>
                </a:solidFill>
                <a:latin typeface="+mj-ea"/>
                <a:ea typeface="+mj-ea"/>
              </a:rPr>
              <a:t>採</a:t>
            </a:r>
            <a:r>
              <a:rPr lang="zh-TW" altLang="zh-TW" sz="2400" b="1" dirty="0">
                <a:solidFill>
                  <a:srgbClr val="0000FF"/>
                </a:solidFill>
                <a:latin typeface="+mj-ea"/>
                <a:ea typeface="+mj-ea"/>
              </a:rPr>
              <a:t>實際施作數量結算給付部分：未達</a:t>
            </a:r>
            <a:r>
              <a:rPr lang="en-US" altLang="zh-TW" sz="2400" b="1" dirty="0">
                <a:solidFill>
                  <a:srgbClr val="0000FF"/>
                </a:solidFill>
                <a:latin typeface="+mj-ea"/>
                <a:ea typeface="+mj-ea"/>
              </a:rPr>
              <a:t>30%</a:t>
            </a:r>
            <a:r>
              <a:rPr lang="zh-TW" altLang="zh-TW" sz="2400" b="1" dirty="0">
                <a:latin typeface="+mj-ea"/>
                <a:ea typeface="+mj-ea"/>
              </a:rPr>
              <a:t>依原契約單價以契約變更增減契約價金</a:t>
            </a:r>
            <a:r>
              <a:rPr lang="zh-TW" altLang="zh-TW" sz="2400" b="1" dirty="0" smtClean="0">
                <a:latin typeface="+mj-ea"/>
                <a:ea typeface="+mj-ea"/>
              </a:rPr>
              <a:t>。</a:t>
            </a:r>
            <a:endParaRPr lang="en-US" altLang="zh-TW" sz="2400" b="1" dirty="0" smtClean="0">
              <a:latin typeface="+mj-ea"/>
              <a:ea typeface="+mj-ea"/>
            </a:endParaRPr>
          </a:p>
          <a:p>
            <a:pPr marL="457200" lvl="0" indent="-457200">
              <a:buFont typeface="+mj-lt"/>
              <a:buAutoNum type="arabicPeriod"/>
            </a:pPr>
            <a:r>
              <a:rPr lang="zh-TW" altLang="en-US" sz="2400" b="1" dirty="0" smtClean="0">
                <a:latin typeface="+mj-ea"/>
                <a:ea typeface="+mj-ea"/>
              </a:rPr>
              <a:t>若</a:t>
            </a:r>
            <a:r>
              <a:rPr lang="zh-TW" altLang="en-US" sz="2400" b="1" dirty="0">
                <a:latin typeface="+mj-ea"/>
                <a:ea typeface="+mj-ea"/>
              </a:rPr>
              <a:t>有相關</a:t>
            </a:r>
            <a:r>
              <a:rPr lang="zh-TW" altLang="en-US" sz="2400" b="1" dirty="0" smtClean="0">
                <a:latin typeface="+mj-ea"/>
                <a:ea typeface="+mj-ea"/>
              </a:rPr>
              <a:t>項目另</a:t>
            </a:r>
            <a:r>
              <a:rPr lang="zh-TW" altLang="en-US" sz="2400" b="1" dirty="0">
                <a:latin typeface="+mj-ea"/>
                <a:ea typeface="+mj-ea"/>
              </a:rPr>
              <a:t>列一式計價者，</a:t>
            </a:r>
            <a:r>
              <a:rPr lang="zh-TW" altLang="en-US" sz="2400" b="1" dirty="0">
                <a:solidFill>
                  <a:srgbClr val="0000FF"/>
                </a:solidFill>
                <a:latin typeface="+mj-ea"/>
                <a:ea typeface="+mj-ea"/>
              </a:rPr>
              <a:t>該一式計價項目之金額應隨與該一式有關項目之結算金額與契約金額之比率增減之。</a:t>
            </a:r>
            <a:endParaRPr lang="en-US" altLang="zh-TW" sz="2400" b="1" dirty="0">
              <a:solidFill>
                <a:srgbClr val="0000FF"/>
              </a:solidFill>
              <a:latin typeface="+mj-ea"/>
              <a:ea typeface="+mj-ea"/>
            </a:endParaRPr>
          </a:p>
          <a:p>
            <a:pPr lvl="0">
              <a:buFont typeface="Wingdings" panose="05000000000000000000" pitchFamily="2" charset="2"/>
              <a:buChar char="n"/>
            </a:pPr>
            <a:r>
              <a:rPr lang="zh-TW" altLang="en-US" sz="2400" b="1" dirty="0" smtClean="0">
                <a:latin typeface="+mj-ea"/>
                <a:ea typeface="+mj-ea"/>
              </a:rPr>
              <a:t>決</a:t>
            </a:r>
            <a:r>
              <a:rPr lang="zh-TW" altLang="en-US" sz="2400" b="1" dirty="0">
                <a:latin typeface="+mj-ea"/>
                <a:ea typeface="+mj-ea"/>
              </a:rPr>
              <a:t>標</a:t>
            </a:r>
            <a:r>
              <a:rPr lang="zh-TW" altLang="en-US" sz="2400" b="1" dirty="0">
                <a:solidFill>
                  <a:srgbClr val="FF0000"/>
                </a:solidFill>
                <a:latin typeface="+mj-ea"/>
                <a:ea typeface="+mj-ea"/>
              </a:rPr>
              <a:t>更正公告</a:t>
            </a:r>
            <a:r>
              <a:rPr lang="zh-TW" altLang="en-US" sz="2400" b="1" dirty="0">
                <a:latin typeface="+mj-ea"/>
                <a:ea typeface="+mj-ea"/>
              </a:rPr>
              <a:t>，未就更正項目依網路系統欄位</a:t>
            </a:r>
            <a:r>
              <a:rPr lang="zh-TW" altLang="en-US" sz="2400" b="1" dirty="0">
                <a:solidFill>
                  <a:srgbClr val="0000FF"/>
                </a:solidFill>
                <a:latin typeface="+mj-ea"/>
                <a:ea typeface="+mj-ea"/>
              </a:rPr>
              <a:t>填列「原刊登內容」及「變更、補充內容」</a:t>
            </a:r>
            <a:r>
              <a:rPr lang="zh-TW" altLang="en-US" sz="2400" b="1" dirty="0" smtClean="0">
                <a:latin typeface="+mj-ea"/>
                <a:ea typeface="+mj-ea"/>
              </a:rPr>
              <a:t>。</a:t>
            </a:r>
            <a:r>
              <a:rPr lang="zh-TW" altLang="en-US" sz="2400" b="1" dirty="0">
                <a:solidFill>
                  <a:srgbClr val="0000FF"/>
                </a:solidFill>
                <a:latin typeface="+mj-ea"/>
                <a:ea typeface="+mj-ea"/>
              </a:rPr>
              <a:t>註：須於「附加說明」欄載明更正事項</a:t>
            </a:r>
            <a:r>
              <a:rPr lang="en-US" altLang="zh-TW" sz="2400" b="1" dirty="0" smtClean="0">
                <a:latin typeface="+mj-ea"/>
                <a:ea typeface="+mj-ea"/>
              </a:rPr>
              <a:t>(</a:t>
            </a:r>
            <a:r>
              <a:rPr lang="zh-TW" altLang="en-US" sz="2400" b="1" dirty="0" smtClean="0">
                <a:latin typeface="+mj-ea"/>
                <a:ea typeface="+mj-ea"/>
              </a:rPr>
              <a:t>工程會</a:t>
            </a:r>
            <a:r>
              <a:rPr lang="en-US" altLang="zh-TW" sz="2400" b="1" dirty="0" smtClean="0">
                <a:latin typeface="+mj-ea"/>
                <a:ea typeface="+mj-ea"/>
              </a:rPr>
              <a:t>88</a:t>
            </a:r>
            <a:r>
              <a:rPr lang="zh-TW" altLang="en-US" sz="2400" b="1" dirty="0" smtClean="0">
                <a:latin typeface="+mj-ea"/>
                <a:ea typeface="+mj-ea"/>
              </a:rPr>
              <a:t>年</a:t>
            </a:r>
            <a:r>
              <a:rPr lang="en-US" altLang="zh-TW" sz="2400" b="1" dirty="0" smtClean="0">
                <a:latin typeface="+mj-ea"/>
                <a:ea typeface="+mj-ea"/>
              </a:rPr>
              <a:t>10</a:t>
            </a:r>
            <a:r>
              <a:rPr lang="zh-TW" altLang="en-US" sz="2400" b="1" dirty="0" smtClean="0">
                <a:latin typeface="+mj-ea"/>
                <a:ea typeface="+mj-ea"/>
              </a:rPr>
              <a:t>月</a:t>
            </a:r>
            <a:r>
              <a:rPr lang="en-US" altLang="zh-TW" sz="2400" b="1" dirty="0" smtClean="0">
                <a:latin typeface="+mj-ea"/>
                <a:ea typeface="+mj-ea"/>
              </a:rPr>
              <a:t>14</a:t>
            </a:r>
            <a:r>
              <a:rPr lang="zh-TW" altLang="en-US" sz="2400" b="1" dirty="0" smtClean="0">
                <a:latin typeface="+mj-ea"/>
                <a:ea typeface="+mj-ea"/>
              </a:rPr>
              <a:t>日</a:t>
            </a:r>
            <a:r>
              <a:rPr lang="zh-TW" altLang="en-US" sz="2400" b="1" dirty="0">
                <a:latin typeface="+mj-ea"/>
                <a:ea typeface="+mj-ea"/>
              </a:rPr>
              <a:t>工程企字</a:t>
            </a:r>
            <a:r>
              <a:rPr lang="zh-TW" altLang="en-US" sz="2400" b="1" dirty="0" smtClean="0">
                <a:latin typeface="+mj-ea"/>
                <a:ea typeface="+mj-ea"/>
              </a:rPr>
              <a:t>第</a:t>
            </a:r>
            <a:r>
              <a:rPr lang="en-US" altLang="zh-TW" sz="2400" b="1" dirty="0" smtClean="0">
                <a:latin typeface="+mj-ea"/>
                <a:ea typeface="+mj-ea"/>
              </a:rPr>
              <a:t>8816392</a:t>
            </a:r>
            <a:r>
              <a:rPr lang="zh-TW" altLang="en-US" sz="2400" b="1" dirty="0" smtClean="0">
                <a:latin typeface="+mj-ea"/>
                <a:ea typeface="+mj-ea"/>
              </a:rPr>
              <a:t>號</a:t>
            </a:r>
            <a:r>
              <a:rPr lang="zh-TW" altLang="en-US" sz="2400" b="1" dirty="0">
                <a:latin typeface="+mj-ea"/>
                <a:ea typeface="+mj-ea"/>
              </a:rPr>
              <a:t>函 </a:t>
            </a:r>
            <a:r>
              <a:rPr lang="en-US" altLang="zh-TW" sz="2400" b="1" dirty="0">
                <a:latin typeface="+mj-ea"/>
                <a:ea typeface="+mj-ea"/>
              </a:rPr>
              <a:t>)</a:t>
            </a:r>
            <a:endParaRPr lang="en-US" altLang="zh-TW" sz="2400" b="1" dirty="0" smtClean="0">
              <a:latin typeface="+mj-ea"/>
              <a:ea typeface="+mj-ea"/>
            </a:endParaRPr>
          </a:p>
          <a:p>
            <a:pPr lvl="0">
              <a:buFont typeface="Wingdings" panose="05000000000000000000" pitchFamily="2" charset="2"/>
              <a:buChar char="n"/>
            </a:pPr>
            <a:endParaRPr lang="en-US" altLang="zh-TW" sz="2400" b="1" dirty="0">
              <a:latin typeface="+mj-ea"/>
              <a:ea typeface="+mj-ea"/>
            </a:endParaRPr>
          </a:p>
          <a:p>
            <a:pPr lvl="0">
              <a:buFont typeface="Wingdings" panose="05000000000000000000" pitchFamily="2" charset="2"/>
              <a:buChar char="l"/>
            </a:pPr>
            <a:endParaRPr lang="en-US" altLang="zh-TW" sz="2400" b="1" dirty="0">
              <a:latin typeface="+mj-ea"/>
              <a:ea typeface="+mj-ea"/>
            </a:endParaRPr>
          </a:p>
        </p:txBody>
      </p:sp>
      <p:sp>
        <p:nvSpPr>
          <p:cNvPr id="3" name="投影片編號版面配置區 2"/>
          <p:cNvSpPr>
            <a:spLocks noGrp="1"/>
          </p:cNvSpPr>
          <p:nvPr>
            <p:ph type="sldNum" sz="quarter" idx="12"/>
          </p:nvPr>
        </p:nvSpPr>
        <p:spPr/>
        <p:txBody>
          <a:bodyPr/>
          <a:lstStyle/>
          <a:p>
            <a:fld id="{1118FB7C-3051-423D-B140-B22D31D849CF}" type="slidenum">
              <a:rPr lang="zh-TW" altLang="en-US" smtClean="0"/>
              <a:pPr/>
              <a:t>396</a:t>
            </a:fld>
            <a:endParaRPr lang="zh-TW" altLang="en-US"/>
          </a:p>
        </p:txBody>
      </p:sp>
    </p:spTree>
    <p:extLst>
      <p:ext uri="{BB962C8B-B14F-4D97-AF65-F5344CB8AC3E}">
        <p14:creationId xmlns:p14="http://schemas.microsoft.com/office/powerpoint/2010/main" val="2012335972"/>
      </p:ext>
    </p:extLst>
  </p:cSld>
  <p:clrMapOvr>
    <a:masterClrMapping/>
  </p:clrMapOvr>
</p:sld>
</file>

<file path=ppt/slides/slide3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Grp="1" noChangeArrowheads="1"/>
          </p:cNvSpPr>
          <p:nvPr>
            <p:ph type="title" idx="4294967295"/>
          </p:nvPr>
        </p:nvSpPr>
        <p:spPr>
          <a:xfrm>
            <a:off x="467544" y="116632"/>
            <a:ext cx="8229600" cy="1143000"/>
          </a:xfrm>
          <a:solidFill>
            <a:srgbClr val="FFFF00"/>
          </a:solidFill>
        </p:spPr>
        <p:txBody>
          <a:bodyPr>
            <a:normAutofit fontScale="90000"/>
          </a:bodyPr>
          <a:lstStyle/>
          <a:p>
            <a:r>
              <a:rPr lang="zh-TW" altLang="en-US" sz="3600" b="1" dirty="0" smtClean="0">
                <a:solidFill>
                  <a:srgbClr val="FF0000"/>
                </a:solidFill>
                <a:latin typeface="+mj-ea"/>
              </a:rPr>
              <a:t>因流標或廢標得否適用採購法第</a:t>
            </a:r>
            <a:r>
              <a:rPr lang="en-US" altLang="zh-TW" sz="3600" b="1" dirty="0" smtClean="0">
                <a:solidFill>
                  <a:srgbClr val="FF0000"/>
                </a:solidFill>
                <a:latin typeface="+mj-ea"/>
              </a:rPr>
              <a:t>22</a:t>
            </a:r>
            <a:r>
              <a:rPr lang="zh-TW" altLang="en-US" sz="3600" b="1" dirty="0" smtClean="0">
                <a:solidFill>
                  <a:srgbClr val="FF0000"/>
                </a:solidFill>
                <a:latin typeface="+mj-ea"/>
              </a:rPr>
              <a:t>條第</a:t>
            </a:r>
            <a:r>
              <a:rPr lang="en-US" altLang="zh-TW" sz="3600" b="1" dirty="0" smtClean="0">
                <a:solidFill>
                  <a:srgbClr val="FF0000"/>
                </a:solidFill>
                <a:latin typeface="+mj-ea"/>
              </a:rPr>
              <a:t>1</a:t>
            </a:r>
            <a:r>
              <a:rPr lang="zh-TW" altLang="en-US" sz="3600" b="1" dirty="0" smtClean="0">
                <a:solidFill>
                  <a:srgbClr val="FF0000"/>
                </a:solidFill>
                <a:latin typeface="+mj-ea"/>
              </a:rPr>
              <a:t>項</a:t>
            </a:r>
            <a:r>
              <a:rPr lang="en-US" altLang="zh-TW" sz="3600" b="1" dirty="0" smtClean="0">
                <a:solidFill>
                  <a:srgbClr val="FF0000"/>
                </a:solidFill>
                <a:latin typeface="+mj-ea"/>
              </a:rPr>
              <a:t/>
            </a:r>
            <a:br>
              <a:rPr lang="en-US" altLang="zh-TW" sz="3600" b="1" dirty="0" smtClean="0">
                <a:solidFill>
                  <a:srgbClr val="FF0000"/>
                </a:solidFill>
                <a:latin typeface="+mj-ea"/>
              </a:rPr>
            </a:br>
            <a:r>
              <a:rPr lang="zh-TW" altLang="en-US" sz="3600" b="1" dirty="0" smtClean="0">
                <a:solidFill>
                  <a:srgbClr val="FF0000"/>
                </a:solidFill>
                <a:latin typeface="+mj-ea"/>
              </a:rPr>
              <a:t>第</a:t>
            </a:r>
            <a:r>
              <a:rPr lang="en-US" altLang="zh-TW" sz="3600" b="1" dirty="0" smtClean="0">
                <a:solidFill>
                  <a:srgbClr val="FF0000"/>
                </a:solidFill>
                <a:latin typeface="+mj-ea"/>
              </a:rPr>
              <a:t>1</a:t>
            </a:r>
            <a:r>
              <a:rPr lang="zh-TW" altLang="en-US" sz="3600" b="1" dirty="0" smtClean="0">
                <a:solidFill>
                  <a:srgbClr val="FF0000"/>
                </a:solidFill>
                <a:latin typeface="+mj-ea"/>
              </a:rPr>
              <a:t>款規定疑義</a:t>
            </a:r>
          </a:p>
        </p:txBody>
      </p:sp>
      <p:sp>
        <p:nvSpPr>
          <p:cNvPr id="141315" name="Rectangle 3"/>
          <p:cNvSpPr>
            <a:spLocks noGrp="1" noChangeArrowheads="1"/>
          </p:cNvSpPr>
          <p:nvPr>
            <p:ph type="body" idx="4294967295"/>
          </p:nvPr>
        </p:nvSpPr>
        <p:spPr>
          <a:xfrm>
            <a:off x="323528" y="1417638"/>
            <a:ext cx="8568952" cy="5069160"/>
          </a:xfrm>
        </p:spPr>
        <p:txBody>
          <a:bodyPr>
            <a:noAutofit/>
          </a:bodyPr>
          <a:lstStyle/>
          <a:p>
            <a:pPr>
              <a:lnSpc>
                <a:spcPct val="90000"/>
              </a:lnSpc>
              <a:buFont typeface="Wingdings" panose="05000000000000000000" pitchFamily="2" charset="2"/>
              <a:buChar char="n"/>
            </a:pPr>
            <a:r>
              <a:rPr lang="zh-TW" altLang="en-US" sz="2400" b="1" dirty="0">
                <a:latin typeface="+mn-ea"/>
              </a:rPr>
              <a:t>採購法第</a:t>
            </a:r>
            <a:r>
              <a:rPr lang="en-US" altLang="zh-TW" sz="2400" b="1" dirty="0">
                <a:latin typeface="+mn-ea"/>
              </a:rPr>
              <a:t>22</a:t>
            </a:r>
            <a:r>
              <a:rPr lang="zh-TW" altLang="en-US" sz="2400" b="1" dirty="0">
                <a:latin typeface="+mn-ea"/>
              </a:rPr>
              <a:t>條第</a:t>
            </a:r>
            <a:r>
              <a:rPr lang="en-US" altLang="zh-TW" sz="2400" b="1" dirty="0">
                <a:latin typeface="+mn-ea"/>
              </a:rPr>
              <a:t>1</a:t>
            </a:r>
            <a:r>
              <a:rPr lang="zh-TW" altLang="en-US" sz="2400" b="1" dirty="0" smtClean="0">
                <a:latin typeface="+mn-ea"/>
              </a:rPr>
              <a:t>項第</a:t>
            </a:r>
            <a:r>
              <a:rPr lang="en-US" altLang="zh-TW" sz="2400" b="1" dirty="0">
                <a:latin typeface="+mn-ea"/>
              </a:rPr>
              <a:t>1</a:t>
            </a:r>
            <a:r>
              <a:rPr lang="zh-TW" altLang="en-US" sz="2400" b="1" dirty="0" smtClean="0">
                <a:latin typeface="+mn-ea"/>
              </a:rPr>
              <a:t>款：</a:t>
            </a:r>
            <a:r>
              <a:rPr lang="en-US" altLang="zh-TW" sz="2400" b="1" dirty="0" smtClean="0">
                <a:latin typeface="+mn-ea"/>
              </a:rPr>
              <a:t/>
            </a:r>
            <a:br>
              <a:rPr lang="en-US" altLang="zh-TW" sz="2400" b="1" dirty="0" smtClean="0">
                <a:latin typeface="+mn-ea"/>
              </a:rPr>
            </a:br>
            <a:r>
              <a:rPr lang="zh-TW" altLang="en-US" sz="2400" b="1" dirty="0" smtClean="0">
                <a:latin typeface="+mn-ea"/>
              </a:rPr>
              <a:t>機關</a:t>
            </a:r>
            <a:r>
              <a:rPr lang="zh-TW" altLang="en-US" sz="2400" b="1" dirty="0">
                <a:latin typeface="+mn-ea"/>
              </a:rPr>
              <a:t>辦理公告金額以上之採購，符合下列情形之一者，得採限制性招標</a:t>
            </a:r>
            <a:r>
              <a:rPr lang="zh-TW" altLang="en-US" sz="2400" b="1" dirty="0" smtClean="0">
                <a:latin typeface="+mn-ea"/>
              </a:rPr>
              <a:t>：一</a:t>
            </a:r>
            <a:r>
              <a:rPr lang="zh-TW" altLang="en-US" sz="2400" b="1" dirty="0">
                <a:latin typeface="+mn-ea"/>
              </a:rPr>
              <a:t>、以</a:t>
            </a:r>
            <a:r>
              <a:rPr lang="zh-TW" altLang="en-US" sz="2400" b="1" dirty="0">
                <a:solidFill>
                  <a:srgbClr val="0000FF"/>
                </a:solidFill>
                <a:latin typeface="+mn-ea"/>
              </a:rPr>
              <a:t>公開招標、選擇性招標</a:t>
            </a:r>
            <a:r>
              <a:rPr lang="zh-TW" altLang="en-US" sz="2400" b="1" dirty="0">
                <a:latin typeface="+mn-ea"/>
              </a:rPr>
              <a:t>或依</a:t>
            </a:r>
            <a:r>
              <a:rPr lang="zh-TW" altLang="en-US" sz="2400" b="1" dirty="0">
                <a:solidFill>
                  <a:srgbClr val="0000FF"/>
                </a:solidFill>
                <a:latin typeface="+mn-ea"/>
              </a:rPr>
              <a:t>第九款至第十一款</a:t>
            </a:r>
            <a:r>
              <a:rPr lang="zh-TW" altLang="en-US" sz="2400" b="1" dirty="0">
                <a:latin typeface="+mn-ea"/>
              </a:rPr>
              <a:t>公告程序辦理結果，</a:t>
            </a:r>
            <a:r>
              <a:rPr lang="zh-TW" altLang="en-US" sz="2400" b="1" dirty="0">
                <a:solidFill>
                  <a:srgbClr val="0000FF"/>
                </a:solidFill>
                <a:latin typeface="+mn-ea"/>
              </a:rPr>
              <a:t>無廠商投標或無合格標</a:t>
            </a:r>
            <a:r>
              <a:rPr lang="zh-TW" altLang="en-US" sz="2400" b="1" dirty="0">
                <a:latin typeface="+mn-ea"/>
              </a:rPr>
              <a:t>，且以</a:t>
            </a:r>
            <a:r>
              <a:rPr lang="zh-TW" altLang="en-US" sz="2400" b="1" dirty="0">
                <a:solidFill>
                  <a:srgbClr val="0000FF"/>
                </a:solidFill>
                <a:latin typeface="+mn-ea"/>
              </a:rPr>
              <a:t>原定招標內容及條件未經重大改變者</a:t>
            </a:r>
            <a:r>
              <a:rPr lang="zh-TW" altLang="en-US" sz="2400" b="1" dirty="0" smtClean="0">
                <a:latin typeface="+mn-ea"/>
              </a:rPr>
              <a:t>。</a:t>
            </a:r>
            <a:endParaRPr lang="en-US" altLang="zh-TW" sz="2400" b="1" dirty="0" smtClean="0">
              <a:latin typeface="+mn-ea"/>
            </a:endParaRPr>
          </a:p>
          <a:p>
            <a:pPr>
              <a:lnSpc>
                <a:spcPct val="90000"/>
              </a:lnSpc>
              <a:buFont typeface="Wingdings" panose="05000000000000000000" pitchFamily="2" charset="2"/>
              <a:buChar char="n"/>
            </a:pPr>
            <a:r>
              <a:rPr lang="zh-TW" altLang="en-US" sz="2400" b="1" dirty="0">
                <a:latin typeface="+mn-ea"/>
              </a:rPr>
              <a:t>採購</a:t>
            </a:r>
            <a:r>
              <a:rPr lang="zh-TW" altLang="en-US" sz="2400" b="1" dirty="0" smtClean="0">
                <a:latin typeface="+mn-ea"/>
              </a:rPr>
              <a:t>法施行細則第</a:t>
            </a:r>
            <a:r>
              <a:rPr lang="en-US" altLang="zh-TW" sz="2400" b="1" dirty="0">
                <a:latin typeface="+mn-ea"/>
              </a:rPr>
              <a:t>22</a:t>
            </a:r>
            <a:r>
              <a:rPr lang="zh-TW" altLang="en-US" sz="2400" b="1" dirty="0" smtClean="0">
                <a:latin typeface="+mn-ea"/>
              </a:rPr>
              <a:t>條：</a:t>
            </a:r>
            <a:r>
              <a:rPr lang="en-US" altLang="zh-TW" sz="2400" b="1" dirty="0" smtClean="0">
                <a:latin typeface="+mn-ea"/>
              </a:rPr>
              <a:t/>
            </a:r>
            <a:br>
              <a:rPr lang="en-US" altLang="zh-TW" sz="2400" b="1" dirty="0" smtClean="0">
                <a:latin typeface="+mn-ea"/>
              </a:rPr>
            </a:br>
            <a:r>
              <a:rPr lang="zh-TW" altLang="zh-TW" sz="2400" b="1" dirty="0" smtClean="0">
                <a:latin typeface="+mn-ea"/>
              </a:rPr>
              <a:t>本</a:t>
            </a:r>
            <a:r>
              <a:rPr lang="zh-TW" altLang="zh-TW" sz="2400" b="1" dirty="0">
                <a:latin typeface="+mn-ea"/>
              </a:rPr>
              <a:t>法第二十二條第一項第一款所</a:t>
            </a:r>
            <a:r>
              <a:rPr lang="zh-TW" altLang="zh-TW" sz="2400" b="1" dirty="0">
                <a:solidFill>
                  <a:srgbClr val="0000FF"/>
                </a:solidFill>
                <a:latin typeface="+mn-ea"/>
              </a:rPr>
              <a:t>稱無廠商投標</a:t>
            </a:r>
            <a:r>
              <a:rPr lang="zh-TW" altLang="zh-TW" sz="2400" b="1" dirty="0">
                <a:latin typeface="+mn-ea"/>
              </a:rPr>
              <a:t>，指公告或邀請符合資格之廠商投標結果，</a:t>
            </a:r>
            <a:r>
              <a:rPr lang="zh-TW" altLang="zh-TW" sz="2400" b="1" dirty="0">
                <a:solidFill>
                  <a:srgbClr val="0000FF"/>
                </a:solidFill>
                <a:latin typeface="+mn-ea"/>
              </a:rPr>
              <a:t>無廠商投標或提出資格文件</a:t>
            </a:r>
            <a:r>
              <a:rPr lang="zh-TW" altLang="zh-TW" sz="2400" b="1" dirty="0">
                <a:latin typeface="+mn-ea"/>
              </a:rPr>
              <a:t>；</a:t>
            </a:r>
            <a:r>
              <a:rPr lang="zh-TW" altLang="zh-TW" sz="2400" b="1" dirty="0">
                <a:solidFill>
                  <a:srgbClr val="0000FF"/>
                </a:solidFill>
                <a:latin typeface="+mn-ea"/>
              </a:rPr>
              <a:t>所稱無合格標</a:t>
            </a:r>
            <a:r>
              <a:rPr lang="zh-TW" altLang="zh-TW" sz="2400" b="1" dirty="0">
                <a:latin typeface="+mn-ea"/>
              </a:rPr>
              <a:t>，指審標結果</a:t>
            </a:r>
            <a:r>
              <a:rPr lang="zh-TW" altLang="zh-TW" sz="2400" b="1" dirty="0">
                <a:solidFill>
                  <a:srgbClr val="0000FF"/>
                </a:solidFill>
                <a:latin typeface="+mn-ea"/>
              </a:rPr>
              <a:t>無廠商合於招標文件規定。但有廠商異議或申訴在處理中者，均不在此限</a:t>
            </a:r>
            <a:r>
              <a:rPr lang="zh-TW" altLang="zh-TW" sz="2400" b="1" dirty="0">
                <a:latin typeface="+mn-ea"/>
              </a:rPr>
              <a:t>。</a:t>
            </a:r>
          </a:p>
          <a:p>
            <a:pPr>
              <a:lnSpc>
                <a:spcPct val="90000"/>
              </a:lnSpc>
              <a:buFont typeface="Wingdings" panose="05000000000000000000" pitchFamily="2" charset="2"/>
              <a:buChar char="n"/>
            </a:pPr>
            <a:r>
              <a:rPr lang="zh-TW" altLang="zh-TW" sz="2400" b="1" dirty="0">
                <a:latin typeface="+mn-ea"/>
              </a:rPr>
              <a:t>明</a:t>
            </a:r>
            <a:r>
              <a:rPr lang="zh-TW" altLang="zh-TW" sz="2400" b="1" dirty="0" smtClean="0">
                <a:latin typeface="+mn-ea"/>
              </a:rPr>
              <a:t>定無</a:t>
            </a:r>
            <a:r>
              <a:rPr lang="zh-TW" altLang="zh-TW" sz="2400" b="1" dirty="0">
                <a:latin typeface="+mn-ea"/>
              </a:rPr>
              <a:t>廠商投標或無合格標，</a:t>
            </a:r>
            <a:r>
              <a:rPr lang="zh-TW" altLang="zh-TW" sz="2400" b="1" dirty="0">
                <a:solidFill>
                  <a:srgbClr val="0000FF"/>
                </a:solidFill>
                <a:latin typeface="+mn-ea"/>
              </a:rPr>
              <a:t>可由機關自覓有能力之廠商比價或議價</a:t>
            </a:r>
            <a:r>
              <a:rPr lang="zh-TW" altLang="zh-TW" sz="2400" b="1" dirty="0" smtClean="0">
                <a:solidFill>
                  <a:srgbClr val="0000FF"/>
                </a:solidFill>
                <a:latin typeface="+mn-ea"/>
              </a:rPr>
              <a:t>。</a:t>
            </a:r>
            <a:r>
              <a:rPr lang="zh-TW" altLang="zh-TW" sz="2400" b="1" dirty="0" smtClean="0">
                <a:latin typeface="+mn-ea"/>
              </a:rPr>
              <a:t>所稱「重大改變者」，例如</a:t>
            </a:r>
            <a:r>
              <a:rPr lang="zh-TW" altLang="zh-TW" sz="2400" b="1" dirty="0" smtClean="0">
                <a:solidFill>
                  <a:srgbClr val="0000FF"/>
                </a:solidFill>
                <a:latin typeface="+mn-ea"/>
              </a:rPr>
              <a:t>廠商資格的放寬</a:t>
            </a:r>
            <a:r>
              <a:rPr lang="zh-TW" altLang="zh-TW" sz="2400" b="1" dirty="0" smtClean="0">
                <a:latin typeface="+mn-ea"/>
              </a:rPr>
              <a:t>、</a:t>
            </a:r>
            <a:r>
              <a:rPr lang="zh-TW" altLang="zh-TW" sz="2400" b="1" dirty="0" smtClean="0">
                <a:solidFill>
                  <a:srgbClr val="0000FF"/>
                </a:solidFill>
                <a:latin typeface="+mn-ea"/>
              </a:rPr>
              <a:t>採購標的或數量明顯變更等足以影響廠商投標意願之情形</a:t>
            </a:r>
            <a:r>
              <a:rPr lang="zh-TW" altLang="zh-TW" sz="2400" b="1" dirty="0" smtClean="0">
                <a:latin typeface="+mn-ea"/>
              </a:rPr>
              <a:t>。</a:t>
            </a:r>
            <a:endParaRPr lang="en-US" altLang="zh-TW" sz="2400" b="1" dirty="0" smtClean="0">
              <a:latin typeface="+mn-ea"/>
            </a:endParaRPr>
          </a:p>
          <a:p>
            <a:pPr>
              <a:lnSpc>
                <a:spcPct val="90000"/>
              </a:lnSpc>
              <a:buFont typeface="Wingdings" panose="05000000000000000000" pitchFamily="2" charset="2"/>
              <a:buChar char="n"/>
            </a:pPr>
            <a:r>
              <a:rPr lang="zh-TW" altLang="en-US" sz="2400" b="1" dirty="0">
                <a:latin typeface="+mn-ea"/>
              </a:rPr>
              <a:t>前揭「重大改變者」，例如廠商資格的放寬、數量的明顯變更</a:t>
            </a:r>
            <a:r>
              <a:rPr lang="zh-TW" altLang="en-US" sz="2400" b="1" dirty="0" smtClean="0">
                <a:latin typeface="+mn-ea"/>
              </a:rPr>
              <a:t>等。</a:t>
            </a:r>
            <a:r>
              <a:rPr lang="en-US" altLang="zh-TW" sz="2400" b="1" dirty="0">
                <a:latin typeface="+mn-ea"/>
              </a:rPr>
              <a:t>88</a:t>
            </a:r>
            <a:r>
              <a:rPr lang="zh-TW" altLang="en-US" sz="2400" b="1" dirty="0">
                <a:latin typeface="+mn-ea"/>
              </a:rPr>
              <a:t>年</a:t>
            </a:r>
            <a:r>
              <a:rPr lang="en-US" altLang="zh-TW" sz="2400" b="1" dirty="0">
                <a:latin typeface="+mn-ea"/>
              </a:rPr>
              <a:t>08</a:t>
            </a:r>
            <a:r>
              <a:rPr lang="zh-TW" altLang="en-US" sz="2400" b="1" dirty="0">
                <a:latin typeface="+mn-ea"/>
              </a:rPr>
              <a:t>月</a:t>
            </a:r>
            <a:r>
              <a:rPr lang="en-US" altLang="zh-TW" sz="2400" b="1" dirty="0">
                <a:latin typeface="+mn-ea"/>
              </a:rPr>
              <a:t>30</a:t>
            </a:r>
            <a:r>
              <a:rPr lang="zh-TW" altLang="en-US" sz="2400" b="1" dirty="0" smtClean="0">
                <a:latin typeface="+mn-ea"/>
              </a:rPr>
              <a:t>日工程</a:t>
            </a:r>
            <a:r>
              <a:rPr lang="zh-TW" altLang="en-US" sz="2400" b="1" dirty="0">
                <a:latin typeface="+mn-ea"/>
              </a:rPr>
              <a:t>企字第</a:t>
            </a:r>
            <a:r>
              <a:rPr lang="en-US" altLang="zh-TW" sz="2400" b="1" dirty="0">
                <a:latin typeface="+mn-ea"/>
              </a:rPr>
              <a:t>8812328</a:t>
            </a:r>
            <a:r>
              <a:rPr lang="zh-TW" altLang="en-US" sz="2400" b="1" dirty="0" smtClean="0">
                <a:latin typeface="+mn-ea"/>
              </a:rPr>
              <a:t>號函</a:t>
            </a:r>
            <a:br>
              <a:rPr lang="zh-TW" altLang="en-US" sz="2400" b="1" dirty="0" smtClean="0">
                <a:latin typeface="+mn-ea"/>
              </a:rPr>
            </a:br>
            <a:endParaRPr lang="zh-TW" altLang="en-US" sz="2400" b="1" dirty="0" smtClean="0">
              <a:latin typeface="+mn-ea"/>
            </a:endParaRPr>
          </a:p>
        </p:txBody>
      </p:sp>
      <p:sp>
        <p:nvSpPr>
          <p:cNvPr id="3" name="投影片編號版面配置區 2"/>
          <p:cNvSpPr>
            <a:spLocks noGrp="1"/>
          </p:cNvSpPr>
          <p:nvPr>
            <p:ph type="sldNum" sz="quarter" idx="12"/>
          </p:nvPr>
        </p:nvSpPr>
        <p:spPr/>
        <p:txBody>
          <a:bodyPr/>
          <a:lstStyle/>
          <a:p>
            <a:fld id="{1118FB7C-3051-423D-B140-B22D31D849CF}" type="slidenum">
              <a:rPr lang="zh-TW" altLang="en-US" smtClean="0"/>
              <a:pPr/>
              <a:t>397</a:t>
            </a:fld>
            <a:endParaRPr lang="zh-TW" altLang="en-US"/>
          </a:p>
        </p:txBody>
      </p:sp>
    </p:spTree>
    <p:extLst>
      <p:ext uri="{BB962C8B-B14F-4D97-AF65-F5344CB8AC3E}">
        <p14:creationId xmlns:p14="http://schemas.microsoft.com/office/powerpoint/2010/main" val="1559937001"/>
      </p:ext>
    </p:extLst>
  </p:cSld>
  <p:clrMapOvr>
    <a:masterClrMapping/>
  </p:clrMapOvr>
</p:sld>
</file>

<file path=ppt/slides/slide3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Grp="1" noChangeArrowheads="1"/>
          </p:cNvSpPr>
          <p:nvPr>
            <p:ph type="title" idx="4294967295"/>
          </p:nvPr>
        </p:nvSpPr>
        <p:spPr>
          <a:solidFill>
            <a:srgbClr val="FFFF00"/>
          </a:solidFill>
        </p:spPr>
        <p:txBody>
          <a:bodyPr/>
          <a:lstStyle/>
          <a:p>
            <a:pPr eaLnBrk="1" hangingPunct="1"/>
            <a:r>
              <a:rPr lang="zh-TW" altLang="en-US" sz="3600" b="1" dirty="0" smtClean="0">
                <a:solidFill>
                  <a:srgbClr val="FF0000"/>
                </a:solidFill>
              </a:rPr>
              <a:t>重行招標前應檢討流標或廢標之原因</a:t>
            </a:r>
            <a:r>
              <a:rPr lang="en-US" altLang="zh-TW" sz="3600" b="1" dirty="0" smtClean="0">
                <a:solidFill>
                  <a:srgbClr val="FF0000"/>
                </a:solidFill>
              </a:rPr>
              <a:t>1</a:t>
            </a:r>
            <a:endParaRPr lang="zh-TW" altLang="en-US" sz="3600" b="1" dirty="0" smtClean="0">
              <a:solidFill>
                <a:srgbClr val="FF0000"/>
              </a:solidFill>
            </a:endParaRPr>
          </a:p>
        </p:txBody>
      </p:sp>
      <p:sp>
        <p:nvSpPr>
          <p:cNvPr id="141315" name="Rectangle 3"/>
          <p:cNvSpPr>
            <a:spLocks noGrp="1" noChangeArrowheads="1"/>
          </p:cNvSpPr>
          <p:nvPr>
            <p:ph type="body" idx="4294967295"/>
          </p:nvPr>
        </p:nvSpPr>
        <p:spPr/>
        <p:txBody>
          <a:bodyPr>
            <a:normAutofit/>
          </a:bodyPr>
          <a:lstStyle/>
          <a:p>
            <a:pPr eaLnBrk="1" hangingPunct="1">
              <a:lnSpc>
                <a:spcPct val="90000"/>
              </a:lnSpc>
            </a:pPr>
            <a:r>
              <a:rPr lang="zh-TW" altLang="en-US" sz="2400" b="1" dirty="0" smtClean="0">
                <a:latin typeface="+mn-ea"/>
              </a:rPr>
              <a:t>機關辦理工程採購，請依下列事項辦理： </a:t>
            </a:r>
          </a:p>
          <a:p>
            <a:pPr eaLnBrk="1" hangingPunct="1">
              <a:lnSpc>
                <a:spcPct val="90000"/>
              </a:lnSpc>
              <a:buNone/>
            </a:pPr>
            <a:r>
              <a:rPr lang="en-US" altLang="zh-TW" sz="2400" b="1" dirty="0" smtClean="0">
                <a:latin typeface="+mn-ea"/>
              </a:rPr>
              <a:t>(</a:t>
            </a:r>
            <a:r>
              <a:rPr lang="zh-TW" altLang="en-US" sz="2400" b="1" dirty="0" smtClean="0">
                <a:latin typeface="+mn-ea"/>
              </a:rPr>
              <a:t>一</a:t>
            </a:r>
            <a:r>
              <a:rPr lang="en-US" altLang="zh-TW" sz="2400" b="1" dirty="0" smtClean="0">
                <a:latin typeface="+mn-ea"/>
              </a:rPr>
              <a:t>)</a:t>
            </a:r>
            <a:r>
              <a:rPr lang="zh-TW" altLang="en-US" sz="2400" b="1" dirty="0" smtClean="0">
                <a:latin typeface="+mn-ea"/>
              </a:rPr>
              <a:t>工程招標案，投標廠商家數不足三家而流標，或報價超底價或預算而廢標者，機關重行招標前應檢討流標或廢標之原因，其屬預算不足或設計浪費者，不宜勉強再行招標。 </a:t>
            </a:r>
          </a:p>
          <a:p>
            <a:pPr eaLnBrk="1" hangingPunct="1">
              <a:lnSpc>
                <a:spcPct val="90000"/>
              </a:lnSpc>
              <a:buNone/>
            </a:pPr>
            <a:r>
              <a:rPr lang="en-US" altLang="zh-TW" sz="2400" b="1" dirty="0" smtClean="0">
                <a:latin typeface="+mn-ea"/>
              </a:rPr>
              <a:t>(</a:t>
            </a:r>
            <a:r>
              <a:rPr lang="zh-TW" altLang="en-US" sz="2400" b="1" dirty="0" smtClean="0">
                <a:latin typeface="+mn-ea"/>
              </a:rPr>
              <a:t>二</a:t>
            </a:r>
            <a:r>
              <a:rPr lang="en-US" altLang="zh-TW" sz="2400" b="1" dirty="0" smtClean="0">
                <a:latin typeface="+mn-ea"/>
              </a:rPr>
              <a:t>)</a:t>
            </a:r>
            <a:r>
              <a:rPr lang="zh-TW" altLang="en-US" sz="2400" b="1" dirty="0" smtClean="0">
                <a:latin typeface="+mn-ea"/>
              </a:rPr>
              <a:t>如因受限於預算而有減項招標之需要，不應影響工程品質及功能需求。 </a:t>
            </a:r>
          </a:p>
          <a:p>
            <a:pPr eaLnBrk="1" hangingPunct="1">
              <a:lnSpc>
                <a:spcPct val="90000"/>
              </a:lnSpc>
              <a:buNone/>
            </a:pPr>
            <a:r>
              <a:rPr lang="en-US" altLang="zh-TW" sz="2400" b="1" dirty="0" smtClean="0">
                <a:latin typeface="+mn-ea"/>
              </a:rPr>
              <a:t>(</a:t>
            </a:r>
            <a:r>
              <a:rPr lang="zh-TW" altLang="en-US" sz="2400" b="1" dirty="0" smtClean="0">
                <a:latin typeface="+mn-ea"/>
              </a:rPr>
              <a:t>三</a:t>
            </a:r>
            <a:r>
              <a:rPr lang="en-US" altLang="zh-TW" sz="2400" b="1" dirty="0" smtClean="0">
                <a:latin typeface="+mn-ea"/>
              </a:rPr>
              <a:t>)</a:t>
            </a:r>
            <a:r>
              <a:rPr lang="zh-TW" altLang="en-US" sz="2400" b="1" dirty="0" smtClean="0">
                <a:latin typeface="+mn-ea"/>
              </a:rPr>
              <a:t>如有多次流標或廢標之情形，採購機關及其上級機關應檢討原因。 </a:t>
            </a:r>
          </a:p>
          <a:p>
            <a:pPr eaLnBrk="1" hangingPunct="1">
              <a:lnSpc>
                <a:spcPct val="90000"/>
              </a:lnSpc>
              <a:buNone/>
            </a:pPr>
            <a:r>
              <a:rPr lang="en-US" altLang="zh-TW" sz="2400" b="1" dirty="0" smtClean="0">
                <a:latin typeface="+mn-ea"/>
              </a:rPr>
              <a:t>(</a:t>
            </a:r>
            <a:r>
              <a:rPr lang="zh-TW" altLang="en-US" sz="2400" b="1" dirty="0" smtClean="0">
                <a:latin typeface="+mn-ea"/>
              </a:rPr>
              <a:t>四</a:t>
            </a:r>
            <a:r>
              <a:rPr lang="en-US" altLang="zh-TW" sz="2400" b="1" dirty="0" smtClean="0">
                <a:latin typeface="+mn-ea"/>
              </a:rPr>
              <a:t>)</a:t>
            </a:r>
            <a:r>
              <a:rPr lang="zh-TW" altLang="en-US" sz="2400" b="1" dirty="0" smtClean="0">
                <a:latin typeface="+mn-ea"/>
              </a:rPr>
              <a:t>不得有設計內容限制競爭之情形。</a:t>
            </a:r>
          </a:p>
          <a:p>
            <a:pPr eaLnBrk="1" hangingPunct="1">
              <a:lnSpc>
                <a:spcPct val="90000"/>
              </a:lnSpc>
            </a:pPr>
            <a:r>
              <a:rPr lang="en-US" altLang="zh-TW" sz="2800" b="1" dirty="0" smtClean="0">
                <a:latin typeface="+mn-ea"/>
              </a:rPr>
              <a:t>96</a:t>
            </a:r>
            <a:r>
              <a:rPr lang="zh-TW" altLang="en-US" sz="2800" b="1" dirty="0" smtClean="0">
                <a:latin typeface="+mn-ea"/>
              </a:rPr>
              <a:t>年</a:t>
            </a:r>
            <a:r>
              <a:rPr lang="en-US" altLang="zh-TW" sz="2800" b="1" dirty="0" smtClean="0">
                <a:latin typeface="+mn-ea"/>
              </a:rPr>
              <a:t>12</a:t>
            </a:r>
            <a:r>
              <a:rPr lang="zh-TW" altLang="en-US" sz="2800" b="1" dirty="0" smtClean="0">
                <a:latin typeface="+mn-ea"/>
              </a:rPr>
              <a:t>月</a:t>
            </a:r>
            <a:r>
              <a:rPr lang="en-US" altLang="zh-TW" sz="2800" b="1" dirty="0" smtClean="0">
                <a:latin typeface="+mn-ea"/>
              </a:rPr>
              <a:t>7</a:t>
            </a:r>
            <a:r>
              <a:rPr lang="zh-TW" altLang="en-US" sz="2800" b="1" dirty="0" smtClean="0">
                <a:latin typeface="+mn-ea"/>
              </a:rPr>
              <a:t>日 工程企字第</a:t>
            </a:r>
            <a:r>
              <a:rPr lang="en-US" altLang="zh-TW" sz="2800" b="1" dirty="0" smtClean="0">
                <a:latin typeface="+mn-ea"/>
              </a:rPr>
              <a:t>09600498910</a:t>
            </a:r>
            <a:r>
              <a:rPr lang="zh-TW" altLang="en-US" sz="2800" b="1" dirty="0" smtClean="0">
                <a:latin typeface="+mn-ea"/>
              </a:rPr>
              <a:t>號 </a:t>
            </a:r>
            <a:br>
              <a:rPr lang="zh-TW" altLang="en-US" sz="2800" b="1" dirty="0" smtClean="0">
                <a:latin typeface="+mn-ea"/>
              </a:rPr>
            </a:br>
            <a:endParaRPr lang="zh-TW" altLang="en-US" sz="2800" b="1" dirty="0" smtClean="0">
              <a:latin typeface="+mn-ea"/>
            </a:endParaRPr>
          </a:p>
        </p:txBody>
      </p:sp>
      <p:sp>
        <p:nvSpPr>
          <p:cNvPr id="3" name="投影片編號版面配置區 2"/>
          <p:cNvSpPr>
            <a:spLocks noGrp="1"/>
          </p:cNvSpPr>
          <p:nvPr>
            <p:ph type="sldNum" sz="quarter" idx="12"/>
          </p:nvPr>
        </p:nvSpPr>
        <p:spPr/>
        <p:txBody>
          <a:bodyPr/>
          <a:lstStyle/>
          <a:p>
            <a:fld id="{1118FB7C-3051-423D-B140-B22D31D849CF}" type="slidenum">
              <a:rPr lang="zh-TW" altLang="en-US" smtClean="0"/>
              <a:pPr/>
              <a:t>398</a:t>
            </a:fld>
            <a:endParaRPr lang="zh-TW" altLang="en-US"/>
          </a:p>
        </p:txBody>
      </p:sp>
    </p:spTree>
    <p:extLst>
      <p:ext uri="{BB962C8B-B14F-4D97-AF65-F5344CB8AC3E}">
        <p14:creationId xmlns:p14="http://schemas.microsoft.com/office/powerpoint/2010/main" val="3372796424"/>
      </p:ext>
    </p:extLst>
  </p:cSld>
  <p:clrMapOvr>
    <a:masterClrMapping/>
  </p:clrMapOvr>
</p:sld>
</file>

<file path=ppt/slides/slide3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Grp="1" noChangeArrowheads="1"/>
          </p:cNvSpPr>
          <p:nvPr>
            <p:ph type="title" idx="4294967295"/>
          </p:nvPr>
        </p:nvSpPr>
        <p:spPr>
          <a:xfrm>
            <a:off x="467544" y="116632"/>
            <a:ext cx="8229600" cy="1143000"/>
          </a:xfrm>
          <a:solidFill>
            <a:schemeClr val="bg1"/>
          </a:solidFill>
        </p:spPr>
        <p:txBody>
          <a:bodyPr>
            <a:normAutofit/>
          </a:bodyPr>
          <a:lstStyle/>
          <a:p>
            <a:r>
              <a:rPr lang="zh-TW" altLang="en-US" sz="3600" b="1" dirty="0">
                <a:solidFill>
                  <a:srgbClr val="FF0000"/>
                </a:solidFill>
                <a:latin typeface="+mj-ea"/>
              </a:rPr>
              <a:t>重行招標前應檢討流標或廢標之</a:t>
            </a:r>
            <a:r>
              <a:rPr lang="zh-TW" altLang="en-US" sz="3600" b="1" dirty="0" smtClean="0">
                <a:solidFill>
                  <a:srgbClr val="FF0000"/>
                </a:solidFill>
                <a:latin typeface="+mj-ea"/>
              </a:rPr>
              <a:t>原因</a:t>
            </a:r>
            <a:r>
              <a:rPr lang="en-US" altLang="zh-TW" sz="3600" b="1" dirty="0" smtClean="0">
                <a:solidFill>
                  <a:srgbClr val="FF0000"/>
                </a:solidFill>
                <a:latin typeface="+mj-ea"/>
              </a:rPr>
              <a:t>2</a:t>
            </a:r>
            <a:endParaRPr lang="zh-TW" altLang="en-US" sz="3600" b="1" dirty="0" smtClean="0">
              <a:solidFill>
                <a:srgbClr val="FF0000"/>
              </a:solidFill>
              <a:latin typeface="+mj-ea"/>
            </a:endParaRPr>
          </a:p>
        </p:txBody>
      </p:sp>
      <p:sp>
        <p:nvSpPr>
          <p:cNvPr id="141315" name="Rectangle 3"/>
          <p:cNvSpPr>
            <a:spLocks noGrp="1" noChangeArrowheads="1"/>
          </p:cNvSpPr>
          <p:nvPr>
            <p:ph type="body" idx="4294967295"/>
          </p:nvPr>
        </p:nvSpPr>
        <p:spPr>
          <a:xfrm>
            <a:off x="297868" y="1052736"/>
            <a:ext cx="8568952" cy="5069160"/>
          </a:xfrm>
        </p:spPr>
        <p:txBody>
          <a:bodyPr>
            <a:noAutofit/>
          </a:bodyPr>
          <a:lstStyle/>
          <a:p>
            <a:pPr>
              <a:lnSpc>
                <a:spcPct val="90000"/>
              </a:lnSpc>
              <a:buFont typeface="Wingdings" panose="05000000000000000000" pitchFamily="2" charset="2"/>
              <a:buChar char="n"/>
            </a:pPr>
            <a:r>
              <a:rPr lang="zh-TW" altLang="en-US" sz="2400" b="1" dirty="0" smtClean="0">
                <a:latin typeface="+mn-ea"/>
              </a:rPr>
              <a:t>機關</a:t>
            </a:r>
            <a:r>
              <a:rPr lang="zh-TW" altLang="en-US" sz="2400" b="1" dirty="0">
                <a:latin typeface="+mn-ea"/>
              </a:rPr>
              <a:t>辦理工程採購於</a:t>
            </a:r>
            <a:r>
              <a:rPr lang="zh-TW" altLang="en-US" sz="2400" b="1" dirty="0">
                <a:solidFill>
                  <a:srgbClr val="0000FF"/>
                </a:solidFill>
                <a:latin typeface="+mn-ea"/>
              </a:rPr>
              <a:t>招標前或流標後，發現預算不足</a:t>
            </a:r>
            <a:r>
              <a:rPr lang="zh-TW" altLang="en-US" sz="2400" b="1" dirty="0">
                <a:latin typeface="+mn-ea"/>
              </a:rPr>
              <a:t>擬調整招標預算，其注意事項詳如</a:t>
            </a:r>
            <a:r>
              <a:rPr lang="zh-TW" altLang="en-US" sz="2400" b="1" dirty="0" smtClean="0">
                <a:latin typeface="+mn-ea"/>
              </a:rPr>
              <a:t>說明</a:t>
            </a:r>
            <a:endParaRPr lang="en-US" altLang="zh-TW" sz="2400" b="1" dirty="0" smtClean="0">
              <a:latin typeface="+mn-ea"/>
            </a:endParaRPr>
          </a:p>
          <a:p>
            <a:pPr>
              <a:lnSpc>
                <a:spcPct val="90000"/>
              </a:lnSpc>
            </a:pPr>
            <a:r>
              <a:rPr lang="zh-TW" altLang="en-US" sz="2400" b="1" dirty="0" smtClean="0">
                <a:latin typeface="+mn-ea"/>
              </a:rPr>
              <a:t>二</a:t>
            </a:r>
            <a:r>
              <a:rPr lang="zh-TW" altLang="en-US" sz="2400" b="1" dirty="0">
                <a:latin typeface="+mn-ea"/>
              </a:rPr>
              <a:t>、</a:t>
            </a:r>
            <a:r>
              <a:rPr lang="zh-TW" altLang="en-US" sz="2400" b="1" dirty="0">
                <a:solidFill>
                  <a:srgbClr val="0000FF"/>
                </a:solidFill>
                <a:latin typeface="+mn-ea"/>
              </a:rPr>
              <a:t>採購法令無規定多次流標後，始得調整預算</a:t>
            </a:r>
            <a:r>
              <a:rPr lang="zh-TW" altLang="en-US" sz="2400" b="1" dirty="0" smtClean="0">
                <a:latin typeface="+mn-ea"/>
              </a:rPr>
              <a:t>：</a:t>
            </a:r>
            <a:r>
              <a:rPr lang="en-US" altLang="zh-TW" sz="2400" b="1" dirty="0" smtClean="0">
                <a:latin typeface="+mn-ea"/>
              </a:rPr>
              <a:t/>
            </a:r>
            <a:br>
              <a:rPr lang="en-US" altLang="zh-TW" sz="2400" b="1" dirty="0" smtClean="0">
                <a:latin typeface="+mn-ea"/>
              </a:rPr>
            </a:br>
            <a:r>
              <a:rPr lang="en-US" altLang="zh-TW" sz="2400" b="1" dirty="0" smtClean="0">
                <a:latin typeface="+mn-ea"/>
              </a:rPr>
              <a:t>(</a:t>
            </a:r>
            <a:r>
              <a:rPr lang="zh-TW" altLang="en-US" sz="2400" b="1" dirty="0">
                <a:latin typeface="+mn-ea"/>
              </a:rPr>
              <a:t>一</a:t>
            </a:r>
            <a:r>
              <a:rPr lang="en-US" altLang="zh-TW" sz="2400" b="1" dirty="0">
                <a:latin typeface="+mn-ea"/>
              </a:rPr>
              <a:t>)</a:t>
            </a:r>
            <a:r>
              <a:rPr lang="zh-TW" altLang="en-US" sz="2400" b="1" dirty="0">
                <a:latin typeface="+mn-ea"/>
              </a:rPr>
              <a:t>政府採購法</a:t>
            </a:r>
            <a:r>
              <a:rPr lang="zh-TW" altLang="en-US" sz="2400" b="1" dirty="0">
                <a:solidFill>
                  <a:srgbClr val="0000FF"/>
                </a:solidFill>
                <a:latin typeface="+mn-ea"/>
              </a:rPr>
              <a:t>並無規定機關辦理工程採購須經多次流標後，始得調整招標預算</a:t>
            </a:r>
            <a:r>
              <a:rPr lang="zh-TW" altLang="en-US" sz="2400" b="1" dirty="0" smtClean="0">
                <a:latin typeface="+mn-ea"/>
              </a:rPr>
              <a:t>。</a:t>
            </a:r>
            <a:r>
              <a:rPr lang="en-US" altLang="zh-TW" sz="2400" b="1" dirty="0" smtClean="0">
                <a:latin typeface="+mn-ea"/>
              </a:rPr>
              <a:t>(</a:t>
            </a:r>
            <a:r>
              <a:rPr lang="zh-TW" altLang="en-US" sz="2400" b="1" dirty="0">
                <a:latin typeface="+mn-ea"/>
              </a:rPr>
              <a:t>二</a:t>
            </a:r>
            <a:r>
              <a:rPr lang="en-US" altLang="zh-TW" sz="2400" b="1" dirty="0">
                <a:latin typeface="+mn-ea"/>
              </a:rPr>
              <a:t>)</a:t>
            </a:r>
            <a:r>
              <a:rPr lang="zh-TW" altLang="en-US" sz="2400" b="1" dirty="0">
                <a:latin typeface="+mn-ea"/>
              </a:rPr>
              <a:t>中央對直轄市及縣（市）政府補助辦法亦無規定受補助地方政府須待工程招標多次流標後，始得提報原核定計畫經費調整</a:t>
            </a:r>
            <a:r>
              <a:rPr lang="zh-TW" altLang="en-US" sz="2400" b="1" dirty="0" smtClean="0">
                <a:latin typeface="+mn-ea"/>
              </a:rPr>
              <a:t>。</a:t>
            </a:r>
            <a:endParaRPr lang="en-US" altLang="zh-TW" sz="2400" b="1" dirty="0" smtClean="0">
              <a:latin typeface="+mn-ea"/>
            </a:endParaRPr>
          </a:p>
          <a:p>
            <a:pPr>
              <a:lnSpc>
                <a:spcPct val="90000"/>
              </a:lnSpc>
            </a:pPr>
            <a:r>
              <a:rPr lang="zh-TW" altLang="en-US" sz="2400" b="1" dirty="0" smtClean="0">
                <a:latin typeface="+mn-ea"/>
              </a:rPr>
              <a:t>三</a:t>
            </a:r>
            <a:r>
              <a:rPr lang="zh-TW" altLang="en-US" sz="2400" b="1" dirty="0">
                <a:latin typeface="+mn-ea"/>
              </a:rPr>
              <a:t>、機關辦理採購應落實檢討招標預算是否符合市場行情</a:t>
            </a:r>
            <a:r>
              <a:rPr lang="zh-TW" altLang="en-US" sz="2400" b="1" dirty="0" smtClean="0">
                <a:latin typeface="+mn-ea"/>
              </a:rPr>
              <a:t>：</a:t>
            </a:r>
            <a:r>
              <a:rPr lang="en-US" altLang="zh-TW" sz="2400" b="1" dirty="0" smtClean="0">
                <a:latin typeface="+mn-ea"/>
              </a:rPr>
              <a:t/>
            </a:r>
            <a:br>
              <a:rPr lang="en-US" altLang="zh-TW" sz="2400" b="1" dirty="0" smtClean="0">
                <a:latin typeface="+mn-ea"/>
              </a:rPr>
            </a:br>
            <a:r>
              <a:rPr lang="en-US" altLang="zh-TW" sz="2400" b="1" dirty="0" smtClean="0">
                <a:latin typeface="+mn-ea"/>
              </a:rPr>
              <a:t>(</a:t>
            </a:r>
            <a:r>
              <a:rPr lang="zh-TW" altLang="en-US" sz="2400" b="1" dirty="0">
                <a:latin typeface="+mn-ea"/>
              </a:rPr>
              <a:t>一</a:t>
            </a:r>
            <a:r>
              <a:rPr lang="en-US" altLang="zh-TW" sz="2400" b="1" dirty="0">
                <a:latin typeface="+mn-ea"/>
              </a:rPr>
              <a:t>)</a:t>
            </a:r>
            <a:r>
              <a:rPr lang="zh-TW" altLang="en-US" sz="2400" b="1" dirty="0">
                <a:solidFill>
                  <a:srgbClr val="0000FF"/>
                </a:solidFill>
                <a:latin typeface="+mn-ea"/>
              </a:rPr>
              <a:t>機關招標前，應確實檢核招標預算是否符合當下之市場行情</a:t>
            </a:r>
            <a:r>
              <a:rPr lang="zh-TW" altLang="en-US" sz="2400" b="1" dirty="0">
                <a:latin typeface="+mn-ea"/>
              </a:rPr>
              <a:t>。另如確有增加額外內容之必要，或依計畫內容規劃設計惟工期或費用超出計畫，應要求設計者即時向機關反映，以評估是否修正計畫，勿以不合理預算測試市場，延宕公共建設推動及預算執行</a:t>
            </a:r>
            <a:r>
              <a:rPr lang="zh-TW" altLang="en-US" sz="2400" b="1" dirty="0" smtClean="0">
                <a:latin typeface="+mn-ea"/>
              </a:rPr>
              <a:t>。</a:t>
            </a:r>
            <a:r>
              <a:rPr lang="en-US" altLang="zh-TW" sz="2400" b="1" dirty="0" smtClean="0">
                <a:latin typeface="+mn-ea"/>
              </a:rPr>
              <a:t/>
            </a:r>
            <a:br>
              <a:rPr lang="en-US" altLang="zh-TW" sz="2400" b="1" dirty="0" smtClean="0">
                <a:latin typeface="+mn-ea"/>
              </a:rPr>
            </a:br>
            <a:r>
              <a:rPr lang="en-US" altLang="zh-TW" sz="2400" b="1" dirty="0" smtClean="0">
                <a:latin typeface="+mn-ea"/>
              </a:rPr>
              <a:t>(</a:t>
            </a:r>
            <a:r>
              <a:rPr lang="zh-TW" altLang="en-US" sz="2400" b="1" dirty="0">
                <a:latin typeface="+mn-ea"/>
              </a:rPr>
              <a:t>二</a:t>
            </a:r>
            <a:r>
              <a:rPr lang="en-US" altLang="zh-TW" sz="2400" b="1" dirty="0">
                <a:latin typeface="+mn-ea"/>
              </a:rPr>
              <a:t>)</a:t>
            </a:r>
            <a:r>
              <a:rPr lang="zh-TW" altLang="en-US" sz="2400" b="1" dirty="0">
                <a:latin typeface="+mn-ea"/>
              </a:rPr>
              <a:t>機關辦理工程採購</a:t>
            </a:r>
            <a:r>
              <a:rPr lang="zh-TW" altLang="en-US" sz="2400" b="1" dirty="0">
                <a:solidFill>
                  <a:srgbClr val="0000FF"/>
                </a:solidFill>
                <a:latin typeface="+mn-ea"/>
              </a:rPr>
              <a:t>遇有流標，重行招標前，應確實檢討原因</a:t>
            </a:r>
            <a:r>
              <a:rPr lang="zh-TW" altLang="en-US" sz="2400" b="1" dirty="0">
                <a:latin typeface="+mn-ea"/>
              </a:rPr>
              <a:t>，其屬預算不足者，應核實調整預算後，再行招標</a:t>
            </a:r>
            <a:r>
              <a:rPr lang="zh-TW" altLang="en-US" sz="2400" b="1" dirty="0" smtClean="0">
                <a:latin typeface="+mn-ea"/>
              </a:rPr>
              <a:t>。</a:t>
            </a:r>
            <a:r>
              <a:rPr lang="en-US" altLang="zh-TW" sz="2400" b="1" dirty="0">
                <a:latin typeface="+mn-ea"/>
              </a:rPr>
              <a:t>112</a:t>
            </a:r>
            <a:r>
              <a:rPr lang="zh-TW" altLang="en-US" sz="2400" b="1" dirty="0">
                <a:latin typeface="+mn-ea"/>
              </a:rPr>
              <a:t>年</a:t>
            </a:r>
            <a:r>
              <a:rPr lang="en-US" altLang="zh-TW" sz="2400" b="1" dirty="0">
                <a:latin typeface="+mn-ea"/>
              </a:rPr>
              <a:t>01</a:t>
            </a:r>
            <a:r>
              <a:rPr lang="zh-TW" altLang="en-US" sz="2400" b="1" dirty="0">
                <a:latin typeface="+mn-ea"/>
              </a:rPr>
              <a:t>月</a:t>
            </a:r>
            <a:r>
              <a:rPr lang="en-US" altLang="zh-TW" sz="2400" b="1" dirty="0">
                <a:latin typeface="+mn-ea"/>
              </a:rPr>
              <a:t>11</a:t>
            </a:r>
            <a:r>
              <a:rPr lang="zh-TW" altLang="en-US" sz="2400" b="1" dirty="0">
                <a:latin typeface="+mn-ea"/>
              </a:rPr>
              <a:t>日工程企字第</a:t>
            </a:r>
            <a:r>
              <a:rPr lang="en-US" altLang="zh-TW" sz="2400" b="1" dirty="0">
                <a:latin typeface="+mn-ea"/>
              </a:rPr>
              <a:t>11101007381</a:t>
            </a:r>
            <a:r>
              <a:rPr lang="zh-TW" altLang="en-US" sz="2400" b="1" dirty="0">
                <a:latin typeface="+mn-ea"/>
              </a:rPr>
              <a:t>號</a:t>
            </a:r>
            <a:r>
              <a:rPr lang="zh-TW" altLang="en-US" sz="2400" b="1" dirty="0" smtClean="0">
                <a:latin typeface="+mn-ea"/>
              </a:rPr>
              <a:t>函</a:t>
            </a:r>
          </a:p>
        </p:txBody>
      </p:sp>
      <p:sp>
        <p:nvSpPr>
          <p:cNvPr id="3" name="投影片編號版面配置區 2"/>
          <p:cNvSpPr>
            <a:spLocks noGrp="1"/>
          </p:cNvSpPr>
          <p:nvPr>
            <p:ph type="sldNum" sz="quarter" idx="12"/>
          </p:nvPr>
        </p:nvSpPr>
        <p:spPr/>
        <p:txBody>
          <a:bodyPr/>
          <a:lstStyle/>
          <a:p>
            <a:fld id="{1118FB7C-3051-423D-B140-B22D31D849CF}" type="slidenum">
              <a:rPr lang="zh-TW" altLang="en-US" smtClean="0"/>
              <a:pPr/>
              <a:t>399</a:t>
            </a:fld>
            <a:endParaRPr lang="zh-TW" altLang="en-US"/>
          </a:p>
        </p:txBody>
      </p:sp>
    </p:spTree>
    <p:extLst>
      <p:ext uri="{BB962C8B-B14F-4D97-AF65-F5344CB8AC3E}">
        <p14:creationId xmlns:p14="http://schemas.microsoft.com/office/powerpoint/2010/main" val="26607242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idx="4294967295"/>
          </p:nvPr>
        </p:nvSpPr>
        <p:spPr>
          <a:xfrm>
            <a:off x="701675" y="28575"/>
            <a:ext cx="7772400" cy="1143000"/>
          </a:xfrm>
        </p:spPr>
        <p:txBody>
          <a:bodyPr>
            <a:normAutofit/>
          </a:bodyPr>
          <a:lstStyle/>
          <a:p>
            <a:r>
              <a:rPr lang="zh-TW" altLang="en-US" b="1" dirty="0">
                <a:solidFill>
                  <a:srgbClr val="FF0000"/>
                </a:solidFill>
              </a:rPr>
              <a:t>新竹縣政府標案</a:t>
            </a:r>
            <a:r>
              <a:rPr lang="zh-TW" altLang="en-US" b="1" dirty="0" smtClean="0">
                <a:solidFill>
                  <a:srgbClr val="FF0000"/>
                </a:solidFill>
              </a:rPr>
              <a:t>檢索</a:t>
            </a:r>
            <a:r>
              <a:rPr lang="en-US" altLang="zh-TW" b="1" dirty="0" smtClean="0">
                <a:solidFill>
                  <a:srgbClr val="FF0000"/>
                </a:solidFill>
                <a:latin typeface="+mn-ea"/>
                <a:ea typeface="+mn-ea"/>
              </a:rPr>
              <a:t>1</a:t>
            </a:r>
            <a:endParaRPr lang="zh-TW" altLang="en-US" b="1" dirty="0" smtClean="0">
              <a:solidFill>
                <a:srgbClr val="FF0000"/>
              </a:solidFill>
              <a:latin typeface="+mn-ea"/>
              <a:ea typeface="+mn-ea"/>
            </a:endParaRPr>
          </a:p>
        </p:txBody>
      </p:sp>
      <p:pic>
        <p:nvPicPr>
          <p:cNvPr id="4" name="圖片 3"/>
          <p:cNvPicPr/>
          <p:nvPr/>
        </p:nvPicPr>
        <p:blipFill>
          <a:blip r:embed="rId2"/>
          <a:stretch>
            <a:fillRect/>
          </a:stretch>
        </p:blipFill>
        <p:spPr>
          <a:xfrm>
            <a:off x="107504" y="1194882"/>
            <a:ext cx="8928992" cy="5663118"/>
          </a:xfrm>
          <a:prstGeom prst="rect">
            <a:avLst/>
          </a:prstGeom>
        </p:spPr>
      </p:pic>
      <p:sp>
        <p:nvSpPr>
          <p:cNvPr id="3" name="投影片編號版面配置區 2"/>
          <p:cNvSpPr>
            <a:spLocks noGrp="1"/>
          </p:cNvSpPr>
          <p:nvPr>
            <p:ph type="sldNum" sz="quarter" idx="12"/>
          </p:nvPr>
        </p:nvSpPr>
        <p:spPr/>
        <p:txBody>
          <a:bodyPr/>
          <a:lstStyle/>
          <a:p>
            <a:fld id="{1118FB7C-3051-423D-B140-B22D31D849CF}" type="slidenum">
              <a:rPr lang="zh-TW" altLang="en-US" smtClean="0"/>
              <a:pPr/>
              <a:t>4</a:t>
            </a:fld>
            <a:endParaRPr lang="zh-TW" altLang="en-US"/>
          </a:p>
        </p:txBody>
      </p:sp>
    </p:spTree>
    <p:extLst>
      <p:ext uri="{BB962C8B-B14F-4D97-AF65-F5344CB8AC3E}">
        <p14:creationId xmlns:p14="http://schemas.microsoft.com/office/powerpoint/2010/main" val="235928305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ChangeArrowheads="1"/>
          </p:cNvSpPr>
          <p:nvPr>
            <p:ph type="title"/>
          </p:nvPr>
        </p:nvSpPr>
        <p:spPr>
          <a:xfrm>
            <a:off x="457200" y="766"/>
            <a:ext cx="8229600" cy="1143000"/>
          </a:xfrm>
        </p:spPr>
        <p:txBody>
          <a:bodyPr>
            <a:normAutofit fontScale="90000"/>
          </a:bodyPr>
          <a:lstStyle/>
          <a:p>
            <a:r>
              <a:rPr lang="zh-TW" altLang="zh-TW" sz="4000" b="1" dirty="0" smtClean="0">
                <a:solidFill>
                  <a:srgbClr val="FF0000"/>
                </a:solidFill>
              </a:rPr>
              <a:t>洽辦</a:t>
            </a:r>
            <a:r>
              <a:rPr lang="zh-TW" altLang="en-US" sz="4000" b="1" dirty="0" smtClean="0">
                <a:solidFill>
                  <a:srgbClr val="FF0000"/>
                </a:solidFill>
              </a:rPr>
              <a:t>與</a:t>
            </a:r>
            <a:r>
              <a:rPr lang="zh-TW" altLang="zh-TW" sz="4000" b="1" dirty="0">
                <a:solidFill>
                  <a:srgbClr val="FF0000"/>
                </a:solidFill>
              </a:rPr>
              <a:t>代辦機關之上級</a:t>
            </a:r>
            <a:r>
              <a:rPr lang="zh-TW" altLang="zh-TW" sz="4000" b="1" dirty="0" smtClean="0">
                <a:solidFill>
                  <a:srgbClr val="FF0000"/>
                </a:solidFill>
              </a:rPr>
              <a:t>機關</a:t>
            </a:r>
            <a:r>
              <a:rPr lang="zh-TW" altLang="en-US" sz="4000" b="1" dirty="0" smtClean="0">
                <a:solidFill>
                  <a:srgbClr val="FF0000"/>
                </a:solidFill>
              </a:rPr>
              <a:t>職權疑義</a:t>
            </a:r>
            <a:r>
              <a:rPr lang="en-US" altLang="zh-TW" sz="4000" b="1" dirty="0" smtClean="0">
                <a:solidFill>
                  <a:srgbClr val="FF0000"/>
                </a:solidFill>
                <a:latin typeface="+mj-ea"/>
              </a:rPr>
              <a:t>1</a:t>
            </a:r>
            <a:endParaRPr lang="zh-TW" altLang="en-US" sz="4000" b="1" dirty="0" smtClean="0">
              <a:solidFill>
                <a:srgbClr val="FF0000"/>
              </a:solidFill>
              <a:latin typeface="+mj-ea"/>
            </a:endParaRPr>
          </a:p>
        </p:txBody>
      </p:sp>
      <p:sp>
        <p:nvSpPr>
          <p:cNvPr id="130051" name="Rectangle 3"/>
          <p:cNvSpPr>
            <a:spLocks noGrp="1" noChangeArrowheads="1"/>
          </p:cNvSpPr>
          <p:nvPr>
            <p:ph type="body" idx="1"/>
          </p:nvPr>
        </p:nvSpPr>
        <p:spPr>
          <a:xfrm>
            <a:off x="395536" y="980728"/>
            <a:ext cx="8496944" cy="5233784"/>
          </a:xfrm>
        </p:spPr>
        <p:txBody>
          <a:bodyPr>
            <a:noAutofit/>
          </a:bodyPr>
          <a:lstStyle/>
          <a:p>
            <a:r>
              <a:rPr lang="zh-TW" altLang="zh-TW" sz="2400" b="1" dirty="0">
                <a:latin typeface="+mj-ea"/>
                <a:ea typeface="+mj-ea"/>
              </a:rPr>
              <a:t>洽辦機關之上級機關洽請代辦機關之上級機關代為行使政府採購法（下稱本法）所定上級機關之職權疑義</a:t>
            </a:r>
          </a:p>
          <a:p>
            <a:r>
              <a:rPr lang="zh-TW" altLang="zh-TW" sz="2400" b="1" dirty="0">
                <a:latin typeface="+mj-ea"/>
                <a:ea typeface="+mj-ea"/>
              </a:rPr>
              <a:t>一、本法施行細則第</a:t>
            </a:r>
            <a:r>
              <a:rPr lang="en-US" altLang="zh-TW" sz="2400" b="1" dirty="0">
                <a:latin typeface="+mj-ea"/>
                <a:ea typeface="+mj-ea"/>
              </a:rPr>
              <a:t>42</a:t>
            </a:r>
            <a:r>
              <a:rPr lang="zh-TW" altLang="zh-TW" sz="2400" b="1" dirty="0">
                <a:latin typeface="+mj-ea"/>
                <a:ea typeface="+mj-ea"/>
              </a:rPr>
              <a:t>條第</a:t>
            </a:r>
            <a:r>
              <a:rPr lang="en-US" altLang="zh-TW" sz="2400" b="1" dirty="0">
                <a:latin typeface="+mj-ea"/>
                <a:ea typeface="+mj-ea"/>
              </a:rPr>
              <a:t>1</a:t>
            </a:r>
            <a:r>
              <a:rPr lang="zh-TW" altLang="zh-TW" sz="2400" b="1" dirty="0">
                <a:latin typeface="+mj-ea"/>
                <a:ea typeface="+mj-ea"/>
              </a:rPr>
              <a:t>項第</a:t>
            </a:r>
            <a:r>
              <a:rPr lang="en-US" altLang="zh-TW" sz="2400" b="1" dirty="0">
                <a:latin typeface="+mj-ea"/>
                <a:ea typeface="+mj-ea"/>
              </a:rPr>
              <a:t>1</a:t>
            </a:r>
            <a:r>
              <a:rPr lang="zh-TW" altLang="zh-TW" sz="2400" b="1" dirty="0">
                <a:latin typeface="+mj-ea"/>
                <a:ea typeface="+mj-ea"/>
              </a:rPr>
              <a:t>款規定：「機關依本法第四十條規定</a:t>
            </a:r>
            <a:r>
              <a:rPr lang="zh-TW" altLang="zh-TW" sz="2400" b="1" dirty="0">
                <a:solidFill>
                  <a:srgbClr val="0000FF"/>
                </a:solidFill>
                <a:latin typeface="+mj-ea"/>
                <a:ea typeface="+mj-ea"/>
              </a:rPr>
              <a:t>洽由其他具有專業能力之機關代辦採購</a:t>
            </a:r>
            <a:r>
              <a:rPr lang="zh-TW" altLang="zh-TW" sz="2400" b="1" dirty="0">
                <a:latin typeface="+mj-ea"/>
                <a:ea typeface="+mj-ea"/>
              </a:rPr>
              <a:t>，依下列原則處理：一、關於監辦該採購之上級機關，為洽辦機關之上級機關。但洽辦機關之上級機關得洽請代辦機關之上級機關代行其上級機關之職權。」明定洽辦機關之上級機關得洽請代辦機關之上級機關代行其上級機關之監辦職權。</a:t>
            </a:r>
          </a:p>
          <a:p>
            <a:r>
              <a:rPr lang="zh-TW" altLang="zh-TW" sz="2400" b="1" dirty="0">
                <a:latin typeface="+mj-ea"/>
                <a:ea typeface="+mj-ea"/>
              </a:rPr>
              <a:t>二、洽辦機關之上級機關得依本法施行細則第</a:t>
            </a:r>
            <a:r>
              <a:rPr lang="en-US" altLang="zh-TW" sz="2400" b="1" dirty="0">
                <a:latin typeface="+mj-ea"/>
                <a:ea typeface="+mj-ea"/>
              </a:rPr>
              <a:t>42</a:t>
            </a:r>
            <a:r>
              <a:rPr lang="zh-TW" altLang="zh-TW" sz="2400" b="1" dirty="0">
                <a:latin typeface="+mj-ea"/>
                <a:ea typeface="+mj-ea"/>
              </a:rPr>
              <a:t>條原則，將其依本法或本會訂定之行政規則所定上級機關職權，洽請代辦機關之上級機關代行，</a:t>
            </a:r>
            <a:r>
              <a:rPr lang="zh-TW" altLang="zh-TW" sz="2400" b="1" dirty="0">
                <a:solidFill>
                  <a:srgbClr val="0000FF"/>
                </a:solidFill>
                <a:latin typeface="+mj-ea"/>
                <a:ea typeface="+mj-ea"/>
              </a:rPr>
              <a:t>惟應考量是否其有利採購效率之提升，並應就上級機關職權可能涉及財務（例如增加支出事項）、計畫期程（例如延後完成期限）等影響整體業務部分，審慎評估是否洽請代辦機關之上級機關代行</a:t>
            </a:r>
            <a:r>
              <a:rPr lang="zh-TW" altLang="zh-TW" sz="2400" b="1" dirty="0">
                <a:latin typeface="+mj-ea"/>
                <a:ea typeface="+mj-ea"/>
              </a:rPr>
              <a:t>，或予適度限制</a:t>
            </a:r>
            <a:r>
              <a:rPr lang="zh-TW" altLang="zh-TW" sz="2400" b="1" dirty="0" smtClean="0">
                <a:latin typeface="+mj-ea"/>
                <a:ea typeface="+mj-ea"/>
              </a:rPr>
              <a:t>。</a:t>
            </a:r>
            <a:r>
              <a:rPr lang="zh-TW" altLang="en-US" sz="2400" b="1" dirty="0" smtClean="0">
                <a:latin typeface="+mj-ea"/>
                <a:ea typeface="+mj-ea"/>
              </a:rPr>
              <a:t>工程會</a:t>
            </a:r>
            <a:r>
              <a:rPr lang="en-US" altLang="zh-TW" sz="2400" b="1" dirty="0" smtClean="0">
                <a:latin typeface="+mj-ea"/>
                <a:ea typeface="+mj-ea"/>
              </a:rPr>
              <a:t>07</a:t>
            </a:r>
            <a:r>
              <a:rPr lang="zh-TW" altLang="zh-TW" sz="2400" b="1" dirty="0">
                <a:latin typeface="+mj-ea"/>
                <a:ea typeface="+mj-ea"/>
              </a:rPr>
              <a:t>年</a:t>
            </a:r>
            <a:r>
              <a:rPr lang="en-US" altLang="zh-TW" sz="2400" b="1" dirty="0">
                <a:latin typeface="+mj-ea"/>
                <a:ea typeface="+mj-ea"/>
              </a:rPr>
              <a:t>11</a:t>
            </a:r>
            <a:r>
              <a:rPr lang="zh-TW" altLang="zh-TW" sz="2400" b="1" dirty="0">
                <a:latin typeface="+mj-ea"/>
                <a:ea typeface="+mj-ea"/>
              </a:rPr>
              <a:t>月</a:t>
            </a:r>
            <a:r>
              <a:rPr lang="en-US" altLang="zh-TW" sz="2400" b="1" dirty="0">
                <a:latin typeface="+mj-ea"/>
                <a:ea typeface="+mj-ea"/>
              </a:rPr>
              <a:t>27</a:t>
            </a:r>
            <a:r>
              <a:rPr lang="zh-TW" altLang="zh-TW" sz="2400" b="1" dirty="0">
                <a:latin typeface="+mj-ea"/>
                <a:ea typeface="+mj-ea"/>
              </a:rPr>
              <a:t>日工程企字第</a:t>
            </a:r>
            <a:r>
              <a:rPr lang="en-US" altLang="zh-TW" sz="2400" b="1" dirty="0">
                <a:latin typeface="+mj-ea"/>
                <a:ea typeface="+mj-ea"/>
              </a:rPr>
              <a:t>10700315390</a:t>
            </a:r>
            <a:r>
              <a:rPr lang="zh-TW" altLang="zh-TW" sz="2400" b="1" dirty="0">
                <a:latin typeface="+mj-ea"/>
                <a:ea typeface="+mj-ea"/>
              </a:rPr>
              <a:t>號</a:t>
            </a:r>
            <a:r>
              <a:rPr lang="zh-TW" altLang="zh-TW" sz="2400" b="1" dirty="0" smtClean="0">
                <a:latin typeface="+mj-ea"/>
                <a:ea typeface="+mj-ea"/>
              </a:rPr>
              <a:t>函</a:t>
            </a:r>
            <a:endParaRPr lang="zh-TW" altLang="en-US" sz="2400" b="1" dirty="0">
              <a:latin typeface="+mj-ea"/>
              <a:ea typeface="+mj-ea"/>
            </a:endParaRPr>
          </a:p>
        </p:txBody>
      </p:sp>
      <p:sp>
        <p:nvSpPr>
          <p:cNvPr id="2" name="矩形 1"/>
          <p:cNvSpPr/>
          <p:nvPr/>
        </p:nvSpPr>
        <p:spPr>
          <a:xfrm>
            <a:off x="7210639" y="6608247"/>
            <a:ext cx="415498" cy="369332"/>
          </a:xfrm>
          <a:prstGeom prst="rect">
            <a:avLst/>
          </a:prstGeom>
        </p:spPr>
        <p:txBody>
          <a:bodyPr wrap="none">
            <a:spAutoFit/>
          </a:bodyPr>
          <a:lstStyle/>
          <a:p>
            <a:r>
              <a:rPr lang="zh-TW" altLang="en-US" b="1" dirty="0">
                <a:latin typeface="+mj-ea"/>
                <a:ea typeface="+mj-ea"/>
              </a:rPr>
              <a:t>。</a:t>
            </a:r>
            <a:endParaRPr lang="zh-TW" altLang="en-US" dirty="0"/>
          </a:p>
        </p:txBody>
      </p:sp>
      <p:sp>
        <p:nvSpPr>
          <p:cNvPr id="4" name="投影片編號版面配置區 3"/>
          <p:cNvSpPr>
            <a:spLocks noGrp="1"/>
          </p:cNvSpPr>
          <p:nvPr>
            <p:ph type="sldNum" sz="quarter" idx="12"/>
          </p:nvPr>
        </p:nvSpPr>
        <p:spPr/>
        <p:txBody>
          <a:bodyPr/>
          <a:lstStyle/>
          <a:p>
            <a:fld id="{1118FB7C-3051-423D-B140-B22D31D849CF}" type="slidenum">
              <a:rPr lang="zh-TW" altLang="en-US" smtClean="0"/>
              <a:pPr/>
              <a:t>40</a:t>
            </a:fld>
            <a:endParaRPr lang="zh-TW" altLang="en-US"/>
          </a:p>
        </p:txBody>
      </p:sp>
    </p:spTree>
    <p:extLst>
      <p:ext uri="{BB962C8B-B14F-4D97-AF65-F5344CB8AC3E}">
        <p14:creationId xmlns:p14="http://schemas.microsoft.com/office/powerpoint/2010/main" val="1288082424"/>
      </p:ext>
    </p:extLst>
  </p:cSld>
  <p:clrMapOvr>
    <a:masterClrMapping/>
  </p:clrMapOvr>
</p:sld>
</file>

<file path=ppt/slides/slide4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a:spLocks noGrp="1" noChangeArrowheads="1"/>
          </p:cNvSpPr>
          <p:nvPr>
            <p:ph type="title"/>
          </p:nvPr>
        </p:nvSpPr>
        <p:spPr/>
        <p:txBody>
          <a:bodyPr>
            <a:normAutofit fontScale="90000"/>
          </a:bodyPr>
          <a:lstStyle/>
          <a:p>
            <a:pPr eaLnBrk="1" hangingPunct="1"/>
            <a:r>
              <a:rPr lang="zh-TW" altLang="en-US" sz="4000" b="1" dirty="0" smtClean="0">
                <a:solidFill>
                  <a:srgbClr val="CC0000"/>
                </a:solidFill>
              </a:rPr>
              <a:t>流（廢）標後修改招標文件</a:t>
            </a:r>
            <a:br>
              <a:rPr lang="zh-TW" altLang="en-US" sz="4000" b="1" dirty="0" smtClean="0">
                <a:solidFill>
                  <a:srgbClr val="CC0000"/>
                </a:solidFill>
              </a:rPr>
            </a:br>
            <a:r>
              <a:rPr lang="zh-TW" altLang="en-US" sz="4000" b="1" dirty="0" smtClean="0">
                <a:solidFill>
                  <a:srgbClr val="CC0000"/>
                </a:solidFill>
              </a:rPr>
              <a:t>原則視為新案招標</a:t>
            </a:r>
            <a:r>
              <a:rPr lang="en-US" altLang="zh-TW" sz="4000" b="1" dirty="0" smtClean="0">
                <a:solidFill>
                  <a:srgbClr val="CC0000"/>
                </a:solidFill>
                <a:latin typeface="+mj-ea"/>
              </a:rPr>
              <a:t>1</a:t>
            </a:r>
            <a:endParaRPr lang="zh-TW" altLang="en-US" sz="4000" b="1" dirty="0" smtClean="0">
              <a:solidFill>
                <a:srgbClr val="CC0000"/>
              </a:solidFill>
              <a:latin typeface="+mj-ea"/>
            </a:endParaRPr>
          </a:p>
        </p:txBody>
      </p:sp>
      <p:sp>
        <p:nvSpPr>
          <p:cNvPr id="139267" name="Rectangle 3"/>
          <p:cNvSpPr>
            <a:spLocks noGrp="1" noChangeArrowheads="1"/>
          </p:cNvSpPr>
          <p:nvPr>
            <p:ph type="body" idx="1"/>
          </p:nvPr>
        </p:nvSpPr>
        <p:spPr>
          <a:xfrm>
            <a:off x="457200" y="1556792"/>
            <a:ext cx="8229600" cy="4569371"/>
          </a:xfrm>
        </p:spPr>
        <p:txBody>
          <a:bodyPr/>
          <a:lstStyle/>
          <a:p>
            <a:pPr eaLnBrk="1" hangingPunct="1">
              <a:lnSpc>
                <a:spcPct val="90000"/>
              </a:lnSpc>
            </a:pPr>
            <a:r>
              <a:rPr lang="zh-TW" altLang="en-US" sz="2400" b="1" dirty="0" smtClean="0">
                <a:latin typeface="+mj-ea"/>
                <a:ea typeface="+mj-ea"/>
              </a:rPr>
              <a:t>流（廢）標後修改招標文件內容或變更投標廠商資格重行招標者，原則上不適用政府採購法第四十八條第二項之規定，但若招標文件中僅招標標的或其零配件之數量有增加或減少，無新增項目之情形，經採購機關認為確屬需要，無影響原合格廠商參與投標意願之虞，且等標期有縮短時亦屬合理期限者，得視同依原招標文件重行招標 。八十八年 八 月 四 日 工程企字第八八一○七二七號 </a:t>
            </a:r>
          </a:p>
          <a:p>
            <a:pPr eaLnBrk="1" hangingPunct="1">
              <a:lnSpc>
                <a:spcPct val="90000"/>
              </a:lnSpc>
            </a:pPr>
            <a:r>
              <a:rPr lang="zh-TW" altLang="en-US" sz="2400" b="1" dirty="0" smtClean="0">
                <a:latin typeface="+mj-ea"/>
                <a:ea typeface="+mj-ea"/>
              </a:rPr>
              <a:t>廢標後重行招標，其原招標標的或其零配件僅數量有增加或減少，無新增項目之情形，經採購機關認為確屬需要，無影響原合格廠商參與投標意願之虞，且等標期有縮短時亦屬合理期限者，得視同依原招標文件重行招標。八十八年 七 月 三十 日 工程企字第八八一一三五七號 </a:t>
            </a:r>
            <a:br>
              <a:rPr lang="zh-TW" altLang="en-US" sz="2400" b="1" dirty="0" smtClean="0">
                <a:latin typeface="+mj-ea"/>
                <a:ea typeface="+mj-ea"/>
              </a:rPr>
            </a:br>
            <a:endParaRPr lang="zh-TW" altLang="en-US" sz="2400" b="1" dirty="0" smtClean="0">
              <a:latin typeface="+mj-ea"/>
              <a:ea typeface="+mj-ea"/>
            </a:endParaRPr>
          </a:p>
        </p:txBody>
      </p:sp>
      <p:sp>
        <p:nvSpPr>
          <p:cNvPr id="3" name="投影片編號版面配置區 2"/>
          <p:cNvSpPr>
            <a:spLocks noGrp="1"/>
          </p:cNvSpPr>
          <p:nvPr>
            <p:ph type="sldNum" sz="quarter" idx="12"/>
          </p:nvPr>
        </p:nvSpPr>
        <p:spPr/>
        <p:txBody>
          <a:bodyPr/>
          <a:lstStyle/>
          <a:p>
            <a:fld id="{1118FB7C-3051-423D-B140-B22D31D849CF}" type="slidenum">
              <a:rPr lang="zh-TW" altLang="en-US" smtClean="0"/>
              <a:pPr/>
              <a:t>400</a:t>
            </a:fld>
            <a:endParaRPr lang="zh-TW" altLang="en-US"/>
          </a:p>
        </p:txBody>
      </p:sp>
    </p:spTree>
    <p:extLst>
      <p:ext uri="{BB962C8B-B14F-4D97-AF65-F5344CB8AC3E}">
        <p14:creationId xmlns:p14="http://schemas.microsoft.com/office/powerpoint/2010/main" val="2047798838"/>
      </p:ext>
    </p:extLst>
  </p:cSld>
  <p:clrMapOvr>
    <a:masterClrMapping/>
  </p:clrMapOvr>
</p:sld>
</file>

<file path=ppt/slides/slide4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a:spLocks noGrp="1" noChangeArrowheads="1"/>
          </p:cNvSpPr>
          <p:nvPr>
            <p:ph type="title"/>
          </p:nvPr>
        </p:nvSpPr>
        <p:spPr>
          <a:xfrm>
            <a:off x="467544" y="269776"/>
            <a:ext cx="8229600" cy="1143000"/>
          </a:xfrm>
        </p:spPr>
        <p:txBody>
          <a:bodyPr>
            <a:normAutofit fontScale="90000"/>
          </a:bodyPr>
          <a:lstStyle/>
          <a:p>
            <a:pPr eaLnBrk="1" hangingPunct="1"/>
            <a:r>
              <a:rPr lang="zh-TW" altLang="en-US" sz="4000" b="1" dirty="0" smtClean="0">
                <a:solidFill>
                  <a:srgbClr val="CC0000"/>
                </a:solidFill>
              </a:rPr>
              <a:t>流（廢）標後修改招標文件</a:t>
            </a:r>
            <a:br>
              <a:rPr lang="zh-TW" altLang="en-US" sz="4000" b="1" dirty="0" smtClean="0">
                <a:solidFill>
                  <a:srgbClr val="CC0000"/>
                </a:solidFill>
              </a:rPr>
            </a:br>
            <a:r>
              <a:rPr lang="zh-TW" altLang="en-US" sz="4000" b="1" dirty="0" smtClean="0">
                <a:solidFill>
                  <a:srgbClr val="CC0000"/>
                </a:solidFill>
              </a:rPr>
              <a:t>原則視為新案招標</a:t>
            </a:r>
            <a:r>
              <a:rPr lang="en-US" altLang="zh-TW" sz="4000" b="1" dirty="0" smtClean="0">
                <a:solidFill>
                  <a:srgbClr val="CC0000"/>
                </a:solidFill>
                <a:latin typeface="+mj-ea"/>
              </a:rPr>
              <a:t>2-1</a:t>
            </a:r>
            <a:endParaRPr lang="zh-TW" altLang="en-US" sz="4000" b="1" dirty="0" smtClean="0">
              <a:solidFill>
                <a:srgbClr val="CC0000"/>
              </a:solidFill>
              <a:latin typeface="+mj-ea"/>
            </a:endParaRPr>
          </a:p>
        </p:txBody>
      </p:sp>
      <p:sp>
        <p:nvSpPr>
          <p:cNvPr id="139267" name="Rectangle 3"/>
          <p:cNvSpPr>
            <a:spLocks noGrp="1" noChangeArrowheads="1"/>
          </p:cNvSpPr>
          <p:nvPr>
            <p:ph type="body" idx="1"/>
          </p:nvPr>
        </p:nvSpPr>
        <p:spPr>
          <a:xfrm>
            <a:off x="323528" y="1412776"/>
            <a:ext cx="8568951" cy="4853136"/>
          </a:xfrm>
        </p:spPr>
        <p:txBody>
          <a:bodyPr>
            <a:noAutofit/>
          </a:bodyPr>
          <a:lstStyle/>
          <a:p>
            <a:r>
              <a:rPr lang="zh-TW" altLang="zh-TW" sz="2400" b="1" dirty="0">
                <a:latin typeface="+mj-ea"/>
                <a:ea typeface="+mj-ea"/>
              </a:rPr>
              <a:t>機關變更或補充招標文件內容是否屬重大改變情形</a:t>
            </a:r>
            <a:r>
              <a:rPr lang="zh-TW" altLang="zh-TW" sz="2400" b="1" dirty="0" smtClean="0">
                <a:latin typeface="+mj-ea"/>
                <a:ea typeface="+mj-ea"/>
              </a:rPr>
              <a:t>，如</a:t>
            </a:r>
            <a:r>
              <a:rPr lang="zh-TW" altLang="zh-TW" sz="2400" b="1" dirty="0">
                <a:latin typeface="+mj-ea"/>
                <a:ea typeface="+mj-ea"/>
              </a:rPr>
              <a:t>說明</a:t>
            </a:r>
          </a:p>
          <a:p>
            <a:r>
              <a:rPr lang="zh-TW" altLang="zh-TW" sz="2400" b="1" dirty="0">
                <a:latin typeface="+mj-ea"/>
                <a:ea typeface="+mj-ea"/>
              </a:rPr>
              <a:t>一、 查政府採購法（下稱本法）第</a:t>
            </a:r>
            <a:r>
              <a:rPr lang="en-US" altLang="zh-TW" sz="2400" b="1" dirty="0">
                <a:latin typeface="+mj-ea"/>
                <a:ea typeface="+mj-ea"/>
              </a:rPr>
              <a:t>48</a:t>
            </a:r>
            <a:r>
              <a:rPr lang="zh-TW" altLang="zh-TW" sz="2400" b="1" dirty="0">
                <a:latin typeface="+mj-ea"/>
                <a:ea typeface="+mj-ea"/>
              </a:rPr>
              <a:t>條第</a:t>
            </a:r>
            <a:r>
              <a:rPr lang="en-US" altLang="zh-TW" sz="2400" b="1" dirty="0">
                <a:latin typeface="+mj-ea"/>
                <a:ea typeface="+mj-ea"/>
              </a:rPr>
              <a:t>2</a:t>
            </a:r>
            <a:r>
              <a:rPr lang="zh-TW" altLang="zh-TW" sz="2400" b="1" dirty="0">
                <a:latin typeface="+mj-ea"/>
                <a:ea typeface="+mj-ea"/>
              </a:rPr>
              <a:t>項規定：「第一次開標，因未滿三家而流標者，第二次招標之等標期間得予縮短，並得不受前項三家廠商之限制。」本法施行細則第</a:t>
            </a:r>
            <a:r>
              <a:rPr lang="en-US" altLang="zh-TW" sz="2400" b="1" dirty="0">
                <a:latin typeface="+mj-ea"/>
                <a:ea typeface="+mj-ea"/>
              </a:rPr>
              <a:t>56</a:t>
            </a:r>
            <a:r>
              <a:rPr lang="zh-TW" altLang="zh-TW" sz="2400" b="1" dirty="0">
                <a:latin typeface="+mj-ea"/>
                <a:ea typeface="+mj-ea"/>
              </a:rPr>
              <a:t>條：「廢標後依原招標文件重行招標者，準用本法第四十八條第二項關於第二次招標之規定。」</a:t>
            </a:r>
          </a:p>
          <a:p>
            <a:r>
              <a:rPr lang="zh-TW" altLang="zh-TW" sz="2400" b="1" dirty="0">
                <a:latin typeface="+mj-ea"/>
                <a:ea typeface="+mj-ea"/>
              </a:rPr>
              <a:t>二、 次查本會</a:t>
            </a:r>
            <a:r>
              <a:rPr lang="en-US" altLang="zh-TW" sz="2400" b="1" dirty="0">
                <a:latin typeface="+mj-ea"/>
                <a:ea typeface="+mj-ea"/>
              </a:rPr>
              <a:t>88</a:t>
            </a:r>
            <a:r>
              <a:rPr lang="zh-TW" altLang="zh-TW" sz="2400" b="1" dirty="0">
                <a:latin typeface="+mj-ea"/>
                <a:ea typeface="+mj-ea"/>
              </a:rPr>
              <a:t>年</a:t>
            </a:r>
            <a:r>
              <a:rPr lang="en-US" altLang="zh-TW" sz="2400" b="1" dirty="0">
                <a:latin typeface="+mj-ea"/>
                <a:ea typeface="+mj-ea"/>
              </a:rPr>
              <a:t>8</a:t>
            </a:r>
            <a:r>
              <a:rPr lang="zh-TW" altLang="zh-TW" sz="2400" b="1" dirty="0">
                <a:latin typeface="+mj-ea"/>
                <a:ea typeface="+mj-ea"/>
              </a:rPr>
              <a:t>月</a:t>
            </a:r>
            <a:r>
              <a:rPr lang="en-US" altLang="zh-TW" sz="2400" b="1" dirty="0">
                <a:latin typeface="+mj-ea"/>
                <a:ea typeface="+mj-ea"/>
              </a:rPr>
              <a:t>4</a:t>
            </a:r>
            <a:r>
              <a:rPr lang="zh-TW" altLang="zh-TW" sz="2400" b="1" dirty="0">
                <a:latin typeface="+mj-ea"/>
                <a:ea typeface="+mj-ea"/>
              </a:rPr>
              <a:t>日</a:t>
            </a:r>
            <a:r>
              <a:rPr lang="en-US" altLang="zh-TW" sz="2400" b="1" dirty="0">
                <a:latin typeface="+mj-ea"/>
                <a:ea typeface="+mj-ea"/>
              </a:rPr>
              <a:t>(88)</a:t>
            </a:r>
            <a:r>
              <a:rPr lang="zh-TW" altLang="zh-TW" sz="2400" b="1" dirty="0">
                <a:latin typeface="+mj-ea"/>
                <a:ea typeface="+mj-ea"/>
              </a:rPr>
              <a:t>工程企字第</a:t>
            </a:r>
            <a:r>
              <a:rPr lang="en-US" altLang="zh-TW" sz="2400" b="1" dirty="0">
                <a:latin typeface="+mj-ea"/>
                <a:ea typeface="+mj-ea"/>
              </a:rPr>
              <a:t>8810727</a:t>
            </a:r>
            <a:r>
              <a:rPr lang="zh-TW" altLang="zh-TW" sz="2400" b="1" dirty="0">
                <a:latin typeface="+mj-ea"/>
                <a:ea typeface="+mj-ea"/>
              </a:rPr>
              <a:t>號函略以：「</a:t>
            </a:r>
            <a:r>
              <a:rPr lang="zh-TW" altLang="zh-TW" sz="2400" b="1" dirty="0">
                <a:solidFill>
                  <a:srgbClr val="0000FF"/>
                </a:solidFill>
                <a:latin typeface="+mj-ea"/>
                <a:ea typeface="+mj-ea"/>
              </a:rPr>
              <a:t>流（廢）標後</a:t>
            </a:r>
            <a:r>
              <a:rPr lang="zh-TW" altLang="zh-TW" sz="2400" b="1" u="sng" dirty="0">
                <a:solidFill>
                  <a:srgbClr val="0000FF"/>
                </a:solidFill>
                <a:latin typeface="+mj-ea"/>
                <a:ea typeface="+mj-ea"/>
              </a:rPr>
              <a:t>修改招標文件內容</a:t>
            </a:r>
            <a:r>
              <a:rPr lang="zh-TW" altLang="zh-TW" sz="2400" b="1" dirty="0">
                <a:solidFill>
                  <a:srgbClr val="0000FF"/>
                </a:solidFill>
                <a:latin typeface="+mj-ea"/>
                <a:ea typeface="+mj-ea"/>
              </a:rPr>
              <a:t>或</a:t>
            </a:r>
            <a:r>
              <a:rPr lang="zh-TW" altLang="zh-TW" sz="2400" b="1" u="sng" dirty="0">
                <a:solidFill>
                  <a:srgbClr val="0000FF"/>
                </a:solidFill>
                <a:latin typeface="+mj-ea"/>
                <a:ea typeface="+mj-ea"/>
              </a:rPr>
              <a:t>變更投標廠商資格</a:t>
            </a:r>
            <a:r>
              <a:rPr lang="zh-TW" altLang="zh-TW" sz="2400" b="1" dirty="0">
                <a:solidFill>
                  <a:srgbClr val="0000FF"/>
                </a:solidFill>
                <a:latin typeface="+mj-ea"/>
                <a:ea typeface="+mj-ea"/>
              </a:rPr>
              <a:t>重行招標者，原則上不適用政府採購法第四十八條第二項之規定</a:t>
            </a:r>
            <a:r>
              <a:rPr lang="zh-TW" altLang="zh-TW" sz="2400" b="1" dirty="0">
                <a:latin typeface="+mj-ea"/>
                <a:ea typeface="+mj-ea"/>
              </a:rPr>
              <a:t>，</a:t>
            </a:r>
            <a:r>
              <a:rPr lang="zh-TW" altLang="zh-TW" sz="2400" b="1" dirty="0">
                <a:solidFill>
                  <a:srgbClr val="0000FF"/>
                </a:solidFill>
                <a:latin typeface="+mj-ea"/>
                <a:ea typeface="+mj-ea"/>
              </a:rPr>
              <a:t>但若</a:t>
            </a:r>
            <a:r>
              <a:rPr lang="zh-TW" altLang="zh-TW" sz="2400" b="1" dirty="0">
                <a:latin typeface="+mj-ea"/>
                <a:ea typeface="+mj-ea"/>
              </a:rPr>
              <a:t>招標文件中</a:t>
            </a:r>
            <a:r>
              <a:rPr lang="zh-TW" altLang="zh-TW" sz="2400" b="1" dirty="0">
                <a:solidFill>
                  <a:srgbClr val="0000FF"/>
                </a:solidFill>
                <a:latin typeface="+mj-ea"/>
                <a:ea typeface="+mj-ea"/>
              </a:rPr>
              <a:t>僅招標標的或其零配件之數量有增加或減少</a:t>
            </a:r>
            <a:r>
              <a:rPr lang="zh-TW" altLang="zh-TW" sz="2400" b="1" dirty="0">
                <a:latin typeface="+mj-ea"/>
                <a:ea typeface="+mj-ea"/>
              </a:rPr>
              <a:t>，無新增項目之情形，</a:t>
            </a:r>
            <a:r>
              <a:rPr lang="zh-TW" altLang="zh-TW" sz="2400" b="1" dirty="0">
                <a:solidFill>
                  <a:srgbClr val="0000FF"/>
                </a:solidFill>
                <a:latin typeface="+mj-ea"/>
                <a:ea typeface="+mj-ea"/>
              </a:rPr>
              <a:t>經採購機關認為確屬需要，無影響原合格廠商參與投標意願之虞，且等標期有縮短時亦屬合理期限者，得視同依原招標文件重行招標</a:t>
            </a:r>
            <a:r>
              <a:rPr lang="zh-TW" altLang="zh-TW" sz="2400" b="1" dirty="0">
                <a:latin typeface="+mj-ea"/>
                <a:ea typeface="+mj-ea"/>
              </a:rPr>
              <a:t>」。</a:t>
            </a:r>
          </a:p>
          <a:p>
            <a:pPr marL="0" indent="0" eaLnBrk="1" hangingPunct="1">
              <a:lnSpc>
                <a:spcPct val="90000"/>
              </a:lnSpc>
              <a:buNone/>
            </a:pPr>
            <a:r>
              <a:rPr lang="zh-TW" altLang="en-US" sz="2400" b="1" dirty="0" smtClean="0">
                <a:latin typeface="+mj-ea"/>
                <a:ea typeface="+mj-ea"/>
              </a:rPr>
              <a:t/>
            </a:r>
            <a:br>
              <a:rPr lang="zh-TW" altLang="en-US" sz="2400" b="1" dirty="0" smtClean="0">
                <a:latin typeface="+mj-ea"/>
                <a:ea typeface="+mj-ea"/>
              </a:rPr>
            </a:br>
            <a:endParaRPr lang="zh-TW" altLang="en-US" sz="2400" b="1" dirty="0" smtClean="0">
              <a:latin typeface="+mj-ea"/>
              <a:ea typeface="+mj-ea"/>
            </a:endParaRPr>
          </a:p>
        </p:txBody>
      </p:sp>
      <p:sp>
        <p:nvSpPr>
          <p:cNvPr id="3" name="投影片編號版面配置區 2"/>
          <p:cNvSpPr>
            <a:spLocks noGrp="1"/>
          </p:cNvSpPr>
          <p:nvPr>
            <p:ph type="sldNum" sz="quarter" idx="12"/>
          </p:nvPr>
        </p:nvSpPr>
        <p:spPr/>
        <p:txBody>
          <a:bodyPr/>
          <a:lstStyle/>
          <a:p>
            <a:fld id="{1118FB7C-3051-423D-B140-B22D31D849CF}" type="slidenum">
              <a:rPr lang="zh-TW" altLang="en-US" smtClean="0"/>
              <a:pPr/>
              <a:t>401</a:t>
            </a:fld>
            <a:endParaRPr lang="zh-TW" altLang="en-US"/>
          </a:p>
        </p:txBody>
      </p:sp>
    </p:spTree>
    <p:extLst>
      <p:ext uri="{BB962C8B-B14F-4D97-AF65-F5344CB8AC3E}">
        <p14:creationId xmlns:p14="http://schemas.microsoft.com/office/powerpoint/2010/main" val="3536087037"/>
      </p:ext>
    </p:extLst>
  </p:cSld>
  <p:clrMapOvr>
    <a:masterClrMapping/>
  </p:clrMapOvr>
</p:sld>
</file>

<file path=ppt/slides/slide4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a:spLocks noGrp="1" noChangeArrowheads="1"/>
          </p:cNvSpPr>
          <p:nvPr>
            <p:ph type="title"/>
          </p:nvPr>
        </p:nvSpPr>
        <p:spPr/>
        <p:txBody>
          <a:bodyPr>
            <a:normAutofit fontScale="90000"/>
          </a:bodyPr>
          <a:lstStyle/>
          <a:p>
            <a:pPr eaLnBrk="1" hangingPunct="1"/>
            <a:r>
              <a:rPr lang="zh-TW" altLang="en-US" sz="4000" b="1" dirty="0" smtClean="0">
                <a:solidFill>
                  <a:srgbClr val="CC0000"/>
                </a:solidFill>
              </a:rPr>
              <a:t>流（廢）標後修改招標文件</a:t>
            </a:r>
            <a:br>
              <a:rPr lang="zh-TW" altLang="en-US" sz="4000" b="1" dirty="0" smtClean="0">
                <a:solidFill>
                  <a:srgbClr val="CC0000"/>
                </a:solidFill>
              </a:rPr>
            </a:br>
            <a:r>
              <a:rPr lang="zh-TW" altLang="en-US" sz="4000" b="1" dirty="0" smtClean="0">
                <a:solidFill>
                  <a:srgbClr val="CC0000"/>
                </a:solidFill>
              </a:rPr>
              <a:t>原則視為新案招標</a:t>
            </a:r>
            <a:r>
              <a:rPr lang="en-US" altLang="zh-TW" sz="4000" b="1" dirty="0" smtClean="0">
                <a:solidFill>
                  <a:srgbClr val="CC0000"/>
                </a:solidFill>
                <a:latin typeface="+mn-ea"/>
                <a:ea typeface="+mn-ea"/>
              </a:rPr>
              <a:t>2-2</a:t>
            </a:r>
            <a:endParaRPr lang="zh-TW" altLang="en-US" sz="4000" b="1" dirty="0" smtClean="0">
              <a:solidFill>
                <a:srgbClr val="CC0000"/>
              </a:solidFill>
              <a:latin typeface="+mn-ea"/>
              <a:ea typeface="+mn-ea"/>
            </a:endParaRPr>
          </a:p>
        </p:txBody>
      </p:sp>
      <p:sp>
        <p:nvSpPr>
          <p:cNvPr id="139267" name="Rectangle 3"/>
          <p:cNvSpPr>
            <a:spLocks noGrp="1" noChangeArrowheads="1"/>
          </p:cNvSpPr>
          <p:nvPr>
            <p:ph type="body" idx="1"/>
          </p:nvPr>
        </p:nvSpPr>
        <p:spPr/>
        <p:txBody>
          <a:bodyPr>
            <a:normAutofit/>
          </a:bodyPr>
          <a:lstStyle/>
          <a:p>
            <a:r>
              <a:rPr lang="zh-TW" altLang="zh-TW" sz="2400" b="1" dirty="0" smtClean="0">
                <a:latin typeface="+mj-ea"/>
                <a:ea typeface="+mj-ea"/>
              </a:rPr>
              <a:t>三</a:t>
            </a:r>
            <a:r>
              <a:rPr lang="zh-TW" altLang="zh-TW" sz="2400" b="1" dirty="0">
                <a:latin typeface="+mj-ea"/>
                <a:ea typeface="+mj-ea"/>
              </a:rPr>
              <a:t>、 另招標期限標準第</a:t>
            </a:r>
            <a:r>
              <a:rPr lang="en-US" altLang="zh-TW" sz="2400" b="1" dirty="0">
                <a:latin typeface="+mj-ea"/>
                <a:ea typeface="+mj-ea"/>
              </a:rPr>
              <a:t>7</a:t>
            </a:r>
            <a:r>
              <a:rPr lang="zh-TW" altLang="zh-TW" sz="2400" b="1" dirty="0">
                <a:latin typeface="+mj-ea"/>
                <a:ea typeface="+mj-ea"/>
              </a:rPr>
              <a:t>條第</a:t>
            </a:r>
            <a:r>
              <a:rPr lang="en-US" altLang="zh-TW" sz="2400" b="1" dirty="0">
                <a:latin typeface="+mj-ea"/>
                <a:ea typeface="+mj-ea"/>
              </a:rPr>
              <a:t>2</a:t>
            </a:r>
            <a:r>
              <a:rPr lang="zh-TW" altLang="zh-TW" sz="2400" b="1" dirty="0">
                <a:latin typeface="+mj-ea"/>
                <a:ea typeface="+mj-ea"/>
              </a:rPr>
              <a:t>項：「前項變更或補充，其</a:t>
            </a:r>
            <a:r>
              <a:rPr lang="zh-TW" altLang="zh-TW" sz="2400" b="1" dirty="0">
                <a:solidFill>
                  <a:srgbClr val="0000FF"/>
                </a:solidFill>
                <a:latin typeface="+mj-ea"/>
                <a:ea typeface="+mj-ea"/>
              </a:rPr>
              <a:t>非屬重大改變，且於原定截止日前五日公告或書面通知各廠商者，得免延長等標期</a:t>
            </a:r>
            <a:r>
              <a:rPr lang="zh-TW" altLang="zh-TW" sz="2400" b="1" dirty="0">
                <a:latin typeface="+mj-ea"/>
                <a:ea typeface="+mj-ea"/>
              </a:rPr>
              <a:t>。」前揭「重大改變」，由招標機關依是否影響廠商投標意願之原則判斷之，</a:t>
            </a:r>
            <a:r>
              <a:rPr lang="zh-TW" altLang="zh-TW" sz="2400" b="1" dirty="0">
                <a:solidFill>
                  <a:srgbClr val="0000FF"/>
                </a:solidFill>
                <a:latin typeface="+mj-ea"/>
                <a:ea typeface="+mj-ea"/>
              </a:rPr>
              <a:t>如未涉及廠商資格之放寬或招標標的數量之明顯變更者</a:t>
            </a:r>
            <a:r>
              <a:rPr lang="zh-TW" altLang="zh-TW" sz="2400" b="1" dirty="0">
                <a:latin typeface="+mj-ea"/>
                <a:ea typeface="+mj-ea"/>
              </a:rPr>
              <a:t>，非屬重大改變，得視同依原招標文件重行招標。本會</a:t>
            </a:r>
            <a:r>
              <a:rPr lang="en-US" altLang="zh-TW" sz="2400" b="1" dirty="0">
                <a:latin typeface="+mj-ea"/>
                <a:ea typeface="+mj-ea"/>
              </a:rPr>
              <a:t>88</a:t>
            </a:r>
            <a:r>
              <a:rPr lang="zh-TW" altLang="zh-TW" sz="2400" b="1" dirty="0">
                <a:latin typeface="+mj-ea"/>
                <a:ea typeface="+mj-ea"/>
              </a:rPr>
              <a:t>年</a:t>
            </a:r>
            <a:r>
              <a:rPr lang="en-US" altLang="zh-TW" sz="2400" b="1" dirty="0">
                <a:latin typeface="+mj-ea"/>
                <a:ea typeface="+mj-ea"/>
              </a:rPr>
              <a:t>8</a:t>
            </a:r>
            <a:r>
              <a:rPr lang="zh-TW" altLang="zh-TW" sz="2400" b="1" dirty="0">
                <a:latin typeface="+mj-ea"/>
                <a:ea typeface="+mj-ea"/>
              </a:rPr>
              <a:t>月</a:t>
            </a:r>
            <a:r>
              <a:rPr lang="en-US" altLang="zh-TW" sz="2400" b="1" dirty="0">
                <a:latin typeface="+mj-ea"/>
                <a:ea typeface="+mj-ea"/>
              </a:rPr>
              <a:t>30</a:t>
            </a:r>
            <a:r>
              <a:rPr lang="zh-TW" altLang="zh-TW" sz="2400" b="1" dirty="0">
                <a:latin typeface="+mj-ea"/>
                <a:ea typeface="+mj-ea"/>
              </a:rPr>
              <a:t>日</a:t>
            </a:r>
            <a:r>
              <a:rPr lang="en-US" altLang="zh-TW" sz="2400" b="1" dirty="0">
                <a:latin typeface="+mj-ea"/>
                <a:ea typeface="+mj-ea"/>
              </a:rPr>
              <a:t>(88)</a:t>
            </a:r>
            <a:r>
              <a:rPr lang="zh-TW" altLang="zh-TW" sz="2400" b="1" dirty="0">
                <a:latin typeface="+mj-ea"/>
                <a:ea typeface="+mj-ea"/>
              </a:rPr>
              <a:t>工程企字第</a:t>
            </a:r>
            <a:r>
              <a:rPr lang="en-US" altLang="zh-TW" sz="2400" b="1" dirty="0">
                <a:latin typeface="+mj-ea"/>
                <a:ea typeface="+mj-ea"/>
              </a:rPr>
              <a:t>8812328</a:t>
            </a:r>
            <a:r>
              <a:rPr lang="zh-TW" altLang="zh-TW" sz="2400" b="1" dirty="0">
                <a:latin typeface="+mj-ea"/>
                <a:ea typeface="+mj-ea"/>
              </a:rPr>
              <a:t>號及</a:t>
            </a:r>
            <a:r>
              <a:rPr lang="en-US" altLang="zh-TW" sz="2400" b="1" dirty="0">
                <a:latin typeface="+mj-ea"/>
                <a:ea typeface="+mj-ea"/>
              </a:rPr>
              <a:t>97</a:t>
            </a:r>
            <a:r>
              <a:rPr lang="zh-TW" altLang="zh-TW" sz="2400" b="1" dirty="0">
                <a:latin typeface="+mj-ea"/>
                <a:ea typeface="+mj-ea"/>
              </a:rPr>
              <a:t>年</a:t>
            </a:r>
            <a:r>
              <a:rPr lang="en-US" altLang="zh-TW" sz="2400" b="1" dirty="0">
                <a:latin typeface="+mj-ea"/>
                <a:ea typeface="+mj-ea"/>
              </a:rPr>
              <a:t>9</a:t>
            </a:r>
            <a:r>
              <a:rPr lang="zh-TW" altLang="zh-TW" sz="2400" b="1" dirty="0">
                <a:latin typeface="+mj-ea"/>
                <a:ea typeface="+mj-ea"/>
              </a:rPr>
              <a:t>月</a:t>
            </a:r>
            <a:r>
              <a:rPr lang="en-US" altLang="zh-TW" sz="2400" b="1" dirty="0">
                <a:latin typeface="+mj-ea"/>
                <a:ea typeface="+mj-ea"/>
              </a:rPr>
              <a:t>1</a:t>
            </a:r>
            <a:r>
              <a:rPr lang="zh-TW" altLang="zh-TW" sz="2400" b="1" dirty="0">
                <a:latin typeface="+mj-ea"/>
                <a:ea typeface="+mj-ea"/>
              </a:rPr>
              <a:t>日工程企字第</a:t>
            </a:r>
            <a:r>
              <a:rPr lang="en-US" altLang="zh-TW" sz="2400" b="1" dirty="0">
                <a:latin typeface="+mj-ea"/>
                <a:ea typeface="+mj-ea"/>
              </a:rPr>
              <a:t>09700349420</a:t>
            </a:r>
            <a:r>
              <a:rPr lang="zh-TW" altLang="zh-TW" sz="2400" b="1" dirty="0">
                <a:latin typeface="+mj-ea"/>
                <a:ea typeface="+mj-ea"/>
              </a:rPr>
              <a:t>號函，並請查察（前揭三函均公開於本會網站）。行政院公共工程委員會 </a:t>
            </a:r>
            <a:r>
              <a:rPr lang="en-US" altLang="zh-TW" sz="2400" b="1" dirty="0">
                <a:latin typeface="+mj-ea"/>
                <a:ea typeface="+mj-ea"/>
              </a:rPr>
              <a:t>107</a:t>
            </a:r>
            <a:r>
              <a:rPr lang="zh-TW" altLang="zh-TW" sz="2400" b="1" dirty="0">
                <a:latin typeface="+mj-ea"/>
                <a:ea typeface="+mj-ea"/>
              </a:rPr>
              <a:t>年</a:t>
            </a:r>
            <a:r>
              <a:rPr lang="en-US" altLang="zh-TW" sz="2400" b="1" dirty="0">
                <a:latin typeface="+mj-ea"/>
                <a:ea typeface="+mj-ea"/>
              </a:rPr>
              <a:t>2</a:t>
            </a:r>
            <a:r>
              <a:rPr lang="zh-TW" altLang="zh-TW" sz="2400" b="1" dirty="0">
                <a:latin typeface="+mj-ea"/>
                <a:ea typeface="+mj-ea"/>
              </a:rPr>
              <a:t>月</a:t>
            </a:r>
            <a:r>
              <a:rPr lang="en-US" altLang="zh-TW" sz="2400" b="1" dirty="0">
                <a:latin typeface="+mj-ea"/>
                <a:ea typeface="+mj-ea"/>
              </a:rPr>
              <a:t>13</a:t>
            </a:r>
            <a:r>
              <a:rPr lang="zh-TW" altLang="zh-TW" sz="2400" b="1" dirty="0">
                <a:latin typeface="+mj-ea"/>
                <a:ea typeface="+mj-ea"/>
              </a:rPr>
              <a:t>日工程企字第</a:t>
            </a:r>
            <a:r>
              <a:rPr lang="en-US" altLang="zh-TW" sz="2400" b="1" dirty="0">
                <a:latin typeface="+mj-ea"/>
                <a:ea typeface="+mj-ea"/>
              </a:rPr>
              <a:t>10700047490</a:t>
            </a:r>
            <a:r>
              <a:rPr lang="zh-TW" altLang="zh-TW" sz="2400" b="1" dirty="0">
                <a:latin typeface="+mj-ea"/>
                <a:ea typeface="+mj-ea"/>
              </a:rPr>
              <a:t>號</a:t>
            </a:r>
            <a:r>
              <a:rPr lang="zh-TW" altLang="zh-TW" sz="2400" b="1" dirty="0" smtClean="0">
                <a:latin typeface="+mj-ea"/>
                <a:ea typeface="+mj-ea"/>
              </a:rPr>
              <a:t>函</a:t>
            </a:r>
            <a:endParaRPr lang="zh-TW" altLang="en-US" sz="2400" b="1" dirty="0" smtClean="0">
              <a:latin typeface="+mj-ea"/>
              <a:ea typeface="+mj-ea"/>
            </a:endParaRPr>
          </a:p>
        </p:txBody>
      </p:sp>
      <p:sp>
        <p:nvSpPr>
          <p:cNvPr id="3" name="投影片編號版面配置區 2"/>
          <p:cNvSpPr>
            <a:spLocks noGrp="1"/>
          </p:cNvSpPr>
          <p:nvPr>
            <p:ph type="sldNum" sz="quarter" idx="12"/>
          </p:nvPr>
        </p:nvSpPr>
        <p:spPr/>
        <p:txBody>
          <a:bodyPr/>
          <a:lstStyle/>
          <a:p>
            <a:fld id="{1118FB7C-3051-423D-B140-B22D31D849CF}" type="slidenum">
              <a:rPr lang="zh-TW" altLang="en-US" smtClean="0"/>
              <a:pPr/>
              <a:t>402</a:t>
            </a:fld>
            <a:endParaRPr lang="zh-TW" altLang="en-US"/>
          </a:p>
        </p:txBody>
      </p:sp>
    </p:spTree>
    <p:extLst>
      <p:ext uri="{BB962C8B-B14F-4D97-AF65-F5344CB8AC3E}">
        <p14:creationId xmlns:p14="http://schemas.microsoft.com/office/powerpoint/2010/main" val="3970245256"/>
      </p:ext>
    </p:extLst>
  </p:cSld>
  <p:clrMapOvr>
    <a:masterClrMapping/>
  </p:clrMapOvr>
</p:sld>
</file>

<file path=ppt/slides/slide4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2"/>
          <p:cNvSpPr>
            <a:spLocks noGrp="1" noChangeArrowheads="1"/>
          </p:cNvSpPr>
          <p:nvPr>
            <p:ph type="title" idx="4294967295"/>
          </p:nvPr>
        </p:nvSpPr>
        <p:spPr>
          <a:xfrm>
            <a:off x="1452785" y="1196752"/>
            <a:ext cx="7462911" cy="1012825"/>
          </a:xfrm>
        </p:spPr>
        <p:txBody>
          <a:bodyPr/>
          <a:lstStyle/>
          <a:p>
            <a:pPr>
              <a:defRPr/>
            </a:pPr>
            <a:r>
              <a:rPr lang="zh-TW" altLang="en-US" b="1" dirty="0" smtClean="0">
                <a:solidFill>
                  <a:srgbClr val="FF0000"/>
                </a:solidFill>
                <a:effectLst>
                  <a:outerShdw blurRad="38100" dist="38100" dir="2700000" algn="tl">
                    <a:srgbClr val="C0C0C0"/>
                  </a:outerShdw>
                </a:effectLst>
              </a:rPr>
              <a:t>採購監辦實務案例解析</a:t>
            </a:r>
            <a:endParaRPr lang="zh-TW" altLang="en-US" sz="5400" b="1" dirty="0" smtClean="0">
              <a:solidFill>
                <a:srgbClr val="FF0000"/>
              </a:solidFill>
              <a:effectLst>
                <a:outerShdw blurRad="38100" dist="38100" dir="2700000" algn="tl">
                  <a:srgbClr val="C0C0C0"/>
                </a:outerShdw>
              </a:effectLst>
            </a:endParaRPr>
          </a:p>
        </p:txBody>
      </p:sp>
      <p:sp>
        <p:nvSpPr>
          <p:cNvPr id="55299" name="Rectangle 3"/>
          <p:cNvSpPr>
            <a:spLocks noGrp="1" noChangeArrowheads="1"/>
          </p:cNvSpPr>
          <p:nvPr>
            <p:ph type="body" idx="4294967295"/>
          </p:nvPr>
        </p:nvSpPr>
        <p:spPr>
          <a:xfrm>
            <a:off x="2051720" y="3717032"/>
            <a:ext cx="6791968" cy="1223888"/>
          </a:xfrm>
        </p:spPr>
        <p:txBody>
          <a:bodyPr>
            <a:normAutofit fontScale="77500" lnSpcReduction="20000"/>
          </a:bodyPr>
          <a:lstStyle/>
          <a:p>
            <a:pPr>
              <a:lnSpc>
                <a:spcPct val="120000"/>
              </a:lnSpc>
              <a:spcBef>
                <a:spcPts val="0"/>
              </a:spcBef>
              <a:buFont typeface="Wingdings" panose="05000000000000000000" pitchFamily="2" charset="2"/>
              <a:buChar char="n"/>
              <a:defRPr/>
            </a:pPr>
            <a:r>
              <a:rPr lang="zh-TW" altLang="en-US" sz="4000" b="1" kern="10" dirty="0">
                <a:solidFill>
                  <a:srgbClr val="0000FF"/>
                </a:solidFill>
                <a:latin typeface="標楷體"/>
              </a:rPr>
              <a:t>契約管理及爭議處理常見錯誤態樣</a:t>
            </a:r>
          </a:p>
          <a:p>
            <a:pPr>
              <a:lnSpc>
                <a:spcPct val="120000"/>
              </a:lnSpc>
              <a:spcBef>
                <a:spcPts val="0"/>
              </a:spcBef>
              <a:defRPr/>
            </a:pPr>
            <a:r>
              <a:rPr lang="zh-TW" altLang="en-US" sz="4000" b="1" kern="10" dirty="0" smtClean="0">
                <a:solidFill>
                  <a:srgbClr val="0000FF"/>
                </a:solidFill>
                <a:latin typeface="標楷體"/>
              </a:rPr>
              <a:t>履約</a:t>
            </a:r>
            <a:r>
              <a:rPr lang="zh-TW" altLang="en-US" sz="4000" b="1" kern="10" dirty="0">
                <a:solidFill>
                  <a:srgbClr val="0000FF"/>
                </a:solidFill>
                <a:latin typeface="標楷體"/>
              </a:rPr>
              <a:t>管理</a:t>
            </a:r>
          </a:p>
          <a:p>
            <a:endParaRPr lang="zh-TW" altLang="en-US" sz="2000" b="1" dirty="0" smtClean="0"/>
          </a:p>
          <a:p>
            <a:endParaRPr lang="zh-TW" altLang="en-US" sz="2000" dirty="0" smtClean="0"/>
          </a:p>
          <a:p>
            <a:pPr lvl="1">
              <a:spcBef>
                <a:spcPts val="600"/>
              </a:spcBef>
              <a:spcAft>
                <a:spcPts val="600"/>
              </a:spcAft>
              <a:buFont typeface="Wingdings" panose="05000000000000000000" pitchFamily="2" charset="2"/>
              <a:buChar char="l"/>
            </a:pPr>
            <a:endParaRPr lang="zh-TW" altLang="en-US" sz="2000" dirty="0" smtClean="0"/>
          </a:p>
        </p:txBody>
      </p:sp>
      <p:sp>
        <p:nvSpPr>
          <p:cNvPr id="4" name="弧形向右箭號 3"/>
          <p:cNvSpPr/>
          <p:nvPr/>
        </p:nvSpPr>
        <p:spPr>
          <a:xfrm>
            <a:off x="1115616" y="2564904"/>
            <a:ext cx="731837" cy="1216025"/>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solidFill>
                <a:schemeClr val="tx1"/>
              </a:solidFill>
            </a:endParaRPr>
          </a:p>
        </p:txBody>
      </p:sp>
      <p:sp>
        <p:nvSpPr>
          <p:cNvPr id="3" name="投影片編號版面配置區 2"/>
          <p:cNvSpPr>
            <a:spLocks noGrp="1"/>
          </p:cNvSpPr>
          <p:nvPr>
            <p:ph type="sldNum" sz="quarter" idx="12"/>
          </p:nvPr>
        </p:nvSpPr>
        <p:spPr/>
        <p:txBody>
          <a:bodyPr/>
          <a:lstStyle/>
          <a:p>
            <a:fld id="{1118FB7C-3051-423D-B140-B22D31D849CF}" type="slidenum">
              <a:rPr lang="zh-TW" altLang="en-US" smtClean="0"/>
              <a:pPr/>
              <a:t>403</a:t>
            </a:fld>
            <a:endParaRPr lang="zh-TW" altLang="en-US"/>
          </a:p>
        </p:txBody>
      </p:sp>
    </p:spTree>
    <p:extLst>
      <p:ext uri="{BB962C8B-B14F-4D97-AF65-F5344CB8AC3E}">
        <p14:creationId xmlns:p14="http://schemas.microsoft.com/office/powerpoint/2010/main" val="3462925154"/>
      </p:ext>
    </p:extLst>
  </p:cSld>
  <p:clrMapOvr>
    <a:masterClrMapping/>
  </p:clrMapOvr>
  <p:transition/>
  <p:timing>
    <p:tnLst>
      <p:par>
        <p:cTn id="1" dur="indefinite" restart="never" nodeType="tmRoot"/>
      </p:par>
    </p:tnLst>
  </p:timing>
</p:sld>
</file>

<file path=ppt/slides/slide4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Grp="1" noChangeArrowheads="1"/>
          </p:cNvSpPr>
          <p:nvPr>
            <p:ph type="title" idx="4294967295"/>
          </p:nvPr>
        </p:nvSpPr>
        <p:spPr>
          <a:xfrm>
            <a:off x="395288" y="404813"/>
            <a:ext cx="8259762" cy="635000"/>
          </a:xfrm>
        </p:spPr>
        <p:txBody>
          <a:bodyPr bIns="91440" anchor="b">
            <a:normAutofit fontScale="90000"/>
          </a:bodyPr>
          <a:lstStyle/>
          <a:p>
            <a:pPr algn="ctr"/>
            <a:r>
              <a:rPr lang="zh-TW" altLang="en-US" b="1" dirty="0" smtClean="0">
                <a:solidFill>
                  <a:srgbClr val="FF0000"/>
                </a:solidFill>
                <a:latin typeface="標楷體" panose="03000509000000000000" pitchFamily="65" charset="-120"/>
              </a:rPr>
              <a:t>採購契約效力</a:t>
            </a:r>
            <a:r>
              <a:rPr lang="en-US" altLang="zh-TW" b="1" dirty="0" smtClean="0">
                <a:solidFill>
                  <a:srgbClr val="FF0000"/>
                </a:solidFill>
                <a:latin typeface="標楷體" panose="03000509000000000000" pitchFamily="65" charset="-120"/>
              </a:rPr>
              <a:t>1-1</a:t>
            </a:r>
            <a:endParaRPr lang="zh-TW" altLang="en-US" b="1" dirty="0" smtClean="0">
              <a:solidFill>
                <a:srgbClr val="FF0000"/>
              </a:solidFill>
            </a:endParaRPr>
          </a:p>
        </p:txBody>
      </p:sp>
      <p:sp>
        <p:nvSpPr>
          <p:cNvPr id="57347" name="Rectangle 3"/>
          <p:cNvSpPr>
            <a:spLocks noGrp="1" noChangeArrowheads="1"/>
          </p:cNvSpPr>
          <p:nvPr>
            <p:ph sz="quarter" idx="4294967295"/>
          </p:nvPr>
        </p:nvSpPr>
        <p:spPr>
          <a:xfrm>
            <a:off x="179513" y="1125538"/>
            <a:ext cx="8640638" cy="5471814"/>
          </a:xfrm>
        </p:spPr>
        <p:txBody>
          <a:bodyPr>
            <a:noAutofit/>
          </a:bodyPr>
          <a:lstStyle/>
          <a:p>
            <a:pPr>
              <a:defRPr/>
            </a:pPr>
            <a:r>
              <a:rPr lang="zh-TW" altLang="en-US" sz="2400" b="1" dirty="0" smtClean="0">
                <a:latin typeface="+mj-ea"/>
                <a:ea typeface="+mj-ea"/>
              </a:rPr>
              <a:t>一、契約效力：</a:t>
            </a:r>
            <a:r>
              <a:rPr lang="zh-TW" altLang="en-US" sz="2400" b="1" dirty="0" smtClean="0">
                <a:solidFill>
                  <a:srgbClr val="FF0000"/>
                </a:solidFill>
                <a:latin typeface="+mj-ea"/>
                <a:ea typeface="+mj-ea"/>
              </a:rPr>
              <a:t>始於招標文件（邀約行為），止於保固期滿</a:t>
            </a:r>
            <a:r>
              <a:rPr lang="en-US" altLang="zh-TW" sz="2400" b="1" dirty="0" smtClean="0">
                <a:solidFill>
                  <a:srgbClr val="00B0F0"/>
                </a:solidFill>
                <a:latin typeface="+mj-ea"/>
                <a:ea typeface="+mj-ea"/>
              </a:rPr>
              <a:t/>
            </a:r>
            <a:br>
              <a:rPr lang="en-US" altLang="zh-TW" sz="2400" b="1" dirty="0" smtClean="0">
                <a:solidFill>
                  <a:srgbClr val="00B0F0"/>
                </a:solidFill>
                <a:latin typeface="+mj-ea"/>
                <a:ea typeface="+mj-ea"/>
              </a:rPr>
            </a:br>
            <a:r>
              <a:rPr lang="zh-TW" altLang="en-US" sz="2400" b="1" dirty="0" smtClean="0">
                <a:solidFill>
                  <a:srgbClr val="0000FF"/>
                </a:solidFill>
                <a:latin typeface="+mj-ea"/>
                <a:ea typeface="+mj-ea"/>
              </a:rPr>
              <a:t>（採購法</a:t>
            </a:r>
            <a:r>
              <a:rPr lang="en-US" altLang="zh-TW" sz="2400" b="1" dirty="0" smtClean="0">
                <a:solidFill>
                  <a:srgbClr val="0000FF"/>
                </a:solidFill>
                <a:latin typeface="+mj-ea"/>
                <a:ea typeface="+mj-ea"/>
              </a:rPr>
              <a:t>§101-1-9</a:t>
            </a:r>
            <a:r>
              <a:rPr lang="zh-TW" altLang="en-US" sz="2400" b="1" dirty="0" smtClean="0">
                <a:solidFill>
                  <a:srgbClr val="0000FF"/>
                </a:solidFill>
                <a:latin typeface="+mj-ea"/>
                <a:ea typeface="+mj-ea"/>
              </a:rPr>
              <a:t>不履行保固責任者；不良廠商）</a:t>
            </a:r>
            <a:r>
              <a:rPr lang="en-US" altLang="zh-TW" sz="2400" b="1" dirty="0" smtClean="0">
                <a:latin typeface="+mj-ea"/>
                <a:ea typeface="+mj-ea"/>
              </a:rPr>
              <a:t/>
            </a:r>
            <a:br>
              <a:rPr lang="en-US" altLang="zh-TW" sz="2400" b="1" dirty="0" smtClean="0">
                <a:latin typeface="+mj-ea"/>
                <a:ea typeface="+mj-ea"/>
              </a:rPr>
            </a:br>
            <a:r>
              <a:rPr lang="zh-TW" altLang="en-US" sz="2400" b="1" dirty="0">
                <a:latin typeface="+mj-ea"/>
                <a:ea typeface="+mj-ea"/>
              </a:rPr>
              <a:t>參照最高行政法院</a:t>
            </a:r>
            <a:r>
              <a:rPr lang="en-US" altLang="zh-TW" sz="2400" b="1" dirty="0">
                <a:latin typeface="+mj-ea"/>
                <a:ea typeface="+mj-ea"/>
              </a:rPr>
              <a:t>98</a:t>
            </a:r>
            <a:r>
              <a:rPr lang="zh-TW" altLang="en-US" sz="2400" b="1" dirty="0">
                <a:latin typeface="+mj-ea"/>
                <a:ea typeface="+mj-ea"/>
              </a:rPr>
              <a:t>年度判字第</a:t>
            </a:r>
            <a:r>
              <a:rPr lang="en-US" altLang="zh-TW" sz="2400" b="1" dirty="0">
                <a:latin typeface="+mj-ea"/>
                <a:ea typeface="+mj-ea"/>
              </a:rPr>
              <a:t>38</a:t>
            </a:r>
            <a:r>
              <a:rPr lang="zh-TW" altLang="en-US" sz="2400" b="1" dirty="0">
                <a:latin typeface="+mj-ea"/>
                <a:ea typeface="+mj-ea"/>
              </a:rPr>
              <a:t>號判決：「</a:t>
            </a:r>
            <a:r>
              <a:rPr lang="en-US" altLang="zh-TW" sz="2400" b="1" dirty="0">
                <a:latin typeface="+mj-ea"/>
                <a:ea typeface="+mj-ea"/>
              </a:rPr>
              <a:t>…</a:t>
            </a:r>
            <a:r>
              <a:rPr lang="zh-TW" altLang="en-US" sz="2400" b="1" dirty="0">
                <a:latin typeface="+mj-ea"/>
                <a:ea typeface="+mj-ea"/>
              </a:rPr>
              <a:t>以招標公告為要約引誘，廠商之投標為要約，而採購機關之決標，為承諾性質，且以決標時點意思合致為雙方契約成立時點。準此，採購契約內容於決標時即已確定，而嗣後契約之簽訂僅係將投標須知及公告相關事項，另以書面形式為之，故簽約手續並非契約成立或生效要件，且雙方對締約內容並無任何磋商空間，自不能將形式上之簽約日期視為契約實際成立時點，而</a:t>
            </a:r>
            <a:r>
              <a:rPr lang="zh-TW" altLang="en-US" sz="2400" b="1" dirty="0">
                <a:solidFill>
                  <a:srgbClr val="0000FF"/>
                </a:solidFill>
                <a:latin typeface="+mj-ea"/>
                <a:ea typeface="+mj-ea"/>
              </a:rPr>
              <a:t>應以決標日為契約成立日</a:t>
            </a:r>
            <a:r>
              <a:rPr lang="zh-TW" altLang="en-US" sz="2400" b="1" dirty="0">
                <a:latin typeface="+mj-ea"/>
                <a:ea typeface="+mj-ea"/>
              </a:rPr>
              <a:t>」</a:t>
            </a:r>
            <a:r>
              <a:rPr lang="zh-TW" altLang="en-US" sz="2400" b="1" dirty="0" smtClean="0">
                <a:latin typeface="+mj-ea"/>
                <a:ea typeface="+mj-ea"/>
              </a:rPr>
              <a:t>。</a:t>
            </a:r>
            <a:r>
              <a:rPr lang="en-US" altLang="zh-TW" sz="2400" b="1" dirty="0">
                <a:latin typeface="+mj-ea"/>
                <a:ea typeface="+mj-ea"/>
              </a:rPr>
              <a:t>101</a:t>
            </a:r>
            <a:r>
              <a:rPr lang="zh-TW" altLang="en-US" sz="2400" b="1" dirty="0">
                <a:latin typeface="+mj-ea"/>
                <a:ea typeface="+mj-ea"/>
              </a:rPr>
              <a:t>年</a:t>
            </a:r>
            <a:r>
              <a:rPr lang="en-US" altLang="zh-TW" sz="2400" b="1" dirty="0">
                <a:latin typeface="+mj-ea"/>
                <a:ea typeface="+mj-ea"/>
              </a:rPr>
              <a:t>01</a:t>
            </a:r>
            <a:r>
              <a:rPr lang="zh-TW" altLang="en-US" sz="2400" b="1" dirty="0">
                <a:latin typeface="+mj-ea"/>
                <a:ea typeface="+mj-ea"/>
              </a:rPr>
              <a:t>月</a:t>
            </a:r>
            <a:r>
              <a:rPr lang="en-US" altLang="zh-TW" sz="2400" b="1" dirty="0">
                <a:latin typeface="+mj-ea"/>
                <a:ea typeface="+mj-ea"/>
              </a:rPr>
              <a:t>11</a:t>
            </a:r>
            <a:r>
              <a:rPr lang="zh-TW" altLang="en-US" sz="2400" b="1" dirty="0" smtClean="0">
                <a:latin typeface="+mj-ea"/>
                <a:ea typeface="+mj-ea"/>
              </a:rPr>
              <a:t>日工程</a:t>
            </a:r>
            <a:r>
              <a:rPr lang="zh-TW" altLang="en-US" sz="2400" b="1" dirty="0">
                <a:latin typeface="+mj-ea"/>
                <a:ea typeface="+mj-ea"/>
              </a:rPr>
              <a:t>企字第</a:t>
            </a:r>
            <a:r>
              <a:rPr lang="en-US" altLang="zh-TW" sz="2400" b="1" dirty="0">
                <a:latin typeface="+mj-ea"/>
                <a:ea typeface="+mj-ea"/>
              </a:rPr>
              <a:t>10100013140</a:t>
            </a:r>
            <a:r>
              <a:rPr lang="zh-TW" altLang="en-US" sz="2400" b="1" dirty="0" smtClean="0">
                <a:latin typeface="+mj-ea"/>
                <a:ea typeface="+mj-ea"/>
              </a:rPr>
              <a:t>號函</a:t>
            </a:r>
            <a:endParaRPr lang="en-US" altLang="zh-TW" sz="2400" b="1" dirty="0" smtClean="0">
              <a:latin typeface="+mj-ea"/>
              <a:ea typeface="+mj-ea"/>
            </a:endParaRPr>
          </a:p>
          <a:p>
            <a:pPr eaLnBrk="1" hangingPunct="1">
              <a:defRPr/>
            </a:pPr>
            <a:r>
              <a:rPr lang="zh-TW" altLang="en-US" sz="2400" b="1" dirty="0" smtClean="0">
                <a:latin typeface="+mj-ea"/>
                <a:ea typeface="+mj-ea"/>
              </a:rPr>
              <a:t>二、契約公平：</a:t>
            </a:r>
            <a:r>
              <a:rPr lang="en-US" altLang="zh-TW" sz="2400" b="1" dirty="0" smtClean="0">
                <a:latin typeface="+mj-ea"/>
                <a:ea typeface="+mj-ea"/>
              </a:rPr>
              <a:t/>
            </a:r>
            <a:br>
              <a:rPr lang="en-US" altLang="zh-TW" sz="2400" b="1" dirty="0" smtClean="0">
                <a:latin typeface="+mj-ea"/>
                <a:ea typeface="+mj-ea"/>
              </a:rPr>
            </a:br>
            <a:r>
              <a:rPr lang="zh-TW" altLang="en-US" sz="2400" b="1" dirty="0" smtClean="0">
                <a:latin typeface="+mj-ea"/>
                <a:ea typeface="+mj-ea"/>
              </a:rPr>
              <a:t>採購契約應訂明一方執行錯誤、不實或管理不善，致他方遭受損害之責任。</a:t>
            </a:r>
            <a:r>
              <a:rPr lang="en-US" altLang="zh-TW" sz="2400" b="1" dirty="0" smtClean="0">
                <a:latin typeface="+mj-ea"/>
                <a:ea typeface="+mj-ea"/>
              </a:rPr>
              <a:t>(</a:t>
            </a:r>
            <a:r>
              <a:rPr lang="zh-TW" altLang="en-US" sz="2400" b="1" dirty="0" smtClean="0">
                <a:latin typeface="+mj-ea"/>
                <a:ea typeface="+mj-ea"/>
              </a:rPr>
              <a:t>採購法</a:t>
            </a:r>
            <a:r>
              <a:rPr lang="en-US" altLang="zh-TW" sz="2400" b="1" dirty="0" smtClean="0">
                <a:latin typeface="+mj-ea"/>
                <a:ea typeface="+mj-ea"/>
              </a:rPr>
              <a:t>§63.2)</a:t>
            </a:r>
          </a:p>
          <a:p>
            <a:pPr eaLnBrk="1" hangingPunct="1">
              <a:defRPr/>
            </a:pPr>
            <a:endParaRPr lang="en-US" altLang="zh-TW" sz="2400" b="1" dirty="0" smtClean="0">
              <a:latin typeface="+mj-ea"/>
              <a:ea typeface="+mj-ea"/>
            </a:endParaRPr>
          </a:p>
          <a:p>
            <a:pPr eaLnBrk="1" hangingPunct="1">
              <a:buFont typeface="Arial" panose="020B0604020202020204" pitchFamily="34" charset="0"/>
              <a:buChar char="•"/>
              <a:defRPr/>
            </a:pPr>
            <a:endParaRPr lang="zh-TW" altLang="en-US" sz="2400" b="1" dirty="0" smtClean="0">
              <a:latin typeface="+mj-ea"/>
              <a:ea typeface="+mj-ea"/>
            </a:endParaRPr>
          </a:p>
        </p:txBody>
      </p:sp>
      <p:sp>
        <p:nvSpPr>
          <p:cNvPr id="3" name="投影片編號版面配置區 2"/>
          <p:cNvSpPr>
            <a:spLocks noGrp="1"/>
          </p:cNvSpPr>
          <p:nvPr>
            <p:ph type="sldNum" sz="quarter" idx="12"/>
          </p:nvPr>
        </p:nvSpPr>
        <p:spPr/>
        <p:txBody>
          <a:bodyPr/>
          <a:lstStyle/>
          <a:p>
            <a:fld id="{1118FB7C-3051-423D-B140-B22D31D849CF}" type="slidenum">
              <a:rPr lang="zh-TW" altLang="en-US" smtClean="0"/>
              <a:pPr/>
              <a:t>404</a:t>
            </a:fld>
            <a:endParaRPr lang="zh-TW" altLang="en-US"/>
          </a:p>
        </p:txBody>
      </p:sp>
    </p:spTree>
    <p:extLst>
      <p:ext uri="{BB962C8B-B14F-4D97-AF65-F5344CB8AC3E}">
        <p14:creationId xmlns:p14="http://schemas.microsoft.com/office/powerpoint/2010/main" val="2494962396"/>
      </p:ext>
    </p:extLst>
  </p:cSld>
  <p:clrMapOvr>
    <a:masterClrMapping/>
  </p:clrMapOvr>
  <p:timing>
    <p:tnLst>
      <p:par>
        <p:cTn id="1" dur="indefinite" restart="never" nodeType="tmRoot"/>
      </p:par>
    </p:tnLst>
  </p:timing>
</p:sld>
</file>

<file path=ppt/slides/slide4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標題 1"/>
          <p:cNvSpPr>
            <a:spLocks noGrp="1"/>
          </p:cNvSpPr>
          <p:nvPr>
            <p:ph type="title"/>
          </p:nvPr>
        </p:nvSpPr>
        <p:spPr>
          <a:xfrm>
            <a:off x="323850" y="206375"/>
            <a:ext cx="8569325" cy="919163"/>
          </a:xfrm>
        </p:spPr>
        <p:txBody>
          <a:bodyPr/>
          <a:lstStyle/>
          <a:p>
            <a:pPr algn="ctr"/>
            <a:r>
              <a:rPr lang="zh-TW" altLang="en-US" sz="4000" b="1" smtClean="0">
                <a:solidFill>
                  <a:srgbClr val="FF0000"/>
                </a:solidFill>
                <a:latin typeface="標楷體" panose="03000509000000000000" pitchFamily="65" charset="-120"/>
              </a:rPr>
              <a:t>採購契約效力</a:t>
            </a:r>
            <a:r>
              <a:rPr lang="en-US" altLang="zh-TW" sz="4000" b="1" smtClean="0">
                <a:solidFill>
                  <a:srgbClr val="FF0000"/>
                </a:solidFill>
                <a:latin typeface="標楷體" panose="03000509000000000000" pitchFamily="65" charset="-120"/>
              </a:rPr>
              <a:t>-</a:t>
            </a:r>
            <a:r>
              <a:rPr lang="zh-TW" altLang="en-US" sz="4000" b="1" smtClean="0">
                <a:solidFill>
                  <a:srgbClr val="FF0000"/>
                </a:solidFill>
                <a:latin typeface="標楷體" panose="03000509000000000000" pitchFamily="65" charset="-120"/>
              </a:rPr>
              <a:t>生效日認定</a:t>
            </a:r>
            <a:r>
              <a:rPr lang="en-US" altLang="zh-TW" sz="4000" b="1" smtClean="0">
                <a:solidFill>
                  <a:srgbClr val="FF0000"/>
                </a:solidFill>
                <a:latin typeface="標楷體" panose="03000509000000000000" pitchFamily="65" charset="-120"/>
              </a:rPr>
              <a:t>1-2 </a:t>
            </a:r>
            <a:endParaRPr lang="zh-TW" altLang="en-US" sz="4000" b="1" smtClean="0">
              <a:solidFill>
                <a:srgbClr val="FF0000"/>
              </a:solidFill>
              <a:latin typeface="標楷體" panose="03000509000000000000" pitchFamily="65" charset="-120"/>
            </a:endParaRPr>
          </a:p>
        </p:txBody>
      </p:sp>
      <p:sp>
        <p:nvSpPr>
          <p:cNvPr id="241667" name="內容版面配置區 2"/>
          <p:cNvSpPr>
            <a:spLocks noGrp="1"/>
          </p:cNvSpPr>
          <p:nvPr>
            <p:ph idx="1"/>
          </p:nvPr>
        </p:nvSpPr>
        <p:spPr>
          <a:xfrm>
            <a:off x="314325" y="1484313"/>
            <a:ext cx="8642350" cy="5184775"/>
          </a:xfrm>
        </p:spPr>
        <p:txBody>
          <a:bodyPr/>
          <a:lstStyle/>
          <a:p>
            <a:r>
              <a:rPr lang="zh-TW" altLang="zh-TW" sz="2400" b="1" smtClean="0"/>
              <a:t>工程採購契約範本第</a:t>
            </a:r>
            <a:r>
              <a:rPr lang="en-US" altLang="zh-TW" sz="2400" b="1" smtClean="0"/>
              <a:t>7</a:t>
            </a:r>
            <a:r>
              <a:rPr lang="zh-TW" altLang="zh-TW" sz="2400" b="1" smtClean="0"/>
              <a:t>條　履約期限</a:t>
            </a:r>
            <a:r>
              <a:rPr lang="en-US" altLang="zh-TW" sz="2400" b="1" smtClean="0"/>
              <a:t/>
            </a:r>
            <a:br>
              <a:rPr lang="en-US" altLang="zh-TW" sz="2400" b="1" smtClean="0"/>
            </a:br>
            <a:r>
              <a:rPr lang="en-US" altLang="zh-TW" sz="2400" b="1" smtClean="0"/>
              <a:t>(</a:t>
            </a:r>
            <a:r>
              <a:rPr lang="zh-TW" altLang="zh-TW" sz="2400" b="1" smtClean="0"/>
              <a:t>一</a:t>
            </a:r>
            <a:r>
              <a:rPr lang="en-US" altLang="zh-TW" sz="2400" b="1" smtClean="0"/>
              <a:t>)</a:t>
            </a:r>
            <a:r>
              <a:rPr lang="zh-TW" altLang="zh-TW" sz="2400" b="1" smtClean="0"/>
              <a:t>履約期限（由機關於招標時載明）：</a:t>
            </a:r>
            <a:endParaRPr lang="en-US" altLang="zh-TW" sz="2400" b="1" smtClean="0"/>
          </a:p>
          <a:p>
            <a:pPr>
              <a:buFont typeface="Wingdings" panose="05000000000000000000" pitchFamily="2" charset="2"/>
              <a:buChar char="l"/>
            </a:pPr>
            <a:r>
              <a:rPr lang="en-US" altLang="zh-TW" sz="2400" b="1" smtClean="0"/>
              <a:t>1.</a:t>
            </a:r>
            <a:r>
              <a:rPr lang="zh-TW" altLang="zh-TW" sz="2400" b="1" smtClean="0"/>
              <a:t>工程之施工：</a:t>
            </a:r>
            <a:r>
              <a:rPr lang="en-US" altLang="zh-TW" sz="2400" b="1" smtClean="0"/>
              <a:t/>
            </a:r>
            <a:br>
              <a:rPr lang="en-US" altLang="zh-TW" sz="2400" b="1" smtClean="0"/>
            </a:br>
            <a:r>
              <a:rPr lang="zh-TW" altLang="zh-TW" sz="2400" b="1" smtClean="0"/>
              <a:t>□應於＿＿年＿＿月＿＿日以前竣工。</a:t>
            </a:r>
            <a:r>
              <a:rPr lang="en-US" altLang="zh-TW" sz="2400" b="1" smtClean="0"/>
              <a:t/>
            </a:r>
            <a:br>
              <a:rPr lang="en-US" altLang="zh-TW" sz="2400" b="1" smtClean="0"/>
            </a:br>
            <a:r>
              <a:rPr lang="zh-TW" altLang="zh-TW" sz="2400" b="1" smtClean="0"/>
              <a:t>□應於（□</a:t>
            </a:r>
            <a:r>
              <a:rPr lang="zh-TW" altLang="zh-TW" sz="2400" b="1" smtClean="0">
                <a:solidFill>
                  <a:srgbClr val="0070C0"/>
                </a:solidFill>
              </a:rPr>
              <a:t>決標日</a:t>
            </a:r>
            <a:r>
              <a:rPr lang="zh-TW" altLang="zh-TW" sz="2400" b="1" smtClean="0"/>
              <a:t>□</a:t>
            </a:r>
            <a:r>
              <a:rPr lang="zh-TW" altLang="zh-TW" sz="2400" b="1" smtClean="0">
                <a:solidFill>
                  <a:srgbClr val="0070C0"/>
                </a:solidFill>
              </a:rPr>
              <a:t>機關簽約日</a:t>
            </a:r>
            <a:r>
              <a:rPr lang="zh-TW" altLang="zh-TW" sz="2400" b="1" smtClean="0"/>
              <a:t>□</a:t>
            </a:r>
            <a:r>
              <a:rPr lang="zh-TW" altLang="zh-TW" sz="2400" b="1" smtClean="0">
                <a:solidFill>
                  <a:srgbClr val="0070C0"/>
                </a:solidFill>
              </a:rPr>
              <a:t>機關通知日</a:t>
            </a:r>
            <a:r>
              <a:rPr lang="zh-TW" altLang="zh-TW" sz="2400" b="1" smtClean="0"/>
              <a:t>）起＿＿日內開工，</a:t>
            </a:r>
            <a:r>
              <a:rPr lang="zh-TW" altLang="zh-TW" sz="2400" b="1" smtClean="0">
                <a:solidFill>
                  <a:srgbClr val="FF0000"/>
                </a:solidFill>
              </a:rPr>
              <a:t>並於開工之日起＿＿日內竣工。</a:t>
            </a:r>
            <a:r>
              <a:rPr lang="zh-TW" altLang="zh-TW" sz="2400" b="1" smtClean="0"/>
              <a:t>預計竣工日期為＿年＿月＿日。</a:t>
            </a:r>
            <a:endParaRPr lang="en-US" altLang="zh-TW" sz="2400" b="1" smtClean="0"/>
          </a:p>
          <a:p>
            <a:pPr>
              <a:buFont typeface="Wingdings" panose="05000000000000000000" pitchFamily="2" charset="2"/>
              <a:buChar char="l"/>
            </a:pPr>
            <a:r>
              <a:rPr lang="en-US" altLang="zh-TW" sz="2400" b="1" smtClean="0"/>
              <a:t>2.</a:t>
            </a:r>
            <a:r>
              <a:rPr lang="zh-TW" altLang="en-US" sz="2400" b="1" smtClean="0"/>
              <a:t>本契約所稱日（天）數，除已明定為日曆天或工作天者外，</a:t>
            </a:r>
            <a:r>
              <a:rPr lang="zh-TW" altLang="en-US" sz="2400" b="1" smtClean="0">
                <a:solidFill>
                  <a:srgbClr val="FF0000"/>
                </a:solidFill>
              </a:rPr>
              <a:t>以□日曆天□工作天計算</a:t>
            </a:r>
            <a:r>
              <a:rPr lang="zh-TW" altLang="en-US" sz="2400" b="1" smtClean="0"/>
              <a:t>（由機關於招標時勾選；</a:t>
            </a:r>
            <a:r>
              <a:rPr lang="zh-TW" altLang="en-US" sz="2400" b="1" smtClean="0">
                <a:solidFill>
                  <a:srgbClr val="0000FF"/>
                </a:solidFill>
              </a:rPr>
              <a:t>未勾選者，為工作天</a:t>
            </a:r>
            <a:r>
              <a:rPr lang="zh-TW" altLang="en-US" sz="2400" b="1" smtClean="0"/>
              <a:t>）：</a:t>
            </a:r>
            <a:r>
              <a:rPr lang="en-US" altLang="zh-TW" sz="2400" b="1" smtClean="0"/>
              <a:t/>
            </a:r>
            <a:br>
              <a:rPr lang="en-US" altLang="zh-TW" sz="2400" b="1" smtClean="0"/>
            </a:br>
            <a:r>
              <a:rPr lang="en-US" altLang="zh-TW" sz="2400" b="1" smtClean="0"/>
              <a:t>(1)</a:t>
            </a:r>
            <a:r>
              <a:rPr lang="zh-TW" altLang="en-US" sz="2400" b="1" smtClean="0">
                <a:solidFill>
                  <a:srgbClr val="0000FF"/>
                </a:solidFill>
              </a:rPr>
              <a:t>以日曆天計算者，所有日數，均應計入</a:t>
            </a:r>
            <a:r>
              <a:rPr lang="zh-TW" altLang="en-US" sz="2400" b="1" smtClean="0"/>
              <a:t>。</a:t>
            </a:r>
            <a:r>
              <a:rPr lang="en-US" altLang="zh-TW" sz="2400" b="1" smtClean="0"/>
              <a:t/>
            </a:r>
            <a:br>
              <a:rPr lang="en-US" altLang="zh-TW" sz="2400" b="1" smtClean="0"/>
            </a:br>
            <a:r>
              <a:rPr lang="en-US" altLang="zh-TW" sz="2400" b="1" smtClean="0"/>
              <a:t>(2)</a:t>
            </a:r>
            <a:r>
              <a:rPr lang="zh-TW" altLang="en-US" sz="2400" b="1" smtClean="0"/>
              <a:t>以</a:t>
            </a:r>
            <a:r>
              <a:rPr lang="zh-TW" altLang="en-US" sz="2400" b="1" smtClean="0">
                <a:solidFill>
                  <a:srgbClr val="0000FF"/>
                </a:solidFill>
              </a:rPr>
              <a:t>工作天計算者</a:t>
            </a:r>
            <a:r>
              <a:rPr lang="zh-TW" altLang="en-US" sz="2400" b="1" smtClean="0"/>
              <a:t>，</a:t>
            </a:r>
            <a:r>
              <a:rPr lang="zh-TW" altLang="en-US" sz="2400" b="1" smtClean="0">
                <a:solidFill>
                  <a:srgbClr val="0000FF"/>
                </a:solidFill>
              </a:rPr>
              <a:t>下列放假日，均應不計入</a:t>
            </a:r>
            <a:r>
              <a:rPr lang="zh-TW" altLang="en-US" sz="2400" b="1" smtClean="0"/>
              <a:t>：</a:t>
            </a:r>
            <a:r>
              <a:rPr lang="en-US" altLang="zh-TW" sz="2400" b="1" smtClean="0"/>
              <a:t>…</a:t>
            </a:r>
            <a:endParaRPr lang="zh-TW" altLang="zh-TW" sz="2400" b="1" smtClean="0"/>
          </a:p>
          <a:p>
            <a:endParaRPr lang="en-US" altLang="zh-TW" sz="2400" b="1" smtClean="0">
              <a:latin typeface="新細明體" panose="02020500000000000000" pitchFamily="18" charset="-120"/>
              <a:ea typeface="新細明體" panose="02020500000000000000" pitchFamily="18" charset="-120"/>
            </a:endParaRPr>
          </a:p>
          <a:p>
            <a:endParaRPr lang="zh-TW" altLang="en-US" sz="2400" b="1" smtClean="0"/>
          </a:p>
        </p:txBody>
      </p:sp>
      <p:sp>
        <p:nvSpPr>
          <p:cNvPr id="241668" name="矩形 1"/>
          <p:cNvSpPr>
            <a:spLocks noChangeArrowheads="1"/>
          </p:cNvSpPr>
          <p:nvPr/>
        </p:nvSpPr>
        <p:spPr bwMode="auto">
          <a:xfrm>
            <a:off x="307975" y="1054100"/>
            <a:ext cx="4532313" cy="461963"/>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a:defRPr kumimoji="1">
                <a:solidFill>
                  <a:schemeClr val="tx1"/>
                </a:solidFill>
                <a:latin typeface="Arial" panose="020B0604020202020204" pitchFamily="34" charset="0"/>
                <a:ea typeface="標楷體" panose="03000509000000000000" pitchFamily="65" charset="-120"/>
              </a:defRPr>
            </a:lvl1pPr>
            <a:lvl2pPr marL="742950" indent="-285750">
              <a:defRPr kumimoji="1">
                <a:solidFill>
                  <a:schemeClr val="tx1"/>
                </a:solidFill>
                <a:latin typeface="Arial" panose="020B0604020202020204" pitchFamily="34" charset="0"/>
                <a:ea typeface="標楷體" panose="03000509000000000000" pitchFamily="65" charset="-120"/>
              </a:defRPr>
            </a:lvl2pPr>
            <a:lvl3pPr marL="1143000" indent="-228600">
              <a:defRPr kumimoji="1">
                <a:solidFill>
                  <a:schemeClr val="tx1"/>
                </a:solidFill>
                <a:latin typeface="Arial" panose="020B0604020202020204" pitchFamily="34" charset="0"/>
                <a:ea typeface="標楷體" panose="03000509000000000000" pitchFamily="65" charset="-120"/>
              </a:defRPr>
            </a:lvl3pPr>
            <a:lvl4pPr marL="1600200" indent="-228600">
              <a:defRPr kumimoji="1">
                <a:solidFill>
                  <a:schemeClr val="tx1"/>
                </a:solidFill>
                <a:latin typeface="Arial" panose="020B0604020202020204" pitchFamily="34" charset="0"/>
                <a:ea typeface="標楷體" panose="03000509000000000000" pitchFamily="65" charset="-120"/>
              </a:defRPr>
            </a:lvl4pPr>
            <a:lvl5pPr marL="2057400" indent="-228600">
              <a:defRPr kumimoji="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標楷體" panose="03000509000000000000" pitchFamily="65" charset="-120"/>
              </a:defRPr>
            </a:lvl9pPr>
          </a:lstStyle>
          <a:p>
            <a:pPr>
              <a:buFont typeface="Wingdings" panose="05000000000000000000" pitchFamily="2" charset="2"/>
              <a:buChar char="n"/>
            </a:pPr>
            <a:r>
              <a:rPr lang="zh-TW" altLang="en-US" sz="2400" b="1">
                <a:solidFill>
                  <a:srgbClr val="FF0000"/>
                </a:solidFill>
                <a:latin typeface="標楷體" panose="03000509000000000000" pitchFamily="65" charset="-120"/>
              </a:rPr>
              <a:t>契約生效日</a:t>
            </a:r>
            <a:r>
              <a:rPr lang="zh-TW" altLang="en-US" sz="2400" b="1">
                <a:solidFill>
                  <a:srgbClr val="002060"/>
                </a:solidFill>
                <a:latin typeface="標楷體" panose="03000509000000000000" pitchFamily="65" charset="-120"/>
              </a:rPr>
              <a:t>≠</a:t>
            </a:r>
            <a:r>
              <a:rPr lang="zh-TW" altLang="en-US" sz="2400" b="1">
                <a:solidFill>
                  <a:srgbClr val="FF0000"/>
                </a:solidFill>
                <a:latin typeface="標楷體" panose="03000509000000000000" pitchFamily="65" charset="-120"/>
              </a:rPr>
              <a:t>履約期限起始日</a:t>
            </a:r>
            <a:endParaRPr lang="zh-TW" altLang="en-US" sz="2400"/>
          </a:p>
        </p:txBody>
      </p:sp>
      <p:sp>
        <p:nvSpPr>
          <p:cNvPr id="3" name="投影片編號版面配置區 2"/>
          <p:cNvSpPr>
            <a:spLocks noGrp="1"/>
          </p:cNvSpPr>
          <p:nvPr>
            <p:ph type="sldNum" sz="quarter" idx="12"/>
          </p:nvPr>
        </p:nvSpPr>
        <p:spPr/>
        <p:txBody>
          <a:bodyPr/>
          <a:lstStyle/>
          <a:p>
            <a:fld id="{1118FB7C-3051-423D-B140-B22D31D849CF}" type="slidenum">
              <a:rPr lang="zh-TW" altLang="en-US" smtClean="0"/>
              <a:pPr/>
              <a:t>405</a:t>
            </a:fld>
            <a:endParaRPr lang="zh-TW" altLang="en-US"/>
          </a:p>
        </p:txBody>
      </p:sp>
    </p:spTree>
    <p:extLst>
      <p:ext uri="{BB962C8B-B14F-4D97-AF65-F5344CB8AC3E}">
        <p14:creationId xmlns:p14="http://schemas.microsoft.com/office/powerpoint/2010/main" val="952309186"/>
      </p:ext>
    </p:extLst>
  </p:cSld>
  <p:clrMapOvr>
    <a:masterClrMapping/>
  </p:clrMapOvr>
  <p:timing>
    <p:tnLst>
      <p:par>
        <p:cTn id="1" dur="indefinite" restart="never" nodeType="tmRoot"/>
      </p:par>
    </p:tnLst>
  </p:timing>
</p:sld>
</file>

<file path=ppt/slides/slide4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標題 1"/>
          <p:cNvSpPr>
            <a:spLocks noGrp="1"/>
          </p:cNvSpPr>
          <p:nvPr>
            <p:ph type="title"/>
          </p:nvPr>
        </p:nvSpPr>
        <p:spPr>
          <a:xfrm>
            <a:off x="611188" y="333375"/>
            <a:ext cx="8496300" cy="925513"/>
          </a:xfrm>
        </p:spPr>
        <p:txBody>
          <a:bodyPr/>
          <a:lstStyle/>
          <a:p>
            <a:r>
              <a:rPr lang="zh-TW" altLang="en-US" b="1" smtClean="0">
                <a:solidFill>
                  <a:srgbClr val="FF0000"/>
                </a:solidFill>
                <a:latin typeface="標楷體" panose="03000509000000000000" pitchFamily="65" charset="-120"/>
              </a:rPr>
              <a:t>採購契約效力</a:t>
            </a:r>
            <a:r>
              <a:rPr lang="zh-TW" altLang="zh-TW" b="1" smtClean="0">
                <a:solidFill>
                  <a:srgbClr val="FF0000"/>
                </a:solidFill>
                <a:latin typeface="標楷體" panose="03000509000000000000" pitchFamily="65" charset="-120"/>
              </a:rPr>
              <a:t>2--</a:t>
            </a:r>
            <a:r>
              <a:rPr lang="zh-TW" altLang="en-US" b="1" smtClean="0">
                <a:solidFill>
                  <a:srgbClr val="FF0000"/>
                </a:solidFill>
                <a:latin typeface="標楷體" panose="03000509000000000000" pitchFamily="65" charset="-120"/>
              </a:rPr>
              <a:t>廠商簡報承諾</a:t>
            </a:r>
            <a:r>
              <a:rPr lang="zh-TW" altLang="zh-TW" b="1" smtClean="0">
                <a:solidFill>
                  <a:srgbClr val="FF0000"/>
                </a:solidFill>
                <a:latin typeface="標楷體" panose="03000509000000000000" pitchFamily="65" charset="-120"/>
              </a:rPr>
              <a:t>1</a:t>
            </a:r>
            <a:endParaRPr lang="zh-TW" altLang="en-US" smtClean="0">
              <a:latin typeface="標楷體" panose="03000509000000000000" pitchFamily="65" charset="-120"/>
            </a:endParaRPr>
          </a:p>
        </p:txBody>
      </p:sp>
      <p:sp>
        <p:nvSpPr>
          <p:cNvPr id="135171" name="內容版面配置區 2"/>
          <p:cNvSpPr>
            <a:spLocks noGrp="1"/>
          </p:cNvSpPr>
          <p:nvPr>
            <p:ph idx="1"/>
          </p:nvPr>
        </p:nvSpPr>
        <p:spPr>
          <a:xfrm>
            <a:off x="323850" y="1341438"/>
            <a:ext cx="8280400" cy="5040312"/>
          </a:xfrm>
        </p:spPr>
        <p:txBody>
          <a:bodyPr/>
          <a:lstStyle/>
          <a:p>
            <a:r>
              <a:rPr lang="zh-TW" altLang="en-US" sz="2400" b="1" smtClean="0">
                <a:latin typeface="標楷體" panose="03000509000000000000" pitchFamily="65" charset="-120"/>
              </a:rPr>
              <a:t>法源：</a:t>
            </a:r>
            <a:r>
              <a:rPr lang="zh-TW" altLang="zh-TW" sz="2400" b="1" smtClean="0">
                <a:latin typeface="標楷體" panose="03000509000000000000" pitchFamily="65" charset="-120"/>
              </a:rPr>
              <a:t>最有利標評選辦法第十條</a:t>
            </a:r>
            <a:endParaRPr lang="en-US" altLang="zh-TW" sz="2400" b="1" smtClean="0">
              <a:latin typeface="標楷體" panose="03000509000000000000" pitchFamily="65" charset="-120"/>
            </a:endParaRPr>
          </a:p>
          <a:p>
            <a:pPr>
              <a:buFont typeface="Wingdings" panose="05000000000000000000" pitchFamily="2" charset="2"/>
              <a:buChar char="p"/>
            </a:pPr>
            <a:r>
              <a:rPr lang="zh-TW" altLang="zh-TW" sz="2400" b="1" smtClean="0">
                <a:latin typeface="標楷體" panose="03000509000000000000" pitchFamily="65" charset="-120"/>
              </a:rPr>
              <a:t>評選最有利標，為利評選委員對廠商於各評選項目之表現為更深入之瞭解，得輔以廠商簡報及現場詢答。</a:t>
            </a:r>
            <a:endParaRPr lang="en-US" altLang="zh-TW" sz="2400" b="1" smtClean="0">
              <a:latin typeface="標楷體" panose="03000509000000000000" pitchFamily="65" charset="-120"/>
            </a:endParaRPr>
          </a:p>
          <a:p>
            <a:pPr>
              <a:buFont typeface="Wingdings" panose="05000000000000000000" pitchFamily="2" charset="2"/>
              <a:buChar char="p"/>
            </a:pPr>
            <a:r>
              <a:rPr lang="zh-TW" altLang="zh-TW" sz="2400" b="1" smtClean="0">
                <a:latin typeface="標楷體" panose="03000509000000000000" pitchFamily="65" charset="-120"/>
              </a:rPr>
              <a:t>前項廠商簡報及現場詢答，應與評選項目有關；其列為評選項目者，所占配分或權重不得逾百分之二十。</a:t>
            </a:r>
            <a:endParaRPr lang="en-US" altLang="zh-TW" sz="2400" b="1" smtClean="0">
              <a:latin typeface="標楷體" panose="03000509000000000000" pitchFamily="65" charset="-120"/>
            </a:endParaRPr>
          </a:p>
          <a:p>
            <a:pPr>
              <a:buFont typeface="Wingdings" panose="05000000000000000000" pitchFamily="2" charset="2"/>
              <a:buChar char="p"/>
            </a:pPr>
            <a:r>
              <a:rPr lang="zh-TW" altLang="zh-TW" sz="2400" b="1" smtClean="0">
                <a:solidFill>
                  <a:srgbClr val="FF0000"/>
                </a:solidFill>
                <a:latin typeface="標楷體" panose="03000509000000000000" pitchFamily="65" charset="-120"/>
              </a:rPr>
              <a:t>第一項簡報不得更改廠商投標文件內容。廠商另外提出變更或補充資料者，該資料應不納入評選。</a:t>
            </a:r>
            <a:endParaRPr lang="en-US" altLang="zh-TW" sz="2400" b="1" smtClean="0">
              <a:solidFill>
                <a:srgbClr val="FF0000"/>
              </a:solidFill>
              <a:latin typeface="標楷體" panose="03000509000000000000" pitchFamily="65" charset="-120"/>
            </a:endParaRPr>
          </a:p>
          <a:p>
            <a:pPr>
              <a:buFont typeface="Wingdings" panose="05000000000000000000" pitchFamily="2" charset="2"/>
              <a:buChar char="p"/>
            </a:pPr>
            <a:r>
              <a:rPr lang="zh-TW" altLang="zh-TW" sz="2400" b="1" smtClean="0">
                <a:latin typeface="標楷體" panose="03000509000000000000" pitchFamily="65" charset="-120"/>
              </a:rPr>
              <a:t>投標廠商未出席簡報及現場詢答者，不影響其投標文件之有效性。</a:t>
            </a:r>
            <a:endParaRPr lang="zh-TW" altLang="en-US" b="1" smtClean="0">
              <a:latin typeface="標楷體" panose="03000509000000000000" pitchFamily="65" charset="-120"/>
            </a:endParaRPr>
          </a:p>
        </p:txBody>
      </p:sp>
      <p:sp>
        <p:nvSpPr>
          <p:cNvPr id="3" name="投影片編號版面配置區 2"/>
          <p:cNvSpPr>
            <a:spLocks noGrp="1"/>
          </p:cNvSpPr>
          <p:nvPr>
            <p:ph type="sldNum" sz="quarter" idx="12"/>
          </p:nvPr>
        </p:nvSpPr>
        <p:spPr/>
        <p:txBody>
          <a:bodyPr/>
          <a:lstStyle/>
          <a:p>
            <a:fld id="{1118FB7C-3051-423D-B140-B22D31D849CF}" type="slidenum">
              <a:rPr lang="zh-TW" altLang="en-US" smtClean="0"/>
              <a:pPr/>
              <a:t>406</a:t>
            </a:fld>
            <a:endParaRPr lang="zh-TW" altLang="en-US"/>
          </a:p>
        </p:txBody>
      </p:sp>
    </p:spTree>
    <p:extLst>
      <p:ext uri="{BB962C8B-B14F-4D97-AF65-F5344CB8AC3E}">
        <p14:creationId xmlns:p14="http://schemas.microsoft.com/office/powerpoint/2010/main" val="995359808"/>
      </p:ext>
    </p:extLst>
  </p:cSld>
  <p:clrMapOvr>
    <a:masterClrMapping/>
  </p:clrMapOvr>
</p:sld>
</file>

<file path=ppt/slides/slide4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noChangeArrowheads="1"/>
          </p:cNvSpPr>
          <p:nvPr>
            <p:ph type="title"/>
          </p:nvPr>
        </p:nvSpPr>
        <p:spPr>
          <a:xfrm>
            <a:off x="415925" y="188913"/>
            <a:ext cx="8404225" cy="1143000"/>
          </a:xfrm>
        </p:spPr>
        <p:txBody>
          <a:bodyPr/>
          <a:lstStyle/>
          <a:p>
            <a:pPr eaLnBrk="1" hangingPunct="1"/>
            <a:r>
              <a:rPr lang="zh-TW" altLang="en-US" b="1" smtClean="0">
                <a:solidFill>
                  <a:srgbClr val="FF0000"/>
                </a:solidFill>
                <a:latin typeface="標楷體" panose="03000509000000000000" pitchFamily="65" charset="-120"/>
              </a:rPr>
              <a:t>採購契約效力</a:t>
            </a:r>
            <a:r>
              <a:rPr lang="zh-TW" altLang="zh-TW" b="1" smtClean="0">
                <a:solidFill>
                  <a:srgbClr val="FF0000"/>
                </a:solidFill>
                <a:latin typeface="標楷體" panose="03000509000000000000" pitchFamily="65" charset="-120"/>
              </a:rPr>
              <a:t>2--</a:t>
            </a:r>
            <a:r>
              <a:rPr lang="zh-TW" altLang="en-US" b="1" smtClean="0">
                <a:solidFill>
                  <a:srgbClr val="FF0000"/>
                </a:solidFill>
                <a:latin typeface="標楷體" panose="03000509000000000000" pitchFamily="65" charset="-120"/>
              </a:rPr>
              <a:t>廠商簡報承諾</a:t>
            </a:r>
            <a:r>
              <a:rPr lang="zh-TW" altLang="zh-TW" b="1" smtClean="0">
                <a:solidFill>
                  <a:srgbClr val="FF0000"/>
                </a:solidFill>
                <a:latin typeface="標楷體" panose="03000509000000000000" pitchFamily="65" charset="-120"/>
              </a:rPr>
              <a:t>2</a:t>
            </a:r>
            <a:endParaRPr lang="zh-TW" altLang="en-US" b="1" smtClean="0">
              <a:solidFill>
                <a:srgbClr val="FF0000"/>
              </a:solidFill>
              <a:latin typeface="標楷體" panose="03000509000000000000" pitchFamily="65" charset="-120"/>
            </a:endParaRPr>
          </a:p>
        </p:txBody>
      </p:sp>
      <p:sp>
        <p:nvSpPr>
          <p:cNvPr id="136195" name="Rectangle 3"/>
          <p:cNvSpPr>
            <a:spLocks noGrp="1" noChangeArrowheads="1"/>
          </p:cNvSpPr>
          <p:nvPr>
            <p:ph type="body" idx="1"/>
          </p:nvPr>
        </p:nvSpPr>
        <p:spPr>
          <a:xfrm>
            <a:off x="415925" y="1412875"/>
            <a:ext cx="8188325" cy="4751388"/>
          </a:xfrm>
        </p:spPr>
        <p:txBody>
          <a:bodyPr/>
          <a:lstStyle/>
          <a:p>
            <a:pPr eaLnBrk="1" hangingPunct="1">
              <a:lnSpc>
                <a:spcPct val="90000"/>
              </a:lnSpc>
              <a:buFont typeface="Wingdings" panose="05000000000000000000" pitchFamily="2" charset="2"/>
              <a:buChar char="p"/>
            </a:pPr>
            <a:r>
              <a:rPr lang="zh-TW" altLang="en-US" sz="2400" b="1" u="sng" smtClean="0">
                <a:solidFill>
                  <a:srgbClr val="FF0000"/>
                </a:solidFill>
                <a:latin typeface="標楷體" panose="03000509000000000000" pitchFamily="65" charset="-120"/>
              </a:rPr>
              <a:t>議題探討：廠商於簡報承諾事項是否需列入履約驗收</a:t>
            </a:r>
            <a:endParaRPr lang="en-US" altLang="zh-TW" sz="2400" b="1" u="sng" smtClean="0">
              <a:solidFill>
                <a:srgbClr val="FF0000"/>
              </a:solidFill>
              <a:latin typeface="標楷體" panose="03000509000000000000" pitchFamily="65" charset="-120"/>
            </a:endParaRPr>
          </a:p>
          <a:p>
            <a:pPr eaLnBrk="1" hangingPunct="1">
              <a:buFont typeface="Wingdings" panose="05000000000000000000" pitchFamily="2" charset="2"/>
              <a:buChar char="ü"/>
            </a:pPr>
            <a:r>
              <a:rPr lang="zh-TW" altLang="en-US" sz="2400" b="1" smtClean="0">
                <a:latin typeface="標楷體" panose="03000509000000000000" pitchFamily="65" charset="-120"/>
              </a:rPr>
              <a:t>民法第一百五十三條的規定：「</a:t>
            </a:r>
            <a:r>
              <a:rPr lang="zh-TW" altLang="en-US" sz="2400" b="1" smtClean="0">
                <a:solidFill>
                  <a:srgbClr val="FF0000"/>
                </a:solidFill>
                <a:latin typeface="標楷體" panose="03000509000000000000" pitchFamily="65" charset="-120"/>
              </a:rPr>
              <a:t>當事人互相表示意思一致者，無論其為明示或默示，契約即為成立</a:t>
            </a:r>
            <a:r>
              <a:rPr lang="zh-TW" altLang="en-US" sz="2400" b="1" smtClean="0">
                <a:latin typeface="標楷體" panose="03000509000000000000" pitchFamily="65" charset="-120"/>
              </a:rPr>
              <a:t>。」；</a:t>
            </a:r>
            <a:r>
              <a:rPr lang="en-US" altLang="zh-TW" sz="2400" b="1" smtClean="0">
                <a:latin typeface="標楷體" panose="03000509000000000000" pitchFamily="65" charset="-120"/>
              </a:rPr>
              <a:t> </a:t>
            </a:r>
            <a:r>
              <a:rPr lang="zh-TW" altLang="en-US" sz="2400" b="1" smtClean="0">
                <a:latin typeface="標楷體" panose="03000509000000000000" pitchFamily="65" charset="-120"/>
              </a:rPr>
              <a:t>基於「契約自由原則」，契約之成立，原則上只須當事人「意思表示合致」即可，即為「不要式契約」。</a:t>
            </a:r>
            <a:r>
              <a:rPr lang="en-US" altLang="zh-TW" sz="2400" b="1" smtClean="0">
                <a:latin typeface="標楷體" panose="03000509000000000000" pitchFamily="65" charset="-120"/>
              </a:rPr>
              <a:t/>
            </a:r>
            <a:br>
              <a:rPr lang="en-US" altLang="zh-TW" sz="2400" b="1" smtClean="0">
                <a:latin typeface="標楷體" panose="03000509000000000000" pitchFamily="65" charset="-120"/>
              </a:rPr>
            </a:br>
            <a:r>
              <a:rPr lang="zh-TW" altLang="en-US" sz="2400" b="1" smtClean="0">
                <a:latin typeface="標楷體" panose="03000509000000000000" pitchFamily="65" charset="-120"/>
              </a:rPr>
              <a:t>這項條款簡易說明了契約成立的條件，只要雙方同意便可成立契約，不論是以書面或是口頭在法律上都會有相同的效力。</a:t>
            </a:r>
            <a:endParaRPr lang="en-US" altLang="zh-TW" sz="2400" b="1" smtClean="0">
              <a:latin typeface="標楷體" panose="03000509000000000000" pitchFamily="65" charset="-120"/>
            </a:endParaRPr>
          </a:p>
          <a:p>
            <a:pPr eaLnBrk="1" hangingPunct="1">
              <a:buFont typeface="Wingdings" panose="05000000000000000000" pitchFamily="2" charset="2"/>
              <a:buChar char="ü"/>
            </a:pPr>
            <a:r>
              <a:rPr lang="zh-TW" altLang="en-US" sz="2400" b="1" smtClean="0">
                <a:latin typeface="標楷體" panose="03000509000000000000" pitchFamily="65" charset="-120"/>
              </a:rPr>
              <a:t>參照最高行政法院</a:t>
            </a:r>
            <a:r>
              <a:rPr lang="en-US" altLang="zh-TW" sz="2400" b="1" smtClean="0">
                <a:latin typeface="標楷體" panose="03000509000000000000" pitchFamily="65" charset="-120"/>
              </a:rPr>
              <a:t>98</a:t>
            </a:r>
            <a:r>
              <a:rPr lang="zh-TW" altLang="en-US" sz="2400" b="1" smtClean="0">
                <a:latin typeface="標楷體" panose="03000509000000000000" pitchFamily="65" charset="-120"/>
              </a:rPr>
              <a:t>年度判字第</a:t>
            </a:r>
            <a:r>
              <a:rPr lang="en-US" altLang="zh-TW" sz="2400" b="1" smtClean="0">
                <a:latin typeface="標楷體" panose="03000509000000000000" pitchFamily="65" charset="-120"/>
              </a:rPr>
              <a:t>38</a:t>
            </a:r>
            <a:r>
              <a:rPr lang="zh-TW" altLang="en-US" sz="2400" b="1" smtClean="0">
                <a:latin typeface="標楷體" panose="03000509000000000000" pitchFamily="65" charset="-120"/>
              </a:rPr>
              <a:t>號判決：「</a:t>
            </a:r>
            <a:r>
              <a:rPr lang="en-US" altLang="zh-TW" sz="2400" b="1" smtClean="0">
                <a:latin typeface="標楷體" panose="03000509000000000000" pitchFamily="65" charset="-120"/>
              </a:rPr>
              <a:t>…</a:t>
            </a:r>
            <a:r>
              <a:rPr lang="zh-TW" altLang="en-US" sz="2400" b="1" smtClean="0">
                <a:latin typeface="標楷體" panose="03000509000000000000" pitchFamily="65" charset="-120"/>
              </a:rPr>
              <a:t>以招標公告為要約引誘，廠商之投標為要約，而採購機關之決標，為承諾性質，且以決標時點意思合致為雙方契約成立時點。工程會</a:t>
            </a:r>
            <a:r>
              <a:rPr lang="en-US" altLang="zh-TW" sz="2400" b="1" smtClean="0">
                <a:latin typeface="標楷體" panose="03000509000000000000" pitchFamily="65" charset="-120"/>
              </a:rPr>
              <a:t>101</a:t>
            </a:r>
            <a:r>
              <a:rPr lang="zh-TW" altLang="en-US" sz="2400" b="1" smtClean="0">
                <a:latin typeface="標楷體" panose="03000509000000000000" pitchFamily="65" charset="-120"/>
              </a:rPr>
              <a:t>年</a:t>
            </a:r>
            <a:r>
              <a:rPr lang="en-US" altLang="zh-TW" sz="2400" b="1" smtClean="0">
                <a:latin typeface="標楷體" panose="03000509000000000000" pitchFamily="65" charset="-120"/>
              </a:rPr>
              <a:t>1</a:t>
            </a:r>
            <a:r>
              <a:rPr lang="zh-TW" altLang="en-US" sz="2400" b="1" smtClean="0">
                <a:latin typeface="標楷體" panose="03000509000000000000" pitchFamily="65" charset="-120"/>
              </a:rPr>
              <a:t>月</a:t>
            </a:r>
            <a:r>
              <a:rPr lang="en-US" altLang="zh-TW" sz="2400" b="1" smtClean="0">
                <a:latin typeface="標楷體" panose="03000509000000000000" pitchFamily="65" charset="-120"/>
              </a:rPr>
              <a:t>11</a:t>
            </a:r>
            <a:r>
              <a:rPr lang="zh-TW" altLang="en-US" sz="2400" b="1" smtClean="0">
                <a:latin typeface="標楷體" panose="03000509000000000000" pitchFamily="65" charset="-120"/>
              </a:rPr>
              <a:t>日工程企字第</a:t>
            </a:r>
            <a:r>
              <a:rPr lang="en-US" altLang="zh-TW" sz="2400" b="1" smtClean="0">
                <a:latin typeface="標楷體" panose="03000509000000000000" pitchFamily="65" charset="-120"/>
              </a:rPr>
              <a:t>10100013140</a:t>
            </a:r>
            <a:r>
              <a:rPr lang="zh-TW" altLang="en-US" sz="2400" b="1" smtClean="0">
                <a:latin typeface="標楷體" panose="03000509000000000000" pitchFamily="65" charset="-120"/>
              </a:rPr>
              <a:t>號 </a:t>
            </a:r>
          </a:p>
        </p:txBody>
      </p:sp>
      <p:sp>
        <p:nvSpPr>
          <p:cNvPr id="3" name="投影片編號版面配置區 2"/>
          <p:cNvSpPr>
            <a:spLocks noGrp="1"/>
          </p:cNvSpPr>
          <p:nvPr>
            <p:ph type="sldNum" sz="quarter" idx="12"/>
          </p:nvPr>
        </p:nvSpPr>
        <p:spPr/>
        <p:txBody>
          <a:bodyPr/>
          <a:lstStyle/>
          <a:p>
            <a:fld id="{1118FB7C-3051-423D-B140-B22D31D849CF}" type="slidenum">
              <a:rPr lang="zh-TW" altLang="en-US" smtClean="0"/>
              <a:pPr/>
              <a:t>407</a:t>
            </a:fld>
            <a:endParaRPr lang="zh-TW" altLang="en-US"/>
          </a:p>
        </p:txBody>
      </p:sp>
    </p:spTree>
    <p:extLst>
      <p:ext uri="{BB962C8B-B14F-4D97-AF65-F5344CB8AC3E}">
        <p14:creationId xmlns:p14="http://schemas.microsoft.com/office/powerpoint/2010/main" val="742081567"/>
      </p:ext>
    </p:extLst>
  </p:cSld>
  <p:clrMapOvr>
    <a:masterClrMapping/>
  </p:clrMapOvr>
</p:sld>
</file>

<file path=ppt/slides/slide4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Grp="1" noChangeArrowheads="1"/>
          </p:cNvSpPr>
          <p:nvPr>
            <p:ph type="title"/>
          </p:nvPr>
        </p:nvSpPr>
        <p:spPr>
          <a:xfrm>
            <a:off x="415925" y="188913"/>
            <a:ext cx="8548688" cy="1143000"/>
          </a:xfrm>
        </p:spPr>
        <p:txBody>
          <a:bodyPr/>
          <a:lstStyle/>
          <a:p>
            <a:pPr eaLnBrk="1" hangingPunct="1"/>
            <a:r>
              <a:rPr lang="zh-TW" altLang="en-US" sz="3600" b="1" smtClean="0">
                <a:solidFill>
                  <a:srgbClr val="FF0000"/>
                </a:solidFill>
                <a:latin typeface="標楷體" panose="03000509000000000000" pitchFamily="65" charset="-120"/>
              </a:rPr>
              <a:t>採購契約效力</a:t>
            </a:r>
            <a:r>
              <a:rPr lang="zh-TW" altLang="zh-TW" sz="3600" b="1" smtClean="0">
                <a:solidFill>
                  <a:srgbClr val="FF0000"/>
                </a:solidFill>
                <a:latin typeface="標楷體" panose="03000509000000000000" pitchFamily="65" charset="-120"/>
              </a:rPr>
              <a:t>3—</a:t>
            </a:r>
            <a:r>
              <a:rPr lang="zh-TW" altLang="en-US" sz="3600" b="1" smtClean="0">
                <a:solidFill>
                  <a:srgbClr val="FF0000"/>
                </a:solidFill>
                <a:latin typeface="標楷體" panose="03000509000000000000" pitchFamily="65" charset="-120"/>
              </a:rPr>
              <a:t>勞務案「期初簡報」</a:t>
            </a:r>
          </a:p>
        </p:txBody>
      </p:sp>
      <p:sp>
        <p:nvSpPr>
          <p:cNvPr id="137219" name="Rectangle 3"/>
          <p:cNvSpPr>
            <a:spLocks noGrp="1" noChangeArrowheads="1"/>
          </p:cNvSpPr>
          <p:nvPr>
            <p:ph type="body" idx="1"/>
          </p:nvPr>
        </p:nvSpPr>
        <p:spPr>
          <a:xfrm>
            <a:off x="415925" y="1412875"/>
            <a:ext cx="8188325" cy="4751388"/>
          </a:xfrm>
        </p:spPr>
        <p:txBody>
          <a:bodyPr/>
          <a:lstStyle/>
          <a:p>
            <a:r>
              <a:rPr lang="zh-TW" altLang="en-US" sz="2400" b="1" smtClean="0">
                <a:latin typeface="標楷體" panose="03000509000000000000" pitchFamily="65" charset="-120"/>
              </a:rPr>
              <a:t>辦理「採購評選」作業，</a:t>
            </a:r>
            <a:r>
              <a:rPr lang="zh-TW" altLang="en-US" sz="2400" b="1" smtClean="0">
                <a:solidFill>
                  <a:srgbClr val="FF0000"/>
                </a:solidFill>
                <a:latin typeface="標楷體" panose="03000509000000000000" pitchFamily="65" charset="-120"/>
              </a:rPr>
              <a:t>應要求承商於契約生效後提報「期初簡報或執行計畫書」</a:t>
            </a:r>
            <a:r>
              <a:rPr lang="zh-TW" altLang="en-US" sz="2400" b="1" smtClean="0">
                <a:latin typeface="標楷體" panose="03000509000000000000" pitchFamily="65" charset="-120"/>
              </a:rPr>
              <a:t>，報告施工進度、</a:t>
            </a:r>
            <a:r>
              <a:rPr lang="zh-TW" altLang="zh-TW" sz="2400" b="1" smtClean="0">
                <a:latin typeface="標楷體" panose="03000509000000000000" pitchFamily="65" charset="-120"/>
              </a:rPr>
              <a:t>技術能力、</a:t>
            </a:r>
            <a:r>
              <a:rPr lang="zh-TW" altLang="en-US" sz="2400" b="1" smtClean="0">
                <a:latin typeface="標楷體" panose="03000509000000000000" pitchFamily="65" charset="-120"/>
              </a:rPr>
              <a:t>品質管理等細部</a:t>
            </a:r>
            <a:r>
              <a:rPr lang="zh-TW" altLang="zh-TW" sz="2400" b="1" smtClean="0">
                <a:latin typeface="標楷體" panose="03000509000000000000" pitchFamily="65" charset="-120"/>
              </a:rPr>
              <a:t>計畫</a:t>
            </a:r>
            <a:r>
              <a:rPr lang="zh-TW" altLang="en-US" sz="2400" b="1" smtClean="0">
                <a:latin typeface="標楷體" panose="03000509000000000000" pitchFamily="65" charset="-120"/>
              </a:rPr>
              <a:t>，經機關審查同意後據以施工、</a:t>
            </a:r>
            <a:r>
              <a:rPr lang="zh-TW" altLang="zh-TW" sz="2400" b="1" smtClean="0">
                <a:latin typeface="標楷體" panose="03000509000000000000" pitchFamily="65" charset="-120"/>
              </a:rPr>
              <a:t>供應、安裝</a:t>
            </a:r>
            <a:r>
              <a:rPr lang="zh-TW" altLang="en-US" sz="2400" b="1" smtClean="0">
                <a:latin typeface="標楷體" panose="03000509000000000000" pitchFamily="65" charset="-120"/>
              </a:rPr>
              <a:t>、驗收、付款。</a:t>
            </a:r>
            <a:endParaRPr lang="en-US" altLang="zh-TW" sz="2400" b="1" smtClean="0">
              <a:latin typeface="標楷體" panose="03000509000000000000" pitchFamily="65" charset="-120"/>
            </a:endParaRPr>
          </a:p>
          <a:p>
            <a:pPr>
              <a:buFont typeface="Wingdings" panose="05000000000000000000" pitchFamily="2" charset="2"/>
              <a:buChar char="p"/>
            </a:pPr>
            <a:r>
              <a:rPr lang="en-US" altLang="zh-TW" sz="2400" b="1" smtClean="0">
                <a:solidFill>
                  <a:srgbClr val="0000FF"/>
                </a:solidFill>
                <a:latin typeface="標楷體" panose="03000509000000000000" pitchFamily="65" charset="-120"/>
              </a:rPr>
              <a:t>【</a:t>
            </a:r>
            <a:r>
              <a:rPr lang="zh-TW" altLang="en-US" sz="2400" b="1" smtClean="0">
                <a:solidFill>
                  <a:srgbClr val="0000FF"/>
                </a:solidFill>
                <a:latin typeface="標楷體" panose="03000509000000000000" pitchFamily="65" charset="-120"/>
              </a:rPr>
              <a:t>法源參考資料</a:t>
            </a:r>
            <a:r>
              <a:rPr lang="en-US" altLang="zh-TW" sz="2400" b="1" smtClean="0">
                <a:solidFill>
                  <a:srgbClr val="0000FF"/>
                </a:solidFill>
                <a:latin typeface="標楷體" panose="03000509000000000000" pitchFamily="65" charset="-120"/>
              </a:rPr>
              <a:t>】</a:t>
            </a:r>
            <a:r>
              <a:rPr lang="zh-TW" altLang="zh-TW" sz="2400" b="1" smtClean="0">
                <a:latin typeface="標楷體" panose="03000509000000000000" pitchFamily="65" charset="-120"/>
              </a:rPr>
              <a:t>統包實施辦法第八條</a:t>
            </a:r>
            <a:r>
              <a:rPr lang="en-US" altLang="zh-TW" sz="2400" b="1" smtClean="0">
                <a:latin typeface="標楷體" panose="03000509000000000000" pitchFamily="65" charset="-120"/>
              </a:rPr>
              <a:t> </a:t>
            </a:r>
            <a:r>
              <a:rPr lang="zh-TW" altLang="en-US" sz="2400" b="1" smtClean="0">
                <a:latin typeface="標楷體" panose="03000509000000000000" pitchFamily="65" charset="-120"/>
              </a:rPr>
              <a:t>：</a:t>
            </a:r>
            <a:r>
              <a:rPr lang="en-US" altLang="zh-TW" sz="2400" b="1" smtClean="0">
                <a:latin typeface="標楷體" panose="03000509000000000000" pitchFamily="65" charset="-120"/>
              </a:rPr>
              <a:t/>
            </a:r>
            <a:br>
              <a:rPr lang="en-US" altLang="zh-TW" sz="2400" b="1" smtClean="0">
                <a:latin typeface="標楷體" panose="03000509000000000000" pitchFamily="65" charset="-120"/>
              </a:rPr>
            </a:br>
            <a:r>
              <a:rPr lang="zh-TW" altLang="zh-TW" sz="2400" b="1" smtClean="0">
                <a:latin typeface="標楷體" panose="03000509000000000000" pitchFamily="65" charset="-120"/>
              </a:rPr>
              <a:t>機關以統包辦理招標，應於招標文件規定下列事項：</a:t>
            </a:r>
            <a:r>
              <a:rPr lang="en-US" altLang="zh-TW" sz="2400" b="1" smtClean="0">
                <a:latin typeface="標楷體" panose="03000509000000000000" pitchFamily="65" charset="-120"/>
              </a:rPr>
              <a:t/>
            </a:r>
            <a:br>
              <a:rPr lang="en-US" altLang="zh-TW" sz="2400" b="1" smtClean="0">
                <a:latin typeface="標楷體" panose="03000509000000000000" pitchFamily="65" charset="-120"/>
              </a:rPr>
            </a:br>
            <a:r>
              <a:rPr lang="zh-TW" altLang="zh-TW" sz="2400" b="1" smtClean="0">
                <a:latin typeface="標楷體" panose="03000509000000000000" pitchFamily="65" charset="-120"/>
              </a:rPr>
              <a:t>一、</a:t>
            </a:r>
            <a:r>
              <a:rPr lang="zh-TW" altLang="zh-TW" sz="2400" b="1" smtClean="0">
                <a:solidFill>
                  <a:srgbClr val="FF0000"/>
                </a:solidFill>
                <a:latin typeface="標楷體" panose="03000509000000000000" pitchFamily="65" charset="-120"/>
              </a:rPr>
              <a:t>得標廠商之設計</a:t>
            </a:r>
            <a:r>
              <a:rPr lang="zh-TW" altLang="zh-TW" sz="2400" b="1" smtClean="0">
                <a:latin typeface="標楷體" panose="03000509000000000000" pitchFamily="65" charset="-120"/>
              </a:rPr>
              <a:t>應送機關或其指定機構</a:t>
            </a:r>
            <a:r>
              <a:rPr lang="zh-TW" altLang="zh-TW" sz="2400" b="1" smtClean="0">
                <a:solidFill>
                  <a:srgbClr val="FF0000"/>
                </a:solidFill>
                <a:latin typeface="標楷體" panose="03000509000000000000" pitchFamily="65" charset="-120"/>
              </a:rPr>
              <a:t>審查</a:t>
            </a:r>
            <a:r>
              <a:rPr lang="zh-TW" altLang="zh-TW" sz="2400" b="1" smtClean="0">
                <a:latin typeface="標楷體" panose="03000509000000000000" pitchFamily="65" charset="-120"/>
              </a:rPr>
              <a:t>後，</a:t>
            </a:r>
            <a:r>
              <a:rPr lang="zh-TW" altLang="zh-TW" sz="2400" b="1" smtClean="0">
                <a:solidFill>
                  <a:srgbClr val="FF0000"/>
                </a:solidFill>
                <a:latin typeface="標楷體" panose="03000509000000000000" pitchFamily="65" charset="-120"/>
              </a:rPr>
              <a:t>始得據以</a:t>
            </a:r>
            <a:r>
              <a:rPr lang="zh-TW" altLang="zh-TW" sz="2400" b="1" smtClean="0">
                <a:latin typeface="標楷體" panose="03000509000000000000" pitchFamily="65" charset="-120"/>
              </a:rPr>
              <a:t>施工或供應、安裝。</a:t>
            </a:r>
            <a:r>
              <a:rPr lang="en-US" altLang="zh-TW" sz="2400" b="1" smtClean="0">
                <a:latin typeface="標楷體" panose="03000509000000000000" pitchFamily="65" charset="-120"/>
              </a:rPr>
              <a:t/>
            </a:r>
            <a:br>
              <a:rPr lang="en-US" altLang="zh-TW" sz="2400" b="1" smtClean="0">
                <a:latin typeface="標楷體" panose="03000509000000000000" pitchFamily="65" charset="-120"/>
              </a:rPr>
            </a:br>
            <a:r>
              <a:rPr lang="zh-TW" altLang="zh-TW" sz="2400" b="1" smtClean="0">
                <a:latin typeface="標楷體" panose="03000509000000000000" pitchFamily="65" charset="-120"/>
              </a:rPr>
              <a:t>二、設計有變更之必要者，應經機關同意或依機關之通知辦理。其變更係不可歸責於廠商者，廠商得向機關請求償付履約所增加之必要費用。</a:t>
            </a:r>
            <a:endParaRPr lang="en-US" altLang="zh-TW" sz="2400" b="1" smtClean="0">
              <a:latin typeface="標楷體" panose="03000509000000000000" pitchFamily="65" charset="-120"/>
            </a:endParaRPr>
          </a:p>
        </p:txBody>
      </p:sp>
      <p:sp>
        <p:nvSpPr>
          <p:cNvPr id="3" name="投影片編號版面配置區 2"/>
          <p:cNvSpPr>
            <a:spLocks noGrp="1"/>
          </p:cNvSpPr>
          <p:nvPr>
            <p:ph type="sldNum" sz="quarter" idx="12"/>
          </p:nvPr>
        </p:nvSpPr>
        <p:spPr/>
        <p:txBody>
          <a:bodyPr/>
          <a:lstStyle/>
          <a:p>
            <a:fld id="{1118FB7C-3051-423D-B140-B22D31D849CF}" type="slidenum">
              <a:rPr lang="zh-TW" altLang="en-US" smtClean="0"/>
              <a:pPr/>
              <a:t>408</a:t>
            </a:fld>
            <a:endParaRPr lang="zh-TW" altLang="en-US"/>
          </a:p>
        </p:txBody>
      </p:sp>
    </p:spTree>
    <p:extLst>
      <p:ext uri="{BB962C8B-B14F-4D97-AF65-F5344CB8AC3E}">
        <p14:creationId xmlns:p14="http://schemas.microsoft.com/office/powerpoint/2010/main" val="2011820000"/>
      </p:ext>
    </p:extLst>
  </p:cSld>
  <p:clrMapOvr>
    <a:masterClrMapping/>
  </p:clrMapOvr>
</p:sld>
</file>

<file path=ppt/slides/slide4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noChangeArrowheads="1"/>
          </p:cNvSpPr>
          <p:nvPr>
            <p:ph type="title"/>
          </p:nvPr>
        </p:nvSpPr>
        <p:spPr>
          <a:xfrm>
            <a:off x="415925" y="188913"/>
            <a:ext cx="8548688" cy="1143000"/>
          </a:xfrm>
        </p:spPr>
        <p:txBody>
          <a:bodyPr/>
          <a:lstStyle/>
          <a:p>
            <a:pPr eaLnBrk="1" hangingPunct="1"/>
            <a:r>
              <a:rPr lang="zh-TW" altLang="en-US" sz="3600" b="1" smtClean="0">
                <a:solidFill>
                  <a:srgbClr val="FF0000"/>
                </a:solidFill>
                <a:latin typeface="標楷體" panose="03000509000000000000" pitchFamily="65" charset="-120"/>
              </a:rPr>
              <a:t>採購契約效力</a:t>
            </a:r>
            <a:r>
              <a:rPr lang="zh-TW" altLang="zh-TW" sz="3600" b="1" smtClean="0">
                <a:solidFill>
                  <a:srgbClr val="FF0000"/>
                </a:solidFill>
                <a:latin typeface="標楷體" panose="03000509000000000000" pitchFamily="65" charset="-120"/>
              </a:rPr>
              <a:t>4—</a:t>
            </a:r>
            <a:r>
              <a:rPr lang="zh-TW" altLang="en-US" sz="3600" b="1" smtClean="0">
                <a:solidFill>
                  <a:srgbClr val="FF0000"/>
                </a:solidFill>
                <a:latin typeface="標楷體" panose="03000509000000000000" pitchFamily="65" charset="-120"/>
              </a:rPr>
              <a:t>工程案開工前說明會議</a:t>
            </a:r>
          </a:p>
        </p:txBody>
      </p:sp>
      <p:sp>
        <p:nvSpPr>
          <p:cNvPr id="138243" name="Rectangle 3"/>
          <p:cNvSpPr>
            <a:spLocks noGrp="1" noChangeArrowheads="1"/>
          </p:cNvSpPr>
          <p:nvPr>
            <p:ph type="body" idx="1"/>
          </p:nvPr>
        </p:nvSpPr>
        <p:spPr>
          <a:xfrm>
            <a:off x="415925" y="1412875"/>
            <a:ext cx="8188325" cy="4751388"/>
          </a:xfrm>
        </p:spPr>
        <p:txBody>
          <a:bodyPr/>
          <a:lstStyle/>
          <a:p>
            <a:pPr>
              <a:buFont typeface="Wingdings" panose="05000000000000000000" pitchFamily="2" charset="2"/>
              <a:buChar char="p"/>
            </a:pPr>
            <a:r>
              <a:rPr lang="zh-TW" altLang="en-US" sz="2400" b="1" dirty="0" smtClean="0">
                <a:solidFill>
                  <a:srgbClr val="FF0000"/>
                </a:solidFill>
                <a:latin typeface="標楷體" panose="03000509000000000000" pitchFamily="65" charset="-120"/>
              </a:rPr>
              <a:t>工程採購案</a:t>
            </a:r>
            <a:r>
              <a:rPr lang="zh-TW" altLang="en-US" sz="2400" b="1" dirty="0" smtClean="0">
                <a:solidFill>
                  <a:srgbClr val="FF0000"/>
                </a:solidFill>
                <a:latin typeface="新細明體" panose="02020500000000000000" pitchFamily="18" charset="-120"/>
              </a:rPr>
              <a:t>，</a:t>
            </a:r>
            <a:r>
              <a:rPr lang="zh-TW" altLang="en-US" sz="2400" b="1" dirty="0" smtClean="0">
                <a:solidFill>
                  <a:srgbClr val="FF0000"/>
                </a:solidFill>
                <a:latin typeface="標楷體" panose="03000509000000000000" pitchFamily="65" charset="-120"/>
              </a:rPr>
              <a:t>承攬廠商之工進品管細部計畫</a:t>
            </a:r>
            <a:endParaRPr lang="en-US" altLang="zh-TW" sz="2400" b="1" dirty="0" smtClean="0">
              <a:latin typeface="標楷體" panose="03000509000000000000" pitchFamily="65" charset="-120"/>
            </a:endParaRPr>
          </a:p>
          <a:p>
            <a:pPr>
              <a:buFont typeface="Wingdings" panose="05000000000000000000" pitchFamily="2" charset="2"/>
              <a:buChar char="p"/>
            </a:pPr>
            <a:r>
              <a:rPr lang="zh-TW" altLang="en-US" sz="2400" b="1" dirty="0" smtClean="0">
                <a:latin typeface="標楷體" panose="03000509000000000000" pitchFamily="65" charset="-120"/>
              </a:rPr>
              <a:t>工程採購案</a:t>
            </a:r>
            <a:r>
              <a:rPr lang="zh-TW" altLang="en-US" sz="2400" b="1" dirty="0" smtClean="0">
                <a:latin typeface="新細明體" panose="02020500000000000000" pitchFamily="18" charset="-120"/>
              </a:rPr>
              <a:t>，</a:t>
            </a:r>
            <a:r>
              <a:rPr lang="zh-TW" altLang="zh-TW" sz="2400" b="1" dirty="0" smtClean="0">
                <a:latin typeface="標楷體" panose="03000509000000000000" pitchFamily="65" charset="-120"/>
              </a:rPr>
              <a:t>於施工前應辦理</a:t>
            </a:r>
            <a:r>
              <a:rPr lang="zh-TW" altLang="zh-TW" sz="2400" b="1" dirty="0" smtClean="0">
                <a:solidFill>
                  <a:srgbClr val="FF0000"/>
                </a:solidFill>
                <a:latin typeface="標楷體" panose="03000509000000000000" pitchFamily="65" charset="-120"/>
              </a:rPr>
              <a:t>開工前說明會議</a:t>
            </a:r>
            <a:r>
              <a:rPr lang="zh-TW" altLang="zh-TW" sz="2400" b="1" dirty="0" smtClean="0">
                <a:latin typeface="標楷體" panose="03000509000000000000" pitchFamily="65" charset="-120"/>
              </a:rPr>
              <a:t>，由工程主辦單位召集施工廠商、監造單位及管線單位及相關單位辦理，確認施工前各項準備作業完成之標準作業程序。</a:t>
            </a:r>
            <a:r>
              <a:rPr lang="en-US" altLang="zh-TW" sz="2400" b="1" dirty="0" smtClean="0">
                <a:latin typeface="標楷體" panose="03000509000000000000" pitchFamily="65" charset="-120"/>
              </a:rPr>
              <a:t/>
            </a:r>
            <a:br>
              <a:rPr lang="en-US" altLang="zh-TW" sz="2400" b="1" dirty="0" smtClean="0">
                <a:latin typeface="標楷體" panose="03000509000000000000" pitchFamily="65" charset="-120"/>
              </a:rPr>
            </a:br>
            <a:r>
              <a:rPr lang="zh-TW" altLang="en-US" sz="2400" b="1" dirty="0" smtClean="0">
                <a:latin typeface="標楷體" panose="03000509000000000000" pitchFamily="65" charset="-120"/>
              </a:rPr>
              <a:t>開工協調會之目的，乃在於釐清相關細節事項及解決界面所生之問題，如獲當事人間同意，自具有拘束當事人之效力；惟其開工協調會議結論，</a:t>
            </a:r>
            <a:r>
              <a:rPr lang="zh-TW" altLang="en-US" sz="2400" b="1" dirty="0" smtClean="0">
                <a:solidFill>
                  <a:srgbClr val="FF0000"/>
                </a:solidFill>
                <a:latin typeface="標楷體" panose="03000509000000000000" pitchFamily="65" charset="-120"/>
              </a:rPr>
              <a:t>原則上，不應涉及原契約標的之規格、價格、數量或條款之契約變更</a:t>
            </a:r>
            <a:r>
              <a:rPr lang="zh-TW" altLang="en-US" sz="2400" b="1" dirty="0" smtClean="0">
                <a:latin typeface="標楷體" panose="03000509000000000000" pitchFamily="65" charset="-120"/>
              </a:rPr>
              <a:t>。</a:t>
            </a:r>
            <a:endParaRPr lang="zh-TW" altLang="zh-TW" sz="2400" b="1" dirty="0" smtClean="0">
              <a:latin typeface="標楷體" panose="03000509000000000000" pitchFamily="65" charset="-120"/>
            </a:endParaRPr>
          </a:p>
        </p:txBody>
      </p:sp>
      <p:sp>
        <p:nvSpPr>
          <p:cNvPr id="3" name="投影片編號版面配置區 2"/>
          <p:cNvSpPr>
            <a:spLocks noGrp="1"/>
          </p:cNvSpPr>
          <p:nvPr>
            <p:ph type="sldNum" sz="quarter" idx="12"/>
          </p:nvPr>
        </p:nvSpPr>
        <p:spPr/>
        <p:txBody>
          <a:bodyPr/>
          <a:lstStyle/>
          <a:p>
            <a:fld id="{1118FB7C-3051-423D-B140-B22D31D849CF}" type="slidenum">
              <a:rPr lang="zh-TW" altLang="en-US" smtClean="0"/>
              <a:pPr/>
              <a:t>409</a:t>
            </a:fld>
            <a:endParaRPr lang="zh-TW" altLang="en-US"/>
          </a:p>
        </p:txBody>
      </p:sp>
    </p:spTree>
    <p:extLst>
      <p:ext uri="{BB962C8B-B14F-4D97-AF65-F5344CB8AC3E}">
        <p14:creationId xmlns:p14="http://schemas.microsoft.com/office/powerpoint/2010/main" val="228063878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ChangeArrowheads="1"/>
          </p:cNvSpPr>
          <p:nvPr>
            <p:ph type="title"/>
          </p:nvPr>
        </p:nvSpPr>
        <p:spPr>
          <a:xfrm>
            <a:off x="457200" y="766"/>
            <a:ext cx="8229600" cy="1143000"/>
          </a:xfrm>
        </p:spPr>
        <p:txBody>
          <a:bodyPr>
            <a:normAutofit fontScale="90000"/>
          </a:bodyPr>
          <a:lstStyle/>
          <a:p>
            <a:r>
              <a:rPr lang="zh-TW" altLang="zh-TW" sz="4000" b="1" dirty="0" smtClean="0">
                <a:solidFill>
                  <a:srgbClr val="FF0000"/>
                </a:solidFill>
              </a:rPr>
              <a:t>洽辦</a:t>
            </a:r>
            <a:r>
              <a:rPr lang="zh-TW" altLang="en-US" sz="4000" b="1" dirty="0" smtClean="0">
                <a:solidFill>
                  <a:srgbClr val="FF0000"/>
                </a:solidFill>
              </a:rPr>
              <a:t>與</a:t>
            </a:r>
            <a:r>
              <a:rPr lang="zh-TW" altLang="zh-TW" sz="4000" b="1" dirty="0">
                <a:solidFill>
                  <a:srgbClr val="FF0000"/>
                </a:solidFill>
              </a:rPr>
              <a:t>代辦機關之上級</a:t>
            </a:r>
            <a:r>
              <a:rPr lang="zh-TW" altLang="zh-TW" sz="4000" b="1" dirty="0" smtClean="0">
                <a:solidFill>
                  <a:srgbClr val="FF0000"/>
                </a:solidFill>
              </a:rPr>
              <a:t>機關</a:t>
            </a:r>
            <a:r>
              <a:rPr lang="zh-TW" altLang="en-US" sz="4000" b="1" dirty="0" smtClean="0">
                <a:solidFill>
                  <a:srgbClr val="FF0000"/>
                </a:solidFill>
              </a:rPr>
              <a:t>職權疑義</a:t>
            </a:r>
            <a:r>
              <a:rPr lang="en-US" altLang="zh-TW" sz="4000" b="1" dirty="0" smtClean="0">
                <a:solidFill>
                  <a:srgbClr val="FF0000"/>
                </a:solidFill>
                <a:latin typeface="+mj-ea"/>
              </a:rPr>
              <a:t>2</a:t>
            </a:r>
            <a:endParaRPr lang="zh-TW" altLang="en-US" sz="4000" b="1" dirty="0" smtClean="0">
              <a:solidFill>
                <a:srgbClr val="FF0000"/>
              </a:solidFill>
              <a:latin typeface="+mj-ea"/>
            </a:endParaRPr>
          </a:p>
        </p:txBody>
      </p:sp>
      <p:sp>
        <p:nvSpPr>
          <p:cNvPr id="130051" name="Rectangle 3"/>
          <p:cNvSpPr>
            <a:spLocks noGrp="1" noChangeArrowheads="1"/>
          </p:cNvSpPr>
          <p:nvPr>
            <p:ph type="body" idx="1"/>
          </p:nvPr>
        </p:nvSpPr>
        <p:spPr>
          <a:xfrm>
            <a:off x="395536" y="980728"/>
            <a:ext cx="8496944" cy="5233784"/>
          </a:xfrm>
        </p:spPr>
        <p:txBody>
          <a:bodyPr>
            <a:noAutofit/>
          </a:bodyPr>
          <a:lstStyle/>
          <a:p>
            <a:pPr>
              <a:buFont typeface="Wingdings" panose="05000000000000000000" pitchFamily="2" charset="2"/>
              <a:buChar char="n"/>
            </a:pPr>
            <a:r>
              <a:rPr lang="zh-TW" altLang="en-US" sz="2400" b="1" dirty="0">
                <a:latin typeface="+mj-ea"/>
                <a:ea typeface="+mj-ea"/>
              </a:rPr>
              <a:t>有關政府採購法（下稱採購法）施行細則第</a:t>
            </a:r>
            <a:r>
              <a:rPr lang="en-US" altLang="zh-TW" sz="2400" b="1" dirty="0">
                <a:latin typeface="+mj-ea"/>
                <a:ea typeface="+mj-ea"/>
              </a:rPr>
              <a:t>42</a:t>
            </a:r>
            <a:r>
              <a:rPr lang="zh-TW" altLang="en-US" sz="2400" b="1" dirty="0">
                <a:latin typeface="+mj-ea"/>
                <a:ea typeface="+mj-ea"/>
              </a:rPr>
              <a:t>條第</a:t>
            </a:r>
            <a:r>
              <a:rPr lang="en-US" altLang="zh-TW" sz="2400" b="1" dirty="0">
                <a:latin typeface="+mj-ea"/>
                <a:ea typeface="+mj-ea"/>
              </a:rPr>
              <a:t>1</a:t>
            </a:r>
            <a:r>
              <a:rPr lang="zh-TW" altLang="en-US" sz="2400" b="1" dirty="0">
                <a:latin typeface="+mj-ea"/>
                <a:ea typeface="+mj-ea"/>
              </a:rPr>
              <a:t>項第</a:t>
            </a:r>
            <a:r>
              <a:rPr lang="en-US" altLang="zh-TW" sz="2400" b="1" dirty="0">
                <a:latin typeface="+mj-ea"/>
                <a:ea typeface="+mj-ea"/>
              </a:rPr>
              <a:t>1</a:t>
            </a:r>
            <a:r>
              <a:rPr lang="zh-TW" altLang="en-US" sz="2400" b="1" dirty="0">
                <a:latin typeface="+mj-ea"/>
                <a:ea typeface="+mj-ea"/>
              </a:rPr>
              <a:t>款規定執行</a:t>
            </a:r>
            <a:r>
              <a:rPr lang="zh-TW" altLang="en-US" sz="2400" b="1" dirty="0" smtClean="0">
                <a:latin typeface="+mj-ea"/>
                <a:ea typeface="+mj-ea"/>
              </a:rPr>
              <a:t>疑義</a:t>
            </a:r>
            <a:r>
              <a:rPr lang="en-US" altLang="zh-TW" sz="2400" b="1" dirty="0" smtClean="0">
                <a:latin typeface="+mj-ea"/>
                <a:ea typeface="+mj-ea"/>
              </a:rPr>
              <a:t/>
            </a:r>
            <a:br>
              <a:rPr lang="en-US" altLang="zh-TW" sz="2400" b="1" dirty="0" smtClean="0">
                <a:latin typeface="+mj-ea"/>
                <a:ea typeface="+mj-ea"/>
              </a:rPr>
            </a:br>
            <a:r>
              <a:rPr lang="en-US" altLang="zh-TW" sz="2400" b="1" dirty="0" smtClean="0">
                <a:latin typeface="+mj-ea"/>
                <a:ea typeface="+mj-ea"/>
              </a:rPr>
              <a:t>(</a:t>
            </a:r>
            <a:r>
              <a:rPr lang="zh-TW" altLang="zh-TW" sz="2400" b="1" dirty="0">
                <a:latin typeface="+mj-ea"/>
              </a:rPr>
              <a:t>機關依本法第四十條規定</a:t>
            </a:r>
            <a:r>
              <a:rPr lang="zh-TW" altLang="zh-TW" sz="2400" b="1" dirty="0">
                <a:solidFill>
                  <a:srgbClr val="0000FF"/>
                </a:solidFill>
                <a:latin typeface="+mj-ea"/>
              </a:rPr>
              <a:t>洽由其他具有專業能力之機關代辦採購</a:t>
            </a:r>
            <a:r>
              <a:rPr lang="zh-TW" altLang="zh-TW" sz="2400" b="1" dirty="0">
                <a:latin typeface="+mj-ea"/>
              </a:rPr>
              <a:t>，依下列原則處理：一、關於監辦該採購之上級機關，為洽辦機關之上級機關</a:t>
            </a:r>
            <a:r>
              <a:rPr lang="zh-TW" altLang="zh-TW" sz="2400" b="1" dirty="0" smtClean="0">
                <a:latin typeface="+mj-ea"/>
              </a:rPr>
              <a:t>。</a:t>
            </a:r>
            <a:r>
              <a:rPr lang="en-US" altLang="zh-TW" sz="2400" b="1" dirty="0" smtClean="0">
                <a:latin typeface="+mj-ea"/>
              </a:rPr>
              <a:t>…)</a:t>
            </a:r>
            <a:endParaRPr lang="en-US" altLang="zh-TW" sz="2400" b="1" dirty="0" smtClean="0">
              <a:latin typeface="+mj-ea"/>
              <a:ea typeface="+mj-ea"/>
            </a:endParaRPr>
          </a:p>
          <a:p>
            <a:r>
              <a:rPr lang="zh-TW" altLang="en-US" sz="2400" b="1" dirty="0">
                <a:latin typeface="+mj-ea"/>
                <a:ea typeface="+mj-ea"/>
              </a:rPr>
              <a:t>採購法第</a:t>
            </a:r>
            <a:r>
              <a:rPr lang="en-US" altLang="zh-TW" sz="2400" b="1" dirty="0">
                <a:latin typeface="+mj-ea"/>
                <a:ea typeface="+mj-ea"/>
              </a:rPr>
              <a:t>12</a:t>
            </a:r>
            <a:r>
              <a:rPr lang="zh-TW" altLang="en-US" sz="2400" b="1" dirty="0">
                <a:latin typeface="+mj-ea"/>
                <a:ea typeface="+mj-ea"/>
              </a:rPr>
              <a:t>條第</a:t>
            </a:r>
            <a:r>
              <a:rPr lang="en-US" altLang="zh-TW" sz="2400" b="1" dirty="0">
                <a:latin typeface="+mj-ea"/>
                <a:ea typeface="+mj-ea"/>
              </a:rPr>
              <a:t>1</a:t>
            </a:r>
            <a:r>
              <a:rPr lang="zh-TW" altLang="en-US" sz="2400" b="1" dirty="0">
                <a:latin typeface="+mj-ea"/>
                <a:ea typeface="+mj-ea"/>
              </a:rPr>
              <a:t>項雖規定上級機關得視實際需要訂定授權條件由機關自行辦理，</a:t>
            </a:r>
            <a:r>
              <a:rPr lang="zh-TW" altLang="en-US" sz="2400" b="1" dirty="0">
                <a:solidFill>
                  <a:srgbClr val="0000FF"/>
                </a:solidFill>
                <a:latin typeface="+mj-ea"/>
                <a:ea typeface="+mj-ea"/>
              </a:rPr>
              <a:t>惟基於再授權禁止原則，於法律未明確規定得為再授權者，則被授權者不得為再授權。</a:t>
            </a:r>
            <a:r>
              <a:rPr lang="zh-TW" altLang="en-US" sz="2400" b="1" dirty="0">
                <a:latin typeface="+mj-ea"/>
                <a:ea typeface="+mj-ea"/>
              </a:rPr>
              <a:t>爰來函說明四所詢洽辦機關之上級機關擬依採購法施行細則第</a:t>
            </a:r>
            <a:r>
              <a:rPr lang="en-US" altLang="zh-TW" sz="2400" b="1" dirty="0">
                <a:latin typeface="+mj-ea"/>
                <a:ea typeface="+mj-ea"/>
              </a:rPr>
              <a:t>42</a:t>
            </a:r>
            <a:r>
              <a:rPr lang="zh-TW" altLang="en-US" sz="2400" b="1" dirty="0">
                <a:latin typeface="+mj-ea"/>
                <a:ea typeface="+mj-ea"/>
              </a:rPr>
              <a:t>條第</a:t>
            </a:r>
            <a:r>
              <a:rPr lang="en-US" altLang="zh-TW" sz="2400" b="1" dirty="0">
                <a:latin typeface="+mj-ea"/>
                <a:ea typeface="+mj-ea"/>
              </a:rPr>
              <a:t>1</a:t>
            </a:r>
            <a:r>
              <a:rPr lang="zh-TW" altLang="en-US" sz="2400" b="1" dirty="0">
                <a:latin typeface="+mj-ea"/>
                <a:ea typeface="+mj-ea"/>
              </a:rPr>
              <a:t>項第</a:t>
            </a:r>
            <a:r>
              <a:rPr lang="en-US" altLang="zh-TW" sz="2400" b="1" dirty="0">
                <a:latin typeface="+mj-ea"/>
                <a:ea typeface="+mj-ea"/>
              </a:rPr>
              <a:t>1</a:t>
            </a:r>
            <a:r>
              <a:rPr lang="zh-TW" altLang="en-US" sz="2400" b="1" dirty="0">
                <a:latin typeface="+mj-ea"/>
                <a:ea typeface="+mj-ea"/>
              </a:rPr>
              <a:t>款但書規定辦理者，</a:t>
            </a:r>
            <a:r>
              <a:rPr lang="zh-TW" altLang="en-US" sz="2400" b="1" dirty="0">
                <a:solidFill>
                  <a:srgbClr val="0000FF"/>
                </a:solidFill>
                <a:latin typeface="+mj-ea"/>
                <a:ea typeface="+mj-ea"/>
              </a:rPr>
              <a:t>應由洽辦機關之上級機關洽請代辦機關之上級機關代行監辦職權</a:t>
            </a:r>
            <a:r>
              <a:rPr lang="zh-TW" altLang="en-US" sz="2400" b="1" dirty="0">
                <a:latin typeface="+mj-ea"/>
                <a:ea typeface="+mj-ea"/>
              </a:rPr>
              <a:t>，</a:t>
            </a:r>
            <a:r>
              <a:rPr lang="zh-TW" altLang="en-US" sz="2400" b="1" dirty="0">
                <a:solidFill>
                  <a:srgbClr val="FF0000"/>
                </a:solidFill>
                <a:latin typeface="+mj-ea"/>
                <a:ea typeface="+mj-ea"/>
              </a:rPr>
              <a:t>尚非得由原被授權之洽辦機關洽請代辦機關之上級機關代行監辦職權</a:t>
            </a:r>
            <a:r>
              <a:rPr lang="zh-TW" altLang="en-US" sz="2400" b="1" dirty="0" smtClean="0">
                <a:latin typeface="+mj-ea"/>
                <a:ea typeface="+mj-ea"/>
              </a:rPr>
              <a:t>。</a:t>
            </a:r>
            <a:r>
              <a:rPr lang="en-US" altLang="zh-TW" sz="2400" b="1" dirty="0" smtClean="0">
                <a:latin typeface="+mj-ea"/>
                <a:ea typeface="+mj-ea"/>
              </a:rPr>
              <a:t/>
            </a:r>
            <a:br>
              <a:rPr lang="en-US" altLang="zh-TW" sz="2400" b="1" dirty="0" smtClean="0">
                <a:latin typeface="+mj-ea"/>
                <a:ea typeface="+mj-ea"/>
              </a:rPr>
            </a:br>
            <a:r>
              <a:rPr lang="zh-TW" altLang="en-US" sz="2400" b="1" dirty="0" smtClean="0">
                <a:latin typeface="+mj-ea"/>
                <a:ea typeface="+mj-ea"/>
              </a:rPr>
              <a:t>工程會</a:t>
            </a:r>
            <a:r>
              <a:rPr lang="en-US" altLang="zh-TW" sz="2400" b="1" dirty="0" smtClean="0">
                <a:latin typeface="+mj-ea"/>
                <a:ea typeface="+mj-ea"/>
              </a:rPr>
              <a:t>112</a:t>
            </a:r>
            <a:r>
              <a:rPr lang="zh-TW" altLang="en-US" sz="2400" b="1" dirty="0" smtClean="0">
                <a:latin typeface="+mj-ea"/>
                <a:ea typeface="+mj-ea"/>
              </a:rPr>
              <a:t>年</a:t>
            </a:r>
            <a:r>
              <a:rPr lang="en-US" altLang="zh-TW" sz="2400" b="1" dirty="0" smtClean="0">
                <a:latin typeface="+mj-ea"/>
                <a:ea typeface="+mj-ea"/>
              </a:rPr>
              <a:t>02</a:t>
            </a:r>
            <a:r>
              <a:rPr lang="zh-TW" altLang="en-US" sz="2400" b="1" dirty="0" smtClean="0">
                <a:latin typeface="+mj-ea"/>
                <a:ea typeface="+mj-ea"/>
              </a:rPr>
              <a:t>月</a:t>
            </a:r>
            <a:r>
              <a:rPr lang="en-US" altLang="zh-TW" sz="2400" b="1" dirty="0" smtClean="0">
                <a:latin typeface="+mj-ea"/>
                <a:ea typeface="+mj-ea"/>
              </a:rPr>
              <a:t>03</a:t>
            </a:r>
            <a:r>
              <a:rPr lang="zh-TW" altLang="en-US" sz="2400" b="1" dirty="0" smtClean="0">
                <a:latin typeface="+mj-ea"/>
                <a:ea typeface="+mj-ea"/>
              </a:rPr>
              <a:t>日工程企字第</a:t>
            </a:r>
            <a:r>
              <a:rPr lang="en-US" altLang="zh-TW" sz="2400" b="1" dirty="0" smtClean="0">
                <a:latin typeface="+mj-ea"/>
                <a:ea typeface="+mj-ea"/>
              </a:rPr>
              <a:t>1110030814</a:t>
            </a:r>
            <a:r>
              <a:rPr lang="zh-TW" altLang="en-US" sz="2400" b="1" dirty="0" smtClean="0">
                <a:latin typeface="+mj-ea"/>
                <a:ea typeface="+mj-ea"/>
              </a:rPr>
              <a:t>號</a:t>
            </a:r>
            <a:r>
              <a:rPr lang="zh-TW" altLang="zh-TW" sz="2400" b="1" dirty="0" smtClean="0">
                <a:latin typeface="+mj-ea"/>
                <a:ea typeface="+mj-ea"/>
              </a:rPr>
              <a:t>函</a:t>
            </a:r>
            <a:endParaRPr lang="zh-TW" altLang="en-US" sz="2400" b="1" dirty="0">
              <a:latin typeface="+mj-ea"/>
              <a:ea typeface="+mj-ea"/>
            </a:endParaRPr>
          </a:p>
        </p:txBody>
      </p:sp>
      <p:sp>
        <p:nvSpPr>
          <p:cNvPr id="2" name="矩形 1"/>
          <p:cNvSpPr/>
          <p:nvPr/>
        </p:nvSpPr>
        <p:spPr>
          <a:xfrm>
            <a:off x="7210639" y="6608247"/>
            <a:ext cx="415498" cy="369332"/>
          </a:xfrm>
          <a:prstGeom prst="rect">
            <a:avLst/>
          </a:prstGeom>
        </p:spPr>
        <p:txBody>
          <a:bodyPr wrap="none">
            <a:spAutoFit/>
          </a:bodyPr>
          <a:lstStyle/>
          <a:p>
            <a:r>
              <a:rPr lang="zh-TW" altLang="en-US" b="1" dirty="0">
                <a:latin typeface="+mj-ea"/>
                <a:ea typeface="+mj-ea"/>
              </a:rPr>
              <a:t>。</a:t>
            </a:r>
            <a:endParaRPr lang="zh-TW" altLang="en-US" dirty="0"/>
          </a:p>
        </p:txBody>
      </p:sp>
      <p:sp>
        <p:nvSpPr>
          <p:cNvPr id="4" name="投影片編號版面配置區 3"/>
          <p:cNvSpPr>
            <a:spLocks noGrp="1"/>
          </p:cNvSpPr>
          <p:nvPr>
            <p:ph type="sldNum" sz="quarter" idx="12"/>
          </p:nvPr>
        </p:nvSpPr>
        <p:spPr/>
        <p:txBody>
          <a:bodyPr/>
          <a:lstStyle/>
          <a:p>
            <a:fld id="{1118FB7C-3051-423D-B140-B22D31D849CF}" type="slidenum">
              <a:rPr lang="zh-TW" altLang="en-US" smtClean="0"/>
              <a:pPr/>
              <a:t>41</a:t>
            </a:fld>
            <a:endParaRPr lang="zh-TW" altLang="en-US"/>
          </a:p>
        </p:txBody>
      </p:sp>
    </p:spTree>
    <p:extLst>
      <p:ext uri="{BB962C8B-B14F-4D97-AF65-F5344CB8AC3E}">
        <p14:creationId xmlns:p14="http://schemas.microsoft.com/office/powerpoint/2010/main" val="566456762"/>
      </p:ext>
    </p:extLst>
  </p:cSld>
  <p:clrMapOvr>
    <a:masterClrMapping/>
  </p:clrMapOvr>
</p:sld>
</file>

<file path=ppt/slides/slide4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8" name="標題 1"/>
          <p:cNvSpPr>
            <a:spLocks noGrp="1"/>
          </p:cNvSpPr>
          <p:nvPr>
            <p:ph type="title" idx="4294967295"/>
          </p:nvPr>
        </p:nvSpPr>
        <p:spPr>
          <a:xfrm>
            <a:off x="323528" y="260648"/>
            <a:ext cx="8496944" cy="774700"/>
          </a:xfrm>
          <a:solidFill>
            <a:srgbClr val="FFFF00"/>
          </a:solidFill>
        </p:spPr>
        <p:txBody>
          <a:bodyPr>
            <a:normAutofit/>
          </a:bodyPr>
          <a:lstStyle/>
          <a:p>
            <a:pPr algn="ctr" eaLnBrk="1" hangingPunct="1"/>
            <a:r>
              <a:rPr lang="zh-TW" altLang="en-US" sz="3600" b="1" dirty="0" smtClean="0">
                <a:solidFill>
                  <a:srgbClr val="CA2004"/>
                </a:solidFill>
                <a:latin typeface="標楷體" panose="03000509000000000000" pitchFamily="65" charset="-120"/>
              </a:rPr>
              <a:t>議題</a:t>
            </a:r>
            <a:r>
              <a:rPr lang="zh-TW" altLang="en-US" sz="3600" b="1" dirty="0" smtClean="0">
                <a:solidFill>
                  <a:srgbClr val="CA2004"/>
                </a:solidFill>
                <a:latin typeface="新細明體" panose="02020500000000000000" pitchFamily="18" charset="-120"/>
                <a:ea typeface="新細明體" panose="02020500000000000000" pitchFamily="18" charset="-120"/>
              </a:rPr>
              <a:t>：</a:t>
            </a:r>
            <a:r>
              <a:rPr lang="zh-TW" altLang="en-US" sz="3600" b="1" dirty="0" smtClean="0">
                <a:solidFill>
                  <a:srgbClr val="CA2004"/>
                </a:solidFill>
                <a:latin typeface="標楷體" panose="03000509000000000000" pitchFamily="65" charset="-120"/>
              </a:rPr>
              <a:t>通知之生效日</a:t>
            </a:r>
          </a:p>
        </p:txBody>
      </p:sp>
      <p:sp>
        <p:nvSpPr>
          <p:cNvPr id="236547" name="內容版面配置區 2"/>
          <p:cNvSpPr>
            <a:spLocks noGrp="1"/>
          </p:cNvSpPr>
          <p:nvPr>
            <p:ph idx="4294967295"/>
          </p:nvPr>
        </p:nvSpPr>
        <p:spPr>
          <a:xfrm>
            <a:off x="323528" y="1052736"/>
            <a:ext cx="8496944" cy="5400378"/>
          </a:xfrm>
        </p:spPr>
        <p:txBody>
          <a:bodyPr>
            <a:noAutofit/>
          </a:bodyPr>
          <a:lstStyle/>
          <a:p>
            <a:pPr>
              <a:buFont typeface="Wingdings" panose="05000000000000000000" pitchFamily="2" charset="2"/>
              <a:buChar char="p"/>
            </a:pPr>
            <a:r>
              <a:rPr lang="zh-TW" altLang="en-US" sz="2400" b="1" dirty="0" smtClean="0">
                <a:solidFill>
                  <a:srgbClr val="0000FF"/>
                </a:solidFill>
                <a:latin typeface="+mj-ea"/>
                <a:ea typeface="+mj-ea"/>
              </a:rPr>
              <a:t>機關之</a:t>
            </a:r>
            <a:r>
              <a:rPr lang="zh-TW" altLang="en-US" sz="2400" b="1" dirty="0">
                <a:solidFill>
                  <a:srgbClr val="0000FF"/>
                </a:solidFill>
                <a:latin typeface="+mj-ea"/>
                <a:ea typeface="+mj-ea"/>
              </a:rPr>
              <a:t>通知：</a:t>
            </a:r>
            <a:r>
              <a:rPr lang="zh-TW" altLang="en-US" sz="2400" b="1" dirty="0">
                <a:latin typeface="+mj-ea"/>
                <a:ea typeface="+mj-ea"/>
              </a:rPr>
              <a:t>機關依本法對廠商所為之通知，除本法另有規定者外，</a:t>
            </a:r>
            <a:r>
              <a:rPr lang="zh-TW" altLang="en-US" sz="2400" b="1" dirty="0">
                <a:solidFill>
                  <a:srgbClr val="0000FF"/>
                </a:solidFill>
                <a:latin typeface="+mj-ea"/>
                <a:ea typeface="+mj-ea"/>
              </a:rPr>
              <a:t>得以口頭、傳真或其他電子資料傳輸方式辦理</a:t>
            </a:r>
            <a:r>
              <a:rPr lang="zh-TW" altLang="en-US" sz="2400" b="1" dirty="0" smtClean="0">
                <a:latin typeface="+mj-ea"/>
                <a:ea typeface="+mj-ea"/>
              </a:rPr>
              <a:t>。前項</a:t>
            </a:r>
            <a:r>
              <a:rPr lang="zh-TW" altLang="en-US" sz="2400" b="1" dirty="0">
                <a:latin typeface="+mj-ea"/>
                <a:ea typeface="+mj-ea"/>
              </a:rPr>
              <a:t>口頭通知，必要時得作成紀錄</a:t>
            </a:r>
            <a:r>
              <a:rPr lang="zh-TW" altLang="en-US" sz="2400" b="1" dirty="0" smtClean="0">
                <a:latin typeface="+mj-ea"/>
                <a:ea typeface="+mj-ea"/>
              </a:rPr>
              <a:t>。</a:t>
            </a:r>
            <a:r>
              <a:rPr lang="en-US" altLang="zh-TW" sz="2400" b="1" dirty="0" smtClean="0">
                <a:latin typeface="+mj-ea"/>
                <a:ea typeface="+mj-ea"/>
              </a:rPr>
              <a:t>(</a:t>
            </a:r>
            <a:r>
              <a:rPr lang="zh-TW" altLang="en-US" sz="2400" b="1" dirty="0" smtClean="0">
                <a:latin typeface="+mj-ea"/>
                <a:ea typeface="+mj-ea"/>
              </a:rPr>
              <a:t>採購法施行細則第</a:t>
            </a:r>
            <a:r>
              <a:rPr lang="en-US" altLang="zh-TW" sz="2400" b="1" dirty="0" smtClean="0">
                <a:latin typeface="+mj-ea"/>
                <a:ea typeface="+mj-ea"/>
              </a:rPr>
              <a:t>18</a:t>
            </a:r>
            <a:r>
              <a:rPr lang="zh-TW" altLang="en-US" sz="2400" b="1" dirty="0" smtClean="0">
                <a:latin typeface="+mj-ea"/>
                <a:ea typeface="+mj-ea"/>
              </a:rPr>
              <a:t>條</a:t>
            </a:r>
            <a:r>
              <a:rPr lang="en-US" altLang="zh-TW" sz="2400" b="1" dirty="0" smtClean="0">
                <a:latin typeface="+mj-ea"/>
                <a:ea typeface="+mj-ea"/>
              </a:rPr>
              <a:t>)</a:t>
            </a:r>
          </a:p>
          <a:p>
            <a:pPr>
              <a:buFont typeface="Wingdings" panose="05000000000000000000" pitchFamily="2" charset="2"/>
              <a:buChar char="p"/>
            </a:pPr>
            <a:r>
              <a:rPr lang="zh-TW" altLang="en-US" sz="2400" b="1" dirty="0">
                <a:solidFill>
                  <a:srgbClr val="0000FF"/>
                </a:solidFill>
                <a:latin typeface="+mj-ea"/>
                <a:ea typeface="+mj-ea"/>
              </a:rPr>
              <a:t>廠商之通知：</a:t>
            </a:r>
            <a:r>
              <a:rPr lang="zh-TW" altLang="en-US" sz="2400" b="1" dirty="0">
                <a:latin typeface="+mj-ea"/>
                <a:ea typeface="+mj-ea"/>
              </a:rPr>
              <a:t>契約所稱</a:t>
            </a:r>
            <a:r>
              <a:rPr lang="zh-TW" altLang="en-US" sz="2400" b="1" dirty="0" smtClean="0">
                <a:latin typeface="+mj-ea"/>
                <a:ea typeface="+mj-ea"/>
              </a:rPr>
              <a:t>申請</a:t>
            </a:r>
            <a:r>
              <a:rPr lang="en-US" altLang="zh-TW" sz="2400" b="1" dirty="0" smtClean="0">
                <a:latin typeface="+mj-ea"/>
                <a:ea typeface="+mj-ea"/>
              </a:rPr>
              <a:t>…</a:t>
            </a:r>
            <a:r>
              <a:rPr lang="zh-TW" altLang="en-US" sz="2400" b="1" dirty="0" smtClean="0">
                <a:latin typeface="+mj-ea"/>
                <a:ea typeface="+mj-ea"/>
              </a:rPr>
              <a:t>、</a:t>
            </a:r>
            <a:r>
              <a:rPr lang="zh-TW" altLang="en-US" sz="2400" b="1" dirty="0">
                <a:latin typeface="+mj-ea"/>
                <a:ea typeface="+mj-ea"/>
              </a:rPr>
              <a:t>通知、解釋及其他類似行為所為之意思表示，除契約另有規定或當事人同意外，</a:t>
            </a:r>
            <a:r>
              <a:rPr lang="zh-TW" altLang="en-US" sz="2400" b="1" dirty="0">
                <a:solidFill>
                  <a:srgbClr val="0000FF"/>
                </a:solidFill>
                <a:latin typeface="+mj-ea"/>
                <a:ea typeface="+mj-ea"/>
              </a:rPr>
              <a:t>應以中文</a:t>
            </a:r>
            <a:r>
              <a:rPr lang="en-US" altLang="zh-TW" sz="2400" b="1" dirty="0">
                <a:solidFill>
                  <a:srgbClr val="0000FF"/>
                </a:solidFill>
                <a:latin typeface="+mj-ea"/>
                <a:ea typeface="+mj-ea"/>
              </a:rPr>
              <a:t>(</a:t>
            </a:r>
            <a:r>
              <a:rPr lang="zh-TW" altLang="en-US" sz="2400" b="1" dirty="0">
                <a:solidFill>
                  <a:srgbClr val="0000FF"/>
                </a:solidFill>
                <a:latin typeface="+mj-ea"/>
                <a:ea typeface="+mj-ea"/>
              </a:rPr>
              <a:t>正體字</a:t>
            </a:r>
            <a:r>
              <a:rPr lang="en-US" altLang="zh-TW" sz="2400" b="1" dirty="0">
                <a:solidFill>
                  <a:srgbClr val="0000FF"/>
                </a:solidFill>
                <a:latin typeface="+mj-ea"/>
                <a:ea typeface="+mj-ea"/>
              </a:rPr>
              <a:t>)</a:t>
            </a:r>
            <a:r>
              <a:rPr lang="zh-TW" altLang="en-US" sz="2400" b="1" dirty="0">
                <a:solidFill>
                  <a:srgbClr val="0000FF"/>
                </a:solidFill>
                <a:latin typeface="+mj-ea"/>
                <a:ea typeface="+mj-ea"/>
              </a:rPr>
              <a:t>書面為之</a:t>
            </a:r>
            <a:r>
              <a:rPr lang="zh-TW" altLang="en-US" sz="2400" b="1" dirty="0">
                <a:latin typeface="+mj-ea"/>
                <a:ea typeface="+mj-ea"/>
              </a:rPr>
              <a:t>。書面之遞交，得以面交簽收、郵寄、傳真或電子資料傳輸至雙方預為約定之人員或處所</a:t>
            </a:r>
            <a:r>
              <a:rPr lang="zh-TW" altLang="en-US" sz="2400" b="1" dirty="0" smtClean="0">
                <a:latin typeface="+mj-ea"/>
                <a:ea typeface="+mj-ea"/>
              </a:rPr>
              <a:t>。</a:t>
            </a:r>
            <a:r>
              <a:rPr lang="en-US" altLang="zh-TW" sz="2400" b="1" dirty="0" smtClean="0">
                <a:latin typeface="+mj-ea"/>
                <a:ea typeface="+mj-ea"/>
              </a:rPr>
              <a:t>(</a:t>
            </a:r>
            <a:r>
              <a:rPr lang="zh-TW" altLang="en-US" sz="2400" b="1" dirty="0" smtClean="0">
                <a:latin typeface="+mj-ea"/>
                <a:ea typeface="+mj-ea"/>
              </a:rPr>
              <a:t>契約</a:t>
            </a:r>
            <a:r>
              <a:rPr lang="zh-TW" altLang="en-US" sz="2400" b="1" dirty="0">
                <a:latin typeface="+mj-ea"/>
                <a:ea typeface="+mj-ea"/>
              </a:rPr>
              <a:t>範本第</a:t>
            </a:r>
            <a:r>
              <a:rPr lang="en-US" altLang="zh-TW" sz="2400" b="1" dirty="0">
                <a:latin typeface="+mj-ea"/>
                <a:ea typeface="+mj-ea"/>
              </a:rPr>
              <a:t>1</a:t>
            </a:r>
            <a:r>
              <a:rPr lang="zh-TW" altLang="en-US" sz="2400" b="1" dirty="0">
                <a:latin typeface="+mj-ea"/>
                <a:ea typeface="+mj-ea"/>
              </a:rPr>
              <a:t>條</a:t>
            </a:r>
            <a:r>
              <a:rPr lang="zh-TW" altLang="en-US" sz="2400" b="1" dirty="0" smtClean="0">
                <a:latin typeface="+mj-ea"/>
                <a:ea typeface="+mj-ea"/>
              </a:rPr>
              <a:t>第</a:t>
            </a:r>
            <a:r>
              <a:rPr lang="en-US" altLang="zh-TW" sz="2400" b="1" dirty="0" smtClean="0">
                <a:latin typeface="+mj-ea"/>
                <a:ea typeface="+mj-ea"/>
              </a:rPr>
              <a:t>5</a:t>
            </a:r>
            <a:r>
              <a:rPr lang="zh-TW" altLang="en-US" sz="2400" b="1" dirty="0" smtClean="0">
                <a:latin typeface="+mj-ea"/>
                <a:ea typeface="+mj-ea"/>
              </a:rPr>
              <a:t>款第</a:t>
            </a:r>
            <a:r>
              <a:rPr lang="en-US" altLang="zh-TW" sz="2400" b="1" dirty="0" smtClean="0">
                <a:latin typeface="+mj-ea"/>
                <a:ea typeface="+mj-ea"/>
              </a:rPr>
              <a:t>3</a:t>
            </a:r>
            <a:r>
              <a:rPr lang="zh-TW" altLang="en-US" sz="2400" b="1" dirty="0" smtClean="0">
                <a:latin typeface="+mj-ea"/>
                <a:ea typeface="+mj-ea"/>
              </a:rPr>
              <a:t>目</a:t>
            </a:r>
            <a:r>
              <a:rPr lang="en-US" altLang="zh-TW" sz="2400" b="1" dirty="0" smtClean="0">
                <a:latin typeface="+mj-ea"/>
                <a:ea typeface="+mj-ea"/>
              </a:rPr>
              <a:t>)</a:t>
            </a:r>
          </a:p>
          <a:p>
            <a:pPr>
              <a:buFont typeface="Wingdings" panose="05000000000000000000" pitchFamily="2" charset="2"/>
              <a:buChar char="n"/>
            </a:pPr>
            <a:r>
              <a:rPr lang="en-US" altLang="zh-TW" sz="2400" b="1" dirty="0" smtClean="0">
                <a:solidFill>
                  <a:srgbClr val="0000FF"/>
                </a:solidFill>
                <a:latin typeface="+mj-ea"/>
                <a:ea typeface="+mj-ea"/>
              </a:rPr>
              <a:t>【</a:t>
            </a:r>
            <a:r>
              <a:rPr lang="zh-TW" altLang="en-US" sz="2400" b="1" dirty="0">
                <a:solidFill>
                  <a:srgbClr val="0000FF"/>
                </a:solidFill>
                <a:latin typeface="+mj-ea"/>
                <a:ea typeface="+mj-ea"/>
              </a:rPr>
              <a:t>通知生效日</a:t>
            </a:r>
            <a:r>
              <a:rPr lang="en-US" altLang="zh-TW" sz="2400" b="1" dirty="0" smtClean="0">
                <a:solidFill>
                  <a:srgbClr val="0000FF"/>
                </a:solidFill>
                <a:latin typeface="+mj-ea"/>
                <a:ea typeface="+mj-ea"/>
              </a:rPr>
              <a:t>】</a:t>
            </a:r>
          </a:p>
          <a:p>
            <a:r>
              <a:rPr lang="zh-TW" altLang="zh-TW" sz="2400" b="1" dirty="0" smtClean="0">
                <a:latin typeface="+mj-ea"/>
                <a:ea typeface="+mj-ea"/>
              </a:rPr>
              <a:t>民法</a:t>
            </a:r>
            <a:r>
              <a:rPr lang="zh-TW" altLang="zh-TW" sz="2400" b="1" dirty="0">
                <a:latin typeface="+mj-ea"/>
                <a:ea typeface="+mj-ea"/>
              </a:rPr>
              <a:t>第</a:t>
            </a:r>
            <a:r>
              <a:rPr lang="en-US" altLang="zh-TW" sz="2400" b="1" dirty="0">
                <a:latin typeface="+mj-ea"/>
                <a:ea typeface="+mj-ea"/>
              </a:rPr>
              <a:t>95</a:t>
            </a:r>
            <a:r>
              <a:rPr lang="zh-TW" altLang="zh-TW" sz="2400" b="1" dirty="0">
                <a:latin typeface="+mj-ea"/>
                <a:ea typeface="+mj-ea"/>
              </a:rPr>
              <a:t>條</a:t>
            </a:r>
            <a:r>
              <a:rPr lang="zh-TW" altLang="en-US" sz="2400" b="1" dirty="0">
                <a:latin typeface="+mj-ea"/>
                <a:ea typeface="+mj-ea"/>
              </a:rPr>
              <a:t>第</a:t>
            </a:r>
            <a:r>
              <a:rPr lang="en-US" altLang="zh-TW" sz="2400" b="1" dirty="0">
                <a:latin typeface="+mj-ea"/>
                <a:ea typeface="+mj-ea"/>
              </a:rPr>
              <a:t>1</a:t>
            </a:r>
            <a:r>
              <a:rPr lang="zh-TW" altLang="en-US" sz="2400" b="1" dirty="0" smtClean="0">
                <a:latin typeface="+mj-ea"/>
                <a:ea typeface="+mj-ea"/>
              </a:rPr>
              <a:t>項</a:t>
            </a:r>
            <a:r>
              <a:rPr lang="zh-TW" altLang="zh-TW" sz="2400" b="1" dirty="0" smtClean="0">
                <a:latin typeface="+mj-ea"/>
                <a:ea typeface="+mj-ea"/>
              </a:rPr>
              <a:t>：</a:t>
            </a:r>
            <a:r>
              <a:rPr lang="zh-TW" altLang="zh-TW" sz="2400" b="1" dirty="0">
                <a:latin typeface="+mj-ea"/>
                <a:ea typeface="+mj-ea"/>
              </a:rPr>
              <a:t>非對話而為意思表示者，其意思表示，以通知達到相對人時，發生效力。</a:t>
            </a:r>
            <a:endParaRPr lang="en-US" altLang="zh-TW" sz="2400" b="1" dirty="0">
              <a:latin typeface="+mj-ea"/>
              <a:ea typeface="+mj-ea"/>
            </a:endParaRPr>
          </a:p>
          <a:p>
            <a:r>
              <a:rPr lang="zh-TW" altLang="zh-TW" sz="2400" b="1" dirty="0">
                <a:latin typeface="+mj-ea"/>
                <a:ea typeface="+mj-ea"/>
              </a:rPr>
              <a:t>採購契約要項</a:t>
            </a:r>
            <a:r>
              <a:rPr lang="zh-TW" altLang="zh-TW" sz="2400" b="1" dirty="0" smtClean="0">
                <a:latin typeface="+mj-ea"/>
                <a:ea typeface="+mj-ea"/>
              </a:rPr>
              <a:t>十九：機關</a:t>
            </a:r>
            <a:r>
              <a:rPr lang="zh-TW" altLang="zh-TW" sz="2400" b="1" dirty="0">
                <a:latin typeface="+mj-ea"/>
                <a:ea typeface="+mj-ea"/>
              </a:rPr>
              <a:t>與廠商相互間之通知，除契約另有規定者外，得以書面</a:t>
            </a:r>
            <a:r>
              <a:rPr lang="zh-TW" altLang="zh-TW" sz="2400" b="1" dirty="0" smtClean="0">
                <a:latin typeface="+mj-ea"/>
                <a:ea typeface="+mj-ea"/>
              </a:rPr>
              <a:t>文件</a:t>
            </a:r>
            <a:r>
              <a:rPr lang="en-US" altLang="zh-TW" sz="2400" b="1" dirty="0" smtClean="0">
                <a:latin typeface="+mj-ea"/>
                <a:ea typeface="+mj-ea"/>
              </a:rPr>
              <a:t>…</a:t>
            </a:r>
            <a:r>
              <a:rPr lang="zh-TW" altLang="zh-TW" sz="2400" b="1" dirty="0" smtClean="0">
                <a:latin typeface="+mj-ea"/>
                <a:ea typeface="+mj-ea"/>
              </a:rPr>
              <a:t>為</a:t>
            </a:r>
            <a:r>
              <a:rPr lang="zh-TW" altLang="zh-TW" sz="2400" b="1" dirty="0">
                <a:latin typeface="+mj-ea"/>
                <a:ea typeface="+mj-ea"/>
              </a:rPr>
              <a:t>之</a:t>
            </a:r>
            <a:r>
              <a:rPr lang="zh-TW" altLang="zh-TW" sz="2400" b="1" dirty="0" smtClean="0">
                <a:latin typeface="+mj-ea"/>
                <a:ea typeface="+mj-ea"/>
              </a:rPr>
              <a:t>。前項</a:t>
            </a:r>
            <a:r>
              <a:rPr lang="zh-TW" altLang="zh-TW" sz="2400" b="1" dirty="0">
                <a:latin typeface="+mj-ea"/>
                <a:ea typeface="+mj-ea"/>
              </a:rPr>
              <a:t>通知，於送達他方或通知所載生效日生效，</a:t>
            </a:r>
            <a:r>
              <a:rPr lang="zh-TW" altLang="zh-TW" sz="2400" b="1" dirty="0">
                <a:solidFill>
                  <a:srgbClr val="0000FF"/>
                </a:solidFill>
                <a:latin typeface="+mj-ea"/>
                <a:ea typeface="+mj-ea"/>
              </a:rPr>
              <a:t>並以二者中較後發生者為</a:t>
            </a:r>
            <a:r>
              <a:rPr lang="zh-TW" altLang="zh-TW" sz="2400" b="1" dirty="0" smtClean="0">
                <a:solidFill>
                  <a:srgbClr val="0000FF"/>
                </a:solidFill>
                <a:latin typeface="+mj-ea"/>
                <a:ea typeface="+mj-ea"/>
              </a:rPr>
              <a:t>準</a:t>
            </a:r>
            <a:r>
              <a:rPr lang="zh-TW" altLang="zh-TW" sz="2400" b="1" dirty="0">
                <a:latin typeface="+mj-ea"/>
                <a:ea typeface="+mj-ea"/>
              </a:rPr>
              <a:t>。</a:t>
            </a:r>
            <a:endParaRPr lang="zh-TW" altLang="en-US" sz="2400" b="1" dirty="0">
              <a:latin typeface="+mj-ea"/>
              <a:ea typeface="+mj-ea"/>
            </a:endParaRPr>
          </a:p>
          <a:p>
            <a:pPr>
              <a:defRPr/>
            </a:pPr>
            <a:endParaRPr lang="zh-TW" altLang="en-US" sz="2400" b="1" dirty="0">
              <a:latin typeface="+mj-ea"/>
              <a:ea typeface="+mj-ea"/>
            </a:endParaRPr>
          </a:p>
          <a:p>
            <a:pPr>
              <a:buFont typeface="Wingdings" panose="05000000000000000000" pitchFamily="2" charset="2"/>
              <a:buChar char="p"/>
              <a:defRPr/>
            </a:pPr>
            <a:endParaRPr lang="zh-TW" altLang="zh-TW" sz="2400" b="1" dirty="0">
              <a:latin typeface="+mj-ea"/>
              <a:ea typeface="+mj-ea"/>
            </a:endParaRPr>
          </a:p>
        </p:txBody>
      </p:sp>
      <p:sp>
        <p:nvSpPr>
          <p:cNvPr id="3" name="投影片編號版面配置區 2"/>
          <p:cNvSpPr>
            <a:spLocks noGrp="1"/>
          </p:cNvSpPr>
          <p:nvPr>
            <p:ph type="sldNum" sz="quarter" idx="12"/>
          </p:nvPr>
        </p:nvSpPr>
        <p:spPr/>
        <p:txBody>
          <a:bodyPr/>
          <a:lstStyle/>
          <a:p>
            <a:fld id="{1118FB7C-3051-423D-B140-B22D31D849CF}" type="slidenum">
              <a:rPr lang="zh-TW" altLang="en-US" smtClean="0"/>
              <a:pPr/>
              <a:t>410</a:t>
            </a:fld>
            <a:endParaRPr lang="zh-TW" altLang="en-US"/>
          </a:p>
        </p:txBody>
      </p:sp>
    </p:spTree>
    <p:extLst>
      <p:ext uri="{BB962C8B-B14F-4D97-AF65-F5344CB8AC3E}">
        <p14:creationId xmlns:p14="http://schemas.microsoft.com/office/powerpoint/2010/main" val="3378083776"/>
      </p:ext>
    </p:extLst>
  </p:cSld>
  <p:clrMapOvr>
    <a:masterClrMapping/>
  </p:clrMapOvr>
  <p:timing>
    <p:tnLst>
      <p:par>
        <p:cTn id="1" dur="indefinite" restart="never" nodeType="tmRoot"/>
      </p:par>
    </p:tnLst>
  </p:timing>
</p:sld>
</file>

<file path=ppt/slides/slide4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ChangeArrowheads="1"/>
          </p:cNvSpPr>
          <p:nvPr>
            <p:ph type="title" idx="4294967295"/>
          </p:nvPr>
        </p:nvSpPr>
        <p:spPr>
          <a:xfrm>
            <a:off x="457200" y="277813"/>
            <a:ext cx="8229600" cy="703262"/>
          </a:xfrm>
          <a:solidFill>
            <a:srgbClr val="FFFF99"/>
          </a:solidFill>
        </p:spPr>
        <p:txBody>
          <a:bodyPr/>
          <a:lstStyle/>
          <a:p>
            <a:pPr algn="ctr"/>
            <a:r>
              <a:rPr lang="zh-TW" altLang="en-US" sz="4000" b="1" smtClean="0">
                <a:solidFill>
                  <a:srgbClr val="FF0000"/>
                </a:solidFill>
              </a:rPr>
              <a:t>議題</a:t>
            </a:r>
            <a:r>
              <a:rPr lang="zh-TW" altLang="en-US" sz="4000" b="1" smtClean="0">
                <a:solidFill>
                  <a:srgbClr val="FF0000"/>
                </a:solidFill>
                <a:latin typeface="新細明體" panose="02020500000000000000" pitchFamily="18" charset="-120"/>
                <a:ea typeface="新細明體" panose="02020500000000000000" pitchFamily="18" charset="-120"/>
              </a:rPr>
              <a:t>：</a:t>
            </a:r>
            <a:r>
              <a:rPr lang="zh-TW" altLang="en-US" sz="4000" b="1" smtClean="0">
                <a:solidFill>
                  <a:srgbClr val="FF0000"/>
                </a:solidFill>
              </a:rPr>
              <a:t>契約發現缺失作為三部曲</a:t>
            </a:r>
            <a:r>
              <a:rPr lang="en-US" altLang="zh-TW" sz="4000" b="1" smtClean="0">
                <a:solidFill>
                  <a:srgbClr val="FF0000"/>
                </a:solidFill>
              </a:rPr>
              <a:t>1-1</a:t>
            </a:r>
            <a:endParaRPr lang="zh-TW" altLang="en-US" sz="4000" b="1" smtClean="0"/>
          </a:p>
        </p:txBody>
      </p:sp>
      <p:sp>
        <p:nvSpPr>
          <p:cNvPr id="136195" name="Rectangle 3"/>
          <p:cNvSpPr>
            <a:spLocks noGrp="1" noChangeArrowheads="1"/>
          </p:cNvSpPr>
          <p:nvPr>
            <p:ph type="body" idx="4294967295"/>
          </p:nvPr>
        </p:nvSpPr>
        <p:spPr>
          <a:xfrm>
            <a:off x="250825" y="981075"/>
            <a:ext cx="8785225" cy="5400675"/>
          </a:xfrm>
        </p:spPr>
        <p:txBody>
          <a:bodyPr>
            <a:normAutofit lnSpcReduction="10000"/>
          </a:bodyPr>
          <a:lstStyle/>
          <a:p>
            <a:pPr>
              <a:defRPr/>
            </a:pPr>
            <a:r>
              <a:rPr lang="zh-TW" altLang="en-US" sz="2400" b="1" dirty="0" smtClean="0">
                <a:solidFill>
                  <a:srgbClr val="C00000"/>
                </a:solidFill>
                <a:latin typeface="+mn-ea"/>
              </a:rPr>
              <a:t>一、限期改善及查核：</a:t>
            </a:r>
          </a:p>
          <a:p>
            <a:pPr>
              <a:buClr>
                <a:srgbClr val="CC9900"/>
              </a:buClr>
              <a:defRPr/>
            </a:pPr>
            <a:r>
              <a:rPr lang="en-US" altLang="zh-TW" sz="2400" b="1" u="sng" dirty="0" smtClean="0">
                <a:solidFill>
                  <a:srgbClr val="0000FF"/>
                </a:solidFill>
                <a:latin typeface="+mn-ea"/>
              </a:rPr>
              <a:t>(</a:t>
            </a:r>
            <a:r>
              <a:rPr lang="zh-TW" altLang="en-US" sz="2400" b="1" u="sng" dirty="0" smtClean="0">
                <a:solidFill>
                  <a:srgbClr val="0000FF"/>
                </a:solidFill>
                <a:latin typeface="+mn-ea"/>
              </a:rPr>
              <a:t>一</a:t>
            </a:r>
            <a:r>
              <a:rPr lang="en-US" altLang="zh-TW" sz="2400" b="1" u="sng" dirty="0" smtClean="0">
                <a:solidFill>
                  <a:srgbClr val="0000FF"/>
                </a:solidFill>
                <a:latin typeface="+mn-ea"/>
              </a:rPr>
              <a:t>)</a:t>
            </a:r>
            <a:r>
              <a:rPr lang="zh-TW" altLang="en-US" sz="2400" b="1" u="sng" dirty="0">
                <a:solidFill>
                  <a:srgbClr val="0000FF"/>
                </a:solidFill>
                <a:latin typeface="標楷體"/>
              </a:rPr>
              <a:t>工程查驗：</a:t>
            </a:r>
            <a:r>
              <a:rPr lang="zh-TW" altLang="en-US" sz="2400" b="1" dirty="0">
                <a:solidFill>
                  <a:srgbClr val="000000"/>
                </a:solidFill>
                <a:latin typeface="標楷體"/>
              </a:rPr>
              <a:t>如工程採購契約範本第</a:t>
            </a:r>
            <a:r>
              <a:rPr lang="en-US" altLang="zh-TW" sz="2400" b="1" dirty="0">
                <a:solidFill>
                  <a:srgbClr val="000000"/>
                </a:solidFill>
                <a:latin typeface="標楷體"/>
              </a:rPr>
              <a:t>11</a:t>
            </a:r>
            <a:r>
              <a:rPr lang="zh-TW" altLang="en-US" sz="2400" b="1" dirty="0">
                <a:solidFill>
                  <a:srgbClr val="000000"/>
                </a:solidFill>
                <a:latin typeface="標楷體"/>
              </a:rPr>
              <a:t>條</a:t>
            </a:r>
            <a:r>
              <a:rPr lang="en-US" altLang="zh-TW" sz="2400" b="1" dirty="0">
                <a:solidFill>
                  <a:srgbClr val="000000"/>
                </a:solidFill>
                <a:latin typeface="標楷體"/>
              </a:rPr>
              <a:t>(</a:t>
            </a:r>
            <a:r>
              <a:rPr lang="zh-TW" altLang="en-US" sz="2400" b="1" dirty="0">
                <a:solidFill>
                  <a:srgbClr val="000000"/>
                </a:solidFill>
                <a:latin typeface="標楷體"/>
              </a:rPr>
              <a:t>工程品管</a:t>
            </a:r>
            <a:r>
              <a:rPr lang="en-US" altLang="zh-TW" sz="2400" b="1" dirty="0">
                <a:solidFill>
                  <a:srgbClr val="000000"/>
                </a:solidFill>
                <a:latin typeface="標楷體"/>
              </a:rPr>
              <a:t>)</a:t>
            </a:r>
            <a:r>
              <a:rPr lang="zh-TW" altLang="en-US" sz="2400" b="1" dirty="0">
                <a:solidFill>
                  <a:srgbClr val="000000"/>
                </a:solidFill>
                <a:latin typeface="標楷體"/>
              </a:rPr>
              <a:t> </a:t>
            </a:r>
            <a:r>
              <a:rPr lang="en-US" altLang="zh-TW" sz="2400" b="1" dirty="0">
                <a:solidFill>
                  <a:srgbClr val="000000"/>
                </a:solidFill>
                <a:latin typeface="標楷體"/>
              </a:rPr>
              <a:t/>
            </a:r>
            <a:br>
              <a:rPr lang="en-US" altLang="zh-TW" sz="2400" b="1" dirty="0">
                <a:solidFill>
                  <a:srgbClr val="000000"/>
                </a:solidFill>
                <a:latin typeface="標楷體"/>
              </a:rPr>
            </a:br>
            <a:r>
              <a:rPr lang="en-US" altLang="zh-TW" sz="2400" b="1" dirty="0">
                <a:solidFill>
                  <a:srgbClr val="000000"/>
                </a:solidFill>
                <a:latin typeface="標楷體"/>
              </a:rPr>
              <a:t>2</a:t>
            </a:r>
            <a:r>
              <a:rPr lang="en-US" altLang="zh-TW" sz="2400" b="1" dirty="0" smtClean="0">
                <a:solidFill>
                  <a:srgbClr val="000000"/>
                </a:solidFill>
                <a:latin typeface="標楷體"/>
              </a:rPr>
              <a:t>.</a:t>
            </a:r>
            <a:r>
              <a:rPr lang="zh-TW" altLang="zh-TW" sz="2400" b="1" dirty="0" smtClean="0">
                <a:solidFill>
                  <a:srgbClr val="000000"/>
                </a:solidFill>
                <a:latin typeface="標楷體"/>
              </a:rPr>
              <a:t>如</a:t>
            </a:r>
            <a:r>
              <a:rPr lang="zh-TW" altLang="zh-TW" sz="2400" b="1" dirty="0">
                <a:solidFill>
                  <a:srgbClr val="000000"/>
                </a:solidFill>
                <a:latin typeface="標楷體"/>
              </a:rPr>
              <a:t>發現廠商工作</a:t>
            </a:r>
            <a:r>
              <a:rPr lang="zh-TW" altLang="zh-TW" sz="2400" b="1" dirty="0">
                <a:solidFill>
                  <a:srgbClr val="0000FF"/>
                </a:solidFill>
                <a:latin typeface="標楷體"/>
              </a:rPr>
              <a:t>品質不符合契約規定</a:t>
            </a:r>
            <a:r>
              <a:rPr lang="zh-TW" altLang="zh-TW" sz="2400" b="1" dirty="0">
                <a:solidFill>
                  <a:srgbClr val="000000"/>
                </a:solidFill>
                <a:latin typeface="標楷體"/>
              </a:rPr>
              <a:t>，或有不當措施將危及工程之安全時，得</a:t>
            </a:r>
            <a:r>
              <a:rPr lang="zh-TW" altLang="zh-TW" sz="2400" b="1" dirty="0">
                <a:solidFill>
                  <a:srgbClr val="0000FF"/>
                </a:solidFill>
                <a:latin typeface="標楷體"/>
              </a:rPr>
              <a:t>通知廠商限期改善、改正或將不符規定之部分拆除重做</a:t>
            </a:r>
            <a:r>
              <a:rPr lang="zh-TW" altLang="zh-TW" sz="2400" b="1" dirty="0">
                <a:solidFill>
                  <a:srgbClr val="000000"/>
                </a:solidFill>
                <a:latin typeface="標楷體"/>
              </a:rPr>
              <a:t>。廠商</a:t>
            </a:r>
            <a:r>
              <a:rPr lang="zh-TW" altLang="zh-TW" sz="2400" b="1" dirty="0">
                <a:solidFill>
                  <a:srgbClr val="0000FF"/>
                </a:solidFill>
                <a:latin typeface="標楷體"/>
              </a:rPr>
              <a:t>逾期未辦妥時</a:t>
            </a:r>
            <a:r>
              <a:rPr lang="zh-TW" altLang="zh-TW" sz="2400" b="1" dirty="0">
                <a:solidFill>
                  <a:srgbClr val="000000"/>
                </a:solidFill>
                <a:latin typeface="標楷體"/>
              </a:rPr>
              <a:t>，機關得要求廠商部分或全部</a:t>
            </a:r>
            <a:r>
              <a:rPr lang="zh-TW" altLang="zh-TW" sz="2400" b="1" dirty="0">
                <a:solidFill>
                  <a:srgbClr val="0000FF"/>
                </a:solidFill>
                <a:latin typeface="標楷體"/>
              </a:rPr>
              <a:t>停工</a:t>
            </a:r>
            <a:r>
              <a:rPr lang="zh-TW" altLang="zh-TW" sz="2400" b="1" dirty="0">
                <a:solidFill>
                  <a:srgbClr val="000000"/>
                </a:solidFill>
                <a:latin typeface="標楷體"/>
              </a:rPr>
              <a:t>，至廠商辦妥並經監造單位</a:t>
            </a:r>
            <a:r>
              <a:rPr lang="en-US" altLang="zh-TW" sz="2400" b="1" dirty="0">
                <a:solidFill>
                  <a:srgbClr val="000000"/>
                </a:solidFill>
                <a:latin typeface="標楷體"/>
              </a:rPr>
              <a:t>/</a:t>
            </a:r>
            <a:r>
              <a:rPr lang="zh-TW" altLang="zh-TW" sz="2400" b="1" dirty="0">
                <a:solidFill>
                  <a:srgbClr val="000000"/>
                </a:solidFill>
                <a:latin typeface="標楷體"/>
              </a:rPr>
              <a:t>工程司審查及機關書面同意後方可復工。廠商</a:t>
            </a:r>
            <a:r>
              <a:rPr lang="zh-TW" altLang="zh-TW" sz="2400" b="1" dirty="0">
                <a:solidFill>
                  <a:srgbClr val="0000FF"/>
                </a:solidFill>
                <a:latin typeface="標楷體"/>
              </a:rPr>
              <a:t>不得為此要求展延工期或補償</a:t>
            </a:r>
            <a:r>
              <a:rPr lang="en-US" altLang="zh-TW" sz="2400" b="1" dirty="0">
                <a:solidFill>
                  <a:srgbClr val="000000"/>
                </a:solidFill>
                <a:latin typeface="標楷體"/>
              </a:rPr>
              <a:t>…</a:t>
            </a:r>
            <a:r>
              <a:rPr lang="zh-TW" altLang="zh-TW" sz="2400" b="1" dirty="0" smtClean="0">
                <a:solidFill>
                  <a:srgbClr val="000000"/>
                </a:solidFill>
                <a:latin typeface="標楷體"/>
              </a:rPr>
              <a:t>。</a:t>
            </a:r>
            <a:endParaRPr lang="en-US" altLang="zh-TW" sz="2400" b="1" dirty="0" smtClean="0">
              <a:solidFill>
                <a:srgbClr val="0000FF"/>
              </a:solidFill>
              <a:latin typeface="+mn-ea"/>
            </a:endParaRPr>
          </a:p>
          <a:p>
            <a:pPr>
              <a:buFont typeface="Wingdings" panose="05000000000000000000" pitchFamily="2" charset="2"/>
              <a:buChar char="p"/>
              <a:defRPr/>
            </a:pPr>
            <a:r>
              <a:rPr lang="en-US" altLang="zh-TW" sz="2400" b="1" u="sng" dirty="0" smtClean="0">
                <a:solidFill>
                  <a:srgbClr val="0000FF"/>
                </a:solidFill>
                <a:latin typeface="+mn-ea"/>
              </a:rPr>
              <a:t>(</a:t>
            </a:r>
            <a:r>
              <a:rPr lang="zh-TW" altLang="en-US" sz="2400" b="1" u="sng" dirty="0" smtClean="0">
                <a:solidFill>
                  <a:srgbClr val="0000FF"/>
                </a:solidFill>
                <a:latin typeface="+mn-ea"/>
              </a:rPr>
              <a:t>二</a:t>
            </a:r>
            <a:r>
              <a:rPr lang="en-US" altLang="zh-TW" sz="2400" b="1" u="sng" dirty="0" smtClean="0">
                <a:solidFill>
                  <a:srgbClr val="0000FF"/>
                </a:solidFill>
                <a:latin typeface="+mn-ea"/>
              </a:rPr>
              <a:t>)</a:t>
            </a:r>
            <a:r>
              <a:rPr lang="zh-TW" altLang="en-US" sz="2400" b="1" u="sng" dirty="0" smtClean="0">
                <a:solidFill>
                  <a:srgbClr val="0000FF"/>
                </a:solidFill>
                <a:latin typeface="+mn-ea"/>
              </a:rPr>
              <a:t>瑕疵限改</a:t>
            </a:r>
            <a:r>
              <a:rPr lang="zh-TW" altLang="en-US" sz="2400" b="1" dirty="0" smtClean="0">
                <a:solidFill>
                  <a:srgbClr val="0000FF"/>
                </a:solidFill>
                <a:latin typeface="+mn-ea"/>
              </a:rPr>
              <a:t>：</a:t>
            </a:r>
            <a:r>
              <a:rPr lang="zh-TW" altLang="en-US" sz="2400" b="1" dirty="0" smtClean="0">
                <a:latin typeface="+mn-ea"/>
              </a:rPr>
              <a:t>如工程採購契約範本第</a:t>
            </a:r>
            <a:r>
              <a:rPr lang="en-US" altLang="zh-TW" sz="2400" b="1" dirty="0" smtClean="0">
                <a:latin typeface="+mn-ea"/>
              </a:rPr>
              <a:t>9</a:t>
            </a:r>
            <a:r>
              <a:rPr lang="zh-TW" altLang="en-US" sz="2400" b="1" dirty="0" smtClean="0">
                <a:latin typeface="+mn-ea"/>
              </a:rPr>
              <a:t>條</a:t>
            </a:r>
            <a:r>
              <a:rPr lang="en-US" altLang="zh-TW" sz="2400" b="1" dirty="0" smtClean="0">
                <a:latin typeface="+mn-ea"/>
              </a:rPr>
              <a:t>(</a:t>
            </a:r>
            <a:r>
              <a:rPr lang="zh-TW" altLang="en-US" sz="2400" b="1" dirty="0" smtClean="0">
                <a:latin typeface="+mn-ea"/>
              </a:rPr>
              <a:t>施工管理</a:t>
            </a:r>
            <a:r>
              <a:rPr lang="en-US" altLang="zh-TW" sz="2400" b="1" dirty="0" smtClean="0">
                <a:latin typeface="+mn-ea"/>
              </a:rPr>
              <a:t>)</a:t>
            </a:r>
            <a:r>
              <a:rPr lang="zh-TW" altLang="en-US" sz="2400" b="1" dirty="0" smtClean="0">
                <a:latin typeface="+mn-ea"/>
              </a:rPr>
              <a:t> ：</a:t>
            </a:r>
            <a:endParaRPr lang="en-US" altLang="zh-TW" sz="2400" b="1" dirty="0" smtClean="0">
              <a:latin typeface="+mn-ea"/>
            </a:endParaRPr>
          </a:p>
          <a:p>
            <a:pPr marL="457200" indent="-457200">
              <a:buFont typeface="+mj-lt"/>
              <a:buAutoNum type="arabicPeriod"/>
              <a:defRPr/>
            </a:pPr>
            <a:r>
              <a:rPr lang="en-US" altLang="zh-TW" sz="2400" b="1" dirty="0" smtClean="0">
                <a:latin typeface="+mn-ea"/>
              </a:rPr>
              <a:t>(</a:t>
            </a:r>
            <a:r>
              <a:rPr lang="zh-TW" altLang="en-US" sz="2400" b="1" dirty="0" smtClean="0">
                <a:latin typeface="+mn-ea"/>
              </a:rPr>
              <a:t>十七</a:t>
            </a:r>
            <a:r>
              <a:rPr lang="en-US" altLang="zh-TW" sz="2400" b="1" dirty="0" smtClean="0">
                <a:latin typeface="+mn-ea"/>
              </a:rPr>
              <a:t>)</a:t>
            </a:r>
            <a:r>
              <a:rPr lang="zh-TW" altLang="en-US" sz="2400" b="1" dirty="0" smtClean="0">
                <a:latin typeface="+mn-ea"/>
              </a:rPr>
              <a:t>機關於廠商履約中，若可預見其履約瑕疵，或其有其他違反契約之情事者，得</a:t>
            </a:r>
            <a:r>
              <a:rPr lang="zh-TW" altLang="en-US" sz="2400" b="1" dirty="0" smtClean="0">
                <a:solidFill>
                  <a:srgbClr val="0000FF"/>
                </a:solidFill>
                <a:latin typeface="+mn-ea"/>
              </a:rPr>
              <a:t>通知廠商限期改善</a:t>
            </a:r>
            <a:r>
              <a:rPr lang="zh-TW" altLang="en-US" sz="2400" b="1" dirty="0" smtClean="0">
                <a:latin typeface="+mn-ea"/>
              </a:rPr>
              <a:t>。</a:t>
            </a:r>
            <a:endParaRPr lang="en-US" altLang="zh-TW" sz="2400" b="1" dirty="0" smtClean="0">
              <a:latin typeface="+mn-ea"/>
            </a:endParaRPr>
          </a:p>
          <a:p>
            <a:pPr marL="457200" indent="-457200">
              <a:buFont typeface="+mj-lt"/>
              <a:buAutoNum type="arabicPeriod"/>
              <a:defRPr/>
            </a:pPr>
            <a:r>
              <a:rPr lang="en-US" altLang="zh-TW" sz="2400" b="1" dirty="0" smtClean="0">
                <a:latin typeface="+mn-ea"/>
              </a:rPr>
              <a:t>(</a:t>
            </a:r>
            <a:r>
              <a:rPr lang="zh-TW" altLang="en-US" sz="2400" b="1" dirty="0" smtClean="0">
                <a:latin typeface="+mn-ea"/>
              </a:rPr>
              <a:t>十八</a:t>
            </a:r>
            <a:r>
              <a:rPr lang="en-US" altLang="zh-TW" sz="2400" b="1" dirty="0" smtClean="0">
                <a:latin typeface="+mn-ea"/>
              </a:rPr>
              <a:t>)</a:t>
            </a:r>
            <a:r>
              <a:rPr lang="zh-TW" altLang="en-US" sz="2400" b="1" dirty="0" smtClean="0">
                <a:solidFill>
                  <a:srgbClr val="0000FF"/>
                </a:solidFill>
                <a:latin typeface="+mn-ea"/>
              </a:rPr>
              <a:t>廠商不於前款期限內</a:t>
            </a:r>
            <a:r>
              <a:rPr lang="zh-TW" altLang="en-US" sz="2400" b="1" dirty="0" smtClean="0">
                <a:latin typeface="+mn-ea"/>
              </a:rPr>
              <a:t>，依照改善或履行者，機關得採行下列措施：</a:t>
            </a:r>
            <a:r>
              <a:rPr lang="en-US" altLang="zh-TW" sz="2400" b="1" dirty="0" smtClean="0">
                <a:latin typeface="+mn-ea"/>
              </a:rPr>
              <a:t>1.</a:t>
            </a:r>
            <a:r>
              <a:rPr lang="zh-TW" altLang="en-US" sz="2400" b="1" dirty="0" smtClean="0">
                <a:solidFill>
                  <a:srgbClr val="0000FF"/>
                </a:solidFill>
                <a:latin typeface="+mn-ea"/>
              </a:rPr>
              <a:t>自行或使第三人改善或繼續其工作</a:t>
            </a:r>
            <a:r>
              <a:rPr lang="zh-TW" altLang="en-US" sz="2400" b="1" dirty="0" smtClean="0">
                <a:latin typeface="+mn-ea"/>
              </a:rPr>
              <a:t>，其費用由廠商負擔。</a:t>
            </a:r>
            <a:r>
              <a:rPr lang="en-US" altLang="zh-TW" sz="2400" b="1" dirty="0" smtClean="0">
                <a:latin typeface="+mn-ea"/>
              </a:rPr>
              <a:t>2.</a:t>
            </a:r>
            <a:r>
              <a:rPr lang="zh-TW" altLang="en-US" sz="2400" b="1" dirty="0" smtClean="0">
                <a:latin typeface="+mn-ea"/>
              </a:rPr>
              <a:t>終止或解除契約，並得請求損害賠償。</a:t>
            </a:r>
            <a:r>
              <a:rPr lang="en-US" altLang="zh-TW" sz="2400" b="1" dirty="0" smtClean="0">
                <a:latin typeface="+mn-ea"/>
              </a:rPr>
              <a:t>3.</a:t>
            </a:r>
            <a:r>
              <a:rPr lang="zh-TW" altLang="en-US" sz="2400" b="1" dirty="0" smtClean="0">
                <a:latin typeface="+mn-ea"/>
              </a:rPr>
              <a:t>通知廠商暫停履約。</a:t>
            </a:r>
            <a:endParaRPr lang="en-US" altLang="zh-TW" sz="2400" b="1" dirty="0" smtClean="0">
              <a:latin typeface="+mn-ea"/>
            </a:endParaRPr>
          </a:p>
          <a:p>
            <a:pPr>
              <a:defRPr/>
            </a:pPr>
            <a:endParaRPr lang="zh-TW" altLang="en-US" sz="2400" b="1" dirty="0" smtClean="0">
              <a:latin typeface="+mn-ea"/>
            </a:endParaRPr>
          </a:p>
        </p:txBody>
      </p:sp>
      <p:sp>
        <p:nvSpPr>
          <p:cNvPr id="3" name="投影片編號版面配置區 2"/>
          <p:cNvSpPr>
            <a:spLocks noGrp="1"/>
          </p:cNvSpPr>
          <p:nvPr>
            <p:ph type="sldNum" sz="quarter" idx="12"/>
          </p:nvPr>
        </p:nvSpPr>
        <p:spPr/>
        <p:txBody>
          <a:bodyPr/>
          <a:lstStyle/>
          <a:p>
            <a:fld id="{1118FB7C-3051-423D-B140-B22D31D849CF}" type="slidenum">
              <a:rPr lang="zh-TW" altLang="en-US" smtClean="0"/>
              <a:pPr/>
              <a:t>411</a:t>
            </a:fld>
            <a:endParaRPr lang="zh-TW" altLang="en-US"/>
          </a:p>
        </p:txBody>
      </p:sp>
    </p:spTree>
    <p:extLst>
      <p:ext uri="{BB962C8B-B14F-4D97-AF65-F5344CB8AC3E}">
        <p14:creationId xmlns:p14="http://schemas.microsoft.com/office/powerpoint/2010/main" val="1336132494"/>
      </p:ext>
    </p:extLst>
  </p:cSld>
  <p:clrMapOvr>
    <a:masterClrMapping/>
  </p:clrMapOvr>
  <p:timing>
    <p:tnLst>
      <p:par>
        <p:cTn id="1" dur="indefinite" restart="never" nodeType="tmRoot"/>
      </p:par>
    </p:tnLst>
  </p:timing>
</p:sld>
</file>

<file path=ppt/slides/slide4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ChangeArrowheads="1"/>
          </p:cNvSpPr>
          <p:nvPr>
            <p:ph type="title" idx="4294967295"/>
          </p:nvPr>
        </p:nvSpPr>
        <p:spPr>
          <a:xfrm>
            <a:off x="467544" y="188640"/>
            <a:ext cx="8229600" cy="792088"/>
          </a:xfrm>
          <a:solidFill>
            <a:schemeClr val="bg1"/>
          </a:solidFill>
        </p:spPr>
        <p:txBody>
          <a:bodyPr/>
          <a:lstStyle/>
          <a:p>
            <a:pPr algn="ctr"/>
            <a:r>
              <a:rPr lang="zh-TW" altLang="en-US" sz="4000" b="1" dirty="0" smtClean="0">
                <a:solidFill>
                  <a:srgbClr val="FF0000"/>
                </a:solidFill>
              </a:rPr>
              <a:t>議題</a:t>
            </a:r>
            <a:r>
              <a:rPr lang="zh-TW" altLang="en-US" sz="4000" b="1" dirty="0" smtClean="0">
                <a:solidFill>
                  <a:srgbClr val="FF0000"/>
                </a:solidFill>
                <a:latin typeface="新細明體" panose="02020500000000000000" pitchFamily="18" charset="-120"/>
                <a:ea typeface="新細明體" panose="02020500000000000000" pitchFamily="18" charset="-120"/>
              </a:rPr>
              <a:t>：</a:t>
            </a:r>
            <a:r>
              <a:rPr lang="zh-TW" altLang="en-US" sz="4000" b="1" dirty="0" smtClean="0">
                <a:solidFill>
                  <a:srgbClr val="FF0000"/>
                </a:solidFill>
              </a:rPr>
              <a:t>契約發現缺失作為三部曲</a:t>
            </a:r>
            <a:r>
              <a:rPr lang="en-US" altLang="zh-TW" sz="4000" b="1" dirty="0" smtClean="0">
                <a:solidFill>
                  <a:srgbClr val="FF0000"/>
                </a:solidFill>
              </a:rPr>
              <a:t>1-2</a:t>
            </a:r>
            <a:endParaRPr lang="zh-TW" altLang="en-US" sz="4000" b="1" dirty="0" smtClean="0"/>
          </a:p>
        </p:txBody>
      </p:sp>
      <p:sp>
        <p:nvSpPr>
          <p:cNvPr id="136195" name="Rectangle 3"/>
          <p:cNvSpPr>
            <a:spLocks noGrp="1" noChangeArrowheads="1"/>
          </p:cNvSpPr>
          <p:nvPr>
            <p:ph type="body" idx="4294967295"/>
          </p:nvPr>
        </p:nvSpPr>
        <p:spPr>
          <a:xfrm>
            <a:off x="250825" y="1052513"/>
            <a:ext cx="8785225" cy="5329237"/>
          </a:xfrm>
        </p:spPr>
        <p:txBody>
          <a:bodyPr/>
          <a:lstStyle/>
          <a:p>
            <a:pPr>
              <a:buClr>
                <a:srgbClr val="CC9900"/>
              </a:buClr>
              <a:buFont typeface="Wingdings" panose="05000000000000000000" pitchFamily="2" charset="2"/>
              <a:buChar char="p"/>
              <a:defRPr/>
            </a:pPr>
            <a:r>
              <a:rPr lang="en-US" altLang="zh-TW" sz="2400" b="1" u="sng" dirty="0" smtClean="0">
                <a:solidFill>
                  <a:srgbClr val="0000FF"/>
                </a:solidFill>
                <a:latin typeface="標楷體" panose="03000509000000000000" pitchFamily="65" charset="-120"/>
              </a:rPr>
              <a:t>(</a:t>
            </a:r>
            <a:r>
              <a:rPr lang="zh-TW" altLang="en-US" sz="2400" b="1" u="sng" dirty="0" smtClean="0">
                <a:solidFill>
                  <a:srgbClr val="0000FF"/>
                </a:solidFill>
                <a:latin typeface="標楷體" panose="03000509000000000000" pitchFamily="65" charset="-120"/>
              </a:rPr>
              <a:t>三</a:t>
            </a:r>
            <a:r>
              <a:rPr lang="en-US" altLang="zh-TW" sz="2400" b="1" u="sng" dirty="0" smtClean="0">
                <a:solidFill>
                  <a:srgbClr val="0000FF"/>
                </a:solidFill>
                <a:latin typeface="標楷體" panose="03000509000000000000" pitchFamily="65" charset="-120"/>
              </a:rPr>
              <a:t>)</a:t>
            </a:r>
            <a:r>
              <a:rPr lang="zh-TW" altLang="en-US" sz="2400" b="1" u="sng" dirty="0" smtClean="0">
                <a:solidFill>
                  <a:srgbClr val="0000FF"/>
                </a:solidFill>
                <a:latin typeface="標楷體" panose="03000509000000000000" pitchFamily="65" charset="-120"/>
              </a:rPr>
              <a:t>竣工驗收：</a:t>
            </a:r>
            <a:endParaRPr lang="en-US" altLang="zh-TW" sz="2400" b="1" u="sng" dirty="0" smtClean="0">
              <a:solidFill>
                <a:srgbClr val="0000FF"/>
              </a:solidFill>
              <a:latin typeface="標楷體" panose="03000509000000000000" pitchFamily="65" charset="-120"/>
            </a:endParaRPr>
          </a:p>
          <a:p>
            <a:pPr>
              <a:buClr>
                <a:srgbClr val="CC9900"/>
              </a:buClr>
              <a:buFont typeface="Arial" panose="020B0604020202020204" pitchFamily="34" charset="0"/>
              <a:buChar char="•"/>
              <a:defRPr/>
            </a:pPr>
            <a:r>
              <a:rPr lang="en-US" altLang="zh-TW" sz="2400" b="1" dirty="0" smtClean="0">
                <a:solidFill>
                  <a:srgbClr val="000000"/>
                </a:solidFill>
                <a:latin typeface="標楷體" panose="03000509000000000000" pitchFamily="65" charset="-120"/>
              </a:rPr>
              <a:t>1.</a:t>
            </a:r>
            <a:r>
              <a:rPr lang="zh-TW" altLang="en-US" sz="2400" b="1" dirty="0" smtClean="0">
                <a:solidFill>
                  <a:srgbClr val="000000"/>
                </a:solidFill>
                <a:latin typeface="標楷體" panose="03000509000000000000" pitchFamily="65" charset="-120"/>
              </a:rPr>
              <a:t>限期改善等</a:t>
            </a:r>
            <a:r>
              <a:rPr lang="en-US" altLang="zh-TW" sz="2400" b="1" dirty="0" smtClean="0">
                <a:solidFill>
                  <a:srgbClr val="000000"/>
                </a:solidFill>
                <a:latin typeface="標楷體" panose="03000509000000000000" pitchFamily="65" charset="-120"/>
              </a:rPr>
              <a:t>(</a:t>
            </a:r>
            <a:r>
              <a:rPr lang="zh-TW" altLang="en-US" sz="2400" b="1" dirty="0" smtClean="0">
                <a:solidFill>
                  <a:srgbClr val="000000"/>
                </a:solidFill>
                <a:latin typeface="標楷體" panose="03000509000000000000" pitchFamily="65" charset="-120"/>
              </a:rPr>
              <a:t>採購法施行細則第</a:t>
            </a:r>
            <a:r>
              <a:rPr lang="en-US" altLang="zh-TW" sz="2400" b="1" dirty="0" smtClean="0">
                <a:solidFill>
                  <a:srgbClr val="000000"/>
                </a:solidFill>
                <a:latin typeface="標楷體" panose="03000509000000000000" pitchFamily="65" charset="-120"/>
              </a:rPr>
              <a:t>98</a:t>
            </a:r>
            <a:r>
              <a:rPr lang="zh-TW" altLang="en-US" sz="2400" b="1" dirty="0" smtClean="0">
                <a:solidFill>
                  <a:srgbClr val="000000"/>
                </a:solidFill>
                <a:latin typeface="標楷體" panose="03000509000000000000" pitchFamily="65" charset="-120"/>
              </a:rPr>
              <a:t>條第</a:t>
            </a:r>
            <a:r>
              <a:rPr lang="en-US" altLang="zh-TW" sz="2400" b="1" dirty="0" smtClean="0">
                <a:solidFill>
                  <a:srgbClr val="000000"/>
                </a:solidFill>
                <a:latin typeface="標楷體" panose="03000509000000000000" pitchFamily="65" charset="-120"/>
              </a:rPr>
              <a:t>2</a:t>
            </a:r>
            <a:r>
              <a:rPr lang="zh-TW" altLang="en-US" sz="2400" b="1" dirty="0" smtClean="0">
                <a:solidFill>
                  <a:srgbClr val="000000"/>
                </a:solidFill>
                <a:latin typeface="標楷體" panose="03000509000000000000" pitchFamily="65" charset="-120"/>
              </a:rPr>
              <a:t>項</a:t>
            </a:r>
            <a:r>
              <a:rPr lang="en-US" altLang="zh-TW" sz="2400" b="1" dirty="0" smtClean="0">
                <a:solidFill>
                  <a:srgbClr val="000000"/>
                </a:solidFill>
                <a:latin typeface="標楷體" panose="03000509000000000000" pitchFamily="65" charset="-120"/>
              </a:rPr>
              <a:t>)</a:t>
            </a:r>
          </a:p>
          <a:p>
            <a:pPr>
              <a:buClr>
                <a:srgbClr val="CC9900"/>
              </a:buClr>
              <a:buFont typeface="Arial" panose="020B0604020202020204" pitchFamily="34" charset="0"/>
              <a:buChar char="•"/>
              <a:defRPr/>
            </a:pPr>
            <a:r>
              <a:rPr lang="en-US" altLang="zh-TW" sz="2400" b="1" dirty="0" smtClean="0">
                <a:solidFill>
                  <a:srgbClr val="000000"/>
                </a:solidFill>
                <a:latin typeface="標楷體" panose="03000509000000000000" pitchFamily="65" charset="-120"/>
              </a:rPr>
              <a:t>2.</a:t>
            </a:r>
            <a:r>
              <a:rPr lang="zh-TW" altLang="en-US" sz="2400" b="1" dirty="0" smtClean="0">
                <a:solidFill>
                  <a:srgbClr val="000000"/>
                </a:solidFill>
                <a:latin typeface="標楷體" panose="03000509000000000000" pitchFamily="65" charset="-120"/>
              </a:rPr>
              <a:t>減價收受</a:t>
            </a:r>
            <a:r>
              <a:rPr lang="en-US" altLang="zh-TW" sz="2400" b="1" dirty="0" smtClean="0">
                <a:solidFill>
                  <a:srgbClr val="000000"/>
                </a:solidFill>
                <a:latin typeface="標楷體" panose="03000509000000000000" pitchFamily="65" charset="-120"/>
              </a:rPr>
              <a:t>(</a:t>
            </a:r>
            <a:r>
              <a:rPr lang="zh-TW" altLang="en-US" sz="2400" b="1" dirty="0" smtClean="0">
                <a:solidFill>
                  <a:srgbClr val="000000"/>
                </a:solidFill>
                <a:latin typeface="標楷體" panose="03000509000000000000" pitchFamily="65" charset="-120"/>
              </a:rPr>
              <a:t>採購法第</a:t>
            </a:r>
            <a:r>
              <a:rPr lang="en-US" altLang="zh-TW" sz="2400" b="1" dirty="0" smtClean="0">
                <a:solidFill>
                  <a:srgbClr val="000000"/>
                </a:solidFill>
                <a:latin typeface="標楷體" panose="03000509000000000000" pitchFamily="65" charset="-120"/>
              </a:rPr>
              <a:t>72</a:t>
            </a:r>
            <a:r>
              <a:rPr lang="zh-TW" altLang="en-US" sz="2400" b="1" dirty="0" smtClean="0">
                <a:solidFill>
                  <a:srgbClr val="000000"/>
                </a:solidFill>
                <a:latin typeface="標楷體" panose="03000509000000000000" pitchFamily="65" charset="-120"/>
              </a:rPr>
              <a:t>條第</a:t>
            </a:r>
            <a:r>
              <a:rPr lang="en-US" altLang="zh-TW" sz="2400" b="1" dirty="0" smtClean="0">
                <a:solidFill>
                  <a:srgbClr val="000000"/>
                </a:solidFill>
                <a:latin typeface="標楷體" panose="03000509000000000000" pitchFamily="65" charset="-120"/>
              </a:rPr>
              <a:t>2</a:t>
            </a:r>
            <a:r>
              <a:rPr lang="zh-TW" altLang="en-US" sz="2400" b="1" dirty="0" smtClean="0">
                <a:solidFill>
                  <a:srgbClr val="000000"/>
                </a:solidFill>
                <a:latin typeface="標楷體" panose="03000509000000000000" pitchFamily="65" charset="-120"/>
              </a:rPr>
              <a:t>項</a:t>
            </a:r>
            <a:r>
              <a:rPr lang="en-US" altLang="zh-TW" sz="2400" b="1" dirty="0" smtClean="0">
                <a:solidFill>
                  <a:srgbClr val="000000"/>
                </a:solidFill>
                <a:latin typeface="標楷體" panose="03000509000000000000" pitchFamily="65" charset="-120"/>
              </a:rPr>
              <a:t>)</a:t>
            </a:r>
          </a:p>
          <a:p>
            <a:pPr>
              <a:buClr>
                <a:srgbClr val="CC9900"/>
              </a:buClr>
              <a:buFont typeface="Wingdings" panose="05000000000000000000" pitchFamily="2" charset="2"/>
              <a:buChar char="p"/>
              <a:defRPr/>
            </a:pPr>
            <a:r>
              <a:rPr lang="en-US" altLang="zh-TW" sz="2400" b="1" u="sng" dirty="0" smtClean="0">
                <a:solidFill>
                  <a:srgbClr val="0000FF"/>
                </a:solidFill>
                <a:latin typeface="標楷體" panose="03000509000000000000" pitchFamily="65" charset="-120"/>
              </a:rPr>
              <a:t>(</a:t>
            </a:r>
            <a:r>
              <a:rPr lang="zh-TW" altLang="en-US" sz="2400" b="1" u="sng" dirty="0" smtClean="0">
                <a:solidFill>
                  <a:srgbClr val="0000FF"/>
                </a:solidFill>
                <a:latin typeface="標楷體" panose="03000509000000000000" pitchFamily="65" charset="-120"/>
              </a:rPr>
              <a:t>四</a:t>
            </a:r>
            <a:r>
              <a:rPr lang="en-US" altLang="zh-TW" sz="2400" b="1" u="sng" dirty="0" smtClean="0">
                <a:solidFill>
                  <a:srgbClr val="0000FF"/>
                </a:solidFill>
                <a:latin typeface="標楷體" panose="03000509000000000000" pitchFamily="65" charset="-120"/>
              </a:rPr>
              <a:t>)</a:t>
            </a:r>
            <a:r>
              <a:rPr lang="zh-TW" altLang="en-US" sz="2400" b="1" u="sng" dirty="0" smtClean="0">
                <a:solidFill>
                  <a:srgbClr val="0000FF"/>
                </a:solidFill>
                <a:latin typeface="標楷體" panose="03000509000000000000" pitchFamily="65" charset="-120"/>
              </a:rPr>
              <a:t>保固期間：</a:t>
            </a:r>
            <a:r>
              <a:rPr lang="zh-TW" altLang="en-US" sz="2400" b="1" dirty="0" smtClean="0">
                <a:solidFill>
                  <a:srgbClr val="000000"/>
                </a:solidFill>
                <a:latin typeface="標楷體" panose="03000509000000000000" pitchFamily="65" charset="-120"/>
              </a:rPr>
              <a:t>如工程採購契約範本第</a:t>
            </a:r>
            <a:r>
              <a:rPr lang="en-US" altLang="zh-TW" sz="2400" b="1" dirty="0" smtClean="0">
                <a:solidFill>
                  <a:srgbClr val="000000"/>
                </a:solidFill>
                <a:latin typeface="標楷體" panose="03000509000000000000" pitchFamily="65" charset="-120"/>
              </a:rPr>
              <a:t>16</a:t>
            </a:r>
            <a:r>
              <a:rPr lang="zh-TW" altLang="en-US" sz="2400" b="1" dirty="0" smtClean="0">
                <a:solidFill>
                  <a:srgbClr val="000000"/>
                </a:solidFill>
                <a:latin typeface="標楷體" panose="03000509000000000000" pitchFamily="65" charset="-120"/>
              </a:rPr>
              <a:t>條</a:t>
            </a:r>
            <a:r>
              <a:rPr lang="en-US" altLang="zh-TW" sz="2400" b="1" dirty="0" smtClean="0">
                <a:solidFill>
                  <a:srgbClr val="000000"/>
                </a:solidFill>
                <a:latin typeface="標楷體" panose="03000509000000000000" pitchFamily="65" charset="-120"/>
              </a:rPr>
              <a:t>(</a:t>
            </a:r>
            <a:r>
              <a:rPr lang="zh-TW" altLang="en-US" sz="2400" b="1" dirty="0" smtClean="0">
                <a:solidFill>
                  <a:srgbClr val="000000"/>
                </a:solidFill>
                <a:latin typeface="標楷體" panose="03000509000000000000" pitchFamily="65" charset="-120"/>
              </a:rPr>
              <a:t>保固</a:t>
            </a:r>
            <a:r>
              <a:rPr lang="en-US" altLang="zh-TW" sz="2400" b="1" dirty="0" smtClean="0">
                <a:solidFill>
                  <a:srgbClr val="000000"/>
                </a:solidFill>
                <a:latin typeface="標楷體" panose="03000509000000000000" pitchFamily="65" charset="-120"/>
              </a:rPr>
              <a:t>)</a:t>
            </a:r>
          </a:p>
          <a:p>
            <a:pPr marL="457200" indent="-457200">
              <a:buFont typeface="+mj-lt"/>
              <a:buAutoNum type="arabicPeriod"/>
              <a:defRPr/>
            </a:pPr>
            <a:r>
              <a:rPr lang="en-US" altLang="zh-TW" sz="2400" b="1" dirty="0">
                <a:solidFill>
                  <a:srgbClr val="000000"/>
                </a:solidFill>
                <a:latin typeface="標楷體" panose="03000509000000000000" pitchFamily="65" charset="-120"/>
              </a:rPr>
              <a:t>(</a:t>
            </a:r>
            <a:r>
              <a:rPr lang="zh-TW" altLang="zh-TW" sz="2400" b="1" dirty="0">
                <a:solidFill>
                  <a:srgbClr val="000000"/>
                </a:solidFill>
                <a:latin typeface="標楷體" panose="03000509000000000000" pitchFamily="65" charset="-120"/>
              </a:rPr>
              <a:t>三</a:t>
            </a:r>
            <a:r>
              <a:rPr lang="en-US" altLang="zh-TW" sz="2400" b="1" dirty="0">
                <a:solidFill>
                  <a:srgbClr val="000000"/>
                </a:solidFill>
                <a:latin typeface="標楷體" panose="03000509000000000000" pitchFamily="65" charset="-120"/>
              </a:rPr>
              <a:t>)</a:t>
            </a:r>
            <a:r>
              <a:rPr lang="zh-TW" altLang="zh-TW" sz="2400" b="1" dirty="0">
                <a:solidFill>
                  <a:srgbClr val="000000"/>
                </a:solidFill>
                <a:latin typeface="標楷體" panose="03000509000000000000" pitchFamily="65" charset="-120"/>
              </a:rPr>
              <a:t>保固期內發現之瑕疵，應由廠商於機關指定之合理期限內負責免費無條件改正。逾期不為改正者，機關得逕為處理，所需費用由廠商負擔，或動用保固保證金逕為處理，不足時向廠商追償</a:t>
            </a:r>
            <a:r>
              <a:rPr lang="zh-TW" altLang="en-US" sz="2400" b="1" dirty="0" smtClean="0">
                <a:solidFill>
                  <a:srgbClr val="000000"/>
                </a:solidFill>
                <a:latin typeface="標楷體" panose="03000509000000000000" pitchFamily="65" charset="-120"/>
              </a:rPr>
              <a:t>。</a:t>
            </a:r>
            <a:endParaRPr lang="en-US" altLang="zh-TW" sz="2400" b="1" dirty="0" smtClean="0">
              <a:solidFill>
                <a:srgbClr val="000000"/>
              </a:solidFill>
              <a:latin typeface="標楷體" panose="03000509000000000000" pitchFamily="65" charset="-120"/>
            </a:endParaRPr>
          </a:p>
          <a:p>
            <a:pPr marL="457200" indent="-457200">
              <a:buFont typeface="+mj-lt"/>
              <a:buAutoNum type="arabicPeriod"/>
              <a:defRPr/>
            </a:pPr>
            <a:r>
              <a:rPr lang="en-US" altLang="zh-TW" sz="2400" b="1" dirty="0" smtClean="0">
                <a:solidFill>
                  <a:srgbClr val="000000"/>
                </a:solidFill>
                <a:latin typeface="標楷體" panose="03000509000000000000" pitchFamily="65" charset="-120"/>
              </a:rPr>
              <a:t>(</a:t>
            </a:r>
            <a:r>
              <a:rPr lang="zh-TW" altLang="zh-TW" sz="2400" b="1" dirty="0">
                <a:solidFill>
                  <a:srgbClr val="000000"/>
                </a:solidFill>
                <a:latin typeface="標楷體" panose="03000509000000000000" pitchFamily="65" charset="-120"/>
              </a:rPr>
              <a:t>六</a:t>
            </a:r>
            <a:r>
              <a:rPr lang="en-US" altLang="zh-TW" sz="2400" b="1" dirty="0">
                <a:solidFill>
                  <a:srgbClr val="000000"/>
                </a:solidFill>
                <a:latin typeface="標楷體" panose="03000509000000000000" pitchFamily="65" charset="-120"/>
              </a:rPr>
              <a:t>)</a:t>
            </a:r>
            <a:r>
              <a:rPr lang="zh-TW" altLang="zh-TW" sz="2400" b="1" dirty="0">
                <a:solidFill>
                  <a:srgbClr val="000000"/>
                </a:solidFill>
                <a:latin typeface="標楷體" panose="03000509000000000000" pitchFamily="65" charset="-120"/>
              </a:rPr>
              <a:t>保固期內，採購標的因可歸責於廠商之事由造成之瑕疵致全部工程無法使用時，該無法使用之期間不計入保固</a:t>
            </a:r>
            <a:r>
              <a:rPr lang="zh-TW" altLang="zh-TW" sz="2400" b="1" dirty="0" smtClean="0">
                <a:solidFill>
                  <a:srgbClr val="000000"/>
                </a:solidFill>
                <a:latin typeface="標楷體" panose="03000509000000000000" pitchFamily="65" charset="-120"/>
              </a:rPr>
              <a:t>期</a:t>
            </a:r>
            <a:r>
              <a:rPr lang="zh-TW" altLang="en-US" sz="2400" b="1" dirty="0" smtClean="0">
                <a:solidFill>
                  <a:srgbClr val="000000"/>
                </a:solidFill>
                <a:latin typeface="標楷體" panose="03000509000000000000" pitchFamily="65" charset="-120"/>
              </a:rPr>
              <a:t>。</a:t>
            </a:r>
            <a:endParaRPr lang="en-US" altLang="zh-TW" sz="2400" b="1" dirty="0" smtClean="0">
              <a:solidFill>
                <a:srgbClr val="000000"/>
              </a:solidFill>
              <a:latin typeface="標楷體" panose="03000509000000000000" pitchFamily="65" charset="-120"/>
            </a:endParaRPr>
          </a:p>
          <a:p>
            <a:pPr>
              <a:buFont typeface="Wingdings" panose="05000000000000000000" pitchFamily="2" charset="2"/>
              <a:buChar char="l"/>
              <a:defRPr/>
            </a:pPr>
            <a:r>
              <a:rPr lang="en-US" altLang="zh-TW" sz="2400" b="1" u="sng" dirty="0">
                <a:solidFill>
                  <a:srgbClr val="0000FF"/>
                </a:solidFill>
                <a:latin typeface="標楷體" panose="03000509000000000000" pitchFamily="65" charset="-120"/>
              </a:rPr>
              <a:t>(</a:t>
            </a:r>
            <a:r>
              <a:rPr lang="zh-TW" altLang="en-US" sz="2400" b="1" u="sng" dirty="0">
                <a:solidFill>
                  <a:srgbClr val="0000FF"/>
                </a:solidFill>
                <a:latin typeface="標楷體" panose="03000509000000000000" pitchFamily="65" charset="-120"/>
              </a:rPr>
              <a:t>四</a:t>
            </a:r>
            <a:r>
              <a:rPr lang="en-US" altLang="zh-TW" sz="2400" b="1" u="sng" dirty="0">
                <a:solidFill>
                  <a:srgbClr val="0000FF"/>
                </a:solidFill>
                <a:latin typeface="標楷體" panose="03000509000000000000" pitchFamily="65" charset="-120"/>
              </a:rPr>
              <a:t>)</a:t>
            </a:r>
            <a:r>
              <a:rPr lang="zh-TW" altLang="en-US" sz="2400" b="1" u="sng" dirty="0">
                <a:solidFill>
                  <a:srgbClr val="0000FF"/>
                </a:solidFill>
                <a:latin typeface="標楷體" panose="03000509000000000000" pitchFamily="65" charset="-120"/>
              </a:rPr>
              <a:t>不良廠商</a:t>
            </a:r>
            <a:r>
              <a:rPr lang="zh-TW" altLang="en-US" sz="2400" b="1" dirty="0" smtClean="0">
                <a:solidFill>
                  <a:srgbClr val="0000FF"/>
                </a:solidFill>
                <a:latin typeface="標楷體" panose="03000509000000000000" pitchFamily="65" charset="-120"/>
              </a:rPr>
              <a:t>：</a:t>
            </a:r>
            <a:r>
              <a:rPr lang="zh-TW" altLang="zh-TW" sz="2400" b="1" dirty="0">
                <a:solidFill>
                  <a:srgbClr val="000000"/>
                </a:solidFill>
                <a:latin typeface="標楷體" panose="03000509000000000000" pitchFamily="65" charset="-120"/>
              </a:rPr>
              <a:t>驗收後不履行保固責任，情節重大者</a:t>
            </a:r>
            <a:r>
              <a:rPr lang="zh-TW" altLang="zh-TW" sz="2400" b="1" dirty="0" smtClean="0">
                <a:solidFill>
                  <a:srgbClr val="000000"/>
                </a:solidFill>
                <a:latin typeface="標楷體" panose="03000509000000000000" pitchFamily="65" charset="-120"/>
              </a:rPr>
              <a:t>。</a:t>
            </a:r>
            <a:r>
              <a:rPr lang="en-US" altLang="zh-TW" sz="2400" b="1" dirty="0" smtClean="0">
                <a:solidFill>
                  <a:srgbClr val="000000"/>
                </a:solidFill>
                <a:latin typeface="標楷體" panose="03000509000000000000" pitchFamily="65" charset="-120"/>
              </a:rPr>
              <a:t>(</a:t>
            </a:r>
            <a:r>
              <a:rPr lang="zh-TW" altLang="en-US" sz="2400" b="1" dirty="0" smtClean="0">
                <a:solidFill>
                  <a:srgbClr val="000000"/>
                </a:solidFill>
                <a:latin typeface="標楷體" panose="03000509000000000000" pitchFamily="65" charset="-120"/>
              </a:rPr>
              <a:t>採購法第</a:t>
            </a:r>
            <a:r>
              <a:rPr lang="en-US" altLang="zh-TW" sz="2400" b="1" dirty="0" smtClean="0">
                <a:solidFill>
                  <a:srgbClr val="000000"/>
                </a:solidFill>
                <a:latin typeface="標楷體" panose="03000509000000000000" pitchFamily="65" charset="-120"/>
              </a:rPr>
              <a:t>101</a:t>
            </a:r>
            <a:r>
              <a:rPr lang="zh-TW" altLang="en-US" sz="2400" b="1" dirty="0" smtClean="0">
                <a:solidFill>
                  <a:srgbClr val="000000"/>
                </a:solidFill>
                <a:latin typeface="標楷體" panose="03000509000000000000" pitchFamily="65" charset="-120"/>
              </a:rPr>
              <a:t>條第</a:t>
            </a:r>
            <a:r>
              <a:rPr lang="en-US" altLang="zh-TW" sz="2400" b="1" dirty="0" smtClean="0">
                <a:solidFill>
                  <a:srgbClr val="000000"/>
                </a:solidFill>
                <a:latin typeface="標楷體" panose="03000509000000000000" pitchFamily="65" charset="-120"/>
              </a:rPr>
              <a:t>1</a:t>
            </a:r>
            <a:r>
              <a:rPr lang="zh-TW" altLang="en-US" sz="2400" b="1" dirty="0" smtClean="0">
                <a:solidFill>
                  <a:srgbClr val="000000"/>
                </a:solidFill>
                <a:latin typeface="標楷體" panose="03000509000000000000" pitchFamily="65" charset="-120"/>
              </a:rPr>
              <a:t>項第</a:t>
            </a:r>
            <a:r>
              <a:rPr lang="en-US" altLang="zh-TW" sz="2400" b="1" dirty="0" smtClean="0">
                <a:solidFill>
                  <a:srgbClr val="000000"/>
                </a:solidFill>
                <a:latin typeface="標楷體" panose="03000509000000000000" pitchFamily="65" charset="-120"/>
              </a:rPr>
              <a:t>9</a:t>
            </a:r>
            <a:r>
              <a:rPr lang="zh-TW" altLang="en-US" sz="2400" b="1" dirty="0" smtClean="0">
                <a:solidFill>
                  <a:srgbClr val="000000"/>
                </a:solidFill>
                <a:latin typeface="標楷體" panose="03000509000000000000" pitchFamily="65" charset="-120"/>
              </a:rPr>
              <a:t>款</a:t>
            </a:r>
            <a:r>
              <a:rPr lang="en-US" altLang="zh-TW" sz="2400" b="1" dirty="0" smtClean="0">
                <a:solidFill>
                  <a:srgbClr val="000000"/>
                </a:solidFill>
                <a:latin typeface="標楷體" panose="03000509000000000000" pitchFamily="65" charset="-120"/>
              </a:rPr>
              <a:t>)</a:t>
            </a:r>
            <a:endParaRPr lang="zh-TW" altLang="en-US" sz="2400" b="1" dirty="0">
              <a:solidFill>
                <a:srgbClr val="000000"/>
              </a:solidFill>
              <a:latin typeface="標楷體" panose="03000509000000000000" pitchFamily="65" charset="-120"/>
            </a:endParaRPr>
          </a:p>
        </p:txBody>
      </p:sp>
      <p:sp>
        <p:nvSpPr>
          <p:cNvPr id="3" name="投影片編號版面配置區 2"/>
          <p:cNvSpPr>
            <a:spLocks noGrp="1"/>
          </p:cNvSpPr>
          <p:nvPr>
            <p:ph type="sldNum" sz="quarter" idx="12"/>
          </p:nvPr>
        </p:nvSpPr>
        <p:spPr/>
        <p:txBody>
          <a:bodyPr/>
          <a:lstStyle/>
          <a:p>
            <a:fld id="{1118FB7C-3051-423D-B140-B22D31D849CF}" type="slidenum">
              <a:rPr lang="zh-TW" altLang="en-US" smtClean="0"/>
              <a:pPr/>
              <a:t>412</a:t>
            </a:fld>
            <a:endParaRPr lang="zh-TW" altLang="en-US"/>
          </a:p>
        </p:txBody>
      </p:sp>
    </p:spTree>
    <p:extLst>
      <p:ext uri="{BB962C8B-B14F-4D97-AF65-F5344CB8AC3E}">
        <p14:creationId xmlns:p14="http://schemas.microsoft.com/office/powerpoint/2010/main" val="819135304"/>
      </p:ext>
    </p:extLst>
  </p:cSld>
  <p:clrMapOvr>
    <a:masterClrMapping/>
  </p:clrMapOvr>
  <p:timing>
    <p:tnLst>
      <p:par>
        <p:cTn id="1" dur="indefinite" restart="never" nodeType="tmRoot"/>
      </p:par>
    </p:tnLst>
  </p:timing>
</p:sld>
</file>

<file path=ppt/slides/slide4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ChangeArrowheads="1"/>
          </p:cNvSpPr>
          <p:nvPr>
            <p:ph type="title" idx="4294967295"/>
          </p:nvPr>
        </p:nvSpPr>
        <p:spPr>
          <a:xfrm>
            <a:off x="395536" y="0"/>
            <a:ext cx="8229600" cy="1143000"/>
          </a:xfrm>
          <a:solidFill>
            <a:schemeClr val="bg1"/>
          </a:solidFill>
        </p:spPr>
        <p:txBody>
          <a:bodyPr/>
          <a:lstStyle/>
          <a:p>
            <a:pPr algn="ctr"/>
            <a:r>
              <a:rPr lang="zh-TW" altLang="en-US" sz="4400" b="1" dirty="0" smtClean="0">
                <a:solidFill>
                  <a:srgbClr val="FF0000"/>
                </a:solidFill>
              </a:rPr>
              <a:t>議題</a:t>
            </a:r>
            <a:r>
              <a:rPr lang="zh-TW" altLang="en-US" sz="4400" b="1" dirty="0" smtClean="0">
                <a:solidFill>
                  <a:srgbClr val="FF0000"/>
                </a:solidFill>
                <a:latin typeface="新細明體" panose="02020500000000000000" pitchFamily="18" charset="-120"/>
                <a:ea typeface="新細明體" panose="02020500000000000000" pitchFamily="18" charset="-120"/>
              </a:rPr>
              <a:t>：</a:t>
            </a:r>
            <a:r>
              <a:rPr lang="zh-TW" altLang="en-US" sz="4400" b="1" dirty="0" smtClean="0">
                <a:solidFill>
                  <a:srgbClr val="FF0000"/>
                </a:solidFill>
              </a:rPr>
              <a:t>契約發現缺失三部曲</a:t>
            </a:r>
            <a:r>
              <a:rPr lang="en-US" altLang="zh-TW" sz="4400" b="1" dirty="0" smtClean="0">
                <a:solidFill>
                  <a:srgbClr val="FF0000"/>
                </a:solidFill>
              </a:rPr>
              <a:t>2-1</a:t>
            </a:r>
            <a:endParaRPr lang="zh-TW" altLang="en-US" sz="4400" b="1" dirty="0" smtClean="0"/>
          </a:p>
        </p:txBody>
      </p:sp>
      <p:sp>
        <p:nvSpPr>
          <p:cNvPr id="136195" name="Rectangle 3"/>
          <p:cNvSpPr>
            <a:spLocks noGrp="1" noChangeArrowheads="1"/>
          </p:cNvSpPr>
          <p:nvPr>
            <p:ph type="body" idx="4294967295"/>
          </p:nvPr>
        </p:nvSpPr>
        <p:spPr>
          <a:xfrm>
            <a:off x="250825" y="981075"/>
            <a:ext cx="8785225" cy="5400675"/>
          </a:xfrm>
        </p:spPr>
        <p:txBody>
          <a:bodyPr/>
          <a:lstStyle/>
          <a:p>
            <a:pPr>
              <a:defRPr/>
            </a:pPr>
            <a:r>
              <a:rPr lang="zh-TW" altLang="en-US" sz="2400" b="1" dirty="0">
                <a:solidFill>
                  <a:srgbClr val="C00000"/>
                </a:solidFill>
                <a:latin typeface="+mj-ea"/>
                <a:ea typeface="+mj-ea"/>
              </a:rPr>
              <a:t>二</a:t>
            </a:r>
            <a:r>
              <a:rPr lang="zh-TW" altLang="en-US" sz="2400" b="1" dirty="0" smtClean="0">
                <a:solidFill>
                  <a:srgbClr val="C00000"/>
                </a:solidFill>
                <a:latin typeface="+mj-ea"/>
                <a:ea typeface="+mj-ea"/>
              </a:rPr>
              <a:t>、逾期違約金：</a:t>
            </a:r>
          </a:p>
          <a:p>
            <a:pPr>
              <a:defRPr/>
            </a:pPr>
            <a:r>
              <a:rPr lang="en-US" altLang="zh-TW" sz="2400" b="1" dirty="0" smtClean="0">
                <a:solidFill>
                  <a:srgbClr val="0000FF"/>
                </a:solidFill>
                <a:latin typeface="+mj-ea"/>
                <a:ea typeface="+mj-ea"/>
              </a:rPr>
              <a:t>(</a:t>
            </a:r>
            <a:r>
              <a:rPr lang="zh-TW" altLang="en-US" sz="2400" b="1" dirty="0" smtClean="0">
                <a:solidFill>
                  <a:srgbClr val="0000FF"/>
                </a:solidFill>
                <a:latin typeface="+mj-ea"/>
                <a:ea typeface="+mj-ea"/>
              </a:rPr>
              <a:t>一</a:t>
            </a:r>
            <a:r>
              <a:rPr lang="en-US" altLang="zh-TW" sz="2400" b="1" dirty="0" smtClean="0">
                <a:solidFill>
                  <a:srgbClr val="0000FF"/>
                </a:solidFill>
                <a:latin typeface="+mj-ea"/>
                <a:ea typeface="+mj-ea"/>
              </a:rPr>
              <a:t>)</a:t>
            </a:r>
            <a:r>
              <a:rPr lang="zh-TW" altLang="en-US" sz="2400" b="1" dirty="0" smtClean="0">
                <a:solidFill>
                  <a:srgbClr val="0000FF"/>
                </a:solidFill>
                <a:latin typeface="+mj-ea"/>
                <a:ea typeface="+mj-ea"/>
              </a:rPr>
              <a:t>需申請延期：</a:t>
            </a:r>
            <a:r>
              <a:rPr lang="zh-TW" altLang="en-US" sz="2400" b="1" dirty="0" smtClean="0">
                <a:latin typeface="+mj-ea"/>
                <a:ea typeface="+mj-ea"/>
              </a:rPr>
              <a:t>如工程採購契約範本第</a:t>
            </a:r>
            <a:r>
              <a:rPr lang="en-US" altLang="zh-TW" sz="2400" b="1" dirty="0" smtClean="0">
                <a:latin typeface="+mj-ea"/>
                <a:ea typeface="+mj-ea"/>
              </a:rPr>
              <a:t>7</a:t>
            </a:r>
            <a:r>
              <a:rPr lang="zh-TW" altLang="en-US" sz="2400" b="1" dirty="0" smtClean="0">
                <a:latin typeface="+mj-ea"/>
                <a:ea typeface="+mj-ea"/>
              </a:rPr>
              <a:t>條</a:t>
            </a:r>
            <a:r>
              <a:rPr lang="en-US" altLang="zh-TW" sz="2400" b="1" dirty="0" smtClean="0">
                <a:latin typeface="+mj-ea"/>
                <a:ea typeface="+mj-ea"/>
              </a:rPr>
              <a:t>(</a:t>
            </a:r>
            <a:r>
              <a:rPr lang="zh-TW" altLang="en-US" sz="2400" b="1" dirty="0" smtClean="0">
                <a:latin typeface="+mj-ea"/>
                <a:ea typeface="+mj-ea"/>
              </a:rPr>
              <a:t>履約期限</a:t>
            </a:r>
            <a:r>
              <a:rPr lang="en-US" altLang="zh-TW" sz="2400" b="1" dirty="0" smtClean="0">
                <a:latin typeface="+mj-ea"/>
                <a:ea typeface="+mj-ea"/>
              </a:rPr>
              <a:t>)</a:t>
            </a:r>
            <a:r>
              <a:rPr lang="zh-TW" altLang="en-US" sz="2400" b="1" dirty="0" smtClean="0">
                <a:latin typeface="+mj-ea"/>
                <a:ea typeface="+mj-ea"/>
              </a:rPr>
              <a:t> ：</a:t>
            </a:r>
            <a:r>
              <a:rPr lang="en-US" altLang="zh-TW" sz="2400" b="1" dirty="0" smtClean="0">
                <a:latin typeface="+mj-ea"/>
                <a:ea typeface="+mj-ea"/>
              </a:rPr>
              <a:t/>
            </a:r>
            <a:br>
              <a:rPr lang="en-US" altLang="zh-TW" sz="2400" b="1" dirty="0" smtClean="0">
                <a:latin typeface="+mj-ea"/>
                <a:ea typeface="+mj-ea"/>
              </a:rPr>
            </a:br>
            <a:r>
              <a:rPr lang="en-US" altLang="zh-TW" sz="2400" b="1" dirty="0" smtClean="0">
                <a:latin typeface="+mj-ea"/>
                <a:ea typeface="+mj-ea"/>
              </a:rPr>
              <a:t>1</a:t>
            </a:r>
            <a:r>
              <a:rPr lang="en-US" altLang="zh-TW" sz="2400" b="1" dirty="0">
                <a:latin typeface="+mj-ea"/>
                <a:ea typeface="+mj-ea"/>
              </a:rPr>
              <a:t>.</a:t>
            </a:r>
            <a:r>
              <a:rPr lang="zh-TW" altLang="zh-TW" sz="2400" b="1" dirty="0">
                <a:latin typeface="+mj-ea"/>
                <a:ea typeface="+mj-ea"/>
              </a:rPr>
              <a:t>履約期限內，有下列情形之一</a:t>
            </a:r>
            <a:r>
              <a:rPr lang="en-US" altLang="zh-TW" sz="2400" b="1" dirty="0">
                <a:latin typeface="+mj-ea"/>
                <a:ea typeface="+mj-ea"/>
              </a:rPr>
              <a:t>(</a:t>
            </a:r>
            <a:r>
              <a:rPr lang="zh-TW" altLang="zh-TW" sz="2400" b="1" dirty="0">
                <a:latin typeface="+mj-ea"/>
                <a:ea typeface="+mj-ea"/>
              </a:rPr>
              <a:t>且</a:t>
            </a:r>
            <a:r>
              <a:rPr lang="zh-TW" altLang="zh-TW" sz="2400" b="1" dirty="0">
                <a:solidFill>
                  <a:srgbClr val="0000FF"/>
                </a:solidFill>
                <a:latin typeface="+mj-ea"/>
                <a:ea typeface="+mj-ea"/>
              </a:rPr>
              <a:t>非可歸責於廠商</a:t>
            </a:r>
            <a:r>
              <a:rPr lang="en-US" altLang="zh-TW" sz="2400" b="1" dirty="0">
                <a:latin typeface="+mj-ea"/>
                <a:ea typeface="+mj-ea"/>
              </a:rPr>
              <a:t>)</a:t>
            </a:r>
            <a:r>
              <a:rPr lang="zh-TW" altLang="zh-TW" sz="2400" b="1" dirty="0">
                <a:latin typeface="+mj-ea"/>
                <a:ea typeface="+mj-ea"/>
              </a:rPr>
              <a:t>，致影響進度網圖要徑作業之進行，而需展延工期者，</a:t>
            </a:r>
            <a:r>
              <a:rPr lang="zh-TW" altLang="zh-TW" sz="2400" b="1" dirty="0">
                <a:solidFill>
                  <a:srgbClr val="0000FF"/>
                </a:solidFill>
                <a:latin typeface="+mj-ea"/>
                <a:ea typeface="+mj-ea"/>
              </a:rPr>
              <a:t>廠商應於</a:t>
            </a:r>
            <a:r>
              <a:rPr lang="zh-TW" altLang="zh-TW" sz="2400" b="1" dirty="0">
                <a:latin typeface="+mj-ea"/>
                <a:ea typeface="+mj-ea"/>
              </a:rPr>
              <a:t>事故發生或消滅後＿日內（由機關於招標時載明；未載明者，為</a:t>
            </a:r>
            <a:r>
              <a:rPr lang="en-US" altLang="zh-TW" sz="2400" b="1" dirty="0">
                <a:solidFill>
                  <a:srgbClr val="0000FF"/>
                </a:solidFill>
                <a:latin typeface="+mj-ea"/>
                <a:ea typeface="+mj-ea"/>
              </a:rPr>
              <a:t>7</a:t>
            </a:r>
            <a:r>
              <a:rPr lang="zh-TW" altLang="zh-TW" sz="2400" b="1" dirty="0">
                <a:solidFill>
                  <a:srgbClr val="0000FF"/>
                </a:solidFill>
                <a:latin typeface="+mj-ea"/>
                <a:ea typeface="+mj-ea"/>
              </a:rPr>
              <a:t>日）通知機關</a:t>
            </a:r>
            <a:r>
              <a:rPr lang="zh-TW" altLang="zh-TW" sz="2400" b="1" dirty="0">
                <a:latin typeface="+mj-ea"/>
                <a:ea typeface="+mj-ea"/>
              </a:rPr>
              <a:t>，並於＿日內（由機關於招標時載明；未載明者，為</a:t>
            </a:r>
            <a:r>
              <a:rPr lang="en-US" altLang="zh-TW" sz="2400" b="1" dirty="0">
                <a:latin typeface="+mj-ea"/>
                <a:ea typeface="+mj-ea"/>
              </a:rPr>
              <a:t>45</a:t>
            </a:r>
            <a:r>
              <a:rPr lang="zh-TW" altLang="zh-TW" sz="2400" b="1" dirty="0">
                <a:latin typeface="+mj-ea"/>
                <a:ea typeface="+mj-ea"/>
              </a:rPr>
              <a:t>日）</a:t>
            </a:r>
            <a:r>
              <a:rPr lang="zh-TW" altLang="zh-TW" sz="2400" b="1" dirty="0">
                <a:solidFill>
                  <a:srgbClr val="0000FF"/>
                </a:solidFill>
                <a:latin typeface="+mj-ea"/>
                <a:ea typeface="+mj-ea"/>
              </a:rPr>
              <a:t>檢具事證</a:t>
            </a:r>
            <a:r>
              <a:rPr lang="zh-TW" altLang="zh-TW" sz="2400" b="1" dirty="0">
                <a:latin typeface="+mj-ea"/>
                <a:ea typeface="+mj-ea"/>
              </a:rPr>
              <a:t>，以書面向機關</a:t>
            </a:r>
            <a:r>
              <a:rPr lang="zh-TW" altLang="zh-TW" sz="2400" b="1" dirty="0">
                <a:solidFill>
                  <a:srgbClr val="0000FF"/>
                </a:solidFill>
                <a:latin typeface="+mj-ea"/>
                <a:ea typeface="+mj-ea"/>
              </a:rPr>
              <a:t>申請展延工期</a:t>
            </a:r>
            <a:r>
              <a:rPr lang="zh-TW" altLang="zh-TW" sz="2400" b="1" dirty="0">
                <a:latin typeface="+mj-ea"/>
                <a:ea typeface="+mj-ea"/>
              </a:rPr>
              <a:t>。機關得審酌其情形後，</a:t>
            </a:r>
            <a:r>
              <a:rPr lang="zh-TW" altLang="zh-TW" sz="2400" b="1" dirty="0">
                <a:solidFill>
                  <a:srgbClr val="0000FF"/>
                </a:solidFill>
                <a:latin typeface="+mj-ea"/>
                <a:ea typeface="+mj-ea"/>
              </a:rPr>
              <a:t>以書面同意延長履約期限</a:t>
            </a:r>
            <a:r>
              <a:rPr lang="zh-TW" altLang="zh-TW" sz="2400" b="1" dirty="0">
                <a:latin typeface="+mj-ea"/>
                <a:ea typeface="+mj-ea"/>
              </a:rPr>
              <a:t>，</a:t>
            </a:r>
            <a:r>
              <a:rPr lang="zh-TW" altLang="zh-TW" sz="2400" b="1" dirty="0">
                <a:solidFill>
                  <a:srgbClr val="0000FF"/>
                </a:solidFill>
                <a:latin typeface="+mj-ea"/>
                <a:ea typeface="+mj-ea"/>
              </a:rPr>
              <a:t>不計算逾期違約金</a:t>
            </a:r>
            <a:r>
              <a:rPr lang="zh-TW" altLang="zh-TW" sz="2400" b="1" dirty="0">
                <a:latin typeface="+mj-ea"/>
                <a:ea typeface="+mj-ea"/>
              </a:rPr>
              <a:t>。其事由未逾半日者，以半日計；逾半日未達</a:t>
            </a:r>
            <a:r>
              <a:rPr lang="en-US" altLang="zh-TW" sz="2400" b="1" dirty="0">
                <a:latin typeface="+mj-ea"/>
                <a:ea typeface="+mj-ea"/>
              </a:rPr>
              <a:t>1</a:t>
            </a:r>
            <a:r>
              <a:rPr lang="zh-TW" altLang="zh-TW" sz="2400" b="1" dirty="0">
                <a:latin typeface="+mj-ea"/>
                <a:ea typeface="+mj-ea"/>
              </a:rPr>
              <a:t>日者，以</a:t>
            </a:r>
            <a:r>
              <a:rPr lang="en-US" altLang="zh-TW" sz="2400" b="1" dirty="0">
                <a:latin typeface="+mj-ea"/>
                <a:ea typeface="+mj-ea"/>
              </a:rPr>
              <a:t>1</a:t>
            </a:r>
            <a:r>
              <a:rPr lang="zh-TW" altLang="zh-TW" sz="2400" b="1" dirty="0">
                <a:latin typeface="+mj-ea"/>
                <a:ea typeface="+mj-ea"/>
              </a:rPr>
              <a:t>日計</a:t>
            </a:r>
            <a:r>
              <a:rPr lang="zh-TW" altLang="zh-TW" sz="2400" b="1" dirty="0" smtClean="0">
                <a:latin typeface="+mj-ea"/>
                <a:ea typeface="+mj-ea"/>
              </a:rPr>
              <a:t>。</a:t>
            </a:r>
            <a:r>
              <a:rPr lang="en-US" altLang="zh-TW" sz="2400" b="1" dirty="0" smtClean="0">
                <a:latin typeface="+mj-ea"/>
                <a:ea typeface="+mj-ea"/>
              </a:rPr>
              <a:t/>
            </a:r>
            <a:br>
              <a:rPr lang="en-US" altLang="zh-TW" sz="2400" b="1" dirty="0" smtClean="0">
                <a:latin typeface="+mj-ea"/>
                <a:ea typeface="+mj-ea"/>
              </a:rPr>
            </a:br>
            <a:r>
              <a:rPr lang="en-US" altLang="zh-TW" sz="2400" b="1" dirty="0" smtClean="0">
                <a:latin typeface="+mj-ea"/>
                <a:ea typeface="+mj-ea"/>
              </a:rPr>
              <a:t>(</a:t>
            </a:r>
            <a:r>
              <a:rPr lang="en-US" altLang="zh-TW" sz="2400" b="1" dirty="0">
                <a:latin typeface="+mj-ea"/>
                <a:ea typeface="+mj-ea"/>
              </a:rPr>
              <a:t>1)</a:t>
            </a:r>
            <a:r>
              <a:rPr lang="zh-TW" altLang="zh-TW" sz="2400" b="1" dirty="0">
                <a:latin typeface="+mj-ea"/>
                <a:ea typeface="+mj-ea"/>
              </a:rPr>
              <a:t>發生第</a:t>
            </a:r>
            <a:r>
              <a:rPr lang="en-US" altLang="zh-TW" sz="2400" b="1" dirty="0">
                <a:latin typeface="+mj-ea"/>
                <a:ea typeface="+mj-ea"/>
              </a:rPr>
              <a:t>17</a:t>
            </a:r>
            <a:r>
              <a:rPr lang="zh-TW" altLang="zh-TW" sz="2400" b="1" dirty="0">
                <a:latin typeface="+mj-ea"/>
                <a:ea typeface="+mj-ea"/>
              </a:rPr>
              <a:t>條第</a:t>
            </a:r>
            <a:r>
              <a:rPr lang="en-US" altLang="zh-TW" sz="2400" b="1" dirty="0">
                <a:latin typeface="+mj-ea"/>
                <a:ea typeface="+mj-ea"/>
              </a:rPr>
              <a:t>5</a:t>
            </a:r>
            <a:r>
              <a:rPr lang="zh-TW" altLang="zh-TW" sz="2400" b="1" dirty="0">
                <a:latin typeface="+mj-ea"/>
                <a:ea typeface="+mj-ea"/>
              </a:rPr>
              <a:t>款</a:t>
            </a:r>
            <a:r>
              <a:rPr lang="zh-TW" altLang="zh-TW" sz="2400" b="1" dirty="0">
                <a:solidFill>
                  <a:srgbClr val="0000FF"/>
                </a:solidFill>
                <a:latin typeface="+mj-ea"/>
                <a:ea typeface="+mj-ea"/>
              </a:rPr>
              <a:t>不可抗力或不可歸責</a:t>
            </a:r>
            <a:r>
              <a:rPr lang="zh-TW" altLang="zh-TW" sz="2400" b="1" dirty="0">
                <a:latin typeface="+mj-ea"/>
                <a:ea typeface="+mj-ea"/>
              </a:rPr>
              <a:t>契約當事人之事故</a:t>
            </a:r>
            <a:r>
              <a:rPr lang="zh-TW" altLang="zh-TW" sz="2400" b="1" dirty="0" smtClean="0">
                <a:latin typeface="+mj-ea"/>
                <a:ea typeface="+mj-ea"/>
              </a:rPr>
              <a:t>。</a:t>
            </a:r>
            <a:r>
              <a:rPr lang="en-US" altLang="zh-TW" sz="2400" b="1" dirty="0" smtClean="0">
                <a:latin typeface="+mj-ea"/>
                <a:ea typeface="+mj-ea"/>
              </a:rPr>
              <a:t>…</a:t>
            </a:r>
            <a:br>
              <a:rPr lang="en-US" altLang="zh-TW" sz="2400" b="1" dirty="0" smtClean="0">
                <a:latin typeface="+mj-ea"/>
                <a:ea typeface="+mj-ea"/>
              </a:rPr>
            </a:br>
            <a:r>
              <a:rPr lang="en-US" altLang="zh-TW" sz="2400" b="1" dirty="0" smtClean="0">
                <a:latin typeface="+mj-ea"/>
                <a:ea typeface="+mj-ea"/>
              </a:rPr>
              <a:t>(</a:t>
            </a:r>
            <a:r>
              <a:rPr lang="en-US" altLang="zh-TW" sz="2400" b="1" dirty="0">
                <a:latin typeface="+mj-ea"/>
                <a:ea typeface="+mj-ea"/>
              </a:rPr>
              <a:t>10)</a:t>
            </a:r>
            <a:r>
              <a:rPr lang="zh-TW" altLang="zh-TW" sz="2400" b="1" dirty="0">
                <a:latin typeface="+mj-ea"/>
                <a:ea typeface="+mj-ea"/>
              </a:rPr>
              <a:t>其他非可歸責於廠商之情形，</a:t>
            </a:r>
            <a:r>
              <a:rPr lang="zh-TW" altLang="zh-TW" sz="2400" b="1" dirty="0">
                <a:solidFill>
                  <a:srgbClr val="0000FF"/>
                </a:solidFill>
                <a:latin typeface="+mj-ea"/>
                <a:ea typeface="+mj-ea"/>
              </a:rPr>
              <a:t>經機關認定</a:t>
            </a:r>
            <a:r>
              <a:rPr lang="zh-TW" altLang="zh-TW" sz="2400" b="1" dirty="0">
                <a:latin typeface="+mj-ea"/>
                <a:ea typeface="+mj-ea"/>
              </a:rPr>
              <a:t>者。</a:t>
            </a:r>
          </a:p>
          <a:p>
            <a:pPr>
              <a:buFont typeface="Wingdings" panose="05000000000000000000" pitchFamily="2" charset="2"/>
              <a:buChar char="p"/>
              <a:defRPr/>
            </a:pPr>
            <a:endParaRPr lang="zh-TW" altLang="en-US" sz="2400" b="1" dirty="0" smtClean="0">
              <a:latin typeface="+mj-ea"/>
              <a:ea typeface="+mj-ea"/>
            </a:endParaRPr>
          </a:p>
        </p:txBody>
      </p:sp>
      <p:sp>
        <p:nvSpPr>
          <p:cNvPr id="3" name="投影片編號版面配置區 2"/>
          <p:cNvSpPr>
            <a:spLocks noGrp="1"/>
          </p:cNvSpPr>
          <p:nvPr>
            <p:ph type="sldNum" sz="quarter" idx="12"/>
          </p:nvPr>
        </p:nvSpPr>
        <p:spPr/>
        <p:txBody>
          <a:bodyPr/>
          <a:lstStyle/>
          <a:p>
            <a:fld id="{1118FB7C-3051-423D-B140-B22D31D849CF}" type="slidenum">
              <a:rPr lang="zh-TW" altLang="en-US" smtClean="0"/>
              <a:pPr/>
              <a:t>413</a:t>
            </a:fld>
            <a:endParaRPr lang="zh-TW" altLang="en-US"/>
          </a:p>
        </p:txBody>
      </p:sp>
    </p:spTree>
    <p:extLst>
      <p:ext uri="{BB962C8B-B14F-4D97-AF65-F5344CB8AC3E}">
        <p14:creationId xmlns:p14="http://schemas.microsoft.com/office/powerpoint/2010/main" val="2319864810"/>
      </p:ext>
    </p:extLst>
  </p:cSld>
  <p:clrMapOvr>
    <a:masterClrMapping/>
  </p:clrMapOvr>
  <p:timing>
    <p:tnLst>
      <p:par>
        <p:cTn id="1" dur="indefinite" restart="never" nodeType="tmRoot"/>
      </p:par>
    </p:tnLst>
  </p:timing>
</p:sld>
</file>

<file path=ppt/slides/slide4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noChangeArrowheads="1"/>
          </p:cNvSpPr>
          <p:nvPr>
            <p:ph type="title" idx="4294967295"/>
          </p:nvPr>
        </p:nvSpPr>
        <p:spPr>
          <a:xfrm>
            <a:off x="457200" y="24165"/>
            <a:ext cx="8229600" cy="1143000"/>
          </a:xfrm>
          <a:solidFill>
            <a:schemeClr val="bg1"/>
          </a:solidFill>
        </p:spPr>
        <p:txBody>
          <a:bodyPr/>
          <a:lstStyle/>
          <a:p>
            <a:pPr algn="ctr"/>
            <a:r>
              <a:rPr lang="zh-TW" altLang="en-US" sz="4400" b="1" smtClean="0">
                <a:solidFill>
                  <a:srgbClr val="FF0000"/>
                </a:solidFill>
              </a:rPr>
              <a:t>議題</a:t>
            </a:r>
            <a:r>
              <a:rPr lang="zh-TW" altLang="en-US" sz="4400" b="1" smtClean="0">
                <a:solidFill>
                  <a:srgbClr val="FF0000"/>
                </a:solidFill>
                <a:latin typeface="新細明體" panose="02020500000000000000" pitchFamily="18" charset="-120"/>
                <a:ea typeface="新細明體" panose="02020500000000000000" pitchFamily="18" charset="-120"/>
              </a:rPr>
              <a:t>：</a:t>
            </a:r>
            <a:r>
              <a:rPr lang="zh-TW" altLang="en-US" sz="4400" b="1" smtClean="0">
                <a:solidFill>
                  <a:srgbClr val="FF0000"/>
                </a:solidFill>
              </a:rPr>
              <a:t>契約發現缺失三部曲</a:t>
            </a:r>
            <a:r>
              <a:rPr lang="en-US" altLang="zh-TW" sz="4400" b="1" smtClean="0">
                <a:solidFill>
                  <a:srgbClr val="FF0000"/>
                </a:solidFill>
              </a:rPr>
              <a:t>2-2</a:t>
            </a:r>
            <a:endParaRPr lang="zh-TW" altLang="en-US" sz="4400" b="1" smtClean="0"/>
          </a:p>
        </p:txBody>
      </p:sp>
      <p:sp>
        <p:nvSpPr>
          <p:cNvPr id="136195" name="Rectangle 3"/>
          <p:cNvSpPr>
            <a:spLocks noGrp="1" noChangeArrowheads="1"/>
          </p:cNvSpPr>
          <p:nvPr>
            <p:ph type="body" idx="4294967295"/>
          </p:nvPr>
        </p:nvSpPr>
        <p:spPr>
          <a:xfrm>
            <a:off x="250825" y="981075"/>
            <a:ext cx="8642350" cy="5400675"/>
          </a:xfrm>
        </p:spPr>
        <p:txBody>
          <a:bodyPr/>
          <a:lstStyle/>
          <a:p>
            <a:pPr>
              <a:defRPr/>
            </a:pPr>
            <a:r>
              <a:rPr lang="en-US" altLang="zh-TW" sz="2400" b="1" dirty="0" smtClean="0">
                <a:solidFill>
                  <a:srgbClr val="0000FF"/>
                </a:solidFill>
                <a:latin typeface="+mj-ea"/>
                <a:ea typeface="+mj-ea"/>
              </a:rPr>
              <a:t>(</a:t>
            </a:r>
            <a:r>
              <a:rPr lang="zh-TW" altLang="en-US" sz="2400" b="1" dirty="0" smtClean="0">
                <a:solidFill>
                  <a:srgbClr val="0000FF"/>
                </a:solidFill>
                <a:latin typeface="+mj-ea"/>
                <a:ea typeface="+mj-ea"/>
              </a:rPr>
              <a:t>二</a:t>
            </a:r>
            <a:r>
              <a:rPr lang="en-US" altLang="zh-TW" sz="2400" b="1" dirty="0" smtClean="0">
                <a:solidFill>
                  <a:srgbClr val="0000FF"/>
                </a:solidFill>
                <a:latin typeface="+mj-ea"/>
                <a:ea typeface="+mj-ea"/>
              </a:rPr>
              <a:t>)</a:t>
            </a:r>
            <a:r>
              <a:rPr lang="zh-TW" altLang="en-US" sz="2400" b="1" dirty="0" smtClean="0">
                <a:solidFill>
                  <a:srgbClr val="0000FF"/>
                </a:solidFill>
                <a:latin typeface="+mj-ea"/>
                <a:ea typeface="+mj-ea"/>
              </a:rPr>
              <a:t>核計方式：</a:t>
            </a:r>
            <a:r>
              <a:rPr lang="zh-TW" altLang="en-US" sz="2400" b="1" dirty="0" smtClean="0">
                <a:latin typeface="+mj-ea"/>
                <a:ea typeface="+mj-ea"/>
              </a:rPr>
              <a:t>如工程採購契約範本第</a:t>
            </a:r>
            <a:r>
              <a:rPr lang="en-US" altLang="zh-TW" sz="2400" b="1" dirty="0" smtClean="0">
                <a:latin typeface="+mj-ea"/>
                <a:ea typeface="+mj-ea"/>
              </a:rPr>
              <a:t>17</a:t>
            </a:r>
            <a:r>
              <a:rPr lang="zh-TW" altLang="en-US" sz="2400" b="1" dirty="0" smtClean="0">
                <a:latin typeface="+mj-ea"/>
                <a:ea typeface="+mj-ea"/>
              </a:rPr>
              <a:t>條</a:t>
            </a:r>
            <a:r>
              <a:rPr lang="en-US" altLang="zh-TW" sz="2400" b="1" dirty="0" smtClean="0">
                <a:latin typeface="+mj-ea"/>
                <a:ea typeface="+mj-ea"/>
              </a:rPr>
              <a:t>(</a:t>
            </a:r>
            <a:r>
              <a:rPr lang="zh-TW" altLang="en-US" sz="2400" b="1" dirty="0" smtClean="0">
                <a:latin typeface="+mj-ea"/>
                <a:ea typeface="+mj-ea"/>
              </a:rPr>
              <a:t>遲延履約</a:t>
            </a:r>
            <a:r>
              <a:rPr lang="en-US" altLang="zh-TW" sz="2400" b="1" dirty="0" smtClean="0">
                <a:latin typeface="+mj-ea"/>
                <a:ea typeface="+mj-ea"/>
              </a:rPr>
              <a:t>)</a:t>
            </a:r>
            <a:r>
              <a:rPr lang="zh-TW" altLang="en-US" sz="2400" b="1" dirty="0" smtClean="0">
                <a:latin typeface="+mj-ea"/>
                <a:ea typeface="+mj-ea"/>
              </a:rPr>
              <a:t> ：</a:t>
            </a:r>
            <a:endParaRPr lang="en-US" altLang="zh-TW" sz="2400" b="1" dirty="0">
              <a:latin typeface="+mj-ea"/>
              <a:ea typeface="+mj-ea"/>
            </a:endParaRPr>
          </a:p>
          <a:p>
            <a:pPr marL="457200" indent="-457200">
              <a:buFont typeface="+mj-lt"/>
              <a:buAutoNum type="arabicPeriod"/>
              <a:defRPr/>
            </a:pPr>
            <a:r>
              <a:rPr lang="en-US" altLang="zh-TW" sz="2400" b="1" dirty="0"/>
              <a:t>(</a:t>
            </a:r>
            <a:r>
              <a:rPr lang="zh-TW" altLang="zh-TW" sz="2400" b="1" dirty="0"/>
              <a:t>一</a:t>
            </a:r>
            <a:r>
              <a:rPr lang="en-US" altLang="zh-TW" sz="2400" b="1" dirty="0"/>
              <a:t>)</a:t>
            </a:r>
            <a:r>
              <a:rPr lang="zh-TW" altLang="zh-TW" sz="2400" b="1" dirty="0"/>
              <a:t>逾期違約金，以日為單位，按逾期日數，每日依契約價金總額＿‰（由機關於招標時載明比率；未載明者，為</a:t>
            </a:r>
            <a:r>
              <a:rPr lang="en-US" altLang="zh-TW" sz="2400" b="1" dirty="0"/>
              <a:t>1</a:t>
            </a:r>
            <a:r>
              <a:rPr lang="zh-TW" altLang="zh-TW" sz="2400" b="1" dirty="0"/>
              <a:t>‰）計算逾期違約金</a:t>
            </a:r>
            <a:r>
              <a:rPr lang="zh-TW" altLang="zh-TW" sz="2400" b="1" dirty="0" smtClean="0"/>
              <a:t>，</a:t>
            </a:r>
            <a:r>
              <a:rPr lang="en-US" altLang="zh-TW" sz="2400" b="1" dirty="0" smtClean="0"/>
              <a:t>…</a:t>
            </a:r>
            <a:r>
              <a:rPr lang="zh-TW" altLang="zh-TW" sz="2400" b="1" dirty="0" smtClean="0"/>
              <a:t>因</a:t>
            </a:r>
            <a:r>
              <a:rPr lang="zh-TW" altLang="zh-TW" sz="2400" b="1" dirty="0"/>
              <a:t>可歸責於廠商之事由，致終止或解除契約者，逾期違約金應計算至終止或解除契約之日止。</a:t>
            </a:r>
          </a:p>
          <a:p>
            <a:pPr>
              <a:buFont typeface="Arial" panose="020B0604020202020204" pitchFamily="34" charset="0"/>
              <a:buChar char="•"/>
              <a:defRPr/>
            </a:pPr>
            <a:r>
              <a:rPr lang="en-US" altLang="zh-TW" sz="2400" b="1" dirty="0"/>
              <a:t>1.</a:t>
            </a:r>
            <a:r>
              <a:rPr lang="zh-TW" altLang="zh-TW" sz="2400" b="1" dirty="0"/>
              <a:t>廠商如未依照契約所定履約期限竣工，自該期限之次日起算逾期日數</a:t>
            </a:r>
            <a:r>
              <a:rPr lang="zh-TW" altLang="zh-TW" sz="2400" b="1" dirty="0" smtClean="0"/>
              <a:t>。</a:t>
            </a:r>
            <a:endParaRPr lang="en-US" altLang="zh-TW" sz="2400" b="1" dirty="0" smtClean="0"/>
          </a:p>
          <a:p>
            <a:pPr>
              <a:buFont typeface="Arial" panose="020B0604020202020204" pitchFamily="34" charset="0"/>
              <a:buChar char="•"/>
              <a:defRPr/>
            </a:pPr>
            <a:r>
              <a:rPr lang="en-US" altLang="zh-TW" sz="2400" b="1" dirty="0" smtClean="0"/>
              <a:t>2</a:t>
            </a:r>
            <a:r>
              <a:rPr lang="en-US" altLang="zh-TW" sz="2400" b="1" dirty="0"/>
              <a:t>.</a:t>
            </a:r>
            <a:r>
              <a:rPr lang="zh-TW" altLang="zh-TW" sz="2400" b="1" dirty="0"/>
              <a:t>初驗或驗收有瑕疵，經機關通知廠商限期改正，自契約所定履約期限之次日起算逾期日數，但扣除以下日數</a:t>
            </a:r>
            <a:r>
              <a:rPr lang="zh-TW" altLang="zh-TW" sz="2400" b="1" dirty="0" smtClean="0"/>
              <a:t>：</a:t>
            </a:r>
            <a:r>
              <a:rPr lang="en-US" altLang="zh-TW" sz="2400" b="1" dirty="0" smtClean="0"/>
              <a:t/>
            </a:r>
            <a:br>
              <a:rPr lang="en-US" altLang="zh-TW" sz="2400" b="1" dirty="0" smtClean="0"/>
            </a:br>
            <a:r>
              <a:rPr lang="en-US" altLang="zh-TW" sz="2400" b="1" dirty="0" smtClean="0"/>
              <a:t>(1)</a:t>
            </a:r>
            <a:r>
              <a:rPr lang="zh-TW" altLang="zh-TW" sz="2400" b="1" dirty="0" smtClean="0"/>
              <a:t>履約期限之次日起，至機關決定限期改正前歸屬於機關之作業日數。</a:t>
            </a:r>
            <a:r>
              <a:rPr lang="en-US" altLang="zh-TW" sz="2400" b="1" dirty="0" smtClean="0"/>
              <a:t/>
            </a:r>
            <a:br>
              <a:rPr lang="en-US" altLang="zh-TW" sz="2400" b="1" dirty="0" smtClean="0"/>
            </a:br>
            <a:r>
              <a:rPr lang="en-US" altLang="zh-TW" sz="2400" b="1" dirty="0" smtClean="0"/>
              <a:t>(2)</a:t>
            </a:r>
            <a:r>
              <a:rPr lang="zh-TW" altLang="zh-TW" sz="2400" b="1" dirty="0" smtClean="0"/>
              <a:t>契約或主驗人指定之限期改正日數（機關得於招標時刪除此部分文字）。</a:t>
            </a:r>
            <a:endParaRPr lang="zh-TW" altLang="en-US" sz="2400" b="1" dirty="0" smtClean="0">
              <a:latin typeface="+mj-ea"/>
              <a:ea typeface="+mj-ea"/>
            </a:endParaRPr>
          </a:p>
        </p:txBody>
      </p:sp>
      <p:sp>
        <p:nvSpPr>
          <p:cNvPr id="3" name="投影片編號版面配置區 2"/>
          <p:cNvSpPr>
            <a:spLocks noGrp="1"/>
          </p:cNvSpPr>
          <p:nvPr>
            <p:ph type="sldNum" sz="quarter" idx="12"/>
          </p:nvPr>
        </p:nvSpPr>
        <p:spPr/>
        <p:txBody>
          <a:bodyPr/>
          <a:lstStyle/>
          <a:p>
            <a:fld id="{1118FB7C-3051-423D-B140-B22D31D849CF}" type="slidenum">
              <a:rPr lang="zh-TW" altLang="en-US" smtClean="0"/>
              <a:pPr/>
              <a:t>414</a:t>
            </a:fld>
            <a:endParaRPr lang="zh-TW" altLang="en-US"/>
          </a:p>
        </p:txBody>
      </p:sp>
    </p:spTree>
    <p:extLst>
      <p:ext uri="{BB962C8B-B14F-4D97-AF65-F5344CB8AC3E}">
        <p14:creationId xmlns:p14="http://schemas.microsoft.com/office/powerpoint/2010/main" val="1865809871"/>
      </p:ext>
    </p:extLst>
  </p:cSld>
  <p:clrMapOvr>
    <a:masterClrMapping/>
  </p:clrMapOvr>
  <p:timing>
    <p:tnLst>
      <p:par>
        <p:cTn id="1" dur="indefinite" restart="never" nodeType="tmRoot"/>
      </p:par>
    </p:tnLst>
  </p:timing>
</p:sld>
</file>

<file path=ppt/slides/slide4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ChangeArrowheads="1"/>
          </p:cNvSpPr>
          <p:nvPr>
            <p:ph type="title" idx="4294967295"/>
          </p:nvPr>
        </p:nvSpPr>
        <p:spPr>
          <a:xfrm>
            <a:off x="539552" y="188639"/>
            <a:ext cx="8229600" cy="864097"/>
          </a:xfrm>
          <a:solidFill>
            <a:schemeClr val="bg1"/>
          </a:solidFill>
        </p:spPr>
        <p:txBody>
          <a:bodyPr/>
          <a:lstStyle/>
          <a:p>
            <a:pPr algn="ctr"/>
            <a:r>
              <a:rPr lang="zh-TW" altLang="en-US" sz="4400" b="1" dirty="0" smtClean="0">
                <a:solidFill>
                  <a:srgbClr val="FF0000"/>
                </a:solidFill>
              </a:rPr>
              <a:t>議題</a:t>
            </a:r>
            <a:r>
              <a:rPr lang="zh-TW" altLang="en-US" sz="4400" b="1" dirty="0" smtClean="0">
                <a:solidFill>
                  <a:srgbClr val="FF0000"/>
                </a:solidFill>
                <a:latin typeface="新細明體" panose="02020500000000000000" pitchFamily="18" charset="-120"/>
                <a:ea typeface="新細明體" panose="02020500000000000000" pitchFamily="18" charset="-120"/>
              </a:rPr>
              <a:t>：</a:t>
            </a:r>
            <a:r>
              <a:rPr lang="zh-TW" altLang="en-US" sz="4400" b="1" dirty="0" smtClean="0">
                <a:solidFill>
                  <a:srgbClr val="FF0000"/>
                </a:solidFill>
              </a:rPr>
              <a:t>契約發現缺失三部曲</a:t>
            </a:r>
            <a:r>
              <a:rPr lang="en-US" altLang="zh-TW" sz="4400" b="1" dirty="0" smtClean="0">
                <a:solidFill>
                  <a:srgbClr val="FF0000"/>
                </a:solidFill>
                <a:latin typeface="+mn-ea"/>
                <a:ea typeface="+mn-ea"/>
              </a:rPr>
              <a:t>2-3</a:t>
            </a:r>
            <a:endParaRPr lang="zh-TW" altLang="en-US" sz="4400" b="1" dirty="0" smtClean="0">
              <a:latin typeface="+mn-ea"/>
              <a:ea typeface="+mn-ea"/>
            </a:endParaRPr>
          </a:p>
        </p:txBody>
      </p:sp>
      <p:sp>
        <p:nvSpPr>
          <p:cNvPr id="136195" name="Rectangle 3"/>
          <p:cNvSpPr>
            <a:spLocks noGrp="1" noChangeArrowheads="1"/>
          </p:cNvSpPr>
          <p:nvPr>
            <p:ph type="body" idx="4294967295"/>
          </p:nvPr>
        </p:nvSpPr>
        <p:spPr>
          <a:xfrm>
            <a:off x="250825" y="1125538"/>
            <a:ext cx="8642350" cy="5111750"/>
          </a:xfrm>
        </p:spPr>
        <p:txBody>
          <a:bodyPr/>
          <a:lstStyle/>
          <a:p>
            <a:pPr>
              <a:buFont typeface="Arial" panose="020B0604020202020204" pitchFamily="34" charset="0"/>
              <a:buChar char="•"/>
              <a:defRPr/>
            </a:pPr>
            <a:r>
              <a:rPr lang="en-US" altLang="zh-TW" sz="2400" b="1" dirty="0" smtClean="0">
                <a:latin typeface="+mn-ea"/>
              </a:rPr>
              <a:t>3.</a:t>
            </a:r>
            <a:r>
              <a:rPr lang="zh-TW" altLang="zh-TW" sz="2400" b="1" dirty="0" smtClean="0">
                <a:latin typeface="+mn-ea"/>
              </a:rPr>
              <a:t>未完成履約</a:t>
            </a:r>
            <a:r>
              <a:rPr lang="en-US" altLang="zh-TW" sz="2400" b="1" dirty="0" smtClean="0">
                <a:latin typeface="+mn-ea"/>
              </a:rPr>
              <a:t>/</a:t>
            </a:r>
            <a:r>
              <a:rPr lang="zh-TW" altLang="zh-TW" sz="2400" b="1" dirty="0" smtClean="0">
                <a:latin typeface="+mn-ea"/>
              </a:rPr>
              <a:t>初驗或驗收有瑕疵之</a:t>
            </a:r>
            <a:r>
              <a:rPr lang="zh-TW" altLang="zh-TW" sz="2400" b="1" dirty="0">
                <a:solidFill>
                  <a:srgbClr val="0000FF"/>
                </a:solidFill>
                <a:latin typeface="+mn-ea"/>
              </a:rPr>
              <a:t>部分不影響其他已完成且無瑕疵部分之使用者</a:t>
            </a:r>
            <a:r>
              <a:rPr lang="zh-TW" altLang="zh-TW" sz="2400" b="1" dirty="0">
                <a:latin typeface="+mn-ea"/>
              </a:rPr>
              <a:t>（不以機關已有使用事實為限），按未完成履約</a:t>
            </a:r>
            <a:r>
              <a:rPr lang="en-US" altLang="zh-TW" sz="2400" b="1" dirty="0">
                <a:latin typeface="+mn-ea"/>
              </a:rPr>
              <a:t>/</a:t>
            </a:r>
            <a:r>
              <a:rPr lang="zh-TW" altLang="zh-TW" sz="2400" b="1" dirty="0">
                <a:latin typeface="+mn-ea"/>
              </a:rPr>
              <a:t>初驗或驗收有瑕疵部分之契約價金，每日依其＿‰（由機關於招標時載明比率；未載明者，為</a:t>
            </a:r>
            <a:r>
              <a:rPr lang="en-US" altLang="zh-TW" sz="2400" b="1" dirty="0">
                <a:solidFill>
                  <a:srgbClr val="0000FF"/>
                </a:solidFill>
                <a:latin typeface="+mn-ea"/>
              </a:rPr>
              <a:t>3</a:t>
            </a:r>
            <a:r>
              <a:rPr lang="zh-TW" altLang="zh-TW" sz="2400" b="1" dirty="0">
                <a:solidFill>
                  <a:srgbClr val="0000FF"/>
                </a:solidFill>
                <a:latin typeface="+mn-ea"/>
              </a:rPr>
              <a:t>‰</a:t>
            </a:r>
            <a:r>
              <a:rPr lang="zh-TW" altLang="zh-TW" sz="2400" b="1" dirty="0">
                <a:latin typeface="+mn-ea"/>
              </a:rPr>
              <a:t>）計算逾期違約金，其數額以每日依契約價金總額計算之數額為上限</a:t>
            </a:r>
            <a:r>
              <a:rPr lang="zh-TW" altLang="zh-TW" sz="2400" b="1" dirty="0" smtClean="0">
                <a:latin typeface="+mn-ea"/>
              </a:rPr>
              <a:t>。</a:t>
            </a:r>
            <a:endParaRPr lang="en-US" altLang="zh-TW" sz="2400" b="1" dirty="0" smtClean="0">
              <a:latin typeface="+mn-ea"/>
            </a:endParaRPr>
          </a:p>
          <a:p>
            <a:pPr marL="457200" indent="-457200">
              <a:buFont typeface="+mj-lt"/>
              <a:buAutoNum type="arabicPeriod" startAt="2"/>
              <a:defRPr/>
            </a:pPr>
            <a:r>
              <a:rPr lang="en-US" altLang="zh-TW" sz="2400" b="1" dirty="0">
                <a:latin typeface="+mn-ea"/>
              </a:rPr>
              <a:t>(</a:t>
            </a:r>
            <a:r>
              <a:rPr lang="zh-TW" altLang="zh-TW" sz="2400" b="1" dirty="0">
                <a:latin typeface="+mn-ea"/>
              </a:rPr>
              <a:t>五</a:t>
            </a:r>
            <a:r>
              <a:rPr lang="en-US" altLang="zh-TW" sz="2400" b="1" dirty="0">
                <a:latin typeface="+mn-ea"/>
              </a:rPr>
              <a:t>)</a:t>
            </a:r>
            <a:r>
              <a:rPr lang="zh-TW" altLang="zh-TW" sz="2400" b="1" dirty="0">
                <a:latin typeface="+mn-ea"/>
              </a:rPr>
              <a:t>因下列</a:t>
            </a:r>
            <a:r>
              <a:rPr lang="zh-TW" altLang="zh-TW" sz="2400" b="1" dirty="0">
                <a:solidFill>
                  <a:srgbClr val="0000FF"/>
                </a:solidFill>
                <a:latin typeface="+mn-ea"/>
              </a:rPr>
              <a:t>天災或事變等不可抗力或不可歸責</a:t>
            </a:r>
            <a:r>
              <a:rPr lang="zh-TW" altLang="zh-TW" sz="2400" b="1" dirty="0">
                <a:latin typeface="+mn-ea"/>
              </a:rPr>
              <a:t>於契約當事人之事由，致未能依時履約者，廠商得依第</a:t>
            </a:r>
            <a:r>
              <a:rPr lang="en-US" altLang="zh-TW" sz="2400" b="1" dirty="0">
                <a:latin typeface="+mn-ea"/>
              </a:rPr>
              <a:t>7</a:t>
            </a:r>
            <a:r>
              <a:rPr lang="zh-TW" altLang="zh-TW" sz="2400" b="1" dirty="0">
                <a:latin typeface="+mn-ea"/>
              </a:rPr>
              <a:t>條第</a:t>
            </a:r>
            <a:r>
              <a:rPr lang="en-US" altLang="zh-TW" sz="2400" b="1" dirty="0">
                <a:latin typeface="+mn-ea"/>
              </a:rPr>
              <a:t>3</a:t>
            </a:r>
            <a:r>
              <a:rPr lang="zh-TW" altLang="zh-TW" sz="2400" b="1" dirty="0">
                <a:latin typeface="+mn-ea"/>
              </a:rPr>
              <a:t>款規定，申請延長履約期限；不能履約者，得免除契約責任</a:t>
            </a:r>
            <a:r>
              <a:rPr lang="zh-TW" altLang="zh-TW" sz="2400" b="1" dirty="0" smtClean="0">
                <a:latin typeface="+mn-ea"/>
              </a:rPr>
              <a:t>：</a:t>
            </a:r>
            <a:r>
              <a:rPr lang="en-US" altLang="zh-TW" sz="2400" b="1" dirty="0" smtClean="0">
                <a:latin typeface="+mn-ea"/>
              </a:rPr>
              <a:t>…</a:t>
            </a:r>
            <a:br>
              <a:rPr lang="en-US" altLang="zh-TW" sz="2400" b="1" dirty="0" smtClean="0">
                <a:latin typeface="+mn-ea"/>
              </a:rPr>
            </a:br>
            <a:r>
              <a:rPr lang="en-US" altLang="zh-TW" sz="2400" b="1" dirty="0" smtClean="0">
                <a:latin typeface="+mn-ea"/>
              </a:rPr>
              <a:t>13</a:t>
            </a:r>
            <a:r>
              <a:rPr lang="en-US" altLang="zh-TW" sz="2400" b="1" dirty="0">
                <a:latin typeface="+mn-ea"/>
              </a:rPr>
              <a:t>.</a:t>
            </a:r>
            <a:r>
              <a:rPr lang="zh-TW" altLang="zh-TW" sz="2400" b="1" dirty="0">
                <a:latin typeface="+mn-ea"/>
              </a:rPr>
              <a:t>其他經機關</a:t>
            </a:r>
            <a:r>
              <a:rPr lang="zh-TW" altLang="zh-TW" sz="2400" b="1" dirty="0">
                <a:solidFill>
                  <a:srgbClr val="0000FF"/>
                </a:solidFill>
                <a:latin typeface="+mn-ea"/>
              </a:rPr>
              <a:t>認定確屬不可抗力者</a:t>
            </a:r>
            <a:r>
              <a:rPr lang="zh-TW" altLang="zh-TW" sz="2400" b="1" dirty="0" smtClean="0">
                <a:solidFill>
                  <a:srgbClr val="0000FF"/>
                </a:solidFill>
                <a:latin typeface="+mn-ea"/>
              </a:rPr>
              <a:t>。</a:t>
            </a:r>
            <a:endParaRPr lang="en-US" altLang="zh-TW" sz="2400" b="1" dirty="0" smtClean="0">
              <a:solidFill>
                <a:srgbClr val="0000FF"/>
              </a:solidFill>
              <a:latin typeface="+mn-ea"/>
            </a:endParaRPr>
          </a:p>
          <a:p>
            <a:pPr>
              <a:defRPr/>
            </a:pPr>
            <a:r>
              <a:rPr lang="en-US" altLang="zh-TW" sz="2400" b="1" dirty="0">
                <a:latin typeface="+mn-ea"/>
              </a:rPr>
              <a:t>(</a:t>
            </a:r>
            <a:r>
              <a:rPr lang="zh-TW" altLang="zh-TW" sz="2400" b="1" dirty="0">
                <a:latin typeface="+mn-ea"/>
              </a:rPr>
              <a:t>九</a:t>
            </a:r>
            <a:r>
              <a:rPr lang="en-US" altLang="zh-TW" sz="2400" b="1" dirty="0">
                <a:latin typeface="+mn-ea"/>
              </a:rPr>
              <a:t>)</a:t>
            </a:r>
            <a:r>
              <a:rPr lang="zh-TW" altLang="zh-TW" sz="2400" b="1" dirty="0">
                <a:latin typeface="+mn-ea"/>
              </a:rPr>
              <a:t>契約訂有</a:t>
            </a:r>
            <a:r>
              <a:rPr lang="zh-TW" altLang="zh-TW" sz="2400" b="1" dirty="0">
                <a:solidFill>
                  <a:srgbClr val="0000FF"/>
                </a:solidFill>
                <a:latin typeface="+mn-ea"/>
              </a:rPr>
              <a:t>分段進度及最後履約期限</a:t>
            </a:r>
            <a:r>
              <a:rPr lang="zh-TW" altLang="zh-TW" sz="2400" b="1" dirty="0">
                <a:latin typeface="+mn-ea"/>
              </a:rPr>
              <a:t>，且均訂有逾期違約金者，屬全部完工後使用或移交之情形，其逾期違約金之計算原則如下</a:t>
            </a:r>
            <a:r>
              <a:rPr lang="zh-TW" altLang="zh-TW" sz="2400" b="1" dirty="0" smtClean="0">
                <a:latin typeface="+mn-ea"/>
              </a:rPr>
              <a:t>：</a:t>
            </a:r>
            <a:r>
              <a:rPr lang="en-US" altLang="zh-TW" sz="2400" b="1" dirty="0" smtClean="0">
                <a:latin typeface="+mn-ea"/>
              </a:rPr>
              <a:t>…2</a:t>
            </a:r>
            <a:r>
              <a:rPr lang="en-US" altLang="zh-TW" sz="2400" b="1" dirty="0">
                <a:latin typeface="+mn-ea"/>
              </a:rPr>
              <a:t>.</a:t>
            </a:r>
            <a:r>
              <a:rPr lang="zh-TW" altLang="zh-TW" sz="2400" b="1" dirty="0">
                <a:solidFill>
                  <a:srgbClr val="0000FF"/>
                </a:solidFill>
                <a:latin typeface="+mn-ea"/>
              </a:rPr>
              <a:t>逾分段進度但未逾最後履約期限</a:t>
            </a:r>
            <a:r>
              <a:rPr lang="zh-TW" altLang="zh-TW" sz="2400" b="1" dirty="0">
                <a:latin typeface="+mn-ea"/>
              </a:rPr>
              <a:t>，其有逾分段進度已收取之違約金者，於</a:t>
            </a:r>
            <a:r>
              <a:rPr lang="zh-TW" altLang="zh-TW" sz="2400" b="1" dirty="0">
                <a:solidFill>
                  <a:srgbClr val="0000FF"/>
                </a:solidFill>
                <a:latin typeface="+mn-ea"/>
              </a:rPr>
              <a:t>未逾最後履約期限後發還</a:t>
            </a:r>
            <a:r>
              <a:rPr lang="en-US" altLang="zh-TW" sz="2400" b="1" dirty="0" smtClean="0">
                <a:latin typeface="+mn-ea"/>
              </a:rPr>
              <a:t>…</a:t>
            </a:r>
            <a:r>
              <a:rPr lang="zh-TW" altLang="zh-TW" sz="2400" b="1" dirty="0" smtClean="0">
                <a:latin typeface="+mn-ea"/>
              </a:rPr>
              <a:t>。</a:t>
            </a:r>
            <a:endParaRPr lang="zh-TW" altLang="zh-TW" sz="2400" b="1" dirty="0">
              <a:solidFill>
                <a:srgbClr val="0000FF"/>
              </a:solidFill>
              <a:latin typeface="+mn-ea"/>
            </a:endParaRPr>
          </a:p>
          <a:p>
            <a:pPr>
              <a:buFont typeface="Arial" panose="020B0604020202020204" pitchFamily="34" charset="0"/>
              <a:buChar char="•"/>
              <a:defRPr/>
            </a:pPr>
            <a:endParaRPr lang="zh-TW" altLang="zh-TW" sz="2400" b="1" dirty="0">
              <a:latin typeface="+mn-ea"/>
            </a:endParaRPr>
          </a:p>
          <a:p>
            <a:pPr marL="457200" indent="-457200">
              <a:buFont typeface="+mj-lt"/>
              <a:buAutoNum type="arabicPeriod"/>
              <a:defRPr/>
            </a:pPr>
            <a:endParaRPr lang="zh-TW" altLang="en-US" sz="2400" b="1" dirty="0" smtClean="0">
              <a:latin typeface="+mn-ea"/>
            </a:endParaRPr>
          </a:p>
        </p:txBody>
      </p:sp>
      <p:sp>
        <p:nvSpPr>
          <p:cNvPr id="3" name="投影片編號版面配置區 2"/>
          <p:cNvSpPr>
            <a:spLocks noGrp="1"/>
          </p:cNvSpPr>
          <p:nvPr>
            <p:ph type="sldNum" sz="quarter" idx="12"/>
          </p:nvPr>
        </p:nvSpPr>
        <p:spPr/>
        <p:txBody>
          <a:bodyPr/>
          <a:lstStyle/>
          <a:p>
            <a:fld id="{1118FB7C-3051-423D-B140-B22D31D849CF}" type="slidenum">
              <a:rPr lang="zh-TW" altLang="en-US" smtClean="0"/>
              <a:pPr/>
              <a:t>415</a:t>
            </a:fld>
            <a:endParaRPr lang="zh-TW" altLang="en-US"/>
          </a:p>
        </p:txBody>
      </p:sp>
    </p:spTree>
    <p:extLst>
      <p:ext uri="{BB962C8B-B14F-4D97-AF65-F5344CB8AC3E}">
        <p14:creationId xmlns:p14="http://schemas.microsoft.com/office/powerpoint/2010/main" val="1991667130"/>
      </p:ext>
    </p:extLst>
  </p:cSld>
  <p:clrMapOvr>
    <a:masterClrMapping/>
  </p:clrMapOvr>
  <p:timing>
    <p:tnLst>
      <p:par>
        <p:cTn id="1" dur="indefinite" restart="never" nodeType="tmRoot"/>
      </p:par>
    </p:tnLst>
  </p:timing>
</p:sld>
</file>

<file path=ppt/slides/slide4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Grp="1" noChangeArrowheads="1"/>
          </p:cNvSpPr>
          <p:nvPr>
            <p:ph type="title" idx="4294967295"/>
          </p:nvPr>
        </p:nvSpPr>
        <p:spPr>
          <a:xfrm>
            <a:off x="492919" y="260648"/>
            <a:ext cx="8229600" cy="792088"/>
          </a:xfrm>
          <a:solidFill>
            <a:schemeClr val="bg1"/>
          </a:solidFill>
        </p:spPr>
        <p:txBody>
          <a:bodyPr/>
          <a:lstStyle/>
          <a:p>
            <a:pPr algn="ctr"/>
            <a:r>
              <a:rPr lang="zh-TW" altLang="en-US" sz="4400" b="1" dirty="0" smtClean="0">
                <a:solidFill>
                  <a:srgbClr val="FF0000"/>
                </a:solidFill>
              </a:rPr>
              <a:t>議題</a:t>
            </a:r>
            <a:r>
              <a:rPr lang="zh-TW" altLang="en-US" sz="4400" b="1" dirty="0" smtClean="0">
                <a:solidFill>
                  <a:srgbClr val="FF0000"/>
                </a:solidFill>
                <a:latin typeface="新細明體" panose="02020500000000000000" pitchFamily="18" charset="-120"/>
                <a:ea typeface="新細明體" panose="02020500000000000000" pitchFamily="18" charset="-120"/>
              </a:rPr>
              <a:t>：</a:t>
            </a:r>
            <a:r>
              <a:rPr lang="zh-TW" altLang="en-US" sz="4400" b="1" dirty="0" smtClean="0">
                <a:solidFill>
                  <a:srgbClr val="FF0000"/>
                </a:solidFill>
              </a:rPr>
              <a:t>契約發現缺失三部曲</a:t>
            </a:r>
            <a:r>
              <a:rPr lang="en-US" altLang="zh-TW" sz="4400" b="1" dirty="0" smtClean="0">
                <a:solidFill>
                  <a:srgbClr val="FF0000"/>
                </a:solidFill>
                <a:latin typeface="+mj-ea"/>
              </a:rPr>
              <a:t>3</a:t>
            </a:r>
            <a:endParaRPr lang="zh-TW" altLang="en-US" sz="4400" b="1" dirty="0" smtClean="0">
              <a:latin typeface="+mj-ea"/>
            </a:endParaRPr>
          </a:p>
        </p:txBody>
      </p:sp>
      <p:sp>
        <p:nvSpPr>
          <p:cNvPr id="136195" name="Rectangle 3"/>
          <p:cNvSpPr>
            <a:spLocks noGrp="1" noChangeArrowheads="1"/>
          </p:cNvSpPr>
          <p:nvPr>
            <p:ph type="body" idx="4294967295"/>
          </p:nvPr>
        </p:nvSpPr>
        <p:spPr>
          <a:xfrm>
            <a:off x="395288" y="1125538"/>
            <a:ext cx="8424862" cy="5111750"/>
          </a:xfrm>
        </p:spPr>
        <p:txBody>
          <a:bodyPr/>
          <a:lstStyle/>
          <a:p>
            <a:pPr>
              <a:defRPr/>
            </a:pPr>
            <a:r>
              <a:rPr lang="zh-TW" altLang="en-US" sz="2400" b="1" dirty="0">
                <a:solidFill>
                  <a:srgbClr val="0000FF"/>
                </a:solidFill>
                <a:latin typeface="+mn-ea"/>
              </a:rPr>
              <a:t>三、不良廠商</a:t>
            </a:r>
            <a:r>
              <a:rPr lang="zh-TW" altLang="en-US" sz="2400" b="1" dirty="0" smtClean="0">
                <a:solidFill>
                  <a:srgbClr val="0000FF"/>
                </a:solidFill>
                <a:latin typeface="+mn-ea"/>
              </a:rPr>
              <a:t>：</a:t>
            </a:r>
            <a:r>
              <a:rPr lang="zh-TW" altLang="en-US" sz="2400" b="1" dirty="0" smtClean="0">
                <a:latin typeface="+mn-ea"/>
              </a:rPr>
              <a:t>採購法第</a:t>
            </a:r>
            <a:r>
              <a:rPr lang="en-US" altLang="zh-TW" sz="2400" b="1" dirty="0" smtClean="0">
                <a:latin typeface="+mn-ea"/>
              </a:rPr>
              <a:t>101</a:t>
            </a:r>
            <a:r>
              <a:rPr lang="zh-TW" altLang="en-US" sz="2400" b="1" dirty="0" smtClean="0">
                <a:latin typeface="+mn-ea"/>
              </a:rPr>
              <a:t>條第</a:t>
            </a:r>
            <a:r>
              <a:rPr lang="en-US" altLang="zh-TW" sz="2400" b="1" dirty="0" smtClean="0">
                <a:latin typeface="+mn-ea"/>
              </a:rPr>
              <a:t>1</a:t>
            </a:r>
            <a:r>
              <a:rPr lang="zh-TW" altLang="en-US" sz="2400" b="1" dirty="0" smtClean="0">
                <a:latin typeface="+mn-ea"/>
              </a:rPr>
              <a:t>項：</a:t>
            </a:r>
            <a:r>
              <a:rPr lang="en-US" altLang="zh-TW" sz="2400" b="1" dirty="0" smtClean="0">
                <a:latin typeface="+mn-ea"/>
              </a:rPr>
              <a:t/>
            </a:r>
            <a:br>
              <a:rPr lang="en-US" altLang="zh-TW" sz="2400" b="1" dirty="0" smtClean="0">
                <a:latin typeface="+mn-ea"/>
              </a:rPr>
            </a:br>
            <a:r>
              <a:rPr lang="zh-TW" altLang="en-US" sz="2400" b="1" dirty="0" smtClean="0">
                <a:latin typeface="+mn-ea"/>
              </a:rPr>
              <a:t>機關辦理採購，發現廠商有下列情形之一，應將其事實、理由及依第一百零三條第一項所定期間通知廠商，並附記如未提出異議者，將刊登政府採購公報：</a:t>
            </a:r>
            <a:endParaRPr lang="en-US" altLang="zh-TW" sz="2400" b="1" dirty="0">
              <a:latin typeface="+mn-ea"/>
            </a:endParaRPr>
          </a:p>
          <a:p>
            <a:pPr marL="457200" indent="-457200">
              <a:buFont typeface="+mj-lt"/>
              <a:buAutoNum type="arabicPeriod"/>
              <a:defRPr/>
            </a:pPr>
            <a:r>
              <a:rPr lang="zh-TW" altLang="zh-TW" sz="2400" b="1" dirty="0">
                <a:latin typeface="+mn-ea"/>
              </a:rPr>
              <a:t>四、</a:t>
            </a:r>
            <a:r>
              <a:rPr lang="zh-TW" altLang="zh-TW" sz="2400" b="1" dirty="0">
                <a:solidFill>
                  <a:srgbClr val="0000FF"/>
                </a:solidFill>
                <a:latin typeface="+mn-ea"/>
              </a:rPr>
              <a:t>以虛偽不實之文件</a:t>
            </a:r>
            <a:r>
              <a:rPr lang="zh-TW" altLang="zh-TW" sz="2400" b="1" dirty="0">
                <a:latin typeface="+mn-ea"/>
              </a:rPr>
              <a:t>投標、訂約或</a:t>
            </a:r>
            <a:r>
              <a:rPr lang="zh-TW" altLang="zh-TW" sz="2400" b="1" dirty="0">
                <a:solidFill>
                  <a:srgbClr val="0000FF"/>
                </a:solidFill>
                <a:latin typeface="+mn-ea"/>
              </a:rPr>
              <a:t>履約</a:t>
            </a:r>
            <a:r>
              <a:rPr lang="zh-TW" altLang="zh-TW" sz="2400" b="1" dirty="0">
                <a:latin typeface="+mn-ea"/>
              </a:rPr>
              <a:t>，情節重大者。</a:t>
            </a:r>
          </a:p>
          <a:p>
            <a:pPr marL="457200" indent="-457200">
              <a:buFont typeface="+mj-lt"/>
              <a:buAutoNum type="arabicPeriod"/>
              <a:defRPr/>
            </a:pPr>
            <a:r>
              <a:rPr lang="zh-TW" altLang="zh-TW" sz="2400" b="1" dirty="0">
                <a:latin typeface="+mn-ea"/>
              </a:rPr>
              <a:t>八、</a:t>
            </a:r>
            <a:r>
              <a:rPr lang="zh-TW" altLang="zh-TW" sz="2400" b="1" dirty="0">
                <a:solidFill>
                  <a:srgbClr val="0000FF"/>
                </a:solidFill>
                <a:latin typeface="+mn-ea"/>
              </a:rPr>
              <a:t>查驗或驗收不合格，情節重大者。</a:t>
            </a:r>
          </a:p>
          <a:p>
            <a:pPr marL="457200" indent="-457200">
              <a:buFont typeface="+mj-lt"/>
              <a:buAutoNum type="arabicPeriod"/>
              <a:defRPr/>
            </a:pPr>
            <a:r>
              <a:rPr lang="zh-TW" altLang="zh-TW" sz="2400" b="1" dirty="0">
                <a:latin typeface="+mn-ea"/>
              </a:rPr>
              <a:t>十、因</a:t>
            </a:r>
            <a:r>
              <a:rPr lang="zh-TW" altLang="zh-TW" sz="2400" b="1" dirty="0">
                <a:solidFill>
                  <a:srgbClr val="0000FF"/>
                </a:solidFill>
                <a:latin typeface="+mn-ea"/>
              </a:rPr>
              <a:t>可歸責於廠商</a:t>
            </a:r>
            <a:r>
              <a:rPr lang="zh-TW" altLang="zh-TW" sz="2400" b="1" dirty="0">
                <a:latin typeface="+mn-ea"/>
              </a:rPr>
              <a:t>之事由，致</a:t>
            </a:r>
            <a:r>
              <a:rPr lang="zh-TW" altLang="zh-TW" sz="2400" b="1" dirty="0">
                <a:solidFill>
                  <a:srgbClr val="0000FF"/>
                </a:solidFill>
                <a:latin typeface="+mn-ea"/>
              </a:rPr>
              <a:t>延誤履約期限</a:t>
            </a:r>
            <a:r>
              <a:rPr lang="zh-TW" altLang="zh-TW" sz="2400" b="1" dirty="0">
                <a:latin typeface="+mn-ea"/>
              </a:rPr>
              <a:t>，情節重大者。</a:t>
            </a:r>
          </a:p>
          <a:p>
            <a:pPr marL="457200" indent="-457200">
              <a:buFont typeface="+mj-lt"/>
              <a:buAutoNum type="arabicPeriod"/>
              <a:defRPr/>
            </a:pPr>
            <a:r>
              <a:rPr lang="zh-TW" altLang="zh-TW" sz="2400" b="1" dirty="0">
                <a:latin typeface="+mn-ea"/>
              </a:rPr>
              <a:t>十一、違反第六十五條規定</a:t>
            </a:r>
            <a:r>
              <a:rPr lang="zh-TW" altLang="zh-TW" sz="2400" b="1" dirty="0">
                <a:solidFill>
                  <a:srgbClr val="0000FF"/>
                </a:solidFill>
                <a:latin typeface="+mn-ea"/>
              </a:rPr>
              <a:t>轉包</a:t>
            </a:r>
            <a:r>
              <a:rPr lang="zh-TW" altLang="zh-TW" sz="2400" b="1" dirty="0">
                <a:latin typeface="+mn-ea"/>
              </a:rPr>
              <a:t>者。</a:t>
            </a:r>
          </a:p>
          <a:p>
            <a:pPr marL="457200" indent="-457200">
              <a:buFont typeface="+mj-lt"/>
              <a:buAutoNum type="arabicPeriod"/>
              <a:defRPr/>
            </a:pPr>
            <a:r>
              <a:rPr lang="zh-TW" altLang="zh-TW" sz="2400" b="1" dirty="0">
                <a:latin typeface="+mn-ea"/>
              </a:rPr>
              <a:t>十二、因可歸責於廠商之事由，致</a:t>
            </a:r>
            <a:r>
              <a:rPr lang="zh-TW" altLang="zh-TW" sz="2400" b="1" dirty="0">
                <a:solidFill>
                  <a:srgbClr val="0000FF"/>
                </a:solidFill>
                <a:latin typeface="+mn-ea"/>
              </a:rPr>
              <a:t>解除或終止契</a:t>
            </a:r>
            <a:r>
              <a:rPr lang="zh-TW" altLang="zh-TW" sz="2400" b="1" dirty="0">
                <a:latin typeface="+mn-ea"/>
              </a:rPr>
              <a:t>約，情節重大者。</a:t>
            </a:r>
          </a:p>
          <a:p>
            <a:pPr>
              <a:defRPr/>
            </a:pPr>
            <a:r>
              <a:rPr lang="zh-TW" altLang="en-US" sz="2400" b="1" dirty="0">
                <a:solidFill>
                  <a:srgbClr val="0000FF"/>
                </a:solidFill>
                <a:latin typeface="+mn-ea"/>
              </a:rPr>
              <a:t>四、爭議處理：</a:t>
            </a:r>
            <a:r>
              <a:rPr lang="zh-TW" altLang="en-US" sz="2400" b="1" dirty="0">
                <a:latin typeface="+mn-ea"/>
              </a:rPr>
              <a:t>如工程採購契約範本第</a:t>
            </a:r>
            <a:r>
              <a:rPr lang="en-US" altLang="zh-TW" sz="2400" b="1" dirty="0">
                <a:latin typeface="+mn-ea"/>
              </a:rPr>
              <a:t>22</a:t>
            </a:r>
            <a:r>
              <a:rPr lang="zh-TW" altLang="en-US" sz="2400" b="1" dirty="0">
                <a:latin typeface="+mn-ea"/>
              </a:rPr>
              <a:t>條</a:t>
            </a:r>
            <a:r>
              <a:rPr lang="en-US" altLang="zh-TW" sz="2400" b="1" dirty="0">
                <a:latin typeface="+mn-ea"/>
              </a:rPr>
              <a:t>(</a:t>
            </a:r>
            <a:r>
              <a:rPr lang="zh-TW" altLang="en-US" sz="2400" b="1" dirty="0">
                <a:latin typeface="+mn-ea"/>
              </a:rPr>
              <a:t>爭議處理</a:t>
            </a:r>
            <a:r>
              <a:rPr lang="en-US" altLang="zh-TW" sz="2400" b="1" dirty="0">
                <a:latin typeface="+mn-ea"/>
              </a:rPr>
              <a:t>) </a:t>
            </a:r>
            <a:endParaRPr lang="zh-TW" altLang="zh-TW" sz="2400" b="1" dirty="0">
              <a:latin typeface="+mn-ea"/>
            </a:endParaRPr>
          </a:p>
          <a:p>
            <a:pPr marL="457200" indent="-457200">
              <a:buFont typeface="+mj-lt"/>
              <a:buAutoNum type="arabicPeriod"/>
              <a:defRPr/>
            </a:pPr>
            <a:endParaRPr lang="zh-TW" altLang="en-US" sz="2400" b="1" dirty="0" smtClean="0">
              <a:latin typeface="+mn-ea"/>
            </a:endParaRPr>
          </a:p>
        </p:txBody>
      </p:sp>
      <p:sp>
        <p:nvSpPr>
          <p:cNvPr id="3" name="投影片編號版面配置區 2"/>
          <p:cNvSpPr>
            <a:spLocks noGrp="1"/>
          </p:cNvSpPr>
          <p:nvPr>
            <p:ph type="sldNum" sz="quarter" idx="12"/>
          </p:nvPr>
        </p:nvSpPr>
        <p:spPr/>
        <p:txBody>
          <a:bodyPr/>
          <a:lstStyle/>
          <a:p>
            <a:fld id="{1118FB7C-3051-423D-B140-B22D31D849CF}" type="slidenum">
              <a:rPr lang="zh-TW" altLang="en-US" smtClean="0"/>
              <a:pPr/>
              <a:t>416</a:t>
            </a:fld>
            <a:endParaRPr lang="zh-TW" altLang="en-US"/>
          </a:p>
        </p:txBody>
      </p:sp>
    </p:spTree>
    <p:extLst>
      <p:ext uri="{BB962C8B-B14F-4D97-AF65-F5344CB8AC3E}">
        <p14:creationId xmlns:p14="http://schemas.microsoft.com/office/powerpoint/2010/main" val="1707065760"/>
      </p:ext>
    </p:extLst>
  </p:cSld>
  <p:clrMapOvr>
    <a:masterClrMapping/>
  </p:clrMapOvr>
  <p:timing>
    <p:tnLst>
      <p:par>
        <p:cTn id="1" dur="indefinite" restart="never" nodeType="tmRoot"/>
      </p:par>
    </p:tnLst>
  </p:timing>
</p:sld>
</file>

<file path=ppt/slides/slide4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標題 1"/>
          <p:cNvSpPr>
            <a:spLocks noGrp="1"/>
          </p:cNvSpPr>
          <p:nvPr>
            <p:ph type="title"/>
          </p:nvPr>
        </p:nvSpPr>
        <p:spPr>
          <a:xfrm>
            <a:off x="442913" y="277813"/>
            <a:ext cx="8229600" cy="774700"/>
          </a:xfrm>
        </p:spPr>
        <p:txBody>
          <a:bodyPr>
            <a:normAutofit/>
          </a:bodyPr>
          <a:lstStyle/>
          <a:p>
            <a:pPr algn="ctr"/>
            <a:r>
              <a:rPr lang="zh-TW" altLang="zh-TW" sz="4400" b="1" dirty="0" smtClean="0">
                <a:solidFill>
                  <a:srgbClr val="FF0000"/>
                </a:solidFill>
              </a:rPr>
              <a:t>逾期違約金</a:t>
            </a:r>
            <a:r>
              <a:rPr lang="zh-TW" altLang="en-US" sz="4400" b="1" dirty="0" smtClean="0">
                <a:solidFill>
                  <a:srgbClr val="FF0000"/>
                </a:solidFill>
              </a:rPr>
              <a:t>核計摘要</a:t>
            </a:r>
          </a:p>
        </p:txBody>
      </p:sp>
      <p:sp>
        <p:nvSpPr>
          <p:cNvPr id="3" name="內容版面配置區 2"/>
          <p:cNvSpPr>
            <a:spLocks noGrp="1"/>
          </p:cNvSpPr>
          <p:nvPr>
            <p:ph idx="1"/>
          </p:nvPr>
        </p:nvSpPr>
        <p:spPr>
          <a:xfrm>
            <a:off x="395536" y="1053212"/>
            <a:ext cx="8496300" cy="5472132"/>
          </a:xfrm>
        </p:spPr>
        <p:txBody>
          <a:bodyPr>
            <a:normAutofit fontScale="92500"/>
          </a:bodyPr>
          <a:lstStyle/>
          <a:p>
            <a:pPr>
              <a:buFont typeface="Wingdings" panose="05000000000000000000" pitchFamily="2" charset="2"/>
              <a:buChar char="n"/>
              <a:defRPr/>
            </a:pPr>
            <a:r>
              <a:rPr lang="zh-TW" altLang="en-US" sz="2400" b="1" dirty="0" smtClean="0">
                <a:latin typeface="+mj-ea"/>
                <a:ea typeface="+mj-ea"/>
              </a:rPr>
              <a:t>可</a:t>
            </a:r>
            <a:r>
              <a:rPr lang="zh-TW" altLang="en-US" sz="2400" b="1" dirty="0">
                <a:latin typeface="+mj-ea"/>
                <a:ea typeface="+mj-ea"/>
              </a:rPr>
              <a:t>歸責廠商之事由：</a:t>
            </a:r>
            <a:endParaRPr lang="en-US" altLang="zh-TW" sz="2400" b="1" dirty="0">
              <a:latin typeface="+mj-ea"/>
              <a:ea typeface="+mj-ea"/>
            </a:endParaRPr>
          </a:p>
          <a:p>
            <a:pPr marL="0" indent="0">
              <a:buNone/>
              <a:defRPr/>
            </a:pPr>
            <a:r>
              <a:rPr lang="en-US" altLang="zh-TW" sz="2400" b="1" dirty="0">
                <a:latin typeface="+mj-ea"/>
                <a:ea typeface="+mj-ea"/>
              </a:rPr>
              <a:t>(</a:t>
            </a:r>
            <a:r>
              <a:rPr lang="zh-TW" altLang="en-US" sz="2400" b="1" dirty="0">
                <a:latin typeface="+mj-ea"/>
                <a:ea typeface="+mj-ea"/>
              </a:rPr>
              <a:t>一</a:t>
            </a:r>
            <a:r>
              <a:rPr lang="en-US" altLang="zh-TW" sz="2400" b="1" dirty="0">
                <a:latin typeface="+mj-ea"/>
                <a:ea typeface="+mj-ea"/>
              </a:rPr>
              <a:t>)</a:t>
            </a:r>
            <a:r>
              <a:rPr lang="zh-TW" altLang="en-US" sz="2400" b="1" dirty="0" smtClean="0">
                <a:latin typeface="+mj-ea"/>
                <a:ea typeface="+mj-ea"/>
              </a:rPr>
              <a:t>通則</a:t>
            </a:r>
            <a:r>
              <a:rPr lang="zh-TW" altLang="en-US" sz="2400" b="1" dirty="0">
                <a:latin typeface="+mj-ea"/>
                <a:ea typeface="+mj-ea"/>
              </a:rPr>
              <a:t>：</a:t>
            </a:r>
            <a:endParaRPr lang="en-US" altLang="zh-TW" sz="2400" b="1" dirty="0" smtClean="0">
              <a:latin typeface="+mj-ea"/>
              <a:ea typeface="+mj-ea"/>
            </a:endParaRPr>
          </a:p>
          <a:p>
            <a:pPr marL="457200" indent="-457200">
              <a:buFont typeface="+mj-lt"/>
              <a:buAutoNum type="arabicPeriod"/>
              <a:defRPr/>
            </a:pPr>
            <a:r>
              <a:rPr lang="zh-TW" altLang="zh-TW" sz="2400" b="1" dirty="0" smtClean="0">
                <a:latin typeface="+mj-ea"/>
                <a:ea typeface="+mj-ea"/>
              </a:rPr>
              <a:t>計算</a:t>
            </a:r>
            <a:r>
              <a:rPr lang="zh-TW" altLang="zh-TW" sz="2400" b="1" dirty="0">
                <a:latin typeface="+mj-ea"/>
                <a:ea typeface="+mj-ea"/>
              </a:rPr>
              <a:t>逾期違約金，</a:t>
            </a:r>
            <a:r>
              <a:rPr lang="zh-TW" altLang="zh-TW" sz="2400" b="1" dirty="0">
                <a:solidFill>
                  <a:srgbClr val="0000FF"/>
                </a:solidFill>
                <a:latin typeface="+mj-ea"/>
                <a:ea typeface="+mj-ea"/>
              </a:rPr>
              <a:t>所有日數</a:t>
            </a:r>
            <a:r>
              <a:rPr lang="zh-TW" altLang="zh-TW" sz="2400" b="1" dirty="0">
                <a:latin typeface="+mj-ea"/>
                <a:ea typeface="+mj-ea"/>
              </a:rPr>
              <a:t>（</a:t>
            </a:r>
            <a:r>
              <a:rPr lang="zh-TW" altLang="zh-TW" sz="2400" b="1" dirty="0" smtClean="0">
                <a:latin typeface="+mj-ea"/>
                <a:ea typeface="+mj-ea"/>
              </a:rPr>
              <a:t>包括</a:t>
            </a:r>
            <a:r>
              <a:rPr lang="zh-TW" altLang="en-US" sz="2400" b="1" dirty="0" smtClean="0">
                <a:latin typeface="+mj-ea"/>
                <a:ea typeface="+mj-ea"/>
              </a:rPr>
              <a:t>日曆天</a:t>
            </a:r>
            <a:r>
              <a:rPr lang="zh-TW" altLang="en-US" sz="2400" b="1" dirty="0">
                <a:latin typeface="+mj-ea"/>
                <a:ea typeface="+mj-ea"/>
              </a:rPr>
              <a:t>、</a:t>
            </a:r>
            <a:r>
              <a:rPr lang="zh-TW" altLang="en-US" sz="2400" b="1" dirty="0" smtClean="0">
                <a:latin typeface="+mj-ea"/>
                <a:ea typeface="+mj-ea"/>
              </a:rPr>
              <a:t>工作天</a:t>
            </a:r>
            <a:r>
              <a:rPr lang="zh-TW" altLang="zh-TW" sz="2400" b="1" dirty="0" smtClean="0">
                <a:latin typeface="+mj-ea"/>
                <a:ea typeface="+mj-ea"/>
              </a:rPr>
              <a:t>等</a:t>
            </a:r>
            <a:r>
              <a:rPr lang="zh-TW" altLang="zh-TW" sz="2400" b="1" dirty="0">
                <a:latin typeface="+mj-ea"/>
                <a:ea typeface="+mj-ea"/>
              </a:rPr>
              <a:t>）均應</a:t>
            </a:r>
            <a:r>
              <a:rPr lang="zh-TW" altLang="zh-TW" sz="2400" b="1" dirty="0" smtClean="0">
                <a:latin typeface="+mj-ea"/>
                <a:ea typeface="+mj-ea"/>
              </a:rPr>
              <a:t>納入</a:t>
            </a:r>
            <a:r>
              <a:rPr lang="zh-TW" altLang="en-US" sz="2400" b="1" dirty="0" smtClean="0">
                <a:latin typeface="+mj-ea"/>
                <a:ea typeface="+mj-ea"/>
              </a:rPr>
              <a:t>。</a:t>
            </a:r>
            <a:endParaRPr lang="en-US" altLang="zh-TW" sz="2400" b="1" dirty="0" smtClean="0">
              <a:latin typeface="+mj-ea"/>
              <a:ea typeface="+mj-ea"/>
            </a:endParaRPr>
          </a:p>
          <a:p>
            <a:pPr marL="457200" indent="-457200">
              <a:buFont typeface="+mj-lt"/>
              <a:buAutoNum type="arabicPeriod"/>
              <a:defRPr/>
            </a:pPr>
            <a:r>
              <a:rPr lang="zh-TW" altLang="en-US" sz="2400" b="1" dirty="0" smtClean="0">
                <a:latin typeface="+mj-ea"/>
                <a:ea typeface="+mj-ea"/>
              </a:rPr>
              <a:t>原則</a:t>
            </a:r>
            <a:r>
              <a:rPr lang="zh-TW" altLang="en-US" sz="2400" b="1" dirty="0" smtClean="0">
                <a:solidFill>
                  <a:srgbClr val="0000FF"/>
                </a:solidFill>
                <a:latin typeface="+mj-ea"/>
                <a:ea typeface="+mj-ea"/>
              </a:rPr>
              <a:t>每日</a:t>
            </a:r>
            <a:r>
              <a:rPr lang="zh-TW" altLang="en-US" sz="2400" b="1" dirty="0">
                <a:latin typeface="+mj-ea"/>
                <a:ea typeface="+mj-ea"/>
              </a:rPr>
              <a:t>依契約</a:t>
            </a:r>
            <a:r>
              <a:rPr lang="zh-TW" altLang="en-US" sz="2400" b="1" dirty="0">
                <a:solidFill>
                  <a:srgbClr val="0000FF"/>
                </a:solidFill>
                <a:latin typeface="+mj-ea"/>
                <a:ea typeface="+mj-ea"/>
              </a:rPr>
              <a:t>價金</a:t>
            </a:r>
            <a:r>
              <a:rPr lang="zh-TW" altLang="en-US" sz="2400" b="1" dirty="0" smtClean="0">
                <a:solidFill>
                  <a:srgbClr val="0000FF"/>
                </a:solidFill>
                <a:latin typeface="+mj-ea"/>
                <a:ea typeface="+mj-ea"/>
              </a:rPr>
              <a:t>總額</a:t>
            </a:r>
            <a:r>
              <a:rPr lang="en-US" altLang="zh-TW" sz="2400" b="1" dirty="0">
                <a:solidFill>
                  <a:srgbClr val="FF0000"/>
                </a:solidFill>
                <a:latin typeface="+mj-ea"/>
                <a:ea typeface="+mj-ea"/>
              </a:rPr>
              <a:t>(</a:t>
            </a:r>
            <a:r>
              <a:rPr lang="zh-TW" altLang="zh-TW" sz="2400" b="1" dirty="0">
                <a:solidFill>
                  <a:srgbClr val="FF0000"/>
                </a:solidFill>
                <a:latin typeface="+mj-ea"/>
                <a:ea typeface="+mj-ea"/>
              </a:rPr>
              <a:t>原契約總金額</a:t>
            </a:r>
            <a:r>
              <a:rPr lang="zh-TW" altLang="en-US" sz="2400" b="1" dirty="0">
                <a:solidFill>
                  <a:srgbClr val="FF0000"/>
                </a:solidFill>
                <a:latin typeface="+mj-ea"/>
                <a:ea typeface="+mj-ea"/>
              </a:rPr>
              <a:t>或</a:t>
            </a:r>
            <a:r>
              <a:rPr lang="zh-TW" altLang="zh-TW" sz="2400" b="1" dirty="0">
                <a:solidFill>
                  <a:srgbClr val="FF0000"/>
                </a:solidFill>
                <a:latin typeface="+mj-ea"/>
                <a:ea typeface="+mj-ea"/>
              </a:rPr>
              <a:t>結算驗收證明書所載結算總價</a:t>
            </a:r>
            <a:r>
              <a:rPr lang="en-US" altLang="zh-TW" sz="2400" b="1" dirty="0">
                <a:solidFill>
                  <a:srgbClr val="FF0000"/>
                </a:solidFill>
                <a:latin typeface="+mj-ea"/>
                <a:ea typeface="+mj-ea"/>
              </a:rPr>
              <a:t>)</a:t>
            </a:r>
            <a:r>
              <a:rPr lang="zh-TW" altLang="en-US" sz="2400" b="1" dirty="0" smtClean="0">
                <a:latin typeface="+mj-ea"/>
                <a:ea typeface="+mj-ea"/>
              </a:rPr>
              <a:t>＿</a:t>
            </a:r>
            <a:r>
              <a:rPr lang="en-US" altLang="zh-TW" sz="2400" b="1" dirty="0">
                <a:latin typeface="+mj-ea"/>
                <a:ea typeface="+mj-ea"/>
              </a:rPr>
              <a:t>‰</a:t>
            </a:r>
            <a:r>
              <a:rPr lang="zh-TW" altLang="en-US" sz="2400" b="1" dirty="0">
                <a:latin typeface="+mj-ea"/>
                <a:ea typeface="+mj-ea"/>
              </a:rPr>
              <a:t>（由機關於招標時載明比率；未載明者，為</a:t>
            </a:r>
            <a:r>
              <a:rPr lang="en-US" altLang="zh-TW" sz="2400" b="1" dirty="0">
                <a:latin typeface="+mj-ea"/>
                <a:ea typeface="+mj-ea"/>
              </a:rPr>
              <a:t>1‰</a:t>
            </a:r>
            <a:r>
              <a:rPr lang="zh-TW" altLang="en-US" sz="2400" b="1" dirty="0" smtClean="0">
                <a:latin typeface="+mj-ea"/>
                <a:ea typeface="+mj-ea"/>
              </a:rPr>
              <a:t>）；如個別逾期項目不影響其他已完成契約效益</a:t>
            </a:r>
            <a:r>
              <a:rPr lang="zh-TW" altLang="en-US" sz="2400" b="1" dirty="0">
                <a:latin typeface="+mj-ea"/>
                <a:ea typeface="+mj-ea"/>
              </a:rPr>
              <a:t>運作</a:t>
            </a:r>
            <a:r>
              <a:rPr lang="zh-TW" altLang="en-US" sz="2400" b="1" dirty="0" smtClean="0">
                <a:latin typeface="+mj-ea"/>
                <a:ea typeface="+mj-ea"/>
              </a:rPr>
              <a:t>，每日</a:t>
            </a:r>
            <a:r>
              <a:rPr lang="zh-TW" altLang="en-US" sz="2400" b="1" dirty="0">
                <a:latin typeface="+mj-ea"/>
                <a:ea typeface="+mj-ea"/>
              </a:rPr>
              <a:t>依其＿</a:t>
            </a:r>
            <a:r>
              <a:rPr lang="en-US" altLang="zh-TW" sz="2400" b="1" dirty="0">
                <a:latin typeface="+mj-ea"/>
                <a:ea typeface="+mj-ea"/>
              </a:rPr>
              <a:t>‰</a:t>
            </a:r>
            <a:r>
              <a:rPr lang="zh-TW" altLang="en-US" sz="2400" b="1" dirty="0">
                <a:latin typeface="+mj-ea"/>
                <a:ea typeface="+mj-ea"/>
              </a:rPr>
              <a:t>（由機關於招標時載明比率；未載明者，為</a:t>
            </a:r>
            <a:r>
              <a:rPr lang="en-US" altLang="zh-TW" sz="2400" b="1" dirty="0">
                <a:latin typeface="+mj-ea"/>
                <a:ea typeface="+mj-ea"/>
              </a:rPr>
              <a:t>3‰</a:t>
            </a:r>
            <a:r>
              <a:rPr lang="zh-TW" altLang="en-US" sz="2400" b="1" dirty="0">
                <a:latin typeface="+mj-ea"/>
                <a:ea typeface="+mj-ea"/>
              </a:rPr>
              <a:t>）計算逾期</a:t>
            </a:r>
            <a:r>
              <a:rPr lang="zh-TW" altLang="en-US" sz="2400" b="1" dirty="0" smtClean="0">
                <a:latin typeface="+mj-ea"/>
                <a:ea typeface="+mj-ea"/>
              </a:rPr>
              <a:t>違約金。</a:t>
            </a:r>
            <a:endParaRPr lang="en-US" altLang="zh-TW" sz="2400" b="1" dirty="0" smtClean="0">
              <a:latin typeface="+mj-ea"/>
              <a:ea typeface="+mj-ea"/>
            </a:endParaRPr>
          </a:p>
          <a:p>
            <a:pPr marL="457200" indent="-457200">
              <a:buFont typeface="+mj-lt"/>
              <a:buAutoNum type="arabicPeriod"/>
              <a:defRPr/>
            </a:pPr>
            <a:r>
              <a:rPr lang="zh-TW" altLang="en-US" sz="2400" b="1" dirty="0">
                <a:latin typeface="+mj-ea"/>
                <a:ea typeface="+mj-ea"/>
              </a:rPr>
              <a:t>不高於</a:t>
            </a:r>
            <a:r>
              <a:rPr lang="en-US" altLang="zh-TW" sz="2400" b="1" dirty="0" smtClean="0">
                <a:latin typeface="+mj-ea"/>
                <a:ea typeface="+mj-ea"/>
              </a:rPr>
              <a:t>20%</a:t>
            </a:r>
            <a:r>
              <a:rPr lang="zh-TW" altLang="en-US" sz="2400" b="1" dirty="0" smtClean="0">
                <a:latin typeface="+mj-ea"/>
                <a:ea typeface="+mj-ea"/>
              </a:rPr>
              <a:t>為上限。</a:t>
            </a:r>
            <a:endParaRPr lang="en-US" altLang="zh-TW" sz="2400" b="1" dirty="0" smtClean="0">
              <a:latin typeface="+mj-ea"/>
              <a:ea typeface="+mj-ea"/>
            </a:endParaRPr>
          </a:p>
          <a:p>
            <a:pPr marL="457200" indent="-457200">
              <a:buFont typeface="+mj-lt"/>
              <a:buAutoNum type="arabicPeriod"/>
              <a:defRPr/>
            </a:pPr>
            <a:r>
              <a:rPr lang="zh-TW" altLang="en-US" sz="2400" b="1" dirty="0">
                <a:latin typeface="+mj-ea"/>
                <a:ea typeface="+mj-ea"/>
              </a:rPr>
              <a:t>逾期違約金應計算至</a:t>
            </a:r>
            <a:r>
              <a:rPr lang="zh-TW" altLang="en-US" sz="2400" b="1" dirty="0">
                <a:solidFill>
                  <a:srgbClr val="0000FF"/>
                </a:solidFill>
                <a:latin typeface="+mj-ea"/>
                <a:ea typeface="+mj-ea"/>
              </a:rPr>
              <a:t>終止或解除契約之日</a:t>
            </a:r>
            <a:r>
              <a:rPr lang="zh-TW" altLang="en-US" sz="2400" b="1" dirty="0" smtClean="0">
                <a:solidFill>
                  <a:srgbClr val="0000FF"/>
                </a:solidFill>
                <a:latin typeface="+mj-ea"/>
                <a:ea typeface="+mj-ea"/>
              </a:rPr>
              <a:t>止</a:t>
            </a:r>
            <a:r>
              <a:rPr lang="zh-TW" altLang="en-US" sz="2400" b="1" dirty="0">
                <a:latin typeface="+mj-ea"/>
                <a:ea typeface="+mj-ea"/>
              </a:rPr>
              <a:t>。</a:t>
            </a:r>
            <a:endParaRPr lang="en-US" altLang="zh-TW" sz="2400" b="1" dirty="0" smtClean="0">
              <a:solidFill>
                <a:srgbClr val="0000FF"/>
              </a:solidFill>
              <a:latin typeface="+mj-ea"/>
              <a:ea typeface="+mj-ea"/>
            </a:endParaRPr>
          </a:p>
          <a:p>
            <a:pPr marL="0" indent="0">
              <a:buNone/>
              <a:defRPr/>
            </a:pPr>
            <a:r>
              <a:rPr lang="en-US" altLang="zh-TW" sz="2400" b="1" dirty="0" smtClean="0">
                <a:latin typeface="+mj-ea"/>
                <a:ea typeface="+mj-ea"/>
              </a:rPr>
              <a:t>(</a:t>
            </a:r>
            <a:r>
              <a:rPr lang="zh-TW" altLang="en-US" sz="2400" b="1" dirty="0" smtClean="0">
                <a:latin typeface="+mj-ea"/>
                <a:ea typeface="+mj-ea"/>
              </a:rPr>
              <a:t>二</a:t>
            </a:r>
            <a:r>
              <a:rPr lang="en-US" altLang="zh-TW" sz="2400" b="1" dirty="0" smtClean="0">
                <a:latin typeface="+mj-ea"/>
                <a:ea typeface="+mj-ea"/>
              </a:rPr>
              <a:t>)</a:t>
            </a:r>
            <a:r>
              <a:rPr lang="zh-TW" altLang="en-US" sz="2400" b="1" dirty="0" smtClean="0">
                <a:latin typeface="+mj-ea"/>
                <a:ea typeface="+mj-ea"/>
              </a:rPr>
              <a:t>核計時機</a:t>
            </a:r>
            <a:r>
              <a:rPr lang="zh-TW" altLang="en-US" sz="2400" b="1" dirty="0">
                <a:latin typeface="+mj-ea"/>
                <a:ea typeface="+mj-ea"/>
              </a:rPr>
              <a:t>：</a:t>
            </a:r>
            <a:endParaRPr lang="en-US" altLang="zh-TW" sz="2400" b="1" dirty="0" smtClean="0">
              <a:latin typeface="+mj-ea"/>
              <a:ea typeface="+mj-ea"/>
            </a:endParaRPr>
          </a:p>
          <a:p>
            <a:pPr marL="457200" indent="-457200">
              <a:buFont typeface="+mj-lt"/>
              <a:buAutoNum type="arabicPeriod"/>
              <a:defRPr/>
            </a:pPr>
            <a:r>
              <a:rPr lang="zh-TW" altLang="en-US" sz="2400" b="1" dirty="0" smtClean="0">
                <a:latin typeface="+mj-ea"/>
                <a:ea typeface="+mj-ea"/>
              </a:rPr>
              <a:t>應竣工卻未</a:t>
            </a:r>
            <a:r>
              <a:rPr lang="zh-TW" altLang="en-US" sz="2400" b="1" dirty="0" smtClean="0">
                <a:solidFill>
                  <a:srgbClr val="0000FF"/>
                </a:solidFill>
                <a:latin typeface="+mj-ea"/>
                <a:ea typeface="+mj-ea"/>
              </a:rPr>
              <a:t>竣工</a:t>
            </a:r>
            <a:r>
              <a:rPr lang="zh-TW" altLang="zh-TW" sz="2400" b="1" dirty="0" smtClean="0">
                <a:solidFill>
                  <a:srgbClr val="0000FF"/>
                </a:solidFill>
                <a:latin typeface="+mj-ea"/>
                <a:ea typeface="+mj-ea"/>
              </a:rPr>
              <a:t>之</a:t>
            </a:r>
            <a:r>
              <a:rPr lang="zh-TW" altLang="zh-TW" sz="2400" b="1" dirty="0">
                <a:solidFill>
                  <a:srgbClr val="0000FF"/>
                </a:solidFill>
                <a:latin typeface="+mj-ea"/>
                <a:ea typeface="+mj-ea"/>
              </a:rPr>
              <a:t>次日</a:t>
            </a:r>
            <a:r>
              <a:rPr lang="zh-TW" altLang="zh-TW" sz="2400" b="1" dirty="0">
                <a:latin typeface="+mj-ea"/>
                <a:ea typeface="+mj-ea"/>
              </a:rPr>
              <a:t>起算逾期日數</a:t>
            </a:r>
            <a:r>
              <a:rPr lang="zh-TW" altLang="zh-TW" sz="2400" b="1" dirty="0" smtClean="0">
                <a:latin typeface="+mj-ea"/>
                <a:ea typeface="+mj-ea"/>
              </a:rPr>
              <a:t>。</a:t>
            </a:r>
            <a:endParaRPr lang="en-US" altLang="zh-TW" sz="2400" b="1" dirty="0" smtClean="0">
              <a:latin typeface="+mj-ea"/>
              <a:ea typeface="+mj-ea"/>
            </a:endParaRPr>
          </a:p>
          <a:p>
            <a:pPr marL="457200" indent="-457200">
              <a:buFont typeface="+mj-lt"/>
              <a:buAutoNum type="arabicPeriod"/>
              <a:defRPr/>
            </a:pPr>
            <a:r>
              <a:rPr lang="zh-TW" altLang="zh-TW" sz="2400" b="1" dirty="0" smtClean="0">
                <a:solidFill>
                  <a:srgbClr val="0000FF"/>
                </a:solidFill>
                <a:latin typeface="+mj-ea"/>
                <a:ea typeface="+mj-ea"/>
              </a:rPr>
              <a:t>限期改正</a:t>
            </a:r>
            <a:r>
              <a:rPr lang="zh-TW" altLang="zh-TW" sz="2400" b="1" dirty="0" smtClean="0">
                <a:latin typeface="+mj-ea"/>
                <a:ea typeface="+mj-ea"/>
              </a:rPr>
              <a:t>所定期限</a:t>
            </a:r>
            <a:r>
              <a:rPr lang="zh-TW" altLang="zh-TW" sz="2400" b="1" dirty="0">
                <a:solidFill>
                  <a:srgbClr val="0000FF"/>
                </a:solidFill>
                <a:latin typeface="+mj-ea"/>
                <a:ea typeface="+mj-ea"/>
              </a:rPr>
              <a:t>之次日</a:t>
            </a:r>
            <a:r>
              <a:rPr lang="zh-TW" altLang="zh-TW" sz="2400" b="1" dirty="0">
                <a:latin typeface="+mj-ea"/>
                <a:ea typeface="+mj-ea"/>
              </a:rPr>
              <a:t>起算逾期日</a:t>
            </a:r>
            <a:r>
              <a:rPr lang="zh-TW" altLang="zh-TW" sz="2400" b="1" dirty="0" smtClean="0">
                <a:latin typeface="+mj-ea"/>
                <a:ea typeface="+mj-ea"/>
              </a:rPr>
              <a:t>數。</a:t>
            </a:r>
            <a:endParaRPr lang="en-US" altLang="zh-TW" sz="2400" b="1" dirty="0" smtClean="0">
              <a:latin typeface="+mj-ea"/>
              <a:ea typeface="+mj-ea"/>
            </a:endParaRPr>
          </a:p>
          <a:p>
            <a:pPr marL="457200" indent="-457200">
              <a:buFont typeface="+mj-lt"/>
              <a:buAutoNum type="arabicPeriod"/>
              <a:defRPr/>
            </a:pPr>
            <a:r>
              <a:rPr lang="zh-TW" altLang="en-US" sz="2400" b="1" dirty="0" smtClean="0">
                <a:latin typeface="+mj-ea"/>
                <a:ea typeface="+mj-ea"/>
              </a:rPr>
              <a:t>其他</a:t>
            </a:r>
            <a:r>
              <a:rPr lang="zh-TW" altLang="en-US" sz="2400" b="1" dirty="0" smtClean="0">
                <a:latin typeface="PMingLiU" panose="02020500000000000000" pitchFamily="18" charset="-120"/>
                <a:ea typeface="PMingLiU" panose="02020500000000000000" pitchFamily="18" charset="-120"/>
              </a:rPr>
              <a:t>：</a:t>
            </a:r>
            <a:r>
              <a:rPr lang="zh-TW" altLang="en-US" sz="2400" b="1" dirty="0" smtClean="0">
                <a:latin typeface="+mj-ea"/>
                <a:ea typeface="+mj-ea"/>
              </a:rPr>
              <a:t>逾</a:t>
            </a:r>
            <a:r>
              <a:rPr lang="zh-TW" altLang="en-US" sz="2400" b="1" dirty="0">
                <a:solidFill>
                  <a:srgbClr val="0000FF"/>
                </a:solidFill>
                <a:latin typeface="+mj-ea"/>
                <a:ea typeface="+mj-ea"/>
              </a:rPr>
              <a:t>分段進度</a:t>
            </a:r>
            <a:r>
              <a:rPr lang="zh-TW" altLang="en-US" sz="2400" b="1" dirty="0">
                <a:latin typeface="+mj-ea"/>
                <a:ea typeface="+mj-ea"/>
              </a:rPr>
              <a:t>但未逾最後履約期限，其有逾分段進度已收取之違約金者，於未逾最後履約期限後發還</a:t>
            </a:r>
            <a:r>
              <a:rPr lang="zh-TW" altLang="en-US" sz="2400" b="1" dirty="0" smtClean="0">
                <a:latin typeface="+mj-ea"/>
                <a:ea typeface="+mj-ea"/>
              </a:rPr>
              <a:t>。</a:t>
            </a:r>
            <a:endParaRPr lang="en-US" altLang="zh-TW" sz="2400" b="1" dirty="0" smtClean="0">
              <a:latin typeface="+mj-ea"/>
              <a:ea typeface="+mj-ea"/>
            </a:endParaRPr>
          </a:p>
          <a:p>
            <a:pPr>
              <a:buFont typeface="Wingdings" panose="05000000000000000000" pitchFamily="2" charset="2"/>
              <a:buChar char="p"/>
              <a:defRPr/>
            </a:pPr>
            <a:endParaRPr lang="zh-TW" altLang="en-US" sz="2400" b="1" dirty="0">
              <a:latin typeface="+mj-ea"/>
              <a:ea typeface="+mj-ea"/>
            </a:endParaRPr>
          </a:p>
        </p:txBody>
      </p:sp>
      <p:sp>
        <p:nvSpPr>
          <p:cNvPr id="4" name="投影片編號版面配置區 3"/>
          <p:cNvSpPr>
            <a:spLocks noGrp="1"/>
          </p:cNvSpPr>
          <p:nvPr>
            <p:ph type="sldNum" sz="quarter" idx="12"/>
          </p:nvPr>
        </p:nvSpPr>
        <p:spPr/>
        <p:txBody>
          <a:bodyPr/>
          <a:lstStyle/>
          <a:p>
            <a:fld id="{1118FB7C-3051-423D-B140-B22D31D849CF}" type="slidenum">
              <a:rPr lang="zh-TW" altLang="en-US" smtClean="0"/>
              <a:pPr/>
              <a:t>417</a:t>
            </a:fld>
            <a:endParaRPr lang="zh-TW" altLang="en-US"/>
          </a:p>
        </p:txBody>
      </p:sp>
    </p:spTree>
    <p:extLst>
      <p:ext uri="{BB962C8B-B14F-4D97-AF65-F5344CB8AC3E}">
        <p14:creationId xmlns:p14="http://schemas.microsoft.com/office/powerpoint/2010/main" val="1570840457"/>
      </p:ext>
    </p:extLst>
  </p:cSld>
  <p:clrMapOvr>
    <a:masterClrMapping/>
  </p:clrMapOvr>
</p:sld>
</file>

<file path=ppt/slides/slide4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4482" name="AutoShape 2"/>
          <p:cNvSpPr>
            <a:spLocks noChangeArrowheads="1"/>
          </p:cNvSpPr>
          <p:nvPr/>
        </p:nvSpPr>
        <p:spPr bwMode="auto">
          <a:xfrm>
            <a:off x="2555875" y="260350"/>
            <a:ext cx="3960813" cy="654050"/>
          </a:xfrm>
          <a:prstGeom prst="roundRect">
            <a:avLst>
              <a:gd name="adj" fmla="val 16667"/>
            </a:avLst>
          </a:prstGeom>
          <a:gradFill rotWithShape="1">
            <a:gsLst>
              <a:gs pos="0">
                <a:srgbClr val="9966FF"/>
              </a:gs>
              <a:gs pos="50000">
                <a:schemeClr val="bg1"/>
              </a:gs>
              <a:gs pos="100000">
                <a:srgbClr val="9966FF"/>
              </a:gs>
            </a:gsLst>
            <a:lin ang="5400000" scaled="1"/>
          </a:gradFill>
          <a:ln w="22225">
            <a:solidFill>
              <a:srgbClr val="CC99FF"/>
            </a:solidFill>
            <a:round/>
            <a:headEnd/>
            <a:tailEnd/>
          </a:ln>
          <a:effectLst/>
          <a:extLst/>
        </p:spPr>
        <p:txBody>
          <a:bodyPr lIns="90000" tIns="46800" rIns="90000" bIns="46800" anchor="ctr">
            <a:spAutoFit/>
          </a:bodyPr>
          <a:lstStyle/>
          <a:p>
            <a:pPr algn="ctr" eaLnBrk="1" hangingPunct="1">
              <a:defRPr/>
            </a:pPr>
            <a:r>
              <a:rPr lang="zh-TW" altLang="en-US" sz="3200" b="1">
                <a:latin typeface="標楷體" pitchFamily="65" charset="-120"/>
                <a:sym typeface="Wingdings" pitchFamily="2" charset="2"/>
              </a:rPr>
              <a:t>遲延履約</a:t>
            </a:r>
          </a:p>
        </p:txBody>
      </p:sp>
      <p:sp>
        <p:nvSpPr>
          <p:cNvPr id="253955" name="AutoShape 3"/>
          <p:cNvSpPr>
            <a:spLocks noChangeArrowheads="1"/>
          </p:cNvSpPr>
          <p:nvPr/>
        </p:nvSpPr>
        <p:spPr bwMode="auto">
          <a:xfrm>
            <a:off x="6659563" y="3627438"/>
            <a:ext cx="1636712" cy="360362"/>
          </a:xfrm>
          <a:prstGeom prst="homePlate">
            <a:avLst>
              <a:gd name="adj" fmla="val 85454"/>
            </a:avLst>
          </a:prstGeom>
          <a:gradFill rotWithShape="1">
            <a:gsLst>
              <a:gs pos="0">
                <a:srgbClr val="FFFF00"/>
              </a:gs>
              <a:gs pos="100000">
                <a:srgbClr val="8F8F00"/>
              </a:gs>
            </a:gsLst>
            <a:lin ang="0" scaled="1"/>
          </a:gradFill>
          <a:ln w="28575">
            <a:solidFill>
              <a:srgbClr val="C0C0C0"/>
            </a:solidFill>
            <a:miter lim="800000"/>
            <a:headEnd/>
            <a:tailEnd/>
          </a:ln>
        </p:spPr>
        <p:txBody>
          <a:bodyPr wrap="none" anchor="ctr"/>
          <a:lstStyle>
            <a:lvl1pPr>
              <a:spcBef>
                <a:spcPct val="20000"/>
              </a:spcBef>
              <a:buClr>
                <a:schemeClr val="accent1"/>
              </a:buClr>
              <a:buSzPct val="65000"/>
              <a:buFont typeface="Wingdings" panose="05000000000000000000" pitchFamily="2" charset="2"/>
              <a:buChar char="n"/>
              <a:defRPr kumimoji="1" sz="30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buChar char="q"/>
              <a:defRPr kumimoji="1" sz="26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buChar char="n"/>
              <a:defRPr kumimoji="1" sz="22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buChar char="q"/>
              <a:defRPr kumimoji="1" sz="2000">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9pPr>
          </a:lstStyle>
          <a:p>
            <a:pPr algn="ctr" eaLnBrk="1" latinLnBrk="1" hangingPunct="1">
              <a:spcBef>
                <a:spcPct val="0"/>
              </a:spcBef>
              <a:buClrTx/>
              <a:buSzTx/>
              <a:buFontTx/>
              <a:buNone/>
            </a:pPr>
            <a:r>
              <a:rPr lang="ko-KR" altLang="en-US" sz="1600" b="1" i="1">
                <a:solidFill>
                  <a:srgbClr val="FFFF00"/>
                </a:solidFill>
                <a:latin typeface="微軟正黑體" panose="020B0604030504040204" pitchFamily="34" charset="-120"/>
                <a:ea typeface="微軟正黑體" panose="020B0604030504040204" pitchFamily="34" charset="-120"/>
              </a:rPr>
              <a:t>    </a:t>
            </a:r>
            <a:endParaRPr lang="en-US" altLang="zh-TW" sz="1600" b="1" i="1">
              <a:solidFill>
                <a:srgbClr val="FFFF00"/>
              </a:solidFill>
              <a:latin typeface="微軟正黑體" panose="020B0604030504040204" pitchFamily="34" charset="-120"/>
              <a:ea typeface="微軟正黑體" panose="020B0604030504040204" pitchFamily="34" charset="-120"/>
            </a:endParaRPr>
          </a:p>
        </p:txBody>
      </p:sp>
      <p:sp>
        <p:nvSpPr>
          <p:cNvPr id="253956" name="AutoShape 4"/>
          <p:cNvSpPr>
            <a:spLocks noChangeArrowheads="1"/>
          </p:cNvSpPr>
          <p:nvPr/>
        </p:nvSpPr>
        <p:spPr bwMode="auto">
          <a:xfrm>
            <a:off x="5508625" y="3627438"/>
            <a:ext cx="2016125" cy="360362"/>
          </a:xfrm>
          <a:prstGeom prst="homePlate">
            <a:avLst>
              <a:gd name="adj" fmla="val 105264"/>
            </a:avLst>
          </a:prstGeom>
          <a:gradFill rotWithShape="1">
            <a:gsLst>
              <a:gs pos="0">
                <a:srgbClr val="FFFF00"/>
              </a:gs>
              <a:gs pos="100000">
                <a:srgbClr val="8F8F00"/>
              </a:gs>
            </a:gsLst>
            <a:lin ang="0" scaled="1"/>
          </a:gradFill>
          <a:ln w="28575">
            <a:solidFill>
              <a:srgbClr val="C0C0C0"/>
            </a:solidFill>
            <a:miter lim="800000"/>
            <a:headEnd/>
            <a:tailEnd/>
          </a:ln>
        </p:spPr>
        <p:txBody>
          <a:bodyPr wrap="none" anchor="ctr"/>
          <a:lstStyle>
            <a:lvl1pPr>
              <a:spcBef>
                <a:spcPct val="20000"/>
              </a:spcBef>
              <a:buClr>
                <a:schemeClr val="accent1"/>
              </a:buClr>
              <a:buSzPct val="65000"/>
              <a:buFont typeface="Wingdings" panose="05000000000000000000" pitchFamily="2" charset="2"/>
              <a:buChar char="n"/>
              <a:defRPr kumimoji="1" sz="30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buChar char="q"/>
              <a:defRPr kumimoji="1" sz="26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buChar char="n"/>
              <a:defRPr kumimoji="1" sz="22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buChar char="q"/>
              <a:defRPr kumimoji="1" sz="2000">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9pPr>
          </a:lstStyle>
          <a:p>
            <a:pPr algn="ctr" eaLnBrk="1" latinLnBrk="1" hangingPunct="1">
              <a:spcBef>
                <a:spcPct val="0"/>
              </a:spcBef>
              <a:buClrTx/>
              <a:buSzTx/>
              <a:buFontTx/>
              <a:buNone/>
            </a:pPr>
            <a:r>
              <a:rPr lang="ko-KR" altLang="en-US" sz="1600" b="1" i="1">
                <a:solidFill>
                  <a:srgbClr val="FFFF00"/>
                </a:solidFill>
                <a:latin typeface="微軟正黑體" panose="020B0604030504040204" pitchFamily="34" charset="-120"/>
                <a:ea typeface="微軟正黑體" panose="020B0604030504040204" pitchFamily="34" charset="-120"/>
              </a:rPr>
              <a:t>    </a:t>
            </a:r>
            <a:endParaRPr lang="en-US" altLang="zh-TW" sz="1600" b="1" i="1">
              <a:solidFill>
                <a:srgbClr val="FFFF00"/>
              </a:solidFill>
              <a:latin typeface="微軟正黑體" panose="020B0604030504040204" pitchFamily="34" charset="-120"/>
              <a:ea typeface="微軟正黑體" panose="020B0604030504040204" pitchFamily="34" charset="-120"/>
            </a:endParaRPr>
          </a:p>
        </p:txBody>
      </p:sp>
      <p:sp>
        <p:nvSpPr>
          <p:cNvPr id="253957" name="AutoShape 5"/>
          <p:cNvSpPr>
            <a:spLocks noChangeArrowheads="1"/>
          </p:cNvSpPr>
          <p:nvPr/>
        </p:nvSpPr>
        <p:spPr bwMode="auto">
          <a:xfrm>
            <a:off x="3419475" y="3627438"/>
            <a:ext cx="2736850" cy="360362"/>
          </a:xfrm>
          <a:prstGeom prst="homePlate">
            <a:avLst>
              <a:gd name="adj" fmla="val 142893"/>
            </a:avLst>
          </a:prstGeom>
          <a:gradFill rotWithShape="1">
            <a:gsLst>
              <a:gs pos="0">
                <a:srgbClr val="FFFF00"/>
              </a:gs>
              <a:gs pos="100000">
                <a:srgbClr val="8F8F00"/>
              </a:gs>
            </a:gsLst>
            <a:lin ang="0" scaled="1"/>
          </a:gradFill>
          <a:ln w="28575">
            <a:solidFill>
              <a:srgbClr val="C0C0C0"/>
            </a:solidFill>
            <a:miter lim="800000"/>
            <a:headEnd/>
            <a:tailEnd/>
          </a:ln>
        </p:spPr>
        <p:txBody>
          <a:bodyPr wrap="none" anchor="ctr"/>
          <a:lstStyle>
            <a:lvl1pPr>
              <a:spcBef>
                <a:spcPct val="20000"/>
              </a:spcBef>
              <a:buClr>
                <a:schemeClr val="accent1"/>
              </a:buClr>
              <a:buSzPct val="65000"/>
              <a:buFont typeface="Wingdings" panose="05000000000000000000" pitchFamily="2" charset="2"/>
              <a:buChar char="n"/>
              <a:defRPr kumimoji="1" sz="30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buChar char="q"/>
              <a:defRPr kumimoji="1" sz="26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buChar char="n"/>
              <a:defRPr kumimoji="1" sz="22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buChar char="q"/>
              <a:defRPr kumimoji="1" sz="2000">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9pPr>
          </a:lstStyle>
          <a:p>
            <a:pPr algn="ctr" eaLnBrk="1" latinLnBrk="1" hangingPunct="1">
              <a:spcBef>
                <a:spcPct val="0"/>
              </a:spcBef>
              <a:buClrTx/>
              <a:buSzTx/>
              <a:buFontTx/>
              <a:buNone/>
            </a:pPr>
            <a:r>
              <a:rPr lang="ko-KR" altLang="en-US" sz="1600" b="1" i="1">
                <a:solidFill>
                  <a:srgbClr val="FFFF00"/>
                </a:solidFill>
                <a:latin typeface="微軟正黑體" panose="020B0604030504040204" pitchFamily="34" charset="-120"/>
                <a:ea typeface="微軟正黑體" panose="020B0604030504040204" pitchFamily="34" charset="-120"/>
              </a:rPr>
              <a:t>      </a:t>
            </a:r>
            <a:endParaRPr lang="en-US" altLang="zh-TW" sz="1600" b="1" i="1">
              <a:solidFill>
                <a:srgbClr val="FFFF00"/>
              </a:solidFill>
              <a:latin typeface="微軟正黑體" panose="020B0604030504040204" pitchFamily="34" charset="-120"/>
              <a:ea typeface="微軟正黑體" panose="020B0604030504040204" pitchFamily="34" charset="-120"/>
            </a:endParaRPr>
          </a:p>
        </p:txBody>
      </p:sp>
      <p:sp>
        <p:nvSpPr>
          <p:cNvPr id="253958" name="AutoShape 6"/>
          <p:cNvSpPr>
            <a:spLocks noChangeArrowheads="1"/>
          </p:cNvSpPr>
          <p:nvPr/>
        </p:nvSpPr>
        <p:spPr bwMode="auto">
          <a:xfrm>
            <a:off x="2411413" y="3627438"/>
            <a:ext cx="1439862" cy="360362"/>
          </a:xfrm>
          <a:prstGeom prst="homePlate">
            <a:avLst>
              <a:gd name="adj" fmla="val 75176"/>
            </a:avLst>
          </a:prstGeom>
          <a:gradFill rotWithShape="1">
            <a:gsLst>
              <a:gs pos="0">
                <a:srgbClr val="FFFF00"/>
              </a:gs>
              <a:gs pos="100000">
                <a:srgbClr val="8F8F00"/>
              </a:gs>
            </a:gsLst>
            <a:lin ang="0" scaled="1"/>
          </a:gradFill>
          <a:ln w="28575">
            <a:solidFill>
              <a:srgbClr val="C0C0C0"/>
            </a:solidFill>
            <a:miter lim="800000"/>
            <a:headEnd/>
            <a:tailEnd/>
          </a:ln>
        </p:spPr>
        <p:txBody>
          <a:bodyPr wrap="none" anchor="ctr"/>
          <a:lstStyle>
            <a:lvl1pPr>
              <a:spcBef>
                <a:spcPct val="20000"/>
              </a:spcBef>
              <a:buClr>
                <a:schemeClr val="accent1"/>
              </a:buClr>
              <a:buSzPct val="65000"/>
              <a:buFont typeface="Wingdings" panose="05000000000000000000" pitchFamily="2" charset="2"/>
              <a:buChar char="n"/>
              <a:defRPr kumimoji="1" sz="30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buChar char="q"/>
              <a:defRPr kumimoji="1" sz="26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buChar char="n"/>
              <a:defRPr kumimoji="1" sz="22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buChar char="q"/>
              <a:defRPr kumimoji="1" sz="2000">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9pPr>
          </a:lstStyle>
          <a:p>
            <a:pPr algn="ctr" eaLnBrk="1" latinLnBrk="1" hangingPunct="1">
              <a:spcBef>
                <a:spcPct val="0"/>
              </a:spcBef>
              <a:buClrTx/>
              <a:buSzTx/>
              <a:buFontTx/>
              <a:buNone/>
            </a:pPr>
            <a:r>
              <a:rPr lang="ko-KR" altLang="en-US" sz="1600" b="1" i="1">
                <a:solidFill>
                  <a:srgbClr val="FFFF00"/>
                </a:solidFill>
                <a:latin typeface="微軟正黑體" panose="020B0604030504040204" pitchFamily="34" charset="-120"/>
                <a:ea typeface="微軟正黑體" panose="020B0604030504040204" pitchFamily="34" charset="-120"/>
              </a:rPr>
              <a:t>  </a:t>
            </a:r>
            <a:r>
              <a:rPr lang="ko-KR" altLang="zh-TW" sz="1600" b="1" i="1">
                <a:solidFill>
                  <a:srgbClr val="FFFF00"/>
                </a:solidFill>
                <a:latin typeface="微軟正黑體" panose="020B0604030504040204" pitchFamily="34" charset="-120"/>
                <a:ea typeface="微軟正黑體" panose="020B0604030504040204" pitchFamily="34" charset="-120"/>
              </a:rPr>
              <a:t> </a:t>
            </a:r>
            <a:r>
              <a:rPr lang="ko-KR" altLang="en-US" sz="1600" b="1" i="1">
                <a:solidFill>
                  <a:srgbClr val="FFFF00"/>
                </a:solidFill>
                <a:latin typeface="微軟正黑體" panose="020B0604030504040204" pitchFamily="34" charset="-120"/>
                <a:ea typeface="微軟正黑體" panose="020B0604030504040204" pitchFamily="34" charset="-120"/>
              </a:rPr>
              <a:t> </a:t>
            </a:r>
            <a:r>
              <a:rPr lang="ko-KR" altLang="zh-TW" sz="1600" b="1" i="1">
                <a:solidFill>
                  <a:srgbClr val="FFFF00"/>
                </a:solidFill>
                <a:latin typeface="微軟正黑體" panose="020B0604030504040204" pitchFamily="34" charset="-120"/>
                <a:ea typeface="微軟正黑體" panose="020B0604030504040204" pitchFamily="34" charset="-120"/>
              </a:rPr>
              <a:t> </a:t>
            </a:r>
            <a:r>
              <a:rPr lang="ko-KR" altLang="en-US" sz="1600" b="1" i="1">
                <a:solidFill>
                  <a:srgbClr val="FFFF00"/>
                </a:solidFill>
                <a:latin typeface="微軟正黑體" panose="020B0604030504040204" pitchFamily="34" charset="-120"/>
                <a:ea typeface="微軟正黑體" panose="020B0604030504040204" pitchFamily="34" charset="-120"/>
              </a:rPr>
              <a:t> </a:t>
            </a:r>
            <a:r>
              <a:rPr lang="ko-KR" altLang="zh-TW" sz="1600" b="1" i="1">
                <a:solidFill>
                  <a:srgbClr val="FFFF00"/>
                </a:solidFill>
                <a:latin typeface="微軟正黑體" panose="020B0604030504040204" pitchFamily="34" charset="-120"/>
                <a:ea typeface="微軟正黑體" panose="020B0604030504040204" pitchFamily="34" charset="-120"/>
              </a:rPr>
              <a:t> </a:t>
            </a:r>
            <a:endParaRPr lang="en-US" altLang="zh-TW" sz="1600" b="1" i="1">
              <a:solidFill>
                <a:srgbClr val="FFFF00"/>
              </a:solidFill>
              <a:latin typeface="微軟正黑體" panose="020B0604030504040204" pitchFamily="34" charset="-120"/>
              <a:ea typeface="微軟正黑體" panose="020B0604030504040204" pitchFamily="34" charset="-120"/>
            </a:endParaRPr>
          </a:p>
        </p:txBody>
      </p:sp>
      <p:sp>
        <p:nvSpPr>
          <p:cNvPr id="253959" name="AutoShape 7"/>
          <p:cNvSpPr>
            <a:spLocks noChangeArrowheads="1"/>
          </p:cNvSpPr>
          <p:nvPr/>
        </p:nvSpPr>
        <p:spPr bwMode="auto">
          <a:xfrm>
            <a:off x="1547813" y="3627438"/>
            <a:ext cx="1225550" cy="360362"/>
          </a:xfrm>
          <a:prstGeom prst="homePlate">
            <a:avLst>
              <a:gd name="adj" fmla="val 63987"/>
            </a:avLst>
          </a:prstGeom>
          <a:gradFill rotWithShape="1">
            <a:gsLst>
              <a:gs pos="0">
                <a:srgbClr val="FFFF00"/>
              </a:gs>
              <a:gs pos="100000">
                <a:srgbClr val="8F8F00"/>
              </a:gs>
            </a:gsLst>
            <a:lin ang="0" scaled="1"/>
          </a:gradFill>
          <a:ln w="28575">
            <a:solidFill>
              <a:srgbClr val="C0C0C0"/>
            </a:solidFill>
            <a:miter lim="800000"/>
            <a:headEnd/>
            <a:tailEnd/>
          </a:ln>
        </p:spPr>
        <p:txBody>
          <a:bodyPr wrap="none" anchor="ctr"/>
          <a:lstStyle>
            <a:lvl1pPr>
              <a:spcBef>
                <a:spcPct val="20000"/>
              </a:spcBef>
              <a:buClr>
                <a:schemeClr val="accent1"/>
              </a:buClr>
              <a:buSzPct val="65000"/>
              <a:buFont typeface="Wingdings" panose="05000000000000000000" pitchFamily="2" charset="2"/>
              <a:buChar char="n"/>
              <a:defRPr kumimoji="1" sz="30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buChar char="q"/>
              <a:defRPr kumimoji="1" sz="26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buChar char="n"/>
              <a:defRPr kumimoji="1" sz="22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buChar char="q"/>
              <a:defRPr kumimoji="1" sz="2000">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9pPr>
          </a:lstStyle>
          <a:p>
            <a:pPr algn="ctr" eaLnBrk="1" latinLnBrk="1" hangingPunct="1">
              <a:spcBef>
                <a:spcPct val="0"/>
              </a:spcBef>
              <a:buClrTx/>
              <a:buSzTx/>
              <a:buFontTx/>
              <a:buNone/>
            </a:pPr>
            <a:endParaRPr lang="zh-TW" altLang="zh-TW" sz="1600" b="1" i="1">
              <a:solidFill>
                <a:srgbClr val="FFFF00"/>
              </a:solidFill>
              <a:latin typeface="微軟正黑體" panose="020B0604030504040204" pitchFamily="34" charset="-120"/>
              <a:ea typeface="微軟正黑體" panose="020B0604030504040204" pitchFamily="34" charset="-120"/>
            </a:endParaRPr>
          </a:p>
        </p:txBody>
      </p:sp>
      <p:sp>
        <p:nvSpPr>
          <p:cNvPr id="253960" name="AutoShape 8"/>
          <p:cNvSpPr>
            <a:spLocks noChangeArrowheads="1"/>
          </p:cNvSpPr>
          <p:nvPr/>
        </p:nvSpPr>
        <p:spPr bwMode="auto">
          <a:xfrm>
            <a:off x="827088" y="3627438"/>
            <a:ext cx="1152525" cy="360362"/>
          </a:xfrm>
          <a:prstGeom prst="homePlate">
            <a:avLst>
              <a:gd name="adj" fmla="val 60174"/>
            </a:avLst>
          </a:prstGeom>
          <a:gradFill rotWithShape="1">
            <a:gsLst>
              <a:gs pos="0">
                <a:srgbClr val="FFFF00"/>
              </a:gs>
              <a:gs pos="100000">
                <a:srgbClr val="8F8F00"/>
              </a:gs>
            </a:gsLst>
            <a:lin ang="0" scaled="1"/>
          </a:gradFill>
          <a:ln w="28575">
            <a:solidFill>
              <a:srgbClr val="C0C0C0"/>
            </a:solidFill>
            <a:miter lim="800000"/>
            <a:headEnd/>
            <a:tailEnd/>
          </a:ln>
        </p:spPr>
        <p:txBody>
          <a:bodyPr wrap="none" anchor="ctr"/>
          <a:lstStyle>
            <a:lvl1pPr>
              <a:spcBef>
                <a:spcPct val="20000"/>
              </a:spcBef>
              <a:buClr>
                <a:schemeClr val="accent1"/>
              </a:buClr>
              <a:buSzPct val="65000"/>
              <a:buFont typeface="Wingdings" panose="05000000000000000000" pitchFamily="2" charset="2"/>
              <a:buChar char="n"/>
              <a:defRPr kumimoji="1" sz="30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buChar char="q"/>
              <a:defRPr kumimoji="1" sz="26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buChar char="n"/>
              <a:defRPr kumimoji="1" sz="22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buChar char="q"/>
              <a:defRPr kumimoji="1" sz="2000">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9pPr>
          </a:lstStyle>
          <a:p>
            <a:pPr algn="ctr" eaLnBrk="1" latinLnBrk="1" hangingPunct="1">
              <a:spcBef>
                <a:spcPct val="0"/>
              </a:spcBef>
              <a:buClrTx/>
              <a:buSzTx/>
              <a:buFontTx/>
              <a:buNone/>
            </a:pPr>
            <a:r>
              <a:rPr lang="ko-KR" altLang="en-US" sz="1600" b="1" i="1">
                <a:solidFill>
                  <a:srgbClr val="FFFF00"/>
                </a:solidFill>
                <a:latin typeface="微軟正黑體" panose="020B0604030504040204" pitchFamily="34" charset="-120"/>
                <a:ea typeface="微軟正黑體" panose="020B0604030504040204" pitchFamily="34" charset="-120"/>
              </a:rPr>
              <a:t>    </a:t>
            </a:r>
            <a:endParaRPr lang="en-US" altLang="zh-TW" sz="1600" b="1" i="1">
              <a:solidFill>
                <a:srgbClr val="FFFF00"/>
              </a:solidFill>
              <a:latin typeface="微軟正黑體" panose="020B0604030504040204" pitchFamily="34" charset="-120"/>
              <a:ea typeface="微軟正黑體" panose="020B0604030504040204" pitchFamily="34" charset="-120"/>
            </a:endParaRPr>
          </a:p>
        </p:txBody>
      </p:sp>
      <p:sp>
        <p:nvSpPr>
          <p:cNvPr id="404489" name="AutoShape 9"/>
          <p:cNvSpPr>
            <a:spLocks noChangeArrowheads="1"/>
          </p:cNvSpPr>
          <p:nvPr/>
        </p:nvSpPr>
        <p:spPr bwMode="auto">
          <a:xfrm>
            <a:off x="611188" y="981075"/>
            <a:ext cx="1512887" cy="647700"/>
          </a:xfrm>
          <a:prstGeom prst="roundRect">
            <a:avLst>
              <a:gd name="adj" fmla="val 50000"/>
            </a:avLst>
          </a:prstGeom>
          <a:gradFill rotWithShape="1">
            <a:gsLst>
              <a:gs pos="0">
                <a:srgbClr val="FFFF00"/>
              </a:gs>
              <a:gs pos="50000">
                <a:schemeClr val="bg1"/>
              </a:gs>
              <a:gs pos="100000">
                <a:srgbClr val="FFFF00"/>
              </a:gs>
            </a:gsLst>
            <a:lin ang="5400000" scaled="1"/>
          </a:gradFill>
          <a:ln w="19050" algn="ctr">
            <a:solidFill>
              <a:srgbClr val="FF6600"/>
            </a:solidFill>
            <a:round/>
            <a:headEnd/>
            <a:tailEnd/>
          </a:ln>
          <a:effectLst>
            <a:outerShdw dist="35921" dir="2700000" algn="ctr" rotWithShape="0">
              <a:schemeClr val="bg2"/>
            </a:outerShdw>
          </a:effectLst>
        </p:spPr>
        <p:txBody>
          <a:bodyPr wrap="none" anchor="ctr"/>
          <a:lstStyle/>
          <a:p>
            <a:pPr algn="ctr" eaLnBrk="1" hangingPunct="1">
              <a:defRPr/>
            </a:pPr>
            <a:r>
              <a:rPr lang="zh-TW" altLang="en-US" sz="2400" b="1">
                <a:latin typeface="Times New Roman" pitchFamily="18" charset="0"/>
              </a:rPr>
              <a:t>案例</a:t>
            </a:r>
          </a:p>
        </p:txBody>
      </p:sp>
      <p:sp>
        <p:nvSpPr>
          <p:cNvPr id="253962" name="Line 10"/>
          <p:cNvSpPr>
            <a:spLocks noChangeShapeType="1"/>
          </p:cNvSpPr>
          <p:nvPr/>
        </p:nvSpPr>
        <p:spPr bwMode="auto">
          <a:xfrm>
            <a:off x="827088" y="3987800"/>
            <a:ext cx="0" cy="431800"/>
          </a:xfrm>
          <a:prstGeom prst="line">
            <a:avLst/>
          </a:prstGeom>
          <a:noFill/>
          <a:ln w="31750">
            <a:solidFill>
              <a:schemeClr val="tx1"/>
            </a:solidFill>
            <a:round/>
            <a:headEnd type="stealth" w="med" len="med"/>
            <a:tailEnd/>
          </a:ln>
          <a:extLst>
            <a:ext uri="{909E8E84-426E-40DD-AFC4-6F175D3DCCD1}">
              <a14:hiddenFill xmlns:a14="http://schemas.microsoft.com/office/drawing/2010/main">
                <a:noFill/>
              </a14:hiddenFill>
            </a:ext>
          </a:extLst>
        </p:spPr>
        <p:txBody>
          <a:bodyPr lIns="90000" tIns="46800" rIns="90000" bIns="46800">
            <a:spAutoFit/>
          </a:bodyPr>
          <a:lstStyle/>
          <a:p>
            <a:endParaRPr lang="zh-TW" altLang="en-US"/>
          </a:p>
        </p:txBody>
      </p:sp>
      <p:sp>
        <p:nvSpPr>
          <p:cNvPr id="253963" name="Line 11"/>
          <p:cNvSpPr>
            <a:spLocks noChangeShapeType="1"/>
          </p:cNvSpPr>
          <p:nvPr/>
        </p:nvSpPr>
        <p:spPr bwMode="auto">
          <a:xfrm>
            <a:off x="1758950" y="3987800"/>
            <a:ext cx="0" cy="431800"/>
          </a:xfrm>
          <a:prstGeom prst="line">
            <a:avLst/>
          </a:prstGeom>
          <a:noFill/>
          <a:ln w="31750">
            <a:solidFill>
              <a:schemeClr val="tx1"/>
            </a:solidFill>
            <a:round/>
            <a:headEnd type="stealth" w="med" len="med"/>
            <a:tailEnd/>
          </a:ln>
          <a:extLst>
            <a:ext uri="{909E8E84-426E-40DD-AFC4-6F175D3DCCD1}">
              <a14:hiddenFill xmlns:a14="http://schemas.microsoft.com/office/drawing/2010/main">
                <a:noFill/>
              </a14:hiddenFill>
            </a:ext>
          </a:extLst>
        </p:spPr>
        <p:txBody>
          <a:bodyPr lIns="90000" tIns="46800" rIns="90000" bIns="46800">
            <a:spAutoFit/>
          </a:bodyPr>
          <a:lstStyle/>
          <a:p>
            <a:endParaRPr lang="zh-TW" altLang="en-US"/>
          </a:p>
        </p:txBody>
      </p:sp>
      <p:sp>
        <p:nvSpPr>
          <p:cNvPr id="253964" name="Line 12"/>
          <p:cNvSpPr>
            <a:spLocks noChangeShapeType="1"/>
          </p:cNvSpPr>
          <p:nvPr/>
        </p:nvSpPr>
        <p:spPr bwMode="auto">
          <a:xfrm>
            <a:off x="2551113" y="3987800"/>
            <a:ext cx="0" cy="431800"/>
          </a:xfrm>
          <a:prstGeom prst="line">
            <a:avLst/>
          </a:prstGeom>
          <a:noFill/>
          <a:ln w="31750">
            <a:solidFill>
              <a:schemeClr val="tx1"/>
            </a:solidFill>
            <a:round/>
            <a:headEnd type="stealth" w="med" len="med"/>
            <a:tailEnd/>
          </a:ln>
          <a:extLst>
            <a:ext uri="{909E8E84-426E-40DD-AFC4-6F175D3DCCD1}">
              <a14:hiddenFill xmlns:a14="http://schemas.microsoft.com/office/drawing/2010/main">
                <a:noFill/>
              </a14:hiddenFill>
            </a:ext>
          </a:extLst>
        </p:spPr>
        <p:txBody>
          <a:bodyPr lIns="90000" tIns="46800" rIns="90000" bIns="46800">
            <a:spAutoFit/>
          </a:bodyPr>
          <a:lstStyle/>
          <a:p>
            <a:endParaRPr lang="zh-TW" altLang="en-US"/>
          </a:p>
        </p:txBody>
      </p:sp>
      <p:sp>
        <p:nvSpPr>
          <p:cNvPr id="253965" name="Line 13"/>
          <p:cNvSpPr>
            <a:spLocks noChangeShapeType="1"/>
          </p:cNvSpPr>
          <p:nvPr/>
        </p:nvSpPr>
        <p:spPr bwMode="auto">
          <a:xfrm>
            <a:off x="3560763" y="3987800"/>
            <a:ext cx="0" cy="431800"/>
          </a:xfrm>
          <a:prstGeom prst="line">
            <a:avLst/>
          </a:prstGeom>
          <a:noFill/>
          <a:ln w="31750">
            <a:solidFill>
              <a:schemeClr val="tx1"/>
            </a:solidFill>
            <a:round/>
            <a:headEnd type="stealth" w="med" len="med"/>
            <a:tailEnd/>
          </a:ln>
          <a:extLst>
            <a:ext uri="{909E8E84-426E-40DD-AFC4-6F175D3DCCD1}">
              <a14:hiddenFill xmlns:a14="http://schemas.microsoft.com/office/drawing/2010/main">
                <a:noFill/>
              </a14:hiddenFill>
            </a:ext>
          </a:extLst>
        </p:spPr>
        <p:txBody>
          <a:bodyPr lIns="90000" tIns="46800" rIns="90000" bIns="46800">
            <a:spAutoFit/>
          </a:bodyPr>
          <a:lstStyle/>
          <a:p>
            <a:endParaRPr lang="zh-TW" altLang="en-US"/>
          </a:p>
        </p:txBody>
      </p:sp>
      <p:sp>
        <p:nvSpPr>
          <p:cNvPr id="253966" name="Line 14"/>
          <p:cNvSpPr>
            <a:spLocks noChangeShapeType="1"/>
          </p:cNvSpPr>
          <p:nvPr/>
        </p:nvSpPr>
        <p:spPr bwMode="auto">
          <a:xfrm>
            <a:off x="5651500" y="3987800"/>
            <a:ext cx="0" cy="431800"/>
          </a:xfrm>
          <a:prstGeom prst="line">
            <a:avLst/>
          </a:prstGeom>
          <a:noFill/>
          <a:ln w="31750">
            <a:solidFill>
              <a:schemeClr val="tx1"/>
            </a:solidFill>
            <a:round/>
            <a:headEnd type="stealth" w="med" len="med"/>
            <a:tailEnd/>
          </a:ln>
          <a:extLst>
            <a:ext uri="{909E8E84-426E-40DD-AFC4-6F175D3DCCD1}">
              <a14:hiddenFill xmlns:a14="http://schemas.microsoft.com/office/drawing/2010/main">
                <a:noFill/>
              </a14:hiddenFill>
            </a:ext>
          </a:extLst>
        </p:spPr>
        <p:txBody>
          <a:bodyPr lIns="90000" tIns="46800" rIns="90000" bIns="46800">
            <a:spAutoFit/>
          </a:bodyPr>
          <a:lstStyle/>
          <a:p>
            <a:endParaRPr lang="zh-TW" altLang="en-US"/>
          </a:p>
        </p:txBody>
      </p:sp>
      <p:sp>
        <p:nvSpPr>
          <p:cNvPr id="253967" name="Line 15"/>
          <p:cNvSpPr>
            <a:spLocks noChangeShapeType="1"/>
          </p:cNvSpPr>
          <p:nvPr/>
        </p:nvSpPr>
        <p:spPr bwMode="auto">
          <a:xfrm>
            <a:off x="7159625" y="3987800"/>
            <a:ext cx="0" cy="431800"/>
          </a:xfrm>
          <a:prstGeom prst="line">
            <a:avLst/>
          </a:prstGeom>
          <a:noFill/>
          <a:ln w="31750">
            <a:solidFill>
              <a:schemeClr val="tx1"/>
            </a:solidFill>
            <a:round/>
            <a:headEnd type="stealth" w="med" len="med"/>
            <a:tailEnd/>
          </a:ln>
          <a:extLst>
            <a:ext uri="{909E8E84-426E-40DD-AFC4-6F175D3DCCD1}">
              <a14:hiddenFill xmlns:a14="http://schemas.microsoft.com/office/drawing/2010/main">
                <a:noFill/>
              </a14:hiddenFill>
            </a:ext>
          </a:extLst>
        </p:spPr>
        <p:txBody>
          <a:bodyPr lIns="90000" tIns="46800" rIns="90000" bIns="46800">
            <a:spAutoFit/>
          </a:bodyPr>
          <a:lstStyle/>
          <a:p>
            <a:endParaRPr lang="zh-TW" altLang="en-US"/>
          </a:p>
        </p:txBody>
      </p:sp>
      <p:sp>
        <p:nvSpPr>
          <p:cNvPr id="253968" name="Line 16"/>
          <p:cNvSpPr>
            <a:spLocks noChangeShapeType="1"/>
          </p:cNvSpPr>
          <p:nvPr/>
        </p:nvSpPr>
        <p:spPr bwMode="auto">
          <a:xfrm>
            <a:off x="7956550" y="3987800"/>
            <a:ext cx="0" cy="431800"/>
          </a:xfrm>
          <a:prstGeom prst="line">
            <a:avLst/>
          </a:prstGeom>
          <a:noFill/>
          <a:ln w="31750">
            <a:solidFill>
              <a:schemeClr val="tx1"/>
            </a:solidFill>
            <a:round/>
            <a:headEnd type="stealth" w="med" len="med"/>
            <a:tailEnd/>
          </a:ln>
          <a:extLst>
            <a:ext uri="{909E8E84-426E-40DD-AFC4-6F175D3DCCD1}">
              <a14:hiddenFill xmlns:a14="http://schemas.microsoft.com/office/drawing/2010/main">
                <a:noFill/>
              </a14:hiddenFill>
            </a:ext>
          </a:extLst>
        </p:spPr>
        <p:txBody>
          <a:bodyPr lIns="90000" tIns="46800" rIns="90000" bIns="46800">
            <a:spAutoFit/>
          </a:bodyPr>
          <a:lstStyle/>
          <a:p>
            <a:endParaRPr lang="zh-TW" altLang="en-US"/>
          </a:p>
        </p:txBody>
      </p:sp>
      <p:sp>
        <p:nvSpPr>
          <p:cNvPr id="253969" name="AutoShape 17"/>
          <p:cNvSpPr>
            <a:spLocks noChangeArrowheads="1"/>
          </p:cNvSpPr>
          <p:nvPr/>
        </p:nvSpPr>
        <p:spPr bwMode="auto">
          <a:xfrm>
            <a:off x="463550" y="4419600"/>
            <a:ext cx="795338" cy="1673225"/>
          </a:xfrm>
          <a:prstGeom prst="flowChartAlternateProcess">
            <a:avLst/>
          </a:prstGeom>
          <a:gradFill rotWithShape="1">
            <a:gsLst>
              <a:gs pos="0">
                <a:srgbClr val="000076"/>
              </a:gs>
              <a:gs pos="50000">
                <a:srgbClr val="0000FF"/>
              </a:gs>
              <a:gs pos="100000">
                <a:srgbClr val="000076"/>
              </a:gs>
            </a:gsLst>
            <a:lin ang="0" scaled="1"/>
          </a:gradFill>
          <a:ln w="22225">
            <a:solidFill>
              <a:schemeClr val="tx1"/>
            </a:solidFill>
            <a:miter lim="800000"/>
            <a:headEnd/>
            <a:tailEnd/>
          </a:ln>
        </p:spPr>
        <p:txBody>
          <a:bodyPr vert="eaVert" lIns="90000" tIns="46800" rIns="90000" bIns="46800" anchor="ctr">
            <a:spAutoFit/>
          </a:bodyPr>
          <a:lstStyle>
            <a:lvl1pPr>
              <a:spcBef>
                <a:spcPct val="20000"/>
              </a:spcBef>
              <a:buClr>
                <a:schemeClr val="accent1"/>
              </a:buClr>
              <a:buSzPct val="65000"/>
              <a:buFont typeface="Wingdings" panose="05000000000000000000" pitchFamily="2" charset="2"/>
              <a:buChar char="n"/>
              <a:defRPr kumimoji="1" sz="30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buChar char="q"/>
              <a:defRPr kumimoji="1" sz="26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buChar char="n"/>
              <a:defRPr kumimoji="1" sz="22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buChar char="q"/>
              <a:defRPr kumimoji="1" sz="2000">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9pPr>
          </a:lstStyle>
          <a:p>
            <a:pPr algn="ctr" eaLnBrk="1" hangingPunct="1">
              <a:spcBef>
                <a:spcPct val="0"/>
              </a:spcBef>
              <a:buClrTx/>
              <a:buSzTx/>
              <a:buFontTx/>
              <a:buNone/>
            </a:pPr>
            <a:r>
              <a:rPr lang="zh-TW" altLang="en-US" sz="1800">
                <a:solidFill>
                  <a:schemeClr val="bg1"/>
                </a:solidFill>
                <a:latin typeface="標楷體" panose="03000509000000000000" pitchFamily="65" charset="-120"/>
              </a:rPr>
              <a:t>報竣工</a:t>
            </a:r>
            <a:r>
              <a:rPr lang="en-US" altLang="zh-TW" sz="1800">
                <a:solidFill>
                  <a:schemeClr val="bg1"/>
                </a:solidFill>
                <a:latin typeface="標楷體" panose="03000509000000000000" pitchFamily="65" charset="-120"/>
              </a:rPr>
              <a:t>(</a:t>
            </a:r>
            <a:r>
              <a:rPr lang="zh-TW" altLang="en-US" sz="1800">
                <a:solidFill>
                  <a:schemeClr val="bg1"/>
                </a:solidFill>
                <a:latin typeface="標楷體" panose="03000509000000000000" pitchFamily="65" charset="-120"/>
              </a:rPr>
              <a:t>同預定完工日期</a:t>
            </a:r>
            <a:r>
              <a:rPr lang="en-US" altLang="zh-TW" sz="1800">
                <a:solidFill>
                  <a:schemeClr val="bg1"/>
                </a:solidFill>
                <a:latin typeface="標楷體" panose="03000509000000000000" pitchFamily="65" charset="-120"/>
              </a:rPr>
              <a:t>)</a:t>
            </a:r>
          </a:p>
        </p:txBody>
      </p:sp>
      <p:sp>
        <p:nvSpPr>
          <p:cNvPr id="253970" name="AutoShape 18"/>
          <p:cNvSpPr>
            <a:spLocks noChangeArrowheads="1"/>
          </p:cNvSpPr>
          <p:nvPr/>
        </p:nvSpPr>
        <p:spPr bwMode="auto">
          <a:xfrm>
            <a:off x="1479550" y="4430713"/>
            <a:ext cx="500063" cy="1652587"/>
          </a:xfrm>
          <a:prstGeom prst="flowChartAlternateProcess">
            <a:avLst/>
          </a:prstGeom>
          <a:gradFill rotWithShape="1">
            <a:gsLst>
              <a:gs pos="0">
                <a:srgbClr val="000076"/>
              </a:gs>
              <a:gs pos="50000">
                <a:srgbClr val="0000FF"/>
              </a:gs>
              <a:gs pos="100000">
                <a:srgbClr val="000076"/>
              </a:gs>
            </a:gsLst>
            <a:lin ang="0" scaled="1"/>
          </a:gradFill>
          <a:ln w="22225">
            <a:solidFill>
              <a:schemeClr val="tx1"/>
            </a:solidFill>
            <a:miter lim="800000"/>
            <a:headEnd/>
            <a:tailEnd/>
          </a:ln>
        </p:spPr>
        <p:txBody>
          <a:bodyPr vert="eaVert" lIns="90000" tIns="46800" rIns="90000" bIns="46800" anchor="ctr">
            <a:spAutoFit/>
          </a:bodyPr>
          <a:lstStyle>
            <a:lvl1pPr>
              <a:spcBef>
                <a:spcPct val="20000"/>
              </a:spcBef>
              <a:buClr>
                <a:schemeClr val="accent1"/>
              </a:buClr>
              <a:buSzPct val="65000"/>
              <a:buFont typeface="Wingdings" panose="05000000000000000000" pitchFamily="2" charset="2"/>
              <a:buChar char="n"/>
              <a:defRPr kumimoji="1" sz="30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buChar char="q"/>
              <a:defRPr kumimoji="1" sz="26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buChar char="n"/>
              <a:defRPr kumimoji="1" sz="22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buChar char="q"/>
              <a:defRPr kumimoji="1" sz="2000">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9pPr>
          </a:lstStyle>
          <a:p>
            <a:pPr algn="ctr" eaLnBrk="1" hangingPunct="1">
              <a:spcBef>
                <a:spcPct val="0"/>
              </a:spcBef>
              <a:buClrTx/>
              <a:buSzTx/>
              <a:buFontTx/>
              <a:buNone/>
            </a:pPr>
            <a:r>
              <a:rPr lang="zh-TW" altLang="en-US" sz="1800">
                <a:solidFill>
                  <a:schemeClr val="bg1"/>
                </a:solidFill>
                <a:latin typeface="標楷體" panose="03000509000000000000" pitchFamily="65" charset="-120"/>
              </a:rPr>
              <a:t>確定是否竣工</a:t>
            </a:r>
          </a:p>
        </p:txBody>
      </p:sp>
      <p:sp>
        <p:nvSpPr>
          <p:cNvPr id="253971" name="AutoShape 19"/>
          <p:cNvSpPr>
            <a:spLocks noChangeArrowheads="1"/>
          </p:cNvSpPr>
          <p:nvPr/>
        </p:nvSpPr>
        <p:spPr bwMode="auto">
          <a:xfrm>
            <a:off x="2271713" y="4419600"/>
            <a:ext cx="500062" cy="1652588"/>
          </a:xfrm>
          <a:prstGeom prst="flowChartAlternateProcess">
            <a:avLst/>
          </a:prstGeom>
          <a:gradFill rotWithShape="1">
            <a:gsLst>
              <a:gs pos="0">
                <a:srgbClr val="000076"/>
              </a:gs>
              <a:gs pos="50000">
                <a:srgbClr val="0000FF"/>
              </a:gs>
              <a:gs pos="100000">
                <a:srgbClr val="000076"/>
              </a:gs>
            </a:gsLst>
            <a:lin ang="0" scaled="1"/>
          </a:gradFill>
          <a:ln w="22225">
            <a:solidFill>
              <a:schemeClr val="tx1"/>
            </a:solidFill>
            <a:miter lim="800000"/>
            <a:headEnd/>
            <a:tailEnd/>
          </a:ln>
        </p:spPr>
        <p:txBody>
          <a:bodyPr vert="eaVert" lIns="90000" tIns="46800" rIns="90000" bIns="46800" anchor="ctr">
            <a:spAutoFit/>
          </a:bodyPr>
          <a:lstStyle>
            <a:lvl1pPr>
              <a:spcBef>
                <a:spcPct val="20000"/>
              </a:spcBef>
              <a:buClr>
                <a:schemeClr val="accent1"/>
              </a:buClr>
              <a:buSzPct val="65000"/>
              <a:buFont typeface="Wingdings" panose="05000000000000000000" pitchFamily="2" charset="2"/>
              <a:buChar char="n"/>
              <a:defRPr kumimoji="1" sz="30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buChar char="q"/>
              <a:defRPr kumimoji="1" sz="26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buChar char="n"/>
              <a:defRPr kumimoji="1" sz="22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buChar char="q"/>
              <a:defRPr kumimoji="1" sz="2000">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9pPr>
          </a:lstStyle>
          <a:p>
            <a:pPr algn="ctr" eaLnBrk="1" hangingPunct="1">
              <a:spcBef>
                <a:spcPct val="0"/>
              </a:spcBef>
              <a:buClrTx/>
              <a:buSzTx/>
              <a:buFontTx/>
              <a:buNone/>
            </a:pPr>
            <a:r>
              <a:rPr lang="zh-TW" altLang="en-US" sz="1800">
                <a:solidFill>
                  <a:schemeClr val="bg1"/>
                </a:solidFill>
                <a:latin typeface="標楷體" panose="03000509000000000000" pitchFamily="65" charset="-120"/>
              </a:rPr>
              <a:t>簽派初驗人員</a:t>
            </a:r>
          </a:p>
        </p:txBody>
      </p:sp>
      <p:sp>
        <p:nvSpPr>
          <p:cNvPr id="253972" name="AutoShape 20"/>
          <p:cNvSpPr>
            <a:spLocks noChangeArrowheads="1"/>
          </p:cNvSpPr>
          <p:nvPr/>
        </p:nvSpPr>
        <p:spPr bwMode="auto">
          <a:xfrm>
            <a:off x="3279775" y="4419600"/>
            <a:ext cx="500063" cy="1652588"/>
          </a:xfrm>
          <a:prstGeom prst="flowChartAlternateProcess">
            <a:avLst/>
          </a:prstGeom>
          <a:gradFill rotWithShape="1">
            <a:gsLst>
              <a:gs pos="0">
                <a:srgbClr val="000076"/>
              </a:gs>
              <a:gs pos="50000">
                <a:srgbClr val="0000FF"/>
              </a:gs>
              <a:gs pos="100000">
                <a:srgbClr val="000076"/>
              </a:gs>
            </a:gsLst>
            <a:lin ang="0" scaled="1"/>
          </a:gradFill>
          <a:ln w="22225">
            <a:solidFill>
              <a:schemeClr val="tx1"/>
            </a:solidFill>
            <a:miter lim="800000"/>
            <a:headEnd/>
            <a:tailEnd/>
          </a:ln>
        </p:spPr>
        <p:txBody>
          <a:bodyPr vert="eaVert" lIns="90000" tIns="46800" rIns="90000" bIns="46800" anchor="ctr">
            <a:spAutoFit/>
          </a:bodyPr>
          <a:lstStyle>
            <a:lvl1pPr>
              <a:spcBef>
                <a:spcPct val="20000"/>
              </a:spcBef>
              <a:buClr>
                <a:schemeClr val="accent1"/>
              </a:buClr>
              <a:buSzPct val="65000"/>
              <a:buFont typeface="Wingdings" panose="05000000000000000000" pitchFamily="2" charset="2"/>
              <a:buChar char="n"/>
              <a:defRPr kumimoji="1" sz="30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buChar char="q"/>
              <a:defRPr kumimoji="1" sz="26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buChar char="n"/>
              <a:defRPr kumimoji="1" sz="22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buChar char="q"/>
              <a:defRPr kumimoji="1" sz="2000">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9pPr>
          </a:lstStyle>
          <a:p>
            <a:pPr algn="ctr" eaLnBrk="1" hangingPunct="1">
              <a:spcBef>
                <a:spcPct val="0"/>
              </a:spcBef>
              <a:buClrTx/>
              <a:buSzTx/>
              <a:buFontTx/>
              <a:buNone/>
            </a:pPr>
            <a:r>
              <a:rPr lang="zh-TW" altLang="en-US" sz="1800">
                <a:solidFill>
                  <a:schemeClr val="bg1"/>
                </a:solidFill>
                <a:latin typeface="標楷體" panose="03000509000000000000" pitchFamily="65" charset="-120"/>
              </a:rPr>
              <a:t>初驗</a:t>
            </a:r>
          </a:p>
        </p:txBody>
      </p:sp>
      <p:sp>
        <p:nvSpPr>
          <p:cNvPr id="253973" name="AutoShape 21"/>
          <p:cNvSpPr>
            <a:spLocks noChangeArrowheads="1"/>
          </p:cNvSpPr>
          <p:nvPr/>
        </p:nvSpPr>
        <p:spPr bwMode="auto">
          <a:xfrm>
            <a:off x="5286375" y="4408488"/>
            <a:ext cx="795338" cy="1673225"/>
          </a:xfrm>
          <a:prstGeom prst="flowChartAlternateProcess">
            <a:avLst/>
          </a:prstGeom>
          <a:gradFill rotWithShape="1">
            <a:gsLst>
              <a:gs pos="0">
                <a:srgbClr val="000076"/>
              </a:gs>
              <a:gs pos="50000">
                <a:srgbClr val="0000FF"/>
              </a:gs>
              <a:gs pos="100000">
                <a:srgbClr val="000076"/>
              </a:gs>
            </a:gsLst>
            <a:lin ang="0" scaled="1"/>
          </a:gradFill>
          <a:ln w="22225">
            <a:solidFill>
              <a:schemeClr val="tx1"/>
            </a:solidFill>
            <a:miter lim="800000"/>
            <a:headEnd/>
            <a:tailEnd/>
          </a:ln>
        </p:spPr>
        <p:txBody>
          <a:bodyPr vert="eaVert" lIns="90000" tIns="46800" rIns="90000" bIns="46800" anchor="ctr">
            <a:spAutoFit/>
          </a:bodyPr>
          <a:lstStyle>
            <a:lvl1pPr>
              <a:spcBef>
                <a:spcPct val="20000"/>
              </a:spcBef>
              <a:buClr>
                <a:schemeClr val="accent1"/>
              </a:buClr>
              <a:buSzPct val="65000"/>
              <a:buFont typeface="Wingdings" panose="05000000000000000000" pitchFamily="2" charset="2"/>
              <a:buChar char="n"/>
              <a:defRPr kumimoji="1" sz="30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buChar char="q"/>
              <a:defRPr kumimoji="1" sz="26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buChar char="n"/>
              <a:defRPr kumimoji="1" sz="22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buChar char="q"/>
              <a:defRPr kumimoji="1" sz="2000">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9pPr>
          </a:lstStyle>
          <a:p>
            <a:pPr algn="ctr" eaLnBrk="1" hangingPunct="1">
              <a:spcBef>
                <a:spcPct val="0"/>
              </a:spcBef>
              <a:buClrTx/>
              <a:buSzTx/>
              <a:buFontTx/>
              <a:buNone/>
            </a:pPr>
            <a:r>
              <a:rPr lang="zh-TW" altLang="en-US" sz="1800">
                <a:solidFill>
                  <a:schemeClr val="bg1"/>
                </a:solidFill>
                <a:latin typeface="標楷體" panose="03000509000000000000" pitchFamily="65" charset="-120"/>
              </a:rPr>
              <a:t>有瑕疵限期改正日期</a:t>
            </a:r>
          </a:p>
        </p:txBody>
      </p:sp>
      <p:sp>
        <p:nvSpPr>
          <p:cNvPr id="253974" name="AutoShape 22"/>
          <p:cNvSpPr>
            <a:spLocks noChangeArrowheads="1"/>
          </p:cNvSpPr>
          <p:nvPr/>
        </p:nvSpPr>
        <p:spPr bwMode="auto">
          <a:xfrm>
            <a:off x="6791505" y="4430713"/>
            <a:ext cx="814028" cy="1652587"/>
          </a:xfrm>
          <a:prstGeom prst="flowChartAlternateProcess">
            <a:avLst/>
          </a:prstGeom>
          <a:gradFill rotWithShape="1">
            <a:gsLst>
              <a:gs pos="0">
                <a:srgbClr val="000076"/>
              </a:gs>
              <a:gs pos="50000">
                <a:srgbClr val="0000FF"/>
              </a:gs>
              <a:gs pos="100000">
                <a:srgbClr val="000076"/>
              </a:gs>
            </a:gsLst>
            <a:lin ang="0" scaled="1"/>
          </a:gradFill>
          <a:ln w="22225">
            <a:solidFill>
              <a:schemeClr val="tx1"/>
            </a:solidFill>
            <a:miter lim="800000"/>
            <a:headEnd/>
            <a:tailEnd/>
          </a:ln>
        </p:spPr>
        <p:txBody>
          <a:bodyPr vert="eaVert" lIns="90000" tIns="46800" rIns="90000" bIns="46800" anchor="ctr">
            <a:spAutoFit/>
          </a:bodyPr>
          <a:lstStyle>
            <a:lvl1pPr>
              <a:spcBef>
                <a:spcPct val="20000"/>
              </a:spcBef>
              <a:buClr>
                <a:schemeClr val="accent1"/>
              </a:buClr>
              <a:buSzPct val="65000"/>
              <a:buFont typeface="Wingdings" panose="05000000000000000000" pitchFamily="2" charset="2"/>
              <a:buChar char="n"/>
              <a:defRPr kumimoji="1" sz="30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buChar char="q"/>
              <a:defRPr kumimoji="1" sz="26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buChar char="n"/>
              <a:defRPr kumimoji="1" sz="22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buChar char="q"/>
              <a:defRPr kumimoji="1" sz="2000">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9pPr>
          </a:lstStyle>
          <a:p>
            <a:pPr algn="ctr" eaLnBrk="1" hangingPunct="1">
              <a:spcBef>
                <a:spcPct val="0"/>
              </a:spcBef>
              <a:buClrTx/>
              <a:buSzTx/>
              <a:buFontTx/>
              <a:buNone/>
            </a:pPr>
            <a:r>
              <a:rPr lang="en-US" altLang="zh-TW" sz="1800" dirty="0" smtClean="0">
                <a:solidFill>
                  <a:schemeClr val="bg1"/>
                </a:solidFill>
                <a:latin typeface="標楷體" panose="03000509000000000000" pitchFamily="65" charset="-120"/>
              </a:rPr>
              <a:t>2.</a:t>
            </a:r>
            <a:r>
              <a:rPr lang="zh-TW" altLang="en-US" sz="1800" dirty="0" smtClean="0">
                <a:solidFill>
                  <a:schemeClr val="bg1"/>
                </a:solidFill>
                <a:latin typeface="標楷體" panose="03000509000000000000" pitchFamily="65" charset="-120"/>
              </a:rPr>
              <a:t>瑕疵</a:t>
            </a:r>
            <a:r>
              <a:rPr lang="zh-TW" altLang="en-US" sz="1800" dirty="0">
                <a:solidFill>
                  <a:schemeClr val="bg1"/>
                </a:solidFill>
                <a:latin typeface="標楷體" panose="03000509000000000000" pitchFamily="65" charset="-120"/>
              </a:rPr>
              <a:t>改正完成</a:t>
            </a:r>
          </a:p>
        </p:txBody>
      </p:sp>
      <p:sp>
        <p:nvSpPr>
          <p:cNvPr id="253975" name="AutoShape 23"/>
          <p:cNvSpPr>
            <a:spLocks noChangeArrowheads="1"/>
          </p:cNvSpPr>
          <p:nvPr/>
        </p:nvSpPr>
        <p:spPr bwMode="auto">
          <a:xfrm>
            <a:off x="7743825" y="4419600"/>
            <a:ext cx="500063" cy="1652588"/>
          </a:xfrm>
          <a:prstGeom prst="flowChartAlternateProcess">
            <a:avLst/>
          </a:prstGeom>
          <a:gradFill rotWithShape="1">
            <a:gsLst>
              <a:gs pos="0">
                <a:srgbClr val="000076"/>
              </a:gs>
              <a:gs pos="50000">
                <a:srgbClr val="0000FF"/>
              </a:gs>
              <a:gs pos="100000">
                <a:srgbClr val="000076"/>
              </a:gs>
            </a:gsLst>
            <a:lin ang="0" scaled="1"/>
          </a:gradFill>
          <a:ln w="22225">
            <a:solidFill>
              <a:schemeClr val="tx1"/>
            </a:solidFill>
            <a:miter lim="800000"/>
            <a:headEnd/>
            <a:tailEnd/>
          </a:ln>
        </p:spPr>
        <p:txBody>
          <a:bodyPr vert="eaVert" lIns="90000" tIns="46800" rIns="90000" bIns="46800" anchor="ctr">
            <a:spAutoFit/>
          </a:bodyPr>
          <a:lstStyle>
            <a:lvl1pPr>
              <a:spcBef>
                <a:spcPct val="20000"/>
              </a:spcBef>
              <a:buClr>
                <a:schemeClr val="accent1"/>
              </a:buClr>
              <a:buSzPct val="65000"/>
              <a:buFont typeface="Wingdings" panose="05000000000000000000" pitchFamily="2" charset="2"/>
              <a:buChar char="n"/>
              <a:defRPr kumimoji="1" sz="30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buChar char="q"/>
              <a:defRPr kumimoji="1" sz="26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buChar char="n"/>
              <a:defRPr kumimoji="1" sz="22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buChar char="q"/>
              <a:defRPr kumimoji="1" sz="2000">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9pPr>
          </a:lstStyle>
          <a:p>
            <a:pPr algn="ctr" eaLnBrk="1" hangingPunct="1">
              <a:spcBef>
                <a:spcPct val="0"/>
              </a:spcBef>
              <a:buClrTx/>
              <a:buSzTx/>
              <a:buFontTx/>
              <a:buNone/>
            </a:pPr>
            <a:r>
              <a:rPr lang="zh-TW" altLang="en-US" sz="1800">
                <a:solidFill>
                  <a:schemeClr val="bg1"/>
                </a:solidFill>
                <a:latin typeface="標楷體" panose="03000509000000000000" pitchFamily="65" charset="-120"/>
              </a:rPr>
              <a:t>初驗再驗合格</a:t>
            </a:r>
          </a:p>
        </p:txBody>
      </p:sp>
      <p:sp>
        <p:nvSpPr>
          <p:cNvPr id="253976" name="AutoShape 24"/>
          <p:cNvSpPr>
            <a:spLocks noChangeArrowheads="1"/>
          </p:cNvSpPr>
          <p:nvPr/>
        </p:nvSpPr>
        <p:spPr bwMode="auto">
          <a:xfrm>
            <a:off x="836613" y="2878138"/>
            <a:ext cx="2727325" cy="719137"/>
          </a:xfrm>
          <a:prstGeom prst="flowChartProcess">
            <a:avLst/>
          </a:prstGeom>
          <a:gradFill rotWithShape="1">
            <a:gsLst>
              <a:gs pos="0">
                <a:srgbClr val="3B003B"/>
              </a:gs>
              <a:gs pos="50000">
                <a:srgbClr val="800080"/>
              </a:gs>
              <a:gs pos="100000">
                <a:srgbClr val="3B003B"/>
              </a:gs>
            </a:gsLst>
            <a:lin ang="5400000" scaled="1"/>
          </a:gradFill>
          <a:ln w="31750">
            <a:solidFill>
              <a:srgbClr val="FFCC99"/>
            </a:solidFill>
            <a:miter lim="800000"/>
            <a:headEnd/>
            <a:tailEnd/>
          </a:ln>
        </p:spPr>
        <p:txBody>
          <a:bodyPr lIns="90000" tIns="46800" rIns="90000" bIns="46800" anchor="ctr"/>
          <a:lstStyle>
            <a:lvl1pPr>
              <a:spcBef>
                <a:spcPct val="20000"/>
              </a:spcBef>
              <a:buClr>
                <a:schemeClr val="accent1"/>
              </a:buClr>
              <a:buSzPct val="65000"/>
              <a:buFont typeface="Wingdings" panose="05000000000000000000" pitchFamily="2" charset="2"/>
              <a:buChar char="n"/>
              <a:defRPr kumimoji="1" sz="30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buChar char="q"/>
              <a:defRPr kumimoji="1" sz="26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buChar char="n"/>
              <a:defRPr kumimoji="1" sz="22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buChar char="q"/>
              <a:defRPr kumimoji="1" sz="2000">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9pPr>
          </a:lstStyle>
          <a:p>
            <a:pPr algn="ctr" eaLnBrk="1" hangingPunct="1">
              <a:spcBef>
                <a:spcPct val="0"/>
              </a:spcBef>
              <a:buClrTx/>
              <a:buSzTx/>
              <a:buFontTx/>
              <a:buNone/>
            </a:pPr>
            <a:r>
              <a:rPr lang="zh-TW" altLang="en-US" sz="2400">
                <a:solidFill>
                  <a:schemeClr val="bg1"/>
                </a:solidFill>
                <a:latin typeface="標楷體" panose="03000509000000000000" pitchFamily="65" charset="-120"/>
              </a:rPr>
              <a:t>機關作業日數</a:t>
            </a:r>
          </a:p>
        </p:txBody>
      </p:sp>
      <p:sp>
        <p:nvSpPr>
          <p:cNvPr id="253977" name="AutoShape 25"/>
          <p:cNvSpPr>
            <a:spLocks noChangeArrowheads="1"/>
          </p:cNvSpPr>
          <p:nvPr/>
        </p:nvSpPr>
        <p:spPr bwMode="auto">
          <a:xfrm>
            <a:off x="3563938" y="2878138"/>
            <a:ext cx="2087562" cy="719137"/>
          </a:xfrm>
          <a:prstGeom prst="flowChartProcess">
            <a:avLst/>
          </a:prstGeom>
          <a:gradFill rotWithShape="1">
            <a:gsLst>
              <a:gs pos="0">
                <a:srgbClr val="003B00"/>
              </a:gs>
              <a:gs pos="50000">
                <a:srgbClr val="008000"/>
              </a:gs>
              <a:gs pos="100000">
                <a:srgbClr val="003B00"/>
              </a:gs>
            </a:gsLst>
            <a:lin ang="5400000" scaled="1"/>
          </a:gradFill>
          <a:ln w="31750">
            <a:solidFill>
              <a:srgbClr val="FFCC99"/>
            </a:solidFill>
            <a:miter lim="800000"/>
            <a:headEnd/>
            <a:tailEnd/>
          </a:ln>
        </p:spPr>
        <p:txBody>
          <a:bodyPr lIns="90000" tIns="46800" rIns="90000" bIns="46800" anchor="ctr"/>
          <a:lstStyle>
            <a:lvl1pPr>
              <a:spcBef>
                <a:spcPct val="20000"/>
              </a:spcBef>
              <a:buClr>
                <a:schemeClr val="accent1"/>
              </a:buClr>
              <a:buSzPct val="65000"/>
              <a:buFont typeface="Wingdings" panose="05000000000000000000" pitchFamily="2" charset="2"/>
              <a:buChar char="n"/>
              <a:defRPr kumimoji="1" sz="30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buChar char="q"/>
              <a:defRPr kumimoji="1" sz="26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buChar char="n"/>
              <a:defRPr kumimoji="1" sz="22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buChar char="q"/>
              <a:defRPr kumimoji="1" sz="2000">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9pPr>
          </a:lstStyle>
          <a:p>
            <a:pPr algn="ctr" eaLnBrk="1" hangingPunct="1">
              <a:spcBef>
                <a:spcPct val="0"/>
              </a:spcBef>
              <a:buClrTx/>
              <a:buSzTx/>
              <a:buFontTx/>
              <a:buNone/>
            </a:pPr>
            <a:r>
              <a:rPr lang="zh-TW" altLang="en-US" sz="2400">
                <a:solidFill>
                  <a:schemeClr val="bg1"/>
                </a:solidFill>
                <a:latin typeface="標楷體" panose="03000509000000000000" pitchFamily="65" charset="-120"/>
              </a:rPr>
              <a:t>限期改正日數</a:t>
            </a:r>
          </a:p>
        </p:txBody>
      </p:sp>
      <p:sp>
        <p:nvSpPr>
          <p:cNvPr id="253978" name="AutoShape 26"/>
          <p:cNvSpPr>
            <a:spLocks noChangeArrowheads="1"/>
          </p:cNvSpPr>
          <p:nvPr/>
        </p:nvSpPr>
        <p:spPr bwMode="auto">
          <a:xfrm>
            <a:off x="5651500" y="2878138"/>
            <a:ext cx="1512888" cy="719137"/>
          </a:xfrm>
          <a:prstGeom prst="flowChartProcess">
            <a:avLst/>
          </a:prstGeom>
          <a:gradFill rotWithShape="1">
            <a:gsLst>
              <a:gs pos="0">
                <a:srgbClr val="3B0000"/>
              </a:gs>
              <a:gs pos="50000">
                <a:srgbClr val="800000"/>
              </a:gs>
              <a:gs pos="100000">
                <a:srgbClr val="3B0000"/>
              </a:gs>
            </a:gsLst>
            <a:lin ang="5400000" scaled="1"/>
          </a:gradFill>
          <a:ln w="31750">
            <a:solidFill>
              <a:srgbClr val="FFCC99"/>
            </a:solidFill>
            <a:miter lim="800000"/>
            <a:headEnd/>
            <a:tailEnd/>
          </a:ln>
        </p:spPr>
        <p:txBody>
          <a:bodyPr lIns="90000" tIns="46800" rIns="90000" bIns="46800" anchor="ctr"/>
          <a:lstStyle>
            <a:lvl1pPr>
              <a:spcBef>
                <a:spcPct val="20000"/>
              </a:spcBef>
              <a:buClr>
                <a:schemeClr val="accent1"/>
              </a:buClr>
              <a:buSzPct val="65000"/>
              <a:buFont typeface="Wingdings" panose="05000000000000000000" pitchFamily="2" charset="2"/>
              <a:buChar char="n"/>
              <a:defRPr kumimoji="1" sz="30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buChar char="q"/>
              <a:defRPr kumimoji="1" sz="26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buChar char="n"/>
              <a:defRPr kumimoji="1" sz="22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buChar char="q"/>
              <a:defRPr kumimoji="1" sz="2000">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9pPr>
          </a:lstStyle>
          <a:p>
            <a:pPr algn="ctr" eaLnBrk="1" hangingPunct="1">
              <a:spcBef>
                <a:spcPct val="0"/>
              </a:spcBef>
              <a:buClrTx/>
              <a:buSzTx/>
              <a:buFontTx/>
              <a:buNone/>
            </a:pPr>
            <a:r>
              <a:rPr lang="zh-TW" altLang="en-US" sz="2400">
                <a:solidFill>
                  <a:schemeClr val="bg1"/>
                </a:solidFill>
                <a:latin typeface="標楷體" panose="03000509000000000000" pitchFamily="65" charset="-120"/>
              </a:rPr>
              <a:t>逾期日數</a:t>
            </a:r>
          </a:p>
        </p:txBody>
      </p:sp>
      <p:sp>
        <p:nvSpPr>
          <p:cNvPr id="253979" name="Line 27"/>
          <p:cNvSpPr>
            <a:spLocks noChangeShapeType="1"/>
          </p:cNvSpPr>
          <p:nvPr/>
        </p:nvSpPr>
        <p:spPr bwMode="auto">
          <a:xfrm>
            <a:off x="827088" y="2206625"/>
            <a:ext cx="0" cy="358775"/>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lIns="90000" tIns="46800" rIns="90000" bIns="46800">
            <a:spAutoFit/>
          </a:bodyPr>
          <a:lstStyle/>
          <a:p>
            <a:endParaRPr lang="zh-TW" altLang="en-US"/>
          </a:p>
        </p:txBody>
      </p:sp>
      <p:sp>
        <p:nvSpPr>
          <p:cNvPr id="253980" name="Line 28"/>
          <p:cNvSpPr>
            <a:spLocks noChangeShapeType="1"/>
          </p:cNvSpPr>
          <p:nvPr/>
        </p:nvSpPr>
        <p:spPr bwMode="auto">
          <a:xfrm>
            <a:off x="5651500" y="2206625"/>
            <a:ext cx="0" cy="358775"/>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lIns="90000" tIns="46800" rIns="90000" bIns="46800">
            <a:spAutoFit/>
          </a:bodyPr>
          <a:lstStyle/>
          <a:p>
            <a:endParaRPr lang="zh-TW" altLang="en-US"/>
          </a:p>
        </p:txBody>
      </p:sp>
      <p:sp>
        <p:nvSpPr>
          <p:cNvPr id="253981" name="Line 29"/>
          <p:cNvSpPr>
            <a:spLocks noChangeShapeType="1"/>
          </p:cNvSpPr>
          <p:nvPr/>
        </p:nvSpPr>
        <p:spPr bwMode="auto">
          <a:xfrm>
            <a:off x="7164388" y="2206625"/>
            <a:ext cx="0" cy="358775"/>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lIns="90000" tIns="46800" rIns="90000" bIns="46800">
            <a:spAutoFit/>
          </a:bodyPr>
          <a:lstStyle/>
          <a:p>
            <a:endParaRPr lang="zh-TW" altLang="en-US"/>
          </a:p>
        </p:txBody>
      </p:sp>
      <p:sp>
        <p:nvSpPr>
          <p:cNvPr id="253982" name="Line 30"/>
          <p:cNvSpPr>
            <a:spLocks noChangeShapeType="1"/>
          </p:cNvSpPr>
          <p:nvPr/>
        </p:nvSpPr>
        <p:spPr bwMode="auto">
          <a:xfrm>
            <a:off x="827088" y="2349500"/>
            <a:ext cx="4824412" cy="0"/>
          </a:xfrm>
          <a:prstGeom prst="line">
            <a:avLst/>
          </a:prstGeom>
          <a:noFill/>
          <a:ln w="63500">
            <a:solidFill>
              <a:srgbClr val="808000"/>
            </a:solidFill>
            <a:round/>
            <a:headEnd type="stealth" w="med" len="med"/>
            <a:tailEnd type="stealth" w="med" len="med"/>
          </a:ln>
          <a:extLst>
            <a:ext uri="{909E8E84-426E-40DD-AFC4-6F175D3DCCD1}">
              <a14:hiddenFill xmlns:a14="http://schemas.microsoft.com/office/drawing/2010/main">
                <a:noFill/>
              </a14:hiddenFill>
            </a:ext>
          </a:extLst>
        </p:spPr>
        <p:txBody>
          <a:bodyPr lIns="90000" tIns="46800" rIns="90000" bIns="46800">
            <a:spAutoFit/>
          </a:bodyPr>
          <a:lstStyle/>
          <a:p>
            <a:endParaRPr lang="zh-TW" altLang="en-US"/>
          </a:p>
        </p:txBody>
      </p:sp>
      <p:sp>
        <p:nvSpPr>
          <p:cNvPr id="253983" name="Line 31"/>
          <p:cNvSpPr>
            <a:spLocks noChangeShapeType="1"/>
          </p:cNvSpPr>
          <p:nvPr/>
        </p:nvSpPr>
        <p:spPr bwMode="auto">
          <a:xfrm>
            <a:off x="5651500" y="2349500"/>
            <a:ext cx="1512888" cy="0"/>
          </a:xfrm>
          <a:prstGeom prst="line">
            <a:avLst/>
          </a:prstGeom>
          <a:noFill/>
          <a:ln w="63500">
            <a:solidFill>
              <a:srgbClr val="FF0000"/>
            </a:solidFill>
            <a:round/>
            <a:headEnd type="stealth" w="med" len="med"/>
            <a:tailEnd type="stealth" w="med" len="med"/>
          </a:ln>
          <a:extLst>
            <a:ext uri="{909E8E84-426E-40DD-AFC4-6F175D3DCCD1}">
              <a14:hiddenFill xmlns:a14="http://schemas.microsoft.com/office/drawing/2010/main">
                <a:noFill/>
              </a14:hiddenFill>
            </a:ext>
          </a:extLst>
        </p:spPr>
        <p:txBody>
          <a:bodyPr lIns="90000" tIns="46800" rIns="90000" bIns="46800">
            <a:spAutoFit/>
          </a:bodyPr>
          <a:lstStyle/>
          <a:p>
            <a:endParaRPr lang="zh-TW" altLang="en-US"/>
          </a:p>
        </p:txBody>
      </p:sp>
      <p:sp>
        <p:nvSpPr>
          <p:cNvPr id="253984" name="Text Box 32"/>
          <p:cNvSpPr txBox="1">
            <a:spLocks noChangeArrowheads="1"/>
          </p:cNvSpPr>
          <p:nvPr/>
        </p:nvSpPr>
        <p:spPr bwMode="auto">
          <a:xfrm>
            <a:off x="2555875" y="2420938"/>
            <a:ext cx="17049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2225">
                <a:solidFill>
                  <a:srgbClr val="000000"/>
                </a:solidFill>
                <a:miter lim="800000"/>
                <a:headEnd/>
                <a:tailEnd/>
              </a14:hiddenLine>
            </a:ext>
          </a:extLst>
        </p:spPr>
        <p:txBody>
          <a:bodyPr wrap="none" lIns="90000" tIns="46800" rIns="90000" bIns="46800">
            <a:spAutoFit/>
          </a:bodyPr>
          <a:lstStyle>
            <a:lvl1pPr>
              <a:spcBef>
                <a:spcPct val="20000"/>
              </a:spcBef>
              <a:buClr>
                <a:schemeClr val="accent1"/>
              </a:buClr>
              <a:buSzPct val="65000"/>
              <a:buFont typeface="Wingdings" panose="05000000000000000000" pitchFamily="2" charset="2"/>
              <a:buChar char="n"/>
              <a:defRPr kumimoji="1" sz="30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buChar char="q"/>
              <a:defRPr kumimoji="1" sz="26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buChar char="n"/>
              <a:defRPr kumimoji="1" sz="22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buChar char="q"/>
              <a:defRPr kumimoji="1" sz="2000">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9pPr>
          </a:lstStyle>
          <a:p>
            <a:pPr eaLnBrk="1" hangingPunct="1">
              <a:spcBef>
                <a:spcPct val="0"/>
              </a:spcBef>
              <a:buClrTx/>
              <a:buSzTx/>
              <a:buFontTx/>
              <a:buNone/>
            </a:pPr>
            <a:r>
              <a:rPr lang="zh-TW" altLang="en-US" sz="2400" b="1">
                <a:solidFill>
                  <a:schemeClr val="accent2"/>
                </a:solidFill>
                <a:latin typeface="Times New Roman" panose="02020603050405020304" pitchFamily="18" charset="0"/>
              </a:rPr>
              <a:t>可扣除日數</a:t>
            </a:r>
          </a:p>
        </p:txBody>
      </p:sp>
      <p:sp>
        <p:nvSpPr>
          <p:cNvPr id="253985" name="Text Box 33"/>
          <p:cNvSpPr txBox="1">
            <a:spLocks noChangeArrowheads="1"/>
          </p:cNvSpPr>
          <p:nvPr/>
        </p:nvSpPr>
        <p:spPr bwMode="auto">
          <a:xfrm>
            <a:off x="827088" y="1700213"/>
            <a:ext cx="6260345" cy="463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2225">
                <a:solidFill>
                  <a:srgbClr val="000000"/>
                </a:solidFill>
                <a:miter lim="800000"/>
                <a:headEnd/>
                <a:tailEnd/>
              </a14:hiddenLine>
            </a:ext>
          </a:extLst>
        </p:spPr>
        <p:txBody>
          <a:bodyPr wrap="none" lIns="90000" tIns="46800" rIns="90000" bIns="46800">
            <a:spAutoFit/>
          </a:bodyPr>
          <a:lstStyle>
            <a:lvl1pPr>
              <a:spcBef>
                <a:spcPct val="20000"/>
              </a:spcBef>
              <a:buClr>
                <a:schemeClr val="accent1"/>
              </a:buClr>
              <a:buSzPct val="65000"/>
              <a:buFont typeface="Wingdings" panose="05000000000000000000" pitchFamily="2" charset="2"/>
              <a:buChar char="n"/>
              <a:defRPr kumimoji="1" sz="3000">
                <a:solidFill>
                  <a:schemeClr val="tx1"/>
                </a:solidFill>
                <a:latin typeface="Arial" panose="020B0604020202020204" pitchFamily="34" charset="0"/>
                <a:ea typeface="標楷體" panose="03000509000000000000" pitchFamily="65" charset="-120"/>
              </a:defRPr>
            </a:lvl1pPr>
            <a:lvl2pPr marL="742950" indent="-285750">
              <a:spcBef>
                <a:spcPct val="20000"/>
              </a:spcBef>
              <a:buClr>
                <a:schemeClr val="accent2"/>
              </a:buClr>
              <a:buSzPct val="60000"/>
              <a:buFont typeface="Wingdings" panose="05000000000000000000" pitchFamily="2" charset="2"/>
              <a:buChar char="q"/>
              <a:defRPr kumimoji="1" sz="2600">
                <a:solidFill>
                  <a:schemeClr val="tx1"/>
                </a:solidFill>
                <a:latin typeface="Arial" panose="020B0604020202020204" pitchFamily="34"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buChar char="n"/>
              <a:defRPr kumimoji="1" sz="22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chemeClr val="accent2"/>
              </a:buClr>
              <a:buSzPct val="70000"/>
              <a:buFont typeface="Wingdings" panose="05000000000000000000" pitchFamily="2" charset="2"/>
              <a:buChar char="q"/>
              <a:defRPr kumimoji="1" sz="2000">
                <a:solidFill>
                  <a:schemeClr val="tx1"/>
                </a:solidFill>
                <a:latin typeface="Arial" panose="020B0604020202020204" pitchFamily="34" charset="0"/>
                <a:ea typeface="標楷體" panose="03000509000000000000" pitchFamily="65" charset="-120"/>
              </a:defRPr>
            </a:lvl4pPr>
            <a:lvl5pPr marL="2057400" indent="-228600">
              <a:spcBef>
                <a:spcPct val="20000"/>
              </a:spcBef>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9pPr>
          </a:lstStyle>
          <a:p>
            <a:pPr eaLnBrk="1" hangingPunct="1">
              <a:spcBef>
                <a:spcPct val="0"/>
              </a:spcBef>
              <a:buClrTx/>
              <a:buSzTx/>
              <a:buFontTx/>
              <a:buNone/>
            </a:pPr>
            <a:r>
              <a:rPr lang="zh-TW" altLang="en-US" sz="2400" b="1" dirty="0">
                <a:solidFill>
                  <a:schemeClr val="accent2"/>
                </a:solidFill>
                <a:latin typeface="Times New Roman" panose="02020603050405020304" pitchFamily="18" charset="0"/>
              </a:rPr>
              <a:t>逾期日數</a:t>
            </a:r>
            <a:r>
              <a:rPr lang="zh-TW" altLang="en-US" sz="2400" b="1" dirty="0" smtClean="0">
                <a:solidFill>
                  <a:schemeClr val="accent2"/>
                </a:solidFill>
                <a:latin typeface="Times New Roman" panose="02020603050405020304" pitchFamily="18" charset="0"/>
              </a:rPr>
              <a:t>：</a:t>
            </a:r>
            <a:r>
              <a:rPr lang="en-US" altLang="zh-TW" sz="2400" b="1" dirty="0" smtClean="0">
                <a:solidFill>
                  <a:schemeClr val="accent2"/>
                </a:solidFill>
                <a:latin typeface="Times New Roman" panose="02020603050405020304" pitchFamily="18" charset="0"/>
              </a:rPr>
              <a:t>1.</a:t>
            </a:r>
            <a:r>
              <a:rPr lang="zh-TW" altLang="en-US" sz="2400" b="1" dirty="0" smtClean="0">
                <a:solidFill>
                  <a:schemeClr val="accent2"/>
                </a:solidFill>
                <a:latin typeface="Times New Roman" panose="02020603050405020304" pitchFamily="18" charset="0"/>
              </a:rPr>
              <a:t>自</a:t>
            </a:r>
            <a:r>
              <a:rPr lang="zh-TW" altLang="en-US" sz="2400" b="1" dirty="0">
                <a:solidFill>
                  <a:schemeClr val="accent2"/>
                </a:solidFill>
                <a:latin typeface="Times New Roman" panose="02020603050405020304" pitchFamily="18" charset="0"/>
              </a:rPr>
              <a:t>履約期限之次日起算逾期日數</a:t>
            </a:r>
          </a:p>
        </p:txBody>
      </p:sp>
      <p:sp>
        <p:nvSpPr>
          <p:cNvPr id="3" name="投影片編號版面配置區 2"/>
          <p:cNvSpPr>
            <a:spLocks noGrp="1"/>
          </p:cNvSpPr>
          <p:nvPr>
            <p:ph type="sldNum" sz="quarter" idx="12"/>
          </p:nvPr>
        </p:nvSpPr>
        <p:spPr/>
        <p:txBody>
          <a:bodyPr/>
          <a:lstStyle/>
          <a:p>
            <a:fld id="{1118FB7C-3051-423D-B140-B22D31D849CF}" type="slidenum">
              <a:rPr lang="zh-TW" altLang="en-US" smtClean="0"/>
              <a:pPr/>
              <a:t>418</a:t>
            </a:fld>
            <a:endParaRPr lang="zh-TW" altLang="en-US"/>
          </a:p>
        </p:txBody>
      </p:sp>
    </p:spTree>
    <p:extLst>
      <p:ext uri="{BB962C8B-B14F-4D97-AF65-F5344CB8AC3E}">
        <p14:creationId xmlns:p14="http://schemas.microsoft.com/office/powerpoint/2010/main" val="67578937"/>
      </p:ext>
    </p:extLst>
  </p:cSld>
  <p:clrMapOvr>
    <a:masterClrMapping/>
  </p:clrMapOvr>
  <p:timing>
    <p:tnLst>
      <p:par>
        <p:cTn id="1" dur="indefinite" restart="never" nodeType="tmRoot"/>
      </p:par>
    </p:tnLst>
  </p:timing>
</p:sld>
</file>

<file path=ppt/slides/slide4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Rectangle 2"/>
          <p:cNvSpPr>
            <a:spLocks noGrp="1" noChangeArrowheads="1"/>
          </p:cNvSpPr>
          <p:nvPr>
            <p:ph type="title" idx="4294967295"/>
          </p:nvPr>
        </p:nvSpPr>
        <p:spPr>
          <a:xfrm>
            <a:off x="928688" y="0"/>
            <a:ext cx="7772400" cy="1143000"/>
          </a:xfrm>
        </p:spPr>
        <p:txBody>
          <a:bodyPr anchor="ctr"/>
          <a:lstStyle/>
          <a:p>
            <a:pPr algn="ctr" eaLnBrk="1" hangingPunct="1"/>
            <a:r>
              <a:rPr lang="zh-TW" altLang="en-US" sz="3600" b="1" smtClean="0">
                <a:solidFill>
                  <a:srgbClr val="CA2004"/>
                </a:solidFill>
                <a:latin typeface="標楷體" panose="03000509000000000000" pitchFamily="65" charset="-120"/>
              </a:rPr>
              <a:t>工期核計參考表 </a:t>
            </a:r>
            <a:endParaRPr lang="zh-TW" altLang="en-US" smtClean="0">
              <a:latin typeface="標楷體" panose="03000509000000000000" pitchFamily="65" charset="-120"/>
            </a:endParaRPr>
          </a:p>
        </p:txBody>
      </p:sp>
      <p:graphicFrame>
        <p:nvGraphicFramePr>
          <p:cNvPr id="4" name="表格 3"/>
          <p:cNvGraphicFramePr>
            <a:graphicFrameLocks noGrp="1"/>
          </p:cNvGraphicFramePr>
          <p:nvPr/>
        </p:nvGraphicFramePr>
        <p:xfrm>
          <a:off x="285750" y="1000125"/>
          <a:ext cx="8643938" cy="5572129"/>
        </p:xfrm>
        <a:graphic>
          <a:graphicData uri="http://schemas.openxmlformats.org/drawingml/2006/table">
            <a:tbl>
              <a:tblPr/>
              <a:tblGrid>
                <a:gridCol w="1592263">
                  <a:extLst>
                    <a:ext uri="{9D8B030D-6E8A-4147-A177-3AD203B41FA5}">
                      <a16:colId xmlns:a16="http://schemas.microsoft.com/office/drawing/2014/main" xmlns="" val="20000"/>
                    </a:ext>
                  </a:extLst>
                </a:gridCol>
                <a:gridCol w="395287">
                  <a:extLst>
                    <a:ext uri="{9D8B030D-6E8A-4147-A177-3AD203B41FA5}">
                      <a16:colId xmlns:a16="http://schemas.microsoft.com/office/drawing/2014/main" xmlns="" val="20001"/>
                    </a:ext>
                  </a:extLst>
                </a:gridCol>
                <a:gridCol w="395288">
                  <a:extLst>
                    <a:ext uri="{9D8B030D-6E8A-4147-A177-3AD203B41FA5}">
                      <a16:colId xmlns:a16="http://schemas.microsoft.com/office/drawing/2014/main" xmlns="" val="20002"/>
                    </a:ext>
                  </a:extLst>
                </a:gridCol>
                <a:gridCol w="260350">
                  <a:extLst>
                    <a:ext uri="{9D8B030D-6E8A-4147-A177-3AD203B41FA5}">
                      <a16:colId xmlns:a16="http://schemas.microsoft.com/office/drawing/2014/main" xmlns="" val="20003"/>
                    </a:ext>
                  </a:extLst>
                </a:gridCol>
                <a:gridCol w="134937">
                  <a:extLst>
                    <a:ext uri="{9D8B030D-6E8A-4147-A177-3AD203B41FA5}">
                      <a16:colId xmlns:a16="http://schemas.microsoft.com/office/drawing/2014/main" xmlns="" val="20004"/>
                    </a:ext>
                  </a:extLst>
                </a:gridCol>
                <a:gridCol w="395288">
                  <a:extLst>
                    <a:ext uri="{9D8B030D-6E8A-4147-A177-3AD203B41FA5}">
                      <a16:colId xmlns:a16="http://schemas.microsoft.com/office/drawing/2014/main" xmlns="" val="20005"/>
                    </a:ext>
                  </a:extLst>
                </a:gridCol>
                <a:gridCol w="393700">
                  <a:extLst>
                    <a:ext uri="{9D8B030D-6E8A-4147-A177-3AD203B41FA5}">
                      <a16:colId xmlns:a16="http://schemas.microsoft.com/office/drawing/2014/main" xmlns="" val="20006"/>
                    </a:ext>
                  </a:extLst>
                </a:gridCol>
                <a:gridCol w="219075">
                  <a:extLst>
                    <a:ext uri="{9D8B030D-6E8A-4147-A177-3AD203B41FA5}">
                      <a16:colId xmlns:a16="http://schemas.microsoft.com/office/drawing/2014/main" xmlns="" val="20007"/>
                    </a:ext>
                  </a:extLst>
                </a:gridCol>
                <a:gridCol w="490537">
                  <a:extLst>
                    <a:ext uri="{9D8B030D-6E8A-4147-A177-3AD203B41FA5}">
                      <a16:colId xmlns:a16="http://schemas.microsoft.com/office/drawing/2014/main" xmlns="" val="20008"/>
                    </a:ext>
                  </a:extLst>
                </a:gridCol>
                <a:gridCol w="1081088">
                  <a:extLst>
                    <a:ext uri="{9D8B030D-6E8A-4147-A177-3AD203B41FA5}">
                      <a16:colId xmlns:a16="http://schemas.microsoft.com/office/drawing/2014/main" xmlns="" val="20009"/>
                    </a:ext>
                  </a:extLst>
                </a:gridCol>
                <a:gridCol w="179387">
                  <a:extLst>
                    <a:ext uri="{9D8B030D-6E8A-4147-A177-3AD203B41FA5}">
                      <a16:colId xmlns:a16="http://schemas.microsoft.com/office/drawing/2014/main" xmlns="" val="20010"/>
                    </a:ext>
                  </a:extLst>
                </a:gridCol>
                <a:gridCol w="177800">
                  <a:extLst>
                    <a:ext uri="{9D8B030D-6E8A-4147-A177-3AD203B41FA5}">
                      <a16:colId xmlns:a16="http://schemas.microsoft.com/office/drawing/2014/main" xmlns="" val="20011"/>
                    </a:ext>
                  </a:extLst>
                </a:gridCol>
                <a:gridCol w="531813">
                  <a:extLst>
                    <a:ext uri="{9D8B030D-6E8A-4147-A177-3AD203B41FA5}">
                      <a16:colId xmlns:a16="http://schemas.microsoft.com/office/drawing/2014/main" xmlns="" val="20012"/>
                    </a:ext>
                  </a:extLst>
                </a:gridCol>
                <a:gridCol w="798512">
                  <a:extLst>
                    <a:ext uri="{9D8B030D-6E8A-4147-A177-3AD203B41FA5}">
                      <a16:colId xmlns:a16="http://schemas.microsoft.com/office/drawing/2014/main" xmlns="" val="20013"/>
                    </a:ext>
                  </a:extLst>
                </a:gridCol>
                <a:gridCol w="384175">
                  <a:extLst>
                    <a:ext uri="{9D8B030D-6E8A-4147-A177-3AD203B41FA5}">
                      <a16:colId xmlns:a16="http://schemas.microsoft.com/office/drawing/2014/main" xmlns="" val="20014"/>
                    </a:ext>
                  </a:extLst>
                </a:gridCol>
                <a:gridCol w="415925">
                  <a:extLst>
                    <a:ext uri="{9D8B030D-6E8A-4147-A177-3AD203B41FA5}">
                      <a16:colId xmlns:a16="http://schemas.microsoft.com/office/drawing/2014/main" xmlns="" val="20015"/>
                    </a:ext>
                  </a:extLst>
                </a:gridCol>
                <a:gridCol w="798513">
                  <a:extLst>
                    <a:ext uri="{9D8B030D-6E8A-4147-A177-3AD203B41FA5}">
                      <a16:colId xmlns:a16="http://schemas.microsoft.com/office/drawing/2014/main" xmlns="" val="20016"/>
                    </a:ext>
                  </a:extLst>
                </a:gridCol>
              </a:tblGrid>
              <a:tr h="365781">
                <a:tc gridSpan="17">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2400" b="0" i="0" u="none" strike="noStrike" cap="none" normalizeH="0" baseline="0" smtClean="0">
                          <a:ln>
                            <a:noFill/>
                          </a:ln>
                          <a:solidFill>
                            <a:srgbClr val="000000"/>
                          </a:solidFill>
                          <a:effectLst/>
                          <a:latin typeface="新細明體" pitchFamily="18" charset="-120"/>
                          <a:ea typeface="新細明體" pitchFamily="18" charset="-120"/>
                        </a:rPr>
                        <a:t>103</a:t>
                      </a:r>
                      <a:r>
                        <a:rPr kumimoji="0" lang="zh-TW" sz="2400" b="0" i="0" u="none" strike="noStrike" cap="none" normalizeH="0" baseline="0" smtClean="0">
                          <a:ln>
                            <a:noFill/>
                          </a:ln>
                          <a:solidFill>
                            <a:srgbClr val="000000"/>
                          </a:solidFill>
                          <a:effectLst/>
                          <a:latin typeface="Calibri" pitchFamily="34" charset="0"/>
                          <a:ea typeface="新細明體" pitchFamily="18" charset="-120"/>
                        </a:rPr>
                        <a:t>年</a:t>
                      </a:r>
                      <a:r>
                        <a:rPr kumimoji="0" lang="en-US" altLang="zh-TW" sz="2400" b="0" i="0" u="none" strike="noStrike" cap="none" normalizeH="0" baseline="0" smtClean="0">
                          <a:ln>
                            <a:noFill/>
                          </a:ln>
                          <a:solidFill>
                            <a:srgbClr val="000000"/>
                          </a:solidFill>
                          <a:effectLst/>
                          <a:latin typeface="Calibri" pitchFamily="34" charset="0"/>
                          <a:ea typeface="新細明體" pitchFamily="18" charset="-120"/>
                        </a:rPr>
                        <a:t>4</a:t>
                      </a:r>
                      <a:r>
                        <a:rPr kumimoji="0" lang="zh-TW" sz="2400" b="0" i="0" u="none" strike="noStrike" cap="none" normalizeH="0" baseline="0" smtClean="0">
                          <a:ln>
                            <a:noFill/>
                          </a:ln>
                          <a:solidFill>
                            <a:srgbClr val="000000"/>
                          </a:solidFill>
                          <a:effectLst/>
                          <a:latin typeface="Calibri" pitchFamily="34" charset="0"/>
                          <a:ea typeface="新細明體" pitchFamily="18" charset="-120"/>
                        </a:rPr>
                        <a:t>月</a:t>
                      </a:r>
                      <a:r>
                        <a:rPr kumimoji="0" lang="zh-TW" altLang="en-US" sz="2400" b="0" i="0" u="none" strike="noStrike" cap="none" normalizeH="0" baseline="0" smtClean="0">
                          <a:ln>
                            <a:noFill/>
                          </a:ln>
                          <a:solidFill>
                            <a:srgbClr val="000000"/>
                          </a:solidFill>
                          <a:effectLst/>
                          <a:latin typeface="Calibri" pitchFamily="34" charset="0"/>
                          <a:ea typeface="新細明體" pitchFamily="18" charset="-120"/>
                        </a:rPr>
                        <a:t>（案例：履約期限</a:t>
                      </a:r>
                      <a:r>
                        <a:rPr kumimoji="0" lang="en-US" altLang="zh-TW" sz="2400" b="0" i="0" u="none" strike="noStrike" cap="none" normalizeH="0" baseline="0" smtClean="0">
                          <a:ln>
                            <a:noFill/>
                          </a:ln>
                          <a:solidFill>
                            <a:srgbClr val="000000"/>
                          </a:solidFill>
                          <a:effectLst/>
                          <a:latin typeface="Calibri" pitchFamily="34" charset="0"/>
                          <a:ea typeface="新細明體" pitchFamily="18" charset="-120"/>
                        </a:rPr>
                        <a:t>27</a:t>
                      </a:r>
                      <a:r>
                        <a:rPr kumimoji="0" lang="zh-TW" altLang="en-US" sz="2400" b="0" i="0" u="none" strike="noStrike" cap="none" normalizeH="0" baseline="0" smtClean="0">
                          <a:ln>
                            <a:noFill/>
                          </a:ln>
                          <a:solidFill>
                            <a:srgbClr val="000000"/>
                          </a:solidFill>
                          <a:effectLst/>
                          <a:latin typeface="Calibri" pitchFamily="34" charset="0"/>
                          <a:ea typeface="新細明體" pitchFamily="18" charset="-120"/>
                        </a:rPr>
                        <a:t>日曆天）</a:t>
                      </a:r>
                      <a:endParaRPr kumimoji="0" lang="zh-TW" sz="2400" b="0" i="0" u="none" strike="noStrike" cap="none" normalizeH="0" baseline="0" smtClean="0">
                        <a:ln>
                          <a:noFill/>
                        </a:ln>
                        <a:solidFill>
                          <a:schemeClr val="tx1"/>
                        </a:solidFill>
                        <a:effectLst/>
                        <a:latin typeface="Calibri" pitchFamily="34" charset="0"/>
                        <a:ea typeface="新細明體" pitchFamily="18" charset="-120"/>
                        <a:cs typeface="Times New Roman" pitchFamily="18" charset="0"/>
                      </a:endParaRPr>
                    </a:p>
                  </a:txBody>
                  <a:tcPr marL="15826" marR="1582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xmlns="" val="10000"/>
                  </a:ext>
                </a:extLst>
              </a:tr>
              <a:tr h="38102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sz="1600" b="0" i="0" u="none" strike="noStrike" cap="none" normalizeH="0" baseline="0" smtClean="0">
                          <a:ln>
                            <a:noFill/>
                          </a:ln>
                          <a:solidFill>
                            <a:srgbClr val="000000"/>
                          </a:solidFill>
                          <a:effectLst/>
                          <a:latin typeface="Calibri" pitchFamily="34" charset="0"/>
                          <a:ea typeface="新細明體" pitchFamily="18" charset="-120"/>
                        </a:rPr>
                        <a:t>日期</a:t>
                      </a:r>
                      <a:endParaRPr kumimoji="0" lang="zh-TW" sz="1600" b="0" i="0" u="none" strike="noStrike" cap="none" normalizeH="0" baseline="0" smtClean="0">
                        <a:ln>
                          <a:noFill/>
                        </a:ln>
                        <a:solidFill>
                          <a:schemeClr val="tx1"/>
                        </a:solidFill>
                        <a:effectLst/>
                        <a:latin typeface="Calibri" pitchFamily="34" charset="0"/>
                        <a:ea typeface="新細明體" pitchFamily="18" charset="-120"/>
                        <a:cs typeface="Times New Roman" pitchFamily="18" charset="0"/>
                      </a:endParaRPr>
                    </a:p>
                  </a:txBody>
                  <a:tcPr marL="15826" marR="1582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zh-TW" sz="1600" b="0" i="0" u="none" strike="noStrike" cap="none" normalizeH="0" baseline="0" smtClean="0">
                          <a:ln>
                            <a:noFill/>
                          </a:ln>
                          <a:solidFill>
                            <a:srgbClr val="000000"/>
                          </a:solidFill>
                          <a:effectLst/>
                          <a:latin typeface="新細明體" pitchFamily="18" charset="-120"/>
                          <a:ea typeface="新細明體" pitchFamily="18" charset="-120"/>
                        </a:rPr>
                        <a:t>1</a:t>
                      </a:r>
                      <a:endParaRPr kumimoji="0" lang="zh-TW" altLang="zh-TW" sz="1600" b="0" i="0" u="none" strike="noStrike" cap="none" normalizeH="0" baseline="0" smtClean="0">
                        <a:ln>
                          <a:noFill/>
                        </a:ln>
                        <a:solidFill>
                          <a:schemeClr val="tx1"/>
                        </a:solidFill>
                        <a:effectLst/>
                        <a:latin typeface="Calibri" pitchFamily="34" charset="0"/>
                        <a:ea typeface="新細明體" pitchFamily="18" charset="-120"/>
                        <a:cs typeface="Times New Roman" pitchFamily="18" charset="0"/>
                      </a:endParaRPr>
                    </a:p>
                  </a:txBody>
                  <a:tcPr marL="15826" marR="1582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zh-TW" sz="1600" b="0" i="0" u="none" strike="noStrike" cap="none" normalizeH="0" baseline="0" smtClean="0">
                          <a:ln>
                            <a:noFill/>
                          </a:ln>
                          <a:solidFill>
                            <a:srgbClr val="000000"/>
                          </a:solidFill>
                          <a:effectLst/>
                          <a:latin typeface="新細明體" pitchFamily="18" charset="-120"/>
                          <a:ea typeface="新細明體" pitchFamily="18" charset="-120"/>
                        </a:rPr>
                        <a:t>2</a:t>
                      </a:r>
                      <a:endParaRPr kumimoji="0" lang="zh-TW" altLang="zh-TW" sz="1600" b="0" i="0" u="none" strike="noStrike" cap="none" normalizeH="0" baseline="0" smtClean="0">
                        <a:ln>
                          <a:noFill/>
                        </a:ln>
                        <a:solidFill>
                          <a:schemeClr val="tx1"/>
                        </a:solidFill>
                        <a:effectLst/>
                        <a:latin typeface="Calibri" pitchFamily="34" charset="0"/>
                        <a:ea typeface="新細明體" pitchFamily="18" charset="-120"/>
                        <a:cs typeface="Times New Roman" pitchFamily="18" charset="0"/>
                      </a:endParaRPr>
                    </a:p>
                  </a:txBody>
                  <a:tcPr marL="15826" marR="1582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zh-TW" sz="1600" b="0" i="0" u="none" strike="noStrike" cap="none" normalizeH="0" baseline="0" smtClean="0">
                          <a:ln>
                            <a:noFill/>
                          </a:ln>
                          <a:solidFill>
                            <a:srgbClr val="000000"/>
                          </a:solidFill>
                          <a:effectLst/>
                          <a:latin typeface="新細明體" pitchFamily="18" charset="-120"/>
                          <a:ea typeface="新細明體" pitchFamily="18" charset="-120"/>
                        </a:rPr>
                        <a:t>3</a:t>
                      </a:r>
                      <a:endParaRPr kumimoji="0" lang="zh-TW" altLang="zh-TW" sz="1600" b="0" i="0" u="none" strike="noStrike" cap="none" normalizeH="0" baseline="0" smtClean="0">
                        <a:ln>
                          <a:noFill/>
                        </a:ln>
                        <a:solidFill>
                          <a:schemeClr val="tx1"/>
                        </a:solidFill>
                        <a:effectLst/>
                        <a:latin typeface="Calibri" pitchFamily="34" charset="0"/>
                        <a:ea typeface="新細明體" pitchFamily="18" charset="-120"/>
                        <a:cs typeface="Times New Roman" pitchFamily="18" charset="0"/>
                      </a:endParaRPr>
                    </a:p>
                  </a:txBody>
                  <a:tcPr marL="15826" marR="1582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TW" altLang="en-US"/>
                    </a:p>
                  </a:txBody>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zh-TW" sz="1600" b="0" i="0" u="none" strike="noStrike" cap="none" normalizeH="0" baseline="0" smtClean="0">
                          <a:ln>
                            <a:noFill/>
                          </a:ln>
                          <a:solidFill>
                            <a:srgbClr val="000000"/>
                          </a:solidFill>
                          <a:effectLst/>
                          <a:latin typeface="新細明體" pitchFamily="18" charset="-120"/>
                          <a:ea typeface="新細明體" pitchFamily="18" charset="-120"/>
                        </a:rPr>
                        <a:t>4</a:t>
                      </a:r>
                      <a:endParaRPr kumimoji="0" lang="zh-TW" altLang="zh-TW" sz="1600" b="0" i="0" u="none" strike="noStrike" cap="none" normalizeH="0" baseline="0" smtClean="0">
                        <a:ln>
                          <a:noFill/>
                        </a:ln>
                        <a:solidFill>
                          <a:schemeClr val="tx1"/>
                        </a:solidFill>
                        <a:effectLst/>
                        <a:latin typeface="Calibri" pitchFamily="34" charset="0"/>
                        <a:ea typeface="新細明體" pitchFamily="18" charset="-120"/>
                        <a:cs typeface="Times New Roman" pitchFamily="18" charset="0"/>
                      </a:endParaRPr>
                    </a:p>
                  </a:txBody>
                  <a:tcPr marL="15826" marR="1582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zh-TW" sz="1600" b="0" i="0" u="none" strike="noStrike" cap="none" normalizeH="0" baseline="0" smtClean="0">
                          <a:ln>
                            <a:noFill/>
                          </a:ln>
                          <a:solidFill>
                            <a:srgbClr val="000000"/>
                          </a:solidFill>
                          <a:effectLst/>
                          <a:latin typeface="新細明體" pitchFamily="18" charset="-120"/>
                          <a:ea typeface="新細明體" pitchFamily="18" charset="-120"/>
                        </a:rPr>
                        <a:t>5</a:t>
                      </a:r>
                      <a:endParaRPr kumimoji="0" lang="zh-TW" altLang="zh-TW" sz="1600" b="0" i="0" u="none" strike="noStrike" cap="none" normalizeH="0" baseline="0" smtClean="0">
                        <a:ln>
                          <a:noFill/>
                        </a:ln>
                        <a:solidFill>
                          <a:schemeClr val="tx1"/>
                        </a:solidFill>
                        <a:effectLst/>
                        <a:latin typeface="Calibri" pitchFamily="34" charset="0"/>
                        <a:ea typeface="新細明體" pitchFamily="18" charset="-120"/>
                        <a:cs typeface="Times New Roman" pitchFamily="18" charset="0"/>
                      </a:endParaRPr>
                    </a:p>
                  </a:txBody>
                  <a:tcPr marL="15826" marR="1582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zh-TW" sz="1600" b="0" i="0" u="none" strike="noStrike" cap="none" normalizeH="0" baseline="0" smtClean="0">
                          <a:ln>
                            <a:noFill/>
                          </a:ln>
                          <a:solidFill>
                            <a:srgbClr val="000000"/>
                          </a:solidFill>
                          <a:effectLst/>
                          <a:latin typeface="新細明體" pitchFamily="18" charset="-120"/>
                          <a:ea typeface="新細明體" pitchFamily="18" charset="-120"/>
                        </a:rPr>
                        <a:t>26</a:t>
                      </a:r>
                      <a:endParaRPr kumimoji="0" lang="zh-TW" altLang="zh-TW" sz="1600" b="0" i="0" u="none" strike="noStrike" cap="none" normalizeH="0" baseline="0" smtClean="0">
                        <a:ln>
                          <a:noFill/>
                        </a:ln>
                        <a:solidFill>
                          <a:schemeClr val="tx1"/>
                        </a:solidFill>
                        <a:effectLst/>
                        <a:latin typeface="Calibri" pitchFamily="34" charset="0"/>
                        <a:ea typeface="新細明體" pitchFamily="18" charset="-120"/>
                        <a:cs typeface="Times New Roman" pitchFamily="18" charset="0"/>
                      </a:endParaRPr>
                    </a:p>
                  </a:txBody>
                  <a:tcPr marL="15826" marR="1582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TW" altLang="en-US"/>
                    </a:p>
                  </a:txBody>
                  <a:tcPr/>
                </a:tc>
                <a:tc gridSpan="2">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zh-TW" sz="1600" b="0" i="0" u="none" strike="noStrike" cap="none" normalizeH="0" baseline="0" smtClean="0">
                          <a:ln>
                            <a:noFill/>
                          </a:ln>
                          <a:solidFill>
                            <a:srgbClr val="000000"/>
                          </a:solidFill>
                          <a:effectLst/>
                          <a:latin typeface="新細明體" pitchFamily="18" charset="-120"/>
                          <a:ea typeface="新細明體" pitchFamily="18" charset="-120"/>
                        </a:rPr>
                        <a:t>27</a:t>
                      </a:r>
                      <a:endParaRPr kumimoji="0" lang="zh-TW" altLang="zh-TW" sz="1600" b="0" i="0" u="none" strike="noStrike" cap="none" normalizeH="0" baseline="0" smtClean="0">
                        <a:ln>
                          <a:noFill/>
                        </a:ln>
                        <a:solidFill>
                          <a:schemeClr val="tx1"/>
                        </a:solidFill>
                        <a:effectLst/>
                        <a:latin typeface="Calibri" pitchFamily="34" charset="0"/>
                        <a:ea typeface="新細明體" pitchFamily="18" charset="-120"/>
                        <a:cs typeface="Times New Roman" pitchFamily="18" charset="0"/>
                      </a:endParaRPr>
                    </a:p>
                  </a:txBody>
                  <a:tcPr marL="15826" marR="1582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TW" altLang="en-US"/>
                    </a:p>
                  </a:txBody>
                  <a:tcPr/>
                </a:tc>
                <a:tc gridSpan="2">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zh-TW" sz="1600" b="0" i="0" u="none" strike="noStrike" cap="none" normalizeH="0" baseline="0" smtClean="0">
                          <a:ln>
                            <a:noFill/>
                          </a:ln>
                          <a:solidFill>
                            <a:srgbClr val="000000"/>
                          </a:solidFill>
                          <a:effectLst/>
                          <a:latin typeface="新細明體" pitchFamily="18" charset="-120"/>
                          <a:ea typeface="新細明體" pitchFamily="18" charset="-120"/>
                        </a:rPr>
                        <a:t>28</a:t>
                      </a:r>
                      <a:endParaRPr kumimoji="0" lang="zh-TW" altLang="zh-TW" sz="1600" b="0" i="0" u="none" strike="noStrike" cap="none" normalizeH="0" baseline="0" smtClean="0">
                        <a:ln>
                          <a:noFill/>
                        </a:ln>
                        <a:solidFill>
                          <a:schemeClr val="tx1"/>
                        </a:solidFill>
                        <a:effectLst/>
                        <a:latin typeface="Calibri" pitchFamily="34" charset="0"/>
                        <a:ea typeface="新細明體" pitchFamily="18" charset="-120"/>
                        <a:cs typeface="Times New Roman" pitchFamily="18" charset="0"/>
                      </a:endParaRPr>
                    </a:p>
                  </a:txBody>
                  <a:tcPr marL="15826" marR="1582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TW" altLang="en-US"/>
                    </a:p>
                  </a:txBody>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zh-TW" sz="1600" b="0" i="0" u="none" strike="noStrike" cap="none" normalizeH="0" baseline="0" smtClean="0">
                          <a:ln>
                            <a:noFill/>
                          </a:ln>
                          <a:solidFill>
                            <a:srgbClr val="000000"/>
                          </a:solidFill>
                          <a:effectLst/>
                          <a:latin typeface="新細明體" pitchFamily="18" charset="-120"/>
                          <a:ea typeface="新細明體" pitchFamily="18" charset="-120"/>
                        </a:rPr>
                        <a:t>29</a:t>
                      </a:r>
                      <a:endParaRPr kumimoji="0" lang="zh-TW" altLang="zh-TW" sz="1600" b="0" i="0" u="none" strike="noStrike" cap="none" normalizeH="0" baseline="0" smtClean="0">
                        <a:ln>
                          <a:noFill/>
                        </a:ln>
                        <a:solidFill>
                          <a:schemeClr val="tx1"/>
                        </a:solidFill>
                        <a:effectLst/>
                        <a:latin typeface="Calibri" pitchFamily="34" charset="0"/>
                        <a:ea typeface="新細明體" pitchFamily="18" charset="-120"/>
                        <a:cs typeface="Times New Roman" pitchFamily="18" charset="0"/>
                      </a:endParaRPr>
                    </a:p>
                  </a:txBody>
                  <a:tcPr marL="15826" marR="1582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zh-TW" sz="1600" b="0" i="0" u="none" strike="noStrike" cap="none" normalizeH="0" baseline="0" smtClean="0">
                          <a:ln>
                            <a:noFill/>
                          </a:ln>
                          <a:solidFill>
                            <a:srgbClr val="000000"/>
                          </a:solidFill>
                          <a:effectLst/>
                          <a:latin typeface="新細明體" pitchFamily="18" charset="-120"/>
                          <a:ea typeface="新細明體" pitchFamily="18" charset="-120"/>
                        </a:rPr>
                        <a:t>30</a:t>
                      </a:r>
                      <a:endParaRPr kumimoji="0" lang="zh-TW" altLang="zh-TW" sz="1600" b="0" i="0" u="none" strike="noStrike" cap="none" normalizeH="0" baseline="0" smtClean="0">
                        <a:ln>
                          <a:noFill/>
                        </a:ln>
                        <a:solidFill>
                          <a:schemeClr val="tx1"/>
                        </a:solidFill>
                        <a:effectLst/>
                        <a:latin typeface="Calibri" pitchFamily="34" charset="0"/>
                        <a:ea typeface="新細明體" pitchFamily="18" charset="-120"/>
                        <a:cs typeface="Times New Roman" pitchFamily="18" charset="0"/>
                      </a:endParaRPr>
                    </a:p>
                  </a:txBody>
                  <a:tcPr marL="15826" marR="1582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TW" alt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sz="1600" b="0" i="0" u="none" strike="noStrike" cap="none" normalizeH="0" baseline="0" smtClean="0">
                          <a:ln>
                            <a:noFill/>
                          </a:ln>
                          <a:solidFill>
                            <a:srgbClr val="000000"/>
                          </a:solidFill>
                          <a:effectLst/>
                          <a:latin typeface="Calibri" pitchFamily="34" charset="0"/>
                          <a:ea typeface="新細明體" pitchFamily="18" charset="-120"/>
                        </a:rPr>
                        <a:t>　</a:t>
                      </a:r>
                      <a:endParaRPr kumimoji="0" lang="zh-TW" sz="1600" b="0" i="0" u="none" strike="noStrike" cap="none" normalizeH="0" baseline="0" smtClean="0">
                        <a:ln>
                          <a:noFill/>
                        </a:ln>
                        <a:solidFill>
                          <a:schemeClr val="tx1"/>
                        </a:solidFill>
                        <a:effectLst/>
                        <a:latin typeface="Calibri" pitchFamily="34" charset="0"/>
                        <a:ea typeface="新細明體" pitchFamily="18" charset="-120"/>
                        <a:cs typeface="Times New Roman" pitchFamily="18" charset="0"/>
                      </a:endParaRPr>
                    </a:p>
                  </a:txBody>
                  <a:tcPr marL="15826" marR="1582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38102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sz="1600" b="0" i="0" u="none" strike="noStrike" cap="none" normalizeH="0" baseline="0" smtClean="0">
                          <a:ln>
                            <a:noFill/>
                          </a:ln>
                          <a:solidFill>
                            <a:srgbClr val="000000"/>
                          </a:solidFill>
                          <a:effectLst/>
                          <a:latin typeface="Calibri" pitchFamily="34" charset="0"/>
                          <a:ea typeface="新細明體" pitchFamily="18" charset="-120"/>
                        </a:rPr>
                        <a:t>工期</a:t>
                      </a:r>
                      <a:endParaRPr kumimoji="0" lang="zh-TW" sz="1600" b="0" i="0" u="none" strike="noStrike" cap="none" normalizeH="0" baseline="0" smtClean="0">
                        <a:ln>
                          <a:noFill/>
                        </a:ln>
                        <a:solidFill>
                          <a:schemeClr val="tx1"/>
                        </a:solidFill>
                        <a:effectLst/>
                        <a:latin typeface="Calibri" pitchFamily="34" charset="0"/>
                        <a:ea typeface="新細明體" pitchFamily="18" charset="-120"/>
                        <a:cs typeface="Times New Roman" pitchFamily="18" charset="0"/>
                      </a:endParaRPr>
                    </a:p>
                  </a:txBody>
                  <a:tcPr marL="15826" marR="1582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sz="1600" b="0" i="0" u="none" strike="noStrike" cap="none" normalizeH="0" baseline="0" smtClean="0">
                          <a:ln>
                            <a:noFill/>
                          </a:ln>
                          <a:solidFill>
                            <a:srgbClr val="000000"/>
                          </a:solidFill>
                          <a:effectLst/>
                          <a:latin typeface="Calibri" pitchFamily="34" charset="0"/>
                          <a:ea typeface="新細明體" pitchFamily="18" charset="-120"/>
                        </a:rPr>
                        <a:t>　</a:t>
                      </a:r>
                      <a:endParaRPr kumimoji="0" lang="zh-TW" sz="1600" b="0" i="0" u="none" strike="noStrike" cap="none" normalizeH="0" baseline="0" smtClean="0">
                        <a:ln>
                          <a:noFill/>
                        </a:ln>
                        <a:solidFill>
                          <a:schemeClr val="tx1"/>
                        </a:solidFill>
                        <a:effectLst/>
                        <a:latin typeface="Calibri" pitchFamily="34" charset="0"/>
                        <a:ea typeface="新細明體" pitchFamily="18" charset="-120"/>
                        <a:cs typeface="Times New Roman" pitchFamily="18" charset="0"/>
                      </a:endParaRPr>
                    </a:p>
                  </a:txBody>
                  <a:tcPr marL="15826" marR="1582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sz="1600" b="0" i="0" u="none" strike="noStrike" cap="none" normalizeH="0" baseline="0" smtClean="0">
                          <a:ln>
                            <a:noFill/>
                          </a:ln>
                          <a:solidFill>
                            <a:srgbClr val="000000"/>
                          </a:solidFill>
                          <a:effectLst/>
                          <a:latin typeface="Calibri" pitchFamily="34" charset="0"/>
                          <a:ea typeface="新細明體" pitchFamily="18" charset="-120"/>
                        </a:rPr>
                        <a:t>　</a:t>
                      </a:r>
                      <a:endParaRPr kumimoji="0" lang="zh-TW" sz="1600" b="0" i="0" u="none" strike="noStrike" cap="none" normalizeH="0" baseline="0" smtClean="0">
                        <a:ln>
                          <a:noFill/>
                        </a:ln>
                        <a:solidFill>
                          <a:schemeClr val="tx1"/>
                        </a:solidFill>
                        <a:effectLst/>
                        <a:latin typeface="Calibri" pitchFamily="34" charset="0"/>
                        <a:ea typeface="新細明體" pitchFamily="18" charset="-120"/>
                        <a:cs typeface="Times New Roman" pitchFamily="18" charset="0"/>
                      </a:endParaRPr>
                    </a:p>
                  </a:txBody>
                  <a:tcPr marL="15826" marR="1582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sz="1600" b="0" i="0" u="none" strike="noStrike" cap="none" normalizeH="0" baseline="0" smtClean="0">
                          <a:ln>
                            <a:noFill/>
                          </a:ln>
                          <a:solidFill>
                            <a:srgbClr val="000000"/>
                          </a:solidFill>
                          <a:effectLst/>
                          <a:latin typeface="Calibri" pitchFamily="34" charset="0"/>
                          <a:ea typeface="新細明體" pitchFamily="18" charset="-120"/>
                        </a:rPr>
                        <a:t>　</a:t>
                      </a:r>
                      <a:endParaRPr kumimoji="0" lang="zh-TW" sz="1600" b="0" i="0" u="none" strike="noStrike" cap="none" normalizeH="0" baseline="0" smtClean="0">
                        <a:ln>
                          <a:noFill/>
                        </a:ln>
                        <a:solidFill>
                          <a:schemeClr val="tx1"/>
                        </a:solidFill>
                        <a:effectLst/>
                        <a:latin typeface="Calibri" pitchFamily="34" charset="0"/>
                        <a:ea typeface="新細明體" pitchFamily="18" charset="-120"/>
                        <a:cs typeface="Times New Roman" pitchFamily="18" charset="0"/>
                      </a:endParaRPr>
                    </a:p>
                  </a:txBody>
                  <a:tcPr marL="15826" marR="1582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TW" alt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sz="1600" b="0" i="0" u="none" strike="noStrike" cap="none" normalizeH="0" baseline="0" smtClean="0">
                          <a:ln>
                            <a:noFill/>
                          </a:ln>
                          <a:solidFill>
                            <a:srgbClr val="000000"/>
                          </a:solidFill>
                          <a:effectLst/>
                          <a:latin typeface="Calibri" pitchFamily="34" charset="0"/>
                          <a:ea typeface="新細明體" pitchFamily="18" charset="-120"/>
                        </a:rPr>
                        <a:t>　</a:t>
                      </a:r>
                      <a:endParaRPr kumimoji="0" lang="zh-TW" sz="1600" b="0" i="0" u="none" strike="noStrike" cap="none" normalizeH="0" baseline="0" smtClean="0">
                        <a:ln>
                          <a:noFill/>
                        </a:ln>
                        <a:solidFill>
                          <a:schemeClr val="tx1"/>
                        </a:solidFill>
                        <a:effectLst/>
                        <a:latin typeface="Calibri" pitchFamily="34" charset="0"/>
                        <a:ea typeface="新細明體" pitchFamily="18" charset="-120"/>
                        <a:cs typeface="Times New Roman" pitchFamily="18" charset="0"/>
                      </a:endParaRPr>
                    </a:p>
                  </a:txBody>
                  <a:tcPr marL="15826" marR="1582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sz="1600" b="0" i="0" u="none" strike="noStrike" cap="none" normalizeH="0" baseline="0" smtClean="0">
                          <a:ln>
                            <a:noFill/>
                          </a:ln>
                          <a:solidFill>
                            <a:srgbClr val="000000"/>
                          </a:solidFill>
                          <a:effectLst/>
                          <a:latin typeface="Calibri" pitchFamily="34" charset="0"/>
                          <a:ea typeface="新細明體" pitchFamily="18" charset="-120"/>
                        </a:rPr>
                        <a:t>　</a:t>
                      </a:r>
                      <a:endParaRPr kumimoji="0" lang="zh-TW" sz="1600" b="0" i="0" u="none" strike="noStrike" cap="none" normalizeH="0" baseline="0" smtClean="0">
                        <a:ln>
                          <a:noFill/>
                        </a:ln>
                        <a:solidFill>
                          <a:schemeClr val="tx1"/>
                        </a:solidFill>
                        <a:effectLst/>
                        <a:latin typeface="Calibri" pitchFamily="34" charset="0"/>
                        <a:ea typeface="新細明體" pitchFamily="18" charset="-120"/>
                        <a:cs typeface="Times New Roman" pitchFamily="18" charset="0"/>
                      </a:endParaRPr>
                    </a:p>
                  </a:txBody>
                  <a:tcPr marL="15826" marR="1582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sz="1600" b="0" i="0" u="none" strike="noStrike" cap="none" normalizeH="0" baseline="0" smtClean="0">
                          <a:ln>
                            <a:noFill/>
                          </a:ln>
                          <a:solidFill>
                            <a:srgbClr val="000000"/>
                          </a:solidFill>
                          <a:effectLst/>
                          <a:latin typeface="Calibri" pitchFamily="34" charset="0"/>
                          <a:ea typeface="新細明體" pitchFamily="18" charset="-120"/>
                        </a:rPr>
                        <a:t>　</a:t>
                      </a:r>
                      <a:endParaRPr kumimoji="0" lang="zh-TW" sz="1600" b="0" i="0" u="none" strike="noStrike" cap="none" normalizeH="0" baseline="0" smtClean="0">
                        <a:ln>
                          <a:noFill/>
                        </a:ln>
                        <a:solidFill>
                          <a:schemeClr val="tx1"/>
                        </a:solidFill>
                        <a:effectLst/>
                        <a:latin typeface="Calibri" pitchFamily="34" charset="0"/>
                        <a:ea typeface="新細明體" pitchFamily="18" charset="-120"/>
                        <a:cs typeface="Times New Roman" pitchFamily="18" charset="0"/>
                      </a:endParaRPr>
                    </a:p>
                  </a:txBody>
                  <a:tcPr marL="15826" marR="1582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TW" altLang="en-US"/>
                    </a:p>
                  </a:txBody>
                  <a:tcPr/>
                </a:tc>
                <a:tc gridSpan="2">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zh-TW" sz="1600" b="0" i="0" u="none" strike="noStrike" cap="none" normalizeH="0" baseline="0" smtClean="0">
                          <a:ln>
                            <a:noFill/>
                          </a:ln>
                          <a:solidFill>
                            <a:srgbClr val="000000"/>
                          </a:solidFill>
                          <a:effectLst/>
                          <a:latin typeface="新細明體" pitchFamily="18" charset="-120"/>
                          <a:ea typeface="新細明體" pitchFamily="18" charset="-120"/>
                        </a:rPr>
                        <a:t>1</a:t>
                      </a:r>
                      <a:endParaRPr kumimoji="0" lang="zh-TW" altLang="zh-TW" sz="1600" b="0" i="0" u="none" strike="noStrike" cap="none" normalizeH="0" baseline="0" smtClean="0">
                        <a:ln>
                          <a:noFill/>
                        </a:ln>
                        <a:solidFill>
                          <a:schemeClr val="tx1"/>
                        </a:solidFill>
                        <a:effectLst/>
                        <a:latin typeface="Calibri" pitchFamily="34" charset="0"/>
                        <a:ea typeface="新細明體" pitchFamily="18" charset="-120"/>
                        <a:cs typeface="Times New Roman" pitchFamily="18" charset="0"/>
                      </a:endParaRPr>
                    </a:p>
                  </a:txBody>
                  <a:tcPr marL="15826" marR="1582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TW" altLang="en-US"/>
                    </a:p>
                  </a:txBody>
                  <a:tcPr/>
                </a:tc>
                <a:tc gridSpan="2">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zh-TW" sz="1600" b="0" i="0" u="none" strike="noStrike" cap="none" normalizeH="0" baseline="0" smtClean="0">
                          <a:ln>
                            <a:noFill/>
                          </a:ln>
                          <a:solidFill>
                            <a:srgbClr val="000000"/>
                          </a:solidFill>
                          <a:effectLst/>
                          <a:latin typeface="新細明體" pitchFamily="18" charset="-120"/>
                          <a:ea typeface="新細明體" pitchFamily="18" charset="-120"/>
                        </a:rPr>
                        <a:t>2</a:t>
                      </a:r>
                      <a:endParaRPr kumimoji="0" lang="zh-TW" altLang="zh-TW" sz="1600" b="0" i="0" u="none" strike="noStrike" cap="none" normalizeH="0" baseline="0" smtClean="0">
                        <a:ln>
                          <a:noFill/>
                        </a:ln>
                        <a:solidFill>
                          <a:schemeClr val="tx1"/>
                        </a:solidFill>
                        <a:effectLst/>
                        <a:latin typeface="Calibri" pitchFamily="34" charset="0"/>
                        <a:ea typeface="新細明體" pitchFamily="18" charset="-120"/>
                        <a:cs typeface="Times New Roman" pitchFamily="18" charset="0"/>
                      </a:endParaRPr>
                    </a:p>
                  </a:txBody>
                  <a:tcPr marL="15826" marR="1582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TW" altLang="en-US"/>
                    </a:p>
                  </a:txBody>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zh-TW" sz="1600" b="0" i="0" u="none" strike="noStrike" cap="none" normalizeH="0" baseline="0" smtClean="0">
                          <a:ln>
                            <a:noFill/>
                          </a:ln>
                          <a:solidFill>
                            <a:srgbClr val="000000"/>
                          </a:solidFill>
                          <a:effectLst/>
                          <a:latin typeface="新細明體" pitchFamily="18" charset="-120"/>
                          <a:ea typeface="新細明體" pitchFamily="18" charset="-120"/>
                        </a:rPr>
                        <a:t>3</a:t>
                      </a:r>
                      <a:endParaRPr kumimoji="0" lang="zh-TW" altLang="zh-TW" sz="1600" b="0" i="0" u="none" strike="noStrike" cap="none" normalizeH="0" baseline="0" smtClean="0">
                        <a:ln>
                          <a:noFill/>
                        </a:ln>
                        <a:solidFill>
                          <a:schemeClr val="tx1"/>
                        </a:solidFill>
                        <a:effectLst/>
                        <a:latin typeface="Calibri" pitchFamily="34" charset="0"/>
                        <a:ea typeface="新細明體" pitchFamily="18" charset="-120"/>
                        <a:cs typeface="Times New Roman" pitchFamily="18" charset="0"/>
                      </a:endParaRPr>
                    </a:p>
                  </a:txBody>
                  <a:tcPr marL="15826" marR="1582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zh-TW" sz="1600" b="0" i="0" u="none" strike="noStrike" cap="none" normalizeH="0" baseline="0" smtClean="0">
                          <a:ln>
                            <a:noFill/>
                          </a:ln>
                          <a:solidFill>
                            <a:srgbClr val="000000"/>
                          </a:solidFill>
                          <a:effectLst/>
                          <a:latin typeface="新細明體" pitchFamily="18" charset="-120"/>
                          <a:ea typeface="新細明體" pitchFamily="18" charset="-120"/>
                        </a:rPr>
                        <a:t>4</a:t>
                      </a:r>
                      <a:endParaRPr kumimoji="0" lang="zh-TW" altLang="zh-TW" sz="1600" b="0" i="0" u="none" strike="noStrike" cap="none" normalizeH="0" baseline="0" smtClean="0">
                        <a:ln>
                          <a:noFill/>
                        </a:ln>
                        <a:solidFill>
                          <a:schemeClr val="tx1"/>
                        </a:solidFill>
                        <a:effectLst/>
                        <a:latin typeface="Calibri" pitchFamily="34" charset="0"/>
                        <a:ea typeface="新細明體" pitchFamily="18" charset="-120"/>
                        <a:cs typeface="Times New Roman" pitchFamily="18" charset="0"/>
                      </a:endParaRPr>
                    </a:p>
                  </a:txBody>
                  <a:tcPr marL="15826" marR="1582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TW" alt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sz="1600" b="0" i="0" u="none" strike="noStrike" cap="none" normalizeH="0" baseline="0" smtClean="0">
                          <a:ln>
                            <a:noFill/>
                          </a:ln>
                          <a:solidFill>
                            <a:srgbClr val="000000"/>
                          </a:solidFill>
                          <a:effectLst/>
                          <a:latin typeface="Calibri" pitchFamily="34" charset="0"/>
                          <a:ea typeface="新細明體" pitchFamily="18" charset="-120"/>
                        </a:rPr>
                        <a:t>　</a:t>
                      </a:r>
                      <a:endParaRPr kumimoji="0" lang="zh-TW" sz="1600" b="0" i="0" u="none" strike="noStrike" cap="none" normalizeH="0" baseline="0" smtClean="0">
                        <a:ln>
                          <a:noFill/>
                        </a:ln>
                        <a:solidFill>
                          <a:schemeClr val="tx1"/>
                        </a:solidFill>
                        <a:effectLst/>
                        <a:latin typeface="Calibri" pitchFamily="34" charset="0"/>
                        <a:ea typeface="新細明體" pitchFamily="18" charset="-120"/>
                        <a:cs typeface="Times New Roman" pitchFamily="18" charset="0"/>
                      </a:endParaRPr>
                    </a:p>
                  </a:txBody>
                  <a:tcPr marL="15826" marR="1582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r h="38102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sz="1600" b="0" i="0" u="none" strike="noStrike" cap="none" normalizeH="0" baseline="0" smtClean="0">
                          <a:ln>
                            <a:noFill/>
                          </a:ln>
                          <a:solidFill>
                            <a:srgbClr val="000000"/>
                          </a:solidFill>
                          <a:effectLst/>
                          <a:latin typeface="Calibri" pitchFamily="34" charset="0"/>
                          <a:ea typeface="新細明體" pitchFamily="18" charset="-120"/>
                        </a:rPr>
                        <a:t>逾期</a:t>
                      </a:r>
                      <a:endParaRPr kumimoji="0" lang="zh-TW" sz="1600" b="0" i="0" u="none" strike="noStrike" cap="none" normalizeH="0" baseline="0" smtClean="0">
                        <a:ln>
                          <a:noFill/>
                        </a:ln>
                        <a:solidFill>
                          <a:schemeClr val="tx1"/>
                        </a:solidFill>
                        <a:effectLst/>
                        <a:latin typeface="Calibri" pitchFamily="34" charset="0"/>
                        <a:ea typeface="新細明體" pitchFamily="18" charset="-120"/>
                        <a:cs typeface="Times New Roman" pitchFamily="18" charset="0"/>
                      </a:endParaRPr>
                    </a:p>
                  </a:txBody>
                  <a:tcPr marL="15826" marR="1582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sz="1600" b="0" i="0" u="none" strike="noStrike" cap="none" normalizeH="0" baseline="0" smtClean="0">
                          <a:ln>
                            <a:noFill/>
                          </a:ln>
                          <a:solidFill>
                            <a:srgbClr val="000000"/>
                          </a:solidFill>
                          <a:effectLst/>
                          <a:latin typeface="Calibri" pitchFamily="34" charset="0"/>
                          <a:ea typeface="新細明體" pitchFamily="18" charset="-120"/>
                        </a:rPr>
                        <a:t>　</a:t>
                      </a:r>
                      <a:endParaRPr kumimoji="0" lang="zh-TW" sz="1600" b="0" i="0" u="none" strike="noStrike" cap="none" normalizeH="0" baseline="0" smtClean="0">
                        <a:ln>
                          <a:noFill/>
                        </a:ln>
                        <a:solidFill>
                          <a:schemeClr val="tx1"/>
                        </a:solidFill>
                        <a:effectLst/>
                        <a:latin typeface="Calibri" pitchFamily="34" charset="0"/>
                        <a:ea typeface="新細明體" pitchFamily="18" charset="-120"/>
                        <a:cs typeface="Times New Roman" pitchFamily="18" charset="0"/>
                      </a:endParaRPr>
                    </a:p>
                  </a:txBody>
                  <a:tcPr marL="15826" marR="1582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sz="1600" b="0" i="0" u="none" strike="noStrike" cap="none" normalizeH="0" baseline="0" smtClean="0">
                          <a:ln>
                            <a:noFill/>
                          </a:ln>
                          <a:solidFill>
                            <a:srgbClr val="000000"/>
                          </a:solidFill>
                          <a:effectLst/>
                          <a:latin typeface="Calibri" pitchFamily="34" charset="0"/>
                          <a:ea typeface="新細明體" pitchFamily="18" charset="-120"/>
                        </a:rPr>
                        <a:t>　</a:t>
                      </a:r>
                      <a:endParaRPr kumimoji="0" lang="zh-TW" sz="1600" b="0" i="0" u="none" strike="noStrike" cap="none" normalizeH="0" baseline="0" smtClean="0">
                        <a:ln>
                          <a:noFill/>
                        </a:ln>
                        <a:solidFill>
                          <a:schemeClr val="tx1"/>
                        </a:solidFill>
                        <a:effectLst/>
                        <a:latin typeface="Calibri" pitchFamily="34" charset="0"/>
                        <a:ea typeface="新細明體" pitchFamily="18" charset="-120"/>
                        <a:cs typeface="Times New Roman" pitchFamily="18" charset="0"/>
                      </a:endParaRPr>
                    </a:p>
                  </a:txBody>
                  <a:tcPr marL="15826" marR="1582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sz="1600" b="0" i="0" u="none" strike="noStrike" cap="none" normalizeH="0" baseline="0" smtClean="0">
                          <a:ln>
                            <a:noFill/>
                          </a:ln>
                          <a:solidFill>
                            <a:srgbClr val="000000"/>
                          </a:solidFill>
                          <a:effectLst/>
                          <a:latin typeface="Calibri" pitchFamily="34" charset="0"/>
                          <a:ea typeface="新細明體" pitchFamily="18" charset="-120"/>
                        </a:rPr>
                        <a:t>　</a:t>
                      </a:r>
                      <a:endParaRPr kumimoji="0" lang="zh-TW" sz="1600" b="0" i="0" u="none" strike="noStrike" cap="none" normalizeH="0" baseline="0" smtClean="0">
                        <a:ln>
                          <a:noFill/>
                        </a:ln>
                        <a:solidFill>
                          <a:schemeClr val="tx1"/>
                        </a:solidFill>
                        <a:effectLst/>
                        <a:latin typeface="Calibri" pitchFamily="34" charset="0"/>
                        <a:ea typeface="新細明體" pitchFamily="18" charset="-120"/>
                        <a:cs typeface="Times New Roman" pitchFamily="18" charset="0"/>
                      </a:endParaRPr>
                    </a:p>
                  </a:txBody>
                  <a:tcPr marL="15826" marR="1582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TW" alt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sz="1600" b="0" i="0" u="none" strike="noStrike" cap="none" normalizeH="0" baseline="0" smtClean="0">
                          <a:ln>
                            <a:noFill/>
                          </a:ln>
                          <a:solidFill>
                            <a:srgbClr val="000000"/>
                          </a:solidFill>
                          <a:effectLst/>
                          <a:latin typeface="Calibri" pitchFamily="34" charset="0"/>
                          <a:ea typeface="新細明體" pitchFamily="18" charset="-120"/>
                        </a:rPr>
                        <a:t>　</a:t>
                      </a:r>
                      <a:endParaRPr kumimoji="0" lang="zh-TW" sz="1600" b="0" i="0" u="none" strike="noStrike" cap="none" normalizeH="0" baseline="0" smtClean="0">
                        <a:ln>
                          <a:noFill/>
                        </a:ln>
                        <a:solidFill>
                          <a:schemeClr val="tx1"/>
                        </a:solidFill>
                        <a:effectLst/>
                        <a:latin typeface="Calibri" pitchFamily="34" charset="0"/>
                        <a:ea typeface="新細明體" pitchFamily="18" charset="-120"/>
                        <a:cs typeface="Times New Roman" pitchFamily="18" charset="0"/>
                      </a:endParaRPr>
                    </a:p>
                  </a:txBody>
                  <a:tcPr marL="15826" marR="1582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sz="1600" b="0" i="0" u="none" strike="noStrike" cap="none" normalizeH="0" baseline="0" smtClean="0">
                          <a:ln>
                            <a:noFill/>
                          </a:ln>
                          <a:solidFill>
                            <a:srgbClr val="000000"/>
                          </a:solidFill>
                          <a:effectLst/>
                          <a:latin typeface="Calibri" pitchFamily="34" charset="0"/>
                          <a:ea typeface="新細明體" pitchFamily="18" charset="-120"/>
                        </a:rPr>
                        <a:t>　</a:t>
                      </a:r>
                      <a:endParaRPr kumimoji="0" lang="zh-TW" sz="1600" b="0" i="0" u="none" strike="noStrike" cap="none" normalizeH="0" baseline="0" smtClean="0">
                        <a:ln>
                          <a:noFill/>
                        </a:ln>
                        <a:solidFill>
                          <a:schemeClr val="tx1"/>
                        </a:solidFill>
                        <a:effectLst/>
                        <a:latin typeface="Calibri" pitchFamily="34" charset="0"/>
                        <a:ea typeface="新細明體" pitchFamily="18" charset="-120"/>
                        <a:cs typeface="Times New Roman" pitchFamily="18" charset="0"/>
                      </a:endParaRPr>
                    </a:p>
                  </a:txBody>
                  <a:tcPr marL="15826" marR="1582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sz="1600" b="0" i="0" u="none" strike="noStrike" cap="none" normalizeH="0" baseline="0" smtClean="0">
                          <a:ln>
                            <a:noFill/>
                          </a:ln>
                          <a:solidFill>
                            <a:srgbClr val="00B050"/>
                          </a:solidFill>
                          <a:effectLst/>
                          <a:latin typeface="Calibri" pitchFamily="34" charset="0"/>
                          <a:ea typeface="新細明體" pitchFamily="18" charset="-120"/>
                        </a:rPr>
                        <a:t>　</a:t>
                      </a:r>
                      <a:endParaRPr kumimoji="0" lang="zh-TW" sz="1600" b="0" i="0" u="none" strike="noStrike" cap="none" normalizeH="0" baseline="0" smtClean="0">
                        <a:ln>
                          <a:noFill/>
                        </a:ln>
                        <a:solidFill>
                          <a:schemeClr val="tx1"/>
                        </a:solidFill>
                        <a:effectLst/>
                        <a:latin typeface="Calibri" pitchFamily="34" charset="0"/>
                        <a:ea typeface="新細明體" pitchFamily="18" charset="-120"/>
                        <a:cs typeface="Times New Roman" pitchFamily="18" charset="0"/>
                      </a:endParaRPr>
                    </a:p>
                  </a:txBody>
                  <a:tcPr marL="15826" marR="1582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TW" altLang="en-US"/>
                    </a:p>
                  </a:txBody>
                  <a:tcPr/>
                </a:tc>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sz="1600" b="0" i="0" u="none" strike="noStrike" cap="none" normalizeH="0" baseline="0" smtClean="0">
                          <a:ln>
                            <a:noFill/>
                          </a:ln>
                          <a:solidFill>
                            <a:srgbClr val="00B050"/>
                          </a:solidFill>
                          <a:effectLst/>
                          <a:latin typeface="Calibri" pitchFamily="34" charset="0"/>
                          <a:ea typeface="新細明體" pitchFamily="18" charset="-120"/>
                        </a:rPr>
                        <a:t>　</a:t>
                      </a:r>
                      <a:endParaRPr kumimoji="0" lang="zh-TW" sz="1600" b="0" i="0" u="none" strike="noStrike" cap="none" normalizeH="0" baseline="0" smtClean="0">
                        <a:ln>
                          <a:noFill/>
                        </a:ln>
                        <a:solidFill>
                          <a:schemeClr val="tx1"/>
                        </a:solidFill>
                        <a:effectLst/>
                        <a:latin typeface="Calibri" pitchFamily="34" charset="0"/>
                        <a:ea typeface="新細明體" pitchFamily="18" charset="-120"/>
                        <a:cs typeface="Times New Roman" pitchFamily="18" charset="0"/>
                      </a:endParaRPr>
                    </a:p>
                  </a:txBody>
                  <a:tcPr marL="15826" marR="1582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TW" altLang="en-US"/>
                    </a:p>
                  </a:txBody>
                  <a:tcPr/>
                </a:tc>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sz="1600" b="0" i="0" u="none" strike="noStrike" cap="none" normalizeH="0" baseline="0" smtClean="0">
                          <a:ln>
                            <a:noFill/>
                          </a:ln>
                          <a:solidFill>
                            <a:srgbClr val="00B050"/>
                          </a:solidFill>
                          <a:effectLst/>
                          <a:latin typeface="Calibri" pitchFamily="34" charset="0"/>
                          <a:ea typeface="新細明體" pitchFamily="18" charset="-120"/>
                        </a:rPr>
                        <a:t>　</a:t>
                      </a:r>
                      <a:endParaRPr kumimoji="0" lang="zh-TW" sz="1600" b="0" i="0" u="none" strike="noStrike" cap="none" normalizeH="0" baseline="0" smtClean="0">
                        <a:ln>
                          <a:noFill/>
                        </a:ln>
                        <a:solidFill>
                          <a:schemeClr val="tx1"/>
                        </a:solidFill>
                        <a:effectLst/>
                        <a:latin typeface="Calibri" pitchFamily="34" charset="0"/>
                        <a:ea typeface="新細明體" pitchFamily="18" charset="-120"/>
                        <a:cs typeface="Times New Roman" pitchFamily="18" charset="0"/>
                      </a:endParaRPr>
                    </a:p>
                  </a:txBody>
                  <a:tcPr marL="15826" marR="1582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TW" alt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sz="1600" b="0" i="0" u="none" strike="noStrike" cap="none" normalizeH="0" baseline="0" smtClean="0">
                          <a:ln>
                            <a:noFill/>
                          </a:ln>
                          <a:solidFill>
                            <a:srgbClr val="00B050"/>
                          </a:solidFill>
                          <a:effectLst/>
                          <a:latin typeface="Calibri" pitchFamily="34" charset="0"/>
                          <a:ea typeface="新細明體" pitchFamily="18" charset="-120"/>
                        </a:rPr>
                        <a:t>　</a:t>
                      </a:r>
                      <a:endParaRPr kumimoji="0" lang="zh-TW" sz="1600" b="0" i="0" u="none" strike="noStrike" cap="none" normalizeH="0" baseline="0" smtClean="0">
                        <a:ln>
                          <a:noFill/>
                        </a:ln>
                        <a:solidFill>
                          <a:schemeClr val="tx1"/>
                        </a:solidFill>
                        <a:effectLst/>
                        <a:latin typeface="Calibri" pitchFamily="34" charset="0"/>
                        <a:ea typeface="新細明體" pitchFamily="18" charset="-120"/>
                        <a:cs typeface="Times New Roman" pitchFamily="18" charset="0"/>
                      </a:endParaRPr>
                    </a:p>
                  </a:txBody>
                  <a:tcPr marL="15826" marR="1582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sz="1600" b="0" i="0" u="none" strike="noStrike" cap="none" normalizeH="0" baseline="0" smtClean="0">
                          <a:ln>
                            <a:noFill/>
                          </a:ln>
                          <a:solidFill>
                            <a:srgbClr val="00B050"/>
                          </a:solidFill>
                          <a:effectLst/>
                          <a:latin typeface="Calibri" pitchFamily="34" charset="0"/>
                          <a:ea typeface="新細明體" pitchFamily="18" charset="-120"/>
                        </a:rPr>
                        <a:t>　</a:t>
                      </a:r>
                      <a:endParaRPr kumimoji="0" lang="zh-TW" sz="1600" b="0" i="0" u="none" strike="noStrike" cap="none" normalizeH="0" baseline="0" smtClean="0">
                        <a:ln>
                          <a:noFill/>
                        </a:ln>
                        <a:solidFill>
                          <a:schemeClr val="tx1"/>
                        </a:solidFill>
                        <a:effectLst/>
                        <a:latin typeface="Calibri" pitchFamily="34" charset="0"/>
                        <a:ea typeface="新細明體" pitchFamily="18" charset="-120"/>
                        <a:cs typeface="Times New Roman" pitchFamily="18" charset="0"/>
                      </a:endParaRPr>
                    </a:p>
                  </a:txBody>
                  <a:tcPr marL="15826" marR="1582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TW" alt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sz="1600" b="0" i="0" u="none" strike="noStrike" cap="none" normalizeH="0" baseline="0" smtClean="0">
                          <a:ln>
                            <a:noFill/>
                          </a:ln>
                          <a:solidFill>
                            <a:srgbClr val="00B050"/>
                          </a:solidFill>
                          <a:effectLst/>
                          <a:latin typeface="Calibri" pitchFamily="34" charset="0"/>
                          <a:ea typeface="新細明體" pitchFamily="18" charset="-120"/>
                        </a:rPr>
                        <a:t>　</a:t>
                      </a:r>
                      <a:endParaRPr kumimoji="0" lang="zh-TW" sz="1600" b="0" i="0" u="none" strike="noStrike" cap="none" normalizeH="0" baseline="0" smtClean="0">
                        <a:ln>
                          <a:noFill/>
                        </a:ln>
                        <a:solidFill>
                          <a:schemeClr val="tx1"/>
                        </a:solidFill>
                        <a:effectLst/>
                        <a:latin typeface="Calibri" pitchFamily="34" charset="0"/>
                        <a:ea typeface="新細明體" pitchFamily="18" charset="-120"/>
                        <a:cs typeface="Times New Roman" pitchFamily="18" charset="0"/>
                      </a:endParaRPr>
                    </a:p>
                  </a:txBody>
                  <a:tcPr marL="15826" marR="1582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3"/>
                  </a:ext>
                </a:extLst>
              </a:tr>
              <a:tr h="38102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sz="1600" b="0" i="0" u="none" strike="noStrike" cap="none" normalizeH="0" baseline="0" smtClean="0">
                          <a:ln>
                            <a:noFill/>
                          </a:ln>
                          <a:solidFill>
                            <a:srgbClr val="000000"/>
                          </a:solidFill>
                          <a:effectLst/>
                          <a:latin typeface="Calibri" pitchFamily="34" charset="0"/>
                          <a:ea typeface="新細明體" pitchFamily="18" charset="-120"/>
                        </a:rPr>
                        <a:t>不計工期</a:t>
                      </a:r>
                      <a:endParaRPr kumimoji="0" lang="zh-TW" sz="1600" b="0" i="0" u="none" strike="noStrike" cap="none" normalizeH="0" baseline="0" smtClean="0">
                        <a:ln>
                          <a:noFill/>
                        </a:ln>
                        <a:solidFill>
                          <a:schemeClr val="tx1"/>
                        </a:solidFill>
                        <a:effectLst/>
                        <a:latin typeface="Calibri" pitchFamily="34" charset="0"/>
                        <a:ea typeface="新細明體" pitchFamily="18" charset="-120"/>
                        <a:cs typeface="Times New Roman" pitchFamily="18" charset="0"/>
                      </a:endParaRPr>
                    </a:p>
                  </a:txBody>
                  <a:tcPr marL="15826" marR="1582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sz="1600" b="0" i="0" u="none" strike="noStrike" cap="none" normalizeH="0" baseline="0" smtClean="0">
                          <a:ln>
                            <a:noFill/>
                          </a:ln>
                          <a:solidFill>
                            <a:srgbClr val="000000"/>
                          </a:solidFill>
                          <a:effectLst/>
                          <a:latin typeface="Calibri" pitchFamily="34" charset="0"/>
                          <a:ea typeface="新細明體" pitchFamily="18" charset="-120"/>
                        </a:rPr>
                        <a:t>　</a:t>
                      </a:r>
                      <a:endParaRPr kumimoji="0" lang="zh-TW" sz="1600" b="0" i="0" u="none" strike="noStrike" cap="none" normalizeH="0" baseline="0" smtClean="0">
                        <a:ln>
                          <a:noFill/>
                        </a:ln>
                        <a:solidFill>
                          <a:schemeClr val="tx1"/>
                        </a:solidFill>
                        <a:effectLst/>
                        <a:latin typeface="Calibri" pitchFamily="34" charset="0"/>
                        <a:ea typeface="新細明體" pitchFamily="18" charset="-120"/>
                        <a:cs typeface="Times New Roman" pitchFamily="18" charset="0"/>
                      </a:endParaRPr>
                    </a:p>
                  </a:txBody>
                  <a:tcPr marL="15826" marR="1582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sz="1600" b="0" i="0" u="none" strike="noStrike" cap="none" normalizeH="0" baseline="0" smtClean="0">
                          <a:ln>
                            <a:noFill/>
                          </a:ln>
                          <a:solidFill>
                            <a:srgbClr val="000000"/>
                          </a:solidFill>
                          <a:effectLst/>
                          <a:latin typeface="Calibri" pitchFamily="34" charset="0"/>
                          <a:ea typeface="新細明體" pitchFamily="18" charset="-120"/>
                        </a:rPr>
                        <a:t>　</a:t>
                      </a:r>
                      <a:endParaRPr kumimoji="0" lang="zh-TW" sz="1600" b="0" i="0" u="none" strike="noStrike" cap="none" normalizeH="0" baseline="0" smtClean="0">
                        <a:ln>
                          <a:noFill/>
                        </a:ln>
                        <a:solidFill>
                          <a:schemeClr val="tx1"/>
                        </a:solidFill>
                        <a:effectLst/>
                        <a:latin typeface="Calibri" pitchFamily="34" charset="0"/>
                        <a:ea typeface="新細明體" pitchFamily="18" charset="-120"/>
                        <a:cs typeface="Times New Roman" pitchFamily="18" charset="0"/>
                      </a:endParaRPr>
                    </a:p>
                  </a:txBody>
                  <a:tcPr marL="15826" marR="1582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sz="1600" b="0" i="0" u="none" strike="noStrike" cap="none" normalizeH="0" baseline="0" smtClean="0">
                          <a:ln>
                            <a:noFill/>
                          </a:ln>
                          <a:solidFill>
                            <a:srgbClr val="000000"/>
                          </a:solidFill>
                          <a:effectLst/>
                          <a:latin typeface="Calibri" pitchFamily="34" charset="0"/>
                          <a:ea typeface="新細明體" pitchFamily="18" charset="-120"/>
                        </a:rPr>
                        <a:t>　</a:t>
                      </a:r>
                      <a:endParaRPr kumimoji="0" lang="zh-TW" sz="1600" b="0" i="0" u="none" strike="noStrike" cap="none" normalizeH="0" baseline="0" smtClean="0">
                        <a:ln>
                          <a:noFill/>
                        </a:ln>
                        <a:solidFill>
                          <a:schemeClr val="tx1"/>
                        </a:solidFill>
                        <a:effectLst/>
                        <a:latin typeface="Calibri" pitchFamily="34" charset="0"/>
                        <a:ea typeface="新細明體" pitchFamily="18" charset="-120"/>
                        <a:cs typeface="Times New Roman" pitchFamily="18" charset="0"/>
                      </a:endParaRPr>
                    </a:p>
                  </a:txBody>
                  <a:tcPr marL="15826" marR="1582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TW" alt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sz="1600" b="0" i="0" u="none" strike="noStrike" cap="none" normalizeH="0" baseline="0" smtClean="0">
                          <a:ln>
                            <a:noFill/>
                          </a:ln>
                          <a:solidFill>
                            <a:srgbClr val="000000"/>
                          </a:solidFill>
                          <a:effectLst/>
                          <a:latin typeface="Calibri" pitchFamily="34" charset="0"/>
                          <a:ea typeface="新細明體" pitchFamily="18" charset="-120"/>
                        </a:rPr>
                        <a:t>　</a:t>
                      </a:r>
                      <a:endParaRPr kumimoji="0" lang="zh-TW" sz="1600" b="0" i="0" u="none" strike="noStrike" cap="none" normalizeH="0" baseline="0" smtClean="0">
                        <a:ln>
                          <a:noFill/>
                        </a:ln>
                        <a:solidFill>
                          <a:schemeClr val="tx1"/>
                        </a:solidFill>
                        <a:effectLst/>
                        <a:latin typeface="Calibri" pitchFamily="34" charset="0"/>
                        <a:ea typeface="新細明體" pitchFamily="18" charset="-120"/>
                        <a:cs typeface="Times New Roman" pitchFamily="18" charset="0"/>
                      </a:endParaRPr>
                    </a:p>
                  </a:txBody>
                  <a:tcPr marL="15826" marR="1582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sz="1600" b="0" i="0" u="none" strike="noStrike" cap="none" normalizeH="0" baseline="0" smtClean="0">
                          <a:ln>
                            <a:noFill/>
                          </a:ln>
                          <a:solidFill>
                            <a:srgbClr val="000000"/>
                          </a:solidFill>
                          <a:effectLst/>
                          <a:latin typeface="Calibri" pitchFamily="34" charset="0"/>
                          <a:ea typeface="新細明體" pitchFamily="18" charset="-120"/>
                        </a:rPr>
                        <a:t>　</a:t>
                      </a:r>
                      <a:endParaRPr kumimoji="0" lang="zh-TW" sz="1600" b="0" i="0" u="none" strike="noStrike" cap="none" normalizeH="0" baseline="0" smtClean="0">
                        <a:ln>
                          <a:noFill/>
                        </a:ln>
                        <a:solidFill>
                          <a:schemeClr val="tx1"/>
                        </a:solidFill>
                        <a:effectLst/>
                        <a:latin typeface="Calibri" pitchFamily="34" charset="0"/>
                        <a:ea typeface="新細明體" pitchFamily="18" charset="-120"/>
                        <a:cs typeface="Times New Roman" pitchFamily="18" charset="0"/>
                      </a:endParaRPr>
                    </a:p>
                  </a:txBody>
                  <a:tcPr marL="15826" marR="1582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sz="1600" b="0" i="0" u="none" strike="noStrike" cap="none" normalizeH="0" baseline="0" smtClean="0">
                          <a:ln>
                            <a:noFill/>
                          </a:ln>
                          <a:solidFill>
                            <a:srgbClr val="000000"/>
                          </a:solidFill>
                          <a:effectLst/>
                          <a:latin typeface="Calibri" pitchFamily="34" charset="0"/>
                          <a:ea typeface="新細明體" pitchFamily="18" charset="-120"/>
                        </a:rPr>
                        <a:t>　</a:t>
                      </a:r>
                      <a:endParaRPr kumimoji="0" lang="zh-TW" sz="1600" b="0" i="0" u="none" strike="noStrike" cap="none" normalizeH="0" baseline="0" smtClean="0">
                        <a:ln>
                          <a:noFill/>
                        </a:ln>
                        <a:solidFill>
                          <a:schemeClr val="tx1"/>
                        </a:solidFill>
                        <a:effectLst/>
                        <a:latin typeface="Calibri" pitchFamily="34" charset="0"/>
                        <a:ea typeface="新細明體" pitchFamily="18" charset="-120"/>
                        <a:cs typeface="Times New Roman" pitchFamily="18" charset="0"/>
                      </a:endParaRPr>
                    </a:p>
                  </a:txBody>
                  <a:tcPr marL="15826" marR="1582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TW" altLang="en-US"/>
                    </a:p>
                  </a:txBody>
                  <a:tcPr/>
                </a:tc>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sz="1600" b="0" i="0" u="none" strike="noStrike" cap="none" normalizeH="0" baseline="0" smtClean="0">
                          <a:ln>
                            <a:noFill/>
                          </a:ln>
                          <a:solidFill>
                            <a:srgbClr val="000000"/>
                          </a:solidFill>
                          <a:effectLst/>
                          <a:latin typeface="Calibri" pitchFamily="34" charset="0"/>
                          <a:ea typeface="新細明體" pitchFamily="18" charset="-120"/>
                        </a:rPr>
                        <a:t>　</a:t>
                      </a:r>
                      <a:endParaRPr kumimoji="0" lang="zh-TW" sz="1600" b="0" i="0" u="none" strike="noStrike" cap="none" normalizeH="0" baseline="0" smtClean="0">
                        <a:ln>
                          <a:noFill/>
                        </a:ln>
                        <a:solidFill>
                          <a:schemeClr val="tx1"/>
                        </a:solidFill>
                        <a:effectLst/>
                        <a:latin typeface="Calibri" pitchFamily="34" charset="0"/>
                        <a:ea typeface="新細明體" pitchFamily="18" charset="-120"/>
                        <a:cs typeface="Times New Roman" pitchFamily="18" charset="0"/>
                      </a:endParaRPr>
                    </a:p>
                  </a:txBody>
                  <a:tcPr marL="15826" marR="1582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TW" altLang="en-US"/>
                    </a:p>
                  </a:txBody>
                  <a:tcPr/>
                </a:tc>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sz="1600" b="0" i="0" u="none" strike="noStrike" cap="none" normalizeH="0" baseline="0" smtClean="0">
                          <a:ln>
                            <a:noFill/>
                          </a:ln>
                          <a:solidFill>
                            <a:srgbClr val="000000"/>
                          </a:solidFill>
                          <a:effectLst/>
                          <a:latin typeface="Calibri" pitchFamily="34" charset="0"/>
                          <a:ea typeface="新細明體" pitchFamily="18" charset="-120"/>
                        </a:rPr>
                        <a:t>　</a:t>
                      </a:r>
                      <a:endParaRPr kumimoji="0" lang="zh-TW" sz="1600" b="0" i="0" u="none" strike="noStrike" cap="none" normalizeH="0" baseline="0" smtClean="0">
                        <a:ln>
                          <a:noFill/>
                        </a:ln>
                        <a:solidFill>
                          <a:schemeClr val="tx1"/>
                        </a:solidFill>
                        <a:effectLst/>
                        <a:latin typeface="Calibri" pitchFamily="34" charset="0"/>
                        <a:ea typeface="新細明體" pitchFamily="18" charset="-120"/>
                        <a:cs typeface="Times New Roman" pitchFamily="18" charset="0"/>
                      </a:endParaRPr>
                    </a:p>
                  </a:txBody>
                  <a:tcPr marL="15826" marR="1582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TW" alt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sz="1600" b="0" i="0" u="none" strike="noStrike" cap="none" normalizeH="0" baseline="0" smtClean="0">
                          <a:ln>
                            <a:noFill/>
                          </a:ln>
                          <a:solidFill>
                            <a:srgbClr val="000000"/>
                          </a:solidFill>
                          <a:effectLst/>
                          <a:latin typeface="Calibri" pitchFamily="34" charset="0"/>
                          <a:ea typeface="新細明體" pitchFamily="18" charset="-120"/>
                        </a:rPr>
                        <a:t>　</a:t>
                      </a:r>
                      <a:endParaRPr kumimoji="0" lang="zh-TW" sz="1600" b="0" i="0" u="none" strike="noStrike" cap="none" normalizeH="0" baseline="0" smtClean="0">
                        <a:ln>
                          <a:noFill/>
                        </a:ln>
                        <a:solidFill>
                          <a:schemeClr val="tx1"/>
                        </a:solidFill>
                        <a:effectLst/>
                        <a:latin typeface="Calibri" pitchFamily="34" charset="0"/>
                        <a:ea typeface="新細明體" pitchFamily="18" charset="-120"/>
                        <a:cs typeface="Times New Roman" pitchFamily="18" charset="0"/>
                      </a:endParaRPr>
                    </a:p>
                  </a:txBody>
                  <a:tcPr marL="15826" marR="1582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sz="1600" b="0" i="0" u="none" strike="noStrike" cap="none" normalizeH="0" baseline="0" smtClean="0">
                          <a:ln>
                            <a:noFill/>
                          </a:ln>
                          <a:solidFill>
                            <a:srgbClr val="000000"/>
                          </a:solidFill>
                          <a:effectLst/>
                          <a:latin typeface="Calibri" pitchFamily="34" charset="0"/>
                          <a:ea typeface="新細明體" pitchFamily="18" charset="-120"/>
                        </a:rPr>
                        <a:t>　</a:t>
                      </a:r>
                      <a:endParaRPr kumimoji="0" lang="zh-TW" sz="1600" b="0" i="0" u="none" strike="noStrike" cap="none" normalizeH="0" baseline="0" smtClean="0">
                        <a:ln>
                          <a:noFill/>
                        </a:ln>
                        <a:solidFill>
                          <a:schemeClr val="tx1"/>
                        </a:solidFill>
                        <a:effectLst/>
                        <a:latin typeface="Calibri" pitchFamily="34" charset="0"/>
                        <a:ea typeface="新細明體" pitchFamily="18" charset="-120"/>
                        <a:cs typeface="Times New Roman" pitchFamily="18" charset="0"/>
                      </a:endParaRPr>
                    </a:p>
                  </a:txBody>
                  <a:tcPr marL="15826" marR="1582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TW" alt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sz="1600" b="0" i="0" u="none" strike="noStrike" cap="none" normalizeH="0" baseline="0" smtClean="0">
                          <a:ln>
                            <a:noFill/>
                          </a:ln>
                          <a:solidFill>
                            <a:srgbClr val="000000"/>
                          </a:solidFill>
                          <a:effectLst/>
                          <a:latin typeface="Calibri" pitchFamily="34" charset="0"/>
                          <a:ea typeface="新細明體" pitchFamily="18" charset="-120"/>
                        </a:rPr>
                        <a:t>　</a:t>
                      </a:r>
                      <a:endParaRPr kumimoji="0" lang="zh-TW" sz="1600" b="0" i="0" u="none" strike="noStrike" cap="none" normalizeH="0" baseline="0" smtClean="0">
                        <a:ln>
                          <a:noFill/>
                        </a:ln>
                        <a:solidFill>
                          <a:schemeClr val="tx1"/>
                        </a:solidFill>
                        <a:effectLst/>
                        <a:latin typeface="Calibri" pitchFamily="34" charset="0"/>
                        <a:ea typeface="新細明體" pitchFamily="18" charset="-120"/>
                        <a:cs typeface="Times New Roman" pitchFamily="18" charset="0"/>
                      </a:endParaRPr>
                    </a:p>
                  </a:txBody>
                  <a:tcPr marL="15826" marR="1582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4"/>
                  </a:ext>
                </a:extLst>
              </a:tr>
              <a:tr h="45881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1600" b="0" i="0" u="none" strike="noStrike" cap="none" normalizeH="0" baseline="0" smtClean="0">
                          <a:ln>
                            <a:noFill/>
                          </a:ln>
                          <a:solidFill>
                            <a:srgbClr val="000000"/>
                          </a:solidFill>
                          <a:effectLst/>
                          <a:latin typeface="Calibri" pitchFamily="34" charset="0"/>
                          <a:ea typeface="新細明體" pitchFamily="18" charset="-120"/>
                        </a:rPr>
                        <a:t>備註</a:t>
                      </a:r>
                      <a:r>
                        <a:rPr kumimoji="0" lang="en-US" altLang="zh-TW" sz="1600" b="0" i="0" u="none" strike="noStrike" cap="none" normalizeH="0" baseline="0" smtClean="0">
                          <a:ln>
                            <a:noFill/>
                          </a:ln>
                          <a:solidFill>
                            <a:srgbClr val="000000"/>
                          </a:solidFill>
                          <a:effectLst/>
                          <a:latin typeface="Calibri" pitchFamily="34" charset="0"/>
                          <a:ea typeface="新細明體" pitchFamily="18" charset="-120"/>
                        </a:rPr>
                        <a:t>1</a:t>
                      </a:r>
                      <a:endParaRPr kumimoji="0" lang="zh-TW" altLang="zh-TW" sz="1600" b="0" i="0" u="none" strike="noStrike" cap="none" normalizeH="0" baseline="0" smtClean="0">
                        <a:ln>
                          <a:noFill/>
                        </a:ln>
                        <a:solidFill>
                          <a:schemeClr val="tx1"/>
                        </a:solidFill>
                        <a:effectLst/>
                        <a:latin typeface="Calibri" pitchFamily="34" charset="0"/>
                        <a:ea typeface="新細明體" pitchFamily="18" charset="-120"/>
                        <a:cs typeface="Times New Roman" pitchFamily="18" charset="0"/>
                      </a:endParaRPr>
                    </a:p>
                  </a:txBody>
                  <a:tcPr marL="15826" marR="1582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sz="1600" b="0" i="0" u="none" strike="noStrike" cap="none" normalizeH="0" baseline="0" smtClean="0">
                          <a:ln>
                            <a:noFill/>
                          </a:ln>
                          <a:solidFill>
                            <a:srgbClr val="000000"/>
                          </a:solidFill>
                          <a:effectLst/>
                          <a:latin typeface="Calibri" pitchFamily="34" charset="0"/>
                          <a:ea typeface="新細明體" pitchFamily="18" charset="-120"/>
                        </a:rPr>
                        <a:t>　</a:t>
                      </a:r>
                      <a:endParaRPr kumimoji="0" lang="zh-TW" sz="1600" b="0" i="0" u="none" strike="noStrike" cap="none" normalizeH="0" baseline="0" smtClean="0">
                        <a:ln>
                          <a:noFill/>
                        </a:ln>
                        <a:solidFill>
                          <a:schemeClr val="tx1"/>
                        </a:solidFill>
                        <a:effectLst/>
                        <a:latin typeface="Calibri" pitchFamily="34" charset="0"/>
                        <a:ea typeface="新細明體" pitchFamily="18" charset="-120"/>
                        <a:cs typeface="Times New Roman" pitchFamily="18" charset="0"/>
                      </a:endParaRPr>
                    </a:p>
                  </a:txBody>
                  <a:tcPr marL="15826" marR="1582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sz="1600" b="0" i="0" u="none" strike="noStrike" cap="none" normalizeH="0" baseline="0" smtClean="0">
                          <a:ln>
                            <a:noFill/>
                          </a:ln>
                          <a:solidFill>
                            <a:srgbClr val="000000"/>
                          </a:solidFill>
                          <a:effectLst/>
                          <a:latin typeface="Calibri" pitchFamily="34" charset="0"/>
                          <a:ea typeface="新細明體" pitchFamily="18" charset="-120"/>
                        </a:rPr>
                        <a:t>　</a:t>
                      </a:r>
                      <a:endParaRPr kumimoji="0" lang="zh-TW" sz="1600" b="0" i="0" u="none" strike="noStrike" cap="none" normalizeH="0" baseline="0" smtClean="0">
                        <a:ln>
                          <a:noFill/>
                        </a:ln>
                        <a:solidFill>
                          <a:schemeClr val="tx1"/>
                        </a:solidFill>
                        <a:effectLst/>
                        <a:latin typeface="Calibri" pitchFamily="34" charset="0"/>
                        <a:ea typeface="新細明體" pitchFamily="18" charset="-120"/>
                        <a:cs typeface="Times New Roman" pitchFamily="18" charset="0"/>
                      </a:endParaRPr>
                    </a:p>
                  </a:txBody>
                  <a:tcPr marL="15826" marR="1582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sz="1600" b="0" i="0" u="none" strike="noStrike" cap="none" normalizeH="0" baseline="0" smtClean="0">
                          <a:ln>
                            <a:noFill/>
                          </a:ln>
                          <a:solidFill>
                            <a:srgbClr val="000000"/>
                          </a:solidFill>
                          <a:effectLst/>
                          <a:latin typeface="Calibri" pitchFamily="34" charset="0"/>
                          <a:ea typeface="新細明體" pitchFamily="18" charset="-120"/>
                        </a:rPr>
                        <a:t>　</a:t>
                      </a:r>
                      <a:endParaRPr kumimoji="0" lang="zh-TW" sz="1600" b="0" i="0" u="none" strike="noStrike" cap="none" normalizeH="0" baseline="0" smtClean="0">
                        <a:ln>
                          <a:noFill/>
                        </a:ln>
                        <a:solidFill>
                          <a:schemeClr val="tx1"/>
                        </a:solidFill>
                        <a:effectLst/>
                        <a:latin typeface="Calibri" pitchFamily="34" charset="0"/>
                        <a:ea typeface="新細明體" pitchFamily="18" charset="-120"/>
                        <a:cs typeface="Times New Roman" pitchFamily="18" charset="0"/>
                      </a:endParaRPr>
                    </a:p>
                  </a:txBody>
                  <a:tcPr marL="15826" marR="1582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TW" alt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sz="1600" b="0" i="0" u="none" strike="noStrike" cap="none" normalizeH="0" baseline="0" smtClean="0">
                          <a:ln>
                            <a:noFill/>
                          </a:ln>
                          <a:solidFill>
                            <a:srgbClr val="000000"/>
                          </a:solidFill>
                          <a:effectLst/>
                          <a:latin typeface="Calibri" pitchFamily="34" charset="0"/>
                          <a:ea typeface="新細明體" pitchFamily="18" charset="-120"/>
                        </a:rPr>
                        <a:t>　</a:t>
                      </a:r>
                      <a:endParaRPr kumimoji="0" lang="zh-TW" sz="1600" b="0" i="0" u="none" strike="noStrike" cap="none" normalizeH="0" baseline="0" smtClean="0">
                        <a:ln>
                          <a:noFill/>
                        </a:ln>
                        <a:solidFill>
                          <a:schemeClr val="tx1"/>
                        </a:solidFill>
                        <a:effectLst/>
                        <a:latin typeface="Calibri" pitchFamily="34" charset="0"/>
                        <a:ea typeface="新細明體" pitchFamily="18" charset="-120"/>
                        <a:cs typeface="Times New Roman" pitchFamily="18" charset="0"/>
                      </a:endParaRPr>
                    </a:p>
                  </a:txBody>
                  <a:tcPr marL="15826" marR="1582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sz="1600" b="0" i="0" u="none" strike="noStrike" cap="none" normalizeH="0" baseline="0" smtClean="0">
                          <a:ln>
                            <a:noFill/>
                          </a:ln>
                          <a:solidFill>
                            <a:srgbClr val="000000"/>
                          </a:solidFill>
                          <a:effectLst/>
                          <a:latin typeface="Calibri" pitchFamily="34" charset="0"/>
                          <a:ea typeface="新細明體" pitchFamily="18" charset="-120"/>
                        </a:rPr>
                        <a:t>　</a:t>
                      </a:r>
                      <a:endParaRPr kumimoji="0" lang="zh-TW" sz="1600" b="0" i="0" u="none" strike="noStrike" cap="none" normalizeH="0" baseline="0" smtClean="0">
                        <a:ln>
                          <a:noFill/>
                        </a:ln>
                        <a:solidFill>
                          <a:schemeClr val="tx1"/>
                        </a:solidFill>
                        <a:effectLst/>
                        <a:latin typeface="Calibri" pitchFamily="34" charset="0"/>
                        <a:ea typeface="新細明體" pitchFamily="18" charset="-120"/>
                        <a:cs typeface="Times New Roman" pitchFamily="18" charset="0"/>
                      </a:endParaRPr>
                    </a:p>
                  </a:txBody>
                  <a:tcPr marL="15826" marR="1582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sz="1600" b="0" i="0" u="none" strike="noStrike" cap="none" normalizeH="0" baseline="0" smtClean="0">
                          <a:ln>
                            <a:noFill/>
                          </a:ln>
                          <a:solidFill>
                            <a:srgbClr val="000000"/>
                          </a:solidFill>
                          <a:effectLst/>
                          <a:latin typeface="Calibri" pitchFamily="34" charset="0"/>
                          <a:ea typeface="新細明體" pitchFamily="18" charset="-120"/>
                        </a:rPr>
                        <a:t>　</a:t>
                      </a:r>
                      <a:endParaRPr kumimoji="0" lang="zh-TW" sz="1600" b="0" i="0" u="none" strike="noStrike" cap="none" normalizeH="0" baseline="0" smtClean="0">
                        <a:ln>
                          <a:noFill/>
                        </a:ln>
                        <a:solidFill>
                          <a:schemeClr val="tx1"/>
                        </a:solidFill>
                        <a:effectLst/>
                        <a:latin typeface="Calibri" pitchFamily="34" charset="0"/>
                        <a:ea typeface="新細明體" pitchFamily="18" charset="-120"/>
                        <a:cs typeface="Times New Roman" pitchFamily="18" charset="0"/>
                      </a:endParaRPr>
                    </a:p>
                  </a:txBody>
                  <a:tcPr marL="15826" marR="1582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TW" altLang="en-US"/>
                    </a:p>
                  </a:txBody>
                  <a:tcPr/>
                </a:tc>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sz="2000" b="1" i="0" u="none" strike="noStrike" cap="none" normalizeH="0" baseline="0" smtClean="0">
                          <a:ln>
                            <a:noFill/>
                          </a:ln>
                          <a:solidFill>
                            <a:srgbClr val="FF0000"/>
                          </a:solidFill>
                          <a:effectLst/>
                          <a:latin typeface="標楷體" pitchFamily="65" charset="-120"/>
                          <a:ea typeface="新細明體" pitchFamily="18" charset="-120"/>
                        </a:rPr>
                        <a:t>開工</a:t>
                      </a:r>
                      <a:endParaRPr kumimoji="0" lang="zh-TW" sz="2000" b="1" i="0" u="none" strike="noStrike" cap="none" normalizeH="0" baseline="0" smtClean="0">
                        <a:ln>
                          <a:noFill/>
                        </a:ln>
                        <a:solidFill>
                          <a:srgbClr val="FF0000"/>
                        </a:solidFill>
                        <a:effectLst/>
                        <a:latin typeface="標楷體" pitchFamily="65" charset="-120"/>
                        <a:ea typeface="標楷體" pitchFamily="65" charset="-120"/>
                        <a:cs typeface="Times New Roman" pitchFamily="18" charset="0"/>
                      </a:endParaRPr>
                    </a:p>
                  </a:txBody>
                  <a:tcPr marL="15826" marR="1582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TW" altLang="en-US"/>
                    </a:p>
                  </a:txBody>
                  <a:tcPr/>
                </a:tc>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sz="1600" b="0" i="0" u="none" strike="noStrike" cap="none" normalizeH="0" baseline="0" smtClean="0">
                          <a:ln>
                            <a:noFill/>
                          </a:ln>
                          <a:solidFill>
                            <a:srgbClr val="000000"/>
                          </a:solidFill>
                          <a:effectLst/>
                          <a:latin typeface="Calibri" pitchFamily="34" charset="0"/>
                          <a:ea typeface="新細明體" pitchFamily="18" charset="-120"/>
                        </a:rPr>
                        <a:t>　</a:t>
                      </a:r>
                      <a:endParaRPr kumimoji="0" lang="zh-TW" sz="1600" b="0" i="0" u="none" strike="noStrike" cap="none" normalizeH="0" baseline="0" smtClean="0">
                        <a:ln>
                          <a:noFill/>
                        </a:ln>
                        <a:solidFill>
                          <a:schemeClr val="tx1"/>
                        </a:solidFill>
                        <a:effectLst/>
                        <a:latin typeface="Calibri" pitchFamily="34" charset="0"/>
                        <a:ea typeface="新細明體" pitchFamily="18" charset="-120"/>
                        <a:cs typeface="Times New Roman" pitchFamily="18" charset="0"/>
                      </a:endParaRPr>
                    </a:p>
                  </a:txBody>
                  <a:tcPr marL="15826" marR="1582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TW" alt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sz="1600" b="0" i="0" u="none" strike="noStrike" cap="none" normalizeH="0" baseline="0" smtClean="0">
                          <a:ln>
                            <a:noFill/>
                          </a:ln>
                          <a:solidFill>
                            <a:srgbClr val="000000"/>
                          </a:solidFill>
                          <a:effectLst/>
                          <a:latin typeface="Calibri" pitchFamily="34" charset="0"/>
                          <a:ea typeface="新細明體" pitchFamily="18" charset="-120"/>
                        </a:rPr>
                        <a:t>　</a:t>
                      </a:r>
                      <a:endParaRPr kumimoji="0" lang="zh-TW" sz="1600" b="0" i="0" u="none" strike="noStrike" cap="none" normalizeH="0" baseline="0" smtClean="0">
                        <a:ln>
                          <a:noFill/>
                        </a:ln>
                        <a:solidFill>
                          <a:schemeClr val="tx1"/>
                        </a:solidFill>
                        <a:effectLst/>
                        <a:latin typeface="Calibri" pitchFamily="34" charset="0"/>
                        <a:ea typeface="新細明體" pitchFamily="18" charset="-120"/>
                        <a:cs typeface="Times New Roman" pitchFamily="18" charset="0"/>
                      </a:endParaRPr>
                    </a:p>
                  </a:txBody>
                  <a:tcPr marL="15826" marR="1582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sz="1600" b="0" i="0" u="none" strike="noStrike" cap="none" normalizeH="0" baseline="0" smtClean="0">
                          <a:ln>
                            <a:noFill/>
                          </a:ln>
                          <a:solidFill>
                            <a:srgbClr val="000000"/>
                          </a:solidFill>
                          <a:effectLst/>
                          <a:latin typeface="Calibri" pitchFamily="34" charset="0"/>
                          <a:ea typeface="新細明體" pitchFamily="18" charset="-120"/>
                        </a:rPr>
                        <a:t>　</a:t>
                      </a:r>
                      <a:endParaRPr kumimoji="0" lang="zh-TW" sz="1600" b="0" i="0" u="none" strike="noStrike" cap="none" normalizeH="0" baseline="0" smtClean="0">
                        <a:ln>
                          <a:noFill/>
                        </a:ln>
                        <a:solidFill>
                          <a:schemeClr val="tx1"/>
                        </a:solidFill>
                        <a:effectLst/>
                        <a:latin typeface="Calibri" pitchFamily="34" charset="0"/>
                        <a:ea typeface="新細明體" pitchFamily="18" charset="-120"/>
                        <a:cs typeface="Times New Roman" pitchFamily="18" charset="0"/>
                      </a:endParaRPr>
                    </a:p>
                  </a:txBody>
                  <a:tcPr marL="15826" marR="1582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TW" alt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sz="1600" b="0" i="0" u="none" strike="noStrike" cap="none" normalizeH="0" baseline="0" smtClean="0">
                          <a:ln>
                            <a:noFill/>
                          </a:ln>
                          <a:solidFill>
                            <a:srgbClr val="000000"/>
                          </a:solidFill>
                          <a:effectLst/>
                          <a:latin typeface="Calibri" pitchFamily="34" charset="0"/>
                          <a:ea typeface="新細明體" pitchFamily="18" charset="-120"/>
                        </a:rPr>
                        <a:t>　</a:t>
                      </a:r>
                      <a:endParaRPr kumimoji="0" lang="zh-TW" sz="1600" b="0" i="0" u="none" strike="noStrike" cap="none" normalizeH="0" baseline="0" smtClean="0">
                        <a:ln>
                          <a:noFill/>
                        </a:ln>
                        <a:solidFill>
                          <a:schemeClr val="tx1"/>
                        </a:solidFill>
                        <a:effectLst/>
                        <a:latin typeface="Calibri" pitchFamily="34" charset="0"/>
                        <a:ea typeface="新細明體" pitchFamily="18" charset="-120"/>
                        <a:cs typeface="Times New Roman" pitchFamily="18" charset="0"/>
                      </a:endParaRPr>
                    </a:p>
                  </a:txBody>
                  <a:tcPr marL="15826" marR="1582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5"/>
                  </a:ext>
                </a:extLst>
              </a:tr>
              <a:tr h="45881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1600" b="0" i="0" u="none" strike="noStrike" cap="none" normalizeH="0" baseline="0" smtClean="0">
                          <a:ln>
                            <a:noFill/>
                          </a:ln>
                          <a:solidFill>
                            <a:srgbClr val="000000"/>
                          </a:solidFill>
                          <a:effectLst/>
                          <a:latin typeface="Calibri" pitchFamily="34" charset="0"/>
                          <a:ea typeface="新細明體" pitchFamily="18" charset="-120"/>
                        </a:rPr>
                        <a:t>備註</a:t>
                      </a:r>
                      <a:r>
                        <a:rPr kumimoji="0" lang="en-US" altLang="zh-TW" sz="1600" b="0" i="0" u="none" strike="noStrike" cap="none" normalizeH="0" baseline="0" smtClean="0">
                          <a:ln>
                            <a:noFill/>
                          </a:ln>
                          <a:solidFill>
                            <a:srgbClr val="000000"/>
                          </a:solidFill>
                          <a:effectLst/>
                          <a:latin typeface="Calibri" pitchFamily="34" charset="0"/>
                          <a:ea typeface="新細明體" pitchFamily="18" charset="-120"/>
                        </a:rPr>
                        <a:t>2</a:t>
                      </a:r>
                      <a:endParaRPr kumimoji="0" lang="zh-TW" altLang="zh-TW" sz="1600" b="0" i="0" u="none" strike="noStrike" cap="none" normalizeH="0" baseline="0" smtClean="0">
                        <a:ln>
                          <a:noFill/>
                        </a:ln>
                        <a:solidFill>
                          <a:schemeClr val="tx1"/>
                        </a:solidFill>
                        <a:effectLst/>
                        <a:latin typeface="Calibri" pitchFamily="34" charset="0"/>
                        <a:ea typeface="新細明體" pitchFamily="18" charset="-120"/>
                        <a:cs typeface="Times New Roman" pitchFamily="18" charset="0"/>
                      </a:endParaRPr>
                    </a:p>
                  </a:txBody>
                  <a:tcPr marL="15826" marR="1582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sz="1600" b="0" i="0" u="none" strike="noStrike" cap="none" normalizeH="0" baseline="0" smtClean="0">
                          <a:ln>
                            <a:noFill/>
                          </a:ln>
                          <a:solidFill>
                            <a:srgbClr val="000000"/>
                          </a:solidFill>
                          <a:effectLst/>
                          <a:latin typeface="Calibri" pitchFamily="34" charset="0"/>
                          <a:ea typeface="新細明體" pitchFamily="18" charset="-120"/>
                        </a:rPr>
                        <a:t>　</a:t>
                      </a:r>
                      <a:endParaRPr kumimoji="0" lang="zh-TW" sz="1600" b="0" i="0" u="none" strike="noStrike" cap="none" normalizeH="0" baseline="0" smtClean="0">
                        <a:ln>
                          <a:noFill/>
                        </a:ln>
                        <a:solidFill>
                          <a:schemeClr val="tx1"/>
                        </a:solidFill>
                        <a:effectLst/>
                        <a:latin typeface="Calibri" pitchFamily="34" charset="0"/>
                        <a:ea typeface="新細明體" pitchFamily="18" charset="-120"/>
                        <a:cs typeface="Times New Roman" pitchFamily="18" charset="0"/>
                      </a:endParaRPr>
                    </a:p>
                  </a:txBody>
                  <a:tcPr marL="15826" marR="1582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sz="1600" b="0" i="0" u="none" strike="noStrike" cap="none" normalizeH="0" baseline="0" smtClean="0">
                          <a:ln>
                            <a:noFill/>
                          </a:ln>
                          <a:solidFill>
                            <a:srgbClr val="000000"/>
                          </a:solidFill>
                          <a:effectLst/>
                          <a:latin typeface="Calibri" pitchFamily="34" charset="0"/>
                          <a:ea typeface="新細明體" pitchFamily="18" charset="-120"/>
                        </a:rPr>
                        <a:t>　</a:t>
                      </a:r>
                      <a:endParaRPr kumimoji="0" lang="zh-TW" sz="1600" b="0" i="0" u="none" strike="noStrike" cap="none" normalizeH="0" baseline="0" smtClean="0">
                        <a:ln>
                          <a:noFill/>
                        </a:ln>
                        <a:solidFill>
                          <a:schemeClr val="tx1"/>
                        </a:solidFill>
                        <a:effectLst/>
                        <a:latin typeface="Calibri" pitchFamily="34" charset="0"/>
                        <a:ea typeface="新細明體" pitchFamily="18" charset="-120"/>
                        <a:cs typeface="Times New Roman" pitchFamily="18" charset="0"/>
                      </a:endParaRPr>
                    </a:p>
                  </a:txBody>
                  <a:tcPr marL="15826" marR="1582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sz="1600" b="0" i="0" u="none" strike="noStrike" cap="none" normalizeH="0" baseline="0" smtClean="0">
                          <a:ln>
                            <a:noFill/>
                          </a:ln>
                          <a:solidFill>
                            <a:srgbClr val="000000"/>
                          </a:solidFill>
                          <a:effectLst/>
                          <a:latin typeface="Calibri" pitchFamily="34" charset="0"/>
                          <a:ea typeface="新細明體" pitchFamily="18" charset="-120"/>
                        </a:rPr>
                        <a:t>　</a:t>
                      </a:r>
                      <a:endParaRPr kumimoji="0" lang="zh-TW" sz="1600" b="0" i="0" u="none" strike="noStrike" cap="none" normalizeH="0" baseline="0" smtClean="0">
                        <a:ln>
                          <a:noFill/>
                        </a:ln>
                        <a:solidFill>
                          <a:schemeClr val="tx1"/>
                        </a:solidFill>
                        <a:effectLst/>
                        <a:latin typeface="Calibri" pitchFamily="34" charset="0"/>
                        <a:ea typeface="新細明體" pitchFamily="18" charset="-120"/>
                        <a:cs typeface="Times New Roman" pitchFamily="18" charset="0"/>
                      </a:endParaRPr>
                    </a:p>
                  </a:txBody>
                  <a:tcPr marL="15826" marR="1582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TW" alt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sz="1600" b="0" i="0" u="none" strike="noStrike" cap="none" normalizeH="0" baseline="0" smtClean="0">
                          <a:ln>
                            <a:noFill/>
                          </a:ln>
                          <a:solidFill>
                            <a:srgbClr val="000000"/>
                          </a:solidFill>
                          <a:effectLst/>
                          <a:latin typeface="Calibri" pitchFamily="34" charset="0"/>
                          <a:ea typeface="新細明體" pitchFamily="18" charset="-120"/>
                        </a:rPr>
                        <a:t>　</a:t>
                      </a:r>
                      <a:endParaRPr kumimoji="0" lang="zh-TW" sz="1600" b="0" i="0" u="none" strike="noStrike" cap="none" normalizeH="0" baseline="0" smtClean="0">
                        <a:ln>
                          <a:noFill/>
                        </a:ln>
                        <a:solidFill>
                          <a:schemeClr val="tx1"/>
                        </a:solidFill>
                        <a:effectLst/>
                        <a:latin typeface="Calibri" pitchFamily="34" charset="0"/>
                        <a:ea typeface="新細明體" pitchFamily="18" charset="-120"/>
                        <a:cs typeface="Times New Roman" pitchFamily="18" charset="0"/>
                      </a:endParaRPr>
                    </a:p>
                  </a:txBody>
                  <a:tcPr marL="15826" marR="1582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sz="1600" b="0" i="0" u="none" strike="noStrike" cap="none" normalizeH="0" baseline="0" smtClean="0">
                          <a:ln>
                            <a:noFill/>
                          </a:ln>
                          <a:solidFill>
                            <a:srgbClr val="000000"/>
                          </a:solidFill>
                          <a:effectLst/>
                          <a:latin typeface="Calibri" pitchFamily="34" charset="0"/>
                          <a:ea typeface="新細明體" pitchFamily="18" charset="-120"/>
                        </a:rPr>
                        <a:t>　</a:t>
                      </a:r>
                      <a:endParaRPr kumimoji="0" lang="zh-TW" sz="1600" b="0" i="0" u="none" strike="noStrike" cap="none" normalizeH="0" baseline="0" smtClean="0">
                        <a:ln>
                          <a:noFill/>
                        </a:ln>
                        <a:solidFill>
                          <a:schemeClr val="tx1"/>
                        </a:solidFill>
                        <a:effectLst/>
                        <a:latin typeface="Calibri" pitchFamily="34" charset="0"/>
                        <a:ea typeface="新細明體" pitchFamily="18" charset="-120"/>
                        <a:cs typeface="Times New Roman" pitchFamily="18" charset="0"/>
                      </a:endParaRPr>
                    </a:p>
                  </a:txBody>
                  <a:tcPr marL="15826" marR="1582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sz="1600" b="0" i="0" u="none" strike="noStrike" cap="none" normalizeH="0" baseline="0" smtClean="0">
                          <a:ln>
                            <a:noFill/>
                          </a:ln>
                          <a:solidFill>
                            <a:srgbClr val="000000"/>
                          </a:solidFill>
                          <a:effectLst/>
                          <a:latin typeface="Calibri" pitchFamily="34" charset="0"/>
                          <a:ea typeface="新細明體" pitchFamily="18" charset="-120"/>
                        </a:rPr>
                        <a:t>　</a:t>
                      </a:r>
                      <a:endParaRPr kumimoji="0" lang="zh-TW" sz="1600" b="0" i="0" u="none" strike="noStrike" cap="none" normalizeH="0" baseline="0" smtClean="0">
                        <a:ln>
                          <a:noFill/>
                        </a:ln>
                        <a:solidFill>
                          <a:schemeClr val="tx1"/>
                        </a:solidFill>
                        <a:effectLst/>
                        <a:latin typeface="Calibri" pitchFamily="34" charset="0"/>
                        <a:ea typeface="新細明體" pitchFamily="18" charset="-120"/>
                        <a:cs typeface="Times New Roman" pitchFamily="18" charset="0"/>
                      </a:endParaRPr>
                    </a:p>
                  </a:txBody>
                  <a:tcPr marL="15826" marR="1582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TW" altLang="en-US"/>
                    </a:p>
                  </a:txBody>
                  <a:tcPr/>
                </a:tc>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sz="1600" b="0" i="0" u="none" strike="noStrike" cap="none" normalizeH="0" baseline="0" smtClean="0">
                          <a:ln>
                            <a:noFill/>
                          </a:ln>
                          <a:solidFill>
                            <a:srgbClr val="000000"/>
                          </a:solidFill>
                          <a:effectLst/>
                          <a:latin typeface="Calibri" pitchFamily="34" charset="0"/>
                          <a:ea typeface="新細明體" pitchFamily="18" charset="-120"/>
                        </a:rPr>
                        <a:t>　</a:t>
                      </a:r>
                      <a:endParaRPr kumimoji="0" lang="zh-TW" sz="1600" b="0" i="0" u="none" strike="noStrike" cap="none" normalizeH="0" baseline="0" smtClean="0">
                        <a:ln>
                          <a:noFill/>
                        </a:ln>
                        <a:solidFill>
                          <a:schemeClr val="tx1"/>
                        </a:solidFill>
                        <a:effectLst/>
                        <a:latin typeface="Calibri" pitchFamily="34" charset="0"/>
                        <a:ea typeface="新細明體" pitchFamily="18" charset="-120"/>
                        <a:cs typeface="Times New Roman" pitchFamily="18" charset="0"/>
                      </a:endParaRPr>
                    </a:p>
                  </a:txBody>
                  <a:tcPr marL="15826" marR="1582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TW" altLang="en-US"/>
                    </a:p>
                  </a:txBody>
                  <a:tcPr/>
                </a:tc>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sz="1600" b="0" i="0" u="none" strike="noStrike" cap="none" normalizeH="0" baseline="0" smtClean="0">
                          <a:ln>
                            <a:noFill/>
                          </a:ln>
                          <a:solidFill>
                            <a:srgbClr val="000000"/>
                          </a:solidFill>
                          <a:effectLst/>
                          <a:latin typeface="Calibri" pitchFamily="34" charset="0"/>
                          <a:ea typeface="新細明體" pitchFamily="18" charset="-120"/>
                        </a:rPr>
                        <a:t>　</a:t>
                      </a:r>
                      <a:endParaRPr kumimoji="0" lang="zh-TW" sz="1600" b="0" i="0" u="none" strike="noStrike" cap="none" normalizeH="0" baseline="0" smtClean="0">
                        <a:ln>
                          <a:noFill/>
                        </a:ln>
                        <a:solidFill>
                          <a:schemeClr val="tx1"/>
                        </a:solidFill>
                        <a:effectLst/>
                        <a:latin typeface="Calibri" pitchFamily="34" charset="0"/>
                        <a:ea typeface="新細明體" pitchFamily="18" charset="-120"/>
                        <a:cs typeface="Times New Roman" pitchFamily="18" charset="0"/>
                      </a:endParaRPr>
                    </a:p>
                  </a:txBody>
                  <a:tcPr marL="15826" marR="1582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TW" alt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sz="1600" b="0" i="0" u="none" strike="noStrike" cap="none" normalizeH="0" baseline="0" smtClean="0">
                          <a:ln>
                            <a:noFill/>
                          </a:ln>
                          <a:solidFill>
                            <a:srgbClr val="000000"/>
                          </a:solidFill>
                          <a:effectLst/>
                          <a:latin typeface="Calibri" pitchFamily="34" charset="0"/>
                          <a:ea typeface="新細明體" pitchFamily="18" charset="-120"/>
                        </a:rPr>
                        <a:t>　</a:t>
                      </a:r>
                      <a:endParaRPr kumimoji="0" lang="zh-TW" sz="1600" b="0" i="0" u="none" strike="noStrike" cap="none" normalizeH="0" baseline="0" smtClean="0">
                        <a:ln>
                          <a:noFill/>
                        </a:ln>
                        <a:solidFill>
                          <a:schemeClr val="tx1"/>
                        </a:solidFill>
                        <a:effectLst/>
                        <a:latin typeface="Calibri" pitchFamily="34" charset="0"/>
                        <a:ea typeface="新細明體" pitchFamily="18" charset="-120"/>
                        <a:cs typeface="Times New Roman" pitchFamily="18" charset="0"/>
                      </a:endParaRPr>
                    </a:p>
                  </a:txBody>
                  <a:tcPr marL="15826" marR="1582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sz="1600" b="0" i="0" u="none" strike="noStrike" cap="none" normalizeH="0" baseline="0" smtClean="0">
                          <a:ln>
                            <a:noFill/>
                          </a:ln>
                          <a:solidFill>
                            <a:srgbClr val="000000"/>
                          </a:solidFill>
                          <a:effectLst/>
                          <a:latin typeface="Calibri" pitchFamily="34" charset="0"/>
                          <a:ea typeface="新細明體" pitchFamily="18" charset="-120"/>
                        </a:rPr>
                        <a:t>　</a:t>
                      </a:r>
                      <a:endParaRPr kumimoji="0" lang="zh-TW" sz="1600" b="0" i="0" u="none" strike="noStrike" cap="none" normalizeH="0" baseline="0" smtClean="0">
                        <a:ln>
                          <a:noFill/>
                        </a:ln>
                        <a:solidFill>
                          <a:schemeClr val="tx1"/>
                        </a:solidFill>
                        <a:effectLst/>
                        <a:latin typeface="Calibri" pitchFamily="34" charset="0"/>
                        <a:ea typeface="新細明體" pitchFamily="18" charset="-120"/>
                        <a:cs typeface="Times New Roman" pitchFamily="18" charset="0"/>
                      </a:endParaRPr>
                    </a:p>
                  </a:txBody>
                  <a:tcPr marL="15826" marR="1582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TW" alt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sz="1600" b="0" i="0" u="none" strike="noStrike" cap="none" normalizeH="0" baseline="0" smtClean="0">
                          <a:ln>
                            <a:noFill/>
                          </a:ln>
                          <a:solidFill>
                            <a:srgbClr val="000000"/>
                          </a:solidFill>
                          <a:effectLst/>
                          <a:latin typeface="Calibri" pitchFamily="34" charset="0"/>
                          <a:ea typeface="新細明體" pitchFamily="18" charset="-120"/>
                        </a:rPr>
                        <a:t>　</a:t>
                      </a:r>
                      <a:endParaRPr kumimoji="0" lang="zh-TW" sz="1600" b="0" i="0" u="none" strike="noStrike" cap="none" normalizeH="0" baseline="0" smtClean="0">
                        <a:ln>
                          <a:noFill/>
                        </a:ln>
                        <a:solidFill>
                          <a:schemeClr val="tx1"/>
                        </a:solidFill>
                        <a:effectLst/>
                        <a:latin typeface="Calibri" pitchFamily="34" charset="0"/>
                        <a:ea typeface="新細明體" pitchFamily="18" charset="-120"/>
                        <a:cs typeface="Times New Roman" pitchFamily="18" charset="0"/>
                      </a:endParaRPr>
                    </a:p>
                  </a:txBody>
                  <a:tcPr marL="15826" marR="1582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6"/>
                  </a:ext>
                </a:extLst>
              </a:tr>
              <a:tr h="365781">
                <a:tc gridSpan="17">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2400" b="0" i="0" u="none" strike="noStrike" cap="none" normalizeH="0" baseline="0" smtClean="0">
                          <a:ln>
                            <a:noFill/>
                          </a:ln>
                          <a:solidFill>
                            <a:srgbClr val="000000"/>
                          </a:solidFill>
                          <a:effectLst/>
                          <a:latin typeface="新細明體" pitchFamily="18" charset="-120"/>
                          <a:ea typeface="新細明體" pitchFamily="18" charset="-120"/>
                        </a:rPr>
                        <a:t>103</a:t>
                      </a:r>
                      <a:r>
                        <a:rPr kumimoji="0" lang="zh-TW" sz="2400" b="0" i="0" u="none" strike="noStrike" cap="none" normalizeH="0" baseline="0" smtClean="0">
                          <a:ln>
                            <a:noFill/>
                          </a:ln>
                          <a:solidFill>
                            <a:srgbClr val="000000"/>
                          </a:solidFill>
                          <a:effectLst/>
                          <a:latin typeface="Calibri" pitchFamily="34" charset="0"/>
                          <a:ea typeface="新細明體" pitchFamily="18" charset="-120"/>
                        </a:rPr>
                        <a:t>年</a:t>
                      </a:r>
                      <a:r>
                        <a:rPr kumimoji="0" lang="en-US" altLang="zh-TW" sz="2400" b="0" i="0" u="none" strike="noStrike" cap="none" normalizeH="0" baseline="0" smtClean="0">
                          <a:ln>
                            <a:noFill/>
                          </a:ln>
                          <a:solidFill>
                            <a:srgbClr val="000000"/>
                          </a:solidFill>
                          <a:effectLst/>
                          <a:latin typeface="Calibri" pitchFamily="34" charset="0"/>
                          <a:ea typeface="新細明體" pitchFamily="18" charset="-120"/>
                        </a:rPr>
                        <a:t>5</a:t>
                      </a:r>
                      <a:r>
                        <a:rPr kumimoji="0" lang="zh-TW" sz="2400" b="0" i="0" u="none" strike="noStrike" cap="none" normalizeH="0" baseline="0" smtClean="0">
                          <a:ln>
                            <a:noFill/>
                          </a:ln>
                          <a:solidFill>
                            <a:srgbClr val="000000"/>
                          </a:solidFill>
                          <a:effectLst/>
                          <a:latin typeface="Calibri" pitchFamily="34" charset="0"/>
                          <a:ea typeface="新細明體" pitchFamily="18" charset="-120"/>
                        </a:rPr>
                        <a:t>月</a:t>
                      </a:r>
                      <a:endParaRPr kumimoji="0" lang="zh-TW" sz="2400" b="0" i="0" u="none" strike="noStrike" cap="none" normalizeH="0" baseline="0" smtClean="0">
                        <a:ln>
                          <a:noFill/>
                        </a:ln>
                        <a:solidFill>
                          <a:schemeClr val="tx1"/>
                        </a:solidFill>
                        <a:effectLst/>
                        <a:latin typeface="Calibri" pitchFamily="34" charset="0"/>
                        <a:ea typeface="新細明體" pitchFamily="18" charset="-120"/>
                        <a:cs typeface="Times New Roman" pitchFamily="18" charset="0"/>
                      </a:endParaRPr>
                    </a:p>
                  </a:txBody>
                  <a:tcPr marL="15826" marR="1582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xmlns="" val="10007"/>
                  </a:ext>
                </a:extLst>
              </a:tr>
              <a:tr h="38102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sz="1600" b="0" i="0" u="none" strike="noStrike" cap="none" normalizeH="0" baseline="0" smtClean="0">
                          <a:ln>
                            <a:noFill/>
                          </a:ln>
                          <a:solidFill>
                            <a:srgbClr val="000000"/>
                          </a:solidFill>
                          <a:effectLst/>
                          <a:latin typeface="Calibri" pitchFamily="34" charset="0"/>
                          <a:ea typeface="新細明體" pitchFamily="18" charset="-120"/>
                        </a:rPr>
                        <a:t>日期</a:t>
                      </a:r>
                      <a:endParaRPr kumimoji="0" lang="zh-TW" sz="1600" b="0" i="0" u="none" strike="noStrike" cap="none" normalizeH="0" baseline="0" smtClean="0">
                        <a:ln>
                          <a:noFill/>
                        </a:ln>
                        <a:solidFill>
                          <a:schemeClr val="tx1"/>
                        </a:solidFill>
                        <a:effectLst/>
                        <a:latin typeface="Calibri" pitchFamily="34" charset="0"/>
                        <a:ea typeface="新細明體" pitchFamily="18" charset="-120"/>
                        <a:cs typeface="Times New Roman" pitchFamily="18" charset="0"/>
                      </a:endParaRPr>
                    </a:p>
                  </a:txBody>
                  <a:tcPr marL="15826" marR="1582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zh-TW" sz="1600" b="0" i="0" u="none" strike="noStrike" cap="none" normalizeH="0" baseline="0" smtClean="0">
                          <a:ln>
                            <a:noFill/>
                          </a:ln>
                          <a:solidFill>
                            <a:srgbClr val="000000"/>
                          </a:solidFill>
                          <a:effectLst/>
                          <a:latin typeface="新細明體" pitchFamily="18" charset="-120"/>
                          <a:ea typeface="新細明體" pitchFamily="18" charset="-120"/>
                        </a:rPr>
                        <a:t>1</a:t>
                      </a:r>
                      <a:endParaRPr kumimoji="0" lang="zh-TW" altLang="zh-TW" sz="1600" b="0" i="0" u="none" strike="noStrike" cap="none" normalizeH="0" baseline="0" smtClean="0">
                        <a:ln>
                          <a:noFill/>
                        </a:ln>
                        <a:solidFill>
                          <a:schemeClr val="tx1"/>
                        </a:solidFill>
                        <a:effectLst/>
                        <a:latin typeface="Calibri" pitchFamily="34" charset="0"/>
                        <a:ea typeface="新細明體" pitchFamily="18" charset="-120"/>
                        <a:cs typeface="Times New Roman" pitchFamily="18" charset="0"/>
                      </a:endParaRPr>
                    </a:p>
                  </a:txBody>
                  <a:tcPr marL="15826" marR="1582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zh-TW" sz="1600" b="0" i="0" u="none" strike="noStrike" cap="none" normalizeH="0" baseline="0" smtClean="0">
                          <a:ln>
                            <a:noFill/>
                          </a:ln>
                          <a:solidFill>
                            <a:srgbClr val="000000"/>
                          </a:solidFill>
                          <a:effectLst/>
                          <a:latin typeface="新細明體" pitchFamily="18" charset="-120"/>
                          <a:ea typeface="新細明體" pitchFamily="18" charset="-120"/>
                        </a:rPr>
                        <a:t>2</a:t>
                      </a:r>
                      <a:endParaRPr kumimoji="0" lang="zh-TW" altLang="zh-TW" sz="1600" b="0" i="0" u="none" strike="noStrike" cap="none" normalizeH="0" baseline="0" smtClean="0">
                        <a:ln>
                          <a:noFill/>
                        </a:ln>
                        <a:solidFill>
                          <a:schemeClr val="tx1"/>
                        </a:solidFill>
                        <a:effectLst/>
                        <a:latin typeface="Calibri" pitchFamily="34" charset="0"/>
                        <a:ea typeface="新細明體" pitchFamily="18" charset="-120"/>
                        <a:cs typeface="Times New Roman" pitchFamily="18" charset="0"/>
                      </a:endParaRPr>
                    </a:p>
                  </a:txBody>
                  <a:tcPr marL="15826" marR="1582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TW" altLang="en-US"/>
                    </a:p>
                  </a:txBody>
                  <a:tcPr/>
                </a:tc>
                <a:tc gridSpan="2">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zh-TW" sz="1600" b="0" i="0" u="none" strike="noStrike" cap="none" normalizeH="0" baseline="0" smtClean="0">
                          <a:ln>
                            <a:noFill/>
                          </a:ln>
                          <a:solidFill>
                            <a:srgbClr val="000000"/>
                          </a:solidFill>
                          <a:effectLst/>
                          <a:latin typeface="新細明體" pitchFamily="18" charset="-120"/>
                          <a:ea typeface="新細明體" pitchFamily="18" charset="-120"/>
                        </a:rPr>
                        <a:t>3</a:t>
                      </a:r>
                      <a:endParaRPr kumimoji="0" lang="zh-TW" altLang="zh-TW" sz="1600" b="0" i="0" u="none" strike="noStrike" cap="none" normalizeH="0" baseline="0" smtClean="0">
                        <a:ln>
                          <a:noFill/>
                        </a:ln>
                        <a:solidFill>
                          <a:schemeClr val="tx1"/>
                        </a:solidFill>
                        <a:effectLst/>
                        <a:latin typeface="Calibri" pitchFamily="34" charset="0"/>
                        <a:ea typeface="新細明體" pitchFamily="18" charset="-120"/>
                        <a:cs typeface="Times New Roman" pitchFamily="18" charset="0"/>
                      </a:endParaRPr>
                    </a:p>
                  </a:txBody>
                  <a:tcPr marL="15826" marR="1582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TW" altLang="en-US"/>
                    </a:p>
                  </a:txBody>
                  <a:tcPr/>
                </a:tc>
                <a:tc gridSpan="2">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zh-TW" sz="1600" b="0" i="0" u="none" strike="noStrike" cap="none" normalizeH="0" baseline="0" smtClean="0">
                          <a:ln>
                            <a:noFill/>
                          </a:ln>
                          <a:solidFill>
                            <a:srgbClr val="000000"/>
                          </a:solidFill>
                          <a:effectLst/>
                          <a:latin typeface="新細明體" pitchFamily="18" charset="-120"/>
                          <a:ea typeface="新細明體" pitchFamily="18" charset="-120"/>
                        </a:rPr>
                        <a:t>4</a:t>
                      </a:r>
                      <a:endParaRPr kumimoji="0" lang="zh-TW" altLang="zh-TW" sz="1600" b="0" i="0" u="none" strike="noStrike" cap="none" normalizeH="0" baseline="0" smtClean="0">
                        <a:ln>
                          <a:noFill/>
                        </a:ln>
                        <a:solidFill>
                          <a:schemeClr val="tx1"/>
                        </a:solidFill>
                        <a:effectLst/>
                        <a:latin typeface="Calibri" pitchFamily="34" charset="0"/>
                        <a:ea typeface="新細明體" pitchFamily="18" charset="-120"/>
                        <a:cs typeface="Times New Roman" pitchFamily="18" charset="0"/>
                      </a:endParaRPr>
                    </a:p>
                  </a:txBody>
                  <a:tcPr marL="15826" marR="1582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TW" altLang="en-US"/>
                    </a:p>
                  </a:txBody>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zh-TW" sz="1600" b="0" i="0" u="none" strike="noStrike" cap="none" normalizeH="0" baseline="0" smtClean="0">
                          <a:ln>
                            <a:noFill/>
                          </a:ln>
                          <a:solidFill>
                            <a:srgbClr val="000000"/>
                          </a:solidFill>
                          <a:effectLst/>
                          <a:latin typeface="新細明體" pitchFamily="18" charset="-120"/>
                          <a:ea typeface="新細明體" pitchFamily="18" charset="-120"/>
                        </a:rPr>
                        <a:t>5</a:t>
                      </a:r>
                      <a:endParaRPr kumimoji="0" lang="zh-TW" altLang="zh-TW" sz="1600" b="0" i="0" u="none" strike="noStrike" cap="none" normalizeH="0" baseline="0" smtClean="0">
                        <a:ln>
                          <a:noFill/>
                        </a:ln>
                        <a:solidFill>
                          <a:schemeClr val="tx1"/>
                        </a:solidFill>
                        <a:effectLst/>
                        <a:latin typeface="Calibri" pitchFamily="34" charset="0"/>
                        <a:ea typeface="新細明體" pitchFamily="18" charset="-120"/>
                        <a:cs typeface="Times New Roman" pitchFamily="18" charset="0"/>
                      </a:endParaRPr>
                    </a:p>
                  </a:txBody>
                  <a:tcPr marL="15826" marR="1582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zh-TW" sz="1600" b="0" i="0" u="none" strike="noStrike" cap="none" normalizeH="0" baseline="0" smtClean="0">
                          <a:ln>
                            <a:noFill/>
                          </a:ln>
                          <a:solidFill>
                            <a:srgbClr val="000000"/>
                          </a:solidFill>
                          <a:effectLst/>
                          <a:latin typeface="新細明體" pitchFamily="18" charset="-120"/>
                          <a:ea typeface="新細明體" pitchFamily="18" charset="-120"/>
                        </a:rPr>
                        <a:t>26</a:t>
                      </a:r>
                      <a:endParaRPr kumimoji="0" lang="zh-TW" altLang="zh-TW" sz="1600" b="0" i="0" u="none" strike="noStrike" cap="none" normalizeH="0" baseline="0" smtClean="0">
                        <a:ln>
                          <a:noFill/>
                        </a:ln>
                        <a:solidFill>
                          <a:schemeClr val="tx1"/>
                        </a:solidFill>
                        <a:effectLst/>
                        <a:latin typeface="Calibri" pitchFamily="34" charset="0"/>
                        <a:ea typeface="新細明體" pitchFamily="18" charset="-120"/>
                        <a:cs typeface="Times New Roman" pitchFamily="18" charset="0"/>
                      </a:endParaRPr>
                    </a:p>
                  </a:txBody>
                  <a:tcPr marL="15826" marR="1582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zh-TW" sz="1600" b="0" i="0" u="none" strike="noStrike" cap="none" normalizeH="0" baseline="0" smtClean="0">
                          <a:ln>
                            <a:noFill/>
                          </a:ln>
                          <a:solidFill>
                            <a:srgbClr val="000000"/>
                          </a:solidFill>
                          <a:effectLst/>
                          <a:latin typeface="新細明體" pitchFamily="18" charset="-120"/>
                          <a:ea typeface="新細明體" pitchFamily="18" charset="-120"/>
                        </a:rPr>
                        <a:t>27</a:t>
                      </a:r>
                      <a:endParaRPr kumimoji="0" lang="zh-TW" altLang="zh-TW" sz="1600" b="0" i="0" u="none" strike="noStrike" cap="none" normalizeH="0" baseline="0" smtClean="0">
                        <a:ln>
                          <a:noFill/>
                        </a:ln>
                        <a:solidFill>
                          <a:schemeClr val="tx1"/>
                        </a:solidFill>
                        <a:effectLst/>
                        <a:latin typeface="Calibri" pitchFamily="34" charset="0"/>
                        <a:ea typeface="新細明體" pitchFamily="18" charset="-120"/>
                        <a:cs typeface="Times New Roman" pitchFamily="18" charset="0"/>
                      </a:endParaRPr>
                    </a:p>
                  </a:txBody>
                  <a:tcPr marL="15826" marR="1582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TW" altLang="en-US"/>
                    </a:p>
                  </a:txBody>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zh-TW" sz="1600" b="0" i="0" u="none" strike="noStrike" cap="none" normalizeH="0" baseline="0" smtClean="0">
                          <a:ln>
                            <a:noFill/>
                          </a:ln>
                          <a:solidFill>
                            <a:srgbClr val="000000"/>
                          </a:solidFill>
                          <a:effectLst/>
                          <a:latin typeface="新細明體" pitchFamily="18" charset="-120"/>
                          <a:ea typeface="新細明體" pitchFamily="18" charset="-120"/>
                        </a:rPr>
                        <a:t>28</a:t>
                      </a:r>
                      <a:endParaRPr kumimoji="0" lang="zh-TW" altLang="zh-TW" sz="1600" b="0" i="0" u="none" strike="noStrike" cap="none" normalizeH="0" baseline="0" smtClean="0">
                        <a:ln>
                          <a:noFill/>
                        </a:ln>
                        <a:solidFill>
                          <a:schemeClr val="tx1"/>
                        </a:solidFill>
                        <a:effectLst/>
                        <a:latin typeface="Calibri" pitchFamily="34" charset="0"/>
                        <a:ea typeface="新細明體" pitchFamily="18" charset="-120"/>
                        <a:cs typeface="Times New Roman" pitchFamily="18" charset="0"/>
                      </a:endParaRPr>
                    </a:p>
                  </a:txBody>
                  <a:tcPr marL="15826" marR="1582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zh-TW" sz="1600" b="0" i="0" u="none" strike="noStrike" cap="none" normalizeH="0" baseline="0" smtClean="0">
                          <a:ln>
                            <a:noFill/>
                          </a:ln>
                          <a:solidFill>
                            <a:srgbClr val="000000"/>
                          </a:solidFill>
                          <a:effectLst/>
                          <a:latin typeface="新細明體" pitchFamily="18" charset="-120"/>
                          <a:ea typeface="新細明體" pitchFamily="18" charset="-120"/>
                        </a:rPr>
                        <a:t>29</a:t>
                      </a:r>
                      <a:endParaRPr kumimoji="0" lang="zh-TW" altLang="zh-TW" sz="1600" b="0" i="0" u="none" strike="noStrike" cap="none" normalizeH="0" baseline="0" smtClean="0">
                        <a:ln>
                          <a:noFill/>
                        </a:ln>
                        <a:solidFill>
                          <a:schemeClr val="tx1"/>
                        </a:solidFill>
                        <a:effectLst/>
                        <a:latin typeface="Calibri" pitchFamily="34" charset="0"/>
                        <a:ea typeface="新細明體" pitchFamily="18" charset="-120"/>
                        <a:cs typeface="Times New Roman" pitchFamily="18" charset="0"/>
                      </a:endParaRPr>
                    </a:p>
                  </a:txBody>
                  <a:tcPr marL="15826" marR="1582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TW" altLang="en-US"/>
                    </a:p>
                  </a:txBody>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zh-TW" sz="1600" b="0" i="0" u="none" strike="noStrike" cap="none" normalizeH="0" baseline="0" smtClean="0">
                          <a:ln>
                            <a:noFill/>
                          </a:ln>
                          <a:solidFill>
                            <a:srgbClr val="000000"/>
                          </a:solidFill>
                          <a:effectLst/>
                          <a:latin typeface="新細明體" pitchFamily="18" charset="-120"/>
                          <a:ea typeface="新細明體" pitchFamily="18" charset="-120"/>
                        </a:rPr>
                        <a:t>30</a:t>
                      </a:r>
                      <a:endParaRPr kumimoji="0" lang="zh-TW" altLang="zh-TW" sz="1600" b="0" i="0" u="none" strike="noStrike" cap="none" normalizeH="0" baseline="0" smtClean="0">
                        <a:ln>
                          <a:noFill/>
                        </a:ln>
                        <a:solidFill>
                          <a:schemeClr val="tx1"/>
                        </a:solidFill>
                        <a:effectLst/>
                        <a:latin typeface="Calibri" pitchFamily="34" charset="0"/>
                        <a:ea typeface="新細明體" pitchFamily="18" charset="-120"/>
                        <a:cs typeface="Times New Roman" pitchFamily="18" charset="0"/>
                      </a:endParaRPr>
                    </a:p>
                  </a:txBody>
                  <a:tcPr marL="15826" marR="1582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zh-TW" sz="1600" b="0" i="0" u="none" strike="noStrike" cap="none" normalizeH="0" baseline="0" smtClean="0">
                          <a:ln>
                            <a:noFill/>
                          </a:ln>
                          <a:solidFill>
                            <a:srgbClr val="000000"/>
                          </a:solidFill>
                          <a:effectLst/>
                          <a:latin typeface="新細明體" pitchFamily="18" charset="-120"/>
                          <a:ea typeface="新細明體" pitchFamily="18" charset="-120"/>
                        </a:rPr>
                        <a:t>31</a:t>
                      </a:r>
                      <a:endParaRPr kumimoji="0" lang="zh-TW" altLang="zh-TW" sz="1600" b="0" i="0" u="none" strike="noStrike" cap="none" normalizeH="0" baseline="0" smtClean="0">
                        <a:ln>
                          <a:noFill/>
                        </a:ln>
                        <a:solidFill>
                          <a:schemeClr val="tx1"/>
                        </a:solidFill>
                        <a:effectLst/>
                        <a:latin typeface="Calibri" pitchFamily="34" charset="0"/>
                        <a:ea typeface="新細明體" pitchFamily="18" charset="-120"/>
                        <a:cs typeface="Times New Roman" pitchFamily="18" charset="0"/>
                      </a:endParaRPr>
                    </a:p>
                  </a:txBody>
                  <a:tcPr marL="15826" marR="1582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8"/>
                  </a:ext>
                </a:extLst>
              </a:tr>
              <a:tr h="38102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sz="1600" b="0" i="0" u="none" strike="noStrike" cap="none" normalizeH="0" baseline="0" smtClean="0">
                          <a:ln>
                            <a:noFill/>
                          </a:ln>
                          <a:solidFill>
                            <a:srgbClr val="000000"/>
                          </a:solidFill>
                          <a:effectLst/>
                          <a:latin typeface="Calibri" pitchFamily="34" charset="0"/>
                          <a:ea typeface="新細明體" pitchFamily="18" charset="-120"/>
                        </a:rPr>
                        <a:t>工期</a:t>
                      </a:r>
                      <a:endParaRPr kumimoji="0" lang="zh-TW" sz="1600" b="0" i="0" u="none" strike="noStrike" cap="none" normalizeH="0" baseline="0" smtClean="0">
                        <a:ln>
                          <a:noFill/>
                        </a:ln>
                        <a:solidFill>
                          <a:schemeClr val="tx1"/>
                        </a:solidFill>
                        <a:effectLst/>
                        <a:latin typeface="Calibri" pitchFamily="34" charset="0"/>
                        <a:ea typeface="新細明體" pitchFamily="18" charset="-120"/>
                        <a:cs typeface="Times New Roman" pitchFamily="18" charset="0"/>
                      </a:endParaRPr>
                    </a:p>
                  </a:txBody>
                  <a:tcPr marL="15826" marR="1582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zh-TW" sz="1600" b="0" i="0" u="none" strike="noStrike" cap="none" normalizeH="0" baseline="0" smtClean="0">
                          <a:ln>
                            <a:noFill/>
                          </a:ln>
                          <a:solidFill>
                            <a:srgbClr val="000000"/>
                          </a:solidFill>
                          <a:effectLst/>
                          <a:latin typeface="新細明體" pitchFamily="18" charset="-120"/>
                          <a:ea typeface="新細明體" pitchFamily="18" charset="-120"/>
                        </a:rPr>
                        <a:t>5</a:t>
                      </a:r>
                      <a:endParaRPr kumimoji="0" lang="zh-TW" altLang="zh-TW" sz="1600" b="0" i="0" u="none" strike="noStrike" cap="none" normalizeH="0" baseline="0" smtClean="0">
                        <a:ln>
                          <a:noFill/>
                        </a:ln>
                        <a:solidFill>
                          <a:schemeClr val="tx1"/>
                        </a:solidFill>
                        <a:effectLst/>
                        <a:latin typeface="Calibri" pitchFamily="34" charset="0"/>
                        <a:ea typeface="新細明體" pitchFamily="18" charset="-120"/>
                        <a:cs typeface="Times New Roman" pitchFamily="18" charset="0"/>
                      </a:endParaRPr>
                    </a:p>
                  </a:txBody>
                  <a:tcPr marL="15826" marR="1582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zh-TW" sz="1600" b="0" i="0" u="none" strike="noStrike" cap="none" normalizeH="0" baseline="0" smtClean="0">
                          <a:ln>
                            <a:noFill/>
                          </a:ln>
                          <a:solidFill>
                            <a:schemeClr val="tx1"/>
                          </a:solidFill>
                          <a:effectLst/>
                          <a:latin typeface="Calibri" pitchFamily="34" charset="0"/>
                          <a:ea typeface="新細明體" pitchFamily="18" charset="-120"/>
                          <a:cs typeface="Times New Roman" pitchFamily="18" charset="0"/>
                        </a:rPr>
                        <a:t>0</a:t>
                      </a:r>
                      <a:endParaRPr kumimoji="0" lang="zh-TW" altLang="zh-TW" sz="1600" b="0" i="0" u="none" strike="noStrike" cap="none" normalizeH="0" baseline="0" smtClean="0">
                        <a:ln>
                          <a:noFill/>
                        </a:ln>
                        <a:solidFill>
                          <a:schemeClr val="tx1"/>
                        </a:solidFill>
                        <a:effectLst/>
                        <a:latin typeface="Calibri" pitchFamily="34" charset="0"/>
                        <a:ea typeface="新細明體" pitchFamily="18" charset="-120"/>
                        <a:cs typeface="Times New Roman" pitchFamily="18" charset="0"/>
                      </a:endParaRPr>
                    </a:p>
                  </a:txBody>
                  <a:tcPr marL="15826" marR="1582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TW" altLang="en-US"/>
                    </a:p>
                  </a:txBody>
                  <a:tcPr/>
                </a:tc>
                <a:tc gridSpan="2">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zh-TW" sz="1600" b="0" i="0" u="none" strike="noStrike" cap="none" normalizeH="0" baseline="0" smtClean="0">
                          <a:ln>
                            <a:noFill/>
                          </a:ln>
                          <a:solidFill>
                            <a:srgbClr val="000000"/>
                          </a:solidFill>
                          <a:effectLst/>
                          <a:latin typeface="新細明體" pitchFamily="18" charset="-120"/>
                          <a:ea typeface="新細明體" pitchFamily="18" charset="-120"/>
                        </a:rPr>
                        <a:t>0</a:t>
                      </a:r>
                      <a:endParaRPr kumimoji="0" lang="zh-TW" altLang="zh-TW" sz="1600" b="0" i="0" u="none" strike="noStrike" cap="none" normalizeH="0" baseline="0" smtClean="0">
                        <a:ln>
                          <a:noFill/>
                        </a:ln>
                        <a:solidFill>
                          <a:schemeClr val="tx1"/>
                        </a:solidFill>
                        <a:effectLst/>
                        <a:latin typeface="Calibri" pitchFamily="34" charset="0"/>
                        <a:ea typeface="新細明體" pitchFamily="18" charset="-120"/>
                        <a:cs typeface="Times New Roman" pitchFamily="18" charset="0"/>
                      </a:endParaRPr>
                    </a:p>
                  </a:txBody>
                  <a:tcPr marL="15826" marR="1582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TW" altLang="en-US"/>
                    </a:p>
                  </a:txBody>
                  <a:tcPr/>
                </a:tc>
                <a:tc gridSpan="2">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zh-TW" sz="1600" b="0" i="0" u="none" strike="noStrike" cap="none" normalizeH="0" baseline="0" smtClean="0">
                          <a:ln>
                            <a:noFill/>
                          </a:ln>
                          <a:solidFill>
                            <a:schemeClr val="tx1"/>
                          </a:solidFill>
                          <a:effectLst/>
                          <a:latin typeface="Calibri" pitchFamily="34" charset="0"/>
                          <a:ea typeface="新細明體" pitchFamily="18" charset="-120"/>
                          <a:cs typeface="Times New Roman" pitchFamily="18" charset="0"/>
                        </a:rPr>
                        <a:t>0</a:t>
                      </a:r>
                      <a:endParaRPr kumimoji="0" lang="zh-TW" altLang="zh-TW" sz="1600" b="0" i="0" u="none" strike="noStrike" cap="none" normalizeH="0" baseline="0" smtClean="0">
                        <a:ln>
                          <a:noFill/>
                        </a:ln>
                        <a:solidFill>
                          <a:schemeClr val="tx1"/>
                        </a:solidFill>
                        <a:effectLst/>
                        <a:latin typeface="Calibri" pitchFamily="34" charset="0"/>
                        <a:ea typeface="新細明體" pitchFamily="18" charset="-120"/>
                        <a:cs typeface="Times New Roman" pitchFamily="18" charset="0"/>
                      </a:endParaRPr>
                    </a:p>
                  </a:txBody>
                  <a:tcPr marL="15826" marR="1582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TW" altLang="en-US"/>
                    </a:p>
                  </a:txBody>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zh-TW" sz="1600" b="0" i="0" u="none" strike="noStrike" cap="none" normalizeH="0" baseline="0" smtClean="0">
                          <a:ln>
                            <a:noFill/>
                          </a:ln>
                          <a:solidFill>
                            <a:schemeClr val="tx1"/>
                          </a:solidFill>
                          <a:effectLst/>
                          <a:latin typeface="Calibri" pitchFamily="34" charset="0"/>
                          <a:ea typeface="新細明體" pitchFamily="18" charset="-120"/>
                          <a:cs typeface="Times New Roman" pitchFamily="18" charset="0"/>
                        </a:rPr>
                        <a:t>6</a:t>
                      </a:r>
                      <a:endParaRPr kumimoji="0" lang="zh-TW" altLang="zh-TW" sz="1600" b="0" i="0" u="none" strike="noStrike" cap="none" normalizeH="0" baseline="0" smtClean="0">
                        <a:ln>
                          <a:noFill/>
                        </a:ln>
                        <a:solidFill>
                          <a:schemeClr val="tx1"/>
                        </a:solidFill>
                        <a:effectLst/>
                        <a:latin typeface="Calibri" pitchFamily="34" charset="0"/>
                        <a:ea typeface="新細明體" pitchFamily="18" charset="-120"/>
                        <a:cs typeface="Times New Roman" pitchFamily="18" charset="0"/>
                      </a:endParaRPr>
                    </a:p>
                  </a:txBody>
                  <a:tcPr marL="15826" marR="1582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zh-TW" sz="1600" b="0" i="0" u="none" strike="noStrike" cap="none" normalizeH="0" baseline="0" smtClean="0">
                          <a:ln>
                            <a:noFill/>
                          </a:ln>
                          <a:solidFill>
                            <a:schemeClr val="tx1"/>
                          </a:solidFill>
                          <a:effectLst/>
                          <a:latin typeface="Calibri" pitchFamily="34" charset="0"/>
                          <a:ea typeface="新細明體" pitchFamily="18" charset="-120"/>
                          <a:cs typeface="Times New Roman" pitchFamily="18" charset="0"/>
                        </a:rPr>
                        <a:t>27</a:t>
                      </a:r>
                      <a:endParaRPr kumimoji="0" lang="zh-TW" altLang="zh-TW" sz="1600" b="0" i="0" u="none" strike="noStrike" cap="none" normalizeH="0" baseline="0" smtClean="0">
                        <a:ln>
                          <a:noFill/>
                        </a:ln>
                        <a:solidFill>
                          <a:schemeClr val="tx1"/>
                        </a:solidFill>
                        <a:effectLst/>
                        <a:latin typeface="Calibri" pitchFamily="34" charset="0"/>
                        <a:ea typeface="新細明體" pitchFamily="18" charset="-120"/>
                        <a:cs typeface="Times New Roman" pitchFamily="18" charset="0"/>
                      </a:endParaRPr>
                    </a:p>
                  </a:txBody>
                  <a:tcPr marL="15826" marR="1582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zh-TW" sz="1600" b="0" i="0" u="none" strike="noStrike" cap="none" normalizeH="0" baseline="0" smtClean="0">
                          <a:ln>
                            <a:noFill/>
                          </a:ln>
                          <a:solidFill>
                            <a:schemeClr val="tx1"/>
                          </a:solidFill>
                          <a:effectLst/>
                          <a:latin typeface="Calibri" pitchFamily="34" charset="0"/>
                          <a:ea typeface="新細明體" pitchFamily="18" charset="-120"/>
                          <a:cs typeface="Times New Roman" pitchFamily="18" charset="0"/>
                        </a:rPr>
                        <a:t>28</a:t>
                      </a:r>
                      <a:endParaRPr kumimoji="0" lang="zh-TW" altLang="zh-TW" sz="1600" b="0" i="0" u="none" strike="noStrike" cap="none" normalizeH="0" baseline="0" smtClean="0">
                        <a:ln>
                          <a:noFill/>
                        </a:ln>
                        <a:solidFill>
                          <a:schemeClr val="tx1"/>
                        </a:solidFill>
                        <a:effectLst/>
                        <a:latin typeface="Calibri" pitchFamily="34" charset="0"/>
                        <a:ea typeface="新細明體" pitchFamily="18" charset="-120"/>
                        <a:cs typeface="Times New Roman" pitchFamily="18" charset="0"/>
                      </a:endParaRPr>
                    </a:p>
                  </a:txBody>
                  <a:tcPr marL="15826" marR="1582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TW" altLang="en-US"/>
                    </a:p>
                  </a:txBody>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zh-TW" sz="1600" b="0" i="0" u="none" strike="noStrike" cap="none" normalizeH="0" baseline="0" smtClean="0">
                          <a:ln>
                            <a:noFill/>
                          </a:ln>
                          <a:solidFill>
                            <a:schemeClr val="tx1"/>
                          </a:solidFill>
                          <a:effectLst/>
                          <a:latin typeface="Calibri" pitchFamily="34" charset="0"/>
                          <a:ea typeface="新細明體" pitchFamily="18" charset="-120"/>
                          <a:cs typeface="Times New Roman" pitchFamily="18" charset="0"/>
                        </a:rPr>
                        <a:t>29</a:t>
                      </a:r>
                      <a:endParaRPr kumimoji="0" lang="zh-TW" altLang="zh-TW" sz="1600" b="0" i="0" u="none" strike="noStrike" cap="none" normalizeH="0" baseline="0" smtClean="0">
                        <a:ln>
                          <a:noFill/>
                        </a:ln>
                        <a:solidFill>
                          <a:schemeClr val="tx1"/>
                        </a:solidFill>
                        <a:effectLst/>
                        <a:latin typeface="Calibri" pitchFamily="34" charset="0"/>
                        <a:ea typeface="新細明體" pitchFamily="18" charset="-120"/>
                        <a:cs typeface="Times New Roman" pitchFamily="18" charset="0"/>
                      </a:endParaRPr>
                    </a:p>
                  </a:txBody>
                  <a:tcPr marL="15826" marR="1582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sz="1600" b="0" i="0" u="none" strike="noStrike" cap="none" normalizeH="0" baseline="0" smtClean="0">
                          <a:ln>
                            <a:noFill/>
                          </a:ln>
                          <a:solidFill>
                            <a:srgbClr val="000000"/>
                          </a:solidFill>
                          <a:effectLst/>
                          <a:latin typeface="Calibri" pitchFamily="34" charset="0"/>
                          <a:ea typeface="新細明體" pitchFamily="18" charset="-120"/>
                        </a:rPr>
                        <a:t>　</a:t>
                      </a:r>
                      <a:r>
                        <a:rPr kumimoji="0" lang="en-US" altLang="zh-TW" sz="1600" b="0" i="0" u="none" strike="noStrike" cap="none" normalizeH="0" baseline="0" smtClean="0">
                          <a:ln>
                            <a:noFill/>
                          </a:ln>
                          <a:solidFill>
                            <a:srgbClr val="000000"/>
                          </a:solidFill>
                          <a:effectLst/>
                          <a:latin typeface="Calibri" pitchFamily="34" charset="0"/>
                          <a:ea typeface="新細明體" pitchFamily="18" charset="-120"/>
                        </a:rPr>
                        <a:t>30</a:t>
                      </a:r>
                      <a:endParaRPr kumimoji="0" lang="zh-TW" altLang="zh-TW" sz="1600" b="0" i="0" u="none" strike="noStrike" cap="none" normalizeH="0" baseline="0" smtClean="0">
                        <a:ln>
                          <a:noFill/>
                        </a:ln>
                        <a:solidFill>
                          <a:schemeClr val="tx1"/>
                        </a:solidFill>
                        <a:effectLst/>
                        <a:latin typeface="Calibri" pitchFamily="34" charset="0"/>
                        <a:ea typeface="新細明體" pitchFamily="18" charset="-120"/>
                        <a:cs typeface="Times New Roman" pitchFamily="18" charset="0"/>
                      </a:endParaRPr>
                    </a:p>
                  </a:txBody>
                  <a:tcPr marL="15826" marR="1582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TW" alt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sz="1600" b="0" i="0" u="none" strike="noStrike" cap="none" normalizeH="0" baseline="0" smtClean="0">
                          <a:ln>
                            <a:noFill/>
                          </a:ln>
                          <a:solidFill>
                            <a:srgbClr val="000000"/>
                          </a:solidFill>
                          <a:effectLst/>
                          <a:latin typeface="Calibri" pitchFamily="34" charset="0"/>
                          <a:ea typeface="新細明體" pitchFamily="18" charset="-120"/>
                        </a:rPr>
                        <a:t>　</a:t>
                      </a:r>
                      <a:endParaRPr kumimoji="0" lang="zh-TW" sz="1600" b="0" i="0" u="none" strike="noStrike" cap="none" normalizeH="0" baseline="0" smtClean="0">
                        <a:ln>
                          <a:noFill/>
                        </a:ln>
                        <a:solidFill>
                          <a:schemeClr val="tx1"/>
                        </a:solidFill>
                        <a:effectLst/>
                        <a:latin typeface="Calibri" pitchFamily="34" charset="0"/>
                        <a:ea typeface="新細明體" pitchFamily="18" charset="-120"/>
                        <a:cs typeface="Times New Roman" pitchFamily="18" charset="0"/>
                      </a:endParaRPr>
                    </a:p>
                  </a:txBody>
                  <a:tcPr marL="15826" marR="1582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sz="1600" b="0" i="0" u="none" strike="noStrike" cap="none" normalizeH="0" baseline="0" smtClean="0">
                          <a:ln>
                            <a:noFill/>
                          </a:ln>
                          <a:solidFill>
                            <a:srgbClr val="000000"/>
                          </a:solidFill>
                          <a:effectLst/>
                          <a:latin typeface="Calibri" pitchFamily="34" charset="0"/>
                          <a:ea typeface="新細明體" pitchFamily="18" charset="-120"/>
                        </a:rPr>
                        <a:t>　</a:t>
                      </a:r>
                      <a:endParaRPr kumimoji="0" lang="zh-TW" sz="1600" b="0" i="0" u="none" strike="noStrike" cap="none" normalizeH="0" baseline="0" smtClean="0">
                        <a:ln>
                          <a:noFill/>
                        </a:ln>
                        <a:solidFill>
                          <a:schemeClr val="tx1"/>
                        </a:solidFill>
                        <a:effectLst/>
                        <a:latin typeface="Calibri" pitchFamily="34" charset="0"/>
                        <a:ea typeface="新細明體" pitchFamily="18" charset="-120"/>
                        <a:cs typeface="Times New Roman" pitchFamily="18" charset="0"/>
                      </a:endParaRPr>
                    </a:p>
                  </a:txBody>
                  <a:tcPr marL="15826" marR="1582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9"/>
                  </a:ext>
                </a:extLst>
              </a:tr>
              <a:tr h="38102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sz="1600" b="0" i="0" u="none" strike="noStrike" cap="none" normalizeH="0" baseline="0" smtClean="0">
                          <a:ln>
                            <a:noFill/>
                          </a:ln>
                          <a:solidFill>
                            <a:srgbClr val="000000"/>
                          </a:solidFill>
                          <a:effectLst/>
                          <a:latin typeface="Calibri" pitchFamily="34" charset="0"/>
                          <a:ea typeface="新細明體" pitchFamily="18" charset="-120"/>
                        </a:rPr>
                        <a:t>逾期</a:t>
                      </a:r>
                      <a:endParaRPr kumimoji="0" lang="zh-TW" sz="1600" b="0" i="0" u="none" strike="noStrike" cap="none" normalizeH="0" baseline="0" smtClean="0">
                        <a:ln>
                          <a:noFill/>
                        </a:ln>
                        <a:solidFill>
                          <a:schemeClr val="tx1"/>
                        </a:solidFill>
                        <a:effectLst/>
                        <a:latin typeface="Calibri" pitchFamily="34" charset="0"/>
                        <a:ea typeface="新細明體" pitchFamily="18" charset="-120"/>
                        <a:cs typeface="Times New Roman" pitchFamily="18" charset="0"/>
                      </a:endParaRPr>
                    </a:p>
                  </a:txBody>
                  <a:tcPr marL="15826" marR="1582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sz="1600" b="0" i="0" u="none" strike="noStrike" cap="none" normalizeH="0" baseline="0" smtClean="0">
                          <a:ln>
                            <a:noFill/>
                          </a:ln>
                          <a:solidFill>
                            <a:srgbClr val="000000"/>
                          </a:solidFill>
                          <a:effectLst/>
                          <a:latin typeface="Calibri" pitchFamily="34" charset="0"/>
                          <a:ea typeface="新細明體" pitchFamily="18" charset="-120"/>
                        </a:rPr>
                        <a:t>　</a:t>
                      </a:r>
                      <a:endParaRPr kumimoji="0" lang="zh-TW" sz="1600" b="0" i="0" u="none" strike="noStrike" cap="none" normalizeH="0" baseline="0" smtClean="0">
                        <a:ln>
                          <a:noFill/>
                        </a:ln>
                        <a:solidFill>
                          <a:schemeClr val="tx1"/>
                        </a:solidFill>
                        <a:effectLst/>
                        <a:latin typeface="Calibri" pitchFamily="34" charset="0"/>
                        <a:ea typeface="新細明體" pitchFamily="18" charset="-120"/>
                        <a:cs typeface="Times New Roman" pitchFamily="18" charset="0"/>
                      </a:endParaRPr>
                    </a:p>
                  </a:txBody>
                  <a:tcPr marL="15826" marR="1582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sz="1600" b="0" i="0" u="none" strike="noStrike" cap="none" normalizeH="0" baseline="0" smtClean="0">
                          <a:ln>
                            <a:noFill/>
                          </a:ln>
                          <a:solidFill>
                            <a:srgbClr val="000000"/>
                          </a:solidFill>
                          <a:effectLst/>
                          <a:latin typeface="Calibri" pitchFamily="34" charset="0"/>
                          <a:ea typeface="新細明體" pitchFamily="18" charset="-120"/>
                        </a:rPr>
                        <a:t>　</a:t>
                      </a:r>
                      <a:endParaRPr kumimoji="0" lang="zh-TW" sz="1600" b="0" i="0" u="none" strike="noStrike" cap="none" normalizeH="0" baseline="0" smtClean="0">
                        <a:ln>
                          <a:noFill/>
                        </a:ln>
                        <a:solidFill>
                          <a:schemeClr val="tx1"/>
                        </a:solidFill>
                        <a:effectLst/>
                        <a:latin typeface="Calibri" pitchFamily="34" charset="0"/>
                        <a:ea typeface="新細明體" pitchFamily="18" charset="-120"/>
                        <a:cs typeface="Times New Roman" pitchFamily="18" charset="0"/>
                      </a:endParaRPr>
                    </a:p>
                  </a:txBody>
                  <a:tcPr marL="15826" marR="1582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TW" altLang="en-US"/>
                    </a:p>
                  </a:txBody>
                  <a:tcPr/>
                </a:tc>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sz="1600" b="0" i="0" u="none" strike="noStrike" cap="none" normalizeH="0" baseline="0" smtClean="0">
                          <a:ln>
                            <a:noFill/>
                          </a:ln>
                          <a:solidFill>
                            <a:srgbClr val="000000"/>
                          </a:solidFill>
                          <a:effectLst/>
                          <a:latin typeface="Calibri" pitchFamily="34" charset="0"/>
                          <a:ea typeface="新細明體" pitchFamily="18" charset="-120"/>
                        </a:rPr>
                        <a:t>　</a:t>
                      </a:r>
                      <a:endParaRPr kumimoji="0" lang="zh-TW" sz="1600" b="0" i="0" u="none" strike="noStrike" cap="none" normalizeH="0" baseline="0" smtClean="0">
                        <a:ln>
                          <a:noFill/>
                        </a:ln>
                        <a:solidFill>
                          <a:schemeClr val="tx1"/>
                        </a:solidFill>
                        <a:effectLst/>
                        <a:latin typeface="Calibri" pitchFamily="34" charset="0"/>
                        <a:ea typeface="新細明體" pitchFamily="18" charset="-120"/>
                        <a:cs typeface="Times New Roman" pitchFamily="18" charset="0"/>
                      </a:endParaRPr>
                    </a:p>
                  </a:txBody>
                  <a:tcPr marL="15826" marR="1582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TW" altLang="en-US"/>
                    </a:p>
                  </a:txBody>
                  <a:tcPr/>
                </a:tc>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sz="1600" b="0" i="0" u="none" strike="noStrike" cap="none" normalizeH="0" baseline="0" smtClean="0">
                          <a:ln>
                            <a:noFill/>
                          </a:ln>
                          <a:solidFill>
                            <a:srgbClr val="000000"/>
                          </a:solidFill>
                          <a:effectLst/>
                          <a:latin typeface="Calibri" pitchFamily="34" charset="0"/>
                          <a:ea typeface="新細明體" pitchFamily="18" charset="-120"/>
                        </a:rPr>
                        <a:t>　</a:t>
                      </a:r>
                      <a:endParaRPr kumimoji="0" lang="zh-TW" sz="1600" b="0" i="0" u="none" strike="noStrike" cap="none" normalizeH="0" baseline="0" smtClean="0">
                        <a:ln>
                          <a:noFill/>
                        </a:ln>
                        <a:solidFill>
                          <a:schemeClr val="tx1"/>
                        </a:solidFill>
                        <a:effectLst/>
                        <a:latin typeface="Calibri" pitchFamily="34" charset="0"/>
                        <a:ea typeface="新細明體" pitchFamily="18" charset="-120"/>
                        <a:cs typeface="Times New Roman" pitchFamily="18" charset="0"/>
                      </a:endParaRPr>
                    </a:p>
                  </a:txBody>
                  <a:tcPr marL="15826" marR="1582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TW" alt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sz="1600" b="0" i="0" u="none" strike="noStrike" cap="none" normalizeH="0" baseline="0" smtClean="0">
                          <a:ln>
                            <a:noFill/>
                          </a:ln>
                          <a:solidFill>
                            <a:srgbClr val="000000"/>
                          </a:solidFill>
                          <a:effectLst/>
                          <a:latin typeface="Calibri" pitchFamily="34" charset="0"/>
                          <a:ea typeface="新細明體" pitchFamily="18" charset="-120"/>
                        </a:rPr>
                        <a:t>　</a:t>
                      </a:r>
                      <a:endParaRPr kumimoji="0" lang="zh-TW" sz="1600" b="0" i="0" u="none" strike="noStrike" cap="none" normalizeH="0" baseline="0" smtClean="0">
                        <a:ln>
                          <a:noFill/>
                        </a:ln>
                        <a:solidFill>
                          <a:schemeClr val="tx1"/>
                        </a:solidFill>
                        <a:effectLst/>
                        <a:latin typeface="Calibri" pitchFamily="34" charset="0"/>
                        <a:ea typeface="新細明體" pitchFamily="18" charset="-120"/>
                        <a:cs typeface="Times New Roman" pitchFamily="18" charset="0"/>
                      </a:endParaRPr>
                    </a:p>
                  </a:txBody>
                  <a:tcPr marL="15826" marR="1582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sz="1600" b="0" i="0" u="none" strike="noStrike" cap="none" normalizeH="0" baseline="0" smtClean="0">
                          <a:ln>
                            <a:noFill/>
                          </a:ln>
                          <a:solidFill>
                            <a:srgbClr val="00B050"/>
                          </a:solidFill>
                          <a:effectLst/>
                          <a:latin typeface="Calibri" pitchFamily="34" charset="0"/>
                          <a:ea typeface="新細明體" pitchFamily="18" charset="-120"/>
                        </a:rPr>
                        <a:t>　</a:t>
                      </a:r>
                      <a:endParaRPr kumimoji="0" lang="zh-TW" sz="1600" b="0" i="0" u="none" strike="noStrike" cap="none" normalizeH="0" baseline="0" smtClean="0">
                        <a:ln>
                          <a:noFill/>
                        </a:ln>
                        <a:solidFill>
                          <a:schemeClr val="tx1"/>
                        </a:solidFill>
                        <a:effectLst/>
                        <a:latin typeface="Calibri" pitchFamily="34" charset="0"/>
                        <a:ea typeface="新細明體" pitchFamily="18" charset="-120"/>
                        <a:cs typeface="Times New Roman" pitchFamily="18" charset="0"/>
                      </a:endParaRPr>
                    </a:p>
                  </a:txBody>
                  <a:tcPr marL="15826" marR="1582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n-US" altLang="zh-TW" sz="1600" b="0" i="0" u="none" strike="noStrike" cap="none" normalizeH="0" baseline="0" smtClean="0">
                          <a:ln>
                            <a:noFill/>
                          </a:ln>
                          <a:solidFill>
                            <a:srgbClr val="FF0000"/>
                          </a:solidFill>
                          <a:effectLst/>
                          <a:latin typeface="新細明體" pitchFamily="18" charset="-120"/>
                          <a:ea typeface="新細明體" pitchFamily="18" charset="-120"/>
                        </a:rPr>
                        <a:t>1</a:t>
                      </a:r>
                      <a:endParaRPr kumimoji="0" lang="en-US" altLang="zh-TW" sz="16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15875" marR="15875" marT="635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TW" altLang="en-US"/>
                    </a:p>
                  </a:txBody>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n-US" altLang="zh-TW" sz="1600" b="0" i="0" u="none" strike="noStrike" cap="none" normalizeH="0" baseline="0" smtClean="0">
                          <a:ln>
                            <a:noFill/>
                          </a:ln>
                          <a:solidFill>
                            <a:srgbClr val="FF0000"/>
                          </a:solidFill>
                          <a:effectLst/>
                          <a:latin typeface="Calibri" pitchFamily="34" charset="0"/>
                          <a:ea typeface="Calibri" pitchFamily="34" charset="0"/>
                          <a:cs typeface="Times New Roman" pitchFamily="18" charset="0"/>
                        </a:rPr>
                        <a:t>2</a:t>
                      </a:r>
                    </a:p>
                  </a:txBody>
                  <a:tcPr marL="15875" marR="15875" marT="635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sz="1600" b="0" i="0" u="none" strike="noStrike" cap="none" normalizeH="0" baseline="0" smtClean="0">
                          <a:ln>
                            <a:noFill/>
                          </a:ln>
                          <a:solidFill>
                            <a:srgbClr val="FF0000"/>
                          </a:solidFill>
                          <a:effectLst/>
                          <a:latin typeface="Calibri" pitchFamily="34" charset="0"/>
                          <a:ea typeface="新細明體" pitchFamily="18" charset="-120"/>
                        </a:rPr>
                        <a:t>　</a:t>
                      </a:r>
                      <a:r>
                        <a:rPr kumimoji="0" lang="en-US" altLang="zh-TW" sz="1600" b="0" i="0" u="none" strike="noStrike" cap="none" normalizeH="0" baseline="0" smtClean="0">
                          <a:ln>
                            <a:noFill/>
                          </a:ln>
                          <a:solidFill>
                            <a:srgbClr val="FF0000"/>
                          </a:solidFill>
                          <a:effectLst/>
                          <a:latin typeface="Calibri" pitchFamily="34" charset="0"/>
                          <a:ea typeface="新細明體" pitchFamily="18" charset="-120"/>
                        </a:rPr>
                        <a:t>3</a:t>
                      </a:r>
                      <a:endParaRPr kumimoji="0" lang="zh-TW" altLang="zh-TW" sz="1600" b="0" i="0" u="none" strike="noStrike" cap="none" normalizeH="0" baseline="0" smtClean="0">
                        <a:ln>
                          <a:noFill/>
                        </a:ln>
                        <a:solidFill>
                          <a:schemeClr val="tx1"/>
                        </a:solidFill>
                        <a:effectLst/>
                        <a:latin typeface="Calibri" pitchFamily="34" charset="0"/>
                        <a:ea typeface="新細明體" pitchFamily="18" charset="-120"/>
                        <a:cs typeface="Times New Roman" pitchFamily="18" charset="0"/>
                      </a:endParaRPr>
                    </a:p>
                  </a:txBody>
                  <a:tcPr marL="15826" marR="1582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TW" alt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sz="1600" b="0" i="0" u="none" strike="noStrike" cap="none" normalizeH="0" baseline="0" smtClean="0">
                          <a:ln>
                            <a:noFill/>
                          </a:ln>
                          <a:solidFill>
                            <a:srgbClr val="FF0000"/>
                          </a:solidFill>
                          <a:effectLst/>
                          <a:latin typeface="Calibri" pitchFamily="34" charset="0"/>
                          <a:ea typeface="新細明體" pitchFamily="18" charset="-120"/>
                        </a:rPr>
                        <a:t>　</a:t>
                      </a:r>
                      <a:endParaRPr kumimoji="0" lang="zh-TW" sz="1600" b="0" i="0" u="none" strike="noStrike" cap="none" normalizeH="0" baseline="0" smtClean="0">
                        <a:ln>
                          <a:noFill/>
                        </a:ln>
                        <a:solidFill>
                          <a:schemeClr val="tx1"/>
                        </a:solidFill>
                        <a:effectLst/>
                        <a:latin typeface="Calibri" pitchFamily="34" charset="0"/>
                        <a:ea typeface="新細明體" pitchFamily="18" charset="-120"/>
                        <a:cs typeface="Times New Roman" pitchFamily="18" charset="0"/>
                      </a:endParaRPr>
                    </a:p>
                  </a:txBody>
                  <a:tcPr marL="15826" marR="1582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sz="1600" b="0" i="0" u="none" strike="noStrike" cap="none" normalizeH="0" baseline="0" smtClean="0">
                          <a:ln>
                            <a:noFill/>
                          </a:ln>
                          <a:solidFill>
                            <a:srgbClr val="FF0000"/>
                          </a:solidFill>
                          <a:effectLst/>
                          <a:latin typeface="Calibri" pitchFamily="34" charset="0"/>
                          <a:ea typeface="新細明體" pitchFamily="18" charset="-120"/>
                        </a:rPr>
                        <a:t>　</a:t>
                      </a:r>
                      <a:endParaRPr kumimoji="0" lang="zh-TW" sz="1600" b="0" i="0" u="none" strike="noStrike" cap="none" normalizeH="0" baseline="0" smtClean="0">
                        <a:ln>
                          <a:noFill/>
                        </a:ln>
                        <a:solidFill>
                          <a:schemeClr val="tx1"/>
                        </a:solidFill>
                        <a:effectLst/>
                        <a:latin typeface="Calibri" pitchFamily="34" charset="0"/>
                        <a:ea typeface="新細明體" pitchFamily="18" charset="-120"/>
                        <a:cs typeface="Times New Roman" pitchFamily="18" charset="0"/>
                      </a:endParaRPr>
                    </a:p>
                  </a:txBody>
                  <a:tcPr marL="15826" marR="1582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10"/>
                  </a:ext>
                </a:extLst>
              </a:tr>
              <a:tr h="38102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sz="1600" b="0" i="0" u="none" strike="noStrike" cap="none" normalizeH="0" baseline="0" smtClean="0">
                          <a:ln>
                            <a:noFill/>
                          </a:ln>
                          <a:solidFill>
                            <a:srgbClr val="000000"/>
                          </a:solidFill>
                          <a:effectLst/>
                          <a:latin typeface="Calibri" pitchFamily="34" charset="0"/>
                          <a:ea typeface="新細明體" pitchFamily="18" charset="-120"/>
                        </a:rPr>
                        <a:t>不計工期</a:t>
                      </a:r>
                      <a:endParaRPr kumimoji="0" lang="zh-TW" sz="1600" b="0" i="0" u="none" strike="noStrike" cap="none" normalizeH="0" baseline="0" smtClean="0">
                        <a:ln>
                          <a:noFill/>
                        </a:ln>
                        <a:solidFill>
                          <a:schemeClr val="tx1"/>
                        </a:solidFill>
                        <a:effectLst/>
                        <a:latin typeface="Calibri" pitchFamily="34" charset="0"/>
                        <a:ea typeface="新細明體" pitchFamily="18" charset="-120"/>
                        <a:cs typeface="Times New Roman" pitchFamily="18" charset="0"/>
                      </a:endParaRPr>
                    </a:p>
                  </a:txBody>
                  <a:tcPr marL="15826" marR="1582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sz="1600" b="0" i="0" u="none" strike="noStrike" cap="none" normalizeH="0" baseline="0" smtClean="0">
                          <a:ln>
                            <a:noFill/>
                          </a:ln>
                          <a:solidFill>
                            <a:srgbClr val="000000"/>
                          </a:solidFill>
                          <a:effectLst/>
                          <a:latin typeface="Calibri" pitchFamily="34" charset="0"/>
                          <a:ea typeface="新細明體" pitchFamily="18" charset="-120"/>
                        </a:rPr>
                        <a:t>　</a:t>
                      </a:r>
                      <a:endParaRPr kumimoji="0" lang="zh-TW" sz="1600" b="0" i="0" u="none" strike="noStrike" cap="none" normalizeH="0" baseline="0" smtClean="0">
                        <a:ln>
                          <a:noFill/>
                        </a:ln>
                        <a:solidFill>
                          <a:schemeClr val="tx1"/>
                        </a:solidFill>
                        <a:effectLst/>
                        <a:latin typeface="Calibri" pitchFamily="34" charset="0"/>
                        <a:ea typeface="新細明體" pitchFamily="18" charset="-120"/>
                        <a:cs typeface="Times New Roman" pitchFamily="18" charset="0"/>
                      </a:endParaRPr>
                    </a:p>
                  </a:txBody>
                  <a:tcPr marL="15826" marR="1582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sz="1600" b="0" i="0" u="none" strike="noStrike" cap="none" normalizeH="0" baseline="0" smtClean="0">
                          <a:ln>
                            <a:noFill/>
                          </a:ln>
                          <a:solidFill>
                            <a:srgbClr val="000000"/>
                          </a:solidFill>
                          <a:effectLst/>
                          <a:latin typeface="Calibri" pitchFamily="34" charset="0"/>
                          <a:ea typeface="新細明體" pitchFamily="18" charset="-120"/>
                        </a:rPr>
                        <a:t>　</a:t>
                      </a:r>
                      <a:endParaRPr kumimoji="0" lang="zh-TW" sz="1600" b="0" i="0" u="none" strike="noStrike" cap="none" normalizeH="0" baseline="0" smtClean="0">
                        <a:ln>
                          <a:noFill/>
                        </a:ln>
                        <a:solidFill>
                          <a:schemeClr val="tx1"/>
                        </a:solidFill>
                        <a:effectLst/>
                        <a:latin typeface="Calibri" pitchFamily="34" charset="0"/>
                        <a:ea typeface="新細明體" pitchFamily="18" charset="-120"/>
                        <a:cs typeface="Times New Roman" pitchFamily="18" charset="0"/>
                      </a:endParaRPr>
                    </a:p>
                  </a:txBody>
                  <a:tcPr marL="15826" marR="1582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hMerge="1">
                  <a:txBody>
                    <a:bodyPr/>
                    <a:lstStyle/>
                    <a:p>
                      <a:endParaRPr lang="zh-TW" altLang="en-US"/>
                    </a:p>
                  </a:txBody>
                  <a:tcPr/>
                </a:tc>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sz="1600" b="0" i="0" u="none" strike="noStrike" cap="none" normalizeH="0" baseline="0" smtClean="0">
                          <a:ln>
                            <a:noFill/>
                          </a:ln>
                          <a:solidFill>
                            <a:srgbClr val="000000"/>
                          </a:solidFill>
                          <a:effectLst/>
                          <a:latin typeface="Calibri" pitchFamily="34" charset="0"/>
                          <a:ea typeface="新細明體" pitchFamily="18" charset="-120"/>
                        </a:rPr>
                        <a:t>　</a:t>
                      </a:r>
                      <a:endParaRPr kumimoji="0" lang="zh-TW" sz="1600" b="0" i="0" u="none" strike="noStrike" cap="none" normalizeH="0" baseline="0" smtClean="0">
                        <a:ln>
                          <a:noFill/>
                        </a:ln>
                        <a:solidFill>
                          <a:schemeClr val="tx1"/>
                        </a:solidFill>
                        <a:effectLst/>
                        <a:latin typeface="Calibri" pitchFamily="34" charset="0"/>
                        <a:ea typeface="新細明體" pitchFamily="18" charset="-120"/>
                        <a:cs typeface="Times New Roman" pitchFamily="18" charset="0"/>
                      </a:endParaRPr>
                    </a:p>
                  </a:txBody>
                  <a:tcPr marL="15826" marR="1582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hMerge="1">
                  <a:txBody>
                    <a:bodyPr/>
                    <a:lstStyle/>
                    <a:p>
                      <a:endParaRPr lang="zh-TW" altLang="en-US"/>
                    </a:p>
                  </a:txBody>
                  <a:tcPr/>
                </a:tc>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sz="1600" b="0" i="0" u="none" strike="noStrike" cap="none" normalizeH="0" baseline="0" smtClean="0">
                          <a:ln>
                            <a:noFill/>
                          </a:ln>
                          <a:solidFill>
                            <a:srgbClr val="000000"/>
                          </a:solidFill>
                          <a:effectLst/>
                          <a:latin typeface="Calibri" pitchFamily="34" charset="0"/>
                          <a:ea typeface="新細明體" pitchFamily="18" charset="-120"/>
                        </a:rPr>
                        <a:t>　</a:t>
                      </a:r>
                      <a:endParaRPr kumimoji="0" lang="zh-TW" sz="1600" b="0" i="0" u="none" strike="noStrike" cap="none" normalizeH="0" baseline="0" smtClean="0">
                        <a:ln>
                          <a:noFill/>
                        </a:ln>
                        <a:solidFill>
                          <a:schemeClr val="tx1"/>
                        </a:solidFill>
                        <a:effectLst/>
                        <a:latin typeface="Calibri" pitchFamily="34" charset="0"/>
                        <a:ea typeface="新細明體" pitchFamily="18" charset="-120"/>
                        <a:cs typeface="Times New Roman" pitchFamily="18" charset="0"/>
                      </a:endParaRPr>
                    </a:p>
                  </a:txBody>
                  <a:tcPr marL="15826" marR="1582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hMerge="1">
                  <a:txBody>
                    <a:bodyPr/>
                    <a:lstStyle/>
                    <a:p>
                      <a:endParaRPr lang="zh-TW" alt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sz="1600" b="0" i="0" u="none" strike="noStrike" cap="none" normalizeH="0" baseline="0" smtClean="0">
                          <a:ln>
                            <a:noFill/>
                          </a:ln>
                          <a:solidFill>
                            <a:srgbClr val="000000"/>
                          </a:solidFill>
                          <a:effectLst/>
                          <a:latin typeface="Calibri" pitchFamily="34" charset="0"/>
                          <a:ea typeface="新細明體" pitchFamily="18" charset="-120"/>
                        </a:rPr>
                        <a:t>　</a:t>
                      </a:r>
                      <a:endParaRPr kumimoji="0" lang="zh-TW" sz="1600" b="0" i="0" u="none" strike="noStrike" cap="none" normalizeH="0" baseline="0" smtClean="0">
                        <a:ln>
                          <a:noFill/>
                        </a:ln>
                        <a:solidFill>
                          <a:schemeClr val="tx1"/>
                        </a:solidFill>
                        <a:effectLst/>
                        <a:latin typeface="Calibri" pitchFamily="34" charset="0"/>
                        <a:ea typeface="新細明體" pitchFamily="18" charset="-120"/>
                        <a:cs typeface="Times New Roman" pitchFamily="18" charset="0"/>
                      </a:endParaRPr>
                    </a:p>
                  </a:txBody>
                  <a:tcPr marL="15826" marR="1582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sz="1600" b="0" i="0" u="none" strike="noStrike" cap="none" normalizeH="0" baseline="0" smtClean="0">
                          <a:ln>
                            <a:noFill/>
                          </a:ln>
                          <a:solidFill>
                            <a:srgbClr val="000000"/>
                          </a:solidFill>
                          <a:effectLst/>
                          <a:latin typeface="Calibri" pitchFamily="34" charset="0"/>
                          <a:ea typeface="新細明體" pitchFamily="18" charset="-120"/>
                        </a:rPr>
                        <a:t>　</a:t>
                      </a:r>
                      <a:endParaRPr kumimoji="0" lang="zh-TW" sz="1600" b="0" i="0" u="none" strike="noStrike" cap="none" normalizeH="0" baseline="0" smtClean="0">
                        <a:ln>
                          <a:noFill/>
                        </a:ln>
                        <a:solidFill>
                          <a:schemeClr val="tx1"/>
                        </a:solidFill>
                        <a:effectLst/>
                        <a:latin typeface="Calibri" pitchFamily="34" charset="0"/>
                        <a:ea typeface="新細明體" pitchFamily="18" charset="-120"/>
                        <a:cs typeface="Times New Roman" pitchFamily="18" charset="0"/>
                      </a:endParaRPr>
                    </a:p>
                  </a:txBody>
                  <a:tcPr marL="15826" marR="1582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sz="1600" b="0" i="0" u="none" strike="noStrike" cap="none" normalizeH="0" baseline="0" smtClean="0">
                          <a:ln>
                            <a:noFill/>
                          </a:ln>
                          <a:solidFill>
                            <a:srgbClr val="000000"/>
                          </a:solidFill>
                          <a:effectLst/>
                          <a:latin typeface="Calibri" pitchFamily="34" charset="0"/>
                          <a:ea typeface="新細明體" pitchFamily="18" charset="-120"/>
                        </a:rPr>
                        <a:t>　</a:t>
                      </a:r>
                      <a:endParaRPr kumimoji="0" lang="zh-TW" sz="1600" b="0" i="0" u="none" strike="noStrike" cap="none" normalizeH="0" baseline="0" smtClean="0">
                        <a:ln>
                          <a:noFill/>
                        </a:ln>
                        <a:solidFill>
                          <a:schemeClr val="tx1"/>
                        </a:solidFill>
                        <a:effectLst/>
                        <a:latin typeface="Calibri" pitchFamily="34" charset="0"/>
                        <a:ea typeface="新細明體" pitchFamily="18" charset="-120"/>
                        <a:cs typeface="Times New Roman" pitchFamily="18" charset="0"/>
                      </a:endParaRPr>
                    </a:p>
                  </a:txBody>
                  <a:tcPr marL="15826" marR="1582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TW" alt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sz="1600" b="0" i="0" u="none" strike="noStrike" cap="none" normalizeH="0" baseline="0" smtClean="0">
                          <a:ln>
                            <a:noFill/>
                          </a:ln>
                          <a:solidFill>
                            <a:srgbClr val="000000"/>
                          </a:solidFill>
                          <a:effectLst/>
                          <a:latin typeface="Calibri" pitchFamily="34" charset="0"/>
                          <a:ea typeface="新細明體" pitchFamily="18" charset="-120"/>
                        </a:rPr>
                        <a:t>　</a:t>
                      </a:r>
                      <a:endParaRPr kumimoji="0" lang="zh-TW" sz="1600" b="0" i="0" u="none" strike="noStrike" cap="none" normalizeH="0" baseline="0" smtClean="0">
                        <a:ln>
                          <a:noFill/>
                        </a:ln>
                        <a:solidFill>
                          <a:schemeClr val="tx1"/>
                        </a:solidFill>
                        <a:effectLst/>
                        <a:latin typeface="Calibri" pitchFamily="34" charset="0"/>
                        <a:ea typeface="新細明體" pitchFamily="18" charset="-120"/>
                        <a:cs typeface="Times New Roman" pitchFamily="18" charset="0"/>
                      </a:endParaRPr>
                    </a:p>
                  </a:txBody>
                  <a:tcPr marL="15826" marR="1582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chemeClr val="tx1"/>
                        </a:solidFill>
                        <a:effectLst/>
                        <a:latin typeface="Perpetua" pitchFamily="18" charset="0"/>
                        <a:ea typeface="新細明體" pitchFamily="18" charset="-120"/>
                      </a:endParaRPr>
                    </a:p>
                  </a:txBody>
                  <a:tcPr marL="15826" marR="1582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TW" alt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chemeClr val="tx1"/>
                        </a:solidFill>
                        <a:effectLst/>
                        <a:latin typeface="Perpetua" pitchFamily="18" charset="0"/>
                        <a:ea typeface="新細明體" pitchFamily="18" charset="-120"/>
                      </a:endParaRPr>
                    </a:p>
                  </a:txBody>
                  <a:tcPr marL="15826" marR="1582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chemeClr val="tx1"/>
                        </a:solidFill>
                        <a:effectLst/>
                        <a:latin typeface="Perpetua" pitchFamily="18" charset="0"/>
                        <a:ea typeface="新細明體" pitchFamily="18" charset="-120"/>
                      </a:endParaRPr>
                    </a:p>
                  </a:txBody>
                  <a:tcPr marL="15826" marR="1582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11"/>
                  </a:ext>
                </a:extLst>
              </a:tr>
              <a:tr h="45881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1600" b="0" i="0" u="none" strike="noStrike" cap="none" normalizeH="0" baseline="0" smtClean="0">
                          <a:ln>
                            <a:noFill/>
                          </a:ln>
                          <a:solidFill>
                            <a:srgbClr val="000000"/>
                          </a:solidFill>
                          <a:effectLst/>
                          <a:latin typeface="Calibri" pitchFamily="34" charset="0"/>
                          <a:ea typeface="新細明體" pitchFamily="18" charset="-120"/>
                        </a:rPr>
                        <a:t>備註</a:t>
                      </a:r>
                      <a:r>
                        <a:rPr kumimoji="0" lang="en-US" altLang="zh-TW" sz="1600" b="0" i="0" u="none" strike="noStrike" cap="none" normalizeH="0" baseline="0" smtClean="0">
                          <a:ln>
                            <a:noFill/>
                          </a:ln>
                          <a:solidFill>
                            <a:srgbClr val="000000"/>
                          </a:solidFill>
                          <a:effectLst/>
                          <a:latin typeface="Calibri" pitchFamily="34" charset="0"/>
                          <a:ea typeface="新細明體" pitchFamily="18" charset="-120"/>
                        </a:rPr>
                        <a:t>1</a:t>
                      </a:r>
                      <a:endParaRPr kumimoji="0" lang="zh-TW" altLang="zh-TW" sz="1600" b="0" i="0" u="none" strike="noStrike" cap="none" normalizeH="0" baseline="0" smtClean="0">
                        <a:ln>
                          <a:noFill/>
                        </a:ln>
                        <a:solidFill>
                          <a:schemeClr val="tx1"/>
                        </a:solidFill>
                        <a:effectLst/>
                        <a:latin typeface="Calibri" pitchFamily="34" charset="0"/>
                        <a:ea typeface="新細明體" pitchFamily="18" charset="-120"/>
                        <a:cs typeface="Times New Roman" pitchFamily="18" charset="0"/>
                      </a:endParaRPr>
                    </a:p>
                  </a:txBody>
                  <a:tcPr marL="15826" marR="1582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sz="1600" b="0" i="0" u="none" strike="noStrike" cap="none" normalizeH="0" baseline="0" smtClean="0">
                          <a:ln>
                            <a:noFill/>
                          </a:ln>
                          <a:solidFill>
                            <a:srgbClr val="000000"/>
                          </a:solidFill>
                          <a:effectLst/>
                          <a:latin typeface="Calibri" pitchFamily="34" charset="0"/>
                          <a:ea typeface="新細明體" pitchFamily="18" charset="-120"/>
                        </a:rPr>
                        <a:t>　</a:t>
                      </a:r>
                      <a:endParaRPr kumimoji="0" lang="zh-TW" sz="1600" b="0" i="0" u="none" strike="noStrike" cap="none" normalizeH="0" baseline="0" smtClean="0">
                        <a:ln>
                          <a:noFill/>
                        </a:ln>
                        <a:solidFill>
                          <a:schemeClr val="tx1"/>
                        </a:solidFill>
                        <a:effectLst/>
                        <a:latin typeface="Calibri" pitchFamily="34" charset="0"/>
                        <a:ea typeface="新細明體" pitchFamily="18" charset="-120"/>
                        <a:cs typeface="Times New Roman" pitchFamily="18" charset="0"/>
                      </a:endParaRPr>
                    </a:p>
                  </a:txBody>
                  <a:tcPr marL="15826" marR="1582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sz="1600" b="0" i="0" u="none" strike="noStrike" cap="none" normalizeH="0" baseline="0" smtClean="0">
                          <a:ln>
                            <a:noFill/>
                          </a:ln>
                          <a:solidFill>
                            <a:srgbClr val="000000"/>
                          </a:solidFill>
                          <a:effectLst/>
                          <a:latin typeface="Calibri" pitchFamily="34" charset="0"/>
                          <a:ea typeface="新細明體" pitchFamily="18" charset="-120"/>
                        </a:rPr>
                        <a:t>　</a:t>
                      </a:r>
                      <a:endParaRPr kumimoji="0" lang="zh-TW" sz="1600" b="0" i="0" u="none" strike="noStrike" cap="none" normalizeH="0" baseline="0" smtClean="0">
                        <a:ln>
                          <a:noFill/>
                        </a:ln>
                        <a:solidFill>
                          <a:schemeClr val="tx1"/>
                        </a:solidFill>
                        <a:effectLst/>
                        <a:latin typeface="Calibri" pitchFamily="34" charset="0"/>
                        <a:ea typeface="新細明體" pitchFamily="18" charset="-120"/>
                        <a:cs typeface="Times New Roman" pitchFamily="18" charset="0"/>
                      </a:endParaRPr>
                    </a:p>
                  </a:txBody>
                  <a:tcPr marL="15826" marR="1582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TW" altLang="en-US"/>
                    </a:p>
                  </a:txBody>
                  <a:tcPr/>
                </a:tc>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sz="1600" b="0" i="0" u="none" strike="noStrike" cap="none" normalizeH="0" baseline="0" smtClean="0">
                          <a:ln>
                            <a:noFill/>
                          </a:ln>
                          <a:solidFill>
                            <a:srgbClr val="000000"/>
                          </a:solidFill>
                          <a:effectLst/>
                          <a:latin typeface="Calibri" pitchFamily="34" charset="0"/>
                          <a:ea typeface="新細明體" pitchFamily="18" charset="-120"/>
                        </a:rPr>
                        <a:t>　</a:t>
                      </a:r>
                      <a:endParaRPr kumimoji="0" lang="zh-TW" sz="1600" b="0" i="0" u="none" strike="noStrike" cap="none" normalizeH="0" baseline="0" smtClean="0">
                        <a:ln>
                          <a:noFill/>
                        </a:ln>
                        <a:solidFill>
                          <a:schemeClr val="tx1"/>
                        </a:solidFill>
                        <a:effectLst/>
                        <a:latin typeface="Calibri" pitchFamily="34" charset="0"/>
                        <a:ea typeface="新細明體" pitchFamily="18" charset="-120"/>
                        <a:cs typeface="Times New Roman" pitchFamily="18" charset="0"/>
                      </a:endParaRPr>
                    </a:p>
                  </a:txBody>
                  <a:tcPr marL="15826" marR="1582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TW" altLang="en-US"/>
                    </a:p>
                  </a:txBody>
                  <a:tcPr/>
                </a:tc>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sz="1600" b="0" i="0" u="none" strike="noStrike" cap="none" normalizeH="0" baseline="0" smtClean="0">
                          <a:ln>
                            <a:noFill/>
                          </a:ln>
                          <a:solidFill>
                            <a:srgbClr val="000000"/>
                          </a:solidFill>
                          <a:effectLst/>
                          <a:latin typeface="Calibri" pitchFamily="34" charset="0"/>
                          <a:ea typeface="新細明體" pitchFamily="18" charset="-120"/>
                        </a:rPr>
                        <a:t>　</a:t>
                      </a:r>
                      <a:endParaRPr kumimoji="0" lang="zh-TW" sz="1600" b="0" i="0" u="none" strike="noStrike" cap="none" normalizeH="0" baseline="0" smtClean="0">
                        <a:ln>
                          <a:noFill/>
                        </a:ln>
                        <a:solidFill>
                          <a:schemeClr val="tx1"/>
                        </a:solidFill>
                        <a:effectLst/>
                        <a:latin typeface="Calibri" pitchFamily="34" charset="0"/>
                        <a:ea typeface="新細明體" pitchFamily="18" charset="-120"/>
                        <a:cs typeface="Times New Roman" pitchFamily="18" charset="0"/>
                      </a:endParaRPr>
                    </a:p>
                  </a:txBody>
                  <a:tcPr marL="15826" marR="1582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TW" alt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sz="1600" b="0" i="0" u="none" strike="noStrike" cap="none" normalizeH="0" baseline="0" smtClean="0">
                          <a:ln>
                            <a:noFill/>
                          </a:ln>
                          <a:solidFill>
                            <a:srgbClr val="000000"/>
                          </a:solidFill>
                          <a:effectLst/>
                          <a:latin typeface="Calibri" pitchFamily="34" charset="0"/>
                          <a:ea typeface="新細明體" pitchFamily="18" charset="-120"/>
                        </a:rPr>
                        <a:t>　</a:t>
                      </a:r>
                      <a:endParaRPr kumimoji="0" lang="zh-TW" sz="1600" b="0" i="0" u="none" strike="noStrike" cap="none" normalizeH="0" baseline="0" smtClean="0">
                        <a:ln>
                          <a:noFill/>
                        </a:ln>
                        <a:solidFill>
                          <a:schemeClr val="tx1"/>
                        </a:solidFill>
                        <a:effectLst/>
                        <a:latin typeface="Calibri" pitchFamily="34" charset="0"/>
                        <a:ea typeface="新細明體" pitchFamily="18" charset="-120"/>
                        <a:cs typeface="Times New Roman" pitchFamily="18" charset="0"/>
                      </a:endParaRPr>
                    </a:p>
                  </a:txBody>
                  <a:tcPr marL="15826" marR="1582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2000" b="1" i="0" u="none" strike="noStrike" cap="none" normalizeH="0" baseline="0" smtClean="0">
                          <a:ln>
                            <a:noFill/>
                          </a:ln>
                          <a:solidFill>
                            <a:srgbClr val="FF0000"/>
                          </a:solidFill>
                          <a:effectLst/>
                          <a:latin typeface="標楷體" pitchFamily="65" charset="-120"/>
                          <a:ea typeface="新細明體" pitchFamily="18" charset="-120"/>
                        </a:rPr>
                        <a:t>預定竣工</a:t>
                      </a:r>
                      <a:endParaRPr kumimoji="0" lang="zh-TW" sz="2000" b="1" i="0" u="none" strike="noStrike" cap="none" normalizeH="0" baseline="0" smtClean="0">
                        <a:ln>
                          <a:noFill/>
                        </a:ln>
                        <a:solidFill>
                          <a:srgbClr val="FF0000"/>
                        </a:solidFill>
                        <a:effectLst/>
                        <a:latin typeface="標楷體" pitchFamily="65" charset="-120"/>
                        <a:ea typeface="新細明體" pitchFamily="18" charset="-120"/>
                      </a:endParaRPr>
                    </a:p>
                  </a:txBody>
                  <a:tcPr marL="15826" marR="1582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sz="1600" b="0" i="0" u="none" strike="noStrike" cap="none" normalizeH="0" baseline="0" smtClean="0">
                          <a:ln>
                            <a:noFill/>
                          </a:ln>
                          <a:solidFill>
                            <a:srgbClr val="000000"/>
                          </a:solidFill>
                          <a:effectLst/>
                          <a:latin typeface="Calibri" pitchFamily="34" charset="0"/>
                          <a:ea typeface="新細明體" pitchFamily="18" charset="-120"/>
                        </a:rPr>
                        <a:t>　</a:t>
                      </a:r>
                      <a:endParaRPr kumimoji="0" lang="zh-TW" sz="1600" b="0" i="0" u="none" strike="noStrike" cap="none" normalizeH="0" baseline="0" smtClean="0">
                        <a:ln>
                          <a:noFill/>
                        </a:ln>
                        <a:solidFill>
                          <a:schemeClr val="tx1"/>
                        </a:solidFill>
                        <a:effectLst/>
                        <a:latin typeface="Calibri" pitchFamily="34" charset="0"/>
                        <a:ea typeface="新細明體" pitchFamily="18" charset="-120"/>
                        <a:cs typeface="Times New Roman" pitchFamily="18" charset="0"/>
                      </a:endParaRPr>
                    </a:p>
                  </a:txBody>
                  <a:tcPr marL="15826" marR="1582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TW" alt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sz="1600" b="0" i="0" u="none" strike="noStrike" cap="none" normalizeH="0" baseline="0" smtClean="0">
                          <a:ln>
                            <a:noFill/>
                          </a:ln>
                          <a:solidFill>
                            <a:srgbClr val="000000"/>
                          </a:solidFill>
                          <a:effectLst/>
                          <a:latin typeface="Calibri" pitchFamily="34" charset="0"/>
                          <a:ea typeface="新細明體" pitchFamily="18" charset="-120"/>
                        </a:rPr>
                        <a:t>　</a:t>
                      </a:r>
                      <a:endParaRPr kumimoji="0" lang="zh-TW" sz="1600" b="0" i="0" u="none" strike="noStrike" cap="none" normalizeH="0" baseline="0" smtClean="0">
                        <a:ln>
                          <a:noFill/>
                        </a:ln>
                        <a:solidFill>
                          <a:schemeClr val="tx1"/>
                        </a:solidFill>
                        <a:effectLst/>
                        <a:latin typeface="Calibri" pitchFamily="34" charset="0"/>
                        <a:ea typeface="新細明體" pitchFamily="18" charset="-120"/>
                        <a:cs typeface="Times New Roman" pitchFamily="18" charset="0"/>
                      </a:endParaRPr>
                    </a:p>
                  </a:txBody>
                  <a:tcPr marL="15826" marR="1582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2000" b="1" i="0" u="none" strike="noStrike" cap="none" normalizeH="0" baseline="0" smtClean="0">
                          <a:ln>
                            <a:noFill/>
                          </a:ln>
                          <a:solidFill>
                            <a:srgbClr val="FF0000"/>
                          </a:solidFill>
                          <a:effectLst/>
                          <a:latin typeface="標楷體" pitchFamily="65" charset="-120"/>
                          <a:ea typeface="新細明體" pitchFamily="18" charset="-120"/>
                        </a:rPr>
                        <a:t>申報竣工</a:t>
                      </a:r>
                    </a:p>
                  </a:txBody>
                  <a:tcPr marL="15826" marR="1582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TW" alt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sz="1600" b="0" i="0" u="none" strike="noStrike" cap="none" normalizeH="0" baseline="0" smtClean="0">
                          <a:ln>
                            <a:noFill/>
                          </a:ln>
                          <a:solidFill>
                            <a:srgbClr val="000000"/>
                          </a:solidFill>
                          <a:effectLst/>
                          <a:latin typeface="Calibri" pitchFamily="34" charset="0"/>
                          <a:ea typeface="新細明體" pitchFamily="18" charset="-120"/>
                        </a:rPr>
                        <a:t>　</a:t>
                      </a:r>
                      <a:endParaRPr kumimoji="0" lang="zh-TW" sz="1600" b="0" i="0" u="none" strike="noStrike" cap="none" normalizeH="0" baseline="0" smtClean="0">
                        <a:ln>
                          <a:noFill/>
                        </a:ln>
                        <a:solidFill>
                          <a:schemeClr val="tx1"/>
                        </a:solidFill>
                        <a:effectLst/>
                        <a:latin typeface="Calibri" pitchFamily="34" charset="0"/>
                        <a:ea typeface="新細明體" pitchFamily="18" charset="-120"/>
                        <a:cs typeface="Times New Roman" pitchFamily="18" charset="0"/>
                      </a:endParaRPr>
                    </a:p>
                  </a:txBody>
                  <a:tcPr marL="15826" marR="1582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sz="1600" b="0" i="0" u="none" strike="noStrike" cap="none" normalizeH="0" baseline="0" smtClean="0">
                          <a:ln>
                            <a:noFill/>
                          </a:ln>
                          <a:solidFill>
                            <a:srgbClr val="000000"/>
                          </a:solidFill>
                          <a:effectLst/>
                          <a:latin typeface="Calibri" pitchFamily="34" charset="0"/>
                          <a:ea typeface="新細明體" pitchFamily="18" charset="-120"/>
                        </a:rPr>
                        <a:t>　</a:t>
                      </a:r>
                      <a:endParaRPr kumimoji="0" lang="zh-TW" sz="1600" b="0" i="0" u="none" strike="noStrike" cap="none" normalizeH="0" baseline="0" smtClean="0">
                        <a:ln>
                          <a:noFill/>
                        </a:ln>
                        <a:solidFill>
                          <a:schemeClr val="tx1"/>
                        </a:solidFill>
                        <a:effectLst/>
                        <a:latin typeface="Calibri" pitchFamily="34" charset="0"/>
                        <a:ea typeface="新細明體" pitchFamily="18" charset="-120"/>
                        <a:cs typeface="Times New Roman" pitchFamily="18" charset="0"/>
                      </a:endParaRPr>
                    </a:p>
                  </a:txBody>
                  <a:tcPr marL="15826" marR="1582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12"/>
                  </a:ext>
                </a:extLst>
              </a:tr>
              <a:tr h="41594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1600" b="0" i="0" u="none" strike="noStrike" cap="none" normalizeH="0" baseline="0" smtClean="0">
                          <a:ln>
                            <a:noFill/>
                          </a:ln>
                          <a:solidFill>
                            <a:srgbClr val="000000"/>
                          </a:solidFill>
                          <a:effectLst/>
                          <a:latin typeface="Calibri" pitchFamily="34" charset="0"/>
                          <a:ea typeface="新細明體" pitchFamily="18" charset="-120"/>
                        </a:rPr>
                        <a:t>備註</a:t>
                      </a:r>
                      <a:r>
                        <a:rPr kumimoji="0" lang="en-US" altLang="zh-TW" sz="1600" b="0" i="0" u="none" strike="noStrike" cap="none" normalizeH="0" baseline="0" smtClean="0">
                          <a:ln>
                            <a:noFill/>
                          </a:ln>
                          <a:solidFill>
                            <a:srgbClr val="000000"/>
                          </a:solidFill>
                          <a:effectLst/>
                          <a:latin typeface="Calibri" pitchFamily="34" charset="0"/>
                          <a:ea typeface="新細明體" pitchFamily="18" charset="-120"/>
                        </a:rPr>
                        <a:t>2</a:t>
                      </a:r>
                      <a:endParaRPr kumimoji="0" lang="zh-TW" altLang="zh-TW" sz="1600" b="0" i="0" u="none" strike="noStrike" cap="none" normalizeH="0" baseline="0" smtClean="0">
                        <a:ln>
                          <a:noFill/>
                        </a:ln>
                        <a:solidFill>
                          <a:schemeClr val="tx1"/>
                        </a:solidFill>
                        <a:effectLst/>
                        <a:latin typeface="Calibri" pitchFamily="34" charset="0"/>
                        <a:ea typeface="新細明體" pitchFamily="18" charset="-120"/>
                        <a:cs typeface="Times New Roman" pitchFamily="18" charset="0"/>
                      </a:endParaRPr>
                    </a:p>
                  </a:txBody>
                  <a:tcPr marL="15826" marR="1582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sz="1600" b="0" i="0" u="none" strike="noStrike" cap="none" normalizeH="0" baseline="0" smtClean="0">
                          <a:ln>
                            <a:noFill/>
                          </a:ln>
                          <a:solidFill>
                            <a:srgbClr val="000000"/>
                          </a:solidFill>
                          <a:effectLst/>
                          <a:latin typeface="Calibri" pitchFamily="34" charset="0"/>
                          <a:ea typeface="新細明體" pitchFamily="18" charset="-120"/>
                        </a:rPr>
                        <a:t>　</a:t>
                      </a:r>
                      <a:endParaRPr kumimoji="0" lang="zh-TW" sz="1600" b="0" i="0" u="none" strike="noStrike" cap="none" normalizeH="0" baseline="0" smtClean="0">
                        <a:ln>
                          <a:noFill/>
                        </a:ln>
                        <a:solidFill>
                          <a:schemeClr val="tx1"/>
                        </a:solidFill>
                        <a:effectLst/>
                        <a:latin typeface="Calibri" pitchFamily="34" charset="0"/>
                        <a:ea typeface="新細明體" pitchFamily="18" charset="-120"/>
                        <a:cs typeface="Times New Roman" pitchFamily="18" charset="0"/>
                      </a:endParaRPr>
                    </a:p>
                  </a:txBody>
                  <a:tcPr marL="15826" marR="1582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6">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sz="1600" b="0" i="0" u="none" strike="noStrike" cap="none" normalizeH="0" baseline="0" smtClean="0">
                          <a:ln>
                            <a:noFill/>
                          </a:ln>
                          <a:solidFill>
                            <a:srgbClr val="000000"/>
                          </a:solidFill>
                          <a:effectLst/>
                          <a:latin typeface="Calibri" pitchFamily="34" charset="0"/>
                          <a:ea typeface="新細明體" pitchFamily="18" charset="-120"/>
                        </a:rPr>
                        <a:t>　</a:t>
                      </a:r>
                      <a:r>
                        <a:rPr kumimoji="0" lang="zh-TW" altLang="en-US" sz="2000" b="1" i="0" u="none" strike="noStrike" cap="none" normalizeH="0" baseline="0" smtClean="0">
                          <a:ln>
                            <a:noFill/>
                          </a:ln>
                          <a:solidFill>
                            <a:srgbClr val="FF0000"/>
                          </a:solidFill>
                          <a:effectLst/>
                          <a:latin typeface="標楷體" pitchFamily="65" charset="-120"/>
                          <a:ea typeface="新細明體" pitchFamily="18" charset="-120"/>
                        </a:rPr>
                        <a:t>聲請停工</a:t>
                      </a:r>
                    </a:p>
                  </a:txBody>
                  <a:tcPr marL="15826" marR="1582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sz="1600" b="0" i="0" u="none" strike="noStrike" cap="none" normalizeH="0" baseline="0" smtClean="0">
                          <a:ln>
                            <a:noFill/>
                          </a:ln>
                          <a:solidFill>
                            <a:srgbClr val="000000"/>
                          </a:solidFill>
                          <a:effectLst/>
                          <a:latin typeface="Calibri" pitchFamily="34" charset="0"/>
                          <a:ea typeface="新細明體" pitchFamily="18" charset="-120"/>
                        </a:rPr>
                        <a:t>　</a:t>
                      </a:r>
                      <a:endParaRPr kumimoji="0" lang="zh-TW" sz="1600" b="0" i="0" u="none" strike="noStrike" cap="none" normalizeH="0" baseline="0" smtClean="0">
                        <a:ln>
                          <a:noFill/>
                        </a:ln>
                        <a:solidFill>
                          <a:schemeClr val="tx1"/>
                        </a:solidFill>
                        <a:effectLst/>
                        <a:latin typeface="Calibri" pitchFamily="34" charset="0"/>
                        <a:ea typeface="新細明體" pitchFamily="18" charset="-120"/>
                        <a:cs typeface="Times New Roman" pitchFamily="18" charset="0"/>
                      </a:endParaRPr>
                    </a:p>
                  </a:txBody>
                  <a:tcPr marL="15826" marR="1582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sz="1600" b="0" i="0" u="none" strike="noStrike" cap="none" normalizeH="0" baseline="0" smtClean="0">
                          <a:ln>
                            <a:noFill/>
                          </a:ln>
                          <a:solidFill>
                            <a:srgbClr val="000000"/>
                          </a:solidFill>
                          <a:effectLst/>
                          <a:latin typeface="Calibri" pitchFamily="34" charset="0"/>
                          <a:ea typeface="新細明體" pitchFamily="18" charset="-120"/>
                        </a:rPr>
                        <a:t>　</a:t>
                      </a:r>
                      <a:endParaRPr kumimoji="0" lang="zh-TW" sz="1600" b="0" i="0" u="none" strike="noStrike" cap="none" normalizeH="0" baseline="0" smtClean="0">
                        <a:ln>
                          <a:noFill/>
                        </a:ln>
                        <a:solidFill>
                          <a:schemeClr val="tx1"/>
                        </a:solidFill>
                        <a:effectLst/>
                        <a:latin typeface="Calibri" pitchFamily="34" charset="0"/>
                        <a:ea typeface="新細明體" pitchFamily="18" charset="-120"/>
                        <a:cs typeface="Times New Roman" pitchFamily="18" charset="0"/>
                      </a:endParaRPr>
                    </a:p>
                  </a:txBody>
                  <a:tcPr marL="15826" marR="1582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sz="1600" b="0" i="0" u="none" strike="noStrike" cap="none" normalizeH="0" baseline="0" smtClean="0">
                          <a:ln>
                            <a:noFill/>
                          </a:ln>
                          <a:solidFill>
                            <a:srgbClr val="000000"/>
                          </a:solidFill>
                          <a:effectLst/>
                          <a:latin typeface="Calibri" pitchFamily="34" charset="0"/>
                          <a:ea typeface="新細明體" pitchFamily="18" charset="-120"/>
                        </a:rPr>
                        <a:t>　</a:t>
                      </a:r>
                      <a:endParaRPr kumimoji="0" lang="zh-TW" sz="1600" b="0" i="0" u="none" strike="noStrike" cap="none" normalizeH="0" baseline="0" smtClean="0">
                        <a:ln>
                          <a:noFill/>
                        </a:ln>
                        <a:solidFill>
                          <a:schemeClr val="tx1"/>
                        </a:solidFill>
                        <a:effectLst/>
                        <a:latin typeface="Calibri" pitchFamily="34" charset="0"/>
                        <a:ea typeface="新細明體" pitchFamily="18" charset="-120"/>
                        <a:cs typeface="Times New Roman" pitchFamily="18" charset="0"/>
                      </a:endParaRPr>
                    </a:p>
                  </a:txBody>
                  <a:tcPr marL="15826" marR="1582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TW" alt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sz="1600" b="0" i="0" u="none" strike="noStrike" cap="none" normalizeH="0" baseline="0" smtClean="0">
                          <a:ln>
                            <a:noFill/>
                          </a:ln>
                          <a:solidFill>
                            <a:srgbClr val="000000"/>
                          </a:solidFill>
                          <a:effectLst/>
                          <a:latin typeface="Calibri" pitchFamily="34" charset="0"/>
                          <a:ea typeface="新細明體" pitchFamily="18" charset="-120"/>
                        </a:rPr>
                        <a:t>　</a:t>
                      </a:r>
                      <a:endParaRPr kumimoji="0" lang="zh-TW" sz="1600" b="0" i="0" u="none" strike="noStrike" cap="none" normalizeH="0" baseline="0" smtClean="0">
                        <a:ln>
                          <a:noFill/>
                        </a:ln>
                        <a:solidFill>
                          <a:schemeClr val="tx1"/>
                        </a:solidFill>
                        <a:effectLst/>
                        <a:latin typeface="Calibri" pitchFamily="34" charset="0"/>
                        <a:ea typeface="新細明體" pitchFamily="18" charset="-120"/>
                        <a:cs typeface="Times New Roman" pitchFamily="18" charset="0"/>
                      </a:endParaRPr>
                    </a:p>
                  </a:txBody>
                  <a:tcPr marL="15826" marR="1582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4">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zh-TW" altLang="zh-TW" sz="1600" b="0" i="0" u="none" strike="noStrike" cap="none" normalizeH="0" baseline="0" smtClean="0">
                        <a:ln>
                          <a:noFill/>
                        </a:ln>
                        <a:solidFill>
                          <a:schemeClr val="tx1"/>
                        </a:solidFill>
                        <a:effectLst/>
                        <a:latin typeface="Calibri" pitchFamily="34" charset="0"/>
                        <a:ea typeface="新細明體" pitchFamily="18" charset="-120"/>
                        <a:cs typeface="Times New Roman" pitchFamily="18" charset="0"/>
                      </a:endParaRPr>
                    </a:p>
                  </a:txBody>
                  <a:tcPr marL="15826" marR="1582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xmlns="" val="10013"/>
                  </a:ext>
                </a:extLst>
              </a:tr>
            </a:tbl>
          </a:graphicData>
        </a:graphic>
      </p:graphicFrame>
      <p:sp>
        <p:nvSpPr>
          <p:cNvPr id="3" name="投影片編號版面配置區 2"/>
          <p:cNvSpPr>
            <a:spLocks noGrp="1"/>
          </p:cNvSpPr>
          <p:nvPr>
            <p:ph type="sldNum" sz="quarter" idx="12"/>
          </p:nvPr>
        </p:nvSpPr>
        <p:spPr/>
        <p:txBody>
          <a:bodyPr/>
          <a:lstStyle/>
          <a:p>
            <a:fld id="{1118FB7C-3051-423D-B140-B22D31D849CF}" type="slidenum">
              <a:rPr lang="zh-TW" altLang="en-US" smtClean="0"/>
              <a:pPr/>
              <a:t>419</a:t>
            </a:fld>
            <a:endParaRPr lang="zh-TW" altLang="en-US"/>
          </a:p>
        </p:txBody>
      </p:sp>
    </p:spTree>
    <p:extLst>
      <p:ext uri="{BB962C8B-B14F-4D97-AF65-F5344CB8AC3E}">
        <p14:creationId xmlns:p14="http://schemas.microsoft.com/office/powerpoint/2010/main" val="319445133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1858" name="Group 2"/>
          <p:cNvGraphicFramePr>
            <a:graphicFrameLocks noGrp="1"/>
          </p:cNvGraphicFramePr>
          <p:nvPr>
            <p:ph/>
            <p:extLst/>
          </p:nvPr>
        </p:nvGraphicFramePr>
        <p:xfrm>
          <a:off x="468313" y="93663"/>
          <a:ext cx="8362950" cy="6389688"/>
        </p:xfrm>
        <a:graphic>
          <a:graphicData uri="http://schemas.openxmlformats.org/drawingml/2006/table">
            <a:tbl>
              <a:tblPr/>
              <a:tblGrid>
                <a:gridCol w="369887">
                  <a:extLst>
                    <a:ext uri="{9D8B030D-6E8A-4147-A177-3AD203B41FA5}">
                      <a16:colId xmlns:a16="http://schemas.microsoft.com/office/drawing/2014/main" xmlns="" val="20000"/>
                    </a:ext>
                  </a:extLst>
                </a:gridCol>
                <a:gridCol w="360363">
                  <a:extLst>
                    <a:ext uri="{9D8B030D-6E8A-4147-A177-3AD203B41FA5}">
                      <a16:colId xmlns:a16="http://schemas.microsoft.com/office/drawing/2014/main" xmlns="" val="20001"/>
                    </a:ext>
                  </a:extLst>
                </a:gridCol>
                <a:gridCol w="2232025">
                  <a:extLst>
                    <a:ext uri="{9D8B030D-6E8A-4147-A177-3AD203B41FA5}">
                      <a16:colId xmlns:a16="http://schemas.microsoft.com/office/drawing/2014/main" xmlns="" val="20002"/>
                    </a:ext>
                  </a:extLst>
                </a:gridCol>
                <a:gridCol w="182562">
                  <a:extLst>
                    <a:ext uri="{9D8B030D-6E8A-4147-A177-3AD203B41FA5}">
                      <a16:colId xmlns:a16="http://schemas.microsoft.com/office/drawing/2014/main" xmlns="" val="20003"/>
                    </a:ext>
                  </a:extLst>
                </a:gridCol>
                <a:gridCol w="2482850">
                  <a:extLst>
                    <a:ext uri="{9D8B030D-6E8A-4147-A177-3AD203B41FA5}">
                      <a16:colId xmlns:a16="http://schemas.microsoft.com/office/drawing/2014/main" xmlns="" val="20004"/>
                    </a:ext>
                  </a:extLst>
                </a:gridCol>
                <a:gridCol w="182563">
                  <a:extLst>
                    <a:ext uri="{9D8B030D-6E8A-4147-A177-3AD203B41FA5}">
                      <a16:colId xmlns:a16="http://schemas.microsoft.com/office/drawing/2014/main" xmlns="" val="20005"/>
                    </a:ext>
                  </a:extLst>
                </a:gridCol>
                <a:gridCol w="2552700">
                  <a:extLst>
                    <a:ext uri="{9D8B030D-6E8A-4147-A177-3AD203B41FA5}">
                      <a16:colId xmlns:a16="http://schemas.microsoft.com/office/drawing/2014/main" xmlns="" val="20006"/>
                    </a:ext>
                  </a:extLst>
                </a:gridCol>
              </a:tblGrid>
              <a:tr h="731778">
                <a:tc gridSpan="7">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zh-TW" altLang="en-US" sz="3200" b="1" i="0" u="none" strike="noStrike" cap="none" normalizeH="0" baseline="0" dirty="0" smtClean="0">
                          <a:ln>
                            <a:noFill/>
                          </a:ln>
                          <a:solidFill>
                            <a:srgbClr val="FF0000"/>
                          </a:solidFill>
                          <a:effectLst/>
                          <a:latin typeface="Arial" charset="0"/>
                          <a:ea typeface="標楷體" pitchFamily="65" charset="-120"/>
                        </a:rPr>
                        <a:t>不同採購金額監辦規定差異情形對照表 </a:t>
                      </a:r>
                    </a:p>
                  </a:txBody>
                  <a:tcPr marT="45716" marB="45716"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xmlns="" val="10000"/>
                  </a:ext>
                </a:extLst>
              </a:tr>
              <a:tr h="403192">
                <a:tc grid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zh-TW" altLang="zh-TW" sz="1400" b="1" i="0" u="none" strike="noStrike" cap="none" normalizeH="0" baseline="0" smtClean="0">
                        <a:ln>
                          <a:noFill/>
                        </a:ln>
                        <a:solidFill>
                          <a:schemeClr val="tx1"/>
                        </a:solidFill>
                        <a:effectLst/>
                        <a:latin typeface="Arial" charset="0"/>
                        <a:ea typeface="標楷體" pitchFamily="65" charset="-120"/>
                      </a:endParaRPr>
                    </a:p>
                  </a:txBody>
                  <a:tcPr marT="45716" marB="457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zh-TW" altLang="en-US"/>
                    </a:p>
                  </a:txBody>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zh-TW" altLang="en-US" sz="1800" b="1" i="0" u="none" strike="noStrike" cap="none" normalizeH="0" baseline="0" smtClean="0">
                          <a:ln>
                            <a:noFill/>
                          </a:ln>
                          <a:solidFill>
                            <a:schemeClr val="tx1"/>
                          </a:solidFill>
                          <a:effectLst/>
                          <a:latin typeface="Arial" charset="0"/>
                          <a:ea typeface="標楷體" pitchFamily="65" charset="-120"/>
                        </a:rPr>
                        <a:t>查核金額以上 </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zh-TW" altLang="en-US"/>
                    </a:p>
                  </a:txBody>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zh-TW" altLang="en-US" sz="1800" b="1" i="0" u="none" strike="noStrike" cap="none" normalizeH="0" baseline="0" smtClean="0">
                          <a:ln>
                            <a:noFill/>
                          </a:ln>
                          <a:solidFill>
                            <a:schemeClr val="tx1"/>
                          </a:solidFill>
                          <a:effectLst/>
                          <a:latin typeface="Arial" charset="0"/>
                          <a:ea typeface="標楷體" pitchFamily="65" charset="-120"/>
                        </a:rPr>
                        <a:t>公告金額以上 </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zh-TW" altLang="en-US"/>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zh-TW" altLang="en-US" sz="1800" b="1" i="0" u="none" strike="noStrike" cap="none" normalizeH="0" baseline="0" smtClean="0">
                          <a:ln>
                            <a:noFill/>
                          </a:ln>
                          <a:solidFill>
                            <a:schemeClr val="tx1"/>
                          </a:solidFill>
                          <a:effectLst/>
                          <a:latin typeface="Arial" charset="0"/>
                          <a:ea typeface="標楷體" pitchFamily="65" charset="-120"/>
                        </a:rPr>
                        <a:t>未達公告金額 </a:t>
                      </a:r>
                    </a:p>
                  </a:txBody>
                  <a:tcPr marT="45716" marB="457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647647">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zh-TW" sz="1600" b="1" i="0" u="none" strike="noStrike" cap="none" normalizeH="0" baseline="0" smtClean="0">
                        <a:ln>
                          <a:noFill/>
                        </a:ln>
                        <a:solidFill>
                          <a:schemeClr val="tx1"/>
                        </a:solidFill>
                        <a:effectLst/>
                        <a:latin typeface="Arial" charset="0"/>
                        <a:ea typeface="標楷體" pitchFamily="65" charset="-12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1" lang="zh-TW" altLang="en-US" sz="1600" b="1" i="0" u="none" strike="noStrike" cap="none" normalizeH="0" baseline="0" smtClean="0">
                          <a:ln>
                            <a:noFill/>
                          </a:ln>
                          <a:solidFill>
                            <a:schemeClr val="tx1"/>
                          </a:solidFill>
                          <a:effectLst/>
                          <a:latin typeface="Arial" charset="0"/>
                          <a:ea typeface="標楷體" pitchFamily="65" charset="-120"/>
                        </a:rPr>
                        <a:t>監</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zh-TW" altLang="en-US" sz="1600" b="1" i="0" u="none" strike="noStrike" cap="none" normalizeH="0" baseline="0" smtClean="0">
                          <a:ln>
                            <a:noFill/>
                          </a:ln>
                          <a:solidFill>
                            <a:schemeClr val="tx1"/>
                          </a:solidFill>
                          <a:effectLst/>
                          <a:latin typeface="Arial" charset="0"/>
                          <a:ea typeface="標楷體" pitchFamily="65" charset="-120"/>
                        </a:rPr>
                        <a:t>辦 </a:t>
                      </a:r>
                    </a:p>
                  </a:txBody>
                  <a:tcPr marT="45716" marB="457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zh-TW" altLang="en-US" sz="1600" b="1" i="0" u="none" strike="noStrike" cap="none" normalizeH="0" baseline="0" smtClean="0">
                          <a:ln>
                            <a:noFill/>
                          </a:ln>
                          <a:solidFill>
                            <a:schemeClr val="tx1"/>
                          </a:solidFill>
                          <a:effectLst/>
                          <a:latin typeface="Arial" charset="0"/>
                          <a:ea typeface="標楷體" pitchFamily="65" charset="-120"/>
                        </a:rPr>
                        <a:t>實</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zh-TW" altLang="en-US" sz="1600" b="1" i="0" u="none" strike="noStrike" cap="none" normalizeH="0" baseline="0" smtClean="0">
                          <a:ln>
                            <a:noFill/>
                          </a:ln>
                          <a:solidFill>
                            <a:schemeClr val="tx1"/>
                          </a:solidFill>
                          <a:effectLst/>
                          <a:latin typeface="Arial" charset="0"/>
                          <a:ea typeface="標楷體" pitchFamily="65" charset="-120"/>
                        </a:rPr>
                        <a:t>地</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5">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1" lang="zh-TW" altLang="en-US" sz="1400" b="1" i="0" u="none" strike="noStrike" cap="none" normalizeH="0" baseline="0" dirty="0" smtClean="0">
                          <a:ln>
                            <a:noFill/>
                          </a:ln>
                          <a:solidFill>
                            <a:schemeClr val="tx1"/>
                          </a:solidFill>
                          <a:effectLst/>
                          <a:latin typeface="Arial" charset="0"/>
                          <a:ea typeface="標楷體" pitchFamily="65" charset="-120"/>
                        </a:rPr>
                        <a:t>實地監視機關辦理開標、比價、議價、決標及驗收是否符合採購法規定 </a:t>
                      </a:r>
                    </a:p>
                  </a:txBody>
                  <a:tcPr marT="45716" marB="457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xmlns="" val="10002"/>
                  </a:ext>
                </a:extLst>
              </a:tr>
              <a:tr h="871720">
                <a:tc vMerge="1">
                  <a:txBody>
                    <a:bodyPr/>
                    <a:lstStyle/>
                    <a:p>
                      <a:endParaRPr lang="zh-TW" altLang="en-US"/>
                    </a:p>
                  </a:txBody>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1" lang="zh-TW" altLang="en-US" sz="1600" b="1" i="0" u="none" strike="noStrike" cap="none" normalizeH="0" baseline="0" smtClean="0">
                          <a:ln>
                            <a:noFill/>
                          </a:ln>
                          <a:solidFill>
                            <a:srgbClr val="000000"/>
                          </a:solidFill>
                          <a:effectLst/>
                          <a:latin typeface="標楷體" pitchFamily="65" charset="-120"/>
                          <a:ea typeface="標楷體" pitchFamily="65" charset="-120"/>
                          <a:cs typeface="Times New Roman" pitchFamily="18" charset="0"/>
                        </a:rPr>
                        <a:t>書</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zh-TW" altLang="en-US" sz="1600" b="1" i="0" u="none" strike="noStrike" cap="none" normalizeH="0" baseline="0" smtClean="0">
                          <a:ln>
                            <a:noFill/>
                          </a:ln>
                          <a:solidFill>
                            <a:srgbClr val="000000"/>
                          </a:solidFill>
                          <a:effectLst/>
                          <a:latin typeface="Arial" charset="0"/>
                          <a:ea typeface="標楷體" pitchFamily="65" charset="-120"/>
                          <a:cs typeface="Times New Roman" pitchFamily="18" charset="0"/>
                        </a:rPr>
                        <a:t>面</a:t>
                      </a:r>
                      <a:r>
                        <a:rPr kumimoji="1" lang="zh-TW" altLang="en-US" sz="1600" b="1" i="0" u="none" strike="noStrike" cap="none" normalizeH="0" baseline="0" smtClean="0">
                          <a:ln>
                            <a:noFill/>
                          </a:ln>
                          <a:solidFill>
                            <a:srgbClr val="000000"/>
                          </a:solidFill>
                          <a:effectLst/>
                          <a:latin typeface="Arial" charset="0"/>
                          <a:ea typeface="標楷體" pitchFamily="65" charset="-120"/>
                        </a:rPr>
                        <a:t> </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zh-TW" sz="1400" b="1" i="0" u="none" strike="noStrike" cap="none" normalizeH="0" baseline="0" smtClean="0">
                          <a:ln>
                            <a:noFill/>
                          </a:ln>
                          <a:solidFill>
                            <a:schemeClr val="tx1"/>
                          </a:solidFill>
                          <a:effectLst/>
                          <a:latin typeface="Arial" charset="0"/>
                          <a:ea typeface="標楷體" pitchFamily="65" charset="-120"/>
                        </a:rPr>
                        <a:t>(</a:t>
                      </a:r>
                      <a:r>
                        <a:rPr kumimoji="1" lang="zh-TW" altLang="en-US" sz="1400" b="1" i="0" u="none" strike="noStrike" cap="none" normalizeH="0" baseline="0" smtClean="0">
                          <a:ln>
                            <a:noFill/>
                          </a:ln>
                          <a:solidFill>
                            <a:schemeClr val="tx1"/>
                          </a:solidFill>
                          <a:effectLst/>
                          <a:latin typeface="Arial" charset="0"/>
                          <a:ea typeface="標楷體" pitchFamily="65" charset="-120"/>
                        </a:rPr>
                        <a:t>上級機關書面監辦</a:t>
                      </a:r>
                      <a:r>
                        <a:rPr kumimoji="1" lang="en-US" altLang="zh-TW" sz="1400" b="1" i="0" u="none" strike="noStrike" cap="none" normalizeH="0" baseline="0" smtClean="0">
                          <a:ln>
                            <a:noFill/>
                          </a:ln>
                          <a:solidFill>
                            <a:schemeClr val="tx1"/>
                          </a:solidFill>
                          <a:effectLst/>
                          <a:latin typeface="Arial" charset="0"/>
                          <a:ea typeface="標楷體" pitchFamily="65" charset="-120"/>
                        </a:rPr>
                        <a:t>)</a:t>
                      </a:r>
                      <a:r>
                        <a:rPr kumimoji="1" lang="zh-TW" altLang="en-US" sz="1400" b="1" i="0" u="none" strike="noStrike" cap="none" normalizeH="0" baseline="0" smtClean="0">
                          <a:ln>
                            <a:noFill/>
                          </a:ln>
                          <a:solidFill>
                            <a:schemeClr val="tx1"/>
                          </a:solidFill>
                          <a:effectLst/>
                          <a:latin typeface="Arial" charset="0"/>
                          <a:ea typeface="標楷體" pitchFamily="65" charset="-120"/>
                        </a:rPr>
                        <a:t>經上級機關首長或其授權人核准。</a:t>
                      </a:r>
                      <a:r>
                        <a:rPr kumimoji="1" lang="en-US" altLang="zh-TW" sz="1400" b="1" i="0" u="none" strike="noStrike" cap="none" normalizeH="0" baseline="0" smtClean="0">
                          <a:ln>
                            <a:noFill/>
                          </a:ln>
                          <a:solidFill>
                            <a:schemeClr val="tx1"/>
                          </a:solidFill>
                          <a:effectLst/>
                          <a:latin typeface="Arial" charset="0"/>
                          <a:ea typeface="標楷體" pitchFamily="65" charset="-120"/>
                        </a:rPr>
                        <a:t>(GPL</a:t>
                      </a:r>
                      <a:r>
                        <a:rPr kumimoji="1" lang="zh-TW" altLang="en-US" sz="1400" b="1" i="0" u="none" strike="noStrike" cap="none" normalizeH="0" baseline="0" smtClean="0">
                          <a:ln>
                            <a:noFill/>
                          </a:ln>
                          <a:solidFill>
                            <a:schemeClr val="tx1"/>
                          </a:solidFill>
                          <a:effectLst/>
                          <a:latin typeface="Arial" charset="0"/>
                          <a:ea typeface="標楷體" pitchFamily="65" charset="-120"/>
                        </a:rPr>
                        <a:t>細則</a:t>
                      </a:r>
                      <a:r>
                        <a:rPr kumimoji="1" lang="en-US" altLang="zh-TW" sz="1400" b="1" i="0" u="none" strike="noStrike" cap="none" normalizeH="0" baseline="0" smtClean="0">
                          <a:ln>
                            <a:noFill/>
                          </a:ln>
                          <a:solidFill>
                            <a:schemeClr val="tx1"/>
                          </a:solidFill>
                          <a:effectLst/>
                          <a:latin typeface="Arial" charset="0"/>
                          <a:ea typeface="標楷體" pitchFamily="65" charset="-120"/>
                        </a:rPr>
                        <a:t>§11-I) </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zh-TW" altLang="en-US" sz="1400" b="1" i="0" u="none" strike="noStrike" cap="none" normalizeH="0" baseline="0" smtClean="0">
                          <a:ln>
                            <a:noFill/>
                          </a:ln>
                          <a:solidFill>
                            <a:schemeClr val="tx1"/>
                          </a:solidFill>
                          <a:effectLst/>
                          <a:latin typeface="Arial" charset="0"/>
                          <a:ea typeface="標楷體" pitchFamily="65" charset="-120"/>
                        </a:rPr>
                        <a:t>經機關首長或其授權人核准</a:t>
                      </a:r>
                      <a:r>
                        <a:rPr kumimoji="1" lang="en-US" altLang="zh-TW" sz="1400" b="1" i="0" u="none" strike="noStrike" cap="none" normalizeH="0" baseline="0" smtClean="0">
                          <a:ln>
                            <a:noFill/>
                          </a:ln>
                          <a:solidFill>
                            <a:schemeClr val="tx1"/>
                          </a:solidFill>
                          <a:effectLst/>
                          <a:latin typeface="Arial" charset="0"/>
                          <a:ea typeface="標楷體" pitchFamily="65" charset="-120"/>
                        </a:rPr>
                        <a:t>(</a:t>
                      </a:r>
                      <a:r>
                        <a:rPr kumimoji="1" lang="zh-TW" altLang="en-US" sz="1400" b="1" i="0" u="none" strike="noStrike" cap="none" normalizeH="0" baseline="0" smtClean="0">
                          <a:ln>
                            <a:noFill/>
                          </a:ln>
                          <a:solidFill>
                            <a:schemeClr val="tx1"/>
                          </a:solidFill>
                          <a:effectLst/>
                          <a:latin typeface="Arial" charset="0"/>
                          <a:ea typeface="標楷體" pitchFamily="65" charset="-120"/>
                        </a:rPr>
                        <a:t>可通案</a:t>
                      </a:r>
                      <a:r>
                        <a:rPr kumimoji="1" lang="en-US" altLang="zh-TW" sz="1400" b="1" i="0" u="none" strike="noStrike" cap="none" normalizeH="0" baseline="0" smtClean="0">
                          <a:ln>
                            <a:noFill/>
                          </a:ln>
                          <a:solidFill>
                            <a:schemeClr val="tx1"/>
                          </a:solidFill>
                          <a:effectLst/>
                          <a:latin typeface="Arial" charset="0"/>
                          <a:ea typeface="標楷體" pitchFamily="65" charset="-120"/>
                        </a:rPr>
                        <a:t>) 91.1.20-09100492650(</a:t>
                      </a:r>
                      <a:r>
                        <a:rPr kumimoji="1" lang="zh-TW" altLang="en-US" sz="1400" b="1" i="0" u="none" strike="noStrike" cap="none" normalizeH="0" baseline="0" smtClean="0">
                          <a:ln>
                            <a:noFill/>
                          </a:ln>
                          <a:solidFill>
                            <a:schemeClr val="tx1"/>
                          </a:solidFill>
                          <a:effectLst/>
                          <a:latin typeface="Arial" charset="0"/>
                          <a:ea typeface="標楷體" pitchFamily="65" charset="-120"/>
                        </a:rPr>
                        <a:t>監辦辦法</a:t>
                      </a:r>
                      <a:r>
                        <a:rPr kumimoji="1" lang="en-US" altLang="zh-TW" sz="1400" b="1" i="0" u="none" strike="noStrike" cap="none" normalizeH="0" baseline="0" smtClean="0">
                          <a:ln>
                            <a:noFill/>
                          </a:ln>
                          <a:solidFill>
                            <a:schemeClr val="tx1"/>
                          </a:solidFill>
                          <a:effectLst/>
                          <a:latin typeface="Arial" charset="0"/>
                          <a:ea typeface="標楷體" pitchFamily="65" charset="-120"/>
                        </a:rPr>
                        <a:t>§4-I) </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zh-TW" altLang="en-US"/>
                    </a:p>
                  </a:txBody>
                  <a:tcPr/>
                </a:tc>
                <a:tc grid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zh-TW" altLang="en-US" sz="1400" b="1" i="0" u="none" strike="noStrike" cap="none" normalizeH="0" baseline="0" dirty="0" smtClean="0">
                          <a:ln>
                            <a:noFill/>
                          </a:ln>
                          <a:solidFill>
                            <a:schemeClr val="tx1"/>
                          </a:solidFill>
                          <a:effectLst/>
                          <a:latin typeface="Arial" charset="0"/>
                          <a:ea typeface="標楷體" pitchFamily="65" charset="-120"/>
                        </a:rPr>
                        <a:t>免經機關首長或其授權人核准。</a:t>
                      </a:r>
                      <a:r>
                        <a:rPr kumimoji="1" lang="en-US" altLang="zh-TW" sz="1400" b="1" i="0" u="none" strike="noStrike" cap="none" normalizeH="0" baseline="0" dirty="0" smtClean="0">
                          <a:ln>
                            <a:noFill/>
                          </a:ln>
                          <a:solidFill>
                            <a:schemeClr val="tx1"/>
                          </a:solidFill>
                          <a:effectLst/>
                          <a:latin typeface="Arial" charset="0"/>
                          <a:ea typeface="標楷體" pitchFamily="65" charset="-120"/>
                        </a:rPr>
                        <a:t>(</a:t>
                      </a:r>
                      <a:r>
                        <a:rPr kumimoji="1" lang="zh-TW" altLang="en-US" sz="1400" b="1" i="0" u="none" strike="noStrike" cap="none" normalizeH="0" baseline="0" dirty="0" smtClean="0">
                          <a:ln>
                            <a:noFill/>
                          </a:ln>
                          <a:solidFill>
                            <a:schemeClr val="tx1"/>
                          </a:solidFill>
                          <a:effectLst/>
                          <a:latin typeface="Arial" charset="0"/>
                          <a:ea typeface="標楷體" pitchFamily="65" charset="-120"/>
                        </a:rPr>
                        <a:t>未達監辦辦法</a:t>
                      </a:r>
                      <a:r>
                        <a:rPr kumimoji="1" lang="en-US" altLang="zh-TW" sz="1400" b="1" i="0" u="none" strike="noStrike" cap="none" normalizeH="0" baseline="0" dirty="0" smtClean="0">
                          <a:ln>
                            <a:noFill/>
                          </a:ln>
                          <a:solidFill>
                            <a:schemeClr val="tx1"/>
                          </a:solidFill>
                          <a:effectLst/>
                          <a:latin typeface="Arial" charset="0"/>
                          <a:ea typeface="標楷體" pitchFamily="65" charset="-120"/>
                        </a:rPr>
                        <a:t>§6-II) </a:t>
                      </a:r>
                    </a:p>
                  </a:txBody>
                  <a:tcPr marT="45716" marB="457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zh-TW" altLang="en-US"/>
                    </a:p>
                  </a:txBody>
                  <a:tcPr/>
                </a:tc>
                <a:extLst>
                  <a:ext uri="{0D108BD9-81ED-4DB2-BD59-A6C34878D82A}">
                    <a16:rowId xmlns:a16="http://schemas.microsoft.com/office/drawing/2014/main" xmlns="" val="10003"/>
                  </a:ext>
                </a:extLst>
              </a:tr>
              <a:tr h="1225451">
                <a:tc grid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zh-TW" altLang="en-US" sz="1800" b="1" i="0" u="none" strike="noStrike" cap="none" normalizeH="0" baseline="0" smtClean="0">
                          <a:ln>
                            <a:noFill/>
                          </a:ln>
                          <a:solidFill>
                            <a:schemeClr val="tx1"/>
                          </a:solidFill>
                          <a:effectLst/>
                          <a:latin typeface="Arial" charset="0"/>
                          <a:ea typeface="標楷體" pitchFamily="65" charset="-120"/>
                        </a:rPr>
                        <a:t>不</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zh-TW" altLang="en-US" sz="1800" b="1" i="0" u="none" strike="noStrike" cap="none" normalizeH="0" baseline="0" smtClean="0">
                          <a:ln>
                            <a:noFill/>
                          </a:ln>
                          <a:solidFill>
                            <a:schemeClr val="tx1"/>
                          </a:solidFill>
                          <a:effectLst/>
                          <a:latin typeface="Arial" charset="0"/>
                          <a:ea typeface="標楷體" pitchFamily="65" charset="-120"/>
                        </a:rPr>
                        <a:t>派員</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zh-TW" altLang="en-US" sz="1800" b="1" i="0" u="none" strike="noStrike" cap="none" normalizeH="0" baseline="0" smtClean="0">
                          <a:ln>
                            <a:noFill/>
                          </a:ln>
                          <a:solidFill>
                            <a:schemeClr val="tx1"/>
                          </a:solidFill>
                          <a:effectLst/>
                          <a:latin typeface="Arial" charset="0"/>
                          <a:ea typeface="標楷體" pitchFamily="65" charset="-120"/>
                        </a:rPr>
                        <a:t>監辦 </a:t>
                      </a:r>
                    </a:p>
                  </a:txBody>
                  <a:tcPr marT="45716" marB="457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zh-TW" alt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zh-TW" altLang="en-US" sz="1400" b="1" i="0" u="none" strike="noStrike" cap="none" normalizeH="0" baseline="0" smtClean="0">
                          <a:ln>
                            <a:noFill/>
                          </a:ln>
                          <a:solidFill>
                            <a:schemeClr val="tx1"/>
                          </a:solidFill>
                          <a:effectLst/>
                          <a:latin typeface="Arial" charset="0"/>
                          <a:ea typeface="標楷體" pitchFamily="65" charset="-120"/>
                        </a:rPr>
                        <a:t>上級機關視事實需要訂定授權條件。</a:t>
                      </a:r>
                      <a:r>
                        <a:rPr kumimoji="1" lang="en-US" altLang="zh-TW" sz="1400" b="1" i="0" u="none" strike="noStrike" cap="none" normalizeH="0" baseline="0" smtClean="0">
                          <a:ln>
                            <a:noFill/>
                          </a:ln>
                          <a:solidFill>
                            <a:schemeClr val="tx1"/>
                          </a:solidFill>
                          <a:effectLst/>
                          <a:latin typeface="Arial" charset="0"/>
                          <a:ea typeface="標楷體" pitchFamily="65" charset="-120"/>
                        </a:rPr>
                        <a:t>GPL§12-I</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zh-TW" altLang="en-US" sz="1400" b="1" i="0" u="none" strike="noStrike" cap="none" normalizeH="0" baseline="0" dirty="0" smtClean="0">
                          <a:ln>
                            <a:noFill/>
                          </a:ln>
                          <a:solidFill>
                            <a:schemeClr val="tx1"/>
                          </a:solidFill>
                          <a:effectLst/>
                          <a:latin typeface="Arial" charset="0"/>
                          <a:ea typeface="標楷體" pitchFamily="65" charset="-120"/>
                        </a:rPr>
                        <a:t>有監辦辦法</a:t>
                      </a:r>
                      <a:r>
                        <a:rPr kumimoji="1" lang="en-US" altLang="zh-TW" sz="1400" b="1" i="0" u="none" strike="noStrike" cap="none" normalizeH="0" baseline="0" dirty="0" smtClean="0">
                          <a:ln>
                            <a:noFill/>
                          </a:ln>
                          <a:solidFill>
                            <a:schemeClr val="tx1"/>
                          </a:solidFill>
                          <a:effectLst/>
                          <a:latin typeface="Arial" charset="0"/>
                          <a:ea typeface="標楷體" pitchFamily="65" charset="-120"/>
                        </a:rPr>
                        <a:t>§5</a:t>
                      </a:r>
                      <a:r>
                        <a:rPr kumimoji="1" lang="zh-TW" altLang="en-US" sz="1400" b="1" i="0" u="none" strike="noStrike" cap="none" normalizeH="0" baseline="0" dirty="0" smtClean="0">
                          <a:ln>
                            <a:noFill/>
                          </a:ln>
                          <a:solidFill>
                            <a:schemeClr val="tx1"/>
                          </a:solidFill>
                          <a:effectLst/>
                          <a:latin typeface="Arial" charset="0"/>
                          <a:ea typeface="標楷體" pitchFamily="65" charset="-120"/>
                        </a:rPr>
                        <a:t>情形，無 </a:t>
                      </a:r>
                      <a:r>
                        <a:rPr kumimoji="1" lang="en-US" altLang="zh-TW" sz="1400" b="1" i="0" u="none" strike="noStrike" cap="none" normalizeH="0" baseline="0" dirty="0" smtClean="0">
                          <a:ln>
                            <a:noFill/>
                          </a:ln>
                          <a:solidFill>
                            <a:schemeClr val="tx1"/>
                          </a:solidFill>
                          <a:effectLst/>
                          <a:latin typeface="Arial" charset="0"/>
                          <a:ea typeface="標楷體" pitchFamily="65" charset="-120"/>
                        </a:rPr>
                        <a:t>§6</a:t>
                      </a:r>
                      <a:r>
                        <a:rPr kumimoji="1" lang="zh-TW" altLang="en-US" sz="1400" b="1" i="0" u="none" strike="noStrike" cap="none" normalizeH="0" baseline="0" dirty="0" smtClean="0">
                          <a:ln>
                            <a:noFill/>
                          </a:ln>
                          <a:solidFill>
                            <a:schemeClr val="tx1"/>
                          </a:solidFill>
                          <a:effectLst/>
                          <a:latin typeface="Arial" charset="0"/>
                          <a:ea typeface="標楷體" pitchFamily="65" charset="-120"/>
                        </a:rPr>
                        <a:t>情形，且經機關首長或其授權人核准</a:t>
                      </a:r>
                      <a:r>
                        <a:rPr kumimoji="1" lang="en-US" altLang="zh-TW" sz="1400" b="1" i="0" u="none" strike="noStrike" cap="none" normalizeH="0" baseline="0" dirty="0" smtClean="0">
                          <a:ln>
                            <a:noFill/>
                          </a:ln>
                          <a:solidFill>
                            <a:schemeClr val="tx1"/>
                          </a:solidFill>
                          <a:effectLst/>
                          <a:latin typeface="Arial" charset="0"/>
                          <a:ea typeface="標楷體" pitchFamily="65" charset="-120"/>
                        </a:rPr>
                        <a:t>(</a:t>
                      </a:r>
                      <a:r>
                        <a:rPr kumimoji="1" lang="zh-TW" altLang="en-US" sz="1400" b="1" i="0" u="none" strike="noStrike" cap="none" normalizeH="0" baseline="0" dirty="0" smtClean="0">
                          <a:ln>
                            <a:noFill/>
                          </a:ln>
                          <a:solidFill>
                            <a:schemeClr val="tx1"/>
                          </a:solidFill>
                          <a:effectLst/>
                          <a:latin typeface="Arial" charset="0"/>
                          <a:ea typeface="標楷體" pitchFamily="65" charset="-120"/>
                        </a:rPr>
                        <a:t>應逐案不可通案核准</a:t>
                      </a:r>
                      <a:r>
                        <a:rPr kumimoji="1" lang="en-US" altLang="zh-TW" sz="1400" b="1" i="0" u="none" strike="noStrike" cap="none" normalizeH="0" baseline="0" dirty="0" smtClean="0">
                          <a:ln>
                            <a:noFill/>
                          </a:ln>
                          <a:solidFill>
                            <a:schemeClr val="tx1"/>
                          </a:solidFill>
                          <a:effectLst/>
                          <a:latin typeface="Arial" charset="0"/>
                          <a:ea typeface="標楷體" pitchFamily="65" charset="-120"/>
                        </a:rPr>
                        <a:t>) 91.10.3-09100422170</a:t>
                      </a:r>
                      <a:r>
                        <a:rPr kumimoji="1" lang="en-US" altLang="zh-TW" sz="2800" b="1" i="0" u="none" strike="noStrike" cap="none" normalizeH="0" baseline="0" dirty="0" smtClean="0">
                          <a:ln>
                            <a:noFill/>
                          </a:ln>
                          <a:solidFill>
                            <a:schemeClr val="tx1"/>
                          </a:solidFill>
                          <a:effectLst/>
                          <a:latin typeface="Arial" charset="0"/>
                          <a:ea typeface="標楷體" pitchFamily="65" charset="-120"/>
                        </a:rPr>
                        <a:t> </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zh-TW" altLang="en-US"/>
                    </a:p>
                  </a:txBody>
                  <a:tcPr/>
                </a:tc>
                <a:tc grid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zh-TW" altLang="en-US" sz="1400" b="1" i="0" u="none" strike="noStrike" cap="none" normalizeH="0" baseline="0" dirty="0" smtClean="0">
                          <a:ln>
                            <a:noFill/>
                          </a:ln>
                          <a:solidFill>
                            <a:schemeClr val="tx1"/>
                          </a:solidFill>
                          <a:effectLst/>
                          <a:latin typeface="Arial" charset="0"/>
                          <a:ea typeface="標楷體" pitchFamily="65" charset="-120"/>
                        </a:rPr>
                        <a:t>有未達監辦辦法 </a:t>
                      </a:r>
                      <a:r>
                        <a:rPr kumimoji="1" lang="en-US" altLang="zh-TW" sz="1400" b="1" i="0" u="none" strike="noStrike" cap="none" normalizeH="0" baseline="0" dirty="0" smtClean="0">
                          <a:ln>
                            <a:noFill/>
                          </a:ln>
                          <a:solidFill>
                            <a:schemeClr val="tx1"/>
                          </a:solidFill>
                          <a:effectLst/>
                          <a:latin typeface="Arial" charset="0"/>
                          <a:ea typeface="標楷體" pitchFamily="65" charset="-120"/>
                        </a:rPr>
                        <a:t>§3</a:t>
                      </a:r>
                      <a:r>
                        <a:rPr kumimoji="1" lang="zh-TW" altLang="en-US" sz="1400" b="1" i="0" u="none" strike="noStrike" cap="none" normalizeH="0" baseline="0" dirty="0" smtClean="0">
                          <a:ln>
                            <a:noFill/>
                          </a:ln>
                          <a:solidFill>
                            <a:schemeClr val="tx1"/>
                          </a:solidFill>
                          <a:effectLst/>
                          <a:latin typeface="Arial" charset="0"/>
                          <a:ea typeface="標楷體" pitchFamily="65" charset="-120"/>
                        </a:rPr>
                        <a:t>情形，無</a:t>
                      </a:r>
                      <a:r>
                        <a:rPr kumimoji="1" lang="en-US" altLang="zh-TW" sz="1400" b="1" i="0" u="none" strike="noStrike" cap="none" normalizeH="0" baseline="0" dirty="0" smtClean="0">
                          <a:ln>
                            <a:noFill/>
                          </a:ln>
                          <a:solidFill>
                            <a:schemeClr val="tx1"/>
                          </a:solidFill>
                          <a:effectLst/>
                          <a:latin typeface="Arial" charset="0"/>
                          <a:ea typeface="標楷體" pitchFamily="65" charset="-120"/>
                        </a:rPr>
                        <a:t>§4</a:t>
                      </a:r>
                      <a:r>
                        <a:rPr kumimoji="1" lang="zh-TW" altLang="en-US" sz="1400" b="1" i="0" u="none" strike="noStrike" cap="none" normalizeH="0" baseline="0" dirty="0" smtClean="0">
                          <a:ln>
                            <a:noFill/>
                          </a:ln>
                          <a:solidFill>
                            <a:schemeClr val="tx1"/>
                          </a:solidFill>
                          <a:effectLst/>
                          <a:latin typeface="Arial" charset="0"/>
                          <a:ea typeface="標楷體" pitchFamily="65" charset="-120"/>
                        </a:rPr>
                        <a:t>情形，免經機關首長或其授權人核准。</a:t>
                      </a:r>
                      <a:r>
                        <a:rPr kumimoji="1" lang="en-US" altLang="zh-TW" sz="1400" b="1" i="0" u="none" strike="noStrike" cap="none" normalizeH="0" baseline="0" dirty="0" smtClean="0">
                          <a:ln>
                            <a:noFill/>
                          </a:ln>
                          <a:solidFill>
                            <a:schemeClr val="tx1"/>
                          </a:solidFill>
                          <a:effectLst/>
                          <a:latin typeface="Arial" charset="0"/>
                          <a:ea typeface="標楷體" pitchFamily="65" charset="-120"/>
                        </a:rPr>
                        <a:t>(</a:t>
                      </a:r>
                      <a:r>
                        <a:rPr kumimoji="1" lang="zh-TW" altLang="en-US" sz="1400" b="1" i="0" u="none" strike="noStrike" cap="none" normalizeH="0" baseline="0" dirty="0" smtClean="0">
                          <a:ln>
                            <a:noFill/>
                          </a:ln>
                          <a:solidFill>
                            <a:schemeClr val="tx1"/>
                          </a:solidFill>
                          <a:effectLst/>
                          <a:latin typeface="Arial" charset="0"/>
                          <a:ea typeface="標楷體" pitchFamily="65" charset="-120"/>
                        </a:rPr>
                        <a:t>應以逐案核准為原則</a:t>
                      </a:r>
                      <a:r>
                        <a:rPr kumimoji="1" lang="en-US" altLang="zh-TW" sz="1400" b="1" i="0" u="none" strike="noStrike" cap="none" normalizeH="0" baseline="0" dirty="0" smtClean="0">
                          <a:ln>
                            <a:noFill/>
                          </a:ln>
                          <a:solidFill>
                            <a:schemeClr val="tx1"/>
                          </a:solidFill>
                          <a:effectLst/>
                          <a:latin typeface="Arial" charset="0"/>
                          <a:ea typeface="標楷體" pitchFamily="65" charset="-120"/>
                        </a:rPr>
                        <a:t>)90.7.10-90024528</a:t>
                      </a:r>
                      <a:r>
                        <a:rPr kumimoji="1" lang="en-US" altLang="zh-TW" sz="2800" b="1" i="0" u="none" strike="noStrike" cap="none" normalizeH="0" baseline="0" dirty="0" smtClean="0">
                          <a:ln>
                            <a:noFill/>
                          </a:ln>
                          <a:solidFill>
                            <a:schemeClr val="tx1"/>
                          </a:solidFill>
                          <a:effectLst/>
                          <a:latin typeface="Arial" charset="0"/>
                          <a:ea typeface="標楷體" pitchFamily="65" charset="-120"/>
                        </a:rPr>
                        <a:t> </a:t>
                      </a:r>
                    </a:p>
                  </a:txBody>
                  <a:tcPr marT="45716" marB="457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zh-TW" altLang="en-US"/>
                    </a:p>
                  </a:txBody>
                  <a:tcPr/>
                </a:tc>
                <a:extLst>
                  <a:ext uri="{0D108BD9-81ED-4DB2-BD59-A6C34878D82A}">
                    <a16:rowId xmlns:a16="http://schemas.microsoft.com/office/drawing/2014/main" xmlns="" val="10004"/>
                  </a:ext>
                </a:extLst>
              </a:tr>
              <a:tr h="1485780">
                <a:tc grid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zh-TW" sz="1800" b="1" i="0" u="none" strike="noStrike" cap="none" normalizeH="0" baseline="0" smtClean="0">
                        <a:ln>
                          <a:noFill/>
                        </a:ln>
                        <a:solidFill>
                          <a:schemeClr val="tx1"/>
                        </a:solidFill>
                        <a:effectLst/>
                        <a:latin typeface="Arial" charset="0"/>
                        <a:ea typeface="標楷體" pitchFamily="65" charset="-12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zh-TW" sz="1800" b="1" i="0" u="none" strike="noStrike" cap="none" normalizeH="0" baseline="0" smtClean="0">
                        <a:ln>
                          <a:noFill/>
                        </a:ln>
                        <a:solidFill>
                          <a:schemeClr val="tx1"/>
                        </a:solidFill>
                        <a:effectLst/>
                        <a:latin typeface="Arial" charset="0"/>
                        <a:ea typeface="標楷體" pitchFamily="65" charset="-12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1" lang="zh-TW" altLang="en-US" sz="1800" b="1" i="0" u="none" strike="noStrike" cap="none" normalizeH="0" baseline="0" smtClean="0">
                          <a:ln>
                            <a:noFill/>
                          </a:ln>
                          <a:solidFill>
                            <a:schemeClr val="tx1"/>
                          </a:solidFill>
                          <a:effectLst/>
                          <a:latin typeface="Arial" charset="0"/>
                          <a:ea typeface="標楷體" pitchFamily="65" charset="-120"/>
                        </a:rPr>
                        <a:t>監辦</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zh-TW" altLang="en-US" sz="1800" b="1" i="0" u="none" strike="noStrike" cap="none" normalizeH="0" baseline="0" smtClean="0">
                          <a:ln>
                            <a:noFill/>
                          </a:ln>
                          <a:solidFill>
                            <a:schemeClr val="tx1"/>
                          </a:solidFill>
                          <a:effectLst/>
                          <a:latin typeface="Arial" charset="0"/>
                          <a:ea typeface="標楷體" pitchFamily="65" charset="-120"/>
                        </a:rPr>
                        <a:t>人員 </a:t>
                      </a:r>
                    </a:p>
                  </a:txBody>
                  <a:tcPr marT="45716" marB="457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zh-TW" alt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zh-TW" altLang="en-US" sz="1400" b="1" i="0" u="none" strike="noStrike" cap="none" normalizeH="0" baseline="0" smtClean="0">
                          <a:ln>
                            <a:noFill/>
                          </a:ln>
                          <a:solidFill>
                            <a:schemeClr val="tx1"/>
                          </a:solidFill>
                          <a:effectLst/>
                          <a:latin typeface="Arial" charset="0"/>
                          <a:ea typeface="標楷體" pitchFamily="65" charset="-120"/>
                        </a:rPr>
                        <a:t>上級機關</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zh-TW" altLang="en-US" sz="1400" b="1" i="0" u="none" strike="noStrike" cap="none" normalizeH="0" baseline="0" smtClean="0">
                          <a:ln>
                            <a:noFill/>
                          </a:ln>
                          <a:solidFill>
                            <a:schemeClr val="tx1"/>
                          </a:solidFill>
                          <a:effectLst/>
                          <a:latin typeface="Arial" charset="0"/>
                          <a:ea typeface="標楷體" pitchFamily="65" charset="-120"/>
                        </a:rPr>
                        <a:t>業務單位或會計單位 </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just" defTabSz="914400" rtl="0" eaLnBrk="1" fontAlgn="t" latinLnBrk="0" hangingPunct="1">
                        <a:lnSpc>
                          <a:spcPct val="100000"/>
                        </a:lnSpc>
                        <a:spcBef>
                          <a:spcPct val="20000"/>
                        </a:spcBef>
                        <a:spcAft>
                          <a:spcPct val="0"/>
                        </a:spcAft>
                        <a:buClrTx/>
                        <a:buSzTx/>
                        <a:buFontTx/>
                        <a:buNone/>
                        <a:tabLst/>
                      </a:pPr>
                      <a:r>
                        <a:rPr kumimoji="1" lang="zh-TW" altLang="en-US" sz="1400" b="1" i="0" u="none" strike="noStrike" cap="none" normalizeH="0" baseline="0" dirty="0" smtClean="0">
                          <a:ln>
                            <a:noFill/>
                          </a:ln>
                          <a:solidFill>
                            <a:schemeClr val="tx1"/>
                          </a:solidFill>
                          <a:effectLst/>
                          <a:latin typeface="Arial" charset="0"/>
                          <a:ea typeface="標楷體" pitchFamily="65" charset="-120"/>
                        </a:rPr>
                        <a:t>主</a:t>
                      </a:r>
                      <a:r>
                        <a:rPr kumimoji="1" lang="en-US" altLang="zh-TW" sz="1400" b="1" i="0" u="none" strike="noStrike" cap="none" normalizeH="0" baseline="0" dirty="0" smtClean="0">
                          <a:ln>
                            <a:noFill/>
                          </a:ln>
                          <a:solidFill>
                            <a:schemeClr val="tx1"/>
                          </a:solidFill>
                          <a:effectLst/>
                          <a:latin typeface="Arial" charset="0"/>
                          <a:ea typeface="標楷體" pitchFamily="65" charset="-120"/>
                        </a:rPr>
                        <a:t>(</a:t>
                      </a:r>
                      <a:r>
                        <a:rPr kumimoji="1" lang="zh-TW" altLang="en-US" sz="1400" b="1" i="0" u="none" strike="noStrike" cap="none" normalizeH="0" baseline="0" dirty="0" smtClean="0">
                          <a:ln>
                            <a:noFill/>
                          </a:ln>
                          <a:solidFill>
                            <a:schemeClr val="tx1"/>
                          </a:solidFill>
                          <a:effectLst/>
                          <a:latin typeface="Arial" charset="0"/>
                          <a:ea typeface="標楷體" pitchFamily="65" charset="-120"/>
                        </a:rPr>
                        <a:t>會</a:t>
                      </a:r>
                      <a:r>
                        <a:rPr kumimoji="1" lang="en-US" altLang="zh-TW" sz="1400" b="1" i="0" u="none" strike="noStrike" cap="none" normalizeH="0" baseline="0" dirty="0" smtClean="0">
                          <a:ln>
                            <a:noFill/>
                          </a:ln>
                          <a:solidFill>
                            <a:schemeClr val="tx1"/>
                          </a:solidFill>
                          <a:effectLst/>
                          <a:latin typeface="Arial" charset="0"/>
                          <a:ea typeface="標楷體" pitchFamily="65" charset="-120"/>
                        </a:rPr>
                        <a:t>)</a:t>
                      </a:r>
                      <a:r>
                        <a:rPr kumimoji="1" lang="zh-TW" altLang="en-US" sz="1400" b="1" i="0" u="none" strike="noStrike" cap="none" normalizeH="0" baseline="0" dirty="0" smtClean="0">
                          <a:ln>
                            <a:noFill/>
                          </a:ln>
                          <a:solidFill>
                            <a:schemeClr val="tx1"/>
                          </a:solidFill>
                          <a:effectLst/>
                          <a:latin typeface="Arial" charset="0"/>
                          <a:ea typeface="標楷體" pitchFamily="65" charset="-120"/>
                        </a:rPr>
                        <a:t>計及有關單位</a:t>
                      </a:r>
                    </a:p>
                    <a:p>
                      <a:pPr marL="0" marR="0" lvl="0" indent="0" algn="just" defTabSz="914400" rtl="0" eaLnBrk="1" fontAlgn="t" latinLnBrk="0" hangingPunct="1">
                        <a:lnSpc>
                          <a:spcPct val="100000"/>
                        </a:lnSpc>
                        <a:spcBef>
                          <a:spcPct val="20000"/>
                        </a:spcBef>
                        <a:spcAft>
                          <a:spcPct val="0"/>
                        </a:spcAft>
                        <a:buClrTx/>
                        <a:buSzTx/>
                        <a:buFontTx/>
                        <a:buNone/>
                        <a:tabLst/>
                      </a:pPr>
                      <a:r>
                        <a:rPr kumimoji="1" lang="zh-TW" altLang="en-US" sz="1400" b="1" i="0" u="none" strike="noStrike" cap="none" normalizeH="0" baseline="0" dirty="0" smtClean="0">
                          <a:ln>
                            <a:noFill/>
                          </a:ln>
                          <a:solidFill>
                            <a:schemeClr val="tx1"/>
                          </a:solidFill>
                          <a:effectLst/>
                          <a:latin typeface="Arial" charset="0"/>
                          <a:ea typeface="標楷體" pitchFamily="65" charset="-120"/>
                        </a:rPr>
                        <a:t>無有關單位者，由機關首長或其授權人員就機關內部熟諳政府採購法令人員指定之。但不應重複指定主</a:t>
                      </a:r>
                      <a:r>
                        <a:rPr kumimoji="1" lang="en-US" altLang="zh-TW" sz="1400" b="1" i="0" u="none" strike="noStrike" cap="none" normalizeH="0" baseline="0" dirty="0" smtClean="0">
                          <a:ln>
                            <a:noFill/>
                          </a:ln>
                          <a:solidFill>
                            <a:schemeClr val="tx1"/>
                          </a:solidFill>
                          <a:effectLst/>
                          <a:latin typeface="Arial" charset="0"/>
                          <a:ea typeface="標楷體" pitchFamily="65" charset="-120"/>
                        </a:rPr>
                        <a:t>(</a:t>
                      </a:r>
                      <a:r>
                        <a:rPr kumimoji="1" lang="zh-TW" altLang="en-US" sz="1400" b="1" i="0" u="none" strike="noStrike" cap="none" normalizeH="0" baseline="0" dirty="0" smtClean="0">
                          <a:ln>
                            <a:noFill/>
                          </a:ln>
                          <a:solidFill>
                            <a:schemeClr val="tx1"/>
                          </a:solidFill>
                          <a:effectLst/>
                          <a:latin typeface="Arial" charset="0"/>
                          <a:ea typeface="標楷體" pitchFamily="65" charset="-120"/>
                        </a:rPr>
                        <a:t>會</a:t>
                      </a:r>
                      <a:r>
                        <a:rPr kumimoji="1" lang="en-US" altLang="zh-TW" sz="1400" b="1" i="0" u="none" strike="noStrike" cap="none" normalizeH="0" baseline="0" dirty="0" smtClean="0">
                          <a:ln>
                            <a:noFill/>
                          </a:ln>
                          <a:solidFill>
                            <a:schemeClr val="tx1"/>
                          </a:solidFill>
                          <a:effectLst/>
                          <a:latin typeface="Arial" charset="0"/>
                          <a:ea typeface="標楷體" pitchFamily="65" charset="-120"/>
                        </a:rPr>
                        <a:t>)</a:t>
                      </a:r>
                      <a:r>
                        <a:rPr kumimoji="1" lang="zh-TW" altLang="en-US" sz="1400" b="1" i="0" u="none" strike="noStrike" cap="none" normalizeH="0" baseline="0" dirty="0" smtClean="0">
                          <a:ln>
                            <a:noFill/>
                          </a:ln>
                          <a:solidFill>
                            <a:schemeClr val="tx1"/>
                          </a:solidFill>
                          <a:effectLst/>
                          <a:latin typeface="Arial" charset="0"/>
                          <a:ea typeface="標楷體" pitchFamily="65" charset="-120"/>
                        </a:rPr>
                        <a:t>計單位人員</a:t>
                      </a:r>
                      <a:r>
                        <a:rPr kumimoji="1" lang="en-US" altLang="zh-TW" sz="1400" b="1" i="0" u="none" strike="noStrike" cap="none" normalizeH="0" baseline="0" dirty="0" smtClean="0">
                          <a:ln>
                            <a:noFill/>
                          </a:ln>
                          <a:solidFill>
                            <a:schemeClr val="tx1"/>
                          </a:solidFill>
                          <a:effectLst/>
                          <a:latin typeface="Arial" charset="0"/>
                          <a:ea typeface="標楷體" pitchFamily="65" charset="-120"/>
                        </a:rPr>
                        <a:t>91.10.7</a:t>
                      </a:r>
                      <a:r>
                        <a:rPr kumimoji="1" lang="zh-TW" altLang="en-US" sz="1400" b="1" i="0" u="none" strike="noStrike" cap="none" normalizeH="0" baseline="0" dirty="0" smtClean="0">
                          <a:ln>
                            <a:noFill/>
                          </a:ln>
                          <a:solidFill>
                            <a:schemeClr val="tx1"/>
                          </a:solidFill>
                          <a:effectLst/>
                          <a:latin typeface="Arial" charset="0"/>
                          <a:ea typeface="標楷體" pitchFamily="65" charset="-120"/>
                        </a:rPr>
                        <a:t>工程企</a:t>
                      </a:r>
                      <a:r>
                        <a:rPr kumimoji="1" lang="en-US" altLang="zh-TW" sz="1400" b="1" i="0" u="none" strike="noStrike" cap="none" normalizeH="0" baseline="0" dirty="0" smtClean="0">
                          <a:ln>
                            <a:noFill/>
                          </a:ln>
                          <a:solidFill>
                            <a:schemeClr val="tx1"/>
                          </a:solidFill>
                          <a:effectLst/>
                          <a:latin typeface="Arial" charset="0"/>
                          <a:ea typeface="標楷體" pitchFamily="65" charset="-120"/>
                        </a:rPr>
                        <a:t>09100417060 </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zh-TW" altLang="en-US"/>
                    </a:p>
                  </a:txBody>
                  <a:tcPr/>
                </a:tc>
                <a:tc grid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zh-TW" altLang="en-US" sz="1400" b="1" i="0" u="none" strike="noStrike" cap="none" normalizeH="0" baseline="0" smtClean="0">
                          <a:ln>
                            <a:noFill/>
                          </a:ln>
                          <a:solidFill>
                            <a:schemeClr val="tx1"/>
                          </a:solidFill>
                          <a:effectLst/>
                          <a:latin typeface="Arial" charset="0"/>
                          <a:ea typeface="標楷體" pitchFamily="65" charset="-120"/>
                        </a:rPr>
                        <a:t>機關首長或授權人員指定之主</a:t>
                      </a:r>
                      <a:r>
                        <a:rPr kumimoji="1" lang="en-US" altLang="zh-TW" sz="1400" b="1" i="0" u="none" strike="noStrike" cap="none" normalizeH="0" baseline="0" smtClean="0">
                          <a:ln>
                            <a:noFill/>
                          </a:ln>
                          <a:solidFill>
                            <a:schemeClr val="tx1"/>
                          </a:solidFill>
                          <a:effectLst/>
                          <a:latin typeface="Arial" charset="0"/>
                          <a:ea typeface="標楷體" pitchFamily="65" charset="-120"/>
                        </a:rPr>
                        <a:t>(</a:t>
                      </a:r>
                      <a:r>
                        <a:rPr kumimoji="1" lang="zh-TW" altLang="en-US" sz="1400" b="1" i="0" u="none" strike="noStrike" cap="none" normalizeH="0" baseline="0" smtClean="0">
                          <a:ln>
                            <a:noFill/>
                          </a:ln>
                          <a:solidFill>
                            <a:schemeClr val="tx1"/>
                          </a:solidFill>
                          <a:effectLst/>
                          <a:latin typeface="Arial" charset="0"/>
                          <a:ea typeface="標楷體" pitchFamily="65" charset="-120"/>
                        </a:rPr>
                        <a:t>會</a:t>
                      </a:r>
                      <a:r>
                        <a:rPr kumimoji="1" lang="en-US" altLang="zh-TW" sz="1400" b="1" i="0" u="none" strike="noStrike" cap="none" normalizeH="0" baseline="0" smtClean="0">
                          <a:ln>
                            <a:noFill/>
                          </a:ln>
                          <a:solidFill>
                            <a:schemeClr val="tx1"/>
                          </a:solidFill>
                          <a:effectLst/>
                          <a:latin typeface="Arial" charset="0"/>
                          <a:ea typeface="標楷體" pitchFamily="65" charset="-120"/>
                        </a:rPr>
                        <a:t>)</a:t>
                      </a:r>
                      <a:r>
                        <a:rPr kumimoji="1" lang="zh-TW" altLang="en-US" sz="1400" b="1" i="0" u="none" strike="noStrike" cap="none" normalizeH="0" baseline="0" smtClean="0">
                          <a:ln>
                            <a:noFill/>
                          </a:ln>
                          <a:solidFill>
                            <a:schemeClr val="tx1"/>
                          </a:solidFill>
                          <a:effectLst/>
                          <a:latin typeface="Arial" charset="0"/>
                          <a:ea typeface="標楷體" pitchFamily="65" charset="-120"/>
                        </a:rPr>
                        <a:t>計或有關單位 </a:t>
                      </a:r>
                    </a:p>
                  </a:txBody>
                  <a:tcPr marT="45716" marB="457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zh-TW" altLang="en-US"/>
                    </a:p>
                  </a:txBody>
                  <a:tcPr/>
                </a:tc>
                <a:extLst>
                  <a:ext uri="{0D108BD9-81ED-4DB2-BD59-A6C34878D82A}">
                    <a16:rowId xmlns:a16="http://schemas.microsoft.com/office/drawing/2014/main" xmlns="" val="10005"/>
                  </a:ext>
                </a:extLst>
              </a:tr>
              <a:tr h="1024120">
                <a:tc grid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zh-TW" altLang="en-US" sz="1800" b="1" i="0" u="none" strike="noStrike" cap="none" normalizeH="0" baseline="0" dirty="0" smtClean="0">
                          <a:ln>
                            <a:noFill/>
                          </a:ln>
                          <a:solidFill>
                            <a:schemeClr val="tx1"/>
                          </a:solidFill>
                          <a:effectLst/>
                          <a:latin typeface="Arial" charset="0"/>
                          <a:ea typeface="標楷體" pitchFamily="65" charset="-120"/>
                        </a:rPr>
                        <a:t>通知</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zh-TW" altLang="en-US" sz="1800" b="1" i="0" u="none" strike="noStrike" cap="none" normalizeH="0" baseline="0" dirty="0" smtClean="0">
                          <a:ln>
                            <a:noFill/>
                          </a:ln>
                          <a:solidFill>
                            <a:schemeClr val="tx1"/>
                          </a:solidFill>
                          <a:effectLst/>
                          <a:latin typeface="Arial" charset="0"/>
                          <a:ea typeface="標楷體" pitchFamily="65" charset="-120"/>
                        </a:rPr>
                        <a:t>監辦 </a:t>
                      </a:r>
                    </a:p>
                  </a:txBody>
                  <a:tcPr marT="45716" marB="457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zh-TW" alt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zh-TW" altLang="en-US" sz="1400" b="1" i="0" u="none" strike="noStrike" cap="none" normalizeH="0" baseline="0" dirty="0" smtClean="0">
                          <a:ln>
                            <a:noFill/>
                          </a:ln>
                          <a:solidFill>
                            <a:schemeClr val="tx1"/>
                          </a:solidFill>
                          <a:effectLst/>
                          <a:latin typeface="Arial" charset="0"/>
                          <a:ea typeface="標楷體" pitchFamily="65" charset="-120"/>
                        </a:rPr>
                        <a:t>等標期或截止收件日 </a:t>
                      </a:r>
                      <a:r>
                        <a:rPr kumimoji="1" lang="en-US" altLang="zh-TW" sz="1400" b="1" i="0" u="none" strike="noStrike" cap="none" normalizeH="0" baseline="0" dirty="0" smtClean="0">
                          <a:ln>
                            <a:noFill/>
                          </a:ln>
                          <a:solidFill>
                            <a:schemeClr val="tx1"/>
                          </a:solidFill>
                          <a:effectLst/>
                          <a:latin typeface="Arial" charset="0"/>
                          <a:ea typeface="標楷體" pitchFamily="65" charset="-120"/>
                        </a:rPr>
                        <a:t>5</a:t>
                      </a:r>
                      <a:r>
                        <a:rPr kumimoji="1" lang="zh-TW" altLang="en-US" sz="1400" b="1" i="0" u="none" strike="noStrike" cap="none" normalizeH="0" baseline="0" dirty="0" smtClean="0">
                          <a:ln>
                            <a:noFill/>
                          </a:ln>
                          <a:solidFill>
                            <a:schemeClr val="tx1"/>
                          </a:solidFill>
                          <a:effectLst/>
                          <a:latin typeface="Arial" charset="0"/>
                          <a:ea typeface="標楷體" pitchFamily="65" charset="-120"/>
                        </a:rPr>
                        <a:t>日前報上級機關。詳</a:t>
                      </a:r>
                      <a:r>
                        <a:rPr kumimoji="1" lang="en-US" altLang="zh-TW" sz="1400" b="1" i="0" u="none" strike="noStrike" cap="none" normalizeH="0" baseline="0" dirty="0" smtClean="0">
                          <a:ln>
                            <a:noFill/>
                          </a:ln>
                          <a:solidFill>
                            <a:schemeClr val="tx1"/>
                          </a:solidFill>
                          <a:effectLst/>
                          <a:latin typeface="Arial" charset="0"/>
                          <a:ea typeface="標楷體" pitchFamily="65" charset="-120"/>
                        </a:rPr>
                        <a:t>GPL</a:t>
                      </a:r>
                      <a:r>
                        <a:rPr kumimoji="1" lang="zh-TW" altLang="en-US" sz="1400" b="1" i="0" u="none" strike="noStrike" cap="none" normalizeH="0" baseline="0" dirty="0" smtClean="0">
                          <a:ln>
                            <a:noFill/>
                          </a:ln>
                          <a:solidFill>
                            <a:schemeClr val="tx1"/>
                          </a:solidFill>
                          <a:effectLst/>
                          <a:latin typeface="Arial" charset="0"/>
                          <a:ea typeface="標楷體" pitchFamily="65" charset="-120"/>
                        </a:rPr>
                        <a:t>細則</a:t>
                      </a:r>
                      <a:r>
                        <a:rPr kumimoji="1" lang="en-US" altLang="zh-TW" sz="1400" b="1" i="0" u="none" strike="noStrike" cap="none" normalizeH="0" baseline="0" dirty="0" smtClean="0">
                          <a:ln>
                            <a:noFill/>
                          </a:ln>
                          <a:solidFill>
                            <a:schemeClr val="tx1"/>
                          </a:solidFill>
                          <a:effectLst/>
                          <a:latin typeface="Arial" charset="0"/>
                          <a:ea typeface="標楷體" pitchFamily="65" charset="-120"/>
                        </a:rPr>
                        <a:t>§7</a:t>
                      </a:r>
                      <a:r>
                        <a:rPr kumimoji="1" lang="zh-TW" altLang="en-US" sz="1400" b="1" i="0" u="none" strike="noStrike" cap="none" normalizeH="0" baseline="0" dirty="0" smtClean="0">
                          <a:ln>
                            <a:noFill/>
                          </a:ln>
                          <a:solidFill>
                            <a:schemeClr val="tx1"/>
                          </a:solidFill>
                          <a:effectLst/>
                          <a:latin typeface="Arial" charset="0"/>
                          <a:ea typeface="標楷體" pitchFamily="65" charset="-120"/>
                        </a:rPr>
                        <a:t>、</a:t>
                      </a:r>
                      <a:r>
                        <a:rPr kumimoji="1" lang="en-US" altLang="zh-TW" sz="1400" b="1" i="0" u="none" strike="noStrike" cap="none" normalizeH="0" baseline="0" dirty="0" smtClean="0">
                          <a:ln>
                            <a:noFill/>
                          </a:ln>
                          <a:solidFill>
                            <a:schemeClr val="tx1"/>
                          </a:solidFill>
                          <a:effectLst/>
                          <a:latin typeface="Arial" charset="0"/>
                          <a:ea typeface="標楷體" pitchFamily="65" charset="-120"/>
                        </a:rPr>
                        <a:t>8</a:t>
                      </a:r>
                      <a:r>
                        <a:rPr kumimoji="1" lang="zh-TW" altLang="en-US" sz="1400" b="1" i="0" u="none" strike="noStrike" cap="none" normalizeH="0" baseline="0" dirty="0" smtClean="0">
                          <a:ln>
                            <a:noFill/>
                          </a:ln>
                          <a:solidFill>
                            <a:schemeClr val="tx1"/>
                          </a:solidFill>
                          <a:effectLst/>
                          <a:latin typeface="Arial" charset="0"/>
                          <a:ea typeface="標楷體" pitchFamily="65" charset="-120"/>
                        </a:rPr>
                        <a:t>、</a:t>
                      </a:r>
                      <a:r>
                        <a:rPr kumimoji="1" lang="en-US" altLang="zh-TW" sz="1400" b="1" i="0" u="none" strike="noStrike" cap="none" normalizeH="0" baseline="0" dirty="0" smtClean="0">
                          <a:ln>
                            <a:noFill/>
                          </a:ln>
                          <a:solidFill>
                            <a:schemeClr val="tx1"/>
                          </a:solidFill>
                          <a:effectLst/>
                          <a:latin typeface="Arial" charset="0"/>
                          <a:ea typeface="標楷體" pitchFamily="65" charset="-120"/>
                        </a:rPr>
                        <a:t>9 </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zh-TW" altLang="en-US" sz="2800" b="1" i="0" u="none" strike="noStrike" cap="none" normalizeH="0" baseline="0" dirty="0" smtClean="0">
                          <a:ln>
                            <a:noFill/>
                          </a:ln>
                          <a:solidFill>
                            <a:schemeClr val="tx1"/>
                          </a:solidFill>
                          <a:effectLst/>
                          <a:latin typeface="Arial" charset="0"/>
                          <a:ea typeface="標楷體" pitchFamily="65" charset="-120"/>
                        </a:rPr>
                        <a:t>需</a:t>
                      </a:r>
                      <a:endParaRPr kumimoji="1" lang="en-US" altLang="zh-TW" sz="2800" b="1" i="0" u="none" strike="noStrike" cap="none" normalizeH="0" baseline="0" dirty="0" smtClean="0">
                        <a:ln>
                          <a:noFill/>
                        </a:ln>
                        <a:solidFill>
                          <a:schemeClr val="tx1"/>
                        </a:solidFill>
                        <a:effectLst/>
                        <a:latin typeface="Arial" charset="0"/>
                        <a:ea typeface="標楷體" pitchFamily="65" charset="-120"/>
                      </a:endParaRP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zh-TW" altLang="en-US"/>
                    </a:p>
                  </a:txBody>
                  <a:tcPr/>
                </a:tc>
                <a:tc grid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zh-TW" altLang="en-US" sz="1400" b="1" i="0" u="none" strike="noStrike" cap="none" normalizeH="0" baseline="0" dirty="0" smtClean="0">
                          <a:ln>
                            <a:noFill/>
                          </a:ln>
                          <a:solidFill>
                            <a:schemeClr val="tx1"/>
                          </a:solidFill>
                          <a:effectLst/>
                          <a:latin typeface="Arial" charset="0"/>
                          <a:ea typeface="標楷體" pitchFamily="65" charset="-120"/>
                        </a:rPr>
                        <a:t>公告金額</a:t>
                      </a:r>
                      <a:r>
                        <a:rPr kumimoji="1" lang="en-US" altLang="zh-TW" sz="1400" b="1" i="0" u="none" strike="noStrike" cap="none" normalizeH="0" baseline="0" dirty="0" smtClean="0">
                          <a:ln>
                            <a:noFill/>
                          </a:ln>
                          <a:solidFill>
                            <a:schemeClr val="tx1"/>
                          </a:solidFill>
                          <a:effectLst/>
                          <a:latin typeface="Arial" charset="0"/>
                          <a:ea typeface="標楷體" pitchFamily="65" charset="-120"/>
                        </a:rPr>
                        <a:t>1/10</a:t>
                      </a:r>
                      <a:r>
                        <a:rPr kumimoji="1" lang="zh-TW" altLang="en-US" sz="1400" b="1" i="0" u="none" strike="noStrike" cap="none" normalizeH="0" baseline="0" dirty="0" smtClean="0">
                          <a:ln>
                            <a:noFill/>
                          </a:ln>
                          <a:solidFill>
                            <a:schemeClr val="tx1"/>
                          </a:solidFill>
                          <a:effectLst/>
                          <a:latin typeface="Arial" charset="0"/>
                          <a:ea typeface="標楷體" pitchFamily="65" charset="-120"/>
                        </a:rPr>
                        <a:t>以下者，得不通知，通知得不派員。未達監辦辦法</a:t>
                      </a:r>
                      <a:r>
                        <a:rPr kumimoji="1" lang="en-US" altLang="zh-TW" sz="1400" b="1" i="0" u="none" strike="noStrike" cap="none" normalizeH="0" baseline="0" dirty="0" smtClean="0">
                          <a:ln>
                            <a:noFill/>
                          </a:ln>
                          <a:solidFill>
                            <a:schemeClr val="tx1"/>
                          </a:solidFill>
                          <a:effectLst/>
                          <a:latin typeface="Arial" charset="0"/>
                          <a:ea typeface="標楷體" pitchFamily="65" charset="-120"/>
                        </a:rPr>
                        <a:t>§5 </a:t>
                      </a:r>
                    </a:p>
                  </a:txBody>
                  <a:tcPr marT="45716" marB="457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zh-TW" altLang="en-US"/>
                    </a:p>
                  </a:txBody>
                  <a:tcPr/>
                </a:tc>
                <a:extLst>
                  <a:ext uri="{0D108BD9-81ED-4DB2-BD59-A6C34878D82A}">
                    <a16:rowId xmlns:a16="http://schemas.microsoft.com/office/drawing/2014/main" xmlns="" val="10006"/>
                  </a:ext>
                </a:extLst>
              </a:tr>
            </a:tbl>
          </a:graphicData>
        </a:graphic>
      </p:graphicFrame>
      <p:sp>
        <p:nvSpPr>
          <p:cNvPr id="3" name="投影片編號版面配置區 2"/>
          <p:cNvSpPr>
            <a:spLocks noGrp="1"/>
          </p:cNvSpPr>
          <p:nvPr>
            <p:ph type="sldNum" sz="quarter" idx="12"/>
          </p:nvPr>
        </p:nvSpPr>
        <p:spPr/>
        <p:txBody>
          <a:bodyPr/>
          <a:lstStyle/>
          <a:p>
            <a:pPr>
              <a:defRPr/>
            </a:pPr>
            <a:fld id="{6F52FD78-880B-4770-A454-C78282C901A6}" type="slidenum">
              <a:rPr lang="en-US" altLang="zh-TW" smtClean="0"/>
              <a:pPr>
                <a:defRPr/>
              </a:pPr>
              <a:t>42</a:t>
            </a:fld>
            <a:endParaRPr lang="en-US" altLang="zh-TW"/>
          </a:p>
        </p:txBody>
      </p:sp>
    </p:spTree>
    <p:extLst>
      <p:ext uri="{BB962C8B-B14F-4D97-AF65-F5344CB8AC3E}">
        <p14:creationId xmlns:p14="http://schemas.microsoft.com/office/powerpoint/2010/main" val="166900244"/>
      </p:ext>
    </p:extLst>
  </p:cSld>
  <p:clrMapOvr>
    <a:masterClrMapping/>
  </p:clrMapOvr>
  <p:transition/>
</p:sld>
</file>

<file path=ppt/slides/slide4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標題 1"/>
          <p:cNvSpPr>
            <a:spLocks noGrp="1"/>
          </p:cNvSpPr>
          <p:nvPr>
            <p:ph type="title"/>
          </p:nvPr>
        </p:nvSpPr>
        <p:spPr>
          <a:xfrm>
            <a:off x="442913" y="277813"/>
            <a:ext cx="8229600" cy="774700"/>
          </a:xfrm>
        </p:spPr>
        <p:txBody>
          <a:bodyPr/>
          <a:lstStyle/>
          <a:p>
            <a:pPr algn="ctr"/>
            <a:r>
              <a:rPr lang="zh-TW" altLang="en-US" sz="4400" b="1" dirty="0" smtClean="0">
                <a:solidFill>
                  <a:srgbClr val="FF0000"/>
                </a:solidFill>
              </a:rPr>
              <a:t>遲延履約之</a:t>
            </a:r>
            <a:r>
              <a:rPr lang="zh-TW" altLang="zh-TW" sz="4400" b="1" dirty="0" smtClean="0">
                <a:solidFill>
                  <a:srgbClr val="FF0000"/>
                </a:solidFill>
              </a:rPr>
              <a:t>逾期違約金</a:t>
            </a:r>
            <a:r>
              <a:rPr lang="zh-TW" altLang="en-US" sz="4400" b="1" dirty="0" smtClean="0">
                <a:solidFill>
                  <a:srgbClr val="FF0000"/>
                </a:solidFill>
              </a:rPr>
              <a:t>計算</a:t>
            </a:r>
            <a:r>
              <a:rPr lang="en-US" altLang="zh-TW" sz="4400" b="1" dirty="0" smtClean="0">
                <a:solidFill>
                  <a:srgbClr val="FF0000"/>
                </a:solidFill>
              </a:rPr>
              <a:t>1</a:t>
            </a:r>
            <a:endParaRPr lang="zh-TW" altLang="en-US" sz="4400" b="1" dirty="0" smtClean="0">
              <a:solidFill>
                <a:srgbClr val="FF0000"/>
              </a:solidFill>
            </a:endParaRPr>
          </a:p>
        </p:txBody>
      </p:sp>
      <p:sp>
        <p:nvSpPr>
          <p:cNvPr id="3" name="內容版面配置區 2"/>
          <p:cNvSpPr>
            <a:spLocks noGrp="1"/>
          </p:cNvSpPr>
          <p:nvPr>
            <p:ph idx="1"/>
          </p:nvPr>
        </p:nvSpPr>
        <p:spPr>
          <a:xfrm>
            <a:off x="323850" y="981075"/>
            <a:ext cx="8496300" cy="5078413"/>
          </a:xfrm>
        </p:spPr>
        <p:txBody>
          <a:bodyPr>
            <a:normAutofit lnSpcReduction="10000"/>
          </a:bodyPr>
          <a:lstStyle/>
          <a:p>
            <a:pPr>
              <a:defRPr/>
            </a:pPr>
            <a:r>
              <a:rPr lang="zh-TW" altLang="en-US" sz="2400" b="1" dirty="0">
                <a:latin typeface="+mn-ea"/>
              </a:rPr>
              <a:t>工程採購契約範本</a:t>
            </a:r>
            <a:r>
              <a:rPr lang="zh-TW" altLang="zh-TW" sz="2400" b="1" dirty="0" smtClean="0">
                <a:latin typeface="+mn-ea"/>
              </a:rPr>
              <a:t>第</a:t>
            </a:r>
            <a:r>
              <a:rPr lang="en-US" altLang="zh-TW" sz="2400" b="1" dirty="0" smtClean="0">
                <a:latin typeface="+mn-ea"/>
              </a:rPr>
              <a:t>17</a:t>
            </a:r>
            <a:r>
              <a:rPr lang="zh-TW" altLang="zh-TW" sz="2400" b="1" dirty="0" smtClean="0">
                <a:latin typeface="+mn-ea"/>
              </a:rPr>
              <a:t>條</a:t>
            </a:r>
            <a:r>
              <a:rPr lang="zh-TW" altLang="en-US" sz="2400" b="1" dirty="0" smtClean="0">
                <a:latin typeface="+mn-ea"/>
              </a:rPr>
              <a:t>  遲延履約</a:t>
            </a:r>
            <a:endParaRPr lang="en-US" altLang="zh-TW" sz="2400" b="1" dirty="0" smtClean="0">
              <a:latin typeface="+mn-ea"/>
            </a:endParaRPr>
          </a:p>
          <a:p>
            <a:pPr>
              <a:buFont typeface="Wingdings" panose="05000000000000000000" pitchFamily="2" charset="2"/>
              <a:buChar char="p"/>
              <a:defRPr/>
            </a:pPr>
            <a:r>
              <a:rPr lang="en-US" altLang="zh-TW" sz="2400" b="1" dirty="0">
                <a:latin typeface="+mn-ea"/>
              </a:rPr>
              <a:t>(</a:t>
            </a:r>
            <a:r>
              <a:rPr lang="zh-TW" altLang="zh-TW" sz="2400" b="1" dirty="0">
                <a:latin typeface="+mn-ea"/>
              </a:rPr>
              <a:t>一</a:t>
            </a:r>
            <a:r>
              <a:rPr lang="en-US" altLang="zh-TW" sz="2400" b="1" dirty="0">
                <a:latin typeface="+mn-ea"/>
              </a:rPr>
              <a:t>)</a:t>
            </a:r>
            <a:r>
              <a:rPr lang="zh-TW" altLang="zh-TW" sz="2400" b="1" dirty="0">
                <a:latin typeface="+mn-ea"/>
              </a:rPr>
              <a:t>逾期違約金，</a:t>
            </a:r>
            <a:r>
              <a:rPr lang="zh-TW" altLang="zh-TW" sz="2400" b="1" dirty="0">
                <a:solidFill>
                  <a:srgbClr val="0000FF"/>
                </a:solidFill>
                <a:latin typeface="+mn-ea"/>
              </a:rPr>
              <a:t>以日為單位，按逾期日數</a:t>
            </a:r>
            <a:r>
              <a:rPr lang="zh-TW" altLang="zh-TW" sz="2400" b="1" dirty="0">
                <a:latin typeface="+mn-ea"/>
              </a:rPr>
              <a:t>，每日依契約價金總額＿‰（由機關於招標時載明比率；</a:t>
            </a:r>
            <a:r>
              <a:rPr lang="zh-TW" altLang="zh-TW" sz="2400" b="1" dirty="0">
                <a:solidFill>
                  <a:srgbClr val="0000FF"/>
                </a:solidFill>
                <a:latin typeface="+mn-ea"/>
              </a:rPr>
              <a:t>未載明者，為</a:t>
            </a:r>
            <a:r>
              <a:rPr lang="en-US" altLang="zh-TW" sz="2400" b="1" dirty="0">
                <a:solidFill>
                  <a:srgbClr val="0000FF"/>
                </a:solidFill>
                <a:latin typeface="+mn-ea"/>
              </a:rPr>
              <a:t>1</a:t>
            </a:r>
            <a:r>
              <a:rPr lang="zh-TW" altLang="zh-TW" sz="2400" b="1" dirty="0">
                <a:solidFill>
                  <a:srgbClr val="0000FF"/>
                </a:solidFill>
                <a:latin typeface="+mn-ea"/>
              </a:rPr>
              <a:t>‰</a:t>
            </a:r>
            <a:r>
              <a:rPr lang="zh-TW" altLang="zh-TW" sz="2400" b="1" dirty="0">
                <a:latin typeface="+mn-ea"/>
              </a:rPr>
              <a:t>）計算逾期違約金，</a:t>
            </a:r>
            <a:r>
              <a:rPr lang="zh-TW" altLang="zh-TW" sz="2400" b="1" dirty="0">
                <a:solidFill>
                  <a:srgbClr val="FF0000"/>
                </a:solidFill>
                <a:latin typeface="+mn-ea"/>
              </a:rPr>
              <a:t>所有日數（包括放假日等）均應納入</a:t>
            </a:r>
            <a:r>
              <a:rPr lang="zh-TW" altLang="zh-TW" sz="2400" b="1" dirty="0">
                <a:latin typeface="+mn-ea"/>
              </a:rPr>
              <a:t>，不因履約期限以工作天或日曆天計算而有差別。</a:t>
            </a:r>
            <a:r>
              <a:rPr lang="zh-TW" altLang="zh-TW" sz="2400" b="1" dirty="0">
                <a:solidFill>
                  <a:srgbClr val="0000FF"/>
                </a:solidFill>
                <a:latin typeface="+mn-ea"/>
              </a:rPr>
              <a:t>因可歸責於廠商之事由，致終止或解除契約者，逾期違約金應計算至終止或解除契約之日止</a:t>
            </a:r>
            <a:r>
              <a:rPr lang="zh-TW" altLang="zh-TW" sz="2400" b="1" dirty="0" smtClean="0">
                <a:solidFill>
                  <a:srgbClr val="0000FF"/>
                </a:solidFill>
                <a:latin typeface="+mn-ea"/>
              </a:rPr>
              <a:t>。</a:t>
            </a:r>
            <a:endParaRPr lang="en-US" altLang="zh-TW" sz="2400" b="1" dirty="0" smtClean="0">
              <a:solidFill>
                <a:srgbClr val="0000FF"/>
              </a:solidFill>
              <a:latin typeface="+mn-ea"/>
            </a:endParaRPr>
          </a:p>
          <a:p>
            <a:pPr>
              <a:buFont typeface="Wingdings" panose="05000000000000000000" pitchFamily="2" charset="2"/>
              <a:buChar char="l"/>
              <a:defRPr/>
            </a:pPr>
            <a:r>
              <a:rPr lang="en-US" altLang="zh-TW" sz="2400" b="1" dirty="0" smtClean="0">
                <a:latin typeface="+mn-ea"/>
              </a:rPr>
              <a:t>1</a:t>
            </a:r>
            <a:r>
              <a:rPr lang="en-US" altLang="zh-TW" sz="2400" b="1" dirty="0">
                <a:latin typeface="+mn-ea"/>
              </a:rPr>
              <a:t>.</a:t>
            </a:r>
            <a:r>
              <a:rPr lang="zh-TW" altLang="zh-TW" sz="2400" b="1" dirty="0">
                <a:latin typeface="+mn-ea"/>
              </a:rPr>
              <a:t>廠商如未依照契約</a:t>
            </a:r>
            <a:r>
              <a:rPr lang="zh-TW" altLang="zh-TW" sz="2400" b="1" dirty="0">
                <a:solidFill>
                  <a:srgbClr val="0000FF"/>
                </a:solidFill>
                <a:latin typeface="+mn-ea"/>
              </a:rPr>
              <a:t>所定履約期限竣工，自該期限之</a:t>
            </a:r>
            <a:r>
              <a:rPr lang="zh-TW" altLang="zh-TW" sz="2400" b="1" dirty="0">
                <a:solidFill>
                  <a:srgbClr val="FF0000"/>
                </a:solidFill>
                <a:latin typeface="+mn-ea"/>
              </a:rPr>
              <a:t>次日</a:t>
            </a:r>
            <a:r>
              <a:rPr lang="zh-TW" altLang="zh-TW" sz="2400" b="1" dirty="0">
                <a:solidFill>
                  <a:srgbClr val="0000FF"/>
                </a:solidFill>
                <a:latin typeface="+mn-ea"/>
              </a:rPr>
              <a:t>起算逾期日數</a:t>
            </a:r>
            <a:r>
              <a:rPr lang="zh-TW" altLang="zh-TW" sz="2400" b="1" dirty="0" smtClean="0">
                <a:solidFill>
                  <a:srgbClr val="0000FF"/>
                </a:solidFill>
                <a:latin typeface="+mn-ea"/>
              </a:rPr>
              <a:t>。</a:t>
            </a:r>
            <a:endParaRPr lang="en-US" altLang="zh-TW" sz="2400" b="1" dirty="0" smtClean="0">
              <a:solidFill>
                <a:srgbClr val="0000FF"/>
              </a:solidFill>
              <a:latin typeface="+mn-ea"/>
            </a:endParaRPr>
          </a:p>
          <a:p>
            <a:pPr>
              <a:buFont typeface="Wingdings" panose="05000000000000000000" pitchFamily="2" charset="2"/>
              <a:buChar char="l"/>
              <a:defRPr/>
            </a:pPr>
            <a:r>
              <a:rPr lang="en-US" altLang="zh-TW" sz="2400" b="1" dirty="0" smtClean="0">
                <a:latin typeface="+mn-ea"/>
              </a:rPr>
              <a:t>2</a:t>
            </a:r>
            <a:r>
              <a:rPr lang="en-US" altLang="zh-TW" sz="2400" b="1" dirty="0">
                <a:latin typeface="+mn-ea"/>
              </a:rPr>
              <a:t>.</a:t>
            </a:r>
            <a:r>
              <a:rPr lang="zh-TW" altLang="zh-TW" sz="2400" b="1" dirty="0">
                <a:latin typeface="+mn-ea"/>
              </a:rPr>
              <a:t>初驗或驗收有瑕疵，經機關</a:t>
            </a:r>
            <a:r>
              <a:rPr lang="zh-TW" altLang="zh-TW" sz="2400" b="1" u="sng" dirty="0">
                <a:solidFill>
                  <a:srgbClr val="0000FF"/>
                </a:solidFill>
                <a:latin typeface="+mn-ea"/>
              </a:rPr>
              <a:t>通知廠商限期改正，自契約所定履約期限之</a:t>
            </a:r>
            <a:r>
              <a:rPr lang="zh-TW" altLang="zh-TW" sz="2400" b="1" u="sng" dirty="0">
                <a:solidFill>
                  <a:srgbClr val="FF0000"/>
                </a:solidFill>
                <a:latin typeface="+mn-ea"/>
              </a:rPr>
              <a:t>次日起</a:t>
            </a:r>
            <a:r>
              <a:rPr lang="zh-TW" altLang="zh-TW" sz="2400" b="1" u="sng" dirty="0">
                <a:solidFill>
                  <a:srgbClr val="0000FF"/>
                </a:solidFill>
                <a:latin typeface="+mn-ea"/>
              </a:rPr>
              <a:t>算逾期日數，但扣除以下日數</a:t>
            </a:r>
            <a:r>
              <a:rPr lang="zh-TW" altLang="zh-TW" sz="2400" b="1" u="sng" dirty="0" smtClean="0">
                <a:solidFill>
                  <a:srgbClr val="0000FF"/>
                </a:solidFill>
                <a:latin typeface="+mn-ea"/>
              </a:rPr>
              <a:t>：</a:t>
            </a:r>
            <a:r>
              <a:rPr lang="en-US" altLang="zh-TW" sz="2400" b="1" u="sng" dirty="0" smtClean="0">
                <a:solidFill>
                  <a:srgbClr val="0000FF"/>
                </a:solidFill>
                <a:latin typeface="+mn-ea"/>
              </a:rPr>
              <a:t/>
            </a:r>
            <a:br>
              <a:rPr lang="en-US" altLang="zh-TW" sz="2400" b="1" u="sng" dirty="0" smtClean="0">
                <a:solidFill>
                  <a:srgbClr val="0000FF"/>
                </a:solidFill>
                <a:latin typeface="+mn-ea"/>
              </a:rPr>
            </a:br>
            <a:r>
              <a:rPr lang="en-US" altLang="zh-TW" sz="2400" b="1" dirty="0" smtClean="0">
                <a:latin typeface="+mn-ea"/>
              </a:rPr>
              <a:t>(</a:t>
            </a:r>
            <a:r>
              <a:rPr lang="en-US" altLang="zh-TW" sz="2400" b="1" dirty="0">
                <a:latin typeface="+mn-ea"/>
              </a:rPr>
              <a:t>1)</a:t>
            </a:r>
            <a:r>
              <a:rPr lang="zh-TW" altLang="zh-TW" sz="2400" b="1" dirty="0">
                <a:latin typeface="+mn-ea"/>
              </a:rPr>
              <a:t>履約期限之次日起，至機關決定限期改正前歸屬於機關之作業日數</a:t>
            </a:r>
            <a:r>
              <a:rPr lang="zh-TW" altLang="zh-TW" sz="2400" b="1" dirty="0" smtClean="0">
                <a:latin typeface="+mn-ea"/>
              </a:rPr>
              <a:t>。</a:t>
            </a:r>
            <a:r>
              <a:rPr lang="en-US" altLang="zh-TW" sz="2400" b="1" dirty="0" smtClean="0">
                <a:latin typeface="+mn-ea"/>
              </a:rPr>
              <a:t>(</a:t>
            </a:r>
            <a:r>
              <a:rPr lang="en-US" altLang="zh-TW" sz="2400" b="1" dirty="0">
                <a:latin typeface="+mn-ea"/>
              </a:rPr>
              <a:t>2)</a:t>
            </a:r>
            <a:r>
              <a:rPr lang="zh-TW" altLang="zh-TW" sz="2400" b="1" dirty="0">
                <a:latin typeface="+mn-ea"/>
              </a:rPr>
              <a:t>契約或主驗人指定之限期改正日數（機關得於招標時刪除此部分文字）。</a:t>
            </a:r>
          </a:p>
          <a:p>
            <a:pPr>
              <a:buFont typeface="Wingdings" panose="05000000000000000000" pitchFamily="2" charset="2"/>
              <a:buChar char="p"/>
              <a:defRPr/>
            </a:pPr>
            <a:endParaRPr lang="zh-TW" altLang="en-US" sz="2400" b="1" dirty="0">
              <a:latin typeface="+mn-ea"/>
            </a:endParaRPr>
          </a:p>
        </p:txBody>
      </p:sp>
      <p:sp>
        <p:nvSpPr>
          <p:cNvPr id="4" name="投影片編號版面配置區 3"/>
          <p:cNvSpPr>
            <a:spLocks noGrp="1"/>
          </p:cNvSpPr>
          <p:nvPr>
            <p:ph type="sldNum" sz="quarter" idx="12"/>
          </p:nvPr>
        </p:nvSpPr>
        <p:spPr/>
        <p:txBody>
          <a:bodyPr/>
          <a:lstStyle/>
          <a:p>
            <a:fld id="{1118FB7C-3051-423D-B140-B22D31D849CF}" type="slidenum">
              <a:rPr lang="zh-TW" altLang="en-US" smtClean="0"/>
              <a:pPr/>
              <a:t>420</a:t>
            </a:fld>
            <a:endParaRPr lang="zh-TW" altLang="en-US"/>
          </a:p>
        </p:txBody>
      </p:sp>
    </p:spTree>
    <p:extLst>
      <p:ext uri="{BB962C8B-B14F-4D97-AF65-F5344CB8AC3E}">
        <p14:creationId xmlns:p14="http://schemas.microsoft.com/office/powerpoint/2010/main" val="3673936792"/>
      </p:ext>
    </p:extLst>
  </p:cSld>
  <p:clrMapOvr>
    <a:masterClrMapping/>
  </p:clrMapOvr>
</p:sld>
</file>

<file path=ppt/slides/slide4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8" name="標題 1"/>
          <p:cNvSpPr>
            <a:spLocks noGrp="1"/>
          </p:cNvSpPr>
          <p:nvPr>
            <p:ph type="title"/>
          </p:nvPr>
        </p:nvSpPr>
        <p:spPr>
          <a:xfrm>
            <a:off x="442913" y="277813"/>
            <a:ext cx="8229600" cy="774700"/>
          </a:xfrm>
        </p:spPr>
        <p:txBody>
          <a:bodyPr/>
          <a:lstStyle/>
          <a:p>
            <a:pPr algn="ctr"/>
            <a:r>
              <a:rPr lang="zh-TW" altLang="en-US" sz="4400" b="1" dirty="0" smtClean="0">
                <a:solidFill>
                  <a:srgbClr val="FF0000"/>
                </a:solidFill>
              </a:rPr>
              <a:t>遲延履約之</a:t>
            </a:r>
            <a:r>
              <a:rPr lang="zh-TW" altLang="zh-TW" sz="4400" b="1" dirty="0" smtClean="0">
                <a:solidFill>
                  <a:srgbClr val="FF0000"/>
                </a:solidFill>
              </a:rPr>
              <a:t>逾期違約金</a:t>
            </a:r>
            <a:r>
              <a:rPr lang="zh-TW" altLang="en-US" sz="4400" b="1" dirty="0" smtClean="0">
                <a:solidFill>
                  <a:srgbClr val="FF0000"/>
                </a:solidFill>
              </a:rPr>
              <a:t>計算</a:t>
            </a:r>
            <a:r>
              <a:rPr lang="en-US" altLang="zh-TW" sz="4400" b="1" dirty="0" smtClean="0">
                <a:solidFill>
                  <a:srgbClr val="FF0000"/>
                </a:solidFill>
              </a:rPr>
              <a:t>2</a:t>
            </a:r>
            <a:endParaRPr lang="zh-TW" altLang="en-US" sz="4400" b="1" dirty="0" smtClean="0">
              <a:solidFill>
                <a:srgbClr val="FF0000"/>
              </a:solidFill>
            </a:endParaRPr>
          </a:p>
        </p:txBody>
      </p:sp>
      <p:sp>
        <p:nvSpPr>
          <p:cNvPr id="254979" name="內容版面配置區 2"/>
          <p:cNvSpPr>
            <a:spLocks noGrp="1"/>
          </p:cNvSpPr>
          <p:nvPr>
            <p:ph idx="1"/>
          </p:nvPr>
        </p:nvSpPr>
        <p:spPr>
          <a:xfrm>
            <a:off x="323850" y="981075"/>
            <a:ext cx="8589963" cy="5078413"/>
          </a:xfrm>
        </p:spPr>
        <p:txBody>
          <a:bodyPr>
            <a:normAutofit lnSpcReduction="10000"/>
          </a:bodyPr>
          <a:lstStyle/>
          <a:p>
            <a:r>
              <a:rPr lang="zh-TW" altLang="en-US" sz="2400" b="1" dirty="0" smtClean="0">
                <a:latin typeface="+mn-ea"/>
              </a:rPr>
              <a:t>工程採購契約範本第</a:t>
            </a:r>
            <a:r>
              <a:rPr lang="en-US" altLang="zh-TW" sz="2400" b="1" dirty="0" smtClean="0">
                <a:latin typeface="+mn-ea"/>
              </a:rPr>
              <a:t>17</a:t>
            </a:r>
            <a:r>
              <a:rPr lang="zh-TW" altLang="en-US" sz="2400" b="1" dirty="0" smtClean="0">
                <a:latin typeface="+mn-ea"/>
              </a:rPr>
              <a:t>條  遲延履約</a:t>
            </a:r>
            <a:r>
              <a:rPr lang="en-US" altLang="zh-TW" sz="2400" b="1" dirty="0" smtClean="0">
                <a:latin typeface="+mn-ea"/>
              </a:rPr>
              <a:t>(</a:t>
            </a:r>
            <a:r>
              <a:rPr lang="zh-TW" altLang="en-US" sz="2400" b="1" dirty="0" smtClean="0">
                <a:latin typeface="+mn-ea"/>
              </a:rPr>
              <a:t>一</a:t>
            </a:r>
            <a:r>
              <a:rPr lang="en-US" altLang="zh-TW" sz="2400" b="1" dirty="0" smtClean="0">
                <a:latin typeface="+mn-ea"/>
              </a:rPr>
              <a:t>)</a:t>
            </a:r>
            <a:endParaRPr lang="zh-TW" altLang="en-US" sz="2400" b="1" dirty="0" smtClean="0">
              <a:latin typeface="+mn-ea"/>
            </a:endParaRPr>
          </a:p>
          <a:p>
            <a:pPr>
              <a:buFont typeface="Wingdings" panose="05000000000000000000" pitchFamily="2" charset="2"/>
              <a:buChar char="l"/>
            </a:pPr>
            <a:r>
              <a:rPr lang="en-US" altLang="zh-TW" sz="2400" b="1" dirty="0" smtClean="0">
                <a:latin typeface="+mn-ea"/>
              </a:rPr>
              <a:t>3.</a:t>
            </a:r>
            <a:r>
              <a:rPr lang="zh-TW" altLang="zh-TW" sz="2400" b="1" dirty="0" smtClean="0">
                <a:latin typeface="+mn-ea"/>
              </a:rPr>
              <a:t>未完成履約</a:t>
            </a:r>
            <a:r>
              <a:rPr lang="zh-TW" altLang="en-US" sz="2400" b="1" dirty="0" smtClean="0">
                <a:latin typeface="+mn-ea"/>
              </a:rPr>
              <a:t> </a:t>
            </a:r>
            <a:r>
              <a:rPr lang="en-US" altLang="zh-TW" sz="2400" b="1" dirty="0" smtClean="0">
                <a:latin typeface="+mn-ea"/>
              </a:rPr>
              <a:t>/</a:t>
            </a:r>
            <a:r>
              <a:rPr lang="zh-TW" altLang="en-US" sz="2400" b="1" dirty="0" smtClean="0">
                <a:latin typeface="+mn-ea"/>
              </a:rPr>
              <a:t> </a:t>
            </a:r>
            <a:r>
              <a:rPr lang="zh-TW" altLang="zh-TW" sz="2400" b="1" dirty="0" smtClean="0">
                <a:latin typeface="+mn-ea"/>
              </a:rPr>
              <a:t>初驗或驗收</a:t>
            </a:r>
            <a:r>
              <a:rPr lang="zh-TW" altLang="zh-TW" sz="2400" b="1" dirty="0" smtClean="0">
                <a:solidFill>
                  <a:srgbClr val="0000FF"/>
                </a:solidFill>
                <a:latin typeface="+mn-ea"/>
              </a:rPr>
              <a:t>有瑕疵之部分不影響其他已完成且無瑕疵部分之使用者</a:t>
            </a:r>
            <a:r>
              <a:rPr lang="zh-TW" altLang="zh-TW" sz="2400" b="1" dirty="0" smtClean="0">
                <a:latin typeface="+mn-ea"/>
              </a:rPr>
              <a:t>（不以機關已有使用事實為限），按未完成履約</a:t>
            </a:r>
            <a:r>
              <a:rPr lang="en-US" altLang="zh-TW" sz="2400" b="1" dirty="0" smtClean="0">
                <a:latin typeface="+mn-ea"/>
              </a:rPr>
              <a:t>/</a:t>
            </a:r>
            <a:r>
              <a:rPr lang="zh-TW" altLang="zh-TW" sz="2400" b="1" dirty="0" smtClean="0">
                <a:latin typeface="+mn-ea"/>
              </a:rPr>
              <a:t>初驗或驗收有瑕疵部分之契約價金，每日依其＿‰（由機關於招標時載明比率；</a:t>
            </a:r>
            <a:r>
              <a:rPr lang="zh-TW" altLang="zh-TW" sz="2400" b="1" dirty="0" smtClean="0">
                <a:solidFill>
                  <a:srgbClr val="0000FF"/>
                </a:solidFill>
                <a:latin typeface="+mn-ea"/>
              </a:rPr>
              <a:t>未載明者，為</a:t>
            </a:r>
            <a:r>
              <a:rPr lang="en-US" altLang="zh-TW" sz="2400" b="1" dirty="0" smtClean="0">
                <a:solidFill>
                  <a:srgbClr val="0000FF"/>
                </a:solidFill>
                <a:latin typeface="+mn-ea"/>
              </a:rPr>
              <a:t>3</a:t>
            </a:r>
            <a:r>
              <a:rPr lang="zh-TW" altLang="zh-TW" sz="2400" b="1" dirty="0" smtClean="0">
                <a:solidFill>
                  <a:srgbClr val="0000FF"/>
                </a:solidFill>
                <a:latin typeface="+mn-ea"/>
              </a:rPr>
              <a:t>‰</a:t>
            </a:r>
            <a:r>
              <a:rPr lang="zh-TW" altLang="zh-TW" sz="2400" b="1" dirty="0" smtClean="0">
                <a:latin typeface="+mn-ea"/>
              </a:rPr>
              <a:t>）計算逾期違約金，其數額</a:t>
            </a:r>
            <a:r>
              <a:rPr lang="zh-TW" altLang="zh-TW" sz="2400" b="1" dirty="0" smtClean="0">
                <a:solidFill>
                  <a:srgbClr val="0000FF"/>
                </a:solidFill>
                <a:latin typeface="+mn-ea"/>
              </a:rPr>
              <a:t>以每日依契約價金總額計算之數額為上限</a:t>
            </a:r>
            <a:r>
              <a:rPr lang="zh-TW" altLang="zh-TW" sz="2400" b="1" dirty="0" smtClean="0">
                <a:latin typeface="+mn-ea"/>
              </a:rPr>
              <a:t>。</a:t>
            </a:r>
            <a:endParaRPr lang="en-US" altLang="zh-TW" sz="2400" b="1" dirty="0" smtClean="0">
              <a:latin typeface="+mn-ea"/>
            </a:endParaRPr>
          </a:p>
          <a:p>
            <a:pPr>
              <a:buFont typeface="Wingdings" panose="05000000000000000000" pitchFamily="2" charset="2"/>
              <a:buChar char="p"/>
            </a:pPr>
            <a:r>
              <a:rPr lang="en-US" altLang="zh-TW" sz="2400" b="1" dirty="0" smtClean="0">
                <a:latin typeface="+mn-ea"/>
              </a:rPr>
              <a:t>(</a:t>
            </a:r>
            <a:r>
              <a:rPr lang="zh-TW" altLang="zh-TW" sz="2400" b="1" dirty="0" smtClean="0">
                <a:latin typeface="+mn-ea"/>
              </a:rPr>
              <a:t>四</a:t>
            </a:r>
            <a:r>
              <a:rPr lang="en-US" altLang="zh-TW" sz="2400" b="1" dirty="0" smtClean="0">
                <a:latin typeface="+mn-ea"/>
              </a:rPr>
              <a:t>)</a:t>
            </a:r>
            <a:r>
              <a:rPr lang="zh-TW" altLang="zh-TW" sz="2400" b="1" dirty="0" smtClean="0">
                <a:latin typeface="+mn-ea"/>
              </a:rPr>
              <a:t>逾期違約金為損害賠償額預定性違約金，其總額（含逾期未改正之違約金）以契約價金總額之＿</a:t>
            </a:r>
            <a:r>
              <a:rPr lang="en-US" altLang="zh-TW" sz="2400" b="1" dirty="0" smtClean="0">
                <a:latin typeface="+mn-ea"/>
              </a:rPr>
              <a:t>%</a:t>
            </a:r>
            <a:r>
              <a:rPr lang="zh-TW" altLang="zh-TW" sz="2400" b="1" dirty="0" smtClean="0">
                <a:latin typeface="+mn-ea"/>
              </a:rPr>
              <a:t>（由機關於招標時載明，但不高於</a:t>
            </a:r>
            <a:r>
              <a:rPr lang="en-US" altLang="zh-TW" sz="2400" b="1" dirty="0" smtClean="0">
                <a:latin typeface="+mn-ea"/>
              </a:rPr>
              <a:t>20%</a:t>
            </a:r>
            <a:r>
              <a:rPr lang="zh-TW" altLang="zh-TW" sz="2400" b="1" dirty="0" smtClean="0">
                <a:latin typeface="+mn-ea"/>
              </a:rPr>
              <a:t>；</a:t>
            </a:r>
            <a:r>
              <a:rPr lang="zh-TW" altLang="zh-TW" sz="2400" b="1" dirty="0" smtClean="0">
                <a:solidFill>
                  <a:srgbClr val="0000FF"/>
                </a:solidFill>
                <a:latin typeface="+mn-ea"/>
              </a:rPr>
              <a:t>未載明者，為</a:t>
            </a:r>
            <a:r>
              <a:rPr lang="en-US" altLang="zh-TW" sz="2400" b="1" dirty="0" smtClean="0">
                <a:solidFill>
                  <a:srgbClr val="0000FF"/>
                </a:solidFill>
                <a:latin typeface="+mn-ea"/>
              </a:rPr>
              <a:t>20%</a:t>
            </a:r>
            <a:r>
              <a:rPr lang="zh-TW" altLang="zh-TW" sz="2400" b="1" dirty="0" smtClean="0">
                <a:latin typeface="+mn-ea"/>
              </a:rPr>
              <a:t>）為上限，且不計入第</a:t>
            </a:r>
            <a:r>
              <a:rPr lang="en-US" altLang="zh-TW" sz="2400" b="1" dirty="0" smtClean="0">
                <a:latin typeface="+mn-ea"/>
              </a:rPr>
              <a:t>18</a:t>
            </a:r>
            <a:r>
              <a:rPr lang="zh-TW" altLang="zh-TW" sz="2400" b="1" dirty="0" smtClean="0">
                <a:latin typeface="+mn-ea"/>
              </a:rPr>
              <a:t>條第</a:t>
            </a:r>
            <a:r>
              <a:rPr lang="en-US" altLang="zh-TW" sz="2400" b="1" dirty="0" smtClean="0">
                <a:latin typeface="+mn-ea"/>
              </a:rPr>
              <a:t>8</a:t>
            </a:r>
            <a:r>
              <a:rPr lang="zh-TW" altLang="zh-TW" sz="2400" b="1" dirty="0" smtClean="0">
                <a:latin typeface="+mn-ea"/>
              </a:rPr>
              <a:t>款之賠償責任上限金額內。</a:t>
            </a:r>
          </a:p>
          <a:p>
            <a:pPr>
              <a:buFont typeface="Wingdings" panose="05000000000000000000" pitchFamily="2" charset="2"/>
              <a:buChar char="p"/>
            </a:pPr>
            <a:r>
              <a:rPr lang="en-US" altLang="zh-TW" sz="2400" b="1" dirty="0" smtClean="0">
                <a:latin typeface="+mn-ea"/>
              </a:rPr>
              <a:t>(</a:t>
            </a:r>
            <a:r>
              <a:rPr lang="zh-TW" altLang="en-US" sz="2400" b="1" dirty="0" smtClean="0">
                <a:latin typeface="+mn-ea"/>
              </a:rPr>
              <a:t>五</a:t>
            </a:r>
            <a:r>
              <a:rPr lang="en-US" altLang="zh-TW" sz="2400" b="1" dirty="0" smtClean="0">
                <a:latin typeface="+mn-ea"/>
              </a:rPr>
              <a:t>)</a:t>
            </a:r>
            <a:r>
              <a:rPr lang="zh-TW" altLang="en-US" sz="2400" b="1" dirty="0" smtClean="0">
                <a:latin typeface="+mn-ea"/>
              </a:rPr>
              <a:t>因下列天災或事變等不可抗力或不可歸責於契約當事人之事由，致未能依時履約者，廠商得依第</a:t>
            </a:r>
            <a:r>
              <a:rPr lang="en-US" altLang="zh-TW" sz="2400" b="1" dirty="0" smtClean="0">
                <a:latin typeface="+mn-ea"/>
              </a:rPr>
              <a:t>7</a:t>
            </a:r>
            <a:r>
              <a:rPr lang="zh-TW" altLang="en-US" sz="2400" b="1" dirty="0" smtClean="0">
                <a:latin typeface="+mn-ea"/>
              </a:rPr>
              <a:t>條第</a:t>
            </a:r>
            <a:r>
              <a:rPr lang="en-US" altLang="zh-TW" sz="2400" b="1" dirty="0" smtClean="0">
                <a:latin typeface="+mn-ea"/>
              </a:rPr>
              <a:t>3</a:t>
            </a:r>
            <a:r>
              <a:rPr lang="zh-TW" altLang="en-US" sz="2400" b="1" dirty="0" smtClean="0">
                <a:latin typeface="+mn-ea"/>
              </a:rPr>
              <a:t>款規定，</a:t>
            </a:r>
            <a:r>
              <a:rPr lang="zh-TW" altLang="en-US" sz="2400" b="1" dirty="0" smtClean="0">
                <a:solidFill>
                  <a:srgbClr val="0000FF"/>
                </a:solidFill>
                <a:latin typeface="+mn-ea"/>
              </a:rPr>
              <a:t>申請延長履約期限；不能履約者，得免除契約責任：</a:t>
            </a:r>
            <a:r>
              <a:rPr lang="en-US" altLang="zh-TW" sz="2400" b="1" dirty="0" smtClean="0">
                <a:solidFill>
                  <a:srgbClr val="0000FF"/>
                </a:solidFill>
                <a:latin typeface="+mn-ea"/>
              </a:rPr>
              <a:t>…</a:t>
            </a:r>
            <a:endParaRPr lang="zh-TW" altLang="zh-TW" sz="2400" b="1" dirty="0" smtClean="0">
              <a:solidFill>
                <a:srgbClr val="0000FF"/>
              </a:solidFill>
              <a:latin typeface="+mn-ea"/>
            </a:endParaRPr>
          </a:p>
          <a:p>
            <a:pPr>
              <a:buFont typeface="Wingdings" panose="05000000000000000000" pitchFamily="2" charset="2"/>
              <a:buChar char="p"/>
            </a:pPr>
            <a:endParaRPr lang="zh-TW" altLang="en-US" sz="2400" b="1" dirty="0" smtClean="0">
              <a:latin typeface="+mn-ea"/>
            </a:endParaRPr>
          </a:p>
        </p:txBody>
      </p:sp>
      <p:sp>
        <p:nvSpPr>
          <p:cNvPr id="3" name="投影片編號版面配置區 2"/>
          <p:cNvSpPr>
            <a:spLocks noGrp="1"/>
          </p:cNvSpPr>
          <p:nvPr>
            <p:ph type="sldNum" sz="quarter" idx="12"/>
          </p:nvPr>
        </p:nvSpPr>
        <p:spPr/>
        <p:txBody>
          <a:bodyPr/>
          <a:lstStyle/>
          <a:p>
            <a:fld id="{1118FB7C-3051-423D-B140-B22D31D849CF}" type="slidenum">
              <a:rPr lang="zh-TW" altLang="en-US" smtClean="0"/>
              <a:pPr/>
              <a:t>421</a:t>
            </a:fld>
            <a:endParaRPr lang="zh-TW" altLang="en-US"/>
          </a:p>
        </p:txBody>
      </p:sp>
    </p:spTree>
    <p:extLst>
      <p:ext uri="{BB962C8B-B14F-4D97-AF65-F5344CB8AC3E}">
        <p14:creationId xmlns:p14="http://schemas.microsoft.com/office/powerpoint/2010/main" val="2462279102"/>
      </p:ext>
    </p:extLst>
  </p:cSld>
  <p:clrMapOvr>
    <a:masterClrMapping/>
  </p:clrMapOvr>
</p:sld>
</file>

<file path=ppt/slides/slide4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標題 1"/>
          <p:cNvSpPr>
            <a:spLocks noGrp="1"/>
          </p:cNvSpPr>
          <p:nvPr>
            <p:ph type="title"/>
          </p:nvPr>
        </p:nvSpPr>
        <p:spPr>
          <a:xfrm>
            <a:off x="442913" y="277813"/>
            <a:ext cx="8229600" cy="774700"/>
          </a:xfrm>
        </p:spPr>
        <p:txBody>
          <a:bodyPr/>
          <a:lstStyle/>
          <a:p>
            <a:pPr algn="ctr"/>
            <a:r>
              <a:rPr lang="zh-TW" altLang="en-US" sz="4400" b="1" dirty="0" smtClean="0">
                <a:solidFill>
                  <a:srgbClr val="FF0000"/>
                </a:solidFill>
              </a:rPr>
              <a:t>遲延履約之</a:t>
            </a:r>
            <a:r>
              <a:rPr lang="zh-TW" altLang="zh-TW" sz="4400" b="1" dirty="0" smtClean="0">
                <a:solidFill>
                  <a:srgbClr val="FF0000"/>
                </a:solidFill>
              </a:rPr>
              <a:t>逾期違約金</a:t>
            </a:r>
            <a:r>
              <a:rPr lang="zh-TW" altLang="en-US" sz="4400" b="1" dirty="0" smtClean="0">
                <a:solidFill>
                  <a:srgbClr val="FF0000"/>
                </a:solidFill>
              </a:rPr>
              <a:t>計算</a:t>
            </a:r>
            <a:r>
              <a:rPr lang="en-US" altLang="zh-TW" sz="4400" b="1" dirty="0" smtClean="0">
                <a:solidFill>
                  <a:srgbClr val="FF0000"/>
                </a:solidFill>
              </a:rPr>
              <a:t>3</a:t>
            </a:r>
            <a:endParaRPr lang="zh-TW" altLang="en-US" sz="4400" b="1" dirty="0" smtClean="0">
              <a:solidFill>
                <a:srgbClr val="FF0000"/>
              </a:solidFill>
            </a:endParaRPr>
          </a:p>
        </p:txBody>
      </p:sp>
      <p:sp>
        <p:nvSpPr>
          <p:cNvPr id="256003" name="內容版面配置區 2"/>
          <p:cNvSpPr>
            <a:spLocks noGrp="1"/>
          </p:cNvSpPr>
          <p:nvPr>
            <p:ph idx="1"/>
          </p:nvPr>
        </p:nvSpPr>
        <p:spPr>
          <a:xfrm>
            <a:off x="323850" y="981075"/>
            <a:ext cx="8589963" cy="5078413"/>
          </a:xfrm>
        </p:spPr>
        <p:txBody>
          <a:bodyPr/>
          <a:lstStyle/>
          <a:p>
            <a:pPr>
              <a:buFont typeface="Wingdings" panose="05000000000000000000" pitchFamily="2" charset="2"/>
              <a:buChar char="n"/>
            </a:pPr>
            <a:r>
              <a:rPr lang="zh-TW" altLang="en-US" sz="2400" b="1" dirty="0" smtClean="0">
                <a:latin typeface="+mj-ea"/>
                <a:ea typeface="+mj-ea"/>
              </a:rPr>
              <a:t>工程採購契約範本第</a:t>
            </a:r>
            <a:r>
              <a:rPr lang="en-US" altLang="zh-TW" sz="2400" b="1" dirty="0" smtClean="0">
                <a:latin typeface="+mj-ea"/>
                <a:ea typeface="+mj-ea"/>
              </a:rPr>
              <a:t>17</a:t>
            </a:r>
            <a:r>
              <a:rPr lang="zh-TW" altLang="en-US" sz="2400" b="1" dirty="0" smtClean="0">
                <a:latin typeface="+mj-ea"/>
                <a:ea typeface="+mj-ea"/>
              </a:rPr>
              <a:t>條  遲延履約</a:t>
            </a:r>
            <a:endParaRPr lang="en-US" altLang="zh-TW" sz="2400" b="1" dirty="0" smtClean="0">
              <a:latin typeface="+mj-ea"/>
              <a:ea typeface="+mj-ea"/>
            </a:endParaRPr>
          </a:p>
          <a:p>
            <a:pPr>
              <a:buFont typeface="Wingdings" panose="05000000000000000000" pitchFamily="2" charset="2"/>
              <a:buChar char="p"/>
            </a:pPr>
            <a:r>
              <a:rPr lang="en-US" altLang="zh-TW" sz="2400" b="1" dirty="0" smtClean="0">
                <a:latin typeface="+mj-ea"/>
                <a:ea typeface="+mj-ea"/>
              </a:rPr>
              <a:t>(</a:t>
            </a:r>
            <a:r>
              <a:rPr lang="zh-TW" altLang="zh-TW" sz="2400" b="1" dirty="0" smtClean="0">
                <a:latin typeface="+mj-ea"/>
                <a:ea typeface="+mj-ea"/>
              </a:rPr>
              <a:t>八</a:t>
            </a:r>
            <a:r>
              <a:rPr lang="en-US" altLang="zh-TW" sz="2400" b="1" dirty="0" smtClean="0">
                <a:latin typeface="+mj-ea"/>
                <a:ea typeface="+mj-ea"/>
              </a:rPr>
              <a:t>)</a:t>
            </a:r>
            <a:r>
              <a:rPr lang="zh-TW" altLang="zh-TW" sz="2400" b="1" dirty="0" smtClean="0">
                <a:latin typeface="+mj-ea"/>
                <a:ea typeface="+mj-ea"/>
              </a:rPr>
              <a:t>契約訂有分段進度及最後履約期限，且均訂有逾期違約金者，</a:t>
            </a:r>
            <a:r>
              <a:rPr lang="zh-TW" altLang="zh-TW" sz="2400" b="1" dirty="0" smtClean="0">
                <a:solidFill>
                  <a:srgbClr val="0000FF"/>
                </a:solidFill>
                <a:latin typeface="+mj-ea"/>
                <a:ea typeface="+mj-ea"/>
              </a:rPr>
              <a:t>屬分段完工使用或移交之情形，其逾期違約金之計算原則如下：</a:t>
            </a:r>
            <a:r>
              <a:rPr lang="en-US" altLang="zh-TW" sz="2400" b="1" dirty="0" smtClean="0">
                <a:latin typeface="+mj-ea"/>
                <a:ea typeface="+mj-ea"/>
              </a:rPr>
              <a:t/>
            </a:r>
            <a:br>
              <a:rPr lang="en-US" altLang="zh-TW" sz="2400" b="1" dirty="0" smtClean="0">
                <a:latin typeface="+mj-ea"/>
                <a:ea typeface="+mj-ea"/>
              </a:rPr>
            </a:br>
            <a:r>
              <a:rPr lang="en-US" altLang="zh-TW" sz="2400" b="1" dirty="0" smtClean="0">
                <a:latin typeface="+mj-ea"/>
                <a:ea typeface="+mj-ea"/>
              </a:rPr>
              <a:t>1.</a:t>
            </a:r>
            <a:r>
              <a:rPr lang="zh-TW" altLang="zh-TW" sz="2400" b="1" dirty="0" smtClean="0">
                <a:latin typeface="+mj-ea"/>
                <a:ea typeface="+mj-ea"/>
              </a:rPr>
              <a:t>未逾分段進度但逾最後履約期限者，扣除已分段完工使用或移交部分之金額，計算逾最後履約期限之違約金。</a:t>
            </a:r>
            <a:r>
              <a:rPr lang="en-US" altLang="zh-TW" sz="2400" b="1" dirty="0" smtClean="0">
                <a:latin typeface="+mj-ea"/>
                <a:ea typeface="+mj-ea"/>
              </a:rPr>
              <a:t/>
            </a:r>
            <a:br>
              <a:rPr lang="en-US" altLang="zh-TW" sz="2400" b="1" dirty="0" smtClean="0">
                <a:latin typeface="+mj-ea"/>
                <a:ea typeface="+mj-ea"/>
              </a:rPr>
            </a:br>
            <a:r>
              <a:rPr lang="en-US" altLang="zh-TW" sz="2400" b="1" dirty="0" smtClean="0">
                <a:latin typeface="+mj-ea"/>
                <a:ea typeface="+mj-ea"/>
              </a:rPr>
              <a:t>2.</a:t>
            </a:r>
            <a:r>
              <a:rPr lang="zh-TW" altLang="zh-TW" sz="2400" b="1" dirty="0" smtClean="0">
                <a:solidFill>
                  <a:srgbClr val="0000FF"/>
                </a:solidFill>
                <a:latin typeface="+mj-ea"/>
                <a:ea typeface="+mj-ea"/>
              </a:rPr>
              <a:t>逾分段進度但未逾最後履約期限者，計算逾分段進度之違約金。</a:t>
            </a:r>
            <a:r>
              <a:rPr lang="en-US" altLang="zh-TW" sz="2400" b="1" dirty="0" smtClean="0">
                <a:solidFill>
                  <a:srgbClr val="0000FF"/>
                </a:solidFill>
                <a:latin typeface="+mj-ea"/>
                <a:ea typeface="+mj-ea"/>
              </a:rPr>
              <a:t/>
            </a:r>
            <a:br>
              <a:rPr lang="en-US" altLang="zh-TW" sz="2400" b="1" dirty="0" smtClean="0">
                <a:solidFill>
                  <a:srgbClr val="0000FF"/>
                </a:solidFill>
                <a:latin typeface="+mj-ea"/>
                <a:ea typeface="+mj-ea"/>
              </a:rPr>
            </a:br>
            <a:r>
              <a:rPr lang="en-US" altLang="zh-TW" sz="2400" b="1" dirty="0" smtClean="0">
                <a:latin typeface="+mj-ea"/>
                <a:ea typeface="+mj-ea"/>
              </a:rPr>
              <a:t>3.</a:t>
            </a:r>
            <a:r>
              <a:rPr lang="zh-TW" altLang="zh-TW" sz="2400" b="1" dirty="0" smtClean="0">
                <a:latin typeface="+mj-ea"/>
                <a:ea typeface="+mj-ea"/>
              </a:rPr>
              <a:t>逾分段進度且逾最後履約期限者，分別計算違約金。但逾最後履約期限之違約金，應扣除已分段完工使用或移交部分之金額計算之。</a:t>
            </a:r>
            <a:r>
              <a:rPr lang="en-US" altLang="zh-TW" sz="2400" b="1" dirty="0" smtClean="0">
                <a:latin typeface="+mj-ea"/>
                <a:ea typeface="+mj-ea"/>
              </a:rPr>
              <a:t/>
            </a:r>
            <a:br>
              <a:rPr lang="en-US" altLang="zh-TW" sz="2400" b="1" dirty="0" smtClean="0">
                <a:latin typeface="+mj-ea"/>
                <a:ea typeface="+mj-ea"/>
              </a:rPr>
            </a:br>
            <a:r>
              <a:rPr lang="en-US" altLang="zh-TW" sz="2400" b="1" dirty="0" smtClean="0">
                <a:latin typeface="+mj-ea"/>
                <a:ea typeface="+mj-ea"/>
              </a:rPr>
              <a:t>4.</a:t>
            </a:r>
            <a:r>
              <a:rPr lang="zh-TW" altLang="zh-TW" sz="2400" b="1" dirty="0" smtClean="0">
                <a:latin typeface="+mj-ea"/>
                <a:ea typeface="+mj-ea"/>
              </a:rPr>
              <a:t>分段完工期限與其他採購契約之進行有關者，逾分段進度，得個別計算違約金，不受前目但書限制。</a:t>
            </a:r>
          </a:p>
          <a:p>
            <a:pPr>
              <a:buFont typeface="Wingdings" panose="05000000000000000000" pitchFamily="2" charset="2"/>
              <a:buChar char="p"/>
            </a:pPr>
            <a:endParaRPr lang="zh-TW" altLang="en-US" sz="2400" b="1" dirty="0" smtClean="0">
              <a:latin typeface="+mj-ea"/>
              <a:ea typeface="+mj-ea"/>
            </a:endParaRPr>
          </a:p>
        </p:txBody>
      </p:sp>
      <p:sp>
        <p:nvSpPr>
          <p:cNvPr id="3" name="投影片編號版面配置區 2"/>
          <p:cNvSpPr>
            <a:spLocks noGrp="1"/>
          </p:cNvSpPr>
          <p:nvPr>
            <p:ph type="sldNum" sz="quarter" idx="12"/>
          </p:nvPr>
        </p:nvSpPr>
        <p:spPr/>
        <p:txBody>
          <a:bodyPr/>
          <a:lstStyle/>
          <a:p>
            <a:fld id="{1118FB7C-3051-423D-B140-B22D31D849CF}" type="slidenum">
              <a:rPr lang="zh-TW" altLang="en-US" smtClean="0"/>
              <a:pPr/>
              <a:t>422</a:t>
            </a:fld>
            <a:endParaRPr lang="zh-TW" altLang="en-US"/>
          </a:p>
        </p:txBody>
      </p:sp>
    </p:spTree>
    <p:extLst>
      <p:ext uri="{BB962C8B-B14F-4D97-AF65-F5344CB8AC3E}">
        <p14:creationId xmlns:p14="http://schemas.microsoft.com/office/powerpoint/2010/main" val="806405880"/>
      </p:ext>
    </p:extLst>
  </p:cSld>
  <p:clrMapOvr>
    <a:masterClrMapping/>
  </p:clrMapOvr>
</p:sld>
</file>

<file path=ppt/slides/slide4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6" name="標題 1"/>
          <p:cNvSpPr>
            <a:spLocks noGrp="1"/>
          </p:cNvSpPr>
          <p:nvPr>
            <p:ph type="title"/>
          </p:nvPr>
        </p:nvSpPr>
        <p:spPr>
          <a:xfrm>
            <a:off x="442913" y="277813"/>
            <a:ext cx="8229600" cy="774700"/>
          </a:xfrm>
        </p:spPr>
        <p:txBody>
          <a:bodyPr/>
          <a:lstStyle/>
          <a:p>
            <a:pPr algn="ctr"/>
            <a:r>
              <a:rPr lang="zh-TW" altLang="en-US" sz="4400" b="1" dirty="0" smtClean="0">
                <a:solidFill>
                  <a:srgbClr val="FF0000"/>
                </a:solidFill>
              </a:rPr>
              <a:t>遲延履約之</a:t>
            </a:r>
            <a:r>
              <a:rPr lang="zh-TW" altLang="zh-TW" sz="4400" b="1" dirty="0" smtClean="0">
                <a:solidFill>
                  <a:srgbClr val="FF0000"/>
                </a:solidFill>
              </a:rPr>
              <a:t>逾期違約金</a:t>
            </a:r>
            <a:r>
              <a:rPr lang="zh-TW" altLang="en-US" sz="4400" b="1" dirty="0" smtClean="0">
                <a:solidFill>
                  <a:srgbClr val="FF0000"/>
                </a:solidFill>
              </a:rPr>
              <a:t>計算</a:t>
            </a:r>
            <a:r>
              <a:rPr lang="en-US" altLang="zh-TW" sz="4400" b="1" dirty="0" smtClean="0">
                <a:solidFill>
                  <a:srgbClr val="FF0000"/>
                </a:solidFill>
              </a:rPr>
              <a:t>4</a:t>
            </a:r>
            <a:endParaRPr lang="zh-TW" altLang="en-US" sz="4400" b="1" dirty="0" smtClean="0">
              <a:solidFill>
                <a:srgbClr val="FF0000"/>
              </a:solidFill>
            </a:endParaRPr>
          </a:p>
        </p:txBody>
      </p:sp>
      <p:sp>
        <p:nvSpPr>
          <p:cNvPr id="257027" name="內容版面配置區 2"/>
          <p:cNvSpPr>
            <a:spLocks noGrp="1"/>
          </p:cNvSpPr>
          <p:nvPr>
            <p:ph idx="1"/>
          </p:nvPr>
        </p:nvSpPr>
        <p:spPr>
          <a:xfrm>
            <a:off x="323850" y="981075"/>
            <a:ext cx="8589963" cy="5078413"/>
          </a:xfrm>
        </p:spPr>
        <p:txBody>
          <a:bodyPr/>
          <a:lstStyle/>
          <a:p>
            <a:pPr>
              <a:buFont typeface="Wingdings" panose="05000000000000000000" pitchFamily="2" charset="2"/>
              <a:buChar char="n"/>
            </a:pPr>
            <a:r>
              <a:rPr lang="zh-TW" altLang="en-US" sz="2400" b="1" dirty="0">
                <a:latin typeface="+mj-ea"/>
              </a:rPr>
              <a:t>工程採購契約範本第</a:t>
            </a:r>
            <a:r>
              <a:rPr lang="en-US" altLang="zh-TW" sz="2400" b="1" dirty="0">
                <a:latin typeface="+mj-ea"/>
              </a:rPr>
              <a:t>17</a:t>
            </a:r>
            <a:r>
              <a:rPr lang="zh-TW" altLang="en-US" sz="2400" b="1" dirty="0">
                <a:latin typeface="+mj-ea"/>
              </a:rPr>
              <a:t>條  遲延履約</a:t>
            </a:r>
            <a:endParaRPr lang="en-US" altLang="zh-TW" sz="2400" b="1" dirty="0">
              <a:latin typeface="+mj-ea"/>
            </a:endParaRPr>
          </a:p>
          <a:p>
            <a:pPr>
              <a:buFont typeface="Wingdings" panose="05000000000000000000" pitchFamily="2" charset="2"/>
              <a:buChar char="p"/>
            </a:pPr>
            <a:r>
              <a:rPr lang="en-US" altLang="zh-TW" sz="2400" b="1" dirty="0" smtClean="0">
                <a:latin typeface="+mj-ea"/>
                <a:ea typeface="+mj-ea"/>
              </a:rPr>
              <a:t>(</a:t>
            </a:r>
            <a:r>
              <a:rPr lang="zh-TW" altLang="zh-TW" sz="2400" b="1" dirty="0" smtClean="0">
                <a:latin typeface="+mj-ea"/>
                <a:ea typeface="+mj-ea"/>
              </a:rPr>
              <a:t>九</a:t>
            </a:r>
            <a:r>
              <a:rPr lang="en-US" altLang="zh-TW" sz="2400" b="1" dirty="0" smtClean="0">
                <a:latin typeface="+mj-ea"/>
                <a:ea typeface="+mj-ea"/>
              </a:rPr>
              <a:t>)</a:t>
            </a:r>
            <a:r>
              <a:rPr lang="zh-TW" altLang="zh-TW" sz="2400" b="1" dirty="0" smtClean="0">
                <a:latin typeface="+mj-ea"/>
                <a:ea typeface="+mj-ea"/>
              </a:rPr>
              <a:t>契約訂有分段進度及最後履約期限，且均訂有逾期違約金者，</a:t>
            </a:r>
            <a:r>
              <a:rPr lang="zh-TW" altLang="zh-TW" sz="2400" b="1" dirty="0" smtClean="0">
                <a:solidFill>
                  <a:srgbClr val="0000FF"/>
                </a:solidFill>
                <a:latin typeface="+mj-ea"/>
                <a:ea typeface="+mj-ea"/>
              </a:rPr>
              <a:t>屬全部完工後使用或移交之情形，其逾期違約金之計算原則如下：</a:t>
            </a:r>
            <a:r>
              <a:rPr lang="en-US" altLang="zh-TW" sz="2400" b="1" dirty="0" smtClean="0">
                <a:solidFill>
                  <a:srgbClr val="0000FF"/>
                </a:solidFill>
                <a:latin typeface="+mj-ea"/>
                <a:ea typeface="+mj-ea"/>
              </a:rPr>
              <a:t/>
            </a:r>
            <a:br>
              <a:rPr lang="en-US" altLang="zh-TW" sz="2400" b="1" dirty="0" smtClean="0">
                <a:solidFill>
                  <a:srgbClr val="0000FF"/>
                </a:solidFill>
                <a:latin typeface="+mj-ea"/>
                <a:ea typeface="+mj-ea"/>
              </a:rPr>
            </a:br>
            <a:r>
              <a:rPr lang="en-US" altLang="zh-TW" sz="2400" b="1" dirty="0" smtClean="0">
                <a:latin typeface="+mj-ea"/>
                <a:ea typeface="+mj-ea"/>
              </a:rPr>
              <a:t>1.</a:t>
            </a:r>
            <a:r>
              <a:rPr lang="zh-TW" altLang="zh-TW" sz="2400" b="1" dirty="0" smtClean="0">
                <a:latin typeface="+mj-ea"/>
                <a:ea typeface="+mj-ea"/>
              </a:rPr>
              <a:t>未逾分段進度但逾最後履約期限者，計算逾最後履約期限之違約金。</a:t>
            </a:r>
            <a:r>
              <a:rPr lang="en-US" altLang="zh-TW" sz="2400" b="1" dirty="0" smtClean="0">
                <a:latin typeface="+mj-ea"/>
                <a:ea typeface="+mj-ea"/>
              </a:rPr>
              <a:t/>
            </a:r>
            <a:br>
              <a:rPr lang="en-US" altLang="zh-TW" sz="2400" b="1" dirty="0" smtClean="0">
                <a:latin typeface="+mj-ea"/>
                <a:ea typeface="+mj-ea"/>
              </a:rPr>
            </a:br>
            <a:r>
              <a:rPr lang="en-US" altLang="zh-TW" sz="2400" b="1" dirty="0" smtClean="0">
                <a:latin typeface="+mj-ea"/>
                <a:ea typeface="+mj-ea"/>
              </a:rPr>
              <a:t>2.</a:t>
            </a:r>
            <a:r>
              <a:rPr lang="zh-TW" altLang="zh-TW" sz="2400" b="1" dirty="0" smtClean="0">
                <a:solidFill>
                  <a:srgbClr val="0000FF"/>
                </a:solidFill>
                <a:latin typeface="+mj-ea"/>
                <a:ea typeface="+mj-ea"/>
              </a:rPr>
              <a:t>逾分段進度但未逾最後履約期限，其有逾分段進度已收取之違約金者，於未逾最後履約期限後發還。</a:t>
            </a:r>
            <a:r>
              <a:rPr lang="en-US" altLang="zh-TW" sz="2400" b="1" dirty="0" smtClean="0">
                <a:solidFill>
                  <a:srgbClr val="0000FF"/>
                </a:solidFill>
                <a:latin typeface="+mj-ea"/>
                <a:ea typeface="+mj-ea"/>
              </a:rPr>
              <a:t/>
            </a:r>
            <a:br>
              <a:rPr lang="en-US" altLang="zh-TW" sz="2400" b="1" dirty="0" smtClean="0">
                <a:solidFill>
                  <a:srgbClr val="0000FF"/>
                </a:solidFill>
                <a:latin typeface="+mj-ea"/>
                <a:ea typeface="+mj-ea"/>
              </a:rPr>
            </a:br>
            <a:r>
              <a:rPr lang="en-US" altLang="zh-TW" sz="2400" b="1" dirty="0" smtClean="0">
                <a:latin typeface="+mj-ea"/>
                <a:ea typeface="+mj-ea"/>
              </a:rPr>
              <a:t>3.</a:t>
            </a:r>
            <a:r>
              <a:rPr lang="zh-TW" altLang="zh-TW" sz="2400" b="1" dirty="0" smtClean="0">
                <a:latin typeface="+mj-ea"/>
                <a:ea typeface="+mj-ea"/>
              </a:rPr>
              <a:t>逾分段進度且逾最後履約期限，其有逾分段進度已收取之違約金者，於計算逾最後履約期限之違約金時應予扣抵。</a:t>
            </a:r>
            <a:r>
              <a:rPr lang="en-US" altLang="zh-TW" sz="2400" b="1" dirty="0" smtClean="0">
                <a:latin typeface="+mj-ea"/>
                <a:ea typeface="+mj-ea"/>
              </a:rPr>
              <a:t/>
            </a:r>
            <a:br>
              <a:rPr lang="en-US" altLang="zh-TW" sz="2400" b="1" dirty="0" smtClean="0">
                <a:latin typeface="+mj-ea"/>
                <a:ea typeface="+mj-ea"/>
              </a:rPr>
            </a:br>
            <a:r>
              <a:rPr lang="en-US" altLang="zh-TW" sz="2400" b="1" dirty="0" smtClean="0">
                <a:latin typeface="+mj-ea"/>
                <a:ea typeface="+mj-ea"/>
              </a:rPr>
              <a:t>4.</a:t>
            </a:r>
            <a:r>
              <a:rPr lang="zh-TW" altLang="zh-TW" sz="2400" b="1" dirty="0" smtClean="0">
                <a:latin typeface="+mj-ea"/>
                <a:ea typeface="+mj-ea"/>
              </a:rPr>
              <a:t>分段完工期限與其他採購契約之進行有關者，逾分段進度，得計算違約金，不受第</a:t>
            </a:r>
            <a:r>
              <a:rPr lang="en-US" altLang="zh-TW" sz="2400" b="1" dirty="0" smtClean="0">
                <a:latin typeface="+mj-ea"/>
                <a:ea typeface="+mj-ea"/>
              </a:rPr>
              <a:t>2</a:t>
            </a:r>
            <a:r>
              <a:rPr lang="zh-TW" altLang="zh-TW" sz="2400" b="1" dirty="0" smtClean="0">
                <a:latin typeface="+mj-ea"/>
                <a:ea typeface="+mj-ea"/>
              </a:rPr>
              <a:t>目及第</a:t>
            </a:r>
            <a:r>
              <a:rPr lang="en-US" altLang="zh-TW" sz="2400" b="1" dirty="0" smtClean="0">
                <a:latin typeface="+mj-ea"/>
                <a:ea typeface="+mj-ea"/>
              </a:rPr>
              <a:t>3</a:t>
            </a:r>
            <a:r>
              <a:rPr lang="zh-TW" altLang="zh-TW" sz="2400" b="1" dirty="0" smtClean="0">
                <a:latin typeface="+mj-ea"/>
                <a:ea typeface="+mj-ea"/>
              </a:rPr>
              <a:t>目之限制。</a:t>
            </a:r>
          </a:p>
        </p:txBody>
      </p:sp>
      <p:sp>
        <p:nvSpPr>
          <p:cNvPr id="3" name="投影片編號版面配置區 2"/>
          <p:cNvSpPr>
            <a:spLocks noGrp="1"/>
          </p:cNvSpPr>
          <p:nvPr>
            <p:ph type="sldNum" sz="quarter" idx="12"/>
          </p:nvPr>
        </p:nvSpPr>
        <p:spPr/>
        <p:txBody>
          <a:bodyPr/>
          <a:lstStyle/>
          <a:p>
            <a:fld id="{1118FB7C-3051-423D-B140-B22D31D849CF}" type="slidenum">
              <a:rPr lang="zh-TW" altLang="en-US" smtClean="0"/>
              <a:pPr/>
              <a:t>423</a:t>
            </a:fld>
            <a:endParaRPr lang="zh-TW" altLang="en-US"/>
          </a:p>
        </p:txBody>
      </p:sp>
    </p:spTree>
    <p:extLst>
      <p:ext uri="{BB962C8B-B14F-4D97-AF65-F5344CB8AC3E}">
        <p14:creationId xmlns:p14="http://schemas.microsoft.com/office/powerpoint/2010/main" val="906624373"/>
      </p:ext>
    </p:extLst>
  </p:cSld>
  <p:clrMapOvr>
    <a:masterClrMapping/>
  </p:clrMapOvr>
</p:sld>
</file>

<file path=ppt/slides/slide4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50" name="標題 1"/>
          <p:cNvSpPr>
            <a:spLocks noGrp="1"/>
          </p:cNvSpPr>
          <p:nvPr>
            <p:ph type="title"/>
          </p:nvPr>
        </p:nvSpPr>
        <p:spPr>
          <a:xfrm>
            <a:off x="442913" y="277813"/>
            <a:ext cx="8229600" cy="774700"/>
          </a:xfrm>
        </p:spPr>
        <p:txBody>
          <a:bodyPr/>
          <a:lstStyle/>
          <a:p>
            <a:pPr algn="ctr"/>
            <a:r>
              <a:rPr lang="zh-TW" altLang="en-US" sz="4400" b="1" dirty="0" smtClean="0">
                <a:solidFill>
                  <a:srgbClr val="FF0000"/>
                </a:solidFill>
              </a:rPr>
              <a:t>遲延履約之</a:t>
            </a:r>
            <a:r>
              <a:rPr lang="zh-TW" altLang="zh-TW" sz="4400" b="1" dirty="0" smtClean="0">
                <a:solidFill>
                  <a:srgbClr val="FF0000"/>
                </a:solidFill>
              </a:rPr>
              <a:t>逾期違約金</a:t>
            </a:r>
            <a:r>
              <a:rPr lang="zh-TW" altLang="en-US" sz="4400" b="1" dirty="0" smtClean="0">
                <a:solidFill>
                  <a:srgbClr val="FF0000"/>
                </a:solidFill>
              </a:rPr>
              <a:t>計算</a:t>
            </a:r>
            <a:r>
              <a:rPr lang="en-US" altLang="zh-TW" sz="4400" b="1" dirty="0" smtClean="0">
                <a:solidFill>
                  <a:srgbClr val="FF0000"/>
                </a:solidFill>
                <a:latin typeface="+mj-ea"/>
              </a:rPr>
              <a:t>5</a:t>
            </a:r>
            <a:endParaRPr lang="zh-TW" altLang="en-US" sz="4400" b="1" dirty="0" smtClean="0">
              <a:solidFill>
                <a:srgbClr val="FF0000"/>
              </a:solidFill>
              <a:latin typeface="+mj-ea"/>
            </a:endParaRPr>
          </a:p>
        </p:txBody>
      </p:sp>
      <p:sp>
        <p:nvSpPr>
          <p:cNvPr id="258051" name="內容版面配置區 2"/>
          <p:cNvSpPr>
            <a:spLocks noGrp="1"/>
          </p:cNvSpPr>
          <p:nvPr>
            <p:ph idx="1"/>
          </p:nvPr>
        </p:nvSpPr>
        <p:spPr>
          <a:xfrm>
            <a:off x="323850" y="1196975"/>
            <a:ext cx="8589963" cy="4862513"/>
          </a:xfrm>
        </p:spPr>
        <p:txBody>
          <a:bodyPr/>
          <a:lstStyle/>
          <a:p>
            <a:pPr>
              <a:buFont typeface="Wingdings" panose="05000000000000000000" pitchFamily="2" charset="2"/>
              <a:buChar char="n"/>
            </a:pPr>
            <a:r>
              <a:rPr lang="zh-TW" altLang="en-US" sz="2400" b="1" dirty="0"/>
              <a:t>工程採購契約範本第</a:t>
            </a:r>
            <a:r>
              <a:rPr lang="en-US" altLang="zh-TW" sz="2400" b="1" dirty="0"/>
              <a:t>17</a:t>
            </a:r>
            <a:r>
              <a:rPr lang="zh-TW" altLang="en-US" sz="2400" b="1" dirty="0"/>
              <a:t>條  遲延履約</a:t>
            </a:r>
          </a:p>
          <a:p>
            <a:pPr>
              <a:buFont typeface="Wingdings" panose="05000000000000000000" pitchFamily="2" charset="2"/>
              <a:buChar char="p"/>
            </a:pPr>
            <a:r>
              <a:rPr lang="en-US" altLang="zh-TW" sz="2400" b="1" dirty="0" smtClean="0"/>
              <a:t>(</a:t>
            </a:r>
            <a:r>
              <a:rPr lang="zh-TW" altLang="en-US" sz="2400" b="1" dirty="0" smtClean="0"/>
              <a:t>十一</a:t>
            </a:r>
            <a:r>
              <a:rPr lang="en-US" altLang="zh-TW" sz="2400" b="1" dirty="0" smtClean="0"/>
              <a:t>)</a:t>
            </a:r>
            <a:r>
              <a:rPr lang="zh-TW" altLang="en-US" sz="2400" b="1" dirty="0" smtClean="0"/>
              <a:t>本條所稱「契約價金總額」為：</a:t>
            </a:r>
            <a:r>
              <a:rPr lang="en-US" altLang="zh-TW" sz="2400" b="1" dirty="0" smtClean="0"/>
              <a:t/>
            </a:r>
            <a:br>
              <a:rPr lang="en-US" altLang="zh-TW" sz="2400" b="1" dirty="0" smtClean="0"/>
            </a:br>
            <a:r>
              <a:rPr lang="zh-TW" altLang="en-US" sz="2400" b="1" dirty="0" smtClean="0"/>
              <a:t>□</a:t>
            </a:r>
            <a:r>
              <a:rPr lang="zh-TW" altLang="en-US" sz="2400" b="1" dirty="0" smtClean="0">
                <a:solidFill>
                  <a:srgbClr val="0000FF"/>
                </a:solidFill>
              </a:rPr>
              <a:t>結算驗收證明書所載結算總價，並加計可歸責於廠商之驗收扣款金額；</a:t>
            </a:r>
            <a:r>
              <a:rPr lang="en-US" altLang="zh-TW" sz="2400" b="1" dirty="0" smtClean="0"/>
              <a:t/>
            </a:r>
            <a:br>
              <a:rPr lang="en-US" altLang="zh-TW" sz="2400" b="1" dirty="0" smtClean="0"/>
            </a:br>
            <a:r>
              <a:rPr lang="zh-TW" altLang="en-US" sz="2400" b="1" dirty="0" smtClean="0"/>
              <a:t>□原契約總金額（由機關於招標時勾選；</a:t>
            </a:r>
            <a:r>
              <a:rPr lang="zh-TW" altLang="en-US" sz="2400" b="1" dirty="0" smtClean="0">
                <a:solidFill>
                  <a:srgbClr val="0000FF"/>
                </a:solidFill>
              </a:rPr>
              <a:t>未勾選者，為第</a:t>
            </a:r>
            <a:r>
              <a:rPr lang="en-US" altLang="zh-TW" sz="2400" b="1" dirty="0" smtClean="0">
                <a:solidFill>
                  <a:srgbClr val="0000FF"/>
                </a:solidFill>
              </a:rPr>
              <a:t>1</a:t>
            </a:r>
            <a:r>
              <a:rPr lang="zh-TW" altLang="en-US" sz="2400" b="1" dirty="0" smtClean="0">
                <a:solidFill>
                  <a:srgbClr val="0000FF"/>
                </a:solidFill>
              </a:rPr>
              <a:t>選項）。</a:t>
            </a:r>
            <a:r>
              <a:rPr lang="en-US" altLang="zh-TW" sz="2400" b="1" dirty="0" smtClean="0"/>
              <a:t/>
            </a:r>
            <a:br>
              <a:rPr lang="en-US" altLang="zh-TW" sz="2400" b="1" dirty="0" smtClean="0"/>
            </a:br>
            <a:r>
              <a:rPr lang="zh-TW" altLang="en-US" sz="2400" b="1" dirty="0" smtClean="0"/>
              <a:t>有契約變更之情形者，雙方得就變更之部分另為協議（例如契約變更新增項目或數量之金額）。</a:t>
            </a:r>
          </a:p>
        </p:txBody>
      </p:sp>
      <p:sp>
        <p:nvSpPr>
          <p:cNvPr id="3" name="投影片編號版面配置區 2"/>
          <p:cNvSpPr>
            <a:spLocks noGrp="1"/>
          </p:cNvSpPr>
          <p:nvPr>
            <p:ph type="sldNum" sz="quarter" idx="12"/>
          </p:nvPr>
        </p:nvSpPr>
        <p:spPr/>
        <p:txBody>
          <a:bodyPr/>
          <a:lstStyle/>
          <a:p>
            <a:fld id="{1118FB7C-3051-423D-B140-B22D31D849CF}" type="slidenum">
              <a:rPr lang="zh-TW" altLang="en-US" smtClean="0"/>
              <a:pPr/>
              <a:t>424</a:t>
            </a:fld>
            <a:endParaRPr lang="zh-TW" altLang="en-US"/>
          </a:p>
        </p:txBody>
      </p:sp>
    </p:spTree>
    <p:extLst>
      <p:ext uri="{BB962C8B-B14F-4D97-AF65-F5344CB8AC3E}">
        <p14:creationId xmlns:p14="http://schemas.microsoft.com/office/powerpoint/2010/main" val="1426398033"/>
      </p:ext>
    </p:extLst>
  </p:cSld>
  <p:clrMapOvr>
    <a:masterClrMapping/>
  </p:clrMapOvr>
</p:sld>
</file>

<file path=ppt/slides/slide4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2"/>
          <p:cNvSpPr>
            <a:spLocks noGrp="1" noChangeArrowheads="1"/>
          </p:cNvSpPr>
          <p:nvPr>
            <p:ph type="title" idx="4294967295"/>
          </p:nvPr>
        </p:nvSpPr>
        <p:spPr>
          <a:xfrm>
            <a:off x="1475655" y="1094693"/>
            <a:ext cx="7420110" cy="720080"/>
          </a:xfrm>
        </p:spPr>
        <p:txBody>
          <a:bodyPr>
            <a:noAutofit/>
          </a:bodyPr>
          <a:lstStyle/>
          <a:p>
            <a:pPr>
              <a:defRPr/>
            </a:pPr>
            <a:r>
              <a:rPr lang="zh-TW" altLang="en-US" b="1" dirty="0">
                <a:solidFill>
                  <a:srgbClr val="FF0000"/>
                </a:solidFill>
                <a:effectLst>
                  <a:outerShdw blurRad="38100" dist="38100" dir="2700000" algn="tl">
                    <a:srgbClr val="C0C0C0"/>
                  </a:outerShdw>
                </a:effectLst>
              </a:rPr>
              <a:t>採購監辦實務案例解析</a:t>
            </a:r>
            <a:endParaRPr lang="zh-TW" altLang="en-US" b="1" dirty="0" smtClean="0">
              <a:solidFill>
                <a:srgbClr val="FF0000"/>
              </a:solidFill>
              <a:effectLst>
                <a:outerShdw blurRad="38100" dist="38100" dir="2700000" algn="tl">
                  <a:srgbClr val="C0C0C0"/>
                </a:outerShdw>
              </a:effectLst>
            </a:endParaRPr>
          </a:p>
        </p:txBody>
      </p:sp>
      <p:sp>
        <p:nvSpPr>
          <p:cNvPr id="26627" name="Rectangle 3"/>
          <p:cNvSpPr>
            <a:spLocks noGrp="1" noChangeArrowheads="1"/>
          </p:cNvSpPr>
          <p:nvPr>
            <p:ph type="body" idx="4294967295"/>
          </p:nvPr>
        </p:nvSpPr>
        <p:spPr>
          <a:xfrm>
            <a:off x="2267744" y="3573016"/>
            <a:ext cx="6480720" cy="1368152"/>
          </a:xfrm>
        </p:spPr>
        <p:txBody>
          <a:bodyPr>
            <a:normAutofit fontScale="77500" lnSpcReduction="20000"/>
          </a:bodyPr>
          <a:lstStyle/>
          <a:p>
            <a:pPr>
              <a:buFont typeface="Wingdings" panose="05000000000000000000" pitchFamily="2" charset="2"/>
              <a:buChar char="n"/>
            </a:pPr>
            <a:r>
              <a:rPr lang="zh-TW" altLang="en-US" sz="4000" b="1" dirty="0">
                <a:solidFill>
                  <a:srgbClr val="0000FF"/>
                </a:solidFill>
              </a:rPr>
              <a:t>契約管理及爭議處理常見錯誤態樣</a:t>
            </a:r>
          </a:p>
          <a:p>
            <a:r>
              <a:rPr lang="zh-TW" altLang="en-US" sz="4000" b="1" dirty="0" smtClean="0">
                <a:solidFill>
                  <a:srgbClr val="0000FF"/>
                </a:solidFill>
              </a:rPr>
              <a:t>驗收等議題</a:t>
            </a:r>
            <a:endParaRPr lang="zh-TW" altLang="en-US" sz="2000" dirty="0" smtClean="0">
              <a:solidFill>
                <a:srgbClr val="0000FF"/>
              </a:solidFill>
            </a:endParaRPr>
          </a:p>
        </p:txBody>
      </p:sp>
      <p:sp>
        <p:nvSpPr>
          <p:cNvPr id="2" name="弧形向右箭號 1"/>
          <p:cNvSpPr/>
          <p:nvPr/>
        </p:nvSpPr>
        <p:spPr>
          <a:xfrm>
            <a:off x="1331913" y="2066925"/>
            <a:ext cx="731837" cy="1216025"/>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solidFill>
                <a:schemeClr val="tx1"/>
              </a:solidFill>
            </a:endParaRPr>
          </a:p>
        </p:txBody>
      </p:sp>
      <p:pic>
        <p:nvPicPr>
          <p:cNvPr id="26629" name="圖片版面配置區 4"/>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00192" y="5085184"/>
            <a:ext cx="2419251" cy="14004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投影片編號版面配置區 3"/>
          <p:cNvSpPr>
            <a:spLocks noGrp="1"/>
          </p:cNvSpPr>
          <p:nvPr>
            <p:ph type="sldNum" sz="quarter" idx="12"/>
          </p:nvPr>
        </p:nvSpPr>
        <p:spPr/>
        <p:txBody>
          <a:bodyPr/>
          <a:lstStyle/>
          <a:p>
            <a:fld id="{1118FB7C-3051-423D-B140-B22D31D849CF}" type="slidenum">
              <a:rPr lang="zh-TW" altLang="en-US" smtClean="0"/>
              <a:pPr/>
              <a:t>425</a:t>
            </a:fld>
            <a:endParaRPr lang="zh-TW" altLang="en-US"/>
          </a:p>
        </p:txBody>
      </p:sp>
    </p:spTree>
    <p:extLst>
      <p:ext uri="{BB962C8B-B14F-4D97-AF65-F5344CB8AC3E}">
        <p14:creationId xmlns:p14="http://schemas.microsoft.com/office/powerpoint/2010/main" val="2536277336"/>
      </p:ext>
    </p:extLst>
  </p:cSld>
  <p:clrMapOvr>
    <a:masterClrMapping/>
  </p:clrMapOvr>
  <p:transition/>
  <p:timing>
    <p:tnLst>
      <p:par>
        <p:cTn id="1" dur="indefinite" restart="never" nodeType="tmRoot"/>
      </p:par>
    </p:tnLst>
  </p:timing>
</p:sld>
</file>

<file path=ppt/slides/slide4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Rectangle 2"/>
          <p:cNvSpPr>
            <a:spLocks noGrp="1" noChangeArrowheads="1"/>
          </p:cNvSpPr>
          <p:nvPr>
            <p:ph type="title" idx="4294967295"/>
          </p:nvPr>
        </p:nvSpPr>
        <p:spPr>
          <a:xfrm>
            <a:off x="395288" y="260350"/>
            <a:ext cx="8424862" cy="928688"/>
          </a:xfrm>
        </p:spPr>
        <p:txBody>
          <a:bodyPr/>
          <a:lstStyle/>
          <a:p>
            <a:pPr algn="ctr"/>
            <a:r>
              <a:rPr lang="zh-TW" altLang="en-US" sz="4000" b="1" smtClean="0">
                <a:solidFill>
                  <a:srgbClr val="FF0000"/>
                </a:solidFill>
                <a:latin typeface="標楷體" panose="03000509000000000000" pitchFamily="65" charset="-120"/>
              </a:rPr>
              <a:t>工程竣工日認定</a:t>
            </a:r>
            <a:r>
              <a:rPr lang="en-US" altLang="zh-TW" sz="4000" b="1" smtClean="0">
                <a:solidFill>
                  <a:srgbClr val="FF0000"/>
                </a:solidFill>
                <a:latin typeface="標楷體" panose="03000509000000000000" pitchFamily="65" charset="-120"/>
              </a:rPr>
              <a:t>—</a:t>
            </a:r>
            <a:r>
              <a:rPr lang="zh-TW" altLang="en-US" sz="4000" b="1" smtClean="0">
                <a:solidFill>
                  <a:srgbClr val="FF0000"/>
                </a:solidFill>
                <a:latin typeface="標楷體" panose="03000509000000000000" pitchFamily="65" charset="-120"/>
              </a:rPr>
              <a:t>廠商應書面通知</a:t>
            </a:r>
          </a:p>
        </p:txBody>
      </p:sp>
      <p:sp>
        <p:nvSpPr>
          <p:cNvPr id="208899" name="Rectangle 3"/>
          <p:cNvSpPr>
            <a:spLocks noGrp="1" noChangeArrowheads="1"/>
          </p:cNvSpPr>
          <p:nvPr>
            <p:ph type="body" idx="4294967295"/>
          </p:nvPr>
        </p:nvSpPr>
        <p:spPr>
          <a:xfrm>
            <a:off x="365125" y="1189038"/>
            <a:ext cx="8258175" cy="4968875"/>
          </a:xfrm>
          <a:solidFill>
            <a:schemeClr val="bg1"/>
          </a:solidFill>
        </p:spPr>
        <p:txBody>
          <a:bodyPr/>
          <a:lstStyle/>
          <a:p>
            <a:pPr>
              <a:buFont typeface="Wingdings" panose="05000000000000000000" pitchFamily="2" charset="2"/>
              <a:buChar char="p"/>
            </a:pPr>
            <a:r>
              <a:rPr lang="zh-TW" altLang="zh-TW" sz="2400" b="1" smtClean="0">
                <a:latin typeface="標楷體" panose="03000509000000000000" pitchFamily="65" charset="-120"/>
              </a:rPr>
              <a:t>政府採購法施行細則</a:t>
            </a:r>
            <a:r>
              <a:rPr lang="zh-TW" altLang="en-US" sz="2400" b="1" smtClean="0">
                <a:latin typeface="標楷體" panose="03000509000000000000" pitchFamily="65" charset="-120"/>
              </a:rPr>
              <a:t> </a:t>
            </a:r>
            <a:r>
              <a:rPr lang="zh-TW" altLang="zh-TW" sz="2400" b="1" smtClean="0">
                <a:latin typeface="標楷體" panose="03000509000000000000" pitchFamily="65" charset="-120"/>
              </a:rPr>
              <a:t>第</a:t>
            </a:r>
            <a:r>
              <a:rPr lang="en-US" altLang="zh-TW" sz="2400" b="1" smtClean="0">
                <a:latin typeface="標楷體" panose="03000509000000000000" pitchFamily="65" charset="-120"/>
              </a:rPr>
              <a:t>92</a:t>
            </a:r>
            <a:r>
              <a:rPr lang="zh-TW" altLang="zh-TW" sz="2400" b="1" smtClean="0">
                <a:latin typeface="標楷體" panose="03000509000000000000" pitchFamily="65" charset="-120"/>
              </a:rPr>
              <a:t>條</a:t>
            </a:r>
            <a:endParaRPr lang="en-US" altLang="zh-TW" sz="2400" b="1" smtClean="0">
              <a:latin typeface="標楷體" panose="03000509000000000000" pitchFamily="65" charset="-120"/>
            </a:endParaRPr>
          </a:p>
          <a:p>
            <a:pPr>
              <a:buFont typeface="Wingdings" panose="05000000000000000000" pitchFamily="2" charset="2"/>
              <a:buChar char="l"/>
            </a:pPr>
            <a:r>
              <a:rPr lang="zh-TW" altLang="zh-TW" sz="2400" b="1" smtClean="0"/>
              <a:t>廠商應於工程</a:t>
            </a:r>
            <a:r>
              <a:rPr lang="zh-TW" altLang="zh-TW" sz="2400" b="1" smtClean="0">
                <a:solidFill>
                  <a:srgbClr val="FF0000"/>
                </a:solidFill>
              </a:rPr>
              <a:t>預定竣工日前或竣工當日，將竣工日期書面通知監造單位及機關</a:t>
            </a:r>
            <a:r>
              <a:rPr lang="zh-TW" altLang="zh-TW" sz="2400" b="1" smtClean="0"/>
              <a:t>。除契約另有規定者外，機關應於收到該書面通知之日起</a:t>
            </a:r>
            <a:r>
              <a:rPr lang="zh-TW" altLang="zh-TW" sz="2400" b="1" smtClean="0">
                <a:solidFill>
                  <a:srgbClr val="FF0000"/>
                </a:solidFill>
              </a:rPr>
              <a:t>七日內會同監造單位及廠商</a:t>
            </a:r>
            <a:r>
              <a:rPr lang="zh-TW" altLang="zh-TW" sz="2400" b="1" smtClean="0"/>
              <a:t>，依據契約、圖說或貨樣核對竣工之項目及數量，</a:t>
            </a:r>
            <a:r>
              <a:rPr lang="zh-TW" altLang="zh-TW" sz="2400" b="1" smtClean="0">
                <a:solidFill>
                  <a:srgbClr val="FF0000"/>
                </a:solidFill>
              </a:rPr>
              <a:t>確定是否竣工</a:t>
            </a:r>
            <a:r>
              <a:rPr lang="zh-TW" altLang="zh-TW" sz="2400" b="1" smtClean="0"/>
              <a:t>；</a:t>
            </a:r>
            <a:r>
              <a:rPr lang="zh-TW" altLang="zh-TW" sz="2400" b="1" u="sng" smtClean="0">
                <a:solidFill>
                  <a:srgbClr val="0000FF"/>
                </a:solidFill>
              </a:rPr>
              <a:t>廠商未依機關通知派代表參加者，仍得予確定</a:t>
            </a:r>
            <a:r>
              <a:rPr lang="zh-TW" altLang="zh-TW" sz="2400" b="1" smtClean="0"/>
              <a:t>。</a:t>
            </a:r>
            <a:r>
              <a:rPr lang="en-US" altLang="zh-TW" sz="2400" b="1" smtClean="0"/>
              <a:t>(</a:t>
            </a:r>
            <a:r>
              <a:rPr lang="zh-TW" altLang="en-US" sz="2400" b="1" smtClean="0"/>
              <a:t>第</a:t>
            </a:r>
            <a:r>
              <a:rPr lang="en-US" altLang="zh-TW" sz="2400" b="1" smtClean="0"/>
              <a:t>1</a:t>
            </a:r>
            <a:r>
              <a:rPr lang="zh-TW" altLang="en-US" sz="2400" b="1" smtClean="0"/>
              <a:t>項</a:t>
            </a:r>
            <a:r>
              <a:rPr lang="en-US" altLang="zh-TW" sz="2400" b="1" smtClean="0"/>
              <a:t>)</a:t>
            </a:r>
          </a:p>
          <a:p>
            <a:pPr>
              <a:buFont typeface="Wingdings" panose="05000000000000000000" pitchFamily="2" charset="2"/>
              <a:buChar char="l"/>
            </a:pPr>
            <a:r>
              <a:rPr lang="zh-TW" altLang="zh-TW" sz="2400" b="1" smtClean="0"/>
              <a:t>工程竣工後，除契約另有規定者外，</a:t>
            </a:r>
            <a:r>
              <a:rPr lang="zh-TW" altLang="zh-TW" sz="2400" b="1" smtClean="0">
                <a:solidFill>
                  <a:srgbClr val="0000FF"/>
                </a:solidFill>
              </a:rPr>
              <a:t>監造單位應於竣工後七日內，將竣工圖表、工程結算明細表及契約規定之其他資料，送請機關審核。</a:t>
            </a:r>
            <a:r>
              <a:rPr lang="zh-TW" altLang="zh-TW" sz="2400" b="1" smtClean="0"/>
              <a:t>有初驗程序者，機關應於收受全部資料之日起三十日內辦理初驗，並作成初驗紀錄。</a:t>
            </a:r>
            <a:r>
              <a:rPr lang="en-US" altLang="zh-TW" sz="2400" b="1" smtClean="0"/>
              <a:t>(</a:t>
            </a:r>
            <a:r>
              <a:rPr lang="zh-TW" altLang="en-US" sz="2400" b="1" smtClean="0"/>
              <a:t>第</a:t>
            </a:r>
            <a:r>
              <a:rPr lang="en-US" altLang="zh-TW" sz="2400" b="1" smtClean="0"/>
              <a:t>2</a:t>
            </a:r>
            <a:r>
              <a:rPr lang="zh-TW" altLang="en-US" sz="2400" b="1" smtClean="0"/>
              <a:t>項</a:t>
            </a:r>
            <a:r>
              <a:rPr lang="en-US" altLang="zh-TW" sz="2400" b="1" smtClean="0"/>
              <a:t>)</a:t>
            </a:r>
            <a:endParaRPr lang="en-US" altLang="zh-TW" sz="2400" b="1" smtClean="0">
              <a:latin typeface="標楷體" panose="03000509000000000000" pitchFamily="65" charset="-120"/>
            </a:endParaRPr>
          </a:p>
          <a:p>
            <a:pPr>
              <a:buFont typeface="Wingdings" panose="05000000000000000000" pitchFamily="2" charset="2"/>
              <a:buChar char="l"/>
            </a:pPr>
            <a:r>
              <a:rPr lang="zh-TW" altLang="en-US" sz="2400" b="1" smtClean="0">
                <a:solidFill>
                  <a:srgbClr val="0000FF"/>
                </a:solidFill>
              </a:rPr>
              <a:t>財物或勞務採購</a:t>
            </a:r>
            <a:r>
              <a:rPr lang="zh-TW" altLang="en-US" sz="2400" b="1" smtClean="0"/>
              <a:t>有初驗程序者，準用前二項規定</a:t>
            </a:r>
            <a:r>
              <a:rPr lang="zh-TW" altLang="en-US" sz="2400" b="1" smtClean="0">
                <a:solidFill>
                  <a:srgbClr val="002060"/>
                </a:solidFill>
              </a:rPr>
              <a:t>。</a:t>
            </a:r>
            <a:r>
              <a:rPr lang="en-US" altLang="zh-TW" sz="2400" b="1" smtClean="0"/>
              <a:t>(</a:t>
            </a:r>
            <a:r>
              <a:rPr lang="zh-TW" altLang="en-US" sz="2400" b="1" smtClean="0"/>
              <a:t>第</a:t>
            </a:r>
            <a:r>
              <a:rPr lang="en-US" altLang="zh-TW" sz="2400" b="1" smtClean="0"/>
              <a:t>3</a:t>
            </a:r>
            <a:r>
              <a:rPr lang="zh-TW" altLang="en-US" sz="2400" b="1" smtClean="0"/>
              <a:t>項</a:t>
            </a:r>
            <a:r>
              <a:rPr lang="en-US" altLang="zh-TW" sz="2400" b="1" smtClean="0"/>
              <a:t>)</a:t>
            </a:r>
            <a:endParaRPr lang="en-US" altLang="zh-TW" sz="2400" b="1" smtClean="0">
              <a:solidFill>
                <a:srgbClr val="002060"/>
              </a:solidFill>
            </a:endParaRPr>
          </a:p>
        </p:txBody>
      </p:sp>
      <p:sp>
        <p:nvSpPr>
          <p:cNvPr id="3" name="投影片編號版面配置區 2"/>
          <p:cNvSpPr>
            <a:spLocks noGrp="1"/>
          </p:cNvSpPr>
          <p:nvPr>
            <p:ph type="sldNum" sz="quarter" idx="12"/>
          </p:nvPr>
        </p:nvSpPr>
        <p:spPr/>
        <p:txBody>
          <a:bodyPr/>
          <a:lstStyle/>
          <a:p>
            <a:fld id="{1118FB7C-3051-423D-B140-B22D31D849CF}" type="slidenum">
              <a:rPr lang="zh-TW" altLang="en-US" smtClean="0"/>
              <a:pPr/>
              <a:t>426</a:t>
            </a:fld>
            <a:endParaRPr lang="zh-TW" altLang="en-US"/>
          </a:p>
        </p:txBody>
      </p:sp>
    </p:spTree>
    <p:extLst>
      <p:ext uri="{BB962C8B-B14F-4D97-AF65-F5344CB8AC3E}">
        <p14:creationId xmlns:p14="http://schemas.microsoft.com/office/powerpoint/2010/main" val="2767021992"/>
      </p:ext>
    </p:extLst>
  </p:cSld>
  <p:clrMapOvr>
    <a:masterClrMapping/>
  </p:clrMapOvr>
  <p:timing>
    <p:tnLst>
      <p:par>
        <p:cTn id="1" dur="indefinite" restart="never" nodeType="tmRoot"/>
      </p:par>
    </p:tnLst>
  </p:timing>
</p:sld>
</file>

<file path=ppt/slides/slide4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Rectangle 2"/>
          <p:cNvSpPr>
            <a:spLocks noGrp="1" noChangeArrowheads="1"/>
          </p:cNvSpPr>
          <p:nvPr>
            <p:ph type="title" idx="4294967295"/>
          </p:nvPr>
        </p:nvSpPr>
        <p:spPr>
          <a:xfrm>
            <a:off x="395288" y="260350"/>
            <a:ext cx="8424862" cy="928688"/>
          </a:xfrm>
        </p:spPr>
        <p:txBody>
          <a:bodyPr/>
          <a:lstStyle/>
          <a:p>
            <a:pPr algn="ctr"/>
            <a:r>
              <a:rPr lang="zh-TW" altLang="en-US" sz="4000" b="1" smtClean="0">
                <a:solidFill>
                  <a:srgbClr val="FF0000"/>
                </a:solidFill>
                <a:latin typeface="標楷體" panose="03000509000000000000" pitchFamily="65" charset="-120"/>
              </a:rPr>
              <a:t>契約雙方通知方式及效立</a:t>
            </a:r>
            <a:r>
              <a:rPr lang="en-US" altLang="zh-TW" sz="4000" b="1" smtClean="0">
                <a:solidFill>
                  <a:srgbClr val="FF0000"/>
                </a:solidFill>
                <a:latin typeface="標楷體" panose="03000509000000000000" pitchFamily="65" charset="-120"/>
              </a:rPr>
              <a:t>1</a:t>
            </a:r>
            <a:endParaRPr lang="zh-TW" altLang="en-US" sz="4000" b="1" smtClean="0">
              <a:solidFill>
                <a:srgbClr val="FF0000"/>
              </a:solidFill>
              <a:latin typeface="標楷體" panose="03000509000000000000" pitchFamily="65" charset="-120"/>
            </a:endParaRPr>
          </a:p>
        </p:txBody>
      </p:sp>
      <p:sp>
        <p:nvSpPr>
          <p:cNvPr id="209923" name="Rectangle 3"/>
          <p:cNvSpPr>
            <a:spLocks noGrp="1" noChangeArrowheads="1"/>
          </p:cNvSpPr>
          <p:nvPr>
            <p:ph type="body" idx="4294967295"/>
          </p:nvPr>
        </p:nvSpPr>
        <p:spPr>
          <a:xfrm>
            <a:off x="365125" y="1189038"/>
            <a:ext cx="8258175" cy="4968875"/>
          </a:xfrm>
          <a:solidFill>
            <a:schemeClr val="bg1"/>
          </a:solidFill>
        </p:spPr>
        <p:txBody>
          <a:bodyPr/>
          <a:lstStyle/>
          <a:p>
            <a:r>
              <a:rPr lang="zh-TW" altLang="zh-TW" sz="2400" b="1" smtClean="0">
                <a:latin typeface="標楷體" panose="03000509000000000000" pitchFamily="65" charset="-120"/>
              </a:rPr>
              <a:t>政府採購法施行細則</a:t>
            </a:r>
            <a:r>
              <a:rPr lang="zh-TW" altLang="en-US" sz="2400" b="1" smtClean="0">
                <a:latin typeface="標楷體" panose="03000509000000000000" pitchFamily="65" charset="-120"/>
              </a:rPr>
              <a:t> </a:t>
            </a:r>
            <a:r>
              <a:rPr lang="zh-TW" altLang="zh-TW" sz="2400" b="1" smtClean="0">
                <a:latin typeface="標楷體" panose="03000509000000000000" pitchFamily="65" charset="-120"/>
              </a:rPr>
              <a:t>第</a:t>
            </a:r>
            <a:r>
              <a:rPr lang="en-US" altLang="zh-TW" sz="2400" b="1" smtClean="0">
                <a:latin typeface="標楷體" panose="03000509000000000000" pitchFamily="65" charset="-120"/>
              </a:rPr>
              <a:t>18</a:t>
            </a:r>
            <a:r>
              <a:rPr lang="zh-TW" altLang="zh-TW" sz="2400" b="1" smtClean="0">
                <a:latin typeface="標楷體" panose="03000509000000000000" pitchFamily="65" charset="-120"/>
              </a:rPr>
              <a:t>條</a:t>
            </a:r>
            <a:r>
              <a:rPr lang="en-US" altLang="zh-TW" sz="2400" b="1" smtClean="0">
                <a:latin typeface="標楷體" panose="03000509000000000000" pitchFamily="65" charset="-120"/>
              </a:rPr>
              <a:t/>
            </a:r>
            <a:br>
              <a:rPr lang="en-US" altLang="zh-TW" sz="2400" b="1" smtClean="0">
                <a:latin typeface="標楷體" panose="03000509000000000000" pitchFamily="65" charset="-120"/>
              </a:rPr>
            </a:br>
            <a:r>
              <a:rPr lang="zh-TW" altLang="zh-TW" sz="2400" b="1" smtClean="0"/>
              <a:t>機關依本法對廠商所為之通知，除本法另有規定者外，得以</a:t>
            </a:r>
            <a:r>
              <a:rPr lang="zh-TW" altLang="zh-TW" sz="2400" b="1" smtClean="0">
                <a:solidFill>
                  <a:srgbClr val="0000FF"/>
                </a:solidFill>
              </a:rPr>
              <a:t>口頭、傳真或其他電子資料傳輸方式</a:t>
            </a:r>
            <a:r>
              <a:rPr lang="zh-TW" altLang="zh-TW" sz="2400" b="1" smtClean="0"/>
              <a:t>辦理。</a:t>
            </a:r>
            <a:r>
              <a:rPr lang="en-US" altLang="zh-TW" sz="2400" b="1" smtClean="0"/>
              <a:t/>
            </a:r>
            <a:br>
              <a:rPr lang="en-US" altLang="zh-TW" sz="2400" b="1" smtClean="0"/>
            </a:br>
            <a:r>
              <a:rPr lang="zh-TW" altLang="zh-TW" sz="2400" b="1" smtClean="0"/>
              <a:t>前項口頭通知，必要時得作成紀錄。</a:t>
            </a:r>
            <a:endParaRPr lang="en-US" altLang="zh-TW" sz="2400" b="1" smtClean="0"/>
          </a:p>
          <a:p>
            <a:r>
              <a:rPr lang="zh-TW" altLang="zh-TW" sz="2400" b="1" smtClean="0"/>
              <a:t>工程採購契約範本第</a:t>
            </a:r>
            <a:r>
              <a:rPr lang="en-US" altLang="zh-TW" sz="2400" b="1" smtClean="0"/>
              <a:t>1</a:t>
            </a:r>
            <a:r>
              <a:rPr lang="zh-TW" altLang="zh-TW" sz="2400" b="1" smtClean="0"/>
              <a:t>條</a:t>
            </a:r>
            <a:r>
              <a:rPr lang="zh-TW" altLang="en-US" sz="2400" b="1" smtClean="0">
                <a:latin typeface="新細明體" panose="02020500000000000000" pitchFamily="18" charset="-120"/>
                <a:ea typeface="新細明體" panose="02020500000000000000" pitchFamily="18" charset="-120"/>
              </a:rPr>
              <a:t>「</a:t>
            </a:r>
            <a:r>
              <a:rPr lang="zh-TW" altLang="zh-TW" sz="2400" b="1" smtClean="0"/>
              <a:t>契約文件及效力</a:t>
            </a:r>
            <a:r>
              <a:rPr lang="zh-TW" altLang="en-US" sz="2400" b="1" smtClean="0">
                <a:latin typeface="新細明體" panose="02020500000000000000" pitchFamily="18" charset="-120"/>
                <a:ea typeface="新細明體" panose="02020500000000000000" pitchFamily="18" charset="-120"/>
              </a:rPr>
              <a:t>」</a:t>
            </a:r>
            <a:r>
              <a:rPr lang="zh-TW" altLang="zh-TW" sz="2400" b="1" smtClean="0"/>
              <a:t> </a:t>
            </a:r>
            <a:r>
              <a:rPr lang="en-US" altLang="zh-TW" sz="2400" b="1" smtClean="0"/>
              <a:t>(</a:t>
            </a:r>
            <a:r>
              <a:rPr lang="zh-TW" altLang="zh-TW" sz="2400" b="1" smtClean="0"/>
              <a:t>五</a:t>
            </a:r>
            <a:r>
              <a:rPr lang="en-US" altLang="zh-TW" sz="2400" b="1" smtClean="0"/>
              <a:t>)</a:t>
            </a:r>
            <a:r>
              <a:rPr lang="zh-TW" altLang="zh-TW" sz="2400" b="1" smtClean="0"/>
              <a:t>契約文字：</a:t>
            </a:r>
            <a:r>
              <a:rPr lang="en-US" altLang="zh-TW" sz="2400" b="1" smtClean="0"/>
              <a:t/>
            </a:r>
            <a:br>
              <a:rPr lang="en-US" altLang="zh-TW" sz="2400" b="1" smtClean="0"/>
            </a:br>
            <a:r>
              <a:rPr lang="en-US" altLang="zh-TW" sz="2400" b="1" smtClean="0"/>
              <a:t>3.</a:t>
            </a:r>
            <a:r>
              <a:rPr lang="zh-TW" altLang="zh-TW" sz="2400" b="1" smtClean="0"/>
              <a:t>契約所稱申請、報告、同意、指示、核准、通知、解釋及其他類似行為所為之意思表示，除契約另有規定或當事人同意外，</a:t>
            </a:r>
            <a:r>
              <a:rPr lang="zh-TW" altLang="zh-TW" sz="2400" b="1" smtClean="0">
                <a:solidFill>
                  <a:srgbClr val="0000FF"/>
                </a:solidFill>
              </a:rPr>
              <a:t>應以中文（正體字）書面為之</a:t>
            </a:r>
            <a:r>
              <a:rPr lang="zh-TW" altLang="zh-TW" sz="2400" b="1" smtClean="0"/>
              <a:t>。書面之遞交，得以面交簽收、郵寄、傳真或電子資料傳輸至雙方預為約定之人員或處所。</a:t>
            </a:r>
            <a:endParaRPr lang="en-US" altLang="zh-TW" sz="2400" b="1" smtClean="0"/>
          </a:p>
          <a:p>
            <a:endParaRPr lang="zh-TW" altLang="zh-TW" sz="2400" b="1" smtClean="0"/>
          </a:p>
          <a:p>
            <a:endParaRPr lang="zh-TW" altLang="zh-TW" sz="2400" b="1" smtClean="0"/>
          </a:p>
          <a:p>
            <a:endParaRPr lang="zh-TW" altLang="zh-TW" sz="2400" b="1" smtClean="0"/>
          </a:p>
          <a:p>
            <a:endParaRPr lang="en-US" altLang="zh-TW" sz="2400" b="1" smtClean="0">
              <a:solidFill>
                <a:srgbClr val="002060"/>
              </a:solidFill>
            </a:endParaRPr>
          </a:p>
        </p:txBody>
      </p:sp>
      <p:sp>
        <p:nvSpPr>
          <p:cNvPr id="3" name="投影片編號版面配置區 2"/>
          <p:cNvSpPr>
            <a:spLocks noGrp="1"/>
          </p:cNvSpPr>
          <p:nvPr>
            <p:ph type="sldNum" sz="quarter" idx="12"/>
          </p:nvPr>
        </p:nvSpPr>
        <p:spPr/>
        <p:txBody>
          <a:bodyPr/>
          <a:lstStyle/>
          <a:p>
            <a:fld id="{1118FB7C-3051-423D-B140-B22D31D849CF}" type="slidenum">
              <a:rPr lang="zh-TW" altLang="en-US" smtClean="0"/>
              <a:pPr/>
              <a:t>427</a:t>
            </a:fld>
            <a:endParaRPr lang="zh-TW" altLang="en-US"/>
          </a:p>
        </p:txBody>
      </p:sp>
    </p:spTree>
    <p:extLst>
      <p:ext uri="{BB962C8B-B14F-4D97-AF65-F5344CB8AC3E}">
        <p14:creationId xmlns:p14="http://schemas.microsoft.com/office/powerpoint/2010/main" val="2097122644"/>
      </p:ext>
    </p:extLst>
  </p:cSld>
  <p:clrMapOvr>
    <a:masterClrMapping/>
  </p:clrMapOvr>
  <p:timing>
    <p:tnLst>
      <p:par>
        <p:cTn id="1" dur="indefinite" restart="never" nodeType="tmRoot"/>
      </p:par>
    </p:tnLst>
  </p:timing>
</p:sld>
</file>

<file path=ppt/slides/slide4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Rectangle 2"/>
          <p:cNvSpPr>
            <a:spLocks noGrp="1" noChangeArrowheads="1"/>
          </p:cNvSpPr>
          <p:nvPr>
            <p:ph type="title" idx="4294967295"/>
          </p:nvPr>
        </p:nvSpPr>
        <p:spPr>
          <a:xfrm>
            <a:off x="395288" y="260350"/>
            <a:ext cx="8424862" cy="928688"/>
          </a:xfrm>
        </p:spPr>
        <p:txBody>
          <a:bodyPr/>
          <a:lstStyle/>
          <a:p>
            <a:pPr algn="ctr"/>
            <a:r>
              <a:rPr lang="zh-TW" altLang="en-US" sz="4000" b="1" smtClean="0">
                <a:solidFill>
                  <a:srgbClr val="FF0000"/>
                </a:solidFill>
                <a:latin typeface="標楷體" panose="03000509000000000000" pitchFamily="65" charset="-120"/>
              </a:rPr>
              <a:t>契約雙方通知方式及效立</a:t>
            </a:r>
            <a:r>
              <a:rPr lang="en-US" altLang="zh-TW" sz="4000" b="1" smtClean="0">
                <a:solidFill>
                  <a:srgbClr val="FF0000"/>
                </a:solidFill>
                <a:latin typeface="標楷體" panose="03000509000000000000" pitchFamily="65" charset="-120"/>
              </a:rPr>
              <a:t>2</a:t>
            </a:r>
            <a:endParaRPr lang="zh-TW" altLang="en-US" sz="4000" b="1" smtClean="0">
              <a:solidFill>
                <a:srgbClr val="FF0000"/>
              </a:solidFill>
              <a:latin typeface="標楷體" panose="03000509000000000000" pitchFamily="65" charset="-120"/>
            </a:endParaRPr>
          </a:p>
        </p:txBody>
      </p:sp>
      <p:sp>
        <p:nvSpPr>
          <p:cNvPr id="210947" name="Rectangle 3"/>
          <p:cNvSpPr>
            <a:spLocks noGrp="1" noChangeArrowheads="1"/>
          </p:cNvSpPr>
          <p:nvPr>
            <p:ph type="body" idx="4294967295"/>
          </p:nvPr>
        </p:nvSpPr>
        <p:spPr>
          <a:xfrm>
            <a:off x="365125" y="1189038"/>
            <a:ext cx="8258175" cy="4968875"/>
          </a:xfrm>
          <a:solidFill>
            <a:schemeClr val="bg1"/>
          </a:solidFill>
        </p:spPr>
        <p:txBody>
          <a:bodyPr/>
          <a:lstStyle/>
          <a:p>
            <a:r>
              <a:rPr lang="zh-TW" altLang="en-US" sz="2400" b="1" dirty="0" smtClean="0"/>
              <a:t>參考案例</a:t>
            </a:r>
            <a:r>
              <a:rPr lang="zh-TW" altLang="en-US" sz="2400" b="1" dirty="0" smtClean="0">
                <a:latin typeface="新細明體" panose="02020500000000000000" pitchFamily="18" charset="-120"/>
                <a:ea typeface="新細明體" panose="02020500000000000000" pitchFamily="18" charset="-120"/>
              </a:rPr>
              <a:t>：</a:t>
            </a:r>
            <a:r>
              <a:rPr lang="en-US" altLang="zh-TW" sz="2400" b="1" dirty="0" smtClean="0">
                <a:latin typeface="新細明體" panose="02020500000000000000" pitchFamily="18" charset="-120"/>
                <a:ea typeface="新細明體" panose="02020500000000000000" pitchFamily="18" charset="-120"/>
              </a:rPr>
              <a:t/>
            </a:r>
            <a:br>
              <a:rPr lang="en-US" altLang="zh-TW" sz="2400" b="1" dirty="0" smtClean="0">
                <a:latin typeface="新細明體" panose="02020500000000000000" pitchFamily="18" charset="-120"/>
                <a:ea typeface="新細明體" panose="02020500000000000000" pitchFamily="18" charset="-120"/>
              </a:rPr>
            </a:br>
            <a:r>
              <a:rPr lang="zh-TW" altLang="zh-TW" sz="2400" b="1" dirty="0" smtClean="0"/>
              <a:t>招標機關之監造單位對於作為施工前提之工程施工材料設備規格審程序，理應有效掌握應盡之儘速審查義務，以掌控履約進度。</a:t>
            </a:r>
            <a:r>
              <a:rPr lang="zh-TW" altLang="zh-TW" sz="2400" b="1" dirty="0" smtClean="0">
                <a:solidFill>
                  <a:srgbClr val="0000FF"/>
                </a:solidFill>
              </a:rPr>
              <a:t>進行審查時理應儘可能一次完整而明確地告知廠商所需送審材料之規格為何，有何不足之處，俾廠商得儘速補足，符合送審標準以儘快履約，始符契約之本旨及行政程序法第</a:t>
            </a:r>
            <a:r>
              <a:rPr lang="en-US" altLang="zh-TW" sz="2400" b="1" dirty="0" smtClean="0">
                <a:solidFill>
                  <a:srgbClr val="0000FF"/>
                </a:solidFill>
              </a:rPr>
              <a:t>7</a:t>
            </a:r>
            <a:r>
              <a:rPr lang="zh-TW" altLang="zh-TW" sz="2400" b="1" dirty="0" smtClean="0">
                <a:solidFill>
                  <a:srgbClr val="0000FF"/>
                </a:solidFill>
              </a:rPr>
              <a:t>條規定之比例原則</a:t>
            </a:r>
            <a:r>
              <a:rPr lang="zh-TW" altLang="zh-TW" sz="2400" b="1" dirty="0" smtClean="0"/>
              <a:t>。</a:t>
            </a:r>
            <a:r>
              <a:rPr lang="en-US" altLang="zh-TW" sz="2400" b="1" dirty="0" smtClean="0"/>
              <a:t/>
            </a:r>
            <a:br>
              <a:rPr lang="en-US" altLang="zh-TW" sz="2400" b="1" dirty="0" smtClean="0"/>
            </a:br>
            <a:r>
              <a:rPr lang="zh-TW" altLang="zh-TW" sz="2400" b="1" dirty="0" smtClean="0">
                <a:solidFill>
                  <a:srgbClr val="0000FF"/>
                </a:solidFill>
              </a:rPr>
              <a:t>如監造單位要求之審查結果不僅欠缺一次完整而明確性之指示，至有誤之施工材料審查標準送審</a:t>
            </a:r>
            <a:r>
              <a:rPr lang="zh-TW" altLang="zh-TW" sz="2400" b="1" dirty="0" smtClean="0"/>
              <a:t>，或延誤審查時間，致廠商無法符合材料標準，因而遲延履約，招標機關對此等遲延履約，</a:t>
            </a:r>
            <a:r>
              <a:rPr lang="zh-TW" altLang="zh-TW" sz="2400" b="1" dirty="0" smtClean="0">
                <a:solidFill>
                  <a:srgbClr val="0000FF"/>
                </a:solidFill>
              </a:rPr>
              <a:t>亦堪認有相當程度之過失</a:t>
            </a:r>
            <a:r>
              <a:rPr lang="zh-TW" altLang="zh-TW" sz="2400" b="1" dirty="0" smtClean="0"/>
              <a:t>。</a:t>
            </a:r>
            <a:r>
              <a:rPr lang="en-US" altLang="zh-TW" sz="2400" b="1" dirty="0" smtClean="0"/>
              <a:t>(</a:t>
            </a:r>
            <a:r>
              <a:rPr lang="zh-TW" altLang="en-US" sz="2400" b="1" dirty="0" smtClean="0"/>
              <a:t>新北市政府採購申訴審議判斷書</a:t>
            </a:r>
            <a:r>
              <a:rPr lang="en-US" altLang="zh-TW" sz="2400" b="1" dirty="0" smtClean="0"/>
              <a:t>103 </a:t>
            </a:r>
            <a:r>
              <a:rPr lang="zh-TW" altLang="en-US" sz="2400" b="1" dirty="0" smtClean="0"/>
              <a:t>購申</a:t>
            </a:r>
            <a:r>
              <a:rPr lang="en-US" altLang="zh-TW" sz="2400" b="1" dirty="0" smtClean="0"/>
              <a:t>12046 </a:t>
            </a:r>
            <a:r>
              <a:rPr lang="zh-TW" altLang="en-US" sz="2400" b="1" dirty="0" smtClean="0"/>
              <a:t>號</a:t>
            </a:r>
            <a:r>
              <a:rPr lang="en-US" altLang="zh-TW" sz="2400" b="1" dirty="0" smtClean="0"/>
              <a:t>)</a:t>
            </a:r>
            <a:endParaRPr lang="zh-TW" altLang="zh-TW" sz="2400" b="1" dirty="0" smtClean="0"/>
          </a:p>
          <a:p>
            <a:endParaRPr lang="zh-TW" altLang="zh-TW" sz="2400" b="1" dirty="0" smtClean="0"/>
          </a:p>
          <a:p>
            <a:endParaRPr lang="zh-TW" altLang="zh-TW" sz="2400" b="1" dirty="0" smtClean="0"/>
          </a:p>
          <a:p>
            <a:endParaRPr lang="en-US" altLang="zh-TW" sz="2400" b="1" dirty="0" smtClean="0">
              <a:solidFill>
                <a:srgbClr val="002060"/>
              </a:solidFill>
            </a:endParaRPr>
          </a:p>
        </p:txBody>
      </p:sp>
      <p:sp>
        <p:nvSpPr>
          <p:cNvPr id="3" name="投影片編號版面配置區 2"/>
          <p:cNvSpPr>
            <a:spLocks noGrp="1"/>
          </p:cNvSpPr>
          <p:nvPr>
            <p:ph type="sldNum" sz="quarter" idx="12"/>
          </p:nvPr>
        </p:nvSpPr>
        <p:spPr/>
        <p:txBody>
          <a:bodyPr/>
          <a:lstStyle/>
          <a:p>
            <a:fld id="{1118FB7C-3051-423D-B140-B22D31D849CF}" type="slidenum">
              <a:rPr lang="zh-TW" altLang="en-US" smtClean="0"/>
              <a:pPr/>
              <a:t>428</a:t>
            </a:fld>
            <a:endParaRPr lang="zh-TW" altLang="en-US"/>
          </a:p>
        </p:txBody>
      </p:sp>
    </p:spTree>
    <p:extLst>
      <p:ext uri="{BB962C8B-B14F-4D97-AF65-F5344CB8AC3E}">
        <p14:creationId xmlns:p14="http://schemas.microsoft.com/office/powerpoint/2010/main" val="436096485"/>
      </p:ext>
    </p:extLst>
  </p:cSld>
  <p:clrMapOvr>
    <a:masterClrMapping/>
  </p:clrMapOvr>
  <p:timing>
    <p:tnLst>
      <p:par>
        <p:cTn id="1" dur="indefinite" restart="never" nodeType="tmRoot"/>
      </p:par>
    </p:tnLst>
  </p:timing>
</p:sld>
</file>

<file path=ppt/slides/slide4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標題 1"/>
          <p:cNvSpPr>
            <a:spLocks noGrp="1"/>
          </p:cNvSpPr>
          <p:nvPr>
            <p:ph type="title"/>
          </p:nvPr>
        </p:nvSpPr>
        <p:spPr>
          <a:xfrm>
            <a:off x="457200" y="277813"/>
            <a:ext cx="8229600" cy="774700"/>
          </a:xfrm>
        </p:spPr>
        <p:txBody>
          <a:bodyPr/>
          <a:lstStyle/>
          <a:p>
            <a:pPr algn="ctr"/>
            <a:r>
              <a:rPr lang="zh-TW" altLang="en-US" b="1" smtClean="0">
                <a:solidFill>
                  <a:srgbClr val="FF0000"/>
                </a:solidFill>
              </a:rPr>
              <a:t>工程圖說注意事項</a:t>
            </a:r>
          </a:p>
        </p:txBody>
      </p:sp>
      <p:sp>
        <p:nvSpPr>
          <p:cNvPr id="211971" name="內容版面配置區 2"/>
          <p:cNvSpPr>
            <a:spLocks noGrp="1"/>
          </p:cNvSpPr>
          <p:nvPr>
            <p:ph idx="1"/>
          </p:nvPr>
        </p:nvSpPr>
        <p:spPr>
          <a:xfrm>
            <a:off x="323850" y="1052513"/>
            <a:ext cx="8640763" cy="5078412"/>
          </a:xfrm>
        </p:spPr>
        <p:txBody>
          <a:bodyPr>
            <a:normAutofit lnSpcReduction="10000"/>
          </a:bodyPr>
          <a:lstStyle/>
          <a:p>
            <a:r>
              <a:rPr lang="zh-TW" altLang="en-US" sz="2400" b="1" smtClean="0">
                <a:solidFill>
                  <a:srgbClr val="FF0000"/>
                </a:solidFill>
              </a:rPr>
              <a:t>一</a:t>
            </a:r>
            <a:r>
              <a:rPr lang="zh-TW" altLang="en-US" sz="2400" b="1" smtClean="0">
                <a:solidFill>
                  <a:srgbClr val="FF0000"/>
                </a:solidFill>
                <a:latin typeface="新細明體" panose="02020500000000000000" pitchFamily="18" charset="-120"/>
                <a:ea typeface="新細明體" panose="02020500000000000000" pitchFamily="18" charset="-120"/>
              </a:rPr>
              <a:t>、</a:t>
            </a:r>
            <a:r>
              <a:rPr lang="zh-TW" altLang="zh-TW" sz="2400" b="1" smtClean="0">
                <a:solidFill>
                  <a:srgbClr val="FF0000"/>
                </a:solidFill>
              </a:rPr>
              <a:t>圖說</a:t>
            </a:r>
            <a:r>
              <a:rPr lang="zh-TW" altLang="en-US" sz="2400" b="1" smtClean="0">
                <a:solidFill>
                  <a:srgbClr val="FF0000"/>
                </a:solidFill>
              </a:rPr>
              <a:t>施工規範常見要求事項</a:t>
            </a:r>
            <a:r>
              <a:rPr lang="zh-TW" altLang="en-US" sz="2400" b="1" smtClean="0">
                <a:solidFill>
                  <a:srgbClr val="FF0000"/>
                </a:solidFill>
                <a:latin typeface="新細明體" panose="02020500000000000000" pitchFamily="18" charset="-120"/>
                <a:ea typeface="新細明體" panose="02020500000000000000" pitchFamily="18" charset="-120"/>
              </a:rPr>
              <a:t>：</a:t>
            </a:r>
            <a:endParaRPr lang="en-US" altLang="zh-TW" sz="2400" b="1" smtClean="0">
              <a:solidFill>
                <a:srgbClr val="FF0000"/>
              </a:solidFill>
              <a:latin typeface="新細明體" panose="02020500000000000000" pitchFamily="18" charset="-120"/>
              <a:ea typeface="新細明體" panose="02020500000000000000" pitchFamily="18" charset="-120"/>
            </a:endParaRPr>
          </a:p>
          <a:p>
            <a:pPr>
              <a:buFont typeface="Wingdings" panose="05000000000000000000" pitchFamily="2" charset="2"/>
              <a:buChar char="l"/>
            </a:pPr>
            <a:r>
              <a:rPr lang="zh-TW" altLang="en-US" sz="2400" b="1" smtClean="0"/>
              <a:t>本工程相關圖說僅供參考，承商須依設計原意及施工規範，於材料訂製前及施工前送設計監造單位</a:t>
            </a:r>
            <a:r>
              <a:rPr lang="zh-TW" altLang="en-US" sz="2400" b="1" smtClean="0">
                <a:solidFill>
                  <a:srgbClr val="0000FF"/>
                </a:solidFill>
              </a:rPr>
              <a:t>審核後施工</a:t>
            </a:r>
            <a:r>
              <a:rPr lang="zh-TW" altLang="en-US" sz="2400" b="1" smtClean="0"/>
              <a:t>。</a:t>
            </a:r>
            <a:endParaRPr lang="en-US" altLang="zh-TW" sz="2400" b="1" smtClean="0"/>
          </a:p>
          <a:p>
            <a:pPr>
              <a:buFont typeface="Wingdings" panose="05000000000000000000" pitchFamily="2" charset="2"/>
              <a:buChar char="l"/>
            </a:pPr>
            <a:r>
              <a:rPr lang="zh-TW" altLang="en-US" sz="2400" b="1" smtClean="0"/>
              <a:t>材料項目部分於驗收前須</a:t>
            </a:r>
            <a:r>
              <a:rPr lang="zh-TW" altLang="en-US" sz="2400" b="1" smtClean="0">
                <a:solidFill>
                  <a:srgbClr val="0000FF"/>
                </a:solidFill>
              </a:rPr>
              <a:t>檢附「出廠證明」、「原廠材質</a:t>
            </a:r>
            <a:r>
              <a:rPr lang="en-US" altLang="zh-TW" sz="2400" b="1" smtClean="0">
                <a:solidFill>
                  <a:srgbClr val="0000FF"/>
                </a:solidFill>
              </a:rPr>
              <a:t>(</a:t>
            </a:r>
            <a:r>
              <a:rPr lang="zh-TW" altLang="en-US" sz="2400" b="1" smtClean="0">
                <a:solidFill>
                  <a:srgbClr val="0000FF"/>
                </a:solidFill>
              </a:rPr>
              <a:t>出廠</a:t>
            </a:r>
            <a:r>
              <a:rPr lang="en-US" altLang="zh-TW" sz="2400" b="1" smtClean="0">
                <a:solidFill>
                  <a:srgbClr val="0000FF"/>
                </a:solidFill>
              </a:rPr>
              <a:t>)</a:t>
            </a:r>
            <a:r>
              <a:rPr lang="zh-TW" altLang="en-US" sz="2400" b="1" smtClean="0">
                <a:solidFill>
                  <a:srgbClr val="0000FF"/>
                </a:solidFill>
              </a:rPr>
              <a:t>保證書」。</a:t>
            </a:r>
            <a:endParaRPr lang="en-US" altLang="zh-TW" sz="2400" b="1" smtClean="0">
              <a:solidFill>
                <a:srgbClr val="0000FF"/>
              </a:solidFill>
            </a:endParaRPr>
          </a:p>
          <a:p>
            <a:r>
              <a:rPr lang="zh-TW" altLang="en-US" sz="2400" b="1" smtClean="0">
                <a:solidFill>
                  <a:srgbClr val="FF0000"/>
                </a:solidFill>
              </a:rPr>
              <a:t>二、</a:t>
            </a:r>
            <a:r>
              <a:rPr lang="zh-TW" altLang="zh-TW" sz="2400" b="1" smtClean="0">
                <a:solidFill>
                  <a:srgbClr val="FF0000"/>
                </a:solidFill>
              </a:rPr>
              <a:t>圖說</a:t>
            </a:r>
            <a:r>
              <a:rPr lang="zh-TW" altLang="en-US" sz="2400" b="1" smtClean="0">
                <a:solidFill>
                  <a:srgbClr val="FF0000"/>
                </a:solidFill>
              </a:rPr>
              <a:t>施工規範常見錯誤態樣</a:t>
            </a:r>
            <a:r>
              <a:rPr lang="zh-TW" altLang="en-US" sz="2400" b="1" smtClean="0">
                <a:solidFill>
                  <a:srgbClr val="FF0000"/>
                </a:solidFill>
                <a:latin typeface="新細明體" panose="02020500000000000000" pitchFamily="18" charset="-120"/>
                <a:ea typeface="新細明體" panose="02020500000000000000" pitchFamily="18" charset="-120"/>
              </a:rPr>
              <a:t>：</a:t>
            </a:r>
            <a:endParaRPr lang="en-US" altLang="zh-TW" sz="2400" b="1" smtClean="0">
              <a:solidFill>
                <a:srgbClr val="FF0000"/>
              </a:solidFill>
              <a:latin typeface="新細明體" panose="02020500000000000000" pitchFamily="18" charset="-120"/>
              <a:ea typeface="新細明體" panose="02020500000000000000" pitchFamily="18" charset="-120"/>
            </a:endParaRPr>
          </a:p>
          <a:p>
            <a:pPr>
              <a:buFont typeface="Wingdings" panose="05000000000000000000" pitchFamily="2" charset="2"/>
              <a:buChar char="l"/>
            </a:pPr>
            <a:r>
              <a:rPr lang="zh-TW" altLang="en-US" sz="2400" b="1" smtClean="0">
                <a:solidFill>
                  <a:srgbClr val="0000FF"/>
                </a:solidFill>
              </a:rPr>
              <a:t>提供</a:t>
            </a:r>
            <a:r>
              <a:rPr lang="zh-TW" altLang="zh-TW" sz="2400" b="1" smtClean="0">
                <a:solidFill>
                  <a:srgbClr val="0000FF"/>
                </a:solidFill>
              </a:rPr>
              <a:t>產品</a:t>
            </a:r>
            <a:r>
              <a:rPr lang="zh-TW" altLang="en-US" sz="2400" b="1" smtClean="0">
                <a:solidFill>
                  <a:srgbClr val="0000FF"/>
                </a:solidFill>
              </a:rPr>
              <a:t>違反採購法第</a:t>
            </a:r>
            <a:r>
              <a:rPr lang="en-US" altLang="zh-TW" sz="2400" b="1" smtClean="0">
                <a:solidFill>
                  <a:srgbClr val="0000FF"/>
                </a:solidFill>
              </a:rPr>
              <a:t>26</a:t>
            </a:r>
            <a:r>
              <a:rPr lang="zh-TW" altLang="en-US" sz="2400" b="1" smtClean="0">
                <a:solidFill>
                  <a:srgbClr val="0000FF"/>
                </a:solidFill>
              </a:rPr>
              <a:t>條規定，</a:t>
            </a:r>
            <a:r>
              <a:rPr lang="zh-TW" altLang="zh-TW" sz="2400" b="1" smtClean="0">
                <a:solidFill>
                  <a:srgbClr val="0000FF"/>
                </a:solidFill>
              </a:rPr>
              <a:t>提及特定商標或商名</a:t>
            </a:r>
            <a:r>
              <a:rPr lang="zh-TW" altLang="zh-TW" sz="2400" b="1" smtClean="0"/>
              <a:t>、專利、型式、產者或供應者。</a:t>
            </a:r>
            <a:r>
              <a:rPr lang="zh-TW" altLang="en-US" sz="2400" b="1" smtClean="0"/>
              <a:t>如</a:t>
            </a:r>
            <a:r>
              <a:rPr lang="zh-TW" altLang="zh-TW" sz="2400" b="1" smtClean="0"/>
              <a:t>張號「</a:t>
            </a:r>
            <a:r>
              <a:rPr lang="en-US" altLang="zh-TW" sz="2400" b="1" smtClean="0"/>
              <a:t>42/175</a:t>
            </a:r>
            <a:r>
              <a:rPr lang="zh-TW" altLang="zh-TW" sz="2400" b="1" smtClean="0"/>
              <a:t>、鋁門窗施工規範</a:t>
            </a:r>
            <a:r>
              <a:rPr lang="en-US" altLang="zh-TW" sz="2400" b="1" smtClean="0"/>
              <a:t>12</a:t>
            </a:r>
            <a:r>
              <a:rPr lang="zh-TW" altLang="zh-TW" sz="2400" b="1" smtClean="0"/>
              <a:t>載明工程所用產品</a:t>
            </a:r>
            <a:r>
              <a:rPr lang="zh-TW" altLang="zh-TW" sz="2400" b="1" smtClean="0">
                <a:solidFill>
                  <a:srgbClr val="0000FF"/>
                </a:solidFill>
              </a:rPr>
              <a:t>須為正字標記產品</a:t>
            </a:r>
            <a:r>
              <a:rPr lang="zh-TW" altLang="zh-TW" sz="2400" b="1" smtClean="0"/>
              <a:t>，</a:t>
            </a:r>
            <a:r>
              <a:rPr lang="zh-TW" altLang="en-US" sz="2400" b="1" smtClean="0"/>
              <a:t>違反</a:t>
            </a:r>
            <a:r>
              <a:rPr lang="zh-TW" altLang="zh-TW" sz="2400" b="1" smtClean="0"/>
              <a:t>政府採購錯誤行為態樣之規格限取得正字標記而未允許同等品競標</a:t>
            </a:r>
            <a:r>
              <a:rPr lang="zh-TW" altLang="en-US" sz="2400" b="1" smtClean="0"/>
              <a:t>。</a:t>
            </a:r>
            <a:endParaRPr lang="en-US" altLang="zh-TW" sz="2400" b="1" smtClean="0"/>
          </a:p>
          <a:p>
            <a:pPr>
              <a:buFont typeface="Wingdings" panose="05000000000000000000" pitchFamily="2" charset="2"/>
              <a:buChar char="l"/>
            </a:pPr>
            <a:r>
              <a:rPr lang="zh-TW" altLang="en-US" sz="2400" b="1" smtClean="0">
                <a:solidFill>
                  <a:srgbClr val="0000FF"/>
                </a:solidFill>
              </a:rPr>
              <a:t>對於機關之決定不得異議</a:t>
            </a:r>
            <a:r>
              <a:rPr lang="zh-TW" altLang="en-US" sz="2400" b="1" smtClean="0">
                <a:solidFill>
                  <a:srgbClr val="0000FF"/>
                </a:solidFill>
                <a:latin typeface="新細明體" panose="02020500000000000000" pitchFamily="18" charset="-120"/>
                <a:ea typeface="新細明體" panose="02020500000000000000" pitchFamily="18" charset="-120"/>
              </a:rPr>
              <a:t>，</a:t>
            </a:r>
            <a:r>
              <a:rPr lang="zh-TW" altLang="en-US" sz="2400" b="1" smtClean="0"/>
              <a:t>如編號</a:t>
            </a:r>
            <a:r>
              <a:rPr lang="en-US" altLang="zh-TW" sz="2400" b="1" smtClean="0"/>
              <a:t>1</a:t>
            </a:r>
            <a:r>
              <a:rPr lang="zh-TW" altLang="en-US" sz="2400" b="1" smtClean="0"/>
              <a:t>之一般說明五</a:t>
            </a:r>
            <a:r>
              <a:rPr lang="en-US" altLang="zh-TW" sz="2400" b="1" smtClean="0"/>
              <a:t>(</a:t>
            </a:r>
            <a:r>
              <a:rPr lang="zh-TW" altLang="en-US" sz="2400" b="1" smtClean="0"/>
              <a:t>罰則</a:t>
            </a:r>
            <a:r>
              <a:rPr lang="en-US" altLang="zh-TW" sz="2400" b="1" smtClean="0"/>
              <a:t>)</a:t>
            </a:r>
            <a:r>
              <a:rPr lang="zh-TW" altLang="en-US" sz="2400" b="1" smtClean="0"/>
              <a:t>載明「乙方未依施工計畫，</a:t>
            </a:r>
            <a:r>
              <a:rPr lang="en-US" altLang="zh-TW" sz="2400" b="1" smtClean="0"/>
              <a:t>…</a:t>
            </a:r>
            <a:r>
              <a:rPr lang="zh-TW" altLang="en-US" sz="2400" b="1" smtClean="0"/>
              <a:t>乙方不得異議。」，核屬政府採購錯誤行為態樣一</a:t>
            </a:r>
            <a:r>
              <a:rPr lang="en-US" altLang="zh-TW" sz="2400" b="1" smtClean="0"/>
              <a:t>(</a:t>
            </a:r>
            <a:r>
              <a:rPr lang="zh-TW" altLang="en-US" sz="2400" b="1" smtClean="0"/>
              <a:t>四</a:t>
            </a:r>
            <a:r>
              <a:rPr lang="en-US" altLang="zh-TW" sz="2400" b="1" smtClean="0"/>
              <a:t>)</a:t>
            </a:r>
            <a:r>
              <a:rPr lang="zh-TW" altLang="en-US" sz="2400" b="1" smtClean="0"/>
              <a:t>之違反法規規定情形</a:t>
            </a:r>
            <a:r>
              <a:rPr lang="zh-TW" altLang="en-US" sz="2400" b="1" smtClean="0">
                <a:latin typeface="新細明體" panose="02020500000000000000" pitchFamily="18" charset="-120"/>
                <a:ea typeface="新細明體" panose="02020500000000000000" pitchFamily="18" charset="-120"/>
              </a:rPr>
              <a:t>。</a:t>
            </a:r>
            <a:endParaRPr lang="zh-TW" altLang="en-US" sz="2400" b="1" smtClean="0"/>
          </a:p>
        </p:txBody>
      </p:sp>
      <p:sp>
        <p:nvSpPr>
          <p:cNvPr id="3" name="投影片編號版面配置區 2"/>
          <p:cNvSpPr>
            <a:spLocks noGrp="1"/>
          </p:cNvSpPr>
          <p:nvPr>
            <p:ph type="sldNum" sz="quarter" idx="12"/>
          </p:nvPr>
        </p:nvSpPr>
        <p:spPr/>
        <p:txBody>
          <a:bodyPr/>
          <a:lstStyle/>
          <a:p>
            <a:fld id="{1118FB7C-3051-423D-B140-B22D31D849CF}" type="slidenum">
              <a:rPr lang="zh-TW" altLang="en-US" smtClean="0"/>
              <a:pPr/>
              <a:t>429</a:t>
            </a:fld>
            <a:endParaRPr lang="zh-TW" altLang="en-US"/>
          </a:p>
        </p:txBody>
      </p:sp>
    </p:spTree>
    <p:extLst>
      <p:ext uri="{BB962C8B-B14F-4D97-AF65-F5344CB8AC3E}">
        <p14:creationId xmlns:p14="http://schemas.microsoft.com/office/powerpoint/2010/main" val="5658233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ChangeArrowheads="1"/>
          </p:cNvSpPr>
          <p:nvPr>
            <p:ph type="title"/>
          </p:nvPr>
        </p:nvSpPr>
        <p:spPr>
          <a:xfrm>
            <a:off x="467544" y="126278"/>
            <a:ext cx="8507288" cy="883118"/>
          </a:xfrm>
        </p:spPr>
        <p:txBody>
          <a:bodyPr>
            <a:normAutofit/>
          </a:bodyPr>
          <a:lstStyle/>
          <a:p>
            <a:r>
              <a:rPr lang="zh-TW" altLang="en-US" sz="3200" b="1" dirty="0" smtClean="0">
                <a:solidFill>
                  <a:srgbClr val="FF0000"/>
                </a:solidFill>
              </a:rPr>
              <a:t>共</a:t>
            </a:r>
            <a:r>
              <a:rPr lang="zh-TW" altLang="en-US" sz="3200" b="1" dirty="0">
                <a:solidFill>
                  <a:srgbClr val="FF0000"/>
                </a:solidFill>
              </a:rPr>
              <a:t>約採購</a:t>
            </a:r>
            <a:r>
              <a:rPr lang="zh-TW" altLang="en-US" sz="3200" b="1" dirty="0" smtClean="0">
                <a:solidFill>
                  <a:srgbClr val="FF0000"/>
                </a:solidFill>
              </a:rPr>
              <a:t>洽更優惠價格</a:t>
            </a:r>
            <a:r>
              <a:rPr lang="zh-TW" altLang="en-US" sz="3200" b="1" dirty="0">
                <a:solidFill>
                  <a:srgbClr val="FF0000"/>
                </a:solidFill>
              </a:rPr>
              <a:t>或</a:t>
            </a:r>
            <a:r>
              <a:rPr lang="zh-TW" altLang="en-US" sz="3200" b="1" dirty="0" smtClean="0">
                <a:solidFill>
                  <a:srgbClr val="FF0000"/>
                </a:solidFill>
              </a:rPr>
              <a:t>條件者，得</a:t>
            </a:r>
            <a:r>
              <a:rPr lang="zh-TW" altLang="en-US" sz="3200" b="1" dirty="0">
                <a:solidFill>
                  <a:srgbClr val="FF0000"/>
                </a:solidFill>
              </a:rPr>
              <a:t>會同監辦</a:t>
            </a:r>
          </a:p>
        </p:txBody>
      </p:sp>
      <p:sp>
        <p:nvSpPr>
          <p:cNvPr id="130051" name="Rectangle 3"/>
          <p:cNvSpPr>
            <a:spLocks noGrp="1" noChangeArrowheads="1"/>
          </p:cNvSpPr>
          <p:nvPr>
            <p:ph type="body" idx="1"/>
          </p:nvPr>
        </p:nvSpPr>
        <p:spPr>
          <a:xfrm>
            <a:off x="251520" y="836711"/>
            <a:ext cx="8640960" cy="5771535"/>
          </a:xfrm>
        </p:spPr>
        <p:txBody>
          <a:bodyPr>
            <a:noAutofit/>
          </a:bodyPr>
          <a:lstStyle/>
          <a:p>
            <a:pPr>
              <a:buFont typeface="Wingdings" panose="05000000000000000000" pitchFamily="2" charset="2"/>
              <a:buChar char="n"/>
            </a:pPr>
            <a:r>
              <a:rPr lang="zh-TW" altLang="en-US" sz="2400" b="1" dirty="0" smtClean="0">
                <a:latin typeface="+mj-ea"/>
                <a:ea typeface="+mj-ea"/>
              </a:rPr>
              <a:t>各</a:t>
            </a:r>
            <a:r>
              <a:rPr lang="zh-TW" altLang="en-US" sz="2400" b="1" dirty="0">
                <a:latin typeface="+mj-ea"/>
                <a:ea typeface="+mj-ea"/>
              </a:rPr>
              <a:t>機關利用共同供應契約辦理採購，</a:t>
            </a:r>
            <a:r>
              <a:rPr lang="zh-TW" altLang="en-US" sz="2400" b="1" dirty="0" smtClean="0">
                <a:latin typeface="+mj-ea"/>
                <a:ea typeface="+mj-ea"/>
              </a:rPr>
              <a:t>如</a:t>
            </a:r>
            <a:r>
              <a:rPr lang="en-US" altLang="zh-TW" sz="2400" b="1" dirty="0" smtClean="0">
                <a:latin typeface="+mj-ea"/>
                <a:ea typeface="+mj-ea"/>
              </a:rPr>
              <a:t>…</a:t>
            </a:r>
            <a:r>
              <a:rPr lang="zh-TW" altLang="en-US" sz="2400" b="1" dirty="0" smtClean="0">
                <a:latin typeface="+mj-ea"/>
                <a:ea typeface="+mj-ea"/>
              </a:rPr>
              <a:t>洽</a:t>
            </a:r>
            <a:r>
              <a:rPr lang="zh-TW" altLang="en-US" sz="2400" b="1" dirty="0">
                <a:latin typeface="+mj-ea"/>
                <a:ea typeface="+mj-ea"/>
              </a:rPr>
              <a:t>訂約廠商提供更優惠之價格或條件，</a:t>
            </a:r>
            <a:r>
              <a:rPr lang="zh-TW" altLang="en-US" sz="2400" b="1" dirty="0" smtClean="0">
                <a:latin typeface="+mj-ea"/>
                <a:ea typeface="+mj-ea"/>
              </a:rPr>
              <a:t>得會同</a:t>
            </a:r>
            <a:r>
              <a:rPr lang="zh-TW" altLang="en-US" sz="2400" b="1" dirty="0">
                <a:latin typeface="+mj-ea"/>
                <a:ea typeface="+mj-ea"/>
              </a:rPr>
              <a:t>監</a:t>
            </a:r>
            <a:r>
              <a:rPr lang="zh-TW" altLang="en-US" sz="2400" b="1" dirty="0" smtClean="0">
                <a:latin typeface="+mj-ea"/>
                <a:ea typeface="+mj-ea"/>
              </a:rPr>
              <a:t>辦。</a:t>
            </a:r>
            <a:endParaRPr lang="zh-TW" altLang="en-US" sz="2400" b="1" dirty="0">
              <a:latin typeface="+mj-ea"/>
              <a:ea typeface="+mj-ea"/>
            </a:endParaRPr>
          </a:p>
          <a:p>
            <a:r>
              <a:rPr lang="zh-TW" altLang="en-US" sz="2400" b="1" dirty="0" smtClean="0">
                <a:latin typeface="+mj-ea"/>
                <a:ea typeface="+mj-ea"/>
              </a:rPr>
              <a:t>一</a:t>
            </a:r>
            <a:r>
              <a:rPr lang="zh-TW" altLang="en-US" sz="2400" b="1" dirty="0">
                <a:latin typeface="+mj-ea"/>
                <a:ea typeface="+mj-ea"/>
              </a:rPr>
              <a:t>、本會</a:t>
            </a:r>
            <a:r>
              <a:rPr lang="en-US" altLang="zh-TW" sz="2400" b="1" dirty="0">
                <a:latin typeface="+mj-ea"/>
                <a:ea typeface="+mj-ea"/>
              </a:rPr>
              <a:t>108</a:t>
            </a:r>
            <a:r>
              <a:rPr lang="zh-TW" altLang="en-US" sz="2400" b="1" dirty="0">
                <a:latin typeface="+mj-ea"/>
                <a:ea typeface="+mj-ea"/>
              </a:rPr>
              <a:t>年</a:t>
            </a:r>
            <a:r>
              <a:rPr lang="en-US" altLang="zh-TW" sz="2400" b="1" dirty="0">
                <a:latin typeface="+mj-ea"/>
                <a:ea typeface="+mj-ea"/>
              </a:rPr>
              <a:t>11</a:t>
            </a:r>
            <a:r>
              <a:rPr lang="zh-TW" altLang="en-US" sz="2400" b="1" dirty="0">
                <a:latin typeface="+mj-ea"/>
                <a:ea typeface="+mj-ea"/>
              </a:rPr>
              <a:t>月</a:t>
            </a:r>
            <a:r>
              <a:rPr lang="en-US" altLang="zh-TW" sz="2400" b="1" dirty="0">
                <a:latin typeface="+mj-ea"/>
                <a:ea typeface="+mj-ea"/>
              </a:rPr>
              <a:t>22</a:t>
            </a:r>
            <a:r>
              <a:rPr lang="zh-TW" altLang="en-US" sz="2400" b="1" dirty="0">
                <a:latin typeface="+mj-ea"/>
                <a:ea typeface="+mj-ea"/>
              </a:rPr>
              <a:t>日工程企字第</a:t>
            </a:r>
            <a:r>
              <a:rPr lang="en-US" altLang="zh-TW" sz="2400" b="1" dirty="0">
                <a:latin typeface="+mj-ea"/>
                <a:ea typeface="+mj-ea"/>
              </a:rPr>
              <a:t>1080100988</a:t>
            </a:r>
            <a:r>
              <a:rPr lang="zh-TW" altLang="en-US" sz="2400" b="1" dirty="0">
                <a:latin typeface="+mj-ea"/>
                <a:ea typeface="+mj-ea"/>
              </a:rPr>
              <a:t>號令修正</a:t>
            </a:r>
            <a:r>
              <a:rPr lang="zh-TW" altLang="en-US" sz="2400" b="1" dirty="0" smtClean="0">
                <a:latin typeface="+mj-ea"/>
                <a:ea typeface="+mj-ea"/>
              </a:rPr>
              <a:t>發布增訂</a:t>
            </a:r>
            <a:r>
              <a:rPr lang="zh-TW" altLang="en-US" sz="2400" b="1" dirty="0">
                <a:latin typeface="+mj-ea"/>
                <a:ea typeface="+mj-ea"/>
              </a:rPr>
              <a:t>第</a:t>
            </a:r>
            <a:r>
              <a:rPr lang="en-US" altLang="zh-TW" sz="2400" b="1" dirty="0">
                <a:latin typeface="+mj-ea"/>
                <a:ea typeface="+mj-ea"/>
              </a:rPr>
              <a:t>9</a:t>
            </a:r>
            <a:r>
              <a:rPr lang="zh-TW" altLang="en-US" sz="2400" b="1" dirty="0">
                <a:latin typeface="+mj-ea"/>
                <a:ea typeface="+mj-ea"/>
              </a:rPr>
              <a:t>條第</a:t>
            </a:r>
            <a:r>
              <a:rPr lang="en-US" altLang="zh-TW" sz="2400" b="1" dirty="0">
                <a:latin typeface="+mj-ea"/>
                <a:ea typeface="+mj-ea"/>
              </a:rPr>
              <a:t>5</a:t>
            </a:r>
            <a:r>
              <a:rPr lang="zh-TW" altLang="en-US" sz="2400" b="1" dirty="0">
                <a:latin typeface="+mj-ea"/>
                <a:ea typeface="+mj-ea"/>
              </a:rPr>
              <a:t>項規定：「機關利用本契約辦理採購，</a:t>
            </a:r>
            <a:r>
              <a:rPr lang="zh-TW" altLang="en-US" sz="2400" b="1" dirty="0">
                <a:solidFill>
                  <a:srgbClr val="0000FF"/>
                </a:solidFill>
                <a:latin typeface="+mj-ea"/>
                <a:ea typeface="+mj-ea"/>
              </a:rPr>
              <a:t>得考量其於契約所載不同數量或金額級距下之訂購數量、金額或有別於本契約之條件，洽訂約廠商提供更優惠之價格或條件。</a:t>
            </a:r>
            <a:r>
              <a:rPr lang="zh-TW" altLang="en-US" sz="2400" b="1" dirty="0" smtClean="0">
                <a:latin typeface="+mj-ea"/>
                <a:ea typeface="+mj-ea"/>
              </a:rPr>
              <a:t>」</a:t>
            </a:r>
            <a:r>
              <a:rPr lang="en-US" altLang="zh-TW" sz="2400" b="1" dirty="0" smtClean="0">
                <a:latin typeface="+mj-ea"/>
                <a:ea typeface="+mj-ea"/>
              </a:rPr>
              <a:t>…</a:t>
            </a:r>
            <a:r>
              <a:rPr lang="zh-TW" altLang="en-US" sz="2400" b="1" dirty="0" smtClean="0">
                <a:solidFill>
                  <a:srgbClr val="FF0000"/>
                </a:solidFill>
                <a:latin typeface="+mj-ea"/>
                <a:ea typeface="+mj-ea"/>
              </a:rPr>
              <a:t>前述辦理方式，非屬採購法第</a:t>
            </a:r>
            <a:r>
              <a:rPr lang="en-US" altLang="zh-TW" sz="2400" b="1" dirty="0" smtClean="0">
                <a:solidFill>
                  <a:srgbClr val="FF0000"/>
                </a:solidFill>
                <a:latin typeface="+mj-ea"/>
                <a:ea typeface="+mj-ea"/>
              </a:rPr>
              <a:t>12</a:t>
            </a:r>
            <a:r>
              <a:rPr lang="zh-TW" altLang="en-US" sz="2400" b="1" dirty="0" smtClean="0">
                <a:solidFill>
                  <a:srgbClr val="FF0000"/>
                </a:solidFill>
                <a:latin typeface="+mj-ea"/>
                <a:ea typeface="+mj-ea"/>
              </a:rPr>
              <a:t>條及第</a:t>
            </a:r>
            <a:r>
              <a:rPr lang="en-US" altLang="zh-TW" sz="2400" b="1" dirty="0" smtClean="0">
                <a:solidFill>
                  <a:srgbClr val="FF0000"/>
                </a:solidFill>
                <a:latin typeface="+mj-ea"/>
                <a:ea typeface="+mj-ea"/>
              </a:rPr>
              <a:t>13</a:t>
            </a:r>
            <a:r>
              <a:rPr lang="zh-TW" altLang="en-US" sz="2400" b="1" dirty="0" smtClean="0">
                <a:solidFill>
                  <a:srgbClr val="FF0000"/>
                </a:solidFill>
                <a:latin typeface="+mj-ea"/>
                <a:ea typeface="+mj-ea"/>
              </a:rPr>
              <a:t>條之開標、比價、議價、決標、驗收之程序，爰不適用監辦之規定。」。</a:t>
            </a:r>
            <a:endParaRPr lang="zh-TW" altLang="en-US" sz="2400" b="1" dirty="0">
              <a:solidFill>
                <a:srgbClr val="FF0000"/>
              </a:solidFill>
              <a:latin typeface="+mj-ea"/>
              <a:ea typeface="+mj-ea"/>
            </a:endParaRPr>
          </a:p>
          <a:p>
            <a:r>
              <a:rPr lang="zh-TW" altLang="en-US" sz="2400" b="1" dirty="0">
                <a:latin typeface="+mj-ea"/>
                <a:ea typeface="+mj-ea"/>
              </a:rPr>
              <a:t>二、為</a:t>
            </a:r>
            <a:r>
              <a:rPr lang="zh-TW" altLang="en-US" sz="2400" b="1" dirty="0">
                <a:solidFill>
                  <a:srgbClr val="0000FF"/>
                </a:solidFill>
                <a:latin typeface="+mj-ea"/>
                <a:ea typeface="+mj-ea"/>
              </a:rPr>
              <a:t>加強機關內部控制</a:t>
            </a:r>
            <a:r>
              <a:rPr lang="zh-TW" altLang="en-US" sz="2400" b="1" dirty="0">
                <a:latin typeface="+mj-ea"/>
                <a:ea typeface="+mj-ea"/>
              </a:rPr>
              <a:t>，更符合採購法第</a:t>
            </a:r>
            <a:r>
              <a:rPr lang="en-US" altLang="zh-TW" sz="2400" b="1" dirty="0">
                <a:latin typeface="+mj-ea"/>
                <a:ea typeface="+mj-ea"/>
              </a:rPr>
              <a:t>1</a:t>
            </a:r>
            <a:r>
              <a:rPr lang="zh-TW" altLang="en-US" sz="2400" b="1" dirty="0">
                <a:latin typeface="+mj-ea"/>
                <a:ea typeface="+mj-ea"/>
              </a:rPr>
              <a:t>條及第</a:t>
            </a:r>
            <a:r>
              <a:rPr lang="en-US" altLang="zh-TW" sz="2400" b="1" dirty="0">
                <a:latin typeface="+mj-ea"/>
                <a:ea typeface="+mj-ea"/>
              </a:rPr>
              <a:t>6</a:t>
            </a:r>
            <a:r>
              <a:rPr lang="zh-TW" altLang="en-US" sz="2400" b="1" dirty="0">
                <a:latin typeface="+mj-ea"/>
                <a:ea typeface="+mj-ea"/>
              </a:rPr>
              <a:t>條第</a:t>
            </a:r>
            <a:r>
              <a:rPr lang="en-US" altLang="zh-TW" sz="2400" b="1" dirty="0">
                <a:latin typeface="+mj-ea"/>
                <a:ea typeface="+mj-ea"/>
              </a:rPr>
              <a:t>1</a:t>
            </a:r>
            <a:r>
              <a:rPr lang="zh-TW" altLang="en-US" sz="2400" b="1" dirty="0">
                <a:latin typeface="+mj-ea"/>
                <a:ea typeface="+mj-ea"/>
              </a:rPr>
              <a:t>項揭櫫以維護公共利益及公平合理等原則，各機關利用共同供應契約辦理採購，如依本辦法第</a:t>
            </a:r>
            <a:r>
              <a:rPr lang="en-US" altLang="zh-TW" sz="2400" b="1" dirty="0">
                <a:latin typeface="+mj-ea"/>
                <a:ea typeface="+mj-ea"/>
              </a:rPr>
              <a:t>9</a:t>
            </a:r>
            <a:r>
              <a:rPr lang="zh-TW" altLang="en-US" sz="2400" b="1" dirty="0">
                <a:latin typeface="+mj-ea"/>
                <a:ea typeface="+mj-ea"/>
              </a:rPr>
              <a:t>條第</a:t>
            </a:r>
            <a:r>
              <a:rPr lang="en-US" altLang="zh-TW" sz="2400" b="1" dirty="0">
                <a:latin typeface="+mj-ea"/>
                <a:ea typeface="+mj-ea"/>
              </a:rPr>
              <a:t>5</a:t>
            </a:r>
            <a:r>
              <a:rPr lang="zh-TW" altLang="en-US" sz="2400" b="1" dirty="0">
                <a:latin typeface="+mj-ea"/>
                <a:ea typeface="+mj-ea"/>
              </a:rPr>
              <a:t>項規定，</a:t>
            </a:r>
            <a:r>
              <a:rPr lang="zh-TW" altLang="en-US" sz="2400" b="1" dirty="0">
                <a:solidFill>
                  <a:srgbClr val="0000FF"/>
                </a:solidFill>
                <a:latin typeface="+mj-ea"/>
                <a:ea typeface="+mj-ea"/>
              </a:rPr>
              <a:t>洽訂約廠商提供更優惠之價格或條件，得參照採購法第</a:t>
            </a:r>
            <a:r>
              <a:rPr lang="en-US" altLang="zh-TW" sz="2400" b="1" dirty="0">
                <a:solidFill>
                  <a:srgbClr val="0000FF"/>
                </a:solidFill>
                <a:latin typeface="+mj-ea"/>
                <a:ea typeface="+mj-ea"/>
              </a:rPr>
              <a:t>12</a:t>
            </a:r>
            <a:r>
              <a:rPr lang="zh-TW" altLang="en-US" sz="2400" b="1" dirty="0">
                <a:solidFill>
                  <a:srgbClr val="0000FF"/>
                </a:solidFill>
                <a:latin typeface="+mj-ea"/>
                <a:ea typeface="+mj-ea"/>
              </a:rPr>
              <a:t>條及第</a:t>
            </a:r>
            <a:r>
              <a:rPr lang="en-US" altLang="zh-TW" sz="2400" b="1" dirty="0">
                <a:solidFill>
                  <a:srgbClr val="0000FF"/>
                </a:solidFill>
                <a:latin typeface="+mj-ea"/>
                <a:ea typeface="+mj-ea"/>
              </a:rPr>
              <a:t>13</a:t>
            </a:r>
            <a:r>
              <a:rPr lang="zh-TW" altLang="en-US" sz="2400" b="1" dirty="0">
                <a:solidFill>
                  <a:srgbClr val="0000FF"/>
                </a:solidFill>
                <a:latin typeface="+mj-ea"/>
                <a:ea typeface="+mj-ea"/>
              </a:rPr>
              <a:t>條監辦規定，由機關主（會）計及有關單位會同監辦</a:t>
            </a:r>
            <a:r>
              <a:rPr lang="zh-TW" altLang="en-US" sz="2400" b="1" dirty="0" smtClean="0">
                <a:solidFill>
                  <a:srgbClr val="0000FF"/>
                </a:solidFill>
                <a:latin typeface="+mj-ea"/>
                <a:ea typeface="+mj-ea"/>
              </a:rPr>
              <a:t>。</a:t>
            </a:r>
            <a:r>
              <a:rPr lang="en-US" altLang="zh-TW" sz="2400" b="1" dirty="0" smtClean="0">
                <a:solidFill>
                  <a:srgbClr val="0000FF"/>
                </a:solidFill>
                <a:latin typeface="+mj-ea"/>
                <a:ea typeface="+mj-ea"/>
              </a:rPr>
              <a:t/>
            </a:r>
            <a:br>
              <a:rPr lang="en-US" altLang="zh-TW" sz="2400" b="1" dirty="0" smtClean="0">
                <a:solidFill>
                  <a:srgbClr val="0000FF"/>
                </a:solidFill>
                <a:latin typeface="+mj-ea"/>
                <a:ea typeface="+mj-ea"/>
              </a:rPr>
            </a:br>
            <a:r>
              <a:rPr lang="zh-TW" altLang="en-US" sz="2400" b="1" dirty="0" smtClean="0">
                <a:latin typeface="+mj-ea"/>
                <a:ea typeface="+mj-ea"/>
              </a:rPr>
              <a:t>工程會</a:t>
            </a:r>
            <a:r>
              <a:rPr lang="en-US" altLang="zh-TW" sz="2400" b="1" dirty="0" smtClean="0">
                <a:latin typeface="+mj-ea"/>
                <a:ea typeface="+mj-ea"/>
              </a:rPr>
              <a:t>109</a:t>
            </a:r>
            <a:r>
              <a:rPr lang="zh-TW" altLang="en-US" sz="2400" b="1" dirty="0">
                <a:latin typeface="+mj-ea"/>
                <a:ea typeface="+mj-ea"/>
              </a:rPr>
              <a:t>年</a:t>
            </a:r>
            <a:r>
              <a:rPr lang="en-US" altLang="zh-TW" sz="2400" b="1" dirty="0">
                <a:latin typeface="+mj-ea"/>
                <a:ea typeface="+mj-ea"/>
              </a:rPr>
              <a:t>09</a:t>
            </a:r>
            <a:r>
              <a:rPr lang="zh-TW" altLang="en-US" sz="2400" b="1" dirty="0">
                <a:latin typeface="+mj-ea"/>
                <a:ea typeface="+mj-ea"/>
              </a:rPr>
              <a:t>月</a:t>
            </a:r>
            <a:r>
              <a:rPr lang="en-US" altLang="zh-TW" sz="2400" b="1" dirty="0">
                <a:latin typeface="+mj-ea"/>
                <a:ea typeface="+mj-ea"/>
              </a:rPr>
              <a:t>11</a:t>
            </a:r>
            <a:r>
              <a:rPr lang="zh-TW" altLang="en-US" sz="2400" b="1" dirty="0" smtClean="0">
                <a:latin typeface="+mj-ea"/>
                <a:ea typeface="+mj-ea"/>
              </a:rPr>
              <a:t>日</a:t>
            </a:r>
            <a:r>
              <a:rPr lang="zh-TW" altLang="en-US" sz="2400" b="1" dirty="0">
                <a:latin typeface="+mj-ea"/>
                <a:ea typeface="+mj-ea"/>
              </a:rPr>
              <a:t>工程企字第</a:t>
            </a:r>
            <a:r>
              <a:rPr lang="en-US" altLang="zh-TW" sz="2400" b="1" dirty="0">
                <a:latin typeface="+mj-ea"/>
                <a:ea typeface="+mj-ea"/>
              </a:rPr>
              <a:t>10901006624</a:t>
            </a:r>
            <a:r>
              <a:rPr lang="zh-TW" altLang="en-US" sz="2400" b="1" dirty="0">
                <a:latin typeface="+mj-ea"/>
                <a:ea typeface="+mj-ea"/>
              </a:rPr>
              <a:t>號</a:t>
            </a:r>
            <a:r>
              <a:rPr lang="zh-TW" altLang="zh-TW" sz="2400" b="1" dirty="0" smtClean="0">
                <a:latin typeface="+mj-ea"/>
                <a:ea typeface="+mj-ea"/>
              </a:rPr>
              <a:t>函</a:t>
            </a:r>
            <a:endParaRPr lang="zh-TW" altLang="en-US" sz="2400" b="1" dirty="0">
              <a:latin typeface="+mj-ea"/>
              <a:ea typeface="+mj-ea"/>
            </a:endParaRPr>
          </a:p>
        </p:txBody>
      </p:sp>
      <p:sp>
        <p:nvSpPr>
          <p:cNvPr id="2" name="矩形 1"/>
          <p:cNvSpPr/>
          <p:nvPr/>
        </p:nvSpPr>
        <p:spPr>
          <a:xfrm>
            <a:off x="7210639" y="6608247"/>
            <a:ext cx="415498" cy="369332"/>
          </a:xfrm>
          <a:prstGeom prst="rect">
            <a:avLst/>
          </a:prstGeom>
        </p:spPr>
        <p:txBody>
          <a:bodyPr wrap="none">
            <a:spAutoFit/>
          </a:bodyPr>
          <a:lstStyle/>
          <a:p>
            <a:r>
              <a:rPr lang="zh-TW" altLang="en-US" b="1" dirty="0">
                <a:latin typeface="+mj-ea"/>
                <a:ea typeface="+mj-ea"/>
              </a:rPr>
              <a:t>。</a:t>
            </a:r>
            <a:endParaRPr lang="zh-TW" altLang="en-US" dirty="0"/>
          </a:p>
        </p:txBody>
      </p:sp>
      <p:sp>
        <p:nvSpPr>
          <p:cNvPr id="4" name="投影片編號版面配置區 3"/>
          <p:cNvSpPr>
            <a:spLocks noGrp="1"/>
          </p:cNvSpPr>
          <p:nvPr>
            <p:ph type="sldNum" sz="quarter" idx="12"/>
          </p:nvPr>
        </p:nvSpPr>
        <p:spPr/>
        <p:txBody>
          <a:bodyPr/>
          <a:lstStyle/>
          <a:p>
            <a:fld id="{1118FB7C-3051-423D-B140-B22D31D849CF}" type="slidenum">
              <a:rPr lang="zh-TW" altLang="en-US" smtClean="0"/>
              <a:pPr/>
              <a:t>43</a:t>
            </a:fld>
            <a:endParaRPr lang="zh-TW" altLang="en-US"/>
          </a:p>
        </p:txBody>
      </p:sp>
    </p:spTree>
    <p:extLst>
      <p:ext uri="{BB962C8B-B14F-4D97-AF65-F5344CB8AC3E}">
        <p14:creationId xmlns:p14="http://schemas.microsoft.com/office/powerpoint/2010/main" val="2511027447"/>
      </p:ext>
    </p:extLst>
  </p:cSld>
  <p:clrMapOvr>
    <a:masterClrMapping/>
  </p:clrMapOvr>
</p:sld>
</file>

<file path=ppt/slides/slide4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標題 1"/>
          <p:cNvSpPr>
            <a:spLocks noGrp="1"/>
          </p:cNvSpPr>
          <p:nvPr>
            <p:ph type="title" idx="4294967295"/>
          </p:nvPr>
        </p:nvSpPr>
        <p:spPr>
          <a:xfrm>
            <a:off x="468313" y="223838"/>
            <a:ext cx="8229600" cy="914400"/>
          </a:xfrm>
        </p:spPr>
        <p:txBody>
          <a:bodyPr/>
          <a:lstStyle/>
          <a:p>
            <a:pPr algn="ctr" eaLnBrk="1" hangingPunct="1"/>
            <a:r>
              <a:rPr lang="zh-TW" altLang="en-US" b="1" smtClean="0">
                <a:solidFill>
                  <a:srgbClr val="FF0000"/>
                </a:solidFill>
              </a:rPr>
              <a:t>履約驗收期程</a:t>
            </a:r>
            <a:r>
              <a:rPr lang="en-US" altLang="zh-TW" b="1" smtClean="0">
                <a:solidFill>
                  <a:srgbClr val="FF0000"/>
                </a:solidFill>
              </a:rPr>
              <a:t>1</a:t>
            </a:r>
            <a:endParaRPr lang="zh-TW" altLang="en-US" b="1" smtClean="0">
              <a:solidFill>
                <a:srgbClr val="FF0000"/>
              </a:solidFill>
            </a:endParaRPr>
          </a:p>
        </p:txBody>
      </p:sp>
      <p:graphicFrame>
        <p:nvGraphicFramePr>
          <p:cNvPr id="4" name="表格 3"/>
          <p:cNvGraphicFramePr>
            <a:graphicFrameLocks noGrp="1"/>
          </p:cNvGraphicFramePr>
          <p:nvPr/>
        </p:nvGraphicFramePr>
        <p:xfrm>
          <a:off x="395536" y="1124744"/>
          <a:ext cx="8352928" cy="5027824"/>
        </p:xfrm>
        <a:graphic>
          <a:graphicData uri="http://schemas.openxmlformats.org/drawingml/2006/table">
            <a:tbl>
              <a:tblPr/>
              <a:tblGrid>
                <a:gridCol w="1339093">
                  <a:extLst>
                    <a:ext uri="{9D8B030D-6E8A-4147-A177-3AD203B41FA5}">
                      <a16:colId xmlns:a16="http://schemas.microsoft.com/office/drawing/2014/main" xmlns="" val="20000"/>
                    </a:ext>
                  </a:extLst>
                </a:gridCol>
                <a:gridCol w="7013835">
                  <a:extLst>
                    <a:ext uri="{9D8B030D-6E8A-4147-A177-3AD203B41FA5}">
                      <a16:colId xmlns:a16="http://schemas.microsoft.com/office/drawing/2014/main" xmlns="" val="20001"/>
                    </a:ext>
                  </a:extLst>
                </a:gridCol>
              </a:tblGrid>
              <a:tr h="720080">
                <a:tc>
                  <a:txBody>
                    <a:bodyPr/>
                    <a:lstStyle/>
                    <a:p>
                      <a:pPr algn="ctr" fontAlgn="base">
                        <a:spcAft>
                          <a:spcPts val="0"/>
                        </a:spcAft>
                        <a:tabLst>
                          <a:tab pos="914400" algn="l"/>
                        </a:tabLst>
                      </a:pPr>
                      <a:r>
                        <a:rPr lang="zh-TW" sz="2400" b="1" kern="1200" dirty="0">
                          <a:solidFill>
                            <a:srgbClr val="0000FF"/>
                          </a:solidFill>
                          <a:effectLst/>
                          <a:highlight>
                            <a:srgbClr val="FFFF00"/>
                          </a:highlight>
                          <a:latin typeface="Arial"/>
                          <a:ea typeface="標楷體"/>
                          <a:cs typeface="Arial"/>
                        </a:rPr>
                        <a:t>查驗</a:t>
                      </a:r>
                      <a:endParaRPr lang="zh-TW" sz="2400" b="1" kern="100" dirty="0">
                        <a:solidFill>
                          <a:srgbClr val="0000FF"/>
                        </a:solidFill>
                        <a:effectLst/>
                        <a:latin typeface="Calibri"/>
                        <a:ea typeface="新細明體"/>
                        <a:cs typeface="Times New Roman"/>
                      </a:endParaRPr>
                    </a:p>
                  </a:txBody>
                  <a:tcPr marL="67677" marR="67677" marT="34118" marB="3411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spcAft>
                          <a:spcPts val="0"/>
                        </a:spcAft>
                      </a:pPr>
                      <a:r>
                        <a:rPr lang="zh-TW" sz="2400" b="1" kern="100" dirty="0">
                          <a:solidFill>
                            <a:srgbClr val="000000"/>
                          </a:solidFill>
                          <a:effectLst/>
                          <a:latin typeface="Calibri"/>
                          <a:ea typeface="標楷體"/>
                          <a:cs typeface="Times New Roman"/>
                        </a:rPr>
                        <a:t>機關於廠商履約過程，得辦理分段查驗，其結果並得供驗收之用</a:t>
                      </a:r>
                      <a:r>
                        <a:rPr lang="en-US" sz="2400" b="1" kern="100" dirty="0">
                          <a:solidFill>
                            <a:srgbClr val="000000"/>
                          </a:solidFill>
                          <a:effectLst/>
                          <a:latin typeface="Calibri"/>
                          <a:ea typeface="標楷體"/>
                          <a:cs typeface="Times New Roman"/>
                        </a:rPr>
                        <a:t>(</a:t>
                      </a:r>
                      <a:r>
                        <a:rPr lang="zh-TW" sz="2400" b="1" kern="100" dirty="0">
                          <a:solidFill>
                            <a:srgbClr val="000000"/>
                          </a:solidFill>
                          <a:effectLst/>
                          <a:latin typeface="Calibri"/>
                          <a:ea typeface="標楷體"/>
                          <a:cs typeface="Times New Roman"/>
                        </a:rPr>
                        <a:t>參照政府採購法第</a:t>
                      </a:r>
                      <a:r>
                        <a:rPr lang="en-US" sz="2400" b="1" kern="100" dirty="0">
                          <a:solidFill>
                            <a:srgbClr val="000000"/>
                          </a:solidFill>
                          <a:effectLst/>
                          <a:latin typeface="Calibri"/>
                          <a:ea typeface="標楷體"/>
                          <a:cs typeface="Times New Roman"/>
                        </a:rPr>
                        <a:t>70</a:t>
                      </a:r>
                      <a:r>
                        <a:rPr lang="zh-TW" sz="2400" b="1" kern="100" dirty="0">
                          <a:solidFill>
                            <a:srgbClr val="000000"/>
                          </a:solidFill>
                          <a:effectLst/>
                          <a:latin typeface="Calibri"/>
                          <a:ea typeface="標楷體"/>
                          <a:cs typeface="Times New Roman"/>
                        </a:rPr>
                        <a:t>條第</a:t>
                      </a:r>
                      <a:r>
                        <a:rPr lang="en-US" sz="2400" b="1" kern="100" dirty="0">
                          <a:solidFill>
                            <a:srgbClr val="000000"/>
                          </a:solidFill>
                          <a:effectLst/>
                          <a:latin typeface="Calibri"/>
                          <a:ea typeface="標楷體"/>
                          <a:cs typeface="Times New Roman"/>
                        </a:rPr>
                        <a:t>3</a:t>
                      </a:r>
                      <a:r>
                        <a:rPr lang="zh-TW" sz="2400" b="1" kern="100" dirty="0">
                          <a:solidFill>
                            <a:srgbClr val="000000"/>
                          </a:solidFill>
                          <a:effectLst/>
                          <a:latin typeface="Calibri"/>
                          <a:ea typeface="標楷體"/>
                          <a:cs typeface="Times New Roman"/>
                        </a:rPr>
                        <a:t>項</a:t>
                      </a:r>
                      <a:r>
                        <a:rPr lang="en-US" sz="2400" b="1" kern="100" dirty="0" smtClean="0">
                          <a:solidFill>
                            <a:srgbClr val="000000"/>
                          </a:solidFill>
                          <a:effectLst/>
                          <a:latin typeface="Calibri"/>
                          <a:ea typeface="標楷體"/>
                          <a:cs typeface="Times New Roman"/>
                        </a:rPr>
                        <a:t>)</a:t>
                      </a:r>
                      <a:r>
                        <a:rPr lang="zh-TW" sz="2400" b="1" kern="1200" dirty="0" smtClean="0">
                          <a:solidFill>
                            <a:srgbClr val="000000"/>
                          </a:solidFill>
                          <a:effectLst/>
                          <a:latin typeface="Arial"/>
                          <a:ea typeface="標楷體"/>
                          <a:cs typeface="Arial"/>
                        </a:rPr>
                        <a:t> 。</a:t>
                      </a:r>
                      <a:endParaRPr lang="zh-TW" sz="2400" b="1" kern="100" dirty="0">
                        <a:effectLst/>
                        <a:latin typeface="Calibri"/>
                        <a:ea typeface="新細明體"/>
                        <a:cs typeface="Times New Roman"/>
                      </a:endParaRPr>
                    </a:p>
                  </a:txBody>
                  <a:tcPr marL="67677" marR="67677" marT="34118" marB="3411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0"/>
                  </a:ext>
                </a:extLst>
              </a:tr>
              <a:tr h="900211">
                <a:tc>
                  <a:txBody>
                    <a:bodyPr/>
                    <a:lstStyle/>
                    <a:p>
                      <a:pPr algn="ctr" fontAlgn="base">
                        <a:spcAft>
                          <a:spcPts val="0"/>
                        </a:spcAft>
                      </a:pPr>
                      <a:r>
                        <a:rPr lang="zh-TW" sz="2400" b="1" kern="1200" dirty="0" smtClean="0">
                          <a:solidFill>
                            <a:srgbClr val="0000FF"/>
                          </a:solidFill>
                          <a:effectLst/>
                          <a:highlight>
                            <a:srgbClr val="FFFF00"/>
                          </a:highlight>
                          <a:latin typeface="Arial"/>
                          <a:ea typeface="標楷體"/>
                          <a:cs typeface="Arial"/>
                        </a:rPr>
                        <a:t>竣工</a:t>
                      </a:r>
                      <a:endParaRPr lang="zh-TW" sz="2400" b="1" kern="100" dirty="0">
                        <a:solidFill>
                          <a:srgbClr val="0000FF"/>
                        </a:solidFill>
                        <a:effectLst/>
                        <a:latin typeface="Calibri"/>
                        <a:ea typeface="新細明體"/>
                        <a:cs typeface="Times New Roman"/>
                      </a:endParaRPr>
                    </a:p>
                  </a:txBody>
                  <a:tcPr marL="67677" marR="67677" marT="34118" marB="3411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spcAft>
                          <a:spcPts val="0"/>
                        </a:spcAft>
                      </a:pPr>
                      <a:r>
                        <a:rPr lang="en-US" altLang="zh-TW" sz="2400" b="1" kern="1200" dirty="0" smtClean="0">
                          <a:solidFill>
                            <a:srgbClr val="000000"/>
                          </a:solidFill>
                          <a:effectLst/>
                          <a:latin typeface="Arial"/>
                          <a:ea typeface="標楷體"/>
                          <a:cs typeface="Arial"/>
                        </a:rPr>
                        <a:t>1.</a:t>
                      </a:r>
                      <a:r>
                        <a:rPr lang="zh-TW" sz="2400" b="1" kern="1200" dirty="0" smtClean="0">
                          <a:solidFill>
                            <a:srgbClr val="000000"/>
                          </a:solidFill>
                          <a:effectLst/>
                          <a:latin typeface="Arial"/>
                          <a:ea typeface="標楷體"/>
                          <a:cs typeface="Arial"/>
                        </a:rPr>
                        <a:t>廠商</a:t>
                      </a:r>
                      <a:r>
                        <a:rPr lang="zh-TW" sz="2400" b="1" kern="1200" dirty="0">
                          <a:solidFill>
                            <a:srgbClr val="000000"/>
                          </a:solidFill>
                          <a:effectLst/>
                          <a:latin typeface="Arial"/>
                          <a:ea typeface="標楷體"/>
                          <a:cs typeface="Arial"/>
                        </a:rPr>
                        <a:t>應於工程</a:t>
                      </a:r>
                      <a:r>
                        <a:rPr lang="zh-TW" sz="2400" b="1" kern="1200" dirty="0">
                          <a:solidFill>
                            <a:srgbClr val="FF0000"/>
                          </a:solidFill>
                          <a:effectLst/>
                          <a:latin typeface="Arial"/>
                          <a:ea typeface="標楷體"/>
                          <a:cs typeface="Arial"/>
                        </a:rPr>
                        <a:t>預定竣工日前或竣工當日</a:t>
                      </a:r>
                      <a:r>
                        <a:rPr lang="zh-TW" sz="2400" b="1" kern="1200" dirty="0">
                          <a:solidFill>
                            <a:srgbClr val="000000"/>
                          </a:solidFill>
                          <a:effectLst/>
                          <a:latin typeface="Arial"/>
                          <a:ea typeface="標楷體"/>
                          <a:cs typeface="Arial"/>
                        </a:rPr>
                        <a:t>，將竣工日期書面通知監造單位及機關。機關應於收到該書面通知之日起</a:t>
                      </a:r>
                      <a:r>
                        <a:rPr lang="zh-TW" sz="2400" b="1" kern="1200" dirty="0">
                          <a:solidFill>
                            <a:srgbClr val="FF0000"/>
                          </a:solidFill>
                          <a:effectLst/>
                          <a:latin typeface="Arial"/>
                          <a:ea typeface="標楷體"/>
                          <a:cs typeface="Arial"/>
                        </a:rPr>
                        <a:t>七日內</a:t>
                      </a:r>
                      <a:r>
                        <a:rPr lang="zh-TW" sz="2400" b="1" kern="1200" dirty="0">
                          <a:solidFill>
                            <a:srgbClr val="000000"/>
                          </a:solidFill>
                          <a:effectLst/>
                          <a:latin typeface="Arial"/>
                          <a:ea typeface="標楷體"/>
                          <a:cs typeface="Arial"/>
                        </a:rPr>
                        <a:t>會同監造單位及廠商，依據契約、圖說或貨樣核對竣工之項目及數量，確定是否竣工</a:t>
                      </a:r>
                      <a:r>
                        <a:rPr lang="zh-TW" sz="2400" b="1" kern="1200" dirty="0" smtClean="0">
                          <a:solidFill>
                            <a:srgbClr val="000000"/>
                          </a:solidFill>
                          <a:effectLst/>
                          <a:latin typeface="Arial"/>
                          <a:ea typeface="標楷體"/>
                          <a:cs typeface="Arial"/>
                        </a:rPr>
                        <a:t>。</a:t>
                      </a:r>
                      <a:r>
                        <a:rPr lang="en-US" altLang="zh-TW" sz="2400" b="1" kern="1200" dirty="0" smtClean="0">
                          <a:solidFill>
                            <a:srgbClr val="000000"/>
                          </a:solidFill>
                          <a:effectLst/>
                          <a:latin typeface="Arial"/>
                          <a:ea typeface="標楷體"/>
                          <a:cs typeface="Arial"/>
                        </a:rPr>
                        <a:t>(</a:t>
                      </a:r>
                      <a:r>
                        <a:rPr lang="zh-TW" altLang="en-US" sz="2400" b="1" kern="1200" dirty="0" smtClean="0">
                          <a:solidFill>
                            <a:srgbClr val="000000"/>
                          </a:solidFill>
                          <a:effectLst/>
                          <a:latin typeface="Arial"/>
                          <a:ea typeface="標楷體"/>
                          <a:cs typeface="Arial"/>
                        </a:rPr>
                        <a:t>細</a:t>
                      </a:r>
                      <a:r>
                        <a:rPr lang="en-US" altLang="zh-TW" sz="2400" b="1" kern="1200" dirty="0" smtClean="0">
                          <a:solidFill>
                            <a:srgbClr val="000000"/>
                          </a:solidFill>
                          <a:effectLst/>
                          <a:latin typeface="Arial"/>
                          <a:ea typeface="標楷體"/>
                          <a:cs typeface="Arial"/>
                        </a:rPr>
                        <a:t>92)</a:t>
                      </a:r>
                    </a:p>
                    <a:p>
                      <a:pPr>
                        <a:spcAft>
                          <a:spcPts val="0"/>
                        </a:spcAft>
                      </a:pPr>
                      <a:r>
                        <a:rPr lang="en-US" altLang="zh-TW" sz="2400" b="1" kern="1200" dirty="0" smtClean="0">
                          <a:solidFill>
                            <a:srgbClr val="000000"/>
                          </a:solidFill>
                          <a:effectLst/>
                          <a:latin typeface="Arial"/>
                          <a:ea typeface="標楷體"/>
                          <a:cs typeface="Arial"/>
                        </a:rPr>
                        <a:t>2.</a:t>
                      </a:r>
                      <a:r>
                        <a:rPr lang="zh-TW" altLang="en-US" sz="2400" b="1" kern="1200" dirty="0" smtClean="0">
                          <a:solidFill>
                            <a:srgbClr val="000000"/>
                          </a:solidFill>
                          <a:effectLst/>
                          <a:latin typeface="+mn-lt"/>
                          <a:ea typeface="+mn-ea"/>
                          <a:cs typeface="Arial"/>
                        </a:rPr>
                        <a:t>財物或勞務採購，宜於契約中比照前項規定。</a:t>
                      </a:r>
                      <a:endParaRPr lang="zh-TW" sz="2400" b="1" kern="100" dirty="0">
                        <a:effectLst/>
                        <a:latin typeface="Calibri"/>
                        <a:ea typeface="新細明體"/>
                        <a:cs typeface="Times New Roman"/>
                      </a:endParaRPr>
                    </a:p>
                  </a:txBody>
                  <a:tcPr marL="67677" marR="67677" marT="34118" marB="3411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576064">
                <a:tc>
                  <a:txBody>
                    <a:bodyPr/>
                    <a:lstStyle/>
                    <a:p>
                      <a:pPr algn="ctr">
                        <a:spcAft>
                          <a:spcPts val="0"/>
                        </a:spcAft>
                      </a:pPr>
                      <a:r>
                        <a:rPr lang="zh-TW" sz="2400" b="1" kern="1200" dirty="0">
                          <a:solidFill>
                            <a:srgbClr val="0000FF"/>
                          </a:solidFill>
                          <a:effectLst/>
                          <a:highlight>
                            <a:srgbClr val="FFFF00"/>
                          </a:highlight>
                          <a:latin typeface="Arial"/>
                          <a:ea typeface="標楷體"/>
                          <a:cs typeface="Arial"/>
                        </a:rPr>
                        <a:t>初驗</a:t>
                      </a:r>
                      <a:endParaRPr lang="zh-TW" sz="2400" b="1" kern="100" dirty="0">
                        <a:solidFill>
                          <a:srgbClr val="0000FF"/>
                        </a:solidFill>
                        <a:effectLst/>
                        <a:latin typeface="Calibri"/>
                        <a:ea typeface="新細明體"/>
                        <a:cs typeface="Times New Roman"/>
                      </a:endParaRPr>
                    </a:p>
                  </a:txBody>
                  <a:tcPr marL="67677" marR="67677" marT="34118" marB="3411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spcAft>
                          <a:spcPts val="0"/>
                        </a:spcAft>
                      </a:pPr>
                      <a:r>
                        <a:rPr lang="zh-TW" sz="2400" b="1" kern="1200" dirty="0">
                          <a:solidFill>
                            <a:srgbClr val="000000"/>
                          </a:solidFill>
                          <a:effectLst/>
                          <a:latin typeface="Arial"/>
                          <a:ea typeface="標楷體"/>
                          <a:cs typeface="Arial"/>
                        </a:rPr>
                        <a:t>採購之驗收，有初驗程序者，初驗合格後，除契約另有規定者外，機關應於</a:t>
                      </a:r>
                      <a:r>
                        <a:rPr lang="zh-TW" sz="2400" b="1" kern="1200" dirty="0">
                          <a:solidFill>
                            <a:srgbClr val="FF0000"/>
                          </a:solidFill>
                          <a:effectLst/>
                          <a:latin typeface="Arial"/>
                          <a:ea typeface="標楷體"/>
                          <a:cs typeface="Arial"/>
                        </a:rPr>
                        <a:t>二十日內</a:t>
                      </a:r>
                      <a:r>
                        <a:rPr lang="zh-TW" sz="2400" b="1" kern="1200" dirty="0">
                          <a:solidFill>
                            <a:srgbClr val="000000"/>
                          </a:solidFill>
                          <a:effectLst/>
                          <a:latin typeface="Arial"/>
                          <a:ea typeface="標楷體"/>
                          <a:cs typeface="Arial"/>
                        </a:rPr>
                        <a:t>辦理驗收，並作成驗收紀錄</a:t>
                      </a:r>
                      <a:r>
                        <a:rPr lang="zh-TW" sz="2400" b="1" kern="1200" dirty="0" smtClean="0">
                          <a:solidFill>
                            <a:srgbClr val="000000"/>
                          </a:solidFill>
                          <a:effectLst/>
                          <a:latin typeface="Arial"/>
                          <a:ea typeface="標楷體"/>
                          <a:cs typeface="Arial"/>
                        </a:rPr>
                        <a:t>。</a:t>
                      </a:r>
                      <a:r>
                        <a:rPr lang="en-US" altLang="zh-TW" sz="2400" b="1" kern="1200" dirty="0" smtClean="0">
                          <a:solidFill>
                            <a:srgbClr val="000000"/>
                          </a:solidFill>
                          <a:effectLst/>
                          <a:latin typeface="+mn-lt"/>
                          <a:ea typeface="+mn-ea"/>
                          <a:cs typeface="Arial"/>
                        </a:rPr>
                        <a:t>(</a:t>
                      </a:r>
                      <a:r>
                        <a:rPr lang="zh-TW" altLang="en-US" sz="2400" b="1" kern="1200" dirty="0" smtClean="0">
                          <a:solidFill>
                            <a:srgbClr val="000000"/>
                          </a:solidFill>
                          <a:effectLst/>
                          <a:latin typeface="+mn-lt"/>
                          <a:ea typeface="+mn-ea"/>
                          <a:cs typeface="Arial"/>
                        </a:rPr>
                        <a:t>細</a:t>
                      </a:r>
                      <a:r>
                        <a:rPr lang="en-US" altLang="zh-TW" sz="2400" b="1" kern="1200" dirty="0" smtClean="0">
                          <a:solidFill>
                            <a:srgbClr val="000000"/>
                          </a:solidFill>
                          <a:effectLst/>
                          <a:latin typeface="+mn-lt"/>
                          <a:ea typeface="+mn-ea"/>
                          <a:cs typeface="Arial"/>
                        </a:rPr>
                        <a:t>93)</a:t>
                      </a:r>
                      <a:endParaRPr lang="zh-TW" sz="2400" b="1" kern="100" dirty="0">
                        <a:effectLst/>
                        <a:latin typeface="Calibri"/>
                        <a:ea typeface="新細明體"/>
                        <a:cs typeface="Times New Roman"/>
                      </a:endParaRPr>
                    </a:p>
                  </a:txBody>
                  <a:tcPr marL="67677" marR="67677" marT="34118" marB="3411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497789">
                <a:tc>
                  <a:txBody>
                    <a:bodyPr/>
                    <a:lstStyle/>
                    <a:p>
                      <a:pPr algn="ctr" fontAlgn="base">
                        <a:spcAft>
                          <a:spcPts val="0"/>
                        </a:spcAft>
                      </a:pPr>
                      <a:r>
                        <a:rPr lang="zh-TW" sz="2400" b="1" kern="1200" dirty="0">
                          <a:solidFill>
                            <a:srgbClr val="0000FF"/>
                          </a:solidFill>
                          <a:effectLst/>
                          <a:highlight>
                            <a:srgbClr val="FFFF00"/>
                          </a:highlight>
                          <a:latin typeface="Arial"/>
                          <a:ea typeface="標楷體"/>
                          <a:cs typeface="Arial"/>
                        </a:rPr>
                        <a:t>驗收</a:t>
                      </a:r>
                      <a:endParaRPr lang="zh-TW" sz="2400" b="1" kern="100" dirty="0">
                        <a:solidFill>
                          <a:srgbClr val="0000FF"/>
                        </a:solidFill>
                        <a:effectLst/>
                        <a:latin typeface="Calibri"/>
                        <a:ea typeface="新細明體"/>
                        <a:cs typeface="Times New Roman"/>
                      </a:endParaRPr>
                    </a:p>
                  </a:txBody>
                  <a:tcPr marL="67677" marR="67677" marT="34118" marB="3411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sz="2400" b="1" kern="1200" dirty="0">
                          <a:solidFill>
                            <a:srgbClr val="000000"/>
                          </a:solidFill>
                          <a:effectLst/>
                          <a:latin typeface="Arial"/>
                          <a:ea typeface="標楷體"/>
                          <a:cs typeface="Arial"/>
                        </a:rPr>
                        <a:t>機關應於接獲廠商通知備驗或可得驗收之程序完成後</a:t>
                      </a:r>
                      <a:r>
                        <a:rPr lang="en-US" sz="2400" b="1" kern="1200" dirty="0">
                          <a:solidFill>
                            <a:srgbClr val="FF0000"/>
                          </a:solidFill>
                          <a:effectLst/>
                          <a:latin typeface="Arial"/>
                          <a:ea typeface="標楷體"/>
                          <a:cs typeface="Times New Roman"/>
                        </a:rPr>
                        <a:t>30</a:t>
                      </a:r>
                      <a:r>
                        <a:rPr lang="zh-TW" sz="2400" b="1" kern="1200" dirty="0">
                          <a:solidFill>
                            <a:srgbClr val="FF0000"/>
                          </a:solidFill>
                          <a:effectLst/>
                          <a:latin typeface="Arial"/>
                          <a:ea typeface="標楷體"/>
                          <a:cs typeface="Arial"/>
                        </a:rPr>
                        <a:t>日內</a:t>
                      </a:r>
                      <a:r>
                        <a:rPr lang="zh-TW" sz="2400" b="1" kern="1200" dirty="0">
                          <a:solidFill>
                            <a:srgbClr val="000000"/>
                          </a:solidFill>
                          <a:effectLst/>
                          <a:latin typeface="Arial"/>
                          <a:ea typeface="標楷體"/>
                          <a:cs typeface="Arial"/>
                        </a:rPr>
                        <a:t>辦理驗收，並作成驗收</a:t>
                      </a:r>
                      <a:r>
                        <a:rPr lang="zh-TW" sz="2400" b="1" kern="1200" dirty="0" smtClean="0">
                          <a:solidFill>
                            <a:srgbClr val="000000"/>
                          </a:solidFill>
                          <a:effectLst/>
                          <a:latin typeface="Arial"/>
                          <a:ea typeface="標楷體"/>
                          <a:cs typeface="Arial"/>
                        </a:rPr>
                        <a:t>紀錄</a:t>
                      </a:r>
                      <a:r>
                        <a:rPr lang="zh-TW" altLang="zh-TW" sz="2400" b="1" kern="1200" dirty="0" smtClean="0">
                          <a:solidFill>
                            <a:srgbClr val="000000"/>
                          </a:solidFill>
                          <a:effectLst/>
                          <a:latin typeface="+mn-lt"/>
                          <a:ea typeface="+mn-ea"/>
                          <a:cs typeface="Arial"/>
                        </a:rPr>
                        <a:t>。</a:t>
                      </a:r>
                      <a:r>
                        <a:rPr lang="en-US" altLang="zh-TW" sz="2400" b="1" kern="1200" dirty="0" smtClean="0">
                          <a:solidFill>
                            <a:srgbClr val="000000"/>
                          </a:solidFill>
                          <a:effectLst/>
                          <a:latin typeface="+mn-lt"/>
                          <a:ea typeface="+mn-ea"/>
                          <a:cs typeface="Arial"/>
                        </a:rPr>
                        <a:t>(</a:t>
                      </a:r>
                      <a:r>
                        <a:rPr lang="zh-TW" altLang="en-US" sz="2400" b="1" kern="1200" dirty="0" smtClean="0">
                          <a:solidFill>
                            <a:srgbClr val="000000"/>
                          </a:solidFill>
                          <a:effectLst/>
                          <a:latin typeface="+mn-lt"/>
                          <a:ea typeface="+mn-ea"/>
                          <a:cs typeface="Arial"/>
                        </a:rPr>
                        <a:t>細</a:t>
                      </a:r>
                      <a:r>
                        <a:rPr lang="en-US" altLang="zh-TW" sz="2400" b="1" kern="1200" dirty="0" smtClean="0">
                          <a:solidFill>
                            <a:srgbClr val="000000"/>
                          </a:solidFill>
                          <a:effectLst/>
                          <a:latin typeface="+mn-lt"/>
                          <a:ea typeface="+mn-ea"/>
                          <a:cs typeface="Arial"/>
                        </a:rPr>
                        <a:t>94)</a:t>
                      </a:r>
                      <a:endParaRPr lang="zh-TW" sz="2400" b="1" kern="100" dirty="0">
                        <a:effectLst/>
                        <a:latin typeface="Calibri"/>
                        <a:ea typeface="新細明體"/>
                        <a:cs typeface="Times New Roman"/>
                      </a:endParaRPr>
                    </a:p>
                  </a:txBody>
                  <a:tcPr marL="67677" marR="67677" marT="34118" marB="3411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bl>
          </a:graphicData>
        </a:graphic>
      </p:graphicFrame>
      <p:sp>
        <p:nvSpPr>
          <p:cNvPr id="3" name="投影片編號版面配置區 2"/>
          <p:cNvSpPr>
            <a:spLocks noGrp="1"/>
          </p:cNvSpPr>
          <p:nvPr>
            <p:ph type="sldNum" sz="quarter" idx="12"/>
          </p:nvPr>
        </p:nvSpPr>
        <p:spPr/>
        <p:txBody>
          <a:bodyPr/>
          <a:lstStyle/>
          <a:p>
            <a:fld id="{1118FB7C-3051-423D-B140-B22D31D849CF}" type="slidenum">
              <a:rPr lang="zh-TW" altLang="en-US" smtClean="0"/>
              <a:pPr/>
              <a:t>430</a:t>
            </a:fld>
            <a:endParaRPr lang="zh-TW" altLang="en-US"/>
          </a:p>
        </p:txBody>
      </p:sp>
    </p:spTree>
    <p:extLst>
      <p:ext uri="{BB962C8B-B14F-4D97-AF65-F5344CB8AC3E}">
        <p14:creationId xmlns:p14="http://schemas.microsoft.com/office/powerpoint/2010/main" val="4292849329"/>
      </p:ext>
    </p:extLst>
  </p:cSld>
  <p:clrMapOvr>
    <a:masterClrMapping/>
  </p:clrMapOvr>
  <p:timing>
    <p:tnLst>
      <p:par>
        <p:cTn id="1" dur="indefinite" restart="never" nodeType="tmRoot"/>
      </p:par>
    </p:tnLst>
  </p:timing>
</p:sld>
</file>

<file path=ppt/slides/slide4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標題 1"/>
          <p:cNvSpPr>
            <a:spLocks noGrp="1"/>
          </p:cNvSpPr>
          <p:nvPr>
            <p:ph type="title" idx="4294967295"/>
          </p:nvPr>
        </p:nvSpPr>
        <p:spPr>
          <a:xfrm>
            <a:off x="468313" y="260350"/>
            <a:ext cx="8229600" cy="914400"/>
          </a:xfrm>
        </p:spPr>
        <p:txBody>
          <a:bodyPr/>
          <a:lstStyle/>
          <a:p>
            <a:pPr algn="ctr" eaLnBrk="1" hangingPunct="1"/>
            <a:r>
              <a:rPr lang="zh-TW" altLang="en-US" b="1" smtClean="0">
                <a:solidFill>
                  <a:srgbClr val="FF0000"/>
                </a:solidFill>
              </a:rPr>
              <a:t>履約驗收期程</a:t>
            </a:r>
            <a:r>
              <a:rPr lang="en-US" altLang="zh-TW" b="1" smtClean="0">
                <a:solidFill>
                  <a:srgbClr val="FF0000"/>
                </a:solidFill>
              </a:rPr>
              <a:t>2</a:t>
            </a:r>
            <a:endParaRPr lang="zh-TW" altLang="en-US" b="1" smtClean="0">
              <a:solidFill>
                <a:srgbClr val="FF0000"/>
              </a:solidFill>
            </a:endParaRPr>
          </a:p>
        </p:txBody>
      </p:sp>
      <p:graphicFrame>
        <p:nvGraphicFramePr>
          <p:cNvPr id="4" name="表格 3"/>
          <p:cNvGraphicFramePr>
            <a:graphicFrameLocks noGrp="1"/>
          </p:cNvGraphicFramePr>
          <p:nvPr/>
        </p:nvGraphicFramePr>
        <p:xfrm>
          <a:off x="539552" y="980728"/>
          <a:ext cx="8352928" cy="5325348"/>
        </p:xfrm>
        <a:graphic>
          <a:graphicData uri="http://schemas.openxmlformats.org/drawingml/2006/table">
            <a:tbl>
              <a:tblPr/>
              <a:tblGrid>
                <a:gridCol w="1339093">
                  <a:extLst>
                    <a:ext uri="{9D8B030D-6E8A-4147-A177-3AD203B41FA5}">
                      <a16:colId xmlns:a16="http://schemas.microsoft.com/office/drawing/2014/main" xmlns="" val="20000"/>
                    </a:ext>
                  </a:extLst>
                </a:gridCol>
                <a:gridCol w="7013835">
                  <a:extLst>
                    <a:ext uri="{9D8B030D-6E8A-4147-A177-3AD203B41FA5}">
                      <a16:colId xmlns:a16="http://schemas.microsoft.com/office/drawing/2014/main" xmlns="" val="20001"/>
                    </a:ext>
                  </a:extLst>
                </a:gridCol>
              </a:tblGrid>
              <a:tr h="730463">
                <a:tc>
                  <a:txBody>
                    <a:bodyPr/>
                    <a:lstStyle/>
                    <a:p>
                      <a:pPr algn="ctr"/>
                      <a:r>
                        <a:rPr lang="zh-TW" altLang="en-US" sz="2400" b="1" u="sng" kern="100" dirty="0" smtClean="0">
                          <a:solidFill>
                            <a:srgbClr val="0000FF"/>
                          </a:solidFill>
                          <a:effectLst/>
                          <a:latin typeface="Calibri"/>
                          <a:cs typeface="Times New Roman"/>
                        </a:rPr>
                        <a:t>限改</a:t>
                      </a:r>
                      <a:endParaRPr lang="en-US" altLang="zh-TW" sz="2400" b="1" u="sng" kern="100" dirty="0" smtClean="0">
                        <a:solidFill>
                          <a:srgbClr val="0000FF"/>
                        </a:solidFill>
                        <a:effectLst/>
                        <a:latin typeface="Calibri"/>
                        <a:cs typeface="Times New Roman"/>
                      </a:endParaRPr>
                    </a:p>
                    <a:p>
                      <a:pPr algn="ctr"/>
                      <a:r>
                        <a:rPr lang="zh-TW" altLang="en-US" sz="2400" b="1" kern="100" dirty="0" smtClean="0">
                          <a:solidFill>
                            <a:srgbClr val="0000FF"/>
                          </a:solidFill>
                          <a:effectLst/>
                          <a:latin typeface="Calibri"/>
                          <a:cs typeface="Times New Roman"/>
                        </a:rPr>
                        <a:t>減價</a:t>
                      </a:r>
                      <a:endParaRPr lang="zh-TW" sz="2400" b="1" kern="100" dirty="0">
                        <a:solidFill>
                          <a:srgbClr val="0000FF"/>
                        </a:solidFill>
                        <a:effectLst/>
                        <a:latin typeface="Calibri"/>
                        <a:cs typeface="Times New Roman"/>
                      </a:endParaRPr>
                    </a:p>
                  </a:txBody>
                  <a:tcPr marL="67677" marR="67677" marT="34118" marB="3411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2400" b="1" kern="100" dirty="0" smtClean="0">
                          <a:effectLst/>
                          <a:latin typeface="Calibri"/>
                          <a:cs typeface="Times New Roman"/>
                        </a:rPr>
                        <a:t>機關通知廠商限期改善、拆除、重作或換貨，廠商於期限內完成者，機關應再行辦理驗收。前項限期，契約未規定者，由主驗人定之。</a:t>
                      </a:r>
                      <a:r>
                        <a:rPr lang="en-US" altLang="zh-TW" sz="2400" b="1" kern="1200" dirty="0" smtClean="0">
                          <a:solidFill>
                            <a:schemeClr val="tx1"/>
                          </a:solidFill>
                          <a:effectLst/>
                          <a:latin typeface="+mn-lt"/>
                          <a:ea typeface="+mn-ea"/>
                          <a:cs typeface="+mn-cs"/>
                        </a:rPr>
                        <a:t>(</a:t>
                      </a:r>
                      <a:r>
                        <a:rPr lang="zh-TW" altLang="zh-TW" sz="2400" b="1" kern="1200" dirty="0" smtClean="0">
                          <a:solidFill>
                            <a:schemeClr val="tx1"/>
                          </a:solidFill>
                          <a:effectLst/>
                          <a:latin typeface="+mn-lt"/>
                          <a:ea typeface="+mn-ea"/>
                          <a:cs typeface="+mn-cs"/>
                        </a:rPr>
                        <a:t>細</a:t>
                      </a:r>
                      <a:r>
                        <a:rPr lang="en-US" altLang="zh-TW" sz="2400" b="1" kern="1200" dirty="0" smtClean="0">
                          <a:solidFill>
                            <a:schemeClr val="tx1"/>
                          </a:solidFill>
                          <a:effectLst/>
                          <a:latin typeface="+mn-lt"/>
                          <a:ea typeface="+mn-ea"/>
                          <a:cs typeface="+mn-cs"/>
                        </a:rPr>
                        <a:t>97)</a:t>
                      </a:r>
                      <a:r>
                        <a:rPr lang="zh-TW" altLang="en-US" sz="2400" b="1" kern="1200" dirty="0" smtClean="0">
                          <a:solidFill>
                            <a:schemeClr val="tx1"/>
                          </a:solidFill>
                          <a:effectLst/>
                          <a:latin typeface="+mn-lt"/>
                          <a:ea typeface="+mn-ea"/>
                          <a:cs typeface="+mn-cs"/>
                        </a:rPr>
                        <a:t> </a:t>
                      </a:r>
                      <a:r>
                        <a:rPr lang="en-US" altLang="zh-TW" sz="2400" b="1" kern="1200" dirty="0" smtClean="0">
                          <a:solidFill>
                            <a:schemeClr val="tx1"/>
                          </a:solidFill>
                          <a:effectLst/>
                          <a:latin typeface="+mn-lt"/>
                          <a:ea typeface="+mn-ea"/>
                          <a:cs typeface="+mn-cs"/>
                        </a:rPr>
                        <a:t>//</a:t>
                      </a:r>
                      <a:r>
                        <a:rPr lang="zh-TW" altLang="en-US" sz="2400" b="1" kern="1200" dirty="0" smtClean="0">
                          <a:solidFill>
                            <a:schemeClr val="tx1"/>
                          </a:solidFill>
                          <a:effectLst/>
                          <a:latin typeface="+mn-lt"/>
                          <a:ea typeface="+mn-ea"/>
                          <a:cs typeface="+mn-cs"/>
                        </a:rPr>
                        <a:t> </a:t>
                      </a:r>
                      <a:r>
                        <a:rPr lang="zh-TW" altLang="en-US" sz="2400" b="1" dirty="0" smtClean="0"/>
                        <a:t>如廠商未於 規定之期限內改正，且該改正期限已逾原訂履約期限，其逾期違約金係自第</a:t>
                      </a:r>
                      <a:r>
                        <a:rPr lang="en-US" altLang="zh-TW" sz="2400" b="1" dirty="0" smtClean="0"/>
                        <a:t>1</a:t>
                      </a:r>
                      <a:r>
                        <a:rPr lang="zh-TW" altLang="en-US" sz="2400" b="1" dirty="0" smtClean="0"/>
                        <a:t>次改正期限屆滿之次日起計算。工程企字第</a:t>
                      </a:r>
                      <a:r>
                        <a:rPr lang="en-US" altLang="zh-TW" sz="2400" b="1" dirty="0" smtClean="0"/>
                        <a:t>09500337910</a:t>
                      </a:r>
                      <a:r>
                        <a:rPr lang="zh-TW" altLang="en-US" sz="2400" b="1" dirty="0" smtClean="0"/>
                        <a:t>號</a:t>
                      </a:r>
                      <a:endParaRPr lang="en-US" altLang="zh-TW" sz="2400" b="1" dirty="0" smtClean="0"/>
                    </a:p>
                    <a:p>
                      <a:pPr marL="285750" marR="0" indent="-285750" algn="l" defTabSz="914400" rtl="0" eaLnBrk="1" fontAlgn="auto" latinLnBrk="0" hangingPunct="1">
                        <a:lnSpc>
                          <a:spcPct val="100000"/>
                        </a:lnSpc>
                        <a:spcBef>
                          <a:spcPts val="0"/>
                        </a:spcBef>
                        <a:spcAft>
                          <a:spcPts val="0"/>
                        </a:spcAft>
                        <a:buClrTx/>
                        <a:buSzTx/>
                        <a:buFont typeface="Wingdings" pitchFamily="2" charset="2"/>
                        <a:buChar char="p"/>
                        <a:tabLst/>
                        <a:defRPr/>
                      </a:pPr>
                      <a:r>
                        <a:rPr lang="zh-TW" altLang="en-US" sz="2400" b="1" kern="100" dirty="0" smtClean="0">
                          <a:effectLst/>
                          <a:latin typeface="Calibri"/>
                          <a:cs typeface="Times New Roman"/>
                        </a:rPr>
                        <a:t>若情節不重大，可參照本法第七十二條第二項規定之精神採減價收受</a:t>
                      </a:r>
                      <a:endParaRPr lang="zh-TW" sz="2400" b="1" kern="100" dirty="0">
                        <a:effectLst/>
                        <a:latin typeface="Calibri"/>
                        <a:cs typeface="Times New Roman"/>
                      </a:endParaRPr>
                    </a:p>
                  </a:txBody>
                  <a:tcPr marL="67677" marR="67677" marT="34118" marB="3411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0"/>
                  </a:ext>
                </a:extLst>
              </a:tr>
              <a:tr h="640813">
                <a:tc>
                  <a:txBody>
                    <a:bodyPr/>
                    <a:lstStyle/>
                    <a:p>
                      <a:pPr algn="ctr" fontAlgn="base">
                        <a:spcAft>
                          <a:spcPts val="0"/>
                        </a:spcAft>
                      </a:pPr>
                      <a:r>
                        <a:rPr lang="zh-TW" sz="2400" b="1" kern="1200" dirty="0">
                          <a:solidFill>
                            <a:srgbClr val="0000FF"/>
                          </a:solidFill>
                          <a:effectLst/>
                          <a:highlight>
                            <a:srgbClr val="FFFF00"/>
                          </a:highlight>
                          <a:latin typeface="Arial"/>
                          <a:ea typeface="標楷體"/>
                          <a:cs typeface="Arial"/>
                        </a:rPr>
                        <a:t>再驗</a:t>
                      </a:r>
                      <a:endParaRPr lang="zh-TW" sz="2400" b="1" kern="100" dirty="0">
                        <a:solidFill>
                          <a:srgbClr val="0000FF"/>
                        </a:solidFill>
                        <a:effectLst/>
                        <a:latin typeface="Calibri"/>
                        <a:ea typeface="新細明體"/>
                        <a:cs typeface="Times New Roman"/>
                      </a:endParaRPr>
                    </a:p>
                  </a:txBody>
                  <a:tcPr marL="67677" marR="67677" marT="34118" marB="3411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spcAft>
                          <a:spcPts val="0"/>
                        </a:spcAft>
                      </a:pPr>
                      <a:r>
                        <a:rPr lang="zh-TW" sz="2400" b="1" kern="100" dirty="0">
                          <a:solidFill>
                            <a:srgbClr val="000000"/>
                          </a:solidFill>
                          <a:effectLst/>
                          <a:latin typeface="Calibri"/>
                          <a:ea typeface="標楷體"/>
                          <a:cs typeface="Times New Roman"/>
                        </a:rPr>
                        <a:t>如廠商未於 貴所規定之期限內改正，且該改正期限已逾原訂履約期限，其逾期違約金係自第</a:t>
                      </a:r>
                      <a:r>
                        <a:rPr lang="en-US" sz="2400" b="1" kern="100" dirty="0">
                          <a:solidFill>
                            <a:srgbClr val="000000"/>
                          </a:solidFill>
                          <a:effectLst/>
                          <a:latin typeface="Calibri"/>
                          <a:ea typeface="標楷體"/>
                          <a:cs typeface="Times New Roman"/>
                        </a:rPr>
                        <a:t>1</a:t>
                      </a:r>
                      <a:r>
                        <a:rPr lang="zh-TW" sz="2400" b="1" kern="100" dirty="0">
                          <a:solidFill>
                            <a:srgbClr val="000000"/>
                          </a:solidFill>
                          <a:effectLst/>
                          <a:latin typeface="Calibri"/>
                          <a:ea typeface="標楷體"/>
                          <a:cs typeface="Times New Roman"/>
                        </a:rPr>
                        <a:t>次改正期限屆滿之次日起計算。</a:t>
                      </a:r>
                      <a:endParaRPr lang="zh-TW" sz="2400" b="1" kern="100" dirty="0">
                        <a:effectLst/>
                        <a:latin typeface="Calibri"/>
                        <a:ea typeface="新細明體"/>
                        <a:cs typeface="Times New Roman"/>
                      </a:endParaRPr>
                    </a:p>
                  </a:txBody>
                  <a:tcPr marL="67677" marR="67677" marT="34118" marB="3411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576064">
                <a:tc>
                  <a:txBody>
                    <a:bodyPr/>
                    <a:lstStyle/>
                    <a:p>
                      <a:pPr marL="0" algn="ctr" defTabSz="914400" rtl="0" eaLnBrk="1" fontAlgn="base" latinLnBrk="0" hangingPunct="1">
                        <a:spcAft>
                          <a:spcPts val="0"/>
                        </a:spcAft>
                      </a:pPr>
                      <a:r>
                        <a:rPr lang="zh-TW" altLang="en-US" sz="2400" b="1" kern="1200" dirty="0" smtClean="0">
                          <a:solidFill>
                            <a:srgbClr val="0000FF"/>
                          </a:solidFill>
                          <a:effectLst/>
                          <a:highlight>
                            <a:srgbClr val="FFFF00"/>
                          </a:highlight>
                          <a:latin typeface="Arial"/>
                          <a:ea typeface="標楷體"/>
                          <a:cs typeface="Arial"/>
                        </a:rPr>
                        <a:t>結算</a:t>
                      </a:r>
                      <a:endParaRPr lang="zh-TW" sz="2400" b="1" kern="1200" dirty="0">
                        <a:solidFill>
                          <a:srgbClr val="0000FF"/>
                        </a:solidFill>
                        <a:effectLst/>
                        <a:highlight>
                          <a:srgbClr val="FFFF00"/>
                        </a:highlight>
                        <a:latin typeface="Arial"/>
                        <a:ea typeface="標楷體"/>
                        <a:cs typeface="Arial"/>
                      </a:endParaRPr>
                    </a:p>
                  </a:txBody>
                  <a:tcPr marL="67677" marR="67677" marT="34118" marB="3411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spcAft>
                          <a:spcPts val="0"/>
                        </a:spcAft>
                      </a:pPr>
                      <a:r>
                        <a:rPr lang="zh-TW" altLang="zh-TW" sz="2400" b="1" kern="1200" dirty="0" smtClean="0">
                          <a:solidFill>
                            <a:schemeClr val="tx1"/>
                          </a:solidFill>
                          <a:effectLst/>
                          <a:latin typeface="+mn-lt"/>
                          <a:ea typeface="+mn-ea"/>
                          <a:cs typeface="+mn-cs"/>
                        </a:rPr>
                        <a:t>採購之驗收須填具結算驗收證明書或其他類似文件者，機關應於驗收完畢</a:t>
                      </a:r>
                      <a:r>
                        <a:rPr lang="zh-TW" altLang="zh-TW" sz="2400" b="1" kern="1200" dirty="0" smtClean="0">
                          <a:solidFill>
                            <a:srgbClr val="FF0000"/>
                          </a:solidFill>
                          <a:effectLst/>
                          <a:latin typeface="+mn-lt"/>
                          <a:ea typeface="+mn-ea"/>
                          <a:cs typeface="+mn-cs"/>
                        </a:rPr>
                        <a:t>後十五日內</a:t>
                      </a:r>
                      <a:r>
                        <a:rPr lang="zh-TW" altLang="zh-TW" sz="2400" b="1" kern="1200" dirty="0" smtClean="0">
                          <a:solidFill>
                            <a:schemeClr val="tx1"/>
                          </a:solidFill>
                          <a:effectLst/>
                          <a:latin typeface="+mn-lt"/>
                          <a:ea typeface="+mn-ea"/>
                          <a:cs typeface="+mn-cs"/>
                        </a:rPr>
                        <a:t>填具，並經主驗及監驗人員分別簽認。</a:t>
                      </a:r>
                      <a:r>
                        <a:rPr lang="en-US" altLang="zh-TW" sz="2400" b="1" kern="1200" dirty="0" smtClean="0">
                          <a:solidFill>
                            <a:schemeClr val="tx1"/>
                          </a:solidFill>
                          <a:effectLst/>
                          <a:latin typeface="+mn-lt"/>
                          <a:ea typeface="+mn-ea"/>
                          <a:cs typeface="+mn-cs"/>
                        </a:rPr>
                        <a:t>(</a:t>
                      </a:r>
                      <a:r>
                        <a:rPr lang="zh-TW" altLang="en-US" sz="2400" b="1" kern="1200" dirty="0" smtClean="0">
                          <a:solidFill>
                            <a:schemeClr val="tx1"/>
                          </a:solidFill>
                          <a:effectLst/>
                          <a:latin typeface="+mn-lt"/>
                          <a:ea typeface="+mn-ea"/>
                          <a:cs typeface="+mn-cs"/>
                        </a:rPr>
                        <a:t>細</a:t>
                      </a:r>
                      <a:r>
                        <a:rPr lang="en-US" altLang="zh-TW" sz="2400" b="1" kern="1200" dirty="0" smtClean="0">
                          <a:solidFill>
                            <a:schemeClr val="tx1"/>
                          </a:solidFill>
                          <a:effectLst/>
                          <a:latin typeface="+mn-lt"/>
                          <a:ea typeface="+mn-ea"/>
                          <a:cs typeface="+mn-cs"/>
                        </a:rPr>
                        <a:t>101)</a:t>
                      </a:r>
                      <a:endParaRPr lang="zh-TW" sz="2400" b="1" kern="100" dirty="0">
                        <a:effectLst/>
                        <a:latin typeface="Calibri"/>
                        <a:ea typeface="新細明體"/>
                        <a:cs typeface="Times New Roman"/>
                      </a:endParaRPr>
                    </a:p>
                  </a:txBody>
                  <a:tcPr marL="67677" marR="67677" marT="34118" marB="3411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bl>
          </a:graphicData>
        </a:graphic>
      </p:graphicFrame>
      <p:sp>
        <p:nvSpPr>
          <p:cNvPr id="3" name="投影片編號版面配置區 2"/>
          <p:cNvSpPr>
            <a:spLocks noGrp="1"/>
          </p:cNvSpPr>
          <p:nvPr>
            <p:ph type="sldNum" sz="quarter" idx="12"/>
          </p:nvPr>
        </p:nvSpPr>
        <p:spPr/>
        <p:txBody>
          <a:bodyPr/>
          <a:lstStyle/>
          <a:p>
            <a:fld id="{1118FB7C-3051-423D-B140-B22D31D849CF}" type="slidenum">
              <a:rPr lang="zh-TW" altLang="en-US" smtClean="0"/>
              <a:pPr/>
              <a:t>431</a:t>
            </a:fld>
            <a:endParaRPr lang="zh-TW" altLang="en-US"/>
          </a:p>
        </p:txBody>
      </p:sp>
    </p:spTree>
    <p:extLst>
      <p:ext uri="{BB962C8B-B14F-4D97-AF65-F5344CB8AC3E}">
        <p14:creationId xmlns:p14="http://schemas.microsoft.com/office/powerpoint/2010/main" val="4082577614"/>
      </p:ext>
    </p:extLst>
  </p:cSld>
  <p:clrMapOvr>
    <a:masterClrMapping/>
  </p:clrMapOvr>
  <p:timing>
    <p:tnLst>
      <p:par>
        <p:cTn id="1" dur="indefinite" restart="never" nodeType="tmRoot"/>
      </p:par>
    </p:tnLst>
  </p:timing>
</p:sld>
</file>

<file path=ppt/slides/slide4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66" name="AutoShape 5"/>
          <p:cNvSpPr>
            <a:spLocks noChangeArrowheads="1"/>
          </p:cNvSpPr>
          <p:nvPr/>
        </p:nvSpPr>
        <p:spPr bwMode="auto">
          <a:xfrm>
            <a:off x="858838" y="955675"/>
            <a:ext cx="4649787" cy="720725"/>
          </a:xfrm>
          <a:prstGeom prst="roundRect">
            <a:avLst>
              <a:gd name="adj" fmla="val 16667"/>
            </a:avLst>
          </a:prstGeom>
          <a:gradFill rotWithShape="1">
            <a:gsLst>
              <a:gs pos="0">
                <a:srgbClr val="FFFF00">
                  <a:alpha val="29999"/>
                </a:srgbClr>
              </a:gs>
              <a:gs pos="100000">
                <a:srgbClr val="FF6600"/>
              </a:gs>
            </a:gsLst>
            <a:lin ang="5400000" scaled="1"/>
          </a:gradFill>
          <a:ln>
            <a:noFill/>
          </a:ln>
          <a:effectLst>
            <a:outerShdw dist="107763" dir="2700000" algn="ctr" rotWithShape="0">
              <a:schemeClr val="bg2">
                <a:alpha val="50000"/>
              </a:schemeClr>
            </a:outerShdw>
          </a:effectLst>
          <a:extLst>
            <a:ext uri="{91240B29-F687-4F45-9708-019B960494DF}">
              <a14:hiddenLine xmlns:a14="http://schemas.microsoft.com/office/drawing/2010/main" w="19050" algn="ctr">
                <a:solidFill>
                  <a:srgbClr val="000000"/>
                </a:solidFill>
                <a:round/>
                <a:headEnd/>
                <a:tailEnd/>
              </a14:hiddenLine>
            </a:ext>
          </a:extLst>
        </p:spPr>
        <p:txBody>
          <a:bodyPr wrap="none" anchor="ctr"/>
          <a:lstStyle>
            <a:lvl1pPr>
              <a:spcBef>
                <a:spcPct val="20000"/>
              </a:spcBef>
              <a:buChar char="•"/>
              <a:defRPr kumimoji="1" sz="3200">
                <a:solidFill>
                  <a:schemeClr val="tx1"/>
                </a:solidFill>
                <a:latin typeface="Times New Roman" panose="02020603050405020304" pitchFamily="18" charset="0"/>
                <a:ea typeface="標楷體" panose="03000509000000000000" pitchFamily="65" charset="-120"/>
              </a:defRPr>
            </a:lvl1pPr>
            <a:lvl2pPr marL="742950" indent="-285750">
              <a:spcBef>
                <a:spcPct val="20000"/>
              </a:spcBef>
              <a:buChar char="–"/>
              <a:defRPr kumimoji="1" sz="2800">
                <a:solidFill>
                  <a:schemeClr val="tx1"/>
                </a:solidFill>
                <a:latin typeface="Times New Roman" panose="02020603050405020304" pitchFamily="18" charset="0"/>
                <a:ea typeface="標楷體" panose="03000509000000000000" pitchFamily="65" charset="-120"/>
              </a:defRPr>
            </a:lvl2pPr>
            <a:lvl3pPr marL="1143000" indent="-228600">
              <a:spcBef>
                <a:spcPct val="20000"/>
              </a:spcBef>
              <a:buChar char="•"/>
              <a:defRPr kumimoji="1" sz="2400">
                <a:solidFill>
                  <a:schemeClr val="tx1"/>
                </a:solidFill>
                <a:latin typeface="Times New Roman" panose="02020603050405020304" pitchFamily="18" charset="0"/>
                <a:ea typeface="標楷體" panose="03000509000000000000" pitchFamily="65" charset="-120"/>
              </a:defRPr>
            </a:lvl3pPr>
            <a:lvl4pPr marL="1600200" indent="-228600">
              <a:spcBef>
                <a:spcPct val="20000"/>
              </a:spcBef>
              <a:buChar char="–"/>
              <a:defRPr kumimoji="1" sz="2000">
                <a:solidFill>
                  <a:schemeClr val="tx1"/>
                </a:solidFill>
                <a:latin typeface="Times New Roman" panose="02020603050405020304" pitchFamily="18" charset="0"/>
                <a:ea typeface="標楷體" panose="03000509000000000000" pitchFamily="65" charset="-120"/>
              </a:defRPr>
            </a:lvl4pPr>
            <a:lvl5pPr marL="2057400" indent="-228600">
              <a:spcBef>
                <a:spcPct val="20000"/>
              </a:spcBef>
              <a:buChar char="»"/>
              <a:defRPr kumimoji="1" sz="2000">
                <a:solidFill>
                  <a:schemeClr val="tx1"/>
                </a:solidFill>
                <a:latin typeface="Times New Roman" panose="02020603050405020304" pitchFamily="18" charset="0"/>
                <a:ea typeface="標楷體" panose="03000509000000000000" pitchFamily="65" charset="-12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標楷體" panose="03000509000000000000" pitchFamily="65" charset="-12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標楷體" panose="03000509000000000000" pitchFamily="65" charset="-12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標楷體" panose="03000509000000000000" pitchFamily="65" charset="-12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標楷體" panose="03000509000000000000" pitchFamily="65" charset="-120"/>
              </a:defRPr>
            </a:lvl9pPr>
          </a:lstStyle>
          <a:p>
            <a:pPr algn="ctr" eaLnBrk="1" hangingPunct="1">
              <a:spcBef>
                <a:spcPct val="50000"/>
              </a:spcBef>
              <a:buFontTx/>
              <a:buNone/>
            </a:pPr>
            <a:r>
              <a:rPr lang="zh-TW" altLang="en-US" b="1">
                <a:latin typeface="標楷體" panose="03000509000000000000" pitchFamily="65" charset="-120"/>
              </a:rPr>
              <a:t>驗收結果處理程序</a:t>
            </a:r>
          </a:p>
        </p:txBody>
      </p:sp>
      <p:grpSp>
        <p:nvGrpSpPr>
          <p:cNvPr id="292867" name="Group 3"/>
          <p:cNvGrpSpPr>
            <a:grpSpLocks/>
          </p:cNvGrpSpPr>
          <p:nvPr/>
        </p:nvGrpSpPr>
        <p:grpSpPr bwMode="auto">
          <a:xfrm>
            <a:off x="844550" y="2644775"/>
            <a:ext cx="7529513" cy="2613025"/>
            <a:chOff x="432" y="1104"/>
            <a:chExt cx="5136" cy="1646"/>
          </a:xfrm>
        </p:grpSpPr>
        <p:sp>
          <p:nvSpPr>
            <p:cNvPr id="292868" name="Text Box 4"/>
            <p:cNvSpPr txBox="1">
              <a:spLocks noChangeArrowheads="1"/>
            </p:cNvSpPr>
            <p:nvPr/>
          </p:nvSpPr>
          <p:spPr bwMode="auto">
            <a:xfrm>
              <a:off x="432" y="1584"/>
              <a:ext cx="624" cy="532"/>
            </a:xfrm>
            <a:prstGeom prst="rect">
              <a:avLst/>
            </a:prstGeom>
            <a:solidFill>
              <a:srgbClr val="CCFFCC"/>
            </a:solidFill>
            <a:ln w="22225">
              <a:pattFill prst="smCheck">
                <a:fgClr>
                  <a:srgbClr val="FF3300"/>
                </a:fgClr>
                <a:bgClr>
                  <a:srgbClr val="FFFFFF"/>
                </a:bgClr>
              </a:pattFill>
              <a:miter lim="800000"/>
              <a:headEnd/>
              <a:tailEnd/>
            </a:ln>
          </p:spPr>
          <p:txBody>
            <a:bodyPr lIns="90000" tIns="46800" rIns="90000" bIns="46800">
              <a:spAutoFit/>
            </a:bodyPr>
            <a:lstStyle>
              <a:lvl1pPr>
                <a:spcBef>
                  <a:spcPct val="20000"/>
                </a:spcBef>
                <a:buChar char="•"/>
                <a:defRPr kumimoji="1" sz="3200">
                  <a:solidFill>
                    <a:schemeClr val="tx1"/>
                  </a:solidFill>
                  <a:latin typeface="Times New Roman" panose="02020603050405020304" pitchFamily="18" charset="0"/>
                  <a:ea typeface="標楷體" panose="03000509000000000000" pitchFamily="65" charset="-120"/>
                </a:defRPr>
              </a:lvl1pPr>
              <a:lvl2pPr marL="742950" indent="-285750">
                <a:spcBef>
                  <a:spcPct val="20000"/>
                </a:spcBef>
                <a:buChar char="–"/>
                <a:defRPr kumimoji="1" sz="2800">
                  <a:solidFill>
                    <a:schemeClr val="tx1"/>
                  </a:solidFill>
                  <a:latin typeface="Times New Roman" panose="02020603050405020304" pitchFamily="18" charset="0"/>
                  <a:ea typeface="標楷體" panose="03000509000000000000" pitchFamily="65" charset="-120"/>
                </a:defRPr>
              </a:lvl2pPr>
              <a:lvl3pPr marL="1143000" indent="-228600">
                <a:spcBef>
                  <a:spcPct val="20000"/>
                </a:spcBef>
                <a:buChar char="•"/>
                <a:defRPr kumimoji="1" sz="2400">
                  <a:solidFill>
                    <a:schemeClr val="tx1"/>
                  </a:solidFill>
                  <a:latin typeface="Times New Roman" panose="02020603050405020304" pitchFamily="18" charset="0"/>
                  <a:ea typeface="標楷體" panose="03000509000000000000" pitchFamily="65" charset="-120"/>
                </a:defRPr>
              </a:lvl3pPr>
              <a:lvl4pPr marL="1600200" indent="-228600">
                <a:spcBef>
                  <a:spcPct val="20000"/>
                </a:spcBef>
                <a:buChar char="–"/>
                <a:defRPr kumimoji="1" sz="2000">
                  <a:solidFill>
                    <a:schemeClr val="tx1"/>
                  </a:solidFill>
                  <a:latin typeface="Times New Roman" panose="02020603050405020304" pitchFamily="18" charset="0"/>
                  <a:ea typeface="標楷體" panose="03000509000000000000" pitchFamily="65" charset="-120"/>
                </a:defRPr>
              </a:lvl4pPr>
              <a:lvl5pPr marL="2057400" indent="-228600">
                <a:spcBef>
                  <a:spcPct val="20000"/>
                </a:spcBef>
                <a:buChar char="»"/>
                <a:defRPr kumimoji="1" sz="2000">
                  <a:solidFill>
                    <a:schemeClr val="tx1"/>
                  </a:solidFill>
                  <a:latin typeface="Times New Roman" panose="02020603050405020304" pitchFamily="18" charset="0"/>
                  <a:ea typeface="標楷體" panose="03000509000000000000" pitchFamily="65" charset="-12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標楷體" panose="03000509000000000000" pitchFamily="65" charset="-12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標楷體" panose="03000509000000000000" pitchFamily="65" charset="-12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標楷體" panose="03000509000000000000" pitchFamily="65" charset="-12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標楷體" panose="03000509000000000000" pitchFamily="65" charset="-120"/>
                </a:defRPr>
              </a:lvl9pPr>
            </a:lstStyle>
            <a:p>
              <a:pPr algn="ctr" eaLnBrk="1" hangingPunct="1">
                <a:spcBef>
                  <a:spcPct val="50000"/>
                </a:spcBef>
                <a:buFontTx/>
                <a:buNone/>
              </a:pPr>
              <a:r>
                <a:rPr lang="zh-TW" altLang="en-US" sz="2400" b="1">
                  <a:latin typeface="標楷體" panose="03000509000000000000" pitchFamily="65" charset="-120"/>
                </a:rPr>
                <a:t>驗收結果</a:t>
              </a:r>
            </a:p>
          </p:txBody>
        </p:sp>
        <p:sp>
          <p:nvSpPr>
            <p:cNvPr id="292869" name="Text Box 5"/>
            <p:cNvSpPr txBox="1">
              <a:spLocks noChangeArrowheads="1"/>
            </p:cNvSpPr>
            <p:nvPr/>
          </p:nvSpPr>
          <p:spPr bwMode="auto">
            <a:xfrm>
              <a:off x="1488" y="1248"/>
              <a:ext cx="624" cy="302"/>
            </a:xfrm>
            <a:prstGeom prst="rect">
              <a:avLst/>
            </a:prstGeom>
            <a:solidFill>
              <a:srgbClr val="CCFFCC"/>
            </a:solidFill>
            <a:ln w="22225">
              <a:pattFill prst="smCheck">
                <a:fgClr>
                  <a:srgbClr val="FF3300"/>
                </a:fgClr>
                <a:bgClr>
                  <a:srgbClr val="FFFFFF"/>
                </a:bgClr>
              </a:pattFill>
              <a:miter lim="800000"/>
              <a:headEnd/>
              <a:tailEnd/>
            </a:ln>
          </p:spPr>
          <p:txBody>
            <a:bodyPr lIns="90000" tIns="46800" rIns="90000" bIns="46800">
              <a:spAutoFit/>
            </a:bodyPr>
            <a:lstStyle>
              <a:lvl1pPr>
                <a:spcBef>
                  <a:spcPct val="20000"/>
                </a:spcBef>
                <a:buChar char="•"/>
                <a:defRPr kumimoji="1" sz="3200">
                  <a:solidFill>
                    <a:schemeClr val="tx1"/>
                  </a:solidFill>
                  <a:latin typeface="Times New Roman" panose="02020603050405020304" pitchFamily="18" charset="0"/>
                  <a:ea typeface="標楷體" panose="03000509000000000000" pitchFamily="65" charset="-120"/>
                </a:defRPr>
              </a:lvl1pPr>
              <a:lvl2pPr marL="742950" indent="-285750">
                <a:spcBef>
                  <a:spcPct val="20000"/>
                </a:spcBef>
                <a:buChar char="–"/>
                <a:defRPr kumimoji="1" sz="2800">
                  <a:solidFill>
                    <a:schemeClr val="tx1"/>
                  </a:solidFill>
                  <a:latin typeface="Times New Roman" panose="02020603050405020304" pitchFamily="18" charset="0"/>
                  <a:ea typeface="標楷體" panose="03000509000000000000" pitchFamily="65" charset="-120"/>
                </a:defRPr>
              </a:lvl2pPr>
              <a:lvl3pPr marL="1143000" indent="-228600">
                <a:spcBef>
                  <a:spcPct val="20000"/>
                </a:spcBef>
                <a:buChar char="•"/>
                <a:defRPr kumimoji="1" sz="2400">
                  <a:solidFill>
                    <a:schemeClr val="tx1"/>
                  </a:solidFill>
                  <a:latin typeface="Times New Roman" panose="02020603050405020304" pitchFamily="18" charset="0"/>
                  <a:ea typeface="標楷體" panose="03000509000000000000" pitchFamily="65" charset="-120"/>
                </a:defRPr>
              </a:lvl3pPr>
              <a:lvl4pPr marL="1600200" indent="-228600">
                <a:spcBef>
                  <a:spcPct val="20000"/>
                </a:spcBef>
                <a:buChar char="–"/>
                <a:defRPr kumimoji="1" sz="2000">
                  <a:solidFill>
                    <a:schemeClr val="tx1"/>
                  </a:solidFill>
                  <a:latin typeface="Times New Roman" panose="02020603050405020304" pitchFamily="18" charset="0"/>
                  <a:ea typeface="標楷體" panose="03000509000000000000" pitchFamily="65" charset="-120"/>
                </a:defRPr>
              </a:lvl4pPr>
              <a:lvl5pPr marL="2057400" indent="-228600">
                <a:spcBef>
                  <a:spcPct val="20000"/>
                </a:spcBef>
                <a:buChar char="»"/>
                <a:defRPr kumimoji="1" sz="2000">
                  <a:solidFill>
                    <a:schemeClr val="tx1"/>
                  </a:solidFill>
                  <a:latin typeface="Times New Roman" panose="02020603050405020304" pitchFamily="18" charset="0"/>
                  <a:ea typeface="標楷體" panose="03000509000000000000" pitchFamily="65" charset="-12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標楷體" panose="03000509000000000000" pitchFamily="65" charset="-12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標楷體" panose="03000509000000000000" pitchFamily="65" charset="-12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標楷體" panose="03000509000000000000" pitchFamily="65" charset="-12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標楷體" panose="03000509000000000000" pitchFamily="65" charset="-120"/>
                </a:defRPr>
              </a:lvl9pPr>
            </a:lstStyle>
            <a:p>
              <a:pPr algn="ctr" eaLnBrk="1" hangingPunct="1">
                <a:spcBef>
                  <a:spcPct val="50000"/>
                </a:spcBef>
                <a:buFontTx/>
                <a:buNone/>
              </a:pPr>
              <a:r>
                <a:rPr lang="zh-TW" altLang="en-US" sz="2400" b="1">
                  <a:latin typeface="標楷體" panose="03000509000000000000" pitchFamily="65" charset="-120"/>
                </a:rPr>
                <a:t>符合</a:t>
              </a:r>
            </a:p>
          </p:txBody>
        </p:sp>
        <p:sp>
          <p:nvSpPr>
            <p:cNvPr id="292870" name="Text Box 6"/>
            <p:cNvSpPr txBox="1">
              <a:spLocks noChangeArrowheads="1"/>
            </p:cNvSpPr>
            <p:nvPr/>
          </p:nvSpPr>
          <p:spPr bwMode="auto">
            <a:xfrm>
              <a:off x="2400" y="1104"/>
              <a:ext cx="624" cy="532"/>
            </a:xfrm>
            <a:prstGeom prst="rect">
              <a:avLst/>
            </a:prstGeom>
            <a:solidFill>
              <a:srgbClr val="CCFFCC"/>
            </a:solidFill>
            <a:ln w="22225">
              <a:pattFill prst="smCheck">
                <a:fgClr>
                  <a:srgbClr val="FF3300"/>
                </a:fgClr>
                <a:bgClr>
                  <a:srgbClr val="FFFFFF"/>
                </a:bgClr>
              </a:pattFill>
              <a:miter lim="800000"/>
              <a:headEnd/>
              <a:tailEnd/>
            </a:ln>
          </p:spPr>
          <p:txBody>
            <a:bodyPr lIns="90000" tIns="46800" rIns="90000" bIns="46800">
              <a:spAutoFit/>
            </a:bodyPr>
            <a:lstStyle>
              <a:lvl1pPr>
                <a:spcBef>
                  <a:spcPct val="20000"/>
                </a:spcBef>
                <a:buChar char="•"/>
                <a:defRPr kumimoji="1" sz="3200">
                  <a:solidFill>
                    <a:schemeClr val="tx1"/>
                  </a:solidFill>
                  <a:latin typeface="Times New Roman" panose="02020603050405020304" pitchFamily="18" charset="0"/>
                  <a:ea typeface="標楷體" panose="03000509000000000000" pitchFamily="65" charset="-120"/>
                </a:defRPr>
              </a:lvl1pPr>
              <a:lvl2pPr marL="742950" indent="-285750">
                <a:spcBef>
                  <a:spcPct val="20000"/>
                </a:spcBef>
                <a:buChar char="–"/>
                <a:defRPr kumimoji="1" sz="2800">
                  <a:solidFill>
                    <a:schemeClr val="tx1"/>
                  </a:solidFill>
                  <a:latin typeface="Times New Roman" panose="02020603050405020304" pitchFamily="18" charset="0"/>
                  <a:ea typeface="標楷體" panose="03000509000000000000" pitchFamily="65" charset="-120"/>
                </a:defRPr>
              </a:lvl2pPr>
              <a:lvl3pPr marL="1143000" indent="-228600">
                <a:spcBef>
                  <a:spcPct val="20000"/>
                </a:spcBef>
                <a:buChar char="•"/>
                <a:defRPr kumimoji="1" sz="2400">
                  <a:solidFill>
                    <a:schemeClr val="tx1"/>
                  </a:solidFill>
                  <a:latin typeface="Times New Roman" panose="02020603050405020304" pitchFamily="18" charset="0"/>
                  <a:ea typeface="標楷體" panose="03000509000000000000" pitchFamily="65" charset="-120"/>
                </a:defRPr>
              </a:lvl3pPr>
              <a:lvl4pPr marL="1600200" indent="-228600">
                <a:spcBef>
                  <a:spcPct val="20000"/>
                </a:spcBef>
                <a:buChar char="–"/>
                <a:defRPr kumimoji="1" sz="2000">
                  <a:solidFill>
                    <a:schemeClr val="tx1"/>
                  </a:solidFill>
                  <a:latin typeface="Times New Roman" panose="02020603050405020304" pitchFamily="18" charset="0"/>
                  <a:ea typeface="標楷體" panose="03000509000000000000" pitchFamily="65" charset="-120"/>
                </a:defRPr>
              </a:lvl4pPr>
              <a:lvl5pPr marL="2057400" indent="-228600">
                <a:spcBef>
                  <a:spcPct val="20000"/>
                </a:spcBef>
                <a:buChar char="»"/>
                <a:defRPr kumimoji="1" sz="2000">
                  <a:solidFill>
                    <a:schemeClr val="tx1"/>
                  </a:solidFill>
                  <a:latin typeface="Times New Roman" panose="02020603050405020304" pitchFamily="18" charset="0"/>
                  <a:ea typeface="標楷體" panose="03000509000000000000" pitchFamily="65" charset="-12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標楷體" panose="03000509000000000000" pitchFamily="65" charset="-12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標楷體" panose="03000509000000000000" pitchFamily="65" charset="-12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標楷體" panose="03000509000000000000" pitchFamily="65" charset="-12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標楷體" panose="03000509000000000000" pitchFamily="65" charset="-120"/>
                </a:defRPr>
              </a:lvl9pPr>
            </a:lstStyle>
            <a:p>
              <a:pPr algn="ctr" eaLnBrk="1" hangingPunct="1">
                <a:spcBef>
                  <a:spcPct val="50000"/>
                </a:spcBef>
                <a:buFontTx/>
                <a:buNone/>
              </a:pPr>
              <a:r>
                <a:rPr lang="zh-TW" altLang="en-US" sz="2400" b="1">
                  <a:latin typeface="標楷體" panose="03000509000000000000" pitchFamily="65" charset="-120"/>
                </a:rPr>
                <a:t>驗收合格</a:t>
              </a:r>
            </a:p>
          </p:txBody>
        </p:sp>
        <p:sp>
          <p:nvSpPr>
            <p:cNvPr id="292871" name="Text Box 7"/>
            <p:cNvSpPr txBox="1">
              <a:spLocks noChangeArrowheads="1"/>
            </p:cNvSpPr>
            <p:nvPr/>
          </p:nvSpPr>
          <p:spPr bwMode="auto">
            <a:xfrm>
              <a:off x="3312" y="1104"/>
              <a:ext cx="1392" cy="532"/>
            </a:xfrm>
            <a:prstGeom prst="rect">
              <a:avLst/>
            </a:prstGeom>
            <a:solidFill>
              <a:srgbClr val="CCFFCC"/>
            </a:solidFill>
            <a:ln w="22225">
              <a:pattFill prst="smCheck">
                <a:fgClr>
                  <a:srgbClr val="FF3300"/>
                </a:fgClr>
                <a:bgClr>
                  <a:srgbClr val="FFFFFF"/>
                </a:bgClr>
              </a:pattFill>
              <a:miter lim="800000"/>
              <a:headEnd/>
              <a:tailEnd/>
            </a:ln>
          </p:spPr>
          <p:txBody>
            <a:bodyPr lIns="90000" tIns="46800" rIns="90000" bIns="46800">
              <a:spAutoFit/>
            </a:bodyPr>
            <a:lstStyle>
              <a:lvl1pPr>
                <a:spcBef>
                  <a:spcPct val="20000"/>
                </a:spcBef>
                <a:buChar char="•"/>
                <a:defRPr kumimoji="1" sz="3200">
                  <a:solidFill>
                    <a:schemeClr val="tx1"/>
                  </a:solidFill>
                  <a:latin typeface="Times New Roman" panose="02020603050405020304" pitchFamily="18" charset="0"/>
                  <a:ea typeface="標楷體" panose="03000509000000000000" pitchFamily="65" charset="-120"/>
                </a:defRPr>
              </a:lvl1pPr>
              <a:lvl2pPr marL="742950" indent="-285750">
                <a:spcBef>
                  <a:spcPct val="20000"/>
                </a:spcBef>
                <a:buChar char="–"/>
                <a:defRPr kumimoji="1" sz="2800">
                  <a:solidFill>
                    <a:schemeClr val="tx1"/>
                  </a:solidFill>
                  <a:latin typeface="Times New Roman" panose="02020603050405020304" pitchFamily="18" charset="0"/>
                  <a:ea typeface="標楷體" panose="03000509000000000000" pitchFamily="65" charset="-120"/>
                </a:defRPr>
              </a:lvl2pPr>
              <a:lvl3pPr marL="1143000" indent="-228600">
                <a:spcBef>
                  <a:spcPct val="20000"/>
                </a:spcBef>
                <a:buChar char="•"/>
                <a:defRPr kumimoji="1" sz="2400">
                  <a:solidFill>
                    <a:schemeClr val="tx1"/>
                  </a:solidFill>
                  <a:latin typeface="Times New Roman" panose="02020603050405020304" pitchFamily="18" charset="0"/>
                  <a:ea typeface="標楷體" panose="03000509000000000000" pitchFamily="65" charset="-120"/>
                </a:defRPr>
              </a:lvl3pPr>
              <a:lvl4pPr marL="1600200" indent="-228600">
                <a:spcBef>
                  <a:spcPct val="20000"/>
                </a:spcBef>
                <a:buChar char="–"/>
                <a:defRPr kumimoji="1" sz="2000">
                  <a:solidFill>
                    <a:schemeClr val="tx1"/>
                  </a:solidFill>
                  <a:latin typeface="Times New Roman" panose="02020603050405020304" pitchFamily="18" charset="0"/>
                  <a:ea typeface="標楷體" panose="03000509000000000000" pitchFamily="65" charset="-120"/>
                </a:defRPr>
              </a:lvl4pPr>
              <a:lvl5pPr marL="2057400" indent="-228600">
                <a:spcBef>
                  <a:spcPct val="20000"/>
                </a:spcBef>
                <a:buChar char="»"/>
                <a:defRPr kumimoji="1" sz="2000">
                  <a:solidFill>
                    <a:schemeClr val="tx1"/>
                  </a:solidFill>
                  <a:latin typeface="Times New Roman" panose="02020603050405020304" pitchFamily="18" charset="0"/>
                  <a:ea typeface="標楷體" panose="03000509000000000000" pitchFamily="65" charset="-12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標楷體" panose="03000509000000000000" pitchFamily="65" charset="-12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標楷體" panose="03000509000000000000" pitchFamily="65" charset="-12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標楷體" panose="03000509000000000000" pitchFamily="65" charset="-12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標楷體" panose="03000509000000000000" pitchFamily="65" charset="-120"/>
                </a:defRPr>
              </a:lvl9pPr>
            </a:lstStyle>
            <a:p>
              <a:pPr algn="ctr" eaLnBrk="1" hangingPunct="1">
                <a:spcBef>
                  <a:spcPct val="50000"/>
                </a:spcBef>
                <a:buFontTx/>
                <a:buNone/>
              </a:pPr>
              <a:r>
                <a:rPr lang="zh-TW" altLang="en-US" sz="2400" b="1">
                  <a:latin typeface="標楷體" panose="03000509000000000000" pitchFamily="65" charset="-120"/>
                </a:rPr>
                <a:t>通知廠商繳交保固保證金</a:t>
              </a:r>
            </a:p>
          </p:txBody>
        </p:sp>
        <p:sp>
          <p:nvSpPr>
            <p:cNvPr id="292872" name="Text Box 8"/>
            <p:cNvSpPr txBox="1">
              <a:spLocks noChangeArrowheads="1"/>
            </p:cNvSpPr>
            <p:nvPr/>
          </p:nvSpPr>
          <p:spPr bwMode="auto">
            <a:xfrm>
              <a:off x="1488" y="2208"/>
              <a:ext cx="768" cy="302"/>
            </a:xfrm>
            <a:prstGeom prst="rect">
              <a:avLst/>
            </a:prstGeom>
            <a:solidFill>
              <a:srgbClr val="CCFFCC"/>
            </a:solidFill>
            <a:ln w="22225">
              <a:pattFill prst="smCheck">
                <a:fgClr>
                  <a:srgbClr val="FF3300"/>
                </a:fgClr>
                <a:bgClr>
                  <a:srgbClr val="FFFFFF"/>
                </a:bgClr>
              </a:pattFill>
              <a:miter lim="800000"/>
              <a:headEnd/>
              <a:tailEnd/>
            </a:ln>
          </p:spPr>
          <p:txBody>
            <a:bodyPr lIns="90000" tIns="46800" rIns="90000" bIns="46800">
              <a:spAutoFit/>
            </a:bodyPr>
            <a:lstStyle>
              <a:lvl1pPr>
                <a:spcBef>
                  <a:spcPct val="20000"/>
                </a:spcBef>
                <a:buChar char="•"/>
                <a:defRPr kumimoji="1" sz="3200">
                  <a:solidFill>
                    <a:schemeClr val="tx1"/>
                  </a:solidFill>
                  <a:latin typeface="Times New Roman" panose="02020603050405020304" pitchFamily="18" charset="0"/>
                  <a:ea typeface="標楷體" panose="03000509000000000000" pitchFamily="65" charset="-120"/>
                </a:defRPr>
              </a:lvl1pPr>
              <a:lvl2pPr marL="742950" indent="-285750">
                <a:spcBef>
                  <a:spcPct val="20000"/>
                </a:spcBef>
                <a:buChar char="–"/>
                <a:defRPr kumimoji="1" sz="2800">
                  <a:solidFill>
                    <a:schemeClr val="tx1"/>
                  </a:solidFill>
                  <a:latin typeface="Times New Roman" panose="02020603050405020304" pitchFamily="18" charset="0"/>
                  <a:ea typeface="標楷體" panose="03000509000000000000" pitchFamily="65" charset="-120"/>
                </a:defRPr>
              </a:lvl2pPr>
              <a:lvl3pPr marL="1143000" indent="-228600">
                <a:spcBef>
                  <a:spcPct val="20000"/>
                </a:spcBef>
                <a:buChar char="•"/>
                <a:defRPr kumimoji="1" sz="2400">
                  <a:solidFill>
                    <a:schemeClr val="tx1"/>
                  </a:solidFill>
                  <a:latin typeface="Times New Roman" panose="02020603050405020304" pitchFamily="18" charset="0"/>
                  <a:ea typeface="標楷體" panose="03000509000000000000" pitchFamily="65" charset="-120"/>
                </a:defRPr>
              </a:lvl3pPr>
              <a:lvl4pPr marL="1600200" indent="-228600">
                <a:spcBef>
                  <a:spcPct val="20000"/>
                </a:spcBef>
                <a:buChar char="–"/>
                <a:defRPr kumimoji="1" sz="2000">
                  <a:solidFill>
                    <a:schemeClr val="tx1"/>
                  </a:solidFill>
                  <a:latin typeface="Times New Roman" panose="02020603050405020304" pitchFamily="18" charset="0"/>
                  <a:ea typeface="標楷體" panose="03000509000000000000" pitchFamily="65" charset="-120"/>
                </a:defRPr>
              </a:lvl4pPr>
              <a:lvl5pPr marL="2057400" indent="-228600">
                <a:spcBef>
                  <a:spcPct val="20000"/>
                </a:spcBef>
                <a:buChar char="»"/>
                <a:defRPr kumimoji="1" sz="2000">
                  <a:solidFill>
                    <a:schemeClr val="tx1"/>
                  </a:solidFill>
                  <a:latin typeface="Times New Roman" panose="02020603050405020304" pitchFamily="18" charset="0"/>
                  <a:ea typeface="標楷體" panose="03000509000000000000" pitchFamily="65" charset="-12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標楷體" panose="03000509000000000000" pitchFamily="65" charset="-12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標楷體" panose="03000509000000000000" pitchFamily="65" charset="-12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標楷體" panose="03000509000000000000" pitchFamily="65" charset="-12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標楷體" panose="03000509000000000000" pitchFamily="65" charset="-120"/>
                </a:defRPr>
              </a:lvl9pPr>
            </a:lstStyle>
            <a:p>
              <a:pPr algn="ctr" eaLnBrk="1" hangingPunct="1">
                <a:spcBef>
                  <a:spcPct val="50000"/>
                </a:spcBef>
                <a:buFontTx/>
                <a:buNone/>
              </a:pPr>
              <a:r>
                <a:rPr lang="zh-TW" altLang="en-US" sz="2400" b="1">
                  <a:latin typeface="標楷體" panose="03000509000000000000" pitchFamily="65" charset="-120"/>
                </a:rPr>
                <a:t>不符合</a:t>
              </a:r>
            </a:p>
          </p:txBody>
        </p:sp>
        <p:sp>
          <p:nvSpPr>
            <p:cNvPr id="292873" name="Text Box 9"/>
            <p:cNvSpPr txBox="1">
              <a:spLocks noChangeArrowheads="1"/>
            </p:cNvSpPr>
            <p:nvPr/>
          </p:nvSpPr>
          <p:spPr bwMode="auto">
            <a:xfrm>
              <a:off x="2448" y="2112"/>
              <a:ext cx="624" cy="532"/>
            </a:xfrm>
            <a:prstGeom prst="rect">
              <a:avLst/>
            </a:prstGeom>
            <a:solidFill>
              <a:srgbClr val="CCFFCC"/>
            </a:solidFill>
            <a:ln w="22225">
              <a:pattFill prst="smCheck">
                <a:fgClr>
                  <a:srgbClr val="FF3300"/>
                </a:fgClr>
                <a:bgClr>
                  <a:srgbClr val="FFFFFF"/>
                </a:bgClr>
              </a:pattFill>
              <a:miter lim="800000"/>
              <a:headEnd/>
              <a:tailEnd/>
            </a:ln>
          </p:spPr>
          <p:txBody>
            <a:bodyPr lIns="90000" tIns="46800" rIns="90000" bIns="46800">
              <a:spAutoFit/>
            </a:bodyPr>
            <a:lstStyle>
              <a:lvl1pPr>
                <a:spcBef>
                  <a:spcPct val="20000"/>
                </a:spcBef>
                <a:buChar char="•"/>
                <a:defRPr kumimoji="1" sz="3200">
                  <a:solidFill>
                    <a:schemeClr val="tx1"/>
                  </a:solidFill>
                  <a:latin typeface="Times New Roman" panose="02020603050405020304" pitchFamily="18" charset="0"/>
                  <a:ea typeface="標楷體" panose="03000509000000000000" pitchFamily="65" charset="-120"/>
                </a:defRPr>
              </a:lvl1pPr>
              <a:lvl2pPr marL="742950" indent="-285750">
                <a:spcBef>
                  <a:spcPct val="20000"/>
                </a:spcBef>
                <a:buChar char="–"/>
                <a:defRPr kumimoji="1" sz="2800">
                  <a:solidFill>
                    <a:schemeClr val="tx1"/>
                  </a:solidFill>
                  <a:latin typeface="Times New Roman" panose="02020603050405020304" pitchFamily="18" charset="0"/>
                  <a:ea typeface="標楷體" panose="03000509000000000000" pitchFamily="65" charset="-120"/>
                </a:defRPr>
              </a:lvl2pPr>
              <a:lvl3pPr marL="1143000" indent="-228600">
                <a:spcBef>
                  <a:spcPct val="20000"/>
                </a:spcBef>
                <a:buChar char="•"/>
                <a:defRPr kumimoji="1" sz="2400">
                  <a:solidFill>
                    <a:schemeClr val="tx1"/>
                  </a:solidFill>
                  <a:latin typeface="Times New Roman" panose="02020603050405020304" pitchFamily="18" charset="0"/>
                  <a:ea typeface="標楷體" panose="03000509000000000000" pitchFamily="65" charset="-120"/>
                </a:defRPr>
              </a:lvl3pPr>
              <a:lvl4pPr marL="1600200" indent="-228600">
                <a:spcBef>
                  <a:spcPct val="20000"/>
                </a:spcBef>
                <a:buChar char="–"/>
                <a:defRPr kumimoji="1" sz="2000">
                  <a:solidFill>
                    <a:schemeClr val="tx1"/>
                  </a:solidFill>
                  <a:latin typeface="Times New Roman" panose="02020603050405020304" pitchFamily="18" charset="0"/>
                  <a:ea typeface="標楷體" panose="03000509000000000000" pitchFamily="65" charset="-120"/>
                </a:defRPr>
              </a:lvl4pPr>
              <a:lvl5pPr marL="2057400" indent="-228600">
                <a:spcBef>
                  <a:spcPct val="20000"/>
                </a:spcBef>
                <a:buChar char="»"/>
                <a:defRPr kumimoji="1" sz="2000">
                  <a:solidFill>
                    <a:schemeClr val="tx1"/>
                  </a:solidFill>
                  <a:latin typeface="Times New Roman" panose="02020603050405020304" pitchFamily="18" charset="0"/>
                  <a:ea typeface="標楷體" panose="03000509000000000000" pitchFamily="65" charset="-12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標楷體" panose="03000509000000000000" pitchFamily="65" charset="-12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標楷體" panose="03000509000000000000" pitchFamily="65" charset="-12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標楷體" panose="03000509000000000000" pitchFamily="65" charset="-12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標楷體" panose="03000509000000000000" pitchFamily="65" charset="-120"/>
                </a:defRPr>
              </a:lvl9pPr>
            </a:lstStyle>
            <a:p>
              <a:pPr algn="ctr" eaLnBrk="1" hangingPunct="1">
                <a:spcBef>
                  <a:spcPct val="50000"/>
                </a:spcBef>
                <a:buFontTx/>
                <a:buNone/>
              </a:pPr>
              <a:r>
                <a:rPr lang="zh-TW" altLang="en-US" sz="2400" b="1">
                  <a:latin typeface="標楷體" panose="03000509000000000000" pitchFamily="65" charset="-120"/>
                </a:rPr>
                <a:t>限期改善</a:t>
              </a:r>
            </a:p>
          </p:txBody>
        </p:sp>
        <p:sp>
          <p:nvSpPr>
            <p:cNvPr id="292874" name="Text Box 10"/>
            <p:cNvSpPr txBox="1">
              <a:spLocks noChangeArrowheads="1"/>
            </p:cNvSpPr>
            <p:nvPr/>
          </p:nvSpPr>
          <p:spPr bwMode="auto">
            <a:xfrm>
              <a:off x="3360" y="2016"/>
              <a:ext cx="2208" cy="264"/>
            </a:xfrm>
            <a:prstGeom prst="rect">
              <a:avLst/>
            </a:prstGeom>
            <a:solidFill>
              <a:srgbClr val="CCFFCC"/>
            </a:solidFill>
            <a:ln w="22225">
              <a:pattFill prst="smCheck">
                <a:fgClr>
                  <a:srgbClr val="FF3300"/>
                </a:fgClr>
                <a:bgClr>
                  <a:srgbClr val="FFFFFF"/>
                </a:bgClr>
              </a:pattFill>
              <a:miter lim="800000"/>
              <a:headEnd/>
              <a:tailEnd/>
            </a:ln>
          </p:spPr>
          <p:txBody>
            <a:bodyPr lIns="90000" tIns="46800" rIns="90000" bIns="46800">
              <a:spAutoFit/>
            </a:bodyPr>
            <a:lstStyle>
              <a:lvl1pPr>
                <a:spcBef>
                  <a:spcPct val="20000"/>
                </a:spcBef>
                <a:buChar char="•"/>
                <a:defRPr kumimoji="1" sz="3200">
                  <a:solidFill>
                    <a:schemeClr val="tx1"/>
                  </a:solidFill>
                  <a:latin typeface="Times New Roman" panose="02020603050405020304" pitchFamily="18" charset="0"/>
                  <a:ea typeface="標楷體" panose="03000509000000000000" pitchFamily="65" charset="-120"/>
                </a:defRPr>
              </a:lvl1pPr>
              <a:lvl2pPr marL="742950" indent="-285750">
                <a:spcBef>
                  <a:spcPct val="20000"/>
                </a:spcBef>
                <a:buChar char="–"/>
                <a:defRPr kumimoji="1" sz="2800">
                  <a:solidFill>
                    <a:schemeClr val="tx1"/>
                  </a:solidFill>
                  <a:latin typeface="Times New Roman" panose="02020603050405020304" pitchFamily="18" charset="0"/>
                  <a:ea typeface="標楷體" panose="03000509000000000000" pitchFamily="65" charset="-120"/>
                </a:defRPr>
              </a:lvl2pPr>
              <a:lvl3pPr marL="1143000" indent="-228600">
                <a:spcBef>
                  <a:spcPct val="20000"/>
                </a:spcBef>
                <a:buChar char="•"/>
                <a:defRPr kumimoji="1" sz="2400">
                  <a:solidFill>
                    <a:schemeClr val="tx1"/>
                  </a:solidFill>
                  <a:latin typeface="Times New Roman" panose="02020603050405020304" pitchFamily="18" charset="0"/>
                  <a:ea typeface="標楷體" panose="03000509000000000000" pitchFamily="65" charset="-120"/>
                </a:defRPr>
              </a:lvl3pPr>
              <a:lvl4pPr marL="1600200" indent="-228600">
                <a:spcBef>
                  <a:spcPct val="20000"/>
                </a:spcBef>
                <a:buChar char="–"/>
                <a:defRPr kumimoji="1" sz="2000">
                  <a:solidFill>
                    <a:schemeClr val="tx1"/>
                  </a:solidFill>
                  <a:latin typeface="Times New Roman" panose="02020603050405020304" pitchFamily="18" charset="0"/>
                  <a:ea typeface="標楷體" panose="03000509000000000000" pitchFamily="65" charset="-120"/>
                </a:defRPr>
              </a:lvl4pPr>
              <a:lvl5pPr marL="2057400" indent="-228600">
                <a:spcBef>
                  <a:spcPct val="20000"/>
                </a:spcBef>
                <a:buChar char="»"/>
                <a:defRPr kumimoji="1" sz="2000">
                  <a:solidFill>
                    <a:schemeClr val="tx1"/>
                  </a:solidFill>
                  <a:latin typeface="Times New Roman" panose="02020603050405020304" pitchFamily="18" charset="0"/>
                  <a:ea typeface="標楷體" panose="03000509000000000000" pitchFamily="65" charset="-12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標楷體" panose="03000509000000000000" pitchFamily="65" charset="-12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標楷體" panose="03000509000000000000" pitchFamily="65" charset="-12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標楷體" panose="03000509000000000000" pitchFamily="65" charset="-12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標楷體" panose="03000509000000000000" pitchFamily="65" charset="-120"/>
                </a:defRPr>
              </a:lvl9pPr>
            </a:lstStyle>
            <a:p>
              <a:pPr algn="ctr" eaLnBrk="1" hangingPunct="1">
                <a:spcBef>
                  <a:spcPct val="50000"/>
                </a:spcBef>
                <a:buFontTx/>
                <a:buNone/>
              </a:pPr>
              <a:r>
                <a:rPr lang="zh-TW" altLang="en-US" sz="2000" b="1">
                  <a:latin typeface="標楷體" panose="03000509000000000000" pitchFamily="65" charset="-120"/>
                </a:rPr>
                <a:t>拆除</a:t>
              </a:r>
              <a:r>
                <a:rPr lang="zh-TW" altLang="en-US" sz="2000" b="1">
                  <a:solidFill>
                    <a:srgbClr val="000000"/>
                  </a:solidFill>
                  <a:latin typeface="標楷體" panose="03000509000000000000" pitchFamily="65" charset="-120"/>
                </a:rPr>
                <a:t>重作 、退貨或換貨 </a:t>
              </a:r>
            </a:p>
          </p:txBody>
        </p:sp>
        <p:sp>
          <p:nvSpPr>
            <p:cNvPr id="292875" name="Text Box 11"/>
            <p:cNvSpPr txBox="1">
              <a:spLocks noChangeArrowheads="1"/>
            </p:cNvSpPr>
            <p:nvPr/>
          </p:nvSpPr>
          <p:spPr bwMode="auto">
            <a:xfrm>
              <a:off x="3360" y="2448"/>
              <a:ext cx="1104" cy="302"/>
            </a:xfrm>
            <a:prstGeom prst="rect">
              <a:avLst/>
            </a:prstGeom>
            <a:solidFill>
              <a:srgbClr val="CCFFCC"/>
            </a:solidFill>
            <a:ln w="22225">
              <a:pattFill prst="smCheck">
                <a:fgClr>
                  <a:srgbClr val="FF3300"/>
                </a:fgClr>
                <a:bgClr>
                  <a:srgbClr val="FFFFFF"/>
                </a:bgClr>
              </a:pattFill>
              <a:miter lim="800000"/>
              <a:headEnd/>
              <a:tailEnd/>
            </a:ln>
          </p:spPr>
          <p:txBody>
            <a:bodyPr lIns="90000" tIns="46800" rIns="90000" bIns="46800">
              <a:spAutoFit/>
            </a:bodyPr>
            <a:lstStyle>
              <a:lvl1pPr>
                <a:spcBef>
                  <a:spcPct val="20000"/>
                </a:spcBef>
                <a:buChar char="•"/>
                <a:defRPr kumimoji="1" sz="3200">
                  <a:solidFill>
                    <a:schemeClr val="tx1"/>
                  </a:solidFill>
                  <a:latin typeface="Times New Roman" panose="02020603050405020304" pitchFamily="18" charset="0"/>
                  <a:ea typeface="標楷體" panose="03000509000000000000" pitchFamily="65" charset="-120"/>
                </a:defRPr>
              </a:lvl1pPr>
              <a:lvl2pPr marL="742950" indent="-285750">
                <a:spcBef>
                  <a:spcPct val="20000"/>
                </a:spcBef>
                <a:buChar char="–"/>
                <a:defRPr kumimoji="1" sz="2800">
                  <a:solidFill>
                    <a:schemeClr val="tx1"/>
                  </a:solidFill>
                  <a:latin typeface="Times New Roman" panose="02020603050405020304" pitchFamily="18" charset="0"/>
                  <a:ea typeface="標楷體" panose="03000509000000000000" pitchFamily="65" charset="-120"/>
                </a:defRPr>
              </a:lvl2pPr>
              <a:lvl3pPr marL="1143000" indent="-228600">
                <a:spcBef>
                  <a:spcPct val="20000"/>
                </a:spcBef>
                <a:buChar char="•"/>
                <a:defRPr kumimoji="1" sz="2400">
                  <a:solidFill>
                    <a:schemeClr val="tx1"/>
                  </a:solidFill>
                  <a:latin typeface="Times New Roman" panose="02020603050405020304" pitchFamily="18" charset="0"/>
                  <a:ea typeface="標楷體" panose="03000509000000000000" pitchFamily="65" charset="-120"/>
                </a:defRPr>
              </a:lvl3pPr>
              <a:lvl4pPr marL="1600200" indent="-228600">
                <a:spcBef>
                  <a:spcPct val="20000"/>
                </a:spcBef>
                <a:buChar char="–"/>
                <a:defRPr kumimoji="1" sz="2000">
                  <a:solidFill>
                    <a:schemeClr val="tx1"/>
                  </a:solidFill>
                  <a:latin typeface="Times New Roman" panose="02020603050405020304" pitchFamily="18" charset="0"/>
                  <a:ea typeface="標楷體" panose="03000509000000000000" pitchFamily="65" charset="-120"/>
                </a:defRPr>
              </a:lvl4pPr>
              <a:lvl5pPr marL="2057400" indent="-228600">
                <a:spcBef>
                  <a:spcPct val="20000"/>
                </a:spcBef>
                <a:buChar char="»"/>
                <a:defRPr kumimoji="1" sz="2000">
                  <a:solidFill>
                    <a:schemeClr val="tx1"/>
                  </a:solidFill>
                  <a:latin typeface="Times New Roman" panose="02020603050405020304" pitchFamily="18" charset="0"/>
                  <a:ea typeface="標楷體" panose="03000509000000000000" pitchFamily="65" charset="-12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標楷體" panose="03000509000000000000" pitchFamily="65" charset="-12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標楷體" panose="03000509000000000000" pitchFamily="65" charset="-12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標楷體" panose="03000509000000000000" pitchFamily="65" charset="-12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標楷體" panose="03000509000000000000" pitchFamily="65" charset="-120"/>
                </a:defRPr>
              </a:lvl9pPr>
            </a:lstStyle>
            <a:p>
              <a:pPr algn="ctr" eaLnBrk="1" hangingPunct="1">
                <a:spcBef>
                  <a:spcPct val="50000"/>
                </a:spcBef>
                <a:buFontTx/>
                <a:buNone/>
              </a:pPr>
              <a:r>
                <a:rPr lang="zh-TW" altLang="en-US" sz="2400" b="1">
                  <a:solidFill>
                    <a:srgbClr val="000000"/>
                  </a:solidFill>
                  <a:latin typeface="標楷體" panose="03000509000000000000" pitchFamily="65" charset="-120"/>
                </a:rPr>
                <a:t>減價收受 </a:t>
              </a:r>
            </a:p>
          </p:txBody>
        </p:sp>
        <p:sp>
          <p:nvSpPr>
            <p:cNvPr id="292876" name="Line 12"/>
            <p:cNvSpPr>
              <a:spLocks noChangeShapeType="1"/>
            </p:cNvSpPr>
            <p:nvPr/>
          </p:nvSpPr>
          <p:spPr bwMode="auto">
            <a:xfrm>
              <a:off x="1296" y="1392"/>
              <a:ext cx="1" cy="960"/>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txBody>
            <a:bodyPr lIns="90000" tIns="46800" rIns="90000" bIns="46800">
              <a:spAutoFit/>
            </a:bodyPr>
            <a:lstStyle/>
            <a:p>
              <a:endParaRPr lang="zh-TW" altLang="en-US"/>
            </a:p>
          </p:txBody>
        </p:sp>
        <p:sp>
          <p:nvSpPr>
            <p:cNvPr id="292877" name="Line 13"/>
            <p:cNvSpPr>
              <a:spLocks noChangeShapeType="1"/>
            </p:cNvSpPr>
            <p:nvPr/>
          </p:nvSpPr>
          <p:spPr bwMode="auto">
            <a:xfrm>
              <a:off x="1296" y="1392"/>
              <a:ext cx="192" cy="1"/>
            </a:xfrm>
            <a:prstGeom prst="line">
              <a:avLst/>
            </a:prstGeom>
            <a:noFill/>
            <a:ln w="22225">
              <a:solidFill>
                <a:schemeClr val="tx1"/>
              </a:solidFill>
              <a:round/>
              <a:headEnd/>
              <a:tailEnd type="triangle" w="med" len="med"/>
            </a:ln>
            <a:extLst>
              <a:ext uri="{909E8E84-426E-40DD-AFC4-6F175D3DCCD1}">
                <a14:hiddenFill xmlns:a14="http://schemas.microsoft.com/office/drawing/2010/main">
                  <a:noFill/>
                </a14:hiddenFill>
              </a:ext>
            </a:extLst>
          </p:spPr>
          <p:txBody>
            <a:bodyPr lIns="90000" tIns="46800" rIns="90000" bIns="46800">
              <a:spAutoFit/>
            </a:bodyPr>
            <a:lstStyle/>
            <a:p>
              <a:endParaRPr lang="zh-TW" altLang="en-US"/>
            </a:p>
          </p:txBody>
        </p:sp>
        <p:sp>
          <p:nvSpPr>
            <p:cNvPr id="292878" name="Line 14"/>
            <p:cNvSpPr>
              <a:spLocks noChangeShapeType="1"/>
            </p:cNvSpPr>
            <p:nvPr/>
          </p:nvSpPr>
          <p:spPr bwMode="auto">
            <a:xfrm>
              <a:off x="1296" y="2352"/>
              <a:ext cx="192" cy="1"/>
            </a:xfrm>
            <a:prstGeom prst="line">
              <a:avLst/>
            </a:prstGeom>
            <a:noFill/>
            <a:ln w="22225">
              <a:solidFill>
                <a:schemeClr val="tx1"/>
              </a:solidFill>
              <a:round/>
              <a:headEnd/>
              <a:tailEnd type="triangle" w="med" len="med"/>
            </a:ln>
            <a:extLst>
              <a:ext uri="{909E8E84-426E-40DD-AFC4-6F175D3DCCD1}">
                <a14:hiddenFill xmlns:a14="http://schemas.microsoft.com/office/drawing/2010/main">
                  <a:noFill/>
                </a14:hiddenFill>
              </a:ext>
            </a:extLst>
          </p:spPr>
          <p:txBody>
            <a:bodyPr lIns="90000" tIns="46800" rIns="90000" bIns="46800">
              <a:spAutoFit/>
            </a:bodyPr>
            <a:lstStyle/>
            <a:p>
              <a:endParaRPr lang="zh-TW" altLang="en-US"/>
            </a:p>
          </p:txBody>
        </p:sp>
        <p:sp>
          <p:nvSpPr>
            <p:cNvPr id="292879" name="Line 15"/>
            <p:cNvSpPr>
              <a:spLocks noChangeShapeType="1"/>
            </p:cNvSpPr>
            <p:nvPr/>
          </p:nvSpPr>
          <p:spPr bwMode="auto">
            <a:xfrm>
              <a:off x="1056" y="1872"/>
              <a:ext cx="240" cy="1"/>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txBody>
            <a:bodyPr lIns="90000" tIns="46800" rIns="90000" bIns="46800">
              <a:spAutoFit/>
            </a:bodyPr>
            <a:lstStyle/>
            <a:p>
              <a:endParaRPr lang="zh-TW" altLang="en-US"/>
            </a:p>
          </p:txBody>
        </p:sp>
        <p:sp>
          <p:nvSpPr>
            <p:cNvPr id="292880" name="Line 16"/>
            <p:cNvSpPr>
              <a:spLocks noChangeShapeType="1"/>
            </p:cNvSpPr>
            <p:nvPr/>
          </p:nvSpPr>
          <p:spPr bwMode="auto">
            <a:xfrm>
              <a:off x="2112" y="1392"/>
              <a:ext cx="240" cy="1"/>
            </a:xfrm>
            <a:prstGeom prst="line">
              <a:avLst/>
            </a:prstGeom>
            <a:noFill/>
            <a:ln w="22225">
              <a:solidFill>
                <a:schemeClr val="tx1"/>
              </a:solidFill>
              <a:round/>
              <a:headEnd/>
              <a:tailEnd type="triangle" w="med" len="med"/>
            </a:ln>
            <a:extLst>
              <a:ext uri="{909E8E84-426E-40DD-AFC4-6F175D3DCCD1}">
                <a14:hiddenFill xmlns:a14="http://schemas.microsoft.com/office/drawing/2010/main">
                  <a:noFill/>
                </a14:hiddenFill>
              </a:ext>
            </a:extLst>
          </p:spPr>
          <p:txBody>
            <a:bodyPr lIns="90000" tIns="46800" rIns="90000" bIns="46800">
              <a:spAutoFit/>
            </a:bodyPr>
            <a:lstStyle/>
            <a:p>
              <a:endParaRPr lang="zh-TW" altLang="en-US"/>
            </a:p>
          </p:txBody>
        </p:sp>
        <p:sp>
          <p:nvSpPr>
            <p:cNvPr id="292881" name="Line 17"/>
            <p:cNvSpPr>
              <a:spLocks noChangeShapeType="1"/>
            </p:cNvSpPr>
            <p:nvPr/>
          </p:nvSpPr>
          <p:spPr bwMode="auto">
            <a:xfrm>
              <a:off x="2256" y="2352"/>
              <a:ext cx="192" cy="1"/>
            </a:xfrm>
            <a:prstGeom prst="line">
              <a:avLst/>
            </a:prstGeom>
            <a:noFill/>
            <a:ln w="22225">
              <a:solidFill>
                <a:schemeClr val="tx1"/>
              </a:solidFill>
              <a:round/>
              <a:headEnd/>
              <a:tailEnd type="triangle" w="med" len="med"/>
            </a:ln>
            <a:extLst>
              <a:ext uri="{909E8E84-426E-40DD-AFC4-6F175D3DCCD1}">
                <a14:hiddenFill xmlns:a14="http://schemas.microsoft.com/office/drawing/2010/main">
                  <a:noFill/>
                </a14:hiddenFill>
              </a:ext>
            </a:extLst>
          </p:spPr>
          <p:txBody>
            <a:bodyPr lIns="90000" tIns="46800" rIns="90000" bIns="46800">
              <a:spAutoFit/>
            </a:bodyPr>
            <a:lstStyle/>
            <a:p>
              <a:endParaRPr lang="zh-TW" altLang="en-US"/>
            </a:p>
          </p:txBody>
        </p:sp>
        <p:sp>
          <p:nvSpPr>
            <p:cNvPr id="292882" name="Line 18"/>
            <p:cNvSpPr>
              <a:spLocks noChangeShapeType="1"/>
            </p:cNvSpPr>
            <p:nvPr/>
          </p:nvSpPr>
          <p:spPr bwMode="auto">
            <a:xfrm>
              <a:off x="3024" y="1392"/>
              <a:ext cx="240" cy="1"/>
            </a:xfrm>
            <a:prstGeom prst="line">
              <a:avLst/>
            </a:prstGeom>
            <a:noFill/>
            <a:ln w="22225">
              <a:solidFill>
                <a:schemeClr val="tx1"/>
              </a:solidFill>
              <a:round/>
              <a:headEnd/>
              <a:tailEnd type="triangle" w="med" len="med"/>
            </a:ln>
            <a:extLst>
              <a:ext uri="{909E8E84-426E-40DD-AFC4-6F175D3DCCD1}">
                <a14:hiddenFill xmlns:a14="http://schemas.microsoft.com/office/drawing/2010/main">
                  <a:noFill/>
                </a14:hiddenFill>
              </a:ext>
            </a:extLst>
          </p:spPr>
          <p:txBody>
            <a:bodyPr lIns="90000" tIns="46800" rIns="90000" bIns="46800">
              <a:spAutoFit/>
            </a:bodyPr>
            <a:lstStyle/>
            <a:p>
              <a:endParaRPr lang="zh-TW" altLang="en-US"/>
            </a:p>
          </p:txBody>
        </p:sp>
        <p:sp>
          <p:nvSpPr>
            <p:cNvPr id="292883" name="Line 19"/>
            <p:cNvSpPr>
              <a:spLocks noChangeShapeType="1"/>
            </p:cNvSpPr>
            <p:nvPr/>
          </p:nvSpPr>
          <p:spPr bwMode="auto">
            <a:xfrm>
              <a:off x="3216" y="2208"/>
              <a:ext cx="1" cy="336"/>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txBody>
            <a:bodyPr lIns="90000" tIns="46800" rIns="90000" bIns="46800">
              <a:spAutoFit/>
            </a:bodyPr>
            <a:lstStyle/>
            <a:p>
              <a:endParaRPr lang="zh-TW" altLang="en-US"/>
            </a:p>
          </p:txBody>
        </p:sp>
        <p:sp>
          <p:nvSpPr>
            <p:cNvPr id="292884" name="Line 20"/>
            <p:cNvSpPr>
              <a:spLocks noChangeShapeType="1"/>
            </p:cNvSpPr>
            <p:nvPr/>
          </p:nvSpPr>
          <p:spPr bwMode="auto">
            <a:xfrm>
              <a:off x="3216" y="2208"/>
              <a:ext cx="144" cy="1"/>
            </a:xfrm>
            <a:prstGeom prst="line">
              <a:avLst/>
            </a:prstGeom>
            <a:noFill/>
            <a:ln w="22225">
              <a:solidFill>
                <a:schemeClr val="tx1"/>
              </a:solidFill>
              <a:round/>
              <a:headEnd/>
              <a:tailEnd type="triangle" w="med" len="med"/>
            </a:ln>
            <a:extLst>
              <a:ext uri="{909E8E84-426E-40DD-AFC4-6F175D3DCCD1}">
                <a14:hiddenFill xmlns:a14="http://schemas.microsoft.com/office/drawing/2010/main">
                  <a:noFill/>
                </a14:hiddenFill>
              </a:ext>
            </a:extLst>
          </p:spPr>
          <p:txBody>
            <a:bodyPr lIns="90000" tIns="46800" rIns="90000" bIns="46800">
              <a:spAutoFit/>
            </a:bodyPr>
            <a:lstStyle/>
            <a:p>
              <a:endParaRPr lang="zh-TW" altLang="en-US"/>
            </a:p>
          </p:txBody>
        </p:sp>
        <p:sp>
          <p:nvSpPr>
            <p:cNvPr id="292885" name="Line 21"/>
            <p:cNvSpPr>
              <a:spLocks noChangeShapeType="1"/>
            </p:cNvSpPr>
            <p:nvPr/>
          </p:nvSpPr>
          <p:spPr bwMode="auto">
            <a:xfrm>
              <a:off x="3216" y="2544"/>
              <a:ext cx="144" cy="1"/>
            </a:xfrm>
            <a:prstGeom prst="line">
              <a:avLst/>
            </a:prstGeom>
            <a:noFill/>
            <a:ln w="22225">
              <a:solidFill>
                <a:schemeClr val="tx1"/>
              </a:solidFill>
              <a:round/>
              <a:headEnd/>
              <a:tailEnd type="triangle" w="med" len="med"/>
            </a:ln>
            <a:extLst>
              <a:ext uri="{909E8E84-426E-40DD-AFC4-6F175D3DCCD1}">
                <a14:hiddenFill xmlns:a14="http://schemas.microsoft.com/office/drawing/2010/main">
                  <a:noFill/>
                </a14:hiddenFill>
              </a:ext>
            </a:extLst>
          </p:spPr>
          <p:txBody>
            <a:bodyPr lIns="90000" tIns="46800" rIns="90000" bIns="46800">
              <a:spAutoFit/>
            </a:bodyPr>
            <a:lstStyle/>
            <a:p>
              <a:endParaRPr lang="zh-TW" altLang="en-US"/>
            </a:p>
          </p:txBody>
        </p:sp>
        <p:sp>
          <p:nvSpPr>
            <p:cNvPr id="292886" name="Line 22"/>
            <p:cNvSpPr>
              <a:spLocks noChangeShapeType="1"/>
            </p:cNvSpPr>
            <p:nvPr/>
          </p:nvSpPr>
          <p:spPr bwMode="auto">
            <a:xfrm>
              <a:off x="3072" y="2352"/>
              <a:ext cx="144" cy="1"/>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txBody>
            <a:bodyPr lIns="90000" tIns="46800" rIns="90000" bIns="46800">
              <a:spAutoFit/>
            </a:bodyPr>
            <a:lstStyle/>
            <a:p>
              <a:endParaRPr lang="zh-TW" altLang="en-US"/>
            </a:p>
          </p:txBody>
        </p:sp>
      </p:grpSp>
      <p:sp>
        <p:nvSpPr>
          <p:cNvPr id="3" name="投影片編號版面配置區 2"/>
          <p:cNvSpPr>
            <a:spLocks noGrp="1"/>
          </p:cNvSpPr>
          <p:nvPr>
            <p:ph type="sldNum" sz="quarter" idx="12"/>
          </p:nvPr>
        </p:nvSpPr>
        <p:spPr/>
        <p:txBody>
          <a:bodyPr/>
          <a:lstStyle/>
          <a:p>
            <a:fld id="{1118FB7C-3051-423D-B140-B22D31D849CF}" type="slidenum">
              <a:rPr lang="zh-TW" altLang="en-US" smtClean="0"/>
              <a:pPr/>
              <a:t>432</a:t>
            </a:fld>
            <a:endParaRPr lang="zh-TW" altLang="en-US"/>
          </a:p>
        </p:txBody>
      </p:sp>
    </p:spTree>
    <p:extLst>
      <p:ext uri="{BB962C8B-B14F-4D97-AF65-F5344CB8AC3E}">
        <p14:creationId xmlns:p14="http://schemas.microsoft.com/office/powerpoint/2010/main" val="1740092293"/>
      </p:ext>
    </p:extLst>
  </p:cSld>
  <p:clrMapOvr>
    <a:masterClrMapping/>
  </p:clrMapOvr>
  <p:timing>
    <p:tnLst>
      <p:par>
        <p:cTn id="1" dur="indefinite" restart="never" nodeType="tmRoot"/>
      </p:par>
    </p:tnLst>
  </p:timing>
</p:sld>
</file>

<file path=ppt/slides/slide4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標題 1"/>
          <p:cNvSpPr>
            <a:spLocks noGrp="1"/>
          </p:cNvSpPr>
          <p:nvPr>
            <p:ph type="title"/>
          </p:nvPr>
        </p:nvSpPr>
        <p:spPr>
          <a:xfrm>
            <a:off x="467544" y="116632"/>
            <a:ext cx="8586788" cy="919163"/>
          </a:xfrm>
          <a:solidFill>
            <a:srgbClr val="FFFF00"/>
          </a:solidFill>
        </p:spPr>
        <p:txBody>
          <a:bodyPr/>
          <a:lstStyle/>
          <a:p>
            <a:r>
              <a:rPr lang="zh-TW" altLang="en-US" b="1" dirty="0" smtClean="0">
                <a:solidFill>
                  <a:srgbClr val="FF0000"/>
                </a:solidFill>
              </a:rPr>
              <a:t>驗收之主驗人限制條件</a:t>
            </a:r>
          </a:p>
        </p:txBody>
      </p:sp>
      <p:sp>
        <p:nvSpPr>
          <p:cNvPr id="221187" name="內容版面配置區 2"/>
          <p:cNvSpPr>
            <a:spLocks noGrp="1"/>
          </p:cNvSpPr>
          <p:nvPr>
            <p:ph idx="1"/>
          </p:nvPr>
        </p:nvSpPr>
        <p:spPr>
          <a:xfrm>
            <a:off x="323528" y="980728"/>
            <a:ext cx="8568952" cy="5616575"/>
          </a:xfrm>
        </p:spPr>
        <p:txBody>
          <a:bodyPr>
            <a:normAutofit lnSpcReduction="10000"/>
          </a:bodyPr>
          <a:lstStyle/>
          <a:p>
            <a:pPr>
              <a:buFont typeface="Wingdings" panose="05000000000000000000" pitchFamily="2" charset="2"/>
              <a:buChar char="n"/>
            </a:pPr>
            <a:r>
              <a:rPr lang="zh-TW" altLang="zh-TW" sz="2400" b="1" dirty="0" smtClean="0">
                <a:latin typeface="+mj-ea"/>
                <a:ea typeface="+mj-ea"/>
              </a:rPr>
              <a:t>政府採購法第</a:t>
            </a:r>
            <a:r>
              <a:rPr lang="en-US" altLang="zh-TW" sz="2400" b="1" dirty="0" smtClean="0">
                <a:latin typeface="+mj-ea"/>
                <a:ea typeface="+mj-ea"/>
              </a:rPr>
              <a:t>71</a:t>
            </a:r>
            <a:r>
              <a:rPr lang="zh-TW" altLang="zh-TW" sz="2400" b="1" dirty="0" smtClean="0">
                <a:latin typeface="+mj-ea"/>
                <a:ea typeface="+mj-ea"/>
              </a:rPr>
              <a:t>條第</a:t>
            </a:r>
            <a:r>
              <a:rPr lang="en-US" altLang="zh-TW" sz="2400" b="1" dirty="0" smtClean="0">
                <a:latin typeface="+mj-ea"/>
                <a:ea typeface="+mj-ea"/>
              </a:rPr>
              <a:t>3</a:t>
            </a:r>
            <a:r>
              <a:rPr lang="zh-TW" altLang="zh-TW" sz="2400" b="1" dirty="0" smtClean="0">
                <a:latin typeface="+mj-ea"/>
                <a:ea typeface="+mj-ea"/>
              </a:rPr>
              <a:t>項：</a:t>
            </a:r>
            <a:r>
              <a:rPr lang="en-US" altLang="zh-TW" sz="2400" b="1" dirty="0" smtClean="0">
                <a:latin typeface="+mj-ea"/>
                <a:ea typeface="+mj-ea"/>
              </a:rPr>
              <a:t/>
            </a:r>
            <a:br>
              <a:rPr lang="en-US" altLang="zh-TW" sz="2400" b="1" dirty="0" smtClean="0">
                <a:latin typeface="+mj-ea"/>
                <a:ea typeface="+mj-ea"/>
              </a:rPr>
            </a:br>
            <a:r>
              <a:rPr lang="zh-TW" altLang="en-US" sz="2400" b="1" dirty="0">
                <a:latin typeface="+mj-ea"/>
                <a:ea typeface="+mj-ea"/>
              </a:rPr>
              <a:t>機關</a:t>
            </a:r>
            <a:r>
              <a:rPr lang="zh-TW" altLang="en-US" sz="2400" b="1" dirty="0">
                <a:solidFill>
                  <a:srgbClr val="0000FF"/>
                </a:solidFill>
                <a:latin typeface="+mj-ea"/>
                <a:ea typeface="+mj-ea"/>
              </a:rPr>
              <a:t>承辦採購單位之人員不得</a:t>
            </a:r>
            <a:r>
              <a:rPr lang="zh-TW" altLang="en-US" sz="2400" b="1" dirty="0">
                <a:latin typeface="+mj-ea"/>
                <a:ea typeface="+mj-ea"/>
              </a:rPr>
              <a:t>為所辦採購之</a:t>
            </a:r>
            <a:r>
              <a:rPr lang="zh-TW" altLang="en-US" sz="2400" b="1" dirty="0">
                <a:solidFill>
                  <a:srgbClr val="0000FF"/>
                </a:solidFill>
                <a:latin typeface="+mj-ea"/>
                <a:ea typeface="+mj-ea"/>
              </a:rPr>
              <a:t>主驗人</a:t>
            </a:r>
            <a:r>
              <a:rPr lang="zh-TW" altLang="en-US" sz="2400" b="1" dirty="0">
                <a:latin typeface="+mj-ea"/>
                <a:ea typeface="+mj-ea"/>
              </a:rPr>
              <a:t>或樣品及</a:t>
            </a:r>
            <a:r>
              <a:rPr lang="zh-TW" altLang="en-US" sz="2400" b="1" dirty="0">
                <a:solidFill>
                  <a:srgbClr val="0000FF"/>
                </a:solidFill>
                <a:latin typeface="+mj-ea"/>
                <a:ea typeface="+mj-ea"/>
              </a:rPr>
              <a:t>材料之檢驗人</a:t>
            </a:r>
            <a:r>
              <a:rPr lang="zh-TW" altLang="en-US" sz="2400" b="1" dirty="0">
                <a:latin typeface="+mj-ea"/>
                <a:ea typeface="+mj-ea"/>
              </a:rPr>
              <a:t>。</a:t>
            </a:r>
            <a:endParaRPr lang="en-US" altLang="zh-TW" sz="2400" b="1" dirty="0" smtClean="0">
              <a:latin typeface="+mj-ea"/>
              <a:ea typeface="+mj-ea"/>
            </a:endParaRPr>
          </a:p>
          <a:p>
            <a:pPr>
              <a:buFont typeface="Wingdings" panose="05000000000000000000" pitchFamily="2" charset="2"/>
              <a:buChar char="n"/>
            </a:pPr>
            <a:r>
              <a:rPr lang="zh-TW" altLang="en-US" sz="2400" b="1" dirty="0" smtClean="0">
                <a:latin typeface="+mj-ea"/>
                <a:ea typeface="+mj-ea"/>
              </a:rPr>
              <a:t>工程</a:t>
            </a:r>
            <a:r>
              <a:rPr lang="zh-TW" altLang="en-US" sz="2400" b="1" dirty="0">
                <a:latin typeface="+mj-ea"/>
                <a:ea typeface="+mj-ea"/>
              </a:rPr>
              <a:t>會</a:t>
            </a:r>
            <a:r>
              <a:rPr lang="en-US" altLang="zh-TW" sz="2400" b="1" dirty="0" smtClean="0">
                <a:latin typeface="+mj-ea"/>
                <a:ea typeface="+mj-ea"/>
              </a:rPr>
              <a:t>91</a:t>
            </a:r>
            <a:r>
              <a:rPr lang="zh-TW" altLang="en-US" sz="2400" b="1" dirty="0">
                <a:latin typeface="+mj-ea"/>
                <a:ea typeface="+mj-ea"/>
              </a:rPr>
              <a:t>年</a:t>
            </a:r>
            <a:r>
              <a:rPr lang="en-US" altLang="zh-TW" sz="2400" b="1" dirty="0">
                <a:latin typeface="+mj-ea"/>
                <a:ea typeface="+mj-ea"/>
              </a:rPr>
              <a:t>06</a:t>
            </a:r>
            <a:r>
              <a:rPr lang="zh-TW" altLang="en-US" sz="2400" b="1" dirty="0">
                <a:latin typeface="+mj-ea"/>
                <a:ea typeface="+mj-ea"/>
              </a:rPr>
              <a:t>月</a:t>
            </a:r>
            <a:r>
              <a:rPr lang="en-US" altLang="zh-TW" sz="2400" b="1" dirty="0">
                <a:latin typeface="+mj-ea"/>
                <a:ea typeface="+mj-ea"/>
              </a:rPr>
              <a:t>28</a:t>
            </a:r>
            <a:r>
              <a:rPr lang="zh-TW" altLang="en-US" sz="2400" b="1" dirty="0" smtClean="0">
                <a:latin typeface="+mj-ea"/>
                <a:ea typeface="+mj-ea"/>
              </a:rPr>
              <a:t>日工程</a:t>
            </a:r>
            <a:r>
              <a:rPr lang="zh-TW" altLang="en-US" sz="2400" b="1" dirty="0">
                <a:latin typeface="+mj-ea"/>
                <a:ea typeface="+mj-ea"/>
              </a:rPr>
              <a:t>法字第</a:t>
            </a:r>
            <a:r>
              <a:rPr lang="en-US" altLang="zh-TW" sz="2400" b="1" dirty="0">
                <a:latin typeface="+mj-ea"/>
                <a:ea typeface="+mj-ea"/>
              </a:rPr>
              <a:t>91027127</a:t>
            </a:r>
            <a:r>
              <a:rPr lang="zh-TW" altLang="en-US" sz="2400" b="1" dirty="0" smtClean="0">
                <a:latin typeface="+mj-ea"/>
                <a:ea typeface="+mj-ea"/>
              </a:rPr>
              <a:t>號函</a:t>
            </a:r>
            <a:r>
              <a:rPr lang="en-US" altLang="zh-TW" sz="2400" b="1" dirty="0" smtClean="0">
                <a:latin typeface="+mj-ea"/>
                <a:ea typeface="+mj-ea"/>
              </a:rPr>
              <a:t/>
            </a:r>
            <a:br>
              <a:rPr lang="en-US" altLang="zh-TW" sz="2400" b="1" dirty="0" smtClean="0">
                <a:latin typeface="+mj-ea"/>
                <a:ea typeface="+mj-ea"/>
              </a:rPr>
            </a:br>
            <a:r>
              <a:rPr lang="zh-TW" altLang="en-US" sz="2400" b="1" dirty="0">
                <a:solidFill>
                  <a:srgbClr val="0000FF"/>
                </a:solidFill>
                <a:latin typeface="+mj-ea"/>
                <a:ea typeface="+mj-ea"/>
              </a:rPr>
              <a:t>本會基於各機關辦理各項工程監工、驗收等工作人員負有法律責任</a:t>
            </a:r>
            <a:r>
              <a:rPr lang="zh-TW" altLang="en-US" sz="2400" b="1" dirty="0" smtClean="0">
                <a:latin typeface="+mj-ea"/>
                <a:ea typeface="+mj-ea"/>
              </a:rPr>
              <a:t>，該</a:t>
            </a:r>
            <a:r>
              <a:rPr lang="zh-TW" altLang="en-US" sz="2400" b="1" dirty="0">
                <a:latin typeface="+mj-ea"/>
                <a:ea typeface="+mj-ea"/>
              </a:rPr>
              <a:t>等工程監工、驗收工作仍以不派遣臨時人員擔任為原則，且採購之主驗人員宜為依機關人事法規進用之人員</a:t>
            </a:r>
            <a:r>
              <a:rPr lang="zh-TW" altLang="en-US" sz="2400" b="1" dirty="0" smtClean="0">
                <a:latin typeface="+mj-ea"/>
                <a:ea typeface="+mj-ea"/>
              </a:rPr>
              <a:t>。</a:t>
            </a:r>
            <a:endParaRPr lang="en-US" altLang="zh-TW" sz="2400" b="1" dirty="0" smtClean="0">
              <a:latin typeface="+mj-ea"/>
              <a:ea typeface="+mj-ea"/>
            </a:endParaRPr>
          </a:p>
          <a:p>
            <a:pPr>
              <a:buFont typeface="Wingdings" panose="05000000000000000000" pitchFamily="2" charset="2"/>
              <a:buChar char="n"/>
            </a:pPr>
            <a:r>
              <a:rPr lang="zh-TW" altLang="en-US" sz="2400" b="1" dirty="0" smtClean="0">
                <a:latin typeface="+mj-ea"/>
                <a:ea typeface="+mj-ea"/>
              </a:rPr>
              <a:t>工程</a:t>
            </a:r>
            <a:r>
              <a:rPr lang="zh-TW" altLang="en-US" sz="2400" b="1" dirty="0">
                <a:latin typeface="+mj-ea"/>
                <a:ea typeface="+mj-ea"/>
              </a:rPr>
              <a:t>會</a:t>
            </a:r>
            <a:r>
              <a:rPr lang="en-US" altLang="zh-TW" sz="2400" b="1" dirty="0" smtClean="0">
                <a:latin typeface="+mj-ea"/>
                <a:ea typeface="+mj-ea"/>
              </a:rPr>
              <a:t>90</a:t>
            </a:r>
            <a:r>
              <a:rPr lang="zh-TW" altLang="zh-TW" sz="2400" b="1" dirty="0" smtClean="0">
                <a:latin typeface="+mj-ea"/>
                <a:ea typeface="+mj-ea"/>
              </a:rPr>
              <a:t>年</a:t>
            </a:r>
            <a:r>
              <a:rPr lang="en-US" altLang="zh-TW" sz="2400" b="1" dirty="0" smtClean="0">
                <a:latin typeface="+mj-ea"/>
                <a:ea typeface="+mj-ea"/>
              </a:rPr>
              <a:t>09</a:t>
            </a:r>
            <a:r>
              <a:rPr lang="zh-TW" altLang="zh-TW" sz="2400" b="1" dirty="0" smtClean="0">
                <a:latin typeface="+mj-ea"/>
                <a:ea typeface="+mj-ea"/>
              </a:rPr>
              <a:t>月</a:t>
            </a:r>
            <a:r>
              <a:rPr lang="en-US" altLang="zh-TW" sz="2400" b="1" dirty="0" smtClean="0">
                <a:latin typeface="+mj-ea"/>
                <a:ea typeface="+mj-ea"/>
              </a:rPr>
              <a:t>24</a:t>
            </a:r>
            <a:r>
              <a:rPr lang="zh-TW" altLang="zh-TW" sz="2400" b="1" dirty="0" smtClean="0">
                <a:latin typeface="+mj-ea"/>
                <a:ea typeface="+mj-ea"/>
              </a:rPr>
              <a:t>日工程管字第</a:t>
            </a:r>
            <a:r>
              <a:rPr lang="en-US" altLang="zh-TW" sz="2400" b="1" dirty="0" smtClean="0">
                <a:latin typeface="+mj-ea"/>
                <a:ea typeface="+mj-ea"/>
              </a:rPr>
              <a:t>90031220</a:t>
            </a:r>
            <a:r>
              <a:rPr lang="zh-TW" altLang="zh-TW" sz="2400" b="1" dirty="0" smtClean="0">
                <a:latin typeface="+mj-ea"/>
                <a:ea typeface="+mj-ea"/>
              </a:rPr>
              <a:t>號</a:t>
            </a:r>
            <a:r>
              <a:rPr lang="zh-TW" altLang="en-US" sz="2400" b="1" dirty="0" smtClean="0">
                <a:latin typeface="+mj-ea"/>
                <a:ea typeface="+mj-ea"/>
              </a:rPr>
              <a:t>函</a:t>
            </a:r>
            <a:r>
              <a:rPr lang="en-US" altLang="zh-TW" sz="2400" b="1" dirty="0" smtClean="0">
                <a:latin typeface="+mj-ea"/>
                <a:ea typeface="+mj-ea"/>
              </a:rPr>
              <a:t/>
            </a:r>
            <a:br>
              <a:rPr lang="en-US" altLang="zh-TW" sz="2400" b="1" dirty="0" smtClean="0">
                <a:latin typeface="+mj-ea"/>
                <a:ea typeface="+mj-ea"/>
              </a:rPr>
            </a:br>
            <a:r>
              <a:rPr lang="zh-TW" altLang="zh-TW" sz="2400" b="1" dirty="0" smtClean="0">
                <a:latin typeface="+mj-ea"/>
                <a:ea typeface="+mj-ea"/>
              </a:rPr>
              <a:t>各機關辦理各項工程監工、驗收等工作，依據政府採購法第七十一條第三項</a:t>
            </a:r>
            <a:r>
              <a:rPr lang="en-US" altLang="zh-TW" sz="2400" b="1" dirty="0" smtClean="0">
                <a:latin typeface="+mj-ea"/>
                <a:ea typeface="+mj-ea"/>
              </a:rPr>
              <a:t>…</a:t>
            </a:r>
            <a:r>
              <a:rPr lang="zh-TW" altLang="zh-TW" sz="2400" b="1" dirty="0" smtClean="0">
                <a:latin typeface="+mj-ea"/>
                <a:ea typeface="+mj-ea"/>
              </a:rPr>
              <a:t>，採購之主驗人員</a:t>
            </a:r>
            <a:r>
              <a:rPr lang="zh-TW" altLang="zh-TW" sz="2400" b="1" dirty="0" smtClean="0">
                <a:solidFill>
                  <a:srgbClr val="0000FF"/>
                </a:solidFill>
                <a:latin typeface="+mj-ea"/>
                <a:ea typeface="+mj-ea"/>
              </a:rPr>
              <a:t>宜為依機關人事法規進用之人員</a:t>
            </a:r>
            <a:r>
              <a:rPr lang="zh-TW" altLang="zh-TW" sz="2400" b="1" dirty="0" smtClean="0">
                <a:latin typeface="+mj-ea"/>
                <a:ea typeface="+mj-ea"/>
              </a:rPr>
              <a:t>，且</a:t>
            </a:r>
            <a:r>
              <a:rPr lang="zh-TW" altLang="zh-TW" sz="2400" b="1" dirty="0" smtClean="0">
                <a:solidFill>
                  <a:srgbClr val="0000FF"/>
                </a:solidFill>
                <a:latin typeface="+mj-ea"/>
                <a:ea typeface="+mj-ea"/>
              </a:rPr>
              <a:t>不得為機關辦理該採購案件最基層之承辦人員</a:t>
            </a:r>
            <a:r>
              <a:rPr lang="zh-TW" altLang="zh-TW" sz="2400" b="1" dirty="0" smtClean="0">
                <a:latin typeface="+mj-ea"/>
                <a:ea typeface="+mj-ea"/>
              </a:rPr>
              <a:t>。</a:t>
            </a:r>
            <a:endParaRPr lang="en-US" altLang="zh-TW" sz="2400" b="1" dirty="0" smtClean="0">
              <a:latin typeface="+mj-ea"/>
              <a:ea typeface="+mj-ea"/>
            </a:endParaRPr>
          </a:p>
          <a:p>
            <a:pPr>
              <a:buFont typeface="Wingdings" panose="05000000000000000000" pitchFamily="2" charset="2"/>
              <a:buChar char="p"/>
            </a:pPr>
            <a:r>
              <a:rPr lang="zh-TW" altLang="zh-TW" sz="2400" b="1" dirty="0" smtClean="0">
                <a:latin typeface="+mj-ea"/>
                <a:ea typeface="+mj-ea"/>
              </a:rPr>
              <a:t>行政院</a:t>
            </a:r>
            <a:r>
              <a:rPr lang="zh-TW" altLang="zh-TW" sz="2400" b="1" dirty="0">
                <a:latin typeface="+mj-ea"/>
                <a:ea typeface="+mj-ea"/>
              </a:rPr>
              <a:t>與所屬中央及地方各機關約僱人員僱用辦法第</a:t>
            </a:r>
            <a:r>
              <a:rPr lang="en-US" altLang="zh-TW" sz="2400" b="1" dirty="0">
                <a:latin typeface="+mj-ea"/>
                <a:ea typeface="+mj-ea"/>
              </a:rPr>
              <a:t>2</a:t>
            </a:r>
            <a:r>
              <a:rPr lang="zh-TW" altLang="zh-TW" sz="2400" b="1" dirty="0">
                <a:latin typeface="+mj-ea"/>
                <a:ea typeface="+mj-ea"/>
              </a:rPr>
              <a:t>條第</a:t>
            </a:r>
            <a:r>
              <a:rPr lang="en-US" altLang="zh-TW" sz="2400" b="1" dirty="0">
                <a:latin typeface="+mj-ea"/>
                <a:ea typeface="+mj-ea"/>
              </a:rPr>
              <a:t>1</a:t>
            </a:r>
            <a:r>
              <a:rPr lang="zh-TW" altLang="zh-TW" sz="2400" b="1" dirty="0">
                <a:latin typeface="+mj-ea"/>
                <a:ea typeface="+mj-ea"/>
              </a:rPr>
              <a:t>項</a:t>
            </a:r>
            <a:r>
              <a:rPr lang="zh-TW" altLang="zh-TW" sz="2400" b="1" dirty="0" smtClean="0">
                <a:latin typeface="+mj-ea"/>
                <a:ea typeface="+mj-ea"/>
              </a:rPr>
              <a:t>：</a:t>
            </a:r>
            <a:r>
              <a:rPr lang="en-US" altLang="zh-TW" sz="2400" b="1" dirty="0" smtClean="0">
                <a:latin typeface="+mj-ea"/>
                <a:ea typeface="+mj-ea"/>
              </a:rPr>
              <a:t/>
            </a:r>
            <a:br>
              <a:rPr lang="en-US" altLang="zh-TW" sz="2400" b="1" dirty="0" smtClean="0">
                <a:latin typeface="+mj-ea"/>
                <a:ea typeface="+mj-ea"/>
              </a:rPr>
            </a:br>
            <a:r>
              <a:rPr lang="zh-TW" altLang="zh-TW" sz="2400" b="1" dirty="0" smtClean="0">
                <a:latin typeface="+mj-ea"/>
                <a:ea typeface="+mj-ea"/>
              </a:rPr>
              <a:t>本</a:t>
            </a:r>
            <a:r>
              <a:rPr lang="zh-TW" altLang="zh-TW" sz="2400" b="1" dirty="0">
                <a:latin typeface="+mj-ea"/>
                <a:ea typeface="+mj-ea"/>
              </a:rPr>
              <a:t>辦法所稱約僱人員，指各機關以行政契約定期僱用，辦理</a:t>
            </a:r>
            <a:r>
              <a:rPr lang="zh-TW" altLang="zh-TW" sz="2400" b="1" dirty="0">
                <a:solidFill>
                  <a:srgbClr val="0000FF"/>
                </a:solidFill>
                <a:latin typeface="+mj-ea"/>
                <a:ea typeface="+mj-ea"/>
              </a:rPr>
              <a:t>事務性、簡易性</a:t>
            </a:r>
            <a:r>
              <a:rPr lang="zh-TW" altLang="zh-TW" sz="2400" b="1" dirty="0">
                <a:latin typeface="+mj-ea"/>
                <a:ea typeface="+mj-ea"/>
              </a:rPr>
              <a:t>等行政或技術工作之人員。</a:t>
            </a:r>
          </a:p>
          <a:p>
            <a:endParaRPr lang="zh-TW" altLang="en-US" sz="2400" b="1" dirty="0" smtClean="0"/>
          </a:p>
        </p:txBody>
      </p:sp>
      <p:sp>
        <p:nvSpPr>
          <p:cNvPr id="3" name="投影片編號版面配置區 2"/>
          <p:cNvSpPr>
            <a:spLocks noGrp="1"/>
          </p:cNvSpPr>
          <p:nvPr>
            <p:ph type="sldNum" sz="quarter" idx="12"/>
          </p:nvPr>
        </p:nvSpPr>
        <p:spPr/>
        <p:txBody>
          <a:bodyPr/>
          <a:lstStyle/>
          <a:p>
            <a:fld id="{1118FB7C-3051-423D-B140-B22D31D849CF}" type="slidenum">
              <a:rPr lang="zh-TW" altLang="en-US" smtClean="0"/>
              <a:pPr/>
              <a:t>433</a:t>
            </a:fld>
            <a:endParaRPr lang="zh-TW" altLang="en-US"/>
          </a:p>
        </p:txBody>
      </p:sp>
    </p:spTree>
    <p:extLst>
      <p:ext uri="{BB962C8B-B14F-4D97-AF65-F5344CB8AC3E}">
        <p14:creationId xmlns:p14="http://schemas.microsoft.com/office/powerpoint/2010/main" val="4079019856"/>
      </p:ext>
    </p:extLst>
  </p:cSld>
  <p:clrMapOvr>
    <a:masterClrMapping/>
  </p:clrMapOvr>
</p:sld>
</file>

<file path=ppt/slides/slide4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標題 1"/>
          <p:cNvSpPr>
            <a:spLocks noGrp="1"/>
          </p:cNvSpPr>
          <p:nvPr>
            <p:ph type="title"/>
          </p:nvPr>
        </p:nvSpPr>
        <p:spPr>
          <a:xfrm>
            <a:off x="469900" y="333375"/>
            <a:ext cx="8586788" cy="919163"/>
          </a:xfrm>
        </p:spPr>
        <p:txBody>
          <a:bodyPr/>
          <a:lstStyle/>
          <a:p>
            <a:r>
              <a:rPr lang="zh-TW" altLang="en-US" b="1" smtClean="0">
                <a:solidFill>
                  <a:srgbClr val="FF0000"/>
                </a:solidFill>
              </a:rPr>
              <a:t>辦理驗收不得多次退件重複再驗</a:t>
            </a:r>
            <a:r>
              <a:rPr lang="en-US" altLang="zh-TW" b="1" smtClean="0">
                <a:solidFill>
                  <a:srgbClr val="FF0000"/>
                </a:solidFill>
              </a:rPr>
              <a:t>1</a:t>
            </a:r>
            <a:endParaRPr lang="zh-TW" altLang="en-US" b="1" smtClean="0">
              <a:solidFill>
                <a:srgbClr val="FF0000"/>
              </a:solidFill>
            </a:endParaRPr>
          </a:p>
        </p:txBody>
      </p:sp>
      <p:sp>
        <p:nvSpPr>
          <p:cNvPr id="221187" name="內容版面配置區 2"/>
          <p:cNvSpPr>
            <a:spLocks noGrp="1"/>
          </p:cNvSpPr>
          <p:nvPr>
            <p:ph idx="1"/>
          </p:nvPr>
        </p:nvSpPr>
        <p:spPr>
          <a:xfrm>
            <a:off x="469900" y="1268413"/>
            <a:ext cx="8229600" cy="5616575"/>
          </a:xfrm>
        </p:spPr>
        <p:txBody>
          <a:bodyPr/>
          <a:lstStyle/>
          <a:p>
            <a:r>
              <a:rPr lang="zh-TW" altLang="en-US" sz="2400" b="1" dirty="0" smtClean="0"/>
              <a:t>案例探討</a:t>
            </a:r>
            <a:r>
              <a:rPr lang="zh-TW" altLang="en-US" sz="2400" b="1" dirty="0" smtClean="0">
                <a:latin typeface="新細明體" panose="02020500000000000000" pitchFamily="18" charset="-120"/>
                <a:ea typeface="新細明體" panose="02020500000000000000" pitchFamily="18" charset="-120"/>
              </a:rPr>
              <a:t>：</a:t>
            </a:r>
            <a:r>
              <a:rPr lang="en-US" altLang="zh-TW" sz="2400" b="1" dirty="0" smtClean="0">
                <a:latin typeface="新細明體" panose="02020500000000000000" pitchFamily="18" charset="-120"/>
                <a:ea typeface="新細明體" panose="02020500000000000000" pitchFamily="18" charset="-120"/>
              </a:rPr>
              <a:t/>
            </a:r>
            <a:br>
              <a:rPr lang="en-US" altLang="zh-TW" sz="2400" b="1" dirty="0" smtClean="0">
                <a:latin typeface="新細明體" panose="02020500000000000000" pitchFamily="18" charset="-120"/>
                <a:ea typeface="新細明體" panose="02020500000000000000" pitchFamily="18" charset="-120"/>
              </a:rPr>
            </a:br>
            <a:r>
              <a:rPr lang="en-US" altLang="zh-TW" sz="2400" b="1" dirty="0" smtClean="0"/>
              <a:t>○○</a:t>
            </a:r>
            <a:r>
              <a:rPr lang="zh-TW" altLang="en-US" sz="2400" b="1" dirty="0" smtClean="0"/>
              <a:t>採購案</a:t>
            </a:r>
            <a:r>
              <a:rPr lang="zh-TW" altLang="zh-TW" sz="2400" b="1" dirty="0" smtClean="0"/>
              <a:t>辦理</a:t>
            </a:r>
            <a:r>
              <a:rPr lang="zh-TW" altLang="en-US" sz="2400" b="1" dirty="0" smtClean="0"/>
              <a:t>驗收工作</a:t>
            </a:r>
            <a:r>
              <a:rPr lang="zh-TW" altLang="en-US" sz="2400" b="1" dirty="0" smtClean="0">
                <a:latin typeface="新細明體" panose="02020500000000000000" pitchFamily="18" charset="-120"/>
                <a:ea typeface="新細明體" panose="02020500000000000000" pitchFamily="18" charset="-120"/>
              </a:rPr>
              <a:t>，</a:t>
            </a:r>
            <a:r>
              <a:rPr lang="zh-TW" altLang="zh-TW" sz="2400" b="1" dirty="0" smtClean="0"/>
              <a:t>並製作</a:t>
            </a:r>
            <a:r>
              <a:rPr lang="zh-TW" altLang="en-US" sz="2400" b="1" dirty="0" smtClean="0"/>
              <a:t>驗收</a:t>
            </a:r>
            <a:r>
              <a:rPr lang="zh-TW" altLang="zh-TW" sz="2400" b="1" dirty="0" smtClean="0"/>
              <a:t>紀錄</a:t>
            </a:r>
            <a:r>
              <a:rPr lang="zh-TW" altLang="en-US" sz="2400" b="1" dirty="0" smtClean="0"/>
              <a:t>表</a:t>
            </a:r>
            <a:r>
              <a:rPr lang="zh-TW" altLang="zh-TW" sz="2400" b="1" dirty="0" smtClean="0"/>
              <a:t>，主驗人發現部分缺失</a:t>
            </a:r>
            <a:r>
              <a:rPr lang="zh-TW" altLang="en-US" sz="2400" b="1" dirty="0" smtClean="0"/>
              <a:t>事項</a:t>
            </a:r>
            <a:r>
              <a:rPr lang="zh-TW" altLang="en-US" sz="2400" b="1" dirty="0" smtClean="0">
                <a:latin typeface="新細明體" panose="02020500000000000000" pitchFamily="18" charset="-120"/>
                <a:ea typeface="新細明體" panose="02020500000000000000" pitchFamily="18" charset="-120"/>
              </a:rPr>
              <a:t>，</a:t>
            </a:r>
            <a:r>
              <a:rPr lang="zh-TW" altLang="zh-TW" sz="2400" b="1" dirty="0" smtClean="0"/>
              <a:t>並限期改善</a:t>
            </a:r>
            <a:r>
              <a:rPr lang="en-US" altLang="zh-TW" sz="2400" b="1" dirty="0" smtClean="0"/>
              <a:t>10</a:t>
            </a:r>
            <a:r>
              <a:rPr lang="zh-TW" altLang="zh-TW" sz="2400" b="1" dirty="0" smtClean="0"/>
              <a:t>日完成；</a:t>
            </a:r>
            <a:r>
              <a:rPr lang="zh-TW" altLang="en-US" sz="2400" b="1" dirty="0" smtClean="0"/>
              <a:t>第</a:t>
            </a:r>
            <a:r>
              <a:rPr lang="en-US" altLang="zh-TW" sz="2400" b="1" dirty="0" smtClean="0"/>
              <a:t>11</a:t>
            </a:r>
            <a:r>
              <a:rPr lang="zh-TW" altLang="zh-TW" sz="2400" b="1" dirty="0" smtClean="0"/>
              <a:t>日辦理</a:t>
            </a:r>
            <a:r>
              <a:rPr lang="zh-TW" altLang="en-US" sz="2400" b="1" dirty="0" smtClean="0"/>
              <a:t>再</a:t>
            </a:r>
            <a:r>
              <a:rPr lang="zh-TW" altLang="zh-TW" sz="2400" b="1" dirty="0" smtClean="0"/>
              <a:t>驗工作，複驗結果仍有缺失</a:t>
            </a:r>
            <a:r>
              <a:rPr lang="zh-TW" altLang="en-US" sz="2400" b="1" dirty="0" smtClean="0"/>
              <a:t>未符契約規定</a:t>
            </a:r>
            <a:r>
              <a:rPr lang="zh-TW" altLang="zh-TW" sz="2400" b="1" dirty="0" smtClean="0"/>
              <a:t>，再</a:t>
            </a:r>
            <a:r>
              <a:rPr lang="zh-TW" altLang="en-US" sz="2400" b="1" dirty="0" smtClean="0"/>
              <a:t>寬予</a:t>
            </a:r>
            <a:r>
              <a:rPr lang="zh-TW" altLang="zh-TW" sz="2400" b="1" dirty="0" smtClean="0"/>
              <a:t>廠商</a:t>
            </a:r>
            <a:r>
              <a:rPr lang="en-US" altLang="zh-TW" sz="2400" b="1" dirty="0" smtClean="0"/>
              <a:t>3</a:t>
            </a:r>
            <a:r>
              <a:rPr lang="zh-TW" altLang="zh-TW" sz="2400" b="1" dirty="0" smtClean="0"/>
              <a:t>日完成改善。</a:t>
            </a:r>
            <a:r>
              <a:rPr lang="en-US" altLang="zh-TW" sz="2400" b="1" dirty="0" smtClean="0"/>
              <a:t/>
            </a:r>
            <a:br>
              <a:rPr lang="en-US" altLang="zh-TW" sz="2400" b="1" dirty="0" smtClean="0"/>
            </a:br>
            <a:r>
              <a:rPr lang="zh-TW" altLang="zh-TW" sz="2400" b="1" dirty="0" smtClean="0"/>
              <a:t>本案驗收結果給予二次限期改善之多次退件情事，核與採購法施行細則第</a:t>
            </a:r>
            <a:r>
              <a:rPr lang="en-US" altLang="zh-TW" sz="2400" b="1" dirty="0" smtClean="0"/>
              <a:t>97</a:t>
            </a:r>
            <a:r>
              <a:rPr lang="zh-TW" altLang="zh-TW" sz="2400" b="1" dirty="0" smtClean="0"/>
              <a:t>條規定不符，</a:t>
            </a:r>
            <a:r>
              <a:rPr lang="zh-TW" altLang="en-US" sz="2400" b="1" dirty="0" smtClean="0"/>
              <a:t>並涉及逾期未予罰款圖利情事</a:t>
            </a:r>
            <a:r>
              <a:rPr lang="zh-TW" altLang="zh-TW" sz="2400" b="1" dirty="0" smtClean="0"/>
              <a:t>。</a:t>
            </a:r>
            <a:endParaRPr lang="en-US" altLang="zh-TW" sz="2400" b="1" dirty="0" smtClean="0"/>
          </a:p>
          <a:p>
            <a:r>
              <a:rPr lang="en-US" altLang="zh-TW" sz="2400" b="1" dirty="0" smtClean="0"/>
              <a:t>【</a:t>
            </a:r>
            <a:r>
              <a:rPr lang="zh-TW" altLang="en-US" sz="2400" b="1" dirty="0" smtClean="0"/>
              <a:t>相關規定</a:t>
            </a:r>
            <a:r>
              <a:rPr lang="en-US" altLang="zh-TW" sz="2400" b="1" dirty="0" smtClean="0"/>
              <a:t>】</a:t>
            </a:r>
            <a:br>
              <a:rPr lang="en-US" altLang="zh-TW" sz="2400" b="1" dirty="0" smtClean="0"/>
            </a:br>
            <a:r>
              <a:rPr lang="zh-TW" altLang="zh-TW" sz="2400" b="1" dirty="0" smtClean="0"/>
              <a:t>機關辦理付款及審核程序</a:t>
            </a:r>
            <a:r>
              <a:rPr lang="zh-TW" altLang="en-US" sz="2400" b="1" dirty="0" smtClean="0">
                <a:latin typeface="標楷體" panose="03000509000000000000" pitchFamily="65" charset="-120"/>
              </a:rPr>
              <a:t>，</a:t>
            </a:r>
            <a:r>
              <a:rPr lang="zh-TW" altLang="zh-TW" sz="2400" b="1" dirty="0" smtClean="0"/>
              <a:t>如發現廠商有文件不符、不足或有疑義而需補正或澄清者，</a:t>
            </a:r>
            <a:r>
              <a:rPr lang="zh-TW" altLang="zh-TW" sz="2400" b="1" dirty="0" smtClean="0">
                <a:solidFill>
                  <a:srgbClr val="0000FF"/>
                </a:solidFill>
              </a:rPr>
              <a:t>應一次通知澄清或補正</a:t>
            </a:r>
            <a:r>
              <a:rPr lang="zh-TW" altLang="zh-TW" sz="2400" b="1" dirty="0" smtClean="0"/>
              <a:t>，</a:t>
            </a:r>
            <a:r>
              <a:rPr lang="zh-TW" altLang="zh-TW" sz="2400" b="1" dirty="0" smtClean="0">
                <a:solidFill>
                  <a:srgbClr val="0000FF"/>
                </a:solidFill>
              </a:rPr>
              <a:t>不得分次辦理。</a:t>
            </a:r>
            <a:r>
              <a:rPr lang="en-US" altLang="zh-TW" sz="2400" b="1" dirty="0" smtClean="0"/>
              <a:t>(</a:t>
            </a:r>
            <a:r>
              <a:rPr lang="zh-TW" altLang="en-US" sz="2400" b="1" dirty="0" smtClean="0"/>
              <a:t>採購法第</a:t>
            </a:r>
            <a:r>
              <a:rPr lang="en-US" altLang="zh-TW" sz="2400" b="1" dirty="0" smtClean="0"/>
              <a:t>73-1</a:t>
            </a:r>
            <a:r>
              <a:rPr lang="zh-TW" altLang="en-US" sz="2400" b="1" dirty="0" smtClean="0"/>
              <a:t>條第</a:t>
            </a:r>
            <a:r>
              <a:rPr lang="en-US" altLang="zh-TW" sz="2400" b="1" dirty="0" smtClean="0"/>
              <a:t>3</a:t>
            </a:r>
            <a:r>
              <a:rPr lang="zh-TW" altLang="en-US" sz="2400" b="1" dirty="0" smtClean="0"/>
              <a:t>項</a:t>
            </a:r>
            <a:r>
              <a:rPr lang="en-US" altLang="zh-TW" sz="2400" b="1" dirty="0" smtClean="0"/>
              <a:t>)</a:t>
            </a:r>
            <a:endParaRPr lang="zh-TW" altLang="zh-TW" sz="2400" b="1" dirty="0" smtClean="0"/>
          </a:p>
          <a:p>
            <a:endParaRPr lang="zh-TW" altLang="en-US" sz="2400" b="1" dirty="0" smtClean="0"/>
          </a:p>
        </p:txBody>
      </p:sp>
      <p:sp>
        <p:nvSpPr>
          <p:cNvPr id="3" name="投影片編號版面配置區 2"/>
          <p:cNvSpPr>
            <a:spLocks noGrp="1"/>
          </p:cNvSpPr>
          <p:nvPr>
            <p:ph type="sldNum" sz="quarter" idx="12"/>
          </p:nvPr>
        </p:nvSpPr>
        <p:spPr/>
        <p:txBody>
          <a:bodyPr/>
          <a:lstStyle/>
          <a:p>
            <a:fld id="{1118FB7C-3051-423D-B140-B22D31D849CF}" type="slidenum">
              <a:rPr lang="zh-TW" altLang="en-US" smtClean="0"/>
              <a:pPr/>
              <a:t>434</a:t>
            </a:fld>
            <a:endParaRPr lang="zh-TW" altLang="en-US"/>
          </a:p>
        </p:txBody>
      </p:sp>
    </p:spTree>
    <p:extLst>
      <p:ext uri="{BB962C8B-B14F-4D97-AF65-F5344CB8AC3E}">
        <p14:creationId xmlns:p14="http://schemas.microsoft.com/office/powerpoint/2010/main" val="3655585018"/>
      </p:ext>
    </p:extLst>
  </p:cSld>
  <p:clrMapOvr>
    <a:masterClrMapping/>
  </p:clrMapOvr>
</p:sld>
</file>

<file path=ppt/slides/slide4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標題 1"/>
          <p:cNvSpPr>
            <a:spLocks noGrp="1"/>
          </p:cNvSpPr>
          <p:nvPr>
            <p:ph type="title"/>
          </p:nvPr>
        </p:nvSpPr>
        <p:spPr>
          <a:xfrm>
            <a:off x="449263" y="333375"/>
            <a:ext cx="8515350" cy="919163"/>
          </a:xfrm>
        </p:spPr>
        <p:txBody>
          <a:bodyPr/>
          <a:lstStyle/>
          <a:p>
            <a:r>
              <a:rPr lang="zh-TW" altLang="en-US" b="1" smtClean="0">
                <a:solidFill>
                  <a:srgbClr val="FF0000"/>
                </a:solidFill>
              </a:rPr>
              <a:t>辦理驗收不得多次退件重複再驗</a:t>
            </a:r>
            <a:r>
              <a:rPr lang="en-US" altLang="zh-TW" b="1" smtClean="0">
                <a:solidFill>
                  <a:srgbClr val="FF0000"/>
                </a:solidFill>
              </a:rPr>
              <a:t>2</a:t>
            </a:r>
            <a:endParaRPr lang="zh-TW" altLang="en-US" b="1" smtClean="0">
              <a:solidFill>
                <a:srgbClr val="FF0000"/>
              </a:solidFill>
            </a:endParaRPr>
          </a:p>
        </p:txBody>
      </p:sp>
      <p:sp>
        <p:nvSpPr>
          <p:cNvPr id="222211" name="內容版面配置區 2"/>
          <p:cNvSpPr>
            <a:spLocks noGrp="1"/>
          </p:cNvSpPr>
          <p:nvPr>
            <p:ph idx="1"/>
          </p:nvPr>
        </p:nvSpPr>
        <p:spPr>
          <a:xfrm>
            <a:off x="449263" y="1258888"/>
            <a:ext cx="8229600" cy="5616575"/>
          </a:xfrm>
        </p:spPr>
        <p:txBody>
          <a:bodyPr/>
          <a:lstStyle/>
          <a:p>
            <a:r>
              <a:rPr lang="zh-TW" altLang="zh-TW" sz="2400" b="1" dirty="0" smtClean="0"/>
              <a:t>勞務採購契約範本第十二條</a:t>
            </a:r>
            <a:r>
              <a:rPr lang="en-US" altLang="zh-TW" sz="2400" b="1" dirty="0" smtClean="0"/>
              <a:t>  </a:t>
            </a:r>
            <a:r>
              <a:rPr lang="zh-TW" altLang="zh-TW" sz="2400" b="1" dirty="0" smtClean="0"/>
              <a:t>驗收</a:t>
            </a:r>
            <a:r>
              <a:rPr lang="zh-TW" altLang="en-US" sz="2400" b="1" dirty="0" smtClean="0">
                <a:latin typeface="新細明體" panose="02020500000000000000" pitchFamily="18" charset="-120"/>
                <a:ea typeface="新細明體" panose="02020500000000000000" pitchFamily="18" charset="-120"/>
              </a:rPr>
              <a:t>：</a:t>
            </a:r>
            <a:endParaRPr lang="zh-TW" altLang="zh-TW" sz="2400" b="1" dirty="0" smtClean="0"/>
          </a:p>
          <a:p>
            <a:r>
              <a:rPr lang="en-US" altLang="zh-TW" sz="2400" b="1" dirty="0" smtClean="0"/>
              <a:t>(</a:t>
            </a:r>
            <a:r>
              <a:rPr lang="zh-TW" altLang="zh-TW" sz="2400" b="1" dirty="0" smtClean="0"/>
              <a:t>五</a:t>
            </a:r>
            <a:r>
              <a:rPr lang="en-US" altLang="zh-TW" sz="2400" b="1" dirty="0" smtClean="0"/>
              <a:t>)</a:t>
            </a:r>
            <a:r>
              <a:rPr lang="zh-TW" altLang="zh-TW" sz="2400" b="1" dirty="0" smtClean="0"/>
              <a:t>廠商履約結果經機關</a:t>
            </a:r>
            <a:r>
              <a:rPr lang="zh-TW" altLang="zh-TW" sz="2400" b="1" dirty="0" smtClean="0">
                <a:solidFill>
                  <a:srgbClr val="0000FF"/>
                </a:solidFill>
              </a:rPr>
              <a:t>初驗或驗收</a:t>
            </a:r>
            <a:r>
              <a:rPr lang="zh-TW" altLang="zh-TW" sz="2400" b="1" dirty="0" smtClean="0"/>
              <a:t>有瑕疵者，機關得要求廠商於</a:t>
            </a:r>
            <a:r>
              <a:rPr lang="en-US" altLang="zh-TW" sz="2400" b="1" dirty="0" smtClean="0"/>
              <a:t>_____</a:t>
            </a:r>
            <a:r>
              <a:rPr lang="zh-TW" altLang="zh-TW" sz="2400" b="1" dirty="0" smtClean="0"/>
              <a:t>日內（機關未填列者，由主驗人定之）改善、拆除、重作、退貨或換貨</a:t>
            </a:r>
            <a:r>
              <a:rPr lang="en-US" altLang="zh-TW" sz="2400" b="1" dirty="0" smtClean="0"/>
              <a:t>(</a:t>
            </a:r>
            <a:r>
              <a:rPr lang="zh-TW" altLang="zh-TW" sz="2400" b="1" dirty="0" smtClean="0"/>
              <a:t>以下簡稱改正</a:t>
            </a:r>
            <a:r>
              <a:rPr lang="en-US" altLang="zh-TW" sz="2400" b="1" dirty="0" smtClean="0"/>
              <a:t>)</a:t>
            </a:r>
            <a:r>
              <a:rPr lang="zh-TW" altLang="zh-TW" sz="2400" b="1" dirty="0" smtClean="0"/>
              <a:t>。</a:t>
            </a:r>
            <a:r>
              <a:rPr lang="zh-TW" altLang="zh-TW" sz="2400" b="1" dirty="0" smtClean="0">
                <a:solidFill>
                  <a:srgbClr val="FF0000"/>
                </a:solidFill>
              </a:rPr>
              <a:t>逾期未改正者，依第</a:t>
            </a:r>
            <a:r>
              <a:rPr lang="en-US" altLang="zh-TW" sz="2400" b="1" dirty="0" smtClean="0">
                <a:solidFill>
                  <a:srgbClr val="FF0000"/>
                </a:solidFill>
              </a:rPr>
              <a:t>13</a:t>
            </a:r>
            <a:r>
              <a:rPr lang="zh-TW" altLang="zh-TW" sz="2400" b="1" dirty="0" smtClean="0">
                <a:solidFill>
                  <a:srgbClr val="FF0000"/>
                </a:solidFill>
              </a:rPr>
              <a:t>條規定計算逾期違約金。但逾期未改正仍在契約原訂履約期限內者，不在此限。</a:t>
            </a:r>
          </a:p>
          <a:p>
            <a:r>
              <a:rPr lang="en-US" altLang="zh-TW" sz="2400" b="1" dirty="0" smtClean="0"/>
              <a:t>(</a:t>
            </a:r>
            <a:r>
              <a:rPr lang="zh-TW" altLang="zh-TW" sz="2400" b="1" dirty="0" smtClean="0"/>
              <a:t>六</a:t>
            </a:r>
            <a:r>
              <a:rPr lang="en-US" altLang="zh-TW" sz="2400" b="1" dirty="0" smtClean="0"/>
              <a:t>)</a:t>
            </a:r>
            <a:r>
              <a:rPr lang="zh-TW" altLang="zh-TW" sz="2400" b="1" dirty="0" smtClean="0"/>
              <a:t>廠商不於前款</a:t>
            </a:r>
            <a:r>
              <a:rPr lang="zh-TW" altLang="zh-TW" sz="2400" b="1" dirty="0" smtClean="0">
                <a:solidFill>
                  <a:srgbClr val="0000FF"/>
                </a:solidFill>
              </a:rPr>
              <a:t>期限內改正</a:t>
            </a:r>
            <a:r>
              <a:rPr lang="zh-TW" altLang="zh-TW" sz="2400" b="1" dirty="0" smtClean="0"/>
              <a:t>、</a:t>
            </a:r>
            <a:r>
              <a:rPr lang="zh-TW" altLang="zh-TW" sz="2400" b="1" dirty="0" smtClean="0">
                <a:solidFill>
                  <a:srgbClr val="0000FF"/>
                </a:solidFill>
              </a:rPr>
              <a:t>拒絕改正</a:t>
            </a:r>
            <a:r>
              <a:rPr lang="zh-TW" altLang="zh-TW" sz="2400" b="1" dirty="0" smtClean="0"/>
              <a:t>或其</a:t>
            </a:r>
            <a:r>
              <a:rPr lang="zh-TW" altLang="zh-TW" sz="2400" b="1" dirty="0" smtClean="0">
                <a:solidFill>
                  <a:srgbClr val="0000FF"/>
                </a:solidFill>
              </a:rPr>
              <a:t>瑕疵不能改正</a:t>
            </a:r>
            <a:r>
              <a:rPr lang="zh-TW" altLang="zh-TW" sz="2400" b="1" dirty="0" smtClean="0"/>
              <a:t>，或</a:t>
            </a:r>
            <a:r>
              <a:rPr lang="zh-TW" altLang="zh-TW" sz="2400" b="1" dirty="0" smtClean="0">
                <a:solidFill>
                  <a:srgbClr val="0000FF"/>
                </a:solidFill>
              </a:rPr>
              <a:t>改正次數逾</a:t>
            </a:r>
            <a:r>
              <a:rPr lang="en-US" altLang="zh-TW" sz="2400" b="1" dirty="0" smtClean="0"/>
              <a:t>____(</a:t>
            </a:r>
            <a:r>
              <a:rPr lang="zh-TW" altLang="zh-TW" sz="2400" b="1" dirty="0" smtClean="0"/>
              <a:t>由機關於招標時載明；無者免填</a:t>
            </a:r>
            <a:r>
              <a:rPr lang="en-US" altLang="zh-TW" sz="2400" b="1" dirty="0" smtClean="0"/>
              <a:t>)</a:t>
            </a:r>
            <a:r>
              <a:rPr lang="zh-TW" altLang="zh-TW" sz="2400" b="1" dirty="0" smtClean="0">
                <a:solidFill>
                  <a:srgbClr val="0000FF"/>
                </a:solidFill>
              </a:rPr>
              <a:t>次仍未能改正</a:t>
            </a:r>
            <a:r>
              <a:rPr lang="zh-TW" altLang="zh-TW" sz="2400" b="1" dirty="0" smtClean="0"/>
              <a:t>者，機關得採行下列措施之一：</a:t>
            </a:r>
            <a:r>
              <a:rPr lang="en-US" altLang="zh-TW" sz="2400" b="1" dirty="0" smtClean="0"/>
              <a:t/>
            </a:r>
            <a:br>
              <a:rPr lang="en-US" altLang="zh-TW" sz="2400" b="1" dirty="0" smtClean="0"/>
            </a:br>
            <a:r>
              <a:rPr lang="en-US" altLang="zh-TW" sz="2400" b="1" dirty="0" smtClean="0"/>
              <a:t>1.</a:t>
            </a:r>
            <a:r>
              <a:rPr lang="zh-TW" altLang="zh-TW" sz="2400" b="1" dirty="0" smtClean="0"/>
              <a:t>自行或</a:t>
            </a:r>
            <a:r>
              <a:rPr lang="zh-TW" altLang="zh-TW" sz="2400" b="1" dirty="0" smtClean="0">
                <a:solidFill>
                  <a:srgbClr val="0000FF"/>
                </a:solidFill>
              </a:rPr>
              <a:t>使第三人改善</a:t>
            </a:r>
            <a:r>
              <a:rPr lang="zh-TW" altLang="zh-TW" sz="2400" b="1" dirty="0" smtClean="0"/>
              <a:t>，並得向廠商請求償還改善必要之費用。</a:t>
            </a:r>
            <a:r>
              <a:rPr lang="en-US" altLang="zh-TW" sz="2400" b="1" dirty="0" smtClean="0"/>
              <a:t/>
            </a:r>
            <a:br>
              <a:rPr lang="en-US" altLang="zh-TW" sz="2400" b="1" dirty="0" smtClean="0"/>
            </a:br>
            <a:r>
              <a:rPr lang="en-US" altLang="zh-TW" sz="2400" b="1" dirty="0" smtClean="0"/>
              <a:t>2.</a:t>
            </a:r>
            <a:r>
              <a:rPr lang="zh-TW" altLang="zh-TW" sz="2400" b="1" dirty="0" smtClean="0">
                <a:solidFill>
                  <a:srgbClr val="0000FF"/>
                </a:solidFill>
              </a:rPr>
              <a:t>終止或解除契約</a:t>
            </a:r>
            <a:r>
              <a:rPr lang="zh-TW" altLang="zh-TW" sz="2400" b="1" dirty="0" smtClean="0"/>
              <a:t>或減少契約價金。</a:t>
            </a:r>
          </a:p>
          <a:p>
            <a:endParaRPr lang="zh-TW" altLang="zh-TW" sz="2400" b="1" dirty="0" smtClean="0"/>
          </a:p>
          <a:p>
            <a:endParaRPr lang="zh-TW" altLang="en-US" sz="2400" b="1" dirty="0" smtClean="0"/>
          </a:p>
        </p:txBody>
      </p:sp>
      <p:sp>
        <p:nvSpPr>
          <p:cNvPr id="3" name="投影片編號版面配置區 2"/>
          <p:cNvSpPr>
            <a:spLocks noGrp="1"/>
          </p:cNvSpPr>
          <p:nvPr>
            <p:ph type="sldNum" sz="quarter" idx="12"/>
          </p:nvPr>
        </p:nvSpPr>
        <p:spPr/>
        <p:txBody>
          <a:bodyPr/>
          <a:lstStyle/>
          <a:p>
            <a:fld id="{1118FB7C-3051-423D-B140-B22D31D849CF}" type="slidenum">
              <a:rPr lang="zh-TW" altLang="en-US" smtClean="0"/>
              <a:pPr/>
              <a:t>435</a:t>
            </a:fld>
            <a:endParaRPr lang="zh-TW" altLang="en-US"/>
          </a:p>
        </p:txBody>
      </p:sp>
    </p:spTree>
    <p:extLst>
      <p:ext uri="{BB962C8B-B14F-4D97-AF65-F5344CB8AC3E}">
        <p14:creationId xmlns:p14="http://schemas.microsoft.com/office/powerpoint/2010/main" val="292047004"/>
      </p:ext>
    </p:extLst>
  </p:cSld>
  <p:clrMapOvr>
    <a:masterClrMapping/>
  </p:clrMapOvr>
</p:sld>
</file>

<file path=ppt/slides/slide4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標題 1"/>
          <p:cNvSpPr>
            <a:spLocks noGrp="1"/>
          </p:cNvSpPr>
          <p:nvPr>
            <p:ph type="title"/>
          </p:nvPr>
        </p:nvSpPr>
        <p:spPr>
          <a:xfrm>
            <a:off x="323850" y="404813"/>
            <a:ext cx="8731250" cy="919162"/>
          </a:xfrm>
        </p:spPr>
        <p:txBody>
          <a:bodyPr/>
          <a:lstStyle/>
          <a:p>
            <a:pPr algn="ctr"/>
            <a:r>
              <a:rPr lang="zh-TW" altLang="en-US" sz="4000" b="1" smtClean="0">
                <a:solidFill>
                  <a:srgbClr val="FF0000"/>
                </a:solidFill>
              </a:rPr>
              <a:t>辦理驗收不得多次退件重複再驗</a:t>
            </a:r>
            <a:r>
              <a:rPr lang="en-US" altLang="zh-TW" sz="4000" b="1" smtClean="0">
                <a:solidFill>
                  <a:srgbClr val="FF0000"/>
                </a:solidFill>
              </a:rPr>
              <a:t>3-1</a:t>
            </a:r>
            <a:endParaRPr lang="zh-TW" altLang="en-US" sz="4000" b="1" smtClean="0">
              <a:solidFill>
                <a:srgbClr val="FF0000"/>
              </a:solidFill>
            </a:endParaRPr>
          </a:p>
        </p:txBody>
      </p:sp>
      <p:sp>
        <p:nvSpPr>
          <p:cNvPr id="271363" name="內容版面配置區 2"/>
          <p:cNvSpPr>
            <a:spLocks noGrp="1"/>
          </p:cNvSpPr>
          <p:nvPr>
            <p:ph idx="1"/>
          </p:nvPr>
        </p:nvSpPr>
        <p:spPr>
          <a:xfrm>
            <a:off x="250825" y="1412875"/>
            <a:ext cx="8642350" cy="5616575"/>
          </a:xfrm>
        </p:spPr>
        <p:txBody>
          <a:bodyPr/>
          <a:lstStyle/>
          <a:p>
            <a:pPr>
              <a:defRPr/>
            </a:pPr>
            <a:r>
              <a:rPr lang="zh-TW" altLang="zh-TW" sz="2400" b="1" dirty="0">
                <a:latin typeface="+mj-ea"/>
                <a:ea typeface="+mj-ea"/>
              </a:rPr>
              <a:t>勞務採購契約</a:t>
            </a:r>
            <a:r>
              <a:rPr lang="zh-TW" altLang="zh-TW" sz="2400" b="1" dirty="0" smtClean="0">
                <a:latin typeface="+mj-ea"/>
                <a:ea typeface="+mj-ea"/>
              </a:rPr>
              <a:t>範本第第十三條</a:t>
            </a:r>
            <a:r>
              <a:rPr lang="en-US" altLang="zh-TW" sz="2400" b="1" dirty="0" smtClean="0">
                <a:latin typeface="+mj-ea"/>
                <a:ea typeface="+mj-ea"/>
              </a:rPr>
              <a:t>  </a:t>
            </a:r>
            <a:r>
              <a:rPr lang="zh-TW" altLang="zh-TW" sz="2400" b="1" dirty="0" smtClean="0">
                <a:latin typeface="+mj-ea"/>
                <a:ea typeface="+mj-ea"/>
              </a:rPr>
              <a:t>遲延履約</a:t>
            </a:r>
            <a:r>
              <a:rPr lang="zh-TW" altLang="en-US" sz="2400" b="1" dirty="0" smtClean="0">
                <a:latin typeface="+mj-ea"/>
                <a:ea typeface="+mj-ea"/>
              </a:rPr>
              <a:t>：</a:t>
            </a:r>
            <a:endParaRPr lang="zh-TW" altLang="zh-TW" sz="2400" b="1" dirty="0">
              <a:latin typeface="+mj-ea"/>
              <a:ea typeface="+mj-ea"/>
            </a:endParaRPr>
          </a:p>
          <a:p>
            <a:pPr>
              <a:defRPr/>
            </a:pPr>
            <a:r>
              <a:rPr lang="en-US" altLang="zh-TW" sz="2400" b="1" dirty="0" smtClean="0">
                <a:latin typeface="+mj-ea"/>
                <a:ea typeface="+mj-ea"/>
              </a:rPr>
              <a:t>(</a:t>
            </a:r>
            <a:r>
              <a:rPr lang="zh-TW" altLang="zh-TW" sz="2400" b="1" dirty="0">
                <a:latin typeface="+mj-ea"/>
                <a:ea typeface="+mj-ea"/>
              </a:rPr>
              <a:t>一</a:t>
            </a:r>
            <a:r>
              <a:rPr lang="en-US" altLang="zh-TW" sz="2400" b="1" dirty="0">
                <a:latin typeface="+mj-ea"/>
                <a:ea typeface="+mj-ea"/>
              </a:rPr>
              <a:t>)</a:t>
            </a:r>
            <a:r>
              <a:rPr lang="zh-TW" altLang="zh-TW" sz="2400" b="1" dirty="0">
                <a:latin typeface="+mj-ea"/>
                <a:ea typeface="+mj-ea"/>
              </a:rPr>
              <a:t>逾期違約金，以日為單位，按逾期日數，每日依契約價金總額</a:t>
            </a:r>
            <a:r>
              <a:rPr lang="en-US" altLang="zh-TW" sz="2400" b="1" dirty="0">
                <a:latin typeface="+mj-ea"/>
                <a:ea typeface="+mj-ea"/>
              </a:rPr>
              <a:t>   </a:t>
            </a:r>
            <a:r>
              <a:rPr lang="zh-TW" altLang="zh-TW" sz="2400" b="1" dirty="0">
                <a:latin typeface="+mj-ea"/>
                <a:ea typeface="+mj-ea"/>
              </a:rPr>
              <a:t>‰</a:t>
            </a:r>
            <a:r>
              <a:rPr lang="en-US" altLang="zh-TW" sz="2400" b="1" dirty="0">
                <a:latin typeface="+mj-ea"/>
                <a:ea typeface="+mj-ea"/>
              </a:rPr>
              <a:t>(</a:t>
            </a:r>
            <a:r>
              <a:rPr lang="zh-TW" altLang="zh-TW" sz="2400" b="1" dirty="0">
                <a:latin typeface="+mj-ea"/>
                <a:ea typeface="+mj-ea"/>
              </a:rPr>
              <a:t>由機關於招標時載明比率；未載明者，為</a:t>
            </a:r>
            <a:r>
              <a:rPr lang="en-US" altLang="zh-TW" sz="2400" b="1" dirty="0">
                <a:latin typeface="+mj-ea"/>
                <a:ea typeface="+mj-ea"/>
              </a:rPr>
              <a:t>1</a:t>
            </a:r>
            <a:r>
              <a:rPr lang="zh-TW" altLang="zh-TW" sz="2400" b="1" dirty="0">
                <a:latin typeface="+mj-ea"/>
                <a:ea typeface="+mj-ea"/>
              </a:rPr>
              <a:t>‰</a:t>
            </a:r>
            <a:r>
              <a:rPr lang="en-US" altLang="zh-TW" sz="2400" b="1" dirty="0">
                <a:latin typeface="+mj-ea"/>
                <a:ea typeface="+mj-ea"/>
              </a:rPr>
              <a:t>)</a:t>
            </a:r>
            <a:r>
              <a:rPr lang="zh-TW" altLang="zh-TW" sz="2400" b="1" dirty="0">
                <a:latin typeface="+mj-ea"/>
                <a:ea typeface="+mj-ea"/>
              </a:rPr>
              <a:t>計算逾期違約金，所有日數（包括放假日等）均應納入，不因履約期限以工作天或日曆天計算而有差別。</a:t>
            </a:r>
            <a:r>
              <a:rPr lang="zh-TW" altLang="zh-TW" sz="2400" b="1" dirty="0">
                <a:solidFill>
                  <a:srgbClr val="0000FF"/>
                </a:solidFill>
                <a:latin typeface="+mj-ea"/>
                <a:ea typeface="+mj-ea"/>
              </a:rPr>
              <a:t>因可歸責於廠商之事由，致終止或解除契約者，逾期違約金應計算至終止或解除契約之日止：</a:t>
            </a:r>
          </a:p>
          <a:p>
            <a:pPr>
              <a:defRPr/>
            </a:pPr>
            <a:r>
              <a:rPr lang="en-US" altLang="zh-TW" sz="2400" b="1" dirty="0">
                <a:latin typeface="+mj-ea"/>
                <a:ea typeface="+mj-ea"/>
              </a:rPr>
              <a:t>1.</a:t>
            </a:r>
            <a:r>
              <a:rPr lang="zh-TW" altLang="zh-TW" sz="2400" b="1" dirty="0">
                <a:latin typeface="+mj-ea"/>
                <a:ea typeface="+mj-ea"/>
              </a:rPr>
              <a:t>廠商如未依照契約所定履約期限完成履約標的，</a:t>
            </a:r>
            <a:r>
              <a:rPr lang="zh-TW" altLang="zh-TW" sz="2400" b="1" dirty="0">
                <a:solidFill>
                  <a:srgbClr val="0000FF"/>
                </a:solidFill>
                <a:latin typeface="+mj-ea"/>
                <a:ea typeface="+mj-ea"/>
              </a:rPr>
              <a:t>自該期限之次日起算逾期日數</a:t>
            </a:r>
            <a:r>
              <a:rPr lang="zh-TW" altLang="zh-TW" sz="2400" b="1" dirty="0" smtClean="0">
                <a:latin typeface="+mj-ea"/>
                <a:ea typeface="+mj-ea"/>
              </a:rPr>
              <a:t>。</a:t>
            </a:r>
            <a:r>
              <a:rPr lang="en-US" altLang="zh-TW" sz="2400" b="1" dirty="0">
                <a:solidFill>
                  <a:srgbClr val="0000FF"/>
                </a:solidFill>
                <a:latin typeface="+mj-ea"/>
                <a:ea typeface="+mj-ea"/>
              </a:rPr>
              <a:t>【</a:t>
            </a:r>
            <a:r>
              <a:rPr lang="zh-TW" altLang="en-US" sz="2400" b="1" dirty="0">
                <a:solidFill>
                  <a:srgbClr val="0000FF"/>
                </a:solidFill>
                <a:latin typeface="+mj-ea"/>
                <a:ea typeface="+mj-ea"/>
              </a:rPr>
              <a:t>屬分段進度</a:t>
            </a:r>
            <a:r>
              <a:rPr lang="en-US" altLang="zh-TW" sz="2400" b="1" dirty="0">
                <a:solidFill>
                  <a:srgbClr val="0000FF"/>
                </a:solidFill>
                <a:latin typeface="+mj-ea"/>
                <a:ea typeface="+mj-ea"/>
              </a:rPr>
              <a:t>】</a:t>
            </a:r>
            <a:endParaRPr lang="zh-TW" altLang="zh-TW" sz="2400" b="1" dirty="0">
              <a:solidFill>
                <a:srgbClr val="0000FF"/>
              </a:solidFill>
              <a:latin typeface="+mj-ea"/>
              <a:ea typeface="+mj-ea"/>
            </a:endParaRPr>
          </a:p>
        </p:txBody>
      </p:sp>
      <p:sp>
        <p:nvSpPr>
          <p:cNvPr id="3" name="投影片編號版面配置區 2"/>
          <p:cNvSpPr>
            <a:spLocks noGrp="1"/>
          </p:cNvSpPr>
          <p:nvPr>
            <p:ph type="sldNum" sz="quarter" idx="12"/>
          </p:nvPr>
        </p:nvSpPr>
        <p:spPr/>
        <p:txBody>
          <a:bodyPr/>
          <a:lstStyle/>
          <a:p>
            <a:fld id="{1118FB7C-3051-423D-B140-B22D31D849CF}" type="slidenum">
              <a:rPr lang="zh-TW" altLang="en-US" smtClean="0"/>
              <a:pPr/>
              <a:t>436</a:t>
            </a:fld>
            <a:endParaRPr lang="zh-TW" altLang="en-US"/>
          </a:p>
        </p:txBody>
      </p:sp>
    </p:spTree>
    <p:extLst>
      <p:ext uri="{BB962C8B-B14F-4D97-AF65-F5344CB8AC3E}">
        <p14:creationId xmlns:p14="http://schemas.microsoft.com/office/powerpoint/2010/main" val="504122281"/>
      </p:ext>
    </p:extLst>
  </p:cSld>
  <p:clrMapOvr>
    <a:masterClrMapping/>
  </p:clrMapOvr>
</p:sld>
</file>

<file path=ppt/slides/slide4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標題 1"/>
          <p:cNvSpPr>
            <a:spLocks noGrp="1"/>
          </p:cNvSpPr>
          <p:nvPr>
            <p:ph type="title"/>
          </p:nvPr>
        </p:nvSpPr>
        <p:spPr>
          <a:xfrm>
            <a:off x="468313" y="333375"/>
            <a:ext cx="8515350" cy="919163"/>
          </a:xfrm>
        </p:spPr>
        <p:txBody>
          <a:bodyPr/>
          <a:lstStyle/>
          <a:p>
            <a:r>
              <a:rPr lang="zh-TW" altLang="en-US" sz="4000" b="1" smtClean="0">
                <a:solidFill>
                  <a:srgbClr val="FF0000"/>
                </a:solidFill>
              </a:rPr>
              <a:t>辦理驗收不得多次退件重複再驗</a:t>
            </a:r>
            <a:r>
              <a:rPr lang="en-US" altLang="zh-TW" sz="4000" b="1" smtClean="0">
                <a:solidFill>
                  <a:srgbClr val="FF0000"/>
                </a:solidFill>
              </a:rPr>
              <a:t>3-2</a:t>
            </a:r>
            <a:endParaRPr lang="zh-TW" altLang="en-US" sz="4000" b="1" smtClean="0">
              <a:solidFill>
                <a:srgbClr val="FF0000"/>
              </a:solidFill>
            </a:endParaRPr>
          </a:p>
        </p:txBody>
      </p:sp>
      <p:sp>
        <p:nvSpPr>
          <p:cNvPr id="271363" name="內容版面配置區 2"/>
          <p:cNvSpPr>
            <a:spLocks noGrp="1"/>
          </p:cNvSpPr>
          <p:nvPr>
            <p:ph idx="1"/>
          </p:nvPr>
        </p:nvSpPr>
        <p:spPr>
          <a:xfrm>
            <a:off x="250825" y="1196975"/>
            <a:ext cx="8642350" cy="5616575"/>
          </a:xfrm>
        </p:spPr>
        <p:txBody>
          <a:bodyPr/>
          <a:lstStyle/>
          <a:p>
            <a:pPr>
              <a:defRPr/>
            </a:pPr>
            <a:r>
              <a:rPr lang="zh-TW" altLang="zh-TW" sz="2400" b="1" dirty="0">
                <a:latin typeface="+mj-ea"/>
                <a:ea typeface="+mj-ea"/>
              </a:rPr>
              <a:t>勞務採購契約</a:t>
            </a:r>
            <a:r>
              <a:rPr lang="zh-TW" altLang="zh-TW" sz="2400" b="1" dirty="0" smtClean="0">
                <a:latin typeface="+mj-ea"/>
                <a:ea typeface="+mj-ea"/>
              </a:rPr>
              <a:t>範本第第十三條</a:t>
            </a:r>
            <a:r>
              <a:rPr lang="en-US" altLang="zh-TW" sz="2400" b="1" dirty="0" smtClean="0">
                <a:latin typeface="+mj-ea"/>
                <a:ea typeface="+mj-ea"/>
              </a:rPr>
              <a:t>  </a:t>
            </a:r>
            <a:r>
              <a:rPr lang="zh-TW" altLang="zh-TW" sz="2400" b="1" dirty="0" smtClean="0">
                <a:latin typeface="+mj-ea"/>
                <a:ea typeface="+mj-ea"/>
              </a:rPr>
              <a:t>遲延履約</a:t>
            </a:r>
            <a:r>
              <a:rPr lang="zh-TW" altLang="en-US" sz="2400" b="1" dirty="0" smtClean="0">
                <a:latin typeface="+mj-ea"/>
                <a:ea typeface="+mj-ea"/>
              </a:rPr>
              <a:t>：</a:t>
            </a:r>
            <a:endParaRPr lang="zh-TW" altLang="zh-TW" sz="2400" b="1" dirty="0">
              <a:latin typeface="+mj-ea"/>
              <a:ea typeface="+mj-ea"/>
            </a:endParaRPr>
          </a:p>
          <a:p>
            <a:pPr>
              <a:defRPr/>
            </a:pPr>
            <a:r>
              <a:rPr lang="en-US" altLang="zh-TW" sz="2400" b="1" dirty="0" smtClean="0">
                <a:latin typeface="+mj-ea"/>
                <a:ea typeface="+mj-ea"/>
              </a:rPr>
              <a:t>2</a:t>
            </a:r>
            <a:r>
              <a:rPr lang="en-US" altLang="zh-TW" sz="2400" b="1" dirty="0">
                <a:latin typeface="+mj-ea"/>
                <a:ea typeface="+mj-ea"/>
              </a:rPr>
              <a:t>.</a:t>
            </a:r>
            <a:r>
              <a:rPr lang="zh-TW" altLang="zh-TW" sz="2400" b="1" dirty="0">
                <a:solidFill>
                  <a:srgbClr val="0000FF"/>
                </a:solidFill>
                <a:latin typeface="+mj-ea"/>
                <a:ea typeface="+mj-ea"/>
              </a:rPr>
              <a:t>初驗或驗收</a:t>
            </a:r>
            <a:r>
              <a:rPr lang="zh-TW" altLang="zh-TW" sz="2400" b="1" dirty="0">
                <a:latin typeface="+mj-ea"/>
                <a:ea typeface="+mj-ea"/>
              </a:rPr>
              <a:t>有瑕疵，經機關通知廠商限期改正，自契約所定履約期限</a:t>
            </a:r>
            <a:r>
              <a:rPr lang="zh-TW" altLang="zh-TW" sz="2400" b="1" dirty="0">
                <a:solidFill>
                  <a:srgbClr val="0000FF"/>
                </a:solidFill>
                <a:latin typeface="+mj-ea"/>
                <a:ea typeface="+mj-ea"/>
              </a:rPr>
              <a:t>之次日起算逾期日數</a:t>
            </a:r>
            <a:r>
              <a:rPr lang="zh-TW" altLang="zh-TW" sz="2400" b="1" dirty="0">
                <a:latin typeface="+mj-ea"/>
                <a:ea typeface="+mj-ea"/>
              </a:rPr>
              <a:t>，</a:t>
            </a:r>
            <a:r>
              <a:rPr lang="zh-TW" altLang="zh-TW" sz="2400" b="1" dirty="0">
                <a:solidFill>
                  <a:srgbClr val="0000FF"/>
                </a:solidFill>
                <a:latin typeface="+mj-ea"/>
                <a:ea typeface="+mj-ea"/>
              </a:rPr>
              <a:t>但扣除</a:t>
            </a:r>
            <a:r>
              <a:rPr lang="zh-TW" altLang="zh-TW" sz="2400" b="1" dirty="0">
                <a:latin typeface="+mj-ea"/>
                <a:ea typeface="+mj-ea"/>
              </a:rPr>
              <a:t>以下日數：</a:t>
            </a:r>
          </a:p>
          <a:p>
            <a:pPr>
              <a:defRPr/>
            </a:pPr>
            <a:r>
              <a:rPr lang="en-US" altLang="zh-TW" sz="2400" b="1" dirty="0">
                <a:latin typeface="+mj-ea"/>
                <a:ea typeface="+mj-ea"/>
              </a:rPr>
              <a:t>(1)</a:t>
            </a:r>
            <a:r>
              <a:rPr lang="zh-TW" altLang="zh-TW" sz="2400" b="1" dirty="0">
                <a:latin typeface="+mj-ea"/>
                <a:ea typeface="+mj-ea"/>
              </a:rPr>
              <a:t>履約期限之次日起，至機關決定限期改正前</a:t>
            </a:r>
            <a:r>
              <a:rPr lang="zh-TW" altLang="zh-TW" sz="2400" b="1" dirty="0">
                <a:solidFill>
                  <a:srgbClr val="0000FF"/>
                </a:solidFill>
                <a:latin typeface="+mj-ea"/>
                <a:ea typeface="+mj-ea"/>
              </a:rPr>
              <a:t>歸屬於機關之作業日數</a:t>
            </a:r>
            <a:r>
              <a:rPr lang="zh-TW" altLang="zh-TW" sz="2400" b="1" dirty="0">
                <a:latin typeface="+mj-ea"/>
                <a:ea typeface="+mj-ea"/>
              </a:rPr>
              <a:t>。</a:t>
            </a:r>
          </a:p>
          <a:p>
            <a:pPr>
              <a:defRPr/>
            </a:pPr>
            <a:r>
              <a:rPr lang="en-US" altLang="zh-TW" sz="2400" b="1" dirty="0">
                <a:latin typeface="+mj-ea"/>
                <a:ea typeface="+mj-ea"/>
              </a:rPr>
              <a:t>(2)</a:t>
            </a:r>
            <a:r>
              <a:rPr lang="zh-TW" altLang="zh-TW" sz="2400" b="1" dirty="0">
                <a:latin typeface="+mj-ea"/>
                <a:ea typeface="+mj-ea"/>
              </a:rPr>
              <a:t>契約或主驗人指定之</a:t>
            </a:r>
            <a:r>
              <a:rPr lang="zh-TW" altLang="zh-TW" sz="2400" b="1" dirty="0">
                <a:solidFill>
                  <a:srgbClr val="0000FF"/>
                </a:solidFill>
                <a:latin typeface="+mj-ea"/>
                <a:ea typeface="+mj-ea"/>
              </a:rPr>
              <a:t>限期改正日數</a:t>
            </a:r>
            <a:r>
              <a:rPr lang="zh-TW" altLang="zh-TW" sz="2400" b="1" dirty="0">
                <a:latin typeface="+mj-ea"/>
                <a:ea typeface="+mj-ea"/>
              </a:rPr>
              <a:t>（機關得於招標時刪除此部分文字）。</a:t>
            </a:r>
          </a:p>
          <a:p>
            <a:pPr>
              <a:defRPr/>
            </a:pPr>
            <a:r>
              <a:rPr lang="en-US" altLang="zh-TW" sz="2400" b="1" dirty="0">
                <a:latin typeface="+mj-ea"/>
                <a:ea typeface="+mj-ea"/>
              </a:rPr>
              <a:t>3.</a:t>
            </a:r>
            <a:r>
              <a:rPr lang="zh-TW" altLang="zh-TW" sz="2400" b="1" dirty="0">
                <a:latin typeface="+mj-ea"/>
                <a:ea typeface="+mj-ea"/>
              </a:rPr>
              <a:t>前</a:t>
            </a:r>
            <a:r>
              <a:rPr lang="en-US" altLang="zh-TW" sz="2400" b="1" dirty="0">
                <a:latin typeface="+mj-ea"/>
                <a:ea typeface="+mj-ea"/>
              </a:rPr>
              <a:t>2</a:t>
            </a:r>
            <a:r>
              <a:rPr lang="zh-TW" altLang="zh-TW" sz="2400" b="1" dirty="0">
                <a:latin typeface="+mj-ea"/>
                <a:ea typeface="+mj-ea"/>
              </a:rPr>
              <a:t>目未完成履約</a:t>
            </a:r>
            <a:r>
              <a:rPr lang="en-US" altLang="zh-TW" sz="2400" b="1" dirty="0">
                <a:latin typeface="+mj-ea"/>
                <a:ea typeface="+mj-ea"/>
              </a:rPr>
              <a:t>/</a:t>
            </a:r>
            <a:r>
              <a:rPr lang="zh-TW" altLang="zh-TW" sz="2400" b="1" dirty="0">
                <a:latin typeface="+mj-ea"/>
                <a:ea typeface="+mj-ea"/>
              </a:rPr>
              <a:t>初驗或驗收</a:t>
            </a:r>
            <a:r>
              <a:rPr lang="zh-TW" altLang="zh-TW" sz="2400" b="1" dirty="0">
                <a:solidFill>
                  <a:srgbClr val="0000FF"/>
                </a:solidFill>
                <a:latin typeface="+mj-ea"/>
                <a:ea typeface="+mj-ea"/>
              </a:rPr>
              <a:t>有瑕疵之部分不影響其他已完成且無瑕疵部分之使用者</a:t>
            </a:r>
            <a:r>
              <a:rPr lang="zh-TW" altLang="zh-TW" sz="2400" b="1" dirty="0">
                <a:latin typeface="+mj-ea"/>
                <a:ea typeface="+mj-ea"/>
              </a:rPr>
              <a:t>（不以機關已有使用事實為限），按未完成履約</a:t>
            </a:r>
            <a:r>
              <a:rPr lang="en-US" altLang="zh-TW" sz="2400" b="1" dirty="0">
                <a:latin typeface="+mj-ea"/>
                <a:ea typeface="+mj-ea"/>
              </a:rPr>
              <a:t>/</a:t>
            </a:r>
            <a:r>
              <a:rPr lang="zh-TW" altLang="zh-TW" sz="2400" b="1" dirty="0">
                <a:latin typeface="+mj-ea"/>
                <a:ea typeface="+mj-ea"/>
              </a:rPr>
              <a:t>初驗或驗收有瑕疵部分之契約價金，每日依其</a:t>
            </a:r>
            <a:r>
              <a:rPr lang="en-US" altLang="zh-TW" sz="2400" b="1" dirty="0">
                <a:latin typeface="+mj-ea"/>
                <a:ea typeface="+mj-ea"/>
              </a:rPr>
              <a:t>__</a:t>
            </a:r>
            <a:r>
              <a:rPr lang="zh-TW" altLang="zh-TW" sz="2400" b="1" dirty="0">
                <a:latin typeface="+mj-ea"/>
                <a:ea typeface="+mj-ea"/>
              </a:rPr>
              <a:t>‰（由機關於招標時載明比率；未載明者，為</a:t>
            </a:r>
            <a:r>
              <a:rPr lang="en-US" altLang="zh-TW" sz="2400" b="1" dirty="0">
                <a:solidFill>
                  <a:srgbClr val="0000FF"/>
                </a:solidFill>
                <a:latin typeface="+mj-ea"/>
                <a:ea typeface="+mj-ea"/>
              </a:rPr>
              <a:t>3</a:t>
            </a:r>
            <a:r>
              <a:rPr lang="zh-TW" altLang="zh-TW" sz="2400" b="1" dirty="0">
                <a:solidFill>
                  <a:srgbClr val="0000FF"/>
                </a:solidFill>
                <a:latin typeface="+mj-ea"/>
                <a:ea typeface="+mj-ea"/>
              </a:rPr>
              <a:t>‰</a:t>
            </a:r>
            <a:r>
              <a:rPr lang="zh-TW" altLang="zh-TW" sz="2400" b="1" dirty="0">
                <a:latin typeface="+mj-ea"/>
                <a:ea typeface="+mj-ea"/>
              </a:rPr>
              <a:t>）計算逾期違約金，</a:t>
            </a:r>
            <a:r>
              <a:rPr lang="zh-TW" altLang="zh-TW" sz="2400" b="1" dirty="0">
                <a:solidFill>
                  <a:srgbClr val="0000FF"/>
                </a:solidFill>
                <a:latin typeface="+mj-ea"/>
                <a:ea typeface="+mj-ea"/>
              </a:rPr>
              <a:t>其數額以每日依契約價金總額計算之數額為上限</a:t>
            </a:r>
            <a:r>
              <a:rPr lang="zh-TW" altLang="zh-TW" sz="2400" b="1" dirty="0" smtClean="0">
                <a:latin typeface="+mj-ea"/>
                <a:ea typeface="+mj-ea"/>
              </a:rPr>
              <a:t>。</a:t>
            </a:r>
            <a:endParaRPr lang="zh-TW" altLang="en-US" sz="2400" b="1" dirty="0" smtClean="0">
              <a:latin typeface="+mj-ea"/>
              <a:ea typeface="+mj-ea"/>
            </a:endParaRPr>
          </a:p>
        </p:txBody>
      </p:sp>
      <p:sp>
        <p:nvSpPr>
          <p:cNvPr id="3" name="投影片編號版面配置區 2"/>
          <p:cNvSpPr>
            <a:spLocks noGrp="1"/>
          </p:cNvSpPr>
          <p:nvPr>
            <p:ph type="sldNum" sz="quarter" idx="12"/>
          </p:nvPr>
        </p:nvSpPr>
        <p:spPr/>
        <p:txBody>
          <a:bodyPr/>
          <a:lstStyle/>
          <a:p>
            <a:fld id="{1118FB7C-3051-423D-B140-B22D31D849CF}" type="slidenum">
              <a:rPr lang="zh-TW" altLang="en-US" smtClean="0"/>
              <a:pPr/>
              <a:t>437</a:t>
            </a:fld>
            <a:endParaRPr lang="zh-TW" altLang="en-US"/>
          </a:p>
        </p:txBody>
      </p:sp>
    </p:spTree>
    <p:extLst>
      <p:ext uri="{BB962C8B-B14F-4D97-AF65-F5344CB8AC3E}">
        <p14:creationId xmlns:p14="http://schemas.microsoft.com/office/powerpoint/2010/main" val="519043171"/>
      </p:ext>
    </p:extLst>
  </p:cSld>
  <p:clrMapOvr>
    <a:masterClrMapping/>
  </p:clrMapOvr>
</p:sld>
</file>

<file path=ppt/slides/slide4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68313" y="274638"/>
            <a:ext cx="8496300" cy="490537"/>
          </a:xfrm>
        </p:spPr>
        <p:txBody>
          <a:bodyPr>
            <a:normAutofit fontScale="90000"/>
          </a:bodyPr>
          <a:lstStyle/>
          <a:p>
            <a:pPr algn="ctr">
              <a:spcBef>
                <a:spcPts val="0"/>
              </a:spcBef>
              <a:defRPr/>
            </a:pPr>
            <a:r>
              <a:rPr lang="zh-TW" altLang="en-US" sz="4800" b="1" dirty="0" smtClean="0">
                <a:solidFill>
                  <a:srgbClr val="FF0000"/>
                </a:solidFill>
              </a:rPr>
              <a:t>驗收不符</a:t>
            </a:r>
            <a:r>
              <a:rPr lang="en-US" altLang="zh-TW" sz="4800" b="1" dirty="0" smtClean="0">
                <a:solidFill>
                  <a:srgbClr val="FF0000"/>
                </a:solidFill>
              </a:rPr>
              <a:t>--</a:t>
            </a:r>
            <a:r>
              <a:rPr lang="zh-TW" altLang="en-US" sz="4800" b="1" dirty="0" smtClean="0">
                <a:solidFill>
                  <a:srgbClr val="FF0000"/>
                </a:solidFill>
              </a:rPr>
              <a:t>限期改正</a:t>
            </a:r>
            <a:r>
              <a:rPr lang="en-US" altLang="zh-TW" sz="4800" b="1" dirty="0" smtClean="0">
                <a:solidFill>
                  <a:srgbClr val="FF0000"/>
                </a:solidFill>
              </a:rPr>
              <a:t>1</a:t>
            </a:r>
            <a:endParaRPr lang="zh-TW" altLang="en-US" dirty="0"/>
          </a:p>
        </p:txBody>
      </p:sp>
      <p:sp>
        <p:nvSpPr>
          <p:cNvPr id="3" name="內容版面配置區 2"/>
          <p:cNvSpPr>
            <a:spLocks noGrp="1"/>
          </p:cNvSpPr>
          <p:nvPr>
            <p:ph idx="1"/>
          </p:nvPr>
        </p:nvSpPr>
        <p:spPr>
          <a:xfrm>
            <a:off x="468313" y="1125538"/>
            <a:ext cx="8372475" cy="4606925"/>
          </a:xfrm>
        </p:spPr>
        <p:txBody>
          <a:bodyPr>
            <a:normAutofit fontScale="92500" lnSpcReduction="10000"/>
          </a:bodyPr>
          <a:lstStyle/>
          <a:p>
            <a:pPr>
              <a:lnSpc>
                <a:spcPct val="120000"/>
              </a:lnSpc>
              <a:defRPr/>
            </a:pPr>
            <a:r>
              <a:rPr lang="zh-TW" altLang="zh-TW" sz="2800" b="1" dirty="0"/>
              <a:t>主驗</a:t>
            </a:r>
            <a:r>
              <a:rPr lang="zh-TW" altLang="zh-TW" sz="2800" b="1" dirty="0" smtClean="0"/>
              <a:t>人員</a:t>
            </a:r>
            <a:r>
              <a:rPr lang="zh-TW" altLang="en-US" sz="2800" b="1" dirty="0" smtClean="0"/>
              <a:t>權責</a:t>
            </a:r>
            <a:r>
              <a:rPr lang="zh-TW" altLang="zh-TW" sz="2800" b="1" dirty="0" smtClean="0"/>
              <a:t>：</a:t>
            </a:r>
            <a:endParaRPr lang="en-US" altLang="zh-TW" sz="2800" b="1" dirty="0" smtClean="0"/>
          </a:p>
          <a:p>
            <a:pPr>
              <a:lnSpc>
                <a:spcPct val="120000"/>
              </a:lnSpc>
              <a:buFont typeface="Wingdings" panose="05000000000000000000" pitchFamily="2" charset="2"/>
              <a:buChar char="p"/>
              <a:defRPr/>
            </a:pPr>
            <a:r>
              <a:rPr lang="zh-TW" altLang="en-US" sz="2800" b="1" dirty="0" smtClean="0">
                <a:solidFill>
                  <a:srgbClr val="0000FF"/>
                </a:solidFill>
              </a:rPr>
              <a:t>一</a:t>
            </a:r>
            <a:r>
              <a:rPr lang="zh-TW" altLang="zh-TW" sz="2800" b="1" dirty="0"/>
              <a:t>、</a:t>
            </a:r>
            <a:r>
              <a:rPr lang="zh-TW" altLang="zh-TW" sz="2800" b="1" dirty="0" smtClean="0">
                <a:solidFill>
                  <a:srgbClr val="0000FF"/>
                </a:solidFill>
              </a:rPr>
              <a:t>主持</a:t>
            </a:r>
            <a:r>
              <a:rPr lang="zh-TW" altLang="zh-TW" sz="2800" b="1" dirty="0">
                <a:solidFill>
                  <a:srgbClr val="0000FF"/>
                </a:solidFill>
              </a:rPr>
              <a:t>驗收</a:t>
            </a:r>
            <a:r>
              <a:rPr lang="zh-TW" altLang="zh-TW" sz="2800" b="1" dirty="0" smtClean="0">
                <a:solidFill>
                  <a:srgbClr val="0000FF"/>
                </a:solidFill>
              </a:rPr>
              <a:t>程序</a:t>
            </a:r>
            <a:r>
              <a:rPr lang="zh-TW" altLang="en-US" sz="2800" b="1" dirty="0" smtClean="0">
                <a:latin typeface="新細明體" panose="02020500000000000000" pitchFamily="18" charset="-120"/>
                <a:ea typeface="新細明體" panose="02020500000000000000" pitchFamily="18" charset="-120"/>
              </a:rPr>
              <a:t>：</a:t>
            </a:r>
            <a:r>
              <a:rPr lang="zh-TW" altLang="zh-TW" sz="2800" b="1" dirty="0" smtClean="0">
                <a:solidFill>
                  <a:srgbClr val="0000FF"/>
                </a:solidFill>
              </a:rPr>
              <a:t>抽</a:t>
            </a:r>
            <a:r>
              <a:rPr lang="zh-TW" altLang="zh-TW" sz="2800" b="1" dirty="0">
                <a:solidFill>
                  <a:srgbClr val="0000FF"/>
                </a:solidFill>
              </a:rPr>
              <a:t>查驗核</a:t>
            </a:r>
            <a:r>
              <a:rPr lang="zh-TW" altLang="zh-TW" sz="2800" b="1" dirty="0"/>
              <a:t>廠商履約結果有無與契約、圖說或貨樣規定不符，並</a:t>
            </a:r>
            <a:r>
              <a:rPr lang="zh-TW" altLang="zh-TW" sz="2800" b="1" dirty="0">
                <a:solidFill>
                  <a:srgbClr val="0000FF"/>
                </a:solidFill>
              </a:rPr>
              <a:t>決定不符時之處置</a:t>
            </a:r>
            <a:r>
              <a:rPr lang="zh-TW" altLang="zh-TW" sz="2800" b="1" dirty="0"/>
              <a:t>。</a:t>
            </a:r>
            <a:r>
              <a:rPr lang="en-US" altLang="zh-TW" sz="2600" b="1" dirty="0" smtClean="0">
                <a:latin typeface="+mn-ea"/>
              </a:rPr>
              <a:t>(</a:t>
            </a:r>
            <a:r>
              <a:rPr lang="zh-TW" altLang="en-US" sz="2600" b="1" dirty="0">
                <a:latin typeface="+mn-ea"/>
              </a:rPr>
              <a:t>採購</a:t>
            </a:r>
            <a:r>
              <a:rPr lang="zh-TW" altLang="en-US" sz="2600" b="1" dirty="0" smtClean="0">
                <a:latin typeface="+mn-ea"/>
              </a:rPr>
              <a:t>法施行細則第</a:t>
            </a:r>
            <a:r>
              <a:rPr lang="en-US" altLang="zh-TW" sz="2600" b="1" dirty="0" smtClean="0">
                <a:latin typeface="+mn-ea"/>
              </a:rPr>
              <a:t>91</a:t>
            </a:r>
            <a:r>
              <a:rPr lang="zh-TW" altLang="en-US" sz="2600" b="1" dirty="0" smtClean="0">
                <a:latin typeface="+mn-ea"/>
              </a:rPr>
              <a:t>條第</a:t>
            </a:r>
            <a:r>
              <a:rPr lang="en-US" altLang="zh-TW" sz="2600" b="1" dirty="0" smtClean="0">
                <a:latin typeface="+mn-ea"/>
              </a:rPr>
              <a:t>1</a:t>
            </a:r>
            <a:r>
              <a:rPr lang="zh-TW" altLang="en-US" sz="2600" b="1" dirty="0" smtClean="0">
                <a:latin typeface="+mn-ea"/>
              </a:rPr>
              <a:t>項第</a:t>
            </a:r>
            <a:r>
              <a:rPr lang="en-US" altLang="zh-TW" sz="2600" b="1" dirty="0" smtClean="0">
                <a:latin typeface="+mn-ea"/>
              </a:rPr>
              <a:t>1</a:t>
            </a:r>
            <a:r>
              <a:rPr lang="zh-TW" altLang="en-US" sz="2600" b="1" dirty="0" smtClean="0">
                <a:latin typeface="+mn-ea"/>
              </a:rPr>
              <a:t>款</a:t>
            </a:r>
            <a:r>
              <a:rPr lang="en-US" altLang="zh-TW" sz="2600" b="1" dirty="0" smtClean="0">
                <a:latin typeface="+mn-ea"/>
              </a:rPr>
              <a:t>)</a:t>
            </a:r>
          </a:p>
          <a:p>
            <a:pPr>
              <a:lnSpc>
                <a:spcPct val="120000"/>
              </a:lnSpc>
              <a:buFont typeface="Wingdings" panose="05000000000000000000" pitchFamily="2" charset="2"/>
              <a:buChar char="p"/>
              <a:defRPr/>
            </a:pPr>
            <a:r>
              <a:rPr lang="zh-TW" altLang="en-US" sz="2800" b="1" dirty="0" smtClean="0"/>
              <a:t>二</a:t>
            </a:r>
            <a:r>
              <a:rPr lang="zh-TW" altLang="zh-TW" sz="2800" b="1" dirty="0" smtClean="0"/>
              <a:t>、</a:t>
            </a:r>
            <a:r>
              <a:rPr lang="zh-TW" altLang="en-US" sz="2800" b="1" dirty="0" smtClean="0"/>
              <a:t>發現缺失限期改正再驗</a:t>
            </a:r>
            <a:r>
              <a:rPr lang="zh-TW" altLang="zh-TW" sz="2800" b="1" dirty="0" smtClean="0"/>
              <a:t>：</a:t>
            </a:r>
            <a:r>
              <a:rPr lang="en-US" altLang="zh-TW" sz="2800" b="1" dirty="0" smtClean="0"/>
              <a:t/>
            </a:r>
            <a:br>
              <a:rPr lang="en-US" altLang="zh-TW" sz="2800" b="1" dirty="0" smtClean="0"/>
            </a:br>
            <a:r>
              <a:rPr lang="zh-TW" altLang="zh-TW" sz="2800" b="1" dirty="0" smtClean="0"/>
              <a:t>機關</a:t>
            </a:r>
            <a:r>
              <a:rPr lang="zh-TW" altLang="zh-TW" sz="2800" b="1" dirty="0"/>
              <a:t>依本法第七十二條第一項通知廠商限期改善、拆除、重作或換貨，廠商於期限內完成者，機關應再行辦理驗收</a:t>
            </a:r>
            <a:r>
              <a:rPr lang="zh-TW" altLang="zh-TW" sz="2800" b="1" dirty="0" smtClean="0"/>
              <a:t>。</a:t>
            </a:r>
            <a:r>
              <a:rPr lang="en-US" altLang="zh-TW" sz="2800" b="1" dirty="0" smtClean="0"/>
              <a:t/>
            </a:r>
            <a:br>
              <a:rPr lang="en-US" altLang="zh-TW" sz="2800" b="1" dirty="0" smtClean="0"/>
            </a:br>
            <a:r>
              <a:rPr lang="zh-TW" altLang="zh-TW" sz="2800" b="1" dirty="0" smtClean="0">
                <a:solidFill>
                  <a:srgbClr val="0000FF"/>
                </a:solidFill>
              </a:rPr>
              <a:t>前項</a:t>
            </a:r>
            <a:r>
              <a:rPr lang="zh-TW" altLang="zh-TW" sz="2800" b="1" dirty="0">
                <a:solidFill>
                  <a:srgbClr val="0000FF"/>
                </a:solidFill>
              </a:rPr>
              <a:t>限期，契約未規定者，由主驗人定之</a:t>
            </a:r>
            <a:r>
              <a:rPr lang="zh-TW" altLang="zh-TW" sz="2800" b="1" dirty="0" smtClean="0"/>
              <a:t>。</a:t>
            </a:r>
            <a:r>
              <a:rPr lang="en-US" altLang="zh-TW" sz="2800" b="1" dirty="0" smtClean="0">
                <a:latin typeface="+mn-ea"/>
              </a:rPr>
              <a:t>(</a:t>
            </a:r>
            <a:r>
              <a:rPr lang="zh-TW" altLang="en-US" sz="2800" b="1" dirty="0" smtClean="0">
                <a:latin typeface="+mn-ea"/>
              </a:rPr>
              <a:t>採購法施行細則第</a:t>
            </a:r>
            <a:r>
              <a:rPr lang="en-US" altLang="zh-TW" sz="2800" b="1" dirty="0" smtClean="0">
                <a:latin typeface="+mn-ea"/>
              </a:rPr>
              <a:t>97</a:t>
            </a:r>
            <a:r>
              <a:rPr lang="zh-TW" altLang="en-US" sz="2800" b="1" dirty="0" smtClean="0">
                <a:latin typeface="+mn-ea"/>
              </a:rPr>
              <a:t>條</a:t>
            </a:r>
            <a:r>
              <a:rPr lang="en-US" altLang="zh-TW" sz="2800" b="1" dirty="0" smtClean="0">
                <a:latin typeface="+mn-ea"/>
              </a:rPr>
              <a:t>)</a:t>
            </a:r>
            <a:endParaRPr lang="zh-TW" altLang="zh-TW" sz="2800" b="1" dirty="0"/>
          </a:p>
          <a:p>
            <a:pPr>
              <a:lnSpc>
                <a:spcPct val="120000"/>
              </a:lnSpc>
              <a:defRPr/>
            </a:pPr>
            <a:endParaRPr lang="en-US" altLang="zh-TW" sz="2600" b="1" dirty="0">
              <a:latin typeface="+mn-ea"/>
            </a:endParaRPr>
          </a:p>
        </p:txBody>
      </p:sp>
      <p:sp>
        <p:nvSpPr>
          <p:cNvPr id="5" name="投影片編號版面配置區 4"/>
          <p:cNvSpPr>
            <a:spLocks noGrp="1"/>
          </p:cNvSpPr>
          <p:nvPr>
            <p:ph type="sldNum" sz="quarter" idx="12"/>
          </p:nvPr>
        </p:nvSpPr>
        <p:spPr/>
        <p:txBody>
          <a:bodyPr/>
          <a:lstStyle/>
          <a:p>
            <a:fld id="{1118FB7C-3051-423D-B140-B22D31D849CF}" type="slidenum">
              <a:rPr lang="zh-TW" altLang="en-US" smtClean="0"/>
              <a:pPr/>
              <a:t>438</a:t>
            </a:fld>
            <a:endParaRPr lang="zh-TW" altLang="en-US"/>
          </a:p>
        </p:txBody>
      </p:sp>
    </p:spTree>
    <p:extLst>
      <p:ext uri="{BB962C8B-B14F-4D97-AF65-F5344CB8AC3E}">
        <p14:creationId xmlns:p14="http://schemas.microsoft.com/office/powerpoint/2010/main" val="1979034013"/>
      </p:ext>
    </p:extLst>
  </p:cSld>
  <p:clrMapOvr>
    <a:masterClrMapping/>
  </p:clrMapOvr>
</p:sld>
</file>

<file path=ppt/slides/slide4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68313" y="333375"/>
            <a:ext cx="8785225" cy="490538"/>
          </a:xfrm>
        </p:spPr>
        <p:txBody>
          <a:bodyPr>
            <a:normAutofit fontScale="90000"/>
          </a:bodyPr>
          <a:lstStyle/>
          <a:p>
            <a:pPr algn="ctr">
              <a:spcBef>
                <a:spcPts val="0"/>
              </a:spcBef>
              <a:defRPr/>
            </a:pPr>
            <a:r>
              <a:rPr lang="zh-TW" altLang="en-US" sz="4800" b="1" dirty="0" smtClean="0">
                <a:solidFill>
                  <a:srgbClr val="FF0000"/>
                </a:solidFill>
              </a:rPr>
              <a:t>減價收受案</a:t>
            </a:r>
            <a:r>
              <a:rPr lang="en-US" altLang="zh-TW" sz="4800" b="1" dirty="0" smtClean="0">
                <a:solidFill>
                  <a:srgbClr val="FF0000"/>
                </a:solidFill>
              </a:rPr>
              <a:t>--</a:t>
            </a:r>
            <a:r>
              <a:rPr lang="zh-TW" altLang="en-US" sz="4800" b="1" dirty="0" smtClean="0">
                <a:solidFill>
                  <a:srgbClr val="FF0000"/>
                </a:solidFill>
              </a:rPr>
              <a:t>限期改善之附件</a:t>
            </a:r>
            <a:r>
              <a:rPr lang="en-US" altLang="zh-TW" sz="4800" b="1" dirty="0" smtClean="0">
                <a:solidFill>
                  <a:srgbClr val="FF0000"/>
                </a:solidFill>
              </a:rPr>
              <a:t>1</a:t>
            </a:r>
            <a:endParaRPr lang="zh-TW" altLang="en-US" dirty="0"/>
          </a:p>
        </p:txBody>
      </p:sp>
      <p:sp>
        <p:nvSpPr>
          <p:cNvPr id="3" name="內容版面配置區 2"/>
          <p:cNvSpPr>
            <a:spLocks noGrp="1"/>
          </p:cNvSpPr>
          <p:nvPr>
            <p:ph idx="1"/>
          </p:nvPr>
        </p:nvSpPr>
        <p:spPr>
          <a:xfrm>
            <a:off x="611188" y="1341438"/>
            <a:ext cx="8229600" cy="4391025"/>
          </a:xfrm>
        </p:spPr>
        <p:txBody>
          <a:bodyPr>
            <a:normAutofit fontScale="92500"/>
          </a:bodyPr>
          <a:lstStyle/>
          <a:p>
            <a:pPr>
              <a:lnSpc>
                <a:spcPct val="120000"/>
              </a:lnSpc>
              <a:defRPr/>
            </a:pPr>
            <a:r>
              <a:rPr lang="zh-TW" altLang="en-US" sz="2600" b="1" dirty="0" smtClean="0">
                <a:solidFill>
                  <a:srgbClr val="0000FF"/>
                </a:solidFill>
                <a:latin typeface="+mn-ea"/>
              </a:rPr>
              <a:t>驗收</a:t>
            </a:r>
            <a:r>
              <a:rPr lang="zh-TW" altLang="en-US" sz="2600" b="1" dirty="0">
                <a:solidFill>
                  <a:srgbClr val="0000FF"/>
                </a:solidFill>
                <a:latin typeface="+mn-ea"/>
              </a:rPr>
              <a:t>結果與規定不符</a:t>
            </a:r>
            <a:r>
              <a:rPr lang="zh-TW" altLang="en-US" sz="2600" b="1" dirty="0">
                <a:latin typeface="+mn-ea"/>
              </a:rPr>
              <a:t>，而</a:t>
            </a:r>
            <a:r>
              <a:rPr lang="zh-TW" altLang="en-US" sz="2600" b="1" dirty="0">
                <a:solidFill>
                  <a:srgbClr val="0000FF"/>
                </a:solidFill>
                <a:latin typeface="+mn-ea"/>
              </a:rPr>
              <a:t>不妨礙安全及使用需求，亦無減少通常效用或契約預定效用</a:t>
            </a:r>
            <a:r>
              <a:rPr lang="zh-TW" altLang="en-US" sz="2600" b="1" dirty="0">
                <a:latin typeface="+mn-ea"/>
              </a:rPr>
              <a:t>，經機關檢討不必拆換或拆換確有困難者，得於必要時</a:t>
            </a:r>
            <a:r>
              <a:rPr lang="zh-TW" altLang="en-US" sz="2600" b="1" dirty="0">
                <a:solidFill>
                  <a:srgbClr val="0000FF"/>
                </a:solidFill>
                <a:latin typeface="+mn-ea"/>
              </a:rPr>
              <a:t>減價收受</a:t>
            </a:r>
            <a:r>
              <a:rPr lang="zh-TW" altLang="en-US" sz="2600" b="1" dirty="0" smtClean="0">
                <a:latin typeface="+mn-ea"/>
              </a:rPr>
              <a:t>。其</a:t>
            </a:r>
            <a:r>
              <a:rPr lang="zh-TW" altLang="en-US" sz="2600" b="1" dirty="0">
                <a:latin typeface="+mn-ea"/>
              </a:rPr>
              <a:t>在查核金額以上之採購，應先報經上級機關核准；未達查核金額之採購，應經機關首長或其授權人員核准。</a:t>
            </a:r>
            <a:r>
              <a:rPr lang="en-US" altLang="zh-TW" sz="2600" b="1" dirty="0" smtClean="0">
                <a:latin typeface="+mn-ea"/>
              </a:rPr>
              <a:t>(</a:t>
            </a:r>
            <a:r>
              <a:rPr lang="zh-TW" altLang="en-US" sz="2600" b="1" dirty="0">
                <a:latin typeface="+mn-ea"/>
              </a:rPr>
              <a:t>採購法第</a:t>
            </a:r>
            <a:r>
              <a:rPr lang="en-US" altLang="zh-TW" sz="2600" b="1" dirty="0">
                <a:latin typeface="+mn-ea"/>
              </a:rPr>
              <a:t>72</a:t>
            </a:r>
            <a:r>
              <a:rPr lang="zh-TW" altLang="en-US" sz="2600" b="1" dirty="0">
                <a:latin typeface="+mn-ea"/>
              </a:rPr>
              <a:t>條</a:t>
            </a:r>
            <a:r>
              <a:rPr lang="zh-TW" altLang="en-US" sz="2600" b="1" dirty="0" smtClean="0">
                <a:latin typeface="+mn-ea"/>
              </a:rPr>
              <a:t>第</a:t>
            </a:r>
            <a:r>
              <a:rPr lang="en-US" altLang="zh-TW" sz="2600" b="1" dirty="0">
                <a:latin typeface="+mn-ea"/>
              </a:rPr>
              <a:t>2</a:t>
            </a:r>
            <a:r>
              <a:rPr lang="zh-TW" altLang="en-US" sz="2600" b="1" dirty="0">
                <a:latin typeface="+mn-ea"/>
              </a:rPr>
              <a:t>項</a:t>
            </a:r>
            <a:r>
              <a:rPr lang="en-US" altLang="zh-TW" sz="2600" b="1" dirty="0">
                <a:latin typeface="+mn-ea"/>
              </a:rPr>
              <a:t>)</a:t>
            </a:r>
          </a:p>
          <a:p>
            <a:pPr>
              <a:lnSpc>
                <a:spcPct val="120000"/>
              </a:lnSpc>
              <a:defRPr/>
            </a:pPr>
            <a:r>
              <a:rPr lang="zh-TW" altLang="en-US" sz="2600" b="1" dirty="0">
                <a:latin typeface="+mn-ea"/>
              </a:rPr>
              <a:t>機關依本法第七十二條第二項辦理減價收受，</a:t>
            </a:r>
            <a:r>
              <a:rPr lang="zh-TW" altLang="en-US" sz="2600" b="1" dirty="0">
                <a:solidFill>
                  <a:srgbClr val="0000FF"/>
                </a:solidFill>
                <a:latin typeface="+mn-ea"/>
              </a:rPr>
              <a:t>其減價計算方式</a:t>
            </a:r>
            <a:r>
              <a:rPr lang="zh-TW" altLang="en-US" sz="2600" b="1" dirty="0">
                <a:latin typeface="+mn-ea"/>
              </a:rPr>
              <a:t>，依契約規定。契約未規定者，得就不符項目，依契約價金、市價、額外費用、所受損害或懲罰性違約金等，計算減價金額。</a:t>
            </a:r>
            <a:r>
              <a:rPr lang="en-US" altLang="zh-TW" sz="2600" b="1" dirty="0" smtClean="0">
                <a:latin typeface="+mn-ea"/>
              </a:rPr>
              <a:t>(</a:t>
            </a:r>
            <a:r>
              <a:rPr lang="zh-TW" altLang="en-US" sz="2600" b="1" dirty="0" smtClean="0">
                <a:latin typeface="+mn-ea"/>
              </a:rPr>
              <a:t>採購法施行細則</a:t>
            </a:r>
            <a:r>
              <a:rPr lang="zh-TW" altLang="en-US" sz="2600" b="1" dirty="0">
                <a:latin typeface="+mn-ea"/>
              </a:rPr>
              <a:t>第</a:t>
            </a:r>
            <a:r>
              <a:rPr lang="en-US" altLang="zh-TW" sz="2600" b="1" dirty="0" smtClean="0">
                <a:latin typeface="+mn-ea"/>
              </a:rPr>
              <a:t>98</a:t>
            </a:r>
            <a:r>
              <a:rPr lang="zh-TW" altLang="en-US" sz="2600" b="1" dirty="0">
                <a:latin typeface="+mn-ea"/>
              </a:rPr>
              <a:t>條</a:t>
            </a:r>
            <a:r>
              <a:rPr lang="zh-TW" altLang="en-US" sz="2600" b="1" dirty="0" smtClean="0">
                <a:latin typeface="+mn-ea"/>
              </a:rPr>
              <a:t>第</a:t>
            </a:r>
            <a:r>
              <a:rPr lang="en-US" altLang="zh-TW" sz="2600" b="1" dirty="0">
                <a:latin typeface="+mn-ea"/>
              </a:rPr>
              <a:t>2</a:t>
            </a:r>
            <a:r>
              <a:rPr lang="zh-TW" altLang="en-US" sz="2600" b="1" dirty="0">
                <a:latin typeface="+mn-ea"/>
              </a:rPr>
              <a:t>項</a:t>
            </a:r>
            <a:r>
              <a:rPr lang="en-US" altLang="zh-TW" sz="2600" b="1" dirty="0" smtClean="0">
                <a:latin typeface="+mn-ea"/>
              </a:rPr>
              <a:t>)</a:t>
            </a:r>
            <a:endParaRPr lang="zh-TW" altLang="en-US" b="1" dirty="0">
              <a:latin typeface="+mn-ea"/>
            </a:endParaRPr>
          </a:p>
        </p:txBody>
      </p:sp>
      <p:sp>
        <p:nvSpPr>
          <p:cNvPr id="5" name="投影片編號版面配置區 4"/>
          <p:cNvSpPr>
            <a:spLocks noGrp="1"/>
          </p:cNvSpPr>
          <p:nvPr>
            <p:ph type="sldNum" sz="quarter" idx="12"/>
          </p:nvPr>
        </p:nvSpPr>
        <p:spPr/>
        <p:txBody>
          <a:bodyPr/>
          <a:lstStyle/>
          <a:p>
            <a:fld id="{1118FB7C-3051-423D-B140-B22D31D849CF}" type="slidenum">
              <a:rPr lang="zh-TW" altLang="en-US" smtClean="0"/>
              <a:pPr/>
              <a:t>439</a:t>
            </a:fld>
            <a:endParaRPr lang="zh-TW" altLang="en-US"/>
          </a:p>
        </p:txBody>
      </p:sp>
    </p:spTree>
    <p:extLst>
      <p:ext uri="{BB962C8B-B14F-4D97-AF65-F5344CB8AC3E}">
        <p14:creationId xmlns:p14="http://schemas.microsoft.com/office/powerpoint/2010/main" val="124493951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Grp="1" noChangeArrowheads="1"/>
          </p:cNvSpPr>
          <p:nvPr>
            <p:ph type="title"/>
          </p:nvPr>
        </p:nvSpPr>
        <p:spPr>
          <a:xfrm>
            <a:off x="251520" y="116632"/>
            <a:ext cx="8496943" cy="1296144"/>
          </a:xfrm>
          <a:solidFill>
            <a:srgbClr val="FFFF00"/>
          </a:solidFill>
        </p:spPr>
        <p:txBody>
          <a:bodyPr>
            <a:noAutofit/>
          </a:bodyPr>
          <a:lstStyle/>
          <a:p>
            <a:r>
              <a:rPr lang="zh-TW" altLang="en-US" sz="2800" b="1" dirty="0" smtClean="0">
                <a:solidFill>
                  <a:srgbClr val="FF0000"/>
                </a:solidFill>
                <a:latin typeface="+mn-ea"/>
                <a:ea typeface="+mn-ea"/>
              </a:rPr>
              <a:t>「</a:t>
            </a:r>
            <a:r>
              <a:rPr lang="zh-TW" altLang="en-US" sz="2800" b="1" dirty="0">
                <a:solidFill>
                  <a:srgbClr val="FF0000"/>
                </a:solidFill>
                <a:latin typeface="+mn-ea"/>
                <a:ea typeface="+mn-ea"/>
              </a:rPr>
              <a:t>機關利用共同供應契約辦理採購監辦規定一覽表」</a:t>
            </a:r>
            <a:r>
              <a:rPr lang="zh-TW" altLang="en-US" sz="2800" b="1" dirty="0" smtClean="0">
                <a:solidFill>
                  <a:srgbClr val="FF0000"/>
                </a:solidFill>
                <a:latin typeface="+mn-ea"/>
                <a:ea typeface="+mn-ea"/>
              </a:rPr>
              <a:t>，於</a:t>
            </a:r>
            <a:r>
              <a:rPr lang="en-US" altLang="zh-TW" sz="2800" b="1" dirty="0" smtClean="0">
                <a:solidFill>
                  <a:srgbClr val="FF0000"/>
                </a:solidFill>
                <a:latin typeface="+mn-ea"/>
                <a:ea typeface="+mn-ea"/>
              </a:rPr>
              <a:t>109</a:t>
            </a:r>
            <a:r>
              <a:rPr lang="zh-TW" altLang="en-US" sz="2800" b="1" dirty="0">
                <a:solidFill>
                  <a:srgbClr val="FF0000"/>
                </a:solidFill>
                <a:latin typeface="+mn-ea"/>
                <a:ea typeface="+mn-ea"/>
              </a:rPr>
              <a:t>年</a:t>
            </a:r>
            <a:r>
              <a:rPr lang="en-US" altLang="zh-TW" sz="2800" b="1" dirty="0">
                <a:solidFill>
                  <a:srgbClr val="FF0000"/>
                </a:solidFill>
                <a:latin typeface="+mn-ea"/>
                <a:ea typeface="+mn-ea"/>
              </a:rPr>
              <a:t>9</a:t>
            </a:r>
            <a:r>
              <a:rPr lang="zh-TW" altLang="en-US" sz="2800" b="1" dirty="0">
                <a:solidFill>
                  <a:srgbClr val="FF0000"/>
                </a:solidFill>
                <a:latin typeface="+mn-ea"/>
                <a:ea typeface="+mn-ea"/>
              </a:rPr>
              <a:t>月</a:t>
            </a:r>
            <a:r>
              <a:rPr lang="en-US" altLang="zh-TW" sz="2800" b="1" dirty="0">
                <a:solidFill>
                  <a:srgbClr val="FF0000"/>
                </a:solidFill>
                <a:latin typeface="+mn-ea"/>
                <a:ea typeface="+mn-ea"/>
              </a:rPr>
              <a:t>11</a:t>
            </a:r>
            <a:r>
              <a:rPr lang="zh-TW" altLang="en-US" sz="2800" b="1" dirty="0">
                <a:solidFill>
                  <a:srgbClr val="FF0000"/>
                </a:solidFill>
                <a:latin typeface="+mn-ea"/>
                <a:ea typeface="+mn-ea"/>
              </a:rPr>
              <a:t>日以工程企字第</a:t>
            </a:r>
            <a:r>
              <a:rPr lang="en-US" altLang="zh-TW" sz="2800" b="1" dirty="0" smtClean="0">
                <a:solidFill>
                  <a:srgbClr val="FF0000"/>
                </a:solidFill>
                <a:latin typeface="+mn-ea"/>
                <a:ea typeface="+mn-ea"/>
              </a:rPr>
              <a:t>10901006623</a:t>
            </a:r>
            <a:r>
              <a:rPr lang="zh-TW" altLang="en-US" sz="2800" b="1" dirty="0" smtClean="0">
                <a:solidFill>
                  <a:srgbClr val="FF0000"/>
                </a:solidFill>
                <a:latin typeface="+mn-ea"/>
                <a:ea typeface="+mn-ea"/>
              </a:rPr>
              <a:t>號</a:t>
            </a:r>
            <a:r>
              <a:rPr lang="zh-TW" altLang="en-US" sz="2800" b="1" dirty="0">
                <a:solidFill>
                  <a:srgbClr val="FF0000"/>
                </a:solidFill>
                <a:latin typeface="+mn-ea"/>
                <a:ea typeface="+mn-ea"/>
              </a:rPr>
              <a:t>令廢止</a:t>
            </a:r>
            <a:endParaRPr lang="zh-TW" altLang="en-US" sz="2800" b="1" dirty="0" smtClean="0">
              <a:solidFill>
                <a:srgbClr val="FF0000"/>
              </a:solidFill>
              <a:latin typeface="+mn-ea"/>
              <a:ea typeface="+mn-ea"/>
            </a:endParaRPr>
          </a:p>
        </p:txBody>
      </p:sp>
      <p:graphicFrame>
        <p:nvGraphicFramePr>
          <p:cNvPr id="6" name="表格 5"/>
          <p:cNvGraphicFramePr>
            <a:graphicFrameLocks noGrp="1"/>
          </p:cNvGraphicFramePr>
          <p:nvPr>
            <p:extLst/>
          </p:nvPr>
        </p:nvGraphicFramePr>
        <p:xfrm>
          <a:off x="467544" y="1417833"/>
          <a:ext cx="8207375" cy="5283200"/>
        </p:xfrm>
        <a:graphic>
          <a:graphicData uri="http://schemas.openxmlformats.org/drawingml/2006/table">
            <a:tbl>
              <a:tblPr/>
              <a:tblGrid>
                <a:gridCol w="842962">
                  <a:extLst>
                    <a:ext uri="{9D8B030D-6E8A-4147-A177-3AD203B41FA5}">
                      <a16:colId xmlns:a16="http://schemas.microsoft.com/office/drawing/2014/main" xmlns="" val="20000"/>
                    </a:ext>
                  </a:extLst>
                </a:gridCol>
                <a:gridCol w="844550">
                  <a:extLst>
                    <a:ext uri="{9D8B030D-6E8A-4147-A177-3AD203B41FA5}">
                      <a16:colId xmlns:a16="http://schemas.microsoft.com/office/drawing/2014/main" xmlns="" val="20001"/>
                    </a:ext>
                  </a:extLst>
                </a:gridCol>
                <a:gridCol w="842963">
                  <a:extLst>
                    <a:ext uri="{9D8B030D-6E8A-4147-A177-3AD203B41FA5}">
                      <a16:colId xmlns:a16="http://schemas.microsoft.com/office/drawing/2014/main" xmlns="" val="20002"/>
                    </a:ext>
                  </a:extLst>
                </a:gridCol>
                <a:gridCol w="1068387">
                  <a:extLst>
                    <a:ext uri="{9D8B030D-6E8A-4147-A177-3AD203B41FA5}">
                      <a16:colId xmlns:a16="http://schemas.microsoft.com/office/drawing/2014/main" xmlns="" val="20003"/>
                    </a:ext>
                  </a:extLst>
                </a:gridCol>
                <a:gridCol w="1296988">
                  <a:extLst>
                    <a:ext uri="{9D8B030D-6E8A-4147-A177-3AD203B41FA5}">
                      <a16:colId xmlns:a16="http://schemas.microsoft.com/office/drawing/2014/main" xmlns="" val="20004"/>
                    </a:ext>
                  </a:extLst>
                </a:gridCol>
                <a:gridCol w="3311525">
                  <a:extLst>
                    <a:ext uri="{9D8B030D-6E8A-4147-A177-3AD203B41FA5}">
                      <a16:colId xmlns:a16="http://schemas.microsoft.com/office/drawing/2014/main" xmlns="" val="20005"/>
                    </a:ext>
                  </a:extLst>
                </a:gridCol>
              </a:tblGrid>
              <a:tr h="636183">
                <a:tc>
                  <a:txBody>
                    <a:bodyPr/>
                    <a:lstStyle/>
                    <a:p>
                      <a:pPr marL="0" marR="0" lvl="0" indent="0" algn="ctr" defTabSz="914400" rtl="0" eaLnBrk="1" fontAlgn="base" latinLnBrk="0" hangingPunct="1">
                        <a:lnSpc>
                          <a:spcPts val="1600"/>
                        </a:lnSpc>
                        <a:spcBef>
                          <a:spcPct val="0"/>
                        </a:spcBef>
                        <a:spcAft>
                          <a:spcPct val="0"/>
                        </a:spcAft>
                        <a:buClrTx/>
                        <a:buSzTx/>
                        <a:buFontTx/>
                        <a:buNone/>
                        <a:tabLst/>
                      </a:pPr>
                      <a:r>
                        <a:rPr kumimoji="0" lang="zh-TW" sz="1800" b="0" i="0" u="none" strike="noStrike" cap="none" normalizeH="0" baseline="0" dirty="0" smtClean="0">
                          <a:ln>
                            <a:noFill/>
                          </a:ln>
                          <a:solidFill>
                            <a:srgbClr val="000000"/>
                          </a:solidFill>
                          <a:effectLst/>
                          <a:latin typeface="+mj-ea"/>
                          <a:ea typeface="+mj-ea"/>
                        </a:rPr>
                        <a:t>單筆訂購金額（含額外項）</a:t>
                      </a:r>
                      <a:endParaRPr kumimoji="0" lang="zh-TW" sz="1800" b="0" i="0" u="none" strike="noStrike" cap="none" normalizeH="0" baseline="0" dirty="0" smtClean="0">
                        <a:ln>
                          <a:noFill/>
                        </a:ln>
                        <a:solidFill>
                          <a:schemeClr val="tx1"/>
                        </a:solidFill>
                        <a:effectLst/>
                        <a:latin typeface="+mj-ea"/>
                        <a:ea typeface="+mj-ea"/>
                        <a:cs typeface="Times New Roman" pitchFamily="18" charset="0"/>
                      </a:endParaRPr>
                    </a:p>
                  </a:txBody>
                  <a:tcPr marL="36196" marR="3619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ts val="1600"/>
                        </a:lnSpc>
                        <a:spcBef>
                          <a:spcPct val="0"/>
                        </a:spcBef>
                        <a:spcAft>
                          <a:spcPct val="0"/>
                        </a:spcAft>
                        <a:buClrTx/>
                        <a:buSzTx/>
                        <a:buFontTx/>
                        <a:buNone/>
                        <a:tabLst/>
                      </a:pPr>
                      <a:r>
                        <a:rPr kumimoji="0" lang="zh-TW" sz="1800" b="0" i="0" u="none" strike="noStrike" cap="none" normalizeH="0" baseline="0" dirty="0" smtClean="0">
                          <a:ln>
                            <a:noFill/>
                          </a:ln>
                          <a:solidFill>
                            <a:srgbClr val="FF0000"/>
                          </a:solidFill>
                          <a:effectLst/>
                          <a:latin typeface="+mj-ea"/>
                          <a:ea typeface="+mj-ea"/>
                        </a:rPr>
                        <a:t>是否達大量訂購數量或金額</a:t>
                      </a:r>
                      <a:endParaRPr kumimoji="0" lang="zh-TW" sz="1800" b="0" i="0" u="none" strike="noStrike" cap="none" normalizeH="0" baseline="0" dirty="0" smtClean="0">
                        <a:ln>
                          <a:noFill/>
                        </a:ln>
                        <a:solidFill>
                          <a:srgbClr val="FF0000"/>
                        </a:solidFill>
                        <a:effectLst/>
                        <a:latin typeface="+mj-ea"/>
                        <a:ea typeface="+mj-ea"/>
                        <a:cs typeface="Times New Roman" pitchFamily="18" charset="0"/>
                      </a:endParaRPr>
                    </a:p>
                  </a:txBody>
                  <a:tcPr marL="36196" marR="3619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ts val="1600"/>
                        </a:lnSpc>
                        <a:spcBef>
                          <a:spcPct val="0"/>
                        </a:spcBef>
                        <a:spcAft>
                          <a:spcPct val="0"/>
                        </a:spcAft>
                        <a:buClrTx/>
                        <a:buSzTx/>
                        <a:buFontTx/>
                        <a:buNone/>
                        <a:tabLst/>
                      </a:pPr>
                      <a:r>
                        <a:rPr kumimoji="0" lang="zh-TW" sz="1800" b="0" i="0" u="none" strike="noStrike" cap="none" normalizeH="0" baseline="0" dirty="0" smtClean="0">
                          <a:ln>
                            <a:noFill/>
                          </a:ln>
                          <a:solidFill>
                            <a:srgbClr val="000000"/>
                          </a:solidFill>
                          <a:effectLst/>
                          <a:latin typeface="+mj-ea"/>
                          <a:ea typeface="+mj-ea"/>
                        </a:rPr>
                        <a:t>擬訂購項次之訂約廠商家數</a:t>
                      </a:r>
                      <a:endParaRPr kumimoji="0" lang="zh-TW" sz="1800" b="0" i="0" u="none" strike="noStrike" cap="none" normalizeH="0" baseline="0" dirty="0" smtClean="0">
                        <a:ln>
                          <a:noFill/>
                        </a:ln>
                        <a:solidFill>
                          <a:schemeClr val="tx1"/>
                        </a:solidFill>
                        <a:effectLst/>
                        <a:latin typeface="+mj-ea"/>
                        <a:ea typeface="+mj-ea"/>
                        <a:cs typeface="Times New Roman" pitchFamily="18" charset="0"/>
                      </a:endParaRPr>
                    </a:p>
                  </a:txBody>
                  <a:tcPr marL="36196" marR="3619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ts val="1600"/>
                        </a:lnSpc>
                        <a:spcBef>
                          <a:spcPct val="0"/>
                        </a:spcBef>
                        <a:spcAft>
                          <a:spcPct val="0"/>
                        </a:spcAft>
                        <a:buClrTx/>
                        <a:buSzTx/>
                        <a:buFontTx/>
                        <a:buNone/>
                        <a:tabLst/>
                      </a:pPr>
                      <a:r>
                        <a:rPr kumimoji="0" lang="zh-TW" sz="1800" b="0" i="0" u="none" strike="noStrike" cap="none" normalizeH="0" baseline="0" smtClean="0">
                          <a:ln>
                            <a:noFill/>
                          </a:ln>
                          <a:solidFill>
                            <a:srgbClr val="000000"/>
                          </a:solidFill>
                          <a:effectLst/>
                          <a:latin typeface="+mj-ea"/>
                          <a:ea typeface="+mj-ea"/>
                        </a:rPr>
                        <a:t>作業內</a:t>
                      </a:r>
                      <a:endParaRPr kumimoji="0" lang="zh-TW" sz="1800" b="0" i="0" u="none" strike="noStrike" cap="none" normalizeH="0" baseline="0" smtClean="0">
                        <a:ln>
                          <a:noFill/>
                        </a:ln>
                        <a:solidFill>
                          <a:schemeClr val="tx1"/>
                        </a:solidFill>
                        <a:effectLst/>
                        <a:latin typeface="+mj-ea"/>
                        <a:ea typeface="+mj-ea"/>
                        <a:cs typeface="Times New Roman" pitchFamily="18" charset="0"/>
                      </a:endParaRPr>
                    </a:p>
                    <a:p>
                      <a:pPr marL="0" marR="0" lvl="0" indent="0" algn="ctr" defTabSz="914400" rtl="0" eaLnBrk="1" fontAlgn="base" latinLnBrk="0" hangingPunct="1">
                        <a:lnSpc>
                          <a:spcPts val="1600"/>
                        </a:lnSpc>
                        <a:spcBef>
                          <a:spcPct val="0"/>
                        </a:spcBef>
                        <a:spcAft>
                          <a:spcPct val="0"/>
                        </a:spcAft>
                        <a:buClrTx/>
                        <a:buSzTx/>
                        <a:buFontTx/>
                        <a:buNone/>
                        <a:tabLst/>
                      </a:pPr>
                      <a:r>
                        <a:rPr kumimoji="0" lang="zh-TW" sz="1800" b="0" i="0" u="none" strike="noStrike" cap="none" normalizeH="0" baseline="0" smtClean="0">
                          <a:ln>
                            <a:noFill/>
                          </a:ln>
                          <a:solidFill>
                            <a:srgbClr val="000000"/>
                          </a:solidFill>
                          <a:effectLst/>
                          <a:latin typeface="+mj-ea"/>
                          <a:ea typeface="+mj-ea"/>
                        </a:rPr>
                        <a:t>涵具議</a:t>
                      </a:r>
                      <a:endParaRPr kumimoji="0" lang="zh-TW" sz="1800" b="0" i="0" u="none" strike="noStrike" cap="none" normalizeH="0" baseline="0" smtClean="0">
                        <a:ln>
                          <a:noFill/>
                        </a:ln>
                        <a:solidFill>
                          <a:schemeClr val="tx1"/>
                        </a:solidFill>
                        <a:effectLst/>
                        <a:latin typeface="+mj-ea"/>
                        <a:ea typeface="+mj-ea"/>
                      </a:endParaRPr>
                    </a:p>
                    <a:p>
                      <a:pPr marL="0" marR="0" lvl="0" indent="0" algn="ctr" defTabSz="914400" rtl="0" eaLnBrk="1" fontAlgn="base" latinLnBrk="0" hangingPunct="1">
                        <a:lnSpc>
                          <a:spcPts val="1600"/>
                        </a:lnSpc>
                        <a:spcBef>
                          <a:spcPct val="0"/>
                        </a:spcBef>
                        <a:spcAft>
                          <a:spcPct val="0"/>
                        </a:spcAft>
                        <a:buClrTx/>
                        <a:buSzTx/>
                        <a:buFontTx/>
                        <a:buNone/>
                        <a:tabLst/>
                      </a:pPr>
                      <a:r>
                        <a:rPr kumimoji="0" lang="zh-TW" sz="1800" b="0" i="0" u="none" strike="noStrike" cap="none" normalizeH="0" baseline="0" smtClean="0">
                          <a:ln>
                            <a:noFill/>
                          </a:ln>
                          <a:solidFill>
                            <a:srgbClr val="000000"/>
                          </a:solidFill>
                          <a:effectLst/>
                          <a:latin typeface="+mj-ea"/>
                          <a:ea typeface="+mj-ea"/>
                        </a:rPr>
                        <a:t>價或比</a:t>
                      </a:r>
                      <a:endParaRPr kumimoji="0" lang="zh-TW" sz="1800" b="0" i="0" u="none" strike="noStrike" cap="none" normalizeH="0" baseline="0" smtClean="0">
                        <a:ln>
                          <a:noFill/>
                        </a:ln>
                        <a:solidFill>
                          <a:schemeClr val="tx1"/>
                        </a:solidFill>
                        <a:effectLst/>
                        <a:latin typeface="+mj-ea"/>
                        <a:ea typeface="+mj-ea"/>
                      </a:endParaRPr>
                    </a:p>
                    <a:p>
                      <a:pPr marL="0" marR="0" lvl="0" indent="0" algn="ctr" defTabSz="914400" rtl="0" eaLnBrk="1" fontAlgn="base" latinLnBrk="0" hangingPunct="1">
                        <a:lnSpc>
                          <a:spcPts val="1600"/>
                        </a:lnSpc>
                        <a:spcBef>
                          <a:spcPct val="0"/>
                        </a:spcBef>
                        <a:spcAft>
                          <a:spcPct val="0"/>
                        </a:spcAft>
                        <a:buClrTx/>
                        <a:buSzTx/>
                        <a:buFontTx/>
                        <a:buNone/>
                        <a:tabLst/>
                      </a:pPr>
                      <a:r>
                        <a:rPr kumimoji="0" lang="zh-TW" sz="1800" b="0" i="0" u="none" strike="noStrike" cap="none" normalizeH="0" baseline="0" smtClean="0">
                          <a:ln>
                            <a:noFill/>
                          </a:ln>
                          <a:solidFill>
                            <a:srgbClr val="000000"/>
                          </a:solidFill>
                          <a:effectLst/>
                          <a:latin typeface="+mj-ea"/>
                          <a:ea typeface="+mj-ea"/>
                        </a:rPr>
                        <a:t>價性質</a:t>
                      </a:r>
                      <a:endParaRPr kumimoji="0" lang="zh-TW" sz="1800" b="0" i="0" u="none" strike="noStrike" cap="none" normalizeH="0" baseline="0" smtClean="0">
                        <a:ln>
                          <a:noFill/>
                        </a:ln>
                        <a:solidFill>
                          <a:schemeClr val="tx1"/>
                        </a:solidFill>
                        <a:effectLst/>
                        <a:latin typeface="+mj-ea"/>
                        <a:ea typeface="+mj-ea"/>
                      </a:endParaRPr>
                    </a:p>
                  </a:txBody>
                  <a:tcPr marL="36196" marR="3619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ts val="1600"/>
                        </a:lnSpc>
                        <a:spcBef>
                          <a:spcPct val="0"/>
                        </a:spcBef>
                        <a:spcAft>
                          <a:spcPct val="0"/>
                        </a:spcAft>
                        <a:buClrTx/>
                        <a:buSzTx/>
                        <a:buFontTx/>
                        <a:buNone/>
                        <a:tabLst/>
                      </a:pPr>
                      <a:r>
                        <a:rPr kumimoji="0" lang="zh-TW" sz="1800" b="0" i="0" u="none" strike="noStrike" cap="none" normalizeH="0" baseline="0" dirty="0" smtClean="0">
                          <a:ln>
                            <a:noFill/>
                          </a:ln>
                          <a:solidFill>
                            <a:srgbClr val="000000"/>
                          </a:solidFill>
                          <a:effectLst/>
                          <a:latin typeface="+mj-ea"/>
                          <a:ea typeface="+mj-ea"/>
                        </a:rPr>
                        <a:t>是否適用</a:t>
                      </a:r>
                      <a:endParaRPr kumimoji="0" lang="zh-TW" sz="1800" b="0" i="0" u="none" strike="noStrike" cap="none" normalizeH="0" baseline="0" dirty="0" smtClean="0">
                        <a:ln>
                          <a:noFill/>
                        </a:ln>
                        <a:solidFill>
                          <a:schemeClr val="tx1"/>
                        </a:solidFill>
                        <a:effectLst/>
                        <a:latin typeface="+mj-ea"/>
                        <a:ea typeface="+mj-ea"/>
                        <a:cs typeface="Times New Roman" pitchFamily="18" charset="0"/>
                      </a:endParaRPr>
                    </a:p>
                    <a:p>
                      <a:pPr marL="0" marR="0" lvl="0" indent="0" algn="ctr" defTabSz="914400" rtl="0" eaLnBrk="1" fontAlgn="base" latinLnBrk="0" hangingPunct="1">
                        <a:lnSpc>
                          <a:spcPts val="1600"/>
                        </a:lnSpc>
                        <a:spcBef>
                          <a:spcPct val="0"/>
                        </a:spcBef>
                        <a:spcAft>
                          <a:spcPct val="0"/>
                        </a:spcAft>
                        <a:buClrTx/>
                        <a:buSzTx/>
                        <a:buFontTx/>
                        <a:buNone/>
                        <a:tabLst/>
                      </a:pPr>
                      <a:r>
                        <a:rPr kumimoji="0" lang="zh-TW" sz="1800" b="0" i="0" u="none" strike="noStrike" cap="none" normalizeH="0" baseline="0" dirty="0" smtClean="0">
                          <a:ln>
                            <a:noFill/>
                          </a:ln>
                          <a:solidFill>
                            <a:srgbClr val="000000"/>
                          </a:solidFill>
                          <a:effectLst/>
                          <a:latin typeface="+mj-ea"/>
                          <a:ea typeface="+mj-ea"/>
                        </a:rPr>
                        <a:t>採購法第</a:t>
                      </a:r>
                      <a:endParaRPr kumimoji="0" lang="zh-TW" sz="1800" b="0" i="0" u="none" strike="noStrike" cap="none" normalizeH="0" baseline="0" dirty="0" smtClean="0">
                        <a:ln>
                          <a:noFill/>
                        </a:ln>
                        <a:solidFill>
                          <a:schemeClr val="tx1"/>
                        </a:solidFill>
                        <a:effectLst/>
                        <a:latin typeface="+mj-ea"/>
                        <a:ea typeface="+mj-ea"/>
                      </a:endParaRPr>
                    </a:p>
                    <a:p>
                      <a:pPr marL="0" marR="0" lvl="0" indent="0" algn="ctr" defTabSz="914400" rtl="0" eaLnBrk="1" fontAlgn="base" latinLnBrk="0" hangingPunct="1">
                        <a:lnSpc>
                          <a:spcPts val="1600"/>
                        </a:lnSpc>
                        <a:spcBef>
                          <a:spcPct val="0"/>
                        </a:spcBef>
                        <a:spcAft>
                          <a:spcPct val="0"/>
                        </a:spcAft>
                        <a:buClrTx/>
                        <a:buSzTx/>
                        <a:buFontTx/>
                        <a:buNone/>
                        <a:tabLst/>
                      </a:pPr>
                      <a:r>
                        <a:rPr kumimoji="0" lang="en-US" altLang="zh-TW" sz="1800" b="0" i="0" u="none" strike="noStrike" cap="none" normalizeH="0" baseline="0" dirty="0" smtClean="0">
                          <a:ln>
                            <a:noFill/>
                          </a:ln>
                          <a:solidFill>
                            <a:srgbClr val="000000"/>
                          </a:solidFill>
                          <a:effectLst/>
                          <a:latin typeface="+mj-ea"/>
                          <a:ea typeface="+mj-ea"/>
                        </a:rPr>
                        <a:t>13</a:t>
                      </a:r>
                      <a:r>
                        <a:rPr kumimoji="0" lang="zh-TW" sz="1800" b="0" i="0" u="none" strike="noStrike" cap="none" normalizeH="0" baseline="0" dirty="0" smtClean="0">
                          <a:ln>
                            <a:noFill/>
                          </a:ln>
                          <a:solidFill>
                            <a:srgbClr val="000000"/>
                          </a:solidFill>
                          <a:effectLst/>
                          <a:latin typeface="+mj-ea"/>
                          <a:ea typeface="+mj-ea"/>
                        </a:rPr>
                        <a:t>條監辦</a:t>
                      </a:r>
                      <a:endParaRPr kumimoji="0" lang="zh-TW" sz="1800" b="0" i="0" u="none" strike="noStrike" cap="none" normalizeH="0" baseline="0" dirty="0" smtClean="0">
                        <a:ln>
                          <a:noFill/>
                        </a:ln>
                        <a:solidFill>
                          <a:schemeClr val="tx1"/>
                        </a:solidFill>
                        <a:effectLst/>
                        <a:latin typeface="+mj-ea"/>
                        <a:ea typeface="+mj-ea"/>
                      </a:endParaRPr>
                    </a:p>
                    <a:p>
                      <a:pPr marL="0" marR="0" lvl="0" indent="0" algn="ctr" defTabSz="914400" rtl="0" eaLnBrk="1" fontAlgn="base" latinLnBrk="0" hangingPunct="1">
                        <a:lnSpc>
                          <a:spcPts val="1600"/>
                        </a:lnSpc>
                        <a:spcBef>
                          <a:spcPct val="0"/>
                        </a:spcBef>
                        <a:spcAft>
                          <a:spcPct val="0"/>
                        </a:spcAft>
                        <a:buClrTx/>
                        <a:buSzTx/>
                        <a:buFontTx/>
                        <a:buNone/>
                        <a:tabLst/>
                      </a:pPr>
                      <a:r>
                        <a:rPr kumimoji="0" lang="zh-TW" sz="1800" b="0" i="0" u="none" strike="noStrike" cap="none" normalizeH="0" baseline="0" dirty="0" smtClean="0">
                          <a:ln>
                            <a:noFill/>
                          </a:ln>
                          <a:solidFill>
                            <a:srgbClr val="000000"/>
                          </a:solidFill>
                          <a:effectLst/>
                          <a:latin typeface="+mj-ea"/>
                          <a:ea typeface="+mj-ea"/>
                        </a:rPr>
                        <a:t>規定</a:t>
                      </a:r>
                      <a:endParaRPr kumimoji="0" lang="zh-TW" sz="1800" b="0" i="0" u="none" strike="noStrike" cap="none" normalizeH="0" baseline="0" dirty="0" smtClean="0">
                        <a:ln>
                          <a:noFill/>
                        </a:ln>
                        <a:solidFill>
                          <a:schemeClr val="tx1"/>
                        </a:solidFill>
                        <a:effectLst/>
                        <a:latin typeface="+mj-ea"/>
                        <a:ea typeface="+mj-ea"/>
                      </a:endParaRPr>
                    </a:p>
                  </a:txBody>
                  <a:tcPr marL="36196" marR="3619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ts val="1600"/>
                        </a:lnSpc>
                        <a:spcBef>
                          <a:spcPct val="0"/>
                        </a:spcBef>
                        <a:spcAft>
                          <a:spcPct val="0"/>
                        </a:spcAft>
                        <a:buClrTx/>
                        <a:buSzTx/>
                        <a:buFontTx/>
                        <a:buNone/>
                        <a:tabLst/>
                      </a:pPr>
                      <a:r>
                        <a:rPr kumimoji="0" lang="zh-TW" sz="1800" b="0" i="0" u="none" strike="noStrike" cap="none" normalizeH="0" baseline="0" dirty="0" smtClean="0">
                          <a:ln>
                            <a:noFill/>
                          </a:ln>
                          <a:solidFill>
                            <a:srgbClr val="000000"/>
                          </a:solidFill>
                          <a:effectLst/>
                          <a:latin typeface="+mj-ea"/>
                          <a:ea typeface="+mj-ea"/>
                        </a:rPr>
                        <a:t>說明</a:t>
                      </a:r>
                      <a:endParaRPr kumimoji="0" lang="zh-TW" sz="1800" b="0" i="0" u="none" strike="noStrike" cap="none" normalizeH="0" baseline="0" dirty="0" smtClean="0">
                        <a:ln>
                          <a:noFill/>
                        </a:ln>
                        <a:solidFill>
                          <a:schemeClr val="tx1"/>
                        </a:solidFill>
                        <a:effectLst/>
                        <a:latin typeface="+mj-ea"/>
                        <a:ea typeface="+mj-ea"/>
                        <a:cs typeface="Times New Roman" pitchFamily="18" charset="0"/>
                      </a:endParaRPr>
                    </a:p>
                  </a:txBody>
                  <a:tcPr marL="36196" marR="3619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r h="949822">
                <a:tc>
                  <a:txBody>
                    <a:bodyPr/>
                    <a:lstStyle/>
                    <a:p>
                      <a:pPr marL="0" marR="0" lvl="0" indent="0" algn="ctr" defTabSz="914400" rtl="0" eaLnBrk="1" fontAlgn="base" latinLnBrk="0" hangingPunct="1">
                        <a:lnSpc>
                          <a:spcPts val="1600"/>
                        </a:lnSpc>
                        <a:spcBef>
                          <a:spcPct val="0"/>
                        </a:spcBef>
                        <a:spcAft>
                          <a:spcPct val="0"/>
                        </a:spcAft>
                        <a:buClrTx/>
                        <a:buSzTx/>
                        <a:buFontTx/>
                        <a:buNone/>
                        <a:tabLst/>
                      </a:pPr>
                      <a:r>
                        <a:rPr kumimoji="0" lang="en-US" altLang="zh-TW" sz="1400" b="0" i="0" u="none" strike="noStrike" cap="none" normalizeH="0" baseline="0" smtClean="0">
                          <a:ln>
                            <a:noFill/>
                          </a:ln>
                          <a:solidFill>
                            <a:srgbClr val="000000"/>
                          </a:solidFill>
                          <a:effectLst/>
                          <a:latin typeface="+mj-ea"/>
                          <a:ea typeface="+mj-ea"/>
                        </a:rPr>
                        <a:t>10</a:t>
                      </a:r>
                      <a:r>
                        <a:rPr kumimoji="0" lang="zh-TW" sz="1400" b="0" i="0" u="none" strike="noStrike" cap="none" normalizeH="0" baseline="0" smtClean="0">
                          <a:ln>
                            <a:noFill/>
                          </a:ln>
                          <a:solidFill>
                            <a:srgbClr val="000000"/>
                          </a:solidFill>
                          <a:effectLst/>
                          <a:latin typeface="+mj-ea"/>
                          <a:ea typeface="+mj-ea"/>
                        </a:rPr>
                        <a:t>萬元</a:t>
                      </a:r>
                      <a:endParaRPr kumimoji="0" lang="en-US" altLang="zh-TW" sz="1400" b="0" i="0" u="none" strike="noStrike" cap="none" normalizeH="0" baseline="0" smtClean="0">
                        <a:ln>
                          <a:noFill/>
                        </a:ln>
                        <a:solidFill>
                          <a:srgbClr val="000000"/>
                        </a:solidFill>
                        <a:effectLst/>
                        <a:latin typeface="+mj-ea"/>
                        <a:ea typeface="+mj-ea"/>
                      </a:endParaRPr>
                    </a:p>
                    <a:p>
                      <a:pPr marL="0" marR="0" lvl="0" indent="0" algn="ctr" defTabSz="914400" rtl="0" eaLnBrk="1" fontAlgn="base" latinLnBrk="0" hangingPunct="1">
                        <a:lnSpc>
                          <a:spcPts val="1600"/>
                        </a:lnSpc>
                        <a:spcBef>
                          <a:spcPct val="0"/>
                        </a:spcBef>
                        <a:spcAft>
                          <a:spcPct val="0"/>
                        </a:spcAft>
                        <a:buClrTx/>
                        <a:buSzTx/>
                        <a:buFontTx/>
                        <a:buNone/>
                        <a:tabLst/>
                      </a:pPr>
                      <a:endParaRPr kumimoji="0" lang="en-US" altLang="zh-TW" sz="1400" b="0" i="0" u="none" strike="noStrike" cap="none" normalizeH="0" baseline="0" smtClean="0">
                        <a:ln>
                          <a:noFill/>
                        </a:ln>
                        <a:solidFill>
                          <a:srgbClr val="000000"/>
                        </a:solidFill>
                        <a:effectLst/>
                        <a:latin typeface="+mj-ea"/>
                        <a:ea typeface="+mj-ea"/>
                      </a:endParaRPr>
                    </a:p>
                    <a:p>
                      <a:pPr marL="0" marR="0" lvl="0" indent="0" algn="ctr" defTabSz="914400" rtl="0" eaLnBrk="1" fontAlgn="base" latinLnBrk="0" hangingPunct="1">
                        <a:lnSpc>
                          <a:spcPts val="1600"/>
                        </a:lnSpc>
                        <a:spcBef>
                          <a:spcPct val="0"/>
                        </a:spcBef>
                        <a:spcAft>
                          <a:spcPct val="0"/>
                        </a:spcAft>
                        <a:buClrTx/>
                        <a:buSzTx/>
                        <a:buFontTx/>
                        <a:buNone/>
                        <a:tabLst/>
                      </a:pPr>
                      <a:r>
                        <a:rPr kumimoji="0" lang="zh-TW" sz="1400" b="0" i="0" u="none" strike="noStrike" cap="none" normalizeH="0" baseline="0" smtClean="0">
                          <a:ln>
                            <a:noFill/>
                          </a:ln>
                          <a:solidFill>
                            <a:srgbClr val="000000"/>
                          </a:solidFill>
                          <a:effectLst/>
                          <a:latin typeface="+mj-ea"/>
                          <a:ea typeface="+mj-ea"/>
                        </a:rPr>
                        <a:t>以下</a:t>
                      </a:r>
                      <a:endParaRPr kumimoji="0" lang="zh-TW" sz="1400" b="0" i="0" u="none" strike="noStrike" cap="none" normalizeH="0" baseline="0" smtClean="0">
                        <a:ln>
                          <a:noFill/>
                        </a:ln>
                        <a:solidFill>
                          <a:schemeClr val="tx1"/>
                        </a:solidFill>
                        <a:effectLst/>
                        <a:latin typeface="+mj-ea"/>
                        <a:ea typeface="+mj-ea"/>
                        <a:cs typeface="Times New Roman" pitchFamily="18" charset="0"/>
                      </a:endParaRPr>
                    </a:p>
                  </a:txBody>
                  <a:tcPr marL="36196" marR="3619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ts val="1600"/>
                        </a:lnSpc>
                        <a:spcBef>
                          <a:spcPct val="0"/>
                        </a:spcBef>
                        <a:spcAft>
                          <a:spcPct val="0"/>
                        </a:spcAft>
                        <a:buClrTx/>
                        <a:buSzTx/>
                        <a:buFontTx/>
                        <a:buNone/>
                        <a:tabLst/>
                      </a:pPr>
                      <a:r>
                        <a:rPr kumimoji="0" lang="zh-TW" sz="1400" b="0" i="0" u="none" strike="noStrike" cap="none" normalizeH="0" baseline="0" smtClean="0">
                          <a:ln>
                            <a:noFill/>
                          </a:ln>
                          <a:solidFill>
                            <a:srgbClr val="000000"/>
                          </a:solidFill>
                          <a:effectLst/>
                          <a:latin typeface="+mj-ea"/>
                          <a:ea typeface="+mj-ea"/>
                        </a:rPr>
                        <a:t>否</a:t>
                      </a:r>
                      <a:endParaRPr kumimoji="0" lang="zh-TW" sz="1400" b="0" i="0" u="none" strike="noStrike" cap="none" normalizeH="0" baseline="0" smtClean="0">
                        <a:ln>
                          <a:noFill/>
                        </a:ln>
                        <a:solidFill>
                          <a:schemeClr val="tx1"/>
                        </a:solidFill>
                        <a:effectLst/>
                        <a:latin typeface="+mj-ea"/>
                        <a:ea typeface="+mj-ea"/>
                        <a:cs typeface="Times New Roman" pitchFamily="18" charset="0"/>
                      </a:endParaRPr>
                    </a:p>
                  </a:txBody>
                  <a:tcPr marL="36196" marR="3619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ts val="1600"/>
                        </a:lnSpc>
                        <a:spcBef>
                          <a:spcPct val="0"/>
                        </a:spcBef>
                        <a:spcAft>
                          <a:spcPct val="0"/>
                        </a:spcAft>
                        <a:buClrTx/>
                        <a:buSzTx/>
                        <a:buFontTx/>
                        <a:buNone/>
                        <a:tabLst/>
                      </a:pPr>
                      <a:r>
                        <a:rPr kumimoji="0" lang="zh-TW" sz="1400" b="0" i="0" u="none" strike="noStrike" cap="none" normalizeH="0" baseline="0" smtClean="0">
                          <a:ln>
                            <a:noFill/>
                          </a:ln>
                          <a:solidFill>
                            <a:srgbClr val="000000"/>
                          </a:solidFill>
                          <a:effectLst/>
                          <a:latin typeface="+mj-ea"/>
                          <a:ea typeface="+mj-ea"/>
                        </a:rPr>
                        <a:t>不限</a:t>
                      </a:r>
                      <a:endParaRPr kumimoji="0" lang="zh-TW" sz="1400" b="0" i="0" u="none" strike="noStrike" cap="none" normalizeH="0" baseline="0" smtClean="0">
                        <a:ln>
                          <a:noFill/>
                        </a:ln>
                        <a:solidFill>
                          <a:schemeClr val="tx1"/>
                        </a:solidFill>
                        <a:effectLst/>
                        <a:latin typeface="+mj-ea"/>
                        <a:ea typeface="+mj-ea"/>
                        <a:cs typeface="Times New Roman" pitchFamily="18" charset="0"/>
                      </a:endParaRPr>
                    </a:p>
                  </a:txBody>
                  <a:tcPr marL="36196" marR="3619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TW" altLang="zh-TW" sz="1400" b="0" i="0" u="none" strike="noStrike" cap="none" normalizeH="0" baseline="0" smtClean="0">
                        <a:ln>
                          <a:noFill/>
                        </a:ln>
                        <a:solidFill>
                          <a:schemeClr val="tx1"/>
                        </a:solidFill>
                        <a:effectLst/>
                        <a:latin typeface="+mj-ea"/>
                        <a:ea typeface="+mj-ea"/>
                      </a:endParaRPr>
                    </a:p>
                  </a:txBody>
                  <a:tcPr marL="36196" marR="3619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ts val="1600"/>
                        </a:lnSpc>
                        <a:spcBef>
                          <a:spcPct val="0"/>
                        </a:spcBef>
                        <a:spcAft>
                          <a:spcPct val="0"/>
                        </a:spcAft>
                        <a:buClrTx/>
                        <a:buSzTx/>
                        <a:buFontTx/>
                        <a:buNone/>
                        <a:tabLst/>
                      </a:pPr>
                      <a:r>
                        <a:rPr kumimoji="0" lang="zh-TW" sz="1400" b="0" i="0" u="none" strike="noStrike" cap="none" normalizeH="0" baseline="0" smtClean="0">
                          <a:ln>
                            <a:noFill/>
                          </a:ln>
                          <a:solidFill>
                            <a:srgbClr val="000000"/>
                          </a:solidFill>
                          <a:effectLst/>
                          <a:latin typeface="+mj-ea"/>
                          <a:ea typeface="+mj-ea"/>
                        </a:rPr>
                        <a:t>不適用</a:t>
                      </a:r>
                      <a:endParaRPr kumimoji="0" lang="zh-TW" sz="1400" b="0" i="0" u="none" strike="noStrike" cap="none" normalizeH="0" baseline="0" smtClean="0">
                        <a:ln>
                          <a:noFill/>
                        </a:ln>
                        <a:solidFill>
                          <a:schemeClr val="tx1"/>
                        </a:solidFill>
                        <a:effectLst/>
                        <a:latin typeface="+mj-ea"/>
                        <a:ea typeface="+mj-ea"/>
                        <a:cs typeface="Times New Roman" pitchFamily="18" charset="0"/>
                      </a:endParaRPr>
                    </a:p>
                  </a:txBody>
                  <a:tcPr marL="36196" marR="3619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ts val="1600"/>
                        </a:lnSpc>
                        <a:spcBef>
                          <a:spcPct val="0"/>
                        </a:spcBef>
                        <a:spcAft>
                          <a:spcPct val="0"/>
                        </a:spcAft>
                        <a:buClrTx/>
                        <a:buSzTx/>
                        <a:buFontTx/>
                        <a:buNone/>
                        <a:tabLst/>
                      </a:pPr>
                      <a:r>
                        <a:rPr kumimoji="0" lang="zh-TW" sz="1400" b="0" i="0" u="none" strike="noStrike" cap="none" normalizeH="0" baseline="0" smtClean="0">
                          <a:ln>
                            <a:noFill/>
                          </a:ln>
                          <a:solidFill>
                            <a:srgbClr val="000000"/>
                          </a:solidFill>
                          <a:effectLst/>
                          <a:latin typeface="+mj-ea"/>
                          <a:ea typeface="+mj-ea"/>
                        </a:rPr>
                        <a:t>依契約單價訂購。未達契約所載大量訂購之最低金額或數量條件者，共同供應契約廠商如以優於契約規定條件供應，屬市場機制，亦無違約，惟交貨品質應依約辦理，並應注意共同供應契約實施辦法第</a:t>
                      </a:r>
                      <a:r>
                        <a:rPr kumimoji="0" lang="en-US" altLang="zh-TW" sz="1400" b="0" i="0" u="none" strike="noStrike" cap="none" normalizeH="0" baseline="0" smtClean="0">
                          <a:ln>
                            <a:noFill/>
                          </a:ln>
                          <a:solidFill>
                            <a:srgbClr val="000000"/>
                          </a:solidFill>
                          <a:effectLst/>
                          <a:latin typeface="+mj-ea"/>
                          <a:ea typeface="+mj-ea"/>
                        </a:rPr>
                        <a:t>9</a:t>
                      </a:r>
                      <a:r>
                        <a:rPr kumimoji="0" lang="zh-TW" sz="1400" b="0" i="0" u="none" strike="noStrike" cap="none" normalizeH="0" baseline="0" smtClean="0">
                          <a:ln>
                            <a:noFill/>
                          </a:ln>
                          <a:solidFill>
                            <a:srgbClr val="000000"/>
                          </a:solidFill>
                          <a:effectLst/>
                          <a:latin typeface="+mj-ea"/>
                          <a:ea typeface="+mj-ea"/>
                        </a:rPr>
                        <a:t>條規定。</a:t>
                      </a:r>
                      <a:endParaRPr kumimoji="0" lang="zh-TW" sz="1400" b="0" i="0" u="none" strike="noStrike" cap="none" normalizeH="0" baseline="0" smtClean="0">
                        <a:ln>
                          <a:noFill/>
                        </a:ln>
                        <a:solidFill>
                          <a:schemeClr val="tx1"/>
                        </a:solidFill>
                        <a:effectLst/>
                        <a:latin typeface="+mj-ea"/>
                        <a:ea typeface="+mj-ea"/>
                        <a:cs typeface="Times New Roman" pitchFamily="18" charset="0"/>
                      </a:endParaRPr>
                    </a:p>
                  </a:txBody>
                  <a:tcPr marL="36196" marR="36196"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185619">
                <a:tc rowSpan="3">
                  <a:txBody>
                    <a:bodyPr/>
                    <a:lstStyle/>
                    <a:p>
                      <a:pPr marL="0" marR="0" lvl="0" indent="0" algn="just" defTabSz="914400" rtl="0" eaLnBrk="1" fontAlgn="base" latinLnBrk="0" hangingPunct="1">
                        <a:lnSpc>
                          <a:spcPts val="1600"/>
                        </a:lnSpc>
                        <a:spcBef>
                          <a:spcPct val="0"/>
                        </a:spcBef>
                        <a:spcAft>
                          <a:spcPct val="0"/>
                        </a:spcAft>
                        <a:buClrTx/>
                        <a:buSzTx/>
                        <a:buFontTx/>
                        <a:buNone/>
                        <a:tabLst/>
                      </a:pPr>
                      <a:endParaRPr kumimoji="0" lang="en-US" altLang="zh-TW" sz="1400" b="0" i="0" u="none" strike="noStrike" cap="none" normalizeH="0" baseline="0" dirty="0" smtClean="0">
                        <a:ln>
                          <a:noFill/>
                        </a:ln>
                        <a:solidFill>
                          <a:srgbClr val="000000"/>
                        </a:solidFill>
                        <a:effectLst/>
                        <a:latin typeface="+mj-ea"/>
                        <a:ea typeface="+mj-ea"/>
                      </a:endParaRPr>
                    </a:p>
                    <a:p>
                      <a:pPr marL="0" marR="0" lvl="0" indent="0" algn="just" defTabSz="914400" rtl="0" eaLnBrk="1" fontAlgn="base" latinLnBrk="0" hangingPunct="1">
                        <a:lnSpc>
                          <a:spcPts val="1600"/>
                        </a:lnSpc>
                        <a:spcBef>
                          <a:spcPct val="0"/>
                        </a:spcBef>
                        <a:spcAft>
                          <a:spcPct val="0"/>
                        </a:spcAft>
                        <a:buClrTx/>
                        <a:buSzTx/>
                        <a:buFontTx/>
                        <a:buNone/>
                        <a:tabLst/>
                      </a:pPr>
                      <a:endParaRPr kumimoji="0" lang="en-US" altLang="zh-TW" sz="1400" b="0" i="0" u="none" strike="noStrike" cap="none" normalizeH="0" baseline="0" dirty="0" smtClean="0">
                        <a:ln>
                          <a:noFill/>
                        </a:ln>
                        <a:solidFill>
                          <a:srgbClr val="000000"/>
                        </a:solidFill>
                        <a:effectLst/>
                        <a:latin typeface="+mj-ea"/>
                        <a:ea typeface="+mj-ea"/>
                      </a:endParaRPr>
                    </a:p>
                    <a:p>
                      <a:pPr marL="0" marR="0" lvl="0" indent="0" algn="just" defTabSz="914400" rtl="0" eaLnBrk="1" fontAlgn="base" latinLnBrk="0" hangingPunct="1">
                        <a:lnSpc>
                          <a:spcPts val="1600"/>
                        </a:lnSpc>
                        <a:spcBef>
                          <a:spcPct val="0"/>
                        </a:spcBef>
                        <a:spcAft>
                          <a:spcPct val="0"/>
                        </a:spcAft>
                        <a:buClrTx/>
                        <a:buSzTx/>
                        <a:buFontTx/>
                        <a:buNone/>
                        <a:tabLst/>
                      </a:pPr>
                      <a:endParaRPr kumimoji="0" lang="en-US" altLang="zh-TW" sz="1400" b="0" i="0" u="none" strike="noStrike" cap="none" normalizeH="0" baseline="0" dirty="0" smtClean="0">
                        <a:ln>
                          <a:noFill/>
                        </a:ln>
                        <a:solidFill>
                          <a:srgbClr val="000000"/>
                        </a:solidFill>
                        <a:effectLst/>
                        <a:latin typeface="+mj-ea"/>
                        <a:ea typeface="+mj-ea"/>
                      </a:endParaRPr>
                    </a:p>
                    <a:p>
                      <a:pPr marL="0" marR="0" lvl="0" indent="0" algn="just" defTabSz="914400" rtl="0" eaLnBrk="1" fontAlgn="base" latinLnBrk="0" hangingPunct="1">
                        <a:lnSpc>
                          <a:spcPts val="1600"/>
                        </a:lnSpc>
                        <a:spcBef>
                          <a:spcPct val="0"/>
                        </a:spcBef>
                        <a:spcAft>
                          <a:spcPct val="0"/>
                        </a:spcAft>
                        <a:buClrTx/>
                        <a:buSzTx/>
                        <a:buFontTx/>
                        <a:buNone/>
                        <a:tabLst/>
                      </a:pPr>
                      <a:endParaRPr kumimoji="0" lang="en-US" altLang="zh-TW" sz="1400" b="0" i="0" u="none" strike="noStrike" cap="none" normalizeH="0" baseline="0" dirty="0" smtClean="0">
                        <a:ln>
                          <a:noFill/>
                        </a:ln>
                        <a:solidFill>
                          <a:srgbClr val="000000"/>
                        </a:solidFill>
                        <a:effectLst/>
                        <a:latin typeface="+mj-ea"/>
                        <a:ea typeface="+mj-ea"/>
                      </a:endParaRPr>
                    </a:p>
                    <a:p>
                      <a:pPr marL="0" marR="0" lvl="0" indent="0" algn="just" defTabSz="914400" rtl="0" eaLnBrk="1" fontAlgn="base" latinLnBrk="0" hangingPunct="1">
                        <a:lnSpc>
                          <a:spcPts val="1600"/>
                        </a:lnSpc>
                        <a:spcBef>
                          <a:spcPct val="0"/>
                        </a:spcBef>
                        <a:spcAft>
                          <a:spcPct val="0"/>
                        </a:spcAft>
                        <a:buClrTx/>
                        <a:buSzTx/>
                        <a:buFontTx/>
                        <a:buNone/>
                        <a:tabLst/>
                      </a:pPr>
                      <a:r>
                        <a:rPr kumimoji="0" lang="zh-TW" sz="1400" b="0" i="0" u="none" strike="noStrike" cap="none" normalizeH="0" baseline="0" dirty="0" smtClean="0">
                          <a:ln>
                            <a:noFill/>
                          </a:ln>
                          <a:solidFill>
                            <a:srgbClr val="000000"/>
                          </a:solidFill>
                          <a:effectLst/>
                          <a:latin typeface="+mj-ea"/>
                          <a:ea typeface="+mj-ea"/>
                        </a:rPr>
                        <a:t>逾</a:t>
                      </a:r>
                      <a:r>
                        <a:rPr kumimoji="0" lang="en-US" altLang="zh-TW" sz="1400" b="0" i="0" u="none" strike="noStrike" cap="none" normalizeH="0" baseline="0" dirty="0" smtClean="0">
                          <a:ln>
                            <a:noFill/>
                          </a:ln>
                          <a:solidFill>
                            <a:srgbClr val="000000"/>
                          </a:solidFill>
                          <a:effectLst/>
                          <a:latin typeface="+mj-ea"/>
                          <a:ea typeface="+mj-ea"/>
                        </a:rPr>
                        <a:t>10</a:t>
                      </a:r>
                      <a:r>
                        <a:rPr kumimoji="0" lang="zh-TW" sz="1400" b="0" i="0" u="none" strike="noStrike" cap="none" normalizeH="0" baseline="0" dirty="0" smtClean="0">
                          <a:ln>
                            <a:noFill/>
                          </a:ln>
                          <a:solidFill>
                            <a:srgbClr val="000000"/>
                          </a:solidFill>
                          <a:effectLst/>
                          <a:latin typeface="+mj-ea"/>
                          <a:ea typeface="+mj-ea"/>
                        </a:rPr>
                        <a:t>萬元但未達公告金額</a:t>
                      </a:r>
                      <a:endParaRPr kumimoji="0" lang="zh-TW" sz="1400" b="0" i="0" u="none" strike="noStrike" cap="none" normalizeH="0" baseline="0" dirty="0" smtClean="0">
                        <a:ln>
                          <a:noFill/>
                        </a:ln>
                        <a:solidFill>
                          <a:schemeClr val="tx1"/>
                        </a:solidFill>
                        <a:effectLst/>
                        <a:latin typeface="+mj-ea"/>
                        <a:ea typeface="+mj-ea"/>
                        <a:cs typeface="Times New Roman" pitchFamily="18" charset="0"/>
                      </a:endParaRPr>
                    </a:p>
                  </a:txBody>
                  <a:tcPr marL="36196" marR="36196"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ts val="1600"/>
                        </a:lnSpc>
                        <a:spcBef>
                          <a:spcPct val="0"/>
                        </a:spcBef>
                        <a:spcAft>
                          <a:spcPct val="0"/>
                        </a:spcAft>
                        <a:buClrTx/>
                        <a:buSzTx/>
                        <a:buFontTx/>
                        <a:buNone/>
                        <a:tabLst/>
                      </a:pPr>
                      <a:r>
                        <a:rPr kumimoji="0" lang="zh-TW" sz="1400" b="0" i="0" u="none" strike="noStrike" cap="none" normalizeH="0" baseline="0" smtClean="0">
                          <a:ln>
                            <a:noFill/>
                          </a:ln>
                          <a:solidFill>
                            <a:srgbClr val="000000"/>
                          </a:solidFill>
                          <a:effectLst/>
                          <a:latin typeface="+mj-ea"/>
                          <a:ea typeface="+mj-ea"/>
                        </a:rPr>
                        <a:t>否</a:t>
                      </a:r>
                      <a:endParaRPr kumimoji="0" lang="zh-TW" sz="1400" b="0" i="0" u="none" strike="noStrike" cap="none" normalizeH="0" baseline="0" smtClean="0">
                        <a:ln>
                          <a:noFill/>
                        </a:ln>
                        <a:solidFill>
                          <a:schemeClr val="tx1"/>
                        </a:solidFill>
                        <a:effectLst/>
                        <a:latin typeface="+mj-ea"/>
                        <a:ea typeface="+mj-ea"/>
                        <a:cs typeface="Times New Roman" pitchFamily="18" charset="0"/>
                      </a:endParaRPr>
                    </a:p>
                  </a:txBody>
                  <a:tcPr marL="36196" marR="36196"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ts val="1600"/>
                        </a:lnSpc>
                        <a:spcBef>
                          <a:spcPct val="0"/>
                        </a:spcBef>
                        <a:spcAft>
                          <a:spcPct val="0"/>
                        </a:spcAft>
                        <a:buClrTx/>
                        <a:buSzTx/>
                        <a:buFontTx/>
                        <a:buNone/>
                        <a:tabLst/>
                      </a:pPr>
                      <a:r>
                        <a:rPr kumimoji="0" lang="zh-TW" sz="1400" b="0" i="0" u="none" strike="noStrike" cap="none" normalizeH="0" baseline="0" smtClean="0">
                          <a:ln>
                            <a:noFill/>
                          </a:ln>
                          <a:solidFill>
                            <a:srgbClr val="000000"/>
                          </a:solidFill>
                          <a:effectLst/>
                          <a:latin typeface="+mj-ea"/>
                          <a:ea typeface="+mj-ea"/>
                        </a:rPr>
                        <a:t>不限</a:t>
                      </a:r>
                      <a:endParaRPr kumimoji="0" lang="zh-TW" sz="1400" b="0" i="0" u="none" strike="noStrike" cap="none" normalizeH="0" baseline="0" smtClean="0">
                        <a:ln>
                          <a:noFill/>
                        </a:ln>
                        <a:solidFill>
                          <a:schemeClr val="tx1"/>
                        </a:solidFill>
                        <a:effectLst/>
                        <a:latin typeface="+mj-ea"/>
                        <a:ea typeface="+mj-ea"/>
                        <a:cs typeface="Times New Roman" pitchFamily="18" charset="0"/>
                      </a:endParaRPr>
                    </a:p>
                  </a:txBody>
                  <a:tcPr marL="36196" marR="36196"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ts val="1600"/>
                        </a:lnSpc>
                        <a:spcBef>
                          <a:spcPct val="0"/>
                        </a:spcBef>
                        <a:spcAft>
                          <a:spcPct val="0"/>
                        </a:spcAft>
                        <a:buClrTx/>
                        <a:buSzTx/>
                        <a:buFontTx/>
                        <a:buNone/>
                        <a:tabLst/>
                      </a:pPr>
                      <a:r>
                        <a:rPr kumimoji="0" lang="en-US" altLang="zh-TW" sz="1400" b="0" i="0" u="none" strike="noStrike" cap="none" normalizeH="0" baseline="0" smtClean="0">
                          <a:ln>
                            <a:noFill/>
                          </a:ln>
                          <a:solidFill>
                            <a:srgbClr val="000000"/>
                          </a:solidFill>
                          <a:effectLst/>
                          <a:latin typeface="+mj-ea"/>
                          <a:ea typeface="+mj-ea"/>
                        </a:rPr>
                        <a:t> </a:t>
                      </a:r>
                      <a:endParaRPr kumimoji="0" lang="zh-TW" altLang="zh-TW" sz="1400" b="0" i="0" u="none" strike="noStrike" cap="none" normalizeH="0" baseline="0" smtClean="0">
                        <a:ln>
                          <a:noFill/>
                        </a:ln>
                        <a:solidFill>
                          <a:schemeClr val="tx1"/>
                        </a:solidFill>
                        <a:effectLst/>
                        <a:latin typeface="+mj-ea"/>
                        <a:ea typeface="+mj-ea"/>
                        <a:cs typeface="Times New Roman" pitchFamily="18" charset="0"/>
                      </a:endParaRPr>
                    </a:p>
                  </a:txBody>
                  <a:tcPr marL="36196" marR="36196"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ts val="1600"/>
                        </a:lnSpc>
                        <a:spcBef>
                          <a:spcPct val="0"/>
                        </a:spcBef>
                        <a:spcAft>
                          <a:spcPct val="0"/>
                        </a:spcAft>
                        <a:buClrTx/>
                        <a:buSzTx/>
                        <a:buFontTx/>
                        <a:buNone/>
                        <a:tabLst/>
                      </a:pPr>
                      <a:r>
                        <a:rPr kumimoji="0" lang="zh-TW" sz="1400" b="0" i="0" u="none" strike="noStrike" cap="none" normalizeH="0" baseline="0" dirty="0" smtClean="0">
                          <a:ln>
                            <a:noFill/>
                          </a:ln>
                          <a:solidFill>
                            <a:srgbClr val="000000"/>
                          </a:solidFill>
                          <a:effectLst/>
                          <a:latin typeface="+mj-ea"/>
                          <a:ea typeface="+mj-ea"/>
                        </a:rPr>
                        <a:t>不適用</a:t>
                      </a:r>
                      <a:endParaRPr kumimoji="0" lang="zh-TW" sz="1400" b="0" i="0" u="none" strike="noStrike" cap="none" normalizeH="0" baseline="0" dirty="0" smtClean="0">
                        <a:ln>
                          <a:noFill/>
                        </a:ln>
                        <a:solidFill>
                          <a:schemeClr val="tx1"/>
                        </a:solidFill>
                        <a:effectLst/>
                        <a:latin typeface="+mj-ea"/>
                        <a:ea typeface="+mj-ea"/>
                        <a:cs typeface="Times New Roman" pitchFamily="18" charset="0"/>
                      </a:endParaRPr>
                    </a:p>
                  </a:txBody>
                  <a:tcPr marL="36196" marR="36196"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ts val="1600"/>
                        </a:lnSpc>
                        <a:spcBef>
                          <a:spcPct val="0"/>
                        </a:spcBef>
                        <a:spcAft>
                          <a:spcPct val="0"/>
                        </a:spcAft>
                        <a:buClrTx/>
                        <a:buSzTx/>
                        <a:buFontTx/>
                        <a:buNone/>
                        <a:tabLst/>
                      </a:pPr>
                      <a:r>
                        <a:rPr kumimoji="0" lang="zh-TW" sz="1400" b="0" i="0" u="none" strike="noStrike" cap="none" normalizeH="0" baseline="0" dirty="0" smtClean="0">
                          <a:ln>
                            <a:noFill/>
                          </a:ln>
                          <a:solidFill>
                            <a:srgbClr val="000000"/>
                          </a:solidFill>
                          <a:effectLst/>
                          <a:latin typeface="+mj-ea"/>
                          <a:ea typeface="+mj-ea"/>
                        </a:rPr>
                        <a:t>同上。</a:t>
                      </a:r>
                      <a:endParaRPr kumimoji="0" lang="zh-TW" sz="1400" b="0" i="0" u="none" strike="noStrike" cap="none" normalizeH="0" baseline="0" dirty="0" smtClean="0">
                        <a:ln>
                          <a:noFill/>
                        </a:ln>
                        <a:solidFill>
                          <a:schemeClr val="tx1"/>
                        </a:solidFill>
                        <a:effectLst/>
                        <a:latin typeface="+mj-ea"/>
                        <a:ea typeface="+mj-ea"/>
                        <a:cs typeface="Times New Roman" pitchFamily="18" charset="0"/>
                      </a:endParaRPr>
                    </a:p>
                  </a:txBody>
                  <a:tcPr marL="36196" marR="36196"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r h="403111">
                <a:tc vMerge="1">
                  <a:txBody>
                    <a:bodyPr/>
                    <a:lstStyle/>
                    <a:p>
                      <a:endParaRPr lang="zh-TW" altLang="en-US"/>
                    </a:p>
                  </a:txBody>
                  <a:tcPr/>
                </a:tc>
                <a:tc rowSpan="2">
                  <a:txBody>
                    <a:bodyPr/>
                    <a:lstStyle/>
                    <a:p>
                      <a:pPr marL="0" marR="0" lvl="0" indent="0" algn="ctr" defTabSz="914400" rtl="0" eaLnBrk="1" fontAlgn="base" latinLnBrk="0" hangingPunct="1">
                        <a:lnSpc>
                          <a:spcPts val="1600"/>
                        </a:lnSpc>
                        <a:spcBef>
                          <a:spcPct val="0"/>
                        </a:spcBef>
                        <a:spcAft>
                          <a:spcPct val="0"/>
                        </a:spcAft>
                        <a:buClrTx/>
                        <a:buSzTx/>
                        <a:buFontTx/>
                        <a:buNone/>
                        <a:tabLst/>
                      </a:pPr>
                      <a:endParaRPr kumimoji="0" lang="en-US" altLang="zh-TW" sz="1800" b="0" i="0" u="none" strike="noStrike" cap="none" normalizeH="0" baseline="0" dirty="0" smtClean="0">
                        <a:ln>
                          <a:noFill/>
                        </a:ln>
                        <a:solidFill>
                          <a:srgbClr val="FF0000"/>
                        </a:solidFill>
                        <a:effectLst/>
                        <a:latin typeface="+mj-ea"/>
                        <a:ea typeface="+mj-ea"/>
                      </a:endParaRPr>
                    </a:p>
                    <a:p>
                      <a:pPr marL="0" marR="0" lvl="0" indent="0" algn="ctr" defTabSz="914400" rtl="0" eaLnBrk="1" fontAlgn="base" latinLnBrk="0" hangingPunct="1">
                        <a:lnSpc>
                          <a:spcPts val="1600"/>
                        </a:lnSpc>
                        <a:spcBef>
                          <a:spcPct val="0"/>
                        </a:spcBef>
                        <a:spcAft>
                          <a:spcPct val="0"/>
                        </a:spcAft>
                        <a:buClrTx/>
                        <a:buSzTx/>
                        <a:buFontTx/>
                        <a:buNone/>
                        <a:tabLst/>
                      </a:pPr>
                      <a:r>
                        <a:rPr kumimoji="0" lang="zh-TW" sz="1800" b="0" i="0" u="none" strike="noStrike" cap="none" normalizeH="0" baseline="0" dirty="0" smtClean="0">
                          <a:ln>
                            <a:noFill/>
                          </a:ln>
                          <a:solidFill>
                            <a:srgbClr val="FF0000"/>
                          </a:solidFill>
                          <a:effectLst/>
                          <a:latin typeface="+mj-ea"/>
                          <a:ea typeface="+mj-ea"/>
                        </a:rPr>
                        <a:t>是</a:t>
                      </a:r>
                      <a:endParaRPr kumimoji="0" lang="zh-TW" sz="1400" b="0" i="0" u="none" strike="noStrike" cap="none" normalizeH="0" baseline="0" dirty="0" smtClean="0">
                        <a:ln>
                          <a:noFill/>
                        </a:ln>
                        <a:solidFill>
                          <a:schemeClr val="tx1"/>
                        </a:solidFill>
                        <a:effectLst/>
                        <a:latin typeface="+mj-ea"/>
                        <a:ea typeface="+mj-ea"/>
                        <a:cs typeface="Times New Roman" pitchFamily="18" charset="0"/>
                      </a:endParaRPr>
                    </a:p>
                    <a:p>
                      <a:pPr marL="0" marR="0" lvl="0" indent="0" algn="just" defTabSz="914400" rtl="0" eaLnBrk="1" fontAlgn="base" latinLnBrk="0" hangingPunct="1">
                        <a:lnSpc>
                          <a:spcPts val="1600"/>
                        </a:lnSpc>
                        <a:spcBef>
                          <a:spcPct val="0"/>
                        </a:spcBef>
                        <a:spcAft>
                          <a:spcPct val="0"/>
                        </a:spcAft>
                        <a:buClrTx/>
                        <a:buSzTx/>
                        <a:buFontTx/>
                        <a:buNone/>
                        <a:tabLst/>
                      </a:pPr>
                      <a:r>
                        <a:rPr kumimoji="0" lang="en-US" altLang="zh-TW" sz="1400" b="0" i="0" u="none" strike="noStrike" cap="none" normalizeH="0" baseline="0" dirty="0" smtClean="0">
                          <a:ln>
                            <a:noFill/>
                          </a:ln>
                          <a:solidFill>
                            <a:srgbClr val="000000"/>
                          </a:solidFill>
                          <a:effectLst/>
                          <a:latin typeface="+mj-ea"/>
                          <a:ea typeface="+mj-ea"/>
                        </a:rPr>
                        <a:t>(</a:t>
                      </a:r>
                      <a:r>
                        <a:rPr kumimoji="0" lang="zh-TW" sz="1400" b="0" i="0" u="none" strike="noStrike" cap="none" normalizeH="0" baseline="0" dirty="0" smtClean="0">
                          <a:ln>
                            <a:noFill/>
                          </a:ln>
                          <a:solidFill>
                            <a:srgbClr val="000000"/>
                          </a:solidFill>
                          <a:effectLst/>
                          <a:latin typeface="+mj-ea"/>
                          <a:ea typeface="+mj-ea"/>
                        </a:rPr>
                        <a:t>例如某一契約之大量訂購金額定為新臺幣</a:t>
                      </a:r>
                      <a:r>
                        <a:rPr kumimoji="0" lang="en-US" altLang="zh-TW" sz="1400" b="0" i="0" u="none" strike="noStrike" cap="none" normalizeH="0" baseline="0" dirty="0" smtClean="0">
                          <a:ln>
                            <a:noFill/>
                          </a:ln>
                          <a:solidFill>
                            <a:srgbClr val="000000"/>
                          </a:solidFill>
                          <a:effectLst/>
                          <a:latin typeface="+mj-ea"/>
                          <a:ea typeface="+mj-ea"/>
                        </a:rPr>
                        <a:t>20</a:t>
                      </a:r>
                      <a:r>
                        <a:rPr kumimoji="0" lang="zh-TW" sz="1400" b="0" i="0" u="none" strike="noStrike" cap="none" normalizeH="0" baseline="0" dirty="0" smtClean="0">
                          <a:ln>
                            <a:noFill/>
                          </a:ln>
                          <a:solidFill>
                            <a:srgbClr val="000000"/>
                          </a:solidFill>
                          <a:effectLst/>
                          <a:latin typeface="+mj-ea"/>
                          <a:ea typeface="+mj-ea"/>
                        </a:rPr>
                        <a:t>萬元以上</a:t>
                      </a:r>
                      <a:r>
                        <a:rPr kumimoji="0" lang="en-US" altLang="zh-TW" sz="1400" b="0" i="0" u="none" strike="noStrike" cap="none" normalizeH="0" baseline="0" dirty="0" smtClean="0">
                          <a:ln>
                            <a:noFill/>
                          </a:ln>
                          <a:solidFill>
                            <a:srgbClr val="000000"/>
                          </a:solidFill>
                          <a:effectLst/>
                          <a:latin typeface="+mj-ea"/>
                          <a:ea typeface="+mj-ea"/>
                        </a:rPr>
                        <a:t>)</a:t>
                      </a:r>
                      <a:endParaRPr kumimoji="0" lang="zh-TW" altLang="zh-TW" sz="1400" b="0" i="0" u="none" strike="noStrike" cap="none" normalizeH="0" baseline="0" dirty="0" smtClean="0">
                        <a:ln>
                          <a:noFill/>
                        </a:ln>
                        <a:solidFill>
                          <a:schemeClr val="tx1"/>
                        </a:solidFill>
                        <a:effectLst/>
                        <a:latin typeface="+mj-ea"/>
                        <a:ea typeface="+mj-ea"/>
                      </a:endParaRPr>
                    </a:p>
                  </a:txBody>
                  <a:tcPr marL="36196" marR="36196"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ts val="1600"/>
                        </a:lnSpc>
                        <a:spcBef>
                          <a:spcPct val="0"/>
                        </a:spcBef>
                        <a:spcAft>
                          <a:spcPct val="0"/>
                        </a:spcAft>
                        <a:buClrTx/>
                        <a:buSzTx/>
                        <a:buFontTx/>
                        <a:buNone/>
                        <a:tabLst/>
                      </a:pPr>
                      <a:r>
                        <a:rPr kumimoji="0" lang="zh-TW" sz="1400" b="0" i="0" u="none" strike="noStrike" cap="none" normalizeH="0" baseline="0" smtClean="0">
                          <a:ln>
                            <a:noFill/>
                          </a:ln>
                          <a:solidFill>
                            <a:srgbClr val="000000"/>
                          </a:solidFill>
                          <a:effectLst/>
                          <a:latin typeface="+mj-ea"/>
                          <a:ea typeface="+mj-ea"/>
                        </a:rPr>
                        <a:t>僅有</a:t>
                      </a:r>
                      <a:r>
                        <a:rPr kumimoji="0" lang="en-US" altLang="zh-TW" sz="1400" b="0" i="0" u="none" strike="noStrike" cap="none" normalizeH="0" baseline="0" smtClean="0">
                          <a:ln>
                            <a:noFill/>
                          </a:ln>
                          <a:solidFill>
                            <a:srgbClr val="000000"/>
                          </a:solidFill>
                          <a:effectLst/>
                          <a:latin typeface="+mj-ea"/>
                          <a:ea typeface="+mj-ea"/>
                        </a:rPr>
                        <a:t>1</a:t>
                      </a:r>
                      <a:r>
                        <a:rPr kumimoji="0" lang="zh-TW" sz="1400" b="0" i="0" u="none" strike="noStrike" cap="none" normalizeH="0" baseline="0" smtClean="0">
                          <a:ln>
                            <a:noFill/>
                          </a:ln>
                          <a:solidFill>
                            <a:srgbClr val="000000"/>
                          </a:solidFill>
                          <a:effectLst/>
                          <a:latin typeface="+mj-ea"/>
                          <a:ea typeface="+mj-ea"/>
                        </a:rPr>
                        <a:t>家</a:t>
                      </a:r>
                    </a:p>
                  </a:txBody>
                  <a:tcPr marL="36196" marR="36196"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ts val="1600"/>
                        </a:lnSpc>
                        <a:spcBef>
                          <a:spcPct val="0"/>
                        </a:spcBef>
                        <a:spcAft>
                          <a:spcPct val="0"/>
                        </a:spcAft>
                        <a:buClrTx/>
                        <a:buSzTx/>
                        <a:buFontTx/>
                        <a:buNone/>
                        <a:tabLst/>
                      </a:pPr>
                      <a:r>
                        <a:rPr kumimoji="0" lang="zh-TW" sz="1400" b="0" i="0" u="none" strike="noStrike" cap="none" normalizeH="0" baseline="0" smtClean="0">
                          <a:ln>
                            <a:noFill/>
                          </a:ln>
                          <a:solidFill>
                            <a:srgbClr val="000000"/>
                          </a:solidFill>
                          <a:effectLst/>
                          <a:latin typeface="+mj-ea"/>
                          <a:ea typeface="+mj-ea"/>
                        </a:rPr>
                        <a:t>議價</a:t>
                      </a:r>
                    </a:p>
                  </a:txBody>
                  <a:tcPr marL="36196" marR="36196"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ts val="1600"/>
                        </a:lnSpc>
                        <a:spcBef>
                          <a:spcPct val="0"/>
                        </a:spcBef>
                        <a:spcAft>
                          <a:spcPct val="0"/>
                        </a:spcAft>
                        <a:buClrTx/>
                        <a:buSzTx/>
                        <a:buFontTx/>
                        <a:buNone/>
                        <a:tabLst/>
                      </a:pPr>
                      <a:endParaRPr kumimoji="0" lang="en-US" altLang="zh-TW" sz="1800" b="1" i="0" u="none" strike="noStrike" cap="none" normalizeH="0" baseline="0" smtClean="0">
                        <a:ln>
                          <a:noFill/>
                        </a:ln>
                        <a:solidFill>
                          <a:srgbClr val="FF0000"/>
                        </a:solidFill>
                        <a:effectLst/>
                        <a:latin typeface="+mj-ea"/>
                        <a:ea typeface="+mj-ea"/>
                      </a:endParaRPr>
                    </a:p>
                    <a:p>
                      <a:pPr marL="0" marR="0" lvl="0" indent="0" algn="ctr" defTabSz="914400" rtl="0" eaLnBrk="1" fontAlgn="base" latinLnBrk="0" hangingPunct="1">
                        <a:lnSpc>
                          <a:spcPts val="1600"/>
                        </a:lnSpc>
                        <a:spcBef>
                          <a:spcPct val="0"/>
                        </a:spcBef>
                        <a:spcAft>
                          <a:spcPct val="0"/>
                        </a:spcAft>
                        <a:buClrTx/>
                        <a:buSzTx/>
                        <a:buFontTx/>
                        <a:buNone/>
                        <a:tabLst/>
                      </a:pPr>
                      <a:r>
                        <a:rPr kumimoji="0" lang="zh-TW" sz="1800" b="1" i="0" u="none" strike="noStrike" cap="none" normalizeH="0" baseline="0" smtClean="0">
                          <a:ln>
                            <a:noFill/>
                          </a:ln>
                          <a:solidFill>
                            <a:srgbClr val="FF0000"/>
                          </a:solidFill>
                          <a:effectLst/>
                          <a:latin typeface="+mj-ea"/>
                          <a:ea typeface="+mj-ea"/>
                        </a:rPr>
                        <a:t>適用</a:t>
                      </a:r>
                    </a:p>
                  </a:txBody>
                  <a:tcPr marL="36196" marR="36196"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0" marR="0" lvl="0" indent="0" algn="just" defTabSz="914400" rtl="0" eaLnBrk="1" fontAlgn="base" latinLnBrk="0" hangingPunct="1">
                        <a:lnSpc>
                          <a:spcPts val="1600"/>
                        </a:lnSpc>
                        <a:spcBef>
                          <a:spcPct val="0"/>
                        </a:spcBef>
                        <a:spcAft>
                          <a:spcPct val="0"/>
                        </a:spcAft>
                        <a:buClrTx/>
                        <a:buSzTx/>
                        <a:buFontTx/>
                        <a:buNone/>
                        <a:tabLst/>
                      </a:pPr>
                      <a:r>
                        <a:rPr kumimoji="0" lang="zh-TW" sz="1400" b="0" i="0" u="none" strike="noStrike" cap="none" normalizeH="0" baseline="0" dirty="0" smtClean="0">
                          <a:ln>
                            <a:noFill/>
                          </a:ln>
                          <a:solidFill>
                            <a:srgbClr val="000000"/>
                          </a:solidFill>
                          <a:effectLst/>
                          <a:latin typeface="+mj-ea"/>
                          <a:ea typeface="+mj-ea"/>
                        </a:rPr>
                        <a:t>一、政府採購法第</a:t>
                      </a:r>
                      <a:r>
                        <a:rPr kumimoji="0" lang="en-US" altLang="zh-TW" sz="1400" b="0" i="0" u="none" strike="noStrike" cap="none" normalizeH="0" baseline="0" dirty="0" smtClean="0">
                          <a:ln>
                            <a:noFill/>
                          </a:ln>
                          <a:solidFill>
                            <a:srgbClr val="000000"/>
                          </a:solidFill>
                          <a:effectLst/>
                          <a:latin typeface="+mj-ea"/>
                          <a:ea typeface="+mj-ea"/>
                        </a:rPr>
                        <a:t>13</a:t>
                      </a:r>
                      <a:r>
                        <a:rPr kumimoji="0" lang="zh-TW" sz="1400" b="0" i="0" u="none" strike="noStrike" cap="none" normalizeH="0" baseline="0" dirty="0" smtClean="0">
                          <a:ln>
                            <a:noFill/>
                          </a:ln>
                          <a:solidFill>
                            <a:srgbClr val="000000"/>
                          </a:solidFill>
                          <a:effectLst/>
                          <a:latin typeface="+mj-ea"/>
                          <a:ea typeface="+mj-ea"/>
                        </a:rPr>
                        <a:t>條第</a:t>
                      </a:r>
                      <a:r>
                        <a:rPr kumimoji="0" lang="en-US" altLang="zh-TW" sz="1400" b="0" i="0" u="none" strike="noStrike" cap="none" normalizeH="0" baseline="0" dirty="0" smtClean="0">
                          <a:ln>
                            <a:noFill/>
                          </a:ln>
                          <a:solidFill>
                            <a:srgbClr val="000000"/>
                          </a:solidFill>
                          <a:effectLst/>
                          <a:latin typeface="+mj-ea"/>
                          <a:ea typeface="+mj-ea"/>
                        </a:rPr>
                        <a:t>2</a:t>
                      </a:r>
                      <a:r>
                        <a:rPr kumimoji="0" lang="zh-TW" sz="1400" b="0" i="0" u="none" strike="noStrike" cap="none" normalizeH="0" baseline="0" dirty="0" smtClean="0">
                          <a:ln>
                            <a:noFill/>
                          </a:ln>
                          <a:solidFill>
                            <a:srgbClr val="000000"/>
                          </a:solidFill>
                          <a:effectLst/>
                          <a:latin typeface="+mj-ea"/>
                          <a:ea typeface="+mj-ea"/>
                        </a:rPr>
                        <a:t>項。</a:t>
                      </a:r>
                      <a:endParaRPr kumimoji="0" lang="zh-TW" sz="1400" b="0" i="0" u="none" strike="noStrike" cap="none" normalizeH="0" baseline="0" dirty="0" smtClean="0">
                        <a:ln>
                          <a:noFill/>
                        </a:ln>
                        <a:solidFill>
                          <a:schemeClr val="tx1"/>
                        </a:solidFill>
                        <a:effectLst/>
                        <a:latin typeface="+mj-ea"/>
                        <a:ea typeface="+mj-ea"/>
                        <a:cs typeface="Times New Roman" pitchFamily="18" charset="0"/>
                      </a:endParaRPr>
                    </a:p>
                    <a:p>
                      <a:pPr marL="0" marR="0" lvl="0" indent="0" algn="just" defTabSz="914400" rtl="0" eaLnBrk="1" fontAlgn="base" latinLnBrk="0" hangingPunct="1">
                        <a:lnSpc>
                          <a:spcPts val="1600"/>
                        </a:lnSpc>
                        <a:spcBef>
                          <a:spcPct val="0"/>
                        </a:spcBef>
                        <a:spcAft>
                          <a:spcPct val="0"/>
                        </a:spcAft>
                        <a:buClrTx/>
                        <a:buSzTx/>
                        <a:buFontTx/>
                        <a:buNone/>
                        <a:tabLst/>
                      </a:pPr>
                      <a:r>
                        <a:rPr kumimoji="0" lang="zh-TW" sz="1400" b="0" i="0" u="none" strike="noStrike" cap="none" normalizeH="0" baseline="0" dirty="0" smtClean="0">
                          <a:ln>
                            <a:noFill/>
                          </a:ln>
                          <a:solidFill>
                            <a:srgbClr val="000000"/>
                          </a:solidFill>
                          <a:effectLst/>
                          <a:latin typeface="+mj-ea"/>
                          <a:ea typeface="+mj-ea"/>
                        </a:rPr>
                        <a:t>二、中央機關依「中央機關未達公告金額採購監辦辦法」。</a:t>
                      </a:r>
                      <a:endParaRPr kumimoji="0" lang="zh-TW" sz="1400" b="0" i="0" u="none" strike="noStrike" cap="none" normalizeH="0" baseline="0" dirty="0" smtClean="0">
                        <a:ln>
                          <a:noFill/>
                        </a:ln>
                        <a:solidFill>
                          <a:schemeClr val="tx1"/>
                        </a:solidFill>
                        <a:effectLst/>
                        <a:latin typeface="+mj-ea"/>
                        <a:ea typeface="+mj-ea"/>
                      </a:endParaRPr>
                    </a:p>
                    <a:p>
                      <a:pPr marL="0" marR="0" lvl="0" indent="0" algn="just" defTabSz="914400" rtl="0" eaLnBrk="1" fontAlgn="base" latinLnBrk="0" hangingPunct="1">
                        <a:lnSpc>
                          <a:spcPts val="1600"/>
                        </a:lnSpc>
                        <a:spcBef>
                          <a:spcPct val="0"/>
                        </a:spcBef>
                        <a:spcAft>
                          <a:spcPct val="0"/>
                        </a:spcAft>
                        <a:buClrTx/>
                        <a:buSzTx/>
                        <a:buFontTx/>
                        <a:buNone/>
                        <a:tabLst/>
                      </a:pPr>
                      <a:r>
                        <a:rPr kumimoji="0" lang="zh-TW" sz="1400" b="0" i="0" u="none" strike="noStrike" cap="none" normalizeH="0" baseline="0" dirty="0" smtClean="0">
                          <a:ln>
                            <a:noFill/>
                          </a:ln>
                          <a:solidFill>
                            <a:srgbClr val="000000"/>
                          </a:solidFill>
                          <a:effectLst/>
                          <a:latin typeface="+mj-ea"/>
                          <a:ea typeface="+mj-ea"/>
                        </a:rPr>
                        <a:t>三、地方機關依直轄市或縣市政府訂定之未達公告金額採購監辦辦法，地方機關未定者，比照「機關主會計及有關單位會同監辦採購辦法」。</a:t>
                      </a:r>
                      <a:endParaRPr kumimoji="0" lang="zh-TW" sz="1400" b="0" i="0" u="none" strike="noStrike" cap="none" normalizeH="0" baseline="0" dirty="0" smtClean="0">
                        <a:ln>
                          <a:noFill/>
                        </a:ln>
                        <a:solidFill>
                          <a:schemeClr val="tx1"/>
                        </a:solidFill>
                        <a:effectLst/>
                        <a:latin typeface="+mj-ea"/>
                        <a:ea typeface="+mj-ea"/>
                      </a:endParaRPr>
                    </a:p>
                    <a:p>
                      <a:pPr marL="0" marR="0" lvl="0" indent="0" algn="just" defTabSz="914400" rtl="0" eaLnBrk="1" fontAlgn="base" latinLnBrk="0" hangingPunct="1">
                        <a:lnSpc>
                          <a:spcPts val="16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mj-ea"/>
                          <a:ea typeface="+mj-ea"/>
                        </a:rPr>
                        <a:t> </a:t>
                      </a:r>
                      <a:endParaRPr kumimoji="0" lang="zh-TW" sz="1400" b="0" i="0" u="none" strike="noStrike" cap="none" normalizeH="0" baseline="0" dirty="0" smtClean="0">
                        <a:ln>
                          <a:noFill/>
                        </a:ln>
                        <a:solidFill>
                          <a:schemeClr val="tx1"/>
                        </a:solidFill>
                        <a:effectLst/>
                        <a:latin typeface="+mj-ea"/>
                        <a:ea typeface="+mj-ea"/>
                      </a:endParaRPr>
                    </a:p>
                  </a:txBody>
                  <a:tcPr marL="36196" marR="36196"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3"/>
                  </a:ext>
                </a:extLst>
              </a:tr>
              <a:tr h="863319">
                <a:tc vMerge="1">
                  <a:txBody>
                    <a:bodyPr/>
                    <a:lstStyle/>
                    <a:p>
                      <a:endParaRPr lang="zh-TW" altLang="en-US"/>
                    </a:p>
                  </a:txBody>
                  <a:tcPr/>
                </a:tc>
                <a:tc vMerge="1">
                  <a:txBody>
                    <a:bodyPr/>
                    <a:lstStyle/>
                    <a:p>
                      <a:endParaRPr lang="zh-TW" altLang="en-US"/>
                    </a:p>
                  </a:txBody>
                  <a:tcPr/>
                </a:tc>
                <a:tc>
                  <a:txBody>
                    <a:bodyPr/>
                    <a:lstStyle/>
                    <a:p>
                      <a:pPr marL="0" marR="0" lvl="0" indent="0" algn="ctr" defTabSz="914400" rtl="0" eaLnBrk="1" fontAlgn="base" latinLnBrk="0" hangingPunct="1">
                        <a:lnSpc>
                          <a:spcPts val="1600"/>
                        </a:lnSpc>
                        <a:spcBef>
                          <a:spcPct val="0"/>
                        </a:spcBef>
                        <a:spcAft>
                          <a:spcPct val="0"/>
                        </a:spcAft>
                        <a:buClrTx/>
                        <a:buSzTx/>
                        <a:buFontTx/>
                        <a:buNone/>
                        <a:tabLst/>
                      </a:pPr>
                      <a:r>
                        <a:rPr kumimoji="0" lang="en-US" altLang="zh-TW" sz="1400" b="0" i="0" u="none" strike="noStrike" cap="none" normalizeH="0" baseline="0" smtClean="0">
                          <a:ln>
                            <a:noFill/>
                          </a:ln>
                          <a:solidFill>
                            <a:srgbClr val="000000"/>
                          </a:solidFill>
                          <a:effectLst/>
                          <a:latin typeface="+mj-ea"/>
                          <a:ea typeface="+mj-ea"/>
                        </a:rPr>
                        <a:t>2</a:t>
                      </a:r>
                      <a:r>
                        <a:rPr kumimoji="0" lang="zh-TW" sz="1400" b="0" i="0" u="none" strike="noStrike" cap="none" normalizeH="0" baseline="0" smtClean="0">
                          <a:ln>
                            <a:noFill/>
                          </a:ln>
                          <a:solidFill>
                            <a:srgbClr val="000000"/>
                          </a:solidFill>
                          <a:effectLst/>
                          <a:latin typeface="+mj-ea"/>
                          <a:ea typeface="+mj-ea"/>
                        </a:rPr>
                        <a:t>家以上</a:t>
                      </a:r>
                      <a:endParaRPr kumimoji="0" lang="zh-TW" sz="1400" b="0" i="0" u="none" strike="noStrike" cap="none" normalizeH="0" baseline="0" smtClean="0">
                        <a:ln>
                          <a:noFill/>
                        </a:ln>
                        <a:solidFill>
                          <a:schemeClr val="tx1"/>
                        </a:solidFill>
                        <a:effectLst/>
                        <a:latin typeface="+mj-ea"/>
                        <a:ea typeface="+mj-ea"/>
                        <a:cs typeface="Times New Roman" pitchFamily="18" charset="0"/>
                      </a:endParaRPr>
                    </a:p>
                  </a:txBody>
                  <a:tcPr marL="36196" marR="36196"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ts val="1600"/>
                        </a:lnSpc>
                        <a:spcBef>
                          <a:spcPct val="0"/>
                        </a:spcBef>
                        <a:spcAft>
                          <a:spcPct val="0"/>
                        </a:spcAft>
                        <a:buClrTx/>
                        <a:buSzTx/>
                        <a:buFontTx/>
                        <a:buNone/>
                        <a:tabLst/>
                      </a:pPr>
                      <a:r>
                        <a:rPr kumimoji="0" lang="zh-TW" sz="1400" b="0" i="0" u="none" strike="noStrike" cap="none" normalizeH="0" baseline="0" smtClean="0">
                          <a:ln>
                            <a:noFill/>
                          </a:ln>
                          <a:solidFill>
                            <a:srgbClr val="000000"/>
                          </a:solidFill>
                          <a:effectLst/>
                          <a:latin typeface="+mj-ea"/>
                          <a:ea typeface="+mj-ea"/>
                        </a:rPr>
                        <a:t>比價</a:t>
                      </a:r>
                      <a:endParaRPr kumimoji="0" lang="en-US" altLang="zh-TW" sz="1400" b="0" i="0" u="none" strike="noStrike" cap="none" normalizeH="0" baseline="0" smtClean="0">
                        <a:ln>
                          <a:noFill/>
                        </a:ln>
                        <a:solidFill>
                          <a:srgbClr val="000000"/>
                        </a:solidFill>
                        <a:effectLst/>
                        <a:latin typeface="+mj-ea"/>
                        <a:ea typeface="+mj-ea"/>
                      </a:endParaRPr>
                    </a:p>
                    <a:p>
                      <a:pPr marL="0" marR="0" lvl="0" indent="0" algn="ctr" defTabSz="914400" rtl="0" eaLnBrk="1" fontAlgn="base" latinLnBrk="0" hangingPunct="1">
                        <a:lnSpc>
                          <a:spcPts val="1600"/>
                        </a:lnSpc>
                        <a:spcBef>
                          <a:spcPct val="0"/>
                        </a:spcBef>
                        <a:spcAft>
                          <a:spcPct val="0"/>
                        </a:spcAft>
                        <a:buClrTx/>
                        <a:buSzTx/>
                        <a:buFontTx/>
                        <a:buNone/>
                        <a:tabLst/>
                      </a:pPr>
                      <a:endParaRPr kumimoji="0" lang="zh-TW" sz="1400" b="0" i="0" u="none" strike="noStrike" cap="none" normalizeH="0" baseline="0" smtClean="0">
                        <a:ln>
                          <a:noFill/>
                        </a:ln>
                        <a:solidFill>
                          <a:schemeClr val="tx1"/>
                        </a:solidFill>
                        <a:effectLst/>
                        <a:latin typeface="+mj-ea"/>
                        <a:ea typeface="+mj-ea"/>
                        <a:cs typeface="Times New Roman" pitchFamily="18" charset="0"/>
                      </a:endParaRPr>
                    </a:p>
                    <a:p>
                      <a:pPr marL="0" marR="0" lvl="0" indent="0" algn="ctr" defTabSz="914400" rtl="0" eaLnBrk="1" fontAlgn="base" latinLnBrk="0" hangingPunct="1">
                        <a:lnSpc>
                          <a:spcPts val="1600"/>
                        </a:lnSpc>
                        <a:spcBef>
                          <a:spcPct val="0"/>
                        </a:spcBef>
                        <a:spcAft>
                          <a:spcPct val="0"/>
                        </a:spcAft>
                        <a:buClrTx/>
                        <a:buSzTx/>
                        <a:buFontTx/>
                        <a:buNone/>
                        <a:tabLst/>
                      </a:pPr>
                      <a:r>
                        <a:rPr kumimoji="0" lang="zh-TW" sz="1400" b="0" i="0" u="none" strike="noStrike" cap="none" normalizeH="0" baseline="0" smtClean="0">
                          <a:ln>
                            <a:noFill/>
                          </a:ln>
                          <a:solidFill>
                            <a:srgbClr val="000000"/>
                          </a:solidFill>
                          <a:effectLst/>
                          <a:latin typeface="+mj-ea"/>
                          <a:ea typeface="+mj-ea"/>
                        </a:rPr>
                        <a:t>（徵詢</a:t>
                      </a:r>
                      <a:r>
                        <a:rPr kumimoji="0" lang="en-US" altLang="zh-TW" sz="1400" b="0" i="0" u="none" strike="noStrike" cap="none" normalizeH="0" baseline="0" smtClean="0">
                          <a:ln>
                            <a:noFill/>
                          </a:ln>
                          <a:solidFill>
                            <a:srgbClr val="000000"/>
                          </a:solidFill>
                          <a:effectLst/>
                          <a:latin typeface="+mj-ea"/>
                          <a:ea typeface="+mj-ea"/>
                        </a:rPr>
                        <a:t>2</a:t>
                      </a:r>
                      <a:r>
                        <a:rPr kumimoji="0" lang="zh-TW" sz="1400" b="0" i="0" u="none" strike="noStrike" cap="none" normalizeH="0" baseline="0" smtClean="0">
                          <a:ln>
                            <a:noFill/>
                          </a:ln>
                          <a:solidFill>
                            <a:srgbClr val="000000"/>
                          </a:solidFill>
                          <a:effectLst/>
                          <a:latin typeface="+mj-ea"/>
                          <a:ea typeface="+mj-ea"/>
                        </a:rPr>
                        <a:t>家以上廠商之優惠條件）</a:t>
                      </a:r>
                      <a:endParaRPr kumimoji="0" lang="zh-TW" sz="1400" b="0" i="0" u="none" strike="noStrike" cap="none" normalizeH="0" baseline="0" smtClean="0">
                        <a:ln>
                          <a:noFill/>
                        </a:ln>
                        <a:solidFill>
                          <a:schemeClr val="tx1"/>
                        </a:solidFill>
                        <a:effectLst/>
                        <a:latin typeface="+mj-ea"/>
                        <a:ea typeface="+mj-ea"/>
                      </a:endParaRPr>
                    </a:p>
                  </a:txBody>
                  <a:tcPr marL="36196" marR="36196"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ts val="1600"/>
                        </a:lnSpc>
                        <a:spcBef>
                          <a:spcPct val="0"/>
                        </a:spcBef>
                        <a:spcAft>
                          <a:spcPct val="0"/>
                        </a:spcAft>
                        <a:buClrTx/>
                        <a:buSzTx/>
                        <a:buFontTx/>
                        <a:buNone/>
                        <a:tabLst/>
                      </a:pPr>
                      <a:endParaRPr kumimoji="0" lang="en-US" altLang="zh-TW" sz="1800" b="1" i="0" u="none" strike="noStrike" cap="none" normalizeH="0" baseline="0" smtClean="0">
                        <a:ln>
                          <a:noFill/>
                        </a:ln>
                        <a:solidFill>
                          <a:srgbClr val="FF0000"/>
                        </a:solidFill>
                        <a:effectLst/>
                        <a:latin typeface="+mj-ea"/>
                        <a:ea typeface="+mj-ea"/>
                      </a:endParaRPr>
                    </a:p>
                    <a:p>
                      <a:pPr marL="0" marR="0" lvl="0" indent="0" algn="ctr" defTabSz="914400" rtl="0" eaLnBrk="1" fontAlgn="base" latinLnBrk="0" hangingPunct="1">
                        <a:lnSpc>
                          <a:spcPts val="1600"/>
                        </a:lnSpc>
                        <a:spcBef>
                          <a:spcPct val="0"/>
                        </a:spcBef>
                        <a:spcAft>
                          <a:spcPct val="0"/>
                        </a:spcAft>
                        <a:buClrTx/>
                        <a:buSzTx/>
                        <a:buFontTx/>
                        <a:buNone/>
                        <a:tabLst/>
                      </a:pPr>
                      <a:endParaRPr kumimoji="0" lang="en-US" altLang="zh-TW" sz="1800" b="1" i="0" u="none" strike="noStrike" cap="none" normalizeH="0" baseline="0" smtClean="0">
                        <a:ln>
                          <a:noFill/>
                        </a:ln>
                        <a:solidFill>
                          <a:srgbClr val="FF0000"/>
                        </a:solidFill>
                        <a:effectLst/>
                        <a:latin typeface="+mj-ea"/>
                        <a:ea typeface="+mj-ea"/>
                      </a:endParaRPr>
                    </a:p>
                    <a:p>
                      <a:pPr marL="0" marR="0" lvl="0" indent="0" algn="ctr" defTabSz="914400" rtl="0" eaLnBrk="1" fontAlgn="base" latinLnBrk="0" hangingPunct="1">
                        <a:lnSpc>
                          <a:spcPts val="1600"/>
                        </a:lnSpc>
                        <a:spcBef>
                          <a:spcPct val="0"/>
                        </a:spcBef>
                        <a:spcAft>
                          <a:spcPct val="0"/>
                        </a:spcAft>
                        <a:buClrTx/>
                        <a:buSzTx/>
                        <a:buFontTx/>
                        <a:buNone/>
                        <a:tabLst/>
                      </a:pPr>
                      <a:r>
                        <a:rPr kumimoji="0" lang="zh-TW" sz="1800" b="1" i="0" u="none" strike="noStrike" cap="none" normalizeH="0" baseline="0" smtClean="0">
                          <a:ln>
                            <a:noFill/>
                          </a:ln>
                          <a:solidFill>
                            <a:srgbClr val="FF0000"/>
                          </a:solidFill>
                          <a:effectLst/>
                          <a:latin typeface="+mj-ea"/>
                          <a:ea typeface="+mj-ea"/>
                        </a:rPr>
                        <a:t>適用</a:t>
                      </a:r>
                      <a:endParaRPr kumimoji="0" lang="zh-TW" sz="1800" b="1" i="0" u="none" strike="noStrike" cap="none" normalizeH="0" baseline="0" smtClean="0">
                        <a:ln>
                          <a:noFill/>
                        </a:ln>
                        <a:solidFill>
                          <a:srgbClr val="FF0000"/>
                        </a:solidFill>
                        <a:effectLst/>
                        <a:latin typeface="+mj-ea"/>
                        <a:ea typeface="+mj-ea"/>
                        <a:cs typeface="Times New Roman" pitchFamily="18" charset="0"/>
                      </a:endParaRPr>
                    </a:p>
                  </a:txBody>
                  <a:tcPr marL="36196" marR="36196"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zh-TW" altLang="en-US"/>
                    </a:p>
                  </a:txBody>
                  <a:tcPr/>
                </a:tc>
                <a:extLst>
                  <a:ext uri="{0D108BD9-81ED-4DB2-BD59-A6C34878D82A}">
                    <a16:rowId xmlns:a16="http://schemas.microsoft.com/office/drawing/2014/main" xmlns="" val="10004"/>
                  </a:ext>
                </a:extLst>
              </a:tr>
              <a:tr h="185619">
                <a:tc rowSpan="3">
                  <a:txBody>
                    <a:bodyPr/>
                    <a:lstStyle/>
                    <a:p>
                      <a:pPr marL="0" marR="0" lvl="0" indent="0" algn="just" defTabSz="914400" rtl="0" eaLnBrk="1" fontAlgn="base" latinLnBrk="0" hangingPunct="1">
                        <a:lnSpc>
                          <a:spcPts val="1600"/>
                        </a:lnSpc>
                        <a:spcBef>
                          <a:spcPct val="0"/>
                        </a:spcBef>
                        <a:spcAft>
                          <a:spcPct val="0"/>
                        </a:spcAft>
                        <a:buClrTx/>
                        <a:buSzTx/>
                        <a:buFontTx/>
                        <a:buNone/>
                        <a:tabLst/>
                      </a:pPr>
                      <a:endParaRPr kumimoji="0" lang="en-US" altLang="zh-TW" sz="1400" b="0" i="0" u="none" strike="noStrike" cap="none" normalizeH="0" baseline="0" dirty="0" smtClean="0">
                        <a:ln>
                          <a:noFill/>
                        </a:ln>
                        <a:solidFill>
                          <a:srgbClr val="000000"/>
                        </a:solidFill>
                        <a:effectLst/>
                        <a:latin typeface="+mj-ea"/>
                        <a:ea typeface="+mj-ea"/>
                      </a:endParaRPr>
                    </a:p>
                    <a:p>
                      <a:pPr marL="0" marR="0" lvl="0" indent="0" algn="just" defTabSz="914400" rtl="0" eaLnBrk="1" fontAlgn="base" latinLnBrk="0" hangingPunct="1">
                        <a:lnSpc>
                          <a:spcPts val="1600"/>
                        </a:lnSpc>
                        <a:spcBef>
                          <a:spcPct val="0"/>
                        </a:spcBef>
                        <a:spcAft>
                          <a:spcPct val="0"/>
                        </a:spcAft>
                        <a:buClrTx/>
                        <a:buSzTx/>
                        <a:buFontTx/>
                        <a:buNone/>
                        <a:tabLst/>
                      </a:pPr>
                      <a:r>
                        <a:rPr kumimoji="0" lang="zh-TW" sz="1400" b="0" i="0" u="none" strike="noStrike" cap="none" normalizeH="0" baseline="0" dirty="0" smtClean="0">
                          <a:ln>
                            <a:noFill/>
                          </a:ln>
                          <a:solidFill>
                            <a:srgbClr val="000000"/>
                          </a:solidFill>
                          <a:effectLst/>
                          <a:latin typeface="+mj-ea"/>
                          <a:ea typeface="+mj-ea"/>
                        </a:rPr>
                        <a:t>公告金額以上但未達查核金額</a:t>
                      </a:r>
                      <a:endParaRPr kumimoji="0" lang="zh-TW" sz="1400" b="0" i="0" u="none" strike="noStrike" cap="none" normalizeH="0" baseline="0" dirty="0" smtClean="0">
                        <a:ln>
                          <a:noFill/>
                        </a:ln>
                        <a:solidFill>
                          <a:schemeClr val="tx1"/>
                        </a:solidFill>
                        <a:effectLst/>
                        <a:latin typeface="+mj-ea"/>
                        <a:ea typeface="+mj-ea"/>
                        <a:cs typeface="Times New Roman" pitchFamily="18" charset="0"/>
                      </a:endParaRPr>
                    </a:p>
                  </a:txBody>
                  <a:tcPr marL="36196" marR="36196"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ts val="1600"/>
                        </a:lnSpc>
                        <a:spcBef>
                          <a:spcPct val="0"/>
                        </a:spcBef>
                        <a:spcAft>
                          <a:spcPct val="0"/>
                        </a:spcAft>
                        <a:buClrTx/>
                        <a:buSzTx/>
                        <a:buFontTx/>
                        <a:buNone/>
                        <a:tabLst/>
                      </a:pPr>
                      <a:r>
                        <a:rPr kumimoji="0" lang="zh-TW" sz="1400" b="0" i="0" u="none" strike="noStrike" cap="none" normalizeH="0" baseline="0" smtClean="0">
                          <a:ln>
                            <a:noFill/>
                          </a:ln>
                          <a:solidFill>
                            <a:srgbClr val="000000"/>
                          </a:solidFill>
                          <a:effectLst/>
                          <a:latin typeface="+mj-ea"/>
                          <a:ea typeface="+mj-ea"/>
                        </a:rPr>
                        <a:t>否</a:t>
                      </a:r>
                      <a:endParaRPr kumimoji="0" lang="zh-TW" sz="1400" b="0" i="0" u="none" strike="noStrike" cap="none" normalizeH="0" baseline="0" smtClean="0">
                        <a:ln>
                          <a:noFill/>
                        </a:ln>
                        <a:solidFill>
                          <a:schemeClr val="tx1"/>
                        </a:solidFill>
                        <a:effectLst/>
                        <a:latin typeface="+mj-ea"/>
                        <a:ea typeface="+mj-ea"/>
                        <a:cs typeface="Times New Roman" pitchFamily="18" charset="0"/>
                      </a:endParaRPr>
                    </a:p>
                  </a:txBody>
                  <a:tcPr marL="36196" marR="36196"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ts val="1600"/>
                        </a:lnSpc>
                        <a:spcBef>
                          <a:spcPct val="0"/>
                        </a:spcBef>
                        <a:spcAft>
                          <a:spcPct val="0"/>
                        </a:spcAft>
                        <a:buClrTx/>
                        <a:buSzTx/>
                        <a:buFontTx/>
                        <a:buNone/>
                        <a:tabLst/>
                      </a:pPr>
                      <a:r>
                        <a:rPr kumimoji="0" lang="zh-TW" sz="1400" b="0" i="0" u="none" strike="noStrike" cap="none" normalizeH="0" baseline="0" smtClean="0">
                          <a:ln>
                            <a:noFill/>
                          </a:ln>
                          <a:solidFill>
                            <a:srgbClr val="000000"/>
                          </a:solidFill>
                          <a:effectLst/>
                          <a:latin typeface="+mj-ea"/>
                          <a:ea typeface="+mj-ea"/>
                        </a:rPr>
                        <a:t>不限</a:t>
                      </a:r>
                      <a:endParaRPr kumimoji="0" lang="zh-TW" sz="1400" b="0" i="0" u="none" strike="noStrike" cap="none" normalizeH="0" baseline="0" smtClean="0">
                        <a:ln>
                          <a:noFill/>
                        </a:ln>
                        <a:solidFill>
                          <a:schemeClr val="tx1"/>
                        </a:solidFill>
                        <a:effectLst/>
                        <a:latin typeface="+mj-ea"/>
                        <a:ea typeface="+mj-ea"/>
                        <a:cs typeface="Times New Roman" pitchFamily="18" charset="0"/>
                      </a:endParaRPr>
                    </a:p>
                  </a:txBody>
                  <a:tcPr marL="36196" marR="36196"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ts val="1600"/>
                        </a:lnSpc>
                        <a:spcBef>
                          <a:spcPct val="0"/>
                        </a:spcBef>
                        <a:spcAft>
                          <a:spcPct val="0"/>
                        </a:spcAft>
                        <a:buClrTx/>
                        <a:buSzTx/>
                        <a:buFontTx/>
                        <a:buNone/>
                        <a:tabLst/>
                      </a:pPr>
                      <a:r>
                        <a:rPr kumimoji="0" lang="en-US" altLang="zh-TW" sz="1400" b="0" i="0" u="none" strike="noStrike" cap="none" normalizeH="0" baseline="0" smtClean="0">
                          <a:ln>
                            <a:noFill/>
                          </a:ln>
                          <a:solidFill>
                            <a:srgbClr val="000000"/>
                          </a:solidFill>
                          <a:effectLst/>
                          <a:latin typeface="+mj-ea"/>
                          <a:ea typeface="+mj-ea"/>
                        </a:rPr>
                        <a:t> </a:t>
                      </a:r>
                      <a:endParaRPr kumimoji="0" lang="zh-TW" altLang="zh-TW" sz="1400" b="0" i="0" u="none" strike="noStrike" cap="none" normalizeH="0" baseline="0" smtClean="0">
                        <a:ln>
                          <a:noFill/>
                        </a:ln>
                        <a:solidFill>
                          <a:schemeClr val="tx1"/>
                        </a:solidFill>
                        <a:effectLst/>
                        <a:latin typeface="+mj-ea"/>
                        <a:ea typeface="+mj-ea"/>
                        <a:cs typeface="Times New Roman" pitchFamily="18" charset="0"/>
                      </a:endParaRPr>
                    </a:p>
                  </a:txBody>
                  <a:tcPr marL="36196" marR="36196"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ts val="1600"/>
                        </a:lnSpc>
                        <a:spcBef>
                          <a:spcPct val="0"/>
                        </a:spcBef>
                        <a:spcAft>
                          <a:spcPct val="0"/>
                        </a:spcAft>
                        <a:buClrTx/>
                        <a:buSzTx/>
                        <a:buFontTx/>
                        <a:buNone/>
                        <a:tabLst/>
                      </a:pPr>
                      <a:r>
                        <a:rPr kumimoji="0" lang="zh-TW" sz="1400" b="0" i="0" u="none" strike="noStrike" cap="none" normalizeH="0" baseline="0" smtClean="0">
                          <a:ln>
                            <a:noFill/>
                          </a:ln>
                          <a:solidFill>
                            <a:srgbClr val="000000"/>
                          </a:solidFill>
                          <a:effectLst/>
                          <a:latin typeface="+mj-ea"/>
                          <a:ea typeface="+mj-ea"/>
                        </a:rPr>
                        <a:t>不適用</a:t>
                      </a:r>
                      <a:endParaRPr kumimoji="0" lang="zh-TW" sz="1400" b="0" i="0" u="none" strike="noStrike" cap="none" normalizeH="0" baseline="0" smtClean="0">
                        <a:ln>
                          <a:noFill/>
                        </a:ln>
                        <a:solidFill>
                          <a:schemeClr val="tx1"/>
                        </a:solidFill>
                        <a:effectLst/>
                        <a:latin typeface="+mj-ea"/>
                        <a:ea typeface="+mj-ea"/>
                        <a:cs typeface="Times New Roman" pitchFamily="18" charset="0"/>
                      </a:endParaRPr>
                    </a:p>
                  </a:txBody>
                  <a:tcPr marL="36196" marR="36196"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ts val="1600"/>
                        </a:lnSpc>
                        <a:spcBef>
                          <a:spcPct val="0"/>
                        </a:spcBef>
                        <a:spcAft>
                          <a:spcPct val="0"/>
                        </a:spcAft>
                        <a:buClrTx/>
                        <a:buSzTx/>
                        <a:buFontTx/>
                        <a:buNone/>
                        <a:tabLst/>
                      </a:pPr>
                      <a:r>
                        <a:rPr kumimoji="0" lang="zh-TW" sz="1400" b="0" i="0" u="none" strike="noStrike" cap="none" normalizeH="0" baseline="0" smtClean="0">
                          <a:ln>
                            <a:noFill/>
                          </a:ln>
                          <a:solidFill>
                            <a:srgbClr val="000000"/>
                          </a:solidFill>
                          <a:effectLst/>
                          <a:latin typeface="+mj-ea"/>
                          <a:ea typeface="+mj-ea"/>
                        </a:rPr>
                        <a:t>同</a:t>
                      </a:r>
                      <a:r>
                        <a:rPr kumimoji="0" lang="en-US" altLang="zh-TW" sz="1400" b="0" i="0" u="none" strike="noStrike" cap="none" normalizeH="0" baseline="0" smtClean="0">
                          <a:ln>
                            <a:noFill/>
                          </a:ln>
                          <a:solidFill>
                            <a:srgbClr val="000000"/>
                          </a:solidFill>
                          <a:effectLst/>
                          <a:latin typeface="+mj-ea"/>
                          <a:ea typeface="+mj-ea"/>
                        </a:rPr>
                        <a:t>10</a:t>
                      </a:r>
                      <a:r>
                        <a:rPr kumimoji="0" lang="zh-TW" sz="1400" b="0" i="0" u="none" strike="noStrike" cap="none" normalizeH="0" baseline="0" smtClean="0">
                          <a:ln>
                            <a:noFill/>
                          </a:ln>
                          <a:solidFill>
                            <a:srgbClr val="000000"/>
                          </a:solidFill>
                          <a:effectLst/>
                          <a:latin typeface="+mj-ea"/>
                          <a:ea typeface="+mj-ea"/>
                        </a:rPr>
                        <a:t>萬元以下。</a:t>
                      </a:r>
                      <a:endParaRPr kumimoji="0" lang="zh-TW" sz="1400" b="0" i="0" u="none" strike="noStrike" cap="none" normalizeH="0" baseline="0" smtClean="0">
                        <a:ln>
                          <a:noFill/>
                        </a:ln>
                        <a:solidFill>
                          <a:schemeClr val="tx1"/>
                        </a:solidFill>
                        <a:effectLst/>
                        <a:latin typeface="+mj-ea"/>
                        <a:ea typeface="+mj-ea"/>
                        <a:cs typeface="Times New Roman" pitchFamily="18" charset="0"/>
                      </a:endParaRPr>
                    </a:p>
                  </a:txBody>
                  <a:tcPr marL="36196" marR="36196"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5"/>
                  </a:ext>
                </a:extLst>
              </a:tr>
              <a:tr h="319576">
                <a:tc vMerge="1">
                  <a:txBody>
                    <a:bodyPr/>
                    <a:lstStyle/>
                    <a:p>
                      <a:endParaRPr lang="zh-TW" altLang="en-US"/>
                    </a:p>
                  </a:txBody>
                  <a:tcPr/>
                </a:tc>
                <a:tc rowSpan="2">
                  <a:txBody>
                    <a:bodyPr/>
                    <a:lstStyle/>
                    <a:p>
                      <a:pPr marL="0" marR="0" lvl="0" indent="0" algn="ctr" defTabSz="914400" rtl="0" eaLnBrk="1" fontAlgn="base" latinLnBrk="0" hangingPunct="1">
                        <a:lnSpc>
                          <a:spcPts val="1600"/>
                        </a:lnSpc>
                        <a:spcBef>
                          <a:spcPct val="0"/>
                        </a:spcBef>
                        <a:spcAft>
                          <a:spcPct val="0"/>
                        </a:spcAft>
                        <a:buClrTx/>
                        <a:buSzTx/>
                        <a:buFontTx/>
                        <a:buNone/>
                        <a:tabLst/>
                      </a:pPr>
                      <a:endParaRPr kumimoji="0" lang="en-US" altLang="zh-TW" sz="1800" b="0" i="0" u="none" strike="noStrike" kern="1200" cap="none" normalizeH="0" baseline="0" dirty="0" smtClean="0">
                        <a:ln>
                          <a:noFill/>
                        </a:ln>
                        <a:solidFill>
                          <a:srgbClr val="FF0000"/>
                        </a:solidFill>
                        <a:effectLst/>
                        <a:latin typeface="+mj-ea"/>
                        <a:ea typeface="+mj-ea"/>
                        <a:cs typeface="+mn-cs"/>
                      </a:endParaRPr>
                    </a:p>
                    <a:p>
                      <a:pPr marL="0" marR="0" lvl="0" indent="0" algn="ctr" defTabSz="914400" rtl="0" eaLnBrk="1" fontAlgn="base" latinLnBrk="0" hangingPunct="1">
                        <a:lnSpc>
                          <a:spcPts val="1600"/>
                        </a:lnSpc>
                        <a:spcBef>
                          <a:spcPct val="0"/>
                        </a:spcBef>
                        <a:spcAft>
                          <a:spcPct val="0"/>
                        </a:spcAft>
                        <a:buClrTx/>
                        <a:buSzTx/>
                        <a:buFontTx/>
                        <a:buNone/>
                        <a:tabLst/>
                      </a:pPr>
                      <a:r>
                        <a:rPr kumimoji="0" lang="zh-TW" sz="1800" b="0" i="0" u="none" strike="noStrike" kern="1200" cap="none" normalizeH="0" baseline="0" dirty="0" smtClean="0">
                          <a:ln>
                            <a:noFill/>
                          </a:ln>
                          <a:solidFill>
                            <a:srgbClr val="FF0000"/>
                          </a:solidFill>
                          <a:effectLst/>
                          <a:latin typeface="+mj-ea"/>
                          <a:ea typeface="+mj-ea"/>
                          <a:cs typeface="+mn-cs"/>
                        </a:rPr>
                        <a:t>是</a:t>
                      </a:r>
                    </a:p>
                  </a:txBody>
                  <a:tcPr marL="36196" marR="36196"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ts val="1600"/>
                        </a:lnSpc>
                        <a:spcBef>
                          <a:spcPct val="0"/>
                        </a:spcBef>
                        <a:spcAft>
                          <a:spcPct val="0"/>
                        </a:spcAft>
                        <a:buClrTx/>
                        <a:buSzTx/>
                        <a:buFontTx/>
                        <a:buNone/>
                        <a:tabLst/>
                      </a:pPr>
                      <a:r>
                        <a:rPr kumimoji="0" lang="zh-TW" sz="1400" b="0" i="0" u="none" strike="noStrike" cap="none" normalizeH="0" baseline="0" smtClean="0">
                          <a:ln>
                            <a:noFill/>
                          </a:ln>
                          <a:solidFill>
                            <a:srgbClr val="000000"/>
                          </a:solidFill>
                          <a:effectLst/>
                          <a:latin typeface="+mj-ea"/>
                          <a:ea typeface="+mj-ea"/>
                        </a:rPr>
                        <a:t>僅有</a:t>
                      </a:r>
                      <a:r>
                        <a:rPr kumimoji="0" lang="en-US" altLang="zh-TW" sz="1400" b="0" i="0" u="none" strike="noStrike" cap="none" normalizeH="0" baseline="0" smtClean="0">
                          <a:ln>
                            <a:noFill/>
                          </a:ln>
                          <a:solidFill>
                            <a:srgbClr val="000000"/>
                          </a:solidFill>
                          <a:effectLst/>
                          <a:latin typeface="+mj-ea"/>
                          <a:ea typeface="+mj-ea"/>
                        </a:rPr>
                        <a:t>1</a:t>
                      </a:r>
                      <a:r>
                        <a:rPr kumimoji="0" lang="zh-TW" sz="1400" b="0" i="0" u="none" strike="noStrike" cap="none" normalizeH="0" baseline="0" smtClean="0">
                          <a:ln>
                            <a:noFill/>
                          </a:ln>
                          <a:solidFill>
                            <a:srgbClr val="000000"/>
                          </a:solidFill>
                          <a:effectLst/>
                          <a:latin typeface="+mj-ea"/>
                          <a:ea typeface="+mj-ea"/>
                        </a:rPr>
                        <a:t>家</a:t>
                      </a:r>
                      <a:endParaRPr kumimoji="0" lang="zh-TW" sz="1400" b="0" i="0" u="none" strike="noStrike" cap="none" normalizeH="0" baseline="0" smtClean="0">
                        <a:ln>
                          <a:noFill/>
                        </a:ln>
                        <a:solidFill>
                          <a:schemeClr val="tx1"/>
                        </a:solidFill>
                        <a:effectLst/>
                        <a:latin typeface="+mj-ea"/>
                        <a:ea typeface="+mj-ea"/>
                        <a:cs typeface="Times New Roman" pitchFamily="18" charset="0"/>
                      </a:endParaRPr>
                    </a:p>
                  </a:txBody>
                  <a:tcPr marL="36196" marR="36196"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ts val="1600"/>
                        </a:lnSpc>
                        <a:spcBef>
                          <a:spcPct val="0"/>
                        </a:spcBef>
                        <a:spcAft>
                          <a:spcPct val="0"/>
                        </a:spcAft>
                        <a:buClrTx/>
                        <a:buSzTx/>
                        <a:buFontTx/>
                        <a:buNone/>
                        <a:tabLst/>
                      </a:pPr>
                      <a:r>
                        <a:rPr kumimoji="0" lang="zh-TW" sz="1400" b="0" i="0" u="none" strike="noStrike" cap="none" normalizeH="0" baseline="0" smtClean="0">
                          <a:ln>
                            <a:noFill/>
                          </a:ln>
                          <a:solidFill>
                            <a:srgbClr val="000000"/>
                          </a:solidFill>
                          <a:effectLst/>
                          <a:latin typeface="+mj-ea"/>
                          <a:ea typeface="+mj-ea"/>
                        </a:rPr>
                        <a:t>議價</a:t>
                      </a:r>
                      <a:endParaRPr kumimoji="0" lang="zh-TW" sz="1400" b="0" i="0" u="none" strike="noStrike" cap="none" normalizeH="0" baseline="0" smtClean="0">
                        <a:ln>
                          <a:noFill/>
                        </a:ln>
                        <a:solidFill>
                          <a:schemeClr val="tx1"/>
                        </a:solidFill>
                        <a:effectLst/>
                        <a:latin typeface="+mj-ea"/>
                        <a:ea typeface="+mj-ea"/>
                        <a:cs typeface="Times New Roman" pitchFamily="18" charset="0"/>
                      </a:endParaRPr>
                    </a:p>
                  </a:txBody>
                  <a:tcPr marL="36196" marR="36196"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ts val="1600"/>
                        </a:lnSpc>
                        <a:spcBef>
                          <a:spcPct val="0"/>
                        </a:spcBef>
                        <a:spcAft>
                          <a:spcPct val="0"/>
                        </a:spcAft>
                        <a:buClrTx/>
                        <a:buSzTx/>
                        <a:buFontTx/>
                        <a:buNone/>
                        <a:tabLst/>
                      </a:pPr>
                      <a:endParaRPr kumimoji="0" lang="en-US" altLang="zh-TW" sz="1800" b="1" i="0" u="none" strike="noStrike" cap="none" normalizeH="0" baseline="0" smtClean="0">
                        <a:ln>
                          <a:noFill/>
                        </a:ln>
                        <a:solidFill>
                          <a:srgbClr val="FF0000"/>
                        </a:solidFill>
                        <a:effectLst/>
                        <a:latin typeface="+mj-ea"/>
                        <a:ea typeface="+mj-ea"/>
                      </a:endParaRPr>
                    </a:p>
                    <a:p>
                      <a:pPr marL="0" marR="0" lvl="0" indent="0" algn="ctr" defTabSz="914400" rtl="0" eaLnBrk="1" fontAlgn="base" latinLnBrk="0" hangingPunct="1">
                        <a:lnSpc>
                          <a:spcPts val="1600"/>
                        </a:lnSpc>
                        <a:spcBef>
                          <a:spcPct val="0"/>
                        </a:spcBef>
                        <a:spcAft>
                          <a:spcPct val="0"/>
                        </a:spcAft>
                        <a:buClrTx/>
                        <a:buSzTx/>
                        <a:buFontTx/>
                        <a:buNone/>
                        <a:tabLst/>
                      </a:pPr>
                      <a:r>
                        <a:rPr kumimoji="0" lang="zh-TW" sz="1800" b="1" i="0" u="none" strike="noStrike" cap="none" normalizeH="0" baseline="0" smtClean="0">
                          <a:ln>
                            <a:noFill/>
                          </a:ln>
                          <a:solidFill>
                            <a:srgbClr val="FF0000"/>
                          </a:solidFill>
                          <a:effectLst/>
                          <a:latin typeface="+mj-ea"/>
                          <a:ea typeface="+mj-ea"/>
                        </a:rPr>
                        <a:t>適用</a:t>
                      </a:r>
                      <a:endParaRPr kumimoji="0" lang="zh-TW" sz="1800" b="1" i="0" u="none" strike="noStrike" cap="none" normalizeH="0" baseline="0" smtClean="0">
                        <a:ln>
                          <a:noFill/>
                        </a:ln>
                        <a:solidFill>
                          <a:srgbClr val="FF0000"/>
                        </a:solidFill>
                        <a:effectLst/>
                        <a:latin typeface="+mj-ea"/>
                        <a:ea typeface="+mj-ea"/>
                        <a:cs typeface="Times New Roman" pitchFamily="18" charset="0"/>
                      </a:endParaRPr>
                    </a:p>
                  </a:txBody>
                  <a:tcPr marL="36196" marR="36196"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0" marR="0" lvl="0" indent="-304800" algn="just" defTabSz="914400" rtl="0" eaLnBrk="1" fontAlgn="base" latinLnBrk="0" hangingPunct="1">
                        <a:lnSpc>
                          <a:spcPts val="1600"/>
                        </a:lnSpc>
                        <a:spcBef>
                          <a:spcPct val="0"/>
                        </a:spcBef>
                        <a:spcAft>
                          <a:spcPct val="0"/>
                        </a:spcAft>
                        <a:buClrTx/>
                        <a:buSzTx/>
                        <a:buFontTx/>
                        <a:buNone/>
                        <a:tabLst/>
                      </a:pPr>
                      <a:r>
                        <a:rPr kumimoji="0" lang="zh-TW" sz="1400" b="0" i="0" u="none" strike="noStrike" cap="none" normalizeH="0" baseline="0" dirty="0" smtClean="0">
                          <a:ln>
                            <a:noFill/>
                          </a:ln>
                          <a:solidFill>
                            <a:srgbClr val="000000"/>
                          </a:solidFill>
                          <a:effectLst/>
                          <a:latin typeface="+mj-ea"/>
                          <a:ea typeface="+mj-ea"/>
                        </a:rPr>
                        <a:t>一、採購法第</a:t>
                      </a:r>
                      <a:r>
                        <a:rPr kumimoji="0" lang="en-US" altLang="zh-TW" sz="1400" b="0" i="0" u="none" strike="noStrike" cap="none" normalizeH="0" baseline="0" dirty="0" smtClean="0">
                          <a:ln>
                            <a:noFill/>
                          </a:ln>
                          <a:solidFill>
                            <a:srgbClr val="000000"/>
                          </a:solidFill>
                          <a:effectLst/>
                          <a:latin typeface="+mj-ea"/>
                          <a:ea typeface="+mj-ea"/>
                        </a:rPr>
                        <a:t>13</a:t>
                      </a:r>
                      <a:r>
                        <a:rPr kumimoji="0" lang="zh-TW" sz="1400" b="0" i="0" u="none" strike="noStrike" cap="none" normalizeH="0" baseline="0" dirty="0" smtClean="0">
                          <a:ln>
                            <a:noFill/>
                          </a:ln>
                          <a:solidFill>
                            <a:srgbClr val="000000"/>
                          </a:solidFill>
                          <a:effectLst/>
                          <a:latin typeface="+mj-ea"/>
                          <a:ea typeface="+mj-ea"/>
                        </a:rPr>
                        <a:t>條第</a:t>
                      </a:r>
                      <a:r>
                        <a:rPr kumimoji="0" lang="en-US" altLang="zh-TW" sz="1400" b="0" i="0" u="none" strike="noStrike" cap="none" normalizeH="0" baseline="0" dirty="0" smtClean="0">
                          <a:ln>
                            <a:noFill/>
                          </a:ln>
                          <a:solidFill>
                            <a:srgbClr val="000000"/>
                          </a:solidFill>
                          <a:effectLst/>
                          <a:latin typeface="+mj-ea"/>
                          <a:ea typeface="+mj-ea"/>
                        </a:rPr>
                        <a:t>1</a:t>
                      </a:r>
                      <a:r>
                        <a:rPr kumimoji="0" lang="zh-TW" sz="1400" b="0" i="0" u="none" strike="noStrike" cap="none" normalizeH="0" baseline="0" dirty="0" smtClean="0">
                          <a:ln>
                            <a:noFill/>
                          </a:ln>
                          <a:solidFill>
                            <a:srgbClr val="000000"/>
                          </a:solidFill>
                          <a:effectLst/>
                          <a:latin typeface="+mj-ea"/>
                          <a:ea typeface="+mj-ea"/>
                        </a:rPr>
                        <a:t>項。</a:t>
                      </a:r>
                      <a:endParaRPr kumimoji="0" lang="zh-TW" sz="1400" b="0" i="0" u="none" strike="noStrike" cap="none" normalizeH="0" baseline="0" dirty="0" smtClean="0">
                        <a:ln>
                          <a:noFill/>
                        </a:ln>
                        <a:solidFill>
                          <a:schemeClr val="tx1"/>
                        </a:solidFill>
                        <a:effectLst/>
                        <a:latin typeface="+mj-ea"/>
                        <a:ea typeface="+mj-ea"/>
                        <a:cs typeface="Times New Roman" pitchFamily="18" charset="0"/>
                      </a:endParaRPr>
                    </a:p>
                    <a:p>
                      <a:pPr marL="0" marR="0" lvl="0" indent="-304800" algn="just" defTabSz="914400" rtl="0" eaLnBrk="1" fontAlgn="base" latinLnBrk="0" hangingPunct="1">
                        <a:lnSpc>
                          <a:spcPts val="1600"/>
                        </a:lnSpc>
                        <a:spcBef>
                          <a:spcPct val="0"/>
                        </a:spcBef>
                        <a:spcAft>
                          <a:spcPct val="0"/>
                        </a:spcAft>
                        <a:buClrTx/>
                        <a:buSzTx/>
                        <a:buFontTx/>
                        <a:buNone/>
                        <a:tabLst/>
                      </a:pPr>
                      <a:r>
                        <a:rPr kumimoji="0" lang="zh-TW" sz="1400" b="0" i="0" u="none" strike="noStrike" cap="none" normalizeH="0" baseline="0" dirty="0" smtClean="0">
                          <a:ln>
                            <a:noFill/>
                          </a:ln>
                          <a:solidFill>
                            <a:srgbClr val="000000"/>
                          </a:solidFill>
                          <a:effectLst/>
                          <a:latin typeface="+mj-ea"/>
                          <a:ea typeface="+mj-ea"/>
                        </a:rPr>
                        <a:t>二、機關主會計及有關單位會同監辦採購辦法。</a:t>
                      </a:r>
                      <a:endParaRPr kumimoji="0" lang="zh-TW" sz="1400" b="0" i="0" u="none" strike="noStrike" cap="none" normalizeH="0" baseline="0" dirty="0" smtClean="0">
                        <a:ln>
                          <a:noFill/>
                        </a:ln>
                        <a:solidFill>
                          <a:schemeClr val="tx1"/>
                        </a:solidFill>
                        <a:effectLst/>
                        <a:latin typeface="+mj-ea"/>
                        <a:ea typeface="+mj-ea"/>
                      </a:endParaRPr>
                    </a:p>
                    <a:p>
                      <a:pPr marL="0" marR="0" lvl="0" indent="-304800" algn="just" defTabSz="914400" rtl="0" eaLnBrk="1" fontAlgn="base" latinLnBrk="0" hangingPunct="1">
                        <a:lnSpc>
                          <a:spcPts val="16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mj-ea"/>
                          <a:ea typeface="+mj-ea"/>
                        </a:rPr>
                        <a:t> </a:t>
                      </a:r>
                      <a:endParaRPr kumimoji="0" lang="zh-TW" sz="1400" b="0" i="0" u="none" strike="noStrike" cap="none" normalizeH="0" baseline="0" dirty="0" smtClean="0">
                        <a:ln>
                          <a:noFill/>
                        </a:ln>
                        <a:solidFill>
                          <a:schemeClr val="tx1"/>
                        </a:solidFill>
                        <a:effectLst/>
                        <a:latin typeface="+mj-ea"/>
                        <a:ea typeface="+mj-ea"/>
                      </a:endParaRPr>
                    </a:p>
                  </a:txBody>
                  <a:tcPr marL="36196" marR="36196"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6"/>
                  </a:ext>
                </a:extLst>
              </a:tr>
              <a:tr h="633215">
                <a:tc vMerge="1">
                  <a:txBody>
                    <a:bodyPr/>
                    <a:lstStyle/>
                    <a:p>
                      <a:endParaRPr lang="zh-TW" altLang="en-US"/>
                    </a:p>
                  </a:txBody>
                  <a:tcPr/>
                </a:tc>
                <a:tc vMerge="1">
                  <a:txBody>
                    <a:bodyPr/>
                    <a:lstStyle/>
                    <a:p>
                      <a:endParaRPr lang="zh-TW" altLang="en-US"/>
                    </a:p>
                  </a:txBody>
                  <a:tcPr/>
                </a:tc>
                <a:tc>
                  <a:txBody>
                    <a:bodyPr/>
                    <a:lstStyle/>
                    <a:p>
                      <a:pPr marL="0" marR="0" lvl="0" indent="0" algn="ctr" defTabSz="914400" rtl="0" eaLnBrk="1" fontAlgn="base" latinLnBrk="0" hangingPunct="1">
                        <a:lnSpc>
                          <a:spcPts val="1600"/>
                        </a:lnSpc>
                        <a:spcBef>
                          <a:spcPct val="0"/>
                        </a:spcBef>
                        <a:spcAft>
                          <a:spcPct val="0"/>
                        </a:spcAft>
                        <a:buClrTx/>
                        <a:buSzTx/>
                        <a:buFontTx/>
                        <a:buNone/>
                        <a:tabLst/>
                      </a:pPr>
                      <a:r>
                        <a:rPr kumimoji="0" lang="en-US" altLang="zh-TW" sz="1400" b="0" i="0" u="none" strike="noStrike" cap="none" normalizeH="0" baseline="0" smtClean="0">
                          <a:ln>
                            <a:noFill/>
                          </a:ln>
                          <a:solidFill>
                            <a:srgbClr val="000000"/>
                          </a:solidFill>
                          <a:effectLst/>
                          <a:latin typeface="+mj-ea"/>
                          <a:ea typeface="+mj-ea"/>
                        </a:rPr>
                        <a:t>2</a:t>
                      </a:r>
                      <a:r>
                        <a:rPr kumimoji="0" lang="zh-TW" sz="1400" b="0" i="0" u="none" strike="noStrike" cap="none" normalizeH="0" baseline="0" smtClean="0">
                          <a:ln>
                            <a:noFill/>
                          </a:ln>
                          <a:solidFill>
                            <a:srgbClr val="000000"/>
                          </a:solidFill>
                          <a:effectLst/>
                          <a:latin typeface="+mj-ea"/>
                          <a:ea typeface="+mj-ea"/>
                        </a:rPr>
                        <a:t>家以上</a:t>
                      </a:r>
                      <a:endParaRPr kumimoji="0" lang="zh-TW" sz="1400" b="0" i="0" u="none" strike="noStrike" cap="none" normalizeH="0" baseline="0" smtClean="0">
                        <a:ln>
                          <a:noFill/>
                        </a:ln>
                        <a:solidFill>
                          <a:schemeClr val="tx1"/>
                        </a:solidFill>
                        <a:effectLst/>
                        <a:latin typeface="+mj-ea"/>
                        <a:ea typeface="+mj-ea"/>
                        <a:cs typeface="Times New Roman" pitchFamily="18" charset="0"/>
                      </a:endParaRPr>
                    </a:p>
                  </a:txBody>
                  <a:tcPr marL="36196" marR="36196"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ts val="1600"/>
                        </a:lnSpc>
                        <a:spcBef>
                          <a:spcPct val="0"/>
                        </a:spcBef>
                        <a:spcAft>
                          <a:spcPct val="0"/>
                        </a:spcAft>
                        <a:buClrTx/>
                        <a:buSzTx/>
                        <a:buFontTx/>
                        <a:buNone/>
                        <a:tabLst/>
                      </a:pPr>
                      <a:r>
                        <a:rPr kumimoji="0" lang="zh-TW" sz="1400" b="0" i="0" u="none" strike="noStrike" cap="none" normalizeH="0" baseline="0" smtClean="0">
                          <a:ln>
                            <a:noFill/>
                          </a:ln>
                          <a:solidFill>
                            <a:srgbClr val="000000"/>
                          </a:solidFill>
                          <a:effectLst/>
                          <a:latin typeface="+mj-ea"/>
                          <a:ea typeface="+mj-ea"/>
                        </a:rPr>
                        <a:t>比價</a:t>
                      </a:r>
                      <a:endParaRPr kumimoji="0" lang="zh-TW" sz="1400" b="0" i="0" u="none" strike="noStrike" cap="none" normalizeH="0" baseline="0" smtClean="0">
                        <a:ln>
                          <a:noFill/>
                        </a:ln>
                        <a:solidFill>
                          <a:schemeClr val="tx1"/>
                        </a:solidFill>
                        <a:effectLst/>
                        <a:latin typeface="+mj-ea"/>
                        <a:ea typeface="+mj-ea"/>
                        <a:cs typeface="Times New Roman" pitchFamily="18" charset="0"/>
                      </a:endParaRPr>
                    </a:p>
                    <a:p>
                      <a:pPr marL="0" marR="0" lvl="0" indent="0" algn="ctr" defTabSz="914400" rtl="0" eaLnBrk="1" fontAlgn="base" latinLnBrk="0" hangingPunct="1">
                        <a:lnSpc>
                          <a:spcPts val="1600"/>
                        </a:lnSpc>
                        <a:spcBef>
                          <a:spcPct val="0"/>
                        </a:spcBef>
                        <a:spcAft>
                          <a:spcPct val="0"/>
                        </a:spcAft>
                        <a:buClrTx/>
                        <a:buSzTx/>
                        <a:buFontTx/>
                        <a:buNone/>
                        <a:tabLst/>
                      </a:pPr>
                      <a:r>
                        <a:rPr kumimoji="0" lang="zh-TW" sz="1400" b="0" i="0" u="none" strike="noStrike" cap="none" normalizeH="0" baseline="0" smtClean="0">
                          <a:ln>
                            <a:noFill/>
                          </a:ln>
                          <a:solidFill>
                            <a:srgbClr val="000000"/>
                          </a:solidFill>
                          <a:effectLst/>
                          <a:latin typeface="+mj-ea"/>
                          <a:ea typeface="+mj-ea"/>
                        </a:rPr>
                        <a:t>（徵詢</a:t>
                      </a:r>
                      <a:r>
                        <a:rPr kumimoji="0" lang="en-US" altLang="zh-TW" sz="1400" b="0" i="0" u="none" strike="noStrike" cap="none" normalizeH="0" baseline="0" smtClean="0">
                          <a:ln>
                            <a:noFill/>
                          </a:ln>
                          <a:solidFill>
                            <a:srgbClr val="000000"/>
                          </a:solidFill>
                          <a:effectLst/>
                          <a:latin typeface="+mj-ea"/>
                          <a:ea typeface="+mj-ea"/>
                        </a:rPr>
                        <a:t>2</a:t>
                      </a:r>
                      <a:r>
                        <a:rPr kumimoji="0" lang="zh-TW" sz="1400" b="0" i="0" u="none" strike="noStrike" cap="none" normalizeH="0" baseline="0" smtClean="0">
                          <a:ln>
                            <a:noFill/>
                          </a:ln>
                          <a:solidFill>
                            <a:srgbClr val="000000"/>
                          </a:solidFill>
                          <a:effectLst/>
                          <a:latin typeface="+mj-ea"/>
                          <a:ea typeface="+mj-ea"/>
                        </a:rPr>
                        <a:t>家以上廠商之優惠條件）</a:t>
                      </a:r>
                      <a:endParaRPr kumimoji="0" lang="zh-TW" sz="1400" b="0" i="0" u="none" strike="noStrike" cap="none" normalizeH="0" baseline="0" smtClean="0">
                        <a:ln>
                          <a:noFill/>
                        </a:ln>
                        <a:solidFill>
                          <a:schemeClr val="tx1"/>
                        </a:solidFill>
                        <a:effectLst/>
                        <a:latin typeface="+mj-ea"/>
                        <a:ea typeface="+mj-ea"/>
                      </a:endParaRPr>
                    </a:p>
                  </a:txBody>
                  <a:tcPr marL="36196" marR="36196"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ts val="1600"/>
                        </a:lnSpc>
                        <a:spcBef>
                          <a:spcPct val="0"/>
                        </a:spcBef>
                        <a:spcAft>
                          <a:spcPct val="0"/>
                        </a:spcAft>
                        <a:buClrTx/>
                        <a:buSzTx/>
                        <a:buFontTx/>
                        <a:buNone/>
                        <a:tabLst/>
                      </a:pPr>
                      <a:endParaRPr kumimoji="0" lang="en-US" altLang="zh-TW" sz="1800" b="1" i="0" u="none" strike="noStrike" cap="none" normalizeH="0" baseline="0" dirty="0" smtClean="0">
                        <a:ln>
                          <a:noFill/>
                        </a:ln>
                        <a:solidFill>
                          <a:srgbClr val="FF0000"/>
                        </a:solidFill>
                        <a:effectLst/>
                        <a:latin typeface="+mj-ea"/>
                        <a:ea typeface="+mj-ea"/>
                      </a:endParaRPr>
                    </a:p>
                    <a:p>
                      <a:pPr marL="0" marR="0" lvl="0" indent="0" algn="ctr" defTabSz="914400" rtl="0" eaLnBrk="1" fontAlgn="base" latinLnBrk="0" hangingPunct="1">
                        <a:lnSpc>
                          <a:spcPts val="1600"/>
                        </a:lnSpc>
                        <a:spcBef>
                          <a:spcPct val="0"/>
                        </a:spcBef>
                        <a:spcAft>
                          <a:spcPct val="0"/>
                        </a:spcAft>
                        <a:buClrTx/>
                        <a:buSzTx/>
                        <a:buFontTx/>
                        <a:buNone/>
                        <a:tabLst/>
                      </a:pPr>
                      <a:r>
                        <a:rPr kumimoji="0" lang="zh-TW" sz="1800" b="1" i="0" u="none" strike="noStrike" cap="none" normalizeH="0" baseline="0" dirty="0" smtClean="0">
                          <a:ln>
                            <a:noFill/>
                          </a:ln>
                          <a:solidFill>
                            <a:srgbClr val="FF0000"/>
                          </a:solidFill>
                          <a:effectLst/>
                          <a:latin typeface="+mj-ea"/>
                          <a:ea typeface="+mj-ea"/>
                        </a:rPr>
                        <a:t>適用</a:t>
                      </a:r>
                      <a:endParaRPr kumimoji="0" lang="zh-TW" sz="1800" b="1" i="0" u="none" strike="noStrike" cap="none" normalizeH="0" baseline="0" dirty="0" smtClean="0">
                        <a:ln>
                          <a:noFill/>
                        </a:ln>
                        <a:solidFill>
                          <a:srgbClr val="FF0000"/>
                        </a:solidFill>
                        <a:effectLst/>
                        <a:latin typeface="+mj-ea"/>
                        <a:ea typeface="+mj-ea"/>
                        <a:cs typeface="Times New Roman" pitchFamily="18" charset="0"/>
                      </a:endParaRPr>
                    </a:p>
                  </a:txBody>
                  <a:tcPr marL="36196" marR="36196"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zh-TW" altLang="en-US"/>
                    </a:p>
                  </a:txBody>
                  <a:tcPr/>
                </a:tc>
                <a:extLst>
                  <a:ext uri="{0D108BD9-81ED-4DB2-BD59-A6C34878D82A}">
                    <a16:rowId xmlns:a16="http://schemas.microsoft.com/office/drawing/2014/main" xmlns="" val="10007"/>
                  </a:ext>
                </a:extLst>
              </a:tr>
            </a:tbl>
          </a:graphicData>
        </a:graphic>
      </p:graphicFrame>
      <p:sp>
        <p:nvSpPr>
          <p:cNvPr id="3" name="投影片編號版面配置區 2"/>
          <p:cNvSpPr>
            <a:spLocks noGrp="1"/>
          </p:cNvSpPr>
          <p:nvPr>
            <p:ph type="sldNum" sz="quarter" idx="12"/>
          </p:nvPr>
        </p:nvSpPr>
        <p:spPr/>
        <p:txBody>
          <a:bodyPr/>
          <a:lstStyle/>
          <a:p>
            <a:fld id="{1118FB7C-3051-423D-B140-B22D31D849CF}" type="slidenum">
              <a:rPr lang="zh-TW" altLang="en-US" smtClean="0"/>
              <a:pPr/>
              <a:t>44</a:t>
            </a:fld>
            <a:endParaRPr lang="zh-TW" altLang="en-US"/>
          </a:p>
        </p:txBody>
      </p:sp>
    </p:spTree>
    <p:extLst>
      <p:ext uri="{BB962C8B-B14F-4D97-AF65-F5344CB8AC3E}">
        <p14:creationId xmlns:p14="http://schemas.microsoft.com/office/powerpoint/2010/main" val="2166534165"/>
      </p:ext>
    </p:extLst>
  </p:cSld>
  <p:clrMapOvr>
    <a:masterClrMapping/>
  </p:clrMapOvr>
</p:sld>
</file>

<file path=ppt/slides/slide4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3"/>
          <p:cNvSpPr>
            <a:spLocks noChangeArrowheads="1"/>
          </p:cNvSpPr>
          <p:nvPr/>
        </p:nvSpPr>
        <p:spPr bwMode="auto">
          <a:xfrm>
            <a:off x="2339752" y="4610298"/>
            <a:ext cx="6147837"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ts val="575"/>
              </a:spcBef>
              <a:buClr>
                <a:schemeClr val="accent1"/>
              </a:buClr>
              <a:buSzPct val="85000"/>
              <a:buFont typeface="Wingdings 2" panose="05020102010507070707" pitchFamily="18" charset="2"/>
              <a:buChar char=""/>
              <a:defRPr sz="2600">
                <a:solidFill>
                  <a:schemeClr val="tx1"/>
                </a:solidFill>
                <a:latin typeface="Perpetua" panose="02020502060401020303" pitchFamily="18" charset="0"/>
                <a:ea typeface="標楷體" panose="03000509000000000000" pitchFamily="65" charset="-120"/>
              </a:defRPr>
            </a:lvl1pPr>
            <a:lvl2pPr marL="742950" indent="-285750">
              <a:spcBef>
                <a:spcPts val="375"/>
              </a:spcBef>
              <a:buClr>
                <a:schemeClr val="accent2"/>
              </a:buClr>
              <a:buSzPct val="85000"/>
              <a:buFont typeface="Wingdings 2" panose="05020102010507070707" pitchFamily="18" charset="2"/>
              <a:buChar char=""/>
              <a:defRPr sz="2400">
                <a:solidFill>
                  <a:schemeClr val="tx1"/>
                </a:solidFill>
                <a:latin typeface="Perpetua" panose="02020502060401020303" pitchFamily="18" charset="0"/>
                <a:ea typeface="標楷體" panose="03000509000000000000" pitchFamily="65" charset="-120"/>
              </a:defRPr>
            </a:lvl2pPr>
            <a:lvl3pPr marL="1143000" indent="-228600">
              <a:spcBef>
                <a:spcPts val="375"/>
              </a:spcBef>
              <a:buClr>
                <a:srgbClr val="E6B1AB"/>
              </a:buClr>
              <a:buSzPct val="85000"/>
              <a:buFont typeface="Wingdings 2" panose="05020102010507070707" pitchFamily="18" charset="2"/>
              <a:buChar char=""/>
              <a:defRPr sz="2000">
                <a:solidFill>
                  <a:schemeClr val="tx1"/>
                </a:solidFill>
                <a:latin typeface="Perpetua" panose="02020502060401020303" pitchFamily="18" charset="0"/>
                <a:ea typeface="標楷體" panose="03000509000000000000" pitchFamily="65" charset="-120"/>
              </a:defRPr>
            </a:lvl3pPr>
            <a:lvl4pPr marL="1600200" indent="-228600">
              <a:spcBef>
                <a:spcPts val="375"/>
              </a:spcBef>
              <a:buClr>
                <a:srgbClr val="A28E6A"/>
              </a:buClr>
              <a:buSzPct val="80000"/>
              <a:buFont typeface="Wingdings 2" panose="05020102010507070707" pitchFamily="18" charset="2"/>
              <a:buChar char=""/>
              <a:defRPr sz="2000">
                <a:solidFill>
                  <a:schemeClr val="tx1"/>
                </a:solidFill>
                <a:latin typeface="Perpetua" panose="02020502060401020303" pitchFamily="18" charset="0"/>
                <a:ea typeface="標楷體" panose="03000509000000000000" pitchFamily="65" charset="-120"/>
              </a:defRPr>
            </a:lvl4pPr>
            <a:lvl5pPr marL="2057400" indent="-228600">
              <a:spcBef>
                <a:spcPts val="375"/>
              </a:spcBef>
              <a:buClr>
                <a:srgbClr val="A28E6A"/>
              </a:buClr>
              <a:buChar char="o"/>
              <a:defRPr sz="2000">
                <a:solidFill>
                  <a:schemeClr val="tx1"/>
                </a:solidFill>
                <a:latin typeface="Perpetua" panose="02020502060401020303" pitchFamily="18" charset="0"/>
                <a:ea typeface="標楷體" panose="03000509000000000000" pitchFamily="65" charset="-120"/>
              </a:defRPr>
            </a:lvl5pPr>
            <a:lvl6pPr marL="25146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ea typeface="標楷體" panose="03000509000000000000" pitchFamily="65" charset="-120"/>
              </a:defRPr>
            </a:lvl6pPr>
            <a:lvl7pPr marL="29718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ea typeface="標楷體" panose="03000509000000000000" pitchFamily="65" charset="-120"/>
              </a:defRPr>
            </a:lvl7pPr>
            <a:lvl8pPr marL="34290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ea typeface="標楷體" panose="03000509000000000000" pitchFamily="65" charset="-120"/>
              </a:defRPr>
            </a:lvl8pPr>
            <a:lvl9pPr marL="38862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ea typeface="標楷體" panose="03000509000000000000" pitchFamily="65" charset="-120"/>
              </a:defRPr>
            </a:lvl9pPr>
          </a:lstStyle>
          <a:p>
            <a:pPr marL="571500" indent="-571500">
              <a:spcBef>
                <a:spcPct val="0"/>
              </a:spcBef>
              <a:buClrTx/>
              <a:buSzTx/>
              <a:buFont typeface="Wingdings" panose="05000000000000000000" pitchFamily="2" charset="2"/>
              <a:buChar char="n"/>
            </a:pPr>
            <a:r>
              <a:rPr lang="zh-TW" altLang="en-US" sz="2800" b="1" dirty="0">
                <a:solidFill>
                  <a:srgbClr val="2206C8"/>
                </a:solidFill>
              </a:rPr>
              <a:t>契約管理及爭議處理常見錯誤態樣</a:t>
            </a:r>
          </a:p>
          <a:p>
            <a:pPr marL="571500" indent="-571500" eaLnBrk="1" hangingPunct="1">
              <a:spcBef>
                <a:spcPct val="0"/>
              </a:spcBef>
              <a:buClrTx/>
              <a:buSzTx/>
              <a:buFont typeface="Arial" panose="020B0604020202020204" pitchFamily="34" charset="0"/>
              <a:buChar char="•"/>
            </a:pPr>
            <a:r>
              <a:rPr kumimoji="0" lang="zh-TW" altLang="en-US" sz="2800" b="1" dirty="0" smtClean="0">
                <a:solidFill>
                  <a:srgbClr val="2206C8"/>
                </a:solidFill>
              </a:rPr>
              <a:t>履約爭議</a:t>
            </a:r>
            <a:r>
              <a:rPr kumimoji="0" lang="zh-TW" altLang="en-US" sz="2800" b="1" dirty="0">
                <a:solidFill>
                  <a:srgbClr val="2206C8"/>
                </a:solidFill>
              </a:rPr>
              <a:t>處理方式</a:t>
            </a:r>
          </a:p>
        </p:txBody>
      </p:sp>
      <p:sp>
        <p:nvSpPr>
          <p:cNvPr id="12291" name="AutoShape 4"/>
          <p:cNvSpPr>
            <a:spLocks noChangeArrowheads="1"/>
          </p:cNvSpPr>
          <p:nvPr/>
        </p:nvSpPr>
        <p:spPr bwMode="auto">
          <a:xfrm>
            <a:off x="1116013" y="2492375"/>
            <a:ext cx="863600" cy="1873250"/>
          </a:xfrm>
          <a:prstGeom prst="curvedRightArrow">
            <a:avLst>
              <a:gd name="adj1" fmla="val 43382"/>
              <a:gd name="adj2" fmla="val 86765"/>
              <a:gd name="adj3" fmla="val 33333"/>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ts val="575"/>
              </a:spcBef>
              <a:buClr>
                <a:schemeClr val="accent1"/>
              </a:buClr>
              <a:buSzPct val="85000"/>
              <a:buFont typeface="Wingdings 2" panose="05020102010507070707" pitchFamily="18" charset="2"/>
              <a:buChar char=""/>
              <a:defRPr sz="2600">
                <a:solidFill>
                  <a:schemeClr val="tx1"/>
                </a:solidFill>
                <a:latin typeface="Perpetua" panose="02020502060401020303" pitchFamily="18" charset="0"/>
                <a:ea typeface="標楷體" panose="03000509000000000000" pitchFamily="65" charset="-120"/>
              </a:defRPr>
            </a:lvl1pPr>
            <a:lvl2pPr marL="742950" indent="-285750">
              <a:spcBef>
                <a:spcPts val="375"/>
              </a:spcBef>
              <a:buClr>
                <a:schemeClr val="accent2"/>
              </a:buClr>
              <a:buSzPct val="85000"/>
              <a:buFont typeface="Wingdings 2" panose="05020102010507070707" pitchFamily="18" charset="2"/>
              <a:buChar char=""/>
              <a:defRPr sz="2400">
                <a:solidFill>
                  <a:schemeClr val="tx1"/>
                </a:solidFill>
                <a:latin typeface="Perpetua" panose="02020502060401020303" pitchFamily="18" charset="0"/>
                <a:ea typeface="標楷體" panose="03000509000000000000" pitchFamily="65" charset="-120"/>
              </a:defRPr>
            </a:lvl2pPr>
            <a:lvl3pPr marL="1143000" indent="-228600">
              <a:spcBef>
                <a:spcPts val="375"/>
              </a:spcBef>
              <a:buClr>
                <a:srgbClr val="E6B1AB"/>
              </a:buClr>
              <a:buSzPct val="85000"/>
              <a:buFont typeface="Wingdings 2" panose="05020102010507070707" pitchFamily="18" charset="2"/>
              <a:buChar char=""/>
              <a:defRPr sz="2000">
                <a:solidFill>
                  <a:schemeClr val="tx1"/>
                </a:solidFill>
                <a:latin typeface="Perpetua" panose="02020502060401020303" pitchFamily="18" charset="0"/>
                <a:ea typeface="標楷體" panose="03000509000000000000" pitchFamily="65" charset="-120"/>
              </a:defRPr>
            </a:lvl3pPr>
            <a:lvl4pPr marL="1600200" indent="-228600">
              <a:spcBef>
                <a:spcPts val="375"/>
              </a:spcBef>
              <a:buClr>
                <a:srgbClr val="A28E6A"/>
              </a:buClr>
              <a:buSzPct val="80000"/>
              <a:buFont typeface="Wingdings 2" panose="05020102010507070707" pitchFamily="18" charset="2"/>
              <a:buChar char=""/>
              <a:defRPr sz="2000">
                <a:solidFill>
                  <a:schemeClr val="tx1"/>
                </a:solidFill>
                <a:latin typeface="Perpetua" panose="02020502060401020303" pitchFamily="18" charset="0"/>
                <a:ea typeface="標楷體" panose="03000509000000000000" pitchFamily="65" charset="-120"/>
              </a:defRPr>
            </a:lvl4pPr>
            <a:lvl5pPr marL="2057400" indent="-228600">
              <a:spcBef>
                <a:spcPts val="375"/>
              </a:spcBef>
              <a:buClr>
                <a:srgbClr val="A28E6A"/>
              </a:buClr>
              <a:buChar char="o"/>
              <a:defRPr sz="2000">
                <a:solidFill>
                  <a:schemeClr val="tx1"/>
                </a:solidFill>
                <a:latin typeface="Perpetua" panose="02020502060401020303" pitchFamily="18" charset="0"/>
                <a:ea typeface="標楷體" panose="03000509000000000000" pitchFamily="65" charset="-120"/>
              </a:defRPr>
            </a:lvl5pPr>
            <a:lvl6pPr marL="25146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ea typeface="標楷體" panose="03000509000000000000" pitchFamily="65" charset="-120"/>
              </a:defRPr>
            </a:lvl6pPr>
            <a:lvl7pPr marL="29718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ea typeface="標楷體" panose="03000509000000000000" pitchFamily="65" charset="-120"/>
              </a:defRPr>
            </a:lvl7pPr>
            <a:lvl8pPr marL="34290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ea typeface="標楷體" panose="03000509000000000000" pitchFamily="65" charset="-120"/>
              </a:defRPr>
            </a:lvl8pPr>
            <a:lvl9pPr marL="38862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ea typeface="標楷體" panose="03000509000000000000" pitchFamily="65" charset="-120"/>
              </a:defRPr>
            </a:lvl9pPr>
          </a:lstStyle>
          <a:p>
            <a:pPr eaLnBrk="1" hangingPunct="1">
              <a:spcBef>
                <a:spcPct val="0"/>
              </a:spcBef>
              <a:buClrTx/>
              <a:buSzTx/>
              <a:buFontTx/>
              <a:buNone/>
            </a:pPr>
            <a:endParaRPr lang="zh-TW" altLang="en-US" sz="2400">
              <a:latin typeface="Tahoma" panose="020B0604030504040204" pitchFamily="34" charset="0"/>
            </a:endParaRPr>
          </a:p>
        </p:txBody>
      </p:sp>
      <p:sp>
        <p:nvSpPr>
          <p:cNvPr id="12292" name="Rectangle 3"/>
          <p:cNvSpPr>
            <a:spLocks noChangeArrowheads="1"/>
          </p:cNvSpPr>
          <p:nvPr/>
        </p:nvSpPr>
        <p:spPr bwMode="auto">
          <a:xfrm>
            <a:off x="2339752" y="1242918"/>
            <a:ext cx="6340197"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ts val="575"/>
              </a:spcBef>
              <a:buClr>
                <a:schemeClr val="accent1"/>
              </a:buClr>
              <a:buSzPct val="85000"/>
              <a:buFont typeface="Wingdings 2" panose="05020102010507070707" pitchFamily="18" charset="2"/>
              <a:buChar char=""/>
              <a:defRPr sz="2600">
                <a:solidFill>
                  <a:schemeClr val="tx1"/>
                </a:solidFill>
                <a:latin typeface="Perpetua" panose="02020502060401020303" pitchFamily="18" charset="0"/>
                <a:ea typeface="標楷體" panose="03000509000000000000" pitchFamily="65" charset="-120"/>
              </a:defRPr>
            </a:lvl1pPr>
            <a:lvl2pPr marL="742950" indent="-285750">
              <a:spcBef>
                <a:spcPts val="375"/>
              </a:spcBef>
              <a:buClr>
                <a:schemeClr val="accent2"/>
              </a:buClr>
              <a:buSzPct val="85000"/>
              <a:buFont typeface="Wingdings 2" panose="05020102010507070707" pitchFamily="18" charset="2"/>
              <a:buChar char=""/>
              <a:defRPr sz="2400">
                <a:solidFill>
                  <a:schemeClr val="tx1"/>
                </a:solidFill>
                <a:latin typeface="Perpetua" panose="02020502060401020303" pitchFamily="18" charset="0"/>
                <a:ea typeface="標楷體" panose="03000509000000000000" pitchFamily="65" charset="-120"/>
              </a:defRPr>
            </a:lvl2pPr>
            <a:lvl3pPr marL="1143000" indent="-228600">
              <a:spcBef>
                <a:spcPts val="375"/>
              </a:spcBef>
              <a:buClr>
                <a:srgbClr val="E6B1AB"/>
              </a:buClr>
              <a:buSzPct val="85000"/>
              <a:buFont typeface="Wingdings 2" panose="05020102010507070707" pitchFamily="18" charset="2"/>
              <a:buChar char=""/>
              <a:defRPr sz="2000">
                <a:solidFill>
                  <a:schemeClr val="tx1"/>
                </a:solidFill>
                <a:latin typeface="Perpetua" panose="02020502060401020303" pitchFamily="18" charset="0"/>
                <a:ea typeface="標楷體" panose="03000509000000000000" pitchFamily="65" charset="-120"/>
              </a:defRPr>
            </a:lvl3pPr>
            <a:lvl4pPr marL="1600200" indent="-228600">
              <a:spcBef>
                <a:spcPts val="375"/>
              </a:spcBef>
              <a:buClr>
                <a:srgbClr val="A28E6A"/>
              </a:buClr>
              <a:buSzPct val="80000"/>
              <a:buFont typeface="Wingdings 2" panose="05020102010507070707" pitchFamily="18" charset="2"/>
              <a:buChar char=""/>
              <a:defRPr sz="2000">
                <a:solidFill>
                  <a:schemeClr val="tx1"/>
                </a:solidFill>
                <a:latin typeface="Perpetua" panose="02020502060401020303" pitchFamily="18" charset="0"/>
                <a:ea typeface="標楷體" panose="03000509000000000000" pitchFamily="65" charset="-120"/>
              </a:defRPr>
            </a:lvl4pPr>
            <a:lvl5pPr marL="2057400" indent="-228600">
              <a:spcBef>
                <a:spcPts val="375"/>
              </a:spcBef>
              <a:buClr>
                <a:srgbClr val="A28E6A"/>
              </a:buClr>
              <a:buChar char="o"/>
              <a:defRPr sz="2000">
                <a:solidFill>
                  <a:schemeClr val="tx1"/>
                </a:solidFill>
                <a:latin typeface="Perpetua" panose="02020502060401020303" pitchFamily="18" charset="0"/>
                <a:ea typeface="標楷體" panose="03000509000000000000" pitchFamily="65" charset="-120"/>
              </a:defRPr>
            </a:lvl5pPr>
            <a:lvl6pPr marL="25146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ea typeface="標楷體" panose="03000509000000000000" pitchFamily="65" charset="-120"/>
              </a:defRPr>
            </a:lvl6pPr>
            <a:lvl7pPr marL="29718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ea typeface="標楷體" panose="03000509000000000000" pitchFamily="65" charset="-120"/>
              </a:defRPr>
            </a:lvl7pPr>
            <a:lvl8pPr marL="34290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ea typeface="標楷體" panose="03000509000000000000" pitchFamily="65" charset="-120"/>
              </a:defRPr>
            </a:lvl8pPr>
            <a:lvl9pPr marL="38862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ea typeface="標楷體" panose="03000509000000000000" pitchFamily="65" charset="-120"/>
              </a:defRPr>
            </a:lvl9pPr>
          </a:lstStyle>
          <a:p>
            <a:pPr>
              <a:spcBef>
                <a:spcPct val="0"/>
              </a:spcBef>
              <a:buClrTx/>
              <a:buSzTx/>
              <a:buNone/>
            </a:pPr>
            <a:r>
              <a:rPr lang="zh-TW" altLang="en-US" sz="4800" b="1" dirty="0">
                <a:solidFill>
                  <a:srgbClr val="FF0000"/>
                </a:solidFill>
                <a:effectLst>
                  <a:outerShdw blurRad="38100" dist="38100" dir="2700000" algn="tl">
                    <a:srgbClr val="C0C0C0"/>
                  </a:outerShdw>
                </a:effectLst>
              </a:rPr>
              <a:t>採購監辦實務案例解析</a:t>
            </a:r>
            <a:endParaRPr kumimoji="0" lang="zh-TW" altLang="en-US" sz="4800" b="1" dirty="0">
              <a:solidFill>
                <a:srgbClr val="CA2004"/>
              </a:solidFill>
            </a:endParaRPr>
          </a:p>
        </p:txBody>
      </p:sp>
      <p:sp>
        <p:nvSpPr>
          <p:cNvPr id="3" name="投影片編號版面配置區 2"/>
          <p:cNvSpPr>
            <a:spLocks noGrp="1"/>
          </p:cNvSpPr>
          <p:nvPr>
            <p:ph type="sldNum" sz="quarter" idx="12"/>
          </p:nvPr>
        </p:nvSpPr>
        <p:spPr/>
        <p:txBody>
          <a:bodyPr/>
          <a:lstStyle/>
          <a:p>
            <a:fld id="{1118FB7C-3051-423D-B140-B22D31D849CF}" type="slidenum">
              <a:rPr lang="zh-TW" altLang="en-US" smtClean="0"/>
              <a:pPr/>
              <a:t>440</a:t>
            </a:fld>
            <a:endParaRPr lang="zh-TW" altLang="en-US"/>
          </a:p>
        </p:txBody>
      </p:sp>
    </p:spTree>
    <p:extLst>
      <p:ext uri="{BB962C8B-B14F-4D97-AF65-F5344CB8AC3E}">
        <p14:creationId xmlns:p14="http://schemas.microsoft.com/office/powerpoint/2010/main" val="905812865"/>
      </p:ext>
    </p:extLst>
  </p:cSld>
  <p:clrMapOvr>
    <a:masterClrMapping/>
  </p:clrMapOvr>
</p:sld>
</file>

<file path=ppt/slides/slide4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idx="4294967295"/>
          </p:nvPr>
        </p:nvSpPr>
        <p:spPr>
          <a:xfrm>
            <a:off x="323850" y="274638"/>
            <a:ext cx="8496300" cy="850900"/>
          </a:xfrm>
          <a:solidFill>
            <a:srgbClr val="FFFF00"/>
          </a:solidFill>
        </p:spPr>
        <p:txBody>
          <a:bodyPr bIns="45720" anchor="ctr"/>
          <a:lstStyle/>
          <a:p>
            <a:pPr algn="ctr" eaLnBrk="1" hangingPunct="1"/>
            <a:r>
              <a:rPr lang="zh-TW" altLang="en-US" sz="3600" b="1" dirty="0" smtClean="0">
                <a:solidFill>
                  <a:srgbClr val="FF0000"/>
                </a:solidFill>
                <a:ea typeface="標楷體" panose="03000509000000000000" pitchFamily="65" charset="-120"/>
              </a:rPr>
              <a:t>招標、投標文件間不一致之處理原則</a:t>
            </a:r>
            <a:r>
              <a:rPr lang="en-US" altLang="zh-TW" sz="3600" b="1" dirty="0" smtClean="0">
                <a:solidFill>
                  <a:srgbClr val="FF0000"/>
                </a:solidFill>
                <a:ea typeface="標楷體" panose="03000509000000000000" pitchFamily="65" charset="-120"/>
              </a:rPr>
              <a:t>1</a:t>
            </a:r>
            <a:endParaRPr lang="zh-TW" altLang="en-US" sz="3600" b="1" dirty="0" smtClean="0">
              <a:solidFill>
                <a:srgbClr val="FF0000"/>
              </a:solidFill>
              <a:ea typeface="標楷體" panose="03000509000000000000" pitchFamily="65" charset="-120"/>
            </a:endParaRPr>
          </a:p>
        </p:txBody>
      </p:sp>
      <p:sp>
        <p:nvSpPr>
          <p:cNvPr id="16387" name="Rectangle 3"/>
          <p:cNvSpPr>
            <a:spLocks noGrp="1" noChangeArrowheads="1"/>
          </p:cNvSpPr>
          <p:nvPr>
            <p:ph type="body" idx="4294967295"/>
          </p:nvPr>
        </p:nvSpPr>
        <p:spPr>
          <a:xfrm>
            <a:off x="395288" y="1125538"/>
            <a:ext cx="8280400" cy="5399087"/>
          </a:xfrm>
        </p:spPr>
        <p:txBody>
          <a:bodyPr/>
          <a:lstStyle/>
          <a:p>
            <a:pPr eaLnBrk="1" hangingPunct="1">
              <a:buFont typeface="Wingdings" panose="05000000000000000000" pitchFamily="2" charset="2"/>
              <a:buChar char="n"/>
            </a:pPr>
            <a:r>
              <a:rPr lang="zh-TW" altLang="en-US" sz="2400" b="1" dirty="0" smtClean="0">
                <a:latin typeface="標楷體" panose="03000509000000000000" pitchFamily="65" charset="-120"/>
              </a:rPr>
              <a:t>不一致之處理原則：</a:t>
            </a:r>
            <a:r>
              <a:rPr lang="en-US" altLang="zh-TW" sz="2400" b="1" dirty="0" smtClean="0">
                <a:latin typeface="標楷體" panose="03000509000000000000" pitchFamily="65" charset="-120"/>
              </a:rPr>
              <a:t/>
            </a:r>
            <a:br>
              <a:rPr lang="en-US" altLang="zh-TW" sz="2400" b="1" dirty="0" smtClean="0">
                <a:latin typeface="標楷體" panose="03000509000000000000" pitchFamily="65" charset="-120"/>
              </a:rPr>
            </a:br>
            <a:r>
              <a:rPr lang="zh-TW" altLang="en-US" sz="2400" b="1" dirty="0" smtClean="0">
                <a:latin typeface="標楷體" panose="03000509000000000000" pitchFamily="65" charset="-120"/>
              </a:rPr>
              <a:t>契約第</a:t>
            </a:r>
            <a:r>
              <a:rPr lang="en-US" altLang="zh-TW" sz="2400" b="1" dirty="0" smtClean="0">
                <a:latin typeface="標楷體" panose="03000509000000000000" pitchFamily="65" charset="-120"/>
              </a:rPr>
              <a:t>1</a:t>
            </a:r>
            <a:r>
              <a:rPr lang="zh-TW" altLang="en-US" sz="2400" b="1" dirty="0" smtClean="0">
                <a:latin typeface="標楷體" panose="03000509000000000000" pitchFamily="65" charset="-120"/>
              </a:rPr>
              <a:t>條第</a:t>
            </a:r>
            <a:r>
              <a:rPr lang="en-US" altLang="zh-TW" sz="2400" b="1" dirty="0" smtClean="0">
                <a:latin typeface="標楷體" panose="03000509000000000000" pitchFamily="65" charset="-120"/>
              </a:rPr>
              <a:t>(</a:t>
            </a:r>
            <a:r>
              <a:rPr lang="zh-TW" altLang="en-US" sz="2400" b="1" dirty="0" smtClean="0">
                <a:latin typeface="標楷體" panose="03000509000000000000" pitchFamily="65" charset="-120"/>
              </a:rPr>
              <a:t>三</a:t>
            </a:r>
            <a:r>
              <a:rPr lang="en-US" altLang="zh-TW" sz="2400" b="1" dirty="0" smtClean="0">
                <a:latin typeface="標楷體" panose="03000509000000000000" pitchFamily="65" charset="-120"/>
              </a:rPr>
              <a:t>)</a:t>
            </a:r>
            <a:r>
              <a:rPr lang="zh-TW" altLang="en-US" sz="2400" b="1" dirty="0" smtClean="0">
                <a:latin typeface="標楷體" panose="03000509000000000000" pitchFamily="65" charset="-120"/>
              </a:rPr>
              <a:t>項：契約所含各種文件之內容如有不一致之處，除另有規定外，依下列原則處理：</a:t>
            </a:r>
            <a:r>
              <a:rPr lang="en-US" altLang="zh-TW" sz="2400" b="1" dirty="0" smtClean="0">
                <a:latin typeface="標楷體" panose="03000509000000000000" pitchFamily="65" charset="-120"/>
                <a:sym typeface="Wingdings" panose="05000000000000000000" pitchFamily="2" charset="2"/>
              </a:rPr>
              <a:t>(</a:t>
            </a:r>
            <a:r>
              <a:rPr lang="zh-TW" altLang="en-US" sz="2400" b="1" dirty="0" smtClean="0">
                <a:latin typeface="標楷體" panose="03000509000000000000" pitchFamily="65" charset="-120"/>
                <a:sym typeface="Wingdings" panose="05000000000000000000" pitchFamily="2" charset="2"/>
              </a:rPr>
              <a:t>詳如下頁</a:t>
            </a:r>
            <a:r>
              <a:rPr lang="en-US" altLang="zh-TW" sz="2400" b="1" dirty="0" smtClean="0">
                <a:latin typeface="標楷體" panose="03000509000000000000" pitchFamily="65" charset="-120"/>
                <a:sym typeface="Wingdings" panose="05000000000000000000" pitchFamily="2" charset="2"/>
              </a:rPr>
              <a:t>)</a:t>
            </a:r>
          </a:p>
          <a:p>
            <a:pPr eaLnBrk="1" hangingPunct="1">
              <a:buFont typeface="Wingdings" panose="05000000000000000000" pitchFamily="2" charset="2"/>
              <a:buChar char="p"/>
            </a:pPr>
            <a:r>
              <a:rPr lang="zh-TW" altLang="en-US" sz="2400" b="1" dirty="0" smtClean="0">
                <a:latin typeface="標楷體" panose="03000509000000000000" pitchFamily="65" charset="-120"/>
                <a:sym typeface="Wingdings" panose="05000000000000000000" pitchFamily="2" charset="2"/>
              </a:rPr>
              <a:t>系爭契約第</a:t>
            </a:r>
            <a:r>
              <a:rPr lang="en-US" altLang="zh-TW" sz="2400" b="1" dirty="0" smtClean="0">
                <a:latin typeface="標楷體" panose="03000509000000000000" pitchFamily="65" charset="-120"/>
                <a:sym typeface="Wingdings" panose="05000000000000000000" pitchFamily="2" charset="2"/>
              </a:rPr>
              <a:t>1</a:t>
            </a:r>
            <a:r>
              <a:rPr lang="zh-TW" altLang="en-US" sz="2400" b="1" dirty="0" smtClean="0">
                <a:latin typeface="標楷體" panose="03000509000000000000" pitchFamily="65" charset="-120"/>
                <a:sym typeface="Wingdings" panose="05000000000000000000" pitchFamily="2" charset="2"/>
              </a:rPr>
              <a:t>條第</a:t>
            </a:r>
            <a:r>
              <a:rPr lang="en-US" altLang="zh-TW" sz="2400" b="1" dirty="0" smtClean="0">
                <a:latin typeface="標楷體" panose="03000509000000000000" pitchFamily="65" charset="-120"/>
              </a:rPr>
              <a:t>(</a:t>
            </a:r>
            <a:r>
              <a:rPr lang="zh-TW" altLang="en-US" sz="2400" b="1" dirty="0" smtClean="0">
                <a:latin typeface="標楷體" panose="03000509000000000000" pitchFamily="65" charset="-120"/>
              </a:rPr>
              <a:t>三</a:t>
            </a:r>
            <a:r>
              <a:rPr lang="en-US" altLang="zh-TW" sz="2400" b="1" dirty="0" smtClean="0">
                <a:latin typeface="標楷體" panose="03000509000000000000" pitchFamily="65" charset="-120"/>
              </a:rPr>
              <a:t>)</a:t>
            </a:r>
            <a:r>
              <a:rPr lang="zh-TW" altLang="en-US" sz="2400" b="1" dirty="0" smtClean="0">
                <a:latin typeface="標楷體" panose="03000509000000000000" pitchFamily="65" charset="-120"/>
                <a:sym typeface="Wingdings" panose="05000000000000000000" pitchFamily="2" charset="2"/>
              </a:rPr>
              <a:t>項本文約定，係以「契約所含各種文件之內容如有不一致之處」，作為契約文件效力需優劣排序之前提，而同條第</a:t>
            </a:r>
            <a:r>
              <a:rPr lang="en-US" altLang="zh-TW" sz="2400" b="1" dirty="0" smtClean="0">
                <a:latin typeface="標楷體" panose="03000509000000000000" pitchFamily="65" charset="-120"/>
              </a:rPr>
              <a:t>(</a:t>
            </a:r>
            <a:r>
              <a:rPr lang="zh-TW" altLang="en-US" sz="2400" b="1" dirty="0" smtClean="0">
                <a:latin typeface="標楷體" panose="03000509000000000000" pitchFamily="65" charset="-120"/>
              </a:rPr>
              <a:t>五</a:t>
            </a:r>
            <a:r>
              <a:rPr lang="en-US" altLang="zh-TW" sz="2400" b="1" dirty="0" smtClean="0">
                <a:latin typeface="標楷體" panose="03000509000000000000" pitchFamily="65" charset="-120"/>
              </a:rPr>
              <a:t>)</a:t>
            </a:r>
            <a:r>
              <a:rPr lang="zh-TW" altLang="en-US" sz="2400" b="1" dirty="0" smtClean="0">
                <a:latin typeface="標楷體" panose="03000509000000000000" pitchFamily="65" charset="-120"/>
                <a:sym typeface="Wingdings" panose="05000000000000000000" pitchFamily="2" charset="2"/>
              </a:rPr>
              <a:t>項則約定「契約文件之一切約定得互為補充」，可知，</a:t>
            </a:r>
            <a:r>
              <a:rPr lang="zh-TW" altLang="en-US" sz="2400" b="1" dirty="0" smtClean="0">
                <a:solidFill>
                  <a:srgbClr val="0000FF"/>
                </a:solidFill>
                <a:latin typeface="標楷體" panose="03000509000000000000" pitchFamily="65" charset="-120"/>
                <a:sym typeface="Wingdings" panose="05000000000000000000" pitchFamily="2" charset="2"/>
              </a:rPr>
              <a:t>上開所謂「不一致之處」，自以約定內容彼此矛盾，</a:t>
            </a:r>
            <a:r>
              <a:rPr lang="zh-TW" altLang="en-US" sz="2400" b="1" dirty="0" smtClean="0">
                <a:solidFill>
                  <a:srgbClr val="2206C8"/>
                </a:solidFill>
                <a:latin typeface="標楷體" panose="03000509000000000000" pitchFamily="65" charset="-120"/>
                <a:sym typeface="Wingdings" panose="05000000000000000000" pitchFamily="2" charset="2"/>
              </a:rPr>
              <a:t>若非定效力優劣，則無從適用者為限</a:t>
            </a:r>
            <a:r>
              <a:rPr lang="zh-TW" altLang="en-US" sz="2400" b="1" dirty="0" smtClean="0">
                <a:latin typeface="標楷體" panose="03000509000000000000" pitchFamily="65" charset="-120"/>
                <a:sym typeface="Wingdings" panose="05000000000000000000" pitchFamily="2" charset="2"/>
              </a:rPr>
              <a:t>。</a:t>
            </a:r>
            <a:r>
              <a:rPr lang="zh-TW" altLang="en-US" sz="2400" dirty="0" smtClean="0">
                <a:latin typeface="標楷體" panose="03000509000000000000" pitchFamily="65" charset="-120"/>
              </a:rPr>
              <a:t/>
            </a:r>
            <a:br>
              <a:rPr lang="zh-TW" altLang="en-US" sz="2400" dirty="0" smtClean="0">
                <a:latin typeface="標楷體" panose="03000509000000000000" pitchFamily="65" charset="-120"/>
              </a:rPr>
            </a:br>
            <a:r>
              <a:rPr lang="en-US" altLang="zh-TW" sz="2400" dirty="0" smtClean="0">
                <a:latin typeface="標楷體" panose="03000509000000000000" pitchFamily="65" charset="-120"/>
              </a:rPr>
              <a:t>(</a:t>
            </a:r>
            <a:r>
              <a:rPr lang="zh-TW" altLang="en-US" sz="2400" dirty="0" smtClean="0">
                <a:latin typeface="標楷體" panose="03000509000000000000" pitchFamily="65" charset="-120"/>
              </a:rPr>
              <a:t>臺灣臺北地方法院 </a:t>
            </a:r>
            <a:r>
              <a:rPr lang="en-US" altLang="zh-TW" sz="2400" dirty="0" smtClean="0">
                <a:latin typeface="標楷體" panose="03000509000000000000" pitchFamily="65" charset="-120"/>
              </a:rPr>
              <a:t>108 </a:t>
            </a:r>
            <a:r>
              <a:rPr lang="zh-TW" altLang="en-US" sz="2400" dirty="0" smtClean="0">
                <a:latin typeface="標楷體" panose="03000509000000000000" pitchFamily="65" charset="-120"/>
              </a:rPr>
              <a:t>年度建字第 </a:t>
            </a:r>
            <a:r>
              <a:rPr lang="en-US" altLang="zh-TW" sz="2400" dirty="0" smtClean="0">
                <a:latin typeface="標楷體" panose="03000509000000000000" pitchFamily="65" charset="-120"/>
              </a:rPr>
              <a:t>69 </a:t>
            </a:r>
            <a:r>
              <a:rPr lang="zh-TW" altLang="en-US" sz="2400" dirty="0" smtClean="0">
                <a:latin typeface="標楷體" panose="03000509000000000000" pitchFamily="65" charset="-120"/>
              </a:rPr>
              <a:t>號民事判決參照</a:t>
            </a:r>
            <a:r>
              <a:rPr lang="en-US" altLang="zh-TW" sz="2400" dirty="0" smtClean="0">
                <a:latin typeface="標楷體" panose="03000509000000000000" pitchFamily="65" charset="-120"/>
              </a:rPr>
              <a:t>)</a:t>
            </a:r>
            <a:endParaRPr lang="en-US" altLang="zh-TW" sz="2400" b="1" dirty="0" smtClean="0">
              <a:latin typeface="標楷體" panose="03000509000000000000" pitchFamily="65" charset="-120"/>
              <a:sym typeface="Wingdings" panose="05000000000000000000" pitchFamily="2" charset="2"/>
            </a:endParaRPr>
          </a:p>
          <a:p>
            <a:pPr eaLnBrk="1" hangingPunct="1">
              <a:buFont typeface="Wingdings" panose="05000000000000000000" pitchFamily="2" charset="2"/>
              <a:buChar char="n"/>
            </a:pPr>
            <a:endParaRPr lang="zh-TW" altLang="en-US" sz="2400" b="1" dirty="0" smtClean="0">
              <a:latin typeface="標楷體" panose="03000509000000000000" pitchFamily="65" charset="-120"/>
            </a:endParaRPr>
          </a:p>
          <a:p>
            <a:pPr eaLnBrk="1" hangingPunct="1">
              <a:buFont typeface="Wingdings" panose="05000000000000000000" pitchFamily="2" charset="2"/>
              <a:buChar char="n"/>
            </a:pPr>
            <a:endParaRPr lang="zh-TW" altLang="en-US" sz="2400" b="1" dirty="0" smtClean="0">
              <a:latin typeface="標楷體" panose="03000509000000000000" pitchFamily="65" charset="-120"/>
            </a:endParaRPr>
          </a:p>
        </p:txBody>
      </p:sp>
      <p:sp>
        <p:nvSpPr>
          <p:cNvPr id="3" name="投影片編號版面配置區 2"/>
          <p:cNvSpPr>
            <a:spLocks noGrp="1"/>
          </p:cNvSpPr>
          <p:nvPr>
            <p:ph type="sldNum" sz="quarter" idx="12"/>
          </p:nvPr>
        </p:nvSpPr>
        <p:spPr/>
        <p:txBody>
          <a:bodyPr/>
          <a:lstStyle/>
          <a:p>
            <a:fld id="{1118FB7C-3051-423D-B140-B22D31D849CF}" type="slidenum">
              <a:rPr lang="zh-TW" altLang="en-US" smtClean="0"/>
              <a:pPr/>
              <a:t>441</a:t>
            </a:fld>
            <a:endParaRPr lang="zh-TW" altLang="en-US"/>
          </a:p>
        </p:txBody>
      </p:sp>
    </p:spTree>
    <p:extLst>
      <p:ext uri="{BB962C8B-B14F-4D97-AF65-F5344CB8AC3E}">
        <p14:creationId xmlns:p14="http://schemas.microsoft.com/office/powerpoint/2010/main" val="1320974773"/>
      </p:ext>
    </p:extLst>
  </p:cSld>
  <p:clrMapOvr>
    <a:masterClrMapping/>
  </p:clrMapOvr>
  <p:timing>
    <p:tnLst>
      <p:par>
        <p:cTn id="1" dur="indefinite" restart="never" nodeType="tmRoot"/>
      </p:par>
    </p:tnLst>
  </p:timing>
</p:sld>
</file>

<file path=ppt/slides/slide4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格 2"/>
          <p:cNvGraphicFramePr>
            <a:graphicFrameLocks noGrp="1"/>
          </p:cNvGraphicFramePr>
          <p:nvPr/>
        </p:nvGraphicFramePr>
        <p:xfrm>
          <a:off x="179388" y="260350"/>
          <a:ext cx="8785225" cy="6370681"/>
        </p:xfrm>
        <a:graphic>
          <a:graphicData uri="http://schemas.openxmlformats.org/drawingml/2006/table">
            <a:tbl>
              <a:tblPr firstRow="1" firstCol="1" bandRow="1"/>
              <a:tblGrid>
                <a:gridCol w="4896684">
                  <a:extLst>
                    <a:ext uri="{9D8B030D-6E8A-4147-A177-3AD203B41FA5}">
                      <a16:colId xmlns:a16="http://schemas.microsoft.com/office/drawing/2014/main" xmlns="" val="188291437"/>
                    </a:ext>
                  </a:extLst>
                </a:gridCol>
                <a:gridCol w="648090">
                  <a:extLst>
                    <a:ext uri="{9D8B030D-6E8A-4147-A177-3AD203B41FA5}">
                      <a16:colId xmlns:a16="http://schemas.microsoft.com/office/drawing/2014/main" xmlns="" val="2000912599"/>
                    </a:ext>
                  </a:extLst>
                </a:gridCol>
                <a:gridCol w="648090">
                  <a:extLst>
                    <a:ext uri="{9D8B030D-6E8A-4147-A177-3AD203B41FA5}">
                      <a16:colId xmlns:a16="http://schemas.microsoft.com/office/drawing/2014/main" xmlns="" val="985505019"/>
                    </a:ext>
                  </a:extLst>
                </a:gridCol>
                <a:gridCol w="720100">
                  <a:extLst>
                    <a:ext uri="{9D8B030D-6E8A-4147-A177-3AD203B41FA5}">
                      <a16:colId xmlns:a16="http://schemas.microsoft.com/office/drawing/2014/main" xmlns="" val="3736716646"/>
                    </a:ext>
                  </a:extLst>
                </a:gridCol>
                <a:gridCol w="1872261">
                  <a:extLst>
                    <a:ext uri="{9D8B030D-6E8A-4147-A177-3AD203B41FA5}">
                      <a16:colId xmlns:a16="http://schemas.microsoft.com/office/drawing/2014/main" xmlns="" val="522880819"/>
                    </a:ext>
                  </a:extLst>
                </a:gridCol>
              </a:tblGrid>
              <a:tr h="822953">
                <a:tc>
                  <a:txBody>
                    <a:bodyPr/>
                    <a:lstStyle/>
                    <a:p>
                      <a:pPr algn="ctr">
                        <a:spcAft>
                          <a:spcPts val="0"/>
                        </a:spcAft>
                      </a:pPr>
                      <a:r>
                        <a:rPr lang="zh-TW" sz="2400" b="1" kern="100" dirty="0">
                          <a:solidFill>
                            <a:srgbClr val="2206C8"/>
                          </a:solidFill>
                          <a:effectLst/>
                          <a:latin typeface="Calibri" panose="020F0502020204030204" pitchFamily="34" charset="0"/>
                          <a:ea typeface="標楷體" panose="03000509000000000000" pitchFamily="65" charset="-120"/>
                          <a:cs typeface="Times New Roman" panose="02020603050405020304" pitchFamily="18" charset="0"/>
                        </a:rPr>
                        <a:t>招標與投標文件不</a:t>
                      </a:r>
                      <a:r>
                        <a:rPr lang="zh-TW" sz="2400" b="1" kern="100" dirty="0" smtClean="0">
                          <a:solidFill>
                            <a:srgbClr val="2206C8"/>
                          </a:solidFill>
                          <a:effectLst/>
                          <a:latin typeface="Calibri" panose="020F0502020204030204" pitchFamily="34" charset="0"/>
                          <a:ea typeface="標楷體" panose="03000509000000000000" pitchFamily="65" charset="-120"/>
                          <a:cs typeface="Times New Roman" panose="02020603050405020304" pitchFamily="18" charset="0"/>
                        </a:rPr>
                        <a:t>一致</a:t>
                      </a:r>
                      <a:r>
                        <a:rPr lang="zh-TW" altLang="en-US" sz="2400" b="1" kern="100" dirty="0" smtClean="0">
                          <a:solidFill>
                            <a:srgbClr val="2206C8"/>
                          </a:solidFill>
                          <a:effectLst/>
                          <a:latin typeface="Calibri" panose="020F0502020204030204" pitchFamily="34" charset="0"/>
                          <a:ea typeface="標楷體" panose="03000509000000000000" pitchFamily="65" charset="-120"/>
                          <a:cs typeface="Times New Roman" panose="02020603050405020304" pitchFamily="18" charset="0"/>
                        </a:rPr>
                        <a:t>之</a:t>
                      </a:r>
                      <a:r>
                        <a:rPr lang="zh-TW" sz="2400" b="1" kern="100" dirty="0" smtClean="0">
                          <a:solidFill>
                            <a:srgbClr val="2206C8"/>
                          </a:solidFill>
                          <a:effectLst/>
                          <a:latin typeface="Calibri" panose="020F0502020204030204" pitchFamily="34" charset="0"/>
                          <a:ea typeface="標楷體" panose="03000509000000000000" pitchFamily="65" charset="-120"/>
                          <a:cs typeface="Times New Roman" panose="02020603050405020304" pitchFamily="18" charset="0"/>
                        </a:rPr>
                        <a:t>處理</a:t>
                      </a:r>
                      <a:r>
                        <a:rPr lang="zh-TW" sz="2400" b="1" kern="100" dirty="0">
                          <a:solidFill>
                            <a:srgbClr val="2206C8"/>
                          </a:solidFill>
                          <a:effectLst/>
                          <a:latin typeface="Calibri" panose="020F0502020204030204" pitchFamily="34" charset="0"/>
                          <a:ea typeface="標楷體" panose="03000509000000000000" pitchFamily="65" charset="-120"/>
                          <a:cs typeface="Times New Roman" panose="02020603050405020304" pitchFamily="18" charset="0"/>
                        </a:rPr>
                        <a:t>原則</a:t>
                      </a:r>
                      <a:endParaRPr lang="zh-TW" sz="2400" b="1" kern="100" dirty="0">
                        <a:solidFill>
                          <a:srgbClr val="2206C8"/>
                        </a:solidFill>
                        <a:effectLst/>
                        <a:latin typeface="Calibri" panose="020F0502020204030204" pitchFamily="34" charset="0"/>
                        <a:ea typeface="新細明體" panose="02020500000000000000" pitchFamily="18" charset="-120"/>
                        <a:cs typeface="Times New Roman" panose="02020603050405020304" pitchFamily="18" charset="0"/>
                      </a:endParaRPr>
                    </a:p>
                    <a:p>
                      <a:pPr algn="ctr">
                        <a:spcAft>
                          <a:spcPts val="0"/>
                        </a:spcAft>
                      </a:pPr>
                      <a:r>
                        <a:rPr lang="en-US" sz="2400" b="1" kern="100" dirty="0">
                          <a:solidFill>
                            <a:srgbClr val="2206C8"/>
                          </a:solidFill>
                          <a:effectLst/>
                          <a:latin typeface="標楷體" panose="03000509000000000000" pitchFamily="65" charset="-120"/>
                          <a:ea typeface="新細明體" panose="02020500000000000000" pitchFamily="18" charset="-120"/>
                          <a:cs typeface="Times New Roman" panose="02020603050405020304" pitchFamily="18" charset="0"/>
                        </a:rPr>
                        <a:t>(</a:t>
                      </a:r>
                      <a:r>
                        <a:rPr lang="zh-TW" sz="2400" b="1" kern="100" dirty="0" smtClean="0">
                          <a:solidFill>
                            <a:srgbClr val="2206C8"/>
                          </a:solidFill>
                          <a:effectLst/>
                          <a:latin typeface="Calibri" panose="020F0502020204030204" pitchFamily="34" charset="0"/>
                          <a:ea typeface="標楷體" panose="03000509000000000000" pitchFamily="65" charset="-120"/>
                          <a:cs typeface="Times New Roman" panose="02020603050405020304" pitchFamily="18" charset="0"/>
                        </a:rPr>
                        <a:t>契約</a:t>
                      </a:r>
                      <a:r>
                        <a:rPr lang="zh-TW" altLang="en-US" sz="2400" b="1" kern="100" dirty="0" smtClean="0">
                          <a:solidFill>
                            <a:srgbClr val="2206C8"/>
                          </a:solidFill>
                          <a:effectLst/>
                          <a:latin typeface="Calibri" panose="020F0502020204030204" pitchFamily="34" charset="0"/>
                          <a:ea typeface="標楷體" panose="03000509000000000000" pitchFamily="65" charset="-120"/>
                          <a:cs typeface="Times New Roman" panose="02020603050405020304" pitchFamily="18" charset="0"/>
                        </a:rPr>
                        <a:t>範本</a:t>
                      </a:r>
                      <a:r>
                        <a:rPr lang="zh-TW" sz="2400" b="1" kern="100" dirty="0" smtClean="0">
                          <a:solidFill>
                            <a:srgbClr val="2206C8"/>
                          </a:solidFill>
                          <a:effectLst/>
                          <a:latin typeface="Calibri" panose="020F0502020204030204" pitchFamily="34" charset="0"/>
                          <a:ea typeface="標楷體" panose="03000509000000000000" pitchFamily="65" charset="-120"/>
                          <a:cs typeface="Times New Roman" panose="02020603050405020304" pitchFamily="18" charset="0"/>
                        </a:rPr>
                        <a:t>第</a:t>
                      </a:r>
                      <a:r>
                        <a:rPr lang="en-US" sz="2400" b="1" kern="100" dirty="0">
                          <a:solidFill>
                            <a:srgbClr val="2206C8"/>
                          </a:solidFill>
                          <a:effectLst/>
                          <a:latin typeface="Calibri" panose="020F0502020204030204" pitchFamily="34" charset="0"/>
                          <a:ea typeface="標楷體" panose="03000509000000000000" pitchFamily="65" charset="-120"/>
                          <a:cs typeface="Times New Roman" panose="02020603050405020304" pitchFamily="18" charset="0"/>
                        </a:rPr>
                        <a:t>1</a:t>
                      </a:r>
                      <a:r>
                        <a:rPr lang="zh-TW" sz="2400" b="1" kern="100" dirty="0">
                          <a:solidFill>
                            <a:srgbClr val="2206C8"/>
                          </a:solidFill>
                          <a:effectLst/>
                          <a:latin typeface="Calibri" panose="020F0502020204030204" pitchFamily="34" charset="0"/>
                          <a:ea typeface="標楷體" panose="03000509000000000000" pitchFamily="65" charset="-120"/>
                          <a:cs typeface="Times New Roman" panose="02020603050405020304" pitchFamily="18" charset="0"/>
                        </a:rPr>
                        <a:t>條</a:t>
                      </a:r>
                      <a:r>
                        <a:rPr lang="zh-TW" sz="2400" b="1" kern="100" dirty="0" smtClean="0">
                          <a:solidFill>
                            <a:srgbClr val="2206C8"/>
                          </a:solidFill>
                          <a:effectLst/>
                          <a:latin typeface="Calibri" panose="020F0502020204030204" pitchFamily="34" charset="0"/>
                          <a:ea typeface="標楷體" panose="03000509000000000000" pitchFamily="65" charset="-120"/>
                          <a:cs typeface="Times New Roman" panose="02020603050405020304" pitchFamily="18" charset="0"/>
                        </a:rPr>
                        <a:t>第</a:t>
                      </a:r>
                      <a:r>
                        <a:rPr lang="en-US" altLang="zh-TW" sz="2400" b="1" kern="100" dirty="0" smtClean="0">
                          <a:solidFill>
                            <a:srgbClr val="2206C8"/>
                          </a:solidFill>
                          <a:effectLst/>
                          <a:latin typeface="Calibri" panose="020F0502020204030204" pitchFamily="34" charset="0"/>
                          <a:ea typeface="標楷體" panose="03000509000000000000" pitchFamily="65" charset="-120"/>
                          <a:cs typeface="Times New Roman" panose="02020603050405020304" pitchFamily="18" charset="0"/>
                        </a:rPr>
                        <a:t>(</a:t>
                      </a:r>
                      <a:r>
                        <a:rPr lang="zh-TW" altLang="en-US" sz="2400" b="1" kern="100" dirty="0" smtClean="0">
                          <a:solidFill>
                            <a:srgbClr val="2206C8"/>
                          </a:solidFill>
                          <a:effectLst/>
                          <a:latin typeface="Calibri" panose="020F0502020204030204" pitchFamily="34" charset="0"/>
                          <a:ea typeface="標楷體" panose="03000509000000000000" pitchFamily="65" charset="-120"/>
                          <a:cs typeface="Times New Roman" panose="02020603050405020304" pitchFamily="18" charset="0"/>
                        </a:rPr>
                        <a:t>三</a:t>
                      </a:r>
                      <a:r>
                        <a:rPr lang="en-US" altLang="zh-TW" sz="2400" b="1" kern="100" dirty="0" smtClean="0">
                          <a:solidFill>
                            <a:srgbClr val="2206C8"/>
                          </a:solidFill>
                          <a:effectLst/>
                          <a:latin typeface="Calibri" panose="020F0502020204030204" pitchFamily="34" charset="0"/>
                          <a:ea typeface="標楷體" panose="03000509000000000000" pitchFamily="65" charset="-120"/>
                          <a:cs typeface="Times New Roman" panose="02020603050405020304" pitchFamily="18" charset="0"/>
                        </a:rPr>
                        <a:t>)</a:t>
                      </a:r>
                      <a:r>
                        <a:rPr lang="zh-TW" altLang="en-US" sz="2400" b="1" kern="100" dirty="0" smtClean="0">
                          <a:solidFill>
                            <a:srgbClr val="2206C8"/>
                          </a:solidFill>
                          <a:effectLst/>
                          <a:latin typeface="Calibri" panose="020F0502020204030204" pitchFamily="34" charset="0"/>
                          <a:ea typeface="標楷體" panose="03000509000000000000" pitchFamily="65" charset="-120"/>
                          <a:cs typeface="Times New Roman" panose="02020603050405020304" pitchFamily="18" charset="0"/>
                        </a:rPr>
                        <a:t>項</a:t>
                      </a:r>
                      <a:r>
                        <a:rPr lang="zh-TW" sz="2400" b="1" kern="100" dirty="0" smtClean="0">
                          <a:solidFill>
                            <a:srgbClr val="2206C8"/>
                          </a:solidFill>
                          <a:effectLst/>
                          <a:latin typeface="Calibri" panose="020F0502020204030204" pitchFamily="34" charset="0"/>
                          <a:ea typeface="標楷體" panose="03000509000000000000" pitchFamily="65" charset="-120"/>
                          <a:cs typeface="Times New Roman" panose="02020603050405020304" pitchFamily="18" charset="0"/>
                        </a:rPr>
                        <a:t>各</a:t>
                      </a:r>
                      <a:r>
                        <a:rPr lang="zh-TW" sz="2400" b="1" kern="100" dirty="0">
                          <a:solidFill>
                            <a:srgbClr val="2206C8"/>
                          </a:solidFill>
                          <a:effectLst/>
                          <a:latin typeface="Calibri" panose="020F0502020204030204" pitchFamily="34" charset="0"/>
                          <a:ea typeface="標楷體" panose="03000509000000000000" pitchFamily="65" charset="-120"/>
                          <a:cs typeface="Times New Roman" panose="02020603050405020304" pitchFamily="18" charset="0"/>
                        </a:rPr>
                        <a:t>目異同</a:t>
                      </a:r>
                      <a:r>
                        <a:rPr lang="en-US" sz="2400" b="1" kern="100" dirty="0">
                          <a:solidFill>
                            <a:srgbClr val="2206C8"/>
                          </a:solidFill>
                          <a:effectLst/>
                          <a:latin typeface="Calibri" panose="020F0502020204030204" pitchFamily="34" charset="0"/>
                          <a:ea typeface="標楷體" panose="03000509000000000000" pitchFamily="65" charset="-120"/>
                          <a:cs typeface="Times New Roman" panose="02020603050405020304" pitchFamily="18" charset="0"/>
                        </a:rPr>
                        <a:t>)</a:t>
                      </a:r>
                      <a:endParaRPr lang="zh-TW" sz="2400" b="1" kern="100" dirty="0">
                        <a:solidFill>
                          <a:srgbClr val="2206C8"/>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68582" marR="685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TW" sz="1800" b="1" kern="100">
                          <a:effectLst/>
                          <a:latin typeface="Calibri" panose="020F0502020204030204" pitchFamily="34" charset="0"/>
                          <a:ea typeface="標楷體" panose="03000509000000000000" pitchFamily="65" charset="-120"/>
                          <a:cs typeface="Times New Roman" panose="02020603050405020304" pitchFamily="18" charset="0"/>
                        </a:rPr>
                        <a:t>勞務</a:t>
                      </a:r>
                      <a:endParaRPr lang="zh-TW" sz="1800" b="1" kern="100">
                        <a:effectLst/>
                        <a:latin typeface="Calibri" panose="020F0502020204030204" pitchFamily="34" charset="0"/>
                        <a:ea typeface="新細明體" panose="02020500000000000000" pitchFamily="18" charset="-120"/>
                        <a:cs typeface="Times New Roman" panose="02020603050405020304" pitchFamily="18" charset="0"/>
                      </a:endParaRPr>
                    </a:p>
                    <a:p>
                      <a:pPr algn="ctr">
                        <a:spcAft>
                          <a:spcPts val="0"/>
                        </a:spcAft>
                      </a:pPr>
                      <a:r>
                        <a:rPr lang="zh-TW" sz="1800" b="1" kern="100">
                          <a:effectLst/>
                          <a:latin typeface="Calibri" panose="020F0502020204030204" pitchFamily="34" charset="0"/>
                          <a:ea typeface="標楷體" panose="03000509000000000000" pitchFamily="65" charset="-120"/>
                          <a:cs typeface="Times New Roman" panose="02020603050405020304" pitchFamily="18" charset="0"/>
                        </a:rPr>
                        <a:t>採購</a:t>
                      </a:r>
                      <a:endParaRPr lang="zh-TW" sz="1800" b="1" kern="100">
                        <a:effectLst/>
                        <a:latin typeface="Calibri" panose="020F0502020204030204" pitchFamily="34" charset="0"/>
                        <a:ea typeface="新細明體" panose="02020500000000000000" pitchFamily="18" charset="-120"/>
                        <a:cs typeface="Times New Roman" panose="02020603050405020304" pitchFamily="18" charset="0"/>
                      </a:endParaRPr>
                    </a:p>
                    <a:p>
                      <a:pPr algn="ctr">
                        <a:spcAft>
                          <a:spcPts val="0"/>
                        </a:spcAft>
                      </a:pPr>
                      <a:r>
                        <a:rPr lang="zh-TW" sz="1800" b="1" kern="0">
                          <a:effectLst/>
                          <a:latin typeface="Calibri" panose="020F0502020204030204" pitchFamily="34" charset="0"/>
                          <a:ea typeface="標楷體" panose="03000509000000000000" pitchFamily="65" charset="-120"/>
                          <a:cs typeface="Times New Roman" panose="02020603050405020304" pitchFamily="18" charset="0"/>
                        </a:rPr>
                        <a:t>目次</a:t>
                      </a:r>
                      <a:endParaRPr lang="zh-TW" sz="1800" b="1"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8582" marR="685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TW" sz="1800" b="1" kern="100">
                          <a:effectLst/>
                          <a:latin typeface="Calibri" panose="020F0502020204030204" pitchFamily="34" charset="0"/>
                          <a:ea typeface="標楷體" panose="03000509000000000000" pitchFamily="65" charset="-120"/>
                          <a:cs typeface="Times New Roman" panose="02020603050405020304" pitchFamily="18" charset="0"/>
                        </a:rPr>
                        <a:t>財物採購目次</a:t>
                      </a:r>
                      <a:endParaRPr lang="zh-TW" sz="1800" b="1"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8582" marR="685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TW" sz="1800" b="1" kern="100">
                          <a:effectLst/>
                          <a:latin typeface="Calibri" panose="020F0502020204030204" pitchFamily="34" charset="0"/>
                          <a:ea typeface="標楷體" panose="03000509000000000000" pitchFamily="65" charset="-120"/>
                          <a:cs typeface="Times New Roman" panose="02020603050405020304" pitchFamily="18" charset="0"/>
                        </a:rPr>
                        <a:t>工程</a:t>
                      </a:r>
                      <a:endParaRPr lang="zh-TW" sz="1800" b="1" kern="100">
                        <a:effectLst/>
                        <a:latin typeface="Calibri" panose="020F0502020204030204" pitchFamily="34" charset="0"/>
                        <a:ea typeface="新細明體" panose="02020500000000000000" pitchFamily="18" charset="-120"/>
                        <a:cs typeface="Times New Roman" panose="02020603050405020304" pitchFamily="18" charset="0"/>
                      </a:endParaRPr>
                    </a:p>
                    <a:p>
                      <a:pPr algn="ctr">
                        <a:spcAft>
                          <a:spcPts val="0"/>
                        </a:spcAft>
                      </a:pPr>
                      <a:r>
                        <a:rPr lang="zh-TW" sz="1800" b="1" kern="100">
                          <a:effectLst/>
                          <a:latin typeface="Calibri" panose="020F0502020204030204" pitchFamily="34" charset="0"/>
                          <a:ea typeface="標楷體" panose="03000509000000000000" pitchFamily="65" charset="-120"/>
                          <a:cs typeface="Times New Roman" panose="02020603050405020304" pitchFamily="18" charset="0"/>
                        </a:rPr>
                        <a:t>採購</a:t>
                      </a:r>
                      <a:endParaRPr lang="zh-TW" sz="1800" b="1" kern="100">
                        <a:effectLst/>
                        <a:latin typeface="Calibri" panose="020F0502020204030204" pitchFamily="34" charset="0"/>
                        <a:ea typeface="新細明體" panose="02020500000000000000" pitchFamily="18" charset="-120"/>
                        <a:cs typeface="Times New Roman" panose="02020603050405020304" pitchFamily="18" charset="0"/>
                      </a:endParaRPr>
                    </a:p>
                    <a:p>
                      <a:pPr algn="ctr">
                        <a:spcAft>
                          <a:spcPts val="0"/>
                        </a:spcAft>
                      </a:pPr>
                      <a:r>
                        <a:rPr lang="zh-TW" sz="1800" b="1" kern="100">
                          <a:effectLst/>
                          <a:latin typeface="Calibri" panose="020F0502020204030204" pitchFamily="34" charset="0"/>
                          <a:ea typeface="標楷體" panose="03000509000000000000" pitchFamily="65" charset="-120"/>
                          <a:cs typeface="Times New Roman" panose="02020603050405020304" pitchFamily="18" charset="0"/>
                        </a:rPr>
                        <a:t>目次</a:t>
                      </a:r>
                      <a:endParaRPr lang="zh-TW" sz="1800" b="1"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8582" marR="685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TW" sz="1800" b="1" kern="100" dirty="0">
                          <a:effectLst/>
                          <a:latin typeface="Calibri" panose="020F0502020204030204" pitchFamily="34" charset="0"/>
                          <a:ea typeface="標楷體" panose="03000509000000000000" pitchFamily="65" charset="-120"/>
                          <a:cs typeface="Times New Roman" panose="02020603050405020304" pitchFamily="18" charset="0"/>
                        </a:rPr>
                        <a:t>補充說明</a:t>
                      </a:r>
                      <a:endParaRPr lang="zh-TW" sz="1800" b="1"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2" marR="685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084156418"/>
                  </a:ext>
                </a:extLst>
              </a:tr>
              <a:tr h="1371589">
                <a:tc>
                  <a:txBody>
                    <a:bodyPr/>
                    <a:lstStyle/>
                    <a:p>
                      <a:pPr marL="285750" indent="-285750" algn="just">
                        <a:spcAft>
                          <a:spcPts val="0"/>
                        </a:spcAft>
                        <a:buFont typeface="Wingdings" panose="05000000000000000000" pitchFamily="2" charset="2"/>
                        <a:buChar char="n"/>
                      </a:pPr>
                      <a:r>
                        <a:rPr lang="zh-TW" sz="1800" b="1" kern="100" dirty="0">
                          <a:solidFill>
                            <a:srgbClr val="2206C8"/>
                          </a:solidFill>
                          <a:effectLst/>
                          <a:latin typeface="Calibri" panose="020F0502020204030204" pitchFamily="34" charset="0"/>
                          <a:ea typeface="標楷體" panose="03000509000000000000" pitchFamily="65" charset="-120"/>
                          <a:cs typeface="Times New Roman" panose="02020603050405020304" pitchFamily="18" charset="0"/>
                        </a:rPr>
                        <a:t>招標文件內之投標須知及契約條款優於</a:t>
                      </a:r>
                      <a:r>
                        <a:rPr lang="zh-TW" sz="1800" b="1" kern="100" dirty="0">
                          <a:effectLst/>
                          <a:latin typeface="Calibri" panose="020F0502020204030204" pitchFamily="34" charset="0"/>
                          <a:ea typeface="標楷體" panose="03000509000000000000" pitchFamily="65" charset="-120"/>
                          <a:cs typeface="Times New Roman" panose="02020603050405020304" pitchFamily="18" charset="0"/>
                        </a:rPr>
                        <a:t>招標文件內之其他文件所附記之條款。但附記之條款有特別聲明者，不在此限。</a:t>
                      </a:r>
                      <a:r>
                        <a:rPr lang="zh-TW" sz="1800" b="1" u="sng" kern="100" dirty="0">
                          <a:solidFill>
                            <a:srgbClr val="FF0000"/>
                          </a:solidFill>
                          <a:effectLst/>
                          <a:latin typeface="Calibri" panose="020F0502020204030204" pitchFamily="34" charset="0"/>
                          <a:ea typeface="標楷體" panose="03000509000000000000" pitchFamily="65" charset="-120"/>
                          <a:cs typeface="Times New Roman" panose="02020603050405020304" pitchFamily="18" charset="0"/>
                        </a:rPr>
                        <a:t>契約條款與投標須知內容有不一致之處，以契約條款為準。</a:t>
                      </a:r>
                      <a:endParaRPr lang="zh-TW" sz="1800" b="1" u="sng"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2" marR="685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b="1" kern="100">
                          <a:solidFill>
                            <a:srgbClr val="000000"/>
                          </a:solidFill>
                          <a:effectLst/>
                          <a:latin typeface="標楷體" panose="03000509000000000000" pitchFamily="65" charset="-120"/>
                          <a:ea typeface="新細明體" panose="02020500000000000000" pitchFamily="18" charset="-120"/>
                          <a:cs typeface="Times New Roman" panose="02020603050405020304" pitchFamily="18" charset="0"/>
                        </a:rPr>
                        <a:t>1</a:t>
                      </a:r>
                      <a:endParaRPr lang="zh-TW" sz="1800" b="1"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8582" marR="685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b="1" kern="100">
                          <a:solidFill>
                            <a:srgbClr val="000000"/>
                          </a:solidFill>
                          <a:effectLst/>
                          <a:latin typeface="標楷體" panose="03000509000000000000" pitchFamily="65" charset="-120"/>
                          <a:ea typeface="新細明體" panose="02020500000000000000" pitchFamily="18" charset="-120"/>
                          <a:cs typeface="Times New Roman" panose="02020603050405020304" pitchFamily="18" charset="0"/>
                        </a:rPr>
                        <a:t>1</a:t>
                      </a:r>
                      <a:endParaRPr lang="zh-TW" sz="1800" b="1"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8582" marR="685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b="1" kern="100">
                          <a:solidFill>
                            <a:srgbClr val="000000"/>
                          </a:solidFill>
                          <a:effectLst/>
                          <a:latin typeface="標楷體" panose="03000509000000000000" pitchFamily="65" charset="-120"/>
                          <a:ea typeface="新細明體" panose="02020500000000000000" pitchFamily="18" charset="-120"/>
                          <a:cs typeface="Times New Roman" panose="02020603050405020304" pitchFamily="18" charset="0"/>
                        </a:rPr>
                        <a:t>1</a:t>
                      </a:r>
                      <a:endParaRPr lang="zh-TW" sz="1800" b="1"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8582" marR="685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7">
                  <a:txBody>
                    <a:bodyPr/>
                    <a:lstStyle/>
                    <a:p>
                      <a:pPr algn="just">
                        <a:spcAft>
                          <a:spcPts val="0"/>
                        </a:spcAft>
                      </a:pPr>
                      <a:r>
                        <a:rPr lang="zh-TW" sz="1800" b="1" kern="100" dirty="0">
                          <a:effectLst/>
                          <a:latin typeface="Calibri" panose="020F0502020204030204" pitchFamily="34" charset="0"/>
                          <a:ea typeface="標楷體" panose="03000509000000000000" pitchFamily="65" charset="-120"/>
                          <a:cs typeface="Times New Roman" panose="02020603050405020304" pitchFamily="18" charset="0"/>
                        </a:rPr>
                        <a:t>一、</a:t>
                      </a:r>
                      <a:r>
                        <a:rPr lang="zh-TW" sz="1800" b="1" kern="100" dirty="0">
                          <a:solidFill>
                            <a:srgbClr val="2206C8"/>
                          </a:solidFill>
                          <a:effectLst/>
                          <a:latin typeface="Calibri" panose="020F0502020204030204" pitchFamily="34" charset="0"/>
                          <a:ea typeface="標楷體" panose="03000509000000000000" pitchFamily="65" charset="-120"/>
                          <a:cs typeface="Times New Roman" panose="02020603050405020304" pitchFamily="18" charset="0"/>
                        </a:rPr>
                        <a:t>工程及財物</a:t>
                      </a:r>
                      <a:r>
                        <a:rPr lang="zh-TW" sz="1800" b="1" kern="100" dirty="0">
                          <a:effectLst/>
                          <a:latin typeface="Calibri" panose="020F0502020204030204" pitchFamily="34" charset="0"/>
                          <a:ea typeface="標楷體" panose="03000509000000000000" pitchFamily="65" charset="-120"/>
                          <a:cs typeface="Times New Roman" panose="02020603050405020304" pitchFamily="18" charset="0"/>
                        </a:rPr>
                        <a:t>採購部分</a:t>
                      </a:r>
                      <a:r>
                        <a:rPr lang="zh-TW" sz="1800" b="1" kern="100" dirty="0">
                          <a:solidFill>
                            <a:srgbClr val="2206C8"/>
                          </a:solidFill>
                          <a:effectLst/>
                          <a:latin typeface="Calibri" panose="020F0502020204030204" pitchFamily="34" charset="0"/>
                          <a:ea typeface="標楷體" panose="03000509000000000000" pitchFamily="65" charset="-120"/>
                          <a:cs typeface="Times New Roman" panose="02020603050405020304" pitchFamily="18" charset="0"/>
                        </a:rPr>
                        <a:t>末段刪除</a:t>
                      </a:r>
                      <a:r>
                        <a:rPr lang="zh-TW" sz="1800" b="1" kern="100" dirty="0">
                          <a:effectLst/>
                          <a:latin typeface="Calibri" panose="020F0502020204030204" pitchFamily="34" charset="0"/>
                          <a:ea typeface="標楷體" panose="03000509000000000000" pitchFamily="65" charset="-120"/>
                          <a:cs typeface="Times New Roman" panose="02020603050405020304" pitchFamily="18" charset="0"/>
                        </a:rPr>
                        <a:t>：</a:t>
                      </a:r>
                      <a:r>
                        <a:rPr lang="zh-TW" sz="1800" b="1" kern="100" dirty="0">
                          <a:solidFill>
                            <a:srgbClr val="FF0000"/>
                          </a:solidFill>
                          <a:effectLst/>
                          <a:latin typeface="Calibri" panose="020F0502020204030204" pitchFamily="34" charset="0"/>
                          <a:ea typeface="標楷體" panose="03000509000000000000" pitchFamily="65" charset="-120"/>
                          <a:cs typeface="Times New Roman" panose="02020603050405020304" pitchFamily="18" charset="0"/>
                        </a:rPr>
                        <a:t>契約條款與投標須知內容有不一致之處，以契約條款為準。</a:t>
                      </a:r>
                      <a:endParaRPr lang="zh-TW" sz="1800" b="1" kern="100" dirty="0">
                        <a:effectLst/>
                        <a:latin typeface="Calibri" panose="020F0502020204030204" pitchFamily="34" charset="0"/>
                        <a:ea typeface="新細明體" panose="02020500000000000000" pitchFamily="18" charset="-120"/>
                        <a:cs typeface="Times New Roman" panose="02020603050405020304" pitchFamily="18" charset="0"/>
                      </a:endParaRPr>
                    </a:p>
                    <a:p>
                      <a:pPr algn="just">
                        <a:spcAft>
                          <a:spcPts val="0"/>
                        </a:spcAft>
                      </a:pPr>
                      <a:r>
                        <a:rPr lang="zh-TW" sz="1800" b="1" kern="100" dirty="0">
                          <a:solidFill>
                            <a:srgbClr val="FF0000"/>
                          </a:solidFill>
                          <a:effectLst/>
                          <a:latin typeface="Calibri" panose="020F0502020204030204" pitchFamily="34" charset="0"/>
                          <a:ea typeface="標楷體" panose="03000509000000000000" pitchFamily="65" charset="-120"/>
                          <a:cs typeface="Times New Roman" panose="02020603050405020304" pitchFamily="18" charset="0"/>
                        </a:rPr>
                        <a:t>二、</a:t>
                      </a:r>
                      <a:r>
                        <a:rPr lang="zh-TW" sz="1800" b="1" kern="100" dirty="0">
                          <a:solidFill>
                            <a:srgbClr val="2206C8"/>
                          </a:solidFill>
                          <a:effectLst/>
                          <a:latin typeface="Calibri" panose="020F0502020204030204" pitchFamily="34" charset="0"/>
                          <a:ea typeface="標楷體" panose="03000509000000000000" pitchFamily="65" charset="-120"/>
                          <a:cs typeface="Times New Roman" panose="02020603050405020304" pitchFamily="18" charset="0"/>
                        </a:rPr>
                        <a:t>財物</a:t>
                      </a:r>
                      <a:r>
                        <a:rPr lang="zh-TW" sz="1800" b="1" kern="0" dirty="0">
                          <a:effectLst/>
                          <a:latin typeface="Calibri" panose="020F0502020204030204" pitchFamily="34" charset="0"/>
                          <a:ea typeface="標楷體" panose="03000509000000000000" pitchFamily="65" charset="-120"/>
                          <a:cs typeface="Times New Roman" panose="02020603050405020304" pitchFamily="18" charset="0"/>
                        </a:rPr>
                        <a:t>採購部分第</a:t>
                      </a:r>
                      <a:r>
                        <a:rPr lang="en-US" sz="1800" b="1" kern="0" dirty="0">
                          <a:effectLst/>
                          <a:latin typeface="Calibri" panose="020F0502020204030204" pitchFamily="34" charset="0"/>
                          <a:ea typeface="標楷體" panose="03000509000000000000" pitchFamily="65" charset="-120"/>
                          <a:cs typeface="Times New Roman" panose="02020603050405020304" pitchFamily="18" charset="0"/>
                        </a:rPr>
                        <a:t>7</a:t>
                      </a:r>
                      <a:r>
                        <a:rPr lang="zh-TW" sz="1800" b="1" kern="0" dirty="0">
                          <a:effectLst/>
                          <a:latin typeface="Calibri" panose="020F0502020204030204" pitchFamily="34" charset="0"/>
                          <a:ea typeface="標楷體" panose="03000509000000000000" pitchFamily="65" charset="-120"/>
                          <a:cs typeface="Times New Roman" panose="02020603050405020304" pitchFamily="18" charset="0"/>
                        </a:rPr>
                        <a:t>目為「</a:t>
                      </a:r>
                      <a:r>
                        <a:rPr lang="en-US" sz="1800" b="1" kern="0" dirty="0">
                          <a:effectLst/>
                          <a:latin typeface="Calibri" panose="020F0502020204030204" pitchFamily="34" charset="0"/>
                          <a:ea typeface="標楷體" panose="03000509000000000000" pitchFamily="65" charset="-120"/>
                          <a:cs typeface="Times New Roman" panose="02020603050405020304" pitchFamily="18" charset="0"/>
                        </a:rPr>
                        <a:t>7.</a:t>
                      </a:r>
                      <a:r>
                        <a:rPr lang="zh-TW" sz="1800" b="1" kern="0" dirty="0">
                          <a:solidFill>
                            <a:srgbClr val="FF0000"/>
                          </a:solidFill>
                          <a:effectLst/>
                          <a:latin typeface="Calibri" panose="020F0502020204030204" pitchFamily="34" charset="0"/>
                          <a:ea typeface="標楷體" panose="03000509000000000000" pitchFamily="65" charset="-120"/>
                          <a:cs typeface="Times New Roman" panose="02020603050405020304" pitchFamily="18" charset="0"/>
                        </a:rPr>
                        <a:t>本契約之附件與本契約內之廠商文件，其內容與本契約條文有歧異者，除對機關較有利者外，其歧異部分無效。</a:t>
                      </a:r>
                      <a:r>
                        <a:rPr lang="zh-TW" sz="1800" b="1" kern="0" dirty="0">
                          <a:effectLst/>
                          <a:latin typeface="Calibri" panose="020F0502020204030204" pitchFamily="34" charset="0"/>
                          <a:ea typeface="標楷體" panose="03000509000000000000" pitchFamily="65" charset="-120"/>
                          <a:cs typeface="Times New Roman" panose="02020603050405020304" pitchFamily="18" charset="0"/>
                        </a:rPr>
                        <a:t>」</a:t>
                      </a:r>
                      <a:endParaRPr lang="zh-TW" sz="1800" b="1" kern="100" dirty="0">
                        <a:effectLst/>
                        <a:latin typeface="Calibri" panose="020F0502020204030204" pitchFamily="34" charset="0"/>
                        <a:ea typeface="新細明體" panose="02020500000000000000" pitchFamily="18" charset="-120"/>
                        <a:cs typeface="Times New Roman" panose="02020603050405020304" pitchFamily="18" charset="0"/>
                      </a:endParaRPr>
                    </a:p>
                    <a:p>
                      <a:pPr algn="just">
                        <a:spcAft>
                          <a:spcPts val="0"/>
                        </a:spcAft>
                      </a:pPr>
                      <a:r>
                        <a:rPr lang="zh-TW" sz="1800" b="1" kern="100" dirty="0">
                          <a:solidFill>
                            <a:srgbClr val="FF0000"/>
                          </a:solidFill>
                          <a:effectLst/>
                          <a:latin typeface="Calibri" panose="020F0502020204030204" pitchFamily="34" charset="0"/>
                          <a:ea typeface="標楷體" panose="03000509000000000000" pitchFamily="65" charset="-120"/>
                          <a:cs typeface="Times New Roman" panose="02020603050405020304" pitchFamily="18" charset="0"/>
                        </a:rPr>
                        <a:t>三、</a:t>
                      </a:r>
                      <a:r>
                        <a:rPr lang="zh-TW" sz="1800" b="1" kern="100" dirty="0">
                          <a:solidFill>
                            <a:srgbClr val="2206C8"/>
                          </a:solidFill>
                          <a:effectLst/>
                          <a:latin typeface="Calibri" panose="020F0502020204030204" pitchFamily="34" charset="0"/>
                          <a:ea typeface="標楷體" panose="03000509000000000000" pitchFamily="65" charset="-120"/>
                          <a:cs typeface="Times New Roman" panose="02020603050405020304" pitchFamily="18" charset="0"/>
                        </a:rPr>
                        <a:t>工程</a:t>
                      </a:r>
                      <a:r>
                        <a:rPr lang="zh-TW" sz="1800" b="1" kern="100" dirty="0">
                          <a:effectLst/>
                          <a:latin typeface="Calibri" panose="020F0502020204030204" pitchFamily="34" charset="0"/>
                          <a:ea typeface="標楷體" panose="03000509000000000000" pitchFamily="65" charset="-120"/>
                          <a:cs typeface="Times New Roman" panose="02020603050405020304" pitchFamily="18" charset="0"/>
                        </a:rPr>
                        <a:t>採購部分第</a:t>
                      </a:r>
                      <a:r>
                        <a:rPr lang="en-US" sz="1800" b="1" kern="100" dirty="0">
                          <a:effectLst/>
                          <a:latin typeface="Calibri" panose="020F0502020204030204" pitchFamily="34" charset="0"/>
                          <a:ea typeface="標楷體" panose="03000509000000000000" pitchFamily="65" charset="-120"/>
                          <a:cs typeface="Times New Roman" panose="02020603050405020304" pitchFamily="18" charset="0"/>
                        </a:rPr>
                        <a:t>5</a:t>
                      </a:r>
                      <a:r>
                        <a:rPr lang="zh-TW" sz="1800" b="1" kern="100" dirty="0">
                          <a:effectLst/>
                          <a:latin typeface="Calibri" panose="020F0502020204030204" pitchFamily="34" charset="0"/>
                          <a:ea typeface="標楷體" panose="03000509000000000000" pitchFamily="65" charset="-120"/>
                          <a:cs typeface="Times New Roman" panose="02020603050405020304" pitchFamily="18" charset="0"/>
                        </a:rPr>
                        <a:t>目為「</a:t>
                      </a:r>
                      <a:r>
                        <a:rPr lang="en-US" sz="1800" b="1" kern="100" dirty="0">
                          <a:effectLst/>
                          <a:latin typeface="Calibri" panose="020F0502020204030204" pitchFamily="34" charset="0"/>
                          <a:ea typeface="標楷體" panose="03000509000000000000" pitchFamily="65" charset="-120"/>
                          <a:cs typeface="Times New Roman" panose="02020603050405020304" pitchFamily="18" charset="0"/>
                        </a:rPr>
                        <a:t>5.</a:t>
                      </a:r>
                      <a:r>
                        <a:rPr lang="zh-TW" sz="1800" b="1" kern="100" dirty="0">
                          <a:solidFill>
                            <a:srgbClr val="FF0000"/>
                          </a:solidFill>
                          <a:effectLst/>
                          <a:latin typeface="Calibri" panose="020F0502020204030204" pitchFamily="34" charset="0"/>
                          <a:ea typeface="標楷體" panose="03000509000000000000" pitchFamily="65" charset="-120"/>
                          <a:cs typeface="Times New Roman" panose="02020603050405020304" pitchFamily="18" charset="0"/>
                        </a:rPr>
                        <a:t>施工補充說明書優於施工規範</a:t>
                      </a:r>
                      <a:r>
                        <a:rPr lang="zh-TW" sz="1800" b="1" kern="100" dirty="0">
                          <a:effectLst/>
                          <a:latin typeface="Calibri" panose="020F0502020204030204" pitchFamily="34" charset="0"/>
                          <a:ea typeface="標楷體" panose="03000509000000000000" pitchFamily="65" charset="-120"/>
                          <a:cs typeface="Times New Roman" panose="02020603050405020304" pitchFamily="18" charset="0"/>
                        </a:rPr>
                        <a:t>。」 </a:t>
                      </a:r>
                      <a:endParaRPr lang="zh-TW" sz="1800" b="1"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2" marR="685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664903075"/>
                  </a:ext>
                </a:extLst>
              </a:tr>
              <a:tr h="1371589">
                <a:tc>
                  <a:txBody>
                    <a:bodyPr/>
                    <a:lstStyle/>
                    <a:p>
                      <a:pPr marL="285750" indent="-285750">
                        <a:spcAft>
                          <a:spcPts val="0"/>
                        </a:spcAft>
                        <a:buFont typeface="Wingdings" panose="05000000000000000000" pitchFamily="2" charset="2"/>
                        <a:buChar char="n"/>
                      </a:pPr>
                      <a:r>
                        <a:rPr lang="zh-TW" sz="1800" b="1" kern="100" dirty="0">
                          <a:solidFill>
                            <a:srgbClr val="2206C8"/>
                          </a:solidFill>
                          <a:effectLst/>
                          <a:latin typeface="Calibri" panose="020F0502020204030204" pitchFamily="34" charset="0"/>
                          <a:ea typeface="標楷體" panose="03000509000000000000" pitchFamily="65" charset="-120"/>
                          <a:cs typeface="Times New Roman" panose="02020603050405020304" pitchFamily="18" charset="0"/>
                        </a:rPr>
                        <a:t>招標文件之內容優於投標文件</a:t>
                      </a:r>
                      <a:r>
                        <a:rPr lang="zh-TW" sz="1800" b="1" kern="100" dirty="0">
                          <a:effectLst/>
                          <a:latin typeface="Calibri" panose="020F0502020204030204" pitchFamily="34" charset="0"/>
                          <a:ea typeface="標楷體" panose="03000509000000000000" pitchFamily="65" charset="-120"/>
                          <a:cs typeface="Times New Roman" panose="02020603050405020304" pitchFamily="18" charset="0"/>
                        </a:rPr>
                        <a:t>之內容。但投標文件之內容經機關審定優於招標文件之內容者，不在此限。招標文件如允許廠商於投標文件內特別聲明，並經機關於審標時接受者，以投標文件之內容為準。</a:t>
                      </a:r>
                      <a:endParaRPr lang="zh-TW" sz="1800" b="1"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2" marR="685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b="1" kern="100">
                          <a:solidFill>
                            <a:srgbClr val="000000"/>
                          </a:solidFill>
                          <a:effectLst/>
                          <a:latin typeface="標楷體" panose="03000509000000000000" pitchFamily="65" charset="-120"/>
                          <a:ea typeface="新細明體" panose="02020500000000000000" pitchFamily="18" charset="-120"/>
                          <a:cs typeface="Times New Roman" panose="02020603050405020304" pitchFamily="18" charset="0"/>
                        </a:rPr>
                        <a:t>2</a:t>
                      </a:r>
                      <a:endParaRPr lang="zh-TW" sz="1800" b="1"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8582" marR="685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b="1" kern="100">
                          <a:solidFill>
                            <a:srgbClr val="000000"/>
                          </a:solidFill>
                          <a:effectLst/>
                          <a:latin typeface="標楷體" panose="03000509000000000000" pitchFamily="65" charset="-120"/>
                          <a:ea typeface="新細明體" panose="02020500000000000000" pitchFamily="18" charset="-120"/>
                          <a:cs typeface="Times New Roman" panose="02020603050405020304" pitchFamily="18" charset="0"/>
                        </a:rPr>
                        <a:t>2</a:t>
                      </a:r>
                      <a:endParaRPr lang="zh-TW" sz="1800" b="1"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8582" marR="685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b="1" kern="100">
                          <a:solidFill>
                            <a:srgbClr val="000000"/>
                          </a:solidFill>
                          <a:effectLst/>
                          <a:latin typeface="標楷體" panose="03000509000000000000" pitchFamily="65" charset="-120"/>
                          <a:ea typeface="新細明體" panose="02020500000000000000" pitchFamily="18" charset="-120"/>
                          <a:cs typeface="Times New Roman" panose="02020603050405020304" pitchFamily="18" charset="0"/>
                        </a:rPr>
                        <a:t>2</a:t>
                      </a:r>
                      <a:endParaRPr lang="zh-TW" sz="1800" b="1"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8582" marR="685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zh-TW" altLang="en-US"/>
                    </a:p>
                  </a:txBody>
                  <a:tcPr/>
                </a:tc>
                <a:extLst>
                  <a:ext uri="{0D108BD9-81ED-4DB2-BD59-A6C34878D82A}">
                    <a16:rowId xmlns:a16="http://schemas.microsoft.com/office/drawing/2014/main" xmlns="" val="3419157611"/>
                  </a:ext>
                </a:extLst>
              </a:tr>
              <a:tr h="548635">
                <a:tc>
                  <a:txBody>
                    <a:bodyPr/>
                    <a:lstStyle/>
                    <a:p>
                      <a:pPr marL="285750" indent="-285750">
                        <a:spcAft>
                          <a:spcPts val="0"/>
                        </a:spcAft>
                        <a:buFont typeface="Wingdings" panose="05000000000000000000" pitchFamily="2" charset="2"/>
                        <a:buChar char="n"/>
                      </a:pPr>
                      <a:r>
                        <a:rPr kumimoji="0" lang="zh-TW" sz="1800" b="1" kern="100" dirty="0">
                          <a:solidFill>
                            <a:schemeClr val="tx1"/>
                          </a:solidFill>
                          <a:effectLst/>
                          <a:latin typeface="Calibri" panose="020F0502020204030204" pitchFamily="34" charset="0"/>
                          <a:ea typeface="標楷體" panose="03000509000000000000" pitchFamily="65" charset="-120"/>
                          <a:cs typeface="Times New Roman" panose="02020603050405020304" pitchFamily="18" charset="0"/>
                        </a:rPr>
                        <a:t>文件經機關審定之日期較新者優於審定日期較舊者。</a:t>
                      </a:r>
                    </a:p>
                  </a:txBody>
                  <a:tcPr marL="68582" marR="685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b="1" kern="100">
                          <a:solidFill>
                            <a:srgbClr val="000000"/>
                          </a:solidFill>
                          <a:effectLst/>
                          <a:latin typeface="標楷體" panose="03000509000000000000" pitchFamily="65" charset="-120"/>
                          <a:ea typeface="新細明體" panose="02020500000000000000" pitchFamily="18" charset="-120"/>
                          <a:cs typeface="Times New Roman" panose="02020603050405020304" pitchFamily="18" charset="0"/>
                        </a:rPr>
                        <a:t>3</a:t>
                      </a:r>
                      <a:endParaRPr lang="zh-TW" sz="1800" b="1"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8582" marR="685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b="1" kern="100">
                          <a:solidFill>
                            <a:srgbClr val="000000"/>
                          </a:solidFill>
                          <a:effectLst/>
                          <a:latin typeface="標楷體" panose="03000509000000000000" pitchFamily="65" charset="-120"/>
                          <a:ea typeface="新細明體" panose="02020500000000000000" pitchFamily="18" charset="-120"/>
                          <a:cs typeface="Times New Roman" panose="02020603050405020304" pitchFamily="18" charset="0"/>
                        </a:rPr>
                        <a:t>3</a:t>
                      </a:r>
                      <a:endParaRPr lang="zh-TW" sz="1800" b="1"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8582" marR="685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b="1" kern="100">
                          <a:solidFill>
                            <a:srgbClr val="000000"/>
                          </a:solidFill>
                          <a:effectLst/>
                          <a:latin typeface="標楷體" panose="03000509000000000000" pitchFamily="65" charset="-120"/>
                          <a:ea typeface="新細明體" panose="02020500000000000000" pitchFamily="18" charset="-120"/>
                          <a:cs typeface="Times New Roman" panose="02020603050405020304" pitchFamily="18" charset="0"/>
                        </a:rPr>
                        <a:t>3</a:t>
                      </a:r>
                      <a:endParaRPr lang="zh-TW" sz="1800" b="1"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8582" marR="685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zh-TW" altLang="en-US"/>
                    </a:p>
                  </a:txBody>
                  <a:tcPr/>
                </a:tc>
                <a:extLst>
                  <a:ext uri="{0D108BD9-81ED-4DB2-BD59-A6C34878D82A}">
                    <a16:rowId xmlns:a16="http://schemas.microsoft.com/office/drawing/2014/main" xmlns="" val="603619931"/>
                  </a:ext>
                </a:extLst>
              </a:tr>
              <a:tr h="274318">
                <a:tc>
                  <a:txBody>
                    <a:bodyPr/>
                    <a:lstStyle/>
                    <a:p>
                      <a:pPr marL="285750" indent="-285750" algn="l" rtl="0" eaLnBrk="1" latinLnBrk="0" hangingPunct="1">
                        <a:spcAft>
                          <a:spcPts val="0"/>
                        </a:spcAft>
                        <a:buFont typeface="Wingdings" panose="05000000000000000000" pitchFamily="2" charset="2"/>
                        <a:buChar char="n"/>
                      </a:pPr>
                      <a:r>
                        <a:rPr kumimoji="0" lang="zh-TW" sz="1800" b="1" kern="100" dirty="0">
                          <a:solidFill>
                            <a:schemeClr val="tx1"/>
                          </a:solidFill>
                          <a:effectLst/>
                          <a:latin typeface="Calibri" panose="020F0502020204030204" pitchFamily="34" charset="0"/>
                          <a:ea typeface="標楷體" panose="03000509000000000000" pitchFamily="65" charset="-120"/>
                          <a:cs typeface="Times New Roman" panose="02020603050405020304" pitchFamily="18" charset="0"/>
                        </a:rPr>
                        <a:t>大比例尺圖者優於小比例尺圖者。</a:t>
                      </a:r>
                    </a:p>
                  </a:txBody>
                  <a:tcPr marL="68582" marR="685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b="1" kern="100">
                          <a:solidFill>
                            <a:srgbClr val="000000"/>
                          </a:solidFill>
                          <a:effectLst/>
                          <a:latin typeface="標楷體" panose="03000509000000000000" pitchFamily="65" charset="-120"/>
                          <a:ea typeface="新細明體" panose="02020500000000000000" pitchFamily="18" charset="-120"/>
                          <a:cs typeface="Times New Roman" panose="02020603050405020304" pitchFamily="18" charset="0"/>
                        </a:rPr>
                        <a:t>4</a:t>
                      </a:r>
                      <a:endParaRPr lang="zh-TW" sz="1800" b="1"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8582" marR="685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b="1" kern="100">
                          <a:solidFill>
                            <a:srgbClr val="000000"/>
                          </a:solidFill>
                          <a:effectLst/>
                          <a:latin typeface="標楷體" panose="03000509000000000000" pitchFamily="65" charset="-120"/>
                          <a:ea typeface="新細明體" panose="02020500000000000000" pitchFamily="18" charset="-120"/>
                          <a:cs typeface="Times New Roman" panose="02020603050405020304" pitchFamily="18" charset="0"/>
                        </a:rPr>
                        <a:t>4</a:t>
                      </a:r>
                      <a:endParaRPr lang="zh-TW" sz="1800" b="1"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8582" marR="685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b="1" kern="100">
                          <a:solidFill>
                            <a:srgbClr val="FF0000"/>
                          </a:solidFill>
                          <a:effectLst/>
                          <a:latin typeface="標楷體" panose="03000509000000000000" pitchFamily="65" charset="-120"/>
                          <a:ea typeface="新細明體" panose="02020500000000000000" pitchFamily="18" charset="-120"/>
                          <a:cs typeface="Times New Roman" panose="02020603050405020304" pitchFamily="18" charset="0"/>
                        </a:rPr>
                        <a:t>4</a:t>
                      </a:r>
                      <a:endParaRPr lang="zh-TW" sz="1800" b="1"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8582" marR="685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zh-TW" altLang="en-US"/>
                    </a:p>
                  </a:txBody>
                  <a:tcPr/>
                </a:tc>
                <a:extLst>
                  <a:ext uri="{0D108BD9-81ED-4DB2-BD59-A6C34878D82A}">
                    <a16:rowId xmlns:a16="http://schemas.microsoft.com/office/drawing/2014/main" xmlns="" val="3344532276"/>
                  </a:ext>
                </a:extLst>
              </a:tr>
              <a:tr h="325623">
                <a:tc>
                  <a:txBody>
                    <a:bodyPr/>
                    <a:lstStyle/>
                    <a:p>
                      <a:pPr marL="285750" indent="-285750">
                        <a:spcAft>
                          <a:spcPts val="0"/>
                        </a:spcAft>
                        <a:buFont typeface="Wingdings" panose="05000000000000000000" pitchFamily="2" charset="2"/>
                        <a:buChar char="n"/>
                      </a:pPr>
                      <a:r>
                        <a:rPr lang="zh-TW" sz="1800" b="1" kern="100" dirty="0">
                          <a:effectLst/>
                          <a:latin typeface="Calibri" panose="020F0502020204030204" pitchFamily="34" charset="0"/>
                          <a:ea typeface="標楷體" panose="03000509000000000000" pitchFamily="65" charset="-120"/>
                          <a:cs typeface="Times New Roman" panose="02020603050405020304" pitchFamily="18" charset="0"/>
                        </a:rPr>
                        <a:t>決標紀錄之內容優於開標或議價紀錄之內容。</a:t>
                      </a:r>
                      <a:endParaRPr lang="zh-TW" sz="1800" b="1"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2" marR="685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b="1" kern="100">
                          <a:solidFill>
                            <a:srgbClr val="000000"/>
                          </a:solidFill>
                          <a:effectLst/>
                          <a:latin typeface="標楷體" panose="03000509000000000000" pitchFamily="65" charset="-120"/>
                          <a:ea typeface="新細明體" panose="02020500000000000000" pitchFamily="18" charset="-120"/>
                          <a:cs typeface="Times New Roman" panose="02020603050405020304" pitchFamily="18" charset="0"/>
                        </a:rPr>
                        <a:t>5</a:t>
                      </a:r>
                      <a:endParaRPr lang="zh-TW" sz="1800" b="1"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8582" marR="685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b="1" kern="100">
                          <a:solidFill>
                            <a:srgbClr val="000000"/>
                          </a:solidFill>
                          <a:effectLst/>
                          <a:latin typeface="標楷體" panose="03000509000000000000" pitchFamily="65" charset="-120"/>
                          <a:ea typeface="新細明體" panose="02020500000000000000" pitchFamily="18" charset="-120"/>
                          <a:cs typeface="Times New Roman" panose="02020603050405020304" pitchFamily="18" charset="0"/>
                        </a:rPr>
                        <a:t>5</a:t>
                      </a:r>
                      <a:endParaRPr lang="zh-TW" sz="1800" b="1"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8582" marR="685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b="1" kern="100">
                          <a:solidFill>
                            <a:srgbClr val="FF0000"/>
                          </a:solidFill>
                          <a:effectLst/>
                          <a:latin typeface="標楷體" panose="03000509000000000000" pitchFamily="65" charset="-120"/>
                          <a:ea typeface="新細明體" panose="02020500000000000000" pitchFamily="18" charset="-120"/>
                          <a:cs typeface="Times New Roman" panose="02020603050405020304" pitchFamily="18" charset="0"/>
                        </a:rPr>
                        <a:t>6</a:t>
                      </a:r>
                      <a:endParaRPr lang="zh-TW" sz="1800" b="1"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8582" marR="685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zh-TW" altLang="en-US"/>
                    </a:p>
                  </a:txBody>
                  <a:tcPr/>
                </a:tc>
                <a:extLst>
                  <a:ext uri="{0D108BD9-81ED-4DB2-BD59-A6C34878D82A}">
                    <a16:rowId xmlns:a16="http://schemas.microsoft.com/office/drawing/2014/main" xmlns="" val="832865529"/>
                  </a:ext>
                </a:extLst>
              </a:tr>
              <a:tr h="822953">
                <a:tc>
                  <a:txBody>
                    <a:bodyPr/>
                    <a:lstStyle/>
                    <a:p>
                      <a:pPr marL="285750" indent="-285750">
                        <a:spcAft>
                          <a:spcPts val="0"/>
                        </a:spcAft>
                        <a:buFont typeface="Wingdings" panose="05000000000000000000" pitchFamily="2" charset="2"/>
                        <a:buChar char="n"/>
                      </a:pPr>
                      <a:r>
                        <a:rPr lang="zh-TW" sz="1800" b="1" kern="100" dirty="0">
                          <a:solidFill>
                            <a:srgbClr val="2206C8"/>
                          </a:solidFill>
                          <a:effectLst/>
                          <a:latin typeface="Calibri" panose="020F0502020204030204" pitchFamily="34" charset="0"/>
                          <a:ea typeface="標楷體" panose="03000509000000000000" pitchFamily="65" charset="-120"/>
                          <a:cs typeface="Times New Roman" panose="02020603050405020304" pitchFamily="18" charset="0"/>
                        </a:rPr>
                        <a:t>同一優先順位之文件</a:t>
                      </a:r>
                      <a:r>
                        <a:rPr lang="zh-TW" sz="1800" b="1" kern="100" dirty="0">
                          <a:effectLst/>
                          <a:latin typeface="Calibri" panose="020F0502020204030204" pitchFamily="34" charset="0"/>
                          <a:ea typeface="標楷體" panose="03000509000000000000" pitchFamily="65" charset="-120"/>
                          <a:cs typeface="Times New Roman" panose="02020603050405020304" pitchFamily="18" charset="0"/>
                        </a:rPr>
                        <a:t>，其內容有不一致之處，</a:t>
                      </a:r>
                      <a:r>
                        <a:rPr lang="zh-TW" sz="1800" b="1" kern="100" dirty="0">
                          <a:solidFill>
                            <a:srgbClr val="2206C8"/>
                          </a:solidFill>
                          <a:effectLst/>
                          <a:latin typeface="Calibri" panose="020F0502020204030204" pitchFamily="34" charset="0"/>
                          <a:ea typeface="標楷體" panose="03000509000000000000" pitchFamily="65" charset="-120"/>
                          <a:cs typeface="Times New Roman" panose="02020603050405020304" pitchFamily="18" charset="0"/>
                        </a:rPr>
                        <a:t>屬機關文件者，以對廠商有利者為準</a:t>
                      </a:r>
                      <a:r>
                        <a:rPr lang="zh-TW" sz="1800" b="1" kern="100" dirty="0">
                          <a:effectLst/>
                          <a:latin typeface="Calibri" panose="020F0502020204030204" pitchFamily="34" charset="0"/>
                          <a:ea typeface="標楷體" panose="03000509000000000000" pitchFamily="65" charset="-120"/>
                          <a:cs typeface="Times New Roman" panose="02020603050405020304" pitchFamily="18" charset="0"/>
                        </a:rPr>
                        <a:t>；屬廠商文件者，以對機關有利者為準。</a:t>
                      </a:r>
                      <a:endParaRPr lang="zh-TW" sz="1800" b="1"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2" marR="685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b="1" kern="100">
                          <a:effectLst/>
                          <a:latin typeface="標楷體" panose="03000509000000000000" pitchFamily="65" charset="-120"/>
                          <a:ea typeface="新細明體" panose="02020500000000000000" pitchFamily="18" charset="-120"/>
                          <a:cs typeface="Times New Roman" panose="02020603050405020304" pitchFamily="18" charset="0"/>
                        </a:rPr>
                        <a:t>6</a:t>
                      </a:r>
                      <a:endParaRPr lang="zh-TW" sz="1800" b="1"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8582" marR="685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b="1" kern="100">
                          <a:solidFill>
                            <a:srgbClr val="FF0000"/>
                          </a:solidFill>
                          <a:effectLst/>
                          <a:latin typeface="標楷體" panose="03000509000000000000" pitchFamily="65" charset="-120"/>
                          <a:ea typeface="新細明體" panose="02020500000000000000" pitchFamily="18" charset="-120"/>
                          <a:cs typeface="Times New Roman" panose="02020603050405020304" pitchFamily="18" charset="0"/>
                        </a:rPr>
                        <a:t>6</a:t>
                      </a:r>
                      <a:endParaRPr lang="zh-TW" sz="1800" b="1"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8582" marR="685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b="1" kern="100">
                          <a:effectLst/>
                          <a:latin typeface="標楷體" panose="03000509000000000000" pitchFamily="65" charset="-120"/>
                          <a:ea typeface="新細明體" panose="02020500000000000000" pitchFamily="18" charset="-120"/>
                          <a:cs typeface="Times New Roman" panose="02020603050405020304" pitchFamily="18" charset="0"/>
                        </a:rPr>
                        <a:t>7</a:t>
                      </a:r>
                      <a:endParaRPr lang="zh-TW" sz="1800" b="1"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8582" marR="685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zh-TW" altLang="en-US"/>
                    </a:p>
                  </a:txBody>
                  <a:tcPr/>
                </a:tc>
                <a:extLst>
                  <a:ext uri="{0D108BD9-81ED-4DB2-BD59-A6C34878D82A}">
                    <a16:rowId xmlns:a16="http://schemas.microsoft.com/office/drawing/2014/main" xmlns="" val="1729554753"/>
                  </a:ext>
                </a:extLst>
              </a:tr>
              <a:tr h="832978">
                <a:tc>
                  <a:txBody>
                    <a:bodyPr/>
                    <a:lstStyle/>
                    <a:p>
                      <a:pPr marL="285750" indent="-285750">
                        <a:spcAft>
                          <a:spcPts val="0"/>
                        </a:spcAft>
                        <a:buFont typeface="Wingdings" panose="05000000000000000000" pitchFamily="2" charset="2"/>
                        <a:buChar char="n"/>
                      </a:pPr>
                      <a:r>
                        <a:rPr lang="zh-TW" sz="1800" b="1" kern="100" dirty="0">
                          <a:solidFill>
                            <a:srgbClr val="FF0000"/>
                          </a:solidFill>
                          <a:effectLst/>
                          <a:latin typeface="Calibri" panose="020F0502020204030204" pitchFamily="34" charset="0"/>
                          <a:ea typeface="標楷體" panose="03000509000000000000" pitchFamily="65" charset="-120"/>
                          <a:cs typeface="Times New Roman" panose="02020603050405020304" pitchFamily="18" charset="0"/>
                        </a:rPr>
                        <a:t>招標文件內之標價清單</a:t>
                      </a:r>
                      <a:r>
                        <a:rPr lang="zh-TW" sz="1800" b="1" kern="100" dirty="0">
                          <a:effectLst/>
                          <a:latin typeface="Calibri" panose="020F0502020204030204" pitchFamily="34" charset="0"/>
                          <a:ea typeface="標楷體" panose="03000509000000000000" pitchFamily="65" charset="-120"/>
                          <a:cs typeface="Times New Roman" panose="02020603050405020304" pitchFamily="18" charset="0"/>
                        </a:rPr>
                        <a:t>，其品項名稱、規格、數量，</a:t>
                      </a:r>
                      <a:r>
                        <a:rPr kumimoji="0" lang="zh-TW" sz="1800" b="1" kern="100" dirty="0">
                          <a:solidFill>
                            <a:srgbClr val="FF0000"/>
                          </a:solidFill>
                          <a:effectLst/>
                          <a:latin typeface="Calibri" panose="020F0502020204030204" pitchFamily="34" charset="0"/>
                          <a:ea typeface="標楷體" panose="03000509000000000000" pitchFamily="65" charset="-120"/>
                          <a:cs typeface="Times New Roman" panose="02020603050405020304" pitchFamily="18" charset="0"/>
                        </a:rPr>
                        <a:t>優於招標文件內其他文件之內容</a:t>
                      </a:r>
                      <a:r>
                        <a:rPr lang="zh-TW" sz="1800" b="1" kern="100" dirty="0">
                          <a:effectLst/>
                          <a:latin typeface="Calibri" panose="020F0502020204030204" pitchFamily="34" charset="0"/>
                          <a:ea typeface="標楷體" panose="03000509000000000000" pitchFamily="65" charset="-120"/>
                          <a:cs typeface="Times New Roman" panose="02020603050405020304" pitchFamily="18" charset="0"/>
                        </a:rPr>
                        <a:t>。</a:t>
                      </a:r>
                      <a:endParaRPr lang="zh-TW" sz="1800" b="1"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2" marR="685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b="1" kern="100">
                          <a:effectLst/>
                          <a:latin typeface="標楷體" panose="03000509000000000000" pitchFamily="65" charset="-120"/>
                          <a:ea typeface="新細明體" panose="02020500000000000000" pitchFamily="18" charset="-120"/>
                          <a:cs typeface="Times New Roman" panose="02020603050405020304" pitchFamily="18" charset="0"/>
                        </a:rPr>
                        <a:t>7</a:t>
                      </a:r>
                      <a:endParaRPr lang="zh-TW" sz="1800" b="1"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8582" marR="685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b="1" kern="100">
                          <a:solidFill>
                            <a:srgbClr val="FF0000"/>
                          </a:solidFill>
                          <a:effectLst/>
                          <a:latin typeface="標楷體" panose="03000509000000000000" pitchFamily="65" charset="-120"/>
                          <a:ea typeface="新細明體" panose="02020500000000000000" pitchFamily="18" charset="-120"/>
                          <a:cs typeface="Times New Roman" panose="02020603050405020304" pitchFamily="18" charset="0"/>
                        </a:rPr>
                        <a:t>8</a:t>
                      </a:r>
                      <a:endParaRPr lang="zh-TW" sz="1800" b="1"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8582" marR="685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b="1" kern="100" dirty="0">
                          <a:effectLst/>
                          <a:latin typeface="標楷體" panose="03000509000000000000" pitchFamily="65" charset="-120"/>
                          <a:ea typeface="新細明體" panose="02020500000000000000" pitchFamily="18" charset="-120"/>
                          <a:cs typeface="Times New Roman" panose="02020603050405020304" pitchFamily="18" charset="0"/>
                        </a:rPr>
                        <a:t>8</a:t>
                      </a:r>
                      <a:endParaRPr lang="zh-TW" sz="1800" b="1"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2" marR="685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zh-TW" altLang="en-US"/>
                    </a:p>
                  </a:txBody>
                  <a:tcPr/>
                </a:tc>
                <a:extLst>
                  <a:ext uri="{0D108BD9-81ED-4DB2-BD59-A6C34878D82A}">
                    <a16:rowId xmlns:a16="http://schemas.microsoft.com/office/drawing/2014/main" xmlns="" val="1374337803"/>
                  </a:ext>
                </a:extLst>
              </a:tr>
            </a:tbl>
          </a:graphicData>
        </a:graphic>
      </p:graphicFrame>
      <p:sp>
        <p:nvSpPr>
          <p:cNvPr id="4" name="投影片編號版面配置區 3"/>
          <p:cNvSpPr>
            <a:spLocks noGrp="1"/>
          </p:cNvSpPr>
          <p:nvPr>
            <p:ph type="sldNum" sz="quarter" idx="12"/>
          </p:nvPr>
        </p:nvSpPr>
        <p:spPr/>
        <p:txBody>
          <a:bodyPr/>
          <a:lstStyle/>
          <a:p>
            <a:fld id="{1118FB7C-3051-423D-B140-B22D31D849CF}" type="slidenum">
              <a:rPr lang="zh-TW" altLang="en-US" smtClean="0"/>
              <a:pPr/>
              <a:t>442</a:t>
            </a:fld>
            <a:endParaRPr lang="zh-TW" altLang="en-US"/>
          </a:p>
        </p:txBody>
      </p:sp>
    </p:spTree>
    <p:extLst>
      <p:ext uri="{BB962C8B-B14F-4D97-AF65-F5344CB8AC3E}">
        <p14:creationId xmlns:p14="http://schemas.microsoft.com/office/powerpoint/2010/main" val="3029246882"/>
      </p:ext>
    </p:extLst>
  </p:cSld>
  <p:clrMapOvr>
    <a:masterClrMapping/>
  </p:clrMapOvr>
</p:sld>
</file>

<file path=ppt/slides/slide4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idx="4294967295"/>
          </p:nvPr>
        </p:nvSpPr>
        <p:spPr>
          <a:xfrm>
            <a:off x="323850" y="274638"/>
            <a:ext cx="8496300" cy="850900"/>
          </a:xfrm>
        </p:spPr>
        <p:txBody>
          <a:bodyPr bIns="45720" anchor="ctr"/>
          <a:lstStyle/>
          <a:p>
            <a:pPr algn="ctr" eaLnBrk="1" hangingPunct="1"/>
            <a:r>
              <a:rPr lang="zh-TW" altLang="en-US" sz="3600" b="1" dirty="0" smtClean="0">
                <a:solidFill>
                  <a:srgbClr val="FF0000"/>
                </a:solidFill>
                <a:ea typeface="標楷體" panose="03000509000000000000" pitchFamily="65" charset="-120"/>
              </a:rPr>
              <a:t>招標、投標文件間不一致之處理原則</a:t>
            </a:r>
            <a:r>
              <a:rPr lang="en-US" altLang="zh-TW" sz="3600" b="1" dirty="0" smtClean="0">
                <a:solidFill>
                  <a:srgbClr val="FF0000"/>
                </a:solidFill>
                <a:ea typeface="標楷體" panose="03000509000000000000" pitchFamily="65" charset="-120"/>
              </a:rPr>
              <a:t>2</a:t>
            </a:r>
            <a:endParaRPr lang="zh-TW" altLang="en-US" sz="3600" b="1" dirty="0" smtClean="0">
              <a:solidFill>
                <a:srgbClr val="FF0000"/>
              </a:solidFill>
              <a:ea typeface="標楷體" panose="03000509000000000000" pitchFamily="65" charset="-120"/>
            </a:endParaRPr>
          </a:p>
        </p:txBody>
      </p:sp>
      <p:sp>
        <p:nvSpPr>
          <p:cNvPr id="16387" name="Rectangle 3"/>
          <p:cNvSpPr>
            <a:spLocks noGrp="1" noChangeArrowheads="1"/>
          </p:cNvSpPr>
          <p:nvPr>
            <p:ph type="body" idx="4294967295"/>
          </p:nvPr>
        </p:nvSpPr>
        <p:spPr>
          <a:xfrm>
            <a:off x="251520" y="1125538"/>
            <a:ext cx="8640960" cy="5471814"/>
          </a:xfrm>
        </p:spPr>
        <p:txBody>
          <a:bodyPr>
            <a:normAutofit fontScale="92500" lnSpcReduction="20000"/>
          </a:bodyPr>
          <a:lstStyle/>
          <a:p>
            <a:pPr>
              <a:buFont typeface="Wingdings" panose="05000000000000000000" pitchFamily="2" charset="2"/>
              <a:buChar char="n"/>
            </a:pPr>
            <a:r>
              <a:rPr lang="zh-TW" altLang="en-US" sz="2400" b="1" dirty="0">
                <a:latin typeface="標楷體" panose="03000509000000000000" pitchFamily="65" charset="-120"/>
              </a:rPr>
              <a:t>公正機構鑑定機制：</a:t>
            </a:r>
          </a:p>
          <a:p>
            <a:r>
              <a:rPr lang="en-US" altLang="zh-TW" sz="2400" b="1" dirty="0">
                <a:latin typeface="標楷體" panose="03000509000000000000" pitchFamily="65" charset="-120"/>
              </a:rPr>
              <a:t>(</a:t>
            </a:r>
            <a:r>
              <a:rPr lang="zh-TW" altLang="en-US" sz="2400" b="1" dirty="0">
                <a:latin typeface="標楷體" panose="03000509000000000000" pitchFamily="65" charset="-120"/>
              </a:rPr>
              <a:t>一</a:t>
            </a:r>
            <a:r>
              <a:rPr lang="en-US" altLang="zh-TW" sz="2400" b="1" dirty="0">
                <a:latin typeface="標楷體" panose="03000509000000000000" pitchFamily="65" charset="-120"/>
              </a:rPr>
              <a:t>) </a:t>
            </a:r>
            <a:r>
              <a:rPr lang="zh-TW" altLang="en-US" sz="2400" b="1" dirty="0">
                <a:latin typeface="標楷體" panose="03000509000000000000" pitchFamily="65" charset="-120"/>
              </a:rPr>
              <a:t>「</a:t>
            </a:r>
            <a:r>
              <a:rPr lang="zh-TW" altLang="en-US" sz="2400" b="1" dirty="0">
                <a:solidFill>
                  <a:srgbClr val="0000FF"/>
                </a:solidFill>
                <a:latin typeface="標楷體" panose="03000509000000000000" pitchFamily="65" charset="-120"/>
              </a:rPr>
              <a:t>契約規定以外之查驗、測試、抽驗或檢驗</a:t>
            </a:r>
            <a:r>
              <a:rPr lang="zh-TW" altLang="en-US" sz="2400" b="1" dirty="0">
                <a:latin typeface="標楷體" panose="03000509000000000000" pitchFamily="65" charset="-120"/>
              </a:rPr>
              <a:t>，其結果不符合契約規定者，由廠商負擔所生之費用；結果相符者，由機關負擔費用。」</a:t>
            </a:r>
            <a:r>
              <a:rPr lang="en-US" altLang="zh-TW" sz="2400" b="1" dirty="0">
                <a:solidFill>
                  <a:srgbClr val="FF0000"/>
                </a:solidFill>
                <a:latin typeface="標楷體" panose="03000509000000000000" pitchFamily="65" charset="-120"/>
              </a:rPr>
              <a:t>(</a:t>
            </a:r>
            <a:r>
              <a:rPr lang="zh-TW" altLang="en-US" sz="2400" b="1" dirty="0">
                <a:solidFill>
                  <a:srgbClr val="FF0000"/>
                </a:solidFill>
                <a:latin typeface="標楷體" panose="03000509000000000000" pitchFamily="65" charset="-120"/>
              </a:rPr>
              <a:t>公共工程施工品質管理作業要點第</a:t>
            </a:r>
            <a:r>
              <a:rPr lang="en-US" altLang="zh-TW" sz="2400" b="1" dirty="0">
                <a:solidFill>
                  <a:srgbClr val="FF0000"/>
                </a:solidFill>
                <a:latin typeface="標楷體" panose="03000509000000000000" pitchFamily="65" charset="-120"/>
              </a:rPr>
              <a:t>13</a:t>
            </a:r>
            <a:r>
              <a:rPr lang="zh-TW" altLang="en-US" sz="2400" b="1" dirty="0">
                <a:solidFill>
                  <a:srgbClr val="FF0000"/>
                </a:solidFill>
                <a:latin typeface="標楷體" panose="03000509000000000000" pitchFamily="65" charset="-120"/>
              </a:rPr>
              <a:t>點第</a:t>
            </a:r>
            <a:r>
              <a:rPr lang="en-US" altLang="zh-TW" sz="2400" b="1" dirty="0">
                <a:solidFill>
                  <a:srgbClr val="FF0000"/>
                </a:solidFill>
                <a:latin typeface="標楷體" panose="03000509000000000000" pitchFamily="65" charset="-120"/>
              </a:rPr>
              <a:t>6</a:t>
            </a:r>
            <a:r>
              <a:rPr lang="zh-TW" altLang="en-US" sz="2400" b="1" dirty="0">
                <a:solidFill>
                  <a:srgbClr val="FF0000"/>
                </a:solidFill>
                <a:latin typeface="標楷體" panose="03000509000000000000" pitchFamily="65" charset="-120"/>
              </a:rPr>
              <a:t>項</a:t>
            </a:r>
            <a:r>
              <a:rPr lang="en-US" altLang="zh-TW" sz="2400" b="1" dirty="0" smtClean="0">
                <a:solidFill>
                  <a:srgbClr val="FF0000"/>
                </a:solidFill>
                <a:latin typeface="標楷體" panose="03000509000000000000" pitchFamily="65" charset="-120"/>
              </a:rPr>
              <a:t>)</a:t>
            </a:r>
          </a:p>
          <a:p>
            <a:r>
              <a:rPr lang="en-US" altLang="zh-TW" sz="2400" b="1" dirty="0" smtClean="0">
                <a:latin typeface="標楷體" panose="03000509000000000000" pitchFamily="65" charset="-120"/>
              </a:rPr>
              <a:t>(</a:t>
            </a:r>
            <a:r>
              <a:rPr lang="zh-TW" altLang="en-US" sz="2400" b="1" dirty="0">
                <a:latin typeface="標楷體" panose="03000509000000000000" pitchFamily="65" charset="-120"/>
              </a:rPr>
              <a:t>二</a:t>
            </a:r>
            <a:r>
              <a:rPr lang="en-US" altLang="zh-TW" sz="2400" b="1" dirty="0">
                <a:latin typeface="標楷體" panose="03000509000000000000" pitchFamily="65" charset="-120"/>
              </a:rPr>
              <a:t>) </a:t>
            </a:r>
            <a:r>
              <a:rPr lang="zh-TW" altLang="en-US" sz="2400" b="1" dirty="0">
                <a:solidFill>
                  <a:srgbClr val="0000FF"/>
                </a:solidFill>
                <a:latin typeface="標楷體" panose="03000509000000000000" pitchFamily="65" charset="-120"/>
              </a:rPr>
              <a:t>驗收人對工程或財物隱蔽部分拆驗或化驗者</a:t>
            </a:r>
            <a:r>
              <a:rPr lang="zh-TW" altLang="en-US" sz="2400" b="1" dirty="0">
                <a:latin typeface="標楷體" panose="03000509000000000000" pitchFamily="65" charset="-120"/>
              </a:rPr>
              <a:t>，其拆除、修復或化驗費用之負擔，依契約規定。契約未規定者，拆驗或化驗結果與契約規定不符，該費用由廠商負擔；與規定相符者，該費用由機關負擔。</a:t>
            </a:r>
            <a:r>
              <a:rPr lang="en-US" altLang="zh-TW" sz="2400" b="1" dirty="0">
                <a:solidFill>
                  <a:srgbClr val="FF0000"/>
                </a:solidFill>
                <a:latin typeface="標楷體" panose="03000509000000000000" pitchFamily="65" charset="-120"/>
              </a:rPr>
              <a:t>(</a:t>
            </a:r>
            <a:r>
              <a:rPr lang="zh-TW" altLang="en-US" sz="2400" b="1" dirty="0">
                <a:solidFill>
                  <a:srgbClr val="FF0000"/>
                </a:solidFill>
                <a:latin typeface="標楷體" panose="03000509000000000000" pitchFamily="65" charset="-120"/>
              </a:rPr>
              <a:t>採購法施行細則第</a:t>
            </a:r>
            <a:r>
              <a:rPr lang="en-US" altLang="zh-TW" sz="2400" b="1" dirty="0">
                <a:solidFill>
                  <a:srgbClr val="FF0000"/>
                </a:solidFill>
                <a:latin typeface="標楷體" panose="03000509000000000000" pitchFamily="65" charset="-120"/>
              </a:rPr>
              <a:t>100</a:t>
            </a:r>
            <a:r>
              <a:rPr lang="zh-TW" altLang="en-US" sz="2400" b="1" dirty="0">
                <a:solidFill>
                  <a:srgbClr val="FF0000"/>
                </a:solidFill>
                <a:latin typeface="標楷體" panose="03000509000000000000" pitchFamily="65" charset="-120"/>
              </a:rPr>
              <a:t>條</a:t>
            </a:r>
            <a:r>
              <a:rPr lang="en-US" altLang="zh-TW" sz="2400" b="1" dirty="0">
                <a:solidFill>
                  <a:srgbClr val="FF0000"/>
                </a:solidFill>
                <a:latin typeface="標楷體" panose="03000509000000000000" pitchFamily="65" charset="-120"/>
              </a:rPr>
              <a:t>)</a:t>
            </a:r>
          </a:p>
          <a:p>
            <a:r>
              <a:rPr lang="en-US" altLang="zh-TW" sz="2500" b="1" dirty="0">
                <a:latin typeface="標楷體" panose="03000509000000000000" pitchFamily="65" charset="-120"/>
              </a:rPr>
              <a:t>(</a:t>
            </a:r>
            <a:r>
              <a:rPr lang="zh-TW" altLang="zh-TW" sz="2500" b="1" dirty="0">
                <a:latin typeface="標楷體" panose="03000509000000000000" pitchFamily="65" charset="-120"/>
              </a:rPr>
              <a:t>四</a:t>
            </a:r>
            <a:r>
              <a:rPr lang="en-US" altLang="zh-TW" sz="2500" b="1" dirty="0">
                <a:latin typeface="標楷體" panose="03000509000000000000" pitchFamily="65" charset="-120"/>
              </a:rPr>
              <a:t>)</a:t>
            </a:r>
            <a:r>
              <a:rPr lang="zh-TW" altLang="zh-TW" sz="2500" b="1" dirty="0">
                <a:latin typeface="標楷體" panose="03000509000000000000" pitchFamily="65" charset="-120"/>
              </a:rPr>
              <a:t>查驗或驗收人對隱蔽部分拆驗或化驗者，其拆除、修復或化驗所生費用，</a:t>
            </a:r>
            <a:r>
              <a:rPr lang="zh-TW" altLang="zh-TW" sz="2500" b="1" dirty="0">
                <a:solidFill>
                  <a:srgbClr val="0000FF"/>
                </a:solidFill>
                <a:latin typeface="標楷體" panose="03000509000000000000" pitchFamily="65" charset="-120"/>
              </a:rPr>
              <a:t>拆驗或化驗結果與契約規定不符者，該費用由廠商負擔</a:t>
            </a:r>
            <a:r>
              <a:rPr lang="zh-TW" altLang="zh-TW" sz="2500" b="1" dirty="0">
                <a:latin typeface="標楷體" panose="03000509000000000000" pitchFamily="65" charset="-120"/>
              </a:rPr>
              <a:t>；與規定相符者，該費用由機關負擔。契約規定以外之查驗、測試或檢驗，亦同。</a:t>
            </a:r>
            <a:r>
              <a:rPr lang="en-US" altLang="zh-TW" sz="2500" b="1" dirty="0">
                <a:latin typeface="標楷體" panose="03000509000000000000" pitchFamily="65" charset="-120"/>
              </a:rPr>
              <a:t/>
            </a:r>
            <a:br>
              <a:rPr lang="en-US" altLang="zh-TW" sz="2500" b="1" dirty="0">
                <a:latin typeface="標楷體" panose="03000509000000000000" pitchFamily="65" charset="-120"/>
              </a:rPr>
            </a:br>
            <a:r>
              <a:rPr lang="en-US" altLang="zh-TW" sz="2500" b="1" dirty="0">
                <a:latin typeface="標楷體" panose="03000509000000000000" pitchFamily="65" charset="-120"/>
              </a:rPr>
              <a:t>(</a:t>
            </a:r>
            <a:r>
              <a:rPr lang="zh-TW" altLang="zh-TW" sz="2500" b="1" dirty="0">
                <a:latin typeface="標楷體" panose="03000509000000000000" pitchFamily="65" charset="-120"/>
              </a:rPr>
              <a:t>五</a:t>
            </a:r>
            <a:r>
              <a:rPr lang="en-US" altLang="zh-TW" sz="2500" b="1" dirty="0">
                <a:latin typeface="標楷體" panose="03000509000000000000" pitchFamily="65" charset="-120"/>
              </a:rPr>
              <a:t>)</a:t>
            </a:r>
            <a:r>
              <a:rPr lang="zh-TW" altLang="zh-TW" sz="2500" b="1" dirty="0">
                <a:latin typeface="標楷體" panose="03000509000000000000" pitchFamily="65" charset="-120"/>
              </a:rPr>
              <a:t>查驗、測試或檢驗結果不符合契約規定者，機關得予拒絕，廠商</a:t>
            </a:r>
            <a:r>
              <a:rPr lang="zh-TW" altLang="zh-TW" sz="2500" b="1" dirty="0">
                <a:solidFill>
                  <a:srgbClr val="0000FF"/>
                </a:solidFill>
                <a:latin typeface="標楷體" panose="03000509000000000000" pitchFamily="65" charset="-120"/>
              </a:rPr>
              <a:t>應於限期內免費改善</a:t>
            </a:r>
            <a:r>
              <a:rPr lang="zh-TW" altLang="zh-TW" sz="2500" b="1" dirty="0">
                <a:latin typeface="標楷體" panose="03000509000000000000" pitchFamily="65" charset="-120"/>
              </a:rPr>
              <a:t>、拆除、重作、退貨或換貨，機關得重行查驗、測試或檢驗。且</a:t>
            </a:r>
            <a:r>
              <a:rPr lang="zh-TW" altLang="zh-TW" sz="2500" b="1" dirty="0">
                <a:solidFill>
                  <a:srgbClr val="0000FF"/>
                </a:solidFill>
                <a:latin typeface="標楷體" panose="03000509000000000000" pitchFamily="65" charset="-120"/>
              </a:rPr>
              <a:t>不得因機關辦理查驗、測試或檢驗，而免除其依契約所應履行或承擔之義務或責任，及費用之負擔</a:t>
            </a:r>
            <a:r>
              <a:rPr lang="zh-TW" altLang="zh-TW" sz="2500" b="1" dirty="0">
                <a:latin typeface="標楷體" panose="03000509000000000000" pitchFamily="65" charset="-120"/>
              </a:rPr>
              <a:t>。</a:t>
            </a:r>
            <a:r>
              <a:rPr lang="en-US" altLang="zh-TW" sz="2400" b="1" dirty="0">
                <a:solidFill>
                  <a:srgbClr val="FF0000"/>
                </a:solidFill>
                <a:latin typeface="標楷體" panose="03000509000000000000" pitchFamily="65" charset="-120"/>
              </a:rPr>
              <a:t>(</a:t>
            </a:r>
            <a:r>
              <a:rPr lang="zh-TW" altLang="zh-TW" sz="2400" b="1" dirty="0">
                <a:solidFill>
                  <a:srgbClr val="FF0000"/>
                </a:solidFill>
                <a:latin typeface="標楷體" panose="03000509000000000000" pitchFamily="65" charset="-120"/>
              </a:rPr>
              <a:t>工程採購契約範本第</a:t>
            </a:r>
            <a:r>
              <a:rPr lang="en-US" altLang="zh-TW" sz="2400" b="1" dirty="0">
                <a:solidFill>
                  <a:srgbClr val="FF0000"/>
                </a:solidFill>
                <a:latin typeface="標楷體" panose="03000509000000000000" pitchFamily="65" charset="-120"/>
              </a:rPr>
              <a:t>15</a:t>
            </a:r>
            <a:r>
              <a:rPr lang="zh-TW" altLang="zh-TW" sz="2400" b="1" dirty="0">
                <a:solidFill>
                  <a:srgbClr val="FF0000"/>
                </a:solidFill>
                <a:latin typeface="標楷體" panose="03000509000000000000" pitchFamily="65" charset="-120"/>
              </a:rPr>
              <a:t>條驗收</a:t>
            </a:r>
            <a:r>
              <a:rPr lang="en-US" altLang="zh-TW" sz="2400" b="1" dirty="0">
                <a:solidFill>
                  <a:srgbClr val="FF0000"/>
                </a:solidFill>
                <a:latin typeface="標楷體" panose="03000509000000000000" pitchFamily="65" charset="-120"/>
              </a:rPr>
              <a:t>)</a:t>
            </a:r>
            <a:endParaRPr lang="zh-TW" altLang="zh-TW" sz="2400" b="1" dirty="0">
              <a:solidFill>
                <a:srgbClr val="FF0000"/>
              </a:solidFill>
              <a:latin typeface="標楷體" panose="03000509000000000000" pitchFamily="65" charset="-120"/>
            </a:endParaRPr>
          </a:p>
          <a:p>
            <a:endParaRPr lang="zh-TW" altLang="en-US" sz="2400" b="1" dirty="0" smtClean="0">
              <a:latin typeface="標楷體" panose="03000509000000000000" pitchFamily="65" charset="-120"/>
            </a:endParaRPr>
          </a:p>
        </p:txBody>
      </p:sp>
      <p:sp>
        <p:nvSpPr>
          <p:cNvPr id="3" name="投影片編號版面配置區 2"/>
          <p:cNvSpPr>
            <a:spLocks noGrp="1"/>
          </p:cNvSpPr>
          <p:nvPr>
            <p:ph type="sldNum" sz="quarter" idx="12"/>
          </p:nvPr>
        </p:nvSpPr>
        <p:spPr/>
        <p:txBody>
          <a:bodyPr/>
          <a:lstStyle/>
          <a:p>
            <a:fld id="{1118FB7C-3051-423D-B140-B22D31D849CF}" type="slidenum">
              <a:rPr lang="zh-TW" altLang="en-US" smtClean="0"/>
              <a:pPr/>
              <a:t>443</a:t>
            </a:fld>
            <a:endParaRPr lang="zh-TW" altLang="en-US"/>
          </a:p>
        </p:txBody>
      </p:sp>
    </p:spTree>
    <p:extLst>
      <p:ext uri="{BB962C8B-B14F-4D97-AF65-F5344CB8AC3E}">
        <p14:creationId xmlns:p14="http://schemas.microsoft.com/office/powerpoint/2010/main" val="2346425257"/>
      </p:ext>
    </p:extLst>
  </p:cSld>
  <p:clrMapOvr>
    <a:masterClrMapping/>
  </p:clrMapOvr>
  <p:timing>
    <p:tnLst>
      <p:par>
        <p:cTn id="1" dur="indefinite" restart="never" nodeType="tmRoot"/>
      </p:par>
    </p:tnLst>
  </p:timing>
</p:sld>
</file>

<file path=ppt/slides/slide4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內容版面配置區 2"/>
          <p:cNvSpPr>
            <a:spLocks noGrp="1"/>
          </p:cNvSpPr>
          <p:nvPr>
            <p:ph idx="1"/>
          </p:nvPr>
        </p:nvSpPr>
        <p:spPr>
          <a:xfrm>
            <a:off x="457200" y="1341438"/>
            <a:ext cx="8435975" cy="4751387"/>
          </a:xfrm>
        </p:spPr>
        <p:txBody>
          <a:bodyPr>
            <a:noAutofit/>
          </a:bodyPr>
          <a:lstStyle/>
          <a:p>
            <a:pPr>
              <a:spcBef>
                <a:spcPts val="0"/>
              </a:spcBef>
              <a:buFont typeface="Wingdings" panose="05000000000000000000" pitchFamily="2" charset="2"/>
              <a:buChar char="p"/>
            </a:pPr>
            <a:r>
              <a:rPr lang="zh-TW" altLang="zh-TW" sz="2400" b="1" dirty="0">
                <a:solidFill>
                  <a:srgbClr val="0000FF"/>
                </a:solidFill>
                <a:latin typeface="+mn-ea"/>
              </a:rPr>
              <a:t> </a:t>
            </a:r>
            <a:r>
              <a:rPr lang="zh-TW" altLang="en-US" sz="2400" b="1" dirty="0" smtClean="0">
                <a:solidFill>
                  <a:srgbClr val="0000FF"/>
                </a:solidFill>
                <a:latin typeface="+mn-ea"/>
              </a:rPr>
              <a:t>採購</a:t>
            </a:r>
            <a:r>
              <a:rPr lang="zh-TW" altLang="en-US" sz="2400" b="1" dirty="0">
                <a:solidFill>
                  <a:srgbClr val="0000FF"/>
                </a:solidFill>
                <a:latin typeface="+mn-ea"/>
              </a:rPr>
              <a:t>法</a:t>
            </a:r>
            <a:r>
              <a:rPr lang="zh-TW" altLang="zh-TW" sz="2400" b="1" dirty="0">
                <a:solidFill>
                  <a:srgbClr val="0000FF"/>
                </a:solidFill>
                <a:latin typeface="+mn-ea"/>
              </a:rPr>
              <a:t>第</a:t>
            </a:r>
            <a:r>
              <a:rPr lang="en-US" altLang="zh-TW" sz="2400" b="1" dirty="0">
                <a:solidFill>
                  <a:srgbClr val="0000FF"/>
                </a:solidFill>
                <a:latin typeface="+mn-ea"/>
              </a:rPr>
              <a:t>11</a:t>
            </a:r>
            <a:r>
              <a:rPr lang="zh-TW" altLang="zh-TW" sz="2400" b="1" dirty="0">
                <a:solidFill>
                  <a:srgbClr val="0000FF"/>
                </a:solidFill>
                <a:latin typeface="+mn-ea"/>
              </a:rPr>
              <a:t>條之</a:t>
            </a:r>
            <a:r>
              <a:rPr lang="en-US" altLang="zh-TW" sz="2400" b="1" dirty="0" smtClean="0">
                <a:solidFill>
                  <a:srgbClr val="0000FF"/>
                </a:solidFill>
                <a:latin typeface="+mn-ea"/>
              </a:rPr>
              <a:t>1</a:t>
            </a:r>
            <a:r>
              <a:rPr lang="zh-TW" altLang="en-US" sz="2400" b="1" dirty="0" smtClean="0">
                <a:solidFill>
                  <a:srgbClr val="0000FF"/>
                </a:solidFill>
                <a:latin typeface="+mn-ea"/>
              </a:rPr>
              <a:t>：</a:t>
            </a:r>
            <a:endParaRPr lang="en-US" altLang="zh-TW" sz="2400" b="1" dirty="0" smtClean="0">
              <a:solidFill>
                <a:srgbClr val="0000FF"/>
              </a:solidFill>
              <a:latin typeface="+mn-ea"/>
            </a:endParaRPr>
          </a:p>
          <a:p>
            <a:pPr marL="514350" indent="-514350">
              <a:spcBef>
                <a:spcPts val="0"/>
              </a:spcBef>
              <a:buFont typeface="+mj-lt"/>
              <a:buAutoNum type="arabicPeriod"/>
            </a:pPr>
            <a:r>
              <a:rPr lang="zh-TW" altLang="zh-TW" sz="2400" b="1" dirty="0" smtClean="0">
                <a:latin typeface="+mn-ea"/>
              </a:rPr>
              <a:t>機關</a:t>
            </a:r>
            <a:r>
              <a:rPr lang="zh-TW" altLang="zh-TW" sz="2400" b="1" dirty="0">
                <a:latin typeface="+mn-ea"/>
              </a:rPr>
              <a:t>辦理巨額工程採購，應依採購之特性及實際需要，成立採購工作及審查小組，協助審查採購需求與經費、採購策略、招標文件等事項，及提供與採購有關事務之諮詢</a:t>
            </a:r>
            <a:r>
              <a:rPr lang="zh-TW" altLang="zh-TW" sz="2400" b="1" dirty="0" smtClean="0">
                <a:latin typeface="+mn-ea"/>
              </a:rPr>
              <a:t>。</a:t>
            </a:r>
            <a:endParaRPr lang="en-US" altLang="zh-TW" sz="2400" b="1" dirty="0" smtClean="0">
              <a:latin typeface="+mn-ea"/>
            </a:endParaRPr>
          </a:p>
          <a:p>
            <a:pPr marL="514350" indent="-514350">
              <a:spcBef>
                <a:spcPts val="0"/>
              </a:spcBef>
              <a:buFont typeface="+mj-lt"/>
              <a:buAutoNum type="arabicPeriod"/>
            </a:pPr>
            <a:r>
              <a:rPr lang="zh-TW" altLang="zh-TW" sz="2400" b="1" dirty="0" smtClean="0">
                <a:latin typeface="+mn-ea"/>
              </a:rPr>
              <a:t>機關</a:t>
            </a:r>
            <a:r>
              <a:rPr lang="zh-TW" altLang="zh-TW" sz="2400" b="1" dirty="0">
                <a:latin typeface="+mn-ea"/>
              </a:rPr>
              <a:t>辦理第一項以外之採購，</a:t>
            </a:r>
            <a:r>
              <a:rPr lang="zh-TW" altLang="zh-TW" sz="2400" b="1" dirty="0">
                <a:solidFill>
                  <a:srgbClr val="0000FF"/>
                </a:solidFill>
                <a:latin typeface="+mn-ea"/>
              </a:rPr>
              <a:t>依採購特性及實際需要，認有成立採購工作及審查小組之必要者，準用前項規定。</a:t>
            </a:r>
          </a:p>
          <a:p>
            <a:pPr>
              <a:spcBef>
                <a:spcPts val="0"/>
              </a:spcBef>
              <a:buFont typeface="Wingdings" panose="05000000000000000000" pitchFamily="2" charset="2"/>
              <a:buChar char="p"/>
              <a:defRPr/>
            </a:pPr>
            <a:r>
              <a:rPr lang="zh-TW" altLang="zh-TW" sz="2400" b="1" dirty="0" smtClean="0">
                <a:solidFill>
                  <a:srgbClr val="FF0000"/>
                </a:solidFill>
                <a:latin typeface="+mn-ea"/>
              </a:rPr>
              <a:t>備</a:t>
            </a:r>
            <a:r>
              <a:rPr lang="zh-TW" altLang="zh-TW" sz="2400" b="1" dirty="0">
                <a:solidFill>
                  <a:srgbClr val="FF0000"/>
                </a:solidFill>
                <a:latin typeface="+mn-ea"/>
              </a:rPr>
              <a:t>標或履約如有疑義或爭議</a:t>
            </a:r>
            <a:r>
              <a:rPr lang="zh-TW" altLang="zh-TW" sz="2400" b="1" dirty="0">
                <a:latin typeface="+mn-ea"/>
              </a:rPr>
              <a:t>，機關可依採購法第</a:t>
            </a:r>
            <a:r>
              <a:rPr lang="en-US" altLang="zh-TW" sz="2400" b="1" dirty="0">
                <a:latin typeface="+mn-ea"/>
              </a:rPr>
              <a:t>11</a:t>
            </a:r>
            <a:r>
              <a:rPr lang="zh-TW" altLang="zh-TW" sz="2400" b="1" dirty="0">
                <a:latin typeface="+mn-ea"/>
              </a:rPr>
              <a:t>條之</a:t>
            </a:r>
            <a:r>
              <a:rPr lang="en-US" altLang="zh-TW" sz="2400" b="1" dirty="0">
                <a:latin typeface="+mn-ea"/>
              </a:rPr>
              <a:t>1</a:t>
            </a:r>
            <a:r>
              <a:rPr lang="zh-TW" altLang="zh-TW" sz="2400" b="1" dirty="0">
                <a:latin typeface="+mn-ea"/>
              </a:rPr>
              <a:t>及「機關採購工作及審查小組設置及作業辦法」</a:t>
            </a:r>
            <a:r>
              <a:rPr lang="zh-TW" altLang="zh-TW" sz="2400" b="1" dirty="0">
                <a:solidFill>
                  <a:srgbClr val="0000FF"/>
                </a:solidFill>
                <a:latin typeface="+mn-ea"/>
              </a:rPr>
              <a:t>成立採購工作及審查小組協助提供該疑義或爭議處理之諮詢</a:t>
            </a:r>
            <a:r>
              <a:rPr lang="zh-TW" altLang="zh-TW" sz="2400" b="1" dirty="0">
                <a:latin typeface="+mn-ea"/>
              </a:rPr>
              <a:t>。本會</a:t>
            </a:r>
            <a:r>
              <a:rPr lang="en-US" altLang="zh-TW" sz="2400" b="1" dirty="0">
                <a:latin typeface="+mn-ea"/>
              </a:rPr>
              <a:t>107</a:t>
            </a:r>
            <a:r>
              <a:rPr lang="zh-TW" altLang="zh-TW" sz="2400" b="1" dirty="0">
                <a:latin typeface="+mn-ea"/>
              </a:rPr>
              <a:t>年</a:t>
            </a:r>
            <a:r>
              <a:rPr lang="en-US" altLang="zh-TW" sz="2400" b="1" dirty="0">
                <a:latin typeface="+mn-ea"/>
              </a:rPr>
              <a:t>1</a:t>
            </a:r>
            <a:r>
              <a:rPr lang="zh-TW" altLang="zh-TW" sz="2400" b="1" dirty="0">
                <a:latin typeface="+mn-ea"/>
              </a:rPr>
              <a:t>月</a:t>
            </a:r>
            <a:r>
              <a:rPr lang="en-US" altLang="zh-TW" sz="2400" b="1" dirty="0">
                <a:latin typeface="+mn-ea"/>
              </a:rPr>
              <a:t>11</a:t>
            </a:r>
            <a:r>
              <a:rPr lang="zh-TW" altLang="zh-TW" sz="2400" b="1" dirty="0">
                <a:latin typeface="+mn-ea"/>
              </a:rPr>
              <a:t>日工程企字第</a:t>
            </a:r>
            <a:r>
              <a:rPr lang="en-US" altLang="zh-TW" sz="2400" b="1" dirty="0">
                <a:latin typeface="+mn-ea"/>
              </a:rPr>
              <a:t>10700011360</a:t>
            </a:r>
            <a:r>
              <a:rPr lang="zh-TW" altLang="zh-TW" sz="2400" b="1" dirty="0">
                <a:latin typeface="+mn-ea"/>
              </a:rPr>
              <a:t>號函</a:t>
            </a:r>
            <a:r>
              <a:rPr lang="en-US" altLang="zh-TW" sz="2400" b="1" dirty="0">
                <a:latin typeface="+mn-ea"/>
              </a:rPr>
              <a:t>(</a:t>
            </a:r>
            <a:r>
              <a:rPr lang="zh-TW" altLang="zh-TW" sz="2400" b="1" dirty="0">
                <a:latin typeface="+mn-ea"/>
              </a:rPr>
              <a:t>公開於本會網站</a:t>
            </a:r>
            <a:r>
              <a:rPr lang="en-US" altLang="zh-TW" sz="2400" b="1" dirty="0">
                <a:latin typeface="+mn-ea"/>
              </a:rPr>
              <a:t>)</a:t>
            </a:r>
            <a:r>
              <a:rPr lang="zh-TW" altLang="zh-TW" sz="2400" b="1" dirty="0">
                <a:latin typeface="+mn-ea"/>
              </a:rPr>
              <a:t>並已建立公共建設諮詢</a:t>
            </a:r>
            <a:r>
              <a:rPr lang="zh-TW" altLang="zh-TW" sz="2400" b="1" dirty="0" smtClean="0">
                <a:latin typeface="+mn-ea"/>
              </a:rPr>
              <a:t>機制</a:t>
            </a:r>
            <a:r>
              <a:rPr lang="en-US" altLang="zh-TW" sz="2400" b="1" dirty="0" smtClean="0">
                <a:latin typeface="+mn-ea"/>
              </a:rPr>
              <a:t>(</a:t>
            </a:r>
            <a:r>
              <a:rPr lang="zh-TW" altLang="en-US" sz="2400" b="1" dirty="0" smtClean="0">
                <a:latin typeface="+mn-ea"/>
              </a:rPr>
              <a:t>即：行政院</a:t>
            </a:r>
            <a:r>
              <a:rPr lang="zh-TW" altLang="en-US" sz="2400" b="1" dirty="0">
                <a:latin typeface="+mn-ea"/>
              </a:rPr>
              <a:t>公共工程委員會公共建設諮詢小組設置</a:t>
            </a:r>
            <a:r>
              <a:rPr lang="zh-TW" altLang="en-US" sz="2400" b="1" dirty="0" smtClean="0">
                <a:latin typeface="+mn-ea"/>
              </a:rPr>
              <a:t>要點</a:t>
            </a:r>
            <a:r>
              <a:rPr lang="en-US" altLang="zh-TW" sz="2400" b="1" dirty="0" smtClean="0">
                <a:latin typeface="+mn-ea"/>
              </a:rPr>
              <a:t>)</a:t>
            </a:r>
            <a:r>
              <a:rPr lang="zh-TW" altLang="zh-TW" sz="2400" b="1" dirty="0" smtClean="0">
                <a:latin typeface="+mn-ea"/>
              </a:rPr>
              <a:t>，</a:t>
            </a:r>
            <a:r>
              <a:rPr lang="zh-TW" altLang="zh-TW" sz="2400" b="1" dirty="0">
                <a:latin typeface="+mn-ea"/>
              </a:rPr>
              <a:t>協助釐清解決機關與廠商對契約條文認知歧異之問題。工程會</a:t>
            </a:r>
            <a:r>
              <a:rPr lang="en-US" altLang="zh-TW" sz="2400" b="1" dirty="0">
                <a:latin typeface="+mn-ea"/>
              </a:rPr>
              <a:t>110</a:t>
            </a:r>
            <a:r>
              <a:rPr lang="zh-TW" altLang="zh-TW" sz="2400" b="1" dirty="0">
                <a:latin typeface="+mn-ea"/>
              </a:rPr>
              <a:t>年</a:t>
            </a:r>
            <a:r>
              <a:rPr lang="en-US" altLang="zh-TW" sz="2400" b="1" dirty="0">
                <a:latin typeface="+mn-ea"/>
              </a:rPr>
              <a:t>07</a:t>
            </a:r>
            <a:r>
              <a:rPr lang="zh-TW" altLang="zh-TW" sz="2400" b="1" dirty="0">
                <a:latin typeface="+mn-ea"/>
              </a:rPr>
              <a:t>月</a:t>
            </a:r>
            <a:r>
              <a:rPr lang="en-US" altLang="zh-TW" sz="2400" b="1" dirty="0">
                <a:latin typeface="+mn-ea"/>
              </a:rPr>
              <a:t>01</a:t>
            </a:r>
            <a:r>
              <a:rPr lang="zh-TW" altLang="zh-TW" sz="2400" b="1" dirty="0">
                <a:latin typeface="+mn-ea"/>
              </a:rPr>
              <a:t>日工程企字第</a:t>
            </a:r>
            <a:r>
              <a:rPr lang="en-US" altLang="zh-TW" sz="2400" b="1" dirty="0">
                <a:latin typeface="+mn-ea"/>
              </a:rPr>
              <a:t>1100100680</a:t>
            </a:r>
            <a:r>
              <a:rPr lang="zh-TW" altLang="zh-TW" sz="2400" b="1" dirty="0">
                <a:latin typeface="+mn-ea"/>
              </a:rPr>
              <a:t>號函</a:t>
            </a:r>
          </a:p>
          <a:p>
            <a:pPr>
              <a:spcBef>
                <a:spcPts val="0"/>
              </a:spcBef>
              <a:defRPr/>
            </a:pPr>
            <a:endParaRPr lang="zh-TW" altLang="en-US" sz="2400" b="1" dirty="0" smtClean="0">
              <a:latin typeface="+mn-ea"/>
            </a:endParaRPr>
          </a:p>
          <a:p>
            <a:pPr>
              <a:spcBef>
                <a:spcPts val="0"/>
              </a:spcBef>
              <a:defRPr/>
            </a:pPr>
            <a:endParaRPr lang="zh-TW" altLang="en-US" sz="2400" b="1" dirty="0" smtClean="0">
              <a:latin typeface="+mn-ea"/>
            </a:endParaRPr>
          </a:p>
          <a:p>
            <a:pPr>
              <a:spcBef>
                <a:spcPts val="0"/>
              </a:spcBef>
              <a:defRPr/>
            </a:pPr>
            <a:endParaRPr lang="zh-TW" altLang="en-US" sz="2400" b="1" dirty="0" smtClean="0">
              <a:latin typeface="+mn-ea"/>
            </a:endParaRPr>
          </a:p>
        </p:txBody>
      </p:sp>
      <p:sp>
        <p:nvSpPr>
          <p:cNvPr id="16387" name="Rectangle 1"/>
          <p:cNvSpPr>
            <a:spLocks noGrp="1" noChangeArrowheads="1"/>
          </p:cNvSpPr>
          <p:nvPr>
            <p:ph type="title"/>
          </p:nvPr>
        </p:nvSpPr>
        <p:spPr>
          <a:xfrm>
            <a:off x="206375" y="333375"/>
            <a:ext cx="8686800" cy="706438"/>
          </a:xfrm>
          <a:solidFill>
            <a:schemeClr val="bg1"/>
          </a:solidFill>
          <a:effectLst>
            <a:prstShdw prst="shdw13" dist="53882" dir="13500000">
              <a:schemeClr val="bg2">
                <a:alpha val="50000"/>
              </a:schemeClr>
            </a:prstShdw>
          </a:effectLst>
        </p:spPr>
        <p:txBody>
          <a:bodyPr>
            <a:spAutoFit/>
          </a:bodyPr>
          <a:lstStyle/>
          <a:p>
            <a:r>
              <a:rPr lang="zh-TW" altLang="en-US" sz="4000" b="1" dirty="0" smtClean="0">
                <a:solidFill>
                  <a:srgbClr val="FF0000"/>
                </a:solidFill>
                <a:latin typeface="Arial" panose="020B0604020202020204" pitchFamily="34" charset="0"/>
                <a:cs typeface="Times New Roman" panose="02020603050405020304" pitchFamily="18" charset="0"/>
              </a:rPr>
              <a:t>議題</a:t>
            </a:r>
            <a:r>
              <a:rPr lang="zh-TW" altLang="en-US" sz="4000" b="1" dirty="0" smtClean="0">
                <a:solidFill>
                  <a:srgbClr val="FF0000"/>
                </a:solidFill>
                <a:latin typeface="新細明體" panose="02020500000000000000" pitchFamily="18" charset="-120"/>
                <a:ea typeface="新細明體" panose="02020500000000000000" pitchFamily="18" charset="-120"/>
                <a:cs typeface="Times New Roman" panose="02020603050405020304" pitchFamily="18" charset="0"/>
              </a:rPr>
              <a:t>：</a:t>
            </a:r>
            <a:r>
              <a:rPr lang="zh-TW" altLang="en-US" sz="4000" b="1" dirty="0" smtClean="0">
                <a:solidFill>
                  <a:srgbClr val="FF0000"/>
                </a:solidFill>
                <a:latin typeface="Arial" panose="020B0604020202020204" pitchFamily="34" charset="0"/>
                <a:cs typeface="Times New Roman" panose="02020603050405020304" pitchFamily="18" charset="0"/>
              </a:rPr>
              <a:t>採購工作及審查小組功能</a:t>
            </a:r>
            <a:r>
              <a:rPr lang="en-US" altLang="zh-TW" sz="4000" b="1" dirty="0" smtClean="0">
                <a:solidFill>
                  <a:srgbClr val="FF0000"/>
                </a:solidFill>
                <a:latin typeface="Arial" panose="020B0604020202020204" pitchFamily="34" charset="0"/>
                <a:cs typeface="Times New Roman" panose="02020603050405020304" pitchFamily="18" charset="0"/>
              </a:rPr>
              <a:t>1 </a:t>
            </a:r>
            <a:endParaRPr lang="zh-TW" altLang="en-US" sz="4000" b="1" dirty="0" smtClean="0">
              <a:solidFill>
                <a:schemeClr val="tx1"/>
              </a:solidFill>
              <a:latin typeface="Arial" panose="020B0604020202020204" pitchFamily="34" charset="0"/>
            </a:endParaRPr>
          </a:p>
        </p:txBody>
      </p:sp>
      <p:sp>
        <p:nvSpPr>
          <p:cNvPr id="3" name="投影片編號版面配置區 2"/>
          <p:cNvSpPr>
            <a:spLocks noGrp="1"/>
          </p:cNvSpPr>
          <p:nvPr>
            <p:ph type="sldNum" sz="quarter" idx="12"/>
          </p:nvPr>
        </p:nvSpPr>
        <p:spPr/>
        <p:txBody>
          <a:bodyPr/>
          <a:lstStyle/>
          <a:p>
            <a:fld id="{1118FB7C-3051-423D-B140-B22D31D849CF}" type="slidenum">
              <a:rPr lang="zh-TW" altLang="en-US" smtClean="0"/>
              <a:pPr/>
              <a:t>444</a:t>
            </a:fld>
            <a:endParaRPr lang="zh-TW" altLang="en-US"/>
          </a:p>
        </p:txBody>
      </p:sp>
    </p:spTree>
    <p:extLst>
      <p:ext uri="{BB962C8B-B14F-4D97-AF65-F5344CB8AC3E}">
        <p14:creationId xmlns:p14="http://schemas.microsoft.com/office/powerpoint/2010/main" val="2665244614"/>
      </p:ext>
    </p:extLst>
  </p:cSld>
  <p:clrMapOvr>
    <a:masterClrMapping/>
  </p:clrMapOvr>
</p:sld>
</file>

<file path=ppt/slides/slide4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內容版面配置區 2"/>
          <p:cNvSpPr>
            <a:spLocks noGrp="1"/>
          </p:cNvSpPr>
          <p:nvPr>
            <p:ph idx="1"/>
          </p:nvPr>
        </p:nvSpPr>
        <p:spPr>
          <a:xfrm>
            <a:off x="457200" y="1196752"/>
            <a:ext cx="8435975" cy="5184576"/>
          </a:xfrm>
        </p:spPr>
        <p:txBody>
          <a:bodyPr>
            <a:noAutofit/>
          </a:bodyPr>
          <a:lstStyle/>
          <a:p>
            <a:pPr>
              <a:spcBef>
                <a:spcPts val="0"/>
              </a:spcBef>
              <a:buFont typeface="Wingdings" panose="05000000000000000000" pitchFamily="2" charset="2"/>
              <a:buChar char="n"/>
              <a:defRPr/>
            </a:pPr>
            <a:r>
              <a:rPr lang="zh-TW" altLang="en-US" sz="2400" b="1" dirty="0" smtClean="0">
                <a:latin typeface="+mn-ea"/>
              </a:rPr>
              <a:t>有關</a:t>
            </a:r>
            <a:r>
              <a:rPr lang="zh-TW" altLang="en-US" sz="2400" b="1" dirty="0">
                <a:latin typeface="+mn-ea"/>
              </a:rPr>
              <a:t>各機關辦理工程採購，召開採購工作及審查小組會議時，請</a:t>
            </a:r>
            <a:r>
              <a:rPr lang="zh-TW" altLang="en-US" sz="2400" b="1" dirty="0">
                <a:solidFill>
                  <a:srgbClr val="0000FF"/>
                </a:solidFill>
                <a:latin typeface="+mn-ea"/>
              </a:rPr>
              <a:t>主（會）計單位視議題需要列席會議</a:t>
            </a:r>
            <a:r>
              <a:rPr lang="zh-TW" altLang="en-US" sz="2400" b="1" dirty="0">
                <a:latin typeface="+mn-ea"/>
              </a:rPr>
              <a:t>並依權責協助提供</a:t>
            </a:r>
            <a:r>
              <a:rPr lang="zh-TW" altLang="en-US" sz="2400" b="1" dirty="0" smtClean="0">
                <a:latin typeface="+mn-ea"/>
              </a:rPr>
              <a:t>意見。</a:t>
            </a:r>
            <a:endParaRPr lang="zh-TW" altLang="en-US" sz="2400" b="1" dirty="0">
              <a:latin typeface="+mn-ea"/>
            </a:endParaRPr>
          </a:p>
          <a:p>
            <a:pPr>
              <a:spcBef>
                <a:spcPts val="0"/>
              </a:spcBef>
              <a:defRPr/>
            </a:pPr>
            <a:r>
              <a:rPr lang="zh-TW" altLang="en-US" sz="2400" b="1" dirty="0" smtClean="0">
                <a:latin typeface="+mn-ea"/>
              </a:rPr>
              <a:t>一</a:t>
            </a:r>
            <a:r>
              <a:rPr lang="zh-TW" altLang="en-US" sz="2400" b="1" dirty="0">
                <a:latin typeface="+mn-ea"/>
              </a:rPr>
              <a:t>、依據行政院公共工程委員會</a:t>
            </a:r>
            <a:r>
              <a:rPr lang="en-US" altLang="zh-TW" sz="2400" b="1" dirty="0">
                <a:latin typeface="+mn-ea"/>
              </a:rPr>
              <a:t>112</a:t>
            </a:r>
            <a:r>
              <a:rPr lang="zh-TW" altLang="en-US" sz="2400" b="1" dirty="0">
                <a:latin typeface="+mn-ea"/>
              </a:rPr>
              <a:t>年</a:t>
            </a:r>
            <a:r>
              <a:rPr lang="en-US" altLang="zh-TW" sz="2400" b="1" dirty="0">
                <a:latin typeface="+mn-ea"/>
              </a:rPr>
              <a:t>1</a:t>
            </a:r>
            <a:r>
              <a:rPr lang="zh-TW" altLang="en-US" sz="2400" b="1" dirty="0">
                <a:latin typeface="+mn-ea"/>
              </a:rPr>
              <a:t>月</a:t>
            </a:r>
            <a:r>
              <a:rPr lang="en-US" altLang="zh-TW" sz="2400" b="1" dirty="0">
                <a:latin typeface="+mn-ea"/>
              </a:rPr>
              <a:t>17</a:t>
            </a:r>
            <a:r>
              <a:rPr lang="zh-TW" altLang="en-US" sz="2400" b="1" dirty="0">
                <a:latin typeface="+mn-ea"/>
              </a:rPr>
              <a:t>日工程企字第</a:t>
            </a:r>
            <a:r>
              <a:rPr lang="en-US" altLang="zh-TW" sz="2400" b="1" dirty="0">
                <a:latin typeface="+mn-ea"/>
              </a:rPr>
              <a:t>11101007581</a:t>
            </a:r>
            <a:r>
              <a:rPr lang="zh-TW" altLang="en-US" sz="2400" b="1" dirty="0">
                <a:latin typeface="+mn-ea"/>
              </a:rPr>
              <a:t>號函（如附影本）辦理。</a:t>
            </a:r>
          </a:p>
          <a:p>
            <a:pPr>
              <a:spcBef>
                <a:spcPts val="0"/>
              </a:spcBef>
              <a:defRPr/>
            </a:pPr>
            <a:r>
              <a:rPr lang="zh-TW" altLang="en-US" sz="2400" b="1" dirty="0">
                <a:latin typeface="+mn-ea"/>
              </a:rPr>
              <a:t>二、行政院公共工程委員會訂定機關採購工作及審查小組設置及作業辦法第</a:t>
            </a:r>
            <a:r>
              <a:rPr lang="en-US" altLang="zh-TW" sz="2400" b="1" dirty="0">
                <a:latin typeface="+mn-ea"/>
              </a:rPr>
              <a:t>5</a:t>
            </a:r>
            <a:r>
              <a:rPr lang="zh-TW" altLang="en-US" sz="2400" b="1" dirty="0">
                <a:latin typeface="+mn-ea"/>
              </a:rPr>
              <a:t>條第</a:t>
            </a:r>
            <a:r>
              <a:rPr lang="en-US" altLang="zh-TW" sz="2400" b="1" dirty="0">
                <a:latin typeface="+mn-ea"/>
              </a:rPr>
              <a:t>3</a:t>
            </a:r>
            <a:r>
              <a:rPr lang="zh-TW" altLang="en-US" sz="2400" b="1" dirty="0">
                <a:latin typeface="+mn-ea"/>
              </a:rPr>
              <a:t>項規定：「</a:t>
            </a:r>
            <a:r>
              <a:rPr lang="zh-TW" altLang="en-US" sz="2400" b="1" dirty="0">
                <a:solidFill>
                  <a:srgbClr val="0000FF"/>
                </a:solidFill>
                <a:latin typeface="+mn-ea"/>
              </a:rPr>
              <a:t>本小組開會時，得視議題需要，邀請相關機關人員或專家、學者列席，協助審查及提供諮詢；並得通知機關主（會）計及政風單位列席，依權責協助提供意見</a:t>
            </a:r>
            <a:r>
              <a:rPr lang="zh-TW" altLang="en-US" sz="2400" b="1" dirty="0">
                <a:latin typeface="+mn-ea"/>
              </a:rPr>
              <a:t>」，請各機關主（會）計單位視議題需要列席採購工作及審查小組會議並依權責協助提供意見</a:t>
            </a:r>
            <a:r>
              <a:rPr lang="zh-TW" altLang="en-US" sz="2400" b="1" dirty="0" smtClean="0">
                <a:latin typeface="+mn-ea"/>
              </a:rPr>
              <a:t>。</a:t>
            </a:r>
            <a:endParaRPr lang="en-US" altLang="zh-TW" sz="2400" b="1" dirty="0" smtClean="0">
              <a:latin typeface="+mn-ea"/>
            </a:endParaRPr>
          </a:p>
          <a:p>
            <a:pPr>
              <a:spcBef>
                <a:spcPts val="0"/>
              </a:spcBef>
              <a:defRPr/>
            </a:pPr>
            <a:r>
              <a:rPr lang="zh-TW" altLang="en-US" sz="2400" b="1" dirty="0" smtClean="0">
                <a:latin typeface="+mn-ea"/>
              </a:rPr>
              <a:t>行政院</a:t>
            </a:r>
            <a:r>
              <a:rPr lang="zh-TW" altLang="en-US" sz="2400" b="1" dirty="0">
                <a:latin typeface="+mn-ea"/>
              </a:rPr>
              <a:t>主計總處</a:t>
            </a:r>
            <a:r>
              <a:rPr lang="en-US" altLang="zh-TW" sz="2400" b="1" dirty="0">
                <a:latin typeface="+mn-ea"/>
              </a:rPr>
              <a:t>112</a:t>
            </a:r>
            <a:r>
              <a:rPr lang="zh-TW" altLang="en-US" sz="2400" b="1" dirty="0">
                <a:latin typeface="+mn-ea"/>
              </a:rPr>
              <a:t>年</a:t>
            </a:r>
            <a:r>
              <a:rPr lang="en-US" altLang="zh-TW" sz="2400" b="1" dirty="0">
                <a:latin typeface="+mn-ea"/>
              </a:rPr>
              <a:t>02</a:t>
            </a:r>
            <a:r>
              <a:rPr lang="zh-TW" altLang="en-US" sz="2400" b="1" dirty="0">
                <a:latin typeface="+mn-ea"/>
              </a:rPr>
              <a:t>月</a:t>
            </a:r>
            <a:r>
              <a:rPr lang="en-US" altLang="zh-TW" sz="2400" b="1" dirty="0">
                <a:latin typeface="+mn-ea"/>
              </a:rPr>
              <a:t>02</a:t>
            </a:r>
            <a:r>
              <a:rPr lang="zh-TW" altLang="en-US" sz="2400" b="1" dirty="0">
                <a:latin typeface="+mn-ea"/>
              </a:rPr>
              <a:t>日主會財字第</a:t>
            </a:r>
            <a:r>
              <a:rPr lang="en-US" altLang="zh-TW" sz="2400" b="1" dirty="0">
                <a:latin typeface="+mn-ea"/>
              </a:rPr>
              <a:t>1120000924</a:t>
            </a:r>
            <a:r>
              <a:rPr lang="zh-TW" altLang="en-US" sz="2400" b="1" dirty="0">
                <a:latin typeface="+mn-ea"/>
              </a:rPr>
              <a:t>號函</a:t>
            </a:r>
          </a:p>
          <a:p>
            <a:pPr>
              <a:spcBef>
                <a:spcPts val="0"/>
              </a:spcBef>
              <a:defRPr/>
            </a:pPr>
            <a:endParaRPr lang="zh-TW" altLang="en-US" sz="2400" b="1" dirty="0" smtClean="0">
              <a:latin typeface="+mn-ea"/>
            </a:endParaRPr>
          </a:p>
        </p:txBody>
      </p:sp>
      <p:sp>
        <p:nvSpPr>
          <p:cNvPr id="16387" name="Rectangle 1"/>
          <p:cNvSpPr>
            <a:spLocks noGrp="1" noChangeArrowheads="1"/>
          </p:cNvSpPr>
          <p:nvPr>
            <p:ph type="title"/>
          </p:nvPr>
        </p:nvSpPr>
        <p:spPr>
          <a:xfrm>
            <a:off x="206375" y="333375"/>
            <a:ext cx="8686800" cy="706438"/>
          </a:xfrm>
          <a:solidFill>
            <a:schemeClr val="bg1"/>
          </a:solidFill>
          <a:effectLst>
            <a:prstShdw prst="shdw13" dist="53882" dir="13500000">
              <a:schemeClr val="bg2">
                <a:alpha val="50000"/>
              </a:schemeClr>
            </a:prstShdw>
          </a:effectLst>
        </p:spPr>
        <p:txBody>
          <a:bodyPr>
            <a:spAutoFit/>
          </a:bodyPr>
          <a:lstStyle/>
          <a:p>
            <a:r>
              <a:rPr lang="zh-TW" altLang="en-US" sz="4000" b="1" dirty="0" smtClean="0">
                <a:solidFill>
                  <a:srgbClr val="FF0000"/>
                </a:solidFill>
                <a:latin typeface="Arial" panose="020B0604020202020204" pitchFamily="34" charset="0"/>
                <a:cs typeface="Times New Roman" panose="02020603050405020304" pitchFamily="18" charset="0"/>
              </a:rPr>
              <a:t>議題</a:t>
            </a:r>
            <a:r>
              <a:rPr lang="zh-TW" altLang="en-US" sz="4000" b="1" dirty="0" smtClean="0">
                <a:solidFill>
                  <a:srgbClr val="FF0000"/>
                </a:solidFill>
                <a:latin typeface="新細明體" panose="02020500000000000000" pitchFamily="18" charset="-120"/>
                <a:ea typeface="新細明體" panose="02020500000000000000" pitchFamily="18" charset="-120"/>
                <a:cs typeface="Times New Roman" panose="02020603050405020304" pitchFamily="18" charset="0"/>
              </a:rPr>
              <a:t>：</a:t>
            </a:r>
            <a:r>
              <a:rPr lang="zh-TW" altLang="en-US" sz="4000" b="1" dirty="0" smtClean="0">
                <a:solidFill>
                  <a:srgbClr val="FF0000"/>
                </a:solidFill>
                <a:latin typeface="Arial" panose="020B0604020202020204" pitchFamily="34" charset="0"/>
                <a:cs typeface="Times New Roman" panose="02020603050405020304" pitchFamily="18" charset="0"/>
              </a:rPr>
              <a:t>採購工作及審查小組功能</a:t>
            </a:r>
            <a:r>
              <a:rPr lang="en-US" altLang="zh-TW" sz="4000" b="1" dirty="0" smtClean="0">
                <a:solidFill>
                  <a:srgbClr val="FF0000"/>
                </a:solidFill>
                <a:latin typeface="Arial" panose="020B0604020202020204" pitchFamily="34" charset="0"/>
                <a:cs typeface="Times New Roman" panose="02020603050405020304" pitchFamily="18" charset="0"/>
              </a:rPr>
              <a:t>2 </a:t>
            </a:r>
            <a:endParaRPr lang="zh-TW" altLang="en-US" sz="4000" b="1" dirty="0" smtClean="0">
              <a:solidFill>
                <a:schemeClr val="tx1"/>
              </a:solidFill>
              <a:latin typeface="Arial" panose="020B0604020202020204" pitchFamily="34" charset="0"/>
            </a:endParaRPr>
          </a:p>
        </p:txBody>
      </p:sp>
      <p:sp>
        <p:nvSpPr>
          <p:cNvPr id="3" name="投影片編號版面配置區 2"/>
          <p:cNvSpPr>
            <a:spLocks noGrp="1"/>
          </p:cNvSpPr>
          <p:nvPr>
            <p:ph type="sldNum" sz="quarter" idx="12"/>
          </p:nvPr>
        </p:nvSpPr>
        <p:spPr/>
        <p:txBody>
          <a:bodyPr/>
          <a:lstStyle/>
          <a:p>
            <a:fld id="{1118FB7C-3051-423D-B140-B22D31D849CF}" type="slidenum">
              <a:rPr lang="zh-TW" altLang="en-US" smtClean="0"/>
              <a:pPr/>
              <a:t>445</a:t>
            </a:fld>
            <a:endParaRPr lang="zh-TW" altLang="en-US"/>
          </a:p>
        </p:txBody>
      </p:sp>
    </p:spTree>
    <p:extLst>
      <p:ext uri="{BB962C8B-B14F-4D97-AF65-F5344CB8AC3E}">
        <p14:creationId xmlns:p14="http://schemas.microsoft.com/office/powerpoint/2010/main" val="3512409518"/>
      </p:ext>
    </p:extLst>
  </p:cSld>
  <p:clrMapOvr>
    <a:masterClrMapping/>
  </p:clrMapOvr>
</p:sld>
</file>

<file path=ppt/slides/slide4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格 2"/>
          <p:cNvGraphicFramePr>
            <a:graphicFrameLocks noGrp="1"/>
          </p:cNvGraphicFramePr>
          <p:nvPr/>
        </p:nvGraphicFramePr>
        <p:xfrm>
          <a:off x="179388" y="260350"/>
          <a:ext cx="8785225" cy="6486525"/>
        </p:xfrm>
        <a:graphic>
          <a:graphicData uri="http://schemas.openxmlformats.org/drawingml/2006/table">
            <a:tbl>
              <a:tblPr firstRow="1" firstCol="1" bandRow="1"/>
              <a:tblGrid>
                <a:gridCol w="3672510">
                  <a:extLst>
                    <a:ext uri="{9D8B030D-6E8A-4147-A177-3AD203B41FA5}">
                      <a16:colId xmlns:a16="http://schemas.microsoft.com/office/drawing/2014/main" xmlns="" val="1360021494"/>
                    </a:ext>
                  </a:extLst>
                </a:gridCol>
                <a:gridCol w="720100">
                  <a:extLst>
                    <a:ext uri="{9D8B030D-6E8A-4147-A177-3AD203B41FA5}">
                      <a16:colId xmlns:a16="http://schemas.microsoft.com/office/drawing/2014/main" xmlns="" val="2427529799"/>
                    </a:ext>
                  </a:extLst>
                </a:gridCol>
                <a:gridCol w="720100">
                  <a:extLst>
                    <a:ext uri="{9D8B030D-6E8A-4147-A177-3AD203B41FA5}">
                      <a16:colId xmlns:a16="http://schemas.microsoft.com/office/drawing/2014/main" xmlns="" val="2757767002"/>
                    </a:ext>
                  </a:extLst>
                </a:gridCol>
                <a:gridCol w="720100">
                  <a:extLst>
                    <a:ext uri="{9D8B030D-6E8A-4147-A177-3AD203B41FA5}">
                      <a16:colId xmlns:a16="http://schemas.microsoft.com/office/drawing/2014/main" xmlns="" val="3260370005"/>
                    </a:ext>
                  </a:extLst>
                </a:gridCol>
                <a:gridCol w="2952415">
                  <a:extLst>
                    <a:ext uri="{9D8B030D-6E8A-4147-A177-3AD203B41FA5}">
                      <a16:colId xmlns:a16="http://schemas.microsoft.com/office/drawing/2014/main" xmlns="" val="4281980655"/>
                    </a:ext>
                  </a:extLst>
                </a:gridCol>
              </a:tblGrid>
              <a:tr h="1296196">
                <a:tc>
                  <a:txBody>
                    <a:bodyPr/>
                    <a:lstStyle/>
                    <a:p>
                      <a:pPr>
                        <a:spcAft>
                          <a:spcPts val="0"/>
                        </a:spcAft>
                      </a:pPr>
                      <a:r>
                        <a:rPr lang="zh-TW" sz="1800" b="1" kern="100" dirty="0" smtClean="0">
                          <a:effectLst/>
                          <a:latin typeface="標楷體" panose="03000509000000000000" pitchFamily="65" charset="-120"/>
                          <a:ea typeface="標楷體" panose="03000509000000000000" pitchFamily="65" charset="-120"/>
                          <a:cs typeface="Times New Roman" panose="02020603050405020304" pitchFamily="18" charset="0"/>
                        </a:rPr>
                        <a:t>因</a:t>
                      </a:r>
                      <a:r>
                        <a:rPr lang="zh-TW" sz="1800" b="1" kern="100" dirty="0">
                          <a:effectLst/>
                          <a:latin typeface="標楷體" panose="03000509000000000000" pitchFamily="65" charset="-120"/>
                          <a:ea typeface="標楷體" panose="03000509000000000000" pitchFamily="65" charset="-120"/>
                          <a:cs typeface="Times New Roman" panose="02020603050405020304" pitchFamily="18" charset="0"/>
                        </a:rPr>
                        <a:t>履約而生爭議者，應依法令及契約規定，考量公共利益及公平合理，本誠信和諧，盡力協調</a:t>
                      </a:r>
                      <a:r>
                        <a:rPr lang="zh-TW" sz="1800" b="1" kern="100" dirty="0" smtClean="0">
                          <a:effectLst/>
                          <a:latin typeface="標楷體" panose="03000509000000000000" pitchFamily="65" charset="-120"/>
                          <a:ea typeface="標楷體" panose="03000509000000000000" pitchFamily="65" charset="-120"/>
                          <a:cs typeface="Times New Roman" panose="02020603050405020304" pitchFamily="18" charset="0"/>
                        </a:rPr>
                        <a:t>解決。未能</a:t>
                      </a:r>
                      <a:r>
                        <a:rPr lang="zh-TW" sz="1800" b="1" kern="100" dirty="0">
                          <a:effectLst/>
                          <a:latin typeface="標楷體" panose="03000509000000000000" pitchFamily="65" charset="-120"/>
                          <a:ea typeface="標楷體" panose="03000509000000000000" pitchFamily="65" charset="-120"/>
                          <a:cs typeface="Times New Roman" panose="02020603050405020304" pitchFamily="18" charset="0"/>
                        </a:rPr>
                        <a:t>達成協議者，得以下列方式處理之：</a:t>
                      </a:r>
                    </a:p>
                  </a:txBody>
                  <a:tcPr marL="61356" marR="61356" marT="85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TW" sz="1600" b="1" kern="100" dirty="0">
                          <a:effectLst/>
                          <a:latin typeface="標楷體" panose="03000509000000000000" pitchFamily="65" charset="-120"/>
                          <a:ea typeface="標楷體" panose="03000509000000000000" pitchFamily="65" charset="-120"/>
                          <a:cs typeface="Times New Roman" panose="02020603050405020304" pitchFamily="18" charset="0"/>
                        </a:rPr>
                        <a:t>財物採購第</a:t>
                      </a:r>
                      <a:r>
                        <a:rPr lang="en-US" sz="1600" b="1" kern="100" dirty="0">
                          <a:solidFill>
                            <a:srgbClr val="2206C8"/>
                          </a:solidFill>
                          <a:effectLst/>
                          <a:latin typeface="標楷體" panose="03000509000000000000" pitchFamily="65" charset="-120"/>
                          <a:ea typeface="標楷體" panose="03000509000000000000" pitchFamily="65" charset="-120"/>
                          <a:cs typeface="Times New Roman" panose="02020603050405020304" pitchFamily="18" charset="0"/>
                        </a:rPr>
                        <a:t>18</a:t>
                      </a:r>
                      <a:r>
                        <a:rPr lang="zh-TW" sz="1600" b="1" kern="100" dirty="0" smtClean="0">
                          <a:effectLst/>
                          <a:latin typeface="標楷體" panose="03000509000000000000" pitchFamily="65" charset="-120"/>
                          <a:ea typeface="標楷體" panose="03000509000000000000" pitchFamily="65" charset="-120"/>
                          <a:cs typeface="Times New Roman" panose="02020603050405020304" pitchFamily="18" charset="0"/>
                        </a:rPr>
                        <a:t>條</a:t>
                      </a:r>
                      <a:r>
                        <a:rPr lang="en-US" altLang="zh-TW" sz="1600" b="1" kern="100" dirty="0" smtClean="0">
                          <a:effectLst/>
                          <a:latin typeface="標楷體" panose="03000509000000000000" pitchFamily="65" charset="-120"/>
                          <a:ea typeface="標楷體" panose="03000509000000000000" pitchFamily="65" charset="-120"/>
                          <a:cs typeface="Times New Roman" panose="02020603050405020304" pitchFamily="18" charset="0"/>
                        </a:rPr>
                        <a:t>/</a:t>
                      </a:r>
                      <a:endParaRPr lang="zh-TW" sz="1600" b="1" kern="100" dirty="0">
                        <a:effectLst/>
                        <a:latin typeface="標楷體" panose="03000509000000000000" pitchFamily="65" charset="-120"/>
                        <a:ea typeface="標楷體" panose="03000509000000000000" pitchFamily="65" charset="-120"/>
                        <a:cs typeface="Times New Roman" panose="02020603050405020304" pitchFamily="18" charset="0"/>
                      </a:endParaRPr>
                    </a:p>
                    <a:p>
                      <a:pPr algn="ctr">
                        <a:spcAft>
                          <a:spcPts val="0"/>
                        </a:spcAft>
                      </a:pPr>
                      <a:r>
                        <a:rPr lang="zh-TW" sz="1600" b="1" kern="100" dirty="0">
                          <a:effectLst/>
                          <a:latin typeface="標楷體" panose="03000509000000000000" pitchFamily="65" charset="-120"/>
                          <a:ea typeface="標楷體" panose="03000509000000000000" pitchFamily="65" charset="-120"/>
                          <a:cs typeface="Times New Roman" panose="02020603050405020304" pitchFamily="18" charset="0"/>
                        </a:rPr>
                        <a:t>目次</a:t>
                      </a:r>
                    </a:p>
                  </a:txBody>
                  <a:tcPr marL="61356" marR="61356" marT="85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TW" sz="1600" b="1" kern="100" dirty="0">
                          <a:effectLst/>
                          <a:latin typeface="標楷體" panose="03000509000000000000" pitchFamily="65" charset="-120"/>
                          <a:ea typeface="標楷體" panose="03000509000000000000" pitchFamily="65" charset="-120"/>
                          <a:cs typeface="Times New Roman" panose="02020603050405020304" pitchFamily="18" charset="0"/>
                        </a:rPr>
                        <a:t>勞務</a:t>
                      </a:r>
                    </a:p>
                    <a:p>
                      <a:pPr algn="ctr">
                        <a:spcAft>
                          <a:spcPts val="0"/>
                        </a:spcAft>
                      </a:pPr>
                      <a:r>
                        <a:rPr lang="zh-TW" sz="1600" b="1" kern="100" dirty="0">
                          <a:effectLst/>
                          <a:latin typeface="標楷體" panose="03000509000000000000" pitchFamily="65" charset="-120"/>
                          <a:ea typeface="標楷體" panose="03000509000000000000" pitchFamily="65" charset="-120"/>
                          <a:cs typeface="Times New Roman" panose="02020603050405020304" pitchFamily="18" charset="0"/>
                        </a:rPr>
                        <a:t>採購第</a:t>
                      </a:r>
                      <a:r>
                        <a:rPr lang="en-US" sz="1600" b="1" kern="100" dirty="0">
                          <a:solidFill>
                            <a:srgbClr val="2206C8"/>
                          </a:solidFill>
                          <a:effectLst/>
                          <a:latin typeface="標楷體" panose="03000509000000000000" pitchFamily="65" charset="-120"/>
                          <a:ea typeface="標楷體" panose="03000509000000000000" pitchFamily="65" charset="-120"/>
                          <a:cs typeface="Times New Roman" panose="02020603050405020304" pitchFamily="18" charset="0"/>
                        </a:rPr>
                        <a:t>17</a:t>
                      </a:r>
                      <a:r>
                        <a:rPr lang="zh-TW" sz="1600" b="1" kern="100" dirty="0">
                          <a:effectLst/>
                          <a:latin typeface="標楷體" panose="03000509000000000000" pitchFamily="65" charset="-120"/>
                          <a:ea typeface="標楷體" panose="03000509000000000000" pitchFamily="65" charset="-120"/>
                          <a:cs typeface="Times New Roman" panose="02020603050405020304" pitchFamily="18" charset="0"/>
                        </a:rPr>
                        <a:t>條</a:t>
                      </a:r>
                      <a:r>
                        <a:rPr lang="en-US" sz="1600" b="1" kern="100" dirty="0">
                          <a:effectLst/>
                          <a:latin typeface="標楷體" panose="03000509000000000000" pitchFamily="65" charset="-120"/>
                          <a:ea typeface="標楷體" panose="03000509000000000000" pitchFamily="65" charset="-120"/>
                          <a:cs typeface="Times New Roman" panose="02020603050405020304" pitchFamily="18" charset="0"/>
                        </a:rPr>
                        <a:t>/</a:t>
                      </a:r>
                      <a:endParaRPr lang="zh-TW" sz="1600" b="1" kern="100" dirty="0">
                        <a:effectLst/>
                        <a:latin typeface="標楷體" panose="03000509000000000000" pitchFamily="65" charset="-120"/>
                        <a:ea typeface="標楷體" panose="03000509000000000000" pitchFamily="65" charset="-120"/>
                        <a:cs typeface="Times New Roman" panose="02020603050405020304" pitchFamily="18" charset="0"/>
                      </a:endParaRPr>
                    </a:p>
                    <a:p>
                      <a:pPr algn="ctr">
                        <a:spcAft>
                          <a:spcPts val="0"/>
                        </a:spcAft>
                      </a:pPr>
                      <a:r>
                        <a:rPr lang="zh-TW" sz="1600" b="1" kern="100" dirty="0">
                          <a:effectLst/>
                          <a:latin typeface="標楷體" panose="03000509000000000000" pitchFamily="65" charset="-120"/>
                          <a:ea typeface="標楷體" panose="03000509000000000000" pitchFamily="65" charset="-120"/>
                          <a:cs typeface="Times New Roman" panose="02020603050405020304" pitchFamily="18" charset="0"/>
                        </a:rPr>
                        <a:t>目次</a:t>
                      </a:r>
                    </a:p>
                  </a:txBody>
                  <a:tcPr marL="61356" marR="61356" marT="85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TW" sz="1600" b="1" kern="100" dirty="0" smtClean="0">
                          <a:effectLst/>
                          <a:latin typeface="標楷體" panose="03000509000000000000" pitchFamily="65" charset="-120"/>
                          <a:ea typeface="標楷體" panose="03000509000000000000" pitchFamily="65" charset="-120"/>
                          <a:cs typeface="Times New Roman" panose="02020603050405020304" pitchFamily="18" charset="0"/>
                        </a:rPr>
                        <a:t>工程採購</a:t>
                      </a:r>
                      <a:r>
                        <a:rPr lang="zh-TW" sz="1600" b="1" kern="0" dirty="0">
                          <a:effectLst/>
                          <a:latin typeface="標楷體" panose="03000509000000000000" pitchFamily="65" charset="-120"/>
                          <a:ea typeface="標楷體" panose="03000509000000000000" pitchFamily="65" charset="-120"/>
                          <a:cs typeface="Times New Roman" panose="02020603050405020304" pitchFamily="18" charset="0"/>
                        </a:rPr>
                        <a:t>第</a:t>
                      </a:r>
                      <a:r>
                        <a:rPr lang="en-US" sz="1600" b="1" kern="0" dirty="0" smtClean="0">
                          <a:solidFill>
                            <a:srgbClr val="2206C8"/>
                          </a:solidFill>
                          <a:effectLst/>
                          <a:latin typeface="標楷體" panose="03000509000000000000" pitchFamily="65" charset="-120"/>
                          <a:ea typeface="標楷體" panose="03000509000000000000" pitchFamily="65" charset="-120"/>
                          <a:cs typeface="Times New Roman" panose="02020603050405020304" pitchFamily="18" charset="0"/>
                        </a:rPr>
                        <a:t>22</a:t>
                      </a:r>
                      <a:r>
                        <a:rPr lang="zh-TW" sz="1600" b="1" kern="0" dirty="0" smtClean="0">
                          <a:effectLst/>
                          <a:latin typeface="標楷體" panose="03000509000000000000" pitchFamily="65" charset="-120"/>
                          <a:ea typeface="標楷體" panose="03000509000000000000" pitchFamily="65" charset="-120"/>
                          <a:cs typeface="Times New Roman" panose="02020603050405020304" pitchFamily="18" charset="0"/>
                        </a:rPr>
                        <a:t>條</a:t>
                      </a:r>
                      <a:r>
                        <a:rPr lang="en-US" sz="1600" b="1" kern="0" dirty="0">
                          <a:effectLst/>
                          <a:latin typeface="標楷體" panose="03000509000000000000" pitchFamily="65" charset="-120"/>
                          <a:ea typeface="標楷體" panose="03000509000000000000" pitchFamily="65" charset="-120"/>
                          <a:cs typeface="Times New Roman" panose="02020603050405020304" pitchFamily="18" charset="0"/>
                        </a:rPr>
                        <a:t>/</a:t>
                      </a:r>
                      <a:endParaRPr lang="zh-TW" sz="1600" b="1" kern="100" dirty="0">
                        <a:effectLst/>
                        <a:latin typeface="標楷體" panose="03000509000000000000" pitchFamily="65" charset="-120"/>
                        <a:ea typeface="標楷體" panose="03000509000000000000" pitchFamily="65" charset="-120"/>
                        <a:cs typeface="Times New Roman" panose="02020603050405020304" pitchFamily="18" charset="0"/>
                      </a:endParaRPr>
                    </a:p>
                    <a:p>
                      <a:pPr algn="ctr">
                        <a:spcAft>
                          <a:spcPts val="0"/>
                        </a:spcAft>
                      </a:pPr>
                      <a:r>
                        <a:rPr lang="zh-TW" sz="1600" b="1" kern="100" dirty="0">
                          <a:effectLst/>
                          <a:latin typeface="標楷體" panose="03000509000000000000" pitchFamily="65" charset="-120"/>
                          <a:ea typeface="標楷體" panose="03000509000000000000" pitchFamily="65" charset="-120"/>
                          <a:cs typeface="Times New Roman" panose="02020603050405020304" pitchFamily="18" charset="0"/>
                        </a:rPr>
                        <a:t>目次</a:t>
                      </a:r>
                    </a:p>
                  </a:txBody>
                  <a:tcPr marL="61356" marR="61356" marT="85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TW" sz="2000" b="1" kern="100">
                          <a:effectLst/>
                          <a:latin typeface="標楷體" panose="03000509000000000000" pitchFamily="65" charset="-120"/>
                          <a:ea typeface="標楷體" panose="03000509000000000000" pitchFamily="65" charset="-120"/>
                          <a:cs typeface="Times New Roman" panose="02020603050405020304" pitchFamily="18" charset="0"/>
                        </a:rPr>
                        <a:t>補充說明</a:t>
                      </a:r>
                    </a:p>
                  </a:txBody>
                  <a:tcPr marL="61356" marR="61356" marT="85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687840634"/>
                  </a:ext>
                </a:extLst>
              </a:tr>
              <a:tr h="829515">
                <a:tc>
                  <a:txBody>
                    <a:bodyPr/>
                    <a:lstStyle/>
                    <a:p>
                      <a:pPr marL="342900" indent="-342900">
                        <a:spcAft>
                          <a:spcPts val="0"/>
                        </a:spcAft>
                        <a:buFont typeface="Wingdings" panose="05000000000000000000" pitchFamily="2" charset="2"/>
                        <a:buChar char="n"/>
                      </a:pPr>
                      <a:r>
                        <a:rPr lang="zh-TW" sz="2000" b="1" kern="0" dirty="0">
                          <a:effectLst/>
                          <a:latin typeface="標楷體" panose="03000509000000000000" pitchFamily="65" charset="-120"/>
                          <a:ea typeface="標楷體" panose="03000509000000000000" pitchFamily="65" charset="-120"/>
                          <a:cs typeface="Times New Roman" panose="02020603050405020304" pitchFamily="18" charset="0"/>
                        </a:rPr>
                        <a:t>依採購法第</a:t>
                      </a:r>
                      <a:r>
                        <a:rPr lang="en-US" sz="2000" b="1" kern="0" dirty="0">
                          <a:effectLst/>
                          <a:latin typeface="標楷體" panose="03000509000000000000" pitchFamily="65" charset="-120"/>
                          <a:ea typeface="標楷體" panose="03000509000000000000" pitchFamily="65" charset="-120"/>
                          <a:cs typeface="Times New Roman" panose="02020603050405020304" pitchFamily="18" charset="0"/>
                        </a:rPr>
                        <a:t>85</a:t>
                      </a:r>
                      <a:r>
                        <a:rPr lang="zh-TW" sz="2000" b="1" kern="0" dirty="0">
                          <a:effectLst/>
                          <a:latin typeface="標楷體" panose="03000509000000000000" pitchFamily="65" charset="-120"/>
                          <a:ea typeface="標楷體" panose="03000509000000000000" pitchFamily="65" charset="-120"/>
                          <a:cs typeface="Times New Roman" panose="02020603050405020304" pitchFamily="18" charset="0"/>
                        </a:rPr>
                        <a:t>條之</a:t>
                      </a:r>
                      <a:r>
                        <a:rPr lang="en-US" sz="2000" b="1" kern="0" dirty="0">
                          <a:effectLst/>
                          <a:latin typeface="標楷體" panose="03000509000000000000" pitchFamily="65" charset="-120"/>
                          <a:ea typeface="標楷體" panose="03000509000000000000" pitchFamily="65" charset="-120"/>
                          <a:cs typeface="Times New Roman" panose="02020603050405020304" pitchFamily="18" charset="0"/>
                        </a:rPr>
                        <a:t>1</a:t>
                      </a:r>
                      <a:r>
                        <a:rPr lang="zh-TW" sz="2000" b="1" kern="0" dirty="0">
                          <a:effectLst/>
                          <a:latin typeface="標楷體" panose="03000509000000000000" pitchFamily="65" charset="-120"/>
                          <a:ea typeface="標楷體" panose="03000509000000000000" pitchFamily="65" charset="-120"/>
                          <a:cs typeface="Times New Roman" panose="02020603050405020304" pitchFamily="18" charset="0"/>
                        </a:rPr>
                        <a:t>規定向採購申訴審議委員會申請調解。</a:t>
                      </a:r>
                      <a:endParaRPr lang="zh-TW" sz="2000" b="1"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61356" marR="61356" marT="852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000" b="1" kern="100">
                          <a:solidFill>
                            <a:srgbClr val="FF0000"/>
                          </a:solidFill>
                          <a:effectLst/>
                          <a:latin typeface="標楷體" panose="03000509000000000000" pitchFamily="65" charset="-120"/>
                          <a:ea typeface="標楷體" panose="03000509000000000000" pitchFamily="65" charset="-120"/>
                          <a:cs typeface="Times New Roman" panose="02020603050405020304" pitchFamily="18" charset="0"/>
                        </a:rPr>
                        <a:t>1</a:t>
                      </a:r>
                      <a:endParaRPr lang="zh-TW" sz="2000" b="1" kern="100">
                        <a:effectLst/>
                        <a:latin typeface="標楷體" panose="03000509000000000000" pitchFamily="65" charset="-120"/>
                        <a:ea typeface="標楷體" panose="03000509000000000000" pitchFamily="65" charset="-120"/>
                        <a:cs typeface="Times New Roman" panose="02020603050405020304" pitchFamily="18" charset="0"/>
                      </a:endParaRPr>
                    </a:p>
                  </a:txBody>
                  <a:tcPr marL="61356" marR="61356" marT="85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000" b="1" kern="100" dirty="0">
                          <a:effectLst/>
                          <a:latin typeface="標楷體" panose="03000509000000000000" pitchFamily="65" charset="-120"/>
                          <a:ea typeface="標楷體" panose="03000509000000000000" pitchFamily="65" charset="-120"/>
                          <a:cs typeface="Times New Roman" panose="02020603050405020304" pitchFamily="18" charset="0"/>
                        </a:rPr>
                        <a:t>1</a:t>
                      </a:r>
                      <a:endParaRPr lang="zh-TW" sz="2000" b="1"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61356" marR="61356" marT="85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000" b="1" kern="100" dirty="0">
                          <a:effectLst/>
                          <a:latin typeface="標楷體" panose="03000509000000000000" pitchFamily="65" charset="-120"/>
                          <a:ea typeface="標楷體" panose="03000509000000000000" pitchFamily="65" charset="-120"/>
                          <a:cs typeface="Times New Roman" panose="02020603050405020304" pitchFamily="18" charset="0"/>
                        </a:rPr>
                        <a:t>2</a:t>
                      </a:r>
                      <a:endParaRPr lang="zh-TW" sz="2000" b="1"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61356" marR="61356" marT="85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7">
                  <a:txBody>
                    <a:bodyPr/>
                    <a:lstStyle/>
                    <a:p>
                      <a:pPr>
                        <a:spcAft>
                          <a:spcPts val="0"/>
                        </a:spcAft>
                      </a:pPr>
                      <a:r>
                        <a:rPr lang="zh-TW" sz="2000" b="1" kern="100" dirty="0">
                          <a:effectLst/>
                          <a:latin typeface="標楷體" panose="03000509000000000000" pitchFamily="65" charset="-120"/>
                          <a:ea typeface="標楷體" panose="03000509000000000000" pitchFamily="65" charset="-120"/>
                          <a:cs typeface="Times New Roman" panose="02020603050405020304" pitchFamily="18" charset="0"/>
                        </a:rPr>
                        <a:t>一、勞務採購契約未將「</a:t>
                      </a:r>
                      <a:r>
                        <a:rPr lang="zh-TW" sz="2000" b="1" kern="100" dirty="0">
                          <a:solidFill>
                            <a:srgbClr val="2206C8"/>
                          </a:solidFill>
                          <a:effectLst/>
                          <a:latin typeface="標楷體" panose="03000509000000000000" pitchFamily="65" charset="-120"/>
                          <a:ea typeface="標楷體" panose="03000509000000000000" pitchFamily="65" charset="-120"/>
                          <a:cs typeface="Times New Roman" panose="02020603050405020304" pitchFamily="18" charset="0"/>
                        </a:rPr>
                        <a:t>依採購法第</a:t>
                      </a:r>
                      <a:r>
                        <a:rPr lang="en-US" sz="2000" b="1" kern="100" dirty="0">
                          <a:solidFill>
                            <a:srgbClr val="2206C8"/>
                          </a:solidFill>
                          <a:effectLst/>
                          <a:latin typeface="標楷體" panose="03000509000000000000" pitchFamily="65" charset="-120"/>
                          <a:ea typeface="標楷體" panose="03000509000000000000" pitchFamily="65" charset="-120"/>
                          <a:cs typeface="Times New Roman" panose="02020603050405020304" pitchFamily="18" charset="0"/>
                        </a:rPr>
                        <a:t>102</a:t>
                      </a:r>
                      <a:r>
                        <a:rPr lang="zh-TW" sz="2000" b="1" kern="100" dirty="0">
                          <a:solidFill>
                            <a:srgbClr val="2206C8"/>
                          </a:solidFill>
                          <a:effectLst/>
                          <a:latin typeface="標楷體" panose="03000509000000000000" pitchFamily="65" charset="-120"/>
                          <a:ea typeface="標楷體" panose="03000509000000000000" pitchFamily="65" charset="-120"/>
                          <a:cs typeface="Times New Roman" panose="02020603050405020304" pitchFamily="18" charset="0"/>
                        </a:rPr>
                        <a:t>條規定提出異議、申訴。</a:t>
                      </a:r>
                      <a:r>
                        <a:rPr lang="zh-TW" sz="2000" b="1" kern="100" dirty="0" smtClean="0">
                          <a:effectLst/>
                          <a:latin typeface="標楷體" panose="03000509000000000000" pitchFamily="65" charset="-120"/>
                          <a:ea typeface="標楷體" panose="03000509000000000000" pitchFamily="65" charset="-120"/>
                          <a:cs typeface="Times New Roman" panose="02020603050405020304" pitchFamily="18" charset="0"/>
                        </a:rPr>
                        <a:t>」納入</a:t>
                      </a:r>
                      <a:r>
                        <a:rPr lang="zh-TW" sz="2000" b="1" kern="100" dirty="0">
                          <a:effectLst/>
                          <a:latin typeface="標楷體" panose="03000509000000000000" pitchFamily="65" charset="-120"/>
                          <a:ea typeface="標楷體" panose="03000509000000000000" pitchFamily="65" charset="-120"/>
                          <a:cs typeface="Times New Roman" panose="02020603050405020304" pitchFamily="18" charset="0"/>
                        </a:rPr>
                        <a:t>。</a:t>
                      </a:r>
                    </a:p>
                    <a:p>
                      <a:pPr>
                        <a:spcAft>
                          <a:spcPts val="0"/>
                        </a:spcAft>
                      </a:pPr>
                      <a:r>
                        <a:rPr lang="zh-TW" sz="2000" b="1" kern="100" dirty="0">
                          <a:effectLst/>
                          <a:latin typeface="標楷體" panose="03000509000000000000" pitchFamily="65" charset="-120"/>
                          <a:ea typeface="標楷體" panose="03000509000000000000" pitchFamily="65" charset="-120"/>
                          <a:cs typeface="Times New Roman" panose="02020603050405020304" pitchFamily="18" charset="0"/>
                        </a:rPr>
                        <a:t>二、工程採購部分第</a:t>
                      </a:r>
                      <a:r>
                        <a:rPr lang="en-US" sz="2000" b="1" kern="100" dirty="0">
                          <a:effectLst/>
                          <a:latin typeface="標楷體" panose="03000509000000000000" pitchFamily="65" charset="-120"/>
                          <a:ea typeface="標楷體" panose="03000509000000000000" pitchFamily="65" charset="-120"/>
                          <a:cs typeface="Times New Roman" panose="02020603050405020304" pitchFamily="18" charset="0"/>
                        </a:rPr>
                        <a:t>1</a:t>
                      </a:r>
                      <a:r>
                        <a:rPr lang="zh-TW" sz="2000" b="1" kern="100" dirty="0" smtClean="0">
                          <a:effectLst/>
                          <a:latin typeface="標楷體" panose="03000509000000000000" pitchFamily="65" charset="-120"/>
                          <a:ea typeface="標楷體" panose="03000509000000000000" pitchFamily="65" charset="-120"/>
                          <a:cs typeface="Times New Roman" panose="02020603050405020304" pitchFamily="18" charset="0"/>
                        </a:rPr>
                        <a:t>目末</a:t>
                      </a:r>
                      <a:r>
                        <a:rPr lang="zh-TW" sz="2000" b="1" kern="100" dirty="0">
                          <a:effectLst/>
                          <a:latin typeface="標楷體" panose="03000509000000000000" pitchFamily="65" charset="-120"/>
                          <a:ea typeface="標楷體" panose="03000509000000000000" pitchFamily="65" charset="-120"/>
                          <a:cs typeface="Times New Roman" panose="02020603050405020304" pitchFamily="18" charset="0"/>
                        </a:rPr>
                        <a:t>段增列「，並以□機關；□本工程（由機關於招標時勾選；</a:t>
                      </a:r>
                      <a:r>
                        <a:rPr lang="zh-TW" sz="2000" b="1" kern="100" dirty="0">
                          <a:solidFill>
                            <a:srgbClr val="2206C8"/>
                          </a:solidFill>
                          <a:effectLst/>
                          <a:latin typeface="標楷體" panose="03000509000000000000" pitchFamily="65" charset="-120"/>
                          <a:ea typeface="標楷體" panose="03000509000000000000" pitchFamily="65" charset="-120"/>
                          <a:cs typeface="Times New Roman" panose="02020603050405020304" pitchFamily="18" charset="0"/>
                        </a:rPr>
                        <a:t>未勾選者，為機關）所在地之地方法院為第一審管轄法院。</a:t>
                      </a:r>
                      <a:r>
                        <a:rPr lang="zh-TW" sz="2000" b="1" kern="100" dirty="0">
                          <a:effectLst/>
                          <a:latin typeface="標楷體" panose="03000509000000000000" pitchFamily="65" charset="-120"/>
                          <a:ea typeface="標楷體" panose="03000509000000000000" pitchFamily="65" charset="-120"/>
                          <a:cs typeface="Times New Roman" panose="02020603050405020304" pitchFamily="18" charset="0"/>
                        </a:rPr>
                        <a:t>」</a:t>
                      </a:r>
                    </a:p>
                    <a:p>
                      <a:pPr>
                        <a:spcAft>
                          <a:spcPts val="0"/>
                        </a:spcAft>
                      </a:pPr>
                      <a:r>
                        <a:rPr lang="zh-TW" sz="2000" b="1" kern="100" dirty="0">
                          <a:effectLst/>
                          <a:latin typeface="標楷體" panose="03000509000000000000" pitchFamily="65" charset="-120"/>
                          <a:ea typeface="標楷體" panose="03000509000000000000" pitchFamily="65" charset="-120"/>
                          <a:cs typeface="Times New Roman" panose="02020603050405020304" pitchFamily="18" charset="0"/>
                        </a:rPr>
                        <a:t>三、工程採購部分第</a:t>
                      </a:r>
                      <a:r>
                        <a:rPr lang="en-US" sz="2000" b="1" kern="100" dirty="0">
                          <a:effectLst/>
                          <a:latin typeface="標楷體" panose="03000509000000000000" pitchFamily="65" charset="-120"/>
                          <a:ea typeface="標楷體" panose="03000509000000000000" pitchFamily="65" charset="-120"/>
                          <a:cs typeface="Times New Roman" panose="02020603050405020304" pitchFamily="18" charset="0"/>
                        </a:rPr>
                        <a:t>2</a:t>
                      </a:r>
                      <a:r>
                        <a:rPr lang="zh-TW" sz="2000" b="1" kern="100" dirty="0" smtClean="0">
                          <a:effectLst/>
                          <a:latin typeface="標楷體" panose="03000509000000000000" pitchFamily="65" charset="-120"/>
                          <a:ea typeface="標楷體" panose="03000509000000000000" pitchFamily="65" charset="-120"/>
                          <a:cs typeface="Times New Roman" panose="02020603050405020304" pitchFamily="18" charset="0"/>
                        </a:rPr>
                        <a:t>目末</a:t>
                      </a:r>
                      <a:r>
                        <a:rPr lang="zh-TW" sz="2000" b="1" kern="100" dirty="0">
                          <a:effectLst/>
                          <a:latin typeface="標楷體" panose="03000509000000000000" pitchFamily="65" charset="-120"/>
                          <a:ea typeface="標楷體" panose="03000509000000000000" pitchFamily="65" charset="-120"/>
                          <a:cs typeface="Times New Roman" panose="02020603050405020304" pitchFamily="18" charset="0"/>
                        </a:rPr>
                        <a:t>段增列</a:t>
                      </a:r>
                      <a:r>
                        <a:rPr lang="zh-TW" sz="2000" b="1" kern="100" dirty="0" smtClean="0">
                          <a:effectLst/>
                          <a:latin typeface="標楷體" panose="03000509000000000000" pitchFamily="65" charset="-120"/>
                          <a:ea typeface="標楷體" panose="03000509000000000000" pitchFamily="65" charset="-120"/>
                          <a:cs typeface="Times New Roman" panose="02020603050405020304" pitchFamily="18" charset="0"/>
                        </a:rPr>
                        <a:t>「</a:t>
                      </a:r>
                      <a:r>
                        <a:rPr lang="zh-TW" altLang="en-US" sz="2000" b="1" kern="100" dirty="0" smtClean="0">
                          <a:solidFill>
                            <a:srgbClr val="2206C8"/>
                          </a:solidFill>
                          <a:effectLst/>
                          <a:latin typeface="標楷體" panose="03000509000000000000" pitchFamily="65" charset="-120"/>
                          <a:ea typeface="標楷體" panose="03000509000000000000" pitchFamily="65" charset="-120"/>
                          <a:cs typeface="Times New Roman" panose="02020603050405020304" pitchFamily="18" charset="0"/>
                        </a:rPr>
                        <a:t>工程及技術服務採購之調解，</a:t>
                      </a:r>
                      <a:r>
                        <a:rPr lang="zh-TW" sz="2000" b="1" kern="100" dirty="0" smtClean="0">
                          <a:effectLst/>
                          <a:latin typeface="標楷體" panose="03000509000000000000" pitchFamily="65" charset="-120"/>
                          <a:ea typeface="標楷體" panose="03000509000000000000" pitchFamily="65" charset="-120"/>
                          <a:cs typeface="Times New Roman" panose="02020603050405020304" pitchFamily="18" charset="0"/>
                        </a:rPr>
                        <a:t>經</a:t>
                      </a:r>
                      <a:r>
                        <a:rPr lang="zh-TW" sz="2000" b="1" kern="100" dirty="0">
                          <a:effectLst/>
                          <a:latin typeface="標楷體" panose="03000509000000000000" pitchFamily="65" charset="-120"/>
                          <a:ea typeface="標楷體" panose="03000509000000000000" pitchFamily="65" charset="-120"/>
                          <a:cs typeface="Times New Roman" panose="02020603050405020304" pitchFamily="18" charset="0"/>
                        </a:rPr>
                        <a:t>採購申訴審議委員會提出調解建議或調解方案，因機關不同意致調解不成立者，廠商提付仲裁，機關不得拒絕。」 </a:t>
                      </a:r>
                    </a:p>
                  </a:txBody>
                  <a:tcPr marL="61356" marR="61356" marT="852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08667120"/>
                  </a:ext>
                </a:extLst>
              </a:tr>
              <a:tr h="1005645">
                <a:tc>
                  <a:txBody>
                    <a:bodyPr/>
                    <a:lstStyle/>
                    <a:p>
                      <a:pPr marL="342900" indent="-342900">
                        <a:spcAft>
                          <a:spcPts val="0"/>
                        </a:spcAft>
                        <a:buFont typeface="Wingdings" panose="05000000000000000000" pitchFamily="2" charset="2"/>
                        <a:buChar char="n"/>
                      </a:pPr>
                      <a:r>
                        <a:rPr lang="zh-TW" sz="2000" b="1" kern="0" dirty="0">
                          <a:effectLst/>
                          <a:latin typeface="標楷體" panose="03000509000000000000" pitchFamily="65" charset="-120"/>
                          <a:ea typeface="標楷體" panose="03000509000000000000" pitchFamily="65" charset="-120"/>
                          <a:cs typeface="Times New Roman" panose="02020603050405020304" pitchFamily="18" charset="0"/>
                        </a:rPr>
                        <a:t>經契約雙方同意並訂立仲裁協議書後，依本契約約定及仲裁法規定提付仲裁。</a:t>
                      </a:r>
                      <a:endParaRPr lang="zh-TW" sz="2000" b="1"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61356" marR="61356" marT="852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000" b="1" kern="100">
                          <a:solidFill>
                            <a:srgbClr val="FF0000"/>
                          </a:solidFill>
                          <a:effectLst/>
                          <a:latin typeface="標楷體" panose="03000509000000000000" pitchFamily="65" charset="-120"/>
                          <a:ea typeface="標楷體" panose="03000509000000000000" pitchFamily="65" charset="-120"/>
                          <a:cs typeface="Times New Roman" panose="02020603050405020304" pitchFamily="18" charset="0"/>
                        </a:rPr>
                        <a:t>2</a:t>
                      </a:r>
                      <a:endParaRPr lang="zh-TW" sz="2000" b="1" kern="100">
                        <a:effectLst/>
                        <a:latin typeface="標楷體" panose="03000509000000000000" pitchFamily="65" charset="-120"/>
                        <a:ea typeface="標楷體" panose="03000509000000000000" pitchFamily="65" charset="-120"/>
                        <a:cs typeface="Times New Roman" panose="02020603050405020304" pitchFamily="18" charset="0"/>
                      </a:endParaRPr>
                    </a:p>
                  </a:txBody>
                  <a:tcPr marL="61356" marR="61356" marT="85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000" b="1" kern="100">
                          <a:effectLst/>
                          <a:latin typeface="標楷體" panose="03000509000000000000" pitchFamily="65" charset="-120"/>
                          <a:ea typeface="標楷體" panose="03000509000000000000" pitchFamily="65" charset="-120"/>
                          <a:cs typeface="Times New Roman" panose="02020603050405020304" pitchFamily="18" charset="0"/>
                        </a:rPr>
                        <a:t>2</a:t>
                      </a:r>
                      <a:endParaRPr lang="zh-TW" sz="2000" b="1" kern="100">
                        <a:effectLst/>
                        <a:latin typeface="標楷體" panose="03000509000000000000" pitchFamily="65" charset="-120"/>
                        <a:ea typeface="標楷體" panose="03000509000000000000" pitchFamily="65" charset="-120"/>
                        <a:cs typeface="Times New Roman" panose="02020603050405020304" pitchFamily="18" charset="0"/>
                      </a:endParaRPr>
                    </a:p>
                  </a:txBody>
                  <a:tcPr marL="61356" marR="61356" marT="85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000" b="1" kern="100">
                          <a:effectLst/>
                          <a:latin typeface="標楷體" panose="03000509000000000000" pitchFamily="65" charset="-120"/>
                          <a:ea typeface="標楷體" panose="03000509000000000000" pitchFamily="65" charset="-120"/>
                          <a:cs typeface="Times New Roman" panose="02020603050405020304" pitchFamily="18" charset="0"/>
                        </a:rPr>
                        <a:t>3</a:t>
                      </a:r>
                      <a:endParaRPr lang="zh-TW" sz="2000" b="1" kern="100">
                        <a:effectLst/>
                        <a:latin typeface="標楷體" panose="03000509000000000000" pitchFamily="65" charset="-120"/>
                        <a:ea typeface="標楷體" panose="03000509000000000000" pitchFamily="65" charset="-120"/>
                        <a:cs typeface="Times New Roman" panose="02020603050405020304" pitchFamily="18" charset="0"/>
                      </a:endParaRPr>
                    </a:p>
                  </a:txBody>
                  <a:tcPr marL="61356" marR="61356" marT="85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zh-TW" altLang="en-US"/>
                    </a:p>
                  </a:txBody>
                  <a:tcPr/>
                </a:tc>
                <a:extLst>
                  <a:ext uri="{0D108BD9-81ED-4DB2-BD59-A6C34878D82A}">
                    <a16:rowId xmlns:a16="http://schemas.microsoft.com/office/drawing/2014/main" xmlns="" val="992110975"/>
                  </a:ext>
                </a:extLst>
              </a:tr>
              <a:tr h="618146">
                <a:tc>
                  <a:txBody>
                    <a:bodyPr/>
                    <a:lstStyle/>
                    <a:p>
                      <a:pPr marL="342900" indent="-342900">
                        <a:spcAft>
                          <a:spcPts val="0"/>
                        </a:spcAft>
                        <a:buFont typeface="Wingdings" panose="05000000000000000000" pitchFamily="2" charset="2"/>
                        <a:buChar char="n"/>
                      </a:pPr>
                      <a:r>
                        <a:rPr lang="zh-TW" sz="2000" b="1" kern="100" dirty="0">
                          <a:effectLst/>
                          <a:latin typeface="標楷體" panose="03000509000000000000" pitchFamily="65" charset="-120"/>
                          <a:ea typeface="標楷體" panose="03000509000000000000" pitchFamily="65" charset="-120"/>
                          <a:cs typeface="Times New Roman" panose="02020603050405020304" pitchFamily="18" charset="0"/>
                        </a:rPr>
                        <a:t>依採購法第</a:t>
                      </a:r>
                      <a:r>
                        <a:rPr lang="en-US" sz="2000" b="1" kern="100" dirty="0">
                          <a:effectLst/>
                          <a:latin typeface="標楷體" panose="03000509000000000000" pitchFamily="65" charset="-120"/>
                          <a:ea typeface="標楷體" panose="03000509000000000000" pitchFamily="65" charset="-120"/>
                          <a:cs typeface="Times New Roman" panose="02020603050405020304" pitchFamily="18" charset="0"/>
                        </a:rPr>
                        <a:t>102</a:t>
                      </a:r>
                      <a:r>
                        <a:rPr lang="zh-TW" sz="2000" b="1" kern="100" dirty="0">
                          <a:effectLst/>
                          <a:latin typeface="標楷體" panose="03000509000000000000" pitchFamily="65" charset="-120"/>
                          <a:ea typeface="標楷體" panose="03000509000000000000" pitchFamily="65" charset="-120"/>
                          <a:cs typeface="Times New Roman" panose="02020603050405020304" pitchFamily="18" charset="0"/>
                        </a:rPr>
                        <a:t>條規定提出異議、申訴。</a:t>
                      </a:r>
                    </a:p>
                  </a:txBody>
                  <a:tcPr marL="61356" marR="61356" marT="852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000" b="1" kern="100">
                          <a:solidFill>
                            <a:srgbClr val="FF0000"/>
                          </a:solidFill>
                          <a:effectLst/>
                          <a:latin typeface="標楷體" panose="03000509000000000000" pitchFamily="65" charset="-120"/>
                          <a:ea typeface="標楷體" panose="03000509000000000000" pitchFamily="65" charset="-120"/>
                          <a:cs typeface="Times New Roman" panose="02020603050405020304" pitchFamily="18" charset="0"/>
                        </a:rPr>
                        <a:t>3</a:t>
                      </a:r>
                      <a:endParaRPr lang="zh-TW" sz="2000" b="1" kern="100">
                        <a:effectLst/>
                        <a:latin typeface="標楷體" panose="03000509000000000000" pitchFamily="65" charset="-120"/>
                        <a:ea typeface="標楷體" panose="03000509000000000000" pitchFamily="65" charset="-120"/>
                        <a:cs typeface="Times New Roman" panose="02020603050405020304" pitchFamily="18" charset="0"/>
                      </a:endParaRPr>
                    </a:p>
                  </a:txBody>
                  <a:tcPr marL="61356" marR="61356" marT="85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TW" sz="2000" b="1" kern="100">
                          <a:effectLst/>
                          <a:latin typeface="標楷體" panose="03000509000000000000" pitchFamily="65" charset="-120"/>
                          <a:ea typeface="標楷體" panose="03000509000000000000" pitchFamily="65" charset="-120"/>
                          <a:cs typeface="Times New Roman" panose="02020603050405020304" pitchFamily="18" charset="0"/>
                        </a:rPr>
                        <a:t>一</a:t>
                      </a:r>
                    </a:p>
                  </a:txBody>
                  <a:tcPr marL="61356" marR="61356" marT="85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000" b="1" kern="100">
                          <a:effectLst/>
                          <a:latin typeface="標楷體" panose="03000509000000000000" pitchFamily="65" charset="-120"/>
                          <a:ea typeface="標楷體" panose="03000509000000000000" pitchFamily="65" charset="-120"/>
                          <a:cs typeface="Times New Roman" panose="02020603050405020304" pitchFamily="18" charset="0"/>
                        </a:rPr>
                        <a:t>4</a:t>
                      </a:r>
                      <a:endParaRPr lang="zh-TW" sz="2000" b="1" kern="100">
                        <a:effectLst/>
                        <a:latin typeface="標楷體" panose="03000509000000000000" pitchFamily="65" charset="-120"/>
                        <a:ea typeface="標楷體" panose="03000509000000000000" pitchFamily="65" charset="-120"/>
                        <a:cs typeface="Times New Roman" panose="02020603050405020304" pitchFamily="18" charset="0"/>
                      </a:endParaRPr>
                    </a:p>
                  </a:txBody>
                  <a:tcPr marL="61356" marR="61356" marT="85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zh-TW" altLang="en-US"/>
                    </a:p>
                  </a:txBody>
                  <a:tcPr/>
                </a:tc>
                <a:extLst>
                  <a:ext uri="{0D108BD9-81ED-4DB2-BD59-A6C34878D82A}">
                    <a16:rowId xmlns:a16="http://schemas.microsoft.com/office/drawing/2014/main" xmlns="" val="3569947424"/>
                  </a:ext>
                </a:extLst>
              </a:tr>
              <a:tr h="341611">
                <a:tc>
                  <a:txBody>
                    <a:bodyPr/>
                    <a:lstStyle/>
                    <a:p>
                      <a:pPr marL="342900" indent="-342900">
                        <a:spcAft>
                          <a:spcPts val="0"/>
                        </a:spcAft>
                        <a:buFont typeface="Wingdings" panose="05000000000000000000" pitchFamily="2" charset="2"/>
                        <a:buChar char="n"/>
                      </a:pPr>
                      <a:r>
                        <a:rPr lang="zh-TW" sz="2000" b="1" kern="0" dirty="0">
                          <a:effectLst/>
                          <a:latin typeface="標楷體" panose="03000509000000000000" pitchFamily="65" charset="-120"/>
                          <a:ea typeface="標楷體" panose="03000509000000000000" pitchFamily="65" charset="-120"/>
                          <a:cs typeface="Times New Roman" panose="02020603050405020304" pitchFamily="18" charset="0"/>
                        </a:rPr>
                        <a:t>提起民事訴訟。</a:t>
                      </a:r>
                      <a:endParaRPr lang="zh-TW" sz="2000" b="1"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61356" marR="61356" marT="852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000" b="1" kern="100">
                          <a:solidFill>
                            <a:srgbClr val="FF0000"/>
                          </a:solidFill>
                          <a:effectLst/>
                          <a:latin typeface="標楷體" panose="03000509000000000000" pitchFamily="65" charset="-120"/>
                          <a:ea typeface="標楷體" panose="03000509000000000000" pitchFamily="65" charset="-120"/>
                          <a:cs typeface="Times New Roman" panose="02020603050405020304" pitchFamily="18" charset="0"/>
                        </a:rPr>
                        <a:t>4</a:t>
                      </a:r>
                      <a:endParaRPr lang="zh-TW" sz="2000" b="1" kern="100">
                        <a:effectLst/>
                        <a:latin typeface="標楷體" panose="03000509000000000000" pitchFamily="65" charset="-120"/>
                        <a:ea typeface="標楷體" panose="03000509000000000000" pitchFamily="65" charset="-120"/>
                        <a:cs typeface="Times New Roman" panose="02020603050405020304" pitchFamily="18" charset="0"/>
                      </a:endParaRPr>
                    </a:p>
                  </a:txBody>
                  <a:tcPr marL="61356" marR="61356" marT="85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000" b="1" kern="100">
                          <a:effectLst/>
                          <a:latin typeface="標楷體" panose="03000509000000000000" pitchFamily="65" charset="-120"/>
                          <a:ea typeface="標楷體" panose="03000509000000000000" pitchFamily="65" charset="-120"/>
                          <a:cs typeface="Times New Roman" panose="02020603050405020304" pitchFamily="18" charset="0"/>
                        </a:rPr>
                        <a:t>3</a:t>
                      </a:r>
                      <a:endParaRPr lang="zh-TW" sz="2000" b="1" kern="100">
                        <a:effectLst/>
                        <a:latin typeface="標楷體" panose="03000509000000000000" pitchFamily="65" charset="-120"/>
                        <a:ea typeface="標楷體" panose="03000509000000000000" pitchFamily="65" charset="-120"/>
                        <a:cs typeface="Times New Roman" panose="02020603050405020304" pitchFamily="18" charset="0"/>
                      </a:endParaRPr>
                    </a:p>
                  </a:txBody>
                  <a:tcPr marL="61356" marR="61356" marT="85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000" b="1" kern="100">
                          <a:effectLst/>
                          <a:latin typeface="標楷體" panose="03000509000000000000" pitchFamily="65" charset="-120"/>
                          <a:ea typeface="標楷體" panose="03000509000000000000" pitchFamily="65" charset="-120"/>
                          <a:cs typeface="Times New Roman" panose="02020603050405020304" pitchFamily="18" charset="0"/>
                        </a:rPr>
                        <a:t>1</a:t>
                      </a:r>
                      <a:endParaRPr lang="zh-TW" sz="2000" b="1" kern="100">
                        <a:effectLst/>
                        <a:latin typeface="標楷體" panose="03000509000000000000" pitchFamily="65" charset="-120"/>
                        <a:ea typeface="標楷體" panose="03000509000000000000" pitchFamily="65" charset="-120"/>
                        <a:cs typeface="Times New Roman" panose="02020603050405020304" pitchFamily="18" charset="0"/>
                      </a:endParaRPr>
                    </a:p>
                  </a:txBody>
                  <a:tcPr marL="61356" marR="61356" marT="85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zh-TW" altLang="en-US"/>
                    </a:p>
                  </a:txBody>
                  <a:tcPr/>
                </a:tc>
                <a:extLst>
                  <a:ext uri="{0D108BD9-81ED-4DB2-BD59-A6C34878D82A}">
                    <a16:rowId xmlns:a16="http://schemas.microsoft.com/office/drawing/2014/main" xmlns="" val="2763352282"/>
                  </a:ext>
                </a:extLst>
              </a:tr>
              <a:tr h="405664">
                <a:tc>
                  <a:txBody>
                    <a:bodyPr/>
                    <a:lstStyle/>
                    <a:p>
                      <a:pPr marL="342900" indent="-342900">
                        <a:spcAft>
                          <a:spcPts val="0"/>
                        </a:spcAft>
                        <a:buFont typeface="Wingdings" panose="05000000000000000000" pitchFamily="2" charset="2"/>
                        <a:buChar char="n"/>
                      </a:pPr>
                      <a:r>
                        <a:rPr lang="zh-TW" sz="2000" b="1" kern="0" dirty="0">
                          <a:effectLst/>
                          <a:latin typeface="標楷體" panose="03000509000000000000" pitchFamily="65" charset="-120"/>
                          <a:ea typeface="標楷體" panose="03000509000000000000" pitchFamily="65" charset="-120"/>
                          <a:cs typeface="Times New Roman" panose="02020603050405020304" pitchFamily="18" charset="0"/>
                        </a:rPr>
                        <a:t>依其他法律申</a:t>
                      </a:r>
                      <a:r>
                        <a:rPr lang="en-US" sz="2000" b="1" kern="0" dirty="0">
                          <a:effectLst/>
                          <a:latin typeface="標楷體" panose="03000509000000000000" pitchFamily="65" charset="-120"/>
                          <a:ea typeface="標楷體" panose="03000509000000000000" pitchFamily="65" charset="-120"/>
                          <a:cs typeface="Times New Roman" panose="02020603050405020304" pitchFamily="18" charset="0"/>
                        </a:rPr>
                        <a:t>(</a:t>
                      </a:r>
                      <a:r>
                        <a:rPr lang="zh-TW" sz="2000" b="1" kern="0" dirty="0">
                          <a:effectLst/>
                          <a:latin typeface="標楷體" panose="03000509000000000000" pitchFamily="65" charset="-120"/>
                          <a:ea typeface="標楷體" panose="03000509000000000000" pitchFamily="65" charset="-120"/>
                          <a:cs typeface="Times New Roman" panose="02020603050405020304" pitchFamily="18" charset="0"/>
                        </a:rPr>
                        <a:t>聲</a:t>
                      </a:r>
                      <a:r>
                        <a:rPr lang="en-US" sz="2000" b="1" kern="0" dirty="0">
                          <a:effectLst/>
                          <a:latin typeface="標楷體" panose="03000509000000000000" pitchFamily="65" charset="-120"/>
                          <a:ea typeface="標楷體" panose="03000509000000000000" pitchFamily="65" charset="-120"/>
                          <a:cs typeface="Times New Roman" panose="02020603050405020304" pitchFamily="18" charset="0"/>
                        </a:rPr>
                        <a:t>)</a:t>
                      </a:r>
                      <a:r>
                        <a:rPr lang="zh-TW" sz="2000" b="1" kern="0" dirty="0">
                          <a:effectLst/>
                          <a:latin typeface="標楷體" panose="03000509000000000000" pitchFamily="65" charset="-120"/>
                          <a:ea typeface="標楷體" panose="03000509000000000000" pitchFamily="65" charset="-120"/>
                          <a:cs typeface="Times New Roman" panose="02020603050405020304" pitchFamily="18" charset="0"/>
                        </a:rPr>
                        <a:t>請調解。</a:t>
                      </a:r>
                      <a:endParaRPr lang="zh-TW" sz="2000" b="1"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61356" marR="61356" marT="852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000" b="1" kern="100">
                          <a:solidFill>
                            <a:srgbClr val="FF0000"/>
                          </a:solidFill>
                          <a:effectLst/>
                          <a:latin typeface="標楷體" panose="03000509000000000000" pitchFamily="65" charset="-120"/>
                          <a:ea typeface="標楷體" panose="03000509000000000000" pitchFamily="65" charset="-120"/>
                          <a:cs typeface="Times New Roman" panose="02020603050405020304" pitchFamily="18" charset="0"/>
                        </a:rPr>
                        <a:t>5</a:t>
                      </a:r>
                      <a:endParaRPr lang="zh-TW" sz="2000" b="1" kern="100">
                        <a:effectLst/>
                        <a:latin typeface="標楷體" panose="03000509000000000000" pitchFamily="65" charset="-120"/>
                        <a:ea typeface="標楷體" panose="03000509000000000000" pitchFamily="65" charset="-120"/>
                        <a:cs typeface="Times New Roman" panose="02020603050405020304" pitchFamily="18" charset="0"/>
                      </a:endParaRPr>
                    </a:p>
                  </a:txBody>
                  <a:tcPr marL="61356" marR="61356" marT="85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000" b="1" kern="100">
                          <a:effectLst/>
                          <a:latin typeface="標楷體" panose="03000509000000000000" pitchFamily="65" charset="-120"/>
                          <a:ea typeface="標楷體" panose="03000509000000000000" pitchFamily="65" charset="-120"/>
                          <a:cs typeface="Times New Roman" panose="02020603050405020304" pitchFamily="18" charset="0"/>
                        </a:rPr>
                        <a:t>4</a:t>
                      </a:r>
                      <a:endParaRPr lang="zh-TW" sz="2000" b="1" kern="100">
                        <a:effectLst/>
                        <a:latin typeface="標楷體" panose="03000509000000000000" pitchFamily="65" charset="-120"/>
                        <a:ea typeface="標楷體" panose="03000509000000000000" pitchFamily="65" charset="-120"/>
                        <a:cs typeface="Times New Roman" panose="02020603050405020304" pitchFamily="18" charset="0"/>
                      </a:endParaRPr>
                    </a:p>
                  </a:txBody>
                  <a:tcPr marL="61356" marR="61356" marT="85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000" b="1" kern="100">
                          <a:effectLst/>
                          <a:latin typeface="標楷體" panose="03000509000000000000" pitchFamily="65" charset="-120"/>
                          <a:ea typeface="標楷體" panose="03000509000000000000" pitchFamily="65" charset="-120"/>
                          <a:cs typeface="Times New Roman" panose="02020603050405020304" pitchFamily="18" charset="0"/>
                        </a:rPr>
                        <a:t>5</a:t>
                      </a:r>
                      <a:endParaRPr lang="zh-TW" sz="2000" b="1" kern="100">
                        <a:effectLst/>
                        <a:latin typeface="標楷體" panose="03000509000000000000" pitchFamily="65" charset="-120"/>
                        <a:ea typeface="標楷體" panose="03000509000000000000" pitchFamily="65" charset="-120"/>
                        <a:cs typeface="Times New Roman" panose="02020603050405020304" pitchFamily="18" charset="0"/>
                      </a:endParaRPr>
                    </a:p>
                  </a:txBody>
                  <a:tcPr marL="61356" marR="61356" marT="85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zh-TW" altLang="en-US"/>
                    </a:p>
                  </a:txBody>
                  <a:tcPr/>
                </a:tc>
                <a:extLst>
                  <a:ext uri="{0D108BD9-81ED-4DB2-BD59-A6C34878D82A}">
                    <a16:rowId xmlns:a16="http://schemas.microsoft.com/office/drawing/2014/main" xmlns="" val="1279977073"/>
                  </a:ext>
                </a:extLst>
              </a:tr>
              <a:tr h="691922">
                <a:tc>
                  <a:txBody>
                    <a:bodyPr/>
                    <a:lstStyle/>
                    <a:p>
                      <a:pPr marL="342900" indent="-342900">
                        <a:spcAft>
                          <a:spcPts val="0"/>
                        </a:spcAft>
                        <a:buFont typeface="Wingdings" panose="05000000000000000000" pitchFamily="2" charset="2"/>
                        <a:buChar char="n"/>
                      </a:pPr>
                      <a:r>
                        <a:rPr lang="zh-TW" sz="2000" b="1" kern="0" dirty="0">
                          <a:effectLst/>
                          <a:latin typeface="標楷體" panose="03000509000000000000" pitchFamily="65" charset="-120"/>
                          <a:ea typeface="標楷體" panose="03000509000000000000" pitchFamily="65" charset="-120"/>
                          <a:cs typeface="Times New Roman" panose="02020603050405020304" pitchFamily="18" charset="0"/>
                        </a:rPr>
                        <a:t>契約雙方合意成立爭議處理小組協調爭議。</a:t>
                      </a:r>
                      <a:endParaRPr lang="zh-TW" sz="2000" b="1"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61356" marR="61356" marT="852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000" b="1" kern="100">
                          <a:solidFill>
                            <a:srgbClr val="FF0000"/>
                          </a:solidFill>
                          <a:effectLst/>
                          <a:latin typeface="標楷體" panose="03000509000000000000" pitchFamily="65" charset="-120"/>
                          <a:ea typeface="標楷體" panose="03000509000000000000" pitchFamily="65" charset="-120"/>
                          <a:cs typeface="Times New Roman" panose="02020603050405020304" pitchFamily="18" charset="0"/>
                        </a:rPr>
                        <a:t>6</a:t>
                      </a:r>
                      <a:endParaRPr lang="zh-TW" sz="2000" b="1" kern="100">
                        <a:effectLst/>
                        <a:latin typeface="標楷體" panose="03000509000000000000" pitchFamily="65" charset="-120"/>
                        <a:ea typeface="標楷體" panose="03000509000000000000" pitchFamily="65" charset="-120"/>
                        <a:cs typeface="Times New Roman" panose="02020603050405020304" pitchFamily="18" charset="0"/>
                      </a:endParaRPr>
                    </a:p>
                  </a:txBody>
                  <a:tcPr marL="61356" marR="61356" marT="85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000" b="1" kern="100">
                          <a:effectLst/>
                          <a:latin typeface="標楷體" panose="03000509000000000000" pitchFamily="65" charset="-120"/>
                          <a:ea typeface="標楷體" panose="03000509000000000000" pitchFamily="65" charset="-120"/>
                          <a:cs typeface="Times New Roman" panose="02020603050405020304" pitchFamily="18" charset="0"/>
                        </a:rPr>
                        <a:t>5</a:t>
                      </a:r>
                      <a:endParaRPr lang="zh-TW" sz="2000" b="1" kern="100">
                        <a:effectLst/>
                        <a:latin typeface="標楷體" panose="03000509000000000000" pitchFamily="65" charset="-120"/>
                        <a:ea typeface="標楷體" panose="03000509000000000000" pitchFamily="65" charset="-120"/>
                        <a:cs typeface="Times New Roman" panose="02020603050405020304" pitchFamily="18" charset="0"/>
                      </a:endParaRPr>
                    </a:p>
                  </a:txBody>
                  <a:tcPr marL="61356" marR="61356" marT="85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000" b="1" kern="100">
                          <a:effectLst/>
                          <a:latin typeface="標楷體" panose="03000509000000000000" pitchFamily="65" charset="-120"/>
                          <a:ea typeface="標楷體" panose="03000509000000000000" pitchFamily="65" charset="-120"/>
                          <a:cs typeface="Times New Roman" panose="02020603050405020304" pitchFamily="18" charset="0"/>
                        </a:rPr>
                        <a:t>6</a:t>
                      </a:r>
                      <a:endParaRPr lang="zh-TW" sz="2000" b="1" kern="100">
                        <a:effectLst/>
                        <a:latin typeface="標楷體" panose="03000509000000000000" pitchFamily="65" charset="-120"/>
                        <a:ea typeface="標楷體" panose="03000509000000000000" pitchFamily="65" charset="-120"/>
                        <a:cs typeface="Times New Roman" panose="02020603050405020304" pitchFamily="18" charset="0"/>
                      </a:endParaRPr>
                    </a:p>
                  </a:txBody>
                  <a:tcPr marL="61356" marR="61356" marT="85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zh-TW" altLang="en-US"/>
                    </a:p>
                  </a:txBody>
                  <a:tcPr/>
                </a:tc>
                <a:extLst>
                  <a:ext uri="{0D108BD9-81ED-4DB2-BD59-A6C34878D82A}">
                    <a16:rowId xmlns:a16="http://schemas.microsoft.com/office/drawing/2014/main" xmlns="" val="185708836"/>
                  </a:ext>
                </a:extLst>
              </a:tr>
              <a:tr h="1297826">
                <a:tc>
                  <a:txBody>
                    <a:bodyPr/>
                    <a:lstStyle/>
                    <a:p>
                      <a:pPr marL="342900" indent="-342900">
                        <a:spcAft>
                          <a:spcPts val="0"/>
                        </a:spcAft>
                        <a:buFont typeface="Wingdings" panose="05000000000000000000" pitchFamily="2" charset="2"/>
                        <a:buChar char="n"/>
                      </a:pPr>
                      <a:r>
                        <a:rPr lang="zh-TW" sz="2000" b="1" kern="0" dirty="0">
                          <a:effectLst/>
                          <a:latin typeface="標楷體" panose="03000509000000000000" pitchFamily="65" charset="-120"/>
                          <a:ea typeface="標楷體" panose="03000509000000000000" pitchFamily="65" charset="-120"/>
                          <a:cs typeface="Times New Roman" panose="02020603050405020304" pitchFamily="18" charset="0"/>
                        </a:rPr>
                        <a:t>依契約或雙方合意之其他方式處理。</a:t>
                      </a:r>
                      <a:endParaRPr lang="zh-TW" sz="2000" b="1"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61356" marR="61356" marT="852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000" b="1" kern="100" dirty="0">
                          <a:solidFill>
                            <a:srgbClr val="FF0000"/>
                          </a:solidFill>
                          <a:effectLst/>
                          <a:latin typeface="標楷體" panose="03000509000000000000" pitchFamily="65" charset="-120"/>
                          <a:ea typeface="標楷體" panose="03000509000000000000" pitchFamily="65" charset="-120"/>
                          <a:cs typeface="Times New Roman" panose="02020603050405020304" pitchFamily="18" charset="0"/>
                        </a:rPr>
                        <a:t>7</a:t>
                      </a:r>
                      <a:endParaRPr lang="zh-TW" sz="2000" b="1"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61356" marR="61356" marT="85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000" b="1" kern="100">
                          <a:effectLst/>
                          <a:latin typeface="標楷體" panose="03000509000000000000" pitchFamily="65" charset="-120"/>
                          <a:ea typeface="標楷體" panose="03000509000000000000" pitchFamily="65" charset="-120"/>
                          <a:cs typeface="Times New Roman" panose="02020603050405020304" pitchFamily="18" charset="0"/>
                        </a:rPr>
                        <a:t>6</a:t>
                      </a:r>
                      <a:endParaRPr lang="zh-TW" sz="2000" b="1" kern="100">
                        <a:effectLst/>
                        <a:latin typeface="標楷體" panose="03000509000000000000" pitchFamily="65" charset="-120"/>
                        <a:ea typeface="標楷體" panose="03000509000000000000" pitchFamily="65" charset="-120"/>
                        <a:cs typeface="Times New Roman" panose="02020603050405020304" pitchFamily="18" charset="0"/>
                      </a:endParaRPr>
                    </a:p>
                  </a:txBody>
                  <a:tcPr marL="61356" marR="61356" marT="85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000" b="1" kern="100" dirty="0">
                          <a:effectLst/>
                          <a:latin typeface="標楷體" panose="03000509000000000000" pitchFamily="65" charset="-120"/>
                          <a:ea typeface="標楷體" panose="03000509000000000000" pitchFamily="65" charset="-120"/>
                          <a:cs typeface="Times New Roman" panose="02020603050405020304" pitchFamily="18" charset="0"/>
                        </a:rPr>
                        <a:t>7</a:t>
                      </a:r>
                      <a:endParaRPr lang="zh-TW" sz="2000" b="1"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61356" marR="61356" marT="85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zh-TW" altLang="en-US"/>
                    </a:p>
                  </a:txBody>
                  <a:tcPr/>
                </a:tc>
                <a:extLst>
                  <a:ext uri="{0D108BD9-81ED-4DB2-BD59-A6C34878D82A}">
                    <a16:rowId xmlns:a16="http://schemas.microsoft.com/office/drawing/2014/main" xmlns="" val="3134650496"/>
                  </a:ext>
                </a:extLst>
              </a:tr>
            </a:tbl>
          </a:graphicData>
        </a:graphic>
      </p:graphicFrame>
      <p:sp>
        <p:nvSpPr>
          <p:cNvPr id="4" name="投影片編號版面配置區 3"/>
          <p:cNvSpPr>
            <a:spLocks noGrp="1"/>
          </p:cNvSpPr>
          <p:nvPr>
            <p:ph type="sldNum" sz="quarter" idx="12"/>
          </p:nvPr>
        </p:nvSpPr>
        <p:spPr/>
        <p:txBody>
          <a:bodyPr/>
          <a:lstStyle/>
          <a:p>
            <a:fld id="{1118FB7C-3051-423D-B140-B22D31D849CF}" type="slidenum">
              <a:rPr lang="zh-TW" altLang="en-US" smtClean="0"/>
              <a:pPr/>
              <a:t>446</a:t>
            </a:fld>
            <a:endParaRPr lang="zh-TW" altLang="en-US"/>
          </a:p>
        </p:txBody>
      </p:sp>
    </p:spTree>
    <p:extLst>
      <p:ext uri="{BB962C8B-B14F-4D97-AF65-F5344CB8AC3E}">
        <p14:creationId xmlns:p14="http://schemas.microsoft.com/office/powerpoint/2010/main" val="1662182952"/>
      </p:ext>
    </p:extLst>
  </p:cSld>
  <p:clrMapOvr>
    <a:masterClrMapping/>
  </p:clrMapOvr>
</p:sld>
</file>

<file path=ppt/slides/slide4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WordArt 2"/>
          <p:cNvSpPr>
            <a:spLocks noChangeArrowheads="1" noChangeShapeType="1" noTextEdit="1"/>
          </p:cNvSpPr>
          <p:nvPr/>
        </p:nvSpPr>
        <p:spPr bwMode="auto">
          <a:xfrm>
            <a:off x="2051050" y="1916113"/>
            <a:ext cx="4249738" cy="2952750"/>
          </a:xfrm>
          <a:prstGeom prst="rect">
            <a:avLst/>
          </a:prstGeom>
        </p:spPr>
        <p:txBody>
          <a:bodyPr wrap="none" fromWordArt="1">
            <a:prstTxWarp prst="textPlain">
              <a:avLst>
                <a:gd name="adj" fmla="val 50000"/>
              </a:avLst>
            </a:prstTxWarp>
          </a:bodyPr>
          <a:lstStyle/>
          <a:p>
            <a:pPr algn="ctr"/>
            <a:r>
              <a:rPr lang="zh-TW" altLang="en-US" sz="3600" kern="10">
                <a:ln w="9525">
                  <a:solidFill>
                    <a:srgbClr val="FF0000"/>
                  </a:solidFill>
                  <a:round/>
                  <a:headEnd/>
                  <a:tailEnd/>
                </a:ln>
                <a:gradFill rotWithShape="1">
                  <a:gsLst>
                    <a:gs pos="0">
                      <a:srgbClr val="336699"/>
                    </a:gs>
                    <a:gs pos="100000">
                      <a:srgbClr val="FFFFFF"/>
                    </a:gs>
                  </a:gsLst>
                  <a:lin ang="5400000" scaled="1"/>
                </a:gradFill>
                <a:effectLst>
                  <a:outerShdw dist="45791" dir="2021404" algn="ctr" rotWithShape="0">
                    <a:srgbClr val="B2B2B2">
                      <a:alpha val="79999"/>
                    </a:srgbClr>
                  </a:outerShdw>
                </a:effectLst>
                <a:latin typeface="標楷體"/>
                <a:ea typeface="標楷體"/>
              </a:rPr>
              <a:t>報告完畢</a:t>
            </a:r>
          </a:p>
          <a:p>
            <a:pPr algn="ctr"/>
            <a:r>
              <a:rPr lang="zh-TW" altLang="en-US" sz="3600" kern="10">
                <a:ln w="9525">
                  <a:solidFill>
                    <a:srgbClr val="FF0000"/>
                  </a:solidFill>
                  <a:round/>
                  <a:headEnd/>
                  <a:tailEnd/>
                </a:ln>
                <a:gradFill rotWithShape="1">
                  <a:gsLst>
                    <a:gs pos="0">
                      <a:srgbClr val="336699"/>
                    </a:gs>
                    <a:gs pos="100000">
                      <a:srgbClr val="FFFFFF"/>
                    </a:gs>
                  </a:gsLst>
                  <a:lin ang="5400000" scaled="1"/>
                </a:gradFill>
                <a:effectLst>
                  <a:outerShdw dist="45791" dir="2021404" algn="ctr" rotWithShape="0">
                    <a:srgbClr val="B2B2B2">
                      <a:alpha val="79999"/>
                    </a:srgbClr>
                  </a:outerShdw>
                </a:effectLst>
                <a:latin typeface="標楷體"/>
                <a:ea typeface="標楷體"/>
              </a:rPr>
              <a:t>        謝謝聆聽</a:t>
            </a:r>
          </a:p>
        </p:txBody>
      </p:sp>
      <p:sp>
        <p:nvSpPr>
          <p:cNvPr id="3" name="投影片編號版面配置區 2"/>
          <p:cNvSpPr>
            <a:spLocks noGrp="1"/>
          </p:cNvSpPr>
          <p:nvPr>
            <p:ph type="sldNum" sz="quarter" idx="12"/>
          </p:nvPr>
        </p:nvSpPr>
        <p:spPr/>
        <p:txBody>
          <a:bodyPr/>
          <a:lstStyle/>
          <a:p>
            <a:fld id="{1118FB7C-3051-423D-B140-B22D31D849CF}" type="slidenum">
              <a:rPr lang="zh-TW" altLang="en-US" smtClean="0"/>
              <a:pPr/>
              <a:t>447</a:t>
            </a:fld>
            <a:endParaRPr lang="zh-TW" altLang="en-US"/>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ChangeArrowheads="1"/>
          </p:cNvSpPr>
          <p:nvPr>
            <p:ph type="title"/>
          </p:nvPr>
        </p:nvSpPr>
        <p:spPr>
          <a:xfrm>
            <a:off x="457200" y="15022"/>
            <a:ext cx="8229600" cy="1143000"/>
          </a:xfrm>
          <a:solidFill>
            <a:srgbClr val="FFFF00"/>
          </a:solidFill>
        </p:spPr>
        <p:txBody>
          <a:bodyPr>
            <a:normAutofit/>
          </a:bodyPr>
          <a:lstStyle/>
          <a:p>
            <a:r>
              <a:rPr lang="zh-TW" altLang="en-US" sz="4000" b="1" dirty="0" smtClean="0">
                <a:solidFill>
                  <a:srgbClr val="FF0000"/>
                </a:solidFill>
              </a:rPr>
              <a:t>採購監辦人員可否於檢視底價</a:t>
            </a:r>
            <a:r>
              <a:rPr lang="en-US" altLang="zh-TW" sz="4000" b="1" dirty="0" smtClean="0">
                <a:solidFill>
                  <a:srgbClr val="FF0000"/>
                </a:solidFill>
                <a:latin typeface="+mj-ea"/>
              </a:rPr>
              <a:t>1</a:t>
            </a:r>
            <a:endParaRPr lang="zh-TW" altLang="en-US" sz="4000" b="1" dirty="0" smtClean="0">
              <a:solidFill>
                <a:srgbClr val="FF0000"/>
              </a:solidFill>
              <a:latin typeface="+mj-ea"/>
            </a:endParaRPr>
          </a:p>
        </p:txBody>
      </p:sp>
      <p:sp>
        <p:nvSpPr>
          <p:cNvPr id="130051" name="Rectangle 3"/>
          <p:cNvSpPr>
            <a:spLocks noGrp="1" noChangeArrowheads="1"/>
          </p:cNvSpPr>
          <p:nvPr>
            <p:ph type="body" idx="1"/>
          </p:nvPr>
        </p:nvSpPr>
        <p:spPr>
          <a:xfrm>
            <a:off x="215516" y="1268760"/>
            <a:ext cx="8712968" cy="5233784"/>
          </a:xfrm>
        </p:spPr>
        <p:txBody>
          <a:bodyPr>
            <a:noAutofit/>
          </a:bodyPr>
          <a:lstStyle/>
          <a:p>
            <a:pPr>
              <a:lnSpc>
                <a:spcPct val="80000"/>
              </a:lnSpc>
              <a:buFont typeface="Wingdings" panose="05000000000000000000" pitchFamily="2" charset="2"/>
              <a:buChar char="n"/>
            </a:pPr>
            <a:r>
              <a:rPr lang="zh-TW" altLang="en-US" sz="2400" b="1" dirty="0">
                <a:latin typeface="+mj-ea"/>
                <a:ea typeface="+mj-ea"/>
              </a:rPr>
              <a:t>各機關辦理採購，請注意底價單之保管，避免底價遭竄改</a:t>
            </a:r>
          </a:p>
          <a:p>
            <a:pPr>
              <a:lnSpc>
                <a:spcPct val="80000"/>
              </a:lnSpc>
              <a:buFont typeface="Wingdings" panose="05000000000000000000" pitchFamily="2" charset="2"/>
              <a:buChar char="p"/>
            </a:pPr>
            <a:r>
              <a:rPr lang="zh-TW" altLang="en-US" sz="2400" b="1" dirty="0">
                <a:latin typeface="+mj-ea"/>
                <a:ea typeface="+mj-ea"/>
              </a:rPr>
              <a:t>為避免爾後發生類似弊端，機關辦理採購，應注意下列事項：</a:t>
            </a:r>
          </a:p>
          <a:p>
            <a:pPr>
              <a:lnSpc>
                <a:spcPct val="80000"/>
              </a:lnSpc>
            </a:pPr>
            <a:r>
              <a:rPr lang="en-US" altLang="zh-TW" sz="2400" b="1" dirty="0">
                <a:latin typeface="+mj-ea"/>
                <a:ea typeface="+mj-ea"/>
              </a:rPr>
              <a:t>(</a:t>
            </a:r>
            <a:r>
              <a:rPr lang="zh-TW" altLang="en-US" sz="2400" b="1" dirty="0">
                <a:latin typeface="+mj-ea"/>
                <a:ea typeface="+mj-ea"/>
              </a:rPr>
              <a:t>一</a:t>
            </a:r>
            <a:r>
              <a:rPr lang="en-US" altLang="zh-TW" sz="2400" b="1" dirty="0">
                <a:latin typeface="+mj-ea"/>
                <a:ea typeface="+mj-ea"/>
              </a:rPr>
              <a:t>)</a:t>
            </a:r>
            <a:r>
              <a:rPr lang="zh-TW" altLang="en-US" sz="2400" b="1" dirty="0">
                <a:latin typeface="+mj-ea"/>
                <a:ea typeface="+mj-ea"/>
              </a:rPr>
              <a:t>開標階段：如於開標前訂有底價者，主持</a:t>
            </a:r>
            <a:r>
              <a:rPr lang="zh-TW" altLang="en-US" sz="2400" b="1" dirty="0">
                <a:solidFill>
                  <a:srgbClr val="FF0000"/>
                </a:solidFill>
                <a:latin typeface="+mj-ea"/>
                <a:ea typeface="+mj-ea"/>
              </a:rPr>
              <a:t>開標</a:t>
            </a:r>
            <a:r>
              <a:rPr lang="zh-TW" altLang="en-US" sz="2400" b="1" dirty="0">
                <a:latin typeface="+mj-ea"/>
                <a:ea typeface="+mj-ea"/>
              </a:rPr>
              <a:t>人員及</a:t>
            </a:r>
            <a:r>
              <a:rPr lang="zh-TW" altLang="en-US" sz="2400" b="1" dirty="0">
                <a:solidFill>
                  <a:srgbClr val="FF0000"/>
                </a:solidFill>
                <a:latin typeface="+mj-ea"/>
                <a:ea typeface="+mj-ea"/>
              </a:rPr>
              <a:t>監辦開標人員應查察底價有無密封</a:t>
            </a:r>
            <a:r>
              <a:rPr lang="zh-TW" altLang="en-US" sz="2400" b="1" dirty="0">
                <a:latin typeface="+mj-ea"/>
                <a:ea typeface="+mj-ea"/>
              </a:rPr>
              <a:t>。</a:t>
            </a:r>
          </a:p>
          <a:p>
            <a:pPr>
              <a:lnSpc>
                <a:spcPct val="80000"/>
              </a:lnSpc>
            </a:pPr>
            <a:r>
              <a:rPr lang="en-US" altLang="zh-TW" sz="2400" b="1" dirty="0">
                <a:latin typeface="+mj-ea"/>
                <a:ea typeface="+mj-ea"/>
              </a:rPr>
              <a:t>(</a:t>
            </a:r>
            <a:r>
              <a:rPr lang="zh-TW" altLang="en-US" sz="2400" b="1" dirty="0">
                <a:latin typeface="+mj-ea"/>
                <a:ea typeface="+mj-ea"/>
              </a:rPr>
              <a:t>二</a:t>
            </a:r>
            <a:r>
              <a:rPr lang="en-US" altLang="zh-TW" sz="2400" b="1" dirty="0">
                <a:latin typeface="+mj-ea"/>
                <a:ea typeface="+mj-ea"/>
              </a:rPr>
              <a:t>)</a:t>
            </a:r>
            <a:r>
              <a:rPr lang="zh-TW" altLang="en-US" sz="2400" b="1" dirty="0">
                <a:latin typeface="+mj-ea"/>
                <a:ea typeface="+mj-ea"/>
              </a:rPr>
              <a:t>審標決標階段：</a:t>
            </a:r>
          </a:p>
          <a:p>
            <a:pPr>
              <a:lnSpc>
                <a:spcPct val="80000"/>
              </a:lnSpc>
            </a:pPr>
            <a:r>
              <a:rPr lang="zh-TW" altLang="en-US" sz="2400" b="1" dirty="0">
                <a:latin typeface="+mj-ea"/>
                <a:ea typeface="+mj-ea"/>
              </a:rPr>
              <a:t>１、依招標文件規定審查廠商投標文件，</a:t>
            </a:r>
            <a:r>
              <a:rPr lang="zh-TW" altLang="en-US" sz="2400" b="1" dirty="0" smtClean="0">
                <a:latin typeface="+mj-ea"/>
                <a:ea typeface="+mj-ea"/>
              </a:rPr>
              <a:t>於</a:t>
            </a:r>
            <a:r>
              <a:rPr lang="en-US" altLang="zh-TW" sz="2400" b="1" dirty="0" smtClean="0">
                <a:latin typeface="+mj-ea"/>
                <a:ea typeface="+mj-ea"/>
              </a:rPr>
              <a:t>…</a:t>
            </a:r>
            <a:r>
              <a:rPr lang="zh-TW" altLang="en-US" sz="2400" b="1" dirty="0" smtClean="0">
                <a:latin typeface="+mj-ea"/>
                <a:ea typeface="+mj-ea"/>
              </a:rPr>
              <a:t>需</a:t>
            </a:r>
            <a:r>
              <a:rPr lang="zh-TW" altLang="en-US" sz="2400" b="1" dirty="0">
                <a:latin typeface="+mj-ea"/>
                <a:ea typeface="+mj-ea"/>
              </a:rPr>
              <a:t>進行比較廠商標價</a:t>
            </a:r>
            <a:r>
              <a:rPr lang="zh-TW" altLang="en-US" sz="2400" b="1" dirty="0">
                <a:solidFill>
                  <a:srgbClr val="0000FF"/>
                </a:solidFill>
                <a:latin typeface="+mj-ea"/>
                <a:ea typeface="+mj-ea"/>
              </a:rPr>
              <a:t>是否在底價以內之程序時，方開啟底價封</a:t>
            </a:r>
            <a:r>
              <a:rPr lang="zh-TW" altLang="en-US" sz="2400" b="1" dirty="0">
                <a:latin typeface="+mj-ea"/>
                <a:ea typeface="+mj-ea"/>
              </a:rPr>
              <a:t>。</a:t>
            </a:r>
          </a:p>
          <a:p>
            <a:pPr>
              <a:lnSpc>
                <a:spcPct val="80000"/>
              </a:lnSpc>
            </a:pPr>
            <a:r>
              <a:rPr lang="zh-TW" altLang="en-US" sz="2400" b="1" dirty="0">
                <a:latin typeface="+mj-ea"/>
                <a:ea typeface="+mj-ea"/>
              </a:rPr>
              <a:t>２、於</a:t>
            </a:r>
            <a:r>
              <a:rPr lang="zh-TW" altLang="en-US" sz="2400" b="1" dirty="0">
                <a:solidFill>
                  <a:srgbClr val="FF0000"/>
                </a:solidFill>
                <a:latin typeface="+mj-ea"/>
                <a:ea typeface="+mj-ea"/>
              </a:rPr>
              <a:t>開啟底價封後，查察</a:t>
            </a:r>
            <a:r>
              <a:rPr lang="zh-TW" altLang="en-US" sz="2400" b="1" dirty="0">
                <a:latin typeface="+mj-ea"/>
                <a:ea typeface="+mj-ea"/>
              </a:rPr>
              <a:t>經機關首長或其授權人員</a:t>
            </a:r>
            <a:r>
              <a:rPr lang="zh-TW" altLang="en-US" sz="2400" b="1" dirty="0">
                <a:solidFill>
                  <a:srgbClr val="FF0000"/>
                </a:solidFill>
                <a:latin typeface="+mj-ea"/>
                <a:ea typeface="+mj-ea"/>
              </a:rPr>
              <a:t>實際核定之底價金額</a:t>
            </a:r>
            <a:r>
              <a:rPr lang="zh-TW" altLang="en-US" sz="2400" b="1" dirty="0">
                <a:latin typeface="+mj-ea"/>
                <a:ea typeface="+mj-ea"/>
              </a:rPr>
              <a:t>。</a:t>
            </a:r>
          </a:p>
          <a:p>
            <a:pPr>
              <a:lnSpc>
                <a:spcPct val="80000"/>
              </a:lnSpc>
            </a:pPr>
            <a:r>
              <a:rPr lang="zh-TW" altLang="en-US" sz="2400" b="1" dirty="0">
                <a:latin typeface="+mj-ea"/>
                <a:ea typeface="+mj-ea"/>
              </a:rPr>
              <a:t>３、如於開啟底價封後未能當場決</a:t>
            </a:r>
            <a:r>
              <a:rPr lang="zh-TW" altLang="en-US" sz="2400" b="1" dirty="0" smtClean="0">
                <a:latin typeface="+mj-ea"/>
                <a:ea typeface="+mj-ea"/>
              </a:rPr>
              <a:t>標者</a:t>
            </a:r>
            <a:r>
              <a:rPr lang="zh-TW" altLang="en-US" sz="2400" b="1" dirty="0">
                <a:latin typeface="+mj-ea"/>
                <a:ea typeface="+mj-ea"/>
              </a:rPr>
              <a:t>（例如依採購法第</a:t>
            </a:r>
            <a:r>
              <a:rPr lang="en-US" altLang="zh-TW" sz="2400" b="1" dirty="0">
                <a:latin typeface="+mj-ea"/>
                <a:ea typeface="+mj-ea"/>
              </a:rPr>
              <a:t>53</a:t>
            </a:r>
            <a:r>
              <a:rPr lang="zh-TW" altLang="en-US" sz="2400" b="1" dirty="0">
                <a:latin typeface="+mj-ea"/>
                <a:ea typeface="+mj-ea"/>
              </a:rPr>
              <a:t>條第</a:t>
            </a:r>
            <a:r>
              <a:rPr lang="en-US" altLang="zh-TW" sz="2400" b="1" dirty="0">
                <a:latin typeface="+mj-ea"/>
                <a:ea typeface="+mj-ea"/>
              </a:rPr>
              <a:t>2</a:t>
            </a:r>
            <a:r>
              <a:rPr lang="zh-TW" altLang="en-US" sz="2400" b="1" dirty="0">
                <a:latin typeface="+mj-ea"/>
                <a:ea typeface="+mj-ea"/>
              </a:rPr>
              <a:t>項規定報經「原底價核定人或其授權人員」或「上級機關」核准、第</a:t>
            </a:r>
            <a:r>
              <a:rPr lang="en-US" altLang="zh-TW" sz="2400" b="1" dirty="0">
                <a:latin typeface="+mj-ea"/>
                <a:ea typeface="+mj-ea"/>
              </a:rPr>
              <a:t>58</a:t>
            </a:r>
            <a:r>
              <a:rPr lang="zh-TW" altLang="en-US" sz="2400" b="1" dirty="0">
                <a:latin typeface="+mj-ea"/>
                <a:ea typeface="+mj-ea"/>
              </a:rPr>
              <a:t>條規定通知廠商說明、或第</a:t>
            </a:r>
            <a:r>
              <a:rPr lang="en-US" altLang="zh-TW" sz="2400" b="1" dirty="0">
                <a:latin typeface="+mj-ea"/>
                <a:ea typeface="+mj-ea"/>
              </a:rPr>
              <a:t>82</a:t>
            </a:r>
            <a:r>
              <a:rPr lang="zh-TW" altLang="en-US" sz="2400" b="1" dirty="0">
                <a:latin typeface="+mj-ea"/>
                <a:ea typeface="+mj-ea"/>
              </a:rPr>
              <a:t>條第</a:t>
            </a:r>
            <a:r>
              <a:rPr lang="en-US" altLang="zh-TW" sz="2400" b="1" dirty="0">
                <a:latin typeface="+mj-ea"/>
                <a:ea typeface="+mj-ea"/>
              </a:rPr>
              <a:t>2</a:t>
            </a:r>
            <a:r>
              <a:rPr lang="zh-TW" altLang="en-US" sz="2400" b="1" dirty="0">
                <a:latin typeface="+mj-ea"/>
                <a:ea typeface="+mj-ea"/>
              </a:rPr>
              <a:t>項或第</a:t>
            </a:r>
            <a:r>
              <a:rPr lang="en-US" altLang="zh-TW" sz="2400" b="1" dirty="0">
                <a:latin typeface="+mj-ea"/>
                <a:ea typeface="+mj-ea"/>
              </a:rPr>
              <a:t>84</a:t>
            </a:r>
            <a:r>
              <a:rPr lang="zh-TW" altLang="en-US" sz="2400" b="1" dirty="0">
                <a:latin typeface="+mj-ea"/>
                <a:ea typeface="+mj-ea"/>
              </a:rPr>
              <a:t>條第</a:t>
            </a:r>
            <a:r>
              <a:rPr lang="en-US" altLang="zh-TW" sz="2400" b="1" dirty="0">
                <a:latin typeface="+mj-ea"/>
                <a:ea typeface="+mj-ea"/>
              </a:rPr>
              <a:t>1</a:t>
            </a:r>
            <a:r>
              <a:rPr lang="zh-TW" altLang="en-US" sz="2400" b="1" dirty="0">
                <a:latin typeface="+mj-ea"/>
                <a:ea typeface="+mj-ea"/>
              </a:rPr>
              <a:t>項暫停採購程序），</a:t>
            </a:r>
            <a:r>
              <a:rPr lang="zh-TW" altLang="en-US" sz="2400" b="1" dirty="0">
                <a:solidFill>
                  <a:srgbClr val="0000FF"/>
                </a:solidFill>
                <a:latin typeface="+mj-ea"/>
                <a:ea typeface="+mj-ea"/>
              </a:rPr>
              <a:t>須由會議主持人將底價重行密封，指派專人妥為保管</a:t>
            </a:r>
            <a:r>
              <a:rPr lang="zh-TW" altLang="en-US" sz="2400" b="1" dirty="0">
                <a:latin typeface="+mj-ea"/>
                <a:ea typeface="+mj-ea"/>
              </a:rPr>
              <a:t>，俟辦理後續程序時，方得再行開啟，並查察原核定之底價有無被竄改之情形</a:t>
            </a:r>
            <a:r>
              <a:rPr lang="zh-TW" altLang="en-US" sz="2400" b="1" dirty="0" smtClean="0">
                <a:latin typeface="+mj-ea"/>
                <a:ea typeface="+mj-ea"/>
              </a:rPr>
              <a:t>。工程會</a:t>
            </a:r>
            <a:r>
              <a:rPr lang="en-US" altLang="zh-TW" sz="2400" b="1" dirty="0">
                <a:latin typeface="+mj-ea"/>
                <a:ea typeface="+mj-ea"/>
              </a:rPr>
              <a:t>107</a:t>
            </a:r>
            <a:r>
              <a:rPr lang="zh-TW" altLang="en-US" sz="2400" b="1" dirty="0">
                <a:latin typeface="+mj-ea"/>
                <a:ea typeface="+mj-ea"/>
              </a:rPr>
              <a:t>年</a:t>
            </a:r>
            <a:r>
              <a:rPr lang="en-US" altLang="zh-TW" sz="2400" b="1" dirty="0">
                <a:latin typeface="+mj-ea"/>
                <a:ea typeface="+mj-ea"/>
              </a:rPr>
              <a:t>9</a:t>
            </a:r>
            <a:r>
              <a:rPr lang="zh-TW" altLang="en-US" sz="2400" b="1" dirty="0">
                <a:latin typeface="+mj-ea"/>
                <a:ea typeface="+mj-ea"/>
              </a:rPr>
              <a:t>月</a:t>
            </a:r>
            <a:r>
              <a:rPr lang="en-US" altLang="zh-TW" sz="2400" b="1" dirty="0" smtClean="0">
                <a:latin typeface="+mj-ea"/>
                <a:ea typeface="+mj-ea"/>
              </a:rPr>
              <a:t>20</a:t>
            </a:r>
            <a:r>
              <a:rPr lang="zh-TW" altLang="en-US" sz="2400" b="1" dirty="0" smtClean="0">
                <a:latin typeface="+mj-ea"/>
                <a:ea typeface="+mj-ea"/>
              </a:rPr>
              <a:t>日</a:t>
            </a:r>
            <a:r>
              <a:rPr lang="zh-TW" altLang="en-US" sz="2400" b="1" dirty="0">
                <a:latin typeface="+mj-ea"/>
                <a:ea typeface="+mj-ea"/>
              </a:rPr>
              <a:t>工程企字第</a:t>
            </a:r>
            <a:r>
              <a:rPr lang="en-US" altLang="zh-TW" sz="2400" b="1" dirty="0">
                <a:latin typeface="+mj-ea"/>
                <a:ea typeface="+mj-ea"/>
              </a:rPr>
              <a:t>10700250240</a:t>
            </a:r>
            <a:r>
              <a:rPr lang="zh-TW" altLang="en-US" sz="2400" b="1" dirty="0">
                <a:latin typeface="+mj-ea"/>
                <a:ea typeface="+mj-ea"/>
              </a:rPr>
              <a:t>號</a:t>
            </a:r>
            <a:r>
              <a:rPr lang="zh-TW" altLang="en-US" sz="2400" b="1" dirty="0" smtClean="0">
                <a:latin typeface="+mj-ea"/>
                <a:ea typeface="+mj-ea"/>
              </a:rPr>
              <a:t>函</a:t>
            </a:r>
          </a:p>
        </p:txBody>
      </p:sp>
      <p:sp>
        <p:nvSpPr>
          <p:cNvPr id="3" name="投影片編號版面配置區 2"/>
          <p:cNvSpPr>
            <a:spLocks noGrp="1"/>
          </p:cNvSpPr>
          <p:nvPr>
            <p:ph type="sldNum" sz="quarter" idx="12"/>
          </p:nvPr>
        </p:nvSpPr>
        <p:spPr/>
        <p:txBody>
          <a:bodyPr/>
          <a:lstStyle/>
          <a:p>
            <a:fld id="{1118FB7C-3051-423D-B140-B22D31D849CF}" type="slidenum">
              <a:rPr lang="zh-TW" altLang="en-US" smtClean="0"/>
              <a:pPr/>
              <a:t>45</a:t>
            </a:fld>
            <a:endParaRPr lang="zh-TW" altLang="en-US"/>
          </a:p>
        </p:txBody>
      </p:sp>
    </p:spTree>
    <p:extLst>
      <p:ext uri="{BB962C8B-B14F-4D97-AF65-F5344CB8AC3E}">
        <p14:creationId xmlns:p14="http://schemas.microsoft.com/office/powerpoint/2010/main" val="61233488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ChangeArrowheads="1"/>
          </p:cNvSpPr>
          <p:nvPr>
            <p:ph type="title"/>
          </p:nvPr>
        </p:nvSpPr>
        <p:spPr>
          <a:xfrm>
            <a:off x="457200" y="188640"/>
            <a:ext cx="8229600" cy="792088"/>
          </a:xfrm>
          <a:solidFill>
            <a:schemeClr val="bg1"/>
          </a:solidFill>
        </p:spPr>
        <p:txBody>
          <a:bodyPr>
            <a:normAutofit/>
          </a:bodyPr>
          <a:lstStyle/>
          <a:p>
            <a:r>
              <a:rPr lang="zh-TW" altLang="en-US" sz="4000" b="1" dirty="0" smtClean="0">
                <a:solidFill>
                  <a:srgbClr val="FF0000"/>
                </a:solidFill>
              </a:rPr>
              <a:t>採購監辦人員可否於檢視底價</a:t>
            </a:r>
            <a:r>
              <a:rPr lang="en-US" altLang="zh-TW" sz="4000" b="1" dirty="0" smtClean="0">
                <a:solidFill>
                  <a:srgbClr val="FF0000"/>
                </a:solidFill>
                <a:latin typeface="+mj-ea"/>
              </a:rPr>
              <a:t>2</a:t>
            </a:r>
            <a:endParaRPr lang="zh-TW" altLang="en-US" sz="4000" b="1" dirty="0" smtClean="0">
              <a:solidFill>
                <a:srgbClr val="FF0000"/>
              </a:solidFill>
              <a:latin typeface="+mj-ea"/>
            </a:endParaRPr>
          </a:p>
        </p:txBody>
      </p:sp>
      <p:sp>
        <p:nvSpPr>
          <p:cNvPr id="130051" name="Rectangle 3"/>
          <p:cNvSpPr>
            <a:spLocks noGrp="1" noChangeArrowheads="1"/>
          </p:cNvSpPr>
          <p:nvPr>
            <p:ph type="body" idx="1"/>
          </p:nvPr>
        </p:nvSpPr>
        <p:spPr>
          <a:xfrm>
            <a:off x="215516" y="1124744"/>
            <a:ext cx="8712968" cy="5233784"/>
          </a:xfrm>
        </p:spPr>
        <p:txBody>
          <a:bodyPr>
            <a:noAutofit/>
          </a:bodyPr>
          <a:lstStyle/>
          <a:p>
            <a:pPr>
              <a:lnSpc>
                <a:spcPts val="2700"/>
              </a:lnSpc>
              <a:buFont typeface="Wingdings" panose="05000000000000000000" pitchFamily="2" charset="2"/>
              <a:buChar char="n"/>
            </a:pPr>
            <a:r>
              <a:rPr lang="en-US" altLang="zh-TW" sz="2400" b="1" dirty="0" smtClean="0">
                <a:latin typeface="PMingLiU" panose="02020500000000000000" pitchFamily="18" charset="-120"/>
                <a:ea typeface="PMingLiU" panose="02020500000000000000" pitchFamily="18" charset="-120"/>
              </a:rPr>
              <a:t>【</a:t>
            </a:r>
            <a:r>
              <a:rPr lang="zh-TW" altLang="en-US" sz="2400" b="1" dirty="0" smtClean="0">
                <a:latin typeface="+mj-ea"/>
                <a:ea typeface="+mj-ea"/>
              </a:rPr>
              <a:t>相關法律規範</a:t>
            </a:r>
            <a:r>
              <a:rPr lang="en-US" altLang="zh-TW" sz="2400" b="1" dirty="0" smtClean="0">
                <a:latin typeface="Pyunji R" panose="02030504000101010101" pitchFamily="18" charset="-127"/>
                <a:ea typeface="Pyunji R" panose="02030504000101010101" pitchFamily="18" charset="-127"/>
              </a:rPr>
              <a:t>】</a:t>
            </a:r>
            <a:endParaRPr lang="en-US" altLang="zh-TW" sz="2400" b="1" dirty="0">
              <a:latin typeface="+mj-ea"/>
              <a:ea typeface="+mj-ea"/>
            </a:endParaRPr>
          </a:p>
          <a:p>
            <a:pPr>
              <a:lnSpc>
                <a:spcPts val="2700"/>
              </a:lnSpc>
            </a:pPr>
            <a:r>
              <a:rPr lang="en-US" altLang="zh-TW" sz="2400" b="1" dirty="0">
                <a:latin typeface="+mj-ea"/>
                <a:ea typeface="+mj-ea"/>
              </a:rPr>
              <a:t>1.</a:t>
            </a:r>
            <a:r>
              <a:rPr lang="zh-TW" altLang="en-US" sz="2400" b="1" dirty="0">
                <a:latin typeface="+mj-ea"/>
                <a:ea typeface="+mj-ea"/>
              </a:rPr>
              <a:t>採購法第</a:t>
            </a:r>
            <a:r>
              <a:rPr lang="en-US" altLang="zh-TW" sz="2400" b="1" dirty="0">
                <a:latin typeface="+mj-ea"/>
                <a:ea typeface="+mj-ea"/>
              </a:rPr>
              <a:t>34</a:t>
            </a:r>
            <a:r>
              <a:rPr lang="zh-TW" altLang="en-US" sz="2400" b="1" dirty="0">
                <a:latin typeface="+mj-ea"/>
                <a:ea typeface="+mj-ea"/>
              </a:rPr>
              <a:t>條第</a:t>
            </a:r>
            <a:r>
              <a:rPr lang="en-US" altLang="zh-TW" sz="2400" b="1" dirty="0">
                <a:latin typeface="+mj-ea"/>
                <a:ea typeface="+mj-ea"/>
              </a:rPr>
              <a:t>3</a:t>
            </a:r>
            <a:r>
              <a:rPr lang="zh-TW" altLang="en-US" sz="2400" b="1" dirty="0">
                <a:latin typeface="+mj-ea"/>
                <a:ea typeface="+mj-ea"/>
              </a:rPr>
              <a:t>項規定，底價於開標後至決標前，仍應保密</a:t>
            </a:r>
            <a:r>
              <a:rPr lang="zh-TW" altLang="en-US" sz="2400" b="1" dirty="0" smtClean="0">
                <a:latin typeface="+mj-ea"/>
                <a:ea typeface="+mj-ea"/>
              </a:rPr>
              <a:t>。</a:t>
            </a:r>
            <a:r>
              <a:rPr lang="zh-TW" altLang="en-US" sz="2400" b="1" dirty="0">
                <a:latin typeface="+mj-ea"/>
                <a:ea typeface="+mj-ea"/>
              </a:rPr>
              <a:t>採購法為特別法</a:t>
            </a:r>
            <a:r>
              <a:rPr lang="en-US" altLang="zh-TW" sz="2400" b="1" dirty="0">
                <a:latin typeface="+mj-ea"/>
                <a:ea typeface="+mj-ea"/>
              </a:rPr>
              <a:t>(</a:t>
            </a:r>
            <a:r>
              <a:rPr lang="zh-TW" altLang="en-US" sz="2400" b="1" dirty="0">
                <a:latin typeface="+mj-ea"/>
                <a:ea typeface="+mj-ea"/>
              </a:rPr>
              <a:t>採購法第</a:t>
            </a:r>
            <a:r>
              <a:rPr lang="en-US" altLang="zh-TW" sz="2400" b="1" dirty="0">
                <a:latin typeface="+mj-ea"/>
                <a:ea typeface="+mj-ea"/>
              </a:rPr>
              <a:t>3</a:t>
            </a:r>
            <a:r>
              <a:rPr lang="zh-TW" altLang="en-US" sz="2400" b="1" dirty="0">
                <a:latin typeface="+mj-ea"/>
                <a:ea typeface="+mj-ea"/>
              </a:rPr>
              <a:t>條參照</a:t>
            </a:r>
            <a:r>
              <a:rPr lang="en-US" altLang="zh-TW" sz="2400" b="1" dirty="0">
                <a:latin typeface="+mj-ea"/>
                <a:ea typeface="+mj-ea"/>
              </a:rPr>
              <a:t>)</a:t>
            </a:r>
            <a:r>
              <a:rPr lang="zh-TW" altLang="en-US" sz="2400" b="1" dirty="0">
                <a:latin typeface="+mj-ea"/>
                <a:ea typeface="+mj-ea"/>
              </a:rPr>
              <a:t>，其未規定者適用其他法令規定</a:t>
            </a:r>
            <a:r>
              <a:rPr lang="zh-TW" altLang="en-US" sz="2400" b="1" dirty="0">
                <a:latin typeface="標楷體" panose="03000509000000000000" pitchFamily="65" charset="-120"/>
              </a:rPr>
              <a:t>。</a:t>
            </a:r>
            <a:endParaRPr lang="en-US" altLang="zh-TW" sz="2400" b="1" dirty="0" smtClean="0">
              <a:latin typeface="+mj-ea"/>
              <a:ea typeface="+mj-ea"/>
            </a:endParaRPr>
          </a:p>
          <a:p>
            <a:pPr>
              <a:lnSpc>
                <a:spcPts val="2700"/>
              </a:lnSpc>
            </a:pPr>
            <a:r>
              <a:rPr lang="en-US" altLang="zh-TW" sz="2400" b="1" dirty="0" smtClean="0">
                <a:latin typeface="+mj-ea"/>
                <a:ea typeface="+mj-ea"/>
              </a:rPr>
              <a:t>2.</a:t>
            </a:r>
            <a:r>
              <a:rPr lang="zh-TW" altLang="en-US" sz="2400" b="1" dirty="0" smtClean="0">
                <a:latin typeface="+mj-ea"/>
                <a:ea typeface="+mj-ea"/>
              </a:rPr>
              <a:t> </a:t>
            </a:r>
            <a:r>
              <a:rPr lang="zh-TW" altLang="en-US" sz="2400" b="1" dirty="0" smtClean="0">
                <a:solidFill>
                  <a:srgbClr val="FF0000"/>
                </a:solidFill>
                <a:latin typeface="+mj-ea"/>
                <a:ea typeface="+mj-ea"/>
              </a:rPr>
              <a:t>屬密件會章相關規定者</a:t>
            </a:r>
            <a:r>
              <a:rPr lang="zh-TW" altLang="en-US" sz="2400" b="1" dirty="0" smtClean="0">
                <a:solidFill>
                  <a:srgbClr val="FF0000"/>
                </a:solidFill>
                <a:latin typeface="標楷體" panose="03000509000000000000" pitchFamily="65" charset="-120"/>
                <a:ea typeface="標楷體" panose="03000509000000000000" pitchFamily="65" charset="-120"/>
              </a:rPr>
              <a:t>，</a:t>
            </a:r>
            <a:r>
              <a:rPr lang="zh-TW" altLang="en-US" sz="2400" b="1" dirty="0" smtClean="0">
                <a:solidFill>
                  <a:srgbClr val="FF0000"/>
                </a:solidFill>
                <a:latin typeface="+mj-ea"/>
                <a:ea typeface="+mj-ea"/>
              </a:rPr>
              <a:t>依文書處理</a:t>
            </a:r>
            <a:r>
              <a:rPr lang="zh-TW" altLang="en-US" sz="2400" b="1" dirty="0">
                <a:solidFill>
                  <a:srgbClr val="FF0000"/>
                </a:solidFill>
                <a:latin typeface="+mj-ea"/>
                <a:ea typeface="+mj-ea"/>
              </a:rPr>
              <a:t>手冊第</a:t>
            </a:r>
            <a:r>
              <a:rPr lang="en-US" altLang="zh-TW" sz="2400" b="1" dirty="0">
                <a:solidFill>
                  <a:srgbClr val="FF0000"/>
                </a:solidFill>
                <a:latin typeface="+mj-ea"/>
                <a:ea typeface="+mj-ea"/>
              </a:rPr>
              <a:t>58</a:t>
            </a:r>
            <a:r>
              <a:rPr lang="zh-TW" altLang="en-US" sz="2400" b="1" dirty="0" smtClean="0">
                <a:solidFill>
                  <a:srgbClr val="FF0000"/>
                </a:solidFill>
                <a:latin typeface="+mj-ea"/>
                <a:ea typeface="+mj-ea"/>
              </a:rPr>
              <a:t>點</a:t>
            </a:r>
            <a:r>
              <a:rPr lang="zh-TW" altLang="en-US" sz="2400" b="1" dirty="0" smtClean="0">
                <a:latin typeface="PMingLiU" panose="02020500000000000000" pitchFamily="18" charset="-120"/>
                <a:ea typeface="PMingLiU" panose="02020500000000000000" pitchFamily="18" charset="-120"/>
              </a:rPr>
              <a:t>：</a:t>
            </a:r>
            <a:r>
              <a:rPr lang="en-US" altLang="zh-TW" sz="2400" b="1" dirty="0" smtClean="0">
                <a:latin typeface="PMingLiU" panose="02020500000000000000" pitchFamily="18" charset="-120"/>
                <a:ea typeface="PMingLiU" panose="02020500000000000000" pitchFamily="18" charset="-120"/>
              </a:rPr>
              <a:t/>
            </a:r>
            <a:br>
              <a:rPr lang="en-US" altLang="zh-TW" sz="2400" b="1" dirty="0" smtClean="0">
                <a:latin typeface="PMingLiU" panose="02020500000000000000" pitchFamily="18" charset="-120"/>
                <a:ea typeface="PMingLiU" panose="02020500000000000000" pitchFamily="18" charset="-120"/>
              </a:rPr>
            </a:br>
            <a:r>
              <a:rPr lang="zh-TW" altLang="en-US" sz="2400" b="1" dirty="0" smtClean="0">
                <a:latin typeface="+mj-ea"/>
                <a:ea typeface="+mj-ea"/>
              </a:rPr>
              <a:t>「</a:t>
            </a:r>
            <a:r>
              <a:rPr lang="zh-TW" altLang="en-US" sz="2400" b="1" dirty="0">
                <a:latin typeface="+mj-ea"/>
                <a:ea typeface="+mj-ea"/>
              </a:rPr>
              <a:t>一般公務機密文書之知悉、持有、使用或複製，</a:t>
            </a:r>
            <a:r>
              <a:rPr lang="zh-TW" altLang="en-US" sz="2400" b="1" dirty="0">
                <a:solidFill>
                  <a:srgbClr val="0000FF"/>
                </a:solidFill>
                <a:latin typeface="+mj-ea"/>
                <a:ea typeface="+mj-ea"/>
              </a:rPr>
              <a:t>除辦理該 機密業務者外，以經單位主管以上人員同意者為限</a:t>
            </a:r>
            <a:r>
              <a:rPr lang="zh-TW" altLang="en-US" sz="2400" b="1" dirty="0" smtClean="0">
                <a:latin typeface="+mj-ea"/>
                <a:ea typeface="+mj-ea"/>
              </a:rPr>
              <a:t>。</a:t>
            </a:r>
            <a:r>
              <a:rPr lang="en-US" altLang="zh-TW" sz="2400" b="1" dirty="0" smtClean="0">
                <a:latin typeface="+mj-ea"/>
                <a:ea typeface="+mj-ea"/>
              </a:rPr>
              <a:t/>
            </a:r>
            <a:br>
              <a:rPr lang="en-US" altLang="zh-TW" sz="2400" b="1" dirty="0" smtClean="0">
                <a:latin typeface="+mj-ea"/>
                <a:ea typeface="+mj-ea"/>
              </a:rPr>
            </a:br>
            <a:r>
              <a:rPr lang="zh-TW" altLang="en-US" sz="2400" b="1" dirty="0" smtClean="0">
                <a:latin typeface="+mj-ea"/>
                <a:ea typeface="+mj-ea"/>
              </a:rPr>
              <a:t> </a:t>
            </a:r>
            <a:r>
              <a:rPr lang="zh-TW" altLang="en-US" sz="2400" b="1" dirty="0">
                <a:latin typeface="+mj-ea"/>
                <a:ea typeface="+mj-ea"/>
              </a:rPr>
              <a:t>前項單位主管以上人員，於有下列情形之一者，得不同意： </a:t>
            </a:r>
            <a:r>
              <a:rPr lang="en-US" altLang="zh-TW" sz="2400" b="1" dirty="0">
                <a:latin typeface="+mj-ea"/>
                <a:ea typeface="+mj-ea"/>
              </a:rPr>
              <a:t>(</a:t>
            </a:r>
            <a:r>
              <a:rPr lang="zh-TW" altLang="en-US" sz="2400" b="1" dirty="0">
                <a:latin typeface="+mj-ea"/>
                <a:ea typeface="+mj-ea"/>
              </a:rPr>
              <a:t>一</a:t>
            </a:r>
            <a:r>
              <a:rPr lang="en-US" altLang="zh-TW" sz="2400" b="1" dirty="0">
                <a:latin typeface="+mj-ea"/>
                <a:ea typeface="+mj-ea"/>
              </a:rPr>
              <a:t>) </a:t>
            </a:r>
            <a:r>
              <a:rPr lang="zh-TW" altLang="en-US" sz="2400" b="1" dirty="0">
                <a:latin typeface="+mj-ea"/>
                <a:ea typeface="+mj-ea"/>
              </a:rPr>
              <a:t>有事實足</a:t>
            </a:r>
            <a:r>
              <a:rPr lang="zh-TW" altLang="en-US" sz="2400" b="1" dirty="0">
                <a:solidFill>
                  <a:srgbClr val="0000FF"/>
                </a:solidFill>
                <a:latin typeface="+mj-ea"/>
                <a:ea typeface="+mj-ea"/>
              </a:rPr>
              <a:t>認有洩密之虞</a:t>
            </a:r>
            <a:r>
              <a:rPr lang="zh-TW" altLang="en-US" sz="2400" b="1" dirty="0">
                <a:latin typeface="+mj-ea"/>
                <a:ea typeface="+mj-ea"/>
              </a:rPr>
              <a:t>。 </a:t>
            </a:r>
            <a:r>
              <a:rPr lang="en-US" altLang="zh-TW" sz="2400" b="1" dirty="0" smtClean="0">
                <a:latin typeface="+mj-ea"/>
                <a:ea typeface="+mj-ea"/>
              </a:rPr>
              <a:t/>
            </a:r>
            <a:br>
              <a:rPr lang="en-US" altLang="zh-TW" sz="2400" b="1" dirty="0" smtClean="0">
                <a:latin typeface="+mj-ea"/>
                <a:ea typeface="+mj-ea"/>
              </a:rPr>
            </a:br>
            <a:r>
              <a:rPr lang="en-US" altLang="zh-TW" sz="2400" b="1" dirty="0" smtClean="0">
                <a:latin typeface="+mj-ea"/>
                <a:ea typeface="+mj-ea"/>
              </a:rPr>
              <a:t>(</a:t>
            </a:r>
            <a:r>
              <a:rPr lang="zh-TW" altLang="en-US" sz="2400" b="1" dirty="0">
                <a:latin typeface="+mj-ea"/>
                <a:ea typeface="+mj-ea"/>
              </a:rPr>
              <a:t>二</a:t>
            </a:r>
            <a:r>
              <a:rPr lang="en-US" altLang="zh-TW" sz="2400" b="1" dirty="0">
                <a:latin typeface="+mj-ea"/>
                <a:ea typeface="+mj-ea"/>
              </a:rPr>
              <a:t>) </a:t>
            </a:r>
            <a:r>
              <a:rPr lang="zh-TW" altLang="en-US" sz="2400" b="1" dirty="0">
                <a:solidFill>
                  <a:srgbClr val="0000FF"/>
                </a:solidFill>
                <a:latin typeface="+mj-ea"/>
                <a:ea typeface="+mj-ea"/>
              </a:rPr>
              <a:t>無知悉</a:t>
            </a:r>
            <a:r>
              <a:rPr lang="zh-TW" altLang="en-US" sz="2400" b="1" dirty="0">
                <a:latin typeface="+mj-ea"/>
                <a:ea typeface="+mj-ea"/>
              </a:rPr>
              <a:t>、持有、使用或複製機密文書</a:t>
            </a:r>
            <a:r>
              <a:rPr lang="zh-TW" altLang="en-US" sz="2400" b="1" dirty="0">
                <a:solidFill>
                  <a:srgbClr val="0000FF"/>
                </a:solidFill>
                <a:latin typeface="+mj-ea"/>
                <a:ea typeface="+mj-ea"/>
              </a:rPr>
              <a:t>之必要</a:t>
            </a:r>
            <a:r>
              <a:rPr lang="zh-TW" altLang="en-US" sz="2400" b="1" dirty="0">
                <a:latin typeface="+mj-ea"/>
                <a:ea typeface="+mj-ea"/>
              </a:rPr>
              <a:t>。</a:t>
            </a:r>
            <a:r>
              <a:rPr lang="zh-TW" altLang="en-US" sz="2400" b="1" dirty="0" smtClean="0">
                <a:latin typeface="+mj-ea"/>
                <a:ea typeface="+mj-ea"/>
              </a:rPr>
              <a:t>」</a:t>
            </a:r>
            <a:endParaRPr lang="en-US" altLang="zh-TW" sz="2400" b="1" dirty="0" smtClean="0">
              <a:latin typeface="+mj-ea"/>
              <a:ea typeface="+mj-ea"/>
            </a:endParaRPr>
          </a:p>
          <a:p>
            <a:pPr>
              <a:lnSpc>
                <a:spcPts val="2700"/>
              </a:lnSpc>
            </a:pPr>
            <a:r>
              <a:rPr lang="zh-TW" altLang="en-US" sz="2400" b="1" dirty="0" smtClean="0">
                <a:latin typeface="+mj-ea"/>
                <a:ea typeface="+mj-ea"/>
              </a:rPr>
              <a:t>申</a:t>
            </a:r>
            <a:r>
              <a:rPr lang="zh-TW" altLang="en-US" sz="2400" b="1" dirty="0">
                <a:latin typeface="+mj-ea"/>
                <a:ea typeface="+mj-ea"/>
              </a:rPr>
              <a:t>言之</a:t>
            </a:r>
            <a:r>
              <a:rPr lang="zh-TW" altLang="en-US" sz="2400" b="1" dirty="0" smtClean="0">
                <a:latin typeface="+mj-ea"/>
                <a:ea typeface="+mj-ea"/>
              </a:rPr>
              <a:t>，除開標主持人應檢視或參考後再</a:t>
            </a:r>
            <a:r>
              <a:rPr lang="zh-TW" altLang="en-US" sz="2400" b="1" dirty="0">
                <a:latin typeface="+mj-ea"/>
                <a:ea typeface="+mj-ea"/>
              </a:rPr>
              <a:t>行定底價</a:t>
            </a:r>
            <a:r>
              <a:rPr lang="zh-TW" altLang="en-US" sz="2400" b="1" dirty="0" smtClean="0">
                <a:latin typeface="+mj-ea"/>
                <a:ea typeface="+mj-ea"/>
              </a:rPr>
              <a:t>外</a:t>
            </a:r>
            <a:r>
              <a:rPr lang="zh-TW" altLang="en-US" sz="2400" b="1" dirty="0" smtClean="0">
                <a:latin typeface="標楷體" panose="03000509000000000000" pitchFamily="65" charset="-120"/>
                <a:ea typeface="標楷體" panose="03000509000000000000" pitchFamily="65" charset="-120"/>
              </a:rPr>
              <a:t>，</a:t>
            </a:r>
            <a:r>
              <a:rPr lang="zh-TW" altLang="en-US" sz="2400" b="1" dirty="0" smtClean="0">
                <a:solidFill>
                  <a:srgbClr val="0000FF"/>
                </a:solidFill>
                <a:latin typeface="標楷體" panose="03000509000000000000" pitchFamily="65" charset="-120"/>
                <a:ea typeface="標楷體" panose="03000509000000000000" pitchFamily="65" charset="-120"/>
              </a:rPr>
              <a:t>監辦人員</a:t>
            </a:r>
            <a:r>
              <a:rPr lang="zh-TW" altLang="en-US" sz="2400" b="1" dirty="0" smtClean="0">
                <a:solidFill>
                  <a:srgbClr val="0000FF"/>
                </a:solidFill>
                <a:latin typeface="+mj-ea"/>
                <a:ea typeface="+mj-ea"/>
              </a:rPr>
              <a:t>仍得監視底價核定作業資料</a:t>
            </a:r>
            <a:r>
              <a:rPr lang="zh-TW" altLang="en-US" sz="2400" b="1" dirty="0" smtClean="0">
                <a:latin typeface="+mj-ea"/>
                <a:ea typeface="+mj-ea"/>
              </a:rPr>
              <a:t>，未解密前</a:t>
            </a:r>
            <a:r>
              <a:rPr lang="zh-TW" altLang="en-US" sz="2400" b="1" dirty="0" smtClean="0">
                <a:latin typeface="標楷體" panose="03000509000000000000" pitchFamily="65" charset="-120"/>
                <a:ea typeface="標楷體" panose="03000509000000000000" pitchFamily="65" charset="-120"/>
              </a:rPr>
              <a:t>，</a:t>
            </a:r>
            <a:r>
              <a:rPr lang="zh-TW" altLang="en-US" sz="2400" b="1" dirty="0" smtClean="0">
                <a:latin typeface="+mj-ea"/>
                <a:ea typeface="+mj-ea"/>
              </a:rPr>
              <a:t>應於</a:t>
            </a:r>
            <a:r>
              <a:rPr lang="zh-TW" altLang="en-US" sz="2400" b="1" dirty="0">
                <a:latin typeface="+mj-ea"/>
                <a:ea typeface="+mj-ea"/>
              </a:rPr>
              <a:t>其</a:t>
            </a:r>
            <a:r>
              <a:rPr lang="zh-TW" altLang="en-US" sz="2400" b="1" dirty="0" smtClean="0">
                <a:latin typeface="+mj-ea"/>
                <a:ea typeface="+mj-ea"/>
              </a:rPr>
              <a:t>底價之傳遞封套上簽名</a:t>
            </a:r>
            <a:r>
              <a:rPr lang="zh-TW" altLang="en-US" sz="2400" b="1" dirty="0">
                <a:latin typeface="+mj-ea"/>
                <a:ea typeface="+mj-ea"/>
              </a:rPr>
              <a:t>，以為適法</a:t>
            </a:r>
            <a:r>
              <a:rPr lang="zh-TW" altLang="en-US" sz="2400" b="1" dirty="0" smtClean="0">
                <a:latin typeface="+mj-ea"/>
                <a:ea typeface="+mj-ea"/>
              </a:rPr>
              <a:t>。</a:t>
            </a:r>
            <a:r>
              <a:rPr lang="en-US" altLang="zh-TW" sz="2400" b="1" dirty="0" smtClean="0">
                <a:latin typeface="+mj-ea"/>
                <a:ea typeface="+mj-ea"/>
              </a:rPr>
              <a:t/>
            </a:r>
            <a:br>
              <a:rPr lang="en-US" altLang="zh-TW" sz="2400" b="1" dirty="0" smtClean="0">
                <a:latin typeface="+mj-ea"/>
                <a:ea typeface="+mj-ea"/>
              </a:rPr>
            </a:br>
            <a:r>
              <a:rPr lang="zh-TW" altLang="en-US" sz="2400" b="1" dirty="0" smtClean="0">
                <a:latin typeface="+mj-ea"/>
                <a:ea typeface="+mj-ea"/>
              </a:rPr>
              <a:t>至於</a:t>
            </a:r>
            <a:r>
              <a:rPr lang="zh-TW" altLang="en-US" sz="2400" b="1" dirty="0">
                <a:latin typeface="+mj-ea"/>
                <a:ea typeface="+mj-ea"/>
              </a:rPr>
              <a:t>是否有洩密的疑慮</a:t>
            </a:r>
            <a:r>
              <a:rPr lang="zh-TW" altLang="en-US" sz="2400" b="1" dirty="0" smtClean="0">
                <a:latin typeface="+mj-ea"/>
                <a:ea typeface="+mj-ea"/>
              </a:rPr>
              <a:t>，屬個案行為認定，依法論處。</a:t>
            </a:r>
            <a:endParaRPr lang="zh-TW" altLang="en-US" sz="2400" b="1" dirty="0">
              <a:latin typeface="+mj-ea"/>
              <a:ea typeface="+mj-ea"/>
            </a:endParaRPr>
          </a:p>
        </p:txBody>
      </p:sp>
      <p:sp>
        <p:nvSpPr>
          <p:cNvPr id="3" name="投影片編號版面配置區 2"/>
          <p:cNvSpPr>
            <a:spLocks noGrp="1"/>
          </p:cNvSpPr>
          <p:nvPr>
            <p:ph type="sldNum" sz="quarter" idx="12"/>
          </p:nvPr>
        </p:nvSpPr>
        <p:spPr/>
        <p:txBody>
          <a:bodyPr/>
          <a:lstStyle/>
          <a:p>
            <a:fld id="{1118FB7C-3051-423D-B140-B22D31D849CF}" type="slidenum">
              <a:rPr lang="zh-TW" altLang="en-US" smtClean="0"/>
              <a:pPr/>
              <a:t>46</a:t>
            </a:fld>
            <a:endParaRPr lang="zh-TW" altLang="en-US"/>
          </a:p>
        </p:txBody>
      </p:sp>
    </p:spTree>
    <p:extLst>
      <p:ext uri="{BB962C8B-B14F-4D97-AF65-F5344CB8AC3E}">
        <p14:creationId xmlns:p14="http://schemas.microsoft.com/office/powerpoint/2010/main" val="348802219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1858" name="Group 2"/>
          <p:cNvGraphicFramePr>
            <a:graphicFrameLocks noGrp="1"/>
          </p:cNvGraphicFramePr>
          <p:nvPr>
            <p:ph/>
            <p:extLst/>
          </p:nvPr>
        </p:nvGraphicFramePr>
        <p:xfrm>
          <a:off x="468313" y="93663"/>
          <a:ext cx="8362950" cy="6389688"/>
        </p:xfrm>
        <a:graphic>
          <a:graphicData uri="http://schemas.openxmlformats.org/drawingml/2006/table">
            <a:tbl>
              <a:tblPr/>
              <a:tblGrid>
                <a:gridCol w="369887">
                  <a:extLst>
                    <a:ext uri="{9D8B030D-6E8A-4147-A177-3AD203B41FA5}">
                      <a16:colId xmlns:a16="http://schemas.microsoft.com/office/drawing/2014/main" xmlns="" val="20000"/>
                    </a:ext>
                  </a:extLst>
                </a:gridCol>
                <a:gridCol w="360363">
                  <a:extLst>
                    <a:ext uri="{9D8B030D-6E8A-4147-A177-3AD203B41FA5}">
                      <a16:colId xmlns:a16="http://schemas.microsoft.com/office/drawing/2014/main" xmlns="" val="20001"/>
                    </a:ext>
                  </a:extLst>
                </a:gridCol>
                <a:gridCol w="2232025">
                  <a:extLst>
                    <a:ext uri="{9D8B030D-6E8A-4147-A177-3AD203B41FA5}">
                      <a16:colId xmlns:a16="http://schemas.microsoft.com/office/drawing/2014/main" xmlns="" val="20002"/>
                    </a:ext>
                  </a:extLst>
                </a:gridCol>
                <a:gridCol w="182562">
                  <a:extLst>
                    <a:ext uri="{9D8B030D-6E8A-4147-A177-3AD203B41FA5}">
                      <a16:colId xmlns:a16="http://schemas.microsoft.com/office/drawing/2014/main" xmlns="" val="20003"/>
                    </a:ext>
                  </a:extLst>
                </a:gridCol>
                <a:gridCol w="2482850">
                  <a:extLst>
                    <a:ext uri="{9D8B030D-6E8A-4147-A177-3AD203B41FA5}">
                      <a16:colId xmlns:a16="http://schemas.microsoft.com/office/drawing/2014/main" xmlns="" val="20004"/>
                    </a:ext>
                  </a:extLst>
                </a:gridCol>
                <a:gridCol w="182563">
                  <a:extLst>
                    <a:ext uri="{9D8B030D-6E8A-4147-A177-3AD203B41FA5}">
                      <a16:colId xmlns:a16="http://schemas.microsoft.com/office/drawing/2014/main" xmlns="" val="20005"/>
                    </a:ext>
                  </a:extLst>
                </a:gridCol>
                <a:gridCol w="2552700">
                  <a:extLst>
                    <a:ext uri="{9D8B030D-6E8A-4147-A177-3AD203B41FA5}">
                      <a16:colId xmlns:a16="http://schemas.microsoft.com/office/drawing/2014/main" xmlns="" val="20006"/>
                    </a:ext>
                  </a:extLst>
                </a:gridCol>
              </a:tblGrid>
              <a:tr h="731778">
                <a:tc gridSpan="7">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zh-TW" altLang="en-US" sz="3200" b="1" i="0" u="none" strike="noStrike" cap="none" normalizeH="0" baseline="0" dirty="0" smtClean="0">
                          <a:ln>
                            <a:noFill/>
                          </a:ln>
                          <a:solidFill>
                            <a:srgbClr val="FF0000"/>
                          </a:solidFill>
                          <a:effectLst/>
                          <a:latin typeface="Arial" charset="0"/>
                          <a:ea typeface="標楷體" pitchFamily="65" charset="-120"/>
                        </a:rPr>
                        <a:t>不同採購金額監辦規定差異情形對照表 </a:t>
                      </a:r>
                    </a:p>
                  </a:txBody>
                  <a:tcPr marT="45716" marB="45716"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xmlns="" val="10000"/>
                  </a:ext>
                </a:extLst>
              </a:tr>
              <a:tr h="403192">
                <a:tc grid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zh-TW" altLang="zh-TW" sz="1400" b="1" i="0" u="none" strike="noStrike" cap="none" normalizeH="0" baseline="0" smtClean="0">
                        <a:ln>
                          <a:noFill/>
                        </a:ln>
                        <a:solidFill>
                          <a:schemeClr val="tx1"/>
                        </a:solidFill>
                        <a:effectLst/>
                        <a:latin typeface="Arial" charset="0"/>
                        <a:ea typeface="標楷體" pitchFamily="65" charset="-120"/>
                      </a:endParaRPr>
                    </a:p>
                  </a:txBody>
                  <a:tcPr marT="45716" marB="457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zh-TW" altLang="en-US"/>
                    </a:p>
                  </a:txBody>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zh-TW" altLang="en-US" sz="1800" b="1" i="0" u="none" strike="noStrike" cap="none" normalizeH="0" baseline="0" smtClean="0">
                          <a:ln>
                            <a:noFill/>
                          </a:ln>
                          <a:solidFill>
                            <a:schemeClr val="tx1"/>
                          </a:solidFill>
                          <a:effectLst/>
                          <a:latin typeface="Arial" charset="0"/>
                          <a:ea typeface="標楷體" pitchFamily="65" charset="-120"/>
                        </a:rPr>
                        <a:t>查核金額以上 </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zh-TW" altLang="en-US"/>
                    </a:p>
                  </a:txBody>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zh-TW" altLang="en-US" sz="1800" b="1" i="0" u="none" strike="noStrike" cap="none" normalizeH="0" baseline="0" smtClean="0">
                          <a:ln>
                            <a:noFill/>
                          </a:ln>
                          <a:solidFill>
                            <a:schemeClr val="tx1"/>
                          </a:solidFill>
                          <a:effectLst/>
                          <a:latin typeface="Arial" charset="0"/>
                          <a:ea typeface="標楷體" pitchFamily="65" charset="-120"/>
                        </a:rPr>
                        <a:t>公告金額以上 </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zh-TW" altLang="en-US"/>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zh-TW" altLang="en-US" sz="1800" b="1" i="0" u="none" strike="noStrike" cap="none" normalizeH="0" baseline="0" smtClean="0">
                          <a:ln>
                            <a:noFill/>
                          </a:ln>
                          <a:solidFill>
                            <a:schemeClr val="tx1"/>
                          </a:solidFill>
                          <a:effectLst/>
                          <a:latin typeface="Arial" charset="0"/>
                          <a:ea typeface="標楷體" pitchFamily="65" charset="-120"/>
                        </a:rPr>
                        <a:t>未達公告金額 </a:t>
                      </a:r>
                    </a:p>
                  </a:txBody>
                  <a:tcPr marT="45716" marB="457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647647">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zh-TW" sz="1600" b="1" i="0" u="none" strike="noStrike" cap="none" normalizeH="0" baseline="0" smtClean="0">
                        <a:ln>
                          <a:noFill/>
                        </a:ln>
                        <a:solidFill>
                          <a:schemeClr val="tx1"/>
                        </a:solidFill>
                        <a:effectLst/>
                        <a:latin typeface="Arial" charset="0"/>
                        <a:ea typeface="標楷體" pitchFamily="65" charset="-12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1" lang="zh-TW" altLang="en-US" sz="1600" b="1" i="0" u="none" strike="noStrike" cap="none" normalizeH="0" baseline="0" smtClean="0">
                          <a:ln>
                            <a:noFill/>
                          </a:ln>
                          <a:solidFill>
                            <a:schemeClr val="tx1"/>
                          </a:solidFill>
                          <a:effectLst/>
                          <a:latin typeface="Arial" charset="0"/>
                          <a:ea typeface="標楷體" pitchFamily="65" charset="-120"/>
                        </a:rPr>
                        <a:t>監</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zh-TW" altLang="en-US" sz="1600" b="1" i="0" u="none" strike="noStrike" cap="none" normalizeH="0" baseline="0" smtClean="0">
                          <a:ln>
                            <a:noFill/>
                          </a:ln>
                          <a:solidFill>
                            <a:schemeClr val="tx1"/>
                          </a:solidFill>
                          <a:effectLst/>
                          <a:latin typeface="Arial" charset="0"/>
                          <a:ea typeface="標楷體" pitchFamily="65" charset="-120"/>
                        </a:rPr>
                        <a:t>辦 </a:t>
                      </a:r>
                    </a:p>
                  </a:txBody>
                  <a:tcPr marT="45716" marB="457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zh-TW" altLang="en-US" sz="1600" b="1" i="0" u="none" strike="noStrike" cap="none" normalizeH="0" baseline="0" smtClean="0">
                          <a:ln>
                            <a:noFill/>
                          </a:ln>
                          <a:solidFill>
                            <a:schemeClr val="tx1"/>
                          </a:solidFill>
                          <a:effectLst/>
                          <a:latin typeface="Arial" charset="0"/>
                          <a:ea typeface="標楷體" pitchFamily="65" charset="-120"/>
                        </a:rPr>
                        <a:t>實</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zh-TW" altLang="en-US" sz="1600" b="1" i="0" u="none" strike="noStrike" cap="none" normalizeH="0" baseline="0" smtClean="0">
                          <a:ln>
                            <a:noFill/>
                          </a:ln>
                          <a:solidFill>
                            <a:schemeClr val="tx1"/>
                          </a:solidFill>
                          <a:effectLst/>
                          <a:latin typeface="Arial" charset="0"/>
                          <a:ea typeface="標楷體" pitchFamily="65" charset="-120"/>
                        </a:rPr>
                        <a:t>地</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5">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1" lang="zh-TW" altLang="en-US" sz="1400" b="1" i="0" u="none" strike="noStrike" cap="none" normalizeH="0" baseline="0" dirty="0" smtClean="0">
                          <a:ln>
                            <a:noFill/>
                          </a:ln>
                          <a:solidFill>
                            <a:schemeClr val="tx1"/>
                          </a:solidFill>
                          <a:effectLst/>
                          <a:latin typeface="Arial" charset="0"/>
                          <a:ea typeface="標楷體" pitchFamily="65" charset="-120"/>
                        </a:rPr>
                        <a:t>實地監視機關辦理開標、比價、議價、決標及驗收是否符合採購法規定 </a:t>
                      </a:r>
                    </a:p>
                  </a:txBody>
                  <a:tcPr marT="45716" marB="457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xmlns="" val="10002"/>
                  </a:ext>
                </a:extLst>
              </a:tr>
              <a:tr h="871720">
                <a:tc vMerge="1">
                  <a:txBody>
                    <a:bodyPr/>
                    <a:lstStyle/>
                    <a:p>
                      <a:endParaRPr lang="zh-TW" altLang="en-US"/>
                    </a:p>
                  </a:txBody>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1" lang="zh-TW" altLang="en-US" sz="1600" b="1" i="0" u="none" strike="noStrike" cap="none" normalizeH="0" baseline="0" smtClean="0">
                          <a:ln>
                            <a:noFill/>
                          </a:ln>
                          <a:solidFill>
                            <a:srgbClr val="000000"/>
                          </a:solidFill>
                          <a:effectLst/>
                          <a:latin typeface="標楷體" pitchFamily="65" charset="-120"/>
                          <a:ea typeface="標楷體" pitchFamily="65" charset="-120"/>
                          <a:cs typeface="Times New Roman" pitchFamily="18" charset="0"/>
                        </a:rPr>
                        <a:t>書</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zh-TW" altLang="en-US" sz="1600" b="1" i="0" u="none" strike="noStrike" cap="none" normalizeH="0" baseline="0" smtClean="0">
                          <a:ln>
                            <a:noFill/>
                          </a:ln>
                          <a:solidFill>
                            <a:srgbClr val="000000"/>
                          </a:solidFill>
                          <a:effectLst/>
                          <a:latin typeface="Arial" charset="0"/>
                          <a:ea typeface="標楷體" pitchFamily="65" charset="-120"/>
                          <a:cs typeface="Times New Roman" pitchFamily="18" charset="0"/>
                        </a:rPr>
                        <a:t>面</a:t>
                      </a:r>
                      <a:r>
                        <a:rPr kumimoji="1" lang="zh-TW" altLang="en-US" sz="1600" b="1" i="0" u="none" strike="noStrike" cap="none" normalizeH="0" baseline="0" smtClean="0">
                          <a:ln>
                            <a:noFill/>
                          </a:ln>
                          <a:solidFill>
                            <a:srgbClr val="000000"/>
                          </a:solidFill>
                          <a:effectLst/>
                          <a:latin typeface="Arial" charset="0"/>
                          <a:ea typeface="標楷體" pitchFamily="65" charset="-120"/>
                        </a:rPr>
                        <a:t> </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zh-TW" sz="1400" b="1" i="0" u="none" strike="noStrike" cap="none" normalizeH="0" baseline="0" smtClean="0">
                          <a:ln>
                            <a:noFill/>
                          </a:ln>
                          <a:solidFill>
                            <a:schemeClr val="tx1"/>
                          </a:solidFill>
                          <a:effectLst/>
                          <a:latin typeface="Arial" charset="0"/>
                          <a:ea typeface="標楷體" pitchFamily="65" charset="-120"/>
                        </a:rPr>
                        <a:t>(</a:t>
                      </a:r>
                      <a:r>
                        <a:rPr kumimoji="1" lang="zh-TW" altLang="en-US" sz="1400" b="1" i="0" u="none" strike="noStrike" cap="none" normalizeH="0" baseline="0" smtClean="0">
                          <a:ln>
                            <a:noFill/>
                          </a:ln>
                          <a:solidFill>
                            <a:schemeClr val="tx1"/>
                          </a:solidFill>
                          <a:effectLst/>
                          <a:latin typeface="Arial" charset="0"/>
                          <a:ea typeface="標楷體" pitchFamily="65" charset="-120"/>
                        </a:rPr>
                        <a:t>上級機關書面監辦</a:t>
                      </a:r>
                      <a:r>
                        <a:rPr kumimoji="1" lang="en-US" altLang="zh-TW" sz="1400" b="1" i="0" u="none" strike="noStrike" cap="none" normalizeH="0" baseline="0" smtClean="0">
                          <a:ln>
                            <a:noFill/>
                          </a:ln>
                          <a:solidFill>
                            <a:schemeClr val="tx1"/>
                          </a:solidFill>
                          <a:effectLst/>
                          <a:latin typeface="Arial" charset="0"/>
                          <a:ea typeface="標楷體" pitchFamily="65" charset="-120"/>
                        </a:rPr>
                        <a:t>)</a:t>
                      </a:r>
                      <a:r>
                        <a:rPr kumimoji="1" lang="zh-TW" altLang="en-US" sz="1400" b="1" i="0" u="none" strike="noStrike" cap="none" normalizeH="0" baseline="0" smtClean="0">
                          <a:ln>
                            <a:noFill/>
                          </a:ln>
                          <a:solidFill>
                            <a:schemeClr val="tx1"/>
                          </a:solidFill>
                          <a:effectLst/>
                          <a:latin typeface="Arial" charset="0"/>
                          <a:ea typeface="標楷體" pitchFamily="65" charset="-120"/>
                        </a:rPr>
                        <a:t>經上級機關首長或其授權人核准。</a:t>
                      </a:r>
                      <a:r>
                        <a:rPr kumimoji="1" lang="en-US" altLang="zh-TW" sz="1400" b="1" i="0" u="none" strike="noStrike" cap="none" normalizeH="0" baseline="0" smtClean="0">
                          <a:ln>
                            <a:noFill/>
                          </a:ln>
                          <a:solidFill>
                            <a:schemeClr val="tx1"/>
                          </a:solidFill>
                          <a:effectLst/>
                          <a:latin typeface="Arial" charset="0"/>
                          <a:ea typeface="標楷體" pitchFamily="65" charset="-120"/>
                        </a:rPr>
                        <a:t>(GPL</a:t>
                      </a:r>
                      <a:r>
                        <a:rPr kumimoji="1" lang="zh-TW" altLang="en-US" sz="1400" b="1" i="0" u="none" strike="noStrike" cap="none" normalizeH="0" baseline="0" smtClean="0">
                          <a:ln>
                            <a:noFill/>
                          </a:ln>
                          <a:solidFill>
                            <a:schemeClr val="tx1"/>
                          </a:solidFill>
                          <a:effectLst/>
                          <a:latin typeface="Arial" charset="0"/>
                          <a:ea typeface="標楷體" pitchFamily="65" charset="-120"/>
                        </a:rPr>
                        <a:t>細則</a:t>
                      </a:r>
                      <a:r>
                        <a:rPr kumimoji="1" lang="en-US" altLang="zh-TW" sz="1400" b="1" i="0" u="none" strike="noStrike" cap="none" normalizeH="0" baseline="0" smtClean="0">
                          <a:ln>
                            <a:noFill/>
                          </a:ln>
                          <a:solidFill>
                            <a:schemeClr val="tx1"/>
                          </a:solidFill>
                          <a:effectLst/>
                          <a:latin typeface="Arial" charset="0"/>
                          <a:ea typeface="標楷體" pitchFamily="65" charset="-120"/>
                        </a:rPr>
                        <a:t>§11-I) </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zh-TW" altLang="en-US" sz="1400" b="1" i="0" u="none" strike="noStrike" cap="none" normalizeH="0" baseline="0" smtClean="0">
                          <a:ln>
                            <a:noFill/>
                          </a:ln>
                          <a:solidFill>
                            <a:schemeClr val="tx1"/>
                          </a:solidFill>
                          <a:effectLst/>
                          <a:latin typeface="Arial" charset="0"/>
                          <a:ea typeface="標楷體" pitchFamily="65" charset="-120"/>
                        </a:rPr>
                        <a:t>經機關首長或其授權人核准</a:t>
                      </a:r>
                      <a:r>
                        <a:rPr kumimoji="1" lang="en-US" altLang="zh-TW" sz="1400" b="1" i="0" u="none" strike="noStrike" cap="none" normalizeH="0" baseline="0" smtClean="0">
                          <a:ln>
                            <a:noFill/>
                          </a:ln>
                          <a:solidFill>
                            <a:schemeClr val="tx1"/>
                          </a:solidFill>
                          <a:effectLst/>
                          <a:latin typeface="Arial" charset="0"/>
                          <a:ea typeface="標楷體" pitchFamily="65" charset="-120"/>
                        </a:rPr>
                        <a:t>(</a:t>
                      </a:r>
                      <a:r>
                        <a:rPr kumimoji="1" lang="zh-TW" altLang="en-US" sz="1400" b="1" i="0" u="none" strike="noStrike" cap="none" normalizeH="0" baseline="0" smtClean="0">
                          <a:ln>
                            <a:noFill/>
                          </a:ln>
                          <a:solidFill>
                            <a:schemeClr val="tx1"/>
                          </a:solidFill>
                          <a:effectLst/>
                          <a:latin typeface="Arial" charset="0"/>
                          <a:ea typeface="標楷體" pitchFamily="65" charset="-120"/>
                        </a:rPr>
                        <a:t>可通案</a:t>
                      </a:r>
                      <a:r>
                        <a:rPr kumimoji="1" lang="en-US" altLang="zh-TW" sz="1400" b="1" i="0" u="none" strike="noStrike" cap="none" normalizeH="0" baseline="0" smtClean="0">
                          <a:ln>
                            <a:noFill/>
                          </a:ln>
                          <a:solidFill>
                            <a:schemeClr val="tx1"/>
                          </a:solidFill>
                          <a:effectLst/>
                          <a:latin typeface="Arial" charset="0"/>
                          <a:ea typeface="標楷體" pitchFamily="65" charset="-120"/>
                        </a:rPr>
                        <a:t>) 91.1.20-09100492650(</a:t>
                      </a:r>
                      <a:r>
                        <a:rPr kumimoji="1" lang="zh-TW" altLang="en-US" sz="1400" b="1" i="0" u="none" strike="noStrike" cap="none" normalizeH="0" baseline="0" smtClean="0">
                          <a:ln>
                            <a:noFill/>
                          </a:ln>
                          <a:solidFill>
                            <a:schemeClr val="tx1"/>
                          </a:solidFill>
                          <a:effectLst/>
                          <a:latin typeface="Arial" charset="0"/>
                          <a:ea typeface="標楷體" pitchFamily="65" charset="-120"/>
                        </a:rPr>
                        <a:t>監辦辦法</a:t>
                      </a:r>
                      <a:r>
                        <a:rPr kumimoji="1" lang="en-US" altLang="zh-TW" sz="1400" b="1" i="0" u="none" strike="noStrike" cap="none" normalizeH="0" baseline="0" smtClean="0">
                          <a:ln>
                            <a:noFill/>
                          </a:ln>
                          <a:solidFill>
                            <a:schemeClr val="tx1"/>
                          </a:solidFill>
                          <a:effectLst/>
                          <a:latin typeface="Arial" charset="0"/>
                          <a:ea typeface="標楷體" pitchFamily="65" charset="-120"/>
                        </a:rPr>
                        <a:t>§4-I) </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zh-TW" altLang="en-US"/>
                    </a:p>
                  </a:txBody>
                  <a:tcPr/>
                </a:tc>
                <a:tc grid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zh-TW" altLang="en-US" sz="1400" b="1" i="0" u="none" strike="noStrike" cap="none" normalizeH="0" baseline="0" dirty="0" smtClean="0">
                          <a:ln>
                            <a:noFill/>
                          </a:ln>
                          <a:solidFill>
                            <a:schemeClr val="tx1"/>
                          </a:solidFill>
                          <a:effectLst/>
                          <a:latin typeface="Arial" charset="0"/>
                          <a:ea typeface="標楷體" pitchFamily="65" charset="-120"/>
                        </a:rPr>
                        <a:t>免經機關首長或其授權人核准。</a:t>
                      </a:r>
                      <a:r>
                        <a:rPr kumimoji="1" lang="en-US" altLang="zh-TW" sz="1400" b="1" i="0" u="none" strike="noStrike" cap="none" normalizeH="0" baseline="0" dirty="0" smtClean="0">
                          <a:ln>
                            <a:noFill/>
                          </a:ln>
                          <a:solidFill>
                            <a:schemeClr val="tx1"/>
                          </a:solidFill>
                          <a:effectLst/>
                          <a:latin typeface="Arial" charset="0"/>
                          <a:ea typeface="標楷體" pitchFamily="65" charset="-120"/>
                        </a:rPr>
                        <a:t>(</a:t>
                      </a:r>
                      <a:r>
                        <a:rPr kumimoji="1" lang="zh-TW" altLang="en-US" sz="1400" b="1" i="0" u="none" strike="noStrike" cap="none" normalizeH="0" baseline="0" dirty="0" smtClean="0">
                          <a:ln>
                            <a:noFill/>
                          </a:ln>
                          <a:solidFill>
                            <a:schemeClr val="tx1"/>
                          </a:solidFill>
                          <a:effectLst/>
                          <a:latin typeface="Arial" charset="0"/>
                          <a:ea typeface="標楷體" pitchFamily="65" charset="-120"/>
                        </a:rPr>
                        <a:t>未達監辦辦法</a:t>
                      </a:r>
                      <a:r>
                        <a:rPr kumimoji="1" lang="en-US" altLang="zh-TW" sz="1400" b="1" i="0" u="none" strike="noStrike" cap="none" normalizeH="0" baseline="0" dirty="0" smtClean="0">
                          <a:ln>
                            <a:noFill/>
                          </a:ln>
                          <a:solidFill>
                            <a:schemeClr val="tx1"/>
                          </a:solidFill>
                          <a:effectLst/>
                          <a:latin typeface="Arial" charset="0"/>
                          <a:ea typeface="標楷體" pitchFamily="65" charset="-120"/>
                        </a:rPr>
                        <a:t>§6-II) </a:t>
                      </a:r>
                    </a:p>
                  </a:txBody>
                  <a:tcPr marT="45716" marB="457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zh-TW" altLang="en-US"/>
                    </a:p>
                  </a:txBody>
                  <a:tcPr/>
                </a:tc>
                <a:extLst>
                  <a:ext uri="{0D108BD9-81ED-4DB2-BD59-A6C34878D82A}">
                    <a16:rowId xmlns:a16="http://schemas.microsoft.com/office/drawing/2014/main" xmlns="" val="10003"/>
                  </a:ext>
                </a:extLst>
              </a:tr>
              <a:tr h="1225451">
                <a:tc grid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zh-TW" altLang="en-US" sz="1800" b="1" i="0" u="none" strike="noStrike" cap="none" normalizeH="0" baseline="0" smtClean="0">
                          <a:ln>
                            <a:noFill/>
                          </a:ln>
                          <a:solidFill>
                            <a:schemeClr val="tx1"/>
                          </a:solidFill>
                          <a:effectLst/>
                          <a:latin typeface="Arial" charset="0"/>
                          <a:ea typeface="標楷體" pitchFamily="65" charset="-120"/>
                        </a:rPr>
                        <a:t>不</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zh-TW" altLang="en-US" sz="1800" b="1" i="0" u="none" strike="noStrike" cap="none" normalizeH="0" baseline="0" smtClean="0">
                          <a:ln>
                            <a:noFill/>
                          </a:ln>
                          <a:solidFill>
                            <a:schemeClr val="tx1"/>
                          </a:solidFill>
                          <a:effectLst/>
                          <a:latin typeface="Arial" charset="0"/>
                          <a:ea typeface="標楷體" pitchFamily="65" charset="-120"/>
                        </a:rPr>
                        <a:t>派員</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zh-TW" altLang="en-US" sz="1800" b="1" i="0" u="none" strike="noStrike" cap="none" normalizeH="0" baseline="0" smtClean="0">
                          <a:ln>
                            <a:noFill/>
                          </a:ln>
                          <a:solidFill>
                            <a:schemeClr val="tx1"/>
                          </a:solidFill>
                          <a:effectLst/>
                          <a:latin typeface="Arial" charset="0"/>
                          <a:ea typeface="標楷體" pitchFamily="65" charset="-120"/>
                        </a:rPr>
                        <a:t>監辦 </a:t>
                      </a:r>
                    </a:p>
                  </a:txBody>
                  <a:tcPr marT="45716" marB="457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zh-TW" alt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zh-TW" altLang="en-US" sz="1400" b="1" i="0" u="none" strike="noStrike" cap="none" normalizeH="0" baseline="0" smtClean="0">
                          <a:ln>
                            <a:noFill/>
                          </a:ln>
                          <a:solidFill>
                            <a:schemeClr val="tx1"/>
                          </a:solidFill>
                          <a:effectLst/>
                          <a:latin typeface="Arial" charset="0"/>
                          <a:ea typeface="標楷體" pitchFamily="65" charset="-120"/>
                        </a:rPr>
                        <a:t>上級機關視事實需要訂定授權條件。</a:t>
                      </a:r>
                      <a:r>
                        <a:rPr kumimoji="1" lang="en-US" altLang="zh-TW" sz="1400" b="1" i="0" u="none" strike="noStrike" cap="none" normalizeH="0" baseline="0" smtClean="0">
                          <a:ln>
                            <a:noFill/>
                          </a:ln>
                          <a:solidFill>
                            <a:schemeClr val="tx1"/>
                          </a:solidFill>
                          <a:effectLst/>
                          <a:latin typeface="Arial" charset="0"/>
                          <a:ea typeface="標楷體" pitchFamily="65" charset="-120"/>
                        </a:rPr>
                        <a:t>GPL§12-I</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zh-TW" altLang="en-US" sz="1400" b="1" i="0" u="none" strike="noStrike" cap="none" normalizeH="0" baseline="0" dirty="0" smtClean="0">
                          <a:ln>
                            <a:noFill/>
                          </a:ln>
                          <a:solidFill>
                            <a:schemeClr val="tx1"/>
                          </a:solidFill>
                          <a:effectLst/>
                          <a:latin typeface="Arial" charset="0"/>
                          <a:ea typeface="標楷體" pitchFamily="65" charset="-120"/>
                        </a:rPr>
                        <a:t>有監辦辦法</a:t>
                      </a:r>
                      <a:r>
                        <a:rPr kumimoji="1" lang="en-US" altLang="zh-TW" sz="1400" b="1" i="0" u="none" strike="noStrike" cap="none" normalizeH="0" baseline="0" dirty="0" smtClean="0">
                          <a:ln>
                            <a:noFill/>
                          </a:ln>
                          <a:solidFill>
                            <a:schemeClr val="tx1"/>
                          </a:solidFill>
                          <a:effectLst/>
                          <a:latin typeface="Arial" charset="0"/>
                          <a:ea typeface="標楷體" pitchFamily="65" charset="-120"/>
                        </a:rPr>
                        <a:t>§5</a:t>
                      </a:r>
                      <a:r>
                        <a:rPr kumimoji="1" lang="zh-TW" altLang="en-US" sz="1400" b="1" i="0" u="none" strike="noStrike" cap="none" normalizeH="0" baseline="0" dirty="0" smtClean="0">
                          <a:ln>
                            <a:noFill/>
                          </a:ln>
                          <a:solidFill>
                            <a:schemeClr val="tx1"/>
                          </a:solidFill>
                          <a:effectLst/>
                          <a:latin typeface="Arial" charset="0"/>
                          <a:ea typeface="標楷體" pitchFamily="65" charset="-120"/>
                        </a:rPr>
                        <a:t>情形，無 </a:t>
                      </a:r>
                      <a:r>
                        <a:rPr kumimoji="1" lang="en-US" altLang="zh-TW" sz="1400" b="1" i="0" u="none" strike="noStrike" cap="none" normalizeH="0" baseline="0" dirty="0" smtClean="0">
                          <a:ln>
                            <a:noFill/>
                          </a:ln>
                          <a:solidFill>
                            <a:schemeClr val="tx1"/>
                          </a:solidFill>
                          <a:effectLst/>
                          <a:latin typeface="Arial" charset="0"/>
                          <a:ea typeface="標楷體" pitchFamily="65" charset="-120"/>
                        </a:rPr>
                        <a:t>§6</a:t>
                      </a:r>
                      <a:r>
                        <a:rPr kumimoji="1" lang="zh-TW" altLang="en-US" sz="1400" b="1" i="0" u="none" strike="noStrike" cap="none" normalizeH="0" baseline="0" dirty="0" smtClean="0">
                          <a:ln>
                            <a:noFill/>
                          </a:ln>
                          <a:solidFill>
                            <a:schemeClr val="tx1"/>
                          </a:solidFill>
                          <a:effectLst/>
                          <a:latin typeface="Arial" charset="0"/>
                          <a:ea typeface="標楷體" pitchFamily="65" charset="-120"/>
                        </a:rPr>
                        <a:t>情形，且經機關首長或其授權人核准</a:t>
                      </a:r>
                      <a:r>
                        <a:rPr kumimoji="1" lang="en-US" altLang="zh-TW" sz="1400" b="1" i="0" u="none" strike="noStrike" cap="none" normalizeH="0" baseline="0" dirty="0" smtClean="0">
                          <a:ln>
                            <a:noFill/>
                          </a:ln>
                          <a:solidFill>
                            <a:schemeClr val="tx1"/>
                          </a:solidFill>
                          <a:effectLst/>
                          <a:latin typeface="Arial" charset="0"/>
                          <a:ea typeface="標楷體" pitchFamily="65" charset="-120"/>
                        </a:rPr>
                        <a:t>(</a:t>
                      </a:r>
                      <a:r>
                        <a:rPr kumimoji="1" lang="zh-TW" altLang="en-US" sz="1400" b="1" i="0" u="none" strike="noStrike" cap="none" normalizeH="0" baseline="0" dirty="0" smtClean="0">
                          <a:ln>
                            <a:noFill/>
                          </a:ln>
                          <a:solidFill>
                            <a:schemeClr val="tx1"/>
                          </a:solidFill>
                          <a:effectLst/>
                          <a:latin typeface="Arial" charset="0"/>
                          <a:ea typeface="標楷體" pitchFamily="65" charset="-120"/>
                        </a:rPr>
                        <a:t>應逐案不可通案核准</a:t>
                      </a:r>
                      <a:r>
                        <a:rPr kumimoji="1" lang="en-US" altLang="zh-TW" sz="1400" b="1" i="0" u="none" strike="noStrike" cap="none" normalizeH="0" baseline="0" dirty="0" smtClean="0">
                          <a:ln>
                            <a:noFill/>
                          </a:ln>
                          <a:solidFill>
                            <a:schemeClr val="tx1"/>
                          </a:solidFill>
                          <a:effectLst/>
                          <a:latin typeface="Arial" charset="0"/>
                          <a:ea typeface="標楷體" pitchFamily="65" charset="-120"/>
                        </a:rPr>
                        <a:t>) 91.10.3-09100422170</a:t>
                      </a:r>
                      <a:r>
                        <a:rPr kumimoji="1" lang="en-US" altLang="zh-TW" sz="2800" b="1" i="0" u="none" strike="noStrike" cap="none" normalizeH="0" baseline="0" dirty="0" smtClean="0">
                          <a:ln>
                            <a:noFill/>
                          </a:ln>
                          <a:solidFill>
                            <a:schemeClr val="tx1"/>
                          </a:solidFill>
                          <a:effectLst/>
                          <a:latin typeface="Arial" charset="0"/>
                          <a:ea typeface="標楷體" pitchFamily="65" charset="-120"/>
                        </a:rPr>
                        <a:t> </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zh-TW" altLang="en-US"/>
                    </a:p>
                  </a:txBody>
                  <a:tcPr/>
                </a:tc>
                <a:tc grid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zh-TW" altLang="en-US" sz="1400" b="1" i="0" u="none" strike="noStrike" cap="none" normalizeH="0" baseline="0" dirty="0" smtClean="0">
                          <a:ln>
                            <a:noFill/>
                          </a:ln>
                          <a:solidFill>
                            <a:schemeClr val="tx1"/>
                          </a:solidFill>
                          <a:effectLst/>
                          <a:latin typeface="Arial" charset="0"/>
                          <a:ea typeface="標楷體" pitchFamily="65" charset="-120"/>
                        </a:rPr>
                        <a:t>有未達監辦辦法 </a:t>
                      </a:r>
                      <a:r>
                        <a:rPr kumimoji="1" lang="en-US" altLang="zh-TW" sz="1400" b="1" i="0" u="none" strike="noStrike" cap="none" normalizeH="0" baseline="0" dirty="0" smtClean="0">
                          <a:ln>
                            <a:noFill/>
                          </a:ln>
                          <a:solidFill>
                            <a:schemeClr val="tx1"/>
                          </a:solidFill>
                          <a:effectLst/>
                          <a:latin typeface="Arial" charset="0"/>
                          <a:ea typeface="標楷體" pitchFamily="65" charset="-120"/>
                        </a:rPr>
                        <a:t>§3</a:t>
                      </a:r>
                      <a:r>
                        <a:rPr kumimoji="1" lang="zh-TW" altLang="en-US" sz="1400" b="1" i="0" u="none" strike="noStrike" cap="none" normalizeH="0" baseline="0" dirty="0" smtClean="0">
                          <a:ln>
                            <a:noFill/>
                          </a:ln>
                          <a:solidFill>
                            <a:schemeClr val="tx1"/>
                          </a:solidFill>
                          <a:effectLst/>
                          <a:latin typeface="Arial" charset="0"/>
                          <a:ea typeface="標楷體" pitchFamily="65" charset="-120"/>
                        </a:rPr>
                        <a:t>情形，無</a:t>
                      </a:r>
                      <a:r>
                        <a:rPr kumimoji="1" lang="en-US" altLang="zh-TW" sz="1400" b="1" i="0" u="none" strike="noStrike" cap="none" normalizeH="0" baseline="0" dirty="0" smtClean="0">
                          <a:ln>
                            <a:noFill/>
                          </a:ln>
                          <a:solidFill>
                            <a:schemeClr val="tx1"/>
                          </a:solidFill>
                          <a:effectLst/>
                          <a:latin typeface="Arial" charset="0"/>
                          <a:ea typeface="標楷體" pitchFamily="65" charset="-120"/>
                        </a:rPr>
                        <a:t>§4</a:t>
                      </a:r>
                      <a:r>
                        <a:rPr kumimoji="1" lang="zh-TW" altLang="en-US" sz="1400" b="1" i="0" u="none" strike="noStrike" cap="none" normalizeH="0" baseline="0" dirty="0" smtClean="0">
                          <a:ln>
                            <a:noFill/>
                          </a:ln>
                          <a:solidFill>
                            <a:schemeClr val="tx1"/>
                          </a:solidFill>
                          <a:effectLst/>
                          <a:latin typeface="Arial" charset="0"/>
                          <a:ea typeface="標楷體" pitchFamily="65" charset="-120"/>
                        </a:rPr>
                        <a:t>情形，免經機關首長或其授權人核准。</a:t>
                      </a:r>
                      <a:r>
                        <a:rPr kumimoji="1" lang="en-US" altLang="zh-TW" sz="1400" b="1" i="0" u="none" strike="noStrike" cap="none" normalizeH="0" baseline="0" dirty="0" smtClean="0">
                          <a:ln>
                            <a:noFill/>
                          </a:ln>
                          <a:solidFill>
                            <a:schemeClr val="tx1"/>
                          </a:solidFill>
                          <a:effectLst/>
                          <a:latin typeface="Arial" charset="0"/>
                          <a:ea typeface="標楷體" pitchFamily="65" charset="-120"/>
                        </a:rPr>
                        <a:t>(</a:t>
                      </a:r>
                      <a:r>
                        <a:rPr kumimoji="1" lang="zh-TW" altLang="en-US" sz="1400" b="1" i="0" u="none" strike="noStrike" cap="none" normalizeH="0" baseline="0" dirty="0" smtClean="0">
                          <a:ln>
                            <a:noFill/>
                          </a:ln>
                          <a:solidFill>
                            <a:schemeClr val="tx1"/>
                          </a:solidFill>
                          <a:effectLst/>
                          <a:latin typeface="Arial" charset="0"/>
                          <a:ea typeface="標楷體" pitchFamily="65" charset="-120"/>
                        </a:rPr>
                        <a:t>應以逐案核准為原則</a:t>
                      </a:r>
                      <a:r>
                        <a:rPr kumimoji="1" lang="en-US" altLang="zh-TW" sz="1400" b="1" i="0" u="none" strike="noStrike" cap="none" normalizeH="0" baseline="0" dirty="0" smtClean="0">
                          <a:ln>
                            <a:noFill/>
                          </a:ln>
                          <a:solidFill>
                            <a:schemeClr val="tx1"/>
                          </a:solidFill>
                          <a:effectLst/>
                          <a:latin typeface="Arial" charset="0"/>
                          <a:ea typeface="標楷體" pitchFamily="65" charset="-120"/>
                        </a:rPr>
                        <a:t>)90.7.10-90024528</a:t>
                      </a:r>
                      <a:r>
                        <a:rPr kumimoji="1" lang="en-US" altLang="zh-TW" sz="2800" b="1" i="0" u="none" strike="noStrike" cap="none" normalizeH="0" baseline="0" dirty="0" smtClean="0">
                          <a:ln>
                            <a:noFill/>
                          </a:ln>
                          <a:solidFill>
                            <a:schemeClr val="tx1"/>
                          </a:solidFill>
                          <a:effectLst/>
                          <a:latin typeface="Arial" charset="0"/>
                          <a:ea typeface="標楷體" pitchFamily="65" charset="-120"/>
                        </a:rPr>
                        <a:t> </a:t>
                      </a:r>
                    </a:p>
                  </a:txBody>
                  <a:tcPr marT="45716" marB="457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zh-TW" altLang="en-US"/>
                    </a:p>
                  </a:txBody>
                  <a:tcPr/>
                </a:tc>
                <a:extLst>
                  <a:ext uri="{0D108BD9-81ED-4DB2-BD59-A6C34878D82A}">
                    <a16:rowId xmlns:a16="http://schemas.microsoft.com/office/drawing/2014/main" xmlns="" val="10004"/>
                  </a:ext>
                </a:extLst>
              </a:tr>
              <a:tr h="1485780">
                <a:tc grid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zh-TW" sz="1800" b="1" i="0" u="none" strike="noStrike" cap="none" normalizeH="0" baseline="0" smtClean="0">
                        <a:ln>
                          <a:noFill/>
                        </a:ln>
                        <a:solidFill>
                          <a:schemeClr val="tx1"/>
                        </a:solidFill>
                        <a:effectLst/>
                        <a:latin typeface="Arial" charset="0"/>
                        <a:ea typeface="標楷體" pitchFamily="65" charset="-12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zh-TW" sz="1800" b="1" i="0" u="none" strike="noStrike" cap="none" normalizeH="0" baseline="0" smtClean="0">
                        <a:ln>
                          <a:noFill/>
                        </a:ln>
                        <a:solidFill>
                          <a:schemeClr val="tx1"/>
                        </a:solidFill>
                        <a:effectLst/>
                        <a:latin typeface="Arial" charset="0"/>
                        <a:ea typeface="標楷體" pitchFamily="65" charset="-12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1" lang="zh-TW" altLang="en-US" sz="1800" b="1" i="0" u="none" strike="noStrike" cap="none" normalizeH="0" baseline="0" smtClean="0">
                          <a:ln>
                            <a:noFill/>
                          </a:ln>
                          <a:solidFill>
                            <a:schemeClr val="tx1"/>
                          </a:solidFill>
                          <a:effectLst/>
                          <a:latin typeface="Arial" charset="0"/>
                          <a:ea typeface="標楷體" pitchFamily="65" charset="-120"/>
                        </a:rPr>
                        <a:t>監辦</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zh-TW" altLang="en-US" sz="1800" b="1" i="0" u="none" strike="noStrike" cap="none" normalizeH="0" baseline="0" smtClean="0">
                          <a:ln>
                            <a:noFill/>
                          </a:ln>
                          <a:solidFill>
                            <a:schemeClr val="tx1"/>
                          </a:solidFill>
                          <a:effectLst/>
                          <a:latin typeface="Arial" charset="0"/>
                          <a:ea typeface="標楷體" pitchFamily="65" charset="-120"/>
                        </a:rPr>
                        <a:t>人員 </a:t>
                      </a:r>
                    </a:p>
                  </a:txBody>
                  <a:tcPr marT="45716" marB="457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zh-TW" alt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zh-TW" altLang="en-US" sz="1400" b="1" i="0" u="none" strike="noStrike" cap="none" normalizeH="0" baseline="0" smtClean="0">
                          <a:ln>
                            <a:noFill/>
                          </a:ln>
                          <a:solidFill>
                            <a:schemeClr val="tx1"/>
                          </a:solidFill>
                          <a:effectLst/>
                          <a:latin typeface="Arial" charset="0"/>
                          <a:ea typeface="標楷體" pitchFamily="65" charset="-120"/>
                        </a:rPr>
                        <a:t>上級機關</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zh-TW" altLang="en-US" sz="1400" b="1" i="0" u="none" strike="noStrike" cap="none" normalizeH="0" baseline="0" smtClean="0">
                          <a:ln>
                            <a:noFill/>
                          </a:ln>
                          <a:solidFill>
                            <a:schemeClr val="tx1"/>
                          </a:solidFill>
                          <a:effectLst/>
                          <a:latin typeface="Arial" charset="0"/>
                          <a:ea typeface="標楷體" pitchFamily="65" charset="-120"/>
                        </a:rPr>
                        <a:t>業務單位或會計單位 </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just" defTabSz="914400" rtl="0" eaLnBrk="1" fontAlgn="t" latinLnBrk="0" hangingPunct="1">
                        <a:lnSpc>
                          <a:spcPct val="100000"/>
                        </a:lnSpc>
                        <a:spcBef>
                          <a:spcPct val="20000"/>
                        </a:spcBef>
                        <a:spcAft>
                          <a:spcPct val="0"/>
                        </a:spcAft>
                        <a:buClrTx/>
                        <a:buSzTx/>
                        <a:buFontTx/>
                        <a:buNone/>
                        <a:tabLst/>
                      </a:pPr>
                      <a:r>
                        <a:rPr kumimoji="1" lang="zh-TW" altLang="en-US" sz="1400" b="1" i="0" u="none" strike="noStrike" cap="none" normalizeH="0" baseline="0" dirty="0" smtClean="0">
                          <a:ln>
                            <a:noFill/>
                          </a:ln>
                          <a:solidFill>
                            <a:schemeClr val="tx1"/>
                          </a:solidFill>
                          <a:effectLst/>
                          <a:latin typeface="Arial" charset="0"/>
                          <a:ea typeface="標楷體" pitchFamily="65" charset="-120"/>
                        </a:rPr>
                        <a:t>主</a:t>
                      </a:r>
                      <a:r>
                        <a:rPr kumimoji="1" lang="en-US" altLang="zh-TW" sz="1400" b="1" i="0" u="none" strike="noStrike" cap="none" normalizeH="0" baseline="0" dirty="0" smtClean="0">
                          <a:ln>
                            <a:noFill/>
                          </a:ln>
                          <a:solidFill>
                            <a:schemeClr val="tx1"/>
                          </a:solidFill>
                          <a:effectLst/>
                          <a:latin typeface="Arial" charset="0"/>
                          <a:ea typeface="標楷體" pitchFamily="65" charset="-120"/>
                        </a:rPr>
                        <a:t>(</a:t>
                      </a:r>
                      <a:r>
                        <a:rPr kumimoji="1" lang="zh-TW" altLang="en-US" sz="1400" b="1" i="0" u="none" strike="noStrike" cap="none" normalizeH="0" baseline="0" dirty="0" smtClean="0">
                          <a:ln>
                            <a:noFill/>
                          </a:ln>
                          <a:solidFill>
                            <a:schemeClr val="tx1"/>
                          </a:solidFill>
                          <a:effectLst/>
                          <a:latin typeface="Arial" charset="0"/>
                          <a:ea typeface="標楷體" pitchFamily="65" charset="-120"/>
                        </a:rPr>
                        <a:t>會</a:t>
                      </a:r>
                      <a:r>
                        <a:rPr kumimoji="1" lang="en-US" altLang="zh-TW" sz="1400" b="1" i="0" u="none" strike="noStrike" cap="none" normalizeH="0" baseline="0" dirty="0" smtClean="0">
                          <a:ln>
                            <a:noFill/>
                          </a:ln>
                          <a:solidFill>
                            <a:schemeClr val="tx1"/>
                          </a:solidFill>
                          <a:effectLst/>
                          <a:latin typeface="Arial" charset="0"/>
                          <a:ea typeface="標楷體" pitchFamily="65" charset="-120"/>
                        </a:rPr>
                        <a:t>)</a:t>
                      </a:r>
                      <a:r>
                        <a:rPr kumimoji="1" lang="zh-TW" altLang="en-US" sz="1400" b="1" i="0" u="none" strike="noStrike" cap="none" normalizeH="0" baseline="0" dirty="0" smtClean="0">
                          <a:ln>
                            <a:noFill/>
                          </a:ln>
                          <a:solidFill>
                            <a:schemeClr val="tx1"/>
                          </a:solidFill>
                          <a:effectLst/>
                          <a:latin typeface="Arial" charset="0"/>
                          <a:ea typeface="標楷體" pitchFamily="65" charset="-120"/>
                        </a:rPr>
                        <a:t>計及有關單位</a:t>
                      </a:r>
                    </a:p>
                    <a:p>
                      <a:pPr marL="0" marR="0" lvl="0" indent="0" algn="just" defTabSz="914400" rtl="0" eaLnBrk="1" fontAlgn="t" latinLnBrk="0" hangingPunct="1">
                        <a:lnSpc>
                          <a:spcPct val="100000"/>
                        </a:lnSpc>
                        <a:spcBef>
                          <a:spcPct val="20000"/>
                        </a:spcBef>
                        <a:spcAft>
                          <a:spcPct val="0"/>
                        </a:spcAft>
                        <a:buClrTx/>
                        <a:buSzTx/>
                        <a:buFontTx/>
                        <a:buNone/>
                        <a:tabLst/>
                      </a:pPr>
                      <a:r>
                        <a:rPr kumimoji="1" lang="zh-TW" altLang="en-US" sz="1400" b="1" i="0" u="none" strike="noStrike" cap="none" normalizeH="0" baseline="0" dirty="0" smtClean="0">
                          <a:ln>
                            <a:noFill/>
                          </a:ln>
                          <a:solidFill>
                            <a:schemeClr val="tx1"/>
                          </a:solidFill>
                          <a:effectLst/>
                          <a:latin typeface="Arial" charset="0"/>
                          <a:ea typeface="標楷體" pitchFamily="65" charset="-120"/>
                        </a:rPr>
                        <a:t>無有關單位者，由機關首長或其授權人員就機關內部熟諳政府採購法令人員指定之。但不應重複指定主</a:t>
                      </a:r>
                      <a:r>
                        <a:rPr kumimoji="1" lang="en-US" altLang="zh-TW" sz="1400" b="1" i="0" u="none" strike="noStrike" cap="none" normalizeH="0" baseline="0" dirty="0" smtClean="0">
                          <a:ln>
                            <a:noFill/>
                          </a:ln>
                          <a:solidFill>
                            <a:schemeClr val="tx1"/>
                          </a:solidFill>
                          <a:effectLst/>
                          <a:latin typeface="Arial" charset="0"/>
                          <a:ea typeface="標楷體" pitchFamily="65" charset="-120"/>
                        </a:rPr>
                        <a:t>(</a:t>
                      </a:r>
                      <a:r>
                        <a:rPr kumimoji="1" lang="zh-TW" altLang="en-US" sz="1400" b="1" i="0" u="none" strike="noStrike" cap="none" normalizeH="0" baseline="0" dirty="0" smtClean="0">
                          <a:ln>
                            <a:noFill/>
                          </a:ln>
                          <a:solidFill>
                            <a:schemeClr val="tx1"/>
                          </a:solidFill>
                          <a:effectLst/>
                          <a:latin typeface="Arial" charset="0"/>
                          <a:ea typeface="標楷體" pitchFamily="65" charset="-120"/>
                        </a:rPr>
                        <a:t>會</a:t>
                      </a:r>
                      <a:r>
                        <a:rPr kumimoji="1" lang="en-US" altLang="zh-TW" sz="1400" b="1" i="0" u="none" strike="noStrike" cap="none" normalizeH="0" baseline="0" dirty="0" smtClean="0">
                          <a:ln>
                            <a:noFill/>
                          </a:ln>
                          <a:solidFill>
                            <a:schemeClr val="tx1"/>
                          </a:solidFill>
                          <a:effectLst/>
                          <a:latin typeface="Arial" charset="0"/>
                          <a:ea typeface="標楷體" pitchFamily="65" charset="-120"/>
                        </a:rPr>
                        <a:t>)</a:t>
                      </a:r>
                      <a:r>
                        <a:rPr kumimoji="1" lang="zh-TW" altLang="en-US" sz="1400" b="1" i="0" u="none" strike="noStrike" cap="none" normalizeH="0" baseline="0" dirty="0" smtClean="0">
                          <a:ln>
                            <a:noFill/>
                          </a:ln>
                          <a:solidFill>
                            <a:schemeClr val="tx1"/>
                          </a:solidFill>
                          <a:effectLst/>
                          <a:latin typeface="Arial" charset="0"/>
                          <a:ea typeface="標楷體" pitchFamily="65" charset="-120"/>
                        </a:rPr>
                        <a:t>計單位人員</a:t>
                      </a:r>
                      <a:r>
                        <a:rPr kumimoji="1" lang="en-US" altLang="zh-TW" sz="1400" b="1" i="0" u="none" strike="noStrike" cap="none" normalizeH="0" baseline="0" dirty="0" smtClean="0">
                          <a:ln>
                            <a:noFill/>
                          </a:ln>
                          <a:solidFill>
                            <a:schemeClr val="tx1"/>
                          </a:solidFill>
                          <a:effectLst/>
                          <a:latin typeface="Arial" charset="0"/>
                          <a:ea typeface="標楷體" pitchFamily="65" charset="-120"/>
                        </a:rPr>
                        <a:t>91.10.7</a:t>
                      </a:r>
                      <a:r>
                        <a:rPr kumimoji="1" lang="zh-TW" altLang="en-US" sz="1400" b="1" i="0" u="none" strike="noStrike" cap="none" normalizeH="0" baseline="0" dirty="0" smtClean="0">
                          <a:ln>
                            <a:noFill/>
                          </a:ln>
                          <a:solidFill>
                            <a:schemeClr val="tx1"/>
                          </a:solidFill>
                          <a:effectLst/>
                          <a:latin typeface="Arial" charset="0"/>
                          <a:ea typeface="標楷體" pitchFamily="65" charset="-120"/>
                        </a:rPr>
                        <a:t>工程企</a:t>
                      </a:r>
                      <a:r>
                        <a:rPr kumimoji="1" lang="en-US" altLang="zh-TW" sz="1400" b="1" i="0" u="none" strike="noStrike" cap="none" normalizeH="0" baseline="0" dirty="0" smtClean="0">
                          <a:ln>
                            <a:noFill/>
                          </a:ln>
                          <a:solidFill>
                            <a:schemeClr val="tx1"/>
                          </a:solidFill>
                          <a:effectLst/>
                          <a:latin typeface="Arial" charset="0"/>
                          <a:ea typeface="標楷體" pitchFamily="65" charset="-120"/>
                        </a:rPr>
                        <a:t>09100417060 </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zh-TW" altLang="en-US"/>
                    </a:p>
                  </a:txBody>
                  <a:tcPr/>
                </a:tc>
                <a:tc grid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zh-TW" altLang="en-US" sz="1400" b="1" i="0" u="none" strike="noStrike" cap="none" normalizeH="0" baseline="0" smtClean="0">
                          <a:ln>
                            <a:noFill/>
                          </a:ln>
                          <a:solidFill>
                            <a:schemeClr val="tx1"/>
                          </a:solidFill>
                          <a:effectLst/>
                          <a:latin typeface="Arial" charset="0"/>
                          <a:ea typeface="標楷體" pitchFamily="65" charset="-120"/>
                        </a:rPr>
                        <a:t>機關首長或授權人員指定之主</a:t>
                      </a:r>
                      <a:r>
                        <a:rPr kumimoji="1" lang="en-US" altLang="zh-TW" sz="1400" b="1" i="0" u="none" strike="noStrike" cap="none" normalizeH="0" baseline="0" smtClean="0">
                          <a:ln>
                            <a:noFill/>
                          </a:ln>
                          <a:solidFill>
                            <a:schemeClr val="tx1"/>
                          </a:solidFill>
                          <a:effectLst/>
                          <a:latin typeface="Arial" charset="0"/>
                          <a:ea typeface="標楷體" pitchFamily="65" charset="-120"/>
                        </a:rPr>
                        <a:t>(</a:t>
                      </a:r>
                      <a:r>
                        <a:rPr kumimoji="1" lang="zh-TW" altLang="en-US" sz="1400" b="1" i="0" u="none" strike="noStrike" cap="none" normalizeH="0" baseline="0" smtClean="0">
                          <a:ln>
                            <a:noFill/>
                          </a:ln>
                          <a:solidFill>
                            <a:schemeClr val="tx1"/>
                          </a:solidFill>
                          <a:effectLst/>
                          <a:latin typeface="Arial" charset="0"/>
                          <a:ea typeface="標楷體" pitchFamily="65" charset="-120"/>
                        </a:rPr>
                        <a:t>會</a:t>
                      </a:r>
                      <a:r>
                        <a:rPr kumimoji="1" lang="en-US" altLang="zh-TW" sz="1400" b="1" i="0" u="none" strike="noStrike" cap="none" normalizeH="0" baseline="0" smtClean="0">
                          <a:ln>
                            <a:noFill/>
                          </a:ln>
                          <a:solidFill>
                            <a:schemeClr val="tx1"/>
                          </a:solidFill>
                          <a:effectLst/>
                          <a:latin typeface="Arial" charset="0"/>
                          <a:ea typeface="標楷體" pitchFamily="65" charset="-120"/>
                        </a:rPr>
                        <a:t>)</a:t>
                      </a:r>
                      <a:r>
                        <a:rPr kumimoji="1" lang="zh-TW" altLang="en-US" sz="1400" b="1" i="0" u="none" strike="noStrike" cap="none" normalizeH="0" baseline="0" smtClean="0">
                          <a:ln>
                            <a:noFill/>
                          </a:ln>
                          <a:solidFill>
                            <a:schemeClr val="tx1"/>
                          </a:solidFill>
                          <a:effectLst/>
                          <a:latin typeface="Arial" charset="0"/>
                          <a:ea typeface="標楷體" pitchFamily="65" charset="-120"/>
                        </a:rPr>
                        <a:t>計或有關單位 </a:t>
                      </a:r>
                    </a:p>
                  </a:txBody>
                  <a:tcPr marT="45716" marB="457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zh-TW" altLang="en-US"/>
                    </a:p>
                  </a:txBody>
                  <a:tcPr/>
                </a:tc>
                <a:extLst>
                  <a:ext uri="{0D108BD9-81ED-4DB2-BD59-A6C34878D82A}">
                    <a16:rowId xmlns:a16="http://schemas.microsoft.com/office/drawing/2014/main" xmlns="" val="10005"/>
                  </a:ext>
                </a:extLst>
              </a:tr>
              <a:tr h="1024120">
                <a:tc grid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zh-TW" altLang="en-US" sz="1800" b="1" i="0" u="none" strike="noStrike" cap="none" normalizeH="0" baseline="0" dirty="0" smtClean="0">
                          <a:ln>
                            <a:noFill/>
                          </a:ln>
                          <a:solidFill>
                            <a:schemeClr val="tx1"/>
                          </a:solidFill>
                          <a:effectLst/>
                          <a:latin typeface="Arial" charset="0"/>
                          <a:ea typeface="標楷體" pitchFamily="65" charset="-120"/>
                        </a:rPr>
                        <a:t>通知</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zh-TW" altLang="en-US" sz="1800" b="1" i="0" u="none" strike="noStrike" cap="none" normalizeH="0" baseline="0" dirty="0" smtClean="0">
                          <a:ln>
                            <a:noFill/>
                          </a:ln>
                          <a:solidFill>
                            <a:schemeClr val="tx1"/>
                          </a:solidFill>
                          <a:effectLst/>
                          <a:latin typeface="Arial" charset="0"/>
                          <a:ea typeface="標楷體" pitchFamily="65" charset="-120"/>
                        </a:rPr>
                        <a:t>監辦 </a:t>
                      </a:r>
                    </a:p>
                  </a:txBody>
                  <a:tcPr marT="45716" marB="457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zh-TW" alt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zh-TW" altLang="en-US" sz="1400" b="1" i="0" u="none" strike="noStrike" cap="none" normalizeH="0" baseline="0" dirty="0" smtClean="0">
                          <a:ln>
                            <a:noFill/>
                          </a:ln>
                          <a:solidFill>
                            <a:schemeClr val="tx1"/>
                          </a:solidFill>
                          <a:effectLst/>
                          <a:latin typeface="Arial" charset="0"/>
                          <a:ea typeface="標楷體" pitchFamily="65" charset="-120"/>
                        </a:rPr>
                        <a:t>等標期或截止收件日 </a:t>
                      </a:r>
                      <a:r>
                        <a:rPr kumimoji="1" lang="en-US" altLang="zh-TW" sz="1400" b="1" i="0" u="none" strike="noStrike" cap="none" normalizeH="0" baseline="0" dirty="0" smtClean="0">
                          <a:ln>
                            <a:noFill/>
                          </a:ln>
                          <a:solidFill>
                            <a:schemeClr val="tx1"/>
                          </a:solidFill>
                          <a:effectLst/>
                          <a:latin typeface="Arial" charset="0"/>
                          <a:ea typeface="標楷體" pitchFamily="65" charset="-120"/>
                        </a:rPr>
                        <a:t>5</a:t>
                      </a:r>
                      <a:r>
                        <a:rPr kumimoji="1" lang="zh-TW" altLang="en-US" sz="1400" b="1" i="0" u="none" strike="noStrike" cap="none" normalizeH="0" baseline="0" dirty="0" smtClean="0">
                          <a:ln>
                            <a:noFill/>
                          </a:ln>
                          <a:solidFill>
                            <a:schemeClr val="tx1"/>
                          </a:solidFill>
                          <a:effectLst/>
                          <a:latin typeface="Arial" charset="0"/>
                          <a:ea typeface="標楷體" pitchFamily="65" charset="-120"/>
                        </a:rPr>
                        <a:t>日前報上級機關。詳</a:t>
                      </a:r>
                      <a:r>
                        <a:rPr kumimoji="1" lang="en-US" altLang="zh-TW" sz="1400" b="1" i="0" u="none" strike="noStrike" cap="none" normalizeH="0" baseline="0" dirty="0" smtClean="0">
                          <a:ln>
                            <a:noFill/>
                          </a:ln>
                          <a:solidFill>
                            <a:schemeClr val="tx1"/>
                          </a:solidFill>
                          <a:effectLst/>
                          <a:latin typeface="Arial" charset="0"/>
                          <a:ea typeface="標楷體" pitchFamily="65" charset="-120"/>
                        </a:rPr>
                        <a:t>GPL</a:t>
                      </a:r>
                      <a:r>
                        <a:rPr kumimoji="1" lang="zh-TW" altLang="en-US" sz="1400" b="1" i="0" u="none" strike="noStrike" cap="none" normalizeH="0" baseline="0" dirty="0" smtClean="0">
                          <a:ln>
                            <a:noFill/>
                          </a:ln>
                          <a:solidFill>
                            <a:schemeClr val="tx1"/>
                          </a:solidFill>
                          <a:effectLst/>
                          <a:latin typeface="Arial" charset="0"/>
                          <a:ea typeface="標楷體" pitchFamily="65" charset="-120"/>
                        </a:rPr>
                        <a:t>細則</a:t>
                      </a:r>
                      <a:r>
                        <a:rPr kumimoji="1" lang="en-US" altLang="zh-TW" sz="1400" b="1" i="0" u="none" strike="noStrike" cap="none" normalizeH="0" baseline="0" dirty="0" smtClean="0">
                          <a:ln>
                            <a:noFill/>
                          </a:ln>
                          <a:solidFill>
                            <a:schemeClr val="tx1"/>
                          </a:solidFill>
                          <a:effectLst/>
                          <a:latin typeface="Arial" charset="0"/>
                          <a:ea typeface="標楷體" pitchFamily="65" charset="-120"/>
                        </a:rPr>
                        <a:t>§7</a:t>
                      </a:r>
                      <a:r>
                        <a:rPr kumimoji="1" lang="zh-TW" altLang="en-US" sz="1400" b="1" i="0" u="none" strike="noStrike" cap="none" normalizeH="0" baseline="0" dirty="0" smtClean="0">
                          <a:ln>
                            <a:noFill/>
                          </a:ln>
                          <a:solidFill>
                            <a:schemeClr val="tx1"/>
                          </a:solidFill>
                          <a:effectLst/>
                          <a:latin typeface="Arial" charset="0"/>
                          <a:ea typeface="標楷體" pitchFamily="65" charset="-120"/>
                        </a:rPr>
                        <a:t>、</a:t>
                      </a:r>
                      <a:r>
                        <a:rPr kumimoji="1" lang="en-US" altLang="zh-TW" sz="1400" b="1" i="0" u="none" strike="noStrike" cap="none" normalizeH="0" baseline="0" dirty="0" smtClean="0">
                          <a:ln>
                            <a:noFill/>
                          </a:ln>
                          <a:solidFill>
                            <a:schemeClr val="tx1"/>
                          </a:solidFill>
                          <a:effectLst/>
                          <a:latin typeface="Arial" charset="0"/>
                          <a:ea typeface="標楷體" pitchFamily="65" charset="-120"/>
                        </a:rPr>
                        <a:t>8</a:t>
                      </a:r>
                      <a:r>
                        <a:rPr kumimoji="1" lang="zh-TW" altLang="en-US" sz="1400" b="1" i="0" u="none" strike="noStrike" cap="none" normalizeH="0" baseline="0" dirty="0" smtClean="0">
                          <a:ln>
                            <a:noFill/>
                          </a:ln>
                          <a:solidFill>
                            <a:schemeClr val="tx1"/>
                          </a:solidFill>
                          <a:effectLst/>
                          <a:latin typeface="Arial" charset="0"/>
                          <a:ea typeface="標楷體" pitchFamily="65" charset="-120"/>
                        </a:rPr>
                        <a:t>、</a:t>
                      </a:r>
                      <a:r>
                        <a:rPr kumimoji="1" lang="en-US" altLang="zh-TW" sz="1400" b="1" i="0" u="none" strike="noStrike" cap="none" normalizeH="0" baseline="0" dirty="0" smtClean="0">
                          <a:ln>
                            <a:noFill/>
                          </a:ln>
                          <a:solidFill>
                            <a:schemeClr val="tx1"/>
                          </a:solidFill>
                          <a:effectLst/>
                          <a:latin typeface="Arial" charset="0"/>
                          <a:ea typeface="標楷體" pitchFamily="65" charset="-120"/>
                        </a:rPr>
                        <a:t>9 </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zh-TW" altLang="en-US" sz="2800" b="1" i="0" u="none" strike="noStrike" cap="none" normalizeH="0" baseline="0" dirty="0" smtClean="0">
                          <a:ln>
                            <a:noFill/>
                          </a:ln>
                          <a:solidFill>
                            <a:schemeClr val="tx1"/>
                          </a:solidFill>
                          <a:effectLst/>
                          <a:latin typeface="Arial" charset="0"/>
                          <a:ea typeface="標楷體" pitchFamily="65" charset="-120"/>
                        </a:rPr>
                        <a:t>需</a:t>
                      </a:r>
                      <a:endParaRPr kumimoji="1" lang="en-US" altLang="zh-TW" sz="2800" b="1" i="0" u="none" strike="noStrike" cap="none" normalizeH="0" baseline="0" dirty="0" smtClean="0">
                        <a:ln>
                          <a:noFill/>
                        </a:ln>
                        <a:solidFill>
                          <a:schemeClr val="tx1"/>
                        </a:solidFill>
                        <a:effectLst/>
                        <a:latin typeface="Arial" charset="0"/>
                        <a:ea typeface="標楷體" pitchFamily="65" charset="-120"/>
                      </a:endParaRP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zh-TW" altLang="en-US"/>
                    </a:p>
                  </a:txBody>
                  <a:tcPr/>
                </a:tc>
                <a:tc grid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zh-TW" altLang="en-US" sz="1400" b="1" i="0" u="none" strike="noStrike" cap="none" normalizeH="0" baseline="0" dirty="0" smtClean="0">
                          <a:ln>
                            <a:noFill/>
                          </a:ln>
                          <a:solidFill>
                            <a:schemeClr val="tx1"/>
                          </a:solidFill>
                          <a:effectLst/>
                          <a:latin typeface="Arial" charset="0"/>
                          <a:ea typeface="標楷體" pitchFamily="65" charset="-120"/>
                        </a:rPr>
                        <a:t>公告金額</a:t>
                      </a:r>
                      <a:r>
                        <a:rPr kumimoji="1" lang="en-US" altLang="zh-TW" sz="1400" b="1" i="0" u="none" strike="noStrike" cap="none" normalizeH="0" baseline="0" dirty="0" smtClean="0">
                          <a:ln>
                            <a:noFill/>
                          </a:ln>
                          <a:solidFill>
                            <a:schemeClr val="tx1"/>
                          </a:solidFill>
                          <a:effectLst/>
                          <a:latin typeface="Arial" charset="0"/>
                          <a:ea typeface="標楷體" pitchFamily="65" charset="-120"/>
                        </a:rPr>
                        <a:t>1/10</a:t>
                      </a:r>
                      <a:r>
                        <a:rPr kumimoji="1" lang="zh-TW" altLang="en-US" sz="1400" b="1" i="0" u="none" strike="noStrike" cap="none" normalizeH="0" baseline="0" dirty="0" smtClean="0">
                          <a:ln>
                            <a:noFill/>
                          </a:ln>
                          <a:solidFill>
                            <a:schemeClr val="tx1"/>
                          </a:solidFill>
                          <a:effectLst/>
                          <a:latin typeface="Arial" charset="0"/>
                          <a:ea typeface="標楷體" pitchFamily="65" charset="-120"/>
                        </a:rPr>
                        <a:t>以下者，得不通知，通知得不派員。未達監辦辦法</a:t>
                      </a:r>
                      <a:r>
                        <a:rPr kumimoji="1" lang="en-US" altLang="zh-TW" sz="1400" b="1" i="0" u="none" strike="noStrike" cap="none" normalizeH="0" baseline="0" dirty="0" smtClean="0">
                          <a:ln>
                            <a:noFill/>
                          </a:ln>
                          <a:solidFill>
                            <a:schemeClr val="tx1"/>
                          </a:solidFill>
                          <a:effectLst/>
                          <a:latin typeface="Arial" charset="0"/>
                          <a:ea typeface="標楷體" pitchFamily="65" charset="-120"/>
                        </a:rPr>
                        <a:t>§5 </a:t>
                      </a:r>
                    </a:p>
                  </a:txBody>
                  <a:tcPr marT="45716" marB="457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zh-TW" altLang="en-US"/>
                    </a:p>
                  </a:txBody>
                  <a:tcPr/>
                </a:tc>
                <a:extLst>
                  <a:ext uri="{0D108BD9-81ED-4DB2-BD59-A6C34878D82A}">
                    <a16:rowId xmlns:a16="http://schemas.microsoft.com/office/drawing/2014/main" xmlns="" val="10006"/>
                  </a:ext>
                </a:extLst>
              </a:tr>
            </a:tbl>
          </a:graphicData>
        </a:graphic>
      </p:graphicFrame>
      <p:sp>
        <p:nvSpPr>
          <p:cNvPr id="3" name="投影片編號版面配置區 2"/>
          <p:cNvSpPr>
            <a:spLocks noGrp="1"/>
          </p:cNvSpPr>
          <p:nvPr>
            <p:ph type="sldNum" sz="quarter" idx="12"/>
          </p:nvPr>
        </p:nvSpPr>
        <p:spPr/>
        <p:txBody>
          <a:bodyPr/>
          <a:lstStyle/>
          <a:p>
            <a:pPr>
              <a:defRPr/>
            </a:pPr>
            <a:fld id="{6F52FD78-880B-4770-A454-C78282C901A6}" type="slidenum">
              <a:rPr lang="en-US" altLang="zh-TW" smtClean="0"/>
              <a:pPr>
                <a:defRPr/>
              </a:pPr>
              <a:t>47</a:t>
            </a:fld>
            <a:endParaRPr lang="en-US" altLang="zh-TW"/>
          </a:p>
        </p:txBody>
      </p:sp>
    </p:spTree>
    <p:extLst>
      <p:ext uri="{BB962C8B-B14F-4D97-AF65-F5344CB8AC3E}">
        <p14:creationId xmlns:p14="http://schemas.microsoft.com/office/powerpoint/2010/main" val="3461912572"/>
      </p:ext>
    </p:extLst>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noChangeArrowheads="1"/>
          </p:cNvSpPr>
          <p:nvPr>
            <p:ph type="title" idx="4294967295"/>
          </p:nvPr>
        </p:nvSpPr>
        <p:spPr>
          <a:xfrm>
            <a:off x="107504" y="274638"/>
            <a:ext cx="8784976" cy="850106"/>
          </a:xfrm>
        </p:spPr>
        <p:txBody>
          <a:bodyPr anchor="t">
            <a:noAutofit/>
          </a:bodyPr>
          <a:lstStyle/>
          <a:p>
            <a:r>
              <a:rPr lang="zh-TW" altLang="en-US" sz="3600" b="1" dirty="0" smtClean="0">
                <a:solidFill>
                  <a:srgbClr val="FF0000"/>
                </a:solidFill>
                <a:latin typeface="+mj-ea"/>
              </a:rPr>
              <a:t>採購監辦</a:t>
            </a:r>
            <a:r>
              <a:rPr lang="zh-TW" altLang="en-US" sz="3600" b="1" u="sng" dirty="0" smtClean="0">
                <a:solidFill>
                  <a:srgbClr val="FF0000"/>
                </a:solidFill>
                <a:latin typeface="+mj-ea"/>
              </a:rPr>
              <a:t>簽名</a:t>
            </a:r>
            <a:r>
              <a:rPr lang="zh-TW" altLang="en-US" sz="3600" b="1" dirty="0" smtClean="0">
                <a:solidFill>
                  <a:srgbClr val="FF0000"/>
                </a:solidFill>
                <a:latin typeface="+mj-ea"/>
              </a:rPr>
              <a:t>與結算驗收證明書</a:t>
            </a:r>
            <a:r>
              <a:rPr lang="zh-TW" altLang="en-US" sz="3600" b="1" u="sng" dirty="0" smtClean="0">
                <a:solidFill>
                  <a:srgbClr val="FF0000"/>
                </a:solidFill>
                <a:latin typeface="+mj-ea"/>
              </a:rPr>
              <a:t>簽認</a:t>
            </a:r>
            <a:r>
              <a:rPr lang="en-US" altLang="zh-TW" sz="3600" b="1" dirty="0" smtClean="0">
                <a:solidFill>
                  <a:srgbClr val="FF0000"/>
                </a:solidFill>
                <a:latin typeface="+mj-ea"/>
              </a:rPr>
              <a:t>1</a:t>
            </a:r>
            <a:endParaRPr lang="zh-TW" altLang="en-US" sz="3600" b="1" dirty="0">
              <a:solidFill>
                <a:srgbClr val="FF0000"/>
              </a:solidFill>
              <a:latin typeface="+mj-ea"/>
            </a:endParaRPr>
          </a:p>
        </p:txBody>
      </p:sp>
      <p:sp>
        <p:nvSpPr>
          <p:cNvPr id="140291" name="Rectangle 3"/>
          <p:cNvSpPr>
            <a:spLocks noGrp="1" noChangeArrowheads="1"/>
          </p:cNvSpPr>
          <p:nvPr>
            <p:ph type="body" idx="4294967295"/>
          </p:nvPr>
        </p:nvSpPr>
        <p:spPr>
          <a:xfrm>
            <a:off x="395536" y="980728"/>
            <a:ext cx="8568952" cy="4320480"/>
          </a:xfrm>
        </p:spPr>
        <p:txBody>
          <a:bodyPr>
            <a:noAutofit/>
          </a:bodyPr>
          <a:lstStyle/>
          <a:p>
            <a:pPr lvl="0">
              <a:buFont typeface="Wingdings" panose="05000000000000000000" pitchFamily="2" charset="2"/>
              <a:buChar char="l"/>
            </a:pPr>
            <a:r>
              <a:rPr lang="zh-TW" altLang="en-US" sz="2400" b="1" dirty="0" smtClean="0">
                <a:latin typeface="+mj-ea"/>
                <a:ea typeface="+mj-ea"/>
              </a:rPr>
              <a:t>機關</a:t>
            </a:r>
            <a:r>
              <a:rPr lang="zh-TW" altLang="en-US" sz="2400" b="1" dirty="0">
                <a:latin typeface="+mj-ea"/>
                <a:ea typeface="+mj-ea"/>
              </a:rPr>
              <a:t>主會計及有關單位會同監辦採購</a:t>
            </a:r>
            <a:r>
              <a:rPr lang="zh-TW" altLang="en-US" sz="2400" b="1" dirty="0" smtClean="0">
                <a:latin typeface="+mj-ea"/>
                <a:ea typeface="+mj-ea"/>
              </a:rPr>
              <a:t>辦法第</a:t>
            </a:r>
            <a:r>
              <a:rPr lang="en-US" altLang="zh-TW" sz="2400" b="1" dirty="0" smtClean="0">
                <a:latin typeface="+mj-ea"/>
                <a:ea typeface="+mj-ea"/>
              </a:rPr>
              <a:t>7</a:t>
            </a:r>
            <a:r>
              <a:rPr lang="zh-TW" altLang="en-US" sz="2400" b="1" dirty="0" smtClean="0">
                <a:latin typeface="+mj-ea"/>
                <a:ea typeface="+mj-ea"/>
              </a:rPr>
              <a:t>條</a:t>
            </a:r>
            <a:r>
              <a:rPr lang="zh-TW" altLang="en-US" sz="2400" b="1" dirty="0" smtClean="0">
                <a:latin typeface="PMingLiU" panose="02020500000000000000" pitchFamily="18" charset="-120"/>
                <a:ea typeface="PMingLiU" panose="02020500000000000000" pitchFamily="18" charset="-120"/>
              </a:rPr>
              <a:t>：</a:t>
            </a:r>
            <a:endParaRPr lang="en-US" altLang="zh-TW" sz="2400" b="1" dirty="0" smtClean="0">
              <a:latin typeface="PMingLiU" panose="02020500000000000000" pitchFamily="18" charset="-120"/>
              <a:ea typeface="PMingLiU" panose="02020500000000000000" pitchFamily="18" charset="-120"/>
            </a:endParaRPr>
          </a:p>
          <a:p>
            <a:pPr lvl="0"/>
            <a:r>
              <a:rPr lang="zh-TW" altLang="en-US" sz="2400" b="1" dirty="0" smtClean="0">
                <a:latin typeface="+mj-ea"/>
                <a:ea typeface="+mj-ea"/>
              </a:rPr>
              <a:t>監</a:t>
            </a:r>
            <a:r>
              <a:rPr lang="zh-TW" altLang="en-US" sz="2400" b="1" dirty="0">
                <a:latin typeface="+mj-ea"/>
                <a:ea typeface="+mj-ea"/>
              </a:rPr>
              <a:t>辦人員於完成監辦後，</a:t>
            </a:r>
            <a:r>
              <a:rPr lang="zh-TW" altLang="en-US" sz="2400" b="1" dirty="0">
                <a:solidFill>
                  <a:srgbClr val="0000FF"/>
                </a:solidFill>
                <a:latin typeface="+mj-ea"/>
                <a:ea typeface="+mj-ea"/>
              </a:rPr>
              <a:t>應於紀錄</a:t>
            </a:r>
            <a:r>
              <a:rPr lang="zh-TW" altLang="en-US" sz="2400" b="1" dirty="0">
                <a:solidFill>
                  <a:srgbClr val="FF0000"/>
                </a:solidFill>
                <a:latin typeface="+mj-ea"/>
                <a:ea typeface="+mj-ea"/>
              </a:rPr>
              <a:t>簽名</a:t>
            </a:r>
            <a:r>
              <a:rPr lang="zh-TW" altLang="en-US" sz="2400" b="1" dirty="0">
                <a:latin typeface="+mj-ea"/>
                <a:ea typeface="+mj-ea"/>
              </a:rPr>
              <a:t>，並得於各相關人員均簽名後為之。無監辦者，紀錄應載明其符合本辦法第五條規定之特殊情形。</a:t>
            </a:r>
            <a:r>
              <a:rPr lang="en-US" altLang="zh-TW" sz="2400" b="1" dirty="0">
                <a:latin typeface="+mj-ea"/>
                <a:ea typeface="+mj-ea"/>
              </a:rPr>
              <a:t>(</a:t>
            </a:r>
            <a:r>
              <a:rPr lang="zh-TW" altLang="en-US" sz="2400" b="1" dirty="0" smtClean="0">
                <a:latin typeface="+mj-ea"/>
                <a:ea typeface="+mj-ea"/>
              </a:rPr>
              <a:t>第</a:t>
            </a:r>
            <a:r>
              <a:rPr lang="en-US" altLang="zh-TW" sz="2400" b="1" dirty="0" smtClean="0">
                <a:latin typeface="+mj-ea"/>
                <a:ea typeface="+mj-ea"/>
              </a:rPr>
              <a:t>1</a:t>
            </a:r>
            <a:r>
              <a:rPr lang="zh-TW" altLang="en-US" sz="2400" b="1" dirty="0" smtClean="0">
                <a:latin typeface="+mj-ea"/>
                <a:ea typeface="+mj-ea"/>
              </a:rPr>
              <a:t>項</a:t>
            </a:r>
            <a:r>
              <a:rPr lang="en-US" altLang="zh-TW" sz="2400" b="1" dirty="0" smtClean="0">
                <a:latin typeface="+mj-ea"/>
                <a:ea typeface="+mj-ea"/>
              </a:rPr>
              <a:t>)</a:t>
            </a:r>
            <a:r>
              <a:rPr lang="zh-TW" altLang="en-US" sz="2400" b="1" dirty="0" smtClean="0">
                <a:latin typeface="+mj-ea"/>
                <a:ea typeface="+mj-ea"/>
              </a:rPr>
              <a:t>。</a:t>
            </a:r>
            <a:endParaRPr lang="en-US" altLang="zh-TW" sz="2400" b="1" dirty="0" smtClean="0">
              <a:latin typeface="+mj-ea"/>
              <a:ea typeface="+mj-ea"/>
            </a:endParaRPr>
          </a:p>
          <a:p>
            <a:pPr lvl="0"/>
            <a:r>
              <a:rPr lang="zh-TW" altLang="en-US" sz="2400" b="1" dirty="0" smtClean="0">
                <a:latin typeface="+mj-ea"/>
                <a:ea typeface="+mj-ea"/>
              </a:rPr>
              <a:t>前項</a:t>
            </a:r>
            <a:r>
              <a:rPr lang="zh-TW" altLang="en-US" sz="2400" b="1" dirty="0">
                <a:latin typeface="+mj-ea"/>
                <a:ea typeface="+mj-ea"/>
              </a:rPr>
              <a:t>監辦，</a:t>
            </a:r>
            <a:r>
              <a:rPr lang="zh-TW" altLang="en-US" sz="2400" b="1" dirty="0">
                <a:solidFill>
                  <a:srgbClr val="0000FF"/>
                </a:solidFill>
                <a:latin typeface="+mj-ea"/>
                <a:ea typeface="+mj-ea"/>
              </a:rPr>
              <a:t>屬書面審核監辦者，紀錄應由各相關人員均</a:t>
            </a:r>
            <a:r>
              <a:rPr lang="zh-TW" altLang="en-US" sz="2400" b="1" dirty="0">
                <a:solidFill>
                  <a:srgbClr val="FF0000"/>
                </a:solidFill>
                <a:latin typeface="+mj-ea"/>
                <a:ea typeface="+mj-ea"/>
              </a:rPr>
              <a:t>簽名</a:t>
            </a:r>
            <a:r>
              <a:rPr lang="zh-TW" altLang="en-US" sz="2400" b="1" dirty="0">
                <a:solidFill>
                  <a:srgbClr val="0000FF"/>
                </a:solidFill>
                <a:latin typeface="+mj-ea"/>
                <a:ea typeface="+mj-ea"/>
              </a:rPr>
              <a:t>後再併同有關文件送監辦人員</a:t>
            </a:r>
            <a:r>
              <a:rPr lang="zh-TW" altLang="en-US" sz="2400" b="1" dirty="0" smtClean="0">
                <a:latin typeface="+mj-ea"/>
                <a:ea typeface="+mj-ea"/>
              </a:rPr>
              <a:t>。</a:t>
            </a:r>
            <a:r>
              <a:rPr lang="en-US" altLang="zh-TW" sz="2400" b="1" dirty="0">
                <a:latin typeface="+mj-ea"/>
                <a:ea typeface="+mj-ea"/>
              </a:rPr>
              <a:t>(</a:t>
            </a:r>
            <a:r>
              <a:rPr lang="zh-TW" altLang="en-US" sz="2400" b="1" dirty="0" smtClean="0">
                <a:latin typeface="+mj-ea"/>
                <a:ea typeface="+mj-ea"/>
              </a:rPr>
              <a:t>第</a:t>
            </a:r>
            <a:r>
              <a:rPr lang="en-US" altLang="zh-TW" sz="2400" b="1" dirty="0" smtClean="0">
                <a:latin typeface="+mj-ea"/>
                <a:ea typeface="+mj-ea"/>
              </a:rPr>
              <a:t>3</a:t>
            </a:r>
            <a:r>
              <a:rPr lang="zh-TW" altLang="en-US" sz="2400" b="1" dirty="0" smtClean="0">
                <a:latin typeface="+mj-ea"/>
                <a:ea typeface="+mj-ea"/>
              </a:rPr>
              <a:t>項</a:t>
            </a:r>
            <a:r>
              <a:rPr lang="en-US" altLang="zh-TW" sz="2400" b="1" dirty="0" smtClean="0">
                <a:latin typeface="+mj-ea"/>
                <a:ea typeface="+mj-ea"/>
              </a:rPr>
              <a:t>)</a:t>
            </a:r>
          </a:p>
          <a:p>
            <a:pPr lvl="0">
              <a:buFont typeface="Wingdings" panose="05000000000000000000" pitchFamily="2" charset="2"/>
              <a:buChar char="n"/>
            </a:pPr>
            <a:r>
              <a:rPr lang="zh-TW" altLang="en-US" sz="2400" b="1" dirty="0" smtClean="0">
                <a:latin typeface="+mj-ea"/>
                <a:ea typeface="+mj-ea"/>
              </a:rPr>
              <a:t>機關</a:t>
            </a:r>
            <a:r>
              <a:rPr lang="zh-TW" altLang="en-US" sz="2400" b="1" dirty="0">
                <a:latin typeface="+mj-ea"/>
                <a:ea typeface="+mj-ea"/>
              </a:rPr>
              <a:t>主會計及有關單位會同監辦採購辦法第七條「監辦人員於完成監辦後，</a:t>
            </a:r>
            <a:r>
              <a:rPr lang="zh-TW" altLang="en-US" sz="2400" b="1" dirty="0">
                <a:solidFill>
                  <a:srgbClr val="0000FF"/>
                </a:solidFill>
                <a:latin typeface="+mj-ea"/>
                <a:ea typeface="+mj-ea"/>
              </a:rPr>
              <a:t>應於紀錄簽名」之規定，係指應於所監辦案件之</a:t>
            </a:r>
            <a:r>
              <a:rPr lang="zh-TW" altLang="en-US" sz="2400" b="1" dirty="0">
                <a:solidFill>
                  <a:srgbClr val="FF0000"/>
                </a:solidFill>
                <a:latin typeface="+mj-ea"/>
                <a:ea typeface="+mj-ea"/>
              </a:rPr>
              <a:t>開標、比價、議價、決標及驗收紀錄上簽名</a:t>
            </a:r>
            <a:r>
              <a:rPr lang="zh-TW" altLang="en-US" sz="2400" b="1" dirty="0">
                <a:latin typeface="+mj-ea"/>
                <a:ea typeface="+mj-ea"/>
              </a:rPr>
              <a:t>，</a:t>
            </a:r>
            <a:r>
              <a:rPr lang="zh-TW" altLang="en-US" sz="2400" b="1" dirty="0">
                <a:solidFill>
                  <a:srgbClr val="FF0000"/>
                </a:solidFill>
                <a:latin typeface="+mj-ea"/>
                <a:ea typeface="+mj-ea"/>
              </a:rPr>
              <a:t>尚不包括廠商標單及底價單</a:t>
            </a:r>
            <a:r>
              <a:rPr lang="zh-TW" altLang="en-US" sz="2400" b="1" dirty="0">
                <a:latin typeface="+mj-ea"/>
                <a:ea typeface="+mj-ea"/>
              </a:rPr>
              <a:t>。</a:t>
            </a:r>
            <a:r>
              <a:rPr lang="en-US" altLang="zh-TW" sz="2400" b="1" dirty="0">
                <a:latin typeface="+mj-ea"/>
                <a:ea typeface="+mj-ea"/>
              </a:rPr>
              <a:t>91</a:t>
            </a:r>
            <a:r>
              <a:rPr lang="zh-TW" altLang="en-US" sz="2400" b="1" dirty="0">
                <a:latin typeface="+mj-ea"/>
                <a:ea typeface="+mj-ea"/>
              </a:rPr>
              <a:t>年</a:t>
            </a:r>
            <a:r>
              <a:rPr lang="en-US" altLang="zh-TW" sz="2400" b="1" dirty="0">
                <a:latin typeface="+mj-ea"/>
                <a:ea typeface="+mj-ea"/>
              </a:rPr>
              <a:t>11</a:t>
            </a:r>
            <a:r>
              <a:rPr lang="zh-TW" altLang="en-US" sz="2400" b="1" dirty="0">
                <a:latin typeface="+mj-ea"/>
                <a:ea typeface="+mj-ea"/>
              </a:rPr>
              <a:t>月</a:t>
            </a:r>
            <a:r>
              <a:rPr lang="en-US" altLang="zh-TW" sz="2400" b="1" dirty="0">
                <a:latin typeface="+mj-ea"/>
                <a:ea typeface="+mj-ea"/>
              </a:rPr>
              <a:t>19</a:t>
            </a:r>
            <a:r>
              <a:rPr lang="zh-TW" altLang="en-US" sz="2400" b="1" dirty="0">
                <a:latin typeface="+mj-ea"/>
                <a:ea typeface="+mj-ea"/>
              </a:rPr>
              <a:t>日工程企字第</a:t>
            </a:r>
            <a:r>
              <a:rPr lang="en-US" altLang="zh-TW" sz="2400" b="1" dirty="0">
                <a:latin typeface="+mj-ea"/>
                <a:ea typeface="+mj-ea"/>
              </a:rPr>
              <a:t>09100495350</a:t>
            </a:r>
            <a:r>
              <a:rPr lang="zh-TW" altLang="en-US" sz="2400" b="1" dirty="0">
                <a:latin typeface="+mj-ea"/>
                <a:ea typeface="+mj-ea"/>
              </a:rPr>
              <a:t>號</a:t>
            </a:r>
            <a:r>
              <a:rPr lang="zh-TW" altLang="en-US" sz="2400" b="1" dirty="0" smtClean="0">
                <a:latin typeface="+mj-ea"/>
                <a:ea typeface="+mj-ea"/>
              </a:rPr>
              <a:t>函</a:t>
            </a:r>
            <a:endParaRPr lang="en-US" altLang="zh-TW" sz="2400" b="1" dirty="0">
              <a:latin typeface="+mj-ea"/>
              <a:ea typeface="+mj-ea"/>
            </a:endParaRPr>
          </a:p>
        </p:txBody>
      </p:sp>
      <p:sp>
        <p:nvSpPr>
          <p:cNvPr id="3" name="矩形 2"/>
          <p:cNvSpPr/>
          <p:nvPr/>
        </p:nvSpPr>
        <p:spPr>
          <a:xfrm>
            <a:off x="539552" y="5301361"/>
            <a:ext cx="8352928" cy="1200329"/>
          </a:xfrm>
          <a:prstGeom prst="rect">
            <a:avLst/>
          </a:prstGeom>
          <a:solidFill>
            <a:srgbClr val="FFFF00"/>
          </a:solidFill>
        </p:spPr>
        <p:txBody>
          <a:bodyPr wrap="square">
            <a:spAutoFit/>
          </a:bodyPr>
          <a:lstStyle/>
          <a:p>
            <a:pPr marL="342900" indent="-342900">
              <a:buFont typeface="Wingdings" panose="05000000000000000000" pitchFamily="2" charset="2"/>
              <a:buChar char="n"/>
            </a:pPr>
            <a:r>
              <a:rPr lang="zh-TW" altLang="en-US" sz="2400" b="1" dirty="0">
                <a:latin typeface="+mj-ea"/>
              </a:rPr>
              <a:t>機關主會計及有關單位會同監辦採購辦法第</a:t>
            </a:r>
            <a:r>
              <a:rPr lang="en-US" altLang="zh-TW" sz="2400" b="1" dirty="0">
                <a:latin typeface="+mj-ea"/>
              </a:rPr>
              <a:t>7</a:t>
            </a:r>
            <a:r>
              <a:rPr lang="zh-TW" altLang="en-US" sz="2400" b="1" dirty="0" smtClean="0">
                <a:latin typeface="+mj-ea"/>
              </a:rPr>
              <a:t>條</a:t>
            </a:r>
            <a:r>
              <a:rPr lang="zh-TW" altLang="en-US" sz="2400" b="1" dirty="0">
                <a:latin typeface="+mj-ea"/>
              </a:rPr>
              <a:t>第</a:t>
            </a:r>
            <a:r>
              <a:rPr lang="en-US" altLang="zh-TW" sz="2400" b="1" dirty="0">
                <a:latin typeface="+mj-ea"/>
              </a:rPr>
              <a:t>4</a:t>
            </a:r>
            <a:r>
              <a:rPr lang="zh-TW" altLang="en-US" sz="2400" b="1" dirty="0">
                <a:latin typeface="+mj-ea"/>
              </a:rPr>
              <a:t>項</a:t>
            </a:r>
            <a:r>
              <a:rPr lang="zh-TW" altLang="en-US" sz="2400" b="1" dirty="0" smtClean="0">
                <a:latin typeface="PMingLiU" panose="02020500000000000000" pitchFamily="18" charset="-120"/>
                <a:ea typeface="PMingLiU" panose="02020500000000000000" pitchFamily="18" charset="-120"/>
              </a:rPr>
              <a:t>：</a:t>
            </a:r>
            <a:r>
              <a:rPr lang="en-US" altLang="zh-TW" sz="2400" b="1" dirty="0" smtClean="0">
                <a:latin typeface="PMingLiU" panose="02020500000000000000" pitchFamily="18" charset="-120"/>
                <a:ea typeface="PMingLiU" panose="02020500000000000000" pitchFamily="18" charset="-120"/>
              </a:rPr>
              <a:t/>
            </a:r>
            <a:br>
              <a:rPr lang="en-US" altLang="zh-TW" sz="2400" b="1" dirty="0" smtClean="0">
                <a:latin typeface="PMingLiU" panose="02020500000000000000" pitchFamily="18" charset="-120"/>
                <a:ea typeface="PMingLiU" panose="02020500000000000000" pitchFamily="18" charset="-120"/>
              </a:rPr>
            </a:br>
            <a:r>
              <a:rPr lang="zh-TW" altLang="en-US" sz="2400" b="1" dirty="0" smtClean="0">
                <a:solidFill>
                  <a:srgbClr val="FF0000"/>
                </a:solidFill>
                <a:latin typeface="+mj-ea"/>
              </a:rPr>
              <a:t>監</a:t>
            </a:r>
            <a:r>
              <a:rPr lang="zh-TW" altLang="en-US" sz="2400" b="1" dirty="0">
                <a:solidFill>
                  <a:srgbClr val="FF0000"/>
                </a:solidFill>
                <a:latin typeface="+mj-ea"/>
              </a:rPr>
              <a:t>辦人員辦理書面審核監辦</a:t>
            </a:r>
            <a:r>
              <a:rPr lang="zh-TW" altLang="en-US" sz="2400" b="1" dirty="0">
                <a:latin typeface="+mj-ea"/>
              </a:rPr>
              <a:t>，應於紀錄上</a:t>
            </a:r>
            <a:r>
              <a:rPr lang="zh-TW" altLang="en-US" sz="2400" b="1" dirty="0">
                <a:solidFill>
                  <a:srgbClr val="0000FF"/>
                </a:solidFill>
                <a:latin typeface="+mj-ea"/>
              </a:rPr>
              <a:t>載明「書面審核監辦」字樣</a:t>
            </a:r>
            <a:r>
              <a:rPr lang="zh-TW" altLang="en-US" sz="2400" b="1" dirty="0" smtClean="0">
                <a:latin typeface="+mj-ea"/>
              </a:rPr>
              <a:t>。</a:t>
            </a:r>
            <a:endParaRPr lang="en-US" altLang="zh-TW" sz="2400" b="1" dirty="0">
              <a:latin typeface="+mj-ea"/>
            </a:endParaRPr>
          </a:p>
        </p:txBody>
      </p:sp>
      <p:sp>
        <p:nvSpPr>
          <p:cNvPr id="4" name="投影片編號版面配置區 3"/>
          <p:cNvSpPr>
            <a:spLocks noGrp="1"/>
          </p:cNvSpPr>
          <p:nvPr>
            <p:ph type="sldNum" sz="quarter" idx="12"/>
          </p:nvPr>
        </p:nvSpPr>
        <p:spPr/>
        <p:txBody>
          <a:bodyPr/>
          <a:lstStyle/>
          <a:p>
            <a:fld id="{1118FB7C-3051-423D-B140-B22D31D849CF}" type="slidenum">
              <a:rPr lang="zh-TW" altLang="en-US" smtClean="0"/>
              <a:pPr/>
              <a:t>48</a:t>
            </a:fld>
            <a:endParaRPr lang="zh-TW" altLang="en-US"/>
          </a:p>
        </p:txBody>
      </p:sp>
    </p:spTree>
    <p:extLst>
      <p:ext uri="{BB962C8B-B14F-4D97-AF65-F5344CB8AC3E}">
        <p14:creationId xmlns:p14="http://schemas.microsoft.com/office/powerpoint/2010/main" val="386532226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noChangeArrowheads="1"/>
          </p:cNvSpPr>
          <p:nvPr>
            <p:ph type="title" idx="4294967295"/>
          </p:nvPr>
        </p:nvSpPr>
        <p:spPr>
          <a:xfrm>
            <a:off x="107504" y="116632"/>
            <a:ext cx="8784976" cy="850106"/>
          </a:xfrm>
        </p:spPr>
        <p:txBody>
          <a:bodyPr anchor="t">
            <a:noAutofit/>
          </a:bodyPr>
          <a:lstStyle/>
          <a:p>
            <a:r>
              <a:rPr lang="zh-TW" altLang="en-US" sz="3600" b="1" dirty="0">
                <a:solidFill>
                  <a:srgbClr val="FF0000"/>
                </a:solidFill>
                <a:latin typeface="+mj-ea"/>
              </a:rPr>
              <a:t>採購監辦</a:t>
            </a:r>
            <a:r>
              <a:rPr lang="zh-TW" altLang="en-US" sz="3600" b="1" u="sng" dirty="0" smtClean="0">
                <a:solidFill>
                  <a:srgbClr val="FF0000"/>
                </a:solidFill>
                <a:latin typeface="+mj-ea"/>
              </a:rPr>
              <a:t>簽名</a:t>
            </a:r>
            <a:r>
              <a:rPr lang="zh-TW" altLang="en-US" sz="3600" b="1" dirty="0" smtClean="0">
                <a:solidFill>
                  <a:srgbClr val="FF0000"/>
                </a:solidFill>
                <a:latin typeface="+mj-ea"/>
              </a:rPr>
              <a:t>與結算驗收證明書</a:t>
            </a:r>
            <a:r>
              <a:rPr lang="zh-TW" altLang="en-US" sz="3600" b="1" u="sng" dirty="0" smtClean="0">
                <a:solidFill>
                  <a:srgbClr val="FF0000"/>
                </a:solidFill>
                <a:latin typeface="+mj-ea"/>
              </a:rPr>
              <a:t>簽認</a:t>
            </a:r>
            <a:r>
              <a:rPr lang="en-US" altLang="zh-TW" sz="3600" b="1" dirty="0" smtClean="0">
                <a:solidFill>
                  <a:srgbClr val="FF0000"/>
                </a:solidFill>
                <a:latin typeface="+mj-ea"/>
              </a:rPr>
              <a:t>2</a:t>
            </a:r>
            <a:endParaRPr lang="zh-TW" altLang="en-US" sz="3600" b="1" dirty="0">
              <a:solidFill>
                <a:srgbClr val="FF0000"/>
              </a:solidFill>
              <a:latin typeface="+mj-ea"/>
            </a:endParaRPr>
          </a:p>
        </p:txBody>
      </p:sp>
      <p:sp>
        <p:nvSpPr>
          <p:cNvPr id="140291" name="Rectangle 3"/>
          <p:cNvSpPr>
            <a:spLocks noGrp="1" noChangeArrowheads="1"/>
          </p:cNvSpPr>
          <p:nvPr>
            <p:ph type="body" idx="4294967295"/>
          </p:nvPr>
        </p:nvSpPr>
        <p:spPr>
          <a:xfrm>
            <a:off x="251520" y="908720"/>
            <a:ext cx="8892480" cy="3960440"/>
          </a:xfrm>
        </p:spPr>
        <p:txBody>
          <a:bodyPr>
            <a:noAutofit/>
          </a:bodyPr>
          <a:lstStyle/>
          <a:p>
            <a:pPr lvl="0">
              <a:buFont typeface="Wingdings" panose="05000000000000000000" pitchFamily="2" charset="2"/>
              <a:buChar char="n"/>
            </a:pPr>
            <a:r>
              <a:rPr lang="zh-TW" altLang="en-US" sz="2400" b="1" dirty="0">
                <a:latin typeface="+mj-ea"/>
                <a:ea typeface="+mj-ea"/>
              </a:rPr>
              <a:t>採購法第</a:t>
            </a:r>
            <a:r>
              <a:rPr lang="en-US" altLang="zh-TW" sz="2400" b="1" dirty="0" smtClean="0">
                <a:latin typeface="+mj-ea"/>
                <a:ea typeface="+mj-ea"/>
              </a:rPr>
              <a:t>72</a:t>
            </a:r>
            <a:r>
              <a:rPr lang="zh-TW" altLang="en-US" sz="2400" b="1" dirty="0" smtClean="0">
                <a:latin typeface="+mj-ea"/>
                <a:ea typeface="+mj-ea"/>
              </a:rPr>
              <a:t>條第</a:t>
            </a:r>
            <a:r>
              <a:rPr lang="en-US" altLang="zh-TW" sz="2400" b="1" dirty="0" smtClean="0">
                <a:latin typeface="+mj-ea"/>
                <a:ea typeface="+mj-ea"/>
              </a:rPr>
              <a:t>1</a:t>
            </a:r>
            <a:r>
              <a:rPr lang="zh-TW" altLang="en-US" sz="2400" b="1" dirty="0">
                <a:latin typeface="+mj-ea"/>
                <a:ea typeface="+mj-ea"/>
              </a:rPr>
              <a:t>項：機關辦理</a:t>
            </a:r>
            <a:r>
              <a:rPr lang="zh-TW" altLang="en-US" sz="2400" b="1" dirty="0">
                <a:solidFill>
                  <a:srgbClr val="0000FF"/>
                </a:solidFill>
                <a:latin typeface="+mj-ea"/>
                <a:ea typeface="+mj-ea"/>
              </a:rPr>
              <a:t>驗收</a:t>
            </a:r>
            <a:r>
              <a:rPr lang="zh-TW" altLang="en-US" sz="2400" b="1" dirty="0">
                <a:latin typeface="+mj-ea"/>
                <a:ea typeface="+mj-ea"/>
              </a:rPr>
              <a:t>時應製作</a:t>
            </a:r>
            <a:r>
              <a:rPr lang="zh-TW" altLang="en-US" sz="2400" b="1" dirty="0">
                <a:solidFill>
                  <a:srgbClr val="0000FF"/>
                </a:solidFill>
                <a:latin typeface="+mj-ea"/>
                <a:ea typeface="+mj-ea"/>
              </a:rPr>
              <a:t>紀錄</a:t>
            </a:r>
            <a:r>
              <a:rPr lang="zh-TW" altLang="en-US" sz="2400" b="1" dirty="0">
                <a:latin typeface="+mj-ea"/>
                <a:ea typeface="+mj-ea"/>
              </a:rPr>
              <a:t>，由參加人員會同</a:t>
            </a:r>
            <a:r>
              <a:rPr lang="zh-TW" altLang="en-US" sz="2400" b="1" dirty="0">
                <a:solidFill>
                  <a:srgbClr val="0000FF"/>
                </a:solidFill>
                <a:latin typeface="+mj-ea"/>
                <a:ea typeface="+mj-ea"/>
              </a:rPr>
              <a:t>簽認</a:t>
            </a:r>
            <a:r>
              <a:rPr lang="zh-TW" altLang="en-US" sz="2400" b="1" dirty="0" smtClean="0">
                <a:latin typeface="+mj-ea"/>
                <a:ea typeface="+mj-ea"/>
              </a:rPr>
              <a:t>。</a:t>
            </a:r>
            <a:r>
              <a:rPr lang="en-US" altLang="zh-TW" sz="2400" b="1" dirty="0" smtClean="0">
                <a:latin typeface="+mj-ea"/>
                <a:ea typeface="+mj-ea"/>
              </a:rPr>
              <a:t>…</a:t>
            </a:r>
          </a:p>
          <a:p>
            <a:pPr lvl="0">
              <a:buFont typeface="Wingdings" panose="05000000000000000000" pitchFamily="2" charset="2"/>
              <a:buChar char="l"/>
            </a:pPr>
            <a:r>
              <a:rPr lang="zh-TW" altLang="en-US" sz="2400" b="1" dirty="0" smtClean="0">
                <a:latin typeface="+mj-ea"/>
                <a:ea typeface="+mj-ea"/>
              </a:rPr>
              <a:t>採購法施行細則第</a:t>
            </a:r>
            <a:r>
              <a:rPr lang="en-US" altLang="zh-TW" sz="2400" b="1" dirty="0" smtClean="0">
                <a:latin typeface="+mj-ea"/>
                <a:ea typeface="+mj-ea"/>
              </a:rPr>
              <a:t>51</a:t>
            </a:r>
            <a:r>
              <a:rPr lang="zh-TW" altLang="en-US" sz="2400" b="1" dirty="0" smtClean="0">
                <a:latin typeface="+mj-ea"/>
                <a:ea typeface="+mj-ea"/>
              </a:rPr>
              <a:t>條：機關</a:t>
            </a:r>
            <a:r>
              <a:rPr lang="zh-TW" altLang="en-US" sz="2400" b="1" dirty="0">
                <a:latin typeface="+mj-ea"/>
                <a:ea typeface="+mj-ea"/>
              </a:rPr>
              <a:t>辦理</a:t>
            </a:r>
            <a:r>
              <a:rPr lang="zh-TW" altLang="en-US" sz="2400" b="1" dirty="0">
                <a:solidFill>
                  <a:srgbClr val="0000FF"/>
                </a:solidFill>
                <a:latin typeface="+mj-ea"/>
                <a:ea typeface="+mj-ea"/>
              </a:rPr>
              <a:t>開標</a:t>
            </a:r>
            <a:r>
              <a:rPr lang="zh-TW" altLang="en-US" sz="2400" b="1" dirty="0">
                <a:latin typeface="+mj-ea"/>
                <a:ea typeface="+mj-ea"/>
              </a:rPr>
              <a:t>時應製作紀錄，記載下列事項，由辦理開標人員會同</a:t>
            </a:r>
            <a:r>
              <a:rPr lang="zh-TW" altLang="en-US" sz="2400" b="1" dirty="0">
                <a:solidFill>
                  <a:srgbClr val="0000FF"/>
                </a:solidFill>
                <a:latin typeface="+mj-ea"/>
                <a:ea typeface="+mj-ea"/>
              </a:rPr>
              <a:t>簽認</a:t>
            </a:r>
            <a:r>
              <a:rPr lang="zh-TW" altLang="en-US" sz="2400" b="1" dirty="0">
                <a:latin typeface="+mj-ea"/>
                <a:ea typeface="+mj-ea"/>
              </a:rPr>
              <a:t>；有監辦開標人員者，亦應會同簽認</a:t>
            </a:r>
            <a:r>
              <a:rPr lang="zh-TW" altLang="en-US" sz="2400" b="1" dirty="0" smtClean="0">
                <a:latin typeface="+mj-ea"/>
                <a:ea typeface="+mj-ea"/>
              </a:rPr>
              <a:t>：</a:t>
            </a:r>
            <a:r>
              <a:rPr lang="en-US" altLang="zh-TW" sz="2400" b="1" dirty="0" smtClean="0">
                <a:latin typeface="+mj-ea"/>
                <a:ea typeface="+mj-ea"/>
              </a:rPr>
              <a:t>…</a:t>
            </a:r>
          </a:p>
          <a:p>
            <a:pPr lvl="0">
              <a:buFont typeface="Wingdings" panose="05000000000000000000" pitchFamily="2" charset="2"/>
              <a:buChar char="l"/>
            </a:pPr>
            <a:r>
              <a:rPr lang="zh-TW" altLang="en-US" sz="2400" b="1" dirty="0" smtClean="0">
                <a:latin typeface="+mj-ea"/>
                <a:ea typeface="+mj-ea"/>
              </a:rPr>
              <a:t>採購法施行細則第</a:t>
            </a:r>
            <a:r>
              <a:rPr lang="en-US" altLang="zh-TW" sz="2400" b="1" dirty="0" smtClean="0">
                <a:latin typeface="+mj-ea"/>
                <a:ea typeface="+mj-ea"/>
              </a:rPr>
              <a:t>68</a:t>
            </a:r>
            <a:r>
              <a:rPr lang="zh-TW" altLang="en-US" sz="2400" b="1" dirty="0">
                <a:latin typeface="+mj-ea"/>
                <a:ea typeface="+mj-ea"/>
              </a:rPr>
              <a:t>條</a:t>
            </a:r>
            <a:r>
              <a:rPr lang="zh-TW" altLang="en-US" sz="2400" b="1" dirty="0" smtClean="0">
                <a:latin typeface="+mj-ea"/>
                <a:ea typeface="+mj-ea"/>
              </a:rPr>
              <a:t>：機關</a:t>
            </a:r>
            <a:r>
              <a:rPr lang="zh-TW" altLang="en-US" sz="2400" b="1" dirty="0">
                <a:latin typeface="+mj-ea"/>
                <a:ea typeface="+mj-ea"/>
              </a:rPr>
              <a:t>辦理</a:t>
            </a:r>
            <a:r>
              <a:rPr lang="zh-TW" altLang="en-US" sz="2400" b="1" dirty="0">
                <a:solidFill>
                  <a:srgbClr val="0000FF"/>
                </a:solidFill>
                <a:latin typeface="+mj-ea"/>
                <a:ea typeface="+mj-ea"/>
              </a:rPr>
              <a:t>決標</a:t>
            </a:r>
            <a:r>
              <a:rPr lang="zh-TW" altLang="en-US" sz="2400" b="1" dirty="0">
                <a:latin typeface="+mj-ea"/>
                <a:ea typeface="+mj-ea"/>
              </a:rPr>
              <a:t>時應製作紀錄，記載下列事項，由辦理決標人員會同簽認；有監辦決標人員或有得標廠商代表參加者，亦應會同</a:t>
            </a:r>
            <a:r>
              <a:rPr lang="zh-TW" altLang="en-US" sz="2400" b="1" dirty="0">
                <a:solidFill>
                  <a:srgbClr val="0000FF"/>
                </a:solidFill>
                <a:latin typeface="+mj-ea"/>
                <a:ea typeface="+mj-ea"/>
              </a:rPr>
              <a:t>簽認</a:t>
            </a:r>
            <a:r>
              <a:rPr lang="zh-TW" altLang="en-US" sz="2400" b="1" dirty="0" smtClean="0">
                <a:latin typeface="+mj-ea"/>
                <a:ea typeface="+mj-ea"/>
              </a:rPr>
              <a:t>：</a:t>
            </a:r>
            <a:r>
              <a:rPr lang="en-US" altLang="zh-TW" sz="2400" b="1" dirty="0" smtClean="0">
                <a:latin typeface="+mj-ea"/>
                <a:ea typeface="+mj-ea"/>
              </a:rPr>
              <a:t>…</a:t>
            </a:r>
          </a:p>
          <a:p>
            <a:pPr lvl="0">
              <a:buFont typeface="Wingdings" panose="05000000000000000000" pitchFamily="2" charset="2"/>
              <a:buChar char="l"/>
            </a:pPr>
            <a:r>
              <a:rPr lang="zh-TW" altLang="en-US" sz="2400" b="1" dirty="0">
                <a:latin typeface="+mj-ea"/>
                <a:ea typeface="+mj-ea"/>
              </a:rPr>
              <a:t>採購法施行細則</a:t>
            </a:r>
            <a:r>
              <a:rPr lang="zh-TW" altLang="en-US" sz="2400" b="1" dirty="0" smtClean="0">
                <a:latin typeface="+mj-ea"/>
                <a:ea typeface="+mj-ea"/>
              </a:rPr>
              <a:t>第</a:t>
            </a:r>
            <a:r>
              <a:rPr lang="en-US" altLang="zh-TW" sz="2400" b="1" dirty="0" smtClean="0">
                <a:latin typeface="+mj-ea"/>
                <a:ea typeface="+mj-ea"/>
              </a:rPr>
              <a:t>96</a:t>
            </a:r>
            <a:r>
              <a:rPr lang="zh-TW" altLang="en-US" sz="2400" b="1" dirty="0">
                <a:latin typeface="+mj-ea"/>
                <a:ea typeface="+mj-ea"/>
              </a:rPr>
              <a:t>條</a:t>
            </a:r>
            <a:r>
              <a:rPr lang="zh-TW" altLang="en-US" sz="2400" b="1" dirty="0" smtClean="0">
                <a:latin typeface="+mj-ea"/>
                <a:ea typeface="+mj-ea"/>
              </a:rPr>
              <a:t>：機關</a:t>
            </a:r>
            <a:r>
              <a:rPr lang="zh-TW" altLang="en-US" sz="2400" b="1" dirty="0">
                <a:latin typeface="+mj-ea"/>
                <a:ea typeface="+mj-ea"/>
              </a:rPr>
              <a:t>依本法第七十二條第一項規定製作驗收之紀錄，應記載下列事項，由辦理</a:t>
            </a:r>
            <a:r>
              <a:rPr lang="zh-TW" altLang="en-US" sz="2400" b="1" dirty="0">
                <a:solidFill>
                  <a:srgbClr val="0000FF"/>
                </a:solidFill>
                <a:latin typeface="+mj-ea"/>
                <a:ea typeface="+mj-ea"/>
              </a:rPr>
              <a:t>驗收人員</a:t>
            </a:r>
            <a:r>
              <a:rPr lang="zh-TW" altLang="en-US" sz="2400" b="1" dirty="0">
                <a:latin typeface="+mj-ea"/>
                <a:ea typeface="+mj-ea"/>
              </a:rPr>
              <a:t>會同</a:t>
            </a:r>
            <a:r>
              <a:rPr lang="zh-TW" altLang="en-US" sz="2400" b="1" dirty="0">
                <a:solidFill>
                  <a:srgbClr val="0000FF"/>
                </a:solidFill>
                <a:latin typeface="+mj-ea"/>
                <a:ea typeface="+mj-ea"/>
              </a:rPr>
              <a:t>簽認</a:t>
            </a:r>
            <a:r>
              <a:rPr lang="zh-TW" altLang="en-US" sz="2400" b="1" dirty="0" smtClean="0">
                <a:solidFill>
                  <a:srgbClr val="0000FF"/>
                </a:solidFill>
                <a:latin typeface="+mj-ea"/>
                <a:ea typeface="+mj-ea"/>
              </a:rPr>
              <a:t>。</a:t>
            </a:r>
            <a:endParaRPr lang="en-US" altLang="zh-TW" sz="2400" b="1" dirty="0">
              <a:latin typeface="+mj-ea"/>
              <a:ea typeface="+mj-ea"/>
            </a:endParaRPr>
          </a:p>
        </p:txBody>
      </p:sp>
      <p:sp>
        <p:nvSpPr>
          <p:cNvPr id="2" name="矩形 1"/>
          <p:cNvSpPr/>
          <p:nvPr/>
        </p:nvSpPr>
        <p:spPr>
          <a:xfrm>
            <a:off x="323528" y="4896096"/>
            <a:ext cx="8568952" cy="1569660"/>
          </a:xfrm>
          <a:prstGeom prst="rect">
            <a:avLst/>
          </a:prstGeom>
          <a:solidFill>
            <a:srgbClr val="FFFF00"/>
          </a:solidFill>
        </p:spPr>
        <p:txBody>
          <a:bodyPr wrap="square">
            <a:spAutoFit/>
          </a:bodyPr>
          <a:lstStyle/>
          <a:p>
            <a:pPr lvl="0">
              <a:buFont typeface="Wingdings" panose="05000000000000000000" pitchFamily="2" charset="2"/>
              <a:buChar char="n"/>
            </a:pPr>
            <a:r>
              <a:rPr lang="zh-TW" altLang="en-US" sz="2400" b="1" dirty="0">
                <a:latin typeface="+mj-ea"/>
              </a:rPr>
              <a:t>採購法第</a:t>
            </a:r>
            <a:r>
              <a:rPr lang="en-US" altLang="zh-TW" sz="2400" b="1" dirty="0">
                <a:latin typeface="+mj-ea"/>
              </a:rPr>
              <a:t>73</a:t>
            </a:r>
            <a:r>
              <a:rPr lang="zh-TW" altLang="en-US" sz="2400" b="1" dirty="0">
                <a:latin typeface="+mj-ea"/>
              </a:rPr>
              <a:t>條：</a:t>
            </a:r>
            <a:br>
              <a:rPr lang="zh-TW" altLang="en-US" sz="2400" b="1" dirty="0">
                <a:latin typeface="+mj-ea"/>
              </a:rPr>
            </a:br>
            <a:r>
              <a:rPr lang="zh-TW" altLang="en-US" sz="2400" b="1" dirty="0">
                <a:latin typeface="+mj-ea"/>
              </a:rPr>
              <a:t>工程、財物採購經</a:t>
            </a:r>
            <a:r>
              <a:rPr lang="zh-TW" altLang="en-US" sz="2400" b="1" dirty="0">
                <a:solidFill>
                  <a:srgbClr val="0000FF"/>
                </a:solidFill>
                <a:latin typeface="+mj-ea"/>
              </a:rPr>
              <a:t>驗收完畢後</a:t>
            </a:r>
            <a:r>
              <a:rPr lang="zh-TW" altLang="en-US" sz="2400" b="1" dirty="0">
                <a:latin typeface="+mj-ea"/>
              </a:rPr>
              <a:t>，應由</a:t>
            </a:r>
            <a:r>
              <a:rPr lang="zh-TW" altLang="en-US" sz="2400" b="1" dirty="0">
                <a:solidFill>
                  <a:srgbClr val="FF0000"/>
                </a:solidFill>
                <a:latin typeface="+mj-ea"/>
              </a:rPr>
              <a:t>驗收及監驗人員於結算驗收證明書上分別簽認</a:t>
            </a:r>
            <a:r>
              <a:rPr lang="zh-TW" altLang="en-US" sz="2400" b="1" dirty="0">
                <a:latin typeface="+mj-ea"/>
              </a:rPr>
              <a:t>。前項規定，於勞務驗收準用之</a:t>
            </a:r>
            <a:r>
              <a:rPr lang="zh-TW" altLang="en-US" sz="2400" b="1" dirty="0" smtClean="0">
                <a:latin typeface="+mj-ea"/>
              </a:rPr>
              <a:t>。</a:t>
            </a:r>
            <a:r>
              <a:rPr lang="en-US" altLang="zh-TW" sz="2400" b="1" dirty="0" smtClean="0">
                <a:latin typeface="+mj-ea"/>
              </a:rPr>
              <a:t/>
            </a:r>
            <a:br>
              <a:rPr lang="en-US" altLang="zh-TW" sz="2400" b="1" dirty="0" smtClean="0">
                <a:latin typeface="+mj-ea"/>
              </a:rPr>
            </a:br>
            <a:r>
              <a:rPr lang="en-US" altLang="zh-TW" sz="2400" b="1" dirty="0" smtClean="0">
                <a:solidFill>
                  <a:srgbClr val="0000FF"/>
                </a:solidFill>
                <a:latin typeface="+mj-ea"/>
                <a:ea typeface="+mj-ea"/>
              </a:rPr>
              <a:t>【</a:t>
            </a:r>
            <a:r>
              <a:rPr lang="zh-TW" altLang="en-US" sz="2400" b="1" dirty="0">
                <a:solidFill>
                  <a:srgbClr val="0000FF"/>
                </a:solidFill>
                <a:latin typeface="+mj-ea"/>
                <a:ea typeface="+mj-ea"/>
              </a:rPr>
              <a:t>結算驗收證明書為公文書之一種，須加蓋主辦機關之印信。</a:t>
            </a:r>
            <a:r>
              <a:rPr lang="en-US" altLang="zh-TW" sz="2400" b="1" dirty="0">
                <a:solidFill>
                  <a:srgbClr val="0000FF"/>
                </a:solidFill>
                <a:latin typeface="+mj-ea"/>
                <a:ea typeface="+mj-ea"/>
              </a:rPr>
              <a:t>】</a:t>
            </a:r>
            <a:endParaRPr lang="zh-TW" altLang="en-US" sz="2400" b="1" dirty="0">
              <a:solidFill>
                <a:srgbClr val="0000FF"/>
              </a:solidFill>
              <a:latin typeface="+mj-ea"/>
              <a:ea typeface="+mj-ea"/>
            </a:endParaRPr>
          </a:p>
        </p:txBody>
      </p:sp>
      <p:sp>
        <p:nvSpPr>
          <p:cNvPr id="4" name="投影片編號版面配置區 3"/>
          <p:cNvSpPr>
            <a:spLocks noGrp="1"/>
          </p:cNvSpPr>
          <p:nvPr>
            <p:ph type="sldNum" sz="quarter" idx="12"/>
          </p:nvPr>
        </p:nvSpPr>
        <p:spPr/>
        <p:txBody>
          <a:bodyPr/>
          <a:lstStyle/>
          <a:p>
            <a:fld id="{1118FB7C-3051-423D-B140-B22D31D849CF}" type="slidenum">
              <a:rPr lang="zh-TW" altLang="en-US" smtClean="0"/>
              <a:pPr/>
              <a:t>49</a:t>
            </a:fld>
            <a:endParaRPr lang="zh-TW" altLang="en-US"/>
          </a:p>
        </p:txBody>
      </p:sp>
    </p:spTree>
    <p:extLst>
      <p:ext uri="{BB962C8B-B14F-4D97-AF65-F5344CB8AC3E}">
        <p14:creationId xmlns:p14="http://schemas.microsoft.com/office/powerpoint/2010/main" val="19419894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idx="4294967295"/>
          </p:nvPr>
        </p:nvSpPr>
        <p:spPr>
          <a:xfrm>
            <a:off x="684213" y="333375"/>
            <a:ext cx="7772400" cy="792163"/>
          </a:xfrm>
        </p:spPr>
        <p:txBody>
          <a:bodyPr>
            <a:normAutofit/>
          </a:bodyPr>
          <a:lstStyle/>
          <a:p>
            <a:r>
              <a:rPr lang="zh-TW" altLang="en-US" b="1" dirty="0">
                <a:solidFill>
                  <a:srgbClr val="FF0000"/>
                </a:solidFill>
                <a:latin typeface="標楷體" panose="03000509000000000000" pitchFamily="65" charset="-120"/>
              </a:rPr>
              <a:t>新竹縣政府標案檢索</a:t>
            </a:r>
            <a:r>
              <a:rPr lang="en-US" altLang="zh-TW" b="1" dirty="0" smtClean="0">
                <a:solidFill>
                  <a:srgbClr val="FF0000"/>
                </a:solidFill>
                <a:latin typeface="標楷體" panose="03000509000000000000" pitchFamily="65" charset="-120"/>
              </a:rPr>
              <a:t>2</a:t>
            </a:r>
            <a:endParaRPr lang="zh-TW" altLang="en-US" b="1" dirty="0" smtClean="0">
              <a:solidFill>
                <a:srgbClr val="FF0000"/>
              </a:solidFill>
              <a:latin typeface="標楷體" panose="03000509000000000000" pitchFamily="65" charset="-120"/>
            </a:endParaRPr>
          </a:p>
        </p:txBody>
      </p:sp>
      <p:sp>
        <p:nvSpPr>
          <p:cNvPr id="27651" name="Rectangle 3"/>
          <p:cNvSpPr>
            <a:spLocks noGrp="1" noChangeArrowheads="1"/>
          </p:cNvSpPr>
          <p:nvPr>
            <p:ph type="body" idx="4294967295"/>
          </p:nvPr>
        </p:nvSpPr>
        <p:spPr>
          <a:xfrm>
            <a:off x="651691" y="1484784"/>
            <a:ext cx="7772400" cy="4827587"/>
          </a:xfrm>
        </p:spPr>
        <p:txBody>
          <a:bodyPr>
            <a:normAutofit fontScale="70000" lnSpcReduction="20000"/>
          </a:bodyPr>
          <a:lstStyle/>
          <a:p>
            <a:pPr>
              <a:buFont typeface="Wingdings" panose="05000000000000000000" pitchFamily="2" charset="2"/>
              <a:buChar char="n"/>
              <a:defRPr/>
            </a:pPr>
            <a:r>
              <a:rPr lang="zh-TW" altLang="zh-TW" sz="4000" b="1" dirty="0">
                <a:solidFill>
                  <a:srgbClr val="0000FF"/>
                </a:solidFill>
              </a:rPr>
              <a:t>累積得標金額廠商排行</a:t>
            </a:r>
            <a:endParaRPr lang="zh-TW" altLang="zh-TW" sz="4000" dirty="0">
              <a:solidFill>
                <a:srgbClr val="0000FF"/>
              </a:solidFill>
            </a:endParaRPr>
          </a:p>
          <a:p>
            <a:pPr>
              <a:defRPr/>
            </a:pPr>
            <a:r>
              <a:rPr lang="zh-TW" altLang="en-US" b="1" dirty="0"/>
              <a:t>華盛營建工程股份有限公司</a:t>
            </a:r>
          </a:p>
          <a:p>
            <a:pPr>
              <a:defRPr/>
            </a:pPr>
            <a:r>
              <a:rPr lang="zh-TW" altLang="en-US" b="1" dirty="0"/>
              <a:t>金春福營造股份有限公司</a:t>
            </a:r>
          </a:p>
          <a:p>
            <a:pPr>
              <a:defRPr/>
            </a:pPr>
            <a:r>
              <a:rPr lang="zh-TW" altLang="en-US" b="1" dirty="0"/>
              <a:t>龍裕營造有限公司</a:t>
            </a:r>
          </a:p>
          <a:p>
            <a:pPr>
              <a:defRPr/>
            </a:pPr>
            <a:r>
              <a:rPr lang="zh-TW" altLang="en-US" b="1" dirty="0"/>
              <a:t>久佳營造工程股份有限公司</a:t>
            </a:r>
          </a:p>
          <a:p>
            <a:pPr>
              <a:defRPr/>
            </a:pPr>
            <a:r>
              <a:rPr lang="zh-TW" altLang="en-US" b="1" dirty="0"/>
              <a:t>志東益營造有限公司</a:t>
            </a:r>
          </a:p>
          <a:p>
            <a:pPr>
              <a:defRPr/>
            </a:pPr>
            <a:r>
              <a:rPr lang="zh-TW" altLang="en-US" b="1" dirty="0"/>
              <a:t>美商傑明工程顧問股份有限公司台灣分公司</a:t>
            </a:r>
          </a:p>
          <a:p>
            <a:pPr>
              <a:defRPr/>
            </a:pPr>
            <a:r>
              <a:rPr lang="zh-TW" altLang="en-US" b="1" dirty="0"/>
              <a:t>錦順營造股份有限公司</a:t>
            </a:r>
          </a:p>
          <a:p>
            <a:pPr>
              <a:defRPr/>
            </a:pPr>
            <a:r>
              <a:rPr lang="zh-TW" altLang="en-US" b="1" dirty="0"/>
              <a:t>竹岳營造股份有限公司</a:t>
            </a:r>
          </a:p>
          <a:p>
            <a:pPr>
              <a:defRPr/>
            </a:pPr>
            <a:r>
              <a:rPr lang="zh-TW" altLang="en-US" b="1" dirty="0"/>
              <a:t>鑫風營造有限公司</a:t>
            </a:r>
          </a:p>
          <a:p>
            <a:pPr>
              <a:defRPr/>
            </a:pPr>
            <a:r>
              <a:rPr lang="zh-TW" altLang="en-US" b="1" dirty="0"/>
              <a:t>松大食品有限公司</a:t>
            </a:r>
          </a:p>
          <a:p>
            <a:pPr>
              <a:defRPr/>
            </a:pPr>
            <a:r>
              <a:rPr lang="zh-TW" altLang="en-US" b="1" dirty="0"/>
              <a:t>盈碩營造有限公司</a:t>
            </a:r>
          </a:p>
          <a:p>
            <a:pPr>
              <a:defRPr/>
            </a:pPr>
            <a:r>
              <a:rPr lang="zh-TW" altLang="en-US" b="1" dirty="0"/>
              <a:t>依德科技股份有限公司</a:t>
            </a:r>
          </a:p>
          <a:p>
            <a:pPr>
              <a:defRPr/>
            </a:pPr>
            <a:r>
              <a:rPr lang="zh-TW" altLang="en-US" b="1" dirty="0"/>
              <a:t>揚威營造有限公司</a:t>
            </a:r>
          </a:p>
        </p:txBody>
      </p:sp>
      <p:sp>
        <p:nvSpPr>
          <p:cNvPr id="3" name="投影片編號版面配置區 2"/>
          <p:cNvSpPr>
            <a:spLocks noGrp="1"/>
          </p:cNvSpPr>
          <p:nvPr>
            <p:ph type="sldNum" sz="quarter" idx="12"/>
          </p:nvPr>
        </p:nvSpPr>
        <p:spPr/>
        <p:txBody>
          <a:bodyPr/>
          <a:lstStyle/>
          <a:p>
            <a:fld id="{1118FB7C-3051-423D-B140-B22D31D849CF}" type="slidenum">
              <a:rPr lang="zh-TW" altLang="en-US" smtClean="0"/>
              <a:pPr/>
              <a:t>5</a:t>
            </a:fld>
            <a:endParaRPr lang="zh-TW" altLang="en-US"/>
          </a:p>
        </p:txBody>
      </p:sp>
    </p:spTree>
    <p:extLst>
      <p:ext uri="{BB962C8B-B14F-4D97-AF65-F5344CB8AC3E}">
        <p14:creationId xmlns:p14="http://schemas.microsoft.com/office/powerpoint/2010/main" val="116449021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4223" y="1412776"/>
            <a:ext cx="8568952" cy="5145184"/>
          </a:xfrm>
          <a:prstGeom prst="rect">
            <a:avLst/>
          </a:prstGeom>
        </p:spPr>
      </p:pic>
      <p:sp>
        <p:nvSpPr>
          <p:cNvPr id="297986" name="內容版面配置區 2"/>
          <p:cNvSpPr>
            <a:spLocks noGrp="1"/>
          </p:cNvSpPr>
          <p:nvPr>
            <p:ph idx="1"/>
          </p:nvPr>
        </p:nvSpPr>
        <p:spPr>
          <a:xfrm>
            <a:off x="323850" y="1125538"/>
            <a:ext cx="8569325" cy="5005387"/>
          </a:xfrm>
        </p:spPr>
        <p:txBody>
          <a:bodyPr/>
          <a:lstStyle/>
          <a:p>
            <a:endParaRPr lang="zh-TW" altLang="zh-TW" sz="2400" b="1" dirty="0" smtClean="0"/>
          </a:p>
          <a:p>
            <a:pPr>
              <a:spcBef>
                <a:spcPts val="600"/>
              </a:spcBef>
              <a:buFont typeface="Wingdings" panose="05000000000000000000" pitchFamily="2" charset="2"/>
              <a:buChar char="p"/>
            </a:pPr>
            <a:endParaRPr lang="en-US" altLang="zh-TW" sz="2400" b="1" dirty="0" smtClean="0">
              <a:solidFill>
                <a:srgbClr val="000000"/>
              </a:solidFill>
              <a:latin typeface="Calibri" panose="020F0502020204030204" pitchFamily="34" charset="0"/>
              <a:ea typeface="新細明體" panose="02020500000000000000" pitchFamily="18" charset="-120"/>
            </a:endParaRPr>
          </a:p>
          <a:p>
            <a:pPr>
              <a:spcBef>
                <a:spcPts val="600"/>
              </a:spcBef>
              <a:buFont typeface="Wingdings" panose="05000000000000000000" pitchFamily="2" charset="2"/>
              <a:buChar char="p"/>
            </a:pPr>
            <a:endParaRPr lang="zh-TW" altLang="zh-TW" sz="2400" b="1" dirty="0" smtClean="0">
              <a:latin typeface="Calibri" panose="020F0502020204030204" pitchFamily="34" charset="0"/>
              <a:ea typeface="新細明體" panose="02020500000000000000" pitchFamily="18" charset="-120"/>
              <a:cs typeface="Times New Roman" panose="02020603050405020304" pitchFamily="18" charset="0"/>
            </a:endParaRPr>
          </a:p>
          <a:p>
            <a:endParaRPr lang="zh-TW" altLang="en-US" sz="2400" b="1" dirty="0" smtClean="0"/>
          </a:p>
        </p:txBody>
      </p:sp>
      <p:sp>
        <p:nvSpPr>
          <p:cNvPr id="7" name="矩形 6"/>
          <p:cNvSpPr/>
          <p:nvPr/>
        </p:nvSpPr>
        <p:spPr>
          <a:xfrm>
            <a:off x="467544" y="197089"/>
            <a:ext cx="8352928" cy="1569660"/>
          </a:xfrm>
          <a:prstGeom prst="rect">
            <a:avLst/>
          </a:prstGeom>
          <a:solidFill>
            <a:srgbClr val="FFFF00"/>
          </a:solidFill>
        </p:spPr>
        <p:txBody>
          <a:bodyPr wrap="square">
            <a:spAutoFit/>
          </a:bodyPr>
          <a:lstStyle/>
          <a:p>
            <a:pPr algn="ctr">
              <a:spcAft>
                <a:spcPts val="0"/>
              </a:spcAft>
              <a:defRPr/>
            </a:pPr>
            <a:r>
              <a:rPr lang="zh-TW" altLang="en-US" sz="3200" b="1" kern="100" dirty="0" smtClean="0">
                <a:solidFill>
                  <a:srgbClr val="FF0000"/>
                </a:solidFill>
                <a:latin typeface="+mn-ea"/>
              </a:rPr>
              <a:t>議題：監</a:t>
            </a:r>
            <a:r>
              <a:rPr lang="zh-TW" altLang="en-US" sz="3200" b="1" kern="100" dirty="0">
                <a:solidFill>
                  <a:srgbClr val="FF0000"/>
                </a:solidFill>
                <a:latin typeface="+mn-ea"/>
              </a:rPr>
              <a:t>辦人員辦理書面審核監辦，應於紀錄上載明「書面審核監辦」</a:t>
            </a:r>
            <a:r>
              <a:rPr lang="zh-TW" altLang="en-US" sz="3200" b="1" kern="100" dirty="0" smtClean="0">
                <a:solidFill>
                  <a:srgbClr val="FF0000"/>
                </a:solidFill>
                <a:latin typeface="+mn-ea"/>
              </a:rPr>
              <a:t>字樣；是否亦應於「</a:t>
            </a:r>
            <a:r>
              <a:rPr lang="zh-TW" altLang="zh-TW" sz="3200" b="1" kern="100" dirty="0" smtClean="0">
                <a:solidFill>
                  <a:srgbClr val="FF0000"/>
                </a:solidFill>
                <a:latin typeface="+mn-ea"/>
              </a:rPr>
              <a:t>結算</a:t>
            </a:r>
            <a:r>
              <a:rPr lang="zh-TW" altLang="zh-TW" sz="3200" b="1" kern="100" dirty="0">
                <a:solidFill>
                  <a:srgbClr val="FF0000"/>
                </a:solidFill>
                <a:latin typeface="+mn-ea"/>
              </a:rPr>
              <a:t>驗收</a:t>
            </a:r>
            <a:r>
              <a:rPr lang="zh-TW" altLang="zh-TW" sz="3200" b="1" kern="100" dirty="0" smtClean="0">
                <a:solidFill>
                  <a:srgbClr val="FF0000"/>
                </a:solidFill>
                <a:latin typeface="+mn-ea"/>
              </a:rPr>
              <a:t>證明書</a:t>
            </a:r>
            <a:r>
              <a:rPr lang="zh-TW" altLang="en-US" sz="3200" b="1" kern="100" dirty="0" smtClean="0">
                <a:solidFill>
                  <a:srgbClr val="FF0000"/>
                </a:solidFill>
                <a:latin typeface="+mn-ea"/>
              </a:rPr>
              <a:t>」載明之</a:t>
            </a:r>
            <a:endParaRPr lang="zh-TW" altLang="zh-TW" sz="3200" kern="100" dirty="0">
              <a:latin typeface="+mn-ea"/>
            </a:endParaRPr>
          </a:p>
        </p:txBody>
      </p:sp>
      <p:sp>
        <p:nvSpPr>
          <p:cNvPr id="4" name="投影片編號版面配置區 3"/>
          <p:cNvSpPr>
            <a:spLocks noGrp="1"/>
          </p:cNvSpPr>
          <p:nvPr>
            <p:ph type="sldNum" sz="quarter" idx="12"/>
          </p:nvPr>
        </p:nvSpPr>
        <p:spPr/>
        <p:txBody>
          <a:bodyPr/>
          <a:lstStyle/>
          <a:p>
            <a:fld id="{1118FB7C-3051-423D-B140-B22D31D849CF}" type="slidenum">
              <a:rPr lang="zh-TW" altLang="en-US" smtClean="0"/>
              <a:pPr/>
              <a:t>50</a:t>
            </a:fld>
            <a:endParaRPr lang="zh-TW" altLang="en-US"/>
          </a:p>
        </p:txBody>
      </p:sp>
    </p:spTree>
    <p:extLst>
      <p:ext uri="{BB962C8B-B14F-4D97-AF65-F5344CB8AC3E}">
        <p14:creationId xmlns:p14="http://schemas.microsoft.com/office/powerpoint/2010/main" val="307474755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a:xfrm>
            <a:off x="457200" y="333375"/>
            <a:ext cx="8229600" cy="823913"/>
          </a:xfrm>
          <a:solidFill>
            <a:srgbClr val="FFFF00"/>
          </a:solidFill>
        </p:spPr>
        <p:txBody>
          <a:bodyPr/>
          <a:lstStyle/>
          <a:p>
            <a:r>
              <a:rPr lang="zh-TW" altLang="en-US" sz="4000" b="1" smtClean="0">
                <a:solidFill>
                  <a:srgbClr val="FF0000"/>
                </a:solidFill>
              </a:rPr>
              <a:t>採購監辦人員可否於決標檢視底價</a:t>
            </a:r>
          </a:p>
        </p:txBody>
      </p:sp>
      <p:sp>
        <p:nvSpPr>
          <p:cNvPr id="130051" name="Rectangle 3"/>
          <p:cNvSpPr>
            <a:spLocks noGrp="1" noChangeArrowheads="1"/>
          </p:cNvSpPr>
          <p:nvPr>
            <p:ph type="body" idx="1"/>
          </p:nvPr>
        </p:nvSpPr>
        <p:spPr>
          <a:xfrm>
            <a:off x="179388" y="1125538"/>
            <a:ext cx="8856662" cy="5232400"/>
          </a:xfrm>
        </p:spPr>
        <p:txBody>
          <a:bodyPr>
            <a:noAutofit/>
          </a:bodyPr>
          <a:lstStyle/>
          <a:p>
            <a:pPr>
              <a:lnSpc>
                <a:spcPct val="80000"/>
              </a:lnSpc>
              <a:defRPr/>
            </a:pPr>
            <a:r>
              <a:rPr lang="zh-TW" altLang="en-US" sz="2400" b="1" dirty="0">
                <a:latin typeface="+mj-ea"/>
                <a:ea typeface="+mj-ea"/>
              </a:rPr>
              <a:t>各機關辦理採購，請注意底價單之保管，避免底價遭竄改</a:t>
            </a:r>
          </a:p>
          <a:p>
            <a:pPr>
              <a:lnSpc>
                <a:spcPct val="80000"/>
              </a:lnSpc>
              <a:buFont typeface="Wingdings" panose="05000000000000000000" pitchFamily="2" charset="2"/>
              <a:buChar char="p"/>
              <a:defRPr/>
            </a:pPr>
            <a:r>
              <a:rPr lang="zh-TW" altLang="en-US" sz="2400" b="1" dirty="0">
                <a:latin typeface="+mj-ea"/>
                <a:ea typeface="+mj-ea"/>
              </a:rPr>
              <a:t>為避免爾後發生類似弊端，機關辦理採購，應注意下列事項：</a:t>
            </a:r>
          </a:p>
          <a:p>
            <a:pPr>
              <a:lnSpc>
                <a:spcPct val="80000"/>
              </a:lnSpc>
              <a:defRPr/>
            </a:pPr>
            <a:r>
              <a:rPr lang="en-US" altLang="zh-TW" sz="2400" b="1" dirty="0">
                <a:latin typeface="+mj-ea"/>
                <a:ea typeface="+mj-ea"/>
              </a:rPr>
              <a:t>(</a:t>
            </a:r>
            <a:r>
              <a:rPr lang="zh-TW" altLang="en-US" sz="2400" b="1" dirty="0">
                <a:latin typeface="+mj-ea"/>
                <a:ea typeface="+mj-ea"/>
              </a:rPr>
              <a:t>一</a:t>
            </a:r>
            <a:r>
              <a:rPr lang="en-US" altLang="zh-TW" sz="2400" b="1" dirty="0">
                <a:latin typeface="+mj-ea"/>
                <a:ea typeface="+mj-ea"/>
              </a:rPr>
              <a:t>)</a:t>
            </a:r>
            <a:r>
              <a:rPr lang="zh-TW" altLang="en-US" sz="2400" b="1" dirty="0">
                <a:latin typeface="+mj-ea"/>
                <a:ea typeface="+mj-ea"/>
              </a:rPr>
              <a:t>開標階段：如於開標前訂有底價者，主持</a:t>
            </a:r>
            <a:r>
              <a:rPr lang="zh-TW" altLang="en-US" sz="2400" b="1" dirty="0">
                <a:solidFill>
                  <a:srgbClr val="FF0000"/>
                </a:solidFill>
                <a:latin typeface="+mj-ea"/>
                <a:ea typeface="+mj-ea"/>
              </a:rPr>
              <a:t>開標</a:t>
            </a:r>
            <a:r>
              <a:rPr lang="zh-TW" altLang="en-US" sz="2400" b="1" dirty="0">
                <a:latin typeface="+mj-ea"/>
                <a:ea typeface="+mj-ea"/>
              </a:rPr>
              <a:t>人員及</a:t>
            </a:r>
            <a:r>
              <a:rPr lang="zh-TW" altLang="en-US" sz="2400" b="1" dirty="0">
                <a:solidFill>
                  <a:srgbClr val="FF0000"/>
                </a:solidFill>
                <a:latin typeface="+mj-ea"/>
                <a:ea typeface="+mj-ea"/>
              </a:rPr>
              <a:t>監辦開標人員應查察底價有無密封</a:t>
            </a:r>
            <a:r>
              <a:rPr lang="zh-TW" altLang="en-US" sz="2400" b="1" dirty="0">
                <a:latin typeface="+mj-ea"/>
                <a:ea typeface="+mj-ea"/>
              </a:rPr>
              <a:t>。</a:t>
            </a:r>
          </a:p>
          <a:p>
            <a:pPr>
              <a:lnSpc>
                <a:spcPct val="80000"/>
              </a:lnSpc>
              <a:defRPr/>
            </a:pPr>
            <a:r>
              <a:rPr lang="en-US" altLang="zh-TW" sz="2400" b="1" dirty="0">
                <a:latin typeface="+mj-ea"/>
                <a:ea typeface="+mj-ea"/>
              </a:rPr>
              <a:t>(</a:t>
            </a:r>
            <a:r>
              <a:rPr lang="zh-TW" altLang="en-US" sz="2400" b="1" dirty="0">
                <a:latin typeface="+mj-ea"/>
                <a:ea typeface="+mj-ea"/>
              </a:rPr>
              <a:t>二</a:t>
            </a:r>
            <a:r>
              <a:rPr lang="en-US" altLang="zh-TW" sz="2400" b="1" dirty="0">
                <a:latin typeface="+mj-ea"/>
                <a:ea typeface="+mj-ea"/>
              </a:rPr>
              <a:t>)</a:t>
            </a:r>
            <a:r>
              <a:rPr lang="zh-TW" altLang="en-US" sz="2400" b="1" dirty="0">
                <a:latin typeface="+mj-ea"/>
                <a:ea typeface="+mj-ea"/>
              </a:rPr>
              <a:t>審標決標階段：</a:t>
            </a:r>
          </a:p>
          <a:p>
            <a:pPr>
              <a:lnSpc>
                <a:spcPct val="80000"/>
              </a:lnSpc>
              <a:defRPr/>
            </a:pPr>
            <a:r>
              <a:rPr lang="zh-TW" altLang="en-US" sz="2400" b="1" dirty="0">
                <a:latin typeface="+mj-ea"/>
                <a:ea typeface="+mj-ea"/>
              </a:rPr>
              <a:t>１、依招標文件規定審查廠商投標文件，</a:t>
            </a:r>
            <a:r>
              <a:rPr lang="zh-TW" altLang="en-US" sz="2400" b="1" dirty="0" smtClean="0">
                <a:latin typeface="+mj-ea"/>
                <a:ea typeface="+mj-ea"/>
              </a:rPr>
              <a:t>於</a:t>
            </a:r>
            <a:r>
              <a:rPr lang="en-US" altLang="zh-TW" sz="2400" b="1" dirty="0" smtClean="0">
                <a:latin typeface="+mj-ea"/>
                <a:ea typeface="+mj-ea"/>
              </a:rPr>
              <a:t>…</a:t>
            </a:r>
            <a:r>
              <a:rPr lang="zh-TW" altLang="en-US" sz="2400" b="1" dirty="0" smtClean="0">
                <a:latin typeface="+mj-ea"/>
                <a:ea typeface="+mj-ea"/>
              </a:rPr>
              <a:t>需</a:t>
            </a:r>
            <a:r>
              <a:rPr lang="zh-TW" altLang="en-US" sz="2400" b="1" dirty="0">
                <a:latin typeface="+mj-ea"/>
                <a:ea typeface="+mj-ea"/>
              </a:rPr>
              <a:t>進行比較廠商標價</a:t>
            </a:r>
            <a:r>
              <a:rPr lang="zh-TW" altLang="en-US" sz="2400" b="1" dirty="0">
                <a:solidFill>
                  <a:srgbClr val="0000FF"/>
                </a:solidFill>
                <a:latin typeface="+mj-ea"/>
                <a:ea typeface="+mj-ea"/>
              </a:rPr>
              <a:t>是否在底價以內之程序時，方開啟底價封</a:t>
            </a:r>
            <a:r>
              <a:rPr lang="zh-TW" altLang="en-US" sz="2400" b="1" dirty="0">
                <a:latin typeface="+mj-ea"/>
                <a:ea typeface="+mj-ea"/>
              </a:rPr>
              <a:t>。</a:t>
            </a:r>
          </a:p>
          <a:p>
            <a:pPr>
              <a:lnSpc>
                <a:spcPct val="80000"/>
              </a:lnSpc>
              <a:defRPr/>
            </a:pPr>
            <a:r>
              <a:rPr lang="zh-TW" altLang="en-US" sz="2400" b="1" dirty="0">
                <a:latin typeface="+mj-ea"/>
                <a:ea typeface="+mj-ea"/>
              </a:rPr>
              <a:t>２、於</a:t>
            </a:r>
            <a:r>
              <a:rPr lang="zh-TW" altLang="en-US" sz="2400" b="1" dirty="0">
                <a:solidFill>
                  <a:srgbClr val="FF0000"/>
                </a:solidFill>
                <a:latin typeface="+mj-ea"/>
                <a:ea typeface="+mj-ea"/>
              </a:rPr>
              <a:t>開啟底價封後，查察</a:t>
            </a:r>
            <a:r>
              <a:rPr lang="zh-TW" altLang="en-US" sz="2400" b="1" dirty="0">
                <a:latin typeface="+mj-ea"/>
                <a:ea typeface="+mj-ea"/>
              </a:rPr>
              <a:t>經機關首長或其授權人員</a:t>
            </a:r>
            <a:r>
              <a:rPr lang="zh-TW" altLang="en-US" sz="2400" b="1" dirty="0">
                <a:solidFill>
                  <a:srgbClr val="FF0000"/>
                </a:solidFill>
                <a:latin typeface="+mj-ea"/>
                <a:ea typeface="+mj-ea"/>
              </a:rPr>
              <a:t>實際核定之底價金額</a:t>
            </a:r>
            <a:r>
              <a:rPr lang="zh-TW" altLang="en-US" sz="2400" b="1" dirty="0">
                <a:latin typeface="+mj-ea"/>
                <a:ea typeface="+mj-ea"/>
              </a:rPr>
              <a:t>。</a:t>
            </a:r>
          </a:p>
          <a:p>
            <a:pPr>
              <a:lnSpc>
                <a:spcPct val="80000"/>
              </a:lnSpc>
              <a:defRPr/>
            </a:pPr>
            <a:r>
              <a:rPr lang="zh-TW" altLang="en-US" sz="2400" b="1" dirty="0">
                <a:latin typeface="+mj-ea"/>
                <a:ea typeface="+mj-ea"/>
              </a:rPr>
              <a:t>３、如於開啟底價封後未能當場決</a:t>
            </a:r>
            <a:r>
              <a:rPr lang="zh-TW" altLang="en-US" sz="2400" b="1" dirty="0" smtClean="0">
                <a:latin typeface="+mj-ea"/>
                <a:ea typeface="+mj-ea"/>
              </a:rPr>
              <a:t>標者</a:t>
            </a:r>
            <a:r>
              <a:rPr lang="zh-TW" altLang="en-US" sz="2400" b="1" dirty="0">
                <a:latin typeface="+mj-ea"/>
                <a:ea typeface="+mj-ea"/>
              </a:rPr>
              <a:t>（例如依採購法第</a:t>
            </a:r>
            <a:r>
              <a:rPr lang="en-US" altLang="zh-TW" sz="2400" b="1" dirty="0">
                <a:latin typeface="+mj-ea"/>
                <a:ea typeface="+mj-ea"/>
              </a:rPr>
              <a:t>53</a:t>
            </a:r>
            <a:r>
              <a:rPr lang="zh-TW" altLang="en-US" sz="2400" b="1" dirty="0">
                <a:latin typeface="+mj-ea"/>
                <a:ea typeface="+mj-ea"/>
              </a:rPr>
              <a:t>條第</a:t>
            </a:r>
            <a:r>
              <a:rPr lang="en-US" altLang="zh-TW" sz="2400" b="1" dirty="0">
                <a:latin typeface="+mj-ea"/>
                <a:ea typeface="+mj-ea"/>
              </a:rPr>
              <a:t>2</a:t>
            </a:r>
            <a:r>
              <a:rPr lang="zh-TW" altLang="en-US" sz="2400" b="1" dirty="0">
                <a:latin typeface="+mj-ea"/>
                <a:ea typeface="+mj-ea"/>
              </a:rPr>
              <a:t>項規定報經「原底價核定人或其授權人員」或「上級機關」核准、第</a:t>
            </a:r>
            <a:r>
              <a:rPr lang="en-US" altLang="zh-TW" sz="2400" b="1" dirty="0">
                <a:latin typeface="+mj-ea"/>
                <a:ea typeface="+mj-ea"/>
              </a:rPr>
              <a:t>58</a:t>
            </a:r>
            <a:r>
              <a:rPr lang="zh-TW" altLang="en-US" sz="2400" b="1" dirty="0">
                <a:latin typeface="+mj-ea"/>
                <a:ea typeface="+mj-ea"/>
              </a:rPr>
              <a:t>條規定通知廠商說明、或第</a:t>
            </a:r>
            <a:r>
              <a:rPr lang="en-US" altLang="zh-TW" sz="2400" b="1" dirty="0">
                <a:latin typeface="+mj-ea"/>
                <a:ea typeface="+mj-ea"/>
              </a:rPr>
              <a:t>82</a:t>
            </a:r>
            <a:r>
              <a:rPr lang="zh-TW" altLang="en-US" sz="2400" b="1" dirty="0">
                <a:latin typeface="+mj-ea"/>
                <a:ea typeface="+mj-ea"/>
              </a:rPr>
              <a:t>條第</a:t>
            </a:r>
            <a:r>
              <a:rPr lang="en-US" altLang="zh-TW" sz="2400" b="1" dirty="0">
                <a:latin typeface="+mj-ea"/>
                <a:ea typeface="+mj-ea"/>
              </a:rPr>
              <a:t>2</a:t>
            </a:r>
            <a:r>
              <a:rPr lang="zh-TW" altLang="en-US" sz="2400" b="1" dirty="0">
                <a:latin typeface="+mj-ea"/>
                <a:ea typeface="+mj-ea"/>
              </a:rPr>
              <a:t>項或第</a:t>
            </a:r>
            <a:r>
              <a:rPr lang="en-US" altLang="zh-TW" sz="2400" b="1" dirty="0">
                <a:latin typeface="+mj-ea"/>
                <a:ea typeface="+mj-ea"/>
              </a:rPr>
              <a:t>84</a:t>
            </a:r>
            <a:r>
              <a:rPr lang="zh-TW" altLang="en-US" sz="2400" b="1" dirty="0">
                <a:latin typeface="+mj-ea"/>
                <a:ea typeface="+mj-ea"/>
              </a:rPr>
              <a:t>條第</a:t>
            </a:r>
            <a:r>
              <a:rPr lang="en-US" altLang="zh-TW" sz="2400" b="1" dirty="0">
                <a:latin typeface="+mj-ea"/>
                <a:ea typeface="+mj-ea"/>
              </a:rPr>
              <a:t>1</a:t>
            </a:r>
            <a:r>
              <a:rPr lang="zh-TW" altLang="en-US" sz="2400" b="1" dirty="0">
                <a:latin typeface="+mj-ea"/>
                <a:ea typeface="+mj-ea"/>
              </a:rPr>
              <a:t>項暫停採購程序），</a:t>
            </a:r>
            <a:r>
              <a:rPr lang="zh-TW" altLang="en-US" sz="2400" b="1" dirty="0">
                <a:solidFill>
                  <a:srgbClr val="0000FF"/>
                </a:solidFill>
                <a:latin typeface="+mj-ea"/>
                <a:ea typeface="+mj-ea"/>
              </a:rPr>
              <a:t>須由會議主持人將底價重行密封，指派專人妥為保管</a:t>
            </a:r>
            <a:r>
              <a:rPr lang="zh-TW" altLang="en-US" sz="2400" b="1" dirty="0">
                <a:latin typeface="+mj-ea"/>
                <a:ea typeface="+mj-ea"/>
              </a:rPr>
              <a:t>，俟辦理後續程序時，方得再行開啟，並查察原核定之底價有無被竄改之情形</a:t>
            </a:r>
            <a:r>
              <a:rPr lang="zh-TW" altLang="en-US" sz="2400" b="1" dirty="0" smtClean="0">
                <a:latin typeface="+mj-ea"/>
                <a:ea typeface="+mj-ea"/>
              </a:rPr>
              <a:t>。工程會</a:t>
            </a:r>
            <a:r>
              <a:rPr lang="en-US" altLang="zh-TW" sz="2400" b="1" dirty="0">
                <a:latin typeface="+mj-ea"/>
                <a:ea typeface="+mj-ea"/>
              </a:rPr>
              <a:t>107</a:t>
            </a:r>
            <a:r>
              <a:rPr lang="zh-TW" altLang="en-US" sz="2400" b="1" dirty="0">
                <a:latin typeface="+mj-ea"/>
                <a:ea typeface="+mj-ea"/>
              </a:rPr>
              <a:t>年</a:t>
            </a:r>
            <a:r>
              <a:rPr lang="en-US" altLang="zh-TW" sz="2400" b="1" dirty="0">
                <a:latin typeface="+mj-ea"/>
                <a:ea typeface="+mj-ea"/>
              </a:rPr>
              <a:t>9</a:t>
            </a:r>
            <a:r>
              <a:rPr lang="zh-TW" altLang="en-US" sz="2400" b="1" dirty="0">
                <a:latin typeface="+mj-ea"/>
                <a:ea typeface="+mj-ea"/>
              </a:rPr>
              <a:t>月</a:t>
            </a:r>
            <a:r>
              <a:rPr lang="en-US" altLang="zh-TW" sz="2400" b="1" dirty="0" smtClean="0">
                <a:latin typeface="+mj-ea"/>
                <a:ea typeface="+mj-ea"/>
              </a:rPr>
              <a:t>20</a:t>
            </a:r>
            <a:r>
              <a:rPr lang="zh-TW" altLang="en-US" sz="2400" b="1" dirty="0" smtClean="0">
                <a:latin typeface="+mj-ea"/>
                <a:ea typeface="+mj-ea"/>
              </a:rPr>
              <a:t>日</a:t>
            </a:r>
            <a:r>
              <a:rPr lang="zh-TW" altLang="en-US" sz="2400" b="1" dirty="0">
                <a:latin typeface="+mj-ea"/>
                <a:ea typeface="+mj-ea"/>
              </a:rPr>
              <a:t>工程企字第</a:t>
            </a:r>
            <a:r>
              <a:rPr lang="en-US" altLang="zh-TW" sz="2400" b="1" dirty="0">
                <a:latin typeface="+mj-ea"/>
                <a:ea typeface="+mj-ea"/>
              </a:rPr>
              <a:t>10700250240</a:t>
            </a:r>
            <a:r>
              <a:rPr lang="zh-TW" altLang="en-US" sz="2400" b="1" dirty="0">
                <a:latin typeface="+mj-ea"/>
                <a:ea typeface="+mj-ea"/>
              </a:rPr>
              <a:t>號</a:t>
            </a:r>
            <a:r>
              <a:rPr lang="zh-TW" altLang="en-US" sz="2400" b="1" dirty="0" smtClean="0">
                <a:latin typeface="+mj-ea"/>
                <a:ea typeface="+mj-ea"/>
              </a:rPr>
              <a:t>函</a:t>
            </a:r>
          </a:p>
        </p:txBody>
      </p:sp>
      <p:sp>
        <p:nvSpPr>
          <p:cNvPr id="3" name="投影片編號版面配置區 2"/>
          <p:cNvSpPr>
            <a:spLocks noGrp="1"/>
          </p:cNvSpPr>
          <p:nvPr>
            <p:ph type="sldNum" sz="quarter" idx="12"/>
          </p:nvPr>
        </p:nvSpPr>
        <p:spPr/>
        <p:txBody>
          <a:bodyPr/>
          <a:lstStyle/>
          <a:p>
            <a:fld id="{1118FB7C-3051-423D-B140-B22D31D849CF}" type="slidenum">
              <a:rPr lang="zh-TW" altLang="en-US" smtClean="0"/>
              <a:pPr/>
              <a:t>51</a:t>
            </a:fld>
            <a:endParaRPr lang="zh-TW" altLang="en-US"/>
          </a:p>
        </p:txBody>
      </p:sp>
    </p:spTree>
    <p:extLst>
      <p:ext uri="{BB962C8B-B14F-4D97-AF65-F5344CB8AC3E}">
        <p14:creationId xmlns:p14="http://schemas.microsoft.com/office/powerpoint/2010/main" val="227393584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323528" y="260648"/>
            <a:ext cx="8640960" cy="777875"/>
          </a:xfrm>
          <a:solidFill>
            <a:srgbClr val="FFFF00"/>
          </a:solidFill>
        </p:spPr>
        <p:txBody>
          <a:bodyPr>
            <a:normAutofit/>
          </a:bodyPr>
          <a:lstStyle/>
          <a:p>
            <a:r>
              <a:rPr lang="zh-TW" altLang="en-US" sz="3600" b="1" dirty="0" smtClean="0">
                <a:solidFill>
                  <a:srgbClr val="FF0000"/>
                </a:solidFill>
              </a:rPr>
              <a:t>監辦人員</a:t>
            </a:r>
            <a:r>
              <a:rPr lang="zh-TW" altLang="en-US" sz="3600" b="1" dirty="0">
                <a:solidFill>
                  <a:srgbClr val="FF0000"/>
                </a:solidFill>
              </a:rPr>
              <a:t>不宜擔任興建</a:t>
            </a:r>
            <a:r>
              <a:rPr lang="zh-TW" altLang="en-US" sz="3600" b="1" dirty="0" smtClean="0">
                <a:solidFill>
                  <a:srgbClr val="FF0000"/>
                </a:solidFill>
              </a:rPr>
              <a:t>委員會之委員</a:t>
            </a:r>
            <a:r>
              <a:rPr lang="en-US" altLang="zh-TW" sz="3600" b="1" dirty="0" smtClean="0">
                <a:solidFill>
                  <a:srgbClr val="FF0000"/>
                </a:solidFill>
                <a:latin typeface="+mn-ea"/>
                <a:ea typeface="+mn-ea"/>
              </a:rPr>
              <a:t>1</a:t>
            </a:r>
            <a:endParaRPr lang="zh-TW" altLang="en-US" sz="3600" b="1" dirty="0" smtClean="0">
              <a:solidFill>
                <a:srgbClr val="FF0000"/>
              </a:solidFill>
              <a:latin typeface="+mn-ea"/>
              <a:ea typeface="+mn-ea"/>
            </a:endParaRPr>
          </a:p>
        </p:txBody>
      </p:sp>
      <p:sp>
        <p:nvSpPr>
          <p:cNvPr id="34819" name="Rectangle 3"/>
          <p:cNvSpPr>
            <a:spLocks noGrp="1" noChangeArrowheads="1"/>
          </p:cNvSpPr>
          <p:nvPr>
            <p:ph type="body" idx="1"/>
          </p:nvPr>
        </p:nvSpPr>
        <p:spPr>
          <a:xfrm>
            <a:off x="611188" y="1196975"/>
            <a:ext cx="8002587" cy="5084763"/>
          </a:xfrm>
        </p:spPr>
        <p:txBody>
          <a:bodyPr/>
          <a:lstStyle/>
          <a:p>
            <a:r>
              <a:rPr lang="zh-TW" altLang="en-US" sz="2400" b="1" dirty="0" smtClean="0"/>
              <a:t>有關</a:t>
            </a:r>
            <a:r>
              <a:rPr lang="zh-TW" altLang="en-US" sz="2400" b="1" dirty="0">
                <a:solidFill>
                  <a:srgbClr val="0000FF"/>
                </a:solidFill>
              </a:rPr>
              <a:t>監辦人員經機關首長指派為採購委員會或興建委員會委員，以及經指示於訂定底價</a:t>
            </a:r>
            <a:r>
              <a:rPr lang="zh-TW" altLang="en-US" sz="2400" b="1" dirty="0"/>
              <a:t>時，列席提供擬採購物品之底價以供參考等，是否有違「機關主（會）計單位會同監辦採購辦法」第三條第二項規定乙案。</a:t>
            </a:r>
          </a:p>
          <a:p>
            <a:r>
              <a:rPr lang="zh-TW" altLang="en-US" sz="2400" b="1" dirty="0"/>
              <a:t>依政府採購法第十三條「機關辦理公告金額以上採購之開標、比價、議價、決標、及驗收，應由其（主）會計單位及有關單位會同監辦」及「機關主（會）計單位會同監辦辦法」第三條規定意旨，監辦人員針對採購負有監督之職責，本案採購委員會或興建委員會之委員辦理之事務，將涉及採購案之資格、規格、商業條款或評選等採購實質事項，如監辦人員為其委員，恐將喪失客觀監督立場，</a:t>
            </a:r>
            <a:r>
              <a:rPr lang="zh-TW" altLang="en-US" sz="2400" b="1" dirty="0">
                <a:solidFill>
                  <a:srgbClr val="0000FF"/>
                </a:solidFill>
              </a:rPr>
              <a:t>故採購委員會或興建委員會之委員不宜由監辦人員擔任。</a:t>
            </a:r>
          </a:p>
        </p:txBody>
      </p:sp>
      <p:sp>
        <p:nvSpPr>
          <p:cNvPr id="3" name="投影片編號版面配置區 2"/>
          <p:cNvSpPr>
            <a:spLocks noGrp="1"/>
          </p:cNvSpPr>
          <p:nvPr>
            <p:ph type="sldNum" sz="quarter" idx="12"/>
          </p:nvPr>
        </p:nvSpPr>
        <p:spPr/>
        <p:txBody>
          <a:bodyPr/>
          <a:lstStyle/>
          <a:p>
            <a:fld id="{1118FB7C-3051-423D-B140-B22D31D849CF}" type="slidenum">
              <a:rPr lang="zh-TW" altLang="en-US" smtClean="0"/>
              <a:pPr/>
              <a:t>52</a:t>
            </a:fld>
            <a:endParaRPr lang="zh-TW" altLang="en-US"/>
          </a:p>
        </p:txBody>
      </p:sp>
    </p:spTree>
    <p:extLst>
      <p:ext uri="{BB962C8B-B14F-4D97-AF65-F5344CB8AC3E}">
        <p14:creationId xmlns:p14="http://schemas.microsoft.com/office/powerpoint/2010/main" val="426657963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107504" y="260648"/>
            <a:ext cx="8748712" cy="777875"/>
          </a:xfrm>
        </p:spPr>
        <p:txBody>
          <a:bodyPr>
            <a:normAutofit/>
          </a:bodyPr>
          <a:lstStyle/>
          <a:p>
            <a:r>
              <a:rPr lang="zh-TW" altLang="en-US" sz="3600" b="1" dirty="0">
                <a:solidFill>
                  <a:srgbClr val="FF0000"/>
                </a:solidFill>
                <a:latin typeface="+mn-ea"/>
                <a:ea typeface="+mn-ea"/>
              </a:rPr>
              <a:t>監辦人員不宜擔任興建委員會之委員</a:t>
            </a:r>
            <a:r>
              <a:rPr lang="en-US" altLang="zh-TW" sz="3600" b="1" dirty="0" smtClean="0">
                <a:solidFill>
                  <a:srgbClr val="FF0000"/>
                </a:solidFill>
                <a:latin typeface="+mn-ea"/>
                <a:ea typeface="+mn-ea"/>
              </a:rPr>
              <a:t>2</a:t>
            </a:r>
            <a:endParaRPr lang="zh-TW" altLang="en-US" sz="3600" b="1" dirty="0" smtClean="0">
              <a:solidFill>
                <a:srgbClr val="FF0000"/>
              </a:solidFill>
              <a:latin typeface="+mn-ea"/>
              <a:ea typeface="+mn-ea"/>
            </a:endParaRPr>
          </a:p>
        </p:txBody>
      </p:sp>
      <p:sp>
        <p:nvSpPr>
          <p:cNvPr id="35843" name="Rectangle 3"/>
          <p:cNvSpPr>
            <a:spLocks noGrp="1" noChangeArrowheads="1"/>
          </p:cNvSpPr>
          <p:nvPr>
            <p:ph type="body" idx="1"/>
          </p:nvPr>
        </p:nvSpPr>
        <p:spPr>
          <a:xfrm>
            <a:off x="611188" y="1196975"/>
            <a:ext cx="8002587" cy="5084763"/>
          </a:xfrm>
        </p:spPr>
        <p:txBody>
          <a:bodyPr>
            <a:normAutofit/>
          </a:bodyPr>
          <a:lstStyle/>
          <a:p>
            <a:r>
              <a:rPr lang="zh-TW" altLang="en-US" sz="2400" b="1" dirty="0" smtClean="0"/>
              <a:t>有關</a:t>
            </a:r>
            <a:r>
              <a:rPr lang="zh-TW" altLang="en-US" sz="2400" b="1" dirty="0"/>
              <a:t>監辦人員經機關首長指派為採購委員會或興建委員會委員，以及經指示於</a:t>
            </a:r>
            <a:r>
              <a:rPr lang="zh-TW" altLang="en-US" sz="2400" b="1" dirty="0">
                <a:solidFill>
                  <a:srgbClr val="0000FF"/>
                </a:solidFill>
              </a:rPr>
              <a:t>訂定底價時，列席提供擬採購物品之底價以供參考</a:t>
            </a:r>
            <a:r>
              <a:rPr lang="zh-TW" altLang="en-US" sz="2400" b="1" dirty="0"/>
              <a:t>等，是否有違「機關</a:t>
            </a:r>
            <a:r>
              <a:rPr lang="zh-TW" altLang="en-US" sz="2400" b="1" dirty="0" smtClean="0"/>
              <a:t>主會計</a:t>
            </a:r>
            <a:r>
              <a:rPr lang="zh-TW" altLang="en-US" sz="2400" b="1" dirty="0"/>
              <a:t>單位會同監辦採購辦法」第三條第二項規定乙案。</a:t>
            </a:r>
          </a:p>
          <a:p>
            <a:r>
              <a:rPr lang="zh-TW" altLang="en-US" sz="2400" b="1" dirty="0" smtClean="0"/>
              <a:t>有關</a:t>
            </a:r>
            <a:r>
              <a:rPr lang="zh-TW" altLang="en-US" sz="2400" b="1" dirty="0"/>
              <a:t>底價之訂定，應請依政府採購法施行細則第五十三條規定辦理，</a:t>
            </a:r>
            <a:r>
              <a:rPr lang="zh-TW" altLang="en-US" sz="2400" b="1" dirty="0">
                <a:solidFill>
                  <a:srgbClr val="0000FF"/>
                </a:solidFill>
              </a:rPr>
              <a:t>無需監辦人員參與底價之訂定</a:t>
            </a:r>
            <a:r>
              <a:rPr lang="zh-TW" altLang="en-US" sz="2400" b="1" dirty="0" smtClean="0"/>
              <a:t>。</a:t>
            </a:r>
            <a:r>
              <a:rPr lang="en-US" altLang="zh-TW" sz="2400" b="1" dirty="0" smtClean="0"/>
              <a:t/>
            </a:r>
            <a:br>
              <a:rPr lang="en-US" altLang="zh-TW" sz="2400" b="1" dirty="0" smtClean="0"/>
            </a:br>
            <a:r>
              <a:rPr lang="zh-TW" altLang="en-US" sz="2400" b="1" dirty="0" smtClean="0">
                <a:latin typeface="+mn-ea"/>
              </a:rPr>
              <a:t>行政院主計處</a:t>
            </a:r>
            <a:r>
              <a:rPr lang="en-US" altLang="zh-TW" sz="2400" b="1" dirty="0" smtClean="0">
                <a:latin typeface="+mn-ea"/>
              </a:rPr>
              <a:t>88</a:t>
            </a:r>
            <a:r>
              <a:rPr lang="zh-TW" altLang="en-US" sz="2400" b="1" dirty="0" smtClean="0">
                <a:latin typeface="+mn-ea"/>
              </a:rPr>
              <a:t>年</a:t>
            </a:r>
            <a:r>
              <a:rPr lang="en-US" altLang="zh-TW" sz="2400" b="1" dirty="0" smtClean="0">
                <a:latin typeface="+mn-ea"/>
              </a:rPr>
              <a:t>8</a:t>
            </a:r>
            <a:r>
              <a:rPr lang="zh-TW" altLang="en-US" sz="2400" b="1" dirty="0" smtClean="0">
                <a:latin typeface="+mn-ea"/>
              </a:rPr>
              <a:t>月</a:t>
            </a:r>
            <a:r>
              <a:rPr lang="en-US" altLang="zh-TW" sz="2400" b="1" dirty="0" smtClean="0">
                <a:latin typeface="+mn-ea"/>
              </a:rPr>
              <a:t>27</a:t>
            </a:r>
            <a:r>
              <a:rPr lang="zh-TW" altLang="en-US" sz="2400" b="1" dirty="0" smtClean="0">
                <a:latin typeface="+mn-ea"/>
              </a:rPr>
              <a:t>日台</a:t>
            </a:r>
            <a:r>
              <a:rPr lang="en-US" altLang="zh-TW" sz="2400" b="1" dirty="0" smtClean="0">
                <a:latin typeface="+mn-ea"/>
              </a:rPr>
              <a:t>88</a:t>
            </a:r>
            <a:r>
              <a:rPr lang="zh-TW" altLang="en-US" sz="2400" b="1" dirty="0" smtClean="0">
                <a:latin typeface="+mn-ea"/>
              </a:rPr>
              <a:t>處</a:t>
            </a:r>
            <a:r>
              <a:rPr lang="zh-TW" altLang="en-US" sz="2400" b="1" dirty="0">
                <a:latin typeface="+mn-ea"/>
              </a:rPr>
              <a:t>會字第</a:t>
            </a:r>
            <a:r>
              <a:rPr lang="en-US" altLang="zh-TW" sz="2400" b="1" dirty="0" smtClean="0">
                <a:latin typeface="+mn-ea"/>
              </a:rPr>
              <a:t>08072</a:t>
            </a:r>
            <a:r>
              <a:rPr lang="zh-TW" altLang="en-US" sz="2400" b="1" dirty="0" smtClean="0">
                <a:latin typeface="+mn-ea"/>
              </a:rPr>
              <a:t>號</a:t>
            </a:r>
            <a:r>
              <a:rPr lang="zh-TW" altLang="en-US" sz="2400" b="1" dirty="0">
                <a:latin typeface="+mn-ea"/>
              </a:rPr>
              <a:t>函 </a:t>
            </a:r>
          </a:p>
        </p:txBody>
      </p:sp>
      <p:sp>
        <p:nvSpPr>
          <p:cNvPr id="3" name="投影片編號版面配置區 2"/>
          <p:cNvSpPr>
            <a:spLocks noGrp="1"/>
          </p:cNvSpPr>
          <p:nvPr>
            <p:ph type="sldNum" sz="quarter" idx="12"/>
          </p:nvPr>
        </p:nvSpPr>
        <p:spPr/>
        <p:txBody>
          <a:bodyPr/>
          <a:lstStyle/>
          <a:p>
            <a:fld id="{1118FB7C-3051-423D-B140-B22D31D849CF}" type="slidenum">
              <a:rPr lang="zh-TW" altLang="en-US" smtClean="0"/>
              <a:pPr/>
              <a:t>53</a:t>
            </a:fld>
            <a:endParaRPr lang="zh-TW" altLang="en-US"/>
          </a:p>
        </p:txBody>
      </p:sp>
    </p:spTree>
    <p:extLst>
      <p:ext uri="{BB962C8B-B14F-4D97-AF65-F5344CB8AC3E}">
        <p14:creationId xmlns:p14="http://schemas.microsoft.com/office/powerpoint/2010/main" val="264050027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6530" name="Rectangle 2"/>
          <p:cNvSpPr>
            <a:spLocks noGrp="1" noChangeArrowheads="1"/>
          </p:cNvSpPr>
          <p:nvPr>
            <p:ph type="title"/>
          </p:nvPr>
        </p:nvSpPr>
        <p:spPr>
          <a:xfrm>
            <a:off x="251520" y="260350"/>
            <a:ext cx="8605143" cy="1080418"/>
          </a:xfrm>
        </p:spPr>
        <p:txBody>
          <a:bodyPr>
            <a:noAutofit/>
          </a:bodyPr>
          <a:lstStyle/>
          <a:p>
            <a:r>
              <a:rPr lang="zh-TW" altLang="en-US" b="1" dirty="0" smtClean="0">
                <a:solidFill>
                  <a:srgbClr val="FF0000"/>
                </a:solidFill>
              </a:rPr>
              <a:t>採購評選委員不宜由監辦人員擔任</a:t>
            </a:r>
          </a:p>
        </p:txBody>
      </p:sp>
      <p:sp>
        <p:nvSpPr>
          <p:cNvPr id="406531" name="Rectangle 3"/>
          <p:cNvSpPr>
            <a:spLocks noGrp="1" noChangeArrowheads="1"/>
          </p:cNvSpPr>
          <p:nvPr>
            <p:ph type="body" idx="1"/>
          </p:nvPr>
        </p:nvSpPr>
        <p:spPr>
          <a:xfrm>
            <a:off x="552797" y="1340768"/>
            <a:ext cx="8002587" cy="4680545"/>
          </a:xfrm>
        </p:spPr>
        <p:txBody>
          <a:bodyPr>
            <a:noAutofit/>
          </a:bodyPr>
          <a:lstStyle/>
          <a:p>
            <a:r>
              <a:rPr lang="zh-TW" altLang="en-US" sz="2400" b="1" dirty="0">
                <a:latin typeface="+mj-ea"/>
                <a:ea typeface="+mj-ea"/>
              </a:rPr>
              <a:t>依行政院主計處（現主計總處）</a:t>
            </a:r>
            <a:r>
              <a:rPr lang="en-US" altLang="zh-TW" sz="2400" b="1" dirty="0">
                <a:latin typeface="+mj-ea"/>
                <a:ea typeface="+mj-ea"/>
              </a:rPr>
              <a:t>88</a:t>
            </a:r>
            <a:r>
              <a:rPr lang="zh-TW" altLang="en-US" sz="2400" b="1" dirty="0">
                <a:latin typeface="+mj-ea"/>
                <a:ea typeface="+mj-ea"/>
              </a:rPr>
              <a:t>年</a:t>
            </a:r>
            <a:r>
              <a:rPr lang="en-US" altLang="zh-TW" sz="2400" b="1" dirty="0">
                <a:latin typeface="+mj-ea"/>
                <a:ea typeface="+mj-ea"/>
              </a:rPr>
              <a:t>8</a:t>
            </a:r>
            <a:r>
              <a:rPr lang="zh-TW" altLang="en-US" sz="2400" b="1" dirty="0">
                <a:latin typeface="+mj-ea"/>
                <a:ea typeface="+mj-ea"/>
              </a:rPr>
              <a:t>月</a:t>
            </a:r>
            <a:r>
              <a:rPr lang="en-US" altLang="zh-TW" sz="2400" b="1" dirty="0">
                <a:latin typeface="+mj-ea"/>
                <a:ea typeface="+mj-ea"/>
              </a:rPr>
              <a:t>27</a:t>
            </a:r>
            <a:r>
              <a:rPr lang="zh-TW" altLang="en-US" sz="2400" b="1" dirty="0">
                <a:latin typeface="+mj-ea"/>
                <a:ea typeface="+mj-ea"/>
              </a:rPr>
              <a:t>日台八十八處會字第</a:t>
            </a:r>
            <a:r>
              <a:rPr lang="en-US" altLang="zh-TW" sz="2400" b="1" dirty="0">
                <a:latin typeface="+mj-ea"/>
                <a:ea typeface="+mj-ea"/>
              </a:rPr>
              <a:t>0 0</a:t>
            </a:r>
            <a:r>
              <a:rPr lang="zh-TW" altLang="en-US" sz="2400" b="1" dirty="0">
                <a:latin typeface="+mj-ea"/>
                <a:ea typeface="+mj-ea"/>
              </a:rPr>
              <a:t>七二號函說明二，監辦人員針對採購負有監督之職責，監辦人員如為採購委員會委員，將涉及採購實質事項，恐喪失客觀監督立場，</a:t>
            </a:r>
            <a:r>
              <a:rPr lang="zh-TW" altLang="en-US" sz="2400" b="1" dirty="0">
                <a:solidFill>
                  <a:srgbClr val="0000FF"/>
                </a:solidFill>
                <a:latin typeface="+mj-ea"/>
                <a:ea typeface="+mj-ea"/>
              </a:rPr>
              <a:t>故採購委員會委員不宜由監辦人員擔任。</a:t>
            </a:r>
            <a:endParaRPr lang="en-US" altLang="zh-TW" sz="2400" b="1" dirty="0">
              <a:solidFill>
                <a:srgbClr val="0000FF"/>
              </a:solidFill>
              <a:latin typeface="+mj-ea"/>
              <a:ea typeface="+mj-ea"/>
            </a:endParaRPr>
          </a:p>
          <a:p>
            <a:r>
              <a:rPr lang="zh-TW" altLang="en-US" sz="2400" b="1" dirty="0">
                <a:latin typeface="+mj-ea"/>
                <a:ea typeface="+mj-ea"/>
              </a:rPr>
              <a:t>機關依政府採購法第二十二條第一項第九款規定辦理公開評選，其召開評選委員會議，如不涉及「採購評選委員會審議規則」第八條所定洽廠商說明、減價、協商、更改原報內容或重新報價之事項，而係</a:t>
            </a:r>
            <a:r>
              <a:rPr lang="zh-TW" altLang="en-US" sz="2400" b="1" dirty="0">
                <a:solidFill>
                  <a:srgbClr val="0000FF"/>
                </a:solidFill>
                <a:latin typeface="+mj-ea"/>
                <a:ea typeface="+mj-ea"/>
              </a:rPr>
              <a:t>委員會本身內部會議，則非屬「開標、比價、議價、決標」，不適用政府採購法第十三條關於監辦之</a:t>
            </a:r>
            <a:r>
              <a:rPr lang="zh-TW" altLang="en-US" sz="2400" b="1" dirty="0" smtClean="0">
                <a:solidFill>
                  <a:srgbClr val="0000FF"/>
                </a:solidFill>
                <a:latin typeface="+mj-ea"/>
                <a:ea typeface="+mj-ea"/>
              </a:rPr>
              <a:t>規定</a:t>
            </a:r>
            <a:r>
              <a:rPr lang="zh-TW" altLang="en-US" sz="2400" b="1" dirty="0">
                <a:solidFill>
                  <a:srgbClr val="0000FF"/>
                </a:solidFill>
                <a:latin typeface="+mj-ea"/>
                <a:ea typeface="+mj-ea"/>
              </a:rPr>
              <a:t>。</a:t>
            </a:r>
            <a:r>
              <a:rPr lang="zh-TW" altLang="en-US" sz="2400" b="1" dirty="0" smtClean="0">
                <a:latin typeface="+mj-ea"/>
                <a:ea typeface="+mj-ea"/>
              </a:rPr>
              <a:t>行政院</a:t>
            </a:r>
            <a:r>
              <a:rPr lang="zh-TW" altLang="en-US" sz="2400" b="1" dirty="0">
                <a:latin typeface="+mj-ea"/>
                <a:ea typeface="+mj-ea"/>
              </a:rPr>
              <a:t>公共工程委員會八十九年一月二十六日工程企字第八九ＯＯＯ八三三號函</a:t>
            </a:r>
          </a:p>
        </p:txBody>
      </p:sp>
      <p:sp>
        <p:nvSpPr>
          <p:cNvPr id="3" name="投影片編號版面配置區 2"/>
          <p:cNvSpPr>
            <a:spLocks noGrp="1"/>
          </p:cNvSpPr>
          <p:nvPr>
            <p:ph type="sldNum" sz="quarter" idx="12"/>
          </p:nvPr>
        </p:nvSpPr>
        <p:spPr/>
        <p:txBody>
          <a:bodyPr/>
          <a:lstStyle/>
          <a:p>
            <a:fld id="{1118FB7C-3051-423D-B140-B22D31D849CF}" type="slidenum">
              <a:rPr lang="zh-TW" altLang="en-US" smtClean="0"/>
              <a:pPr/>
              <a:t>54</a:t>
            </a:fld>
            <a:endParaRPr lang="zh-TW" altLang="en-US"/>
          </a:p>
        </p:txBody>
      </p:sp>
    </p:spTree>
    <p:extLst>
      <p:ext uri="{BB962C8B-B14F-4D97-AF65-F5344CB8AC3E}">
        <p14:creationId xmlns:p14="http://schemas.microsoft.com/office/powerpoint/2010/main" val="323416125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idx="4294967295"/>
          </p:nvPr>
        </p:nvSpPr>
        <p:spPr/>
        <p:txBody>
          <a:bodyPr>
            <a:normAutofit fontScale="90000"/>
          </a:bodyPr>
          <a:lstStyle/>
          <a:p>
            <a:pPr eaLnBrk="1" hangingPunct="1"/>
            <a:r>
              <a:rPr lang="zh-TW" altLang="en-US" b="1" dirty="0" smtClean="0">
                <a:solidFill>
                  <a:srgbClr val="FF0000"/>
                </a:solidFill>
              </a:rPr>
              <a:t>議題</a:t>
            </a:r>
            <a:r>
              <a:rPr lang="zh-TW" altLang="en-US" b="1" dirty="0" smtClean="0">
                <a:solidFill>
                  <a:srgbClr val="FF0000"/>
                </a:solidFill>
                <a:latin typeface="PMingLiU" panose="02020500000000000000" pitchFamily="18" charset="-120"/>
                <a:ea typeface="PMingLiU" panose="02020500000000000000" pitchFamily="18" charset="-120"/>
              </a:rPr>
              <a:t>：</a:t>
            </a:r>
            <a:r>
              <a:rPr lang="zh-TW" altLang="en-US" b="1" dirty="0" smtClean="0">
                <a:solidFill>
                  <a:srgbClr val="FF0000"/>
                </a:solidFill>
              </a:rPr>
              <a:t>採購監辦單位因故未派人監辦且未事先簽辦核准之執行疑義</a:t>
            </a:r>
            <a:endParaRPr lang="zh-TW" altLang="en-US" sz="4000" dirty="0" smtClean="0"/>
          </a:p>
        </p:txBody>
      </p:sp>
      <p:sp>
        <p:nvSpPr>
          <p:cNvPr id="27651" name="Rectangle 3"/>
          <p:cNvSpPr>
            <a:spLocks noGrp="1" noChangeArrowheads="1"/>
          </p:cNvSpPr>
          <p:nvPr>
            <p:ph type="body" idx="4294967295"/>
          </p:nvPr>
        </p:nvSpPr>
        <p:spPr/>
        <p:txBody>
          <a:bodyPr/>
          <a:lstStyle/>
          <a:p>
            <a:pPr eaLnBrk="1" hangingPunct="1">
              <a:lnSpc>
                <a:spcPct val="90000"/>
              </a:lnSpc>
            </a:pPr>
            <a:r>
              <a:rPr lang="zh-TW" altLang="en-US" sz="2400" b="1" dirty="0" smtClean="0"/>
              <a:t>所揭「政風單位因故未派人監辦且未事先簽辦核准」之情形，如屬公告金額以上採購或未達公告金額採購但應比照公告金額以上採購辦理監辦者，已違反政府採購法第十三條第一項及旨揭辦法第五條規定，</a:t>
            </a:r>
            <a:r>
              <a:rPr lang="zh-TW" altLang="en-US" sz="2400" b="1" dirty="0" smtClean="0">
                <a:solidFill>
                  <a:srgbClr val="FF0000"/>
                </a:solidFill>
              </a:rPr>
              <a:t>其可否照常進行採購程序，應由　貴公所依本法第六條及第四十八條規定本於權責自行核處。 </a:t>
            </a:r>
          </a:p>
          <a:p>
            <a:pPr eaLnBrk="1" hangingPunct="1">
              <a:lnSpc>
                <a:spcPct val="90000"/>
              </a:lnSpc>
            </a:pPr>
            <a:r>
              <a:rPr lang="zh-TW" altLang="en-US" sz="2400" b="1" dirty="0" smtClean="0"/>
              <a:t>貴公所未達公告金額採購之監辦，如貴縣未定有未達公告金額採購監辦辦法者，依本法第十三條第二項規定，應比照公告金額以上採購之監辦辦理。其中，旨揭辦法第四條第一項「書面審核監辦」之簽准，可採通案簽准方式處理，惟該通案之適用情形應明確敘明，監辦單位並應審慎依循。工程企字第○九一○○四九二六五○號 </a:t>
            </a:r>
          </a:p>
        </p:txBody>
      </p:sp>
      <p:sp>
        <p:nvSpPr>
          <p:cNvPr id="3" name="投影片編號版面配置區 2"/>
          <p:cNvSpPr>
            <a:spLocks noGrp="1"/>
          </p:cNvSpPr>
          <p:nvPr>
            <p:ph type="sldNum" sz="quarter" idx="12"/>
          </p:nvPr>
        </p:nvSpPr>
        <p:spPr/>
        <p:txBody>
          <a:bodyPr/>
          <a:lstStyle/>
          <a:p>
            <a:fld id="{1118FB7C-3051-423D-B140-B22D31D849CF}" type="slidenum">
              <a:rPr lang="zh-TW" altLang="en-US" smtClean="0"/>
              <a:pPr/>
              <a:t>55</a:t>
            </a:fld>
            <a:endParaRPr lang="zh-TW" altLang="en-US"/>
          </a:p>
        </p:txBody>
      </p:sp>
    </p:spTree>
    <p:extLst>
      <p:ext uri="{BB962C8B-B14F-4D97-AF65-F5344CB8AC3E}">
        <p14:creationId xmlns:p14="http://schemas.microsoft.com/office/powerpoint/2010/main" val="154503700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02" name="Rectangle 2"/>
          <p:cNvSpPr>
            <a:spLocks noGrp="1" noChangeArrowheads="1"/>
          </p:cNvSpPr>
          <p:nvPr>
            <p:ph type="body" idx="4294967295"/>
          </p:nvPr>
        </p:nvSpPr>
        <p:spPr>
          <a:xfrm>
            <a:off x="395288" y="1125538"/>
            <a:ext cx="8424862" cy="5327798"/>
          </a:xfrm>
        </p:spPr>
        <p:txBody>
          <a:bodyPr>
            <a:noAutofit/>
          </a:bodyPr>
          <a:lstStyle/>
          <a:p>
            <a:pPr>
              <a:buFont typeface="Wingdings" panose="05000000000000000000" pitchFamily="2" charset="2"/>
              <a:buChar char="n"/>
            </a:pPr>
            <a:r>
              <a:rPr lang="zh-TW" altLang="zh-TW" sz="2400" b="1" dirty="0"/>
              <a:t>「機關委託技術服務廠商評選及計費辦法」第九條所稱廠商資格文件之審查，如屬</a:t>
            </a:r>
            <a:r>
              <a:rPr lang="zh-TW" altLang="zh-TW" sz="2400" b="1" dirty="0">
                <a:solidFill>
                  <a:srgbClr val="0000FF"/>
                </a:solidFill>
              </a:rPr>
              <a:t>評選項目，依採購法評選委員會審議規則第三條及第四條之規定辦理</a:t>
            </a:r>
            <a:r>
              <a:rPr lang="zh-TW" altLang="zh-TW" sz="2400" b="1" dirty="0"/>
              <a:t>；如非評選項目，由訂定資格條件之單位辦理。</a:t>
            </a:r>
            <a:r>
              <a:rPr lang="en-US" altLang="zh-TW" sz="2400" b="1" dirty="0"/>
              <a:t/>
            </a:r>
            <a:br>
              <a:rPr lang="en-US" altLang="zh-TW" sz="2400" b="1" dirty="0"/>
            </a:br>
            <a:r>
              <a:rPr lang="zh-TW" altLang="zh-TW" sz="2400" b="1" dirty="0" smtClean="0"/>
              <a:t>故</a:t>
            </a:r>
            <a:r>
              <a:rPr lang="zh-TW" altLang="zh-TW" sz="2400" b="1" dirty="0"/>
              <a:t>如涉及開標、比價、議價、決標之程序，監辦人員應依該辦法第四條規定辦理監辦；非此等程序之其他事項，則</a:t>
            </a:r>
            <a:r>
              <a:rPr lang="zh-TW" altLang="zh-TW" sz="2400" b="1" dirty="0">
                <a:solidFill>
                  <a:srgbClr val="0000FF"/>
                </a:solidFill>
              </a:rPr>
              <a:t>不在監辦範圍</a:t>
            </a:r>
            <a:r>
              <a:rPr lang="zh-TW" altLang="zh-TW" sz="2400" b="1" dirty="0"/>
              <a:t>。行政院公共工程委員會八十八年九月二十八日工程企字第八八一四二○九號函</a:t>
            </a:r>
            <a:r>
              <a:rPr lang="en-US" altLang="zh-TW" sz="2400" b="1" dirty="0"/>
              <a:t> </a:t>
            </a:r>
            <a:endParaRPr lang="zh-TW" altLang="zh-TW" sz="2400" b="1" dirty="0"/>
          </a:p>
          <a:p>
            <a:pPr>
              <a:buFont typeface="Wingdings" panose="05000000000000000000" pitchFamily="2" charset="2"/>
              <a:buChar char="n"/>
            </a:pPr>
            <a:r>
              <a:rPr lang="zh-TW" altLang="zh-TW" sz="2400" b="1" dirty="0"/>
              <a:t>機關於廠商履約施工中所辦理之</a:t>
            </a:r>
            <a:r>
              <a:rPr lang="zh-TW" altLang="zh-TW" sz="2400" b="1" dirty="0">
                <a:solidFill>
                  <a:srgbClr val="0000FF"/>
                </a:solidFill>
              </a:rPr>
              <a:t>估驗程序</a:t>
            </a:r>
            <a:r>
              <a:rPr lang="zh-TW" altLang="zh-TW" sz="2400" b="1" dirty="0"/>
              <a:t>，非屬驗收，亦不適用政府採購法所定監辦之規定，主</a:t>
            </a:r>
            <a:r>
              <a:rPr lang="en-US" altLang="zh-TW" sz="2400" b="1" dirty="0"/>
              <a:t>(</a:t>
            </a:r>
            <a:r>
              <a:rPr lang="zh-TW" altLang="zh-TW" sz="2400" b="1" dirty="0"/>
              <a:t>會</a:t>
            </a:r>
            <a:r>
              <a:rPr lang="en-US" altLang="zh-TW" sz="2400" b="1" dirty="0"/>
              <a:t>)</a:t>
            </a:r>
            <a:r>
              <a:rPr lang="zh-TW" altLang="zh-TW" sz="2400" b="1" dirty="0"/>
              <a:t>計單位無需派員監辦。行政院公共工程委員會八十八年十一月二十九日工程企字第八八一九六三五號函 </a:t>
            </a:r>
            <a:endParaRPr lang="zh-TW" altLang="en-US" sz="2400" b="1" dirty="0"/>
          </a:p>
        </p:txBody>
      </p:sp>
      <p:sp>
        <p:nvSpPr>
          <p:cNvPr id="409603" name="Rectangle 3"/>
          <p:cNvSpPr>
            <a:spLocks noGrp="1" noChangeArrowheads="1"/>
          </p:cNvSpPr>
          <p:nvPr>
            <p:ph type="title" idx="4294967295"/>
          </p:nvPr>
        </p:nvSpPr>
        <p:spPr>
          <a:xfrm>
            <a:off x="395288" y="303213"/>
            <a:ext cx="8424862" cy="654050"/>
          </a:xfrm>
        </p:spPr>
        <p:txBody>
          <a:bodyPr>
            <a:normAutofit fontScale="90000"/>
          </a:bodyPr>
          <a:lstStyle/>
          <a:p>
            <a:r>
              <a:rPr lang="zh-TW" altLang="en-US" b="1" dirty="0" smtClean="0">
                <a:solidFill>
                  <a:srgbClr val="FF0000"/>
                </a:solidFill>
                <a:latin typeface="新細明體" panose="02020500000000000000" pitchFamily="18" charset="-120"/>
                <a:ea typeface="新細明體" panose="02020500000000000000" pitchFamily="18" charset="-120"/>
              </a:rPr>
              <a:t>「</a:t>
            </a:r>
            <a:r>
              <a:rPr lang="zh-TW" altLang="en-US" b="1" dirty="0" smtClean="0">
                <a:solidFill>
                  <a:srgbClr val="FF0000"/>
                </a:solidFill>
                <a:latin typeface="Times New Roman" panose="02020603050405020304" pitchFamily="18" charset="0"/>
              </a:rPr>
              <a:t>評選</a:t>
            </a:r>
            <a:r>
              <a:rPr lang="zh-TW" altLang="en-US" b="1" dirty="0" smtClean="0">
                <a:solidFill>
                  <a:srgbClr val="FF0000"/>
                </a:solidFill>
                <a:latin typeface="新細明體" panose="02020500000000000000" pitchFamily="18" charset="-120"/>
                <a:ea typeface="新細明體" panose="02020500000000000000" pitchFamily="18" charset="-120"/>
              </a:rPr>
              <a:t>」</a:t>
            </a:r>
            <a:r>
              <a:rPr lang="zh-TW" altLang="en-US" b="1" dirty="0" smtClean="0">
                <a:solidFill>
                  <a:srgbClr val="FF0000"/>
                </a:solidFill>
                <a:latin typeface="Times New Roman" panose="02020603050405020304" pitchFamily="18" charset="0"/>
              </a:rPr>
              <a:t>、</a:t>
            </a:r>
            <a:r>
              <a:rPr lang="zh-TW" altLang="en-US" b="1" dirty="0">
                <a:solidFill>
                  <a:srgbClr val="FF0000"/>
                </a:solidFill>
                <a:latin typeface="新細明體" panose="02020500000000000000" pitchFamily="18" charset="-120"/>
                <a:ea typeface="新細明體" panose="02020500000000000000" pitchFamily="18" charset="-120"/>
              </a:rPr>
              <a:t>「</a:t>
            </a:r>
            <a:r>
              <a:rPr lang="zh-TW" altLang="en-US" b="1" dirty="0" smtClean="0">
                <a:solidFill>
                  <a:srgbClr val="FF0000"/>
                </a:solidFill>
                <a:latin typeface="Times New Roman" panose="02020603050405020304" pitchFamily="18" charset="0"/>
              </a:rPr>
              <a:t>估驗</a:t>
            </a:r>
            <a:r>
              <a:rPr lang="zh-TW" altLang="en-US" b="1" dirty="0">
                <a:solidFill>
                  <a:srgbClr val="FF0000"/>
                </a:solidFill>
                <a:latin typeface="新細明體" panose="02020500000000000000" pitchFamily="18" charset="-120"/>
                <a:ea typeface="新細明體" panose="02020500000000000000" pitchFamily="18" charset="-120"/>
              </a:rPr>
              <a:t>」</a:t>
            </a:r>
            <a:r>
              <a:rPr lang="zh-TW" altLang="en-US" b="1" dirty="0" smtClean="0">
                <a:solidFill>
                  <a:srgbClr val="FF0000"/>
                </a:solidFill>
                <a:latin typeface="Times New Roman" panose="02020603050405020304" pitchFamily="18" charset="0"/>
              </a:rPr>
              <a:t>程序非監辦範圍</a:t>
            </a:r>
            <a:endParaRPr lang="zh-TW" altLang="en-US" b="1" dirty="0" smtClean="0">
              <a:solidFill>
                <a:srgbClr val="FF0000"/>
              </a:solidFill>
              <a:latin typeface="標楷體" panose="03000509000000000000" pitchFamily="65" charset="-120"/>
            </a:endParaRPr>
          </a:p>
        </p:txBody>
      </p:sp>
      <p:sp>
        <p:nvSpPr>
          <p:cNvPr id="3" name="投影片編號版面配置區 2"/>
          <p:cNvSpPr>
            <a:spLocks noGrp="1"/>
          </p:cNvSpPr>
          <p:nvPr>
            <p:ph type="sldNum" sz="quarter" idx="12"/>
          </p:nvPr>
        </p:nvSpPr>
        <p:spPr/>
        <p:txBody>
          <a:bodyPr/>
          <a:lstStyle/>
          <a:p>
            <a:fld id="{1118FB7C-3051-423D-B140-B22D31D849CF}" type="slidenum">
              <a:rPr lang="zh-TW" altLang="en-US" smtClean="0"/>
              <a:pPr/>
              <a:t>56</a:t>
            </a:fld>
            <a:endParaRPr lang="zh-TW" altLang="en-US"/>
          </a:p>
        </p:txBody>
      </p:sp>
    </p:spTree>
    <p:extLst>
      <p:ext uri="{BB962C8B-B14F-4D97-AF65-F5344CB8AC3E}">
        <p14:creationId xmlns:p14="http://schemas.microsoft.com/office/powerpoint/2010/main" val="177867602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2"/>
          <p:cNvSpPr>
            <a:spLocks noGrp="1" noChangeArrowheads="1"/>
          </p:cNvSpPr>
          <p:nvPr>
            <p:ph type="title" idx="4294967295"/>
          </p:nvPr>
        </p:nvSpPr>
        <p:spPr>
          <a:xfrm>
            <a:off x="1452785" y="1196752"/>
            <a:ext cx="7462911" cy="1012825"/>
          </a:xfrm>
        </p:spPr>
        <p:txBody>
          <a:bodyPr/>
          <a:lstStyle/>
          <a:p>
            <a:pPr>
              <a:defRPr/>
            </a:pPr>
            <a:r>
              <a:rPr lang="zh-TW" altLang="en-US" b="1" dirty="0">
                <a:solidFill>
                  <a:srgbClr val="FF0000"/>
                </a:solidFill>
                <a:effectLst>
                  <a:outerShdw blurRad="38100" dist="38100" dir="2700000" algn="tl">
                    <a:srgbClr val="C0C0C0"/>
                  </a:outerShdw>
                </a:effectLst>
              </a:rPr>
              <a:t>採購監</a:t>
            </a:r>
            <a:r>
              <a:rPr lang="zh-TW" altLang="en-US" b="1" dirty="0" smtClean="0">
                <a:solidFill>
                  <a:srgbClr val="FF0000"/>
                </a:solidFill>
                <a:effectLst>
                  <a:outerShdw blurRad="38100" dist="38100" dir="2700000" algn="tl">
                    <a:srgbClr val="C0C0C0"/>
                  </a:outerShdw>
                </a:effectLst>
              </a:rPr>
              <a:t>辦實務案例解析</a:t>
            </a:r>
            <a:endParaRPr lang="zh-TW" altLang="en-US" sz="5400" b="1" dirty="0" smtClean="0">
              <a:solidFill>
                <a:srgbClr val="FF0000"/>
              </a:solidFill>
              <a:effectLst>
                <a:outerShdw blurRad="38100" dist="38100" dir="2700000" algn="tl">
                  <a:srgbClr val="C0C0C0"/>
                </a:outerShdw>
              </a:effectLst>
            </a:endParaRPr>
          </a:p>
        </p:txBody>
      </p:sp>
      <p:sp>
        <p:nvSpPr>
          <p:cNvPr id="55299" name="Rectangle 3"/>
          <p:cNvSpPr>
            <a:spLocks noGrp="1" noChangeArrowheads="1"/>
          </p:cNvSpPr>
          <p:nvPr>
            <p:ph type="body" idx="4294967295"/>
          </p:nvPr>
        </p:nvSpPr>
        <p:spPr>
          <a:xfrm>
            <a:off x="2483768" y="4077072"/>
            <a:ext cx="6791968" cy="2304256"/>
          </a:xfrm>
        </p:spPr>
        <p:txBody>
          <a:bodyPr>
            <a:normAutofit/>
          </a:bodyPr>
          <a:lstStyle/>
          <a:p>
            <a:pPr>
              <a:buFont typeface="Wingdings" panose="05000000000000000000" pitchFamily="2" charset="2"/>
              <a:buChar char="n"/>
            </a:pPr>
            <a:r>
              <a:rPr lang="zh-TW" altLang="en-US" sz="4000" b="1" dirty="0" smtClean="0">
                <a:solidFill>
                  <a:srgbClr val="0000FF"/>
                </a:solidFill>
              </a:rPr>
              <a:t>常見爭點議題探討</a:t>
            </a:r>
            <a:endParaRPr lang="zh-TW" altLang="en-US" sz="2000" dirty="0" smtClean="0">
              <a:solidFill>
                <a:srgbClr val="0000FF"/>
              </a:solidFill>
            </a:endParaRPr>
          </a:p>
          <a:p>
            <a:pPr lvl="1">
              <a:spcBef>
                <a:spcPts val="600"/>
              </a:spcBef>
              <a:spcAft>
                <a:spcPts val="600"/>
              </a:spcAft>
              <a:buFont typeface="Wingdings" panose="05000000000000000000" pitchFamily="2" charset="2"/>
              <a:buChar char="l"/>
            </a:pPr>
            <a:r>
              <a:rPr lang="zh-TW" altLang="en-US" sz="2400" b="1" dirty="0" smtClean="0">
                <a:solidFill>
                  <a:srgbClr val="0000FF"/>
                </a:solidFill>
              </a:rPr>
              <a:t>減價收受</a:t>
            </a:r>
            <a:endParaRPr lang="en-US" altLang="zh-TW" sz="2400" b="1" dirty="0" smtClean="0">
              <a:solidFill>
                <a:srgbClr val="0000FF"/>
              </a:solidFill>
            </a:endParaRPr>
          </a:p>
          <a:p>
            <a:pPr lvl="1">
              <a:spcBef>
                <a:spcPts val="600"/>
              </a:spcBef>
              <a:spcAft>
                <a:spcPts val="600"/>
              </a:spcAft>
              <a:buFont typeface="Wingdings" panose="05000000000000000000" pitchFamily="2" charset="2"/>
              <a:buChar char="l"/>
            </a:pPr>
            <a:r>
              <a:rPr lang="zh-TW" altLang="en-US" sz="2400" b="1" dirty="0" smtClean="0">
                <a:solidFill>
                  <a:srgbClr val="0000FF"/>
                </a:solidFill>
              </a:rPr>
              <a:t>契約變更</a:t>
            </a:r>
            <a:endParaRPr lang="en-US" altLang="zh-TW" sz="2400" b="1" dirty="0" smtClean="0">
              <a:solidFill>
                <a:srgbClr val="0000FF"/>
              </a:solidFill>
            </a:endParaRPr>
          </a:p>
          <a:p>
            <a:pPr lvl="1">
              <a:spcBef>
                <a:spcPts val="600"/>
              </a:spcBef>
              <a:spcAft>
                <a:spcPts val="600"/>
              </a:spcAft>
              <a:buFont typeface="Wingdings" panose="05000000000000000000" pitchFamily="2" charset="2"/>
              <a:buChar char="l"/>
            </a:pPr>
            <a:r>
              <a:rPr lang="zh-TW" altLang="en-US" sz="2400" b="1" dirty="0" smtClean="0">
                <a:solidFill>
                  <a:srgbClr val="0000FF"/>
                </a:solidFill>
              </a:rPr>
              <a:t>工程</a:t>
            </a:r>
            <a:r>
              <a:rPr lang="zh-TW" altLang="en-US" sz="2400" b="1" dirty="0">
                <a:solidFill>
                  <a:srgbClr val="0000FF"/>
                </a:solidFill>
              </a:rPr>
              <a:t>結算</a:t>
            </a:r>
            <a:endParaRPr lang="zh-TW" altLang="en-US" sz="2400" b="1" dirty="0" smtClean="0">
              <a:solidFill>
                <a:srgbClr val="0000FF"/>
              </a:solidFill>
            </a:endParaRPr>
          </a:p>
        </p:txBody>
      </p:sp>
      <p:sp>
        <p:nvSpPr>
          <p:cNvPr id="4" name="弧形向右箭號 3"/>
          <p:cNvSpPr/>
          <p:nvPr/>
        </p:nvSpPr>
        <p:spPr>
          <a:xfrm>
            <a:off x="1115616" y="2564904"/>
            <a:ext cx="731837" cy="1216025"/>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solidFill>
                <a:schemeClr val="tx1"/>
              </a:solidFill>
            </a:endParaRPr>
          </a:p>
        </p:txBody>
      </p:sp>
      <p:sp>
        <p:nvSpPr>
          <p:cNvPr id="3" name="投影片編號版面配置區 2"/>
          <p:cNvSpPr>
            <a:spLocks noGrp="1"/>
          </p:cNvSpPr>
          <p:nvPr>
            <p:ph type="sldNum" sz="quarter" idx="12"/>
          </p:nvPr>
        </p:nvSpPr>
        <p:spPr/>
        <p:txBody>
          <a:bodyPr/>
          <a:lstStyle/>
          <a:p>
            <a:fld id="{1118FB7C-3051-423D-B140-B22D31D849CF}" type="slidenum">
              <a:rPr lang="zh-TW" altLang="en-US" smtClean="0"/>
              <a:pPr/>
              <a:t>57</a:t>
            </a:fld>
            <a:endParaRPr lang="zh-TW" altLang="en-US"/>
          </a:p>
        </p:txBody>
      </p:sp>
    </p:spTree>
    <p:extLst>
      <p:ext uri="{BB962C8B-B14F-4D97-AF65-F5344CB8AC3E}">
        <p14:creationId xmlns:p14="http://schemas.microsoft.com/office/powerpoint/2010/main" val="352925991"/>
      </p:ext>
    </p:extLst>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02" name="Rectangle 2"/>
          <p:cNvSpPr>
            <a:spLocks noGrp="1" noChangeArrowheads="1"/>
          </p:cNvSpPr>
          <p:nvPr>
            <p:ph type="body" idx="4294967295"/>
          </p:nvPr>
        </p:nvSpPr>
        <p:spPr>
          <a:xfrm>
            <a:off x="395288" y="922738"/>
            <a:ext cx="8424862" cy="5400600"/>
          </a:xfrm>
        </p:spPr>
        <p:txBody>
          <a:bodyPr>
            <a:noAutofit/>
          </a:bodyPr>
          <a:lstStyle/>
          <a:p>
            <a:pPr>
              <a:lnSpc>
                <a:spcPts val="2700"/>
              </a:lnSpc>
              <a:buFont typeface="Wingdings" panose="05000000000000000000" pitchFamily="2" charset="2"/>
              <a:buChar char="n"/>
            </a:pPr>
            <a:r>
              <a:rPr lang="en-US" altLang="zh-TW" sz="2400" b="1" dirty="0" smtClean="0">
                <a:latin typeface="+mj-ea"/>
                <a:ea typeface="+mj-ea"/>
              </a:rPr>
              <a:t>【</a:t>
            </a:r>
            <a:r>
              <a:rPr lang="zh-TW" altLang="en-US" sz="2400" b="1" dirty="0" smtClean="0">
                <a:latin typeface="+mj-ea"/>
                <a:ea typeface="+mj-ea"/>
              </a:rPr>
              <a:t>案例背景</a:t>
            </a:r>
            <a:r>
              <a:rPr lang="en-US" altLang="zh-TW" sz="2400" b="1" dirty="0" smtClean="0">
                <a:latin typeface="+mj-ea"/>
                <a:ea typeface="+mj-ea"/>
              </a:rPr>
              <a:t>】</a:t>
            </a:r>
            <a:br>
              <a:rPr lang="en-US" altLang="zh-TW" sz="2400" b="1" dirty="0" smtClean="0">
                <a:latin typeface="+mj-ea"/>
                <a:ea typeface="+mj-ea"/>
              </a:rPr>
            </a:br>
            <a:r>
              <a:rPr lang="zh-TW" altLang="zh-TW" sz="2400" b="1" dirty="0" smtClean="0">
                <a:latin typeface="+mj-ea"/>
                <a:ea typeface="+mj-ea"/>
              </a:rPr>
              <a:t>○</a:t>
            </a:r>
            <a:r>
              <a:rPr lang="zh-TW" altLang="en-US" sz="2400" b="1" dirty="0" smtClean="0">
                <a:latin typeface="+mj-ea"/>
                <a:ea typeface="+mj-ea"/>
              </a:rPr>
              <a:t>採購案之需求</a:t>
            </a:r>
            <a:r>
              <a:rPr lang="zh-TW" altLang="en-US" sz="2400" b="1" dirty="0">
                <a:latin typeface="+mj-ea"/>
                <a:ea typeface="+mj-ea"/>
              </a:rPr>
              <a:t>說明書第肆點第二項</a:t>
            </a:r>
            <a:r>
              <a:rPr lang="zh-TW" altLang="en-US" sz="2400" b="1" dirty="0" smtClean="0">
                <a:latin typeface="+mj-ea"/>
                <a:ea typeface="+mj-ea"/>
              </a:rPr>
              <a:t>「○○活定表揚</a:t>
            </a:r>
            <a:r>
              <a:rPr lang="zh-TW" altLang="en-US" sz="2400" b="1" dirty="0">
                <a:latin typeface="+mj-ea"/>
                <a:ea typeface="+mj-ea"/>
              </a:rPr>
              <a:t>典禮</a:t>
            </a:r>
            <a:r>
              <a:rPr lang="zh-TW" altLang="en-US" sz="2400" b="1" dirty="0" smtClean="0">
                <a:latin typeface="+mj-ea"/>
                <a:ea typeface="+mj-ea"/>
              </a:rPr>
              <a:t>」規範</a:t>
            </a:r>
            <a:r>
              <a:rPr lang="zh-TW" altLang="en-US" sz="2400" b="1" dirty="0">
                <a:latin typeface="+mj-ea"/>
                <a:ea typeface="+mj-ea"/>
              </a:rPr>
              <a:t>「團隊獎獎勵金：</a:t>
            </a:r>
            <a:r>
              <a:rPr lang="zh-TW" altLang="en-US" sz="2400" b="1" dirty="0">
                <a:solidFill>
                  <a:srgbClr val="0000FF"/>
                </a:solidFill>
                <a:latin typeface="+mj-ea"/>
                <a:ea typeface="+mj-ea"/>
              </a:rPr>
              <a:t>每隊發放獎勵金</a:t>
            </a:r>
            <a:r>
              <a:rPr lang="en-US" altLang="zh-TW" sz="2400" b="1" dirty="0">
                <a:solidFill>
                  <a:srgbClr val="0000FF"/>
                </a:solidFill>
                <a:latin typeface="+mj-ea"/>
                <a:ea typeface="+mj-ea"/>
              </a:rPr>
              <a:t>5</a:t>
            </a:r>
            <a:r>
              <a:rPr lang="zh-TW" altLang="en-US" sz="2400" b="1" dirty="0">
                <a:solidFill>
                  <a:srgbClr val="0000FF"/>
                </a:solidFill>
                <a:latin typeface="+mj-ea"/>
                <a:ea typeface="+mj-ea"/>
              </a:rPr>
              <a:t>萬</a:t>
            </a:r>
            <a:r>
              <a:rPr lang="zh-TW" altLang="en-US" sz="2400" b="1" dirty="0" smtClean="0">
                <a:solidFill>
                  <a:srgbClr val="0000FF"/>
                </a:solidFill>
                <a:latin typeface="+mj-ea"/>
                <a:ea typeface="+mj-ea"/>
              </a:rPr>
              <a:t>元</a:t>
            </a:r>
            <a:r>
              <a:rPr lang="zh-TW" altLang="zh-TW" sz="2400" b="1" dirty="0">
                <a:latin typeface="+mj-ea"/>
                <a:ea typeface="+mj-ea"/>
              </a:rPr>
              <a:t>。</a:t>
            </a:r>
            <a:r>
              <a:rPr lang="zh-TW" altLang="en-US" sz="2400" b="1" dirty="0" smtClean="0">
                <a:latin typeface="+mj-ea"/>
                <a:ea typeface="+mj-ea"/>
              </a:rPr>
              <a:t>」</a:t>
            </a:r>
            <a:endParaRPr lang="en-US" altLang="zh-TW" sz="2400" b="1" dirty="0" smtClean="0">
              <a:latin typeface="+mj-ea"/>
              <a:ea typeface="+mj-ea"/>
            </a:endParaRPr>
          </a:p>
          <a:p>
            <a:pPr>
              <a:lnSpc>
                <a:spcPts val="2700"/>
              </a:lnSpc>
              <a:buFont typeface="Wingdings" panose="05000000000000000000" pitchFamily="2" charset="2"/>
              <a:buChar char="n"/>
            </a:pPr>
            <a:r>
              <a:rPr lang="en-US" altLang="zh-TW" sz="2400" b="1" dirty="0" smtClean="0">
                <a:latin typeface="+mj-ea"/>
                <a:ea typeface="+mj-ea"/>
              </a:rPr>
              <a:t>【</a:t>
            </a:r>
            <a:r>
              <a:rPr lang="zh-TW" altLang="en-US" sz="2400" b="1" dirty="0" smtClean="0">
                <a:latin typeface="+mj-ea"/>
                <a:ea typeface="+mj-ea"/>
              </a:rPr>
              <a:t>法律見解</a:t>
            </a:r>
            <a:r>
              <a:rPr lang="en-US" altLang="zh-TW" sz="2400" b="1" dirty="0" smtClean="0">
                <a:latin typeface="+mj-ea"/>
                <a:ea typeface="+mj-ea"/>
              </a:rPr>
              <a:t>】</a:t>
            </a:r>
          </a:p>
          <a:p>
            <a:pPr>
              <a:lnSpc>
                <a:spcPts val="2700"/>
              </a:lnSpc>
            </a:pPr>
            <a:r>
              <a:rPr lang="zh-TW" altLang="zh-TW" sz="2400" b="1" dirty="0">
                <a:latin typeface="+mj-ea"/>
                <a:ea typeface="+mj-ea"/>
              </a:rPr>
              <a:t>依行政院主計總處</a:t>
            </a:r>
            <a:r>
              <a:rPr lang="en-US" altLang="zh-TW" sz="2400" b="1" dirty="0">
                <a:latin typeface="+mj-ea"/>
                <a:ea typeface="+mj-ea"/>
              </a:rPr>
              <a:t>104</a:t>
            </a:r>
            <a:r>
              <a:rPr lang="zh-TW" altLang="zh-TW" sz="2400" b="1" dirty="0">
                <a:latin typeface="+mj-ea"/>
                <a:ea typeface="+mj-ea"/>
              </a:rPr>
              <a:t>年</a:t>
            </a:r>
            <a:r>
              <a:rPr lang="en-US" altLang="zh-TW" sz="2400" b="1" dirty="0">
                <a:latin typeface="+mj-ea"/>
                <a:ea typeface="+mj-ea"/>
              </a:rPr>
              <a:t>02</a:t>
            </a:r>
            <a:r>
              <a:rPr lang="zh-TW" altLang="zh-TW" sz="2400" b="1" dirty="0">
                <a:latin typeface="+mj-ea"/>
                <a:ea typeface="+mj-ea"/>
              </a:rPr>
              <a:t>月</a:t>
            </a:r>
            <a:r>
              <a:rPr lang="en-US" altLang="zh-TW" sz="2400" b="1" dirty="0">
                <a:latin typeface="+mj-ea"/>
                <a:ea typeface="+mj-ea"/>
              </a:rPr>
              <a:t>24</a:t>
            </a:r>
            <a:r>
              <a:rPr lang="zh-TW" altLang="zh-TW" sz="2400" b="1" dirty="0">
                <a:latin typeface="+mj-ea"/>
                <a:ea typeface="+mj-ea"/>
              </a:rPr>
              <a:t>日主會財字第</a:t>
            </a:r>
            <a:r>
              <a:rPr lang="en-US" altLang="zh-TW" sz="2400" b="1" dirty="0">
                <a:latin typeface="+mj-ea"/>
                <a:ea typeface="+mj-ea"/>
              </a:rPr>
              <a:t>1041500025</a:t>
            </a:r>
            <a:r>
              <a:rPr lang="zh-TW" altLang="zh-TW" sz="2400" b="1" dirty="0">
                <a:latin typeface="+mj-ea"/>
                <a:ea typeface="+mj-ea"/>
              </a:rPr>
              <a:t>號函釋略以，原旨揭函說明三略以，「各機關學校為辦理文康活動或推展業務必須發放等值禮品者，得購買商品禮券（機關購買時可取得發票者</a:t>
            </a:r>
            <a:r>
              <a:rPr lang="zh-TW" altLang="zh-TW" sz="2400" b="1" dirty="0" smtClean="0">
                <a:latin typeface="+mj-ea"/>
                <a:ea typeface="+mj-ea"/>
              </a:rPr>
              <a:t>）</a:t>
            </a:r>
            <a:r>
              <a:rPr lang="zh-TW" altLang="en-US" sz="2400" b="1" dirty="0" smtClean="0">
                <a:latin typeface="+mj-ea"/>
                <a:ea typeface="+mj-ea"/>
              </a:rPr>
              <a:t>。</a:t>
            </a:r>
            <a:r>
              <a:rPr lang="zh-TW" altLang="en-US" sz="2400" b="1" dirty="0">
                <a:latin typeface="+mj-ea"/>
                <a:ea typeface="+mj-ea"/>
              </a:rPr>
              <a:t>現金</a:t>
            </a:r>
            <a:r>
              <a:rPr lang="zh-TW" altLang="en-US" sz="2400" b="1" dirty="0" smtClean="0">
                <a:latin typeface="+mj-ea"/>
                <a:ea typeface="+mj-ea"/>
              </a:rPr>
              <a:t>禮券</a:t>
            </a:r>
            <a:r>
              <a:rPr lang="en-US" altLang="zh-TW" sz="2400" b="1" dirty="0" smtClean="0">
                <a:latin typeface="+mj-ea"/>
                <a:ea typeface="+mj-ea"/>
              </a:rPr>
              <a:t>…</a:t>
            </a:r>
            <a:r>
              <a:rPr lang="zh-TW" altLang="en-US" sz="2400" b="1" dirty="0" smtClean="0">
                <a:latin typeface="+mj-ea"/>
                <a:ea typeface="+mj-ea"/>
              </a:rPr>
              <a:t>得</a:t>
            </a:r>
            <a:r>
              <a:rPr lang="zh-TW" altLang="en-US" sz="2400" b="1" dirty="0">
                <a:latin typeface="+mj-ea"/>
                <a:ea typeface="+mj-ea"/>
              </a:rPr>
              <a:t>購買</a:t>
            </a:r>
            <a:r>
              <a:rPr lang="zh-TW" altLang="en-US" sz="2400" b="1" dirty="0">
                <a:solidFill>
                  <a:srgbClr val="0000FF"/>
                </a:solidFill>
                <a:latin typeface="+mj-ea"/>
                <a:ea typeface="+mj-ea"/>
              </a:rPr>
              <a:t>郵政禮券</a:t>
            </a:r>
            <a:r>
              <a:rPr lang="zh-TW" altLang="en-US" sz="2400" b="1" dirty="0">
                <a:latin typeface="+mj-ea"/>
                <a:ea typeface="+mj-ea"/>
              </a:rPr>
              <a:t>者外，其餘一律不得再購買使用。</a:t>
            </a:r>
            <a:r>
              <a:rPr lang="zh-TW" altLang="en-US" sz="2400" b="1" dirty="0" smtClean="0">
                <a:latin typeface="+mj-ea"/>
                <a:ea typeface="+mj-ea"/>
              </a:rPr>
              <a:t>」</a:t>
            </a:r>
            <a:r>
              <a:rPr lang="zh-TW" altLang="zh-TW" sz="2400" b="1" dirty="0" smtClean="0">
                <a:latin typeface="+mj-ea"/>
                <a:ea typeface="+mj-ea"/>
              </a:rPr>
              <a:t>係</a:t>
            </a:r>
            <a:r>
              <a:rPr lang="zh-TW" altLang="zh-TW" sz="2400" b="1" dirty="0">
                <a:latin typeface="+mj-ea"/>
                <a:ea typeface="+mj-ea"/>
              </a:rPr>
              <a:t>為簡化政府經費支付程序，以提升行政效率，對購買禮券之經費報支程序加以規範，非作為各機關發放之依據或限制禮品（券）、現金等形式之選擇，為免造成各機關誤解，前開函示說明三停止適用。</a:t>
            </a:r>
            <a:r>
              <a:rPr lang="en-US" altLang="zh-TW" sz="2400" b="1" dirty="0">
                <a:latin typeface="+mj-ea"/>
                <a:ea typeface="+mj-ea"/>
              </a:rPr>
              <a:t/>
            </a:r>
            <a:br>
              <a:rPr lang="en-US" altLang="zh-TW" sz="2400" b="1" dirty="0">
                <a:latin typeface="+mj-ea"/>
                <a:ea typeface="+mj-ea"/>
              </a:rPr>
            </a:br>
            <a:r>
              <a:rPr lang="zh-TW" altLang="zh-TW" sz="2400" b="1" dirty="0">
                <a:latin typeface="+mj-ea"/>
                <a:ea typeface="+mj-ea"/>
              </a:rPr>
              <a:t>申言之</a:t>
            </a:r>
            <a:r>
              <a:rPr lang="zh-TW" altLang="zh-TW" sz="2400" b="1" dirty="0" smtClean="0">
                <a:latin typeface="+mj-ea"/>
                <a:ea typeface="+mj-ea"/>
              </a:rPr>
              <a:t>，</a:t>
            </a:r>
            <a:r>
              <a:rPr lang="zh-TW" altLang="en-US" sz="2400" b="1" dirty="0" smtClean="0">
                <a:solidFill>
                  <a:srgbClr val="0000FF"/>
                </a:solidFill>
                <a:latin typeface="+mj-ea"/>
                <a:ea typeface="+mj-ea"/>
              </a:rPr>
              <a:t>郵政禮券</a:t>
            </a:r>
            <a:r>
              <a:rPr lang="zh-TW" altLang="en-US" sz="2400" b="1" dirty="0">
                <a:latin typeface="+mj-ea"/>
                <a:ea typeface="+mj-ea"/>
              </a:rPr>
              <a:t>況</a:t>
            </a:r>
            <a:r>
              <a:rPr lang="zh-TW" altLang="zh-TW" sz="2400" b="1" dirty="0" smtClean="0">
                <a:latin typeface="+mj-ea"/>
                <a:ea typeface="+mj-ea"/>
              </a:rPr>
              <a:t>不得</a:t>
            </a:r>
            <a:r>
              <a:rPr lang="zh-TW" altLang="zh-TW" sz="2400" b="1" dirty="0">
                <a:latin typeface="+mj-ea"/>
                <a:ea typeface="+mj-ea"/>
              </a:rPr>
              <a:t>再購買使用</a:t>
            </a:r>
            <a:r>
              <a:rPr lang="zh-TW" altLang="zh-TW" sz="2400" b="1" dirty="0" smtClean="0">
                <a:latin typeface="+mj-ea"/>
                <a:ea typeface="+mj-ea"/>
              </a:rPr>
              <a:t>。本</a:t>
            </a:r>
            <a:r>
              <a:rPr lang="zh-TW" altLang="zh-TW" sz="2400" b="1" dirty="0">
                <a:latin typeface="+mj-ea"/>
                <a:ea typeface="+mj-ea"/>
              </a:rPr>
              <a:t>案採購部分項目以「現金」替代物品為</a:t>
            </a:r>
            <a:r>
              <a:rPr lang="zh-TW" altLang="zh-TW" sz="2400" b="1" dirty="0" smtClean="0">
                <a:latin typeface="+mj-ea"/>
                <a:ea typeface="+mj-ea"/>
              </a:rPr>
              <a:t>獎品</a:t>
            </a:r>
            <a:r>
              <a:rPr lang="zh-TW" altLang="en-US" sz="2400" b="1" dirty="0" smtClean="0">
                <a:latin typeface="+mj-ea"/>
                <a:ea typeface="+mj-ea"/>
              </a:rPr>
              <a:t>發放</a:t>
            </a:r>
            <a:r>
              <a:rPr lang="zh-TW" altLang="zh-TW" sz="2400" b="1" dirty="0" smtClean="0">
                <a:latin typeface="+mj-ea"/>
                <a:ea typeface="+mj-ea"/>
              </a:rPr>
              <a:t>，</a:t>
            </a:r>
            <a:r>
              <a:rPr lang="zh-TW" altLang="en-US" sz="2400" b="1" dirty="0" smtClean="0">
                <a:latin typeface="+mj-ea"/>
                <a:ea typeface="+mj-ea"/>
              </a:rPr>
              <a:t>顯與上揭規定不一致</a:t>
            </a:r>
            <a:r>
              <a:rPr lang="zh-TW" altLang="zh-TW" sz="2400" b="1" dirty="0">
                <a:latin typeface="+mj-ea"/>
                <a:ea typeface="+mj-ea"/>
              </a:rPr>
              <a:t>。</a:t>
            </a:r>
            <a:endParaRPr lang="zh-TW" altLang="en-US" sz="2400" b="1" dirty="0">
              <a:latin typeface="+mj-ea"/>
              <a:ea typeface="+mj-ea"/>
            </a:endParaRPr>
          </a:p>
        </p:txBody>
      </p:sp>
      <p:sp>
        <p:nvSpPr>
          <p:cNvPr id="409603" name="Rectangle 3"/>
          <p:cNvSpPr>
            <a:spLocks noGrp="1" noChangeArrowheads="1"/>
          </p:cNvSpPr>
          <p:nvPr>
            <p:ph type="title" idx="4294967295"/>
          </p:nvPr>
        </p:nvSpPr>
        <p:spPr>
          <a:xfrm>
            <a:off x="395288" y="116632"/>
            <a:ext cx="8424862" cy="840631"/>
          </a:xfrm>
          <a:solidFill>
            <a:srgbClr val="FFFF00"/>
          </a:solidFill>
        </p:spPr>
        <p:txBody>
          <a:bodyPr>
            <a:normAutofit/>
          </a:bodyPr>
          <a:lstStyle/>
          <a:p>
            <a:r>
              <a:rPr lang="zh-TW" altLang="en-US" sz="3600" b="1" dirty="0" smtClean="0">
                <a:solidFill>
                  <a:srgbClr val="FF0000"/>
                </a:solidFill>
                <a:latin typeface="+mn-ea"/>
                <a:ea typeface="+mn-ea"/>
              </a:rPr>
              <a:t>議題：採購案得以現金作為獎勵獎品疑義</a:t>
            </a:r>
          </a:p>
        </p:txBody>
      </p:sp>
      <p:sp>
        <p:nvSpPr>
          <p:cNvPr id="3" name="投影片編號版面配置區 2"/>
          <p:cNvSpPr>
            <a:spLocks noGrp="1"/>
          </p:cNvSpPr>
          <p:nvPr>
            <p:ph type="sldNum" sz="quarter" idx="12"/>
          </p:nvPr>
        </p:nvSpPr>
        <p:spPr/>
        <p:txBody>
          <a:bodyPr/>
          <a:lstStyle/>
          <a:p>
            <a:fld id="{1118FB7C-3051-423D-B140-B22D31D849CF}" type="slidenum">
              <a:rPr lang="zh-TW" altLang="en-US" smtClean="0"/>
              <a:pPr/>
              <a:t>58</a:t>
            </a:fld>
            <a:endParaRPr lang="zh-TW" altLang="en-US"/>
          </a:p>
        </p:txBody>
      </p:sp>
    </p:spTree>
    <p:extLst>
      <p:ext uri="{BB962C8B-B14F-4D97-AF65-F5344CB8AC3E}">
        <p14:creationId xmlns:p14="http://schemas.microsoft.com/office/powerpoint/2010/main" val="385162538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02" name="Rectangle 2"/>
          <p:cNvSpPr>
            <a:spLocks noGrp="1" noChangeArrowheads="1"/>
          </p:cNvSpPr>
          <p:nvPr>
            <p:ph type="body" idx="4294967295"/>
          </p:nvPr>
        </p:nvSpPr>
        <p:spPr>
          <a:xfrm>
            <a:off x="395288" y="1124744"/>
            <a:ext cx="8424862" cy="5198594"/>
          </a:xfrm>
        </p:spPr>
        <p:txBody>
          <a:bodyPr>
            <a:noAutofit/>
          </a:bodyPr>
          <a:lstStyle/>
          <a:p>
            <a:pPr>
              <a:lnSpc>
                <a:spcPts val="2700"/>
              </a:lnSpc>
              <a:buFont typeface="Wingdings" panose="05000000000000000000" pitchFamily="2" charset="2"/>
              <a:buChar char="n"/>
            </a:pPr>
            <a:r>
              <a:rPr lang="en-US" altLang="zh-TW" sz="2400" b="1" dirty="0" smtClean="0">
                <a:solidFill>
                  <a:srgbClr val="FF0000"/>
                </a:solidFill>
                <a:latin typeface="+mj-ea"/>
                <a:ea typeface="+mj-ea"/>
              </a:rPr>
              <a:t>【</a:t>
            </a:r>
            <a:r>
              <a:rPr lang="zh-TW" altLang="en-US" sz="2400" b="1" dirty="0" smtClean="0">
                <a:solidFill>
                  <a:srgbClr val="FF0000"/>
                </a:solidFill>
                <a:latin typeface="+mj-ea"/>
                <a:ea typeface="+mj-ea"/>
              </a:rPr>
              <a:t>法律授權</a:t>
            </a:r>
            <a:r>
              <a:rPr lang="en-US" altLang="zh-TW" sz="2400" b="1" dirty="0" smtClean="0">
                <a:solidFill>
                  <a:srgbClr val="FF0000"/>
                </a:solidFill>
                <a:latin typeface="+mj-ea"/>
                <a:ea typeface="+mj-ea"/>
              </a:rPr>
              <a:t>】</a:t>
            </a:r>
            <a:r>
              <a:rPr lang="en-US" altLang="zh-TW" sz="2400" b="1" dirty="0" smtClean="0">
                <a:latin typeface="+mj-ea"/>
                <a:ea typeface="+mj-ea"/>
              </a:rPr>
              <a:t/>
            </a:r>
            <a:br>
              <a:rPr lang="en-US" altLang="zh-TW" sz="2400" b="1" dirty="0" smtClean="0">
                <a:latin typeface="+mj-ea"/>
                <a:ea typeface="+mj-ea"/>
              </a:rPr>
            </a:br>
            <a:r>
              <a:rPr lang="zh-TW" altLang="en-US" sz="2400" b="1" dirty="0" smtClean="0">
                <a:latin typeface="+mj-ea"/>
                <a:ea typeface="+mj-ea"/>
              </a:rPr>
              <a:t>採購法施行細則第</a:t>
            </a:r>
            <a:r>
              <a:rPr lang="en-US" altLang="zh-TW" sz="2400" b="1" dirty="0" smtClean="0">
                <a:latin typeface="+mj-ea"/>
                <a:ea typeface="+mj-ea"/>
              </a:rPr>
              <a:t>6</a:t>
            </a:r>
            <a:r>
              <a:rPr lang="zh-TW" altLang="en-US" sz="2400" b="1" dirty="0" smtClean="0">
                <a:latin typeface="+mj-ea"/>
                <a:ea typeface="+mj-ea"/>
              </a:rPr>
              <a:t>條第</a:t>
            </a:r>
            <a:r>
              <a:rPr lang="en-US" altLang="zh-TW" sz="2400" b="1" dirty="0" smtClean="0">
                <a:latin typeface="+mj-ea"/>
                <a:ea typeface="+mj-ea"/>
              </a:rPr>
              <a:t>9</a:t>
            </a:r>
            <a:r>
              <a:rPr lang="zh-TW" altLang="en-US" sz="2400" b="1" dirty="0" smtClean="0">
                <a:latin typeface="+mj-ea"/>
                <a:ea typeface="+mj-ea"/>
              </a:rPr>
              <a:t>款規定</a:t>
            </a:r>
            <a:r>
              <a:rPr lang="zh-TW" altLang="zh-TW" sz="2400" b="1" dirty="0" smtClean="0">
                <a:latin typeface="+mj-ea"/>
                <a:ea typeface="+mj-ea"/>
              </a:rPr>
              <a:t>，</a:t>
            </a:r>
            <a:r>
              <a:rPr lang="zh-TW" altLang="en-US" sz="2400" b="1" dirty="0">
                <a:solidFill>
                  <a:srgbClr val="0000FF"/>
                </a:solidFill>
                <a:latin typeface="+mj-ea"/>
                <a:ea typeface="+mj-ea"/>
              </a:rPr>
              <a:t>招標文件規定廠商報價金額包括機關支出及收入金額者，以支出所需</a:t>
            </a:r>
            <a:r>
              <a:rPr lang="zh-TW" altLang="en-US" sz="2400" b="1" dirty="0" smtClean="0">
                <a:solidFill>
                  <a:srgbClr val="0000FF"/>
                </a:solidFill>
                <a:latin typeface="+mj-ea"/>
                <a:ea typeface="+mj-ea"/>
              </a:rPr>
              <a:t>金額核算</a:t>
            </a:r>
            <a:r>
              <a:rPr lang="zh-TW" altLang="en-US" sz="2400" b="1" dirty="0" smtClean="0">
                <a:latin typeface="+mj-ea"/>
                <a:ea typeface="+mj-ea"/>
              </a:rPr>
              <a:t>其採購</a:t>
            </a:r>
            <a:r>
              <a:rPr lang="zh-TW" altLang="en-US" sz="2400" b="1" dirty="0">
                <a:latin typeface="+mj-ea"/>
                <a:ea typeface="+mj-ea"/>
              </a:rPr>
              <a:t>金額</a:t>
            </a:r>
            <a:r>
              <a:rPr lang="zh-TW" altLang="en-US" sz="2400" b="1" dirty="0" smtClean="0">
                <a:latin typeface="+mj-ea"/>
                <a:ea typeface="+mj-ea"/>
              </a:rPr>
              <a:t>並於</a:t>
            </a:r>
            <a:r>
              <a:rPr lang="zh-TW" altLang="en-US" sz="2400" b="1" dirty="0">
                <a:latin typeface="+mj-ea"/>
                <a:ea typeface="+mj-ea"/>
              </a:rPr>
              <a:t>招標前認定</a:t>
            </a:r>
            <a:r>
              <a:rPr lang="zh-TW" altLang="en-US" sz="2400" b="1" dirty="0" smtClean="0">
                <a:latin typeface="+mj-ea"/>
                <a:ea typeface="+mj-ea"/>
              </a:rPr>
              <a:t>之</a:t>
            </a:r>
            <a:r>
              <a:rPr lang="zh-TW" altLang="zh-TW" sz="2400" b="1" dirty="0" smtClean="0">
                <a:latin typeface="+mj-ea"/>
                <a:ea typeface="+mj-ea"/>
              </a:rPr>
              <a:t>。</a:t>
            </a:r>
            <a:r>
              <a:rPr lang="en-US" altLang="zh-TW" sz="2400" b="1" dirty="0" smtClean="0">
                <a:latin typeface="+mj-ea"/>
                <a:ea typeface="+mj-ea"/>
              </a:rPr>
              <a:t/>
            </a:r>
            <a:br>
              <a:rPr lang="en-US" altLang="zh-TW" sz="2400" b="1" dirty="0" smtClean="0">
                <a:latin typeface="+mj-ea"/>
                <a:ea typeface="+mj-ea"/>
              </a:rPr>
            </a:br>
            <a:r>
              <a:rPr lang="en-US" altLang="zh-TW" sz="2400" b="1" dirty="0" smtClean="0">
                <a:latin typeface="Poor Richard" panose="02080502050505020702" pitchFamily="18" charset="0"/>
                <a:ea typeface="+mj-ea"/>
              </a:rPr>
              <a:t>&lt;</a:t>
            </a:r>
            <a:r>
              <a:rPr lang="zh-TW" altLang="en-US" sz="2400" b="1" dirty="0" smtClean="0">
                <a:latin typeface="+mj-ea"/>
                <a:ea typeface="+mj-ea"/>
              </a:rPr>
              <a:t>註：</a:t>
            </a:r>
            <a:r>
              <a:rPr lang="zh-TW" altLang="en-US" sz="2400" b="1" dirty="0">
                <a:latin typeface="+mj-ea"/>
                <a:ea typeface="+mj-ea"/>
              </a:rPr>
              <a:t>第</a:t>
            </a:r>
            <a:r>
              <a:rPr lang="en-US" altLang="zh-TW" sz="2400" b="1" dirty="0">
                <a:latin typeface="+mj-ea"/>
                <a:ea typeface="+mj-ea"/>
              </a:rPr>
              <a:t>9</a:t>
            </a:r>
            <a:r>
              <a:rPr lang="zh-TW" altLang="en-US" sz="2400" b="1" dirty="0">
                <a:latin typeface="+mj-ea"/>
                <a:ea typeface="+mj-ea"/>
              </a:rPr>
              <a:t>款</a:t>
            </a:r>
            <a:r>
              <a:rPr lang="zh-TW" altLang="zh-TW" sz="2400" b="1" dirty="0" smtClean="0">
                <a:latin typeface="+mj-ea"/>
                <a:ea typeface="+mj-ea"/>
              </a:rPr>
              <a:t>明</a:t>
            </a:r>
            <a:r>
              <a:rPr lang="zh-TW" altLang="zh-TW" sz="2400" b="1" dirty="0">
                <a:latin typeface="+mj-ea"/>
                <a:ea typeface="+mj-ea"/>
              </a:rPr>
              <a:t>定廠商報價金額包括機關支出及收入金額者，其採購金額之認定原則。該情形</a:t>
            </a:r>
            <a:r>
              <a:rPr lang="zh-TW" altLang="zh-TW" sz="2400" b="1" dirty="0">
                <a:solidFill>
                  <a:srgbClr val="0000FF"/>
                </a:solidFill>
                <a:latin typeface="+mj-ea"/>
                <a:ea typeface="+mj-ea"/>
              </a:rPr>
              <a:t>例如水利機關辦理河川淤沙疏浚招標，並允許得標廠商將疏浚之淤沙代為販售，則疏浚工作屬機關付費支出之項目</a:t>
            </a:r>
            <a:r>
              <a:rPr lang="zh-TW" altLang="zh-TW" sz="2400" b="1" dirty="0">
                <a:latin typeface="+mj-ea"/>
                <a:ea typeface="+mj-ea"/>
              </a:rPr>
              <a:t>，</a:t>
            </a:r>
            <a:r>
              <a:rPr lang="zh-TW" altLang="zh-TW" sz="2400" b="1" dirty="0">
                <a:solidFill>
                  <a:srgbClr val="FF0000"/>
                </a:solidFill>
                <a:latin typeface="+mj-ea"/>
                <a:ea typeface="+mj-ea"/>
              </a:rPr>
              <a:t>販售淤沙屬機關收入之項目</a:t>
            </a:r>
            <a:r>
              <a:rPr lang="zh-TW" altLang="zh-TW" sz="2400" b="1" dirty="0" smtClean="0">
                <a:solidFill>
                  <a:srgbClr val="FF0000"/>
                </a:solidFill>
                <a:latin typeface="+mj-ea"/>
                <a:ea typeface="+mj-ea"/>
              </a:rPr>
              <a:t>。</a:t>
            </a:r>
            <a:r>
              <a:rPr lang="en-US" altLang="zh-TW" sz="2400" b="1" dirty="0">
                <a:latin typeface="+mj-ea"/>
                <a:ea typeface="+mj-ea"/>
              </a:rPr>
              <a:t>(</a:t>
            </a:r>
            <a:r>
              <a:rPr lang="en-US" altLang="zh-TW" sz="2400" b="1" dirty="0" smtClean="0">
                <a:latin typeface="+mj-ea"/>
                <a:ea typeface="+mj-ea"/>
              </a:rPr>
              <a:t>1050106</a:t>
            </a:r>
            <a:r>
              <a:rPr lang="zh-TW" altLang="zh-TW" sz="2400" b="1" dirty="0">
                <a:latin typeface="+mj-ea"/>
                <a:ea typeface="+mj-ea"/>
              </a:rPr>
              <a:t>修法</a:t>
            </a:r>
            <a:r>
              <a:rPr lang="zh-TW" altLang="zh-TW" sz="2400" b="1" dirty="0" smtClean="0">
                <a:latin typeface="+mj-ea"/>
                <a:ea typeface="+mj-ea"/>
              </a:rPr>
              <a:t>說明</a:t>
            </a:r>
            <a:r>
              <a:rPr lang="zh-TW" altLang="en-US" sz="2400" b="1" dirty="0" smtClean="0">
                <a:latin typeface="+mj-ea"/>
                <a:ea typeface="+mj-ea"/>
              </a:rPr>
              <a:t>參照</a:t>
            </a:r>
            <a:r>
              <a:rPr lang="en-US" altLang="zh-TW" sz="2400" b="1" dirty="0" smtClean="0">
                <a:latin typeface="+mj-ea"/>
                <a:ea typeface="+mj-ea"/>
              </a:rPr>
              <a:t>)</a:t>
            </a:r>
            <a:r>
              <a:rPr lang="en-US" altLang="zh-TW" sz="2400" b="1" dirty="0">
                <a:latin typeface="Poor Richard" panose="02080502050505020702" pitchFamily="18" charset="0"/>
                <a:ea typeface="+mj-ea"/>
              </a:rPr>
              <a:t> &gt;</a:t>
            </a:r>
            <a:endParaRPr lang="en-US" altLang="zh-TW" sz="2400" b="1" dirty="0">
              <a:latin typeface="+mj-ea"/>
              <a:ea typeface="+mj-ea"/>
            </a:endParaRPr>
          </a:p>
          <a:p>
            <a:pPr>
              <a:lnSpc>
                <a:spcPts val="2700"/>
              </a:lnSpc>
              <a:buFont typeface="Wingdings" panose="05000000000000000000" pitchFamily="2" charset="2"/>
              <a:buChar char="n"/>
            </a:pPr>
            <a:r>
              <a:rPr lang="en-US" altLang="zh-TW" sz="2400" b="1" dirty="0" smtClean="0">
                <a:solidFill>
                  <a:srgbClr val="0000FF"/>
                </a:solidFill>
                <a:latin typeface="+mj-ea"/>
                <a:ea typeface="+mj-ea"/>
              </a:rPr>
              <a:t>【</a:t>
            </a:r>
            <a:r>
              <a:rPr lang="zh-TW" altLang="en-US" sz="2400" b="1" dirty="0" smtClean="0">
                <a:solidFill>
                  <a:srgbClr val="0000FF"/>
                </a:solidFill>
                <a:latin typeface="+mj-ea"/>
                <a:ea typeface="+mj-ea"/>
              </a:rPr>
              <a:t>實務作法</a:t>
            </a:r>
            <a:r>
              <a:rPr lang="en-US" altLang="zh-TW" sz="2400" b="1" dirty="0" smtClean="0">
                <a:solidFill>
                  <a:srgbClr val="0000FF"/>
                </a:solidFill>
                <a:latin typeface="+mj-ea"/>
                <a:ea typeface="+mj-ea"/>
              </a:rPr>
              <a:t>】</a:t>
            </a:r>
          </a:p>
          <a:p>
            <a:pPr>
              <a:lnSpc>
                <a:spcPts val="2700"/>
              </a:lnSpc>
            </a:pPr>
            <a:r>
              <a:rPr lang="zh-TW" altLang="en-US" sz="2400" b="1" dirty="0">
                <a:latin typeface="+mj-ea"/>
                <a:ea typeface="+mj-ea"/>
              </a:rPr>
              <a:t>如○○道路拓寬改善工程案之預算分析表，預算</a:t>
            </a:r>
            <a:r>
              <a:rPr lang="zh-TW" altLang="en-US" sz="2400" b="1" dirty="0" smtClean="0">
                <a:latin typeface="+mj-ea"/>
                <a:ea typeface="+mj-ea"/>
              </a:rPr>
              <a:t>科目為二</a:t>
            </a:r>
            <a:r>
              <a:rPr lang="zh-TW" altLang="en-US" sz="2400" b="1" dirty="0" smtClean="0">
                <a:latin typeface="PMingLiU" panose="02020500000000000000" pitchFamily="18" charset="-120"/>
                <a:ea typeface="PMingLiU" panose="02020500000000000000" pitchFamily="18" charset="-120"/>
              </a:rPr>
              <a:t>：</a:t>
            </a:r>
            <a:r>
              <a:rPr lang="zh-TW" altLang="en-US" sz="2400" b="1" dirty="0" smtClean="0">
                <a:latin typeface="+mj-ea"/>
                <a:ea typeface="+mj-ea"/>
              </a:rPr>
              <a:t>一</a:t>
            </a:r>
            <a:r>
              <a:rPr lang="zh-TW" altLang="en-US" sz="2400" b="1" dirty="0">
                <a:latin typeface="+mj-ea"/>
                <a:ea typeface="+mj-ea"/>
              </a:rPr>
              <a:t>是發包工作</a:t>
            </a:r>
            <a:r>
              <a:rPr lang="zh-TW" altLang="en-US" sz="2400" b="1" dirty="0" smtClean="0">
                <a:latin typeface="+mj-ea"/>
                <a:ea typeface="+mj-ea"/>
              </a:rPr>
              <a:t>費</a:t>
            </a:r>
            <a:r>
              <a:rPr lang="en-US" altLang="zh-TW" sz="2400" b="1" dirty="0" smtClean="0">
                <a:latin typeface="+mj-ea"/>
                <a:ea typeface="+mj-ea"/>
              </a:rPr>
              <a:t>(</a:t>
            </a:r>
            <a:r>
              <a:rPr lang="zh-TW" altLang="en-US" sz="2400" b="1" smtClean="0">
                <a:latin typeface="+mj-ea"/>
                <a:ea typeface="+mj-ea"/>
              </a:rPr>
              <a:t>支出等採購經費</a:t>
            </a:r>
            <a:r>
              <a:rPr lang="en-US" altLang="zh-TW" sz="2400" b="1" smtClean="0">
                <a:latin typeface="+mj-ea"/>
                <a:ea typeface="+mj-ea"/>
              </a:rPr>
              <a:t>)</a:t>
            </a:r>
            <a:r>
              <a:rPr lang="zh-TW" altLang="en-US" sz="2400" b="1" dirty="0" smtClean="0">
                <a:latin typeface="+mj-ea"/>
                <a:ea typeface="+mj-ea"/>
              </a:rPr>
              <a:t>、</a:t>
            </a:r>
            <a:r>
              <a:rPr lang="en-US" altLang="zh-TW" sz="2400" b="1" dirty="0" smtClean="0">
                <a:latin typeface="+mj-ea"/>
                <a:ea typeface="+mj-ea"/>
              </a:rPr>
              <a:t/>
            </a:r>
            <a:br>
              <a:rPr lang="en-US" altLang="zh-TW" sz="2400" b="1" dirty="0" smtClean="0">
                <a:latin typeface="+mj-ea"/>
                <a:ea typeface="+mj-ea"/>
              </a:rPr>
            </a:br>
            <a:r>
              <a:rPr lang="zh-TW" altLang="en-US" sz="2400" b="1" dirty="0" smtClean="0">
                <a:latin typeface="+mj-ea"/>
                <a:ea typeface="+mj-ea"/>
              </a:rPr>
              <a:t>一</a:t>
            </a:r>
            <a:r>
              <a:rPr lang="zh-TW" altLang="en-US" sz="2400" b="1" dirty="0">
                <a:latin typeface="+mj-ea"/>
                <a:ea typeface="+mj-ea"/>
              </a:rPr>
              <a:t>是代處理財產變賣之殘值收入：「瀝青泥凝土挖</a:t>
            </a:r>
            <a:r>
              <a:rPr lang="en-US" altLang="zh-TW" sz="2400" b="1" dirty="0">
                <a:latin typeface="+mj-ea"/>
                <a:ea typeface="+mj-ea"/>
              </a:rPr>
              <a:t>(</a:t>
            </a:r>
            <a:r>
              <a:rPr lang="zh-TW" altLang="en-US" sz="2400" b="1" dirty="0">
                <a:latin typeface="+mj-ea"/>
                <a:ea typeface="+mj-ea"/>
              </a:rPr>
              <a:t>刨</a:t>
            </a:r>
            <a:r>
              <a:rPr lang="en-US" altLang="zh-TW" sz="2400" b="1" dirty="0">
                <a:latin typeface="+mj-ea"/>
                <a:ea typeface="+mj-ea"/>
              </a:rPr>
              <a:t>)</a:t>
            </a:r>
            <a:r>
              <a:rPr lang="zh-TW" altLang="en-US" sz="2400" b="1" dirty="0">
                <a:latin typeface="+mj-ea"/>
                <a:ea typeface="+mj-ea"/>
              </a:rPr>
              <a:t>除料折價價值</a:t>
            </a:r>
            <a:r>
              <a:rPr lang="en-US" altLang="zh-TW" sz="2400" b="1" dirty="0">
                <a:latin typeface="+mj-ea"/>
                <a:ea typeface="+mj-ea"/>
              </a:rPr>
              <a:t>(</a:t>
            </a:r>
            <a:r>
              <a:rPr lang="zh-TW" altLang="en-US" sz="2400" b="1" dirty="0">
                <a:latin typeface="+mj-ea"/>
                <a:ea typeface="+mj-ea"/>
              </a:rPr>
              <a:t>不因決標價調整</a:t>
            </a:r>
            <a:r>
              <a:rPr lang="en-US" altLang="zh-TW" sz="2400" b="1" dirty="0">
                <a:latin typeface="+mj-ea"/>
                <a:ea typeface="+mj-ea"/>
              </a:rPr>
              <a:t>)</a:t>
            </a:r>
            <a:r>
              <a:rPr lang="zh-TW" altLang="en-US" sz="2400" b="1" dirty="0">
                <a:latin typeface="+mj-ea"/>
                <a:ea typeface="+mj-ea"/>
              </a:rPr>
              <a:t>」</a:t>
            </a:r>
            <a:r>
              <a:rPr lang="zh-TW" altLang="zh-TW" sz="2400" b="1" dirty="0">
                <a:latin typeface="+mj-ea"/>
                <a:ea typeface="+mj-ea"/>
              </a:rPr>
              <a:t>。</a:t>
            </a:r>
            <a:endParaRPr lang="zh-TW" altLang="en-US" sz="2400" b="1" dirty="0">
              <a:latin typeface="+mj-ea"/>
              <a:ea typeface="+mj-ea"/>
            </a:endParaRPr>
          </a:p>
        </p:txBody>
      </p:sp>
      <p:sp>
        <p:nvSpPr>
          <p:cNvPr id="409603" name="Rectangle 3"/>
          <p:cNvSpPr>
            <a:spLocks noGrp="1" noChangeArrowheads="1"/>
          </p:cNvSpPr>
          <p:nvPr>
            <p:ph type="title" idx="4294967295"/>
          </p:nvPr>
        </p:nvSpPr>
        <p:spPr>
          <a:xfrm>
            <a:off x="395288" y="116632"/>
            <a:ext cx="8424862" cy="840631"/>
          </a:xfrm>
          <a:solidFill>
            <a:srgbClr val="FFFF00"/>
          </a:solidFill>
        </p:spPr>
        <p:txBody>
          <a:bodyPr>
            <a:normAutofit fontScale="90000"/>
          </a:bodyPr>
          <a:lstStyle/>
          <a:p>
            <a:r>
              <a:rPr lang="zh-TW" altLang="en-US" sz="3600" b="1" dirty="0" smtClean="0">
                <a:solidFill>
                  <a:srgbClr val="FF0000"/>
                </a:solidFill>
                <a:latin typeface="+mn-ea"/>
                <a:ea typeface="+mn-ea"/>
              </a:rPr>
              <a:t>議題：採購得納入</a:t>
            </a:r>
            <a:r>
              <a:rPr lang="zh-TW" altLang="en-US" sz="3600" b="1" dirty="0" smtClean="0">
                <a:solidFill>
                  <a:srgbClr val="FF0000"/>
                </a:solidFill>
                <a:latin typeface="標楷體" panose="03000509000000000000" pitchFamily="65" charset="-120"/>
                <a:ea typeface="標楷體" panose="03000509000000000000" pitchFamily="65" charset="-120"/>
              </a:rPr>
              <a:t>「收入」項目併案招標</a:t>
            </a:r>
            <a:r>
              <a:rPr lang="zh-TW" altLang="en-US" sz="3600" b="1" dirty="0" smtClean="0">
                <a:solidFill>
                  <a:srgbClr val="FF0000"/>
                </a:solidFill>
                <a:latin typeface="+mn-ea"/>
                <a:ea typeface="+mn-ea"/>
              </a:rPr>
              <a:t>疑義</a:t>
            </a:r>
          </a:p>
        </p:txBody>
      </p:sp>
      <p:sp>
        <p:nvSpPr>
          <p:cNvPr id="3" name="投影片編號版面配置區 2"/>
          <p:cNvSpPr>
            <a:spLocks noGrp="1"/>
          </p:cNvSpPr>
          <p:nvPr>
            <p:ph type="sldNum" sz="quarter" idx="12"/>
          </p:nvPr>
        </p:nvSpPr>
        <p:spPr/>
        <p:txBody>
          <a:bodyPr/>
          <a:lstStyle/>
          <a:p>
            <a:fld id="{1118FB7C-3051-423D-B140-B22D31D849CF}" type="slidenum">
              <a:rPr lang="zh-TW" altLang="en-US" smtClean="0"/>
              <a:pPr/>
              <a:t>59</a:t>
            </a:fld>
            <a:endParaRPr lang="zh-TW" altLang="en-US"/>
          </a:p>
        </p:txBody>
      </p:sp>
    </p:spTree>
    <p:extLst>
      <p:ext uri="{BB962C8B-B14F-4D97-AF65-F5344CB8AC3E}">
        <p14:creationId xmlns:p14="http://schemas.microsoft.com/office/powerpoint/2010/main" val="23370164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idx="4294967295"/>
          </p:nvPr>
        </p:nvSpPr>
        <p:spPr>
          <a:xfrm>
            <a:off x="684213" y="333375"/>
            <a:ext cx="7772400" cy="792163"/>
          </a:xfrm>
        </p:spPr>
        <p:txBody>
          <a:bodyPr>
            <a:normAutofit/>
          </a:bodyPr>
          <a:lstStyle/>
          <a:p>
            <a:r>
              <a:rPr lang="zh-TW" altLang="en-US" b="1" dirty="0">
                <a:solidFill>
                  <a:srgbClr val="FF0000"/>
                </a:solidFill>
                <a:latin typeface="標楷體" panose="03000509000000000000" pitchFamily="65" charset="-120"/>
              </a:rPr>
              <a:t>新竹縣政府標案檢索</a:t>
            </a:r>
            <a:r>
              <a:rPr lang="en-US" altLang="zh-TW" b="1" dirty="0" smtClean="0">
                <a:solidFill>
                  <a:srgbClr val="FF0000"/>
                </a:solidFill>
                <a:latin typeface="標楷體" panose="03000509000000000000" pitchFamily="65" charset="-120"/>
              </a:rPr>
              <a:t>3</a:t>
            </a:r>
            <a:endParaRPr lang="zh-TW" altLang="en-US" b="1" dirty="0" smtClean="0">
              <a:solidFill>
                <a:srgbClr val="FF0000"/>
              </a:solidFill>
              <a:latin typeface="標楷體" panose="03000509000000000000" pitchFamily="65" charset="-120"/>
            </a:endParaRPr>
          </a:p>
        </p:txBody>
      </p:sp>
      <p:sp>
        <p:nvSpPr>
          <p:cNvPr id="9220" name="Rectangle 3"/>
          <p:cNvSpPr>
            <a:spLocks noGrp="1" noChangeArrowheads="1"/>
          </p:cNvSpPr>
          <p:nvPr>
            <p:ph type="body" idx="4294967295"/>
          </p:nvPr>
        </p:nvSpPr>
        <p:spPr>
          <a:xfrm>
            <a:off x="685800" y="1268413"/>
            <a:ext cx="7772400" cy="4827587"/>
          </a:xfrm>
        </p:spPr>
        <p:txBody>
          <a:bodyPr/>
          <a:lstStyle/>
          <a:p>
            <a:pPr marL="0" indent="0">
              <a:buNone/>
            </a:pPr>
            <a:endParaRPr lang="zh-TW" altLang="zh-TW" dirty="0" smtClean="0"/>
          </a:p>
        </p:txBody>
      </p:sp>
      <p:pic>
        <p:nvPicPr>
          <p:cNvPr id="7" name="圖片 6"/>
          <p:cNvPicPr/>
          <p:nvPr/>
        </p:nvPicPr>
        <p:blipFill>
          <a:blip r:embed="rId3"/>
          <a:stretch>
            <a:fillRect/>
          </a:stretch>
        </p:blipFill>
        <p:spPr>
          <a:xfrm>
            <a:off x="251520" y="1196752"/>
            <a:ext cx="8712968" cy="5472608"/>
          </a:xfrm>
          <a:prstGeom prst="rect">
            <a:avLst/>
          </a:prstGeom>
        </p:spPr>
      </p:pic>
      <p:sp>
        <p:nvSpPr>
          <p:cNvPr id="3" name="投影片編號版面配置區 2"/>
          <p:cNvSpPr>
            <a:spLocks noGrp="1"/>
          </p:cNvSpPr>
          <p:nvPr>
            <p:ph type="sldNum" sz="quarter" idx="12"/>
          </p:nvPr>
        </p:nvSpPr>
        <p:spPr/>
        <p:txBody>
          <a:bodyPr/>
          <a:lstStyle/>
          <a:p>
            <a:fld id="{1118FB7C-3051-423D-B140-B22D31D849CF}" type="slidenum">
              <a:rPr lang="zh-TW" altLang="en-US" smtClean="0"/>
              <a:pPr/>
              <a:t>6</a:t>
            </a:fld>
            <a:endParaRPr lang="zh-TW" altLang="en-US"/>
          </a:p>
        </p:txBody>
      </p:sp>
    </p:spTree>
    <p:extLst>
      <p:ext uri="{BB962C8B-B14F-4D97-AF65-F5344CB8AC3E}">
        <p14:creationId xmlns:p14="http://schemas.microsoft.com/office/powerpoint/2010/main" val="185465385"/>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2"/>
          <p:cNvSpPr>
            <a:spLocks noGrp="1" noChangeArrowheads="1"/>
          </p:cNvSpPr>
          <p:nvPr>
            <p:ph type="title" idx="4294967295"/>
          </p:nvPr>
        </p:nvSpPr>
        <p:spPr>
          <a:xfrm>
            <a:off x="1452785" y="1196752"/>
            <a:ext cx="7462911" cy="1012825"/>
          </a:xfrm>
        </p:spPr>
        <p:txBody>
          <a:bodyPr/>
          <a:lstStyle/>
          <a:p>
            <a:pPr>
              <a:defRPr/>
            </a:pPr>
            <a:r>
              <a:rPr lang="zh-TW" altLang="en-US" b="1" dirty="0">
                <a:solidFill>
                  <a:srgbClr val="FF0000"/>
                </a:solidFill>
                <a:effectLst>
                  <a:outerShdw blurRad="38100" dist="38100" dir="2700000" algn="tl">
                    <a:srgbClr val="C0C0C0"/>
                  </a:outerShdw>
                </a:effectLst>
              </a:rPr>
              <a:t>採購監</a:t>
            </a:r>
            <a:r>
              <a:rPr lang="zh-TW" altLang="en-US" b="1" dirty="0" smtClean="0">
                <a:solidFill>
                  <a:srgbClr val="FF0000"/>
                </a:solidFill>
                <a:effectLst>
                  <a:outerShdw blurRad="38100" dist="38100" dir="2700000" algn="tl">
                    <a:srgbClr val="C0C0C0"/>
                  </a:outerShdw>
                </a:effectLst>
              </a:rPr>
              <a:t>辦實務案例解析</a:t>
            </a:r>
            <a:endParaRPr lang="zh-TW" altLang="en-US" sz="5400" b="1" dirty="0" smtClean="0">
              <a:solidFill>
                <a:srgbClr val="FF0000"/>
              </a:solidFill>
              <a:effectLst>
                <a:outerShdw blurRad="38100" dist="38100" dir="2700000" algn="tl">
                  <a:srgbClr val="C0C0C0"/>
                </a:outerShdw>
              </a:effectLst>
            </a:endParaRPr>
          </a:p>
        </p:txBody>
      </p:sp>
      <p:sp>
        <p:nvSpPr>
          <p:cNvPr id="55299" name="Rectangle 3"/>
          <p:cNvSpPr>
            <a:spLocks noGrp="1" noChangeArrowheads="1"/>
          </p:cNvSpPr>
          <p:nvPr>
            <p:ph type="body" idx="4294967295"/>
          </p:nvPr>
        </p:nvSpPr>
        <p:spPr>
          <a:xfrm>
            <a:off x="2051720" y="3717032"/>
            <a:ext cx="6791968" cy="1618258"/>
          </a:xfrm>
        </p:spPr>
        <p:txBody>
          <a:bodyPr>
            <a:normAutofit/>
          </a:bodyPr>
          <a:lstStyle/>
          <a:p>
            <a:pPr lvl="0">
              <a:buFont typeface="Wingdings" panose="05000000000000000000" pitchFamily="2" charset="2"/>
              <a:buChar char="n"/>
            </a:pPr>
            <a:r>
              <a:rPr lang="zh-TW" altLang="en-US" sz="4300" b="1" dirty="0">
                <a:solidFill>
                  <a:srgbClr val="0000FF"/>
                </a:solidFill>
              </a:rPr>
              <a:t>爭點議題</a:t>
            </a:r>
            <a:r>
              <a:rPr lang="zh-TW" altLang="en-US" sz="4300" b="1" dirty="0" smtClean="0">
                <a:solidFill>
                  <a:srgbClr val="0000FF"/>
                </a:solidFill>
              </a:rPr>
              <a:t>探討</a:t>
            </a:r>
            <a:endParaRPr lang="en-US" altLang="zh-TW" sz="4300" b="1" dirty="0" smtClean="0">
              <a:solidFill>
                <a:srgbClr val="0000FF"/>
              </a:solidFill>
            </a:endParaRPr>
          </a:p>
          <a:p>
            <a:r>
              <a:rPr lang="zh-TW" altLang="en-US" sz="4000" b="1" dirty="0" smtClean="0">
                <a:solidFill>
                  <a:srgbClr val="0000FF"/>
                </a:solidFill>
              </a:rPr>
              <a:t>減價收受</a:t>
            </a:r>
            <a:endParaRPr lang="zh-TW" altLang="en-US" sz="2000" dirty="0" smtClean="0">
              <a:solidFill>
                <a:srgbClr val="0000FF"/>
              </a:solidFill>
            </a:endParaRPr>
          </a:p>
        </p:txBody>
      </p:sp>
      <p:sp>
        <p:nvSpPr>
          <p:cNvPr id="4" name="弧形向右箭號 3"/>
          <p:cNvSpPr/>
          <p:nvPr/>
        </p:nvSpPr>
        <p:spPr>
          <a:xfrm>
            <a:off x="1115616" y="2564904"/>
            <a:ext cx="731837" cy="1216025"/>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solidFill>
                <a:schemeClr val="tx1"/>
              </a:solidFill>
            </a:endParaRPr>
          </a:p>
        </p:txBody>
      </p:sp>
      <p:pic>
        <p:nvPicPr>
          <p:cNvPr id="5" name="圖片版面配置區 4"/>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32240" y="5335290"/>
            <a:ext cx="1987203" cy="115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投影片編號版面配置區 2"/>
          <p:cNvSpPr>
            <a:spLocks noGrp="1"/>
          </p:cNvSpPr>
          <p:nvPr>
            <p:ph type="sldNum" sz="quarter" idx="12"/>
          </p:nvPr>
        </p:nvSpPr>
        <p:spPr/>
        <p:txBody>
          <a:bodyPr/>
          <a:lstStyle/>
          <a:p>
            <a:fld id="{1118FB7C-3051-423D-B140-B22D31D849CF}" type="slidenum">
              <a:rPr lang="zh-TW" altLang="en-US" smtClean="0"/>
              <a:pPr/>
              <a:t>60</a:t>
            </a:fld>
            <a:endParaRPr lang="zh-TW" altLang="en-US"/>
          </a:p>
        </p:txBody>
      </p:sp>
    </p:spTree>
    <p:extLst>
      <p:ext uri="{BB962C8B-B14F-4D97-AF65-F5344CB8AC3E}">
        <p14:creationId xmlns:p14="http://schemas.microsoft.com/office/powerpoint/2010/main" val="2567540133"/>
      </p:ext>
    </p:extLst>
  </p:cSld>
  <p:clrMapOvr>
    <a:masterClrMapping/>
  </p:clrMapOv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標題 1"/>
          <p:cNvSpPr>
            <a:spLocks noGrp="1"/>
          </p:cNvSpPr>
          <p:nvPr>
            <p:ph type="title"/>
          </p:nvPr>
        </p:nvSpPr>
        <p:spPr>
          <a:xfrm>
            <a:off x="35496" y="260350"/>
            <a:ext cx="9073008" cy="854075"/>
          </a:xfrm>
          <a:solidFill>
            <a:srgbClr val="FFFF00"/>
          </a:solidFill>
        </p:spPr>
        <p:txBody>
          <a:bodyPr>
            <a:noAutofit/>
          </a:bodyPr>
          <a:lstStyle/>
          <a:p>
            <a:pPr>
              <a:defRPr/>
            </a:pPr>
            <a:r>
              <a:rPr lang="zh-TW" altLang="en-US" sz="3600" b="1" dirty="0" smtClean="0">
                <a:solidFill>
                  <a:srgbClr val="FF0000"/>
                </a:solidFill>
                <a:latin typeface="+mn-ea"/>
                <a:ea typeface="+mn-ea"/>
              </a:rPr>
              <a:t>議題</a:t>
            </a:r>
            <a:r>
              <a:rPr lang="zh-TW" altLang="en-US" sz="3600" b="1" dirty="0" smtClean="0">
                <a:solidFill>
                  <a:srgbClr val="FF0000"/>
                </a:solidFill>
                <a:latin typeface="PMingLiU" panose="02020500000000000000" pitchFamily="18" charset="-120"/>
                <a:ea typeface="PMingLiU" panose="02020500000000000000" pitchFamily="18" charset="-120"/>
              </a:rPr>
              <a:t>：</a:t>
            </a:r>
            <a:r>
              <a:rPr lang="zh-TW" altLang="en-US" sz="3600" b="1" dirty="0">
                <a:solidFill>
                  <a:srgbClr val="FF0000"/>
                </a:solidFill>
                <a:latin typeface="+mn-ea"/>
                <a:ea typeface="+mn-ea"/>
              </a:rPr>
              <a:t>「</a:t>
            </a:r>
            <a:r>
              <a:rPr lang="zh-TW" altLang="en-US" sz="3600" b="1" dirty="0" smtClean="0">
                <a:solidFill>
                  <a:srgbClr val="FF0000"/>
                </a:solidFill>
                <a:latin typeface="+mn-ea"/>
                <a:ea typeface="+mn-ea"/>
              </a:rPr>
              <a:t>同等品」與「</a:t>
            </a:r>
            <a:r>
              <a:rPr lang="zh-TW" altLang="en-US" sz="3600" b="1" dirty="0">
                <a:solidFill>
                  <a:srgbClr val="FF0000"/>
                </a:solidFill>
                <a:latin typeface="+mn-ea"/>
                <a:ea typeface="+mn-ea"/>
              </a:rPr>
              <a:t>減價收受</a:t>
            </a:r>
            <a:r>
              <a:rPr lang="zh-TW" altLang="en-US" sz="3600" b="1" dirty="0" smtClean="0">
                <a:solidFill>
                  <a:srgbClr val="FF0000"/>
                </a:solidFill>
                <a:latin typeface="+mn-ea"/>
                <a:ea typeface="+mn-ea"/>
              </a:rPr>
              <a:t>」法律效果</a:t>
            </a:r>
            <a:endParaRPr lang="zh-TW" altLang="en-US" sz="3600" dirty="0" smtClean="0">
              <a:latin typeface="+mn-ea"/>
              <a:ea typeface="+mn-ea"/>
            </a:endParaRPr>
          </a:p>
        </p:txBody>
      </p:sp>
      <p:sp>
        <p:nvSpPr>
          <p:cNvPr id="90115" name="內容版面配置區 2"/>
          <p:cNvSpPr>
            <a:spLocks noGrp="1"/>
          </p:cNvSpPr>
          <p:nvPr>
            <p:ph idx="1"/>
          </p:nvPr>
        </p:nvSpPr>
        <p:spPr>
          <a:xfrm>
            <a:off x="431800" y="1196752"/>
            <a:ext cx="8461375" cy="5400600"/>
          </a:xfrm>
        </p:spPr>
        <p:txBody>
          <a:bodyPr>
            <a:normAutofit lnSpcReduction="10000"/>
          </a:bodyPr>
          <a:lstStyle/>
          <a:p>
            <a:pPr>
              <a:buFont typeface="Wingdings" panose="05000000000000000000" pitchFamily="2" charset="2"/>
              <a:buChar char="n"/>
            </a:pPr>
            <a:r>
              <a:rPr lang="zh-TW" altLang="en-US" sz="2400" b="1" dirty="0">
                <a:solidFill>
                  <a:srgbClr val="FF0000"/>
                </a:solidFill>
              </a:rPr>
              <a:t>同等品「規格」提出</a:t>
            </a:r>
            <a:r>
              <a:rPr lang="zh-TW" altLang="en-US" sz="2400" b="1" dirty="0" smtClean="0">
                <a:solidFill>
                  <a:srgbClr val="FF0000"/>
                </a:solidFill>
              </a:rPr>
              <a:t>時機</a:t>
            </a:r>
            <a:r>
              <a:rPr lang="zh-TW" altLang="en-US" sz="2400" b="1" dirty="0" smtClean="0">
                <a:solidFill>
                  <a:srgbClr val="FF0000"/>
                </a:solidFill>
                <a:latin typeface="PMingLiU" panose="02020500000000000000" pitchFamily="18" charset="-120"/>
                <a:ea typeface="PMingLiU" panose="02020500000000000000" pitchFamily="18" charset="-120"/>
              </a:rPr>
              <a:t>：</a:t>
            </a:r>
            <a:endParaRPr lang="en-US" altLang="zh-TW" sz="2400" b="1" dirty="0" smtClean="0">
              <a:solidFill>
                <a:srgbClr val="FF0000"/>
              </a:solidFill>
            </a:endParaRPr>
          </a:p>
          <a:p>
            <a:r>
              <a:rPr lang="zh-TW" altLang="zh-TW" sz="2400" b="1" dirty="0" smtClean="0"/>
              <a:t>投標須知範本</a:t>
            </a:r>
            <a:r>
              <a:rPr lang="zh-TW" altLang="en-US" sz="2400" b="1" dirty="0" smtClean="0"/>
              <a:t>七十二、	</a:t>
            </a:r>
            <a:r>
              <a:rPr lang="en-US" altLang="zh-TW" sz="2400" b="1" dirty="0" smtClean="0"/>
              <a:t/>
            </a:r>
            <a:br>
              <a:rPr lang="en-US" altLang="zh-TW" sz="2400" b="1" dirty="0" smtClean="0"/>
            </a:br>
            <a:r>
              <a:rPr lang="zh-TW" altLang="en-US" sz="2400" b="1" dirty="0" smtClean="0"/>
              <a:t>招標文件如有要求或提及特定之商標或商名、專利、設計或型式、特定來源地、</a:t>
            </a:r>
            <a:r>
              <a:rPr lang="zh-TW" altLang="en-US" sz="2400" b="1" dirty="0" smtClean="0">
                <a:latin typeface="+mj-ea"/>
                <a:ea typeface="+mj-ea"/>
              </a:rPr>
              <a:t>生產者或供應者之情形，</a:t>
            </a:r>
            <a:r>
              <a:rPr lang="zh-TW" altLang="en-US" sz="2400" b="1" dirty="0" smtClean="0">
                <a:solidFill>
                  <a:srgbClr val="FF0000"/>
                </a:solidFill>
                <a:latin typeface="+mj-ea"/>
                <a:ea typeface="+mj-ea"/>
              </a:rPr>
              <a:t>允許投標廠商提出同等品，其提出同等品之時機為</a:t>
            </a:r>
            <a:r>
              <a:rPr lang="zh-TW" altLang="en-US" sz="2400" b="1" dirty="0" smtClean="0">
                <a:latin typeface="+mj-ea"/>
                <a:ea typeface="+mj-ea"/>
              </a:rPr>
              <a:t>：</a:t>
            </a:r>
            <a:r>
              <a:rPr lang="en-US" altLang="zh-TW" sz="2400" b="1" dirty="0" smtClean="0">
                <a:latin typeface="+mj-ea"/>
                <a:ea typeface="+mj-ea"/>
              </a:rPr>
              <a:t>(</a:t>
            </a:r>
            <a:r>
              <a:rPr lang="zh-TW" altLang="en-US" sz="2400" b="1" dirty="0" smtClean="0">
                <a:latin typeface="+mj-ea"/>
                <a:ea typeface="+mj-ea"/>
              </a:rPr>
              <a:t>由機關於招標時擇一勾選；未勾選者，為選項</a:t>
            </a:r>
            <a:r>
              <a:rPr lang="en-US" altLang="zh-TW" sz="2400" b="1" dirty="0" smtClean="0">
                <a:latin typeface="+mj-ea"/>
                <a:ea typeface="+mj-ea"/>
              </a:rPr>
              <a:t>(2))</a:t>
            </a:r>
          </a:p>
          <a:p>
            <a:r>
              <a:rPr lang="en-US" altLang="zh-TW" dirty="0">
                <a:sym typeface="Wingdings" panose="05000000000000000000" pitchFamily="2" charset="2"/>
              </a:rPr>
              <a:t></a:t>
            </a:r>
            <a:r>
              <a:rPr lang="en-US" altLang="zh-TW" sz="2400" b="1" dirty="0" smtClean="0">
                <a:latin typeface="+mn-ea"/>
              </a:rPr>
              <a:t>(1)</a:t>
            </a:r>
            <a:r>
              <a:rPr lang="zh-TW" altLang="en-US" sz="2400" b="1" dirty="0" smtClean="0">
                <a:solidFill>
                  <a:srgbClr val="0000FF"/>
                </a:solidFill>
                <a:latin typeface="+mn-ea"/>
              </a:rPr>
              <a:t>應於投標文件內預先提出者</a:t>
            </a:r>
            <a:r>
              <a:rPr lang="zh-TW" altLang="en-US" sz="2400" b="1" dirty="0" smtClean="0">
                <a:latin typeface="+mn-ea"/>
              </a:rPr>
              <a:t>，廠商應於投標文件內敘明同等品之廠牌、價格及功能、效益、標準或特性等相關資料，以供審查。</a:t>
            </a:r>
            <a:endParaRPr lang="en-US" altLang="zh-TW" sz="2400" b="1" dirty="0" smtClean="0">
              <a:latin typeface="+mn-ea"/>
            </a:endParaRPr>
          </a:p>
          <a:p>
            <a:r>
              <a:rPr lang="en-US" altLang="zh-TW" dirty="0">
                <a:sym typeface="Wingdings" panose="05000000000000000000" pitchFamily="2" charset="2"/>
              </a:rPr>
              <a:t></a:t>
            </a:r>
            <a:r>
              <a:rPr lang="en-US" altLang="zh-TW" sz="2400" b="1" dirty="0" smtClean="0">
                <a:solidFill>
                  <a:srgbClr val="0000FF"/>
                </a:solidFill>
                <a:latin typeface="+mn-ea"/>
              </a:rPr>
              <a:t>(2)</a:t>
            </a:r>
            <a:r>
              <a:rPr lang="zh-TW" altLang="en-US" sz="2400" b="1" dirty="0" smtClean="0">
                <a:solidFill>
                  <a:srgbClr val="FF0000"/>
                </a:solidFill>
                <a:latin typeface="+mn-ea"/>
              </a:rPr>
              <a:t>得標</a:t>
            </a:r>
            <a:r>
              <a:rPr lang="zh-TW" altLang="en-US" sz="2400" b="1" dirty="0" smtClean="0">
                <a:solidFill>
                  <a:srgbClr val="FF0000"/>
                </a:solidFill>
              </a:rPr>
              <a:t>廠商得於使用同等品前</a:t>
            </a:r>
            <a:r>
              <a:rPr lang="zh-TW" altLang="en-US" sz="2400" b="1" dirty="0" smtClean="0">
                <a:solidFill>
                  <a:srgbClr val="0000FF"/>
                </a:solidFill>
              </a:rPr>
              <a:t>，依契約規定向機關提出同等品之廠牌、價格及功能、效益、標準或特性等相關資料，以供審查。</a:t>
            </a:r>
          </a:p>
          <a:p>
            <a:pPr>
              <a:buFont typeface="Wingdings" panose="05000000000000000000" pitchFamily="2" charset="2"/>
              <a:buChar char="u"/>
            </a:pPr>
            <a:r>
              <a:rPr lang="en-US" altLang="zh-TW" sz="2400" b="1" dirty="0" smtClean="0">
                <a:solidFill>
                  <a:srgbClr val="0000FF"/>
                </a:solidFill>
              </a:rPr>
              <a:t>【</a:t>
            </a:r>
            <a:r>
              <a:rPr lang="zh-TW" altLang="en-US" sz="2400" b="1" dirty="0" smtClean="0">
                <a:solidFill>
                  <a:srgbClr val="0000FF"/>
                </a:solidFill>
              </a:rPr>
              <a:t>議題探討</a:t>
            </a:r>
            <a:r>
              <a:rPr lang="en-US" altLang="zh-TW" sz="2400" b="1" dirty="0" smtClean="0">
                <a:solidFill>
                  <a:srgbClr val="0000FF"/>
                </a:solidFill>
              </a:rPr>
              <a:t>】</a:t>
            </a:r>
            <a:r>
              <a:rPr lang="zh-TW" altLang="en-US" sz="2400" b="1" dirty="0" smtClean="0">
                <a:solidFill>
                  <a:srgbClr val="0000FF"/>
                </a:solidFill>
              </a:rPr>
              <a:t>採購竣工並辦理驗收中，如發現與契約規定不符者，無法主張為「同等品」，得採「減價收受」方式。</a:t>
            </a:r>
            <a:endParaRPr lang="zh-TW" altLang="zh-TW" sz="2400" b="1" dirty="0" smtClean="0">
              <a:solidFill>
                <a:srgbClr val="0000FF"/>
              </a:solidFill>
            </a:endParaRPr>
          </a:p>
        </p:txBody>
      </p:sp>
      <p:sp>
        <p:nvSpPr>
          <p:cNvPr id="3" name="投影片編號版面配置區 2"/>
          <p:cNvSpPr>
            <a:spLocks noGrp="1"/>
          </p:cNvSpPr>
          <p:nvPr>
            <p:ph type="sldNum" sz="quarter" idx="12"/>
          </p:nvPr>
        </p:nvSpPr>
        <p:spPr/>
        <p:txBody>
          <a:bodyPr/>
          <a:lstStyle/>
          <a:p>
            <a:fld id="{1118FB7C-3051-423D-B140-B22D31D849CF}" type="slidenum">
              <a:rPr lang="zh-TW" altLang="en-US" smtClean="0"/>
              <a:pPr/>
              <a:t>61</a:t>
            </a:fld>
            <a:endParaRPr lang="zh-TW" altLang="en-US"/>
          </a:p>
        </p:txBody>
      </p:sp>
    </p:spTree>
    <p:extLst>
      <p:ext uri="{BB962C8B-B14F-4D97-AF65-F5344CB8AC3E}">
        <p14:creationId xmlns:p14="http://schemas.microsoft.com/office/powerpoint/2010/main" val="93939007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68313" y="333375"/>
            <a:ext cx="8785225" cy="490538"/>
          </a:xfrm>
        </p:spPr>
        <p:txBody>
          <a:bodyPr>
            <a:normAutofit fontScale="90000"/>
          </a:bodyPr>
          <a:lstStyle/>
          <a:p>
            <a:pPr algn="ctr">
              <a:spcBef>
                <a:spcPts val="0"/>
              </a:spcBef>
              <a:defRPr/>
            </a:pPr>
            <a:r>
              <a:rPr lang="zh-TW" altLang="en-US" sz="4800" b="1" dirty="0" smtClean="0">
                <a:solidFill>
                  <a:srgbClr val="FF0000"/>
                </a:solidFill>
              </a:rPr>
              <a:t>減價收受案</a:t>
            </a:r>
            <a:r>
              <a:rPr lang="en-US" altLang="zh-TW" sz="4800" b="1" dirty="0" smtClean="0">
                <a:solidFill>
                  <a:srgbClr val="FF0000"/>
                </a:solidFill>
              </a:rPr>
              <a:t>--</a:t>
            </a:r>
            <a:r>
              <a:rPr lang="zh-TW" altLang="en-US" sz="4800" b="1" dirty="0" smtClean="0">
                <a:solidFill>
                  <a:srgbClr val="FF0000"/>
                </a:solidFill>
              </a:rPr>
              <a:t>限期改善之附件</a:t>
            </a:r>
            <a:r>
              <a:rPr lang="en-US" altLang="zh-TW" sz="4800" b="1" dirty="0" smtClean="0">
                <a:solidFill>
                  <a:srgbClr val="FF0000"/>
                </a:solidFill>
                <a:latin typeface="+mj-ea"/>
              </a:rPr>
              <a:t>1</a:t>
            </a:r>
            <a:endParaRPr lang="zh-TW" altLang="en-US" dirty="0">
              <a:latin typeface="+mj-ea"/>
            </a:endParaRPr>
          </a:p>
        </p:txBody>
      </p:sp>
      <p:sp>
        <p:nvSpPr>
          <p:cNvPr id="3" name="內容版面配置區 2"/>
          <p:cNvSpPr>
            <a:spLocks noGrp="1"/>
          </p:cNvSpPr>
          <p:nvPr>
            <p:ph idx="1"/>
          </p:nvPr>
        </p:nvSpPr>
        <p:spPr>
          <a:xfrm>
            <a:off x="611188" y="1341438"/>
            <a:ext cx="8229600" cy="4391025"/>
          </a:xfrm>
        </p:spPr>
        <p:txBody>
          <a:bodyPr>
            <a:normAutofit fontScale="92500"/>
          </a:bodyPr>
          <a:lstStyle/>
          <a:p>
            <a:pPr>
              <a:lnSpc>
                <a:spcPct val="120000"/>
              </a:lnSpc>
              <a:defRPr/>
            </a:pPr>
            <a:r>
              <a:rPr lang="zh-TW" altLang="en-US" sz="2600" b="1" dirty="0" smtClean="0">
                <a:solidFill>
                  <a:srgbClr val="0000FF"/>
                </a:solidFill>
                <a:latin typeface="+mn-ea"/>
              </a:rPr>
              <a:t>驗收</a:t>
            </a:r>
            <a:r>
              <a:rPr lang="zh-TW" altLang="en-US" sz="2600" b="1" dirty="0">
                <a:solidFill>
                  <a:srgbClr val="0000FF"/>
                </a:solidFill>
                <a:latin typeface="+mn-ea"/>
              </a:rPr>
              <a:t>結果與規定不符</a:t>
            </a:r>
            <a:r>
              <a:rPr lang="zh-TW" altLang="en-US" sz="2600" b="1" dirty="0">
                <a:latin typeface="+mn-ea"/>
              </a:rPr>
              <a:t>，而</a:t>
            </a:r>
            <a:r>
              <a:rPr lang="zh-TW" altLang="en-US" sz="2600" b="1" dirty="0">
                <a:solidFill>
                  <a:srgbClr val="0000FF"/>
                </a:solidFill>
                <a:latin typeface="+mn-ea"/>
              </a:rPr>
              <a:t>不妨礙安全及使用需求，亦無減少通常效用或契約預定效用</a:t>
            </a:r>
            <a:r>
              <a:rPr lang="zh-TW" altLang="en-US" sz="2600" b="1" dirty="0">
                <a:latin typeface="+mn-ea"/>
              </a:rPr>
              <a:t>，經機關檢討不必拆換或拆換確有困難者，得於必要時</a:t>
            </a:r>
            <a:r>
              <a:rPr lang="zh-TW" altLang="en-US" sz="2600" b="1" dirty="0">
                <a:solidFill>
                  <a:srgbClr val="0000FF"/>
                </a:solidFill>
                <a:latin typeface="+mn-ea"/>
              </a:rPr>
              <a:t>減價收受</a:t>
            </a:r>
            <a:r>
              <a:rPr lang="zh-TW" altLang="en-US" sz="2600" b="1" dirty="0" smtClean="0">
                <a:latin typeface="+mn-ea"/>
              </a:rPr>
              <a:t>。其</a:t>
            </a:r>
            <a:r>
              <a:rPr lang="zh-TW" altLang="en-US" sz="2600" b="1" dirty="0">
                <a:latin typeface="+mn-ea"/>
              </a:rPr>
              <a:t>在查核金額以上之採購，應先報經上級機關核准；未達查核金額之採購，應經機關首長或其授權人員核准。</a:t>
            </a:r>
            <a:r>
              <a:rPr lang="en-US" altLang="zh-TW" sz="2600" b="1" dirty="0" smtClean="0">
                <a:latin typeface="+mn-ea"/>
              </a:rPr>
              <a:t>(</a:t>
            </a:r>
            <a:r>
              <a:rPr lang="zh-TW" altLang="en-US" sz="2600" b="1" dirty="0">
                <a:latin typeface="+mn-ea"/>
              </a:rPr>
              <a:t>採購法第</a:t>
            </a:r>
            <a:r>
              <a:rPr lang="en-US" altLang="zh-TW" sz="2600" b="1" dirty="0">
                <a:latin typeface="+mn-ea"/>
              </a:rPr>
              <a:t>72</a:t>
            </a:r>
            <a:r>
              <a:rPr lang="zh-TW" altLang="en-US" sz="2600" b="1" dirty="0">
                <a:latin typeface="+mn-ea"/>
              </a:rPr>
              <a:t>條</a:t>
            </a:r>
            <a:r>
              <a:rPr lang="zh-TW" altLang="en-US" sz="2600" b="1" dirty="0" smtClean="0">
                <a:latin typeface="+mn-ea"/>
              </a:rPr>
              <a:t>第</a:t>
            </a:r>
            <a:r>
              <a:rPr lang="en-US" altLang="zh-TW" sz="2600" b="1" dirty="0">
                <a:latin typeface="+mn-ea"/>
              </a:rPr>
              <a:t>2</a:t>
            </a:r>
            <a:r>
              <a:rPr lang="zh-TW" altLang="en-US" sz="2600" b="1" dirty="0">
                <a:latin typeface="+mn-ea"/>
              </a:rPr>
              <a:t>項</a:t>
            </a:r>
            <a:r>
              <a:rPr lang="en-US" altLang="zh-TW" sz="2600" b="1" dirty="0">
                <a:latin typeface="+mn-ea"/>
              </a:rPr>
              <a:t>)</a:t>
            </a:r>
          </a:p>
          <a:p>
            <a:pPr>
              <a:lnSpc>
                <a:spcPct val="120000"/>
              </a:lnSpc>
              <a:defRPr/>
            </a:pPr>
            <a:r>
              <a:rPr lang="zh-TW" altLang="en-US" sz="2600" b="1" dirty="0">
                <a:latin typeface="+mn-ea"/>
              </a:rPr>
              <a:t>機關依本法第七十二條第二項辦理減價收受，</a:t>
            </a:r>
            <a:r>
              <a:rPr lang="zh-TW" altLang="en-US" sz="2600" b="1" dirty="0">
                <a:solidFill>
                  <a:srgbClr val="0000FF"/>
                </a:solidFill>
                <a:latin typeface="+mn-ea"/>
              </a:rPr>
              <a:t>其減價計算方式</a:t>
            </a:r>
            <a:r>
              <a:rPr lang="zh-TW" altLang="en-US" sz="2600" b="1" dirty="0">
                <a:latin typeface="+mn-ea"/>
              </a:rPr>
              <a:t>，依契約規定。契約未規定者，得就不符項目，依契約價金、市價、額外費用、所受損害或懲罰性違約金等，計算減價金額。</a:t>
            </a:r>
            <a:r>
              <a:rPr lang="en-US" altLang="zh-TW" sz="2600" b="1" dirty="0" smtClean="0">
                <a:latin typeface="+mn-ea"/>
              </a:rPr>
              <a:t>(</a:t>
            </a:r>
            <a:r>
              <a:rPr lang="zh-TW" altLang="en-US" sz="2600" b="1" dirty="0" smtClean="0">
                <a:latin typeface="+mn-ea"/>
              </a:rPr>
              <a:t>採購法施行細則</a:t>
            </a:r>
            <a:r>
              <a:rPr lang="zh-TW" altLang="en-US" sz="2600" b="1" dirty="0">
                <a:latin typeface="+mn-ea"/>
              </a:rPr>
              <a:t>第</a:t>
            </a:r>
            <a:r>
              <a:rPr lang="en-US" altLang="zh-TW" sz="2600" b="1" dirty="0" smtClean="0">
                <a:latin typeface="+mn-ea"/>
              </a:rPr>
              <a:t>98</a:t>
            </a:r>
            <a:r>
              <a:rPr lang="zh-TW" altLang="en-US" sz="2600" b="1" dirty="0">
                <a:latin typeface="+mn-ea"/>
              </a:rPr>
              <a:t>條</a:t>
            </a:r>
            <a:r>
              <a:rPr lang="zh-TW" altLang="en-US" sz="2600" b="1" dirty="0" smtClean="0">
                <a:latin typeface="+mn-ea"/>
              </a:rPr>
              <a:t>第</a:t>
            </a:r>
            <a:r>
              <a:rPr lang="en-US" altLang="zh-TW" sz="2600" b="1" dirty="0">
                <a:latin typeface="+mn-ea"/>
              </a:rPr>
              <a:t>2</a:t>
            </a:r>
            <a:r>
              <a:rPr lang="zh-TW" altLang="en-US" sz="2600" b="1" dirty="0">
                <a:latin typeface="+mn-ea"/>
              </a:rPr>
              <a:t>項</a:t>
            </a:r>
            <a:r>
              <a:rPr lang="en-US" altLang="zh-TW" sz="2600" b="1" dirty="0" smtClean="0">
                <a:latin typeface="+mn-ea"/>
              </a:rPr>
              <a:t>)</a:t>
            </a:r>
            <a:endParaRPr lang="zh-TW" altLang="en-US" b="1" dirty="0">
              <a:latin typeface="+mn-ea"/>
            </a:endParaRPr>
          </a:p>
        </p:txBody>
      </p:sp>
      <p:sp>
        <p:nvSpPr>
          <p:cNvPr id="5" name="投影片編號版面配置區 4"/>
          <p:cNvSpPr>
            <a:spLocks noGrp="1"/>
          </p:cNvSpPr>
          <p:nvPr>
            <p:ph type="sldNum" sz="quarter" idx="12"/>
          </p:nvPr>
        </p:nvSpPr>
        <p:spPr/>
        <p:txBody>
          <a:bodyPr/>
          <a:lstStyle/>
          <a:p>
            <a:fld id="{1118FB7C-3051-423D-B140-B22D31D849CF}" type="slidenum">
              <a:rPr lang="zh-TW" altLang="en-US" smtClean="0"/>
              <a:pPr/>
              <a:t>62</a:t>
            </a:fld>
            <a:endParaRPr lang="zh-TW" altLang="en-US"/>
          </a:p>
        </p:txBody>
      </p:sp>
    </p:spTree>
    <p:extLst>
      <p:ext uri="{BB962C8B-B14F-4D97-AF65-F5344CB8AC3E}">
        <p14:creationId xmlns:p14="http://schemas.microsoft.com/office/powerpoint/2010/main" val="141610244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標題 1"/>
          <p:cNvSpPr>
            <a:spLocks noGrp="1"/>
          </p:cNvSpPr>
          <p:nvPr>
            <p:ph type="title"/>
          </p:nvPr>
        </p:nvSpPr>
        <p:spPr>
          <a:xfrm>
            <a:off x="468313" y="190500"/>
            <a:ext cx="8567737" cy="850900"/>
          </a:xfrm>
        </p:spPr>
        <p:txBody>
          <a:bodyPr/>
          <a:lstStyle/>
          <a:p>
            <a:r>
              <a:rPr lang="zh-TW" altLang="en-US" sz="4400" b="1" dirty="0" smtClean="0">
                <a:solidFill>
                  <a:srgbClr val="FF0000"/>
                </a:solidFill>
              </a:rPr>
              <a:t>減價收受案</a:t>
            </a:r>
            <a:r>
              <a:rPr lang="en-US" altLang="zh-TW" sz="4400" b="1" dirty="0" smtClean="0">
                <a:solidFill>
                  <a:srgbClr val="FF0000"/>
                </a:solidFill>
              </a:rPr>
              <a:t>--</a:t>
            </a:r>
            <a:r>
              <a:rPr lang="zh-TW" altLang="en-US" sz="4400" b="1" dirty="0" smtClean="0">
                <a:solidFill>
                  <a:srgbClr val="FF0000"/>
                </a:solidFill>
              </a:rPr>
              <a:t>限期改善之附件</a:t>
            </a:r>
            <a:r>
              <a:rPr lang="en-US" altLang="zh-TW" sz="4400" b="1" dirty="0" smtClean="0">
                <a:solidFill>
                  <a:srgbClr val="FF0000"/>
                </a:solidFill>
                <a:latin typeface="+mn-ea"/>
                <a:ea typeface="+mn-ea"/>
              </a:rPr>
              <a:t>2</a:t>
            </a:r>
            <a:endParaRPr lang="zh-TW" altLang="en-US" sz="4400" dirty="0" smtClean="0">
              <a:latin typeface="+mn-ea"/>
              <a:ea typeface="+mn-ea"/>
            </a:endParaRPr>
          </a:p>
        </p:txBody>
      </p:sp>
      <p:sp>
        <p:nvSpPr>
          <p:cNvPr id="5" name="矩形 4"/>
          <p:cNvSpPr/>
          <p:nvPr/>
        </p:nvSpPr>
        <p:spPr>
          <a:xfrm>
            <a:off x="250825" y="1341438"/>
            <a:ext cx="8615363" cy="4524375"/>
          </a:xfrm>
          <a:prstGeom prst="rect">
            <a:avLst/>
          </a:prstGeom>
          <a:solidFill>
            <a:schemeClr val="bg1"/>
          </a:solidFill>
        </p:spPr>
        <p:txBody>
          <a:bodyPr>
            <a:spAutoFit/>
          </a:bodyPr>
          <a:lstStyle/>
          <a:p>
            <a:pPr marL="342900" indent="-342900">
              <a:buFont typeface="Wingdings" panose="05000000000000000000" pitchFamily="2" charset="2"/>
              <a:buChar char="n"/>
              <a:defRPr/>
            </a:pPr>
            <a:r>
              <a:rPr lang="zh-TW" altLang="en-US" sz="2400" b="1" dirty="0">
                <a:latin typeface="+mj-ea"/>
                <a:ea typeface="+mj-ea"/>
              </a:rPr>
              <a:t>工程採購契約範本第4 條 契約價金之調整</a:t>
            </a:r>
            <a:r>
              <a:rPr lang="en-US" altLang="zh-TW" sz="2400" b="1" dirty="0">
                <a:latin typeface="+mj-ea"/>
                <a:ea typeface="+mj-ea"/>
              </a:rPr>
              <a:t/>
            </a:r>
            <a:br>
              <a:rPr lang="en-US" altLang="zh-TW" sz="2400" b="1" dirty="0">
                <a:latin typeface="+mj-ea"/>
                <a:ea typeface="+mj-ea"/>
              </a:rPr>
            </a:br>
            <a:r>
              <a:rPr lang="zh-TW" altLang="en-US" sz="2400" b="1" dirty="0">
                <a:latin typeface="+mj-ea"/>
                <a:ea typeface="+mj-ea"/>
              </a:rPr>
              <a:t>採減價收受者，</a:t>
            </a:r>
            <a:r>
              <a:rPr lang="zh-TW" altLang="en-US" sz="2400" b="1" dirty="0">
                <a:solidFill>
                  <a:srgbClr val="0000FF"/>
                </a:solidFill>
                <a:latin typeface="+mj-ea"/>
                <a:ea typeface="+mj-ea"/>
              </a:rPr>
              <a:t>按不符項目標的之契約價金</a:t>
            </a:r>
            <a:r>
              <a:rPr lang="zh-TW" altLang="en-US" sz="2400" b="1" u="sng" dirty="0">
                <a:solidFill>
                  <a:srgbClr val="0000FF"/>
                </a:solidFill>
                <a:latin typeface="+mj-ea"/>
                <a:ea typeface="+mj-ea"/>
              </a:rPr>
              <a:t>   </a:t>
            </a:r>
            <a:r>
              <a:rPr lang="en-US" altLang="zh-TW" sz="2400" b="1" dirty="0">
                <a:solidFill>
                  <a:srgbClr val="0000FF"/>
                </a:solidFill>
                <a:latin typeface="+mj-ea"/>
                <a:ea typeface="+mj-ea"/>
              </a:rPr>
              <a:t>%</a:t>
            </a:r>
            <a:r>
              <a:rPr lang="zh-TW" altLang="en-US" sz="2400" b="1" dirty="0">
                <a:latin typeface="+mj-ea"/>
                <a:ea typeface="+mj-ea"/>
              </a:rPr>
              <a:t>（由機關視需要於招標時載明）</a:t>
            </a:r>
            <a:r>
              <a:rPr lang="zh-TW" altLang="en-US" sz="2400" b="1" dirty="0">
                <a:solidFill>
                  <a:srgbClr val="0000FF"/>
                </a:solidFill>
                <a:latin typeface="+mj-ea"/>
                <a:ea typeface="+mj-ea"/>
              </a:rPr>
              <a:t>減價，並處以減價金額   </a:t>
            </a:r>
            <a:r>
              <a:rPr lang="en-US" altLang="zh-TW" sz="2400" b="1" dirty="0">
                <a:solidFill>
                  <a:srgbClr val="0000FF"/>
                </a:solidFill>
                <a:latin typeface="+mj-ea"/>
                <a:ea typeface="+mj-ea"/>
              </a:rPr>
              <a:t>%</a:t>
            </a:r>
            <a:r>
              <a:rPr lang="zh-TW" altLang="en-US" sz="2400" b="1" dirty="0">
                <a:solidFill>
                  <a:srgbClr val="0000FF"/>
                </a:solidFill>
                <a:latin typeface="+mj-ea"/>
                <a:ea typeface="+mj-ea"/>
              </a:rPr>
              <a:t>（由機關視需要於招標時載明）之違約金</a:t>
            </a:r>
            <a:r>
              <a:rPr lang="zh-TW" altLang="en-US" sz="2400" b="1" dirty="0">
                <a:latin typeface="+mj-ea"/>
                <a:ea typeface="+mj-ea"/>
              </a:rPr>
              <a:t>。</a:t>
            </a:r>
            <a:r>
              <a:rPr lang="en-US" altLang="zh-TW" sz="2400" b="1" dirty="0">
                <a:latin typeface="+mj-ea"/>
                <a:ea typeface="+mj-ea"/>
              </a:rPr>
              <a:t>…</a:t>
            </a:r>
            <a:r>
              <a:rPr lang="zh-TW" altLang="en-US" sz="2400" b="1" dirty="0">
                <a:latin typeface="+mj-ea"/>
                <a:ea typeface="+mj-ea"/>
              </a:rPr>
              <a:t>減價及違約金之總額，以該項目之契約價金為限。</a:t>
            </a:r>
            <a:endParaRPr lang="en-US" altLang="zh-TW" sz="2400" b="1" dirty="0">
              <a:latin typeface="+mj-ea"/>
              <a:ea typeface="+mj-ea"/>
            </a:endParaRPr>
          </a:p>
          <a:p>
            <a:pPr marL="342900" indent="-342900">
              <a:buFont typeface="Wingdings" panose="05000000000000000000" pitchFamily="2" charset="2"/>
              <a:buChar char="n"/>
              <a:defRPr/>
            </a:pPr>
            <a:r>
              <a:rPr lang="zh-TW" altLang="en-US" sz="2400" b="1" dirty="0">
                <a:latin typeface="+mj-ea"/>
                <a:ea typeface="+mj-ea"/>
              </a:rPr>
              <a:t>工程結算驗收證明書</a:t>
            </a:r>
            <a:r>
              <a:rPr lang="en-US" altLang="zh-TW" sz="2400" b="1" dirty="0">
                <a:latin typeface="+mj-ea"/>
                <a:ea typeface="+mj-ea"/>
              </a:rPr>
              <a:t>/</a:t>
            </a:r>
            <a:r>
              <a:rPr lang="zh-TW" altLang="zh-TW" sz="2400" dirty="0"/>
              <a:t>說明：</a:t>
            </a:r>
            <a:endParaRPr lang="en-US" altLang="zh-TW" sz="2400" dirty="0"/>
          </a:p>
          <a:p>
            <a:pPr marL="342900" indent="-342900">
              <a:buFont typeface="Arial" panose="020B0604020202020204" pitchFamily="34" charset="0"/>
              <a:buChar char="•"/>
              <a:defRPr/>
            </a:pPr>
            <a:r>
              <a:rPr lang="en-US" altLang="zh-TW" sz="2400" b="1" dirty="0">
                <a:latin typeface="+mn-ea"/>
              </a:rPr>
              <a:t>4</a:t>
            </a:r>
            <a:r>
              <a:rPr lang="zh-TW" altLang="zh-TW" sz="2400" b="1" dirty="0">
                <a:solidFill>
                  <a:srgbClr val="0000FF"/>
                </a:solidFill>
                <a:latin typeface="+mn-ea"/>
                <a:ea typeface="+mn-ea"/>
              </a:rPr>
              <a:t>、「逾期違約金」及「其他違約金」</a:t>
            </a:r>
            <a:r>
              <a:rPr lang="zh-TW" altLang="zh-TW" sz="2400" b="1" dirty="0">
                <a:latin typeface="+mn-ea"/>
              </a:rPr>
              <a:t>以</a:t>
            </a:r>
            <a:r>
              <a:rPr lang="zh-TW" altLang="zh-TW" sz="2400" b="1" dirty="0">
                <a:solidFill>
                  <a:srgbClr val="FF0000"/>
                </a:solidFill>
                <a:latin typeface="+mn-ea"/>
              </a:rPr>
              <a:t>預算外或營業外收入處理，不必扣抵結算總價</a:t>
            </a:r>
            <a:r>
              <a:rPr lang="zh-TW" altLang="zh-TW" sz="2400" b="1" dirty="0">
                <a:latin typeface="+mn-ea"/>
              </a:rPr>
              <a:t>；「其他違約金」，指例如政府採購法施行細則第</a:t>
            </a:r>
            <a:r>
              <a:rPr lang="en-US" altLang="zh-TW" sz="2400" b="1" dirty="0">
                <a:latin typeface="+mn-ea"/>
              </a:rPr>
              <a:t>98</a:t>
            </a:r>
            <a:r>
              <a:rPr lang="zh-TW" altLang="zh-TW" sz="2400" b="1" dirty="0">
                <a:latin typeface="+mn-ea"/>
              </a:rPr>
              <a:t>條第</a:t>
            </a:r>
            <a:r>
              <a:rPr lang="en-US" altLang="zh-TW" sz="2400" b="1" dirty="0">
                <a:latin typeface="+mn-ea"/>
              </a:rPr>
              <a:t>2</a:t>
            </a:r>
            <a:r>
              <a:rPr lang="zh-TW" altLang="zh-TW" sz="2400" b="1" dirty="0">
                <a:latin typeface="+mn-ea"/>
              </a:rPr>
              <a:t>項所定之減價收受懲罰性違約金。</a:t>
            </a:r>
            <a:endParaRPr lang="en-US" altLang="zh-TW" sz="2400" b="1" dirty="0">
              <a:latin typeface="+mn-ea"/>
            </a:endParaRPr>
          </a:p>
          <a:p>
            <a:pPr marL="342900" indent="-342900">
              <a:buFont typeface="Arial" panose="020B0604020202020204" pitchFamily="34" charset="0"/>
              <a:buChar char="•"/>
              <a:defRPr/>
            </a:pPr>
            <a:r>
              <a:rPr lang="en-US" altLang="zh-TW" sz="2400" b="1" dirty="0">
                <a:latin typeface="+mn-ea"/>
              </a:rPr>
              <a:t>5</a:t>
            </a:r>
            <a:r>
              <a:rPr lang="zh-TW" altLang="zh-TW" sz="2400" b="1" dirty="0">
                <a:solidFill>
                  <a:srgbClr val="0000FF"/>
                </a:solidFill>
                <a:latin typeface="+mn-ea"/>
                <a:ea typeface="+mn-ea"/>
              </a:rPr>
              <a:t>、「結算總價」之計算方式</a:t>
            </a:r>
            <a:r>
              <a:rPr lang="zh-TW" altLang="zh-TW" sz="2400" b="1" dirty="0">
                <a:solidFill>
                  <a:srgbClr val="FF0000"/>
                </a:solidFill>
                <a:latin typeface="+mn-ea"/>
              </a:rPr>
              <a:t>為「契約金額」加「增加金額」減「減少金額」減「驗收扣款」。</a:t>
            </a:r>
            <a:r>
              <a:rPr lang="zh-TW" altLang="zh-TW" sz="2400" b="1" dirty="0">
                <a:latin typeface="+mn-ea"/>
              </a:rPr>
              <a:t>至主辦機關供給材料及管理費或作業費等契約以外之各項支出均不必合併結算。</a:t>
            </a:r>
            <a:endParaRPr lang="zh-TW" altLang="en-US" sz="2400" b="1" dirty="0">
              <a:latin typeface="+mj-ea"/>
              <a:ea typeface="+mj-ea"/>
            </a:endParaRPr>
          </a:p>
        </p:txBody>
      </p:sp>
      <p:sp>
        <p:nvSpPr>
          <p:cNvPr id="3" name="投影片編號版面配置區 2"/>
          <p:cNvSpPr>
            <a:spLocks noGrp="1"/>
          </p:cNvSpPr>
          <p:nvPr>
            <p:ph type="sldNum" sz="quarter" idx="12"/>
          </p:nvPr>
        </p:nvSpPr>
        <p:spPr/>
        <p:txBody>
          <a:bodyPr/>
          <a:lstStyle/>
          <a:p>
            <a:fld id="{1118FB7C-3051-423D-B140-B22D31D849CF}" type="slidenum">
              <a:rPr lang="zh-TW" altLang="en-US" smtClean="0"/>
              <a:pPr/>
              <a:t>63</a:t>
            </a:fld>
            <a:endParaRPr lang="zh-TW" altLang="en-US"/>
          </a:p>
        </p:txBody>
      </p:sp>
    </p:spTree>
    <p:extLst>
      <p:ext uri="{BB962C8B-B14F-4D97-AF65-F5344CB8AC3E}">
        <p14:creationId xmlns:p14="http://schemas.microsoft.com/office/powerpoint/2010/main" val="83310829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2"/>
          <p:cNvSpPr>
            <a:spLocks noGrp="1" noChangeArrowheads="1"/>
          </p:cNvSpPr>
          <p:nvPr>
            <p:ph type="title" idx="4294967295"/>
          </p:nvPr>
        </p:nvSpPr>
        <p:spPr>
          <a:xfrm>
            <a:off x="251520" y="277813"/>
            <a:ext cx="8435280" cy="774700"/>
          </a:xfrm>
          <a:solidFill>
            <a:srgbClr val="FFFF00"/>
          </a:solidFill>
        </p:spPr>
        <p:txBody>
          <a:bodyPr>
            <a:normAutofit fontScale="90000"/>
          </a:bodyPr>
          <a:lstStyle/>
          <a:p>
            <a:r>
              <a:rPr lang="zh-TW" altLang="en-US" sz="3800" b="1" dirty="0" smtClean="0">
                <a:solidFill>
                  <a:srgbClr val="CA2004"/>
                </a:solidFill>
                <a:latin typeface="標楷體" panose="03000509000000000000" pitchFamily="65" charset="-120"/>
              </a:rPr>
              <a:t>工程遲延投保之扣款及減價</a:t>
            </a:r>
            <a:r>
              <a:rPr lang="zh-TW" altLang="en-US" sz="3800" b="1" dirty="0">
                <a:solidFill>
                  <a:srgbClr val="CA2004"/>
                </a:solidFill>
                <a:latin typeface="標楷體" panose="03000509000000000000" pitchFamily="65" charset="-120"/>
              </a:rPr>
              <a:t>收受認定</a:t>
            </a:r>
            <a:r>
              <a:rPr lang="zh-TW" altLang="en-US" sz="3800" b="1" dirty="0" smtClean="0">
                <a:solidFill>
                  <a:srgbClr val="CA2004"/>
                </a:solidFill>
                <a:latin typeface="標楷體" panose="03000509000000000000" pitchFamily="65" charset="-120"/>
              </a:rPr>
              <a:t>疑義</a:t>
            </a:r>
            <a:r>
              <a:rPr lang="en-US" altLang="zh-TW" sz="3800" b="1" dirty="0" smtClean="0">
                <a:solidFill>
                  <a:srgbClr val="CA2004"/>
                </a:solidFill>
                <a:latin typeface="標楷體" panose="03000509000000000000" pitchFamily="65" charset="-120"/>
              </a:rPr>
              <a:t>1</a:t>
            </a:r>
            <a:endParaRPr lang="zh-TW" altLang="en-US" dirty="0" smtClean="0">
              <a:latin typeface="標楷體" panose="03000509000000000000" pitchFamily="65" charset="-120"/>
            </a:endParaRPr>
          </a:p>
        </p:txBody>
      </p:sp>
      <p:sp>
        <p:nvSpPr>
          <p:cNvPr id="199683" name="Rectangle 3"/>
          <p:cNvSpPr>
            <a:spLocks noGrp="1" noChangeArrowheads="1"/>
          </p:cNvSpPr>
          <p:nvPr>
            <p:ph type="body" idx="4294967295"/>
          </p:nvPr>
        </p:nvSpPr>
        <p:spPr>
          <a:xfrm>
            <a:off x="251520" y="1196752"/>
            <a:ext cx="8568951" cy="5328592"/>
          </a:xfrm>
        </p:spPr>
        <p:txBody>
          <a:bodyPr>
            <a:noAutofit/>
          </a:bodyPr>
          <a:lstStyle/>
          <a:p>
            <a:pPr>
              <a:buFont typeface="Wingdings" panose="05000000000000000000" pitchFamily="2" charset="2"/>
              <a:buChar char="n"/>
            </a:pPr>
            <a:r>
              <a:rPr lang="en-US" altLang="zh-TW" sz="2400" b="1" dirty="0" smtClean="0">
                <a:solidFill>
                  <a:srgbClr val="0000FF"/>
                </a:solidFill>
                <a:latin typeface="+mj-ea"/>
                <a:ea typeface="+mj-ea"/>
              </a:rPr>
              <a:t>【</a:t>
            </a:r>
            <a:r>
              <a:rPr lang="zh-TW" altLang="en-US" sz="2400" b="1" dirty="0" smtClean="0">
                <a:solidFill>
                  <a:srgbClr val="0000FF"/>
                </a:solidFill>
                <a:latin typeface="+mj-ea"/>
                <a:ea typeface="+mj-ea"/>
              </a:rPr>
              <a:t>案例背景</a:t>
            </a:r>
            <a:r>
              <a:rPr lang="en-US" altLang="zh-TW" sz="2400" b="1" dirty="0" smtClean="0">
                <a:solidFill>
                  <a:srgbClr val="0000FF"/>
                </a:solidFill>
                <a:latin typeface="+mj-ea"/>
                <a:ea typeface="+mj-ea"/>
              </a:rPr>
              <a:t>】</a:t>
            </a:r>
            <a:br>
              <a:rPr lang="en-US" altLang="zh-TW" sz="2400" b="1" dirty="0" smtClean="0">
                <a:solidFill>
                  <a:srgbClr val="0000FF"/>
                </a:solidFill>
                <a:latin typeface="+mj-ea"/>
                <a:ea typeface="+mj-ea"/>
              </a:rPr>
            </a:br>
            <a:r>
              <a:rPr lang="zh-TW" altLang="zh-TW" sz="2400" b="1" dirty="0">
                <a:latin typeface="+mj-ea"/>
                <a:ea typeface="+mj-ea"/>
              </a:rPr>
              <a:t>請問工程營建綜合</a:t>
            </a:r>
            <a:r>
              <a:rPr lang="zh-TW" altLang="zh-TW" sz="2400" b="1" dirty="0" smtClean="0">
                <a:latin typeface="+mj-ea"/>
                <a:ea typeface="+mj-ea"/>
              </a:rPr>
              <a:t>保險</a:t>
            </a:r>
            <a:r>
              <a:rPr lang="zh-TW" altLang="en-US" sz="2400" b="1" dirty="0" smtClean="0">
                <a:latin typeface="+mj-ea"/>
                <a:ea typeface="+mj-ea"/>
              </a:rPr>
              <a:t>項目</a:t>
            </a:r>
            <a:r>
              <a:rPr lang="zh-TW" altLang="en-US" sz="2400" b="1" dirty="0" smtClean="0">
                <a:latin typeface="標楷體" panose="03000509000000000000" pitchFamily="65" charset="-120"/>
                <a:ea typeface="標楷體" panose="03000509000000000000" pitchFamily="65" charset="-120"/>
              </a:rPr>
              <a:t>，廠商履約遲延辦理投報，未投保</a:t>
            </a:r>
            <a:r>
              <a:rPr lang="zh-TW" altLang="zh-TW" sz="2400" b="1" dirty="0" smtClean="0">
                <a:latin typeface="+mj-ea"/>
                <a:ea typeface="+mj-ea"/>
              </a:rPr>
              <a:t>這</a:t>
            </a:r>
            <a:r>
              <a:rPr lang="zh-TW" altLang="zh-TW" sz="2400" b="1" dirty="0">
                <a:latin typeface="+mj-ea"/>
                <a:ea typeface="+mj-ea"/>
              </a:rPr>
              <a:t>段</a:t>
            </a:r>
            <a:r>
              <a:rPr lang="zh-TW" altLang="zh-TW" sz="2400" b="1" dirty="0" smtClean="0">
                <a:latin typeface="+mj-ea"/>
                <a:ea typeface="+mj-ea"/>
              </a:rPr>
              <a:t>期間</a:t>
            </a:r>
            <a:r>
              <a:rPr lang="zh-TW" altLang="en-US" sz="2400" b="1" dirty="0" smtClean="0">
                <a:latin typeface="+mj-ea"/>
                <a:ea typeface="+mj-ea"/>
              </a:rPr>
              <a:t>履約缺失</a:t>
            </a:r>
            <a:r>
              <a:rPr lang="zh-TW" altLang="en-US" sz="2400" b="1" dirty="0" smtClean="0">
                <a:latin typeface="標楷體" panose="03000509000000000000" pitchFamily="65" charset="-120"/>
                <a:ea typeface="標楷體" panose="03000509000000000000" pitchFamily="65" charset="-120"/>
              </a:rPr>
              <a:t>，契約價金如何核計，及</a:t>
            </a:r>
            <a:r>
              <a:rPr lang="zh-TW" altLang="en-US" sz="2400" b="1" dirty="0">
                <a:latin typeface="標楷體" panose="03000509000000000000" pitchFamily="65" charset="-120"/>
              </a:rPr>
              <a:t>補辦</a:t>
            </a:r>
            <a:r>
              <a:rPr lang="zh-TW" altLang="en-US" sz="2400" b="1" dirty="0" smtClean="0">
                <a:latin typeface="標楷體" panose="03000509000000000000" pitchFamily="65" charset="-120"/>
              </a:rPr>
              <a:t>投保後</a:t>
            </a:r>
            <a:r>
              <a:rPr lang="zh-TW" altLang="en-US" sz="2400" b="1" dirty="0" smtClean="0">
                <a:latin typeface="標楷體" panose="03000509000000000000" pitchFamily="65" charset="-120"/>
                <a:ea typeface="標楷體" panose="03000509000000000000" pitchFamily="65" charset="-120"/>
              </a:rPr>
              <a:t>，如何辦理驗收工作。例如</a:t>
            </a:r>
            <a:r>
              <a:rPr lang="zh-TW" altLang="en-US" sz="2400" b="1" dirty="0" smtClean="0">
                <a:latin typeface="+mj-ea"/>
                <a:ea typeface="+mj-ea"/>
              </a:rPr>
              <a:t>工程</a:t>
            </a:r>
            <a:r>
              <a:rPr lang="zh-TW" altLang="zh-TW" sz="2400" b="1" dirty="0" smtClean="0">
                <a:latin typeface="+mj-ea"/>
                <a:ea typeface="+mj-ea"/>
              </a:rPr>
              <a:t>案開工</a:t>
            </a:r>
            <a:r>
              <a:rPr lang="zh-TW" altLang="en-US" sz="2400" b="1" dirty="0" smtClean="0">
                <a:latin typeface="+mj-ea"/>
                <a:ea typeface="+mj-ea"/>
              </a:rPr>
              <a:t>之</a:t>
            </a:r>
            <a:r>
              <a:rPr lang="zh-TW" altLang="zh-TW" sz="2400" b="1" dirty="0" smtClean="0">
                <a:solidFill>
                  <a:srgbClr val="FF0000"/>
                </a:solidFill>
                <a:latin typeface="+mj-ea"/>
                <a:ea typeface="+mj-ea"/>
              </a:rPr>
              <a:t>履約</a:t>
            </a:r>
            <a:r>
              <a:rPr lang="zh-TW" altLang="zh-TW" sz="2400" b="1" dirty="0">
                <a:solidFill>
                  <a:srgbClr val="FF0000"/>
                </a:solidFill>
                <a:latin typeface="+mj-ea"/>
                <a:ea typeface="+mj-ea"/>
              </a:rPr>
              <a:t>期限</a:t>
            </a:r>
            <a:r>
              <a:rPr lang="zh-TW" altLang="zh-TW" sz="2400" b="1" dirty="0" smtClean="0">
                <a:solidFill>
                  <a:srgbClr val="FF0000"/>
                </a:solidFill>
                <a:latin typeface="+mj-ea"/>
                <a:ea typeface="+mj-ea"/>
              </a:rPr>
              <a:t>為</a:t>
            </a:r>
            <a:r>
              <a:rPr lang="en-US" altLang="zh-TW" sz="2400" b="1" dirty="0" smtClean="0">
                <a:solidFill>
                  <a:srgbClr val="FF0000"/>
                </a:solidFill>
                <a:latin typeface="+mj-ea"/>
                <a:ea typeface="+mj-ea"/>
              </a:rPr>
              <a:t>112/3/1</a:t>
            </a:r>
            <a:r>
              <a:rPr lang="zh-TW" altLang="zh-TW" sz="2400" b="1" dirty="0" smtClean="0">
                <a:latin typeface="+mj-ea"/>
                <a:ea typeface="+mj-ea"/>
              </a:rPr>
              <a:t>，</a:t>
            </a:r>
            <a:r>
              <a:rPr lang="zh-TW" altLang="en-US" sz="2400" b="1" dirty="0" smtClean="0">
                <a:latin typeface="+mj-ea"/>
                <a:ea typeface="+mj-ea"/>
              </a:rPr>
              <a:t>廠商</a:t>
            </a:r>
            <a:r>
              <a:rPr lang="en-US" altLang="zh-TW" sz="2400" b="1" dirty="0" smtClean="0">
                <a:latin typeface="+mj-ea"/>
                <a:ea typeface="+mj-ea"/>
              </a:rPr>
              <a:t>112/06/01</a:t>
            </a:r>
            <a:r>
              <a:rPr lang="zh-TW" altLang="en-US" sz="2400" b="1" dirty="0" smtClean="0">
                <a:latin typeface="+mj-ea"/>
                <a:ea typeface="+mj-ea"/>
              </a:rPr>
              <a:t>始辦理投保</a:t>
            </a:r>
            <a:r>
              <a:rPr lang="en-US" altLang="zh-TW" sz="2400" b="1" dirty="0" smtClean="0">
                <a:latin typeface="+mj-ea"/>
                <a:ea typeface="+mj-ea"/>
              </a:rPr>
              <a:t>(</a:t>
            </a:r>
            <a:r>
              <a:rPr lang="zh-TW" altLang="en-US" sz="2400" b="1" dirty="0" smtClean="0">
                <a:latin typeface="+mj-ea"/>
                <a:ea typeface="+mj-ea"/>
              </a:rPr>
              <a:t>晚三個月</a:t>
            </a:r>
            <a:r>
              <a:rPr lang="en-US" altLang="zh-TW" sz="2400" b="1" dirty="0" smtClean="0">
                <a:latin typeface="+mj-ea"/>
                <a:ea typeface="+mj-ea"/>
              </a:rPr>
              <a:t>)</a:t>
            </a:r>
            <a:r>
              <a:rPr lang="zh-TW" altLang="en-US" sz="2400" b="1" dirty="0" smtClean="0">
                <a:latin typeface="PMingLiU" panose="02020500000000000000" pitchFamily="18" charset="-120"/>
                <a:ea typeface="PMingLiU" panose="02020500000000000000" pitchFamily="18" charset="-120"/>
              </a:rPr>
              <a:t>；</a:t>
            </a:r>
            <a:r>
              <a:rPr lang="zh-TW" altLang="zh-TW" sz="2400" b="1" dirty="0" smtClean="0">
                <a:solidFill>
                  <a:srgbClr val="FF0000"/>
                </a:solidFill>
                <a:latin typeface="+mj-ea"/>
                <a:ea typeface="+mj-ea"/>
              </a:rPr>
              <a:t>契約</a:t>
            </a:r>
            <a:r>
              <a:rPr lang="zh-TW" altLang="zh-TW" sz="2400" b="1" dirty="0">
                <a:solidFill>
                  <a:srgbClr val="FF0000"/>
                </a:solidFill>
                <a:latin typeface="+mj-ea"/>
                <a:ea typeface="+mj-ea"/>
              </a:rPr>
              <a:t>規定保險期限</a:t>
            </a:r>
            <a:r>
              <a:rPr lang="zh-TW" altLang="zh-TW" sz="2400" b="1" dirty="0" smtClean="0">
                <a:solidFill>
                  <a:srgbClr val="FF0000"/>
                </a:solidFill>
                <a:latin typeface="+mj-ea"/>
                <a:ea typeface="+mj-ea"/>
              </a:rPr>
              <a:t>為</a:t>
            </a:r>
            <a:r>
              <a:rPr lang="en-US" altLang="zh-TW" sz="2400" b="1" dirty="0" smtClean="0">
                <a:solidFill>
                  <a:srgbClr val="FF0000"/>
                </a:solidFill>
                <a:latin typeface="+mj-ea"/>
                <a:ea typeface="+mj-ea"/>
              </a:rPr>
              <a:t>112/10/31</a:t>
            </a:r>
            <a:r>
              <a:rPr lang="zh-TW" altLang="en-US" sz="2400" b="1" dirty="0" smtClean="0">
                <a:latin typeface="PMingLiU" panose="02020500000000000000" pitchFamily="18" charset="-120"/>
                <a:ea typeface="PMingLiU" panose="02020500000000000000" pitchFamily="18" charset="-120"/>
              </a:rPr>
              <a:t>；</a:t>
            </a:r>
            <a:r>
              <a:rPr lang="zh-TW" altLang="zh-TW" sz="2400" b="1" dirty="0" smtClean="0">
                <a:latin typeface="+mj-ea"/>
                <a:ea typeface="+mj-ea"/>
              </a:rPr>
              <a:t>廠商</a:t>
            </a:r>
            <a:r>
              <a:rPr lang="zh-TW" altLang="zh-TW" sz="2400" b="1" dirty="0">
                <a:latin typeface="+mj-ea"/>
                <a:ea typeface="+mj-ea"/>
              </a:rPr>
              <a:t>保險期間至</a:t>
            </a:r>
            <a:r>
              <a:rPr lang="en-US" altLang="zh-TW" sz="2400" b="1" dirty="0" smtClean="0">
                <a:latin typeface="+mj-ea"/>
                <a:ea typeface="+mj-ea"/>
              </a:rPr>
              <a:t>112/12/31(</a:t>
            </a:r>
            <a:r>
              <a:rPr lang="zh-TW" altLang="en-US" sz="2400" b="1" dirty="0" smtClean="0">
                <a:latin typeface="+mj-ea"/>
                <a:ea typeface="+mj-ea"/>
              </a:rPr>
              <a:t>多延長</a:t>
            </a:r>
            <a:r>
              <a:rPr lang="en-US" altLang="zh-TW" sz="2400" b="1" dirty="0" smtClean="0">
                <a:latin typeface="+mj-ea"/>
                <a:ea typeface="+mj-ea"/>
              </a:rPr>
              <a:t>3</a:t>
            </a:r>
            <a:r>
              <a:rPr lang="zh-TW" altLang="en-US" sz="2400" b="1" dirty="0" smtClean="0">
                <a:latin typeface="+mj-ea"/>
                <a:ea typeface="+mj-ea"/>
              </a:rPr>
              <a:t>個月</a:t>
            </a:r>
            <a:r>
              <a:rPr lang="en-US" altLang="zh-TW" sz="2400" b="1" dirty="0" smtClean="0">
                <a:latin typeface="+mj-ea"/>
                <a:ea typeface="+mj-ea"/>
              </a:rPr>
              <a:t>)</a:t>
            </a:r>
            <a:r>
              <a:rPr lang="zh-TW" altLang="en-US" sz="2400" b="1" dirty="0" smtClean="0">
                <a:latin typeface="標楷體" panose="03000509000000000000" pitchFamily="65" charset="-120"/>
                <a:ea typeface="標楷體" panose="03000509000000000000" pitchFamily="65" charset="-120"/>
              </a:rPr>
              <a:t>。</a:t>
            </a:r>
            <a:endParaRPr lang="en-US" altLang="zh-TW" sz="2400" b="1" dirty="0" smtClean="0">
              <a:latin typeface="標楷體" panose="03000509000000000000" pitchFamily="65" charset="-120"/>
              <a:ea typeface="標楷體" panose="03000509000000000000" pitchFamily="65" charset="-120"/>
            </a:endParaRPr>
          </a:p>
          <a:p>
            <a:pPr>
              <a:buFont typeface="Wingdings" panose="05000000000000000000" pitchFamily="2" charset="2"/>
              <a:buChar char="n"/>
            </a:pPr>
            <a:r>
              <a:rPr lang="zh-TW" altLang="zh-TW" sz="2400" b="1" dirty="0" smtClean="0">
                <a:latin typeface="+mj-ea"/>
                <a:ea typeface="+mj-ea"/>
              </a:rPr>
              <a:t> </a:t>
            </a:r>
            <a:r>
              <a:rPr lang="en-US" altLang="zh-TW" sz="2400" b="1" dirty="0" smtClean="0">
                <a:solidFill>
                  <a:srgbClr val="0000FF"/>
                </a:solidFill>
                <a:latin typeface="+mj-ea"/>
                <a:ea typeface="+mj-ea"/>
              </a:rPr>
              <a:t>【</a:t>
            </a:r>
            <a:r>
              <a:rPr lang="zh-TW" altLang="zh-TW" sz="2400" b="1" dirty="0" smtClean="0">
                <a:latin typeface="+mj-ea"/>
                <a:ea typeface="+mj-ea"/>
              </a:rPr>
              <a:t>法律見解</a:t>
            </a:r>
            <a:r>
              <a:rPr lang="en-US" altLang="zh-TW" sz="2400" b="1" dirty="0" smtClean="0">
                <a:solidFill>
                  <a:srgbClr val="0000FF"/>
                </a:solidFill>
                <a:latin typeface="+mj-ea"/>
                <a:ea typeface="+mj-ea"/>
              </a:rPr>
              <a:t>】</a:t>
            </a:r>
            <a:endParaRPr lang="zh-TW" altLang="zh-TW" sz="2400" b="1" dirty="0">
              <a:latin typeface="+mj-ea"/>
              <a:ea typeface="+mj-ea"/>
            </a:endParaRPr>
          </a:p>
          <a:p>
            <a:r>
              <a:rPr lang="en-US" altLang="zh-TW" sz="2400" b="1" dirty="0" smtClean="0">
                <a:latin typeface="+mj-ea"/>
                <a:ea typeface="+mj-ea"/>
              </a:rPr>
              <a:t>1</a:t>
            </a:r>
            <a:r>
              <a:rPr lang="en-US" altLang="zh-TW" sz="2400" b="1" dirty="0">
                <a:latin typeface="+mj-ea"/>
                <a:ea typeface="+mj-ea"/>
              </a:rPr>
              <a:t>.</a:t>
            </a:r>
            <a:r>
              <a:rPr lang="zh-TW" altLang="zh-TW" sz="2400" b="1" dirty="0">
                <a:latin typeface="+mj-ea"/>
                <a:ea typeface="+mj-ea"/>
              </a:rPr>
              <a:t>工程營建綜合保險也是履約項目之一</a:t>
            </a:r>
            <a:r>
              <a:rPr lang="zh-TW" altLang="zh-TW" sz="2400" b="1" dirty="0" smtClean="0">
                <a:latin typeface="+mj-ea"/>
                <a:ea typeface="+mj-ea"/>
              </a:rPr>
              <a:t>，</a:t>
            </a:r>
            <a:r>
              <a:rPr lang="zh-TW" altLang="en-US" sz="2400" b="1" dirty="0" smtClean="0">
                <a:latin typeface="+mj-ea"/>
                <a:ea typeface="+mj-ea"/>
              </a:rPr>
              <a:t>逾投保之</a:t>
            </a:r>
            <a:r>
              <a:rPr lang="zh-TW" altLang="zh-TW" sz="2400" b="1" dirty="0" smtClean="0">
                <a:latin typeface="+mj-ea"/>
                <a:ea typeface="+mj-ea"/>
              </a:rPr>
              <a:t>保險期間</a:t>
            </a:r>
            <a:r>
              <a:rPr lang="zh-TW" altLang="en-US" sz="2400" b="1" dirty="0" smtClean="0">
                <a:latin typeface="+mj-ea"/>
                <a:ea typeface="+mj-ea"/>
              </a:rPr>
              <a:t>者</a:t>
            </a:r>
            <a:r>
              <a:rPr lang="zh-TW" altLang="zh-TW" sz="2400" b="1" dirty="0" smtClean="0">
                <a:latin typeface="+mj-ea"/>
                <a:ea typeface="+mj-ea"/>
              </a:rPr>
              <a:t>，</a:t>
            </a:r>
            <a:r>
              <a:rPr lang="zh-TW" altLang="en-US" sz="2400" b="1" dirty="0" smtClean="0">
                <a:latin typeface="+mj-ea"/>
                <a:ea typeface="+mj-ea"/>
              </a:rPr>
              <a:t>不計保險費用</a:t>
            </a:r>
            <a:r>
              <a:rPr lang="zh-TW" altLang="en-US" sz="2400" b="1" dirty="0" smtClean="0">
                <a:latin typeface="標楷體" panose="03000509000000000000" pitchFamily="65" charset="-120"/>
                <a:ea typeface="標楷體" panose="03000509000000000000" pitchFamily="65" charset="-120"/>
              </a:rPr>
              <a:t>。遲延投保期間不得計契約價金</a:t>
            </a:r>
            <a:r>
              <a:rPr lang="zh-TW" altLang="zh-TW" sz="2400" b="1" dirty="0">
                <a:latin typeface="+mj-ea"/>
                <a:ea typeface="+mj-ea"/>
              </a:rPr>
              <a:t>。</a:t>
            </a:r>
            <a:endParaRPr lang="en-US" altLang="zh-TW" sz="2400" b="1" dirty="0" smtClean="0">
              <a:latin typeface="標楷體" panose="03000509000000000000" pitchFamily="65" charset="-120"/>
              <a:ea typeface="標楷體" panose="03000509000000000000" pitchFamily="65" charset="-120"/>
            </a:endParaRPr>
          </a:p>
          <a:p>
            <a:r>
              <a:rPr lang="en-US" altLang="zh-TW" sz="2400" b="1" dirty="0" smtClean="0">
                <a:latin typeface="標楷體" panose="03000509000000000000" pitchFamily="65" charset="-120"/>
                <a:ea typeface="標楷體" panose="03000509000000000000" pitchFamily="65" charset="-120"/>
              </a:rPr>
              <a:t>2.</a:t>
            </a:r>
            <a:r>
              <a:rPr lang="zh-TW" altLang="en-US" sz="2400" b="1" dirty="0" smtClean="0">
                <a:latin typeface="標楷體" panose="03000509000000000000" pitchFamily="65" charset="-120"/>
                <a:ea typeface="標楷體" panose="03000509000000000000" pitchFamily="65" charset="-120"/>
              </a:rPr>
              <a:t>補辦</a:t>
            </a:r>
            <a:r>
              <a:rPr lang="zh-TW" altLang="en-US" sz="2400" b="1" dirty="0">
                <a:latin typeface="標楷體" panose="03000509000000000000" pitchFamily="65" charset="-120"/>
              </a:rPr>
              <a:t>投保</a:t>
            </a:r>
            <a:r>
              <a:rPr lang="zh-TW" altLang="en-US" sz="2400" b="1" dirty="0" smtClean="0">
                <a:latin typeface="標楷體" panose="03000509000000000000" pitchFamily="65" charset="-120"/>
              </a:rPr>
              <a:t>後契約價金計算方式</a:t>
            </a:r>
            <a:r>
              <a:rPr lang="zh-TW" altLang="en-US" sz="2400" b="1" dirty="0">
                <a:latin typeface="標楷體" panose="03000509000000000000" pitchFamily="65" charset="-120"/>
              </a:rPr>
              <a:t>，</a:t>
            </a:r>
            <a:r>
              <a:rPr lang="zh-TW" altLang="zh-TW" sz="2400" b="1" dirty="0" smtClean="0">
                <a:latin typeface="+mj-ea"/>
                <a:ea typeface="+mj-ea"/>
              </a:rPr>
              <a:t>得</a:t>
            </a:r>
            <a:r>
              <a:rPr lang="zh-TW" altLang="zh-TW" sz="2400" b="1" dirty="0">
                <a:latin typeface="+mj-ea"/>
                <a:ea typeface="+mj-ea"/>
              </a:rPr>
              <a:t>採</a:t>
            </a:r>
            <a:r>
              <a:rPr lang="zh-TW" altLang="zh-TW" sz="2400" b="1" dirty="0">
                <a:solidFill>
                  <a:srgbClr val="FF0000"/>
                </a:solidFill>
                <a:latin typeface="+mj-ea"/>
                <a:ea typeface="+mj-ea"/>
              </a:rPr>
              <a:t>比例方式</a:t>
            </a:r>
            <a:r>
              <a:rPr lang="zh-TW" altLang="en-US" sz="2400" b="1" dirty="0">
                <a:latin typeface="+mj-ea"/>
                <a:ea typeface="+mj-ea"/>
              </a:rPr>
              <a:t>計價</a:t>
            </a:r>
            <a:r>
              <a:rPr lang="zh-TW" altLang="en-US" sz="2400" b="1" dirty="0" smtClean="0">
                <a:latin typeface="PMingLiU" panose="02020500000000000000" pitchFamily="18" charset="-120"/>
                <a:ea typeface="PMingLiU" panose="02020500000000000000" pitchFamily="18" charset="-120"/>
              </a:rPr>
              <a:t>：</a:t>
            </a:r>
            <a:endParaRPr lang="en-US" altLang="zh-TW" sz="2400" b="1" dirty="0" smtClean="0">
              <a:latin typeface="標楷體" panose="03000509000000000000" pitchFamily="65" charset="-120"/>
              <a:ea typeface="標楷體" panose="03000509000000000000" pitchFamily="65" charset="-120"/>
            </a:endParaRPr>
          </a:p>
          <a:p>
            <a:pPr>
              <a:buFont typeface="Wingdings" panose="05000000000000000000" pitchFamily="2" charset="2"/>
              <a:buChar char="Ø"/>
            </a:pPr>
            <a:r>
              <a:rPr lang="en-US" altLang="zh-TW" sz="2400" b="1" dirty="0" smtClean="0">
                <a:solidFill>
                  <a:srgbClr val="0000FF"/>
                </a:solidFill>
                <a:latin typeface="標楷體" panose="03000509000000000000" pitchFamily="65" charset="-120"/>
                <a:ea typeface="標楷體" panose="03000509000000000000" pitchFamily="65" charset="-120"/>
              </a:rPr>
              <a:t>(1)</a:t>
            </a:r>
            <a:r>
              <a:rPr lang="zh-TW" altLang="en-US" sz="2400" b="1" dirty="0" smtClean="0">
                <a:solidFill>
                  <a:srgbClr val="0000FF"/>
                </a:solidFill>
                <a:latin typeface="標楷體" panose="03000509000000000000" pitchFamily="65" charset="-120"/>
                <a:ea typeface="標楷體" panose="03000509000000000000" pitchFamily="65" charset="-120"/>
              </a:rPr>
              <a:t>如單獨核列保險項目者</a:t>
            </a:r>
            <a:r>
              <a:rPr lang="zh-TW" altLang="en-US" sz="2400" b="1" dirty="0" smtClean="0">
                <a:latin typeface="標楷體" panose="03000509000000000000" pitchFamily="65" charset="-120"/>
                <a:ea typeface="標楷體" panose="03000509000000000000" pitchFamily="65" charset="-120"/>
              </a:rPr>
              <a:t>，</a:t>
            </a:r>
            <a:r>
              <a:rPr lang="zh-TW" altLang="en-US" sz="2400" b="1" dirty="0" smtClean="0">
                <a:latin typeface="+mj-ea"/>
                <a:ea typeface="+mj-ea"/>
              </a:rPr>
              <a:t>補辦投保契約期間</a:t>
            </a:r>
            <a:r>
              <a:rPr lang="zh-TW" altLang="zh-TW" sz="2400" b="1" dirty="0">
                <a:latin typeface="+mj-ea"/>
              </a:rPr>
              <a:t>費用</a:t>
            </a:r>
            <a:r>
              <a:rPr lang="zh-TW" altLang="en-US" sz="2400" b="1" dirty="0" smtClean="0">
                <a:latin typeface="標楷體" panose="03000509000000000000" pitchFamily="65" charset="-120"/>
                <a:ea typeface="標楷體" panose="03000509000000000000" pitchFamily="65" charset="-120"/>
              </a:rPr>
              <a:t>，</a:t>
            </a:r>
            <a:r>
              <a:rPr lang="zh-TW" altLang="zh-TW" sz="2400" b="1" dirty="0" smtClean="0">
                <a:latin typeface="+mj-ea"/>
                <a:ea typeface="+mj-ea"/>
              </a:rPr>
              <a:t>即</a:t>
            </a:r>
            <a:r>
              <a:rPr lang="zh-TW" altLang="en-US" sz="2400" b="1" dirty="0" smtClean="0">
                <a:solidFill>
                  <a:srgbClr val="0000FF"/>
                </a:solidFill>
                <a:latin typeface="標楷體" panose="03000509000000000000" pitchFamily="65" charset="-120"/>
                <a:ea typeface="標楷體" panose="03000509000000000000" pitchFamily="65" charset="-120"/>
              </a:rPr>
              <a:t>「</a:t>
            </a:r>
            <a:r>
              <a:rPr lang="zh-TW" altLang="en-US" sz="2400" b="1" dirty="0" smtClean="0">
                <a:solidFill>
                  <a:srgbClr val="0000FF"/>
                </a:solidFill>
                <a:latin typeface="+mj-ea"/>
              </a:rPr>
              <a:t>投保日</a:t>
            </a:r>
            <a:r>
              <a:rPr lang="en-US" altLang="zh-TW" sz="2400" b="1" dirty="0">
                <a:solidFill>
                  <a:srgbClr val="0000FF"/>
                </a:solidFill>
                <a:latin typeface="+mj-ea"/>
                <a:ea typeface="+mj-ea"/>
              </a:rPr>
              <a:t>112/06/01</a:t>
            </a:r>
            <a:r>
              <a:rPr lang="zh-TW" altLang="en-US" sz="2400" b="1" dirty="0" smtClean="0">
                <a:solidFill>
                  <a:srgbClr val="0000FF"/>
                </a:solidFill>
                <a:latin typeface="+mj-ea"/>
              </a:rPr>
              <a:t>起</a:t>
            </a:r>
            <a:r>
              <a:rPr lang="zh-TW" altLang="zh-TW" sz="2400" b="1" dirty="0" smtClean="0">
                <a:solidFill>
                  <a:srgbClr val="0000FF"/>
                </a:solidFill>
                <a:latin typeface="+mj-ea"/>
              </a:rPr>
              <a:t>至</a:t>
            </a:r>
            <a:r>
              <a:rPr lang="zh-TW" altLang="zh-TW" sz="2400" b="1" dirty="0">
                <a:solidFill>
                  <a:srgbClr val="0000FF"/>
                </a:solidFill>
                <a:latin typeface="+mj-ea"/>
              </a:rPr>
              <a:t>契約規定保險終日</a:t>
            </a:r>
            <a:r>
              <a:rPr lang="en-US" altLang="zh-TW" sz="2400" b="1" dirty="0">
                <a:solidFill>
                  <a:srgbClr val="0000FF"/>
                </a:solidFill>
                <a:latin typeface="+mj-ea"/>
              </a:rPr>
              <a:t>(</a:t>
            </a:r>
            <a:r>
              <a:rPr lang="en-US" altLang="zh-TW" sz="2400" b="1" dirty="0" smtClean="0">
                <a:solidFill>
                  <a:srgbClr val="0000FF"/>
                </a:solidFill>
                <a:latin typeface="+mj-ea"/>
              </a:rPr>
              <a:t>112/10/31)</a:t>
            </a:r>
            <a:r>
              <a:rPr lang="zh-TW" altLang="zh-TW" sz="2400" b="1" dirty="0">
                <a:solidFill>
                  <a:srgbClr val="0000FF"/>
                </a:solidFill>
                <a:latin typeface="+mj-ea"/>
              </a:rPr>
              <a:t>之天數÷總共應保險</a:t>
            </a:r>
            <a:r>
              <a:rPr lang="zh-TW" altLang="zh-TW" sz="2400" b="1" dirty="0" smtClean="0">
                <a:solidFill>
                  <a:srgbClr val="0000FF"/>
                </a:solidFill>
                <a:latin typeface="+mj-ea"/>
              </a:rPr>
              <a:t>天數</a:t>
            </a:r>
            <a:r>
              <a:rPr lang="zh-TW" altLang="en-US" sz="2400" b="1" dirty="0">
                <a:solidFill>
                  <a:srgbClr val="0000FF"/>
                </a:solidFill>
                <a:latin typeface="標楷體" panose="03000509000000000000" pitchFamily="65" charset="-120"/>
              </a:rPr>
              <a:t>」</a:t>
            </a:r>
            <a:r>
              <a:rPr lang="zh-TW" altLang="zh-TW" sz="2400" b="1" dirty="0" smtClean="0">
                <a:latin typeface="+mj-ea"/>
              </a:rPr>
              <a:t>×</a:t>
            </a:r>
            <a:r>
              <a:rPr lang="zh-TW" altLang="zh-TW" sz="2400" b="1" dirty="0">
                <a:latin typeface="+mj-ea"/>
              </a:rPr>
              <a:t>契約編列保險</a:t>
            </a:r>
            <a:r>
              <a:rPr lang="zh-TW" altLang="zh-TW" sz="2400" b="1" dirty="0" smtClean="0">
                <a:latin typeface="+mj-ea"/>
              </a:rPr>
              <a:t>費用</a:t>
            </a:r>
            <a:r>
              <a:rPr lang="zh-TW" altLang="en-US" sz="2400" b="1" dirty="0" smtClean="0">
                <a:latin typeface="標楷體" panose="03000509000000000000" pitchFamily="65" charset="-120"/>
                <a:ea typeface="標楷體" panose="03000509000000000000" pitchFamily="65" charset="-120"/>
              </a:rPr>
              <a:t>。</a:t>
            </a:r>
            <a:endParaRPr lang="en-US" altLang="zh-TW" sz="2400" b="1" dirty="0" smtClean="0">
              <a:solidFill>
                <a:srgbClr val="0000FF"/>
              </a:solidFill>
              <a:latin typeface="+mj-ea"/>
              <a:ea typeface="+mj-ea"/>
            </a:endParaRPr>
          </a:p>
        </p:txBody>
      </p:sp>
      <p:sp>
        <p:nvSpPr>
          <p:cNvPr id="3" name="投影片編號版面配置區 2"/>
          <p:cNvSpPr>
            <a:spLocks noGrp="1"/>
          </p:cNvSpPr>
          <p:nvPr>
            <p:ph type="sldNum" sz="quarter" idx="12"/>
          </p:nvPr>
        </p:nvSpPr>
        <p:spPr/>
        <p:txBody>
          <a:bodyPr/>
          <a:lstStyle/>
          <a:p>
            <a:fld id="{1118FB7C-3051-423D-B140-B22D31D849CF}" type="slidenum">
              <a:rPr lang="zh-TW" altLang="en-US" smtClean="0"/>
              <a:pPr/>
              <a:t>64</a:t>
            </a:fld>
            <a:endParaRPr lang="zh-TW" altLang="en-US"/>
          </a:p>
        </p:txBody>
      </p:sp>
    </p:spTree>
    <p:extLst>
      <p:ext uri="{BB962C8B-B14F-4D97-AF65-F5344CB8AC3E}">
        <p14:creationId xmlns:p14="http://schemas.microsoft.com/office/powerpoint/2010/main" val="1885525799"/>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2"/>
          <p:cNvSpPr>
            <a:spLocks noGrp="1" noChangeArrowheads="1"/>
          </p:cNvSpPr>
          <p:nvPr>
            <p:ph type="title" idx="4294967295"/>
          </p:nvPr>
        </p:nvSpPr>
        <p:spPr>
          <a:xfrm>
            <a:off x="251520" y="277813"/>
            <a:ext cx="8435280" cy="774700"/>
          </a:xfrm>
          <a:solidFill>
            <a:schemeClr val="bg1"/>
          </a:solidFill>
        </p:spPr>
        <p:txBody>
          <a:bodyPr>
            <a:normAutofit fontScale="90000"/>
          </a:bodyPr>
          <a:lstStyle/>
          <a:p>
            <a:r>
              <a:rPr lang="zh-TW" altLang="en-US" sz="3800" b="1" dirty="0">
                <a:solidFill>
                  <a:srgbClr val="CA2004"/>
                </a:solidFill>
                <a:latin typeface="標楷體" panose="03000509000000000000" pitchFamily="65" charset="-120"/>
              </a:rPr>
              <a:t>工程遲延投保之扣款及減價收受認定疑義</a:t>
            </a:r>
            <a:r>
              <a:rPr lang="en-US" altLang="zh-TW" sz="3800" b="1" dirty="0" smtClean="0">
                <a:solidFill>
                  <a:srgbClr val="CA2004"/>
                </a:solidFill>
                <a:latin typeface="標楷體" panose="03000509000000000000" pitchFamily="65" charset="-120"/>
              </a:rPr>
              <a:t>2</a:t>
            </a:r>
            <a:endParaRPr lang="zh-TW" altLang="en-US" dirty="0" smtClean="0">
              <a:latin typeface="標楷體" panose="03000509000000000000" pitchFamily="65" charset="-120"/>
            </a:endParaRPr>
          </a:p>
        </p:txBody>
      </p:sp>
      <p:sp>
        <p:nvSpPr>
          <p:cNvPr id="199683" name="Rectangle 3"/>
          <p:cNvSpPr>
            <a:spLocks noGrp="1" noChangeArrowheads="1"/>
          </p:cNvSpPr>
          <p:nvPr>
            <p:ph type="body" idx="4294967295"/>
          </p:nvPr>
        </p:nvSpPr>
        <p:spPr>
          <a:xfrm>
            <a:off x="251520" y="1196752"/>
            <a:ext cx="8568951" cy="4969098"/>
          </a:xfrm>
        </p:spPr>
        <p:txBody>
          <a:bodyPr>
            <a:noAutofit/>
          </a:bodyPr>
          <a:lstStyle/>
          <a:p>
            <a:pPr>
              <a:buFont typeface="Wingdings" panose="05000000000000000000" pitchFamily="2" charset="2"/>
              <a:buChar char="Ø"/>
            </a:pPr>
            <a:r>
              <a:rPr lang="en-US" altLang="zh-TW" sz="2400" b="1" dirty="0" smtClean="0">
                <a:latin typeface="標楷體" panose="03000509000000000000" pitchFamily="65" charset="-120"/>
                <a:ea typeface="標楷體" panose="03000509000000000000" pitchFamily="65" charset="-120"/>
              </a:rPr>
              <a:t>(2)</a:t>
            </a:r>
            <a:r>
              <a:rPr lang="zh-TW" altLang="zh-TW" sz="2400" b="1" dirty="0" smtClean="0">
                <a:solidFill>
                  <a:srgbClr val="0000FF"/>
                </a:solidFill>
                <a:latin typeface="+mj-ea"/>
              </a:rPr>
              <a:t>如</a:t>
            </a:r>
            <a:r>
              <a:rPr lang="zh-TW" altLang="zh-TW" sz="2400" b="1" dirty="0">
                <a:solidFill>
                  <a:srgbClr val="0000FF"/>
                </a:solidFill>
                <a:latin typeface="+mj-ea"/>
              </a:rPr>
              <a:t>為與管理費等併案計入者</a:t>
            </a:r>
            <a:r>
              <a:rPr lang="zh-TW" altLang="zh-TW" sz="2400" b="1" dirty="0" smtClean="0">
                <a:latin typeface="+mj-ea"/>
              </a:rPr>
              <a:t>，因屬子項</a:t>
            </a:r>
            <a:r>
              <a:rPr lang="zh-TW" altLang="en-US" sz="2400" b="1" dirty="0" smtClean="0">
                <a:latin typeface="標楷體" panose="03000509000000000000" pitchFamily="65" charset="-120"/>
                <a:ea typeface="標楷體" panose="03000509000000000000" pitchFamily="65" charset="-120"/>
              </a:rPr>
              <a:t>，</a:t>
            </a:r>
            <a:r>
              <a:rPr lang="zh-TW" altLang="zh-TW" sz="2400" b="1" dirty="0" smtClean="0">
                <a:latin typeface="+mj-ea"/>
              </a:rPr>
              <a:t>乏</a:t>
            </a:r>
            <a:r>
              <a:rPr lang="zh-TW" altLang="zh-TW" sz="2400" b="1" dirty="0">
                <a:latin typeface="+mj-ea"/>
              </a:rPr>
              <a:t>契約單價依據</a:t>
            </a:r>
            <a:r>
              <a:rPr lang="zh-TW" altLang="zh-TW" sz="2400" b="1" dirty="0" smtClean="0">
                <a:latin typeface="+mj-ea"/>
              </a:rPr>
              <a:t>，</a:t>
            </a:r>
            <a:r>
              <a:rPr lang="zh-TW" altLang="en-US" sz="2400" b="1" dirty="0" smtClean="0">
                <a:latin typeface="+mj-ea"/>
              </a:rPr>
              <a:t>得依其</a:t>
            </a:r>
            <a:r>
              <a:rPr lang="zh-TW" altLang="en-US" sz="2400" b="1" dirty="0" smtClean="0">
                <a:solidFill>
                  <a:srgbClr val="0000FF"/>
                </a:solidFill>
                <a:latin typeface="標楷體" panose="03000509000000000000" pitchFamily="65" charset="-120"/>
                <a:ea typeface="標楷體" panose="03000509000000000000" pitchFamily="65" charset="-120"/>
              </a:rPr>
              <a:t>「投保天數</a:t>
            </a:r>
            <a:r>
              <a:rPr lang="en-US" altLang="zh-TW" sz="2400" b="1" dirty="0" smtClean="0">
                <a:solidFill>
                  <a:srgbClr val="0000FF"/>
                </a:solidFill>
                <a:latin typeface="標楷體" panose="03000509000000000000" pitchFamily="65" charset="-120"/>
                <a:ea typeface="標楷體" panose="03000509000000000000" pitchFamily="65" charset="-120"/>
              </a:rPr>
              <a:t>/</a:t>
            </a:r>
            <a:r>
              <a:rPr lang="zh-TW" altLang="en-US" sz="2400" b="1" dirty="0" smtClean="0">
                <a:solidFill>
                  <a:srgbClr val="0000FF"/>
                </a:solidFill>
                <a:latin typeface="+mj-ea"/>
              </a:rPr>
              <a:t>投保金額</a:t>
            </a:r>
            <a:r>
              <a:rPr lang="zh-TW" altLang="en-US" sz="2400" b="1" dirty="0" smtClean="0">
                <a:solidFill>
                  <a:srgbClr val="0000FF"/>
                </a:solidFill>
                <a:latin typeface="標楷體" panose="03000509000000000000" pitchFamily="65" charset="-120"/>
                <a:ea typeface="標楷體" panose="03000509000000000000" pitchFamily="65" charset="-120"/>
              </a:rPr>
              <a:t>」*補辦投保契約保險之發票實際金額</a:t>
            </a:r>
            <a:r>
              <a:rPr lang="zh-TW" altLang="en-US" sz="2400" b="1" dirty="0" smtClean="0">
                <a:latin typeface="標楷體" panose="03000509000000000000" pitchFamily="65" charset="-120"/>
                <a:ea typeface="標楷體" panose="03000509000000000000" pitchFamily="65" charset="-120"/>
              </a:rPr>
              <a:t>，</a:t>
            </a:r>
            <a:r>
              <a:rPr lang="zh-TW" altLang="en-US" sz="2400" b="1" dirty="0" smtClean="0">
                <a:latin typeface="+mn-ea"/>
              </a:rPr>
              <a:t>換算其</a:t>
            </a:r>
            <a:r>
              <a:rPr lang="zh-TW" altLang="zh-TW" sz="2400" b="1" dirty="0" smtClean="0">
                <a:latin typeface="+mn-ea"/>
              </a:rPr>
              <a:t>契約</a:t>
            </a:r>
            <a:r>
              <a:rPr lang="zh-TW" altLang="zh-TW" sz="2400" b="1" dirty="0">
                <a:latin typeface="+mn-ea"/>
              </a:rPr>
              <a:t>價</a:t>
            </a:r>
            <a:r>
              <a:rPr lang="zh-TW" altLang="zh-TW" sz="2400" b="1" dirty="0" smtClean="0">
                <a:latin typeface="+mn-ea"/>
              </a:rPr>
              <a:t>金。</a:t>
            </a:r>
            <a:endParaRPr lang="en-US" altLang="zh-TW" sz="2400" b="1" dirty="0" smtClean="0">
              <a:latin typeface="+mn-ea"/>
            </a:endParaRPr>
          </a:p>
          <a:p>
            <a:r>
              <a:rPr lang="en-US" altLang="zh-TW" sz="2400" b="1" dirty="0" smtClean="0">
                <a:latin typeface="+mn-ea"/>
              </a:rPr>
              <a:t>3.</a:t>
            </a:r>
            <a:r>
              <a:rPr lang="zh-TW" altLang="en-US" sz="2400" b="1" dirty="0" smtClean="0">
                <a:solidFill>
                  <a:srgbClr val="0000FF"/>
                </a:solidFill>
                <a:latin typeface="+mn-ea"/>
              </a:rPr>
              <a:t>應投保而未辦理保險之契約缺失罰則</a:t>
            </a:r>
            <a:r>
              <a:rPr lang="zh-TW" altLang="zh-TW" sz="2400" b="1" dirty="0" smtClean="0">
                <a:solidFill>
                  <a:srgbClr val="0000FF"/>
                </a:solidFill>
                <a:latin typeface="+mn-ea"/>
              </a:rPr>
              <a:t>，</a:t>
            </a:r>
            <a:r>
              <a:rPr lang="zh-TW" altLang="en-US" sz="2400" b="1" dirty="0" smtClean="0">
                <a:solidFill>
                  <a:srgbClr val="0000FF"/>
                </a:solidFill>
                <a:latin typeface="+mn-ea"/>
              </a:rPr>
              <a:t>得採減價收受辦理</a:t>
            </a:r>
            <a:r>
              <a:rPr lang="zh-TW" altLang="en-US" sz="2400" b="1" dirty="0" smtClean="0">
                <a:latin typeface="+mn-ea"/>
              </a:rPr>
              <a:t>；並依「</a:t>
            </a:r>
            <a:r>
              <a:rPr lang="zh-TW" altLang="en-US" sz="2400" b="1" dirty="0">
                <a:latin typeface="+mn-ea"/>
              </a:rPr>
              <a:t>工程採購契約範本」第</a:t>
            </a:r>
            <a:r>
              <a:rPr lang="en-US" altLang="zh-TW" sz="2400" b="1" dirty="0">
                <a:latin typeface="+mn-ea"/>
              </a:rPr>
              <a:t>4</a:t>
            </a:r>
            <a:r>
              <a:rPr lang="zh-TW" altLang="en-US" sz="2400" b="1" dirty="0">
                <a:latin typeface="+mn-ea"/>
              </a:rPr>
              <a:t>條第</a:t>
            </a:r>
            <a:r>
              <a:rPr lang="en-US" altLang="zh-TW" sz="2400" b="1" dirty="0">
                <a:latin typeface="+mn-ea"/>
              </a:rPr>
              <a:t>(</a:t>
            </a:r>
            <a:r>
              <a:rPr lang="zh-TW" altLang="en-US" sz="2400" b="1" dirty="0">
                <a:latin typeface="+mn-ea"/>
              </a:rPr>
              <a:t>一</a:t>
            </a:r>
            <a:r>
              <a:rPr lang="en-US" altLang="zh-TW" sz="2400" b="1" dirty="0">
                <a:latin typeface="+mn-ea"/>
              </a:rPr>
              <a:t>)</a:t>
            </a:r>
            <a:r>
              <a:rPr lang="zh-TW" altLang="en-US" sz="2400" b="1" dirty="0">
                <a:latin typeface="+mn-ea"/>
              </a:rPr>
              <a:t>款執行方式：「採減價收受者，按不符項目標的之契約價金　</a:t>
            </a:r>
            <a:r>
              <a:rPr lang="en-US" altLang="zh-TW" sz="2400" b="1" dirty="0">
                <a:latin typeface="+mn-ea"/>
              </a:rPr>
              <a:t>%</a:t>
            </a:r>
            <a:r>
              <a:rPr lang="zh-TW" altLang="en-US" sz="2400" b="1" dirty="0">
                <a:latin typeface="+mn-ea"/>
              </a:rPr>
              <a:t>（由機關視需要於招標時載明）減價，並處以減價金額　</a:t>
            </a:r>
            <a:r>
              <a:rPr lang="en-US" altLang="zh-TW" sz="2400" b="1" dirty="0">
                <a:latin typeface="+mn-ea"/>
              </a:rPr>
              <a:t>%</a:t>
            </a:r>
            <a:r>
              <a:rPr lang="zh-TW" altLang="en-US" sz="2400" b="1" dirty="0">
                <a:latin typeface="+mn-ea"/>
              </a:rPr>
              <a:t>（由機關視需要於招標時載明）之違約金</a:t>
            </a:r>
            <a:r>
              <a:rPr lang="en-US" altLang="zh-TW" sz="2400" b="1" dirty="0">
                <a:latin typeface="+mn-ea"/>
              </a:rPr>
              <a:t>……</a:t>
            </a:r>
            <a:r>
              <a:rPr lang="zh-TW" altLang="en-US" sz="2400" b="1" dirty="0">
                <a:latin typeface="+mn-ea"/>
              </a:rPr>
              <a:t>。減價及違約金之總額，以該項目之契約價金為限。」，「減價及違約金之總額，以該項目之契約價金為限」，該項目</a:t>
            </a:r>
            <a:r>
              <a:rPr lang="zh-TW" altLang="en-US" sz="2400" b="1" dirty="0">
                <a:latin typeface="+mj-ea"/>
              </a:rPr>
              <a:t>契約價金係指標價清單或詳細價目表工作項目所載之複價金額</a:t>
            </a:r>
            <a:r>
              <a:rPr lang="zh-TW" altLang="en-US" sz="2400" b="1" dirty="0" smtClean="0">
                <a:latin typeface="+mj-ea"/>
              </a:rPr>
              <a:t>。</a:t>
            </a:r>
            <a:endParaRPr lang="en-US" altLang="zh-TW" sz="2400" b="1" dirty="0" smtClean="0">
              <a:solidFill>
                <a:srgbClr val="0000FF"/>
              </a:solidFill>
              <a:latin typeface="+mj-ea"/>
              <a:ea typeface="+mj-ea"/>
            </a:endParaRPr>
          </a:p>
        </p:txBody>
      </p:sp>
      <p:sp>
        <p:nvSpPr>
          <p:cNvPr id="3" name="投影片編號版面配置區 2"/>
          <p:cNvSpPr>
            <a:spLocks noGrp="1"/>
          </p:cNvSpPr>
          <p:nvPr>
            <p:ph type="sldNum" sz="quarter" idx="12"/>
          </p:nvPr>
        </p:nvSpPr>
        <p:spPr/>
        <p:txBody>
          <a:bodyPr/>
          <a:lstStyle/>
          <a:p>
            <a:fld id="{1118FB7C-3051-423D-B140-B22D31D849CF}" type="slidenum">
              <a:rPr lang="zh-TW" altLang="en-US" smtClean="0"/>
              <a:pPr/>
              <a:t>65</a:t>
            </a:fld>
            <a:endParaRPr lang="zh-TW" altLang="en-US"/>
          </a:p>
        </p:txBody>
      </p:sp>
    </p:spTree>
    <p:extLst>
      <p:ext uri="{BB962C8B-B14F-4D97-AF65-F5344CB8AC3E}">
        <p14:creationId xmlns:p14="http://schemas.microsoft.com/office/powerpoint/2010/main" val="1973225485"/>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標題 1"/>
          <p:cNvSpPr>
            <a:spLocks noGrp="1"/>
          </p:cNvSpPr>
          <p:nvPr>
            <p:ph type="title" idx="4294967295"/>
          </p:nvPr>
        </p:nvSpPr>
        <p:spPr>
          <a:xfrm>
            <a:off x="457200" y="277813"/>
            <a:ext cx="8229600" cy="774700"/>
          </a:xfrm>
          <a:solidFill>
            <a:srgbClr val="FFFF00"/>
          </a:solidFill>
        </p:spPr>
        <p:txBody>
          <a:bodyPr/>
          <a:lstStyle/>
          <a:p>
            <a:pPr eaLnBrk="1" hangingPunct="1"/>
            <a:r>
              <a:rPr lang="zh-TW" altLang="en-US" sz="3600" b="1" dirty="0" smtClean="0">
                <a:solidFill>
                  <a:srgbClr val="CA2004"/>
                </a:solidFill>
                <a:latin typeface="標楷體" panose="03000509000000000000" pitchFamily="65" charset="-120"/>
              </a:rPr>
              <a:t>勞務採購驗收以檢討會方式案例</a:t>
            </a:r>
            <a:r>
              <a:rPr lang="en-US" altLang="zh-TW" sz="3600" b="1" dirty="0" smtClean="0">
                <a:solidFill>
                  <a:srgbClr val="CA2004"/>
                </a:solidFill>
                <a:latin typeface="標楷體" panose="03000509000000000000" pitchFamily="65" charset="-120"/>
              </a:rPr>
              <a:t>-1</a:t>
            </a:r>
            <a:endParaRPr lang="zh-TW" altLang="en-US" sz="3600" b="1" dirty="0" smtClean="0">
              <a:solidFill>
                <a:srgbClr val="CA2004"/>
              </a:solidFill>
              <a:latin typeface="標楷體" panose="03000509000000000000" pitchFamily="65" charset="-120"/>
            </a:endParaRPr>
          </a:p>
        </p:txBody>
      </p:sp>
      <p:sp>
        <p:nvSpPr>
          <p:cNvPr id="43011" name="內容版面配置區 2"/>
          <p:cNvSpPr>
            <a:spLocks noGrp="1"/>
          </p:cNvSpPr>
          <p:nvPr>
            <p:ph idx="4294967295"/>
          </p:nvPr>
        </p:nvSpPr>
        <p:spPr>
          <a:xfrm>
            <a:off x="457200" y="1196975"/>
            <a:ext cx="8229600" cy="4933950"/>
          </a:xfrm>
        </p:spPr>
        <p:txBody>
          <a:bodyPr>
            <a:normAutofit lnSpcReduction="10000"/>
          </a:bodyPr>
          <a:lstStyle/>
          <a:p>
            <a:pPr eaLnBrk="1" hangingPunct="1">
              <a:defRPr/>
            </a:pPr>
            <a:r>
              <a:rPr lang="zh-TW" altLang="en-US" sz="2400" b="1" dirty="0" smtClean="0">
                <a:solidFill>
                  <a:srgbClr val="CA2004"/>
                </a:solidFill>
                <a:latin typeface="+mn-ea"/>
              </a:rPr>
              <a:t>以○○辦理網球盃賽事活動為例</a:t>
            </a:r>
            <a:endParaRPr lang="en-US" altLang="zh-TW" sz="2400" b="1" dirty="0" smtClean="0">
              <a:solidFill>
                <a:srgbClr val="CA2004"/>
              </a:solidFill>
              <a:latin typeface="+mn-ea"/>
            </a:endParaRPr>
          </a:p>
          <a:p>
            <a:pPr eaLnBrk="1" hangingPunct="1">
              <a:defRPr/>
            </a:pPr>
            <a:r>
              <a:rPr lang="zh-TW" altLang="en-US" sz="2400" b="1" dirty="0" smtClean="0">
                <a:solidFill>
                  <a:srgbClr val="CA2004"/>
                </a:solidFill>
                <a:latin typeface="+mn-ea"/>
              </a:rPr>
              <a:t>勞務採購</a:t>
            </a:r>
            <a:r>
              <a:rPr lang="zh-TW" altLang="zh-TW" sz="2400" b="1" dirty="0">
                <a:latin typeface="+mn-ea"/>
              </a:rPr>
              <a:t>，依政府採購法施行細則第九十條之一規定，勞務驗收，得以書面或召開審查會方式辦理；其書面驗收文件或審查會紀錄，得視為驗收紀錄；另依行政院公共工程委員會</a:t>
            </a:r>
            <a:r>
              <a:rPr lang="en-US" altLang="zh-TW" sz="2400" b="1" dirty="0">
                <a:latin typeface="+mn-ea"/>
              </a:rPr>
              <a:t>92</a:t>
            </a:r>
            <a:r>
              <a:rPr lang="zh-TW" altLang="zh-TW" sz="2400" b="1" dirty="0">
                <a:latin typeface="+mn-ea"/>
              </a:rPr>
              <a:t>年</a:t>
            </a:r>
            <a:r>
              <a:rPr lang="en-US" altLang="zh-TW" sz="2400" b="1" dirty="0">
                <a:latin typeface="+mn-ea"/>
              </a:rPr>
              <a:t>7</a:t>
            </a:r>
            <a:r>
              <a:rPr lang="zh-TW" altLang="zh-TW" sz="2400" b="1" dirty="0">
                <a:latin typeface="+mn-ea"/>
              </a:rPr>
              <a:t>月</a:t>
            </a:r>
            <a:r>
              <a:rPr lang="en-US" altLang="zh-TW" sz="2400" b="1" dirty="0">
                <a:latin typeface="+mn-ea"/>
              </a:rPr>
              <a:t>3</a:t>
            </a:r>
            <a:r>
              <a:rPr lang="zh-TW" altLang="zh-TW" sz="2400" b="1" dirty="0">
                <a:latin typeface="+mn-ea"/>
              </a:rPr>
              <a:t>日工程企字第</a:t>
            </a:r>
            <a:r>
              <a:rPr lang="en-US" altLang="zh-TW" sz="2400" b="1" dirty="0">
                <a:latin typeface="+mn-ea"/>
              </a:rPr>
              <a:t>09200274780</a:t>
            </a:r>
            <a:r>
              <a:rPr lang="zh-TW" altLang="zh-TW" sz="2400" b="1" dirty="0">
                <a:latin typeface="+mn-ea"/>
              </a:rPr>
              <a:t>號函釋略以，勞務採購依本法施行細則第九十條之一規定採召開審查會方式辦理驗收者，機關首長或其授權人員指派之主持人得視同主驗人，會同審查之接管或使用單位人員得視同會驗</a:t>
            </a:r>
            <a:r>
              <a:rPr lang="zh-TW" altLang="zh-TW" sz="2400" b="1" dirty="0" smtClean="0">
                <a:latin typeface="+mn-ea"/>
              </a:rPr>
              <a:t>人員。</a:t>
            </a:r>
            <a:endParaRPr lang="zh-TW" altLang="zh-TW" sz="2400" b="1" dirty="0">
              <a:latin typeface="+mn-ea"/>
            </a:endParaRPr>
          </a:p>
          <a:p>
            <a:pPr eaLnBrk="1" hangingPunct="1">
              <a:defRPr/>
            </a:pPr>
            <a:r>
              <a:rPr lang="zh-TW" altLang="zh-TW" sz="2400" b="1" dirty="0">
                <a:latin typeface="+mn-ea"/>
              </a:rPr>
              <a:t>本</a:t>
            </a:r>
            <a:r>
              <a:rPr lang="zh-TW" altLang="zh-TW" sz="2400" b="1" dirty="0" smtClean="0">
                <a:latin typeface="+mn-ea"/>
              </a:rPr>
              <a:t>案履約</a:t>
            </a:r>
            <a:r>
              <a:rPr lang="zh-TW" altLang="zh-TW" sz="2400" b="1" dirty="0">
                <a:latin typeface="+mn-ea"/>
              </a:rPr>
              <a:t>期間內，發現</a:t>
            </a:r>
            <a:r>
              <a:rPr lang="zh-TW" altLang="zh-TW" sz="2400" b="1" dirty="0" smtClean="0">
                <a:latin typeface="+mn-ea"/>
              </a:rPr>
              <a:t>廠商</a:t>
            </a:r>
            <a:r>
              <a:rPr lang="zh-TW" altLang="en-US" sz="2400" b="1" dirty="0" smtClean="0">
                <a:latin typeface="+mn-ea"/>
              </a:rPr>
              <a:t>於賽事活動間尚再</a:t>
            </a:r>
            <a:r>
              <a:rPr lang="zh-TW" altLang="zh-TW" sz="2400" b="1" dirty="0" smtClean="0">
                <a:latin typeface="+mn-ea"/>
              </a:rPr>
              <a:t>布置</a:t>
            </a:r>
            <a:r>
              <a:rPr lang="zh-TW" altLang="en-US" sz="2400" b="1" dirty="0" smtClean="0">
                <a:latin typeface="+mn-ea"/>
              </a:rPr>
              <a:t>場地行銷布條，未依契約</a:t>
            </a:r>
            <a:r>
              <a:rPr lang="zh-TW" altLang="zh-TW" sz="2400" b="1" dirty="0" smtClean="0">
                <a:latin typeface="+mn-ea"/>
              </a:rPr>
              <a:t>時效</a:t>
            </a:r>
            <a:r>
              <a:rPr lang="zh-TW" altLang="en-US" sz="2400" b="1" dirty="0" smtClean="0">
                <a:latin typeface="+mn-ea"/>
              </a:rPr>
              <a:t>內完成，係屬履約重大瑕疵</a:t>
            </a:r>
            <a:r>
              <a:rPr lang="zh-TW" altLang="zh-TW" sz="2400" b="1" dirty="0" smtClean="0">
                <a:latin typeface="+mn-ea"/>
              </a:rPr>
              <a:t>，影響觀感及活動整體性</a:t>
            </a:r>
            <a:r>
              <a:rPr lang="zh-TW" altLang="en-US" sz="2400" b="1" dirty="0" smtClean="0">
                <a:latin typeface="+mn-ea"/>
              </a:rPr>
              <a:t>。</a:t>
            </a:r>
            <a:br>
              <a:rPr lang="zh-TW" altLang="en-US" sz="2400" b="1" dirty="0" smtClean="0">
                <a:latin typeface="+mn-ea"/>
              </a:rPr>
            </a:br>
            <a:endParaRPr lang="zh-TW" altLang="en-US" sz="2400" b="1" dirty="0" smtClean="0">
              <a:latin typeface="+mn-ea"/>
            </a:endParaRPr>
          </a:p>
        </p:txBody>
      </p:sp>
      <p:sp>
        <p:nvSpPr>
          <p:cNvPr id="3" name="投影片編號版面配置區 2"/>
          <p:cNvSpPr>
            <a:spLocks noGrp="1"/>
          </p:cNvSpPr>
          <p:nvPr>
            <p:ph type="sldNum" sz="quarter" idx="12"/>
          </p:nvPr>
        </p:nvSpPr>
        <p:spPr/>
        <p:txBody>
          <a:bodyPr/>
          <a:lstStyle/>
          <a:p>
            <a:fld id="{1118FB7C-3051-423D-B140-B22D31D849CF}" type="slidenum">
              <a:rPr lang="zh-TW" altLang="en-US" smtClean="0"/>
              <a:pPr/>
              <a:t>66</a:t>
            </a:fld>
            <a:endParaRPr lang="zh-TW" altLang="en-US"/>
          </a:p>
        </p:txBody>
      </p:sp>
    </p:spTree>
    <p:extLst>
      <p:ext uri="{BB962C8B-B14F-4D97-AF65-F5344CB8AC3E}">
        <p14:creationId xmlns:p14="http://schemas.microsoft.com/office/powerpoint/2010/main" val="3282386618"/>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標題 1"/>
          <p:cNvSpPr>
            <a:spLocks noGrp="1"/>
          </p:cNvSpPr>
          <p:nvPr>
            <p:ph type="title" idx="4294967295"/>
          </p:nvPr>
        </p:nvSpPr>
        <p:spPr>
          <a:xfrm>
            <a:off x="457200" y="277813"/>
            <a:ext cx="8229600" cy="774700"/>
          </a:xfrm>
        </p:spPr>
        <p:txBody>
          <a:bodyPr/>
          <a:lstStyle/>
          <a:p>
            <a:pPr eaLnBrk="1" hangingPunct="1"/>
            <a:r>
              <a:rPr lang="zh-TW" altLang="en-US" sz="3600" b="1" smtClean="0">
                <a:solidFill>
                  <a:srgbClr val="CA2004"/>
                </a:solidFill>
                <a:latin typeface="標楷體" panose="03000509000000000000" pitchFamily="65" charset="-120"/>
              </a:rPr>
              <a:t>勞務採購驗收以檢討會方式案例</a:t>
            </a:r>
            <a:r>
              <a:rPr lang="en-US" altLang="zh-TW" sz="3600" b="1" smtClean="0">
                <a:solidFill>
                  <a:srgbClr val="CA2004"/>
                </a:solidFill>
                <a:latin typeface="標楷體" panose="03000509000000000000" pitchFamily="65" charset="-120"/>
              </a:rPr>
              <a:t>-2</a:t>
            </a:r>
            <a:endParaRPr lang="zh-TW" altLang="en-US" sz="3600" b="1" smtClean="0">
              <a:solidFill>
                <a:srgbClr val="CA2004"/>
              </a:solidFill>
              <a:latin typeface="標楷體" panose="03000509000000000000" pitchFamily="65" charset="-120"/>
            </a:endParaRPr>
          </a:p>
        </p:txBody>
      </p:sp>
      <p:sp>
        <p:nvSpPr>
          <p:cNvPr id="43011" name="內容版面配置區 2"/>
          <p:cNvSpPr>
            <a:spLocks noGrp="1"/>
          </p:cNvSpPr>
          <p:nvPr>
            <p:ph idx="4294967295"/>
          </p:nvPr>
        </p:nvSpPr>
        <p:spPr>
          <a:xfrm>
            <a:off x="461963" y="1017588"/>
            <a:ext cx="8229600" cy="4933950"/>
          </a:xfrm>
        </p:spPr>
        <p:txBody>
          <a:bodyPr>
            <a:normAutofit lnSpcReduction="10000"/>
          </a:bodyPr>
          <a:lstStyle/>
          <a:p>
            <a:pPr eaLnBrk="1" hangingPunct="1">
              <a:defRPr/>
            </a:pPr>
            <a:r>
              <a:rPr lang="zh-TW" altLang="en-US" sz="2400" b="1" dirty="0" smtClean="0">
                <a:solidFill>
                  <a:srgbClr val="CA2004"/>
                </a:solidFill>
                <a:latin typeface="+mn-ea"/>
              </a:rPr>
              <a:t>以○○辦理網球盃賽事活動為例</a:t>
            </a:r>
            <a:endParaRPr lang="en-US" altLang="zh-TW" sz="2400" b="1" dirty="0" smtClean="0">
              <a:solidFill>
                <a:srgbClr val="CA2004"/>
              </a:solidFill>
              <a:latin typeface="+mn-ea"/>
            </a:endParaRPr>
          </a:p>
          <a:p>
            <a:pPr eaLnBrk="1" hangingPunct="1">
              <a:defRPr/>
            </a:pPr>
            <a:r>
              <a:rPr lang="zh-TW" altLang="en-US" sz="2400" b="1" dirty="0" smtClean="0">
                <a:latin typeface="+mn-ea"/>
              </a:rPr>
              <a:t>主辦單位處置：履約完成後，承攬</a:t>
            </a:r>
            <a:r>
              <a:rPr lang="zh-TW" altLang="zh-TW" sz="2400" b="1" dirty="0" smtClean="0">
                <a:latin typeface="+mn-ea"/>
              </a:rPr>
              <a:t>廠商</a:t>
            </a:r>
            <a:r>
              <a:rPr lang="zh-TW" altLang="en-US" sz="2400" b="1" dirty="0" smtClean="0">
                <a:latin typeface="+mn-ea"/>
              </a:rPr>
              <a:t>行文自</a:t>
            </a:r>
            <a:r>
              <a:rPr lang="zh-TW" altLang="zh-TW" sz="2400" b="1" dirty="0" smtClean="0">
                <a:latin typeface="+mn-ea"/>
              </a:rPr>
              <a:t>願就</a:t>
            </a:r>
            <a:r>
              <a:rPr lang="zh-TW" altLang="en-US" sz="2400" b="1" dirty="0" smtClean="0">
                <a:latin typeface="+mn-ea"/>
              </a:rPr>
              <a:t>發生之缺失</a:t>
            </a:r>
            <a:r>
              <a:rPr lang="zh-TW" altLang="zh-TW" sz="2400" b="1" dirty="0" smtClean="0">
                <a:latin typeface="+mn-ea"/>
              </a:rPr>
              <a:t>情形</a:t>
            </a:r>
            <a:r>
              <a:rPr lang="zh-TW" altLang="en-US" sz="2400" b="1" dirty="0" smtClean="0">
                <a:latin typeface="+mn-ea"/>
              </a:rPr>
              <a:t>，同意</a:t>
            </a:r>
            <a:r>
              <a:rPr lang="zh-TW" altLang="zh-TW" sz="2400" b="1" dirty="0" smtClean="0">
                <a:latin typeface="+mn-ea"/>
              </a:rPr>
              <a:t>減價</a:t>
            </a:r>
            <a:r>
              <a:rPr lang="zh-TW" altLang="en-US" sz="2400" b="1" dirty="0" smtClean="0">
                <a:latin typeface="+mn-ea"/>
              </a:rPr>
              <a:t>收受</a:t>
            </a:r>
            <a:r>
              <a:rPr lang="en-US" altLang="zh-TW" sz="2400" b="1" dirty="0" smtClean="0">
                <a:latin typeface="+mn-ea"/>
              </a:rPr>
              <a:t>1,650</a:t>
            </a:r>
            <a:r>
              <a:rPr lang="zh-TW" altLang="zh-TW" sz="2400" b="1" dirty="0" smtClean="0">
                <a:latin typeface="+mn-ea"/>
              </a:rPr>
              <a:t>元。</a:t>
            </a:r>
            <a:endParaRPr lang="en-US" altLang="zh-TW" sz="2400" b="1" dirty="0" smtClean="0">
              <a:latin typeface="+mn-ea"/>
            </a:endParaRPr>
          </a:p>
          <a:p>
            <a:pPr eaLnBrk="1" hangingPunct="1">
              <a:defRPr/>
            </a:pPr>
            <a:r>
              <a:rPr lang="zh-TW" altLang="en-US" sz="2400" b="1" dirty="0" smtClean="0">
                <a:latin typeface="+mn-ea"/>
              </a:rPr>
              <a:t>履約檢討：</a:t>
            </a:r>
            <a:r>
              <a:rPr lang="en-US" altLang="zh-TW" sz="2400" b="1" dirty="0" smtClean="0">
                <a:latin typeface="+mn-ea"/>
              </a:rPr>
              <a:t/>
            </a:r>
            <a:br>
              <a:rPr lang="en-US" altLang="zh-TW" sz="2400" b="1" dirty="0" smtClean="0">
                <a:latin typeface="+mn-ea"/>
              </a:rPr>
            </a:br>
            <a:r>
              <a:rPr lang="en-US" altLang="zh-TW" sz="2400" b="1" dirty="0" smtClean="0">
                <a:latin typeface="+mn-ea"/>
              </a:rPr>
              <a:t>1.</a:t>
            </a:r>
            <a:r>
              <a:rPr lang="zh-TW" altLang="zh-TW" sz="2400" b="1" dirty="0" smtClean="0">
                <a:latin typeface="+mn-ea"/>
              </a:rPr>
              <a:t>本案之</a:t>
            </a:r>
            <a:r>
              <a:rPr lang="zh-TW" altLang="en-US" sz="2400" b="1" dirty="0" smtClean="0">
                <a:latin typeface="+mn-ea"/>
              </a:rPr>
              <a:t>賽事活動共計</a:t>
            </a:r>
            <a:r>
              <a:rPr lang="zh-TW" altLang="zh-TW" sz="2400" b="1" dirty="0" smtClean="0">
                <a:latin typeface="+mn-ea"/>
              </a:rPr>
              <a:t>三天，含選手之夜活動、二天賽事</a:t>
            </a:r>
            <a:r>
              <a:rPr lang="zh-TW" altLang="en-US" sz="2400" b="1" dirty="0" smtClean="0">
                <a:latin typeface="+mn-ea"/>
              </a:rPr>
              <a:t>之</a:t>
            </a:r>
            <a:r>
              <a:rPr lang="zh-TW" altLang="zh-TW" sz="2400" b="1" dirty="0" smtClean="0">
                <a:latin typeface="+mn-ea"/>
              </a:rPr>
              <a:t>攝、錄影等紀錄，</a:t>
            </a:r>
            <a:r>
              <a:rPr lang="zh-TW" altLang="en-US" sz="2400" b="1" dirty="0" smtClean="0">
                <a:latin typeface="+mn-ea"/>
              </a:rPr>
              <a:t>並</a:t>
            </a:r>
            <a:r>
              <a:rPr lang="zh-TW" altLang="zh-TW" sz="2400" b="1" dirty="0" smtClean="0">
                <a:latin typeface="+mn-ea"/>
              </a:rPr>
              <a:t>製作活動</a:t>
            </a:r>
            <a:r>
              <a:rPr lang="en-US" altLang="zh-TW" sz="2400" b="1" dirty="0" smtClean="0">
                <a:latin typeface="+mn-ea"/>
              </a:rPr>
              <a:t>5</a:t>
            </a:r>
            <a:r>
              <a:rPr lang="zh-TW" altLang="zh-TW" sz="2400" b="1" dirty="0" smtClean="0">
                <a:latin typeface="+mn-ea"/>
              </a:rPr>
              <a:t>分鐘光碟及書面成果報告</a:t>
            </a:r>
            <a:r>
              <a:rPr lang="zh-TW" altLang="en-US" sz="2400" b="1" dirty="0" smtClean="0">
                <a:latin typeface="+mn-ea"/>
              </a:rPr>
              <a:t>書。</a:t>
            </a:r>
            <a:r>
              <a:rPr lang="en-US" altLang="zh-TW" sz="2400" b="1" dirty="0" smtClean="0">
                <a:latin typeface="+mn-ea"/>
              </a:rPr>
              <a:t/>
            </a:r>
            <a:br>
              <a:rPr lang="en-US" altLang="zh-TW" sz="2400" b="1" dirty="0" smtClean="0">
                <a:latin typeface="+mn-ea"/>
              </a:rPr>
            </a:br>
            <a:r>
              <a:rPr lang="en-US" altLang="zh-TW" sz="2400" b="1" dirty="0" smtClean="0">
                <a:latin typeface="+mn-ea"/>
              </a:rPr>
              <a:t>2.</a:t>
            </a:r>
            <a:r>
              <a:rPr lang="zh-TW" altLang="en-US" sz="2400" b="1" dirty="0" smtClean="0">
                <a:latin typeface="+mn-ea"/>
              </a:rPr>
              <a:t>查</a:t>
            </a:r>
            <a:r>
              <a:rPr lang="zh-TW" altLang="zh-TW" sz="2400" b="1" dirty="0">
                <a:latin typeface="+mn-ea"/>
              </a:rPr>
              <a:t>驗收結果與規定不符，而不妨礙安全及使用需求，亦無減少通常效用或契約預定效用，經機關檢討不必拆換或拆換確有困難者，得於必要時減價收受</a:t>
            </a:r>
            <a:r>
              <a:rPr lang="zh-TW" altLang="zh-TW" sz="2400" b="1" dirty="0" smtClean="0">
                <a:latin typeface="+mn-ea"/>
              </a:rPr>
              <a:t>。廠商就</a:t>
            </a:r>
            <a:r>
              <a:rPr lang="zh-TW" altLang="en-US" sz="2400" b="1" dirty="0" smtClean="0">
                <a:latin typeface="+mn-ea"/>
              </a:rPr>
              <a:t>發生之缺失</a:t>
            </a:r>
            <a:r>
              <a:rPr lang="zh-TW" altLang="zh-TW" sz="2400" b="1" dirty="0" smtClean="0">
                <a:latin typeface="+mn-ea"/>
              </a:rPr>
              <a:t>情形</a:t>
            </a:r>
            <a:r>
              <a:rPr lang="zh-TW" altLang="en-US" sz="2400" b="1" dirty="0" smtClean="0">
                <a:latin typeface="+mn-ea"/>
              </a:rPr>
              <a:t>，同意</a:t>
            </a:r>
            <a:r>
              <a:rPr lang="zh-TW" altLang="zh-TW" sz="2400" b="1" dirty="0" smtClean="0">
                <a:latin typeface="+mn-ea"/>
              </a:rPr>
              <a:t>減價</a:t>
            </a:r>
            <a:r>
              <a:rPr lang="zh-TW" altLang="en-US" sz="2400" b="1" dirty="0" smtClean="0">
                <a:latin typeface="+mn-ea"/>
              </a:rPr>
              <a:t>收受</a:t>
            </a:r>
            <a:r>
              <a:rPr lang="zh-TW" altLang="zh-TW" sz="2400" b="1" dirty="0" smtClean="0">
                <a:latin typeface="+mn-ea"/>
              </a:rPr>
              <a:t>扣款</a:t>
            </a:r>
            <a:r>
              <a:rPr lang="zh-TW" altLang="en-US" sz="2400" b="1" dirty="0" smtClean="0">
                <a:latin typeface="+mn-ea"/>
              </a:rPr>
              <a:t>，此與法規定不符；</a:t>
            </a:r>
            <a:r>
              <a:rPr lang="zh-TW" altLang="zh-TW" sz="2400" b="1" dirty="0" smtClean="0">
                <a:latin typeface="+mn-ea"/>
              </a:rPr>
              <a:t>建議由本活動案任務編組之組長共同參與，採共同召開審查會方式辦理驗收工作。</a:t>
            </a:r>
            <a:endParaRPr lang="zh-TW" altLang="en-US" sz="2400" b="1" dirty="0" smtClean="0">
              <a:latin typeface="+mn-ea"/>
            </a:endParaRPr>
          </a:p>
        </p:txBody>
      </p:sp>
      <p:sp>
        <p:nvSpPr>
          <p:cNvPr id="3" name="投影片編號版面配置區 2"/>
          <p:cNvSpPr>
            <a:spLocks noGrp="1"/>
          </p:cNvSpPr>
          <p:nvPr>
            <p:ph type="sldNum" sz="quarter" idx="12"/>
          </p:nvPr>
        </p:nvSpPr>
        <p:spPr/>
        <p:txBody>
          <a:bodyPr/>
          <a:lstStyle/>
          <a:p>
            <a:fld id="{1118FB7C-3051-423D-B140-B22D31D849CF}" type="slidenum">
              <a:rPr lang="zh-TW" altLang="en-US" smtClean="0"/>
              <a:pPr/>
              <a:t>67</a:t>
            </a:fld>
            <a:endParaRPr lang="zh-TW" altLang="en-US"/>
          </a:p>
        </p:txBody>
      </p:sp>
    </p:spTree>
    <p:extLst>
      <p:ext uri="{BB962C8B-B14F-4D97-AF65-F5344CB8AC3E}">
        <p14:creationId xmlns:p14="http://schemas.microsoft.com/office/powerpoint/2010/main" val="603471899"/>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標題 1"/>
          <p:cNvSpPr>
            <a:spLocks noGrp="1"/>
          </p:cNvSpPr>
          <p:nvPr>
            <p:ph type="title" idx="4294967295"/>
          </p:nvPr>
        </p:nvSpPr>
        <p:spPr>
          <a:xfrm>
            <a:off x="457200" y="277813"/>
            <a:ext cx="8229600" cy="774700"/>
          </a:xfrm>
        </p:spPr>
        <p:txBody>
          <a:bodyPr/>
          <a:lstStyle/>
          <a:p>
            <a:pPr eaLnBrk="1" hangingPunct="1"/>
            <a:r>
              <a:rPr lang="zh-TW" altLang="en-US" sz="3600" b="1" smtClean="0">
                <a:solidFill>
                  <a:srgbClr val="CA2004"/>
                </a:solidFill>
                <a:latin typeface="標楷體" panose="03000509000000000000" pitchFamily="65" charset="-120"/>
              </a:rPr>
              <a:t>勞務採購驗收以檢討會方式案例</a:t>
            </a:r>
          </a:p>
        </p:txBody>
      </p:sp>
      <p:sp>
        <p:nvSpPr>
          <p:cNvPr id="182275" name="內容版面配置區 2"/>
          <p:cNvSpPr>
            <a:spLocks noGrp="1"/>
          </p:cNvSpPr>
          <p:nvPr>
            <p:ph idx="4294967295"/>
          </p:nvPr>
        </p:nvSpPr>
        <p:spPr>
          <a:xfrm>
            <a:off x="457200" y="1196975"/>
            <a:ext cx="8229600" cy="4933950"/>
          </a:xfrm>
        </p:spPr>
        <p:txBody>
          <a:bodyPr>
            <a:normAutofit lnSpcReduction="10000"/>
          </a:bodyPr>
          <a:lstStyle/>
          <a:p>
            <a:pPr eaLnBrk="1" hangingPunct="1"/>
            <a:r>
              <a:rPr lang="zh-TW" altLang="en-US" sz="2400" b="1" dirty="0" smtClean="0">
                <a:solidFill>
                  <a:srgbClr val="CA2004"/>
                </a:solidFill>
                <a:latin typeface="+mn-ea"/>
              </a:rPr>
              <a:t>本案驗收紀錄表記載事項</a:t>
            </a:r>
            <a:endParaRPr lang="en-US" altLang="zh-TW" sz="2400" b="1" dirty="0" smtClean="0">
              <a:solidFill>
                <a:srgbClr val="CA2004"/>
              </a:solidFill>
              <a:latin typeface="+mn-ea"/>
            </a:endParaRPr>
          </a:p>
          <a:p>
            <a:pPr eaLnBrk="1" hangingPunct="1"/>
            <a:r>
              <a:rPr lang="zh-TW" altLang="zh-TW" sz="2400" b="1" dirty="0" smtClean="0">
                <a:latin typeface="+mn-ea"/>
              </a:rPr>
              <a:t>本案以審查會方式辦理驗收，請承攬廠商報告履約情形後，由業務單位及各審查委員提出履約之缺失，最後經各委員討論結果，履約之缺失得改善部分，採限期改善；而無法改善部分，依採購法第</a:t>
            </a:r>
            <a:r>
              <a:rPr lang="en-US" altLang="zh-TW" sz="2400" b="1" dirty="0" smtClean="0">
                <a:latin typeface="+mn-ea"/>
              </a:rPr>
              <a:t>72</a:t>
            </a:r>
            <a:r>
              <a:rPr lang="zh-TW" altLang="zh-TW" sz="2400" b="1" dirty="0" smtClean="0">
                <a:latin typeface="+mn-ea"/>
              </a:rPr>
              <a:t>條第</a:t>
            </a:r>
            <a:r>
              <a:rPr lang="en-US" altLang="zh-TW" sz="2400" b="1" dirty="0" smtClean="0">
                <a:latin typeface="+mn-ea"/>
              </a:rPr>
              <a:t>2</a:t>
            </a:r>
            <a:r>
              <a:rPr lang="zh-TW" altLang="zh-TW" sz="2400" b="1" dirty="0" smtClean="0">
                <a:latin typeface="+mn-ea"/>
              </a:rPr>
              <a:t>項予以減價收受，並依合約第</a:t>
            </a:r>
            <a:r>
              <a:rPr lang="en-US" altLang="zh-TW" sz="2400" b="1" dirty="0" smtClean="0">
                <a:latin typeface="+mn-ea"/>
              </a:rPr>
              <a:t>4</a:t>
            </a:r>
            <a:r>
              <a:rPr lang="zh-TW" altLang="zh-TW" sz="2400" b="1" dirty="0" smtClean="0">
                <a:latin typeface="+mn-ea"/>
              </a:rPr>
              <a:t>條處以減價額度及加計懲罰性違約金。</a:t>
            </a:r>
            <a:endParaRPr lang="en-US" altLang="zh-TW" sz="2400" b="1" dirty="0" smtClean="0">
              <a:latin typeface="+mn-ea"/>
            </a:endParaRPr>
          </a:p>
          <a:p>
            <a:r>
              <a:rPr lang="en-US" altLang="zh-TW" sz="2400" b="1" dirty="0" smtClean="0">
                <a:latin typeface="+mn-ea"/>
              </a:rPr>
              <a:t>[</a:t>
            </a:r>
            <a:r>
              <a:rPr lang="zh-TW" altLang="zh-TW" sz="2400" b="1" dirty="0" smtClean="0">
                <a:latin typeface="+mn-ea"/>
              </a:rPr>
              <a:t>驗收結果</a:t>
            </a:r>
            <a:r>
              <a:rPr lang="en-US" altLang="zh-TW" sz="2400" b="1" dirty="0" smtClean="0">
                <a:latin typeface="+mn-ea"/>
              </a:rPr>
              <a:t>]</a:t>
            </a:r>
            <a:r>
              <a:rPr lang="zh-TW" altLang="zh-TW" sz="2400" b="1" dirty="0" smtClean="0">
                <a:latin typeface="+mn-ea"/>
              </a:rPr>
              <a:t>：</a:t>
            </a:r>
          </a:p>
          <a:p>
            <a:r>
              <a:rPr lang="zh-TW" altLang="zh-TW" sz="2400" b="1" dirty="0" smtClean="0">
                <a:latin typeface="+mn-ea"/>
              </a:rPr>
              <a:t>一、履約之缺失得改善部分：成果報告書再編排、活動</a:t>
            </a:r>
            <a:r>
              <a:rPr lang="en-US" altLang="zh-TW" sz="2400" b="1" dirty="0" smtClean="0">
                <a:latin typeface="+mn-ea"/>
              </a:rPr>
              <a:t>DVD</a:t>
            </a:r>
            <a:r>
              <a:rPr lang="zh-TW" altLang="zh-TW" sz="2400" b="1" dirty="0" smtClean="0">
                <a:latin typeface="+mn-ea"/>
              </a:rPr>
              <a:t>重剪輯及履約數量彙整等瑕疵改正，限</a:t>
            </a:r>
            <a:r>
              <a:rPr lang="en-US" altLang="zh-TW" sz="2400" b="1" dirty="0" smtClean="0">
                <a:latin typeface="+mn-ea"/>
              </a:rPr>
              <a:t>106</a:t>
            </a:r>
            <a:r>
              <a:rPr lang="zh-TW" altLang="zh-TW" sz="2400" b="1" dirty="0" smtClean="0">
                <a:latin typeface="+mn-ea"/>
              </a:rPr>
              <a:t>年</a:t>
            </a:r>
            <a:r>
              <a:rPr lang="en-US" altLang="zh-TW" sz="2400" b="1" dirty="0" smtClean="0">
                <a:latin typeface="+mn-ea"/>
              </a:rPr>
              <a:t>7</a:t>
            </a:r>
            <a:r>
              <a:rPr lang="zh-TW" altLang="zh-TW" sz="2400" b="1" dirty="0" smtClean="0">
                <a:latin typeface="+mn-ea"/>
              </a:rPr>
              <a:t>月</a:t>
            </a:r>
            <a:r>
              <a:rPr lang="en-US" altLang="zh-TW" sz="2400" b="1" dirty="0" smtClean="0">
                <a:latin typeface="+mn-ea"/>
              </a:rPr>
              <a:t>7</a:t>
            </a:r>
            <a:r>
              <a:rPr lang="zh-TW" altLang="zh-TW" sz="2400" b="1" dirty="0" smtClean="0">
                <a:latin typeface="+mn-ea"/>
              </a:rPr>
              <a:t>日</a:t>
            </a:r>
            <a:r>
              <a:rPr lang="en-US" altLang="zh-TW" sz="2400" b="1" dirty="0" smtClean="0">
                <a:latin typeface="+mn-ea"/>
              </a:rPr>
              <a:t>(</a:t>
            </a:r>
            <a:r>
              <a:rPr lang="zh-TW" altLang="zh-TW" sz="2400" b="1" dirty="0" smtClean="0">
                <a:latin typeface="+mn-ea"/>
              </a:rPr>
              <a:t>星期五</a:t>
            </a:r>
            <a:r>
              <a:rPr lang="en-US" altLang="zh-TW" sz="2400" b="1" dirty="0" smtClean="0">
                <a:latin typeface="+mn-ea"/>
              </a:rPr>
              <a:t>)</a:t>
            </a:r>
            <a:r>
              <a:rPr lang="zh-TW" altLang="zh-TW" sz="2400" b="1" dirty="0" smtClean="0">
                <a:latin typeface="+mn-ea"/>
              </a:rPr>
              <a:t>止完成改善，並以公文送達本會。</a:t>
            </a:r>
          </a:p>
          <a:p>
            <a:r>
              <a:rPr lang="zh-TW" altLang="zh-TW" sz="2400" b="1" dirty="0" smtClean="0">
                <a:latin typeface="+mn-ea"/>
              </a:rPr>
              <a:t>二、履約之缺失經檢討不影響使用需求等效用，採計減價收受及懲罰性違約金：</a:t>
            </a:r>
            <a:r>
              <a:rPr lang="en-US" altLang="zh-TW" sz="2400" b="1" dirty="0" smtClean="0">
                <a:latin typeface="+mn-ea"/>
              </a:rPr>
              <a:t>9,746</a:t>
            </a:r>
            <a:r>
              <a:rPr lang="zh-TW" altLang="zh-TW" sz="2400" b="1" dirty="0" smtClean="0">
                <a:latin typeface="+mn-ea"/>
              </a:rPr>
              <a:t>元</a:t>
            </a:r>
            <a:r>
              <a:rPr lang="en-US" altLang="zh-TW" sz="2400" b="1" dirty="0" smtClean="0">
                <a:latin typeface="+mn-ea"/>
              </a:rPr>
              <a:t>(</a:t>
            </a:r>
            <a:r>
              <a:rPr lang="zh-TW" altLang="zh-TW" sz="2400" b="1" dirty="0" smtClean="0">
                <a:latin typeface="+mn-ea"/>
              </a:rPr>
              <a:t>如下表</a:t>
            </a:r>
            <a:r>
              <a:rPr lang="en-US" altLang="zh-TW" sz="2400" b="1" dirty="0" smtClean="0">
                <a:latin typeface="+mn-ea"/>
              </a:rPr>
              <a:t>)</a:t>
            </a:r>
            <a:r>
              <a:rPr lang="zh-TW" altLang="en-US" sz="2400" b="1" dirty="0" smtClean="0">
                <a:latin typeface="+mn-ea"/>
              </a:rPr>
              <a:t/>
            </a:r>
            <a:br>
              <a:rPr lang="zh-TW" altLang="en-US" sz="2400" b="1" dirty="0" smtClean="0">
                <a:latin typeface="+mn-ea"/>
              </a:rPr>
            </a:br>
            <a:endParaRPr lang="zh-TW" altLang="en-US" sz="2400" b="1" dirty="0" smtClean="0">
              <a:latin typeface="+mn-ea"/>
            </a:endParaRPr>
          </a:p>
        </p:txBody>
      </p:sp>
      <p:sp>
        <p:nvSpPr>
          <p:cNvPr id="3" name="投影片編號版面配置區 2"/>
          <p:cNvSpPr>
            <a:spLocks noGrp="1"/>
          </p:cNvSpPr>
          <p:nvPr>
            <p:ph type="sldNum" sz="quarter" idx="12"/>
          </p:nvPr>
        </p:nvSpPr>
        <p:spPr/>
        <p:txBody>
          <a:bodyPr/>
          <a:lstStyle/>
          <a:p>
            <a:fld id="{1118FB7C-3051-423D-B140-B22D31D849CF}" type="slidenum">
              <a:rPr lang="zh-TW" altLang="en-US" smtClean="0"/>
              <a:pPr/>
              <a:t>68</a:t>
            </a:fld>
            <a:endParaRPr lang="zh-TW" altLang="en-US"/>
          </a:p>
        </p:txBody>
      </p:sp>
    </p:spTree>
    <p:extLst>
      <p:ext uri="{BB962C8B-B14F-4D97-AF65-F5344CB8AC3E}">
        <p14:creationId xmlns:p14="http://schemas.microsoft.com/office/powerpoint/2010/main" val="3461274263"/>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標題 1"/>
          <p:cNvSpPr>
            <a:spLocks noGrp="1"/>
          </p:cNvSpPr>
          <p:nvPr>
            <p:ph type="title" idx="4294967295"/>
          </p:nvPr>
        </p:nvSpPr>
        <p:spPr>
          <a:xfrm>
            <a:off x="457200" y="277813"/>
            <a:ext cx="8229600" cy="774700"/>
          </a:xfrm>
        </p:spPr>
        <p:txBody>
          <a:bodyPr/>
          <a:lstStyle/>
          <a:p>
            <a:pPr eaLnBrk="1" hangingPunct="1"/>
            <a:r>
              <a:rPr lang="zh-TW" altLang="en-US" sz="3600" b="1" smtClean="0">
                <a:solidFill>
                  <a:srgbClr val="CA2004"/>
                </a:solidFill>
                <a:latin typeface="標楷體" panose="03000509000000000000" pitchFamily="65" charset="-120"/>
              </a:rPr>
              <a:t>勞務採購驗收以檢討會方式案例</a:t>
            </a:r>
          </a:p>
        </p:txBody>
      </p:sp>
      <p:sp>
        <p:nvSpPr>
          <p:cNvPr id="183299" name="內容版面配置區 2"/>
          <p:cNvSpPr>
            <a:spLocks noGrp="1"/>
          </p:cNvSpPr>
          <p:nvPr>
            <p:ph idx="4294967295"/>
          </p:nvPr>
        </p:nvSpPr>
        <p:spPr>
          <a:xfrm>
            <a:off x="457200" y="1019175"/>
            <a:ext cx="8229600" cy="504825"/>
          </a:xfrm>
        </p:spPr>
        <p:txBody>
          <a:bodyPr>
            <a:noAutofit/>
          </a:bodyPr>
          <a:lstStyle/>
          <a:p>
            <a:pPr eaLnBrk="1" hangingPunct="1"/>
            <a:r>
              <a:rPr lang="zh-TW" altLang="en-US" sz="2400" b="1" dirty="0" smtClean="0">
                <a:solidFill>
                  <a:srgbClr val="CA2004"/>
                </a:solidFill>
              </a:rPr>
              <a:t>驗收紀錄表之○缺失改善採減價收受</a:t>
            </a:r>
            <a:r>
              <a:rPr lang="en-US" altLang="zh-TW" sz="2400" b="1" dirty="0" smtClean="0">
                <a:solidFill>
                  <a:srgbClr val="CA2004"/>
                </a:solidFill>
              </a:rPr>
              <a:t>(</a:t>
            </a:r>
            <a:r>
              <a:rPr lang="zh-TW" altLang="en-US" sz="2400" b="1" dirty="0" smtClean="0">
                <a:solidFill>
                  <a:srgbClr val="CA2004"/>
                </a:solidFill>
              </a:rPr>
              <a:t>替代方案</a:t>
            </a:r>
            <a:r>
              <a:rPr lang="en-US" altLang="zh-TW" sz="2400" b="1" dirty="0" smtClean="0">
                <a:solidFill>
                  <a:srgbClr val="CA2004"/>
                </a:solidFill>
              </a:rPr>
              <a:t>)</a:t>
            </a:r>
            <a:r>
              <a:rPr lang="zh-TW" altLang="en-US" sz="2400" b="1" dirty="0" smtClean="0">
                <a:solidFill>
                  <a:srgbClr val="CA2004"/>
                </a:solidFill>
              </a:rPr>
              <a:t>記載事項</a:t>
            </a:r>
            <a:r>
              <a:rPr lang="zh-TW" altLang="en-US" sz="2400" b="1" dirty="0" smtClean="0"/>
              <a:t/>
            </a:r>
            <a:br>
              <a:rPr lang="zh-TW" altLang="en-US" sz="2400" b="1" dirty="0" smtClean="0"/>
            </a:br>
            <a:endParaRPr lang="zh-TW" altLang="en-US" sz="2400" b="1" dirty="0" smtClean="0"/>
          </a:p>
        </p:txBody>
      </p:sp>
      <p:graphicFrame>
        <p:nvGraphicFramePr>
          <p:cNvPr id="2" name="表格 1"/>
          <p:cNvGraphicFramePr>
            <a:graphicFrameLocks noGrp="1"/>
          </p:cNvGraphicFramePr>
          <p:nvPr>
            <p:extLst>
              <p:ext uri="{D42A27DB-BD31-4B8C-83A1-F6EECF244321}">
                <p14:modId xmlns:p14="http://schemas.microsoft.com/office/powerpoint/2010/main" val="988245097"/>
              </p:ext>
            </p:extLst>
          </p:nvPr>
        </p:nvGraphicFramePr>
        <p:xfrm>
          <a:off x="457200" y="1524000"/>
          <a:ext cx="8229600" cy="4654996"/>
        </p:xfrm>
        <a:graphic>
          <a:graphicData uri="http://schemas.openxmlformats.org/drawingml/2006/table">
            <a:tbl>
              <a:tblPr firstRow="1" firstCol="1" bandRow="1"/>
              <a:tblGrid>
                <a:gridCol w="1306488">
                  <a:extLst>
                    <a:ext uri="{9D8B030D-6E8A-4147-A177-3AD203B41FA5}">
                      <a16:colId xmlns:a16="http://schemas.microsoft.com/office/drawing/2014/main" xmlns="" val="20000"/>
                    </a:ext>
                  </a:extLst>
                </a:gridCol>
                <a:gridCol w="3024336">
                  <a:extLst>
                    <a:ext uri="{9D8B030D-6E8A-4147-A177-3AD203B41FA5}">
                      <a16:colId xmlns:a16="http://schemas.microsoft.com/office/drawing/2014/main" xmlns="" val="20001"/>
                    </a:ext>
                  </a:extLst>
                </a:gridCol>
                <a:gridCol w="2864198">
                  <a:extLst>
                    <a:ext uri="{9D8B030D-6E8A-4147-A177-3AD203B41FA5}">
                      <a16:colId xmlns:a16="http://schemas.microsoft.com/office/drawing/2014/main" xmlns="" val="20002"/>
                    </a:ext>
                  </a:extLst>
                </a:gridCol>
                <a:gridCol w="1034578">
                  <a:extLst>
                    <a:ext uri="{9D8B030D-6E8A-4147-A177-3AD203B41FA5}">
                      <a16:colId xmlns:a16="http://schemas.microsoft.com/office/drawing/2014/main" xmlns="" val="20003"/>
                    </a:ext>
                  </a:extLst>
                </a:gridCol>
              </a:tblGrid>
              <a:tr h="609600">
                <a:tc>
                  <a:txBody>
                    <a:bodyPr/>
                    <a:lstStyle/>
                    <a:p>
                      <a:pPr>
                        <a:lnSpc>
                          <a:spcPts val="1600"/>
                        </a:lnSpc>
                        <a:spcAft>
                          <a:spcPts val="0"/>
                        </a:spcAft>
                      </a:pPr>
                      <a:endParaRPr lang="en-US" altLang="zh-TW" sz="1800" b="1" kern="100" dirty="0" smtClean="0">
                        <a:effectLst/>
                        <a:latin typeface="Times New Roman" panose="02020603050405020304" pitchFamily="18" charset="0"/>
                        <a:ea typeface="標楷體" panose="03000509000000000000" pitchFamily="65" charset="-120"/>
                      </a:endParaRPr>
                    </a:p>
                    <a:p>
                      <a:pPr>
                        <a:lnSpc>
                          <a:spcPts val="1600"/>
                        </a:lnSpc>
                        <a:spcAft>
                          <a:spcPts val="0"/>
                        </a:spcAft>
                      </a:pPr>
                      <a:r>
                        <a:rPr lang="zh-TW" sz="1800" b="1" kern="100" dirty="0" smtClean="0">
                          <a:effectLst/>
                          <a:latin typeface="Times New Roman" panose="02020603050405020304" pitchFamily="18" charset="0"/>
                          <a:ea typeface="標楷體" panose="03000509000000000000" pitchFamily="65" charset="-120"/>
                        </a:rPr>
                        <a:t>賽事現場</a:t>
                      </a:r>
                      <a:endParaRPr lang="en-US" altLang="zh-TW" sz="1800" b="1" kern="100" dirty="0" smtClean="0">
                        <a:effectLst/>
                        <a:latin typeface="Times New Roman" panose="02020603050405020304" pitchFamily="18" charset="0"/>
                        <a:ea typeface="標楷體" panose="03000509000000000000" pitchFamily="65" charset="-120"/>
                      </a:endParaRPr>
                    </a:p>
                    <a:p>
                      <a:pPr>
                        <a:lnSpc>
                          <a:spcPts val="1600"/>
                        </a:lnSpc>
                        <a:spcAft>
                          <a:spcPts val="0"/>
                        </a:spcAft>
                      </a:pPr>
                      <a:r>
                        <a:rPr lang="zh-TW" sz="1800" b="1" kern="100" dirty="0" smtClean="0">
                          <a:effectLst/>
                          <a:latin typeface="Times New Roman" panose="02020603050405020304" pitchFamily="18" charset="0"/>
                          <a:ea typeface="標楷體" panose="03000509000000000000" pitchFamily="65" charset="-120"/>
                        </a:rPr>
                        <a:t>缺失</a:t>
                      </a:r>
                      <a:r>
                        <a:rPr lang="zh-TW" sz="1800" b="1" kern="100" dirty="0">
                          <a:effectLst/>
                          <a:latin typeface="Times New Roman" panose="02020603050405020304" pitchFamily="18" charset="0"/>
                          <a:ea typeface="標楷體" panose="03000509000000000000" pitchFamily="65" charset="-120"/>
                        </a:rPr>
                        <a:t>工項</a:t>
                      </a:r>
                      <a:endParaRPr lang="zh-TW" sz="1800" b="1" kern="100" dirty="0">
                        <a:effectLst/>
                        <a:latin typeface="Times New Roman" panose="02020603050405020304" pitchFamily="18" charset="0"/>
                        <a:ea typeface="新細明體" panose="02020500000000000000" pitchFamily="18" charset="-12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600"/>
                        </a:lnSpc>
                        <a:spcAft>
                          <a:spcPts val="0"/>
                        </a:spcAft>
                      </a:pPr>
                      <a:endParaRPr lang="en-US" altLang="zh-TW" sz="2400" b="1" kern="100" dirty="0" smtClean="0">
                        <a:effectLst/>
                        <a:latin typeface="Times New Roman" panose="02020603050405020304" pitchFamily="18" charset="0"/>
                        <a:ea typeface="標楷體" panose="03000509000000000000" pitchFamily="65" charset="-120"/>
                      </a:endParaRPr>
                    </a:p>
                    <a:p>
                      <a:pPr algn="ctr">
                        <a:lnSpc>
                          <a:spcPts val="1600"/>
                        </a:lnSpc>
                        <a:spcAft>
                          <a:spcPts val="0"/>
                        </a:spcAft>
                      </a:pPr>
                      <a:r>
                        <a:rPr lang="zh-TW" sz="2400" b="1" kern="100" dirty="0" smtClean="0">
                          <a:effectLst/>
                          <a:latin typeface="Times New Roman" panose="02020603050405020304" pitchFamily="18" charset="0"/>
                          <a:ea typeface="標楷體" panose="03000509000000000000" pitchFamily="65" charset="-120"/>
                        </a:rPr>
                        <a:t>工</a:t>
                      </a:r>
                      <a:r>
                        <a:rPr lang="zh-TW" sz="2400" b="1" kern="100" dirty="0">
                          <a:effectLst/>
                          <a:latin typeface="Times New Roman" panose="02020603050405020304" pitchFamily="18" charset="0"/>
                          <a:ea typeface="標楷體" panose="03000509000000000000" pitchFamily="65" charset="-120"/>
                        </a:rPr>
                        <a:t>項減價金額</a:t>
                      </a:r>
                      <a:endParaRPr lang="zh-TW" sz="2400" b="1" kern="100" dirty="0">
                        <a:effectLst/>
                        <a:latin typeface="Times New Roman" panose="02020603050405020304" pitchFamily="18" charset="0"/>
                        <a:ea typeface="新細明體" panose="02020500000000000000" pitchFamily="18" charset="-12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ts val="1600"/>
                        </a:lnSpc>
                        <a:spcAft>
                          <a:spcPts val="0"/>
                        </a:spcAft>
                      </a:pPr>
                      <a:endParaRPr lang="en-US" altLang="zh-TW" sz="2400" b="1" kern="100" dirty="0" smtClean="0">
                        <a:effectLst/>
                        <a:latin typeface="Times New Roman" panose="02020603050405020304" pitchFamily="18" charset="0"/>
                        <a:ea typeface="標楷體" panose="03000509000000000000" pitchFamily="65" charset="-120"/>
                      </a:endParaRPr>
                    </a:p>
                    <a:p>
                      <a:pPr algn="ctr">
                        <a:lnSpc>
                          <a:spcPts val="1600"/>
                        </a:lnSpc>
                        <a:spcAft>
                          <a:spcPts val="0"/>
                        </a:spcAft>
                      </a:pPr>
                      <a:r>
                        <a:rPr lang="zh-TW" sz="2400" b="1" kern="100" dirty="0" smtClean="0">
                          <a:effectLst/>
                          <a:latin typeface="Times New Roman" panose="02020603050405020304" pitchFamily="18" charset="0"/>
                          <a:ea typeface="標楷體" panose="03000509000000000000" pitchFamily="65" charset="-120"/>
                        </a:rPr>
                        <a:t>懲罰</a:t>
                      </a:r>
                      <a:r>
                        <a:rPr lang="zh-TW" sz="2400" b="1" kern="100" dirty="0">
                          <a:effectLst/>
                          <a:latin typeface="Times New Roman" panose="02020603050405020304" pitchFamily="18" charset="0"/>
                          <a:ea typeface="標楷體" panose="03000509000000000000" pitchFamily="65" charset="-120"/>
                        </a:rPr>
                        <a:t>性違約金</a:t>
                      </a:r>
                      <a:endParaRPr lang="zh-TW" sz="2400" b="1" kern="100" dirty="0">
                        <a:effectLst/>
                        <a:latin typeface="Times New Roman" panose="02020603050405020304" pitchFamily="18" charset="0"/>
                        <a:ea typeface="新細明體" panose="02020500000000000000" pitchFamily="18" charset="-12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ts val="1600"/>
                        </a:lnSpc>
                        <a:spcAft>
                          <a:spcPts val="0"/>
                        </a:spcAft>
                      </a:pPr>
                      <a:endParaRPr lang="en-US" altLang="zh-TW" sz="1800" b="1" kern="100" dirty="0" smtClean="0">
                        <a:effectLst/>
                        <a:latin typeface="Times New Roman" panose="02020603050405020304" pitchFamily="18" charset="0"/>
                        <a:ea typeface="標楷體" panose="03000509000000000000" pitchFamily="65" charset="-120"/>
                      </a:endParaRPr>
                    </a:p>
                    <a:p>
                      <a:pPr algn="ctr">
                        <a:lnSpc>
                          <a:spcPts val="1600"/>
                        </a:lnSpc>
                        <a:spcAft>
                          <a:spcPts val="0"/>
                        </a:spcAft>
                      </a:pPr>
                      <a:r>
                        <a:rPr lang="zh-TW" sz="1800" b="1" kern="100" dirty="0" smtClean="0">
                          <a:effectLst/>
                          <a:latin typeface="Times New Roman" panose="02020603050405020304" pitchFamily="18" charset="0"/>
                          <a:ea typeface="標楷體" panose="03000509000000000000" pitchFamily="65" charset="-120"/>
                        </a:rPr>
                        <a:t>合計</a:t>
                      </a:r>
                      <a:endParaRPr lang="zh-TW" sz="1800" b="1" kern="100" dirty="0">
                        <a:effectLst/>
                        <a:latin typeface="Times New Roman" panose="02020603050405020304" pitchFamily="18" charset="0"/>
                        <a:ea typeface="新細明體" panose="02020500000000000000" pitchFamily="18" charset="-12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0"/>
                  </a:ext>
                </a:extLst>
              </a:tr>
              <a:tr h="898172">
                <a:tc>
                  <a:txBody>
                    <a:bodyPr/>
                    <a:lstStyle/>
                    <a:p>
                      <a:pPr>
                        <a:lnSpc>
                          <a:spcPts val="1600"/>
                        </a:lnSpc>
                        <a:spcAft>
                          <a:spcPts val="0"/>
                        </a:spcAft>
                      </a:pPr>
                      <a:endParaRPr lang="en-US" sz="1800" b="1" kern="100" dirty="0" smtClean="0">
                        <a:effectLst/>
                        <a:latin typeface="標楷體" panose="03000509000000000000" pitchFamily="65" charset="-120"/>
                        <a:ea typeface="新細明體" panose="02020500000000000000" pitchFamily="18" charset="-120"/>
                      </a:endParaRPr>
                    </a:p>
                    <a:p>
                      <a:pPr>
                        <a:lnSpc>
                          <a:spcPts val="1600"/>
                        </a:lnSpc>
                        <a:spcAft>
                          <a:spcPts val="0"/>
                        </a:spcAft>
                      </a:pPr>
                      <a:r>
                        <a:rPr lang="en-US" sz="1800" b="1" kern="100" dirty="0" smtClean="0">
                          <a:effectLst/>
                          <a:latin typeface="標楷體" panose="03000509000000000000" pitchFamily="65" charset="-120"/>
                          <a:ea typeface="新細明體" panose="02020500000000000000" pitchFamily="18" charset="-120"/>
                        </a:rPr>
                        <a:t>2</a:t>
                      </a:r>
                      <a:r>
                        <a:rPr lang="en-US" sz="1800" b="1" kern="100" dirty="0">
                          <a:effectLst/>
                          <a:latin typeface="標楷體" panose="03000509000000000000" pitchFamily="65" charset="-120"/>
                          <a:ea typeface="新細明體" panose="02020500000000000000" pitchFamily="18" charset="-120"/>
                        </a:rPr>
                        <a:t>.</a:t>
                      </a:r>
                      <a:r>
                        <a:rPr lang="zh-TW" sz="1800" b="1" kern="100" dirty="0">
                          <a:effectLst/>
                          <a:latin typeface="Times New Roman" panose="02020603050405020304" pitchFamily="18" charset="0"/>
                          <a:ea typeface="標楷體" panose="03000509000000000000" pitchFamily="65" charset="-120"/>
                        </a:rPr>
                        <a:t>記錄臺下緣視覺</a:t>
                      </a:r>
                      <a:endParaRPr lang="zh-TW" sz="1800" b="1" kern="100" dirty="0">
                        <a:effectLst/>
                        <a:latin typeface="Times New Roman" panose="02020603050405020304" pitchFamily="18" charset="0"/>
                        <a:ea typeface="新細明體" panose="02020500000000000000" pitchFamily="18" charset="-12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600"/>
                        </a:lnSpc>
                        <a:spcAft>
                          <a:spcPts val="0"/>
                        </a:spcAft>
                      </a:pPr>
                      <a:endParaRPr lang="en-US" sz="1800" b="1" kern="100" dirty="0" smtClean="0">
                        <a:effectLst/>
                        <a:latin typeface="標楷體" panose="03000509000000000000" pitchFamily="65" charset="-120"/>
                        <a:ea typeface="新細明體" panose="02020500000000000000" pitchFamily="18" charset="-120"/>
                      </a:endParaRPr>
                    </a:p>
                    <a:p>
                      <a:pPr algn="ctr">
                        <a:lnSpc>
                          <a:spcPts val="1600"/>
                        </a:lnSpc>
                        <a:spcAft>
                          <a:spcPts val="0"/>
                        </a:spcAft>
                      </a:pPr>
                      <a:r>
                        <a:rPr lang="en-US" sz="1800" b="1" kern="100" dirty="0" smtClean="0">
                          <a:effectLst/>
                          <a:latin typeface="標楷體" panose="03000509000000000000" pitchFamily="65" charset="-120"/>
                          <a:ea typeface="新細明體" panose="02020500000000000000" pitchFamily="18" charset="-120"/>
                        </a:rPr>
                        <a:t>3,600</a:t>
                      </a:r>
                      <a:r>
                        <a:rPr lang="zh-TW" sz="1800" b="1" kern="100" dirty="0">
                          <a:effectLst/>
                          <a:latin typeface="Times New Roman" panose="02020603050405020304" pitchFamily="18" charset="0"/>
                          <a:ea typeface="標楷體" panose="03000509000000000000" pitchFamily="65" charset="-120"/>
                        </a:rPr>
                        <a:t>元</a:t>
                      </a:r>
                      <a:endParaRPr lang="zh-TW" sz="1800" b="1" kern="100" dirty="0">
                        <a:effectLst/>
                        <a:latin typeface="Times New Roman" panose="02020603050405020304" pitchFamily="18" charset="0"/>
                        <a:ea typeface="新細明體" panose="02020500000000000000" pitchFamily="18" charset="-120"/>
                      </a:endParaRPr>
                    </a:p>
                    <a:p>
                      <a:pPr algn="ctr">
                        <a:lnSpc>
                          <a:spcPts val="1600"/>
                        </a:lnSpc>
                        <a:spcAft>
                          <a:spcPts val="0"/>
                        </a:spcAft>
                      </a:pPr>
                      <a:r>
                        <a:rPr lang="en-US" sz="1800" b="1" kern="100" dirty="0">
                          <a:effectLst/>
                          <a:latin typeface="標楷體" panose="03000509000000000000" pitchFamily="65" charset="-120"/>
                          <a:ea typeface="新細明體" panose="02020500000000000000" pitchFamily="18" charset="-120"/>
                        </a:rPr>
                        <a:t>(</a:t>
                      </a:r>
                      <a:r>
                        <a:rPr lang="zh-TW" sz="1800" b="1" kern="100" dirty="0">
                          <a:effectLst/>
                          <a:latin typeface="Times New Roman" panose="02020603050405020304" pitchFamily="18" charset="0"/>
                          <a:ea typeface="標楷體" panose="03000509000000000000" pitchFamily="65" charset="-120"/>
                        </a:rPr>
                        <a:t>複價</a:t>
                      </a:r>
                      <a:r>
                        <a:rPr lang="en-US" sz="1800" b="1" kern="100" dirty="0">
                          <a:effectLst/>
                          <a:latin typeface="Times New Roman" panose="02020603050405020304" pitchFamily="18" charset="0"/>
                          <a:ea typeface="標楷體" panose="03000509000000000000" pitchFamily="65" charset="-120"/>
                        </a:rPr>
                        <a:t>12,000*</a:t>
                      </a:r>
                      <a:r>
                        <a:rPr lang="zh-TW" sz="1800" b="1" kern="100" dirty="0">
                          <a:effectLst/>
                          <a:latin typeface="Times New Roman" panose="02020603050405020304" pitchFamily="18" charset="0"/>
                          <a:ea typeface="標楷體" panose="03000509000000000000" pitchFamily="65" charset="-120"/>
                        </a:rPr>
                        <a:t>減價額度</a:t>
                      </a:r>
                      <a:r>
                        <a:rPr lang="en-US" sz="1800" b="1" kern="100" dirty="0">
                          <a:effectLst/>
                          <a:latin typeface="Times New Roman" panose="02020603050405020304" pitchFamily="18" charset="0"/>
                          <a:ea typeface="標楷體" panose="03000509000000000000" pitchFamily="65" charset="-120"/>
                        </a:rPr>
                        <a:t>30</a:t>
                      </a:r>
                      <a:r>
                        <a:rPr lang="zh-TW" sz="1800" b="1" kern="100" dirty="0">
                          <a:effectLst/>
                          <a:latin typeface="Times New Roman" panose="02020603050405020304" pitchFamily="18" charset="0"/>
                          <a:ea typeface="標楷體" panose="03000509000000000000" pitchFamily="65" charset="-120"/>
                        </a:rPr>
                        <a:t>％</a:t>
                      </a:r>
                      <a:r>
                        <a:rPr lang="en-US" sz="1800" b="1" kern="100" dirty="0">
                          <a:effectLst/>
                          <a:latin typeface="Times New Roman" panose="02020603050405020304" pitchFamily="18" charset="0"/>
                          <a:ea typeface="標楷體" panose="03000509000000000000" pitchFamily="65" charset="-120"/>
                        </a:rPr>
                        <a:t>)</a:t>
                      </a:r>
                      <a:endParaRPr lang="zh-TW" sz="1800" b="1" kern="100" dirty="0">
                        <a:effectLst/>
                        <a:latin typeface="Times New Roman" panose="02020603050405020304" pitchFamily="18" charset="0"/>
                        <a:ea typeface="新細明體" panose="02020500000000000000" pitchFamily="18" charset="-12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600"/>
                        </a:lnSpc>
                        <a:spcAft>
                          <a:spcPts val="0"/>
                        </a:spcAft>
                      </a:pPr>
                      <a:endParaRPr lang="en-US" sz="1800" b="1" kern="100" dirty="0" smtClean="0">
                        <a:effectLst/>
                        <a:latin typeface="標楷體" panose="03000509000000000000" pitchFamily="65" charset="-120"/>
                        <a:ea typeface="新細明體" panose="02020500000000000000" pitchFamily="18" charset="-120"/>
                      </a:endParaRPr>
                    </a:p>
                    <a:p>
                      <a:pPr algn="ctr">
                        <a:lnSpc>
                          <a:spcPts val="1600"/>
                        </a:lnSpc>
                        <a:spcAft>
                          <a:spcPts val="0"/>
                        </a:spcAft>
                      </a:pPr>
                      <a:r>
                        <a:rPr lang="en-US" sz="1800" b="1" kern="100" dirty="0" smtClean="0">
                          <a:effectLst/>
                          <a:latin typeface="標楷體" panose="03000509000000000000" pitchFamily="65" charset="-120"/>
                          <a:ea typeface="新細明體" panose="02020500000000000000" pitchFamily="18" charset="-120"/>
                        </a:rPr>
                        <a:t>1,080</a:t>
                      </a:r>
                      <a:r>
                        <a:rPr lang="zh-TW" sz="1800" b="1" kern="100" dirty="0">
                          <a:effectLst/>
                          <a:latin typeface="Times New Roman" panose="02020603050405020304" pitchFamily="18" charset="0"/>
                          <a:ea typeface="標楷體" panose="03000509000000000000" pitchFamily="65" charset="-120"/>
                        </a:rPr>
                        <a:t>元</a:t>
                      </a:r>
                      <a:endParaRPr lang="zh-TW" sz="1800" b="1" kern="100" dirty="0">
                        <a:effectLst/>
                        <a:latin typeface="Times New Roman" panose="02020603050405020304" pitchFamily="18" charset="0"/>
                        <a:ea typeface="新細明體" panose="02020500000000000000" pitchFamily="18" charset="-120"/>
                      </a:endParaRPr>
                    </a:p>
                    <a:p>
                      <a:pPr algn="ctr">
                        <a:lnSpc>
                          <a:spcPts val="1600"/>
                        </a:lnSpc>
                        <a:spcAft>
                          <a:spcPts val="0"/>
                        </a:spcAft>
                      </a:pPr>
                      <a:r>
                        <a:rPr lang="en-US" sz="1800" b="1" kern="100" dirty="0">
                          <a:effectLst/>
                          <a:latin typeface="標楷體" panose="03000509000000000000" pitchFamily="65" charset="-120"/>
                          <a:ea typeface="新細明體" panose="02020500000000000000" pitchFamily="18" charset="-120"/>
                        </a:rPr>
                        <a:t>(</a:t>
                      </a:r>
                      <a:r>
                        <a:rPr lang="zh-TW" sz="1800" b="1" kern="100" dirty="0">
                          <a:effectLst/>
                          <a:latin typeface="Times New Roman" panose="02020603050405020304" pitchFamily="18" charset="0"/>
                          <a:ea typeface="標楷體" panose="03000509000000000000" pitchFamily="65" charset="-120"/>
                        </a:rPr>
                        <a:t>複價</a:t>
                      </a:r>
                      <a:r>
                        <a:rPr lang="en-US" sz="1800" b="1" kern="100" dirty="0">
                          <a:effectLst/>
                          <a:latin typeface="Times New Roman" panose="02020603050405020304" pitchFamily="18" charset="0"/>
                          <a:ea typeface="標楷體" panose="03000509000000000000" pitchFamily="65" charset="-120"/>
                        </a:rPr>
                        <a:t>3,600*</a:t>
                      </a:r>
                      <a:r>
                        <a:rPr lang="zh-TW" sz="1800" b="1" kern="100" dirty="0">
                          <a:effectLst/>
                          <a:latin typeface="Times New Roman" panose="02020603050405020304" pitchFamily="18" charset="0"/>
                          <a:ea typeface="標楷體" panose="03000509000000000000" pitchFamily="65" charset="-120"/>
                        </a:rPr>
                        <a:t>減價額度</a:t>
                      </a:r>
                      <a:r>
                        <a:rPr lang="en-US" sz="1800" b="1" kern="100" dirty="0">
                          <a:effectLst/>
                          <a:latin typeface="Times New Roman" panose="02020603050405020304" pitchFamily="18" charset="0"/>
                          <a:ea typeface="標楷體" panose="03000509000000000000" pitchFamily="65" charset="-120"/>
                        </a:rPr>
                        <a:t>30</a:t>
                      </a:r>
                      <a:r>
                        <a:rPr lang="zh-TW" sz="1800" b="1" kern="100" dirty="0">
                          <a:effectLst/>
                          <a:latin typeface="Times New Roman" panose="02020603050405020304" pitchFamily="18" charset="0"/>
                          <a:ea typeface="標楷體" panose="03000509000000000000" pitchFamily="65" charset="-120"/>
                        </a:rPr>
                        <a:t>％</a:t>
                      </a:r>
                      <a:r>
                        <a:rPr lang="en-US" sz="1800" b="1" kern="100" dirty="0">
                          <a:effectLst/>
                          <a:latin typeface="Times New Roman" panose="02020603050405020304" pitchFamily="18" charset="0"/>
                          <a:ea typeface="標楷體" panose="03000509000000000000" pitchFamily="65" charset="-120"/>
                        </a:rPr>
                        <a:t>)</a:t>
                      </a:r>
                      <a:endParaRPr lang="zh-TW" sz="1800" b="1" kern="100" dirty="0">
                        <a:effectLst/>
                        <a:latin typeface="Times New Roman" panose="02020603050405020304" pitchFamily="18" charset="0"/>
                        <a:ea typeface="新細明體" panose="02020500000000000000" pitchFamily="18" charset="-12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600"/>
                        </a:lnSpc>
                        <a:spcAft>
                          <a:spcPts val="0"/>
                        </a:spcAft>
                      </a:pPr>
                      <a:endParaRPr lang="en-US" sz="1800" b="1" kern="100" dirty="0" smtClean="0">
                        <a:effectLst/>
                        <a:latin typeface="標楷體" panose="03000509000000000000" pitchFamily="65" charset="-120"/>
                        <a:ea typeface="新細明體" panose="02020500000000000000" pitchFamily="18" charset="-120"/>
                      </a:endParaRPr>
                    </a:p>
                    <a:p>
                      <a:pPr algn="ctr">
                        <a:lnSpc>
                          <a:spcPts val="1600"/>
                        </a:lnSpc>
                        <a:spcAft>
                          <a:spcPts val="0"/>
                        </a:spcAft>
                      </a:pPr>
                      <a:endParaRPr lang="en-US" sz="1800" b="1" kern="100" dirty="0" smtClean="0">
                        <a:effectLst/>
                        <a:latin typeface="標楷體" panose="03000509000000000000" pitchFamily="65" charset="-120"/>
                        <a:ea typeface="新細明體" panose="02020500000000000000" pitchFamily="18" charset="-120"/>
                      </a:endParaRPr>
                    </a:p>
                    <a:p>
                      <a:pPr algn="ctr">
                        <a:lnSpc>
                          <a:spcPts val="1600"/>
                        </a:lnSpc>
                        <a:spcAft>
                          <a:spcPts val="0"/>
                        </a:spcAft>
                      </a:pPr>
                      <a:r>
                        <a:rPr lang="en-US" sz="1800" b="1" kern="100" dirty="0" smtClean="0">
                          <a:effectLst/>
                          <a:latin typeface="標楷體" panose="03000509000000000000" pitchFamily="65" charset="-120"/>
                          <a:ea typeface="新細明體" panose="02020500000000000000" pitchFamily="18" charset="-120"/>
                        </a:rPr>
                        <a:t>4,680</a:t>
                      </a:r>
                      <a:r>
                        <a:rPr lang="zh-TW" sz="1800" b="1" kern="100" dirty="0">
                          <a:effectLst/>
                          <a:latin typeface="Times New Roman" panose="02020603050405020304" pitchFamily="18" charset="0"/>
                          <a:ea typeface="標楷體" panose="03000509000000000000" pitchFamily="65" charset="-120"/>
                        </a:rPr>
                        <a:t>元</a:t>
                      </a:r>
                      <a:endParaRPr lang="zh-TW" sz="1800" b="1" kern="100" dirty="0">
                        <a:effectLst/>
                        <a:latin typeface="Times New Roman" panose="02020603050405020304" pitchFamily="18" charset="0"/>
                        <a:ea typeface="新細明體" panose="02020500000000000000" pitchFamily="18" charset="-12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898172">
                <a:tc>
                  <a:txBody>
                    <a:bodyPr/>
                    <a:lstStyle/>
                    <a:p>
                      <a:pPr>
                        <a:lnSpc>
                          <a:spcPts val="1600"/>
                        </a:lnSpc>
                        <a:spcAft>
                          <a:spcPts val="0"/>
                        </a:spcAft>
                      </a:pPr>
                      <a:endParaRPr lang="en-US" sz="1800" b="1" kern="100" dirty="0" smtClean="0">
                        <a:effectLst/>
                        <a:latin typeface="標楷體" panose="03000509000000000000" pitchFamily="65" charset="-120"/>
                        <a:ea typeface="新細明體" panose="02020500000000000000" pitchFamily="18" charset="-120"/>
                      </a:endParaRPr>
                    </a:p>
                    <a:p>
                      <a:pPr>
                        <a:lnSpc>
                          <a:spcPts val="1600"/>
                        </a:lnSpc>
                        <a:spcAft>
                          <a:spcPts val="0"/>
                        </a:spcAft>
                      </a:pPr>
                      <a:r>
                        <a:rPr lang="en-US" sz="1800" b="1" kern="100" dirty="0" smtClean="0">
                          <a:effectLst/>
                          <a:latin typeface="標楷體" panose="03000509000000000000" pitchFamily="65" charset="-120"/>
                          <a:ea typeface="新細明體" panose="02020500000000000000" pitchFamily="18" charset="-120"/>
                        </a:rPr>
                        <a:t>3</a:t>
                      </a:r>
                      <a:r>
                        <a:rPr lang="en-US" sz="1800" b="1" kern="100" dirty="0">
                          <a:effectLst/>
                          <a:latin typeface="標楷體" panose="03000509000000000000" pitchFamily="65" charset="-120"/>
                          <a:ea typeface="新細明體" panose="02020500000000000000" pitchFamily="18" charset="-120"/>
                        </a:rPr>
                        <a:t>.</a:t>
                      </a:r>
                      <a:r>
                        <a:rPr lang="zh-TW" sz="1800" b="1" kern="100" dirty="0">
                          <a:effectLst/>
                          <a:latin typeface="Times New Roman" panose="02020603050405020304" pitchFamily="18" charset="0"/>
                          <a:ea typeface="標楷體" panose="03000509000000000000" pitchFamily="65" charset="-120"/>
                        </a:rPr>
                        <a:t>各區域標識</a:t>
                      </a:r>
                      <a:r>
                        <a:rPr lang="en-US" sz="1800" b="1" kern="100" dirty="0">
                          <a:effectLst/>
                          <a:latin typeface="Times New Roman" panose="02020603050405020304" pitchFamily="18" charset="0"/>
                          <a:ea typeface="標楷體" panose="03000509000000000000" pitchFamily="65" charset="-120"/>
                        </a:rPr>
                        <a:t>    (1</a:t>
                      </a:r>
                      <a:r>
                        <a:rPr lang="zh-TW" sz="1800" b="1" kern="100" dirty="0">
                          <a:effectLst/>
                          <a:latin typeface="Times New Roman" panose="02020603050405020304" pitchFamily="18" charset="0"/>
                          <a:ea typeface="標楷體" panose="03000509000000000000" pitchFamily="65" charset="-120"/>
                        </a:rPr>
                        <a:t>只</a:t>
                      </a:r>
                      <a:r>
                        <a:rPr lang="en-US" sz="1800" b="1" kern="100" dirty="0">
                          <a:effectLst/>
                          <a:latin typeface="Times New Roman" panose="02020603050405020304" pitchFamily="18" charset="0"/>
                          <a:ea typeface="標楷體" panose="03000509000000000000" pitchFamily="65" charset="-120"/>
                        </a:rPr>
                        <a:t>)</a:t>
                      </a:r>
                      <a:endParaRPr lang="zh-TW" sz="1800" b="1" kern="100" dirty="0">
                        <a:effectLst/>
                        <a:latin typeface="Times New Roman" panose="02020603050405020304" pitchFamily="18" charset="0"/>
                        <a:ea typeface="新細明體" panose="02020500000000000000" pitchFamily="18" charset="-12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600"/>
                        </a:lnSpc>
                        <a:spcAft>
                          <a:spcPts val="0"/>
                        </a:spcAft>
                      </a:pPr>
                      <a:endParaRPr lang="en-US" sz="1800" b="1" kern="100" dirty="0" smtClean="0">
                        <a:effectLst/>
                        <a:latin typeface="標楷體" panose="03000509000000000000" pitchFamily="65" charset="-120"/>
                        <a:ea typeface="新細明體" panose="02020500000000000000" pitchFamily="18" charset="-120"/>
                      </a:endParaRPr>
                    </a:p>
                    <a:p>
                      <a:pPr algn="ctr">
                        <a:lnSpc>
                          <a:spcPts val="1600"/>
                        </a:lnSpc>
                        <a:spcAft>
                          <a:spcPts val="0"/>
                        </a:spcAft>
                      </a:pPr>
                      <a:r>
                        <a:rPr lang="en-US" sz="1800" b="1" kern="100" dirty="0" smtClean="0">
                          <a:effectLst/>
                          <a:latin typeface="標楷體" panose="03000509000000000000" pitchFamily="65" charset="-120"/>
                          <a:ea typeface="新細明體" panose="02020500000000000000" pitchFamily="18" charset="-120"/>
                        </a:rPr>
                        <a:t>100</a:t>
                      </a:r>
                      <a:r>
                        <a:rPr lang="zh-TW" sz="1800" b="1" kern="100" dirty="0">
                          <a:effectLst/>
                          <a:latin typeface="Times New Roman" panose="02020603050405020304" pitchFamily="18" charset="0"/>
                          <a:ea typeface="標楷體" panose="03000509000000000000" pitchFamily="65" charset="-120"/>
                        </a:rPr>
                        <a:t>元</a:t>
                      </a:r>
                      <a:endParaRPr lang="zh-TW" sz="1800" b="1" kern="100" dirty="0">
                        <a:effectLst/>
                        <a:latin typeface="Times New Roman" panose="02020603050405020304" pitchFamily="18" charset="0"/>
                        <a:ea typeface="新細明體" panose="02020500000000000000" pitchFamily="18" charset="-120"/>
                      </a:endParaRPr>
                    </a:p>
                    <a:p>
                      <a:pPr algn="ctr">
                        <a:lnSpc>
                          <a:spcPts val="1600"/>
                        </a:lnSpc>
                        <a:spcAft>
                          <a:spcPts val="0"/>
                        </a:spcAft>
                      </a:pPr>
                      <a:r>
                        <a:rPr lang="en-US" sz="1800" b="1" kern="100" dirty="0">
                          <a:effectLst/>
                          <a:latin typeface="標楷體" panose="03000509000000000000" pitchFamily="65" charset="-120"/>
                          <a:ea typeface="新細明體" panose="02020500000000000000" pitchFamily="18" charset="-120"/>
                        </a:rPr>
                        <a:t>(</a:t>
                      </a:r>
                      <a:r>
                        <a:rPr lang="zh-TW" sz="1800" b="1" kern="100" dirty="0">
                          <a:effectLst/>
                          <a:latin typeface="Times New Roman" panose="02020603050405020304" pitchFamily="18" charset="0"/>
                          <a:ea typeface="標楷體" panose="03000509000000000000" pitchFamily="65" charset="-120"/>
                        </a:rPr>
                        <a:t>複價</a:t>
                      </a:r>
                      <a:r>
                        <a:rPr lang="en-US" sz="1800" b="1" kern="100" dirty="0">
                          <a:effectLst/>
                          <a:latin typeface="Times New Roman" panose="02020603050405020304" pitchFamily="18" charset="0"/>
                          <a:ea typeface="標楷體" panose="03000509000000000000" pitchFamily="65" charset="-120"/>
                        </a:rPr>
                        <a:t>1,000*</a:t>
                      </a:r>
                      <a:r>
                        <a:rPr lang="zh-TW" sz="1800" b="1" kern="100" dirty="0">
                          <a:effectLst/>
                          <a:latin typeface="Times New Roman" panose="02020603050405020304" pitchFamily="18" charset="0"/>
                          <a:ea typeface="標楷體" panose="03000509000000000000" pitchFamily="65" charset="-120"/>
                        </a:rPr>
                        <a:t>減價額度</a:t>
                      </a:r>
                      <a:r>
                        <a:rPr lang="en-US" sz="1800" b="1" kern="100" dirty="0">
                          <a:effectLst/>
                          <a:latin typeface="Times New Roman" panose="02020603050405020304" pitchFamily="18" charset="0"/>
                          <a:ea typeface="標楷體" panose="03000509000000000000" pitchFamily="65" charset="-120"/>
                        </a:rPr>
                        <a:t>10</a:t>
                      </a:r>
                      <a:r>
                        <a:rPr lang="zh-TW" sz="1800" b="1" kern="100" dirty="0">
                          <a:effectLst/>
                          <a:latin typeface="Times New Roman" panose="02020603050405020304" pitchFamily="18" charset="0"/>
                          <a:ea typeface="標楷體" panose="03000509000000000000" pitchFamily="65" charset="-120"/>
                        </a:rPr>
                        <a:t>％</a:t>
                      </a:r>
                      <a:r>
                        <a:rPr lang="en-US" sz="1800" b="1" kern="100" dirty="0">
                          <a:effectLst/>
                          <a:latin typeface="Times New Roman" panose="02020603050405020304" pitchFamily="18" charset="0"/>
                          <a:ea typeface="標楷體" panose="03000509000000000000" pitchFamily="65" charset="-120"/>
                        </a:rPr>
                        <a:t>)</a:t>
                      </a:r>
                      <a:endParaRPr lang="zh-TW" sz="1800" b="1" kern="100" dirty="0">
                        <a:effectLst/>
                        <a:latin typeface="Times New Roman" panose="02020603050405020304" pitchFamily="18" charset="0"/>
                        <a:ea typeface="新細明體" panose="02020500000000000000" pitchFamily="18" charset="-12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600"/>
                        </a:lnSpc>
                        <a:spcAft>
                          <a:spcPts val="0"/>
                        </a:spcAft>
                      </a:pPr>
                      <a:endParaRPr lang="en-US" sz="1800" b="1" kern="100" dirty="0" smtClean="0">
                        <a:effectLst/>
                        <a:latin typeface="標楷體" panose="03000509000000000000" pitchFamily="65" charset="-120"/>
                        <a:ea typeface="新細明體" panose="02020500000000000000" pitchFamily="18" charset="-120"/>
                      </a:endParaRPr>
                    </a:p>
                    <a:p>
                      <a:pPr algn="ctr">
                        <a:lnSpc>
                          <a:spcPts val="1600"/>
                        </a:lnSpc>
                        <a:spcAft>
                          <a:spcPts val="0"/>
                        </a:spcAft>
                      </a:pPr>
                      <a:r>
                        <a:rPr lang="en-US" sz="1800" b="1" kern="100" dirty="0" smtClean="0">
                          <a:effectLst/>
                          <a:latin typeface="標楷體" panose="03000509000000000000" pitchFamily="65" charset="-120"/>
                          <a:ea typeface="新細明體" panose="02020500000000000000" pitchFamily="18" charset="-120"/>
                        </a:rPr>
                        <a:t>10</a:t>
                      </a:r>
                      <a:r>
                        <a:rPr lang="zh-TW" sz="1800" b="1" kern="100" dirty="0">
                          <a:effectLst/>
                          <a:latin typeface="Times New Roman" panose="02020603050405020304" pitchFamily="18" charset="0"/>
                          <a:ea typeface="標楷體" panose="03000509000000000000" pitchFamily="65" charset="-120"/>
                        </a:rPr>
                        <a:t>元</a:t>
                      </a:r>
                      <a:endParaRPr lang="zh-TW" sz="1800" b="1" kern="100" dirty="0">
                        <a:effectLst/>
                        <a:latin typeface="Times New Roman" panose="02020603050405020304" pitchFamily="18" charset="0"/>
                        <a:ea typeface="新細明體" panose="02020500000000000000" pitchFamily="18" charset="-120"/>
                      </a:endParaRPr>
                    </a:p>
                    <a:p>
                      <a:pPr algn="ctr">
                        <a:lnSpc>
                          <a:spcPts val="1600"/>
                        </a:lnSpc>
                        <a:spcAft>
                          <a:spcPts val="0"/>
                        </a:spcAft>
                      </a:pPr>
                      <a:r>
                        <a:rPr lang="en-US" sz="1800" b="1" kern="100" dirty="0">
                          <a:effectLst/>
                          <a:latin typeface="標楷體" panose="03000509000000000000" pitchFamily="65" charset="-120"/>
                          <a:ea typeface="新細明體" panose="02020500000000000000" pitchFamily="18" charset="-120"/>
                        </a:rPr>
                        <a:t>(</a:t>
                      </a:r>
                      <a:r>
                        <a:rPr lang="zh-TW" sz="1800" b="1" kern="100" dirty="0">
                          <a:effectLst/>
                          <a:latin typeface="Times New Roman" panose="02020603050405020304" pitchFamily="18" charset="0"/>
                          <a:ea typeface="標楷體" panose="03000509000000000000" pitchFamily="65" charset="-120"/>
                        </a:rPr>
                        <a:t>複價</a:t>
                      </a:r>
                      <a:r>
                        <a:rPr lang="en-US" sz="1800" b="1" kern="100" dirty="0">
                          <a:effectLst/>
                          <a:latin typeface="Times New Roman" panose="02020603050405020304" pitchFamily="18" charset="0"/>
                          <a:ea typeface="標楷體" panose="03000509000000000000" pitchFamily="65" charset="-120"/>
                        </a:rPr>
                        <a:t>100*</a:t>
                      </a:r>
                      <a:r>
                        <a:rPr lang="zh-TW" sz="1800" b="1" kern="100" dirty="0">
                          <a:effectLst/>
                          <a:latin typeface="Times New Roman" panose="02020603050405020304" pitchFamily="18" charset="0"/>
                          <a:ea typeface="標楷體" panose="03000509000000000000" pitchFamily="65" charset="-120"/>
                        </a:rPr>
                        <a:t>減價額度</a:t>
                      </a:r>
                      <a:r>
                        <a:rPr lang="en-US" sz="1800" b="1" kern="100" dirty="0">
                          <a:effectLst/>
                          <a:latin typeface="Times New Roman" panose="02020603050405020304" pitchFamily="18" charset="0"/>
                          <a:ea typeface="標楷體" panose="03000509000000000000" pitchFamily="65" charset="-120"/>
                        </a:rPr>
                        <a:t>10</a:t>
                      </a:r>
                      <a:r>
                        <a:rPr lang="zh-TW" sz="1800" b="1" kern="100" dirty="0">
                          <a:effectLst/>
                          <a:latin typeface="Times New Roman" panose="02020603050405020304" pitchFamily="18" charset="0"/>
                          <a:ea typeface="標楷體" panose="03000509000000000000" pitchFamily="65" charset="-120"/>
                        </a:rPr>
                        <a:t>％</a:t>
                      </a:r>
                      <a:r>
                        <a:rPr lang="en-US" sz="1800" b="1" kern="100" dirty="0">
                          <a:effectLst/>
                          <a:latin typeface="Times New Roman" panose="02020603050405020304" pitchFamily="18" charset="0"/>
                          <a:ea typeface="標楷體" panose="03000509000000000000" pitchFamily="65" charset="-120"/>
                        </a:rPr>
                        <a:t>)</a:t>
                      </a:r>
                      <a:endParaRPr lang="zh-TW" sz="1800" b="1" kern="100" dirty="0">
                        <a:effectLst/>
                        <a:latin typeface="Times New Roman" panose="02020603050405020304" pitchFamily="18" charset="0"/>
                        <a:ea typeface="新細明體" panose="02020500000000000000" pitchFamily="18" charset="-12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600"/>
                        </a:lnSpc>
                        <a:spcAft>
                          <a:spcPts val="0"/>
                        </a:spcAft>
                      </a:pPr>
                      <a:endParaRPr lang="en-US" sz="1800" b="1" kern="100" dirty="0" smtClean="0">
                        <a:effectLst/>
                        <a:latin typeface="標楷體" panose="03000509000000000000" pitchFamily="65" charset="-120"/>
                        <a:ea typeface="新細明體" panose="02020500000000000000" pitchFamily="18" charset="-120"/>
                      </a:endParaRPr>
                    </a:p>
                    <a:p>
                      <a:pPr algn="ctr">
                        <a:lnSpc>
                          <a:spcPts val="1600"/>
                        </a:lnSpc>
                        <a:spcAft>
                          <a:spcPts val="0"/>
                        </a:spcAft>
                      </a:pPr>
                      <a:endParaRPr lang="en-US" sz="1800" b="1" kern="100" dirty="0" smtClean="0">
                        <a:effectLst/>
                        <a:latin typeface="標楷體" panose="03000509000000000000" pitchFamily="65" charset="-120"/>
                        <a:ea typeface="新細明體" panose="02020500000000000000" pitchFamily="18" charset="-120"/>
                      </a:endParaRPr>
                    </a:p>
                    <a:p>
                      <a:pPr algn="ctr">
                        <a:lnSpc>
                          <a:spcPts val="1600"/>
                        </a:lnSpc>
                        <a:spcAft>
                          <a:spcPts val="0"/>
                        </a:spcAft>
                      </a:pPr>
                      <a:r>
                        <a:rPr lang="en-US" sz="1800" b="1" kern="100" dirty="0" smtClean="0">
                          <a:effectLst/>
                          <a:latin typeface="標楷體" panose="03000509000000000000" pitchFamily="65" charset="-120"/>
                          <a:ea typeface="新細明體" panose="02020500000000000000" pitchFamily="18" charset="-120"/>
                        </a:rPr>
                        <a:t>110</a:t>
                      </a:r>
                      <a:r>
                        <a:rPr lang="zh-TW" sz="1800" b="1" kern="100" dirty="0">
                          <a:effectLst/>
                          <a:latin typeface="Times New Roman" panose="02020603050405020304" pitchFamily="18" charset="0"/>
                          <a:ea typeface="標楷體" panose="03000509000000000000" pitchFamily="65" charset="-120"/>
                        </a:rPr>
                        <a:t>元</a:t>
                      </a:r>
                      <a:endParaRPr lang="zh-TW" sz="1800" b="1" kern="100" dirty="0">
                        <a:effectLst/>
                        <a:latin typeface="Times New Roman" panose="02020603050405020304" pitchFamily="18" charset="0"/>
                        <a:ea typeface="新細明體" panose="02020500000000000000" pitchFamily="18" charset="-12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898172">
                <a:tc>
                  <a:txBody>
                    <a:bodyPr/>
                    <a:lstStyle/>
                    <a:p>
                      <a:pPr>
                        <a:lnSpc>
                          <a:spcPts val="1600"/>
                        </a:lnSpc>
                        <a:spcAft>
                          <a:spcPts val="0"/>
                        </a:spcAft>
                      </a:pPr>
                      <a:endParaRPr lang="en-US" sz="1800" b="1" kern="100" dirty="0" smtClean="0">
                        <a:effectLst/>
                        <a:latin typeface="標楷體" panose="03000509000000000000" pitchFamily="65" charset="-120"/>
                        <a:ea typeface="新細明體" panose="02020500000000000000" pitchFamily="18" charset="-120"/>
                      </a:endParaRPr>
                    </a:p>
                    <a:p>
                      <a:pPr>
                        <a:lnSpc>
                          <a:spcPts val="1600"/>
                        </a:lnSpc>
                        <a:spcAft>
                          <a:spcPts val="0"/>
                        </a:spcAft>
                      </a:pPr>
                      <a:r>
                        <a:rPr lang="en-US" sz="1800" b="1" kern="100" dirty="0" smtClean="0">
                          <a:effectLst/>
                          <a:latin typeface="標楷體" panose="03000509000000000000" pitchFamily="65" charset="-120"/>
                          <a:ea typeface="新細明體" panose="02020500000000000000" pitchFamily="18" charset="-120"/>
                        </a:rPr>
                        <a:t>4</a:t>
                      </a:r>
                      <a:r>
                        <a:rPr lang="en-US" sz="1800" b="1" kern="100" dirty="0">
                          <a:effectLst/>
                          <a:latin typeface="標楷體" panose="03000509000000000000" pitchFamily="65" charset="-120"/>
                          <a:ea typeface="新細明體" panose="02020500000000000000" pitchFamily="18" charset="-120"/>
                        </a:rPr>
                        <a:t>.</a:t>
                      </a:r>
                      <a:r>
                        <a:rPr lang="zh-TW" sz="1800" b="1" kern="100" dirty="0">
                          <a:effectLst/>
                          <a:latin typeface="Times New Roman" panose="02020603050405020304" pitchFamily="18" charset="0"/>
                          <a:ea typeface="標楷體" panose="03000509000000000000" pitchFamily="65" charset="-120"/>
                        </a:rPr>
                        <a:t>現場動線指引牌</a:t>
                      </a:r>
                      <a:endParaRPr lang="zh-TW" sz="1800" b="1" kern="100" dirty="0">
                        <a:effectLst/>
                        <a:latin typeface="Times New Roman" panose="02020603050405020304" pitchFamily="18" charset="0"/>
                        <a:ea typeface="新細明體" panose="02020500000000000000" pitchFamily="18" charset="-12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600"/>
                        </a:lnSpc>
                        <a:spcAft>
                          <a:spcPts val="0"/>
                        </a:spcAft>
                      </a:pPr>
                      <a:endParaRPr lang="en-US" sz="1800" b="1" kern="100" dirty="0" smtClean="0">
                        <a:effectLst/>
                        <a:latin typeface="標楷體" panose="03000509000000000000" pitchFamily="65" charset="-120"/>
                        <a:ea typeface="新細明體" panose="02020500000000000000" pitchFamily="18" charset="-120"/>
                      </a:endParaRPr>
                    </a:p>
                    <a:p>
                      <a:pPr algn="ctr">
                        <a:lnSpc>
                          <a:spcPts val="1600"/>
                        </a:lnSpc>
                        <a:spcAft>
                          <a:spcPts val="0"/>
                        </a:spcAft>
                      </a:pPr>
                      <a:r>
                        <a:rPr lang="en-US" sz="1800" b="1" kern="100" dirty="0" smtClean="0">
                          <a:effectLst/>
                          <a:latin typeface="標楷體" panose="03000509000000000000" pitchFamily="65" charset="-120"/>
                          <a:ea typeface="新細明體" panose="02020500000000000000" pitchFamily="18" charset="-120"/>
                        </a:rPr>
                        <a:t>960</a:t>
                      </a:r>
                      <a:r>
                        <a:rPr lang="zh-TW" sz="1800" b="1" kern="100" dirty="0">
                          <a:effectLst/>
                          <a:latin typeface="Times New Roman" panose="02020603050405020304" pitchFamily="18" charset="0"/>
                          <a:ea typeface="標楷體" panose="03000509000000000000" pitchFamily="65" charset="-120"/>
                        </a:rPr>
                        <a:t>元</a:t>
                      </a:r>
                      <a:endParaRPr lang="zh-TW" sz="1800" b="1" kern="100" dirty="0">
                        <a:effectLst/>
                        <a:latin typeface="Times New Roman" panose="02020603050405020304" pitchFamily="18" charset="0"/>
                        <a:ea typeface="新細明體" panose="02020500000000000000" pitchFamily="18" charset="-120"/>
                      </a:endParaRPr>
                    </a:p>
                    <a:p>
                      <a:pPr algn="ctr">
                        <a:lnSpc>
                          <a:spcPts val="1600"/>
                        </a:lnSpc>
                        <a:spcAft>
                          <a:spcPts val="0"/>
                        </a:spcAft>
                      </a:pPr>
                      <a:r>
                        <a:rPr lang="en-US" sz="1800" b="1" kern="100" dirty="0">
                          <a:effectLst/>
                          <a:latin typeface="標楷體" panose="03000509000000000000" pitchFamily="65" charset="-120"/>
                          <a:ea typeface="新細明體" panose="02020500000000000000" pitchFamily="18" charset="-120"/>
                        </a:rPr>
                        <a:t>(</a:t>
                      </a:r>
                      <a:r>
                        <a:rPr lang="zh-TW" sz="1800" b="1" kern="100" dirty="0">
                          <a:effectLst/>
                          <a:latin typeface="Times New Roman" panose="02020603050405020304" pitchFamily="18" charset="0"/>
                          <a:ea typeface="標楷體" panose="03000509000000000000" pitchFamily="65" charset="-120"/>
                        </a:rPr>
                        <a:t>複價</a:t>
                      </a:r>
                      <a:r>
                        <a:rPr lang="en-US" sz="1800" b="1" kern="100" dirty="0">
                          <a:effectLst/>
                          <a:latin typeface="Times New Roman" panose="02020603050405020304" pitchFamily="18" charset="0"/>
                          <a:ea typeface="標楷體" panose="03000509000000000000" pitchFamily="65" charset="-120"/>
                        </a:rPr>
                        <a:t>9,600*</a:t>
                      </a:r>
                      <a:r>
                        <a:rPr lang="zh-TW" sz="1800" b="1" kern="100" dirty="0">
                          <a:effectLst/>
                          <a:latin typeface="Times New Roman" panose="02020603050405020304" pitchFamily="18" charset="0"/>
                          <a:ea typeface="標楷體" panose="03000509000000000000" pitchFamily="65" charset="-120"/>
                        </a:rPr>
                        <a:t>減價額度</a:t>
                      </a:r>
                      <a:r>
                        <a:rPr lang="en-US" sz="1800" b="1" kern="100" dirty="0">
                          <a:effectLst/>
                          <a:latin typeface="Times New Roman" panose="02020603050405020304" pitchFamily="18" charset="0"/>
                          <a:ea typeface="標楷體" panose="03000509000000000000" pitchFamily="65" charset="-120"/>
                        </a:rPr>
                        <a:t>10</a:t>
                      </a:r>
                      <a:r>
                        <a:rPr lang="zh-TW" sz="1800" b="1" kern="100" dirty="0">
                          <a:effectLst/>
                          <a:latin typeface="Times New Roman" panose="02020603050405020304" pitchFamily="18" charset="0"/>
                          <a:ea typeface="標楷體" panose="03000509000000000000" pitchFamily="65" charset="-120"/>
                        </a:rPr>
                        <a:t>％</a:t>
                      </a:r>
                      <a:r>
                        <a:rPr lang="en-US" sz="1800" b="1" kern="100" dirty="0">
                          <a:effectLst/>
                          <a:latin typeface="Times New Roman" panose="02020603050405020304" pitchFamily="18" charset="0"/>
                          <a:ea typeface="標楷體" panose="03000509000000000000" pitchFamily="65" charset="-120"/>
                        </a:rPr>
                        <a:t>)</a:t>
                      </a:r>
                      <a:endParaRPr lang="zh-TW" sz="1800" b="1" kern="100" dirty="0">
                        <a:effectLst/>
                        <a:latin typeface="Times New Roman" panose="02020603050405020304" pitchFamily="18" charset="0"/>
                        <a:ea typeface="新細明體" panose="02020500000000000000" pitchFamily="18" charset="-12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600"/>
                        </a:lnSpc>
                        <a:spcAft>
                          <a:spcPts val="0"/>
                        </a:spcAft>
                      </a:pPr>
                      <a:endParaRPr lang="en-US" sz="1800" b="1" kern="100" dirty="0" smtClean="0">
                        <a:effectLst/>
                        <a:latin typeface="標楷體" panose="03000509000000000000" pitchFamily="65" charset="-120"/>
                        <a:ea typeface="新細明體" panose="02020500000000000000" pitchFamily="18" charset="-120"/>
                      </a:endParaRPr>
                    </a:p>
                    <a:p>
                      <a:pPr algn="ctr">
                        <a:lnSpc>
                          <a:spcPts val="1600"/>
                        </a:lnSpc>
                        <a:spcAft>
                          <a:spcPts val="0"/>
                        </a:spcAft>
                      </a:pPr>
                      <a:r>
                        <a:rPr lang="en-US" sz="1800" b="1" kern="100" dirty="0" smtClean="0">
                          <a:effectLst/>
                          <a:latin typeface="標楷體" panose="03000509000000000000" pitchFamily="65" charset="-120"/>
                          <a:ea typeface="新細明體" panose="02020500000000000000" pitchFamily="18" charset="-120"/>
                        </a:rPr>
                        <a:t>96</a:t>
                      </a:r>
                      <a:r>
                        <a:rPr lang="zh-TW" sz="1800" b="1" kern="100" dirty="0">
                          <a:effectLst/>
                          <a:latin typeface="Times New Roman" panose="02020603050405020304" pitchFamily="18" charset="0"/>
                          <a:ea typeface="標楷體" panose="03000509000000000000" pitchFamily="65" charset="-120"/>
                        </a:rPr>
                        <a:t>元</a:t>
                      </a:r>
                      <a:endParaRPr lang="zh-TW" sz="1800" b="1" kern="100" dirty="0">
                        <a:effectLst/>
                        <a:latin typeface="Times New Roman" panose="02020603050405020304" pitchFamily="18" charset="0"/>
                        <a:ea typeface="新細明體" panose="02020500000000000000" pitchFamily="18" charset="-120"/>
                      </a:endParaRPr>
                    </a:p>
                    <a:p>
                      <a:pPr algn="ctr">
                        <a:lnSpc>
                          <a:spcPts val="1600"/>
                        </a:lnSpc>
                        <a:spcAft>
                          <a:spcPts val="0"/>
                        </a:spcAft>
                      </a:pPr>
                      <a:r>
                        <a:rPr lang="en-US" sz="1800" b="1" kern="100" dirty="0">
                          <a:effectLst/>
                          <a:latin typeface="標楷體" panose="03000509000000000000" pitchFamily="65" charset="-120"/>
                          <a:ea typeface="新細明體" panose="02020500000000000000" pitchFamily="18" charset="-120"/>
                        </a:rPr>
                        <a:t>(</a:t>
                      </a:r>
                      <a:r>
                        <a:rPr lang="zh-TW" sz="1800" b="1" kern="100" dirty="0">
                          <a:effectLst/>
                          <a:latin typeface="Times New Roman" panose="02020603050405020304" pitchFamily="18" charset="0"/>
                          <a:ea typeface="標楷體" panose="03000509000000000000" pitchFamily="65" charset="-120"/>
                        </a:rPr>
                        <a:t>複價</a:t>
                      </a:r>
                      <a:r>
                        <a:rPr lang="en-US" sz="1800" b="1" kern="100" dirty="0">
                          <a:effectLst/>
                          <a:latin typeface="Times New Roman" panose="02020603050405020304" pitchFamily="18" charset="0"/>
                          <a:ea typeface="標楷體" panose="03000509000000000000" pitchFamily="65" charset="-120"/>
                        </a:rPr>
                        <a:t>960*</a:t>
                      </a:r>
                      <a:r>
                        <a:rPr lang="zh-TW" sz="1800" b="1" kern="100" dirty="0">
                          <a:effectLst/>
                          <a:latin typeface="Times New Roman" panose="02020603050405020304" pitchFamily="18" charset="0"/>
                          <a:ea typeface="標楷體" panose="03000509000000000000" pitchFamily="65" charset="-120"/>
                        </a:rPr>
                        <a:t>減價額度</a:t>
                      </a:r>
                      <a:r>
                        <a:rPr lang="en-US" sz="1800" b="1" kern="100" dirty="0">
                          <a:effectLst/>
                          <a:latin typeface="Times New Roman" panose="02020603050405020304" pitchFamily="18" charset="0"/>
                          <a:ea typeface="標楷體" panose="03000509000000000000" pitchFamily="65" charset="-120"/>
                        </a:rPr>
                        <a:t>10</a:t>
                      </a:r>
                      <a:r>
                        <a:rPr lang="zh-TW" sz="1800" b="1" kern="100" dirty="0">
                          <a:effectLst/>
                          <a:latin typeface="Times New Roman" panose="02020603050405020304" pitchFamily="18" charset="0"/>
                          <a:ea typeface="標楷體" panose="03000509000000000000" pitchFamily="65" charset="-120"/>
                        </a:rPr>
                        <a:t>％</a:t>
                      </a:r>
                      <a:r>
                        <a:rPr lang="en-US" sz="1800" b="1" kern="100" dirty="0">
                          <a:effectLst/>
                          <a:latin typeface="Times New Roman" panose="02020603050405020304" pitchFamily="18" charset="0"/>
                          <a:ea typeface="標楷體" panose="03000509000000000000" pitchFamily="65" charset="-120"/>
                        </a:rPr>
                        <a:t>)</a:t>
                      </a:r>
                      <a:endParaRPr lang="zh-TW" sz="1800" b="1" kern="100" dirty="0">
                        <a:effectLst/>
                        <a:latin typeface="Times New Roman" panose="02020603050405020304" pitchFamily="18" charset="0"/>
                        <a:ea typeface="新細明體" panose="02020500000000000000" pitchFamily="18" charset="-12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600"/>
                        </a:lnSpc>
                        <a:spcAft>
                          <a:spcPts val="0"/>
                        </a:spcAft>
                      </a:pPr>
                      <a:endParaRPr lang="en-US" sz="1800" b="1" kern="100" dirty="0" smtClean="0">
                        <a:effectLst/>
                        <a:latin typeface="標楷體" panose="03000509000000000000" pitchFamily="65" charset="-120"/>
                        <a:ea typeface="新細明體" panose="02020500000000000000" pitchFamily="18" charset="-120"/>
                      </a:endParaRPr>
                    </a:p>
                    <a:p>
                      <a:pPr algn="ctr">
                        <a:lnSpc>
                          <a:spcPts val="1600"/>
                        </a:lnSpc>
                        <a:spcAft>
                          <a:spcPts val="0"/>
                        </a:spcAft>
                      </a:pPr>
                      <a:endParaRPr lang="en-US" sz="1800" b="1" kern="100" dirty="0" smtClean="0">
                        <a:effectLst/>
                        <a:latin typeface="標楷體" panose="03000509000000000000" pitchFamily="65" charset="-120"/>
                        <a:ea typeface="新細明體" panose="02020500000000000000" pitchFamily="18" charset="-120"/>
                      </a:endParaRPr>
                    </a:p>
                    <a:p>
                      <a:pPr algn="ctr">
                        <a:lnSpc>
                          <a:spcPts val="1600"/>
                        </a:lnSpc>
                        <a:spcAft>
                          <a:spcPts val="0"/>
                        </a:spcAft>
                      </a:pPr>
                      <a:r>
                        <a:rPr lang="en-US" sz="1800" b="1" kern="100" dirty="0" smtClean="0">
                          <a:effectLst/>
                          <a:latin typeface="標楷體" panose="03000509000000000000" pitchFamily="65" charset="-120"/>
                          <a:ea typeface="新細明體" panose="02020500000000000000" pitchFamily="18" charset="-120"/>
                        </a:rPr>
                        <a:t>1,056</a:t>
                      </a:r>
                      <a:r>
                        <a:rPr lang="zh-TW" sz="1800" b="1" kern="100" dirty="0">
                          <a:effectLst/>
                          <a:latin typeface="Times New Roman" panose="02020603050405020304" pitchFamily="18" charset="0"/>
                          <a:ea typeface="標楷體" panose="03000509000000000000" pitchFamily="65" charset="-120"/>
                        </a:rPr>
                        <a:t>元</a:t>
                      </a:r>
                      <a:endParaRPr lang="zh-TW" sz="1800" b="1" kern="100" dirty="0">
                        <a:effectLst/>
                        <a:latin typeface="Times New Roman" panose="02020603050405020304" pitchFamily="18" charset="0"/>
                        <a:ea typeface="新細明體" panose="02020500000000000000" pitchFamily="18" charset="-12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898172">
                <a:tc>
                  <a:txBody>
                    <a:bodyPr/>
                    <a:lstStyle/>
                    <a:p>
                      <a:pPr>
                        <a:lnSpc>
                          <a:spcPts val="1600"/>
                        </a:lnSpc>
                        <a:spcAft>
                          <a:spcPts val="0"/>
                        </a:spcAft>
                      </a:pPr>
                      <a:endParaRPr lang="en-US" sz="1800" b="1" kern="100" dirty="0" smtClean="0">
                        <a:effectLst/>
                        <a:latin typeface="標楷體" panose="03000509000000000000" pitchFamily="65" charset="-120"/>
                        <a:ea typeface="新細明體" panose="02020500000000000000" pitchFamily="18" charset="-120"/>
                      </a:endParaRPr>
                    </a:p>
                    <a:p>
                      <a:pPr>
                        <a:lnSpc>
                          <a:spcPts val="1600"/>
                        </a:lnSpc>
                        <a:spcAft>
                          <a:spcPts val="0"/>
                        </a:spcAft>
                      </a:pPr>
                      <a:endParaRPr lang="en-US" sz="1800" b="1" kern="100" dirty="0" smtClean="0">
                        <a:effectLst/>
                        <a:latin typeface="標楷體" panose="03000509000000000000" pitchFamily="65" charset="-120"/>
                        <a:ea typeface="新細明體" panose="02020500000000000000" pitchFamily="18" charset="-120"/>
                      </a:endParaRPr>
                    </a:p>
                    <a:p>
                      <a:pPr>
                        <a:lnSpc>
                          <a:spcPts val="1600"/>
                        </a:lnSpc>
                        <a:spcAft>
                          <a:spcPts val="0"/>
                        </a:spcAft>
                      </a:pPr>
                      <a:r>
                        <a:rPr lang="en-US" sz="1800" b="1" kern="100" dirty="0" smtClean="0">
                          <a:effectLst/>
                          <a:latin typeface="標楷體" panose="03000509000000000000" pitchFamily="65" charset="-120"/>
                          <a:ea typeface="新細明體" panose="02020500000000000000" pitchFamily="18" charset="-120"/>
                        </a:rPr>
                        <a:t>11</a:t>
                      </a:r>
                      <a:r>
                        <a:rPr lang="en-US" sz="1800" b="1" kern="100" dirty="0">
                          <a:effectLst/>
                          <a:latin typeface="標楷體" panose="03000509000000000000" pitchFamily="65" charset="-120"/>
                          <a:ea typeface="新細明體" panose="02020500000000000000" pitchFamily="18" charset="-120"/>
                        </a:rPr>
                        <a:t>.</a:t>
                      </a:r>
                      <a:r>
                        <a:rPr lang="zh-TW" sz="1800" b="1" kern="100" dirty="0">
                          <a:effectLst/>
                          <a:latin typeface="Times New Roman" panose="02020603050405020304" pitchFamily="18" charset="0"/>
                          <a:ea typeface="標楷體" panose="03000509000000000000" pitchFamily="65" charset="-120"/>
                        </a:rPr>
                        <a:t>迎賓拱門</a:t>
                      </a:r>
                      <a:endParaRPr lang="zh-TW" sz="1800" b="1" kern="100" dirty="0">
                        <a:effectLst/>
                        <a:latin typeface="Times New Roman" panose="02020603050405020304" pitchFamily="18" charset="0"/>
                        <a:ea typeface="新細明體" panose="02020500000000000000" pitchFamily="18" charset="-12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600"/>
                        </a:lnSpc>
                        <a:spcAft>
                          <a:spcPts val="0"/>
                        </a:spcAft>
                      </a:pPr>
                      <a:endParaRPr lang="en-US" sz="1800" b="1" kern="100" dirty="0" smtClean="0">
                        <a:effectLst/>
                        <a:latin typeface="標楷體" panose="03000509000000000000" pitchFamily="65" charset="-120"/>
                        <a:ea typeface="新細明體" panose="02020500000000000000" pitchFamily="18" charset="-120"/>
                      </a:endParaRPr>
                    </a:p>
                    <a:p>
                      <a:pPr algn="ctr">
                        <a:lnSpc>
                          <a:spcPts val="1600"/>
                        </a:lnSpc>
                        <a:spcAft>
                          <a:spcPts val="0"/>
                        </a:spcAft>
                      </a:pPr>
                      <a:r>
                        <a:rPr lang="en-US" sz="1800" b="1" kern="100" dirty="0" smtClean="0">
                          <a:effectLst/>
                          <a:latin typeface="標楷體" panose="03000509000000000000" pitchFamily="65" charset="-120"/>
                          <a:ea typeface="新細明體" panose="02020500000000000000" pitchFamily="18" charset="-120"/>
                        </a:rPr>
                        <a:t>3,000</a:t>
                      </a:r>
                      <a:r>
                        <a:rPr lang="zh-TW" sz="1800" b="1" kern="100" dirty="0">
                          <a:effectLst/>
                          <a:latin typeface="Times New Roman" panose="02020603050405020304" pitchFamily="18" charset="0"/>
                          <a:ea typeface="標楷體" panose="03000509000000000000" pitchFamily="65" charset="-120"/>
                        </a:rPr>
                        <a:t>元</a:t>
                      </a:r>
                      <a:endParaRPr lang="zh-TW" sz="1800" b="1" kern="100" dirty="0">
                        <a:effectLst/>
                        <a:latin typeface="Times New Roman" panose="02020603050405020304" pitchFamily="18" charset="0"/>
                        <a:ea typeface="新細明體" panose="02020500000000000000" pitchFamily="18" charset="-120"/>
                      </a:endParaRPr>
                    </a:p>
                    <a:p>
                      <a:pPr algn="ctr">
                        <a:lnSpc>
                          <a:spcPts val="1600"/>
                        </a:lnSpc>
                        <a:spcAft>
                          <a:spcPts val="0"/>
                        </a:spcAft>
                      </a:pPr>
                      <a:r>
                        <a:rPr lang="en-US" sz="1800" b="1" kern="100" dirty="0">
                          <a:effectLst/>
                          <a:latin typeface="標楷體" panose="03000509000000000000" pitchFamily="65" charset="-120"/>
                          <a:ea typeface="新細明體" panose="02020500000000000000" pitchFamily="18" charset="-120"/>
                        </a:rPr>
                        <a:t>(</a:t>
                      </a:r>
                      <a:r>
                        <a:rPr lang="zh-TW" sz="1800" b="1" kern="100" dirty="0">
                          <a:effectLst/>
                          <a:latin typeface="Times New Roman" panose="02020603050405020304" pitchFamily="18" charset="0"/>
                          <a:ea typeface="標楷體" panose="03000509000000000000" pitchFamily="65" charset="-120"/>
                        </a:rPr>
                        <a:t>複價</a:t>
                      </a:r>
                      <a:r>
                        <a:rPr lang="en-US" sz="1800" b="1" kern="100" dirty="0">
                          <a:effectLst/>
                          <a:latin typeface="Times New Roman" panose="02020603050405020304" pitchFamily="18" charset="0"/>
                          <a:ea typeface="標楷體" panose="03000509000000000000" pitchFamily="65" charset="-120"/>
                        </a:rPr>
                        <a:t>10,000*</a:t>
                      </a:r>
                      <a:r>
                        <a:rPr lang="zh-TW" sz="1800" b="1" kern="100" dirty="0">
                          <a:effectLst/>
                          <a:latin typeface="Times New Roman" panose="02020603050405020304" pitchFamily="18" charset="0"/>
                          <a:ea typeface="標楷體" panose="03000509000000000000" pitchFamily="65" charset="-120"/>
                        </a:rPr>
                        <a:t>減價額度</a:t>
                      </a:r>
                      <a:r>
                        <a:rPr lang="en-US" sz="1800" b="1" kern="100" dirty="0">
                          <a:effectLst/>
                          <a:latin typeface="Times New Roman" panose="02020603050405020304" pitchFamily="18" charset="0"/>
                          <a:ea typeface="標楷體" panose="03000509000000000000" pitchFamily="65" charset="-120"/>
                        </a:rPr>
                        <a:t>30</a:t>
                      </a:r>
                      <a:r>
                        <a:rPr lang="zh-TW" sz="1800" b="1" kern="100" dirty="0">
                          <a:effectLst/>
                          <a:latin typeface="Times New Roman" panose="02020603050405020304" pitchFamily="18" charset="0"/>
                          <a:ea typeface="標楷體" panose="03000509000000000000" pitchFamily="65" charset="-120"/>
                        </a:rPr>
                        <a:t>％</a:t>
                      </a:r>
                      <a:r>
                        <a:rPr lang="en-US" sz="1800" b="1" kern="100" dirty="0">
                          <a:effectLst/>
                          <a:latin typeface="Times New Roman" panose="02020603050405020304" pitchFamily="18" charset="0"/>
                          <a:ea typeface="標楷體" panose="03000509000000000000" pitchFamily="65" charset="-120"/>
                        </a:rPr>
                        <a:t>)</a:t>
                      </a:r>
                      <a:endParaRPr lang="zh-TW" sz="1800" b="1" kern="100" dirty="0">
                        <a:effectLst/>
                        <a:latin typeface="Times New Roman" panose="02020603050405020304" pitchFamily="18" charset="0"/>
                        <a:ea typeface="新細明體" panose="02020500000000000000" pitchFamily="18" charset="-12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600"/>
                        </a:lnSpc>
                        <a:spcAft>
                          <a:spcPts val="0"/>
                        </a:spcAft>
                      </a:pPr>
                      <a:endParaRPr lang="en-US" sz="1800" b="1" kern="100" dirty="0" smtClean="0">
                        <a:effectLst/>
                        <a:latin typeface="標楷體" panose="03000509000000000000" pitchFamily="65" charset="-120"/>
                        <a:ea typeface="新細明體" panose="02020500000000000000" pitchFamily="18" charset="-120"/>
                      </a:endParaRPr>
                    </a:p>
                    <a:p>
                      <a:pPr algn="ctr">
                        <a:lnSpc>
                          <a:spcPts val="1600"/>
                        </a:lnSpc>
                        <a:spcAft>
                          <a:spcPts val="0"/>
                        </a:spcAft>
                      </a:pPr>
                      <a:r>
                        <a:rPr lang="en-US" sz="1800" b="1" kern="100" dirty="0" smtClean="0">
                          <a:effectLst/>
                          <a:latin typeface="標楷體" panose="03000509000000000000" pitchFamily="65" charset="-120"/>
                          <a:ea typeface="新細明體" panose="02020500000000000000" pitchFamily="18" charset="-120"/>
                        </a:rPr>
                        <a:t>900</a:t>
                      </a:r>
                      <a:r>
                        <a:rPr lang="zh-TW" sz="1800" b="1" kern="100" dirty="0">
                          <a:effectLst/>
                          <a:latin typeface="Times New Roman" panose="02020603050405020304" pitchFamily="18" charset="0"/>
                          <a:ea typeface="標楷體" panose="03000509000000000000" pitchFamily="65" charset="-120"/>
                        </a:rPr>
                        <a:t>元</a:t>
                      </a:r>
                      <a:endParaRPr lang="zh-TW" sz="1800" b="1" kern="100" dirty="0">
                        <a:effectLst/>
                        <a:latin typeface="Times New Roman" panose="02020603050405020304" pitchFamily="18" charset="0"/>
                        <a:ea typeface="新細明體" panose="02020500000000000000" pitchFamily="18" charset="-120"/>
                      </a:endParaRPr>
                    </a:p>
                    <a:p>
                      <a:pPr algn="ctr">
                        <a:lnSpc>
                          <a:spcPts val="1600"/>
                        </a:lnSpc>
                        <a:spcAft>
                          <a:spcPts val="0"/>
                        </a:spcAft>
                      </a:pPr>
                      <a:r>
                        <a:rPr lang="en-US" sz="1800" b="1" kern="100" dirty="0">
                          <a:effectLst/>
                          <a:latin typeface="標楷體" panose="03000509000000000000" pitchFamily="65" charset="-120"/>
                          <a:ea typeface="新細明體" panose="02020500000000000000" pitchFamily="18" charset="-120"/>
                        </a:rPr>
                        <a:t>(</a:t>
                      </a:r>
                      <a:r>
                        <a:rPr lang="zh-TW" sz="1800" b="1" kern="100" dirty="0">
                          <a:effectLst/>
                          <a:latin typeface="Times New Roman" panose="02020603050405020304" pitchFamily="18" charset="0"/>
                          <a:ea typeface="標楷體" panose="03000509000000000000" pitchFamily="65" charset="-120"/>
                        </a:rPr>
                        <a:t>複價</a:t>
                      </a:r>
                      <a:r>
                        <a:rPr lang="en-US" sz="1800" b="1" kern="100" dirty="0">
                          <a:effectLst/>
                          <a:latin typeface="Times New Roman" panose="02020603050405020304" pitchFamily="18" charset="0"/>
                          <a:ea typeface="標楷體" panose="03000509000000000000" pitchFamily="65" charset="-120"/>
                        </a:rPr>
                        <a:t>3,000*</a:t>
                      </a:r>
                      <a:r>
                        <a:rPr lang="zh-TW" sz="1800" b="1" kern="100" dirty="0">
                          <a:effectLst/>
                          <a:latin typeface="Times New Roman" panose="02020603050405020304" pitchFamily="18" charset="0"/>
                          <a:ea typeface="標楷體" panose="03000509000000000000" pitchFamily="65" charset="-120"/>
                        </a:rPr>
                        <a:t>減價額度</a:t>
                      </a:r>
                      <a:r>
                        <a:rPr lang="en-US" sz="1800" b="1" kern="100" dirty="0">
                          <a:effectLst/>
                          <a:latin typeface="Times New Roman" panose="02020603050405020304" pitchFamily="18" charset="0"/>
                          <a:ea typeface="標楷體" panose="03000509000000000000" pitchFamily="65" charset="-120"/>
                        </a:rPr>
                        <a:t>30</a:t>
                      </a:r>
                      <a:r>
                        <a:rPr lang="zh-TW" sz="1800" b="1" kern="100" dirty="0">
                          <a:effectLst/>
                          <a:latin typeface="Times New Roman" panose="02020603050405020304" pitchFamily="18" charset="0"/>
                          <a:ea typeface="標楷體" panose="03000509000000000000" pitchFamily="65" charset="-120"/>
                        </a:rPr>
                        <a:t>％</a:t>
                      </a:r>
                      <a:r>
                        <a:rPr lang="en-US" sz="1800" b="1" kern="100" dirty="0">
                          <a:effectLst/>
                          <a:latin typeface="Times New Roman" panose="02020603050405020304" pitchFamily="18" charset="0"/>
                          <a:ea typeface="標楷體" panose="03000509000000000000" pitchFamily="65" charset="-120"/>
                        </a:rPr>
                        <a:t>)</a:t>
                      </a:r>
                      <a:endParaRPr lang="zh-TW" sz="1800" b="1" kern="100" dirty="0">
                        <a:effectLst/>
                        <a:latin typeface="Times New Roman" panose="02020603050405020304" pitchFamily="18" charset="0"/>
                        <a:ea typeface="新細明體" panose="02020500000000000000" pitchFamily="18" charset="-12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600"/>
                        </a:lnSpc>
                        <a:spcAft>
                          <a:spcPts val="0"/>
                        </a:spcAft>
                      </a:pPr>
                      <a:endParaRPr lang="en-US" sz="1800" b="1" kern="100" dirty="0" smtClean="0">
                        <a:effectLst/>
                        <a:latin typeface="標楷體" panose="03000509000000000000" pitchFamily="65" charset="-120"/>
                        <a:ea typeface="新細明體" panose="02020500000000000000" pitchFamily="18" charset="-120"/>
                      </a:endParaRPr>
                    </a:p>
                    <a:p>
                      <a:pPr algn="ctr">
                        <a:lnSpc>
                          <a:spcPts val="1600"/>
                        </a:lnSpc>
                        <a:spcAft>
                          <a:spcPts val="0"/>
                        </a:spcAft>
                      </a:pPr>
                      <a:endParaRPr lang="en-US" sz="1800" b="1" kern="100" dirty="0" smtClean="0">
                        <a:effectLst/>
                        <a:latin typeface="標楷體" panose="03000509000000000000" pitchFamily="65" charset="-120"/>
                        <a:ea typeface="新細明體" panose="02020500000000000000" pitchFamily="18" charset="-120"/>
                      </a:endParaRPr>
                    </a:p>
                    <a:p>
                      <a:pPr algn="ctr">
                        <a:lnSpc>
                          <a:spcPts val="1600"/>
                        </a:lnSpc>
                        <a:spcAft>
                          <a:spcPts val="0"/>
                        </a:spcAft>
                      </a:pPr>
                      <a:r>
                        <a:rPr lang="en-US" sz="1800" b="1" kern="100" dirty="0" smtClean="0">
                          <a:effectLst/>
                          <a:latin typeface="標楷體" panose="03000509000000000000" pitchFamily="65" charset="-120"/>
                          <a:ea typeface="新細明體" panose="02020500000000000000" pitchFamily="18" charset="-120"/>
                        </a:rPr>
                        <a:t>3,900</a:t>
                      </a:r>
                      <a:r>
                        <a:rPr lang="zh-TW" sz="1800" b="1" kern="100" dirty="0">
                          <a:effectLst/>
                          <a:latin typeface="Times New Roman" panose="02020603050405020304" pitchFamily="18" charset="0"/>
                          <a:ea typeface="標楷體" panose="03000509000000000000" pitchFamily="65" charset="-120"/>
                        </a:rPr>
                        <a:t>元</a:t>
                      </a:r>
                      <a:endParaRPr lang="zh-TW" sz="1800" b="1" kern="100" dirty="0">
                        <a:effectLst/>
                        <a:latin typeface="Times New Roman" panose="02020603050405020304" pitchFamily="18" charset="0"/>
                        <a:ea typeface="新細明體" panose="02020500000000000000" pitchFamily="18" charset="-12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r h="449088">
                <a:tc>
                  <a:txBody>
                    <a:bodyPr/>
                    <a:lstStyle/>
                    <a:p>
                      <a:pPr>
                        <a:lnSpc>
                          <a:spcPts val="1600"/>
                        </a:lnSpc>
                        <a:spcAft>
                          <a:spcPts val="0"/>
                        </a:spcAft>
                      </a:pPr>
                      <a:endParaRPr lang="en-US" altLang="zh-TW" sz="1800" b="1" kern="100" dirty="0" smtClean="0">
                        <a:effectLst/>
                        <a:latin typeface="Times New Roman" panose="02020603050405020304" pitchFamily="18" charset="0"/>
                        <a:ea typeface="標楷體" panose="03000509000000000000" pitchFamily="65" charset="-120"/>
                      </a:endParaRPr>
                    </a:p>
                    <a:p>
                      <a:pPr algn="ctr">
                        <a:lnSpc>
                          <a:spcPts val="1600"/>
                        </a:lnSpc>
                        <a:spcAft>
                          <a:spcPts val="0"/>
                        </a:spcAft>
                      </a:pPr>
                      <a:r>
                        <a:rPr lang="zh-TW" sz="1800" b="1" kern="100" dirty="0" smtClean="0">
                          <a:effectLst/>
                          <a:latin typeface="Times New Roman" panose="02020603050405020304" pitchFamily="18" charset="0"/>
                          <a:ea typeface="標楷體" panose="03000509000000000000" pitchFamily="65" charset="-120"/>
                        </a:rPr>
                        <a:t>總計</a:t>
                      </a:r>
                      <a:endParaRPr lang="zh-TW" sz="1800" b="1" kern="100" dirty="0">
                        <a:effectLst/>
                        <a:latin typeface="Times New Roman" panose="02020603050405020304" pitchFamily="18" charset="0"/>
                        <a:ea typeface="新細明體" panose="02020500000000000000" pitchFamily="18" charset="-12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600"/>
                        </a:lnSpc>
                        <a:spcAft>
                          <a:spcPts val="0"/>
                        </a:spcAft>
                      </a:pPr>
                      <a:endParaRPr lang="en-US" sz="1800" b="1" kern="100" dirty="0" smtClean="0">
                        <a:effectLst/>
                        <a:latin typeface="標楷體" panose="03000509000000000000" pitchFamily="65" charset="-120"/>
                        <a:ea typeface="新細明體" panose="02020500000000000000" pitchFamily="18" charset="-120"/>
                      </a:endParaRPr>
                    </a:p>
                    <a:p>
                      <a:pPr algn="ctr">
                        <a:lnSpc>
                          <a:spcPts val="1600"/>
                        </a:lnSpc>
                        <a:spcAft>
                          <a:spcPts val="0"/>
                        </a:spcAft>
                      </a:pPr>
                      <a:r>
                        <a:rPr lang="en-US" sz="1800" b="1" kern="100" dirty="0" smtClean="0">
                          <a:effectLst/>
                          <a:latin typeface="標楷體" panose="03000509000000000000" pitchFamily="65" charset="-120"/>
                          <a:ea typeface="新細明體" panose="02020500000000000000" pitchFamily="18" charset="-120"/>
                        </a:rPr>
                        <a:t>7,660</a:t>
                      </a:r>
                      <a:r>
                        <a:rPr lang="zh-TW" sz="1800" b="1" kern="100" dirty="0">
                          <a:effectLst/>
                          <a:latin typeface="Times New Roman" panose="02020603050405020304" pitchFamily="18" charset="0"/>
                          <a:ea typeface="標楷體" panose="03000509000000000000" pitchFamily="65" charset="-120"/>
                        </a:rPr>
                        <a:t>元</a:t>
                      </a:r>
                      <a:endParaRPr lang="zh-TW" sz="1800" b="1" kern="100" dirty="0">
                        <a:effectLst/>
                        <a:latin typeface="Times New Roman" panose="02020603050405020304" pitchFamily="18" charset="0"/>
                        <a:ea typeface="新細明體" panose="02020500000000000000" pitchFamily="18" charset="-12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600"/>
                        </a:lnSpc>
                        <a:spcAft>
                          <a:spcPts val="0"/>
                        </a:spcAft>
                      </a:pPr>
                      <a:endParaRPr lang="en-US" sz="1800" b="1" kern="100" dirty="0" smtClean="0">
                        <a:effectLst/>
                        <a:latin typeface="標楷體" panose="03000509000000000000" pitchFamily="65" charset="-120"/>
                        <a:ea typeface="新細明體" panose="02020500000000000000" pitchFamily="18" charset="-120"/>
                      </a:endParaRPr>
                    </a:p>
                    <a:p>
                      <a:pPr algn="ctr">
                        <a:lnSpc>
                          <a:spcPts val="1600"/>
                        </a:lnSpc>
                        <a:spcAft>
                          <a:spcPts val="0"/>
                        </a:spcAft>
                      </a:pPr>
                      <a:r>
                        <a:rPr lang="en-US" sz="1800" b="1" kern="100" dirty="0" smtClean="0">
                          <a:effectLst/>
                          <a:latin typeface="標楷體" panose="03000509000000000000" pitchFamily="65" charset="-120"/>
                          <a:ea typeface="新細明體" panose="02020500000000000000" pitchFamily="18" charset="-120"/>
                        </a:rPr>
                        <a:t>2,086</a:t>
                      </a:r>
                      <a:r>
                        <a:rPr lang="zh-TW" sz="1800" b="1" kern="100" dirty="0">
                          <a:effectLst/>
                          <a:latin typeface="Times New Roman" panose="02020603050405020304" pitchFamily="18" charset="0"/>
                          <a:ea typeface="標楷體" panose="03000509000000000000" pitchFamily="65" charset="-120"/>
                        </a:rPr>
                        <a:t>元</a:t>
                      </a:r>
                      <a:endParaRPr lang="zh-TW" sz="1800" b="1" kern="100" dirty="0">
                        <a:effectLst/>
                        <a:latin typeface="Times New Roman" panose="02020603050405020304" pitchFamily="18" charset="0"/>
                        <a:ea typeface="新細明體" panose="02020500000000000000" pitchFamily="18" charset="-12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600"/>
                        </a:lnSpc>
                        <a:spcAft>
                          <a:spcPts val="0"/>
                        </a:spcAft>
                      </a:pPr>
                      <a:endParaRPr lang="en-US" sz="1800" b="1" kern="100" dirty="0" smtClean="0">
                        <a:effectLst/>
                        <a:latin typeface="標楷體" panose="03000509000000000000" pitchFamily="65" charset="-120"/>
                        <a:ea typeface="新細明體" panose="02020500000000000000" pitchFamily="18" charset="-120"/>
                      </a:endParaRPr>
                    </a:p>
                    <a:p>
                      <a:pPr algn="ctr">
                        <a:lnSpc>
                          <a:spcPts val="1600"/>
                        </a:lnSpc>
                        <a:spcAft>
                          <a:spcPts val="0"/>
                        </a:spcAft>
                      </a:pPr>
                      <a:r>
                        <a:rPr lang="en-US" sz="1800" b="1" kern="100" dirty="0" smtClean="0">
                          <a:effectLst/>
                          <a:latin typeface="標楷體" panose="03000509000000000000" pitchFamily="65" charset="-120"/>
                          <a:ea typeface="新細明體" panose="02020500000000000000" pitchFamily="18" charset="-120"/>
                        </a:rPr>
                        <a:t>9,746</a:t>
                      </a:r>
                      <a:r>
                        <a:rPr lang="zh-TW" sz="1800" b="1" kern="100" dirty="0">
                          <a:effectLst/>
                          <a:latin typeface="Times New Roman" panose="02020603050405020304" pitchFamily="18" charset="0"/>
                          <a:ea typeface="標楷體" panose="03000509000000000000" pitchFamily="65" charset="-120"/>
                        </a:rPr>
                        <a:t>元</a:t>
                      </a:r>
                      <a:endParaRPr lang="zh-TW" sz="1800" b="1" kern="100" dirty="0">
                        <a:effectLst/>
                        <a:latin typeface="Times New Roman" panose="02020603050405020304" pitchFamily="18" charset="0"/>
                        <a:ea typeface="新細明體" panose="02020500000000000000" pitchFamily="18" charset="-12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5"/>
                  </a:ext>
                </a:extLst>
              </a:tr>
            </a:tbl>
          </a:graphicData>
        </a:graphic>
      </p:graphicFrame>
      <p:sp>
        <p:nvSpPr>
          <p:cNvPr id="4" name="投影片編號版面配置區 3"/>
          <p:cNvSpPr>
            <a:spLocks noGrp="1"/>
          </p:cNvSpPr>
          <p:nvPr>
            <p:ph type="sldNum" sz="quarter" idx="12"/>
          </p:nvPr>
        </p:nvSpPr>
        <p:spPr/>
        <p:txBody>
          <a:bodyPr/>
          <a:lstStyle/>
          <a:p>
            <a:fld id="{1118FB7C-3051-423D-B140-B22D31D849CF}" type="slidenum">
              <a:rPr lang="zh-TW" altLang="en-US" smtClean="0"/>
              <a:pPr/>
              <a:t>69</a:t>
            </a:fld>
            <a:endParaRPr lang="zh-TW" altLang="en-US"/>
          </a:p>
        </p:txBody>
      </p:sp>
    </p:spTree>
    <p:extLst>
      <p:ext uri="{BB962C8B-B14F-4D97-AF65-F5344CB8AC3E}">
        <p14:creationId xmlns:p14="http://schemas.microsoft.com/office/powerpoint/2010/main" val="365536267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idx="4294967295"/>
          </p:nvPr>
        </p:nvSpPr>
        <p:spPr>
          <a:xfrm>
            <a:off x="323850" y="333375"/>
            <a:ext cx="8856663" cy="1143000"/>
          </a:xfrm>
        </p:spPr>
        <p:txBody>
          <a:bodyPr>
            <a:normAutofit fontScale="90000"/>
          </a:bodyPr>
          <a:lstStyle/>
          <a:p>
            <a:r>
              <a:rPr lang="zh-TW" altLang="en-US" b="1" dirty="0">
                <a:solidFill>
                  <a:srgbClr val="FF0000"/>
                </a:solidFill>
              </a:rPr>
              <a:t>以偉洋營造有限公司得標案件標案檢索為</a:t>
            </a:r>
            <a:r>
              <a:rPr lang="zh-TW" altLang="en-US" b="1" dirty="0" smtClean="0">
                <a:solidFill>
                  <a:srgbClr val="FF0000"/>
                </a:solidFill>
              </a:rPr>
              <a:t>例</a:t>
            </a:r>
            <a:r>
              <a:rPr lang="en-US" altLang="zh-TW" b="1" dirty="0" smtClean="0">
                <a:solidFill>
                  <a:srgbClr val="FF0000"/>
                </a:solidFill>
                <a:latin typeface="+mj-ea"/>
              </a:rPr>
              <a:t>1</a:t>
            </a:r>
            <a:endParaRPr lang="zh-TW" altLang="en-US" b="1" dirty="0" smtClean="0">
              <a:solidFill>
                <a:srgbClr val="FF0000"/>
              </a:solidFill>
              <a:latin typeface="+mj-ea"/>
            </a:endParaRPr>
          </a:p>
        </p:txBody>
      </p:sp>
      <p:pic>
        <p:nvPicPr>
          <p:cNvPr id="3" name="圖片 2"/>
          <p:cNvPicPr/>
          <p:nvPr/>
        </p:nvPicPr>
        <p:blipFill>
          <a:blip r:embed="rId2"/>
          <a:stretch>
            <a:fillRect/>
          </a:stretch>
        </p:blipFill>
        <p:spPr>
          <a:xfrm>
            <a:off x="179512" y="1593962"/>
            <a:ext cx="8856984" cy="5274310"/>
          </a:xfrm>
          <a:prstGeom prst="rect">
            <a:avLst/>
          </a:prstGeom>
        </p:spPr>
      </p:pic>
      <p:sp>
        <p:nvSpPr>
          <p:cNvPr id="4" name="投影片編號版面配置區 3"/>
          <p:cNvSpPr>
            <a:spLocks noGrp="1"/>
          </p:cNvSpPr>
          <p:nvPr>
            <p:ph type="sldNum" sz="quarter" idx="12"/>
          </p:nvPr>
        </p:nvSpPr>
        <p:spPr/>
        <p:txBody>
          <a:bodyPr/>
          <a:lstStyle/>
          <a:p>
            <a:fld id="{1118FB7C-3051-423D-B140-B22D31D849CF}" type="slidenum">
              <a:rPr lang="zh-TW" altLang="en-US" smtClean="0"/>
              <a:pPr/>
              <a:t>7</a:t>
            </a:fld>
            <a:endParaRPr lang="zh-TW" altLang="en-US"/>
          </a:p>
        </p:txBody>
      </p:sp>
    </p:spTree>
    <p:extLst>
      <p:ext uri="{BB962C8B-B14F-4D97-AF65-F5344CB8AC3E}">
        <p14:creationId xmlns:p14="http://schemas.microsoft.com/office/powerpoint/2010/main" val="2226622295"/>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2"/>
          <p:cNvSpPr>
            <a:spLocks noGrp="1" noChangeArrowheads="1"/>
          </p:cNvSpPr>
          <p:nvPr>
            <p:ph type="title" idx="4294967295"/>
          </p:nvPr>
        </p:nvSpPr>
        <p:spPr>
          <a:xfrm>
            <a:off x="251520" y="277813"/>
            <a:ext cx="8435280" cy="774700"/>
          </a:xfrm>
          <a:solidFill>
            <a:srgbClr val="FFFF00"/>
          </a:solidFill>
        </p:spPr>
        <p:txBody>
          <a:bodyPr>
            <a:normAutofit fontScale="90000"/>
          </a:bodyPr>
          <a:lstStyle/>
          <a:p>
            <a:r>
              <a:rPr lang="zh-TW" altLang="en-US" sz="3800" b="1" dirty="0" smtClean="0">
                <a:solidFill>
                  <a:srgbClr val="CA2004"/>
                </a:solidFill>
                <a:latin typeface="標楷體" panose="03000509000000000000" pitchFamily="65" charset="-120"/>
              </a:rPr>
              <a:t>財物</a:t>
            </a:r>
            <a:r>
              <a:rPr lang="en-US" altLang="zh-TW" sz="3800" b="1" dirty="0" smtClean="0">
                <a:solidFill>
                  <a:srgbClr val="CA2004"/>
                </a:solidFill>
                <a:latin typeface="標楷體" panose="03000509000000000000" pitchFamily="65" charset="-120"/>
              </a:rPr>
              <a:t>(</a:t>
            </a:r>
            <a:r>
              <a:rPr lang="zh-TW" altLang="en-US" sz="3800" b="1" dirty="0" smtClean="0">
                <a:solidFill>
                  <a:srgbClr val="CA2004"/>
                </a:solidFill>
                <a:latin typeface="標楷體" panose="03000509000000000000" pitchFamily="65" charset="-120"/>
              </a:rPr>
              <a:t>品項不符</a:t>
            </a:r>
            <a:r>
              <a:rPr lang="en-US" altLang="zh-TW" sz="3800" b="1" dirty="0" smtClean="0">
                <a:solidFill>
                  <a:srgbClr val="CA2004"/>
                </a:solidFill>
                <a:latin typeface="標楷體" panose="03000509000000000000" pitchFamily="65" charset="-120"/>
              </a:rPr>
              <a:t>)</a:t>
            </a:r>
            <a:r>
              <a:rPr lang="zh-TW" altLang="en-US" sz="3800" b="1" dirty="0" smtClean="0">
                <a:solidFill>
                  <a:srgbClr val="CA2004"/>
                </a:solidFill>
                <a:latin typeface="標楷體" panose="03000509000000000000" pitchFamily="65" charset="-120"/>
              </a:rPr>
              <a:t>減價收受之扣款認定疑義</a:t>
            </a:r>
            <a:r>
              <a:rPr lang="en-US" altLang="zh-TW" sz="3800" b="1" dirty="0" smtClean="0">
                <a:solidFill>
                  <a:srgbClr val="CA2004"/>
                </a:solidFill>
                <a:latin typeface="標楷體" panose="03000509000000000000" pitchFamily="65" charset="-120"/>
              </a:rPr>
              <a:t>1</a:t>
            </a:r>
            <a:endParaRPr lang="zh-TW" altLang="en-US" dirty="0" smtClean="0">
              <a:latin typeface="標楷體" panose="03000509000000000000" pitchFamily="65" charset="-120"/>
            </a:endParaRPr>
          </a:p>
        </p:txBody>
      </p:sp>
      <p:sp>
        <p:nvSpPr>
          <p:cNvPr id="199683" name="Rectangle 3"/>
          <p:cNvSpPr>
            <a:spLocks noGrp="1" noChangeArrowheads="1"/>
          </p:cNvSpPr>
          <p:nvPr>
            <p:ph type="body" idx="4294967295"/>
          </p:nvPr>
        </p:nvSpPr>
        <p:spPr>
          <a:xfrm>
            <a:off x="251520" y="1196752"/>
            <a:ext cx="8568951" cy="4969098"/>
          </a:xfrm>
        </p:spPr>
        <p:txBody>
          <a:bodyPr>
            <a:noAutofit/>
          </a:bodyPr>
          <a:lstStyle/>
          <a:p>
            <a:pPr>
              <a:buFont typeface="Wingdings" panose="05000000000000000000" pitchFamily="2" charset="2"/>
              <a:buChar char="p"/>
            </a:pPr>
            <a:r>
              <a:rPr lang="en-US" altLang="zh-TW" sz="2400" b="1" dirty="0" smtClean="0">
                <a:solidFill>
                  <a:srgbClr val="0000FF"/>
                </a:solidFill>
                <a:latin typeface="+mj-ea"/>
                <a:ea typeface="+mj-ea"/>
              </a:rPr>
              <a:t>【</a:t>
            </a:r>
            <a:r>
              <a:rPr lang="zh-TW" altLang="en-US" sz="2400" b="1" dirty="0" smtClean="0">
                <a:solidFill>
                  <a:srgbClr val="0000FF"/>
                </a:solidFill>
                <a:latin typeface="+mj-ea"/>
                <a:ea typeface="+mj-ea"/>
              </a:rPr>
              <a:t>案例背景</a:t>
            </a:r>
            <a:r>
              <a:rPr lang="en-US" altLang="zh-TW" sz="2400" b="1" dirty="0" smtClean="0">
                <a:solidFill>
                  <a:srgbClr val="0000FF"/>
                </a:solidFill>
                <a:latin typeface="+mj-ea"/>
                <a:ea typeface="+mj-ea"/>
              </a:rPr>
              <a:t>】</a:t>
            </a:r>
            <a:r>
              <a:rPr lang="en-US" altLang="zh-TW" sz="2400" b="1" dirty="0" smtClean="0">
                <a:latin typeface="+mj-ea"/>
                <a:ea typeface="+mj-ea"/>
              </a:rPr>
              <a:t>○</a:t>
            </a:r>
            <a:r>
              <a:rPr lang="zh-TW" altLang="zh-TW" sz="2400" b="1" dirty="0" smtClean="0">
                <a:latin typeface="+mj-ea"/>
                <a:ea typeface="+mj-ea"/>
              </a:rPr>
              <a:t>空調設備</a:t>
            </a:r>
            <a:r>
              <a:rPr lang="zh-TW" altLang="en-US" sz="2400" b="1" dirty="0" smtClean="0">
                <a:latin typeface="+mj-ea"/>
                <a:ea typeface="+mj-ea"/>
              </a:rPr>
              <a:t>採購</a:t>
            </a:r>
            <a:r>
              <a:rPr lang="zh-TW" altLang="zh-TW" sz="2400" b="1" dirty="0" smtClean="0">
                <a:latin typeface="+mj-ea"/>
                <a:ea typeface="+mj-ea"/>
              </a:rPr>
              <a:t>案，</a:t>
            </a:r>
            <a:r>
              <a:rPr lang="zh-TW" altLang="en-US" sz="2400" b="1" dirty="0" smtClean="0">
                <a:latin typeface="+mj-ea"/>
                <a:ea typeface="+mj-ea"/>
              </a:rPr>
              <a:t>驗收發現與投標須知第</a:t>
            </a:r>
            <a:r>
              <a:rPr lang="en-US" altLang="zh-TW" sz="2400" b="1" dirty="0" smtClean="0">
                <a:latin typeface="+mj-ea"/>
                <a:ea typeface="+mj-ea"/>
              </a:rPr>
              <a:t>16</a:t>
            </a:r>
            <a:r>
              <a:rPr lang="zh-TW" altLang="en-US" sz="2400" b="1" dirty="0" smtClean="0">
                <a:latin typeface="+mj-ea"/>
                <a:ea typeface="+mj-ea"/>
              </a:rPr>
              <a:t>點規範為台製</a:t>
            </a:r>
            <a:r>
              <a:rPr lang="zh-TW" altLang="en-US" sz="2400" b="1" dirty="0" smtClean="0">
                <a:latin typeface="標楷體" panose="03000509000000000000" pitchFamily="65" charset="-120"/>
                <a:ea typeface="標楷體" panose="03000509000000000000" pitchFamily="65" charset="-120"/>
              </a:rPr>
              <a:t>，</a:t>
            </a:r>
            <a:r>
              <a:rPr lang="zh-TW" altLang="en-US" sz="2400" b="1" dirty="0" smtClean="0">
                <a:latin typeface="+mj-ea"/>
                <a:ea typeface="+mj-ea"/>
              </a:rPr>
              <a:t>限制進口或大陸產品等規定不符</a:t>
            </a:r>
            <a:r>
              <a:rPr lang="zh-TW" altLang="zh-TW" sz="2400" b="1" dirty="0" smtClean="0">
                <a:latin typeface="+mj-ea"/>
                <a:ea typeface="+mj-ea"/>
              </a:rPr>
              <a:t>，</a:t>
            </a:r>
            <a:r>
              <a:rPr lang="zh-TW" altLang="en-US" sz="2400" b="1" dirty="0" smtClean="0">
                <a:latin typeface="+mj-ea"/>
                <a:ea typeface="+mj-ea"/>
              </a:rPr>
              <a:t>依採購法第</a:t>
            </a:r>
            <a:r>
              <a:rPr lang="en-US" altLang="zh-TW" sz="2400" b="1" dirty="0" smtClean="0">
                <a:latin typeface="+mj-ea"/>
                <a:ea typeface="+mj-ea"/>
              </a:rPr>
              <a:t>72</a:t>
            </a:r>
            <a:r>
              <a:rPr lang="zh-TW" altLang="en-US" sz="2400" b="1" dirty="0" smtClean="0">
                <a:latin typeface="+mj-ea"/>
                <a:ea typeface="+mj-ea"/>
              </a:rPr>
              <a:t>條第</a:t>
            </a:r>
            <a:r>
              <a:rPr lang="en-US" altLang="zh-TW" sz="2400" b="1" dirty="0" smtClean="0">
                <a:latin typeface="+mj-ea"/>
                <a:ea typeface="+mj-ea"/>
              </a:rPr>
              <a:t>2</a:t>
            </a:r>
            <a:r>
              <a:rPr lang="zh-TW" altLang="en-US" sz="2400" b="1" dirty="0" smtClean="0">
                <a:latin typeface="+mj-ea"/>
                <a:ea typeface="+mj-ea"/>
              </a:rPr>
              <a:t>項規定</a:t>
            </a:r>
            <a:r>
              <a:rPr lang="zh-TW" altLang="zh-TW" sz="2400" b="1" dirty="0" smtClean="0">
                <a:latin typeface="+mj-ea"/>
                <a:ea typeface="+mj-ea"/>
              </a:rPr>
              <a:t>，</a:t>
            </a:r>
            <a:r>
              <a:rPr lang="zh-TW" altLang="en-US" sz="2400" b="1" dirty="0">
                <a:latin typeface="+mj-ea"/>
                <a:ea typeface="+mj-ea"/>
              </a:rPr>
              <a:t>不妨礙安全及使用需求，亦無減少通常效用或契約預定效用，經機關</a:t>
            </a:r>
            <a:r>
              <a:rPr lang="zh-TW" altLang="en-US" sz="2400" b="1" dirty="0" smtClean="0">
                <a:latin typeface="+mj-ea"/>
                <a:ea typeface="+mj-ea"/>
              </a:rPr>
              <a:t>檢討採減價</a:t>
            </a:r>
            <a:r>
              <a:rPr lang="zh-TW" altLang="en-US" sz="2400" b="1" dirty="0">
                <a:latin typeface="+mj-ea"/>
                <a:ea typeface="+mj-ea"/>
              </a:rPr>
              <a:t>收受</a:t>
            </a:r>
            <a:r>
              <a:rPr lang="zh-TW" altLang="en-US" sz="2400" b="1" dirty="0" smtClean="0">
                <a:latin typeface="+mj-ea"/>
                <a:ea typeface="+mj-ea"/>
              </a:rPr>
              <a:t>。</a:t>
            </a:r>
            <a:r>
              <a:rPr lang="zh-TW" altLang="en-US" sz="2400" b="1" dirty="0" smtClean="0">
                <a:solidFill>
                  <a:srgbClr val="0000FF"/>
                </a:solidFill>
                <a:latin typeface="+mj-ea"/>
                <a:ea typeface="+mj-ea"/>
              </a:rPr>
              <a:t>惟系爭</a:t>
            </a:r>
            <a:r>
              <a:rPr lang="zh-TW" altLang="zh-TW" sz="2400" b="1" dirty="0" smtClean="0">
                <a:solidFill>
                  <a:srgbClr val="0000FF"/>
                </a:solidFill>
                <a:latin typeface="+mj-ea"/>
                <a:ea typeface="+mj-ea"/>
              </a:rPr>
              <a:t>空調設備</a:t>
            </a:r>
            <a:r>
              <a:rPr lang="zh-TW" altLang="en-US" sz="2400" b="1" dirty="0" smtClean="0">
                <a:solidFill>
                  <a:srgbClr val="0000FF"/>
                </a:solidFill>
                <a:latin typeface="+mj-ea"/>
                <a:ea typeface="+mj-ea"/>
              </a:rPr>
              <a:t>主機屬子項之一</a:t>
            </a:r>
            <a:r>
              <a:rPr lang="zh-TW" altLang="en-US" sz="2400" b="1" dirty="0" smtClean="0">
                <a:solidFill>
                  <a:srgbClr val="0000FF"/>
                </a:solidFill>
                <a:latin typeface="標楷體" panose="03000509000000000000" pitchFamily="65" charset="-120"/>
                <a:ea typeface="標楷體" panose="03000509000000000000" pitchFamily="65" charset="-120"/>
              </a:rPr>
              <a:t>，</a:t>
            </a:r>
            <a:r>
              <a:rPr lang="zh-TW" altLang="en-US" sz="2400" b="1" dirty="0" smtClean="0">
                <a:solidFill>
                  <a:srgbClr val="0000FF"/>
                </a:solidFill>
                <a:latin typeface="+mj-ea"/>
                <a:ea typeface="+mj-ea"/>
              </a:rPr>
              <a:t>並無個別經費報價，乏執行準據</a:t>
            </a:r>
            <a:r>
              <a:rPr lang="zh-TW" altLang="zh-TW" sz="2400" b="1" dirty="0" smtClean="0">
                <a:solidFill>
                  <a:srgbClr val="0000FF"/>
                </a:solidFill>
                <a:latin typeface="+mj-ea"/>
                <a:ea typeface="+mj-ea"/>
              </a:rPr>
              <a:t>。</a:t>
            </a:r>
            <a:endParaRPr lang="en-US" altLang="zh-TW" sz="2400" b="1" dirty="0" smtClean="0">
              <a:solidFill>
                <a:srgbClr val="0000FF"/>
              </a:solidFill>
              <a:latin typeface="+mj-ea"/>
              <a:ea typeface="+mj-ea"/>
            </a:endParaRPr>
          </a:p>
          <a:p>
            <a:pPr>
              <a:buFont typeface="Wingdings" panose="05000000000000000000" pitchFamily="2" charset="2"/>
              <a:buChar char="p"/>
            </a:pPr>
            <a:r>
              <a:rPr lang="en-US" altLang="zh-TW" sz="2400" b="1" dirty="0" smtClean="0">
                <a:solidFill>
                  <a:srgbClr val="0000FF"/>
                </a:solidFill>
                <a:latin typeface="+mj-ea"/>
                <a:ea typeface="+mj-ea"/>
              </a:rPr>
              <a:t>【</a:t>
            </a:r>
            <a:r>
              <a:rPr lang="zh-TW" altLang="en-US" sz="2400" b="1" dirty="0" smtClean="0">
                <a:solidFill>
                  <a:srgbClr val="0000FF"/>
                </a:solidFill>
                <a:latin typeface="+mj-ea"/>
                <a:ea typeface="+mj-ea"/>
              </a:rPr>
              <a:t>相關規定</a:t>
            </a:r>
            <a:r>
              <a:rPr lang="en-US" altLang="zh-TW" sz="2400" b="1" dirty="0" smtClean="0">
                <a:solidFill>
                  <a:srgbClr val="0000FF"/>
                </a:solidFill>
                <a:latin typeface="+mj-ea"/>
                <a:ea typeface="+mj-ea"/>
              </a:rPr>
              <a:t>】</a:t>
            </a:r>
          </a:p>
          <a:p>
            <a:r>
              <a:rPr lang="en-US" altLang="zh-TW" sz="2400" b="1" dirty="0" smtClean="0">
                <a:latin typeface="+mj-ea"/>
                <a:ea typeface="+mj-ea"/>
              </a:rPr>
              <a:t>1.</a:t>
            </a:r>
            <a:r>
              <a:rPr lang="zh-TW" altLang="en-US" sz="2400" b="1" dirty="0" smtClean="0">
                <a:latin typeface="+mj-ea"/>
                <a:ea typeface="+mj-ea"/>
              </a:rPr>
              <a:t>工程</a:t>
            </a:r>
            <a:r>
              <a:rPr lang="zh-TW" altLang="en-US" sz="2400" b="1" dirty="0">
                <a:latin typeface="+mj-ea"/>
                <a:ea typeface="+mj-ea"/>
              </a:rPr>
              <a:t>委員會</a:t>
            </a:r>
            <a:r>
              <a:rPr lang="en-US" altLang="zh-TW" sz="2400" b="1" dirty="0">
                <a:latin typeface="+mj-ea"/>
                <a:ea typeface="+mj-ea"/>
              </a:rPr>
              <a:t>105</a:t>
            </a:r>
            <a:r>
              <a:rPr lang="zh-TW" altLang="en-US" sz="2400" b="1" dirty="0">
                <a:latin typeface="+mj-ea"/>
                <a:ea typeface="+mj-ea"/>
              </a:rPr>
              <a:t>年</a:t>
            </a:r>
            <a:r>
              <a:rPr lang="en-US" altLang="zh-TW" sz="2400" b="1" dirty="0">
                <a:latin typeface="+mj-ea"/>
                <a:ea typeface="+mj-ea"/>
              </a:rPr>
              <a:t>01</a:t>
            </a:r>
            <a:r>
              <a:rPr lang="zh-TW" altLang="en-US" sz="2400" b="1" dirty="0">
                <a:latin typeface="+mj-ea"/>
                <a:ea typeface="+mj-ea"/>
              </a:rPr>
              <a:t>月</a:t>
            </a:r>
            <a:r>
              <a:rPr lang="en-US" altLang="zh-TW" sz="2400" b="1" dirty="0">
                <a:latin typeface="+mj-ea"/>
                <a:ea typeface="+mj-ea"/>
              </a:rPr>
              <a:t>14</a:t>
            </a:r>
            <a:r>
              <a:rPr lang="zh-TW" altLang="en-US" sz="2400" b="1" dirty="0">
                <a:latin typeface="+mj-ea"/>
                <a:ea typeface="+mj-ea"/>
              </a:rPr>
              <a:t>日工程企字第</a:t>
            </a:r>
            <a:r>
              <a:rPr lang="en-US" altLang="zh-TW" sz="2400" b="1" dirty="0">
                <a:latin typeface="+mj-ea"/>
                <a:ea typeface="+mj-ea"/>
              </a:rPr>
              <a:t>10400379720</a:t>
            </a:r>
            <a:r>
              <a:rPr lang="zh-TW" altLang="en-US" sz="2400" b="1" dirty="0">
                <a:latin typeface="+mj-ea"/>
                <a:ea typeface="+mj-ea"/>
              </a:rPr>
              <a:t>號函：「工程採購契約範本」第</a:t>
            </a:r>
            <a:r>
              <a:rPr lang="en-US" altLang="zh-TW" sz="2400" b="1" dirty="0">
                <a:latin typeface="+mj-ea"/>
                <a:ea typeface="+mj-ea"/>
              </a:rPr>
              <a:t>4</a:t>
            </a:r>
            <a:r>
              <a:rPr lang="zh-TW" altLang="en-US" sz="2400" b="1" dirty="0">
                <a:latin typeface="+mj-ea"/>
                <a:ea typeface="+mj-ea"/>
              </a:rPr>
              <a:t>條第</a:t>
            </a:r>
            <a:r>
              <a:rPr lang="en-US" altLang="zh-TW" sz="2400" b="1" dirty="0">
                <a:latin typeface="+mj-ea"/>
                <a:ea typeface="+mj-ea"/>
              </a:rPr>
              <a:t>(</a:t>
            </a:r>
            <a:r>
              <a:rPr lang="zh-TW" altLang="en-US" sz="2400" b="1" dirty="0">
                <a:latin typeface="+mj-ea"/>
                <a:ea typeface="+mj-ea"/>
              </a:rPr>
              <a:t>一</a:t>
            </a:r>
            <a:r>
              <a:rPr lang="en-US" altLang="zh-TW" sz="2400" b="1" dirty="0">
                <a:latin typeface="+mj-ea"/>
                <a:ea typeface="+mj-ea"/>
              </a:rPr>
              <a:t>)</a:t>
            </a:r>
            <a:r>
              <a:rPr lang="zh-TW" altLang="en-US" sz="2400" b="1" dirty="0">
                <a:latin typeface="+mj-ea"/>
                <a:ea typeface="+mj-ea"/>
              </a:rPr>
              <a:t>款執行方式：「採減價收受者，按不符項目標的之契約價金　</a:t>
            </a:r>
            <a:r>
              <a:rPr lang="en-US" altLang="zh-TW" sz="2400" b="1" dirty="0">
                <a:latin typeface="+mj-ea"/>
                <a:ea typeface="+mj-ea"/>
              </a:rPr>
              <a:t>%</a:t>
            </a:r>
            <a:r>
              <a:rPr lang="zh-TW" altLang="en-US" sz="2400" b="1" dirty="0">
                <a:latin typeface="+mj-ea"/>
                <a:ea typeface="+mj-ea"/>
              </a:rPr>
              <a:t>（由機關視需要於招標時載明）減價，並處以減價金額　</a:t>
            </a:r>
            <a:r>
              <a:rPr lang="en-US" altLang="zh-TW" sz="2400" b="1" dirty="0">
                <a:latin typeface="+mj-ea"/>
                <a:ea typeface="+mj-ea"/>
              </a:rPr>
              <a:t>%</a:t>
            </a:r>
            <a:r>
              <a:rPr lang="zh-TW" altLang="en-US" sz="2400" b="1" dirty="0">
                <a:latin typeface="+mj-ea"/>
                <a:ea typeface="+mj-ea"/>
              </a:rPr>
              <a:t>（由機關視需要於招標時載明）之違約金</a:t>
            </a:r>
            <a:r>
              <a:rPr lang="en-US" altLang="zh-TW" sz="2400" b="1" dirty="0">
                <a:latin typeface="+mj-ea"/>
                <a:ea typeface="+mj-ea"/>
              </a:rPr>
              <a:t>……</a:t>
            </a:r>
            <a:r>
              <a:rPr lang="zh-TW" altLang="en-US" sz="2400" b="1" dirty="0">
                <a:latin typeface="+mj-ea"/>
                <a:ea typeface="+mj-ea"/>
              </a:rPr>
              <a:t>。減價及違約金之總額，以該項目之契約價金為限。」，「減價及違約金之總額，以該項目之契約價金為限」，該項目契約價金係指標價清單或詳細價目表工作項目所載之複價金額。</a:t>
            </a:r>
          </a:p>
          <a:p>
            <a:endParaRPr lang="en-US" altLang="zh-TW" sz="2400" b="1" dirty="0" smtClean="0">
              <a:solidFill>
                <a:srgbClr val="0000FF"/>
              </a:solidFill>
              <a:latin typeface="+mj-ea"/>
              <a:ea typeface="+mj-ea"/>
            </a:endParaRPr>
          </a:p>
        </p:txBody>
      </p:sp>
      <p:sp>
        <p:nvSpPr>
          <p:cNvPr id="3" name="投影片編號版面配置區 2"/>
          <p:cNvSpPr>
            <a:spLocks noGrp="1"/>
          </p:cNvSpPr>
          <p:nvPr>
            <p:ph type="sldNum" sz="quarter" idx="12"/>
          </p:nvPr>
        </p:nvSpPr>
        <p:spPr/>
        <p:txBody>
          <a:bodyPr/>
          <a:lstStyle/>
          <a:p>
            <a:fld id="{1118FB7C-3051-423D-B140-B22D31D849CF}" type="slidenum">
              <a:rPr lang="zh-TW" altLang="en-US" smtClean="0"/>
              <a:pPr/>
              <a:t>70</a:t>
            </a:fld>
            <a:endParaRPr lang="zh-TW" altLang="en-US"/>
          </a:p>
        </p:txBody>
      </p:sp>
    </p:spTree>
    <p:extLst>
      <p:ext uri="{BB962C8B-B14F-4D97-AF65-F5344CB8AC3E}">
        <p14:creationId xmlns:p14="http://schemas.microsoft.com/office/powerpoint/2010/main" val="3764525745"/>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2"/>
          <p:cNvSpPr>
            <a:spLocks noGrp="1" noChangeArrowheads="1"/>
          </p:cNvSpPr>
          <p:nvPr>
            <p:ph type="title" idx="4294967295"/>
          </p:nvPr>
        </p:nvSpPr>
        <p:spPr>
          <a:xfrm>
            <a:off x="251520" y="277813"/>
            <a:ext cx="8435280" cy="774700"/>
          </a:xfrm>
          <a:solidFill>
            <a:schemeClr val="bg1"/>
          </a:solidFill>
        </p:spPr>
        <p:txBody>
          <a:bodyPr>
            <a:normAutofit fontScale="90000"/>
          </a:bodyPr>
          <a:lstStyle/>
          <a:p>
            <a:r>
              <a:rPr lang="zh-TW" altLang="en-US" sz="3800" b="1" dirty="0">
                <a:solidFill>
                  <a:srgbClr val="CA2004"/>
                </a:solidFill>
                <a:latin typeface="標楷體" panose="03000509000000000000" pitchFamily="65" charset="-120"/>
              </a:rPr>
              <a:t>財物</a:t>
            </a:r>
            <a:r>
              <a:rPr lang="en-US" altLang="zh-TW" sz="3800" b="1" dirty="0">
                <a:solidFill>
                  <a:srgbClr val="CA2004"/>
                </a:solidFill>
                <a:latin typeface="標楷體" panose="03000509000000000000" pitchFamily="65" charset="-120"/>
              </a:rPr>
              <a:t>(</a:t>
            </a:r>
            <a:r>
              <a:rPr lang="zh-TW" altLang="en-US" sz="3800" b="1" dirty="0">
                <a:solidFill>
                  <a:srgbClr val="CA2004"/>
                </a:solidFill>
                <a:latin typeface="標楷體" panose="03000509000000000000" pitchFamily="65" charset="-120"/>
              </a:rPr>
              <a:t>品項不符</a:t>
            </a:r>
            <a:r>
              <a:rPr lang="en-US" altLang="zh-TW" sz="3800" b="1" dirty="0">
                <a:solidFill>
                  <a:srgbClr val="CA2004"/>
                </a:solidFill>
                <a:latin typeface="標楷體" panose="03000509000000000000" pitchFamily="65" charset="-120"/>
              </a:rPr>
              <a:t>)</a:t>
            </a:r>
            <a:r>
              <a:rPr lang="zh-TW" altLang="en-US" sz="3800" b="1" dirty="0">
                <a:solidFill>
                  <a:srgbClr val="CA2004"/>
                </a:solidFill>
                <a:latin typeface="標楷體" panose="03000509000000000000" pitchFamily="65" charset="-120"/>
              </a:rPr>
              <a:t>減價收受之扣款認定疑義</a:t>
            </a:r>
            <a:r>
              <a:rPr lang="en-US" altLang="zh-TW" sz="3800" b="1" dirty="0" smtClean="0">
                <a:solidFill>
                  <a:srgbClr val="CA2004"/>
                </a:solidFill>
                <a:latin typeface="標楷體" panose="03000509000000000000" pitchFamily="65" charset="-120"/>
              </a:rPr>
              <a:t>2</a:t>
            </a:r>
            <a:endParaRPr lang="zh-TW" altLang="en-US" dirty="0" smtClean="0">
              <a:latin typeface="標楷體" panose="03000509000000000000" pitchFamily="65" charset="-120"/>
            </a:endParaRPr>
          </a:p>
        </p:txBody>
      </p:sp>
      <p:sp>
        <p:nvSpPr>
          <p:cNvPr id="199683" name="Rectangle 3"/>
          <p:cNvSpPr>
            <a:spLocks noGrp="1" noChangeArrowheads="1"/>
          </p:cNvSpPr>
          <p:nvPr>
            <p:ph type="body" idx="4294967295"/>
          </p:nvPr>
        </p:nvSpPr>
        <p:spPr>
          <a:xfrm>
            <a:off x="251520" y="1196752"/>
            <a:ext cx="8568951" cy="4969098"/>
          </a:xfrm>
        </p:spPr>
        <p:txBody>
          <a:bodyPr>
            <a:noAutofit/>
          </a:bodyPr>
          <a:lstStyle/>
          <a:p>
            <a:r>
              <a:rPr lang="en-US" altLang="zh-TW" sz="2400" b="1" dirty="0" smtClean="0">
                <a:latin typeface="+mj-ea"/>
                <a:ea typeface="+mj-ea"/>
              </a:rPr>
              <a:t>2.</a:t>
            </a:r>
            <a:r>
              <a:rPr lang="zh-TW" altLang="zh-TW" sz="2400" b="1" dirty="0" smtClean="0">
                <a:latin typeface="+mj-ea"/>
                <a:ea typeface="+mj-ea"/>
              </a:rPr>
              <a:t>工程</a:t>
            </a:r>
            <a:r>
              <a:rPr lang="zh-TW" altLang="zh-TW" sz="2400" b="1" dirty="0">
                <a:latin typeface="+mj-ea"/>
                <a:ea typeface="+mj-ea"/>
              </a:rPr>
              <a:t>採購契約</a:t>
            </a:r>
            <a:r>
              <a:rPr lang="zh-TW" altLang="zh-TW" sz="2400" b="1" dirty="0" smtClean="0">
                <a:latin typeface="+mj-ea"/>
                <a:ea typeface="+mj-ea"/>
              </a:rPr>
              <a:t>範本第</a:t>
            </a:r>
            <a:r>
              <a:rPr lang="en-US" altLang="zh-TW" sz="2400" b="1" dirty="0">
                <a:latin typeface="+mj-ea"/>
                <a:ea typeface="+mj-ea"/>
              </a:rPr>
              <a:t>4</a:t>
            </a:r>
            <a:r>
              <a:rPr lang="zh-TW" altLang="zh-TW" sz="2400" b="1" dirty="0">
                <a:latin typeface="+mj-ea"/>
                <a:ea typeface="+mj-ea"/>
              </a:rPr>
              <a:t>條第</a:t>
            </a:r>
            <a:r>
              <a:rPr lang="en-US" altLang="zh-TW" sz="2400" b="1" dirty="0">
                <a:latin typeface="+mj-ea"/>
                <a:ea typeface="+mj-ea"/>
              </a:rPr>
              <a:t>(</a:t>
            </a:r>
            <a:r>
              <a:rPr lang="zh-TW" altLang="zh-TW" sz="2400" b="1" dirty="0">
                <a:latin typeface="+mj-ea"/>
                <a:ea typeface="+mj-ea"/>
              </a:rPr>
              <a:t>一</a:t>
            </a:r>
            <a:r>
              <a:rPr lang="en-US" altLang="zh-TW" sz="2400" b="1" dirty="0">
                <a:latin typeface="+mj-ea"/>
                <a:ea typeface="+mj-ea"/>
              </a:rPr>
              <a:t>)</a:t>
            </a:r>
            <a:r>
              <a:rPr lang="zh-TW" altLang="zh-TW" sz="2400" b="1" dirty="0">
                <a:latin typeface="+mj-ea"/>
                <a:ea typeface="+mj-ea"/>
              </a:rPr>
              <a:t>款執行方式，屬尺寸不符規定者，減價金額得就尺寸差異之比率計算之；屬工料不符規定者，減價金額得按工料差額計算之；</a:t>
            </a:r>
            <a:r>
              <a:rPr lang="zh-TW" altLang="zh-TW" sz="2400" b="1" dirty="0">
                <a:solidFill>
                  <a:srgbClr val="0000FF"/>
                </a:solidFill>
                <a:latin typeface="+mj-ea"/>
                <a:ea typeface="+mj-ea"/>
              </a:rPr>
              <a:t>非屬尺寸、工料不符規定者，減價金額得就重量、權重等差異之比率計算之</a:t>
            </a:r>
            <a:r>
              <a:rPr lang="zh-TW" altLang="zh-TW" sz="2400" b="1" dirty="0" smtClean="0">
                <a:latin typeface="+mj-ea"/>
                <a:ea typeface="+mj-ea"/>
              </a:rPr>
              <a:t>。</a:t>
            </a:r>
            <a:endParaRPr lang="en-US" altLang="zh-TW" sz="2400" b="1" dirty="0" smtClean="0">
              <a:latin typeface="+mj-ea"/>
              <a:ea typeface="+mj-ea"/>
            </a:endParaRPr>
          </a:p>
          <a:p>
            <a:r>
              <a:rPr lang="en-US" altLang="zh-TW" sz="2400" b="1" dirty="0" smtClean="0">
                <a:latin typeface="+mj-ea"/>
                <a:ea typeface="+mj-ea"/>
              </a:rPr>
              <a:t>3.</a:t>
            </a:r>
            <a:r>
              <a:rPr lang="en-US" altLang="zh-TW" sz="2400" b="1" dirty="0">
                <a:latin typeface="+mj-ea"/>
              </a:rPr>
              <a:t> </a:t>
            </a:r>
            <a:r>
              <a:rPr lang="zh-TW" altLang="zh-TW" sz="2400" b="1" dirty="0" smtClean="0">
                <a:latin typeface="+mj-ea"/>
              </a:rPr>
              <a:t>依</a:t>
            </a:r>
            <a:r>
              <a:rPr lang="zh-TW" altLang="zh-TW" sz="2400" b="1" dirty="0">
                <a:latin typeface="+mj-ea"/>
              </a:rPr>
              <a:t>工程會</a:t>
            </a:r>
            <a:r>
              <a:rPr lang="en-US" altLang="zh-TW" sz="2400" b="1" dirty="0">
                <a:latin typeface="+mj-ea"/>
              </a:rPr>
              <a:t>101</a:t>
            </a:r>
            <a:r>
              <a:rPr lang="zh-TW" altLang="zh-TW" sz="2400" b="1" dirty="0">
                <a:latin typeface="+mj-ea"/>
              </a:rPr>
              <a:t>年</a:t>
            </a:r>
            <a:r>
              <a:rPr lang="en-US" altLang="zh-TW" sz="2400" b="1" dirty="0">
                <a:latin typeface="+mj-ea"/>
              </a:rPr>
              <a:t>11</a:t>
            </a:r>
            <a:r>
              <a:rPr lang="zh-TW" altLang="zh-TW" sz="2400" b="1" dirty="0">
                <a:latin typeface="+mj-ea"/>
              </a:rPr>
              <a:t>月</a:t>
            </a:r>
            <a:r>
              <a:rPr lang="en-US" altLang="zh-TW" sz="2400" b="1" dirty="0">
                <a:latin typeface="+mj-ea"/>
              </a:rPr>
              <a:t>01</a:t>
            </a:r>
            <a:r>
              <a:rPr lang="zh-TW" altLang="zh-TW" sz="2400" b="1" dirty="0">
                <a:latin typeface="+mj-ea"/>
              </a:rPr>
              <a:t>日工程企字第</a:t>
            </a:r>
            <a:r>
              <a:rPr lang="en-US" altLang="zh-TW" sz="2400" b="1" dirty="0">
                <a:latin typeface="+mj-ea"/>
              </a:rPr>
              <a:t>10100383950</a:t>
            </a:r>
            <a:r>
              <a:rPr lang="zh-TW" altLang="zh-TW" sz="2400" b="1" dirty="0">
                <a:latin typeface="+mj-ea"/>
              </a:rPr>
              <a:t>號函釋略以，爰機關驗收結果與契約規定不符，</a:t>
            </a:r>
            <a:r>
              <a:rPr lang="zh-TW" altLang="zh-TW" sz="2400" b="1" dirty="0">
                <a:solidFill>
                  <a:srgbClr val="0000FF"/>
                </a:solidFill>
                <a:latin typeface="+mj-ea"/>
              </a:rPr>
              <a:t>依採購法第</a:t>
            </a:r>
            <a:r>
              <a:rPr lang="en-US" altLang="zh-TW" sz="2400" b="1" dirty="0">
                <a:solidFill>
                  <a:srgbClr val="0000FF"/>
                </a:solidFill>
                <a:latin typeface="+mj-ea"/>
              </a:rPr>
              <a:t>72</a:t>
            </a:r>
            <a:r>
              <a:rPr lang="zh-TW" altLang="zh-TW" sz="2400" b="1" dirty="0">
                <a:solidFill>
                  <a:srgbClr val="0000FF"/>
                </a:solidFill>
                <a:latin typeface="+mj-ea"/>
              </a:rPr>
              <a:t>條規定於必要時辦理減價收受者，尚無須經廠商同意</a:t>
            </a:r>
            <a:r>
              <a:rPr lang="zh-TW" altLang="zh-TW" sz="2400" b="1" dirty="0">
                <a:latin typeface="+mj-ea"/>
              </a:rPr>
              <a:t>。</a:t>
            </a:r>
          </a:p>
          <a:p>
            <a:r>
              <a:rPr lang="en-US" altLang="zh-TW" sz="2400" b="1" dirty="0">
                <a:latin typeface="+mj-ea"/>
              </a:rPr>
              <a:t>4</a:t>
            </a:r>
            <a:r>
              <a:rPr lang="en-US" altLang="zh-TW" sz="2400" b="1" dirty="0" smtClean="0">
                <a:latin typeface="+mj-ea"/>
              </a:rPr>
              <a:t>.</a:t>
            </a:r>
            <a:r>
              <a:rPr lang="zh-TW" altLang="zh-TW" sz="2400" b="1" dirty="0">
                <a:latin typeface="+mj-ea"/>
              </a:rPr>
              <a:t>本</a:t>
            </a:r>
            <a:r>
              <a:rPr lang="zh-TW" altLang="zh-TW" sz="2400" b="1" dirty="0" smtClean="0">
                <a:latin typeface="+mj-ea"/>
              </a:rPr>
              <a:t>案非</a:t>
            </a:r>
            <a:r>
              <a:rPr lang="zh-TW" altLang="zh-TW" sz="2400" b="1" dirty="0">
                <a:latin typeface="+mj-ea"/>
              </a:rPr>
              <a:t>屬尺寸、工料不符規定者，減價金額得就重量、權重等差異之比率計算之。基於公平及比例原則考量</a:t>
            </a:r>
            <a:r>
              <a:rPr lang="zh-TW" altLang="zh-TW" sz="2400" b="1" dirty="0" smtClean="0">
                <a:latin typeface="+mj-ea"/>
              </a:rPr>
              <a:t>。</a:t>
            </a:r>
            <a:r>
              <a:rPr lang="zh-TW" altLang="en-US" sz="2400" b="1" dirty="0" smtClean="0">
                <a:latin typeface="+mj-ea"/>
              </a:rPr>
              <a:t>如無</a:t>
            </a:r>
            <a:r>
              <a:rPr lang="zh-TW" altLang="zh-TW" sz="2400" b="1" dirty="0" smtClean="0">
                <a:latin typeface="+mj-ea"/>
              </a:rPr>
              <a:t>詳細價目表所</a:t>
            </a:r>
            <a:r>
              <a:rPr lang="zh-TW" altLang="zh-TW" sz="2400" b="1" dirty="0">
                <a:latin typeface="+mj-ea"/>
              </a:rPr>
              <a:t>載之複價金額作為減價收受核計標準</a:t>
            </a:r>
            <a:r>
              <a:rPr lang="zh-TW" altLang="zh-TW" sz="2400" b="1" dirty="0" smtClean="0">
                <a:latin typeface="+mj-ea"/>
              </a:rPr>
              <a:t>；</a:t>
            </a:r>
            <a:r>
              <a:rPr lang="zh-TW" altLang="en-US" sz="2400" b="1" dirty="0" smtClean="0">
                <a:solidFill>
                  <a:srgbClr val="0000FF"/>
                </a:solidFill>
                <a:latin typeface="+mj-ea"/>
              </a:rPr>
              <a:t>得</a:t>
            </a:r>
            <a:r>
              <a:rPr lang="zh-TW" altLang="zh-TW" sz="2400" b="1" dirty="0" smtClean="0">
                <a:solidFill>
                  <a:srgbClr val="0000FF"/>
                </a:solidFill>
                <a:latin typeface="+mj-ea"/>
              </a:rPr>
              <a:t>就</a:t>
            </a:r>
            <a:r>
              <a:rPr lang="zh-TW" altLang="zh-TW" sz="2400" b="1" dirty="0">
                <a:solidFill>
                  <a:srgbClr val="0000FF"/>
                </a:solidFill>
                <a:latin typeface="+mj-ea"/>
              </a:rPr>
              <a:t>委託設計廠商提出契約規範「台製」與履約供應「泰製」之市場行情調查之價格差異，做為權重差異之比率計算基準</a:t>
            </a:r>
            <a:r>
              <a:rPr lang="zh-TW" altLang="zh-TW" sz="2400" b="1" dirty="0">
                <a:latin typeface="+mj-ea"/>
              </a:rPr>
              <a:t>；再依本案契約第</a:t>
            </a:r>
            <a:r>
              <a:rPr lang="en-US" altLang="zh-TW" sz="2400" b="1" dirty="0">
                <a:latin typeface="+mj-ea"/>
              </a:rPr>
              <a:t>4</a:t>
            </a:r>
            <a:r>
              <a:rPr lang="zh-TW" altLang="zh-TW" sz="2400" b="1" dirty="0">
                <a:latin typeface="+mj-ea"/>
              </a:rPr>
              <a:t>條第</a:t>
            </a:r>
            <a:r>
              <a:rPr lang="en-US" altLang="zh-TW" sz="2400" b="1" dirty="0">
                <a:latin typeface="+mj-ea"/>
              </a:rPr>
              <a:t>1</a:t>
            </a:r>
            <a:r>
              <a:rPr lang="zh-TW" altLang="zh-TW" sz="2400" b="1" dirty="0">
                <a:latin typeface="+mj-ea"/>
              </a:rPr>
              <a:t>款採減價收受</a:t>
            </a:r>
            <a:r>
              <a:rPr lang="zh-TW" altLang="zh-TW" sz="2400" b="1" smtClean="0">
                <a:latin typeface="+mj-ea"/>
              </a:rPr>
              <a:t>者規定</a:t>
            </a:r>
            <a:r>
              <a:rPr lang="zh-TW" altLang="en-US" sz="2400" b="1" smtClean="0">
                <a:latin typeface="+mj-ea"/>
              </a:rPr>
              <a:t>辦理</a:t>
            </a:r>
            <a:r>
              <a:rPr lang="zh-TW" altLang="zh-TW" sz="2400" b="1" smtClean="0">
                <a:latin typeface="+mj-ea"/>
              </a:rPr>
              <a:t>。</a:t>
            </a:r>
            <a:endParaRPr lang="zh-TW" altLang="zh-TW" sz="2400" b="1" dirty="0">
              <a:latin typeface="+mj-ea"/>
            </a:endParaRPr>
          </a:p>
          <a:p>
            <a:endParaRPr lang="zh-TW" altLang="zh-TW" sz="2400" b="1" dirty="0">
              <a:latin typeface="+mj-ea"/>
              <a:ea typeface="+mj-ea"/>
            </a:endParaRPr>
          </a:p>
        </p:txBody>
      </p:sp>
      <p:sp>
        <p:nvSpPr>
          <p:cNvPr id="3" name="投影片編號版面配置區 2"/>
          <p:cNvSpPr>
            <a:spLocks noGrp="1"/>
          </p:cNvSpPr>
          <p:nvPr>
            <p:ph type="sldNum" sz="quarter" idx="12"/>
          </p:nvPr>
        </p:nvSpPr>
        <p:spPr/>
        <p:txBody>
          <a:bodyPr/>
          <a:lstStyle/>
          <a:p>
            <a:fld id="{1118FB7C-3051-423D-B140-B22D31D849CF}" type="slidenum">
              <a:rPr lang="zh-TW" altLang="en-US" smtClean="0"/>
              <a:pPr/>
              <a:t>71</a:t>
            </a:fld>
            <a:endParaRPr lang="zh-TW" altLang="en-US"/>
          </a:p>
        </p:txBody>
      </p:sp>
    </p:spTree>
    <p:extLst>
      <p:ext uri="{BB962C8B-B14F-4D97-AF65-F5344CB8AC3E}">
        <p14:creationId xmlns:p14="http://schemas.microsoft.com/office/powerpoint/2010/main" val="279709174"/>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2"/>
          <p:cNvSpPr>
            <a:spLocks noGrp="1" noChangeArrowheads="1"/>
          </p:cNvSpPr>
          <p:nvPr>
            <p:ph type="title" idx="4294967295"/>
          </p:nvPr>
        </p:nvSpPr>
        <p:spPr>
          <a:xfrm>
            <a:off x="1452785" y="1196752"/>
            <a:ext cx="7462911" cy="1012825"/>
          </a:xfrm>
        </p:spPr>
        <p:txBody>
          <a:bodyPr/>
          <a:lstStyle/>
          <a:p>
            <a:pPr>
              <a:defRPr/>
            </a:pPr>
            <a:r>
              <a:rPr lang="zh-TW" altLang="en-US" b="1" dirty="0">
                <a:solidFill>
                  <a:srgbClr val="FF0000"/>
                </a:solidFill>
                <a:effectLst>
                  <a:outerShdw blurRad="38100" dist="38100" dir="2700000" algn="tl">
                    <a:srgbClr val="C0C0C0"/>
                  </a:outerShdw>
                </a:effectLst>
              </a:rPr>
              <a:t>採購監</a:t>
            </a:r>
            <a:r>
              <a:rPr lang="zh-TW" altLang="en-US" b="1" dirty="0" smtClean="0">
                <a:solidFill>
                  <a:srgbClr val="FF0000"/>
                </a:solidFill>
                <a:effectLst>
                  <a:outerShdw blurRad="38100" dist="38100" dir="2700000" algn="tl">
                    <a:srgbClr val="C0C0C0"/>
                  </a:outerShdw>
                </a:effectLst>
              </a:rPr>
              <a:t>辦實務案例解析</a:t>
            </a:r>
            <a:endParaRPr lang="zh-TW" altLang="en-US" sz="5400" b="1" dirty="0" smtClean="0">
              <a:solidFill>
                <a:srgbClr val="FF0000"/>
              </a:solidFill>
              <a:effectLst>
                <a:outerShdw blurRad="38100" dist="38100" dir="2700000" algn="tl">
                  <a:srgbClr val="C0C0C0"/>
                </a:outerShdw>
              </a:effectLst>
            </a:endParaRPr>
          </a:p>
        </p:txBody>
      </p:sp>
      <p:sp>
        <p:nvSpPr>
          <p:cNvPr id="55299" name="Rectangle 3"/>
          <p:cNvSpPr>
            <a:spLocks noGrp="1" noChangeArrowheads="1"/>
          </p:cNvSpPr>
          <p:nvPr>
            <p:ph type="body" idx="4294967295"/>
          </p:nvPr>
        </p:nvSpPr>
        <p:spPr>
          <a:xfrm>
            <a:off x="2051720" y="3717032"/>
            <a:ext cx="6791968" cy="1618258"/>
          </a:xfrm>
        </p:spPr>
        <p:txBody>
          <a:bodyPr>
            <a:normAutofit/>
          </a:bodyPr>
          <a:lstStyle/>
          <a:p>
            <a:pPr lvl="0">
              <a:buFont typeface="Wingdings" panose="05000000000000000000" pitchFamily="2" charset="2"/>
              <a:buChar char="n"/>
            </a:pPr>
            <a:r>
              <a:rPr lang="zh-TW" altLang="en-US" sz="4300" b="1" dirty="0">
                <a:solidFill>
                  <a:srgbClr val="0000FF"/>
                </a:solidFill>
              </a:rPr>
              <a:t>爭點議題</a:t>
            </a:r>
            <a:r>
              <a:rPr lang="zh-TW" altLang="en-US" sz="4300" b="1" dirty="0" smtClean="0">
                <a:solidFill>
                  <a:srgbClr val="0000FF"/>
                </a:solidFill>
              </a:rPr>
              <a:t>探討</a:t>
            </a:r>
            <a:endParaRPr lang="en-US" altLang="zh-TW" sz="4300" b="1" dirty="0" smtClean="0">
              <a:solidFill>
                <a:srgbClr val="0000FF"/>
              </a:solidFill>
            </a:endParaRPr>
          </a:p>
          <a:p>
            <a:r>
              <a:rPr lang="zh-TW" altLang="en-US" sz="4000" b="1" dirty="0" smtClean="0">
                <a:solidFill>
                  <a:srgbClr val="0000FF"/>
                </a:solidFill>
              </a:rPr>
              <a:t>契約變更</a:t>
            </a:r>
            <a:endParaRPr lang="zh-TW" altLang="en-US" sz="2000" dirty="0" smtClean="0">
              <a:solidFill>
                <a:srgbClr val="0000FF"/>
              </a:solidFill>
            </a:endParaRPr>
          </a:p>
        </p:txBody>
      </p:sp>
      <p:sp>
        <p:nvSpPr>
          <p:cNvPr id="4" name="弧形向右箭號 3"/>
          <p:cNvSpPr/>
          <p:nvPr/>
        </p:nvSpPr>
        <p:spPr>
          <a:xfrm>
            <a:off x="1115616" y="2564904"/>
            <a:ext cx="731837" cy="1216025"/>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solidFill>
                <a:schemeClr val="tx1"/>
              </a:solidFill>
            </a:endParaRPr>
          </a:p>
        </p:txBody>
      </p:sp>
      <p:pic>
        <p:nvPicPr>
          <p:cNvPr id="5" name="圖片版面配置區 4"/>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32240" y="5335290"/>
            <a:ext cx="1987203" cy="115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投影片編號版面配置區 2"/>
          <p:cNvSpPr>
            <a:spLocks noGrp="1"/>
          </p:cNvSpPr>
          <p:nvPr>
            <p:ph type="sldNum" sz="quarter" idx="12"/>
          </p:nvPr>
        </p:nvSpPr>
        <p:spPr/>
        <p:txBody>
          <a:bodyPr/>
          <a:lstStyle/>
          <a:p>
            <a:fld id="{1118FB7C-3051-423D-B140-B22D31D849CF}" type="slidenum">
              <a:rPr lang="zh-TW" altLang="en-US" smtClean="0"/>
              <a:pPr/>
              <a:t>72</a:t>
            </a:fld>
            <a:endParaRPr lang="zh-TW" altLang="en-US"/>
          </a:p>
        </p:txBody>
      </p:sp>
    </p:spTree>
    <p:extLst>
      <p:ext uri="{BB962C8B-B14F-4D97-AF65-F5344CB8AC3E}">
        <p14:creationId xmlns:p14="http://schemas.microsoft.com/office/powerpoint/2010/main" val="484828467"/>
      </p:ext>
    </p:extLst>
  </p:cSld>
  <p:clrMapOvr>
    <a:masterClrMapping/>
  </p:clrMapOvr>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ChangeArrowheads="1"/>
          </p:cNvSpPr>
          <p:nvPr>
            <p:ph type="title" idx="4294967295"/>
          </p:nvPr>
        </p:nvSpPr>
        <p:spPr>
          <a:xfrm>
            <a:off x="457200" y="116632"/>
            <a:ext cx="8229600" cy="922114"/>
          </a:xfrm>
          <a:solidFill>
            <a:srgbClr val="FFFF00"/>
          </a:solidFill>
        </p:spPr>
        <p:txBody>
          <a:bodyPr anchor="ctr"/>
          <a:lstStyle/>
          <a:p>
            <a:pPr algn="ctr" eaLnBrk="1" hangingPunct="1"/>
            <a:r>
              <a:rPr lang="zh-TW" altLang="en-US" sz="3800" b="1" dirty="0" smtClean="0">
                <a:solidFill>
                  <a:srgbClr val="CA2004"/>
                </a:solidFill>
                <a:latin typeface="標楷體" panose="03000509000000000000" pitchFamily="65" charset="-120"/>
              </a:rPr>
              <a:t>契約變更權責及作業程序解析</a:t>
            </a:r>
          </a:p>
        </p:txBody>
      </p:sp>
      <p:sp>
        <p:nvSpPr>
          <p:cNvPr id="132099" name="Rectangle 3"/>
          <p:cNvSpPr>
            <a:spLocks noGrp="1" noChangeArrowheads="1"/>
          </p:cNvSpPr>
          <p:nvPr>
            <p:ph type="body" idx="4294967295"/>
          </p:nvPr>
        </p:nvSpPr>
        <p:spPr>
          <a:xfrm>
            <a:off x="457200" y="1124745"/>
            <a:ext cx="8229600" cy="5544616"/>
          </a:xfrm>
        </p:spPr>
        <p:txBody>
          <a:bodyPr>
            <a:normAutofit fontScale="85000" lnSpcReduction="10000"/>
          </a:bodyPr>
          <a:lstStyle/>
          <a:p>
            <a:pPr>
              <a:buFont typeface="Wingdings" panose="05000000000000000000" pitchFamily="2" charset="2"/>
              <a:buChar char="n"/>
              <a:defRPr/>
            </a:pPr>
            <a:r>
              <a:rPr lang="zh-TW" altLang="en-US" sz="2400" b="1" dirty="0" smtClean="0">
                <a:solidFill>
                  <a:srgbClr val="0000FF"/>
                </a:solidFill>
                <a:latin typeface="+mj-ea"/>
                <a:ea typeface="+mj-ea"/>
              </a:rPr>
              <a:t>確認契約變更請求者：</a:t>
            </a:r>
            <a:endParaRPr lang="en-US" altLang="zh-TW" sz="2400" b="1" dirty="0" smtClean="0">
              <a:solidFill>
                <a:srgbClr val="0000FF"/>
              </a:solidFill>
              <a:latin typeface="+mj-ea"/>
              <a:ea typeface="+mj-ea"/>
            </a:endParaRPr>
          </a:p>
          <a:p>
            <a:pPr marL="457200" indent="-457200">
              <a:buFont typeface="+mj-lt"/>
              <a:buAutoNum type="alphaUcPeriod"/>
              <a:defRPr/>
            </a:pPr>
            <a:r>
              <a:rPr lang="zh-TW" altLang="en-US" sz="2400" b="1" dirty="0" smtClean="0">
                <a:latin typeface="+mj-ea"/>
                <a:ea typeface="+mj-ea"/>
              </a:rPr>
              <a:t>機關</a:t>
            </a:r>
            <a:r>
              <a:rPr lang="zh-TW" altLang="en-US" sz="2400" b="1" dirty="0">
                <a:latin typeface="+mj-ea"/>
                <a:ea typeface="+mj-ea"/>
              </a:rPr>
              <a:t>要求</a:t>
            </a:r>
            <a:endParaRPr lang="en-US" altLang="zh-TW" sz="2400" b="1" dirty="0">
              <a:latin typeface="+mj-ea"/>
              <a:ea typeface="+mj-ea"/>
            </a:endParaRPr>
          </a:p>
          <a:p>
            <a:pPr marL="457200" indent="-457200">
              <a:buFont typeface="+mj-lt"/>
              <a:buAutoNum type="alphaUcPeriod"/>
              <a:defRPr/>
            </a:pPr>
            <a:r>
              <a:rPr lang="zh-TW" altLang="en-US" sz="2400" b="1" dirty="0" smtClean="0">
                <a:latin typeface="+mj-ea"/>
                <a:ea typeface="+mj-ea"/>
              </a:rPr>
              <a:t>廠商要求</a:t>
            </a:r>
            <a:r>
              <a:rPr lang="en-US" altLang="zh-TW" sz="2400" b="1" dirty="0">
                <a:latin typeface="+mj-ea"/>
                <a:ea typeface="+mj-ea"/>
              </a:rPr>
              <a:t>(</a:t>
            </a:r>
            <a:r>
              <a:rPr lang="zh-TW" altLang="en-US" sz="2400" b="1" dirty="0">
                <a:latin typeface="+mj-ea"/>
                <a:ea typeface="+mj-ea"/>
              </a:rPr>
              <a:t>含法規</a:t>
            </a:r>
            <a:r>
              <a:rPr lang="zh-TW" altLang="en-US" sz="2400" b="1" dirty="0" smtClean="0">
                <a:latin typeface="+mj-ea"/>
                <a:ea typeface="+mj-ea"/>
              </a:rPr>
              <a:t>修正</a:t>
            </a:r>
            <a:r>
              <a:rPr lang="zh-TW" altLang="en-US" sz="2400" b="1" dirty="0" smtClean="0">
                <a:latin typeface="標楷體" panose="03000509000000000000" pitchFamily="65" charset="-120"/>
                <a:ea typeface="標楷體" panose="03000509000000000000" pitchFamily="65" charset="-120"/>
              </a:rPr>
              <a:t>，如基本工資調漲</a:t>
            </a:r>
            <a:r>
              <a:rPr lang="en-US" altLang="zh-TW" sz="2400" b="1" dirty="0" smtClean="0">
                <a:latin typeface="+mj-ea"/>
                <a:ea typeface="+mj-ea"/>
              </a:rPr>
              <a:t>)</a:t>
            </a:r>
          </a:p>
          <a:p>
            <a:pPr>
              <a:buFont typeface="Wingdings" panose="05000000000000000000" pitchFamily="2" charset="2"/>
              <a:buChar char="n"/>
              <a:defRPr/>
            </a:pPr>
            <a:r>
              <a:rPr lang="zh-TW" altLang="en-US" sz="2400" b="1" dirty="0" smtClean="0">
                <a:solidFill>
                  <a:srgbClr val="0000FF"/>
                </a:solidFill>
                <a:latin typeface="+mj-ea"/>
                <a:ea typeface="+mj-ea"/>
              </a:rPr>
              <a:t>適用限制性招標適用法規：</a:t>
            </a:r>
            <a:r>
              <a:rPr lang="zh-TW" altLang="en-US" sz="2400" b="1" dirty="0">
                <a:latin typeface="+mj-ea"/>
                <a:ea typeface="+mj-ea"/>
              </a:rPr>
              <a:t>採購法第</a:t>
            </a:r>
            <a:r>
              <a:rPr lang="en-US" altLang="zh-TW" sz="2400" b="1" dirty="0">
                <a:latin typeface="+mj-ea"/>
                <a:ea typeface="+mj-ea"/>
              </a:rPr>
              <a:t>22</a:t>
            </a:r>
            <a:r>
              <a:rPr lang="zh-TW" altLang="en-US" sz="2400" b="1" dirty="0">
                <a:latin typeface="+mj-ea"/>
                <a:ea typeface="+mj-ea"/>
              </a:rPr>
              <a:t>條第</a:t>
            </a:r>
            <a:r>
              <a:rPr lang="en-US" altLang="zh-TW" sz="2400" b="1" dirty="0">
                <a:latin typeface="+mj-ea"/>
                <a:ea typeface="+mj-ea"/>
              </a:rPr>
              <a:t>1</a:t>
            </a:r>
            <a:r>
              <a:rPr lang="zh-TW" altLang="en-US" sz="2400" b="1" dirty="0">
                <a:latin typeface="+mj-ea"/>
                <a:ea typeface="+mj-ea"/>
              </a:rPr>
              <a:t>項第</a:t>
            </a:r>
            <a:r>
              <a:rPr lang="en-US" altLang="zh-TW" sz="2400" b="1" dirty="0">
                <a:latin typeface="+mj-ea"/>
                <a:ea typeface="+mj-ea"/>
              </a:rPr>
              <a:t>4</a:t>
            </a:r>
            <a:r>
              <a:rPr lang="zh-TW" altLang="en-US" sz="2400" b="1" dirty="0">
                <a:latin typeface="+mj-ea"/>
                <a:ea typeface="+mj-ea"/>
              </a:rPr>
              <a:t>、</a:t>
            </a:r>
            <a:r>
              <a:rPr lang="en-US" altLang="zh-TW" sz="2400" b="1" dirty="0">
                <a:latin typeface="+mj-ea"/>
                <a:ea typeface="+mj-ea"/>
              </a:rPr>
              <a:t>6</a:t>
            </a:r>
            <a:r>
              <a:rPr lang="zh-TW" altLang="en-US" sz="2400" b="1" dirty="0">
                <a:latin typeface="+mj-ea"/>
                <a:ea typeface="+mj-ea"/>
              </a:rPr>
              <a:t>、</a:t>
            </a:r>
            <a:r>
              <a:rPr lang="en-US" altLang="zh-TW" sz="2400" b="1" dirty="0">
                <a:latin typeface="+mj-ea"/>
                <a:ea typeface="+mj-ea"/>
              </a:rPr>
              <a:t>7</a:t>
            </a:r>
            <a:r>
              <a:rPr lang="zh-TW" altLang="en-US" sz="2400" b="1" dirty="0">
                <a:latin typeface="+mj-ea"/>
                <a:ea typeface="+mj-ea"/>
              </a:rPr>
              <a:t>、</a:t>
            </a:r>
            <a:r>
              <a:rPr lang="en-US" altLang="zh-TW" sz="2400" b="1" dirty="0">
                <a:latin typeface="+mj-ea"/>
                <a:ea typeface="+mj-ea"/>
              </a:rPr>
              <a:t>16</a:t>
            </a:r>
            <a:r>
              <a:rPr lang="zh-TW" altLang="en-US" sz="2400" b="1" dirty="0">
                <a:latin typeface="+mj-ea"/>
                <a:ea typeface="+mj-ea"/>
              </a:rPr>
              <a:t>款</a:t>
            </a:r>
            <a:endParaRPr lang="en-US" altLang="zh-TW" sz="2400" b="1" dirty="0">
              <a:latin typeface="+mj-ea"/>
              <a:ea typeface="+mj-ea"/>
            </a:endParaRPr>
          </a:p>
          <a:p>
            <a:pPr>
              <a:buFont typeface="Wingdings" panose="05000000000000000000" pitchFamily="2" charset="2"/>
              <a:buChar char="n"/>
              <a:defRPr/>
            </a:pPr>
            <a:r>
              <a:rPr lang="zh-TW" altLang="en-US" sz="2400" b="1" dirty="0" smtClean="0">
                <a:solidFill>
                  <a:srgbClr val="0000FF"/>
                </a:solidFill>
                <a:latin typeface="+mj-ea"/>
                <a:ea typeface="+mj-ea"/>
              </a:rPr>
              <a:t>核計契約變更相關金額</a:t>
            </a:r>
            <a:r>
              <a:rPr lang="zh-TW" altLang="en-US" sz="2400" b="1" dirty="0">
                <a:solidFill>
                  <a:srgbClr val="0000FF"/>
                </a:solidFill>
                <a:latin typeface="+mj-ea"/>
                <a:ea typeface="+mj-ea"/>
              </a:rPr>
              <a:t>：</a:t>
            </a:r>
            <a:endParaRPr lang="en-US" altLang="zh-TW" sz="2400" b="1" dirty="0" smtClean="0">
              <a:solidFill>
                <a:srgbClr val="0000FF"/>
              </a:solidFill>
              <a:latin typeface="+mj-ea"/>
              <a:ea typeface="+mj-ea"/>
            </a:endParaRPr>
          </a:p>
          <a:p>
            <a:pPr marL="514350" indent="-514350">
              <a:buFont typeface="+mj-lt"/>
              <a:buAutoNum type="alphaUcPeriod"/>
              <a:defRPr/>
            </a:pPr>
            <a:r>
              <a:rPr lang="zh-TW" altLang="en-US" sz="2400" b="1" u="sng" dirty="0" smtClean="0">
                <a:latin typeface="+mj-ea"/>
                <a:ea typeface="+mj-ea"/>
              </a:rPr>
              <a:t>變更部分累計金額</a:t>
            </a:r>
            <a:r>
              <a:rPr lang="zh-TW" altLang="en-US" sz="2400" b="1" dirty="0" smtClean="0">
                <a:latin typeface="+mj-ea"/>
                <a:ea typeface="+mj-ea"/>
              </a:rPr>
              <a:t>：採購法第</a:t>
            </a:r>
            <a:r>
              <a:rPr lang="en-US" altLang="zh-TW" sz="2400" b="1" dirty="0" smtClean="0">
                <a:latin typeface="+mj-ea"/>
                <a:ea typeface="+mj-ea"/>
              </a:rPr>
              <a:t>22</a:t>
            </a:r>
            <a:r>
              <a:rPr lang="zh-TW" altLang="en-US" sz="2400" b="1" dirty="0" smtClean="0">
                <a:latin typeface="+mj-ea"/>
                <a:ea typeface="+mj-ea"/>
              </a:rPr>
              <a:t>條第</a:t>
            </a:r>
            <a:r>
              <a:rPr lang="en-US" altLang="zh-TW" sz="2400" b="1" dirty="0" smtClean="0">
                <a:latin typeface="+mj-ea"/>
                <a:ea typeface="+mj-ea"/>
              </a:rPr>
              <a:t>1</a:t>
            </a:r>
            <a:r>
              <a:rPr lang="zh-TW" altLang="en-US" sz="2400" b="1" dirty="0" smtClean="0">
                <a:latin typeface="+mj-ea"/>
                <a:ea typeface="+mj-ea"/>
              </a:rPr>
              <a:t>項各款情形</a:t>
            </a:r>
            <a:r>
              <a:rPr lang="en-US" altLang="zh-TW" sz="2400" b="1" dirty="0" smtClean="0">
                <a:latin typeface="+mj-ea"/>
                <a:ea typeface="+mj-ea"/>
              </a:rPr>
              <a:t>(</a:t>
            </a:r>
            <a:r>
              <a:rPr lang="zh-TW" altLang="zh-TW" sz="2400" b="1" dirty="0" smtClean="0">
                <a:latin typeface="+mj-ea"/>
                <a:ea typeface="+mj-ea"/>
              </a:rPr>
              <a:t>採購</a:t>
            </a:r>
            <a:r>
              <a:rPr lang="zh-TW" altLang="zh-TW" sz="2400" b="1" dirty="0">
                <a:latin typeface="+mj-ea"/>
                <a:ea typeface="+mj-ea"/>
              </a:rPr>
              <a:t>契約變更或加減價核准監辦備查規定</a:t>
            </a:r>
            <a:r>
              <a:rPr lang="zh-TW" altLang="zh-TW" sz="2400" b="1" dirty="0" smtClean="0">
                <a:latin typeface="+mj-ea"/>
                <a:ea typeface="+mj-ea"/>
              </a:rPr>
              <a:t>一覽表</a:t>
            </a:r>
            <a:r>
              <a:rPr lang="en-US" altLang="zh-TW" sz="2400" b="1" dirty="0" smtClean="0">
                <a:latin typeface="+mj-ea"/>
                <a:ea typeface="+mj-ea"/>
              </a:rPr>
              <a:t>)</a:t>
            </a:r>
          </a:p>
          <a:p>
            <a:pPr marL="514350" indent="-514350">
              <a:buFont typeface="+mj-lt"/>
              <a:buAutoNum type="alphaUcPeriod"/>
              <a:defRPr/>
            </a:pPr>
            <a:r>
              <a:rPr lang="zh-TW" altLang="zh-TW" sz="2400" b="1" u="sng" dirty="0">
                <a:latin typeface="+mj-ea"/>
                <a:ea typeface="+mj-ea"/>
              </a:rPr>
              <a:t>追加部分累計金額</a:t>
            </a:r>
            <a:r>
              <a:rPr lang="zh-TW" altLang="en-US" sz="2400" b="1" dirty="0" smtClean="0">
                <a:latin typeface="+mj-ea"/>
                <a:ea typeface="+mj-ea"/>
              </a:rPr>
              <a:t>：依採購</a:t>
            </a:r>
            <a:r>
              <a:rPr lang="zh-TW" altLang="en-US" sz="2400" b="1" dirty="0">
                <a:latin typeface="+mj-ea"/>
                <a:ea typeface="+mj-ea"/>
              </a:rPr>
              <a:t>法第</a:t>
            </a:r>
            <a:r>
              <a:rPr lang="en-US" altLang="zh-TW" sz="2400" b="1" dirty="0">
                <a:latin typeface="+mj-ea"/>
                <a:ea typeface="+mj-ea"/>
              </a:rPr>
              <a:t>22</a:t>
            </a:r>
            <a:r>
              <a:rPr lang="zh-TW" altLang="en-US" sz="2400" b="1" dirty="0">
                <a:latin typeface="+mj-ea"/>
                <a:ea typeface="+mj-ea"/>
              </a:rPr>
              <a:t>條第</a:t>
            </a:r>
            <a:r>
              <a:rPr lang="en-US" altLang="zh-TW" sz="2400" b="1" dirty="0">
                <a:latin typeface="+mj-ea"/>
                <a:ea typeface="+mj-ea"/>
              </a:rPr>
              <a:t>1</a:t>
            </a:r>
            <a:r>
              <a:rPr lang="zh-TW" altLang="en-US" sz="2400" b="1" dirty="0">
                <a:latin typeface="+mj-ea"/>
                <a:ea typeface="+mj-ea"/>
              </a:rPr>
              <a:t>項</a:t>
            </a:r>
            <a:r>
              <a:rPr lang="zh-TW" altLang="en-US" sz="2400" b="1" dirty="0" smtClean="0">
                <a:latin typeface="+mj-ea"/>
                <a:ea typeface="+mj-ea"/>
              </a:rPr>
              <a:t>第</a:t>
            </a:r>
            <a:r>
              <a:rPr lang="en-US" altLang="zh-TW" sz="2400" b="1" dirty="0" smtClean="0">
                <a:latin typeface="+mj-ea"/>
                <a:ea typeface="+mj-ea"/>
              </a:rPr>
              <a:t>6</a:t>
            </a:r>
            <a:r>
              <a:rPr lang="zh-TW" altLang="en-US" sz="2400" b="1" dirty="0" smtClean="0">
                <a:latin typeface="+mj-ea"/>
                <a:ea typeface="+mj-ea"/>
              </a:rPr>
              <a:t>款之工程採購部分</a:t>
            </a:r>
            <a:r>
              <a:rPr lang="en-US" altLang="zh-TW" sz="2400" b="1" dirty="0" smtClean="0">
                <a:latin typeface="+mj-ea"/>
                <a:ea typeface="+mj-ea"/>
              </a:rPr>
              <a:t>(</a:t>
            </a:r>
            <a:r>
              <a:rPr lang="zh-TW" altLang="zh-TW" sz="2400" b="1" dirty="0" smtClean="0">
                <a:latin typeface="+mj-ea"/>
                <a:ea typeface="+mj-ea"/>
              </a:rPr>
              <a:t>工程</a:t>
            </a:r>
            <a:r>
              <a:rPr lang="zh-TW" altLang="zh-TW" sz="2400" b="1" dirty="0">
                <a:latin typeface="+mj-ea"/>
                <a:ea typeface="+mj-ea"/>
              </a:rPr>
              <a:t>會</a:t>
            </a:r>
            <a:r>
              <a:rPr lang="en-US" altLang="zh-TW" sz="2400" b="1" dirty="0">
                <a:latin typeface="+mj-ea"/>
                <a:ea typeface="+mj-ea"/>
              </a:rPr>
              <a:t>97</a:t>
            </a:r>
            <a:r>
              <a:rPr lang="zh-TW" altLang="zh-TW" sz="2400" b="1" dirty="0">
                <a:latin typeface="+mj-ea"/>
                <a:ea typeface="+mj-ea"/>
              </a:rPr>
              <a:t>年</a:t>
            </a:r>
            <a:r>
              <a:rPr lang="en-US" altLang="zh-TW" sz="2400" b="1" dirty="0">
                <a:latin typeface="+mj-ea"/>
                <a:ea typeface="+mj-ea"/>
              </a:rPr>
              <a:t>12</a:t>
            </a:r>
            <a:r>
              <a:rPr lang="zh-TW" altLang="zh-TW" sz="2400" b="1" dirty="0">
                <a:latin typeface="+mj-ea"/>
                <a:ea typeface="+mj-ea"/>
              </a:rPr>
              <a:t>月</a:t>
            </a:r>
            <a:r>
              <a:rPr lang="en-US" altLang="zh-TW" sz="2400" b="1" dirty="0">
                <a:latin typeface="+mj-ea"/>
                <a:ea typeface="+mj-ea"/>
              </a:rPr>
              <a:t>23</a:t>
            </a:r>
            <a:r>
              <a:rPr lang="zh-TW" altLang="zh-TW" sz="2400" b="1" dirty="0">
                <a:latin typeface="+mj-ea"/>
                <a:ea typeface="+mj-ea"/>
              </a:rPr>
              <a:t>日工程企字第</a:t>
            </a:r>
            <a:r>
              <a:rPr lang="en-US" altLang="zh-TW" sz="2400" b="1" dirty="0">
                <a:latin typeface="+mj-ea"/>
                <a:ea typeface="+mj-ea"/>
              </a:rPr>
              <a:t>09700536510</a:t>
            </a:r>
            <a:r>
              <a:rPr lang="zh-TW" altLang="zh-TW" sz="2400" b="1" dirty="0">
                <a:latin typeface="+mj-ea"/>
                <a:ea typeface="+mj-ea"/>
              </a:rPr>
              <a:t>號函</a:t>
            </a:r>
            <a:r>
              <a:rPr lang="en-US" altLang="zh-TW" sz="2400" b="1" dirty="0" smtClean="0">
                <a:latin typeface="+mj-ea"/>
                <a:ea typeface="+mj-ea"/>
              </a:rPr>
              <a:t>)</a:t>
            </a:r>
          </a:p>
          <a:p>
            <a:pPr marL="514350" indent="-514350">
              <a:buFont typeface="+mj-lt"/>
              <a:buAutoNum type="alphaUcPeriod"/>
              <a:defRPr/>
            </a:pPr>
            <a:r>
              <a:rPr lang="zh-TW" altLang="en-US" sz="2400" b="1" u="sng" dirty="0">
                <a:latin typeface="+mj-ea"/>
                <a:ea typeface="+mj-ea"/>
              </a:rPr>
              <a:t>契約變更後結算總價金額</a:t>
            </a:r>
            <a:r>
              <a:rPr lang="zh-TW" altLang="en-US" sz="2400" b="1" dirty="0" smtClean="0">
                <a:latin typeface="+mj-ea"/>
                <a:ea typeface="+mj-ea"/>
              </a:rPr>
              <a:t>：追加、追減</a:t>
            </a:r>
            <a:endParaRPr lang="en-US" altLang="zh-TW" sz="2400" b="1" dirty="0" smtClean="0">
              <a:latin typeface="+mj-ea"/>
              <a:ea typeface="+mj-ea"/>
            </a:endParaRPr>
          </a:p>
          <a:p>
            <a:pPr>
              <a:buFont typeface="Wingdings" panose="05000000000000000000" pitchFamily="2" charset="2"/>
              <a:buChar char="n"/>
              <a:defRPr/>
            </a:pPr>
            <a:r>
              <a:rPr lang="zh-TW" altLang="en-US" sz="2400" b="1" dirty="0" smtClean="0">
                <a:solidFill>
                  <a:srgbClr val="0000FF"/>
                </a:solidFill>
                <a:latin typeface="+mj-ea"/>
                <a:ea typeface="+mj-ea"/>
              </a:rPr>
              <a:t>是否辦理議價或換文：</a:t>
            </a:r>
            <a:endParaRPr lang="en-US" altLang="zh-TW" sz="2400" b="1" dirty="0" smtClean="0">
              <a:solidFill>
                <a:srgbClr val="0000FF"/>
              </a:solidFill>
              <a:latin typeface="+mj-ea"/>
              <a:ea typeface="+mj-ea"/>
            </a:endParaRPr>
          </a:p>
          <a:p>
            <a:pPr marL="457200" indent="-457200">
              <a:buFont typeface="+mj-lt"/>
              <a:buAutoNum type="alphaUcPeriod"/>
              <a:defRPr/>
            </a:pPr>
            <a:r>
              <a:rPr lang="zh-TW" altLang="en-US" sz="2400" b="1" dirty="0" smtClean="0">
                <a:latin typeface="+mj-ea"/>
                <a:ea typeface="+mj-ea"/>
              </a:rPr>
              <a:t>免</a:t>
            </a:r>
            <a:r>
              <a:rPr lang="zh-TW" altLang="en-US" sz="2400" b="1" dirty="0">
                <a:latin typeface="+mj-ea"/>
                <a:ea typeface="+mj-ea"/>
              </a:rPr>
              <a:t>、</a:t>
            </a:r>
            <a:r>
              <a:rPr lang="zh-TW" altLang="en-US" sz="2400" b="1" dirty="0" smtClean="0">
                <a:latin typeface="+mj-ea"/>
                <a:ea typeface="+mj-ea"/>
              </a:rPr>
              <a:t>得</a:t>
            </a:r>
            <a:r>
              <a:rPr lang="zh-TW" altLang="en-US" sz="2400" b="1" dirty="0">
                <a:latin typeface="+mj-ea"/>
                <a:ea typeface="+mj-ea"/>
              </a:rPr>
              <a:t>、</a:t>
            </a:r>
            <a:r>
              <a:rPr lang="zh-TW" altLang="en-US" sz="2400" b="1" dirty="0" smtClean="0">
                <a:latin typeface="+mj-ea"/>
                <a:ea typeface="+mj-ea"/>
              </a:rPr>
              <a:t>需等條件</a:t>
            </a:r>
            <a:endParaRPr lang="en-US" altLang="zh-TW" sz="2400" b="1" dirty="0" smtClean="0">
              <a:latin typeface="+mj-ea"/>
              <a:ea typeface="+mj-ea"/>
            </a:endParaRPr>
          </a:p>
          <a:p>
            <a:pPr marL="457200" indent="-457200">
              <a:buFont typeface="+mj-lt"/>
              <a:buAutoNum type="alphaUcPeriod"/>
              <a:defRPr/>
            </a:pPr>
            <a:r>
              <a:rPr lang="zh-TW" altLang="en-US" sz="2400" b="1" dirty="0">
                <a:latin typeface="+mj-ea"/>
                <a:ea typeface="+mj-ea"/>
              </a:rPr>
              <a:t>總額結算、</a:t>
            </a:r>
            <a:r>
              <a:rPr lang="zh-TW" altLang="en-US" sz="2400" b="1" dirty="0" smtClean="0">
                <a:latin typeface="+mj-ea"/>
                <a:ea typeface="+mj-ea"/>
              </a:rPr>
              <a:t>依實作項目之數量結算、開口契約之</a:t>
            </a:r>
            <a:r>
              <a:rPr lang="zh-TW" altLang="en-US" sz="2400" b="1" dirty="0">
                <a:latin typeface="+mj-ea"/>
                <a:ea typeface="+mj-ea"/>
              </a:rPr>
              <a:t>實作項目之數量</a:t>
            </a:r>
            <a:r>
              <a:rPr lang="zh-TW" altLang="en-US" sz="2400" b="1" dirty="0" smtClean="0">
                <a:latin typeface="+mj-ea"/>
                <a:ea typeface="+mj-ea"/>
              </a:rPr>
              <a:t>結算</a:t>
            </a:r>
            <a:endParaRPr lang="en-US" altLang="zh-TW" sz="2400" b="1" dirty="0" smtClean="0">
              <a:latin typeface="+mj-ea"/>
              <a:ea typeface="+mj-ea"/>
            </a:endParaRPr>
          </a:p>
          <a:p>
            <a:pPr>
              <a:buFont typeface="Wingdings" panose="05000000000000000000" pitchFamily="2" charset="2"/>
              <a:buChar char="n"/>
              <a:defRPr/>
            </a:pPr>
            <a:r>
              <a:rPr lang="zh-TW" altLang="en-US" sz="2400" b="1" dirty="0" smtClean="0">
                <a:solidFill>
                  <a:srgbClr val="2206C8"/>
                </a:solidFill>
                <a:latin typeface="+mj-ea"/>
                <a:ea typeface="+mj-ea"/>
              </a:rPr>
              <a:t>契約變更非經雙方</a:t>
            </a:r>
            <a:r>
              <a:rPr lang="zh-TW" altLang="en-US" sz="2400" b="1" dirty="0">
                <a:solidFill>
                  <a:srgbClr val="2206C8"/>
                </a:solidFill>
                <a:latin typeface="+mj-ea"/>
                <a:ea typeface="+mj-ea"/>
              </a:rPr>
              <a:t>合意，作成書面</a:t>
            </a:r>
            <a:r>
              <a:rPr lang="zh-TW" altLang="en-US" sz="2400" b="1" dirty="0" smtClean="0">
                <a:solidFill>
                  <a:srgbClr val="2206C8"/>
                </a:solidFill>
                <a:latin typeface="+mj-ea"/>
                <a:ea typeface="+mj-ea"/>
              </a:rPr>
              <a:t>紀錄並簽名者</a:t>
            </a:r>
            <a:r>
              <a:rPr lang="zh-TW" altLang="en-US" sz="2400" b="1" dirty="0">
                <a:solidFill>
                  <a:srgbClr val="2206C8"/>
                </a:solidFill>
                <a:latin typeface="+mj-ea"/>
                <a:ea typeface="+mj-ea"/>
              </a:rPr>
              <a:t>，無效</a:t>
            </a:r>
            <a:r>
              <a:rPr lang="zh-TW" altLang="en-US" sz="2400" b="1" dirty="0" smtClean="0">
                <a:solidFill>
                  <a:srgbClr val="2206C8"/>
                </a:solidFill>
                <a:latin typeface="+mj-ea"/>
                <a:ea typeface="+mj-ea"/>
              </a:rPr>
              <a:t>。</a:t>
            </a:r>
            <a:r>
              <a:rPr lang="en-US" altLang="zh-TW" sz="2400" b="1" dirty="0" smtClean="0">
                <a:solidFill>
                  <a:srgbClr val="2206C8"/>
                </a:solidFill>
                <a:latin typeface="+mj-ea"/>
                <a:ea typeface="+mj-ea"/>
              </a:rPr>
              <a:t/>
            </a:r>
            <a:br>
              <a:rPr lang="en-US" altLang="zh-TW" sz="2400" b="1" dirty="0" smtClean="0">
                <a:solidFill>
                  <a:srgbClr val="2206C8"/>
                </a:solidFill>
                <a:latin typeface="+mj-ea"/>
                <a:ea typeface="+mj-ea"/>
              </a:rPr>
            </a:br>
            <a:r>
              <a:rPr lang="zh-TW" altLang="en-US" sz="2400" b="1" dirty="0">
                <a:latin typeface="+mj-ea"/>
                <a:ea typeface="+mj-ea"/>
              </a:rPr>
              <a:t>惟完成契約</a:t>
            </a:r>
            <a:r>
              <a:rPr lang="zh-TW" altLang="zh-TW" sz="2400" b="1" dirty="0">
                <a:latin typeface="+mj-ea"/>
                <a:ea typeface="+mj-ea"/>
              </a:rPr>
              <a:t>變更</a:t>
            </a:r>
            <a:r>
              <a:rPr lang="zh-TW" altLang="en-US" sz="2400" b="1" dirty="0">
                <a:latin typeface="+mj-ea"/>
                <a:ea typeface="+mj-ea"/>
              </a:rPr>
              <a:t>手續</a:t>
            </a:r>
            <a:r>
              <a:rPr lang="zh-TW" altLang="zh-TW" sz="2400" b="1" dirty="0">
                <a:latin typeface="+mj-ea"/>
                <a:ea typeface="+mj-ea"/>
              </a:rPr>
              <a:t>前即請求廠商先行施作或供應，應先與廠商書面合意估驗付款及契約變更之期限</a:t>
            </a:r>
            <a:r>
              <a:rPr lang="en-US" altLang="zh-TW" sz="2400" b="1" dirty="0">
                <a:latin typeface="+mj-ea"/>
                <a:ea typeface="+mj-ea"/>
              </a:rPr>
              <a:t>(</a:t>
            </a:r>
            <a:r>
              <a:rPr lang="zh-TW" altLang="en-US" sz="2400" b="1" dirty="0">
                <a:latin typeface="+mj-ea"/>
                <a:ea typeface="+mj-ea"/>
              </a:rPr>
              <a:t>同意先行施作協議書</a:t>
            </a:r>
            <a:r>
              <a:rPr lang="en-US" altLang="zh-TW" sz="2400" b="1" dirty="0">
                <a:latin typeface="+mj-ea"/>
                <a:ea typeface="+mj-ea"/>
              </a:rPr>
              <a:t>)</a:t>
            </a:r>
            <a:endParaRPr lang="zh-TW" altLang="en-US" sz="2400" b="1" dirty="0">
              <a:latin typeface="+mj-ea"/>
              <a:ea typeface="+mj-ea"/>
            </a:endParaRPr>
          </a:p>
        </p:txBody>
      </p:sp>
      <p:sp>
        <p:nvSpPr>
          <p:cNvPr id="3" name="投影片編號版面配置區 2"/>
          <p:cNvSpPr>
            <a:spLocks noGrp="1"/>
          </p:cNvSpPr>
          <p:nvPr>
            <p:ph type="sldNum" sz="quarter" idx="12"/>
          </p:nvPr>
        </p:nvSpPr>
        <p:spPr/>
        <p:txBody>
          <a:bodyPr/>
          <a:lstStyle/>
          <a:p>
            <a:fld id="{1118FB7C-3051-423D-B140-B22D31D849CF}" type="slidenum">
              <a:rPr lang="zh-TW" altLang="en-US" smtClean="0"/>
              <a:pPr/>
              <a:t>73</a:t>
            </a:fld>
            <a:endParaRPr lang="zh-TW" altLang="en-US"/>
          </a:p>
        </p:txBody>
      </p:sp>
    </p:spTree>
    <p:extLst>
      <p:ext uri="{BB962C8B-B14F-4D97-AF65-F5344CB8AC3E}">
        <p14:creationId xmlns:p14="http://schemas.microsoft.com/office/powerpoint/2010/main" val="4206438365"/>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p:cNvSpPr>
          <p:nvPr>
            <p:ph type="title"/>
          </p:nvPr>
        </p:nvSpPr>
        <p:spPr>
          <a:xfrm>
            <a:off x="395288" y="188913"/>
            <a:ext cx="8132762" cy="1079500"/>
          </a:xfrm>
          <a:solidFill>
            <a:srgbClr val="FFFF00"/>
          </a:solidFill>
        </p:spPr>
        <p:txBody>
          <a:bodyPr rtlCol="0">
            <a:normAutofit fontScale="90000"/>
          </a:bodyPr>
          <a:lstStyle/>
          <a:p>
            <a:pPr eaLnBrk="1" fontAlgn="auto" hangingPunct="1">
              <a:spcAft>
                <a:spcPts val="0"/>
              </a:spcAft>
              <a:defRPr/>
            </a:pPr>
            <a:r>
              <a:rPr lang="zh-TW" altLang="en-US" sz="3600" b="1" dirty="0">
                <a:solidFill>
                  <a:srgbClr val="CA2004"/>
                </a:solidFill>
                <a:latin typeface="標楷體" panose="03000509000000000000" pitchFamily="65" charset="-120"/>
              </a:rPr>
              <a:t>採購</a:t>
            </a:r>
            <a:r>
              <a:rPr lang="zh-TW" altLang="en-US" sz="3600" b="1" dirty="0" smtClean="0">
                <a:solidFill>
                  <a:srgbClr val="CA2004"/>
                </a:solidFill>
                <a:latin typeface="標楷體" panose="03000509000000000000" pitchFamily="65" charset="-120"/>
              </a:rPr>
              <a:t>法第</a:t>
            </a:r>
            <a:r>
              <a:rPr lang="en-US" altLang="zh-TW" sz="3600" b="1" dirty="0" smtClean="0">
                <a:solidFill>
                  <a:srgbClr val="CA2004"/>
                </a:solidFill>
                <a:latin typeface="標楷體" panose="03000509000000000000" pitchFamily="65" charset="-120"/>
              </a:rPr>
              <a:t>22</a:t>
            </a:r>
            <a:r>
              <a:rPr lang="zh-TW" altLang="en-US" sz="3600" b="1" dirty="0" smtClean="0">
                <a:solidFill>
                  <a:srgbClr val="CA2004"/>
                </a:solidFill>
                <a:latin typeface="標楷體" panose="03000509000000000000" pitchFamily="65" charset="-120"/>
              </a:rPr>
              <a:t>條第</a:t>
            </a:r>
            <a:r>
              <a:rPr lang="en-US" altLang="zh-TW" sz="3600" b="1" dirty="0" smtClean="0">
                <a:solidFill>
                  <a:srgbClr val="CA2004"/>
                </a:solidFill>
                <a:latin typeface="標楷體" panose="03000509000000000000" pitchFamily="65" charset="-120"/>
              </a:rPr>
              <a:t>1</a:t>
            </a:r>
            <a:r>
              <a:rPr lang="zh-TW" altLang="en-US" sz="3600" b="1" dirty="0" smtClean="0">
                <a:solidFill>
                  <a:srgbClr val="CA2004"/>
                </a:solidFill>
                <a:latin typeface="標楷體" panose="03000509000000000000" pitchFamily="65" charset="-120"/>
              </a:rPr>
              <a:t>項各款之「</a:t>
            </a:r>
            <a:r>
              <a:rPr lang="zh-TW" altLang="en-US" sz="3600" b="1" dirty="0">
                <a:solidFill>
                  <a:srgbClr val="CA2004"/>
                </a:solidFill>
                <a:latin typeface="標楷體" panose="03000509000000000000" pitchFamily="65" charset="-120"/>
              </a:rPr>
              <a:t>變更」</a:t>
            </a:r>
            <a:r>
              <a:rPr lang="zh-TW" altLang="en-US" sz="3600" b="1" dirty="0" smtClean="0">
                <a:solidFill>
                  <a:srgbClr val="CA2004"/>
                </a:solidFill>
                <a:latin typeface="標楷體" panose="03000509000000000000" pitchFamily="65" charset="-120"/>
              </a:rPr>
              <a:t>部分之累計金額計算相關規定</a:t>
            </a:r>
            <a:r>
              <a:rPr lang="en-US" altLang="zh-TW" sz="3600" b="1" dirty="0" smtClean="0">
                <a:solidFill>
                  <a:srgbClr val="CA2004"/>
                </a:solidFill>
                <a:latin typeface="標楷體" panose="03000509000000000000" pitchFamily="65" charset="-120"/>
              </a:rPr>
              <a:t>1</a:t>
            </a:r>
            <a:endParaRPr lang="zh-TW" altLang="en-US" sz="3600" b="1" dirty="0" smtClean="0">
              <a:solidFill>
                <a:srgbClr val="CA2004"/>
              </a:solidFill>
              <a:latin typeface="標楷體" panose="03000509000000000000" pitchFamily="65" charset="-120"/>
            </a:endParaRPr>
          </a:p>
        </p:txBody>
      </p:sp>
      <p:sp>
        <p:nvSpPr>
          <p:cNvPr id="110595" name="Rectangle 3"/>
          <p:cNvSpPr>
            <a:spLocks noGrp="1"/>
          </p:cNvSpPr>
          <p:nvPr>
            <p:ph idx="1"/>
          </p:nvPr>
        </p:nvSpPr>
        <p:spPr>
          <a:xfrm>
            <a:off x="395288" y="1268413"/>
            <a:ext cx="8353425" cy="5113337"/>
          </a:xfrm>
        </p:spPr>
        <p:txBody>
          <a:bodyPr>
            <a:normAutofit lnSpcReduction="10000"/>
          </a:bodyPr>
          <a:lstStyle/>
          <a:p>
            <a:pPr eaLnBrk="1" hangingPunct="1">
              <a:buFont typeface="Wingdings" panose="05000000000000000000" pitchFamily="2" charset="2"/>
              <a:buChar char="n"/>
            </a:pPr>
            <a:r>
              <a:rPr lang="zh-TW" altLang="zh-TW" sz="2400" b="1" dirty="0" smtClean="0"/>
              <a:t>採購契約變更或加減價核准監辦備查規定一覽表附註：</a:t>
            </a:r>
            <a:endParaRPr lang="en-US" altLang="zh-TW" sz="2400" b="1" dirty="0" smtClean="0"/>
          </a:p>
          <a:p>
            <a:pPr eaLnBrk="1" hangingPunct="1">
              <a:buFont typeface="Wingdings" panose="05000000000000000000" pitchFamily="2" charset="2"/>
              <a:buChar char="p"/>
            </a:pPr>
            <a:r>
              <a:rPr lang="zh-TW" altLang="en-US" sz="2400" b="1" dirty="0" smtClean="0"/>
              <a:t> </a:t>
            </a:r>
            <a:r>
              <a:rPr lang="en-US" altLang="zh-TW" sz="2400" b="1" dirty="0" smtClean="0"/>
              <a:t>(</a:t>
            </a:r>
            <a:r>
              <a:rPr lang="zh-TW" altLang="en-US" sz="2400" b="1" dirty="0" smtClean="0"/>
              <a:t>一</a:t>
            </a:r>
            <a:r>
              <a:rPr lang="en-US" altLang="zh-TW" sz="2400" b="1" dirty="0" smtClean="0"/>
              <a:t>) </a:t>
            </a:r>
            <a:r>
              <a:rPr lang="zh-TW" altLang="en-US" sz="2400" b="1" dirty="0" smtClean="0"/>
              <a:t>契約變更，指原契約標的之規格、價格、數量或條款之變更，並包括追加契約以外之新增工作項目；其變更，</a:t>
            </a:r>
            <a:r>
              <a:rPr lang="zh-TW" altLang="en-US" sz="2400" b="1" dirty="0" smtClean="0">
                <a:solidFill>
                  <a:srgbClr val="0000FF"/>
                </a:solidFill>
              </a:rPr>
              <a:t>得分別適用採購法第二十二條第一項各款情形為之，但變更部分之累計金額應合計之。</a:t>
            </a:r>
            <a:endParaRPr lang="en-US" altLang="zh-TW" sz="2400" b="1" dirty="0" smtClean="0">
              <a:solidFill>
                <a:srgbClr val="0000FF"/>
              </a:solidFill>
            </a:endParaRPr>
          </a:p>
          <a:p>
            <a:pPr eaLnBrk="1" hangingPunct="1">
              <a:buFont typeface="Wingdings" panose="05000000000000000000" pitchFamily="2" charset="2"/>
              <a:buChar char="p"/>
            </a:pPr>
            <a:r>
              <a:rPr lang="zh-TW" altLang="en-US" sz="2400" b="1" dirty="0" smtClean="0"/>
              <a:t> </a:t>
            </a:r>
            <a:r>
              <a:rPr lang="en-US" altLang="zh-TW" sz="2400" b="1" dirty="0" smtClean="0"/>
              <a:t>(</a:t>
            </a:r>
            <a:r>
              <a:rPr lang="zh-TW" altLang="en-US" sz="2400" b="1" dirty="0" smtClean="0"/>
              <a:t>二</a:t>
            </a:r>
            <a:r>
              <a:rPr lang="en-US" altLang="zh-TW" sz="2400" b="1" dirty="0" smtClean="0"/>
              <a:t>) </a:t>
            </a:r>
            <a:r>
              <a:rPr lang="zh-TW" altLang="en-US" sz="2400" b="1" dirty="0" smtClean="0"/>
              <a:t>變更部分之累計金額，指契約價金變更之</a:t>
            </a:r>
            <a:r>
              <a:rPr lang="zh-TW" altLang="en-US" sz="2400" b="1" dirty="0" smtClean="0">
                <a:solidFill>
                  <a:srgbClr val="0000FF"/>
                </a:solidFill>
              </a:rPr>
              <a:t>「加帳金額」及「減帳絕對值」</a:t>
            </a:r>
            <a:r>
              <a:rPr lang="zh-TW" altLang="en-US" sz="2400" b="1" dirty="0" smtClean="0"/>
              <a:t>合計之累計金額。</a:t>
            </a:r>
            <a:endParaRPr lang="en-US" altLang="zh-TW" sz="2400" b="1" dirty="0" smtClean="0"/>
          </a:p>
          <a:p>
            <a:pPr eaLnBrk="1" hangingPunct="1">
              <a:buFont typeface="Wingdings" panose="05000000000000000000" pitchFamily="2" charset="2"/>
              <a:buChar char="p"/>
            </a:pPr>
            <a:r>
              <a:rPr lang="zh-TW" altLang="en-US" sz="2400" b="1" dirty="0" smtClean="0"/>
              <a:t> </a:t>
            </a:r>
            <a:r>
              <a:rPr lang="en-US" altLang="zh-TW" sz="2400" b="1" dirty="0" smtClean="0"/>
              <a:t>(</a:t>
            </a:r>
            <a:r>
              <a:rPr lang="zh-TW" altLang="en-US" sz="2400" b="1" dirty="0" smtClean="0"/>
              <a:t>三</a:t>
            </a:r>
            <a:r>
              <a:rPr lang="en-US" altLang="zh-TW" sz="2400" b="1" dirty="0" smtClean="0"/>
              <a:t>) </a:t>
            </a:r>
            <a:r>
              <a:rPr lang="zh-TW" altLang="en-US" sz="2400" b="1" dirty="0" smtClean="0"/>
              <a:t>契約價金於變更後達查核金額之當次以後之變更，適用查核金額以上採購之規定。</a:t>
            </a:r>
            <a:endParaRPr lang="en-US" altLang="zh-TW" sz="2400" b="1" dirty="0" smtClean="0"/>
          </a:p>
          <a:p>
            <a:pPr eaLnBrk="1" hangingPunct="1">
              <a:buFont typeface="Wingdings" panose="05000000000000000000" pitchFamily="2" charset="2"/>
              <a:buChar char="p"/>
            </a:pPr>
            <a:r>
              <a:rPr lang="zh-TW" altLang="en-US" sz="2400" b="1" dirty="0" smtClean="0"/>
              <a:t> </a:t>
            </a:r>
            <a:r>
              <a:rPr lang="en-US" altLang="zh-TW" sz="2400" b="1" dirty="0" smtClean="0"/>
              <a:t>(</a:t>
            </a:r>
            <a:r>
              <a:rPr lang="zh-TW" altLang="en-US" sz="2400" b="1" dirty="0" smtClean="0"/>
              <a:t>四</a:t>
            </a:r>
            <a:r>
              <a:rPr lang="en-US" altLang="zh-TW" sz="2400" b="1" dirty="0" smtClean="0"/>
              <a:t>) </a:t>
            </a:r>
            <a:r>
              <a:rPr lang="zh-TW" altLang="en-US" sz="2400" b="1" dirty="0" smtClean="0">
                <a:solidFill>
                  <a:srgbClr val="0000FF"/>
                </a:solidFill>
              </a:rPr>
              <a:t>「核准規定」欄</a:t>
            </a:r>
            <a:r>
              <a:rPr lang="zh-TW" altLang="en-US" sz="2400" b="1" dirty="0" smtClean="0"/>
              <a:t>，係指機關辦理契約變更或加減價之核准權責規定，其核准與否應考量契約變更、加減價及採限制性招標辦理之適法性及妥適性。「核准」，由機關首長或其授權人員為之。</a:t>
            </a:r>
            <a:br>
              <a:rPr lang="zh-TW" altLang="en-US" sz="2400" b="1" dirty="0" smtClean="0"/>
            </a:br>
            <a:endParaRPr lang="en-US" altLang="zh-TW" sz="2400" b="1" dirty="0" smtClean="0"/>
          </a:p>
        </p:txBody>
      </p:sp>
      <p:sp>
        <p:nvSpPr>
          <p:cNvPr id="3" name="投影片編號版面配置區 2"/>
          <p:cNvSpPr>
            <a:spLocks noGrp="1"/>
          </p:cNvSpPr>
          <p:nvPr>
            <p:ph type="sldNum" sz="quarter" idx="12"/>
          </p:nvPr>
        </p:nvSpPr>
        <p:spPr/>
        <p:txBody>
          <a:bodyPr/>
          <a:lstStyle/>
          <a:p>
            <a:fld id="{1118FB7C-3051-423D-B140-B22D31D849CF}" type="slidenum">
              <a:rPr lang="zh-TW" altLang="en-US" smtClean="0"/>
              <a:pPr/>
              <a:t>74</a:t>
            </a:fld>
            <a:endParaRPr lang="zh-TW" altLang="en-US"/>
          </a:p>
        </p:txBody>
      </p:sp>
    </p:spTree>
    <p:extLst>
      <p:ext uri="{BB962C8B-B14F-4D97-AF65-F5344CB8AC3E}">
        <p14:creationId xmlns:p14="http://schemas.microsoft.com/office/powerpoint/2010/main" val="344591110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p:cNvSpPr>
          <p:nvPr>
            <p:ph type="title"/>
          </p:nvPr>
        </p:nvSpPr>
        <p:spPr>
          <a:xfrm>
            <a:off x="395288" y="188913"/>
            <a:ext cx="8132762" cy="1079500"/>
          </a:xfrm>
        </p:spPr>
        <p:txBody>
          <a:bodyPr rtlCol="0">
            <a:normAutofit fontScale="90000"/>
          </a:bodyPr>
          <a:lstStyle/>
          <a:p>
            <a:pPr eaLnBrk="1" fontAlgn="auto" hangingPunct="1">
              <a:spcAft>
                <a:spcPts val="0"/>
              </a:spcAft>
              <a:defRPr/>
            </a:pPr>
            <a:r>
              <a:rPr lang="zh-TW" altLang="en-US" sz="3600" b="1" dirty="0">
                <a:solidFill>
                  <a:srgbClr val="CA2004"/>
                </a:solidFill>
                <a:latin typeface="標楷體" panose="03000509000000000000" pitchFamily="65" charset="-120"/>
              </a:rPr>
              <a:t>採購</a:t>
            </a:r>
            <a:r>
              <a:rPr lang="zh-TW" altLang="en-US" sz="3600" b="1" dirty="0" smtClean="0">
                <a:solidFill>
                  <a:srgbClr val="CA2004"/>
                </a:solidFill>
                <a:latin typeface="標楷體" panose="03000509000000000000" pitchFamily="65" charset="-120"/>
              </a:rPr>
              <a:t>法第</a:t>
            </a:r>
            <a:r>
              <a:rPr lang="en-US" altLang="zh-TW" sz="3600" b="1" dirty="0" smtClean="0">
                <a:solidFill>
                  <a:srgbClr val="CA2004"/>
                </a:solidFill>
                <a:latin typeface="標楷體" panose="03000509000000000000" pitchFamily="65" charset="-120"/>
              </a:rPr>
              <a:t>22</a:t>
            </a:r>
            <a:r>
              <a:rPr lang="zh-TW" altLang="en-US" sz="3600" b="1" dirty="0" smtClean="0">
                <a:solidFill>
                  <a:srgbClr val="CA2004"/>
                </a:solidFill>
                <a:latin typeface="標楷體" panose="03000509000000000000" pitchFamily="65" charset="-120"/>
              </a:rPr>
              <a:t>條第</a:t>
            </a:r>
            <a:r>
              <a:rPr lang="en-US" altLang="zh-TW" sz="3600" b="1" dirty="0" smtClean="0">
                <a:solidFill>
                  <a:srgbClr val="CA2004"/>
                </a:solidFill>
                <a:latin typeface="標楷體" panose="03000509000000000000" pitchFamily="65" charset="-120"/>
              </a:rPr>
              <a:t>1</a:t>
            </a:r>
            <a:r>
              <a:rPr lang="zh-TW" altLang="en-US" sz="3600" b="1" dirty="0" smtClean="0">
                <a:solidFill>
                  <a:srgbClr val="CA2004"/>
                </a:solidFill>
                <a:latin typeface="標楷體" panose="03000509000000000000" pitchFamily="65" charset="-120"/>
              </a:rPr>
              <a:t>項各款之「</a:t>
            </a:r>
            <a:r>
              <a:rPr lang="zh-TW" altLang="en-US" sz="3600" b="1" dirty="0">
                <a:solidFill>
                  <a:srgbClr val="CA2004"/>
                </a:solidFill>
                <a:latin typeface="標楷體" panose="03000509000000000000" pitchFamily="65" charset="-120"/>
              </a:rPr>
              <a:t>變更」部分之累計</a:t>
            </a:r>
            <a:r>
              <a:rPr lang="zh-TW" altLang="en-US" sz="3600" b="1" dirty="0" smtClean="0">
                <a:solidFill>
                  <a:srgbClr val="CA2004"/>
                </a:solidFill>
                <a:latin typeface="標楷體" panose="03000509000000000000" pitchFamily="65" charset="-120"/>
              </a:rPr>
              <a:t>金額計算相關規定</a:t>
            </a:r>
            <a:r>
              <a:rPr lang="en-US" altLang="zh-TW" sz="3600" b="1" dirty="0" smtClean="0">
                <a:solidFill>
                  <a:srgbClr val="CA2004"/>
                </a:solidFill>
                <a:latin typeface="標楷體" panose="03000509000000000000" pitchFamily="65" charset="-120"/>
              </a:rPr>
              <a:t>2</a:t>
            </a:r>
            <a:endParaRPr lang="zh-TW" altLang="en-US" sz="3600" b="1" dirty="0" smtClean="0">
              <a:solidFill>
                <a:srgbClr val="CA2004"/>
              </a:solidFill>
              <a:latin typeface="標楷體" panose="03000509000000000000" pitchFamily="65" charset="-120"/>
            </a:endParaRPr>
          </a:p>
        </p:txBody>
      </p:sp>
      <p:sp>
        <p:nvSpPr>
          <p:cNvPr id="111619" name="Rectangle 3"/>
          <p:cNvSpPr>
            <a:spLocks noGrp="1"/>
          </p:cNvSpPr>
          <p:nvPr>
            <p:ph idx="1"/>
          </p:nvPr>
        </p:nvSpPr>
        <p:spPr>
          <a:xfrm>
            <a:off x="395288" y="1484313"/>
            <a:ext cx="8353425" cy="5113337"/>
          </a:xfrm>
        </p:spPr>
        <p:txBody>
          <a:bodyPr/>
          <a:lstStyle/>
          <a:p>
            <a:pPr>
              <a:buFont typeface="Wingdings" panose="05000000000000000000" pitchFamily="2" charset="2"/>
              <a:buChar char="p"/>
            </a:pPr>
            <a:r>
              <a:rPr lang="en-US" altLang="zh-TW" sz="2400" b="1" dirty="0" smtClean="0"/>
              <a:t>(</a:t>
            </a:r>
            <a:r>
              <a:rPr lang="zh-TW" altLang="en-US" sz="2400" b="1" dirty="0" smtClean="0"/>
              <a:t>五</a:t>
            </a:r>
            <a:r>
              <a:rPr lang="en-US" altLang="zh-TW" sz="2400" b="1" dirty="0" smtClean="0"/>
              <a:t>) </a:t>
            </a:r>
            <a:r>
              <a:rPr lang="zh-TW" altLang="en-US" sz="2400" b="1" dirty="0" smtClean="0"/>
              <a:t>機關辦理採購，其決標金額依政府採購法第六十一條 </a:t>
            </a:r>
            <a:r>
              <a:rPr lang="en-US" altLang="zh-TW" sz="2400" b="1" dirty="0" smtClean="0"/>
              <a:t>(</a:t>
            </a:r>
            <a:r>
              <a:rPr lang="zh-TW" altLang="en-US" sz="2400" b="1" dirty="0" smtClean="0"/>
              <a:t>於政府採購公報刊登決標公告</a:t>
            </a:r>
            <a:r>
              <a:rPr lang="en-US" altLang="zh-TW" sz="2400" b="1" dirty="0" smtClean="0"/>
              <a:t>) </a:t>
            </a:r>
            <a:r>
              <a:rPr lang="zh-TW" altLang="en-US" sz="2400" b="1" dirty="0" smtClean="0"/>
              <a:t>或第六十二條 </a:t>
            </a:r>
            <a:r>
              <a:rPr lang="en-US" altLang="zh-TW" sz="2400" b="1" dirty="0" smtClean="0"/>
              <a:t>(</a:t>
            </a:r>
            <a:r>
              <a:rPr lang="zh-TW" altLang="en-US" sz="2400" b="1" dirty="0" smtClean="0"/>
              <a:t>定期彙送決標資料</a:t>
            </a:r>
            <a:r>
              <a:rPr lang="en-US" altLang="zh-TW" sz="2400" b="1" dirty="0" smtClean="0"/>
              <a:t>) </a:t>
            </a:r>
            <a:r>
              <a:rPr lang="zh-TW" altLang="en-US" sz="2400" b="1" dirty="0" smtClean="0"/>
              <a:t>規定傳輸至本會資料庫後，如有契約變更或加減價之情形，致原決標金額增加者，</a:t>
            </a:r>
            <a:r>
              <a:rPr lang="zh-TW" altLang="en-US" sz="2400" b="1" dirty="0" smtClean="0">
                <a:solidFill>
                  <a:srgbClr val="0000FF"/>
                </a:solidFill>
              </a:rPr>
              <a:t>該增加之金額，亦應依上揭規定辦理公告、彙送</a:t>
            </a:r>
            <a:r>
              <a:rPr lang="zh-TW" altLang="en-US" sz="2400" b="1" dirty="0" smtClean="0"/>
              <a:t>。</a:t>
            </a:r>
            <a:endParaRPr lang="en-US" altLang="zh-TW" sz="2400" b="1" dirty="0" smtClean="0"/>
          </a:p>
          <a:p>
            <a:pPr>
              <a:buFont typeface="Wingdings" panose="05000000000000000000" pitchFamily="2" charset="2"/>
              <a:buChar char="p"/>
            </a:pPr>
            <a:r>
              <a:rPr lang="zh-TW" altLang="en-US" sz="2400" b="1" dirty="0" smtClean="0"/>
              <a:t> </a:t>
            </a:r>
            <a:r>
              <a:rPr lang="en-US" altLang="zh-TW" sz="2400" b="1" dirty="0" smtClean="0"/>
              <a:t>(</a:t>
            </a:r>
            <a:r>
              <a:rPr lang="zh-TW" altLang="en-US" sz="2400" b="1" dirty="0" smtClean="0"/>
              <a:t>六</a:t>
            </a:r>
            <a:r>
              <a:rPr lang="en-US" altLang="zh-TW" sz="2400" b="1" dirty="0" smtClean="0"/>
              <a:t>) </a:t>
            </a:r>
            <a:r>
              <a:rPr lang="zh-TW" altLang="en-US" sz="2400" b="1" dirty="0" smtClean="0"/>
              <a:t>機關辦理工程採購，其須</a:t>
            </a:r>
            <a:r>
              <a:rPr lang="zh-TW" altLang="en-US" sz="2400" b="1" dirty="0" smtClean="0">
                <a:solidFill>
                  <a:srgbClr val="0000FF"/>
                </a:solidFill>
              </a:rPr>
              <a:t>辦理契約變更而新增非屬原契約數量清單內所列之工程項目者 </a:t>
            </a:r>
            <a:r>
              <a:rPr lang="en-US" altLang="zh-TW" sz="2400" b="1" dirty="0" smtClean="0">
                <a:solidFill>
                  <a:srgbClr val="0000FF"/>
                </a:solidFill>
              </a:rPr>
              <a:t>(</a:t>
            </a:r>
            <a:r>
              <a:rPr lang="zh-TW" altLang="en-US" sz="2400" b="1" dirty="0" smtClean="0">
                <a:solidFill>
                  <a:srgbClr val="0000FF"/>
                </a:solidFill>
              </a:rPr>
              <a:t>不包含漏列項目</a:t>
            </a:r>
            <a:r>
              <a:rPr lang="en-US" altLang="zh-TW" sz="2400" b="1" dirty="0" smtClean="0">
                <a:solidFill>
                  <a:srgbClr val="0000FF"/>
                </a:solidFill>
              </a:rPr>
              <a:t>)</a:t>
            </a:r>
            <a:r>
              <a:rPr lang="en-US" altLang="zh-TW" sz="2400" b="1" dirty="0" smtClean="0"/>
              <a:t> </a:t>
            </a:r>
            <a:r>
              <a:rPr lang="zh-TW" altLang="en-US" sz="2400" b="1" dirty="0" smtClean="0"/>
              <a:t>，該新增工程項目單價編列方式，應以原預算相關單價分析資料為基礎，並考慮市場價格波動情形。其底價訂定，並應符合政府採購法第四十六條規定。</a:t>
            </a:r>
            <a:r>
              <a:rPr lang="zh-TW" altLang="en-US" sz="2400" dirty="0" smtClean="0"/>
              <a:t/>
            </a:r>
            <a:br>
              <a:rPr lang="zh-TW" altLang="en-US" sz="2400" dirty="0" smtClean="0"/>
            </a:br>
            <a:endParaRPr lang="zh-TW" altLang="en-US" sz="2400" b="1" dirty="0" smtClean="0">
              <a:latin typeface="標楷體" panose="03000509000000000000" pitchFamily="65" charset="-120"/>
            </a:endParaRPr>
          </a:p>
        </p:txBody>
      </p:sp>
      <p:sp>
        <p:nvSpPr>
          <p:cNvPr id="3" name="投影片編號版面配置區 2"/>
          <p:cNvSpPr>
            <a:spLocks noGrp="1"/>
          </p:cNvSpPr>
          <p:nvPr>
            <p:ph type="sldNum" sz="quarter" idx="12"/>
          </p:nvPr>
        </p:nvSpPr>
        <p:spPr/>
        <p:txBody>
          <a:bodyPr/>
          <a:lstStyle/>
          <a:p>
            <a:fld id="{1118FB7C-3051-423D-B140-B22D31D849CF}" type="slidenum">
              <a:rPr lang="zh-TW" altLang="en-US" smtClean="0"/>
              <a:pPr/>
              <a:t>75</a:t>
            </a:fld>
            <a:endParaRPr lang="zh-TW" altLang="en-US"/>
          </a:p>
        </p:txBody>
      </p:sp>
    </p:spTree>
    <p:extLst>
      <p:ext uri="{BB962C8B-B14F-4D97-AF65-F5344CB8AC3E}">
        <p14:creationId xmlns:p14="http://schemas.microsoft.com/office/powerpoint/2010/main" val="405405276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p:cNvSpPr>
          <p:nvPr>
            <p:ph type="title"/>
          </p:nvPr>
        </p:nvSpPr>
        <p:spPr>
          <a:xfrm>
            <a:off x="395288" y="188913"/>
            <a:ext cx="8132762" cy="1079500"/>
          </a:xfrm>
        </p:spPr>
        <p:txBody>
          <a:bodyPr rtlCol="0">
            <a:normAutofit fontScale="90000"/>
          </a:bodyPr>
          <a:lstStyle/>
          <a:p>
            <a:pPr eaLnBrk="1" fontAlgn="auto" hangingPunct="1">
              <a:spcAft>
                <a:spcPts val="0"/>
              </a:spcAft>
              <a:defRPr/>
            </a:pPr>
            <a:r>
              <a:rPr lang="zh-TW" altLang="en-US" sz="3600" b="1" dirty="0">
                <a:solidFill>
                  <a:srgbClr val="CA2004"/>
                </a:solidFill>
                <a:latin typeface="標楷體" panose="03000509000000000000" pitchFamily="65" charset="-120"/>
              </a:rPr>
              <a:t>採購法第</a:t>
            </a:r>
            <a:r>
              <a:rPr lang="en-US" altLang="zh-TW" sz="3600" b="1" dirty="0">
                <a:solidFill>
                  <a:srgbClr val="CA2004"/>
                </a:solidFill>
                <a:latin typeface="標楷體" panose="03000509000000000000" pitchFamily="65" charset="-120"/>
              </a:rPr>
              <a:t>22</a:t>
            </a:r>
            <a:r>
              <a:rPr lang="zh-TW" altLang="en-US" sz="3600" b="1" dirty="0">
                <a:solidFill>
                  <a:srgbClr val="CA2004"/>
                </a:solidFill>
                <a:latin typeface="標楷體" panose="03000509000000000000" pitchFamily="65" charset="-120"/>
              </a:rPr>
              <a:t>條第</a:t>
            </a:r>
            <a:r>
              <a:rPr lang="en-US" altLang="zh-TW" sz="3600" b="1" dirty="0">
                <a:solidFill>
                  <a:srgbClr val="CA2004"/>
                </a:solidFill>
                <a:latin typeface="標楷體" panose="03000509000000000000" pitchFamily="65" charset="-120"/>
              </a:rPr>
              <a:t>1</a:t>
            </a:r>
            <a:r>
              <a:rPr lang="zh-TW" altLang="en-US" sz="3600" b="1" dirty="0">
                <a:solidFill>
                  <a:srgbClr val="CA2004"/>
                </a:solidFill>
                <a:latin typeface="標楷體" panose="03000509000000000000" pitchFamily="65" charset="-120"/>
              </a:rPr>
              <a:t>項各款之「變更」</a:t>
            </a:r>
            <a:r>
              <a:rPr lang="zh-TW" altLang="en-US" sz="3600" b="1" dirty="0" smtClean="0">
                <a:solidFill>
                  <a:srgbClr val="CA2004"/>
                </a:solidFill>
                <a:latin typeface="標楷體" panose="03000509000000000000" pitchFamily="65" charset="-120"/>
              </a:rPr>
              <a:t>部分之累計</a:t>
            </a:r>
            <a:r>
              <a:rPr lang="zh-TW" altLang="en-US" sz="3600" b="1" dirty="0">
                <a:solidFill>
                  <a:srgbClr val="CA2004"/>
                </a:solidFill>
                <a:latin typeface="標楷體" panose="03000509000000000000" pitchFamily="65" charset="-120"/>
              </a:rPr>
              <a:t>金額計算相關</a:t>
            </a:r>
            <a:r>
              <a:rPr lang="zh-TW" altLang="en-US" sz="3600" b="1" dirty="0" smtClean="0">
                <a:solidFill>
                  <a:srgbClr val="CA2004"/>
                </a:solidFill>
                <a:latin typeface="標楷體" panose="03000509000000000000" pitchFamily="65" charset="-120"/>
              </a:rPr>
              <a:t>規定</a:t>
            </a:r>
            <a:r>
              <a:rPr lang="en-US" altLang="zh-TW" sz="3600" b="1" dirty="0" smtClean="0">
                <a:solidFill>
                  <a:srgbClr val="CA2004"/>
                </a:solidFill>
                <a:latin typeface="標楷體" panose="03000509000000000000" pitchFamily="65" charset="-120"/>
              </a:rPr>
              <a:t>3</a:t>
            </a:r>
            <a:endParaRPr lang="zh-TW" altLang="en-US" sz="3600" b="1" dirty="0" smtClean="0">
              <a:solidFill>
                <a:srgbClr val="CA2004"/>
              </a:solidFill>
              <a:latin typeface="標楷體" panose="03000509000000000000" pitchFamily="65" charset="-120"/>
            </a:endParaRPr>
          </a:p>
        </p:txBody>
      </p:sp>
      <p:sp>
        <p:nvSpPr>
          <p:cNvPr id="26627" name="Rectangle 3"/>
          <p:cNvSpPr>
            <a:spLocks noGrp="1"/>
          </p:cNvSpPr>
          <p:nvPr>
            <p:ph idx="1"/>
          </p:nvPr>
        </p:nvSpPr>
        <p:spPr>
          <a:xfrm>
            <a:off x="395288" y="1268413"/>
            <a:ext cx="8353425" cy="576262"/>
          </a:xfrm>
        </p:spPr>
        <p:txBody>
          <a:bodyPr rtlCol="0">
            <a:normAutofit/>
          </a:bodyPr>
          <a:lstStyle/>
          <a:p>
            <a:pPr marL="182880" indent="-182880" eaLnBrk="1" fontAlgn="auto" hangingPunct="1">
              <a:spcAft>
                <a:spcPts val="0"/>
              </a:spcAft>
              <a:buClr>
                <a:schemeClr val="tx1">
                  <a:lumMod val="85000"/>
                  <a:lumOff val="15000"/>
                </a:schemeClr>
              </a:buClr>
              <a:buFont typeface="Arial" panose="020B0604020202020204" pitchFamily="34" charset="0"/>
              <a:buChar char="•"/>
              <a:defRPr/>
            </a:pPr>
            <a:r>
              <a:rPr lang="zh-TW" altLang="en-US" sz="2400" b="1" dirty="0" smtClean="0">
                <a:solidFill>
                  <a:srgbClr val="0000FF"/>
                </a:solidFill>
                <a:latin typeface="新細明體" panose="02020500000000000000" pitchFamily="18" charset="-120"/>
                <a:ea typeface="新細明體" panose="02020500000000000000" pitchFamily="18" charset="-120"/>
              </a:rPr>
              <a:t>「</a:t>
            </a:r>
            <a:r>
              <a:rPr lang="zh-TW" altLang="zh-TW" sz="2400" b="1" dirty="0">
                <a:solidFill>
                  <a:srgbClr val="0000FF"/>
                </a:solidFill>
              </a:rPr>
              <a:t>變更</a:t>
            </a:r>
            <a:r>
              <a:rPr lang="zh-TW" altLang="en-US" sz="2400" b="1" dirty="0" smtClean="0">
                <a:solidFill>
                  <a:srgbClr val="0000FF"/>
                </a:solidFill>
                <a:latin typeface="新細明體" panose="02020500000000000000" pitchFamily="18" charset="-120"/>
                <a:ea typeface="新細明體" panose="02020500000000000000" pitchFamily="18" charset="-120"/>
              </a:rPr>
              <a:t>」</a:t>
            </a:r>
            <a:r>
              <a:rPr lang="zh-TW" altLang="zh-TW" sz="2400" b="1" dirty="0" smtClean="0">
                <a:solidFill>
                  <a:srgbClr val="0000FF"/>
                </a:solidFill>
              </a:rPr>
              <a:t>部分之累計金額</a:t>
            </a:r>
            <a:r>
              <a:rPr lang="zh-TW" altLang="en-US" sz="2400" b="1" dirty="0" smtClean="0">
                <a:solidFill>
                  <a:srgbClr val="0000FF"/>
                </a:solidFill>
              </a:rPr>
              <a:t>參考範例</a:t>
            </a:r>
            <a:r>
              <a:rPr lang="zh-TW" altLang="zh-TW" sz="2400" b="1" dirty="0" smtClean="0">
                <a:solidFill>
                  <a:srgbClr val="0000FF"/>
                </a:solidFill>
              </a:rPr>
              <a:t>：</a:t>
            </a:r>
            <a:endParaRPr lang="zh-TW" altLang="zh-TW" sz="2400" b="1" dirty="0">
              <a:solidFill>
                <a:srgbClr val="0000FF"/>
              </a:solidFill>
            </a:endParaRPr>
          </a:p>
          <a:p>
            <a:pPr marL="182880" indent="-182880" eaLnBrk="1" fontAlgn="auto" hangingPunct="1">
              <a:spcAft>
                <a:spcPts val="0"/>
              </a:spcAft>
              <a:buClr>
                <a:schemeClr val="tx1">
                  <a:lumMod val="85000"/>
                  <a:lumOff val="15000"/>
                </a:schemeClr>
              </a:buClr>
              <a:buFont typeface="Arial" panose="020B0604020202020204" pitchFamily="34" charset="0"/>
              <a:buChar char="•"/>
              <a:defRPr/>
            </a:pPr>
            <a:endParaRPr lang="zh-TW" altLang="en-US" sz="2400" b="1" dirty="0" smtClean="0">
              <a:latin typeface="標楷體" panose="03000509000000000000" pitchFamily="65" charset="-120"/>
            </a:endParaRPr>
          </a:p>
        </p:txBody>
      </p:sp>
      <p:graphicFrame>
        <p:nvGraphicFramePr>
          <p:cNvPr id="2" name="表格 1"/>
          <p:cNvGraphicFramePr>
            <a:graphicFrameLocks noGrp="1"/>
          </p:cNvGraphicFramePr>
          <p:nvPr/>
        </p:nvGraphicFramePr>
        <p:xfrm>
          <a:off x="395288" y="1700213"/>
          <a:ext cx="8497887" cy="4824413"/>
        </p:xfrm>
        <a:graphic>
          <a:graphicData uri="http://schemas.openxmlformats.org/drawingml/2006/table">
            <a:tbl>
              <a:tblPr/>
              <a:tblGrid>
                <a:gridCol w="3600648">
                  <a:extLst>
                    <a:ext uri="{9D8B030D-6E8A-4147-A177-3AD203B41FA5}">
                      <a16:colId xmlns:a16="http://schemas.microsoft.com/office/drawing/2014/main" xmlns="" val="20000"/>
                    </a:ext>
                  </a:extLst>
                </a:gridCol>
                <a:gridCol w="1152128">
                  <a:extLst>
                    <a:ext uri="{9D8B030D-6E8A-4147-A177-3AD203B41FA5}">
                      <a16:colId xmlns:a16="http://schemas.microsoft.com/office/drawing/2014/main" xmlns="" val="20001"/>
                    </a:ext>
                  </a:extLst>
                </a:gridCol>
                <a:gridCol w="3745111">
                  <a:extLst>
                    <a:ext uri="{9D8B030D-6E8A-4147-A177-3AD203B41FA5}">
                      <a16:colId xmlns:a16="http://schemas.microsoft.com/office/drawing/2014/main" xmlns="" val="20002"/>
                    </a:ext>
                  </a:extLst>
                </a:gridCol>
              </a:tblGrid>
              <a:tr h="365760">
                <a:tc>
                  <a:txBody>
                    <a:bodyPr/>
                    <a:lstStyle>
                      <a:lvl1pPr>
                        <a:spcBef>
                          <a:spcPct val="20000"/>
                        </a:spcBef>
                        <a:defRPr kumimoji="1" sz="2800">
                          <a:solidFill>
                            <a:schemeClr val="tx1"/>
                          </a:solidFill>
                          <a:latin typeface="Times New Roman" panose="02020603050405020304" pitchFamily="18" charset="0"/>
                          <a:ea typeface="標楷體" panose="03000509000000000000" pitchFamily="65" charset="-120"/>
                        </a:defRPr>
                      </a:lvl1pPr>
                      <a:lvl2pPr marL="742950" indent="-285750">
                        <a:spcBef>
                          <a:spcPct val="20000"/>
                        </a:spcBef>
                        <a:defRPr kumimoji="1" sz="2400">
                          <a:solidFill>
                            <a:schemeClr val="tx1"/>
                          </a:solidFill>
                          <a:latin typeface="Times New Roman" panose="02020603050405020304" pitchFamily="18" charset="0"/>
                          <a:ea typeface="標楷體" panose="03000509000000000000" pitchFamily="65" charset="-120"/>
                        </a:defRPr>
                      </a:lvl2pPr>
                      <a:lvl3pPr marL="1143000" indent="-228600">
                        <a:spcBef>
                          <a:spcPct val="20000"/>
                        </a:spcBef>
                        <a:defRPr kumimoji="1" sz="2000">
                          <a:solidFill>
                            <a:schemeClr val="tx1"/>
                          </a:solidFill>
                          <a:latin typeface="Times New Roman" panose="02020603050405020304" pitchFamily="18" charset="0"/>
                          <a:ea typeface="標楷體" panose="03000509000000000000" pitchFamily="65" charset="-120"/>
                        </a:defRPr>
                      </a:lvl3pPr>
                      <a:lvl4pPr marL="1600200" indent="-228600">
                        <a:spcBef>
                          <a:spcPct val="20000"/>
                        </a:spcBef>
                        <a:defRPr kumimoji="1">
                          <a:solidFill>
                            <a:schemeClr val="tx1"/>
                          </a:solidFill>
                          <a:latin typeface="Times New Roman" panose="02020603050405020304" pitchFamily="18" charset="0"/>
                          <a:ea typeface="標楷體" panose="03000509000000000000" pitchFamily="65" charset="-120"/>
                        </a:defRPr>
                      </a:lvl4pPr>
                      <a:lvl5pPr marL="2057400" indent="-228600">
                        <a:spcBef>
                          <a:spcPct val="20000"/>
                        </a:spcBef>
                        <a:defRPr kumimoji="1">
                          <a:solidFill>
                            <a:schemeClr val="tx1"/>
                          </a:solidFill>
                          <a:latin typeface="Times New Roman" panose="02020603050405020304" pitchFamily="18" charset="0"/>
                          <a:ea typeface="標楷體" panose="03000509000000000000" pitchFamily="65" charset="-120"/>
                        </a:defRPr>
                      </a:lvl5pPr>
                      <a:lvl6pPr marL="2514600" indent="-228600" eaLnBrk="0" fontAlgn="base" hangingPunct="0">
                        <a:spcBef>
                          <a:spcPct val="20000"/>
                        </a:spcBef>
                        <a:spcAft>
                          <a:spcPct val="0"/>
                        </a:spcAft>
                        <a:defRPr kumimoji="1">
                          <a:solidFill>
                            <a:schemeClr val="tx1"/>
                          </a:solidFill>
                          <a:latin typeface="Times New Roman" panose="02020603050405020304" pitchFamily="18" charset="0"/>
                          <a:ea typeface="標楷體" panose="03000509000000000000" pitchFamily="65" charset="-120"/>
                        </a:defRPr>
                      </a:lvl6pPr>
                      <a:lvl7pPr marL="2971800" indent="-228600" eaLnBrk="0" fontAlgn="base" hangingPunct="0">
                        <a:spcBef>
                          <a:spcPct val="20000"/>
                        </a:spcBef>
                        <a:spcAft>
                          <a:spcPct val="0"/>
                        </a:spcAft>
                        <a:defRPr kumimoji="1">
                          <a:solidFill>
                            <a:schemeClr val="tx1"/>
                          </a:solidFill>
                          <a:latin typeface="Times New Roman" panose="02020603050405020304" pitchFamily="18" charset="0"/>
                          <a:ea typeface="標楷體" panose="03000509000000000000" pitchFamily="65" charset="-120"/>
                        </a:defRPr>
                      </a:lvl7pPr>
                      <a:lvl8pPr marL="3429000" indent="-228600" eaLnBrk="0" fontAlgn="base" hangingPunct="0">
                        <a:spcBef>
                          <a:spcPct val="20000"/>
                        </a:spcBef>
                        <a:spcAft>
                          <a:spcPct val="0"/>
                        </a:spcAft>
                        <a:defRPr kumimoji="1">
                          <a:solidFill>
                            <a:schemeClr val="tx1"/>
                          </a:solidFill>
                          <a:latin typeface="Times New Roman" panose="02020603050405020304" pitchFamily="18" charset="0"/>
                          <a:ea typeface="標楷體" panose="03000509000000000000" pitchFamily="65" charset="-120"/>
                        </a:defRPr>
                      </a:lvl8pPr>
                      <a:lvl9pPr marL="3886200" indent="-228600" eaLnBrk="0" fontAlgn="base" hangingPunct="0">
                        <a:spcBef>
                          <a:spcPct val="20000"/>
                        </a:spcBef>
                        <a:spcAft>
                          <a:spcPct val="0"/>
                        </a:spcAft>
                        <a:defRPr kumimoji="1">
                          <a:solidFill>
                            <a:schemeClr val="tx1"/>
                          </a:solidFill>
                          <a:latin typeface="Times New Roman" panose="02020603050405020304" pitchFamily="18" charset="0"/>
                          <a:ea typeface="標楷體" panose="03000509000000000000" pitchFamily="65"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2400" b="1" i="0" u="none" strike="noStrike" cap="none" normalizeH="0" baseline="0" dirty="0" smtClean="0">
                          <a:ln>
                            <a:noFill/>
                          </a:ln>
                          <a:solidFill>
                            <a:schemeClr val="tx1"/>
                          </a:solidFill>
                          <a:effectLst/>
                          <a:latin typeface="+mn-ea"/>
                          <a:ea typeface="+mn-ea"/>
                          <a:cs typeface="Times New Roman" panose="02020603050405020304" pitchFamily="18" charset="0"/>
                        </a:rPr>
                        <a:t>項目</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Times New Roman" panose="02020603050405020304" pitchFamily="18" charset="0"/>
                          <a:ea typeface="標楷體" panose="03000509000000000000" pitchFamily="65" charset="-120"/>
                        </a:defRPr>
                      </a:lvl1pPr>
                      <a:lvl2pPr marL="742950" indent="-285750">
                        <a:spcBef>
                          <a:spcPct val="20000"/>
                        </a:spcBef>
                        <a:defRPr kumimoji="1" sz="2400">
                          <a:solidFill>
                            <a:schemeClr val="tx1"/>
                          </a:solidFill>
                          <a:latin typeface="Times New Roman" panose="02020603050405020304" pitchFamily="18" charset="0"/>
                          <a:ea typeface="標楷體" panose="03000509000000000000" pitchFamily="65" charset="-120"/>
                        </a:defRPr>
                      </a:lvl2pPr>
                      <a:lvl3pPr marL="1143000" indent="-228600">
                        <a:spcBef>
                          <a:spcPct val="20000"/>
                        </a:spcBef>
                        <a:defRPr kumimoji="1" sz="2000">
                          <a:solidFill>
                            <a:schemeClr val="tx1"/>
                          </a:solidFill>
                          <a:latin typeface="Times New Roman" panose="02020603050405020304" pitchFamily="18" charset="0"/>
                          <a:ea typeface="標楷體" panose="03000509000000000000" pitchFamily="65" charset="-120"/>
                        </a:defRPr>
                      </a:lvl3pPr>
                      <a:lvl4pPr marL="1600200" indent="-228600">
                        <a:spcBef>
                          <a:spcPct val="20000"/>
                        </a:spcBef>
                        <a:defRPr kumimoji="1">
                          <a:solidFill>
                            <a:schemeClr val="tx1"/>
                          </a:solidFill>
                          <a:latin typeface="Times New Roman" panose="02020603050405020304" pitchFamily="18" charset="0"/>
                          <a:ea typeface="標楷體" panose="03000509000000000000" pitchFamily="65" charset="-120"/>
                        </a:defRPr>
                      </a:lvl4pPr>
                      <a:lvl5pPr marL="2057400" indent="-228600">
                        <a:spcBef>
                          <a:spcPct val="20000"/>
                        </a:spcBef>
                        <a:defRPr kumimoji="1">
                          <a:solidFill>
                            <a:schemeClr val="tx1"/>
                          </a:solidFill>
                          <a:latin typeface="Times New Roman" panose="02020603050405020304" pitchFamily="18" charset="0"/>
                          <a:ea typeface="標楷體" panose="03000509000000000000" pitchFamily="65" charset="-120"/>
                        </a:defRPr>
                      </a:lvl5pPr>
                      <a:lvl6pPr marL="2514600" indent="-228600" eaLnBrk="0" fontAlgn="base" hangingPunct="0">
                        <a:spcBef>
                          <a:spcPct val="20000"/>
                        </a:spcBef>
                        <a:spcAft>
                          <a:spcPct val="0"/>
                        </a:spcAft>
                        <a:defRPr kumimoji="1">
                          <a:solidFill>
                            <a:schemeClr val="tx1"/>
                          </a:solidFill>
                          <a:latin typeface="Times New Roman" panose="02020603050405020304" pitchFamily="18" charset="0"/>
                          <a:ea typeface="標楷體" panose="03000509000000000000" pitchFamily="65" charset="-120"/>
                        </a:defRPr>
                      </a:lvl6pPr>
                      <a:lvl7pPr marL="2971800" indent="-228600" eaLnBrk="0" fontAlgn="base" hangingPunct="0">
                        <a:spcBef>
                          <a:spcPct val="20000"/>
                        </a:spcBef>
                        <a:spcAft>
                          <a:spcPct val="0"/>
                        </a:spcAft>
                        <a:defRPr kumimoji="1">
                          <a:solidFill>
                            <a:schemeClr val="tx1"/>
                          </a:solidFill>
                          <a:latin typeface="Times New Roman" panose="02020603050405020304" pitchFamily="18" charset="0"/>
                          <a:ea typeface="標楷體" panose="03000509000000000000" pitchFamily="65" charset="-120"/>
                        </a:defRPr>
                      </a:lvl7pPr>
                      <a:lvl8pPr marL="3429000" indent="-228600" eaLnBrk="0" fontAlgn="base" hangingPunct="0">
                        <a:spcBef>
                          <a:spcPct val="20000"/>
                        </a:spcBef>
                        <a:spcAft>
                          <a:spcPct val="0"/>
                        </a:spcAft>
                        <a:defRPr kumimoji="1">
                          <a:solidFill>
                            <a:schemeClr val="tx1"/>
                          </a:solidFill>
                          <a:latin typeface="Times New Roman" panose="02020603050405020304" pitchFamily="18" charset="0"/>
                          <a:ea typeface="標楷體" panose="03000509000000000000" pitchFamily="65" charset="-120"/>
                        </a:defRPr>
                      </a:lvl8pPr>
                      <a:lvl9pPr marL="3886200" indent="-228600" eaLnBrk="0" fontAlgn="base" hangingPunct="0">
                        <a:spcBef>
                          <a:spcPct val="20000"/>
                        </a:spcBef>
                        <a:spcAft>
                          <a:spcPct val="0"/>
                        </a:spcAft>
                        <a:defRPr kumimoji="1">
                          <a:solidFill>
                            <a:schemeClr val="tx1"/>
                          </a:solidFill>
                          <a:latin typeface="Times New Roman" panose="02020603050405020304" pitchFamily="18" charset="0"/>
                          <a:ea typeface="標楷體" panose="03000509000000000000" pitchFamily="65"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2400" b="1" i="0" u="none" strike="noStrike" cap="none" normalizeH="0" baseline="0" smtClean="0">
                          <a:ln>
                            <a:noFill/>
                          </a:ln>
                          <a:solidFill>
                            <a:schemeClr val="tx1"/>
                          </a:solidFill>
                          <a:effectLst/>
                          <a:latin typeface="+mn-ea"/>
                          <a:ea typeface="+mn-ea"/>
                          <a:cs typeface="Times New Roman" panose="02020603050405020304" pitchFamily="18" charset="0"/>
                        </a:rPr>
                        <a:t>金額</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Times New Roman" panose="02020603050405020304" pitchFamily="18" charset="0"/>
                          <a:ea typeface="標楷體" panose="03000509000000000000" pitchFamily="65" charset="-120"/>
                        </a:defRPr>
                      </a:lvl1pPr>
                      <a:lvl2pPr marL="742950" indent="-285750">
                        <a:spcBef>
                          <a:spcPct val="20000"/>
                        </a:spcBef>
                        <a:defRPr kumimoji="1" sz="2400">
                          <a:solidFill>
                            <a:schemeClr val="tx1"/>
                          </a:solidFill>
                          <a:latin typeface="Times New Roman" panose="02020603050405020304" pitchFamily="18" charset="0"/>
                          <a:ea typeface="標楷體" panose="03000509000000000000" pitchFamily="65" charset="-120"/>
                        </a:defRPr>
                      </a:lvl2pPr>
                      <a:lvl3pPr marL="1143000" indent="-228600">
                        <a:spcBef>
                          <a:spcPct val="20000"/>
                        </a:spcBef>
                        <a:defRPr kumimoji="1" sz="2000">
                          <a:solidFill>
                            <a:schemeClr val="tx1"/>
                          </a:solidFill>
                          <a:latin typeface="Times New Roman" panose="02020603050405020304" pitchFamily="18" charset="0"/>
                          <a:ea typeface="標楷體" panose="03000509000000000000" pitchFamily="65" charset="-120"/>
                        </a:defRPr>
                      </a:lvl3pPr>
                      <a:lvl4pPr marL="1600200" indent="-228600">
                        <a:spcBef>
                          <a:spcPct val="20000"/>
                        </a:spcBef>
                        <a:defRPr kumimoji="1">
                          <a:solidFill>
                            <a:schemeClr val="tx1"/>
                          </a:solidFill>
                          <a:latin typeface="Times New Roman" panose="02020603050405020304" pitchFamily="18" charset="0"/>
                          <a:ea typeface="標楷體" panose="03000509000000000000" pitchFamily="65" charset="-120"/>
                        </a:defRPr>
                      </a:lvl4pPr>
                      <a:lvl5pPr marL="2057400" indent="-228600">
                        <a:spcBef>
                          <a:spcPct val="20000"/>
                        </a:spcBef>
                        <a:defRPr kumimoji="1">
                          <a:solidFill>
                            <a:schemeClr val="tx1"/>
                          </a:solidFill>
                          <a:latin typeface="Times New Roman" panose="02020603050405020304" pitchFamily="18" charset="0"/>
                          <a:ea typeface="標楷體" panose="03000509000000000000" pitchFamily="65" charset="-120"/>
                        </a:defRPr>
                      </a:lvl5pPr>
                      <a:lvl6pPr marL="2514600" indent="-228600" eaLnBrk="0" fontAlgn="base" hangingPunct="0">
                        <a:spcBef>
                          <a:spcPct val="20000"/>
                        </a:spcBef>
                        <a:spcAft>
                          <a:spcPct val="0"/>
                        </a:spcAft>
                        <a:defRPr kumimoji="1">
                          <a:solidFill>
                            <a:schemeClr val="tx1"/>
                          </a:solidFill>
                          <a:latin typeface="Times New Roman" panose="02020603050405020304" pitchFamily="18" charset="0"/>
                          <a:ea typeface="標楷體" panose="03000509000000000000" pitchFamily="65" charset="-120"/>
                        </a:defRPr>
                      </a:lvl6pPr>
                      <a:lvl7pPr marL="2971800" indent="-228600" eaLnBrk="0" fontAlgn="base" hangingPunct="0">
                        <a:spcBef>
                          <a:spcPct val="20000"/>
                        </a:spcBef>
                        <a:spcAft>
                          <a:spcPct val="0"/>
                        </a:spcAft>
                        <a:defRPr kumimoji="1">
                          <a:solidFill>
                            <a:schemeClr val="tx1"/>
                          </a:solidFill>
                          <a:latin typeface="Times New Roman" panose="02020603050405020304" pitchFamily="18" charset="0"/>
                          <a:ea typeface="標楷體" panose="03000509000000000000" pitchFamily="65" charset="-120"/>
                        </a:defRPr>
                      </a:lvl7pPr>
                      <a:lvl8pPr marL="3429000" indent="-228600" eaLnBrk="0" fontAlgn="base" hangingPunct="0">
                        <a:spcBef>
                          <a:spcPct val="20000"/>
                        </a:spcBef>
                        <a:spcAft>
                          <a:spcPct val="0"/>
                        </a:spcAft>
                        <a:defRPr kumimoji="1">
                          <a:solidFill>
                            <a:schemeClr val="tx1"/>
                          </a:solidFill>
                          <a:latin typeface="Times New Roman" panose="02020603050405020304" pitchFamily="18" charset="0"/>
                          <a:ea typeface="標楷體" panose="03000509000000000000" pitchFamily="65" charset="-120"/>
                        </a:defRPr>
                      </a:lvl8pPr>
                      <a:lvl9pPr marL="3886200" indent="-228600" eaLnBrk="0" fontAlgn="base" hangingPunct="0">
                        <a:spcBef>
                          <a:spcPct val="20000"/>
                        </a:spcBef>
                        <a:spcAft>
                          <a:spcPct val="0"/>
                        </a:spcAft>
                        <a:defRPr kumimoji="1">
                          <a:solidFill>
                            <a:schemeClr val="tx1"/>
                          </a:solidFill>
                          <a:latin typeface="Times New Roman" panose="02020603050405020304" pitchFamily="18" charset="0"/>
                          <a:ea typeface="標楷體" panose="03000509000000000000" pitchFamily="65"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2400" b="1" i="0" u="none" strike="noStrike" cap="none" normalizeH="0" baseline="0" smtClean="0">
                          <a:ln>
                            <a:noFill/>
                          </a:ln>
                          <a:solidFill>
                            <a:schemeClr val="tx1"/>
                          </a:solidFill>
                          <a:effectLst/>
                          <a:latin typeface="+mn-ea"/>
                          <a:ea typeface="+mn-ea"/>
                          <a:cs typeface="Times New Roman" panose="02020603050405020304" pitchFamily="18" charset="0"/>
                        </a:rPr>
                        <a:t>備註</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r h="365760">
                <a:tc>
                  <a:txBody>
                    <a:bodyPr/>
                    <a:lstStyle>
                      <a:lvl1pPr>
                        <a:spcBef>
                          <a:spcPct val="20000"/>
                        </a:spcBef>
                        <a:defRPr kumimoji="1" sz="2800">
                          <a:solidFill>
                            <a:schemeClr val="tx1"/>
                          </a:solidFill>
                          <a:latin typeface="Times New Roman" panose="02020603050405020304" pitchFamily="18" charset="0"/>
                          <a:ea typeface="標楷體" panose="03000509000000000000" pitchFamily="65" charset="-120"/>
                        </a:defRPr>
                      </a:lvl1pPr>
                      <a:lvl2pPr marL="742950" indent="-285750">
                        <a:spcBef>
                          <a:spcPct val="20000"/>
                        </a:spcBef>
                        <a:defRPr kumimoji="1" sz="2400">
                          <a:solidFill>
                            <a:schemeClr val="tx1"/>
                          </a:solidFill>
                          <a:latin typeface="Times New Roman" panose="02020603050405020304" pitchFamily="18" charset="0"/>
                          <a:ea typeface="標楷體" panose="03000509000000000000" pitchFamily="65" charset="-120"/>
                        </a:defRPr>
                      </a:lvl2pPr>
                      <a:lvl3pPr marL="1143000" indent="-228600">
                        <a:spcBef>
                          <a:spcPct val="20000"/>
                        </a:spcBef>
                        <a:defRPr kumimoji="1" sz="2000">
                          <a:solidFill>
                            <a:schemeClr val="tx1"/>
                          </a:solidFill>
                          <a:latin typeface="Times New Roman" panose="02020603050405020304" pitchFamily="18" charset="0"/>
                          <a:ea typeface="標楷體" panose="03000509000000000000" pitchFamily="65" charset="-120"/>
                        </a:defRPr>
                      </a:lvl3pPr>
                      <a:lvl4pPr marL="1600200" indent="-228600">
                        <a:spcBef>
                          <a:spcPct val="20000"/>
                        </a:spcBef>
                        <a:defRPr kumimoji="1">
                          <a:solidFill>
                            <a:schemeClr val="tx1"/>
                          </a:solidFill>
                          <a:latin typeface="Times New Roman" panose="02020603050405020304" pitchFamily="18" charset="0"/>
                          <a:ea typeface="標楷體" panose="03000509000000000000" pitchFamily="65" charset="-120"/>
                        </a:defRPr>
                      </a:lvl4pPr>
                      <a:lvl5pPr marL="2057400" indent="-228600">
                        <a:spcBef>
                          <a:spcPct val="20000"/>
                        </a:spcBef>
                        <a:defRPr kumimoji="1">
                          <a:solidFill>
                            <a:schemeClr val="tx1"/>
                          </a:solidFill>
                          <a:latin typeface="Times New Roman" panose="02020603050405020304" pitchFamily="18" charset="0"/>
                          <a:ea typeface="標楷體" panose="03000509000000000000" pitchFamily="65" charset="-120"/>
                        </a:defRPr>
                      </a:lvl5pPr>
                      <a:lvl6pPr marL="2514600" indent="-228600" eaLnBrk="0" fontAlgn="base" hangingPunct="0">
                        <a:spcBef>
                          <a:spcPct val="20000"/>
                        </a:spcBef>
                        <a:spcAft>
                          <a:spcPct val="0"/>
                        </a:spcAft>
                        <a:defRPr kumimoji="1">
                          <a:solidFill>
                            <a:schemeClr val="tx1"/>
                          </a:solidFill>
                          <a:latin typeface="Times New Roman" panose="02020603050405020304" pitchFamily="18" charset="0"/>
                          <a:ea typeface="標楷體" panose="03000509000000000000" pitchFamily="65" charset="-120"/>
                        </a:defRPr>
                      </a:lvl6pPr>
                      <a:lvl7pPr marL="2971800" indent="-228600" eaLnBrk="0" fontAlgn="base" hangingPunct="0">
                        <a:spcBef>
                          <a:spcPct val="20000"/>
                        </a:spcBef>
                        <a:spcAft>
                          <a:spcPct val="0"/>
                        </a:spcAft>
                        <a:defRPr kumimoji="1">
                          <a:solidFill>
                            <a:schemeClr val="tx1"/>
                          </a:solidFill>
                          <a:latin typeface="Times New Roman" panose="02020603050405020304" pitchFamily="18" charset="0"/>
                          <a:ea typeface="標楷體" panose="03000509000000000000" pitchFamily="65" charset="-120"/>
                        </a:defRPr>
                      </a:lvl7pPr>
                      <a:lvl8pPr marL="3429000" indent="-228600" eaLnBrk="0" fontAlgn="base" hangingPunct="0">
                        <a:spcBef>
                          <a:spcPct val="20000"/>
                        </a:spcBef>
                        <a:spcAft>
                          <a:spcPct val="0"/>
                        </a:spcAft>
                        <a:defRPr kumimoji="1">
                          <a:solidFill>
                            <a:schemeClr val="tx1"/>
                          </a:solidFill>
                          <a:latin typeface="Times New Roman" panose="02020603050405020304" pitchFamily="18" charset="0"/>
                          <a:ea typeface="標楷體" panose="03000509000000000000" pitchFamily="65" charset="-120"/>
                        </a:defRPr>
                      </a:lvl8pPr>
                      <a:lvl9pPr marL="3886200" indent="-228600" eaLnBrk="0" fontAlgn="base" hangingPunct="0">
                        <a:spcBef>
                          <a:spcPct val="20000"/>
                        </a:spcBef>
                        <a:spcAft>
                          <a:spcPct val="0"/>
                        </a:spcAft>
                        <a:defRPr kumimoji="1">
                          <a:solidFill>
                            <a:schemeClr val="tx1"/>
                          </a:solidFill>
                          <a:latin typeface="Times New Roman" panose="02020603050405020304" pitchFamily="18" charset="0"/>
                          <a:ea typeface="標楷體" panose="03000509000000000000" pitchFamily="65"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sz="2400" b="1" i="0" u="none" strike="noStrike" cap="none" normalizeH="0" baseline="0" smtClean="0">
                          <a:ln>
                            <a:noFill/>
                          </a:ln>
                          <a:solidFill>
                            <a:schemeClr val="tx1"/>
                          </a:solidFill>
                          <a:effectLst/>
                          <a:latin typeface="+mn-ea"/>
                          <a:ea typeface="+mn-ea"/>
                          <a:cs typeface="Times New Roman" panose="02020603050405020304" pitchFamily="18" charset="0"/>
                        </a:rPr>
                        <a:t>前次減帳累計金額：</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Times New Roman" panose="02020603050405020304" pitchFamily="18" charset="0"/>
                          <a:ea typeface="標楷體" panose="03000509000000000000" pitchFamily="65" charset="-120"/>
                        </a:defRPr>
                      </a:lvl1pPr>
                      <a:lvl2pPr marL="742950" indent="-285750">
                        <a:spcBef>
                          <a:spcPct val="20000"/>
                        </a:spcBef>
                        <a:defRPr kumimoji="1" sz="2400">
                          <a:solidFill>
                            <a:schemeClr val="tx1"/>
                          </a:solidFill>
                          <a:latin typeface="Times New Roman" panose="02020603050405020304" pitchFamily="18" charset="0"/>
                          <a:ea typeface="標楷體" panose="03000509000000000000" pitchFamily="65" charset="-120"/>
                        </a:defRPr>
                      </a:lvl2pPr>
                      <a:lvl3pPr marL="1143000" indent="-228600">
                        <a:spcBef>
                          <a:spcPct val="20000"/>
                        </a:spcBef>
                        <a:defRPr kumimoji="1" sz="2000">
                          <a:solidFill>
                            <a:schemeClr val="tx1"/>
                          </a:solidFill>
                          <a:latin typeface="Times New Roman" panose="02020603050405020304" pitchFamily="18" charset="0"/>
                          <a:ea typeface="標楷體" panose="03000509000000000000" pitchFamily="65" charset="-120"/>
                        </a:defRPr>
                      </a:lvl3pPr>
                      <a:lvl4pPr marL="1600200" indent="-228600">
                        <a:spcBef>
                          <a:spcPct val="20000"/>
                        </a:spcBef>
                        <a:defRPr kumimoji="1">
                          <a:solidFill>
                            <a:schemeClr val="tx1"/>
                          </a:solidFill>
                          <a:latin typeface="Times New Roman" panose="02020603050405020304" pitchFamily="18" charset="0"/>
                          <a:ea typeface="標楷體" panose="03000509000000000000" pitchFamily="65" charset="-120"/>
                        </a:defRPr>
                      </a:lvl4pPr>
                      <a:lvl5pPr marL="2057400" indent="-228600">
                        <a:spcBef>
                          <a:spcPct val="20000"/>
                        </a:spcBef>
                        <a:defRPr kumimoji="1">
                          <a:solidFill>
                            <a:schemeClr val="tx1"/>
                          </a:solidFill>
                          <a:latin typeface="Times New Roman" panose="02020603050405020304" pitchFamily="18" charset="0"/>
                          <a:ea typeface="標楷體" panose="03000509000000000000" pitchFamily="65" charset="-120"/>
                        </a:defRPr>
                      </a:lvl5pPr>
                      <a:lvl6pPr marL="2514600" indent="-228600" eaLnBrk="0" fontAlgn="base" hangingPunct="0">
                        <a:spcBef>
                          <a:spcPct val="20000"/>
                        </a:spcBef>
                        <a:spcAft>
                          <a:spcPct val="0"/>
                        </a:spcAft>
                        <a:defRPr kumimoji="1">
                          <a:solidFill>
                            <a:schemeClr val="tx1"/>
                          </a:solidFill>
                          <a:latin typeface="Times New Roman" panose="02020603050405020304" pitchFamily="18" charset="0"/>
                          <a:ea typeface="標楷體" panose="03000509000000000000" pitchFamily="65" charset="-120"/>
                        </a:defRPr>
                      </a:lvl6pPr>
                      <a:lvl7pPr marL="2971800" indent="-228600" eaLnBrk="0" fontAlgn="base" hangingPunct="0">
                        <a:spcBef>
                          <a:spcPct val="20000"/>
                        </a:spcBef>
                        <a:spcAft>
                          <a:spcPct val="0"/>
                        </a:spcAft>
                        <a:defRPr kumimoji="1">
                          <a:solidFill>
                            <a:schemeClr val="tx1"/>
                          </a:solidFill>
                          <a:latin typeface="Times New Roman" panose="02020603050405020304" pitchFamily="18" charset="0"/>
                          <a:ea typeface="標楷體" panose="03000509000000000000" pitchFamily="65" charset="-120"/>
                        </a:defRPr>
                      </a:lvl7pPr>
                      <a:lvl8pPr marL="3429000" indent="-228600" eaLnBrk="0" fontAlgn="base" hangingPunct="0">
                        <a:spcBef>
                          <a:spcPct val="20000"/>
                        </a:spcBef>
                        <a:spcAft>
                          <a:spcPct val="0"/>
                        </a:spcAft>
                        <a:defRPr kumimoji="1">
                          <a:solidFill>
                            <a:schemeClr val="tx1"/>
                          </a:solidFill>
                          <a:latin typeface="Times New Roman" panose="02020603050405020304" pitchFamily="18" charset="0"/>
                          <a:ea typeface="標楷體" panose="03000509000000000000" pitchFamily="65" charset="-120"/>
                        </a:defRPr>
                      </a:lvl8pPr>
                      <a:lvl9pPr marL="3886200" indent="-228600" eaLnBrk="0" fontAlgn="base" hangingPunct="0">
                        <a:spcBef>
                          <a:spcPct val="20000"/>
                        </a:spcBef>
                        <a:spcAft>
                          <a:spcPct val="0"/>
                        </a:spcAft>
                        <a:defRPr kumimoji="1">
                          <a:solidFill>
                            <a:schemeClr val="tx1"/>
                          </a:solidFill>
                          <a:latin typeface="Times New Roman" panose="02020603050405020304" pitchFamily="18" charset="0"/>
                          <a:ea typeface="標楷體" panose="03000509000000000000" pitchFamily="65"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smtClean="0">
                          <a:ln>
                            <a:noFill/>
                          </a:ln>
                          <a:solidFill>
                            <a:schemeClr val="tx1"/>
                          </a:solidFill>
                          <a:effectLst/>
                          <a:latin typeface="+mn-ea"/>
                          <a:ea typeface="+mn-ea"/>
                          <a:cs typeface="Times New Roman" panose="02020603050405020304" pitchFamily="18" charset="0"/>
                        </a:rPr>
                        <a:t> </a:t>
                      </a:r>
                      <a:endParaRPr kumimoji="0" lang="zh-TW" altLang="zh-TW" sz="2400" b="1" i="0" u="none" strike="noStrike" cap="none" normalizeH="0" baseline="0" smtClean="0">
                        <a:ln>
                          <a:noFill/>
                        </a:ln>
                        <a:solidFill>
                          <a:schemeClr val="tx1"/>
                        </a:solidFill>
                        <a:effectLst/>
                        <a:latin typeface="+mn-ea"/>
                        <a:ea typeface="+mn-ea"/>
                        <a:cs typeface="Times New Roman" panose="02020603050405020304"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6">
                  <a:txBody>
                    <a:bodyPr/>
                    <a:lstStyle>
                      <a:lvl1pPr>
                        <a:spcBef>
                          <a:spcPct val="20000"/>
                        </a:spcBef>
                        <a:defRPr kumimoji="1" sz="2800">
                          <a:solidFill>
                            <a:schemeClr val="tx1"/>
                          </a:solidFill>
                          <a:latin typeface="Times New Roman" panose="02020603050405020304" pitchFamily="18" charset="0"/>
                          <a:ea typeface="標楷體" panose="03000509000000000000" pitchFamily="65" charset="-120"/>
                        </a:defRPr>
                      </a:lvl1pPr>
                      <a:lvl2pPr marL="742950" indent="-285750">
                        <a:spcBef>
                          <a:spcPct val="20000"/>
                        </a:spcBef>
                        <a:defRPr kumimoji="1" sz="2400">
                          <a:solidFill>
                            <a:schemeClr val="tx1"/>
                          </a:solidFill>
                          <a:latin typeface="Times New Roman" panose="02020603050405020304" pitchFamily="18" charset="0"/>
                          <a:ea typeface="標楷體" panose="03000509000000000000" pitchFamily="65" charset="-120"/>
                        </a:defRPr>
                      </a:lvl2pPr>
                      <a:lvl3pPr marL="1143000" indent="-228600">
                        <a:spcBef>
                          <a:spcPct val="20000"/>
                        </a:spcBef>
                        <a:defRPr kumimoji="1" sz="2000">
                          <a:solidFill>
                            <a:schemeClr val="tx1"/>
                          </a:solidFill>
                          <a:latin typeface="Times New Roman" panose="02020603050405020304" pitchFamily="18" charset="0"/>
                          <a:ea typeface="標楷體" panose="03000509000000000000" pitchFamily="65" charset="-120"/>
                        </a:defRPr>
                      </a:lvl3pPr>
                      <a:lvl4pPr marL="1600200" indent="-228600">
                        <a:spcBef>
                          <a:spcPct val="20000"/>
                        </a:spcBef>
                        <a:defRPr kumimoji="1">
                          <a:solidFill>
                            <a:schemeClr val="tx1"/>
                          </a:solidFill>
                          <a:latin typeface="Times New Roman" panose="02020603050405020304" pitchFamily="18" charset="0"/>
                          <a:ea typeface="標楷體" panose="03000509000000000000" pitchFamily="65" charset="-120"/>
                        </a:defRPr>
                      </a:lvl4pPr>
                      <a:lvl5pPr marL="2057400" indent="-228600">
                        <a:spcBef>
                          <a:spcPct val="20000"/>
                        </a:spcBef>
                        <a:defRPr kumimoji="1">
                          <a:solidFill>
                            <a:schemeClr val="tx1"/>
                          </a:solidFill>
                          <a:latin typeface="Times New Roman" panose="02020603050405020304" pitchFamily="18" charset="0"/>
                          <a:ea typeface="標楷體" panose="03000509000000000000" pitchFamily="65" charset="-120"/>
                        </a:defRPr>
                      </a:lvl5pPr>
                      <a:lvl6pPr marL="2514600" indent="-228600" eaLnBrk="0" fontAlgn="base" hangingPunct="0">
                        <a:spcBef>
                          <a:spcPct val="20000"/>
                        </a:spcBef>
                        <a:spcAft>
                          <a:spcPct val="0"/>
                        </a:spcAft>
                        <a:defRPr kumimoji="1">
                          <a:solidFill>
                            <a:schemeClr val="tx1"/>
                          </a:solidFill>
                          <a:latin typeface="Times New Roman" panose="02020603050405020304" pitchFamily="18" charset="0"/>
                          <a:ea typeface="標楷體" panose="03000509000000000000" pitchFamily="65" charset="-120"/>
                        </a:defRPr>
                      </a:lvl6pPr>
                      <a:lvl7pPr marL="2971800" indent="-228600" eaLnBrk="0" fontAlgn="base" hangingPunct="0">
                        <a:spcBef>
                          <a:spcPct val="20000"/>
                        </a:spcBef>
                        <a:spcAft>
                          <a:spcPct val="0"/>
                        </a:spcAft>
                        <a:defRPr kumimoji="1">
                          <a:solidFill>
                            <a:schemeClr val="tx1"/>
                          </a:solidFill>
                          <a:latin typeface="Times New Roman" panose="02020603050405020304" pitchFamily="18" charset="0"/>
                          <a:ea typeface="標楷體" panose="03000509000000000000" pitchFamily="65" charset="-120"/>
                        </a:defRPr>
                      </a:lvl7pPr>
                      <a:lvl8pPr marL="3429000" indent="-228600" eaLnBrk="0" fontAlgn="base" hangingPunct="0">
                        <a:spcBef>
                          <a:spcPct val="20000"/>
                        </a:spcBef>
                        <a:spcAft>
                          <a:spcPct val="0"/>
                        </a:spcAft>
                        <a:defRPr kumimoji="1">
                          <a:solidFill>
                            <a:schemeClr val="tx1"/>
                          </a:solidFill>
                          <a:latin typeface="Times New Roman" panose="02020603050405020304" pitchFamily="18" charset="0"/>
                          <a:ea typeface="標楷體" panose="03000509000000000000" pitchFamily="65" charset="-120"/>
                        </a:defRPr>
                      </a:lvl8pPr>
                      <a:lvl9pPr marL="3886200" indent="-228600" eaLnBrk="0" fontAlgn="base" hangingPunct="0">
                        <a:spcBef>
                          <a:spcPct val="20000"/>
                        </a:spcBef>
                        <a:spcAft>
                          <a:spcPct val="0"/>
                        </a:spcAft>
                        <a:defRPr kumimoji="1">
                          <a:solidFill>
                            <a:schemeClr val="tx1"/>
                          </a:solidFill>
                          <a:latin typeface="Times New Roman" panose="02020603050405020304" pitchFamily="18" charset="0"/>
                          <a:ea typeface="標楷體" panose="03000509000000000000" pitchFamily="65" charset="-120"/>
                        </a:defRPr>
                      </a:lvl9pPr>
                    </a:lstStyle>
                    <a:p>
                      <a:r>
                        <a:rPr lang="zh-TW" altLang="zh-TW" sz="2400" b="1" dirty="0" smtClean="0">
                          <a:solidFill>
                            <a:srgbClr val="FF0000"/>
                          </a:solidFill>
                        </a:rPr>
                        <a:t>變更後</a:t>
                      </a:r>
                      <a:r>
                        <a:rPr lang="zh-TW" altLang="en-US" sz="2400" b="1" dirty="0" smtClean="0">
                          <a:solidFill>
                            <a:srgbClr val="FF0000"/>
                          </a:solidFill>
                          <a:latin typeface="新細明體" panose="02020500000000000000" pitchFamily="18" charset="-120"/>
                          <a:ea typeface="新細明體" panose="02020500000000000000" pitchFamily="18" charset="-120"/>
                        </a:rPr>
                        <a:t>「</a:t>
                      </a:r>
                      <a:r>
                        <a:rPr lang="zh-TW" altLang="zh-TW" sz="2400" b="1" dirty="0" smtClean="0">
                          <a:solidFill>
                            <a:srgbClr val="FF0000"/>
                          </a:solidFill>
                        </a:rPr>
                        <a:t>契約金額</a:t>
                      </a:r>
                      <a:r>
                        <a:rPr lang="zh-TW" altLang="en-US" sz="2400" b="1" dirty="0" smtClean="0">
                          <a:solidFill>
                            <a:srgbClr val="FF0000"/>
                          </a:solidFill>
                        </a:rPr>
                        <a:t>」計算</a:t>
                      </a:r>
                      <a:r>
                        <a:rPr lang="zh-TW" altLang="zh-TW" sz="2400" b="1" dirty="0" smtClean="0">
                          <a:solidFill>
                            <a:srgbClr val="FF0000"/>
                          </a:solidFill>
                        </a:rPr>
                        <a:t>：</a:t>
                      </a:r>
                      <a:r>
                        <a:rPr lang="zh-TW" altLang="zh-TW" sz="2400" b="1" dirty="0" smtClean="0"/>
                        <a:t>前次變更後契約金額</a:t>
                      </a:r>
                      <a:r>
                        <a:rPr lang="en-US" altLang="zh-TW" sz="2400" b="1" dirty="0" smtClean="0"/>
                        <a:t>+</a:t>
                      </a:r>
                      <a:r>
                        <a:rPr lang="zh-TW" altLang="zh-TW" sz="2400" b="1" dirty="0" smtClean="0"/>
                        <a:t>本次追加部分之累計金額</a:t>
                      </a:r>
                      <a:r>
                        <a:rPr lang="en-US" altLang="zh-TW" sz="2400" b="1" dirty="0" smtClean="0"/>
                        <a:t>(</a:t>
                      </a:r>
                      <a:r>
                        <a:rPr lang="zh-TW" altLang="zh-TW" sz="2400" b="1" dirty="0" smtClean="0"/>
                        <a:t>含新增項目、原契約項目數量之增加、原契約項目規格之變更</a:t>
                      </a:r>
                      <a:r>
                        <a:rPr lang="en-US" altLang="zh-TW" sz="2400" b="1" dirty="0" smtClean="0"/>
                        <a:t>)-</a:t>
                      </a:r>
                      <a:r>
                        <a:rPr lang="zh-TW" altLang="zh-TW" sz="2400" b="1" dirty="0" smtClean="0"/>
                        <a:t>本次減帳金額。</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365760">
                <a:tc>
                  <a:txBody>
                    <a:bodyPr/>
                    <a:lstStyle>
                      <a:lvl1pPr>
                        <a:spcBef>
                          <a:spcPct val="20000"/>
                        </a:spcBef>
                        <a:defRPr kumimoji="1" sz="2800">
                          <a:solidFill>
                            <a:schemeClr val="tx1"/>
                          </a:solidFill>
                          <a:latin typeface="Times New Roman" panose="02020603050405020304" pitchFamily="18" charset="0"/>
                          <a:ea typeface="標楷體" panose="03000509000000000000" pitchFamily="65" charset="-120"/>
                        </a:defRPr>
                      </a:lvl1pPr>
                      <a:lvl2pPr marL="742950" indent="-285750">
                        <a:spcBef>
                          <a:spcPct val="20000"/>
                        </a:spcBef>
                        <a:defRPr kumimoji="1" sz="2400">
                          <a:solidFill>
                            <a:schemeClr val="tx1"/>
                          </a:solidFill>
                          <a:latin typeface="Times New Roman" panose="02020603050405020304" pitchFamily="18" charset="0"/>
                          <a:ea typeface="標楷體" panose="03000509000000000000" pitchFamily="65" charset="-120"/>
                        </a:defRPr>
                      </a:lvl2pPr>
                      <a:lvl3pPr marL="1143000" indent="-228600">
                        <a:spcBef>
                          <a:spcPct val="20000"/>
                        </a:spcBef>
                        <a:defRPr kumimoji="1" sz="2000">
                          <a:solidFill>
                            <a:schemeClr val="tx1"/>
                          </a:solidFill>
                          <a:latin typeface="Times New Roman" panose="02020603050405020304" pitchFamily="18" charset="0"/>
                          <a:ea typeface="標楷體" panose="03000509000000000000" pitchFamily="65" charset="-120"/>
                        </a:defRPr>
                      </a:lvl3pPr>
                      <a:lvl4pPr marL="1600200" indent="-228600">
                        <a:spcBef>
                          <a:spcPct val="20000"/>
                        </a:spcBef>
                        <a:defRPr kumimoji="1">
                          <a:solidFill>
                            <a:schemeClr val="tx1"/>
                          </a:solidFill>
                          <a:latin typeface="Times New Roman" panose="02020603050405020304" pitchFamily="18" charset="0"/>
                          <a:ea typeface="標楷體" panose="03000509000000000000" pitchFamily="65" charset="-120"/>
                        </a:defRPr>
                      </a:lvl4pPr>
                      <a:lvl5pPr marL="2057400" indent="-228600">
                        <a:spcBef>
                          <a:spcPct val="20000"/>
                        </a:spcBef>
                        <a:defRPr kumimoji="1">
                          <a:solidFill>
                            <a:schemeClr val="tx1"/>
                          </a:solidFill>
                          <a:latin typeface="Times New Roman" panose="02020603050405020304" pitchFamily="18" charset="0"/>
                          <a:ea typeface="標楷體" panose="03000509000000000000" pitchFamily="65" charset="-120"/>
                        </a:defRPr>
                      </a:lvl5pPr>
                      <a:lvl6pPr marL="2514600" indent="-228600" eaLnBrk="0" fontAlgn="base" hangingPunct="0">
                        <a:spcBef>
                          <a:spcPct val="20000"/>
                        </a:spcBef>
                        <a:spcAft>
                          <a:spcPct val="0"/>
                        </a:spcAft>
                        <a:defRPr kumimoji="1">
                          <a:solidFill>
                            <a:schemeClr val="tx1"/>
                          </a:solidFill>
                          <a:latin typeface="Times New Roman" panose="02020603050405020304" pitchFamily="18" charset="0"/>
                          <a:ea typeface="標楷體" panose="03000509000000000000" pitchFamily="65" charset="-120"/>
                        </a:defRPr>
                      </a:lvl6pPr>
                      <a:lvl7pPr marL="2971800" indent="-228600" eaLnBrk="0" fontAlgn="base" hangingPunct="0">
                        <a:spcBef>
                          <a:spcPct val="20000"/>
                        </a:spcBef>
                        <a:spcAft>
                          <a:spcPct val="0"/>
                        </a:spcAft>
                        <a:defRPr kumimoji="1">
                          <a:solidFill>
                            <a:schemeClr val="tx1"/>
                          </a:solidFill>
                          <a:latin typeface="Times New Roman" panose="02020603050405020304" pitchFamily="18" charset="0"/>
                          <a:ea typeface="標楷體" panose="03000509000000000000" pitchFamily="65" charset="-120"/>
                        </a:defRPr>
                      </a:lvl7pPr>
                      <a:lvl8pPr marL="3429000" indent="-228600" eaLnBrk="0" fontAlgn="base" hangingPunct="0">
                        <a:spcBef>
                          <a:spcPct val="20000"/>
                        </a:spcBef>
                        <a:spcAft>
                          <a:spcPct val="0"/>
                        </a:spcAft>
                        <a:defRPr kumimoji="1">
                          <a:solidFill>
                            <a:schemeClr val="tx1"/>
                          </a:solidFill>
                          <a:latin typeface="Times New Roman" panose="02020603050405020304" pitchFamily="18" charset="0"/>
                          <a:ea typeface="標楷體" panose="03000509000000000000" pitchFamily="65" charset="-120"/>
                        </a:defRPr>
                      </a:lvl8pPr>
                      <a:lvl9pPr marL="3886200" indent="-228600" eaLnBrk="0" fontAlgn="base" hangingPunct="0">
                        <a:spcBef>
                          <a:spcPct val="20000"/>
                        </a:spcBef>
                        <a:spcAft>
                          <a:spcPct val="0"/>
                        </a:spcAft>
                        <a:defRPr kumimoji="1">
                          <a:solidFill>
                            <a:schemeClr val="tx1"/>
                          </a:solidFill>
                          <a:latin typeface="Times New Roman" panose="02020603050405020304" pitchFamily="18" charset="0"/>
                          <a:ea typeface="標楷體" panose="03000509000000000000" pitchFamily="65"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sz="2400" b="1" i="0" u="none" strike="noStrike" cap="none" normalizeH="0" baseline="0" smtClean="0">
                          <a:ln>
                            <a:noFill/>
                          </a:ln>
                          <a:solidFill>
                            <a:schemeClr val="tx1"/>
                          </a:solidFill>
                          <a:effectLst/>
                          <a:latin typeface="+mn-ea"/>
                          <a:ea typeface="+mn-ea"/>
                        </a:rPr>
                        <a:t>本次減帳金額</a:t>
                      </a:r>
                      <a:r>
                        <a:rPr kumimoji="0" lang="zh-TW" sz="2400" b="1" i="0" u="none" strike="noStrike" cap="none" normalizeH="0" baseline="0" smtClean="0">
                          <a:ln>
                            <a:noFill/>
                          </a:ln>
                          <a:solidFill>
                            <a:schemeClr val="tx1"/>
                          </a:solidFill>
                          <a:effectLst/>
                          <a:latin typeface="+mn-ea"/>
                          <a:ea typeface="+mn-ea"/>
                          <a:cs typeface="Times New Roman" panose="02020603050405020304" pitchFamily="18" charset="0"/>
                        </a:rPr>
                        <a:t>：</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Times New Roman" panose="02020603050405020304" pitchFamily="18" charset="0"/>
                          <a:ea typeface="標楷體" panose="03000509000000000000" pitchFamily="65" charset="-120"/>
                        </a:defRPr>
                      </a:lvl1pPr>
                      <a:lvl2pPr marL="742950" indent="-285750">
                        <a:spcBef>
                          <a:spcPct val="20000"/>
                        </a:spcBef>
                        <a:defRPr kumimoji="1" sz="2400">
                          <a:solidFill>
                            <a:schemeClr val="tx1"/>
                          </a:solidFill>
                          <a:latin typeface="Times New Roman" panose="02020603050405020304" pitchFamily="18" charset="0"/>
                          <a:ea typeface="標楷體" panose="03000509000000000000" pitchFamily="65" charset="-120"/>
                        </a:defRPr>
                      </a:lvl2pPr>
                      <a:lvl3pPr marL="1143000" indent="-228600">
                        <a:spcBef>
                          <a:spcPct val="20000"/>
                        </a:spcBef>
                        <a:defRPr kumimoji="1" sz="2000">
                          <a:solidFill>
                            <a:schemeClr val="tx1"/>
                          </a:solidFill>
                          <a:latin typeface="Times New Roman" panose="02020603050405020304" pitchFamily="18" charset="0"/>
                          <a:ea typeface="標楷體" panose="03000509000000000000" pitchFamily="65" charset="-120"/>
                        </a:defRPr>
                      </a:lvl3pPr>
                      <a:lvl4pPr marL="1600200" indent="-228600">
                        <a:spcBef>
                          <a:spcPct val="20000"/>
                        </a:spcBef>
                        <a:defRPr kumimoji="1">
                          <a:solidFill>
                            <a:schemeClr val="tx1"/>
                          </a:solidFill>
                          <a:latin typeface="Times New Roman" panose="02020603050405020304" pitchFamily="18" charset="0"/>
                          <a:ea typeface="標楷體" panose="03000509000000000000" pitchFamily="65" charset="-120"/>
                        </a:defRPr>
                      </a:lvl4pPr>
                      <a:lvl5pPr marL="2057400" indent="-228600">
                        <a:spcBef>
                          <a:spcPct val="20000"/>
                        </a:spcBef>
                        <a:defRPr kumimoji="1">
                          <a:solidFill>
                            <a:schemeClr val="tx1"/>
                          </a:solidFill>
                          <a:latin typeface="Times New Roman" panose="02020603050405020304" pitchFamily="18" charset="0"/>
                          <a:ea typeface="標楷體" panose="03000509000000000000" pitchFamily="65" charset="-120"/>
                        </a:defRPr>
                      </a:lvl5pPr>
                      <a:lvl6pPr marL="2514600" indent="-228600" eaLnBrk="0" fontAlgn="base" hangingPunct="0">
                        <a:spcBef>
                          <a:spcPct val="20000"/>
                        </a:spcBef>
                        <a:spcAft>
                          <a:spcPct val="0"/>
                        </a:spcAft>
                        <a:defRPr kumimoji="1">
                          <a:solidFill>
                            <a:schemeClr val="tx1"/>
                          </a:solidFill>
                          <a:latin typeface="Times New Roman" panose="02020603050405020304" pitchFamily="18" charset="0"/>
                          <a:ea typeface="標楷體" panose="03000509000000000000" pitchFamily="65" charset="-120"/>
                        </a:defRPr>
                      </a:lvl6pPr>
                      <a:lvl7pPr marL="2971800" indent="-228600" eaLnBrk="0" fontAlgn="base" hangingPunct="0">
                        <a:spcBef>
                          <a:spcPct val="20000"/>
                        </a:spcBef>
                        <a:spcAft>
                          <a:spcPct val="0"/>
                        </a:spcAft>
                        <a:defRPr kumimoji="1">
                          <a:solidFill>
                            <a:schemeClr val="tx1"/>
                          </a:solidFill>
                          <a:latin typeface="Times New Roman" panose="02020603050405020304" pitchFamily="18" charset="0"/>
                          <a:ea typeface="標楷體" panose="03000509000000000000" pitchFamily="65" charset="-120"/>
                        </a:defRPr>
                      </a:lvl7pPr>
                      <a:lvl8pPr marL="3429000" indent="-228600" eaLnBrk="0" fontAlgn="base" hangingPunct="0">
                        <a:spcBef>
                          <a:spcPct val="20000"/>
                        </a:spcBef>
                        <a:spcAft>
                          <a:spcPct val="0"/>
                        </a:spcAft>
                        <a:defRPr kumimoji="1">
                          <a:solidFill>
                            <a:schemeClr val="tx1"/>
                          </a:solidFill>
                          <a:latin typeface="Times New Roman" panose="02020603050405020304" pitchFamily="18" charset="0"/>
                          <a:ea typeface="標楷體" panose="03000509000000000000" pitchFamily="65" charset="-120"/>
                        </a:defRPr>
                      </a:lvl8pPr>
                      <a:lvl9pPr marL="3886200" indent="-228600" eaLnBrk="0" fontAlgn="base" hangingPunct="0">
                        <a:spcBef>
                          <a:spcPct val="20000"/>
                        </a:spcBef>
                        <a:spcAft>
                          <a:spcPct val="0"/>
                        </a:spcAft>
                        <a:defRPr kumimoji="1">
                          <a:solidFill>
                            <a:schemeClr val="tx1"/>
                          </a:solidFill>
                          <a:latin typeface="Times New Roman" panose="02020603050405020304" pitchFamily="18" charset="0"/>
                          <a:ea typeface="標楷體" panose="03000509000000000000" pitchFamily="65"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smtClean="0">
                          <a:ln>
                            <a:noFill/>
                          </a:ln>
                          <a:solidFill>
                            <a:schemeClr val="tx1"/>
                          </a:solidFill>
                          <a:effectLst/>
                          <a:latin typeface="+mn-ea"/>
                          <a:ea typeface="+mn-ea"/>
                          <a:cs typeface="Times New Roman" panose="02020603050405020304" pitchFamily="18" charset="0"/>
                        </a:rPr>
                        <a:t> </a:t>
                      </a:r>
                      <a:endParaRPr kumimoji="0" lang="zh-TW" altLang="zh-TW" sz="2400" b="1" i="0" u="none" strike="noStrike" cap="none" normalizeH="0" baseline="0" smtClean="0">
                        <a:ln>
                          <a:noFill/>
                        </a:ln>
                        <a:solidFill>
                          <a:schemeClr val="tx1"/>
                        </a:solidFill>
                        <a:effectLst/>
                        <a:latin typeface="+mn-ea"/>
                        <a:ea typeface="+mn-ea"/>
                        <a:cs typeface="Times New Roman" panose="02020603050405020304"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zh-TW" altLang="en-US"/>
                    </a:p>
                  </a:txBody>
                  <a:tcPr/>
                </a:tc>
                <a:extLst>
                  <a:ext uri="{0D108BD9-81ED-4DB2-BD59-A6C34878D82A}">
                    <a16:rowId xmlns:a16="http://schemas.microsoft.com/office/drawing/2014/main" xmlns="" val="10002"/>
                  </a:ext>
                </a:extLst>
              </a:tr>
              <a:tr h="365760">
                <a:tc>
                  <a:txBody>
                    <a:bodyPr/>
                    <a:lstStyle>
                      <a:lvl1pPr>
                        <a:spcBef>
                          <a:spcPct val="20000"/>
                        </a:spcBef>
                        <a:defRPr kumimoji="1" sz="2800">
                          <a:solidFill>
                            <a:schemeClr val="tx1"/>
                          </a:solidFill>
                          <a:latin typeface="Times New Roman" panose="02020603050405020304" pitchFamily="18" charset="0"/>
                          <a:ea typeface="標楷體" panose="03000509000000000000" pitchFamily="65" charset="-120"/>
                        </a:defRPr>
                      </a:lvl1pPr>
                      <a:lvl2pPr marL="742950" indent="-285750">
                        <a:spcBef>
                          <a:spcPct val="20000"/>
                        </a:spcBef>
                        <a:defRPr kumimoji="1" sz="2400">
                          <a:solidFill>
                            <a:schemeClr val="tx1"/>
                          </a:solidFill>
                          <a:latin typeface="Times New Roman" panose="02020603050405020304" pitchFamily="18" charset="0"/>
                          <a:ea typeface="標楷體" panose="03000509000000000000" pitchFamily="65" charset="-120"/>
                        </a:defRPr>
                      </a:lvl2pPr>
                      <a:lvl3pPr marL="1143000" indent="-228600">
                        <a:spcBef>
                          <a:spcPct val="20000"/>
                        </a:spcBef>
                        <a:defRPr kumimoji="1" sz="2000">
                          <a:solidFill>
                            <a:schemeClr val="tx1"/>
                          </a:solidFill>
                          <a:latin typeface="Times New Roman" panose="02020603050405020304" pitchFamily="18" charset="0"/>
                          <a:ea typeface="標楷體" panose="03000509000000000000" pitchFamily="65" charset="-120"/>
                        </a:defRPr>
                      </a:lvl3pPr>
                      <a:lvl4pPr marL="1600200" indent="-228600">
                        <a:spcBef>
                          <a:spcPct val="20000"/>
                        </a:spcBef>
                        <a:defRPr kumimoji="1">
                          <a:solidFill>
                            <a:schemeClr val="tx1"/>
                          </a:solidFill>
                          <a:latin typeface="Times New Roman" panose="02020603050405020304" pitchFamily="18" charset="0"/>
                          <a:ea typeface="標楷體" panose="03000509000000000000" pitchFamily="65" charset="-120"/>
                        </a:defRPr>
                      </a:lvl4pPr>
                      <a:lvl5pPr marL="2057400" indent="-228600">
                        <a:spcBef>
                          <a:spcPct val="20000"/>
                        </a:spcBef>
                        <a:defRPr kumimoji="1">
                          <a:solidFill>
                            <a:schemeClr val="tx1"/>
                          </a:solidFill>
                          <a:latin typeface="Times New Roman" panose="02020603050405020304" pitchFamily="18" charset="0"/>
                          <a:ea typeface="標楷體" panose="03000509000000000000" pitchFamily="65" charset="-120"/>
                        </a:defRPr>
                      </a:lvl5pPr>
                      <a:lvl6pPr marL="2514600" indent="-228600" eaLnBrk="0" fontAlgn="base" hangingPunct="0">
                        <a:spcBef>
                          <a:spcPct val="20000"/>
                        </a:spcBef>
                        <a:spcAft>
                          <a:spcPct val="0"/>
                        </a:spcAft>
                        <a:defRPr kumimoji="1">
                          <a:solidFill>
                            <a:schemeClr val="tx1"/>
                          </a:solidFill>
                          <a:latin typeface="Times New Roman" panose="02020603050405020304" pitchFamily="18" charset="0"/>
                          <a:ea typeface="標楷體" panose="03000509000000000000" pitchFamily="65" charset="-120"/>
                        </a:defRPr>
                      </a:lvl6pPr>
                      <a:lvl7pPr marL="2971800" indent="-228600" eaLnBrk="0" fontAlgn="base" hangingPunct="0">
                        <a:spcBef>
                          <a:spcPct val="20000"/>
                        </a:spcBef>
                        <a:spcAft>
                          <a:spcPct val="0"/>
                        </a:spcAft>
                        <a:defRPr kumimoji="1">
                          <a:solidFill>
                            <a:schemeClr val="tx1"/>
                          </a:solidFill>
                          <a:latin typeface="Times New Roman" panose="02020603050405020304" pitchFamily="18" charset="0"/>
                          <a:ea typeface="標楷體" panose="03000509000000000000" pitchFamily="65" charset="-120"/>
                        </a:defRPr>
                      </a:lvl7pPr>
                      <a:lvl8pPr marL="3429000" indent="-228600" eaLnBrk="0" fontAlgn="base" hangingPunct="0">
                        <a:spcBef>
                          <a:spcPct val="20000"/>
                        </a:spcBef>
                        <a:spcAft>
                          <a:spcPct val="0"/>
                        </a:spcAft>
                        <a:defRPr kumimoji="1">
                          <a:solidFill>
                            <a:schemeClr val="tx1"/>
                          </a:solidFill>
                          <a:latin typeface="Times New Roman" panose="02020603050405020304" pitchFamily="18" charset="0"/>
                          <a:ea typeface="標楷體" panose="03000509000000000000" pitchFamily="65" charset="-120"/>
                        </a:defRPr>
                      </a:lvl8pPr>
                      <a:lvl9pPr marL="3886200" indent="-228600" eaLnBrk="0" fontAlgn="base" hangingPunct="0">
                        <a:spcBef>
                          <a:spcPct val="20000"/>
                        </a:spcBef>
                        <a:spcAft>
                          <a:spcPct val="0"/>
                        </a:spcAft>
                        <a:defRPr kumimoji="1">
                          <a:solidFill>
                            <a:schemeClr val="tx1"/>
                          </a:solidFill>
                          <a:latin typeface="Times New Roman" panose="02020603050405020304" pitchFamily="18" charset="0"/>
                          <a:ea typeface="標楷體" panose="03000509000000000000" pitchFamily="65"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sz="2400" b="1" i="0" u="none" strike="noStrike" cap="none" normalizeH="0" baseline="0" smtClean="0">
                          <a:ln>
                            <a:noFill/>
                          </a:ln>
                          <a:solidFill>
                            <a:schemeClr val="tx1"/>
                          </a:solidFill>
                          <a:effectLst/>
                          <a:latin typeface="+mn-ea"/>
                          <a:ea typeface="+mn-ea"/>
                        </a:rPr>
                        <a:t>減帳累計金額</a:t>
                      </a:r>
                      <a:r>
                        <a:rPr kumimoji="0" lang="zh-TW" sz="2400" b="1" i="0" u="none" strike="noStrike" cap="none" normalizeH="0" baseline="0" smtClean="0">
                          <a:ln>
                            <a:noFill/>
                          </a:ln>
                          <a:solidFill>
                            <a:schemeClr val="tx1"/>
                          </a:solidFill>
                          <a:effectLst/>
                          <a:latin typeface="+mn-ea"/>
                          <a:ea typeface="+mn-ea"/>
                          <a:cs typeface="Times New Roman" panose="02020603050405020304" pitchFamily="18" charset="0"/>
                        </a:rPr>
                        <a:t>：</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Times New Roman" panose="02020603050405020304" pitchFamily="18" charset="0"/>
                          <a:ea typeface="標楷體" panose="03000509000000000000" pitchFamily="65" charset="-120"/>
                        </a:defRPr>
                      </a:lvl1pPr>
                      <a:lvl2pPr marL="742950" indent="-285750">
                        <a:spcBef>
                          <a:spcPct val="20000"/>
                        </a:spcBef>
                        <a:defRPr kumimoji="1" sz="2400">
                          <a:solidFill>
                            <a:schemeClr val="tx1"/>
                          </a:solidFill>
                          <a:latin typeface="Times New Roman" panose="02020603050405020304" pitchFamily="18" charset="0"/>
                          <a:ea typeface="標楷體" panose="03000509000000000000" pitchFamily="65" charset="-120"/>
                        </a:defRPr>
                      </a:lvl2pPr>
                      <a:lvl3pPr marL="1143000" indent="-228600">
                        <a:spcBef>
                          <a:spcPct val="20000"/>
                        </a:spcBef>
                        <a:defRPr kumimoji="1" sz="2000">
                          <a:solidFill>
                            <a:schemeClr val="tx1"/>
                          </a:solidFill>
                          <a:latin typeface="Times New Roman" panose="02020603050405020304" pitchFamily="18" charset="0"/>
                          <a:ea typeface="標楷體" panose="03000509000000000000" pitchFamily="65" charset="-120"/>
                        </a:defRPr>
                      </a:lvl3pPr>
                      <a:lvl4pPr marL="1600200" indent="-228600">
                        <a:spcBef>
                          <a:spcPct val="20000"/>
                        </a:spcBef>
                        <a:defRPr kumimoji="1">
                          <a:solidFill>
                            <a:schemeClr val="tx1"/>
                          </a:solidFill>
                          <a:latin typeface="Times New Roman" panose="02020603050405020304" pitchFamily="18" charset="0"/>
                          <a:ea typeface="標楷體" panose="03000509000000000000" pitchFamily="65" charset="-120"/>
                        </a:defRPr>
                      </a:lvl4pPr>
                      <a:lvl5pPr marL="2057400" indent="-228600">
                        <a:spcBef>
                          <a:spcPct val="20000"/>
                        </a:spcBef>
                        <a:defRPr kumimoji="1">
                          <a:solidFill>
                            <a:schemeClr val="tx1"/>
                          </a:solidFill>
                          <a:latin typeface="Times New Roman" panose="02020603050405020304" pitchFamily="18" charset="0"/>
                          <a:ea typeface="標楷體" panose="03000509000000000000" pitchFamily="65" charset="-120"/>
                        </a:defRPr>
                      </a:lvl5pPr>
                      <a:lvl6pPr marL="2514600" indent="-228600" eaLnBrk="0" fontAlgn="base" hangingPunct="0">
                        <a:spcBef>
                          <a:spcPct val="20000"/>
                        </a:spcBef>
                        <a:spcAft>
                          <a:spcPct val="0"/>
                        </a:spcAft>
                        <a:defRPr kumimoji="1">
                          <a:solidFill>
                            <a:schemeClr val="tx1"/>
                          </a:solidFill>
                          <a:latin typeface="Times New Roman" panose="02020603050405020304" pitchFamily="18" charset="0"/>
                          <a:ea typeface="標楷體" panose="03000509000000000000" pitchFamily="65" charset="-120"/>
                        </a:defRPr>
                      </a:lvl6pPr>
                      <a:lvl7pPr marL="2971800" indent="-228600" eaLnBrk="0" fontAlgn="base" hangingPunct="0">
                        <a:spcBef>
                          <a:spcPct val="20000"/>
                        </a:spcBef>
                        <a:spcAft>
                          <a:spcPct val="0"/>
                        </a:spcAft>
                        <a:defRPr kumimoji="1">
                          <a:solidFill>
                            <a:schemeClr val="tx1"/>
                          </a:solidFill>
                          <a:latin typeface="Times New Roman" panose="02020603050405020304" pitchFamily="18" charset="0"/>
                          <a:ea typeface="標楷體" panose="03000509000000000000" pitchFamily="65" charset="-120"/>
                        </a:defRPr>
                      </a:lvl7pPr>
                      <a:lvl8pPr marL="3429000" indent="-228600" eaLnBrk="0" fontAlgn="base" hangingPunct="0">
                        <a:spcBef>
                          <a:spcPct val="20000"/>
                        </a:spcBef>
                        <a:spcAft>
                          <a:spcPct val="0"/>
                        </a:spcAft>
                        <a:defRPr kumimoji="1">
                          <a:solidFill>
                            <a:schemeClr val="tx1"/>
                          </a:solidFill>
                          <a:latin typeface="Times New Roman" panose="02020603050405020304" pitchFamily="18" charset="0"/>
                          <a:ea typeface="標楷體" panose="03000509000000000000" pitchFamily="65" charset="-120"/>
                        </a:defRPr>
                      </a:lvl8pPr>
                      <a:lvl9pPr marL="3886200" indent="-228600" eaLnBrk="0" fontAlgn="base" hangingPunct="0">
                        <a:spcBef>
                          <a:spcPct val="20000"/>
                        </a:spcBef>
                        <a:spcAft>
                          <a:spcPct val="0"/>
                        </a:spcAft>
                        <a:defRPr kumimoji="1">
                          <a:solidFill>
                            <a:schemeClr val="tx1"/>
                          </a:solidFill>
                          <a:latin typeface="Times New Roman" panose="02020603050405020304" pitchFamily="18" charset="0"/>
                          <a:ea typeface="標楷體" panose="03000509000000000000" pitchFamily="65"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smtClean="0">
                          <a:ln>
                            <a:noFill/>
                          </a:ln>
                          <a:solidFill>
                            <a:schemeClr val="tx1"/>
                          </a:solidFill>
                          <a:effectLst/>
                          <a:latin typeface="+mn-ea"/>
                          <a:ea typeface="+mn-ea"/>
                          <a:cs typeface="Times New Roman" panose="02020603050405020304" pitchFamily="18" charset="0"/>
                        </a:rPr>
                        <a:t> </a:t>
                      </a:r>
                      <a:endParaRPr kumimoji="0" lang="zh-TW" altLang="zh-TW" sz="2400" b="1" i="0" u="none" strike="noStrike" cap="none" normalizeH="0" baseline="0" smtClean="0">
                        <a:ln>
                          <a:noFill/>
                        </a:ln>
                        <a:solidFill>
                          <a:schemeClr val="tx1"/>
                        </a:solidFill>
                        <a:effectLst/>
                        <a:latin typeface="+mn-ea"/>
                        <a:ea typeface="+mn-ea"/>
                        <a:cs typeface="Times New Roman" panose="02020603050405020304"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zh-TW" altLang="en-US"/>
                    </a:p>
                  </a:txBody>
                  <a:tcPr/>
                </a:tc>
                <a:extLst>
                  <a:ext uri="{0D108BD9-81ED-4DB2-BD59-A6C34878D82A}">
                    <a16:rowId xmlns:a16="http://schemas.microsoft.com/office/drawing/2014/main" xmlns="" val="10003"/>
                  </a:ext>
                </a:extLst>
              </a:tr>
              <a:tr h="1097280">
                <a:tc>
                  <a:txBody>
                    <a:bodyPr/>
                    <a:lstStyle>
                      <a:lvl1pPr>
                        <a:spcBef>
                          <a:spcPct val="20000"/>
                        </a:spcBef>
                        <a:defRPr kumimoji="1" sz="2800">
                          <a:solidFill>
                            <a:schemeClr val="tx1"/>
                          </a:solidFill>
                          <a:latin typeface="Times New Roman" panose="02020603050405020304" pitchFamily="18" charset="0"/>
                          <a:ea typeface="標楷體" panose="03000509000000000000" pitchFamily="65" charset="-120"/>
                        </a:defRPr>
                      </a:lvl1pPr>
                      <a:lvl2pPr marL="742950" indent="-285750">
                        <a:spcBef>
                          <a:spcPct val="20000"/>
                        </a:spcBef>
                        <a:defRPr kumimoji="1" sz="2400">
                          <a:solidFill>
                            <a:schemeClr val="tx1"/>
                          </a:solidFill>
                          <a:latin typeface="Times New Roman" panose="02020603050405020304" pitchFamily="18" charset="0"/>
                          <a:ea typeface="標楷體" panose="03000509000000000000" pitchFamily="65" charset="-120"/>
                        </a:defRPr>
                      </a:lvl2pPr>
                      <a:lvl3pPr marL="1143000" indent="-228600">
                        <a:spcBef>
                          <a:spcPct val="20000"/>
                        </a:spcBef>
                        <a:defRPr kumimoji="1" sz="2000">
                          <a:solidFill>
                            <a:schemeClr val="tx1"/>
                          </a:solidFill>
                          <a:latin typeface="Times New Roman" panose="02020603050405020304" pitchFamily="18" charset="0"/>
                          <a:ea typeface="標楷體" panose="03000509000000000000" pitchFamily="65" charset="-120"/>
                        </a:defRPr>
                      </a:lvl3pPr>
                      <a:lvl4pPr marL="1600200" indent="-228600">
                        <a:spcBef>
                          <a:spcPct val="20000"/>
                        </a:spcBef>
                        <a:defRPr kumimoji="1">
                          <a:solidFill>
                            <a:schemeClr val="tx1"/>
                          </a:solidFill>
                          <a:latin typeface="Times New Roman" panose="02020603050405020304" pitchFamily="18" charset="0"/>
                          <a:ea typeface="標楷體" panose="03000509000000000000" pitchFamily="65" charset="-120"/>
                        </a:defRPr>
                      </a:lvl4pPr>
                      <a:lvl5pPr marL="2057400" indent="-228600">
                        <a:spcBef>
                          <a:spcPct val="20000"/>
                        </a:spcBef>
                        <a:defRPr kumimoji="1">
                          <a:solidFill>
                            <a:schemeClr val="tx1"/>
                          </a:solidFill>
                          <a:latin typeface="Times New Roman" panose="02020603050405020304" pitchFamily="18" charset="0"/>
                          <a:ea typeface="標楷體" panose="03000509000000000000" pitchFamily="65" charset="-120"/>
                        </a:defRPr>
                      </a:lvl5pPr>
                      <a:lvl6pPr marL="2514600" indent="-228600" eaLnBrk="0" fontAlgn="base" hangingPunct="0">
                        <a:spcBef>
                          <a:spcPct val="20000"/>
                        </a:spcBef>
                        <a:spcAft>
                          <a:spcPct val="0"/>
                        </a:spcAft>
                        <a:defRPr kumimoji="1">
                          <a:solidFill>
                            <a:schemeClr val="tx1"/>
                          </a:solidFill>
                          <a:latin typeface="Times New Roman" panose="02020603050405020304" pitchFamily="18" charset="0"/>
                          <a:ea typeface="標楷體" panose="03000509000000000000" pitchFamily="65" charset="-120"/>
                        </a:defRPr>
                      </a:lvl6pPr>
                      <a:lvl7pPr marL="2971800" indent="-228600" eaLnBrk="0" fontAlgn="base" hangingPunct="0">
                        <a:spcBef>
                          <a:spcPct val="20000"/>
                        </a:spcBef>
                        <a:spcAft>
                          <a:spcPct val="0"/>
                        </a:spcAft>
                        <a:defRPr kumimoji="1">
                          <a:solidFill>
                            <a:schemeClr val="tx1"/>
                          </a:solidFill>
                          <a:latin typeface="Times New Roman" panose="02020603050405020304" pitchFamily="18" charset="0"/>
                          <a:ea typeface="標楷體" panose="03000509000000000000" pitchFamily="65" charset="-120"/>
                        </a:defRPr>
                      </a:lvl7pPr>
                      <a:lvl8pPr marL="3429000" indent="-228600" eaLnBrk="0" fontAlgn="base" hangingPunct="0">
                        <a:spcBef>
                          <a:spcPct val="20000"/>
                        </a:spcBef>
                        <a:spcAft>
                          <a:spcPct val="0"/>
                        </a:spcAft>
                        <a:defRPr kumimoji="1">
                          <a:solidFill>
                            <a:schemeClr val="tx1"/>
                          </a:solidFill>
                          <a:latin typeface="Times New Roman" panose="02020603050405020304" pitchFamily="18" charset="0"/>
                          <a:ea typeface="標楷體" panose="03000509000000000000" pitchFamily="65" charset="-120"/>
                        </a:defRPr>
                      </a:lvl8pPr>
                      <a:lvl9pPr marL="3886200" indent="-228600" eaLnBrk="0" fontAlgn="base" hangingPunct="0">
                        <a:spcBef>
                          <a:spcPct val="20000"/>
                        </a:spcBef>
                        <a:spcAft>
                          <a:spcPct val="0"/>
                        </a:spcAft>
                        <a:defRPr kumimoji="1">
                          <a:solidFill>
                            <a:schemeClr val="tx1"/>
                          </a:solidFill>
                          <a:latin typeface="Times New Roman" panose="02020603050405020304" pitchFamily="18" charset="0"/>
                          <a:ea typeface="標楷體" panose="03000509000000000000" pitchFamily="65"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sz="2400" b="1" i="0" u="none" strike="noStrike" cap="none" normalizeH="0" baseline="0" dirty="0" smtClean="0">
                          <a:ln>
                            <a:noFill/>
                          </a:ln>
                          <a:solidFill>
                            <a:schemeClr val="tx1"/>
                          </a:solidFill>
                          <a:effectLst/>
                          <a:latin typeface="+mn-ea"/>
                          <a:ea typeface="+mn-ea"/>
                        </a:rPr>
                        <a:t>前次</a:t>
                      </a:r>
                      <a:r>
                        <a:rPr kumimoji="0" lang="zh-TW" sz="2400" b="1" i="0" u="none" strike="noStrike" cap="none" normalizeH="0" baseline="0" dirty="0" smtClean="0">
                          <a:ln>
                            <a:noFill/>
                          </a:ln>
                          <a:solidFill>
                            <a:schemeClr val="tx1"/>
                          </a:solidFill>
                          <a:effectLst/>
                          <a:latin typeface="+mn-ea"/>
                          <a:ea typeface="+mn-ea"/>
                          <a:cs typeface="Times New Roman" panose="02020603050405020304" pitchFamily="18" charset="0"/>
                        </a:rPr>
                        <a:t> </a:t>
                      </a:r>
                      <a:r>
                        <a:rPr kumimoji="0" lang="zh-TW" sz="2400" b="1" i="0" u="none" strike="noStrike" cap="none" normalizeH="0" baseline="0" dirty="0" smtClean="0">
                          <a:ln>
                            <a:noFill/>
                          </a:ln>
                          <a:solidFill>
                            <a:schemeClr val="tx1"/>
                          </a:solidFill>
                          <a:effectLst/>
                          <a:latin typeface="+mn-ea"/>
                          <a:ea typeface="+mn-ea"/>
                        </a:rPr>
                        <a:t>「加帳金額」及「減帳絕對值」合計之累計金額</a:t>
                      </a:r>
                      <a:r>
                        <a:rPr kumimoji="0" lang="zh-TW" sz="2400" b="1" i="0" u="none" strike="noStrike" cap="none" normalizeH="0" baseline="0" dirty="0" smtClean="0">
                          <a:ln>
                            <a:noFill/>
                          </a:ln>
                          <a:solidFill>
                            <a:schemeClr val="tx1"/>
                          </a:solidFill>
                          <a:effectLst/>
                          <a:latin typeface="+mn-ea"/>
                          <a:ea typeface="+mn-ea"/>
                          <a:cs typeface="Times New Roman" panose="02020603050405020304" pitchFamily="18" charset="0"/>
                        </a:rPr>
                        <a:t>：</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Times New Roman" panose="02020603050405020304" pitchFamily="18" charset="0"/>
                          <a:ea typeface="標楷體" panose="03000509000000000000" pitchFamily="65" charset="-120"/>
                        </a:defRPr>
                      </a:lvl1pPr>
                      <a:lvl2pPr marL="742950" indent="-285750">
                        <a:spcBef>
                          <a:spcPct val="20000"/>
                        </a:spcBef>
                        <a:defRPr kumimoji="1" sz="2400">
                          <a:solidFill>
                            <a:schemeClr val="tx1"/>
                          </a:solidFill>
                          <a:latin typeface="Times New Roman" panose="02020603050405020304" pitchFamily="18" charset="0"/>
                          <a:ea typeface="標楷體" panose="03000509000000000000" pitchFamily="65" charset="-120"/>
                        </a:defRPr>
                      </a:lvl2pPr>
                      <a:lvl3pPr marL="1143000" indent="-228600">
                        <a:spcBef>
                          <a:spcPct val="20000"/>
                        </a:spcBef>
                        <a:defRPr kumimoji="1" sz="2000">
                          <a:solidFill>
                            <a:schemeClr val="tx1"/>
                          </a:solidFill>
                          <a:latin typeface="Times New Roman" panose="02020603050405020304" pitchFamily="18" charset="0"/>
                          <a:ea typeface="標楷體" panose="03000509000000000000" pitchFamily="65" charset="-120"/>
                        </a:defRPr>
                      </a:lvl3pPr>
                      <a:lvl4pPr marL="1600200" indent="-228600">
                        <a:spcBef>
                          <a:spcPct val="20000"/>
                        </a:spcBef>
                        <a:defRPr kumimoji="1">
                          <a:solidFill>
                            <a:schemeClr val="tx1"/>
                          </a:solidFill>
                          <a:latin typeface="Times New Roman" panose="02020603050405020304" pitchFamily="18" charset="0"/>
                          <a:ea typeface="標楷體" panose="03000509000000000000" pitchFamily="65" charset="-120"/>
                        </a:defRPr>
                      </a:lvl4pPr>
                      <a:lvl5pPr marL="2057400" indent="-228600">
                        <a:spcBef>
                          <a:spcPct val="20000"/>
                        </a:spcBef>
                        <a:defRPr kumimoji="1">
                          <a:solidFill>
                            <a:schemeClr val="tx1"/>
                          </a:solidFill>
                          <a:latin typeface="Times New Roman" panose="02020603050405020304" pitchFamily="18" charset="0"/>
                          <a:ea typeface="標楷體" panose="03000509000000000000" pitchFamily="65" charset="-120"/>
                        </a:defRPr>
                      </a:lvl5pPr>
                      <a:lvl6pPr marL="2514600" indent="-228600" eaLnBrk="0" fontAlgn="base" hangingPunct="0">
                        <a:spcBef>
                          <a:spcPct val="20000"/>
                        </a:spcBef>
                        <a:spcAft>
                          <a:spcPct val="0"/>
                        </a:spcAft>
                        <a:defRPr kumimoji="1">
                          <a:solidFill>
                            <a:schemeClr val="tx1"/>
                          </a:solidFill>
                          <a:latin typeface="Times New Roman" panose="02020603050405020304" pitchFamily="18" charset="0"/>
                          <a:ea typeface="標楷體" panose="03000509000000000000" pitchFamily="65" charset="-120"/>
                        </a:defRPr>
                      </a:lvl6pPr>
                      <a:lvl7pPr marL="2971800" indent="-228600" eaLnBrk="0" fontAlgn="base" hangingPunct="0">
                        <a:spcBef>
                          <a:spcPct val="20000"/>
                        </a:spcBef>
                        <a:spcAft>
                          <a:spcPct val="0"/>
                        </a:spcAft>
                        <a:defRPr kumimoji="1">
                          <a:solidFill>
                            <a:schemeClr val="tx1"/>
                          </a:solidFill>
                          <a:latin typeface="Times New Roman" panose="02020603050405020304" pitchFamily="18" charset="0"/>
                          <a:ea typeface="標楷體" panose="03000509000000000000" pitchFamily="65" charset="-120"/>
                        </a:defRPr>
                      </a:lvl7pPr>
                      <a:lvl8pPr marL="3429000" indent="-228600" eaLnBrk="0" fontAlgn="base" hangingPunct="0">
                        <a:spcBef>
                          <a:spcPct val="20000"/>
                        </a:spcBef>
                        <a:spcAft>
                          <a:spcPct val="0"/>
                        </a:spcAft>
                        <a:defRPr kumimoji="1">
                          <a:solidFill>
                            <a:schemeClr val="tx1"/>
                          </a:solidFill>
                          <a:latin typeface="Times New Roman" panose="02020603050405020304" pitchFamily="18" charset="0"/>
                          <a:ea typeface="標楷體" panose="03000509000000000000" pitchFamily="65" charset="-120"/>
                        </a:defRPr>
                      </a:lvl8pPr>
                      <a:lvl9pPr marL="3886200" indent="-228600" eaLnBrk="0" fontAlgn="base" hangingPunct="0">
                        <a:spcBef>
                          <a:spcPct val="20000"/>
                        </a:spcBef>
                        <a:spcAft>
                          <a:spcPct val="0"/>
                        </a:spcAft>
                        <a:defRPr kumimoji="1">
                          <a:solidFill>
                            <a:schemeClr val="tx1"/>
                          </a:solidFill>
                          <a:latin typeface="Times New Roman" panose="02020603050405020304" pitchFamily="18" charset="0"/>
                          <a:ea typeface="標楷體" panose="03000509000000000000" pitchFamily="65"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smtClean="0">
                          <a:ln>
                            <a:noFill/>
                          </a:ln>
                          <a:solidFill>
                            <a:schemeClr val="tx1"/>
                          </a:solidFill>
                          <a:effectLst/>
                          <a:latin typeface="+mn-ea"/>
                          <a:ea typeface="+mn-ea"/>
                          <a:cs typeface="Times New Roman" panose="02020603050405020304" pitchFamily="18" charset="0"/>
                        </a:rPr>
                        <a:t> </a:t>
                      </a:r>
                      <a:endParaRPr kumimoji="0" lang="zh-TW" altLang="zh-TW" sz="2400" b="1" i="0" u="none" strike="noStrike" cap="none" normalizeH="0" baseline="0" smtClean="0">
                        <a:ln>
                          <a:noFill/>
                        </a:ln>
                        <a:solidFill>
                          <a:schemeClr val="tx1"/>
                        </a:solidFill>
                        <a:effectLst/>
                        <a:latin typeface="+mn-ea"/>
                        <a:ea typeface="+mn-ea"/>
                        <a:cs typeface="Times New Roman" panose="02020603050405020304"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zh-TW" altLang="en-US"/>
                    </a:p>
                  </a:txBody>
                  <a:tcPr/>
                </a:tc>
                <a:extLst>
                  <a:ext uri="{0D108BD9-81ED-4DB2-BD59-A6C34878D82A}">
                    <a16:rowId xmlns:a16="http://schemas.microsoft.com/office/drawing/2014/main" xmlns="" val="10004"/>
                  </a:ext>
                </a:extLst>
              </a:tr>
              <a:tr h="914111">
                <a:tc>
                  <a:txBody>
                    <a:bodyPr/>
                    <a:lstStyle>
                      <a:lvl1pPr>
                        <a:spcBef>
                          <a:spcPct val="20000"/>
                        </a:spcBef>
                        <a:defRPr kumimoji="1" sz="2800">
                          <a:solidFill>
                            <a:schemeClr val="tx1"/>
                          </a:solidFill>
                          <a:latin typeface="Times New Roman" panose="02020603050405020304" pitchFamily="18" charset="0"/>
                          <a:ea typeface="標楷體" panose="03000509000000000000" pitchFamily="65" charset="-120"/>
                        </a:defRPr>
                      </a:lvl1pPr>
                      <a:lvl2pPr marL="742950" indent="-285750">
                        <a:spcBef>
                          <a:spcPct val="20000"/>
                        </a:spcBef>
                        <a:defRPr kumimoji="1" sz="2400">
                          <a:solidFill>
                            <a:schemeClr val="tx1"/>
                          </a:solidFill>
                          <a:latin typeface="Times New Roman" panose="02020603050405020304" pitchFamily="18" charset="0"/>
                          <a:ea typeface="標楷體" panose="03000509000000000000" pitchFamily="65" charset="-120"/>
                        </a:defRPr>
                      </a:lvl2pPr>
                      <a:lvl3pPr marL="1143000" indent="-228600">
                        <a:spcBef>
                          <a:spcPct val="20000"/>
                        </a:spcBef>
                        <a:defRPr kumimoji="1" sz="2000">
                          <a:solidFill>
                            <a:schemeClr val="tx1"/>
                          </a:solidFill>
                          <a:latin typeface="Times New Roman" panose="02020603050405020304" pitchFamily="18" charset="0"/>
                          <a:ea typeface="標楷體" panose="03000509000000000000" pitchFamily="65" charset="-120"/>
                        </a:defRPr>
                      </a:lvl3pPr>
                      <a:lvl4pPr marL="1600200" indent="-228600">
                        <a:spcBef>
                          <a:spcPct val="20000"/>
                        </a:spcBef>
                        <a:defRPr kumimoji="1">
                          <a:solidFill>
                            <a:schemeClr val="tx1"/>
                          </a:solidFill>
                          <a:latin typeface="Times New Roman" panose="02020603050405020304" pitchFamily="18" charset="0"/>
                          <a:ea typeface="標楷體" panose="03000509000000000000" pitchFamily="65" charset="-120"/>
                        </a:defRPr>
                      </a:lvl4pPr>
                      <a:lvl5pPr marL="2057400" indent="-228600">
                        <a:spcBef>
                          <a:spcPct val="20000"/>
                        </a:spcBef>
                        <a:defRPr kumimoji="1">
                          <a:solidFill>
                            <a:schemeClr val="tx1"/>
                          </a:solidFill>
                          <a:latin typeface="Times New Roman" panose="02020603050405020304" pitchFamily="18" charset="0"/>
                          <a:ea typeface="標楷體" panose="03000509000000000000" pitchFamily="65" charset="-120"/>
                        </a:defRPr>
                      </a:lvl5pPr>
                      <a:lvl6pPr marL="2514600" indent="-228600" eaLnBrk="0" fontAlgn="base" hangingPunct="0">
                        <a:spcBef>
                          <a:spcPct val="20000"/>
                        </a:spcBef>
                        <a:spcAft>
                          <a:spcPct val="0"/>
                        </a:spcAft>
                        <a:defRPr kumimoji="1">
                          <a:solidFill>
                            <a:schemeClr val="tx1"/>
                          </a:solidFill>
                          <a:latin typeface="Times New Roman" panose="02020603050405020304" pitchFamily="18" charset="0"/>
                          <a:ea typeface="標楷體" panose="03000509000000000000" pitchFamily="65" charset="-120"/>
                        </a:defRPr>
                      </a:lvl6pPr>
                      <a:lvl7pPr marL="2971800" indent="-228600" eaLnBrk="0" fontAlgn="base" hangingPunct="0">
                        <a:spcBef>
                          <a:spcPct val="20000"/>
                        </a:spcBef>
                        <a:spcAft>
                          <a:spcPct val="0"/>
                        </a:spcAft>
                        <a:defRPr kumimoji="1">
                          <a:solidFill>
                            <a:schemeClr val="tx1"/>
                          </a:solidFill>
                          <a:latin typeface="Times New Roman" panose="02020603050405020304" pitchFamily="18" charset="0"/>
                          <a:ea typeface="標楷體" panose="03000509000000000000" pitchFamily="65" charset="-120"/>
                        </a:defRPr>
                      </a:lvl7pPr>
                      <a:lvl8pPr marL="3429000" indent="-228600" eaLnBrk="0" fontAlgn="base" hangingPunct="0">
                        <a:spcBef>
                          <a:spcPct val="20000"/>
                        </a:spcBef>
                        <a:spcAft>
                          <a:spcPct val="0"/>
                        </a:spcAft>
                        <a:defRPr kumimoji="1">
                          <a:solidFill>
                            <a:schemeClr val="tx1"/>
                          </a:solidFill>
                          <a:latin typeface="Times New Roman" panose="02020603050405020304" pitchFamily="18" charset="0"/>
                          <a:ea typeface="標楷體" panose="03000509000000000000" pitchFamily="65" charset="-120"/>
                        </a:defRPr>
                      </a:lvl8pPr>
                      <a:lvl9pPr marL="3886200" indent="-228600" eaLnBrk="0" fontAlgn="base" hangingPunct="0">
                        <a:spcBef>
                          <a:spcPct val="20000"/>
                        </a:spcBef>
                        <a:spcAft>
                          <a:spcPct val="0"/>
                        </a:spcAft>
                        <a:defRPr kumimoji="1">
                          <a:solidFill>
                            <a:schemeClr val="tx1"/>
                          </a:solidFill>
                          <a:latin typeface="Times New Roman" panose="02020603050405020304" pitchFamily="18" charset="0"/>
                          <a:ea typeface="標楷體" panose="03000509000000000000" pitchFamily="65"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sz="2400" b="1" i="0" u="none" strike="noStrike" cap="none" normalizeH="0" baseline="0" smtClean="0">
                          <a:ln>
                            <a:noFill/>
                          </a:ln>
                          <a:solidFill>
                            <a:schemeClr val="tx1"/>
                          </a:solidFill>
                          <a:effectLst/>
                          <a:latin typeface="+mn-ea"/>
                          <a:ea typeface="+mn-ea"/>
                        </a:rPr>
                        <a:t>本次「加帳金額」及「減帳絕對值」合計之金額</a:t>
                      </a:r>
                      <a:r>
                        <a:rPr kumimoji="0" lang="zh-TW" sz="2400" b="1" i="0" u="none" strike="noStrike" cap="none" normalizeH="0" baseline="0" smtClean="0">
                          <a:ln>
                            <a:noFill/>
                          </a:ln>
                          <a:solidFill>
                            <a:schemeClr val="tx1"/>
                          </a:solidFill>
                          <a:effectLst/>
                          <a:latin typeface="+mn-ea"/>
                          <a:ea typeface="+mn-ea"/>
                          <a:cs typeface="Times New Roman" panose="02020603050405020304" pitchFamily="18" charset="0"/>
                        </a:rPr>
                        <a:t>：</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Times New Roman" panose="02020603050405020304" pitchFamily="18" charset="0"/>
                          <a:ea typeface="標楷體" panose="03000509000000000000" pitchFamily="65" charset="-120"/>
                        </a:defRPr>
                      </a:lvl1pPr>
                      <a:lvl2pPr marL="742950" indent="-285750">
                        <a:spcBef>
                          <a:spcPct val="20000"/>
                        </a:spcBef>
                        <a:defRPr kumimoji="1" sz="2400">
                          <a:solidFill>
                            <a:schemeClr val="tx1"/>
                          </a:solidFill>
                          <a:latin typeface="Times New Roman" panose="02020603050405020304" pitchFamily="18" charset="0"/>
                          <a:ea typeface="標楷體" panose="03000509000000000000" pitchFamily="65" charset="-120"/>
                        </a:defRPr>
                      </a:lvl2pPr>
                      <a:lvl3pPr marL="1143000" indent="-228600">
                        <a:spcBef>
                          <a:spcPct val="20000"/>
                        </a:spcBef>
                        <a:defRPr kumimoji="1" sz="2000">
                          <a:solidFill>
                            <a:schemeClr val="tx1"/>
                          </a:solidFill>
                          <a:latin typeface="Times New Roman" panose="02020603050405020304" pitchFamily="18" charset="0"/>
                          <a:ea typeface="標楷體" panose="03000509000000000000" pitchFamily="65" charset="-120"/>
                        </a:defRPr>
                      </a:lvl3pPr>
                      <a:lvl4pPr marL="1600200" indent="-228600">
                        <a:spcBef>
                          <a:spcPct val="20000"/>
                        </a:spcBef>
                        <a:defRPr kumimoji="1">
                          <a:solidFill>
                            <a:schemeClr val="tx1"/>
                          </a:solidFill>
                          <a:latin typeface="Times New Roman" panose="02020603050405020304" pitchFamily="18" charset="0"/>
                          <a:ea typeface="標楷體" panose="03000509000000000000" pitchFamily="65" charset="-120"/>
                        </a:defRPr>
                      </a:lvl4pPr>
                      <a:lvl5pPr marL="2057400" indent="-228600">
                        <a:spcBef>
                          <a:spcPct val="20000"/>
                        </a:spcBef>
                        <a:defRPr kumimoji="1">
                          <a:solidFill>
                            <a:schemeClr val="tx1"/>
                          </a:solidFill>
                          <a:latin typeface="Times New Roman" panose="02020603050405020304" pitchFamily="18" charset="0"/>
                          <a:ea typeface="標楷體" panose="03000509000000000000" pitchFamily="65" charset="-120"/>
                        </a:defRPr>
                      </a:lvl5pPr>
                      <a:lvl6pPr marL="2514600" indent="-228600" eaLnBrk="0" fontAlgn="base" hangingPunct="0">
                        <a:spcBef>
                          <a:spcPct val="20000"/>
                        </a:spcBef>
                        <a:spcAft>
                          <a:spcPct val="0"/>
                        </a:spcAft>
                        <a:defRPr kumimoji="1">
                          <a:solidFill>
                            <a:schemeClr val="tx1"/>
                          </a:solidFill>
                          <a:latin typeface="Times New Roman" panose="02020603050405020304" pitchFamily="18" charset="0"/>
                          <a:ea typeface="標楷體" panose="03000509000000000000" pitchFamily="65" charset="-120"/>
                        </a:defRPr>
                      </a:lvl6pPr>
                      <a:lvl7pPr marL="2971800" indent="-228600" eaLnBrk="0" fontAlgn="base" hangingPunct="0">
                        <a:spcBef>
                          <a:spcPct val="20000"/>
                        </a:spcBef>
                        <a:spcAft>
                          <a:spcPct val="0"/>
                        </a:spcAft>
                        <a:defRPr kumimoji="1">
                          <a:solidFill>
                            <a:schemeClr val="tx1"/>
                          </a:solidFill>
                          <a:latin typeface="Times New Roman" panose="02020603050405020304" pitchFamily="18" charset="0"/>
                          <a:ea typeface="標楷體" panose="03000509000000000000" pitchFamily="65" charset="-120"/>
                        </a:defRPr>
                      </a:lvl7pPr>
                      <a:lvl8pPr marL="3429000" indent="-228600" eaLnBrk="0" fontAlgn="base" hangingPunct="0">
                        <a:spcBef>
                          <a:spcPct val="20000"/>
                        </a:spcBef>
                        <a:spcAft>
                          <a:spcPct val="0"/>
                        </a:spcAft>
                        <a:defRPr kumimoji="1">
                          <a:solidFill>
                            <a:schemeClr val="tx1"/>
                          </a:solidFill>
                          <a:latin typeface="Times New Roman" panose="02020603050405020304" pitchFamily="18" charset="0"/>
                          <a:ea typeface="標楷體" panose="03000509000000000000" pitchFamily="65" charset="-120"/>
                        </a:defRPr>
                      </a:lvl8pPr>
                      <a:lvl9pPr marL="3886200" indent="-228600" eaLnBrk="0" fontAlgn="base" hangingPunct="0">
                        <a:spcBef>
                          <a:spcPct val="20000"/>
                        </a:spcBef>
                        <a:spcAft>
                          <a:spcPct val="0"/>
                        </a:spcAft>
                        <a:defRPr kumimoji="1">
                          <a:solidFill>
                            <a:schemeClr val="tx1"/>
                          </a:solidFill>
                          <a:latin typeface="Times New Roman" panose="02020603050405020304" pitchFamily="18" charset="0"/>
                          <a:ea typeface="標楷體" panose="03000509000000000000" pitchFamily="65"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smtClean="0">
                          <a:ln>
                            <a:noFill/>
                          </a:ln>
                          <a:solidFill>
                            <a:schemeClr val="tx1"/>
                          </a:solidFill>
                          <a:effectLst/>
                          <a:latin typeface="+mn-ea"/>
                          <a:ea typeface="+mn-ea"/>
                          <a:cs typeface="Times New Roman" panose="02020603050405020304" pitchFamily="18" charset="0"/>
                        </a:rPr>
                        <a:t> </a:t>
                      </a:r>
                      <a:endParaRPr kumimoji="0" lang="zh-TW" altLang="zh-TW" sz="2400" b="1" i="0" u="none" strike="noStrike" cap="none" normalizeH="0" baseline="0" smtClean="0">
                        <a:ln>
                          <a:noFill/>
                        </a:ln>
                        <a:solidFill>
                          <a:schemeClr val="tx1"/>
                        </a:solidFill>
                        <a:effectLst/>
                        <a:latin typeface="+mn-ea"/>
                        <a:ea typeface="+mn-ea"/>
                        <a:cs typeface="Times New Roman" panose="02020603050405020304"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zh-TW" altLang="en-US"/>
                    </a:p>
                  </a:txBody>
                  <a:tcPr/>
                </a:tc>
                <a:extLst>
                  <a:ext uri="{0D108BD9-81ED-4DB2-BD59-A6C34878D82A}">
                    <a16:rowId xmlns:a16="http://schemas.microsoft.com/office/drawing/2014/main" xmlns="" val="10005"/>
                  </a:ext>
                </a:extLst>
              </a:tr>
              <a:tr h="1349982">
                <a:tc>
                  <a:txBody>
                    <a:bodyPr/>
                    <a:lstStyle>
                      <a:lvl1pPr>
                        <a:spcBef>
                          <a:spcPct val="20000"/>
                        </a:spcBef>
                        <a:defRPr kumimoji="1" sz="2800">
                          <a:solidFill>
                            <a:schemeClr val="tx1"/>
                          </a:solidFill>
                          <a:latin typeface="Times New Roman" panose="02020603050405020304" pitchFamily="18" charset="0"/>
                          <a:ea typeface="標楷體" panose="03000509000000000000" pitchFamily="65" charset="-120"/>
                        </a:defRPr>
                      </a:lvl1pPr>
                      <a:lvl2pPr marL="742950" indent="-285750">
                        <a:spcBef>
                          <a:spcPct val="20000"/>
                        </a:spcBef>
                        <a:defRPr kumimoji="1" sz="2400">
                          <a:solidFill>
                            <a:schemeClr val="tx1"/>
                          </a:solidFill>
                          <a:latin typeface="Times New Roman" panose="02020603050405020304" pitchFamily="18" charset="0"/>
                          <a:ea typeface="標楷體" panose="03000509000000000000" pitchFamily="65" charset="-120"/>
                        </a:defRPr>
                      </a:lvl2pPr>
                      <a:lvl3pPr marL="1143000" indent="-228600">
                        <a:spcBef>
                          <a:spcPct val="20000"/>
                        </a:spcBef>
                        <a:defRPr kumimoji="1" sz="2000">
                          <a:solidFill>
                            <a:schemeClr val="tx1"/>
                          </a:solidFill>
                          <a:latin typeface="Times New Roman" panose="02020603050405020304" pitchFamily="18" charset="0"/>
                          <a:ea typeface="標楷體" panose="03000509000000000000" pitchFamily="65" charset="-120"/>
                        </a:defRPr>
                      </a:lvl3pPr>
                      <a:lvl4pPr marL="1600200" indent="-228600">
                        <a:spcBef>
                          <a:spcPct val="20000"/>
                        </a:spcBef>
                        <a:defRPr kumimoji="1">
                          <a:solidFill>
                            <a:schemeClr val="tx1"/>
                          </a:solidFill>
                          <a:latin typeface="Times New Roman" panose="02020603050405020304" pitchFamily="18" charset="0"/>
                          <a:ea typeface="標楷體" panose="03000509000000000000" pitchFamily="65" charset="-120"/>
                        </a:defRPr>
                      </a:lvl4pPr>
                      <a:lvl5pPr marL="2057400" indent="-228600">
                        <a:spcBef>
                          <a:spcPct val="20000"/>
                        </a:spcBef>
                        <a:defRPr kumimoji="1">
                          <a:solidFill>
                            <a:schemeClr val="tx1"/>
                          </a:solidFill>
                          <a:latin typeface="Times New Roman" panose="02020603050405020304" pitchFamily="18" charset="0"/>
                          <a:ea typeface="標楷體" panose="03000509000000000000" pitchFamily="65" charset="-120"/>
                        </a:defRPr>
                      </a:lvl5pPr>
                      <a:lvl6pPr marL="2514600" indent="-228600" eaLnBrk="0" fontAlgn="base" hangingPunct="0">
                        <a:spcBef>
                          <a:spcPct val="20000"/>
                        </a:spcBef>
                        <a:spcAft>
                          <a:spcPct val="0"/>
                        </a:spcAft>
                        <a:defRPr kumimoji="1">
                          <a:solidFill>
                            <a:schemeClr val="tx1"/>
                          </a:solidFill>
                          <a:latin typeface="Times New Roman" panose="02020603050405020304" pitchFamily="18" charset="0"/>
                          <a:ea typeface="標楷體" panose="03000509000000000000" pitchFamily="65" charset="-120"/>
                        </a:defRPr>
                      </a:lvl6pPr>
                      <a:lvl7pPr marL="2971800" indent="-228600" eaLnBrk="0" fontAlgn="base" hangingPunct="0">
                        <a:spcBef>
                          <a:spcPct val="20000"/>
                        </a:spcBef>
                        <a:spcAft>
                          <a:spcPct val="0"/>
                        </a:spcAft>
                        <a:defRPr kumimoji="1">
                          <a:solidFill>
                            <a:schemeClr val="tx1"/>
                          </a:solidFill>
                          <a:latin typeface="Times New Roman" panose="02020603050405020304" pitchFamily="18" charset="0"/>
                          <a:ea typeface="標楷體" panose="03000509000000000000" pitchFamily="65" charset="-120"/>
                        </a:defRPr>
                      </a:lvl7pPr>
                      <a:lvl8pPr marL="3429000" indent="-228600" eaLnBrk="0" fontAlgn="base" hangingPunct="0">
                        <a:spcBef>
                          <a:spcPct val="20000"/>
                        </a:spcBef>
                        <a:spcAft>
                          <a:spcPct val="0"/>
                        </a:spcAft>
                        <a:defRPr kumimoji="1">
                          <a:solidFill>
                            <a:schemeClr val="tx1"/>
                          </a:solidFill>
                          <a:latin typeface="Times New Roman" panose="02020603050405020304" pitchFamily="18" charset="0"/>
                          <a:ea typeface="標楷體" panose="03000509000000000000" pitchFamily="65" charset="-120"/>
                        </a:defRPr>
                      </a:lvl8pPr>
                      <a:lvl9pPr marL="3886200" indent="-228600" eaLnBrk="0" fontAlgn="base" hangingPunct="0">
                        <a:spcBef>
                          <a:spcPct val="20000"/>
                        </a:spcBef>
                        <a:spcAft>
                          <a:spcPct val="0"/>
                        </a:spcAft>
                        <a:defRPr kumimoji="1">
                          <a:solidFill>
                            <a:schemeClr val="tx1"/>
                          </a:solidFill>
                          <a:latin typeface="Times New Roman" panose="02020603050405020304" pitchFamily="18" charset="0"/>
                          <a:ea typeface="標楷體" panose="03000509000000000000" pitchFamily="65"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sz="2400" b="1" i="0" u="none" strike="noStrike" cap="none" normalizeH="0" baseline="0" dirty="0" smtClean="0">
                          <a:ln>
                            <a:noFill/>
                          </a:ln>
                          <a:solidFill>
                            <a:schemeClr val="tx1"/>
                          </a:solidFill>
                          <a:effectLst/>
                          <a:latin typeface="+mn-ea"/>
                          <a:ea typeface="+mn-ea"/>
                        </a:rPr>
                        <a:t>「加帳金額」及「減帳絕對值」合計為變更部分之累計金額</a:t>
                      </a:r>
                      <a:r>
                        <a:rPr kumimoji="0" lang="zh-TW" sz="2400" b="1" i="0" u="none" strike="noStrike" cap="none" normalizeH="0" baseline="0" dirty="0" smtClean="0">
                          <a:ln>
                            <a:noFill/>
                          </a:ln>
                          <a:solidFill>
                            <a:schemeClr val="tx1"/>
                          </a:solidFill>
                          <a:effectLst/>
                          <a:latin typeface="+mn-ea"/>
                          <a:ea typeface="+mn-ea"/>
                          <a:cs typeface="Times New Roman" panose="02020603050405020304" pitchFamily="18" charset="0"/>
                        </a:rPr>
                        <a:t>：</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Times New Roman" panose="02020603050405020304" pitchFamily="18" charset="0"/>
                          <a:ea typeface="標楷體" panose="03000509000000000000" pitchFamily="65" charset="-120"/>
                        </a:defRPr>
                      </a:lvl1pPr>
                      <a:lvl2pPr marL="742950" indent="-285750">
                        <a:spcBef>
                          <a:spcPct val="20000"/>
                        </a:spcBef>
                        <a:defRPr kumimoji="1" sz="2400">
                          <a:solidFill>
                            <a:schemeClr val="tx1"/>
                          </a:solidFill>
                          <a:latin typeface="Times New Roman" panose="02020603050405020304" pitchFamily="18" charset="0"/>
                          <a:ea typeface="標楷體" panose="03000509000000000000" pitchFamily="65" charset="-120"/>
                        </a:defRPr>
                      </a:lvl2pPr>
                      <a:lvl3pPr marL="1143000" indent="-228600">
                        <a:spcBef>
                          <a:spcPct val="20000"/>
                        </a:spcBef>
                        <a:defRPr kumimoji="1" sz="2000">
                          <a:solidFill>
                            <a:schemeClr val="tx1"/>
                          </a:solidFill>
                          <a:latin typeface="Times New Roman" panose="02020603050405020304" pitchFamily="18" charset="0"/>
                          <a:ea typeface="標楷體" panose="03000509000000000000" pitchFamily="65" charset="-120"/>
                        </a:defRPr>
                      </a:lvl3pPr>
                      <a:lvl4pPr marL="1600200" indent="-228600">
                        <a:spcBef>
                          <a:spcPct val="20000"/>
                        </a:spcBef>
                        <a:defRPr kumimoji="1">
                          <a:solidFill>
                            <a:schemeClr val="tx1"/>
                          </a:solidFill>
                          <a:latin typeface="Times New Roman" panose="02020603050405020304" pitchFamily="18" charset="0"/>
                          <a:ea typeface="標楷體" panose="03000509000000000000" pitchFamily="65" charset="-120"/>
                        </a:defRPr>
                      </a:lvl4pPr>
                      <a:lvl5pPr marL="2057400" indent="-228600">
                        <a:spcBef>
                          <a:spcPct val="20000"/>
                        </a:spcBef>
                        <a:defRPr kumimoji="1">
                          <a:solidFill>
                            <a:schemeClr val="tx1"/>
                          </a:solidFill>
                          <a:latin typeface="Times New Roman" panose="02020603050405020304" pitchFamily="18" charset="0"/>
                          <a:ea typeface="標楷體" panose="03000509000000000000" pitchFamily="65" charset="-120"/>
                        </a:defRPr>
                      </a:lvl5pPr>
                      <a:lvl6pPr marL="2514600" indent="-228600" eaLnBrk="0" fontAlgn="base" hangingPunct="0">
                        <a:spcBef>
                          <a:spcPct val="20000"/>
                        </a:spcBef>
                        <a:spcAft>
                          <a:spcPct val="0"/>
                        </a:spcAft>
                        <a:defRPr kumimoji="1">
                          <a:solidFill>
                            <a:schemeClr val="tx1"/>
                          </a:solidFill>
                          <a:latin typeface="Times New Roman" panose="02020603050405020304" pitchFamily="18" charset="0"/>
                          <a:ea typeface="標楷體" panose="03000509000000000000" pitchFamily="65" charset="-120"/>
                        </a:defRPr>
                      </a:lvl6pPr>
                      <a:lvl7pPr marL="2971800" indent="-228600" eaLnBrk="0" fontAlgn="base" hangingPunct="0">
                        <a:spcBef>
                          <a:spcPct val="20000"/>
                        </a:spcBef>
                        <a:spcAft>
                          <a:spcPct val="0"/>
                        </a:spcAft>
                        <a:defRPr kumimoji="1">
                          <a:solidFill>
                            <a:schemeClr val="tx1"/>
                          </a:solidFill>
                          <a:latin typeface="Times New Roman" panose="02020603050405020304" pitchFamily="18" charset="0"/>
                          <a:ea typeface="標楷體" panose="03000509000000000000" pitchFamily="65" charset="-120"/>
                        </a:defRPr>
                      </a:lvl7pPr>
                      <a:lvl8pPr marL="3429000" indent="-228600" eaLnBrk="0" fontAlgn="base" hangingPunct="0">
                        <a:spcBef>
                          <a:spcPct val="20000"/>
                        </a:spcBef>
                        <a:spcAft>
                          <a:spcPct val="0"/>
                        </a:spcAft>
                        <a:defRPr kumimoji="1">
                          <a:solidFill>
                            <a:schemeClr val="tx1"/>
                          </a:solidFill>
                          <a:latin typeface="Times New Roman" panose="02020603050405020304" pitchFamily="18" charset="0"/>
                          <a:ea typeface="標楷體" panose="03000509000000000000" pitchFamily="65" charset="-120"/>
                        </a:defRPr>
                      </a:lvl8pPr>
                      <a:lvl9pPr marL="3886200" indent="-228600" eaLnBrk="0" fontAlgn="base" hangingPunct="0">
                        <a:spcBef>
                          <a:spcPct val="20000"/>
                        </a:spcBef>
                        <a:spcAft>
                          <a:spcPct val="0"/>
                        </a:spcAft>
                        <a:defRPr kumimoji="1">
                          <a:solidFill>
                            <a:schemeClr val="tx1"/>
                          </a:solidFill>
                          <a:latin typeface="Times New Roman" panose="02020603050405020304" pitchFamily="18" charset="0"/>
                          <a:ea typeface="標楷體" panose="03000509000000000000" pitchFamily="65"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dirty="0" smtClean="0">
                          <a:ln>
                            <a:noFill/>
                          </a:ln>
                          <a:solidFill>
                            <a:schemeClr val="tx1"/>
                          </a:solidFill>
                          <a:effectLst/>
                          <a:latin typeface="+mn-ea"/>
                          <a:ea typeface="+mn-ea"/>
                          <a:cs typeface="Times New Roman" panose="02020603050405020304" pitchFamily="18" charset="0"/>
                        </a:rPr>
                        <a:t> </a:t>
                      </a:r>
                      <a:endParaRPr kumimoji="0" lang="zh-TW" altLang="zh-TW" sz="2400" b="1" i="0" u="none" strike="noStrike" cap="none" normalizeH="0" baseline="0" dirty="0" smtClean="0">
                        <a:ln>
                          <a:noFill/>
                        </a:ln>
                        <a:solidFill>
                          <a:schemeClr val="tx1"/>
                        </a:solidFill>
                        <a:effectLst/>
                        <a:latin typeface="+mn-ea"/>
                        <a:ea typeface="+mn-ea"/>
                        <a:cs typeface="Times New Roman" panose="02020603050405020304"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zh-TW" altLang="en-US"/>
                    </a:p>
                  </a:txBody>
                  <a:tcPr/>
                </a:tc>
                <a:extLst>
                  <a:ext uri="{0D108BD9-81ED-4DB2-BD59-A6C34878D82A}">
                    <a16:rowId xmlns:a16="http://schemas.microsoft.com/office/drawing/2014/main" xmlns="" val="10006"/>
                  </a:ext>
                </a:extLst>
              </a:tr>
            </a:tbl>
          </a:graphicData>
        </a:graphic>
      </p:graphicFrame>
      <p:sp>
        <p:nvSpPr>
          <p:cNvPr id="4" name="投影片編號版面配置區 3"/>
          <p:cNvSpPr>
            <a:spLocks noGrp="1"/>
          </p:cNvSpPr>
          <p:nvPr>
            <p:ph type="sldNum" sz="quarter" idx="12"/>
          </p:nvPr>
        </p:nvSpPr>
        <p:spPr/>
        <p:txBody>
          <a:bodyPr/>
          <a:lstStyle/>
          <a:p>
            <a:fld id="{1118FB7C-3051-423D-B140-B22D31D849CF}" type="slidenum">
              <a:rPr lang="zh-TW" altLang="en-US" smtClean="0"/>
              <a:pPr/>
              <a:t>76</a:t>
            </a:fld>
            <a:endParaRPr lang="zh-TW" altLang="en-US"/>
          </a:p>
        </p:txBody>
      </p:sp>
    </p:spTree>
    <p:extLst>
      <p:ext uri="{BB962C8B-B14F-4D97-AF65-F5344CB8AC3E}">
        <p14:creationId xmlns:p14="http://schemas.microsoft.com/office/powerpoint/2010/main" val="224925859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ChangeArrowheads="1"/>
          </p:cNvSpPr>
          <p:nvPr>
            <p:ph type="title" idx="4294967295"/>
          </p:nvPr>
        </p:nvSpPr>
        <p:spPr/>
        <p:txBody>
          <a:bodyPr anchor="ctr"/>
          <a:lstStyle/>
          <a:p>
            <a:pPr algn="ctr" eaLnBrk="1" hangingPunct="1"/>
            <a:r>
              <a:rPr lang="zh-TW" altLang="en-US" sz="3800" b="1" smtClean="0">
                <a:solidFill>
                  <a:srgbClr val="CA2004"/>
                </a:solidFill>
                <a:latin typeface="標楷體" panose="03000509000000000000" pitchFamily="65" charset="-120"/>
              </a:rPr>
              <a:t>定作機關通知要求契變－業務需求</a:t>
            </a:r>
          </a:p>
        </p:txBody>
      </p:sp>
      <p:sp>
        <p:nvSpPr>
          <p:cNvPr id="132099" name="Rectangle 3"/>
          <p:cNvSpPr>
            <a:spLocks noGrp="1" noChangeArrowheads="1"/>
          </p:cNvSpPr>
          <p:nvPr>
            <p:ph type="body" idx="4294967295"/>
          </p:nvPr>
        </p:nvSpPr>
        <p:spPr>
          <a:xfrm>
            <a:off x="457200" y="1268413"/>
            <a:ext cx="8229600" cy="4530725"/>
          </a:xfrm>
        </p:spPr>
        <p:txBody>
          <a:bodyPr>
            <a:normAutofit lnSpcReduction="10000"/>
          </a:bodyPr>
          <a:lstStyle/>
          <a:p>
            <a:pPr marL="273050" indent="-273050" eaLnBrk="1" hangingPunct="1">
              <a:defRPr/>
            </a:pPr>
            <a:r>
              <a:rPr lang="zh-TW" altLang="en-US" sz="2600" b="1" dirty="0" smtClean="0"/>
              <a:t>採購契約要項  二十</a:t>
            </a:r>
            <a:r>
              <a:rPr lang="zh-TW" altLang="en-US" b="1" dirty="0" smtClean="0"/>
              <a:t>：</a:t>
            </a:r>
            <a:r>
              <a:rPr lang="en-US" altLang="zh-TW" b="1" dirty="0" smtClean="0"/>
              <a:t>(</a:t>
            </a:r>
            <a:r>
              <a:rPr lang="zh-TW" altLang="en-US" b="1" dirty="0" smtClean="0"/>
              <a:t>機關要求變更契約</a:t>
            </a:r>
            <a:r>
              <a:rPr lang="en-US" altLang="zh-TW" b="1" dirty="0" smtClean="0"/>
              <a:t>)</a:t>
            </a:r>
          </a:p>
          <a:p>
            <a:pPr eaLnBrk="1" hangingPunct="1">
              <a:buFont typeface="Wingdings" panose="05000000000000000000" pitchFamily="2" charset="2"/>
              <a:buChar char="p"/>
              <a:defRPr/>
            </a:pPr>
            <a:r>
              <a:rPr lang="zh-TW" altLang="en-US" sz="2600" b="1" dirty="0" smtClean="0"/>
              <a:t>機關於必要時得於契約所約定之範圍內通知廠商變更契約。除契約另有規定外，</a:t>
            </a:r>
            <a:r>
              <a:rPr lang="zh-TW" altLang="en-US" sz="2600" b="1" dirty="0" smtClean="0">
                <a:solidFill>
                  <a:srgbClr val="2206C8"/>
                </a:solidFill>
              </a:rPr>
              <a:t>廠商於接獲通知後應向機關提出契約標的、價金、履約期限、付款期程或其他契約內容須變更之相關文件。</a:t>
            </a:r>
          </a:p>
          <a:p>
            <a:pPr eaLnBrk="1" hangingPunct="1">
              <a:buFont typeface="Wingdings" panose="05000000000000000000" pitchFamily="2" charset="2"/>
              <a:buChar char="p"/>
              <a:defRPr/>
            </a:pPr>
            <a:r>
              <a:rPr lang="zh-TW" altLang="en-US" sz="2600" b="1" dirty="0" smtClean="0"/>
              <a:t>廠商於機關接受其所提出須變更之相關文件前，不得自行變更契約。</a:t>
            </a:r>
            <a:r>
              <a:rPr lang="zh-TW" altLang="en-US" sz="2600" b="1" u="sng" dirty="0" smtClean="0"/>
              <a:t>除機關另有請求者外，廠商不得因第一項之通知而遲延其履約責任。</a:t>
            </a:r>
          </a:p>
          <a:p>
            <a:pPr eaLnBrk="1" hangingPunct="1">
              <a:buFont typeface="Wingdings" panose="05000000000000000000" pitchFamily="2" charset="2"/>
              <a:buChar char="p"/>
              <a:defRPr/>
            </a:pPr>
            <a:r>
              <a:rPr lang="zh-TW" altLang="en-US" sz="2600" b="1" dirty="0" smtClean="0">
                <a:solidFill>
                  <a:srgbClr val="2206C8"/>
                </a:solidFill>
              </a:rPr>
              <a:t>機關於接受廠商所提出須變更之事項前即請求廠商先行施作或供應，其後未依原通知辦理契約變更或僅部分辦理者，應補償廠商所增加之必要費用。</a:t>
            </a:r>
          </a:p>
        </p:txBody>
      </p:sp>
      <p:sp>
        <p:nvSpPr>
          <p:cNvPr id="3" name="投影片編號版面配置區 2"/>
          <p:cNvSpPr>
            <a:spLocks noGrp="1"/>
          </p:cNvSpPr>
          <p:nvPr>
            <p:ph type="sldNum" sz="quarter" idx="12"/>
          </p:nvPr>
        </p:nvSpPr>
        <p:spPr/>
        <p:txBody>
          <a:bodyPr/>
          <a:lstStyle/>
          <a:p>
            <a:fld id="{1118FB7C-3051-423D-B140-B22D31D849CF}" type="slidenum">
              <a:rPr lang="zh-TW" altLang="en-US" smtClean="0"/>
              <a:pPr/>
              <a:t>77</a:t>
            </a:fld>
            <a:endParaRPr lang="zh-TW" altLang="en-US"/>
          </a:p>
        </p:txBody>
      </p:sp>
    </p:spTree>
    <p:extLst>
      <p:ext uri="{BB962C8B-B14F-4D97-AF65-F5344CB8AC3E}">
        <p14:creationId xmlns:p14="http://schemas.microsoft.com/office/powerpoint/2010/main" val="959899477"/>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Grp="1" noChangeArrowheads="1"/>
          </p:cNvSpPr>
          <p:nvPr>
            <p:ph type="title" idx="4294967295"/>
          </p:nvPr>
        </p:nvSpPr>
        <p:spPr>
          <a:xfrm>
            <a:off x="900726" y="98376"/>
            <a:ext cx="7772400" cy="954360"/>
          </a:xfrm>
        </p:spPr>
        <p:txBody>
          <a:bodyPr bIns="91440" anchor="b"/>
          <a:lstStyle/>
          <a:p>
            <a:pPr algn="ctr" eaLnBrk="1" hangingPunct="1"/>
            <a:r>
              <a:rPr lang="zh-TW" altLang="en-US" sz="3800" b="1" dirty="0" smtClean="0">
                <a:solidFill>
                  <a:srgbClr val="CA2004"/>
                </a:solidFill>
                <a:latin typeface="標楷體" panose="03000509000000000000" pitchFamily="65" charset="-120"/>
              </a:rPr>
              <a:t>承攬廠商要求契變－法令規範</a:t>
            </a:r>
          </a:p>
        </p:txBody>
      </p:sp>
      <p:sp>
        <p:nvSpPr>
          <p:cNvPr id="142339" name="Rectangle 3"/>
          <p:cNvSpPr>
            <a:spLocks noGrp="1" noChangeArrowheads="1"/>
          </p:cNvSpPr>
          <p:nvPr>
            <p:ph sz="quarter" idx="4294967295"/>
          </p:nvPr>
        </p:nvSpPr>
        <p:spPr>
          <a:xfrm>
            <a:off x="443526" y="1052736"/>
            <a:ext cx="8229600" cy="5472608"/>
          </a:xfrm>
        </p:spPr>
        <p:txBody>
          <a:bodyPr>
            <a:normAutofit lnSpcReduction="10000"/>
          </a:bodyPr>
          <a:lstStyle/>
          <a:p>
            <a:pPr>
              <a:buFont typeface="Wingdings" panose="05000000000000000000" pitchFamily="2" charset="2"/>
              <a:buChar char="n"/>
            </a:pPr>
            <a:r>
              <a:rPr lang="zh-TW" altLang="zh-TW" sz="2500" b="1" dirty="0"/>
              <a:t>工程採購契約範本第</a:t>
            </a:r>
            <a:r>
              <a:rPr lang="en-US" altLang="zh-TW" sz="2500" b="1" dirty="0"/>
              <a:t>20</a:t>
            </a:r>
            <a:r>
              <a:rPr lang="zh-TW" altLang="zh-TW" sz="2500" b="1" dirty="0" smtClean="0"/>
              <a:t>條契約</a:t>
            </a:r>
            <a:r>
              <a:rPr lang="zh-TW" altLang="zh-TW" sz="2500" b="1" dirty="0"/>
              <a:t>變更及轉讓</a:t>
            </a:r>
            <a:r>
              <a:rPr lang="zh-TW" altLang="en-US" sz="2500" b="1" dirty="0" smtClean="0"/>
              <a:t>：</a:t>
            </a:r>
            <a:r>
              <a:rPr lang="en-US" altLang="zh-TW" sz="2500" b="1" dirty="0" smtClean="0">
                <a:solidFill>
                  <a:srgbClr val="0000FF"/>
                </a:solidFill>
              </a:rPr>
              <a:t>(</a:t>
            </a:r>
            <a:r>
              <a:rPr lang="zh-TW" altLang="en-US" sz="2500" b="1" dirty="0" smtClean="0">
                <a:solidFill>
                  <a:srgbClr val="0000FF"/>
                </a:solidFill>
              </a:rPr>
              <a:t>廠商要求變更契約</a:t>
            </a:r>
            <a:r>
              <a:rPr lang="en-US" altLang="zh-TW" sz="2500" b="1" dirty="0" smtClean="0">
                <a:solidFill>
                  <a:srgbClr val="0000FF"/>
                </a:solidFill>
              </a:rPr>
              <a:t>)</a:t>
            </a:r>
            <a:endParaRPr lang="en-US" altLang="zh-TW" sz="2400" b="1" dirty="0" smtClean="0">
              <a:solidFill>
                <a:srgbClr val="0000FF"/>
              </a:solidFill>
              <a:latin typeface="+mj-ea"/>
              <a:ea typeface="+mj-ea"/>
            </a:endParaRPr>
          </a:p>
          <a:p>
            <a:pPr>
              <a:buFont typeface="Wingdings" panose="05000000000000000000" pitchFamily="2" charset="2"/>
              <a:buChar char="p"/>
            </a:pPr>
            <a:r>
              <a:rPr lang="en-US" altLang="zh-TW" sz="2400" b="1" dirty="0">
                <a:latin typeface="+mj-ea"/>
                <a:ea typeface="+mj-ea"/>
              </a:rPr>
              <a:t>(</a:t>
            </a:r>
            <a:r>
              <a:rPr lang="zh-TW" altLang="zh-TW" sz="2400" b="1" dirty="0">
                <a:latin typeface="+mj-ea"/>
                <a:ea typeface="+mj-ea"/>
              </a:rPr>
              <a:t>五</a:t>
            </a:r>
            <a:r>
              <a:rPr lang="en-US" altLang="zh-TW" sz="2400" b="1" dirty="0">
                <a:latin typeface="+mj-ea"/>
                <a:ea typeface="+mj-ea"/>
              </a:rPr>
              <a:t>)</a:t>
            </a:r>
            <a:r>
              <a:rPr lang="zh-TW" altLang="zh-TW" sz="2400" b="1" dirty="0" smtClean="0">
                <a:latin typeface="+mj-ea"/>
                <a:ea typeface="+mj-ea"/>
              </a:rPr>
              <a:t>契約</a:t>
            </a:r>
            <a:r>
              <a:rPr lang="zh-TW" altLang="zh-TW" sz="2400" b="1" dirty="0">
                <a:latin typeface="+mj-ea"/>
                <a:ea typeface="+mj-ea"/>
              </a:rPr>
              <a:t>約定之採購標的，其有下列情形之一者，廠商得敘明理由，檢附規格、功能、效益及價格比較表，徵得機關書面同意後，以其他規格、功能及效益相同或較優者代之。</a:t>
            </a:r>
            <a:r>
              <a:rPr lang="zh-TW" altLang="zh-TW" sz="2400" b="1" dirty="0">
                <a:solidFill>
                  <a:srgbClr val="0000FF"/>
                </a:solidFill>
                <a:latin typeface="+mj-ea"/>
                <a:ea typeface="+mj-ea"/>
              </a:rPr>
              <a:t>但不得據以增加契約價金。其因而減省廠商履約費用者，應自契約價金中扣除</a:t>
            </a:r>
            <a:r>
              <a:rPr lang="zh-TW" altLang="zh-TW" sz="2400" b="1" dirty="0">
                <a:latin typeface="+mj-ea"/>
                <a:ea typeface="+mj-ea"/>
              </a:rPr>
              <a:t>：</a:t>
            </a:r>
          </a:p>
          <a:p>
            <a:r>
              <a:rPr lang="en-US" altLang="zh-TW" sz="2400" b="1" dirty="0">
                <a:latin typeface="+mj-ea"/>
                <a:ea typeface="+mj-ea"/>
              </a:rPr>
              <a:t>1.</a:t>
            </a:r>
            <a:r>
              <a:rPr lang="zh-TW" altLang="zh-TW" sz="2400" b="1" dirty="0">
                <a:latin typeface="+mj-ea"/>
                <a:ea typeface="+mj-ea"/>
              </a:rPr>
              <a:t>契約原標示之廠牌或型號不再製造或供應。</a:t>
            </a:r>
          </a:p>
          <a:p>
            <a:r>
              <a:rPr lang="en-US" altLang="zh-TW" sz="2400" b="1" dirty="0">
                <a:latin typeface="+mj-ea"/>
                <a:ea typeface="+mj-ea"/>
              </a:rPr>
              <a:t>2.</a:t>
            </a:r>
            <a:r>
              <a:rPr lang="zh-TW" altLang="zh-TW" sz="2400" b="1" dirty="0">
                <a:latin typeface="+mj-ea"/>
                <a:ea typeface="+mj-ea"/>
              </a:rPr>
              <a:t>契約原標示之分包廠商不再營業或拒絕供應。</a:t>
            </a:r>
          </a:p>
          <a:p>
            <a:r>
              <a:rPr lang="en-US" altLang="zh-TW" sz="2400" b="1" dirty="0">
                <a:solidFill>
                  <a:srgbClr val="0000FF"/>
                </a:solidFill>
                <a:latin typeface="+mj-ea"/>
                <a:ea typeface="+mj-ea"/>
              </a:rPr>
              <a:t>3.</a:t>
            </a:r>
            <a:r>
              <a:rPr lang="zh-TW" altLang="zh-TW" sz="2400" b="1" dirty="0">
                <a:solidFill>
                  <a:srgbClr val="0000FF"/>
                </a:solidFill>
                <a:latin typeface="+mj-ea"/>
                <a:ea typeface="+mj-ea"/>
              </a:rPr>
              <a:t>較契約原標示者更優或對機關更有利。</a:t>
            </a:r>
          </a:p>
          <a:p>
            <a:r>
              <a:rPr lang="en-US" altLang="zh-TW" sz="2400" b="1" dirty="0">
                <a:latin typeface="+mj-ea"/>
                <a:ea typeface="+mj-ea"/>
              </a:rPr>
              <a:t>4.</a:t>
            </a:r>
            <a:r>
              <a:rPr lang="zh-TW" altLang="zh-TW" sz="2400" b="1" dirty="0">
                <a:latin typeface="+mj-ea"/>
                <a:ea typeface="+mj-ea"/>
              </a:rPr>
              <a:t>契約所定技術規格違反採購法第</a:t>
            </a:r>
            <a:r>
              <a:rPr lang="en-US" altLang="zh-TW" sz="2400" b="1" dirty="0">
                <a:latin typeface="+mj-ea"/>
                <a:ea typeface="+mj-ea"/>
              </a:rPr>
              <a:t>26</a:t>
            </a:r>
            <a:r>
              <a:rPr lang="zh-TW" altLang="zh-TW" sz="2400" b="1" dirty="0">
                <a:latin typeface="+mj-ea"/>
                <a:ea typeface="+mj-ea"/>
              </a:rPr>
              <a:t>條規定。</a:t>
            </a:r>
          </a:p>
          <a:p>
            <a:pPr>
              <a:buFont typeface="Wingdings" panose="05000000000000000000" pitchFamily="2" charset="2"/>
              <a:buChar char="p"/>
            </a:pPr>
            <a:r>
              <a:rPr lang="zh-TW" altLang="zh-TW" sz="2400" b="1" dirty="0">
                <a:latin typeface="+mj-ea"/>
                <a:ea typeface="+mj-ea"/>
              </a:rPr>
              <a:t>屬前段第</a:t>
            </a:r>
            <a:r>
              <a:rPr lang="en-US" altLang="zh-TW" sz="2400" b="1" dirty="0">
                <a:latin typeface="+mj-ea"/>
                <a:ea typeface="+mj-ea"/>
              </a:rPr>
              <a:t>3</a:t>
            </a:r>
            <a:r>
              <a:rPr lang="zh-TW" altLang="zh-TW" sz="2400" b="1" dirty="0">
                <a:latin typeface="+mj-ea"/>
                <a:ea typeface="+mj-ea"/>
              </a:rPr>
              <a:t>目情形，</a:t>
            </a:r>
            <a:r>
              <a:rPr lang="zh-TW" altLang="zh-TW" sz="2400" b="1" dirty="0">
                <a:solidFill>
                  <a:srgbClr val="0000FF"/>
                </a:solidFill>
                <a:latin typeface="+mj-ea"/>
                <a:ea typeface="+mj-ea"/>
              </a:rPr>
              <a:t>而有增加經費之必要，其經機關綜合評估其總體效益更有利於機關者，得不受</a:t>
            </a:r>
            <a:r>
              <a:rPr lang="zh-TW" altLang="zh-TW" sz="2400" b="1" dirty="0">
                <a:latin typeface="+mj-ea"/>
                <a:ea typeface="+mj-ea"/>
              </a:rPr>
              <a:t>前段序文但書限制。</a:t>
            </a:r>
          </a:p>
          <a:p>
            <a:pPr marL="273050" indent="-273050" eaLnBrk="1" hangingPunct="1"/>
            <a:endParaRPr lang="zh-TW" altLang="en-US" sz="2500" b="1" dirty="0" smtClean="0"/>
          </a:p>
        </p:txBody>
      </p:sp>
      <p:sp>
        <p:nvSpPr>
          <p:cNvPr id="3" name="投影片編號版面配置區 2"/>
          <p:cNvSpPr>
            <a:spLocks noGrp="1"/>
          </p:cNvSpPr>
          <p:nvPr>
            <p:ph type="sldNum" sz="quarter" idx="12"/>
          </p:nvPr>
        </p:nvSpPr>
        <p:spPr/>
        <p:txBody>
          <a:bodyPr/>
          <a:lstStyle/>
          <a:p>
            <a:fld id="{1118FB7C-3051-423D-B140-B22D31D849CF}" type="slidenum">
              <a:rPr lang="zh-TW" altLang="en-US" smtClean="0"/>
              <a:pPr/>
              <a:t>78</a:t>
            </a:fld>
            <a:endParaRPr lang="zh-TW" altLang="en-US"/>
          </a:p>
        </p:txBody>
      </p:sp>
    </p:spTree>
    <p:extLst>
      <p:ext uri="{BB962C8B-B14F-4D97-AF65-F5344CB8AC3E}">
        <p14:creationId xmlns:p14="http://schemas.microsoft.com/office/powerpoint/2010/main" val="417367531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idx="4294967295"/>
          </p:nvPr>
        </p:nvSpPr>
        <p:spPr>
          <a:xfrm>
            <a:off x="395536" y="260350"/>
            <a:ext cx="8640960" cy="701675"/>
          </a:xfrm>
          <a:solidFill>
            <a:srgbClr val="FFFF00"/>
          </a:solidFill>
        </p:spPr>
        <p:txBody>
          <a:bodyPr/>
          <a:lstStyle/>
          <a:p>
            <a:pPr algn="ctr" eaLnBrk="1" hangingPunct="1"/>
            <a:r>
              <a:rPr lang="zh-TW" altLang="en-US" sz="4000" b="1" dirty="0" smtClean="0">
                <a:solidFill>
                  <a:srgbClr val="FF0000"/>
                </a:solidFill>
              </a:rPr>
              <a:t>工程採購適用</a:t>
            </a:r>
            <a:r>
              <a:rPr lang="zh-TW" altLang="zh-TW" sz="4000" b="1" dirty="0">
                <a:solidFill>
                  <a:srgbClr val="FF0000"/>
                </a:solidFill>
              </a:rPr>
              <a:t>物價指數</a:t>
            </a:r>
            <a:r>
              <a:rPr lang="zh-TW" altLang="zh-TW" sz="4000" b="1" dirty="0" smtClean="0">
                <a:solidFill>
                  <a:srgbClr val="FF0000"/>
                </a:solidFill>
              </a:rPr>
              <a:t>調整</a:t>
            </a:r>
            <a:r>
              <a:rPr lang="zh-TW" altLang="en-US" sz="4000" b="1" dirty="0" smtClean="0">
                <a:solidFill>
                  <a:srgbClr val="FF0000"/>
                </a:solidFill>
              </a:rPr>
              <a:t>相關規定</a:t>
            </a:r>
            <a:r>
              <a:rPr lang="en-US" altLang="zh-TW" sz="4000" b="1" dirty="0" smtClean="0">
                <a:solidFill>
                  <a:srgbClr val="FF0000"/>
                </a:solidFill>
              </a:rPr>
              <a:t>1</a:t>
            </a:r>
            <a:endParaRPr lang="zh-TW" altLang="en-US" sz="4000" b="1" dirty="0">
              <a:solidFill>
                <a:srgbClr val="FF0000"/>
              </a:solidFill>
            </a:endParaRPr>
          </a:p>
        </p:txBody>
      </p:sp>
      <p:sp>
        <p:nvSpPr>
          <p:cNvPr id="83971" name="Rectangle 3"/>
          <p:cNvSpPr>
            <a:spLocks noGrp="1" noChangeArrowheads="1"/>
          </p:cNvSpPr>
          <p:nvPr>
            <p:ph type="body" idx="4294967295"/>
          </p:nvPr>
        </p:nvSpPr>
        <p:spPr>
          <a:xfrm>
            <a:off x="323850" y="1052513"/>
            <a:ext cx="8569325" cy="5113337"/>
          </a:xfrm>
        </p:spPr>
        <p:txBody>
          <a:bodyPr/>
          <a:lstStyle/>
          <a:p>
            <a:r>
              <a:rPr lang="zh-TW" altLang="zh-TW" sz="2400" b="1" dirty="0">
                <a:latin typeface="+mn-ea"/>
              </a:rPr>
              <a:t>工程採購契約</a:t>
            </a:r>
            <a:r>
              <a:rPr lang="zh-TW" altLang="zh-TW" sz="2400" b="1" dirty="0" smtClean="0">
                <a:latin typeface="+mn-ea"/>
              </a:rPr>
              <a:t>範本</a:t>
            </a:r>
            <a:r>
              <a:rPr lang="zh-TW" altLang="zh-TW" sz="2400" b="1" dirty="0">
                <a:latin typeface="+mn-ea"/>
              </a:rPr>
              <a:t>第</a:t>
            </a:r>
            <a:r>
              <a:rPr lang="en-US" altLang="zh-TW" sz="2400" b="1" dirty="0">
                <a:latin typeface="+mn-ea"/>
              </a:rPr>
              <a:t>5</a:t>
            </a:r>
            <a:r>
              <a:rPr lang="zh-TW" altLang="zh-TW" sz="2400" b="1" dirty="0" smtClean="0">
                <a:latin typeface="+mn-ea"/>
              </a:rPr>
              <a:t>條</a:t>
            </a:r>
            <a:r>
              <a:rPr lang="en-US" altLang="zh-TW" sz="2400" b="1" dirty="0" smtClean="0">
                <a:latin typeface="+mn-ea"/>
              </a:rPr>
              <a:t>(</a:t>
            </a:r>
            <a:r>
              <a:rPr lang="zh-TW" altLang="zh-TW" sz="2400" b="1" dirty="0" smtClean="0">
                <a:latin typeface="+mn-ea"/>
              </a:rPr>
              <a:t>契約</a:t>
            </a:r>
            <a:r>
              <a:rPr lang="zh-TW" altLang="zh-TW" sz="2400" b="1" dirty="0">
                <a:latin typeface="+mn-ea"/>
              </a:rPr>
              <a:t>價金之給付</a:t>
            </a:r>
            <a:r>
              <a:rPr lang="zh-TW" altLang="zh-TW" sz="2400" b="1" dirty="0" smtClean="0">
                <a:latin typeface="+mn-ea"/>
              </a:rPr>
              <a:t>條件</a:t>
            </a:r>
            <a:r>
              <a:rPr lang="en-US" altLang="zh-TW" sz="2400" b="1" dirty="0" smtClean="0">
                <a:latin typeface="+mn-ea"/>
              </a:rPr>
              <a:t>).(</a:t>
            </a:r>
            <a:r>
              <a:rPr lang="zh-TW" altLang="zh-TW" sz="2400" b="1" dirty="0">
                <a:latin typeface="+mn-ea"/>
              </a:rPr>
              <a:t>一</a:t>
            </a:r>
            <a:r>
              <a:rPr lang="en-US" altLang="zh-TW" sz="2400" b="1" dirty="0">
                <a:latin typeface="+mn-ea"/>
              </a:rPr>
              <a:t>)</a:t>
            </a:r>
            <a:r>
              <a:rPr lang="zh-TW" altLang="zh-TW" sz="2400" b="1" dirty="0">
                <a:latin typeface="+mn-ea"/>
              </a:rPr>
              <a:t>除契約另有約定外，依下列條件辦理付款</a:t>
            </a:r>
            <a:r>
              <a:rPr lang="zh-TW" altLang="zh-TW" sz="2400" b="1" dirty="0" smtClean="0">
                <a:latin typeface="+mn-ea"/>
              </a:rPr>
              <a:t>：</a:t>
            </a:r>
            <a:r>
              <a:rPr lang="en-US" altLang="zh-TW" sz="2400" b="1" dirty="0" smtClean="0">
                <a:latin typeface="+mn-ea"/>
              </a:rPr>
              <a:t>…</a:t>
            </a:r>
          </a:p>
          <a:p>
            <a:pPr>
              <a:buFont typeface="Arial" panose="020B0604020202020204" pitchFamily="34" charset="0"/>
              <a:buChar char="•"/>
            </a:pPr>
            <a:r>
              <a:rPr lang="en-US" altLang="zh-TW" sz="2400" b="1" dirty="0" smtClean="0">
                <a:solidFill>
                  <a:srgbClr val="0000FF"/>
                </a:solidFill>
                <a:latin typeface="+mn-ea"/>
              </a:rPr>
              <a:t>6</a:t>
            </a:r>
            <a:r>
              <a:rPr lang="en-US" altLang="zh-TW" sz="2400" b="1" dirty="0">
                <a:solidFill>
                  <a:srgbClr val="0000FF"/>
                </a:solidFill>
                <a:latin typeface="+mn-ea"/>
              </a:rPr>
              <a:t>.</a:t>
            </a:r>
            <a:r>
              <a:rPr lang="zh-TW" altLang="zh-TW" sz="2400" b="1" dirty="0">
                <a:solidFill>
                  <a:srgbClr val="0000FF"/>
                </a:solidFill>
                <a:latin typeface="+mn-ea"/>
              </a:rPr>
              <a:t>物價指數調整</a:t>
            </a:r>
            <a:r>
              <a:rPr lang="zh-TW" altLang="zh-TW" sz="2400" b="1" dirty="0" smtClean="0">
                <a:solidFill>
                  <a:srgbClr val="0000FF"/>
                </a:solidFill>
                <a:latin typeface="+mn-ea"/>
              </a:rPr>
              <a:t>：</a:t>
            </a:r>
            <a:endParaRPr lang="en-US" altLang="zh-TW" sz="2400" b="1" dirty="0" smtClean="0">
              <a:solidFill>
                <a:srgbClr val="0000FF"/>
              </a:solidFill>
              <a:latin typeface="+mn-ea"/>
            </a:endParaRPr>
          </a:p>
          <a:p>
            <a:pPr>
              <a:buFont typeface="Arial" panose="020B0604020202020204" pitchFamily="34" charset="0"/>
              <a:buChar char="•"/>
            </a:pPr>
            <a:r>
              <a:rPr lang="en-US" altLang="zh-TW" sz="2400" b="1" dirty="0" smtClean="0">
                <a:latin typeface="+mn-ea"/>
              </a:rPr>
              <a:t>(</a:t>
            </a:r>
            <a:r>
              <a:rPr lang="en-US" altLang="zh-TW" sz="2400" b="1" dirty="0">
                <a:latin typeface="+mn-ea"/>
              </a:rPr>
              <a:t>1)</a:t>
            </a:r>
            <a:r>
              <a:rPr lang="zh-TW" altLang="zh-TW" sz="2400" b="1" dirty="0">
                <a:solidFill>
                  <a:srgbClr val="0000FF"/>
                </a:solidFill>
                <a:latin typeface="+mn-ea"/>
              </a:rPr>
              <a:t>物價調整方式</a:t>
            </a:r>
            <a:r>
              <a:rPr lang="zh-TW" altLang="zh-TW" sz="2400" b="1" dirty="0">
                <a:latin typeface="+mn-ea"/>
              </a:rPr>
              <a:t>：依□行政院主計總處；□臺北市政府；□高雄市政府；□其他＿＿（由機關擇一載明；未載明者，為行政院主計總處）發布之營造工程物價指數之個別項目、中分類項目及總指數漲跌幅，依下列順序調整</a:t>
            </a:r>
            <a:r>
              <a:rPr lang="zh-TW" altLang="zh-TW" sz="2400" b="1" dirty="0" smtClean="0">
                <a:latin typeface="+mn-ea"/>
              </a:rPr>
              <a:t>：</a:t>
            </a:r>
            <a:r>
              <a:rPr lang="en-US" altLang="zh-TW" sz="2400" b="1" dirty="0" smtClean="0">
                <a:latin typeface="+mn-ea"/>
              </a:rPr>
              <a:t/>
            </a:r>
            <a:br>
              <a:rPr lang="en-US" altLang="zh-TW" sz="2400" b="1" dirty="0" smtClean="0">
                <a:latin typeface="+mn-ea"/>
              </a:rPr>
            </a:br>
            <a:r>
              <a:rPr lang="en-US" altLang="zh-TW" sz="2400" b="1" dirty="0" smtClean="0">
                <a:latin typeface="+mn-ea"/>
              </a:rPr>
              <a:t>1</a:t>
            </a:r>
            <a:r>
              <a:rPr lang="zh-TW" altLang="zh-TW" sz="2400" b="1" dirty="0">
                <a:latin typeface="+mn-ea"/>
              </a:rPr>
              <a:t>工程進行期間，如遇物價波動時，依＿＿個別</a:t>
            </a:r>
            <a:r>
              <a:rPr lang="zh-TW" altLang="zh-TW" sz="2400" b="1" dirty="0" smtClean="0">
                <a:latin typeface="+mn-ea"/>
              </a:rPr>
              <a:t>項目</a:t>
            </a:r>
            <a:r>
              <a:rPr lang="zh-TW" altLang="zh-TW" sz="2400" b="1" dirty="0">
                <a:latin typeface="+mn-ea"/>
              </a:rPr>
              <a:t>（例如預拌混凝土、鋼筋、鋼板、型鋼、瀝青混凝土等，由機關於招標時載明；未載明者，為預拌混凝土、鋼筋、鋼板、型鋼及瀝青混凝土）指數，就此等項目漲跌幅超過＿</a:t>
            </a:r>
            <a:r>
              <a:rPr lang="en-US" altLang="zh-TW" sz="2400" b="1" dirty="0">
                <a:latin typeface="+mn-ea"/>
              </a:rPr>
              <a:t>%</a:t>
            </a:r>
            <a:r>
              <a:rPr lang="zh-TW" altLang="zh-TW" sz="2400" b="1" dirty="0">
                <a:latin typeface="+mn-ea"/>
              </a:rPr>
              <a:t>（由機關於招標時載明；未載明者，為</a:t>
            </a:r>
            <a:r>
              <a:rPr lang="en-US" altLang="zh-TW" sz="2400" b="1" dirty="0">
                <a:latin typeface="+mn-ea"/>
              </a:rPr>
              <a:t>10%</a:t>
            </a:r>
            <a:r>
              <a:rPr lang="zh-TW" altLang="zh-TW" sz="2400" b="1" dirty="0">
                <a:latin typeface="+mn-ea"/>
              </a:rPr>
              <a:t>）之部分，於估驗完成後調整工程</a:t>
            </a:r>
            <a:r>
              <a:rPr lang="zh-TW" altLang="zh-TW" sz="2400" b="1" dirty="0" smtClean="0">
                <a:latin typeface="+mn-ea"/>
              </a:rPr>
              <a:t>款。</a:t>
            </a:r>
            <a:r>
              <a:rPr lang="en-US" altLang="zh-TW" sz="2400" b="1" dirty="0" smtClean="0">
                <a:latin typeface="+mn-ea"/>
              </a:rPr>
              <a:t>…</a:t>
            </a:r>
            <a:endParaRPr lang="zh-TW" altLang="zh-TW" sz="2400" b="1" dirty="0" smtClean="0">
              <a:latin typeface="+mn-ea"/>
            </a:endParaRPr>
          </a:p>
        </p:txBody>
      </p:sp>
      <p:sp>
        <p:nvSpPr>
          <p:cNvPr id="3" name="投影片編號版面配置區 2"/>
          <p:cNvSpPr>
            <a:spLocks noGrp="1"/>
          </p:cNvSpPr>
          <p:nvPr>
            <p:ph type="sldNum" sz="quarter" idx="12"/>
          </p:nvPr>
        </p:nvSpPr>
        <p:spPr/>
        <p:txBody>
          <a:bodyPr/>
          <a:lstStyle/>
          <a:p>
            <a:fld id="{1118FB7C-3051-423D-B140-B22D31D849CF}" type="slidenum">
              <a:rPr lang="zh-TW" altLang="en-US" smtClean="0"/>
              <a:pPr/>
              <a:t>79</a:t>
            </a:fld>
            <a:endParaRPr lang="zh-TW" altLang="en-US"/>
          </a:p>
        </p:txBody>
      </p:sp>
    </p:spTree>
    <p:extLst>
      <p:ext uri="{BB962C8B-B14F-4D97-AF65-F5344CB8AC3E}">
        <p14:creationId xmlns:p14="http://schemas.microsoft.com/office/powerpoint/2010/main" val="1858447711"/>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idx="4294967295"/>
          </p:nvPr>
        </p:nvSpPr>
        <p:spPr>
          <a:xfrm>
            <a:off x="323850" y="333375"/>
            <a:ext cx="8856663" cy="1143000"/>
          </a:xfrm>
        </p:spPr>
        <p:txBody>
          <a:bodyPr>
            <a:normAutofit fontScale="90000"/>
          </a:bodyPr>
          <a:lstStyle/>
          <a:p>
            <a:r>
              <a:rPr lang="zh-TW" altLang="en-US" b="1" dirty="0">
                <a:solidFill>
                  <a:srgbClr val="FF0000"/>
                </a:solidFill>
              </a:rPr>
              <a:t>以偉洋營造有限公司得標案件標案檢索為例</a:t>
            </a:r>
            <a:r>
              <a:rPr lang="en-US" altLang="zh-TW" b="1" dirty="0" smtClean="0">
                <a:solidFill>
                  <a:srgbClr val="FF0000"/>
                </a:solidFill>
                <a:latin typeface="+mn-ea"/>
                <a:ea typeface="+mn-ea"/>
              </a:rPr>
              <a:t>2</a:t>
            </a:r>
            <a:endParaRPr lang="zh-TW" altLang="en-US" b="1" dirty="0" smtClean="0">
              <a:solidFill>
                <a:srgbClr val="FF0000"/>
              </a:solidFill>
              <a:latin typeface="+mn-ea"/>
              <a:ea typeface="+mn-ea"/>
            </a:endParaRPr>
          </a:p>
        </p:txBody>
      </p:sp>
      <p:pic>
        <p:nvPicPr>
          <p:cNvPr id="5" name="圖片 4"/>
          <p:cNvPicPr/>
          <p:nvPr/>
        </p:nvPicPr>
        <p:blipFill>
          <a:blip r:embed="rId2"/>
          <a:stretch>
            <a:fillRect/>
          </a:stretch>
        </p:blipFill>
        <p:spPr>
          <a:xfrm>
            <a:off x="179512" y="1583690"/>
            <a:ext cx="8856984" cy="5274310"/>
          </a:xfrm>
          <a:prstGeom prst="rect">
            <a:avLst/>
          </a:prstGeom>
        </p:spPr>
      </p:pic>
      <p:sp>
        <p:nvSpPr>
          <p:cNvPr id="3" name="投影片編號版面配置區 2"/>
          <p:cNvSpPr>
            <a:spLocks noGrp="1"/>
          </p:cNvSpPr>
          <p:nvPr>
            <p:ph type="sldNum" sz="quarter" idx="12"/>
          </p:nvPr>
        </p:nvSpPr>
        <p:spPr/>
        <p:txBody>
          <a:bodyPr/>
          <a:lstStyle/>
          <a:p>
            <a:fld id="{1118FB7C-3051-423D-B140-B22D31D849CF}" type="slidenum">
              <a:rPr lang="zh-TW" altLang="en-US" smtClean="0"/>
              <a:pPr/>
              <a:t>8</a:t>
            </a:fld>
            <a:endParaRPr lang="zh-TW" altLang="en-US"/>
          </a:p>
        </p:txBody>
      </p:sp>
    </p:spTree>
    <p:extLst>
      <p:ext uri="{BB962C8B-B14F-4D97-AF65-F5344CB8AC3E}">
        <p14:creationId xmlns:p14="http://schemas.microsoft.com/office/powerpoint/2010/main" val="1951451984"/>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idx="4294967295"/>
          </p:nvPr>
        </p:nvSpPr>
        <p:spPr>
          <a:xfrm>
            <a:off x="395536" y="260350"/>
            <a:ext cx="8640960" cy="701675"/>
          </a:xfrm>
        </p:spPr>
        <p:txBody>
          <a:bodyPr/>
          <a:lstStyle/>
          <a:p>
            <a:pPr algn="ctr" eaLnBrk="1" hangingPunct="1"/>
            <a:r>
              <a:rPr lang="zh-TW" altLang="en-US" sz="4000" b="1" dirty="0" smtClean="0">
                <a:solidFill>
                  <a:srgbClr val="FF0000"/>
                </a:solidFill>
              </a:rPr>
              <a:t>工程採購適用</a:t>
            </a:r>
            <a:r>
              <a:rPr lang="zh-TW" altLang="zh-TW" sz="4000" b="1" dirty="0">
                <a:solidFill>
                  <a:srgbClr val="FF0000"/>
                </a:solidFill>
              </a:rPr>
              <a:t>物價指數</a:t>
            </a:r>
            <a:r>
              <a:rPr lang="zh-TW" altLang="zh-TW" sz="4000" b="1" dirty="0" smtClean="0">
                <a:solidFill>
                  <a:srgbClr val="FF0000"/>
                </a:solidFill>
              </a:rPr>
              <a:t>調整</a:t>
            </a:r>
            <a:r>
              <a:rPr lang="zh-TW" altLang="en-US" sz="4000" b="1" dirty="0" smtClean="0">
                <a:solidFill>
                  <a:srgbClr val="FF0000"/>
                </a:solidFill>
              </a:rPr>
              <a:t>相關規定</a:t>
            </a:r>
            <a:r>
              <a:rPr lang="en-US" altLang="zh-TW" sz="4000" b="1" dirty="0" smtClean="0">
                <a:solidFill>
                  <a:srgbClr val="FF0000"/>
                </a:solidFill>
              </a:rPr>
              <a:t>2</a:t>
            </a:r>
            <a:endParaRPr lang="zh-TW" altLang="en-US" sz="4000" b="1" dirty="0">
              <a:solidFill>
                <a:srgbClr val="FF0000"/>
              </a:solidFill>
            </a:endParaRPr>
          </a:p>
        </p:txBody>
      </p:sp>
      <p:sp>
        <p:nvSpPr>
          <p:cNvPr id="83971" name="Rectangle 3"/>
          <p:cNvSpPr>
            <a:spLocks noGrp="1" noChangeArrowheads="1"/>
          </p:cNvSpPr>
          <p:nvPr>
            <p:ph type="body" idx="4294967295"/>
          </p:nvPr>
        </p:nvSpPr>
        <p:spPr>
          <a:xfrm>
            <a:off x="323528" y="967773"/>
            <a:ext cx="8569325" cy="5113337"/>
          </a:xfrm>
        </p:spPr>
        <p:txBody>
          <a:bodyPr/>
          <a:lstStyle/>
          <a:p>
            <a:r>
              <a:rPr lang="zh-TW" altLang="zh-TW" sz="2400" b="1" dirty="0">
                <a:latin typeface="+mn-ea"/>
              </a:rPr>
              <a:t>工程採購契約</a:t>
            </a:r>
            <a:r>
              <a:rPr lang="zh-TW" altLang="zh-TW" sz="2400" b="1" dirty="0" smtClean="0">
                <a:latin typeface="+mn-ea"/>
              </a:rPr>
              <a:t>範本</a:t>
            </a:r>
            <a:r>
              <a:rPr lang="zh-TW" altLang="zh-TW" sz="2400" b="1" dirty="0">
                <a:latin typeface="+mn-ea"/>
              </a:rPr>
              <a:t>第</a:t>
            </a:r>
            <a:r>
              <a:rPr lang="en-US" altLang="zh-TW" sz="2400" b="1" dirty="0">
                <a:latin typeface="+mn-ea"/>
              </a:rPr>
              <a:t>5</a:t>
            </a:r>
            <a:r>
              <a:rPr lang="zh-TW" altLang="zh-TW" sz="2400" b="1" dirty="0" smtClean="0">
                <a:latin typeface="+mn-ea"/>
              </a:rPr>
              <a:t>條</a:t>
            </a:r>
            <a:r>
              <a:rPr lang="en-US" altLang="zh-TW" sz="2400" b="1" dirty="0" smtClean="0">
                <a:latin typeface="+mn-ea"/>
              </a:rPr>
              <a:t>(</a:t>
            </a:r>
            <a:r>
              <a:rPr lang="zh-TW" altLang="zh-TW" sz="2400" b="1" dirty="0" smtClean="0">
                <a:latin typeface="+mn-ea"/>
              </a:rPr>
              <a:t>契約</a:t>
            </a:r>
            <a:r>
              <a:rPr lang="zh-TW" altLang="zh-TW" sz="2400" b="1" dirty="0">
                <a:latin typeface="+mn-ea"/>
              </a:rPr>
              <a:t>價金之給付</a:t>
            </a:r>
            <a:r>
              <a:rPr lang="zh-TW" altLang="zh-TW" sz="2400" b="1" dirty="0" smtClean="0">
                <a:latin typeface="+mn-ea"/>
              </a:rPr>
              <a:t>條件</a:t>
            </a:r>
            <a:r>
              <a:rPr lang="en-US" altLang="zh-TW" sz="2400" b="1" dirty="0" smtClean="0">
                <a:latin typeface="+mn-ea"/>
              </a:rPr>
              <a:t>).(</a:t>
            </a:r>
            <a:r>
              <a:rPr lang="zh-TW" altLang="zh-TW" sz="2400" b="1" dirty="0">
                <a:latin typeface="+mn-ea"/>
              </a:rPr>
              <a:t>一</a:t>
            </a:r>
            <a:r>
              <a:rPr lang="en-US" altLang="zh-TW" sz="2400" b="1" dirty="0">
                <a:latin typeface="+mn-ea"/>
              </a:rPr>
              <a:t>)</a:t>
            </a:r>
            <a:r>
              <a:rPr lang="zh-TW" altLang="zh-TW" sz="2400" b="1" dirty="0">
                <a:latin typeface="+mn-ea"/>
              </a:rPr>
              <a:t>除契約另有約定外，依下列條件辦理付款</a:t>
            </a:r>
            <a:r>
              <a:rPr lang="zh-TW" altLang="zh-TW" sz="2400" b="1" dirty="0" smtClean="0">
                <a:latin typeface="+mn-ea"/>
              </a:rPr>
              <a:t>：</a:t>
            </a:r>
            <a:r>
              <a:rPr lang="en-US" altLang="zh-TW" sz="2400" b="1" dirty="0" smtClean="0">
                <a:latin typeface="+mn-ea"/>
              </a:rPr>
              <a:t>…6</a:t>
            </a:r>
            <a:r>
              <a:rPr lang="en-US" altLang="zh-TW" sz="2400" b="1" dirty="0">
                <a:latin typeface="+mn-ea"/>
              </a:rPr>
              <a:t>.</a:t>
            </a:r>
            <a:r>
              <a:rPr lang="zh-TW" altLang="zh-TW" sz="2400" b="1" dirty="0">
                <a:latin typeface="+mn-ea"/>
              </a:rPr>
              <a:t>物價指數調整</a:t>
            </a:r>
            <a:r>
              <a:rPr lang="zh-TW" altLang="zh-TW" sz="2400" b="1" dirty="0" smtClean="0">
                <a:latin typeface="+mn-ea"/>
              </a:rPr>
              <a:t>：</a:t>
            </a:r>
            <a:endParaRPr lang="en-US" altLang="zh-TW" sz="2400" b="1" dirty="0" smtClean="0">
              <a:latin typeface="+mn-ea"/>
            </a:endParaRPr>
          </a:p>
          <a:p>
            <a:pPr>
              <a:buFont typeface="Arial" panose="020B0604020202020204" pitchFamily="34" charset="0"/>
              <a:buChar char="•"/>
            </a:pPr>
            <a:r>
              <a:rPr lang="en-US" altLang="zh-TW" sz="2400" b="1" dirty="0">
                <a:latin typeface="+mn-ea"/>
              </a:rPr>
              <a:t>(4)</a:t>
            </a:r>
            <a:r>
              <a:rPr lang="zh-TW" altLang="zh-TW" sz="2400" b="1" dirty="0">
                <a:latin typeface="+mn-ea"/>
              </a:rPr>
              <a:t>廠商於</a:t>
            </a:r>
            <a:r>
              <a:rPr lang="zh-TW" altLang="zh-TW" sz="2400" b="1" dirty="0">
                <a:solidFill>
                  <a:srgbClr val="0000FF"/>
                </a:solidFill>
                <a:latin typeface="+mn-ea"/>
              </a:rPr>
              <a:t>投標時提出「投標標價不適用招標文件所定物價指數調整條款聲明書」者</a:t>
            </a:r>
            <a:r>
              <a:rPr lang="zh-TW" altLang="zh-TW" sz="2400" b="1" dirty="0">
                <a:latin typeface="+mn-ea"/>
              </a:rPr>
              <a:t>，履約期間不論營建物價各種指數漲跌變動情形之大小，廠商標價不適用招標文件所定物價指數調整條款，</a:t>
            </a:r>
            <a:r>
              <a:rPr lang="zh-TW" altLang="zh-TW" sz="2400" b="1" dirty="0">
                <a:solidFill>
                  <a:srgbClr val="0000FF"/>
                </a:solidFill>
                <a:latin typeface="+mn-ea"/>
              </a:rPr>
              <a:t>指數上漲時</a:t>
            </a:r>
            <a:r>
              <a:rPr lang="zh-TW" altLang="zh-TW" sz="2400" b="1" dirty="0">
                <a:latin typeface="+mn-ea"/>
              </a:rPr>
              <a:t>不依物價指數調整金額；</a:t>
            </a:r>
            <a:r>
              <a:rPr lang="zh-TW" altLang="zh-TW" sz="2400" b="1" dirty="0">
                <a:solidFill>
                  <a:srgbClr val="0000FF"/>
                </a:solidFill>
                <a:latin typeface="+mn-ea"/>
              </a:rPr>
              <a:t>指數下跌時</a:t>
            </a:r>
            <a:r>
              <a:rPr lang="zh-TW" altLang="zh-TW" sz="2400" b="1" dirty="0">
                <a:latin typeface="+mn-ea"/>
              </a:rPr>
              <a:t>，機關亦不依物價指數扣減其物價調整金額；行政院如有訂頒物價指數調整措施，亦不適用</a:t>
            </a:r>
            <a:r>
              <a:rPr lang="zh-TW" altLang="zh-TW" sz="2400" b="1" dirty="0" smtClean="0">
                <a:latin typeface="+mn-ea"/>
              </a:rPr>
              <a:t>。</a:t>
            </a:r>
            <a:endParaRPr lang="en-US" altLang="zh-TW" sz="2400" b="1" dirty="0" smtClean="0">
              <a:latin typeface="+mn-ea"/>
            </a:endParaRPr>
          </a:p>
          <a:p>
            <a:r>
              <a:rPr lang="en-US" altLang="zh-TW" sz="2400" b="1" dirty="0" smtClean="0">
                <a:solidFill>
                  <a:srgbClr val="0000FF"/>
                </a:solidFill>
                <a:latin typeface="+mn-ea"/>
              </a:rPr>
              <a:t>【</a:t>
            </a:r>
            <a:r>
              <a:rPr lang="zh-TW" altLang="en-US" sz="2400" b="1" dirty="0" smtClean="0">
                <a:solidFill>
                  <a:srgbClr val="0000FF"/>
                </a:solidFill>
                <a:latin typeface="+mn-ea"/>
              </a:rPr>
              <a:t>除外情事</a:t>
            </a:r>
            <a:r>
              <a:rPr lang="en-US" altLang="zh-TW" sz="2400" b="1" dirty="0" smtClean="0">
                <a:solidFill>
                  <a:srgbClr val="0000FF"/>
                </a:solidFill>
                <a:latin typeface="+mn-ea"/>
              </a:rPr>
              <a:t>】</a:t>
            </a:r>
            <a:r>
              <a:rPr lang="zh-TW" altLang="en-US" sz="2400" b="1" dirty="0" smtClean="0">
                <a:latin typeface="+mn-ea"/>
              </a:rPr>
              <a:t>履約</a:t>
            </a:r>
            <a:r>
              <a:rPr lang="zh-TW" altLang="en-US" sz="2400" b="1" dirty="0">
                <a:latin typeface="+mn-ea"/>
              </a:rPr>
              <a:t>中之政府採購案件，</a:t>
            </a:r>
            <a:r>
              <a:rPr lang="zh-TW" altLang="en-US" sz="2400" b="1" dirty="0">
                <a:solidFill>
                  <a:srgbClr val="0000FF"/>
                </a:solidFill>
                <a:latin typeface="+mn-ea"/>
              </a:rPr>
              <a:t>因新冠肺炎疫情因素致廠商未能依時履約，或因契約成立時當事人無法預料之物價變動致影響履約成本，本會已函釋得採行之</a:t>
            </a:r>
            <a:r>
              <a:rPr lang="zh-TW" altLang="en-US" sz="2400" b="1" dirty="0" smtClean="0">
                <a:solidFill>
                  <a:srgbClr val="0000FF"/>
                </a:solidFill>
                <a:latin typeface="+mn-ea"/>
              </a:rPr>
              <a:t>處理方式</a:t>
            </a:r>
            <a:r>
              <a:rPr lang="en-US" altLang="zh-TW" sz="2400" b="1" dirty="0" smtClean="0">
                <a:latin typeface="+mn-ea"/>
              </a:rPr>
              <a:t>(</a:t>
            </a:r>
            <a:r>
              <a:rPr lang="zh-TW" altLang="en-US" sz="2400" b="1" dirty="0" smtClean="0">
                <a:latin typeface="+mn-ea"/>
              </a:rPr>
              <a:t>工程會</a:t>
            </a:r>
            <a:r>
              <a:rPr lang="en-US" altLang="zh-TW" sz="2400" b="1" dirty="0" smtClean="0">
                <a:latin typeface="+mn-ea"/>
              </a:rPr>
              <a:t>110</a:t>
            </a:r>
            <a:r>
              <a:rPr lang="zh-TW" altLang="en-US" sz="2400" b="1" dirty="0" smtClean="0">
                <a:latin typeface="+mn-ea"/>
              </a:rPr>
              <a:t>年</a:t>
            </a:r>
            <a:r>
              <a:rPr lang="en-US" altLang="zh-TW" sz="2400" b="1" dirty="0" smtClean="0">
                <a:latin typeface="+mn-ea"/>
              </a:rPr>
              <a:t>05</a:t>
            </a:r>
            <a:r>
              <a:rPr lang="zh-TW" altLang="en-US" sz="2400" b="1" dirty="0" smtClean="0">
                <a:latin typeface="+mn-ea"/>
              </a:rPr>
              <a:t>月</a:t>
            </a:r>
            <a:r>
              <a:rPr lang="en-US" altLang="zh-TW" sz="2400" b="1" dirty="0" smtClean="0">
                <a:latin typeface="+mn-ea"/>
              </a:rPr>
              <a:t>05</a:t>
            </a:r>
            <a:r>
              <a:rPr lang="zh-TW" altLang="en-US" sz="2400" b="1" dirty="0" smtClean="0">
                <a:latin typeface="+mn-ea"/>
              </a:rPr>
              <a:t>日工程企字第</a:t>
            </a:r>
            <a:r>
              <a:rPr lang="en-US" altLang="zh-TW" sz="2400" b="1" dirty="0" smtClean="0">
                <a:latin typeface="+mn-ea"/>
              </a:rPr>
              <a:t>1100100263</a:t>
            </a:r>
            <a:r>
              <a:rPr lang="zh-TW" altLang="en-US" sz="2400" b="1" dirty="0" smtClean="0">
                <a:latin typeface="+mn-ea"/>
              </a:rPr>
              <a:t>號函釋參照</a:t>
            </a:r>
            <a:r>
              <a:rPr lang="en-US" altLang="zh-TW" sz="2400" b="1" dirty="0" smtClean="0">
                <a:latin typeface="+mn-ea"/>
              </a:rPr>
              <a:t>)</a:t>
            </a:r>
            <a:endParaRPr lang="zh-TW" altLang="zh-TW" sz="2400" b="1" dirty="0">
              <a:latin typeface="+mn-ea"/>
            </a:endParaRPr>
          </a:p>
        </p:txBody>
      </p:sp>
      <p:sp>
        <p:nvSpPr>
          <p:cNvPr id="3" name="投影片編號版面配置區 2"/>
          <p:cNvSpPr>
            <a:spLocks noGrp="1"/>
          </p:cNvSpPr>
          <p:nvPr>
            <p:ph type="sldNum" sz="quarter" idx="12"/>
          </p:nvPr>
        </p:nvSpPr>
        <p:spPr/>
        <p:txBody>
          <a:bodyPr/>
          <a:lstStyle/>
          <a:p>
            <a:fld id="{1118FB7C-3051-423D-B140-B22D31D849CF}" type="slidenum">
              <a:rPr lang="zh-TW" altLang="en-US" smtClean="0"/>
              <a:pPr/>
              <a:t>80</a:t>
            </a:fld>
            <a:endParaRPr lang="zh-TW" altLang="en-US"/>
          </a:p>
        </p:txBody>
      </p:sp>
    </p:spTree>
    <p:extLst>
      <p:ext uri="{BB962C8B-B14F-4D97-AF65-F5344CB8AC3E}">
        <p14:creationId xmlns:p14="http://schemas.microsoft.com/office/powerpoint/2010/main" val="1047961992"/>
      </p:ext>
    </p:extLst>
  </p:cSld>
  <p:clrMapOvr>
    <a:masterClrMapping/>
  </p:clrMapOvr>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idx="4294967295"/>
          </p:nvPr>
        </p:nvSpPr>
        <p:spPr>
          <a:xfrm>
            <a:off x="395536" y="260350"/>
            <a:ext cx="8640960" cy="701675"/>
          </a:xfrm>
        </p:spPr>
        <p:txBody>
          <a:bodyPr/>
          <a:lstStyle/>
          <a:p>
            <a:pPr algn="ctr" eaLnBrk="1" hangingPunct="1"/>
            <a:r>
              <a:rPr lang="zh-TW" altLang="en-US" sz="4000" b="1" dirty="0" smtClean="0">
                <a:solidFill>
                  <a:srgbClr val="FF0000"/>
                </a:solidFill>
              </a:rPr>
              <a:t>工程採購適用</a:t>
            </a:r>
            <a:r>
              <a:rPr lang="zh-TW" altLang="zh-TW" sz="4000" b="1" dirty="0">
                <a:solidFill>
                  <a:srgbClr val="FF0000"/>
                </a:solidFill>
              </a:rPr>
              <a:t>物價指數</a:t>
            </a:r>
            <a:r>
              <a:rPr lang="zh-TW" altLang="zh-TW" sz="4000" b="1" dirty="0" smtClean="0">
                <a:solidFill>
                  <a:srgbClr val="FF0000"/>
                </a:solidFill>
              </a:rPr>
              <a:t>調整</a:t>
            </a:r>
            <a:r>
              <a:rPr lang="zh-TW" altLang="en-US" sz="4000" b="1" dirty="0" smtClean="0">
                <a:solidFill>
                  <a:srgbClr val="FF0000"/>
                </a:solidFill>
              </a:rPr>
              <a:t>相關規定</a:t>
            </a:r>
            <a:r>
              <a:rPr lang="en-US" altLang="zh-TW" sz="4000" b="1" dirty="0" smtClean="0">
                <a:solidFill>
                  <a:srgbClr val="FF0000"/>
                </a:solidFill>
              </a:rPr>
              <a:t>3</a:t>
            </a:r>
            <a:endParaRPr lang="zh-TW" altLang="en-US" sz="4000" b="1" dirty="0">
              <a:solidFill>
                <a:srgbClr val="FF0000"/>
              </a:solidFill>
            </a:endParaRPr>
          </a:p>
        </p:txBody>
      </p:sp>
      <p:sp>
        <p:nvSpPr>
          <p:cNvPr id="83971" name="Rectangle 3"/>
          <p:cNvSpPr>
            <a:spLocks noGrp="1" noChangeArrowheads="1"/>
          </p:cNvSpPr>
          <p:nvPr>
            <p:ph type="body" idx="4294967295"/>
          </p:nvPr>
        </p:nvSpPr>
        <p:spPr>
          <a:xfrm>
            <a:off x="323528" y="967773"/>
            <a:ext cx="8569325" cy="5113337"/>
          </a:xfrm>
        </p:spPr>
        <p:txBody>
          <a:bodyPr/>
          <a:lstStyle/>
          <a:p>
            <a:r>
              <a:rPr lang="zh-TW" altLang="en-US" sz="2400" b="1" dirty="0" smtClean="0">
                <a:latin typeface="+mn-ea"/>
              </a:rPr>
              <a:t>關於</a:t>
            </a:r>
            <a:r>
              <a:rPr lang="zh-TW" altLang="en-US" sz="2400" b="1" dirty="0">
                <a:latin typeface="+mn-ea"/>
              </a:rPr>
              <a:t>因物價變動影響履約成本乙事，本會</a:t>
            </a:r>
            <a:r>
              <a:rPr lang="en-US" altLang="zh-TW" sz="2400" b="1" dirty="0">
                <a:latin typeface="+mn-ea"/>
              </a:rPr>
              <a:t>107</a:t>
            </a:r>
            <a:r>
              <a:rPr lang="zh-TW" altLang="en-US" sz="2400" b="1" dirty="0">
                <a:latin typeface="+mn-ea"/>
              </a:rPr>
              <a:t>年</a:t>
            </a:r>
            <a:r>
              <a:rPr lang="en-US" altLang="zh-TW" sz="2400" b="1" dirty="0">
                <a:latin typeface="+mn-ea"/>
              </a:rPr>
              <a:t>7</a:t>
            </a:r>
            <a:r>
              <a:rPr lang="zh-TW" altLang="en-US" sz="2400" b="1" dirty="0">
                <a:latin typeface="+mn-ea"/>
              </a:rPr>
              <a:t>月</a:t>
            </a:r>
            <a:r>
              <a:rPr lang="en-US" altLang="zh-TW" sz="2400" b="1" dirty="0">
                <a:latin typeface="+mn-ea"/>
              </a:rPr>
              <a:t>24</a:t>
            </a:r>
            <a:r>
              <a:rPr lang="zh-TW" altLang="en-US" sz="2400" b="1" dirty="0">
                <a:latin typeface="+mn-ea"/>
              </a:rPr>
              <a:t>日修正之「工程採購契約範本」已載明履約期間遇物價波動時，依序按營造工程物價指數之個別項目、中分類項目及總指數漲跌幅調整工程款，其內容可充分反應物價波動</a:t>
            </a:r>
            <a:r>
              <a:rPr lang="zh-TW" altLang="en-US" sz="2400" b="1" dirty="0" smtClean="0">
                <a:latin typeface="+mn-ea"/>
              </a:rPr>
              <a:t>。</a:t>
            </a:r>
            <a:endParaRPr lang="en-US" altLang="zh-TW" sz="2400" b="1" dirty="0" smtClean="0">
              <a:latin typeface="+mn-ea"/>
            </a:endParaRPr>
          </a:p>
          <a:p>
            <a:pPr>
              <a:buFont typeface="Arial" panose="020B0604020202020204" pitchFamily="34" charset="0"/>
              <a:buChar char="•"/>
            </a:pPr>
            <a:r>
              <a:rPr lang="zh-TW" altLang="en-US" sz="2400" b="1" dirty="0" smtClean="0">
                <a:latin typeface="+mn-ea"/>
              </a:rPr>
              <a:t>基於</a:t>
            </a:r>
            <a:r>
              <a:rPr lang="zh-TW" altLang="en-US" sz="2400" b="1" dirty="0">
                <a:latin typeface="+mn-ea"/>
              </a:rPr>
              <a:t>部分採購契約未載明依物價指數變動調整工程款或僅載明依營造工程物價總指數變動調整工程款，不利於反應物價波動，本會於 </a:t>
            </a:r>
            <a:r>
              <a:rPr lang="en-US" altLang="zh-TW" sz="2400" b="1" dirty="0">
                <a:latin typeface="+mn-ea"/>
              </a:rPr>
              <a:t>109</a:t>
            </a:r>
            <a:r>
              <a:rPr lang="zh-TW" altLang="en-US" sz="2400" b="1" dirty="0">
                <a:latin typeface="+mn-ea"/>
              </a:rPr>
              <a:t>年</a:t>
            </a:r>
            <a:r>
              <a:rPr lang="en-US" altLang="zh-TW" sz="2400" b="1" dirty="0">
                <a:latin typeface="+mn-ea"/>
              </a:rPr>
              <a:t>8</a:t>
            </a:r>
            <a:r>
              <a:rPr lang="zh-TW" altLang="en-US" sz="2400" b="1" dirty="0">
                <a:latin typeface="+mn-ea"/>
              </a:rPr>
              <a:t>月</a:t>
            </a:r>
            <a:r>
              <a:rPr lang="en-US" altLang="zh-TW" sz="2400" b="1" dirty="0">
                <a:latin typeface="+mn-ea"/>
              </a:rPr>
              <a:t>31</a:t>
            </a:r>
            <a:r>
              <a:rPr lang="zh-TW" altLang="en-US" sz="2400" b="1" dirty="0">
                <a:latin typeface="+mn-ea"/>
              </a:rPr>
              <a:t>日工程企字第</a:t>
            </a:r>
            <a:r>
              <a:rPr lang="en-US" altLang="zh-TW" sz="2400" b="1" dirty="0">
                <a:latin typeface="+mn-ea"/>
              </a:rPr>
              <a:t>1090100596</a:t>
            </a:r>
            <a:r>
              <a:rPr lang="zh-TW" altLang="en-US" sz="2400" b="1" dirty="0">
                <a:latin typeface="+mn-ea"/>
              </a:rPr>
              <a:t>號函各機關，如履約期間遇個別項目指數、中分類項目指數或總指數與開標月指數比較之漲跌幅逾本會契約範本所定比率之情形，</a:t>
            </a:r>
            <a:r>
              <a:rPr lang="zh-TW" altLang="en-US" sz="2400" b="1" dirty="0">
                <a:solidFill>
                  <a:srgbClr val="0000FF"/>
                </a:solidFill>
                <a:latin typeface="+mn-ea"/>
              </a:rPr>
              <a:t>且無歸責於契約雙方之事由者</a:t>
            </a:r>
            <a:r>
              <a:rPr lang="zh-TW" altLang="en-US" sz="2400" b="1" dirty="0">
                <a:latin typeface="+mn-ea"/>
              </a:rPr>
              <a:t>，契約雙方</a:t>
            </a:r>
            <a:r>
              <a:rPr lang="zh-TW" altLang="en-US" sz="2400" b="1" dirty="0">
                <a:solidFill>
                  <a:srgbClr val="0000FF"/>
                </a:solidFill>
                <a:latin typeface="+mn-ea"/>
              </a:rPr>
              <a:t>得參酌民法情事變更規定</a:t>
            </a:r>
            <a:r>
              <a:rPr lang="zh-TW" altLang="en-US" sz="2400" b="1" dirty="0">
                <a:latin typeface="+mn-ea"/>
              </a:rPr>
              <a:t>，依現行契約範本內容合意辦理契約變更，就</a:t>
            </a:r>
            <a:r>
              <a:rPr lang="zh-TW" altLang="en-US" sz="2400" b="1" dirty="0">
                <a:solidFill>
                  <a:srgbClr val="0000FF"/>
                </a:solidFill>
                <a:latin typeface="+mn-ea"/>
              </a:rPr>
              <a:t>尚未施工執行部分依變更後</a:t>
            </a:r>
            <a:r>
              <a:rPr lang="zh-TW" altLang="en-US" sz="2400" b="1" dirty="0">
                <a:latin typeface="+mn-ea"/>
              </a:rPr>
              <a:t>之物價指數條款調整工程款</a:t>
            </a:r>
            <a:r>
              <a:rPr lang="zh-TW" altLang="en-US" sz="2400" b="1" dirty="0" smtClean="0">
                <a:latin typeface="+mn-ea"/>
              </a:rPr>
              <a:t>；</a:t>
            </a:r>
            <a:endParaRPr lang="en-US" altLang="zh-TW" sz="2400" b="1" dirty="0" smtClean="0">
              <a:latin typeface="+mn-ea"/>
            </a:endParaRPr>
          </a:p>
          <a:p>
            <a:pPr>
              <a:buFont typeface="Arial" panose="020B0604020202020204" pitchFamily="34" charset="0"/>
              <a:buChar char="•"/>
            </a:pPr>
            <a:r>
              <a:rPr lang="zh-TW" altLang="en-US" sz="2400" b="1" dirty="0" smtClean="0">
                <a:solidFill>
                  <a:srgbClr val="0000FF"/>
                </a:solidFill>
                <a:latin typeface="+mn-ea"/>
              </a:rPr>
              <a:t>已</a:t>
            </a:r>
            <a:r>
              <a:rPr lang="zh-TW" altLang="en-US" sz="2400" b="1" dirty="0">
                <a:solidFill>
                  <a:srgbClr val="0000FF"/>
                </a:solidFill>
                <a:latin typeface="+mn-ea"/>
              </a:rPr>
              <a:t>施工執行部分，不適用變更後之調整方式</a:t>
            </a:r>
            <a:r>
              <a:rPr lang="zh-TW" altLang="en-US" sz="2400" b="1" dirty="0">
                <a:latin typeface="+mn-ea"/>
              </a:rPr>
              <a:t>。</a:t>
            </a:r>
            <a:endParaRPr lang="zh-TW" altLang="zh-TW" sz="2400" b="1" dirty="0">
              <a:latin typeface="+mn-ea"/>
            </a:endParaRPr>
          </a:p>
          <a:p>
            <a:pPr>
              <a:buFont typeface="Arial" panose="020B0604020202020204" pitchFamily="34" charset="0"/>
              <a:buChar char="•"/>
            </a:pPr>
            <a:endParaRPr lang="zh-TW" altLang="zh-TW" sz="2400" b="1" dirty="0" smtClean="0">
              <a:latin typeface="+mn-ea"/>
            </a:endParaRPr>
          </a:p>
        </p:txBody>
      </p:sp>
      <p:sp>
        <p:nvSpPr>
          <p:cNvPr id="3" name="投影片編號版面配置區 2"/>
          <p:cNvSpPr>
            <a:spLocks noGrp="1"/>
          </p:cNvSpPr>
          <p:nvPr>
            <p:ph type="sldNum" sz="quarter" idx="12"/>
          </p:nvPr>
        </p:nvSpPr>
        <p:spPr/>
        <p:txBody>
          <a:bodyPr/>
          <a:lstStyle/>
          <a:p>
            <a:fld id="{1118FB7C-3051-423D-B140-B22D31D849CF}" type="slidenum">
              <a:rPr lang="zh-TW" altLang="en-US" smtClean="0"/>
              <a:pPr/>
              <a:t>81</a:t>
            </a:fld>
            <a:endParaRPr lang="zh-TW" altLang="en-US"/>
          </a:p>
        </p:txBody>
      </p:sp>
    </p:spTree>
    <p:extLst>
      <p:ext uri="{BB962C8B-B14F-4D97-AF65-F5344CB8AC3E}">
        <p14:creationId xmlns:p14="http://schemas.microsoft.com/office/powerpoint/2010/main" val="2446806046"/>
      </p:ext>
    </p:extLst>
  </p:cSld>
  <p:clrMapOvr>
    <a:masterClrMapping/>
  </p:clrMapOvr>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95288" y="333375"/>
            <a:ext cx="8569200" cy="730250"/>
          </a:xfrm>
          <a:solidFill>
            <a:srgbClr val="FFFF00"/>
          </a:solidFill>
        </p:spPr>
        <p:txBody>
          <a:bodyPr/>
          <a:lstStyle/>
          <a:p>
            <a:pPr algn="ctr">
              <a:defRPr/>
            </a:pPr>
            <a:r>
              <a:rPr lang="zh-TW" altLang="en-US" sz="3200" b="1" dirty="0" smtClean="0">
                <a:solidFill>
                  <a:srgbClr val="FF0000"/>
                </a:solidFill>
                <a:latin typeface="+mn-ea"/>
                <a:ea typeface="+mn-ea"/>
              </a:rPr>
              <a:t>契約變更依採購法第</a:t>
            </a:r>
            <a:r>
              <a:rPr lang="en-US" altLang="zh-TW" sz="3200" b="1" dirty="0" smtClean="0">
                <a:solidFill>
                  <a:srgbClr val="FF0000"/>
                </a:solidFill>
                <a:latin typeface="+mn-ea"/>
                <a:ea typeface="+mn-ea"/>
              </a:rPr>
              <a:t>22</a:t>
            </a:r>
            <a:r>
              <a:rPr lang="zh-TW" altLang="en-US" sz="3200" b="1" dirty="0" smtClean="0">
                <a:solidFill>
                  <a:srgbClr val="FF0000"/>
                </a:solidFill>
                <a:latin typeface="+mn-ea"/>
                <a:ea typeface="+mn-ea"/>
              </a:rPr>
              <a:t>條第</a:t>
            </a:r>
            <a:r>
              <a:rPr lang="en-US" altLang="zh-TW" sz="3200" b="1" dirty="0" smtClean="0">
                <a:solidFill>
                  <a:srgbClr val="FF0000"/>
                </a:solidFill>
                <a:latin typeface="+mn-ea"/>
                <a:ea typeface="+mn-ea"/>
              </a:rPr>
              <a:t>1</a:t>
            </a:r>
            <a:r>
              <a:rPr lang="zh-TW" altLang="en-US" sz="3200" b="1" dirty="0" smtClean="0">
                <a:solidFill>
                  <a:srgbClr val="FF0000"/>
                </a:solidFill>
                <a:latin typeface="+mn-ea"/>
                <a:ea typeface="+mn-ea"/>
              </a:rPr>
              <a:t>項第</a:t>
            </a:r>
            <a:r>
              <a:rPr lang="en-US" altLang="zh-TW" sz="3200" b="1" dirty="0" smtClean="0">
                <a:solidFill>
                  <a:srgbClr val="FF0000"/>
                </a:solidFill>
                <a:latin typeface="+mn-ea"/>
                <a:ea typeface="+mn-ea"/>
              </a:rPr>
              <a:t>16</a:t>
            </a:r>
            <a:r>
              <a:rPr lang="zh-TW" altLang="en-US" sz="3200" b="1" dirty="0" smtClean="0">
                <a:solidFill>
                  <a:srgbClr val="FF0000"/>
                </a:solidFill>
                <a:latin typeface="+mn-ea"/>
                <a:ea typeface="+mn-ea"/>
              </a:rPr>
              <a:t>款函釋</a:t>
            </a:r>
            <a:r>
              <a:rPr lang="en-US" altLang="zh-TW" sz="3200" b="1" dirty="0" smtClean="0">
                <a:solidFill>
                  <a:srgbClr val="FF0000"/>
                </a:solidFill>
                <a:latin typeface="+mn-ea"/>
                <a:ea typeface="+mn-ea"/>
              </a:rPr>
              <a:t>1</a:t>
            </a:r>
            <a:endParaRPr lang="zh-TW" altLang="en-US" sz="3200" b="1" dirty="0">
              <a:solidFill>
                <a:srgbClr val="FF0000"/>
              </a:solidFill>
              <a:latin typeface="+mn-ea"/>
              <a:ea typeface="+mn-ea"/>
            </a:endParaRPr>
          </a:p>
        </p:txBody>
      </p:sp>
      <p:sp>
        <p:nvSpPr>
          <p:cNvPr id="63491" name="內容版面配置區 2"/>
          <p:cNvSpPr>
            <a:spLocks noGrp="1"/>
          </p:cNvSpPr>
          <p:nvPr>
            <p:ph idx="1"/>
          </p:nvPr>
        </p:nvSpPr>
        <p:spPr>
          <a:xfrm>
            <a:off x="250825" y="1125538"/>
            <a:ext cx="8641655" cy="5111750"/>
          </a:xfrm>
        </p:spPr>
        <p:txBody>
          <a:bodyPr/>
          <a:lstStyle/>
          <a:p>
            <a:pPr>
              <a:spcBef>
                <a:spcPct val="0"/>
              </a:spcBef>
            </a:pPr>
            <a:r>
              <a:rPr lang="en-US" altLang="zh-TW" sz="2400" b="1" dirty="0" smtClean="0">
                <a:solidFill>
                  <a:srgbClr val="0000FF"/>
                </a:solidFill>
                <a:latin typeface="標楷體" panose="03000509000000000000" pitchFamily="65" charset="-120"/>
              </a:rPr>
              <a:t>106</a:t>
            </a:r>
            <a:r>
              <a:rPr lang="zh-TW" altLang="en-US" sz="2400" b="1" dirty="0" smtClean="0">
                <a:solidFill>
                  <a:srgbClr val="0000FF"/>
                </a:solidFill>
                <a:latin typeface="標楷體" panose="03000509000000000000" pitchFamily="65" charset="-120"/>
              </a:rPr>
              <a:t>年</a:t>
            </a:r>
            <a:r>
              <a:rPr lang="en-US" altLang="zh-TW" sz="2400" b="1" dirty="0" smtClean="0">
                <a:solidFill>
                  <a:srgbClr val="0000FF"/>
                </a:solidFill>
                <a:latin typeface="標楷體" panose="03000509000000000000" pitchFamily="65" charset="-120"/>
              </a:rPr>
              <a:t>03</a:t>
            </a:r>
            <a:r>
              <a:rPr lang="zh-TW" altLang="en-US" sz="2400" b="1" dirty="0" smtClean="0">
                <a:solidFill>
                  <a:srgbClr val="0000FF"/>
                </a:solidFill>
                <a:latin typeface="標楷體" panose="03000509000000000000" pitchFamily="65" charset="-120"/>
              </a:rPr>
              <a:t>月</a:t>
            </a:r>
            <a:r>
              <a:rPr lang="en-US" altLang="zh-TW" sz="2400" b="1" dirty="0" smtClean="0">
                <a:solidFill>
                  <a:srgbClr val="0000FF"/>
                </a:solidFill>
                <a:latin typeface="標楷體" panose="03000509000000000000" pitchFamily="65" charset="-120"/>
              </a:rPr>
              <a:t>07</a:t>
            </a:r>
            <a:r>
              <a:rPr lang="zh-TW" altLang="en-US" sz="2400" b="1" dirty="0" smtClean="0">
                <a:solidFill>
                  <a:srgbClr val="0000FF"/>
                </a:solidFill>
                <a:latin typeface="標楷體" panose="03000509000000000000" pitchFamily="65" charset="-120"/>
              </a:rPr>
              <a:t>日工程企字第</a:t>
            </a:r>
            <a:r>
              <a:rPr lang="en-US" altLang="zh-TW" sz="2400" b="1" dirty="0" smtClean="0">
                <a:solidFill>
                  <a:srgbClr val="0000FF"/>
                </a:solidFill>
                <a:latin typeface="標楷體" panose="03000509000000000000" pitchFamily="65" charset="-120"/>
              </a:rPr>
              <a:t>10600064480</a:t>
            </a:r>
            <a:r>
              <a:rPr lang="zh-TW" altLang="en-US" sz="2400" b="1" dirty="0" smtClean="0">
                <a:solidFill>
                  <a:srgbClr val="0000FF"/>
                </a:solidFill>
                <a:latin typeface="標楷體" panose="03000509000000000000" pitchFamily="65" charset="-120"/>
              </a:rPr>
              <a:t>號函</a:t>
            </a:r>
            <a:r>
              <a:rPr lang="en-US" altLang="zh-TW" sz="2400" b="1" dirty="0" smtClean="0">
                <a:latin typeface="標楷體" panose="03000509000000000000" pitchFamily="65" charset="-120"/>
              </a:rPr>
              <a:t/>
            </a:r>
            <a:br>
              <a:rPr lang="en-US" altLang="zh-TW" sz="2400" b="1" dirty="0" smtClean="0">
                <a:latin typeface="標楷體" panose="03000509000000000000" pitchFamily="65" charset="-120"/>
              </a:rPr>
            </a:br>
            <a:r>
              <a:rPr lang="zh-TW" altLang="en-US" sz="2400" b="1" dirty="0" smtClean="0">
                <a:latin typeface="標楷體" panose="03000509000000000000" pitchFamily="65" charset="-120"/>
              </a:rPr>
              <a:t>履約期間</a:t>
            </a:r>
            <a:r>
              <a:rPr lang="zh-TW" altLang="en-US" sz="2400" b="1" dirty="0" smtClean="0">
                <a:solidFill>
                  <a:srgbClr val="0000FF"/>
                </a:solidFill>
                <a:latin typeface="標楷體" panose="03000509000000000000" pitchFamily="65" charset="-120"/>
              </a:rPr>
              <a:t>發生政府法令之新增或變更</a:t>
            </a:r>
            <a:r>
              <a:rPr lang="zh-TW" altLang="en-US" sz="2400" b="1" dirty="0" smtClean="0">
                <a:latin typeface="標楷體" panose="03000509000000000000" pitchFamily="65" charset="-120"/>
              </a:rPr>
              <a:t>（非屬廠商於投標前知悉），屬採購契約要項第</a:t>
            </a:r>
            <a:r>
              <a:rPr lang="en-US" altLang="zh-TW" sz="2400" b="1" dirty="0" smtClean="0">
                <a:latin typeface="標楷體" panose="03000509000000000000" pitchFamily="65" charset="-120"/>
              </a:rPr>
              <a:t>38</a:t>
            </a:r>
            <a:r>
              <a:rPr lang="zh-TW" altLang="en-US" sz="2400" b="1" dirty="0" smtClean="0">
                <a:latin typeface="標楷體" panose="03000509000000000000" pitchFamily="65" charset="-120"/>
              </a:rPr>
              <a:t>點第</a:t>
            </a:r>
            <a:r>
              <a:rPr lang="en-US" altLang="zh-TW" sz="2400" b="1" dirty="0" smtClean="0">
                <a:latin typeface="標楷體" panose="03000509000000000000" pitchFamily="65" charset="-120"/>
              </a:rPr>
              <a:t>1</a:t>
            </a:r>
            <a:r>
              <a:rPr lang="zh-TW" altLang="en-US" sz="2400" b="1" dirty="0" smtClean="0">
                <a:latin typeface="標楷體" panose="03000509000000000000" pitchFamily="65" charset="-120"/>
              </a:rPr>
              <a:t>項</a:t>
            </a:r>
            <a:r>
              <a:rPr lang="zh-TW" altLang="en-US" sz="2400" b="1" dirty="0" smtClean="0">
                <a:solidFill>
                  <a:srgbClr val="0000FF"/>
                </a:solidFill>
                <a:latin typeface="標楷體" panose="03000509000000000000" pitchFamily="65" charset="-120"/>
              </a:rPr>
              <a:t>所稱「政府行為」</a:t>
            </a:r>
            <a:r>
              <a:rPr lang="zh-TW" altLang="en-US" sz="2400" b="1" dirty="0" smtClean="0">
                <a:latin typeface="標楷體" panose="03000509000000000000" pitchFamily="65" charset="-120"/>
              </a:rPr>
              <a:t>，依個案契約及旨述處理原則增加給付廠商履約費用而須辦理契約變更，加帳累計金額在公告金額以上者，得依政府採購法第</a:t>
            </a:r>
            <a:r>
              <a:rPr lang="en-US" altLang="zh-TW" sz="2400" b="1" dirty="0" smtClean="0">
                <a:latin typeface="標楷體" panose="03000509000000000000" pitchFamily="65" charset="-120"/>
              </a:rPr>
              <a:t>22</a:t>
            </a:r>
            <a:r>
              <a:rPr lang="zh-TW" altLang="en-US" sz="2400" b="1" dirty="0" smtClean="0">
                <a:latin typeface="標楷體" panose="03000509000000000000" pitchFamily="65" charset="-120"/>
              </a:rPr>
              <a:t>條第</a:t>
            </a:r>
            <a:r>
              <a:rPr lang="en-US" altLang="zh-TW" sz="2400" b="1" dirty="0" smtClean="0">
                <a:latin typeface="標楷體" panose="03000509000000000000" pitchFamily="65" charset="-120"/>
              </a:rPr>
              <a:t>1</a:t>
            </a:r>
            <a:r>
              <a:rPr lang="zh-TW" altLang="en-US" sz="2400" b="1" dirty="0" smtClean="0">
                <a:latin typeface="標楷體" panose="03000509000000000000" pitchFamily="65" charset="-120"/>
              </a:rPr>
              <a:t>項第</a:t>
            </a:r>
            <a:r>
              <a:rPr lang="en-US" altLang="zh-TW" sz="2400" b="1" dirty="0" smtClean="0">
                <a:latin typeface="標楷體" panose="03000509000000000000" pitchFamily="65" charset="-120"/>
              </a:rPr>
              <a:t>16</a:t>
            </a:r>
            <a:r>
              <a:rPr lang="zh-TW" altLang="en-US" sz="2400" b="1" dirty="0" smtClean="0">
                <a:latin typeface="標楷體" panose="03000509000000000000" pitchFamily="65" charset="-120"/>
              </a:rPr>
              <a:t>款規定採限制性招標辦理。 </a:t>
            </a:r>
            <a:endParaRPr lang="en-US" altLang="zh-TW" sz="2400" b="1" dirty="0" smtClean="0">
              <a:latin typeface="標楷體" panose="03000509000000000000" pitchFamily="65" charset="-120"/>
            </a:endParaRPr>
          </a:p>
          <a:p>
            <a:pPr>
              <a:spcBef>
                <a:spcPct val="0"/>
              </a:spcBef>
            </a:pPr>
            <a:r>
              <a:rPr lang="en-US" altLang="zh-TW" sz="2400" b="1" dirty="0" smtClean="0">
                <a:solidFill>
                  <a:srgbClr val="0000FF"/>
                </a:solidFill>
                <a:latin typeface="標楷體" panose="03000509000000000000" pitchFamily="65" charset="-120"/>
              </a:rPr>
              <a:t>105</a:t>
            </a:r>
            <a:r>
              <a:rPr lang="zh-TW" altLang="en-US" sz="2400" b="1" dirty="0" smtClean="0">
                <a:solidFill>
                  <a:srgbClr val="0000FF"/>
                </a:solidFill>
                <a:latin typeface="標楷體" panose="03000509000000000000" pitchFamily="65" charset="-120"/>
              </a:rPr>
              <a:t>年</a:t>
            </a:r>
            <a:r>
              <a:rPr lang="en-US" altLang="zh-TW" sz="2400" b="1" dirty="0" smtClean="0">
                <a:solidFill>
                  <a:srgbClr val="0000FF"/>
                </a:solidFill>
                <a:latin typeface="標楷體" panose="03000509000000000000" pitchFamily="65" charset="-120"/>
              </a:rPr>
              <a:t>06</a:t>
            </a:r>
            <a:r>
              <a:rPr lang="zh-TW" altLang="en-US" sz="2400" b="1" dirty="0" smtClean="0">
                <a:solidFill>
                  <a:srgbClr val="0000FF"/>
                </a:solidFill>
                <a:latin typeface="標楷體" panose="03000509000000000000" pitchFamily="65" charset="-120"/>
              </a:rPr>
              <a:t>月</a:t>
            </a:r>
            <a:r>
              <a:rPr lang="en-US" altLang="zh-TW" sz="2400" b="1" dirty="0" smtClean="0">
                <a:solidFill>
                  <a:srgbClr val="0000FF"/>
                </a:solidFill>
                <a:latin typeface="標楷體" panose="03000509000000000000" pitchFamily="65" charset="-120"/>
              </a:rPr>
              <a:t>01</a:t>
            </a:r>
            <a:r>
              <a:rPr lang="zh-TW" altLang="en-US" sz="2400" b="1" dirty="0" smtClean="0">
                <a:solidFill>
                  <a:srgbClr val="0000FF"/>
                </a:solidFill>
                <a:latin typeface="標楷體" panose="03000509000000000000" pitchFamily="65" charset="-120"/>
              </a:rPr>
              <a:t>日工程企字第</a:t>
            </a:r>
            <a:r>
              <a:rPr lang="en-US" altLang="zh-TW" sz="2400" b="1" dirty="0" smtClean="0">
                <a:solidFill>
                  <a:srgbClr val="0000FF"/>
                </a:solidFill>
                <a:latin typeface="標楷體" panose="03000509000000000000" pitchFamily="65" charset="-120"/>
              </a:rPr>
              <a:t>10500146980</a:t>
            </a:r>
            <a:r>
              <a:rPr lang="zh-TW" altLang="en-US" sz="2400" b="1" dirty="0" smtClean="0">
                <a:solidFill>
                  <a:srgbClr val="0000FF"/>
                </a:solidFill>
                <a:latin typeface="標楷體" panose="03000509000000000000" pitchFamily="65" charset="-120"/>
              </a:rPr>
              <a:t>號函</a:t>
            </a:r>
            <a:r>
              <a:rPr lang="en-US" altLang="zh-TW" sz="2400" b="1" dirty="0" smtClean="0">
                <a:latin typeface="標楷體" panose="03000509000000000000" pitchFamily="65" charset="-120"/>
              </a:rPr>
              <a:t/>
            </a:r>
            <a:br>
              <a:rPr lang="en-US" altLang="zh-TW" sz="2400" b="1" dirty="0" smtClean="0">
                <a:latin typeface="標楷體" panose="03000509000000000000" pitchFamily="65" charset="-120"/>
              </a:rPr>
            </a:br>
            <a:r>
              <a:rPr lang="zh-TW" altLang="en-US" sz="2400" b="1" dirty="0">
                <a:latin typeface="標楷體" panose="03000509000000000000" pitchFamily="65" charset="-120"/>
              </a:rPr>
              <a:t>旨揭採購於履約期間</a:t>
            </a:r>
            <a:r>
              <a:rPr lang="zh-TW" altLang="en-US" sz="2400" b="1" dirty="0">
                <a:solidFill>
                  <a:srgbClr val="0000FF"/>
                </a:solidFill>
                <a:latin typeface="標楷體" panose="03000509000000000000" pitchFamily="65" charset="-120"/>
              </a:rPr>
              <a:t>發生法定工時縮短</a:t>
            </a:r>
            <a:r>
              <a:rPr lang="en-US" altLang="zh-TW" sz="2400" b="1" dirty="0">
                <a:latin typeface="標楷體" panose="03000509000000000000" pitchFamily="65" charset="-120"/>
              </a:rPr>
              <a:t>(</a:t>
            </a:r>
            <a:r>
              <a:rPr lang="zh-TW" altLang="en-US" sz="2400" b="1" dirty="0">
                <a:latin typeface="標楷體" panose="03000509000000000000" pitchFamily="65" charset="-120"/>
              </a:rPr>
              <a:t>非屬廠商於投標前知悉</a:t>
            </a:r>
            <a:r>
              <a:rPr lang="en-US" altLang="zh-TW" sz="2400" b="1" dirty="0">
                <a:latin typeface="標楷體" panose="03000509000000000000" pitchFamily="65" charset="-120"/>
              </a:rPr>
              <a:t>)</a:t>
            </a:r>
            <a:r>
              <a:rPr lang="zh-TW" altLang="en-US" sz="2400" b="1" dirty="0">
                <a:latin typeface="標楷體" panose="03000509000000000000" pitchFamily="65" charset="-120"/>
              </a:rPr>
              <a:t>，屬採購契約要項第</a:t>
            </a:r>
            <a:r>
              <a:rPr lang="en-US" altLang="zh-TW" sz="2400" b="1" dirty="0">
                <a:latin typeface="標楷體" panose="03000509000000000000" pitchFamily="65" charset="-120"/>
              </a:rPr>
              <a:t>38</a:t>
            </a:r>
            <a:r>
              <a:rPr lang="zh-TW" altLang="en-US" sz="2400" b="1" dirty="0">
                <a:latin typeface="標楷體" panose="03000509000000000000" pitchFamily="65" charset="-120"/>
              </a:rPr>
              <a:t>點第</a:t>
            </a:r>
            <a:r>
              <a:rPr lang="en-US" altLang="zh-TW" sz="2400" b="1" dirty="0">
                <a:latin typeface="標楷體" panose="03000509000000000000" pitchFamily="65" charset="-120"/>
              </a:rPr>
              <a:t>1</a:t>
            </a:r>
            <a:r>
              <a:rPr lang="zh-TW" altLang="en-US" sz="2400" b="1" dirty="0">
                <a:latin typeface="標楷體" panose="03000509000000000000" pitchFamily="65" charset="-120"/>
              </a:rPr>
              <a:t>項</a:t>
            </a:r>
            <a:r>
              <a:rPr lang="zh-TW" altLang="en-US" sz="2400" b="1" dirty="0">
                <a:solidFill>
                  <a:srgbClr val="0000FF"/>
                </a:solidFill>
                <a:latin typeface="標楷體" panose="03000509000000000000" pitchFamily="65" charset="-120"/>
              </a:rPr>
              <a:t>所稱「政府行為」</a:t>
            </a:r>
            <a:r>
              <a:rPr lang="zh-TW" altLang="en-US" sz="2400" b="1" dirty="0">
                <a:latin typeface="標楷體" panose="03000509000000000000" pitchFamily="65" charset="-120"/>
              </a:rPr>
              <a:t>，如</a:t>
            </a:r>
            <a:r>
              <a:rPr lang="zh-TW" altLang="en-US" sz="2400" b="1" dirty="0" smtClean="0">
                <a:latin typeface="標楷體" panose="03000509000000000000" pitchFamily="65" charset="-120"/>
              </a:rPr>
              <a:t>經認定</a:t>
            </a:r>
            <a:r>
              <a:rPr lang="zh-TW" altLang="en-US" sz="2400" b="1" dirty="0">
                <a:latin typeface="標楷體" panose="03000509000000000000" pitchFamily="65" charset="-120"/>
              </a:rPr>
              <a:t>必須增加人事費用而須辦理契約變更，加帳累計金額在公告金額以上者，茲依採購法第</a:t>
            </a:r>
            <a:r>
              <a:rPr lang="en-US" altLang="zh-TW" sz="2400" b="1" dirty="0">
                <a:latin typeface="標楷體" panose="03000509000000000000" pitchFamily="65" charset="-120"/>
              </a:rPr>
              <a:t>22</a:t>
            </a:r>
            <a:r>
              <a:rPr lang="zh-TW" altLang="en-US" sz="2400" b="1" dirty="0">
                <a:latin typeface="標楷體" panose="03000509000000000000" pitchFamily="65" charset="-120"/>
              </a:rPr>
              <a:t>條第</a:t>
            </a:r>
            <a:r>
              <a:rPr lang="en-US" altLang="zh-TW" sz="2400" b="1" dirty="0">
                <a:latin typeface="標楷體" panose="03000509000000000000" pitchFamily="65" charset="-120"/>
              </a:rPr>
              <a:t>1</a:t>
            </a:r>
            <a:r>
              <a:rPr lang="zh-TW" altLang="en-US" sz="2400" b="1" dirty="0">
                <a:latin typeface="標楷體" panose="03000509000000000000" pitchFamily="65" charset="-120"/>
              </a:rPr>
              <a:t>項第</a:t>
            </a:r>
            <a:r>
              <a:rPr lang="en-US" altLang="zh-TW" sz="2400" b="1" dirty="0">
                <a:latin typeface="標楷體" panose="03000509000000000000" pitchFamily="65" charset="-120"/>
              </a:rPr>
              <a:t>16</a:t>
            </a:r>
            <a:r>
              <a:rPr lang="zh-TW" altLang="en-US" sz="2400" b="1" dirty="0">
                <a:latin typeface="標楷體" panose="03000509000000000000" pitchFamily="65" charset="-120"/>
              </a:rPr>
              <a:t>款認定得採限制性</a:t>
            </a:r>
            <a:r>
              <a:rPr lang="zh-TW" altLang="en-US" sz="2400" b="1" dirty="0" smtClean="0">
                <a:latin typeface="標楷體" panose="03000509000000000000" pitchFamily="65" charset="-120"/>
              </a:rPr>
              <a:t>招標。</a:t>
            </a:r>
          </a:p>
        </p:txBody>
      </p:sp>
      <p:sp>
        <p:nvSpPr>
          <p:cNvPr id="4" name="投影片編號版面配置區 3"/>
          <p:cNvSpPr>
            <a:spLocks noGrp="1"/>
          </p:cNvSpPr>
          <p:nvPr>
            <p:ph type="sldNum" sz="quarter" idx="12"/>
          </p:nvPr>
        </p:nvSpPr>
        <p:spPr/>
        <p:txBody>
          <a:bodyPr/>
          <a:lstStyle/>
          <a:p>
            <a:fld id="{1118FB7C-3051-423D-B140-B22D31D849CF}" type="slidenum">
              <a:rPr lang="zh-TW" altLang="en-US" smtClean="0"/>
              <a:pPr/>
              <a:t>82</a:t>
            </a:fld>
            <a:endParaRPr lang="zh-TW" altLang="en-US"/>
          </a:p>
        </p:txBody>
      </p:sp>
    </p:spTree>
    <p:extLst>
      <p:ext uri="{BB962C8B-B14F-4D97-AF65-F5344CB8AC3E}">
        <p14:creationId xmlns:p14="http://schemas.microsoft.com/office/powerpoint/2010/main" val="1452849098"/>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95288" y="333375"/>
            <a:ext cx="8569200" cy="730250"/>
          </a:xfrm>
          <a:solidFill>
            <a:srgbClr val="FFFF00"/>
          </a:solidFill>
        </p:spPr>
        <p:txBody>
          <a:bodyPr/>
          <a:lstStyle/>
          <a:p>
            <a:pPr algn="ctr">
              <a:defRPr/>
            </a:pPr>
            <a:r>
              <a:rPr lang="zh-TW" altLang="en-US" sz="3200" b="1" dirty="0" smtClean="0">
                <a:solidFill>
                  <a:srgbClr val="FF0000"/>
                </a:solidFill>
                <a:latin typeface="+mn-ea"/>
                <a:ea typeface="+mn-ea"/>
              </a:rPr>
              <a:t>契約變更依採購法第</a:t>
            </a:r>
            <a:r>
              <a:rPr lang="en-US" altLang="zh-TW" sz="3200" b="1" dirty="0" smtClean="0">
                <a:solidFill>
                  <a:srgbClr val="FF0000"/>
                </a:solidFill>
                <a:latin typeface="+mn-ea"/>
                <a:ea typeface="+mn-ea"/>
              </a:rPr>
              <a:t>22</a:t>
            </a:r>
            <a:r>
              <a:rPr lang="zh-TW" altLang="en-US" sz="3200" b="1" dirty="0" smtClean="0">
                <a:solidFill>
                  <a:srgbClr val="FF0000"/>
                </a:solidFill>
                <a:latin typeface="+mn-ea"/>
                <a:ea typeface="+mn-ea"/>
              </a:rPr>
              <a:t>條第</a:t>
            </a:r>
            <a:r>
              <a:rPr lang="en-US" altLang="zh-TW" sz="3200" b="1" dirty="0" smtClean="0">
                <a:solidFill>
                  <a:srgbClr val="FF0000"/>
                </a:solidFill>
                <a:latin typeface="+mn-ea"/>
                <a:ea typeface="+mn-ea"/>
              </a:rPr>
              <a:t>1</a:t>
            </a:r>
            <a:r>
              <a:rPr lang="zh-TW" altLang="en-US" sz="3200" b="1" dirty="0" smtClean="0">
                <a:solidFill>
                  <a:srgbClr val="FF0000"/>
                </a:solidFill>
                <a:latin typeface="+mn-ea"/>
                <a:ea typeface="+mn-ea"/>
              </a:rPr>
              <a:t>項第</a:t>
            </a:r>
            <a:r>
              <a:rPr lang="en-US" altLang="zh-TW" sz="3200" b="1" dirty="0" smtClean="0">
                <a:solidFill>
                  <a:srgbClr val="FF0000"/>
                </a:solidFill>
                <a:latin typeface="+mn-ea"/>
                <a:ea typeface="+mn-ea"/>
              </a:rPr>
              <a:t>16</a:t>
            </a:r>
            <a:r>
              <a:rPr lang="zh-TW" altLang="en-US" sz="3200" b="1" dirty="0" smtClean="0">
                <a:solidFill>
                  <a:srgbClr val="FF0000"/>
                </a:solidFill>
                <a:latin typeface="+mn-ea"/>
                <a:ea typeface="+mn-ea"/>
              </a:rPr>
              <a:t>款函釋</a:t>
            </a:r>
            <a:r>
              <a:rPr lang="en-US" altLang="zh-TW" sz="3200" b="1" dirty="0" smtClean="0">
                <a:solidFill>
                  <a:srgbClr val="FF0000"/>
                </a:solidFill>
                <a:latin typeface="+mn-ea"/>
                <a:ea typeface="+mn-ea"/>
              </a:rPr>
              <a:t>2</a:t>
            </a:r>
            <a:endParaRPr lang="zh-TW" altLang="en-US" sz="3200" b="1" dirty="0">
              <a:solidFill>
                <a:srgbClr val="FF0000"/>
              </a:solidFill>
              <a:latin typeface="+mn-ea"/>
              <a:ea typeface="+mn-ea"/>
            </a:endParaRPr>
          </a:p>
        </p:txBody>
      </p:sp>
      <p:sp>
        <p:nvSpPr>
          <p:cNvPr id="63491" name="內容版面配置區 2"/>
          <p:cNvSpPr>
            <a:spLocks noGrp="1"/>
          </p:cNvSpPr>
          <p:nvPr>
            <p:ph idx="1"/>
          </p:nvPr>
        </p:nvSpPr>
        <p:spPr>
          <a:xfrm>
            <a:off x="250825" y="1125538"/>
            <a:ext cx="8641655" cy="5111750"/>
          </a:xfrm>
        </p:spPr>
        <p:txBody>
          <a:bodyPr/>
          <a:lstStyle/>
          <a:p>
            <a:pPr>
              <a:spcBef>
                <a:spcPct val="0"/>
              </a:spcBef>
            </a:pPr>
            <a:r>
              <a:rPr lang="zh-TW" altLang="en-US" sz="2400" b="1" dirty="0" smtClean="0">
                <a:latin typeface="標楷體" panose="03000509000000000000" pitchFamily="65" charset="-120"/>
              </a:rPr>
              <a:t> </a:t>
            </a:r>
            <a:r>
              <a:rPr lang="en-US" altLang="zh-TW" sz="2400" b="1" dirty="0" smtClean="0">
                <a:solidFill>
                  <a:srgbClr val="0000FF"/>
                </a:solidFill>
                <a:latin typeface="標楷體" panose="03000509000000000000" pitchFamily="65" charset="-120"/>
              </a:rPr>
              <a:t>99</a:t>
            </a:r>
            <a:r>
              <a:rPr lang="zh-TW" altLang="en-US" sz="2400" b="1" dirty="0" smtClean="0">
                <a:solidFill>
                  <a:srgbClr val="0000FF"/>
                </a:solidFill>
                <a:latin typeface="標楷體" panose="03000509000000000000" pitchFamily="65" charset="-120"/>
              </a:rPr>
              <a:t>年</a:t>
            </a:r>
            <a:r>
              <a:rPr lang="en-US" altLang="zh-TW" sz="2400" b="1" dirty="0" smtClean="0">
                <a:solidFill>
                  <a:srgbClr val="0000FF"/>
                </a:solidFill>
                <a:latin typeface="標楷體" panose="03000509000000000000" pitchFamily="65" charset="-120"/>
              </a:rPr>
              <a:t>11</a:t>
            </a:r>
            <a:r>
              <a:rPr lang="zh-TW" altLang="en-US" sz="2400" b="1" dirty="0" smtClean="0">
                <a:solidFill>
                  <a:srgbClr val="0000FF"/>
                </a:solidFill>
                <a:latin typeface="標楷體" panose="03000509000000000000" pitchFamily="65" charset="-120"/>
              </a:rPr>
              <a:t>月</a:t>
            </a:r>
            <a:r>
              <a:rPr lang="en-US" altLang="zh-TW" sz="2400" b="1" dirty="0" smtClean="0">
                <a:solidFill>
                  <a:srgbClr val="0000FF"/>
                </a:solidFill>
                <a:latin typeface="標楷體" panose="03000509000000000000" pitchFamily="65" charset="-120"/>
              </a:rPr>
              <a:t>02</a:t>
            </a:r>
            <a:r>
              <a:rPr lang="zh-TW" altLang="en-US" sz="2400" b="1" dirty="0" smtClean="0">
                <a:solidFill>
                  <a:srgbClr val="0000FF"/>
                </a:solidFill>
                <a:latin typeface="標楷體" panose="03000509000000000000" pitchFamily="65" charset="-120"/>
              </a:rPr>
              <a:t>日工程企字第</a:t>
            </a:r>
            <a:r>
              <a:rPr lang="en-US" altLang="zh-TW" sz="2400" b="1" dirty="0" smtClean="0">
                <a:solidFill>
                  <a:srgbClr val="0000FF"/>
                </a:solidFill>
                <a:latin typeface="標楷體" panose="03000509000000000000" pitchFamily="65" charset="-120"/>
              </a:rPr>
              <a:t>09900413760</a:t>
            </a:r>
            <a:r>
              <a:rPr lang="zh-TW" altLang="en-US" sz="2400" b="1" dirty="0" smtClean="0">
                <a:solidFill>
                  <a:srgbClr val="0000FF"/>
                </a:solidFill>
                <a:latin typeface="標楷體" panose="03000509000000000000" pitchFamily="65" charset="-120"/>
              </a:rPr>
              <a:t>號函</a:t>
            </a:r>
            <a:r>
              <a:rPr lang="zh-TW" altLang="en-US" sz="2400" b="1" dirty="0" smtClean="0">
                <a:latin typeface="標楷體" panose="03000509000000000000" pitchFamily="65" charset="-120"/>
              </a:rPr>
              <a:t/>
            </a:r>
            <a:br>
              <a:rPr lang="zh-TW" altLang="en-US" sz="2400" b="1" dirty="0" smtClean="0">
                <a:latin typeface="標楷體" panose="03000509000000000000" pitchFamily="65" charset="-120"/>
              </a:rPr>
            </a:br>
            <a:r>
              <a:rPr lang="zh-TW" altLang="en-US" sz="2400" b="1" dirty="0" smtClean="0">
                <a:latin typeface="標楷體" panose="03000509000000000000" pitchFamily="65" charset="-120"/>
              </a:rPr>
              <a:t>關於</a:t>
            </a:r>
            <a:r>
              <a:rPr lang="zh-TW" altLang="en-US" sz="2400" b="1" dirty="0" smtClean="0">
                <a:solidFill>
                  <a:srgbClr val="0000FF"/>
                </a:solidFill>
                <a:latin typeface="標楷體" panose="03000509000000000000" pitchFamily="65" charset="-120"/>
              </a:rPr>
              <a:t>基本工資調整</a:t>
            </a:r>
            <a:r>
              <a:rPr lang="zh-TW" altLang="en-US" sz="2400" b="1" dirty="0" smtClean="0">
                <a:latin typeface="標楷體" panose="03000509000000000000" pitchFamily="65" charset="-120"/>
              </a:rPr>
              <a:t>，如經 貴府認定涉及必須增加給付法定基本工資之費用而須辦理契約變更者，茲依政府採購法第</a:t>
            </a:r>
            <a:r>
              <a:rPr lang="en-US" altLang="zh-TW" sz="2400" b="1" dirty="0" smtClean="0">
                <a:latin typeface="標楷體" panose="03000509000000000000" pitchFamily="65" charset="-120"/>
              </a:rPr>
              <a:t>22</a:t>
            </a:r>
            <a:r>
              <a:rPr lang="zh-TW" altLang="en-US" sz="2400" b="1" dirty="0" smtClean="0">
                <a:latin typeface="標楷體" panose="03000509000000000000" pitchFamily="65" charset="-120"/>
              </a:rPr>
              <a:t>條第</a:t>
            </a:r>
            <a:r>
              <a:rPr lang="en-US" altLang="zh-TW" sz="2400" b="1" dirty="0" smtClean="0">
                <a:latin typeface="標楷體" panose="03000509000000000000" pitchFamily="65" charset="-120"/>
              </a:rPr>
              <a:t>1</a:t>
            </a:r>
            <a:r>
              <a:rPr lang="zh-TW" altLang="en-US" sz="2400" b="1" dirty="0" smtClean="0">
                <a:latin typeface="標楷體" panose="03000509000000000000" pitchFamily="65" charset="-120"/>
              </a:rPr>
              <a:t>項第</a:t>
            </a:r>
            <a:r>
              <a:rPr lang="en-US" altLang="zh-TW" sz="2400" b="1" dirty="0" smtClean="0">
                <a:latin typeface="標楷體" panose="03000509000000000000" pitchFamily="65" charset="-120"/>
              </a:rPr>
              <a:t>16</a:t>
            </a:r>
            <a:r>
              <a:rPr lang="zh-TW" altLang="en-US" sz="2400" b="1" dirty="0" smtClean="0">
                <a:latin typeface="標楷體" panose="03000509000000000000" pitchFamily="65" charset="-120"/>
              </a:rPr>
              <a:t>款認定得採限制性招標</a:t>
            </a:r>
            <a:r>
              <a:rPr lang="zh-TW" altLang="en-US" sz="2400" b="1" dirty="0" smtClean="0">
                <a:latin typeface="標楷體" panose="03000509000000000000" pitchFamily="65" charset="-120"/>
                <a:ea typeface="標楷體" panose="03000509000000000000" pitchFamily="65" charset="-120"/>
              </a:rPr>
              <a:t>。</a:t>
            </a:r>
            <a:endParaRPr lang="en-US" altLang="zh-TW" sz="2400" b="1" dirty="0" smtClean="0">
              <a:solidFill>
                <a:srgbClr val="0000FF"/>
              </a:solidFill>
              <a:latin typeface="標楷體" panose="03000509000000000000" pitchFamily="65" charset="-120"/>
            </a:endParaRPr>
          </a:p>
          <a:p>
            <a:pPr>
              <a:spcBef>
                <a:spcPct val="0"/>
              </a:spcBef>
            </a:pPr>
            <a:r>
              <a:rPr lang="en-US" altLang="zh-TW" sz="2400" b="1" dirty="0" smtClean="0">
                <a:solidFill>
                  <a:srgbClr val="0000FF"/>
                </a:solidFill>
                <a:latin typeface="標楷體" panose="03000509000000000000" pitchFamily="65" charset="-120"/>
              </a:rPr>
              <a:t>94</a:t>
            </a:r>
            <a:r>
              <a:rPr lang="zh-TW" altLang="en-US" sz="2400" b="1" dirty="0" smtClean="0">
                <a:solidFill>
                  <a:srgbClr val="0000FF"/>
                </a:solidFill>
                <a:latin typeface="標楷體" panose="03000509000000000000" pitchFamily="65" charset="-120"/>
              </a:rPr>
              <a:t>年</a:t>
            </a:r>
            <a:r>
              <a:rPr lang="en-US" altLang="zh-TW" sz="2400" b="1" dirty="0" smtClean="0">
                <a:solidFill>
                  <a:srgbClr val="0000FF"/>
                </a:solidFill>
                <a:latin typeface="標楷體" panose="03000509000000000000" pitchFamily="65" charset="-120"/>
              </a:rPr>
              <a:t>08</a:t>
            </a:r>
            <a:r>
              <a:rPr lang="zh-TW" altLang="en-US" sz="2400" b="1" dirty="0" smtClean="0">
                <a:solidFill>
                  <a:srgbClr val="0000FF"/>
                </a:solidFill>
                <a:latin typeface="標楷體" panose="03000509000000000000" pitchFamily="65" charset="-120"/>
              </a:rPr>
              <a:t>月</a:t>
            </a:r>
            <a:r>
              <a:rPr lang="en-US" altLang="zh-TW" sz="2400" b="1" dirty="0" smtClean="0">
                <a:solidFill>
                  <a:srgbClr val="0000FF"/>
                </a:solidFill>
                <a:latin typeface="標楷體" panose="03000509000000000000" pitchFamily="65" charset="-120"/>
              </a:rPr>
              <a:t>25</a:t>
            </a:r>
            <a:r>
              <a:rPr lang="zh-TW" altLang="en-US" sz="2400" b="1" dirty="0" smtClean="0">
                <a:solidFill>
                  <a:srgbClr val="0000FF"/>
                </a:solidFill>
                <a:latin typeface="標楷體" panose="03000509000000000000" pitchFamily="65" charset="-120"/>
              </a:rPr>
              <a:t>日工程企字第</a:t>
            </a:r>
            <a:r>
              <a:rPr lang="en-US" altLang="zh-TW" sz="2400" b="1" dirty="0" smtClean="0">
                <a:solidFill>
                  <a:srgbClr val="0000FF"/>
                </a:solidFill>
                <a:latin typeface="標楷體" panose="03000509000000000000" pitchFamily="65" charset="-120"/>
              </a:rPr>
              <a:t>09400303980</a:t>
            </a:r>
            <a:r>
              <a:rPr lang="zh-TW" altLang="en-US" sz="2400" b="1" dirty="0" smtClean="0">
                <a:solidFill>
                  <a:srgbClr val="0000FF"/>
                </a:solidFill>
                <a:latin typeface="標楷體" panose="03000509000000000000" pitchFamily="65" charset="-120"/>
              </a:rPr>
              <a:t>號函</a:t>
            </a:r>
            <a:r>
              <a:rPr lang="en-US" altLang="zh-TW" sz="2400" b="1" dirty="0" smtClean="0">
                <a:latin typeface="標楷體" panose="03000509000000000000" pitchFamily="65" charset="-120"/>
              </a:rPr>
              <a:t/>
            </a:r>
            <a:br>
              <a:rPr lang="en-US" altLang="zh-TW" sz="2400" b="1" dirty="0" smtClean="0">
                <a:latin typeface="標楷體" panose="03000509000000000000" pitchFamily="65" charset="-120"/>
              </a:rPr>
            </a:br>
            <a:r>
              <a:rPr lang="zh-TW" altLang="en-US" sz="2400" b="1" dirty="0" smtClean="0">
                <a:latin typeface="標楷體" panose="03000509000000000000" pitchFamily="65" charset="-120"/>
              </a:rPr>
              <a:t>關於</a:t>
            </a:r>
            <a:r>
              <a:rPr lang="en-US" altLang="zh-TW" sz="2400" b="1" dirty="0" smtClean="0">
                <a:latin typeface="標楷體" panose="03000509000000000000" pitchFamily="65" charset="-120"/>
              </a:rPr>
              <a:t>94</a:t>
            </a:r>
            <a:r>
              <a:rPr lang="zh-TW" altLang="en-US" sz="2400" b="1" dirty="0" smtClean="0">
                <a:latin typeface="標楷體" panose="03000509000000000000" pitchFamily="65" charset="-120"/>
              </a:rPr>
              <a:t>年</a:t>
            </a:r>
            <a:r>
              <a:rPr lang="en-US" altLang="zh-TW" sz="2400" b="1" dirty="0" smtClean="0">
                <a:latin typeface="標楷體" panose="03000509000000000000" pitchFamily="65" charset="-120"/>
              </a:rPr>
              <a:t>7</a:t>
            </a:r>
            <a:r>
              <a:rPr lang="zh-TW" altLang="en-US" sz="2400" b="1" dirty="0" smtClean="0">
                <a:latin typeface="標楷體" panose="03000509000000000000" pitchFamily="65" charset="-120"/>
              </a:rPr>
              <a:t>月</a:t>
            </a:r>
            <a:r>
              <a:rPr lang="en-US" altLang="zh-TW" sz="2400" b="1" dirty="0" smtClean="0">
                <a:latin typeface="標楷體" panose="03000509000000000000" pitchFamily="65" charset="-120"/>
              </a:rPr>
              <a:t>1</a:t>
            </a:r>
            <a:r>
              <a:rPr lang="zh-TW" altLang="en-US" sz="2400" b="1" dirty="0" smtClean="0">
                <a:latin typeface="標楷體" panose="03000509000000000000" pitchFamily="65" charset="-120"/>
              </a:rPr>
              <a:t>日</a:t>
            </a:r>
            <a:r>
              <a:rPr lang="zh-TW" altLang="en-US" sz="2400" b="1" dirty="0" smtClean="0">
                <a:solidFill>
                  <a:srgbClr val="0000FF"/>
                </a:solidFill>
                <a:latin typeface="標楷體" panose="03000509000000000000" pitchFamily="65" charset="-120"/>
              </a:rPr>
              <a:t>勞工退休金條例</a:t>
            </a:r>
            <a:r>
              <a:rPr lang="en-US" altLang="zh-TW" sz="2400" b="1" dirty="0" smtClean="0">
                <a:solidFill>
                  <a:srgbClr val="0000FF"/>
                </a:solidFill>
                <a:latin typeface="標楷體" panose="03000509000000000000" pitchFamily="65" charset="-120"/>
              </a:rPr>
              <a:t>(</a:t>
            </a:r>
            <a:r>
              <a:rPr lang="zh-TW" altLang="en-US" sz="2400" b="1" dirty="0" smtClean="0">
                <a:solidFill>
                  <a:srgbClr val="0000FF"/>
                </a:solidFill>
                <a:latin typeface="標楷體" panose="03000509000000000000" pitchFamily="65" charset="-120"/>
              </a:rPr>
              <a:t>新制</a:t>
            </a:r>
            <a:r>
              <a:rPr lang="en-US" altLang="zh-TW" sz="2400" b="1" dirty="0" smtClean="0">
                <a:solidFill>
                  <a:srgbClr val="0000FF"/>
                </a:solidFill>
                <a:latin typeface="標楷體" panose="03000509000000000000" pitchFamily="65" charset="-120"/>
              </a:rPr>
              <a:t>)</a:t>
            </a:r>
            <a:r>
              <a:rPr lang="zh-TW" altLang="en-US" sz="2400" b="1" dirty="0" smtClean="0">
                <a:solidFill>
                  <a:srgbClr val="0000FF"/>
                </a:solidFill>
                <a:latin typeface="標楷體" panose="03000509000000000000" pitchFamily="65" charset="-120"/>
              </a:rPr>
              <a:t>施行</a:t>
            </a:r>
            <a:r>
              <a:rPr lang="zh-TW" altLang="en-US" sz="2400" b="1" dirty="0" smtClean="0">
                <a:latin typeface="標楷體" panose="03000509000000000000" pitchFamily="65" charset="-120"/>
              </a:rPr>
              <a:t>，其涉及必須增加提撥勞工退休金之費用而須辦理契約變更者，茲依政府採購法第</a:t>
            </a:r>
            <a:r>
              <a:rPr lang="en-US" altLang="zh-TW" sz="2400" b="1" dirty="0" smtClean="0">
                <a:latin typeface="標楷體" panose="03000509000000000000" pitchFamily="65" charset="-120"/>
              </a:rPr>
              <a:t>22</a:t>
            </a:r>
            <a:r>
              <a:rPr lang="zh-TW" altLang="en-US" sz="2400" b="1" dirty="0" smtClean="0">
                <a:latin typeface="標楷體" panose="03000509000000000000" pitchFamily="65" charset="-120"/>
              </a:rPr>
              <a:t>條第</a:t>
            </a:r>
            <a:r>
              <a:rPr lang="en-US" altLang="zh-TW" sz="2400" b="1" dirty="0" smtClean="0">
                <a:latin typeface="標楷體" panose="03000509000000000000" pitchFamily="65" charset="-120"/>
              </a:rPr>
              <a:t>1</a:t>
            </a:r>
            <a:r>
              <a:rPr lang="zh-TW" altLang="en-US" sz="2400" b="1" dirty="0" smtClean="0">
                <a:latin typeface="標楷體" panose="03000509000000000000" pitchFamily="65" charset="-120"/>
              </a:rPr>
              <a:t>項第</a:t>
            </a:r>
            <a:r>
              <a:rPr lang="en-US" altLang="zh-TW" sz="2400" b="1" dirty="0" smtClean="0">
                <a:latin typeface="標楷體" panose="03000509000000000000" pitchFamily="65" charset="-120"/>
              </a:rPr>
              <a:t>16</a:t>
            </a:r>
            <a:r>
              <a:rPr lang="zh-TW" altLang="en-US" sz="2400" b="1" dirty="0" smtClean="0">
                <a:latin typeface="標楷體" panose="03000509000000000000" pitchFamily="65" charset="-120"/>
              </a:rPr>
              <a:t>款認定得採限制性招標</a:t>
            </a:r>
            <a:r>
              <a:rPr lang="zh-TW" altLang="en-US" sz="2400" b="1" dirty="0" smtClean="0">
                <a:latin typeface="標楷體" panose="03000509000000000000" pitchFamily="65" charset="-120"/>
                <a:ea typeface="標楷體" panose="03000509000000000000" pitchFamily="65" charset="-120"/>
              </a:rPr>
              <a:t>。</a:t>
            </a:r>
            <a:endParaRPr lang="en-US" altLang="zh-TW" sz="2400" b="1" dirty="0" smtClean="0">
              <a:latin typeface="標楷體" panose="03000509000000000000" pitchFamily="65" charset="-120"/>
            </a:endParaRPr>
          </a:p>
          <a:p>
            <a:pPr>
              <a:spcBef>
                <a:spcPct val="0"/>
              </a:spcBef>
            </a:pPr>
            <a:r>
              <a:rPr lang="en-US" altLang="zh-TW" sz="2400" b="1" dirty="0" smtClean="0">
                <a:solidFill>
                  <a:srgbClr val="0000FF"/>
                </a:solidFill>
                <a:latin typeface="標楷體" panose="03000509000000000000" pitchFamily="65" charset="-120"/>
              </a:rPr>
              <a:t>91</a:t>
            </a:r>
            <a:r>
              <a:rPr lang="zh-TW" altLang="en-US" sz="2400" b="1" dirty="0" smtClean="0">
                <a:solidFill>
                  <a:srgbClr val="0000FF"/>
                </a:solidFill>
                <a:latin typeface="標楷體" panose="03000509000000000000" pitchFamily="65" charset="-120"/>
              </a:rPr>
              <a:t>年</a:t>
            </a:r>
            <a:r>
              <a:rPr lang="en-US" altLang="zh-TW" sz="2400" b="1" dirty="0" smtClean="0">
                <a:solidFill>
                  <a:srgbClr val="0000FF"/>
                </a:solidFill>
                <a:latin typeface="標楷體" panose="03000509000000000000" pitchFamily="65" charset="-120"/>
              </a:rPr>
              <a:t>10</a:t>
            </a:r>
            <a:r>
              <a:rPr lang="zh-TW" altLang="en-US" sz="2400" b="1" dirty="0" smtClean="0">
                <a:solidFill>
                  <a:srgbClr val="0000FF"/>
                </a:solidFill>
                <a:latin typeface="標楷體" panose="03000509000000000000" pitchFamily="65" charset="-120"/>
              </a:rPr>
              <a:t>月</a:t>
            </a:r>
            <a:r>
              <a:rPr lang="en-US" altLang="zh-TW" sz="2400" b="1" dirty="0" smtClean="0">
                <a:solidFill>
                  <a:srgbClr val="0000FF"/>
                </a:solidFill>
                <a:latin typeface="標楷體" panose="03000509000000000000" pitchFamily="65" charset="-120"/>
              </a:rPr>
              <a:t>09</a:t>
            </a:r>
            <a:r>
              <a:rPr lang="zh-TW" altLang="en-US" sz="2400" b="1" dirty="0" smtClean="0">
                <a:solidFill>
                  <a:srgbClr val="0000FF"/>
                </a:solidFill>
                <a:latin typeface="標楷體" panose="03000509000000000000" pitchFamily="65" charset="-120"/>
              </a:rPr>
              <a:t>日工程企字第</a:t>
            </a:r>
            <a:r>
              <a:rPr lang="en-US" altLang="zh-TW" sz="2400" b="1" dirty="0" smtClean="0">
                <a:solidFill>
                  <a:srgbClr val="0000FF"/>
                </a:solidFill>
                <a:latin typeface="標楷體" panose="03000509000000000000" pitchFamily="65" charset="-120"/>
              </a:rPr>
              <a:t>09100422150</a:t>
            </a:r>
            <a:r>
              <a:rPr lang="zh-TW" altLang="en-US" sz="2400" b="1" dirty="0" smtClean="0">
                <a:solidFill>
                  <a:srgbClr val="0000FF"/>
                </a:solidFill>
                <a:latin typeface="標楷體" panose="03000509000000000000" pitchFamily="65" charset="-120"/>
              </a:rPr>
              <a:t>號函</a:t>
            </a:r>
            <a:r>
              <a:rPr lang="en-US" altLang="zh-TW" sz="2400" b="1" dirty="0" smtClean="0">
                <a:latin typeface="標楷體" panose="03000509000000000000" pitchFamily="65" charset="-120"/>
              </a:rPr>
              <a:t/>
            </a:r>
            <a:br>
              <a:rPr lang="en-US" altLang="zh-TW" sz="2400" b="1" dirty="0" smtClean="0">
                <a:latin typeface="標楷體" panose="03000509000000000000" pitchFamily="65" charset="-120"/>
              </a:rPr>
            </a:br>
            <a:r>
              <a:rPr lang="zh-TW" altLang="en-US" sz="2400" b="1" dirty="0" smtClean="0">
                <a:latin typeface="標楷體" panose="03000509000000000000" pitchFamily="65" charset="-120"/>
              </a:rPr>
              <a:t>關於</a:t>
            </a:r>
            <a:r>
              <a:rPr lang="zh-TW" altLang="en-US" sz="2400" b="1" dirty="0" smtClean="0">
                <a:solidFill>
                  <a:srgbClr val="0000FF"/>
                </a:solidFill>
                <a:latin typeface="標楷體" panose="03000509000000000000" pitchFamily="65" charset="-120"/>
              </a:rPr>
              <a:t>機關同意廠商</a:t>
            </a:r>
            <a:r>
              <a:rPr lang="zh-TW" altLang="en-US" sz="2400" b="1" dirty="0" smtClean="0">
                <a:latin typeface="標楷體" panose="03000509000000000000" pitchFamily="65" charset="-120"/>
              </a:rPr>
              <a:t>依「採購契約要項」第二十一點及契約之規定</a:t>
            </a:r>
            <a:r>
              <a:rPr lang="zh-TW" altLang="en-US" sz="2400" b="1" dirty="0">
                <a:solidFill>
                  <a:srgbClr val="0000FF"/>
                </a:solidFill>
                <a:latin typeface="標楷體" panose="03000509000000000000" pitchFamily="65" charset="-120"/>
              </a:rPr>
              <a:t>辦理契約變更</a:t>
            </a:r>
            <a:r>
              <a:rPr lang="zh-TW" altLang="en-US" sz="2400" b="1" dirty="0" smtClean="0">
                <a:latin typeface="標楷體" panose="03000509000000000000" pitchFamily="65" charset="-120"/>
              </a:rPr>
              <a:t>，其涉及契約新增項目議價之情形，茲依政府採購法第二十二條第一項第十六款認定得採限制性招標</a:t>
            </a:r>
            <a:r>
              <a:rPr lang="zh-TW" altLang="en-US" sz="2400" b="1" dirty="0" smtClean="0">
                <a:latin typeface="標楷體" panose="03000509000000000000" pitchFamily="65" charset="-120"/>
                <a:ea typeface="標楷體" panose="03000509000000000000" pitchFamily="65" charset="-120"/>
              </a:rPr>
              <a:t>。</a:t>
            </a:r>
            <a:endParaRPr lang="en-US" altLang="zh-TW" sz="2400" b="1" dirty="0" smtClean="0">
              <a:latin typeface="標楷體" panose="03000509000000000000" pitchFamily="65" charset="-120"/>
            </a:endParaRPr>
          </a:p>
        </p:txBody>
      </p:sp>
      <p:sp>
        <p:nvSpPr>
          <p:cNvPr id="4" name="投影片編號版面配置區 3"/>
          <p:cNvSpPr>
            <a:spLocks noGrp="1"/>
          </p:cNvSpPr>
          <p:nvPr>
            <p:ph type="sldNum" sz="quarter" idx="12"/>
          </p:nvPr>
        </p:nvSpPr>
        <p:spPr/>
        <p:txBody>
          <a:bodyPr/>
          <a:lstStyle/>
          <a:p>
            <a:fld id="{1118FB7C-3051-423D-B140-B22D31D849CF}" type="slidenum">
              <a:rPr lang="zh-TW" altLang="en-US" smtClean="0"/>
              <a:pPr/>
              <a:t>83</a:t>
            </a:fld>
            <a:endParaRPr lang="zh-TW" altLang="en-US"/>
          </a:p>
        </p:txBody>
      </p:sp>
    </p:spTree>
    <p:extLst>
      <p:ext uri="{BB962C8B-B14F-4D97-AF65-F5344CB8AC3E}">
        <p14:creationId xmlns:p14="http://schemas.microsoft.com/office/powerpoint/2010/main" val="356938923"/>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title" idx="4294967295"/>
          </p:nvPr>
        </p:nvSpPr>
        <p:spPr>
          <a:xfrm>
            <a:off x="468313" y="115888"/>
            <a:ext cx="8229600" cy="792162"/>
          </a:xfrm>
        </p:spPr>
        <p:txBody>
          <a:bodyPr/>
          <a:lstStyle/>
          <a:p>
            <a:pPr eaLnBrk="1" hangingPunct="1"/>
            <a:r>
              <a:rPr lang="zh-TW" altLang="en-US" sz="4000" b="1" dirty="0" smtClean="0">
                <a:solidFill>
                  <a:srgbClr val="FF0000"/>
                </a:solidFill>
              </a:rPr>
              <a:t>機關採購後續擴充者分析表</a:t>
            </a:r>
          </a:p>
        </p:txBody>
      </p:sp>
      <p:graphicFrame>
        <p:nvGraphicFramePr>
          <p:cNvPr id="2" name="表格 1"/>
          <p:cNvGraphicFramePr>
            <a:graphicFrameLocks noGrp="1"/>
          </p:cNvGraphicFramePr>
          <p:nvPr/>
        </p:nvGraphicFramePr>
        <p:xfrm>
          <a:off x="323850" y="981075"/>
          <a:ext cx="8569325" cy="5513388"/>
        </p:xfrm>
        <a:graphic>
          <a:graphicData uri="http://schemas.openxmlformats.org/drawingml/2006/table">
            <a:tbl>
              <a:tblPr/>
              <a:tblGrid>
                <a:gridCol w="720111">
                  <a:extLst>
                    <a:ext uri="{9D8B030D-6E8A-4147-A177-3AD203B41FA5}">
                      <a16:colId xmlns:a16="http://schemas.microsoft.com/office/drawing/2014/main" xmlns="" val="20000"/>
                    </a:ext>
                  </a:extLst>
                </a:gridCol>
                <a:gridCol w="1944301">
                  <a:extLst>
                    <a:ext uri="{9D8B030D-6E8A-4147-A177-3AD203B41FA5}">
                      <a16:colId xmlns:a16="http://schemas.microsoft.com/office/drawing/2014/main" xmlns="" val="20001"/>
                    </a:ext>
                  </a:extLst>
                </a:gridCol>
                <a:gridCol w="3456534">
                  <a:extLst>
                    <a:ext uri="{9D8B030D-6E8A-4147-A177-3AD203B41FA5}">
                      <a16:colId xmlns:a16="http://schemas.microsoft.com/office/drawing/2014/main" xmlns="" val="20002"/>
                    </a:ext>
                  </a:extLst>
                </a:gridCol>
                <a:gridCol w="2448379">
                  <a:extLst>
                    <a:ext uri="{9D8B030D-6E8A-4147-A177-3AD203B41FA5}">
                      <a16:colId xmlns:a16="http://schemas.microsoft.com/office/drawing/2014/main" xmlns="" val="20003"/>
                    </a:ext>
                  </a:extLst>
                </a:gridCol>
              </a:tblGrid>
              <a:tr h="2519844">
                <a:tc>
                  <a:txBody>
                    <a:bodyPr/>
                    <a:lstStyle/>
                    <a:p>
                      <a:pPr>
                        <a:spcAft>
                          <a:spcPts val="0"/>
                        </a:spcAft>
                      </a:pPr>
                      <a:r>
                        <a:rPr lang="zh-TW" sz="2000" b="1" kern="100" dirty="0" smtClean="0">
                          <a:effectLst/>
                          <a:latin typeface="+mn-ea"/>
                          <a:ea typeface="+mn-ea"/>
                          <a:cs typeface="Times New Roman" panose="02020603050405020304" pitchFamily="18" charset="0"/>
                        </a:rPr>
                        <a:t>構成</a:t>
                      </a:r>
                      <a:endParaRPr lang="en-US" altLang="zh-TW" sz="2000" b="1" kern="100" dirty="0" smtClean="0">
                        <a:effectLst/>
                        <a:latin typeface="+mn-ea"/>
                        <a:ea typeface="+mn-ea"/>
                        <a:cs typeface="Times New Roman" panose="02020603050405020304" pitchFamily="18" charset="0"/>
                      </a:endParaRPr>
                    </a:p>
                    <a:p>
                      <a:pPr>
                        <a:spcAft>
                          <a:spcPts val="0"/>
                        </a:spcAft>
                      </a:pPr>
                      <a:r>
                        <a:rPr lang="zh-TW" sz="2000" b="1" kern="100" dirty="0" smtClean="0">
                          <a:effectLst/>
                          <a:latin typeface="+mn-ea"/>
                          <a:ea typeface="+mn-ea"/>
                          <a:cs typeface="Times New Roman" panose="02020603050405020304" pitchFamily="18" charset="0"/>
                        </a:rPr>
                        <a:t>要件</a:t>
                      </a:r>
                      <a:endParaRPr lang="zh-TW" sz="2000" b="1" kern="100" dirty="0">
                        <a:effectLst/>
                        <a:latin typeface="+mn-ea"/>
                        <a:ea typeface="+mn-ea"/>
                        <a:cs typeface="Times New Roman" panose="02020603050405020304" pitchFamily="18" charset="0"/>
                      </a:endParaRPr>
                    </a:p>
                  </a:txBody>
                  <a:tcPr marL="67541" marR="67541" marT="938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zh-TW" altLang="en-US" sz="2000" b="1" kern="100" dirty="0" smtClean="0">
                          <a:solidFill>
                            <a:srgbClr val="0000FF"/>
                          </a:solidFill>
                          <a:effectLst/>
                          <a:latin typeface="+mn-ea"/>
                          <a:ea typeface="+mn-ea"/>
                          <a:cs typeface="Times New Roman" panose="02020603050405020304" pitchFamily="18" charset="0"/>
                        </a:rPr>
                        <a:t>採購法</a:t>
                      </a:r>
                      <a:r>
                        <a:rPr lang="en-US" altLang="zh-TW" sz="2000" b="1" kern="100" dirty="0" smtClean="0">
                          <a:solidFill>
                            <a:srgbClr val="0000FF"/>
                          </a:solidFill>
                          <a:effectLst/>
                          <a:latin typeface="+mn-ea"/>
                          <a:ea typeface="+mn-ea"/>
                          <a:cs typeface="Times New Roman" panose="02020603050405020304" pitchFamily="18" charset="0"/>
                        </a:rPr>
                        <a:t>22.1.4</a:t>
                      </a:r>
                      <a:r>
                        <a:rPr lang="zh-TW" altLang="en-US" sz="2000" b="1" kern="100" dirty="0" smtClean="0">
                          <a:solidFill>
                            <a:srgbClr val="0000FF"/>
                          </a:solidFill>
                          <a:effectLst/>
                          <a:latin typeface="+mn-ea"/>
                          <a:ea typeface="+mn-ea"/>
                          <a:cs typeface="Times New Roman" panose="02020603050405020304" pitchFamily="18" charset="0"/>
                        </a:rPr>
                        <a:t>：</a:t>
                      </a:r>
                      <a:r>
                        <a:rPr lang="zh-TW" altLang="en-US" sz="2000" b="1" kern="100" dirty="0" smtClean="0">
                          <a:solidFill>
                            <a:schemeClr val="tx1"/>
                          </a:solidFill>
                          <a:effectLst/>
                          <a:latin typeface="+mn-ea"/>
                          <a:ea typeface="+mn-ea"/>
                          <a:cs typeface="Times New Roman" panose="02020603050405020304" pitchFamily="18" charset="0"/>
                        </a:rPr>
                        <a:t>原有採購之後續維修、零配件供應、更換或擴充</a:t>
                      </a:r>
                      <a:endParaRPr lang="en-US" altLang="zh-TW" sz="2000" b="1" kern="100" dirty="0" smtClean="0">
                        <a:solidFill>
                          <a:schemeClr val="tx1"/>
                        </a:solidFill>
                        <a:effectLst/>
                        <a:latin typeface="+mn-ea"/>
                        <a:ea typeface="+mn-ea"/>
                        <a:cs typeface="Times New Roman" panose="02020603050405020304" pitchFamily="18" charset="0"/>
                      </a:endParaRPr>
                    </a:p>
                    <a:p>
                      <a:pPr>
                        <a:spcAft>
                          <a:spcPts val="0"/>
                        </a:spcAft>
                      </a:pPr>
                      <a:r>
                        <a:rPr lang="zh-TW" altLang="en-US" sz="2000" b="1" kern="100" dirty="0" smtClean="0">
                          <a:solidFill>
                            <a:schemeClr val="tx1"/>
                          </a:solidFill>
                          <a:effectLst/>
                          <a:latin typeface="+mn-ea"/>
                          <a:ea typeface="+mn-ea"/>
                          <a:cs typeface="Times New Roman" panose="02020603050405020304" pitchFamily="18" charset="0"/>
                        </a:rPr>
                        <a:t>，因</a:t>
                      </a:r>
                      <a:r>
                        <a:rPr lang="zh-TW" sz="2000" b="1" kern="100" dirty="0" smtClean="0">
                          <a:effectLst/>
                          <a:latin typeface="+mn-ea"/>
                          <a:ea typeface="+mn-ea"/>
                          <a:cs typeface="Times New Roman" panose="02020603050405020304" pitchFamily="18" charset="0"/>
                        </a:rPr>
                        <a:t>相容</a:t>
                      </a:r>
                      <a:r>
                        <a:rPr lang="zh-TW" sz="2000" b="1" kern="100" dirty="0">
                          <a:effectLst/>
                          <a:latin typeface="+mn-ea"/>
                          <a:ea typeface="+mn-ea"/>
                          <a:cs typeface="Times New Roman" panose="02020603050405020304" pitchFamily="18" charset="0"/>
                        </a:rPr>
                        <a:t>或互通性之需要且必須向原供應廠商採購</a:t>
                      </a:r>
                      <a:r>
                        <a:rPr lang="zh-TW" sz="2000" b="1" kern="100" dirty="0" smtClean="0">
                          <a:effectLst/>
                          <a:latin typeface="+mn-ea"/>
                          <a:ea typeface="+mn-ea"/>
                          <a:cs typeface="Times New Roman" panose="02020603050405020304" pitchFamily="18" charset="0"/>
                        </a:rPr>
                        <a:t>。</a:t>
                      </a:r>
                      <a:endParaRPr lang="zh-TW" sz="2000" b="1" kern="100" dirty="0">
                        <a:effectLst/>
                        <a:latin typeface="+mn-ea"/>
                        <a:ea typeface="+mn-ea"/>
                        <a:cs typeface="Times New Roman" panose="02020603050405020304" pitchFamily="18" charset="0"/>
                      </a:endParaRPr>
                    </a:p>
                  </a:txBody>
                  <a:tcPr marL="67541" marR="67541" marT="938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TW" altLang="en-US" sz="2000" b="1" kern="100" dirty="0" smtClean="0">
                          <a:solidFill>
                            <a:srgbClr val="0000FF"/>
                          </a:solidFill>
                          <a:effectLst/>
                          <a:latin typeface="+mn-ea"/>
                          <a:ea typeface="+mn-ea"/>
                          <a:cs typeface="Times New Roman" panose="02020603050405020304" pitchFamily="18" charset="0"/>
                        </a:rPr>
                        <a:t>採購法</a:t>
                      </a:r>
                      <a:r>
                        <a:rPr lang="en-US" altLang="zh-TW" sz="2000" b="1" kern="100" dirty="0" smtClean="0">
                          <a:solidFill>
                            <a:srgbClr val="0000FF"/>
                          </a:solidFill>
                          <a:effectLst/>
                          <a:latin typeface="+mn-ea"/>
                          <a:ea typeface="+mn-ea"/>
                          <a:cs typeface="Times New Roman" panose="02020603050405020304" pitchFamily="18" charset="0"/>
                        </a:rPr>
                        <a:t>22.1.6</a:t>
                      </a:r>
                      <a:r>
                        <a:rPr lang="zh-TW" altLang="en-US" sz="2000" b="1" kern="100" dirty="0" smtClean="0">
                          <a:solidFill>
                            <a:srgbClr val="0000FF"/>
                          </a:solidFill>
                          <a:effectLst/>
                          <a:latin typeface="+mn-ea"/>
                          <a:ea typeface="+mn-ea"/>
                          <a:cs typeface="Times New Roman" panose="02020603050405020304" pitchFamily="18" charset="0"/>
                        </a:rPr>
                        <a:t>：</a:t>
                      </a:r>
                      <a:r>
                        <a:rPr lang="en-US" altLang="zh-TW" sz="2000" b="1" kern="100" dirty="0" smtClean="0">
                          <a:effectLst/>
                          <a:latin typeface="+mn-ea"/>
                          <a:ea typeface="+mn-ea"/>
                          <a:cs typeface="Times New Roman" panose="02020603050405020304" pitchFamily="18" charset="0"/>
                        </a:rPr>
                        <a:t/>
                      </a:r>
                      <a:br>
                        <a:rPr lang="en-US" altLang="zh-TW" sz="2000" b="1" kern="100" dirty="0" smtClean="0">
                          <a:effectLst/>
                          <a:latin typeface="+mn-ea"/>
                          <a:ea typeface="+mn-ea"/>
                          <a:cs typeface="Times New Roman" panose="02020603050405020304" pitchFamily="18" charset="0"/>
                        </a:rPr>
                      </a:br>
                      <a:r>
                        <a:rPr lang="zh-TW" sz="2000" b="1" kern="100" dirty="0" smtClean="0">
                          <a:effectLst/>
                          <a:latin typeface="+mn-ea"/>
                          <a:ea typeface="+mn-ea"/>
                          <a:cs typeface="Times New Roman" panose="02020603050405020304" pitchFamily="18" charset="0"/>
                        </a:rPr>
                        <a:t>原</a:t>
                      </a:r>
                      <a:r>
                        <a:rPr lang="zh-TW" sz="2000" b="1" kern="100" dirty="0">
                          <a:effectLst/>
                          <a:latin typeface="+mn-ea"/>
                          <a:ea typeface="+mn-ea"/>
                          <a:cs typeface="Times New Roman" panose="02020603050405020304" pitchFamily="18" charset="0"/>
                        </a:rPr>
                        <a:t>招標目的範圍內，因未能預見之情形，如另行招標，確有產生重大不便及技術或經濟上困難之虞，非洽原訂約廠商辦理，不能達契約之目的，且未逾原主契約金額百分之五十者</a:t>
                      </a:r>
                      <a:r>
                        <a:rPr lang="zh-TW" sz="2000" b="1" kern="100" dirty="0" smtClean="0">
                          <a:effectLst/>
                          <a:latin typeface="+mn-ea"/>
                          <a:ea typeface="+mn-ea"/>
                          <a:cs typeface="Times New Roman" panose="02020603050405020304" pitchFamily="18" charset="0"/>
                        </a:rPr>
                        <a:t>。</a:t>
                      </a:r>
                      <a:endParaRPr lang="zh-TW" sz="2000" b="1" kern="100" dirty="0">
                        <a:effectLst/>
                        <a:latin typeface="+mn-ea"/>
                        <a:ea typeface="+mn-ea"/>
                        <a:cs typeface="Times New Roman" panose="02020603050405020304" pitchFamily="18" charset="0"/>
                      </a:endParaRPr>
                    </a:p>
                  </a:txBody>
                  <a:tcPr marL="67541" marR="67541" marT="938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TW" altLang="zh-TW" sz="1800" b="1" kern="1200" dirty="0" smtClean="0">
                          <a:solidFill>
                            <a:srgbClr val="0000FF"/>
                          </a:solidFill>
                          <a:effectLst/>
                          <a:latin typeface="+mn-lt"/>
                          <a:ea typeface="+mn-ea"/>
                          <a:cs typeface="+mn-cs"/>
                        </a:rPr>
                        <a:t>採購法</a:t>
                      </a:r>
                      <a:r>
                        <a:rPr lang="en-US" altLang="zh-TW" sz="1800" b="1" kern="1200" dirty="0" smtClean="0">
                          <a:solidFill>
                            <a:srgbClr val="0000FF"/>
                          </a:solidFill>
                          <a:effectLst/>
                          <a:latin typeface="+mn-lt"/>
                          <a:ea typeface="+mn-ea"/>
                          <a:cs typeface="+mn-cs"/>
                        </a:rPr>
                        <a:t>22.1.7</a:t>
                      </a:r>
                      <a:r>
                        <a:rPr lang="zh-TW" altLang="zh-TW" sz="1800" b="1" kern="1200" dirty="0" smtClean="0">
                          <a:solidFill>
                            <a:srgbClr val="0000FF"/>
                          </a:solidFill>
                          <a:effectLst/>
                          <a:latin typeface="+mn-lt"/>
                          <a:ea typeface="+mn-ea"/>
                          <a:cs typeface="+mn-cs"/>
                        </a:rPr>
                        <a:t>：</a:t>
                      </a:r>
                      <a:r>
                        <a:rPr lang="en-US" altLang="zh-TW" sz="2000" b="1" kern="100" dirty="0" smtClean="0">
                          <a:effectLst/>
                          <a:latin typeface="新細明體" panose="02020500000000000000" pitchFamily="18" charset="-120"/>
                          <a:ea typeface="新細明體" panose="02020500000000000000" pitchFamily="18" charset="-120"/>
                          <a:cs typeface="Times New Roman" panose="02020603050405020304" pitchFamily="18" charset="0"/>
                        </a:rPr>
                        <a:t/>
                      </a:r>
                      <a:br>
                        <a:rPr lang="en-US" altLang="zh-TW" sz="2000" b="1" kern="100" dirty="0" smtClean="0">
                          <a:effectLst/>
                          <a:latin typeface="新細明體" panose="02020500000000000000" pitchFamily="18" charset="-120"/>
                          <a:ea typeface="新細明體" panose="02020500000000000000" pitchFamily="18" charset="-120"/>
                          <a:cs typeface="Times New Roman" panose="02020603050405020304" pitchFamily="18" charset="0"/>
                        </a:rPr>
                      </a:br>
                      <a:r>
                        <a:rPr lang="zh-TW" sz="2000" b="1" kern="100" dirty="0" smtClean="0">
                          <a:effectLst/>
                          <a:latin typeface="+mn-ea"/>
                          <a:ea typeface="+mn-ea"/>
                          <a:cs typeface="Times New Roman" panose="02020603050405020304" pitchFamily="18" charset="0"/>
                        </a:rPr>
                        <a:t>原有</a:t>
                      </a:r>
                      <a:r>
                        <a:rPr lang="zh-TW" sz="2000" b="1" kern="100" dirty="0">
                          <a:effectLst/>
                          <a:latin typeface="+mn-ea"/>
                          <a:ea typeface="+mn-ea"/>
                          <a:cs typeface="Times New Roman" panose="02020603050405020304" pitchFamily="18" charset="0"/>
                        </a:rPr>
                        <a:t>採購之後續擴充，且已於原招標公告及招標文件敘明擴充之期間、金額或數量者。</a:t>
                      </a:r>
                    </a:p>
                    <a:p>
                      <a:pPr>
                        <a:spcAft>
                          <a:spcPts val="0"/>
                        </a:spcAft>
                      </a:pPr>
                      <a:endParaRPr lang="zh-TW" sz="2000" b="1" kern="100" dirty="0">
                        <a:effectLst/>
                        <a:latin typeface="+mn-ea"/>
                        <a:ea typeface="+mn-ea"/>
                        <a:cs typeface="Times New Roman" panose="02020603050405020304" pitchFamily="18" charset="0"/>
                      </a:endParaRPr>
                    </a:p>
                  </a:txBody>
                  <a:tcPr marL="67541" marR="67541" marT="938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0"/>
                  </a:ext>
                </a:extLst>
              </a:tr>
              <a:tr h="619003">
                <a:tc>
                  <a:txBody>
                    <a:bodyPr/>
                    <a:lstStyle/>
                    <a:p>
                      <a:pPr>
                        <a:spcAft>
                          <a:spcPts val="0"/>
                        </a:spcAft>
                      </a:pPr>
                      <a:r>
                        <a:rPr lang="zh-TW" sz="1800" b="1" kern="100" dirty="0" smtClean="0">
                          <a:effectLst/>
                          <a:latin typeface="+mn-ea"/>
                          <a:ea typeface="+mn-ea"/>
                          <a:cs typeface="Times New Roman" panose="02020603050405020304" pitchFamily="18" charset="0"/>
                        </a:rPr>
                        <a:t>採購</a:t>
                      </a:r>
                      <a:endParaRPr lang="en-US" altLang="zh-TW" sz="1800" b="1" kern="100" dirty="0" smtClean="0">
                        <a:effectLst/>
                        <a:latin typeface="+mn-ea"/>
                        <a:ea typeface="+mn-ea"/>
                        <a:cs typeface="Times New Roman" panose="02020603050405020304" pitchFamily="18" charset="0"/>
                      </a:endParaRPr>
                    </a:p>
                    <a:p>
                      <a:pPr>
                        <a:spcAft>
                          <a:spcPts val="0"/>
                        </a:spcAft>
                      </a:pPr>
                      <a:r>
                        <a:rPr lang="zh-TW" sz="1800" b="1" kern="100" dirty="0" smtClean="0">
                          <a:effectLst/>
                          <a:latin typeface="+mn-ea"/>
                          <a:ea typeface="+mn-ea"/>
                          <a:cs typeface="Times New Roman" panose="02020603050405020304" pitchFamily="18" charset="0"/>
                        </a:rPr>
                        <a:t>標</a:t>
                      </a:r>
                      <a:r>
                        <a:rPr lang="zh-TW" sz="1800" b="1" kern="100" dirty="0">
                          <a:effectLst/>
                          <a:latin typeface="+mn-ea"/>
                          <a:ea typeface="+mn-ea"/>
                          <a:cs typeface="Times New Roman" panose="02020603050405020304" pitchFamily="18" charset="0"/>
                        </a:rPr>
                        <a:t>的</a:t>
                      </a:r>
                    </a:p>
                  </a:txBody>
                  <a:tcPr marL="67541" marR="67541" marT="938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TW" sz="1600" b="1" kern="100" dirty="0">
                          <a:effectLst/>
                          <a:latin typeface="+mn-ea"/>
                          <a:ea typeface="+mn-ea"/>
                          <a:cs typeface="Times New Roman" panose="02020603050405020304" pitchFamily="18" charset="0"/>
                        </a:rPr>
                        <a:t>工程、</a:t>
                      </a:r>
                      <a:r>
                        <a:rPr lang="zh-TW" sz="1600" b="1" kern="100" dirty="0">
                          <a:solidFill>
                            <a:srgbClr val="0000FF"/>
                          </a:solidFill>
                          <a:effectLst/>
                          <a:latin typeface="+mn-ea"/>
                          <a:ea typeface="+mn-ea"/>
                          <a:cs typeface="Times New Roman" panose="02020603050405020304" pitchFamily="18" charset="0"/>
                        </a:rPr>
                        <a:t>財物、勞務</a:t>
                      </a:r>
                    </a:p>
                  </a:txBody>
                  <a:tcPr marL="67541" marR="67541" marT="938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TW" sz="1800" b="1" kern="100" dirty="0">
                          <a:solidFill>
                            <a:srgbClr val="0000FF"/>
                          </a:solidFill>
                          <a:effectLst/>
                          <a:latin typeface="+mn-ea"/>
                          <a:ea typeface="+mn-ea"/>
                          <a:cs typeface="Times New Roman" panose="02020603050405020304" pitchFamily="18" charset="0"/>
                        </a:rPr>
                        <a:t>工程</a:t>
                      </a:r>
                    </a:p>
                  </a:txBody>
                  <a:tcPr marL="67541" marR="67541" marT="938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TW" sz="1800" b="1" kern="100" dirty="0">
                          <a:effectLst/>
                          <a:latin typeface="+mn-ea"/>
                          <a:ea typeface="+mn-ea"/>
                          <a:cs typeface="Times New Roman" panose="02020603050405020304" pitchFamily="18" charset="0"/>
                        </a:rPr>
                        <a:t>工程、財物、勞務</a:t>
                      </a:r>
                    </a:p>
                  </a:txBody>
                  <a:tcPr marL="67541" marR="67541" marT="938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678332">
                <a:tc>
                  <a:txBody>
                    <a:bodyPr/>
                    <a:lstStyle/>
                    <a:p>
                      <a:pPr>
                        <a:spcAft>
                          <a:spcPts val="0"/>
                        </a:spcAft>
                      </a:pPr>
                      <a:r>
                        <a:rPr lang="zh-TW" sz="2000" b="1" kern="100" dirty="0" smtClean="0">
                          <a:effectLst/>
                          <a:latin typeface="+mn-ea"/>
                          <a:ea typeface="+mn-ea"/>
                          <a:cs typeface="Times New Roman" panose="02020603050405020304" pitchFamily="18" charset="0"/>
                        </a:rPr>
                        <a:t>契約</a:t>
                      </a:r>
                      <a:endParaRPr lang="en-US" altLang="zh-TW" sz="2000" b="1" kern="100" dirty="0" smtClean="0">
                        <a:effectLst/>
                        <a:latin typeface="+mn-ea"/>
                        <a:ea typeface="+mn-ea"/>
                        <a:cs typeface="Times New Roman" panose="02020603050405020304" pitchFamily="18" charset="0"/>
                      </a:endParaRPr>
                    </a:p>
                    <a:p>
                      <a:pPr>
                        <a:spcAft>
                          <a:spcPts val="0"/>
                        </a:spcAft>
                      </a:pPr>
                      <a:r>
                        <a:rPr lang="zh-TW" sz="2000" b="1" kern="100" dirty="0" smtClean="0">
                          <a:effectLst/>
                          <a:latin typeface="+mn-ea"/>
                          <a:ea typeface="+mn-ea"/>
                          <a:cs typeface="Times New Roman" panose="02020603050405020304" pitchFamily="18" charset="0"/>
                        </a:rPr>
                        <a:t>限制</a:t>
                      </a:r>
                      <a:endParaRPr lang="zh-TW" sz="2000" b="1" kern="100" dirty="0">
                        <a:effectLst/>
                        <a:latin typeface="+mn-ea"/>
                        <a:ea typeface="+mn-ea"/>
                        <a:cs typeface="Times New Roman" panose="02020603050405020304" pitchFamily="18" charset="0"/>
                      </a:endParaRPr>
                    </a:p>
                  </a:txBody>
                  <a:tcPr marL="67541" marR="67541" marT="938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zh-TW" sz="2000" b="1" kern="100" dirty="0" smtClean="0">
                          <a:effectLst/>
                          <a:latin typeface="+mn-ea"/>
                          <a:ea typeface="+mn-ea"/>
                          <a:cs typeface="Times New Roman" panose="02020603050405020304" pitchFamily="18" charset="0"/>
                        </a:rPr>
                        <a:t>履約</a:t>
                      </a:r>
                      <a:r>
                        <a:rPr lang="zh-TW" sz="2000" b="1" kern="100" dirty="0">
                          <a:effectLst/>
                          <a:latin typeface="+mn-ea"/>
                          <a:ea typeface="+mn-ea"/>
                          <a:cs typeface="Times New Roman" panose="02020603050405020304" pitchFamily="18" charset="0"/>
                        </a:rPr>
                        <a:t>中或不同年度。</a:t>
                      </a:r>
                    </a:p>
                  </a:txBody>
                  <a:tcPr marL="67541" marR="67541" marT="938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TW" sz="2000" b="1" kern="100" dirty="0">
                          <a:effectLst/>
                          <a:latin typeface="+mn-ea"/>
                          <a:ea typeface="+mn-ea"/>
                          <a:cs typeface="Times New Roman" panose="02020603050405020304" pitchFamily="18" charset="0"/>
                        </a:rPr>
                        <a:t>在建</a:t>
                      </a:r>
                      <a:r>
                        <a:rPr lang="zh-TW" sz="2000" b="1" kern="100" dirty="0" smtClean="0">
                          <a:effectLst/>
                          <a:latin typeface="+mn-ea"/>
                          <a:ea typeface="+mn-ea"/>
                          <a:cs typeface="Times New Roman" panose="02020603050405020304" pitchFamily="18" charset="0"/>
                        </a:rPr>
                        <a:t>工程</a:t>
                      </a:r>
                      <a:endParaRPr lang="zh-TW" sz="2000" b="1" kern="100" dirty="0">
                        <a:effectLst/>
                        <a:latin typeface="+mn-ea"/>
                        <a:ea typeface="+mn-ea"/>
                        <a:cs typeface="Times New Roman" panose="02020603050405020304" pitchFamily="18" charset="0"/>
                      </a:endParaRPr>
                    </a:p>
                  </a:txBody>
                  <a:tcPr marL="67541" marR="67541" marT="938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zh-TW" sz="2000" b="1" kern="100">
                          <a:effectLst/>
                          <a:latin typeface="+mn-ea"/>
                          <a:ea typeface="+mn-ea"/>
                          <a:cs typeface="Times New Roman" panose="02020603050405020304" pitchFamily="18" charset="0"/>
                        </a:rPr>
                        <a:t>首次招標者且預約之年度、金額、數量。</a:t>
                      </a:r>
                    </a:p>
                  </a:txBody>
                  <a:tcPr marL="67541" marR="67541" marT="938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1696209">
                <a:tc>
                  <a:txBody>
                    <a:bodyPr/>
                    <a:lstStyle/>
                    <a:p>
                      <a:pPr>
                        <a:spcAft>
                          <a:spcPts val="0"/>
                        </a:spcAft>
                      </a:pPr>
                      <a:r>
                        <a:rPr lang="zh-TW" sz="2000" b="1" kern="100" dirty="0" smtClean="0">
                          <a:effectLst/>
                          <a:latin typeface="+mn-ea"/>
                          <a:ea typeface="+mn-ea"/>
                          <a:cs typeface="Times New Roman" panose="02020603050405020304" pitchFamily="18" charset="0"/>
                        </a:rPr>
                        <a:t>比例</a:t>
                      </a:r>
                      <a:endParaRPr lang="en-US" altLang="zh-TW" sz="2000" b="1" kern="100" dirty="0" smtClean="0">
                        <a:effectLst/>
                        <a:latin typeface="+mn-ea"/>
                        <a:ea typeface="+mn-ea"/>
                        <a:cs typeface="Times New Roman" panose="02020603050405020304" pitchFamily="18" charset="0"/>
                      </a:endParaRPr>
                    </a:p>
                    <a:p>
                      <a:pPr>
                        <a:spcAft>
                          <a:spcPts val="0"/>
                        </a:spcAft>
                      </a:pPr>
                      <a:r>
                        <a:rPr lang="zh-TW" sz="2000" b="1" kern="100" dirty="0" smtClean="0">
                          <a:effectLst/>
                          <a:latin typeface="+mn-ea"/>
                          <a:ea typeface="+mn-ea"/>
                          <a:cs typeface="Times New Roman" panose="02020603050405020304" pitchFamily="18" charset="0"/>
                        </a:rPr>
                        <a:t>條件</a:t>
                      </a:r>
                      <a:endParaRPr lang="zh-TW" sz="2000" b="1" kern="100" dirty="0">
                        <a:effectLst/>
                        <a:latin typeface="+mn-ea"/>
                        <a:ea typeface="+mn-ea"/>
                        <a:cs typeface="Times New Roman" panose="02020603050405020304" pitchFamily="18" charset="0"/>
                      </a:endParaRPr>
                    </a:p>
                  </a:txBody>
                  <a:tcPr marL="67541" marR="67541" marT="938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zh-TW" sz="2000" b="1" kern="100" dirty="0">
                          <a:effectLst/>
                          <a:latin typeface="+mn-ea"/>
                          <a:ea typeface="+mn-ea"/>
                          <a:cs typeface="Times New Roman" panose="02020603050405020304" pitchFamily="18" charset="0"/>
                        </a:rPr>
                        <a:t>所</a:t>
                      </a:r>
                      <a:r>
                        <a:rPr lang="zh-TW" sz="2000" b="1" kern="100" dirty="0" smtClean="0">
                          <a:effectLst/>
                          <a:latin typeface="+mn-ea"/>
                          <a:ea typeface="+mn-ea"/>
                          <a:cs typeface="Times New Roman" panose="02020603050405020304" pitchFamily="18" charset="0"/>
                        </a:rPr>
                        <a:t>增加金額</a:t>
                      </a:r>
                      <a:r>
                        <a:rPr lang="zh-TW" sz="2000" b="1" kern="100" dirty="0">
                          <a:effectLst/>
                          <a:latin typeface="+mn-ea"/>
                          <a:ea typeface="+mn-ea"/>
                          <a:cs typeface="Times New Roman" panose="02020603050405020304" pitchFamily="18" charset="0"/>
                        </a:rPr>
                        <a:t>偏高不合理。</a:t>
                      </a:r>
                    </a:p>
                  </a:txBody>
                  <a:tcPr marL="67541" marR="67541" marT="938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zh-TW" sz="2000" b="1" kern="100" dirty="0">
                          <a:effectLst/>
                          <a:latin typeface="+mn-ea"/>
                          <a:ea typeface="+mn-ea"/>
                          <a:cs typeface="Times New Roman" panose="02020603050405020304" pitchFamily="18" charset="0"/>
                        </a:rPr>
                        <a:t>依採購法</a:t>
                      </a:r>
                      <a:r>
                        <a:rPr lang="en-US" sz="2000" b="1" kern="100" dirty="0">
                          <a:effectLst/>
                          <a:latin typeface="+mn-ea"/>
                          <a:ea typeface="+mn-ea"/>
                          <a:cs typeface="Times New Roman" panose="02020603050405020304" pitchFamily="18" charset="0"/>
                        </a:rPr>
                        <a:t>22.1.6</a:t>
                      </a:r>
                      <a:r>
                        <a:rPr lang="zh-TW" sz="2000" b="1" kern="100" dirty="0">
                          <a:effectLst/>
                          <a:latin typeface="+mn-ea"/>
                          <a:ea typeface="+mn-ea"/>
                          <a:cs typeface="Times New Roman" panose="02020603050405020304" pitchFamily="18" charset="0"/>
                        </a:rPr>
                        <a:t>辦理後，逾</a:t>
                      </a:r>
                      <a:r>
                        <a:rPr lang="en-US" sz="2000" b="1" kern="100" dirty="0">
                          <a:effectLst/>
                          <a:latin typeface="+mn-ea"/>
                          <a:ea typeface="+mn-ea"/>
                          <a:cs typeface="Times New Roman" panose="02020603050405020304" pitchFamily="18" charset="0"/>
                        </a:rPr>
                        <a:t>50</a:t>
                      </a:r>
                      <a:r>
                        <a:rPr lang="zh-TW" sz="2000" b="1" kern="100" dirty="0">
                          <a:effectLst/>
                          <a:latin typeface="+mn-ea"/>
                          <a:ea typeface="+mn-ea"/>
                          <a:cs typeface="Times New Roman" panose="02020603050405020304" pitchFamily="18" charset="0"/>
                        </a:rPr>
                        <a:t>％之部分改依本款</a:t>
                      </a:r>
                      <a:r>
                        <a:rPr lang="en-US" sz="2000" b="1" kern="100" dirty="0">
                          <a:effectLst/>
                          <a:latin typeface="+mn-ea"/>
                          <a:ea typeface="+mn-ea"/>
                          <a:cs typeface="Times New Roman" panose="02020603050405020304" pitchFamily="18" charset="0"/>
                        </a:rPr>
                        <a:t>22.1.4</a:t>
                      </a:r>
                      <a:r>
                        <a:rPr lang="zh-TW" sz="2000" b="1" kern="100" dirty="0">
                          <a:effectLst/>
                          <a:latin typeface="+mn-ea"/>
                          <a:ea typeface="+mn-ea"/>
                          <a:cs typeface="Times New Roman" panose="02020603050405020304" pitchFamily="18" charset="0"/>
                        </a:rPr>
                        <a:t>辦理。</a:t>
                      </a:r>
                    </a:p>
                  </a:txBody>
                  <a:tcPr marL="67541" marR="67541" marT="938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zh-TW" sz="2000" b="1" kern="100" dirty="0">
                          <a:effectLst/>
                          <a:latin typeface="+mn-ea"/>
                          <a:ea typeface="+mn-ea"/>
                          <a:cs typeface="Times New Roman" panose="02020603050405020304" pitchFamily="18" charset="0"/>
                        </a:rPr>
                        <a:t>後續擴充期間、金額或數量，明顯過長、過大，顯不合理。例如原有採購清潔服務</a:t>
                      </a:r>
                      <a:r>
                        <a:rPr lang="en-US" sz="2000" b="1" kern="100" dirty="0">
                          <a:effectLst/>
                          <a:latin typeface="+mn-ea"/>
                          <a:ea typeface="+mn-ea"/>
                          <a:cs typeface="Times New Roman" panose="02020603050405020304" pitchFamily="18" charset="0"/>
                        </a:rPr>
                        <a:t>1</a:t>
                      </a:r>
                      <a:r>
                        <a:rPr lang="zh-TW" sz="2000" b="1" kern="100" dirty="0">
                          <a:effectLst/>
                          <a:latin typeface="+mn-ea"/>
                          <a:ea typeface="+mn-ea"/>
                          <a:cs typeface="Times New Roman" panose="02020603050405020304" pitchFamily="18" charset="0"/>
                        </a:rPr>
                        <a:t>年，後續擴充</a:t>
                      </a:r>
                      <a:r>
                        <a:rPr lang="en-US" sz="2000" b="1" kern="100" dirty="0">
                          <a:effectLst/>
                          <a:latin typeface="+mn-ea"/>
                          <a:ea typeface="+mn-ea"/>
                          <a:cs typeface="Times New Roman" panose="02020603050405020304" pitchFamily="18" charset="0"/>
                        </a:rPr>
                        <a:t>4</a:t>
                      </a:r>
                      <a:r>
                        <a:rPr lang="zh-TW" sz="2000" b="1" kern="100" dirty="0">
                          <a:effectLst/>
                          <a:latin typeface="+mn-ea"/>
                          <a:ea typeface="+mn-ea"/>
                          <a:cs typeface="Times New Roman" panose="02020603050405020304" pitchFamily="18" charset="0"/>
                        </a:rPr>
                        <a:t>年。</a:t>
                      </a:r>
                    </a:p>
                  </a:txBody>
                  <a:tcPr marL="67541" marR="67541" marT="938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bl>
          </a:graphicData>
        </a:graphic>
      </p:graphicFrame>
      <p:sp>
        <p:nvSpPr>
          <p:cNvPr id="4" name="投影片編號版面配置區 3"/>
          <p:cNvSpPr>
            <a:spLocks noGrp="1"/>
          </p:cNvSpPr>
          <p:nvPr>
            <p:ph type="sldNum" sz="quarter" idx="12"/>
          </p:nvPr>
        </p:nvSpPr>
        <p:spPr/>
        <p:txBody>
          <a:bodyPr/>
          <a:lstStyle/>
          <a:p>
            <a:fld id="{1118FB7C-3051-423D-B140-B22D31D849CF}" type="slidenum">
              <a:rPr lang="zh-TW" altLang="en-US" smtClean="0"/>
              <a:pPr/>
              <a:t>84</a:t>
            </a:fld>
            <a:endParaRPr lang="zh-TW" altLang="en-US"/>
          </a:p>
        </p:txBody>
      </p:sp>
    </p:spTree>
    <p:extLst>
      <p:ext uri="{BB962C8B-B14F-4D97-AF65-F5344CB8AC3E}">
        <p14:creationId xmlns:p14="http://schemas.microsoft.com/office/powerpoint/2010/main" val="2855382519"/>
      </p:ext>
    </p:extLst>
  </p:cSld>
  <p:clrMapOvr>
    <a:masterClrMapping/>
  </p:clrMapOvr>
  <p:transition/>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p:cNvSpPr>
          <p:nvPr>
            <p:ph type="title" idx="4294967295"/>
          </p:nvPr>
        </p:nvSpPr>
        <p:spPr>
          <a:xfrm>
            <a:off x="323851" y="116632"/>
            <a:ext cx="8640762" cy="809625"/>
          </a:xfrm>
          <a:solidFill>
            <a:srgbClr val="FFFF00"/>
          </a:solidFill>
        </p:spPr>
        <p:txBody>
          <a:bodyPr bIns="91440" anchor="b">
            <a:normAutofit/>
          </a:bodyPr>
          <a:lstStyle/>
          <a:p>
            <a:r>
              <a:rPr lang="zh-TW" altLang="en-US" sz="3600" b="1" dirty="0">
                <a:solidFill>
                  <a:srgbClr val="CA2004"/>
                </a:solidFill>
                <a:latin typeface="標楷體" panose="03000509000000000000" pitchFamily="65" charset="-120"/>
              </a:rPr>
              <a:t>採購法第</a:t>
            </a:r>
            <a:r>
              <a:rPr lang="en-US" altLang="zh-TW" sz="3600" b="1" dirty="0">
                <a:solidFill>
                  <a:srgbClr val="CA2004"/>
                </a:solidFill>
                <a:latin typeface="標楷體" panose="03000509000000000000" pitchFamily="65" charset="-120"/>
              </a:rPr>
              <a:t>22</a:t>
            </a:r>
            <a:r>
              <a:rPr lang="zh-TW" altLang="en-US" sz="3600" b="1" dirty="0">
                <a:solidFill>
                  <a:srgbClr val="CA2004"/>
                </a:solidFill>
                <a:latin typeface="標楷體" panose="03000509000000000000" pitchFamily="65" charset="-120"/>
              </a:rPr>
              <a:t>條第</a:t>
            </a:r>
            <a:r>
              <a:rPr lang="en-US" altLang="zh-TW" sz="3600" b="1" dirty="0">
                <a:solidFill>
                  <a:srgbClr val="CA2004"/>
                </a:solidFill>
                <a:latin typeface="標楷體" panose="03000509000000000000" pitchFamily="65" charset="-120"/>
              </a:rPr>
              <a:t>1</a:t>
            </a:r>
            <a:r>
              <a:rPr lang="zh-TW" altLang="en-US" sz="3600" b="1" dirty="0">
                <a:solidFill>
                  <a:srgbClr val="CA2004"/>
                </a:solidFill>
                <a:latin typeface="標楷體" panose="03000509000000000000" pitchFamily="65" charset="-120"/>
              </a:rPr>
              <a:t>項第</a:t>
            </a:r>
            <a:r>
              <a:rPr lang="en-US" altLang="zh-TW" sz="3600" b="1" dirty="0">
                <a:solidFill>
                  <a:srgbClr val="CA2004"/>
                </a:solidFill>
                <a:latin typeface="標楷體" panose="03000509000000000000" pitchFamily="65" charset="-120"/>
              </a:rPr>
              <a:t>4</a:t>
            </a:r>
            <a:r>
              <a:rPr lang="zh-TW" altLang="en-US" sz="3600" b="1" dirty="0" smtClean="0">
                <a:solidFill>
                  <a:srgbClr val="CA2004"/>
                </a:solidFill>
                <a:latin typeface="標楷體" panose="03000509000000000000" pitchFamily="65" charset="-120"/>
              </a:rPr>
              <a:t>款注意事項</a:t>
            </a:r>
            <a:r>
              <a:rPr lang="en-US" altLang="zh-TW" sz="3600" b="1" dirty="0" smtClean="0">
                <a:solidFill>
                  <a:srgbClr val="CA2004"/>
                </a:solidFill>
                <a:latin typeface="標楷體" panose="03000509000000000000" pitchFamily="65" charset="-120"/>
              </a:rPr>
              <a:t>1</a:t>
            </a:r>
            <a:endParaRPr lang="zh-TW" altLang="en-US" sz="3600" b="1" dirty="0" smtClean="0">
              <a:solidFill>
                <a:srgbClr val="CA2004"/>
              </a:solidFill>
              <a:latin typeface="標楷體" panose="03000509000000000000" pitchFamily="65" charset="-120"/>
            </a:endParaRPr>
          </a:p>
        </p:txBody>
      </p:sp>
      <p:sp>
        <p:nvSpPr>
          <p:cNvPr id="103427" name="Rectangle 3"/>
          <p:cNvSpPr>
            <a:spLocks noGrp="1"/>
          </p:cNvSpPr>
          <p:nvPr>
            <p:ph type="body" idx="4294967295"/>
          </p:nvPr>
        </p:nvSpPr>
        <p:spPr>
          <a:xfrm>
            <a:off x="395536" y="980728"/>
            <a:ext cx="8569077" cy="5760640"/>
          </a:xfrm>
        </p:spPr>
        <p:txBody>
          <a:bodyPr>
            <a:noAutofit/>
          </a:bodyPr>
          <a:lstStyle/>
          <a:p>
            <a:pPr>
              <a:spcBef>
                <a:spcPct val="0"/>
              </a:spcBef>
              <a:buFont typeface="Wingdings" panose="05000000000000000000" pitchFamily="2" charset="2"/>
              <a:buChar char="n"/>
            </a:pPr>
            <a:r>
              <a:rPr lang="zh-TW" altLang="en-US" sz="2400" b="1" dirty="0" smtClean="0">
                <a:solidFill>
                  <a:srgbClr val="FF0000"/>
                </a:solidFill>
                <a:latin typeface="+mj-ea"/>
                <a:ea typeface="+mj-ea"/>
              </a:rPr>
              <a:t>採購</a:t>
            </a:r>
            <a:r>
              <a:rPr lang="zh-TW" altLang="en-US" sz="2400" b="1" dirty="0">
                <a:solidFill>
                  <a:srgbClr val="FF0000"/>
                </a:solidFill>
                <a:latin typeface="+mj-ea"/>
                <a:ea typeface="+mj-ea"/>
              </a:rPr>
              <a:t>法第</a:t>
            </a:r>
            <a:r>
              <a:rPr lang="en-US" altLang="zh-TW" sz="2400" b="1" dirty="0">
                <a:solidFill>
                  <a:srgbClr val="FF0000"/>
                </a:solidFill>
                <a:latin typeface="+mj-ea"/>
                <a:ea typeface="+mj-ea"/>
              </a:rPr>
              <a:t>22</a:t>
            </a:r>
            <a:r>
              <a:rPr lang="zh-TW" altLang="en-US" sz="2400" b="1" dirty="0">
                <a:solidFill>
                  <a:srgbClr val="FF0000"/>
                </a:solidFill>
                <a:latin typeface="+mj-ea"/>
                <a:ea typeface="+mj-ea"/>
              </a:rPr>
              <a:t>條第</a:t>
            </a:r>
            <a:r>
              <a:rPr lang="en-US" altLang="zh-TW" sz="2400" b="1" dirty="0">
                <a:solidFill>
                  <a:srgbClr val="FF0000"/>
                </a:solidFill>
                <a:latin typeface="+mj-ea"/>
                <a:ea typeface="+mj-ea"/>
              </a:rPr>
              <a:t>1</a:t>
            </a:r>
            <a:r>
              <a:rPr lang="zh-TW" altLang="en-US" sz="2400" b="1" dirty="0">
                <a:solidFill>
                  <a:srgbClr val="FF0000"/>
                </a:solidFill>
                <a:latin typeface="+mj-ea"/>
                <a:ea typeface="+mj-ea"/>
              </a:rPr>
              <a:t>項</a:t>
            </a:r>
            <a:r>
              <a:rPr lang="zh-TW" altLang="en-US" sz="2400" b="1" dirty="0" smtClean="0">
                <a:solidFill>
                  <a:srgbClr val="FF0000"/>
                </a:solidFill>
                <a:latin typeface="+mj-ea"/>
                <a:ea typeface="+mj-ea"/>
              </a:rPr>
              <a:t>第</a:t>
            </a:r>
            <a:r>
              <a:rPr lang="en-US" altLang="zh-TW" sz="2400" b="1" dirty="0" smtClean="0">
                <a:solidFill>
                  <a:srgbClr val="FF0000"/>
                </a:solidFill>
                <a:latin typeface="+mj-ea"/>
                <a:ea typeface="+mj-ea"/>
              </a:rPr>
              <a:t>4</a:t>
            </a:r>
            <a:r>
              <a:rPr lang="zh-TW" altLang="en-US" sz="2400" b="1" dirty="0" smtClean="0">
                <a:solidFill>
                  <a:srgbClr val="FF0000"/>
                </a:solidFill>
                <a:latin typeface="+mj-ea"/>
                <a:ea typeface="+mj-ea"/>
              </a:rPr>
              <a:t>款：</a:t>
            </a:r>
            <a:r>
              <a:rPr lang="en-US" altLang="zh-TW" sz="2400" b="1" dirty="0" smtClean="0">
                <a:solidFill>
                  <a:srgbClr val="FF0000"/>
                </a:solidFill>
                <a:latin typeface="+mj-ea"/>
                <a:ea typeface="+mj-ea"/>
              </a:rPr>
              <a:t/>
            </a:r>
            <a:br>
              <a:rPr lang="en-US" altLang="zh-TW" sz="2400" b="1" dirty="0" smtClean="0">
                <a:solidFill>
                  <a:srgbClr val="FF0000"/>
                </a:solidFill>
                <a:latin typeface="+mj-ea"/>
                <a:ea typeface="+mj-ea"/>
              </a:rPr>
            </a:br>
            <a:r>
              <a:rPr lang="zh-TW" altLang="en-US" sz="2400" b="1" dirty="0" smtClean="0">
                <a:solidFill>
                  <a:srgbClr val="FF0000"/>
                </a:solidFill>
                <a:latin typeface="+mj-ea"/>
                <a:ea typeface="+mj-ea"/>
              </a:rPr>
              <a:t>原有</a:t>
            </a:r>
            <a:r>
              <a:rPr lang="zh-TW" altLang="en-US" sz="2400" b="1" dirty="0">
                <a:solidFill>
                  <a:srgbClr val="FF0000"/>
                </a:solidFill>
                <a:latin typeface="+mj-ea"/>
                <a:ea typeface="+mj-ea"/>
              </a:rPr>
              <a:t>採購之後續維修、零配件供應、更換或擴充，因相容或互通性之需要，必須向原供應廠商採購者</a:t>
            </a:r>
            <a:r>
              <a:rPr lang="zh-TW" altLang="en-US" sz="2400" b="1" dirty="0" smtClean="0">
                <a:solidFill>
                  <a:srgbClr val="FF0000"/>
                </a:solidFill>
                <a:latin typeface="+mj-ea"/>
                <a:ea typeface="+mj-ea"/>
              </a:rPr>
              <a:t>。</a:t>
            </a:r>
            <a:endParaRPr lang="en-US" altLang="zh-TW" sz="2400" b="1" dirty="0" smtClean="0">
              <a:solidFill>
                <a:srgbClr val="FF0000"/>
              </a:solidFill>
              <a:latin typeface="+mj-ea"/>
              <a:ea typeface="+mj-ea"/>
            </a:endParaRPr>
          </a:p>
          <a:p>
            <a:pPr>
              <a:spcBef>
                <a:spcPct val="0"/>
              </a:spcBef>
              <a:buFont typeface="Wingdings" panose="05000000000000000000" pitchFamily="2" charset="2"/>
              <a:buChar char="p"/>
            </a:pPr>
            <a:r>
              <a:rPr lang="zh-TW" altLang="en-US" sz="2400" b="1" dirty="0">
                <a:latin typeface="+mj-ea"/>
                <a:ea typeface="+mj-ea"/>
              </a:rPr>
              <a:t>因相容性或互通性之需要，必須向原提供服務廠商採購者，可依政府採購法第二十二條第一項第第四款之規定，採限制性招標。工程會</a:t>
            </a:r>
            <a:r>
              <a:rPr lang="en-US" altLang="zh-TW" sz="2400" b="1" dirty="0">
                <a:latin typeface="+mj-ea"/>
                <a:ea typeface="+mj-ea"/>
              </a:rPr>
              <a:t>88</a:t>
            </a:r>
            <a:r>
              <a:rPr lang="zh-TW" altLang="en-US" sz="2400" b="1" dirty="0">
                <a:latin typeface="+mj-ea"/>
                <a:ea typeface="+mj-ea"/>
              </a:rPr>
              <a:t>年</a:t>
            </a:r>
            <a:r>
              <a:rPr lang="en-US" altLang="zh-TW" sz="2400" b="1" dirty="0">
                <a:latin typeface="+mj-ea"/>
                <a:ea typeface="+mj-ea"/>
              </a:rPr>
              <a:t>07</a:t>
            </a:r>
            <a:r>
              <a:rPr lang="zh-TW" altLang="en-US" sz="2400" b="1" dirty="0">
                <a:latin typeface="+mj-ea"/>
                <a:ea typeface="+mj-ea"/>
              </a:rPr>
              <a:t>月</a:t>
            </a:r>
            <a:r>
              <a:rPr lang="en-US" altLang="zh-TW" sz="2400" b="1" dirty="0">
                <a:latin typeface="+mj-ea"/>
                <a:ea typeface="+mj-ea"/>
              </a:rPr>
              <a:t>07</a:t>
            </a:r>
            <a:r>
              <a:rPr lang="zh-TW" altLang="en-US" sz="2400" b="1" dirty="0">
                <a:latin typeface="+mj-ea"/>
                <a:ea typeface="+mj-ea"/>
              </a:rPr>
              <a:t>日工程企字第</a:t>
            </a:r>
            <a:r>
              <a:rPr lang="en-US" altLang="zh-TW" sz="2400" b="1" dirty="0">
                <a:latin typeface="+mj-ea"/>
                <a:ea typeface="+mj-ea"/>
              </a:rPr>
              <a:t>8809474</a:t>
            </a:r>
            <a:r>
              <a:rPr lang="zh-TW" altLang="en-US" sz="2400" b="1" dirty="0">
                <a:latin typeface="+mj-ea"/>
                <a:ea typeface="+mj-ea"/>
              </a:rPr>
              <a:t>號</a:t>
            </a:r>
            <a:r>
              <a:rPr lang="zh-TW" altLang="en-US" sz="2400" b="1" dirty="0" smtClean="0">
                <a:latin typeface="+mj-ea"/>
                <a:ea typeface="+mj-ea"/>
              </a:rPr>
              <a:t>函</a:t>
            </a:r>
            <a:endParaRPr lang="en-US" altLang="zh-TW" sz="2400" b="1" dirty="0" smtClean="0">
              <a:latin typeface="+mj-ea"/>
              <a:ea typeface="+mj-ea"/>
            </a:endParaRPr>
          </a:p>
          <a:p>
            <a:pPr>
              <a:spcBef>
                <a:spcPct val="0"/>
              </a:spcBef>
              <a:buFont typeface="Wingdings" panose="05000000000000000000" pitchFamily="2" charset="2"/>
              <a:buChar char="p"/>
            </a:pPr>
            <a:r>
              <a:rPr lang="zh-TW" altLang="en-US" sz="2400" b="1" dirty="0" smtClean="0">
                <a:latin typeface="+mj-ea"/>
                <a:ea typeface="+mj-ea"/>
              </a:rPr>
              <a:t>政府採購法第</a:t>
            </a:r>
            <a:r>
              <a:rPr lang="en-US" altLang="zh-TW" sz="2400" b="1" dirty="0" smtClean="0">
                <a:latin typeface="+mj-ea"/>
                <a:ea typeface="+mj-ea"/>
              </a:rPr>
              <a:t>22</a:t>
            </a:r>
            <a:r>
              <a:rPr lang="zh-TW" altLang="en-US" sz="2400" b="1" dirty="0" smtClean="0">
                <a:latin typeface="+mj-ea"/>
                <a:ea typeface="+mj-ea"/>
              </a:rPr>
              <a:t>條第</a:t>
            </a:r>
            <a:r>
              <a:rPr lang="en-US" altLang="zh-TW" sz="2400" b="1" dirty="0" smtClean="0">
                <a:latin typeface="+mj-ea"/>
                <a:ea typeface="+mj-ea"/>
              </a:rPr>
              <a:t>1</a:t>
            </a:r>
            <a:r>
              <a:rPr lang="zh-TW" altLang="en-US" sz="2400" b="1" dirty="0" smtClean="0">
                <a:latin typeface="+mj-ea"/>
                <a:ea typeface="+mj-ea"/>
              </a:rPr>
              <a:t>項第</a:t>
            </a:r>
            <a:r>
              <a:rPr lang="en-US" altLang="zh-TW" sz="2400" b="1" dirty="0" smtClean="0">
                <a:latin typeface="+mj-ea"/>
                <a:ea typeface="+mj-ea"/>
              </a:rPr>
              <a:t>4</a:t>
            </a:r>
            <a:r>
              <a:rPr lang="zh-TW" altLang="en-US" sz="2400" b="1" dirty="0" smtClean="0">
                <a:latin typeface="+mj-ea"/>
                <a:ea typeface="+mj-ea"/>
              </a:rPr>
              <a:t>款</a:t>
            </a:r>
            <a:r>
              <a:rPr lang="zh-TW" altLang="en-US" sz="2400" b="1" dirty="0">
                <a:latin typeface="+mj-ea"/>
                <a:ea typeface="+mj-ea"/>
              </a:rPr>
              <a:t>所稱「原供應廠商」之</a:t>
            </a:r>
            <a:r>
              <a:rPr lang="zh-TW" altLang="en-US" sz="2400" b="1" dirty="0" smtClean="0">
                <a:latin typeface="+mj-ea"/>
                <a:ea typeface="+mj-ea"/>
              </a:rPr>
              <a:t>疑義；本</a:t>
            </a:r>
            <a:r>
              <a:rPr lang="zh-TW" altLang="en-US" sz="2400" b="1" dirty="0">
                <a:latin typeface="+mj-ea"/>
                <a:ea typeface="+mj-ea"/>
              </a:rPr>
              <a:t>會</a:t>
            </a:r>
            <a:r>
              <a:rPr lang="zh-TW" altLang="en-US" sz="2400" b="1" dirty="0" smtClean="0">
                <a:latin typeface="+mj-ea"/>
                <a:ea typeface="+mj-ea"/>
              </a:rPr>
              <a:t>八十九年十二月四日工程</a:t>
            </a:r>
            <a:r>
              <a:rPr lang="zh-TW" altLang="en-US" sz="2400" b="1" dirty="0">
                <a:latin typeface="+mj-ea"/>
                <a:ea typeface="+mj-ea"/>
              </a:rPr>
              <a:t>企字第八九Ｏ三五一二一號函釋旨揭條款所稱「</a:t>
            </a:r>
            <a:r>
              <a:rPr lang="zh-TW" altLang="en-US" sz="2400" b="1" dirty="0">
                <a:solidFill>
                  <a:srgbClr val="0000FF"/>
                </a:solidFill>
                <a:latin typeface="+mj-ea"/>
                <a:ea typeface="+mj-ea"/>
              </a:rPr>
              <a:t>原供應廠商，包括原分包廠商</a:t>
            </a:r>
            <a:r>
              <a:rPr lang="zh-TW" altLang="en-US" sz="2400" b="1" dirty="0">
                <a:latin typeface="+mj-ea"/>
                <a:ea typeface="+mj-ea"/>
              </a:rPr>
              <a:t>」</a:t>
            </a:r>
            <a:r>
              <a:rPr lang="zh-TW" altLang="en-US" sz="2400" b="1" dirty="0" smtClean="0">
                <a:latin typeface="+mj-ea"/>
                <a:ea typeface="+mj-ea"/>
              </a:rPr>
              <a:t>，</a:t>
            </a:r>
            <a:r>
              <a:rPr lang="en-US" altLang="zh-TW" sz="2400" b="1" dirty="0" smtClean="0">
                <a:latin typeface="+mj-ea"/>
                <a:ea typeface="+mj-ea"/>
              </a:rPr>
              <a:t/>
            </a:r>
            <a:br>
              <a:rPr lang="en-US" altLang="zh-TW" sz="2400" b="1" dirty="0" smtClean="0">
                <a:latin typeface="+mj-ea"/>
                <a:ea typeface="+mj-ea"/>
              </a:rPr>
            </a:br>
            <a:r>
              <a:rPr lang="zh-TW" altLang="en-US" sz="2400" b="1" dirty="0" smtClean="0">
                <a:latin typeface="+mj-ea"/>
                <a:ea typeface="+mj-ea"/>
              </a:rPr>
              <a:t>惟</a:t>
            </a:r>
            <a:r>
              <a:rPr lang="zh-TW" altLang="en-US" sz="2400" b="1" dirty="0">
                <a:solidFill>
                  <a:srgbClr val="0000FF"/>
                </a:solidFill>
                <a:latin typeface="+mj-ea"/>
                <a:ea typeface="+mj-ea"/>
              </a:rPr>
              <a:t>仍應符合「</a:t>
            </a:r>
            <a:r>
              <a:rPr lang="en-US" altLang="zh-TW" sz="2400" b="1" dirty="0">
                <a:solidFill>
                  <a:srgbClr val="0000FF"/>
                </a:solidFill>
                <a:latin typeface="+mj-ea"/>
                <a:ea typeface="+mj-ea"/>
              </a:rPr>
              <a:t>『</a:t>
            </a:r>
            <a:r>
              <a:rPr lang="zh-TW" altLang="en-US" sz="2400" b="1" dirty="0">
                <a:solidFill>
                  <a:srgbClr val="0000FF"/>
                </a:solidFill>
                <a:latin typeface="+mj-ea"/>
                <a:ea typeface="+mj-ea"/>
              </a:rPr>
              <a:t>必須</a:t>
            </a:r>
            <a:r>
              <a:rPr lang="en-US" altLang="zh-TW" sz="2400" b="1" dirty="0">
                <a:solidFill>
                  <a:srgbClr val="0000FF"/>
                </a:solidFill>
                <a:latin typeface="+mj-ea"/>
                <a:ea typeface="+mj-ea"/>
              </a:rPr>
              <a:t>』</a:t>
            </a:r>
            <a:r>
              <a:rPr lang="zh-TW" altLang="en-US" sz="2400" b="1" dirty="0">
                <a:solidFill>
                  <a:srgbClr val="0000FF"/>
                </a:solidFill>
                <a:latin typeface="+mj-ea"/>
                <a:ea typeface="+mj-ea"/>
              </a:rPr>
              <a:t>向原供應廠商採購」之規定，其可供應之廠商非屬獨家者</a:t>
            </a:r>
            <a:r>
              <a:rPr lang="zh-TW" altLang="en-US" sz="2400" b="1" dirty="0">
                <a:latin typeface="+mj-ea"/>
                <a:ea typeface="+mj-ea"/>
              </a:rPr>
              <a:t>，請依本會九十年三月一日（九十）工程企字第九ＯＯＯ七二二二號函釋以公告程序徵求供應廠商，或依政府採購法第十八條至第二十三條規定之招標程序辦理</a:t>
            </a:r>
            <a:r>
              <a:rPr lang="zh-TW" altLang="en-US" sz="2400" b="1" dirty="0" smtClean="0">
                <a:latin typeface="+mj-ea"/>
                <a:ea typeface="+mj-ea"/>
              </a:rPr>
              <a:t>。</a:t>
            </a:r>
            <a:r>
              <a:rPr lang="zh-TW" altLang="en-US" sz="2400" b="1" dirty="0">
                <a:latin typeface="+mj-ea"/>
                <a:ea typeface="+mj-ea"/>
              </a:rPr>
              <a:t>工程會</a:t>
            </a:r>
            <a:r>
              <a:rPr lang="en-US" altLang="zh-TW" sz="2400" b="1" dirty="0" smtClean="0">
                <a:latin typeface="+mj-ea"/>
                <a:ea typeface="+mj-ea"/>
              </a:rPr>
              <a:t>90</a:t>
            </a:r>
            <a:r>
              <a:rPr lang="zh-TW" altLang="en-US" sz="2400" b="1" dirty="0">
                <a:latin typeface="+mj-ea"/>
                <a:ea typeface="+mj-ea"/>
              </a:rPr>
              <a:t>年</a:t>
            </a:r>
            <a:r>
              <a:rPr lang="en-US" altLang="zh-TW" sz="2400" b="1" dirty="0">
                <a:latin typeface="+mj-ea"/>
                <a:ea typeface="+mj-ea"/>
              </a:rPr>
              <a:t>06</a:t>
            </a:r>
            <a:r>
              <a:rPr lang="zh-TW" altLang="en-US" sz="2400" b="1" dirty="0">
                <a:latin typeface="+mj-ea"/>
                <a:ea typeface="+mj-ea"/>
              </a:rPr>
              <a:t>月</a:t>
            </a:r>
            <a:r>
              <a:rPr lang="en-US" altLang="zh-TW" sz="2400" b="1" dirty="0">
                <a:latin typeface="+mj-ea"/>
                <a:ea typeface="+mj-ea"/>
              </a:rPr>
              <a:t>14</a:t>
            </a:r>
            <a:r>
              <a:rPr lang="zh-TW" altLang="en-US" sz="2400" b="1" dirty="0" smtClean="0">
                <a:latin typeface="+mj-ea"/>
                <a:ea typeface="+mj-ea"/>
              </a:rPr>
              <a:t>日工程</a:t>
            </a:r>
            <a:r>
              <a:rPr lang="zh-TW" altLang="en-US" sz="2400" b="1" dirty="0">
                <a:latin typeface="+mj-ea"/>
                <a:ea typeface="+mj-ea"/>
              </a:rPr>
              <a:t>企字第</a:t>
            </a:r>
            <a:r>
              <a:rPr lang="en-US" altLang="zh-TW" sz="2400" b="1" dirty="0">
                <a:latin typeface="+mj-ea"/>
                <a:ea typeface="+mj-ea"/>
              </a:rPr>
              <a:t>90021084</a:t>
            </a:r>
            <a:r>
              <a:rPr lang="zh-TW" altLang="en-US" sz="2400" b="1" dirty="0" smtClean="0">
                <a:latin typeface="+mj-ea"/>
                <a:ea typeface="+mj-ea"/>
              </a:rPr>
              <a:t>號</a:t>
            </a:r>
            <a:r>
              <a:rPr lang="zh-TW" altLang="en-US" sz="2400" b="1" dirty="0">
                <a:latin typeface="+mj-ea"/>
                <a:ea typeface="+mj-ea"/>
              </a:rPr>
              <a:t>函</a:t>
            </a:r>
            <a:r>
              <a:rPr lang="en-US" altLang="zh-TW" sz="2400" b="1" dirty="0" smtClean="0">
                <a:latin typeface="+mj-ea"/>
                <a:ea typeface="+mj-ea"/>
              </a:rPr>
              <a:t/>
            </a:r>
            <a:br>
              <a:rPr lang="en-US" altLang="zh-TW" sz="2400" b="1" dirty="0" smtClean="0">
                <a:latin typeface="+mj-ea"/>
                <a:ea typeface="+mj-ea"/>
              </a:rPr>
            </a:br>
            <a:endParaRPr lang="zh-TW" altLang="en-US" sz="2400" b="1" dirty="0" smtClean="0">
              <a:solidFill>
                <a:srgbClr val="FF0000"/>
              </a:solidFill>
              <a:latin typeface="+mj-ea"/>
              <a:ea typeface="+mj-ea"/>
            </a:endParaRPr>
          </a:p>
        </p:txBody>
      </p:sp>
      <p:sp>
        <p:nvSpPr>
          <p:cNvPr id="3" name="投影片編號版面配置區 2"/>
          <p:cNvSpPr>
            <a:spLocks noGrp="1"/>
          </p:cNvSpPr>
          <p:nvPr>
            <p:ph type="sldNum" sz="quarter" idx="12"/>
          </p:nvPr>
        </p:nvSpPr>
        <p:spPr/>
        <p:txBody>
          <a:bodyPr/>
          <a:lstStyle/>
          <a:p>
            <a:fld id="{1118FB7C-3051-423D-B140-B22D31D849CF}" type="slidenum">
              <a:rPr lang="zh-TW" altLang="en-US" smtClean="0"/>
              <a:pPr/>
              <a:t>85</a:t>
            </a:fld>
            <a:endParaRPr lang="zh-TW" altLang="en-US"/>
          </a:p>
        </p:txBody>
      </p:sp>
    </p:spTree>
    <p:extLst>
      <p:ext uri="{BB962C8B-B14F-4D97-AF65-F5344CB8AC3E}">
        <p14:creationId xmlns:p14="http://schemas.microsoft.com/office/powerpoint/2010/main" val="3483442456"/>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p:cNvSpPr>
          <p:nvPr>
            <p:ph type="title" idx="4294967295"/>
          </p:nvPr>
        </p:nvSpPr>
        <p:spPr>
          <a:xfrm>
            <a:off x="323851" y="116632"/>
            <a:ext cx="8640762" cy="809625"/>
          </a:xfrm>
        </p:spPr>
        <p:txBody>
          <a:bodyPr bIns="91440" anchor="b">
            <a:normAutofit/>
          </a:bodyPr>
          <a:lstStyle/>
          <a:p>
            <a:r>
              <a:rPr lang="zh-TW" altLang="en-US" sz="3600" b="1" dirty="0">
                <a:solidFill>
                  <a:srgbClr val="CA2004"/>
                </a:solidFill>
                <a:latin typeface="標楷體" panose="03000509000000000000" pitchFamily="65" charset="-120"/>
              </a:rPr>
              <a:t>採購法第</a:t>
            </a:r>
            <a:r>
              <a:rPr lang="en-US" altLang="zh-TW" sz="3600" b="1" dirty="0">
                <a:solidFill>
                  <a:srgbClr val="CA2004"/>
                </a:solidFill>
                <a:latin typeface="標楷體" panose="03000509000000000000" pitchFamily="65" charset="-120"/>
              </a:rPr>
              <a:t>22</a:t>
            </a:r>
            <a:r>
              <a:rPr lang="zh-TW" altLang="en-US" sz="3600" b="1" dirty="0">
                <a:solidFill>
                  <a:srgbClr val="CA2004"/>
                </a:solidFill>
                <a:latin typeface="標楷體" panose="03000509000000000000" pitchFamily="65" charset="-120"/>
              </a:rPr>
              <a:t>條第</a:t>
            </a:r>
            <a:r>
              <a:rPr lang="en-US" altLang="zh-TW" sz="3600" b="1" dirty="0">
                <a:solidFill>
                  <a:srgbClr val="CA2004"/>
                </a:solidFill>
                <a:latin typeface="標楷體" panose="03000509000000000000" pitchFamily="65" charset="-120"/>
              </a:rPr>
              <a:t>1</a:t>
            </a:r>
            <a:r>
              <a:rPr lang="zh-TW" altLang="en-US" sz="3600" b="1" dirty="0">
                <a:solidFill>
                  <a:srgbClr val="CA2004"/>
                </a:solidFill>
                <a:latin typeface="標楷體" panose="03000509000000000000" pitchFamily="65" charset="-120"/>
              </a:rPr>
              <a:t>項第</a:t>
            </a:r>
            <a:r>
              <a:rPr lang="en-US" altLang="zh-TW" sz="3600" b="1" dirty="0">
                <a:solidFill>
                  <a:srgbClr val="CA2004"/>
                </a:solidFill>
                <a:latin typeface="標楷體" panose="03000509000000000000" pitchFamily="65" charset="-120"/>
              </a:rPr>
              <a:t>4</a:t>
            </a:r>
            <a:r>
              <a:rPr lang="zh-TW" altLang="en-US" sz="3600" b="1" dirty="0" smtClean="0">
                <a:solidFill>
                  <a:srgbClr val="CA2004"/>
                </a:solidFill>
                <a:latin typeface="標楷體" panose="03000509000000000000" pitchFamily="65" charset="-120"/>
              </a:rPr>
              <a:t>款注意事項</a:t>
            </a:r>
            <a:r>
              <a:rPr lang="en-US" altLang="zh-TW" sz="3600" b="1" dirty="0" smtClean="0">
                <a:solidFill>
                  <a:srgbClr val="CA2004"/>
                </a:solidFill>
                <a:latin typeface="標楷體" panose="03000509000000000000" pitchFamily="65" charset="-120"/>
              </a:rPr>
              <a:t>2</a:t>
            </a:r>
            <a:endParaRPr lang="zh-TW" altLang="en-US" sz="3600" b="1" dirty="0" smtClean="0">
              <a:solidFill>
                <a:srgbClr val="CA2004"/>
              </a:solidFill>
              <a:latin typeface="標楷體" panose="03000509000000000000" pitchFamily="65" charset="-120"/>
            </a:endParaRPr>
          </a:p>
        </p:txBody>
      </p:sp>
      <p:sp>
        <p:nvSpPr>
          <p:cNvPr id="103427" name="Rectangle 3"/>
          <p:cNvSpPr>
            <a:spLocks noGrp="1"/>
          </p:cNvSpPr>
          <p:nvPr>
            <p:ph type="body" idx="4294967295"/>
          </p:nvPr>
        </p:nvSpPr>
        <p:spPr>
          <a:xfrm>
            <a:off x="395536" y="980728"/>
            <a:ext cx="8569077" cy="5760640"/>
          </a:xfrm>
        </p:spPr>
        <p:txBody>
          <a:bodyPr>
            <a:normAutofit/>
          </a:bodyPr>
          <a:lstStyle/>
          <a:p>
            <a:pPr>
              <a:spcBef>
                <a:spcPct val="0"/>
              </a:spcBef>
              <a:buFont typeface="Wingdings" panose="05000000000000000000" pitchFamily="2" charset="2"/>
              <a:buChar char="p"/>
            </a:pPr>
            <a:r>
              <a:rPr lang="zh-TW" altLang="en-US" sz="2400" b="1" dirty="0">
                <a:latin typeface="+mn-ea"/>
              </a:rPr>
              <a:t>政府採購法第二十二條第一項第四款所稱「原有採購」之適用範圍，</a:t>
            </a:r>
            <a:r>
              <a:rPr lang="zh-TW" altLang="en-US" sz="2400" b="1" dirty="0">
                <a:solidFill>
                  <a:srgbClr val="0000FF"/>
                </a:solidFill>
                <a:latin typeface="+mn-ea"/>
              </a:rPr>
              <a:t>不以原採購機關辦理為限</a:t>
            </a:r>
            <a:r>
              <a:rPr lang="zh-TW" altLang="en-US" sz="2400" b="1" dirty="0">
                <a:latin typeface="+mn-ea"/>
              </a:rPr>
              <a:t>；其</a:t>
            </a:r>
            <a:r>
              <a:rPr lang="zh-TW" altLang="en-US" sz="2400" b="1" dirty="0">
                <a:solidFill>
                  <a:srgbClr val="0000FF"/>
                </a:solidFill>
                <a:latin typeface="+mn-ea"/>
              </a:rPr>
              <a:t>屬「原有採購」之使用、接管機關，對於該「原有採購」之後續</a:t>
            </a:r>
            <a:r>
              <a:rPr lang="zh-TW" altLang="en-US" sz="2400" b="1" dirty="0">
                <a:latin typeface="+mn-ea"/>
              </a:rPr>
              <a:t>維修、零配件供應、更換或擴充，如認定符合該條款所稱「因相容或互通性之需要，必須向原供應廠商採購者」之情形，得簽報機關首長或其授權人員核准後，採限制性招標。工程會</a:t>
            </a:r>
            <a:r>
              <a:rPr lang="en-US" altLang="zh-TW" sz="2400" b="1" dirty="0">
                <a:latin typeface="+mn-ea"/>
              </a:rPr>
              <a:t>99</a:t>
            </a:r>
            <a:r>
              <a:rPr lang="zh-TW" altLang="en-US" sz="2400" b="1" dirty="0">
                <a:latin typeface="+mn-ea"/>
              </a:rPr>
              <a:t>年</a:t>
            </a:r>
            <a:r>
              <a:rPr lang="en-US" altLang="zh-TW" sz="2400" b="1" dirty="0">
                <a:latin typeface="+mn-ea"/>
              </a:rPr>
              <a:t>1</a:t>
            </a:r>
            <a:r>
              <a:rPr lang="zh-TW" altLang="en-US" sz="2400" b="1" dirty="0">
                <a:latin typeface="+mn-ea"/>
              </a:rPr>
              <a:t>月</a:t>
            </a:r>
            <a:r>
              <a:rPr lang="en-US" altLang="zh-TW" sz="2400" b="1" dirty="0">
                <a:latin typeface="+mn-ea"/>
              </a:rPr>
              <a:t>8</a:t>
            </a:r>
            <a:r>
              <a:rPr lang="zh-TW" altLang="en-US" sz="2400" b="1" dirty="0">
                <a:latin typeface="+mn-ea"/>
              </a:rPr>
              <a:t>日工程企字第</a:t>
            </a:r>
            <a:r>
              <a:rPr lang="en-US" altLang="zh-TW" sz="2400" b="1" dirty="0">
                <a:latin typeface="+mn-ea"/>
              </a:rPr>
              <a:t>09900004730</a:t>
            </a:r>
            <a:r>
              <a:rPr lang="zh-TW" altLang="en-US" sz="2400" b="1" dirty="0" smtClean="0">
                <a:latin typeface="+mn-ea"/>
              </a:rPr>
              <a:t>號令</a:t>
            </a:r>
          </a:p>
          <a:p>
            <a:pPr>
              <a:spcBef>
                <a:spcPct val="0"/>
              </a:spcBef>
              <a:buFont typeface="Wingdings" panose="05000000000000000000" pitchFamily="2" charset="2"/>
              <a:buChar char="p"/>
            </a:pPr>
            <a:r>
              <a:rPr lang="zh-TW" altLang="en-US" sz="2400" b="1" dirty="0" smtClean="0">
                <a:solidFill>
                  <a:srgbClr val="0000FF"/>
                </a:solidFill>
                <a:latin typeface="+mn-ea"/>
              </a:rPr>
              <a:t>工程會</a:t>
            </a:r>
            <a:r>
              <a:rPr lang="en-US" altLang="zh-TW" sz="2400" b="1" dirty="0" smtClean="0">
                <a:solidFill>
                  <a:srgbClr val="0000FF"/>
                </a:solidFill>
                <a:latin typeface="+mn-ea"/>
              </a:rPr>
              <a:t>88</a:t>
            </a:r>
            <a:r>
              <a:rPr lang="zh-TW" altLang="en-US" sz="2400" b="1" dirty="0" smtClean="0">
                <a:solidFill>
                  <a:srgbClr val="0000FF"/>
                </a:solidFill>
                <a:latin typeface="+mn-ea"/>
              </a:rPr>
              <a:t>年</a:t>
            </a:r>
            <a:r>
              <a:rPr lang="en-US" altLang="zh-TW" sz="2400" b="1" dirty="0" smtClean="0">
                <a:solidFill>
                  <a:srgbClr val="0000FF"/>
                </a:solidFill>
                <a:latin typeface="+mn-ea"/>
              </a:rPr>
              <a:t>12</a:t>
            </a:r>
            <a:r>
              <a:rPr lang="zh-TW" altLang="en-US" sz="2400" b="1" dirty="0" smtClean="0">
                <a:solidFill>
                  <a:srgbClr val="0000FF"/>
                </a:solidFill>
                <a:latin typeface="+mn-ea"/>
              </a:rPr>
              <a:t>月</a:t>
            </a:r>
            <a:r>
              <a:rPr lang="en-US" altLang="zh-TW" sz="2400" b="1" dirty="0" smtClean="0">
                <a:solidFill>
                  <a:srgbClr val="0000FF"/>
                </a:solidFill>
                <a:latin typeface="+mn-ea"/>
              </a:rPr>
              <a:t>30</a:t>
            </a:r>
            <a:r>
              <a:rPr lang="zh-TW" altLang="en-US" sz="2400" b="1" dirty="0" smtClean="0">
                <a:solidFill>
                  <a:srgbClr val="0000FF"/>
                </a:solidFill>
                <a:latin typeface="+mn-ea"/>
              </a:rPr>
              <a:t>日工程企字第</a:t>
            </a:r>
            <a:r>
              <a:rPr lang="en-US" altLang="zh-TW" sz="2400" b="1" dirty="0" smtClean="0">
                <a:solidFill>
                  <a:srgbClr val="0000FF"/>
                </a:solidFill>
                <a:latin typeface="+mn-ea"/>
              </a:rPr>
              <a:t>8822388</a:t>
            </a:r>
            <a:r>
              <a:rPr lang="zh-TW" altLang="en-US" sz="2400" b="1" dirty="0" smtClean="0">
                <a:solidFill>
                  <a:srgbClr val="0000FF"/>
                </a:solidFill>
                <a:latin typeface="+mn-ea"/>
              </a:rPr>
              <a:t>號函停止適用</a:t>
            </a:r>
            <a:r>
              <a:rPr lang="zh-TW" altLang="en-US" sz="2400" b="1" dirty="0" smtClean="0">
                <a:solidFill>
                  <a:srgbClr val="0000FF"/>
                </a:solidFill>
                <a:latin typeface="PMingLiU" panose="02020500000000000000" pitchFamily="18" charset="-120"/>
                <a:ea typeface="PMingLiU" panose="02020500000000000000" pitchFamily="18" charset="-120"/>
              </a:rPr>
              <a:t>：</a:t>
            </a:r>
            <a:r>
              <a:rPr lang="en-US" altLang="zh-TW" sz="2400" b="1" dirty="0" smtClean="0">
                <a:latin typeface="PMingLiU" panose="02020500000000000000" pitchFamily="18" charset="-120"/>
                <a:ea typeface="PMingLiU" panose="02020500000000000000" pitchFamily="18" charset="-120"/>
              </a:rPr>
              <a:t/>
            </a:r>
            <a:br>
              <a:rPr lang="en-US" altLang="zh-TW" sz="2400" b="1" dirty="0" smtClean="0">
                <a:latin typeface="PMingLiU" panose="02020500000000000000" pitchFamily="18" charset="-120"/>
                <a:ea typeface="PMingLiU" panose="02020500000000000000" pitchFamily="18" charset="-120"/>
              </a:rPr>
            </a:br>
            <a:r>
              <a:rPr lang="zh-TW" altLang="en-US" sz="2400" b="1" dirty="0" smtClean="0">
                <a:latin typeface="+mn-ea"/>
              </a:rPr>
              <a:t>政府採購法</a:t>
            </a:r>
            <a:r>
              <a:rPr lang="en-US" altLang="zh-TW" sz="2400" b="1" dirty="0" smtClean="0">
                <a:latin typeface="+mn-ea"/>
              </a:rPr>
              <a:t>(</a:t>
            </a:r>
            <a:r>
              <a:rPr lang="zh-TW" altLang="en-US" sz="2400" b="1" dirty="0" smtClean="0">
                <a:latin typeface="+mn-ea"/>
              </a:rPr>
              <a:t>以下簡稱本法</a:t>
            </a:r>
            <a:r>
              <a:rPr lang="en-US" altLang="zh-TW" sz="2400" b="1" dirty="0" smtClean="0">
                <a:latin typeface="+mn-ea"/>
              </a:rPr>
              <a:t>)</a:t>
            </a:r>
            <a:r>
              <a:rPr lang="zh-TW" altLang="en-US" sz="2400" b="1" dirty="0" smtClean="0">
                <a:latin typeface="+mn-ea"/>
              </a:rPr>
              <a:t>第二十二條第一項第四款係以原有採購之後續維修、零配件供應、更換或擴充為條件，</a:t>
            </a:r>
            <a:r>
              <a:rPr lang="zh-TW" altLang="en-US" sz="2400" b="1" dirty="0" smtClean="0">
                <a:solidFill>
                  <a:srgbClr val="0000FF"/>
                </a:solidFill>
                <a:latin typeface="+mn-ea"/>
              </a:rPr>
              <a:t>其因他案採購而生之後續維護不符「原有採購」之要件</a:t>
            </a:r>
            <a:r>
              <a:rPr lang="zh-TW" altLang="en-US" sz="2400" b="1" dirty="0" smtClean="0">
                <a:latin typeface="+mn-ea"/>
              </a:rPr>
              <a:t>。首揭採購案擬以限制性招標方式與第一期工程之維護廠商訂約辦理，與該款之規定不符。</a:t>
            </a:r>
            <a:r>
              <a:rPr lang="zh-TW" altLang="en-US" sz="2400" b="1" dirty="0" smtClean="0">
                <a:solidFill>
                  <a:srgbClr val="0000FF"/>
                </a:solidFill>
                <a:latin typeface="+mn-ea"/>
              </a:rPr>
              <a:t>因</a:t>
            </a:r>
            <a:r>
              <a:rPr lang="zh-TW" altLang="en-US" sz="2400" b="1" dirty="0">
                <a:solidFill>
                  <a:srgbClr val="0000FF"/>
                </a:solidFill>
                <a:latin typeface="+mn-ea"/>
              </a:rPr>
              <a:t>本會</a:t>
            </a:r>
            <a:r>
              <a:rPr lang="en-US" altLang="zh-TW" sz="2400" b="1" dirty="0">
                <a:solidFill>
                  <a:srgbClr val="0000FF"/>
                </a:solidFill>
                <a:latin typeface="+mn-ea"/>
              </a:rPr>
              <a:t>99</a:t>
            </a:r>
            <a:r>
              <a:rPr lang="zh-TW" altLang="en-US" sz="2400" b="1" dirty="0">
                <a:solidFill>
                  <a:srgbClr val="0000FF"/>
                </a:solidFill>
                <a:latin typeface="+mn-ea"/>
              </a:rPr>
              <a:t>年</a:t>
            </a:r>
            <a:r>
              <a:rPr lang="en-US" altLang="zh-TW" sz="2400" b="1" dirty="0">
                <a:solidFill>
                  <a:srgbClr val="0000FF"/>
                </a:solidFill>
                <a:latin typeface="+mn-ea"/>
              </a:rPr>
              <a:t>1</a:t>
            </a:r>
            <a:r>
              <a:rPr lang="zh-TW" altLang="en-US" sz="2400" b="1" dirty="0">
                <a:solidFill>
                  <a:srgbClr val="0000FF"/>
                </a:solidFill>
                <a:latin typeface="+mn-ea"/>
              </a:rPr>
              <a:t>月</a:t>
            </a:r>
            <a:r>
              <a:rPr lang="en-US" altLang="zh-TW" sz="2400" b="1" dirty="0">
                <a:solidFill>
                  <a:srgbClr val="0000FF"/>
                </a:solidFill>
                <a:latin typeface="+mn-ea"/>
              </a:rPr>
              <a:t>8</a:t>
            </a:r>
            <a:r>
              <a:rPr lang="zh-TW" altLang="en-US" sz="2400" b="1" dirty="0">
                <a:solidFill>
                  <a:srgbClr val="0000FF"/>
                </a:solidFill>
                <a:latin typeface="+mn-ea"/>
              </a:rPr>
              <a:t>日工程企字第</a:t>
            </a:r>
            <a:r>
              <a:rPr lang="en-US" altLang="zh-TW" sz="2400" b="1" dirty="0">
                <a:solidFill>
                  <a:srgbClr val="0000FF"/>
                </a:solidFill>
                <a:latin typeface="+mn-ea"/>
              </a:rPr>
              <a:t>09900004730</a:t>
            </a:r>
            <a:r>
              <a:rPr lang="zh-TW" altLang="en-US" sz="2400" b="1" dirty="0">
                <a:solidFill>
                  <a:srgbClr val="0000FF"/>
                </a:solidFill>
                <a:latin typeface="+mn-ea"/>
              </a:rPr>
              <a:t>號令頒政府採購法第</a:t>
            </a:r>
            <a:r>
              <a:rPr lang="en-US" altLang="zh-TW" sz="2400" b="1" dirty="0">
                <a:solidFill>
                  <a:srgbClr val="0000FF"/>
                </a:solidFill>
                <a:latin typeface="+mn-ea"/>
              </a:rPr>
              <a:t>22</a:t>
            </a:r>
            <a:r>
              <a:rPr lang="zh-TW" altLang="en-US" sz="2400" b="1" dirty="0">
                <a:solidFill>
                  <a:srgbClr val="0000FF"/>
                </a:solidFill>
                <a:latin typeface="+mn-ea"/>
              </a:rPr>
              <a:t>條第</a:t>
            </a:r>
            <a:r>
              <a:rPr lang="en-US" altLang="zh-TW" sz="2400" b="1" dirty="0">
                <a:solidFill>
                  <a:srgbClr val="0000FF"/>
                </a:solidFill>
                <a:latin typeface="+mn-ea"/>
              </a:rPr>
              <a:t>1</a:t>
            </a:r>
            <a:r>
              <a:rPr lang="zh-TW" altLang="en-US" sz="2400" b="1" dirty="0">
                <a:solidFill>
                  <a:srgbClr val="0000FF"/>
                </a:solidFill>
                <a:latin typeface="+mn-ea"/>
              </a:rPr>
              <a:t>項第</a:t>
            </a:r>
            <a:r>
              <a:rPr lang="en-US" altLang="zh-TW" sz="2400" b="1" dirty="0">
                <a:solidFill>
                  <a:srgbClr val="0000FF"/>
                </a:solidFill>
                <a:latin typeface="+mn-ea"/>
              </a:rPr>
              <a:t>4</a:t>
            </a:r>
            <a:r>
              <a:rPr lang="zh-TW" altLang="en-US" sz="2400" b="1" dirty="0">
                <a:solidFill>
                  <a:srgbClr val="0000FF"/>
                </a:solidFill>
                <a:latin typeface="+mn-ea"/>
              </a:rPr>
              <a:t>款所稱原有採購之適用範圍</a:t>
            </a:r>
            <a:r>
              <a:rPr lang="zh-TW" altLang="en-US" sz="2400" b="1" dirty="0">
                <a:latin typeface="+mn-ea"/>
              </a:rPr>
              <a:t>，本函自即日</a:t>
            </a:r>
            <a:r>
              <a:rPr lang="zh-TW" altLang="en-US" sz="2400" b="1" dirty="0" smtClean="0">
                <a:latin typeface="+mn-ea"/>
              </a:rPr>
              <a:t>起停止</a:t>
            </a:r>
            <a:r>
              <a:rPr lang="zh-TW" altLang="en-US" sz="2400" b="1" dirty="0">
                <a:latin typeface="+mn-ea"/>
              </a:rPr>
              <a:t>適用</a:t>
            </a:r>
            <a:r>
              <a:rPr lang="zh-TW" altLang="en-US" sz="2400" b="1" dirty="0" smtClean="0">
                <a:latin typeface="+mn-ea"/>
              </a:rPr>
              <a:t>。</a:t>
            </a:r>
            <a:endParaRPr lang="zh-TW" altLang="en-US" sz="2400" b="1" dirty="0" smtClean="0">
              <a:solidFill>
                <a:srgbClr val="FF0000"/>
              </a:solidFill>
              <a:latin typeface="+mn-ea"/>
            </a:endParaRPr>
          </a:p>
        </p:txBody>
      </p:sp>
      <p:sp>
        <p:nvSpPr>
          <p:cNvPr id="3" name="投影片編號版面配置區 2"/>
          <p:cNvSpPr>
            <a:spLocks noGrp="1"/>
          </p:cNvSpPr>
          <p:nvPr>
            <p:ph type="sldNum" sz="quarter" idx="12"/>
          </p:nvPr>
        </p:nvSpPr>
        <p:spPr/>
        <p:txBody>
          <a:bodyPr/>
          <a:lstStyle/>
          <a:p>
            <a:fld id="{1118FB7C-3051-423D-B140-B22D31D849CF}" type="slidenum">
              <a:rPr lang="zh-TW" altLang="en-US" smtClean="0"/>
              <a:pPr/>
              <a:t>86</a:t>
            </a:fld>
            <a:endParaRPr lang="zh-TW" altLang="en-US"/>
          </a:p>
        </p:txBody>
      </p:sp>
    </p:spTree>
    <p:extLst>
      <p:ext uri="{BB962C8B-B14F-4D97-AF65-F5344CB8AC3E}">
        <p14:creationId xmlns:p14="http://schemas.microsoft.com/office/powerpoint/2010/main" val="2178325724"/>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p:cNvSpPr>
          <p:nvPr>
            <p:ph type="title" idx="4294967295"/>
          </p:nvPr>
        </p:nvSpPr>
        <p:spPr>
          <a:xfrm>
            <a:off x="287462" y="116632"/>
            <a:ext cx="8640762" cy="1224136"/>
          </a:xfrm>
          <a:solidFill>
            <a:srgbClr val="FFFF00"/>
          </a:solidFill>
        </p:spPr>
        <p:txBody>
          <a:bodyPr bIns="91440" anchor="b">
            <a:normAutofit fontScale="90000"/>
          </a:bodyPr>
          <a:lstStyle/>
          <a:p>
            <a:r>
              <a:rPr lang="zh-TW" altLang="en-US" sz="3600" b="1" dirty="0" smtClean="0">
                <a:solidFill>
                  <a:srgbClr val="CA2004"/>
                </a:solidFill>
                <a:latin typeface="標楷體" panose="03000509000000000000" pitchFamily="65" charset="-120"/>
              </a:rPr>
              <a:t>議題</a:t>
            </a:r>
            <a:r>
              <a:rPr lang="zh-TW" altLang="en-US" sz="3600" b="1" dirty="0" smtClean="0">
                <a:solidFill>
                  <a:srgbClr val="CA2004"/>
                </a:solidFill>
                <a:latin typeface="PMingLiU" panose="02020500000000000000" pitchFamily="18" charset="-120"/>
                <a:ea typeface="PMingLiU" panose="02020500000000000000" pitchFamily="18" charset="-120"/>
              </a:rPr>
              <a:t>：</a:t>
            </a:r>
            <a:r>
              <a:rPr lang="zh-TW" altLang="en-US" sz="3600" b="1" dirty="0">
                <a:solidFill>
                  <a:srgbClr val="CA2004"/>
                </a:solidFill>
                <a:latin typeface="標楷體" panose="03000509000000000000" pitchFamily="65" charset="-120"/>
              </a:rPr>
              <a:t>工程採購可否</a:t>
            </a:r>
            <a:r>
              <a:rPr lang="zh-TW" altLang="en-US" sz="3600" b="1" dirty="0" smtClean="0">
                <a:solidFill>
                  <a:srgbClr val="CA2004"/>
                </a:solidFill>
                <a:latin typeface="標楷體" panose="03000509000000000000" pitchFamily="65" charset="-120"/>
              </a:rPr>
              <a:t>同時引用採購</a:t>
            </a:r>
            <a:r>
              <a:rPr lang="zh-TW" altLang="en-US" sz="3600" b="1" dirty="0">
                <a:solidFill>
                  <a:srgbClr val="CA2004"/>
                </a:solidFill>
                <a:latin typeface="標楷體" panose="03000509000000000000" pitchFamily="65" charset="-120"/>
              </a:rPr>
              <a:t>法第</a:t>
            </a:r>
            <a:r>
              <a:rPr lang="en-US" altLang="zh-TW" sz="3600" b="1" dirty="0">
                <a:solidFill>
                  <a:srgbClr val="CA2004"/>
                </a:solidFill>
                <a:latin typeface="標楷體" panose="03000509000000000000" pitchFamily="65" charset="-120"/>
              </a:rPr>
              <a:t>22</a:t>
            </a:r>
            <a:r>
              <a:rPr lang="zh-TW" altLang="en-US" sz="3600" b="1" dirty="0" smtClean="0">
                <a:solidFill>
                  <a:srgbClr val="CA2004"/>
                </a:solidFill>
                <a:latin typeface="標楷體" panose="03000509000000000000" pitchFamily="65" charset="-120"/>
              </a:rPr>
              <a:t>條</a:t>
            </a:r>
            <a:r>
              <a:rPr lang="en-US" altLang="zh-TW" sz="3600" b="1" dirty="0" smtClean="0">
                <a:solidFill>
                  <a:srgbClr val="CA2004"/>
                </a:solidFill>
                <a:latin typeface="標楷體" panose="03000509000000000000" pitchFamily="65" charset="-120"/>
              </a:rPr>
              <a:t/>
            </a:r>
            <a:br>
              <a:rPr lang="en-US" altLang="zh-TW" sz="3600" b="1" dirty="0" smtClean="0">
                <a:solidFill>
                  <a:srgbClr val="CA2004"/>
                </a:solidFill>
                <a:latin typeface="標楷體" panose="03000509000000000000" pitchFamily="65" charset="-120"/>
              </a:rPr>
            </a:br>
            <a:r>
              <a:rPr lang="zh-TW" altLang="en-US" sz="3600" b="1" dirty="0" smtClean="0">
                <a:solidFill>
                  <a:srgbClr val="CA2004"/>
                </a:solidFill>
                <a:latin typeface="標楷體" panose="03000509000000000000" pitchFamily="65" charset="-120"/>
              </a:rPr>
              <a:t>第</a:t>
            </a:r>
            <a:r>
              <a:rPr lang="en-US" altLang="zh-TW" sz="3600" b="1" dirty="0">
                <a:solidFill>
                  <a:srgbClr val="CA2004"/>
                </a:solidFill>
                <a:latin typeface="標楷體" panose="03000509000000000000" pitchFamily="65" charset="-120"/>
              </a:rPr>
              <a:t>1</a:t>
            </a:r>
            <a:r>
              <a:rPr lang="zh-TW" altLang="en-US" sz="3600" b="1" dirty="0">
                <a:solidFill>
                  <a:srgbClr val="CA2004"/>
                </a:solidFill>
                <a:latin typeface="標楷體" panose="03000509000000000000" pitchFamily="65" charset="-120"/>
              </a:rPr>
              <a:t>項</a:t>
            </a:r>
            <a:r>
              <a:rPr lang="zh-TW" altLang="en-US" sz="3600" b="1" dirty="0" smtClean="0">
                <a:solidFill>
                  <a:srgbClr val="CA2004"/>
                </a:solidFill>
                <a:latin typeface="標楷體" panose="03000509000000000000" pitchFamily="65" charset="-120"/>
              </a:rPr>
              <a:t>第</a:t>
            </a:r>
            <a:r>
              <a:rPr lang="en-US" altLang="zh-TW" sz="3600" b="1" dirty="0" smtClean="0">
                <a:solidFill>
                  <a:srgbClr val="CA2004"/>
                </a:solidFill>
                <a:latin typeface="標楷體" panose="03000509000000000000" pitchFamily="65" charset="-120"/>
              </a:rPr>
              <a:t>4</a:t>
            </a:r>
            <a:r>
              <a:rPr lang="zh-TW" altLang="en-US" sz="3600" b="1" dirty="0" smtClean="0">
                <a:solidFill>
                  <a:srgbClr val="CA2004"/>
                </a:solidFill>
                <a:latin typeface="標楷體" panose="03000509000000000000" pitchFamily="65" charset="-120"/>
              </a:rPr>
              <a:t>款與第</a:t>
            </a:r>
            <a:r>
              <a:rPr lang="en-US" altLang="zh-TW" sz="3600" b="1" dirty="0" smtClean="0">
                <a:solidFill>
                  <a:srgbClr val="CA2004"/>
                </a:solidFill>
                <a:latin typeface="標楷體" panose="03000509000000000000" pitchFamily="65" charset="-120"/>
              </a:rPr>
              <a:t>6</a:t>
            </a:r>
            <a:r>
              <a:rPr lang="zh-TW" altLang="en-US" sz="3600" b="1" dirty="0" smtClean="0">
                <a:solidFill>
                  <a:srgbClr val="CA2004"/>
                </a:solidFill>
                <a:latin typeface="標楷體" panose="03000509000000000000" pitchFamily="65" charset="-120"/>
              </a:rPr>
              <a:t>款情形</a:t>
            </a:r>
            <a:r>
              <a:rPr lang="en-US" altLang="zh-TW" sz="3600" b="1" dirty="0" smtClean="0">
                <a:solidFill>
                  <a:srgbClr val="CA2004"/>
                </a:solidFill>
                <a:latin typeface="標楷體" panose="03000509000000000000" pitchFamily="65" charset="-120"/>
              </a:rPr>
              <a:t>1</a:t>
            </a:r>
            <a:endParaRPr lang="zh-TW" altLang="en-US" sz="3600" b="1" dirty="0" smtClean="0">
              <a:solidFill>
                <a:srgbClr val="CA2004"/>
              </a:solidFill>
              <a:latin typeface="標楷體" panose="03000509000000000000" pitchFamily="65" charset="-120"/>
            </a:endParaRPr>
          </a:p>
        </p:txBody>
      </p:sp>
      <p:sp>
        <p:nvSpPr>
          <p:cNvPr id="103427" name="Rectangle 3"/>
          <p:cNvSpPr>
            <a:spLocks noGrp="1"/>
          </p:cNvSpPr>
          <p:nvPr>
            <p:ph type="body" idx="4294967295"/>
          </p:nvPr>
        </p:nvSpPr>
        <p:spPr>
          <a:xfrm>
            <a:off x="314545" y="1484784"/>
            <a:ext cx="8352928" cy="4896544"/>
          </a:xfrm>
        </p:spPr>
        <p:txBody>
          <a:bodyPr>
            <a:noAutofit/>
          </a:bodyPr>
          <a:lstStyle/>
          <a:p>
            <a:pPr>
              <a:buFont typeface="Wingdings" panose="05000000000000000000" pitchFamily="2" charset="2"/>
              <a:buChar char="n"/>
            </a:pPr>
            <a:r>
              <a:rPr lang="zh-TW" altLang="zh-TW" sz="2400" b="1" dirty="0" smtClean="0">
                <a:latin typeface="+mj-ea"/>
                <a:ea typeface="+mj-ea"/>
              </a:rPr>
              <a:t>【</a:t>
            </a:r>
            <a:r>
              <a:rPr lang="zh-TW" altLang="en-US" sz="2400" b="1" dirty="0" smtClean="0">
                <a:latin typeface="+mj-ea"/>
                <a:ea typeface="+mj-ea"/>
              </a:rPr>
              <a:t>案例探討</a:t>
            </a:r>
            <a:r>
              <a:rPr lang="en-US" altLang="zh-TW" sz="2400" b="1" dirty="0" smtClean="0">
                <a:latin typeface="+mj-ea"/>
                <a:ea typeface="+mj-ea"/>
              </a:rPr>
              <a:t>】</a:t>
            </a:r>
            <a:r>
              <a:rPr lang="zh-TW" altLang="en-US" sz="2400" b="1" dirty="0" smtClean="0">
                <a:latin typeface="+mj-ea"/>
                <a:ea typeface="+mj-ea"/>
              </a:rPr>
              <a:t>：</a:t>
            </a:r>
            <a:r>
              <a:rPr lang="zh-TW" altLang="zh-TW" sz="2400" b="1" dirty="0">
                <a:latin typeface="+mj-ea"/>
                <a:ea typeface="+mj-ea"/>
              </a:rPr>
              <a:t>請問工程採購多次辦理變更設計</a:t>
            </a:r>
            <a:r>
              <a:rPr lang="en-US" altLang="zh-TW" sz="2400" b="1" dirty="0">
                <a:latin typeface="+mj-ea"/>
                <a:ea typeface="+mj-ea"/>
              </a:rPr>
              <a:t>,</a:t>
            </a:r>
            <a:r>
              <a:rPr lang="zh-TW" altLang="zh-TW" sz="2400" b="1" dirty="0">
                <a:latin typeface="+mj-ea"/>
                <a:ea typeface="+mj-ea"/>
              </a:rPr>
              <a:t>引用政府採購法第</a:t>
            </a:r>
            <a:r>
              <a:rPr lang="en-US" altLang="zh-TW" sz="2400" b="1" dirty="0" smtClean="0">
                <a:latin typeface="+mj-ea"/>
                <a:ea typeface="+mj-ea"/>
              </a:rPr>
              <a:t>22</a:t>
            </a:r>
            <a:r>
              <a:rPr lang="zh-TW" altLang="zh-TW" sz="2400" b="1" dirty="0" smtClean="0">
                <a:latin typeface="+mj-ea"/>
                <a:ea typeface="+mj-ea"/>
              </a:rPr>
              <a:t>條</a:t>
            </a:r>
            <a:r>
              <a:rPr lang="zh-TW" altLang="zh-TW" sz="2400" b="1" dirty="0">
                <a:latin typeface="+mj-ea"/>
                <a:ea typeface="+mj-ea"/>
              </a:rPr>
              <a:t>第</a:t>
            </a:r>
            <a:r>
              <a:rPr lang="en-US" altLang="zh-TW" sz="2400" b="1" dirty="0" smtClean="0">
                <a:latin typeface="+mj-ea"/>
                <a:ea typeface="+mj-ea"/>
              </a:rPr>
              <a:t>1</a:t>
            </a:r>
            <a:r>
              <a:rPr lang="zh-TW" altLang="zh-TW" sz="2400" b="1" dirty="0" smtClean="0">
                <a:latin typeface="+mj-ea"/>
                <a:ea typeface="+mj-ea"/>
              </a:rPr>
              <a:t>項</a:t>
            </a:r>
            <a:r>
              <a:rPr lang="en-US" altLang="zh-TW" sz="2400" b="1" dirty="0" smtClean="0">
                <a:latin typeface="+mj-ea"/>
                <a:ea typeface="+mj-ea"/>
              </a:rPr>
              <a:t>6</a:t>
            </a:r>
            <a:r>
              <a:rPr lang="zh-TW" altLang="zh-TW" sz="2400" b="1" dirty="0" smtClean="0">
                <a:latin typeface="+mj-ea"/>
                <a:ea typeface="+mj-ea"/>
              </a:rPr>
              <a:t>款</a:t>
            </a:r>
            <a:r>
              <a:rPr lang="zh-TW" altLang="en-US" sz="2400" b="1" dirty="0" smtClean="0">
                <a:latin typeface="標楷體" panose="03000509000000000000" pitchFamily="65" charset="-120"/>
              </a:rPr>
              <a:t>，</a:t>
            </a:r>
            <a:r>
              <a:rPr lang="en-US" altLang="zh-TW" sz="2400" b="1" dirty="0" smtClean="0">
                <a:latin typeface="+mj-ea"/>
                <a:ea typeface="+mj-ea"/>
              </a:rPr>
              <a:t>4</a:t>
            </a:r>
            <a:r>
              <a:rPr lang="zh-TW" altLang="zh-TW" sz="2400" b="1" dirty="0" smtClean="0">
                <a:latin typeface="+mj-ea"/>
                <a:ea typeface="+mj-ea"/>
              </a:rPr>
              <a:t>款</a:t>
            </a:r>
            <a:r>
              <a:rPr lang="zh-TW" altLang="zh-TW" sz="2400" b="1" dirty="0">
                <a:latin typeface="+mj-ea"/>
                <a:ea typeface="+mj-ea"/>
              </a:rPr>
              <a:t>及</a:t>
            </a:r>
            <a:r>
              <a:rPr lang="en-US" altLang="zh-TW" sz="2400" b="1" dirty="0" smtClean="0">
                <a:latin typeface="+mj-ea"/>
                <a:ea typeface="+mj-ea"/>
              </a:rPr>
              <a:t>7</a:t>
            </a:r>
            <a:r>
              <a:rPr lang="zh-TW" altLang="zh-TW" sz="2400" b="1" dirty="0" smtClean="0">
                <a:latin typeface="+mj-ea"/>
                <a:ea typeface="+mj-ea"/>
              </a:rPr>
              <a:t>款</a:t>
            </a:r>
            <a:r>
              <a:rPr lang="zh-TW" altLang="en-US" sz="2400" b="1" dirty="0">
                <a:latin typeface="標楷體" panose="03000509000000000000" pitchFamily="65" charset="-120"/>
              </a:rPr>
              <a:t>，</a:t>
            </a:r>
            <a:r>
              <a:rPr lang="zh-TW" altLang="zh-TW" sz="2400" b="1" dirty="0" smtClean="0">
                <a:latin typeface="+mj-ea"/>
                <a:ea typeface="+mj-ea"/>
              </a:rPr>
              <a:t>是否</a:t>
            </a:r>
            <a:r>
              <a:rPr lang="zh-TW" altLang="zh-TW" sz="2400" b="1" dirty="0">
                <a:latin typeface="+mj-ea"/>
                <a:ea typeface="+mj-ea"/>
              </a:rPr>
              <a:t>有順序之別</a:t>
            </a:r>
            <a:r>
              <a:rPr lang="en-US" altLang="zh-TW" sz="2400" b="1" dirty="0">
                <a:latin typeface="+mj-ea"/>
                <a:ea typeface="+mj-ea"/>
              </a:rPr>
              <a:t>?</a:t>
            </a:r>
            <a:r>
              <a:rPr lang="zh-TW" altLang="zh-TW" sz="2400" b="1" dirty="0">
                <a:latin typeface="+mj-ea"/>
                <a:ea typeface="+mj-ea"/>
              </a:rPr>
              <a:t>若先引用</a:t>
            </a:r>
            <a:r>
              <a:rPr lang="en-US" altLang="zh-TW" sz="2400" b="1" dirty="0" smtClean="0">
                <a:latin typeface="+mj-ea"/>
                <a:ea typeface="+mj-ea"/>
              </a:rPr>
              <a:t>7</a:t>
            </a:r>
            <a:r>
              <a:rPr lang="zh-TW" altLang="zh-TW" sz="2400" b="1" dirty="0" smtClean="0">
                <a:latin typeface="+mj-ea"/>
                <a:ea typeface="+mj-ea"/>
              </a:rPr>
              <a:t>款</a:t>
            </a:r>
            <a:r>
              <a:rPr lang="zh-TW" altLang="en-US" sz="2400" b="1" dirty="0" smtClean="0">
                <a:latin typeface="標楷體" panose="03000509000000000000" pitchFamily="65" charset="-120"/>
              </a:rPr>
              <a:t>，</a:t>
            </a:r>
            <a:r>
              <a:rPr lang="en-US" altLang="zh-TW" sz="2400" b="1" dirty="0" smtClean="0">
                <a:latin typeface="+mj-ea"/>
                <a:ea typeface="+mj-ea"/>
              </a:rPr>
              <a:t>4</a:t>
            </a:r>
            <a:r>
              <a:rPr lang="zh-TW" altLang="zh-TW" sz="2400" b="1" dirty="0" smtClean="0">
                <a:latin typeface="+mj-ea"/>
                <a:ea typeface="+mj-ea"/>
              </a:rPr>
              <a:t>款</a:t>
            </a:r>
            <a:r>
              <a:rPr lang="zh-TW" altLang="zh-TW" sz="2400" b="1" dirty="0">
                <a:latin typeface="+mj-ea"/>
                <a:ea typeface="+mj-ea"/>
              </a:rPr>
              <a:t>之後再引用</a:t>
            </a:r>
            <a:r>
              <a:rPr lang="en-US" altLang="zh-TW" sz="2400" b="1" dirty="0" smtClean="0">
                <a:latin typeface="+mj-ea"/>
                <a:ea typeface="+mj-ea"/>
              </a:rPr>
              <a:t>6</a:t>
            </a:r>
            <a:r>
              <a:rPr lang="zh-TW" altLang="zh-TW" sz="2400" b="1" dirty="0" smtClean="0">
                <a:latin typeface="+mj-ea"/>
                <a:ea typeface="+mj-ea"/>
              </a:rPr>
              <a:t>款</a:t>
            </a:r>
            <a:r>
              <a:rPr lang="zh-TW" altLang="en-US" sz="2400" b="1" dirty="0">
                <a:latin typeface="標楷體" panose="03000509000000000000" pitchFamily="65" charset="-120"/>
              </a:rPr>
              <a:t>，</a:t>
            </a:r>
            <a:r>
              <a:rPr lang="zh-TW" altLang="zh-TW" sz="2400" b="1" dirty="0" smtClean="0">
                <a:latin typeface="+mj-ea"/>
                <a:ea typeface="+mj-ea"/>
              </a:rPr>
              <a:t>此時</a:t>
            </a:r>
            <a:r>
              <a:rPr lang="zh-TW" altLang="zh-TW" sz="2400" b="1" dirty="0">
                <a:latin typeface="+mj-ea"/>
                <a:ea typeface="+mj-ea"/>
              </a:rPr>
              <a:t>累計追加金額不得逾原主契約</a:t>
            </a:r>
            <a:r>
              <a:rPr lang="en-US" altLang="zh-TW" sz="2400" b="1" dirty="0">
                <a:latin typeface="+mj-ea"/>
                <a:ea typeface="+mj-ea"/>
              </a:rPr>
              <a:t>50%</a:t>
            </a:r>
            <a:r>
              <a:rPr lang="zh-TW" altLang="zh-TW" sz="2400" b="1" dirty="0">
                <a:latin typeface="+mj-ea"/>
                <a:ea typeface="+mj-ea"/>
              </a:rPr>
              <a:t>要如何計算</a:t>
            </a:r>
            <a:r>
              <a:rPr lang="en-US" altLang="zh-TW" sz="2400" b="1" dirty="0">
                <a:latin typeface="+mj-ea"/>
                <a:ea typeface="+mj-ea"/>
              </a:rPr>
              <a:t>?</a:t>
            </a:r>
            <a:endParaRPr lang="zh-TW" altLang="zh-TW" sz="2400" b="1" dirty="0">
              <a:latin typeface="+mj-ea"/>
              <a:ea typeface="+mj-ea"/>
            </a:endParaRPr>
          </a:p>
          <a:p>
            <a:r>
              <a:rPr lang="zh-TW" altLang="zh-TW" sz="2400" b="1" dirty="0">
                <a:latin typeface="+mj-ea"/>
                <a:ea typeface="+mj-ea"/>
              </a:rPr>
              <a:t>例如</a:t>
            </a:r>
            <a:r>
              <a:rPr lang="en-US" altLang="zh-TW" sz="2400" b="1" dirty="0">
                <a:latin typeface="+mj-ea"/>
                <a:ea typeface="+mj-ea"/>
              </a:rPr>
              <a:t>:</a:t>
            </a:r>
            <a:r>
              <a:rPr lang="zh-TW" altLang="zh-TW" sz="2400" b="1" dirty="0">
                <a:latin typeface="+mj-ea"/>
                <a:ea typeface="+mj-ea"/>
              </a:rPr>
              <a:t>甲工程契約金額</a:t>
            </a:r>
            <a:r>
              <a:rPr lang="en-US" altLang="zh-TW" sz="2400" b="1" dirty="0" smtClean="0">
                <a:latin typeface="+mj-ea"/>
                <a:ea typeface="+mj-ea"/>
              </a:rPr>
              <a:t>500</a:t>
            </a:r>
            <a:r>
              <a:rPr lang="zh-TW" altLang="zh-TW" sz="2400" b="1" dirty="0" smtClean="0">
                <a:latin typeface="+mj-ea"/>
                <a:ea typeface="+mj-ea"/>
              </a:rPr>
              <a:t>萬元</a:t>
            </a:r>
            <a:r>
              <a:rPr lang="zh-TW" altLang="en-US" sz="2400" b="1" dirty="0">
                <a:latin typeface="標楷體" panose="03000509000000000000" pitchFamily="65" charset="-120"/>
              </a:rPr>
              <a:t>，</a:t>
            </a:r>
            <a:r>
              <a:rPr lang="zh-TW" altLang="zh-TW" sz="2400" b="1" dirty="0" smtClean="0">
                <a:latin typeface="+mj-ea"/>
                <a:ea typeface="+mj-ea"/>
              </a:rPr>
              <a:t>第</a:t>
            </a:r>
            <a:r>
              <a:rPr lang="en-US" altLang="zh-TW" sz="2400" b="1" dirty="0" smtClean="0">
                <a:latin typeface="+mj-ea"/>
                <a:ea typeface="+mj-ea"/>
              </a:rPr>
              <a:t>1</a:t>
            </a:r>
            <a:r>
              <a:rPr lang="zh-TW" altLang="zh-TW" sz="2400" b="1" dirty="0" smtClean="0">
                <a:latin typeface="+mj-ea"/>
                <a:ea typeface="+mj-ea"/>
              </a:rPr>
              <a:t>次</a:t>
            </a:r>
            <a:r>
              <a:rPr lang="zh-TW" altLang="zh-TW" sz="2400" b="1" dirty="0">
                <a:latin typeface="+mj-ea"/>
                <a:ea typeface="+mj-ea"/>
              </a:rPr>
              <a:t>變更設計先引用</a:t>
            </a:r>
            <a:r>
              <a:rPr lang="en-US" altLang="zh-TW" sz="2400" b="1" dirty="0" smtClean="0">
                <a:latin typeface="+mj-ea"/>
                <a:ea typeface="+mj-ea"/>
              </a:rPr>
              <a:t>7</a:t>
            </a:r>
            <a:r>
              <a:rPr lang="zh-TW" altLang="zh-TW" sz="2400" b="1" dirty="0" smtClean="0">
                <a:latin typeface="+mj-ea"/>
                <a:ea typeface="+mj-ea"/>
              </a:rPr>
              <a:t>款</a:t>
            </a:r>
            <a:r>
              <a:rPr lang="zh-TW" altLang="zh-TW" sz="2400" b="1" dirty="0">
                <a:latin typeface="+mj-ea"/>
                <a:ea typeface="+mj-ea"/>
              </a:rPr>
              <a:t>辦理後續擴充</a:t>
            </a:r>
            <a:r>
              <a:rPr lang="en-US" altLang="zh-TW" sz="2400" b="1" dirty="0" smtClean="0">
                <a:latin typeface="+mj-ea"/>
                <a:ea typeface="+mj-ea"/>
              </a:rPr>
              <a:t>300</a:t>
            </a:r>
            <a:r>
              <a:rPr lang="zh-TW" altLang="zh-TW" sz="2400" b="1" dirty="0" smtClean="0">
                <a:latin typeface="+mj-ea"/>
                <a:ea typeface="+mj-ea"/>
              </a:rPr>
              <a:t>萬元</a:t>
            </a:r>
            <a:r>
              <a:rPr lang="zh-TW" altLang="en-US" sz="2400" b="1" dirty="0">
                <a:latin typeface="標楷體" panose="03000509000000000000" pitchFamily="65" charset="-120"/>
              </a:rPr>
              <a:t>，</a:t>
            </a:r>
            <a:r>
              <a:rPr lang="zh-TW" altLang="en-US" sz="2400" b="1" u="sng" dirty="0" smtClean="0">
                <a:latin typeface="+mj-ea"/>
                <a:ea typeface="+mj-ea"/>
              </a:rPr>
              <a:t>第</a:t>
            </a:r>
            <a:r>
              <a:rPr lang="en-US" altLang="zh-TW" sz="2400" b="1" u="sng" dirty="0" smtClean="0">
                <a:latin typeface="+mj-ea"/>
                <a:ea typeface="+mj-ea"/>
              </a:rPr>
              <a:t>2</a:t>
            </a:r>
            <a:r>
              <a:rPr lang="zh-TW" altLang="zh-TW" sz="2400" b="1" u="sng" dirty="0" smtClean="0">
                <a:latin typeface="+mj-ea"/>
                <a:ea typeface="+mj-ea"/>
              </a:rPr>
              <a:t>次變更</a:t>
            </a:r>
            <a:r>
              <a:rPr lang="zh-TW" altLang="zh-TW" sz="2400" b="1" u="sng" dirty="0">
                <a:latin typeface="+mj-ea"/>
                <a:ea typeface="+mj-ea"/>
              </a:rPr>
              <a:t>設計再引用</a:t>
            </a:r>
            <a:r>
              <a:rPr lang="en-US" altLang="zh-TW" sz="2400" b="1" u="sng" dirty="0" smtClean="0">
                <a:latin typeface="+mj-ea"/>
                <a:ea typeface="+mj-ea"/>
              </a:rPr>
              <a:t>4</a:t>
            </a:r>
            <a:r>
              <a:rPr lang="zh-TW" altLang="zh-TW" sz="2400" b="1" u="sng" dirty="0" smtClean="0">
                <a:latin typeface="+mj-ea"/>
                <a:ea typeface="+mj-ea"/>
              </a:rPr>
              <a:t>款</a:t>
            </a:r>
            <a:r>
              <a:rPr lang="zh-TW" altLang="en-US" sz="2400" b="1" u="sng" dirty="0" smtClean="0">
                <a:latin typeface="+mj-ea"/>
                <a:ea typeface="+mj-ea"/>
              </a:rPr>
              <a:t>擴</a:t>
            </a:r>
            <a:r>
              <a:rPr lang="zh-TW" altLang="zh-TW" sz="2400" b="1" u="sng" dirty="0" smtClean="0">
                <a:latin typeface="+mj-ea"/>
                <a:ea typeface="+mj-ea"/>
              </a:rPr>
              <a:t>充</a:t>
            </a:r>
            <a:r>
              <a:rPr lang="en-US" altLang="zh-TW" sz="2400" b="1" u="sng" dirty="0" smtClean="0">
                <a:latin typeface="+mj-ea"/>
                <a:ea typeface="+mj-ea"/>
              </a:rPr>
              <a:t>300</a:t>
            </a:r>
            <a:r>
              <a:rPr lang="zh-TW" altLang="zh-TW" sz="2400" b="1" u="sng" dirty="0" smtClean="0">
                <a:latin typeface="+mj-ea"/>
                <a:ea typeface="+mj-ea"/>
              </a:rPr>
              <a:t>萬元</a:t>
            </a:r>
            <a:r>
              <a:rPr lang="zh-TW" altLang="en-US" sz="2400" b="1" dirty="0">
                <a:latin typeface="標楷體" panose="03000509000000000000" pitchFamily="65" charset="-120"/>
              </a:rPr>
              <a:t>，</a:t>
            </a:r>
            <a:r>
              <a:rPr lang="zh-TW" altLang="zh-TW" sz="2400" b="1" dirty="0" smtClean="0">
                <a:latin typeface="+mj-ea"/>
                <a:ea typeface="+mj-ea"/>
              </a:rPr>
              <a:t>第</a:t>
            </a:r>
            <a:r>
              <a:rPr lang="en-US" altLang="zh-TW" sz="2400" b="1" dirty="0" smtClean="0">
                <a:latin typeface="+mj-ea"/>
                <a:ea typeface="+mj-ea"/>
              </a:rPr>
              <a:t>3</a:t>
            </a:r>
            <a:r>
              <a:rPr lang="zh-TW" altLang="zh-TW" sz="2400" b="1" dirty="0" smtClean="0">
                <a:latin typeface="+mj-ea"/>
                <a:ea typeface="+mj-ea"/>
              </a:rPr>
              <a:t>次</a:t>
            </a:r>
            <a:r>
              <a:rPr lang="zh-TW" altLang="zh-TW" sz="2400" b="1" dirty="0">
                <a:latin typeface="+mj-ea"/>
                <a:ea typeface="+mj-ea"/>
              </a:rPr>
              <a:t>變更</a:t>
            </a:r>
            <a:r>
              <a:rPr lang="zh-TW" altLang="zh-TW" sz="2400" b="1" dirty="0" smtClean="0">
                <a:latin typeface="+mj-ea"/>
                <a:ea typeface="+mj-ea"/>
              </a:rPr>
              <a:t>設計</a:t>
            </a:r>
            <a:r>
              <a:rPr lang="zh-TW" altLang="en-US" sz="2400" b="1" dirty="0" smtClean="0">
                <a:latin typeface="標楷體" panose="03000509000000000000" pitchFamily="65" charset="-120"/>
              </a:rPr>
              <a:t>，</a:t>
            </a:r>
            <a:r>
              <a:rPr lang="zh-TW" altLang="zh-TW" sz="2400" b="1" dirty="0" smtClean="0">
                <a:latin typeface="+mj-ea"/>
                <a:ea typeface="+mj-ea"/>
              </a:rPr>
              <a:t>若</a:t>
            </a:r>
            <a:r>
              <a:rPr lang="zh-TW" altLang="zh-TW" sz="2400" b="1" dirty="0">
                <a:latin typeface="+mj-ea"/>
                <a:ea typeface="+mj-ea"/>
              </a:rPr>
              <a:t>引用</a:t>
            </a:r>
            <a:r>
              <a:rPr lang="en-US" altLang="zh-TW" sz="2400" b="1" dirty="0" smtClean="0">
                <a:latin typeface="+mj-ea"/>
                <a:ea typeface="+mj-ea"/>
              </a:rPr>
              <a:t>6</a:t>
            </a:r>
            <a:r>
              <a:rPr lang="zh-TW" altLang="zh-TW" sz="2400" b="1" dirty="0" smtClean="0">
                <a:latin typeface="+mj-ea"/>
                <a:ea typeface="+mj-ea"/>
              </a:rPr>
              <a:t>款</a:t>
            </a:r>
            <a:r>
              <a:rPr lang="en-US" altLang="zh-TW" sz="2400" b="1" dirty="0">
                <a:latin typeface="+mj-ea"/>
                <a:ea typeface="+mj-ea"/>
              </a:rPr>
              <a:t>,</a:t>
            </a:r>
            <a:r>
              <a:rPr lang="zh-TW" altLang="zh-TW" sz="2400" b="1" dirty="0">
                <a:latin typeface="+mj-ea"/>
                <a:ea typeface="+mj-ea"/>
              </a:rPr>
              <a:t>其累計追加</a:t>
            </a:r>
            <a:r>
              <a:rPr lang="zh-TW" altLang="zh-TW" sz="2400" b="1" dirty="0" smtClean="0">
                <a:latin typeface="+mj-ea"/>
                <a:ea typeface="+mj-ea"/>
              </a:rPr>
              <a:t>金額</a:t>
            </a:r>
            <a:r>
              <a:rPr lang="zh-TW" altLang="zh-TW" sz="2400" b="1" dirty="0">
                <a:latin typeface="+mj-ea"/>
                <a:ea typeface="+mj-ea"/>
              </a:rPr>
              <a:t>上限為多少</a:t>
            </a:r>
            <a:r>
              <a:rPr lang="en-US" altLang="zh-TW" sz="2400" b="1" dirty="0" smtClean="0">
                <a:latin typeface="+mj-ea"/>
                <a:ea typeface="+mj-ea"/>
              </a:rPr>
              <a:t>?</a:t>
            </a:r>
          </a:p>
          <a:p>
            <a:pPr lvl="0">
              <a:spcBef>
                <a:spcPct val="0"/>
              </a:spcBef>
              <a:buFont typeface="Wingdings" panose="05000000000000000000" pitchFamily="2" charset="2"/>
              <a:buChar char="p"/>
            </a:pPr>
            <a:r>
              <a:rPr lang="zh-TW" altLang="zh-TW" sz="2400" b="1" dirty="0">
                <a:solidFill>
                  <a:prstClr val="black"/>
                </a:solidFill>
                <a:latin typeface="標楷體" panose="03000509000000000000" pitchFamily="65" charset="-120"/>
              </a:rPr>
              <a:t>【</a:t>
            </a:r>
            <a:r>
              <a:rPr lang="zh-TW" altLang="en-US" sz="2400" b="1" dirty="0">
                <a:solidFill>
                  <a:prstClr val="black"/>
                </a:solidFill>
                <a:latin typeface="標楷體" panose="03000509000000000000" pitchFamily="65" charset="-120"/>
              </a:rPr>
              <a:t>法律見解</a:t>
            </a:r>
            <a:r>
              <a:rPr lang="en-US" altLang="zh-TW" sz="2400" b="1" dirty="0">
                <a:solidFill>
                  <a:prstClr val="black"/>
                </a:solidFill>
                <a:latin typeface="標楷體" panose="03000509000000000000" pitchFamily="65" charset="-120"/>
              </a:rPr>
              <a:t>】</a:t>
            </a:r>
            <a:r>
              <a:rPr lang="zh-TW" altLang="en-US" sz="2400" b="1" dirty="0">
                <a:solidFill>
                  <a:prstClr val="black"/>
                </a:solidFill>
                <a:latin typeface="標楷體" panose="03000509000000000000" pitchFamily="65" charset="-120"/>
              </a:rPr>
              <a:t>：</a:t>
            </a:r>
            <a:endParaRPr lang="en-US" altLang="zh-TW" sz="2400" b="1" dirty="0">
              <a:solidFill>
                <a:prstClr val="black"/>
              </a:solidFill>
              <a:latin typeface="標楷體" panose="03000509000000000000" pitchFamily="65" charset="-120"/>
            </a:endParaRPr>
          </a:p>
          <a:p>
            <a:pPr lvl="0">
              <a:spcBef>
                <a:spcPct val="0"/>
              </a:spcBef>
            </a:pPr>
            <a:r>
              <a:rPr lang="en-US" altLang="zh-TW" sz="2400" b="1" dirty="0">
                <a:solidFill>
                  <a:prstClr val="black"/>
                </a:solidFill>
                <a:latin typeface="標楷體" panose="03000509000000000000" pitchFamily="65" charset="-120"/>
              </a:rPr>
              <a:t>(</a:t>
            </a:r>
            <a:r>
              <a:rPr lang="zh-TW" altLang="en-US" sz="2400" b="1" dirty="0">
                <a:solidFill>
                  <a:prstClr val="black"/>
                </a:solidFill>
                <a:latin typeface="標楷體" panose="03000509000000000000" pitchFamily="65" charset="-120"/>
              </a:rPr>
              <a:t>一</a:t>
            </a:r>
            <a:r>
              <a:rPr lang="en-US" altLang="zh-TW" sz="2400" b="1" dirty="0">
                <a:solidFill>
                  <a:prstClr val="black"/>
                </a:solidFill>
                <a:latin typeface="標楷體" panose="03000509000000000000" pitchFamily="65" charset="-120"/>
              </a:rPr>
              <a:t>)</a:t>
            </a:r>
            <a:r>
              <a:rPr lang="zh-TW" altLang="en-US" sz="2400" b="1" dirty="0">
                <a:solidFill>
                  <a:prstClr val="black"/>
                </a:solidFill>
                <a:latin typeface="標楷體" panose="03000509000000000000" pitchFamily="65" charset="-120"/>
              </a:rPr>
              <a:t>工程採購</a:t>
            </a:r>
            <a:r>
              <a:rPr lang="zh-TW" altLang="en-US" sz="2400" b="1" dirty="0">
                <a:solidFill>
                  <a:srgbClr val="0000FF"/>
                </a:solidFill>
                <a:latin typeface="標楷體" panose="03000509000000000000" pitchFamily="65" charset="-120"/>
              </a:rPr>
              <a:t>辦理變更設計</a:t>
            </a:r>
            <a:r>
              <a:rPr lang="zh-TW" altLang="en-US" sz="2400" b="1" dirty="0">
                <a:solidFill>
                  <a:prstClr val="black"/>
                </a:solidFill>
                <a:latin typeface="標楷體" panose="03000509000000000000" pitchFamily="65" charset="-120"/>
              </a:rPr>
              <a:t>，</a:t>
            </a:r>
            <a:r>
              <a:rPr lang="zh-TW" altLang="en-US" sz="2400" b="1" dirty="0">
                <a:solidFill>
                  <a:srgbClr val="FF0000"/>
                </a:solidFill>
                <a:latin typeface="標楷體" panose="03000509000000000000" pitchFamily="65" charset="-120"/>
              </a:rPr>
              <a:t>未符合政府採購法第</a:t>
            </a:r>
            <a:r>
              <a:rPr lang="en-US" altLang="zh-TW" sz="2400" b="1" dirty="0">
                <a:solidFill>
                  <a:srgbClr val="FF0000"/>
                </a:solidFill>
                <a:latin typeface="標楷體" panose="03000509000000000000" pitchFamily="65" charset="-120"/>
              </a:rPr>
              <a:t>22</a:t>
            </a:r>
            <a:r>
              <a:rPr lang="zh-TW" altLang="en-US" sz="2400" b="1" dirty="0">
                <a:solidFill>
                  <a:srgbClr val="FF0000"/>
                </a:solidFill>
                <a:latin typeface="標楷體" panose="03000509000000000000" pitchFamily="65" charset="-120"/>
              </a:rPr>
              <a:t>條第</a:t>
            </a:r>
            <a:r>
              <a:rPr lang="en-US" altLang="zh-TW" sz="2400" b="1" dirty="0">
                <a:solidFill>
                  <a:srgbClr val="FF0000"/>
                </a:solidFill>
                <a:latin typeface="標楷體" panose="03000509000000000000" pitchFamily="65" charset="-120"/>
              </a:rPr>
              <a:t>1</a:t>
            </a:r>
            <a:r>
              <a:rPr lang="zh-TW" altLang="en-US" sz="2400" b="1" dirty="0">
                <a:solidFill>
                  <a:srgbClr val="FF0000"/>
                </a:solidFill>
                <a:latin typeface="標楷體" panose="03000509000000000000" pitchFamily="65" charset="-120"/>
              </a:rPr>
              <a:t>項</a:t>
            </a:r>
            <a:r>
              <a:rPr lang="en-US" altLang="zh-TW" sz="2400" b="1" dirty="0">
                <a:solidFill>
                  <a:srgbClr val="FF0000"/>
                </a:solidFill>
                <a:latin typeface="標楷體" panose="03000509000000000000" pitchFamily="65" charset="-120"/>
              </a:rPr>
              <a:t>4</a:t>
            </a:r>
            <a:r>
              <a:rPr lang="zh-TW" altLang="en-US" sz="2400" b="1" dirty="0" smtClean="0">
                <a:solidFill>
                  <a:srgbClr val="FF0000"/>
                </a:solidFill>
                <a:latin typeface="標楷體" panose="03000509000000000000" pitchFamily="65" charset="-120"/>
              </a:rPr>
              <a:t>款規定</a:t>
            </a:r>
            <a:r>
              <a:rPr lang="zh-TW" altLang="en-US" sz="2400" b="1" dirty="0" smtClean="0">
                <a:latin typeface="標楷體" panose="03000509000000000000" pitchFamily="65" charset="-120"/>
              </a:rPr>
              <a:t>，</a:t>
            </a:r>
            <a:r>
              <a:rPr lang="zh-TW" altLang="en-US" sz="2400" b="1" dirty="0">
                <a:solidFill>
                  <a:srgbClr val="0000FF"/>
                </a:solidFill>
                <a:latin typeface="標楷體" panose="03000509000000000000" pitchFamily="65" charset="-120"/>
              </a:rPr>
              <a:t>原供應廠商採購非屬</a:t>
            </a:r>
            <a:r>
              <a:rPr lang="zh-TW" altLang="en-US" sz="2400" b="1" dirty="0" smtClean="0">
                <a:solidFill>
                  <a:srgbClr val="0000FF"/>
                </a:solidFill>
                <a:latin typeface="標楷體" panose="03000509000000000000" pitchFamily="65" charset="-120"/>
              </a:rPr>
              <a:t>獨家之</a:t>
            </a:r>
            <a:r>
              <a:rPr lang="zh-TW" altLang="en-US" sz="2400" b="1" dirty="0" smtClean="0">
                <a:solidFill>
                  <a:prstClr val="black"/>
                </a:solidFill>
                <a:latin typeface="標楷體" panose="03000509000000000000" pitchFamily="65" charset="-120"/>
              </a:rPr>
              <a:t>構成要件</a:t>
            </a:r>
            <a:r>
              <a:rPr lang="zh-TW" altLang="en-US" sz="2400" b="1" dirty="0" smtClean="0">
                <a:solidFill>
                  <a:srgbClr val="0000FF"/>
                </a:solidFill>
                <a:latin typeface="標楷體" panose="03000509000000000000" pitchFamily="65" charset="-120"/>
              </a:rPr>
              <a:t>，</a:t>
            </a:r>
            <a:r>
              <a:rPr lang="zh-TW" altLang="en-US" sz="2400" b="1" dirty="0">
                <a:solidFill>
                  <a:prstClr val="black"/>
                </a:solidFill>
                <a:latin typeface="標楷體" panose="03000509000000000000" pitchFamily="65" charset="-120"/>
              </a:rPr>
              <a:t>工程會</a:t>
            </a:r>
            <a:r>
              <a:rPr lang="en-US" altLang="zh-TW" sz="2400" b="1" dirty="0">
                <a:solidFill>
                  <a:prstClr val="black"/>
                </a:solidFill>
                <a:latin typeface="標楷體" panose="03000509000000000000" pitchFamily="65" charset="-120"/>
              </a:rPr>
              <a:t>90</a:t>
            </a:r>
            <a:r>
              <a:rPr lang="zh-TW" altLang="en-US" sz="2400" b="1" dirty="0">
                <a:solidFill>
                  <a:prstClr val="black"/>
                </a:solidFill>
                <a:latin typeface="標楷體" panose="03000509000000000000" pitchFamily="65" charset="-120"/>
              </a:rPr>
              <a:t>年</a:t>
            </a:r>
            <a:r>
              <a:rPr lang="en-US" altLang="zh-TW" sz="2400" b="1" dirty="0">
                <a:solidFill>
                  <a:prstClr val="black"/>
                </a:solidFill>
                <a:latin typeface="標楷體" panose="03000509000000000000" pitchFamily="65" charset="-120"/>
              </a:rPr>
              <a:t>06</a:t>
            </a:r>
            <a:r>
              <a:rPr lang="zh-TW" altLang="en-US" sz="2400" b="1" dirty="0">
                <a:solidFill>
                  <a:prstClr val="black"/>
                </a:solidFill>
                <a:latin typeface="標楷體" panose="03000509000000000000" pitchFamily="65" charset="-120"/>
              </a:rPr>
              <a:t>月</a:t>
            </a:r>
            <a:r>
              <a:rPr lang="en-US" altLang="zh-TW" sz="2400" b="1" dirty="0">
                <a:solidFill>
                  <a:prstClr val="black"/>
                </a:solidFill>
                <a:latin typeface="標楷體" panose="03000509000000000000" pitchFamily="65" charset="-120"/>
              </a:rPr>
              <a:t>14</a:t>
            </a:r>
            <a:r>
              <a:rPr lang="zh-TW" altLang="en-US" sz="2400" b="1" dirty="0">
                <a:solidFill>
                  <a:prstClr val="black"/>
                </a:solidFill>
                <a:latin typeface="標楷體" panose="03000509000000000000" pitchFamily="65" charset="-120"/>
              </a:rPr>
              <a:t>日工程企字第</a:t>
            </a:r>
            <a:r>
              <a:rPr lang="en-US" altLang="zh-TW" sz="2400" b="1" dirty="0">
                <a:solidFill>
                  <a:prstClr val="black"/>
                </a:solidFill>
                <a:latin typeface="標楷體" panose="03000509000000000000" pitchFamily="65" charset="-120"/>
              </a:rPr>
              <a:t>90021084</a:t>
            </a:r>
            <a:r>
              <a:rPr lang="zh-TW" altLang="en-US" sz="2400" b="1" dirty="0">
                <a:solidFill>
                  <a:prstClr val="black"/>
                </a:solidFill>
                <a:latin typeface="標楷體" panose="03000509000000000000" pitchFamily="65" charset="-120"/>
              </a:rPr>
              <a:t>號函</a:t>
            </a:r>
            <a:r>
              <a:rPr lang="zh-TW" altLang="en-US" sz="2400" b="1" dirty="0" smtClean="0">
                <a:solidFill>
                  <a:prstClr val="black"/>
                </a:solidFill>
                <a:latin typeface="標楷體" panose="03000509000000000000" pitchFamily="65" charset="-120"/>
              </a:rPr>
              <a:t>參照</a:t>
            </a:r>
            <a:r>
              <a:rPr lang="zh-TW" altLang="en-US" sz="2400" b="1" dirty="0" smtClean="0">
                <a:solidFill>
                  <a:srgbClr val="0000FF"/>
                </a:solidFill>
                <a:latin typeface="標楷體" panose="03000509000000000000" pitchFamily="65" charset="-120"/>
              </a:rPr>
              <a:t>。另</a:t>
            </a:r>
            <a:r>
              <a:rPr lang="zh-TW" altLang="en-US" sz="2400" b="1" dirty="0">
                <a:latin typeface="+mj-ea"/>
              </a:rPr>
              <a:t>工程會</a:t>
            </a:r>
            <a:r>
              <a:rPr lang="en-US" altLang="zh-TW" sz="2400" b="1" dirty="0">
                <a:latin typeface="+mj-ea"/>
              </a:rPr>
              <a:t>99</a:t>
            </a:r>
            <a:r>
              <a:rPr lang="zh-TW" altLang="en-US" sz="2400" b="1" dirty="0">
                <a:latin typeface="+mj-ea"/>
              </a:rPr>
              <a:t>年</a:t>
            </a:r>
            <a:r>
              <a:rPr lang="en-US" altLang="zh-TW" sz="2400" b="1" dirty="0">
                <a:latin typeface="+mj-ea"/>
              </a:rPr>
              <a:t>06</a:t>
            </a:r>
            <a:r>
              <a:rPr lang="zh-TW" altLang="en-US" sz="2400" b="1" dirty="0">
                <a:latin typeface="+mj-ea"/>
              </a:rPr>
              <a:t>月</a:t>
            </a:r>
            <a:r>
              <a:rPr lang="en-US" altLang="zh-TW" sz="2400" b="1" dirty="0">
                <a:latin typeface="+mj-ea"/>
              </a:rPr>
              <a:t>23</a:t>
            </a:r>
            <a:r>
              <a:rPr lang="zh-TW" altLang="en-US" sz="2400" b="1" dirty="0">
                <a:latin typeface="+mj-ea"/>
              </a:rPr>
              <a:t>日工程企字第</a:t>
            </a:r>
            <a:r>
              <a:rPr lang="en-US" altLang="zh-TW" sz="2400" b="1" dirty="0">
                <a:latin typeface="+mj-ea"/>
              </a:rPr>
              <a:t>09900250030</a:t>
            </a:r>
            <a:r>
              <a:rPr lang="zh-TW" altLang="en-US" sz="2400" b="1" dirty="0">
                <a:latin typeface="+mj-ea"/>
              </a:rPr>
              <a:t>號</a:t>
            </a:r>
            <a:r>
              <a:rPr lang="zh-TW" altLang="en-US" sz="2400" b="1" dirty="0" smtClean="0">
                <a:latin typeface="+mj-ea"/>
              </a:rPr>
              <a:t>函釋在案。</a:t>
            </a:r>
            <a:endParaRPr lang="en-US" altLang="zh-TW" sz="2400" b="1" dirty="0">
              <a:latin typeface="+mj-ea"/>
            </a:endParaRPr>
          </a:p>
          <a:p>
            <a:pPr>
              <a:buFont typeface="Wingdings" panose="05000000000000000000" pitchFamily="2" charset="2"/>
              <a:buChar char="p"/>
            </a:pPr>
            <a:endParaRPr lang="en-US" altLang="zh-TW" sz="2400" b="1" dirty="0">
              <a:latin typeface="+mj-ea"/>
              <a:ea typeface="+mj-ea"/>
            </a:endParaRPr>
          </a:p>
          <a:p>
            <a:pPr>
              <a:lnSpc>
                <a:spcPts val="2500"/>
              </a:lnSpc>
              <a:spcBef>
                <a:spcPct val="0"/>
              </a:spcBef>
            </a:pPr>
            <a:endParaRPr lang="zh-TW" altLang="en-US" sz="2400" b="1" dirty="0" smtClean="0">
              <a:solidFill>
                <a:srgbClr val="FF0000"/>
              </a:solidFill>
              <a:latin typeface="+mn-ea"/>
            </a:endParaRPr>
          </a:p>
        </p:txBody>
      </p:sp>
      <p:sp>
        <p:nvSpPr>
          <p:cNvPr id="3" name="投影片編號版面配置區 2"/>
          <p:cNvSpPr>
            <a:spLocks noGrp="1"/>
          </p:cNvSpPr>
          <p:nvPr>
            <p:ph type="sldNum" sz="quarter" idx="12"/>
          </p:nvPr>
        </p:nvSpPr>
        <p:spPr/>
        <p:txBody>
          <a:bodyPr/>
          <a:lstStyle/>
          <a:p>
            <a:fld id="{1118FB7C-3051-423D-B140-B22D31D849CF}" type="slidenum">
              <a:rPr lang="zh-TW" altLang="en-US" smtClean="0"/>
              <a:pPr/>
              <a:t>87</a:t>
            </a:fld>
            <a:endParaRPr lang="zh-TW" altLang="en-US"/>
          </a:p>
        </p:txBody>
      </p:sp>
    </p:spTree>
    <p:extLst>
      <p:ext uri="{BB962C8B-B14F-4D97-AF65-F5344CB8AC3E}">
        <p14:creationId xmlns:p14="http://schemas.microsoft.com/office/powerpoint/2010/main" val="1387023345"/>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p:cNvSpPr>
          <p:nvPr>
            <p:ph type="title" idx="4294967295"/>
          </p:nvPr>
        </p:nvSpPr>
        <p:spPr>
          <a:xfrm>
            <a:off x="287462" y="116632"/>
            <a:ext cx="8640762" cy="1224136"/>
          </a:xfrm>
          <a:solidFill>
            <a:schemeClr val="bg1"/>
          </a:solidFill>
        </p:spPr>
        <p:txBody>
          <a:bodyPr bIns="91440" anchor="b">
            <a:normAutofit fontScale="90000"/>
          </a:bodyPr>
          <a:lstStyle/>
          <a:p>
            <a:r>
              <a:rPr lang="zh-TW" altLang="en-US" sz="3600" b="1" dirty="0" smtClean="0">
                <a:solidFill>
                  <a:srgbClr val="CA2004"/>
                </a:solidFill>
                <a:latin typeface="標楷體" panose="03000509000000000000" pitchFamily="65" charset="-120"/>
              </a:rPr>
              <a:t>議題</a:t>
            </a:r>
            <a:r>
              <a:rPr lang="zh-TW" altLang="en-US" sz="3600" b="1" dirty="0" smtClean="0">
                <a:solidFill>
                  <a:srgbClr val="CA2004"/>
                </a:solidFill>
                <a:latin typeface="PMingLiU" panose="02020500000000000000" pitchFamily="18" charset="-120"/>
                <a:ea typeface="PMingLiU" panose="02020500000000000000" pitchFamily="18" charset="-120"/>
              </a:rPr>
              <a:t>：</a:t>
            </a:r>
            <a:r>
              <a:rPr lang="zh-TW" altLang="en-US" sz="3600" b="1" dirty="0">
                <a:solidFill>
                  <a:srgbClr val="CA2004"/>
                </a:solidFill>
                <a:latin typeface="標楷體" panose="03000509000000000000" pitchFamily="65" charset="-120"/>
              </a:rPr>
              <a:t>工程採購可否</a:t>
            </a:r>
            <a:r>
              <a:rPr lang="zh-TW" altLang="en-US" sz="3600" b="1" dirty="0" smtClean="0">
                <a:solidFill>
                  <a:srgbClr val="CA2004"/>
                </a:solidFill>
                <a:latin typeface="標楷體" panose="03000509000000000000" pitchFamily="65" charset="-120"/>
              </a:rPr>
              <a:t>同時引用採購</a:t>
            </a:r>
            <a:r>
              <a:rPr lang="zh-TW" altLang="en-US" sz="3600" b="1" dirty="0">
                <a:solidFill>
                  <a:srgbClr val="CA2004"/>
                </a:solidFill>
                <a:latin typeface="標楷體" panose="03000509000000000000" pitchFamily="65" charset="-120"/>
              </a:rPr>
              <a:t>法第</a:t>
            </a:r>
            <a:r>
              <a:rPr lang="en-US" altLang="zh-TW" sz="3600" b="1" dirty="0">
                <a:solidFill>
                  <a:srgbClr val="CA2004"/>
                </a:solidFill>
                <a:latin typeface="標楷體" panose="03000509000000000000" pitchFamily="65" charset="-120"/>
              </a:rPr>
              <a:t>22</a:t>
            </a:r>
            <a:r>
              <a:rPr lang="zh-TW" altLang="en-US" sz="3600" b="1" dirty="0" smtClean="0">
                <a:solidFill>
                  <a:srgbClr val="CA2004"/>
                </a:solidFill>
                <a:latin typeface="標楷體" panose="03000509000000000000" pitchFamily="65" charset="-120"/>
              </a:rPr>
              <a:t>條</a:t>
            </a:r>
            <a:r>
              <a:rPr lang="en-US" altLang="zh-TW" sz="3600" b="1" dirty="0" smtClean="0">
                <a:solidFill>
                  <a:srgbClr val="CA2004"/>
                </a:solidFill>
                <a:latin typeface="標楷體" panose="03000509000000000000" pitchFamily="65" charset="-120"/>
              </a:rPr>
              <a:t/>
            </a:r>
            <a:br>
              <a:rPr lang="en-US" altLang="zh-TW" sz="3600" b="1" dirty="0" smtClean="0">
                <a:solidFill>
                  <a:srgbClr val="CA2004"/>
                </a:solidFill>
                <a:latin typeface="標楷體" panose="03000509000000000000" pitchFamily="65" charset="-120"/>
              </a:rPr>
            </a:br>
            <a:r>
              <a:rPr lang="zh-TW" altLang="en-US" sz="3600" b="1" dirty="0" smtClean="0">
                <a:solidFill>
                  <a:srgbClr val="CA2004"/>
                </a:solidFill>
                <a:latin typeface="標楷體" panose="03000509000000000000" pitchFamily="65" charset="-120"/>
              </a:rPr>
              <a:t>第</a:t>
            </a:r>
            <a:r>
              <a:rPr lang="en-US" altLang="zh-TW" sz="3600" b="1" dirty="0">
                <a:solidFill>
                  <a:srgbClr val="CA2004"/>
                </a:solidFill>
                <a:latin typeface="標楷體" panose="03000509000000000000" pitchFamily="65" charset="-120"/>
              </a:rPr>
              <a:t>1</a:t>
            </a:r>
            <a:r>
              <a:rPr lang="zh-TW" altLang="en-US" sz="3600" b="1" dirty="0">
                <a:solidFill>
                  <a:srgbClr val="CA2004"/>
                </a:solidFill>
                <a:latin typeface="標楷體" panose="03000509000000000000" pitchFamily="65" charset="-120"/>
              </a:rPr>
              <a:t>項</a:t>
            </a:r>
            <a:r>
              <a:rPr lang="zh-TW" altLang="en-US" sz="3600" b="1" dirty="0" smtClean="0">
                <a:solidFill>
                  <a:srgbClr val="CA2004"/>
                </a:solidFill>
                <a:latin typeface="標楷體" panose="03000509000000000000" pitchFamily="65" charset="-120"/>
              </a:rPr>
              <a:t>第</a:t>
            </a:r>
            <a:r>
              <a:rPr lang="en-US" altLang="zh-TW" sz="3600" b="1" dirty="0" smtClean="0">
                <a:solidFill>
                  <a:srgbClr val="CA2004"/>
                </a:solidFill>
                <a:latin typeface="標楷體" panose="03000509000000000000" pitchFamily="65" charset="-120"/>
              </a:rPr>
              <a:t>4</a:t>
            </a:r>
            <a:r>
              <a:rPr lang="zh-TW" altLang="en-US" sz="3600" b="1" dirty="0" smtClean="0">
                <a:solidFill>
                  <a:srgbClr val="CA2004"/>
                </a:solidFill>
                <a:latin typeface="標楷體" panose="03000509000000000000" pitchFamily="65" charset="-120"/>
              </a:rPr>
              <a:t>款與第</a:t>
            </a:r>
            <a:r>
              <a:rPr lang="en-US" altLang="zh-TW" sz="3600" b="1" dirty="0" smtClean="0">
                <a:solidFill>
                  <a:srgbClr val="CA2004"/>
                </a:solidFill>
                <a:latin typeface="標楷體" panose="03000509000000000000" pitchFamily="65" charset="-120"/>
              </a:rPr>
              <a:t>6</a:t>
            </a:r>
            <a:r>
              <a:rPr lang="zh-TW" altLang="en-US" sz="3600" b="1" dirty="0" smtClean="0">
                <a:solidFill>
                  <a:srgbClr val="CA2004"/>
                </a:solidFill>
                <a:latin typeface="標楷體" panose="03000509000000000000" pitchFamily="65" charset="-120"/>
              </a:rPr>
              <a:t>款情形 </a:t>
            </a:r>
            <a:r>
              <a:rPr lang="en-US" altLang="zh-TW" sz="3600" b="1" dirty="0" smtClean="0">
                <a:solidFill>
                  <a:srgbClr val="CA2004"/>
                </a:solidFill>
                <a:latin typeface="標楷體" panose="03000509000000000000" pitchFamily="65" charset="-120"/>
              </a:rPr>
              <a:t>2</a:t>
            </a:r>
            <a:endParaRPr lang="zh-TW" altLang="en-US" sz="3600" b="1" dirty="0" smtClean="0">
              <a:solidFill>
                <a:srgbClr val="CA2004"/>
              </a:solidFill>
              <a:latin typeface="標楷體" panose="03000509000000000000" pitchFamily="65" charset="-120"/>
            </a:endParaRPr>
          </a:p>
        </p:txBody>
      </p:sp>
      <p:sp>
        <p:nvSpPr>
          <p:cNvPr id="103427" name="Rectangle 3"/>
          <p:cNvSpPr>
            <a:spLocks noGrp="1"/>
          </p:cNvSpPr>
          <p:nvPr>
            <p:ph type="body" idx="4294967295"/>
          </p:nvPr>
        </p:nvSpPr>
        <p:spPr>
          <a:xfrm>
            <a:off x="323528" y="1412776"/>
            <a:ext cx="8784976" cy="5040560"/>
          </a:xfrm>
        </p:spPr>
        <p:txBody>
          <a:bodyPr>
            <a:noAutofit/>
          </a:bodyPr>
          <a:lstStyle/>
          <a:p>
            <a:pPr>
              <a:spcBef>
                <a:spcPct val="0"/>
              </a:spcBef>
            </a:pPr>
            <a:r>
              <a:rPr lang="en-US" altLang="zh-TW" sz="2400" b="1" dirty="0" smtClean="0">
                <a:solidFill>
                  <a:srgbClr val="0000FF"/>
                </a:solidFill>
                <a:latin typeface="標楷體" panose="03000509000000000000" pitchFamily="65" charset="-120"/>
                <a:ea typeface="標楷體" panose="03000509000000000000" pitchFamily="65" charset="-120"/>
              </a:rPr>
              <a:t>(</a:t>
            </a:r>
            <a:r>
              <a:rPr lang="zh-TW" altLang="en-US" sz="2400" b="1" dirty="0" smtClean="0">
                <a:solidFill>
                  <a:srgbClr val="0000FF"/>
                </a:solidFill>
                <a:latin typeface="標楷體" panose="03000509000000000000" pitchFamily="65" charset="-120"/>
                <a:ea typeface="標楷體" panose="03000509000000000000" pitchFamily="65" charset="-120"/>
              </a:rPr>
              <a:t>二</a:t>
            </a:r>
            <a:r>
              <a:rPr lang="en-US" altLang="zh-TW" sz="2400" b="1" dirty="0" smtClean="0">
                <a:solidFill>
                  <a:srgbClr val="0000FF"/>
                </a:solidFill>
                <a:latin typeface="標楷體" panose="03000509000000000000" pitchFamily="65" charset="-120"/>
                <a:ea typeface="標楷體" panose="03000509000000000000" pitchFamily="65" charset="-120"/>
              </a:rPr>
              <a:t>)</a:t>
            </a:r>
            <a:r>
              <a:rPr lang="zh-TW" altLang="zh-TW" sz="2400" b="1" dirty="0" smtClean="0">
                <a:latin typeface="+mj-ea"/>
                <a:ea typeface="+mj-ea"/>
              </a:rPr>
              <a:t>採購法第</a:t>
            </a:r>
            <a:r>
              <a:rPr lang="en-US" altLang="zh-TW" sz="2400" b="1" dirty="0" smtClean="0">
                <a:latin typeface="+mj-ea"/>
                <a:ea typeface="+mj-ea"/>
              </a:rPr>
              <a:t>22</a:t>
            </a:r>
            <a:r>
              <a:rPr lang="zh-TW" altLang="zh-TW" sz="2400" b="1" dirty="0" smtClean="0">
                <a:latin typeface="+mj-ea"/>
                <a:ea typeface="+mj-ea"/>
              </a:rPr>
              <a:t>條第</a:t>
            </a:r>
            <a:r>
              <a:rPr lang="en-US" altLang="zh-TW" sz="2400" b="1" dirty="0" smtClean="0">
                <a:latin typeface="+mj-ea"/>
                <a:ea typeface="+mj-ea"/>
              </a:rPr>
              <a:t>1</a:t>
            </a:r>
            <a:r>
              <a:rPr lang="zh-TW" altLang="zh-TW" sz="2400" b="1" dirty="0" smtClean="0">
                <a:latin typeface="+mj-ea"/>
                <a:ea typeface="+mj-ea"/>
              </a:rPr>
              <a:t>項</a:t>
            </a:r>
            <a:r>
              <a:rPr lang="zh-TW" altLang="en-US" sz="2400" b="1" dirty="0" smtClean="0">
                <a:latin typeface="+mj-ea"/>
                <a:ea typeface="+mj-ea"/>
              </a:rPr>
              <a:t>第</a:t>
            </a:r>
            <a:r>
              <a:rPr lang="en-US" altLang="zh-TW" sz="2400" b="1" dirty="0" smtClean="0">
                <a:latin typeface="+mj-ea"/>
                <a:ea typeface="+mj-ea"/>
              </a:rPr>
              <a:t>6</a:t>
            </a:r>
            <a:r>
              <a:rPr lang="zh-TW" altLang="zh-TW" sz="2400" b="1" dirty="0" smtClean="0">
                <a:latin typeface="+mj-ea"/>
                <a:ea typeface="+mj-ea"/>
              </a:rPr>
              <a:t>款</a:t>
            </a:r>
            <a:r>
              <a:rPr lang="zh-TW" altLang="en-US" sz="2400" b="1" dirty="0" smtClean="0">
                <a:latin typeface="+mj-ea"/>
                <a:ea typeface="+mj-ea"/>
              </a:rPr>
              <a:t>規定</a:t>
            </a:r>
            <a:r>
              <a:rPr lang="zh-TW" altLang="en-US" sz="2400" b="1" dirty="0" smtClean="0">
                <a:latin typeface="標楷體" panose="03000509000000000000" pitchFamily="65" charset="-120"/>
              </a:rPr>
              <a:t>，</a:t>
            </a:r>
            <a:r>
              <a:rPr lang="zh-TW" altLang="en-US" sz="2400" b="1" dirty="0" smtClean="0">
                <a:latin typeface="+mj-ea"/>
                <a:ea typeface="+mj-ea"/>
              </a:rPr>
              <a:t>必須追加契約以外之工程，未逾</a:t>
            </a:r>
            <a:r>
              <a:rPr lang="zh-TW" altLang="en-US" sz="2400" b="1" dirty="0" smtClean="0">
                <a:solidFill>
                  <a:srgbClr val="0000FF"/>
                </a:solidFill>
                <a:latin typeface="標楷體" panose="03000509000000000000" pitchFamily="65" charset="-120"/>
                <a:ea typeface="標楷體" panose="03000509000000000000" pitchFamily="65" charset="-120"/>
              </a:rPr>
              <a:t>「</a:t>
            </a:r>
            <a:r>
              <a:rPr lang="zh-TW" altLang="en-US" sz="2400" b="1" dirty="0" smtClean="0">
                <a:solidFill>
                  <a:srgbClr val="0000FF"/>
                </a:solidFill>
                <a:latin typeface="+mn-ea"/>
              </a:rPr>
              <a:t>原主契約</a:t>
            </a:r>
            <a:r>
              <a:rPr lang="zh-TW" altLang="en-US" sz="2400" b="1" dirty="0" smtClean="0">
                <a:solidFill>
                  <a:srgbClr val="0000FF"/>
                </a:solidFill>
                <a:latin typeface="標楷體" panose="03000509000000000000" pitchFamily="65" charset="-120"/>
                <a:ea typeface="標楷體" panose="03000509000000000000" pitchFamily="65" charset="-120"/>
              </a:rPr>
              <a:t>」</a:t>
            </a:r>
            <a:r>
              <a:rPr lang="zh-TW" altLang="en-US" sz="2400" b="1" dirty="0" smtClean="0">
                <a:latin typeface="+mj-ea"/>
                <a:ea typeface="+mj-ea"/>
              </a:rPr>
              <a:t>金額百分之五十者</a:t>
            </a:r>
            <a:r>
              <a:rPr lang="zh-TW" altLang="en-US" sz="2400" b="1" dirty="0" smtClean="0">
                <a:latin typeface="+mn-ea"/>
              </a:rPr>
              <a:t>。</a:t>
            </a:r>
            <a:endParaRPr lang="en-US" altLang="zh-TW" sz="2400" b="1" dirty="0" smtClean="0">
              <a:latin typeface="+mn-ea"/>
            </a:endParaRPr>
          </a:p>
          <a:p>
            <a:pPr>
              <a:spcBef>
                <a:spcPct val="0"/>
              </a:spcBef>
            </a:pPr>
            <a:r>
              <a:rPr lang="en-US" altLang="zh-TW" sz="2400" b="1" dirty="0" smtClean="0">
                <a:latin typeface="+mn-ea"/>
              </a:rPr>
              <a:t>(</a:t>
            </a:r>
            <a:r>
              <a:rPr lang="zh-TW" altLang="en-US" sz="2400" b="1" dirty="0" smtClean="0">
                <a:latin typeface="+mn-ea"/>
              </a:rPr>
              <a:t>三</a:t>
            </a:r>
            <a:r>
              <a:rPr lang="en-US" altLang="zh-TW" sz="2400" b="1" dirty="0" smtClean="0">
                <a:latin typeface="+mn-ea"/>
              </a:rPr>
              <a:t>)</a:t>
            </a:r>
            <a:r>
              <a:rPr lang="zh-TW" altLang="en-US" sz="2400" b="1" dirty="0" smtClean="0">
                <a:latin typeface="+mn-ea"/>
              </a:rPr>
              <a:t>本案建議先行引用</a:t>
            </a:r>
            <a:r>
              <a:rPr lang="zh-TW" altLang="zh-TW" sz="2400" b="1" dirty="0">
                <a:latin typeface="+mj-ea"/>
                <a:ea typeface="+mj-ea"/>
              </a:rPr>
              <a:t>採購法第</a:t>
            </a:r>
            <a:r>
              <a:rPr lang="en-US" altLang="zh-TW" sz="2400" b="1" dirty="0">
                <a:latin typeface="+mj-ea"/>
                <a:ea typeface="+mj-ea"/>
              </a:rPr>
              <a:t>22</a:t>
            </a:r>
            <a:r>
              <a:rPr lang="zh-TW" altLang="zh-TW" sz="2400" b="1" dirty="0">
                <a:latin typeface="+mj-ea"/>
                <a:ea typeface="+mj-ea"/>
              </a:rPr>
              <a:t>條第</a:t>
            </a:r>
            <a:r>
              <a:rPr lang="en-US" altLang="zh-TW" sz="2400" b="1" dirty="0">
                <a:latin typeface="+mj-ea"/>
                <a:ea typeface="+mj-ea"/>
              </a:rPr>
              <a:t>1</a:t>
            </a:r>
            <a:r>
              <a:rPr lang="zh-TW" altLang="zh-TW" sz="2400" b="1" dirty="0" smtClean="0">
                <a:latin typeface="+mj-ea"/>
                <a:ea typeface="+mj-ea"/>
              </a:rPr>
              <a:t>項</a:t>
            </a:r>
            <a:r>
              <a:rPr lang="zh-TW" altLang="en-US" sz="2400" b="1" dirty="0" smtClean="0">
                <a:latin typeface="+mj-ea"/>
                <a:ea typeface="+mj-ea"/>
              </a:rPr>
              <a:t>第</a:t>
            </a:r>
            <a:r>
              <a:rPr lang="en-US" altLang="zh-TW" sz="2400" b="1" dirty="0" smtClean="0">
                <a:latin typeface="+mj-ea"/>
                <a:ea typeface="+mj-ea"/>
              </a:rPr>
              <a:t>6</a:t>
            </a:r>
            <a:r>
              <a:rPr lang="zh-TW" altLang="zh-TW" sz="2400" b="1" dirty="0">
                <a:latin typeface="+mj-ea"/>
                <a:ea typeface="+mj-ea"/>
              </a:rPr>
              <a:t>款</a:t>
            </a:r>
            <a:r>
              <a:rPr lang="zh-TW" altLang="en-US" sz="2400" b="1" dirty="0">
                <a:latin typeface="+mj-ea"/>
                <a:ea typeface="+mj-ea"/>
              </a:rPr>
              <a:t>規定</a:t>
            </a:r>
            <a:r>
              <a:rPr lang="zh-TW" altLang="en-US" sz="2400" b="1" dirty="0" smtClean="0">
                <a:latin typeface="標楷體" panose="03000509000000000000" pitchFamily="65" charset="-120"/>
              </a:rPr>
              <a:t>，</a:t>
            </a:r>
            <a:r>
              <a:rPr lang="zh-TW" altLang="en-US" sz="2400" b="1" dirty="0">
                <a:latin typeface="+mj-ea"/>
                <a:ea typeface="+mj-ea"/>
              </a:rPr>
              <a:t>未逾</a:t>
            </a:r>
            <a:r>
              <a:rPr lang="zh-TW" altLang="en-US" sz="2400" b="1" dirty="0">
                <a:solidFill>
                  <a:srgbClr val="0000FF"/>
                </a:solidFill>
                <a:latin typeface="標楷體" panose="03000509000000000000" pitchFamily="65" charset="-120"/>
              </a:rPr>
              <a:t>「</a:t>
            </a:r>
            <a:r>
              <a:rPr lang="zh-TW" altLang="en-US" sz="2400" b="1" dirty="0">
                <a:solidFill>
                  <a:srgbClr val="0000FF"/>
                </a:solidFill>
                <a:latin typeface="+mn-ea"/>
              </a:rPr>
              <a:t>原主契約</a:t>
            </a:r>
            <a:r>
              <a:rPr lang="zh-TW" altLang="en-US" sz="2400" b="1" dirty="0">
                <a:solidFill>
                  <a:srgbClr val="0000FF"/>
                </a:solidFill>
                <a:latin typeface="標楷體" panose="03000509000000000000" pitchFamily="65" charset="-120"/>
              </a:rPr>
              <a:t>」</a:t>
            </a:r>
            <a:r>
              <a:rPr lang="zh-TW" altLang="en-US" sz="2400" b="1" dirty="0">
                <a:latin typeface="+mj-ea"/>
                <a:ea typeface="+mj-ea"/>
              </a:rPr>
              <a:t>金額</a:t>
            </a:r>
            <a:r>
              <a:rPr lang="zh-TW" altLang="en-US" sz="2400" b="1" dirty="0" smtClean="0">
                <a:latin typeface="+mj-ea"/>
                <a:ea typeface="+mj-ea"/>
              </a:rPr>
              <a:t>百分之五十之額度</a:t>
            </a:r>
            <a:r>
              <a:rPr lang="zh-TW" altLang="en-US" sz="2400" b="1" dirty="0" smtClean="0">
                <a:latin typeface="+mn-ea"/>
              </a:rPr>
              <a:t>。</a:t>
            </a:r>
            <a:r>
              <a:rPr lang="en-US" altLang="zh-TW" sz="2400" b="1" dirty="0" smtClean="0">
                <a:latin typeface="+mn-ea"/>
              </a:rPr>
              <a:t/>
            </a:r>
            <a:br>
              <a:rPr lang="en-US" altLang="zh-TW" sz="2400" b="1" dirty="0" smtClean="0">
                <a:latin typeface="+mn-ea"/>
              </a:rPr>
            </a:br>
            <a:r>
              <a:rPr lang="zh-TW" altLang="en-US" sz="2400" b="1" dirty="0" smtClean="0">
                <a:latin typeface="+mn-ea"/>
              </a:rPr>
              <a:t>如有需求者</a:t>
            </a:r>
            <a:r>
              <a:rPr lang="zh-TW" altLang="en-US" sz="2400" b="1" dirty="0">
                <a:latin typeface="標楷體" panose="03000509000000000000" pitchFamily="65" charset="-120"/>
              </a:rPr>
              <a:t>，</a:t>
            </a:r>
            <a:r>
              <a:rPr lang="zh-TW" altLang="en-US" sz="2400" b="1" dirty="0" smtClean="0">
                <a:latin typeface="+mn-ea"/>
              </a:rPr>
              <a:t>再行</a:t>
            </a:r>
            <a:r>
              <a:rPr lang="zh-TW" altLang="en-US" sz="2400" b="1" dirty="0">
                <a:latin typeface="+mn-ea"/>
              </a:rPr>
              <a:t>引用</a:t>
            </a:r>
            <a:r>
              <a:rPr lang="zh-TW" altLang="zh-TW" sz="2400" b="1" dirty="0">
                <a:latin typeface="+mj-ea"/>
                <a:ea typeface="+mj-ea"/>
              </a:rPr>
              <a:t>採購法第</a:t>
            </a:r>
            <a:r>
              <a:rPr lang="en-US" altLang="zh-TW" sz="2400" b="1" dirty="0">
                <a:latin typeface="+mj-ea"/>
                <a:ea typeface="+mj-ea"/>
              </a:rPr>
              <a:t>22</a:t>
            </a:r>
            <a:r>
              <a:rPr lang="zh-TW" altLang="zh-TW" sz="2400" b="1" dirty="0">
                <a:latin typeface="+mj-ea"/>
                <a:ea typeface="+mj-ea"/>
              </a:rPr>
              <a:t>條第</a:t>
            </a:r>
            <a:r>
              <a:rPr lang="en-US" altLang="zh-TW" sz="2400" b="1" dirty="0">
                <a:latin typeface="+mj-ea"/>
                <a:ea typeface="+mj-ea"/>
              </a:rPr>
              <a:t>1</a:t>
            </a:r>
            <a:r>
              <a:rPr lang="zh-TW" altLang="zh-TW" sz="2400" b="1" dirty="0" smtClean="0">
                <a:latin typeface="+mj-ea"/>
                <a:ea typeface="+mj-ea"/>
              </a:rPr>
              <a:t>項</a:t>
            </a:r>
            <a:r>
              <a:rPr lang="zh-TW" altLang="en-US" sz="2400" b="1" dirty="0" smtClean="0">
                <a:latin typeface="+mj-ea"/>
                <a:ea typeface="+mj-ea"/>
              </a:rPr>
              <a:t>第</a:t>
            </a:r>
            <a:r>
              <a:rPr lang="en-US" altLang="zh-TW" sz="2400" b="1" dirty="0" smtClean="0">
                <a:latin typeface="+mj-ea"/>
                <a:ea typeface="+mj-ea"/>
              </a:rPr>
              <a:t>7</a:t>
            </a:r>
            <a:r>
              <a:rPr lang="zh-TW" altLang="zh-TW" sz="2400" b="1" dirty="0" smtClean="0">
                <a:latin typeface="+mj-ea"/>
                <a:ea typeface="+mj-ea"/>
              </a:rPr>
              <a:t>款</a:t>
            </a:r>
            <a:r>
              <a:rPr lang="zh-TW" altLang="en-US" sz="2400" b="1" dirty="0">
                <a:latin typeface="+mj-ea"/>
                <a:ea typeface="+mj-ea"/>
              </a:rPr>
              <a:t>規定</a:t>
            </a:r>
            <a:r>
              <a:rPr lang="zh-TW" altLang="en-US" sz="2400" b="1" dirty="0" smtClean="0">
                <a:latin typeface="標楷體" panose="03000509000000000000" pitchFamily="65" charset="-120"/>
              </a:rPr>
              <a:t>，</a:t>
            </a:r>
            <a:r>
              <a:rPr lang="zh-TW" altLang="en-US" sz="2400" b="1" dirty="0">
                <a:solidFill>
                  <a:srgbClr val="0000FF"/>
                </a:solidFill>
                <a:latin typeface="+mn-ea"/>
              </a:rPr>
              <a:t>後續擴充之總價應注意不逾原載明後續擴充</a:t>
            </a:r>
            <a:r>
              <a:rPr lang="zh-TW" altLang="en-US" sz="2400" b="1" dirty="0">
                <a:latin typeface="+mn-ea"/>
              </a:rPr>
              <a:t>期間、</a:t>
            </a:r>
            <a:r>
              <a:rPr lang="zh-TW" altLang="en-US" sz="2400" b="1" dirty="0">
                <a:solidFill>
                  <a:srgbClr val="0000FF"/>
                </a:solidFill>
                <a:latin typeface="+mn-ea"/>
              </a:rPr>
              <a:t>金額</a:t>
            </a:r>
            <a:r>
              <a:rPr lang="zh-TW" altLang="en-US" sz="2400" b="1" dirty="0">
                <a:latin typeface="+mn-ea"/>
              </a:rPr>
              <a:t>或數量之上限，且不得逾原採購時依政府採購法施行細則第</a:t>
            </a:r>
            <a:r>
              <a:rPr lang="en-US" altLang="zh-TW" sz="2400" b="1" dirty="0">
                <a:latin typeface="+mn-ea"/>
              </a:rPr>
              <a:t>6</a:t>
            </a:r>
            <a:r>
              <a:rPr lang="zh-TW" altLang="en-US" sz="2400" b="1" dirty="0">
                <a:latin typeface="+mn-ea"/>
              </a:rPr>
              <a:t>條於招標前所計算之採購金額</a:t>
            </a:r>
            <a:r>
              <a:rPr lang="zh-TW" altLang="en-US" sz="2400" b="1" dirty="0" smtClean="0">
                <a:latin typeface="+mn-ea"/>
              </a:rPr>
              <a:t>。</a:t>
            </a:r>
            <a:endParaRPr lang="en-US" altLang="zh-TW" sz="2400" b="1" dirty="0" smtClean="0">
              <a:latin typeface="+mn-ea"/>
            </a:endParaRPr>
          </a:p>
          <a:p>
            <a:pPr>
              <a:spcBef>
                <a:spcPct val="0"/>
              </a:spcBef>
              <a:buFont typeface="Wingdings" panose="05000000000000000000" pitchFamily="2" charset="2"/>
              <a:buChar char="Ø"/>
            </a:pPr>
            <a:r>
              <a:rPr lang="zh-TW" altLang="en-US" sz="2400" b="1" dirty="0" smtClean="0">
                <a:solidFill>
                  <a:srgbClr val="FF0000"/>
                </a:solidFill>
                <a:latin typeface="+mn-ea"/>
              </a:rPr>
              <a:t>申言之</a:t>
            </a:r>
            <a:r>
              <a:rPr lang="zh-TW" altLang="en-US" sz="2400" b="1" dirty="0" smtClean="0">
                <a:latin typeface="標楷體" panose="03000509000000000000" pitchFamily="65" charset="-120"/>
              </a:rPr>
              <a:t>，本案先</a:t>
            </a:r>
            <a:r>
              <a:rPr lang="zh-TW" altLang="en-US" sz="2400" b="1" dirty="0" smtClean="0">
                <a:latin typeface="+mn-ea"/>
              </a:rPr>
              <a:t>引用</a:t>
            </a:r>
            <a:r>
              <a:rPr lang="zh-TW" altLang="zh-TW" sz="2400" b="1" dirty="0">
                <a:latin typeface="+mj-ea"/>
                <a:ea typeface="+mj-ea"/>
              </a:rPr>
              <a:t>採購法第</a:t>
            </a:r>
            <a:r>
              <a:rPr lang="en-US" altLang="zh-TW" sz="2400" b="1" dirty="0">
                <a:latin typeface="+mj-ea"/>
                <a:ea typeface="+mj-ea"/>
              </a:rPr>
              <a:t>22</a:t>
            </a:r>
            <a:r>
              <a:rPr lang="zh-TW" altLang="zh-TW" sz="2400" b="1" dirty="0">
                <a:latin typeface="+mj-ea"/>
                <a:ea typeface="+mj-ea"/>
              </a:rPr>
              <a:t>條第</a:t>
            </a:r>
            <a:r>
              <a:rPr lang="en-US" altLang="zh-TW" sz="2400" b="1" dirty="0">
                <a:latin typeface="+mj-ea"/>
                <a:ea typeface="+mj-ea"/>
              </a:rPr>
              <a:t>1</a:t>
            </a:r>
            <a:r>
              <a:rPr lang="zh-TW" altLang="zh-TW" sz="2400" b="1" dirty="0">
                <a:latin typeface="+mj-ea"/>
                <a:ea typeface="+mj-ea"/>
              </a:rPr>
              <a:t>項</a:t>
            </a:r>
            <a:r>
              <a:rPr lang="zh-TW" altLang="en-US" sz="2400" b="1" dirty="0">
                <a:latin typeface="+mj-ea"/>
                <a:ea typeface="+mj-ea"/>
              </a:rPr>
              <a:t>第</a:t>
            </a:r>
            <a:r>
              <a:rPr lang="en-US" altLang="zh-TW" sz="2400" b="1" dirty="0">
                <a:latin typeface="+mj-ea"/>
                <a:ea typeface="+mj-ea"/>
              </a:rPr>
              <a:t>6</a:t>
            </a:r>
            <a:r>
              <a:rPr lang="zh-TW" altLang="zh-TW" sz="2400" b="1" dirty="0">
                <a:latin typeface="+mj-ea"/>
                <a:ea typeface="+mj-ea"/>
              </a:rPr>
              <a:t>款</a:t>
            </a:r>
            <a:r>
              <a:rPr lang="zh-TW" altLang="en-US" sz="2400" b="1" dirty="0">
                <a:latin typeface="+mj-ea"/>
                <a:ea typeface="+mj-ea"/>
              </a:rPr>
              <a:t>規定</a:t>
            </a:r>
            <a:r>
              <a:rPr lang="zh-TW" altLang="en-US" sz="2400" b="1" dirty="0" smtClean="0">
                <a:latin typeface="標楷體" panose="03000509000000000000" pitchFamily="65" charset="-120"/>
              </a:rPr>
              <a:t>，</a:t>
            </a:r>
            <a:r>
              <a:rPr lang="zh-TW" altLang="en-US" sz="2400" b="1" dirty="0">
                <a:solidFill>
                  <a:srgbClr val="0000FF"/>
                </a:solidFill>
                <a:latin typeface="標楷體" panose="03000509000000000000" pitchFamily="65" charset="-120"/>
              </a:rPr>
              <a:t>「</a:t>
            </a:r>
            <a:r>
              <a:rPr lang="zh-TW" altLang="en-US" sz="2400" b="1" dirty="0">
                <a:solidFill>
                  <a:srgbClr val="0000FF"/>
                </a:solidFill>
                <a:latin typeface="+mn-ea"/>
              </a:rPr>
              <a:t>原主契約</a:t>
            </a:r>
            <a:r>
              <a:rPr lang="zh-TW" altLang="en-US" sz="2400" b="1" dirty="0">
                <a:solidFill>
                  <a:srgbClr val="0000FF"/>
                </a:solidFill>
                <a:latin typeface="標楷體" panose="03000509000000000000" pitchFamily="65" charset="-120"/>
              </a:rPr>
              <a:t>」</a:t>
            </a:r>
            <a:r>
              <a:rPr lang="zh-TW" altLang="en-US" sz="2400" b="1" dirty="0">
                <a:latin typeface="+mj-ea"/>
                <a:ea typeface="+mj-ea"/>
              </a:rPr>
              <a:t>金額百分之五十之</a:t>
            </a:r>
            <a:r>
              <a:rPr lang="zh-TW" altLang="en-US" sz="2400" b="1" dirty="0" smtClean="0">
                <a:latin typeface="+mj-ea"/>
                <a:ea typeface="+mj-ea"/>
              </a:rPr>
              <a:t>額度為</a:t>
            </a:r>
            <a:r>
              <a:rPr lang="en-US" altLang="zh-TW" sz="2400" b="1" dirty="0" smtClean="0">
                <a:latin typeface="+mj-ea"/>
                <a:ea typeface="+mj-ea"/>
              </a:rPr>
              <a:t>250</a:t>
            </a:r>
            <a:r>
              <a:rPr lang="zh-TW" altLang="en-US" sz="2400" b="1" dirty="0" smtClean="0">
                <a:latin typeface="+mj-ea"/>
                <a:ea typeface="+mj-ea"/>
              </a:rPr>
              <a:t>萬元</a:t>
            </a:r>
            <a:r>
              <a:rPr lang="zh-TW" altLang="en-US" sz="2400" b="1" dirty="0" smtClean="0">
                <a:latin typeface="PMingLiU" panose="02020500000000000000" pitchFamily="18" charset="-120"/>
                <a:ea typeface="PMingLiU" panose="02020500000000000000" pitchFamily="18" charset="-120"/>
              </a:rPr>
              <a:t>；</a:t>
            </a:r>
            <a:r>
              <a:rPr lang="zh-TW" altLang="en-US" sz="2400" b="1" dirty="0">
                <a:latin typeface="+mn-ea"/>
              </a:rPr>
              <a:t>再行引用</a:t>
            </a:r>
            <a:r>
              <a:rPr lang="zh-TW" altLang="zh-TW" sz="2400" b="1" dirty="0">
                <a:latin typeface="+mj-ea"/>
                <a:ea typeface="+mj-ea"/>
              </a:rPr>
              <a:t>採購法第</a:t>
            </a:r>
            <a:r>
              <a:rPr lang="en-US" altLang="zh-TW" sz="2400" b="1" dirty="0">
                <a:latin typeface="+mj-ea"/>
                <a:ea typeface="+mj-ea"/>
              </a:rPr>
              <a:t>22</a:t>
            </a:r>
            <a:r>
              <a:rPr lang="zh-TW" altLang="zh-TW" sz="2400" b="1" dirty="0">
                <a:latin typeface="+mj-ea"/>
                <a:ea typeface="+mj-ea"/>
              </a:rPr>
              <a:t>條第</a:t>
            </a:r>
            <a:r>
              <a:rPr lang="en-US" altLang="zh-TW" sz="2400" b="1" dirty="0">
                <a:latin typeface="+mj-ea"/>
                <a:ea typeface="+mj-ea"/>
              </a:rPr>
              <a:t>1</a:t>
            </a:r>
            <a:r>
              <a:rPr lang="zh-TW" altLang="zh-TW" sz="2400" b="1" dirty="0">
                <a:latin typeface="+mj-ea"/>
                <a:ea typeface="+mj-ea"/>
              </a:rPr>
              <a:t>項</a:t>
            </a:r>
            <a:r>
              <a:rPr lang="zh-TW" altLang="en-US" sz="2400" b="1" dirty="0">
                <a:latin typeface="+mj-ea"/>
                <a:ea typeface="+mj-ea"/>
              </a:rPr>
              <a:t>第</a:t>
            </a:r>
            <a:r>
              <a:rPr lang="en-US" altLang="zh-TW" sz="2400" b="1" dirty="0">
                <a:latin typeface="+mj-ea"/>
                <a:ea typeface="+mj-ea"/>
              </a:rPr>
              <a:t>7</a:t>
            </a:r>
            <a:r>
              <a:rPr lang="zh-TW" altLang="zh-TW" sz="2400" b="1" dirty="0">
                <a:latin typeface="+mj-ea"/>
                <a:ea typeface="+mj-ea"/>
              </a:rPr>
              <a:t>款</a:t>
            </a:r>
            <a:r>
              <a:rPr lang="zh-TW" altLang="en-US" sz="2400" b="1" dirty="0">
                <a:latin typeface="+mj-ea"/>
                <a:ea typeface="+mj-ea"/>
              </a:rPr>
              <a:t>規定</a:t>
            </a:r>
            <a:r>
              <a:rPr lang="zh-TW" altLang="en-US" sz="2400" b="1" dirty="0" smtClean="0">
                <a:latin typeface="標楷體" panose="03000509000000000000" pitchFamily="65" charset="-120"/>
              </a:rPr>
              <a:t>，</a:t>
            </a:r>
            <a:r>
              <a:rPr lang="zh-TW" altLang="en-US" sz="2400" b="1" dirty="0">
                <a:solidFill>
                  <a:srgbClr val="0000FF"/>
                </a:solidFill>
                <a:latin typeface="+mn-ea"/>
              </a:rPr>
              <a:t>原載明</a:t>
            </a:r>
            <a:r>
              <a:rPr lang="zh-TW" altLang="en-US" sz="2400" b="1" dirty="0" smtClean="0">
                <a:solidFill>
                  <a:srgbClr val="0000FF"/>
                </a:solidFill>
                <a:latin typeface="+mn-ea"/>
              </a:rPr>
              <a:t>後續擴充金額上限為</a:t>
            </a:r>
            <a:r>
              <a:rPr lang="en-US" altLang="zh-TW" sz="2400" b="1" dirty="0" smtClean="0">
                <a:latin typeface="+mj-ea"/>
                <a:ea typeface="+mj-ea"/>
              </a:rPr>
              <a:t>300</a:t>
            </a:r>
            <a:r>
              <a:rPr lang="zh-TW" altLang="en-US" sz="2400" b="1" dirty="0" smtClean="0">
                <a:latin typeface="+mj-ea"/>
                <a:ea typeface="+mj-ea"/>
              </a:rPr>
              <a:t>萬元</a:t>
            </a:r>
            <a:r>
              <a:rPr lang="zh-TW" altLang="en-US" sz="2400" b="1" dirty="0" smtClean="0">
                <a:solidFill>
                  <a:srgbClr val="FF0000"/>
                </a:solidFill>
                <a:latin typeface="標楷體" panose="03000509000000000000" pitchFamily="65" charset="-120"/>
                <a:ea typeface="標楷體" panose="03000509000000000000" pitchFamily="65" charset="-120"/>
              </a:rPr>
              <a:t>。</a:t>
            </a:r>
            <a:r>
              <a:rPr lang="en-US" altLang="zh-TW" sz="2400" b="1" dirty="0" smtClean="0">
                <a:solidFill>
                  <a:srgbClr val="FF0000"/>
                </a:solidFill>
                <a:latin typeface="標楷體" panose="03000509000000000000" pitchFamily="65" charset="-120"/>
                <a:ea typeface="標楷體" panose="03000509000000000000" pitchFamily="65" charset="-120"/>
              </a:rPr>
              <a:t/>
            </a:r>
            <a:br>
              <a:rPr lang="en-US" altLang="zh-TW" sz="2400" b="1" dirty="0" smtClean="0">
                <a:solidFill>
                  <a:srgbClr val="FF0000"/>
                </a:solidFill>
                <a:latin typeface="標楷體" panose="03000509000000000000" pitchFamily="65" charset="-120"/>
                <a:ea typeface="標楷體" panose="03000509000000000000" pitchFamily="65" charset="-120"/>
              </a:rPr>
            </a:br>
            <a:r>
              <a:rPr lang="en-US" altLang="zh-TW" sz="2400" b="1" dirty="0">
                <a:latin typeface="+mj-ea"/>
                <a:ea typeface="+mj-ea"/>
              </a:rPr>
              <a:t>1</a:t>
            </a:r>
            <a:r>
              <a:rPr lang="en-US" altLang="zh-TW" sz="2400" b="1" dirty="0" smtClean="0">
                <a:latin typeface="+mj-ea"/>
                <a:ea typeface="+mj-ea"/>
              </a:rPr>
              <a:t>.</a:t>
            </a:r>
            <a:r>
              <a:rPr lang="zh-TW" altLang="en-US" sz="2400" b="1" dirty="0" smtClean="0">
                <a:latin typeface="+mj-ea"/>
                <a:ea typeface="+mj-ea"/>
              </a:rPr>
              <a:t>本</a:t>
            </a:r>
            <a:r>
              <a:rPr lang="zh-TW" altLang="en-US" sz="2400" b="1" dirty="0">
                <a:latin typeface="+mj-ea"/>
                <a:ea typeface="+mj-ea"/>
              </a:rPr>
              <a:t>案「</a:t>
            </a:r>
            <a:r>
              <a:rPr lang="zh-TW" altLang="zh-TW" sz="2400" b="1" dirty="0">
                <a:latin typeface="+mj-ea"/>
                <a:ea typeface="+mj-ea"/>
              </a:rPr>
              <a:t>變更</a:t>
            </a:r>
            <a:r>
              <a:rPr lang="zh-TW" altLang="en-US" sz="2400" b="1" dirty="0">
                <a:latin typeface="+mj-ea"/>
                <a:ea typeface="+mj-ea"/>
              </a:rPr>
              <a:t>」</a:t>
            </a:r>
            <a:r>
              <a:rPr lang="zh-TW" altLang="zh-TW" sz="2400" b="1" dirty="0">
                <a:latin typeface="+mj-ea"/>
                <a:ea typeface="+mj-ea"/>
              </a:rPr>
              <a:t>部分之累計金額</a:t>
            </a:r>
            <a:r>
              <a:rPr lang="zh-TW" altLang="en-US" sz="2400" b="1" dirty="0">
                <a:latin typeface="+mj-ea"/>
                <a:ea typeface="+mj-ea"/>
              </a:rPr>
              <a:t>：</a:t>
            </a:r>
            <a:r>
              <a:rPr lang="en-US" altLang="zh-TW" sz="2400" b="1" dirty="0">
                <a:latin typeface="+mj-ea"/>
                <a:ea typeface="+mj-ea"/>
              </a:rPr>
              <a:t>550</a:t>
            </a:r>
            <a:r>
              <a:rPr lang="zh-TW" altLang="en-US" sz="2400" b="1" dirty="0">
                <a:latin typeface="+mj-ea"/>
                <a:ea typeface="+mj-ea"/>
              </a:rPr>
              <a:t>萬元</a:t>
            </a:r>
            <a:r>
              <a:rPr lang="en-US" altLang="zh-TW" sz="2400" b="1" dirty="0">
                <a:latin typeface="+mj-ea"/>
                <a:ea typeface="+mj-ea"/>
              </a:rPr>
              <a:t>(6</a:t>
            </a:r>
            <a:r>
              <a:rPr lang="zh-TW" altLang="en-US" sz="2400" b="1" dirty="0">
                <a:latin typeface="+mj-ea"/>
                <a:ea typeface="+mj-ea"/>
              </a:rPr>
              <a:t>款</a:t>
            </a:r>
            <a:r>
              <a:rPr lang="en-US" altLang="zh-TW" sz="2400" b="1" dirty="0">
                <a:latin typeface="+mj-ea"/>
                <a:ea typeface="+mj-ea"/>
              </a:rPr>
              <a:t>+7</a:t>
            </a:r>
            <a:r>
              <a:rPr lang="zh-TW" altLang="en-US" sz="2400" b="1" dirty="0">
                <a:latin typeface="+mj-ea"/>
                <a:ea typeface="+mj-ea"/>
              </a:rPr>
              <a:t>款</a:t>
            </a:r>
            <a:r>
              <a:rPr lang="en-US" altLang="zh-TW" sz="2400" b="1" dirty="0">
                <a:latin typeface="+mj-ea"/>
                <a:ea typeface="+mj-ea"/>
              </a:rPr>
              <a:t>)</a:t>
            </a:r>
            <a:br>
              <a:rPr lang="en-US" altLang="zh-TW" sz="2400" b="1" dirty="0">
                <a:latin typeface="+mj-ea"/>
                <a:ea typeface="+mj-ea"/>
              </a:rPr>
            </a:br>
            <a:r>
              <a:rPr lang="en-US" altLang="zh-TW" sz="2400" b="1" dirty="0">
                <a:latin typeface="+mj-ea"/>
                <a:ea typeface="+mj-ea"/>
              </a:rPr>
              <a:t>2.</a:t>
            </a:r>
            <a:r>
              <a:rPr lang="zh-TW" altLang="en-US" sz="2400" b="1" dirty="0">
                <a:latin typeface="+mj-ea"/>
                <a:ea typeface="+mj-ea"/>
              </a:rPr>
              <a:t>本案</a:t>
            </a:r>
            <a:r>
              <a:rPr lang="zh-TW" altLang="zh-TW" sz="2400" b="1" dirty="0">
                <a:latin typeface="+mj-ea"/>
                <a:ea typeface="+mj-ea"/>
              </a:rPr>
              <a:t>追加</a:t>
            </a:r>
            <a:r>
              <a:rPr lang="en-US" altLang="zh-TW" sz="2400" b="1" dirty="0">
                <a:latin typeface="+mj-ea"/>
                <a:ea typeface="+mj-ea"/>
              </a:rPr>
              <a:t>(</a:t>
            </a:r>
            <a:r>
              <a:rPr lang="zh-TW" altLang="zh-TW" sz="2400" b="1" dirty="0">
                <a:latin typeface="+mj-ea"/>
                <a:ea typeface="+mj-ea"/>
              </a:rPr>
              <a:t>加帳</a:t>
            </a:r>
            <a:r>
              <a:rPr lang="en-US" altLang="zh-TW" sz="2400" b="1" dirty="0">
                <a:latin typeface="+mj-ea"/>
                <a:ea typeface="+mj-ea"/>
              </a:rPr>
              <a:t>)</a:t>
            </a:r>
            <a:r>
              <a:rPr lang="zh-TW" altLang="zh-TW" sz="2400" b="1" dirty="0">
                <a:latin typeface="+mj-ea"/>
                <a:ea typeface="+mj-ea"/>
              </a:rPr>
              <a:t>之累計金額</a:t>
            </a:r>
            <a:r>
              <a:rPr lang="zh-TW" altLang="en-US" sz="2400" b="1" dirty="0">
                <a:latin typeface="+mj-ea"/>
                <a:ea typeface="+mj-ea"/>
              </a:rPr>
              <a:t>：</a:t>
            </a:r>
            <a:r>
              <a:rPr lang="en-US" altLang="zh-TW" sz="2400" b="1" dirty="0">
                <a:latin typeface="+mj-ea"/>
                <a:ea typeface="+mj-ea"/>
              </a:rPr>
              <a:t>250</a:t>
            </a:r>
            <a:r>
              <a:rPr lang="zh-TW" altLang="en-US" sz="2400" b="1" dirty="0">
                <a:latin typeface="+mj-ea"/>
                <a:ea typeface="+mj-ea"/>
              </a:rPr>
              <a:t>萬元</a:t>
            </a:r>
            <a:r>
              <a:rPr lang="en-US" altLang="zh-TW" sz="2400" b="1" dirty="0">
                <a:latin typeface="+mj-ea"/>
                <a:ea typeface="+mj-ea"/>
              </a:rPr>
              <a:t>(6</a:t>
            </a:r>
            <a:r>
              <a:rPr lang="zh-TW" altLang="en-US" sz="2400" b="1" dirty="0">
                <a:latin typeface="+mj-ea"/>
                <a:ea typeface="+mj-ea"/>
              </a:rPr>
              <a:t>款</a:t>
            </a:r>
            <a:r>
              <a:rPr lang="en-US" altLang="zh-TW" sz="2400" b="1" dirty="0">
                <a:latin typeface="+mj-ea"/>
                <a:ea typeface="+mj-ea"/>
              </a:rPr>
              <a:t>)</a:t>
            </a:r>
            <a:endParaRPr lang="zh-TW" altLang="en-US" sz="2400" b="1" dirty="0">
              <a:latin typeface="+mj-ea"/>
              <a:ea typeface="+mj-ea"/>
            </a:endParaRPr>
          </a:p>
        </p:txBody>
      </p:sp>
      <p:sp>
        <p:nvSpPr>
          <p:cNvPr id="3" name="投影片編號版面配置區 2"/>
          <p:cNvSpPr>
            <a:spLocks noGrp="1"/>
          </p:cNvSpPr>
          <p:nvPr>
            <p:ph type="sldNum" sz="quarter" idx="12"/>
          </p:nvPr>
        </p:nvSpPr>
        <p:spPr/>
        <p:txBody>
          <a:bodyPr/>
          <a:lstStyle/>
          <a:p>
            <a:fld id="{1118FB7C-3051-423D-B140-B22D31D849CF}" type="slidenum">
              <a:rPr lang="zh-TW" altLang="en-US" smtClean="0"/>
              <a:pPr/>
              <a:t>88</a:t>
            </a:fld>
            <a:endParaRPr lang="zh-TW" altLang="en-US"/>
          </a:p>
        </p:txBody>
      </p:sp>
    </p:spTree>
    <p:extLst>
      <p:ext uri="{BB962C8B-B14F-4D97-AF65-F5344CB8AC3E}">
        <p14:creationId xmlns:p14="http://schemas.microsoft.com/office/powerpoint/2010/main" val="777602190"/>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89761" y="260648"/>
            <a:ext cx="8203019" cy="1417336"/>
          </a:xfrm>
        </p:spPr>
        <p:txBody>
          <a:bodyPr>
            <a:normAutofit fontScale="90000"/>
          </a:bodyPr>
          <a:lstStyle/>
          <a:p>
            <a:pPr algn="ctr"/>
            <a:r>
              <a:rPr lang="en-US" altLang="zh-TW" sz="2700" dirty="0">
                <a:solidFill>
                  <a:srgbClr val="FF0000"/>
                </a:solidFill>
                <a:latin typeface="標楷體" panose="03000509000000000000" pitchFamily="65" charset="-120"/>
                <a:ea typeface="標楷體" panose="03000509000000000000" pitchFamily="65" charset="-120"/>
              </a:rPr>
              <a:t/>
            </a:r>
            <a:br>
              <a:rPr lang="en-US" altLang="zh-TW" sz="2700" dirty="0">
                <a:solidFill>
                  <a:srgbClr val="FF0000"/>
                </a:solidFill>
                <a:latin typeface="標楷體" panose="03000509000000000000" pitchFamily="65" charset="-120"/>
                <a:ea typeface="標楷體" panose="03000509000000000000" pitchFamily="65" charset="-120"/>
              </a:rPr>
            </a:br>
            <a:r>
              <a:rPr lang="en-US" altLang="zh-TW" sz="4000" b="1" dirty="0">
                <a:solidFill>
                  <a:srgbClr val="0000FF"/>
                </a:solidFill>
                <a:latin typeface="標楷體" panose="03000509000000000000" pitchFamily="65" charset="-120"/>
                <a:ea typeface="標楷體" panose="03000509000000000000" pitchFamily="65" charset="-120"/>
              </a:rPr>
              <a:t>【</a:t>
            </a:r>
            <a:r>
              <a:rPr lang="zh-TW" altLang="en-US" sz="4000" b="1" dirty="0">
                <a:solidFill>
                  <a:srgbClr val="0000FF"/>
                </a:solidFill>
                <a:latin typeface="標楷體" panose="03000509000000000000" pitchFamily="65" charset="-120"/>
                <a:ea typeface="標楷體" panose="03000509000000000000" pitchFamily="65" charset="-120"/>
              </a:rPr>
              <a:t>議題探討</a:t>
            </a:r>
            <a:r>
              <a:rPr lang="en-US" altLang="zh-TW" sz="4000" b="1" dirty="0">
                <a:solidFill>
                  <a:srgbClr val="0000FF"/>
                </a:solidFill>
                <a:latin typeface="標楷體" panose="03000509000000000000" pitchFamily="65" charset="-120"/>
                <a:ea typeface="標楷體" panose="03000509000000000000" pitchFamily="65" charset="-120"/>
              </a:rPr>
              <a:t>】</a:t>
            </a:r>
            <a:r>
              <a:rPr lang="zh-TW" altLang="zh-TW" sz="4000" b="1" dirty="0">
                <a:solidFill>
                  <a:srgbClr val="FF0000"/>
                </a:solidFill>
                <a:latin typeface="標楷體" panose="03000509000000000000" pitchFamily="65" charset="-120"/>
                <a:ea typeface="標楷體" panose="03000509000000000000" pitchFamily="65" charset="-120"/>
              </a:rPr>
              <a:t>政府採購法第</a:t>
            </a:r>
            <a:r>
              <a:rPr lang="en-US" altLang="zh-TW" sz="4000" b="1" dirty="0">
                <a:solidFill>
                  <a:srgbClr val="FF0000"/>
                </a:solidFill>
                <a:latin typeface="標楷體" panose="03000509000000000000" pitchFamily="65" charset="-120"/>
                <a:ea typeface="標楷體" panose="03000509000000000000" pitchFamily="65" charset="-120"/>
              </a:rPr>
              <a:t>22</a:t>
            </a:r>
            <a:r>
              <a:rPr lang="zh-TW" altLang="zh-TW" sz="4000" b="1" dirty="0">
                <a:solidFill>
                  <a:srgbClr val="FF0000"/>
                </a:solidFill>
                <a:latin typeface="標楷體" panose="03000509000000000000" pitchFamily="65" charset="-120"/>
                <a:ea typeface="標楷體" panose="03000509000000000000" pitchFamily="65" charset="-120"/>
              </a:rPr>
              <a:t>條第</a:t>
            </a:r>
            <a:r>
              <a:rPr lang="en-US" altLang="zh-TW" sz="4000" b="1" dirty="0">
                <a:solidFill>
                  <a:srgbClr val="FF0000"/>
                </a:solidFill>
                <a:latin typeface="標楷體" panose="03000509000000000000" pitchFamily="65" charset="-120"/>
                <a:ea typeface="標楷體" panose="03000509000000000000" pitchFamily="65" charset="-120"/>
              </a:rPr>
              <a:t>1</a:t>
            </a:r>
            <a:r>
              <a:rPr lang="zh-TW" altLang="zh-TW" sz="4000" b="1" dirty="0" smtClean="0">
                <a:solidFill>
                  <a:srgbClr val="FF0000"/>
                </a:solidFill>
                <a:latin typeface="標楷體" panose="03000509000000000000" pitchFamily="65" charset="-120"/>
                <a:ea typeface="標楷體" panose="03000509000000000000" pitchFamily="65" charset="-120"/>
              </a:rPr>
              <a:t>項</a:t>
            </a:r>
            <a:r>
              <a:rPr lang="en-US" altLang="zh-TW" sz="4000" b="1" dirty="0" smtClean="0">
                <a:solidFill>
                  <a:srgbClr val="FF0000"/>
                </a:solidFill>
                <a:latin typeface="標楷體" panose="03000509000000000000" pitchFamily="65" charset="-120"/>
                <a:ea typeface="標楷體" panose="03000509000000000000" pitchFamily="65" charset="-120"/>
              </a:rPr>
              <a:t/>
            </a:r>
            <a:br>
              <a:rPr lang="en-US" altLang="zh-TW" sz="4000" b="1" dirty="0" smtClean="0">
                <a:solidFill>
                  <a:srgbClr val="FF0000"/>
                </a:solidFill>
                <a:latin typeface="標楷體" panose="03000509000000000000" pitchFamily="65" charset="-120"/>
                <a:ea typeface="標楷體" panose="03000509000000000000" pitchFamily="65" charset="-120"/>
              </a:rPr>
            </a:br>
            <a:r>
              <a:rPr lang="zh-TW" altLang="en-US" sz="4000" b="1" dirty="0" smtClean="0">
                <a:solidFill>
                  <a:srgbClr val="FF0000"/>
                </a:solidFill>
                <a:latin typeface="標楷體" panose="03000509000000000000" pitchFamily="65" charset="-120"/>
                <a:ea typeface="標楷體" panose="03000509000000000000" pitchFamily="65" charset="-120"/>
              </a:rPr>
              <a:t>第</a:t>
            </a:r>
            <a:r>
              <a:rPr lang="en-US" altLang="zh-TW" sz="4000" b="1" dirty="0">
                <a:solidFill>
                  <a:srgbClr val="FF0000"/>
                </a:solidFill>
                <a:latin typeface="標楷體" panose="03000509000000000000" pitchFamily="65" charset="-120"/>
                <a:ea typeface="標楷體" panose="03000509000000000000" pitchFamily="65" charset="-120"/>
              </a:rPr>
              <a:t>4</a:t>
            </a:r>
            <a:r>
              <a:rPr lang="zh-TW" altLang="zh-TW" sz="4000" b="1" dirty="0">
                <a:solidFill>
                  <a:srgbClr val="FF0000"/>
                </a:solidFill>
                <a:latin typeface="標楷體" panose="03000509000000000000" pitchFamily="65" charset="-120"/>
                <a:ea typeface="標楷體" panose="03000509000000000000" pitchFamily="65" charset="-120"/>
              </a:rPr>
              <a:t>款執行錯誤態樣</a:t>
            </a:r>
            <a:r>
              <a:rPr lang="en-US" altLang="zh-TW" sz="2700" b="1" dirty="0">
                <a:solidFill>
                  <a:srgbClr val="FF0000"/>
                </a:solidFill>
                <a:latin typeface="標楷體" panose="03000509000000000000" pitchFamily="65" charset="-120"/>
                <a:ea typeface="標楷體" panose="03000509000000000000" pitchFamily="65" charset="-120"/>
              </a:rPr>
              <a:t>-1</a:t>
            </a:r>
            <a:br>
              <a:rPr lang="en-US" altLang="zh-TW" sz="2700" b="1" dirty="0">
                <a:solidFill>
                  <a:srgbClr val="FF0000"/>
                </a:solidFill>
                <a:latin typeface="標楷體" panose="03000509000000000000" pitchFamily="65" charset="-120"/>
                <a:ea typeface="標楷體" panose="03000509000000000000" pitchFamily="65" charset="-120"/>
              </a:rPr>
            </a:br>
            <a:r>
              <a:rPr lang="zh-TW" altLang="en-US" sz="2700" b="1" dirty="0">
                <a:solidFill>
                  <a:srgbClr val="FF0000"/>
                </a:solidFill>
                <a:latin typeface="標楷體" panose="03000509000000000000" pitchFamily="65" charset="-120"/>
                <a:ea typeface="標楷體" panose="03000509000000000000" pitchFamily="65" charset="-120"/>
              </a:rPr>
              <a:t>工程會</a:t>
            </a:r>
            <a:r>
              <a:rPr lang="en-US" altLang="zh-TW" sz="2700" b="1" dirty="0">
                <a:solidFill>
                  <a:srgbClr val="0000FF"/>
                </a:solidFill>
                <a:latin typeface="標楷體" panose="03000509000000000000" pitchFamily="65" charset="-120"/>
                <a:ea typeface="標楷體" panose="03000509000000000000" pitchFamily="65" charset="-120"/>
              </a:rPr>
              <a:t>99</a:t>
            </a:r>
            <a:r>
              <a:rPr lang="zh-TW" altLang="en-US" sz="2700" b="1" dirty="0">
                <a:solidFill>
                  <a:srgbClr val="0000FF"/>
                </a:solidFill>
                <a:latin typeface="標楷體" panose="03000509000000000000" pitchFamily="65" charset="-120"/>
                <a:ea typeface="標楷體" panose="03000509000000000000" pitchFamily="65" charset="-120"/>
              </a:rPr>
              <a:t>年</a:t>
            </a:r>
            <a:r>
              <a:rPr lang="en-US" altLang="zh-TW" sz="2700" b="1" dirty="0">
                <a:solidFill>
                  <a:srgbClr val="0000FF"/>
                </a:solidFill>
                <a:latin typeface="標楷體" panose="03000509000000000000" pitchFamily="65" charset="-120"/>
                <a:ea typeface="標楷體" panose="03000509000000000000" pitchFamily="65" charset="-120"/>
              </a:rPr>
              <a:t>01</a:t>
            </a:r>
            <a:r>
              <a:rPr lang="zh-TW" altLang="en-US" sz="2700" b="1" dirty="0">
                <a:solidFill>
                  <a:srgbClr val="0000FF"/>
                </a:solidFill>
                <a:latin typeface="標楷體" panose="03000509000000000000" pitchFamily="65" charset="-120"/>
                <a:ea typeface="標楷體" panose="03000509000000000000" pitchFamily="65" charset="-120"/>
              </a:rPr>
              <a:t>月</a:t>
            </a:r>
            <a:r>
              <a:rPr lang="en-US" altLang="zh-TW" sz="2700" b="1" dirty="0">
                <a:solidFill>
                  <a:srgbClr val="0000FF"/>
                </a:solidFill>
                <a:latin typeface="標楷體" panose="03000509000000000000" pitchFamily="65" charset="-120"/>
                <a:ea typeface="標楷體" panose="03000509000000000000" pitchFamily="65" charset="-120"/>
              </a:rPr>
              <a:t>28</a:t>
            </a:r>
            <a:r>
              <a:rPr lang="zh-TW" altLang="en-US" sz="2700" b="1" dirty="0">
                <a:solidFill>
                  <a:srgbClr val="0000FF"/>
                </a:solidFill>
                <a:latin typeface="標楷體" panose="03000509000000000000" pitchFamily="65" charset="-120"/>
                <a:ea typeface="標楷體" panose="03000509000000000000" pitchFamily="65" charset="-120"/>
              </a:rPr>
              <a:t>日</a:t>
            </a:r>
            <a:r>
              <a:rPr lang="zh-TW" altLang="en-US" sz="2700" b="1" dirty="0">
                <a:solidFill>
                  <a:srgbClr val="FF0000"/>
                </a:solidFill>
                <a:latin typeface="標楷體" panose="03000509000000000000" pitchFamily="65" charset="-120"/>
                <a:ea typeface="標楷體" panose="03000509000000000000" pitchFamily="65" charset="-120"/>
              </a:rPr>
              <a:t>工程企字第</a:t>
            </a:r>
            <a:r>
              <a:rPr lang="en-US" altLang="zh-TW" sz="2700" b="1" dirty="0">
                <a:solidFill>
                  <a:srgbClr val="FF0000"/>
                </a:solidFill>
                <a:latin typeface="標楷體" panose="03000509000000000000" pitchFamily="65" charset="-120"/>
                <a:ea typeface="標楷體" panose="03000509000000000000" pitchFamily="65" charset="-120"/>
              </a:rPr>
              <a:t>09900041120</a:t>
            </a:r>
            <a:r>
              <a:rPr lang="zh-TW" altLang="en-US" sz="2700" b="1" dirty="0">
                <a:solidFill>
                  <a:srgbClr val="FF0000"/>
                </a:solidFill>
                <a:latin typeface="標楷體" panose="03000509000000000000" pitchFamily="65" charset="-120"/>
                <a:ea typeface="標楷體" panose="03000509000000000000" pitchFamily="65" charset="-120"/>
              </a:rPr>
              <a:t>號函</a:t>
            </a:r>
            <a:r>
              <a:rPr lang="zh-TW" altLang="zh-TW" dirty="0"/>
              <a:t/>
            </a:r>
            <a:br>
              <a:rPr lang="zh-TW" altLang="zh-TW" dirty="0"/>
            </a:br>
            <a:endParaRPr lang="zh-TW" altLang="en-US" sz="2700" dirty="0"/>
          </a:p>
        </p:txBody>
      </p:sp>
      <p:graphicFrame>
        <p:nvGraphicFramePr>
          <p:cNvPr id="4" name="表格 3"/>
          <p:cNvGraphicFramePr>
            <a:graphicFrameLocks noGrp="1"/>
          </p:cNvGraphicFramePr>
          <p:nvPr>
            <p:extLst/>
          </p:nvPr>
        </p:nvGraphicFramePr>
        <p:xfrm>
          <a:off x="203348" y="1894008"/>
          <a:ext cx="8775847" cy="4023466"/>
        </p:xfrm>
        <a:graphic>
          <a:graphicData uri="http://schemas.openxmlformats.org/drawingml/2006/table">
            <a:tbl>
              <a:tblPr firstRow="1" firstCol="1" lastRow="1" lastCol="1" bandRow="1" bandCol="1"/>
              <a:tblGrid>
                <a:gridCol w="401100">
                  <a:extLst>
                    <a:ext uri="{9D8B030D-6E8A-4147-A177-3AD203B41FA5}">
                      <a16:colId xmlns:a16="http://schemas.microsoft.com/office/drawing/2014/main" xmlns="" val="1685594514"/>
                    </a:ext>
                  </a:extLst>
                </a:gridCol>
                <a:gridCol w="825453">
                  <a:extLst>
                    <a:ext uri="{9D8B030D-6E8A-4147-A177-3AD203B41FA5}">
                      <a16:colId xmlns:a16="http://schemas.microsoft.com/office/drawing/2014/main" xmlns="" val="741987516"/>
                    </a:ext>
                  </a:extLst>
                </a:gridCol>
                <a:gridCol w="7549294">
                  <a:extLst>
                    <a:ext uri="{9D8B030D-6E8A-4147-A177-3AD203B41FA5}">
                      <a16:colId xmlns:a16="http://schemas.microsoft.com/office/drawing/2014/main" xmlns="" val="3722872798"/>
                    </a:ext>
                  </a:extLst>
                </a:gridCol>
              </a:tblGrid>
              <a:tr h="352100">
                <a:tc gridSpan="2">
                  <a:txBody>
                    <a:bodyPr/>
                    <a:lstStyle/>
                    <a:p>
                      <a:pPr algn="ctr" latinLnBrk="1">
                        <a:lnSpc>
                          <a:spcPct val="100000"/>
                        </a:lnSpc>
                        <a:spcAft>
                          <a:spcPts val="0"/>
                        </a:spcAft>
                      </a:pPr>
                      <a:r>
                        <a:rPr lang="zh-TW" sz="1800" b="1" kern="100" dirty="0">
                          <a:effectLst/>
                          <a:latin typeface="Times New Roman" panose="02020603050405020304" pitchFamily="18" charset="0"/>
                          <a:ea typeface="標楷體" panose="03000509000000000000" pitchFamily="65" charset="-120"/>
                        </a:rPr>
                        <a:t>款次</a:t>
                      </a:r>
                      <a:r>
                        <a:rPr lang="en-US" sz="1800" b="1" kern="100" dirty="0">
                          <a:effectLst/>
                          <a:latin typeface="Times New Roman" panose="02020603050405020304" pitchFamily="18" charset="0"/>
                          <a:ea typeface="標楷體" panose="03000509000000000000" pitchFamily="65" charset="-120"/>
                        </a:rPr>
                        <a:t>/</a:t>
                      </a:r>
                      <a:r>
                        <a:rPr lang="zh-TW" sz="1800" b="1" kern="100" dirty="0">
                          <a:effectLst/>
                          <a:latin typeface="Times New Roman" panose="02020603050405020304" pitchFamily="18" charset="0"/>
                          <a:ea typeface="標楷體" panose="03000509000000000000" pitchFamily="65" charset="-120"/>
                        </a:rPr>
                        <a:t>序號</a:t>
                      </a:r>
                      <a:endParaRPr lang="zh-TW" sz="1800" b="1" kern="100" dirty="0">
                        <a:effectLst/>
                        <a:latin typeface="Times New Roman" panose="02020603050405020304" pitchFamily="18" charset="0"/>
                        <a:ea typeface="新細明體" panose="02020500000000000000" pitchFamily="18" charset="-120"/>
                      </a:endParaRPr>
                    </a:p>
                  </a:txBody>
                  <a:tcPr marL="49838" marR="498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TW" altLang="en-US"/>
                    </a:p>
                  </a:txBody>
                  <a:tcPr/>
                </a:tc>
                <a:tc>
                  <a:txBody>
                    <a:bodyPr/>
                    <a:lstStyle/>
                    <a:p>
                      <a:pPr algn="ctr" latinLnBrk="1">
                        <a:lnSpc>
                          <a:spcPct val="100000"/>
                        </a:lnSpc>
                        <a:spcAft>
                          <a:spcPts val="0"/>
                        </a:spcAft>
                      </a:pPr>
                      <a:r>
                        <a:rPr lang="zh-TW" sz="1800" b="1" kern="100">
                          <a:effectLst/>
                          <a:latin typeface="Times New Roman" panose="02020603050405020304" pitchFamily="18" charset="0"/>
                          <a:ea typeface="標楷體" panose="03000509000000000000" pitchFamily="65" charset="-120"/>
                        </a:rPr>
                        <a:t>錯誤態樣</a:t>
                      </a:r>
                      <a:endParaRPr lang="zh-TW" sz="1800" b="1" kern="100">
                        <a:effectLst/>
                        <a:latin typeface="Times New Roman" panose="02020603050405020304" pitchFamily="18" charset="0"/>
                        <a:ea typeface="新細明體" panose="02020500000000000000" pitchFamily="18" charset="-120"/>
                      </a:endParaRPr>
                    </a:p>
                  </a:txBody>
                  <a:tcPr marL="49838" marR="498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084301319"/>
                  </a:ext>
                </a:extLst>
              </a:tr>
              <a:tr h="628750">
                <a:tc rowSpan="6">
                  <a:txBody>
                    <a:bodyPr/>
                    <a:lstStyle/>
                    <a:p>
                      <a:pPr algn="ctr" latinLnBrk="1">
                        <a:lnSpc>
                          <a:spcPct val="100000"/>
                        </a:lnSpc>
                        <a:spcAft>
                          <a:spcPts val="0"/>
                        </a:spcAft>
                      </a:pPr>
                      <a:endParaRPr lang="en-US" altLang="zh-TW" sz="2100" b="1" kern="100" dirty="0" smtClean="0">
                        <a:solidFill>
                          <a:srgbClr val="0000FF"/>
                        </a:solidFill>
                        <a:effectLst/>
                        <a:latin typeface="Times New Roman" panose="02020603050405020304" pitchFamily="18" charset="0"/>
                        <a:ea typeface="標楷體" panose="03000509000000000000" pitchFamily="65" charset="-120"/>
                      </a:endParaRPr>
                    </a:p>
                    <a:p>
                      <a:pPr algn="ctr" latinLnBrk="1">
                        <a:lnSpc>
                          <a:spcPct val="100000"/>
                        </a:lnSpc>
                        <a:spcAft>
                          <a:spcPts val="0"/>
                        </a:spcAft>
                      </a:pPr>
                      <a:endParaRPr lang="en-US" altLang="zh-TW" sz="2100" b="1" kern="100" dirty="0" smtClean="0">
                        <a:solidFill>
                          <a:srgbClr val="0000FF"/>
                        </a:solidFill>
                        <a:effectLst/>
                        <a:latin typeface="Times New Roman" panose="02020603050405020304" pitchFamily="18" charset="0"/>
                        <a:ea typeface="標楷體" panose="03000509000000000000" pitchFamily="65" charset="-120"/>
                      </a:endParaRPr>
                    </a:p>
                    <a:p>
                      <a:pPr algn="ctr" latinLnBrk="1">
                        <a:lnSpc>
                          <a:spcPct val="100000"/>
                        </a:lnSpc>
                        <a:spcAft>
                          <a:spcPts val="0"/>
                        </a:spcAft>
                      </a:pPr>
                      <a:endParaRPr lang="en-US" altLang="zh-TW" sz="2100" b="1" kern="100" dirty="0" smtClean="0">
                        <a:solidFill>
                          <a:srgbClr val="0000FF"/>
                        </a:solidFill>
                        <a:effectLst/>
                        <a:latin typeface="Times New Roman" panose="02020603050405020304" pitchFamily="18" charset="0"/>
                        <a:ea typeface="標楷體" panose="03000509000000000000" pitchFamily="65" charset="-120"/>
                      </a:endParaRPr>
                    </a:p>
                    <a:p>
                      <a:pPr algn="ctr" latinLnBrk="1">
                        <a:lnSpc>
                          <a:spcPct val="100000"/>
                        </a:lnSpc>
                        <a:spcAft>
                          <a:spcPts val="0"/>
                        </a:spcAft>
                      </a:pPr>
                      <a:r>
                        <a:rPr lang="zh-TW" sz="2100" b="1" kern="100" dirty="0" smtClean="0">
                          <a:solidFill>
                            <a:srgbClr val="0000FF"/>
                          </a:solidFill>
                          <a:effectLst/>
                          <a:latin typeface="Times New Roman" panose="02020603050405020304" pitchFamily="18" charset="0"/>
                          <a:ea typeface="標楷體" panose="03000509000000000000" pitchFamily="65" charset="-120"/>
                        </a:rPr>
                        <a:t>第</a:t>
                      </a:r>
                      <a:r>
                        <a:rPr lang="en-US" sz="2100" b="1" kern="100" dirty="0">
                          <a:solidFill>
                            <a:srgbClr val="0000FF"/>
                          </a:solidFill>
                          <a:effectLst/>
                          <a:latin typeface="Times New Roman" panose="02020603050405020304" pitchFamily="18" charset="0"/>
                          <a:ea typeface="標楷體" panose="03000509000000000000" pitchFamily="65" charset="-120"/>
                        </a:rPr>
                        <a:t>4</a:t>
                      </a:r>
                      <a:r>
                        <a:rPr lang="zh-TW" sz="2100" b="1" kern="100" dirty="0">
                          <a:solidFill>
                            <a:srgbClr val="0000FF"/>
                          </a:solidFill>
                          <a:effectLst/>
                          <a:latin typeface="Times New Roman" panose="02020603050405020304" pitchFamily="18" charset="0"/>
                          <a:ea typeface="標楷體" panose="03000509000000000000" pitchFamily="65" charset="-120"/>
                        </a:rPr>
                        <a:t>款</a:t>
                      </a:r>
                      <a:endParaRPr lang="zh-TW" sz="2100" b="1" kern="100" dirty="0">
                        <a:solidFill>
                          <a:srgbClr val="0000FF"/>
                        </a:solidFill>
                        <a:effectLst/>
                        <a:latin typeface="Times New Roman" panose="02020603050405020304" pitchFamily="18" charset="0"/>
                        <a:ea typeface="新細明體" panose="02020500000000000000" pitchFamily="18" charset="-120"/>
                      </a:endParaRPr>
                    </a:p>
                  </a:txBody>
                  <a:tcPr marL="49838" marR="498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latinLnBrk="1">
                        <a:lnSpc>
                          <a:spcPct val="100000"/>
                        </a:lnSpc>
                        <a:spcAft>
                          <a:spcPts val="0"/>
                        </a:spcAft>
                      </a:pPr>
                      <a:r>
                        <a:rPr lang="en-US" sz="1800" b="1" kern="100">
                          <a:effectLst/>
                          <a:latin typeface="Times New Roman" panose="02020603050405020304" pitchFamily="18" charset="0"/>
                          <a:ea typeface="標楷體" panose="03000509000000000000" pitchFamily="65" charset="-120"/>
                        </a:rPr>
                        <a:t>(</a:t>
                      </a:r>
                      <a:r>
                        <a:rPr lang="zh-TW" sz="1800" b="1" kern="100">
                          <a:effectLst/>
                          <a:latin typeface="Times New Roman" panose="02020603050405020304" pitchFamily="18" charset="0"/>
                          <a:ea typeface="標楷體" panose="03000509000000000000" pitchFamily="65" charset="-120"/>
                        </a:rPr>
                        <a:t>一</a:t>
                      </a:r>
                      <a:r>
                        <a:rPr lang="en-US" sz="1800" b="1" kern="100">
                          <a:effectLst/>
                          <a:latin typeface="Times New Roman" panose="02020603050405020304" pitchFamily="18" charset="0"/>
                          <a:ea typeface="標楷體" panose="03000509000000000000" pitchFamily="65" charset="-120"/>
                        </a:rPr>
                        <a:t>)</a:t>
                      </a:r>
                      <a:endParaRPr lang="zh-TW" sz="1800" b="1" kern="100">
                        <a:effectLst/>
                        <a:latin typeface="Times New Roman" panose="02020603050405020304" pitchFamily="18" charset="0"/>
                        <a:ea typeface="新細明體" panose="02020500000000000000" pitchFamily="18" charset="-120"/>
                      </a:endParaRPr>
                    </a:p>
                  </a:txBody>
                  <a:tcPr marL="49838" marR="498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latinLnBrk="1">
                        <a:lnSpc>
                          <a:spcPct val="100000"/>
                        </a:lnSpc>
                        <a:spcAft>
                          <a:spcPts val="0"/>
                        </a:spcAft>
                      </a:pPr>
                      <a:r>
                        <a:rPr lang="zh-TW" sz="1800" b="1" kern="100" dirty="0">
                          <a:effectLst/>
                          <a:latin typeface="Times New Roman" panose="02020603050405020304" pitchFamily="18" charset="0"/>
                          <a:ea typeface="標楷體" panose="03000509000000000000" pitchFamily="65" charset="-120"/>
                        </a:rPr>
                        <a:t>原有採購之後續擴充，並無必須向原供應廠商採購之理由，卻以本款為由辦理。</a:t>
                      </a:r>
                      <a:endParaRPr lang="zh-TW" sz="1800" b="1" kern="100" dirty="0">
                        <a:effectLst/>
                        <a:latin typeface="Times New Roman" panose="02020603050405020304" pitchFamily="18" charset="0"/>
                        <a:ea typeface="新細明體" panose="02020500000000000000" pitchFamily="18" charset="-120"/>
                      </a:endParaRPr>
                    </a:p>
                  </a:txBody>
                  <a:tcPr marL="49838" marR="498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203102401"/>
                  </a:ext>
                </a:extLst>
              </a:tr>
              <a:tr h="419167">
                <a:tc vMerge="1">
                  <a:txBody>
                    <a:bodyPr/>
                    <a:lstStyle/>
                    <a:p>
                      <a:endParaRPr lang="zh-TW" altLang="en-US"/>
                    </a:p>
                  </a:txBody>
                  <a:tcPr/>
                </a:tc>
                <a:tc>
                  <a:txBody>
                    <a:bodyPr/>
                    <a:lstStyle/>
                    <a:p>
                      <a:pPr algn="just" latinLnBrk="1">
                        <a:lnSpc>
                          <a:spcPct val="100000"/>
                        </a:lnSpc>
                        <a:spcAft>
                          <a:spcPts val="0"/>
                        </a:spcAft>
                      </a:pPr>
                      <a:r>
                        <a:rPr lang="en-US" sz="1800" b="1" kern="100">
                          <a:effectLst/>
                          <a:latin typeface="Times New Roman" panose="02020603050405020304" pitchFamily="18" charset="0"/>
                          <a:ea typeface="標楷體" panose="03000509000000000000" pitchFamily="65" charset="-120"/>
                        </a:rPr>
                        <a:t>(</a:t>
                      </a:r>
                      <a:r>
                        <a:rPr lang="zh-TW" sz="1800" b="1" kern="100">
                          <a:effectLst/>
                          <a:latin typeface="Times New Roman" panose="02020603050405020304" pitchFamily="18" charset="0"/>
                          <a:ea typeface="標楷體" panose="03000509000000000000" pitchFamily="65" charset="-120"/>
                        </a:rPr>
                        <a:t>二</a:t>
                      </a:r>
                      <a:r>
                        <a:rPr lang="en-US" sz="1800" b="1" kern="100">
                          <a:effectLst/>
                          <a:latin typeface="Times New Roman" panose="02020603050405020304" pitchFamily="18" charset="0"/>
                          <a:ea typeface="標楷體" panose="03000509000000000000" pitchFamily="65" charset="-120"/>
                        </a:rPr>
                        <a:t>)</a:t>
                      </a:r>
                      <a:endParaRPr lang="zh-TW" sz="1800" b="1" kern="100">
                        <a:effectLst/>
                        <a:latin typeface="Times New Roman" panose="02020603050405020304" pitchFamily="18" charset="0"/>
                        <a:ea typeface="新細明體" panose="02020500000000000000" pitchFamily="18" charset="-120"/>
                      </a:endParaRPr>
                    </a:p>
                  </a:txBody>
                  <a:tcPr marL="49838" marR="498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latinLnBrk="1">
                        <a:lnSpc>
                          <a:spcPct val="100000"/>
                        </a:lnSpc>
                        <a:spcAft>
                          <a:spcPts val="0"/>
                        </a:spcAft>
                      </a:pPr>
                      <a:r>
                        <a:rPr lang="zh-TW" sz="1800" b="1" kern="100" dirty="0">
                          <a:effectLst/>
                          <a:latin typeface="Times New Roman" panose="02020603050405020304" pitchFamily="18" charset="0"/>
                          <a:ea typeface="標楷體" panose="03000509000000000000" pitchFamily="65" charset="-120"/>
                        </a:rPr>
                        <a:t>依本款辦理所增加之金額偏高不合理。</a:t>
                      </a:r>
                      <a:endParaRPr lang="zh-TW" sz="1800" b="1" kern="100" dirty="0">
                        <a:effectLst/>
                        <a:latin typeface="Times New Roman" panose="02020603050405020304" pitchFamily="18" charset="0"/>
                        <a:ea typeface="新細明體" panose="02020500000000000000" pitchFamily="18" charset="-120"/>
                      </a:endParaRPr>
                    </a:p>
                  </a:txBody>
                  <a:tcPr marL="49838" marR="498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79509275"/>
                  </a:ext>
                </a:extLst>
              </a:tr>
              <a:tr h="346298">
                <a:tc vMerge="1">
                  <a:txBody>
                    <a:bodyPr/>
                    <a:lstStyle/>
                    <a:p>
                      <a:endParaRPr lang="zh-TW" altLang="en-US"/>
                    </a:p>
                  </a:txBody>
                  <a:tcPr/>
                </a:tc>
                <a:tc>
                  <a:txBody>
                    <a:bodyPr/>
                    <a:lstStyle/>
                    <a:p>
                      <a:pPr algn="just" latinLnBrk="1">
                        <a:lnSpc>
                          <a:spcPct val="100000"/>
                        </a:lnSpc>
                        <a:spcAft>
                          <a:spcPts val="0"/>
                        </a:spcAft>
                      </a:pPr>
                      <a:r>
                        <a:rPr lang="en-US" sz="1800" b="1" kern="100">
                          <a:effectLst/>
                          <a:latin typeface="Times New Roman" panose="02020603050405020304" pitchFamily="18" charset="0"/>
                          <a:ea typeface="標楷體" panose="03000509000000000000" pitchFamily="65" charset="-120"/>
                        </a:rPr>
                        <a:t>(</a:t>
                      </a:r>
                      <a:r>
                        <a:rPr lang="zh-TW" sz="1800" b="1" kern="100">
                          <a:effectLst/>
                          <a:latin typeface="Times New Roman" panose="02020603050405020304" pitchFamily="18" charset="0"/>
                          <a:ea typeface="標楷體" panose="03000509000000000000" pitchFamily="65" charset="-120"/>
                        </a:rPr>
                        <a:t>三</a:t>
                      </a:r>
                      <a:r>
                        <a:rPr lang="en-US" sz="1800" b="1" kern="100">
                          <a:effectLst/>
                          <a:latin typeface="Times New Roman" panose="02020603050405020304" pitchFamily="18" charset="0"/>
                          <a:ea typeface="標楷體" panose="03000509000000000000" pitchFamily="65" charset="-120"/>
                        </a:rPr>
                        <a:t>)</a:t>
                      </a:r>
                      <a:endParaRPr lang="zh-TW" sz="1800" b="1" kern="100">
                        <a:effectLst/>
                        <a:latin typeface="Times New Roman" panose="02020603050405020304" pitchFamily="18" charset="0"/>
                        <a:ea typeface="新細明體" panose="02020500000000000000" pitchFamily="18" charset="-120"/>
                      </a:endParaRPr>
                    </a:p>
                  </a:txBody>
                  <a:tcPr marL="49838" marR="498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latinLnBrk="1">
                        <a:lnSpc>
                          <a:spcPct val="100000"/>
                        </a:lnSpc>
                        <a:spcAft>
                          <a:spcPts val="0"/>
                        </a:spcAft>
                      </a:pPr>
                      <a:r>
                        <a:rPr lang="zh-TW" sz="1800" b="1" kern="100" dirty="0">
                          <a:effectLst/>
                          <a:latin typeface="Times New Roman" panose="02020603050405020304" pitchFamily="18" charset="0"/>
                          <a:ea typeface="標楷體" panose="03000509000000000000" pitchFamily="65" charset="-120"/>
                        </a:rPr>
                        <a:t>原有採購之後續擴充標的，並非原供應廠商之專業能力範圍。</a:t>
                      </a:r>
                      <a:endParaRPr lang="zh-TW" sz="1800" b="1" kern="100" dirty="0">
                        <a:effectLst/>
                        <a:latin typeface="Times New Roman" panose="02020603050405020304" pitchFamily="18" charset="0"/>
                        <a:ea typeface="新細明體" panose="02020500000000000000" pitchFamily="18" charset="-120"/>
                      </a:endParaRPr>
                    </a:p>
                  </a:txBody>
                  <a:tcPr marL="49838" marR="498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076781611"/>
                  </a:ext>
                </a:extLst>
              </a:tr>
              <a:tr h="398721">
                <a:tc vMerge="1">
                  <a:txBody>
                    <a:bodyPr/>
                    <a:lstStyle/>
                    <a:p>
                      <a:endParaRPr lang="zh-TW" altLang="en-US"/>
                    </a:p>
                  </a:txBody>
                  <a:tcPr/>
                </a:tc>
                <a:tc>
                  <a:txBody>
                    <a:bodyPr/>
                    <a:lstStyle/>
                    <a:p>
                      <a:pPr algn="just" latinLnBrk="1">
                        <a:lnSpc>
                          <a:spcPct val="100000"/>
                        </a:lnSpc>
                        <a:spcAft>
                          <a:spcPts val="0"/>
                        </a:spcAft>
                      </a:pPr>
                      <a:r>
                        <a:rPr lang="en-US" sz="1800" b="1" kern="100">
                          <a:effectLst/>
                          <a:latin typeface="Times New Roman" panose="02020603050405020304" pitchFamily="18" charset="0"/>
                          <a:ea typeface="標楷體" panose="03000509000000000000" pitchFamily="65" charset="-120"/>
                        </a:rPr>
                        <a:t>(</a:t>
                      </a:r>
                      <a:r>
                        <a:rPr lang="zh-TW" sz="1800" b="1" kern="100">
                          <a:effectLst/>
                          <a:latin typeface="Times New Roman" panose="02020603050405020304" pitchFamily="18" charset="0"/>
                          <a:ea typeface="標楷體" panose="03000509000000000000" pitchFamily="65" charset="-120"/>
                        </a:rPr>
                        <a:t>四</a:t>
                      </a:r>
                      <a:r>
                        <a:rPr lang="en-US" sz="1800" b="1" kern="100">
                          <a:effectLst/>
                          <a:latin typeface="Times New Roman" panose="02020603050405020304" pitchFamily="18" charset="0"/>
                          <a:ea typeface="標楷體" panose="03000509000000000000" pitchFamily="65" charset="-120"/>
                        </a:rPr>
                        <a:t>)</a:t>
                      </a:r>
                      <a:endParaRPr lang="zh-TW" sz="1800" b="1" kern="100">
                        <a:effectLst/>
                        <a:latin typeface="Times New Roman" panose="02020603050405020304" pitchFamily="18" charset="0"/>
                        <a:ea typeface="新細明體" panose="02020500000000000000" pitchFamily="18" charset="-120"/>
                      </a:endParaRPr>
                    </a:p>
                  </a:txBody>
                  <a:tcPr marL="49838" marR="498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latinLnBrk="1">
                        <a:lnSpc>
                          <a:spcPct val="100000"/>
                        </a:lnSpc>
                        <a:spcAft>
                          <a:spcPts val="0"/>
                        </a:spcAft>
                      </a:pPr>
                      <a:r>
                        <a:rPr lang="zh-TW" sz="1800" b="1" kern="100" dirty="0">
                          <a:solidFill>
                            <a:srgbClr val="0000FF"/>
                          </a:solidFill>
                          <a:effectLst/>
                          <a:latin typeface="Times New Roman" panose="02020603050405020304" pitchFamily="18" charset="0"/>
                          <a:ea typeface="標楷體" panose="03000509000000000000" pitchFamily="65" charset="-120"/>
                        </a:rPr>
                        <a:t>未向原供應廠商（包含原訂約廠商、原製造廠商或分包廠商）採購。</a:t>
                      </a:r>
                      <a:endParaRPr lang="zh-TW" sz="1800" b="1" kern="100" dirty="0">
                        <a:solidFill>
                          <a:srgbClr val="0000FF"/>
                        </a:solidFill>
                        <a:effectLst/>
                        <a:latin typeface="Times New Roman" panose="02020603050405020304" pitchFamily="18" charset="0"/>
                        <a:ea typeface="新細明體" panose="02020500000000000000" pitchFamily="18" charset="-120"/>
                      </a:endParaRPr>
                    </a:p>
                  </a:txBody>
                  <a:tcPr marL="49838" marR="498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414824264"/>
                  </a:ext>
                </a:extLst>
              </a:tr>
              <a:tr h="1188720">
                <a:tc vMerge="1">
                  <a:txBody>
                    <a:bodyPr/>
                    <a:lstStyle/>
                    <a:p>
                      <a:endParaRPr lang="zh-TW" altLang="en-US"/>
                    </a:p>
                  </a:txBody>
                  <a:tcPr/>
                </a:tc>
                <a:tc>
                  <a:txBody>
                    <a:bodyPr/>
                    <a:lstStyle/>
                    <a:p>
                      <a:pPr algn="just" latinLnBrk="1">
                        <a:lnSpc>
                          <a:spcPct val="100000"/>
                        </a:lnSpc>
                        <a:spcAft>
                          <a:spcPts val="0"/>
                        </a:spcAft>
                      </a:pPr>
                      <a:r>
                        <a:rPr lang="en-US" sz="1800" b="1" kern="100">
                          <a:solidFill>
                            <a:srgbClr val="FF0000"/>
                          </a:solidFill>
                          <a:effectLst/>
                          <a:latin typeface="Times New Roman" panose="02020603050405020304" pitchFamily="18" charset="0"/>
                          <a:ea typeface="標楷體" panose="03000509000000000000" pitchFamily="65" charset="-120"/>
                        </a:rPr>
                        <a:t>(</a:t>
                      </a:r>
                      <a:r>
                        <a:rPr lang="zh-TW" sz="1800" b="1" kern="100">
                          <a:solidFill>
                            <a:srgbClr val="FF0000"/>
                          </a:solidFill>
                          <a:effectLst/>
                          <a:latin typeface="Times New Roman" panose="02020603050405020304" pitchFamily="18" charset="0"/>
                          <a:ea typeface="標楷體" panose="03000509000000000000" pitchFamily="65" charset="-120"/>
                        </a:rPr>
                        <a:t>五</a:t>
                      </a:r>
                      <a:r>
                        <a:rPr lang="en-US" sz="1800" b="1" kern="100">
                          <a:solidFill>
                            <a:srgbClr val="FF0000"/>
                          </a:solidFill>
                          <a:effectLst/>
                          <a:latin typeface="Times New Roman" panose="02020603050405020304" pitchFamily="18" charset="0"/>
                          <a:ea typeface="標楷體" panose="03000509000000000000" pitchFamily="65" charset="-120"/>
                        </a:rPr>
                        <a:t>)</a:t>
                      </a:r>
                      <a:endParaRPr lang="zh-TW" sz="1800" b="1" kern="100">
                        <a:solidFill>
                          <a:srgbClr val="FF0000"/>
                        </a:solidFill>
                        <a:effectLst/>
                        <a:latin typeface="Times New Roman" panose="02020603050405020304" pitchFamily="18" charset="0"/>
                        <a:ea typeface="新細明體" panose="02020500000000000000" pitchFamily="18" charset="-120"/>
                      </a:endParaRPr>
                    </a:p>
                  </a:txBody>
                  <a:tcPr marL="49838" marR="498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latinLnBrk="1">
                        <a:lnSpc>
                          <a:spcPct val="100000"/>
                        </a:lnSpc>
                        <a:spcAft>
                          <a:spcPts val="0"/>
                        </a:spcAft>
                      </a:pPr>
                      <a:r>
                        <a:rPr lang="zh-TW" sz="2100" b="1" kern="100" dirty="0">
                          <a:solidFill>
                            <a:srgbClr val="FF0000"/>
                          </a:solidFill>
                          <a:effectLst/>
                          <a:latin typeface="Times New Roman" panose="02020603050405020304" pitchFamily="18" charset="0"/>
                          <a:ea typeface="標楷體" panose="03000509000000000000" pitchFamily="65" charset="-120"/>
                        </a:rPr>
                        <a:t>依採購法第</a:t>
                      </a:r>
                      <a:r>
                        <a:rPr lang="en-US" sz="2100" b="1" kern="100" dirty="0">
                          <a:solidFill>
                            <a:srgbClr val="FF0000"/>
                          </a:solidFill>
                          <a:effectLst/>
                          <a:latin typeface="Times New Roman" panose="02020603050405020304" pitchFamily="18" charset="0"/>
                          <a:ea typeface="標楷體" panose="03000509000000000000" pitchFamily="65" charset="-120"/>
                        </a:rPr>
                        <a:t>22</a:t>
                      </a:r>
                      <a:r>
                        <a:rPr lang="zh-TW" sz="2100" b="1" kern="100" dirty="0">
                          <a:solidFill>
                            <a:srgbClr val="FF0000"/>
                          </a:solidFill>
                          <a:effectLst/>
                          <a:latin typeface="Times New Roman" panose="02020603050405020304" pitchFamily="18" charset="0"/>
                          <a:ea typeface="標楷體" panose="03000509000000000000" pitchFamily="65" charset="-120"/>
                        </a:rPr>
                        <a:t>條第</a:t>
                      </a:r>
                      <a:r>
                        <a:rPr lang="en-US" sz="2100" b="1" kern="100" dirty="0">
                          <a:solidFill>
                            <a:srgbClr val="FF0000"/>
                          </a:solidFill>
                          <a:effectLst/>
                          <a:latin typeface="Times New Roman" panose="02020603050405020304" pitchFamily="18" charset="0"/>
                          <a:ea typeface="標楷體" panose="03000509000000000000" pitchFamily="65" charset="-120"/>
                        </a:rPr>
                        <a:t>1</a:t>
                      </a:r>
                      <a:r>
                        <a:rPr lang="zh-TW" sz="2100" b="1" kern="100" dirty="0">
                          <a:solidFill>
                            <a:srgbClr val="FF0000"/>
                          </a:solidFill>
                          <a:effectLst/>
                          <a:latin typeface="Times New Roman" panose="02020603050405020304" pitchFamily="18" charset="0"/>
                          <a:ea typeface="標楷體" panose="03000509000000000000" pitchFamily="65" charset="-120"/>
                        </a:rPr>
                        <a:t>項第</a:t>
                      </a:r>
                      <a:r>
                        <a:rPr lang="en-US" sz="2100" b="1" kern="100" dirty="0">
                          <a:solidFill>
                            <a:srgbClr val="FF0000"/>
                          </a:solidFill>
                          <a:effectLst/>
                          <a:latin typeface="Times New Roman" panose="02020603050405020304" pitchFamily="18" charset="0"/>
                          <a:ea typeface="標楷體" panose="03000509000000000000" pitchFamily="65" charset="-120"/>
                        </a:rPr>
                        <a:t>6</a:t>
                      </a:r>
                      <a:r>
                        <a:rPr lang="zh-TW" sz="2100" b="1" kern="100" dirty="0">
                          <a:solidFill>
                            <a:srgbClr val="FF0000"/>
                          </a:solidFill>
                          <a:effectLst/>
                          <a:latin typeface="Times New Roman" panose="02020603050405020304" pitchFamily="18" charset="0"/>
                          <a:ea typeface="標楷體" panose="03000509000000000000" pitchFamily="65" charset="-120"/>
                        </a:rPr>
                        <a:t>款辦理後，逾</a:t>
                      </a:r>
                      <a:r>
                        <a:rPr lang="en-US" sz="2100" b="1" kern="100" dirty="0">
                          <a:solidFill>
                            <a:srgbClr val="FF0000"/>
                          </a:solidFill>
                          <a:effectLst/>
                          <a:latin typeface="Times New Roman" panose="02020603050405020304" pitchFamily="18" charset="0"/>
                          <a:ea typeface="標楷體" panose="03000509000000000000" pitchFamily="65" charset="-120"/>
                        </a:rPr>
                        <a:t>50%</a:t>
                      </a:r>
                      <a:r>
                        <a:rPr lang="zh-TW" sz="2100" b="1" kern="100" dirty="0">
                          <a:solidFill>
                            <a:srgbClr val="FF0000"/>
                          </a:solidFill>
                          <a:effectLst/>
                          <a:latin typeface="Times New Roman" panose="02020603050405020304" pitchFamily="18" charset="0"/>
                          <a:ea typeface="標楷體" panose="03000509000000000000" pitchFamily="65" charset="-120"/>
                        </a:rPr>
                        <a:t>之部分改依本款辦理</a:t>
                      </a:r>
                      <a:r>
                        <a:rPr lang="zh-TW" sz="2100" b="1" kern="100" dirty="0" smtClean="0">
                          <a:solidFill>
                            <a:srgbClr val="FF0000"/>
                          </a:solidFill>
                          <a:effectLst/>
                          <a:latin typeface="Times New Roman" panose="02020603050405020304" pitchFamily="18" charset="0"/>
                          <a:ea typeface="標楷體" panose="03000509000000000000" pitchFamily="65" charset="-120"/>
                        </a:rPr>
                        <a:t>。</a:t>
                      </a:r>
                      <a:r>
                        <a:rPr lang="en-US" altLang="zh-TW" sz="2000" b="1" kern="100" dirty="0" smtClean="0">
                          <a:solidFill>
                            <a:srgbClr val="0000FF"/>
                          </a:solidFill>
                          <a:effectLst/>
                          <a:latin typeface="+mj-ea"/>
                          <a:ea typeface="+mj-ea"/>
                        </a:rPr>
                        <a:t>(</a:t>
                      </a:r>
                      <a:r>
                        <a:rPr lang="zh-TW" altLang="en-US" sz="2000" b="1" kern="100" dirty="0" smtClean="0">
                          <a:solidFill>
                            <a:srgbClr val="0000FF"/>
                          </a:solidFill>
                          <a:effectLst/>
                          <a:latin typeface="+mj-ea"/>
                          <a:ea typeface="+mj-ea"/>
                        </a:rPr>
                        <a:t>註：</a:t>
                      </a:r>
                      <a:r>
                        <a:rPr lang="en-US" altLang="zh-TW" sz="2000" b="1" i="0" kern="1200" dirty="0" smtClean="0">
                          <a:solidFill>
                            <a:srgbClr val="0000FF"/>
                          </a:solidFill>
                          <a:effectLst/>
                          <a:latin typeface="+mj-ea"/>
                          <a:ea typeface="+mj-ea"/>
                          <a:cs typeface="+mn-cs"/>
                        </a:rPr>
                        <a:t>99</a:t>
                      </a:r>
                      <a:r>
                        <a:rPr lang="zh-TW" altLang="en-US" sz="2000" b="1" i="0" kern="1200" dirty="0" smtClean="0">
                          <a:solidFill>
                            <a:srgbClr val="0000FF"/>
                          </a:solidFill>
                          <a:effectLst/>
                          <a:latin typeface="+mj-ea"/>
                          <a:ea typeface="+mj-ea"/>
                          <a:cs typeface="+mn-cs"/>
                        </a:rPr>
                        <a:t>年</a:t>
                      </a:r>
                      <a:r>
                        <a:rPr lang="en-US" altLang="zh-TW" sz="2000" b="1" i="0" kern="1200" dirty="0" smtClean="0">
                          <a:solidFill>
                            <a:srgbClr val="0000FF"/>
                          </a:solidFill>
                          <a:effectLst/>
                          <a:latin typeface="+mj-ea"/>
                          <a:ea typeface="+mj-ea"/>
                          <a:cs typeface="+mn-cs"/>
                        </a:rPr>
                        <a:t>6</a:t>
                      </a:r>
                      <a:r>
                        <a:rPr lang="zh-TW" altLang="en-US" sz="2000" b="1" i="0" kern="1200" dirty="0" smtClean="0">
                          <a:solidFill>
                            <a:srgbClr val="0000FF"/>
                          </a:solidFill>
                          <a:effectLst/>
                          <a:latin typeface="+mj-ea"/>
                          <a:ea typeface="+mj-ea"/>
                          <a:cs typeface="+mn-cs"/>
                        </a:rPr>
                        <a:t>月</a:t>
                      </a:r>
                      <a:r>
                        <a:rPr lang="en-US" altLang="zh-TW" sz="2000" b="1" i="0" kern="1200" dirty="0" smtClean="0">
                          <a:solidFill>
                            <a:srgbClr val="0000FF"/>
                          </a:solidFill>
                          <a:effectLst/>
                          <a:latin typeface="+mj-ea"/>
                          <a:ea typeface="+mj-ea"/>
                          <a:cs typeface="+mn-cs"/>
                        </a:rPr>
                        <a:t>23</a:t>
                      </a:r>
                      <a:r>
                        <a:rPr lang="zh-TW" altLang="en-US" sz="2000" b="1" i="0" kern="1200" dirty="0" smtClean="0">
                          <a:solidFill>
                            <a:srgbClr val="0000FF"/>
                          </a:solidFill>
                          <a:effectLst/>
                          <a:latin typeface="+mj-ea"/>
                          <a:ea typeface="+mj-ea"/>
                          <a:cs typeface="+mn-cs"/>
                        </a:rPr>
                        <a:t>日工程企字第</a:t>
                      </a:r>
                      <a:r>
                        <a:rPr lang="en-US" altLang="zh-TW" sz="2000" b="1" i="0" kern="1200" dirty="0" smtClean="0">
                          <a:solidFill>
                            <a:srgbClr val="0000FF"/>
                          </a:solidFill>
                          <a:effectLst/>
                          <a:latin typeface="+mj-ea"/>
                          <a:ea typeface="+mj-ea"/>
                          <a:cs typeface="+mn-cs"/>
                        </a:rPr>
                        <a:t>09900250030</a:t>
                      </a:r>
                      <a:r>
                        <a:rPr lang="zh-TW" altLang="en-US" sz="2000" b="1" i="0" kern="1200" dirty="0" smtClean="0">
                          <a:solidFill>
                            <a:srgbClr val="0000FF"/>
                          </a:solidFill>
                          <a:effectLst/>
                          <a:latin typeface="+mj-ea"/>
                          <a:ea typeface="+mj-ea"/>
                          <a:cs typeface="+mn-cs"/>
                        </a:rPr>
                        <a:t>號函修正刪除第</a:t>
                      </a:r>
                      <a:r>
                        <a:rPr lang="en-US" altLang="zh-TW" sz="2000" b="1" i="0" kern="1200" dirty="0" smtClean="0">
                          <a:solidFill>
                            <a:srgbClr val="0000FF"/>
                          </a:solidFill>
                          <a:effectLst/>
                          <a:latin typeface="+mj-ea"/>
                          <a:ea typeface="+mj-ea"/>
                          <a:cs typeface="+mn-cs"/>
                        </a:rPr>
                        <a:t>4</a:t>
                      </a:r>
                      <a:r>
                        <a:rPr lang="zh-TW" altLang="en-US" sz="2000" b="1" i="0" kern="1200" dirty="0" smtClean="0">
                          <a:solidFill>
                            <a:srgbClr val="0000FF"/>
                          </a:solidFill>
                          <a:effectLst/>
                          <a:latin typeface="+mj-ea"/>
                          <a:ea typeface="+mj-ea"/>
                          <a:cs typeface="+mn-cs"/>
                        </a:rPr>
                        <a:t>款序號（五）所載「依採購法第</a:t>
                      </a:r>
                      <a:r>
                        <a:rPr lang="en-US" altLang="zh-TW" sz="2000" b="1" i="0" kern="1200" dirty="0" smtClean="0">
                          <a:solidFill>
                            <a:srgbClr val="0000FF"/>
                          </a:solidFill>
                          <a:effectLst/>
                          <a:latin typeface="+mj-ea"/>
                          <a:ea typeface="+mj-ea"/>
                          <a:cs typeface="+mn-cs"/>
                        </a:rPr>
                        <a:t>22</a:t>
                      </a:r>
                      <a:r>
                        <a:rPr lang="zh-TW" altLang="en-US" sz="2000" b="1" i="0" kern="1200" dirty="0" smtClean="0">
                          <a:solidFill>
                            <a:srgbClr val="0000FF"/>
                          </a:solidFill>
                          <a:effectLst/>
                          <a:latin typeface="+mj-ea"/>
                          <a:ea typeface="+mj-ea"/>
                          <a:cs typeface="+mn-cs"/>
                        </a:rPr>
                        <a:t>條第</a:t>
                      </a:r>
                      <a:r>
                        <a:rPr lang="en-US" altLang="zh-TW" sz="2000" b="1" i="0" kern="1200" dirty="0" smtClean="0">
                          <a:solidFill>
                            <a:srgbClr val="0000FF"/>
                          </a:solidFill>
                          <a:effectLst/>
                          <a:latin typeface="+mj-ea"/>
                          <a:ea typeface="+mj-ea"/>
                          <a:cs typeface="+mn-cs"/>
                        </a:rPr>
                        <a:t>1</a:t>
                      </a:r>
                      <a:r>
                        <a:rPr lang="zh-TW" altLang="en-US" sz="2000" b="1" i="0" kern="1200" dirty="0" smtClean="0">
                          <a:solidFill>
                            <a:srgbClr val="0000FF"/>
                          </a:solidFill>
                          <a:effectLst/>
                          <a:latin typeface="+mj-ea"/>
                          <a:ea typeface="+mj-ea"/>
                          <a:cs typeface="+mn-cs"/>
                        </a:rPr>
                        <a:t>項第</a:t>
                      </a:r>
                      <a:r>
                        <a:rPr lang="en-US" altLang="zh-TW" sz="2000" b="1" i="0" kern="1200" dirty="0" smtClean="0">
                          <a:solidFill>
                            <a:srgbClr val="0000FF"/>
                          </a:solidFill>
                          <a:effectLst/>
                          <a:latin typeface="+mj-ea"/>
                          <a:ea typeface="+mj-ea"/>
                          <a:cs typeface="+mn-cs"/>
                        </a:rPr>
                        <a:t>6</a:t>
                      </a:r>
                      <a:r>
                        <a:rPr lang="zh-TW" altLang="en-US" sz="2000" b="1" i="0" kern="1200" dirty="0" smtClean="0">
                          <a:solidFill>
                            <a:srgbClr val="0000FF"/>
                          </a:solidFill>
                          <a:effectLst/>
                          <a:latin typeface="+mj-ea"/>
                          <a:ea typeface="+mj-ea"/>
                          <a:cs typeface="+mn-cs"/>
                        </a:rPr>
                        <a:t>款辦理後，逾</a:t>
                      </a:r>
                      <a:r>
                        <a:rPr lang="en-US" altLang="zh-TW" sz="2000" b="1" i="0" kern="1200" dirty="0" smtClean="0">
                          <a:solidFill>
                            <a:srgbClr val="0000FF"/>
                          </a:solidFill>
                          <a:effectLst/>
                          <a:latin typeface="+mj-ea"/>
                          <a:ea typeface="+mj-ea"/>
                          <a:cs typeface="+mn-cs"/>
                        </a:rPr>
                        <a:t>50</a:t>
                      </a:r>
                      <a:r>
                        <a:rPr lang="zh-TW" altLang="en-US" sz="2000" b="1" i="0" kern="1200" dirty="0" smtClean="0">
                          <a:solidFill>
                            <a:srgbClr val="0000FF"/>
                          </a:solidFill>
                          <a:effectLst/>
                          <a:latin typeface="+mj-ea"/>
                          <a:ea typeface="+mj-ea"/>
                          <a:cs typeface="+mn-cs"/>
                        </a:rPr>
                        <a:t>％之部分改依本款辦理」。</a:t>
                      </a:r>
                      <a:r>
                        <a:rPr lang="en-US" altLang="zh-TW" sz="2000" b="1" kern="100" dirty="0" smtClean="0">
                          <a:solidFill>
                            <a:srgbClr val="0000FF"/>
                          </a:solidFill>
                          <a:effectLst/>
                          <a:latin typeface="+mj-ea"/>
                          <a:ea typeface="+mj-ea"/>
                        </a:rPr>
                        <a:t>)</a:t>
                      </a:r>
                      <a:endParaRPr lang="zh-TW" sz="2000" b="1" kern="100" dirty="0">
                        <a:solidFill>
                          <a:srgbClr val="0000FF"/>
                        </a:solidFill>
                        <a:effectLst/>
                        <a:latin typeface="+mj-ea"/>
                        <a:ea typeface="+mj-ea"/>
                      </a:endParaRPr>
                    </a:p>
                  </a:txBody>
                  <a:tcPr marL="49838" marR="498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640475434"/>
                  </a:ext>
                </a:extLst>
              </a:tr>
              <a:tr h="628750">
                <a:tc vMerge="1">
                  <a:txBody>
                    <a:bodyPr/>
                    <a:lstStyle/>
                    <a:p>
                      <a:endParaRPr lang="zh-TW" altLang="en-US"/>
                    </a:p>
                  </a:txBody>
                  <a:tcPr/>
                </a:tc>
                <a:tc>
                  <a:txBody>
                    <a:bodyPr/>
                    <a:lstStyle/>
                    <a:p>
                      <a:pPr algn="just" latinLnBrk="1">
                        <a:lnSpc>
                          <a:spcPct val="100000"/>
                        </a:lnSpc>
                        <a:spcAft>
                          <a:spcPts val="0"/>
                        </a:spcAft>
                      </a:pPr>
                      <a:r>
                        <a:rPr lang="en-US" sz="1800" b="1" kern="100">
                          <a:effectLst/>
                          <a:latin typeface="Times New Roman" panose="02020603050405020304" pitchFamily="18" charset="0"/>
                          <a:ea typeface="標楷體" panose="03000509000000000000" pitchFamily="65" charset="-120"/>
                        </a:rPr>
                        <a:t>(</a:t>
                      </a:r>
                      <a:r>
                        <a:rPr lang="zh-TW" sz="1800" b="1" kern="100">
                          <a:effectLst/>
                          <a:latin typeface="Times New Roman" panose="02020603050405020304" pitchFamily="18" charset="0"/>
                          <a:ea typeface="標楷體" panose="03000509000000000000" pitchFamily="65" charset="-120"/>
                        </a:rPr>
                        <a:t>六</a:t>
                      </a:r>
                      <a:r>
                        <a:rPr lang="en-US" sz="1800" b="1" kern="100">
                          <a:effectLst/>
                          <a:latin typeface="Times New Roman" panose="02020603050405020304" pitchFamily="18" charset="0"/>
                          <a:ea typeface="標楷體" panose="03000509000000000000" pitchFamily="65" charset="-120"/>
                        </a:rPr>
                        <a:t>)</a:t>
                      </a:r>
                      <a:endParaRPr lang="zh-TW" sz="1800" b="1" kern="100">
                        <a:effectLst/>
                        <a:latin typeface="Times New Roman" panose="02020603050405020304" pitchFamily="18" charset="0"/>
                        <a:ea typeface="新細明體" panose="02020500000000000000" pitchFamily="18" charset="-120"/>
                      </a:endParaRPr>
                    </a:p>
                  </a:txBody>
                  <a:tcPr marL="49838" marR="498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latinLnBrk="1">
                        <a:lnSpc>
                          <a:spcPct val="100000"/>
                        </a:lnSpc>
                        <a:spcAft>
                          <a:spcPts val="0"/>
                        </a:spcAft>
                      </a:pPr>
                      <a:r>
                        <a:rPr lang="zh-TW" sz="1800" b="1" kern="100" dirty="0">
                          <a:effectLst/>
                          <a:latin typeface="Times New Roman" panose="02020603050405020304" pitchFamily="18" charset="0"/>
                          <a:ea typeface="標楷體" panose="03000509000000000000" pitchFamily="65" charset="-120"/>
                        </a:rPr>
                        <a:t>以不具相容或互通性之理由，洽原供應廠商採購，例如更換廠商將延誤工期。</a:t>
                      </a:r>
                      <a:endParaRPr lang="zh-TW" sz="1800" b="1" kern="100" dirty="0">
                        <a:effectLst/>
                        <a:latin typeface="Times New Roman" panose="02020603050405020304" pitchFamily="18" charset="0"/>
                        <a:ea typeface="新細明體" panose="02020500000000000000" pitchFamily="18" charset="-120"/>
                      </a:endParaRPr>
                    </a:p>
                  </a:txBody>
                  <a:tcPr marL="49838" marR="498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099405241"/>
                  </a:ext>
                </a:extLst>
              </a:tr>
            </a:tbl>
          </a:graphicData>
        </a:graphic>
      </p:graphicFrame>
      <p:sp>
        <p:nvSpPr>
          <p:cNvPr id="5" name="投影片編號版面配置區 4"/>
          <p:cNvSpPr>
            <a:spLocks noGrp="1"/>
          </p:cNvSpPr>
          <p:nvPr>
            <p:ph type="sldNum" sz="quarter" idx="12"/>
          </p:nvPr>
        </p:nvSpPr>
        <p:spPr/>
        <p:txBody>
          <a:bodyPr/>
          <a:lstStyle/>
          <a:p>
            <a:fld id="{1118FB7C-3051-423D-B140-B22D31D849CF}" type="slidenum">
              <a:rPr lang="zh-TW" altLang="en-US" smtClean="0"/>
              <a:pPr/>
              <a:t>89</a:t>
            </a:fld>
            <a:endParaRPr lang="zh-TW" altLang="en-US"/>
          </a:p>
        </p:txBody>
      </p:sp>
    </p:spTree>
    <p:extLst>
      <p:ext uri="{BB962C8B-B14F-4D97-AF65-F5344CB8AC3E}">
        <p14:creationId xmlns:p14="http://schemas.microsoft.com/office/powerpoint/2010/main" val="16161786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idx="4294967295"/>
          </p:nvPr>
        </p:nvSpPr>
        <p:spPr>
          <a:xfrm>
            <a:off x="179388" y="333375"/>
            <a:ext cx="8856662" cy="1143000"/>
          </a:xfrm>
        </p:spPr>
        <p:txBody>
          <a:bodyPr>
            <a:normAutofit fontScale="90000"/>
          </a:bodyPr>
          <a:lstStyle/>
          <a:p>
            <a:r>
              <a:rPr lang="zh-TW" altLang="en-US" b="1" dirty="0">
                <a:solidFill>
                  <a:srgbClr val="FF0000"/>
                </a:solidFill>
              </a:rPr>
              <a:t>以偉洋營造有限公司得標案件</a:t>
            </a:r>
            <a:r>
              <a:rPr lang="zh-TW" altLang="en-US" b="1" dirty="0" smtClean="0"/>
              <a:t/>
            </a:r>
            <a:br>
              <a:rPr lang="zh-TW" altLang="en-US" b="1" dirty="0" smtClean="0"/>
            </a:br>
            <a:r>
              <a:rPr lang="zh-TW" altLang="en-US" b="1" dirty="0" smtClean="0">
                <a:solidFill>
                  <a:srgbClr val="FF0000"/>
                </a:solidFill>
              </a:rPr>
              <a:t>標案檢索為例</a:t>
            </a:r>
            <a:r>
              <a:rPr lang="en-US" altLang="zh-TW" b="1" dirty="0" smtClean="0">
                <a:solidFill>
                  <a:srgbClr val="FF0000"/>
                </a:solidFill>
                <a:latin typeface="+mn-ea"/>
                <a:ea typeface="+mn-ea"/>
              </a:rPr>
              <a:t>3</a:t>
            </a:r>
            <a:endParaRPr lang="zh-TW" altLang="en-US" b="1" dirty="0" smtClean="0">
              <a:solidFill>
                <a:srgbClr val="FF0000"/>
              </a:solidFill>
              <a:latin typeface="+mn-ea"/>
              <a:ea typeface="+mn-ea"/>
            </a:endParaRPr>
          </a:p>
        </p:txBody>
      </p:sp>
      <p:pic>
        <p:nvPicPr>
          <p:cNvPr id="4" name="圖片 3"/>
          <p:cNvPicPr/>
          <p:nvPr/>
        </p:nvPicPr>
        <p:blipFill>
          <a:blip r:embed="rId2"/>
          <a:stretch>
            <a:fillRect/>
          </a:stretch>
        </p:blipFill>
        <p:spPr>
          <a:xfrm>
            <a:off x="251520" y="1700808"/>
            <a:ext cx="8640960" cy="5274310"/>
          </a:xfrm>
          <a:prstGeom prst="rect">
            <a:avLst/>
          </a:prstGeom>
        </p:spPr>
      </p:pic>
      <p:sp>
        <p:nvSpPr>
          <p:cNvPr id="3" name="投影片編號版面配置區 2"/>
          <p:cNvSpPr>
            <a:spLocks noGrp="1"/>
          </p:cNvSpPr>
          <p:nvPr>
            <p:ph type="sldNum" sz="quarter" idx="12"/>
          </p:nvPr>
        </p:nvSpPr>
        <p:spPr/>
        <p:txBody>
          <a:bodyPr/>
          <a:lstStyle/>
          <a:p>
            <a:fld id="{1118FB7C-3051-423D-B140-B22D31D849CF}" type="slidenum">
              <a:rPr lang="zh-TW" altLang="en-US" smtClean="0"/>
              <a:pPr/>
              <a:t>9</a:t>
            </a:fld>
            <a:endParaRPr lang="zh-TW" altLang="en-US"/>
          </a:p>
        </p:txBody>
      </p:sp>
    </p:spTree>
    <p:extLst>
      <p:ext uri="{BB962C8B-B14F-4D97-AF65-F5344CB8AC3E}">
        <p14:creationId xmlns:p14="http://schemas.microsoft.com/office/powerpoint/2010/main" val="584572041"/>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95536" y="476672"/>
            <a:ext cx="8152854" cy="994172"/>
          </a:xfrm>
        </p:spPr>
        <p:txBody>
          <a:bodyPr>
            <a:noAutofit/>
          </a:bodyPr>
          <a:lstStyle/>
          <a:p>
            <a:pPr algn="ctr"/>
            <a:r>
              <a:rPr lang="en-US" altLang="zh-TW" sz="3600" b="1" dirty="0">
                <a:solidFill>
                  <a:srgbClr val="FF0000"/>
                </a:solidFill>
                <a:latin typeface="標楷體" panose="03000509000000000000" pitchFamily="65" charset="-120"/>
                <a:ea typeface="標楷體" panose="03000509000000000000" pitchFamily="65" charset="-120"/>
              </a:rPr>
              <a:t>【</a:t>
            </a:r>
            <a:r>
              <a:rPr lang="zh-TW" altLang="en-US" sz="3600" b="1" dirty="0">
                <a:solidFill>
                  <a:srgbClr val="FF0000"/>
                </a:solidFill>
                <a:latin typeface="標楷體" panose="03000509000000000000" pitchFamily="65" charset="-120"/>
                <a:ea typeface="標楷體" panose="03000509000000000000" pitchFamily="65" charset="-120"/>
              </a:rPr>
              <a:t>議題探討</a:t>
            </a:r>
            <a:r>
              <a:rPr lang="en-US" altLang="zh-TW" sz="3600" b="1" dirty="0" smtClean="0">
                <a:solidFill>
                  <a:srgbClr val="FF0000"/>
                </a:solidFill>
                <a:latin typeface="標楷體" panose="03000509000000000000" pitchFamily="65" charset="-120"/>
                <a:ea typeface="標楷體" panose="03000509000000000000" pitchFamily="65" charset="-120"/>
              </a:rPr>
              <a:t>】</a:t>
            </a:r>
            <a:r>
              <a:rPr lang="zh-TW" altLang="zh-TW" sz="3600" b="1" dirty="0" smtClean="0">
                <a:solidFill>
                  <a:srgbClr val="FF0000"/>
                </a:solidFill>
                <a:latin typeface="標楷體" panose="03000509000000000000" pitchFamily="65" charset="-120"/>
                <a:ea typeface="標楷體" panose="03000509000000000000" pitchFamily="65" charset="-120"/>
              </a:rPr>
              <a:t>政府採購法</a:t>
            </a:r>
            <a:r>
              <a:rPr lang="zh-TW" altLang="zh-TW" sz="3600" b="1" dirty="0">
                <a:solidFill>
                  <a:srgbClr val="FF0000"/>
                </a:solidFill>
                <a:latin typeface="標楷體" panose="03000509000000000000" pitchFamily="65" charset="-120"/>
                <a:ea typeface="標楷體" panose="03000509000000000000" pitchFamily="65" charset="-120"/>
              </a:rPr>
              <a:t>第</a:t>
            </a:r>
            <a:r>
              <a:rPr lang="en-US" altLang="zh-TW" sz="3600" b="1" dirty="0">
                <a:solidFill>
                  <a:srgbClr val="FF0000"/>
                </a:solidFill>
                <a:latin typeface="標楷體" panose="03000509000000000000" pitchFamily="65" charset="-120"/>
                <a:ea typeface="標楷體" panose="03000509000000000000" pitchFamily="65" charset="-120"/>
              </a:rPr>
              <a:t>22</a:t>
            </a:r>
            <a:r>
              <a:rPr lang="zh-TW" altLang="zh-TW" sz="3600" b="1" dirty="0">
                <a:solidFill>
                  <a:srgbClr val="FF0000"/>
                </a:solidFill>
                <a:latin typeface="標楷體" panose="03000509000000000000" pitchFamily="65" charset="-120"/>
                <a:ea typeface="標楷體" panose="03000509000000000000" pitchFamily="65" charset="-120"/>
              </a:rPr>
              <a:t>條第</a:t>
            </a:r>
            <a:r>
              <a:rPr lang="en-US" altLang="zh-TW" sz="3600" b="1" dirty="0">
                <a:solidFill>
                  <a:srgbClr val="FF0000"/>
                </a:solidFill>
                <a:latin typeface="標楷體" panose="03000509000000000000" pitchFamily="65" charset="-120"/>
                <a:ea typeface="標楷體" panose="03000509000000000000" pitchFamily="65" charset="-120"/>
              </a:rPr>
              <a:t>1</a:t>
            </a:r>
            <a:r>
              <a:rPr lang="zh-TW" altLang="zh-TW" sz="3600" b="1" dirty="0">
                <a:solidFill>
                  <a:srgbClr val="FF0000"/>
                </a:solidFill>
                <a:latin typeface="標楷體" panose="03000509000000000000" pitchFamily="65" charset="-120"/>
                <a:ea typeface="標楷體" panose="03000509000000000000" pitchFamily="65" charset="-120"/>
              </a:rPr>
              <a:t>項</a:t>
            </a:r>
            <a:r>
              <a:rPr lang="zh-TW" altLang="en-US" sz="3600" b="1" dirty="0">
                <a:solidFill>
                  <a:srgbClr val="FF0000"/>
                </a:solidFill>
                <a:latin typeface="標楷體" panose="03000509000000000000" pitchFamily="65" charset="-120"/>
                <a:ea typeface="標楷體" panose="03000509000000000000" pitchFamily="65" charset="-120"/>
              </a:rPr>
              <a:t>第</a:t>
            </a:r>
            <a:r>
              <a:rPr lang="en-US" altLang="zh-TW" sz="3600" b="1" dirty="0">
                <a:solidFill>
                  <a:srgbClr val="FF0000"/>
                </a:solidFill>
                <a:latin typeface="標楷體" panose="03000509000000000000" pitchFamily="65" charset="-120"/>
                <a:ea typeface="標楷體" panose="03000509000000000000" pitchFamily="65" charset="-120"/>
              </a:rPr>
              <a:t>4</a:t>
            </a:r>
            <a:r>
              <a:rPr lang="zh-TW" altLang="zh-TW" sz="3600" b="1" dirty="0">
                <a:solidFill>
                  <a:srgbClr val="FF0000"/>
                </a:solidFill>
                <a:latin typeface="標楷體" panose="03000509000000000000" pitchFamily="65" charset="-120"/>
                <a:ea typeface="標楷體" panose="03000509000000000000" pitchFamily="65" charset="-120"/>
              </a:rPr>
              <a:t>款執行錯誤態樣</a:t>
            </a:r>
            <a:r>
              <a:rPr lang="en-US" altLang="zh-TW" sz="3600" b="1" dirty="0">
                <a:solidFill>
                  <a:srgbClr val="FF0000"/>
                </a:solidFill>
                <a:latin typeface="標楷體" panose="03000509000000000000" pitchFamily="65" charset="-120"/>
                <a:ea typeface="標楷體" panose="03000509000000000000" pitchFamily="65" charset="-120"/>
              </a:rPr>
              <a:t>-2</a:t>
            </a:r>
            <a:endParaRPr lang="zh-TW" altLang="en-US" sz="3600" dirty="0"/>
          </a:p>
        </p:txBody>
      </p:sp>
      <p:sp>
        <p:nvSpPr>
          <p:cNvPr id="3" name="內容版面配置區 2"/>
          <p:cNvSpPr>
            <a:spLocks noGrp="1"/>
          </p:cNvSpPr>
          <p:nvPr>
            <p:ph idx="1"/>
          </p:nvPr>
        </p:nvSpPr>
        <p:spPr>
          <a:xfrm>
            <a:off x="612701" y="1941854"/>
            <a:ext cx="7886700" cy="3675792"/>
          </a:xfrm>
        </p:spPr>
        <p:txBody>
          <a:bodyPr>
            <a:normAutofit fontScale="77500" lnSpcReduction="20000"/>
          </a:bodyPr>
          <a:lstStyle/>
          <a:p>
            <a:pPr>
              <a:lnSpc>
                <a:spcPct val="100000"/>
              </a:lnSpc>
              <a:buFont typeface="Wingdings" panose="05000000000000000000" pitchFamily="2" charset="2"/>
              <a:buChar char="n"/>
            </a:pPr>
            <a:r>
              <a:rPr lang="zh-TW" altLang="en-US" b="1" dirty="0" smtClean="0">
                <a:solidFill>
                  <a:srgbClr val="0000FF"/>
                </a:solidFill>
                <a:latin typeface="標楷體" panose="03000509000000000000" pitchFamily="65" charset="-120"/>
                <a:ea typeface="標楷體" panose="03000509000000000000" pitchFamily="65" charset="-120"/>
              </a:rPr>
              <a:t>工程會</a:t>
            </a:r>
            <a:r>
              <a:rPr lang="en-US" altLang="zh-TW" b="1" dirty="0" smtClean="0">
                <a:solidFill>
                  <a:srgbClr val="FF0000"/>
                </a:solidFill>
                <a:latin typeface="標楷體" panose="03000509000000000000" pitchFamily="65" charset="-120"/>
                <a:ea typeface="標楷體" panose="03000509000000000000" pitchFamily="65" charset="-120"/>
              </a:rPr>
              <a:t>99</a:t>
            </a:r>
            <a:r>
              <a:rPr lang="zh-TW" altLang="en-US" b="1" dirty="0">
                <a:solidFill>
                  <a:srgbClr val="FF0000"/>
                </a:solidFill>
                <a:latin typeface="標楷體" panose="03000509000000000000" pitchFamily="65" charset="-120"/>
                <a:ea typeface="標楷體" panose="03000509000000000000" pitchFamily="65" charset="-120"/>
              </a:rPr>
              <a:t>年</a:t>
            </a:r>
            <a:r>
              <a:rPr lang="en-US" altLang="zh-TW" b="1" dirty="0">
                <a:solidFill>
                  <a:srgbClr val="FF0000"/>
                </a:solidFill>
                <a:latin typeface="標楷體" panose="03000509000000000000" pitchFamily="65" charset="-120"/>
                <a:ea typeface="標楷體" panose="03000509000000000000" pitchFamily="65" charset="-120"/>
              </a:rPr>
              <a:t>06</a:t>
            </a:r>
            <a:r>
              <a:rPr lang="zh-TW" altLang="en-US" b="1" dirty="0">
                <a:solidFill>
                  <a:srgbClr val="FF0000"/>
                </a:solidFill>
                <a:latin typeface="標楷體" panose="03000509000000000000" pitchFamily="65" charset="-120"/>
                <a:ea typeface="標楷體" panose="03000509000000000000" pitchFamily="65" charset="-120"/>
              </a:rPr>
              <a:t>月</a:t>
            </a:r>
            <a:r>
              <a:rPr lang="en-US" altLang="zh-TW" b="1" dirty="0">
                <a:solidFill>
                  <a:srgbClr val="FF0000"/>
                </a:solidFill>
                <a:latin typeface="標楷體" panose="03000509000000000000" pitchFamily="65" charset="-120"/>
                <a:ea typeface="標楷體" panose="03000509000000000000" pitchFamily="65" charset="-120"/>
              </a:rPr>
              <a:t>23</a:t>
            </a:r>
            <a:r>
              <a:rPr lang="zh-TW" altLang="en-US" b="1" dirty="0" smtClean="0">
                <a:solidFill>
                  <a:srgbClr val="FF0000"/>
                </a:solidFill>
                <a:latin typeface="標楷體" panose="03000509000000000000" pitchFamily="65" charset="-120"/>
                <a:ea typeface="標楷體" panose="03000509000000000000" pitchFamily="65" charset="-120"/>
              </a:rPr>
              <a:t>日</a:t>
            </a:r>
            <a:r>
              <a:rPr lang="zh-TW" altLang="en-US" b="1" dirty="0" smtClean="0">
                <a:solidFill>
                  <a:srgbClr val="0000FF"/>
                </a:solidFill>
                <a:latin typeface="標楷體" panose="03000509000000000000" pitchFamily="65" charset="-120"/>
                <a:ea typeface="標楷體" panose="03000509000000000000" pitchFamily="65" charset="-120"/>
              </a:rPr>
              <a:t>工程</a:t>
            </a:r>
            <a:r>
              <a:rPr lang="zh-TW" altLang="en-US" b="1" dirty="0">
                <a:solidFill>
                  <a:srgbClr val="0000FF"/>
                </a:solidFill>
                <a:latin typeface="標楷體" panose="03000509000000000000" pitchFamily="65" charset="-120"/>
                <a:ea typeface="標楷體" panose="03000509000000000000" pitchFamily="65" charset="-120"/>
              </a:rPr>
              <a:t>企字第</a:t>
            </a:r>
            <a:r>
              <a:rPr lang="en-US" altLang="zh-TW" b="1" dirty="0">
                <a:solidFill>
                  <a:srgbClr val="0000FF"/>
                </a:solidFill>
                <a:latin typeface="標楷體" panose="03000509000000000000" pitchFamily="65" charset="-120"/>
                <a:ea typeface="標楷體" panose="03000509000000000000" pitchFamily="65" charset="-120"/>
              </a:rPr>
              <a:t>09900250030</a:t>
            </a:r>
            <a:r>
              <a:rPr lang="zh-TW" altLang="en-US" b="1" dirty="0" smtClean="0">
                <a:solidFill>
                  <a:srgbClr val="0000FF"/>
                </a:solidFill>
                <a:latin typeface="標楷體" panose="03000509000000000000" pitchFamily="65" charset="-120"/>
                <a:ea typeface="標楷體" panose="03000509000000000000" pitchFamily="65" charset="-120"/>
              </a:rPr>
              <a:t>號函</a:t>
            </a:r>
            <a:endParaRPr lang="en-US" altLang="zh-TW" b="1" dirty="0" smtClean="0">
              <a:solidFill>
                <a:srgbClr val="0000FF"/>
              </a:solidFill>
              <a:latin typeface="標楷體" panose="03000509000000000000" pitchFamily="65" charset="-120"/>
              <a:ea typeface="標楷體" panose="03000509000000000000" pitchFamily="65" charset="-120"/>
            </a:endParaRPr>
          </a:p>
          <a:p>
            <a:pPr>
              <a:lnSpc>
                <a:spcPct val="100000"/>
              </a:lnSpc>
            </a:pPr>
            <a:r>
              <a:rPr lang="zh-TW" altLang="en-US" b="1" dirty="0">
                <a:latin typeface="標楷體" panose="03000509000000000000" pitchFamily="65" charset="-120"/>
                <a:ea typeface="標楷體" panose="03000509000000000000" pitchFamily="65" charset="-120"/>
              </a:rPr>
              <a:t>主旨：檢送修正「政府採購法第</a:t>
            </a:r>
            <a:r>
              <a:rPr lang="en-US" altLang="zh-TW" b="1" dirty="0">
                <a:latin typeface="標楷體" panose="03000509000000000000" pitchFamily="65" charset="-120"/>
                <a:ea typeface="標楷體" panose="03000509000000000000" pitchFamily="65" charset="-120"/>
              </a:rPr>
              <a:t>22</a:t>
            </a:r>
            <a:r>
              <a:rPr lang="zh-TW" altLang="en-US" b="1" dirty="0">
                <a:latin typeface="標楷體" panose="03000509000000000000" pitchFamily="65" charset="-120"/>
                <a:ea typeface="標楷體" panose="03000509000000000000" pitchFamily="65" charset="-120"/>
              </a:rPr>
              <a:t>條第</a:t>
            </a:r>
            <a:r>
              <a:rPr lang="en-US" altLang="zh-TW" b="1" dirty="0">
                <a:latin typeface="標楷體" panose="03000509000000000000" pitchFamily="65" charset="-120"/>
                <a:ea typeface="標楷體" panose="03000509000000000000" pitchFamily="65" charset="-120"/>
              </a:rPr>
              <a:t>1</a:t>
            </a:r>
            <a:r>
              <a:rPr lang="zh-TW" altLang="en-US" b="1" dirty="0">
                <a:latin typeface="標楷體" panose="03000509000000000000" pitchFamily="65" charset="-120"/>
                <a:ea typeface="標楷體" panose="03000509000000000000" pitchFamily="65" charset="-120"/>
              </a:rPr>
              <a:t>項各款執行錯誤態樣」乙份如附件，請　查照並轉知所屬（轄）機關（構）。</a:t>
            </a:r>
          </a:p>
          <a:p>
            <a:pPr>
              <a:lnSpc>
                <a:spcPct val="100000"/>
              </a:lnSpc>
            </a:pPr>
            <a:r>
              <a:rPr lang="zh-TW" altLang="en-US" b="1" dirty="0">
                <a:latin typeface="標楷體" panose="03000509000000000000" pitchFamily="65" charset="-120"/>
                <a:ea typeface="標楷體" panose="03000509000000000000" pitchFamily="65" charset="-120"/>
              </a:rPr>
              <a:t>說明：本次修正刪除</a:t>
            </a:r>
            <a:r>
              <a:rPr lang="zh-TW" altLang="en-US" b="1" dirty="0">
                <a:solidFill>
                  <a:srgbClr val="0000FF"/>
                </a:solidFill>
                <a:latin typeface="標楷體" panose="03000509000000000000" pitchFamily="65" charset="-120"/>
                <a:ea typeface="標楷體" panose="03000509000000000000" pitchFamily="65" charset="-120"/>
              </a:rPr>
              <a:t>第</a:t>
            </a:r>
            <a:r>
              <a:rPr lang="en-US" altLang="zh-TW" b="1" dirty="0">
                <a:solidFill>
                  <a:srgbClr val="0000FF"/>
                </a:solidFill>
                <a:latin typeface="標楷體" panose="03000509000000000000" pitchFamily="65" charset="-120"/>
                <a:ea typeface="標楷體" panose="03000509000000000000" pitchFamily="65" charset="-120"/>
              </a:rPr>
              <a:t>4</a:t>
            </a:r>
            <a:r>
              <a:rPr lang="zh-TW" altLang="en-US" b="1" dirty="0">
                <a:solidFill>
                  <a:srgbClr val="0000FF"/>
                </a:solidFill>
                <a:latin typeface="標楷體" panose="03000509000000000000" pitchFamily="65" charset="-120"/>
                <a:ea typeface="標楷體" panose="03000509000000000000" pitchFamily="65" charset="-120"/>
              </a:rPr>
              <a:t>款原序號（五）所載「依採購法第</a:t>
            </a:r>
            <a:r>
              <a:rPr lang="en-US" altLang="zh-TW" b="1" dirty="0">
                <a:solidFill>
                  <a:srgbClr val="0000FF"/>
                </a:solidFill>
                <a:latin typeface="標楷體" panose="03000509000000000000" pitchFamily="65" charset="-120"/>
                <a:ea typeface="標楷體" panose="03000509000000000000" pitchFamily="65" charset="-120"/>
              </a:rPr>
              <a:t>22</a:t>
            </a:r>
            <a:r>
              <a:rPr lang="zh-TW" altLang="en-US" b="1" dirty="0">
                <a:solidFill>
                  <a:srgbClr val="0000FF"/>
                </a:solidFill>
                <a:latin typeface="標楷體" panose="03000509000000000000" pitchFamily="65" charset="-120"/>
                <a:ea typeface="標楷體" panose="03000509000000000000" pitchFamily="65" charset="-120"/>
              </a:rPr>
              <a:t>條第</a:t>
            </a:r>
            <a:r>
              <a:rPr lang="en-US" altLang="zh-TW" b="1" dirty="0">
                <a:solidFill>
                  <a:srgbClr val="0000FF"/>
                </a:solidFill>
                <a:latin typeface="標楷體" panose="03000509000000000000" pitchFamily="65" charset="-120"/>
                <a:ea typeface="標楷體" panose="03000509000000000000" pitchFamily="65" charset="-120"/>
              </a:rPr>
              <a:t>1</a:t>
            </a:r>
            <a:r>
              <a:rPr lang="zh-TW" altLang="en-US" b="1" dirty="0">
                <a:solidFill>
                  <a:srgbClr val="0000FF"/>
                </a:solidFill>
                <a:latin typeface="標楷體" panose="03000509000000000000" pitchFamily="65" charset="-120"/>
                <a:ea typeface="標楷體" panose="03000509000000000000" pitchFamily="65" charset="-120"/>
              </a:rPr>
              <a:t>項第</a:t>
            </a:r>
            <a:r>
              <a:rPr lang="en-US" altLang="zh-TW" b="1" dirty="0">
                <a:solidFill>
                  <a:srgbClr val="0000FF"/>
                </a:solidFill>
                <a:latin typeface="標楷體" panose="03000509000000000000" pitchFamily="65" charset="-120"/>
                <a:ea typeface="標楷體" panose="03000509000000000000" pitchFamily="65" charset="-120"/>
              </a:rPr>
              <a:t>6</a:t>
            </a:r>
            <a:r>
              <a:rPr lang="zh-TW" altLang="en-US" b="1" dirty="0">
                <a:solidFill>
                  <a:srgbClr val="0000FF"/>
                </a:solidFill>
                <a:latin typeface="標楷體" panose="03000509000000000000" pitchFamily="65" charset="-120"/>
                <a:ea typeface="標楷體" panose="03000509000000000000" pitchFamily="65" charset="-120"/>
              </a:rPr>
              <a:t>款辦理後，逾</a:t>
            </a:r>
            <a:r>
              <a:rPr lang="en-US" altLang="zh-TW" b="1" dirty="0">
                <a:solidFill>
                  <a:srgbClr val="0000FF"/>
                </a:solidFill>
                <a:latin typeface="標楷體" panose="03000509000000000000" pitchFamily="65" charset="-120"/>
                <a:ea typeface="標楷體" panose="03000509000000000000" pitchFamily="65" charset="-120"/>
              </a:rPr>
              <a:t>50</a:t>
            </a:r>
            <a:r>
              <a:rPr lang="zh-TW" altLang="en-US" b="1" dirty="0">
                <a:solidFill>
                  <a:srgbClr val="0000FF"/>
                </a:solidFill>
                <a:latin typeface="標楷體" panose="03000509000000000000" pitchFamily="65" charset="-120"/>
                <a:ea typeface="標楷體" panose="03000509000000000000" pitchFamily="65" charset="-120"/>
              </a:rPr>
              <a:t>％之部分改依本款辦理」</a:t>
            </a:r>
            <a:r>
              <a:rPr lang="zh-TW" altLang="en-US" b="1" dirty="0" smtClean="0">
                <a:latin typeface="標楷體" panose="03000509000000000000" pitchFamily="65" charset="-120"/>
                <a:ea typeface="標楷體" panose="03000509000000000000" pitchFamily="65" charset="-120"/>
              </a:rPr>
              <a:t>，</a:t>
            </a:r>
            <a:r>
              <a:rPr lang="en-US" altLang="zh-TW" b="1" dirty="0" smtClean="0">
                <a:latin typeface="標楷體" panose="03000509000000000000" pitchFamily="65" charset="-120"/>
                <a:ea typeface="標楷體" panose="03000509000000000000" pitchFamily="65" charset="-120"/>
              </a:rPr>
              <a:t/>
            </a:r>
            <a:br>
              <a:rPr lang="en-US" altLang="zh-TW" b="1" dirty="0" smtClean="0">
                <a:latin typeface="標楷體" panose="03000509000000000000" pitchFamily="65" charset="-120"/>
                <a:ea typeface="標楷體" panose="03000509000000000000" pitchFamily="65" charset="-120"/>
              </a:rPr>
            </a:br>
            <a:r>
              <a:rPr lang="zh-TW" altLang="en-US" b="1" dirty="0" smtClean="0">
                <a:latin typeface="標楷體" panose="03000509000000000000" pitchFamily="65" charset="-120"/>
                <a:ea typeface="標楷體" panose="03000509000000000000" pitchFamily="65" charset="-120"/>
              </a:rPr>
              <a:t>修正</a:t>
            </a:r>
            <a:r>
              <a:rPr lang="zh-TW" altLang="en-US" b="1" dirty="0">
                <a:latin typeface="標楷體" panose="03000509000000000000" pitchFamily="65" charset="-120"/>
                <a:ea typeface="標楷體" panose="03000509000000000000" pitchFamily="65" charset="-120"/>
              </a:rPr>
              <a:t>理由為部分機關反映政府採購法第</a:t>
            </a:r>
            <a:r>
              <a:rPr lang="en-US" altLang="zh-TW" b="1" dirty="0">
                <a:latin typeface="標楷體" panose="03000509000000000000" pitchFamily="65" charset="-120"/>
                <a:ea typeface="標楷體" panose="03000509000000000000" pitchFamily="65" charset="-120"/>
              </a:rPr>
              <a:t>22</a:t>
            </a:r>
            <a:r>
              <a:rPr lang="zh-TW" altLang="en-US" b="1" dirty="0">
                <a:latin typeface="標楷體" panose="03000509000000000000" pitchFamily="65" charset="-120"/>
                <a:ea typeface="標楷體" panose="03000509000000000000" pitchFamily="65" charset="-120"/>
              </a:rPr>
              <a:t>條第</a:t>
            </a:r>
            <a:r>
              <a:rPr lang="en-US" altLang="zh-TW" b="1" dirty="0">
                <a:latin typeface="標楷體" panose="03000509000000000000" pitchFamily="65" charset="-120"/>
                <a:ea typeface="標楷體" panose="03000509000000000000" pitchFamily="65" charset="-120"/>
              </a:rPr>
              <a:t>1</a:t>
            </a:r>
            <a:r>
              <a:rPr lang="zh-TW" altLang="en-US" b="1" dirty="0">
                <a:latin typeface="標楷體" panose="03000509000000000000" pitchFamily="65" charset="-120"/>
                <a:ea typeface="標楷體" panose="03000509000000000000" pitchFamily="65" charset="-120"/>
              </a:rPr>
              <a:t>項係規定如符合各該款情形，即得採限制性招標，</a:t>
            </a:r>
            <a:r>
              <a:rPr lang="zh-TW" altLang="en-US" b="1" dirty="0">
                <a:solidFill>
                  <a:srgbClr val="0000FF"/>
                </a:solidFill>
                <a:latin typeface="標楷體" panose="03000509000000000000" pitchFamily="65" charset="-120"/>
                <a:ea typeface="標楷體" panose="03000509000000000000" pitchFamily="65" charset="-120"/>
              </a:rPr>
              <a:t>原序號（五）對第</a:t>
            </a:r>
            <a:r>
              <a:rPr lang="en-US" altLang="zh-TW" b="1" dirty="0">
                <a:solidFill>
                  <a:srgbClr val="0000FF"/>
                </a:solidFill>
                <a:latin typeface="標楷體" panose="03000509000000000000" pitchFamily="65" charset="-120"/>
                <a:ea typeface="標楷體" panose="03000509000000000000" pitchFamily="65" charset="-120"/>
              </a:rPr>
              <a:t>4</a:t>
            </a:r>
            <a:r>
              <a:rPr lang="zh-TW" altLang="en-US" b="1" dirty="0">
                <a:solidFill>
                  <a:srgbClr val="0000FF"/>
                </a:solidFill>
                <a:latin typeface="標楷體" panose="03000509000000000000" pitchFamily="65" charset="-120"/>
                <a:ea typeface="標楷體" panose="03000509000000000000" pitchFamily="65" charset="-120"/>
              </a:rPr>
              <a:t>款之限制</a:t>
            </a:r>
            <a:r>
              <a:rPr lang="zh-TW" altLang="en-US" b="1" dirty="0">
                <a:latin typeface="標楷體" panose="03000509000000000000" pitchFamily="65" charset="-120"/>
                <a:ea typeface="標楷體" panose="03000509000000000000" pitchFamily="65" charset="-120"/>
              </a:rPr>
              <a:t>，</a:t>
            </a:r>
            <a:r>
              <a:rPr lang="zh-TW" altLang="en-US" b="1" dirty="0">
                <a:solidFill>
                  <a:srgbClr val="0000FF"/>
                </a:solidFill>
                <a:latin typeface="標楷體" panose="03000509000000000000" pitchFamily="65" charset="-120"/>
                <a:ea typeface="標楷體" panose="03000509000000000000" pitchFamily="65" charset="-120"/>
              </a:rPr>
              <a:t>與該款規定無直接相關，牴觸政府採購法或增加法律所無之限制</a:t>
            </a:r>
            <a:r>
              <a:rPr lang="zh-TW" altLang="en-US" b="1" dirty="0">
                <a:latin typeface="標楷體" panose="03000509000000000000" pitchFamily="65" charset="-120"/>
                <a:ea typeface="標楷體" panose="03000509000000000000" pitchFamily="65" charset="-120"/>
              </a:rPr>
              <a:t>，爰予刪除</a:t>
            </a:r>
            <a:r>
              <a:rPr lang="zh-TW" altLang="en-US" b="1" dirty="0" smtClean="0">
                <a:latin typeface="標楷體" panose="03000509000000000000" pitchFamily="65" charset="-120"/>
                <a:ea typeface="標楷體" panose="03000509000000000000" pitchFamily="65" charset="-120"/>
              </a:rPr>
              <a:t>。</a:t>
            </a:r>
            <a:endParaRPr lang="en-US" altLang="zh-TW" b="1" dirty="0" smtClean="0">
              <a:latin typeface="標楷體" panose="03000509000000000000" pitchFamily="65" charset="-120"/>
              <a:ea typeface="標楷體" panose="03000509000000000000" pitchFamily="65" charset="-120"/>
            </a:endParaRPr>
          </a:p>
          <a:p>
            <a:pPr>
              <a:lnSpc>
                <a:spcPct val="100000"/>
              </a:lnSpc>
            </a:pPr>
            <a:endParaRPr lang="zh-TW" altLang="en-US" b="1" dirty="0">
              <a:latin typeface="標楷體" panose="03000509000000000000" pitchFamily="65" charset="-120"/>
              <a:ea typeface="標楷體" panose="03000509000000000000" pitchFamily="65" charset="-120"/>
            </a:endParaRPr>
          </a:p>
        </p:txBody>
      </p:sp>
      <p:sp>
        <p:nvSpPr>
          <p:cNvPr id="5" name="投影片編號版面配置區 4"/>
          <p:cNvSpPr>
            <a:spLocks noGrp="1"/>
          </p:cNvSpPr>
          <p:nvPr>
            <p:ph type="sldNum" sz="quarter" idx="12"/>
          </p:nvPr>
        </p:nvSpPr>
        <p:spPr/>
        <p:txBody>
          <a:bodyPr/>
          <a:lstStyle/>
          <a:p>
            <a:fld id="{1118FB7C-3051-423D-B140-B22D31D849CF}" type="slidenum">
              <a:rPr lang="zh-TW" altLang="en-US" smtClean="0"/>
              <a:pPr/>
              <a:t>90</a:t>
            </a:fld>
            <a:endParaRPr lang="zh-TW" altLang="en-US"/>
          </a:p>
        </p:txBody>
      </p:sp>
    </p:spTree>
    <p:extLst>
      <p:ext uri="{BB962C8B-B14F-4D97-AF65-F5344CB8AC3E}">
        <p14:creationId xmlns:p14="http://schemas.microsoft.com/office/powerpoint/2010/main" val="1915406995"/>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11560" y="476672"/>
            <a:ext cx="8064897" cy="994172"/>
          </a:xfrm>
        </p:spPr>
        <p:txBody>
          <a:bodyPr>
            <a:noAutofit/>
          </a:bodyPr>
          <a:lstStyle/>
          <a:p>
            <a:pPr algn="ctr"/>
            <a:r>
              <a:rPr lang="en-US" altLang="zh-TW" sz="3600" b="1" dirty="0">
                <a:solidFill>
                  <a:srgbClr val="FF0000"/>
                </a:solidFill>
                <a:latin typeface="標楷體" panose="03000509000000000000" pitchFamily="65" charset="-120"/>
                <a:ea typeface="標楷體" panose="03000509000000000000" pitchFamily="65" charset="-120"/>
              </a:rPr>
              <a:t>【</a:t>
            </a:r>
            <a:r>
              <a:rPr lang="zh-TW" altLang="en-US" sz="3600" b="1" dirty="0">
                <a:solidFill>
                  <a:srgbClr val="FF0000"/>
                </a:solidFill>
                <a:latin typeface="標楷體" panose="03000509000000000000" pitchFamily="65" charset="-120"/>
                <a:ea typeface="標楷體" panose="03000509000000000000" pitchFamily="65" charset="-120"/>
              </a:rPr>
              <a:t>議題探討</a:t>
            </a:r>
            <a:r>
              <a:rPr lang="en-US" altLang="zh-TW" sz="3600" b="1" dirty="0" smtClean="0">
                <a:solidFill>
                  <a:srgbClr val="FF0000"/>
                </a:solidFill>
                <a:latin typeface="標楷體" panose="03000509000000000000" pitchFamily="65" charset="-120"/>
                <a:ea typeface="標楷體" panose="03000509000000000000" pitchFamily="65" charset="-120"/>
              </a:rPr>
              <a:t>】</a:t>
            </a:r>
            <a:r>
              <a:rPr lang="zh-TW" altLang="zh-TW" sz="3600" b="1" dirty="0" smtClean="0">
                <a:solidFill>
                  <a:srgbClr val="FF0000"/>
                </a:solidFill>
                <a:latin typeface="標楷體" panose="03000509000000000000" pitchFamily="65" charset="-120"/>
                <a:ea typeface="標楷體" panose="03000509000000000000" pitchFamily="65" charset="-120"/>
              </a:rPr>
              <a:t>政府採購法</a:t>
            </a:r>
            <a:r>
              <a:rPr lang="zh-TW" altLang="zh-TW" sz="3600" b="1" dirty="0">
                <a:solidFill>
                  <a:srgbClr val="FF0000"/>
                </a:solidFill>
                <a:latin typeface="標楷體" panose="03000509000000000000" pitchFamily="65" charset="-120"/>
                <a:ea typeface="標楷體" panose="03000509000000000000" pitchFamily="65" charset="-120"/>
              </a:rPr>
              <a:t>第</a:t>
            </a:r>
            <a:r>
              <a:rPr lang="en-US" altLang="zh-TW" sz="3600" b="1" dirty="0">
                <a:solidFill>
                  <a:srgbClr val="FF0000"/>
                </a:solidFill>
                <a:latin typeface="標楷體" panose="03000509000000000000" pitchFamily="65" charset="-120"/>
                <a:ea typeface="標楷體" panose="03000509000000000000" pitchFamily="65" charset="-120"/>
              </a:rPr>
              <a:t>22</a:t>
            </a:r>
            <a:r>
              <a:rPr lang="zh-TW" altLang="zh-TW" sz="3600" b="1" dirty="0">
                <a:solidFill>
                  <a:srgbClr val="FF0000"/>
                </a:solidFill>
                <a:latin typeface="標楷體" panose="03000509000000000000" pitchFamily="65" charset="-120"/>
                <a:ea typeface="標楷體" panose="03000509000000000000" pitchFamily="65" charset="-120"/>
              </a:rPr>
              <a:t>條第</a:t>
            </a:r>
            <a:r>
              <a:rPr lang="en-US" altLang="zh-TW" sz="3600" b="1" dirty="0">
                <a:solidFill>
                  <a:srgbClr val="FF0000"/>
                </a:solidFill>
                <a:latin typeface="標楷體" panose="03000509000000000000" pitchFamily="65" charset="-120"/>
                <a:ea typeface="標楷體" panose="03000509000000000000" pitchFamily="65" charset="-120"/>
              </a:rPr>
              <a:t>1</a:t>
            </a:r>
            <a:r>
              <a:rPr lang="zh-TW" altLang="zh-TW" sz="3600" b="1" dirty="0">
                <a:solidFill>
                  <a:srgbClr val="FF0000"/>
                </a:solidFill>
                <a:latin typeface="標楷體" panose="03000509000000000000" pitchFamily="65" charset="-120"/>
                <a:ea typeface="標楷體" panose="03000509000000000000" pitchFamily="65" charset="-120"/>
              </a:rPr>
              <a:t>項</a:t>
            </a:r>
            <a:r>
              <a:rPr lang="zh-TW" altLang="en-US" sz="3600" b="1" dirty="0">
                <a:solidFill>
                  <a:srgbClr val="FF0000"/>
                </a:solidFill>
                <a:latin typeface="標楷體" panose="03000509000000000000" pitchFamily="65" charset="-120"/>
                <a:ea typeface="標楷體" panose="03000509000000000000" pitchFamily="65" charset="-120"/>
              </a:rPr>
              <a:t>第</a:t>
            </a:r>
            <a:r>
              <a:rPr lang="en-US" altLang="zh-TW" sz="3600" b="1" dirty="0">
                <a:solidFill>
                  <a:srgbClr val="FF0000"/>
                </a:solidFill>
                <a:latin typeface="標楷體" panose="03000509000000000000" pitchFamily="65" charset="-120"/>
                <a:ea typeface="標楷體" panose="03000509000000000000" pitchFamily="65" charset="-120"/>
              </a:rPr>
              <a:t>4</a:t>
            </a:r>
            <a:r>
              <a:rPr lang="zh-TW" altLang="zh-TW" sz="3600" b="1" dirty="0">
                <a:solidFill>
                  <a:srgbClr val="FF0000"/>
                </a:solidFill>
                <a:latin typeface="標楷體" panose="03000509000000000000" pitchFamily="65" charset="-120"/>
                <a:ea typeface="標楷體" panose="03000509000000000000" pitchFamily="65" charset="-120"/>
              </a:rPr>
              <a:t>款執行錯誤態樣</a:t>
            </a:r>
            <a:r>
              <a:rPr lang="en-US" altLang="zh-TW" sz="3600" b="1" dirty="0">
                <a:solidFill>
                  <a:srgbClr val="FF0000"/>
                </a:solidFill>
                <a:latin typeface="標楷體" panose="03000509000000000000" pitchFamily="65" charset="-120"/>
                <a:ea typeface="標楷體" panose="03000509000000000000" pitchFamily="65" charset="-120"/>
              </a:rPr>
              <a:t>-3</a:t>
            </a:r>
            <a:endParaRPr lang="zh-TW" altLang="en-US" sz="3600" dirty="0"/>
          </a:p>
        </p:txBody>
      </p:sp>
      <p:sp>
        <p:nvSpPr>
          <p:cNvPr id="3" name="內容版面配置區 2"/>
          <p:cNvSpPr>
            <a:spLocks noGrp="1"/>
          </p:cNvSpPr>
          <p:nvPr>
            <p:ph idx="1"/>
          </p:nvPr>
        </p:nvSpPr>
        <p:spPr>
          <a:xfrm>
            <a:off x="279105" y="1810194"/>
            <a:ext cx="8656231" cy="3987209"/>
          </a:xfrm>
        </p:spPr>
        <p:txBody>
          <a:bodyPr>
            <a:normAutofit fontScale="92500"/>
          </a:bodyPr>
          <a:lstStyle/>
          <a:p>
            <a:pPr marL="385763" indent="-385763">
              <a:lnSpc>
                <a:spcPct val="110000"/>
              </a:lnSpc>
              <a:buFont typeface="+mj-lt"/>
              <a:buAutoNum type="arabicPeriod"/>
            </a:pPr>
            <a:r>
              <a:rPr lang="zh-TW" altLang="en-US" b="1" dirty="0">
                <a:latin typeface="標楷體" panose="03000509000000000000" pitchFamily="65" charset="-120"/>
                <a:ea typeface="標楷體" panose="03000509000000000000" pitchFamily="65" charset="-120"/>
              </a:rPr>
              <a:t>本案刪除理由為原序號（五）對第</a:t>
            </a:r>
            <a:r>
              <a:rPr lang="en-US" altLang="zh-TW" b="1" dirty="0">
                <a:latin typeface="標楷體" panose="03000509000000000000" pitchFamily="65" charset="-120"/>
                <a:ea typeface="標楷體" panose="03000509000000000000" pitchFamily="65" charset="-120"/>
              </a:rPr>
              <a:t>4</a:t>
            </a:r>
            <a:r>
              <a:rPr lang="zh-TW" altLang="en-US" b="1" dirty="0">
                <a:latin typeface="標楷體" panose="03000509000000000000" pitchFamily="65" charset="-120"/>
                <a:ea typeface="標楷體" panose="03000509000000000000" pitchFamily="65" charset="-120"/>
              </a:rPr>
              <a:t>款之限制，與該款規定無直接相關，牴觸政府採購法或增加法律所無之限制；此執行錯誤態樣，</a:t>
            </a:r>
            <a:r>
              <a:rPr lang="zh-TW" altLang="en-US" b="1" dirty="0">
                <a:solidFill>
                  <a:srgbClr val="0000FF"/>
                </a:solidFill>
                <a:latin typeface="標楷體" panose="03000509000000000000" pitchFamily="65" charset="-120"/>
                <a:ea typeface="標楷體" panose="03000509000000000000" pitchFamily="65" charset="-120"/>
              </a:rPr>
              <a:t>理應規範至政府採購法第</a:t>
            </a:r>
            <a:r>
              <a:rPr lang="en-US" altLang="zh-TW" b="1" dirty="0">
                <a:solidFill>
                  <a:srgbClr val="0000FF"/>
                </a:solidFill>
                <a:latin typeface="標楷體" panose="03000509000000000000" pitchFamily="65" charset="-120"/>
                <a:ea typeface="標楷體" panose="03000509000000000000" pitchFamily="65" charset="-120"/>
              </a:rPr>
              <a:t>22</a:t>
            </a:r>
            <a:r>
              <a:rPr lang="zh-TW" altLang="en-US" b="1" dirty="0">
                <a:solidFill>
                  <a:srgbClr val="0000FF"/>
                </a:solidFill>
                <a:latin typeface="標楷體" panose="03000509000000000000" pitchFamily="65" charset="-120"/>
                <a:ea typeface="標楷體" panose="03000509000000000000" pitchFamily="65" charset="-120"/>
              </a:rPr>
              <a:t>條第</a:t>
            </a:r>
            <a:r>
              <a:rPr lang="en-US" altLang="zh-TW" b="1" dirty="0">
                <a:solidFill>
                  <a:srgbClr val="0000FF"/>
                </a:solidFill>
                <a:latin typeface="標楷體" panose="03000509000000000000" pitchFamily="65" charset="-120"/>
                <a:ea typeface="標楷體" panose="03000509000000000000" pitchFamily="65" charset="-120"/>
              </a:rPr>
              <a:t>1</a:t>
            </a:r>
            <a:r>
              <a:rPr lang="zh-TW" altLang="en-US" b="1" dirty="0">
                <a:solidFill>
                  <a:srgbClr val="0000FF"/>
                </a:solidFill>
                <a:latin typeface="標楷體" panose="03000509000000000000" pitchFamily="65" charset="-120"/>
                <a:ea typeface="標楷體" panose="03000509000000000000" pitchFamily="65" charset="-120"/>
              </a:rPr>
              <a:t>項第</a:t>
            </a:r>
            <a:r>
              <a:rPr lang="en-US" altLang="zh-TW" b="1" dirty="0">
                <a:solidFill>
                  <a:srgbClr val="0000FF"/>
                </a:solidFill>
                <a:latin typeface="標楷體" panose="03000509000000000000" pitchFamily="65" charset="-120"/>
                <a:ea typeface="標楷體" panose="03000509000000000000" pitchFamily="65" charset="-120"/>
              </a:rPr>
              <a:t>6</a:t>
            </a:r>
            <a:r>
              <a:rPr lang="zh-TW" altLang="en-US" b="1" dirty="0">
                <a:solidFill>
                  <a:srgbClr val="0000FF"/>
                </a:solidFill>
                <a:latin typeface="標楷體" panose="03000509000000000000" pitchFamily="65" charset="-120"/>
                <a:ea typeface="標楷體" panose="03000509000000000000" pitchFamily="65" charset="-120"/>
              </a:rPr>
              <a:t>款</a:t>
            </a:r>
            <a:r>
              <a:rPr lang="zh-TW" altLang="en-US" b="1" dirty="0" smtClean="0">
                <a:solidFill>
                  <a:srgbClr val="0000FF"/>
                </a:solidFill>
                <a:latin typeface="標楷體" panose="03000509000000000000" pitchFamily="65" charset="-120"/>
                <a:ea typeface="標楷體" panose="03000509000000000000" pitchFamily="65" charset="-120"/>
              </a:rPr>
              <a:t>，卻未</a:t>
            </a:r>
            <a:r>
              <a:rPr lang="zh-TW" altLang="en-US" b="1" dirty="0">
                <a:solidFill>
                  <a:srgbClr val="0000FF"/>
                </a:solidFill>
                <a:latin typeface="標楷體" panose="03000509000000000000" pitchFamily="65" charset="-120"/>
                <a:ea typeface="標楷體" panose="03000509000000000000" pitchFamily="65" charset="-120"/>
              </a:rPr>
              <a:t>見後續</a:t>
            </a:r>
            <a:r>
              <a:rPr lang="zh-TW" altLang="en-US" b="1" dirty="0" smtClean="0">
                <a:solidFill>
                  <a:srgbClr val="0000FF"/>
                </a:solidFill>
                <a:latin typeface="標楷體" panose="03000509000000000000" pitchFamily="65" charset="-120"/>
                <a:ea typeface="標楷體" panose="03000509000000000000" pitchFamily="65" charset="-120"/>
              </a:rPr>
              <a:t>作為</a:t>
            </a:r>
            <a:r>
              <a:rPr lang="zh-TW" altLang="en-US" b="1" dirty="0" smtClean="0">
                <a:latin typeface="標楷體" panose="03000509000000000000" pitchFamily="65" charset="-120"/>
                <a:ea typeface="標楷體" panose="03000509000000000000" pitchFamily="65" charset="-120"/>
              </a:rPr>
              <a:t>。</a:t>
            </a:r>
            <a:endParaRPr lang="en-US" altLang="zh-TW" b="1" dirty="0">
              <a:latin typeface="標楷體" panose="03000509000000000000" pitchFamily="65" charset="-120"/>
              <a:ea typeface="標楷體" panose="03000509000000000000" pitchFamily="65" charset="-120"/>
            </a:endParaRPr>
          </a:p>
          <a:p>
            <a:pPr marL="385763" indent="-385763">
              <a:lnSpc>
                <a:spcPct val="110000"/>
              </a:lnSpc>
              <a:buFont typeface="+mj-lt"/>
              <a:buAutoNum type="arabicPeriod"/>
            </a:pPr>
            <a:r>
              <a:rPr lang="zh-TW" altLang="en-US" b="1" dirty="0">
                <a:latin typeface="標楷體" panose="03000509000000000000" pitchFamily="65" charset="-120"/>
                <a:ea typeface="標楷體" panose="03000509000000000000" pitchFamily="65" charset="-120"/>
              </a:rPr>
              <a:t>承上，依採購法第</a:t>
            </a:r>
            <a:r>
              <a:rPr lang="en-US" altLang="zh-TW" b="1" dirty="0">
                <a:latin typeface="標楷體" panose="03000509000000000000" pitchFamily="65" charset="-120"/>
                <a:ea typeface="標楷體" panose="03000509000000000000" pitchFamily="65" charset="-120"/>
              </a:rPr>
              <a:t>22</a:t>
            </a:r>
            <a:r>
              <a:rPr lang="zh-TW" altLang="en-US" b="1" dirty="0">
                <a:latin typeface="標楷體" panose="03000509000000000000" pitchFamily="65" charset="-120"/>
                <a:ea typeface="標楷體" panose="03000509000000000000" pitchFamily="65" charset="-120"/>
              </a:rPr>
              <a:t>條第</a:t>
            </a:r>
            <a:r>
              <a:rPr lang="en-US" altLang="zh-TW" b="1" dirty="0">
                <a:latin typeface="標楷體" panose="03000509000000000000" pitchFamily="65" charset="-120"/>
                <a:ea typeface="標楷體" panose="03000509000000000000" pitchFamily="65" charset="-120"/>
              </a:rPr>
              <a:t>1</a:t>
            </a:r>
            <a:r>
              <a:rPr lang="zh-TW" altLang="en-US" b="1" dirty="0">
                <a:latin typeface="標楷體" panose="03000509000000000000" pitchFamily="65" charset="-120"/>
                <a:ea typeface="標楷體" panose="03000509000000000000" pitchFamily="65" charset="-120"/>
              </a:rPr>
              <a:t>項第</a:t>
            </a:r>
            <a:r>
              <a:rPr lang="en-US" altLang="zh-TW" b="1" dirty="0">
                <a:latin typeface="標楷體" panose="03000509000000000000" pitchFamily="65" charset="-120"/>
                <a:ea typeface="標楷體" panose="03000509000000000000" pitchFamily="65" charset="-120"/>
              </a:rPr>
              <a:t>6</a:t>
            </a:r>
            <a:r>
              <a:rPr lang="zh-TW" altLang="en-US" b="1" dirty="0">
                <a:latin typeface="標楷體" panose="03000509000000000000" pitchFamily="65" charset="-120"/>
                <a:ea typeface="標楷體" panose="03000509000000000000" pitchFamily="65" charset="-120"/>
              </a:rPr>
              <a:t>款辦理後，逾</a:t>
            </a:r>
            <a:r>
              <a:rPr lang="en-US" altLang="zh-TW" b="1" dirty="0">
                <a:latin typeface="標楷體" panose="03000509000000000000" pitchFamily="65" charset="-120"/>
                <a:ea typeface="標楷體" panose="03000509000000000000" pitchFamily="65" charset="-120"/>
              </a:rPr>
              <a:t>50</a:t>
            </a:r>
            <a:r>
              <a:rPr lang="zh-TW" altLang="en-US" b="1" dirty="0">
                <a:latin typeface="標楷體" panose="03000509000000000000" pitchFamily="65" charset="-120"/>
                <a:ea typeface="標楷體" panose="03000509000000000000" pitchFamily="65" charset="-120"/>
              </a:rPr>
              <a:t>％之部分改依同條第</a:t>
            </a:r>
            <a:r>
              <a:rPr lang="en-US" altLang="zh-TW" b="1" dirty="0">
                <a:latin typeface="標楷體" panose="03000509000000000000" pitchFamily="65" charset="-120"/>
                <a:ea typeface="標楷體" panose="03000509000000000000" pitchFamily="65" charset="-120"/>
              </a:rPr>
              <a:t>4</a:t>
            </a:r>
            <a:r>
              <a:rPr lang="zh-TW" altLang="en-US" b="1" dirty="0">
                <a:latin typeface="標楷體" panose="03000509000000000000" pitchFamily="65" charset="-120"/>
                <a:ea typeface="標楷體" panose="03000509000000000000" pitchFamily="65" charset="-120"/>
              </a:rPr>
              <a:t>款辦理，</a:t>
            </a:r>
            <a:r>
              <a:rPr lang="zh-TW" altLang="en-US" b="1" dirty="0">
                <a:solidFill>
                  <a:srgbClr val="0000FF"/>
                </a:solidFill>
                <a:latin typeface="標楷體" panose="03000509000000000000" pitchFamily="65" charset="-120"/>
                <a:ea typeface="標楷體" panose="03000509000000000000" pitchFamily="65" charset="-120"/>
              </a:rPr>
              <a:t>如屬適法者</a:t>
            </a:r>
            <a:r>
              <a:rPr lang="zh-TW" altLang="en-US" b="1" dirty="0" smtClean="0">
                <a:solidFill>
                  <a:srgbClr val="0000FF"/>
                </a:solidFill>
                <a:latin typeface="標楷體" panose="03000509000000000000" pitchFamily="65" charset="-120"/>
                <a:ea typeface="標楷體" panose="03000509000000000000" pitchFamily="65" charset="-120"/>
              </a:rPr>
              <a:t>，則採購</a:t>
            </a:r>
            <a:r>
              <a:rPr lang="zh-TW" altLang="en-US" b="1" dirty="0">
                <a:solidFill>
                  <a:srgbClr val="0000FF"/>
                </a:solidFill>
                <a:latin typeface="標楷體" panose="03000509000000000000" pitchFamily="65" charset="-120"/>
                <a:ea typeface="標楷體" panose="03000509000000000000" pitchFamily="65" charset="-120"/>
              </a:rPr>
              <a:t>法第</a:t>
            </a:r>
            <a:r>
              <a:rPr lang="en-US" altLang="zh-TW" b="1" dirty="0">
                <a:solidFill>
                  <a:srgbClr val="0000FF"/>
                </a:solidFill>
                <a:latin typeface="標楷體" panose="03000509000000000000" pitchFamily="65" charset="-120"/>
                <a:ea typeface="標楷體" panose="03000509000000000000" pitchFamily="65" charset="-120"/>
              </a:rPr>
              <a:t>22</a:t>
            </a:r>
            <a:r>
              <a:rPr lang="zh-TW" altLang="en-US" b="1" dirty="0">
                <a:solidFill>
                  <a:srgbClr val="0000FF"/>
                </a:solidFill>
                <a:latin typeface="標楷體" panose="03000509000000000000" pitchFamily="65" charset="-120"/>
                <a:ea typeface="標楷體" panose="03000509000000000000" pitchFamily="65" charset="-120"/>
              </a:rPr>
              <a:t>條第</a:t>
            </a:r>
            <a:r>
              <a:rPr lang="en-US" altLang="zh-TW" b="1" dirty="0">
                <a:solidFill>
                  <a:srgbClr val="0000FF"/>
                </a:solidFill>
                <a:latin typeface="標楷體" panose="03000509000000000000" pitchFamily="65" charset="-120"/>
                <a:ea typeface="標楷體" panose="03000509000000000000" pitchFamily="65" charset="-120"/>
              </a:rPr>
              <a:t>1</a:t>
            </a:r>
            <a:r>
              <a:rPr lang="zh-TW" altLang="en-US" b="1" dirty="0">
                <a:solidFill>
                  <a:srgbClr val="0000FF"/>
                </a:solidFill>
                <a:latin typeface="標楷體" panose="03000509000000000000" pitchFamily="65" charset="-120"/>
                <a:ea typeface="標楷體" panose="03000509000000000000" pitchFamily="65" charset="-120"/>
              </a:rPr>
              <a:t>項第</a:t>
            </a:r>
            <a:r>
              <a:rPr lang="en-US" altLang="zh-TW" b="1" dirty="0">
                <a:solidFill>
                  <a:srgbClr val="0000FF"/>
                </a:solidFill>
                <a:latin typeface="標楷體" panose="03000509000000000000" pitchFamily="65" charset="-120"/>
                <a:ea typeface="標楷體" panose="03000509000000000000" pitchFamily="65" charset="-120"/>
              </a:rPr>
              <a:t>6</a:t>
            </a:r>
            <a:r>
              <a:rPr lang="zh-TW" altLang="en-US" b="1" dirty="0">
                <a:solidFill>
                  <a:srgbClr val="0000FF"/>
                </a:solidFill>
                <a:latin typeface="標楷體" panose="03000509000000000000" pitchFamily="65" charset="-120"/>
                <a:ea typeface="標楷體" panose="03000509000000000000" pitchFamily="65" charset="-120"/>
              </a:rPr>
              <a:t>款相關規定</a:t>
            </a:r>
            <a:r>
              <a:rPr lang="zh-TW" altLang="en-US" b="1" dirty="0">
                <a:solidFill>
                  <a:srgbClr val="FF0000"/>
                </a:solidFill>
                <a:latin typeface="標楷體" panose="03000509000000000000" pitchFamily="65" charset="-120"/>
                <a:ea typeface="標楷體" panose="03000509000000000000" pitchFamily="65" charset="-120"/>
              </a:rPr>
              <a:t>形同</a:t>
            </a:r>
            <a:r>
              <a:rPr lang="zh-TW" altLang="en-US" b="1" dirty="0" smtClean="0">
                <a:solidFill>
                  <a:srgbClr val="FF0000"/>
                </a:solidFill>
                <a:latin typeface="標楷體" panose="03000509000000000000" pitchFamily="65" charset="-120"/>
                <a:ea typeface="標楷體" panose="03000509000000000000" pitchFamily="65" charset="-120"/>
              </a:rPr>
              <a:t>具文</a:t>
            </a:r>
            <a:r>
              <a:rPr lang="zh-TW" altLang="en-US" b="1" dirty="0" smtClean="0">
                <a:latin typeface="標楷體" panose="03000509000000000000" pitchFamily="65" charset="-120"/>
                <a:ea typeface="標楷體" panose="03000509000000000000" pitchFamily="65" charset="-120"/>
              </a:rPr>
              <a:t>。</a:t>
            </a:r>
            <a:endParaRPr lang="en-US" altLang="zh-TW" b="1" dirty="0" smtClean="0">
              <a:latin typeface="標楷體" panose="03000509000000000000" pitchFamily="65" charset="-120"/>
              <a:ea typeface="標楷體" panose="03000509000000000000" pitchFamily="65" charset="-120"/>
            </a:endParaRPr>
          </a:p>
        </p:txBody>
      </p:sp>
      <p:sp>
        <p:nvSpPr>
          <p:cNvPr id="5" name="投影片編號版面配置區 4"/>
          <p:cNvSpPr>
            <a:spLocks noGrp="1"/>
          </p:cNvSpPr>
          <p:nvPr>
            <p:ph type="sldNum" sz="quarter" idx="12"/>
          </p:nvPr>
        </p:nvSpPr>
        <p:spPr/>
        <p:txBody>
          <a:bodyPr/>
          <a:lstStyle/>
          <a:p>
            <a:fld id="{1118FB7C-3051-423D-B140-B22D31D849CF}" type="slidenum">
              <a:rPr lang="zh-TW" altLang="en-US" smtClean="0"/>
              <a:pPr/>
              <a:t>91</a:t>
            </a:fld>
            <a:endParaRPr lang="zh-TW" altLang="en-US"/>
          </a:p>
        </p:txBody>
      </p:sp>
    </p:spTree>
    <p:extLst>
      <p:ext uri="{BB962C8B-B14F-4D97-AF65-F5344CB8AC3E}">
        <p14:creationId xmlns:p14="http://schemas.microsoft.com/office/powerpoint/2010/main" val="190993659"/>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83567" y="260648"/>
            <a:ext cx="7992889" cy="1681207"/>
          </a:xfrm>
        </p:spPr>
        <p:txBody>
          <a:bodyPr>
            <a:noAutofit/>
          </a:bodyPr>
          <a:lstStyle/>
          <a:p>
            <a:pPr algn="ctr"/>
            <a:r>
              <a:rPr lang="en-US" altLang="zh-TW" sz="3600" b="1" dirty="0">
                <a:solidFill>
                  <a:srgbClr val="FF0000"/>
                </a:solidFill>
                <a:latin typeface="標楷體" panose="03000509000000000000" pitchFamily="65" charset="-120"/>
                <a:ea typeface="標楷體" panose="03000509000000000000" pitchFamily="65" charset="-120"/>
              </a:rPr>
              <a:t>【</a:t>
            </a:r>
            <a:r>
              <a:rPr lang="zh-TW" altLang="en-US" sz="3600" b="1" dirty="0">
                <a:solidFill>
                  <a:srgbClr val="FF0000"/>
                </a:solidFill>
                <a:latin typeface="標楷體" panose="03000509000000000000" pitchFamily="65" charset="-120"/>
                <a:ea typeface="標楷體" panose="03000509000000000000" pitchFamily="65" charset="-120"/>
              </a:rPr>
              <a:t>議題</a:t>
            </a:r>
            <a:r>
              <a:rPr lang="zh-TW" altLang="en-US" sz="3600" b="1" dirty="0" smtClean="0">
                <a:solidFill>
                  <a:srgbClr val="FF0000"/>
                </a:solidFill>
                <a:latin typeface="標楷體" panose="03000509000000000000" pitchFamily="65" charset="-120"/>
                <a:ea typeface="標楷體" panose="03000509000000000000" pitchFamily="65" charset="-120"/>
              </a:rPr>
              <a:t>探討</a:t>
            </a:r>
            <a:r>
              <a:rPr lang="en-US" altLang="zh-TW" sz="3600" b="1" dirty="0" smtClean="0">
                <a:solidFill>
                  <a:srgbClr val="FF0000"/>
                </a:solidFill>
                <a:latin typeface="標楷體" panose="03000509000000000000" pitchFamily="65" charset="-120"/>
                <a:ea typeface="標楷體" panose="03000509000000000000" pitchFamily="65" charset="-120"/>
              </a:rPr>
              <a:t>】</a:t>
            </a:r>
            <a:r>
              <a:rPr lang="zh-TW" altLang="zh-TW" sz="3600" b="1" dirty="0" smtClean="0">
                <a:solidFill>
                  <a:srgbClr val="FF0000"/>
                </a:solidFill>
                <a:latin typeface="標楷體" panose="03000509000000000000" pitchFamily="65" charset="-120"/>
                <a:ea typeface="標楷體" panose="03000509000000000000" pitchFamily="65" charset="-120"/>
              </a:rPr>
              <a:t>政府採購法</a:t>
            </a:r>
            <a:r>
              <a:rPr lang="zh-TW" altLang="zh-TW" sz="3600" b="1" dirty="0">
                <a:solidFill>
                  <a:srgbClr val="FF0000"/>
                </a:solidFill>
                <a:latin typeface="標楷體" panose="03000509000000000000" pitchFamily="65" charset="-120"/>
                <a:ea typeface="標楷體" panose="03000509000000000000" pitchFamily="65" charset="-120"/>
              </a:rPr>
              <a:t>第</a:t>
            </a:r>
            <a:r>
              <a:rPr lang="en-US" altLang="zh-TW" sz="3600" b="1" dirty="0">
                <a:solidFill>
                  <a:srgbClr val="FF0000"/>
                </a:solidFill>
                <a:latin typeface="標楷體" panose="03000509000000000000" pitchFamily="65" charset="-120"/>
                <a:ea typeface="標楷體" panose="03000509000000000000" pitchFamily="65" charset="-120"/>
              </a:rPr>
              <a:t>22</a:t>
            </a:r>
            <a:r>
              <a:rPr lang="zh-TW" altLang="zh-TW" sz="3600" b="1" dirty="0">
                <a:solidFill>
                  <a:srgbClr val="FF0000"/>
                </a:solidFill>
                <a:latin typeface="標楷體" panose="03000509000000000000" pitchFamily="65" charset="-120"/>
                <a:ea typeface="標楷體" panose="03000509000000000000" pitchFamily="65" charset="-120"/>
              </a:rPr>
              <a:t>條第</a:t>
            </a:r>
            <a:r>
              <a:rPr lang="en-US" altLang="zh-TW" sz="3600" b="1" dirty="0">
                <a:solidFill>
                  <a:srgbClr val="FF0000"/>
                </a:solidFill>
                <a:latin typeface="標楷體" panose="03000509000000000000" pitchFamily="65" charset="-120"/>
                <a:ea typeface="標楷體" panose="03000509000000000000" pitchFamily="65" charset="-120"/>
              </a:rPr>
              <a:t>1</a:t>
            </a:r>
            <a:r>
              <a:rPr lang="zh-TW" altLang="zh-TW" sz="3600" b="1" dirty="0">
                <a:solidFill>
                  <a:srgbClr val="FF0000"/>
                </a:solidFill>
                <a:latin typeface="標楷體" panose="03000509000000000000" pitchFamily="65" charset="-120"/>
                <a:ea typeface="標楷體" panose="03000509000000000000" pitchFamily="65" charset="-120"/>
              </a:rPr>
              <a:t>項</a:t>
            </a:r>
            <a:r>
              <a:rPr lang="zh-TW" altLang="en-US" sz="3600" b="1" dirty="0">
                <a:solidFill>
                  <a:srgbClr val="FF0000"/>
                </a:solidFill>
                <a:latin typeface="標楷體" panose="03000509000000000000" pitchFamily="65" charset="-120"/>
                <a:ea typeface="標楷體" panose="03000509000000000000" pitchFamily="65" charset="-120"/>
              </a:rPr>
              <a:t>第</a:t>
            </a:r>
            <a:r>
              <a:rPr lang="en-US" altLang="zh-TW" sz="3600" b="1" dirty="0">
                <a:solidFill>
                  <a:srgbClr val="FF0000"/>
                </a:solidFill>
                <a:latin typeface="標楷體" panose="03000509000000000000" pitchFamily="65" charset="-120"/>
                <a:ea typeface="標楷體" panose="03000509000000000000" pitchFamily="65" charset="-120"/>
              </a:rPr>
              <a:t>4</a:t>
            </a:r>
            <a:r>
              <a:rPr lang="zh-TW" altLang="zh-TW" sz="3600" b="1" dirty="0">
                <a:solidFill>
                  <a:srgbClr val="FF0000"/>
                </a:solidFill>
                <a:latin typeface="標楷體" panose="03000509000000000000" pitchFamily="65" charset="-120"/>
                <a:ea typeface="標楷體" panose="03000509000000000000" pitchFamily="65" charset="-120"/>
              </a:rPr>
              <a:t>款執行錯誤態樣</a:t>
            </a:r>
            <a:r>
              <a:rPr lang="en-US" altLang="zh-TW" sz="3600" b="1" dirty="0">
                <a:solidFill>
                  <a:srgbClr val="FF0000"/>
                </a:solidFill>
                <a:latin typeface="標楷體" panose="03000509000000000000" pitchFamily="65" charset="-120"/>
                <a:ea typeface="標楷體" panose="03000509000000000000" pitchFamily="65" charset="-120"/>
              </a:rPr>
              <a:t>-4</a:t>
            </a:r>
            <a:endParaRPr lang="zh-TW" altLang="en-US" sz="3600" dirty="0"/>
          </a:p>
        </p:txBody>
      </p:sp>
      <p:sp>
        <p:nvSpPr>
          <p:cNvPr id="3" name="內容版面配置區 2"/>
          <p:cNvSpPr>
            <a:spLocks noGrp="1"/>
          </p:cNvSpPr>
          <p:nvPr>
            <p:ph idx="1"/>
          </p:nvPr>
        </p:nvSpPr>
        <p:spPr>
          <a:xfrm>
            <a:off x="251520" y="1844824"/>
            <a:ext cx="8656231" cy="4608512"/>
          </a:xfrm>
        </p:spPr>
        <p:txBody>
          <a:bodyPr>
            <a:noAutofit/>
          </a:bodyPr>
          <a:lstStyle/>
          <a:p>
            <a:pPr>
              <a:lnSpc>
                <a:spcPct val="110000"/>
              </a:lnSpc>
              <a:buFont typeface="+mj-lt"/>
              <a:buAutoNum type="arabicPeriod" startAt="3"/>
            </a:pPr>
            <a:r>
              <a:rPr lang="zh-TW" altLang="en-US" sz="2000" b="1" dirty="0">
                <a:latin typeface="標楷體" panose="03000509000000000000" pitchFamily="65" charset="-120"/>
                <a:ea typeface="標楷體" panose="03000509000000000000" pitchFamily="65" charset="-120"/>
              </a:rPr>
              <a:t>工程會</a:t>
            </a:r>
            <a:r>
              <a:rPr lang="en-US" altLang="zh-TW" sz="2000" b="1" dirty="0">
                <a:latin typeface="標楷體" panose="03000509000000000000" pitchFamily="65" charset="-120"/>
                <a:ea typeface="標楷體" panose="03000509000000000000" pitchFamily="65" charset="-120"/>
              </a:rPr>
              <a:t>90</a:t>
            </a:r>
            <a:r>
              <a:rPr lang="zh-TW" altLang="en-US" sz="2000" b="1" dirty="0">
                <a:latin typeface="標楷體" panose="03000509000000000000" pitchFamily="65" charset="-120"/>
                <a:ea typeface="標楷體" panose="03000509000000000000" pitchFamily="65" charset="-120"/>
              </a:rPr>
              <a:t>年</a:t>
            </a:r>
            <a:r>
              <a:rPr lang="en-US" altLang="zh-TW" sz="2000" b="1" dirty="0">
                <a:latin typeface="標楷體" panose="03000509000000000000" pitchFamily="65" charset="-120"/>
                <a:ea typeface="標楷體" panose="03000509000000000000" pitchFamily="65" charset="-120"/>
              </a:rPr>
              <a:t>06</a:t>
            </a:r>
            <a:r>
              <a:rPr lang="zh-TW" altLang="en-US" sz="2000" b="1" dirty="0">
                <a:latin typeface="標楷體" panose="03000509000000000000" pitchFamily="65" charset="-120"/>
                <a:ea typeface="標楷體" panose="03000509000000000000" pitchFamily="65" charset="-120"/>
              </a:rPr>
              <a:t>月</a:t>
            </a:r>
            <a:r>
              <a:rPr lang="en-US" altLang="zh-TW" sz="2000" b="1" dirty="0">
                <a:latin typeface="標楷體" panose="03000509000000000000" pitchFamily="65" charset="-120"/>
                <a:ea typeface="標楷體" panose="03000509000000000000" pitchFamily="65" charset="-120"/>
              </a:rPr>
              <a:t>14</a:t>
            </a:r>
            <a:r>
              <a:rPr lang="zh-TW" altLang="en-US" sz="2000" b="1" dirty="0">
                <a:latin typeface="標楷體" panose="03000509000000000000" pitchFamily="65" charset="-120"/>
                <a:ea typeface="標楷體" panose="03000509000000000000" pitchFamily="65" charset="-120"/>
              </a:rPr>
              <a:t>日工程企字第</a:t>
            </a:r>
            <a:r>
              <a:rPr lang="en-US" altLang="zh-TW" sz="2000" b="1" dirty="0">
                <a:latin typeface="標楷體" panose="03000509000000000000" pitchFamily="65" charset="-120"/>
                <a:ea typeface="標楷體" panose="03000509000000000000" pitchFamily="65" charset="-120"/>
              </a:rPr>
              <a:t>90021084</a:t>
            </a:r>
            <a:r>
              <a:rPr lang="zh-TW" altLang="en-US" sz="2000" b="1" dirty="0">
                <a:latin typeface="標楷體" panose="03000509000000000000" pitchFamily="65" charset="-120"/>
                <a:ea typeface="標楷體" panose="03000509000000000000" pitchFamily="65" charset="-120"/>
              </a:rPr>
              <a:t>號函釋略以，政府採購法第</a:t>
            </a:r>
            <a:r>
              <a:rPr lang="en-US" altLang="zh-TW" sz="2000" b="1" dirty="0">
                <a:latin typeface="標楷體" panose="03000509000000000000" pitchFamily="65" charset="-120"/>
                <a:ea typeface="標楷體" panose="03000509000000000000" pitchFamily="65" charset="-120"/>
              </a:rPr>
              <a:t>22</a:t>
            </a:r>
            <a:r>
              <a:rPr lang="zh-TW" altLang="en-US" sz="2000" b="1" dirty="0">
                <a:latin typeface="標楷體" panose="03000509000000000000" pitchFamily="65" charset="-120"/>
                <a:ea typeface="標楷體" panose="03000509000000000000" pitchFamily="65" charset="-120"/>
              </a:rPr>
              <a:t>條第</a:t>
            </a:r>
            <a:r>
              <a:rPr lang="en-US" altLang="zh-TW" sz="2000" b="1" dirty="0">
                <a:latin typeface="標楷體" panose="03000509000000000000" pitchFamily="65" charset="-120"/>
                <a:ea typeface="標楷體" panose="03000509000000000000" pitchFamily="65" charset="-120"/>
              </a:rPr>
              <a:t>1</a:t>
            </a:r>
            <a:r>
              <a:rPr lang="zh-TW" altLang="en-US" sz="2000" b="1" dirty="0">
                <a:latin typeface="標楷體" panose="03000509000000000000" pitchFamily="65" charset="-120"/>
                <a:ea typeface="標楷體" panose="03000509000000000000" pitchFamily="65" charset="-120"/>
              </a:rPr>
              <a:t>項第</a:t>
            </a:r>
            <a:r>
              <a:rPr lang="en-US" altLang="zh-TW" sz="2000" b="1" dirty="0">
                <a:latin typeface="標楷體" panose="03000509000000000000" pitchFamily="65" charset="-120"/>
                <a:ea typeface="標楷體" panose="03000509000000000000" pitchFamily="65" charset="-120"/>
              </a:rPr>
              <a:t>4</a:t>
            </a:r>
            <a:r>
              <a:rPr lang="zh-TW" altLang="en-US" sz="2000" b="1" dirty="0">
                <a:latin typeface="標楷體" panose="03000509000000000000" pitchFamily="65" charset="-120"/>
                <a:ea typeface="標楷體" panose="03000509000000000000" pitchFamily="65" charset="-120"/>
              </a:rPr>
              <a:t>款所稱「原供應廠商」之疑義；本會</a:t>
            </a:r>
            <a:r>
              <a:rPr lang="en-US" altLang="zh-TW" sz="2000" b="1" dirty="0">
                <a:latin typeface="標楷體" panose="03000509000000000000" pitchFamily="65" charset="-120"/>
                <a:ea typeface="標楷體" panose="03000509000000000000" pitchFamily="65" charset="-120"/>
              </a:rPr>
              <a:t>89</a:t>
            </a:r>
            <a:r>
              <a:rPr lang="zh-TW" altLang="en-US" sz="2000" b="1" dirty="0">
                <a:latin typeface="標楷體" panose="03000509000000000000" pitchFamily="65" charset="-120"/>
                <a:ea typeface="標楷體" panose="03000509000000000000" pitchFamily="65" charset="-120"/>
              </a:rPr>
              <a:t>年</a:t>
            </a:r>
            <a:r>
              <a:rPr lang="en-US" altLang="zh-TW" sz="2000" b="1" dirty="0">
                <a:latin typeface="標楷體" panose="03000509000000000000" pitchFamily="65" charset="-120"/>
                <a:ea typeface="標楷體" panose="03000509000000000000" pitchFamily="65" charset="-120"/>
              </a:rPr>
              <a:t>12</a:t>
            </a:r>
            <a:r>
              <a:rPr lang="zh-TW" altLang="en-US" sz="2000" b="1" dirty="0">
                <a:latin typeface="標楷體" panose="03000509000000000000" pitchFamily="65" charset="-120"/>
                <a:ea typeface="標楷體" panose="03000509000000000000" pitchFamily="65" charset="-120"/>
              </a:rPr>
              <a:t>月</a:t>
            </a:r>
            <a:r>
              <a:rPr lang="en-US" altLang="zh-TW" sz="2000" b="1" dirty="0">
                <a:latin typeface="標楷體" panose="03000509000000000000" pitchFamily="65" charset="-120"/>
                <a:ea typeface="標楷體" panose="03000509000000000000" pitchFamily="65" charset="-120"/>
              </a:rPr>
              <a:t>4</a:t>
            </a:r>
            <a:r>
              <a:rPr lang="zh-TW" altLang="en-US" sz="2000" b="1" dirty="0">
                <a:latin typeface="標楷體" panose="03000509000000000000" pitchFamily="65" charset="-120"/>
                <a:ea typeface="標楷體" panose="03000509000000000000" pitchFamily="65" charset="-120"/>
              </a:rPr>
              <a:t>日工程企字第</a:t>
            </a:r>
            <a:r>
              <a:rPr lang="en-US" altLang="zh-TW" sz="2000" b="1" dirty="0">
                <a:latin typeface="標楷體" panose="03000509000000000000" pitchFamily="65" charset="-120"/>
                <a:ea typeface="標楷體" panose="03000509000000000000" pitchFamily="65" charset="-120"/>
              </a:rPr>
              <a:t>89035121</a:t>
            </a:r>
            <a:r>
              <a:rPr lang="zh-TW" altLang="en-US" sz="2000" b="1" dirty="0">
                <a:latin typeface="標楷體" panose="03000509000000000000" pitchFamily="65" charset="-120"/>
                <a:ea typeface="標楷體" panose="03000509000000000000" pitchFamily="65" charset="-120"/>
              </a:rPr>
              <a:t>號函釋旨揭條款</a:t>
            </a:r>
            <a:r>
              <a:rPr lang="zh-TW" altLang="en-US" sz="2000" b="1" dirty="0">
                <a:solidFill>
                  <a:srgbClr val="0000FF"/>
                </a:solidFill>
                <a:latin typeface="標楷體" panose="03000509000000000000" pitchFamily="65" charset="-120"/>
                <a:ea typeface="標楷體" panose="03000509000000000000" pitchFamily="65" charset="-120"/>
              </a:rPr>
              <a:t>所稱「原供應廠商，包括原分包廠商」，惟仍應符合「</a:t>
            </a:r>
            <a:r>
              <a:rPr lang="en-US" altLang="zh-TW" sz="2000" b="1" dirty="0">
                <a:solidFill>
                  <a:srgbClr val="0000FF"/>
                </a:solidFill>
                <a:latin typeface="標楷體" panose="03000509000000000000" pitchFamily="65" charset="-120"/>
                <a:ea typeface="標楷體" panose="03000509000000000000" pitchFamily="65" charset="-120"/>
              </a:rPr>
              <a:t>『</a:t>
            </a:r>
            <a:r>
              <a:rPr lang="zh-TW" altLang="en-US" sz="2000" b="1" dirty="0">
                <a:solidFill>
                  <a:srgbClr val="0000FF"/>
                </a:solidFill>
                <a:latin typeface="標楷體" panose="03000509000000000000" pitchFamily="65" charset="-120"/>
                <a:ea typeface="標楷體" panose="03000509000000000000" pitchFamily="65" charset="-120"/>
              </a:rPr>
              <a:t>必須</a:t>
            </a:r>
            <a:r>
              <a:rPr lang="en-US" altLang="zh-TW" sz="2000" b="1" dirty="0">
                <a:solidFill>
                  <a:srgbClr val="0000FF"/>
                </a:solidFill>
                <a:latin typeface="標楷體" panose="03000509000000000000" pitchFamily="65" charset="-120"/>
                <a:ea typeface="標楷體" panose="03000509000000000000" pitchFamily="65" charset="-120"/>
              </a:rPr>
              <a:t>』</a:t>
            </a:r>
            <a:r>
              <a:rPr lang="zh-TW" altLang="en-US" sz="2000" b="1" dirty="0">
                <a:solidFill>
                  <a:srgbClr val="0000FF"/>
                </a:solidFill>
                <a:latin typeface="標楷體" panose="03000509000000000000" pitchFamily="65" charset="-120"/>
                <a:ea typeface="標楷體" panose="03000509000000000000" pitchFamily="65" charset="-120"/>
              </a:rPr>
              <a:t>向原供應廠商採購」之規定</a:t>
            </a:r>
            <a:r>
              <a:rPr lang="zh-TW" altLang="en-US" sz="2000" b="1" dirty="0">
                <a:latin typeface="標楷體" panose="03000509000000000000" pitchFamily="65" charset="-120"/>
                <a:ea typeface="標楷體" panose="03000509000000000000" pitchFamily="65" charset="-120"/>
              </a:rPr>
              <a:t>，其可供應之廠商非屬獨家者，請依本會</a:t>
            </a:r>
            <a:r>
              <a:rPr lang="en-US" altLang="zh-TW" sz="2000" b="1" dirty="0">
                <a:latin typeface="標楷體" panose="03000509000000000000" pitchFamily="65" charset="-120"/>
                <a:ea typeface="標楷體" panose="03000509000000000000" pitchFamily="65" charset="-120"/>
              </a:rPr>
              <a:t>90</a:t>
            </a:r>
            <a:r>
              <a:rPr lang="zh-TW" altLang="en-US" sz="2000" b="1" dirty="0">
                <a:latin typeface="標楷體" panose="03000509000000000000" pitchFamily="65" charset="-120"/>
                <a:ea typeface="標楷體" panose="03000509000000000000" pitchFamily="65" charset="-120"/>
              </a:rPr>
              <a:t>年</a:t>
            </a:r>
            <a:r>
              <a:rPr lang="en-US" altLang="zh-TW" sz="2000" b="1" dirty="0">
                <a:latin typeface="標楷體" panose="03000509000000000000" pitchFamily="65" charset="-120"/>
                <a:ea typeface="標楷體" panose="03000509000000000000" pitchFamily="65" charset="-120"/>
              </a:rPr>
              <a:t>3</a:t>
            </a:r>
            <a:r>
              <a:rPr lang="zh-TW" altLang="en-US" sz="2000" b="1" dirty="0">
                <a:latin typeface="標楷體" panose="03000509000000000000" pitchFamily="65" charset="-120"/>
                <a:ea typeface="標楷體" panose="03000509000000000000" pitchFamily="65" charset="-120"/>
              </a:rPr>
              <a:t>月</a:t>
            </a:r>
            <a:r>
              <a:rPr lang="en-US" altLang="zh-TW" sz="2000" b="1" dirty="0">
                <a:latin typeface="標楷體" panose="03000509000000000000" pitchFamily="65" charset="-120"/>
                <a:ea typeface="標楷體" panose="03000509000000000000" pitchFamily="65" charset="-120"/>
              </a:rPr>
              <a:t>1</a:t>
            </a:r>
            <a:r>
              <a:rPr lang="zh-TW" altLang="en-US" sz="2000" b="1" dirty="0">
                <a:latin typeface="標楷體" panose="03000509000000000000" pitchFamily="65" charset="-120"/>
                <a:ea typeface="標楷體" panose="03000509000000000000" pitchFamily="65" charset="-120"/>
              </a:rPr>
              <a:t>日（</a:t>
            </a:r>
            <a:r>
              <a:rPr lang="en-US" altLang="zh-TW" sz="2000" b="1" dirty="0">
                <a:latin typeface="標楷體" panose="03000509000000000000" pitchFamily="65" charset="-120"/>
                <a:ea typeface="標楷體" panose="03000509000000000000" pitchFamily="65" charset="-120"/>
              </a:rPr>
              <a:t>90</a:t>
            </a:r>
            <a:r>
              <a:rPr lang="zh-TW" altLang="en-US" sz="2000" b="1" dirty="0">
                <a:latin typeface="標楷體" panose="03000509000000000000" pitchFamily="65" charset="-120"/>
                <a:ea typeface="標楷體" panose="03000509000000000000" pitchFamily="65" charset="-120"/>
              </a:rPr>
              <a:t>）工程企字第</a:t>
            </a:r>
            <a:r>
              <a:rPr lang="en-US" altLang="zh-TW" sz="2000" b="1" dirty="0">
                <a:solidFill>
                  <a:srgbClr val="0000FF"/>
                </a:solidFill>
                <a:latin typeface="標楷體" panose="03000509000000000000" pitchFamily="65" charset="-120"/>
                <a:ea typeface="標楷體" panose="03000509000000000000" pitchFamily="65" charset="-120"/>
              </a:rPr>
              <a:t>90007222</a:t>
            </a:r>
            <a:r>
              <a:rPr lang="zh-TW" altLang="en-US" sz="2000" b="1" dirty="0">
                <a:latin typeface="標楷體" panose="03000509000000000000" pitchFamily="65" charset="-120"/>
                <a:ea typeface="標楷體" panose="03000509000000000000" pitchFamily="65" charset="-120"/>
              </a:rPr>
              <a:t>號函釋以公告程序徵求供應廠商，或依政府採購法第</a:t>
            </a:r>
            <a:r>
              <a:rPr lang="en-US" altLang="zh-TW" sz="2000" b="1" dirty="0">
                <a:latin typeface="標楷體" panose="03000509000000000000" pitchFamily="65" charset="-120"/>
                <a:ea typeface="標楷體" panose="03000509000000000000" pitchFamily="65" charset="-120"/>
              </a:rPr>
              <a:t>18</a:t>
            </a:r>
            <a:r>
              <a:rPr lang="zh-TW" altLang="en-US" sz="2000" b="1" dirty="0">
                <a:latin typeface="標楷體" panose="03000509000000000000" pitchFamily="65" charset="-120"/>
                <a:ea typeface="標楷體" panose="03000509000000000000" pitchFamily="65" charset="-120"/>
              </a:rPr>
              <a:t>條至第</a:t>
            </a:r>
            <a:r>
              <a:rPr lang="en-US" altLang="zh-TW" sz="2000" b="1" dirty="0">
                <a:latin typeface="標楷體" panose="03000509000000000000" pitchFamily="65" charset="-120"/>
                <a:ea typeface="標楷體" panose="03000509000000000000" pitchFamily="65" charset="-120"/>
              </a:rPr>
              <a:t>23</a:t>
            </a:r>
            <a:r>
              <a:rPr lang="zh-TW" altLang="en-US" sz="2000" b="1" dirty="0">
                <a:latin typeface="標楷體" panose="03000509000000000000" pitchFamily="65" charset="-120"/>
                <a:ea typeface="標楷體" panose="03000509000000000000" pitchFamily="65" charset="-120"/>
              </a:rPr>
              <a:t>條規定之招標程序辦理。</a:t>
            </a:r>
            <a:r>
              <a:rPr lang="en-US" altLang="zh-TW" sz="2000" b="1" dirty="0">
                <a:latin typeface="標楷體" panose="03000509000000000000" pitchFamily="65" charset="-120"/>
                <a:ea typeface="標楷體" panose="03000509000000000000" pitchFamily="65" charset="-120"/>
              </a:rPr>
              <a:t/>
            </a:r>
            <a:br>
              <a:rPr lang="en-US" altLang="zh-TW" sz="2000" b="1" dirty="0">
                <a:latin typeface="標楷體" panose="03000509000000000000" pitchFamily="65" charset="-120"/>
                <a:ea typeface="標楷體" panose="03000509000000000000" pitchFamily="65" charset="-120"/>
              </a:rPr>
            </a:br>
            <a:r>
              <a:rPr lang="en-US" altLang="zh-TW" sz="2000" b="1" dirty="0">
                <a:latin typeface="標楷體" panose="03000509000000000000" pitchFamily="65" charset="-120"/>
                <a:ea typeface="標楷體" panose="03000509000000000000" pitchFamily="65" charset="-120"/>
              </a:rPr>
              <a:t>【</a:t>
            </a:r>
            <a:r>
              <a:rPr lang="zh-TW" altLang="en-US" sz="2000" b="1" dirty="0">
                <a:latin typeface="標楷體" panose="03000509000000000000" pitchFamily="65" charset="-120"/>
                <a:ea typeface="標楷體" panose="03000509000000000000" pitchFamily="65" charset="-120"/>
              </a:rPr>
              <a:t>註</a:t>
            </a:r>
            <a:r>
              <a:rPr lang="zh-TW" altLang="en-US" sz="2000" b="1" dirty="0">
                <a:latin typeface="PMingLiU" panose="02020500000000000000" pitchFamily="18" charset="-120"/>
                <a:ea typeface="PMingLiU" panose="02020500000000000000" pitchFamily="18" charset="-120"/>
              </a:rPr>
              <a:t>：</a:t>
            </a:r>
            <a:r>
              <a:rPr lang="zh-TW" altLang="en-US" sz="2000" b="1" dirty="0">
                <a:latin typeface="標楷體" panose="03000509000000000000" pitchFamily="65" charset="-120"/>
                <a:ea typeface="標楷體" panose="03000509000000000000" pitchFamily="65" charset="-120"/>
              </a:rPr>
              <a:t>工程會行政院公共工程委員會</a:t>
            </a:r>
            <a:r>
              <a:rPr lang="en-US" altLang="zh-TW" sz="2000" b="1" dirty="0">
                <a:latin typeface="標楷體" panose="03000509000000000000" pitchFamily="65" charset="-120"/>
                <a:ea typeface="標楷體" panose="03000509000000000000" pitchFamily="65" charset="-120"/>
              </a:rPr>
              <a:t>90</a:t>
            </a:r>
            <a:r>
              <a:rPr lang="zh-TW" altLang="en-US" sz="2000" b="1" dirty="0">
                <a:latin typeface="標楷體" panose="03000509000000000000" pitchFamily="65" charset="-120"/>
                <a:ea typeface="標楷體" panose="03000509000000000000" pitchFamily="65" charset="-120"/>
              </a:rPr>
              <a:t>年</a:t>
            </a:r>
            <a:r>
              <a:rPr lang="en-US" altLang="zh-TW" sz="2000" b="1" dirty="0">
                <a:latin typeface="標楷體" panose="03000509000000000000" pitchFamily="65" charset="-120"/>
                <a:ea typeface="標楷體" panose="03000509000000000000" pitchFamily="65" charset="-120"/>
              </a:rPr>
              <a:t>01</a:t>
            </a:r>
            <a:r>
              <a:rPr lang="zh-TW" altLang="en-US" sz="2000" b="1" dirty="0">
                <a:latin typeface="標楷體" panose="03000509000000000000" pitchFamily="65" charset="-120"/>
                <a:ea typeface="標楷體" panose="03000509000000000000" pitchFamily="65" charset="-120"/>
              </a:rPr>
              <a:t>月</a:t>
            </a:r>
            <a:r>
              <a:rPr lang="en-US" altLang="zh-TW" sz="2000" b="1" dirty="0">
                <a:latin typeface="標楷體" panose="03000509000000000000" pitchFamily="65" charset="-120"/>
                <a:ea typeface="標楷體" panose="03000509000000000000" pitchFamily="65" charset="-120"/>
              </a:rPr>
              <a:t>01</a:t>
            </a:r>
            <a:r>
              <a:rPr lang="zh-TW" altLang="en-US" sz="2000" b="1" dirty="0">
                <a:latin typeface="標楷體" panose="03000509000000000000" pitchFamily="65" charset="-120"/>
                <a:ea typeface="標楷體" panose="03000509000000000000" pitchFamily="65" charset="-120"/>
              </a:rPr>
              <a:t>日工程企字第</a:t>
            </a:r>
            <a:r>
              <a:rPr lang="en-US" altLang="zh-TW" sz="2000" b="1" dirty="0">
                <a:latin typeface="標楷體" panose="03000509000000000000" pitchFamily="65" charset="-120"/>
                <a:ea typeface="標楷體" panose="03000509000000000000" pitchFamily="65" charset="-120"/>
              </a:rPr>
              <a:t>90007222</a:t>
            </a:r>
            <a:r>
              <a:rPr lang="zh-TW" altLang="en-US" sz="2000" b="1" dirty="0">
                <a:latin typeface="標楷體" panose="03000509000000000000" pitchFamily="65" charset="-120"/>
                <a:ea typeface="標楷體" panose="03000509000000000000" pitchFamily="65" charset="-120"/>
              </a:rPr>
              <a:t>號函釋略以：機關依政府採購法二十二條第一項第一款至第五款、第十二款至第十六款規定採限制性招標辦理時，</a:t>
            </a:r>
            <a:r>
              <a:rPr lang="zh-TW" altLang="en-US" sz="2000" b="1" dirty="0">
                <a:solidFill>
                  <a:srgbClr val="0000FF"/>
                </a:solidFill>
                <a:latin typeface="標楷體" panose="03000509000000000000" pitchFamily="65" charset="-120"/>
                <a:ea typeface="標楷體" panose="03000509000000000000" pitchFamily="65" charset="-120"/>
              </a:rPr>
              <a:t>為增加競爭機制，得以公告程序徵求供應廠商，作為邀請比價或議價之用</a:t>
            </a:r>
            <a:r>
              <a:rPr lang="zh-TW" altLang="en-US" sz="2000" b="1" dirty="0">
                <a:latin typeface="標楷體" panose="03000509000000000000" pitchFamily="65" charset="-120"/>
                <a:ea typeface="標楷體" panose="03000509000000000000" pitchFamily="65" charset="-120"/>
              </a:rPr>
              <a:t>。</a:t>
            </a:r>
            <a:r>
              <a:rPr lang="en-US" altLang="zh-TW" sz="2000" b="1" dirty="0">
                <a:latin typeface="標楷體" panose="03000509000000000000" pitchFamily="65" charset="-120"/>
                <a:ea typeface="標楷體" panose="03000509000000000000" pitchFamily="65" charset="-120"/>
              </a:rPr>
              <a:t>】</a:t>
            </a:r>
          </a:p>
          <a:p>
            <a:pPr>
              <a:lnSpc>
                <a:spcPct val="110000"/>
              </a:lnSpc>
              <a:buFont typeface="Wingdings" panose="05000000000000000000" pitchFamily="2" charset="2"/>
              <a:buChar char="n"/>
            </a:pPr>
            <a:r>
              <a:rPr lang="zh-TW" altLang="en-US" sz="2000" b="1" dirty="0">
                <a:latin typeface="標楷體" panose="03000509000000000000" pitchFamily="65" charset="-120"/>
                <a:ea typeface="標楷體" panose="03000509000000000000" pitchFamily="65" charset="-120"/>
              </a:rPr>
              <a:t>申言之，工程</a:t>
            </a:r>
            <a:r>
              <a:rPr lang="en-US" altLang="zh-TW" sz="2000" b="1" dirty="0">
                <a:latin typeface="標楷體" panose="03000509000000000000" pitchFamily="65" charset="-120"/>
                <a:ea typeface="標楷體" panose="03000509000000000000" pitchFamily="65" charset="-120"/>
              </a:rPr>
              <a:t>(</a:t>
            </a:r>
            <a:r>
              <a:rPr lang="zh-TW" altLang="en-US" sz="2000" b="1" dirty="0">
                <a:latin typeface="標楷體" panose="03000509000000000000" pitchFamily="65" charset="-120"/>
                <a:ea typeface="標楷體" panose="03000509000000000000" pitchFamily="65" charset="-120"/>
              </a:rPr>
              <a:t>在建</a:t>
            </a:r>
            <a:r>
              <a:rPr lang="en-US" altLang="zh-TW" sz="2000" b="1" dirty="0">
                <a:latin typeface="標楷體" panose="03000509000000000000" pitchFamily="65" charset="-120"/>
                <a:ea typeface="標楷體" panose="03000509000000000000" pitchFamily="65" charset="-120"/>
              </a:rPr>
              <a:t>)</a:t>
            </a:r>
            <a:r>
              <a:rPr lang="zh-TW" altLang="en-US" sz="2000" b="1" dirty="0">
                <a:latin typeface="標楷體" panose="03000509000000000000" pitchFamily="65" charset="-120"/>
                <a:ea typeface="標楷體" panose="03000509000000000000" pitchFamily="65" charset="-120"/>
              </a:rPr>
              <a:t>採購案件之履約項目，除主要部分須由承攬廠商親自履行外，絕大部分屬分包性質，如有適用政府採購法第</a:t>
            </a:r>
            <a:r>
              <a:rPr lang="en-US" altLang="zh-TW" sz="2000" b="1" dirty="0">
                <a:latin typeface="標楷體" panose="03000509000000000000" pitchFamily="65" charset="-120"/>
                <a:ea typeface="標楷體" panose="03000509000000000000" pitchFamily="65" charset="-120"/>
              </a:rPr>
              <a:t>22</a:t>
            </a:r>
            <a:r>
              <a:rPr lang="zh-TW" altLang="en-US" sz="2000" b="1" dirty="0">
                <a:latin typeface="標楷體" panose="03000509000000000000" pitchFamily="65" charset="-120"/>
                <a:ea typeface="標楷體" panose="03000509000000000000" pitchFamily="65" charset="-120"/>
              </a:rPr>
              <a:t>條第</a:t>
            </a:r>
            <a:r>
              <a:rPr lang="en-US" altLang="zh-TW" sz="2000" b="1" dirty="0">
                <a:latin typeface="標楷體" panose="03000509000000000000" pitchFamily="65" charset="-120"/>
                <a:ea typeface="標楷體" panose="03000509000000000000" pitchFamily="65" charset="-120"/>
              </a:rPr>
              <a:t>1</a:t>
            </a:r>
            <a:r>
              <a:rPr lang="zh-TW" altLang="en-US" sz="2000" b="1" dirty="0">
                <a:latin typeface="標楷體" panose="03000509000000000000" pitchFamily="65" charset="-120"/>
                <a:ea typeface="標楷體" panose="03000509000000000000" pitchFamily="65" charset="-120"/>
              </a:rPr>
              <a:t>項第</a:t>
            </a:r>
            <a:r>
              <a:rPr lang="en-US" altLang="zh-TW" sz="2000" b="1" dirty="0">
                <a:latin typeface="標楷體" panose="03000509000000000000" pitchFamily="65" charset="-120"/>
                <a:ea typeface="標楷體" panose="03000509000000000000" pitchFamily="65" charset="-120"/>
              </a:rPr>
              <a:t>4</a:t>
            </a:r>
            <a:r>
              <a:rPr lang="zh-TW" altLang="en-US" sz="2000" b="1" dirty="0">
                <a:latin typeface="標楷體" panose="03000509000000000000" pitchFamily="65" charset="-120"/>
                <a:ea typeface="標楷體" panose="03000509000000000000" pitchFamily="65" charset="-120"/>
              </a:rPr>
              <a:t>款者，仍應符合上揭函釋規定。</a:t>
            </a:r>
            <a:endParaRPr lang="en-US" altLang="zh-TW" sz="2000" b="1" dirty="0">
              <a:latin typeface="標楷體" panose="03000509000000000000" pitchFamily="65" charset="-120"/>
              <a:ea typeface="標楷體" panose="03000509000000000000" pitchFamily="65" charset="-120"/>
            </a:endParaRPr>
          </a:p>
        </p:txBody>
      </p:sp>
      <p:sp>
        <p:nvSpPr>
          <p:cNvPr id="5" name="投影片編號版面配置區 4"/>
          <p:cNvSpPr>
            <a:spLocks noGrp="1"/>
          </p:cNvSpPr>
          <p:nvPr>
            <p:ph type="sldNum" sz="quarter" idx="12"/>
          </p:nvPr>
        </p:nvSpPr>
        <p:spPr/>
        <p:txBody>
          <a:bodyPr/>
          <a:lstStyle/>
          <a:p>
            <a:fld id="{1118FB7C-3051-423D-B140-B22D31D849CF}" type="slidenum">
              <a:rPr lang="zh-TW" altLang="en-US" smtClean="0"/>
              <a:pPr/>
              <a:t>92</a:t>
            </a:fld>
            <a:endParaRPr lang="zh-TW" altLang="en-US"/>
          </a:p>
        </p:txBody>
      </p:sp>
    </p:spTree>
    <p:extLst>
      <p:ext uri="{BB962C8B-B14F-4D97-AF65-F5344CB8AC3E}">
        <p14:creationId xmlns:p14="http://schemas.microsoft.com/office/powerpoint/2010/main" val="2618750552"/>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p:cNvSpPr>
          <p:nvPr>
            <p:ph type="title"/>
          </p:nvPr>
        </p:nvSpPr>
        <p:spPr>
          <a:xfrm>
            <a:off x="500063" y="333375"/>
            <a:ext cx="8172450" cy="809625"/>
          </a:xfrm>
          <a:solidFill>
            <a:srgbClr val="FFFF00"/>
          </a:solidFill>
        </p:spPr>
        <p:txBody>
          <a:bodyPr rtlCol="0">
            <a:normAutofit fontScale="90000"/>
          </a:bodyPr>
          <a:lstStyle/>
          <a:p>
            <a:pPr>
              <a:defRPr/>
            </a:pPr>
            <a:r>
              <a:rPr lang="zh-TW" altLang="en-US" b="1" dirty="0">
                <a:solidFill>
                  <a:srgbClr val="CA2004"/>
                </a:solidFill>
                <a:latin typeface="標楷體" panose="03000509000000000000" pitchFamily="65" charset="-120"/>
              </a:rPr>
              <a:t>採購法第</a:t>
            </a:r>
            <a:r>
              <a:rPr lang="en-US" altLang="zh-TW" b="1" dirty="0">
                <a:solidFill>
                  <a:srgbClr val="CA2004"/>
                </a:solidFill>
                <a:latin typeface="標楷體" panose="03000509000000000000" pitchFamily="65" charset="-120"/>
              </a:rPr>
              <a:t>22</a:t>
            </a:r>
            <a:r>
              <a:rPr lang="zh-TW" altLang="en-US" b="1" dirty="0">
                <a:solidFill>
                  <a:srgbClr val="CA2004"/>
                </a:solidFill>
                <a:latin typeface="標楷體" panose="03000509000000000000" pitchFamily="65" charset="-120"/>
              </a:rPr>
              <a:t>條第</a:t>
            </a:r>
            <a:r>
              <a:rPr lang="en-US" altLang="zh-TW" b="1" dirty="0">
                <a:solidFill>
                  <a:srgbClr val="CA2004"/>
                </a:solidFill>
                <a:latin typeface="標楷體" panose="03000509000000000000" pitchFamily="65" charset="-120"/>
              </a:rPr>
              <a:t>1</a:t>
            </a:r>
            <a:r>
              <a:rPr lang="zh-TW" altLang="en-US" b="1" dirty="0">
                <a:solidFill>
                  <a:srgbClr val="CA2004"/>
                </a:solidFill>
                <a:latin typeface="標楷體" panose="03000509000000000000" pitchFamily="65" charset="-120"/>
              </a:rPr>
              <a:t>項</a:t>
            </a:r>
            <a:r>
              <a:rPr lang="zh-TW" altLang="en-US" b="1" dirty="0" smtClean="0">
                <a:solidFill>
                  <a:srgbClr val="CA2004"/>
                </a:solidFill>
                <a:latin typeface="標楷體" panose="03000509000000000000" pitchFamily="65" charset="-120"/>
              </a:rPr>
              <a:t>第</a:t>
            </a:r>
            <a:r>
              <a:rPr lang="en-US" altLang="zh-TW" b="1" dirty="0" smtClean="0">
                <a:solidFill>
                  <a:srgbClr val="CA2004"/>
                </a:solidFill>
                <a:latin typeface="標楷體" panose="03000509000000000000" pitchFamily="65" charset="-120"/>
              </a:rPr>
              <a:t>6</a:t>
            </a:r>
            <a:r>
              <a:rPr lang="zh-TW" altLang="en-US" b="1" dirty="0" smtClean="0">
                <a:solidFill>
                  <a:srgbClr val="CA2004"/>
                </a:solidFill>
                <a:latin typeface="標楷體" panose="03000509000000000000" pitchFamily="65" charset="-120"/>
              </a:rPr>
              <a:t>款</a:t>
            </a:r>
            <a:r>
              <a:rPr lang="zh-TW" altLang="en-US" b="1" dirty="0">
                <a:solidFill>
                  <a:srgbClr val="CA2004"/>
                </a:solidFill>
                <a:latin typeface="標楷體" panose="03000509000000000000" pitchFamily="65" charset="-120"/>
              </a:rPr>
              <a:t>注意事項</a:t>
            </a:r>
            <a:endParaRPr lang="zh-TW" altLang="en-US" b="1" dirty="0" smtClean="0">
              <a:solidFill>
                <a:srgbClr val="CA2004"/>
              </a:solidFill>
              <a:latin typeface="標楷體" panose="03000509000000000000" pitchFamily="65" charset="-120"/>
            </a:endParaRPr>
          </a:p>
        </p:txBody>
      </p:sp>
      <p:sp>
        <p:nvSpPr>
          <p:cNvPr id="124931" name="Rectangle 3"/>
          <p:cNvSpPr>
            <a:spLocks noGrp="1"/>
          </p:cNvSpPr>
          <p:nvPr>
            <p:ph idx="1"/>
          </p:nvPr>
        </p:nvSpPr>
        <p:spPr>
          <a:xfrm>
            <a:off x="500063" y="3141663"/>
            <a:ext cx="8186737" cy="3287712"/>
          </a:xfrm>
        </p:spPr>
        <p:txBody>
          <a:bodyPr/>
          <a:lstStyle/>
          <a:p>
            <a:r>
              <a:rPr lang="en-US" altLang="zh-TW" sz="2400" b="1" smtClean="0">
                <a:solidFill>
                  <a:srgbClr val="0070C0"/>
                </a:solidFill>
                <a:latin typeface="標楷體" panose="03000509000000000000" pitchFamily="65" charset="-120"/>
              </a:rPr>
              <a:t>【</a:t>
            </a:r>
            <a:r>
              <a:rPr lang="zh-TW" altLang="en-US" sz="2400" b="1" smtClean="0">
                <a:solidFill>
                  <a:srgbClr val="0070C0"/>
                </a:solidFill>
                <a:latin typeface="標楷體" panose="03000509000000000000" pitchFamily="65" charset="-120"/>
              </a:rPr>
              <a:t>議題</a:t>
            </a:r>
            <a:r>
              <a:rPr lang="en-US" altLang="zh-TW" sz="2400" b="1" smtClean="0">
                <a:solidFill>
                  <a:srgbClr val="0070C0"/>
                </a:solidFill>
                <a:latin typeface="標楷體" panose="03000509000000000000" pitchFamily="65" charset="-120"/>
              </a:rPr>
              <a:t>】</a:t>
            </a:r>
            <a:r>
              <a:rPr lang="zh-TW" altLang="en-US" sz="2400" b="1" smtClean="0">
                <a:latin typeface="標楷體" panose="03000509000000000000" pitchFamily="65" charset="-120"/>
              </a:rPr>
              <a:t>所稱</a:t>
            </a:r>
            <a:r>
              <a:rPr lang="zh-TW" altLang="en-US" sz="2400" b="1" smtClean="0">
                <a:solidFill>
                  <a:srgbClr val="FF0000"/>
                </a:solidFill>
                <a:latin typeface="標楷體" panose="03000509000000000000" pitchFamily="65" charset="-120"/>
              </a:rPr>
              <a:t>「追加」</a:t>
            </a:r>
            <a:r>
              <a:rPr lang="zh-TW" altLang="en-US" sz="2400" b="1" smtClean="0">
                <a:latin typeface="標楷體" panose="03000509000000000000" pitchFamily="65" charset="-120"/>
              </a:rPr>
              <a:t>累計金額占原主契約金額之比率，係指「</a:t>
            </a:r>
            <a:r>
              <a:rPr lang="zh-TW" altLang="en-US" sz="2400" b="1" u="sng" smtClean="0">
                <a:solidFill>
                  <a:srgbClr val="0066FF"/>
                </a:solidFill>
                <a:latin typeface="標楷體" panose="03000509000000000000" pitchFamily="65" charset="-120"/>
              </a:rPr>
              <a:t>加帳部分</a:t>
            </a:r>
            <a:r>
              <a:rPr lang="zh-TW" altLang="en-US" sz="2400" b="1" smtClean="0">
                <a:solidFill>
                  <a:srgbClr val="0066FF"/>
                </a:solidFill>
                <a:latin typeface="標楷體" panose="03000509000000000000" pitchFamily="65" charset="-120"/>
              </a:rPr>
              <a:t>之累計金額</a:t>
            </a:r>
            <a:r>
              <a:rPr lang="zh-TW" altLang="en-US" sz="2400" b="1" smtClean="0">
                <a:latin typeface="標楷體" panose="03000509000000000000" pitchFamily="65" charset="-120"/>
              </a:rPr>
              <a:t>占原主契約金額之比率」。</a:t>
            </a:r>
            <a:r>
              <a:rPr lang="en-US" altLang="zh-TW" sz="2400" b="1" smtClean="0">
                <a:latin typeface="標楷體" panose="03000509000000000000" pitchFamily="65" charset="-120"/>
              </a:rPr>
              <a:t>(</a:t>
            </a:r>
            <a:r>
              <a:rPr lang="zh-TW" altLang="en-US" sz="2400" b="1" smtClean="0">
                <a:latin typeface="標楷體" panose="03000509000000000000" pitchFamily="65" charset="-120"/>
              </a:rPr>
              <a:t>本法施行細則第</a:t>
            </a:r>
            <a:r>
              <a:rPr lang="en-US" altLang="zh-TW" sz="2400" b="1" smtClean="0">
                <a:latin typeface="標楷體" panose="03000509000000000000" pitchFamily="65" charset="-120"/>
              </a:rPr>
              <a:t>22</a:t>
            </a:r>
            <a:r>
              <a:rPr lang="zh-TW" altLang="en-US" sz="2400" b="1" smtClean="0">
                <a:latin typeface="標楷體" panose="03000509000000000000" pitchFamily="65" charset="-120"/>
              </a:rPr>
              <a:t>條第</a:t>
            </a:r>
            <a:r>
              <a:rPr lang="en-US" altLang="zh-TW" sz="2400" b="1" smtClean="0">
                <a:latin typeface="標楷體" panose="03000509000000000000" pitchFamily="65" charset="-120"/>
              </a:rPr>
              <a:t>4</a:t>
            </a:r>
            <a:r>
              <a:rPr lang="zh-TW" altLang="en-US" sz="2400" b="1" smtClean="0">
                <a:latin typeface="標楷體" panose="03000509000000000000" pitchFamily="65" charset="-120"/>
              </a:rPr>
              <a:t>項</a:t>
            </a:r>
            <a:r>
              <a:rPr lang="en-US" altLang="zh-TW" sz="2400" b="1" smtClean="0">
                <a:latin typeface="標楷體" panose="03000509000000000000" pitchFamily="65" charset="-120"/>
              </a:rPr>
              <a:t>)</a:t>
            </a:r>
          </a:p>
          <a:p>
            <a:r>
              <a:rPr lang="zh-TW" altLang="en-US" sz="2400" b="1" smtClean="0">
                <a:latin typeface="標楷體" panose="03000509000000000000" pitchFamily="65" charset="-120"/>
              </a:rPr>
              <a:t>政府採購法第</a:t>
            </a:r>
            <a:r>
              <a:rPr lang="en-US" altLang="zh-TW" sz="2400" b="1" smtClean="0">
                <a:latin typeface="標楷體" panose="03000509000000000000" pitchFamily="65" charset="-120"/>
              </a:rPr>
              <a:t>22</a:t>
            </a:r>
            <a:r>
              <a:rPr lang="zh-TW" altLang="en-US" sz="2400" b="1" smtClean="0">
                <a:latin typeface="標楷體" panose="03000509000000000000" pitchFamily="65" charset="-120"/>
              </a:rPr>
              <a:t>條第</a:t>
            </a:r>
            <a:r>
              <a:rPr lang="en-US" altLang="zh-TW" sz="2400" b="1" smtClean="0">
                <a:latin typeface="標楷體" panose="03000509000000000000" pitchFamily="65" charset="-120"/>
              </a:rPr>
              <a:t>1</a:t>
            </a:r>
            <a:r>
              <a:rPr lang="zh-TW" altLang="en-US" sz="2400" b="1" smtClean="0">
                <a:latin typeface="標楷體" panose="03000509000000000000" pitchFamily="65" charset="-120"/>
              </a:rPr>
              <a:t>項第</a:t>
            </a:r>
            <a:r>
              <a:rPr lang="en-US" altLang="zh-TW" sz="2400" b="1" smtClean="0">
                <a:latin typeface="標楷體" panose="03000509000000000000" pitchFamily="65" charset="-120"/>
              </a:rPr>
              <a:t>6</a:t>
            </a:r>
            <a:r>
              <a:rPr lang="zh-TW" altLang="en-US" sz="2400" b="1" smtClean="0">
                <a:latin typeface="標楷體" panose="03000509000000000000" pitchFamily="65" charset="-120"/>
              </a:rPr>
              <a:t>款所稱「</a:t>
            </a:r>
            <a:r>
              <a:rPr lang="zh-TW" altLang="en-US" sz="2400" b="1" u="sng" smtClean="0">
                <a:solidFill>
                  <a:srgbClr val="0000FF"/>
                </a:solidFill>
                <a:latin typeface="標楷體" panose="03000509000000000000" pitchFamily="65" charset="-120"/>
              </a:rPr>
              <a:t>必須追加契約以外之工程</a:t>
            </a:r>
            <a:r>
              <a:rPr lang="zh-TW" altLang="en-US" sz="2400" b="1" smtClean="0">
                <a:latin typeface="標楷體" panose="03000509000000000000" pitchFamily="65" charset="-120"/>
              </a:rPr>
              <a:t>」之情形，</a:t>
            </a:r>
            <a:r>
              <a:rPr lang="zh-TW" altLang="en-US" sz="2400" b="1" u="sng" smtClean="0">
                <a:latin typeface="標楷體" panose="03000509000000000000" pitchFamily="65" charset="-120"/>
              </a:rPr>
              <a:t>包括</a:t>
            </a:r>
            <a:r>
              <a:rPr lang="zh-TW" altLang="en-US" sz="2400" b="1" u="sng" smtClean="0">
                <a:solidFill>
                  <a:srgbClr val="0000FF"/>
                </a:solidFill>
                <a:latin typeface="標楷體" panose="03000509000000000000" pitchFamily="65" charset="-120"/>
              </a:rPr>
              <a:t>新增項目、原契約項目數量之增加、原契約項目規格之變更</a:t>
            </a:r>
            <a:r>
              <a:rPr lang="zh-TW" altLang="zh-TW" sz="2400" b="1" u="sng" smtClean="0">
                <a:latin typeface="標楷體" panose="03000509000000000000" pitchFamily="65" charset="-120"/>
              </a:rPr>
              <a:t> </a:t>
            </a:r>
            <a:r>
              <a:rPr lang="en-US" altLang="zh-TW" sz="2400" b="1" u="sng" smtClean="0">
                <a:latin typeface="標楷體" panose="03000509000000000000" pitchFamily="65" charset="-120"/>
              </a:rPr>
              <a:t>(</a:t>
            </a:r>
            <a:r>
              <a:rPr lang="zh-TW" altLang="en-US" sz="2400" b="1" u="sng" smtClean="0">
                <a:latin typeface="標楷體" panose="03000509000000000000" pitchFamily="65" charset="-120"/>
              </a:rPr>
              <a:t>即為追加累計金額</a:t>
            </a:r>
            <a:r>
              <a:rPr lang="en-US" altLang="zh-TW" sz="2400" b="1" u="sng" smtClean="0">
                <a:latin typeface="標楷體" panose="03000509000000000000" pitchFamily="65" charset="-120"/>
              </a:rPr>
              <a:t>)</a:t>
            </a:r>
            <a:r>
              <a:rPr lang="zh-TW" altLang="zh-TW" sz="2400" b="1" u="sng" smtClean="0">
                <a:latin typeface="標楷體" panose="03000509000000000000" pitchFamily="65" charset="-120"/>
              </a:rPr>
              <a:t> 。</a:t>
            </a:r>
            <a:r>
              <a:rPr lang="en-US" altLang="zh-TW" sz="2400" b="1" smtClean="0">
                <a:latin typeface="標楷體" panose="03000509000000000000" pitchFamily="65" charset="-120"/>
              </a:rPr>
              <a:t> 97</a:t>
            </a:r>
            <a:r>
              <a:rPr lang="zh-TW" altLang="en-US" sz="2400" b="1" smtClean="0">
                <a:latin typeface="標楷體" panose="03000509000000000000" pitchFamily="65" charset="-120"/>
              </a:rPr>
              <a:t>年</a:t>
            </a:r>
            <a:r>
              <a:rPr lang="en-US" altLang="zh-TW" sz="2400" b="1" smtClean="0">
                <a:latin typeface="標楷體" panose="03000509000000000000" pitchFamily="65" charset="-120"/>
              </a:rPr>
              <a:t>12</a:t>
            </a:r>
            <a:r>
              <a:rPr lang="zh-TW" altLang="en-US" sz="2400" b="1" smtClean="0">
                <a:latin typeface="標楷體" panose="03000509000000000000" pitchFamily="65" charset="-120"/>
              </a:rPr>
              <a:t>月</a:t>
            </a:r>
            <a:r>
              <a:rPr lang="en-US" altLang="zh-TW" sz="2400" b="1" smtClean="0">
                <a:latin typeface="標楷體" panose="03000509000000000000" pitchFamily="65" charset="-120"/>
              </a:rPr>
              <a:t>23</a:t>
            </a:r>
            <a:r>
              <a:rPr lang="zh-TW" altLang="en-US" sz="2400" b="1" smtClean="0">
                <a:latin typeface="標楷體" panose="03000509000000000000" pitchFamily="65" charset="-120"/>
              </a:rPr>
              <a:t>日工程企字第</a:t>
            </a:r>
            <a:r>
              <a:rPr lang="en-US" altLang="zh-TW" sz="2400" b="1" smtClean="0">
                <a:latin typeface="標楷體" panose="03000509000000000000" pitchFamily="65" charset="-120"/>
              </a:rPr>
              <a:t>09700536510</a:t>
            </a:r>
            <a:r>
              <a:rPr lang="zh-TW" altLang="en-US" sz="2400" b="1" smtClean="0">
                <a:latin typeface="標楷體" panose="03000509000000000000" pitchFamily="65" charset="-120"/>
              </a:rPr>
              <a:t>號函</a:t>
            </a:r>
            <a:endParaRPr lang="en-US" altLang="zh-TW" sz="2400" b="1" u="sng" smtClean="0">
              <a:latin typeface="標楷體" panose="03000509000000000000" pitchFamily="65" charset="-120"/>
            </a:endParaRPr>
          </a:p>
        </p:txBody>
      </p:sp>
      <p:sp>
        <p:nvSpPr>
          <p:cNvPr id="124932" name="矩形 1"/>
          <p:cNvSpPr>
            <a:spLocks noChangeArrowheads="1"/>
          </p:cNvSpPr>
          <p:nvPr/>
        </p:nvSpPr>
        <p:spPr bwMode="auto">
          <a:xfrm>
            <a:off x="684213" y="1357313"/>
            <a:ext cx="8132762" cy="1570037"/>
          </a:xfrm>
          <a:prstGeom prst="rect">
            <a:avLst/>
          </a:prstGeom>
          <a:solidFill>
            <a:schemeClr val="bg1"/>
          </a:solidFill>
          <a:ln>
            <a:noFill/>
          </a:ln>
          <a:extLst/>
        </p:spPr>
        <p:txBody>
          <a:bodyPr>
            <a:spAutoFit/>
          </a:bodyPr>
          <a:lstStyle>
            <a:lvl1pPr>
              <a:spcBef>
                <a:spcPct val="20000"/>
              </a:spcBef>
              <a:buChar char="•"/>
              <a:defRPr kumimoji="1" sz="3200">
                <a:solidFill>
                  <a:schemeClr val="tx1"/>
                </a:solidFill>
                <a:latin typeface="Times New Roman" panose="02020603050405020304" pitchFamily="18" charset="0"/>
                <a:ea typeface="標楷體" panose="03000509000000000000" pitchFamily="65" charset="-120"/>
              </a:defRPr>
            </a:lvl1pPr>
            <a:lvl2pPr marL="742950" indent="-285750">
              <a:spcBef>
                <a:spcPct val="20000"/>
              </a:spcBef>
              <a:buChar char="–"/>
              <a:defRPr kumimoji="1" sz="2800">
                <a:solidFill>
                  <a:schemeClr val="tx1"/>
                </a:solidFill>
                <a:latin typeface="Times New Roman" panose="02020603050405020304" pitchFamily="18" charset="0"/>
                <a:ea typeface="標楷體" panose="03000509000000000000" pitchFamily="65" charset="-120"/>
              </a:defRPr>
            </a:lvl2pPr>
            <a:lvl3pPr marL="1143000" indent="-228600">
              <a:spcBef>
                <a:spcPct val="20000"/>
              </a:spcBef>
              <a:buChar char="•"/>
              <a:defRPr kumimoji="1" sz="2400">
                <a:solidFill>
                  <a:schemeClr val="tx1"/>
                </a:solidFill>
                <a:latin typeface="Times New Roman" panose="02020603050405020304" pitchFamily="18" charset="0"/>
                <a:ea typeface="標楷體" panose="03000509000000000000" pitchFamily="65" charset="-120"/>
              </a:defRPr>
            </a:lvl3pPr>
            <a:lvl4pPr marL="1600200" indent="-228600">
              <a:spcBef>
                <a:spcPct val="20000"/>
              </a:spcBef>
              <a:buChar char="–"/>
              <a:defRPr kumimoji="1" sz="2000">
                <a:solidFill>
                  <a:schemeClr val="tx1"/>
                </a:solidFill>
                <a:latin typeface="Times New Roman" panose="02020603050405020304" pitchFamily="18" charset="0"/>
                <a:ea typeface="標楷體" panose="03000509000000000000" pitchFamily="65" charset="-120"/>
              </a:defRPr>
            </a:lvl4pPr>
            <a:lvl5pPr marL="2057400" indent="-228600">
              <a:spcBef>
                <a:spcPct val="20000"/>
              </a:spcBef>
              <a:buChar char="»"/>
              <a:defRPr kumimoji="1" sz="2000">
                <a:solidFill>
                  <a:schemeClr val="tx1"/>
                </a:solidFill>
                <a:latin typeface="Times New Roman" panose="02020603050405020304" pitchFamily="18" charset="0"/>
                <a:ea typeface="標楷體" panose="03000509000000000000" pitchFamily="65" charset="-12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標楷體" panose="03000509000000000000" pitchFamily="65" charset="-12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標楷體" panose="03000509000000000000" pitchFamily="65" charset="-12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標楷體" panose="03000509000000000000" pitchFamily="65" charset="-12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標楷體" panose="03000509000000000000" pitchFamily="65" charset="-120"/>
              </a:defRPr>
            </a:lvl9pPr>
          </a:lstStyle>
          <a:p>
            <a:pPr eaLnBrk="1" hangingPunct="1">
              <a:spcBef>
                <a:spcPct val="0"/>
              </a:spcBef>
              <a:buFontTx/>
              <a:buNone/>
            </a:pPr>
            <a:r>
              <a:rPr lang="zh-TW" altLang="zh-TW" sz="2400" b="1" dirty="0">
                <a:latin typeface="標楷體" panose="03000509000000000000" pitchFamily="65" charset="-120"/>
              </a:rPr>
              <a:t>在原招標目的範圍內，因</a:t>
            </a:r>
            <a:r>
              <a:rPr lang="zh-TW" altLang="zh-TW" sz="2400" b="1" dirty="0">
                <a:solidFill>
                  <a:srgbClr val="0070C0"/>
                </a:solidFill>
                <a:latin typeface="標楷體" panose="03000509000000000000" pitchFamily="65" charset="-120"/>
              </a:rPr>
              <a:t>未能預見</a:t>
            </a:r>
            <a:r>
              <a:rPr lang="zh-TW" altLang="zh-TW" sz="2400" b="1" dirty="0">
                <a:latin typeface="標楷體" panose="03000509000000000000" pitchFamily="65" charset="-120"/>
              </a:rPr>
              <a:t>之情形，</a:t>
            </a:r>
            <a:r>
              <a:rPr lang="zh-TW" altLang="zh-TW" sz="2400" b="1" dirty="0">
                <a:solidFill>
                  <a:srgbClr val="0070C0"/>
                </a:solidFill>
                <a:latin typeface="標楷體" panose="03000509000000000000" pitchFamily="65" charset="-120"/>
              </a:rPr>
              <a:t>必須追加契約以外之工程</a:t>
            </a:r>
            <a:r>
              <a:rPr lang="zh-TW" altLang="zh-TW" sz="2400" b="1" dirty="0">
                <a:latin typeface="標楷體" panose="03000509000000000000" pitchFamily="65" charset="-120"/>
              </a:rPr>
              <a:t>，如另行招標，確有產生重大不便及技術或經濟上困難之虞，非洽原訂約廠商辦理，不能達契約之目的，且</a:t>
            </a:r>
            <a:r>
              <a:rPr lang="zh-TW" altLang="zh-TW" sz="2400" b="1" dirty="0">
                <a:solidFill>
                  <a:srgbClr val="0070C0"/>
                </a:solidFill>
                <a:latin typeface="標楷體" panose="03000509000000000000" pitchFamily="65" charset="-120"/>
              </a:rPr>
              <a:t>未逾原主契約金額百分之五十者</a:t>
            </a:r>
            <a:r>
              <a:rPr lang="zh-TW" altLang="zh-TW" sz="2400" b="1" dirty="0">
                <a:latin typeface="標楷體" panose="03000509000000000000" pitchFamily="65" charset="-120"/>
              </a:rPr>
              <a:t>。</a:t>
            </a:r>
            <a:r>
              <a:rPr lang="en-US" altLang="zh-TW" sz="2400" b="1" dirty="0">
                <a:latin typeface="標楷體" panose="03000509000000000000" pitchFamily="65" charset="-120"/>
              </a:rPr>
              <a:t>(</a:t>
            </a:r>
            <a:r>
              <a:rPr lang="zh-TW" altLang="en-US" sz="2400" b="1" dirty="0">
                <a:latin typeface="標楷體" panose="03000509000000000000" pitchFamily="65" charset="-120"/>
              </a:rPr>
              <a:t>採</a:t>
            </a:r>
            <a:r>
              <a:rPr lang="en-US" altLang="zh-TW" sz="2400" b="1" dirty="0">
                <a:latin typeface="標楷體" panose="03000509000000000000" pitchFamily="65" charset="-120"/>
              </a:rPr>
              <a:t>22.1.6)</a:t>
            </a:r>
          </a:p>
        </p:txBody>
      </p:sp>
      <p:sp>
        <p:nvSpPr>
          <p:cNvPr id="3" name="投影片編號版面配置區 2"/>
          <p:cNvSpPr>
            <a:spLocks noGrp="1"/>
          </p:cNvSpPr>
          <p:nvPr>
            <p:ph type="sldNum" sz="quarter" idx="12"/>
          </p:nvPr>
        </p:nvSpPr>
        <p:spPr/>
        <p:txBody>
          <a:bodyPr/>
          <a:lstStyle/>
          <a:p>
            <a:fld id="{1118FB7C-3051-423D-B140-B22D31D849CF}" type="slidenum">
              <a:rPr lang="zh-TW" altLang="en-US" smtClean="0"/>
              <a:pPr/>
              <a:t>93</a:t>
            </a:fld>
            <a:endParaRPr lang="zh-TW" altLang="en-US"/>
          </a:p>
        </p:txBody>
      </p:sp>
    </p:spTree>
    <p:extLst>
      <p:ext uri="{BB962C8B-B14F-4D97-AF65-F5344CB8AC3E}">
        <p14:creationId xmlns:p14="http://schemas.microsoft.com/office/powerpoint/2010/main" val="4109236259"/>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p:cNvSpPr>
          <p:nvPr>
            <p:ph type="title"/>
          </p:nvPr>
        </p:nvSpPr>
        <p:spPr>
          <a:xfrm>
            <a:off x="395288" y="260350"/>
            <a:ext cx="8132762" cy="1008063"/>
          </a:xfrm>
        </p:spPr>
        <p:txBody>
          <a:bodyPr rtlCol="0">
            <a:normAutofit fontScale="90000"/>
          </a:bodyPr>
          <a:lstStyle/>
          <a:p>
            <a:pPr eaLnBrk="1" fontAlgn="auto" hangingPunct="1">
              <a:spcAft>
                <a:spcPts val="0"/>
              </a:spcAft>
              <a:defRPr/>
            </a:pPr>
            <a:r>
              <a:rPr lang="zh-TW" altLang="en-US" b="1" dirty="0">
                <a:solidFill>
                  <a:srgbClr val="CA2004"/>
                </a:solidFill>
                <a:latin typeface="標楷體" panose="03000509000000000000" pitchFamily="65" charset="-120"/>
              </a:rPr>
              <a:t>採購</a:t>
            </a:r>
            <a:r>
              <a:rPr lang="zh-TW" altLang="en-US" b="1" dirty="0" smtClean="0">
                <a:solidFill>
                  <a:srgbClr val="CA2004"/>
                </a:solidFill>
                <a:latin typeface="標楷體" panose="03000509000000000000" pitchFamily="65" charset="-120"/>
              </a:rPr>
              <a:t>法</a:t>
            </a:r>
            <a:r>
              <a:rPr lang="en-US" altLang="zh-TW" b="1" dirty="0" smtClean="0">
                <a:solidFill>
                  <a:srgbClr val="CA2004"/>
                </a:solidFill>
                <a:latin typeface="標楷體" panose="03000509000000000000" pitchFamily="65" charset="-120"/>
              </a:rPr>
              <a:t>22.1.6</a:t>
            </a:r>
            <a:r>
              <a:rPr lang="zh-TW" altLang="en-US" b="1" dirty="0">
                <a:solidFill>
                  <a:srgbClr val="CA2004"/>
                </a:solidFill>
                <a:latin typeface="標楷體" panose="03000509000000000000" pitchFamily="65" charset="-120"/>
              </a:rPr>
              <a:t>之</a:t>
            </a:r>
            <a:r>
              <a:rPr lang="zh-TW" altLang="en-US" b="1" dirty="0" smtClean="0">
                <a:solidFill>
                  <a:srgbClr val="CA2004"/>
                </a:solidFill>
                <a:latin typeface="標楷體" panose="03000509000000000000" pitchFamily="65" charset="-120"/>
              </a:rPr>
              <a:t>追加部分累計金額</a:t>
            </a:r>
          </a:p>
        </p:txBody>
      </p:sp>
      <p:sp>
        <p:nvSpPr>
          <p:cNvPr id="26627" name="Rectangle 3"/>
          <p:cNvSpPr>
            <a:spLocks noGrp="1"/>
          </p:cNvSpPr>
          <p:nvPr>
            <p:ph idx="1"/>
          </p:nvPr>
        </p:nvSpPr>
        <p:spPr>
          <a:xfrm>
            <a:off x="395288" y="1268413"/>
            <a:ext cx="8353425" cy="5113337"/>
          </a:xfrm>
        </p:spPr>
        <p:txBody>
          <a:bodyPr rtlCol="0">
            <a:normAutofit/>
          </a:bodyPr>
          <a:lstStyle/>
          <a:p>
            <a:pPr marL="182880" indent="-182880" eaLnBrk="1" fontAlgn="auto" hangingPunct="1">
              <a:spcAft>
                <a:spcPts val="0"/>
              </a:spcAft>
              <a:buClr>
                <a:schemeClr val="tx1">
                  <a:lumMod val="85000"/>
                  <a:lumOff val="15000"/>
                </a:schemeClr>
              </a:buClr>
              <a:buFont typeface="Arial" panose="020B0604020202020204" pitchFamily="34" charset="0"/>
              <a:buChar char="•"/>
              <a:defRPr/>
            </a:pPr>
            <a:r>
              <a:rPr lang="zh-TW" altLang="zh-TW" sz="2400" b="1" dirty="0"/>
              <a:t>ㄧ、契約變更</a:t>
            </a:r>
            <a:r>
              <a:rPr lang="zh-TW" altLang="zh-TW" sz="2400" b="1" dirty="0">
                <a:solidFill>
                  <a:srgbClr val="FF0000"/>
                </a:solidFill>
              </a:rPr>
              <a:t>追加</a:t>
            </a:r>
            <a:r>
              <a:rPr lang="en-US" altLang="zh-TW" sz="2400" b="1" dirty="0">
                <a:solidFill>
                  <a:srgbClr val="FF0000"/>
                </a:solidFill>
              </a:rPr>
              <a:t>(</a:t>
            </a:r>
            <a:r>
              <a:rPr lang="zh-TW" altLang="zh-TW" sz="2400" b="1" dirty="0">
                <a:solidFill>
                  <a:srgbClr val="FF0000"/>
                </a:solidFill>
              </a:rPr>
              <a:t>加帳</a:t>
            </a:r>
            <a:r>
              <a:rPr lang="en-US" altLang="zh-TW" sz="2400" b="1" dirty="0">
                <a:solidFill>
                  <a:srgbClr val="FF0000"/>
                </a:solidFill>
              </a:rPr>
              <a:t>)</a:t>
            </a:r>
            <a:r>
              <a:rPr lang="zh-TW" altLang="zh-TW" sz="2400" b="1" dirty="0"/>
              <a:t>之累計金額：</a:t>
            </a:r>
          </a:p>
          <a:p>
            <a:pPr marL="182880" indent="-182880" eaLnBrk="1" fontAlgn="auto" hangingPunct="1">
              <a:spcAft>
                <a:spcPts val="0"/>
              </a:spcAft>
              <a:buClr>
                <a:schemeClr val="tx1">
                  <a:lumMod val="85000"/>
                  <a:lumOff val="15000"/>
                </a:schemeClr>
              </a:buClr>
              <a:buFont typeface="Arial" panose="020B0604020202020204" pitchFamily="34" charset="0"/>
              <a:buChar char="•"/>
              <a:defRPr/>
            </a:pPr>
            <a:endParaRPr lang="zh-TW" altLang="en-US" sz="2400" b="1" dirty="0" smtClean="0">
              <a:latin typeface="標楷體" panose="03000509000000000000" pitchFamily="65" charset="-120"/>
            </a:endParaRPr>
          </a:p>
        </p:txBody>
      </p:sp>
      <p:graphicFrame>
        <p:nvGraphicFramePr>
          <p:cNvPr id="2" name="表格 1"/>
          <p:cNvGraphicFramePr>
            <a:graphicFrameLocks noGrp="1"/>
          </p:cNvGraphicFramePr>
          <p:nvPr/>
        </p:nvGraphicFramePr>
        <p:xfrm>
          <a:off x="358775" y="1844675"/>
          <a:ext cx="8569325" cy="4683126"/>
        </p:xfrm>
        <a:graphic>
          <a:graphicData uri="http://schemas.openxmlformats.org/drawingml/2006/table">
            <a:tbl>
              <a:tblPr/>
              <a:tblGrid>
                <a:gridCol w="2586038">
                  <a:extLst>
                    <a:ext uri="{9D8B030D-6E8A-4147-A177-3AD203B41FA5}">
                      <a16:colId xmlns:a16="http://schemas.microsoft.com/office/drawing/2014/main" xmlns="" val="20000"/>
                    </a:ext>
                  </a:extLst>
                </a:gridCol>
                <a:gridCol w="1035050">
                  <a:extLst>
                    <a:ext uri="{9D8B030D-6E8A-4147-A177-3AD203B41FA5}">
                      <a16:colId xmlns:a16="http://schemas.microsoft.com/office/drawing/2014/main" xmlns="" val="20001"/>
                    </a:ext>
                  </a:extLst>
                </a:gridCol>
                <a:gridCol w="4948237">
                  <a:extLst>
                    <a:ext uri="{9D8B030D-6E8A-4147-A177-3AD203B41FA5}">
                      <a16:colId xmlns:a16="http://schemas.microsoft.com/office/drawing/2014/main" xmlns="" val="20002"/>
                    </a:ext>
                  </a:extLst>
                </a:gridCol>
              </a:tblGrid>
              <a:tr h="512763">
                <a:tc>
                  <a:txBody>
                    <a:bodyPr/>
                    <a:lstStyle>
                      <a:lvl1pPr>
                        <a:spcBef>
                          <a:spcPct val="20000"/>
                        </a:spcBef>
                        <a:defRPr kumimoji="1" sz="2800">
                          <a:solidFill>
                            <a:schemeClr val="tx1"/>
                          </a:solidFill>
                          <a:latin typeface="Times New Roman" panose="02020603050405020304" pitchFamily="18" charset="0"/>
                          <a:ea typeface="標楷體" panose="03000509000000000000" pitchFamily="65" charset="-120"/>
                        </a:defRPr>
                      </a:lvl1pPr>
                      <a:lvl2pPr marL="742950" indent="-285750">
                        <a:spcBef>
                          <a:spcPct val="20000"/>
                        </a:spcBef>
                        <a:defRPr kumimoji="1" sz="2400">
                          <a:solidFill>
                            <a:schemeClr val="tx1"/>
                          </a:solidFill>
                          <a:latin typeface="Times New Roman" panose="02020603050405020304" pitchFamily="18" charset="0"/>
                          <a:ea typeface="標楷體" panose="03000509000000000000" pitchFamily="65" charset="-120"/>
                        </a:defRPr>
                      </a:lvl2pPr>
                      <a:lvl3pPr marL="1143000" indent="-228600">
                        <a:spcBef>
                          <a:spcPct val="20000"/>
                        </a:spcBef>
                        <a:defRPr kumimoji="1" sz="2000">
                          <a:solidFill>
                            <a:schemeClr val="tx1"/>
                          </a:solidFill>
                          <a:latin typeface="Times New Roman" panose="02020603050405020304" pitchFamily="18" charset="0"/>
                          <a:ea typeface="標楷體" panose="03000509000000000000" pitchFamily="65" charset="-120"/>
                        </a:defRPr>
                      </a:lvl3pPr>
                      <a:lvl4pPr marL="1600200" indent="-228600">
                        <a:spcBef>
                          <a:spcPct val="20000"/>
                        </a:spcBef>
                        <a:defRPr kumimoji="1">
                          <a:solidFill>
                            <a:schemeClr val="tx1"/>
                          </a:solidFill>
                          <a:latin typeface="Times New Roman" panose="02020603050405020304" pitchFamily="18" charset="0"/>
                          <a:ea typeface="標楷體" panose="03000509000000000000" pitchFamily="65" charset="-120"/>
                        </a:defRPr>
                      </a:lvl4pPr>
                      <a:lvl5pPr marL="2057400" indent="-228600">
                        <a:spcBef>
                          <a:spcPct val="20000"/>
                        </a:spcBef>
                        <a:defRPr kumimoji="1">
                          <a:solidFill>
                            <a:schemeClr val="tx1"/>
                          </a:solidFill>
                          <a:latin typeface="Times New Roman" panose="02020603050405020304" pitchFamily="18" charset="0"/>
                          <a:ea typeface="標楷體" panose="03000509000000000000" pitchFamily="65" charset="-120"/>
                        </a:defRPr>
                      </a:lvl5pPr>
                      <a:lvl6pPr marL="2514600" indent="-228600" eaLnBrk="0" fontAlgn="base" hangingPunct="0">
                        <a:spcBef>
                          <a:spcPct val="20000"/>
                        </a:spcBef>
                        <a:spcAft>
                          <a:spcPct val="0"/>
                        </a:spcAft>
                        <a:defRPr kumimoji="1">
                          <a:solidFill>
                            <a:schemeClr val="tx1"/>
                          </a:solidFill>
                          <a:latin typeface="Times New Roman" panose="02020603050405020304" pitchFamily="18" charset="0"/>
                          <a:ea typeface="標楷體" panose="03000509000000000000" pitchFamily="65" charset="-120"/>
                        </a:defRPr>
                      </a:lvl6pPr>
                      <a:lvl7pPr marL="2971800" indent="-228600" eaLnBrk="0" fontAlgn="base" hangingPunct="0">
                        <a:spcBef>
                          <a:spcPct val="20000"/>
                        </a:spcBef>
                        <a:spcAft>
                          <a:spcPct val="0"/>
                        </a:spcAft>
                        <a:defRPr kumimoji="1">
                          <a:solidFill>
                            <a:schemeClr val="tx1"/>
                          </a:solidFill>
                          <a:latin typeface="Times New Roman" panose="02020603050405020304" pitchFamily="18" charset="0"/>
                          <a:ea typeface="標楷體" panose="03000509000000000000" pitchFamily="65" charset="-120"/>
                        </a:defRPr>
                      </a:lvl7pPr>
                      <a:lvl8pPr marL="3429000" indent="-228600" eaLnBrk="0" fontAlgn="base" hangingPunct="0">
                        <a:spcBef>
                          <a:spcPct val="20000"/>
                        </a:spcBef>
                        <a:spcAft>
                          <a:spcPct val="0"/>
                        </a:spcAft>
                        <a:defRPr kumimoji="1">
                          <a:solidFill>
                            <a:schemeClr val="tx1"/>
                          </a:solidFill>
                          <a:latin typeface="Times New Roman" panose="02020603050405020304" pitchFamily="18" charset="0"/>
                          <a:ea typeface="標楷體" panose="03000509000000000000" pitchFamily="65" charset="-120"/>
                        </a:defRPr>
                      </a:lvl8pPr>
                      <a:lvl9pPr marL="3886200" indent="-228600" eaLnBrk="0" fontAlgn="base" hangingPunct="0">
                        <a:spcBef>
                          <a:spcPct val="20000"/>
                        </a:spcBef>
                        <a:spcAft>
                          <a:spcPct val="0"/>
                        </a:spcAft>
                        <a:defRPr kumimoji="1">
                          <a:solidFill>
                            <a:schemeClr val="tx1"/>
                          </a:solidFill>
                          <a:latin typeface="Times New Roman" panose="02020603050405020304" pitchFamily="18" charset="0"/>
                          <a:ea typeface="標楷體" panose="03000509000000000000" pitchFamily="65"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2400" b="1" i="0" u="none" strike="noStrike" cap="none" normalizeH="0" baseline="0" dirty="0" smtClean="0">
                          <a:ln>
                            <a:noFill/>
                          </a:ln>
                          <a:solidFill>
                            <a:schemeClr val="tx1"/>
                          </a:solidFill>
                          <a:effectLst/>
                          <a:latin typeface="Calibri" panose="020F0502020204030204" pitchFamily="34" charset="0"/>
                          <a:ea typeface="標楷體" panose="03000509000000000000" pitchFamily="65" charset="-120"/>
                          <a:cs typeface="Times New Roman" panose="02020603050405020304" pitchFamily="18" charset="0"/>
                        </a:rPr>
                        <a:t>項目</a:t>
                      </a:r>
                      <a:endParaRPr kumimoji="0" lang="zh-TW" sz="2400" b="1" i="0" u="none" strike="noStrike" cap="none" normalizeH="0" baseline="0" dirty="0" smtClean="0">
                        <a:ln>
                          <a:noFill/>
                        </a:ln>
                        <a:solidFill>
                          <a:schemeClr val="tx1"/>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Times New Roman" panose="02020603050405020304" pitchFamily="18" charset="0"/>
                          <a:ea typeface="標楷體" panose="03000509000000000000" pitchFamily="65" charset="-120"/>
                        </a:defRPr>
                      </a:lvl1pPr>
                      <a:lvl2pPr marL="742950" indent="-285750">
                        <a:spcBef>
                          <a:spcPct val="20000"/>
                        </a:spcBef>
                        <a:defRPr kumimoji="1" sz="2400">
                          <a:solidFill>
                            <a:schemeClr val="tx1"/>
                          </a:solidFill>
                          <a:latin typeface="Times New Roman" panose="02020603050405020304" pitchFamily="18" charset="0"/>
                          <a:ea typeface="標楷體" panose="03000509000000000000" pitchFamily="65" charset="-120"/>
                        </a:defRPr>
                      </a:lvl2pPr>
                      <a:lvl3pPr marL="1143000" indent="-228600">
                        <a:spcBef>
                          <a:spcPct val="20000"/>
                        </a:spcBef>
                        <a:defRPr kumimoji="1" sz="2000">
                          <a:solidFill>
                            <a:schemeClr val="tx1"/>
                          </a:solidFill>
                          <a:latin typeface="Times New Roman" panose="02020603050405020304" pitchFamily="18" charset="0"/>
                          <a:ea typeface="標楷體" panose="03000509000000000000" pitchFamily="65" charset="-120"/>
                        </a:defRPr>
                      </a:lvl3pPr>
                      <a:lvl4pPr marL="1600200" indent="-228600">
                        <a:spcBef>
                          <a:spcPct val="20000"/>
                        </a:spcBef>
                        <a:defRPr kumimoji="1">
                          <a:solidFill>
                            <a:schemeClr val="tx1"/>
                          </a:solidFill>
                          <a:latin typeface="Times New Roman" panose="02020603050405020304" pitchFamily="18" charset="0"/>
                          <a:ea typeface="標楷體" panose="03000509000000000000" pitchFamily="65" charset="-120"/>
                        </a:defRPr>
                      </a:lvl4pPr>
                      <a:lvl5pPr marL="2057400" indent="-228600">
                        <a:spcBef>
                          <a:spcPct val="20000"/>
                        </a:spcBef>
                        <a:defRPr kumimoji="1">
                          <a:solidFill>
                            <a:schemeClr val="tx1"/>
                          </a:solidFill>
                          <a:latin typeface="Times New Roman" panose="02020603050405020304" pitchFamily="18" charset="0"/>
                          <a:ea typeface="標楷體" panose="03000509000000000000" pitchFamily="65" charset="-120"/>
                        </a:defRPr>
                      </a:lvl5pPr>
                      <a:lvl6pPr marL="2514600" indent="-228600" eaLnBrk="0" fontAlgn="base" hangingPunct="0">
                        <a:spcBef>
                          <a:spcPct val="20000"/>
                        </a:spcBef>
                        <a:spcAft>
                          <a:spcPct val="0"/>
                        </a:spcAft>
                        <a:defRPr kumimoji="1">
                          <a:solidFill>
                            <a:schemeClr val="tx1"/>
                          </a:solidFill>
                          <a:latin typeface="Times New Roman" panose="02020603050405020304" pitchFamily="18" charset="0"/>
                          <a:ea typeface="標楷體" panose="03000509000000000000" pitchFamily="65" charset="-120"/>
                        </a:defRPr>
                      </a:lvl6pPr>
                      <a:lvl7pPr marL="2971800" indent="-228600" eaLnBrk="0" fontAlgn="base" hangingPunct="0">
                        <a:spcBef>
                          <a:spcPct val="20000"/>
                        </a:spcBef>
                        <a:spcAft>
                          <a:spcPct val="0"/>
                        </a:spcAft>
                        <a:defRPr kumimoji="1">
                          <a:solidFill>
                            <a:schemeClr val="tx1"/>
                          </a:solidFill>
                          <a:latin typeface="Times New Roman" panose="02020603050405020304" pitchFamily="18" charset="0"/>
                          <a:ea typeface="標楷體" panose="03000509000000000000" pitchFamily="65" charset="-120"/>
                        </a:defRPr>
                      </a:lvl7pPr>
                      <a:lvl8pPr marL="3429000" indent="-228600" eaLnBrk="0" fontAlgn="base" hangingPunct="0">
                        <a:spcBef>
                          <a:spcPct val="20000"/>
                        </a:spcBef>
                        <a:spcAft>
                          <a:spcPct val="0"/>
                        </a:spcAft>
                        <a:defRPr kumimoji="1">
                          <a:solidFill>
                            <a:schemeClr val="tx1"/>
                          </a:solidFill>
                          <a:latin typeface="Times New Roman" panose="02020603050405020304" pitchFamily="18" charset="0"/>
                          <a:ea typeface="標楷體" panose="03000509000000000000" pitchFamily="65" charset="-120"/>
                        </a:defRPr>
                      </a:lvl8pPr>
                      <a:lvl9pPr marL="3886200" indent="-228600" eaLnBrk="0" fontAlgn="base" hangingPunct="0">
                        <a:spcBef>
                          <a:spcPct val="20000"/>
                        </a:spcBef>
                        <a:spcAft>
                          <a:spcPct val="0"/>
                        </a:spcAft>
                        <a:defRPr kumimoji="1">
                          <a:solidFill>
                            <a:schemeClr val="tx1"/>
                          </a:solidFill>
                          <a:latin typeface="Times New Roman" panose="02020603050405020304" pitchFamily="18" charset="0"/>
                          <a:ea typeface="標楷體" panose="03000509000000000000" pitchFamily="65"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2400" b="1" i="0" u="none" strike="noStrike" cap="none" normalizeH="0" baseline="0" smtClean="0">
                          <a:ln>
                            <a:noFill/>
                          </a:ln>
                          <a:solidFill>
                            <a:schemeClr val="tx1"/>
                          </a:solidFill>
                          <a:effectLst/>
                          <a:latin typeface="Calibri" panose="020F0502020204030204" pitchFamily="34" charset="0"/>
                          <a:ea typeface="標楷體" panose="03000509000000000000" pitchFamily="65" charset="-120"/>
                          <a:cs typeface="Times New Roman" panose="02020603050405020304" pitchFamily="18" charset="0"/>
                        </a:rPr>
                        <a:t>金額</a:t>
                      </a:r>
                      <a:endParaRPr kumimoji="0" lang="zh-TW" sz="2400" b="1" i="0" u="none" strike="noStrike" cap="none" normalizeH="0" baseline="0" smtClean="0">
                        <a:ln>
                          <a:noFill/>
                        </a:ln>
                        <a:solidFill>
                          <a:schemeClr val="tx1"/>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Times New Roman" panose="02020603050405020304" pitchFamily="18" charset="0"/>
                          <a:ea typeface="標楷體" panose="03000509000000000000" pitchFamily="65" charset="-120"/>
                        </a:defRPr>
                      </a:lvl1pPr>
                      <a:lvl2pPr marL="742950" indent="-285750">
                        <a:spcBef>
                          <a:spcPct val="20000"/>
                        </a:spcBef>
                        <a:defRPr kumimoji="1" sz="2400">
                          <a:solidFill>
                            <a:schemeClr val="tx1"/>
                          </a:solidFill>
                          <a:latin typeface="Times New Roman" panose="02020603050405020304" pitchFamily="18" charset="0"/>
                          <a:ea typeface="標楷體" panose="03000509000000000000" pitchFamily="65" charset="-120"/>
                        </a:defRPr>
                      </a:lvl2pPr>
                      <a:lvl3pPr marL="1143000" indent="-228600">
                        <a:spcBef>
                          <a:spcPct val="20000"/>
                        </a:spcBef>
                        <a:defRPr kumimoji="1" sz="2000">
                          <a:solidFill>
                            <a:schemeClr val="tx1"/>
                          </a:solidFill>
                          <a:latin typeface="Times New Roman" panose="02020603050405020304" pitchFamily="18" charset="0"/>
                          <a:ea typeface="標楷體" panose="03000509000000000000" pitchFamily="65" charset="-120"/>
                        </a:defRPr>
                      </a:lvl3pPr>
                      <a:lvl4pPr marL="1600200" indent="-228600">
                        <a:spcBef>
                          <a:spcPct val="20000"/>
                        </a:spcBef>
                        <a:defRPr kumimoji="1">
                          <a:solidFill>
                            <a:schemeClr val="tx1"/>
                          </a:solidFill>
                          <a:latin typeface="Times New Roman" panose="02020603050405020304" pitchFamily="18" charset="0"/>
                          <a:ea typeface="標楷體" panose="03000509000000000000" pitchFamily="65" charset="-120"/>
                        </a:defRPr>
                      </a:lvl4pPr>
                      <a:lvl5pPr marL="2057400" indent="-228600">
                        <a:spcBef>
                          <a:spcPct val="20000"/>
                        </a:spcBef>
                        <a:defRPr kumimoji="1">
                          <a:solidFill>
                            <a:schemeClr val="tx1"/>
                          </a:solidFill>
                          <a:latin typeface="Times New Roman" panose="02020603050405020304" pitchFamily="18" charset="0"/>
                          <a:ea typeface="標楷體" panose="03000509000000000000" pitchFamily="65" charset="-120"/>
                        </a:defRPr>
                      </a:lvl5pPr>
                      <a:lvl6pPr marL="2514600" indent="-228600" eaLnBrk="0" fontAlgn="base" hangingPunct="0">
                        <a:spcBef>
                          <a:spcPct val="20000"/>
                        </a:spcBef>
                        <a:spcAft>
                          <a:spcPct val="0"/>
                        </a:spcAft>
                        <a:defRPr kumimoji="1">
                          <a:solidFill>
                            <a:schemeClr val="tx1"/>
                          </a:solidFill>
                          <a:latin typeface="Times New Roman" panose="02020603050405020304" pitchFamily="18" charset="0"/>
                          <a:ea typeface="標楷體" panose="03000509000000000000" pitchFamily="65" charset="-120"/>
                        </a:defRPr>
                      </a:lvl6pPr>
                      <a:lvl7pPr marL="2971800" indent="-228600" eaLnBrk="0" fontAlgn="base" hangingPunct="0">
                        <a:spcBef>
                          <a:spcPct val="20000"/>
                        </a:spcBef>
                        <a:spcAft>
                          <a:spcPct val="0"/>
                        </a:spcAft>
                        <a:defRPr kumimoji="1">
                          <a:solidFill>
                            <a:schemeClr val="tx1"/>
                          </a:solidFill>
                          <a:latin typeface="Times New Roman" panose="02020603050405020304" pitchFamily="18" charset="0"/>
                          <a:ea typeface="標楷體" panose="03000509000000000000" pitchFamily="65" charset="-120"/>
                        </a:defRPr>
                      </a:lvl7pPr>
                      <a:lvl8pPr marL="3429000" indent="-228600" eaLnBrk="0" fontAlgn="base" hangingPunct="0">
                        <a:spcBef>
                          <a:spcPct val="20000"/>
                        </a:spcBef>
                        <a:spcAft>
                          <a:spcPct val="0"/>
                        </a:spcAft>
                        <a:defRPr kumimoji="1">
                          <a:solidFill>
                            <a:schemeClr val="tx1"/>
                          </a:solidFill>
                          <a:latin typeface="Times New Roman" panose="02020603050405020304" pitchFamily="18" charset="0"/>
                          <a:ea typeface="標楷體" panose="03000509000000000000" pitchFamily="65" charset="-120"/>
                        </a:defRPr>
                      </a:lvl8pPr>
                      <a:lvl9pPr marL="3886200" indent="-228600" eaLnBrk="0" fontAlgn="base" hangingPunct="0">
                        <a:spcBef>
                          <a:spcPct val="20000"/>
                        </a:spcBef>
                        <a:spcAft>
                          <a:spcPct val="0"/>
                        </a:spcAft>
                        <a:defRPr kumimoji="1">
                          <a:solidFill>
                            <a:schemeClr val="tx1"/>
                          </a:solidFill>
                          <a:latin typeface="Times New Roman" panose="02020603050405020304" pitchFamily="18" charset="0"/>
                          <a:ea typeface="標楷體" panose="03000509000000000000" pitchFamily="65"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2400" b="1" i="0" u="none" strike="noStrike" cap="none" normalizeH="0" baseline="0" smtClean="0">
                          <a:ln>
                            <a:noFill/>
                          </a:ln>
                          <a:solidFill>
                            <a:schemeClr val="tx1"/>
                          </a:solidFill>
                          <a:effectLst/>
                          <a:latin typeface="Calibri" panose="020F0502020204030204" pitchFamily="34" charset="0"/>
                          <a:ea typeface="標楷體" panose="03000509000000000000" pitchFamily="65" charset="-120"/>
                          <a:cs typeface="Times New Roman" panose="02020603050405020304" pitchFamily="18" charset="0"/>
                        </a:rPr>
                        <a:t>備註</a:t>
                      </a:r>
                      <a:endParaRPr kumimoji="0" lang="zh-TW" sz="2400" b="1" i="0" u="none" strike="noStrike" cap="none" normalizeH="0" baseline="0" smtClean="0">
                        <a:ln>
                          <a:noFill/>
                        </a:ln>
                        <a:solidFill>
                          <a:schemeClr val="tx1"/>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r h="512763">
                <a:tc>
                  <a:txBody>
                    <a:bodyPr/>
                    <a:lstStyle>
                      <a:lvl1pPr>
                        <a:spcBef>
                          <a:spcPct val="20000"/>
                        </a:spcBef>
                        <a:defRPr kumimoji="1" sz="2800">
                          <a:solidFill>
                            <a:schemeClr val="tx1"/>
                          </a:solidFill>
                          <a:latin typeface="Times New Roman" panose="02020603050405020304" pitchFamily="18" charset="0"/>
                          <a:ea typeface="標楷體" panose="03000509000000000000" pitchFamily="65" charset="-120"/>
                        </a:defRPr>
                      </a:lvl1pPr>
                      <a:lvl2pPr marL="742950" indent="-285750">
                        <a:spcBef>
                          <a:spcPct val="20000"/>
                        </a:spcBef>
                        <a:defRPr kumimoji="1" sz="2400">
                          <a:solidFill>
                            <a:schemeClr val="tx1"/>
                          </a:solidFill>
                          <a:latin typeface="Times New Roman" panose="02020603050405020304" pitchFamily="18" charset="0"/>
                          <a:ea typeface="標楷體" panose="03000509000000000000" pitchFamily="65" charset="-120"/>
                        </a:defRPr>
                      </a:lvl2pPr>
                      <a:lvl3pPr marL="1143000" indent="-228600">
                        <a:spcBef>
                          <a:spcPct val="20000"/>
                        </a:spcBef>
                        <a:defRPr kumimoji="1" sz="2000">
                          <a:solidFill>
                            <a:schemeClr val="tx1"/>
                          </a:solidFill>
                          <a:latin typeface="Times New Roman" panose="02020603050405020304" pitchFamily="18" charset="0"/>
                          <a:ea typeface="標楷體" panose="03000509000000000000" pitchFamily="65" charset="-120"/>
                        </a:defRPr>
                      </a:lvl3pPr>
                      <a:lvl4pPr marL="1600200" indent="-228600">
                        <a:spcBef>
                          <a:spcPct val="20000"/>
                        </a:spcBef>
                        <a:defRPr kumimoji="1">
                          <a:solidFill>
                            <a:schemeClr val="tx1"/>
                          </a:solidFill>
                          <a:latin typeface="Times New Roman" panose="02020603050405020304" pitchFamily="18" charset="0"/>
                          <a:ea typeface="標楷體" panose="03000509000000000000" pitchFamily="65" charset="-120"/>
                        </a:defRPr>
                      </a:lvl4pPr>
                      <a:lvl5pPr marL="2057400" indent="-228600">
                        <a:spcBef>
                          <a:spcPct val="20000"/>
                        </a:spcBef>
                        <a:defRPr kumimoji="1">
                          <a:solidFill>
                            <a:schemeClr val="tx1"/>
                          </a:solidFill>
                          <a:latin typeface="Times New Roman" panose="02020603050405020304" pitchFamily="18" charset="0"/>
                          <a:ea typeface="標楷體" panose="03000509000000000000" pitchFamily="65" charset="-120"/>
                        </a:defRPr>
                      </a:lvl5pPr>
                      <a:lvl6pPr marL="2514600" indent="-228600" eaLnBrk="0" fontAlgn="base" hangingPunct="0">
                        <a:spcBef>
                          <a:spcPct val="20000"/>
                        </a:spcBef>
                        <a:spcAft>
                          <a:spcPct val="0"/>
                        </a:spcAft>
                        <a:defRPr kumimoji="1">
                          <a:solidFill>
                            <a:schemeClr val="tx1"/>
                          </a:solidFill>
                          <a:latin typeface="Times New Roman" panose="02020603050405020304" pitchFamily="18" charset="0"/>
                          <a:ea typeface="標楷體" panose="03000509000000000000" pitchFamily="65" charset="-120"/>
                        </a:defRPr>
                      </a:lvl6pPr>
                      <a:lvl7pPr marL="2971800" indent="-228600" eaLnBrk="0" fontAlgn="base" hangingPunct="0">
                        <a:spcBef>
                          <a:spcPct val="20000"/>
                        </a:spcBef>
                        <a:spcAft>
                          <a:spcPct val="0"/>
                        </a:spcAft>
                        <a:defRPr kumimoji="1">
                          <a:solidFill>
                            <a:schemeClr val="tx1"/>
                          </a:solidFill>
                          <a:latin typeface="Times New Roman" panose="02020603050405020304" pitchFamily="18" charset="0"/>
                          <a:ea typeface="標楷體" panose="03000509000000000000" pitchFamily="65" charset="-120"/>
                        </a:defRPr>
                      </a:lvl7pPr>
                      <a:lvl8pPr marL="3429000" indent="-228600" eaLnBrk="0" fontAlgn="base" hangingPunct="0">
                        <a:spcBef>
                          <a:spcPct val="20000"/>
                        </a:spcBef>
                        <a:spcAft>
                          <a:spcPct val="0"/>
                        </a:spcAft>
                        <a:defRPr kumimoji="1">
                          <a:solidFill>
                            <a:schemeClr val="tx1"/>
                          </a:solidFill>
                          <a:latin typeface="Times New Roman" panose="02020603050405020304" pitchFamily="18" charset="0"/>
                          <a:ea typeface="標楷體" panose="03000509000000000000" pitchFamily="65" charset="-120"/>
                        </a:defRPr>
                      </a:lvl8pPr>
                      <a:lvl9pPr marL="3886200" indent="-228600" eaLnBrk="0" fontAlgn="base" hangingPunct="0">
                        <a:spcBef>
                          <a:spcPct val="20000"/>
                        </a:spcBef>
                        <a:spcAft>
                          <a:spcPct val="0"/>
                        </a:spcAft>
                        <a:defRPr kumimoji="1">
                          <a:solidFill>
                            <a:schemeClr val="tx1"/>
                          </a:solidFill>
                          <a:latin typeface="Times New Roman" panose="02020603050405020304" pitchFamily="18" charset="0"/>
                          <a:ea typeface="標楷體" panose="03000509000000000000" pitchFamily="65"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sz="2400" b="1" i="0" u="none" strike="noStrike" cap="none" normalizeH="0" baseline="0" smtClean="0">
                          <a:ln>
                            <a:noFill/>
                          </a:ln>
                          <a:solidFill>
                            <a:schemeClr val="tx1"/>
                          </a:solidFill>
                          <a:effectLst/>
                          <a:latin typeface="Calibri" panose="020F0502020204030204" pitchFamily="34" charset="0"/>
                          <a:ea typeface="標楷體" panose="03000509000000000000" pitchFamily="65" charset="-120"/>
                          <a:cs typeface="Times New Roman" panose="02020603050405020304" pitchFamily="18" charset="0"/>
                        </a:rPr>
                        <a:t>前次追加累計金額</a:t>
                      </a:r>
                      <a:endParaRPr kumimoji="0" lang="zh-TW" sz="2400" b="1" i="0" u="none" strike="noStrike" cap="none" normalizeH="0" baseline="0" smtClean="0">
                        <a:ln>
                          <a:noFill/>
                        </a:ln>
                        <a:solidFill>
                          <a:schemeClr val="tx1"/>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Times New Roman" panose="02020603050405020304" pitchFamily="18" charset="0"/>
                          <a:ea typeface="標楷體" panose="03000509000000000000" pitchFamily="65" charset="-120"/>
                        </a:defRPr>
                      </a:lvl1pPr>
                      <a:lvl2pPr marL="742950" indent="-285750">
                        <a:spcBef>
                          <a:spcPct val="20000"/>
                        </a:spcBef>
                        <a:defRPr kumimoji="1" sz="2400">
                          <a:solidFill>
                            <a:schemeClr val="tx1"/>
                          </a:solidFill>
                          <a:latin typeface="Times New Roman" panose="02020603050405020304" pitchFamily="18" charset="0"/>
                          <a:ea typeface="標楷體" panose="03000509000000000000" pitchFamily="65" charset="-120"/>
                        </a:defRPr>
                      </a:lvl2pPr>
                      <a:lvl3pPr marL="1143000" indent="-228600">
                        <a:spcBef>
                          <a:spcPct val="20000"/>
                        </a:spcBef>
                        <a:defRPr kumimoji="1" sz="2000">
                          <a:solidFill>
                            <a:schemeClr val="tx1"/>
                          </a:solidFill>
                          <a:latin typeface="Times New Roman" panose="02020603050405020304" pitchFamily="18" charset="0"/>
                          <a:ea typeface="標楷體" panose="03000509000000000000" pitchFamily="65" charset="-120"/>
                        </a:defRPr>
                      </a:lvl3pPr>
                      <a:lvl4pPr marL="1600200" indent="-228600">
                        <a:spcBef>
                          <a:spcPct val="20000"/>
                        </a:spcBef>
                        <a:defRPr kumimoji="1">
                          <a:solidFill>
                            <a:schemeClr val="tx1"/>
                          </a:solidFill>
                          <a:latin typeface="Times New Roman" panose="02020603050405020304" pitchFamily="18" charset="0"/>
                          <a:ea typeface="標楷體" panose="03000509000000000000" pitchFamily="65" charset="-120"/>
                        </a:defRPr>
                      </a:lvl4pPr>
                      <a:lvl5pPr marL="2057400" indent="-228600">
                        <a:spcBef>
                          <a:spcPct val="20000"/>
                        </a:spcBef>
                        <a:defRPr kumimoji="1">
                          <a:solidFill>
                            <a:schemeClr val="tx1"/>
                          </a:solidFill>
                          <a:latin typeface="Times New Roman" panose="02020603050405020304" pitchFamily="18" charset="0"/>
                          <a:ea typeface="標楷體" panose="03000509000000000000" pitchFamily="65" charset="-120"/>
                        </a:defRPr>
                      </a:lvl5pPr>
                      <a:lvl6pPr marL="2514600" indent="-228600" eaLnBrk="0" fontAlgn="base" hangingPunct="0">
                        <a:spcBef>
                          <a:spcPct val="20000"/>
                        </a:spcBef>
                        <a:spcAft>
                          <a:spcPct val="0"/>
                        </a:spcAft>
                        <a:defRPr kumimoji="1">
                          <a:solidFill>
                            <a:schemeClr val="tx1"/>
                          </a:solidFill>
                          <a:latin typeface="Times New Roman" panose="02020603050405020304" pitchFamily="18" charset="0"/>
                          <a:ea typeface="標楷體" panose="03000509000000000000" pitchFamily="65" charset="-120"/>
                        </a:defRPr>
                      </a:lvl6pPr>
                      <a:lvl7pPr marL="2971800" indent="-228600" eaLnBrk="0" fontAlgn="base" hangingPunct="0">
                        <a:spcBef>
                          <a:spcPct val="20000"/>
                        </a:spcBef>
                        <a:spcAft>
                          <a:spcPct val="0"/>
                        </a:spcAft>
                        <a:defRPr kumimoji="1">
                          <a:solidFill>
                            <a:schemeClr val="tx1"/>
                          </a:solidFill>
                          <a:latin typeface="Times New Roman" panose="02020603050405020304" pitchFamily="18" charset="0"/>
                          <a:ea typeface="標楷體" panose="03000509000000000000" pitchFamily="65" charset="-120"/>
                        </a:defRPr>
                      </a:lvl7pPr>
                      <a:lvl8pPr marL="3429000" indent="-228600" eaLnBrk="0" fontAlgn="base" hangingPunct="0">
                        <a:spcBef>
                          <a:spcPct val="20000"/>
                        </a:spcBef>
                        <a:spcAft>
                          <a:spcPct val="0"/>
                        </a:spcAft>
                        <a:defRPr kumimoji="1">
                          <a:solidFill>
                            <a:schemeClr val="tx1"/>
                          </a:solidFill>
                          <a:latin typeface="Times New Roman" panose="02020603050405020304" pitchFamily="18" charset="0"/>
                          <a:ea typeface="標楷體" panose="03000509000000000000" pitchFamily="65" charset="-120"/>
                        </a:defRPr>
                      </a:lvl8pPr>
                      <a:lvl9pPr marL="3886200" indent="-228600" eaLnBrk="0" fontAlgn="base" hangingPunct="0">
                        <a:spcBef>
                          <a:spcPct val="20000"/>
                        </a:spcBef>
                        <a:spcAft>
                          <a:spcPct val="0"/>
                        </a:spcAft>
                        <a:defRPr kumimoji="1">
                          <a:solidFill>
                            <a:schemeClr val="tx1"/>
                          </a:solidFill>
                          <a:latin typeface="Times New Roman" panose="02020603050405020304" pitchFamily="18" charset="0"/>
                          <a:ea typeface="標楷體" panose="03000509000000000000" pitchFamily="65"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smtClean="0">
                          <a:ln>
                            <a:noFill/>
                          </a:ln>
                          <a:solidFill>
                            <a:schemeClr val="tx1"/>
                          </a:solidFill>
                          <a:effectLst/>
                          <a:latin typeface="標楷體" panose="03000509000000000000" pitchFamily="65" charset="-120"/>
                          <a:ea typeface="新細明體" panose="02020500000000000000" pitchFamily="18" charset="-120"/>
                          <a:cs typeface="Times New Roman" panose="02020603050405020304" pitchFamily="18" charset="0"/>
                        </a:rPr>
                        <a:t> </a:t>
                      </a:r>
                      <a:endParaRPr kumimoji="0" lang="zh-TW" altLang="zh-TW" sz="2400" b="1" i="0" u="none" strike="noStrike" cap="none" normalizeH="0" baseline="0" smtClean="0">
                        <a:ln>
                          <a:noFill/>
                        </a:ln>
                        <a:solidFill>
                          <a:schemeClr val="tx1"/>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5">
                  <a:txBody>
                    <a:bodyPr/>
                    <a:lstStyle>
                      <a:lvl1pPr>
                        <a:spcBef>
                          <a:spcPct val="20000"/>
                        </a:spcBef>
                        <a:defRPr kumimoji="1" sz="2800">
                          <a:solidFill>
                            <a:schemeClr val="tx1"/>
                          </a:solidFill>
                          <a:latin typeface="Times New Roman" panose="02020603050405020304" pitchFamily="18" charset="0"/>
                          <a:ea typeface="標楷體" panose="03000509000000000000" pitchFamily="65" charset="-120"/>
                        </a:defRPr>
                      </a:lvl1pPr>
                      <a:lvl2pPr marL="742950" indent="-285750">
                        <a:spcBef>
                          <a:spcPct val="20000"/>
                        </a:spcBef>
                        <a:defRPr kumimoji="1" sz="2400">
                          <a:solidFill>
                            <a:schemeClr val="tx1"/>
                          </a:solidFill>
                          <a:latin typeface="Times New Roman" panose="02020603050405020304" pitchFamily="18" charset="0"/>
                          <a:ea typeface="標楷體" panose="03000509000000000000" pitchFamily="65" charset="-120"/>
                        </a:defRPr>
                      </a:lvl2pPr>
                      <a:lvl3pPr marL="1143000" indent="-228600">
                        <a:spcBef>
                          <a:spcPct val="20000"/>
                        </a:spcBef>
                        <a:defRPr kumimoji="1" sz="2000">
                          <a:solidFill>
                            <a:schemeClr val="tx1"/>
                          </a:solidFill>
                          <a:latin typeface="Times New Roman" panose="02020603050405020304" pitchFamily="18" charset="0"/>
                          <a:ea typeface="標楷體" panose="03000509000000000000" pitchFamily="65" charset="-120"/>
                        </a:defRPr>
                      </a:lvl3pPr>
                      <a:lvl4pPr marL="1600200" indent="-228600">
                        <a:spcBef>
                          <a:spcPct val="20000"/>
                        </a:spcBef>
                        <a:defRPr kumimoji="1">
                          <a:solidFill>
                            <a:schemeClr val="tx1"/>
                          </a:solidFill>
                          <a:latin typeface="Times New Roman" panose="02020603050405020304" pitchFamily="18" charset="0"/>
                          <a:ea typeface="標楷體" panose="03000509000000000000" pitchFamily="65" charset="-120"/>
                        </a:defRPr>
                      </a:lvl4pPr>
                      <a:lvl5pPr marL="2057400" indent="-228600">
                        <a:spcBef>
                          <a:spcPct val="20000"/>
                        </a:spcBef>
                        <a:defRPr kumimoji="1">
                          <a:solidFill>
                            <a:schemeClr val="tx1"/>
                          </a:solidFill>
                          <a:latin typeface="Times New Roman" panose="02020603050405020304" pitchFamily="18" charset="0"/>
                          <a:ea typeface="標楷體" panose="03000509000000000000" pitchFamily="65" charset="-120"/>
                        </a:defRPr>
                      </a:lvl5pPr>
                      <a:lvl6pPr marL="2514600" indent="-228600" eaLnBrk="0" fontAlgn="base" hangingPunct="0">
                        <a:spcBef>
                          <a:spcPct val="20000"/>
                        </a:spcBef>
                        <a:spcAft>
                          <a:spcPct val="0"/>
                        </a:spcAft>
                        <a:defRPr kumimoji="1">
                          <a:solidFill>
                            <a:schemeClr val="tx1"/>
                          </a:solidFill>
                          <a:latin typeface="Times New Roman" panose="02020603050405020304" pitchFamily="18" charset="0"/>
                          <a:ea typeface="標楷體" panose="03000509000000000000" pitchFamily="65" charset="-120"/>
                        </a:defRPr>
                      </a:lvl6pPr>
                      <a:lvl7pPr marL="2971800" indent="-228600" eaLnBrk="0" fontAlgn="base" hangingPunct="0">
                        <a:spcBef>
                          <a:spcPct val="20000"/>
                        </a:spcBef>
                        <a:spcAft>
                          <a:spcPct val="0"/>
                        </a:spcAft>
                        <a:defRPr kumimoji="1">
                          <a:solidFill>
                            <a:schemeClr val="tx1"/>
                          </a:solidFill>
                          <a:latin typeface="Times New Roman" panose="02020603050405020304" pitchFamily="18" charset="0"/>
                          <a:ea typeface="標楷體" panose="03000509000000000000" pitchFamily="65" charset="-120"/>
                        </a:defRPr>
                      </a:lvl7pPr>
                      <a:lvl8pPr marL="3429000" indent="-228600" eaLnBrk="0" fontAlgn="base" hangingPunct="0">
                        <a:spcBef>
                          <a:spcPct val="20000"/>
                        </a:spcBef>
                        <a:spcAft>
                          <a:spcPct val="0"/>
                        </a:spcAft>
                        <a:defRPr kumimoji="1">
                          <a:solidFill>
                            <a:schemeClr val="tx1"/>
                          </a:solidFill>
                          <a:latin typeface="Times New Roman" panose="02020603050405020304" pitchFamily="18" charset="0"/>
                          <a:ea typeface="標楷體" panose="03000509000000000000" pitchFamily="65" charset="-120"/>
                        </a:defRPr>
                      </a:lvl8pPr>
                      <a:lvl9pPr marL="3886200" indent="-228600" eaLnBrk="0" fontAlgn="base" hangingPunct="0">
                        <a:spcBef>
                          <a:spcPct val="20000"/>
                        </a:spcBef>
                        <a:spcAft>
                          <a:spcPct val="0"/>
                        </a:spcAft>
                        <a:defRPr kumimoji="1">
                          <a:solidFill>
                            <a:schemeClr val="tx1"/>
                          </a:solidFill>
                          <a:latin typeface="Times New Roman" panose="02020603050405020304" pitchFamily="18" charset="0"/>
                          <a:ea typeface="標楷體" panose="03000509000000000000" pitchFamily="65" charset="-120"/>
                        </a:defRPr>
                      </a:lvl9pPr>
                    </a:lstStyle>
                    <a:p>
                      <a:r>
                        <a:rPr kumimoji="1" lang="en-US" altLang="zh-TW" sz="2400" b="1" kern="1200" dirty="0" smtClean="0">
                          <a:solidFill>
                            <a:schemeClr val="tx1"/>
                          </a:solidFill>
                          <a:effectLst/>
                          <a:latin typeface="Times New Roman" panose="02020603050405020304" pitchFamily="18" charset="0"/>
                          <a:ea typeface="標楷體" panose="03000509000000000000" pitchFamily="65" charset="-120"/>
                          <a:cs typeface="+mn-cs"/>
                        </a:rPr>
                        <a:t>1.</a:t>
                      </a:r>
                      <a:r>
                        <a:rPr kumimoji="1" lang="zh-TW" altLang="zh-TW" sz="2400" b="1" kern="1200" dirty="0" smtClean="0">
                          <a:solidFill>
                            <a:schemeClr val="tx1"/>
                          </a:solidFill>
                          <a:effectLst/>
                          <a:latin typeface="Times New Roman" panose="02020603050405020304" pitchFamily="18" charset="0"/>
                          <a:ea typeface="標楷體" panose="03000509000000000000" pitchFamily="65" charset="-120"/>
                          <a:cs typeface="+mn-cs"/>
                        </a:rPr>
                        <a:t>採購法第</a:t>
                      </a:r>
                      <a:r>
                        <a:rPr kumimoji="1" lang="en-US" altLang="zh-TW" sz="2400" b="1" kern="1200" dirty="0" smtClean="0">
                          <a:solidFill>
                            <a:schemeClr val="tx1"/>
                          </a:solidFill>
                          <a:effectLst/>
                          <a:latin typeface="Times New Roman" panose="02020603050405020304" pitchFamily="18" charset="0"/>
                          <a:ea typeface="標楷體" panose="03000509000000000000" pitchFamily="65" charset="-120"/>
                          <a:cs typeface="+mn-cs"/>
                        </a:rPr>
                        <a:t>22</a:t>
                      </a:r>
                      <a:r>
                        <a:rPr kumimoji="1" lang="zh-TW" altLang="zh-TW" sz="2400" b="1" kern="1200" dirty="0" smtClean="0">
                          <a:solidFill>
                            <a:schemeClr val="tx1"/>
                          </a:solidFill>
                          <a:effectLst/>
                          <a:latin typeface="Times New Roman" panose="02020603050405020304" pitchFamily="18" charset="0"/>
                          <a:ea typeface="標楷體" panose="03000509000000000000" pitchFamily="65" charset="-120"/>
                          <a:cs typeface="+mn-cs"/>
                        </a:rPr>
                        <a:t>條第</a:t>
                      </a:r>
                      <a:r>
                        <a:rPr kumimoji="1" lang="en-US" altLang="zh-TW" sz="2400" b="1" kern="1200" dirty="0" smtClean="0">
                          <a:solidFill>
                            <a:schemeClr val="tx1"/>
                          </a:solidFill>
                          <a:effectLst/>
                          <a:latin typeface="Times New Roman" panose="02020603050405020304" pitchFamily="18" charset="0"/>
                          <a:ea typeface="標楷體" panose="03000509000000000000" pitchFamily="65" charset="-120"/>
                          <a:cs typeface="+mn-cs"/>
                        </a:rPr>
                        <a:t>1</a:t>
                      </a:r>
                      <a:r>
                        <a:rPr kumimoji="1" lang="zh-TW" altLang="zh-TW" sz="2400" b="1" kern="1200" dirty="0" smtClean="0">
                          <a:solidFill>
                            <a:schemeClr val="tx1"/>
                          </a:solidFill>
                          <a:effectLst/>
                          <a:latin typeface="Times New Roman" panose="02020603050405020304" pitchFamily="18" charset="0"/>
                          <a:ea typeface="標楷體" panose="03000509000000000000" pitchFamily="65" charset="-120"/>
                          <a:cs typeface="+mn-cs"/>
                        </a:rPr>
                        <a:t>項第</a:t>
                      </a:r>
                      <a:r>
                        <a:rPr kumimoji="1" lang="en-US" altLang="zh-TW" sz="2400" b="1" kern="1200" dirty="0" smtClean="0">
                          <a:solidFill>
                            <a:schemeClr val="tx1"/>
                          </a:solidFill>
                          <a:effectLst/>
                          <a:latin typeface="Times New Roman" panose="02020603050405020304" pitchFamily="18" charset="0"/>
                          <a:ea typeface="標楷體" panose="03000509000000000000" pitchFamily="65" charset="-120"/>
                          <a:cs typeface="+mn-cs"/>
                        </a:rPr>
                        <a:t>6</a:t>
                      </a:r>
                      <a:r>
                        <a:rPr kumimoji="1" lang="zh-TW" altLang="zh-TW" sz="2400" b="1" kern="1200" dirty="0" smtClean="0">
                          <a:solidFill>
                            <a:schemeClr val="tx1"/>
                          </a:solidFill>
                          <a:effectLst/>
                          <a:latin typeface="Times New Roman" panose="02020603050405020304" pitchFamily="18" charset="0"/>
                          <a:ea typeface="標楷體" panose="03000509000000000000" pitchFamily="65" charset="-120"/>
                          <a:cs typeface="+mn-cs"/>
                        </a:rPr>
                        <a:t>款所稱「必須追加契約以外之工程」之情形，包括新增項目、原契約項目數量之增加、原契約項目規格之變更 。</a:t>
                      </a:r>
                      <a:r>
                        <a:rPr kumimoji="1" lang="en-US" altLang="zh-TW" sz="2400" b="1" kern="1200" dirty="0" smtClean="0">
                          <a:solidFill>
                            <a:schemeClr val="tx1"/>
                          </a:solidFill>
                          <a:effectLst/>
                          <a:latin typeface="Times New Roman" panose="02020603050405020304" pitchFamily="18" charset="0"/>
                          <a:ea typeface="標楷體" panose="03000509000000000000" pitchFamily="65" charset="-120"/>
                          <a:cs typeface="+mn-cs"/>
                        </a:rPr>
                        <a:t>(</a:t>
                      </a:r>
                      <a:r>
                        <a:rPr kumimoji="1" lang="zh-TW" altLang="zh-TW" sz="2400" b="1" kern="1200" dirty="0" smtClean="0">
                          <a:solidFill>
                            <a:schemeClr val="tx1"/>
                          </a:solidFill>
                          <a:effectLst/>
                          <a:latin typeface="Times New Roman" panose="02020603050405020304" pitchFamily="18" charset="0"/>
                          <a:ea typeface="標楷體" panose="03000509000000000000" pitchFamily="65" charset="-120"/>
                          <a:cs typeface="+mn-cs"/>
                        </a:rPr>
                        <a:t>工程企字第</a:t>
                      </a:r>
                      <a:r>
                        <a:rPr kumimoji="1" lang="en-US" altLang="zh-TW" sz="2400" b="1" kern="1200" dirty="0" smtClean="0">
                          <a:solidFill>
                            <a:schemeClr val="tx1"/>
                          </a:solidFill>
                          <a:effectLst/>
                          <a:latin typeface="Times New Roman" panose="02020603050405020304" pitchFamily="18" charset="0"/>
                          <a:ea typeface="標楷體" panose="03000509000000000000" pitchFamily="65" charset="-120"/>
                          <a:cs typeface="+mn-cs"/>
                        </a:rPr>
                        <a:t>09700536510</a:t>
                      </a:r>
                      <a:r>
                        <a:rPr kumimoji="1" lang="zh-TW" altLang="zh-TW" sz="2400" b="1" kern="1200" dirty="0" smtClean="0">
                          <a:solidFill>
                            <a:schemeClr val="tx1"/>
                          </a:solidFill>
                          <a:effectLst/>
                          <a:latin typeface="Times New Roman" panose="02020603050405020304" pitchFamily="18" charset="0"/>
                          <a:ea typeface="標楷體" panose="03000509000000000000" pitchFamily="65" charset="-120"/>
                          <a:cs typeface="+mn-cs"/>
                        </a:rPr>
                        <a:t>號</a:t>
                      </a:r>
                      <a:r>
                        <a:rPr kumimoji="1" lang="en-US" altLang="zh-TW" sz="2400" b="1" kern="1200" dirty="0" smtClean="0">
                          <a:solidFill>
                            <a:schemeClr val="tx1"/>
                          </a:solidFill>
                          <a:effectLst/>
                          <a:latin typeface="Times New Roman" panose="02020603050405020304" pitchFamily="18" charset="0"/>
                          <a:ea typeface="標楷體" panose="03000509000000000000" pitchFamily="65" charset="-120"/>
                          <a:cs typeface="+mn-cs"/>
                        </a:rPr>
                        <a:t>) </a:t>
                      </a:r>
                      <a:r>
                        <a:rPr kumimoji="1" lang="zh-TW" altLang="zh-TW" sz="2400" b="1" kern="1200" dirty="0" smtClean="0">
                          <a:solidFill>
                            <a:schemeClr val="tx1"/>
                          </a:solidFill>
                          <a:effectLst/>
                          <a:latin typeface="Times New Roman" panose="02020603050405020304" pitchFamily="18" charset="0"/>
                          <a:ea typeface="標楷體" panose="03000509000000000000" pitchFamily="65" charset="-120"/>
                          <a:cs typeface="+mn-cs"/>
                        </a:rPr>
                        <a:t>即新增項目議價</a:t>
                      </a:r>
                      <a:r>
                        <a:rPr kumimoji="1" lang="en-US" altLang="zh-TW" sz="2400" b="1" kern="1200" dirty="0" smtClean="0">
                          <a:solidFill>
                            <a:schemeClr val="tx1"/>
                          </a:solidFill>
                          <a:effectLst/>
                          <a:latin typeface="Times New Roman" panose="02020603050405020304" pitchFamily="18" charset="0"/>
                          <a:ea typeface="標楷體" panose="03000509000000000000" pitchFamily="65" charset="-120"/>
                          <a:cs typeface="+mn-cs"/>
                        </a:rPr>
                        <a:t>+</a:t>
                      </a:r>
                      <a:r>
                        <a:rPr kumimoji="1" lang="zh-TW" altLang="zh-TW" sz="2400" b="1" kern="1200" dirty="0" smtClean="0">
                          <a:solidFill>
                            <a:schemeClr val="tx1"/>
                          </a:solidFill>
                          <a:effectLst/>
                          <a:latin typeface="Times New Roman" panose="02020603050405020304" pitchFamily="18" charset="0"/>
                          <a:ea typeface="標楷體" panose="03000509000000000000" pitchFamily="65" charset="-120"/>
                          <a:cs typeface="+mn-cs"/>
                        </a:rPr>
                        <a:t>原有項目數量增加</a:t>
                      </a:r>
                      <a:r>
                        <a:rPr kumimoji="1" lang="en-US" altLang="zh-TW" sz="2400" b="1" kern="1200" dirty="0" smtClean="0">
                          <a:solidFill>
                            <a:schemeClr val="tx1"/>
                          </a:solidFill>
                          <a:effectLst/>
                          <a:latin typeface="Times New Roman" panose="02020603050405020304" pitchFamily="18" charset="0"/>
                          <a:ea typeface="標楷體" panose="03000509000000000000" pitchFamily="65" charset="-120"/>
                          <a:cs typeface="+mn-cs"/>
                        </a:rPr>
                        <a:t>=</a:t>
                      </a:r>
                      <a:r>
                        <a:rPr kumimoji="1" lang="zh-TW" altLang="zh-TW" sz="2400" b="1" kern="1200" dirty="0" smtClean="0">
                          <a:solidFill>
                            <a:schemeClr val="tx1"/>
                          </a:solidFill>
                          <a:effectLst/>
                          <a:latin typeface="Times New Roman" panose="02020603050405020304" pitchFamily="18" charset="0"/>
                          <a:ea typeface="標楷體" panose="03000509000000000000" pitchFamily="65" charset="-120"/>
                          <a:cs typeface="+mn-cs"/>
                        </a:rPr>
                        <a:t>本次追加金額。</a:t>
                      </a:r>
                    </a:p>
                    <a:p>
                      <a:r>
                        <a:rPr kumimoji="1" lang="en-US" altLang="zh-TW" sz="2400" b="1" kern="1200" dirty="0" smtClean="0">
                          <a:solidFill>
                            <a:schemeClr val="tx1"/>
                          </a:solidFill>
                          <a:effectLst/>
                          <a:latin typeface="Times New Roman" panose="02020603050405020304" pitchFamily="18" charset="0"/>
                          <a:ea typeface="標楷體" panose="03000509000000000000" pitchFamily="65" charset="-120"/>
                          <a:cs typeface="+mn-cs"/>
                        </a:rPr>
                        <a:t>2. </a:t>
                      </a:r>
                      <a:r>
                        <a:rPr kumimoji="1" lang="zh-TW" altLang="zh-TW" sz="2400" b="1" kern="1200" dirty="0" smtClean="0">
                          <a:solidFill>
                            <a:schemeClr val="tx1"/>
                          </a:solidFill>
                          <a:effectLst/>
                          <a:latin typeface="Times New Roman" panose="02020603050405020304" pitchFamily="18" charset="0"/>
                          <a:ea typeface="標楷體" panose="03000509000000000000" pitchFamily="65" charset="-120"/>
                          <a:cs typeface="+mn-cs"/>
                        </a:rPr>
                        <a:t>本法第</a:t>
                      </a:r>
                      <a:r>
                        <a:rPr kumimoji="1" lang="en-US" altLang="zh-TW" sz="2400" b="1" kern="1200" dirty="0" smtClean="0">
                          <a:solidFill>
                            <a:schemeClr val="tx1"/>
                          </a:solidFill>
                          <a:effectLst/>
                          <a:latin typeface="Times New Roman" panose="02020603050405020304" pitchFamily="18" charset="0"/>
                          <a:ea typeface="標楷體" panose="03000509000000000000" pitchFamily="65" charset="-120"/>
                          <a:cs typeface="+mn-cs"/>
                        </a:rPr>
                        <a:t>22</a:t>
                      </a:r>
                      <a:r>
                        <a:rPr kumimoji="1" lang="zh-TW" altLang="zh-TW" sz="2400" b="1" kern="1200" dirty="0" smtClean="0">
                          <a:solidFill>
                            <a:schemeClr val="tx1"/>
                          </a:solidFill>
                          <a:effectLst/>
                          <a:latin typeface="Times New Roman" panose="02020603050405020304" pitchFamily="18" charset="0"/>
                          <a:ea typeface="標楷體" panose="03000509000000000000" pitchFamily="65" charset="-120"/>
                          <a:cs typeface="+mn-cs"/>
                        </a:rPr>
                        <a:t>條第</a:t>
                      </a:r>
                      <a:r>
                        <a:rPr kumimoji="1" lang="en-US" altLang="zh-TW" sz="2400" b="1" kern="1200" dirty="0" smtClean="0">
                          <a:solidFill>
                            <a:schemeClr val="tx1"/>
                          </a:solidFill>
                          <a:effectLst/>
                          <a:latin typeface="Times New Roman" panose="02020603050405020304" pitchFamily="18" charset="0"/>
                          <a:ea typeface="標楷體" panose="03000509000000000000" pitchFamily="65" charset="-120"/>
                          <a:cs typeface="+mn-cs"/>
                        </a:rPr>
                        <a:t>1</a:t>
                      </a:r>
                      <a:r>
                        <a:rPr kumimoji="1" lang="zh-TW" altLang="zh-TW" sz="2400" b="1" kern="1200" dirty="0" smtClean="0">
                          <a:solidFill>
                            <a:schemeClr val="tx1"/>
                          </a:solidFill>
                          <a:effectLst/>
                          <a:latin typeface="Times New Roman" panose="02020603050405020304" pitchFamily="18" charset="0"/>
                          <a:ea typeface="標楷體" panose="03000509000000000000" pitchFamily="65" charset="-120"/>
                          <a:cs typeface="+mn-cs"/>
                        </a:rPr>
                        <a:t>項第</a:t>
                      </a:r>
                      <a:r>
                        <a:rPr kumimoji="1" lang="en-US" altLang="zh-TW" sz="2400" b="1" kern="1200" dirty="0" smtClean="0">
                          <a:solidFill>
                            <a:schemeClr val="tx1"/>
                          </a:solidFill>
                          <a:effectLst/>
                          <a:latin typeface="Times New Roman" panose="02020603050405020304" pitchFamily="18" charset="0"/>
                          <a:ea typeface="標楷體" panose="03000509000000000000" pitchFamily="65" charset="-120"/>
                          <a:cs typeface="+mn-cs"/>
                        </a:rPr>
                        <a:t>6</a:t>
                      </a:r>
                      <a:r>
                        <a:rPr kumimoji="1" lang="zh-TW" altLang="zh-TW" sz="2400" b="1" kern="1200" dirty="0" smtClean="0">
                          <a:solidFill>
                            <a:schemeClr val="tx1"/>
                          </a:solidFill>
                          <a:effectLst/>
                          <a:latin typeface="Times New Roman" panose="02020603050405020304" pitchFamily="18" charset="0"/>
                          <a:ea typeface="標楷體" panose="03000509000000000000" pitchFamily="65" charset="-120"/>
                          <a:cs typeface="+mn-cs"/>
                        </a:rPr>
                        <a:t>款所稱百分之五十，指「追加」累計金額占原主契約金額之比率。</a:t>
                      </a:r>
                    </a:p>
                    <a:p>
                      <a:r>
                        <a:rPr kumimoji="1" lang="en-US" altLang="zh-TW" sz="2400" b="1" kern="1200" dirty="0" smtClean="0">
                          <a:solidFill>
                            <a:schemeClr val="tx1"/>
                          </a:solidFill>
                          <a:effectLst/>
                          <a:latin typeface="Times New Roman" panose="02020603050405020304" pitchFamily="18" charset="0"/>
                          <a:ea typeface="標楷體" panose="03000509000000000000" pitchFamily="65" charset="-120"/>
                          <a:cs typeface="+mn-cs"/>
                        </a:rPr>
                        <a:t>3.</a:t>
                      </a:r>
                      <a:r>
                        <a:rPr kumimoji="1" lang="zh-TW" altLang="zh-TW" sz="2400" b="1" kern="1200" dirty="0" smtClean="0">
                          <a:solidFill>
                            <a:schemeClr val="tx1"/>
                          </a:solidFill>
                          <a:effectLst/>
                          <a:latin typeface="Times New Roman" panose="02020603050405020304" pitchFamily="18" charset="0"/>
                          <a:ea typeface="標楷體" panose="03000509000000000000" pitchFamily="65" charset="-120"/>
                          <a:cs typeface="+mn-cs"/>
                        </a:rPr>
                        <a:t>原主契約金額為固定母數。</a:t>
                      </a:r>
                      <a:endParaRPr kumimoji="0" lang="zh-TW" sz="2400" b="1" i="0" u="none" strike="noStrike" cap="none" normalizeH="0" baseline="0" dirty="0" smtClean="0">
                        <a:ln>
                          <a:noFill/>
                        </a:ln>
                        <a:solidFill>
                          <a:schemeClr val="tx1"/>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512763">
                <a:tc>
                  <a:txBody>
                    <a:bodyPr/>
                    <a:lstStyle>
                      <a:lvl1pPr>
                        <a:spcBef>
                          <a:spcPct val="20000"/>
                        </a:spcBef>
                        <a:defRPr kumimoji="1" sz="2800">
                          <a:solidFill>
                            <a:schemeClr val="tx1"/>
                          </a:solidFill>
                          <a:latin typeface="Times New Roman" panose="02020603050405020304" pitchFamily="18" charset="0"/>
                          <a:ea typeface="標楷體" panose="03000509000000000000" pitchFamily="65" charset="-120"/>
                        </a:defRPr>
                      </a:lvl1pPr>
                      <a:lvl2pPr marL="742950" indent="-285750">
                        <a:spcBef>
                          <a:spcPct val="20000"/>
                        </a:spcBef>
                        <a:defRPr kumimoji="1" sz="2400">
                          <a:solidFill>
                            <a:schemeClr val="tx1"/>
                          </a:solidFill>
                          <a:latin typeface="Times New Roman" panose="02020603050405020304" pitchFamily="18" charset="0"/>
                          <a:ea typeface="標楷體" panose="03000509000000000000" pitchFamily="65" charset="-120"/>
                        </a:defRPr>
                      </a:lvl2pPr>
                      <a:lvl3pPr marL="1143000" indent="-228600">
                        <a:spcBef>
                          <a:spcPct val="20000"/>
                        </a:spcBef>
                        <a:defRPr kumimoji="1" sz="2000">
                          <a:solidFill>
                            <a:schemeClr val="tx1"/>
                          </a:solidFill>
                          <a:latin typeface="Times New Roman" panose="02020603050405020304" pitchFamily="18" charset="0"/>
                          <a:ea typeface="標楷體" panose="03000509000000000000" pitchFamily="65" charset="-120"/>
                        </a:defRPr>
                      </a:lvl3pPr>
                      <a:lvl4pPr marL="1600200" indent="-228600">
                        <a:spcBef>
                          <a:spcPct val="20000"/>
                        </a:spcBef>
                        <a:defRPr kumimoji="1">
                          <a:solidFill>
                            <a:schemeClr val="tx1"/>
                          </a:solidFill>
                          <a:latin typeface="Times New Roman" panose="02020603050405020304" pitchFamily="18" charset="0"/>
                          <a:ea typeface="標楷體" panose="03000509000000000000" pitchFamily="65" charset="-120"/>
                        </a:defRPr>
                      </a:lvl4pPr>
                      <a:lvl5pPr marL="2057400" indent="-228600">
                        <a:spcBef>
                          <a:spcPct val="20000"/>
                        </a:spcBef>
                        <a:defRPr kumimoji="1">
                          <a:solidFill>
                            <a:schemeClr val="tx1"/>
                          </a:solidFill>
                          <a:latin typeface="Times New Roman" panose="02020603050405020304" pitchFamily="18" charset="0"/>
                          <a:ea typeface="標楷體" panose="03000509000000000000" pitchFamily="65" charset="-120"/>
                        </a:defRPr>
                      </a:lvl5pPr>
                      <a:lvl6pPr marL="2514600" indent="-228600" eaLnBrk="0" fontAlgn="base" hangingPunct="0">
                        <a:spcBef>
                          <a:spcPct val="20000"/>
                        </a:spcBef>
                        <a:spcAft>
                          <a:spcPct val="0"/>
                        </a:spcAft>
                        <a:defRPr kumimoji="1">
                          <a:solidFill>
                            <a:schemeClr val="tx1"/>
                          </a:solidFill>
                          <a:latin typeface="Times New Roman" panose="02020603050405020304" pitchFamily="18" charset="0"/>
                          <a:ea typeface="標楷體" panose="03000509000000000000" pitchFamily="65" charset="-120"/>
                        </a:defRPr>
                      </a:lvl6pPr>
                      <a:lvl7pPr marL="2971800" indent="-228600" eaLnBrk="0" fontAlgn="base" hangingPunct="0">
                        <a:spcBef>
                          <a:spcPct val="20000"/>
                        </a:spcBef>
                        <a:spcAft>
                          <a:spcPct val="0"/>
                        </a:spcAft>
                        <a:defRPr kumimoji="1">
                          <a:solidFill>
                            <a:schemeClr val="tx1"/>
                          </a:solidFill>
                          <a:latin typeface="Times New Roman" panose="02020603050405020304" pitchFamily="18" charset="0"/>
                          <a:ea typeface="標楷體" panose="03000509000000000000" pitchFamily="65" charset="-120"/>
                        </a:defRPr>
                      </a:lvl7pPr>
                      <a:lvl8pPr marL="3429000" indent="-228600" eaLnBrk="0" fontAlgn="base" hangingPunct="0">
                        <a:spcBef>
                          <a:spcPct val="20000"/>
                        </a:spcBef>
                        <a:spcAft>
                          <a:spcPct val="0"/>
                        </a:spcAft>
                        <a:defRPr kumimoji="1">
                          <a:solidFill>
                            <a:schemeClr val="tx1"/>
                          </a:solidFill>
                          <a:latin typeface="Times New Roman" panose="02020603050405020304" pitchFamily="18" charset="0"/>
                          <a:ea typeface="標楷體" panose="03000509000000000000" pitchFamily="65" charset="-120"/>
                        </a:defRPr>
                      </a:lvl8pPr>
                      <a:lvl9pPr marL="3886200" indent="-228600" eaLnBrk="0" fontAlgn="base" hangingPunct="0">
                        <a:spcBef>
                          <a:spcPct val="20000"/>
                        </a:spcBef>
                        <a:spcAft>
                          <a:spcPct val="0"/>
                        </a:spcAft>
                        <a:defRPr kumimoji="1">
                          <a:solidFill>
                            <a:schemeClr val="tx1"/>
                          </a:solidFill>
                          <a:latin typeface="Times New Roman" panose="02020603050405020304" pitchFamily="18" charset="0"/>
                          <a:ea typeface="標楷體" panose="03000509000000000000" pitchFamily="65"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sz="2400" b="1" i="0" u="none" strike="noStrike" cap="none" normalizeH="0" baseline="0" smtClean="0">
                          <a:ln>
                            <a:noFill/>
                          </a:ln>
                          <a:solidFill>
                            <a:schemeClr val="tx1"/>
                          </a:solidFill>
                          <a:effectLst/>
                          <a:latin typeface="Calibri" panose="020F0502020204030204" pitchFamily="34" charset="0"/>
                          <a:ea typeface="標楷體" panose="03000509000000000000" pitchFamily="65" charset="-120"/>
                          <a:cs typeface="Times New Roman" panose="02020603050405020304" pitchFamily="18" charset="0"/>
                        </a:rPr>
                        <a:t>本次追加金額</a:t>
                      </a:r>
                      <a:endParaRPr kumimoji="0" lang="zh-TW" sz="2400" b="1" i="0" u="none" strike="noStrike" cap="none" normalizeH="0" baseline="0" smtClean="0">
                        <a:ln>
                          <a:noFill/>
                        </a:ln>
                        <a:solidFill>
                          <a:schemeClr val="tx1"/>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Times New Roman" panose="02020603050405020304" pitchFamily="18" charset="0"/>
                          <a:ea typeface="標楷體" panose="03000509000000000000" pitchFamily="65" charset="-120"/>
                        </a:defRPr>
                      </a:lvl1pPr>
                      <a:lvl2pPr marL="742950" indent="-285750">
                        <a:spcBef>
                          <a:spcPct val="20000"/>
                        </a:spcBef>
                        <a:defRPr kumimoji="1" sz="2400">
                          <a:solidFill>
                            <a:schemeClr val="tx1"/>
                          </a:solidFill>
                          <a:latin typeface="Times New Roman" panose="02020603050405020304" pitchFamily="18" charset="0"/>
                          <a:ea typeface="標楷體" panose="03000509000000000000" pitchFamily="65" charset="-120"/>
                        </a:defRPr>
                      </a:lvl2pPr>
                      <a:lvl3pPr marL="1143000" indent="-228600">
                        <a:spcBef>
                          <a:spcPct val="20000"/>
                        </a:spcBef>
                        <a:defRPr kumimoji="1" sz="2000">
                          <a:solidFill>
                            <a:schemeClr val="tx1"/>
                          </a:solidFill>
                          <a:latin typeface="Times New Roman" panose="02020603050405020304" pitchFamily="18" charset="0"/>
                          <a:ea typeface="標楷體" panose="03000509000000000000" pitchFamily="65" charset="-120"/>
                        </a:defRPr>
                      </a:lvl3pPr>
                      <a:lvl4pPr marL="1600200" indent="-228600">
                        <a:spcBef>
                          <a:spcPct val="20000"/>
                        </a:spcBef>
                        <a:defRPr kumimoji="1">
                          <a:solidFill>
                            <a:schemeClr val="tx1"/>
                          </a:solidFill>
                          <a:latin typeface="Times New Roman" panose="02020603050405020304" pitchFamily="18" charset="0"/>
                          <a:ea typeface="標楷體" panose="03000509000000000000" pitchFamily="65" charset="-120"/>
                        </a:defRPr>
                      </a:lvl4pPr>
                      <a:lvl5pPr marL="2057400" indent="-228600">
                        <a:spcBef>
                          <a:spcPct val="20000"/>
                        </a:spcBef>
                        <a:defRPr kumimoji="1">
                          <a:solidFill>
                            <a:schemeClr val="tx1"/>
                          </a:solidFill>
                          <a:latin typeface="Times New Roman" panose="02020603050405020304" pitchFamily="18" charset="0"/>
                          <a:ea typeface="標楷體" panose="03000509000000000000" pitchFamily="65" charset="-120"/>
                        </a:defRPr>
                      </a:lvl5pPr>
                      <a:lvl6pPr marL="2514600" indent="-228600" eaLnBrk="0" fontAlgn="base" hangingPunct="0">
                        <a:spcBef>
                          <a:spcPct val="20000"/>
                        </a:spcBef>
                        <a:spcAft>
                          <a:spcPct val="0"/>
                        </a:spcAft>
                        <a:defRPr kumimoji="1">
                          <a:solidFill>
                            <a:schemeClr val="tx1"/>
                          </a:solidFill>
                          <a:latin typeface="Times New Roman" panose="02020603050405020304" pitchFamily="18" charset="0"/>
                          <a:ea typeface="標楷體" panose="03000509000000000000" pitchFamily="65" charset="-120"/>
                        </a:defRPr>
                      </a:lvl6pPr>
                      <a:lvl7pPr marL="2971800" indent="-228600" eaLnBrk="0" fontAlgn="base" hangingPunct="0">
                        <a:spcBef>
                          <a:spcPct val="20000"/>
                        </a:spcBef>
                        <a:spcAft>
                          <a:spcPct val="0"/>
                        </a:spcAft>
                        <a:defRPr kumimoji="1">
                          <a:solidFill>
                            <a:schemeClr val="tx1"/>
                          </a:solidFill>
                          <a:latin typeface="Times New Roman" panose="02020603050405020304" pitchFamily="18" charset="0"/>
                          <a:ea typeface="標楷體" panose="03000509000000000000" pitchFamily="65" charset="-120"/>
                        </a:defRPr>
                      </a:lvl7pPr>
                      <a:lvl8pPr marL="3429000" indent="-228600" eaLnBrk="0" fontAlgn="base" hangingPunct="0">
                        <a:spcBef>
                          <a:spcPct val="20000"/>
                        </a:spcBef>
                        <a:spcAft>
                          <a:spcPct val="0"/>
                        </a:spcAft>
                        <a:defRPr kumimoji="1">
                          <a:solidFill>
                            <a:schemeClr val="tx1"/>
                          </a:solidFill>
                          <a:latin typeface="Times New Roman" panose="02020603050405020304" pitchFamily="18" charset="0"/>
                          <a:ea typeface="標楷體" panose="03000509000000000000" pitchFamily="65" charset="-120"/>
                        </a:defRPr>
                      </a:lvl8pPr>
                      <a:lvl9pPr marL="3886200" indent="-228600" eaLnBrk="0" fontAlgn="base" hangingPunct="0">
                        <a:spcBef>
                          <a:spcPct val="20000"/>
                        </a:spcBef>
                        <a:spcAft>
                          <a:spcPct val="0"/>
                        </a:spcAft>
                        <a:defRPr kumimoji="1">
                          <a:solidFill>
                            <a:schemeClr val="tx1"/>
                          </a:solidFill>
                          <a:latin typeface="Times New Roman" panose="02020603050405020304" pitchFamily="18" charset="0"/>
                          <a:ea typeface="標楷體" panose="03000509000000000000" pitchFamily="65"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smtClean="0">
                          <a:ln>
                            <a:noFill/>
                          </a:ln>
                          <a:solidFill>
                            <a:schemeClr val="tx1"/>
                          </a:solidFill>
                          <a:effectLst/>
                          <a:latin typeface="標楷體" panose="03000509000000000000" pitchFamily="65" charset="-120"/>
                          <a:ea typeface="新細明體" panose="02020500000000000000" pitchFamily="18" charset="-120"/>
                          <a:cs typeface="Times New Roman" panose="02020603050405020304" pitchFamily="18" charset="0"/>
                        </a:rPr>
                        <a:t> </a:t>
                      </a:r>
                      <a:endParaRPr kumimoji="0" lang="zh-TW" altLang="zh-TW" sz="2400" b="1" i="0" u="none" strike="noStrike" cap="none" normalizeH="0" baseline="0" smtClean="0">
                        <a:ln>
                          <a:noFill/>
                        </a:ln>
                        <a:solidFill>
                          <a:schemeClr val="tx1"/>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zh-TW" altLang="en-US"/>
                    </a:p>
                  </a:txBody>
                  <a:tcPr/>
                </a:tc>
                <a:extLst>
                  <a:ext uri="{0D108BD9-81ED-4DB2-BD59-A6C34878D82A}">
                    <a16:rowId xmlns:a16="http://schemas.microsoft.com/office/drawing/2014/main" xmlns="" val="10002"/>
                  </a:ext>
                </a:extLst>
              </a:tr>
              <a:tr h="1534794">
                <a:tc>
                  <a:txBody>
                    <a:bodyPr/>
                    <a:lstStyle>
                      <a:lvl1pPr>
                        <a:spcBef>
                          <a:spcPct val="20000"/>
                        </a:spcBef>
                        <a:defRPr kumimoji="1" sz="2800">
                          <a:solidFill>
                            <a:schemeClr val="tx1"/>
                          </a:solidFill>
                          <a:latin typeface="Times New Roman" panose="02020603050405020304" pitchFamily="18" charset="0"/>
                          <a:ea typeface="標楷體" panose="03000509000000000000" pitchFamily="65" charset="-120"/>
                        </a:defRPr>
                      </a:lvl1pPr>
                      <a:lvl2pPr marL="742950" indent="-285750">
                        <a:spcBef>
                          <a:spcPct val="20000"/>
                        </a:spcBef>
                        <a:defRPr kumimoji="1" sz="2400">
                          <a:solidFill>
                            <a:schemeClr val="tx1"/>
                          </a:solidFill>
                          <a:latin typeface="Times New Roman" panose="02020603050405020304" pitchFamily="18" charset="0"/>
                          <a:ea typeface="標楷體" panose="03000509000000000000" pitchFamily="65" charset="-120"/>
                        </a:defRPr>
                      </a:lvl2pPr>
                      <a:lvl3pPr marL="1143000" indent="-228600">
                        <a:spcBef>
                          <a:spcPct val="20000"/>
                        </a:spcBef>
                        <a:defRPr kumimoji="1" sz="2000">
                          <a:solidFill>
                            <a:schemeClr val="tx1"/>
                          </a:solidFill>
                          <a:latin typeface="Times New Roman" panose="02020603050405020304" pitchFamily="18" charset="0"/>
                          <a:ea typeface="標楷體" panose="03000509000000000000" pitchFamily="65" charset="-120"/>
                        </a:defRPr>
                      </a:lvl3pPr>
                      <a:lvl4pPr marL="1600200" indent="-228600">
                        <a:spcBef>
                          <a:spcPct val="20000"/>
                        </a:spcBef>
                        <a:defRPr kumimoji="1">
                          <a:solidFill>
                            <a:schemeClr val="tx1"/>
                          </a:solidFill>
                          <a:latin typeface="Times New Roman" panose="02020603050405020304" pitchFamily="18" charset="0"/>
                          <a:ea typeface="標楷體" panose="03000509000000000000" pitchFamily="65" charset="-120"/>
                        </a:defRPr>
                      </a:lvl4pPr>
                      <a:lvl5pPr marL="2057400" indent="-228600">
                        <a:spcBef>
                          <a:spcPct val="20000"/>
                        </a:spcBef>
                        <a:defRPr kumimoji="1">
                          <a:solidFill>
                            <a:schemeClr val="tx1"/>
                          </a:solidFill>
                          <a:latin typeface="Times New Roman" panose="02020603050405020304" pitchFamily="18" charset="0"/>
                          <a:ea typeface="標楷體" panose="03000509000000000000" pitchFamily="65" charset="-120"/>
                        </a:defRPr>
                      </a:lvl5pPr>
                      <a:lvl6pPr marL="2514600" indent="-228600" eaLnBrk="0" fontAlgn="base" hangingPunct="0">
                        <a:spcBef>
                          <a:spcPct val="20000"/>
                        </a:spcBef>
                        <a:spcAft>
                          <a:spcPct val="0"/>
                        </a:spcAft>
                        <a:defRPr kumimoji="1">
                          <a:solidFill>
                            <a:schemeClr val="tx1"/>
                          </a:solidFill>
                          <a:latin typeface="Times New Roman" panose="02020603050405020304" pitchFamily="18" charset="0"/>
                          <a:ea typeface="標楷體" panose="03000509000000000000" pitchFamily="65" charset="-120"/>
                        </a:defRPr>
                      </a:lvl6pPr>
                      <a:lvl7pPr marL="2971800" indent="-228600" eaLnBrk="0" fontAlgn="base" hangingPunct="0">
                        <a:spcBef>
                          <a:spcPct val="20000"/>
                        </a:spcBef>
                        <a:spcAft>
                          <a:spcPct val="0"/>
                        </a:spcAft>
                        <a:defRPr kumimoji="1">
                          <a:solidFill>
                            <a:schemeClr val="tx1"/>
                          </a:solidFill>
                          <a:latin typeface="Times New Roman" panose="02020603050405020304" pitchFamily="18" charset="0"/>
                          <a:ea typeface="標楷體" panose="03000509000000000000" pitchFamily="65" charset="-120"/>
                        </a:defRPr>
                      </a:lvl7pPr>
                      <a:lvl8pPr marL="3429000" indent="-228600" eaLnBrk="0" fontAlgn="base" hangingPunct="0">
                        <a:spcBef>
                          <a:spcPct val="20000"/>
                        </a:spcBef>
                        <a:spcAft>
                          <a:spcPct val="0"/>
                        </a:spcAft>
                        <a:defRPr kumimoji="1">
                          <a:solidFill>
                            <a:schemeClr val="tx1"/>
                          </a:solidFill>
                          <a:latin typeface="Times New Roman" panose="02020603050405020304" pitchFamily="18" charset="0"/>
                          <a:ea typeface="標楷體" panose="03000509000000000000" pitchFamily="65" charset="-120"/>
                        </a:defRPr>
                      </a:lvl8pPr>
                      <a:lvl9pPr marL="3886200" indent="-228600" eaLnBrk="0" fontAlgn="base" hangingPunct="0">
                        <a:spcBef>
                          <a:spcPct val="20000"/>
                        </a:spcBef>
                        <a:spcAft>
                          <a:spcPct val="0"/>
                        </a:spcAft>
                        <a:defRPr kumimoji="1">
                          <a:solidFill>
                            <a:schemeClr val="tx1"/>
                          </a:solidFill>
                          <a:latin typeface="Times New Roman" panose="02020603050405020304" pitchFamily="18" charset="0"/>
                          <a:ea typeface="標楷體" panose="03000509000000000000" pitchFamily="65"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sz="2400" b="1" i="0" u="none" strike="noStrike" cap="none" normalizeH="0" baseline="0" smtClean="0">
                          <a:ln>
                            <a:noFill/>
                          </a:ln>
                          <a:solidFill>
                            <a:schemeClr val="tx1"/>
                          </a:solidFill>
                          <a:effectLst/>
                          <a:latin typeface="Calibri" panose="020F0502020204030204" pitchFamily="34" charset="0"/>
                          <a:ea typeface="標楷體" panose="03000509000000000000" pitchFamily="65" charset="-120"/>
                          <a:cs typeface="Times New Roman" panose="02020603050405020304" pitchFamily="18" charset="0"/>
                        </a:rPr>
                        <a:t>加帳累計金額</a:t>
                      </a:r>
                      <a:r>
                        <a:rPr kumimoji="0" lang="en-US" altLang="zh-TW" sz="2400" b="1" i="0" u="none" strike="noStrike" cap="none" normalizeH="0" baseline="0" smtClean="0">
                          <a:ln>
                            <a:noFill/>
                          </a:ln>
                          <a:solidFill>
                            <a:schemeClr val="tx1"/>
                          </a:solidFill>
                          <a:effectLst/>
                          <a:latin typeface="Calibri" panose="020F0502020204030204" pitchFamily="34" charset="0"/>
                          <a:ea typeface="標楷體" panose="03000509000000000000" pitchFamily="65" charset="-120"/>
                          <a:cs typeface="Times New Roman" panose="02020603050405020304" pitchFamily="18" charset="0"/>
                        </a:rPr>
                        <a:t>(A)</a:t>
                      </a:r>
                      <a:endParaRPr kumimoji="0" lang="zh-TW" altLang="zh-TW" sz="2400" b="1" i="0" u="none" strike="noStrike" cap="none" normalizeH="0" baseline="0" smtClean="0">
                        <a:ln>
                          <a:noFill/>
                        </a:ln>
                        <a:solidFill>
                          <a:schemeClr val="tx1"/>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Times New Roman" panose="02020603050405020304" pitchFamily="18" charset="0"/>
                          <a:ea typeface="標楷體" panose="03000509000000000000" pitchFamily="65" charset="-120"/>
                        </a:defRPr>
                      </a:lvl1pPr>
                      <a:lvl2pPr marL="742950" indent="-285750">
                        <a:spcBef>
                          <a:spcPct val="20000"/>
                        </a:spcBef>
                        <a:defRPr kumimoji="1" sz="2400">
                          <a:solidFill>
                            <a:schemeClr val="tx1"/>
                          </a:solidFill>
                          <a:latin typeface="Times New Roman" panose="02020603050405020304" pitchFamily="18" charset="0"/>
                          <a:ea typeface="標楷體" panose="03000509000000000000" pitchFamily="65" charset="-120"/>
                        </a:defRPr>
                      </a:lvl2pPr>
                      <a:lvl3pPr marL="1143000" indent="-228600">
                        <a:spcBef>
                          <a:spcPct val="20000"/>
                        </a:spcBef>
                        <a:defRPr kumimoji="1" sz="2000">
                          <a:solidFill>
                            <a:schemeClr val="tx1"/>
                          </a:solidFill>
                          <a:latin typeface="Times New Roman" panose="02020603050405020304" pitchFamily="18" charset="0"/>
                          <a:ea typeface="標楷體" panose="03000509000000000000" pitchFamily="65" charset="-120"/>
                        </a:defRPr>
                      </a:lvl3pPr>
                      <a:lvl4pPr marL="1600200" indent="-228600">
                        <a:spcBef>
                          <a:spcPct val="20000"/>
                        </a:spcBef>
                        <a:defRPr kumimoji="1">
                          <a:solidFill>
                            <a:schemeClr val="tx1"/>
                          </a:solidFill>
                          <a:latin typeface="Times New Roman" panose="02020603050405020304" pitchFamily="18" charset="0"/>
                          <a:ea typeface="標楷體" panose="03000509000000000000" pitchFamily="65" charset="-120"/>
                        </a:defRPr>
                      </a:lvl4pPr>
                      <a:lvl5pPr marL="2057400" indent="-228600">
                        <a:spcBef>
                          <a:spcPct val="20000"/>
                        </a:spcBef>
                        <a:defRPr kumimoji="1">
                          <a:solidFill>
                            <a:schemeClr val="tx1"/>
                          </a:solidFill>
                          <a:latin typeface="Times New Roman" panose="02020603050405020304" pitchFamily="18" charset="0"/>
                          <a:ea typeface="標楷體" panose="03000509000000000000" pitchFamily="65" charset="-120"/>
                        </a:defRPr>
                      </a:lvl5pPr>
                      <a:lvl6pPr marL="2514600" indent="-228600" eaLnBrk="0" fontAlgn="base" hangingPunct="0">
                        <a:spcBef>
                          <a:spcPct val="20000"/>
                        </a:spcBef>
                        <a:spcAft>
                          <a:spcPct val="0"/>
                        </a:spcAft>
                        <a:defRPr kumimoji="1">
                          <a:solidFill>
                            <a:schemeClr val="tx1"/>
                          </a:solidFill>
                          <a:latin typeface="Times New Roman" panose="02020603050405020304" pitchFamily="18" charset="0"/>
                          <a:ea typeface="標楷體" panose="03000509000000000000" pitchFamily="65" charset="-120"/>
                        </a:defRPr>
                      </a:lvl6pPr>
                      <a:lvl7pPr marL="2971800" indent="-228600" eaLnBrk="0" fontAlgn="base" hangingPunct="0">
                        <a:spcBef>
                          <a:spcPct val="20000"/>
                        </a:spcBef>
                        <a:spcAft>
                          <a:spcPct val="0"/>
                        </a:spcAft>
                        <a:defRPr kumimoji="1">
                          <a:solidFill>
                            <a:schemeClr val="tx1"/>
                          </a:solidFill>
                          <a:latin typeface="Times New Roman" panose="02020603050405020304" pitchFamily="18" charset="0"/>
                          <a:ea typeface="標楷體" panose="03000509000000000000" pitchFamily="65" charset="-120"/>
                        </a:defRPr>
                      </a:lvl7pPr>
                      <a:lvl8pPr marL="3429000" indent="-228600" eaLnBrk="0" fontAlgn="base" hangingPunct="0">
                        <a:spcBef>
                          <a:spcPct val="20000"/>
                        </a:spcBef>
                        <a:spcAft>
                          <a:spcPct val="0"/>
                        </a:spcAft>
                        <a:defRPr kumimoji="1">
                          <a:solidFill>
                            <a:schemeClr val="tx1"/>
                          </a:solidFill>
                          <a:latin typeface="Times New Roman" panose="02020603050405020304" pitchFamily="18" charset="0"/>
                          <a:ea typeface="標楷體" panose="03000509000000000000" pitchFamily="65" charset="-120"/>
                        </a:defRPr>
                      </a:lvl8pPr>
                      <a:lvl9pPr marL="3886200" indent="-228600" eaLnBrk="0" fontAlgn="base" hangingPunct="0">
                        <a:spcBef>
                          <a:spcPct val="20000"/>
                        </a:spcBef>
                        <a:spcAft>
                          <a:spcPct val="0"/>
                        </a:spcAft>
                        <a:defRPr kumimoji="1">
                          <a:solidFill>
                            <a:schemeClr val="tx1"/>
                          </a:solidFill>
                          <a:latin typeface="Times New Roman" panose="02020603050405020304" pitchFamily="18" charset="0"/>
                          <a:ea typeface="標楷體" panose="03000509000000000000" pitchFamily="65"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smtClean="0">
                          <a:ln>
                            <a:noFill/>
                          </a:ln>
                          <a:solidFill>
                            <a:schemeClr val="tx1"/>
                          </a:solidFill>
                          <a:effectLst/>
                          <a:latin typeface="標楷體" panose="03000509000000000000" pitchFamily="65" charset="-120"/>
                          <a:ea typeface="新細明體" panose="02020500000000000000" pitchFamily="18" charset="-120"/>
                          <a:cs typeface="Times New Roman" panose="02020603050405020304" pitchFamily="18" charset="0"/>
                        </a:rPr>
                        <a:t> </a:t>
                      </a:r>
                      <a:endParaRPr kumimoji="0" lang="zh-TW" altLang="zh-TW" sz="2400" b="1" i="0" u="none" strike="noStrike" cap="none" normalizeH="0" baseline="0" smtClean="0">
                        <a:ln>
                          <a:noFill/>
                        </a:ln>
                        <a:solidFill>
                          <a:schemeClr val="tx1"/>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zh-TW" altLang="en-US"/>
                    </a:p>
                  </a:txBody>
                  <a:tcPr/>
                </a:tc>
                <a:extLst>
                  <a:ext uri="{0D108BD9-81ED-4DB2-BD59-A6C34878D82A}">
                    <a16:rowId xmlns:a16="http://schemas.microsoft.com/office/drawing/2014/main" xmlns="" val="10003"/>
                  </a:ext>
                </a:extLst>
              </a:tr>
              <a:tr h="512763">
                <a:tc>
                  <a:txBody>
                    <a:bodyPr/>
                    <a:lstStyle>
                      <a:lvl1pPr>
                        <a:spcBef>
                          <a:spcPct val="20000"/>
                        </a:spcBef>
                        <a:defRPr kumimoji="1" sz="2800">
                          <a:solidFill>
                            <a:schemeClr val="tx1"/>
                          </a:solidFill>
                          <a:latin typeface="Times New Roman" panose="02020603050405020304" pitchFamily="18" charset="0"/>
                          <a:ea typeface="標楷體" panose="03000509000000000000" pitchFamily="65" charset="-120"/>
                        </a:defRPr>
                      </a:lvl1pPr>
                      <a:lvl2pPr marL="742950" indent="-285750">
                        <a:spcBef>
                          <a:spcPct val="20000"/>
                        </a:spcBef>
                        <a:defRPr kumimoji="1" sz="2400">
                          <a:solidFill>
                            <a:schemeClr val="tx1"/>
                          </a:solidFill>
                          <a:latin typeface="Times New Roman" panose="02020603050405020304" pitchFamily="18" charset="0"/>
                          <a:ea typeface="標楷體" panose="03000509000000000000" pitchFamily="65" charset="-120"/>
                        </a:defRPr>
                      </a:lvl2pPr>
                      <a:lvl3pPr marL="1143000" indent="-228600">
                        <a:spcBef>
                          <a:spcPct val="20000"/>
                        </a:spcBef>
                        <a:defRPr kumimoji="1" sz="2000">
                          <a:solidFill>
                            <a:schemeClr val="tx1"/>
                          </a:solidFill>
                          <a:latin typeface="Times New Roman" panose="02020603050405020304" pitchFamily="18" charset="0"/>
                          <a:ea typeface="標楷體" panose="03000509000000000000" pitchFamily="65" charset="-120"/>
                        </a:defRPr>
                      </a:lvl3pPr>
                      <a:lvl4pPr marL="1600200" indent="-228600">
                        <a:spcBef>
                          <a:spcPct val="20000"/>
                        </a:spcBef>
                        <a:defRPr kumimoji="1">
                          <a:solidFill>
                            <a:schemeClr val="tx1"/>
                          </a:solidFill>
                          <a:latin typeface="Times New Roman" panose="02020603050405020304" pitchFamily="18" charset="0"/>
                          <a:ea typeface="標楷體" panose="03000509000000000000" pitchFamily="65" charset="-120"/>
                        </a:defRPr>
                      </a:lvl4pPr>
                      <a:lvl5pPr marL="2057400" indent="-228600">
                        <a:spcBef>
                          <a:spcPct val="20000"/>
                        </a:spcBef>
                        <a:defRPr kumimoji="1">
                          <a:solidFill>
                            <a:schemeClr val="tx1"/>
                          </a:solidFill>
                          <a:latin typeface="Times New Roman" panose="02020603050405020304" pitchFamily="18" charset="0"/>
                          <a:ea typeface="標楷體" panose="03000509000000000000" pitchFamily="65" charset="-120"/>
                        </a:defRPr>
                      </a:lvl5pPr>
                      <a:lvl6pPr marL="2514600" indent="-228600" eaLnBrk="0" fontAlgn="base" hangingPunct="0">
                        <a:spcBef>
                          <a:spcPct val="20000"/>
                        </a:spcBef>
                        <a:spcAft>
                          <a:spcPct val="0"/>
                        </a:spcAft>
                        <a:defRPr kumimoji="1">
                          <a:solidFill>
                            <a:schemeClr val="tx1"/>
                          </a:solidFill>
                          <a:latin typeface="Times New Roman" panose="02020603050405020304" pitchFamily="18" charset="0"/>
                          <a:ea typeface="標楷體" panose="03000509000000000000" pitchFamily="65" charset="-120"/>
                        </a:defRPr>
                      </a:lvl6pPr>
                      <a:lvl7pPr marL="2971800" indent="-228600" eaLnBrk="0" fontAlgn="base" hangingPunct="0">
                        <a:spcBef>
                          <a:spcPct val="20000"/>
                        </a:spcBef>
                        <a:spcAft>
                          <a:spcPct val="0"/>
                        </a:spcAft>
                        <a:defRPr kumimoji="1">
                          <a:solidFill>
                            <a:schemeClr val="tx1"/>
                          </a:solidFill>
                          <a:latin typeface="Times New Roman" panose="02020603050405020304" pitchFamily="18" charset="0"/>
                          <a:ea typeface="標楷體" panose="03000509000000000000" pitchFamily="65" charset="-120"/>
                        </a:defRPr>
                      </a:lvl7pPr>
                      <a:lvl8pPr marL="3429000" indent="-228600" eaLnBrk="0" fontAlgn="base" hangingPunct="0">
                        <a:spcBef>
                          <a:spcPct val="20000"/>
                        </a:spcBef>
                        <a:spcAft>
                          <a:spcPct val="0"/>
                        </a:spcAft>
                        <a:defRPr kumimoji="1">
                          <a:solidFill>
                            <a:schemeClr val="tx1"/>
                          </a:solidFill>
                          <a:latin typeface="Times New Roman" panose="02020603050405020304" pitchFamily="18" charset="0"/>
                          <a:ea typeface="標楷體" panose="03000509000000000000" pitchFamily="65" charset="-120"/>
                        </a:defRPr>
                      </a:lvl8pPr>
                      <a:lvl9pPr marL="3886200" indent="-228600" eaLnBrk="0" fontAlgn="base" hangingPunct="0">
                        <a:spcBef>
                          <a:spcPct val="20000"/>
                        </a:spcBef>
                        <a:spcAft>
                          <a:spcPct val="0"/>
                        </a:spcAft>
                        <a:defRPr kumimoji="1">
                          <a:solidFill>
                            <a:schemeClr val="tx1"/>
                          </a:solidFill>
                          <a:latin typeface="Times New Roman" panose="02020603050405020304" pitchFamily="18" charset="0"/>
                          <a:ea typeface="標楷體" panose="03000509000000000000" pitchFamily="65"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sz="2400" b="1" i="0" u="none" strike="noStrike" cap="none" normalizeH="0" baseline="0" smtClean="0">
                          <a:ln>
                            <a:noFill/>
                          </a:ln>
                          <a:solidFill>
                            <a:srgbClr val="FF0000"/>
                          </a:solidFill>
                          <a:effectLst/>
                          <a:latin typeface="Calibri" panose="020F0502020204030204" pitchFamily="34" charset="0"/>
                          <a:ea typeface="標楷體" panose="03000509000000000000" pitchFamily="65" charset="-120"/>
                          <a:cs typeface="Times New Roman" panose="02020603050405020304" pitchFamily="18" charset="0"/>
                        </a:rPr>
                        <a:t>原主契約金額</a:t>
                      </a:r>
                      <a:r>
                        <a:rPr kumimoji="0" lang="en-US" altLang="zh-TW" sz="2400" b="1" i="0" u="none" strike="noStrike" cap="none" normalizeH="0" baseline="0" smtClean="0">
                          <a:ln>
                            <a:noFill/>
                          </a:ln>
                          <a:solidFill>
                            <a:srgbClr val="FF0000"/>
                          </a:solidFill>
                          <a:effectLst/>
                          <a:latin typeface="Calibri" panose="020F0502020204030204" pitchFamily="34" charset="0"/>
                          <a:ea typeface="標楷體" panose="03000509000000000000" pitchFamily="65" charset="-120"/>
                          <a:cs typeface="Times New Roman" panose="02020603050405020304" pitchFamily="18" charset="0"/>
                        </a:rPr>
                        <a:t>(B)</a:t>
                      </a:r>
                      <a:endParaRPr kumimoji="0" lang="zh-TW" altLang="zh-TW" sz="2400" b="1" i="0" u="none" strike="noStrike" cap="none" normalizeH="0" baseline="0" smtClean="0">
                        <a:ln>
                          <a:noFill/>
                        </a:ln>
                        <a:solidFill>
                          <a:srgbClr val="FF0000"/>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Times New Roman" panose="02020603050405020304" pitchFamily="18" charset="0"/>
                          <a:ea typeface="標楷體" panose="03000509000000000000" pitchFamily="65" charset="-120"/>
                        </a:defRPr>
                      </a:lvl1pPr>
                      <a:lvl2pPr marL="742950" indent="-285750">
                        <a:spcBef>
                          <a:spcPct val="20000"/>
                        </a:spcBef>
                        <a:defRPr kumimoji="1" sz="2400">
                          <a:solidFill>
                            <a:schemeClr val="tx1"/>
                          </a:solidFill>
                          <a:latin typeface="Times New Roman" panose="02020603050405020304" pitchFamily="18" charset="0"/>
                          <a:ea typeface="標楷體" panose="03000509000000000000" pitchFamily="65" charset="-120"/>
                        </a:defRPr>
                      </a:lvl2pPr>
                      <a:lvl3pPr marL="1143000" indent="-228600">
                        <a:spcBef>
                          <a:spcPct val="20000"/>
                        </a:spcBef>
                        <a:defRPr kumimoji="1" sz="2000">
                          <a:solidFill>
                            <a:schemeClr val="tx1"/>
                          </a:solidFill>
                          <a:latin typeface="Times New Roman" panose="02020603050405020304" pitchFamily="18" charset="0"/>
                          <a:ea typeface="標楷體" panose="03000509000000000000" pitchFamily="65" charset="-120"/>
                        </a:defRPr>
                      </a:lvl3pPr>
                      <a:lvl4pPr marL="1600200" indent="-228600">
                        <a:spcBef>
                          <a:spcPct val="20000"/>
                        </a:spcBef>
                        <a:defRPr kumimoji="1">
                          <a:solidFill>
                            <a:schemeClr val="tx1"/>
                          </a:solidFill>
                          <a:latin typeface="Times New Roman" panose="02020603050405020304" pitchFamily="18" charset="0"/>
                          <a:ea typeface="標楷體" panose="03000509000000000000" pitchFamily="65" charset="-120"/>
                        </a:defRPr>
                      </a:lvl4pPr>
                      <a:lvl5pPr marL="2057400" indent="-228600">
                        <a:spcBef>
                          <a:spcPct val="20000"/>
                        </a:spcBef>
                        <a:defRPr kumimoji="1">
                          <a:solidFill>
                            <a:schemeClr val="tx1"/>
                          </a:solidFill>
                          <a:latin typeface="Times New Roman" panose="02020603050405020304" pitchFamily="18" charset="0"/>
                          <a:ea typeface="標楷體" panose="03000509000000000000" pitchFamily="65" charset="-120"/>
                        </a:defRPr>
                      </a:lvl5pPr>
                      <a:lvl6pPr marL="2514600" indent="-228600" eaLnBrk="0" fontAlgn="base" hangingPunct="0">
                        <a:spcBef>
                          <a:spcPct val="20000"/>
                        </a:spcBef>
                        <a:spcAft>
                          <a:spcPct val="0"/>
                        </a:spcAft>
                        <a:defRPr kumimoji="1">
                          <a:solidFill>
                            <a:schemeClr val="tx1"/>
                          </a:solidFill>
                          <a:latin typeface="Times New Roman" panose="02020603050405020304" pitchFamily="18" charset="0"/>
                          <a:ea typeface="標楷體" panose="03000509000000000000" pitchFamily="65" charset="-120"/>
                        </a:defRPr>
                      </a:lvl6pPr>
                      <a:lvl7pPr marL="2971800" indent="-228600" eaLnBrk="0" fontAlgn="base" hangingPunct="0">
                        <a:spcBef>
                          <a:spcPct val="20000"/>
                        </a:spcBef>
                        <a:spcAft>
                          <a:spcPct val="0"/>
                        </a:spcAft>
                        <a:defRPr kumimoji="1">
                          <a:solidFill>
                            <a:schemeClr val="tx1"/>
                          </a:solidFill>
                          <a:latin typeface="Times New Roman" panose="02020603050405020304" pitchFamily="18" charset="0"/>
                          <a:ea typeface="標楷體" panose="03000509000000000000" pitchFamily="65" charset="-120"/>
                        </a:defRPr>
                      </a:lvl7pPr>
                      <a:lvl8pPr marL="3429000" indent="-228600" eaLnBrk="0" fontAlgn="base" hangingPunct="0">
                        <a:spcBef>
                          <a:spcPct val="20000"/>
                        </a:spcBef>
                        <a:spcAft>
                          <a:spcPct val="0"/>
                        </a:spcAft>
                        <a:defRPr kumimoji="1">
                          <a:solidFill>
                            <a:schemeClr val="tx1"/>
                          </a:solidFill>
                          <a:latin typeface="Times New Roman" panose="02020603050405020304" pitchFamily="18" charset="0"/>
                          <a:ea typeface="標楷體" panose="03000509000000000000" pitchFamily="65" charset="-120"/>
                        </a:defRPr>
                      </a:lvl8pPr>
                      <a:lvl9pPr marL="3886200" indent="-228600" eaLnBrk="0" fontAlgn="base" hangingPunct="0">
                        <a:spcBef>
                          <a:spcPct val="20000"/>
                        </a:spcBef>
                        <a:spcAft>
                          <a:spcPct val="0"/>
                        </a:spcAft>
                        <a:defRPr kumimoji="1">
                          <a:solidFill>
                            <a:schemeClr val="tx1"/>
                          </a:solidFill>
                          <a:latin typeface="Times New Roman" panose="02020603050405020304" pitchFamily="18" charset="0"/>
                          <a:ea typeface="標楷體" panose="03000509000000000000" pitchFamily="65"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smtClean="0">
                          <a:ln>
                            <a:noFill/>
                          </a:ln>
                          <a:solidFill>
                            <a:schemeClr val="tx1"/>
                          </a:solidFill>
                          <a:effectLst/>
                          <a:latin typeface="標楷體" panose="03000509000000000000" pitchFamily="65" charset="-120"/>
                          <a:ea typeface="新細明體" panose="02020500000000000000" pitchFamily="18" charset="-120"/>
                          <a:cs typeface="Times New Roman" panose="02020603050405020304" pitchFamily="18" charset="0"/>
                        </a:rPr>
                        <a:t> </a:t>
                      </a:r>
                      <a:endParaRPr kumimoji="0" lang="zh-TW" altLang="zh-TW" sz="2400" b="1" i="0" u="none" strike="noStrike" cap="none" normalizeH="0" baseline="0" smtClean="0">
                        <a:ln>
                          <a:noFill/>
                        </a:ln>
                        <a:solidFill>
                          <a:schemeClr val="tx1"/>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lvl1pPr>
                        <a:spcBef>
                          <a:spcPct val="20000"/>
                        </a:spcBef>
                        <a:defRPr kumimoji="1" sz="2800">
                          <a:solidFill>
                            <a:schemeClr val="tx1"/>
                          </a:solidFill>
                          <a:latin typeface="Times New Roman" panose="02020603050405020304" pitchFamily="18" charset="0"/>
                          <a:ea typeface="標楷體" panose="03000509000000000000" pitchFamily="65" charset="-120"/>
                        </a:defRPr>
                      </a:lvl1pPr>
                      <a:lvl2pPr marL="742950" indent="-285750">
                        <a:spcBef>
                          <a:spcPct val="20000"/>
                        </a:spcBef>
                        <a:defRPr kumimoji="1" sz="2400">
                          <a:solidFill>
                            <a:schemeClr val="tx1"/>
                          </a:solidFill>
                          <a:latin typeface="Times New Roman" panose="02020603050405020304" pitchFamily="18" charset="0"/>
                          <a:ea typeface="標楷體" panose="03000509000000000000" pitchFamily="65" charset="-120"/>
                        </a:defRPr>
                      </a:lvl2pPr>
                      <a:lvl3pPr marL="1143000" indent="-228600">
                        <a:spcBef>
                          <a:spcPct val="20000"/>
                        </a:spcBef>
                        <a:defRPr kumimoji="1" sz="2000">
                          <a:solidFill>
                            <a:schemeClr val="tx1"/>
                          </a:solidFill>
                          <a:latin typeface="Times New Roman" panose="02020603050405020304" pitchFamily="18" charset="0"/>
                          <a:ea typeface="標楷體" panose="03000509000000000000" pitchFamily="65" charset="-120"/>
                        </a:defRPr>
                      </a:lvl3pPr>
                      <a:lvl4pPr marL="1600200" indent="-228600">
                        <a:spcBef>
                          <a:spcPct val="20000"/>
                        </a:spcBef>
                        <a:defRPr kumimoji="1">
                          <a:solidFill>
                            <a:schemeClr val="tx1"/>
                          </a:solidFill>
                          <a:latin typeface="Times New Roman" panose="02020603050405020304" pitchFamily="18" charset="0"/>
                          <a:ea typeface="標楷體" panose="03000509000000000000" pitchFamily="65" charset="-120"/>
                        </a:defRPr>
                      </a:lvl4pPr>
                      <a:lvl5pPr marL="2057400" indent="-228600">
                        <a:spcBef>
                          <a:spcPct val="20000"/>
                        </a:spcBef>
                        <a:defRPr kumimoji="1">
                          <a:solidFill>
                            <a:schemeClr val="tx1"/>
                          </a:solidFill>
                          <a:latin typeface="Times New Roman" panose="02020603050405020304" pitchFamily="18" charset="0"/>
                          <a:ea typeface="標楷體" panose="03000509000000000000" pitchFamily="65" charset="-120"/>
                        </a:defRPr>
                      </a:lvl5pPr>
                      <a:lvl6pPr marL="2514600" indent="-228600" eaLnBrk="0" fontAlgn="base" hangingPunct="0">
                        <a:spcBef>
                          <a:spcPct val="20000"/>
                        </a:spcBef>
                        <a:spcAft>
                          <a:spcPct val="0"/>
                        </a:spcAft>
                        <a:defRPr kumimoji="1">
                          <a:solidFill>
                            <a:schemeClr val="tx1"/>
                          </a:solidFill>
                          <a:latin typeface="Times New Roman" panose="02020603050405020304" pitchFamily="18" charset="0"/>
                          <a:ea typeface="標楷體" panose="03000509000000000000" pitchFamily="65" charset="-120"/>
                        </a:defRPr>
                      </a:lvl6pPr>
                      <a:lvl7pPr marL="2971800" indent="-228600" eaLnBrk="0" fontAlgn="base" hangingPunct="0">
                        <a:spcBef>
                          <a:spcPct val="20000"/>
                        </a:spcBef>
                        <a:spcAft>
                          <a:spcPct val="0"/>
                        </a:spcAft>
                        <a:defRPr kumimoji="1">
                          <a:solidFill>
                            <a:schemeClr val="tx1"/>
                          </a:solidFill>
                          <a:latin typeface="Times New Roman" panose="02020603050405020304" pitchFamily="18" charset="0"/>
                          <a:ea typeface="標楷體" panose="03000509000000000000" pitchFamily="65" charset="-120"/>
                        </a:defRPr>
                      </a:lvl7pPr>
                      <a:lvl8pPr marL="3429000" indent="-228600" eaLnBrk="0" fontAlgn="base" hangingPunct="0">
                        <a:spcBef>
                          <a:spcPct val="20000"/>
                        </a:spcBef>
                        <a:spcAft>
                          <a:spcPct val="0"/>
                        </a:spcAft>
                        <a:defRPr kumimoji="1">
                          <a:solidFill>
                            <a:schemeClr val="tx1"/>
                          </a:solidFill>
                          <a:latin typeface="Times New Roman" panose="02020603050405020304" pitchFamily="18" charset="0"/>
                          <a:ea typeface="標楷體" panose="03000509000000000000" pitchFamily="65" charset="-120"/>
                        </a:defRPr>
                      </a:lvl8pPr>
                      <a:lvl9pPr marL="3886200" indent="-228600" eaLnBrk="0" fontAlgn="base" hangingPunct="0">
                        <a:spcBef>
                          <a:spcPct val="20000"/>
                        </a:spcBef>
                        <a:spcAft>
                          <a:spcPct val="0"/>
                        </a:spcAft>
                        <a:defRPr kumimoji="1">
                          <a:solidFill>
                            <a:schemeClr val="tx1"/>
                          </a:solidFill>
                          <a:latin typeface="Times New Roman" panose="02020603050405020304" pitchFamily="18" charset="0"/>
                          <a:ea typeface="標楷體" panose="03000509000000000000" pitchFamily="65"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TW" sz="2400" b="0" i="0" u="none" strike="noStrike" cap="none" normalizeH="0" baseline="0" smtClean="0">
                        <a:ln>
                          <a:noFill/>
                        </a:ln>
                        <a:solidFill>
                          <a:schemeClr val="tx1"/>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4"/>
                  </a:ext>
                </a:extLst>
              </a:tr>
              <a:tr h="1097280">
                <a:tc>
                  <a:txBody>
                    <a:bodyPr/>
                    <a:lstStyle>
                      <a:lvl1pPr>
                        <a:spcBef>
                          <a:spcPct val="20000"/>
                        </a:spcBef>
                        <a:defRPr kumimoji="1" sz="2800">
                          <a:solidFill>
                            <a:schemeClr val="tx1"/>
                          </a:solidFill>
                          <a:latin typeface="Times New Roman" panose="02020603050405020304" pitchFamily="18" charset="0"/>
                          <a:ea typeface="標楷體" panose="03000509000000000000" pitchFamily="65" charset="-120"/>
                        </a:defRPr>
                      </a:lvl1pPr>
                      <a:lvl2pPr marL="742950" indent="-285750">
                        <a:spcBef>
                          <a:spcPct val="20000"/>
                        </a:spcBef>
                        <a:defRPr kumimoji="1" sz="2400">
                          <a:solidFill>
                            <a:schemeClr val="tx1"/>
                          </a:solidFill>
                          <a:latin typeface="Times New Roman" panose="02020603050405020304" pitchFamily="18" charset="0"/>
                          <a:ea typeface="標楷體" panose="03000509000000000000" pitchFamily="65" charset="-120"/>
                        </a:defRPr>
                      </a:lvl2pPr>
                      <a:lvl3pPr marL="1143000" indent="-228600">
                        <a:spcBef>
                          <a:spcPct val="20000"/>
                        </a:spcBef>
                        <a:defRPr kumimoji="1" sz="2000">
                          <a:solidFill>
                            <a:schemeClr val="tx1"/>
                          </a:solidFill>
                          <a:latin typeface="Times New Roman" panose="02020603050405020304" pitchFamily="18" charset="0"/>
                          <a:ea typeface="標楷體" panose="03000509000000000000" pitchFamily="65" charset="-120"/>
                        </a:defRPr>
                      </a:lvl3pPr>
                      <a:lvl4pPr marL="1600200" indent="-228600">
                        <a:spcBef>
                          <a:spcPct val="20000"/>
                        </a:spcBef>
                        <a:defRPr kumimoji="1">
                          <a:solidFill>
                            <a:schemeClr val="tx1"/>
                          </a:solidFill>
                          <a:latin typeface="Times New Roman" panose="02020603050405020304" pitchFamily="18" charset="0"/>
                          <a:ea typeface="標楷體" panose="03000509000000000000" pitchFamily="65" charset="-120"/>
                        </a:defRPr>
                      </a:lvl4pPr>
                      <a:lvl5pPr marL="2057400" indent="-228600">
                        <a:spcBef>
                          <a:spcPct val="20000"/>
                        </a:spcBef>
                        <a:defRPr kumimoji="1">
                          <a:solidFill>
                            <a:schemeClr val="tx1"/>
                          </a:solidFill>
                          <a:latin typeface="Times New Roman" panose="02020603050405020304" pitchFamily="18" charset="0"/>
                          <a:ea typeface="標楷體" panose="03000509000000000000" pitchFamily="65" charset="-120"/>
                        </a:defRPr>
                      </a:lvl5pPr>
                      <a:lvl6pPr marL="2514600" indent="-228600" eaLnBrk="0" fontAlgn="base" hangingPunct="0">
                        <a:spcBef>
                          <a:spcPct val="20000"/>
                        </a:spcBef>
                        <a:spcAft>
                          <a:spcPct val="0"/>
                        </a:spcAft>
                        <a:defRPr kumimoji="1">
                          <a:solidFill>
                            <a:schemeClr val="tx1"/>
                          </a:solidFill>
                          <a:latin typeface="Times New Roman" panose="02020603050405020304" pitchFamily="18" charset="0"/>
                          <a:ea typeface="標楷體" panose="03000509000000000000" pitchFamily="65" charset="-120"/>
                        </a:defRPr>
                      </a:lvl6pPr>
                      <a:lvl7pPr marL="2971800" indent="-228600" eaLnBrk="0" fontAlgn="base" hangingPunct="0">
                        <a:spcBef>
                          <a:spcPct val="20000"/>
                        </a:spcBef>
                        <a:spcAft>
                          <a:spcPct val="0"/>
                        </a:spcAft>
                        <a:defRPr kumimoji="1">
                          <a:solidFill>
                            <a:schemeClr val="tx1"/>
                          </a:solidFill>
                          <a:latin typeface="Times New Roman" panose="02020603050405020304" pitchFamily="18" charset="0"/>
                          <a:ea typeface="標楷體" panose="03000509000000000000" pitchFamily="65" charset="-120"/>
                        </a:defRPr>
                      </a:lvl7pPr>
                      <a:lvl8pPr marL="3429000" indent="-228600" eaLnBrk="0" fontAlgn="base" hangingPunct="0">
                        <a:spcBef>
                          <a:spcPct val="20000"/>
                        </a:spcBef>
                        <a:spcAft>
                          <a:spcPct val="0"/>
                        </a:spcAft>
                        <a:defRPr kumimoji="1">
                          <a:solidFill>
                            <a:schemeClr val="tx1"/>
                          </a:solidFill>
                          <a:latin typeface="Times New Roman" panose="02020603050405020304" pitchFamily="18" charset="0"/>
                          <a:ea typeface="標楷體" panose="03000509000000000000" pitchFamily="65" charset="-120"/>
                        </a:defRPr>
                      </a:lvl8pPr>
                      <a:lvl9pPr marL="3886200" indent="-228600" eaLnBrk="0" fontAlgn="base" hangingPunct="0">
                        <a:spcBef>
                          <a:spcPct val="20000"/>
                        </a:spcBef>
                        <a:spcAft>
                          <a:spcPct val="0"/>
                        </a:spcAft>
                        <a:defRPr kumimoji="1">
                          <a:solidFill>
                            <a:schemeClr val="tx1"/>
                          </a:solidFill>
                          <a:latin typeface="Times New Roman" panose="02020603050405020304" pitchFamily="18" charset="0"/>
                          <a:ea typeface="標楷體" panose="03000509000000000000" pitchFamily="65"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smtClean="0">
                          <a:ln>
                            <a:noFill/>
                          </a:ln>
                          <a:solidFill>
                            <a:srgbClr val="FF0000"/>
                          </a:solidFill>
                          <a:effectLst/>
                          <a:latin typeface="標楷體" panose="03000509000000000000" pitchFamily="65" charset="-120"/>
                          <a:ea typeface="新細明體" panose="02020500000000000000" pitchFamily="18" charset="-120"/>
                          <a:cs typeface="Times New Roman" panose="02020603050405020304" pitchFamily="18" charset="0"/>
                        </a:rPr>
                        <a:t>A / B</a:t>
                      </a:r>
                      <a:r>
                        <a:rPr kumimoji="0" lang="zh-TW" sz="2400" b="1" i="0" u="none" strike="noStrike" cap="none" normalizeH="0" baseline="0" smtClean="0">
                          <a:ln>
                            <a:noFill/>
                          </a:ln>
                          <a:solidFill>
                            <a:srgbClr val="FF0000"/>
                          </a:solidFill>
                          <a:effectLst/>
                          <a:latin typeface="Calibri" panose="020F0502020204030204" pitchFamily="34" charset="0"/>
                          <a:ea typeface="新細明體" panose="02020500000000000000" pitchFamily="18" charset="-120"/>
                          <a:cs typeface="Times New Roman" panose="02020603050405020304" pitchFamily="18" charset="0"/>
                        </a:rPr>
                        <a:t>＜</a:t>
                      </a:r>
                      <a:r>
                        <a:rPr kumimoji="0" lang="en-US" altLang="zh-TW" sz="2400" b="1" i="0" u="none" strike="noStrike" cap="none" normalizeH="0" baseline="0" smtClean="0">
                          <a:ln>
                            <a:noFill/>
                          </a:ln>
                          <a:solidFill>
                            <a:srgbClr val="FF0000"/>
                          </a:solidFill>
                          <a:effectLst/>
                          <a:latin typeface="Calibri" panose="020F0502020204030204" pitchFamily="34" charset="0"/>
                          <a:ea typeface="新細明體" panose="02020500000000000000" pitchFamily="18" charset="-120"/>
                          <a:cs typeface="Times New Roman" panose="02020603050405020304" pitchFamily="18" charset="0"/>
                        </a:rPr>
                        <a:t>50%</a:t>
                      </a:r>
                      <a:endParaRPr kumimoji="0" lang="zh-TW" altLang="zh-TW" sz="2400" b="1" i="0" u="none" strike="noStrike" cap="none" normalizeH="0" baseline="0" smtClean="0">
                        <a:ln>
                          <a:noFill/>
                        </a:ln>
                        <a:solidFill>
                          <a:srgbClr val="FF0000"/>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Times New Roman" panose="02020603050405020304" pitchFamily="18" charset="0"/>
                          <a:ea typeface="標楷體" panose="03000509000000000000" pitchFamily="65" charset="-120"/>
                        </a:defRPr>
                      </a:lvl1pPr>
                      <a:lvl2pPr marL="742950" indent="-285750">
                        <a:spcBef>
                          <a:spcPct val="20000"/>
                        </a:spcBef>
                        <a:defRPr kumimoji="1" sz="2400">
                          <a:solidFill>
                            <a:schemeClr val="tx1"/>
                          </a:solidFill>
                          <a:latin typeface="Times New Roman" panose="02020603050405020304" pitchFamily="18" charset="0"/>
                          <a:ea typeface="標楷體" panose="03000509000000000000" pitchFamily="65" charset="-120"/>
                        </a:defRPr>
                      </a:lvl2pPr>
                      <a:lvl3pPr marL="1143000" indent="-228600">
                        <a:spcBef>
                          <a:spcPct val="20000"/>
                        </a:spcBef>
                        <a:defRPr kumimoji="1" sz="2000">
                          <a:solidFill>
                            <a:schemeClr val="tx1"/>
                          </a:solidFill>
                          <a:latin typeface="Times New Roman" panose="02020603050405020304" pitchFamily="18" charset="0"/>
                          <a:ea typeface="標楷體" panose="03000509000000000000" pitchFamily="65" charset="-120"/>
                        </a:defRPr>
                      </a:lvl3pPr>
                      <a:lvl4pPr marL="1600200" indent="-228600">
                        <a:spcBef>
                          <a:spcPct val="20000"/>
                        </a:spcBef>
                        <a:defRPr kumimoji="1">
                          <a:solidFill>
                            <a:schemeClr val="tx1"/>
                          </a:solidFill>
                          <a:latin typeface="Times New Roman" panose="02020603050405020304" pitchFamily="18" charset="0"/>
                          <a:ea typeface="標楷體" panose="03000509000000000000" pitchFamily="65" charset="-120"/>
                        </a:defRPr>
                      </a:lvl4pPr>
                      <a:lvl5pPr marL="2057400" indent="-228600">
                        <a:spcBef>
                          <a:spcPct val="20000"/>
                        </a:spcBef>
                        <a:defRPr kumimoji="1">
                          <a:solidFill>
                            <a:schemeClr val="tx1"/>
                          </a:solidFill>
                          <a:latin typeface="Times New Roman" panose="02020603050405020304" pitchFamily="18" charset="0"/>
                          <a:ea typeface="標楷體" panose="03000509000000000000" pitchFamily="65" charset="-120"/>
                        </a:defRPr>
                      </a:lvl5pPr>
                      <a:lvl6pPr marL="2514600" indent="-228600" eaLnBrk="0" fontAlgn="base" hangingPunct="0">
                        <a:spcBef>
                          <a:spcPct val="20000"/>
                        </a:spcBef>
                        <a:spcAft>
                          <a:spcPct val="0"/>
                        </a:spcAft>
                        <a:defRPr kumimoji="1">
                          <a:solidFill>
                            <a:schemeClr val="tx1"/>
                          </a:solidFill>
                          <a:latin typeface="Times New Roman" panose="02020603050405020304" pitchFamily="18" charset="0"/>
                          <a:ea typeface="標楷體" panose="03000509000000000000" pitchFamily="65" charset="-120"/>
                        </a:defRPr>
                      </a:lvl6pPr>
                      <a:lvl7pPr marL="2971800" indent="-228600" eaLnBrk="0" fontAlgn="base" hangingPunct="0">
                        <a:spcBef>
                          <a:spcPct val="20000"/>
                        </a:spcBef>
                        <a:spcAft>
                          <a:spcPct val="0"/>
                        </a:spcAft>
                        <a:defRPr kumimoji="1">
                          <a:solidFill>
                            <a:schemeClr val="tx1"/>
                          </a:solidFill>
                          <a:latin typeface="Times New Roman" panose="02020603050405020304" pitchFamily="18" charset="0"/>
                          <a:ea typeface="標楷體" panose="03000509000000000000" pitchFamily="65" charset="-120"/>
                        </a:defRPr>
                      </a:lvl7pPr>
                      <a:lvl8pPr marL="3429000" indent="-228600" eaLnBrk="0" fontAlgn="base" hangingPunct="0">
                        <a:spcBef>
                          <a:spcPct val="20000"/>
                        </a:spcBef>
                        <a:spcAft>
                          <a:spcPct val="0"/>
                        </a:spcAft>
                        <a:defRPr kumimoji="1">
                          <a:solidFill>
                            <a:schemeClr val="tx1"/>
                          </a:solidFill>
                          <a:latin typeface="Times New Roman" panose="02020603050405020304" pitchFamily="18" charset="0"/>
                          <a:ea typeface="標楷體" panose="03000509000000000000" pitchFamily="65" charset="-120"/>
                        </a:defRPr>
                      </a:lvl8pPr>
                      <a:lvl9pPr marL="3886200" indent="-228600" eaLnBrk="0" fontAlgn="base" hangingPunct="0">
                        <a:spcBef>
                          <a:spcPct val="20000"/>
                        </a:spcBef>
                        <a:spcAft>
                          <a:spcPct val="0"/>
                        </a:spcAft>
                        <a:defRPr kumimoji="1">
                          <a:solidFill>
                            <a:schemeClr val="tx1"/>
                          </a:solidFill>
                          <a:latin typeface="Times New Roman" panose="02020603050405020304" pitchFamily="18" charset="0"/>
                          <a:ea typeface="標楷體" panose="03000509000000000000" pitchFamily="65"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dirty="0" smtClean="0">
                          <a:ln>
                            <a:noFill/>
                          </a:ln>
                          <a:solidFill>
                            <a:schemeClr val="tx1"/>
                          </a:solidFill>
                          <a:effectLst/>
                          <a:latin typeface="標楷體" panose="03000509000000000000" pitchFamily="65" charset="-120"/>
                          <a:ea typeface="新細明體" panose="02020500000000000000" pitchFamily="18" charset="-120"/>
                          <a:cs typeface="Times New Roman" panose="02020603050405020304" pitchFamily="18" charset="0"/>
                        </a:rPr>
                        <a:t> </a:t>
                      </a:r>
                      <a:endParaRPr kumimoji="0" lang="zh-TW" altLang="zh-TW" sz="2400" b="1" i="0" u="none" strike="noStrike" cap="none" normalizeH="0" baseline="0" dirty="0" smtClean="0">
                        <a:ln>
                          <a:noFill/>
                        </a:ln>
                        <a:solidFill>
                          <a:schemeClr val="tx1"/>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lvl1pPr>
                        <a:spcBef>
                          <a:spcPct val="20000"/>
                        </a:spcBef>
                        <a:defRPr kumimoji="1" sz="2800">
                          <a:solidFill>
                            <a:schemeClr val="tx1"/>
                          </a:solidFill>
                          <a:latin typeface="Times New Roman" panose="02020603050405020304" pitchFamily="18" charset="0"/>
                          <a:ea typeface="標楷體" panose="03000509000000000000" pitchFamily="65" charset="-120"/>
                        </a:defRPr>
                      </a:lvl1pPr>
                      <a:lvl2pPr marL="742950" indent="-285750">
                        <a:spcBef>
                          <a:spcPct val="20000"/>
                        </a:spcBef>
                        <a:defRPr kumimoji="1" sz="2400">
                          <a:solidFill>
                            <a:schemeClr val="tx1"/>
                          </a:solidFill>
                          <a:latin typeface="Times New Roman" panose="02020603050405020304" pitchFamily="18" charset="0"/>
                          <a:ea typeface="標楷體" panose="03000509000000000000" pitchFamily="65" charset="-120"/>
                        </a:defRPr>
                      </a:lvl2pPr>
                      <a:lvl3pPr marL="1143000" indent="-228600">
                        <a:spcBef>
                          <a:spcPct val="20000"/>
                        </a:spcBef>
                        <a:defRPr kumimoji="1" sz="2000">
                          <a:solidFill>
                            <a:schemeClr val="tx1"/>
                          </a:solidFill>
                          <a:latin typeface="Times New Roman" panose="02020603050405020304" pitchFamily="18" charset="0"/>
                          <a:ea typeface="標楷體" panose="03000509000000000000" pitchFamily="65" charset="-120"/>
                        </a:defRPr>
                      </a:lvl3pPr>
                      <a:lvl4pPr marL="1600200" indent="-228600">
                        <a:spcBef>
                          <a:spcPct val="20000"/>
                        </a:spcBef>
                        <a:defRPr kumimoji="1">
                          <a:solidFill>
                            <a:schemeClr val="tx1"/>
                          </a:solidFill>
                          <a:latin typeface="Times New Roman" panose="02020603050405020304" pitchFamily="18" charset="0"/>
                          <a:ea typeface="標楷體" panose="03000509000000000000" pitchFamily="65" charset="-120"/>
                        </a:defRPr>
                      </a:lvl4pPr>
                      <a:lvl5pPr marL="2057400" indent="-228600">
                        <a:spcBef>
                          <a:spcPct val="20000"/>
                        </a:spcBef>
                        <a:defRPr kumimoji="1">
                          <a:solidFill>
                            <a:schemeClr val="tx1"/>
                          </a:solidFill>
                          <a:latin typeface="Times New Roman" panose="02020603050405020304" pitchFamily="18" charset="0"/>
                          <a:ea typeface="標楷體" panose="03000509000000000000" pitchFamily="65" charset="-120"/>
                        </a:defRPr>
                      </a:lvl5pPr>
                      <a:lvl6pPr marL="2514600" indent="-228600" eaLnBrk="0" fontAlgn="base" hangingPunct="0">
                        <a:spcBef>
                          <a:spcPct val="20000"/>
                        </a:spcBef>
                        <a:spcAft>
                          <a:spcPct val="0"/>
                        </a:spcAft>
                        <a:defRPr kumimoji="1">
                          <a:solidFill>
                            <a:schemeClr val="tx1"/>
                          </a:solidFill>
                          <a:latin typeface="Times New Roman" panose="02020603050405020304" pitchFamily="18" charset="0"/>
                          <a:ea typeface="標楷體" panose="03000509000000000000" pitchFamily="65" charset="-120"/>
                        </a:defRPr>
                      </a:lvl6pPr>
                      <a:lvl7pPr marL="2971800" indent="-228600" eaLnBrk="0" fontAlgn="base" hangingPunct="0">
                        <a:spcBef>
                          <a:spcPct val="20000"/>
                        </a:spcBef>
                        <a:spcAft>
                          <a:spcPct val="0"/>
                        </a:spcAft>
                        <a:defRPr kumimoji="1">
                          <a:solidFill>
                            <a:schemeClr val="tx1"/>
                          </a:solidFill>
                          <a:latin typeface="Times New Roman" panose="02020603050405020304" pitchFamily="18" charset="0"/>
                          <a:ea typeface="標楷體" panose="03000509000000000000" pitchFamily="65" charset="-120"/>
                        </a:defRPr>
                      </a:lvl7pPr>
                      <a:lvl8pPr marL="3429000" indent="-228600" eaLnBrk="0" fontAlgn="base" hangingPunct="0">
                        <a:spcBef>
                          <a:spcPct val="20000"/>
                        </a:spcBef>
                        <a:spcAft>
                          <a:spcPct val="0"/>
                        </a:spcAft>
                        <a:defRPr kumimoji="1">
                          <a:solidFill>
                            <a:schemeClr val="tx1"/>
                          </a:solidFill>
                          <a:latin typeface="Times New Roman" panose="02020603050405020304" pitchFamily="18" charset="0"/>
                          <a:ea typeface="標楷體" panose="03000509000000000000" pitchFamily="65" charset="-120"/>
                        </a:defRPr>
                      </a:lvl8pPr>
                      <a:lvl9pPr marL="3886200" indent="-228600" eaLnBrk="0" fontAlgn="base" hangingPunct="0">
                        <a:spcBef>
                          <a:spcPct val="20000"/>
                        </a:spcBef>
                        <a:spcAft>
                          <a:spcPct val="0"/>
                        </a:spcAft>
                        <a:defRPr kumimoji="1">
                          <a:solidFill>
                            <a:schemeClr val="tx1"/>
                          </a:solidFill>
                          <a:latin typeface="Times New Roman" panose="02020603050405020304" pitchFamily="18" charset="0"/>
                          <a:ea typeface="標楷體" panose="03000509000000000000" pitchFamily="65"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TW" sz="2400" b="0" i="0" u="none" strike="noStrike" cap="none" normalizeH="0" baseline="0" dirty="0" smtClean="0">
                        <a:ln>
                          <a:noFill/>
                        </a:ln>
                        <a:solidFill>
                          <a:schemeClr val="tx1"/>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5"/>
                  </a:ext>
                </a:extLst>
              </a:tr>
            </a:tbl>
          </a:graphicData>
        </a:graphic>
      </p:graphicFrame>
      <p:sp>
        <p:nvSpPr>
          <p:cNvPr id="4" name="投影片編號版面配置區 3"/>
          <p:cNvSpPr>
            <a:spLocks noGrp="1"/>
          </p:cNvSpPr>
          <p:nvPr>
            <p:ph type="sldNum" sz="quarter" idx="12"/>
          </p:nvPr>
        </p:nvSpPr>
        <p:spPr/>
        <p:txBody>
          <a:bodyPr/>
          <a:lstStyle/>
          <a:p>
            <a:fld id="{1118FB7C-3051-423D-B140-B22D31D849CF}" type="slidenum">
              <a:rPr lang="zh-TW" altLang="en-US" smtClean="0"/>
              <a:pPr/>
              <a:t>94</a:t>
            </a:fld>
            <a:endParaRPr lang="zh-TW" altLang="en-US"/>
          </a:p>
        </p:txBody>
      </p:sp>
    </p:spTree>
    <p:extLst>
      <p:ext uri="{BB962C8B-B14F-4D97-AF65-F5344CB8AC3E}">
        <p14:creationId xmlns:p14="http://schemas.microsoft.com/office/powerpoint/2010/main" val="622252773"/>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2" name="Rectangle 2"/>
          <p:cNvSpPr>
            <a:spLocks noGrp="1"/>
          </p:cNvSpPr>
          <p:nvPr>
            <p:ph type="title"/>
          </p:nvPr>
        </p:nvSpPr>
        <p:spPr>
          <a:xfrm>
            <a:off x="323850" y="215900"/>
            <a:ext cx="8496300" cy="765175"/>
          </a:xfrm>
        </p:spPr>
        <p:txBody>
          <a:bodyPr>
            <a:normAutofit fontScale="90000"/>
          </a:bodyPr>
          <a:lstStyle/>
          <a:p>
            <a:pPr eaLnBrk="1" hangingPunct="1">
              <a:defRPr/>
            </a:pPr>
            <a:r>
              <a:rPr lang="zh-TW" altLang="en-US" sz="3600" b="1" dirty="0" smtClean="0">
                <a:solidFill>
                  <a:srgbClr val="CA2004"/>
                </a:solidFill>
                <a:latin typeface="標楷體" panose="03000509000000000000" pitchFamily="65" charset="-120"/>
              </a:rPr>
              <a:t>議題</a:t>
            </a:r>
            <a:r>
              <a:rPr lang="en-US" altLang="zh-TW" sz="3600" b="1" dirty="0" smtClean="0">
                <a:solidFill>
                  <a:srgbClr val="CA2004"/>
                </a:solidFill>
                <a:latin typeface="標楷體" panose="03000509000000000000" pitchFamily="65" charset="-120"/>
              </a:rPr>
              <a:t>1</a:t>
            </a:r>
            <a:r>
              <a:rPr lang="zh-TW" altLang="en-US" sz="3600" b="1" dirty="0" smtClean="0">
                <a:solidFill>
                  <a:srgbClr val="CA2004"/>
                </a:solidFill>
                <a:latin typeface="標楷體" panose="03000509000000000000" pitchFamily="65" charset="-120"/>
              </a:rPr>
              <a:t>：查核金額以上契約變更案例探討</a:t>
            </a:r>
            <a:r>
              <a:rPr altLang="zh-TW" sz="3600" b="1" dirty="0" smtClean="0">
                <a:solidFill>
                  <a:srgbClr val="CA2004"/>
                </a:solidFill>
                <a:latin typeface="標楷體" panose="03000509000000000000" pitchFamily="65" charset="-120"/>
              </a:rPr>
              <a:t>1</a:t>
            </a:r>
            <a:r>
              <a:rPr lang="en-US" altLang="zh-TW" sz="3600" b="1" dirty="0" smtClean="0">
                <a:solidFill>
                  <a:srgbClr val="CA2004"/>
                </a:solidFill>
                <a:latin typeface="標楷體" panose="03000509000000000000" pitchFamily="65" charset="-120"/>
              </a:rPr>
              <a:t>-1</a:t>
            </a:r>
            <a:endParaRPr lang="zh-TW" altLang="en-US" b="1" dirty="0" smtClean="0">
              <a:solidFill>
                <a:srgbClr val="CA2004"/>
              </a:solidFill>
              <a:latin typeface="標楷體" panose="03000509000000000000" pitchFamily="65" charset="-120"/>
            </a:endParaRPr>
          </a:p>
        </p:txBody>
      </p:sp>
      <p:sp>
        <p:nvSpPr>
          <p:cNvPr id="27651" name="Rectangle 3"/>
          <p:cNvSpPr>
            <a:spLocks noGrp="1"/>
          </p:cNvSpPr>
          <p:nvPr>
            <p:ph idx="1"/>
          </p:nvPr>
        </p:nvSpPr>
        <p:spPr>
          <a:xfrm>
            <a:off x="468313" y="981075"/>
            <a:ext cx="8351837" cy="4945063"/>
          </a:xfrm>
        </p:spPr>
        <p:txBody>
          <a:bodyPr rtlCol="0">
            <a:normAutofit fontScale="92500"/>
          </a:bodyPr>
          <a:lstStyle/>
          <a:p>
            <a:pPr marL="182880" indent="-182880" eaLnBrk="1" fontAlgn="auto" hangingPunct="1">
              <a:spcAft>
                <a:spcPts val="0"/>
              </a:spcAft>
              <a:buClr>
                <a:schemeClr val="tx1">
                  <a:lumMod val="85000"/>
                  <a:lumOff val="15000"/>
                </a:schemeClr>
              </a:buClr>
              <a:defRPr/>
            </a:pPr>
            <a:r>
              <a:rPr lang="en-US" altLang="zh-TW" sz="2400" b="1" dirty="0" smtClean="0">
                <a:latin typeface="標楷體" panose="03000509000000000000" pitchFamily="65" charset="-120"/>
              </a:rPr>
              <a:t>【</a:t>
            </a:r>
            <a:r>
              <a:rPr lang="zh-TW" altLang="en-US" sz="2400" b="1" dirty="0" smtClean="0">
                <a:latin typeface="標楷體" panose="03000509000000000000" pitchFamily="65" charset="-120"/>
              </a:rPr>
              <a:t>案例探討</a:t>
            </a:r>
            <a:r>
              <a:rPr lang="en-US" altLang="zh-TW" sz="2400" b="1" dirty="0" smtClean="0">
                <a:latin typeface="標楷體" panose="03000509000000000000" pitchFamily="65" charset="-120"/>
              </a:rPr>
              <a:t>】</a:t>
            </a:r>
          </a:p>
          <a:p>
            <a:pPr marL="182880" indent="-182880" eaLnBrk="1" fontAlgn="auto" hangingPunct="1">
              <a:spcAft>
                <a:spcPts val="0"/>
              </a:spcAft>
              <a:buClr>
                <a:schemeClr val="tx1">
                  <a:lumMod val="85000"/>
                  <a:lumOff val="15000"/>
                </a:schemeClr>
              </a:buClr>
              <a:buFont typeface="Wingdings" panose="05000000000000000000" pitchFamily="2" charset="2"/>
              <a:buChar char="p"/>
              <a:defRPr/>
            </a:pPr>
            <a:r>
              <a:rPr lang="zh-TW" altLang="en-US" sz="2800" b="1" dirty="0" smtClean="0">
                <a:solidFill>
                  <a:srgbClr val="0000FF"/>
                </a:solidFill>
                <a:latin typeface="標楷體" panose="03000509000000000000" pitchFamily="65" charset="-120"/>
              </a:rPr>
              <a:t>工程採購金額</a:t>
            </a:r>
            <a:r>
              <a:rPr lang="en-US" altLang="zh-TW" sz="2800" b="1" dirty="0" smtClean="0">
                <a:solidFill>
                  <a:srgbClr val="0000FF"/>
                </a:solidFill>
                <a:latin typeface="標楷體" panose="03000509000000000000" pitchFamily="65" charset="-120"/>
              </a:rPr>
              <a:t>5,200</a:t>
            </a:r>
            <a:r>
              <a:rPr lang="zh-TW" altLang="en-US" sz="2800" b="1" dirty="0" smtClean="0">
                <a:solidFill>
                  <a:srgbClr val="0000FF"/>
                </a:solidFill>
                <a:latin typeface="標楷體" panose="03000509000000000000" pitchFamily="65" charset="-120"/>
              </a:rPr>
              <a:t>萬元，契約金額</a:t>
            </a:r>
            <a:r>
              <a:rPr lang="en-US" altLang="zh-TW" sz="2800" b="1" dirty="0" smtClean="0">
                <a:solidFill>
                  <a:srgbClr val="0000FF"/>
                </a:solidFill>
                <a:latin typeface="標楷體" panose="03000509000000000000" pitchFamily="65" charset="-120"/>
              </a:rPr>
              <a:t>4,900</a:t>
            </a:r>
            <a:r>
              <a:rPr lang="zh-TW" altLang="en-US" sz="2800" b="1" dirty="0" smtClean="0">
                <a:solidFill>
                  <a:srgbClr val="0000FF"/>
                </a:solidFill>
                <a:latin typeface="標楷體" panose="03000509000000000000" pitchFamily="65" charset="-120"/>
              </a:rPr>
              <a:t>萬元，</a:t>
            </a:r>
            <a:r>
              <a:rPr lang="zh-TW" altLang="en-US" sz="2800" b="1" dirty="0">
                <a:solidFill>
                  <a:srgbClr val="0000FF"/>
                </a:solidFill>
                <a:latin typeface="標楷體" panose="03000509000000000000" pitchFamily="65" charset="-120"/>
              </a:rPr>
              <a:t>第</a:t>
            </a:r>
            <a:r>
              <a:rPr lang="en-US" altLang="zh-TW" sz="2800" b="1" dirty="0">
                <a:solidFill>
                  <a:srgbClr val="0000FF"/>
                </a:solidFill>
                <a:latin typeface="標楷體" panose="03000509000000000000" pitchFamily="65" charset="-120"/>
              </a:rPr>
              <a:t>1</a:t>
            </a:r>
            <a:r>
              <a:rPr lang="zh-TW" altLang="en-US" sz="2800" b="1" dirty="0">
                <a:solidFill>
                  <a:srgbClr val="0000FF"/>
                </a:solidFill>
                <a:latin typeface="標楷體" panose="03000509000000000000" pitchFamily="65" charset="-120"/>
              </a:rPr>
              <a:t>次</a:t>
            </a:r>
            <a:r>
              <a:rPr lang="en-US" altLang="zh-TW" sz="2800" b="1" dirty="0" smtClean="0">
                <a:solidFill>
                  <a:srgbClr val="0000FF"/>
                </a:solidFill>
                <a:latin typeface="標楷體" panose="03000509000000000000" pitchFamily="65" charset="-120"/>
              </a:rPr>
              <a:t/>
            </a:r>
            <a:br>
              <a:rPr lang="en-US" altLang="zh-TW" sz="2800" b="1" dirty="0" smtClean="0">
                <a:solidFill>
                  <a:srgbClr val="0000FF"/>
                </a:solidFill>
                <a:latin typeface="標楷體" panose="03000509000000000000" pitchFamily="65" charset="-120"/>
              </a:rPr>
            </a:br>
            <a:r>
              <a:rPr lang="zh-TW" altLang="en-US" sz="2800" b="1" dirty="0" smtClean="0">
                <a:solidFill>
                  <a:srgbClr val="0000FF"/>
                </a:solidFill>
                <a:latin typeface="標楷體" panose="03000509000000000000" pitchFamily="65" charset="-120"/>
              </a:rPr>
              <a:t>契約變更</a:t>
            </a:r>
            <a:r>
              <a:rPr lang="zh-TW" altLang="en-US" sz="2800" b="1" u="sng" dirty="0" smtClean="0">
                <a:solidFill>
                  <a:srgbClr val="0000FF"/>
                </a:solidFill>
                <a:latin typeface="標楷體" panose="03000509000000000000" pitchFamily="65" charset="-120"/>
              </a:rPr>
              <a:t>加帳</a:t>
            </a:r>
            <a:r>
              <a:rPr lang="en-US" altLang="zh-TW" sz="2800" b="1" u="sng" dirty="0" smtClean="0">
                <a:solidFill>
                  <a:srgbClr val="0000FF"/>
                </a:solidFill>
                <a:latin typeface="標楷體" panose="03000509000000000000" pitchFamily="65" charset="-120"/>
              </a:rPr>
              <a:t>500</a:t>
            </a:r>
            <a:r>
              <a:rPr lang="zh-TW" altLang="en-US" sz="2800" b="1" u="sng" dirty="0" smtClean="0">
                <a:solidFill>
                  <a:srgbClr val="0000FF"/>
                </a:solidFill>
                <a:latin typeface="標楷體" panose="03000509000000000000" pitchFamily="65" charset="-120"/>
              </a:rPr>
              <a:t>萬元</a:t>
            </a:r>
            <a:r>
              <a:rPr lang="en-US" altLang="zh-TW" sz="2800" b="1" dirty="0" smtClean="0">
                <a:solidFill>
                  <a:srgbClr val="0000FF"/>
                </a:solidFill>
                <a:latin typeface="標楷體" panose="03000509000000000000" pitchFamily="65" charset="-120"/>
              </a:rPr>
              <a:t>;</a:t>
            </a:r>
            <a:r>
              <a:rPr lang="zh-TW" altLang="en-US" sz="2800" b="1" dirty="0" smtClean="0">
                <a:solidFill>
                  <a:srgbClr val="0000FF"/>
                </a:solidFill>
                <a:latin typeface="標楷體" panose="03000509000000000000" pitchFamily="65" charset="-120"/>
              </a:rPr>
              <a:t>減帳</a:t>
            </a:r>
            <a:r>
              <a:rPr lang="en-US" altLang="zh-TW" sz="2800" b="1" dirty="0" smtClean="0">
                <a:solidFill>
                  <a:srgbClr val="0000FF"/>
                </a:solidFill>
                <a:latin typeface="標楷體" panose="03000509000000000000" pitchFamily="65" charset="-120"/>
              </a:rPr>
              <a:t>300</a:t>
            </a:r>
            <a:r>
              <a:rPr lang="zh-TW" altLang="en-US" sz="2800" b="1" dirty="0" smtClean="0">
                <a:solidFill>
                  <a:srgbClr val="0000FF"/>
                </a:solidFill>
                <a:latin typeface="標楷體" panose="03000509000000000000" pitchFamily="65" charset="-120"/>
              </a:rPr>
              <a:t>萬元。釐清以下問題</a:t>
            </a:r>
            <a:endParaRPr lang="en-US" altLang="zh-TW" sz="2800" b="1" dirty="0" smtClean="0">
              <a:solidFill>
                <a:srgbClr val="0000FF"/>
              </a:solidFill>
              <a:latin typeface="標楷體" panose="03000509000000000000" pitchFamily="65" charset="-120"/>
            </a:endParaRPr>
          </a:p>
          <a:p>
            <a:pPr eaLnBrk="1" fontAlgn="auto" hangingPunct="1">
              <a:spcAft>
                <a:spcPts val="0"/>
              </a:spcAft>
              <a:buClr>
                <a:schemeClr val="tx1">
                  <a:lumMod val="85000"/>
                  <a:lumOff val="15000"/>
                </a:schemeClr>
              </a:buClr>
              <a:buFont typeface="Wingdings" panose="05000000000000000000" pitchFamily="2" charset="2"/>
              <a:buChar char="l"/>
              <a:defRPr/>
            </a:pPr>
            <a:r>
              <a:rPr lang="zh-TW" altLang="en-US" sz="2400" b="1" dirty="0" smtClean="0">
                <a:solidFill>
                  <a:srgbClr val="FF0000"/>
                </a:solidFill>
                <a:latin typeface="標楷體" panose="03000509000000000000" pitchFamily="65" charset="-120"/>
              </a:rPr>
              <a:t>變更後之契約價金為何？</a:t>
            </a:r>
            <a:r>
              <a:rPr lang="en-US" altLang="zh-TW" sz="2400" b="1" dirty="0" smtClean="0">
                <a:latin typeface="標楷體" panose="03000509000000000000" pitchFamily="65" charset="-120"/>
              </a:rPr>
              <a:t/>
            </a:r>
            <a:br>
              <a:rPr lang="en-US" altLang="zh-TW" sz="2400" b="1" dirty="0" smtClean="0">
                <a:latin typeface="標楷體" panose="03000509000000000000" pitchFamily="65" charset="-120"/>
              </a:rPr>
            </a:br>
            <a:r>
              <a:rPr lang="zh-TW" altLang="en-US" sz="2400" b="1" dirty="0" smtClean="0">
                <a:latin typeface="新細明體" panose="02020500000000000000" pitchFamily="18" charset="-120"/>
              </a:rPr>
              <a:t>：</a:t>
            </a:r>
            <a:r>
              <a:rPr lang="en-US" altLang="zh-TW" sz="2400" b="1" dirty="0">
                <a:latin typeface="標楷體" panose="03000509000000000000" pitchFamily="65" charset="-120"/>
              </a:rPr>
              <a:t>5100</a:t>
            </a:r>
            <a:r>
              <a:rPr lang="en-US" altLang="zh-TW" sz="2400" b="1" dirty="0" smtClean="0">
                <a:latin typeface="標楷體" panose="03000509000000000000" pitchFamily="65" charset="-120"/>
              </a:rPr>
              <a:t>【4900+500-300=5100</a:t>
            </a:r>
            <a:r>
              <a:rPr lang="zh-TW" altLang="en-US" sz="2400" b="1" dirty="0" smtClean="0">
                <a:latin typeface="標楷體" panose="03000509000000000000" pitchFamily="65" charset="-120"/>
              </a:rPr>
              <a:t>；應補具相關文件送上級機關備查</a:t>
            </a:r>
            <a:r>
              <a:rPr lang="en-US" altLang="zh-TW" sz="2400" b="1" dirty="0" smtClean="0">
                <a:latin typeface="標楷體" panose="03000509000000000000" pitchFamily="65" charset="-120"/>
              </a:rPr>
              <a:t>】</a:t>
            </a:r>
          </a:p>
          <a:p>
            <a:pPr eaLnBrk="1" fontAlgn="auto" hangingPunct="1">
              <a:spcAft>
                <a:spcPts val="0"/>
              </a:spcAft>
              <a:buClr>
                <a:schemeClr val="tx1">
                  <a:lumMod val="85000"/>
                  <a:lumOff val="15000"/>
                </a:schemeClr>
              </a:buClr>
              <a:buFont typeface="Wingdings" panose="05000000000000000000" pitchFamily="2" charset="2"/>
              <a:buChar char="l"/>
              <a:defRPr/>
            </a:pPr>
            <a:r>
              <a:rPr lang="zh-TW" altLang="en-US" sz="2400" b="1" dirty="0" smtClean="0">
                <a:latin typeface="標楷體" panose="03000509000000000000" pitchFamily="65" charset="-120"/>
              </a:rPr>
              <a:t> </a:t>
            </a:r>
            <a:r>
              <a:rPr lang="zh-TW" altLang="en-US" sz="2400" b="1" dirty="0" smtClean="0">
                <a:latin typeface="新細明體" panose="02020500000000000000" pitchFamily="18" charset="-120"/>
              </a:rPr>
              <a:t>「</a:t>
            </a:r>
            <a:r>
              <a:rPr lang="zh-TW" altLang="en-US" sz="2400" b="1" dirty="0">
                <a:solidFill>
                  <a:srgbClr val="FF0000"/>
                </a:solidFill>
                <a:latin typeface="標楷體" panose="03000509000000000000" pitchFamily="65" charset="-120"/>
              </a:rPr>
              <a:t>變更</a:t>
            </a:r>
            <a:r>
              <a:rPr lang="zh-TW" altLang="en-US" sz="2400" b="1" dirty="0" smtClean="0">
                <a:latin typeface="新細明體" panose="02020500000000000000" pitchFamily="18" charset="-120"/>
              </a:rPr>
              <a:t>」</a:t>
            </a:r>
            <a:r>
              <a:rPr lang="zh-TW" altLang="en-US" sz="2400" b="1" dirty="0" smtClean="0">
                <a:solidFill>
                  <a:srgbClr val="FF0000"/>
                </a:solidFill>
                <a:latin typeface="標楷體" panose="03000509000000000000" pitchFamily="65" charset="-120"/>
              </a:rPr>
              <a:t>部分累計金額為何？</a:t>
            </a:r>
            <a:r>
              <a:rPr lang="en-US" altLang="zh-TW" sz="2400" b="1" dirty="0" smtClean="0">
                <a:latin typeface="標楷體" panose="03000509000000000000" pitchFamily="65" charset="-120"/>
              </a:rPr>
              <a:t/>
            </a:r>
            <a:br>
              <a:rPr lang="en-US" altLang="zh-TW" sz="2400" b="1" dirty="0" smtClean="0">
                <a:latin typeface="標楷體" panose="03000509000000000000" pitchFamily="65" charset="-120"/>
              </a:rPr>
            </a:br>
            <a:r>
              <a:rPr lang="zh-TW" altLang="en-US" sz="2400" b="1" dirty="0" smtClean="0">
                <a:latin typeface="新細明體" panose="02020500000000000000" pitchFamily="18" charset="-120"/>
              </a:rPr>
              <a:t>：</a:t>
            </a:r>
            <a:r>
              <a:rPr lang="en-US" altLang="zh-TW" sz="2400" b="1" dirty="0">
                <a:latin typeface="標楷體" panose="03000509000000000000" pitchFamily="65" charset="-120"/>
              </a:rPr>
              <a:t>800</a:t>
            </a:r>
            <a:r>
              <a:rPr lang="en-US" altLang="zh-TW" sz="2400" b="1" dirty="0" smtClean="0">
                <a:latin typeface="標楷體" panose="03000509000000000000" pitchFamily="65" charset="-120"/>
              </a:rPr>
              <a:t>【500+</a:t>
            </a:r>
            <a:r>
              <a:rPr lang="en-US" altLang="zh-TW" sz="2400" b="1" u="sng" dirty="0" smtClean="0">
                <a:latin typeface="標楷體" panose="03000509000000000000" pitchFamily="65" charset="-120"/>
              </a:rPr>
              <a:t>300</a:t>
            </a:r>
            <a:r>
              <a:rPr lang="en-US" altLang="zh-TW" sz="2400" b="1" dirty="0" smtClean="0">
                <a:latin typeface="標楷體" panose="03000509000000000000" pitchFamily="65" charset="-120"/>
              </a:rPr>
              <a:t>=800</a:t>
            </a:r>
            <a:r>
              <a:rPr lang="zh-TW" altLang="en-US" sz="2400" b="1" dirty="0" smtClean="0">
                <a:latin typeface="標楷體" panose="03000509000000000000" pitchFamily="65" charset="-120"/>
              </a:rPr>
              <a:t>；</a:t>
            </a:r>
            <a:r>
              <a:rPr lang="zh-TW" altLang="zh-TW" sz="2400" b="1" dirty="0" smtClean="0">
                <a:latin typeface="標楷體" panose="03000509000000000000" pitchFamily="65" charset="-120"/>
              </a:rPr>
              <a:t>變更</a:t>
            </a:r>
            <a:r>
              <a:rPr lang="zh-TW" altLang="zh-TW" sz="2400" b="1" dirty="0">
                <a:latin typeface="標楷體" panose="03000509000000000000" pitchFamily="65" charset="-120"/>
              </a:rPr>
              <a:t>部分之累計金額，指契約價金變更之「加帳金額」及「減帳絕對值」合計之累計金額</a:t>
            </a:r>
            <a:r>
              <a:rPr lang="zh-TW" altLang="zh-TW" sz="2400" b="1" dirty="0" smtClean="0">
                <a:latin typeface="標楷體" panose="03000509000000000000" pitchFamily="65" charset="-120"/>
              </a:rPr>
              <a:t>。</a:t>
            </a:r>
            <a:r>
              <a:rPr lang="en-US" altLang="zh-TW" sz="2400" b="1" dirty="0" smtClean="0">
                <a:latin typeface="標楷體" panose="03000509000000000000" pitchFamily="65" charset="-120"/>
              </a:rPr>
              <a:t>】</a:t>
            </a:r>
          </a:p>
          <a:p>
            <a:pPr eaLnBrk="1" fontAlgn="auto" hangingPunct="1">
              <a:spcAft>
                <a:spcPts val="0"/>
              </a:spcAft>
              <a:buClr>
                <a:schemeClr val="tx1">
                  <a:lumMod val="85000"/>
                  <a:lumOff val="15000"/>
                </a:schemeClr>
              </a:buClr>
              <a:buFont typeface="Wingdings" panose="05000000000000000000" pitchFamily="2" charset="2"/>
              <a:buChar char="l"/>
              <a:defRPr/>
            </a:pPr>
            <a:r>
              <a:rPr lang="zh-TW" altLang="en-US" sz="2400" b="1" dirty="0" smtClean="0">
                <a:latin typeface="新細明體" panose="02020500000000000000" pitchFamily="18" charset="-120"/>
              </a:rPr>
              <a:t>「</a:t>
            </a:r>
            <a:r>
              <a:rPr lang="zh-TW" altLang="en-US" sz="2400" b="1" dirty="0" smtClean="0">
                <a:solidFill>
                  <a:srgbClr val="FF0000"/>
                </a:solidFill>
                <a:latin typeface="標楷體" panose="03000509000000000000" pitchFamily="65" charset="-120"/>
              </a:rPr>
              <a:t>追加</a:t>
            </a:r>
            <a:r>
              <a:rPr lang="zh-TW" altLang="en-US" sz="2400" b="1" dirty="0">
                <a:latin typeface="新細明體" panose="02020500000000000000" pitchFamily="18" charset="-120"/>
              </a:rPr>
              <a:t>」</a:t>
            </a:r>
            <a:r>
              <a:rPr lang="zh-TW" altLang="en-US" sz="2400" b="1" dirty="0" smtClean="0">
                <a:solidFill>
                  <a:srgbClr val="FF0000"/>
                </a:solidFill>
                <a:latin typeface="標楷體" panose="03000509000000000000" pitchFamily="65" charset="-120"/>
              </a:rPr>
              <a:t>累計金額為何？佔原主</a:t>
            </a:r>
            <a:r>
              <a:rPr lang="zh-TW" altLang="en-US" sz="2400" b="1" dirty="0">
                <a:solidFill>
                  <a:srgbClr val="FF0000"/>
                </a:solidFill>
                <a:latin typeface="標楷體" panose="03000509000000000000" pitchFamily="65" charset="-120"/>
              </a:rPr>
              <a:t>契約</a:t>
            </a:r>
            <a:r>
              <a:rPr lang="zh-TW" altLang="en-US" sz="2400" b="1" dirty="0" smtClean="0">
                <a:solidFill>
                  <a:srgbClr val="FF0000"/>
                </a:solidFill>
                <a:latin typeface="標楷體" panose="03000509000000000000" pitchFamily="65" charset="-120"/>
              </a:rPr>
              <a:t>金額比例？</a:t>
            </a:r>
            <a:r>
              <a:rPr lang="en-US" altLang="zh-TW" sz="2400" b="1" dirty="0" smtClean="0">
                <a:latin typeface="標楷體" panose="03000509000000000000" pitchFamily="65" charset="-120"/>
              </a:rPr>
              <a:t/>
            </a:r>
            <a:br>
              <a:rPr lang="en-US" altLang="zh-TW" sz="2400" b="1" dirty="0" smtClean="0">
                <a:latin typeface="標楷體" panose="03000509000000000000" pitchFamily="65" charset="-120"/>
              </a:rPr>
            </a:br>
            <a:r>
              <a:rPr lang="zh-TW" altLang="en-US" sz="2400" b="1" dirty="0" smtClean="0">
                <a:latin typeface="新細明體" panose="02020500000000000000" pitchFamily="18" charset="-120"/>
              </a:rPr>
              <a:t>：</a:t>
            </a:r>
            <a:r>
              <a:rPr lang="zh-TW" altLang="en-US" sz="2400" b="1" dirty="0" smtClean="0">
                <a:latin typeface="標楷體" panose="03000509000000000000" pitchFamily="65" charset="-120"/>
              </a:rPr>
              <a:t> </a:t>
            </a:r>
            <a:r>
              <a:rPr lang="en-US" altLang="zh-TW" sz="2400" b="1" dirty="0" smtClean="0">
                <a:latin typeface="標楷體" panose="03000509000000000000" pitchFamily="65" charset="-120"/>
              </a:rPr>
              <a:t>500</a:t>
            </a:r>
            <a:r>
              <a:rPr lang="zh-TW" altLang="en-US" sz="2400" b="1" dirty="0" smtClean="0">
                <a:latin typeface="標楷體" panose="03000509000000000000" pitchFamily="65" charset="-120"/>
              </a:rPr>
              <a:t> </a:t>
            </a:r>
            <a:r>
              <a:rPr lang="en-US" altLang="zh-TW" sz="2400" b="1" dirty="0" smtClean="0">
                <a:latin typeface="標楷體" panose="03000509000000000000" pitchFamily="65" charset="-120"/>
              </a:rPr>
              <a:t>/</a:t>
            </a:r>
            <a:r>
              <a:rPr lang="zh-TW" altLang="en-US" sz="2400" b="1" dirty="0" smtClean="0">
                <a:latin typeface="標楷體" panose="03000509000000000000" pitchFamily="65" charset="-120"/>
              </a:rPr>
              <a:t> </a:t>
            </a:r>
            <a:r>
              <a:rPr lang="en-US" altLang="zh-TW" sz="2400" b="1" dirty="0" smtClean="0">
                <a:latin typeface="標楷體" panose="03000509000000000000" pitchFamily="65" charset="-120"/>
              </a:rPr>
              <a:t>10.2</a:t>
            </a:r>
            <a:r>
              <a:rPr lang="en-US" altLang="zh-TW" sz="2400" b="1" dirty="0">
                <a:latin typeface="標楷體" panose="03000509000000000000" pitchFamily="65" charset="-120"/>
              </a:rPr>
              <a:t>%</a:t>
            </a:r>
            <a:r>
              <a:rPr lang="en-US" altLang="zh-TW" sz="2400" b="1" dirty="0" smtClean="0">
                <a:latin typeface="標楷體" panose="03000509000000000000" pitchFamily="65" charset="-120"/>
              </a:rPr>
              <a:t>【(500/4900=10.2%)</a:t>
            </a:r>
            <a:r>
              <a:rPr lang="zh-TW" altLang="en-US" sz="2400" b="1" dirty="0" smtClean="0">
                <a:latin typeface="標楷體" panose="03000509000000000000" pitchFamily="65" charset="-120"/>
              </a:rPr>
              <a:t>；</a:t>
            </a:r>
            <a:r>
              <a:rPr lang="zh-TW" altLang="zh-TW" sz="2400" b="1" dirty="0" smtClean="0">
                <a:latin typeface="標楷體" panose="03000509000000000000" pitchFamily="65" charset="-120"/>
              </a:rPr>
              <a:t>指</a:t>
            </a:r>
            <a:r>
              <a:rPr lang="zh-TW" altLang="zh-TW" sz="2400" b="1" dirty="0">
                <a:latin typeface="標楷體" panose="03000509000000000000" pitchFamily="65" charset="-120"/>
              </a:rPr>
              <a:t>原契約標的之規格、價格、數量或條款之變更，並包括追加契約以外之新增工作</a:t>
            </a:r>
            <a:r>
              <a:rPr lang="zh-TW" altLang="zh-TW" sz="2400" b="1" dirty="0" smtClean="0">
                <a:latin typeface="標楷體" panose="03000509000000000000" pitchFamily="65" charset="-120"/>
              </a:rPr>
              <a:t>項目</a:t>
            </a:r>
            <a:r>
              <a:rPr lang="en-US" altLang="zh-TW" sz="2400" b="1" dirty="0" smtClean="0">
                <a:latin typeface="標楷體" panose="03000509000000000000" pitchFamily="65" charset="-120"/>
              </a:rPr>
              <a:t>】</a:t>
            </a:r>
          </a:p>
          <a:p>
            <a:pPr marL="0" indent="0" eaLnBrk="1" fontAlgn="auto" hangingPunct="1">
              <a:spcAft>
                <a:spcPts val="0"/>
              </a:spcAft>
              <a:buClr>
                <a:schemeClr val="tx1">
                  <a:lumMod val="85000"/>
                  <a:lumOff val="15000"/>
                </a:schemeClr>
              </a:buClr>
              <a:buFontTx/>
              <a:buNone/>
              <a:defRPr/>
            </a:pPr>
            <a:endParaRPr lang="en-US" altLang="zh-TW" sz="2400" b="1" dirty="0" smtClean="0">
              <a:latin typeface="標楷體" panose="03000509000000000000" pitchFamily="65" charset="-120"/>
            </a:endParaRPr>
          </a:p>
        </p:txBody>
      </p:sp>
      <p:sp>
        <p:nvSpPr>
          <p:cNvPr id="3" name="投影片編號版面配置區 2"/>
          <p:cNvSpPr>
            <a:spLocks noGrp="1"/>
          </p:cNvSpPr>
          <p:nvPr>
            <p:ph type="sldNum" sz="quarter" idx="12"/>
          </p:nvPr>
        </p:nvSpPr>
        <p:spPr/>
        <p:txBody>
          <a:bodyPr/>
          <a:lstStyle/>
          <a:p>
            <a:fld id="{1118FB7C-3051-423D-B140-B22D31D849CF}" type="slidenum">
              <a:rPr lang="zh-TW" altLang="en-US" smtClean="0"/>
              <a:pPr/>
              <a:t>95</a:t>
            </a:fld>
            <a:endParaRPr lang="zh-TW" altLang="en-US"/>
          </a:p>
        </p:txBody>
      </p:sp>
    </p:spTree>
    <p:extLst>
      <p:ext uri="{BB962C8B-B14F-4D97-AF65-F5344CB8AC3E}">
        <p14:creationId xmlns:p14="http://schemas.microsoft.com/office/powerpoint/2010/main" val="2317295237"/>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2" name="Rectangle 2"/>
          <p:cNvSpPr>
            <a:spLocks noGrp="1"/>
          </p:cNvSpPr>
          <p:nvPr>
            <p:ph type="title"/>
          </p:nvPr>
        </p:nvSpPr>
        <p:spPr>
          <a:xfrm>
            <a:off x="323850" y="215900"/>
            <a:ext cx="8496300" cy="765175"/>
          </a:xfrm>
        </p:spPr>
        <p:txBody>
          <a:bodyPr>
            <a:normAutofit fontScale="90000"/>
          </a:bodyPr>
          <a:lstStyle/>
          <a:p>
            <a:pPr eaLnBrk="1" hangingPunct="1">
              <a:defRPr/>
            </a:pPr>
            <a:r>
              <a:rPr lang="zh-TW" altLang="en-US" sz="3600" b="1" dirty="0" smtClean="0">
                <a:solidFill>
                  <a:srgbClr val="CA2004"/>
                </a:solidFill>
                <a:latin typeface="標楷體" panose="03000509000000000000" pitchFamily="65" charset="-120"/>
              </a:rPr>
              <a:t>議題</a:t>
            </a:r>
            <a:r>
              <a:rPr lang="en-US" altLang="zh-TW" sz="3600" b="1" dirty="0" smtClean="0">
                <a:solidFill>
                  <a:srgbClr val="CA2004"/>
                </a:solidFill>
                <a:latin typeface="標楷體" panose="03000509000000000000" pitchFamily="65" charset="-120"/>
              </a:rPr>
              <a:t>1</a:t>
            </a:r>
            <a:r>
              <a:rPr lang="zh-TW" altLang="en-US" sz="3600" b="1" dirty="0" smtClean="0">
                <a:solidFill>
                  <a:srgbClr val="CA2004"/>
                </a:solidFill>
                <a:latin typeface="標楷體" panose="03000509000000000000" pitchFamily="65" charset="-120"/>
              </a:rPr>
              <a:t>：查核金額以上契約變更案例探討</a:t>
            </a:r>
            <a:r>
              <a:rPr altLang="zh-TW" sz="3600" b="1" dirty="0" smtClean="0">
                <a:solidFill>
                  <a:srgbClr val="CA2004"/>
                </a:solidFill>
                <a:latin typeface="標楷體" panose="03000509000000000000" pitchFamily="65" charset="-120"/>
              </a:rPr>
              <a:t>1</a:t>
            </a:r>
            <a:r>
              <a:rPr lang="en-US" altLang="zh-TW" sz="3600" b="1" dirty="0" smtClean="0">
                <a:solidFill>
                  <a:srgbClr val="CA2004"/>
                </a:solidFill>
                <a:latin typeface="標楷體" panose="03000509000000000000" pitchFamily="65" charset="-120"/>
              </a:rPr>
              <a:t>-2</a:t>
            </a:r>
            <a:endParaRPr lang="zh-TW" altLang="en-US" b="1" dirty="0" smtClean="0">
              <a:solidFill>
                <a:srgbClr val="CA2004"/>
              </a:solidFill>
              <a:latin typeface="標楷體" panose="03000509000000000000" pitchFamily="65" charset="-120"/>
            </a:endParaRPr>
          </a:p>
        </p:txBody>
      </p:sp>
      <p:sp>
        <p:nvSpPr>
          <p:cNvPr id="27651" name="Rectangle 3"/>
          <p:cNvSpPr>
            <a:spLocks noGrp="1"/>
          </p:cNvSpPr>
          <p:nvPr>
            <p:ph idx="1"/>
          </p:nvPr>
        </p:nvSpPr>
        <p:spPr>
          <a:xfrm>
            <a:off x="468313" y="981075"/>
            <a:ext cx="8351837" cy="5543550"/>
          </a:xfrm>
        </p:spPr>
        <p:txBody>
          <a:bodyPr rtlCol="0">
            <a:normAutofit/>
          </a:bodyPr>
          <a:lstStyle/>
          <a:p>
            <a:pPr marL="182880" indent="-182880" eaLnBrk="1" fontAlgn="auto" hangingPunct="1">
              <a:spcAft>
                <a:spcPts val="0"/>
              </a:spcAft>
              <a:buClr>
                <a:schemeClr val="tx1">
                  <a:lumMod val="85000"/>
                  <a:lumOff val="15000"/>
                </a:schemeClr>
              </a:buClr>
              <a:defRPr/>
            </a:pPr>
            <a:r>
              <a:rPr lang="en-US" altLang="zh-TW" sz="2400" b="1" dirty="0" smtClean="0">
                <a:latin typeface="標楷體" panose="03000509000000000000" pitchFamily="65" charset="-120"/>
              </a:rPr>
              <a:t>【</a:t>
            </a:r>
            <a:r>
              <a:rPr lang="zh-TW" altLang="en-US" sz="2400" b="1" dirty="0" smtClean="0">
                <a:latin typeface="標楷體" panose="03000509000000000000" pitchFamily="65" charset="-120"/>
              </a:rPr>
              <a:t>案例探討</a:t>
            </a:r>
            <a:r>
              <a:rPr lang="en-US" altLang="zh-TW" sz="2400" b="1" dirty="0" smtClean="0">
                <a:latin typeface="標楷體" panose="03000509000000000000" pitchFamily="65" charset="-120"/>
              </a:rPr>
              <a:t>】</a:t>
            </a:r>
          </a:p>
          <a:p>
            <a:pPr marL="182880" indent="-182880" eaLnBrk="1" fontAlgn="auto" hangingPunct="1">
              <a:spcAft>
                <a:spcPts val="0"/>
              </a:spcAft>
              <a:buClr>
                <a:schemeClr val="tx1">
                  <a:lumMod val="85000"/>
                  <a:lumOff val="15000"/>
                </a:schemeClr>
              </a:buClr>
              <a:buFont typeface="Wingdings" panose="05000000000000000000" pitchFamily="2" charset="2"/>
              <a:buChar char="p"/>
              <a:defRPr/>
            </a:pPr>
            <a:r>
              <a:rPr lang="zh-TW" altLang="en-US" sz="2400" b="1" dirty="0">
                <a:latin typeface="+mn-ea"/>
              </a:rPr>
              <a:t>工程採購金額</a:t>
            </a:r>
            <a:r>
              <a:rPr lang="en-US" altLang="zh-TW" sz="2400" b="1" dirty="0">
                <a:latin typeface="+mn-ea"/>
              </a:rPr>
              <a:t>5,200</a:t>
            </a:r>
            <a:r>
              <a:rPr lang="zh-TW" altLang="en-US" sz="2400" b="1" dirty="0">
                <a:latin typeface="+mn-ea"/>
              </a:rPr>
              <a:t>萬元，契約金額</a:t>
            </a:r>
            <a:r>
              <a:rPr lang="en-US" altLang="zh-TW" sz="2400" b="1" dirty="0">
                <a:latin typeface="+mn-ea"/>
              </a:rPr>
              <a:t>4,900</a:t>
            </a:r>
            <a:r>
              <a:rPr lang="zh-TW" altLang="en-US" sz="2400" b="1" dirty="0">
                <a:latin typeface="+mn-ea"/>
              </a:rPr>
              <a:t>萬元，第</a:t>
            </a:r>
            <a:r>
              <a:rPr lang="en-US" altLang="zh-TW" sz="2400" b="1" dirty="0">
                <a:latin typeface="+mn-ea"/>
              </a:rPr>
              <a:t>1</a:t>
            </a:r>
            <a:r>
              <a:rPr lang="zh-TW" altLang="en-US" sz="2400" b="1" dirty="0">
                <a:latin typeface="+mn-ea"/>
              </a:rPr>
              <a:t>次契約變更加帳</a:t>
            </a:r>
            <a:r>
              <a:rPr lang="en-US" altLang="zh-TW" sz="2400" b="1" dirty="0">
                <a:latin typeface="+mn-ea"/>
              </a:rPr>
              <a:t>500</a:t>
            </a:r>
            <a:r>
              <a:rPr lang="zh-TW" altLang="en-US" sz="2400" b="1" dirty="0">
                <a:latin typeface="+mn-ea"/>
              </a:rPr>
              <a:t>萬元</a:t>
            </a:r>
            <a:r>
              <a:rPr lang="en-US" altLang="zh-TW" sz="2400" b="1" dirty="0">
                <a:latin typeface="+mn-ea"/>
              </a:rPr>
              <a:t>(</a:t>
            </a:r>
            <a:r>
              <a:rPr lang="zh-TW" altLang="en-US" sz="2400" b="1" dirty="0">
                <a:latin typeface="+mn-ea"/>
              </a:rPr>
              <a:t>含原有數量及新增項目之數量</a:t>
            </a:r>
            <a:r>
              <a:rPr lang="en-US" altLang="zh-TW" sz="2400" b="1" dirty="0">
                <a:latin typeface="+mn-ea"/>
              </a:rPr>
              <a:t>);</a:t>
            </a:r>
            <a:r>
              <a:rPr lang="zh-TW" altLang="en-US" sz="2400" b="1" dirty="0">
                <a:latin typeface="+mn-ea"/>
              </a:rPr>
              <a:t>減帳</a:t>
            </a:r>
            <a:r>
              <a:rPr lang="en-US" altLang="zh-TW" sz="2400" b="1" dirty="0">
                <a:latin typeface="+mn-ea"/>
              </a:rPr>
              <a:t>300</a:t>
            </a:r>
            <a:r>
              <a:rPr lang="zh-TW" altLang="en-US" sz="2400" b="1" dirty="0">
                <a:latin typeface="+mn-ea"/>
              </a:rPr>
              <a:t>萬元。釐清以下問題</a:t>
            </a:r>
            <a:endParaRPr lang="en-US" altLang="zh-TW" sz="2400" b="1" dirty="0">
              <a:latin typeface="+mn-ea"/>
            </a:endParaRPr>
          </a:p>
          <a:p>
            <a:pPr>
              <a:buClr>
                <a:schemeClr val="tx1">
                  <a:lumMod val="85000"/>
                  <a:lumOff val="15000"/>
                </a:schemeClr>
              </a:buClr>
              <a:buFont typeface="Wingdings" panose="05000000000000000000" pitchFamily="2" charset="2"/>
              <a:buChar char="l"/>
              <a:defRPr/>
            </a:pPr>
            <a:r>
              <a:rPr lang="zh-TW" altLang="zh-TW" sz="2400" b="1" dirty="0">
                <a:solidFill>
                  <a:srgbClr val="FF0000"/>
                </a:solidFill>
              </a:rPr>
              <a:t>契約變更或加減價之增加</a:t>
            </a:r>
            <a:r>
              <a:rPr lang="zh-TW" altLang="zh-TW" sz="2400" b="1" dirty="0" smtClean="0">
                <a:solidFill>
                  <a:srgbClr val="FF0000"/>
                </a:solidFill>
              </a:rPr>
              <a:t>金額</a:t>
            </a:r>
            <a:r>
              <a:rPr lang="zh-TW" altLang="en-US" sz="2400" b="1" dirty="0" smtClean="0">
                <a:latin typeface="新細明體" panose="02020500000000000000" pitchFamily="18" charset="-120"/>
                <a:ea typeface="新細明體" panose="02020500000000000000" pitchFamily="18" charset="-120"/>
              </a:rPr>
              <a:t>：</a:t>
            </a:r>
            <a:r>
              <a:rPr lang="en-US" altLang="zh-TW" sz="2400" b="1" dirty="0">
                <a:solidFill>
                  <a:srgbClr val="0000FF"/>
                </a:solidFill>
                <a:latin typeface="標楷體" panose="03000509000000000000" pitchFamily="65" charset="-120"/>
              </a:rPr>
              <a:t>200</a:t>
            </a:r>
            <a:r>
              <a:rPr lang="zh-TW" altLang="en-US" sz="2400" b="1" dirty="0">
                <a:solidFill>
                  <a:srgbClr val="0000FF"/>
                </a:solidFill>
                <a:latin typeface="標楷體" panose="03000509000000000000" pitchFamily="65" charset="-120"/>
              </a:rPr>
              <a:t>萬</a:t>
            </a:r>
            <a:r>
              <a:rPr lang="zh-TW" altLang="en-US" sz="2400" b="1" dirty="0" smtClean="0">
                <a:solidFill>
                  <a:srgbClr val="0000FF"/>
                </a:solidFill>
                <a:latin typeface="標楷體" panose="03000509000000000000" pitchFamily="65" charset="-120"/>
              </a:rPr>
              <a:t>元</a:t>
            </a:r>
            <a:r>
              <a:rPr lang="en-US" altLang="zh-TW" sz="2400" b="1" dirty="0" smtClean="0">
                <a:solidFill>
                  <a:srgbClr val="0000FF"/>
                </a:solidFill>
                <a:latin typeface="標楷體" panose="03000509000000000000" pitchFamily="65" charset="-120"/>
              </a:rPr>
              <a:t>(</a:t>
            </a:r>
            <a:r>
              <a:rPr lang="zh-TW" altLang="en-US" sz="2400" b="1" u="sng" dirty="0" smtClean="0">
                <a:solidFill>
                  <a:srgbClr val="0000FF"/>
                </a:solidFill>
                <a:latin typeface="標楷體" panose="03000509000000000000" pitchFamily="65" charset="-120"/>
              </a:rPr>
              <a:t>加</a:t>
            </a:r>
            <a:r>
              <a:rPr lang="zh-TW" altLang="en-US" sz="2400" b="1" u="sng" dirty="0">
                <a:solidFill>
                  <a:srgbClr val="0000FF"/>
                </a:solidFill>
                <a:latin typeface="標楷體" panose="03000509000000000000" pitchFamily="65" charset="-120"/>
              </a:rPr>
              <a:t>帳</a:t>
            </a:r>
            <a:r>
              <a:rPr lang="en-US" altLang="zh-TW" sz="2400" b="1" u="sng" dirty="0">
                <a:solidFill>
                  <a:srgbClr val="0000FF"/>
                </a:solidFill>
                <a:latin typeface="標楷體" panose="03000509000000000000" pitchFamily="65" charset="-120"/>
              </a:rPr>
              <a:t>500</a:t>
            </a:r>
            <a:r>
              <a:rPr lang="zh-TW" altLang="en-US" sz="2400" b="1" u="sng" dirty="0">
                <a:solidFill>
                  <a:srgbClr val="0000FF"/>
                </a:solidFill>
                <a:latin typeface="標楷體" panose="03000509000000000000" pitchFamily="65" charset="-120"/>
              </a:rPr>
              <a:t>萬</a:t>
            </a:r>
            <a:r>
              <a:rPr lang="zh-TW" altLang="en-US" sz="2400" b="1" u="sng" dirty="0" smtClean="0">
                <a:solidFill>
                  <a:srgbClr val="0000FF"/>
                </a:solidFill>
                <a:latin typeface="標楷體" panose="03000509000000000000" pitchFamily="65" charset="-120"/>
              </a:rPr>
              <a:t>元</a:t>
            </a:r>
            <a:r>
              <a:rPr lang="en-US" altLang="zh-TW" sz="2400" b="1" dirty="0" smtClean="0">
                <a:solidFill>
                  <a:srgbClr val="0000FF"/>
                </a:solidFill>
                <a:latin typeface="標楷體" panose="03000509000000000000" pitchFamily="65" charset="-120"/>
              </a:rPr>
              <a:t>-</a:t>
            </a:r>
            <a:r>
              <a:rPr lang="zh-TW" altLang="en-US" sz="2400" b="1" dirty="0" smtClean="0">
                <a:solidFill>
                  <a:srgbClr val="0000FF"/>
                </a:solidFill>
                <a:latin typeface="標楷體" panose="03000509000000000000" pitchFamily="65" charset="-120"/>
              </a:rPr>
              <a:t>減</a:t>
            </a:r>
            <a:r>
              <a:rPr lang="zh-TW" altLang="en-US" sz="2400" b="1" dirty="0">
                <a:solidFill>
                  <a:srgbClr val="0000FF"/>
                </a:solidFill>
                <a:latin typeface="標楷體" panose="03000509000000000000" pitchFamily="65" charset="-120"/>
              </a:rPr>
              <a:t>帳</a:t>
            </a:r>
            <a:r>
              <a:rPr lang="en-US" altLang="zh-TW" sz="2400" b="1" dirty="0">
                <a:solidFill>
                  <a:srgbClr val="0000FF"/>
                </a:solidFill>
                <a:latin typeface="標楷體" panose="03000509000000000000" pitchFamily="65" charset="-120"/>
              </a:rPr>
              <a:t>300</a:t>
            </a:r>
            <a:r>
              <a:rPr lang="zh-TW" altLang="en-US" sz="2400" b="1" dirty="0">
                <a:solidFill>
                  <a:srgbClr val="0000FF"/>
                </a:solidFill>
                <a:latin typeface="標楷體" panose="03000509000000000000" pitchFamily="65" charset="-120"/>
              </a:rPr>
              <a:t>萬</a:t>
            </a:r>
            <a:r>
              <a:rPr lang="zh-TW" altLang="en-US" sz="2400" b="1" dirty="0" smtClean="0">
                <a:solidFill>
                  <a:srgbClr val="0000FF"/>
                </a:solidFill>
                <a:latin typeface="標楷體" panose="03000509000000000000" pitchFamily="65" charset="-120"/>
              </a:rPr>
              <a:t>元</a:t>
            </a:r>
            <a:r>
              <a:rPr lang="en-US" altLang="zh-TW" sz="2400" b="1" dirty="0" smtClean="0">
                <a:solidFill>
                  <a:srgbClr val="0000FF"/>
                </a:solidFill>
                <a:latin typeface="標楷體" panose="03000509000000000000" pitchFamily="65" charset="-120"/>
              </a:rPr>
              <a:t>)</a:t>
            </a:r>
            <a:r>
              <a:rPr lang="en-US" altLang="zh-TW" sz="2400" b="1" dirty="0" smtClean="0"/>
              <a:t/>
            </a:r>
            <a:br>
              <a:rPr lang="en-US" altLang="zh-TW" sz="2400" b="1" dirty="0" smtClean="0"/>
            </a:br>
            <a:r>
              <a:rPr lang="zh-TW" altLang="zh-TW" sz="2400" b="1" dirty="0" smtClean="0"/>
              <a:t>契約</a:t>
            </a:r>
            <a:r>
              <a:rPr lang="zh-TW" altLang="zh-TW" sz="2400" b="1" dirty="0"/>
              <a:t>變更或加減價之增加金額，登載於決標</a:t>
            </a:r>
            <a:r>
              <a:rPr lang="zh-TW" altLang="zh-TW" sz="2400" b="1" dirty="0" smtClean="0"/>
              <a:t>公告</a:t>
            </a:r>
            <a:r>
              <a:rPr lang="zh-TW" altLang="en-US" sz="2400" b="1" dirty="0" smtClean="0"/>
              <a:t>之</a:t>
            </a:r>
            <a:r>
              <a:rPr lang="zh-TW" altLang="zh-TW" sz="2400" b="1" dirty="0"/>
              <a:t>「附加說明」欄中，以達充分揭示</a:t>
            </a:r>
            <a:r>
              <a:rPr lang="zh-TW" altLang="zh-TW" sz="2400" b="1" dirty="0" smtClean="0"/>
              <a:t>原則</a:t>
            </a:r>
            <a:r>
              <a:rPr lang="zh-TW" altLang="en-US" sz="2400" b="1" dirty="0" smtClean="0">
                <a:latin typeface="新細明體" panose="02020500000000000000" pitchFamily="18" charset="-120"/>
                <a:ea typeface="新細明體" panose="02020500000000000000" pitchFamily="18" charset="-120"/>
              </a:rPr>
              <a:t>：</a:t>
            </a:r>
            <a:r>
              <a:rPr lang="en-US" altLang="zh-TW" sz="2400" b="1" dirty="0" smtClean="0">
                <a:latin typeface="新細明體" panose="02020500000000000000" pitchFamily="18" charset="-120"/>
                <a:ea typeface="新細明體" panose="02020500000000000000" pitchFamily="18" charset="-120"/>
              </a:rPr>
              <a:t/>
            </a:r>
            <a:br>
              <a:rPr lang="en-US" altLang="zh-TW" sz="2400" b="1" dirty="0" smtClean="0">
                <a:latin typeface="新細明體" panose="02020500000000000000" pitchFamily="18" charset="-120"/>
                <a:ea typeface="新細明體" panose="02020500000000000000" pitchFamily="18" charset="-120"/>
              </a:rPr>
            </a:br>
            <a:r>
              <a:rPr lang="zh-TW" altLang="zh-TW" sz="2400" b="1" dirty="0" smtClean="0"/>
              <a:t>依</a:t>
            </a:r>
            <a:r>
              <a:rPr lang="zh-TW" altLang="zh-TW" sz="2400" b="1" dirty="0"/>
              <a:t>「採購契約變更或加減價核准監辦備查規定一覽表」之附記</a:t>
            </a:r>
            <a:r>
              <a:rPr lang="en-US" altLang="zh-TW" sz="2400" b="1" dirty="0"/>
              <a:t>(</a:t>
            </a:r>
            <a:r>
              <a:rPr lang="zh-TW" altLang="zh-TW" sz="2400" b="1" dirty="0"/>
              <a:t>五</a:t>
            </a:r>
            <a:r>
              <a:rPr lang="en-US" altLang="zh-TW" sz="2400" b="1" dirty="0"/>
              <a:t>)</a:t>
            </a:r>
            <a:r>
              <a:rPr lang="zh-TW" altLang="zh-TW" sz="2400" b="1" dirty="0"/>
              <a:t>載明「機關辦理採購，其決標金額依政府採購法第六十一條</a:t>
            </a:r>
            <a:r>
              <a:rPr lang="en-US" altLang="zh-TW" sz="2400" b="1" dirty="0"/>
              <a:t> (</a:t>
            </a:r>
            <a:r>
              <a:rPr lang="zh-TW" altLang="zh-TW" sz="2400" b="1" dirty="0"/>
              <a:t>於政府採購公報刊登決標公告</a:t>
            </a:r>
            <a:r>
              <a:rPr lang="en-US" altLang="zh-TW" sz="2400" b="1" dirty="0"/>
              <a:t>) </a:t>
            </a:r>
            <a:r>
              <a:rPr lang="zh-TW" altLang="zh-TW" sz="2400" b="1" dirty="0"/>
              <a:t>或第六十二條</a:t>
            </a:r>
            <a:r>
              <a:rPr lang="en-US" altLang="zh-TW" sz="2400" b="1" dirty="0"/>
              <a:t> (</a:t>
            </a:r>
            <a:r>
              <a:rPr lang="zh-TW" altLang="zh-TW" sz="2400" b="1" dirty="0"/>
              <a:t>定期彙送決標資料</a:t>
            </a:r>
            <a:r>
              <a:rPr lang="en-US" altLang="zh-TW" sz="2400" b="1" dirty="0"/>
              <a:t>) </a:t>
            </a:r>
            <a:r>
              <a:rPr lang="zh-TW" altLang="zh-TW" sz="2400" b="1" dirty="0"/>
              <a:t>規定傳輸至本會資料庫後，如有契約變更或加減價之情形，致原決標金額增加者，該增加之金額，亦應依上揭規定辦理公告、彙送。」</a:t>
            </a:r>
            <a:r>
              <a:rPr lang="zh-TW" altLang="zh-TW" sz="2400" b="1" dirty="0" smtClean="0"/>
              <a:t>；</a:t>
            </a:r>
            <a:endParaRPr lang="en-US" altLang="zh-TW" sz="2400" b="1" dirty="0" smtClean="0">
              <a:latin typeface="標楷體" panose="03000509000000000000" pitchFamily="65" charset="-120"/>
            </a:endParaRPr>
          </a:p>
        </p:txBody>
      </p:sp>
      <p:sp>
        <p:nvSpPr>
          <p:cNvPr id="3" name="投影片編號版面配置區 2"/>
          <p:cNvSpPr>
            <a:spLocks noGrp="1"/>
          </p:cNvSpPr>
          <p:nvPr>
            <p:ph type="sldNum" sz="quarter" idx="12"/>
          </p:nvPr>
        </p:nvSpPr>
        <p:spPr/>
        <p:txBody>
          <a:bodyPr/>
          <a:lstStyle/>
          <a:p>
            <a:fld id="{1118FB7C-3051-423D-B140-B22D31D849CF}" type="slidenum">
              <a:rPr lang="zh-TW" altLang="en-US" smtClean="0"/>
              <a:pPr/>
              <a:t>96</a:t>
            </a:fld>
            <a:endParaRPr lang="zh-TW" altLang="en-US"/>
          </a:p>
        </p:txBody>
      </p:sp>
    </p:spTree>
    <p:extLst>
      <p:ext uri="{BB962C8B-B14F-4D97-AF65-F5344CB8AC3E}">
        <p14:creationId xmlns:p14="http://schemas.microsoft.com/office/powerpoint/2010/main" val="3308830240"/>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p:cNvSpPr>
          <p:nvPr>
            <p:ph type="title"/>
          </p:nvPr>
        </p:nvSpPr>
        <p:spPr>
          <a:xfrm>
            <a:off x="357188" y="260350"/>
            <a:ext cx="8497887" cy="765175"/>
          </a:xfrm>
        </p:spPr>
        <p:txBody>
          <a:bodyPr/>
          <a:lstStyle/>
          <a:p>
            <a:pPr eaLnBrk="1" hangingPunct="1"/>
            <a:r>
              <a:rPr lang="zh-TW" altLang="en-US" sz="3600" b="1" dirty="0" smtClean="0">
                <a:solidFill>
                  <a:srgbClr val="CA2004"/>
                </a:solidFill>
                <a:latin typeface="標楷體" panose="03000509000000000000" pitchFamily="65" charset="-120"/>
              </a:rPr>
              <a:t>議題</a:t>
            </a:r>
            <a:r>
              <a:rPr lang="en-US" altLang="zh-TW" sz="3600" b="1" dirty="0" smtClean="0">
                <a:solidFill>
                  <a:srgbClr val="CA2004"/>
                </a:solidFill>
                <a:latin typeface="標楷體" panose="03000509000000000000" pitchFamily="65" charset="-120"/>
              </a:rPr>
              <a:t>1</a:t>
            </a:r>
            <a:r>
              <a:rPr lang="zh-TW" altLang="en-US" sz="3600" b="1" dirty="0" smtClean="0">
                <a:solidFill>
                  <a:srgbClr val="CA2004"/>
                </a:solidFill>
                <a:latin typeface="標楷體" panose="03000509000000000000" pitchFamily="65" charset="-120"/>
              </a:rPr>
              <a:t>：查核金額以上契約變更案例探討</a:t>
            </a:r>
            <a:r>
              <a:rPr lang="zh-TW" altLang="zh-TW" sz="3600" b="1" dirty="0" smtClean="0">
                <a:solidFill>
                  <a:srgbClr val="CA2004"/>
                </a:solidFill>
                <a:latin typeface="標楷體" panose="03000509000000000000" pitchFamily="65" charset="-120"/>
              </a:rPr>
              <a:t>2</a:t>
            </a:r>
            <a:endParaRPr lang="zh-TW" altLang="en-US" sz="3600" b="1" dirty="0" smtClean="0">
              <a:solidFill>
                <a:srgbClr val="CA2004"/>
              </a:solidFill>
              <a:latin typeface="標楷體" panose="03000509000000000000" pitchFamily="65" charset="-120"/>
            </a:endParaRPr>
          </a:p>
        </p:txBody>
      </p:sp>
      <p:sp>
        <p:nvSpPr>
          <p:cNvPr id="27651" name="Rectangle 3"/>
          <p:cNvSpPr>
            <a:spLocks noGrp="1"/>
          </p:cNvSpPr>
          <p:nvPr>
            <p:ph idx="1"/>
          </p:nvPr>
        </p:nvSpPr>
        <p:spPr>
          <a:xfrm>
            <a:off x="357188" y="1025525"/>
            <a:ext cx="8497887" cy="5427663"/>
          </a:xfrm>
        </p:spPr>
        <p:txBody>
          <a:bodyPr rtlCol="0">
            <a:normAutofit/>
          </a:bodyPr>
          <a:lstStyle/>
          <a:p>
            <a:pPr marL="182880" indent="-182880" eaLnBrk="1" fontAlgn="auto" hangingPunct="1">
              <a:spcAft>
                <a:spcPts val="0"/>
              </a:spcAft>
              <a:buClr>
                <a:schemeClr val="tx1">
                  <a:lumMod val="85000"/>
                  <a:lumOff val="15000"/>
                </a:schemeClr>
              </a:buClr>
              <a:buFont typeface="Arial" panose="020B0604020202020204" pitchFamily="34" charset="0"/>
              <a:buChar char="•"/>
              <a:defRPr/>
            </a:pPr>
            <a:r>
              <a:rPr lang="zh-TW" altLang="en-US" sz="2400" b="1" dirty="0" smtClean="0">
                <a:solidFill>
                  <a:srgbClr val="FF0000"/>
                </a:solidFill>
                <a:latin typeface="標楷體" panose="03000509000000000000" pitchFamily="65" charset="-120"/>
              </a:rPr>
              <a:t>可否依採購法第</a:t>
            </a:r>
            <a:r>
              <a:rPr lang="en-US" altLang="zh-TW" sz="2400" b="1" dirty="0" smtClean="0">
                <a:solidFill>
                  <a:srgbClr val="FF0000"/>
                </a:solidFill>
                <a:latin typeface="標楷體" panose="03000509000000000000" pitchFamily="65" charset="-120"/>
              </a:rPr>
              <a:t>22</a:t>
            </a:r>
            <a:r>
              <a:rPr lang="zh-TW" altLang="en-US" sz="2400" b="1" dirty="0" smtClean="0">
                <a:solidFill>
                  <a:srgbClr val="FF0000"/>
                </a:solidFill>
                <a:latin typeface="標楷體" panose="03000509000000000000" pitchFamily="65" charset="-120"/>
              </a:rPr>
              <a:t>條第</a:t>
            </a:r>
            <a:r>
              <a:rPr lang="en-US" altLang="zh-TW" sz="2400" b="1" dirty="0" smtClean="0">
                <a:solidFill>
                  <a:srgbClr val="FF0000"/>
                </a:solidFill>
                <a:latin typeface="標楷體" panose="03000509000000000000" pitchFamily="65" charset="-120"/>
              </a:rPr>
              <a:t>1</a:t>
            </a:r>
            <a:r>
              <a:rPr lang="zh-TW" altLang="en-US" sz="2400" b="1" dirty="0" smtClean="0">
                <a:solidFill>
                  <a:srgbClr val="FF0000"/>
                </a:solidFill>
                <a:latin typeface="標楷體" panose="03000509000000000000" pitchFamily="65" charset="-120"/>
              </a:rPr>
              <a:t>項第</a:t>
            </a:r>
            <a:r>
              <a:rPr lang="en-US" altLang="zh-TW" sz="2400" b="1" dirty="0" smtClean="0">
                <a:solidFill>
                  <a:srgbClr val="FF0000"/>
                </a:solidFill>
                <a:latin typeface="標楷體" panose="03000509000000000000" pitchFamily="65" charset="-120"/>
              </a:rPr>
              <a:t>6</a:t>
            </a:r>
            <a:r>
              <a:rPr lang="zh-TW" altLang="en-US" sz="2400" b="1" dirty="0" smtClean="0">
                <a:solidFill>
                  <a:srgbClr val="FF0000"/>
                </a:solidFill>
                <a:latin typeface="標楷體" panose="03000509000000000000" pitchFamily="65" charset="-120"/>
              </a:rPr>
              <a:t>款規定辦理議價？</a:t>
            </a:r>
            <a:r>
              <a:rPr lang="en-US" altLang="zh-TW" sz="2400" b="1" dirty="0" smtClean="0">
                <a:latin typeface="標楷體" panose="03000509000000000000" pitchFamily="65" charset="-120"/>
              </a:rPr>
              <a:t/>
            </a:r>
            <a:br>
              <a:rPr lang="en-US" altLang="zh-TW" sz="2400" b="1" dirty="0" smtClean="0">
                <a:latin typeface="標楷體" panose="03000509000000000000" pitchFamily="65" charset="-120"/>
              </a:rPr>
            </a:br>
            <a:r>
              <a:rPr lang="en-US" altLang="zh-TW" sz="2400" b="1" dirty="0" smtClean="0">
                <a:latin typeface="標楷體" panose="03000509000000000000" pitchFamily="65" charset="-120"/>
              </a:rPr>
              <a:t>1.</a:t>
            </a:r>
            <a:r>
              <a:rPr lang="zh-TW" altLang="en-US" sz="2400" b="1" dirty="0" smtClean="0">
                <a:latin typeface="標楷體" panose="03000509000000000000" pitchFamily="65" charset="-120"/>
              </a:rPr>
              <a:t>可</a:t>
            </a:r>
            <a:r>
              <a:rPr lang="en-US" altLang="zh-TW" sz="2400" b="1" dirty="0" smtClean="0">
                <a:latin typeface="標楷體" panose="03000509000000000000" pitchFamily="65" charset="-120"/>
              </a:rPr>
              <a:t>【</a:t>
            </a:r>
            <a:r>
              <a:rPr lang="zh-TW" altLang="en-US" sz="2400" b="1" dirty="0" smtClean="0">
                <a:latin typeface="標楷體" panose="03000509000000000000" pitchFamily="65" charset="-120"/>
              </a:rPr>
              <a:t>本案非</a:t>
            </a:r>
            <a:r>
              <a:rPr lang="zh-TW" altLang="en-US" sz="2400" b="1" dirty="0">
                <a:latin typeface="標楷體" panose="03000509000000000000" pitchFamily="65" charset="-120"/>
              </a:rPr>
              <a:t>屬「因未能預見之情形</a:t>
            </a:r>
            <a:r>
              <a:rPr lang="zh-TW" altLang="en-US" sz="2400" b="1" dirty="0" smtClean="0">
                <a:latin typeface="標楷體" panose="03000509000000000000" pitchFamily="65" charset="-120"/>
              </a:rPr>
              <a:t>」者，得</a:t>
            </a:r>
            <a:r>
              <a:rPr lang="zh-TW" altLang="zh-TW" sz="2400" b="1" dirty="0" smtClean="0">
                <a:latin typeface="標楷體" panose="03000509000000000000" pitchFamily="65" charset="-120"/>
              </a:rPr>
              <a:t>辦理</a:t>
            </a:r>
            <a:r>
              <a:rPr lang="zh-TW" altLang="zh-TW" sz="2400" b="1" dirty="0">
                <a:latin typeface="標楷體" panose="03000509000000000000" pitchFamily="65" charset="-120"/>
              </a:rPr>
              <a:t>契約變更而新增非屬原契約數量清單內所列之工程項目者</a:t>
            </a:r>
            <a:r>
              <a:rPr lang="en-US" altLang="zh-TW" sz="2400" b="1" dirty="0">
                <a:latin typeface="標楷體" panose="03000509000000000000" pitchFamily="65" charset="-120"/>
              </a:rPr>
              <a:t> (</a:t>
            </a:r>
            <a:r>
              <a:rPr lang="zh-TW" altLang="zh-TW" sz="2400" b="1" dirty="0">
                <a:latin typeface="標楷體" panose="03000509000000000000" pitchFamily="65" charset="-120"/>
              </a:rPr>
              <a:t>不包含漏列項目</a:t>
            </a:r>
            <a:r>
              <a:rPr lang="en-US" altLang="zh-TW" sz="2400" b="1" dirty="0">
                <a:latin typeface="標楷體" panose="03000509000000000000" pitchFamily="65" charset="-120"/>
              </a:rPr>
              <a:t>) </a:t>
            </a:r>
            <a:r>
              <a:rPr lang="zh-TW" altLang="zh-TW" sz="2400" b="1" dirty="0">
                <a:latin typeface="標楷體" panose="03000509000000000000" pitchFamily="65" charset="-120"/>
              </a:rPr>
              <a:t>，該新增工程項目單價編列方式，應以原預算相關單價分析資料為基礎</a:t>
            </a:r>
            <a:r>
              <a:rPr lang="en-US" altLang="zh-TW" sz="2400" b="1" dirty="0" smtClean="0">
                <a:latin typeface="標楷體" panose="03000509000000000000" pitchFamily="65" charset="-120"/>
              </a:rPr>
              <a:t>】</a:t>
            </a:r>
            <a:br>
              <a:rPr lang="en-US" altLang="zh-TW" sz="2400" b="1" dirty="0" smtClean="0">
                <a:latin typeface="標楷體" panose="03000509000000000000" pitchFamily="65" charset="-120"/>
              </a:rPr>
            </a:br>
            <a:r>
              <a:rPr lang="en-US" altLang="zh-TW" sz="2400" b="1" dirty="0" smtClean="0">
                <a:latin typeface="標楷體" panose="03000509000000000000" pitchFamily="65" charset="-120"/>
              </a:rPr>
              <a:t>2.</a:t>
            </a:r>
            <a:r>
              <a:rPr lang="zh-TW" altLang="en-US" sz="2400" b="1" dirty="0">
                <a:latin typeface="標楷體" panose="03000509000000000000" pitchFamily="65" charset="-120"/>
              </a:rPr>
              <a:t>不可</a:t>
            </a:r>
            <a:r>
              <a:rPr lang="en-US" altLang="zh-TW" sz="2400" b="1" dirty="0" smtClean="0">
                <a:latin typeface="標楷體" panose="03000509000000000000" pitchFamily="65" charset="-120"/>
              </a:rPr>
              <a:t>【</a:t>
            </a:r>
            <a:r>
              <a:rPr lang="zh-TW" altLang="en-US" sz="2400" b="1" dirty="0" smtClean="0">
                <a:solidFill>
                  <a:srgbClr val="0000FF"/>
                </a:solidFill>
                <a:latin typeface="標楷體" panose="03000509000000000000" pitchFamily="65" charset="-120"/>
              </a:rPr>
              <a:t>如本案因故</a:t>
            </a:r>
            <a:r>
              <a:rPr lang="zh-TW" altLang="en-US" sz="2400" b="1" dirty="0">
                <a:solidFill>
                  <a:srgbClr val="0000FF"/>
                </a:solidFill>
                <a:latin typeface="標楷體" panose="03000509000000000000" pitchFamily="65" charset="-120"/>
              </a:rPr>
              <a:t>減項辦理招標</a:t>
            </a:r>
            <a:r>
              <a:rPr lang="zh-TW" altLang="en-US" sz="2400" b="1" dirty="0">
                <a:latin typeface="標楷體" panose="03000509000000000000" pitchFamily="65" charset="-120"/>
              </a:rPr>
              <a:t>，履約期間因尚有預算而逕依本款向得標廠商辦理契約變更，採購原減項</a:t>
            </a:r>
            <a:r>
              <a:rPr lang="zh-TW" altLang="en-US" sz="2400" b="1" dirty="0" smtClean="0">
                <a:latin typeface="標楷體" panose="03000509000000000000" pitchFamily="65" charset="-120"/>
              </a:rPr>
              <a:t>內容者，</a:t>
            </a:r>
            <a:r>
              <a:rPr lang="zh-TW" altLang="en-US" sz="2400" b="1" dirty="0" smtClean="0">
                <a:solidFill>
                  <a:srgbClr val="0000FF"/>
                </a:solidFill>
                <a:latin typeface="標楷體" panose="03000509000000000000" pitchFamily="65" charset="-120"/>
              </a:rPr>
              <a:t>係屬</a:t>
            </a:r>
            <a:r>
              <a:rPr lang="zh-TW" altLang="en-US" sz="2400" b="1" dirty="0">
                <a:solidFill>
                  <a:srgbClr val="0000FF"/>
                </a:solidFill>
                <a:latin typeface="標楷體" panose="03000509000000000000" pitchFamily="65" charset="-120"/>
              </a:rPr>
              <a:t>「因未能預見之情形」</a:t>
            </a:r>
            <a:r>
              <a:rPr lang="zh-TW" altLang="en-US" sz="2400" b="1" dirty="0" smtClean="0">
                <a:latin typeface="標楷體" panose="03000509000000000000" pitchFamily="65" charset="-120"/>
              </a:rPr>
              <a:t>者</a:t>
            </a:r>
            <a:r>
              <a:rPr lang="zh-TW" altLang="en-US" sz="2400" b="1" dirty="0" smtClean="0">
                <a:latin typeface="新細明體" panose="02020500000000000000" pitchFamily="18" charset="-120"/>
              </a:rPr>
              <a:t>；</a:t>
            </a:r>
            <a:r>
              <a:rPr lang="zh-TW" altLang="en-US" sz="2400" b="1" u="sng" dirty="0">
                <a:solidFill>
                  <a:srgbClr val="0000FF"/>
                </a:solidFill>
                <a:latin typeface="標楷體" panose="03000509000000000000" pitchFamily="65" charset="-120"/>
              </a:rPr>
              <a:t>建議善用採購法</a:t>
            </a:r>
            <a:r>
              <a:rPr lang="en-US" altLang="zh-TW" sz="2400" b="1" u="sng" dirty="0">
                <a:solidFill>
                  <a:srgbClr val="0000FF"/>
                </a:solidFill>
                <a:latin typeface="標楷體" panose="03000509000000000000" pitchFamily="65" charset="-120"/>
              </a:rPr>
              <a:t>22.1.7</a:t>
            </a:r>
            <a:r>
              <a:rPr lang="zh-TW" altLang="en-US" sz="2400" b="1" u="sng" dirty="0">
                <a:solidFill>
                  <a:srgbClr val="0000FF"/>
                </a:solidFill>
                <a:latin typeface="標楷體" panose="03000509000000000000" pitchFamily="65" charset="-120"/>
              </a:rPr>
              <a:t>之後續擴充辦理。</a:t>
            </a:r>
            <a:r>
              <a:rPr lang="en-US" altLang="zh-TW" sz="2400" b="1" u="sng" dirty="0">
                <a:solidFill>
                  <a:srgbClr val="0000FF"/>
                </a:solidFill>
                <a:latin typeface="標楷體" panose="03000509000000000000" pitchFamily="65" charset="-120"/>
              </a:rPr>
              <a:t>】</a:t>
            </a:r>
            <a:r>
              <a:rPr lang="zh-TW" altLang="en-US" sz="2400" b="1" u="sng" dirty="0">
                <a:solidFill>
                  <a:srgbClr val="0000FF"/>
                </a:solidFill>
                <a:latin typeface="標楷體" panose="03000509000000000000" pitchFamily="65" charset="-120"/>
              </a:rPr>
              <a:t> </a:t>
            </a:r>
            <a:endParaRPr lang="en-US" altLang="zh-TW" sz="2400" b="1" u="sng" dirty="0">
              <a:solidFill>
                <a:srgbClr val="0000FF"/>
              </a:solidFill>
              <a:latin typeface="標楷體" panose="03000509000000000000" pitchFamily="65" charset="-120"/>
            </a:endParaRPr>
          </a:p>
          <a:p>
            <a:pPr marL="182880" indent="-182880" eaLnBrk="1" fontAlgn="auto" hangingPunct="1">
              <a:spcAft>
                <a:spcPts val="0"/>
              </a:spcAft>
              <a:buClr>
                <a:schemeClr val="tx1">
                  <a:lumMod val="85000"/>
                  <a:lumOff val="15000"/>
                </a:schemeClr>
              </a:buClr>
              <a:buFont typeface="Arial" panose="020B0604020202020204" pitchFamily="34" charset="0"/>
              <a:buChar char="•"/>
              <a:defRPr/>
            </a:pPr>
            <a:r>
              <a:rPr lang="zh-TW" altLang="en-US" sz="2400" b="1" dirty="0" smtClean="0">
                <a:solidFill>
                  <a:srgbClr val="FF0000"/>
                </a:solidFill>
                <a:latin typeface="標楷體" panose="03000509000000000000" pitchFamily="65" charset="-120"/>
              </a:rPr>
              <a:t>本次契約變更之決標公告採購金額為何？</a:t>
            </a:r>
            <a:r>
              <a:rPr lang="en-US" altLang="zh-TW" sz="2400" b="1" dirty="0" smtClean="0">
                <a:solidFill>
                  <a:srgbClr val="FF0000"/>
                </a:solidFill>
                <a:latin typeface="標楷體" panose="03000509000000000000" pitchFamily="65" charset="-120"/>
              </a:rPr>
              <a:t/>
            </a:r>
            <a:br>
              <a:rPr lang="en-US" altLang="zh-TW" sz="2400" b="1" dirty="0" smtClean="0">
                <a:solidFill>
                  <a:srgbClr val="FF0000"/>
                </a:solidFill>
                <a:latin typeface="標楷體" panose="03000509000000000000" pitchFamily="65" charset="-120"/>
              </a:rPr>
            </a:br>
            <a:r>
              <a:rPr lang="zh-TW" altLang="en-US" sz="2400" b="1" dirty="0">
                <a:solidFill>
                  <a:srgbClr val="FF0000"/>
                </a:solidFill>
                <a:latin typeface="標楷體" panose="03000509000000000000" pitchFamily="65" charset="-120"/>
              </a:rPr>
              <a:t>答</a:t>
            </a:r>
            <a:r>
              <a:rPr lang="zh-TW" altLang="en-US" sz="2400" b="1" dirty="0" smtClean="0">
                <a:solidFill>
                  <a:srgbClr val="FF0000"/>
                </a:solidFill>
                <a:latin typeface="標楷體" panose="03000509000000000000" pitchFamily="65" charset="-120"/>
              </a:rPr>
              <a:t>：</a:t>
            </a:r>
            <a:r>
              <a:rPr lang="en-US" altLang="zh-TW" sz="2400" b="1" dirty="0" smtClean="0">
                <a:latin typeface="標楷體" panose="03000509000000000000" pitchFamily="65" charset="-120"/>
              </a:rPr>
              <a:t>200【</a:t>
            </a:r>
            <a:r>
              <a:rPr lang="zh-TW" altLang="en-US" sz="2400" b="1" dirty="0">
                <a:latin typeface="+mn-ea"/>
              </a:rPr>
              <a:t>加帳</a:t>
            </a:r>
            <a:r>
              <a:rPr lang="en-US" altLang="zh-TW" sz="2400" b="1" dirty="0" smtClean="0">
                <a:latin typeface="標楷體" panose="03000509000000000000" pitchFamily="65" charset="-120"/>
              </a:rPr>
              <a:t>500-</a:t>
            </a:r>
            <a:r>
              <a:rPr lang="zh-TW" altLang="en-US" sz="2400" b="1" dirty="0">
                <a:latin typeface="+mn-ea"/>
              </a:rPr>
              <a:t>減帳</a:t>
            </a:r>
            <a:r>
              <a:rPr lang="en-US" altLang="zh-TW" sz="2400" b="1" dirty="0" smtClean="0">
                <a:latin typeface="標楷體" panose="03000509000000000000" pitchFamily="65" charset="-120"/>
              </a:rPr>
              <a:t>300</a:t>
            </a:r>
            <a:r>
              <a:rPr lang="zh-TW" altLang="en-US" sz="2400" b="1" dirty="0" smtClean="0">
                <a:latin typeface="新細明體" panose="02020500000000000000" pitchFamily="18" charset="-120"/>
              </a:rPr>
              <a:t>；</a:t>
            </a:r>
            <a:r>
              <a:rPr lang="zh-TW" altLang="zh-TW" sz="2400" b="1" dirty="0" smtClean="0">
                <a:latin typeface="標楷體" panose="03000509000000000000" pitchFamily="65" charset="-120"/>
              </a:rPr>
              <a:t>契約</a:t>
            </a:r>
            <a:r>
              <a:rPr lang="zh-TW" altLang="zh-TW" sz="2400" b="1" dirty="0">
                <a:latin typeface="標楷體" panose="03000509000000000000" pitchFamily="65" charset="-120"/>
              </a:rPr>
              <a:t>變更或加減價之情形，</a:t>
            </a:r>
            <a:r>
              <a:rPr lang="zh-TW" altLang="zh-TW" sz="2400" b="1" u="sng" dirty="0">
                <a:latin typeface="標楷體" panose="03000509000000000000" pitchFamily="65" charset="-120"/>
              </a:rPr>
              <a:t>致原決標金額增加者，該增加之金額</a:t>
            </a:r>
            <a:r>
              <a:rPr lang="zh-TW" altLang="zh-TW" sz="2400" b="1" dirty="0">
                <a:latin typeface="標楷體" panose="03000509000000000000" pitchFamily="65" charset="-120"/>
              </a:rPr>
              <a:t>，亦應依上揭規定辦理公告、彙送</a:t>
            </a:r>
            <a:r>
              <a:rPr lang="zh-TW" altLang="zh-TW" sz="2400" b="1" dirty="0" smtClean="0">
                <a:latin typeface="標楷體" panose="03000509000000000000" pitchFamily="65" charset="-120"/>
              </a:rPr>
              <a:t>。</a:t>
            </a:r>
            <a:r>
              <a:rPr lang="en-US" altLang="zh-TW" sz="2400" b="1" dirty="0" smtClean="0">
                <a:latin typeface="標楷體" panose="03000509000000000000" pitchFamily="65" charset="-120"/>
              </a:rPr>
              <a:t>】</a:t>
            </a:r>
          </a:p>
          <a:p>
            <a:pPr marL="182880" indent="-182880" eaLnBrk="1" fontAlgn="auto" hangingPunct="1">
              <a:spcAft>
                <a:spcPts val="0"/>
              </a:spcAft>
              <a:buClr>
                <a:schemeClr val="tx1">
                  <a:lumMod val="85000"/>
                  <a:lumOff val="15000"/>
                </a:schemeClr>
              </a:buClr>
              <a:buFont typeface="Arial" panose="020B0604020202020204" pitchFamily="34" charset="0"/>
              <a:buChar char="•"/>
              <a:defRPr/>
            </a:pPr>
            <a:endParaRPr lang="zh-TW" altLang="en-US" sz="2400" b="1" dirty="0" smtClean="0">
              <a:latin typeface="標楷體" panose="03000509000000000000" pitchFamily="65" charset="-120"/>
            </a:endParaRPr>
          </a:p>
        </p:txBody>
      </p:sp>
      <p:sp>
        <p:nvSpPr>
          <p:cNvPr id="3" name="投影片編號版面配置區 2"/>
          <p:cNvSpPr>
            <a:spLocks noGrp="1"/>
          </p:cNvSpPr>
          <p:nvPr>
            <p:ph type="sldNum" sz="quarter" idx="12"/>
          </p:nvPr>
        </p:nvSpPr>
        <p:spPr/>
        <p:txBody>
          <a:bodyPr/>
          <a:lstStyle/>
          <a:p>
            <a:fld id="{1118FB7C-3051-423D-B140-B22D31D849CF}" type="slidenum">
              <a:rPr lang="zh-TW" altLang="en-US" smtClean="0"/>
              <a:pPr/>
              <a:t>97</a:t>
            </a:fld>
            <a:endParaRPr lang="zh-TW" altLang="en-US"/>
          </a:p>
        </p:txBody>
      </p:sp>
    </p:spTree>
    <p:extLst>
      <p:ext uri="{BB962C8B-B14F-4D97-AF65-F5344CB8AC3E}">
        <p14:creationId xmlns:p14="http://schemas.microsoft.com/office/powerpoint/2010/main" val="2503572938"/>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p:cNvSpPr>
          <p:nvPr>
            <p:ph type="title"/>
          </p:nvPr>
        </p:nvSpPr>
        <p:spPr>
          <a:xfrm>
            <a:off x="395288" y="333375"/>
            <a:ext cx="8642350" cy="720725"/>
          </a:xfrm>
        </p:spPr>
        <p:txBody>
          <a:bodyPr/>
          <a:lstStyle/>
          <a:p>
            <a:pPr eaLnBrk="1" hangingPunct="1"/>
            <a:r>
              <a:rPr lang="zh-TW" altLang="en-US" sz="3600" b="1" dirty="0" smtClean="0">
                <a:solidFill>
                  <a:srgbClr val="CA2004"/>
                </a:solidFill>
                <a:latin typeface="標楷體" panose="03000509000000000000" pitchFamily="65" charset="-120"/>
              </a:rPr>
              <a:t>議題</a:t>
            </a:r>
            <a:r>
              <a:rPr lang="en-US" altLang="zh-TW" sz="3600" b="1" dirty="0" smtClean="0">
                <a:solidFill>
                  <a:srgbClr val="CA2004"/>
                </a:solidFill>
                <a:latin typeface="標楷體" panose="03000509000000000000" pitchFamily="65" charset="-120"/>
              </a:rPr>
              <a:t>1</a:t>
            </a:r>
            <a:r>
              <a:rPr lang="zh-TW" altLang="en-US" sz="3600" b="1" dirty="0" smtClean="0">
                <a:solidFill>
                  <a:srgbClr val="CA2004"/>
                </a:solidFill>
                <a:latin typeface="標楷體" panose="03000509000000000000" pitchFamily="65" charset="-120"/>
              </a:rPr>
              <a:t>：查核金額以上契約變更案例探討</a:t>
            </a:r>
            <a:r>
              <a:rPr lang="zh-TW" altLang="zh-TW" sz="3600" b="1" dirty="0" smtClean="0">
                <a:solidFill>
                  <a:srgbClr val="CA2004"/>
                </a:solidFill>
                <a:latin typeface="標楷體" panose="03000509000000000000" pitchFamily="65" charset="-120"/>
              </a:rPr>
              <a:t>3</a:t>
            </a:r>
            <a:endParaRPr lang="zh-TW" altLang="en-US" sz="3600" b="1" dirty="0" smtClean="0">
              <a:solidFill>
                <a:srgbClr val="CA2004"/>
              </a:solidFill>
              <a:latin typeface="標楷體" panose="03000509000000000000" pitchFamily="65" charset="-120"/>
            </a:endParaRPr>
          </a:p>
        </p:txBody>
      </p:sp>
      <p:sp>
        <p:nvSpPr>
          <p:cNvPr id="130051" name="Rectangle 3"/>
          <p:cNvSpPr>
            <a:spLocks noGrp="1"/>
          </p:cNvSpPr>
          <p:nvPr>
            <p:ph idx="1"/>
          </p:nvPr>
        </p:nvSpPr>
        <p:spPr>
          <a:xfrm>
            <a:off x="539750" y="1125538"/>
            <a:ext cx="8353425" cy="4708525"/>
          </a:xfrm>
        </p:spPr>
        <p:txBody>
          <a:bodyPr/>
          <a:lstStyle/>
          <a:p>
            <a:pPr eaLnBrk="1" hangingPunct="1"/>
            <a:r>
              <a:rPr lang="zh-TW" altLang="en-US" sz="2400" b="1" dirty="0" smtClean="0"/>
              <a:t> </a:t>
            </a:r>
            <a:r>
              <a:rPr lang="en-US" altLang="zh-TW" sz="2400" b="1" dirty="0" smtClean="0">
                <a:latin typeface="新細明體" panose="02020500000000000000" pitchFamily="18" charset="-120"/>
              </a:rPr>
              <a:t>【</a:t>
            </a:r>
            <a:r>
              <a:rPr lang="zh-TW" altLang="en-US" sz="2400" b="1" dirty="0" smtClean="0">
                <a:latin typeface="新細明體" panose="02020500000000000000" pitchFamily="18" charset="-120"/>
              </a:rPr>
              <a:t>參考資料</a:t>
            </a:r>
            <a:r>
              <a:rPr lang="en-US" altLang="zh-TW" sz="2400" b="1" dirty="0" smtClean="0">
                <a:latin typeface="新細明體" panose="02020500000000000000" pitchFamily="18" charset="-120"/>
              </a:rPr>
              <a:t>】</a:t>
            </a:r>
            <a:br>
              <a:rPr lang="en-US" altLang="zh-TW" sz="2400" b="1" dirty="0" smtClean="0">
                <a:latin typeface="新細明體" panose="02020500000000000000" pitchFamily="18" charset="-120"/>
              </a:rPr>
            </a:br>
            <a:r>
              <a:rPr lang="zh-TW" altLang="en-US" sz="2400" b="1" dirty="0" smtClean="0">
                <a:latin typeface="標楷體" panose="03000509000000000000" pitchFamily="65" charset="-120"/>
              </a:rPr>
              <a:t>查核金額以上契約變更相關規定</a:t>
            </a:r>
            <a:r>
              <a:rPr lang="en-US" altLang="zh-TW" sz="2400" b="1" dirty="0" smtClean="0">
                <a:latin typeface="標楷體" panose="03000509000000000000" pitchFamily="65" charset="-120"/>
              </a:rPr>
              <a:t/>
            </a:r>
            <a:br>
              <a:rPr lang="en-US" altLang="zh-TW" sz="2400" b="1" dirty="0" smtClean="0">
                <a:latin typeface="標楷體" panose="03000509000000000000" pitchFamily="65" charset="-120"/>
              </a:rPr>
            </a:br>
            <a:r>
              <a:rPr lang="zh-TW" altLang="en-US" sz="2400" b="1" dirty="0" smtClean="0">
                <a:latin typeface="標楷體" panose="03000509000000000000" pitchFamily="65" charset="-120"/>
              </a:rPr>
              <a:t>採購法第</a:t>
            </a:r>
            <a:r>
              <a:rPr lang="en-US" altLang="zh-TW" sz="2400" b="1" dirty="0" smtClean="0">
                <a:latin typeface="標楷體" panose="03000509000000000000" pitchFamily="65" charset="-120"/>
              </a:rPr>
              <a:t>12</a:t>
            </a:r>
            <a:r>
              <a:rPr lang="zh-TW" altLang="en-US" sz="2400" b="1" dirty="0" smtClean="0">
                <a:latin typeface="標楷體" panose="03000509000000000000" pitchFamily="65" charset="-120"/>
              </a:rPr>
              <a:t>條：</a:t>
            </a:r>
            <a:r>
              <a:rPr lang="zh-TW" altLang="zh-TW" sz="2400" b="1" dirty="0" smtClean="0">
                <a:latin typeface="標楷體" panose="03000509000000000000" pitchFamily="65" charset="-120"/>
              </a:rPr>
              <a:t>機關辦理查核金額以上採購之開標、比價、議價、決標及驗收時，應於規定期限內，檢送相關文件報請上級機關派員監辦；上級機關得視事實需要訂定授權條件，由機關自行辦理。</a:t>
            </a:r>
            <a:r>
              <a:rPr lang="en-US" altLang="zh-TW" sz="2400" b="1" dirty="0" smtClean="0">
                <a:latin typeface="標楷體" panose="03000509000000000000" pitchFamily="65" charset="-120"/>
              </a:rPr>
              <a:t/>
            </a:r>
            <a:br>
              <a:rPr lang="en-US" altLang="zh-TW" sz="2400" b="1" dirty="0" smtClean="0">
                <a:latin typeface="標楷體" panose="03000509000000000000" pitchFamily="65" charset="-120"/>
              </a:rPr>
            </a:br>
            <a:r>
              <a:rPr lang="zh-TW" altLang="zh-TW" sz="2400" b="1" dirty="0" smtClean="0">
                <a:latin typeface="標楷體" panose="03000509000000000000" pitchFamily="65" charset="-120"/>
              </a:rPr>
              <a:t>機關辦理</a:t>
            </a:r>
            <a:r>
              <a:rPr lang="zh-TW" altLang="zh-TW" sz="2400" b="1" dirty="0" smtClean="0">
                <a:solidFill>
                  <a:srgbClr val="FF0000"/>
                </a:solidFill>
                <a:latin typeface="標楷體" panose="03000509000000000000" pitchFamily="65" charset="-120"/>
              </a:rPr>
              <a:t>未達查核金額之採購，</a:t>
            </a:r>
            <a:r>
              <a:rPr lang="zh-TW" altLang="zh-TW" sz="2400" b="1" dirty="0" smtClean="0">
                <a:latin typeface="標楷體" panose="03000509000000000000" pitchFamily="65" charset="-120"/>
              </a:rPr>
              <a:t>其決標金額達查核金額者，或契約變更後其金額達查核金額者，機關</a:t>
            </a:r>
            <a:r>
              <a:rPr lang="zh-TW" altLang="zh-TW" sz="2400" b="1" dirty="0" smtClean="0">
                <a:solidFill>
                  <a:srgbClr val="FF0000"/>
                </a:solidFill>
                <a:latin typeface="標楷體" panose="03000509000000000000" pitchFamily="65" charset="-120"/>
              </a:rPr>
              <a:t>應補具相關文件送上級機關備查</a:t>
            </a:r>
            <a:r>
              <a:rPr lang="zh-TW" altLang="zh-TW" sz="2400" b="1" dirty="0" smtClean="0">
                <a:latin typeface="標楷體" panose="03000509000000000000" pitchFamily="65" charset="-120"/>
              </a:rPr>
              <a:t>。</a:t>
            </a:r>
            <a:endParaRPr lang="en-US" altLang="zh-TW" sz="2400" b="1" dirty="0" smtClean="0">
              <a:latin typeface="標楷體" panose="03000509000000000000" pitchFamily="65" charset="-120"/>
            </a:endParaRPr>
          </a:p>
          <a:p>
            <a:pPr eaLnBrk="1" hangingPunct="1"/>
            <a:endParaRPr lang="en-US" altLang="zh-TW" sz="2400" b="1" dirty="0" smtClean="0">
              <a:solidFill>
                <a:srgbClr val="FF0000"/>
              </a:solidFill>
              <a:latin typeface="標楷體" panose="03000509000000000000" pitchFamily="65" charset="-120"/>
            </a:endParaRPr>
          </a:p>
        </p:txBody>
      </p:sp>
      <p:sp>
        <p:nvSpPr>
          <p:cNvPr id="3" name="投影片編號版面配置區 2"/>
          <p:cNvSpPr>
            <a:spLocks noGrp="1"/>
          </p:cNvSpPr>
          <p:nvPr>
            <p:ph type="sldNum" sz="quarter" idx="12"/>
          </p:nvPr>
        </p:nvSpPr>
        <p:spPr/>
        <p:txBody>
          <a:bodyPr/>
          <a:lstStyle/>
          <a:p>
            <a:fld id="{1118FB7C-3051-423D-B140-B22D31D849CF}" type="slidenum">
              <a:rPr lang="zh-TW" altLang="en-US" smtClean="0"/>
              <a:pPr/>
              <a:t>98</a:t>
            </a:fld>
            <a:endParaRPr lang="zh-TW" altLang="en-US"/>
          </a:p>
        </p:txBody>
      </p:sp>
    </p:spTree>
    <p:extLst>
      <p:ext uri="{BB962C8B-B14F-4D97-AF65-F5344CB8AC3E}">
        <p14:creationId xmlns:p14="http://schemas.microsoft.com/office/powerpoint/2010/main" val="1705661809"/>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95536" y="188640"/>
            <a:ext cx="8569325" cy="730250"/>
          </a:xfrm>
          <a:solidFill>
            <a:srgbClr val="FFFF00"/>
          </a:solidFill>
        </p:spPr>
        <p:txBody>
          <a:bodyPr/>
          <a:lstStyle/>
          <a:p>
            <a:pPr algn="ctr">
              <a:defRPr/>
            </a:pPr>
            <a:r>
              <a:rPr lang="zh-TW" altLang="en-US" sz="4000" b="1" dirty="0">
                <a:solidFill>
                  <a:srgbClr val="FF0000"/>
                </a:solidFill>
                <a:latin typeface="+mn-ea"/>
                <a:ea typeface="+mn-ea"/>
              </a:rPr>
              <a:t>工程變更設計</a:t>
            </a:r>
            <a:r>
              <a:rPr lang="zh-TW" altLang="en-US" sz="4000" b="1" dirty="0" smtClean="0">
                <a:solidFill>
                  <a:srgbClr val="FF0000"/>
                </a:solidFill>
                <a:latin typeface="+mn-ea"/>
                <a:ea typeface="+mn-ea"/>
              </a:rPr>
              <a:t>內容摘要分析表</a:t>
            </a:r>
            <a:endParaRPr lang="zh-TW" altLang="en-US" sz="4000" b="1" dirty="0">
              <a:solidFill>
                <a:srgbClr val="FF0000"/>
              </a:solidFill>
              <a:latin typeface="+mn-ea"/>
              <a:ea typeface="+mn-ea"/>
            </a:endParaRPr>
          </a:p>
        </p:txBody>
      </p:sp>
      <p:graphicFrame>
        <p:nvGraphicFramePr>
          <p:cNvPr id="5" name="內容版面配置區 4"/>
          <p:cNvGraphicFramePr>
            <a:graphicFrameLocks noGrp="1"/>
          </p:cNvGraphicFramePr>
          <p:nvPr>
            <p:ph idx="1"/>
            <p:extLst/>
          </p:nvPr>
        </p:nvGraphicFramePr>
        <p:xfrm>
          <a:off x="323528" y="980728"/>
          <a:ext cx="8568951" cy="5688607"/>
        </p:xfrm>
        <a:graphic>
          <a:graphicData uri="http://schemas.openxmlformats.org/drawingml/2006/table">
            <a:tbl>
              <a:tblPr firstRow="1" firstCol="1" bandRow="1"/>
              <a:tblGrid>
                <a:gridCol w="550178">
                  <a:extLst>
                    <a:ext uri="{9D8B030D-6E8A-4147-A177-3AD203B41FA5}">
                      <a16:colId xmlns:a16="http://schemas.microsoft.com/office/drawing/2014/main" xmlns="" val="555324243"/>
                    </a:ext>
                  </a:extLst>
                </a:gridCol>
                <a:gridCol w="2052027">
                  <a:extLst>
                    <a:ext uri="{9D8B030D-6E8A-4147-A177-3AD203B41FA5}">
                      <a16:colId xmlns:a16="http://schemas.microsoft.com/office/drawing/2014/main" xmlns="" val="2854347042"/>
                    </a:ext>
                  </a:extLst>
                </a:gridCol>
                <a:gridCol w="789626">
                  <a:extLst>
                    <a:ext uri="{9D8B030D-6E8A-4147-A177-3AD203B41FA5}">
                      <a16:colId xmlns:a16="http://schemas.microsoft.com/office/drawing/2014/main" xmlns="" val="2488275279"/>
                    </a:ext>
                  </a:extLst>
                </a:gridCol>
                <a:gridCol w="1736287">
                  <a:extLst>
                    <a:ext uri="{9D8B030D-6E8A-4147-A177-3AD203B41FA5}">
                      <a16:colId xmlns:a16="http://schemas.microsoft.com/office/drawing/2014/main" xmlns="" val="2223954255"/>
                    </a:ext>
                  </a:extLst>
                </a:gridCol>
                <a:gridCol w="991766">
                  <a:extLst>
                    <a:ext uri="{9D8B030D-6E8A-4147-A177-3AD203B41FA5}">
                      <a16:colId xmlns:a16="http://schemas.microsoft.com/office/drawing/2014/main" xmlns="" val="3171010132"/>
                    </a:ext>
                  </a:extLst>
                </a:gridCol>
                <a:gridCol w="1060817">
                  <a:extLst>
                    <a:ext uri="{9D8B030D-6E8A-4147-A177-3AD203B41FA5}">
                      <a16:colId xmlns:a16="http://schemas.microsoft.com/office/drawing/2014/main" xmlns="" val="838990557"/>
                    </a:ext>
                  </a:extLst>
                </a:gridCol>
                <a:gridCol w="1388250">
                  <a:extLst>
                    <a:ext uri="{9D8B030D-6E8A-4147-A177-3AD203B41FA5}">
                      <a16:colId xmlns:a16="http://schemas.microsoft.com/office/drawing/2014/main" xmlns="" val="2648122858"/>
                    </a:ext>
                  </a:extLst>
                </a:gridCol>
              </a:tblGrid>
              <a:tr h="680223">
                <a:tc>
                  <a:txBody>
                    <a:bodyPr/>
                    <a:lstStyle/>
                    <a:p>
                      <a:pPr algn="ctr">
                        <a:spcAft>
                          <a:spcPts val="0"/>
                        </a:spcAft>
                      </a:pPr>
                      <a:r>
                        <a:rPr lang="zh-TW" sz="2000" b="1" kern="100" dirty="0">
                          <a:effectLst/>
                          <a:latin typeface="+mj-ea"/>
                          <a:ea typeface="+mj-ea"/>
                          <a:cs typeface="Times New Roman" panose="02020603050405020304" pitchFamily="18" charset="0"/>
                        </a:rPr>
                        <a:t>項次</a:t>
                      </a:r>
                    </a:p>
                  </a:txBody>
                  <a:tcPr marL="57759" marR="577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TW" sz="2000" b="1" kern="100" dirty="0">
                          <a:effectLst/>
                          <a:latin typeface="+mj-ea"/>
                          <a:ea typeface="+mj-ea"/>
                          <a:cs typeface="Times New Roman" panose="02020603050405020304" pitchFamily="18" charset="0"/>
                        </a:rPr>
                        <a:t>變更原因</a:t>
                      </a:r>
                      <a:r>
                        <a:rPr lang="zh-TW" sz="2000" b="1" kern="100" dirty="0" smtClean="0">
                          <a:effectLst/>
                          <a:latin typeface="+mj-ea"/>
                          <a:ea typeface="+mj-ea"/>
                          <a:cs typeface="Times New Roman" panose="02020603050405020304" pitchFamily="18" charset="0"/>
                        </a:rPr>
                        <a:t>及</a:t>
                      </a:r>
                      <a:endParaRPr lang="en-US" altLang="zh-TW" sz="2000" b="1" kern="100" dirty="0" smtClean="0">
                        <a:effectLst/>
                        <a:latin typeface="+mj-ea"/>
                        <a:ea typeface="+mj-ea"/>
                        <a:cs typeface="Times New Roman" panose="02020603050405020304" pitchFamily="18" charset="0"/>
                      </a:endParaRPr>
                    </a:p>
                    <a:p>
                      <a:pPr algn="ctr">
                        <a:spcAft>
                          <a:spcPts val="0"/>
                        </a:spcAft>
                      </a:pPr>
                      <a:r>
                        <a:rPr lang="zh-TW" sz="2000" b="1" kern="100" dirty="0" smtClean="0">
                          <a:effectLst/>
                          <a:latin typeface="+mj-ea"/>
                          <a:ea typeface="+mj-ea"/>
                          <a:cs typeface="Times New Roman" panose="02020603050405020304" pitchFamily="18" charset="0"/>
                        </a:rPr>
                        <a:t>內容</a:t>
                      </a:r>
                      <a:r>
                        <a:rPr lang="zh-TW" sz="2000" b="1" kern="100" dirty="0">
                          <a:effectLst/>
                          <a:latin typeface="+mj-ea"/>
                          <a:ea typeface="+mj-ea"/>
                          <a:cs typeface="Times New Roman" panose="02020603050405020304" pitchFamily="18" charset="0"/>
                        </a:rPr>
                        <a:t>說明</a:t>
                      </a:r>
                    </a:p>
                  </a:txBody>
                  <a:tcPr marL="57759" marR="577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TW" sz="2000" b="1" kern="100">
                          <a:effectLst/>
                          <a:latin typeface="+mj-ea"/>
                          <a:ea typeface="+mj-ea"/>
                          <a:cs typeface="Times New Roman" panose="02020603050405020304" pitchFamily="18" charset="0"/>
                        </a:rPr>
                        <a:t>變更圖號</a:t>
                      </a:r>
                    </a:p>
                  </a:txBody>
                  <a:tcPr marL="57759" marR="577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TW" sz="2000" b="1" kern="100">
                          <a:effectLst/>
                          <a:latin typeface="+mj-ea"/>
                          <a:ea typeface="+mj-ea"/>
                          <a:cs typeface="Times New Roman" panose="02020603050405020304" pitchFamily="18" charset="0"/>
                        </a:rPr>
                        <a:t>變更契約項目</a:t>
                      </a:r>
                    </a:p>
                    <a:p>
                      <a:pPr algn="ctr">
                        <a:spcAft>
                          <a:spcPts val="0"/>
                        </a:spcAft>
                      </a:pPr>
                      <a:r>
                        <a:rPr lang="zh-TW" sz="2000" b="1" kern="100">
                          <a:effectLst/>
                          <a:latin typeface="+mj-ea"/>
                          <a:ea typeface="+mj-ea"/>
                          <a:cs typeface="Times New Roman" panose="02020603050405020304" pitchFamily="18" charset="0"/>
                        </a:rPr>
                        <a:t>及數量</a:t>
                      </a:r>
                    </a:p>
                  </a:txBody>
                  <a:tcPr marL="57759" marR="577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TW" sz="2000" b="1" kern="100" dirty="0" smtClean="0">
                          <a:effectLst/>
                          <a:latin typeface="+mj-ea"/>
                          <a:ea typeface="+mj-ea"/>
                          <a:cs typeface="Times New Roman" panose="02020603050405020304" pitchFamily="18" charset="0"/>
                        </a:rPr>
                        <a:t>增加</a:t>
                      </a:r>
                      <a:endParaRPr lang="en-US" altLang="zh-TW" sz="2000" b="1" kern="100" dirty="0" smtClean="0">
                        <a:effectLst/>
                        <a:latin typeface="+mj-ea"/>
                        <a:ea typeface="+mj-ea"/>
                        <a:cs typeface="Times New Roman" panose="02020603050405020304" pitchFamily="18" charset="0"/>
                      </a:endParaRPr>
                    </a:p>
                    <a:p>
                      <a:pPr algn="ctr">
                        <a:spcAft>
                          <a:spcPts val="0"/>
                        </a:spcAft>
                      </a:pPr>
                      <a:r>
                        <a:rPr lang="zh-TW" sz="2000" b="1" kern="100" dirty="0" smtClean="0">
                          <a:effectLst/>
                          <a:latin typeface="+mj-ea"/>
                          <a:ea typeface="+mj-ea"/>
                          <a:cs typeface="Times New Roman" panose="02020603050405020304" pitchFamily="18" charset="0"/>
                        </a:rPr>
                        <a:t>金額</a:t>
                      </a:r>
                      <a:endParaRPr lang="zh-TW" sz="2000" b="1" kern="100" dirty="0">
                        <a:effectLst/>
                        <a:latin typeface="+mj-ea"/>
                        <a:ea typeface="+mj-ea"/>
                        <a:cs typeface="Times New Roman" panose="02020603050405020304" pitchFamily="18" charset="0"/>
                      </a:endParaRPr>
                    </a:p>
                  </a:txBody>
                  <a:tcPr marL="57759" marR="577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TW" sz="2000" b="1" kern="100" dirty="0" smtClean="0">
                          <a:effectLst/>
                          <a:latin typeface="+mj-ea"/>
                          <a:ea typeface="+mj-ea"/>
                          <a:cs typeface="Times New Roman" panose="02020603050405020304" pitchFamily="18" charset="0"/>
                        </a:rPr>
                        <a:t>減少</a:t>
                      </a:r>
                      <a:endParaRPr lang="en-US" altLang="zh-TW" sz="2000" b="1" kern="100" dirty="0" smtClean="0">
                        <a:effectLst/>
                        <a:latin typeface="+mj-ea"/>
                        <a:ea typeface="+mj-ea"/>
                        <a:cs typeface="Times New Roman" panose="02020603050405020304" pitchFamily="18" charset="0"/>
                      </a:endParaRPr>
                    </a:p>
                    <a:p>
                      <a:pPr algn="ctr">
                        <a:spcAft>
                          <a:spcPts val="0"/>
                        </a:spcAft>
                      </a:pPr>
                      <a:r>
                        <a:rPr lang="zh-TW" sz="2000" b="1" kern="100" dirty="0" smtClean="0">
                          <a:effectLst/>
                          <a:latin typeface="+mj-ea"/>
                          <a:ea typeface="+mj-ea"/>
                          <a:cs typeface="Times New Roman" panose="02020603050405020304" pitchFamily="18" charset="0"/>
                        </a:rPr>
                        <a:t>金額</a:t>
                      </a:r>
                      <a:endParaRPr lang="zh-TW" sz="2000" b="1" kern="100" dirty="0">
                        <a:effectLst/>
                        <a:latin typeface="+mj-ea"/>
                        <a:ea typeface="+mj-ea"/>
                        <a:cs typeface="Times New Roman" panose="02020603050405020304" pitchFamily="18" charset="0"/>
                      </a:endParaRPr>
                    </a:p>
                  </a:txBody>
                  <a:tcPr marL="57759" marR="577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TW" sz="2000" b="1" kern="100" dirty="0" smtClean="0">
                          <a:effectLst/>
                          <a:latin typeface="+mj-ea"/>
                          <a:ea typeface="+mj-ea"/>
                          <a:cs typeface="Times New Roman" panose="02020603050405020304" pitchFamily="18" charset="0"/>
                        </a:rPr>
                        <a:t>責任</a:t>
                      </a:r>
                      <a:endParaRPr lang="en-US" altLang="zh-TW" sz="2000" b="1" kern="100" dirty="0" smtClean="0">
                        <a:effectLst/>
                        <a:latin typeface="+mj-ea"/>
                        <a:ea typeface="+mj-ea"/>
                        <a:cs typeface="Times New Roman" panose="02020603050405020304" pitchFamily="18" charset="0"/>
                      </a:endParaRPr>
                    </a:p>
                    <a:p>
                      <a:pPr algn="ctr">
                        <a:spcAft>
                          <a:spcPts val="0"/>
                        </a:spcAft>
                      </a:pPr>
                      <a:r>
                        <a:rPr lang="zh-TW" sz="2000" b="1" kern="100" dirty="0" smtClean="0">
                          <a:effectLst/>
                          <a:latin typeface="+mj-ea"/>
                          <a:ea typeface="+mj-ea"/>
                          <a:cs typeface="Times New Roman" panose="02020603050405020304" pitchFamily="18" charset="0"/>
                        </a:rPr>
                        <a:t>歸屬</a:t>
                      </a:r>
                      <a:endParaRPr lang="zh-TW" sz="2000" b="1" kern="100" dirty="0">
                        <a:effectLst/>
                        <a:latin typeface="+mj-ea"/>
                        <a:ea typeface="+mj-ea"/>
                        <a:cs typeface="Times New Roman" panose="02020603050405020304" pitchFamily="18" charset="0"/>
                      </a:endParaRPr>
                    </a:p>
                  </a:txBody>
                  <a:tcPr marL="57759" marR="577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202985567"/>
                  </a:ext>
                </a:extLst>
              </a:tr>
              <a:tr h="680223">
                <a:tc>
                  <a:txBody>
                    <a:bodyPr/>
                    <a:lstStyle/>
                    <a:p>
                      <a:pPr algn="ctr">
                        <a:spcAft>
                          <a:spcPts val="0"/>
                        </a:spcAft>
                      </a:pPr>
                      <a:r>
                        <a:rPr lang="en-US" sz="2000" b="1" kern="100">
                          <a:effectLst/>
                          <a:latin typeface="+mj-ea"/>
                          <a:ea typeface="+mj-ea"/>
                          <a:cs typeface="Times New Roman" panose="02020603050405020304" pitchFamily="18" charset="0"/>
                        </a:rPr>
                        <a:t>1</a:t>
                      </a:r>
                      <a:endParaRPr lang="zh-TW" sz="2000" b="1" kern="100">
                        <a:effectLst/>
                        <a:latin typeface="+mj-ea"/>
                        <a:ea typeface="+mj-ea"/>
                        <a:cs typeface="Times New Roman" panose="02020603050405020304" pitchFamily="18" charset="0"/>
                      </a:endParaRPr>
                    </a:p>
                  </a:txBody>
                  <a:tcPr marL="57759" marR="577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zh-TW" sz="1600" b="1" kern="100" dirty="0">
                          <a:effectLst/>
                          <a:latin typeface="+mj-ea"/>
                          <a:ea typeface="+mj-ea"/>
                          <a:cs typeface="Times New Roman" panose="02020603050405020304" pitchFamily="18" charset="0"/>
                        </a:rPr>
                        <a:t>木質推拉門增加</a:t>
                      </a:r>
                      <a:r>
                        <a:rPr lang="en-US" sz="1600" b="1" kern="100" dirty="0">
                          <a:effectLst/>
                          <a:latin typeface="+mj-ea"/>
                          <a:ea typeface="+mj-ea"/>
                          <a:cs typeface="Times New Roman" panose="02020603050405020304" pitchFamily="18" charset="0"/>
                        </a:rPr>
                        <a:t>1</a:t>
                      </a:r>
                      <a:r>
                        <a:rPr lang="zh-TW" sz="1600" b="1" kern="100" dirty="0">
                          <a:effectLst/>
                          <a:latin typeface="+mj-ea"/>
                          <a:ea typeface="+mj-ea"/>
                          <a:cs typeface="Times New Roman" panose="02020603050405020304" pitchFamily="18" charset="0"/>
                        </a:rPr>
                        <a:t>樘，圖說</a:t>
                      </a:r>
                      <a:r>
                        <a:rPr lang="en-US" sz="1600" b="1" kern="100" dirty="0">
                          <a:effectLst/>
                          <a:latin typeface="+mj-ea"/>
                          <a:ea typeface="+mj-ea"/>
                          <a:cs typeface="Times New Roman" panose="02020603050405020304" pitchFamily="18" charset="0"/>
                        </a:rPr>
                        <a:t>4</a:t>
                      </a:r>
                      <a:r>
                        <a:rPr lang="zh-TW" sz="1600" b="1" kern="100" dirty="0">
                          <a:effectLst/>
                          <a:latin typeface="+mj-ea"/>
                          <a:ea typeface="+mj-ea"/>
                          <a:cs typeface="Times New Roman" panose="02020603050405020304" pitchFamily="18" charset="0"/>
                        </a:rPr>
                        <a:t>樘</a:t>
                      </a:r>
                      <a:r>
                        <a:rPr lang="en-US" sz="1600" b="1" kern="100" dirty="0">
                          <a:effectLst/>
                          <a:latin typeface="+mj-ea"/>
                          <a:ea typeface="+mj-ea"/>
                          <a:cs typeface="Times New Roman" panose="02020603050405020304" pitchFamily="18" charset="0"/>
                        </a:rPr>
                        <a:t>,</a:t>
                      </a:r>
                      <a:r>
                        <a:rPr lang="zh-TW" sz="1600" b="1" kern="100" dirty="0">
                          <a:effectLst/>
                          <a:latin typeface="+mj-ea"/>
                          <a:ea typeface="+mj-ea"/>
                          <a:cs typeface="Times New Roman" panose="02020603050405020304" pitchFamily="18" charset="0"/>
                        </a:rPr>
                        <a:t>工程詳細價目表編列</a:t>
                      </a:r>
                      <a:r>
                        <a:rPr lang="en-US" sz="1600" b="1" kern="100" dirty="0">
                          <a:effectLst/>
                          <a:latin typeface="+mj-ea"/>
                          <a:ea typeface="+mj-ea"/>
                          <a:cs typeface="Times New Roman" panose="02020603050405020304" pitchFamily="18" charset="0"/>
                        </a:rPr>
                        <a:t>3</a:t>
                      </a:r>
                      <a:r>
                        <a:rPr lang="zh-TW" sz="1600" b="1" kern="100" dirty="0">
                          <a:effectLst/>
                          <a:latin typeface="+mj-ea"/>
                          <a:ea typeface="+mj-ea"/>
                          <a:cs typeface="Times New Roman" panose="02020603050405020304" pitchFamily="18" charset="0"/>
                        </a:rPr>
                        <a:t>樘涉不一致。</a:t>
                      </a:r>
                    </a:p>
                  </a:txBody>
                  <a:tcPr marL="57759" marR="577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zh-TW" sz="1600" b="1" kern="100" dirty="0" smtClean="0">
                          <a:effectLst/>
                          <a:latin typeface="+mj-ea"/>
                          <a:ea typeface="+mj-ea"/>
                          <a:cs typeface="Times New Roman" panose="02020603050405020304" pitchFamily="18" charset="0"/>
                        </a:rPr>
                        <a:t>圖</a:t>
                      </a:r>
                      <a:r>
                        <a:rPr lang="zh-TW" sz="1600" b="1" kern="100" dirty="0">
                          <a:effectLst/>
                          <a:latin typeface="+mj-ea"/>
                          <a:ea typeface="+mj-ea"/>
                          <a:cs typeface="Times New Roman" panose="02020603050405020304" pitchFamily="18" charset="0"/>
                        </a:rPr>
                        <a:t>號</a:t>
                      </a:r>
                      <a:r>
                        <a:rPr lang="en-US" sz="1600" b="1" kern="100" dirty="0" smtClean="0">
                          <a:effectLst/>
                          <a:latin typeface="+mj-ea"/>
                          <a:ea typeface="+mj-ea"/>
                          <a:cs typeface="Times New Roman" panose="02020603050405020304" pitchFamily="18" charset="0"/>
                        </a:rPr>
                        <a:t>A-8</a:t>
                      </a:r>
                      <a:endParaRPr lang="zh-TW" sz="1600" b="1" kern="100" dirty="0">
                        <a:effectLst/>
                        <a:latin typeface="+mj-ea"/>
                        <a:ea typeface="+mj-ea"/>
                        <a:cs typeface="Times New Roman" panose="02020603050405020304" pitchFamily="18" charset="0"/>
                      </a:endParaRPr>
                    </a:p>
                  </a:txBody>
                  <a:tcPr marL="57759" marR="577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zh-TW" sz="1600" b="1" kern="100" dirty="0">
                          <a:solidFill>
                            <a:srgbClr val="0000FF"/>
                          </a:solidFill>
                          <a:effectLst/>
                          <a:latin typeface="+mj-ea"/>
                          <a:ea typeface="+mj-ea"/>
                          <a:cs typeface="Times New Roman" panose="02020603050405020304" pitchFamily="18" charset="0"/>
                        </a:rPr>
                        <a:t>追加</a:t>
                      </a:r>
                      <a:r>
                        <a:rPr lang="zh-TW" sz="1600" b="1" kern="100" dirty="0">
                          <a:effectLst/>
                          <a:latin typeface="+mj-ea"/>
                          <a:ea typeface="+mj-ea"/>
                          <a:cs typeface="Times New Roman" panose="02020603050405020304" pitchFamily="18" charset="0"/>
                        </a:rPr>
                        <a:t>契約項目壹二</a:t>
                      </a:r>
                      <a:r>
                        <a:rPr lang="en-US" sz="1600" b="1" kern="100" dirty="0">
                          <a:effectLst/>
                          <a:latin typeface="+mj-ea"/>
                          <a:ea typeface="+mj-ea"/>
                          <a:cs typeface="Times New Roman" panose="02020603050405020304" pitchFamily="18" charset="0"/>
                        </a:rPr>
                        <a:t>-10</a:t>
                      </a:r>
                      <a:r>
                        <a:rPr lang="zh-TW" sz="1600" b="1" kern="100" dirty="0">
                          <a:effectLst/>
                          <a:latin typeface="+mj-ea"/>
                          <a:ea typeface="+mj-ea"/>
                          <a:cs typeface="Times New Roman" panose="02020603050405020304" pitchFamily="18" charset="0"/>
                        </a:rPr>
                        <a:t>木質推</a:t>
                      </a:r>
                      <a:r>
                        <a:rPr lang="zh-TW" sz="1600" b="1" kern="100" dirty="0" smtClean="0">
                          <a:effectLst/>
                          <a:latin typeface="+mj-ea"/>
                          <a:ea typeface="+mj-ea"/>
                          <a:cs typeface="Times New Roman" panose="02020603050405020304" pitchFamily="18" charset="0"/>
                        </a:rPr>
                        <a:t>拉</a:t>
                      </a:r>
                      <a:r>
                        <a:rPr lang="en-US" sz="1600" b="1" kern="100" dirty="0" smtClean="0">
                          <a:effectLst/>
                          <a:latin typeface="+mj-ea"/>
                          <a:ea typeface="+mj-ea"/>
                          <a:cs typeface="Times New Roman" panose="02020603050405020304" pitchFamily="18" charset="0"/>
                        </a:rPr>
                        <a:t>1</a:t>
                      </a:r>
                      <a:r>
                        <a:rPr lang="zh-TW" sz="1600" b="1" kern="100" dirty="0">
                          <a:effectLst/>
                          <a:latin typeface="+mj-ea"/>
                          <a:ea typeface="+mj-ea"/>
                          <a:cs typeface="Times New Roman" panose="02020603050405020304" pitchFamily="18" charset="0"/>
                        </a:rPr>
                        <a:t>樘</a:t>
                      </a:r>
                    </a:p>
                  </a:txBody>
                  <a:tcPr marL="57759" marR="577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US" sz="1600" b="1" kern="100">
                          <a:effectLst/>
                          <a:latin typeface="+mj-ea"/>
                          <a:ea typeface="+mj-ea"/>
                          <a:cs typeface="Times New Roman" panose="02020603050405020304" pitchFamily="18" charset="0"/>
                        </a:rPr>
                        <a:t>16,000</a:t>
                      </a:r>
                      <a:endParaRPr lang="zh-TW" sz="1600" b="1" kern="100">
                        <a:effectLst/>
                        <a:latin typeface="+mj-ea"/>
                        <a:ea typeface="+mj-ea"/>
                        <a:cs typeface="Times New Roman" panose="02020603050405020304" pitchFamily="18" charset="0"/>
                      </a:endParaRPr>
                    </a:p>
                  </a:txBody>
                  <a:tcPr marL="57759" marR="577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US" sz="1600" b="1" kern="100">
                          <a:effectLst/>
                          <a:latin typeface="+mj-ea"/>
                          <a:ea typeface="+mj-ea"/>
                          <a:cs typeface="Times New Roman" panose="02020603050405020304" pitchFamily="18" charset="0"/>
                        </a:rPr>
                        <a:t>0</a:t>
                      </a:r>
                      <a:endParaRPr lang="zh-TW" sz="1600" b="1" kern="100">
                        <a:effectLst/>
                        <a:latin typeface="+mj-ea"/>
                        <a:ea typeface="+mj-ea"/>
                        <a:cs typeface="Times New Roman" panose="02020603050405020304" pitchFamily="18" charset="0"/>
                      </a:endParaRPr>
                    </a:p>
                  </a:txBody>
                  <a:tcPr marL="57759" marR="577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zh-TW" sz="1600" b="1" kern="100" dirty="0">
                          <a:effectLst/>
                          <a:latin typeface="+mj-ea"/>
                          <a:ea typeface="+mj-ea"/>
                          <a:cs typeface="Times New Roman" panose="02020603050405020304" pitchFamily="18" charset="0"/>
                        </a:rPr>
                        <a:t>設計單位</a:t>
                      </a:r>
                      <a:r>
                        <a:rPr lang="zh-TW" sz="1600" b="1" kern="100" dirty="0">
                          <a:solidFill>
                            <a:srgbClr val="0000FF"/>
                          </a:solidFill>
                          <a:effectLst/>
                          <a:latin typeface="+mj-ea"/>
                          <a:ea typeface="+mj-ea"/>
                          <a:cs typeface="Times New Roman" panose="02020603050405020304" pitchFamily="18" charset="0"/>
                        </a:rPr>
                        <a:t>設計錯誤</a:t>
                      </a:r>
                    </a:p>
                    <a:p>
                      <a:pPr algn="l">
                        <a:spcAft>
                          <a:spcPts val="0"/>
                        </a:spcAft>
                      </a:pPr>
                      <a:r>
                        <a:rPr lang="en-US" sz="1600" b="1" kern="100" dirty="0">
                          <a:effectLst/>
                          <a:latin typeface="+mj-ea"/>
                          <a:ea typeface="+mj-ea"/>
                          <a:cs typeface="Times New Roman" panose="02020603050405020304" pitchFamily="18" charset="0"/>
                        </a:rPr>
                        <a:t> </a:t>
                      </a:r>
                      <a:endParaRPr lang="zh-TW" sz="1600" b="1" kern="100" dirty="0">
                        <a:effectLst/>
                        <a:latin typeface="+mj-ea"/>
                        <a:ea typeface="+mj-ea"/>
                        <a:cs typeface="Times New Roman" panose="02020603050405020304" pitchFamily="18" charset="0"/>
                      </a:endParaRPr>
                    </a:p>
                  </a:txBody>
                  <a:tcPr marL="57759" marR="577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044399228"/>
                  </a:ext>
                </a:extLst>
              </a:tr>
              <a:tr h="680223">
                <a:tc>
                  <a:txBody>
                    <a:bodyPr/>
                    <a:lstStyle/>
                    <a:p>
                      <a:pPr algn="ctr">
                        <a:spcAft>
                          <a:spcPts val="0"/>
                        </a:spcAft>
                      </a:pPr>
                      <a:r>
                        <a:rPr lang="en-US" sz="2000" b="1" kern="100">
                          <a:effectLst/>
                          <a:latin typeface="+mj-ea"/>
                          <a:ea typeface="+mj-ea"/>
                          <a:cs typeface="Times New Roman" panose="02020603050405020304" pitchFamily="18" charset="0"/>
                        </a:rPr>
                        <a:t>2</a:t>
                      </a:r>
                      <a:endParaRPr lang="zh-TW" sz="2000" b="1" kern="100">
                        <a:effectLst/>
                        <a:latin typeface="+mj-ea"/>
                        <a:ea typeface="+mj-ea"/>
                        <a:cs typeface="Times New Roman" panose="02020603050405020304" pitchFamily="18" charset="0"/>
                      </a:endParaRPr>
                    </a:p>
                  </a:txBody>
                  <a:tcPr marL="57759" marR="577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zh-TW" sz="1600" b="1" kern="100" dirty="0">
                          <a:effectLst/>
                          <a:latin typeface="+mj-ea"/>
                          <a:ea typeface="+mj-ea"/>
                          <a:cs typeface="Times New Roman" panose="02020603050405020304" pitchFamily="18" charset="0"/>
                        </a:rPr>
                        <a:t>儲藏室新作地板架高面貼</a:t>
                      </a:r>
                      <a:r>
                        <a:rPr lang="en-US" sz="1600" b="1" kern="100" dirty="0">
                          <a:effectLst/>
                          <a:latin typeface="+mj-ea"/>
                          <a:ea typeface="+mj-ea"/>
                          <a:cs typeface="Times New Roman" panose="02020603050405020304" pitchFamily="18" charset="0"/>
                        </a:rPr>
                        <a:t>PVC</a:t>
                      </a:r>
                      <a:r>
                        <a:rPr lang="zh-TW" sz="1600" b="1" kern="100" dirty="0">
                          <a:effectLst/>
                          <a:latin typeface="+mj-ea"/>
                          <a:ea typeface="+mj-ea"/>
                          <a:cs typeface="Times New Roman" panose="02020603050405020304" pitchFamily="18" charset="0"/>
                        </a:rPr>
                        <a:t>地磚</a:t>
                      </a:r>
                    </a:p>
                  </a:txBody>
                  <a:tcPr marL="57759" marR="577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zh-TW" sz="1600" b="1" kern="100">
                          <a:effectLst/>
                          <a:latin typeface="+mj-ea"/>
                          <a:ea typeface="+mj-ea"/>
                          <a:cs typeface="Times New Roman" panose="02020603050405020304" pitchFamily="18" charset="0"/>
                        </a:rPr>
                        <a:t>修正圖說</a:t>
                      </a:r>
                      <a:r>
                        <a:rPr lang="en-US" sz="1600" b="1" kern="100">
                          <a:effectLst/>
                          <a:latin typeface="+mj-ea"/>
                          <a:ea typeface="+mj-ea"/>
                          <a:cs typeface="Times New Roman" panose="02020603050405020304" pitchFamily="18" charset="0"/>
                        </a:rPr>
                        <a:t>A-9</a:t>
                      </a:r>
                      <a:endParaRPr lang="zh-TW" sz="1600" b="1" kern="100">
                        <a:effectLst/>
                        <a:latin typeface="+mj-ea"/>
                        <a:ea typeface="+mj-ea"/>
                        <a:cs typeface="Times New Roman" panose="02020603050405020304" pitchFamily="18" charset="0"/>
                      </a:endParaRPr>
                    </a:p>
                  </a:txBody>
                  <a:tcPr marL="57759" marR="577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zh-TW" sz="1600" b="1" kern="100" dirty="0">
                          <a:solidFill>
                            <a:srgbClr val="0000FF"/>
                          </a:solidFill>
                          <a:effectLst/>
                          <a:latin typeface="+mj-ea"/>
                          <a:ea typeface="+mj-ea"/>
                          <a:cs typeface="Times New Roman" panose="02020603050405020304" pitchFamily="18" charset="0"/>
                        </a:rPr>
                        <a:t>新增項目</a:t>
                      </a:r>
                      <a:r>
                        <a:rPr lang="zh-TW" sz="1600" b="1" kern="100" dirty="0">
                          <a:effectLst/>
                          <a:latin typeface="+mj-ea"/>
                          <a:ea typeface="+mj-ea"/>
                          <a:cs typeface="Times New Roman" panose="02020603050405020304" pitchFamily="18" charset="0"/>
                        </a:rPr>
                        <a:t>壹二</a:t>
                      </a:r>
                      <a:r>
                        <a:rPr lang="en-US" sz="1600" b="1" kern="100" dirty="0">
                          <a:effectLst/>
                          <a:latin typeface="+mj-ea"/>
                          <a:ea typeface="+mj-ea"/>
                          <a:cs typeface="Times New Roman" panose="02020603050405020304" pitchFamily="18" charset="0"/>
                        </a:rPr>
                        <a:t>-42</a:t>
                      </a:r>
                      <a:r>
                        <a:rPr lang="zh-TW" sz="1600" b="1" kern="100" dirty="0">
                          <a:effectLst/>
                          <a:latin typeface="+mj-ea"/>
                          <a:ea typeface="+mj-ea"/>
                          <a:cs typeface="Times New Roman" panose="02020603050405020304" pitchFamily="18" charset="0"/>
                        </a:rPr>
                        <a:t>地板架高面貼</a:t>
                      </a:r>
                      <a:r>
                        <a:rPr lang="en-US" sz="1600" b="1" kern="100" dirty="0">
                          <a:effectLst/>
                          <a:latin typeface="+mj-ea"/>
                          <a:ea typeface="+mj-ea"/>
                          <a:cs typeface="Times New Roman" panose="02020603050405020304" pitchFamily="18" charset="0"/>
                        </a:rPr>
                        <a:t>PVC</a:t>
                      </a:r>
                      <a:r>
                        <a:rPr lang="zh-TW" sz="1600" b="1" kern="100" dirty="0">
                          <a:effectLst/>
                          <a:latin typeface="+mj-ea"/>
                          <a:ea typeface="+mj-ea"/>
                          <a:cs typeface="Times New Roman" panose="02020603050405020304" pitchFamily="18" charset="0"/>
                        </a:rPr>
                        <a:t>地磚</a:t>
                      </a:r>
                      <a:r>
                        <a:rPr lang="en-US" sz="1600" b="1" kern="100" dirty="0">
                          <a:effectLst/>
                          <a:latin typeface="+mj-ea"/>
                          <a:ea typeface="+mj-ea"/>
                          <a:cs typeface="Times New Roman" panose="02020603050405020304" pitchFamily="18" charset="0"/>
                        </a:rPr>
                        <a:t>1</a:t>
                      </a:r>
                      <a:r>
                        <a:rPr lang="zh-TW" sz="1600" b="1" kern="100" dirty="0" smtClean="0">
                          <a:effectLst/>
                          <a:latin typeface="+mj-ea"/>
                          <a:ea typeface="+mj-ea"/>
                          <a:cs typeface="Times New Roman" panose="02020603050405020304" pitchFamily="18" charset="0"/>
                        </a:rPr>
                        <a:t>式</a:t>
                      </a:r>
                      <a:endParaRPr lang="zh-TW" sz="1600" b="1" kern="100" dirty="0">
                        <a:effectLst/>
                        <a:latin typeface="+mj-ea"/>
                        <a:ea typeface="+mj-ea"/>
                        <a:cs typeface="Times New Roman" panose="02020603050405020304" pitchFamily="18" charset="0"/>
                      </a:endParaRPr>
                    </a:p>
                  </a:txBody>
                  <a:tcPr marL="57759" marR="577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US" sz="1600" b="1" kern="100" dirty="0">
                          <a:effectLst/>
                          <a:latin typeface="+mj-ea"/>
                          <a:ea typeface="+mj-ea"/>
                          <a:cs typeface="Times New Roman" panose="02020603050405020304" pitchFamily="18" charset="0"/>
                        </a:rPr>
                        <a:t>14,000</a:t>
                      </a:r>
                      <a:endParaRPr lang="zh-TW" sz="1600" b="1" kern="100" dirty="0">
                        <a:effectLst/>
                        <a:latin typeface="+mj-ea"/>
                        <a:ea typeface="+mj-ea"/>
                        <a:cs typeface="Times New Roman" panose="02020603050405020304" pitchFamily="18" charset="0"/>
                      </a:endParaRPr>
                    </a:p>
                  </a:txBody>
                  <a:tcPr marL="57759" marR="577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US" sz="1600" b="1" kern="100" dirty="0">
                          <a:effectLst/>
                          <a:latin typeface="+mj-ea"/>
                          <a:ea typeface="+mj-ea"/>
                          <a:cs typeface="Times New Roman" panose="02020603050405020304" pitchFamily="18" charset="0"/>
                        </a:rPr>
                        <a:t>0</a:t>
                      </a:r>
                      <a:endParaRPr lang="zh-TW" sz="1600" b="1" kern="100" dirty="0">
                        <a:effectLst/>
                        <a:latin typeface="+mj-ea"/>
                        <a:ea typeface="+mj-ea"/>
                        <a:cs typeface="Times New Roman" panose="02020603050405020304" pitchFamily="18" charset="0"/>
                      </a:endParaRPr>
                    </a:p>
                  </a:txBody>
                  <a:tcPr marL="57759" marR="577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zh-TW" sz="1600" b="1" kern="100" dirty="0">
                          <a:effectLst/>
                          <a:latin typeface="+mj-ea"/>
                          <a:ea typeface="+mj-ea"/>
                          <a:cs typeface="Times New Roman" panose="02020603050405020304" pitchFamily="18" charset="0"/>
                        </a:rPr>
                        <a:t>機關或使用需求</a:t>
                      </a:r>
                      <a:r>
                        <a:rPr lang="zh-TW" sz="1600" b="1" kern="100" dirty="0" smtClean="0">
                          <a:effectLst/>
                          <a:latin typeface="+mj-ea"/>
                          <a:ea typeface="+mj-ea"/>
                          <a:cs typeface="Times New Roman" panose="02020603050405020304" pitchFamily="18" charset="0"/>
                        </a:rPr>
                        <a:t>單位</a:t>
                      </a:r>
                      <a:r>
                        <a:rPr lang="zh-TW" altLang="en-US" sz="1600" b="1" kern="100" dirty="0" smtClean="0">
                          <a:effectLst/>
                          <a:latin typeface="+mj-ea"/>
                          <a:ea typeface="+mj-ea"/>
                          <a:cs typeface="Times New Roman" panose="02020603050405020304" pitchFamily="18" charset="0"/>
                        </a:rPr>
                        <a:t>公務需求</a:t>
                      </a:r>
                      <a:endParaRPr lang="zh-TW" sz="1600" b="1" kern="100" dirty="0">
                        <a:effectLst/>
                        <a:latin typeface="+mj-ea"/>
                        <a:ea typeface="+mj-ea"/>
                        <a:cs typeface="Times New Roman" panose="02020603050405020304" pitchFamily="18" charset="0"/>
                      </a:endParaRPr>
                    </a:p>
                  </a:txBody>
                  <a:tcPr marL="57759" marR="577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857159422"/>
                  </a:ext>
                </a:extLst>
              </a:tr>
              <a:tr h="340112">
                <a:tc>
                  <a:txBody>
                    <a:bodyPr/>
                    <a:lstStyle/>
                    <a:p>
                      <a:pPr algn="ctr">
                        <a:spcAft>
                          <a:spcPts val="0"/>
                        </a:spcAft>
                      </a:pPr>
                      <a:r>
                        <a:rPr lang="en-US" sz="2000" b="1" kern="100">
                          <a:effectLst/>
                          <a:latin typeface="+mj-ea"/>
                          <a:ea typeface="+mj-ea"/>
                          <a:cs typeface="Times New Roman" panose="02020603050405020304" pitchFamily="18" charset="0"/>
                        </a:rPr>
                        <a:t>3</a:t>
                      </a:r>
                      <a:endParaRPr lang="zh-TW" sz="2000" b="1" kern="100">
                        <a:effectLst/>
                        <a:latin typeface="+mj-ea"/>
                        <a:ea typeface="+mj-ea"/>
                        <a:cs typeface="Times New Roman" panose="02020603050405020304" pitchFamily="18" charset="0"/>
                      </a:endParaRPr>
                    </a:p>
                  </a:txBody>
                  <a:tcPr marL="57759" marR="577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US" sz="2000" b="1" kern="100" dirty="0">
                          <a:effectLst/>
                          <a:latin typeface="+mj-ea"/>
                          <a:ea typeface="+mj-ea"/>
                          <a:cs typeface="Times New Roman" panose="02020603050405020304" pitchFamily="18" charset="0"/>
                        </a:rPr>
                        <a:t> </a:t>
                      </a:r>
                      <a:r>
                        <a:rPr lang="en-US" altLang="zh-TW" sz="2000" b="1" kern="100" dirty="0" smtClean="0">
                          <a:effectLst/>
                          <a:latin typeface="+mj-ea"/>
                          <a:ea typeface="+mj-ea"/>
                          <a:cs typeface="Times New Roman" panose="02020603050405020304" pitchFamily="18" charset="0"/>
                        </a:rPr>
                        <a:t>…</a:t>
                      </a:r>
                      <a:endParaRPr lang="zh-TW" sz="2000" b="1" kern="100" dirty="0">
                        <a:effectLst/>
                        <a:latin typeface="+mj-ea"/>
                        <a:ea typeface="+mj-ea"/>
                        <a:cs typeface="Times New Roman" panose="02020603050405020304" pitchFamily="18" charset="0"/>
                      </a:endParaRPr>
                    </a:p>
                  </a:txBody>
                  <a:tcPr marL="57759" marR="577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US" sz="2000" b="1" kern="100">
                          <a:effectLst/>
                          <a:latin typeface="+mj-ea"/>
                          <a:ea typeface="+mj-ea"/>
                          <a:cs typeface="Times New Roman" panose="02020603050405020304" pitchFamily="18" charset="0"/>
                        </a:rPr>
                        <a:t> </a:t>
                      </a:r>
                      <a:endParaRPr lang="zh-TW" sz="2000" b="1" kern="100">
                        <a:effectLst/>
                        <a:latin typeface="+mj-ea"/>
                        <a:ea typeface="+mj-ea"/>
                        <a:cs typeface="Times New Roman" panose="02020603050405020304" pitchFamily="18" charset="0"/>
                      </a:endParaRPr>
                    </a:p>
                  </a:txBody>
                  <a:tcPr marL="57759" marR="577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US" sz="2000" b="1" kern="100" dirty="0">
                          <a:effectLst/>
                          <a:latin typeface="+mj-ea"/>
                          <a:ea typeface="+mj-ea"/>
                          <a:cs typeface="Times New Roman" panose="02020603050405020304" pitchFamily="18" charset="0"/>
                        </a:rPr>
                        <a:t> </a:t>
                      </a:r>
                      <a:endParaRPr lang="zh-TW" sz="2000" b="1" kern="100" dirty="0">
                        <a:effectLst/>
                        <a:latin typeface="+mj-ea"/>
                        <a:ea typeface="+mj-ea"/>
                        <a:cs typeface="Times New Roman" panose="02020603050405020304" pitchFamily="18" charset="0"/>
                      </a:endParaRPr>
                    </a:p>
                  </a:txBody>
                  <a:tcPr marL="57759" marR="577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US" sz="2000" b="1" kern="100">
                          <a:effectLst/>
                          <a:latin typeface="+mj-ea"/>
                          <a:ea typeface="+mj-ea"/>
                          <a:cs typeface="Times New Roman" panose="02020603050405020304" pitchFamily="18" charset="0"/>
                        </a:rPr>
                        <a:t> </a:t>
                      </a:r>
                      <a:endParaRPr lang="zh-TW" sz="2000" b="1" kern="100">
                        <a:effectLst/>
                        <a:latin typeface="+mj-ea"/>
                        <a:ea typeface="+mj-ea"/>
                        <a:cs typeface="Times New Roman" panose="02020603050405020304" pitchFamily="18" charset="0"/>
                      </a:endParaRPr>
                    </a:p>
                  </a:txBody>
                  <a:tcPr marL="57759" marR="577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US" sz="2000" b="1" kern="100">
                          <a:effectLst/>
                          <a:latin typeface="+mj-ea"/>
                          <a:ea typeface="+mj-ea"/>
                          <a:cs typeface="Times New Roman" panose="02020603050405020304" pitchFamily="18" charset="0"/>
                        </a:rPr>
                        <a:t> </a:t>
                      </a:r>
                      <a:endParaRPr lang="zh-TW" sz="2000" b="1" kern="100">
                        <a:effectLst/>
                        <a:latin typeface="+mj-ea"/>
                        <a:ea typeface="+mj-ea"/>
                        <a:cs typeface="Times New Roman" panose="02020603050405020304" pitchFamily="18" charset="0"/>
                      </a:endParaRPr>
                    </a:p>
                  </a:txBody>
                  <a:tcPr marL="57759" marR="577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US" sz="2000" b="1" kern="100">
                          <a:effectLst/>
                          <a:latin typeface="+mj-ea"/>
                          <a:ea typeface="+mj-ea"/>
                          <a:cs typeface="Times New Roman" panose="02020603050405020304" pitchFamily="18" charset="0"/>
                        </a:rPr>
                        <a:t> </a:t>
                      </a:r>
                      <a:endParaRPr lang="zh-TW" sz="2000" b="1" kern="100">
                        <a:effectLst/>
                        <a:latin typeface="+mj-ea"/>
                        <a:ea typeface="+mj-ea"/>
                        <a:cs typeface="Times New Roman" panose="02020603050405020304" pitchFamily="18" charset="0"/>
                      </a:endParaRPr>
                    </a:p>
                  </a:txBody>
                  <a:tcPr marL="57759" marR="577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45120663"/>
                  </a:ext>
                </a:extLst>
              </a:tr>
              <a:tr h="340112">
                <a:tc>
                  <a:txBody>
                    <a:bodyPr/>
                    <a:lstStyle/>
                    <a:p>
                      <a:pPr algn="l">
                        <a:spcAft>
                          <a:spcPts val="0"/>
                        </a:spcAft>
                      </a:pPr>
                      <a:r>
                        <a:rPr lang="zh-TW" sz="1600" b="1" kern="100" dirty="0">
                          <a:effectLst/>
                          <a:latin typeface="+mj-ea"/>
                          <a:ea typeface="+mj-ea"/>
                          <a:cs typeface="Times New Roman" panose="02020603050405020304" pitchFamily="18" charset="0"/>
                        </a:rPr>
                        <a:t>合計</a:t>
                      </a:r>
                    </a:p>
                  </a:txBody>
                  <a:tcPr marL="57759" marR="577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l">
                        <a:spcAft>
                          <a:spcPts val="0"/>
                        </a:spcAft>
                      </a:pPr>
                      <a:r>
                        <a:rPr lang="en-US" sz="2000" b="1" kern="100">
                          <a:effectLst/>
                          <a:latin typeface="+mj-ea"/>
                          <a:ea typeface="+mj-ea"/>
                          <a:cs typeface="Times New Roman" panose="02020603050405020304" pitchFamily="18" charset="0"/>
                        </a:rPr>
                        <a:t> </a:t>
                      </a:r>
                      <a:endParaRPr lang="zh-TW" sz="2000" b="1" kern="100">
                        <a:effectLst/>
                        <a:latin typeface="+mj-ea"/>
                        <a:ea typeface="+mj-ea"/>
                        <a:cs typeface="Times New Roman" panose="02020603050405020304" pitchFamily="18" charset="0"/>
                      </a:endParaRPr>
                    </a:p>
                  </a:txBody>
                  <a:tcPr marL="57759" marR="577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c>
                  <a:txBody>
                    <a:bodyPr/>
                    <a:lstStyle/>
                    <a:p>
                      <a:pPr algn="l">
                        <a:spcAft>
                          <a:spcPts val="0"/>
                        </a:spcAft>
                      </a:pPr>
                      <a:r>
                        <a:rPr lang="en-US" sz="2000" b="1" kern="100">
                          <a:effectLst/>
                          <a:latin typeface="+mj-ea"/>
                          <a:ea typeface="+mj-ea"/>
                          <a:cs typeface="Times New Roman" panose="02020603050405020304" pitchFamily="18" charset="0"/>
                        </a:rPr>
                        <a:t> </a:t>
                      </a:r>
                      <a:endParaRPr lang="zh-TW" sz="2000" b="1" kern="100">
                        <a:effectLst/>
                        <a:latin typeface="+mj-ea"/>
                        <a:ea typeface="+mj-ea"/>
                        <a:cs typeface="Times New Roman" panose="02020603050405020304" pitchFamily="18" charset="0"/>
                      </a:endParaRPr>
                    </a:p>
                  </a:txBody>
                  <a:tcPr marL="57759" marR="577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US" sz="2000" b="1" kern="100">
                          <a:effectLst/>
                          <a:latin typeface="+mj-ea"/>
                          <a:ea typeface="+mj-ea"/>
                          <a:cs typeface="Times New Roman" panose="02020603050405020304" pitchFamily="18" charset="0"/>
                        </a:rPr>
                        <a:t> </a:t>
                      </a:r>
                      <a:endParaRPr lang="zh-TW" sz="2000" b="1" kern="100">
                        <a:effectLst/>
                        <a:latin typeface="+mj-ea"/>
                        <a:ea typeface="+mj-ea"/>
                        <a:cs typeface="Times New Roman" panose="02020603050405020304" pitchFamily="18" charset="0"/>
                      </a:endParaRPr>
                    </a:p>
                  </a:txBody>
                  <a:tcPr marL="57759" marR="577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US" sz="2000" b="1" kern="100">
                          <a:effectLst/>
                          <a:latin typeface="+mj-ea"/>
                          <a:ea typeface="+mj-ea"/>
                          <a:cs typeface="Times New Roman" panose="02020603050405020304" pitchFamily="18" charset="0"/>
                        </a:rPr>
                        <a:t> </a:t>
                      </a:r>
                      <a:endParaRPr lang="zh-TW" sz="2000" b="1" kern="100">
                        <a:effectLst/>
                        <a:latin typeface="+mj-ea"/>
                        <a:ea typeface="+mj-ea"/>
                        <a:cs typeface="Times New Roman" panose="02020603050405020304" pitchFamily="18" charset="0"/>
                      </a:endParaRPr>
                    </a:p>
                  </a:txBody>
                  <a:tcPr marL="57759" marR="577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819143784"/>
                  </a:ext>
                </a:extLst>
              </a:tr>
              <a:tr h="1020338">
                <a:tc>
                  <a:txBody>
                    <a:bodyPr/>
                    <a:lstStyle/>
                    <a:p>
                      <a:pPr algn="l">
                        <a:spcAft>
                          <a:spcPts val="0"/>
                        </a:spcAft>
                      </a:pPr>
                      <a:r>
                        <a:rPr lang="zh-TW" sz="2000" b="1" kern="100">
                          <a:effectLst/>
                          <a:latin typeface="+mj-ea"/>
                          <a:ea typeface="+mj-ea"/>
                          <a:cs typeface="Times New Roman" panose="02020603050405020304" pitchFamily="18" charset="0"/>
                        </a:rPr>
                        <a:t>備註</a:t>
                      </a:r>
                      <a:r>
                        <a:rPr lang="en-US" sz="2000" b="1" kern="100">
                          <a:effectLst/>
                          <a:latin typeface="+mj-ea"/>
                          <a:ea typeface="+mj-ea"/>
                          <a:cs typeface="Times New Roman" panose="02020603050405020304" pitchFamily="18" charset="0"/>
                        </a:rPr>
                        <a:t>A</a:t>
                      </a:r>
                      <a:endParaRPr lang="zh-TW" sz="2000" b="1" kern="100">
                        <a:effectLst/>
                        <a:latin typeface="+mj-ea"/>
                        <a:ea typeface="+mj-ea"/>
                        <a:cs typeface="Times New Roman" panose="02020603050405020304" pitchFamily="18" charset="0"/>
                      </a:endParaRPr>
                    </a:p>
                  </a:txBody>
                  <a:tcPr marL="57759" marR="577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6">
                  <a:txBody>
                    <a:bodyPr/>
                    <a:lstStyle/>
                    <a:p>
                      <a:pPr algn="l">
                        <a:spcAft>
                          <a:spcPts val="0"/>
                        </a:spcAft>
                      </a:pPr>
                      <a:r>
                        <a:rPr lang="en-US" sz="2000" b="1" kern="100" dirty="0">
                          <a:effectLst/>
                          <a:latin typeface="+mj-ea"/>
                          <a:ea typeface="+mj-ea"/>
                          <a:cs typeface="Times New Roman" panose="02020603050405020304" pitchFamily="18" charset="0"/>
                        </a:rPr>
                        <a:t>1.</a:t>
                      </a:r>
                      <a:r>
                        <a:rPr lang="zh-TW" sz="2000" b="1" kern="100" dirty="0">
                          <a:effectLst/>
                          <a:latin typeface="+mj-ea"/>
                          <a:ea typeface="+mj-ea"/>
                          <a:cs typeface="Times New Roman" panose="02020603050405020304" pitchFamily="18" charset="0"/>
                        </a:rPr>
                        <a:t>本次</a:t>
                      </a:r>
                      <a:r>
                        <a:rPr lang="zh-TW" sz="2000" b="1" kern="100" dirty="0">
                          <a:solidFill>
                            <a:srgbClr val="0000FF"/>
                          </a:solidFill>
                          <a:effectLst/>
                          <a:latin typeface="+mj-ea"/>
                          <a:ea typeface="+mj-ea"/>
                          <a:cs typeface="Times New Roman" panose="02020603050405020304" pitchFamily="18" charset="0"/>
                        </a:rPr>
                        <a:t>變更部分累計金額</a:t>
                      </a:r>
                      <a:r>
                        <a:rPr lang="zh-TW" sz="2000" b="1" kern="100" dirty="0">
                          <a:effectLst/>
                          <a:latin typeface="+mj-ea"/>
                          <a:ea typeface="+mj-ea"/>
                          <a:cs typeface="Times New Roman" panose="02020603050405020304" pitchFamily="18" charset="0"/>
                        </a:rPr>
                        <a:t>： </a:t>
                      </a:r>
                    </a:p>
                    <a:p>
                      <a:pPr algn="l">
                        <a:spcAft>
                          <a:spcPts val="0"/>
                        </a:spcAft>
                      </a:pPr>
                      <a:r>
                        <a:rPr lang="en-US" sz="1600" b="1" kern="100" dirty="0">
                          <a:effectLst/>
                          <a:latin typeface="+mj-ea"/>
                          <a:ea typeface="+mj-ea"/>
                          <a:cs typeface="Times New Roman" panose="02020603050405020304" pitchFamily="18" charset="0"/>
                        </a:rPr>
                        <a:t>2.</a:t>
                      </a:r>
                      <a:r>
                        <a:rPr lang="zh-TW" sz="1600" b="1" kern="100" dirty="0">
                          <a:effectLst/>
                          <a:latin typeface="+mj-ea"/>
                          <a:ea typeface="+mj-ea"/>
                          <a:cs typeface="Times New Roman" panose="02020603050405020304" pitchFamily="18" charset="0"/>
                        </a:rPr>
                        <a:t>全部變更部分累計金額：</a:t>
                      </a:r>
                    </a:p>
                    <a:p>
                      <a:pPr algn="l">
                        <a:spcAft>
                          <a:spcPts val="0"/>
                        </a:spcAft>
                      </a:pPr>
                      <a:r>
                        <a:rPr lang="zh-TW" sz="2000" b="1" kern="100" dirty="0">
                          <a:effectLst/>
                          <a:latin typeface="+mj-ea"/>
                          <a:ea typeface="+mj-ea"/>
                          <a:cs typeface="Times New Roman" panose="02020603050405020304" pitchFamily="18" charset="0"/>
                        </a:rPr>
                        <a:t>【採購契約變更或加減價核准監辦備查規定一覽表附記</a:t>
                      </a:r>
                      <a:r>
                        <a:rPr lang="en-US" sz="2000" b="1" kern="100" dirty="0">
                          <a:effectLst/>
                          <a:latin typeface="+mj-ea"/>
                          <a:ea typeface="+mj-ea"/>
                          <a:cs typeface="Times New Roman" panose="02020603050405020304" pitchFamily="18" charset="0"/>
                        </a:rPr>
                        <a:t>(</a:t>
                      </a:r>
                      <a:r>
                        <a:rPr lang="zh-TW" sz="2000" b="1" kern="100" dirty="0">
                          <a:effectLst/>
                          <a:latin typeface="+mj-ea"/>
                          <a:ea typeface="+mj-ea"/>
                          <a:cs typeface="Times New Roman" panose="02020603050405020304" pitchFamily="18" charset="0"/>
                        </a:rPr>
                        <a:t>二</a:t>
                      </a:r>
                      <a:r>
                        <a:rPr lang="en-US" sz="2000" b="1" kern="100" dirty="0" smtClean="0">
                          <a:effectLst/>
                          <a:latin typeface="+mj-ea"/>
                          <a:ea typeface="+mj-ea"/>
                          <a:cs typeface="Times New Roman" panose="02020603050405020304" pitchFamily="18" charset="0"/>
                        </a:rPr>
                        <a:t>)</a:t>
                      </a:r>
                    </a:p>
                    <a:p>
                      <a:pPr algn="l">
                        <a:spcAft>
                          <a:spcPts val="0"/>
                        </a:spcAft>
                      </a:pPr>
                      <a:r>
                        <a:rPr lang="zh-TW" sz="2000" b="1" kern="100" dirty="0" smtClean="0">
                          <a:effectLst/>
                          <a:latin typeface="+mj-ea"/>
                          <a:ea typeface="+mj-ea"/>
                          <a:cs typeface="Times New Roman" panose="02020603050405020304" pitchFamily="18" charset="0"/>
                        </a:rPr>
                        <a:t>契約</a:t>
                      </a:r>
                      <a:r>
                        <a:rPr lang="zh-TW" sz="2000" b="1" kern="100" dirty="0">
                          <a:effectLst/>
                          <a:latin typeface="+mj-ea"/>
                          <a:ea typeface="+mj-ea"/>
                          <a:cs typeface="Times New Roman" panose="02020603050405020304" pitchFamily="18" charset="0"/>
                        </a:rPr>
                        <a:t>價金變更之</a:t>
                      </a:r>
                      <a:r>
                        <a:rPr lang="zh-TW" sz="2000" b="1" kern="100" dirty="0">
                          <a:solidFill>
                            <a:srgbClr val="0000FF"/>
                          </a:solidFill>
                          <a:effectLst/>
                          <a:latin typeface="+mj-ea"/>
                          <a:ea typeface="+mj-ea"/>
                          <a:cs typeface="Times New Roman" panose="02020603050405020304" pitchFamily="18" charset="0"/>
                        </a:rPr>
                        <a:t>「加帳金額」及「減帳絕對值」合計</a:t>
                      </a:r>
                      <a:r>
                        <a:rPr lang="zh-TW" sz="2000" b="1" kern="100" dirty="0">
                          <a:effectLst/>
                          <a:latin typeface="+mj-ea"/>
                          <a:ea typeface="+mj-ea"/>
                          <a:cs typeface="Times New Roman" panose="02020603050405020304" pitchFamily="18" charset="0"/>
                        </a:rPr>
                        <a:t>之累計金額。】</a:t>
                      </a:r>
                    </a:p>
                  </a:txBody>
                  <a:tcPr marL="57759" marR="577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xmlns="" val="3928920556"/>
                  </a:ext>
                </a:extLst>
              </a:tr>
              <a:tr h="1360448">
                <a:tc>
                  <a:txBody>
                    <a:bodyPr/>
                    <a:lstStyle/>
                    <a:p>
                      <a:pPr algn="l">
                        <a:spcAft>
                          <a:spcPts val="0"/>
                        </a:spcAft>
                      </a:pPr>
                      <a:r>
                        <a:rPr lang="zh-TW" sz="2000" b="1" kern="100">
                          <a:effectLst/>
                          <a:latin typeface="+mj-ea"/>
                          <a:ea typeface="+mj-ea"/>
                          <a:cs typeface="Times New Roman" panose="02020603050405020304" pitchFamily="18" charset="0"/>
                        </a:rPr>
                        <a:t>備註</a:t>
                      </a:r>
                      <a:r>
                        <a:rPr lang="en-US" sz="2000" b="1" kern="100">
                          <a:effectLst/>
                          <a:latin typeface="+mj-ea"/>
                          <a:ea typeface="+mj-ea"/>
                          <a:cs typeface="Times New Roman" panose="02020603050405020304" pitchFamily="18" charset="0"/>
                        </a:rPr>
                        <a:t>B</a:t>
                      </a:r>
                      <a:endParaRPr lang="zh-TW" sz="2000" b="1" kern="100">
                        <a:effectLst/>
                        <a:latin typeface="+mj-ea"/>
                        <a:ea typeface="+mj-ea"/>
                        <a:cs typeface="Times New Roman" panose="02020603050405020304" pitchFamily="18" charset="0"/>
                      </a:endParaRPr>
                    </a:p>
                  </a:txBody>
                  <a:tcPr marL="57759" marR="577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6">
                  <a:txBody>
                    <a:bodyPr/>
                    <a:lstStyle/>
                    <a:p>
                      <a:pPr algn="l">
                        <a:spcAft>
                          <a:spcPts val="0"/>
                        </a:spcAft>
                      </a:pPr>
                      <a:r>
                        <a:rPr lang="en-US" sz="1600" b="1" kern="100" dirty="0">
                          <a:effectLst/>
                          <a:latin typeface="+mj-ea"/>
                          <a:ea typeface="+mj-ea"/>
                          <a:cs typeface="Times New Roman" panose="02020603050405020304" pitchFamily="18" charset="0"/>
                        </a:rPr>
                        <a:t>1.</a:t>
                      </a:r>
                      <a:r>
                        <a:rPr lang="zh-TW" sz="1600" b="1" kern="100" dirty="0">
                          <a:effectLst/>
                          <a:latin typeface="+mj-ea"/>
                          <a:ea typeface="+mj-ea"/>
                          <a:cs typeface="Times New Roman" panose="02020603050405020304" pitchFamily="18" charset="0"/>
                        </a:rPr>
                        <a:t>本次追加部分累計金額</a:t>
                      </a:r>
                      <a:r>
                        <a:rPr lang="en-US" sz="1600" b="1" kern="100" dirty="0">
                          <a:effectLst/>
                          <a:latin typeface="+mj-ea"/>
                          <a:ea typeface="+mj-ea"/>
                          <a:cs typeface="Times New Roman" panose="02020603050405020304" pitchFamily="18" charset="0"/>
                        </a:rPr>
                        <a:t>(</a:t>
                      </a:r>
                      <a:r>
                        <a:rPr lang="zh-TW" sz="1600" b="1" kern="100" dirty="0">
                          <a:effectLst/>
                          <a:latin typeface="+mj-ea"/>
                          <a:ea typeface="+mj-ea"/>
                          <a:cs typeface="Times New Roman" panose="02020603050405020304" pitchFamily="18" charset="0"/>
                        </a:rPr>
                        <a:t>占原主契約金額比率</a:t>
                      </a:r>
                      <a:r>
                        <a:rPr lang="en-US" sz="1600" b="1" kern="100" dirty="0">
                          <a:effectLst/>
                          <a:latin typeface="+mj-ea"/>
                          <a:ea typeface="+mj-ea"/>
                          <a:cs typeface="Times New Roman" panose="02020603050405020304" pitchFamily="18" charset="0"/>
                        </a:rPr>
                        <a:t>) </a:t>
                      </a:r>
                      <a:r>
                        <a:rPr lang="en-US" sz="1600" b="1" kern="100" dirty="0" smtClean="0">
                          <a:effectLst/>
                          <a:latin typeface="+mj-ea"/>
                          <a:ea typeface="+mj-ea"/>
                          <a:cs typeface="Times New Roman" panose="02020603050405020304" pitchFamily="18" charset="0"/>
                        </a:rPr>
                        <a:t>：</a:t>
                      </a:r>
                      <a:endParaRPr lang="zh-TW" sz="1600" b="1" kern="100" dirty="0">
                        <a:effectLst/>
                        <a:latin typeface="+mj-ea"/>
                        <a:ea typeface="+mj-ea"/>
                        <a:cs typeface="Times New Roman" panose="02020603050405020304" pitchFamily="18" charset="0"/>
                      </a:endParaRPr>
                    </a:p>
                    <a:p>
                      <a:pPr algn="l">
                        <a:spcAft>
                          <a:spcPts val="0"/>
                        </a:spcAft>
                      </a:pPr>
                      <a:r>
                        <a:rPr lang="en-US" sz="2000" b="1" kern="100" dirty="0">
                          <a:effectLst/>
                          <a:latin typeface="+mj-ea"/>
                          <a:ea typeface="+mj-ea"/>
                          <a:cs typeface="Times New Roman" panose="02020603050405020304" pitchFamily="18" charset="0"/>
                        </a:rPr>
                        <a:t>2.</a:t>
                      </a:r>
                      <a:r>
                        <a:rPr lang="zh-TW" sz="2000" b="1" kern="100" dirty="0">
                          <a:effectLst/>
                          <a:latin typeface="+mj-ea"/>
                          <a:ea typeface="+mj-ea"/>
                          <a:cs typeface="Times New Roman" panose="02020603050405020304" pitchFamily="18" charset="0"/>
                        </a:rPr>
                        <a:t>全部</a:t>
                      </a:r>
                      <a:r>
                        <a:rPr lang="zh-TW" sz="2000" b="1" kern="100" dirty="0">
                          <a:solidFill>
                            <a:srgbClr val="0000FF"/>
                          </a:solidFill>
                          <a:effectLst/>
                          <a:latin typeface="+mj-ea"/>
                          <a:ea typeface="+mj-ea"/>
                          <a:cs typeface="Times New Roman" panose="02020603050405020304" pitchFamily="18" charset="0"/>
                        </a:rPr>
                        <a:t>追加部分累計金額</a:t>
                      </a:r>
                      <a:r>
                        <a:rPr lang="en-US" sz="2000" b="1" kern="100" dirty="0">
                          <a:effectLst/>
                          <a:latin typeface="+mj-ea"/>
                          <a:ea typeface="+mj-ea"/>
                          <a:cs typeface="Times New Roman" panose="02020603050405020304" pitchFamily="18" charset="0"/>
                        </a:rPr>
                        <a:t>(</a:t>
                      </a:r>
                      <a:r>
                        <a:rPr lang="zh-TW" sz="2000" b="1" kern="100" dirty="0">
                          <a:effectLst/>
                          <a:latin typeface="+mj-ea"/>
                          <a:ea typeface="+mj-ea"/>
                          <a:cs typeface="Times New Roman" panose="02020603050405020304" pitchFamily="18" charset="0"/>
                        </a:rPr>
                        <a:t>占原主契約金額比率</a:t>
                      </a:r>
                      <a:r>
                        <a:rPr lang="en-US" sz="2000" b="1" kern="100" dirty="0">
                          <a:effectLst/>
                          <a:latin typeface="+mj-ea"/>
                          <a:ea typeface="+mj-ea"/>
                          <a:cs typeface="Times New Roman" panose="02020603050405020304" pitchFamily="18" charset="0"/>
                        </a:rPr>
                        <a:t>)</a:t>
                      </a:r>
                      <a:r>
                        <a:rPr lang="zh-TW" sz="2000" b="1" kern="100" dirty="0">
                          <a:effectLst/>
                          <a:latin typeface="+mj-ea"/>
                          <a:ea typeface="+mj-ea"/>
                          <a:cs typeface="Times New Roman" panose="02020603050405020304" pitchFamily="18" charset="0"/>
                        </a:rPr>
                        <a:t>：</a:t>
                      </a:r>
                    </a:p>
                    <a:p>
                      <a:pPr algn="l">
                        <a:spcAft>
                          <a:spcPts val="0"/>
                        </a:spcAft>
                      </a:pPr>
                      <a:r>
                        <a:rPr lang="zh-TW" sz="2000" b="1" kern="100" dirty="0">
                          <a:effectLst/>
                          <a:latin typeface="+mj-ea"/>
                          <a:ea typeface="+mj-ea"/>
                          <a:cs typeface="Times New Roman" panose="02020603050405020304" pitchFamily="18" charset="0"/>
                        </a:rPr>
                        <a:t>【政府採購法第</a:t>
                      </a:r>
                      <a:r>
                        <a:rPr lang="en-US" sz="2000" b="1" kern="100" dirty="0">
                          <a:effectLst/>
                          <a:latin typeface="+mj-ea"/>
                          <a:ea typeface="+mj-ea"/>
                          <a:cs typeface="Times New Roman" panose="02020603050405020304" pitchFamily="18" charset="0"/>
                        </a:rPr>
                        <a:t>22</a:t>
                      </a:r>
                      <a:r>
                        <a:rPr lang="zh-TW" sz="2000" b="1" kern="100" dirty="0">
                          <a:effectLst/>
                          <a:latin typeface="+mj-ea"/>
                          <a:ea typeface="+mj-ea"/>
                          <a:cs typeface="Times New Roman" panose="02020603050405020304" pitchFamily="18" charset="0"/>
                        </a:rPr>
                        <a:t>條第</a:t>
                      </a:r>
                      <a:r>
                        <a:rPr lang="en-US" sz="2000" b="1" kern="100" dirty="0">
                          <a:effectLst/>
                          <a:latin typeface="+mj-ea"/>
                          <a:ea typeface="+mj-ea"/>
                          <a:cs typeface="Times New Roman" panose="02020603050405020304" pitchFamily="18" charset="0"/>
                        </a:rPr>
                        <a:t>1</a:t>
                      </a:r>
                      <a:r>
                        <a:rPr lang="zh-TW" sz="2000" b="1" kern="100" dirty="0">
                          <a:effectLst/>
                          <a:latin typeface="+mj-ea"/>
                          <a:ea typeface="+mj-ea"/>
                          <a:cs typeface="Times New Roman" panose="02020603050405020304" pitchFamily="18" charset="0"/>
                        </a:rPr>
                        <a:t>項第</a:t>
                      </a:r>
                      <a:r>
                        <a:rPr lang="en-US" sz="2000" b="1" kern="100" dirty="0">
                          <a:effectLst/>
                          <a:latin typeface="+mj-ea"/>
                          <a:ea typeface="+mj-ea"/>
                          <a:cs typeface="Times New Roman" panose="02020603050405020304" pitchFamily="18" charset="0"/>
                        </a:rPr>
                        <a:t>6</a:t>
                      </a:r>
                      <a:r>
                        <a:rPr lang="zh-TW" sz="2000" b="1" kern="100" dirty="0">
                          <a:effectLst/>
                          <a:latin typeface="+mj-ea"/>
                          <a:ea typeface="+mj-ea"/>
                          <a:cs typeface="Times New Roman" panose="02020603050405020304" pitchFamily="18" charset="0"/>
                        </a:rPr>
                        <a:t>款所稱「必須追加契約以外之工程」之情形，</a:t>
                      </a:r>
                      <a:r>
                        <a:rPr lang="zh-TW" sz="2000" b="1" kern="100" dirty="0">
                          <a:solidFill>
                            <a:srgbClr val="0000FF"/>
                          </a:solidFill>
                          <a:effectLst/>
                          <a:latin typeface="+mj-ea"/>
                          <a:ea typeface="+mj-ea"/>
                          <a:cs typeface="Times New Roman" panose="02020603050405020304" pitchFamily="18" charset="0"/>
                        </a:rPr>
                        <a:t>包括新增項目、原契約項目數量之增加</a:t>
                      </a:r>
                      <a:r>
                        <a:rPr lang="zh-TW" sz="2000" b="1" kern="100" dirty="0">
                          <a:effectLst/>
                          <a:latin typeface="+mj-ea"/>
                          <a:ea typeface="+mj-ea"/>
                          <a:cs typeface="Times New Roman" panose="02020603050405020304" pitchFamily="18" charset="0"/>
                        </a:rPr>
                        <a:t>、原契約項目規格之變更</a:t>
                      </a:r>
                      <a:r>
                        <a:rPr lang="en-US" sz="2000" b="1" kern="100" dirty="0">
                          <a:effectLst/>
                          <a:latin typeface="+mj-ea"/>
                          <a:ea typeface="+mj-ea"/>
                          <a:cs typeface="Times New Roman" panose="02020603050405020304" pitchFamily="18" charset="0"/>
                        </a:rPr>
                        <a:t>(</a:t>
                      </a:r>
                      <a:r>
                        <a:rPr lang="zh-TW" sz="2000" b="1" kern="100" dirty="0">
                          <a:effectLst/>
                          <a:latin typeface="+mj-ea"/>
                          <a:ea typeface="+mj-ea"/>
                          <a:cs typeface="Times New Roman" panose="02020603050405020304" pitchFamily="18" charset="0"/>
                        </a:rPr>
                        <a:t>工程會</a:t>
                      </a:r>
                      <a:r>
                        <a:rPr lang="en-US" sz="2000" b="1" kern="100" dirty="0">
                          <a:effectLst/>
                          <a:latin typeface="+mj-ea"/>
                          <a:ea typeface="+mj-ea"/>
                          <a:cs typeface="Times New Roman" panose="02020603050405020304" pitchFamily="18" charset="0"/>
                        </a:rPr>
                        <a:t>97</a:t>
                      </a:r>
                      <a:r>
                        <a:rPr lang="zh-TW" sz="2000" b="1" kern="100" dirty="0">
                          <a:effectLst/>
                          <a:latin typeface="+mj-ea"/>
                          <a:ea typeface="+mj-ea"/>
                          <a:cs typeface="Times New Roman" panose="02020603050405020304" pitchFamily="18" charset="0"/>
                        </a:rPr>
                        <a:t>年</a:t>
                      </a:r>
                      <a:r>
                        <a:rPr lang="en-US" sz="2000" b="1" kern="100" dirty="0">
                          <a:effectLst/>
                          <a:latin typeface="+mj-ea"/>
                          <a:ea typeface="+mj-ea"/>
                          <a:cs typeface="Times New Roman" panose="02020603050405020304" pitchFamily="18" charset="0"/>
                        </a:rPr>
                        <a:t>12</a:t>
                      </a:r>
                      <a:r>
                        <a:rPr lang="zh-TW" sz="2000" b="1" kern="100" dirty="0">
                          <a:effectLst/>
                          <a:latin typeface="+mj-ea"/>
                          <a:ea typeface="+mj-ea"/>
                          <a:cs typeface="Times New Roman" panose="02020603050405020304" pitchFamily="18" charset="0"/>
                        </a:rPr>
                        <a:t>月</a:t>
                      </a:r>
                      <a:r>
                        <a:rPr lang="en-US" sz="2000" b="1" kern="100" dirty="0">
                          <a:effectLst/>
                          <a:latin typeface="+mj-ea"/>
                          <a:ea typeface="+mj-ea"/>
                          <a:cs typeface="Times New Roman" panose="02020603050405020304" pitchFamily="18" charset="0"/>
                        </a:rPr>
                        <a:t>23</a:t>
                      </a:r>
                      <a:r>
                        <a:rPr lang="zh-TW" sz="2000" b="1" kern="100" dirty="0">
                          <a:effectLst/>
                          <a:latin typeface="+mj-ea"/>
                          <a:ea typeface="+mj-ea"/>
                          <a:cs typeface="Times New Roman" panose="02020603050405020304" pitchFamily="18" charset="0"/>
                        </a:rPr>
                        <a:t>日工程企字第</a:t>
                      </a:r>
                      <a:r>
                        <a:rPr lang="en-US" sz="2000" b="1" kern="100" dirty="0">
                          <a:effectLst/>
                          <a:latin typeface="+mj-ea"/>
                          <a:ea typeface="+mj-ea"/>
                          <a:cs typeface="Times New Roman" panose="02020603050405020304" pitchFamily="18" charset="0"/>
                        </a:rPr>
                        <a:t>09700536510</a:t>
                      </a:r>
                      <a:r>
                        <a:rPr lang="zh-TW" sz="2000" b="1" kern="100" dirty="0">
                          <a:effectLst/>
                          <a:latin typeface="+mj-ea"/>
                          <a:ea typeface="+mj-ea"/>
                          <a:cs typeface="Times New Roman" panose="02020603050405020304" pitchFamily="18" charset="0"/>
                        </a:rPr>
                        <a:t>號函</a:t>
                      </a:r>
                      <a:r>
                        <a:rPr lang="en-US" sz="2000" b="1" kern="100" dirty="0">
                          <a:effectLst/>
                          <a:latin typeface="+mj-ea"/>
                          <a:ea typeface="+mj-ea"/>
                          <a:cs typeface="Times New Roman" panose="02020603050405020304" pitchFamily="18" charset="0"/>
                        </a:rPr>
                        <a:t>)</a:t>
                      </a:r>
                      <a:r>
                        <a:rPr lang="zh-TW" sz="2000" b="1" kern="100" dirty="0">
                          <a:effectLst/>
                          <a:latin typeface="+mj-ea"/>
                          <a:ea typeface="+mj-ea"/>
                          <a:cs typeface="Times New Roman" panose="02020603050405020304" pitchFamily="18" charset="0"/>
                        </a:rPr>
                        <a:t>】</a:t>
                      </a:r>
                    </a:p>
                  </a:txBody>
                  <a:tcPr marL="57759" marR="577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xmlns="" val="1557563722"/>
                  </a:ext>
                </a:extLst>
              </a:tr>
            </a:tbl>
          </a:graphicData>
        </a:graphic>
      </p:graphicFrame>
      <p:sp>
        <p:nvSpPr>
          <p:cNvPr id="4" name="投影片編號版面配置區 3"/>
          <p:cNvSpPr>
            <a:spLocks noGrp="1"/>
          </p:cNvSpPr>
          <p:nvPr>
            <p:ph type="sldNum" sz="quarter" idx="12"/>
          </p:nvPr>
        </p:nvSpPr>
        <p:spPr/>
        <p:txBody>
          <a:bodyPr/>
          <a:lstStyle/>
          <a:p>
            <a:fld id="{1118FB7C-3051-423D-B140-B22D31D849CF}" type="slidenum">
              <a:rPr lang="zh-TW" altLang="en-US" smtClean="0"/>
              <a:pPr/>
              <a:t>99</a:t>
            </a:fld>
            <a:endParaRPr lang="zh-TW" altLang="en-US"/>
          </a:p>
        </p:txBody>
      </p:sp>
    </p:spTree>
    <p:extLst>
      <p:ext uri="{BB962C8B-B14F-4D97-AF65-F5344CB8AC3E}">
        <p14:creationId xmlns:p14="http://schemas.microsoft.com/office/powerpoint/2010/main" val="3892323439"/>
      </p:ext>
    </p:extLst>
  </p:cSld>
  <p:clrMapOvr>
    <a:masterClrMapping/>
  </p:clrMapOvr>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宣紙">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22225</TotalTime>
  <Words>55401</Words>
  <Application>Microsoft Office PowerPoint</Application>
  <PresentationFormat>如螢幕大小 (4:3)</PresentationFormat>
  <Paragraphs>4711</Paragraphs>
  <Slides>447</Slides>
  <Notes>32</Notes>
  <HiddenSlides>0</HiddenSlides>
  <MMClips>0</MMClips>
  <ScaleCrop>false</ScaleCrop>
  <HeadingPairs>
    <vt:vector size="6" baseType="variant">
      <vt:variant>
        <vt:lpstr>佈景主題</vt:lpstr>
      </vt:variant>
      <vt:variant>
        <vt:i4>1</vt:i4>
      </vt:variant>
      <vt:variant>
        <vt:lpstr>內嵌 OLE 伺服程式</vt:lpstr>
      </vt:variant>
      <vt:variant>
        <vt:i4>1</vt:i4>
      </vt:variant>
      <vt:variant>
        <vt:lpstr>投影片標題</vt:lpstr>
      </vt:variant>
      <vt:variant>
        <vt:i4>447</vt:i4>
      </vt:variant>
    </vt:vector>
  </HeadingPairs>
  <TitlesOfParts>
    <vt:vector size="449" baseType="lpstr">
      <vt:lpstr>Office 佈景主題</vt:lpstr>
      <vt:lpstr>文件</vt:lpstr>
      <vt:lpstr>PowerPoint 簡報</vt:lpstr>
      <vt:lpstr>個人簡歷說明</vt:lpstr>
      <vt:lpstr>以g0v.tw 台灣零時政府之標案檢索為例〈非營利組織〉</vt:lpstr>
      <vt:lpstr>新竹縣政府標案檢索1</vt:lpstr>
      <vt:lpstr>新竹縣政府標案檢索2</vt:lpstr>
      <vt:lpstr>新竹縣政府標案檢索3</vt:lpstr>
      <vt:lpstr>以偉洋營造有限公司得標案件標案檢索為例1</vt:lpstr>
      <vt:lpstr>以偉洋營造有限公司得標案件標案檢索為例2</vt:lpstr>
      <vt:lpstr>以偉洋營造有限公司得標案件 標案檢索為例3</vt:lpstr>
      <vt:lpstr>課 程 大 綱</vt:lpstr>
      <vt:lpstr>政府採購各階段防弊機制及執行要點1</vt:lpstr>
      <vt:lpstr>政府採購各階段防弊機制及執行要點2</vt:lpstr>
      <vt:lpstr>政府採購各階段防弊機制及執行要點3</vt:lpstr>
      <vt:lpstr>政府採購各階段防弊機制及執行要點4</vt:lpstr>
      <vt:lpstr>政府採購各階段防弊機制及執行要點5</vt:lpstr>
      <vt:lpstr>政府採購各階段防弊機制及執行要點6</vt:lpstr>
      <vt:lpstr>政府採購各階段防弊機制及執行要點7</vt:lpstr>
      <vt:lpstr>政府採購各階段防弊機制及執行要點8</vt:lpstr>
      <vt:lpstr>政府採購各階段防弊機制及執行要點9</vt:lpstr>
      <vt:lpstr>政府採購各階段防弊機制及執行要點10</vt:lpstr>
      <vt:lpstr>政府採購各階段防弊機制及執行要點11</vt:lpstr>
      <vt:lpstr>政府採購各階段防弊機制及執行要點12</vt:lpstr>
      <vt:lpstr>工程會/政府採購法規解釋函令及相關函文-查詢(https://planpe.pcc.gov.tw/prms/explainLetter/readPrmsExplainLetterSearch)</vt:lpstr>
      <vt:lpstr>司法院法學資料檢索系統/判決書查詢 (https://law.judicial.gov.tw/FJUD/Default_AD.aspx)</vt:lpstr>
      <vt:lpstr>採購監辦實務案例解析</vt:lpstr>
      <vt:lpstr>採購監辦暨輔助單位角色1</vt:lpstr>
      <vt:lpstr>採購監辦暨輔助單位角色2-1</vt:lpstr>
      <vt:lpstr>採購監辦暨輔助單位角色2-2</vt:lpstr>
      <vt:lpstr>採購監辦暨輔助單位角色3</vt:lpstr>
      <vt:lpstr>監辦人員對招標方式負事前審核之責1</vt:lpstr>
      <vt:lpstr>監辦人員對招標方式負事前審核之責2</vt:lpstr>
      <vt:lpstr>採購案配合款未全部繳入可以發包</vt:lpstr>
      <vt:lpstr>採購監辦相關規定1</vt:lpstr>
      <vt:lpstr>採購監辦相關規定2</vt:lpstr>
      <vt:lpstr>議題：書面審核監辦VS不派員監辦</vt:lpstr>
      <vt:lpstr>上級機關採購監辦相關規定3/1</vt:lpstr>
      <vt:lpstr>上級機關採購監辦相關規定-3/2</vt:lpstr>
      <vt:lpstr>上級機關採購監辦派員疑義1</vt:lpstr>
      <vt:lpstr>上級機關採購監辦派員疑義2</vt:lpstr>
      <vt:lpstr>洽辦與代辦機關之上級機關職權疑義1</vt:lpstr>
      <vt:lpstr>洽辦與代辦機關之上級機關職權疑義2</vt:lpstr>
      <vt:lpstr>PowerPoint 簡報</vt:lpstr>
      <vt:lpstr>共約採購洽更優惠價格或條件者，得會同監辦</vt:lpstr>
      <vt:lpstr>「機關利用共同供應契約辦理採購監辦規定一覽表」，於109年9月11日以工程企字第10901006623號令廢止</vt:lpstr>
      <vt:lpstr>採購監辦人員可否於檢視底價1</vt:lpstr>
      <vt:lpstr>採購監辦人員可否於檢視底價2</vt:lpstr>
      <vt:lpstr>PowerPoint 簡報</vt:lpstr>
      <vt:lpstr>採購監辦簽名與結算驗收證明書簽認1</vt:lpstr>
      <vt:lpstr>採購監辦簽名與結算驗收證明書簽認2</vt:lpstr>
      <vt:lpstr>PowerPoint 簡報</vt:lpstr>
      <vt:lpstr>採購監辦人員可否於決標檢視底價</vt:lpstr>
      <vt:lpstr>監辦人員不宜擔任興建委員會之委員1</vt:lpstr>
      <vt:lpstr>監辦人員不宜擔任興建委員會之委員2</vt:lpstr>
      <vt:lpstr>採購評選委員不宜由監辦人員擔任</vt:lpstr>
      <vt:lpstr>議題：採購監辦單位因故未派人監辦且未事先簽辦核准之執行疑義</vt:lpstr>
      <vt:lpstr>「評選」、「估驗」程序非監辦範圍</vt:lpstr>
      <vt:lpstr>採購監辦實務案例解析</vt:lpstr>
      <vt:lpstr>議題：採購案得以現金作為獎勵獎品疑義</vt:lpstr>
      <vt:lpstr>議題：採購得納入「收入」項目併案招標疑義</vt:lpstr>
      <vt:lpstr>採購監辦實務案例解析</vt:lpstr>
      <vt:lpstr>議題：「同等品」與「減價收受」法律效果</vt:lpstr>
      <vt:lpstr>減價收受案--限期改善之附件1</vt:lpstr>
      <vt:lpstr>減價收受案--限期改善之附件2</vt:lpstr>
      <vt:lpstr>工程遲延投保之扣款及減價收受認定疑義1</vt:lpstr>
      <vt:lpstr>工程遲延投保之扣款及減價收受認定疑義2</vt:lpstr>
      <vt:lpstr>勞務採購驗收以檢討會方式案例-1</vt:lpstr>
      <vt:lpstr>勞務採購驗收以檢討會方式案例-2</vt:lpstr>
      <vt:lpstr>勞務採購驗收以檢討會方式案例</vt:lpstr>
      <vt:lpstr>勞務採購驗收以檢討會方式案例</vt:lpstr>
      <vt:lpstr>財物(品項不符)減價收受之扣款認定疑義1</vt:lpstr>
      <vt:lpstr>財物(品項不符)減價收受之扣款認定疑義2</vt:lpstr>
      <vt:lpstr>採購監辦實務案例解析</vt:lpstr>
      <vt:lpstr>契約變更權責及作業程序解析</vt:lpstr>
      <vt:lpstr>採購法第22條第1項各款之「變更」部分之累計金額計算相關規定1</vt:lpstr>
      <vt:lpstr>採購法第22條第1項各款之「變更」部分之累計金額計算相關規定2</vt:lpstr>
      <vt:lpstr>採購法第22條第1項各款之「變更」部分之累計金額計算相關規定3</vt:lpstr>
      <vt:lpstr>定作機關通知要求契變－業務需求</vt:lpstr>
      <vt:lpstr>承攬廠商要求契變－法令規範</vt:lpstr>
      <vt:lpstr>工程採購適用物價指數調整相關規定1</vt:lpstr>
      <vt:lpstr>工程採購適用物價指數調整相關規定2</vt:lpstr>
      <vt:lpstr>工程採購適用物價指數調整相關規定3</vt:lpstr>
      <vt:lpstr>契約變更依採購法第22條第1項第16款函釋1</vt:lpstr>
      <vt:lpstr>契約變更依採購法第22條第1項第16款函釋2</vt:lpstr>
      <vt:lpstr>機關採購後續擴充者分析表</vt:lpstr>
      <vt:lpstr>採購法第22條第1項第4款注意事項1</vt:lpstr>
      <vt:lpstr>採購法第22條第1項第4款注意事項2</vt:lpstr>
      <vt:lpstr>議題：工程採購可否同時引用採購法第22條 第1項第4款與第6款情形1</vt:lpstr>
      <vt:lpstr>議題：工程採購可否同時引用採購法第22條 第1項第4款與第6款情形 2</vt:lpstr>
      <vt:lpstr> 【議題探討】政府採購法第22條第1項 第4款執行錯誤態樣-1 工程會99年01月28日工程企字第09900041120號函 </vt:lpstr>
      <vt:lpstr>【議題探討】政府採購法第22條第1項第4款執行錯誤態樣-2</vt:lpstr>
      <vt:lpstr>【議題探討】政府採購法第22條第1項第4款執行錯誤態樣-3</vt:lpstr>
      <vt:lpstr>【議題探討】政府採購法第22條第1項第4款執行錯誤態樣-4</vt:lpstr>
      <vt:lpstr>採購法第22條第1項第6款注意事項</vt:lpstr>
      <vt:lpstr>採購法22.1.6之追加部分累計金額</vt:lpstr>
      <vt:lpstr>議題1：查核金額以上契約變更案例探討1-1</vt:lpstr>
      <vt:lpstr>議題1：查核金額以上契約變更案例探討1-2</vt:lpstr>
      <vt:lpstr>議題1：查核金額以上契約變更案例探討2</vt:lpstr>
      <vt:lpstr>議題1：查核金額以上契約變更案例探討3</vt:lpstr>
      <vt:lpstr>工程變更設計內容摘要分析表</vt:lpstr>
      <vt:lpstr>總價決標、總價結算之追加部分累計金額試算案例</vt:lpstr>
      <vt:lpstr>採購法第22條第1項第7款注意事項1</vt:lpstr>
      <vt:lpstr>採購法第22條第1項第7款注意事項2</vt:lpstr>
      <vt:lpstr>採購法第22條第1項第4款注意事項3</vt:lpstr>
      <vt:lpstr>PowerPoint 簡報</vt:lpstr>
      <vt:lpstr>議題1：「免」辦理議價者函釋1</vt:lpstr>
      <vt:lpstr>議題1：「免」辦理議價者函釋2</vt:lpstr>
      <vt:lpstr>議題1：「免」辦理議價情形--工程契約</vt:lpstr>
      <vt:lpstr>議題2：「得」辦理議價函釋</vt:lpstr>
      <vt:lpstr>議題2：「得」辦理議價函釋</vt:lpstr>
      <vt:lpstr>議題3：「需」辦理議價者1</vt:lpstr>
      <vt:lpstr>議題3：「需」辦理議價者2</vt:lpstr>
      <vt:lpstr>議題4：無須議減價格，可議定其他內容</vt:lpstr>
      <vt:lpstr>契約變更致工期展延應列議價條件之一</vt:lpstr>
      <vt:lpstr>議題：議價結果竟高於前次廢標之最後報價</vt:lpstr>
      <vt:lpstr>採購監辦實務案例解析</vt:lpstr>
      <vt:lpstr>工程結算注意事項-相關法規1</vt:lpstr>
      <vt:lpstr>工程結算注意事項-相關法規2</vt:lpstr>
      <vt:lpstr>工程結算注意事項-相關法規3</vt:lpstr>
      <vt:lpstr>工程結算注意事項-相關法規4</vt:lpstr>
      <vt:lpstr>工程結算注意事項-上級監辦</vt:lpstr>
      <vt:lpstr>PowerPoint 簡報</vt:lpstr>
      <vt:lpstr>工程結算驗收證明書填寫說明</vt:lpstr>
      <vt:lpstr>工程結算驗收證明書填寫說明</vt:lpstr>
      <vt:lpstr>議題：結算驗收證明書簽認1</vt:lpstr>
      <vt:lpstr>議題：結算驗收證明書簽認2</vt:lpstr>
      <vt:lpstr>議題：結算驗收證明書--統包</vt:lpstr>
      <vt:lpstr>議題：結算驗收證明書--統包</vt:lpstr>
      <vt:lpstr>議題：結算驗收證明書--開口契約</vt:lpstr>
      <vt:lpstr>採購監辦實務案例解析</vt:lpstr>
      <vt:lpstr>政府採購預算經費概述1-1</vt:lpstr>
      <vt:lpstr>政府採購預算經費概述1-2</vt:lpstr>
      <vt:lpstr>採購預算經費來源2</vt:lpstr>
      <vt:lpstr>公告金額以上校園營養午餐採購類型摘要表1</vt:lpstr>
      <vt:lpstr>公告金額以上校園營養午餐採購類型摘要表2</vt:lpstr>
      <vt:lpstr>預算一年一編之特性1</vt:lpstr>
      <vt:lpstr>預算一年一編之特性2</vt:lpstr>
      <vt:lpstr>採購招標階段相關經費摘要1</vt:lpstr>
      <vt:lpstr>採購招標階段相關經費摘要2</vt:lpstr>
      <vt:lpstr>採購招標階段相關經費摘要3</vt:lpstr>
      <vt:lpstr>採購招標階段相關經費摘要4</vt:lpstr>
      <vt:lpstr>採購招標階段相關經費摘要5</vt:lpstr>
      <vt:lpstr>採購金額決定招標方式1</vt:lpstr>
      <vt:lpstr>採購金額決定招標方式2</vt:lpstr>
      <vt:lpstr>分批與分別辦理異同</vt:lpstr>
      <vt:lpstr>鄉長任內放任小額採購浮濫 南投原民局 局長遭撤職</vt:lpstr>
      <vt:lpstr>採購金額決定招標方式—併案</vt:lpstr>
      <vt:lpstr>採購金額—原有採購後續擴充1</vt:lpstr>
      <vt:lpstr>採購金額—原有採購後續擴充2</vt:lpstr>
      <vt:lpstr>採購金額—原有採購後續擴充3</vt:lpstr>
      <vt:lpstr>PowerPoint 簡報</vt:lpstr>
      <vt:lpstr>工程採購因故減項採購之盲點因應</vt:lpstr>
      <vt:lpstr>工程契約變更如逾原主契約50%因應</vt:lpstr>
      <vt:lpstr>採購後續擴充 (契約變更 )分析表</vt:lpstr>
      <vt:lpstr>採購邏輯運用模式</vt:lpstr>
      <vt:lpstr>採購金額決定招標方式</vt:lpstr>
      <vt:lpstr>PowerPoint 簡報</vt:lpstr>
      <vt:lpstr>PowerPoint 簡報</vt:lpstr>
      <vt:lpstr>採購招、決標策略效應解析</vt:lpstr>
      <vt:lpstr>採購監辦實務案例解析</vt:lpstr>
      <vt:lpstr>議題：採購評選作業解析 暨應留意事項</vt:lpstr>
      <vt:lpstr>採購評選四種作業方式1</vt:lpstr>
      <vt:lpstr>採購評選四種作業方式2</vt:lpstr>
      <vt:lpstr>採購評選四種作業方式3</vt:lpstr>
      <vt:lpstr>「適用最有利標」作業程序1 </vt:lpstr>
      <vt:lpstr>「適用最有利標」作業程序2 </vt:lpstr>
      <vt:lpstr>「適用最有利標」作業程序3 </vt:lpstr>
      <vt:lpstr>「適用最有利標」作業程序4 </vt:lpstr>
      <vt:lpstr>制衡議題1-預先公告可採行協商措施1</vt:lpstr>
      <vt:lpstr>制衡議題1-預先公告可採行協商措施2</vt:lpstr>
      <vt:lpstr>制衡議題 2 –宜增設「創意」評選項目</vt:lpstr>
      <vt:lpstr>議題3-固定費用決標需價格分析</vt:lpstr>
      <vt:lpstr>「準用最有利標」作業程序1 </vt:lpstr>
      <vt:lpstr>「準用最有利標」作業程序2 </vt:lpstr>
      <vt:lpstr>「準用最有利標」作業程序3 </vt:lpstr>
      <vt:lpstr>「準用最有利標」作業程序4</vt:lpstr>
      <vt:lpstr>準用最有利標採購摘要事項1</vt:lpstr>
      <vt:lpstr>專業服務—其他類(團膳採購請釋案)</vt:lpstr>
      <vt:lpstr>採準用最有利標需敘明適用標的要件1</vt:lpstr>
      <vt:lpstr>採準用最有利標需敘明適用標的要件2</vt:lpstr>
      <vt:lpstr>準用最有利標採購摘要事項2-1</vt:lpstr>
      <vt:lpstr>準用最有利標採購摘要事項2-2</vt:lpstr>
      <vt:lpstr>議題：政府資訊服務採購作業指引1</vt:lpstr>
      <vt:lpstr>議題：政府資訊服務採購作業指引2</vt:lpstr>
      <vt:lpstr>議題：政府資訊服務採購作業指引3</vt:lpstr>
      <vt:lpstr>工程會 112年05月16日工程企字第11200030081號函</vt:lpstr>
      <vt:lpstr>議題：政府資訊服務採購作業指引4</vt:lpstr>
      <vt:lpstr>制衡議題1：訂有底價之需議價1</vt:lpstr>
      <vt:lpstr>洽優勝廠商之議價執行程序疑義1</vt:lpstr>
      <vt:lpstr>洽優勝廠商之議價執行程序疑義2</vt:lpstr>
      <vt:lpstr>制衡議題2：不訂底價採固定價格</vt:lpstr>
      <vt:lpstr>準用最有利標之議約程序參考案例1</vt:lpstr>
      <vt:lpstr>準用最有利標之議約程序參考案例2</vt:lpstr>
      <vt:lpstr>「取最有利標精神」作業程序1</vt:lpstr>
      <vt:lpstr>「取最有利標精神」作業程序2</vt:lpstr>
      <vt:lpstr>「取最有利標精神」作業程序3</vt:lpstr>
      <vt:lpstr>議題：取最有利標精神得不訂底價</vt:lpstr>
      <vt:lpstr>評分及格最低標作業程序1</vt:lpstr>
      <vt:lpstr>評分及格最低標作業程序2 </vt:lpstr>
      <vt:lpstr>評分及格最低標作業程序3 </vt:lpstr>
      <vt:lpstr>評分及格最低標作業程序4</vt:lpstr>
      <vt:lpstr>評分及格最低標—比價之底價程序</vt:lpstr>
      <vt:lpstr>評分及格最低標—比價1</vt:lpstr>
      <vt:lpstr>評分及格最低標—比價2</vt:lpstr>
      <vt:lpstr>評分及格最低標—案例探討1</vt:lpstr>
      <vt:lpstr>評分及格最低標—案例探討2</vt:lpstr>
      <vt:lpstr>評分及格最低標—案例探討3</vt:lpstr>
      <vt:lpstr>採購評選委員會議</vt:lpstr>
      <vt:lpstr>「有前例或條件簡單者」，應列舉何例或敘明理由</vt:lpstr>
      <vt:lpstr>採購評委：「專家學者」、「專家學者以外」-1</vt:lpstr>
      <vt:lpstr>採購評委：「專家學者」、「專家學者以外」-2</vt:lpstr>
      <vt:lpstr>聘兼採購評選委員會委員之關聯性</vt:lpstr>
      <vt:lpstr>「專家學者」之審查費支給-1</vt:lpstr>
      <vt:lpstr>「專家學者」之審查費支給-2</vt:lpstr>
      <vt:lpstr> </vt:lpstr>
      <vt:lpstr>採購評選委員會委員人數認定案例</vt:lpstr>
      <vt:lpstr>服務建議書相關規定1-1</vt:lpstr>
      <vt:lpstr>服務建議書相關規定1-2</vt:lpstr>
      <vt:lpstr>服務建議書之份數相關規定</vt:lpstr>
      <vt:lpstr>評審項目相關規定1</vt:lpstr>
      <vt:lpstr>評審項目相關規定2</vt:lpstr>
      <vt:lpstr>評選項目：最有利標 VS 評分及格最低標</vt:lpstr>
      <vt:lpstr>評選項目及其子項常見缺失事項</vt:lpstr>
      <vt:lpstr>議題1：服務建議書與評選項目一致性1</vt:lpstr>
      <vt:lpstr>議題1：服務建議書與評選項目一致性2-1</vt:lpstr>
      <vt:lpstr>議題1：服務建議書與評選項目一致性2-2</vt:lpstr>
      <vt:lpstr>議題1：服務建議書與評選項目一致性2-3</vt:lpstr>
      <vt:lpstr>議題2：評分項目不得過度限縮廠商實績年限1</vt:lpstr>
      <vt:lpstr>議題2：評分項目不得過度限縮廠商實績年限2</vt:lpstr>
      <vt:lpstr>議題3：評分項目屬具體客觀事證者評分標準應一致1 以〇〇學校公辦民營營養午餐採購案為例—評選評分表</vt:lpstr>
      <vt:lpstr>議題3：評分項目屬具體客觀事證者評分標準應一致1-1 以〇學校公辦民營營養午餐採購案為例—評選評分表</vt:lpstr>
      <vt:lpstr>議題3：評分項目屬具體客觀事證者評分標準 應一致性2</vt:lpstr>
      <vt:lpstr>議題3：評分項目屬具體客觀事證者評分標準應一致3 「採購評選委員會（評審小組）評選(審)委員評分表（評選項目含廠商企業社會責任【CSR】指標）」範本</vt:lpstr>
      <vt:lpstr>投標文件所載履約工作成員皆須確定人選，不能「暫訂」1</vt:lpstr>
      <vt:lpstr>投標文件所載履約工作成員皆須確定人選，不能「暫訂」2</vt:lpstr>
      <vt:lpstr>最有利標於履約前應先提報細部執行計畫</vt:lpstr>
      <vt:lpstr>工作小組成立時機</vt:lpstr>
      <vt:lpstr>工作小組之製作初審意見1-1</vt:lpstr>
      <vt:lpstr>工作小組之製作初審意見1-2</vt:lpstr>
      <vt:lpstr>工作小組之製作初審意見1-3</vt:lpstr>
      <vt:lpstr>工作小組之製作初審意見2</vt:lpstr>
      <vt:lpstr>議題1-廠商之投標文件合格認定</vt:lpstr>
      <vt:lpstr>議題1-評選作業採錄影錄音1</vt:lpstr>
      <vt:lpstr>議題2-廠商簡報承諾應價格量化1</vt:lpstr>
      <vt:lpstr>議題2-廠商簡報承諾應價格量化2-1</vt:lpstr>
      <vt:lpstr>議題2-廠商簡報承諾應價格量化2-2</vt:lpstr>
      <vt:lpstr>議題2-廠商簡報承諾應價格量化3</vt:lpstr>
      <vt:lpstr>議題3-廠商簡報不得要求提供機關優惠</vt:lpstr>
      <vt:lpstr>評選總表應載明事項</vt:lpstr>
      <vt:lpstr>評選會議結束前作成紀錄並予確認</vt:lpstr>
      <vt:lpstr>議題4：評委會決議事項與其任務有關</vt:lpstr>
      <vt:lpstr>評選結果應簽報機關同意1</vt:lpstr>
      <vt:lpstr>評選結果應簽報機關同意2</vt:lpstr>
      <vt:lpstr>「採購評選」議題-廉政案例</vt:lpstr>
      <vt:lpstr>評選委員會判斷，原則上應尊重其專業性</vt:lpstr>
      <vt:lpstr>第5名以後之序位均予第5名尚屬可行</vt:lpstr>
      <vt:lpstr>議題1：評選結果與工作小組初審意見有異1-1</vt:lpstr>
      <vt:lpstr>議題1：評選結果與工作小組初審意見有異1-2</vt:lpstr>
      <vt:lpstr>議題2：評分項目屬具體客觀事證者評分標準 應一致性2</vt:lpstr>
      <vt:lpstr>議題3：評選結果與工作小組初審意見有異2-1</vt:lpstr>
      <vt:lpstr>議題3：評選結果與工作小組初審意見有異2-2</vt:lpstr>
      <vt:lpstr>議題3：評選結果與工作小組初審意見有異2-3</vt:lpstr>
      <vt:lpstr>議題：「採購評選」明顯差異1</vt:lpstr>
      <vt:lpstr>議題：「採購評選」明顯差異2</vt:lpstr>
      <vt:lpstr>議題-明顯差異類型1 (序位法)</vt:lpstr>
      <vt:lpstr>議題-明顯差異類型2  (序位法)</vt:lpstr>
      <vt:lpstr>議題-明顯差異類型5 (序位法)</vt:lpstr>
      <vt:lpstr>議題-明顯差異類型3(評分法)</vt:lpstr>
      <vt:lpstr>議題-明顯差異類型4 (評分法)</vt:lpstr>
      <vt:lpstr>評選總表應載明事項</vt:lpstr>
      <vt:lpstr>等標期之合理期限1</vt:lpstr>
      <vt:lpstr>等標期之合理期限2</vt:lpstr>
      <vt:lpstr>採購標的影響等標期限</vt:lpstr>
      <vt:lpstr>採購監辦實務案例解析</vt:lpstr>
      <vt:lpstr>技術規格之訂定及審查注意事項1</vt:lpstr>
      <vt:lpstr>技術規格之訂定及審查注意事項2</vt:lpstr>
      <vt:lpstr>技術規格之訂定及審查注意事項3</vt:lpstr>
      <vt:lpstr>技術規格之訂定及審查注意事項4</vt:lpstr>
      <vt:lpstr>「規格」規範函釋1</vt:lpstr>
      <vt:lpstr>「規格」規範函釋2</vt:lpstr>
      <vt:lpstr>「規格」規範函釋3</vt:lpstr>
      <vt:lpstr>依政府採購法第26條訂定技術規格1</vt:lpstr>
      <vt:lpstr>依政府採購法第26條訂定技術規格2</vt:lpstr>
      <vt:lpstr>訂定技術規格家數限制函釋1-1</vt:lpstr>
      <vt:lpstr>訂定技術規格家數限制函釋1-2</vt:lpstr>
      <vt:lpstr>不得限制我國產品參與投標</vt:lpstr>
      <vt:lpstr>不宜僅規定採用進口品</vt:lpstr>
      <vt:lpstr>得限制大陸地區財物及勞務採購1</vt:lpstr>
      <vt:lpstr>得限制大陸地區財物及勞務採購</vt:lpstr>
      <vt:lpstr>綁履約期限案—供料時間不及</vt:lpstr>
      <vt:lpstr>政府採購錯誤行為態樣－規格限制競爭1 </vt:lpstr>
      <vt:lpstr>政府採購錯誤行為態樣－規格限制競爭2 </vt:lpstr>
      <vt:lpstr>採購監辦實務案例解析</vt:lpstr>
      <vt:lpstr>資格標法源1</vt:lpstr>
      <vt:lpstr>資格標法源2</vt:lpstr>
      <vt:lpstr>資格標法源3</vt:lpstr>
      <vt:lpstr>資格標－常見錯誤態樣</vt:lpstr>
      <vt:lpstr>資格限制－除許可業務外，得經營法令非禁止或限制之業務</vt:lpstr>
      <vt:lpstr>議題：基本資格亦得納入評選項目1</vt:lpstr>
      <vt:lpstr>議題：基本資格亦得納入評選項目2</vt:lpstr>
      <vt:lpstr>廠商得逕行下載營業稅及無違章欠稅查復資料1</vt:lpstr>
      <vt:lpstr>廠商得逕行下載營業稅及無違章欠稅查復資料2</vt:lpstr>
      <vt:lpstr>採購不得限制廠商所在地</vt:lpstr>
      <vt:lpstr>投標文件以影本為原則</vt:lpstr>
      <vt:lpstr>議題：資格限制競爭－以小綁大</vt:lpstr>
      <vt:lpstr>議題：審標期間發現廠商有違反採購法情形致被刊登停權，並經復權，是否得為決標對象1</vt:lpstr>
      <vt:lpstr>議題：審標期間發現廠商有違反採購法情形致被刊登停權，並經復權，是否得為決標對象2</vt:lpstr>
      <vt:lpstr>議題：審標期間發現廠商有違反採購法情形致被刊登停權，並經復權，是否得為決標對象3</vt:lpstr>
      <vt:lpstr>採購監辦實務案例解析</vt:lpstr>
      <vt:lpstr>個案採購預算經費認定原則</vt:lpstr>
      <vt:lpstr>採購契約跨二年度者注意事項</vt:lpstr>
      <vt:lpstr>投標須知範本部分1—大陸產品1</vt:lpstr>
      <vt:lpstr>環環相扣採購作業迷思1—大陸產品2</vt:lpstr>
      <vt:lpstr>環環相扣採購作業迷思1—大陸產品3</vt:lpstr>
      <vt:lpstr>環環相扣採購作業迷思2—分段開標3/1</vt:lpstr>
      <vt:lpstr>環環相扣採購作業迷思2—分段開標3/2</vt:lpstr>
      <vt:lpstr>環環相扣採購作業迷思2—分段開標3/2</vt:lpstr>
      <vt:lpstr>投標須知範本第七十一點修正對照表(106年1月5日)</vt:lpstr>
      <vt:lpstr>環環相扣採購作業迷思3—主要部分3/2</vt:lpstr>
      <vt:lpstr>環環相扣採購作業迷思3—主要部分3/3 </vt:lpstr>
      <vt:lpstr>涉及國安、資安者不得為大陸地區廠商1</vt:lpstr>
      <vt:lpstr>涉及國安、資安者不得為大陸地區廠商2-1</vt:lpstr>
      <vt:lpstr>涉及國安、資安者不得為大陸地區廠商2-2</vt:lpstr>
      <vt:lpstr>涉及國安、資安者不得為大陸地區廠商2-3</vt:lpstr>
      <vt:lpstr>工程採購於開標審查承攬工程手冊疑義</vt:lpstr>
      <vt:lpstr>承攬工程造價限額非以採購金額為認定基準</vt:lpstr>
      <vt:lpstr>採購監辦實務案例解析</vt:lpstr>
      <vt:lpstr>決標方式與契約價金給付關聯性</vt:lpstr>
      <vt:lpstr> </vt:lpstr>
      <vt:lpstr> </vt:lpstr>
      <vt:lpstr>議題1：總價決標(契約價金給付)2-工程類1</vt:lpstr>
      <vt:lpstr>總價決標、總價結算之追加部分累計金額試算案例</vt:lpstr>
      <vt:lpstr>議題1：總價決標(契約價金給付)3-工程類2</vt:lpstr>
      <vt:lpstr>議題1：總價決標(契約價金給付)4-財物類</vt:lpstr>
      <vt:lpstr>議題1：總價決標(契約價金給付)5-勞務類</vt:lpstr>
      <vt:lpstr>總包價法特性1</vt:lpstr>
      <vt:lpstr>總包價法特性2</vt:lpstr>
      <vt:lpstr> </vt:lpstr>
      <vt:lpstr>議題2：「單價決標」之刊登決標公告2</vt:lpstr>
      <vt:lpstr>議題2：「單價決標」之契約變更規範3</vt:lpstr>
      <vt:lpstr>議題3：開口契約 ≠ 單價決標1-1</vt:lpstr>
      <vt:lpstr>議題3：開口契約 ≠ 單價決標1-2</vt:lpstr>
      <vt:lpstr> </vt:lpstr>
      <vt:lpstr> </vt:lpstr>
      <vt:lpstr>議題3：開口契約 ≠ 單價決標3-1</vt:lpstr>
      <vt:lpstr>議題3：開口契約 ≠ 單價決標3-2</vt:lpstr>
      <vt:lpstr>議題3：開口契約 ≠ 單價決標3-3</vt:lpstr>
      <vt:lpstr>議題3：開口契約 ≠ 單價決標4-1</vt:lpstr>
      <vt:lpstr>議題3：開口契約 --工程、財物類</vt:lpstr>
      <vt:lpstr>開口契約：勞務類-技術服務函釋1-1</vt:lpstr>
      <vt:lpstr>開口契約：勞務類之技術服務函釋1-2</vt:lpstr>
      <vt:lpstr>開口契約：勞務類之技術服務函釋2-1</vt:lpstr>
      <vt:lpstr>開口契約：勞務類之技術服務函釋2-2</vt:lpstr>
      <vt:lpstr>開口契約：勞務類之技術服務函釋3</vt:lpstr>
      <vt:lpstr>採購監辦實務案例解析</vt:lpstr>
      <vt:lpstr>招標方式常見弊端1</vt:lpstr>
      <vt:lpstr>招標方式常見弊端2</vt:lpstr>
      <vt:lpstr>招標方式常見弊端3</vt:lpstr>
      <vt:lpstr>招標方式常見弊端4</vt:lpstr>
      <vt:lpstr>招標方式常見弊端5</vt:lpstr>
      <vt:lpstr>招標方式常見弊端6</vt:lpstr>
      <vt:lpstr>未達公告金額開標未達3家之底價處理方式</vt:lpstr>
      <vt:lpstr>PowerPoint 簡報</vt:lpstr>
      <vt:lpstr>PowerPoint 簡報</vt:lpstr>
      <vt:lpstr>議題：審標期間發現廠商有違反採購法情形致被刊登停權，並經復權，是否得為決標對象1</vt:lpstr>
      <vt:lpstr>議題：審標期間發現廠商有違反採購法情形致被刊登停權，並經復權，是否得為決標對象2</vt:lpstr>
      <vt:lpstr>議題：審標期間發現廠商有違反採購法情形致被刊登停權，並經復權，是否得為決標對象3</vt:lpstr>
      <vt:lpstr>議題：不同投標廠商間電子領標憑據識別碼重複疑義</vt:lpstr>
      <vt:lpstr>議題：廠商於第2次招標投標時僅檢附第1次電子領標憑據疑義1</vt:lpstr>
      <vt:lpstr>廠商於第2次招標投標時僅檢附第1次電子領標憑據疑義2</vt:lpstr>
      <vt:lpstr>廠商於第2次招標投標時僅檢附第1次電子領標憑據疑義3</vt:lpstr>
      <vt:lpstr>議題：開標之廠商標價宣布時機</vt:lpstr>
      <vt:lpstr>押標金受款人抬頭書寫疑義</vt:lpstr>
      <vt:lpstr>審標－文字號碼不符疑義處置1</vt:lpstr>
      <vt:lpstr>審標－文字號碼不符疑義處置2</vt:lpstr>
      <vt:lpstr>議題：杜不良廠商之「不法」或「不當」行為，避免再危害其他機關1</vt:lpstr>
      <vt:lpstr>議題：杜不良廠商之「不法」或「不當」行為，避免再危害其他機關2</vt:lpstr>
      <vt:lpstr>議題：刑事判決與行政訴訟判決之 構成要件有間1</vt:lpstr>
      <vt:lpstr>議題：刑事判決與行政處分之 構成要件有間2</vt:lpstr>
      <vt:lpstr>超底價決標執行程序注意事項</vt:lpstr>
      <vt:lpstr>標價不合理之處置注意事項1</vt:lpstr>
      <vt:lpstr>標價不合理之處置注意事項2</vt:lpstr>
      <vt:lpstr>58條程序之執行原則1</vt:lpstr>
      <vt:lpstr>58條程序之執行原則2</vt:lpstr>
      <vt:lpstr>58條程序之執行原則3</vt:lpstr>
      <vt:lpstr>58條執行程序常見錯誤態樣1</vt:lpstr>
      <vt:lpstr>58條執行程序常見錯誤態樣2（解釋函）</vt:lpstr>
      <vt:lpstr>PowerPoint 簡報</vt:lpstr>
      <vt:lpstr>採購監辦實務案例解析</vt:lpstr>
      <vt:lpstr>投標廠商聲明書常見錯誤態樣1</vt:lpstr>
      <vt:lpstr>投標廠商聲明書常見錯誤態樣2</vt:lpstr>
      <vt:lpstr>議題：議價結果竟高於前次廢標之最後報價</vt:lpstr>
      <vt:lpstr>非開標日決標情形者，仍應於決標前辦理不良廠商之資料查詢作業</vt:lpstr>
      <vt:lpstr>議題：保留決標之決標日及決標紀錄1</vt:lpstr>
      <vt:lpstr>議題：保留決標之決標日及決標紀錄2</vt:lpstr>
      <vt:lpstr>議題：招標、決標公告留意事項1</vt:lpstr>
      <vt:lpstr>議題：招標、決標公告留意事項2</vt:lpstr>
      <vt:lpstr>因流標或廢標得否適用採購法第22條第1項 第1款規定疑義</vt:lpstr>
      <vt:lpstr>重行招標前應檢討流標或廢標之原因1</vt:lpstr>
      <vt:lpstr>重行招標前應檢討流標或廢標之原因2</vt:lpstr>
      <vt:lpstr>流（廢）標後修改招標文件 原則視為新案招標1</vt:lpstr>
      <vt:lpstr>流（廢）標後修改招標文件 原則視為新案招標2-1</vt:lpstr>
      <vt:lpstr>流（廢）標後修改招標文件 原則視為新案招標2-2</vt:lpstr>
      <vt:lpstr>採購監辦實務案例解析</vt:lpstr>
      <vt:lpstr>採購契約效力1-1</vt:lpstr>
      <vt:lpstr>採購契約效力-生效日認定1-2 </vt:lpstr>
      <vt:lpstr>採購契約效力2--廠商簡報承諾1</vt:lpstr>
      <vt:lpstr>採購契約效力2--廠商簡報承諾2</vt:lpstr>
      <vt:lpstr>採購契約效力3—勞務案「期初簡報」</vt:lpstr>
      <vt:lpstr>採購契約效力4—工程案開工前說明會議</vt:lpstr>
      <vt:lpstr>議題：通知之生效日</vt:lpstr>
      <vt:lpstr>議題：契約發現缺失作為三部曲1-1</vt:lpstr>
      <vt:lpstr>議題：契約發現缺失作為三部曲1-2</vt:lpstr>
      <vt:lpstr>議題：契約發現缺失三部曲2-1</vt:lpstr>
      <vt:lpstr>議題：契約發現缺失三部曲2-2</vt:lpstr>
      <vt:lpstr>議題：契約發現缺失三部曲2-3</vt:lpstr>
      <vt:lpstr>議題：契約發現缺失三部曲3</vt:lpstr>
      <vt:lpstr>逾期違約金核計摘要</vt:lpstr>
      <vt:lpstr>PowerPoint 簡報</vt:lpstr>
      <vt:lpstr>工期核計參考表 </vt:lpstr>
      <vt:lpstr>遲延履約之逾期違約金計算1</vt:lpstr>
      <vt:lpstr>遲延履約之逾期違約金計算2</vt:lpstr>
      <vt:lpstr>遲延履約之逾期違約金計算3</vt:lpstr>
      <vt:lpstr>遲延履約之逾期違約金計算4</vt:lpstr>
      <vt:lpstr>遲延履約之逾期違約金計算5</vt:lpstr>
      <vt:lpstr>採購監辦實務案例解析</vt:lpstr>
      <vt:lpstr>工程竣工日認定—廠商應書面通知</vt:lpstr>
      <vt:lpstr>契約雙方通知方式及效立1</vt:lpstr>
      <vt:lpstr>契約雙方通知方式及效立2</vt:lpstr>
      <vt:lpstr>工程圖說注意事項</vt:lpstr>
      <vt:lpstr>履約驗收期程1</vt:lpstr>
      <vt:lpstr>履約驗收期程2</vt:lpstr>
      <vt:lpstr>PowerPoint 簡報</vt:lpstr>
      <vt:lpstr>驗收之主驗人限制條件</vt:lpstr>
      <vt:lpstr>辦理驗收不得多次退件重複再驗1</vt:lpstr>
      <vt:lpstr>辦理驗收不得多次退件重複再驗2</vt:lpstr>
      <vt:lpstr>辦理驗收不得多次退件重複再驗3-1</vt:lpstr>
      <vt:lpstr>辦理驗收不得多次退件重複再驗3-2</vt:lpstr>
      <vt:lpstr>驗收不符--限期改正1</vt:lpstr>
      <vt:lpstr>減價收受案--限期改善之附件1</vt:lpstr>
      <vt:lpstr>PowerPoint 簡報</vt:lpstr>
      <vt:lpstr>招標、投標文件間不一致之處理原則1</vt:lpstr>
      <vt:lpstr>PowerPoint 簡報</vt:lpstr>
      <vt:lpstr>招標、投標文件間不一致之處理原則2</vt:lpstr>
      <vt:lpstr>議題：採購工作及審查小組功能1 </vt:lpstr>
      <vt:lpstr>議題：採購工作及審查小組功能2 </vt:lpstr>
      <vt:lpstr>PowerPoint 簡報</vt:lpstr>
      <vt:lpstr>PowerPoint 簡報</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user</dc:creator>
  <cp:lastModifiedBy>陳貞瑋</cp:lastModifiedBy>
  <cp:revision>885</cp:revision>
  <dcterms:created xsi:type="dcterms:W3CDTF">2015-04-06T23:11:37Z</dcterms:created>
  <dcterms:modified xsi:type="dcterms:W3CDTF">2023-11-28T09:45:09Z</dcterms:modified>
</cp:coreProperties>
</file>